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613" r:id="rId2"/>
    <p:sldId id="665" r:id="rId3"/>
    <p:sldId id="666" r:id="rId4"/>
    <p:sldId id="667" r:id="rId5"/>
    <p:sldId id="551" r:id="rId6"/>
    <p:sldId id="614" r:id="rId7"/>
    <p:sldId id="615" r:id="rId8"/>
    <p:sldId id="616" r:id="rId9"/>
    <p:sldId id="617" r:id="rId10"/>
    <p:sldId id="619" r:id="rId11"/>
    <p:sldId id="620" r:id="rId12"/>
    <p:sldId id="621" r:id="rId13"/>
    <p:sldId id="622" r:id="rId14"/>
    <p:sldId id="623" r:id="rId15"/>
    <p:sldId id="624" r:id="rId16"/>
    <p:sldId id="626" r:id="rId17"/>
    <p:sldId id="627" r:id="rId18"/>
    <p:sldId id="628" r:id="rId19"/>
    <p:sldId id="651" r:id="rId20"/>
    <p:sldId id="639" r:id="rId21"/>
    <p:sldId id="630" r:id="rId22"/>
    <p:sldId id="631" r:id="rId23"/>
    <p:sldId id="632" r:id="rId24"/>
    <p:sldId id="633" r:id="rId25"/>
    <p:sldId id="634" r:id="rId26"/>
    <p:sldId id="635" r:id="rId27"/>
    <p:sldId id="636" r:id="rId28"/>
    <p:sldId id="637" r:id="rId29"/>
    <p:sldId id="638" r:id="rId30"/>
    <p:sldId id="642" r:id="rId31"/>
    <p:sldId id="643" r:id="rId32"/>
    <p:sldId id="644" r:id="rId33"/>
    <p:sldId id="647" r:id="rId34"/>
    <p:sldId id="671" r:id="rId35"/>
    <p:sldId id="656" r:id="rId36"/>
    <p:sldId id="648" r:id="rId37"/>
    <p:sldId id="657" r:id="rId38"/>
    <p:sldId id="650" r:id="rId39"/>
    <p:sldId id="659" r:id="rId40"/>
    <p:sldId id="660" r:id="rId41"/>
    <p:sldId id="661" r:id="rId42"/>
    <p:sldId id="645" r:id="rId43"/>
    <p:sldId id="662" r:id="rId44"/>
    <p:sldId id="655" r:id="rId45"/>
    <p:sldId id="663" r:id="rId46"/>
    <p:sldId id="649" r:id="rId47"/>
    <p:sldId id="641" r:id="rId48"/>
    <p:sldId id="668" r:id="rId49"/>
    <p:sldId id="669" r:id="rId50"/>
    <p:sldId id="670" r:id="rId51"/>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2100" autoAdjust="0"/>
  </p:normalViewPr>
  <p:slideViewPr>
    <p:cSldViewPr>
      <p:cViewPr varScale="1">
        <p:scale>
          <a:sx n="93" d="100"/>
          <a:sy n="93" d="100"/>
        </p:scale>
        <p:origin x="936" y="3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21A25C7-B782-4066-A7DD-895E0D3A37A6}" type="datetimeFigureOut">
              <a:rPr lang="tr-TR" smtClean="0"/>
              <a:t>12.01.2023</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ABC8F7B-823E-42E9-A625-49486957BCD2}" type="slidenum">
              <a:rPr lang="tr-TR" smtClean="0"/>
              <a:t>‹#›</a:t>
            </a:fld>
            <a:endParaRPr lang="tr-TR"/>
          </a:p>
        </p:txBody>
      </p:sp>
    </p:spTree>
    <p:extLst>
      <p:ext uri="{BB962C8B-B14F-4D97-AF65-F5344CB8AC3E}">
        <p14:creationId xmlns:p14="http://schemas.microsoft.com/office/powerpoint/2010/main" val="4013654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1"/>
            <a:ext cx="2945660" cy="496332"/>
          </a:xfrm>
          <a:prstGeom prst="rect">
            <a:avLst/>
          </a:prstGeom>
        </p:spPr>
        <p:txBody>
          <a:bodyPr vert="horz" lIns="95255" tIns="47627" rIns="95255" bIns="47627" rtlCol="0"/>
          <a:lstStyle>
            <a:lvl1pPr algn="l">
              <a:defRPr sz="1300"/>
            </a:lvl1pPr>
          </a:lstStyle>
          <a:p>
            <a:endParaRPr lang="tr-TR"/>
          </a:p>
        </p:txBody>
      </p:sp>
      <p:sp>
        <p:nvSpPr>
          <p:cNvPr id="3" name="2 Veri Yer Tutucusu"/>
          <p:cNvSpPr>
            <a:spLocks noGrp="1"/>
          </p:cNvSpPr>
          <p:nvPr>
            <p:ph type="dt" idx="1"/>
          </p:nvPr>
        </p:nvSpPr>
        <p:spPr>
          <a:xfrm>
            <a:off x="3850443" y="1"/>
            <a:ext cx="2945660" cy="496332"/>
          </a:xfrm>
          <a:prstGeom prst="rect">
            <a:avLst/>
          </a:prstGeom>
        </p:spPr>
        <p:txBody>
          <a:bodyPr vert="horz" lIns="95255" tIns="47627" rIns="95255" bIns="47627" rtlCol="0"/>
          <a:lstStyle>
            <a:lvl1pPr algn="r">
              <a:defRPr sz="1300"/>
            </a:lvl1pPr>
          </a:lstStyle>
          <a:p>
            <a:fld id="{D881CDF3-1080-48FE-B727-D44A94F644F8}" type="datetimeFigureOut">
              <a:rPr lang="tr-TR" smtClean="0"/>
              <a:pPr/>
              <a:t>12.01.2023</a:t>
            </a:fld>
            <a:endParaRPr lang="tr-TR"/>
          </a:p>
        </p:txBody>
      </p:sp>
      <p:sp>
        <p:nvSpPr>
          <p:cNvPr id="4" name="3 Slayt Görüntüsü Yer Tutucusu"/>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5255" tIns="47627" rIns="95255" bIns="47627" rtlCol="0" anchor="ctr"/>
          <a:lstStyle/>
          <a:p>
            <a:endParaRPr lang="tr-TR"/>
          </a:p>
        </p:txBody>
      </p:sp>
      <p:sp>
        <p:nvSpPr>
          <p:cNvPr id="5" name="4 Not Yer Tutucusu"/>
          <p:cNvSpPr>
            <a:spLocks noGrp="1"/>
          </p:cNvSpPr>
          <p:nvPr>
            <p:ph type="body" sz="quarter" idx="3"/>
          </p:nvPr>
        </p:nvSpPr>
        <p:spPr>
          <a:xfrm>
            <a:off x="679770" y="4715154"/>
            <a:ext cx="5438139" cy="4466988"/>
          </a:xfrm>
          <a:prstGeom prst="rect">
            <a:avLst/>
          </a:prstGeom>
        </p:spPr>
        <p:txBody>
          <a:bodyPr vert="horz" lIns="95255" tIns="47627" rIns="95255" bIns="47627"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28584"/>
            <a:ext cx="2945660" cy="496332"/>
          </a:xfrm>
          <a:prstGeom prst="rect">
            <a:avLst/>
          </a:prstGeom>
        </p:spPr>
        <p:txBody>
          <a:bodyPr vert="horz" lIns="95255" tIns="47627" rIns="95255" bIns="47627" rtlCol="0" anchor="b"/>
          <a:lstStyle>
            <a:lvl1pPr algn="l">
              <a:defRPr sz="1300"/>
            </a:lvl1pPr>
          </a:lstStyle>
          <a:p>
            <a:endParaRPr lang="tr-TR"/>
          </a:p>
        </p:txBody>
      </p:sp>
      <p:sp>
        <p:nvSpPr>
          <p:cNvPr id="7" name="6 Slayt Numarası Yer Tutucusu"/>
          <p:cNvSpPr>
            <a:spLocks noGrp="1"/>
          </p:cNvSpPr>
          <p:nvPr>
            <p:ph type="sldNum" sz="quarter" idx="5"/>
          </p:nvPr>
        </p:nvSpPr>
        <p:spPr>
          <a:xfrm>
            <a:off x="3850443" y="9428584"/>
            <a:ext cx="2945660" cy="496332"/>
          </a:xfrm>
          <a:prstGeom prst="rect">
            <a:avLst/>
          </a:prstGeom>
        </p:spPr>
        <p:txBody>
          <a:bodyPr vert="horz" lIns="95255" tIns="47627" rIns="95255" bIns="47627" rtlCol="0" anchor="b"/>
          <a:lstStyle>
            <a:lvl1pPr algn="r">
              <a:defRPr sz="1300"/>
            </a:lvl1pPr>
          </a:lstStyle>
          <a:p>
            <a:fld id="{E086B6A4-3783-45AC-A029-8E42DA797938}" type="slidenum">
              <a:rPr lang="tr-TR" smtClean="0"/>
              <a:pPr/>
              <a:t>‹#›</a:t>
            </a:fld>
            <a:endParaRPr lang="tr-TR"/>
          </a:p>
        </p:txBody>
      </p:sp>
    </p:spTree>
    <p:extLst>
      <p:ext uri="{BB962C8B-B14F-4D97-AF65-F5344CB8AC3E}">
        <p14:creationId xmlns:p14="http://schemas.microsoft.com/office/powerpoint/2010/main" val="73677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12</a:t>
            </a:fld>
            <a:endParaRPr lang="tr-TR"/>
          </a:p>
        </p:txBody>
      </p:sp>
    </p:spTree>
    <p:extLst>
      <p:ext uri="{BB962C8B-B14F-4D97-AF65-F5344CB8AC3E}">
        <p14:creationId xmlns:p14="http://schemas.microsoft.com/office/powerpoint/2010/main" val="220253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22</a:t>
            </a:fld>
            <a:endParaRPr lang="tr-TR"/>
          </a:p>
        </p:txBody>
      </p:sp>
    </p:spTree>
    <p:extLst>
      <p:ext uri="{BB962C8B-B14F-4D97-AF65-F5344CB8AC3E}">
        <p14:creationId xmlns:p14="http://schemas.microsoft.com/office/powerpoint/2010/main" val="3948315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0000" lnSpcReduction="20000"/>
          </a:bodyPr>
          <a:lstStyle/>
          <a:p>
            <a:r>
              <a:rPr lang="tr-TR" sz="1200" b="0" i="0" kern="1200" dirty="0" smtClean="0">
                <a:solidFill>
                  <a:schemeClr val="tx1"/>
                </a:solidFill>
                <a:effectLst/>
                <a:latin typeface="+mn-lt"/>
                <a:ea typeface="+mn-ea"/>
                <a:cs typeface="+mn-cs"/>
              </a:rPr>
              <a:t>Hayat Âdem babamız ve </a:t>
            </a:r>
            <a:r>
              <a:rPr lang="tr-TR" sz="1200" b="0" i="0" kern="1200" dirty="0" err="1" smtClean="0">
                <a:solidFill>
                  <a:schemeClr val="tx1"/>
                </a:solidFill>
                <a:effectLst/>
                <a:latin typeface="+mn-lt"/>
                <a:ea typeface="+mn-ea"/>
                <a:cs typeface="+mn-cs"/>
              </a:rPr>
              <a:t>Havvâ</a:t>
            </a:r>
            <a:r>
              <a:rPr lang="tr-TR" sz="1200" b="0" i="0" kern="1200" dirty="0" smtClean="0">
                <a:solidFill>
                  <a:schemeClr val="tx1"/>
                </a:solidFill>
                <a:effectLst/>
                <a:latin typeface="+mn-lt"/>
                <a:ea typeface="+mn-ea"/>
                <a:cs typeface="+mn-cs"/>
              </a:rPr>
              <a:t> anamızla başladı… Ve Allah bu ikisinden bütün insanlığı var etti. Kur’an bize peygamberlerin hayatlarında tebliğ mücadeleleri yanında “baba” ve “oğul” davranışlarına ilişkin asırlara mâl olmuş rol modellerden de söz eder. “Bunlarda aklını kullananlar için dersler / ibretler vardır.”</a:t>
            </a:r>
          </a:p>
          <a:p>
            <a:r>
              <a:rPr lang="tr-TR" sz="1200" b="0" i="0" kern="1200" dirty="0" smtClean="0">
                <a:solidFill>
                  <a:schemeClr val="tx1"/>
                </a:solidFill>
                <a:effectLst/>
                <a:latin typeface="+mn-lt"/>
                <a:ea typeface="+mn-ea"/>
                <a:cs typeface="+mn-cs"/>
              </a:rPr>
              <a:t>1. Nuh </a:t>
            </a:r>
            <a:r>
              <a:rPr lang="tr-TR" sz="1200" b="0" i="0" kern="1200" dirty="0" err="1" smtClean="0">
                <a:solidFill>
                  <a:schemeClr val="tx1"/>
                </a:solidFill>
                <a:effectLst/>
                <a:latin typeface="+mn-lt"/>
                <a:ea typeface="+mn-ea"/>
                <a:cs typeface="+mn-cs"/>
              </a:rPr>
              <a:t>aleyhisselam</a:t>
            </a:r>
            <a:r>
              <a:rPr lang="tr-TR" sz="1200" b="0" i="0" kern="1200" dirty="0" smtClean="0">
                <a:solidFill>
                  <a:schemeClr val="tx1"/>
                </a:solidFill>
                <a:effectLst/>
                <a:latin typeface="+mn-lt"/>
                <a:ea typeface="+mn-ea"/>
                <a:cs typeface="+mn-cs"/>
              </a:rPr>
              <a:t>…</a:t>
            </a:r>
          </a:p>
          <a:p>
            <a:r>
              <a:rPr lang="tr-TR" sz="1200" b="0" i="0" kern="1200" dirty="0" smtClean="0">
                <a:solidFill>
                  <a:schemeClr val="tx1"/>
                </a:solidFill>
                <a:effectLst/>
                <a:latin typeface="+mn-lt"/>
                <a:ea typeface="+mn-ea"/>
                <a:cs typeface="+mn-cs"/>
              </a:rPr>
              <a:t>Dokuz yüz elli yıl kavmini davet etti… Çalıştı, çabaladı… Açık söyledi olmadı, gizli anlattı olmadı… Sonunda tufan günü geldi çattı… Kendi oğlu bile ona inanmamıştı… Oğul "</a:t>
            </a:r>
            <a:r>
              <a:rPr lang="tr-TR" sz="1200" b="0" i="0" kern="1200" dirty="0" err="1" smtClean="0">
                <a:solidFill>
                  <a:schemeClr val="tx1"/>
                </a:solidFill>
                <a:effectLst/>
                <a:latin typeface="+mn-lt"/>
                <a:ea typeface="+mn-ea"/>
                <a:cs typeface="+mn-cs"/>
              </a:rPr>
              <a:t>Nûh</a:t>
            </a:r>
            <a:r>
              <a:rPr lang="tr-TR" sz="1200" b="0" i="0" kern="1200" dirty="0" smtClean="0">
                <a:solidFill>
                  <a:schemeClr val="tx1"/>
                </a:solidFill>
                <a:effectLst/>
                <a:latin typeface="+mn-lt"/>
                <a:ea typeface="+mn-ea"/>
                <a:cs typeface="+mn-cs"/>
              </a:rPr>
              <a:t>" dedi ama “peygamber” demedi, Nuh’un gemisine binmedi… “Ben kendimi korurum! Sen işine bak!” dedi. Uyarılara kulak asmadı. Boğulanlardan oldu… Sadece bu dünyasını değil ahretini de kaybetti…Nuh, Rabbine yalvarınca “o senin </a:t>
            </a:r>
            <a:r>
              <a:rPr lang="tr-TR" sz="1200" b="0" i="0" kern="1200" dirty="0" err="1" smtClean="0">
                <a:solidFill>
                  <a:schemeClr val="tx1"/>
                </a:solidFill>
                <a:effectLst/>
                <a:latin typeface="+mn-lt"/>
                <a:ea typeface="+mn-ea"/>
                <a:cs typeface="+mn-cs"/>
              </a:rPr>
              <a:t>âilenden</a:t>
            </a:r>
            <a:r>
              <a:rPr lang="tr-TR" sz="1200" b="0" i="0" kern="1200" dirty="0" smtClean="0">
                <a:solidFill>
                  <a:schemeClr val="tx1"/>
                </a:solidFill>
                <a:effectLst/>
                <a:latin typeface="+mn-lt"/>
                <a:ea typeface="+mn-ea"/>
                <a:cs typeface="+mn-cs"/>
              </a:rPr>
              <a:t> değil, onun yaptığı </a:t>
            </a:r>
            <a:r>
              <a:rPr lang="tr-TR" sz="1200" b="0" i="0" kern="1200" dirty="0" err="1" smtClean="0">
                <a:solidFill>
                  <a:schemeClr val="tx1"/>
                </a:solidFill>
                <a:effectLst/>
                <a:latin typeface="+mn-lt"/>
                <a:ea typeface="+mn-ea"/>
                <a:cs typeface="+mn-cs"/>
              </a:rPr>
              <a:t>sâlih</a:t>
            </a:r>
            <a:r>
              <a:rPr lang="tr-TR" sz="1200" b="0" i="0" kern="1200" dirty="0" smtClean="0">
                <a:solidFill>
                  <a:schemeClr val="tx1"/>
                </a:solidFill>
                <a:effectLst/>
                <a:latin typeface="+mn-lt"/>
                <a:ea typeface="+mn-ea"/>
                <a:cs typeface="+mn-cs"/>
              </a:rPr>
              <a:t> olmayan bir iş, seni cahillerden olmaman konusunda uyarırım!” [Hûd, 11/46] diye uyarıldı…</a:t>
            </a:r>
          </a:p>
          <a:p>
            <a:r>
              <a:rPr lang="tr-TR" sz="1200" b="0" i="0" kern="1200" dirty="0" smtClean="0">
                <a:solidFill>
                  <a:schemeClr val="tx1"/>
                </a:solidFill>
                <a:effectLst/>
                <a:latin typeface="+mn-lt"/>
                <a:ea typeface="+mn-ea"/>
                <a:cs typeface="+mn-cs"/>
              </a:rPr>
              <a:t>Öyleyse ders 1: Baban peygamber bile olsa onun yolundan gitmedikçe baban seni kurtaramaz. Aynı </a:t>
            </a:r>
            <a:r>
              <a:rPr lang="tr-TR" sz="1200" b="0" i="0" kern="1200" dirty="0" err="1" smtClean="0">
                <a:solidFill>
                  <a:schemeClr val="tx1"/>
                </a:solidFill>
                <a:effectLst/>
                <a:latin typeface="+mn-lt"/>
                <a:ea typeface="+mn-ea"/>
                <a:cs typeface="+mn-cs"/>
              </a:rPr>
              <a:t>âileden</a:t>
            </a:r>
            <a:r>
              <a:rPr lang="tr-TR" sz="1200" b="0" i="0" kern="1200" dirty="0" smtClean="0">
                <a:solidFill>
                  <a:schemeClr val="tx1"/>
                </a:solidFill>
                <a:effectLst/>
                <a:latin typeface="+mn-lt"/>
                <a:ea typeface="+mn-ea"/>
                <a:cs typeface="+mn-cs"/>
              </a:rPr>
              <a:t> olmanın ölçüsü kan bağı değil din bağıdır.</a:t>
            </a:r>
          </a:p>
          <a:p>
            <a:r>
              <a:rPr lang="tr-TR" sz="1200" b="0" i="0" kern="1200" dirty="0" smtClean="0">
                <a:solidFill>
                  <a:schemeClr val="tx1"/>
                </a:solidFill>
                <a:effectLst/>
                <a:latin typeface="+mn-lt"/>
                <a:ea typeface="+mn-ea"/>
                <a:cs typeface="+mn-cs"/>
              </a:rPr>
              <a:t>2. İbrahim </a:t>
            </a:r>
            <a:r>
              <a:rPr lang="tr-TR" sz="1200" b="0" i="0" kern="1200" dirty="0" err="1" smtClean="0">
                <a:solidFill>
                  <a:schemeClr val="tx1"/>
                </a:solidFill>
                <a:effectLst/>
                <a:latin typeface="+mn-lt"/>
                <a:ea typeface="+mn-ea"/>
                <a:cs typeface="+mn-cs"/>
              </a:rPr>
              <a:t>aleyhisselam</a:t>
            </a:r>
            <a:r>
              <a:rPr lang="tr-TR" sz="1200" b="0" i="0" kern="1200" dirty="0" smtClean="0">
                <a:solidFill>
                  <a:schemeClr val="tx1"/>
                </a:solidFill>
                <a:effectLst/>
                <a:latin typeface="+mn-lt"/>
                <a:ea typeface="+mn-ea"/>
                <a:cs typeface="+mn-cs"/>
              </a:rPr>
              <a:t>…</a:t>
            </a:r>
          </a:p>
          <a:p>
            <a:r>
              <a:rPr lang="tr-TR" sz="1200" b="0" i="0" kern="1200" dirty="0" smtClean="0">
                <a:solidFill>
                  <a:schemeClr val="tx1"/>
                </a:solidFill>
                <a:effectLst/>
                <a:latin typeface="+mn-lt"/>
                <a:ea typeface="+mn-ea"/>
                <a:cs typeface="+mn-cs"/>
              </a:rPr>
              <a:t>Evlat hasretiyle yandı kavruldu… Gün oldu Allah ona bir erkek çocuk nasip etti… Ama, sevgisini sadece Hakk’a </a:t>
            </a:r>
            <a:r>
              <a:rPr lang="tr-TR" sz="1200" b="0" i="0" kern="1200" dirty="0" err="1" smtClean="0">
                <a:solidFill>
                  <a:schemeClr val="tx1"/>
                </a:solidFill>
                <a:effectLst/>
                <a:latin typeface="+mn-lt"/>
                <a:ea typeface="+mn-ea"/>
                <a:cs typeface="+mn-cs"/>
              </a:rPr>
              <a:t>hâs</a:t>
            </a:r>
            <a:r>
              <a:rPr lang="tr-TR" sz="1200" b="0" i="0" kern="1200" dirty="0" smtClean="0">
                <a:solidFill>
                  <a:schemeClr val="tx1"/>
                </a:solidFill>
                <a:effectLst/>
                <a:latin typeface="+mn-lt"/>
                <a:ea typeface="+mn-ea"/>
                <a:cs typeface="+mn-cs"/>
              </a:rPr>
              <a:t> kılması için bir imtihana tabi tutuldu… Daha önce ateşle ve canıyla sınanan İbrahim bu sefer can </a:t>
            </a:r>
            <a:r>
              <a:rPr lang="tr-TR" sz="1200" b="0" i="0" kern="1200" dirty="0" err="1" smtClean="0">
                <a:solidFill>
                  <a:schemeClr val="tx1"/>
                </a:solidFill>
                <a:effectLst/>
                <a:latin typeface="+mn-lt"/>
                <a:ea typeface="+mn-ea"/>
                <a:cs typeface="+mn-cs"/>
              </a:rPr>
              <a:t>pâresiyle</a:t>
            </a:r>
            <a:r>
              <a:rPr lang="tr-TR" sz="1200" b="0" i="0" kern="1200" dirty="0" smtClean="0">
                <a:solidFill>
                  <a:schemeClr val="tx1"/>
                </a:solidFill>
                <a:effectLst/>
                <a:latin typeface="+mn-lt"/>
                <a:ea typeface="+mn-ea"/>
                <a:cs typeface="+mn-cs"/>
              </a:rPr>
              <a:t>, oğluyla sınandı… “Ey oğlum! Rüyamda seni boğazladığımı görüyorum. Sen bu işe ne dersin?” dediğinde oğlu “</a:t>
            </a:r>
            <a:r>
              <a:rPr lang="tr-TR" sz="1200" b="0" i="0" kern="1200" dirty="0" err="1" smtClean="0">
                <a:solidFill>
                  <a:schemeClr val="tx1"/>
                </a:solidFill>
                <a:effectLst/>
                <a:latin typeface="+mn-lt"/>
                <a:ea typeface="+mn-ea"/>
                <a:cs typeface="+mn-cs"/>
              </a:rPr>
              <a:t>Babacağım</a:t>
            </a:r>
            <a:r>
              <a:rPr lang="tr-TR" sz="1200" b="0" i="0" kern="1200" dirty="0" smtClean="0">
                <a:solidFill>
                  <a:schemeClr val="tx1"/>
                </a:solidFill>
                <a:effectLst/>
                <a:latin typeface="+mn-lt"/>
                <a:ea typeface="+mn-ea"/>
                <a:cs typeface="+mn-cs"/>
              </a:rPr>
              <a:t> sana emredileni yap! Beni inşallah sabırlı bulacaksın!” dedi… Her ikisi de imtihanı kazandı… Hem bu dünya da hem de </a:t>
            </a:r>
            <a:r>
              <a:rPr lang="tr-TR" sz="1200" b="0" i="0" kern="1200" dirty="0" err="1" smtClean="0">
                <a:solidFill>
                  <a:schemeClr val="tx1"/>
                </a:solidFill>
                <a:effectLst/>
                <a:latin typeface="+mn-lt"/>
                <a:ea typeface="+mn-ea"/>
                <a:cs typeface="+mn-cs"/>
              </a:rPr>
              <a:t>ukbâda</a:t>
            </a:r>
            <a:r>
              <a:rPr lang="tr-TR" sz="1200" b="0" i="0" kern="1200" dirty="0" smtClean="0">
                <a:solidFill>
                  <a:schemeClr val="tx1"/>
                </a:solidFill>
                <a:effectLst/>
                <a:latin typeface="+mn-lt"/>
                <a:ea typeface="+mn-ea"/>
                <a:cs typeface="+mn-cs"/>
              </a:rPr>
              <a:t> kazandılar…</a:t>
            </a:r>
          </a:p>
          <a:p>
            <a:r>
              <a:rPr lang="tr-TR" sz="1200" b="0" i="0" kern="1200" dirty="0" smtClean="0">
                <a:solidFill>
                  <a:schemeClr val="tx1"/>
                </a:solidFill>
                <a:effectLst/>
                <a:latin typeface="+mn-lt"/>
                <a:ea typeface="+mn-ea"/>
                <a:cs typeface="+mn-cs"/>
              </a:rPr>
              <a:t>Ders 2: Peygamberin emrine itaat görünüşte ölüm bile olsa sonu hayır getirir.</a:t>
            </a:r>
          </a:p>
          <a:p>
            <a:r>
              <a:rPr lang="tr-TR" sz="1200" b="0" i="0" kern="1200" dirty="0" smtClean="0">
                <a:solidFill>
                  <a:schemeClr val="tx1"/>
                </a:solidFill>
                <a:effectLst/>
                <a:latin typeface="+mn-lt"/>
                <a:ea typeface="+mn-ea"/>
                <a:cs typeface="+mn-cs"/>
              </a:rPr>
              <a:t>3. </a:t>
            </a:r>
            <a:r>
              <a:rPr lang="tr-TR" sz="1200" b="0" i="0" kern="1200" dirty="0" err="1" smtClean="0">
                <a:solidFill>
                  <a:schemeClr val="tx1"/>
                </a:solidFill>
                <a:effectLst/>
                <a:latin typeface="+mn-lt"/>
                <a:ea typeface="+mn-ea"/>
                <a:cs typeface="+mn-cs"/>
              </a:rPr>
              <a:t>Âzer</a:t>
            </a:r>
            <a:r>
              <a:rPr lang="tr-TR" sz="1200" b="0" i="0" kern="1200" dirty="0" smtClean="0">
                <a:solidFill>
                  <a:schemeClr val="tx1"/>
                </a:solidFill>
                <a:effectLst/>
                <a:latin typeface="+mn-lt"/>
                <a:ea typeface="+mn-ea"/>
                <a:cs typeface="+mn-cs"/>
              </a:rPr>
              <a:t>... Hz. İbrahim'in babası....</a:t>
            </a:r>
          </a:p>
          <a:p>
            <a:r>
              <a:rPr lang="tr-TR" sz="1200" b="0" i="0" kern="1200" dirty="0" smtClean="0">
                <a:solidFill>
                  <a:schemeClr val="tx1"/>
                </a:solidFill>
                <a:effectLst/>
                <a:latin typeface="+mn-lt"/>
                <a:ea typeface="+mn-ea"/>
                <a:cs typeface="+mn-cs"/>
              </a:rPr>
              <a:t>İbrahim’in babası </a:t>
            </a:r>
            <a:r>
              <a:rPr lang="tr-TR" sz="1200" b="0" i="0" kern="1200" dirty="0" err="1" smtClean="0">
                <a:solidFill>
                  <a:schemeClr val="tx1"/>
                </a:solidFill>
                <a:effectLst/>
                <a:latin typeface="+mn-lt"/>
                <a:ea typeface="+mn-ea"/>
                <a:cs typeface="+mn-cs"/>
              </a:rPr>
              <a:t>Âzer</a:t>
            </a:r>
            <a:r>
              <a:rPr lang="tr-TR" sz="1200" b="0" i="0" kern="1200" dirty="0" smtClean="0">
                <a:solidFill>
                  <a:schemeClr val="tx1"/>
                </a:solidFill>
                <a:effectLst/>
                <a:latin typeface="+mn-lt"/>
                <a:ea typeface="+mn-ea"/>
                <a:cs typeface="+mn-cs"/>
              </a:rPr>
              <a:t> de babaydı ama sadece biyolojik baba… İbrahim babasına “ey </a:t>
            </a:r>
            <a:r>
              <a:rPr lang="tr-TR" sz="1200" b="0" i="0" kern="1200" dirty="0" err="1" smtClean="0">
                <a:solidFill>
                  <a:schemeClr val="tx1"/>
                </a:solidFill>
                <a:effectLst/>
                <a:latin typeface="+mn-lt"/>
                <a:ea typeface="+mn-ea"/>
                <a:cs typeface="+mn-cs"/>
              </a:rPr>
              <a:t>babacağım</a:t>
            </a:r>
            <a:r>
              <a:rPr lang="tr-TR" sz="1200" b="0" i="0" kern="1200" dirty="0" smtClean="0">
                <a:solidFill>
                  <a:schemeClr val="tx1"/>
                </a:solidFill>
                <a:effectLst/>
                <a:latin typeface="+mn-lt"/>
                <a:ea typeface="+mn-ea"/>
                <a:cs typeface="+mn-cs"/>
              </a:rPr>
              <a:t>! Gel beni dinle, gittiğin yol yol değil” diye ne kadar uyarıda bulunduysa da dinletemedi… Oğlunun hakkı haykıran sözlerini değil kavminin bâtılı fışkıran işlerini kendine yol edindi… Hem bu dünyada hem de </a:t>
            </a:r>
            <a:r>
              <a:rPr lang="tr-TR" sz="1200" b="0" i="0" kern="1200" dirty="0" err="1" smtClean="0">
                <a:solidFill>
                  <a:schemeClr val="tx1"/>
                </a:solidFill>
                <a:effectLst/>
                <a:latin typeface="+mn-lt"/>
                <a:ea typeface="+mn-ea"/>
                <a:cs typeface="+mn-cs"/>
              </a:rPr>
              <a:t>âhirette</a:t>
            </a:r>
            <a:r>
              <a:rPr lang="tr-TR" sz="1200" b="0" i="0" kern="1200" dirty="0" smtClean="0">
                <a:solidFill>
                  <a:schemeClr val="tx1"/>
                </a:solidFill>
                <a:effectLst/>
                <a:latin typeface="+mn-lt"/>
                <a:ea typeface="+mn-ea"/>
                <a:cs typeface="+mn-cs"/>
              </a:rPr>
              <a:t> kaybedenlerden oldu… İbrahim’in babası için tövbe ve istiğfarda bulunması bile yasak oldu…</a:t>
            </a:r>
          </a:p>
          <a:p>
            <a:r>
              <a:rPr lang="tr-TR" sz="1200" b="0" i="0" kern="1200" dirty="0" smtClean="0">
                <a:solidFill>
                  <a:schemeClr val="tx1"/>
                </a:solidFill>
                <a:effectLst/>
                <a:latin typeface="+mn-lt"/>
                <a:ea typeface="+mn-ea"/>
                <a:cs typeface="+mn-cs"/>
              </a:rPr>
              <a:t>Ders 3: </a:t>
            </a:r>
            <a:r>
              <a:rPr lang="tr-TR" sz="1200" b="0" i="0" kern="1200" dirty="0" err="1" smtClean="0">
                <a:solidFill>
                  <a:schemeClr val="tx1"/>
                </a:solidFill>
                <a:effectLst/>
                <a:latin typeface="+mn-lt"/>
                <a:ea typeface="+mn-ea"/>
                <a:cs typeface="+mn-cs"/>
              </a:rPr>
              <a:t>Zâlimden</a:t>
            </a:r>
            <a:r>
              <a:rPr lang="tr-TR" sz="1200" b="0" i="0" kern="1200" dirty="0" smtClean="0">
                <a:solidFill>
                  <a:schemeClr val="tx1"/>
                </a:solidFill>
                <a:effectLst/>
                <a:latin typeface="+mn-lt"/>
                <a:ea typeface="+mn-ea"/>
                <a:cs typeface="+mn-cs"/>
              </a:rPr>
              <a:t> âlim doğabilir, soya çekmek mutlak bir kural değildir. Kâfir olarak ölen yakın için istiğfarda bulunulmaz.</a:t>
            </a:r>
          </a:p>
          <a:p>
            <a:r>
              <a:rPr lang="tr-TR" sz="1200" b="0" i="0" kern="1200" dirty="0" smtClean="0">
                <a:solidFill>
                  <a:schemeClr val="tx1"/>
                </a:solidFill>
                <a:effectLst/>
                <a:latin typeface="+mn-lt"/>
                <a:ea typeface="+mn-ea"/>
                <a:cs typeface="+mn-cs"/>
              </a:rPr>
              <a:t>4. </a:t>
            </a:r>
            <a:r>
              <a:rPr lang="tr-TR" sz="1200" b="0" i="0" kern="1200" dirty="0" err="1" smtClean="0">
                <a:solidFill>
                  <a:schemeClr val="tx1"/>
                </a:solidFill>
                <a:effectLst/>
                <a:latin typeface="+mn-lt"/>
                <a:ea typeface="+mn-ea"/>
                <a:cs typeface="+mn-cs"/>
              </a:rPr>
              <a:t>Yakub</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aleyhisselam</a:t>
            </a:r>
            <a:r>
              <a:rPr lang="tr-TR" sz="1200" b="0" i="0" kern="1200" dirty="0" smtClean="0">
                <a:solidFill>
                  <a:schemeClr val="tx1"/>
                </a:solidFill>
                <a:effectLst/>
                <a:latin typeface="+mn-lt"/>
                <a:ea typeface="+mn-ea"/>
                <a:cs typeface="+mn-cs"/>
              </a:rPr>
              <a:t>…</a:t>
            </a:r>
          </a:p>
          <a:p>
            <a:r>
              <a:rPr lang="tr-TR" sz="1200" b="0" i="0" kern="1200" dirty="0" smtClean="0">
                <a:solidFill>
                  <a:schemeClr val="tx1"/>
                </a:solidFill>
                <a:effectLst/>
                <a:latin typeface="+mn-lt"/>
                <a:ea typeface="+mn-ea"/>
                <a:cs typeface="+mn-cs"/>
              </a:rPr>
              <a:t>Evlatlarının kumpasıyla en sevdiği evladından ayrı düştü… Ağlamaktan gözlerine ak indi… Hüznünü, gam ve kederini Allah’tan başkasına açmadı… Ümidini kesmedi, Rabbe isyan etmedi… Kaderin çarkı döndü, Yusuf Mısır’a yönetici oldu… Ne babasını, ne kardeşlerini unuttu… Onların derdiyle dertlendi… Babasının ak inen gözlerini aydın kıldı…</a:t>
            </a:r>
          </a:p>
          <a:p>
            <a:r>
              <a:rPr lang="tr-TR" sz="1200" b="0" i="0" kern="1200" dirty="0" smtClean="0">
                <a:solidFill>
                  <a:schemeClr val="tx1"/>
                </a:solidFill>
                <a:effectLst/>
                <a:latin typeface="+mn-lt"/>
                <a:ea typeface="+mn-ea"/>
                <a:cs typeface="+mn-cs"/>
              </a:rPr>
              <a:t>Ders 4: Kim Allah’a karşı gelmekten sakınır ve sabrederse Allah iyi davranışta bulunanların bu iyiliğini asla zayi etmez… İyiler mutlaka kazanır!</a:t>
            </a:r>
          </a:p>
          <a:p>
            <a:r>
              <a:rPr lang="tr-TR" sz="1200" b="0" i="0" kern="1200" dirty="0" smtClean="0">
                <a:solidFill>
                  <a:schemeClr val="tx1"/>
                </a:solidFill>
                <a:effectLst/>
                <a:latin typeface="+mn-lt"/>
                <a:ea typeface="+mn-ea"/>
                <a:cs typeface="+mn-cs"/>
              </a:rPr>
              <a:t>5. Lokman </a:t>
            </a:r>
            <a:r>
              <a:rPr lang="tr-TR" sz="1200" b="0" i="0" kern="1200" dirty="0" err="1" smtClean="0">
                <a:solidFill>
                  <a:schemeClr val="tx1"/>
                </a:solidFill>
                <a:effectLst/>
                <a:latin typeface="+mn-lt"/>
                <a:ea typeface="+mn-ea"/>
                <a:cs typeface="+mn-cs"/>
              </a:rPr>
              <a:t>aleyhisselam</a:t>
            </a:r>
            <a:r>
              <a:rPr lang="tr-TR" sz="1200" b="0" i="0" kern="1200" dirty="0" smtClean="0">
                <a:solidFill>
                  <a:schemeClr val="tx1"/>
                </a:solidFill>
                <a:effectLst/>
                <a:latin typeface="+mn-lt"/>
                <a:ea typeface="+mn-ea"/>
                <a:cs typeface="+mn-cs"/>
              </a:rPr>
              <a:t>....</a:t>
            </a:r>
          </a:p>
          <a:p>
            <a:r>
              <a:rPr lang="tr-TR" sz="1200" b="0" i="0" kern="1200" dirty="0" smtClean="0">
                <a:solidFill>
                  <a:schemeClr val="tx1"/>
                </a:solidFill>
                <a:effectLst/>
                <a:latin typeface="+mn-lt"/>
                <a:ea typeface="+mn-ea"/>
                <a:cs typeface="+mn-cs"/>
              </a:rPr>
              <a:t>Peygamber olup olmadığını net olarak bilmediğimiz Lokman </a:t>
            </a:r>
            <a:r>
              <a:rPr lang="tr-TR" sz="1200" b="0" i="0" kern="1200" dirty="0" err="1" smtClean="0">
                <a:solidFill>
                  <a:schemeClr val="tx1"/>
                </a:solidFill>
                <a:effectLst/>
                <a:latin typeface="+mn-lt"/>
                <a:ea typeface="+mn-ea"/>
                <a:cs typeface="+mn-cs"/>
              </a:rPr>
              <a:t>aleyhisselam</a:t>
            </a:r>
            <a:r>
              <a:rPr lang="tr-TR" sz="1200" b="0" i="0" kern="1200" dirty="0" smtClean="0">
                <a:solidFill>
                  <a:schemeClr val="tx1"/>
                </a:solidFill>
                <a:effectLst/>
                <a:latin typeface="+mn-lt"/>
                <a:ea typeface="+mn-ea"/>
                <a:cs typeface="+mn-cs"/>
              </a:rPr>
              <a:t>… Oğluna en güzel öğütleri verdi… Hikmeti öğretti… “Oğulcuğum!” diye başlayan şefkat dolu öğütleriyle ona yol gösterdi… Şirki de anlattı, tevhidi de… Yolda nasıl yürüyeceğini de, sesini nasıl ayarlayacağını da…</a:t>
            </a:r>
          </a:p>
          <a:p>
            <a:r>
              <a:rPr lang="tr-TR" sz="1200" b="0" i="0" kern="1200" dirty="0" smtClean="0">
                <a:solidFill>
                  <a:schemeClr val="tx1"/>
                </a:solidFill>
                <a:effectLst/>
                <a:latin typeface="+mn-lt"/>
                <a:ea typeface="+mn-ea"/>
                <a:cs typeface="+mn-cs"/>
              </a:rPr>
              <a:t>Ders 5: Her baba, çocuğunu yakıtı insanlar ve ateş olan cehennemden kurtarmak için çalışmalı, ona sözleriyle nasihat ederken davranışlarıyla da güzel örnek olmalıdır.</a:t>
            </a:r>
          </a:p>
          <a:p>
            <a:r>
              <a:rPr lang="tr-TR" sz="1200" b="0" i="0" kern="1200" dirty="0" smtClean="0">
                <a:solidFill>
                  <a:schemeClr val="tx1"/>
                </a:solidFill>
                <a:effectLst/>
                <a:latin typeface="+mn-lt"/>
                <a:ea typeface="+mn-ea"/>
                <a:cs typeface="+mn-cs"/>
              </a:rPr>
              <a:t>Babalar ve oğullar için (analar ve kızlar da buna dahildir) Kur’an’ın nurlu ikliminden alınacak nice dersler var… Rabbim Kur’an’ı hakkıyla okuyan ve gereğiyle amel edenlerden eylesin. Ana-babası hayatta olanlara uzun ömürler ihsan eylesin, vefat etmiş olanlara rahmet eylesin.</a:t>
            </a:r>
          </a:p>
          <a:p>
            <a:r>
              <a:rPr lang="tr-TR" sz="1200" b="0" i="0" kern="1200" dirty="0" smtClean="0">
                <a:solidFill>
                  <a:schemeClr val="tx1"/>
                </a:solidFill>
                <a:effectLst/>
                <a:latin typeface="+mn-lt"/>
                <a:ea typeface="+mn-ea"/>
                <a:cs typeface="+mn-cs"/>
              </a:rPr>
              <a:t>(Soner Duman /Hayata Bir de Böyle Bak adlı kitabımdan)</a:t>
            </a:r>
          </a:p>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23</a:t>
            </a:fld>
            <a:endParaRPr lang="tr-TR"/>
          </a:p>
        </p:txBody>
      </p:sp>
    </p:spTree>
    <p:extLst>
      <p:ext uri="{BB962C8B-B14F-4D97-AF65-F5344CB8AC3E}">
        <p14:creationId xmlns:p14="http://schemas.microsoft.com/office/powerpoint/2010/main" val="267293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24</a:t>
            </a:fld>
            <a:endParaRPr lang="tr-TR"/>
          </a:p>
        </p:txBody>
      </p:sp>
    </p:spTree>
    <p:extLst>
      <p:ext uri="{BB962C8B-B14F-4D97-AF65-F5344CB8AC3E}">
        <p14:creationId xmlns:p14="http://schemas.microsoft.com/office/powerpoint/2010/main" val="409350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25</a:t>
            </a:fld>
            <a:endParaRPr lang="tr-TR"/>
          </a:p>
        </p:txBody>
      </p:sp>
    </p:spTree>
    <p:extLst>
      <p:ext uri="{BB962C8B-B14F-4D97-AF65-F5344CB8AC3E}">
        <p14:creationId xmlns:p14="http://schemas.microsoft.com/office/powerpoint/2010/main" val="399867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26</a:t>
            </a:fld>
            <a:endParaRPr lang="tr-TR"/>
          </a:p>
        </p:txBody>
      </p:sp>
    </p:spTree>
    <p:extLst>
      <p:ext uri="{BB962C8B-B14F-4D97-AF65-F5344CB8AC3E}">
        <p14:creationId xmlns:p14="http://schemas.microsoft.com/office/powerpoint/2010/main" val="256836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27</a:t>
            </a:fld>
            <a:endParaRPr lang="tr-TR"/>
          </a:p>
        </p:txBody>
      </p:sp>
    </p:spTree>
    <p:extLst>
      <p:ext uri="{BB962C8B-B14F-4D97-AF65-F5344CB8AC3E}">
        <p14:creationId xmlns:p14="http://schemas.microsoft.com/office/powerpoint/2010/main" val="912588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28</a:t>
            </a:fld>
            <a:endParaRPr lang="tr-TR"/>
          </a:p>
        </p:txBody>
      </p:sp>
    </p:spTree>
    <p:extLst>
      <p:ext uri="{BB962C8B-B14F-4D97-AF65-F5344CB8AC3E}">
        <p14:creationId xmlns:p14="http://schemas.microsoft.com/office/powerpoint/2010/main" val="3718544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29</a:t>
            </a:fld>
            <a:endParaRPr lang="tr-TR"/>
          </a:p>
        </p:txBody>
      </p:sp>
    </p:spTree>
    <p:extLst>
      <p:ext uri="{BB962C8B-B14F-4D97-AF65-F5344CB8AC3E}">
        <p14:creationId xmlns:p14="http://schemas.microsoft.com/office/powerpoint/2010/main" val="3332007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30</a:t>
            </a:fld>
            <a:endParaRPr lang="tr-TR"/>
          </a:p>
        </p:txBody>
      </p:sp>
    </p:spTree>
    <p:extLst>
      <p:ext uri="{BB962C8B-B14F-4D97-AF65-F5344CB8AC3E}">
        <p14:creationId xmlns:p14="http://schemas.microsoft.com/office/powerpoint/2010/main" val="787992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31</a:t>
            </a:fld>
            <a:endParaRPr lang="tr-TR"/>
          </a:p>
        </p:txBody>
      </p:sp>
    </p:spTree>
    <p:extLst>
      <p:ext uri="{BB962C8B-B14F-4D97-AF65-F5344CB8AC3E}">
        <p14:creationId xmlns:p14="http://schemas.microsoft.com/office/powerpoint/2010/main" val="170803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13</a:t>
            </a:fld>
            <a:endParaRPr lang="tr-TR"/>
          </a:p>
        </p:txBody>
      </p:sp>
    </p:spTree>
    <p:extLst>
      <p:ext uri="{BB962C8B-B14F-4D97-AF65-F5344CB8AC3E}">
        <p14:creationId xmlns:p14="http://schemas.microsoft.com/office/powerpoint/2010/main" val="1059785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32</a:t>
            </a:fld>
            <a:endParaRPr lang="tr-TR"/>
          </a:p>
        </p:txBody>
      </p:sp>
    </p:spTree>
    <p:extLst>
      <p:ext uri="{BB962C8B-B14F-4D97-AF65-F5344CB8AC3E}">
        <p14:creationId xmlns:p14="http://schemas.microsoft.com/office/powerpoint/2010/main" val="2273367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EBU HUREYRE (R.A.) ANNESİ İLE OLAN İLİŞKİLERİ</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Ebu </a:t>
            </a:r>
            <a:r>
              <a:rPr lang="tr-TR" sz="1200" kern="1200" dirty="0" err="1" smtClean="0">
                <a:solidFill>
                  <a:schemeClr val="tx1"/>
                </a:solidFill>
                <a:effectLst/>
                <a:latin typeface="+mn-lt"/>
                <a:ea typeface="+mn-ea"/>
                <a:cs typeface="+mn-cs"/>
              </a:rPr>
              <a:t>Hureyre</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R.a</a:t>
            </a:r>
            <a:r>
              <a:rPr lang="tr-TR" sz="1200" kern="1200" dirty="0" smtClean="0">
                <a:solidFill>
                  <a:schemeClr val="tx1"/>
                </a:solidFill>
                <a:effectLst/>
                <a:latin typeface="+mn-lt"/>
                <a:ea typeface="+mn-ea"/>
                <a:cs typeface="+mn-cs"/>
              </a:rPr>
              <a:t>.) annesine çok düşkün birisidir. Her gün onu görmek için uzun mesafeler kat ederek annesini ziyaret eden 5800 civarında hadis rivayet eden büyük </a:t>
            </a:r>
            <a:r>
              <a:rPr lang="tr-TR" sz="1200" kern="1200" dirty="0" err="1" smtClean="0">
                <a:solidFill>
                  <a:schemeClr val="tx1"/>
                </a:solidFill>
                <a:effectLst/>
                <a:latin typeface="+mn-lt"/>
                <a:ea typeface="+mn-ea"/>
                <a:cs typeface="+mn-cs"/>
              </a:rPr>
              <a:t>sahabi</a:t>
            </a:r>
            <a:r>
              <a:rPr lang="tr-TR" sz="1200" kern="1200" dirty="0" smtClean="0">
                <a:solidFill>
                  <a:schemeClr val="tx1"/>
                </a:solidFill>
                <a:effectLst/>
                <a:latin typeface="+mn-lt"/>
                <a:ea typeface="+mn-ea"/>
                <a:cs typeface="+mn-cs"/>
              </a:rPr>
              <a:t>. Medine valisi olduğunda da her gün annesini ziyarete gitmiş, </a:t>
            </a:r>
            <a:r>
              <a:rPr lang="tr-TR" sz="1200" kern="1200" dirty="0" err="1" smtClean="0">
                <a:solidFill>
                  <a:schemeClr val="tx1"/>
                </a:solidFill>
                <a:effectLst/>
                <a:latin typeface="+mn-lt"/>
                <a:ea typeface="+mn-ea"/>
                <a:cs typeface="+mn-cs"/>
              </a:rPr>
              <a:t>Emevi</a:t>
            </a:r>
            <a:r>
              <a:rPr lang="tr-TR" sz="1200" kern="1200" dirty="0" smtClean="0">
                <a:solidFill>
                  <a:schemeClr val="tx1"/>
                </a:solidFill>
                <a:effectLst/>
                <a:latin typeface="+mn-lt"/>
                <a:ea typeface="+mn-ea"/>
                <a:cs typeface="+mn-cs"/>
              </a:rPr>
              <a:t> halifesi Mervan B. Hakem Ebu </a:t>
            </a:r>
            <a:r>
              <a:rPr lang="tr-TR" sz="1200" kern="1200" dirty="0" err="1" smtClean="0">
                <a:solidFill>
                  <a:schemeClr val="tx1"/>
                </a:solidFill>
                <a:effectLst/>
                <a:latin typeface="+mn-lt"/>
                <a:ea typeface="+mn-ea"/>
                <a:cs typeface="+mn-cs"/>
              </a:rPr>
              <a:t>Hureyre’yi</a:t>
            </a:r>
            <a:r>
              <a:rPr lang="tr-TR" sz="1200" kern="1200" dirty="0" smtClean="0">
                <a:solidFill>
                  <a:schemeClr val="tx1"/>
                </a:solidFill>
                <a:effectLst/>
                <a:latin typeface="+mn-lt"/>
                <a:ea typeface="+mn-ea"/>
                <a:cs typeface="+mn-cs"/>
              </a:rPr>
              <a:t> kendi yerine vekil bırakır, halife vekili iken dahi annesini ziyaret etmeyi ihmal etmeyen bir sahabe… Buhari’nin </a:t>
            </a:r>
            <a:r>
              <a:rPr lang="tr-TR" sz="1200" kern="1200" dirty="0" err="1" smtClean="0">
                <a:solidFill>
                  <a:schemeClr val="tx1"/>
                </a:solidFill>
                <a:effectLst/>
                <a:latin typeface="+mn-lt"/>
                <a:ea typeface="+mn-ea"/>
                <a:cs typeface="+mn-cs"/>
              </a:rPr>
              <a:t>Edebü’l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Müfred</a:t>
            </a:r>
            <a:r>
              <a:rPr lang="tr-TR" sz="1200" kern="1200" dirty="0" smtClean="0">
                <a:solidFill>
                  <a:schemeClr val="tx1"/>
                </a:solidFill>
                <a:effectLst/>
                <a:latin typeface="+mn-lt"/>
                <a:ea typeface="+mn-ea"/>
                <a:cs typeface="+mn-cs"/>
              </a:rPr>
              <a:t> isimli eserinde bizlere aktarılıyor. </a:t>
            </a:r>
            <a:r>
              <a:rPr lang="tr-TR" sz="1200" b="1" kern="1200" dirty="0" smtClean="0">
                <a:solidFill>
                  <a:schemeClr val="tx1"/>
                </a:solidFill>
                <a:effectLst/>
                <a:latin typeface="+mn-lt"/>
                <a:ea typeface="+mn-ea"/>
                <a:cs typeface="+mn-cs"/>
              </a:rPr>
              <a:t>Kendisi mescidi nebeviye yakın bir yerde oturmakta annesi ise Zül </a:t>
            </a:r>
            <a:r>
              <a:rPr lang="tr-TR" sz="1200" b="1" kern="1200" dirty="0" err="1" smtClean="0">
                <a:solidFill>
                  <a:schemeClr val="tx1"/>
                </a:solidFill>
                <a:effectLst/>
                <a:latin typeface="+mn-lt"/>
                <a:ea typeface="+mn-ea"/>
                <a:cs typeface="+mn-cs"/>
              </a:rPr>
              <a:t>Huleyfe</a:t>
            </a:r>
            <a:r>
              <a:rPr lang="tr-TR" sz="1200" b="1" kern="1200" dirty="0" smtClean="0">
                <a:solidFill>
                  <a:schemeClr val="tx1"/>
                </a:solidFill>
                <a:effectLst/>
                <a:latin typeface="+mn-lt"/>
                <a:ea typeface="+mn-ea"/>
                <a:cs typeface="+mn-cs"/>
              </a:rPr>
              <a:t> denen yerde Medine’nin </a:t>
            </a:r>
            <a:r>
              <a:rPr lang="tr-TR" sz="1200" b="1" kern="1200" dirty="0" err="1" smtClean="0">
                <a:solidFill>
                  <a:schemeClr val="tx1"/>
                </a:solidFill>
                <a:effectLst/>
                <a:latin typeface="+mn-lt"/>
                <a:ea typeface="+mn-ea"/>
                <a:cs typeface="+mn-cs"/>
              </a:rPr>
              <a:t>mikat</a:t>
            </a:r>
            <a:r>
              <a:rPr lang="tr-TR" sz="1200" b="1" kern="1200" dirty="0" smtClean="0">
                <a:solidFill>
                  <a:schemeClr val="tx1"/>
                </a:solidFill>
                <a:effectLst/>
                <a:latin typeface="+mn-lt"/>
                <a:ea typeface="+mn-ea"/>
                <a:cs typeface="+mn-cs"/>
              </a:rPr>
              <a:t> yerinde oturmaktadır</a:t>
            </a:r>
            <a:r>
              <a:rPr lang="tr-TR" sz="1200" kern="1200" dirty="0" smtClean="0">
                <a:solidFill>
                  <a:schemeClr val="tx1"/>
                </a:solidFill>
                <a:effectLst/>
                <a:latin typeface="+mn-lt"/>
                <a:ea typeface="+mn-ea"/>
                <a:cs typeface="+mn-cs"/>
              </a:rPr>
              <a:t>. Her gün sabah </a:t>
            </a:r>
            <a:r>
              <a:rPr lang="tr-TR" sz="1200" kern="1200" dirty="0" err="1" smtClean="0">
                <a:solidFill>
                  <a:schemeClr val="tx1"/>
                </a:solidFill>
                <a:effectLst/>
                <a:latin typeface="+mn-lt"/>
                <a:ea typeface="+mn-ea"/>
                <a:cs typeface="+mn-cs"/>
              </a:rPr>
              <a:t>mikat</a:t>
            </a:r>
            <a:r>
              <a:rPr lang="tr-TR" sz="1200" kern="1200" dirty="0" smtClean="0">
                <a:solidFill>
                  <a:schemeClr val="tx1"/>
                </a:solidFill>
                <a:effectLst/>
                <a:latin typeface="+mn-lt"/>
                <a:ea typeface="+mn-ea"/>
                <a:cs typeface="+mn-cs"/>
              </a:rPr>
              <a:t> yerine gidiyor, orada annesine hizmet ediyor, hayır duasını alıyor ve dönüp gelip devlet işleriyle uğraşıyor. Akşamleyin de yine kendi evine uğramadan annesinin evine gidiyor, yeniden gönlünü alıyor ve evine dönüyor. </a:t>
            </a:r>
          </a:p>
          <a:p>
            <a:r>
              <a:rPr lang="tr-TR" sz="1200" kern="1200" dirty="0" smtClean="0">
                <a:solidFill>
                  <a:schemeClr val="tx1"/>
                </a:solidFill>
                <a:effectLst/>
                <a:latin typeface="+mn-lt"/>
                <a:ea typeface="+mn-ea"/>
                <a:cs typeface="+mn-cs"/>
              </a:rPr>
              <a:t>Aslında bu haliyle Ebu </a:t>
            </a:r>
            <a:r>
              <a:rPr lang="tr-TR" sz="1200" kern="1200" dirty="0" err="1" smtClean="0">
                <a:solidFill>
                  <a:schemeClr val="tx1"/>
                </a:solidFill>
                <a:effectLst/>
                <a:latin typeface="+mn-lt"/>
                <a:ea typeface="+mn-ea"/>
                <a:cs typeface="+mn-cs"/>
              </a:rPr>
              <a:t>Hureyre</a:t>
            </a:r>
            <a:r>
              <a:rPr lang="tr-TR" sz="1200" kern="1200" dirty="0" smtClean="0">
                <a:solidFill>
                  <a:schemeClr val="tx1"/>
                </a:solidFill>
                <a:effectLst/>
                <a:latin typeface="+mn-lt"/>
                <a:ea typeface="+mn-ea"/>
                <a:cs typeface="+mn-cs"/>
              </a:rPr>
              <a:t> biz ders veriyor. Bir hafta, belki bir ay, üç ay anne babasını görmeyenler, arayıp sormayanlara büyük bir ders veriyor. Çok şeyler söylüyor. </a:t>
            </a:r>
          </a:p>
          <a:p>
            <a:r>
              <a:rPr lang="tr-TR" sz="1200" kern="1200" dirty="0" smtClean="0">
                <a:solidFill>
                  <a:schemeClr val="tx1"/>
                </a:solidFill>
                <a:effectLst/>
                <a:latin typeface="+mn-lt"/>
                <a:ea typeface="+mn-ea"/>
                <a:cs typeface="+mn-cs"/>
              </a:rPr>
              <a:t>Hz. </a:t>
            </a:r>
            <a:r>
              <a:rPr lang="tr-TR" sz="1200" kern="1200" dirty="0" err="1" smtClean="0">
                <a:solidFill>
                  <a:schemeClr val="tx1"/>
                </a:solidFill>
                <a:effectLst/>
                <a:latin typeface="+mn-lt"/>
                <a:ea typeface="+mn-ea"/>
                <a:cs typeface="+mn-cs"/>
              </a:rPr>
              <a:t>Aişe</a:t>
            </a:r>
            <a:r>
              <a:rPr lang="tr-TR" sz="1200" kern="1200" dirty="0" smtClean="0">
                <a:solidFill>
                  <a:schemeClr val="tx1"/>
                </a:solidFill>
                <a:effectLst/>
                <a:latin typeface="+mn-lt"/>
                <a:ea typeface="+mn-ea"/>
                <a:cs typeface="+mn-cs"/>
              </a:rPr>
              <a:t> annemiz: </a:t>
            </a:r>
            <a:r>
              <a:rPr lang="tr-TR" sz="1200" b="1" kern="1200" dirty="0" smtClean="0">
                <a:solidFill>
                  <a:schemeClr val="tx1"/>
                </a:solidFill>
                <a:effectLst/>
                <a:latin typeface="+mn-lt"/>
                <a:ea typeface="+mn-ea"/>
                <a:cs typeface="+mn-cs"/>
              </a:rPr>
              <a:t>"Sahabe içerisinde </a:t>
            </a:r>
            <a:r>
              <a:rPr lang="tr-TR" sz="1200" b="1" kern="1200" dirty="0" err="1" smtClean="0">
                <a:solidFill>
                  <a:schemeClr val="tx1"/>
                </a:solidFill>
                <a:effectLst/>
                <a:latin typeface="+mn-lt"/>
                <a:ea typeface="+mn-ea"/>
                <a:cs typeface="+mn-cs"/>
              </a:rPr>
              <a:t>Ebû</a:t>
            </a:r>
            <a:r>
              <a:rPr lang="tr-TR" sz="1200" b="1"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Hureyre</a:t>
            </a:r>
            <a:r>
              <a:rPr lang="tr-TR" sz="1200" b="1" kern="1200" dirty="0" smtClean="0">
                <a:solidFill>
                  <a:schemeClr val="tx1"/>
                </a:solidFill>
                <a:effectLst/>
                <a:latin typeface="+mn-lt"/>
                <a:ea typeface="+mn-ea"/>
                <a:cs typeface="+mn-cs"/>
              </a:rPr>
              <a:t> kadar annesine düşkün, annesine karşı ikram ve ihsan içerisinde olan kimseyi bilmiyorum</a:t>
            </a:r>
            <a:r>
              <a:rPr lang="tr-TR" sz="1200" kern="1200" dirty="0" smtClean="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33</a:t>
            </a:fld>
            <a:endParaRPr lang="tr-TR"/>
          </a:p>
        </p:txBody>
      </p:sp>
    </p:spTree>
    <p:extLst>
      <p:ext uri="{BB962C8B-B14F-4D97-AF65-F5344CB8AC3E}">
        <p14:creationId xmlns:p14="http://schemas.microsoft.com/office/powerpoint/2010/main" val="445864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fontAlgn="base"/>
            <a:r>
              <a:rPr lang="tr-TR" dirty="0" smtClean="0">
                <a:solidFill>
                  <a:schemeClr val="tx1"/>
                </a:solidFill>
              </a:rPr>
              <a:t>Musa (as); “</a:t>
            </a:r>
            <a:r>
              <a:rPr lang="tr-TR" b="1" dirty="0" smtClean="0">
                <a:solidFill>
                  <a:schemeClr val="tx1"/>
                </a:solidFill>
              </a:rPr>
              <a:t>Ya Rabbi bana cennetteki arkadaşımı göster!</a:t>
            </a:r>
            <a:r>
              <a:rPr lang="tr-TR" dirty="0" smtClean="0">
                <a:solidFill>
                  <a:schemeClr val="tx1"/>
                </a:solidFill>
              </a:rPr>
              <a:t>” dedi.</a:t>
            </a:r>
            <a:endParaRPr lang="tr-TR" sz="1100" dirty="0" smtClean="0">
              <a:solidFill>
                <a:schemeClr val="tx1"/>
              </a:solidFill>
            </a:endParaRPr>
          </a:p>
          <a:p>
            <a:pPr algn="just" fontAlgn="base"/>
            <a:r>
              <a:rPr lang="tr-TR" dirty="0" smtClean="0">
                <a:solidFill>
                  <a:schemeClr val="tx1"/>
                </a:solidFill>
              </a:rPr>
              <a:t>Allah ü Teala: “</a:t>
            </a:r>
            <a:r>
              <a:rPr lang="tr-TR" b="1" dirty="0" smtClean="0">
                <a:solidFill>
                  <a:schemeClr val="tx1"/>
                </a:solidFill>
              </a:rPr>
              <a:t>Filan şehrin, filan çarşısına git. Orada bir kasap vardır. Yüzü şöyle, boyu şöyledir. Senin cennetteki arkadaşın odur</a:t>
            </a:r>
            <a:r>
              <a:rPr lang="tr-TR" dirty="0" smtClean="0">
                <a:solidFill>
                  <a:schemeClr val="tx1"/>
                </a:solidFill>
              </a:rPr>
              <a:t>” buyurdu.</a:t>
            </a:r>
            <a:endParaRPr lang="tr-TR" sz="1100" dirty="0" smtClean="0">
              <a:solidFill>
                <a:schemeClr val="tx1"/>
              </a:solidFill>
            </a:endParaRPr>
          </a:p>
          <a:p>
            <a:pPr algn="just" fontAlgn="base"/>
            <a:r>
              <a:rPr lang="tr-TR" dirty="0" smtClean="0">
                <a:solidFill>
                  <a:schemeClr val="tx1"/>
                </a:solidFill>
              </a:rPr>
              <a:t>Hz. Musa (as) o dükkâna gitti. Güneş batıncaya kadar orada kaldı. Akşam olunca, kasap, bir parça et alıp zembiline koydu. Dükkândan ayrılırken, Musa (as):</a:t>
            </a:r>
            <a:endParaRPr lang="tr-TR" sz="1100" dirty="0" smtClean="0">
              <a:solidFill>
                <a:schemeClr val="tx1"/>
              </a:solidFill>
            </a:endParaRPr>
          </a:p>
          <a:p>
            <a:pPr algn="just" fontAlgn="base"/>
            <a:r>
              <a:rPr lang="tr-TR" dirty="0" smtClean="0">
                <a:solidFill>
                  <a:schemeClr val="tx1"/>
                </a:solidFill>
              </a:rPr>
              <a:t>“</a:t>
            </a:r>
            <a:r>
              <a:rPr lang="tr-TR" b="1" dirty="0" smtClean="0">
                <a:solidFill>
                  <a:schemeClr val="tx1"/>
                </a:solidFill>
              </a:rPr>
              <a:t>Ey genç, misafir için, yanında yer var mı?</a:t>
            </a:r>
            <a:r>
              <a:rPr lang="tr-TR" dirty="0" smtClean="0">
                <a:solidFill>
                  <a:schemeClr val="tx1"/>
                </a:solidFill>
              </a:rPr>
              <a:t>” buyurdu.</a:t>
            </a:r>
            <a:endParaRPr lang="tr-TR" sz="1100" dirty="0" smtClean="0">
              <a:solidFill>
                <a:schemeClr val="tx1"/>
              </a:solidFill>
            </a:endParaRPr>
          </a:p>
          <a:p>
            <a:pPr algn="just" fontAlgn="base"/>
            <a:r>
              <a:rPr lang="tr-TR" dirty="0" smtClean="0">
                <a:solidFill>
                  <a:schemeClr val="tx1"/>
                </a:solidFill>
              </a:rPr>
              <a:t>Genç “</a:t>
            </a:r>
            <a:r>
              <a:rPr lang="tr-TR" b="1" dirty="0" smtClean="0">
                <a:solidFill>
                  <a:schemeClr val="tx1"/>
                </a:solidFill>
              </a:rPr>
              <a:t>evet</a:t>
            </a:r>
            <a:r>
              <a:rPr lang="tr-TR" dirty="0" smtClean="0">
                <a:solidFill>
                  <a:schemeClr val="tx1"/>
                </a:solidFill>
              </a:rPr>
              <a:t>” deyip, beraber gittiler. Eve gelince, genç, bu etten güzel bir çorba pişirdi. Sonra evin bir köşesinden bir zembil daha çıkardı. </a:t>
            </a:r>
            <a:r>
              <a:rPr lang="tr-TR" b="1" dirty="0" smtClean="0">
                <a:solidFill>
                  <a:schemeClr val="tx1"/>
                </a:solidFill>
              </a:rPr>
              <a:t>İçinde çok yaşlı, zayıf, güçsüz bir kadın vardı.</a:t>
            </a:r>
            <a:r>
              <a:rPr lang="tr-TR" dirty="0" smtClean="0">
                <a:solidFill>
                  <a:schemeClr val="tx1"/>
                </a:solidFill>
              </a:rPr>
              <a:t> Bir güvercin yavrusunu andırıyordu. Onu zembilden çıkardı. </a:t>
            </a:r>
            <a:r>
              <a:rPr lang="tr-TR" b="1" dirty="0" smtClean="0">
                <a:solidFill>
                  <a:schemeClr val="tx1"/>
                </a:solidFill>
              </a:rPr>
              <a:t>Bir kaşık alıp, doyuncaya kadar ağzına yemek koydu. Sonra elbisesini yıkadı kuruttu ve yine ona giydirdi. Sonra tekrar zembile yerleştirdi. </a:t>
            </a:r>
            <a:r>
              <a:rPr lang="tr-TR" u="sng" dirty="0" smtClean="0">
                <a:solidFill>
                  <a:schemeClr val="tx1"/>
                </a:solidFill>
              </a:rPr>
              <a:t>Bu esnada annesinin dudakları kımıldadı</a:t>
            </a:r>
            <a:r>
              <a:rPr lang="tr-TR" dirty="0" smtClean="0">
                <a:solidFill>
                  <a:schemeClr val="tx1"/>
                </a:solidFill>
              </a:rPr>
              <a:t>. Sonra adam zembili alıp duvara astı. Bunları gören Hz. Musa (as):</a:t>
            </a:r>
            <a:endParaRPr lang="tr-TR" sz="1100" dirty="0" smtClean="0">
              <a:solidFill>
                <a:schemeClr val="tx1"/>
              </a:solidFill>
            </a:endParaRPr>
          </a:p>
          <a:p>
            <a:pPr algn="just" fontAlgn="base"/>
            <a:r>
              <a:rPr lang="tr-TR" dirty="0" smtClean="0">
                <a:solidFill>
                  <a:schemeClr val="tx1"/>
                </a:solidFill>
              </a:rPr>
              <a:t>“</a:t>
            </a:r>
            <a:r>
              <a:rPr lang="tr-TR" b="1" dirty="0" smtClean="0">
                <a:solidFill>
                  <a:schemeClr val="tx1"/>
                </a:solidFill>
              </a:rPr>
              <a:t>Bu yaptıkların nedir?</a:t>
            </a:r>
            <a:r>
              <a:rPr lang="tr-TR" dirty="0" smtClean="0">
                <a:solidFill>
                  <a:schemeClr val="tx1"/>
                </a:solidFill>
              </a:rPr>
              <a:t>” buyurdu.</a:t>
            </a:r>
            <a:endParaRPr lang="tr-TR" sz="1100" dirty="0" smtClean="0">
              <a:solidFill>
                <a:schemeClr val="tx1"/>
              </a:solidFill>
            </a:endParaRPr>
          </a:p>
          <a:p>
            <a:pPr algn="just" fontAlgn="base"/>
            <a:r>
              <a:rPr lang="tr-TR" dirty="0" smtClean="0">
                <a:solidFill>
                  <a:srgbClr val="FF0000"/>
                </a:solidFill>
              </a:rPr>
              <a:t>“</a:t>
            </a:r>
            <a:r>
              <a:rPr lang="tr-TR" b="1" dirty="0" smtClean="0">
                <a:solidFill>
                  <a:srgbClr val="FF0000"/>
                </a:solidFill>
              </a:rPr>
              <a:t>Bu benim annemdir. Çok yaşlandı gücü takati yok. Oturacak halde de değildir. Çarşıdan gelince, onu yedirmeden, doyurmadan, ne yerim ne de içerim</a:t>
            </a:r>
            <a:r>
              <a:rPr lang="tr-TR" dirty="0" smtClean="0">
                <a:solidFill>
                  <a:srgbClr val="FF0000"/>
                </a:solidFill>
              </a:rPr>
              <a:t>” </a:t>
            </a:r>
            <a:r>
              <a:rPr lang="tr-TR" dirty="0" smtClean="0">
                <a:solidFill>
                  <a:schemeClr val="tx1"/>
                </a:solidFill>
              </a:rPr>
              <a:t>dedi.</a:t>
            </a:r>
            <a:endParaRPr lang="tr-TR" sz="1100" dirty="0" smtClean="0">
              <a:solidFill>
                <a:schemeClr val="tx1"/>
              </a:solidFill>
            </a:endParaRPr>
          </a:p>
          <a:p>
            <a:pPr algn="just" fontAlgn="base"/>
            <a:r>
              <a:rPr lang="tr-TR" dirty="0" smtClean="0">
                <a:solidFill>
                  <a:schemeClr val="tx1"/>
                </a:solidFill>
              </a:rPr>
              <a:t>Bunun üzerine Hz. Musa (as): “</a:t>
            </a:r>
            <a:r>
              <a:rPr lang="tr-TR" b="1" u="sng" dirty="0" smtClean="0">
                <a:solidFill>
                  <a:schemeClr val="tx1"/>
                </a:solidFill>
              </a:rPr>
              <a:t>O esnada annenizin dudaklarını kımıldattığını gördüm</a:t>
            </a:r>
            <a:r>
              <a:rPr lang="tr-TR" dirty="0" smtClean="0">
                <a:solidFill>
                  <a:schemeClr val="tx1"/>
                </a:solidFill>
              </a:rPr>
              <a:t>” buyurdu.</a:t>
            </a:r>
            <a:endParaRPr lang="tr-TR" sz="1100" dirty="0" smtClean="0">
              <a:solidFill>
                <a:schemeClr val="tx1"/>
              </a:solidFill>
            </a:endParaRPr>
          </a:p>
          <a:p>
            <a:pPr algn="just" fontAlgn="base"/>
            <a:r>
              <a:rPr lang="tr-TR" dirty="0" smtClean="0">
                <a:solidFill>
                  <a:schemeClr val="tx1"/>
                </a:solidFill>
              </a:rPr>
              <a:t>“</a:t>
            </a:r>
            <a:r>
              <a:rPr lang="tr-TR" b="1" dirty="0" smtClean="0">
                <a:solidFill>
                  <a:schemeClr val="tx1"/>
                </a:solidFill>
              </a:rPr>
              <a:t>Ya Rabbi oğlumu cennette Musa’ya (as) arkadaş eyle’</a:t>
            </a:r>
            <a:r>
              <a:rPr lang="tr-TR" dirty="0" smtClean="0">
                <a:solidFill>
                  <a:schemeClr val="tx1"/>
                </a:solidFill>
              </a:rPr>
              <a:t> diye dua eder” dedi.</a:t>
            </a:r>
            <a:endParaRPr lang="tr-TR" sz="1100" dirty="0" smtClean="0">
              <a:solidFill>
                <a:schemeClr val="tx1"/>
              </a:solidFill>
            </a:endParaRPr>
          </a:p>
          <a:p>
            <a:pPr algn="just" fontAlgn="base"/>
            <a:r>
              <a:rPr lang="tr-TR" dirty="0" smtClean="0">
                <a:solidFill>
                  <a:schemeClr val="tx1"/>
                </a:solidFill>
              </a:rPr>
              <a:t>O zaman Hz. Musa (as): “</a:t>
            </a:r>
            <a:r>
              <a:rPr lang="tr-TR" b="1" dirty="0" smtClean="0">
                <a:solidFill>
                  <a:schemeClr val="tx1"/>
                </a:solidFill>
              </a:rPr>
              <a:t>Gözün aydın olsun, Musa benim ve benim cennetteki arkadaşım sensin</a:t>
            </a:r>
            <a:r>
              <a:rPr lang="tr-TR" dirty="0" smtClean="0">
                <a:solidFill>
                  <a:schemeClr val="tx1"/>
                </a:solidFill>
              </a:rPr>
              <a:t>” buyurdu. </a:t>
            </a:r>
            <a:r>
              <a:rPr lang="tr-TR" sz="900" b="1" dirty="0" smtClean="0">
                <a:solidFill>
                  <a:schemeClr val="tx1"/>
                </a:solidFill>
              </a:rPr>
              <a:t>(Kaynak: Şamil İslam Ansiklopedisi)</a:t>
            </a:r>
            <a:endParaRPr lang="tr-TR" sz="1100" dirty="0" smtClean="0">
              <a:solidFill>
                <a:schemeClr val="tx1"/>
              </a:solidFill>
            </a:endParaRPr>
          </a:p>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34</a:t>
            </a:fld>
            <a:endParaRPr lang="tr-TR"/>
          </a:p>
        </p:txBody>
      </p:sp>
    </p:spTree>
    <p:extLst>
      <p:ext uri="{BB962C8B-B14F-4D97-AF65-F5344CB8AC3E}">
        <p14:creationId xmlns:p14="http://schemas.microsoft.com/office/powerpoint/2010/main" val="2645226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35</a:t>
            </a:fld>
            <a:endParaRPr lang="tr-TR"/>
          </a:p>
        </p:txBody>
      </p:sp>
    </p:spTree>
    <p:extLst>
      <p:ext uri="{BB962C8B-B14F-4D97-AF65-F5344CB8AC3E}">
        <p14:creationId xmlns:p14="http://schemas.microsoft.com/office/powerpoint/2010/main" val="293135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36</a:t>
            </a:fld>
            <a:endParaRPr lang="tr-TR"/>
          </a:p>
        </p:txBody>
      </p:sp>
    </p:spTree>
    <p:extLst>
      <p:ext uri="{BB962C8B-B14F-4D97-AF65-F5344CB8AC3E}">
        <p14:creationId xmlns:p14="http://schemas.microsoft.com/office/powerpoint/2010/main" val="3196531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37</a:t>
            </a:fld>
            <a:endParaRPr lang="tr-TR"/>
          </a:p>
        </p:txBody>
      </p:sp>
    </p:spTree>
    <p:extLst>
      <p:ext uri="{BB962C8B-B14F-4D97-AF65-F5344CB8AC3E}">
        <p14:creationId xmlns:p14="http://schemas.microsoft.com/office/powerpoint/2010/main" val="2031853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38</a:t>
            </a:fld>
            <a:endParaRPr lang="tr-TR"/>
          </a:p>
        </p:txBody>
      </p:sp>
    </p:spTree>
    <p:extLst>
      <p:ext uri="{BB962C8B-B14F-4D97-AF65-F5344CB8AC3E}">
        <p14:creationId xmlns:p14="http://schemas.microsoft.com/office/powerpoint/2010/main" val="2877647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39</a:t>
            </a:fld>
            <a:endParaRPr lang="tr-TR"/>
          </a:p>
        </p:txBody>
      </p:sp>
    </p:spTree>
    <p:extLst>
      <p:ext uri="{BB962C8B-B14F-4D97-AF65-F5344CB8AC3E}">
        <p14:creationId xmlns:p14="http://schemas.microsoft.com/office/powerpoint/2010/main" val="1323242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40</a:t>
            </a:fld>
            <a:endParaRPr lang="tr-TR"/>
          </a:p>
        </p:txBody>
      </p:sp>
    </p:spTree>
    <p:extLst>
      <p:ext uri="{BB962C8B-B14F-4D97-AF65-F5344CB8AC3E}">
        <p14:creationId xmlns:p14="http://schemas.microsoft.com/office/powerpoint/2010/main" val="3058017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41</a:t>
            </a:fld>
            <a:endParaRPr lang="tr-TR"/>
          </a:p>
        </p:txBody>
      </p:sp>
    </p:spTree>
    <p:extLst>
      <p:ext uri="{BB962C8B-B14F-4D97-AF65-F5344CB8AC3E}">
        <p14:creationId xmlns:p14="http://schemas.microsoft.com/office/powerpoint/2010/main" val="28024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14</a:t>
            </a:fld>
            <a:endParaRPr lang="tr-TR"/>
          </a:p>
        </p:txBody>
      </p:sp>
    </p:spTree>
    <p:extLst>
      <p:ext uri="{BB962C8B-B14F-4D97-AF65-F5344CB8AC3E}">
        <p14:creationId xmlns:p14="http://schemas.microsoft.com/office/powerpoint/2010/main" val="2994542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42</a:t>
            </a:fld>
            <a:endParaRPr lang="tr-TR"/>
          </a:p>
        </p:txBody>
      </p:sp>
    </p:spTree>
    <p:extLst>
      <p:ext uri="{BB962C8B-B14F-4D97-AF65-F5344CB8AC3E}">
        <p14:creationId xmlns:p14="http://schemas.microsoft.com/office/powerpoint/2010/main" val="476406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43</a:t>
            </a:fld>
            <a:endParaRPr lang="tr-TR"/>
          </a:p>
        </p:txBody>
      </p:sp>
    </p:spTree>
    <p:extLst>
      <p:ext uri="{BB962C8B-B14F-4D97-AF65-F5344CB8AC3E}">
        <p14:creationId xmlns:p14="http://schemas.microsoft.com/office/powerpoint/2010/main" val="3183524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44</a:t>
            </a:fld>
            <a:endParaRPr lang="tr-TR"/>
          </a:p>
        </p:txBody>
      </p:sp>
    </p:spTree>
    <p:extLst>
      <p:ext uri="{BB962C8B-B14F-4D97-AF65-F5344CB8AC3E}">
        <p14:creationId xmlns:p14="http://schemas.microsoft.com/office/powerpoint/2010/main" val="3102474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45</a:t>
            </a:fld>
            <a:endParaRPr lang="tr-TR"/>
          </a:p>
        </p:txBody>
      </p:sp>
    </p:spTree>
    <p:extLst>
      <p:ext uri="{BB962C8B-B14F-4D97-AF65-F5344CB8AC3E}">
        <p14:creationId xmlns:p14="http://schemas.microsoft.com/office/powerpoint/2010/main" val="3084385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46</a:t>
            </a:fld>
            <a:endParaRPr lang="tr-TR"/>
          </a:p>
        </p:txBody>
      </p:sp>
    </p:spTree>
    <p:extLst>
      <p:ext uri="{BB962C8B-B14F-4D97-AF65-F5344CB8AC3E}">
        <p14:creationId xmlns:p14="http://schemas.microsoft.com/office/powerpoint/2010/main" val="186283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15</a:t>
            </a:fld>
            <a:endParaRPr lang="tr-TR"/>
          </a:p>
        </p:txBody>
      </p:sp>
    </p:spTree>
    <p:extLst>
      <p:ext uri="{BB962C8B-B14F-4D97-AF65-F5344CB8AC3E}">
        <p14:creationId xmlns:p14="http://schemas.microsoft.com/office/powerpoint/2010/main" val="147340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16</a:t>
            </a:fld>
            <a:endParaRPr lang="tr-TR"/>
          </a:p>
        </p:txBody>
      </p:sp>
    </p:spTree>
    <p:extLst>
      <p:ext uri="{BB962C8B-B14F-4D97-AF65-F5344CB8AC3E}">
        <p14:creationId xmlns:p14="http://schemas.microsoft.com/office/powerpoint/2010/main" val="1463059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17</a:t>
            </a:fld>
            <a:endParaRPr lang="tr-TR"/>
          </a:p>
        </p:txBody>
      </p:sp>
    </p:spTree>
    <p:extLst>
      <p:ext uri="{BB962C8B-B14F-4D97-AF65-F5344CB8AC3E}">
        <p14:creationId xmlns:p14="http://schemas.microsoft.com/office/powerpoint/2010/main" val="1362490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u="sng" dirty="0" smtClean="0">
                <a:solidFill>
                  <a:schemeClr val="tx1"/>
                </a:solidFill>
              </a:rPr>
              <a:t>Anneni şefkati      </a:t>
            </a:r>
            <a:endParaRPr lang="tr-TR" sz="1200" dirty="0" smtClean="0">
              <a:solidFill>
                <a:schemeClr val="tx1"/>
              </a:solidFill>
            </a:endParaRPr>
          </a:p>
          <a:p>
            <a:r>
              <a:rPr lang="tr-TR" sz="1200" dirty="0" smtClean="0">
                <a:solidFill>
                  <a:schemeClr val="tx1"/>
                </a:solidFill>
              </a:rPr>
              <a:t>  </a:t>
            </a:r>
            <a:r>
              <a:rPr lang="tr-TR" sz="1200" dirty="0" err="1" smtClean="0">
                <a:solidFill>
                  <a:schemeClr val="tx1"/>
                </a:solidFill>
              </a:rPr>
              <a:t>Ebû</a:t>
            </a:r>
            <a:r>
              <a:rPr lang="tr-TR" sz="1200" dirty="0" smtClean="0">
                <a:solidFill>
                  <a:schemeClr val="tx1"/>
                </a:solidFill>
              </a:rPr>
              <a:t> </a:t>
            </a:r>
            <a:r>
              <a:rPr lang="tr-TR" sz="1200" dirty="0" err="1" smtClean="0">
                <a:solidFill>
                  <a:schemeClr val="tx1"/>
                </a:solidFill>
              </a:rPr>
              <a:t>Hüreyre'den</a:t>
            </a:r>
            <a:r>
              <a:rPr lang="tr-TR" sz="1200" dirty="0" smtClean="0">
                <a:solidFill>
                  <a:schemeClr val="tx1"/>
                </a:solidFill>
              </a:rPr>
              <a:t>, o’da Peygamber (</a:t>
            </a:r>
            <a:r>
              <a:rPr lang="tr-TR" sz="1200" dirty="0" err="1" smtClean="0">
                <a:solidFill>
                  <a:schemeClr val="tx1"/>
                </a:solidFill>
              </a:rPr>
              <a:t>S.a.v</a:t>
            </a:r>
            <a:r>
              <a:rPr lang="tr-TR" sz="1200" dirty="0" smtClean="0">
                <a:solidFill>
                  <a:schemeClr val="tx1"/>
                </a:solidFill>
              </a:rPr>
              <a:t>.) den naklen rivayet etti. </a:t>
            </a:r>
            <a:r>
              <a:rPr lang="tr-TR" sz="1200" b="1" dirty="0" smtClean="0">
                <a:solidFill>
                  <a:schemeClr val="tx1"/>
                </a:solidFill>
              </a:rPr>
              <a:t>Şöyle buyurmuşlar:</a:t>
            </a:r>
            <a:endParaRPr lang="tr-TR" sz="1200" dirty="0" smtClean="0">
              <a:solidFill>
                <a:schemeClr val="tx1"/>
              </a:solidFill>
            </a:endParaRPr>
          </a:p>
          <a:p>
            <a:r>
              <a:rPr lang="tr-TR" sz="1200" dirty="0" smtClean="0">
                <a:solidFill>
                  <a:schemeClr val="tx1"/>
                </a:solidFill>
              </a:rPr>
              <a:t>«</a:t>
            </a:r>
            <a:r>
              <a:rPr lang="tr-TR" sz="1200" b="1" dirty="0" smtClean="0">
                <a:solidFill>
                  <a:schemeClr val="tx1"/>
                </a:solidFill>
              </a:rPr>
              <a:t>Vaktiyle iki kadın çocukları ile beraber bulunurken kurt gelerek biri­nin çocuğunu götürmüş.</a:t>
            </a:r>
            <a:r>
              <a:rPr lang="tr-TR" sz="1200" dirty="0" smtClean="0">
                <a:solidFill>
                  <a:schemeClr val="tx1"/>
                </a:solidFill>
              </a:rPr>
              <a:t> Biri arkadaşına:</a:t>
            </a:r>
          </a:p>
          <a:p>
            <a:r>
              <a:rPr lang="tr-TR" sz="1200" dirty="0" smtClean="0">
                <a:solidFill>
                  <a:schemeClr val="tx1"/>
                </a:solidFill>
              </a:rPr>
              <a:t>—  Kurt senin çocuğunu götürdü! Demiş. Öteki de:</a:t>
            </a:r>
          </a:p>
          <a:p>
            <a:r>
              <a:rPr lang="tr-TR" sz="1200" dirty="0" smtClean="0">
                <a:solidFill>
                  <a:schemeClr val="tx1"/>
                </a:solidFill>
              </a:rPr>
              <a:t>—  Kurt ancak senin çocuğunu götürdü demiş. Müteakiben </a:t>
            </a:r>
            <a:r>
              <a:rPr lang="tr-TR" sz="1200" b="1" u="sng" dirty="0" smtClean="0">
                <a:solidFill>
                  <a:schemeClr val="tx1"/>
                </a:solidFill>
              </a:rPr>
              <a:t>Hz. Da­vud'un</a:t>
            </a:r>
            <a:r>
              <a:rPr lang="tr-TR" sz="1200" dirty="0" smtClean="0">
                <a:solidFill>
                  <a:schemeClr val="tx1"/>
                </a:solidFill>
              </a:rPr>
              <a:t> huzurunda muhakeme olmuşlar. </a:t>
            </a:r>
            <a:r>
              <a:rPr lang="tr-TR" sz="1200" b="1" dirty="0" smtClean="0">
                <a:solidFill>
                  <a:schemeClr val="tx1"/>
                </a:solidFill>
              </a:rPr>
              <a:t>O, çocuğun büyük kadına ait ol­duğuna hükmetmiş.</a:t>
            </a:r>
            <a:r>
              <a:rPr lang="tr-TR" sz="1200" dirty="0" smtClean="0">
                <a:solidFill>
                  <a:schemeClr val="tx1"/>
                </a:solidFill>
              </a:rPr>
              <a:t> Derken kadınlar </a:t>
            </a:r>
            <a:r>
              <a:rPr lang="tr-TR" sz="1200" b="1" u="sng" dirty="0" smtClean="0">
                <a:solidFill>
                  <a:schemeClr val="tx1"/>
                </a:solidFill>
              </a:rPr>
              <a:t>Süleyman b. </a:t>
            </a:r>
            <a:r>
              <a:rPr lang="tr-TR" sz="1200" b="1" u="sng" dirty="0" err="1" smtClean="0">
                <a:solidFill>
                  <a:schemeClr val="tx1"/>
                </a:solidFill>
              </a:rPr>
              <a:t>Dâvûd</a:t>
            </a:r>
            <a:r>
              <a:rPr lang="tr-TR" sz="1200" dirty="0" smtClean="0">
                <a:solidFill>
                  <a:schemeClr val="tx1"/>
                </a:solidFill>
              </a:rPr>
              <a:t>     (</a:t>
            </a:r>
            <a:r>
              <a:rPr lang="tr-TR" sz="1200" dirty="0" err="1" smtClean="0">
                <a:solidFill>
                  <a:schemeClr val="tx1"/>
                </a:solidFill>
              </a:rPr>
              <a:t>Aleyhisselam</a:t>
            </a:r>
            <a:r>
              <a:rPr lang="tr-TR" sz="1200" dirty="0" smtClean="0">
                <a:solidFill>
                  <a:schemeClr val="tx1"/>
                </a:solidFill>
              </a:rPr>
              <a:t>) in huzuruna çıkarak (meseleyi) ona haber vermişler. O da:</a:t>
            </a:r>
          </a:p>
          <a:p>
            <a:r>
              <a:rPr lang="tr-TR" sz="1200" dirty="0" smtClean="0">
                <a:solidFill>
                  <a:schemeClr val="tx1"/>
                </a:solidFill>
              </a:rPr>
              <a:t>—  Bana bıçağı getirin de onu sizin aranızda pay edeyim! Demiş. Bunun üzerine küçük kadın:</a:t>
            </a:r>
          </a:p>
          <a:p>
            <a:r>
              <a:rPr lang="tr-TR" sz="1200" dirty="0" smtClean="0">
                <a:solidFill>
                  <a:schemeClr val="tx1"/>
                </a:solidFill>
              </a:rPr>
              <a:t>—  Hayır! Allah sana rahmet buyursun!  Çocuk onundur!  Demiş.  O da çocuğun küçük kadına ait olduğuna hüküm vermiş.»    </a:t>
            </a:r>
            <a:r>
              <a:rPr lang="tr-TR" sz="900" dirty="0" smtClean="0">
                <a:solidFill>
                  <a:schemeClr val="tx1"/>
                </a:solidFill>
              </a:rPr>
              <a:t>(  Müslim 1720  )</a:t>
            </a:r>
            <a:endParaRPr lang="tr-TR" sz="1200" dirty="0" smtClean="0">
              <a:solidFill>
                <a:schemeClr val="tx1"/>
              </a:solidFill>
            </a:endParaRPr>
          </a:p>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18</a:t>
            </a:fld>
            <a:endParaRPr lang="tr-TR"/>
          </a:p>
        </p:txBody>
      </p:sp>
    </p:spTree>
    <p:extLst>
      <p:ext uri="{BB962C8B-B14F-4D97-AF65-F5344CB8AC3E}">
        <p14:creationId xmlns:p14="http://schemas.microsoft.com/office/powerpoint/2010/main" val="51704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20</a:t>
            </a:fld>
            <a:endParaRPr lang="tr-TR"/>
          </a:p>
        </p:txBody>
      </p:sp>
    </p:spTree>
    <p:extLst>
      <p:ext uri="{BB962C8B-B14F-4D97-AF65-F5344CB8AC3E}">
        <p14:creationId xmlns:p14="http://schemas.microsoft.com/office/powerpoint/2010/main" val="146240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086B6A4-3783-45AC-A029-8E42DA797938}" type="slidenum">
              <a:rPr lang="tr-TR" smtClean="0"/>
              <a:pPr/>
              <a:t>21</a:t>
            </a:fld>
            <a:endParaRPr lang="tr-TR"/>
          </a:p>
        </p:txBody>
      </p:sp>
    </p:spTree>
    <p:extLst>
      <p:ext uri="{BB962C8B-B14F-4D97-AF65-F5344CB8AC3E}">
        <p14:creationId xmlns:p14="http://schemas.microsoft.com/office/powerpoint/2010/main" val="195317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F02DA24-B251-49BB-BE24-532678375E1B}" type="datetimeFigureOut">
              <a:rPr lang="tr-TR" smtClean="0"/>
              <a:pPr/>
              <a:t>12.01.2023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E5598B6-E550-4A30-BBD7-AC578A58E91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F02DA24-B251-49BB-BE24-532678375E1B}" type="datetimeFigureOut">
              <a:rPr lang="tr-TR" smtClean="0"/>
              <a:pPr/>
              <a:t>12.01.2023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E5598B6-E550-4A30-BBD7-AC578A58E91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F02DA24-B251-49BB-BE24-532678375E1B}" type="datetimeFigureOut">
              <a:rPr lang="tr-TR" smtClean="0"/>
              <a:pPr/>
              <a:t>12.01.2023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E5598B6-E550-4A30-BBD7-AC578A58E91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F02DA24-B251-49BB-BE24-532678375E1B}" type="datetimeFigureOut">
              <a:rPr lang="tr-TR" smtClean="0"/>
              <a:pPr/>
              <a:t>12.01.2023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E5598B6-E550-4A30-BBD7-AC578A58E91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F02DA24-B251-49BB-BE24-532678375E1B}" type="datetimeFigureOut">
              <a:rPr lang="tr-TR" smtClean="0"/>
              <a:pPr/>
              <a:t>12.01.2023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E5598B6-E550-4A30-BBD7-AC578A58E91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F02DA24-B251-49BB-BE24-532678375E1B}" type="datetimeFigureOut">
              <a:rPr lang="tr-TR" smtClean="0"/>
              <a:pPr/>
              <a:t>12.01.2023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E5598B6-E550-4A30-BBD7-AC578A58E91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F02DA24-B251-49BB-BE24-532678375E1B}" type="datetimeFigureOut">
              <a:rPr lang="tr-TR" smtClean="0"/>
              <a:pPr/>
              <a:t>12.01.2023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E5598B6-E550-4A30-BBD7-AC578A58E91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F02DA24-B251-49BB-BE24-532678375E1B}" type="datetimeFigureOut">
              <a:rPr lang="tr-TR" smtClean="0"/>
              <a:pPr/>
              <a:t>12.01.2023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E5598B6-E550-4A30-BBD7-AC578A58E91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F02DA24-B251-49BB-BE24-532678375E1B}" type="datetimeFigureOut">
              <a:rPr lang="tr-TR" smtClean="0"/>
              <a:pPr/>
              <a:t>12.01.2023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E5598B6-E550-4A30-BBD7-AC578A58E91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F02DA24-B251-49BB-BE24-532678375E1B}" type="datetimeFigureOut">
              <a:rPr lang="tr-TR" smtClean="0"/>
              <a:pPr/>
              <a:t>12.01.2023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E5598B6-E550-4A30-BBD7-AC578A58E91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F02DA24-B251-49BB-BE24-532678375E1B}" type="datetimeFigureOut">
              <a:rPr lang="tr-TR" smtClean="0"/>
              <a:pPr/>
              <a:t>12.01.2023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E5598B6-E550-4A30-BBD7-AC578A58E91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2DA24-B251-49BB-BE24-532678375E1B}" type="datetimeFigureOut">
              <a:rPr lang="tr-TR" smtClean="0"/>
              <a:pPr/>
              <a:t>12.01.2023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598B6-E550-4A30-BBD7-AC578A58E91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27384"/>
            <a:ext cx="9144000" cy="180020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a:t>
            </a:r>
            <a:r>
              <a:rPr lang="tr-TR" sz="4400" dirty="0">
                <a:solidFill>
                  <a:schemeClr val="tx1"/>
                </a:solidFill>
              </a:rPr>
              <a:t>ANNE VE BABA- </a:t>
            </a:r>
            <a:r>
              <a:rPr lang="tr-TR" sz="4400" dirty="0" smtClean="0">
                <a:solidFill>
                  <a:schemeClr val="tx1"/>
                </a:solidFill>
              </a:rPr>
              <a:t>EBEVEYN </a:t>
            </a:r>
            <a:r>
              <a:rPr lang="tr-TR" sz="4400" dirty="0" smtClean="0">
                <a:solidFill>
                  <a:schemeClr val="tx1"/>
                </a:solidFill>
              </a:rPr>
              <a:t>OLMAK</a:t>
            </a:r>
            <a:r>
              <a:rPr lang="tr-TR"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rPr>
              <a:t> ”</a:t>
            </a:r>
            <a:r>
              <a:rPr lang="tr-TR" sz="4400" dirty="0" smtClean="0">
                <a:solidFill>
                  <a:schemeClr val="tx1"/>
                </a:solidFill>
              </a:rPr>
              <a:t> </a:t>
            </a:r>
          </a:p>
          <a:p>
            <a:pPr algn="ctr"/>
            <a:r>
              <a:rPr lang="tr-TR" sz="3200" b="1" dirty="0" smtClean="0">
                <a:solidFill>
                  <a:schemeClr val="tx1"/>
                </a:solidFill>
              </a:rPr>
              <a:t>ANA </a:t>
            </a:r>
            <a:r>
              <a:rPr lang="tr-TR" sz="3200" b="1" dirty="0">
                <a:solidFill>
                  <a:schemeClr val="tx1"/>
                </a:solidFill>
              </a:rPr>
              <a:t>BABANIN RIZASI EVLADI RABBE </a:t>
            </a:r>
            <a:r>
              <a:rPr lang="tr-TR" sz="3200" b="1" dirty="0" smtClean="0">
                <a:solidFill>
                  <a:schemeClr val="tx1"/>
                </a:solidFill>
              </a:rPr>
              <a:t>GÖTÜRÜR</a:t>
            </a:r>
            <a:endParaRPr lang="tr-TR"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C00000"/>
              </a:solidFill>
              <a:effectLst>
                <a:outerShdw blurRad="41275" dist="12700" dir="12000000" algn="tl" rotWithShape="0">
                  <a:srgbClr val="000000">
                    <a:alpha val="40000"/>
                  </a:srgbClr>
                </a:outerShdw>
              </a:effectLst>
            </a:endParaRPr>
          </a:p>
        </p:txBody>
      </p:sp>
      <p:pic>
        <p:nvPicPr>
          <p:cNvPr id="4" name="Picture 2" descr="C:\Users\şavşat müftülüğü\Desktop\20150206_1114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820" r="46417" b="8169"/>
          <a:stretch/>
        </p:blipFill>
        <p:spPr bwMode="auto">
          <a:xfrm>
            <a:off x="179512" y="1772816"/>
            <a:ext cx="3737818" cy="38469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4 Dikdörtgen"/>
          <p:cNvSpPr/>
          <p:nvPr/>
        </p:nvSpPr>
        <p:spPr>
          <a:xfrm>
            <a:off x="179512" y="5589240"/>
            <a:ext cx="8856983" cy="108012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smtClean="0">
                <a:solidFill>
                  <a:srgbClr val="002060"/>
                </a:solidFill>
                <a:effectLst>
                  <a:outerShdw blurRad="38100" dist="38100" dir="2700000" algn="tl">
                    <a:srgbClr val="000000">
                      <a:alpha val="43137"/>
                    </a:srgbClr>
                  </a:outerShdw>
                </a:effectLst>
              </a:rPr>
              <a:t>İdris YAVUZYİĞİT</a:t>
            </a:r>
          </a:p>
          <a:p>
            <a:pPr algn="ctr"/>
            <a:r>
              <a:rPr lang="tr-TR" sz="2400" b="1" smtClean="0">
                <a:solidFill>
                  <a:srgbClr val="002060"/>
                </a:solidFill>
                <a:effectLst>
                  <a:outerShdw blurRad="38100" dist="38100" dir="2700000" algn="tl">
                    <a:srgbClr val="000000">
                      <a:alpha val="43137"/>
                    </a:srgbClr>
                  </a:outerShdw>
                </a:effectLst>
              </a:rPr>
              <a:t>Çınarcık Müftüsü</a:t>
            </a:r>
            <a:endParaRPr lang="tr-TR" sz="7200" dirty="0">
              <a:solidFill>
                <a:srgbClr val="FF0000"/>
              </a:solidFill>
              <a:effectLst>
                <a:outerShdw blurRad="38100" dist="38100" dir="2700000" algn="tl">
                  <a:srgbClr val="000000">
                    <a:alpha val="43137"/>
                  </a:srgbClr>
                </a:outerShdw>
              </a:effectLst>
            </a:endParaRPr>
          </a:p>
        </p:txBody>
      </p:sp>
      <p:pic>
        <p:nvPicPr>
          <p:cNvPr id="7" name="Picture 2" descr="Datei:Diyanet İşleri Başkanlığı logo.svg"/>
          <p:cNvPicPr>
            <a:picLocks noChangeAspect="1" noChangeArrowheads="1"/>
          </p:cNvPicPr>
          <p:nvPr/>
        </p:nvPicPr>
        <p:blipFill>
          <a:blip r:embed="rId3" cstate="print"/>
          <a:srcRect/>
          <a:stretch>
            <a:fillRect/>
          </a:stretch>
        </p:blipFill>
        <p:spPr bwMode="auto">
          <a:xfrm>
            <a:off x="5364088" y="2060848"/>
            <a:ext cx="2597820" cy="2589172"/>
          </a:xfrm>
          <a:prstGeom prst="ellipse">
            <a:avLst/>
          </a:prstGeom>
          <a:noFill/>
        </p:spPr>
      </p:pic>
    </p:spTree>
    <p:extLst>
      <p:ext uri="{BB962C8B-B14F-4D97-AF65-F5344CB8AC3E}">
        <p14:creationId xmlns:p14="http://schemas.microsoft.com/office/powerpoint/2010/main" val="3634578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9600" b="1" dirty="0" smtClean="0">
                <a:solidFill>
                  <a:schemeClr val="tx1"/>
                </a:solidFill>
                <a:effectLst>
                  <a:outerShdw blurRad="38100" dist="38100" dir="2700000" algn="tl">
                    <a:srgbClr val="000000">
                      <a:alpha val="43137"/>
                    </a:srgbClr>
                  </a:outerShdw>
                </a:effectLst>
              </a:rPr>
              <a:t>ALLAH’IN </a:t>
            </a:r>
            <a:r>
              <a:rPr lang="tr-TR" sz="9600" b="1" dirty="0">
                <a:solidFill>
                  <a:schemeClr val="tx1"/>
                </a:solidFill>
                <a:effectLst>
                  <a:outerShdw blurRad="38100" dist="38100" dir="2700000" algn="tl">
                    <a:srgbClr val="000000">
                      <a:alpha val="43137"/>
                    </a:srgbClr>
                  </a:outerShdw>
                </a:effectLst>
              </a:rPr>
              <a:t>EMRİ</a:t>
            </a:r>
            <a:endParaRPr lang="tr-TR" sz="8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07504" y="1124743"/>
            <a:ext cx="8892480" cy="3096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cs typeface="Emine" panose="03020400000000000000" pitchFamily="66" charset="-78"/>
              </a:rPr>
              <a:t>وَقَضَى رَبُّكَ أَلاَّ تَعْبُدُواْ إِلاَّ إِيَّاهُ وَبِالْوَالِدَيْنِ إِحْسَانًا إِمَّا يَبْلُغَنَّ عِندَكَ الْكِبَرَ أَحَدُهُمَا أَوْ كِلاَهُمَا فَلاَ تَقُل لَّهُمَا أُفٍّ وَلاَ تَنْهَرْهُمَا وَقُل لَّهُمَا قَوْلاً كَرِيمًا</a:t>
            </a:r>
            <a:r>
              <a:rPr lang="tr-TR" sz="2800" dirty="0">
                <a:solidFill>
                  <a:schemeClr val="tx1"/>
                </a:solidFill>
                <a:cs typeface="Emine" panose="03020400000000000000" pitchFamily="66" charset="-78"/>
              </a:rPr>
              <a:t>   .</a:t>
            </a:r>
            <a:r>
              <a:rPr lang="ar-SA" sz="2800" dirty="0">
                <a:solidFill>
                  <a:schemeClr val="tx1"/>
                </a:solidFill>
                <a:cs typeface="Emine" panose="03020400000000000000" pitchFamily="66" charset="-78"/>
              </a:rPr>
              <a:t>وَاخْفِضْ لَهُمَا جَنَاحَ الذُّلِّ مِنَ الرَّحْمَةِ وَقُل رَّبِّ ارْحَمْهُمَا كَمَا رَبَّيَانِي صَغِيرًا</a:t>
            </a:r>
            <a:endParaRPr lang="tr-TR" sz="2800" dirty="0">
              <a:solidFill>
                <a:schemeClr val="tx1"/>
              </a:solidFill>
              <a:cs typeface="Emine" panose="03020400000000000000" pitchFamily="66" charset="-78"/>
            </a:endParaRPr>
          </a:p>
          <a:p>
            <a:pPr algn="just"/>
            <a:r>
              <a:rPr lang="tr-TR" sz="2000" dirty="0">
                <a:solidFill>
                  <a:schemeClr val="tx1"/>
                </a:solidFill>
              </a:rPr>
              <a:t>"Yüce </a:t>
            </a:r>
            <a:r>
              <a:rPr lang="tr-TR" sz="2000" dirty="0" err="1">
                <a:solidFill>
                  <a:schemeClr val="tx1"/>
                </a:solidFill>
              </a:rPr>
              <a:t>Rabb'ın</a:t>
            </a:r>
            <a:r>
              <a:rPr lang="tr-TR" sz="2000" dirty="0">
                <a:solidFill>
                  <a:schemeClr val="tx1"/>
                </a:solidFill>
              </a:rPr>
              <a:t> şöyle emretti; Yalnız Allah'a ibadet edeceksiniz, ana-babalarınıza iyilik yapacaksınız. Şayet bunlardan biri veya her ikisi senin yanında ihtiyarlarsa sakın onlara "öf " dahi deme, yüzlerine bağırma, onlara tatlı söz söyle. Onlara, merhamet belirtisi olarak tevazu kanadını aç da, "Ya Rab, küçüklüğümde bana şefkat gösterdikleri gibi, sen de onlara merhamet et" de "(</a:t>
            </a:r>
            <a:r>
              <a:rPr lang="tr-TR" sz="2000" dirty="0" err="1">
                <a:solidFill>
                  <a:schemeClr val="tx1"/>
                </a:solidFill>
              </a:rPr>
              <a:t>İsrâ</a:t>
            </a:r>
            <a:r>
              <a:rPr lang="tr-TR" sz="2000" dirty="0">
                <a:solidFill>
                  <a:schemeClr val="tx1"/>
                </a:solidFill>
              </a:rPr>
              <a:t>, 17/23-24)</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1088"/>
            <a:ext cx="9144000" cy="2657337"/>
          </a:xfrm>
          <a:prstGeom prst="rect">
            <a:avLst/>
          </a:prstGeom>
        </p:spPr>
      </p:pic>
    </p:spTree>
    <p:extLst>
      <p:ext uri="{BB962C8B-B14F-4D97-AF65-F5344CB8AC3E}">
        <p14:creationId xmlns:p14="http://schemas.microsoft.com/office/powerpoint/2010/main" val="3062822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9600" b="1" dirty="0" smtClean="0">
                <a:solidFill>
                  <a:schemeClr val="tx1"/>
                </a:solidFill>
                <a:effectLst>
                  <a:outerShdw blurRad="38100" dist="38100" dir="2700000" algn="tl">
                    <a:srgbClr val="000000">
                      <a:alpha val="43137"/>
                    </a:srgbClr>
                  </a:outerShdw>
                </a:effectLst>
              </a:rPr>
              <a:t>ALLAH’IN </a:t>
            </a:r>
            <a:r>
              <a:rPr lang="tr-TR" sz="9600" b="1" dirty="0">
                <a:solidFill>
                  <a:schemeClr val="tx1"/>
                </a:solidFill>
                <a:effectLst>
                  <a:outerShdw blurRad="38100" dist="38100" dir="2700000" algn="tl">
                    <a:srgbClr val="000000">
                      <a:alpha val="43137"/>
                    </a:srgbClr>
                  </a:outerShdw>
                </a:effectLst>
              </a:rPr>
              <a:t>EMRİ</a:t>
            </a:r>
            <a:endParaRPr lang="tr-TR" sz="8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251520" y="1124744"/>
            <a:ext cx="8568952"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smtClean="0">
                <a:solidFill>
                  <a:schemeClr val="tx1"/>
                </a:solidFill>
              </a:rPr>
              <a:t>Bu ayeti kerime bize birçok ders vermektedir:</a:t>
            </a:r>
            <a:endParaRPr lang="tr-TR" sz="2400" dirty="0" smtClean="0">
              <a:solidFill>
                <a:schemeClr val="tx1"/>
              </a:solidFill>
            </a:endParaRPr>
          </a:p>
          <a:p>
            <a:pPr lvl="0"/>
            <a:r>
              <a:rPr lang="tr-TR" sz="2400" dirty="0" smtClean="0">
                <a:solidFill>
                  <a:schemeClr val="tx1"/>
                </a:solidFill>
              </a:rPr>
              <a:t>Anne </a:t>
            </a:r>
            <a:r>
              <a:rPr lang="tr-TR" sz="2400" dirty="0">
                <a:solidFill>
                  <a:schemeClr val="tx1"/>
                </a:solidFill>
              </a:rPr>
              <a:t>babaya </a:t>
            </a:r>
            <a:r>
              <a:rPr lang="tr-TR" sz="2400" dirty="0">
                <a:solidFill>
                  <a:srgbClr val="FF0000"/>
                </a:solidFill>
              </a:rPr>
              <a:t>ihsanda bulunmak</a:t>
            </a:r>
          </a:p>
          <a:p>
            <a:pPr lvl="0"/>
            <a:r>
              <a:rPr lang="tr-TR" sz="2400" dirty="0">
                <a:solidFill>
                  <a:schemeClr val="tx1"/>
                </a:solidFill>
              </a:rPr>
              <a:t>Anne babayı </a:t>
            </a:r>
            <a:r>
              <a:rPr lang="tr-TR" sz="2400" dirty="0">
                <a:solidFill>
                  <a:srgbClr val="0070C0"/>
                </a:solidFill>
              </a:rPr>
              <a:t>yanımızda bakmak</a:t>
            </a:r>
          </a:p>
          <a:p>
            <a:pPr lvl="0"/>
            <a:r>
              <a:rPr lang="tr-TR" sz="2400" dirty="0">
                <a:solidFill>
                  <a:schemeClr val="tx1"/>
                </a:solidFill>
              </a:rPr>
              <a:t>Anne babaya </a:t>
            </a:r>
            <a:r>
              <a:rPr lang="tr-TR" sz="2400" dirty="0">
                <a:solidFill>
                  <a:srgbClr val="002060"/>
                </a:solidFill>
              </a:rPr>
              <a:t>“</a:t>
            </a:r>
            <a:r>
              <a:rPr lang="tr-TR" sz="2400" dirty="0" err="1">
                <a:solidFill>
                  <a:srgbClr val="002060"/>
                </a:solidFill>
              </a:rPr>
              <a:t>öff</a:t>
            </a:r>
            <a:r>
              <a:rPr lang="tr-TR" sz="2400" dirty="0">
                <a:solidFill>
                  <a:srgbClr val="002060"/>
                </a:solidFill>
              </a:rPr>
              <a:t>” dememek</a:t>
            </a:r>
          </a:p>
          <a:p>
            <a:pPr lvl="0"/>
            <a:r>
              <a:rPr lang="tr-TR" sz="2400" dirty="0">
                <a:solidFill>
                  <a:schemeClr val="tx1"/>
                </a:solidFill>
              </a:rPr>
              <a:t>Anne babaya </a:t>
            </a:r>
            <a:r>
              <a:rPr lang="tr-TR" sz="2400" dirty="0">
                <a:solidFill>
                  <a:srgbClr val="7030A0"/>
                </a:solidFill>
              </a:rPr>
              <a:t>karşı ilgisiz davranmamak</a:t>
            </a:r>
          </a:p>
          <a:p>
            <a:pPr lvl="0"/>
            <a:r>
              <a:rPr lang="tr-TR" sz="2400" dirty="0">
                <a:solidFill>
                  <a:schemeClr val="tx1"/>
                </a:solidFill>
              </a:rPr>
              <a:t>Anne babaya </a:t>
            </a:r>
            <a:r>
              <a:rPr lang="tr-TR" sz="2400" dirty="0">
                <a:solidFill>
                  <a:srgbClr val="FF0000"/>
                </a:solidFill>
              </a:rPr>
              <a:t>tatlı/ gönül alıcı söz söylemek</a:t>
            </a:r>
          </a:p>
          <a:p>
            <a:pPr lvl="0"/>
            <a:r>
              <a:rPr lang="tr-TR" sz="2400" dirty="0">
                <a:solidFill>
                  <a:schemeClr val="tx1"/>
                </a:solidFill>
              </a:rPr>
              <a:t>Anne babaya </a:t>
            </a:r>
            <a:r>
              <a:rPr lang="tr-TR" sz="2400" dirty="0">
                <a:solidFill>
                  <a:srgbClr val="0070C0"/>
                </a:solidFill>
              </a:rPr>
              <a:t>karşı şefkat ve merhametle davranmak</a:t>
            </a:r>
          </a:p>
          <a:p>
            <a:pPr lvl="0"/>
            <a:r>
              <a:rPr lang="tr-TR" sz="2400" dirty="0">
                <a:solidFill>
                  <a:schemeClr val="tx1"/>
                </a:solidFill>
              </a:rPr>
              <a:t>Anne babaya </a:t>
            </a:r>
            <a:r>
              <a:rPr lang="tr-TR" sz="2400" dirty="0">
                <a:solidFill>
                  <a:srgbClr val="002060"/>
                </a:solidFill>
              </a:rPr>
              <a:t>duada bulunmak</a:t>
            </a:r>
          </a:p>
          <a:p>
            <a:pPr lvl="0"/>
            <a:r>
              <a:rPr lang="tr-TR" sz="2400" dirty="0">
                <a:solidFill>
                  <a:schemeClr val="tx1"/>
                </a:solidFill>
              </a:rPr>
              <a:t>Anne babanın </a:t>
            </a:r>
            <a:r>
              <a:rPr lang="tr-TR" sz="2400" dirty="0">
                <a:solidFill>
                  <a:srgbClr val="7030A0"/>
                </a:solidFill>
              </a:rPr>
              <a:t>çocuklarını şefkatle büyütmesi</a:t>
            </a:r>
          </a:p>
          <a:p>
            <a:pPr lvl="0"/>
            <a:r>
              <a:rPr lang="tr-TR" sz="2400" dirty="0">
                <a:solidFill>
                  <a:schemeClr val="tx1"/>
                </a:solidFill>
              </a:rPr>
              <a:t>Anne babanın </a:t>
            </a:r>
            <a:r>
              <a:rPr lang="tr-TR" sz="2400" dirty="0">
                <a:solidFill>
                  <a:srgbClr val="FF0000"/>
                </a:solidFill>
              </a:rPr>
              <a:t>çocuklarını küçükken terbiye ederek yetiştirmesi</a:t>
            </a:r>
          </a:p>
          <a:p>
            <a:pPr algn="just"/>
            <a:r>
              <a:rPr lang="tr-TR" sz="3200" b="1" dirty="0">
                <a:solidFill>
                  <a:schemeClr val="accent6">
                    <a:lumMod val="50000"/>
                  </a:schemeClr>
                </a:solidFill>
              </a:rPr>
              <a:t>Anne babaya gençliklerinde iyilik etmek </a:t>
            </a:r>
            <a:r>
              <a:rPr lang="tr-TR" sz="3200" b="1" dirty="0" err="1">
                <a:solidFill>
                  <a:schemeClr val="accent6">
                    <a:lumMod val="50000"/>
                  </a:schemeClr>
                </a:solidFill>
              </a:rPr>
              <a:t>mendup</a:t>
            </a:r>
            <a:r>
              <a:rPr lang="tr-TR" sz="3200" b="1" dirty="0">
                <a:solidFill>
                  <a:schemeClr val="accent6">
                    <a:lumMod val="50000"/>
                  </a:schemeClr>
                </a:solidFill>
              </a:rPr>
              <a:t> olduğu halde </a:t>
            </a:r>
            <a:r>
              <a:rPr lang="tr-TR" sz="4400" b="1" u="sng" dirty="0">
                <a:solidFill>
                  <a:srgbClr val="00B050"/>
                </a:solidFill>
                <a:effectLst>
                  <a:outerShdw blurRad="38100" dist="38100" dir="2700000" algn="tl">
                    <a:srgbClr val="000000">
                      <a:alpha val="43137"/>
                    </a:srgbClr>
                  </a:outerShdw>
                </a:effectLst>
              </a:rPr>
              <a:t>ihtiyarladıkları zamanda onlara yardım etmek farz kılınmıştır.</a:t>
            </a:r>
            <a:endParaRPr lang="tr-TR" sz="4400" u="sng" dirty="0">
              <a:solidFill>
                <a:srgbClr val="00B050"/>
              </a:solidFill>
              <a:effectLst>
                <a:outerShdw blurRad="38100" dist="38100" dir="2700000" algn="tl">
                  <a:srgbClr val="000000">
                    <a:alpha val="43137"/>
                  </a:srgbClr>
                </a:outerShdw>
              </a:effectLst>
            </a:endParaRPr>
          </a:p>
        </p:txBody>
      </p:sp>
      <p:pic>
        <p:nvPicPr>
          <p:cNvPr id="4"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836" y="1124744"/>
            <a:ext cx="307516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12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ennete giriş anahtar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2954010"/>
            <a:ext cx="9166658" cy="390399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tr-TR" sz="6600" b="1" dirty="0" smtClean="0">
                <a:solidFill>
                  <a:schemeClr val="tx1"/>
                </a:solidFill>
                <a:effectLst>
                  <a:outerShdw blurRad="38100" dist="38100" dir="2700000" algn="tl">
                    <a:srgbClr val="000000">
                      <a:alpha val="43137"/>
                    </a:srgbClr>
                  </a:outerShdw>
                </a:effectLst>
              </a:rPr>
              <a:t>ALLAH RIZASININ </a:t>
            </a:r>
            <a:r>
              <a:rPr lang="tr-TR" sz="6600" b="1" dirty="0">
                <a:solidFill>
                  <a:schemeClr val="tx1"/>
                </a:solidFill>
                <a:effectLst>
                  <a:outerShdw blurRad="38100" dist="38100" dir="2700000" algn="tl">
                    <a:srgbClr val="000000">
                      <a:alpha val="43137"/>
                    </a:srgbClr>
                  </a:outerShdw>
                </a:effectLst>
              </a:rPr>
              <a:t>SEBEBİ</a:t>
            </a:r>
          </a:p>
        </p:txBody>
      </p:sp>
      <p:sp>
        <p:nvSpPr>
          <p:cNvPr id="6" name="5 Dikdörtgen"/>
          <p:cNvSpPr/>
          <p:nvPr/>
        </p:nvSpPr>
        <p:spPr>
          <a:xfrm>
            <a:off x="107504" y="1124744"/>
            <a:ext cx="8892479"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600" dirty="0">
                <a:solidFill>
                  <a:schemeClr val="tx1"/>
                </a:solidFill>
                <a:cs typeface="Emine" panose="03020400000000000000" pitchFamily="66" charset="-78"/>
              </a:rPr>
              <a:t>رِضَى الرَّبِّ فِي رِضَى الْوَالِدِ وَسَخَطُ الرَّبِّ فِي سَخَطِ الْوَالِدِ</a:t>
            </a:r>
            <a:endParaRPr lang="tr-TR" sz="3600" dirty="0">
              <a:solidFill>
                <a:schemeClr val="tx1"/>
              </a:solidFill>
              <a:cs typeface="Emine" panose="03020400000000000000" pitchFamily="66" charset="-78"/>
            </a:endParaRPr>
          </a:p>
          <a:p>
            <a:pPr algn="ctr"/>
            <a:r>
              <a:rPr lang="tr-TR" sz="3200" dirty="0">
                <a:solidFill>
                  <a:schemeClr val="tx1"/>
                </a:solidFill>
              </a:rPr>
              <a:t>“</a:t>
            </a:r>
            <a:r>
              <a:rPr lang="tr-TR" sz="3200" b="1" dirty="0">
                <a:solidFill>
                  <a:srgbClr val="FF0000"/>
                </a:solidFill>
              </a:rPr>
              <a:t>Allah’ın rızası, </a:t>
            </a:r>
            <a:r>
              <a:rPr lang="tr-TR" sz="3200" b="1" dirty="0">
                <a:solidFill>
                  <a:srgbClr val="00B050"/>
                </a:solidFill>
              </a:rPr>
              <a:t>ana-babanın rızasında; </a:t>
            </a:r>
            <a:endParaRPr lang="tr-TR" sz="3200" b="1" dirty="0" smtClean="0">
              <a:solidFill>
                <a:srgbClr val="00B050"/>
              </a:solidFill>
            </a:endParaRPr>
          </a:p>
          <a:p>
            <a:pPr algn="ctr"/>
            <a:r>
              <a:rPr lang="tr-TR" sz="3200" b="1" dirty="0" smtClean="0">
                <a:solidFill>
                  <a:srgbClr val="FF0000"/>
                </a:solidFill>
              </a:rPr>
              <a:t>Allah’ın </a:t>
            </a:r>
            <a:r>
              <a:rPr lang="tr-TR" sz="3200" b="1" dirty="0">
                <a:solidFill>
                  <a:srgbClr val="FF0000"/>
                </a:solidFill>
              </a:rPr>
              <a:t>gazabı </a:t>
            </a:r>
            <a:r>
              <a:rPr lang="tr-TR" sz="3200" b="1" dirty="0">
                <a:solidFill>
                  <a:schemeClr val="tx1"/>
                </a:solidFill>
              </a:rPr>
              <a:t>da </a:t>
            </a:r>
            <a:r>
              <a:rPr lang="tr-TR" sz="3200" b="1" dirty="0">
                <a:solidFill>
                  <a:srgbClr val="7030A0"/>
                </a:solidFill>
              </a:rPr>
              <a:t>ana-babının kızmasındadır</a:t>
            </a:r>
            <a:r>
              <a:rPr lang="tr-TR" sz="3200" dirty="0">
                <a:solidFill>
                  <a:schemeClr val="tx1"/>
                </a:solidFill>
              </a:rPr>
              <a:t>”. </a:t>
            </a:r>
            <a:endParaRPr lang="tr-TR" sz="3200" dirty="0" smtClean="0">
              <a:solidFill>
                <a:schemeClr val="tx1"/>
              </a:solidFill>
            </a:endParaRPr>
          </a:p>
          <a:p>
            <a:pPr algn="ctr"/>
            <a:r>
              <a:rPr lang="tr-TR" sz="1600" dirty="0" smtClean="0">
                <a:solidFill>
                  <a:schemeClr val="tx1"/>
                </a:solidFill>
              </a:rPr>
              <a:t>(</a:t>
            </a:r>
            <a:r>
              <a:rPr lang="tr-TR" sz="1600" dirty="0" err="1">
                <a:solidFill>
                  <a:schemeClr val="tx1"/>
                </a:solidFill>
              </a:rPr>
              <a:t>Tirmizi</a:t>
            </a:r>
            <a:r>
              <a:rPr lang="tr-TR" sz="1600" dirty="0">
                <a:solidFill>
                  <a:schemeClr val="tx1"/>
                </a:solidFill>
              </a:rPr>
              <a:t>, </a:t>
            </a:r>
            <a:r>
              <a:rPr lang="tr-TR" sz="1600" dirty="0" err="1">
                <a:solidFill>
                  <a:schemeClr val="tx1"/>
                </a:solidFill>
              </a:rPr>
              <a:t>Birr</a:t>
            </a:r>
            <a:r>
              <a:rPr lang="tr-TR" sz="1600" dirty="0">
                <a:solidFill>
                  <a:schemeClr val="tx1"/>
                </a:solidFill>
              </a:rPr>
              <a:t>, 3)</a:t>
            </a:r>
          </a:p>
        </p:txBody>
      </p:sp>
    </p:spTree>
    <p:extLst>
      <p:ext uri="{BB962C8B-B14F-4D97-AF65-F5344CB8AC3E}">
        <p14:creationId xmlns:p14="http://schemas.microsoft.com/office/powerpoint/2010/main" val="3988159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nnete giriş anahtarı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t="5457" b="10324"/>
          <a:stretch/>
        </p:blipFill>
        <p:spPr bwMode="auto">
          <a:xfrm>
            <a:off x="13854" y="3861048"/>
            <a:ext cx="9130146"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tr-TR" sz="6000" b="1" dirty="0">
                <a:solidFill>
                  <a:schemeClr val="tx1"/>
                </a:solidFill>
                <a:effectLst>
                  <a:outerShdw blurRad="38100" dist="38100" dir="2700000" algn="tl">
                    <a:srgbClr val="000000">
                      <a:alpha val="43137"/>
                    </a:srgbClr>
                  </a:outerShdw>
                </a:effectLst>
              </a:rPr>
              <a:t>CENNETE GİRİŞ ANAHTARI</a:t>
            </a:r>
          </a:p>
        </p:txBody>
      </p:sp>
      <p:sp>
        <p:nvSpPr>
          <p:cNvPr id="6" name="5 Dikdörtgen"/>
          <p:cNvSpPr/>
          <p:nvPr/>
        </p:nvSpPr>
        <p:spPr>
          <a:xfrm>
            <a:off x="107504" y="1124744"/>
            <a:ext cx="8892479"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chemeClr val="tx1"/>
                </a:solidFill>
                <a:cs typeface="Emine" panose="03020400000000000000" pitchFamily="66" charset="-78"/>
              </a:rPr>
              <a:t>أَنَّ رَجُلًا قَالَ يَا رَسُولَ اللّٰهِ مَا حَقُّ الْوَالِدَيْنِ عَلَى وَلَدِهِمَا قالَ هُمَا جَنَّتُكَ وَنَارُكَ</a:t>
            </a:r>
            <a:endParaRPr lang="tr-TR" sz="2800" dirty="0">
              <a:solidFill>
                <a:schemeClr val="tx1"/>
              </a:solidFill>
              <a:cs typeface="Emine" panose="03020400000000000000" pitchFamily="66" charset="-78"/>
            </a:endParaRPr>
          </a:p>
          <a:p>
            <a:pPr algn="ctr"/>
            <a:r>
              <a:rPr lang="tr-TR" sz="2400" dirty="0">
                <a:solidFill>
                  <a:schemeClr val="tx1"/>
                </a:solidFill>
              </a:rPr>
              <a:t>Ebu </a:t>
            </a:r>
            <a:r>
              <a:rPr lang="tr-TR" sz="2400" dirty="0" err="1">
                <a:solidFill>
                  <a:schemeClr val="tx1"/>
                </a:solidFill>
              </a:rPr>
              <a:t>Umame</a:t>
            </a:r>
            <a:r>
              <a:rPr lang="tr-TR" sz="2400" dirty="0">
                <a:solidFill>
                  <a:schemeClr val="tx1"/>
                </a:solidFill>
              </a:rPr>
              <a:t> (R.A.) der ki, birisi: </a:t>
            </a:r>
            <a:endParaRPr lang="tr-TR" sz="2400" dirty="0" smtClean="0">
              <a:solidFill>
                <a:schemeClr val="tx1"/>
              </a:solidFill>
            </a:endParaRPr>
          </a:p>
          <a:p>
            <a:pPr algn="ctr"/>
            <a:r>
              <a:rPr lang="tr-TR" sz="2400" dirty="0" smtClean="0">
                <a:solidFill>
                  <a:srgbClr val="FF0000"/>
                </a:solidFill>
              </a:rPr>
              <a:t>“</a:t>
            </a:r>
            <a:r>
              <a:rPr lang="tr-TR" sz="2400" b="1" dirty="0">
                <a:solidFill>
                  <a:srgbClr val="FF0000"/>
                </a:solidFill>
              </a:rPr>
              <a:t>Ya </a:t>
            </a:r>
            <a:r>
              <a:rPr lang="tr-TR" sz="2400" b="1" dirty="0" err="1">
                <a:solidFill>
                  <a:srgbClr val="FF0000"/>
                </a:solidFill>
              </a:rPr>
              <a:t>Rasulellah</a:t>
            </a:r>
            <a:r>
              <a:rPr lang="tr-TR" sz="2400" b="1" dirty="0">
                <a:solidFill>
                  <a:srgbClr val="FF0000"/>
                </a:solidFill>
              </a:rPr>
              <a:t>! Ana babanın evladı üzerinde ne hakkı vardır?”</a:t>
            </a:r>
            <a:r>
              <a:rPr lang="tr-TR" sz="2400" dirty="0">
                <a:solidFill>
                  <a:srgbClr val="FF0000"/>
                </a:solidFill>
              </a:rPr>
              <a:t> </a:t>
            </a:r>
            <a:endParaRPr lang="tr-TR" sz="2400" dirty="0" smtClean="0">
              <a:solidFill>
                <a:srgbClr val="FF0000"/>
              </a:solidFill>
            </a:endParaRPr>
          </a:p>
          <a:p>
            <a:pPr algn="ctr"/>
            <a:r>
              <a:rPr lang="tr-TR" sz="2400" dirty="0" smtClean="0">
                <a:solidFill>
                  <a:schemeClr val="tx1"/>
                </a:solidFill>
              </a:rPr>
              <a:t>diye </a:t>
            </a:r>
            <a:r>
              <a:rPr lang="tr-TR" sz="2400" dirty="0">
                <a:solidFill>
                  <a:schemeClr val="tx1"/>
                </a:solidFill>
              </a:rPr>
              <a:t>sorunca Resul-i Ekrem (</a:t>
            </a:r>
            <a:r>
              <a:rPr lang="tr-TR" sz="2400" dirty="0" err="1">
                <a:solidFill>
                  <a:schemeClr val="tx1"/>
                </a:solidFill>
              </a:rPr>
              <a:t>s.a.v</a:t>
            </a:r>
            <a:r>
              <a:rPr lang="tr-TR" sz="2400" dirty="0" smtClean="0">
                <a:solidFill>
                  <a:schemeClr val="tx1"/>
                </a:solidFill>
              </a:rPr>
              <a:t>.) buyurdular: </a:t>
            </a:r>
            <a:endParaRPr lang="tr-TR" sz="2400" dirty="0">
              <a:solidFill>
                <a:schemeClr val="tx1"/>
              </a:solidFill>
            </a:endParaRPr>
          </a:p>
          <a:p>
            <a:pPr algn="ctr"/>
            <a:r>
              <a:rPr lang="tr-TR" sz="2400" b="1" dirty="0">
                <a:solidFill>
                  <a:srgbClr val="7030A0"/>
                </a:solidFill>
              </a:rPr>
              <a:t>“</a:t>
            </a:r>
            <a:r>
              <a:rPr lang="tr-TR" sz="2400" b="1" u="sng" dirty="0">
                <a:solidFill>
                  <a:srgbClr val="7030A0"/>
                </a:solidFill>
              </a:rPr>
              <a:t>Onlar ya senin Cennetin, ya da Cehennemindir.</a:t>
            </a:r>
            <a:r>
              <a:rPr lang="tr-TR" sz="2400" b="1" dirty="0">
                <a:solidFill>
                  <a:srgbClr val="7030A0"/>
                </a:solidFill>
              </a:rPr>
              <a:t>” </a:t>
            </a:r>
            <a:endParaRPr lang="tr-TR" sz="2400" b="1" dirty="0" smtClean="0">
              <a:solidFill>
                <a:srgbClr val="7030A0"/>
              </a:solidFill>
            </a:endParaRPr>
          </a:p>
          <a:p>
            <a:pPr algn="ctr"/>
            <a:r>
              <a:rPr lang="tr-TR" sz="2300" b="1" dirty="0" smtClean="0">
                <a:solidFill>
                  <a:srgbClr val="0070C0"/>
                </a:solidFill>
              </a:rPr>
              <a:t>(</a:t>
            </a:r>
            <a:r>
              <a:rPr lang="tr-TR" sz="2300" b="1" dirty="0">
                <a:solidFill>
                  <a:srgbClr val="0070C0"/>
                </a:solidFill>
              </a:rPr>
              <a:t>Onlara iyilik yaparsan cennete, kötülük yaparsan cehenneme girersin</a:t>
            </a:r>
            <a:r>
              <a:rPr lang="tr-TR" sz="2300" b="1" dirty="0" smtClean="0">
                <a:solidFill>
                  <a:srgbClr val="0070C0"/>
                </a:solidFill>
              </a:rPr>
              <a:t>)</a:t>
            </a:r>
            <a:r>
              <a:rPr lang="tr-TR" sz="2300" dirty="0" smtClean="0">
                <a:solidFill>
                  <a:srgbClr val="0070C0"/>
                </a:solidFill>
              </a:rPr>
              <a:t>. </a:t>
            </a:r>
          </a:p>
          <a:p>
            <a:pPr algn="ctr"/>
            <a:r>
              <a:rPr lang="tr-TR" sz="1600" dirty="0" smtClean="0">
                <a:solidFill>
                  <a:schemeClr val="tx1"/>
                </a:solidFill>
              </a:rPr>
              <a:t>(</a:t>
            </a:r>
            <a:r>
              <a:rPr lang="tr-TR" sz="1600" dirty="0" err="1">
                <a:solidFill>
                  <a:schemeClr val="tx1"/>
                </a:solidFill>
              </a:rPr>
              <a:t>Terğib</a:t>
            </a:r>
            <a:r>
              <a:rPr lang="tr-TR" sz="1600" dirty="0">
                <a:solidFill>
                  <a:schemeClr val="tx1"/>
                </a:solidFill>
              </a:rPr>
              <a:t> ve </a:t>
            </a:r>
            <a:r>
              <a:rPr lang="tr-TR" sz="1600" dirty="0" err="1">
                <a:solidFill>
                  <a:schemeClr val="tx1"/>
                </a:solidFill>
              </a:rPr>
              <a:t>Tergib</a:t>
            </a:r>
            <a:r>
              <a:rPr lang="tr-TR" sz="1600" dirty="0">
                <a:solidFill>
                  <a:schemeClr val="tx1"/>
                </a:solidFill>
              </a:rPr>
              <a:t>, C.5, S.114, Huzur Yayınevi)</a:t>
            </a:r>
          </a:p>
        </p:txBody>
      </p:sp>
    </p:spTree>
    <p:extLst>
      <p:ext uri="{BB962C8B-B14F-4D97-AF65-F5344CB8AC3E}">
        <p14:creationId xmlns:p14="http://schemas.microsoft.com/office/powerpoint/2010/main" val="2165311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tr-TR" sz="6000" b="1" dirty="0">
                <a:solidFill>
                  <a:schemeClr val="tx1"/>
                </a:solidFill>
                <a:effectLst>
                  <a:outerShdw blurRad="38100" dist="38100" dir="2700000" algn="tl">
                    <a:srgbClr val="000000">
                      <a:alpha val="43137"/>
                    </a:srgbClr>
                  </a:outerShdw>
                </a:effectLst>
              </a:rPr>
              <a:t>CENNETE GİRİŞ ANAHTARI</a:t>
            </a:r>
          </a:p>
        </p:txBody>
      </p:sp>
      <p:sp>
        <p:nvSpPr>
          <p:cNvPr id="6" name="5 Dikdörtgen"/>
          <p:cNvSpPr/>
          <p:nvPr/>
        </p:nvSpPr>
        <p:spPr>
          <a:xfrm>
            <a:off x="251520" y="1124744"/>
            <a:ext cx="8568952"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tr-TR" sz="4400" b="1" dirty="0" smtClean="0">
                <a:solidFill>
                  <a:schemeClr val="tx1"/>
                </a:solidFill>
              </a:rPr>
              <a:t>Anne ve babaya iyi bakmak, </a:t>
            </a:r>
          </a:p>
          <a:p>
            <a:pPr marL="457200" indent="-457200" algn="just">
              <a:buFont typeface="Arial" panose="020B0604020202020204" pitchFamily="34" charset="0"/>
              <a:buChar char="•"/>
            </a:pPr>
            <a:r>
              <a:rPr lang="tr-TR" sz="4400" b="1" dirty="0" smtClean="0">
                <a:solidFill>
                  <a:schemeClr val="tx1"/>
                </a:solidFill>
              </a:rPr>
              <a:t>Yumuşak ve güzel söz söylemek, </a:t>
            </a:r>
          </a:p>
          <a:p>
            <a:pPr marL="457200" indent="-457200" algn="just">
              <a:buFont typeface="Arial" panose="020B0604020202020204" pitchFamily="34" charset="0"/>
              <a:buChar char="•"/>
            </a:pPr>
            <a:r>
              <a:rPr lang="tr-TR" sz="4400" b="1" dirty="0" smtClean="0">
                <a:solidFill>
                  <a:schemeClr val="tx1"/>
                </a:solidFill>
              </a:rPr>
              <a:t>Şefkat ve merhamet göstermek, </a:t>
            </a:r>
          </a:p>
          <a:p>
            <a:pPr marL="457200" indent="-457200" algn="just">
              <a:buFont typeface="Arial" panose="020B0604020202020204" pitchFamily="34" charset="0"/>
              <a:buChar char="•"/>
            </a:pPr>
            <a:r>
              <a:rPr lang="tr-TR" sz="4400" b="1" dirty="0" smtClean="0">
                <a:solidFill>
                  <a:schemeClr val="tx1"/>
                </a:solidFill>
              </a:rPr>
              <a:t>Rıza ve dualarını almak </a:t>
            </a:r>
          </a:p>
          <a:p>
            <a:pPr algn="just"/>
            <a:r>
              <a:rPr lang="tr-TR" sz="5400" b="1" dirty="0" smtClean="0">
                <a:solidFill>
                  <a:srgbClr val="FF0000"/>
                </a:solidFill>
                <a:effectLst>
                  <a:outerShdw blurRad="38100" dist="38100" dir="2700000" algn="tl">
                    <a:srgbClr val="000000">
                      <a:alpha val="43137"/>
                    </a:srgbClr>
                  </a:outerShdw>
                </a:effectLst>
              </a:rPr>
              <a:t>müminin </a:t>
            </a:r>
            <a:r>
              <a:rPr lang="tr-TR" sz="5400" b="1" dirty="0">
                <a:solidFill>
                  <a:srgbClr val="FF0000"/>
                </a:solidFill>
                <a:effectLst>
                  <a:outerShdw blurRad="38100" dist="38100" dir="2700000" algn="tl">
                    <a:srgbClr val="000000">
                      <a:alpha val="43137"/>
                    </a:srgbClr>
                  </a:outerShdw>
                </a:effectLst>
              </a:rPr>
              <a:t>görevlerindendir. </a:t>
            </a:r>
            <a:endParaRPr lang="tr-TR" sz="5400" b="1" dirty="0" smtClean="0">
              <a:solidFill>
                <a:srgbClr val="FF0000"/>
              </a:solidFill>
              <a:effectLst>
                <a:outerShdw blurRad="38100" dist="38100" dir="2700000" algn="tl">
                  <a:srgbClr val="000000">
                    <a:alpha val="43137"/>
                  </a:srgbClr>
                </a:outerShdw>
              </a:effectLst>
            </a:endParaRPr>
          </a:p>
          <a:p>
            <a:pPr algn="just"/>
            <a:r>
              <a:rPr lang="tr-TR" sz="3200" b="1" dirty="0" smtClean="0">
                <a:solidFill>
                  <a:srgbClr val="00B050"/>
                </a:solidFill>
              </a:rPr>
              <a:t>Hayırlı </a:t>
            </a:r>
            <a:r>
              <a:rPr lang="tr-TR" sz="3200" b="1" dirty="0">
                <a:solidFill>
                  <a:srgbClr val="00B050"/>
                </a:solidFill>
              </a:rPr>
              <a:t>evlat anne ve babasının rızasını kazanıp cennete adım adım yaklaşan kimsedir. </a:t>
            </a:r>
          </a:p>
        </p:txBody>
      </p:sp>
    </p:spTree>
    <p:extLst>
      <p:ext uri="{BB962C8B-B14F-4D97-AF65-F5344CB8AC3E}">
        <p14:creationId xmlns:p14="http://schemas.microsoft.com/office/powerpoint/2010/main" val="3916658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1047"/>
            <a:ext cx="9143999" cy="299695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5400" b="1" dirty="0">
                <a:solidFill>
                  <a:schemeClr val="tx1"/>
                </a:solidFill>
                <a:effectLst>
                  <a:outerShdw blurRad="38100" dist="38100" dir="2700000" algn="tl">
                    <a:srgbClr val="000000">
                      <a:alpha val="43137"/>
                    </a:srgbClr>
                  </a:outerShdw>
                </a:effectLst>
              </a:rPr>
              <a:t>ANNE KİMDİR? </a:t>
            </a:r>
            <a:endParaRPr lang="tr-TR" sz="44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0" y="1124744"/>
            <a:ext cx="9144000" cy="2736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chemeClr val="tx1"/>
                </a:solidFill>
                <a:cs typeface="Emine" panose="03020400000000000000" pitchFamily="66" charset="-78"/>
              </a:rPr>
              <a:t>وَوَصَّيْنَا الْاِنْسَانَ بِوَالِدَيْهِۚ حَمَلَتْهُ اُمُّهُ وَهْناً عَلٰى وَهْنٍ وَفِصَالُهُ ف۪ي عَامَيْنِ اَنِ اشْكُرْ ل۪ي وَلِوَالِدَيْكَۜ اِلَيَّ الْمَص۪يرُ ﴿١٤﴾ </a:t>
            </a:r>
            <a:endParaRPr lang="tr-TR" sz="2000" dirty="0" smtClean="0">
              <a:solidFill>
                <a:schemeClr val="tx1"/>
              </a:solidFill>
              <a:cs typeface="Emine" panose="03020400000000000000" pitchFamily="66" charset="-78"/>
            </a:endParaRPr>
          </a:p>
          <a:p>
            <a:pPr algn="ctr"/>
            <a:r>
              <a:rPr lang="tr-TR" sz="2800" dirty="0" smtClean="0">
                <a:solidFill>
                  <a:schemeClr val="tx1"/>
                </a:solidFill>
              </a:rPr>
              <a:t>“</a:t>
            </a:r>
            <a:r>
              <a:rPr lang="tr-TR" sz="2800" b="1" dirty="0">
                <a:solidFill>
                  <a:schemeClr val="tx1"/>
                </a:solidFill>
              </a:rPr>
              <a:t>Biz insana, ana-babasına iyi davranmasını tavsiye etmişizdir</a:t>
            </a:r>
            <a:r>
              <a:rPr lang="tr-TR" sz="2800" dirty="0">
                <a:solidFill>
                  <a:schemeClr val="tx1"/>
                </a:solidFill>
              </a:rPr>
              <a:t>. </a:t>
            </a:r>
            <a:r>
              <a:rPr lang="tr-TR" sz="2800" dirty="0">
                <a:solidFill>
                  <a:srgbClr val="FF0000"/>
                </a:solidFill>
              </a:rPr>
              <a:t>Çünkü </a:t>
            </a:r>
            <a:r>
              <a:rPr lang="tr-TR" sz="2800" b="1" dirty="0">
                <a:solidFill>
                  <a:srgbClr val="FF0000"/>
                </a:solidFill>
              </a:rPr>
              <a:t>anası onu nice sıkıntılara katlanarak taşımıştır. Sütten ayrılması da iki yıl içinde olur.</a:t>
            </a:r>
            <a:r>
              <a:rPr lang="tr-TR" sz="2800" dirty="0">
                <a:solidFill>
                  <a:srgbClr val="FF0000"/>
                </a:solidFill>
              </a:rPr>
              <a:t> </a:t>
            </a:r>
            <a:endParaRPr lang="tr-TR" sz="2800" dirty="0" smtClean="0">
              <a:solidFill>
                <a:srgbClr val="FF0000"/>
              </a:solidFill>
            </a:endParaRPr>
          </a:p>
          <a:p>
            <a:pPr algn="ctr"/>
            <a:r>
              <a:rPr lang="tr-TR" sz="2800" dirty="0" smtClean="0">
                <a:solidFill>
                  <a:schemeClr val="tx1"/>
                </a:solidFill>
              </a:rPr>
              <a:t>(</a:t>
            </a:r>
            <a:r>
              <a:rPr lang="tr-TR" sz="2800" dirty="0">
                <a:solidFill>
                  <a:schemeClr val="tx1"/>
                </a:solidFill>
              </a:rPr>
              <a:t>İşte bunun için) </a:t>
            </a:r>
            <a:r>
              <a:rPr lang="tr-TR" sz="2800" b="1" u="sng" dirty="0">
                <a:solidFill>
                  <a:srgbClr val="7030A0"/>
                </a:solidFill>
                <a:effectLst>
                  <a:outerShdw blurRad="38100" dist="38100" dir="2700000" algn="tl">
                    <a:srgbClr val="000000">
                      <a:alpha val="43137"/>
                    </a:srgbClr>
                  </a:outerShdw>
                </a:effectLst>
              </a:rPr>
              <a:t>önce bana, sonra da ana-babana şükret </a:t>
            </a:r>
            <a:r>
              <a:rPr lang="tr-TR" sz="2800" dirty="0">
                <a:solidFill>
                  <a:schemeClr val="tx1"/>
                </a:solidFill>
              </a:rPr>
              <a:t>diye tavsiyede bulunmuşuzdur. Dönüş ancak banadır”.  </a:t>
            </a:r>
            <a:r>
              <a:rPr lang="tr-TR" sz="1400" dirty="0">
                <a:solidFill>
                  <a:schemeClr val="tx1"/>
                </a:solidFill>
              </a:rPr>
              <a:t>(Lokman, 31/14).</a:t>
            </a:r>
          </a:p>
        </p:txBody>
      </p:sp>
    </p:spTree>
    <p:extLst>
      <p:ext uri="{BB962C8B-B14F-4D97-AF65-F5344CB8AC3E}">
        <p14:creationId xmlns:p14="http://schemas.microsoft.com/office/powerpoint/2010/main" val="2593938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5400" b="1" dirty="0">
                <a:solidFill>
                  <a:schemeClr val="tx1"/>
                </a:solidFill>
                <a:effectLst>
                  <a:outerShdw blurRad="38100" dist="38100" dir="2700000" algn="tl">
                    <a:srgbClr val="000000">
                      <a:alpha val="43137"/>
                    </a:srgbClr>
                  </a:outerShdw>
                </a:effectLst>
              </a:rPr>
              <a:t>ANNE KİMDİR? </a:t>
            </a:r>
            <a:endParaRPr lang="tr-TR" sz="44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07504" y="1124744"/>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tr-TR" sz="2200" b="1" u="sng" dirty="0" smtClean="0">
                <a:solidFill>
                  <a:schemeClr val="tx1"/>
                </a:solidFill>
              </a:rPr>
              <a:t>Allah’ın </a:t>
            </a:r>
            <a:r>
              <a:rPr lang="tr-TR" sz="2200" b="1" u="sng" dirty="0">
                <a:solidFill>
                  <a:schemeClr val="tx1"/>
                </a:solidFill>
              </a:rPr>
              <a:t>rahim sıfatını kuşanıp doğum yapan kadın:</a:t>
            </a:r>
            <a:endParaRPr lang="tr-TR" sz="2200" dirty="0">
              <a:solidFill>
                <a:schemeClr val="tx1"/>
              </a:solidFill>
            </a:endParaRPr>
          </a:p>
          <a:p>
            <a:pPr marL="342900" lvl="0" indent="-342900">
              <a:buFont typeface="Arial" panose="020B0604020202020204" pitchFamily="34" charset="0"/>
              <a:buChar char="•"/>
            </a:pPr>
            <a:r>
              <a:rPr lang="tr-TR" sz="2200" dirty="0">
                <a:solidFill>
                  <a:srgbClr val="7030A0"/>
                </a:solidFill>
              </a:rPr>
              <a:t>Ailenin bir parçası olacak çocuğu aylarca karnında taşıyan, </a:t>
            </a:r>
          </a:p>
          <a:p>
            <a:pPr marL="342900" lvl="0" indent="-342900">
              <a:buFont typeface="Arial" panose="020B0604020202020204" pitchFamily="34" charset="0"/>
              <a:buChar char="•"/>
            </a:pPr>
            <a:r>
              <a:rPr lang="tr-TR" sz="2200" dirty="0">
                <a:solidFill>
                  <a:srgbClr val="FF0000"/>
                </a:solidFill>
              </a:rPr>
              <a:t>Dünyaya getirirken ölüm tehlikesiyle baş başa kalan, </a:t>
            </a:r>
          </a:p>
          <a:p>
            <a:pPr marL="342900" lvl="0" indent="-342900">
              <a:buFont typeface="Arial" panose="020B0604020202020204" pitchFamily="34" charset="0"/>
              <a:buChar char="•"/>
            </a:pPr>
            <a:r>
              <a:rPr lang="tr-TR" sz="2200" dirty="0">
                <a:solidFill>
                  <a:srgbClr val="0070C0"/>
                </a:solidFill>
              </a:rPr>
              <a:t>Kuvvetinden kuvvet katarak yavrusunu sütüyle besleyen, </a:t>
            </a:r>
          </a:p>
          <a:p>
            <a:pPr marL="342900" lvl="0" indent="-342900">
              <a:buFont typeface="Arial" panose="020B0604020202020204" pitchFamily="34" charset="0"/>
              <a:buChar char="•"/>
            </a:pPr>
            <a:r>
              <a:rPr lang="tr-TR" sz="2200" dirty="0">
                <a:solidFill>
                  <a:schemeClr val="tx1"/>
                </a:solidFill>
              </a:rPr>
              <a:t>Gündüzleri huzursuz, geceleri uykusuz kalarak evladının gözyaşlarını dindiren, </a:t>
            </a:r>
          </a:p>
          <a:p>
            <a:pPr marL="342900" lvl="0" indent="-342900">
              <a:buFont typeface="Arial" panose="020B0604020202020204" pitchFamily="34" charset="0"/>
              <a:buChar char="•"/>
            </a:pPr>
            <a:r>
              <a:rPr lang="tr-TR" sz="2200" dirty="0">
                <a:solidFill>
                  <a:srgbClr val="7030A0"/>
                </a:solidFill>
              </a:rPr>
              <a:t>En gerekli temizliklerini seve seve yapan, </a:t>
            </a:r>
          </a:p>
          <a:p>
            <a:pPr marL="342900" lvl="0" indent="-342900">
              <a:buFont typeface="Arial" panose="020B0604020202020204" pitchFamily="34" charset="0"/>
              <a:buChar char="•"/>
            </a:pPr>
            <a:r>
              <a:rPr lang="tr-TR" sz="2200" dirty="0">
                <a:solidFill>
                  <a:srgbClr val="FF0000"/>
                </a:solidFill>
              </a:rPr>
              <a:t>İrili ufaklı çocukların en usandırıcı bunaltıcı gürültülerine ve münasebetsizliklerine sabır ve sebat gösteren, </a:t>
            </a:r>
          </a:p>
          <a:p>
            <a:pPr marL="342900" lvl="0" indent="-342900">
              <a:buFont typeface="Arial" panose="020B0604020202020204" pitchFamily="34" charset="0"/>
              <a:buChar char="•"/>
            </a:pPr>
            <a:r>
              <a:rPr lang="tr-TR" sz="2200" dirty="0">
                <a:solidFill>
                  <a:srgbClr val="0070C0"/>
                </a:solidFill>
              </a:rPr>
              <a:t>Yemeyip yediren, içmeyip içiren,</a:t>
            </a:r>
          </a:p>
          <a:p>
            <a:pPr marL="342900" lvl="0" indent="-342900">
              <a:buFont typeface="Arial" panose="020B0604020202020204" pitchFamily="34" charset="0"/>
              <a:buChar char="•"/>
            </a:pPr>
            <a:r>
              <a:rPr lang="tr-TR" sz="2200" dirty="0">
                <a:solidFill>
                  <a:schemeClr val="tx1"/>
                </a:solidFill>
              </a:rPr>
              <a:t>Koruyup kollayarak tehlikelerden uzak tutan,</a:t>
            </a:r>
          </a:p>
          <a:p>
            <a:pPr marL="342900" lvl="0" indent="-342900">
              <a:buFont typeface="Arial" panose="020B0604020202020204" pitchFamily="34" charset="0"/>
              <a:buChar char="•"/>
            </a:pPr>
            <a:r>
              <a:rPr lang="tr-TR" sz="2200" dirty="0">
                <a:solidFill>
                  <a:srgbClr val="7030A0"/>
                </a:solidFill>
              </a:rPr>
              <a:t>Yavrusunun hastalığı ile mahzun, neşe ve sevinci ile memnun olan, </a:t>
            </a:r>
          </a:p>
          <a:p>
            <a:pPr marL="342900" lvl="0" indent="-342900">
              <a:buFont typeface="Arial" panose="020B0604020202020204" pitchFamily="34" charset="0"/>
              <a:buChar char="•"/>
            </a:pPr>
            <a:r>
              <a:rPr lang="tr-TR" sz="2200" dirty="0">
                <a:solidFill>
                  <a:srgbClr val="FF0000"/>
                </a:solidFill>
              </a:rPr>
              <a:t>Şefkat ve merhametini sevgiyle yoğurarak terbiye veren, </a:t>
            </a:r>
          </a:p>
          <a:p>
            <a:pPr marL="342900" lvl="0" indent="-342900">
              <a:buFont typeface="Arial" panose="020B0604020202020204" pitchFamily="34" charset="0"/>
              <a:buChar char="•"/>
            </a:pPr>
            <a:r>
              <a:rPr lang="tr-TR" sz="2200" dirty="0">
                <a:solidFill>
                  <a:srgbClr val="0070C0"/>
                </a:solidFill>
              </a:rPr>
              <a:t>Karşılıksız öğreten ve öğrenen varlık, (sabrı, tahammül etmeyi, sevilmeden sevmeyi, karşılıksız vermeyi, fedakarlığı öğrenir çocuğundan)</a:t>
            </a:r>
          </a:p>
          <a:p>
            <a:pPr marL="342900" lvl="0" indent="-342900">
              <a:buFont typeface="Arial" panose="020B0604020202020204" pitchFamily="34" charset="0"/>
              <a:buChar char="•"/>
            </a:pPr>
            <a:r>
              <a:rPr lang="tr-TR" sz="2200" dirty="0">
                <a:solidFill>
                  <a:schemeClr val="tx1"/>
                </a:solidFill>
              </a:rPr>
              <a:t>Çocuğuna toz kondurmayan…. Bir varlığın adıdır anne…</a:t>
            </a:r>
          </a:p>
        </p:txBody>
      </p:sp>
    </p:spTree>
    <p:extLst>
      <p:ext uri="{BB962C8B-B14F-4D97-AF65-F5344CB8AC3E}">
        <p14:creationId xmlns:p14="http://schemas.microsoft.com/office/powerpoint/2010/main" val="28499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additive="base">
                                        <p:cTn id="7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anim calcmode="lin" valueType="num">
                                      <p:cBhvr additive="base">
                                        <p:cTn id="7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5400" b="1" dirty="0">
                <a:solidFill>
                  <a:schemeClr val="tx1"/>
                </a:solidFill>
                <a:effectLst>
                  <a:outerShdw blurRad="38100" dist="38100" dir="2700000" algn="tl">
                    <a:srgbClr val="000000">
                      <a:alpha val="43137"/>
                    </a:srgbClr>
                  </a:outerShdw>
                </a:effectLst>
              </a:rPr>
              <a:t>ANNE KİMDİR? </a:t>
            </a:r>
            <a:endParaRPr lang="tr-TR" sz="44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07504" y="1124744"/>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u="sng" dirty="0">
                <a:solidFill>
                  <a:srgbClr val="FF0000"/>
                </a:solidFill>
                <a:effectLst>
                  <a:outerShdw blurRad="38100" dist="38100" dir="2700000" algn="tl">
                    <a:srgbClr val="000000">
                      <a:alpha val="43137"/>
                    </a:srgbClr>
                  </a:outerShdw>
                </a:effectLst>
              </a:rPr>
              <a:t>“Anam-babam çok şefkatsiz, onlara nasıl itaat edeyim”</a:t>
            </a:r>
            <a:r>
              <a:rPr lang="tr-TR" sz="2800" b="1" dirty="0">
                <a:solidFill>
                  <a:srgbClr val="FF0000"/>
                </a:solidFill>
                <a:effectLst>
                  <a:outerShdw blurRad="38100" dist="38100" dir="2700000" algn="tl">
                    <a:srgbClr val="000000">
                      <a:alpha val="43137"/>
                    </a:srgbClr>
                  </a:outerShdw>
                </a:effectLst>
              </a:rPr>
              <a:t> </a:t>
            </a:r>
            <a:r>
              <a:rPr lang="tr-TR" sz="2800" dirty="0">
                <a:solidFill>
                  <a:schemeClr val="tx1"/>
                </a:solidFill>
              </a:rPr>
              <a:t>diyen bir kimseye,  </a:t>
            </a:r>
            <a:r>
              <a:rPr lang="tr-TR" sz="2800" dirty="0" err="1">
                <a:solidFill>
                  <a:schemeClr val="tx1"/>
                </a:solidFill>
              </a:rPr>
              <a:t>Resulullah</a:t>
            </a:r>
            <a:r>
              <a:rPr lang="tr-TR" sz="2800" dirty="0">
                <a:solidFill>
                  <a:schemeClr val="tx1"/>
                </a:solidFill>
              </a:rPr>
              <a:t> (</a:t>
            </a:r>
            <a:r>
              <a:rPr lang="tr-TR" sz="2800" dirty="0" err="1">
                <a:solidFill>
                  <a:schemeClr val="tx1"/>
                </a:solidFill>
              </a:rPr>
              <a:t>s.a.v</a:t>
            </a:r>
            <a:r>
              <a:rPr lang="tr-TR" sz="2800" dirty="0">
                <a:solidFill>
                  <a:schemeClr val="tx1"/>
                </a:solidFill>
              </a:rPr>
              <a:t>) buyurdu ki: </a:t>
            </a:r>
          </a:p>
          <a:p>
            <a:pPr marL="457200" indent="-457200" algn="just">
              <a:buFont typeface="Arial" panose="020B0604020202020204" pitchFamily="34" charset="0"/>
              <a:buChar char="•"/>
            </a:pPr>
            <a:r>
              <a:rPr lang="tr-TR" sz="2800" b="1" u="sng" dirty="0">
                <a:solidFill>
                  <a:srgbClr val="0070C0"/>
                </a:solidFill>
              </a:rPr>
              <a:t>“Anan seni 9 ay karnında gezdirdi. </a:t>
            </a:r>
            <a:endParaRPr lang="tr-TR" sz="2800" b="1" u="sng" dirty="0" smtClean="0">
              <a:solidFill>
                <a:srgbClr val="0070C0"/>
              </a:solidFill>
            </a:endParaRPr>
          </a:p>
          <a:p>
            <a:pPr marL="457200" indent="-457200" algn="just">
              <a:buFont typeface="Arial" panose="020B0604020202020204" pitchFamily="34" charset="0"/>
              <a:buChar char="•"/>
            </a:pPr>
            <a:r>
              <a:rPr lang="tr-TR" sz="2800" b="1" u="sng" dirty="0" smtClean="0">
                <a:solidFill>
                  <a:srgbClr val="00B050"/>
                </a:solidFill>
              </a:rPr>
              <a:t>2 </a:t>
            </a:r>
            <a:r>
              <a:rPr lang="tr-TR" sz="2800" b="1" u="sng" dirty="0">
                <a:solidFill>
                  <a:srgbClr val="00B050"/>
                </a:solidFill>
              </a:rPr>
              <a:t>yıl emzirdi. </a:t>
            </a:r>
            <a:endParaRPr lang="tr-TR" sz="2800" b="1" u="sng" dirty="0" smtClean="0">
              <a:solidFill>
                <a:srgbClr val="00B050"/>
              </a:solidFill>
            </a:endParaRPr>
          </a:p>
          <a:p>
            <a:pPr marL="457200" indent="-457200" algn="just">
              <a:buFont typeface="Arial" panose="020B0604020202020204" pitchFamily="34" charset="0"/>
              <a:buChar char="•"/>
            </a:pPr>
            <a:r>
              <a:rPr lang="tr-TR" sz="2400" b="1" u="sng" dirty="0" smtClean="0">
                <a:solidFill>
                  <a:srgbClr val="002060"/>
                </a:solidFill>
              </a:rPr>
              <a:t>Seni </a:t>
            </a:r>
            <a:r>
              <a:rPr lang="tr-TR" sz="2400" b="1" u="sng" dirty="0">
                <a:solidFill>
                  <a:srgbClr val="002060"/>
                </a:solidFill>
              </a:rPr>
              <a:t>büyütünceye kadar koynunda besledi ve kucağında gezdirdi. </a:t>
            </a:r>
            <a:endParaRPr lang="tr-TR" sz="2400" b="1" u="sng" dirty="0" smtClean="0">
              <a:solidFill>
                <a:srgbClr val="002060"/>
              </a:solidFill>
            </a:endParaRPr>
          </a:p>
          <a:p>
            <a:pPr marL="457200" indent="-457200" algn="just">
              <a:buFont typeface="Arial" panose="020B0604020202020204" pitchFamily="34" charset="0"/>
              <a:buChar char="•"/>
            </a:pPr>
            <a:r>
              <a:rPr lang="tr-TR" sz="2400" b="1" u="sng" dirty="0" smtClean="0">
                <a:solidFill>
                  <a:srgbClr val="7030A0"/>
                </a:solidFill>
              </a:rPr>
              <a:t>Baban </a:t>
            </a:r>
            <a:r>
              <a:rPr lang="tr-TR" sz="2400" b="1" u="sng" dirty="0">
                <a:solidFill>
                  <a:srgbClr val="7030A0"/>
                </a:solidFill>
              </a:rPr>
              <a:t>da seni büyütünceye kadar birçok zahmete katlandı. </a:t>
            </a:r>
            <a:endParaRPr lang="tr-TR" sz="2400" b="1" u="sng" dirty="0" smtClean="0">
              <a:solidFill>
                <a:srgbClr val="7030A0"/>
              </a:solidFill>
            </a:endParaRPr>
          </a:p>
          <a:p>
            <a:pPr marL="457200" indent="-457200" algn="just">
              <a:buFont typeface="Arial" panose="020B0604020202020204" pitchFamily="34" charset="0"/>
              <a:buChar char="•"/>
            </a:pPr>
            <a:r>
              <a:rPr lang="tr-TR" sz="2800" b="1" u="sng" dirty="0" smtClean="0">
                <a:solidFill>
                  <a:schemeClr val="accent6">
                    <a:lumMod val="50000"/>
                  </a:schemeClr>
                </a:solidFill>
              </a:rPr>
              <a:t>İdare </a:t>
            </a:r>
            <a:r>
              <a:rPr lang="tr-TR" sz="2800" b="1" u="sng" dirty="0">
                <a:solidFill>
                  <a:schemeClr val="accent6">
                    <a:lumMod val="50000"/>
                  </a:schemeClr>
                </a:solidFill>
              </a:rPr>
              <a:t>ve maişetini temin etti. </a:t>
            </a:r>
            <a:endParaRPr lang="tr-TR" sz="2800" b="1" u="sng" dirty="0" smtClean="0">
              <a:solidFill>
                <a:schemeClr val="accent6">
                  <a:lumMod val="50000"/>
                </a:schemeClr>
              </a:solidFill>
            </a:endParaRPr>
          </a:p>
          <a:p>
            <a:pPr marL="457200" indent="-457200" algn="just">
              <a:buFont typeface="Arial" panose="020B0604020202020204" pitchFamily="34" charset="0"/>
              <a:buChar char="•"/>
            </a:pPr>
            <a:r>
              <a:rPr lang="tr-TR" sz="2800" b="1" u="sng" dirty="0" smtClean="0">
                <a:solidFill>
                  <a:srgbClr val="C00000"/>
                </a:solidFill>
              </a:rPr>
              <a:t>Sana </a:t>
            </a:r>
            <a:r>
              <a:rPr lang="tr-TR" sz="2800" b="1" u="sng" dirty="0">
                <a:solidFill>
                  <a:srgbClr val="C00000"/>
                </a:solidFill>
              </a:rPr>
              <a:t>dinini, imanını öğretti. </a:t>
            </a:r>
            <a:endParaRPr lang="tr-TR" sz="2800" b="1" u="sng" dirty="0" smtClean="0">
              <a:solidFill>
                <a:srgbClr val="C00000"/>
              </a:solidFill>
            </a:endParaRPr>
          </a:p>
          <a:p>
            <a:pPr marL="457200" indent="-457200" algn="just">
              <a:buFont typeface="Arial" panose="020B0604020202020204" pitchFamily="34" charset="0"/>
              <a:buChar char="•"/>
            </a:pPr>
            <a:r>
              <a:rPr lang="tr-TR" sz="2800" b="1" u="sng" dirty="0" smtClean="0">
                <a:solidFill>
                  <a:srgbClr val="002060"/>
                </a:solidFill>
              </a:rPr>
              <a:t>Seni </a:t>
            </a:r>
            <a:r>
              <a:rPr lang="tr-TR" sz="2800" b="1" u="sng" dirty="0" err="1">
                <a:solidFill>
                  <a:srgbClr val="002060"/>
                </a:solidFill>
              </a:rPr>
              <a:t>islam</a:t>
            </a:r>
            <a:r>
              <a:rPr lang="tr-TR" sz="2800" b="1" u="sng" dirty="0">
                <a:solidFill>
                  <a:srgbClr val="002060"/>
                </a:solidFill>
              </a:rPr>
              <a:t> terbiyesi ile büyüttü. </a:t>
            </a:r>
            <a:endParaRPr lang="tr-TR" sz="2800" b="1" u="sng" dirty="0" smtClean="0">
              <a:solidFill>
                <a:srgbClr val="002060"/>
              </a:solidFill>
            </a:endParaRPr>
          </a:p>
          <a:p>
            <a:pPr marL="457200" indent="-457200" algn="just">
              <a:buFont typeface="Arial" panose="020B0604020202020204" pitchFamily="34" charset="0"/>
              <a:buChar char="•"/>
            </a:pPr>
            <a:r>
              <a:rPr lang="tr-TR" sz="3200" b="1" u="sng" dirty="0" smtClean="0">
                <a:solidFill>
                  <a:srgbClr val="7030A0"/>
                </a:solidFill>
              </a:rPr>
              <a:t>Şimdi </a:t>
            </a:r>
            <a:r>
              <a:rPr lang="tr-TR" sz="3200" b="1" u="sng" dirty="0">
                <a:solidFill>
                  <a:srgbClr val="7030A0"/>
                </a:solidFill>
              </a:rPr>
              <a:t>nasıl olur da, şefkatsiz olurlar? </a:t>
            </a:r>
            <a:endParaRPr lang="tr-TR" sz="3200" b="1" u="sng" dirty="0" smtClean="0">
              <a:solidFill>
                <a:srgbClr val="7030A0"/>
              </a:solidFill>
            </a:endParaRPr>
          </a:p>
          <a:p>
            <a:pPr marL="457200" indent="-457200" algn="just">
              <a:buFont typeface="Arial" panose="020B0604020202020204" pitchFamily="34" charset="0"/>
              <a:buChar char="•"/>
            </a:pPr>
            <a:r>
              <a:rPr lang="tr-TR" sz="3200" b="1" u="sng" dirty="0" smtClean="0">
                <a:solidFill>
                  <a:srgbClr val="FF0000"/>
                </a:solidFill>
              </a:rPr>
              <a:t>Bundan </a:t>
            </a:r>
            <a:r>
              <a:rPr lang="tr-TR" sz="3200" b="1" u="sng" dirty="0">
                <a:solidFill>
                  <a:srgbClr val="FF0000"/>
                </a:solidFill>
              </a:rPr>
              <a:t>daha büyük ve kıymetli şefkat olur mu?”</a:t>
            </a:r>
            <a:endParaRPr lang="tr-TR" sz="3200" dirty="0">
              <a:solidFill>
                <a:srgbClr val="FF0000"/>
              </a:solidFill>
            </a:endParaRPr>
          </a:p>
        </p:txBody>
      </p:sp>
    </p:spTree>
    <p:extLst>
      <p:ext uri="{BB962C8B-B14F-4D97-AF65-F5344CB8AC3E}">
        <p14:creationId xmlns:p14="http://schemas.microsoft.com/office/powerpoint/2010/main" val="2770905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ne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4708" r="5489"/>
          <a:stretch/>
        </p:blipFill>
        <p:spPr bwMode="auto">
          <a:xfrm>
            <a:off x="1115616" y="3140968"/>
            <a:ext cx="6552728" cy="41044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5400" b="1" dirty="0">
                <a:solidFill>
                  <a:schemeClr val="tx1"/>
                </a:solidFill>
                <a:effectLst>
                  <a:outerShdw blurRad="38100" dist="38100" dir="2700000" algn="tl">
                    <a:srgbClr val="000000">
                      <a:alpha val="43137"/>
                    </a:srgbClr>
                  </a:outerShdw>
                </a:effectLst>
              </a:rPr>
              <a:t>ANNE KİMDİR? </a:t>
            </a:r>
            <a:endParaRPr lang="tr-TR" sz="44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0" y="1124744"/>
            <a:ext cx="9143999" cy="32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800" dirty="0">
                <a:solidFill>
                  <a:schemeClr val="tx1"/>
                </a:solidFill>
                <a:cs typeface="Emine" panose="03020400000000000000" pitchFamily="66" charset="-78"/>
              </a:rPr>
              <a:t>إِنَّ اللَّهَ حَرَّمَ عَلَيْكُمْ عُقُوقَ الْأُمَّهَاتِ وَمَنْعًا</a:t>
            </a:r>
            <a:endParaRPr lang="tr-TR" sz="4800" dirty="0">
              <a:solidFill>
                <a:schemeClr val="tx1"/>
              </a:solidFill>
              <a:cs typeface="Emine" panose="03020400000000000000" pitchFamily="66" charset="-78"/>
            </a:endParaRPr>
          </a:p>
          <a:p>
            <a:pPr algn="ctr"/>
            <a:r>
              <a:rPr lang="tr-TR" sz="2000" dirty="0" err="1">
                <a:solidFill>
                  <a:schemeClr val="tx1"/>
                </a:solidFill>
              </a:rPr>
              <a:t>Muğire</a:t>
            </a:r>
            <a:r>
              <a:rPr lang="tr-TR" sz="2000" dirty="0">
                <a:solidFill>
                  <a:schemeClr val="tx1"/>
                </a:solidFill>
              </a:rPr>
              <a:t> </a:t>
            </a:r>
            <a:r>
              <a:rPr lang="tr-TR" sz="2000" dirty="0" err="1">
                <a:solidFill>
                  <a:schemeClr val="tx1"/>
                </a:solidFill>
              </a:rPr>
              <a:t>ibn</a:t>
            </a:r>
            <a:r>
              <a:rPr lang="tr-TR" sz="2000" dirty="0">
                <a:solidFill>
                  <a:schemeClr val="tx1"/>
                </a:solidFill>
              </a:rPr>
              <a:t> </a:t>
            </a:r>
            <a:r>
              <a:rPr lang="tr-TR" sz="2000" dirty="0" err="1">
                <a:solidFill>
                  <a:schemeClr val="tx1"/>
                </a:solidFill>
              </a:rPr>
              <a:t>Şu’be</a:t>
            </a:r>
            <a:r>
              <a:rPr lang="tr-TR" sz="2000" dirty="0">
                <a:solidFill>
                  <a:schemeClr val="tx1"/>
                </a:solidFill>
              </a:rPr>
              <a:t> (</a:t>
            </a:r>
            <a:r>
              <a:rPr lang="tr-TR" sz="2000" dirty="0" err="1">
                <a:solidFill>
                  <a:schemeClr val="tx1"/>
                </a:solidFill>
              </a:rPr>
              <a:t>R.a</a:t>
            </a:r>
            <a:r>
              <a:rPr lang="tr-TR" sz="2000" dirty="0">
                <a:solidFill>
                  <a:schemeClr val="tx1"/>
                </a:solidFill>
              </a:rPr>
              <a:t>.) Peygamber efendimizden şöyle rivayet etmiştir:</a:t>
            </a:r>
          </a:p>
          <a:p>
            <a:pPr algn="ctr"/>
            <a:r>
              <a:rPr lang="tr-TR" sz="4400" b="1" dirty="0">
                <a:solidFill>
                  <a:srgbClr val="7030A0"/>
                </a:solidFill>
                <a:effectLst>
                  <a:outerShdw blurRad="38100" dist="38100" dir="2700000" algn="tl">
                    <a:srgbClr val="000000">
                      <a:alpha val="43137"/>
                    </a:srgbClr>
                  </a:outerShdw>
                </a:effectLst>
              </a:rPr>
              <a:t>"Allah size, annelerinize itaatsizliği... </a:t>
            </a:r>
            <a:endParaRPr lang="tr-TR" sz="4400" b="1" dirty="0" smtClean="0">
              <a:solidFill>
                <a:srgbClr val="7030A0"/>
              </a:solidFill>
              <a:effectLst>
                <a:outerShdw blurRad="38100" dist="38100" dir="2700000" algn="tl">
                  <a:srgbClr val="000000">
                    <a:alpha val="43137"/>
                  </a:srgbClr>
                </a:outerShdw>
              </a:effectLst>
            </a:endParaRPr>
          </a:p>
          <a:p>
            <a:pPr algn="ctr"/>
            <a:r>
              <a:rPr lang="tr-TR" sz="6000" b="1" dirty="0" smtClean="0">
                <a:solidFill>
                  <a:srgbClr val="FF0000"/>
                </a:solidFill>
              </a:rPr>
              <a:t>Haram </a:t>
            </a:r>
            <a:r>
              <a:rPr lang="tr-TR" sz="6000" b="1" dirty="0">
                <a:solidFill>
                  <a:srgbClr val="FF0000"/>
                </a:solidFill>
              </a:rPr>
              <a:t>kıldı</a:t>
            </a:r>
            <a:r>
              <a:rPr lang="tr-TR" sz="6000" dirty="0">
                <a:solidFill>
                  <a:srgbClr val="FF0000"/>
                </a:solidFill>
              </a:rPr>
              <a:t>." </a:t>
            </a:r>
            <a:endParaRPr lang="tr-TR" sz="6000" dirty="0" smtClean="0">
              <a:solidFill>
                <a:srgbClr val="FF0000"/>
              </a:solidFill>
            </a:endParaRPr>
          </a:p>
          <a:p>
            <a:pPr algn="ctr"/>
            <a:r>
              <a:rPr lang="tr-TR" dirty="0" smtClean="0">
                <a:solidFill>
                  <a:schemeClr val="tx1"/>
                </a:solidFill>
              </a:rPr>
              <a:t>(</a:t>
            </a:r>
            <a:r>
              <a:rPr lang="tr-TR" dirty="0" err="1">
                <a:solidFill>
                  <a:schemeClr val="tx1"/>
                </a:solidFill>
              </a:rPr>
              <a:t>Buhârî</a:t>
            </a:r>
            <a:r>
              <a:rPr lang="tr-TR" dirty="0">
                <a:solidFill>
                  <a:schemeClr val="tx1"/>
                </a:solidFill>
              </a:rPr>
              <a:t>, </a:t>
            </a:r>
            <a:r>
              <a:rPr lang="tr-TR" dirty="0" err="1">
                <a:solidFill>
                  <a:schemeClr val="tx1"/>
                </a:solidFill>
              </a:rPr>
              <a:t>Edeb</a:t>
            </a:r>
            <a:r>
              <a:rPr lang="tr-TR" dirty="0">
                <a:solidFill>
                  <a:schemeClr val="tx1"/>
                </a:solidFill>
              </a:rPr>
              <a:t>, 4).</a:t>
            </a:r>
          </a:p>
        </p:txBody>
      </p:sp>
    </p:spTree>
    <p:extLst>
      <p:ext uri="{BB962C8B-B14F-4D97-AF65-F5344CB8AC3E}">
        <p14:creationId xmlns:p14="http://schemas.microsoft.com/office/powerpoint/2010/main" val="2122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52699" r="4183"/>
          <a:stretch/>
        </p:blipFill>
        <p:spPr>
          <a:xfrm>
            <a:off x="6516216" y="1090085"/>
            <a:ext cx="2592288" cy="5767916"/>
          </a:xfrm>
          <a:prstGeom prst="rect">
            <a:avLst/>
          </a:prstGeom>
        </p:spPr>
      </p:pic>
      <p:sp>
        <p:nvSpPr>
          <p:cNvPr id="5"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smtClean="0">
                <a:solidFill>
                  <a:schemeClr val="tx1"/>
                </a:solidFill>
                <a:effectLst>
                  <a:outerShdw blurRad="38100" dist="38100" dir="2700000" algn="tl">
                    <a:srgbClr val="000000">
                      <a:alpha val="43137"/>
                    </a:srgbClr>
                  </a:outerShdw>
                </a:effectLst>
              </a:rPr>
              <a:t>ANNE HAKKKK</a:t>
            </a:r>
            <a:endParaRPr lang="tr-TR" sz="8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07504" y="1124744"/>
            <a:ext cx="6408712"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r>
              <a:rPr lang="tr-TR" altLang="tr-TR" sz="2800" dirty="0">
                <a:solidFill>
                  <a:srgbClr val="7030A0"/>
                </a:solidFill>
                <a:latin typeface="Times New Roman" panose="02020603050405020304" pitchFamily="18" charset="0"/>
                <a:cs typeface="Times New Roman" panose="02020603050405020304" pitchFamily="18" charset="0"/>
              </a:rPr>
              <a:t>Hac sırasında bir sahabe hasta annesini omzuna alarak Kabe’yi tavaf ettirmişti. Sonra </a:t>
            </a:r>
            <a:r>
              <a:rPr lang="tr-TR" altLang="tr-TR" sz="2800" dirty="0" err="1">
                <a:solidFill>
                  <a:srgbClr val="7030A0"/>
                </a:solidFill>
                <a:latin typeface="Times New Roman" panose="02020603050405020304" pitchFamily="18" charset="0"/>
                <a:cs typeface="Times New Roman" panose="02020603050405020304" pitchFamily="18" charset="0"/>
              </a:rPr>
              <a:t>Resulullah’ın</a:t>
            </a:r>
            <a:r>
              <a:rPr lang="tr-TR" altLang="tr-TR" sz="2800" dirty="0">
                <a:solidFill>
                  <a:srgbClr val="7030A0"/>
                </a:solidFill>
                <a:latin typeface="Times New Roman" panose="02020603050405020304" pitchFamily="18" charset="0"/>
                <a:cs typeface="Times New Roman" panose="02020603050405020304" pitchFamily="18" charset="0"/>
              </a:rPr>
              <a:t> (</a:t>
            </a:r>
            <a:r>
              <a:rPr lang="tr-TR" altLang="tr-TR" sz="2800" dirty="0" err="1">
                <a:solidFill>
                  <a:srgbClr val="7030A0"/>
                </a:solidFill>
                <a:latin typeface="Times New Roman" panose="02020603050405020304" pitchFamily="18" charset="0"/>
                <a:cs typeface="Times New Roman" panose="02020603050405020304" pitchFamily="18" charset="0"/>
              </a:rPr>
              <a:t>asm</a:t>
            </a:r>
            <a:r>
              <a:rPr lang="tr-TR" altLang="tr-TR" sz="2800" dirty="0">
                <a:solidFill>
                  <a:srgbClr val="7030A0"/>
                </a:solidFill>
                <a:latin typeface="Times New Roman" panose="02020603050405020304" pitchFamily="18" charset="0"/>
                <a:cs typeface="Times New Roman" panose="02020603050405020304" pitchFamily="18" charset="0"/>
              </a:rPr>
              <a:t>) yanına gelerek:</a:t>
            </a:r>
          </a:p>
          <a:p>
            <a:pPr lvl="0" algn="just" eaLnBrk="0" fontAlgn="base" hangingPunct="0">
              <a:spcBef>
                <a:spcPct val="0"/>
              </a:spcBef>
              <a:spcAft>
                <a:spcPct val="0"/>
              </a:spcAft>
            </a:pPr>
            <a:r>
              <a:rPr lang="tr-TR" altLang="tr-TR" sz="3000" b="1" dirty="0">
                <a:solidFill>
                  <a:srgbClr val="FF0000"/>
                </a:solidFill>
                <a:latin typeface="Times New Roman" panose="02020603050405020304" pitchFamily="18" charset="0"/>
                <a:cs typeface="Times New Roman" panose="02020603050405020304" pitchFamily="18" charset="0"/>
              </a:rPr>
              <a:t>“Ya </a:t>
            </a:r>
            <a:r>
              <a:rPr lang="tr-TR" altLang="tr-TR" sz="3000" b="1" dirty="0" err="1" smtClean="0">
                <a:solidFill>
                  <a:srgbClr val="FF0000"/>
                </a:solidFill>
                <a:latin typeface="Times New Roman" panose="02020603050405020304" pitchFamily="18" charset="0"/>
                <a:cs typeface="Times New Roman" panose="02020603050405020304" pitchFamily="18" charset="0"/>
              </a:rPr>
              <a:t>Resulellah</a:t>
            </a:r>
            <a:r>
              <a:rPr lang="tr-TR" altLang="tr-TR" sz="3000" b="1" dirty="0">
                <a:solidFill>
                  <a:srgbClr val="FF0000"/>
                </a:solidFill>
                <a:latin typeface="Times New Roman" panose="02020603050405020304" pitchFamily="18" charset="0"/>
                <a:cs typeface="Times New Roman" panose="02020603050405020304" pitchFamily="18" charset="0"/>
              </a:rPr>
              <a:t>, annemi sırtımda taşıyıp tavaf ettirerek hakkını ödedim mi?”</a:t>
            </a:r>
            <a:r>
              <a:rPr lang="tr-TR" altLang="tr-TR" sz="3000" dirty="0">
                <a:solidFill>
                  <a:srgbClr val="8E8E8E"/>
                </a:solidFill>
                <a:latin typeface="Times New Roman" panose="02020603050405020304" pitchFamily="18" charset="0"/>
                <a:cs typeface="Times New Roman" panose="02020603050405020304" pitchFamily="18" charset="0"/>
              </a:rPr>
              <a:t> </a:t>
            </a:r>
            <a:r>
              <a:rPr lang="tr-TR" altLang="tr-TR" sz="2800" dirty="0">
                <a:solidFill>
                  <a:schemeClr val="tx1"/>
                </a:solidFill>
                <a:latin typeface="Times New Roman" panose="02020603050405020304" pitchFamily="18" charset="0"/>
                <a:cs typeface="Times New Roman" panose="02020603050405020304" pitchFamily="18" charset="0"/>
              </a:rPr>
              <a:t>diye </a:t>
            </a:r>
            <a:r>
              <a:rPr lang="tr-TR" altLang="tr-TR" sz="2800" dirty="0" smtClean="0">
                <a:solidFill>
                  <a:schemeClr val="tx1"/>
                </a:solidFill>
                <a:latin typeface="Times New Roman" panose="02020603050405020304" pitchFamily="18" charset="0"/>
                <a:cs typeface="Times New Roman" panose="02020603050405020304" pitchFamily="18" charset="0"/>
              </a:rPr>
              <a:t>sorunca, </a:t>
            </a:r>
            <a:r>
              <a:rPr lang="tr-TR" altLang="tr-TR" sz="2800" dirty="0" err="1" smtClean="0">
                <a:solidFill>
                  <a:schemeClr val="tx1"/>
                </a:solidFill>
                <a:latin typeface="Times New Roman" panose="02020603050405020304" pitchFamily="18" charset="0"/>
                <a:cs typeface="Times New Roman" panose="02020603050405020304" pitchFamily="18" charset="0"/>
              </a:rPr>
              <a:t>Resulullah</a:t>
            </a:r>
            <a:r>
              <a:rPr lang="tr-TR" altLang="tr-TR" sz="2800" dirty="0" smtClean="0">
                <a:solidFill>
                  <a:schemeClr val="tx1"/>
                </a:solidFill>
                <a:latin typeface="Times New Roman" panose="02020603050405020304" pitchFamily="18" charset="0"/>
                <a:cs typeface="Times New Roman" panose="02020603050405020304" pitchFamily="18" charset="0"/>
              </a:rPr>
              <a:t> (</a:t>
            </a:r>
            <a:r>
              <a:rPr lang="tr-TR" altLang="tr-TR" sz="2800" dirty="0" err="1" smtClean="0">
                <a:solidFill>
                  <a:schemeClr val="tx1"/>
                </a:solidFill>
                <a:latin typeface="Times New Roman" panose="02020603050405020304" pitchFamily="18" charset="0"/>
                <a:cs typeface="Times New Roman" panose="02020603050405020304" pitchFamily="18" charset="0"/>
              </a:rPr>
              <a:t>s.a.v</a:t>
            </a:r>
            <a:r>
              <a:rPr lang="tr-TR" altLang="tr-TR" sz="2800" dirty="0" smtClean="0">
                <a:solidFill>
                  <a:schemeClr val="tx1"/>
                </a:solidFill>
                <a:latin typeface="Times New Roman" panose="02020603050405020304" pitchFamily="18" charset="0"/>
                <a:cs typeface="Times New Roman" panose="02020603050405020304" pitchFamily="18" charset="0"/>
              </a:rPr>
              <a:t>.):</a:t>
            </a:r>
            <a:endParaRPr lang="tr-TR" altLang="tr-TR" sz="2800" dirty="0">
              <a:solidFill>
                <a:schemeClr val="tx1"/>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tr-TR" altLang="tr-TR" sz="4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“Hayır, sana hamile iken alıp verdiği bir nefesin hakkı bile değildir.”</a:t>
            </a:r>
          </a:p>
          <a:p>
            <a:pPr lvl="0" algn="just" eaLnBrk="0" fontAlgn="base" hangingPunct="0">
              <a:spcBef>
                <a:spcPct val="0"/>
              </a:spcBef>
              <a:spcAft>
                <a:spcPct val="0"/>
              </a:spcAft>
            </a:pPr>
            <a:r>
              <a:rPr lang="tr-TR" altLang="tr-TR" sz="2800" b="1" dirty="0" err="1">
                <a:solidFill>
                  <a:schemeClr val="tx1"/>
                </a:solidFill>
                <a:latin typeface="Times New Roman" panose="02020603050405020304" pitchFamily="18" charset="0"/>
                <a:cs typeface="Times New Roman" panose="02020603050405020304" pitchFamily="18" charset="0"/>
              </a:rPr>
              <a:t>Kütüb</a:t>
            </a:r>
            <a:r>
              <a:rPr lang="tr-TR" altLang="tr-TR" sz="2800" b="1" dirty="0">
                <a:solidFill>
                  <a:schemeClr val="tx1"/>
                </a:solidFill>
                <a:latin typeface="Times New Roman" panose="02020603050405020304" pitchFamily="18" charset="0"/>
                <a:cs typeface="Times New Roman" panose="02020603050405020304" pitchFamily="18" charset="0"/>
              </a:rPr>
              <a:t>-i Sitte</a:t>
            </a:r>
            <a:endParaRPr lang="tr-TR" altLang="tr-TR"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81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D:\İDRİS\VAAZLAR\idris vaazlarım\arkaplanlar\Resim2.png"/>
          <p:cNvPicPr>
            <a:picLocks noChangeAspect="1" noChangeArrowheads="1"/>
          </p:cNvPicPr>
          <p:nvPr/>
        </p:nvPicPr>
        <p:blipFill>
          <a:blip r:embed="rId2" cstate="print"/>
          <a:srcRect t="34667" b="8557"/>
          <a:stretch>
            <a:fillRect/>
          </a:stretch>
        </p:blipFill>
        <p:spPr bwMode="auto">
          <a:xfrm>
            <a:off x="0" y="1124744"/>
            <a:ext cx="9144000" cy="5733256"/>
          </a:xfrm>
          <a:prstGeom prst="rect">
            <a:avLst/>
          </a:prstGeom>
          <a:noFill/>
        </p:spPr>
      </p:pic>
      <p:sp>
        <p:nvSpPr>
          <p:cNvPr id="5"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rPr>
              <a:t>AİLE</a:t>
            </a:r>
            <a:endParaRPr lang="tr-TR" sz="2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395536" y="1268760"/>
            <a:ext cx="6192688"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chemeClr val="tx1"/>
                </a:solidFill>
              </a:rPr>
              <a:t>Aile, toplumun yapı taşı; </a:t>
            </a:r>
          </a:p>
          <a:p>
            <a:pPr algn="ctr"/>
            <a:r>
              <a:rPr lang="tr-TR" sz="4400" b="1" dirty="0" smtClean="0">
                <a:solidFill>
                  <a:srgbClr val="C00000"/>
                </a:solidFill>
              </a:rPr>
              <a:t>temeli; </a:t>
            </a:r>
            <a:r>
              <a:rPr lang="tr-TR" sz="4400" b="1" dirty="0" smtClean="0">
                <a:solidFill>
                  <a:schemeClr val="tx1"/>
                </a:solidFill>
              </a:rPr>
              <a:t>aynası; </a:t>
            </a:r>
            <a:r>
              <a:rPr lang="tr-TR" sz="4400" b="1" dirty="0" smtClean="0">
                <a:solidFill>
                  <a:srgbClr val="C00000"/>
                </a:solidFill>
              </a:rPr>
              <a:t>kalbi; </a:t>
            </a:r>
            <a:r>
              <a:rPr lang="tr-TR" sz="4400" b="1" dirty="0" smtClean="0">
                <a:solidFill>
                  <a:schemeClr val="tx1"/>
                </a:solidFill>
              </a:rPr>
              <a:t>kendisidir.</a:t>
            </a:r>
          </a:p>
        </p:txBody>
      </p:sp>
    </p:spTree>
    <p:extLst>
      <p:ext uri="{BB962C8B-B14F-4D97-AF65-F5344CB8AC3E}">
        <p14:creationId xmlns:p14="http://schemas.microsoft.com/office/powerpoint/2010/main" val="3822313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r="19692"/>
          <a:stretch/>
        </p:blipFill>
        <p:spPr>
          <a:xfrm>
            <a:off x="-468560" y="2249488"/>
            <a:ext cx="4087747" cy="3933219"/>
          </a:xfrm>
          <a:prstGeom prst="ellipse">
            <a:avLst/>
          </a:prstGeom>
          <a:ln>
            <a:noFill/>
          </a:ln>
          <a:effectLst>
            <a:softEdge rad="112500"/>
          </a:effectLst>
        </p:spPr>
      </p:pic>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2555776" y="1124744"/>
            <a:ext cx="6444207"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2400" dirty="0">
                <a:solidFill>
                  <a:schemeClr val="tx1"/>
                </a:solidFill>
              </a:rPr>
              <a:t>Annesini sırtına alıp </a:t>
            </a:r>
            <a:r>
              <a:rPr lang="tr-TR" sz="2400" dirty="0" err="1">
                <a:solidFill>
                  <a:schemeClr val="tx1"/>
                </a:solidFill>
              </a:rPr>
              <a:t>Kâ'be</a:t>
            </a:r>
            <a:r>
              <a:rPr lang="tr-TR" sz="2400" dirty="0">
                <a:solidFill>
                  <a:schemeClr val="tx1"/>
                </a:solidFill>
              </a:rPr>
              <a:t>-i </a:t>
            </a:r>
            <a:r>
              <a:rPr lang="tr-TR" sz="2400" dirty="0" err="1">
                <a:solidFill>
                  <a:schemeClr val="tx1"/>
                </a:solidFill>
              </a:rPr>
              <a:t>Muazzama'yı</a:t>
            </a:r>
            <a:r>
              <a:rPr lang="tr-TR" sz="2400" dirty="0">
                <a:solidFill>
                  <a:schemeClr val="tx1"/>
                </a:solidFill>
              </a:rPr>
              <a:t> tavaf eden bir kimse, </a:t>
            </a:r>
            <a:endParaRPr lang="tr-TR" sz="2400" dirty="0" smtClean="0">
              <a:solidFill>
                <a:schemeClr val="tx1"/>
              </a:solidFill>
            </a:endParaRPr>
          </a:p>
          <a:p>
            <a:pPr algn="r"/>
            <a:r>
              <a:rPr lang="tr-TR" sz="2400" dirty="0" smtClean="0">
                <a:solidFill>
                  <a:schemeClr val="tx1"/>
                </a:solidFill>
              </a:rPr>
              <a:t>Abdullah </a:t>
            </a:r>
            <a:r>
              <a:rPr lang="tr-TR" sz="2400" dirty="0" err="1">
                <a:solidFill>
                  <a:schemeClr val="tx1"/>
                </a:solidFill>
              </a:rPr>
              <a:t>ibni</a:t>
            </a:r>
            <a:r>
              <a:rPr lang="tr-TR" sz="2400" dirty="0">
                <a:solidFill>
                  <a:schemeClr val="tx1"/>
                </a:solidFill>
              </a:rPr>
              <a:t> Ömer hazretlerine dedi ki:  </a:t>
            </a:r>
            <a:endParaRPr lang="tr-TR" sz="2400" dirty="0" smtClean="0">
              <a:solidFill>
                <a:schemeClr val="tx1"/>
              </a:solidFill>
            </a:endParaRPr>
          </a:p>
          <a:p>
            <a:pPr algn="r"/>
            <a:r>
              <a:rPr lang="tr-TR" sz="2400" dirty="0" smtClean="0">
                <a:solidFill>
                  <a:srgbClr val="FF0000"/>
                </a:solidFill>
                <a:effectLst>
                  <a:outerShdw blurRad="38100" dist="38100" dir="2700000" algn="tl">
                    <a:srgbClr val="000000">
                      <a:alpha val="43137"/>
                    </a:srgbClr>
                  </a:outerShdw>
                </a:effectLst>
              </a:rPr>
              <a:t>“</a:t>
            </a:r>
            <a:r>
              <a:rPr lang="tr-TR" sz="2400" b="1" dirty="0">
                <a:solidFill>
                  <a:srgbClr val="FF0000"/>
                </a:solidFill>
                <a:effectLst>
                  <a:outerShdw blurRad="38100" dist="38100" dir="2700000" algn="tl">
                    <a:srgbClr val="000000">
                      <a:alpha val="43137"/>
                    </a:srgbClr>
                  </a:outerShdw>
                </a:effectLst>
              </a:rPr>
              <a:t>Efendim, annemi, böyle sırtıma alıp, </a:t>
            </a:r>
            <a:r>
              <a:rPr lang="tr-TR" sz="2400" b="1" dirty="0" err="1">
                <a:solidFill>
                  <a:srgbClr val="FF0000"/>
                </a:solidFill>
                <a:effectLst>
                  <a:outerShdw blurRad="38100" dist="38100" dir="2700000" algn="tl">
                    <a:srgbClr val="000000">
                      <a:alpha val="43137"/>
                    </a:srgbClr>
                  </a:outerShdw>
                </a:effectLst>
              </a:rPr>
              <a:t>Kâ'be</a:t>
            </a:r>
            <a:r>
              <a:rPr lang="tr-TR" sz="2400" b="1" dirty="0">
                <a:solidFill>
                  <a:srgbClr val="FF0000"/>
                </a:solidFill>
                <a:effectLst>
                  <a:outerShdw blurRad="38100" dist="38100" dir="2700000" algn="tl">
                    <a:srgbClr val="000000">
                      <a:alpha val="43137"/>
                    </a:srgbClr>
                  </a:outerShdw>
                </a:effectLst>
              </a:rPr>
              <a:t>-i </a:t>
            </a:r>
            <a:r>
              <a:rPr lang="tr-TR" sz="2400" b="1" dirty="0" err="1">
                <a:solidFill>
                  <a:srgbClr val="FF0000"/>
                </a:solidFill>
                <a:effectLst>
                  <a:outerShdw blurRad="38100" dist="38100" dir="2700000" algn="tl">
                    <a:srgbClr val="000000">
                      <a:alpha val="43137"/>
                    </a:srgbClr>
                  </a:outerShdw>
                </a:effectLst>
              </a:rPr>
              <a:t>Muazzama'yı</a:t>
            </a:r>
            <a:r>
              <a:rPr lang="tr-TR" sz="2400" b="1" dirty="0">
                <a:solidFill>
                  <a:srgbClr val="FF0000"/>
                </a:solidFill>
                <a:effectLst>
                  <a:outerShdw blurRad="38100" dist="38100" dir="2700000" algn="tl">
                    <a:srgbClr val="000000">
                      <a:alpha val="43137"/>
                    </a:srgbClr>
                  </a:outerShdw>
                </a:effectLst>
              </a:rPr>
              <a:t> tavaf ettiriyorum. Acaba annemin hakkını ödemiş olur muyum</a:t>
            </a:r>
            <a:r>
              <a:rPr lang="tr-TR" sz="2400" dirty="0">
                <a:solidFill>
                  <a:srgbClr val="FF0000"/>
                </a:solidFill>
                <a:effectLst>
                  <a:outerShdw blurRad="38100" dist="38100" dir="2700000" algn="tl">
                    <a:srgbClr val="000000">
                      <a:alpha val="43137"/>
                    </a:srgbClr>
                  </a:outerShdw>
                </a:effectLst>
              </a:rPr>
              <a:t>.?” </a:t>
            </a:r>
          </a:p>
          <a:p>
            <a:pPr algn="r"/>
            <a:r>
              <a:rPr lang="tr-TR" sz="2400" dirty="0">
                <a:solidFill>
                  <a:schemeClr val="tx1"/>
                </a:solidFill>
              </a:rPr>
              <a:t>Abdullah </a:t>
            </a:r>
            <a:r>
              <a:rPr lang="tr-TR" sz="2400" dirty="0" err="1">
                <a:solidFill>
                  <a:schemeClr val="tx1"/>
                </a:solidFill>
              </a:rPr>
              <a:t>ibni</a:t>
            </a:r>
            <a:r>
              <a:rPr lang="tr-TR" sz="2400" dirty="0">
                <a:solidFill>
                  <a:schemeClr val="tx1"/>
                </a:solidFill>
              </a:rPr>
              <a:t> Ömer: </a:t>
            </a:r>
            <a:endParaRPr lang="tr-TR" sz="2400" dirty="0" smtClean="0">
              <a:solidFill>
                <a:schemeClr val="tx1"/>
              </a:solidFill>
            </a:endParaRPr>
          </a:p>
          <a:p>
            <a:pPr algn="r"/>
            <a:r>
              <a:rPr lang="tr-TR" sz="2800" dirty="0" smtClean="0">
                <a:solidFill>
                  <a:srgbClr val="0070C0"/>
                </a:solidFill>
              </a:rPr>
              <a:t>“</a:t>
            </a:r>
            <a:r>
              <a:rPr lang="tr-TR" sz="2800" b="1" dirty="0" smtClean="0">
                <a:solidFill>
                  <a:srgbClr val="0070C0"/>
                </a:solidFill>
              </a:rPr>
              <a:t>Annenin </a:t>
            </a:r>
            <a:r>
              <a:rPr lang="tr-TR" sz="2800" b="1" dirty="0">
                <a:solidFill>
                  <a:srgbClr val="0070C0"/>
                </a:solidFill>
              </a:rPr>
              <a:t>hakkının yüzde birini bile ödeyemezsin. </a:t>
            </a:r>
            <a:r>
              <a:rPr lang="tr-TR" sz="2800" b="1" u="sng" dirty="0">
                <a:solidFill>
                  <a:srgbClr val="002060"/>
                </a:solidFill>
              </a:rPr>
              <a:t>Ancak iyi </a:t>
            </a:r>
            <a:r>
              <a:rPr lang="tr-TR" sz="2800" b="1" u="sng" dirty="0" err="1">
                <a:solidFill>
                  <a:srgbClr val="002060"/>
                </a:solidFill>
              </a:rPr>
              <a:t>muâmele</a:t>
            </a:r>
            <a:r>
              <a:rPr lang="tr-TR" sz="2800" b="1" u="sng" dirty="0">
                <a:solidFill>
                  <a:srgbClr val="002060"/>
                </a:solidFill>
              </a:rPr>
              <a:t> eder ve güzel bakarsan, </a:t>
            </a:r>
            <a:r>
              <a:rPr lang="tr-TR" sz="2800" b="1" dirty="0">
                <a:solidFill>
                  <a:srgbClr val="7030A0"/>
                </a:solidFill>
              </a:rPr>
              <a:t>yapacağın en küçük bir hizmete, çok büyük </a:t>
            </a:r>
            <a:r>
              <a:rPr lang="tr-TR" sz="2800" b="1" dirty="0" err="1">
                <a:solidFill>
                  <a:srgbClr val="7030A0"/>
                </a:solidFill>
              </a:rPr>
              <a:t>sevâp</a:t>
            </a:r>
            <a:r>
              <a:rPr lang="tr-TR" sz="2800" b="1" dirty="0">
                <a:solidFill>
                  <a:srgbClr val="7030A0"/>
                </a:solidFill>
              </a:rPr>
              <a:t> verilir</a:t>
            </a:r>
            <a:r>
              <a:rPr lang="tr-TR" sz="2800" dirty="0">
                <a:solidFill>
                  <a:srgbClr val="7030A0"/>
                </a:solidFill>
              </a:rPr>
              <a:t>.” </a:t>
            </a:r>
          </a:p>
        </p:txBody>
      </p:sp>
    </p:spTree>
    <p:extLst>
      <p:ext uri="{BB962C8B-B14F-4D97-AF65-F5344CB8AC3E}">
        <p14:creationId xmlns:p14="http://schemas.microsoft.com/office/powerpoint/2010/main" val="338392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22906" r="12080"/>
          <a:stretch/>
        </p:blipFill>
        <p:spPr>
          <a:xfrm>
            <a:off x="-100243" y="1479984"/>
            <a:ext cx="4699563" cy="4797152"/>
          </a:xfrm>
          <a:prstGeom prst="ellipse">
            <a:avLst/>
          </a:prstGeom>
          <a:ln>
            <a:noFill/>
          </a:ln>
          <a:effectLst>
            <a:softEdge rad="112500"/>
          </a:effectLst>
        </p:spPr>
      </p:pic>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5400" b="1" dirty="0">
                <a:solidFill>
                  <a:schemeClr val="tx1"/>
                </a:solidFill>
                <a:effectLst>
                  <a:outerShdw blurRad="38100" dist="38100" dir="2700000" algn="tl">
                    <a:srgbClr val="000000">
                      <a:alpha val="43137"/>
                    </a:srgbClr>
                  </a:outerShdw>
                </a:effectLst>
              </a:rPr>
              <a:t>ANNE KİMDİR? </a:t>
            </a:r>
            <a:endParaRPr lang="tr-TR" sz="44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3203848" y="1124744"/>
            <a:ext cx="5796135"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tr-TR" sz="4800" b="1" dirty="0" smtClean="0">
                <a:solidFill>
                  <a:schemeClr val="tx1"/>
                </a:solidFill>
              </a:rPr>
              <a:t>Ana başa </a:t>
            </a:r>
            <a:r>
              <a:rPr lang="tr-TR" sz="4800" b="1" dirty="0" err="1" smtClean="0">
                <a:solidFill>
                  <a:schemeClr val="tx1"/>
                </a:solidFill>
              </a:rPr>
              <a:t>tâc</a:t>
            </a:r>
            <a:r>
              <a:rPr lang="tr-TR" sz="4800" b="1" dirty="0" smtClean="0">
                <a:solidFill>
                  <a:schemeClr val="tx1"/>
                </a:solidFill>
              </a:rPr>
              <a:t> imiş, </a:t>
            </a:r>
          </a:p>
          <a:p>
            <a:pPr algn="r"/>
            <a:r>
              <a:rPr lang="tr-TR" sz="4800" b="1" dirty="0" smtClean="0">
                <a:solidFill>
                  <a:schemeClr val="tx1"/>
                </a:solidFill>
              </a:rPr>
              <a:t>Her derde </a:t>
            </a:r>
            <a:r>
              <a:rPr lang="tr-TR" sz="4800" b="1" dirty="0" err="1" smtClean="0">
                <a:solidFill>
                  <a:schemeClr val="tx1"/>
                </a:solidFill>
              </a:rPr>
              <a:t>ilac</a:t>
            </a:r>
            <a:r>
              <a:rPr lang="tr-TR" sz="4800" b="1" dirty="0" smtClean="0">
                <a:solidFill>
                  <a:schemeClr val="tx1"/>
                </a:solidFill>
              </a:rPr>
              <a:t> imiş, </a:t>
            </a:r>
          </a:p>
          <a:p>
            <a:pPr algn="r"/>
            <a:r>
              <a:rPr lang="tr-TR" sz="4800" b="1" dirty="0" smtClean="0">
                <a:solidFill>
                  <a:schemeClr val="tx1"/>
                </a:solidFill>
              </a:rPr>
              <a:t>Her </a:t>
            </a:r>
            <a:r>
              <a:rPr lang="tr-TR" sz="4800" b="1" dirty="0" err="1" smtClean="0">
                <a:solidFill>
                  <a:schemeClr val="tx1"/>
                </a:solidFill>
              </a:rPr>
              <a:t>evlâd</a:t>
            </a:r>
            <a:r>
              <a:rPr lang="tr-TR" sz="4800" b="1" dirty="0" smtClean="0">
                <a:solidFill>
                  <a:schemeClr val="tx1"/>
                </a:solidFill>
              </a:rPr>
              <a:t> kuş olsa da, </a:t>
            </a:r>
          </a:p>
          <a:p>
            <a:pPr algn="r"/>
            <a:r>
              <a:rPr lang="tr-TR" sz="4800" b="1" dirty="0" smtClean="0">
                <a:solidFill>
                  <a:schemeClr val="tx1"/>
                </a:solidFill>
              </a:rPr>
              <a:t>Anaya muhtaç imiş.</a:t>
            </a:r>
            <a:endParaRPr lang="tr-TR" sz="4800" dirty="0">
              <a:solidFill>
                <a:schemeClr val="tx1"/>
              </a:solidFill>
            </a:endParaRPr>
          </a:p>
        </p:txBody>
      </p:sp>
    </p:spTree>
    <p:extLst>
      <p:ext uri="{BB962C8B-B14F-4D97-AF65-F5344CB8AC3E}">
        <p14:creationId xmlns:p14="http://schemas.microsoft.com/office/powerpoint/2010/main" val="2463702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r="56480"/>
          <a:stretch/>
        </p:blipFill>
        <p:spPr>
          <a:xfrm>
            <a:off x="5796136" y="1076583"/>
            <a:ext cx="3347864" cy="5781417"/>
          </a:xfrm>
          <a:prstGeom prst="rect">
            <a:avLst/>
          </a:prstGeom>
        </p:spPr>
      </p:pic>
      <p:sp>
        <p:nvSpPr>
          <p:cNvPr id="5" name="4 Dikdörtgen"/>
          <p:cNvSpPr/>
          <p:nvPr/>
        </p:nvSpPr>
        <p:spPr>
          <a:xfrm>
            <a:off x="13854" y="0"/>
            <a:ext cx="9130145" cy="1556792"/>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tr-TR" sz="5400" b="1" dirty="0">
                <a:solidFill>
                  <a:srgbClr val="FFFF00"/>
                </a:solidFill>
              </a:rPr>
              <a:t>BABA KİMDİR? </a:t>
            </a:r>
            <a:endParaRPr lang="tr-TR" sz="5400" b="1" dirty="0" smtClean="0">
              <a:solidFill>
                <a:srgbClr val="FFFF00"/>
              </a:solidFill>
            </a:endParaRPr>
          </a:p>
          <a:p>
            <a:pPr algn="ctr"/>
            <a:r>
              <a:rPr lang="tr-TR" sz="5400" b="1" dirty="0" smtClean="0">
                <a:solidFill>
                  <a:srgbClr val="FFFF00"/>
                </a:solidFill>
              </a:rPr>
              <a:t>“</a:t>
            </a:r>
            <a:r>
              <a:rPr lang="tr-TR" sz="5400" b="1" dirty="0">
                <a:solidFill>
                  <a:srgbClr val="FFFF00"/>
                </a:solidFill>
              </a:rPr>
              <a:t>Hakkı ödenmeyecek </a:t>
            </a:r>
            <a:r>
              <a:rPr lang="tr-TR" sz="5400" b="1" dirty="0" smtClean="0">
                <a:solidFill>
                  <a:srgbClr val="FFFF00"/>
                </a:solidFill>
              </a:rPr>
              <a:t>hazine</a:t>
            </a:r>
            <a:r>
              <a:rPr lang="tr-TR" sz="5400" b="1" dirty="0">
                <a:solidFill>
                  <a:srgbClr val="FFFF00"/>
                </a:solidFill>
              </a:rPr>
              <a:t>”</a:t>
            </a:r>
            <a:endParaRPr lang="tr-TR" sz="5400" dirty="0">
              <a:solidFill>
                <a:srgbClr val="FFFF00"/>
              </a:solidFill>
            </a:endParaRPr>
          </a:p>
        </p:txBody>
      </p:sp>
      <p:sp>
        <p:nvSpPr>
          <p:cNvPr id="6" name="5 Dikdörtgen"/>
          <p:cNvSpPr/>
          <p:nvPr/>
        </p:nvSpPr>
        <p:spPr>
          <a:xfrm>
            <a:off x="35496" y="1844824"/>
            <a:ext cx="5688630" cy="4752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tr-TR" sz="2400" b="1" dirty="0">
                <a:solidFill>
                  <a:srgbClr val="0070C0"/>
                </a:solidFill>
              </a:rPr>
              <a:t>Çocuğun dünyaya gelmesine vesile olan, </a:t>
            </a:r>
          </a:p>
          <a:p>
            <a:pPr marL="457200" lvl="0" indent="-457200" algn="just">
              <a:buFont typeface="Arial" panose="020B0604020202020204" pitchFamily="34" charset="0"/>
              <a:buChar char="•"/>
            </a:pPr>
            <a:r>
              <a:rPr lang="tr-TR" sz="2400" b="1" dirty="0">
                <a:solidFill>
                  <a:srgbClr val="00B050"/>
                </a:solidFill>
              </a:rPr>
              <a:t>Çoluk çocuğunu yaşatmak, </a:t>
            </a:r>
          </a:p>
          <a:p>
            <a:pPr marL="457200" lvl="0" indent="-457200" algn="just">
              <a:buFont typeface="Arial" panose="020B0604020202020204" pitchFamily="34" charset="0"/>
              <a:buChar char="•"/>
            </a:pPr>
            <a:r>
              <a:rPr lang="tr-TR" sz="2400" b="1" dirty="0">
                <a:solidFill>
                  <a:srgbClr val="FF0000"/>
                </a:solidFill>
              </a:rPr>
              <a:t>Kimseye muhtaç etmemek, el eline baktırmamak için </a:t>
            </a:r>
          </a:p>
          <a:p>
            <a:pPr marL="457200" lvl="0" indent="-457200" algn="just">
              <a:buFont typeface="Arial" panose="020B0604020202020204" pitchFamily="34" charset="0"/>
              <a:buChar char="•"/>
            </a:pPr>
            <a:r>
              <a:rPr lang="tr-TR" sz="2400" b="1" dirty="0">
                <a:solidFill>
                  <a:srgbClr val="0070C0"/>
                </a:solidFill>
              </a:rPr>
              <a:t>Gecesini gündüzüne katarak helal rızık peşinde koşan, </a:t>
            </a:r>
          </a:p>
          <a:p>
            <a:pPr marL="457200" lvl="0" indent="-457200" algn="just">
              <a:buFont typeface="Arial" panose="020B0604020202020204" pitchFamily="34" charset="0"/>
              <a:buChar char="•"/>
            </a:pPr>
            <a:r>
              <a:rPr lang="tr-TR" sz="2400" b="1" dirty="0">
                <a:solidFill>
                  <a:srgbClr val="002060"/>
                </a:solidFill>
              </a:rPr>
              <a:t>Akşam eve geldiğinde şefkat, merhamet ve sevgi duyguları ile </a:t>
            </a:r>
          </a:p>
          <a:p>
            <a:pPr marL="457200" lvl="0" indent="-457200" algn="just">
              <a:buFont typeface="Arial" panose="020B0604020202020204" pitchFamily="34" charset="0"/>
              <a:buChar char="•"/>
            </a:pPr>
            <a:r>
              <a:rPr lang="tr-TR" sz="2400" b="1" dirty="0">
                <a:solidFill>
                  <a:srgbClr val="FF0000"/>
                </a:solidFill>
              </a:rPr>
              <a:t>Güler yüz ve tatlı bir dil ile bağrına basarak çocuğun saçlarını okşayan bir aile reisi…. </a:t>
            </a:r>
          </a:p>
        </p:txBody>
      </p:sp>
    </p:spTree>
    <p:extLst>
      <p:ext uri="{BB962C8B-B14F-4D97-AF65-F5344CB8AC3E}">
        <p14:creationId xmlns:p14="http://schemas.microsoft.com/office/powerpoint/2010/main" val="422849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07504" y="1556792"/>
            <a:ext cx="8892479" cy="5040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b="1" dirty="0">
                <a:solidFill>
                  <a:schemeClr val="tx1"/>
                </a:solidFill>
              </a:rPr>
              <a:t>Kuranı kerimde bize tanıtılan örnek babalar mevcut</a:t>
            </a:r>
            <a:endParaRPr lang="tr-TR" sz="3200" dirty="0">
              <a:solidFill>
                <a:schemeClr val="tx1"/>
              </a:solidFill>
            </a:endParaRPr>
          </a:p>
          <a:p>
            <a:pPr marL="285750" lvl="0" indent="-285750">
              <a:buFont typeface="Arial" panose="020B0604020202020204" pitchFamily="34" charset="0"/>
              <a:buChar char="•"/>
            </a:pPr>
            <a:r>
              <a:rPr lang="tr-TR" sz="3200" dirty="0">
                <a:solidFill>
                  <a:schemeClr val="tx1"/>
                </a:solidFill>
              </a:rPr>
              <a:t>İlk baba </a:t>
            </a:r>
            <a:r>
              <a:rPr lang="tr-TR" sz="3200" dirty="0" smtClean="0">
                <a:solidFill>
                  <a:schemeClr val="tx1"/>
                </a:solidFill>
              </a:rPr>
              <a:t>Hz. Adem </a:t>
            </a:r>
            <a:r>
              <a:rPr lang="tr-TR" sz="3200" dirty="0">
                <a:solidFill>
                  <a:schemeClr val="tx1"/>
                </a:solidFill>
              </a:rPr>
              <a:t>ve evladıyla imtihanı</a:t>
            </a:r>
          </a:p>
          <a:p>
            <a:pPr marL="285750" lvl="0" indent="-285750">
              <a:buFont typeface="Arial" panose="020B0604020202020204" pitchFamily="34" charset="0"/>
              <a:buChar char="•"/>
            </a:pPr>
            <a:r>
              <a:rPr lang="tr-TR" sz="3200" dirty="0" smtClean="0">
                <a:solidFill>
                  <a:schemeClr val="tx1"/>
                </a:solidFill>
              </a:rPr>
              <a:t>Hz. </a:t>
            </a:r>
            <a:r>
              <a:rPr lang="tr-TR" sz="3200" dirty="0">
                <a:solidFill>
                  <a:schemeClr val="tx1"/>
                </a:solidFill>
              </a:rPr>
              <a:t>Nuh ve evlatlarıyla imtihanı</a:t>
            </a:r>
          </a:p>
          <a:p>
            <a:pPr marL="285750" lvl="0" indent="-285750">
              <a:buFont typeface="Arial" panose="020B0604020202020204" pitchFamily="34" charset="0"/>
              <a:buChar char="•"/>
            </a:pPr>
            <a:r>
              <a:rPr lang="tr-TR" sz="3200" dirty="0" smtClean="0">
                <a:solidFill>
                  <a:schemeClr val="tx1"/>
                </a:solidFill>
              </a:rPr>
              <a:t>Hz. İbrahim </a:t>
            </a:r>
            <a:r>
              <a:rPr lang="tr-TR" sz="3200" dirty="0">
                <a:solidFill>
                  <a:schemeClr val="tx1"/>
                </a:solidFill>
              </a:rPr>
              <a:t>peygamberin hayatında babası Azer ve oğulları İsmail ve İshak’la ilişkisi</a:t>
            </a:r>
          </a:p>
          <a:p>
            <a:pPr marL="285750" lvl="0" indent="-285750">
              <a:buFont typeface="Arial" panose="020B0604020202020204" pitchFamily="34" charset="0"/>
              <a:buChar char="•"/>
            </a:pPr>
            <a:r>
              <a:rPr lang="tr-TR" sz="3200" dirty="0">
                <a:solidFill>
                  <a:schemeClr val="tx1"/>
                </a:solidFill>
              </a:rPr>
              <a:t>Hz. Yakup oğulların babası olarak anlatılır</a:t>
            </a:r>
          </a:p>
          <a:p>
            <a:pPr marL="285750" lvl="0" indent="-285750">
              <a:buFont typeface="Arial" panose="020B0604020202020204" pitchFamily="34" charset="0"/>
              <a:buChar char="•"/>
            </a:pPr>
            <a:r>
              <a:rPr lang="tr-TR" sz="3200" dirty="0">
                <a:solidFill>
                  <a:schemeClr val="tx1"/>
                </a:solidFill>
              </a:rPr>
              <a:t>Hz. </a:t>
            </a:r>
            <a:r>
              <a:rPr lang="tr-TR" sz="3200" dirty="0" err="1">
                <a:solidFill>
                  <a:schemeClr val="tx1"/>
                </a:solidFill>
              </a:rPr>
              <a:t>Şuayb</a:t>
            </a:r>
            <a:r>
              <a:rPr lang="tr-TR" sz="3200" dirty="0">
                <a:solidFill>
                  <a:schemeClr val="tx1"/>
                </a:solidFill>
              </a:rPr>
              <a:t> kız babası olarak anlatılır</a:t>
            </a:r>
          </a:p>
          <a:p>
            <a:pPr marL="285750" lvl="0" indent="-285750">
              <a:buFont typeface="Arial" panose="020B0604020202020204" pitchFamily="34" charset="0"/>
              <a:buChar char="•"/>
            </a:pPr>
            <a:r>
              <a:rPr lang="tr-TR" sz="3200" dirty="0">
                <a:solidFill>
                  <a:schemeClr val="tx1"/>
                </a:solidFill>
              </a:rPr>
              <a:t>Hz. Lokman ile evlat ilişkileri anlatılır</a:t>
            </a:r>
          </a:p>
        </p:txBody>
      </p:sp>
      <p:sp>
        <p:nvSpPr>
          <p:cNvPr id="4" name="4 Dikdörtgen"/>
          <p:cNvSpPr/>
          <p:nvPr/>
        </p:nvSpPr>
        <p:spPr>
          <a:xfrm>
            <a:off x="13854" y="0"/>
            <a:ext cx="9130145" cy="1556792"/>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tr-TR" sz="5400" b="1" dirty="0">
                <a:solidFill>
                  <a:srgbClr val="FFFF00"/>
                </a:solidFill>
              </a:rPr>
              <a:t>BABA KİMDİR? </a:t>
            </a:r>
            <a:endParaRPr lang="tr-TR" sz="5400" b="1" dirty="0" smtClean="0">
              <a:solidFill>
                <a:srgbClr val="FFFF00"/>
              </a:solidFill>
            </a:endParaRPr>
          </a:p>
          <a:p>
            <a:pPr algn="ctr"/>
            <a:r>
              <a:rPr lang="tr-TR" sz="5400" b="1" dirty="0" smtClean="0">
                <a:solidFill>
                  <a:srgbClr val="FFFF00"/>
                </a:solidFill>
              </a:rPr>
              <a:t>“</a:t>
            </a:r>
            <a:r>
              <a:rPr lang="tr-TR" sz="5400" b="1" dirty="0">
                <a:solidFill>
                  <a:srgbClr val="FFFF00"/>
                </a:solidFill>
              </a:rPr>
              <a:t>Hakkı ödenmeyecek </a:t>
            </a:r>
            <a:r>
              <a:rPr lang="tr-TR" sz="5400" b="1" dirty="0" smtClean="0">
                <a:solidFill>
                  <a:srgbClr val="FFFF00"/>
                </a:solidFill>
              </a:rPr>
              <a:t>hazine</a:t>
            </a:r>
            <a:r>
              <a:rPr lang="tr-TR" sz="5400" b="1" dirty="0">
                <a:solidFill>
                  <a:srgbClr val="FFFF00"/>
                </a:solidFill>
              </a:rPr>
              <a:t>”</a:t>
            </a:r>
            <a:endParaRPr lang="tr-TR" sz="5400" dirty="0">
              <a:solidFill>
                <a:srgbClr val="FFFF00"/>
              </a:solidFill>
            </a:endParaRPr>
          </a:p>
        </p:txBody>
      </p:sp>
    </p:spTree>
    <p:extLst>
      <p:ext uri="{BB962C8B-B14F-4D97-AF65-F5344CB8AC3E}">
        <p14:creationId xmlns:p14="http://schemas.microsoft.com/office/powerpoint/2010/main" val="131585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Dikdörtgen"/>
          <p:cNvSpPr/>
          <p:nvPr/>
        </p:nvSpPr>
        <p:spPr>
          <a:xfrm>
            <a:off x="13854" y="1772816"/>
            <a:ext cx="6502362"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HASENAT" panose="01000600020000020003" pitchFamily="2" charset="-78"/>
                <a:cs typeface="HASENAT" panose="01000600020000020003" pitchFamily="2" charset="-78"/>
              </a:rPr>
              <a:t>يَا اَيُّهَا الَّذينَ اٰمَنُوا قُوا اَنْفُسَكُمْ وَاَهْليكُمْ نَارًا وَقُودُهَا النَّاسُ وَالْحِجَارَةُ</a:t>
            </a:r>
            <a:endParaRPr lang="tr-TR" sz="3200" dirty="0" smtClean="0">
              <a:solidFill>
                <a:schemeClr val="tx1"/>
              </a:solidFill>
              <a:latin typeface="HASENAT" panose="01000600020000020003" pitchFamily="2" charset="-78"/>
              <a:cs typeface="HASENAT" panose="01000600020000020003" pitchFamily="2" charset="-78"/>
            </a:endParaRPr>
          </a:p>
          <a:p>
            <a:pPr algn="ctr"/>
            <a:r>
              <a:rPr lang="tr-TR" dirty="0" smtClean="0">
                <a:solidFill>
                  <a:schemeClr val="tx1"/>
                </a:solidFill>
              </a:rPr>
              <a:t>“</a:t>
            </a:r>
            <a:r>
              <a:rPr lang="tr-TR" sz="2800" b="1" dirty="0" smtClean="0">
                <a:solidFill>
                  <a:srgbClr val="C00000"/>
                </a:solidFill>
              </a:rPr>
              <a:t>Ey inananlar! Kendinizi ve ailenizi, yakıtı insanlar ve taşlar olan ateşten koruyun</a:t>
            </a:r>
            <a:r>
              <a:rPr lang="tr-TR" dirty="0" smtClean="0">
                <a:solidFill>
                  <a:schemeClr val="tx1"/>
                </a:solidFill>
              </a:rPr>
              <a:t>”. </a:t>
            </a:r>
          </a:p>
          <a:p>
            <a:pPr algn="ctr"/>
            <a:r>
              <a:rPr lang="tr-TR" dirty="0" smtClean="0">
                <a:solidFill>
                  <a:schemeClr val="tx1"/>
                </a:solidFill>
              </a:rPr>
              <a:t>(</a:t>
            </a:r>
            <a:r>
              <a:rPr lang="tr-TR" dirty="0" err="1" smtClean="0">
                <a:solidFill>
                  <a:schemeClr val="tx1"/>
                </a:solidFill>
              </a:rPr>
              <a:t>Tahrîm</a:t>
            </a:r>
            <a:r>
              <a:rPr lang="tr-TR" dirty="0" smtClean="0">
                <a:solidFill>
                  <a:schemeClr val="tx1"/>
                </a:solidFill>
              </a:rPr>
              <a:t> 6.)</a:t>
            </a:r>
          </a:p>
          <a:p>
            <a:pPr algn="ctr"/>
            <a:r>
              <a:rPr lang="tr-TR" dirty="0" smtClean="0">
                <a:solidFill>
                  <a:schemeClr val="tx1"/>
                </a:solidFill>
              </a:rPr>
              <a:t> Hz. Ömer (r.a.):  </a:t>
            </a:r>
          </a:p>
          <a:p>
            <a:pPr algn="ctr"/>
            <a:r>
              <a:rPr lang="tr-TR" sz="2800" dirty="0" smtClean="0">
                <a:solidFill>
                  <a:schemeClr val="tx1"/>
                </a:solidFill>
              </a:rPr>
              <a:t>“</a:t>
            </a:r>
            <a:r>
              <a:rPr lang="tr-TR" sz="2800" b="1" dirty="0" err="1" smtClean="0">
                <a:solidFill>
                  <a:srgbClr val="7030A0"/>
                </a:solidFill>
              </a:rPr>
              <a:t>Yâ</a:t>
            </a:r>
            <a:r>
              <a:rPr lang="tr-TR" sz="2800" b="1" dirty="0" smtClean="0">
                <a:solidFill>
                  <a:srgbClr val="7030A0"/>
                </a:solidFill>
              </a:rPr>
              <a:t> </a:t>
            </a:r>
            <a:r>
              <a:rPr lang="tr-TR" sz="2800" b="1" dirty="0" err="1" smtClean="0">
                <a:solidFill>
                  <a:srgbClr val="7030A0"/>
                </a:solidFill>
              </a:rPr>
              <a:t>Rasûlallah</a:t>
            </a:r>
            <a:r>
              <a:rPr lang="tr-TR" sz="2800" b="1" dirty="0" smtClean="0">
                <a:solidFill>
                  <a:srgbClr val="7030A0"/>
                </a:solidFill>
              </a:rPr>
              <a:t>! Nefislerimizi koruruz </a:t>
            </a:r>
          </a:p>
          <a:p>
            <a:pPr algn="ctr"/>
            <a:r>
              <a:rPr lang="tr-TR" sz="2800" b="1" dirty="0" smtClean="0">
                <a:solidFill>
                  <a:srgbClr val="C00000"/>
                </a:solidFill>
              </a:rPr>
              <a:t>fakat ailemizi nasıl koruyabiliriz?”</a:t>
            </a:r>
            <a:endParaRPr lang="tr-TR" dirty="0" smtClean="0">
              <a:solidFill>
                <a:schemeClr val="tx1"/>
              </a:solidFill>
            </a:endParaRPr>
          </a:p>
          <a:p>
            <a:pPr algn="ctr"/>
            <a:r>
              <a:rPr lang="tr-TR" dirty="0" smtClean="0">
                <a:solidFill>
                  <a:schemeClr val="tx1"/>
                </a:solidFill>
              </a:rPr>
              <a:t>Allah </a:t>
            </a:r>
            <a:r>
              <a:rPr lang="tr-TR" dirty="0" err="1" smtClean="0">
                <a:solidFill>
                  <a:schemeClr val="tx1"/>
                </a:solidFill>
              </a:rPr>
              <a:t>Rasûlü</a:t>
            </a:r>
            <a:r>
              <a:rPr lang="tr-TR" dirty="0" smtClean="0">
                <a:solidFill>
                  <a:schemeClr val="tx1"/>
                </a:solidFill>
              </a:rPr>
              <a:t> (s.a.s) şöyle buyurdu:  </a:t>
            </a:r>
          </a:p>
          <a:p>
            <a:pPr algn="ctr"/>
            <a:r>
              <a:rPr lang="tr-TR" sz="2400" dirty="0" smtClean="0">
                <a:solidFill>
                  <a:schemeClr val="tx1"/>
                </a:solidFill>
              </a:rPr>
              <a:t>"</a:t>
            </a:r>
            <a:r>
              <a:rPr lang="tr-TR" sz="2400" b="1" dirty="0" smtClean="0">
                <a:solidFill>
                  <a:srgbClr val="002060"/>
                </a:solidFill>
              </a:rPr>
              <a:t>Allah'ın sizi </a:t>
            </a:r>
            <a:r>
              <a:rPr lang="tr-TR" sz="2400" b="1" dirty="0" err="1" smtClean="0">
                <a:solidFill>
                  <a:srgbClr val="002060"/>
                </a:solidFill>
              </a:rPr>
              <a:t>nehyettiği</a:t>
            </a:r>
            <a:r>
              <a:rPr lang="tr-TR" sz="2400" b="1" dirty="0" smtClean="0">
                <a:solidFill>
                  <a:srgbClr val="002060"/>
                </a:solidFill>
              </a:rPr>
              <a:t> şeylerden onları </a:t>
            </a:r>
            <a:r>
              <a:rPr lang="tr-TR" sz="2400" b="1" dirty="0" err="1" smtClean="0">
                <a:solidFill>
                  <a:srgbClr val="002060"/>
                </a:solidFill>
              </a:rPr>
              <a:t>nehyeder</a:t>
            </a:r>
            <a:r>
              <a:rPr lang="tr-TR" sz="2400" b="1" dirty="0" smtClean="0">
                <a:solidFill>
                  <a:srgbClr val="002060"/>
                </a:solidFill>
              </a:rPr>
              <a:t> ve Allah'ın size emrettiği şeyleri onlara emrederseniz. </a:t>
            </a:r>
          </a:p>
          <a:p>
            <a:pPr algn="ctr"/>
            <a:r>
              <a:rPr lang="tr-TR" sz="2400" b="1" dirty="0" smtClean="0">
                <a:solidFill>
                  <a:srgbClr val="002060"/>
                </a:solidFill>
              </a:rPr>
              <a:t>Bu şekilde onları korumuş olursunuz</a:t>
            </a:r>
            <a:r>
              <a:rPr lang="tr-TR" sz="2400" dirty="0" smtClean="0">
                <a:solidFill>
                  <a:schemeClr val="tx1"/>
                </a:solidFill>
              </a:rPr>
              <a:t>." </a:t>
            </a:r>
          </a:p>
          <a:p>
            <a:pPr algn="ctr"/>
            <a:r>
              <a:rPr lang="tr-TR" sz="1400" dirty="0" smtClean="0">
                <a:solidFill>
                  <a:schemeClr val="tx1"/>
                </a:solidFill>
              </a:rPr>
              <a:t>(</a:t>
            </a:r>
            <a:r>
              <a:rPr lang="tr-TR" sz="1400" dirty="0" err="1" smtClean="0">
                <a:solidFill>
                  <a:schemeClr val="tx1"/>
                </a:solidFill>
              </a:rPr>
              <a:t>Hakk</a:t>
            </a:r>
            <a:r>
              <a:rPr lang="tr-TR" sz="1400" dirty="0" smtClean="0">
                <a:solidFill>
                  <a:schemeClr val="tx1"/>
                </a:solidFill>
              </a:rPr>
              <a:t> Dini </a:t>
            </a:r>
            <a:r>
              <a:rPr lang="tr-TR" sz="1400" dirty="0" err="1" smtClean="0">
                <a:solidFill>
                  <a:schemeClr val="tx1"/>
                </a:solidFill>
              </a:rPr>
              <a:t>Kur'an</a:t>
            </a:r>
            <a:r>
              <a:rPr lang="tr-TR" sz="1400" dirty="0" smtClean="0">
                <a:solidFill>
                  <a:schemeClr val="tx1"/>
                </a:solidFill>
              </a:rPr>
              <a:t> Dili, c; 6 </a:t>
            </a:r>
            <a:r>
              <a:rPr lang="tr-TR" sz="1400" dirty="0" err="1" smtClean="0">
                <a:solidFill>
                  <a:schemeClr val="tx1"/>
                </a:solidFill>
              </a:rPr>
              <a:t>sh</a:t>
            </a:r>
            <a:r>
              <a:rPr lang="tr-TR" sz="1400" dirty="0" smtClean="0">
                <a:solidFill>
                  <a:schemeClr val="tx1"/>
                </a:solidFill>
              </a:rPr>
              <a:t>:   5112)  </a:t>
            </a:r>
            <a:endParaRPr lang="tr-TR" sz="1400" dirty="0">
              <a:solidFill>
                <a:schemeClr val="tx1"/>
              </a:solidFill>
            </a:endParaRPr>
          </a:p>
        </p:txBody>
      </p:sp>
      <p:pic>
        <p:nvPicPr>
          <p:cNvPr id="8" name="Picture 2" descr="ateş gif ile ilgili görsel sonucu"/>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121688"/>
            <a:ext cx="2627784" cy="5736878"/>
          </a:xfrm>
          <a:prstGeom prst="rect">
            <a:avLst/>
          </a:prstGeom>
          <a:noFill/>
          <a:extLst>
            <a:ext uri="{909E8E84-426E-40DD-AFC4-6F175D3DCCD1}">
              <a14:hiddenFill xmlns:a14="http://schemas.microsoft.com/office/drawing/2010/main">
                <a:solidFill>
                  <a:srgbClr val="FFFFFF"/>
                </a:solidFill>
              </a14:hiddenFill>
            </a:ext>
          </a:extLst>
        </p:spPr>
      </p:pic>
      <p:sp>
        <p:nvSpPr>
          <p:cNvPr id="4" name="4 Dikdörtgen"/>
          <p:cNvSpPr/>
          <p:nvPr/>
        </p:nvSpPr>
        <p:spPr>
          <a:xfrm>
            <a:off x="13854" y="0"/>
            <a:ext cx="9130145" cy="1556792"/>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tr-TR" sz="5400" b="1" dirty="0">
                <a:solidFill>
                  <a:srgbClr val="FFFF00"/>
                </a:solidFill>
              </a:rPr>
              <a:t>BABA KİMDİR? </a:t>
            </a:r>
            <a:endParaRPr lang="tr-TR" sz="5400" b="1" dirty="0" smtClean="0">
              <a:solidFill>
                <a:srgbClr val="FFFF00"/>
              </a:solidFill>
            </a:endParaRPr>
          </a:p>
          <a:p>
            <a:pPr algn="ctr"/>
            <a:r>
              <a:rPr lang="tr-TR" sz="5400" b="1" dirty="0" smtClean="0">
                <a:solidFill>
                  <a:srgbClr val="FFFF00"/>
                </a:solidFill>
              </a:rPr>
              <a:t>“</a:t>
            </a:r>
            <a:r>
              <a:rPr lang="tr-TR" sz="5400" b="1" dirty="0">
                <a:solidFill>
                  <a:srgbClr val="FFFF00"/>
                </a:solidFill>
              </a:rPr>
              <a:t>Hakkı ödenmeyecek </a:t>
            </a:r>
            <a:r>
              <a:rPr lang="tr-TR" sz="5400" b="1" dirty="0" smtClean="0">
                <a:solidFill>
                  <a:srgbClr val="FFFF00"/>
                </a:solidFill>
              </a:rPr>
              <a:t>hazine</a:t>
            </a:r>
            <a:r>
              <a:rPr lang="tr-TR" sz="5400" b="1" dirty="0">
                <a:solidFill>
                  <a:srgbClr val="FFFF00"/>
                </a:solidFill>
              </a:rPr>
              <a:t>”</a:t>
            </a:r>
            <a:endParaRPr lang="tr-TR" sz="5400" dirty="0">
              <a:solidFill>
                <a:srgbClr val="FFFF00"/>
              </a:solidFill>
            </a:endParaRPr>
          </a:p>
        </p:txBody>
      </p:sp>
    </p:spTree>
    <p:extLst>
      <p:ext uri="{BB962C8B-B14F-4D97-AF65-F5344CB8AC3E}">
        <p14:creationId xmlns:p14="http://schemas.microsoft.com/office/powerpoint/2010/main" val="384064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p:cTn id="25"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7">
                                            <p:txEl>
                                              <p:pRg st="4" end="4"/>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 calcmode="lin" valueType="num">
                                      <p:cBhvr>
                                        <p:cTn id="30"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7">
                                            <p:txEl>
                                              <p:pRg st="5" end="5"/>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p:cTn id="3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 calcmode="lin" valueType="num">
                                      <p:cBhvr>
                                        <p:cTn id="42"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7">
                                            <p:txEl>
                                              <p:pRg st="6" end="6"/>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 calcmode="lin" valueType="num">
                                      <p:cBhvr>
                                        <p:cTn id="47"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7">
                                            <p:txEl>
                                              <p:pRg st="7" end="7"/>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 calcmode="lin" valueType="num">
                                      <p:cBhvr>
                                        <p:cTn id="52"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54" dur="500"/>
                                        <p:tgtEl>
                                          <p:spTgt spid="7">
                                            <p:txEl>
                                              <p:pRg st="8" end="8"/>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 calcmode="lin" valueType="num">
                                      <p:cBhvr>
                                        <p:cTn id="57"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59"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ennete giriş anahtarı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t="4789" b="14054"/>
          <a:stretch/>
        </p:blipFill>
        <p:spPr bwMode="auto">
          <a:xfrm>
            <a:off x="13855" y="4437112"/>
            <a:ext cx="9166658" cy="2448272"/>
          </a:xfrm>
          <a:prstGeom prst="rect">
            <a:avLst/>
          </a:prstGeom>
          <a:noFill/>
          <a:extLst>
            <a:ext uri="{909E8E84-426E-40DD-AFC4-6F175D3DCCD1}">
              <a14:hiddenFill xmlns:a14="http://schemas.microsoft.com/office/drawing/2010/main">
                <a:solidFill>
                  <a:srgbClr val="FFFFFF"/>
                </a:solidFill>
              </a14:hiddenFill>
            </a:ext>
          </a:extLst>
        </p:spPr>
      </p:pic>
      <p:sp>
        <p:nvSpPr>
          <p:cNvPr id="6" name="5 Dikdörtgen"/>
          <p:cNvSpPr/>
          <p:nvPr/>
        </p:nvSpPr>
        <p:spPr>
          <a:xfrm>
            <a:off x="13854" y="1556792"/>
            <a:ext cx="9130146" cy="288032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tr-TR" sz="2400" dirty="0" err="1">
                <a:solidFill>
                  <a:schemeClr val="tx1"/>
                </a:solidFill>
              </a:rPr>
              <a:t>Ebu'd-Derda</a:t>
            </a:r>
            <a:r>
              <a:rPr lang="tr-TR" sz="2400" dirty="0">
                <a:solidFill>
                  <a:schemeClr val="tx1"/>
                </a:solidFill>
              </a:rPr>
              <a:t> (</a:t>
            </a:r>
            <a:r>
              <a:rPr lang="tr-TR" sz="2400" dirty="0" err="1" smtClean="0">
                <a:solidFill>
                  <a:schemeClr val="tx1"/>
                </a:solidFill>
              </a:rPr>
              <a:t>r.a</a:t>
            </a:r>
            <a:r>
              <a:rPr lang="tr-TR" sz="2400" dirty="0" smtClean="0">
                <a:solidFill>
                  <a:schemeClr val="tx1"/>
                </a:solidFill>
              </a:rPr>
              <a:t>.) </a:t>
            </a:r>
            <a:r>
              <a:rPr lang="tr-TR" sz="2400" dirty="0">
                <a:solidFill>
                  <a:schemeClr val="tx1"/>
                </a:solidFill>
              </a:rPr>
              <a:t>anlatıyor: </a:t>
            </a:r>
            <a:r>
              <a:rPr lang="tr-TR" sz="2400" dirty="0" smtClean="0">
                <a:solidFill>
                  <a:schemeClr val="tx1"/>
                </a:solidFill>
              </a:rPr>
              <a:t>"</a:t>
            </a:r>
            <a:r>
              <a:rPr lang="tr-TR" sz="2400" dirty="0" err="1">
                <a:solidFill>
                  <a:schemeClr val="tx1"/>
                </a:solidFill>
              </a:rPr>
              <a:t>Resûlullah</a:t>
            </a:r>
            <a:r>
              <a:rPr lang="tr-TR" sz="2400" dirty="0">
                <a:solidFill>
                  <a:schemeClr val="tx1"/>
                </a:solidFill>
              </a:rPr>
              <a:t> </a:t>
            </a:r>
            <a:r>
              <a:rPr lang="tr-TR" sz="2400" dirty="0" smtClean="0">
                <a:solidFill>
                  <a:schemeClr val="tx1"/>
                </a:solidFill>
              </a:rPr>
              <a:t>(</a:t>
            </a:r>
            <a:r>
              <a:rPr lang="tr-TR" sz="2400" dirty="0" err="1" smtClean="0">
                <a:solidFill>
                  <a:schemeClr val="tx1"/>
                </a:solidFill>
              </a:rPr>
              <a:t>s.a.v</a:t>
            </a:r>
            <a:r>
              <a:rPr lang="tr-TR" sz="2400" dirty="0" smtClean="0">
                <a:solidFill>
                  <a:schemeClr val="tx1"/>
                </a:solidFill>
              </a:rPr>
              <a:t>.)’</a:t>
            </a:r>
            <a:r>
              <a:rPr lang="tr-TR" sz="2400" dirty="0" err="1" smtClean="0">
                <a:solidFill>
                  <a:schemeClr val="tx1"/>
                </a:solidFill>
              </a:rPr>
              <a:t>ın</a:t>
            </a:r>
            <a:r>
              <a:rPr lang="tr-TR" sz="2400" dirty="0" smtClean="0">
                <a:solidFill>
                  <a:schemeClr val="tx1"/>
                </a:solidFill>
              </a:rPr>
              <a:t> şöyle dediğini işittim:</a:t>
            </a:r>
          </a:p>
          <a:p>
            <a:pPr algn="ctr"/>
            <a:endParaRPr lang="tr-TR" sz="1200" dirty="0" smtClean="0">
              <a:solidFill>
                <a:schemeClr val="tx1"/>
              </a:solidFill>
            </a:endParaRPr>
          </a:p>
          <a:p>
            <a:pPr algn="ctr"/>
            <a:r>
              <a:rPr lang="ar-AE" sz="3200" dirty="0">
                <a:solidFill>
                  <a:schemeClr val="tx1"/>
                </a:solidFill>
                <a:cs typeface="Emine" panose="03020400000000000000" pitchFamily="66" charset="-78"/>
              </a:rPr>
              <a:t>"‏ الْوَالِدُ أَوْسَطُ أَبْوَابِ الْجَنَّةِ فَإِنْ شِئْتَ فَأَضِعْ ذَلِكَ الْبَابَ أَوِ احْفَظْهُ ‏"‏</a:t>
            </a:r>
            <a:r>
              <a:rPr lang="tr-TR" sz="3200" dirty="0" smtClean="0">
                <a:solidFill>
                  <a:schemeClr val="tx1"/>
                </a:solidFill>
                <a:cs typeface="Emine" panose="03020400000000000000" pitchFamily="66" charset="-78"/>
              </a:rPr>
              <a:t> </a:t>
            </a:r>
            <a:endParaRPr lang="tr-TR" sz="3200" dirty="0">
              <a:solidFill>
                <a:schemeClr val="tx1"/>
              </a:solidFill>
              <a:cs typeface="Emine" panose="03020400000000000000" pitchFamily="66" charset="-78"/>
            </a:endParaRPr>
          </a:p>
          <a:p>
            <a:pPr algn="ctr"/>
            <a:r>
              <a:rPr lang="tr-TR" sz="4000" dirty="0">
                <a:solidFill>
                  <a:srgbClr val="92D050"/>
                </a:solidFill>
                <a:effectLst>
                  <a:outerShdw blurRad="38100" dist="38100" dir="2700000" algn="tl">
                    <a:srgbClr val="000000">
                      <a:alpha val="43137"/>
                    </a:srgbClr>
                  </a:outerShdw>
                </a:effectLst>
              </a:rPr>
              <a:t>"</a:t>
            </a:r>
            <a:r>
              <a:rPr lang="tr-TR" sz="4000" b="1" dirty="0">
                <a:solidFill>
                  <a:srgbClr val="92D050"/>
                </a:solidFill>
                <a:effectLst>
                  <a:outerShdw blurRad="38100" dist="38100" dir="2700000" algn="tl">
                    <a:srgbClr val="000000">
                      <a:alpha val="43137"/>
                    </a:srgbClr>
                  </a:outerShdw>
                </a:effectLst>
              </a:rPr>
              <a:t>Baba cennetin orta kapısıdır. </a:t>
            </a:r>
            <a:endParaRPr lang="tr-TR" sz="4000" b="1" dirty="0" smtClean="0">
              <a:solidFill>
                <a:srgbClr val="92D050"/>
              </a:solidFill>
              <a:effectLst>
                <a:outerShdw blurRad="38100" dist="38100" dir="2700000" algn="tl">
                  <a:srgbClr val="000000">
                    <a:alpha val="43137"/>
                  </a:srgbClr>
                </a:outerShdw>
              </a:effectLst>
            </a:endParaRPr>
          </a:p>
          <a:p>
            <a:pPr algn="ctr"/>
            <a:r>
              <a:rPr lang="tr-TR" sz="3400" b="1" dirty="0" smtClean="0">
                <a:solidFill>
                  <a:srgbClr val="00B0F0"/>
                </a:solidFill>
                <a:effectLst>
                  <a:outerShdw blurRad="38100" dist="38100" dir="2700000" algn="tl">
                    <a:srgbClr val="000000">
                      <a:alpha val="43137"/>
                    </a:srgbClr>
                  </a:outerShdw>
                </a:effectLst>
              </a:rPr>
              <a:t>Dilersen </a:t>
            </a:r>
            <a:r>
              <a:rPr lang="tr-TR" sz="3400" b="1" dirty="0">
                <a:solidFill>
                  <a:srgbClr val="00B0F0"/>
                </a:solidFill>
                <a:effectLst>
                  <a:outerShdw blurRad="38100" dist="38100" dir="2700000" algn="tl">
                    <a:srgbClr val="000000">
                      <a:alpha val="43137"/>
                    </a:srgbClr>
                  </a:outerShdw>
                </a:effectLst>
              </a:rPr>
              <a:t>bu kapıyı </a:t>
            </a:r>
            <a:r>
              <a:rPr lang="tr-TR" sz="3400" b="1" dirty="0" smtClean="0">
                <a:solidFill>
                  <a:srgbClr val="00B0F0"/>
                </a:solidFill>
                <a:effectLst>
                  <a:outerShdw blurRad="38100" dist="38100" dir="2700000" algn="tl">
                    <a:srgbClr val="000000">
                      <a:alpha val="43137"/>
                    </a:srgbClr>
                  </a:outerShdw>
                </a:effectLst>
              </a:rPr>
              <a:t>terk et </a:t>
            </a:r>
            <a:r>
              <a:rPr lang="tr-TR" sz="3400" b="1" dirty="0">
                <a:solidFill>
                  <a:srgbClr val="00B0F0"/>
                </a:solidFill>
                <a:effectLst>
                  <a:outerShdw blurRad="38100" dist="38100" dir="2700000" algn="tl">
                    <a:srgbClr val="000000">
                      <a:alpha val="43137"/>
                    </a:srgbClr>
                  </a:outerShdw>
                </a:effectLst>
              </a:rPr>
              <a:t>dilersen muhafaza et" </a:t>
            </a:r>
            <a:endParaRPr lang="tr-TR" sz="3400" b="1" dirty="0" smtClean="0">
              <a:solidFill>
                <a:srgbClr val="00B0F0"/>
              </a:solidFill>
              <a:effectLst>
                <a:outerShdw blurRad="38100" dist="38100" dir="2700000" algn="tl">
                  <a:srgbClr val="000000">
                    <a:alpha val="43137"/>
                  </a:srgbClr>
                </a:outerShdw>
              </a:effectLst>
            </a:endParaRPr>
          </a:p>
          <a:p>
            <a:pPr algn="ctr"/>
            <a:r>
              <a:rPr lang="tr-TR" sz="1400" dirty="0" smtClean="0">
                <a:solidFill>
                  <a:schemeClr val="tx1"/>
                </a:solidFill>
              </a:rPr>
              <a:t>(</a:t>
            </a:r>
            <a:r>
              <a:rPr lang="tr-TR" sz="1400" dirty="0" err="1">
                <a:solidFill>
                  <a:schemeClr val="tx1"/>
                </a:solidFill>
              </a:rPr>
              <a:t>Tirmizî</a:t>
            </a:r>
            <a:r>
              <a:rPr lang="tr-TR" sz="1400" dirty="0">
                <a:solidFill>
                  <a:schemeClr val="tx1"/>
                </a:solidFill>
              </a:rPr>
              <a:t>, </a:t>
            </a:r>
            <a:r>
              <a:rPr lang="tr-TR" sz="1400" dirty="0" err="1">
                <a:solidFill>
                  <a:schemeClr val="tx1"/>
                </a:solidFill>
              </a:rPr>
              <a:t>Birr</a:t>
            </a:r>
            <a:r>
              <a:rPr lang="tr-TR" sz="1400" dirty="0">
                <a:solidFill>
                  <a:schemeClr val="tx1"/>
                </a:solidFill>
              </a:rPr>
              <a:t>, 3)</a:t>
            </a:r>
          </a:p>
        </p:txBody>
      </p:sp>
      <p:sp>
        <p:nvSpPr>
          <p:cNvPr id="9" name="4 Dikdörtgen"/>
          <p:cNvSpPr/>
          <p:nvPr/>
        </p:nvSpPr>
        <p:spPr>
          <a:xfrm>
            <a:off x="13854" y="0"/>
            <a:ext cx="9130145" cy="1556792"/>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tr-TR" sz="5400" b="1" dirty="0">
                <a:solidFill>
                  <a:srgbClr val="FFFF00"/>
                </a:solidFill>
              </a:rPr>
              <a:t>BABA KİMDİR? </a:t>
            </a:r>
            <a:endParaRPr lang="tr-TR" sz="5400" b="1" dirty="0" smtClean="0">
              <a:solidFill>
                <a:srgbClr val="FFFF00"/>
              </a:solidFill>
            </a:endParaRPr>
          </a:p>
          <a:p>
            <a:pPr algn="ctr"/>
            <a:r>
              <a:rPr lang="tr-TR" sz="5400" b="1" dirty="0" smtClean="0">
                <a:solidFill>
                  <a:srgbClr val="FFFF00"/>
                </a:solidFill>
              </a:rPr>
              <a:t>“</a:t>
            </a:r>
            <a:r>
              <a:rPr lang="tr-TR" sz="5400" b="1" dirty="0">
                <a:solidFill>
                  <a:srgbClr val="FFFF00"/>
                </a:solidFill>
              </a:rPr>
              <a:t>Hakkı ödenmeyecek </a:t>
            </a:r>
            <a:r>
              <a:rPr lang="tr-TR" sz="5400" b="1" dirty="0" smtClean="0">
                <a:solidFill>
                  <a:srgbClr val="FFFF00"/>
                </a:solidFill>
              </a:rPr>
              <a:t>hazine</a:t>
            </a:r>
            <a:r>
              <a:rPr lang="tr-TR" sz="5400" b="1" dirty="0">
                <a:solidFill>
                  <a:srgbClr val="FFFF00"/>
                </a:solidFill>
              </a:rPr>
              <a:t>”</a:t>
            </a:r>
            <a:endParaRPr lang="tr-TR" sz="5400" dirty="0">
              <a:solidFill>
                <a:srgbClr val="FFFF00"/>
              </a:solidFill>
            </a:endParaRPr>
          </a:p>
        </p:txBody>
      </p:sp>
    </p:spTree>
    <p:extLst>
      <p:ext uri="{BB962C8B-B14F-4D97-AF65-F5344CB8AC3E}">
        <p14:creationId xmlns:p14="http://schemas.microsoft.com/office/powerpoint/2010/main" val="1468039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solidFill>
                  <a:schemeClr val="tx1"/>
                </a:solidFill>
                <a:effectLst>
                  <a:outerShdw blurRad="38100" dist="38100" dir="2700000" algn="tl">
                    <a:srgbClr val="000000">
                      <a:alpha val="43137"/>
                    </a:srgbClr>
                  </a:outerShdw>
                </a:effectLst>
              </a:rPr>
              <a:t>NASIL BİR ANNE VE BABA OLMALI?</a:t>
            </a:r>
            <a:endParaRPr lang="tr-TR" sz="96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07504" y="1124744"/>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Wingdings" panose="05000000000000000000" pitchFamily="2" charset="2"/>
              <a:buChar char="Ø"/>
            </a:pPr>
            <a:r>
              <a:rPr lang="tr-TR" sz="3200" dirty="0">
                <a:solidFill>
                  <a:srgbClr val="FF0000"/>
                </a:solidFill>
              </a:rPr>
              <a:t>Anne ve babalar Allah’ı tanıyan ve </a:t>
            </a:r>
          </a:p>
          <a:p>
            <a:pPr marL="514350" lvl="0" indent="-514350">
              <a:buFont typeface="Wingdings" panose="05000000000000000000" pitchFamily="2" charset="2"/>
              <a:buChar char="Ø"/>
            </a:pPr>
            <a:r>
              <a:rPr lang="tr-TR" sz="3200" dirty="0">
                <a:solidFill>
                  <a:srgbClr val="0070C0"/>
                </a:solidFill>
              </a:rPr>
              <a:t>Efendimizin hadis-i şeriflerinde ifade ettiği </a:t>
            </a:r>
            <a:r>
              <a:rPr lang="tr-TR" sz="3200" dirty="0" smtClean="0">
                <a:solidFill>
                  <a:srgbClr val="0070C0"/>
                </a:solidFill>
              </a:rPr>
              <a:t>Salih </a:t>
            </a:r>
            <a:r>
              <a:rPr lang="tr-TR" sz="3200" dirty="0">
                <a:solidFill>
                  <a:srgbClr val="0070C0"/>
                </a:solidFill>
              </a:rPr>
              <a:t>ve </a:t>
            </a:r>
            <a:r>
              <a:rPr lang="tr-TR" sz="3200" dirty="0" smtClean="0">
                <a:solidFill>
                  <a:srgbClr val="0070C0"/>
                </a:solidFill>
              </a:rPr>
              <a:t>Saliha </a:t>
            </a:r>
            <a:r>
              <a:rPr lang="tr-TR" sz="3200" dirty="0">
                <a:solidFill>
                  <a:srgbClr val="0070C0"/>
                </a:solidFill>
              </a:rPr>
              <a:t>kavramlarına uyan, </a:t>
            </a:r>
          </a:p>
          <a:p>
            <a:pPr marL="514350" lvl="0" indent="-514350">
              <a:buFont typeface="Wingdings" panose="05000000000000000000" pitchFamily="2" charset="2"/>
              <a:buChar char="Ø"/>
            </a:pPr>
            <a:r>
              <a:rPr lang="tr-TR" sz="3200" dirty="0">
                <a:solidFill>
                  <a:srgbClr val="00B050"/>
                </a:solidFill>
              </a:rPr>
              <a:t>Kuran ahlakıyla ahlaklanmış, </a:t>
            </a:r>
          </a:p>
          <a:p>
            <a:pPr marL="514350" lvl="0" indent="-514350">
              <a:buFont typeface="Wingdings" panose="05000000000000000000" pitchFamily="2" charset="2"/>
              <a:buChar char="Ø"/>
            </a:pPr>
            <a:r>
              <a:rPr lang="tr-TR" sz="3200" dirty="0">
                <a:solidFill>
                  <a:srgbClr val="FF0000"/>
                </a:solidFill>
              </a:rPr>
              <a:t>Örnekliğini efendimizden alan, ashabı kiram gibi olma yolunda gayret </a:t>
            </a:r>
            <a:r>
              <a:rPr lang="tr-TR" sz="3200" dirty="0" smtClean="0">
                <a:solidFill>
                  <a:srgbClr val="FF0000"/>
                </a:solidFill>
              </a:rPr>
              <a:t>sarf eden</a:t>
            </a:r>
            <a:endParaRPr lang="tr-TR" sz="3200" dirty="0">
              <a:solidFill>
                <a:srgbClr val="FF0000"/>
              </a:solidFill>
            </a:endParaRPr>
          </a:p>
          <a:p>
            <a:pPr marL="514350" lvl="0" indent="-514350">
              <a:buFont typeface="Wingdings" panose="05000000000000000000" pitchFamily="2" charset="2"/>
              <a:buChar char="Ø"/>
            </a:pPr>
            <a:r>
              <a:rPr lang="tr-TR" sz="3200" dirty="0">
                <a:solidFill>
                  <a:srgbClr val="0070C0"/>
                </a:solidFill>
              </a:rPr>
              <a:t>Bilgi ve eğitime sahip,</a:t>
            </a:r>
          </a:p>
          <a:p>
            <a:pPr marL="514350" lvl="0" indent="-514350">
              <a:buFont typeface="Wingdings" panose="05000000000000000000" pitchFamily="2" charset="2"/>
              <a:buChar char="Ø"/>
            </a:pPr>
            <a:r>
              <a:rPr lang="tr-TR" sz="3200" dirty="0">
                <a:solidFill>
                  <a:srgbClr val="00B050"/>
                </a:solidFill>
              </a:rPr>
              <a:t>Evlerine hidayeti taşıyıp yayan</a:t>
            </a:r>
          </a:p>
          <a:p>
            <a:pPr marL="514350" lvl="0" indent="-514350">
              <a:buFont typeface="Wingdings" panose="05000000000000000000" pitchFamily="2" charset="2"/>
              <a:buChar char="Ø"/>
            </a:pPr>
            <a:r>
              <a:rPr lang="tr-TR" sz="3200" dirty="0">
                <a:solidFill>
                  <a:schemeClr val="tx1"/>
                </a:solidFill>
              </a:rPr>
              <a:t>Günahlarda ısrar etmeyen ve </a:t>
            </a:r>
          </a:p>
          <a:p>
            <a:pPr marL="514350" lvl="0" indent="-514350">
              <a:buFont typeface="Wingdings" panose="05000000000000000000" pitchFamily="2" charset="2"/>
              <a:buChar char="Ø"/>
            </a:pPr>
            <a:r>
              <a:rPr lang="tr-TR" sz="3200" dirty="0">
                <a:solidFill>
                  <a:srgbClr val="FF0000"/>
                </a:solidFill>
              </a:rPr>
              <a:t>Salih amellerle tanınmış kimseler olmalıdır. </a:t>
            </a:r>
          </a:p>
        </p:txBody>
      </p:sp>
    </p:spTree>
    <p:extLst>
      <p:ext uri="{BB962C8B-B14F-4D97-AF65-F5344CB8AC3E}">
        <p14:creationId xmlns:p14="http://schemas.microsoft.com/office/powerpoint/2010/main" val="312157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p:cTn id="30"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p:cTn id="38"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 calcmode="lin" valueType="num">
                                      <p:cBhvr>
                                        <p:cTn id="46"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49" dur="1000"/>
                                        <p:tgtEl>
                                          <p:spTgt spid="6">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 calcmode="lin" valueType="num">
                                      <p:cBhvr>
                                        <p:cTn id="54"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5"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6"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7" dur="10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 calcmode="lin" valueType="num">
                                      <p:cBhvr>
                                        <p:cTn id="62"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3"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4"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5"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3200" b="1" dirty="0">
                <a:solidFill>
                  <a:schemeClr val="tx1"/>
                </a:solidFill>
                <a:effectLst>
                  <a:outerShdw blurRad="38100" dist="38100" dir="2700000" algn="tl">
                    <a:srgbClr val="000000">
                      <a:alpha val="43137"/>
                    </a:srgbClr>
                  </a:outerShdw>
                </a:effectLst>
              </a:rPr>
              <a:t>ANNE VE BABALIK GÖREVİNİN GEREKLERİ NELERDİR?</a:t>
            </a:r>
            <a:endParaRPr lang="tr-TR" sz="32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07504" y="1124744"/>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1" indent="-285750">
              <a:buFont typeface="Arial" panose="020B0604020202020204" pitchFamily="34" charset="0"/>
              <a:buChar char="•"/>
            </a:pPr>
            <a:r>
              <a:rPr lang="tr-TR" sz="2000" b="1" dirty="0">
                <a:solidFill>
                  <a:srgbClr val="FF0000"/>
                </a:solidFill>
              </a:rPr>
              <a:t>İMANLA YOĞRULMUŞ BİR HAYAT</a:t>
            </a:r>
            <a:endParaRPr lang="tr-TR" sz="1600" b="1" dirty="0">
              <a:solidFill>
                <a:srgbClr val="FF0000"/>
              </a:solidFill>
            </a:endParaRPr>
          </a:p>
          <a:p>
            <a:pPr marL="360000" lvl="1" indent="-285750">
              <a:buFont typeface="Arial" panose="020B0604020202020204" pitchFamily="34" charset="0"/>
              <a:buChar char="•"/>
            </a:pPr>
            <a:r>
              <a:rPr lang="tr-TR" sz="2000" b="1" dirty="0">
                <a:solidFill>
                  <a:srgbClr val="002060"/>
                </a:solidFill>
              </a:rPr>
              <a:t>SEVGİ VE MERHAMETİN HÂKİM OLDUĞU BİR GÖNÜL </a:t>
            </a:r>
            <a:endParaRPr lang="tr-TR" sz="1600" b="1" dirty="0">
              <a:solidFill>
                <a:srgbClr val="002060"/>
              </a:solidFill>
            </a:endParaRPr>
          </a:p>
          <a:p>
            <a:pPr marL="360000" lvl="1" indent="-285750">
              <a:buFont typeface="Arial" panose="020B0604020202020204" pitchFamily="34" charset="0"/>
              <a:buChar char="•"/>
            </a:pPr>
            <a:r>
              <a:rPr lang="tr-TR" sz="2000" b="1" dirty="0">
                <a:solidFill>
                  <a:srgbClr val="FF0000"/>
                </a:solidFill>
              </a:rPr>
              <a:t>HELAL LOKMA İLE GIDALANILAN VÜCUT </a:t>
            </a:r>
            <a:r>
              <a:rPr lang="tr-TR" sz="2000" b="1" dirty="0" smtClean="0">
                <a:solidFill>
                  <a:srgbClr val="FF0000"/>
                </a:solidFill>
              </a:rPr>
              <a:t>(</a:t>
            </a:r>
            <a:r>
              <a:rPr lang="tr-TR" sz="2000" dirty="0" smtClean="0">
                <a:solidFill>
                  <a:schemeClr val="tx1"/>
                </a:solidFill>
              </a:rPr>
              <a:t>İmam </a:t>
            </a:r>
            <a:r>
              <a:rPr lang="tr-TR" sz="2000" dirty="0">
                <a:solidFill>
                  <a:schemeClr val="tx1"/>
                </a:solidFill>
              </a:rPr>
              <a:t>Şafii, İmam-I </a:t>
            </a:r>
            <a:r>
              <a:rPr lang="tr-TR" sz="2000" dirty="0" smtClean="0">
                <a:solidFill>
                  <a:schemeClr val="tx1"/>
                </a:solidFill>
              </a:rPr>
              <a:t>Azam…)</a:t>
            </a:r>
            <a:endParaRPr lang="tr-TR" sz="1600" dirty="0" smtClean="0">
              <a:solidFill>
                <a:schemeClr val="tx1"/>
              </a:solidFill>
            </a:endParaRPr>
          </a:p>
          <a:p>
            <a:pPr marL="360000" lvl="1" indent="-285750">
              <a:buFont typeface="Arial" panose="020B0604020202020204" pitchFamily="34" charset="0"/>
              <a:buChar char="•"/>
            </a:pPr>
            <a:r>
              <a:rPr lang="tr-TR" sz="2000" b="1" dirty="0" smtClean="0">
                <a:solidFill>
                  <a:srgbClr val="002060"/>
                </a:solidFill>
                <a:effectLst>
                  <a:outerShdw blurRad="38100" dist="38100" dir="2700000" algn="tl">
                    <a:srgbClr val="000000">
                      <a:alpha val="43137"/>
                    </a:srgbClr>
                  </a:outerShdw>
                </a:effectLst>
              </a:rPr>
              <a:t>KURAN AHKÂMI VE AHLAKININ HÂKİM OLDUĞU BİR HAYAT</a:t>
            </a:r>
            <a:endParaRPr lang="tr-TR" sz="1600" b="1" dirty="0" smtClean="0">
              <a:solidFill>
                <a:srgbClr val="002060"/>
              </a:solidFill>
              <a:effectLst>
                <a:outerShdw blurRad="38100" dist="38100" dir="2700000" algn="tl">
                  <a:srgbClr val="000000">
                    <a:alpha val="43137"/>
                  </a:srgbClr>
                </a:outerShdw>
              </a:effectLst>
            </a:endParaRPr>
          </a:p>
          <a:p>
            <a:pPr marL="360000" lvl="1" indent="-285750">
              <a:buFont typeface="Arial" panose="020B0604020202020204" pitchFamily="34" charset="0"/>
              <a:buChar char="•"/>
            </a:pPr>
            <a:r>
              <a:rPr lang="tr-TR" sz="2000" b="1" dirty="0" smtClean="0">
                <a:solidFill>
                  <a:srgbClr val="FF0000"/>
                </a:solidFill>
                <a:effectLst>
                  <a:outerShdw blurRad="38100" dist="38100" dir="2700000" algn="tl">
                    <a:srgbClr val="000000">
                      <a:alpha val="43137"/>
                    </a:srgbClr>
                  </a:outerShdw>
                </a:effectLst>
              </a:rPr>
              <a:t>GÜNAHLARDAN </a:t>
            </a:r>
            <a:r>
              <a:rPr lang="tr-TR" sz="2000" b="1" dirty="0">
                <a:solidFill>
                  <a:srgbClr val="FF0000"/>
                </a:solidFill>
                <a:effectLst>
                  <a:outerShdw blurRad="38100" dist="38100" dir="2700000" algn="tl">
                    <a:srgbClr val="000000">
                      <a:alpha val="43137"/>
                    </a:srgbClr>
                  </a:outerShdw>
                </a:effectLst>
              </a:rPr>
              <a:t>SAKINILAN YAŞANTI</a:t>
            </a:r>
            <a:endParaRPr lang="tr-TR" sz="1600" b="1" dirty="0">
              <a:solidFill>
                <a:srgbClr val="FF0000"/>
              </a:solidFill>
              <a:effectLst>
                <a:outerShdw blurRad="38100" dist="38100" dir="2700000" algn="tl">
                  <a:srgbClr val="000000">
                    <a:alpha val="43137"/>
                  </a:srgbClr>
                </a:outerShdw>
              </a:effectLst>
            </a:endParaRPr>
          </a:p>
          <a:p>
            <a:pPr marL="360000" lvl="1" indent="-285750">
              <a:buFont typeface="Arial" panose="020B0604020202020204" pitchFamily="34" charset="0"/>
              <a:buChar char="•"/>
            </a:pPr>
            <a:r>
              <a:rPr lang="tr-TR" sz="2000" b="1" dirty="0">
                <a:solidFill>
                  <a:srgbClr val="002060"/>
                </a:solidFill>
                <a:effectLst>
                  <a:outerShdw blurRad="38100" dist="38100" dir="2700000" algn="tl">
                    <a:srgbClr val="000000">
                      <a:alpha val="43137"/>
                    </a:srgbClr>
                  </a:outerShdw>
                </a:effectLst>
              </a:rPr>
              <a:t>CEHENNEM ATEŞİNE SİPER OLACAK ANLAYIŞ</a:t>
            </a:r>
            <a:endParaRPr lang="tr-TR" sz="1600" b="1" dirty="0">
              <a:solidFill>
                <a:srgbClr val="002060"/>
              </a:solidFill>
              <a:effectLst>
                <a:outerShdw blurRad="38100" dist="38100" dir="2700000" algn="tl">
                  <a:srgbClr val="000000">
                    <a:alpha val="43137"/>
                  </a:srgbClr>
                </a:outerShdw>
              </a:effectLst>
            </a:endParaRPr>
          </a:p>
          <a:p>
            <a:pPr marL="360000" lvl="1" indent="-285750">
              <a:buFont typeface="Arial" panose="020B0604020202020204" pitchFamily="34" charset="0"/>
              <a:buChar char="•"/>
            </a:pPr>
            <a:r>
              <a:rPr lang="tr-TR" sz="2000" b="1" dirty="0">
                <a:solidFill>
                  <a:srgbClr val="FF0000"/>
                </a:solidFill>
                <a:effectLst>
                  <a:outerShdw blurRad="38100" dist="38100" dir="2700000" algn="tl">
                    <a:srgbClr val="000000">
                      <a:alpha val="43137"/>
                    </a:srgbClr>
                  </a:outerShdw>
                </a:effectLst>
              </a:rPr>
              <a:t>ADALETİN TESİS EDİLDİĞİ </a:t>
            </a:r>
            <a:r>
              <a:rPr lang="tr-TR" sz="2000" b="1" dirty="0" smtClean="0">
                <a:solidFill>
                  <a:srgbClr val="FF0000"/>
                </a:solidFill>
                <a:effectLst>
                  <a:outerShdw blurRad="38100" dist="38100" dir="2700000" algn="tl">
                    <a:srgbClr val="000000">
                      <a:alpha val="43137"/>
                    </a:srgbClr>
                  </a:outerShdw>
                </a:effectLst>
              </a:rPr>
              <a:t>EV (</a:t>
            </a:r>
            <a:r>
              <a:rPr lang="tr-TR" sz="2000" dirty="0" smtClean="0">
                <a:solidFill>
                  <a:schemeClr val="tx1"/>
                </a:solidFill>
              </a:rPr>
              <a:t>Çocukları </a:t>
            </a:r>
            <a:r>
              <a:rPr lang="tr-TR" sz="2000" dirty="0">
                <a:solidFill>
                  <a:schemeClr val="tx1"/>
                </a:solidFill>
              </a:rPr>
              <a:t>arasında ayrım yapmayan, gelinlerinden birini diğerine tercih etmeyen, herkese eşit muamelede bulunmak gerekir</a:t>
            </a:r>
            <a:r>
              <a:rPr lang="tr-TR" sz="2000" dirty="0" smtClean="0">
                <a:solidFill>
                  <a:schemeClr val="tx1"/>
                </a:solidFill>
              </a:rPr>
              <a:t>.)</a:t>
            </a:r>
            <a:endParaRPr lang="tr-TR" sz="2000" dirty="0">
              <a:solidFill>
                <a:schemeClr val="tx1"/>
              </a:solidFill>
            </a:endParaRPr>
          </a:p>
          <a:p>
            <a:pPr marL="360000" lvl="1" indent="-285750">
              <a:buFont typeface="Arial" panose="020B0604020202020204" pitchFamily="34" charset="0"/>
              <a:buChar char="•"/>
            </a:pPr>
            <a:r>
              <a:rPr lang="tr-TR" sz="2000" b="1" dirty="0">
                <a:solidFill>
                  <a:srgbClr val="002060"/>
                </a:solidFill>
                <a:effectLst>
                  <a:outerShdw blurRad="38100" dist="38100" dir="2700000" algn="tl">
                    <a:srgbClr val="000000">
                      <a:alpha val="43137"/>
                    </a:srgbClr>
                  </a:outerShdw>
                </a:effectLst>
              </a:rPr>
              <a:t>DUAYA AÇILAN </a:t>
            </a:r>
            <a:r>
              <a:rPr lang="tr-TR" sz="2000" b="1" dirty="0" smtClean="0">
                <a:solidFill>
                  <a:srgbClr val="002060"/>
                </a:solidFill>
                <a:effectLst>
                  <a:outerShdw blurRad="38100" dist="38100" dir="2700000" algn="tl">
                    <a:srgbClr val="000000">
                      <a:alpha val="43137"/>
                    </a:srgbClr>
                  </a:outerShdw>
                </a:effectLst>
              </a:rPr>
              <a:t>GÖNÜLLER </a:t>
            </a:r>
            <a:endParaRPr lang="tr-TR" sz="1600" b="1" dirty="0">
              <a:solidFill>
                <a:srgbClr val="002060"/>
              </a:solidFill>
              <a:effectLst>
                <a:outerShdw blurRad="38100" dist="38100" dir="2700000" algn="tl">
                  <a:srgbClr val="000000">
                    <a:alpha val="43137"/>
                  </a:srgbClr>
                </a:outerShdw>
              </a:effectLst>
            </a:endParaRPr>
          </a:p>
          <a:p>
            <a:pPr marL="360000" indent="-285750">
              <a:buFont typeface="Arial" panose="020B0604020202020204" pitchFamily="34" charset="0"/>
              <a:buChar char="•"/>
            </a:pPr>
            <a:r>
              <a:rPr lang="tr-TR" sz="2000" b="1" dirty="0">
                <a:solidFill>
                  <a:schemeClr val="tx1"/>
                </a:solidFill>
              </a:rPr>
              <a:t>Arafat evimizde, </a:t>
            </a:r>
            <a:r>
              <a:rPr lang="tr-TR" sz="2000" b="1" dirty="0" err="1">
                <a:solidFill>
                  <a:schemeClr val="tx1"/>
                </a:solidFill>
              </a:rPr>
              <a:t>kabe</a:t>
            </a:r>
            <a:r>
              <a:rPr lang="tr-TR" sz="2000" b="1" dirty="0">
                <a:solidFill>
                  <a:schemeClr val="tx1"/>
                </a:solidFill>
              </a:rPr>
              <a:t> evimizde, duanın kaynağı evimizde</a:t>
            </a:r>
            <a:endParaRPr lang="tr-TR" sz="2000" dirty="0">
              <a:solidFill>
                <a:schemeClr val="tx1"/>
              </a:solidFill>
            </a:endParaRPr>
          </a:p>
          <a:p>
            <a:pPr marL="360000" indent="-285750">
              <a:buFont typeface="Arial" panose="020B0604020202020204" pitchFamily="34" charset="0"/>
              <a:buChar char="•"/>
            </a:pPr>
            <a:r>
              <a:rPr lang="tr-TR" sz="2000" dirty="0">
                <a:solidFill>
                  <a:schemeClr val="tx1"/>
                </a:solidFill>
              </a:rPr>
              <a:t>Peygamberimiz (SAV): “</a:t>
            </a:r>
            <a:r>
              <a:rPr lang="tr-TR" sz="2000" b="1" dirty="0">
                <a:solidFill>
                  <a:schemeClr val="tx1"/>
                </a:solidFill>
              </a:rPr>
              <a:t>Üç dua var bunların kabul olacağında şüphe yoktur:</a:t>
            </a:r>
            <a:r>
              <a:rPr lang="tr-TR" sz="2000" dirty="0">
                <a:solidFill>
                  <a:schemeClr val="tx1"/>
                </a:solidFill>
              </a:rPr>
              <a:t> Mazlumun (haksızlığa uğramış olan kimsenin) duası, misafirin (ikramını gördüğü kimseler için) duası ve </a:t>
            </a:r>
            <a:r>
              <a:rPr lang="tr-TR" sz="2000" b="1" dirty="0">
                <a:solidFill>
                  <a:schemeClr val="tx1"/>
                </a:solidFill>
              </a:rPr>
              <a:t>anne-babanın çocuklarına olan duasıdır</a:t>
            </a:r>
            <a:r>
              <a:rPr lang="tr-TR" sz="2000" dirty="0" smtClean="0">
                <a:solidFill>
                  <a:schemeClr val="tx1"/>
                </a:solidFill>
              </a:rPr>
              <a:t>.” buyurmuşlardır</a:t>
            </a:r>
            <a:r>
              <a:rPr lang="tr-TR" sz="2000" dirty="0">
                <a:solidFill>
                  <a:schemeClr val="tx1"/>
                </a:solidFill>
              </a:rPr>
              <a:t>.</a:t>
            </a:r>
            <a:endParaRPr lang="tr-TR" sz="1600" dirty="0">
              <a:solidFill>
                <a:schemeClr val="tx1"/>
              </a:solidFill>
            </a:endParaRPr>
          </a:p>
          <a:p>
            <a:pPr marL="360000" lvl="1" indent="-285750">
              <a:buFont typeface="Arial" panose="020B0604020202020204" pitchFamily="34" charset="0"/>
              <a:buChar char="•"/>
            </a:pPr>
            <a:r>
              <a:rPr lang="tr-TR" sz="2000" b="1" dirty="0">
                <a:solidFill>
                  <a:srgbClr val="FF0000"/>
                </a:solidFill>
                <a:effectLst>
                  <a:outerShdw blurRad="38100" dist="38100" dir="2700000" algn="tl">
                    <a:srgbClr val="000000">
                      <a:alpha val="43137"/>
                    </a:srgbClr>
                  </a:outerShdw>
                </a:effectLst>
              </a:rPr>
              <a:t>İSLAM EDEP VE ADABININ YAŞANILDIĞI BİR YUVA</a:t>
            </a:r>
            <a:endParaRPr lang="tr-TR" sz="1600" b="1" dirty="0">
              <a:solidFill>
                <a:srgbClr val="FF0000"/>
              </a:solidFill>
              <a:effectLst>
                <a:outerShdw blurRad="38100" dist="38100" dir="2700000" algn="tl">
                  <a:srgbClr val="000000">
                    <a:alpha val="43137"/>
                  </a:srgbClr>
                </a:outerShdw>
              </a:effectLst>
            </a:endParaRPr>
          </a:p>
          <a:p>
            <a:pPr marL="360000" lvl="1" indent="-285750">
              <a:buFont typeface="Arial" panose="020B0604020202020204" pitchFamily="34" charset="0"/>
              <a:buChar char="•"/>
            </a:pPr>
            <a:r>
              <a:rPr lang="tr-TR" sz="2000" b="1" dirty="0">
                <a:solidFill>
                  <a:srgbClr val="002060"/>
                </a:solidFill>
                <a:effectLst>
                  <a:outerShdw blurRad="38100" dist="38100" dir="2700000" algn="tl">
                    <a:srgbClr val="000000">
                      <a:alpha val="43137"/>
                    </a:srgbClr>
                  </a:outerShdw>
                </a:effectLst>
              </a:rPr>
              <a:t>GÖZ BEBEĞİ OLACAK SALİH VE SALİHALARIN YETİŞTİRİLDİĞİ BİR ORTAM </a:t>
            </a:r>
            <a:r>
              <a:rPr lang="tr-TR" sz="1400" b="1" dirty="0">
                <a:solidFill>
                  <a:srgbClr val="002060"/>
                </a:solidFill>
                <a:effectLst>
                  <a:outerShdw blurRad="38100" dist="38100" dir="2700000" algn="tl">
                    <a:srgbClr val="000000">
                      <a:alpha val="43137"/>
                    </a:srgbClr>
                  </a:outerShdw>
                </a:effectLst>
              </a:rPr>
              <a:t>(Furkan 74/ Lokman 13-19</a:t>
            </a:r>
            <a:r>
              <a:rPr lang="tr-TR" sz="1400" b="1" dirty="0" smtClean="0">
                <a:solidFill>
                  <a:srgbClr val="002060"/>
                </a:solidFill>
                <a:effectLst>
                  <a:outerShdw blurRad="38100" dist="38100" dir="2700000" algn="tl">
                    <a:srgbClr val="000000">
                      <a:alpha val="43137"/>
                    </a:srgbClr>
                  </a:outerShdw>
                </a:effectLst>
              </a:rPr>
              <a:t>)</a:t>
            </a:r>
            <a:endParaRPr lang="tr-TR" sz="2000" b="1" dirty="0" smtClean="0">
              <a:solidFill>
                <a:srgbClr val="002060"/>
              </a:solidFill>
              <a:effectLst>
                <a:outerShdw blurRad="38100" dist="38100" dir="2700000" algn="tl">
                  <a:srgbClr val="000000">
                    <a:alpha val="43137"/>
                  </a:srgbClr>
                </a:outerShdw>
              </a:effectLst>
            </a:endParaRPr>
          </a:p>
          <a:p>
            <a:pPr marL="360000" lvl="1" indent="-285750">
              <a:buFont typeface="Arial" panose="020B0604020202020204" pitchFamily="34" charset="0"/>
              <a:buChar char="•"/>
            </a:pPr>
            <a:r>
              <a:rPr lang="tr-TR" sz="2000" b="1" dirty="0">
                <a:solidFill>
                  <a:srgbClr val="FF0000"/>
                </a:solidFill>
                <a:effectLst>
                  <a:outerShdw blurRad="38100" dist="38100" dir="2700000" algn="tl">
                    <a:srgbClr val="000000">
                      <a:alpha val="43137"/>
                    </a:srgbClr>
                  </a:outerShdw>
                </a:effectLst>
              </a:rPr>
              <a:t>CENNETİ AYAKLARIMIZIN ALTINDA HİSSETTİRECEK DAVRANIŞLARI </a:t>
            </a:r>
            <a:r>
              <a:rPr lang="tr-TR" sz="2000" b="1" dirty="0" smtClean="0">
                <a:solidFill>
                  <a:srgbClr val="FF0000"/>
                </a:solidFill>
                <a:effectLst>
                  <a:outerShdw blurRad="38100" dist="38100" dir="2700000" algn="tl">
                    <a:srgbClr val="000000">
                      <a:alpha val="43137"/>
                    </a:srgbClr>
                  </a:outerShdw>
                </a:effectLst>
              </a:rPr>
              <a:t>SERGİLEMEK</a:t>
            </a:r>
            <a:endParaRPr lang="tr-TR"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960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45" dur="10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 calcmode="lin" valueType="num">
                                      <p:cBhvr>
                                        <p:cTn id="50"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 calcmode="lin" valueType="num">
                                      <p:cBhvr>
                                        <p:cTn id="57"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8"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59" dur="500"/>
                                        <p:tgtEl>
                                          <p:spTgt spid="6">
                                            <p:txEl>
                                              <p:pRg st="7" end="7"/>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 calcmode="lin" valueType="num">
                                      <p:cBhvr>
                                        <p:cTn id="62"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64" dur="500"/>
                                        <p:tgtEl>
                                          <p:spTgt spid="6">
                                            <p:txEl>
                                              <p:pRg st="8" end="8"/>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6">
                                            <p:txEl>
                                              <p:pRg st="9" end="9"/>
                                            </p:txEl>
                                          </p:spTgt>
                                        </p:tgtEl>
                                        <p:attrNameLst>
                                          <p:attrName>style.visibility</p:attrName>
                                        </p:attrNameLst>
                                      </p:cBhvr>
                                      <p:to>
                                        <p:strVal val="visible"/>
                                      </p:to>
                                    </p:set>
                                    <p:anim calcmode="lin" valueType="num">
                                      <p:cBhvr>
                                        <p:cTn id="67"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69" dur="500"/>
                                        <p:tgtEl>
                                          <p:spTgt spid="6">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6">
                                            <p:txEl>
                                              <p:pRg st="10" end="10"/>
                                            </p:txEl>
                                          </p:spTgt>
                                        </p:tgtEl>
                                        <p:attrNameLst>
                                          <p:attrName>style.visibility</p:attrName>
                                        </p:attrNameLst>
                                      </p:cBhvr>
                                      <p:to>
                                        <p:strVal val="visible"/>
                                      </p:to>
                                    </p:set>
                                    <p:anim calcmode="lin" valueType="num">
                                      <p:cBhvr>
                                        <p:cTn id="74"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75" dur="500" fill="hold"/>
                                        <p:tgtEl>
                                          <p:spTgt spid="6">
                                            <p:txEl>
                                              <p:pRg st="10" end="10"/>
                                            </p:txEl>
                                          </p:spTgt>
                                        </p:tgtEl>
                                        <p:attrNameLst>
                                          <p:attrName>ppt_h</p:attrName>
                                        </p:attrNameLst>
                                      </p:cBhvr>
                                      <p:tavLst>
                                        <p:tav tm="0">
                                          <p:val>
                                            <p:fltVal val="0"/>
                                          </p:val>
                                        </p:tav>
                                        <p:tav tm="100000">
                                          <p:val>
                                            <p:strVal val="#ppt_h"/>
                                          </p:val>
                                        </p:tav>
                                      </p:tavLst>
                                    </p:anim>
                                    <p:animEffect transition="in" filter="fade">
                                      <p:cBhvr>
                                        <p:cTn id="76" dur="500"/>
                                        <p:tgtEl>
                                          <p:spTgt spid="6">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6">
                                            <p:txEl>
                                              <p:pRg st="11" end="11"/>
                                            </p:txEl>
                                          </p:spTgt>
                                        </p:tgtEl>
                                        <p:attrNameLst>
                                          <p:attrName>style.visibility</p:attrName>
                                        </p:attrNameLst>
                                      </p:cBhvr>
                                      <p:to>
                                        <p:strVal val="visible"/>
                                      </p:to>
                                    </p:set>
                                    <p:anim calcmode="lin" valueType="num">
                                      <p:cBhvr>
                                        <p:cTn id="81"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82" dur="500" fill="hold"/>
                                        <p:tgtEl>
                                          <p:spTgt spid="6">
                                            <p:txEl>
                                              <p:pRg st="11" end="11"/>
                                            </p:txEl>
                                          </p:spTgt>
                                        </p:tgtEl>
                                        <p:attrNameLst>
                                          <p:attrName>ppt_h</p:attrName>
                                        </p:attrNameLst>
                                      </p:cBhvr>
                                      <p:tavLst>
                                        <p:tav tm="0">
                                          <p:val>
                                            <p:fltVal val="0"/>
                                          </p:val>
                                        </p:tav>
                                        <p:tav tm="100000">
                                          <p:val>
                                            <p:strVal val="#ppt_h"/>
                                          </p:val>
                                        </p:tav>
                                      </p:tavLst>
                                    </p:anim>
                                    <p:animEffect transition="in" filter="fade">
                                      <p:cBhvr>
                                        <p:cTn id="83" dur="500"/>
                                        <p:tgtEl>
                                          <p:spTgt spid="6">
                                            <p:txEl>
                                              <p:pRg st="11" end="1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6">
                                            <p:txEl>
                                              <p:pRg st="12" end="12"/>
                                            </p:txEl>
                                          </p:spTgt>
                                        </p:tgtEl>
                                        <p:attrNameLst>
                                          <p:attrName>style.visibility</p:attrName>
                                        </p:attrNameLst>
                                      </p:cBhvr>
                                      <p:to>
                                        <p:strVal val="visible"/>
                                      </p:to>
                                    </p:set>
                                    <p:anim calcmode="lin" valueType="num">
                                      <p:cBhvr>
                                        <p:cTn id="88" dur="5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89" dur="500" fill="hold"/>
                                        <p:tgtEl>
                                          <p:spTgt spid="6">
                                            <p:txEl>
                                              <p:pRg st="12" end="12"/>
                                            </p:txEl>
                                          </p:spTgt>
                                        </p:tgtEl>
                                        <p:attrNameLst>
                                          <p:attrName>ppt_h</p:attrName>
                                        </p:attrNameLst>
                                      </p:cBhvr>
                                      <p:tavLst>
                                        <p:tav tm="0">
                                          <p:val>
                                            <p:fltVal val="0"/>
                                          </p:val>
                                        </p:tav>
                                        <p:tav tm="100000">
                                          <p:val>
                                            <p:strVal val="#ppt_h"/>
                                          </p:val>
                                        </p:tav>
                                      </p:tavLst>
                                    </p:anim>
                                    <p:animEffect transition="in" filter="fade">
                                      <p:cBhvr>
                                        <p:cTn id="90"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179512" y="1124744"/>
            <a:ext cx="8820471"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b="1" dirty="0" smtClean="0">
                <a:solidFill>
                  <a:srgbClr val="FF0000"/>
                </a:solidFill>
              </a:rPr>
              <a:t>Anne </a:t>
            </a:r>
            <a:r>
              <a:rPr lang="tr-TR" sz="3200" b="1" dirty="0">
                <a:solidFill>
                  <a:srgbClr val="FF0000"/>
                </a:solidFill>
              </a:rPr>
              <a:t>ve baba haklarına riayet, İslâm dininde hem </a:t>
            </a:r>
            <a:r>
              <a:rPr lang="tr-TR" sz="3200" b="1" dirty="0" err="1">
                <a:solidFill>
                  <a:srgbClr val="FF0000"/>
                </a:solidFill>
              </a:rPr>
              <a:t>itikâdî</a:t>
            </a:r>
            <a:r>
              <a:rPr lang="tr-TR" sz="3200" b="1" dirty="0">
                <a:solidFill>
                  <a:srgbClr val="FF0000"/>
                </a:solidFill>
              </a:rPr>
              <a:t> hem de ahlâkî sorumluluklar arasında yer almaktadır</a:t>
            </a:r>
            <a:r>
              <a:rPr lang="tr-TR" sz="3200" dirty="0">
                <a:solidFill>
                  <a:srgbClr val="FF0000"/>
                </a:solidFill>
              </a:rPr>
              <a:t>. </a:t>
            </a:r>
          </a:p>
          <a:p>
            <a:pPr algn="just"/>
            <a:r>
              <a:rPr lang="tr-TR" sz="3600" b="1" dirty="0" smtClean="0">
                <a:solidFill>
                  <a:schemeClr val="tx1"/>
                </a:solidFill>
              </a:rPr>
              <a:t>Anne </a:t>
            </a:r>
            <a:r>
              <a:rPr lang="tr-TR" sz="3600" b="1" dirty="0">
                <a:solidFill>
                  <a:schemeClr val="tx1"/>
                </a:solidFill>
              </a:rPr>
              <a:t>ve babanın bakıma muhtaç olması halinde, onların her türlü ihtiyacını karşılama mükellefiyeti öncelikle çocuklarınındır. </a:t>
            </a:r>
            <a:endParaRPr lang="tr-TR" sz="3600" b="1" dirty="0" smtClean="0">
              <a:solidFill>
                <a:schemeClr val="tx1"/>
              </a:solidFill>
            </a:endParaRPr>
          </a:p>
        </p:txBody>
      </p:sp>
    </p:spTree>
    <p:extLst>
      <p:ext uri="{BB962C8B-B14F-4D97-AF65-F5344CB8AC3E}">
        <p14:creationId xmlns:p14="http://schemas.microsoft.com/office/powerpoint/2010/main" val="4033392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45169"/>
            <a:ext cx="3347865" cy="5712831"/>
          </a:xfrm>
          <a:prstGeom prst="rect">
            <a:avLst/>
          </a:prstGeom>
        </p:spPr>
      </p:pic>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3347864" y="1124744"/>
            <a:ext cx="565211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400" dirty="0">
                <a:solidFill>
                  <a:schemeClr val="tx1"/>
                </a:solidFill>
                <a:cs typeface="Emine" panose="03020400000000000000" pitchFamily="66" charset="-78"/>
              </a:rPr>
              <a:t>لَا يَجْزِي وَلَدٌ وَالِدًا إِلَّا أَنْ يَجِدَهُ مَمْلُوكًا فَيَشْتَرِيَهُ فَيُعْتِقَهُ</a:t>
            </a:r>
            <a:endParaRPr lang="tr-TR" sz="4400" dirty="0">
              <a:solidFill>
                <a:schemeClr val="tx1"/>
              </a:solidFill>
              <a:cs typeface="Emine" panose="03020400000000000000" pitchFamily="66" charset="-78"/>
            </a:endParaRPr>
          </a:p>
          <a:p>
            <a:pPr algn="ctr"/>
            <a:r>
              <a:rPr lang="tr-TR" sz="3200" dirty="0">
                <a:solidFill>
                  <a:srgbClr val="FF0000"/>
                </a:solidFill>
              </a:rPr>
              <a:t>"</a:t>
            </a:r>
            <a:r>
              <a:rPr lang="tr-TR" sz="3200" b="1" dirty="0">
                <a:solidFill>
                  <a:srgbClr val="FF0000"/>
                </a:solidFill>
              </a:rPr>
              <a:t>Çocuk, hiç bir iyilikle babanın hakkını ödeyemez. </a:t>
            </a:r>
            <a:endParaRPr lang="tr-TR" sz="3200" b="1" dirty="0" smtClean="0">
              <a:solidFill>
                <a:srgbClr val="FF0000"/>
              </a:solidFill>
            </a:endParaRPr>
          </a:p>
          <a:p>
            <a:pPr algn="ctr"/>
            <a:r>
              <a:rPr lang="tr-TR" sz="3200" b="1" dirty="0" smtClean="0">
                <a:solidFill>
                  <a:schemeClr val="tx1"/>
                </a:solidFill>
              </a:rPr>
              <a:t>Ancak </a:t>
            </a:r>
            <a:r>
              <a:rPr lang="tr-TR" sz="3200" b="1" dirty="0">
                <a:solidFill>
                  <a:schemeClr val="tx1"/>
                </a:solidFill>
              </a:rPr>
              <a:t>onu köle olmuş bir vaziyette bulur da satın alarak hürriyetine kavuşturursa hakkını öder</a:t>
            </a:r>
            <a:r>
              <a:rPr lang="tr-TR" sz="3200" dirty="0">
                <a:solidFill>
                  <a:schemeClr val="tx1"/>
                </a:solidFill>
              </a:rPr>
              <a:t>." </a:t>
            </a:r>
            <a:endParaRPr lang="tr-TR" sz="3200" dirty="0" smtClean="0">
              <a:solidFill>
                <a:schemeClr val="tx1"/>
              </a:solidFill>
            </a:endParaRPr>
          </a:p>
          <a:p>
            <a:pPr algn="ctr"/>
            <a:r>
              <a:rPr lang="tr-TR" dirty="0" smtClean="0">
                <a:solidFill>
                  <a:schemeClr val="tx1"/>
                </a:solidFill>
              </a:rPr>
              <a:t>(</a:t>
            </a:r>
            <a:r>
              <a:rPr lang="tr-TR" dirty="0">
                <a:solidFill>
                  <a:schemeClr val="tx1"/>
                </a:solidFill>
              </a:rPr>
              <a:t>Müslim, </a:t>
            </a:r>
            <a:r>
              <a:rPr lang="tr-TR" dirty="0" err="1">
                <a:solidFill>
                  <a:schemeClr val="tx1"/>
                </a:solidFill>
              </a:rPr>
              <a:t>İtk</a:t>
            </a:r>
            <a:r>
              <a:rPr lang="tr-TR" dirty="0">
                <a:solidFill>
                  <a:schemeClr val="tx1"/>
                </a:solidFill>
              </a:rPr>
              <a:t> 25)</a:t>
            </a:r>
          </a:p>
        </p:txBody>
      </p:sp>
    </p:spTree>
    <p:extLst>
      <p:ext uri="{BB962C8B-B14F-4D97-AF65-F5344CB8AC3E}">
        <p14:creationId xmlns:p14="http://schemas.microsoft.com/office/powerpoint/2010/main" val="16499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rPr>
              <a:t>DENİZE ATILAN TAŞ</a:t>
            </a:r>
            <a:endParaRPr lang="tr-TR" sz="2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323528" y="3284984"/>
            <a:ext cx="8568952" cy="32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rPr>
              <a:t>Aile, rahmet denizine atılan bir taştır. </a:t>
            </a:r>
          </a:p>
          <a:p>
            <a:pPr algn="ctr"/>
            <a:r>
              <a:rPr lang="tr-TR" sz="2400" dirty="0" smtClean="0">
                <a:solidFill>
                  <a:schemeClr val="tx1"/>
                </a:solidFill>
              </a:rPr>
              <a:t>Hani denize taş attığımızda taşın düştüğü yerden dışarıya doğru önce küçük sonra giderek büyüyen ve tüm âlemi kucaklarcasına yayılan daireler oluşur ya! Evlilik de böyledir. </a:t>
            </a:r>
          </a:p>
          <a:p>
            <a:pPr algn="ctr"/>
            <a:r>
              <a:rPr lang="tr-TR" sz="2400" dirty="0" smtClean="0">
                <a:solidFill>
                  <a:srgbClr val="C00000"/>
                </a:solidFill>
              </a:rPr>
              <a:t>Bir evlilik ile insan önce eşi ve çocuklarıyla bir daire çizer, sonra anne ve babaları, kardeşleri, amca, teyze ve halalarıyla bu daire daha geniş dairelerle çevrelenir. </a:t>
            </a:r>
          </a:p>
        </p:txBody>
      </p:sp>
      <p:pic>
        <p:nvPicPr>
          <p:cNvPr id="98306" name="Picture 2" descr="C:\Users\herhayat1sorudur\Desktop\suya-düşen-damla-nb17873.jpg"/>
          <p:cNvPicPr>
            <a:picLocks noChangeAspect="1" noChangeArrowheads="1"/>
          </p:cNvPicPr>
          <p:nvPr/>
        </p:nvPicPr>
        <p:blipFill>
          <a:blip r:embed="rId2" cstate="print"/>
          <a:srcRect r="4167"/>
          <a:stretch>
            <a:fillRect/>
          </a:stretch>
        </p:blipFill>
        <p:spPr bwMode="auto">
          <a:xfrm>
            <a:off x="4770688" y="879910"/>
            <a:ext cx="3833760" cy="2664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684" name="Picture 4" descr="http://us.cdn2.123rf.com/168nwm/suslo/suslo1312/suslo131200009/24256720-cartoon-friendly-and-happy-family-on-a-date-for-the-wedding-after-the-child-s-birth-and-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25" y="872448"/>
            <a:ext cx="3820194" cy="26477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085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a:solidFill>
                  <a:srgbClr val="002060"/>
                </a:solidFill>
              </a:rPr>
              <a:t>SEVMEK</a:t>
            </a:r>
            <a:endParaRPr lang="tr-TR" sz="2400" dirty="0">
              <a:solidFill>
                <a:srgbClr val="002060"/>
              </a:solidFill>
            </a:endParaRPr>
          </a:p>
          <a:p>
            <a:pPr marL="514350" lvl="1" indent="-514350">
              <a:buFont typeface="Wingdings" panose="05000000000000000000" pitchFamily="2" charset="2"/>
              <a:buChar char="q"/>
            </a:pPr>
            <a:r>
              <a:rPr lang="tr-TR" sz="2800" dirty="0">
                <a:solidFill>
                  <a:srgbClr val="7030A0"/>
                </a:solidFill>
              </a:rPr>
              <a:t>HİZMET ETMEK</a:t>
            </a:r>
            <a:endParaRPr lang="tr-TR" sz="2400" dirty="0">
              <a:solidFill>
                <a:srgbClr val="7030A0"/>
              </a:solidFill>
            </a:endParaRPr>
          </a:p>
          <a:p>
            <a:pPr marL="514350" lvl="1" indent="-514350">
              <a:buFont typeface="Wingdings" panose="05000000000000000000" pitchFamily="2" charset="2"/>
              <a:buChar char="q"/>
            </a:pPr>
            <a:r>
              <a:rPr lang="tr-TR" sz="2800" dirty="0">
                <a:solidFill>
                  <a:srgbClr val="FF0000"/>
                </a:solidFill>
              </a:rPr>
              <a:t>İYİLİK ETMEK –İHSAN ŞUURUYLA HAREKET ETMEK</a:t>
            </a:r>
            <a:endParaRPr lang="tr-TR" sz="2400" dirty="0">
              <a:solidFill>
                <a:srgbClr val="FF0000"/>
              </a:solidFill>
            </a:endParaRPr>
          </a:p>
          <a:p>
            <a:pPr marL="514350" lvl="1" indent="-514350">
              <a:buFont typeface="Wingdings" panose="05000000000000000000" pitchFamily="2" charset="2"/>
              <a:buChar char="q"/>
            </a:pPr>
            <a:r>
              <a:rPr lang="tr-TR" sz="2800" dirty="0">
                <a:solidFill>
                  <a:srgbClr val="002060"/>
                </a:solidFill>
              </a:rPr>
              <a:t>RIZALARINI KAZANMAK</a:t>
            </a:r>
            <a:endParaRPr lang="tr-TR" sz="2400" dirty="0">
              <a:solidFill>
                <a:srgbClr val="002060"/>
              </a:solidFill>
            </a:endParaRPr>
          </a:p>
          <a:p>
            <a:pPr marL="514350" lvl="1" indent="-514350">
              <a:buFont typeface="Wingdings" panose="05000000000000000000" pitchFamily="2" charset="2"/>
              <a:buChar char="q"/>
            </a:pPr>
            <a:r>
              <a:rPr lang="tr-TR" sz="2800" dirty="0">
                <a:solidFill>
                  <a:schemeClr val="tx1"/>
                </a:solidFill>
              </a:rPr>
              <a:t>HOŞ VE GÜZEL MUAMELEDE BULUNMAK</a:t>
            </a:r>
            <a:endParaRPr lang="tr-TR" sz="2400" dirty="0">
              <a:solidFill>
                <a:schemeClr val="tx1"/>
              </a:solidFill>
            </a:endParaRPr>
          </a:p>
          <a:p>
            <a:pPr marL="514350" lvl="1" indent="-514350">
              <a:buFont typeface="Wingdings" panose="05000000000000000000" pitchFamily="2" charset="2"/>
              <a:buChar char="q"/>
            </a:pPr>
            <a:r>
              <a:rPr lang="tr-TR" sz="2800" dirty="0">
                <a:solidFill>
                  <a:srgbClr val="FF0000"/>
                </a:solidFill>
              </a:rPr>
              <a:t>SABRETMEK</a:t>
            </a:r>
            <a:endParaRPr lang="tr-TR" sz="2400" dirty="0">
              <a:solidFill>
                <a:srgbClr val="FF0000"/>
              </a:solidFill>
            </a:endParaRPr>
          </a:p>
          <a:p>
            <a:pPr marL="514350" lvl="1" indent="-514350">
              <a:buFont typeface="Wingdings" panose="05000000000000000000" pitchFamily="2" charset="2"/>
              <a:buChar char="q"/>
            </a:pPr>
            <a:r>
              <a:rPr lang="tr-TR" sz="2800" dirty="0">
                <a:solidFill>
                  <a:srgbClr val="002060"/>
                </a:solidFill>
              </a:rPr>
              <a:t>SÖZ VE DAVRANIŞLARLA İNCİRMEMEK</a:t>
            </a:r>
            <a:endParaRPr lang="tr-TR" sz="2400" dirty="0">
              <a:solidFill>
                <a:srgbClr val="002060"/>
              </a:solidFill>
            </a:endParaRPr>
          </a:p>
          <a:p>
            <a:pPr marL="514350" lvl="1" indent="-514350">
              <a:buFont typeface="Wingdings" panose="05000000000000000000" pitchFamily="2" charset="2"/>
              <a:buChar char="q"/>
            </a:pPr>
            <a:r>
              <a:rPr lang="tr-TR" sz="2800" dirty="0">
                <a:solidFill>
                  <a:schemeClr val="tx1"/>
                </a:solidFill>
              </a:rPr>
              <a:t>HOR VE HAKİR GÖRMEMEK</a:t>
            </a:r>
            <a:endParaRPr lang="tr-TR" sz="2400" dirty="0">
              <a:solidFill>
                <a:schemeClr val="tx1"/>
              </a:solidFill>
            </a:endParaRPr>
          </a:p>
          <a:p>
            <a:pPr marL="514350" lvl="1" indent="-514350">
              <a:buFont typeface="Wingdings" panose="05000000000000000000" pitchFamily="2" charset="2"/>
              <a:buChar char="q"/>
            </a:pPr>
            <a:r>
              <a:rPr lang="tr-TR" sz="2800" dirty="0">
                <a:solidFill>
                  <a:srgbClr val="FF0000"/>
                </a:solidFill>
              </a:rPr>
              <a:t>KARŞI GELMEMEK/ ASİ OLMAMAK</a:t>
            </a:r>
            <a:endParaRPr lang="tr-TR" sz="2400" dirty="0">
              <a:solidFill>
                <a:srgbClr val="FF0000"/>
              </a:solidFill>
            </a:endParaRPr>
          </a:p>
          <a:p>
            <a:pPr marL="514350" lvl="1" indent="-514350">
              <a:buFont typeface="Wingdings" panose="05000000000000000000" pitchFamily="2" charset="2"/>
              <a:buChar char="q"/>
            </a:pPr>
            <a:r>
              <a:rPr lang="tr-TR" sz="2800" dirty="0">
                <a:solidFill>
                  <a:srgbClr val="7030A0"/>
                </a:solidFill>
              </a:rPr>
              <a:t>SÖVMEMEK/ SÖVDÜRMEMEK</a:t>
            </a:r>
            <a:endParaRPr lang="tr-TR" sz="2400" dirty="0">
              <a:solidFill>
                <a:srgbClr val="7030A0"/>
              </a:solidFill>
            </a:endParaRPr>
          </a:p>
          <a:p>
            <a:pPr marL="514350" lvl="1" indent="-514350">
              <a:buFont typeface="Wingdings" panose="05000000000000000000" pitchFamily="2" charset="2"/>
              <a:buChar char="q"/>
            </a:pPr>
            <a:r>
              <a:rPr lang="tr-TR" sz="2800" dirty="0">
                <a:solidFill>
                  <a:schemeClr val="tx1"/>
                </a:solidFill>
              </a:rPr>
              <a:t>HAKLARINI YERİNE GETİRMEK</a:t>
            </a:r>
            <a:endParaRPr lang="tr-TR" sz="2400" dirty="0">
              <a:solidFill>
                <a:schemeClr val="tx1"/>
              </a:solidFill>
            </a:endParaRPr>
          </a:p>
          <a:p>
            <a:pPr marL="514350" lvl="1" indent="-514350">
              <a:buFont typeface="Wingdings" panose="05000000000000000000" pitchFamily="2" charset="2"/>
              <a:buChar char="q"/>
            </a:pPr>
            <a:r>
              <a:rPr lang="tr-TR" sz="2800" dirty="0">
                <a:solidFill>
                  <a:srgbClr val="00B050"/>
                </a:solidFill>
              </a:rPr>
              <a:t>VEFATLARINDAN SONRA DA GÖREVLERİMİZİ YERİNE GETİRMEK</a:t>
            </a:r>
            <a:endParaRPr lang="tr-TR" sz="2400" dirty="0">
              <a:solidFill>
                <a:srgbClr val="00B050"/>
              </a:solidFill>
            </a:endParaRPr>
          </a:p>
        </p:txBody>
      </p:sp>
    </p:spTree>
    <p:extLst>
      <p:ext uri="{BB962C8B-B14F-4D97-AF65-F5344CB8AC3E}">
        <p14:creationId xmlns:p14="http://schemas.microsoft.com/office/powerpoint/2010/main" val="3936833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4" y="1196752"/>
            <a:ext cx="8892479" cy="4248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a:solidFill>
                  <a:srgbClr val="002060"/>
                </a:solidFill>
              </a:rPr>
              <a:t>SEVMEK</a:t>
            </a:r>
            <a:endParaRPr lang="tr-TR" sz="2400" dirty="0">
              <a:solidFill>
                <a:schemeClr val="tx1"/>
              </a:solidFill>
            </a:endParaRPr>
          </a:p>
          <a:p>
            <a:pPr algn="ctr" rtl="1"/>
            <a:endParaRPr lang="tr-TR" sz="2000" dirty="0" smtClean="0">
              <a:solidFill>
                <a:schemeClr val="tx1"/>
              </a:solidFill>
            </a:endParaRPr>
          </a:p>
          <a:p>
            <a:pPr algn="ctr" rtl="1"/>
            <a:r>
              <a:rPr lang="ar-SA" sz="3200" dirty="0" smtClean="0">
                <a:solidFill>
                  <a:schemeClr val="tx1"/>
                </a:solidFill>
              </a:rPr>
              <a:t>« </a:t>
            </a:r>
            <a:r>
              <a:rPr lang="ar-SA" sz="3200" dirty="0">
                <a:solidFill>
                  <a:schemeClr val="tx1"/>
                </a:solidFill>
              </a:rPr>
              <a:t>ثَلاثٌ مَنْ كُنَّ فِيهِ وَجَدَ بِهِنَّ حَلاَوَةَ الإِيَمَانِ : أَنْ يَكُونَ اللَّهُ وَرَسُولُهُ أَحَبَّ إِلَيْهِ مِمَّا ، سِواهُما ، وأَنْ يُحِبَّ المَرْءَ لا يُحِبُّهُ إِلاَّ للَّهِ </a:t>
            </a:r>
            <a:r>
              <a:rPr lang="tr-TR" sz="3200" dirty="0">
                <a:solidFill>
                  <a:schemeClr val="tx1"/>
                </a:solidFill>
              </a:rPr>
              <a:t>… </a:t>
            </a:r>
            <a:endParaRPr lang="tr-TR" sz="1600" dirty="0">
              <a:solidFill>
                <a:schemeClr val="tx1"/>
              </a:solidFill>
            </a:endParaRPr>
          </a:p>
          <a:p>
            <a:pPr algn="ctr"/>
            <a:r>
              <a:rPr lang="tr-TR" sz="3200" b="1" dirty="0">
                <a:solidFill>
                  <a:srgbClr val="FF0000"/>
                </a:solidFill>
              </a:rPr>
              <a:t> “Üç  özellik vardır; </a:t>
            </a:r>
            <a:endParaRPr lang="tr-TR" sz="3200" b="1" dirty="0" smtClean="0">
              <a:solidFill>
                <a:srgbClr val="FF0000"/>
              </a:solidFill>
            </a:endParaRPr>
          </a:p>
          <a:p>
            <a:pPr algn="ctr"/>
            <a:r>
              <a:rPr lang="tr-TR" sz="3200" b="1" dirty="0" smtClean="0">
                <a:solidFill>
                  <a:srgbClr val="FF0000"/>
                </a:solidFill>
              </a:rPr>
              <a:t>bunlar </a:t>
            </a:r>
            <a:r>
              <a:rPr lang="tr-TR" sz="3200" b="1" dirty="0">
                <a:solidFill>
                  <a:srgbClr val="FF0000"/>
                </a:solidFill>
              </a:rPr>
              <a:t>kimde bulunursa o, imanın tadını tadar: </a:t>
            </a:r>
            <a:endParaRPr lang="tr-TR" sz="3200" b="1" dirty="0" smtClean="0">
              <a:solidFill>
                <a:srgbClr val="FF0000"/>
              </a:solidFill>
            </a:endParaRPr>
          </a:p>
          <a:p>
            <a:pPr algn="ctr"/>
            <a:r>
              <a:rPr lang="tr-TR" sz="2400" dirty="0" smtClean="0">
                <a:solidFill>
                  <a:schemeClr val="tx1"/>
                </a:solidFill>
              </a:rPr>
              <a:t>Allah </a:t>
            </a:r>
            <a:r>
              <a:rPr lang="tr-TR" sz="2400" dirty="0">
                <a:solidFill>
                  <a:schemeClr val="tx1"/>
                </a:solidFill>
              </a:rPr>
              <a:t>ve </a:t>
            </a:r>
            <a:r>
              <a:rPr lang="tr-TR" sz="2400" dirty="0" err="1">
                <a:solidFill>
                  <a:schemeClr val="tx1"/>
                </a:solidFill>
              </a:rPr>
              <a:t>Resûlünü</a:t>
            </a:r>
            <a:r>
              <a:rPr lang="tr-TR" sz="2400" dirty="0">
                <a:solidFill>
                  <a:schemeClr val="tx1"/>
                </a:solidFill>
              </a:rPr>
              <a:t>, (bu ikisinden başka) herkesten fazla sevmek. </a:t>
            </a:r>
            <a:endParaRPr lang="tr-TR" sz="2400" dirty="0" smtClean="0">
              <a:solidFill>
                <a:schemeClr val="tx1"/>
              </a:solidFill>
            </a:endParaRPr>
          </a:p>
          <a:p>
            <a:pPr algn="ctr"/>
            <a:r>
              <a:rPr lang="tr-TR" sz="3200" b="1" dirty="0" smtClean="0">
                <a:solidFill>
                  <a:schemeClr val="tx1"/>
                </a:solidFill>
              </a:rPr>
              <a:t>Sevdiğini </a:t>
            </a:r>
            <a:r>
              <a:rPr lang="tr-TR" sz="3200" b="1" dirty="0">
                <a:solidFill>
                  <a:schemeClr val="tx1"/>
                </a:solidFill>
              </a:rPr>
              <a:t>Allah için sevmek. …” </a:t>
            </a:r>
            <a:endParaRPr lang="tr-TR" sz="3200" b="1" dirty="0" smtClean="0">
              <a:solidFill>
                <a:schemeClr val="tx1"/>
              </a:solidFill>
            </a:endParaRPr>
          </a:p>
          <a:p>
            <a:pPr algn="ctr"/>
            <a:r>
              <a:rPr lang="ar-SA" sz="1400" dirty="0" smtClean="0">
                <a:solidFill>
                  <a:schemeClr val="tx1"/>
                </a:solidFill>
              </a:rPr>
              <a:t> </a:t>
            </a:r>
            <a:r>
              <a:rPr lang="ar-SA" sz="1400" dirty="0">
                <a:solidFill>
                  <a:schemeClr val="tx1"/>
                </a:solidFill>
              </a:rPr>
              <a:t>)</a:t>
            </a:r>
            <a:r>
              <a:rPr lang="tr-TR" dirty="0" err="1">
                <a:solidFill>
                  <a:schemeClr val="tx1"/>
                </a:solidFill>
              </a:rPr>
              <a:t>Buhârî</a:t>
            </a:r>
            <a:r>
              <a:rPr lang="tr-TR" dirty="0">
                <a:solidFill>
                  <a:schemeClr val="tx1"/>
                </a:solidFill>
              </a:rPr>
              <a:t>, </a:t>
            </a:r>
            <a:r>
              <a:rPr lang="tr-TR" dirty="0" err="1">
                <a:solidFill>
                  <a:schemeClr val="tx1"/>
                </a:solidFill>
              </a:rPr>
              <a:t>Îmân</a:t>
            </a:r>
            <a:r>
              <a:rPr lang="tr-TR" dirty="0">
                <a:solidFill>
                  <a:schemeClr val="tx1"/>
                </a:solidFill>
              </a:rPr>
              <a:t> 9)   </a:t>
            </a:r>
            <a:endParaRPr lang="tr-TR" sz="1400" dirty="0">
              <a:solidFill>
                <a:schemeClr val="tx1"/>
              </a:solidFill>
            </a:endParaRPr>
          </a:p>
          <a:p>
            <a:pPr marL="0" lvl="1" algn="ctr"/>
            <a:endParaRPr lang="tr-TR" sz="3200" dirty="0" smtClean="0"/>
          </a:p>
        </p:txBody>
      </p:sp>
      <p:pic>
        <p:nvPicPr>
          <p:cNvPr id="3078" name="Picture 6" descr="İlgili res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853" y="4912231"/>
            <a:ext cx="9130145" cy="194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268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26587" r="16650"/>
          <a:stretch/>
        </p:blipFill>
        <p:spPr>
          <a:xfrm>
            <a:off x="5806518" y="1118227"/>
            <a:ext cx="3312369" cy="5739773"/>
          </a:xfrm>
          <a:prstGeom prst="rect">
            <a:avLst/>
          </a:prstGeom>
        </p:spPr>
      </p:pic>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5" y="1196752"/>
            <a:ext cx="5699014"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smtClean="0">
                <a:solidFill>
                  <a:srgbClr val="7030A0"/>
                </a:solidFill>
              </a:rPr>
              <a:t>İTAAT VE HİZMET </a:t>
            </a:r>
            <a:r>
              <a:rPr lang="tr-TR" sz="2800" dirty="0">
                <a:solidFill>
                  <a:srgbClr val="7030A0"/>
                </a:solidFill>
              </a:rPr>
              <a:t>ETMEK</a:t>
            </a:r>
            <a:endParaRPr lang="tr-TR" sz="2400" dirty="0">
              <a:solidFill>
                <a:srgbClr val="7030A0"/>
              </a:solidFill>
            </a:endParaRPr>
          </a:p>
          <a:p>
            <a:pPr marL="0" lvl="1" algn="ctr"/>
            <a:endParaRPr lang="tr-TR" sz="4400" dirty="0" smtClean="0">
              <a:solidFill>
                <a:schemeClr val="tx1"/>
              </a:solidFill>
            </a:endParaRPr>
          </a:p>
          <a:p>
            <a:pPr algn="ctr"/>
            <a:r>
              <a:rPr lang="ar-SA" sz="4000" dirty="0">
                <a:solidFill>
                  <a:schemeClr val="tx1"/>
                </a:solidFill>
                <a:cs typeface="Emine" panose="03020400000000000000" pitchFamily="66" charset="-78"/>
              </a:rPr>
              <a:t>وَاعْبُدُوا اللّٰهَ وَلَا تُشْرِكُوا بِه۪ شَيْـٔاً وَبِالْوَالِدَيْنِ اِحْسَاناً </a:t>
            </a:r>
            <a:r>
              <a:rPr lang="ar-SA" sz="4000" dirty="0" smtClean="0">
                <a:solidFill>
                  <a:schemeClr val="tx1"/>
                </a:solidFill>
                <a:cs typeface="Emine" panose="03020400000000000000" pitchFamily="66" charset="-78"/>
              </a:rPr>
              <a:t>﴿</a:t>
            </a:r>
            <a:r>
              <a:rPr lang="ar-SA" sz="4000" dirty="0">
                <a:solidFill>
                  <a:schemeClr val="tx1"/>
                </a:solidFill>
                <a:cs typeface="Emine" panose="03020400000000000000" pitchFamily="66" charset="-78"/>
              </a:rPr>
              <a:t>٣٦﴾ </a:t>
            </a:r>
            <a:endParaRPr lang="tr-TR" sz="4000" dirty="0" smtClean="0">
              <a:solidFill>
                <a:schemeClr val="tx1"/>
              </a:solidFill>
              <a:cs typeface="Emine" panose="03020400000000000000" pitchFamily="66" charset="-78"/>
            </a:endParaRPr>
          </a:p>
          <a:p>
            <a:pPr algn="ctr"/>
            <a:r>
              <a:rPr lang="tr-TR" sz="2800" dirty="0" smtClean="0">
                <a:solidFill>
                  <a:schemeClr val="tx1"/>
                </a:solidFill>
              </a:rPr>
              <a:t>“</a:t>
            </a:r>
            <a:r>
              <a:rPr lang="tr-TR" sz="2800" dirty="0">
                <a:solidFill>
                  <a:schemeClr val="tx1"/>
                </a:solidFill>
              </a:rPr>
              <a:t>Allah’a ibadet edin ve O’na hiçbir şeyi ortak koşmayın. </a:t>
            </a:r>
            <a:endParaRPr lang="tr-TR" sz="2800" dirty="0" smtClean="0">
              <a:solidFill>
                <a:schemeClr val="tx1"/>
              </a:solidFill>
            </a:endParaRPr>
          </a:p>
          <a:p>
            <a:pPr algn="ctr"/>
            <a:r>
              <a:rPr lang="tr-TR" sz="3200" b="1" dirty="0" smtClean="0">
                <a:solidFill>
                  <a:srgbClr val="FF0000"/>
                </a:solidFill>
              </a:rPr>
              <a:t>Anaya</a:t>
            </a:r>
            <a:r>
              <a:rPr lang="tr-TR" sz="3200" b="1" dirty="0">
                <a:solidFill>
                  <a:srgbClr val="FF0000"/>
                </a:solidFill>
              </a:rPr>
              <a:t>, babaya</a:t>
            </a:r>
            <a:r>
              <a:rPr lang="tr-TR" sz="3200" dirty="0">
                <a:solidFill>
                  <a:srgbClr val="FF0000"/>
                </a:solidFill>
              </a:rPr>
              <a:t>, … iyi davranın.” </a:t>
            </a:r>
            <a:endParaRPr lang="tr-TR" sz="3200" dirty="0" smtClean="0">
              <a:solidFill>
                <a:srgbClr val="FF0000"/>
              </a:solidFill>
            </a:endParaRPr>
          </a:p>
          <a:p>
            <a:pPr algn="ctr"/>
            <a:r>
              <a:rPr lang="tr-TR" sz="2000" dirty="0" smtClean="0">
                <a:solidFill>
                  <a:schemeClr val="tx1"/>
                </a:solidFill>
              </a:rPr>
              <a:t>(</a:t>
            </a:r>
            <a:r>
              <a:rPr lang="tr-TR" sz="2000" dirty="0">
                <a:solidFill>
                  <a:schemeClr val="tx1"/>
                </a:solidFill>
              </a:rPr>
              <a:t>Nisâ </a:t>
            </a:r>
            <a:r>
              <a:rPr lang="tr-TR" sz="2000" dirty="0" err="1">
                <a:solidFill>
                  <a:schemeClr val="tx1"/>
                </a:solidFill>
              </a:rPr>
              <a:t>sûresi</a:t>
            </a:r>
            <a:r>
              <a:rPr lang="tr-TR" sz="2000" dirty="0">
                <a:solidFill>
                  <a:schemeClr val="tx1"/>
                </a:solidFill>
              </a:rPr>
              <a:t>, 4/36)</a:t>
            </a:r>
            <a:endParaRPr lang="tr-TR" sz="1600" dirty="0">
              <a:solidFill>
                <a:schemeClr val="tx1"/>
              </a:solidFill>
            </a:endParaRPr>
          </a:p>
          <a:p>
            <a:pPr marL="0" lvl="1"/>
            <a:endParaRPr lang="tr-TR" sz="2800" dirty="0">
              <a:solidFill>
                <a:srgbClr val="002060"/>
              </a:solidFill>
            </a:endParaRPr>
          </a:p>
        </p:txBody>
      </p:sp>
    </p:spTree>
    <p:extLst>
      <p:ext uri="{BB962C8B-B14F-4D97-AF65-F5344CB8AC3E}">
        <p14:creationId xmlns:p14="http://schemas.microsoft.com/office/powerpoint/2010/main" val="1070309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smtClean="0">
                <a:solidFill>
                  <a:srgbClr val="7030A0"/>
                </a:solidFill>
              </a:rPr>
              <a:t>İTAAT VE HİZMET </a:t>
            </a:r>
            <a:r>
              <a:rPr lang="tr-TR" sz="2800" dirty="0">
                <a:solidFill>
                  <a:srgbClr val="7030A0"/>
                </a:solidFill>
              </a:rPr>
              <a:t>ETMEK</a:t>
            </a:r>
            <a:endParaRPr lang="tr-TR" sz="2400" dirty="0">
              <a:solidFill>
                <a:srgbClr val="7030A0"/>
              </a:solidFill>
            </a:endParaRPr>
          </a:p>
          <a:p>
            <a:endParaRPr lang="tr-TR" dirty="0" smtClean="0"/>
          </a:p>
          <a:p>
            <a:pPr algn="ctr" rtl="1"/>
            <a:r>
              <a:rPr lang="ar-SA" sz="3600" dirty="0">
                <a:solidFill>
                  <a:schemeClr val="tx1"/>
                </a:solidFill>
                <a:cs typeface="Emine" panose="03020400000000000000" pitchFamily="66" charset="-78"/>
              </a:rPr>
              <a:t>جَاءَ رَجُلٌ إِلَى النَّبِيِّ صَلَّى اللَّهُ عَلَيْهِ وَسَلَّمَ يَسْتَأْذِنُهُ فِي الْجِهَادِ فَقَالَ أَحَيٌّ وَالِدَاكَ قَالَ نَعَمْ قَالَ فَفِيهِمَا فَجَاهِدْ</a:t>
            </a:r>
            <a:endParaRPr lang="tr-TR" sz="3600" dirty="0">
              <a:solidFill>
                <a:schemeClr val="tx1"/>
              </a:solidFill>
              <a:cs typeface="Emine" panose="03020400000000000000" pitchFamily="66" charset="-78"/>
            </a:endParaRPr>
          </a:p>
          <a:p>
            <a:pPr algn="ctr"/>
            <a:r>
              <a:rPr lang="tr-TR" sz="2000" dirty="0">
                <a:solidFill>
                  <a:schemeClr val="tx1"/>
                </a:solidFill>
              </a:rPr>
              <a:t>Abdullah b. </a:t>
            </a:r>
            <a:r>
              <a:rPr lang="tr-TR" sz="2000" dirty="0" err="1">
                <a:solidFill>
                  <a:schemeClr val="tx1"/>
                </a:solidFill>
              </a:rPr>
              <a:t>Amr</a:t>
            </a:r>
            <a:r>
              <a:rPr lang="tr-TR" sz="2000" dirty="0">
                <a:solidFill>
                  <a:schemeClr val="tx1"/>
                </a:solidFill>
              </a:rPr>
              <a:t> b. el-</a:t>
            </a:r>
            <a:r>
              <a:rPr lang="tr-TR" sz="2000" dirty="0" err="1">
                <a:solidFill>
                  <a:schemeClr val="tx1"/>
                </a:solidFill>
              </a:rPr>
              <a:t>Âs'ın</a:t>
            </a:r>
            <a:r>
              <a:rPr lang="tr-TR" sz="2000" dirty="0">
                <a:solidFill>
                  <a:schemeClr val="tx1"/>
                </a:solidFill>
              </a:rPr>
              <a:t> anlattığına göre, bir adam peygamberimiz (</a:t>
            </a:r>
            <a:r>
              <a:rPr lang="tr-TR" sz="2000" dirty="0" err="1">
                <a:solidFill>
                  <a:schemeClr val="tx1"/>
                </a:solidFill>
              </a:rPr>
              <a:t>s.a.s</a:t>
            </a:r>
            <a:r>
              <a:rPr lang="tr-TR" sz="2000" dirty="0">
                <a:solidFill>
                  <a:schemeClr val="tx1"/>
                </a:solidFill>
              </a:rPr>
              <a:t>.)'e gelerek </a:t>
            </a:r>
            <a:r>
              <a:rPr lang="tr-TR" sz="2000" b="1" u="sng" dirty="0">
                <a:solidFill>
                  <a:schemeClr val="tx1"/>
                </a:solidFill>
              </a:rPr>
              <a:t>cihada gitmek için izin istedi</a:t>
            </a:r>
            <a:r>
              <a:rPr lang="tr-TR" sz="2000" dirty="0">
                <a:solidFill>
                  <a:schemeClr val="tx1"/>
                </a:solidFill>
              </a:rPr>
              <a:t>. Peygamberimiz de ona; </a:t>
            </a:r>
            <a:r>
              <a:rPr lang="tr-TR" sz="2000" b="1" dirty="0">
                <a:solidFill>
                  <a:srgbClr val="0070C0"/>
                </a:solidFill>
              </a:rPr>
              <a:t>"</a:t>
            </a:r>
            <a:r>
              <a:rPr lang="tr-TR" sz="2000" b="1" i="1" dirty="0">
                <a:solidFill>
                  <a:srgbClr val="0070C0"/>
                </a:solidFill>
              </a:rPr>
              <a:t>Annen baban sağ mıdır?</a:t>
            </a:r>
            <a:r>
              <a:rPr lang="tr-TR" sz="2000" b="1" dirty="0">
                <a:solidFill>
                  <a:srgbClr val="0070C0"/>
                </a:solidFill>
              </a:rPr>
              <a:t>"</a:t>
            </a:r>
            <a:r>
              <a:rPr lang="tr-TR" sz="2000" dirty="0">
                <a:solidFill>
                  <a:srgbClr val="0070C0"/>
                </a:solidFill>
              </a:rPr>
              <a:t> </a:t>
            </a:r>
            <a:r>
              <a:rPr lang="tr-TR" sz="2000" dirty="0">
                <a:solidFill>
                  <a:schemeClr val="tx1"/>
                </a:solidFill>
              </a:rPr>
              <a:t>diye sordu. Adam: "Evet", deyince </a:t>
            </a:r>
            <a:r>
              <a:rPr lang="tr-TR" sz="2000" dirty="0" err="1">
                <a:solidFill>
                  <a:schemeClr val="tx1"/>
                </a:solidFill>
              </a:rPr>
              <a:t>Rasülullah</a:t>
            </a:r>
            <a:r>
              <a:rPr lang="tr-TR" sz="2000" dirty="0">
                <a:solidFill>
                  <a:schemeClr val="tx1"/>
                </a:solidFill>
              </a:rPr>
              <a:t> (</a:t>
            </a:r>
            <a:r>
              <a:rPr lang="tr-TR" sz="2000" dirty="0" err="1">
                <a:solidFill>
                  <a:schemeClr val="tx1"/>
                </a:solidFill>
              </a:rPr>
              <a:t>s.a.s</a:t>
            </a:r>
            <a:r>
              <a:rPr lang="tr-TR" sz="2000" dirty="0">
                <a:solidFill>
                  <a:schemeClr val="tx1"/>
                </a:solidFill>
              </a:rPr>
              <a:t>.): </a:t>
            </a:r>
            <a:r>
              <a:rPr lang="tr-TR" sz="2000" dirty="0">
                <a:solidFill>
                  <a:srgbClr val="FF0000"/>
                </a:solidFill>
              </a:rPr>
              <a:t>"</a:t>
            </a:r>
            <a:r>
              <a:rPr lang="tr-TR" sz="2000" b="1" i="1" u="sng" dirty="0">
                <a:solidFill>
                  <a:srgbClr val="FF0000"/>
                </a:solidFill>
              </a:rPr>
              <a:t>O hâlde sen önce onların rızasını almaya çalış</a:t>
            </a:r>
            <a:r>
              <a:rPr lang="tr-TR" sz="2000" b="1" u="sng" dirty="0">
                <a:solidFill>
                  <a:srgbClr val="FF0000"/>
                </a:solidFill>
              </a:rPr>
              <a:t>,</a:t>
            </a:r>
            <a:r>
              <a:rPr lang="tr-TR" sz="2000" dirty="0">
                <a:solidFill>
                  <a:srgbClr val="FF0000"/>
                </a:solidFill>
              </a:rPr>
              <a:t> " </a:t>
            </a:r>
            <a:r>
              <a:rPr lang="tr-TR" sz="2000" dirty="0">
                <a:solidFill>
                  <a:schemeClr val="tx1"/>
                </a:solidFill>
              </a:rPr>
              <a:t>buyurarak ona bu görevini hatırlattı. (Buhari, </a:t>
            </a:r>
            <a:r>
              <a:rPr lang="tr-TR" sz="2000" dirty="0" err="1">
                <a:solidFill>
                  <a:schemeClr val="tx1"/>
                </a:solidFill>
              </a:rPr>
              <a:t>Edeb</a:t>
            </a:r>
            <a:r>
              <a:rPr lang="tr-TR" sz="2000" dirty="0">
                <a:solidFill>
                  <a:schemeClr val="tx1"/>
                </a:solidFill>
              </a:rPr>
              <a:t>, 9(5515).</a:t>
            </a:r>
          </a:p>
          <a:p>
            <a:pPr algn="ctr"/>
            <a:r>
              <a:rPr lang="tr-TR" sz="2400" dirty="0">
                <a:solidFill>
                  <a:schemeClr val="tx1"/>
                </a:solidFill>
              </a:rPr>
              <a:t>Cihada gitmek için gelen başka birisine de buyurdu ki: </a:t>
            </a:r>
            <a:endParaRPr lang="tr-TR" sz="2400" dirty="0" smtClean="0">
              <a:solidFill>
                <a:schemeClr val="tx1"/>
              </a:solidFill>
            </a:endParaRPr>
          </a:p>
          <a:p>
            <a:pPr algn="ctr"/>
            <a:r>
              <a:rPr lang="tr-TR" sz="3600" b="1" dirty="0" smtClean="0">
                <a:solidFill>
                  <a:srgbClr val="FF0000"/>
                </a:solidFill>
              </a:rPr>
              <a:t>“</a:t>
            </a:r>
            <a:r>
              <a:rPr lang="tr-TR" sz="3600" b="1" dirty="0">
                <a:solidFill>
                  <a:srgbClr val="FF0000"/>
                </a:solidFill>
              </a:rPr>
              <a:t>Annenin yanından ayrılma! </a:t>
            </a:r>
            <a:endParaRPr lang="tr-TR" sz="3600" b="1" dirty="0" smtClean="0">
              <a:solidFill>
                <a:srgbClr val="FF0000"/>
              </a:solidFill>
            </a:endParaRPr>
          </a:p>
          <a:p>
            <a:pPr algn="ctr"/>
            <a:r>
              <a:rPr lang="tr-TR" sz="3600" b="1" dirty="0" smtClean="0">
                <a:solidFill>
                  <a:srgbClr val="00B050"/>
                </a:solidFill>
              </a:rPr>
              <a:t>Cennet </a:t>
            </a:r>
            <a:r>
              <a:rPr lang="tr-TR" sz="3600" b="1" dirty="0">
                <a:solidFill>
                  <a:srgbClr val="00B050"/>
                </a:solidFill>
              </a:rPr>
              <a:t>onun ayağı altındadır.”</a:t>
            </a:r>
            <a:r>
              <a:rPr lang="tr-TR" sz="3600" b="1" dirty="0">
                <a:solidFill>
                  <a:srgbClr val="FF0000"/>
                </a:solidFill>
              </a:rPr>
              <a:t> </a:t>
            </a:r>
            <a:endParaRPr lang="tr-TR" sz="3600" b="1" dirty="0" smtClean="0">
              <a:solidFill>
                <a:srgbClr val="FF0000"/>
              </a:solidFill>
            </a:endParaRPr>
          </a:p>
          <a:p>
            <a:pPr algn="ctr"/>
            <a:r>
              <a:rPr lang="tr-TR" sz="1600" dirty="0" smtClean="0">
                <a:solidFill>
                  <a:schemeClr val="tx1"/>
                </a:solidFill>
              </a:rPr>
              <a:t>(</a:t>
            </a:r>
            <a:r>
              <a:rPr lang="tr-TR" sz="1600" dirty="0" err="1">
                <a:solidFill>
                  <a:schemeClr val="tx1"/>
                </a:solidFill>
              </a:rPr>
              <a:t>Terğib</a:t>
            </a:r>
            <a:r>
              <a:rPr lang="tr-TR" sz="1600" dirty="0">
                <a:solidFill>
                  <a:schemeClr val="tx1"/>
                </a:solidFill>
              </a:rPr>
              <a:t> Ve </a:t>
            </a:r>
            <a:r>
              <a:rPr lang="tr-TR" sz="1600" dirty="0" err="1">
                <a:solidFill>
                  <a:schemeClr val="tx1"/>
                </a:solidFill>
              </a:rPr>
              <a:t>Terhib</a:t>
            </a:r>
            <a:r>
              <a:rPr lang="tr-TR" sz="1600" dirty="0">
                <a:solidFill>
                  <a:schemeClr val="tx1"/>
                </a:solidFill>
              </a:rPr>
              <a:t>, C.5, S.114)</a:t>
            </a:r>
          </a:p>
        </p:txBody>
      </p:sp>
    </p:spTree>
    <p:extLst>
      <p:ext uri="{BB962C8B-B14F-4D97-AF65-F5344CB8AC3E}">
        <p14:creationId xmlns:p14="http://schemas.microsoft.com/office/powerpoint/2010/main" val="1876922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4"/>
            <a:ext cx="9144000" cy="5733256"/>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tr-TR" sz="4000" b="1" dirty="0">
                <a:solidFill>
                  <a:schemeClr val="tx1"/>
                </a:solidFill>
              </a:rPr>
              <a:t>ANNESİNİN DUASI İLE </a:t>
            </a:r>
            <a:endParaRPr lang="tr-TR" sz="4000" b="1" dirty="0" smtClean="0">
              <a:solidFill>
                <a:schemeClr val="tx1"/>
              </a:solidFill>
            </a:endParaRPr>
          </a:p>
          <a:p>
            <a:pPr algn="ctr" fontAlgn="base"/>
            <a:r>
              <a:rPr lang="tr-TR" sz="4000" b="1" dirty="0" smtClean="0">
                <a:solidFill>
                  <a:schemeClr val="tx1"/>
                </a:solidFill>
              </a:rPr>
              <a:t>HZ</a:t>
            </a:r>
            <a:r>
              <a:rPr lang="tr-TR" sz="4000" b="1" dirty="0">
                <a:solidFill>
                  <a:schemeClr val="tx1"/>
                </a:solidFill>
              </a:rPr>
              <a:t>. MUSA’YA (AS) KOMŞU OLAN ZAT</a:t>
            </a:r>
            <a:endParaRPr lang="tr-TR" sz="3600" dirty="0">
              <a:solidFill>
                <a:schemeClr val="tx1"/>
              </a:solidFill>
            </a:endParaRPr>
          </a:p>
        </p:txBody>
      </p:sp>
    </p:spTree>
    <p:extLst>
      <p:ext uri="{BB962C8B-B14F-4D97-AF65-F5344CB8AC3E}">
        <p14:creationId xmlns:p14="http://schemas.microsoft.com/office/powerpoint/2010/main" val="2556864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tr-TR" sz="4000" b="1" dirty="0">
                <a:solidFill>
                  <a:schemeClr val="tx1"/>
                </a:solidFill>
              </a:rPr>
              <a:t>ANNESİNİN DUASI İLE </a:t>
            </a:r>
            <a:endParaRPr lang="tr-TR" sz="4000" b="1" dirty="0" smtClean="0">
              <a:solidFill>
                <a:schemeClr val="tx1"/>
              </a:solidFill>
            </a:endParaRPr>
          </a:p>
          <a:p>
            <a:pPr algn="ctr" fontAlgn="base"/>
            <a:r>
              <a:rPr lang="tr-TR" sz="4000" b="1" dirty="0" smtClean="0">
                <a:solidFill>
                  <a:schemeClr val="tx1"/>
                </a:solidFill>
              </a:rPr>
              <a:t>HZ</a:t>
            </a:r>
            <a:r>
              <a:rPr lang="tr-TR" sz="4000" b="1" dirty="0">
                <a:solidFill>
                  <a:schemeClr val="tx1"/>
                </a:solidFill>
              </a:rPr>
              <a:t>. MUSA’YA (AS) KOMŞU OLAN ZAT</a:t>
            </a:r>
            <a:endParaRPr lang="tr-TR" sz="3600" dirty="0">
              <a:solidFill>
                <a:schemeClr val="tx1"/>
              </a:solidFill>
            </a:endParaRPr>
          </a:p>
        </p:txBody>
      </p:sp>
      <p:sp>
        <p:nvSpPr>
          <p:cNvPr id="4"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tr-TR" dirty="0">
                <a:solidFill>
                  <a:schemeClr val="tx1"/>
                </a:solidFill>
              </a:rPr>
              <a:t>Musa (as); “</a:t>
            </a:r>
            <a:r>
              <a:rPr lang="tr-TR" b="1" dirty="0">
                <a:solidFill>
                  <a:schemeClr val="tx1"/>
                </a:solidFill>
              </a:rPr>
              <a:t>Ya Rabbi bana cennetteki arkadaşımı göster!</a:t>
            </a:r>
            <a:r>
              <a:rPr lang="tr-TR" dirty="0">
                <a:solidFill>
                  <a:schemeClr val="tx1"/>
                </a:solidFill>
              </a:rPr>
              <a:t>” dedi.</a:t>
            </a:r>
            <a:endParaRPr lang="tr-TR" sz="1100" dirty="0">
              <a:solidFill>
                <a:schemeClr val="tx1"/>
              </a:solidFill>
            </a:endParaRPr>
          </a:p>
          <a:p>
            <a:pPr algn="just" fontAlgn="base"/>
            <a:r>
              <a:rPr lang="tr-TR" dirty="0">
                <a:solidFill>
                  <a:schemeClr val="tx1"/>
                </a:solidFill>
              </a:rPr>
              <a:t>Allah ü Teala: “</a:t>
            </a:r>
            <a:r>
              <a:rPr lang="tr-TR" b="1" dirty="0">
                <a:solidFill>
                  <a:schemeClr val="tx1"/>
                </a:solidFill>
              </a:rPr>
              <a:t>Filan şehrin, filan çarşısına git. Orada bir kasap vardır. Yüzü şöyle, boyu şöyledir. Senin cennetteki arkadaşın odur</a:t>
            </a:r>
            <a:r>
              <a:rPr lang="tr-TR" dirty="0">
                <a:solidFill>
                  <a:schemeClr val="tx1"/>
                </a:solidFill>
              </a:rPr>
              <a:t>” buyurdu.</a:t>
            </a:r>
            <a:endParaRPr lang="tr-TR" sz="1100" dirty="0">
              <a:solidFill>
                <a:schemeClr val="tx1"/>
              </a:solidFill>
            </a:endParaRPr>
          </a:p>
          <a:p>
            <a:pPr algn="just" fontAlgn="base"/>
            <a:r>
              <a:rPr lang="tr-TR" dirty="0">
                <a:solidFill>
                  <a:schemeClr val="tx1"/>
                </a:solidFill>
              </a:rPr>
              <a:t>Hz. Musa (as) o dükkâna gitti. Güneş batıncaya kadar orada kaldı. Akşam olunca, kasap, bir parça et alıp zembiline koydu. Dükkândan ayrılırken, Musa (as):</a:t>
            </a:r>
            <a:endParaRPr lang="tr-TR" sz="1100" dirty="0">
              <a:solidFill>
                <a:schemeClr val="tx1"/>
              </a:solidFill>
            </a:endParaRPr>
          </a:p>
          <a:p>
            <a:pPr algn="just" fontAlgn="base"/>
            <a:r>
              <a:rPr lang="tr-TR" dirty="0">
                <a:solidFill>
                  <a:schemeClr val="tx1"/>
                </a:solidFill>
              </a:rPr>
              <a:t>“</a:t>
            </a:r>
            <a:r>
              <a:rPr lang="tr-TR" b="1" dirty="0">
                <a:solidFill>
                  <a:schemeClr val="tx1"/>
                </a:solidFill>
              </a:rPr>
              <a:t>Ey genç, misafir için, yanında yer var mı?</a:t>
            </a:r>
            <a:r>
              <a:rPr lang="tr-TR" dirty="0">
                <a:solidFill>
                  <a:schemeClr val="tx1"/>
                </a:solidFill>
              </a:rPr>
              <a:t>” buyurdu.</a:t>
            </a:r>
            <a:endParaRPr lang="tr-TR" sz="1100" dirty="0">
              <a:solidFill>
                <a:schemeClr val="tx1"/>
              </a:solidFill>
            </a:endParaRPr>
          </a:p>
          <a:p>
            <a:pPr algn="just" fontAlgn="base"/>
            <a:r>
              <a:rPr lang="tr-TR" dirty="0">
                <a:solidFill>
                  <a:schemeClr val="tx1"/>
                </a:solidFill>
              </a:rPr>
              <a:t>Genç “</a:t>
            </a:r>
            <a:r>
              <a:rPr lang="tr-TR" b="1" dirty="0">
                <a:solidFill>
                  <a:schemeClr val="tx1"/>
                </a:solidFill>
              </a:rPr>
              <a:t>evet</a:t>
            </a:r>
            <a:r>
              <a:rPr lang="tr-TR" dirty="0">
                <a:solidFill>
                  <a:schemeClr val="tx1"/>
                </a:solidFill>
              </a:rPr>
              <a:t>” deyip, beraber gittiler. Eve gelince, genç, bu etten güzel bir çorba pişirdi. Sonra evin bir köşesinden bir zembil daha çıkardı. </a:t>
            </a:r>
            <a:r>
              <a:rPr lang="tr-TR" b="1" dirty="0">
                <a:solidFill>
                  <a:schemeClr val="tx1"/>
                </a:solidFill>
              </a:rPr>
              <a:t>İçinde çok yaşlı, zayıf, güçsüz bir kadın vardı.</a:t>
            </a:r>
            <a:r>
              <a:rPr lang="tr-TR" dirty="0">
                <a:solidFill>
                  <a:schemeClr val="tx1"/>
                </a:solidFill>
              </a:rPr>
              <a:t> Bir güvercin yavrusunu andırıyordu. Onu zembilden çıkardı. </a:t>
            </a:r>
            <a:r>
              <a:rPr lang="tr-TR" b="1" dirty="0">
                <a:solidFill>
                  <a:schemeClr val="tx1"/>
                </a:solidFill>
              </a:rPr>
              <a:t>Bir kaşık alıp, doyuncaya kadar ağzına yemek koydu. Sonra elbisesini yıkadı kuruttu ve yine ona giydirdi. Sonra tekrar zembile yerleştirdi. </a:t>
            </a:r>
            <a:r>
              <a:rPr lang="tr-TR" u="sng" dirty="0">
                <a:solidFill>
                  <a:schemeClr val="tx1"/>
                </a:solidFill>
              </a:rPr>
              <a:t>Bu esnada annesinin dudakları kımıldadı</a:t>
            </a:r>
            <a:r>
              <a:rPr lang="tr-TR" dirty="0">
                <a:solidFill>
                  <a:schemeClr val="tx1"/>
                </a:solidFill>
              </a:rPr>
              <a:t>. Sonra adam zembili alıp duvara astı. Bunları gören Hz. Musa (as):</a:t>
            </a:r>
            <a:endParaRPr lang="tr-TR" sz="1100" dirty="0">
              <a:solidFill>
                <a:schemeClr val="tx1"/>
              </a:solidFill>
            </a:endParaRPr>
          </a:p>
          <a:p>
            <a:pPr algn="just" fontAlgn="base"/>
            <a:r>
              <a:rPr lang="tr-TR" dirty="0">
                <a:solidFill>
                  <a:schemeClr val="tx1"/>
                </a:solidFill>
              </a:rPr>
              <a:t>“</a:t>
            </a:r>
            <a:r>
              <a:rPr lang="tr-TR" b="1" dirty="0">
                <a:solidFill>
                  <a:schemeClr val="tx1"/>
                </a:solidFill>
              </a:rPr>
              <a:t>Bu yaptıkların nedir?</a:t>
            </a:r>
            <a:r>
              <a:rPr lang="tr-TR" dirty="0">
                <a:solidFill>
                  <a:schemeClr val="tx1"/>
                </a:solidFill>
              </a:rPr>
              <a:t>” buyurdu.</a:t>
            </a:r>
            <a:endParaRPr lang="tr-TR" sz="1100" dirty="0">
              <a:solidFill>
                <a:schemeClr val="tx1"/>
              </a:solidFill>
            </a:endParaRPr>
          </a:p>
          <a:p>
            <a:pPr algn="just" fontAlgn="base"/>
            <a:r>
              <a:rPr lang="tr-TR" dirty="0">
                <a:solidFill>
                  <a:srgbClr val="FF0000"/>
                </a:solidFill>
              </a:rPr>
              <a:t>“</a:t>
            </a:r>
            <a:r>
              <a:rPr lang="tr-TR" b="1" dirty="0">
                <a:solidFill>
                  <a:srgbClr val="FF0000"/>
                </a:solidFill>
              </a:rPr>
              <a:t>Bu benim annemdir. Çok yaşlandı gücü takati yok. Oturacak halde de değildir. Çarşıdan gelince, onu yedirmeden, doyurmadan, ne yerim ne de içerim</a:t>
            </a:r>
            <a:r>
              <a:rPr lang="tr-TR" dirty="0">
                <a:solidFill>
                  <a:srgbClr val="FF0000"/>
                </a:solidFill>
              </a:rPr>
              <a:t>” </a:t>
            </a:r>
            <a:r>
              <a:rPr lang="tr-TR" dirty="0">
                <a:solidFill>
                  <a:schemeClr val="tx1"/>
                </a:solidFill>
              </a:rPr>
              <a:t>dedi.</a:t>
            </a:r>
            <a:endParaRPr lang="tr-TR" sz="1100" dirty="0">
              <a:solidFill>
                <a:schemeClr val="tx1"/>
              </a:solidFill>
            </a:endParaRPr>
          </a:p>
          <a:p>
            <a:pPr algn="just" fontAlgn="base"/>
            <a:r>
              <a:rPr lang="tr-TR" dirty="0">
                <a:solidFill>
                  <a:schemeClr val="tx1"/>
                </a:solidFill>
              </a:rPr>
              <a:t>Bunun üzerine Hz. Musa (as): “</a:t>
            </a:r>
            <a:r>
              <a:rPr lang="tr-TR" b="1" u="sng" dirty="0">
                <a:solidFill>
                  <a:schemeClr val="tx1"/>
                </a:solidFill>
              </a:rPr>
              <a:t>O esnada annenizin dudaklarını kımıldattığını gördüm</a:t>
            </a:r>
            <a:r>
              <a:rPr lang="tr-TR" dirty="0">
                <a:solidFill>
                  <a:schemeClr val="tx1"/>
                </a:solidFill>
              </a:rPr>
              <a:t>” buyurdu.</a:t>
            </a:r>
            <a:endParaRPr lang="tr-TR" sz="1100" dirty="0">
              <a:solidFill>
                <a:schemeClr val="tx1"/>
              </a:solidFill>
            </a:endParaRPr>
          </a:p>
          <a:p>
            <a:pPr algn="just" fontAlgn="base"/>
            <a:r>
              <a:rPr lang="tr-TR" dirty="0">
                <a:solidFill>
                  <a:schemeClr val="tx1"/>
                </a:solidFill>
              </a:rPr>
              <a:t>“</a:t>
            </a:r>
            <a:r>
              <a:rPr lang="tr-TR" b="1" dirty="0">
                <a:solidFill>
                  <a:schemeClr val="tx1"/>
                </a:solidFill>
              </a:rPr>
              <a:t>Ya Rabbi oğlumu cennette Musa’ya (as) arkadaş eyle’</a:t>
            </a:r>
            <a:r>
              <a:rPr lang="tr-TR" dirty="0">
                <a:solidFill>
                  <a:schemeClr val="tx1"/>
                </a:solidFill>
              </a:rPr>
              <a:t> diye dua eder” dedi.</a:t>
            </a:r>
            <a:endParaRPr lang="tr-TR" sz="1100" dirty="0">
              <a:solidFill>
                <a:schemeClr val="tx1"/>
              </a:solidFill>
            </a:endParaRPr>
          </a:p>
          <a:p>
            <a:pPr algn="just" fontAlgn="base"/>
            <a:r>
              <a:rPr lang="tr-TR" dirty="0">
                <a:solidFill>
                  <a:schemeClr val="tx1"/>
                </a:solidFill>
              </a:rPr>
              <a:t>O zaman Hz. Musa (as): “</a:t>
            </a:r>
            <a:r>
              <a:rPr lang="tr-TR" b="1" dirty="0">
                <a:solidFill>
                  <a:schemeClr val="tx1"/>
                </a:solidFill>
              </a:rPr>
              <a:t>Gözün aydın olsun, Musa benim ve benim cennetteki arkadaşım sensin</a:t>
            </a:r>
            <a:r>
              <a:rPr lang="tr-TR" dirty="0">
                <a:solidFill>
                  <a:schemeClr val="tx1"/>
                </a:solidFill>
              </a:rPr>
              <a:t>” buyurdu. </a:t>
            </a:r>
            <a:r>
              <a:rPr lang="tr-TR" sz="900" b="1" dirty="0">
                <a:solidFill>
                  <a:schemeClr val="tx1"/>
                </a:solidFill>
              </a:rPr>
              <a:t>(Kaynak: Şamil İslam Ansiklopedisi</a:t>
            </a:r>
            <a:r>
              <a:rPr lang="tr-TR" sz="900" b="1" dirty="0" smtClean="0">
                <a:solidFill>
                  <a:schemeClr val="tx1"/>
                </a:solidFill>
              </a:rPr>
              <a:t>)</a:t>
            </a:r>
            <a:endParaRPr lang="tr-TR" sz="1100" dirty="0">
              <a:solidFill>
                <a:schemeClr val="tx1"/>
              </a:solidFill>
            </a:endParaRPr>
          </a:p>
        </p:txBody>
      </p:sp>
    </p:spTree>
    <p:extLst>
      <p:ext uri="{BB962C8B-B14F-4D97-AF65-F5344CB8AC3E}">
        <p14:creationId xmlns:p14="http://schemas.microsoft.com/office/powerpoint/2010/main" val="4271708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urnu yerde sürünsü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4751"/>
            <a:ext cx="9143999" cy="5073249"/>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smtClean="0">
                <a:solidFill>
                  <a:srgbClr val="7030A0"/>
                </a:solidFill>
              </a:rPr>
              <a:t>İTAAT VE HİZMET </a:t>
            </a:r>
            <a:r>
              <a:rPr lang="tr-TR" sz="2800" dirty="0">
                <a:solidFill>
                  <a:srgbClr val="7030A0"/>
                </a:solidFill>
              </a:rPr>
              <a:t>ETMEK</a:t>
            </a:r>
            <a:endParaRPr lang="tr-TR" sz="2400" dirty="0">
              <a:solidFill>
                <a:srgbClr val="7030A0"/>
              </a:solidFill>
            </a:endParaRPr>
          </a:p>
          <a:p>
            <a:pPr algn="ctr"/>
            <a:endParaRPr lang="tr-TR" sz="3600" dirty="0">
              <a:solidFill>
                <a:schemeClr val="tx1"/>
              </a:solidFill>
            </a:endParaRPr>
          </a:p>
          <a:p>
            <a:pPr algn="ctr" rtl="1"/>
            <a:r>
              <a:rPr lang="ar-SA" sz="2800" dirty="0">
                <a:solidFill>
                  <a:schemeClr val="tx1"/>
                </a:solidFill>
                <a:cs typeface="Emine" panose="03020400000000000000" pitchFamily="66" charset="-78"/>
              </a:rPr>
              <a:t>رَغِمَ أَنْفُ ثُمَّ رَغِمَ أَنْفُ ثُمَّ رَغِمَ أَنْفُ قِيلَ مَنْ يَا رَسُولَ اللَّهِ قَالَ مَنْ أَدْرَكَ أَبَوَيْهِ عِنْدَ الْكِبَرِ أَحَدَهُمَا أَوْ كِلَيْهِمَا فَلَمْ يَدْخُلْ الْجَنَّةَ</a:t>
            </a:r>
            <a:endParaRPr lang="tr-TR" sz="2800" dirty="0">
              <a:solidFill>
                <a:schemeClr val="tx1"/>
              </a:solidFill>
              <a:cs typeface="Emine" panose="03020400000000000000" pitchFamily="66" charset="-78"/>
            </a:endParaRPr>
          </a:p>
          <a:p>
            <a:pPr algn="ctr"/>
            <a:r>
              <a:rPr lang="tr-TR" sz="2800" dirty="0">
                <a:solidFill>
                  <a:schemeClr val="tx1"/>
                </a:solidFill>
              </a:rPr>
              <a:t>Ebu </a:t>
            </a:r>
            <a:r>
              <a:rPr lang="tr-TR" sz="2800" dirty="0" err="1">
                <a:solidFill>
                  <a:schemeClr val="tx1"/>
                </a:solidFill>
              </a:rPr>
              <a:t>Hureyre</a:t>
            </a:r>
            <a:r>
              <a:rPr lang="tr-TR" sz="2800" dirty="0">
                <a:solidFill>
                  <a:schemeClr val="tx1"/>
                </a:solidFill>
              </a:rPr>
              <a:t> (</a:t>
            </a:r>
            <a:r>
              <a:rPr lang="tr-TR" sz="2800" dirty="0" err="1">
                <a:solidFill>
                  <a:schemeClr val="tx1"/>
                </a:solidFill>
              </a:rPr>
              <a:t>R.a</a:t>
            </a:r>
            <a:r>
              <a:rPr lang="tr-TR" sz="2800" dirty="0">
                <a:solidFill>
                  <a:schemeClr val="tx1"/>
                </a:solidFill>
              </a:rPr>
              <a:t>) anlatıyor: Peygamberimiz (</a:t>
            </a:r>
            <a:r>
              <a:rPr lang="tr-TR" sz="2800" dirty="0" err="1">
                <a:solidFill>
                  <a:schemeClr val="tx1"/>
                </a:solidFill>
              </a:rPr>
              <a:t>s.a.s</a:t>
            </a:r>
            <a:r>
              <a:rPr lang="tr-TR" sz="2800" dirty="0">
                <a:solidFill>
                  <a:schemeClr val="tx1"/>
                </a:solidFill>
              </a:rPr>
              <a:t>.) </a:t>
            </a:r>
            <a:r>
              <a:rPr lang="tr-TR" sz="2800" u="sng" dirty="0">
                <a:solidFill>
                  <a:schemeClr val="tx1"/>
                </a:solidFill>
              </a:rPr>
              <a:t>çok öfkeli bir şekilde</a:t>
            </a:r>
            <a:r>
              <a:rPr lang="tr-TR" sz="2800" dirty="0">
                <a:solidFill>
                  <a:schemeClr val="tx1"/>
                </a:solidFill>
              </a:rPr>
              <a:t> üç defa, </a:t>
            </a:r>
            <a:endParaRPr lang="tr-TR" sz="2800" dirty="0" smtClean="0">
              <a:solidFill>
                <a:schemeClr val="tx1"/>
              </a:solidFill>
            </a:endParaRPr>
          </a:p>
          <a:p>
            <a:pPr algn="ctr"/>
            <a:r>
              <a:rPr lang="tr-TR" sz="2800" dirty="0" smtClean="0">
                <a:solidFill>
                  <a:srgbClr val="FF0000"/>
                </a:solidFill>
              </a:rPr>
              <a:t>" </a:t>
            </a:r>
            <a:r>
              <a:rPr lang="tr-TR" sz="2800" b="1" u="sng" dirty="0">
                <a:solidFill>
                  <a:srgbClr val="FF0000"/>
                </a:solidFill>
              </a:rPr>
              <a:t>Burnu yere sürtülsün (yazıklar olsun o kimseye),</a:t>
            </a:r>
            <a:r>
              <a:rPr lang="tr-TR" sz="2800" dirty="0">
                <a:solidFill>
                  <a:srgbClr val="FF0000"/>
                </a:solidFill>
              </a:rPr>
              <a:t> " </a:t>
            </a:r>
            <a:r>
              <a:rPr lang="tr-TR" sz="2800" dirty="0">
                <a:solidFill>
                  <a:schemeClr val="tx1"/>
                </a:solidFill>
              </a:rPr>
              <a:t>dediğinde </a:t>
            </a:r>
            <a:r>
              <a:rPr lang="tr-TR" sz="2800" dirty="0" err="1">
                <a:solidFill>
                  <a:schemeClr val="tx1"/>
                </a:solidFill>
              </a:rPr>
              <a:t>Ashab</a:t>
            </a:r>
            <a:r>
              <a:rPr lang="tr-TR" sz="2800" dirty="0">
                <a:solidFill>
                  <a:schemeClr val="tx1"/>
                </a:solidFill>
              </a:rPr>
              <a:t>-ı Kiram; "</a:t>
            </a:r>
            <a:r>
              <a:rPr lang="tr-TR" sz="2800" b="1" dirty="0">
                <a:solidFill>
                  <a:schemeClr val="tx1"/>
                </a:solidFill>
              </a:rPr>
              <a:t>Kimdir o? Ey Allah'ın Resulü!</a:t>
            </a:r>
            <a:r>
              <a:rPr lang="tr-TR" sz="2800" dirty="0">
                <a:solidFill>
                  <a:schemeClr val="tx1"/>
                </a:solidFill>
              </a:rPr>
              <a:t> " diye sorunca;</a:t>
            </a:r>
          </a:p>
          <a:p>
            <a:pPr algn="ctr"/>
            <a:r>
              <a:rPr lang="tr-TR" sz="2800" dirty="0">
                <a:solidFill>
                  <a:schemeClr val="tx1"/>
                </a:solidFill>
              </a:rPr>
              <a:t> </a:t>
            </a:r>
            <a:r>
              <a:rPr lang="tr-TR" sz="2800" dirty="0">
                <a:solidFill>
                  <a:srgbClr val="7030A0"/>
                </a:solidFill>
              </a:rPr>
              <a:t>"</a:t>
            </a:r>
            <a:r>
              <a:rPr lang="tr-TR" sz="2800" b="1" u="sng" dirty="0">
                <a:solidFill>
                  <a:srgbClr val="7030A0"/>
                </a:solidFill>
              </a:rPr>
              <a:t>Ana-babası veya bunlardan birisi yanında ihtiyarladığı hâlde, Cennet'e giremeyip </a:t>
            </a:r>
            <a:r>
              <a:rPr lang="tr-TR" sz="2800" b="1" u="sng" dirty="0" err="1">
                <a:solidFill>
                  <a:srgbClr val="7030A0"/>
                </a:solidFill>
              </a:rPr>
              <a:t>Cehennem'i</a:t>
            </a:r>
            <a:r>
              <a:rPr lang="tr-TR" sz="2800" b="1" u="sng" dirty="0">
                <a:solidFill>
                  <a:srgbClr val="7030A0"/>
                </a:solidFill>
              </a:rPr>
              <a:t> boylayan kimse</a:t>
            </a:r>
            <a:r>
              <a:rPr lang="tr-TR" sz="2800" dirty="0">
                <a:solidFill>
                  <a:srgbClr val="7030A0"/>
                </a:solidFill>
              </a:rPr>
              <a:t>" </a:t>
            </a:r>
            <a:r>
              <a:rPr lang="tr-TR" sz="2800" dirty="0">
                <a:solidFill>
                  <a:schemeClr val="tx1"/>
                </a:solidFill>
              </a:rPr>
              <a:t>der. </a:t>
            </a:r>
            <a:r>
              <a:rPr lang="tr-TR" sz="1600" dirty="0">
                <a:solidFill>
                  <a:schemeClr val="tx1"/>
                </a:solidFill>
              </a:rPr>
              <a:t>(Müslim, </a:t>
            </a:r>
            <a:r>
              <a:rPr lang="tr-TR" sz="1600" dirty="0" err="1">
                <a:solidFill>
                  <a:schemeClr val="tx1"/>
                </a:solidFill>
              </a:rPr>
              <a:t>Birr</a:t>
            </a:r>
            <a:r>
              <a:rPr lang="tr-TR" sz="1600" dirty="0">
                <a:solidFill>
                  <a:schemeClr val="tx1"/>
                </a:solidFill>
              </a:rPr>
              <a:t>, 9</a:t>
            </a:r>
            <a:r>
              <a:rPr lang="tr-TR" sz="1600" dirty="0" smtClean="0">
                <a:solidFill>
                  <a:schemeClr val="tx1"/>
                </a:solidFill>
              </a:rPr>
              <a:t>).</a:t>
            </a:r>
            <a:endParaRPr lang="tr-TR" sz="1600" dirty="0">
              <a:solidFill>
                <a:schemeClr val="tx1"/>
              </a:solidFill>
            </a:endParaRPr>
          </a:p>
        </p:txBody>
      </p:sp>
    </p:spTree>
    <p:extLst>
      <p:ext uri="{BB962C8B-B14F-4D97-AF65-F5344CB8AC3E}">
        <p14:creationId xmlns:p14="http://schemas.microsoft.com/office/powerpoint/2010/main" val="338932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ülhuleyfe ve medine arası mesafe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9754"/>
            <a:ext cx="9143999" cy="574497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b="1" dirty="0">
                <a:solidFill>
                  <a:schemeClr val="tx1"/>
                </a:solidFill>
              </a:rPr>
              <a:t>EBU HUREYRE (R.A.) ANNESİ İLE OLAN İLİŞKİLERİ</a:t>
            </a:r>
            <a:endParaRPr lang="tr-TR" sz="3200" dirty="0">
              <a:solidFill>
                <a:schemeClr val="tx1"/>
              </a:solidFill>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Ebu </a:t>
            </a:r>
            <a:r>
              <a:rPr lang="tr-TR" sz="2000" dirty="0" err="1">
                <a:solidFill>
                  <a:schemeClr val="tx1"/>
                </a:solidFill>
              </a:rPr>
              <a:t>Hureyre</a:t>
            </a:r>
            <a:r>
              <a:rPr lang="tr-TR" sz="2000" dirty="0">
                <a:solidFill>
                  <a:schemeClr val="tx1"/>
                </a:solidFill>
              </a:rPr>
              <a:t> (</a:t>
            </a:r>
            <a:r>
              <a:rPr lang="tr-TR" sz="2000" dirty="0" err="1">
                <a:solidFill>
                  <a:schemeClr val="tx1"/>
                </a:solidFill>
              </a:rPr>
              <a:t>R.a</a:t>
            </a:r>
            <a:r>
              <a:rPr lang="tr-TR" sz="2000" dirty="0">
                <a:solidFill>
                  <a:schemeClr val="tx1"/>
                </a:solidFill>
              </a:rPr>
              <a:t>.) annesine çok düşkün birisidir. Her gün onu görmek için uzun mesafeler kat ederek annesini ziyaret eden 5800 civarında hadis rivayet eden büyük </a:t>
            </a:r>
            <a:r>
              <a:rPr lang="tr-TR" sz="2000" dirty="0" err="1">
                <a:solidFill>
                  <a:schemeClr val="tx1"/>
                </a:solidFill>
              </a:rPr>
              <a:t>sahabi</a:t>
            </a:r>
            <a:r>
              <a:rPr lang="tr-TR" sz="2000" dirty="0">
                <a:solidFill>
                  <a:schemeClr val="tx1"/>
                </a:solidFill>
              </a:rPr>
              <a:t>. </a:t>
            </a:r>
            <a:endParaRPr lang="tr-TR" sz="2000" dirty="0" smtClean="0">
              <a:solidFill>
                <a:schemeClr val="tx1"/>
              </a:solidFill>
            </a:endParaRPr>
          </a:p>
          <a:p>
            <a:pPr algn="just"/>
            <a:r>
              <a:rPr lang="tr-TR" sz="2000" dirty="0" smtClean="0">
                <a:solidFill>
                  <a:schemeClr val="tx1"/>
                </a:solidFill>
              </a:rPr>
              <a:t>Medine </a:t>
            </a:r>
            <a:r>
              <a:rPr lang="tr-TR" sz="2000" dirty="0">
                <a:solidFill>
                  <a:schemeClr val="tx1"/>
                </a:solidFill>
              </a:rPr>
              <a:t>valisi olduğunda da her gün annesini ziyarete gitmiş, </a:t>
            </a:r>
            <a:r>
              <a:rPr lang="tr-TR" sz="2000" dirty="0" err="1">
                <a:solidFill>
                  <a:schemeClr val="tx1"/>
                </a:solidFill>
              </a:rPr>
              <a:t>Emevi</a:t>
            </a:r>
            <a:r>
              <a:rPr lang="tr-TR" sz="2000" dirty="0">
                <a:solidFill>
                  <a:schemeClr val="tx1"/>
                </a:solidFill>
              </a:rPr>
              <a:t> halifesi Mervan B. Hakem Ebu </a:t>
            </a:r>
            <a:r>
              <a:rPr lang="tr-TR" sz="2000" dirty="0" err="1">
                <a:solidFill>
                  <a:schemeClr val="tx1"/>
                </a:solidFill>
              </a:rPr>
              <a:t>Hureyre’yi</a:t>
            </a:r>
            <a:r>
              <a:rPr lang="tr-TR" sz="2000" dirty="0">
                <a:solidFill>
                  <a:schemeClr val="tx1"/>
                </a:solidFill>
              </a:rPr>
              <a:t> kendi yerine vekil bırakır, halife vekili iken dahi annesini ziyaret etmeyi ihmal etmeyen bir sahabe… </a:t>
            </a:r>
            <a:endParaRPr lang="tr-TR" sz="2000" dirty="0" smtClean="0">
              <a:solidFill>
                <a:schemeClr val="tx1"/>
              </a:solidFill>
            </a:endParaRPr>
          </a:p>
          <a:p>
            <a:pPr algn="just"/>
            <a:r>
              <a:rPr lang="tr-TR" sz="2000" dirty="0" smtClean="0">
                <a:solidFill>
                  <a:schemeClr val="tx1"/>
                </a:solidFill>
              </a:rPr>
              <a:t>Buhari’nin </a:t>
            </a:r>
            <a:r>
              <a:rPr lang="tr-TR" sz="2000" dirty="0" err="1">
                <a:solidFill>
                  <a:schemeClr val="tx1"/>
                </a:solidFill>
              </a:rPr>
              <a:t>Edebü’l</a:t>
            </a:r>
            <a:r>
              <a:rPr lang="tr-TR" sz="2000" dirty="0">
                <a:solidFill>
                  <a:schemeClr val="tx1"/>
                </a:solidFill>
              </a:rPr>
              <a:t> </a:t>
            </a:r>
            <a:r>
              <a:rPr lang="tr-TR" sz="2000" dirty="0" err="1">
                <a:solidFill>
                  <a:schemeClr val="tx1"/>
                </a:solidFill>
              </a:rPr>
              <a:t>Müfred</a:t>
            </a:r>
            <a:r>
              <a:rPr lang="tr-TR" sz="2000" dirty="0">
                <a:solidFill>
                  <a:schemeClr val="tx1"/>
                </a:solidFill>
              </a:rPr>
              <a:t> isimli eserinde bizlere aktarılıyor. </a:t>
            </a:r>
            <a:r>
              <a:rPr lang="tr-TR" sz="2000" b="1" dirty="0">
                <a:solidFill>
                  <a:schemeClr val="tx1"/>
                </a:solidFill>
              </a:rPr>
              <a:t>Kendisi mescidi nebeviye yakın bir yerde oturmakta annesi ise Zül </a:t>
            </a:r>
            <a:r>
              <a:rPr lang="tr-TR" sz="2000" b="1" dirty="0" err="1">
                <a:solidFill>
                  <a:schemeClr val="tx1"/>
                </a:solidFill>
              </a:rPr>
              <a:t>Huleyfe</a:t>
            </a:r>
            <a:r>
              <a:rPr lang="tr-TR" sz="2000" b="1" dirty="0">
                <a:solidFill>
                  <a:schemeClr val="tx1"/>
                </a:solidFill>
              </a:rPr>
              <a:t> denen yerde Medine’nin </a:t>
            </a:r>
            <a:r>
              <a:rPr lang="tr-TR" sz="2000" b="1" dirty="0" err="1">
                <a:solidFill>
                  <a:schemeClr val="tx1"/>
                </a:solidFill>
              </a:rPr>
              <a:t>mikat</a:t>
            </a:r>
            <a:r>
              <a:rPr lang="tr-TR" sz="2000" b="1" dirty="0">
                <a:solidFill>
                  <a:schemeClr val="tx1"/>
                </a:solidFill>
              </a:rPr>
              <a:t> yerinde oturmaktadır</a:t>
            </a:r>
            <a:r>
              <a:rPr lang="tr-TR" sz="2000" dirty="0">
                <a:solidFill>
                  <a:schemeClr val="tx1"/>
                </a:solidFill>
              </a:rPr>
              <a:t>. </a:t>
            </a:r>
            <a:endParaRPr lang="tr-TR" sz="2000" dirty="0" smtClean="0">
              <a:solidFill>
                <a:schemeClr val="tx1"/>
              </a:solidFill>
            </a:endParaRPr>
          </a:p>
          <a:p>
            <a:pPr algn="just"/>
            <a:r>
              <a:rPr lang="tr-TR" sz="2000" dirty="0" smtClean="0">
                <a:solidFill>
                  <a:schemeClr val="tx1"/>
                </a:solidFill>
              </a:rPr>
              <a:t>Her </a:t>
            </a:r>
            <a:r>
              <a:rPr lang="tr-TR" sz="2000" dirty="0">
                <a:solidFill>
                  <a:schemeClr val="tx1"/>
                </a:solidFill>
              </a:rPr>
              <a:t>gün sabah </a:t>
            </a:r>
            <a:r>
              <a:rPr lang="tr-TR" sz="2000" dirty="0" err="1">
                <a:solidFill>
                  <a:schemeClr val="tx1"/>
                </a:solidFill>
              </a:rPr>
              <a:t>mikat</a:t>
            </a:r>
            <a:r>
              <a:rPr lang="tr-TR" sz="2000" dirty="0">
                <a:solidFill>
                  <a:schemeClr val="tx1"/>
                </a:solidFill>
              </a:rPr>
              <a:t> yerine gidiyor, orada annesine hizmet ediyor, hayır duasını alıyor ve dönüp gelip devlet işleriyle uğraşıyor. Akşamleyin de yine kendi evine uğramadan annesinin evine gidiyor, yeniden gönlünü alıyor ve evine dönüyor. </a:t>
            </a:r>
          </a:p>
          <a:p>
            <a:pPr algn="just"/>
            <a:r>
              <a:rPr lang="tr-TR" sz="2000" dirty="0">
                <a:solidFill>
                  <a:schemeClr val="tx1"/>
                </a:solidFill>
              </a:rPr>
              <a:t>Aslında bu haliyle Ebu </a:t>
            </a:r>
            <a:r>
              <a:rPr lang="tr-TR" sz="2000" dirty="0" err="1">
                <a:solidFill>
                  <a:schemeClr val="tx1"/>
                </a:solidFill>
              </a:rPr>
              <a:t>Hureyre</a:t>
            </a:r>
            <a:r>
              <a:rPr lang="tr-TR" sz="2000" dirty="0">
                <a:solidFill>
                  <a:schemeClr val="tx1"/>
                </a:solidFill>
              </a:rPr>
              <a:t> biz ders veriyor. Bir hafta, belki bir ay, üç ay anne babasını görmeyenler, arayıp sormayanlara büyük bir ders veriyor. Çok şeyler söylüyor. </a:t>
            </a:r>
          </a:p>
          <a:p>
            <a:pPr algn="just"/>
            <a:r>
              <a:rPr lang="tr-TR" sz="2000" u="sng" dirty="0">
                <a:solidFill>
                  <a:schemeClr val="tx1"/>
                </a:solidFill>
              </a:rPr>
              <a:t>Hz. </a:t>
            </a:r>
            <a:r>
              <a:rPr lang="tr-TR" sz="2000" u="sng" dirty="0" err="1">
                <a:solidFill>
                  <a:schemeClr val="tx1"/>
                </a:solidFill>
              </a:rPr>
              <a:t>Aişe</a:t>
            </a:r>
            <a:r>
              <a:rPr lang="tr-TR" sz="2000" u="sng" dirty="0">
                <a:solidFill>
                  <a:schemeClr val="tx1"/>
                </a:solidFill>
              </a:rPr>
              <a:t> annemiz: </a:t>
            </a:r>
            <a:r>
              <a:rPr lang="tr-TR" sz="2000" b="1" u="sng" dirty="0">
                <a:solidFill>
                  <a:srgbClr val="FF0000"/>
                </a:solidFill>
              </a:rPr>
              <a:t>"Sahabe içerisinde </a:t>
            </a:r>
            <a:r>
              <a:rPr lang="tr-TR" sz="2000" b="1" u="sng" dirty="0" err="1">
                <a:solidFill>
                  <a:srgbClr val="FF0000"/>
                </a:solidFill>
              </a:rPr>
              <a:t>Ebû</a:t>
            </a:r>
            <a:r>
              <a:rPr lang="tr-TR" sz="2000" b="1" u="sng" dirty="0">
                <a:solidFill>
                  <a:srgbClr val="FF0000"/>
                </a:solidFill>
              </a:rPr>
              <a:t> </a:t>
            </a:r>
            <a:r>
              <a:rPr lang="tr-TR" sz="2000" b="1" u="sng" dirty="0" err="1">
                <a:solidFill>
                  <a:srgbClr val="FF0000"/>
                </a:solidFill>
              </a:rPr>
              <a:t>Hureyre</a:t>
            </a:r>
            <a:r>
              <a:rPr lang="tr-TR" sz="2000" b="1" u="sng" dirty="0">
                <a:solidFill>
                  <a:srgbClr val="FF0000"/>
                </a:solidFill>
              </a:rPr>
              <a:t> kadar annesine düşkün, annesine karşı ikram ve ihsan içerisinde olan kimseyi bilmiyorum</a:t>
            </a:r>
            <a:r>
              <a:rPr lang="tr-TR" sz="2000" u="sng" dirty="0">
                <a:solidFill>
                  <a:srgbClr val="FF0000"/>
                </a:solidFill>
              </a:rPr>
              <a:t>!"</a:t>
            </a:r>
          </a:p>
        </p:txBody>
      </p:sp>
    </p:spTree>
    <p:extLst>
      <p:ext uri="{BB962C8B-B14F-4D97-AF65-F5344CB8AC3E}">
        <p14:creationId xmlns:p14="http://schemas.microsoft.com/office/powerpoint/2010/main" val="14270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smtClean="0">
                <a:solidFill>
                  <a:srgbClr val="FF0000"/>
                </a:solidFill>
              </a:rPr>
              <a:t>İYİLİK </a:t>
            </a:r>
            <a:r>
              <a:rPr lang="tr-TR" sz="2800" dirty="0">
                <a:solidFill>
                  <a:srgbClr val="FF0000"/>
                </a:solidFill>
              </a:rPr>
              <a:t>ETMEK –İHSAN ŞUURUYLA HAREKET ETMEK</a:t>
            </a:r>
            <a:endParaRPr lang="tr-TR" sz="2400" dirty="0">
              <a:solidFill>
                <a:srgbClr val="FF0000"/>
              </a:solidFill>
            </a:endParaRPr>
          </a:p>
          <a:p>
            <a:pPr algn="ctr"/>
            <a:endParaRPr lang="tr-TR" sz="2800" dirty="0" smtClean="0">
              <a:solidFill>
                <a:schemeClr val="tx1"/>
              </a:solidFill>
            </a:endParaRPr>
          </a:p>
          <a:p>
            <a:pPr algn="ctr" rtl="1"/>
            <a:r>
              <a:rPr lang="ar-SA" sz="2800" dirty="0">
                <a:solidFill>
                  <a:schemeClr val="tx1"/>
                </a:solidFill>
                <a:cs typeface="Emine" panose="03020400000000000000" pitchFamily="66" charset="-78"/>
              </a:rPr>
              <a:t>قَالَ سَأَلْتُ النَّبِيَّ صَلَّى اللَّهُ عَلَيْهِ وَسَلَّمَ أَيُّ الْعَمَلِ أَحَبُّ إِلَى اللَّهِ قَالَ الصَّلَاةُ عَلَى وَقْتِهَا قَالَ ثُمَّ أَيٌّ قَالَ بِرُّ الْوَالِدَيْنِ قَالَ ثُمَّ أَيٌّ قَالَ الْجِهَادُ فِي سَبِيلِ اللَّهِ</a:t>
            </a:r>
            <a:endParaRPr lang="tr-TR" sz="2800" dirty="0">
              <a:solidFill>
                <a:schemeClr val="tx1"/>
              </a:solidFill>
              <a:cs typeface="Emine" panose="03020400000000000000" pitchFamily="66" charset="-78"/>
            </a:endParaRPr>
          </a:p>
          <a:p>
            <a:r>
              <a:rPr lang="tr-TR" sz="2800" dirty="0">
                <a:solidFill>
                  <a:schemeClr val="tx1"/>
                </a:solidFill>
              </a:rPr>
              <a:t>Abdullah b. </a:t>
            </a:r>
            <a:r>
              <a:rPr lang="tr-TR" sz="2800" dirty="0" err="1">
                <a:solidFill>
                  <a:schemeClr val="tx1"/>
                </a:solidFill>
              </a:rPr>
              <a:t>Mesûd</a:t>
            </a:r>
            <a:r>
              <a:rPr lang="tr-TR" sz="2800" dirty="0">
                <a:solidFill>
                  <a:schemeClr val="tx1"/>
                </a:solidFill>
              </a:rPr>
              <a:t> (</a:t>
            </a:r>
            <a:r>
              <a:rPr lang="tr-TR" sz="2800" dirty="0" err="1">
                <a:solidFill>
                  <a:schemeClr val="tx1"/>
                </a:solidFill>
              </a:rPr>
              <a:t>r.a</a:t>
            </a:r>
            <a:r>
              <a:rPr lang="tr-TR" sz="2800" dirty="0">
                <a:solidFill>
                  <a:schemeClr val="tx1"/>
                </a:solidFill>
              </a:rPr>
              <a:t>.) anlatıyor. Peygamberimize: - </a:t>
            </a:r>
            <a:r>
              <a:rPr lang="tr-TR" sz="2800" b="1" u="sng" dirty="0">
                <a:solidFill>
                  <a:srgbClr val="FF0000"/>
                </a:solidFill>
              </a:rPr>
              <a:t>Allah'ın en sevdiği amel hangisidir? </a:t>
            </a:r>
            <a:r>
              <a:rPr lang="tr-TR" sz="2800" dirty="0">
                <a:solidFill>
                  <a:schemeClr val="tx1"/>
                </a:solidFill>
              </a:rPr>
              <a:t>Diye sordum. Peygamberimiz: - Vaktinde kılınan namaz, buyurdu.</a:t>
            </a:r>
          </a:p>
          <a:p>
            <a:r>
              <a:rPr lang="tr-TR" sz="2800" dirty="0">
                <a:solidFill>
                  <a:schemeClr val="tx1"/>
                </a:solidFill>
              </a:rPr>
              <a:t> - </a:t>
            </a:r>
            <a:r>
              <a:rPr lang="tr-TR" sz="2800" b="1" dirty="0">
                <a:solidFill>
                  <a:schemeClr val="tx1"/>
                </a:solidFill>
              </a:rPr>
              <a:t>Sonra hangisi?</a:t>
            </a:r>
            <a:r>
              <a:rPr lang="tr-TR" sz="2800" dirty="0">
                <a:solidFill>
                  <a:schemeClr val="tx1"/>
                </a:solidFill>
              </a:rPr>
              <a:t> Dedim: </a:t>
            </a:r>
            <a:endParaRPr lang="tr-TR" sz="2800" dirty="0" smtClean="0">
              <a:solidFill>
                <a:schemeClr val="tx1"/>
              </a:solidFill>
            </a:endParaRPr>
          </a:p>
          <a:p>
            <a:r>
              <a:rPr lang="tr-TR" sz="2800" dirty="0" smtClean="0">
                <a:solidFill>
                  <a:schemeClr val="tx1"/>
                </a:solidFill>
              </a:rPr>
              <a:t>Peygamberimiz</a:t>
            </a:r>
            <a:r>
              <a:rPr lang="tr-TR" sz="2800" dirty="0">
                <a:solidFill>
                  <a:schemeClr val="tx1"/>
                </a:solidFill>
              </a:rPr>
              <a:t>: - </a:t>
            </a:r>
            <a:r>
              <a:rPr lang="tr-TR" sz="2800" dirty="0">
                <a:solidFill>
                  <a:srgbClr val="0070C0"/>
                </a:solidFill>
              </a:rPr>
              <a:t>“</a:t>
            </a:r>
            <a:r>
              <a:rPr lang="tr-TR" sz="2800" b="1" u="sng" dirty="0">
                <a:solidFill>
                  <a:srgbClr val="0070C0"/>
                </a:solidFill>
              </a:rPr>
              <a:t>Anneye-babaya iyilik etmek”</a:t>
            </a:r>
            <a:r>
              <a:rPr lang="tr-TR" sz="2800" dirty="0">
                <a:solidFill>
                  <a:srgbClr val="0070C0"/>
                </a:solidFill>
              </a:rPr>
              <a:t>,</a:t>
            </a:r>
            <a:r>
              <a:rPr lang="tr-TR" sz="2800" dirty="0">
                <a:solidFill>
                  <a:schemeClr val="tx1"/>
                </a:solidFill>
              </a:rPr>
              <a:t> buyurdu. Ben: - </a:t>
            </a:r>
            <a:r>
              <a:rPr lang="tr-TR" sz="2800" u="sng" dirty="0">
                <a:solidFill>
                  <a:schemeClr val="tx1"/>
                </a:solidFill>
              </a:rPr>
              <a:t>Sonra hangisi</a:t>
            </a:r>
            <a:r>
              <a:rPr lang="tr-TR" sz="2800" dirty="0">
                <a:solidFill>
                  <a:schemeClr val="tx1"/>
                </a:solidFill>
              </a:rPr>
              <a:t>? Dedim, </a:t>
            </a:r>
            <a:endParaRPr lang="tr-TR" sz="2800" dirty="0" smtClean="0">
              <a:solidFill>
                <a:schemeClr val="tx1"/>
              </a:solidFill>
            </a:endParaRPr>
          </a:p>
          <a:p>
            <a:r>
              <a:rPr lang="tr-TR" sz="2800" dirty="0" smtClean="0">
                <a:solidFill>
                  <a:schemeClr val="tx1"/>
                </a:solidFill>
              </a:rPr>
              <a:t>Peygamberimiz</a:t>
            </a:r>
            <a:r>
              <a:rPr lang="tr-TR" sz="2800" dirty="0">
                <a:solidFill>
                  <a:schemeClr val="tx1"/>
                </a:solidFill>
              </a:rPr>
              <a:t>: - </a:t>
            </a:r>
            <a:r>
              <a:rPr lang="tr-TR" sz="2800" b="1" u="sng" dirty="0">
                <a:solidFill>
                  <a:schemeClr val="tx1"/>
                </a:solidFill>
              </a:rPr>
              <a:t>Allah yolunda savaştır</a:t>
            </a:r>
            <a:r>
              <a:rPr lang="tr-TR" sz="2800" dirty="0">
                <a:solidFill>
                  <a:schemeClr val="tx1"/>
                </a:solidFill>
              </a:rPr>
              <a:t>, buyurdu. </a:t>
            </a:r>
            <a:endParaRPr lang="tr-TR" sz="2800" dirty="0" smtClean="0">
              <a:solidFill>
                <a:schemeClr val="tx1"/>
              </a:solidFill>
            </a:endParaRPr>
          </a:p>
          <a:p>
            <a:pPr algn="ctr"/>
            <a:r>
              <a:rPr lang="tr-TR" dirty="0" smtClean="0">
                <a:solidFill>
                  <a:schemeClr val="tx1"/>
                </a:solidFill>
              </a:rPr>
              <a:t>(</a:t>
            </a:r>
            <a:r>
              <a:rPr lang="tr-TR" dirty="0" err="1">
                <a:solidFill>
                  <a:schemeClr val="tx1"/>
                </a:solidFill>
              </a:rPr>
              <a:t>Buhârî</a:t>
            </a:r>
            <a:r>
              <a:rPr lang="tr-TR" dirty="0">
                <a:solidFill>
                  <a:schemeClr val="tx1"/>
                </a:solidFill>
              </a:rPr>
              <a:t>, Edep, 1; Müslim, İman, 36)</a:t>
            </a:r>
          </a:p>
        </p:txBody>
      </p:sp>
    </p:spTree>
    <p:extLst>
      <p:ext uri="{BB962C8B-B14F-4D97-AF65-F5344CB8AC3E}">
        <p14:creationId xmlns:p14="http://schemas.microsoft.com/office/powerpoint/2010/main" val="124908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smtClean="0">
                <a:solidFill>
                  <a:srgbClr val="FF0000"/>
                </a:solidFill>
              </a:rPr>
              <a:t>İYİLİK </a:t>
            </a:r>
            <a:r>
              <a:rPr lang="tr-TR" sz="2800" dirty="0">
                <a:solidFill>
                  <a:srgbClr val="FF0000"/>
                </a:solidFill>
              </a:rPr>
              <a:t>ETMEK –İHSAN ŞUURUYLA HAREKET ETMEK</a:t>
            </a:r>
            <a:endParaRPr lang="tr-TR" sz="2400" dirty="0">
              <a:solidFill>
                <a:srgbClr val="FF0000"/>
              </a:solidFill>
            </a:endParaRPr>
          </a:p>
          <a:p>
            <a:pPr algn="ctr"/>
            <a:endParaRPr lang="tr-TR" sz="2800" dirty="0" smtClean="0">
              <a:solidFill>
                <a:schemeClr val="tx1"/>
              </a:solidFill>
            </a:endParaRPr>
          </a:p>
          <a:p>
            <a:pPr algn="ctr" rtl="1"/>
            <a:endParaRPr lang="tr-TR" sz="2800" dirty="0" smtClean="0">
              <a:solidFill>
                <a:schemeClr val="tx1"/>
              </a:solidFill>
              <a:cs typeface="Emine" panose="03020400000000000000" pitchFamily="66" charset="-78"/>
            </a:endParaRPr>
          </a:p>
          <a:p>
            <a:pPr algn="ctr"/>
            <a:r>
              <a:rPr lang="tr-TR" sz="4800" dirty="0" err="1" smtClean="0">
                <a:solidFill>
                  <a:schemeClr val="tx1"/>
                </a:solidFill>
                <a:latin typeface="HASENAT" panose="01000600020000020003" pitchFamily="2" charset="-78"/>
                <a:cs typeface="HASENAT" panose="01000600020000020003" pitchFamily="2" charset="-78"/>
              </a:rPr>
              <a:t>بِرُّوا</a:t>
            </a:r>
            <a:r>
              <a:rPr lang="tr-TR" sz="4800" dirty="0" smtClean="0">
                <a:solidFill>
                  <a:schemeClr val="tx1"/>
                </a:solidFill>
                <a:latin typeface="HASENAT" panose="01000600020000020003" pitchFamily="2" charset="-78"/>
                <a:cs typeface="HASENAT" panose="01000600020000020003" pitchFamily="2" charset="-78"/>
              </a:rPr>
              <a:t> </a:t>
            </a:r>
            <a:r>
              <a:rPr lang="tr-TR" sz="4800" dirty="0" err="1" smtClean="0">
                <a:solidFill>
                  <a:schemeClr val="tx1"/>
                </a:solidFill>
                <a:latin typeface="HASENAT" panose="01000600020000020003" pitchFamily="2" charset="-78"/>
                <a:cs typeface="HASENAT" panose="01000600020000020003" pitchFamily="2" charset="-78"/>
              </a:rPr>
              <a:t>أَبَاءَكُمْ</a:t>
            </a:r>
            <a:r>
              <a:rPr lang="tr-TR" sz="4800" dirty="0" smtClean="0">
                <a:solidFill>
                  <a:schemeClr val="tx1"/>
                </a:solidFill>
                <a:latin typeface="HASENAT" panose="01000600020000020003" pitchFamily="2" charset="-78"/>
                <a:cs typeface="HASENAT" panose="01000600020000020003" pitchFamily="2" charset="-78"/>
              </a:rPr>
              <a:t> </a:t>
            </a:r>
            <a:r>
              <a:rPr lang="tr-TR" sz="4800" dirty="0" err="1">
                <a:solidFill>
                  <a:schemeClr val="tx1"/>
                </a:solidFill>
                <a:latin typeface="HASENAT" panose="01000600020000020003" pitchFamily="2" charset="-78"/>
                <a:cs typeface="HASENAT" panose="01000600020000020003" pitchFamily="2" charset="-78"/>
              </a:rPr>
              <a:t>تَبَرَّكُمْ</a:t>
            </a:r>
            <a:r>
              <a:rPr lang="tr-TR" sz="4800" dirty="0">
                <a:solidFill>
                  <a:schemeClr val="tx1"/>
                </a:solidFill>
                <a:latin typeface="HASENAT" panose="01000600020000020003" pitchFamily="2" charset="-78"/>
                <a:cs typeface="HASENAT" panose="01000600020000020003" pitchFamily="2" charset="-78"/>
              </a:rPr>
              <a:t> </a:t>
            </a:r>
            <a:r>
              <a:rPr lang="tr-TR" sz="4800" dirty="0" err="1">
                <a:solidFill>
                  <a:schemeClr val="tx1"/>
                </a:solidFill>
                <a:latin typeface="HASENAT" panose="01000600020000020003" pitchFamily="2" charset="-78"/>
                <a:cs typeface="HASENAT" panose="01000600020000020003" pitchFamily="2" charset="-78"/>
              </a:rPr>
              <a:t>اَبْنَاؤُكُمْ</a:t>
            </a:r>
            <a:r>
              <a:rPr lang="tr-TR" sz="4800" dirty="0">
                <a:solidFill>
                  <a:schemeClr val="tx1"/>
                </a:solidFill>
                <a:latin typeface="HASENAT" panose="01000600020000020003" pitchFamily="2" charset="-78"/>
                <a:cs typeface="HASENAT" panose="01000600020000020003" pitchFamily="2" charset="-78"/>
              </a:rPr>
              <a:t> </a:t>
            </a:r>
          </a:p>
          <a:p>
            <a:pPr algn="ctr"/>
            <a:r>
              <a:rPr lang="tr-TR" sz="3600" dirty="0" smtClean="0">
                <a:solidFill>
                  <a:schemeClr val="tx1"/>
                </a:solidFill>
              </a:rPr>
              <a:t>“</a:t>
            </a:r>
            <a:r>
              <a:rPr lang="tr-TR" sz="3600" b="1" u="sng" dirty="0">
                <a:solidFill>
                  <a:schemeClr val="tx1"/>
                </a:solidFill>
              </a:rPr>
              <a:t>Anne ve babanıza iyilik edin ki, çocuklarınızda size iyilik etsin ve </a:t>
            </a:r>
            <a:endParaRPr lang="tr-TR" sz="3600" b="1" u="sng" dirty="0" smtClean="0">
              <a:solidFill>
                <a:schemeClr val="tx1"/>
              </a:solidFill>
            </a:endParaRPr>
          </a:p>
          <a:p>
            <a:pPr algn="ctr"/>
            <a:r>
              <a:rPr lang="tr-TR" sz="3600" b="1" u="sng" dirty="0" smtClean="0">
                <a:solidFill>
                  <a:schemeClr val="tx1"/>
                </a:solidFill>
              </a:rPr>
              <a:t>saygı </a:t>
            </a:r>
            <a:r>
              <a:rPr lang="tr-TR" sz="3600" b="1" u="sng" dirty="0">
                <a:solidFill>
                  <a:schemeClr val="tx1"/>
                </a:solidFill>
              </a:rPr>
              <a:t>göstersinler</a:t>
            </a:r>
            <a:r>
              <a:rPr lang="tr-TR" sz="3600" dirty="0">
                <a:solidFill>
                  <a:schemeClr val="tx1"/>
                </a:solidFill>
              </a:rPr>
              <a:t>...” </a:t>
            </a:r>
            <a:endParaRPr lang="tr-TR" sz="3600" dirty="0" smtClean="0">
              <a:solidFill>
                <a:schemeClr val="tx1"/>
              </a:solidFill>
            </a:endParaRPr>
          </a:p>
          <a:p>
            <a:pPr algn="ctr"/>
            <a:r>
              <a:rPr lang="tr-TR" sz="1600" dirty="0" smtClean="0">
                <a:solidFill>
                  <a:schemeClr val="tx1"/>
                </a:solidFill>
              </a:rPr>
              <a:t>(</a:t>
            </a:r>
            <a:r>
              <a:rPr lang="tr-TR" sz="1600" dirty="0" err="1">
                <a:solidFill>
                  <a:schemeClr val="tx1"/>
                </a:solidFill>
              </a:rPr>
              <a:t>Taberani</a:t>
            </a:r>
            <a:r>
              <a:rPr lang="tr-TR" sz="1600" dirty="0">
                <a:solidFill>
                  <a:schemeClr val="tx1"/>
                </a:solidFill>
              </a:rPr>
              <a:t>, seçme hadisler, </a:t>
            </a:r>
            <a:r>
              <a:rPr lang="tr-TR" sz="1600" dirty="0" smtClean="0">
                <a:solidFill>
                  <a:schemeClr val="tx1"/>
                </a:solidFill>
              </a:rPr>
              <a:t>sh.142 no:11)</a:t>
            </a:r>
            <a:endParaRPr lang="tr-TR" sz="1600" dirty="0">
              <a:solidFill>
                <a:schemeClr val="tx1"/>
              </a:solidFill>
            </a:endParaRPr>
          </a:p>
        </p:txBody>
      </p:sp>
    </p:spTree>
    <p:extLst>
      <p:ext uri="{BB962C8B-B14F-4D97-AF65-F5344CB8AC3E}">
        <p14:creationId xmlns:p14="http://schemas.microsoft.com/office/powerpoint/2010/main" val="1650463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rPr>
              <a:t>“AİLE” DİYİP GEÇME</a:t>
            </a:r>
            <a:endParaRPr lang="tr-TR" sz="2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395536" y="1268760"/>
            <a:ext cx="8568952"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Aile: nişan, düğün, nikah gibi evlilik müesseseleriyle kurulan; </a:t>
            </a:r>
          </a:p>
          <a:p>
            <a:pPr algn="ctr"/>
            <a:r>
              <a:rPr lang="tr-TR" sz="2400" b="1" dirty="0" smtClean="0">
                <a:solidFill>
                  <a:schemeClr val="tx1"/>
                </a:solidFill>
                <a:effectLst>
                  <a:outerShdw blurRad="38100" dist="38100" dir="2700000" algn="tl">
                    <a:srgbClr val="000000">
                      <a:alpha val="43137"/>
                    </a:srgbClr>
                  </a:outerShdw>
                </a:effectLst>
              </a:rPr>
              <a:t>F</a:t>
            </a:r>
            <a:r>
              <a:rPr lang="tr-TR" sz="2400" b="1" dirty="0" smtClean="0">
                <a:solidFill>
                  <a:srgbClr val="C00000"/>
                </a:solidFill>
                <a:effectLst>
                  <a:outerShdw blurRad="38100" dist="38100" dir="2700000" algn="tl">
                    <a:srgbClr val="000000">
                      <a:alpha val="43137"/>
                    </a:srgbClr>
                  </a:outerShdw>
                </a:effectLst>
              </a:rPr>
              <a:t>edakarlık, sevgi, saygı, merhamet, cesaret, çalışkanlık, dürüstlük, yardımseverlik, mertlik, adalet, güven ve bağlılık </a:t>
            </a:r>
            <a:r>
              <a:rPr lang="tr-TR" sz="2400" b="1" dirty="0" smtClean="0">
                <a:solidFill>
                  <a:schemeClr val="tx1"/>
                </a:solidFill>
              </a:rPr>
              <a:t>gibi duyguların yerleştiği;</a:t>
            </a:r>
          </a:p>
          <a:p>
            <a:pPr algn="ctr"/>
            <a:r>
              <a:rPr lang="tr-TR" sz="2400" b="1" dirty="0" smtClean="0">
                <a:solidFill>
                  <a:schemeClr val="tx1"/>
                </a:solidFill>
              </a:rPr>
              <a:t>Aile; anne babaya hürmet; yetim ve kimsesizleri gözetip kollamak; </a:t>
            </a:r>
          </a:p>
          <a:p>
            <a:pPr algn="ctr"/>
            <a:r>
              <a:rPr lang="tr-TR" sz="2400" b="1" dirty="0" smtClean="0">
                <a:solidFill>
                  <a:schemeClr val="tx1"/>
                </a:solidFill>
              </a:rPr>
              <a:t>Akraba ilişkilerine bağlılık ve ziyaret; </a:t>
            </a:r>
          </a:p>
          <a:p>
            <a:pPr algn="ctr"/>
            <a:r>
              <a:rPr lang="tr-TR" sz="2400" b="1" dirty="0" smtClean="0">
                <a:solidFill>
                  <a:srgbClr val="C00000"/>
                </a:solidFill>
              </a:rPr>
              <a:t>Misafire ikram ve hürmet;  büyükleri sayıp küçükleri sevmek; </a:t>
            </a:r>
          </a:p>
          <a:p>
            <a:pPr algn="ctr"/>
            <a:r>
              <a:rPr lang="tr-TR" sz="2400" b="1" dirty="0" smtClean="0">
                <a:solidFill>
                  <a:schemeClr val="tx1"/>
                </a:solidFill>
              </a:rPr>
              <a:t>Doğru Davranışlar elde etmek ve adaleti tesis etmek </a:t>
            </a:r>
            <a:r>
              <a:rPr lang="tr-TR" sz="2800" b="1" u="sng" dirty="0" smtClean="0">
                <a:solidFill>
                  <a:srgbClr val="C00000"/>
                </a:solidFill>
              </a:rPr>
              <a:t>gibi değerleri üreten ve öğreten;</a:t>
            </a:r>
            <a:r>
              <a:rPr lang="tr-TR" sz="2400" b="1" dirty="0" smtClean="0">
                <a:solidFill>
                  <a:srgbClr val="C00000"/>
                </a:solidFill>
              </a:rPr>
              <a:t> </a:t>
            </a:r>
          </a:p>
          <a:p>
            <a:pPr algn="ctr"/>
            <a:r>
              <a:rPr lang="tr-TR" sz="2400" b="1" dirty="0" smtClean="0">
                <a:solidFill>
                  <a:schemeClr val="tx1"/>
                </a:solidFill>
              </a:rPr>
              <a:t>iftira, alay, haset etmek, kibirlenmek, kötü lakaplar takmak, dedi kodu yapmak, yalan söylemek</a:t>
            </a:r>
            <a:r>
              <a:rPr lang="tr-TR" sz="2400" b="1" dirty="0" smtClean="0">
                <a:solidFill>
                  <a:srgbClr val="C00000"/>
                </a:solidFill>
              </a:rPr>
              <a:t> gibi dine ve ahlaka aykırı davranışların kötü olduğunun öğrenilip yaşantı haline geldiği bir kurum ve müessesedir.</a:t>
            </a:r>
            <a:endParaRPr lang="tr-TR" sz="2400" b="1" dirty="0" smtClean="0">
              <a:solidFill>
                <a:schemeClr val="tx1"/>
              </a:solidFill>
            </a:endParaRPr>
          </a:p>
        </p:txBody>
      </p:sp>
    </p:spTree>
    <p:extLst>
      <p:ext uri="{BB962C8B-B14F-4D97-AF65-F5344CB8AC3E}">
        <p14:creationId xmlns:p14="http://schemas.microsoft.com/office/powerpoint/2010/main" val="3790255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smtClean="0">
                <a:solidFill>
                  <a:srgbClr val="FF0000"/>
                </a:solidFill>
              </a:rPr>
              <a:t>İYİLİK </a:t>
            </a:r>
            <a:r>
              <a:rPr lang="tr-TR" sz="2800" dirty="0">
                <a:solidFill>
                  <a:srgbClr val="FF0000"/>
                </a:solidFill>
              </a:rPr>
              <a:t>ETMEK –İHSAN ŞUURUYLA HAREKET ETMEK</a:t>
            </a:r>
            <a:endParaRPr lang="tr-TR" sz="2400" dirty="0">
              <a:solidFill>
                <a:srgbClr val="FF0000"/>
              </a:solidFill>
            </a:endParaRPr>
          </a:p>
          <a:p>
            <a:pPr algn="ctr"/>
            <a:endParaRPr lang="tr-TR" sz="2800" dirty="0" smtClean="0">
              <a:solidFill>
                <a:schemeClr val="tx1"/>
              </a:solidFill>
            </a:endParaRPr>
          </a:p>
          <a:p>
            <a:pPr algn="ctr" rtl="1"/>
            <a:r>
              <a:rPr lang="ar-SA" sz="2800" dirty="0" smtClean="0">
                <a:solidFill>
                  <a:schemeClr val="tx1"/>
                </a:solidFill>
                <a:cs typeface="Emine" panose="03020400000000000000" pitchFamily="66" charset="-78"/>
              </a:rPr>
              <a:t>جَاءَ </a:t>
            </a:r>
            <a:r>
              <a:rPr lang="ar-SA" sz="2800" dirty="0">
                <a:solidFill>
                  <a:schemeClr val="tx1"/>
                </a:solidFill>
                <a:cs typeface="Emine" panose="03020400000000000000" pitchFamily="66" charset="-78"/>
              </a:rPr>
              <a:t>رَجُلٌ إِلَى رَسُولِ اللَّهِ صَلَّى اللَّهُ عَلَيْهِ وَسَلَّمَ فَقَالَ يَا رَسُولَ اللَّهِ مَنْ أَحَقُّ النَّاسِ بِحُسْنِ صَحَابَتِي قَالَ أُمُّكَ قَالَ ثُمَّ مَنْ قَالَ ثُمَّ أُمُّكَ قَالَ ثُمَّ مَنْ قَالَ ثُمَّ أُمُّكَ قَالَ ثُمَّ مَنْ قَالَ ثُمَّ أَبُوكَ</a:t>
            </a:r>
            <a:endParaRPr lang="tr-TR" sz="2800" dirty="0">
              <a:solidFill>
                <a:schemeClr val="tx1"/>
              </a:solidFill>
              <a:cs typeface="Emine" panose="03020400000000000000" pitchFamily="66" charset="-78"/>
            </a:endParaRPr>
          </a:p>
          <a:p>
            <a:pPr algn="just"/>
            <a:r>
              <a:rPr lang="tr-TR" sz="2000" dirty="0">
                <a:solidFill>
                  <a:schemeClr val="tx1"/>
                </a:solidFill>
              </a:rPr>
              <a:t>Ebu </a:t>
            </a:r>
            <a:r>
              <a:rPr lang="tr-TR" sz="2000" dirty="0" err="1">
                <a:solidFill>
                  <a:schemeClr val="tx1"/>
                </a:solidFill>
              </a:rPr>
              <a:t>Hureyre</a:t>
            </a:r>
            <a:r>
              <a:rPr lang="tr-TR" sz="2000" dirty="0">
                <a:solidFill>
                  <a:schemeClr val="tx1"/>
                </a:solidFill>
              </a:rPr>
              <a:t> (</a:t>
            </a:r>
            <a:r>
              <a:rPr lang="tr-TR" sz="2000" dirty="0" err="1">
                <a:solidFill>
                  <a:schemeClr val="tx1"/>
                </a:solidFill>
              </a:rPr>
              <a:t>R.a</a:t>
            </a:r>
            <a:r>
              <a:rPr lang="tr-TR" sz="2000" dirty="0">
                <a:solidFill>
                  <a:schemeClr val="tx1"/>
                </a:solidFill>
              </a:rPr>
              <a:t>) anlatıyor: Bir adam Peygamberimize gelerek: </a:t>
            </a:r>
            <a:endParaRPr lang="tr-TR" sz="2000" dirty="0" smtClean="0">
              <a:solidFill>
                <a:schemeClr val="tx1"/>
              </a:solidFill>
            </a:endParaRPr>
          </a:p>
          <a:p>
            <a:pPr algn="just"/>
            <a:r>
              <a:rPr lang="tr-TR" sz="2400" dirty="0" smtClean="0">
                <a:solidFill>
                  <a:schemeClr val="tx1"/>
                </a:solidFill>
              </a:rPr>
              <a:t>“</a:t>
            </a:r>
            <a:r>
              <a:rPr lang="tr-TR" sz="2400" b="1" u="sng" dirty="0">
                <a:solidFill>
                  <a:schemeClr val="tx1"/>
                </a:solidFill>
              </a:rPr>
              <a:t>Ey Allah’ın </a:t>
            </a:r>
            <a:r>
              <a:rPr lang="tr-TR" sz="2400" b="1" u="sng" dirty="0" err="1">
                <a:solidFill>
                  <a:schemeClr val="tx1"/>
                </a:solidFill>
              </a:rPr>
              <a:t>Rasulü</a:t>
            </a:r>
            <a:r>
              <a:rPr lang="tr-TR" sz="2400" b="1" u="sng" dirty="0">
                <a:solidFill>
                  <a:schemeClr val="tx1"/>
                </a:solidFill>
              </a:rPr>
              <a:t>, insanlar arasında iyi davranmama en çok layık olan kimdir?”</a:t>
            </a:r>
            <a:r>
              <a:rPr lang="tr-TR" sz="2400" dirty="0">
                <a:solidFill>
                  <a:schemeClr val="tx1"/>
                </a:solidFill>
              </a:rPr>
              <a:t> dedi. </a:t>
            </a:r>
            <a:endParaRPr lang="tr-TR" sz="2400" dirty="0" smtClean="0">
              <a:solidFill>
                <a:schemeClr val="tx1"/>
              </a:solidFill>
            </a:endParaRPr>
          </a:p>
          <a:p>
            <a:pPr algn="just"/>
            <a:r>
              <a:rPr lang="tr-TR" sz="2400" dirty="0" smtClean="0">
                <a:solidFill>
                  <a:schemeClr val="tx1"/>
                </a:solidFill>
              </a:rPr>
              <a:t>Peygamberimiz</a:t>
            </a:r>
            <a:r>
              <a:rPr lang="tr-TR" sz="2400" dirty="0">
                <a:solidFill>
                  <a:schemeClr val="tx1"/>
                </a:solidFill>
              </a:rPr>
              <a:t>: “</a:t>
            </a:r>
            <a:r>
              <a:rPr lang="tr-TR" sz="2400" b="1" i="1" dirty="0">
                <a:solidFill>
                  <a:schemeClr val="tx1"/>
                </a:solidFill>
              </a:rPr>
              <a:t>Annendir</a:t>
            </a:r>
            <a:r>
              <a:rPr lang="tr-TR" sz="2400" b="1" dirty="0">
                <a:solidFill>
                  <a:schemeClr val="tx1"/>
                </a:solidFill>
              </a:rPr>
              <a:t>.</a:t>
            </a:r>
            <a:r>
              <a:rPr lang="tr-TR" sz="2400" dirty="0">
                <a:solidFill>
                  <a:schemeClr val="tx1"/>
                </a:solidFill>
              </a:rPr>
              <a:t>” buyurdu. </a:t>
            </a:r>
            <a:endParaRPr lang="tr-TR" sz="2400" dirty="0" smtClean="0">
              <a:solidFill>
                <a:schemeClr val="tx1"/>
              </a:solidFill>
            </a:endParaRPr>
          </a:p>
          <a:p>
            <a:pPr algn="just"/>
            <a:r>
              <a:rPr lang="tr-TR" sz="2400" dirty="0" smtClean="0">
                <a:solidFill>
                  <a:schemeClr val="tx1"/>
                </a:solidFill>
              </a:rPr>
              <a:t>Adam</a:t>
            </a:r>
            <a:r>
              <a:rPr lang="tr-TR" sz="2400" dirty="0">
                <a:solidFill>
                  <a:schemeClr val="tx1"/>
                </a:solidFill>
              </a:rPr>
              <a:t>: “</a:t>
            </a:r>
            <a:r>
              <a:rPr lang="tr-TR" sz="2400" i="1" dirty="0">
                <a:solidFill>
                  <a:schemeClr val="tx1"/>
                </a:solidFill>
              </a:rPr>
              <a:t>Sonra kim?</a:t>
            </a:r>
            <a:r>
              <a:rPr lang="tr-TR" sz="2400" dirty="0">
                <a:solidFill>
                  <a:schemeClr val="tx1"/>
                </a:solidFill>
              </a:rPr>
              <a:t> dedi. Peygamberimiz: “</a:t>
            </a:r>
            <a:r>
              <a:rPr lang="tr-TR" sz="2400" b="1" i="1" dirty="0">
                <a:solidFill>
                  <a:schemeClr val="tx1"/>
                </a:solidFill>
              </a:rPr>
              <a:t>Annendir</a:t>
            </a:r>
            <a:r>
              <a:rPr lang="tr-TR" sz="2400" dirty="0">
                <a:solidFill>
                  <a:schemeClr val="tx1"/>
                </a:solidFill>
              </a:rPr>
              <a:t>.” buyurdu. </a:t>
            </a:r>
            <a:endParaRPr lang="tr-TR" sz="2400" dirty="0" smtClean="0">
              <a:solidFill>
                <a:schemeClr val="tx1"/>
              </a:solidFill>
            </a:endParaRPr>
          </a:p>
          <a:p>
            <a:pPr algn="just"/>
            <a:r>
              <a:rPr lang="tr-TR" sz="2300" dirty="0" smtClean="0">
                <a:solidFill>
                  <a:schemeClr val="tx1"/>
                </a:solidFill>
              </a:rPr>
              <a:t>Adam</a:t>
            </a:r>
            <a:r>
              <a:rPr lang="tr-TR" sz="2300" dirty="0">
                <a:solidFill>
                  <a:schemeClr val="tx1"/>
                </a:solidFill>
              </a:rPr>
              <a:t>: “</a:t>
            </a:r>
            <a:r>
              <a:rPr lang="tr-TR" sz="2300" i="1" dirty="0">
                <a:solidFill>
                  <a:schemeClr val="tx1"/>
                </a:solidFill>
              </a:rPr>
              <a:t>Sonra kimdir?</a:t>
            </a:r>
            <a:r>
              <a:rPr lang="tr-TR" sz="2300" dirty="0">
                <a:solidFill>
                  <a:schemeClr val="tx1"/>
                </a:solidFill>
              </a:rPr>
              <a:t> dedi. Peygamberimiz yine: “</a:t>
            </a:r>
            <a:r>
              <a:rPr lang="tr-TR" sz="2300" b="1" i="1" dirty="0">
                <a:solidFill>
                  <a:schemeClr val="tx1"/>
                </a:solidFill>
              </a:rPr>
              <a:t>Annendir</a:t>
            </a:r>
            <a:r>
              <a:rPr lang="tr-TR" sz="2300" i="1" dirty="0">
                <a:solidFill>
                  <a:schemeClr val="tx1"/>
                </a:solidFill>
              </a:rPr>
              <a:t>.</a:t>
            </a:r>
            <a:r>
              <a:rPr lang="tr-TR" sz="2300" dirty="0">
                <a:solidFill>
                  <a:schemeClr val="tx1"/>
                </a:solidFill>
              </a:rPr>
              <a:t>” buyurdu. </a:t>
            </a:r>
            <a:endParaRPr lang="tr-TR" sz="2300" dirty="0" smtClean="0">
              <a:solidFill>
                <a:schemeClr val="tx1"/>
              </a:solidFill>
            </a:endParaRPr>
          </a:p>
          <a:p>
            <a:pPr algn="just"/>
            <a:r>
              <a:rPr lang="tr-TR" sz="2000" dirty="0" smtClean="0">
                <a:solidFill>
                  <a:schemeClr val="tx1"/>
                </a:solidFill>
              </a:rPr>
              <a:t>Adam</a:t>
            </a:r>
            <a:r>
              <a:rPr lang="tr-TR" sz="2000" dirty="0">
                <a:solidFill>
                  <a:schemeClr val="tx1"/>
                </a:solidFill>
              </a:rPr>
              <a:t>: “</a:t>
            </a:r>
            <a:r>
              <a:rPr lang="tr-TR" sz="2000" i="1" dirty="0">
                <a:solidFill>
                  <a:schemeClr val="tx1"/>
                </a:solidFill>
              </a:rPr>
              <a:t>Sonra kimdir?</a:t>
            </a:r>
            <a:r>
              <a:rPr lang="tr-TR" sz="2000" dirty="0">
                <a:solidFill>
                  <a:schemeClr val="tx1"/>
                </a:solidFill>
              </a:rPr>
              <a:t> diye sordu. Peygamberimiz: “</a:t>
            </a:r>
            <a:r>
              <a:rPr lang="tr-TR" sz="2000" b="1" i="1" dirty="0">
                <a:solidFill>
                  <a:schemeClr val="tx1"/>
                </a:solidFill>
              </a:rPr>
              <a:t>Sonra babandır</a:t>
            </a:r>
            <a:r>
              <a:rPr lang="tr-TR" sz="2000" dirty="0">
                <a:solidFill>
                  <a:schemeClr val="tx1"/>
                </a:solidFill>
              </a:rPr>
              <a:t>.” buyurdu. </a:t>
            </a:r>
            <a:endParaRPr lang="tr-TR" sz="2000" dirty="0" smtClean="0">
              <a:solidFill>
                <a:schemeClr val="tx1"/>
              </a:solidFill>
            </a:endParaRPr>
          </a:p>
          <a:p>
            <a:pPr algn="just"/>
            <a:r>
              <a:rPr lang="tr-TR" sz="2000" dirty="0" smtClean="0">
                <a:solidFill>
                  <a:schemeClr val="tx1"/>
                </a:solidFill>
              </a:rPr>
              <a:t>(</a:t>
            </a:r>
            <a:r>
              <a:rPr lang="tr-TR" sz="2000" dirty="0" err="1">
                <a:solidFill>
                  <a:schemeClr val="tx1"/>
                </a:solidFill>
              </a:rPr>
              <a:t>Buhârî</a:t>
            </a:r>
            <a:r>
              <a:rPr lang="tr-TR" sz="2000" dirty="0">
                <a:solidFill>
                  <a:schemeClr val="tx1"/>
                </a:solidFill>
              </a:rPr>
              <a:t>, </a:t>
            </a:r>
            <a:r>
              <a:rPr lang="tr-TR" sz="2000" dirty="0" err="1">
                <a:solidFill>
                  <a:schemeClr val="tx1"/>
                </a:solidFill>
              </a:rPr>
              <a:t>Edeb</a:t>
            </a:r>
            <a:r>
              <a:rPr lang="tr-TR" sz="2000" dirty="0">
                <a:solidFill>
                  <a:schemeClr val="tx1"/>
                </a:solidFill>
              </a:rPr>
              <a:t>, 2; Müslim, </a:t>
            </a:r>
            <a:r>
              <a:rPr lang="tr-TR" sz="2000" dirty="0" err="1">
                <a:solidFill>
                  <a:schemeClr val="tx1"/>
                </a:solidFill>
              </a:rPr>
              <a:t>Birr</a:t>
            </a:r>
            <a:r>
              <a:rPr lang="tr-TR" sz="2000" dirty="0">
                <a:solidFill>
                  <a:schemeClr val="tx1"/>
                </a:solidFill>
              </a:rPr>
              <a:t>, 1).</a:t>
            </a:r>
          </a:p>
        </p:txBody>
      </p:sp>
    </p:spTree>
    <p:extLst>
      <p:ext uri="{BB962C8B-B14F-4D97-AF65-F5344CB8AC3E}">
        <p14:creationId xmlns:p14="http://schemas.microsoft.com/office/powerpoint/2010/main" val="3222420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smtClean="0">
                <a:solidFill>
                  <a:srgbClr val="FF0000"/>
                </a:solidFill>
              </a:rPr>
              <a:t>İYİLİK </a:t>
            </a:r>
            <a:r>
              <a:rPr lang="tr-TR" sz="2800" dirty="0">
                <a:solidFill>
                  <a:srgbClr val="FF0000"/>
                </a:solidFill>
              </a:rPr>
              <a:t>ETMEK –İHSAN ŞUURUYLA HAREKET ETMEK</a:t>
            </a:r>
            <a:endParaRPr lang="tr-TR" sz="2400" dirty="0">
              <a:solidFill>
                <a:srgbClr val="FF0000"/>
              </a:solidFill>
            </a:endParaRPr>
          </a:p>
          <a:p>
            <a:pPr algn="ctr"/>
            <a:endParaRPr lang="tr-TR" sz="2400" dirty="0">
              <a:solidFill>
                <a:schemeClr val="tx1"/>
              </a:solidFill>
            </a:endParaRPr>
          </a:p>
          <a:p>
            <a:pPr algn="ctr"/>
            <a:r>
              <a:rPr lang="ar-AE" sz="3200" dirty="0">
                <a:solidFill>
                  <a:schemeClr val="tx1"/>
                </a:solidFill>
                <a:cs typeface="Emine" panose="03020400000000000000" pitchFamily="66" charset="-78"/>
              </a:rPr>
              <a:t>مَنْ سَرَّهُ أَنْ يُمَدَّ لَهُ فِى عُمْرِهِ وَيُزَادَ فِى رِزْقِهِ فَلْيَبَرَّ وَالِدَيْهِ وَلْيَصِلْ رَحِمَهُ</a:t>
            </a:r>
            <a:endParaRPr lang="tr-TR" sz="3200" dirty="0">
              <a:solidFill>
                <a:schemeClr val="tx1"/>
              </a:solidFill>
              <a:cs typeface="Emine" panose="03020400000000000000" pitchFamily="66" charset="-78"/>
            </a:endParaRPr>
          </a:p>
          <a:p>
            <a:pPr algn="just"/>
            <a:r>
              <a:rPr lang="tr-TR" sz="3600" dirty="0">
                <a:solidFill>
                  <a:srgbClr val="FF0000"/>
                </a:solidFill>
              </a:rPr>
              <a:t>“</a:t>
            </a:r>
            <a:r>
              <a:rPr lang="tr-TR" sz="3600" b="1" u="sng" dirty="0">
                <a:solidFill>
                  <a:srgbClr val="FF0000"/>
                </a:solidFill>
              </a:rPr>
              <a:t>Rızkının çoğalmasını ve ömrünün uzamasını isteyen, </a:t>
            </a:r>
            <a:r>
              <a:rPr lang="tr-TR" sz="3600" b="1" u="sng" dirty="0">
                <a:solidFill>
                  <a:srgbClr val="00B050"/>
                </a:solidFill>
              </a:rPr>
              <a:t>ana ve babasına ikram ve ihsanda bulunsun </a:t>
            </a:r>
            <a:r>
              <a:rPr lang="tr-TR" sz="3600" b="1" u="sng" dirty="0">
                <a:solidFill>
                  <a:schemeClr val="tx1"/>
                </a:solidFill>
              </a:rPr>
              <a:t>ve akrabalarını ziyaret etsin</a:t>
            </a:r>
            <a:r>
              <a:rPr lang="tr-TR" sz="3600" dirty="0">
                <a:solidFill>
                  <a:schemeClr val="tx1"/>
                </a:solidFill>
              </a:rPr>
              <a:t>.”  </a:t>
            </a:r>
            <a:endParaRPr lang="tr-TR" sz="3600" dirty="0" smtClean="0">
              <a:solidFill>
                <a:schemeClr val="tx1"/>
              </a:solidFill>
            </a:endParaRPr>
          </a:p>
          <a:p>
            <a:r>
              <a:rPr lang="tr-TR" sz="1600" dirty="0" smtClean="0">
                <a:solidFill>
                  <a:schemeClr val="tx1"/>
                </a:solidFill>
              </a:rPr>
              <a:t>(</a:t>
            </a:r>
            <a:r>
              <a:rPr lang="tr-TR" sz="1600" dirty="0" err="1">
                <a:solidFill>
                  <a:schemeClr val="tx1"/>
                </a:solidFill>
              </a:rPr>
              <a:t>Terğib</a:t>
            </a:r>
            <a:r>
              <a:rPr lang="tr-TR" sz="1600" dirty="0">
                <a:solidFill>
                  <a:schemeClr val="tx1"/>
                </a:solidFill>
              </a:rPr>
              <a:t> Ve </a:t>
            </a:r>
            <a:r>
              <a:rPr lang="tr-TR" sz="1600" dirty="0" err="1">
                <a:solidFill>
                  <a:schemeClr val="tx1"/>
                </a:solidFill>
              </a:rPr>
              <a:t>Terhib</a:t>
            </a:r>
            <a:r>
              <a:rPr lang="tr-TR" sz="1600" dirty="0">
                <a:solidFill>
                  <a:schemeClr val="tx1"/>
                </a:solidFill>
              </a:rPr>
              <a:t>, C.5, S.116/ Ahmet, seçme hadisler, </a:t>
            </a:r>
            <a:r>
              <a:rPr lang="tr-TR" sz="1600" dirty="0" err="1">
                <a:solidFill>
                  <a:schemeClr val="tx1"/>
                </a:solidFill>
              </a:rPr>
              <a:t>sh</a:t>
            </a:r>
            <a:r>
              <a:rPr lang="tr-TR" sz="1600" dirty="0">
                <a:solidFill>
                  <a:schemeClr val="tx1"/>
                </a:solidFill>
              </a:rPr>
              <a:t>. 152, no:27)</a:t>
            </a:r>
          </a:p>
          <a:p>
            <a:pPr algn="ctr"/>
            <a:endParaRPr lang="tr-TR" sz="2800" dirty="0" smtClean="0">
              <a:solidFill>
                <a:schemeClr val="tx1"/>
              </a:solidFill>
            </a:endParaRPr>
          </a:p>
        </p:txBody>
      </p:sp>
    </p:spTree>
    <p:extLst>
      <p:ext uri="{BB962C8B-B14F-4D97-AF65-F5344CB8AC3E}">
        <p14:creationId xmlns:p14="http://schemas.microsoft.com/office/powerpoint/2010/main" val="33261171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smtClean="0">
                <a:solidFill>
                  <a:srgbClr val="002060"/>
                </a:solidFill>
              </a:rPr>
              <a:t>RIZALARINI </a:t>
            </a:r>
            <a:r>
              <a:rPr lang="tr-TR" sz="2800" dirty="0">
                <a:solidFill>
                  <a:srgbClr val="002060"/>
                </a:solidFill>
              </a:rPr>
              <a:t>KAZANMAK</a:t>
            </a:r>
            <a:endParaRPr lang="tr-TR" sz="2400" dirty="0">
              <a:solidFill>
                <a:srgbClr val="002060"/>
              </a:solidFill>
            </a:endParaRPr>
          </a:p>
          <a:p>
            <a:pPr marL="514350" lvl="1" indent="-514350">
              <a:buFont typeface="Wingdings" panose="05000000000000000000" pitchFamily="2" charset="2"/>
              <a:buChar char="q"/>
            </a:pPr>
            <a:endParaRPr lang="tr-TR" sz="3600" dirty="0">
              <a:solidFill>
                <a:schemeClr val="tx1"/>
              </a:solidFill>
            </a:endParaRPr>
          </a:p>
          <a:p>
            <a:pPr algn="ctr" rtl="1"/>
            <a:r>
              <a:rPr lang="ar-SA" sz="3600" dirty="0">
                <a:solidFill>
                  <a:schemeClr val="tx1"/>
                </a:solidFill>
                <a:cs typeface="Emine" panose="03020400000000000000" pitchFamily="66" charset="-78"/>
              </a:rPr>
              <a:t>رِضَى الرَّبِّ فِي رِضَى الْوَالِدِ وَسَخَطُ الرَّبِّ فِي سَخَطِ الْوَالِدِ</a:t>
            </a:r>
            <a:endParaRPr lang="tr-TR" dirty="0">
              <a:solidFill>
                <a:schemeClr val="tx1"/>
              </a:solidFill>
              <a:cs typeface="Emine" panose="03020400000000000000" pitchFamily="66" charset="-78"/>
            </a:endParaRPr>
          </a:p>
          <a:p>
            <a:r>
              <a:rPr lang="tr-TR" sz="3600" dirty="0">
                <a:solidFill>
                  <a:schemeClr val="tx1"/>
                </a:solidFill>
              </a:rPr>
              <a:t>“</a:t>
            </a:r>
            <a:r>
              <a:rPr lang="tr-TR" sz="3600" b="1" dirty="0">
                <a:solidFill>
                  <a:schemeClr val="tx1"/>
                </a:solidFill>
              </a:rPr>
              <a:t>Allah’ın rızası, ana-babanın rızasında; Allah’ın gazabı da ana-babının kızmasındadır</a:t>
            </a:r>
            <a:r>
              <a:rPr lang="tr-TR" sz="3600" dirty="0">
                <a:solidFill>
                  <a:schemeClr val="tx1"/>
                </a:solidFill>
              </a:rPr>
              <a:t>”. </a:t>
            </a:r>
            <a:endParaRPr lang="tr-TR" sz="3600" dirty="0" smtClean="0">
              <a:solidFill>
                <a:schemeClr val="tx1"/>
              </a:solidFill>
            </a:endParaRPr>
          </a:p>
          <a:p>
            <a:r>
              <a:rPr lang="tr-TR" sz="2800" dirty="0" smtClean="0">
                <a:solidFill>
                  <a:schemeClr val="tx1"/>
                </a:solidFill>
              </a:rPr>
              <a:t>(</a:t>
            </a:r>
            <a:r>
              <a:rPr lang="tr-TR" sz="2800" dirty="0" err="1">
                <a:solidFill>
                  <a:schemeClr val="tx1"/>
                </a:solidFill>
              </a:rPr>
              <a:t>Tirmizi</a:t>
            </a:r>
            <a:r>
              <a:rPr lang="tr-TR" sz="2800" dirty="0">
                <a:solidFill>
                  <a:schemeClr val="tx1"/>
                </a:solidFill>
              </a:rPr>
              <a:t>, </a:t>
            </a:r>
            <a:r>
              <a:rPr lang="tr-TR" sz="2800" dirty="0" err="1">
                <a:solidFill>
                  <a:schemeClr val="tx1"/>
                </a:solidFill>
              </a:rPr>
              <a:t>Birr</a:t>
            </a:r>
            <a:r>
              <a:rPr lang="tr-TR" sz="2800" dirty="0">
                <a:solidFill>
                  <a:schemeClr val="tx1"/>
                </a:solidFill>
              </a:rPr>
              <a:t>, 3)</a:t>
            </a:r>
            <a:endParaRPr lang="tr-TR" sz="2000" dirty="0">
              <a:solidFill>
                <a:schemeClr val="tx1"/>
              </a:solidFill>
            </a:endParaRPr>
          </a:p>
          <a:p>
            <a:pPr marL="0" lvl="1"/>
            <a:endParaRPr lang="tr-TR" sz="2800" dirty="0">
              <a:solidFill>
                <a:schemeClr val="tx1"/>
              </a:solidFill>
            </a:endParaRPr>
          </a:p>
        </p:txBody>
      </p:sp>
    </p:spTree>
    <p:extLst>
      <p:ext uri="{BB962C8B-B14F-4D97-AF65-F5344CB8AC3E}">
        <p14:creationId xmlns:p14="http://schemas.microsoft.com/office/powerpoint/2010/main" val="242442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smtClean="0">
                <a:solidFill>
                  <a:srgbClr val="002060"/>
                </a:solidFill>
              </a:rPr>
              <a:t>RIZALARINI </a:t>
            </a:r>
            <a:r>
              <a:rPr lang="tr-TR" sz="2800" dirty="0">
                <a:solidFill>
                  <a:srgbClr val="002060"/>
                </a:solidFill>
              </a:rPr>
              <a:t>KAZANMAK</a:t>
            </a:r>
            <a:endParaRPr lang="tr-TR" sz="2400" dirty="0">
              <a:solidFill>
                <a:srgbClr val="002060"/>
              </a:solidFill>
            </a:endParaRPr>
          </a:p>
          <a:p>
            <a:pPr marL="514350" lvl="1" indent="-514350">
              <a:buFont typeface="Wingdings" panose="05000000000000000000" pitchFamily="2" charset="2"/>
              <a:buChar char="q"/>
            </a:pPr>
            <a:endParaRPr lang="tr-TR" sz="2400" dirty="0">
              <a:solidFill>
                <a:schemeClr val="tx1"/>
              </a:solidFill>
            </a:endParaRPr>
          </a:p>
          <a:p>
            <a:pPr algn="just"/>
            <a:r>
              <a:rPr lang="tr-TR" sz="2800" dirty="0" err="1">
                <a:solidFill>
                  <a:schemeClr val="tx1"/>
                </a:solidFill>
              </a:rPr>
              <a:t>Semure</a:t>
            </a:r>
            <a:r>
              <a:rPr lang="tr-TR" sz="2800" dirty="0">
                <a:solidFill>
                  <a:schemeClr val="tx1"/>
                </a:solidFill>
              </a:rPr>
              <a:t> oğlu Cabir (</a:t>
            </a:r>
            <a:r>
              <a:rPr lang="tr-TR" sz="2800" dirty="0" err="1">
                <a:solidFill>
                  <a:schemeClr val="tx1"/>
                </a:solidFill>
              </a:rPr>
              <a:t>R.a</a:t>
            </a:r>
            <a:r>
              <a:rPr lang="tr-TR" sz="2800" dirty="0">
                <a:solidFill>
                  <a:schemeClr val="tx1"/>
                </a:solidFill>
              </a:rPr>
              <a:t>.) anlatır: </a:t>
            </a:r>
            <a:endParaRPr lang="tr-TR" sz="2800" dirty="0" smtClean="0">
              <a:solidFill>
                <a:schemeClr val="tx1"/>
              </a:solidFill>
            </a:endParaRPr>
          </a:p>
          <a:p>
            <a:pPr algn="just"/>
            <a:r>
              <a:rPr lang="tr-TR" sz="2800" dirty="0" smtClean="0">
                <a:solidFill>
                  <a:schemeClr val="tx1"/>
                </a:solidFill>
              </a:rPr>
              <a:t>Nebi </a:t>
            </a:r>
            <a:r>
              <a:rPr lang="tr-TR" sz="2800" dirty="0">
                <a:solidFill>
                  <a:schemeClr val="tx1"/>
                </a:solidFill>
              </a:rPr>
              <a:t>(</a:t>
            </a:r>
            <a:r>
              <a:rPr lang="tr-TR" sz="2800" dirty="0" err="1">
                <a:solidFill>
                  <a:schemeClr val="tx1"/>
                </a:solidFill>
              </a:rPr>
              <a:t>s.a.v</a:t>
            </a:r>
            <a:r>
              <a:rPr lang="tr-TR" sz="2800" dirty="0">
                <a:solidFill>
                  <a:schemeClr val="tx1"/>
                </a:solidFill>
              </a:rPr>
              <a:t>.) minbere çıkarak üç kere “</a:t>
            </a:r>
            <a:r>
              <a:rPr lang="tr-TR" sz="2800" b="1" dirty="0">
                <a:solidFill>
                  <a:schemeClr val="tx1"/>
                </a:solidFill>
              </a:rPr>
              <a:t>Amin, Amin, Amin</a:t>
            </a:r>
            <a:r>
              <a:rPr lang="tr-TR" sz="2800" dirty="0">
                <a:solidFill>
                  <a:schemeClr val="tx1"/>
                </a:solidFill>
              </a:rPr>
              <a:t>” dedi ve sonra bunu şöyle açıkladı: </a:t>
            </a:r>
            <a:endParaRPr lang="tr-TR" sz="2800" dirty="0" smtClean="0">
              <a:solidFill>
                <a:schemeClr val="tx1"/>
              </a:solidFill>
            </a:endParaRPr>
          </a:p>
          <a:p>
            <a:pPr algn="just"/>
            <a:r>
              <a:rPr lang="tr-TR" sz="2800" dirty="0" smtClean="0">
                <a:solidFill>
                  <a:schemeClr val="tx1"/>
                </a:solidFill>
              </a:rPr>
              <a:t>“</a:t>
            </a:r>
            <a:r>
              <a:rPr lang="tr-TR" sz="2800" dirty="0">
                <a:solidFill>
                  <a:schemeClr val="tx1"/>
                </a:solidFill>
              </a:rPr>
              <a:t>Cebrail (as) bana gelerek dedi ki: </a:t>
            </a:r>
            <a:endParaRPr lang="tr-TR" sz="2000" dirty="0">
              <a:solidFill>
                <a:schemeClr val="tx1"/>
              </a:solidFill>
            </a:endParaRPr>
          </a:p>
          <a:p>
            <a:r>
              <a:rPr lang="ar-AE" sz="2800" dirty="0">
                <a:solidFill>
                  <a:schemeClr val="tx1"/>
                </a:solidFill>
                <a:cs typeface="Emine" panose="03020400000000000000" pitchFamily="66" charset="-78"/>
              </a:rPr>
              <a:t>يَا مُحَمَّدُ مَنْ اَدْرَكَ اَحَدَ اَبَوَيْهِ فَمَاتَ فَدَخَلَ النَّارَ فَاَبْعَدَهُ اللّٰهُ فَقُلْ أٰمِينَ فَقُلْتُ اٰمِينَ</a:t>
            </a:r>
            <a:endParaRPr lang="tr-TR" sz="1400" dirty="0">
              <a:solidFill>
                <a:schemeClr val="tx1"/>
              </a:solidFill>
              <a:cs typeface="Emine" panose="03020400000000000000" pitchFamily="66" charset="-78"/>
            </a:endParaRPr>
          </a:p>
          <a:p>
            <a:pPr algn="just"/>
            <a:r>
              <a:rPr lang="tr-TR" sz="2800" dirty="0">
                <a:solidFill>
                  <a:srgbClr val="FF0000"/>
                </a:solidFill>
              </a:rPr>
              <a:t>“</a:t>
            </a:r>
            <a:r>
              <a:rPr lang="tr-TR" sz="2800" b="1" dirty="0">
                <a:solidFill>
                  <a:srgbClr val="FF0000"/>
                </a:solidFill>
              </a:rPr>
              <a:t>Ya Muhammed! Anne-babasından biriyle beraber olup da onun rızasını kazanmadan ölüp, cehennemlik olan kimseyi ALLAH rahmetinden uzaklaştırsın.</a:t>
            </a:r>
            <a:r>
              <a:rPr lang="tr-TR" sz="2800" dirty="0">
                <a:solidFill>
                  <a:srgbClr val="FF0000"/>
                </a:solidFill>
              </a:rPr>
              <a:t>” </a:t>
            </a:r>
            <a:r>
              <a:rPr lang="tr-TR" sz="2800" dirty="0">
                <a:solidFill>
                  <a:schemeClr val="tx1"/>
                </a:solidFill>
              </a:rPr>
              <a:t>diye beddua etti ve: “</a:t>
            </a:r>
            <a:r>
              <a:rPr lang="tr-TR" sz="2800" b="1" dirty="0">
                <a:solidFill>
                  <a:schemeClr val="tx1"/>
                </a:solidFill>
              </a:rPr>
              <a:t>Âmin de</a:t>
            </a:r>
            <a:r>
              <a:rPr lang="tr-TR" sz="2800" dirty="0">
                <a:solidFill>
                  <a:schemeClr val="tx1"/>
                </a:solidFill>
              </a:rPr>
              <a:t>” diye buyurdu. Ben de: “Âmin” dedim.” </a:t>
            </a:r>
            <a:endParaRPr lang="tr-TR" sz="2800" dirty="0" smtClean="0">
              <a:solidFill>
                <a:schemeClr val="tx1"/>
              </a:solidFill>
            </a:endParaRPr>
          </a:p>
          <a:p>
            <a:pPr algn="just"/>
            <a:r>
              <a:rPr lang="tr-TR" sz="1600" dirty="0" smtClean="0">
                <a:solidFill>
                  <a:schemeClr val="tx1"/>
                </a:solidFill>
              </a:rPr>
              <a:t>(</a:t>
            </a:r>
            <a:r>
              <a:rPr lang="tr-TR" sz="1600" dirty="0" err="1">
                <a:solidFill>
                  <a:schemeClr val="tx1"/>
                </a:solidFill>
              </a:rPr>
              <a:t>Terğib</a:t>
            </a:r>
            <a:r>
              <a:rPr lang="tr-TR" sz="1600" dirty="0">
                <a:solidFill>
                  <a:schemeClr val="tx1"/>
                </a:solidFill>
              </a:rPr>
              <a:t> Ve </a:t>
            </a:r>
            <a:r>
              <a:rPr lang="tr-TR" sz="1600" dirty="0" err="1">
                <a:solidFill>
                  <a:schemeClr val="tx1"/>
                </a:solidFill>
              </a:rPr>
              <a:t>Terhib</a:t>
            </a:r>
            <a:r>
              <a:rPr lang="tr-TR" sz="1600" dirty="0">
                <a:solidFill>
                  <a:schemeClr val="tx1"/>
                </a:solidFill>
              </a:rPr>
              <a:t>, C.5, S.120 / </a:t>
            </a:r>
            <a:r>
              <a:rPr lang="tr-TR" sz="1400" dirty="0" err="1">
                <a:solidFill>
                  <a:schemeClr val="tx1"/>
                </a:solidFill>
              </a:rPr>
              <a:t>Taberânî</a:t>
            </a:r>
            <a:r>
              <a:rPr lang="tr-TR" sz="1400" dirty="0">
                <a:solidFill>
                  <a:schemeClr val="tx1"/>
                </a:solidFill>
              </a:rPr>
              <a:t>, </a:t>
            </a:r>
            <a:r>
              <a:rPr lang="tr-TR" sz="1400" dirty="0" err="1">
                <a:solidFill>
                  <a:schemeClr val="tx1"/>
                </a:solidFill>
              </a:rPr>
              <a:t>İbn</a:t>
            </a:r>
            <a:r>
              <a:rPr lang="tr-TR" sz="1400" dirty="0">
                <a:solidFill>
                  <a:schemeClr val="tx1"/>
                </a:solidFill>
              </a:rPr>
              <a:t>-i </a:t>
            </a:r>
            <a:r>
              <a:rPr lang="tr-TR" sz="1400" dirty="0" err="1">
                <a:solidFill>
                  <a:schemeClr val="tx1"/>
                </a:solidFill>
              </a:rPr>
              <a:t>Hıbban</a:t>
            </a:r>
            <a:r>
              <a:rPr lang="tr-TR" sz="1400" dirty="0" smtClean="0">
                <a:solidFill>
                  <a:schemeClr val="tx1"/>
                </a:solidFill>
              </a:rPr>
              <a:t>)</a:t>
            </a:r>
            <a:endParaRPr lang="tr-TR" sz="2000" dirty="0">
              <a:solidFill>
                <a:schemeClr val="tx1"/>
              </a:solidFill>
            </a:endParaRPr>
          </a:p>
        </p:txBody>
      </p:sp>
    </p:spTree>
    <p:extLst>
      <p:ext uri="{BB962C8B-B14F-4D97-AF65-F5344CB8AC3E}">
        <p14:creationId xmlns:p14="http://schemas.microsoft.com/office/powerpoint/2010/main" val="1447943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smtClean="0">
                <a:solidFill>
                  <a:schemeClr val="tx1"/>
                </a:solidFill>
              </a:rPr>
              <a:t>HOŞ </a:t>
            </a:r>
            <a:r>
              <a:rPr lang="tr-TR" sz="2800" dirty="0">
                <a:solidFill>
                  <a:schemeClr val="tx1"/>
                </a:solidFill>
              </a:rPr>
              <a:t>VE GÜZEL MUAMELEDE </a:t>
            </a:r>
            <a:r>
              <a:rPr lang="tr-TR" sz="2800" dirty="0" smtClean="0">
                <a:solidFill>
                  <a:schemeClr val="tx1"/>
                </a:solidFill>
              </a:rPr>
              <a:t>BULUNMAK</a:t>
            </a:r>
          </a:p>
          <a:p>
            <a:pPr marL="514350" lvl="1" indent="-514350">
              <a:buFont typeface="Wingdings" panose="05000000000000000000" pitchFamily="2" charset="2"/>
              <a:buChar char="q"/>
            </a:pPr>
            <a:r>
              <a:rPr lang="tr-TR" sz="2800" dirty="0">
                <a:solidFill>
                  <a:schemeClr val="tx1"/>
                </a:solidFill>
              </a:rPr>
              <a:t>YÜZLERİNE HÜSNÜ MUHABBETLE /ŞEFKATLE BAKMAK</a:t>
            </a:r>
          </a:p>
          <a:p>
            <a:pPr marL="0" lvl="1"/>
            <a:endParaRPr lang="tr-TR" sz="3600" dirty="0">
              <a:solidFill>
                <a:schemeClr val="tx1"/>
              </a:solidFill>
            </a:endParaRPr>
          </a:p>
          <a:p>
            <a:pPr algn="just"/>
            <a:r>
              <a:rPr lang="tr-TR" sz="2400" dirty="0" smtClean="0">
                <a:solidFill>
                  <a:schemeClr val="tx1"/>
                </a:solidFill>
              </a:rPr>
              <a:t>Peygamber efendimiz buyurdu </a:t>
            </a:r>
            <a:r>
              <a:rPr lang="tr-TR" sz="2400" dirty="0">
                <a:solidFill>
                  <a:schemeClr val="tx1"/>
                </a:solidFill>
              </a:rPr>
              <a:t>ki: </a:t>
            </a:r>
            <a:endParaRPr lang="tr-TR" sz="2400" dirty="0" smtClean="0">
              <a:solidFill>
                <a:schemeClr val="tx1"/>
              </a:solidFill>
            </a:endParaRPr>
          </a:p>
          <a:p>
            <a:pPr algn="just"/>
            <a:r>
              <a:rPr lang="tr-TR" sz="6000" dirty="0" smtClean="0">
                <a:solidFill>
                  <a:srgbClr val="FF0000"/>
                </a:solidFill>
              </a:rPr>
              <a:t>“</a:t>
            </a:r>
            <a:r>
              <a:rPr lang="tr-TR" sz="6000" b="1" u="sng" dirty="0">
                <a:solidFill>
                  <a:srgbClr val="FF0000"/>
                </a:solidFill>
              </a:rPr>
              <a:t>Ana-babanın yüzüne </a:t>
            </a:r>
            <a:endParaRPr lang="tr-TR" sz="6000" b="1" u="sng" dirty="0" smtClean="0">
              <a:solidFill>
                <a:srgbClr val="FF0000"/>
              </a:solidFill>
            </a:endParaRPr>
          </a:p>
          <a:p>
            <a:pPr algn="just"/>
            <a:r>
              <a:rPr lang="tr-TR" sz="6000" b="1" u="sng" dirty="0" smtClean="0">
                <a:solidFill>
                  <a:srgbClr val="FF0000"/>
                </a:solidFill>
              </a:rPr>
              <a:t>sevgi </a:t>
            </a:r>
            <a:r>
              <a:rPr lang="tr-TR" sz="6000" b="1" u="sng" dirty="0">
                <a:solidFill>
                  <a:srgbClr val="FF0000"/>
                </a:solidFill>
              </a:rPr>
              <a:t>ile bakmak ibadettir</a:t>
            </a:r>
            <a:r>
              <a:rPr lang="tr-TR" sz="6000" dirty="0">
                <a:solidFill>
                  <a:srgbClr val="FF0000"/>
                </a:solidFill>
              </a:rPr>
              <a:t>.” </a:t>
            </a:r>
            <a:endParaRPr lang="tr-TR" sz="6000" dirty="0" smtClean="0">
              <a:solidFill>
                <a:srgbClr val="FF0000"/>
              </a:solidFill>
            </a:endParaRPr>
          </a:p>
          <a:p>
            <a:pPr algn="just"/>
            <a:r>
              <a:rPr lang="tr-TR" sz="2400" dirty="0" smtClean="0">
                <a:solidFill>
                  <a:schemeClr val="tx1"/>
                </a:solidFill>
              </a:rPr>
              <a:t>[</a:t>
            </a:r>
            <a:r>
              <a:rPr lang="tr-TR" sz="2400" dirty="0" err="1">
                <a:solidFill>
                  <a:schemeClr val="tx1"/>
                </a:solidFill>
              </a:rPr>
              <a:t>ebu</a:t>
            </a:r>
            <a:r>
              <a:rPr lang="tr-TR" sz="2400" dirty="0">
                <a:solidFill>
                  <a:schemeClr val="tx1"/>
                </a:solidFill>
              </a:rPr>
              <a:t> </a:t>
            </a:r>
            <a:r>
              <a:rPr lang="tr-TR" sz="2400" dirty="0" err="1">
                <a:solidFill>
                  <a:schemeClr val="tx1"/>
                </a:solidFill>
              </a:rPr>
              <a:t>nuaym</a:t>
            </a:r>
            <a:r>
              <a:rPr lang="tr-TR" sz="2400" dirty="0" smtClean="0">
                <a:solidFill>
                  <a:schemeClr val="tx1"/>
                </a:solidFill>
              </a:rPr>
              <a:t>]</a:t>
            </a:r>
            <a:endParaRPr lang="tr-TR" sz="3200" dirty="0">
              <a:solidFill>
                <a:schemeClr val="tx1"/>
              </a:solidFill>
            </a:endParaRPr>
          </a:p>
        </p:txBody>
      </p:sp>
    </p:spTree>
    <p:extLst>
      <p:ext uri="{BB962C8B-B14F-4D97-AF65-F5344CB8AC3E}">
        <p14:creationId xmlns:p14="http://schemas.microsoft.com/office/powerpoint/2010/main" val="6283587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dirty="0">
                <a:solidFill>
                  <a:schemeClr val="tx1"/>
                </a:solidFill>
                <a:effectLst>
                  <a:outerShdw blurRad="38100" dist="38100" dir="2700000" algn="tl">
                    <a:srgbClr val="000000">
                      <a:alpha val="43137"/>
                    </a:srgbClr>
                  </a:outerShdw>
                </a:effectLst>
              </a:rPr>
              <a:t>ANNE BABALARA KARŞI EVLAT OLARAK GÖREVLERİMİZ</a:t>
            </a:r>
            <a:endParaRPr lang="tr-TR" sz="2800" dirty="0">
              <a:solidFill>
                <a:schemeClr val="tx1"/>
              </a:solidFill>
              <a:effectLst>
                <a:outerShdw blurRad="38100" dist="38100" dir="2700000" algn="tl">
                  <a:srgbClr val="000000">
                    <a:alpha val="43137"/>
                  </a:srgbClr>
                </a:outerShdw>
              </a:effectLst>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1" indent="-514350">
              <a:buFont typeface="Wingdings" panose="05000000000000000000" pitchFamily="2" charset="2"/>
              <a:buChar char="q"/>
            </a:pPr>
            <a:r>
              <a:rPr lang="tr-TR" sz="2800" dirty="0">
                <a:solidFill>
                  <a:srgbClr val="002060"/>
                </a:solidFill>
              </a:rPr>
              <a:t>SEVMEK</a:t>
            </a:r>
            <a:endParaRPr lang="tr-TR" sz="2400" dirty="0">
              <a:solidFill>
                <a:srgbClr val="002060"/>
              </a:solidFill>
            </a:endParaRPr>
          </a:p>
          <a:p>
            <a:pPr marL="514350" lvl="1" indent="-514350">
              <a:buFont typeface="Wingdings" panose="05000000000000000000" pitchFamily="2" charset="2"/>
              <a:buChar char="q"/>
            </a:pPr>
            <a:r>
              <a:rPr lang="tr-TR" sz="2800" dirty="0">
                <a:solidFill>
                  <a:srgbClr val="7030A0"/>
                </a:solidFill>
              </a:rPr>
              <a:t>HİZMET ETMEK</a:t>
            </a:r>
            <a:endParaRPr lang="tr-TR" sz="2400" dirty="0">
              <a:solidFill>
                <a:srgbClr val="7030A0"/>
              </a:solidFill>
            </a:endParaRPr>
          </a:p>
          <a:p>
            <a:pPr marL="514350" lvl="1" indent="-514350">
              <a:buFont typeface="Wingdings" panose="05000000000000000000" pitchFamily="2" charset="2"/>
              <a:buChar char="q"/>
            </a:pPr>
            <a:r>
              <a:rPr lang="tr-TR" sz="2800" dirty="0">
                <a:solidFill>
                  <a:srgbClr val="FF0000"/>
                </a:solidFill>
              </a:rPr>
              <a:t>İYİLİK ETMEK –İHSAN ŞUURUYLA HAREKET ETMEK</a:t>
            </a:r>
            <a:endParaRPr lang="tr-TR" sz="2400" dirty="0">
              <a:solidFill>
                <a:srgbClr val="FF0000"/>
              </a:solidFill>
            </a:endParaRPr>
          </a:p>
          <a:p>
            <a:pPr marL="514350" lvl="1" indent="-514350">
              <a:buFont typeface="Wingdings" panose="05000000000000000000" pitchFamily="2" charset="2"/>
              <a:buChar char="q"/>
            </a:pPr>
            <a:r>
              <a:rPr lang="tr-TR" sz="2800" dirty="0">
                <a:solidFill>
                  <a:srgbClr val="002060"/>
                </a:solidFill>
              </a:rPr>
              <a:t>RIZALARINI KAZANMAK</a:t>
            </a:r>
            <a:endParaRPr lang="tr-TR" sz="2400" dirty="0">
              <a:solidFill>
                <a:srgbClr val="002060"/>
              </a:solidFill>
            </a:endParaRPr>
          </a:p>
          <a:p>
            <a:pPr marL="514350" lvl="1" indent="-514350">
              <a:buFont typeface="Wingdings" panose="05000000000000000000" pitchFamily="2" charset="2"/>
              <a:buChar char="q"/>
            </a:pPr>
            <a:r>
              <a:rPr lang="tr-TR" sz="2800" dirty="0">
                <a:solidFill>
                  <a:schemeClr val="tx1"/>
                </a:solidFill>
              </a:rPr>
              <a:t>HOŞ VE GÜZEL MUAMELEDE BULUNMAK</a:t>
            </a:r>
            <a:endParaRPr lang="tr-TR" sz="2400" dirty="0">
              <a:solidFill>
                <a:schemeClr val="tx1"/>
              </a:solidFill>
            </a:endParaRPr>
          </a:p>
          <a:p>
            <a:pPr marL="514350" lvl="1" indent="-514350">
              <a:buFont typeface="Wingdings" panose="05000000000000000000" pitchFamily="2" charset="2"/>
              <a:buChar char="q"/>
            </a:pPr>
            <a:r>
              <a:rPr lang="tr-TR" sz="2800" dirty="0">
                <a:solidFill>
                  <a:srgbClr val="FF0000"/>
                </a:solidFill>
              </a:rPr>
              <a:t>SABRETMEK</a:t>
            </a:r>
            <a:endParaRPr lang="tr-TR" sz="2400" dirty="0">
              <a:solidFill>
                <a:srgbClr val="FF0000"/>
              </a:solidFill>
            </a:endParaRPr>
          </a:p>
          <a:p>
            <a:pPr marL="514350" lvl="1" indent="-514350">
              <a:buFont typeface="Wingdings" panose="05000000000000000000" pitchFamily="2" charset="2"/>
              <a:buChar char="q"/>
            </a:pPr>
            <a:r>
              <a:rPr lang="tr-TR" sz="2800" dirty="0">
                <a:solidFill>
                  <a:srgbClr val="002060"/>
                </a:solidFill>
              </a:rPr>
              <a:t>SÖZ VE DAVRANIŞLARLA İNCİRMEMEK</a:t>
            </a:r>
            <a:endParaRPr lang="tr-TR" sz="2400" dirty="0">
              <a:solidFill>
                <a:srgbClr val="002060"/>
              </a:solidFill>
            </a:endParaRPr>
          </a:p>
          <a:p>
            <a:pPr marL="514350" lvl="1" indent="-514350">
              <a:buFont typeface="Wingdings" panose="05000000000000000000" pitchFamily="2" charset="2"/>
              <a:buChar char="q"/>
            </a:pPr>
            <a:r>
              <a:rPr lang="tr-TR" sz="2800" dirty="0">
                <a:solidFill>
                  <a:schemeClr val="tx1"/>
                </a:solidFill>
              </a:rPr>
              <a:t>HOR VE HAKİR GÖRMEMEK</a:t>
            </a:r>
            <a:endParaRPr lang="tr-TR" sz="2400" dirty="0">
              <a:solidFill>
                <a:schemeClr val="tx1"/>
              </a:solidFill>
            </a:endParaRPr>
          </a:p>
          <a:p>
            <a:pPr marL="514350" lvl="1" indent="-514350">
              <a:buFont typeface="Wingdings" panose="05000000000000000000" pitchFamily="2" charset="2"/>
              <a:buChar char="q"/>
            </a:pPr>
            <a:r>
              <a:rPr lang="tr-TR" sz="2800" dirty="0">
                <a:solidFill>
                  <a:srgbClr val="FF0000"/>
                </a:solidFill>
              </a:rPr>
              <a:t>KARŞI GELMEMEK/ ASİ OLMAMAK</a:t>
            </a:r>
            <a:endParaRPr lang="tr-TR" sz="2400" dirty="0">
              <a:solidFill>
                <a:srgbClr val="FF0000"/>
              </a:solidFill>
            </a:endParaRPr>
          </a:p>
          <a:p>
            <a:pPr marL="514350" lvl="1" indent="-514350">
              <a:buFont typeface="Wingdings" panose="05000000000000000000" pitchFamily="2" charset="2"/>
              <a:buChar char="q"/>
            </a:pPr>
            <a:r>
              <a:rPr lang="tr-TR" sz="2800" dirty="0">
                <a:solidFill>
                  <a:srgbClr val="7030A0"/>
                </a:solidFill>
              </a:rPr>
              <a:t>SÖVMEMEK/ SÖVDÜRMEMEK</a:t>
            </a:r>
            <a:endParaRPr lang="tr-TR" sz="2400" dirty="0">
              <a:solidFill>
                <a:srgbClr val="7030A0"/>
              </a:solidFill>
            </a:endParaRPr>
          </a:p>
          <a:p>
            <a:pPr marL="514350" lvl="1" indent="-514350">
              <a:buFont typeface="Wingdings" panose="05000000000000000000" pitchFamily="2" charset="2"/>
              <a:buChar char="q"/>
            </a:pPr>
            <a:r>
              <a:rPr lang="tr-TR" sz="2800" dirty="0">
                <a:solidFill>
                  <a:schemeClr val="tx1"/>
                </a:solidFill>
              </a:rPr>
              <a:t>HAKLARINI YERİNE GETİRMEK</a:t>
            </a:r>
            <a:endParaRPr lang="tr-TR" sz="2400" dirty="0">
              <a:solidFill>
                <a:schemeClr val="tx1"/>
              </a:solidFill>
            </a:endParaRPr>
          </a:p>
          <a:p>
            <a:pPr marL="514350" lvl="1" indent="-514350">
              <a:buFont typeface="Wingdings" panose="05000000000000000000" pitchFamily="2" charset="2"/>
              <a:buChar char="q"/>
            </a:pPr>
            <a:r>
              <a:rPr lang="tr-TR" sz="2800" dirty="0">
                <a:solidFill>
                  <a:srgbClr val="00B050"/>
                </a:solidFill>
              </a:rPr>
              <a:t>VEFATLARINDAN SONRA DA GÖREVLERİMİZİ YERİNE GETİRMEK</a:t>
            </a:r>
            <a:endParaRPr lang="tr-TR" sz="2400" dirty="0">
              <a:solidFill>
                <a:srgbClr val="00B050"/>
              </a:solidFill>
            </a:endParaRPr>
          </a:p>
        </p:txBody>
      </p:sp>
    </p:spTree>
    <p:extLst>
      <p:ext uri="{BB962C8B-B14F-4D97-AF65-F5344CB8AC3E}">
        <p14:creationId xmlns:p14="http://schemas.microsoft.com/office/powerpoint/2010/main" val="21266054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854" y="0"/>
            <a:ext cx="9130145"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3200" b="1" dirty="0">
                <a:solidFill>
                  <a:schemeClr val="tx1"/>
                </a:solidFill>
              </a:rPr>
              <a:t>GÜNÜMÜZ TOPLUMUNDA ANNE VE BABA OLMAK</a:t>
            </a:r>
            <a:endParaRPr lang="tr-TR" sz="2400" dirty="0">
              <a:solidFill>
                <a:schemeClr val="tx1"/>
              </a:solidFill>
            </a:endParaRPr>
          </a:p>
        </p:txBody>
      </p:sp>
      <p:sp>
        <p:nvSpPr>
          <p:cNvPr id="7" name="5 Dikdörtgen"/>
          <p:cNvSpPr/>
          <p:nvPr/>
        </p:nvSpPr>
        <p:spPr>
          <a:xfrm>
            <a:off x="107504" y="1196752"/>
            <a:ext cx="8892479"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solidFill>
                  <a:schemeClr val="tx1"/>
                </a:solidFill>
              </a:rPr>
              <a:t>Bugün </a:t>
            </a:r>
            <a:r>
              <a:rPr lang="tr-TR" sz="1400" dirty="0">
                <a:solidFill>
                  <a:schemeClr val="tx1"/>
                </a:solidFill>
              </a:rPr>
              <a:t>aile yapımızı tehdit eden pek çok unsurla karşı karşıyayız. </a:t>
            </a:r>
            <a:r>
              <a:rPr lang="tr-TR" sz="1400" b="1" u="sng" dirty="0">
                <a:solidFill>
                  <a:schemeClr val="tx1"/>
                </a:solidFill>
              </a:rPr>
              <a:t>Ahlâkî yozlaşma, rahata düşkünlük, kimlik bunalımı, özgürleşme ve bağımsız olma söylemlerinin kavramsal boyutunun doğru algılanamamasına bağlı olarak ‘biz’ şuurunun yerini almakta olan ‘ben’ (aşırı bireycilik eğilimleri ) </a:t>
            </a:r>
            <a:r>
              <a:rPr lang="tr-TR" sz="1400" u="sng" dirty="0">
                <a:solidFill>
                  <a:schemeClr val="tx1"/>
                </a:solidFill>
              </a:rPr>
              <a:t>ve neticede gittikçe küçülen yapı,  üzerinde önemle durulması gereken hususlardadır. </a:t>
            </a:r>
            <a:endParaRPr lang="tr-TR" sz="1100" dirty="0">
              <a:solidFill>
                <a:schemeClr val="tx1"/>
              </a:solidFill>
            </a:endParaRPr>
          </a:p>
          <a:p>
            <a:pPr marL="171450" lvl="1" indent="-171450">
              <a:buFont typeface="Wingdings" panose="05000000000000000000" pitchFamily="2" charset="2"/>
              <a:buChar char="§"/>
            </a:pPr>
            <a:r>
              <a:rPr lang="tr-TR" sz="1400" dirty="0">
                <a:solidFill>
                  <a:schemeClr val="tx1"/>
                </a:solidFill>
              </a:rPr>
              <a:t>TV BAŞINDA GEÇEN BİR HAYAT </a:t>
            </a:r>
            <a:r>
              <a:rPr lang="tr-TR" sz="1400" dirty="0" smtClean="0">
                <a:solidFill>
                  <a:schemeClr val="tx1"/>
                </a:solidFill>
              </a:rPr>
              <a:t>(</a:t>
            </a:r>
            <a:r>
              <a:rPr lang="tr-TR" sz="1400" dirty="0">
                <a:solidFill>
                  <a:schemeClr val="tx1"/>
                </a:solidFill>
              </a:rPr>
              <a:t>Günlük kaç saat </a:t>
            </a:r>
            <a:r>
              <a:rPr lang="tr-TR" sz="1400" dirty="0" err="1">
                <a:solidFill>
                  <a:schemeClr val="tx1"/>
                </a:solidFill>
              </a:rPr>
              <a:t>tv</a:t>
            </a:r>
            <a:r>
              <a:rPr lang="tr-TR" sz="1400" dirty="0">
                <a:solidFill>
                  <a:schemeClr val="tx1"/>
                </a:solidFill>
              </a:rPr>
              <a:t> seyrediyoruz, telefonumuzla oynuyoruz, bilgisayar karşısında vakit geçiriyoruz)</a:t>
            </a:r>
            <a:endParaRPr lang="tr-TR" sz="1100" dirty="0">
              <a:solidFill>
                <a:schemeClr val="tx1"/>
              </a:solidFill>
            </a:endParaRPr>
          </a:p>
          <a:p>
            <a:pPr marL="171450" lvl="1" indent="-171450">
              <a:buFont typeface="Wingdings" panose="05000000000000000000" pitchFamily="2" charset="2"/>
              <a:buChar char="§"/>
            </a:pPr>
            <a:r>
              <a:rPr lang="tr-TR" sz="1400" dirty="0">
                <a:solidFill>
                  <a:schemeClr val="tx1"/>
                </a:solidFill>
              </a:rPr>
              <a:t>ARTIK BAYRAM REKLAMLARINA KONU EDİLEN ZİYARETLER</a:t>
            </a:r>
            <a:endParaRPr lang="tr-TR" sz="1100" dirty="0">
              <a:solidFill>
                <a:schemeClr val="tx1"/>
              </a:solidFill>
            </a:endParaRPr>
          </a:p>
          <a:p>
            <a:pPr marL="171450" lvl="1" indent="-171450">
              <a:buFont typeface="Wingdings" panose="05000000000000000000" pitchFamily="2" charset="2"/>
              <a:buChar char="§"/>
            </a:pPr>
            <a:r>
              <a:rPr lang="tr-TR" sz="1400" dirty="0">
                <a:solidFill>
                  <a:schemeClr val="tx1"/>
                </a:solidFill>
              </a:rPr>
              <a:t>ANNELER VE BABALAR GÜNÜNE HASREDİLEN İLİŞKİLER </a:t>
            </a:r>
            <a:r>
              <a:rPr lang="tr-TR" sz="1400" dirty="0" smtClean="0">
                <a:solidFill>
                  <a:schemeClr val="tx1"/>
                </a:solidFill>
              </a:rPr>
              <a:t>(</a:t>
            </a:r>
            <a:r>
              <a:rPr lang="tr-TR" sz="1400" dirty="0">
                <a:solidFill>
                  <a:schemeClr val="tx1"/>
                </a:solidFill>
              </a:rPr>
              <a:t>her yıl mayıs ayının ikinci Pazar günü anneler günü olarak dünyada kutlanır. Haziranın 3. Pazar günü babalar günü)</a:t>
            </a:r>
            <a:endParaRPr lang="tr-TR" sz="1100" dirty="0">
              <a:solidFill>
                <a:schemeClr val="tx1"/>
              </a:solidFill>
            </a:endParaRPr>
          </a:p>
          <a:p>
            <a:pPr marL="171450" lvl="1" indent="-171450">
              <a:buFont typeface="Wingdings" panose="05000000000000000000" pitchFamily="2" charset="2"/>
              <a:buChar char="§"/>
            </a:pPr>
            <a:r>
              <a:rPr lang="tr-TR" sz="1400" dirty="0">
                <a:solidFill>
                  <a:schemeClr val="tx1"/>
                </a:solidFill>
              </a:rPr>
              <a:t>SEVGİDEN UZAK, BİRBİRİNDEN KOPUK AİLE BİREYLERİ </a:t>
            </a:r>
            <a:r>
              <a:rPr lang="tr-TR" sz="1400" dirty="0" smtClean="0">
                <a:solidFill>
                  <a:schemeClr val="tx1"/>
                </a:solidFill>
              </a:rPr>
              <a:t>(</a:t>
            </a:r>
            <a:r>
              <a:rPr lang="tr-TR" sz="1400" dirty="0">
                <a:solidFill>
                  <a:schemeClr val="tx1"/>
                </a:solidFill>
              </a:rPr>
              <a:t>yemekte bir araya gelemeyen, bayramlarda tatile giden, ziyaretleşmeyen)</a:t>
            </a:r>
            <a:endParaRPr lang="tr-TR" sz="1100" dirty="0">
              <a:solidFill>
                <a:schemeClr val="tx1"/>
              </a:solidFill>
            </a:endParaRPr>
          </a:p>
          <a:p>
            <a:pPr marL="171450" lvl="1" indent="-171450">
              <a:buFont typeface="Wingdings" panose="05000000000000000000" pitchFamily="2" charset="2"/>
              <a:buChar char="§"/>
            </a:pPr>
            <a:r>
              <a:rPr lang="tr-TR" sz="1400" dirty="0">
                <a:solidFill>
                  <a:schemeClr val="tx1"/>
                </a:solidFill>
              </a:rPr>
              <a:t>HELAL VE HARAMIN BİRBİRİNE KARIŞMASI</a:t>
            </a:r>
            <a:endParaRPr lang="tr-TR" sz="1100" dirty="0">
              <a:solidFill>
                <a:schemeClr val="tx1"/>
              </a:solidFill>
            </a:endParaRPr>
          </a:p>
          <a:p>
            <a:pPr marL="171450" lvl="1" indent="-171450">
              <a:buFont typeface="Wingdings" panose="05000000000000000000" pitchFamily="2" charset="2"/>
              <a:buChar char="§"/>
            </a:pPr>
            <a:r>
              <a:rPr lang="tr-TR" sz="1400" dirty="0">
                <a:solidFill>
                  <a:schemeClr val="tx1"/>
                </a:solidFill>
              </a:rPr>
              <a:t>GÜNAHLARA GÖZ YUMULMASI </a:t>
            </a:r>
            <a:r>
              <a:rPr lang="tr-TR" sz="1400" dirty="0" smtClean="0">
                <a:solidFill>
                  <a:schemeClr val="tx1"/>
                </a:solidFill>
              </a:rPr>
              <a:t>(</a:t>
            </a:r>
            <a:r>
              <a:rPr lang="tr-TR" sz="1400" dirty="0">
                <a:solidFill>
                  <a:schemeClr val="tx1"/>
                </a:solidFill>
              </a:rPr>
              <a:t>ne olacak canım bu kadar sıkmaya gerek yok, hangi devirde yaşıyoruz)</a:t>
            </a:r>
            <a:endParaRPr lang="tr-TR" sz="1100" dirty="0">
              <a:solidFill>
                <a:schemeClr val="tx1"/>
              </a:solidFill>
            </a:endParaRPr>
          </a:p>
          <a:p>
            <a:pPr marL="171450" lvl="1" indent="-171450">
              <a:buFont typeface="Wingdings" panose="05000000000000000000" pitchFamily="2" charset="2"/>
              <a:buChar char="§"/>
            </a:pPr>
            <a:r>
              <a:rPr lang="tr-TR" sz="1400" dirty="0">
                <a:solidFill>
                  <a:schemeClr val="tx1"/>
                </a:solidFill>
              </a:rPr>
              <a:t>İMAN VE AHLAK DEĞERLERİNDEN UZAKLIK </a:t>
            </a:r>
            <a:r>
              <a:rPr lang="tr-TR" sz="1400" dirty="0" smtClean="0">
                <a:solidFill>
                  <a:schemeClr val="tx1"/>
                </a:solidFill>
              </a:rPr>
              <a:t>(</a:t>
            </a:r>
            <a:r>
              <a:rPr lang="tr-TR" sz="1400" dirty="0">
                <a:solidFill>
                  <a:schemeClr val="tx1"/>
                </a:solidFill>
              </a:rPr>
              <a:t>kuran lafzına hapsedilmiş bir anlayış, aman uyusun sabah erken saatte kalmasına gerek yok,)</a:t>
            </a:r>
            <a:endParaRPr lang="tr-TR" sz="1100" dirty="0">
              <a:solidFill>
                <a:schemeClr val="tx1"/>
              </a:solidFill>
            </a:endParaRPr>
          </a:p>
          <a:p>
            <a:pPr marL="171450" lvl="1" indent="-171450">
              <a:buFont typeface="Wingdings" panose="05000000000000000000" pitchFamily="2" charset="2"/>
              <a:buChar char="§"/>
            </a:pPr>
            <a:r>
              <a:rPr lang="tr-TR" sz="1400" dirty="0">
                <a:solidFill>
                  <a:schemeClr val="tx1"/>
                </a:solidFill>
              </a:rPr>
              <a:t>PARÇALANMIŞ AİLELER/ BOŞANMALAR </a:t>
            </a:r>
            <a:r>
              <a:rPr lang="tr-TR" sz="1400" dirty="0" smtClean="0">
                <a:solidFill>
                  <a:schemeClr val="tx1"/>
                </a:solidFill>
              </a:rPr>
              <a:t>(</a:t>
            </a:r>
            <a:r>
              <a:rPr lang="tr-TR" sz="1400" dirty="0">
                <a:solidFill>
                  <a:schemeClr val="tx1"/>
                </a:solidFill>
              </a:rPr>
              <a:t>2013 yılı evlenme sayısı:600.138 / boşanma sayısı: 125.305)</a:t>
            </a:r>
            <a:endParaRPr lang="tr-TR" sz="1100" dirty="0">
              <a:solidFill>
                <a:schemeClr val="tx1"/>
              </a:solidFill>
            </a:endParaRPr>
          </a:p>
          <a:p>
            <a:pPr marL="171450" lvl="1" indent="-171450">
              <a:buFont typeface="Wingdings" panose="05000000000000000000" pitchFamily="2" charset="2"/>
              <a:buChar char="§"/>
            </a:pPr>
            <a:r>
              <a:rPr lang="tr-TR" sz="1400" dirty="0">
                <a:solidFill>
                  <a:schemeClr val="tx1"/>
                </a:solidFill>
              </a:rPr>
              <a:t>YA ANAN-BABAN YA BEN ANLAYIŞI</a:t>
            </a:r>
            <a:endParaRPr lang="tr-TR" sz="1100" dirty="0">
              <a:solidFill>
                <a:schemeClr val="tx1"/>
              </a:solidFill>
            </a:endParaRPr>
          </a:p>
          <a:p>
            <a:pPr marL="171450" lvl="1" indent="-171450">
              <a:buFont typeface="Wingdings" panose="05000000000000000000" pitchFamily="2" charset="2"/>
              <a:buChar char="§"/>
            </a:pPr>
            <a:r>
              <a:rPr lang="tr-TR" sz="1400" b="1" dirty="0">
                <a:solidFill>
                  <a:schemeClr val="tx1"/>
                </a:solidFill>
              </a:rPr>
              <a:t>SOKAKLARA ATILAN YAVRULAR </a:t>
            </a:r>
            <a:r>
              <a:rPr lang="tr-TR" sz="1400" dirty="0" smtClean="0">
                <a:solidFill>
                  <a:schemeClr val="tx1"/>
                </a:solidFill>
              </a:rPr>
              <a:t>(</a:t>
            </a:r>
            <a:r>
              <a:rPr lang="tr-TR" sz="1400" dirty="0">
                <a:solidFill>
                  <a:schemeClr val="tx1"/>
                </a:solidFill>
              </a:rPr>
              <a:t>2013 Aralık ayı itibarı ile TUİK </a:t>
            </a:r>
            <a:r>
              <a:rPr lang="tr-TR" sz="1400" dirty="0" smtClean="0">
                <a:solidFill>
                  <a:schemeClr val="tx1"/>
                </a:solidFill>
              </a:rPr>
              <a:t>verileri) Evlat </a:t>
            </a:r>
            <a:r>
              <a:rPr lang="tr-TR" sz="1400" dirty="0">
                <a:solidFill>
                  <a:schemeClr val="tx1"/>
                </a:solidFill>
              </a:rPr>
              <a:t>Edindirme Hizmetlerinden Yararlanan Çocuk: </a:t>
            </a:r>
            <a:r>
              <a:rPr lang="tr-TR" sz="1400" dirty="0" smtClean="0">
                <a:solidFill>
                  <a:schemeClr val="tx1"/>
                </a:solidFill>
              </a:rPr>
              <a:t>12.822 Koruyucu </a:t>
            </a:r>
            <a:r>
              <a:rPr lang="tr-TR" sz="1400" dirty="0">
                <a:solidFill>
                  <a:schemeClr val="tx1"/>
                </a:solidFill>
              </a:rPr>
              <a:t>Aile Yanındaki Çocuk: </a:t>
            </a:r>
            <a:r>
              <a:rPr lang="tr-TR" sz="1400" dirty="0" smtClean="0">
                <a:solidFill>
                  <a:schemeClr val="tx1"/>
                </a:solidFill>
              </a:rPr>
              <a:t>3.351 / 906 </a:t>
            </a:r>
            <a:r>
              <a:rPr lang="tr-TR" sz="1400" dirty="0">
                <a:solidFill>
                  <a:schemeClr val="tx1"/>
                </a:solidFill>
              </a:rPr>
              <a:t>çocuk evinde:  </a:t>
            </a:r>
            <a:r>
              <a:rPr lang="tr-TR" sz="1400" dirty="0" smtClean="0">
                <a:solidFill>
                  <a:schemeClr val="tx1"/>
                </a:solidFill>
              </a:rPr>
              <a:t>4.953/ Sevgi </a:t>
            </a:r>
            <a:r>
              <a:rPr lang="tr-TR" sz="1400" dirty="0">
                <a:solidFill>
                  <a:schemeClr val="tx1"/>
                </a:solidFill>
              </a:rPr>
              <a:t>evlerinde: </a:t>
            </a:r>
            <a:r>
              <a:rPr lang="tr-TR" sz="1400" dirty="0" smtClean="0">
                <a:solidFill>
                  <a:schemeClr val="tx1"/>
                </a:solidFill>
              </a:rPr>
              <a:t>3.952 / Erkek </a:t>
            </a:r>
            <a:r>
              <a:rPr lang="tr-TR" sz="1400" dirty="0">
                <a:solidFill>
                  <a:schemeClr val="tx1"/>
                </a:solidFill>
              </a:rPr>
              <a:t>ve kız yetiştirme yurtları: </a:t>
            </a:r>
            <a:r>
              <a:rPr lang="tr-TR" sz="1400" dirty="0" smtClean="0">
                <a:solidFill>
                  <a:schemeClr val="tx1"/>
                </a:solidFill>
              </a:rPr>
              <a:t>1.339 / Adalet </a:t>
            </a:r>
            <a:r>
              <a:rPr lang="tr-TR" sz="1400" dirty="0">
                <a:solidFill>
                  <a:schemeClr val="tx1"/>
                </a:solidFill>
              </a:rPr>
              <a:t>Bakanı Bozdağ, Türkiye'deki ceza infaz kurumlarında 2014 Mart ayı itibariyle bin 686 çocuk tutuklu bulunduğunu bildirdi</a:t>
            </a:r>
            <a:endParaRPr lang="tr-TR" sz="1100" dirty="0">
              <a:solidFill>
                <a:schemeClr val="tx1"/>
              </a:solidFill>
            </a:endParaRPr>
          </a:p>
          <a:p>
            <a:pPr marL="171450" lvl="1" indent="-171450">
              <a:buFont typeface="Wingdings" panose="05000000000000000000" pitchFamily="2" charset="2"/>
              <a:buChar char="§"/>
            </a:pPr>
            <a:r>
              <a:rPr lang="tr-TR" sz="1400" dirty="0">
                <a:solidFill>
                  <a:schemeClr val="tx1"/>
                </a:solidFill>
              </a:rPr>
              <a:t>KENDİ ELLERİMİZLE ATEŞE ATTIĞIMIZ NESİL  (</a:t>
            </a:r>
            <a:r>
              <a:rPr lang="tr-TR" sz="1400" dirty="0" err="1">
                <a:solidFill>
                  <a:schemeClr val="tx1"/>
                </a:solidFill>
              </a:rPr>
              <a:t>Tahrim</a:t>
            </a:r>
            <a:r>
              <a:rPr lang="tr-TR" sz="1400" dirty="0">
                <a:solidFill>
                  <a:schemeClr val="tx1"/>
                </a:solidFill>
              </a:rPr>
              <a:t> 6)</a:t>
            </a:r>
            <a:endParaRPr lang="tr-TR" sz="1100" dirty="0">
              <a:solidFill>
                <a:schemeClr val="tx1"/>
              </a:solidFill>
            </a:endParaRPr>
          </a:p>
          <a:p>
            <a:pPr marL="171450" lvl="1" indent="-171450">
              <a:buFont typeface="Wingdings" panose="05000000000000000000" pitchFamily="2" charset="2"/>
              <a:buChar char="§"/>
            </a:pPr>
            <a:r>
              <a:rPr lang="tr-TR" sz="1400" dirty="0">
                <a:solidFill>
                  <a:schemeClr val="tx1"/>
                </a:solidFill>
              </a:rPr>
              <a:t>YAŞLI VE HUZUR EVLERİNE TERKEDİN EBEVEYNLER </a:t>
            </a:r>
            <a:r>
              <a:rPr lang="tr-TR" sz="1400" dirty="0" smtClean="0">
                <a:solidFill>
                  <a:schemeClr val="tx1"/>
                </a:solidFill>
              </a:rPr>
              <a:t>(</a:t>
            </a:r>
            <a:r>
              <a:rPr lang="tr-TR" sz="1400" dirty="0">
                <a:solidFill>
                  <a:schemeClr val="tx1"/>
                </a:solidFill>
              </a:rPr>
              <a:t>Resmi ve özel huzurevlerinde 2012'de 20 bin 817 yaşlı barınmaktadır.)</a:t>
            </a:r>
          </a:p>
        </p:txBody>
      </p:sp>
    </p:spTree>
    <p:extLst>
      <p:ext uri="{BB962C8B-B14F-4D97-AF65-F5344CB8AC3E}">
        <p14:creationId xmlns:p14="http://schemas.microsoft.com/office/powerpoint/2010/main" val="18530124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a:solidFill>
                  <a:schemeClr val="tx1"/>
                </a:solidFill>
                <a:effectLst>
                  <a:outerShdw blurRad="38100" dist="38100" dir="2700000" algn="tl">
                    <a:srgbClr val="000000">
                      <a:alpha val="43137"/>
                    </a:srgbClr>
                  </a:outerShdw>
                </a:effectLst>
              </a:rPr>
              <a:t>EBEVEN OLMAK</a:t>
            </a:r>
          </a:p>
        </p:txBody>
      </p:sp>
      <p:sp>
        <p:nvSpPr>
          <p:cNvPr id="6" name="5 Dikdörtgen"/>
          <p:cNvSpPr/>
          <p:nvPr/>
        </p:nvSpPr>
        <p:spPr>
          <a:xfrm>
            <a:off x="251520" y="1124744"/>
            <a:ext cx="8568952"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tr-TR" sz="2400" b="1" u="sng" dirty="0">
                <a:solidFill>
                  <a:schemeClr val="tx1"/>
                </a:solidFill>
              </a:rPr>
              <a:t>VEFATLARINDAN SONRA DA GÖREVLERİMİZİ YERİNE GETİRMEK</a:t>
            </a:r>
            <a:endParaRPr lang="tr-TR" sz="2000" b="1" u="sng" dirty="0">
              <a:solidFill>
                <a:schemeClr val="tx1"/>
              </a:solidFill>
            </a:endParaRPr>
          </a:p>
          <a:p>
            <a:pPr marL="1200150" lvl="2" indent="-285750">
              <a:buFont typeface="Arial" panose="020B0604020202020204" pitchFamily="34" charset="0"/>
              <a:buChar char="•"/>
            </a:pPr>
            <a:r>
              <a:rPr lang="tr-TR" sz="2400" b="1" dirty="0">
                <a:solidFill>
                  <a:schemeClr val="tx1"/>
                </a:solidFill>
              </a:rPr>
              <a:t>DUADA BULUNMAK</a:t>
            </a:r>
            <a:endParaRPr lang="tr-TR" sz="2000" b="1" dirty="0">
              <a:solidFill>
                <a:schemeClr val="tx1"/>
              </a:solidFill>
            </a:endParaRPr>
          </a:p>
          <a:p>
            <a:pPr marL="1200150" lvl="2" indent="-285750">
              <a:buFont typeface="Arial" panose="020B0604020202020204" pitchFamily="34" charset="0"/>
              <a:buChar char="•"/>
            </a:pPr>
            <a:r>
              <a:rPr lang="tr-TR" sz="2400" b="1" dirty="0">
                <a:solidFill>
                  <a:schemeClr val="tx1"/>
                </a:solidFill>
              </a:rPr>
              <a:t>HAKLARINDA HAYIR VE HASENATTA BULUNMAK</a:t>
            </a:r>
            <a:endParaRPr lang="tr-TR" sz="2000" b="1" dirty="0">
              <a:solidFill>
                <a:schemeClr val="tx1"/>
              </a:solidFill>
            </a:endParaRPr>
          </a:p>
          <a:p>
            <a:pPr marL="1200150" lvl="2" indent="-285750">
              <a:buFont typeface="Arial" panose="020B0604020202020204" pitchFamily="34" charset="0"/>
              <a:buChar char="•"/>
            </a:pPr>
            <a:r>
              <a:rPr lang="tr-TR" sz="2400" b="1" dirty="0">
                <a:solidFill>
                  <a:schemeClr val="tx1"/>
                </a:solidFill>
              </a:rPr>
              <a:t>TEVBE VE İSTİĞFARDA BULUNMAK</a:t>
            </a:r>
            <a:endParaRPr lang="tr-TR" sz="2000" b="1" dirty="0">
              <a:solidFill>
                <a:schemeClr val="tx1"/>
              </a:solidFill>
            </a:endParaRPr>
          </a:p>
          <a:p>
            <a:pPr marL="1200150" lvl="2" indent="-285750">
              <a:buFont typeface="Arial" panose="020B0604020202020204" pitchFamily="34" charset="0"/>
              <a:buChar char="•"/>
            </a:pPr>
            <a:r>
              <a:rPr lang="tr-TR" sz="2400" b="1" dirty="0">
                <a:solidFill>
                  <a:schemeClr val="tx1"/>
                </a:solidFill>
              </a:rPr>
              <a:t>VASİYETLERİNİ YERİNE GETİRMEK</a:t>
            </a:r>
            <a:endParaRPr lang="tr-TR" sz="2000" b="1" dirty="0">
              <a:solidFill>
                <a:schemeClr val="tx1"/>
              </a:solidFill>
            </a:endParaRPr>
          </a:p>
          <a:p>
            <a:pPr marL="1200150" lvl="2" indent="-285750">
              <a:buFont typeface="Arial" panose="020B0604020202020204" pitchFamily="34" charset="0"/>
              <a:buChar char="•"/>
            </a:pPr>
            <a:r>
              <a:rPr lang="tr-TR" sz="2400" b="1" dirty="0">
                <a:solidFill>
                  <a:schemeClr val="tx1"/>
                </a:solidFill>
              </a:rPr>
              <a:t>YAKINLARIYLA İLİŞKİ KURMAK</a:t>
            </a:r>
            <a:endParaRPr lang="tr-TR" sz="2000" b="1" dirty="0">
              <a:solidFill>
                <a:schemeClr val="tx1"/>
              </a:solidFill>
            </a:endParaRPr>
          </a:p>
          <a:p>
            <a:pPr marL="1200150" lvl="2" indent="-285750">
              <a:buFont typeface="Arial" panose="020B0604020202020204" pitchFamily="34" charset="0"/>
              <a:buChar char="•"/>
            </a:pPr>
            <a:r>
              <a:rPr lang="tr-TR" sz="2400" b="1" dirty="0">
                <a:solidFill>
                  <a:schemeClr val="tx1"/>
                </a:solidFill>
              </a:rPr>
              <a:t>DOSTLARINA İYİLİK VE İKRAMDA BULUNMAK</a:t>
            </a:r>
            <a:endParaRPr lang="tr-TR" sz="2000" b="1" dirty="0">
              <a:solidFill>
                <a:schemeClr val="tx1"/>
              </a:solidFill>
            </a:endParaRPr>
          </a:p>
          <a:p>
            <a:pPr marL="1200150" lvl="2" indent="-285750">
              <a:buFont typeface="Arial" panose="020B0604020202020204" pitchFamily="34" charset="0"/>
              <a:buChar char="•"/>
            </a:pPr>
            <a:r>
              <a:rPr lang="tr-TR" sz="2400" b="1" dirty="0">
                <a:solidFill>
                  <a:schemeClr val="tx1"/>
                </a:solidFill>
              </a:rPr>
              <a:t>KABİRLERİNİ ZİYARET ETMEK</a:t>
            </a:r>
            <a:endParaRPr lang="tr-TR" sz="2000" b="1" dirty="0">
              <a:solidFill>
                <a:schemeClr val="tx1"/>
              </a:solidFill>
            </a:endParaRPr>
          </a:p>
        </p:txBody>
      </p:sp>
    </p:spTree>
    <p:extLst>
      <p:ext uri="{BB962C8B-B14F-4D97-AF65-F5344CB8AC3E}">
        <p14:creationId xmlns:p14="http://schemas.microsoft.com/office/powerpoint/2010/main" val="1872055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rPr>
              <a:t>“İHMAL”</a:t>
            </a:r>
            <a:endParaRPr lang="tr-TR" sz="2800" b="1" dirty="0">
              <a:solidFill>
                <a:schemeClr val="tx1"/>
              </a:solidFill>
              <a:effectLst>
                <a:outerShdw blurRad="38100" dist="38100" dir="2700000" algn="tl">
                  <a:srgbClr val="000000">
                    <a:alpha val="43137"/>
                  </a:srgbClr>
                </a:outerShdw>
              </a:effectLst>
            </a:endParaRPr>
          </a:p>
        </p:txBody>
      </p:sp>
      <p:pic>
        <p:nvPicPr>
          <p:cNvPr id="4" name="Inhaltsplatzhalter 7" descr="aile_okulu_prog.JPG"/>
          <p:cNvPicPr>
            <a:picLocks noChangeAspect="1"/>
          </p:cNvPicPr>
          <p:nvPr/>
        </p:nvPicPr>
        <p:blipFill>
          <a:blip r:embed="rId2" cstate="print"/>
          <a:srcRect t="4160" b="52681"/>
          <a:stretch>
            <a:fillRect/>
          </a:stretch>
        </p:blipFill>
        <p:spPr>
          <a:xfrm>
            <a:off x="2267744" y="4293096"/>
            <a:ext cx="4156153" cy="2564904"/>
          </a:xfrm>
          <a:prstGeom prst="rect">
            <a:avLst/>
          </a:prstGeom>
        </p:spPr>
      </p:pic>
      <p:sp>
        <p:nvSpPr>
          <p:cNvPr id="7" name="5 Dikdörtgen"/>
          <p:cNvSpPr/>
          <p:nvPr/>
        </p:nvSpPr>
        <p:spPr>
          <a:xfrm>
            <a:off x="251520" y="1196752"/>
            <a:ext cx="8568952" cy="36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dirty="0" smtClean="0">
                <a:solidFill>
                  <a:schemeClr val="tx1"/>
                </a:solidFill>
                <a:latin typeface="HASENAT" panose="01000600020000020003" pitchFamily="2" charset="-78"/>
                <a:cs typeface="HASENAT" panose="01000600020000020003" pitchFamily="2" charset="-78"/>
              </a:rPr>
              <a:t>« كَفي بِالمرْءِ إِثْماً أَنْ يُضَيِّعَ مَنْ يقُوتُ » </a:t>
            </a:r>
            <a:endParaRPr lang="tr-TR" sz="4000" dirty="0" smtClean="0">
              <a:solidFill>
                <a:schemeClr val="tx1"/>
              </a:solidFill>
              <a:latin typeface="HASENAT" panose="01000600020000020003" pitchFamily="2" charset="-78"/>
              <a:cs typeface="HASENAT" panose="01000600020000020003" pitchFamily="2" charset="-78"/>
            </a:endParaRPr>
          </a:p>
          <a:p>
            <a:pPr algn="ctr"/>
            <a:endParaRPr lang="tr-TR" sz="1200" dirty="0" smtClean="0">
              <a:solidFill>
                <a:schemeClr val="tx1"/>
              </a:solidFill>
            </a:endParaRPr>
          </a:p>
          <a:p>
            <a:pPr algn="ctr"/>
            <a:r>
              <a:rPr lang="tr-TR" sz="3200" dirty="0" smtClean="0">
                <a:solidFill>
                  <a:schemeClr val="tx1"/>
                </a:solidFill>
              </a:rPr>
              <a:t>“</a:t>
            </a:r>
            <a:r>
              <a:rPr lang="tr-TR" sz="3200" b="1" u="sng" dirty="0" smtClean="0">
                <a:solidFill>
                  <a:srgbClr val="C00000"/>
                </a:solidFill>
              </a:rPr>
              <a:t>Bakmakla yükümlü olduğu kişileri </a:t>
            </a:r>
            <a:r>
              <a:rPr lang="tr-TR" sz="2800" b="1" u="sng" dirty="0" smtClean="0">
                <a:solidFill>
                  <a:srgbClr val="0070C0"/>
                </a:solidFill>
              </a:rPr>
              <a:t>(sorumluluklarını yerine getirmeyerek) </a:t>
            </a:r>
            <a:r>
              <a:rPr lang="tr-TR" sz="7200" b="1" u="sng" dirty="0" smtClean="0">
                <a:solidFill>
                  <a:srgbClr val="C00000"/>
                </a:solidFill>
              </a:rPr>
              <a:t>zayi </a:t>
            </a:r>
            <a:r>
              <a:rPr lang="tr-TR" sz="4000" b="1" u="sng" dirty="0" smtClean="0">
                <a:solidFill>
                  <a:srgbClr val="C00000"/>
                </a:solidFill>
              </a:rPr>
              <a:t>etmesi </a:t>
            </a:r>
            <a:r>
              <a:rPr lang="tr-TR" sz="2800" b="1" u="sng" dirty="0" smtClean="0">
                <a:solidFill>
                  <a:schemeClr val="tx1"/>
                </a:solidFill>
              </a:rPr>
              <a:t>kişiye </a:t>
            </a:r>
            <a:r>
              <a:rPr lang="tr-TR" sz="6600" b="1" u="sng" dirty="0" smtClean="0">
                <a:solidFill>
                  <a:srgbClr val="7030A0"/>
                </a:solidFill>
              </a:rPr>
              <a:t>günah</a:t>
            </a:r>
            <a:r>
              <a:rPr lang="tr-TR" sz="2800" b="1" u="sng" dirty="0" smtClean="0">
                <a:solidFill>
                  <a:schemeClr val="tx1"/>
                </a:solidFill>
              </a:rPr>
              <a:t> olarak yeter.</a:t>
            </a:r>
            <a:r>
              <a:rPr lang="tr-TR" sz="2800" dirty="0" smtClean="0">
                <a:solidFill>
                  <a:schemeClr val="tx1"/>
                </a:solidFill>
              </a:rPr>
              <a:t>”</a:t>
            </a:r>
          </a:p>
          <a:p>
            <a:pPr algn="ctr"/>
            <a:r>
              <a:rPr lang="tr-TR" sz="1100" dirty="0" smtClean="0">
                <a:solidFill>
                  <a:schemeClr val="tx1"/>
                </a:solidFill>
              </a:rPr>
              <a:t>(Ebu </a:t>
            </a:r>
            <a:r>
              <a:rPr lang="tr-TR" sz="1100" dirty="0" err="1" smtClean="0">
                <a:solidFill>
                  <a:schemeClr val="tx1"/>
                </a:solidFill>
              </a:rPr>
              <a:t>Davud</a:t>
            </a:r>
            <a:r>
              <a:rPr lang="tr-TR" sz="1100" dirty="0" smtClean="0">
                <a:solidFill>
                  <a:schemeClr val="tx1"/>
                </a:solidFill>
              </a:rPr>
              <a:t>, Zekat 45/1692)</a:t>
            </a:r>
            <a:endParaRPr lang="tr-TR" sz="1100" dirty="0">
              <a:solidFill>
                <a:schemeClr val="tx1"/>
              </a:solidFill>
            </a:endParaRPr>
          </a:p>
        </p:txBody>
      </p:sp>
    </p:spTree>
    <p:extLst>
      <p:ext uri="{BB962C8B-B14F-4D97-AF65-F5344CB8AC3E}">
        <p14:creationId xmlns:p14="http://schemas.microsoft.com/office/powerpoint/2010/main" val="3218012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395536" y="1268760"/>
            <a:ext cx="8568952"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1500" dirty="0" smtClean="0">
                <a:solidFill>
                  <a:schemeClr val="tx1"/>
                </a:solidFill>
              </a:rPr>
              <a:t>AİLELER YIKILIYOR</a:t>
            </a:r>
            <a:endParaRPr lang="tr-TR" sz="11500" dirty="0">
              <a:solidFill>
                <a:schemeClr val="tx1"/>
              </a:solidFill>
              <a:latin typeface="Calibri" pitchFamily="34" charset="0"/>
            </a:endParaRPr>
          </a:p>
        </p:txBody>
      </p:sp>
    </p:spTree>
    <p:extLst>
      <p:ext uri="{BB962C8B-B14F-4D97-AF65-F5344CB8AC3E}">
        <p14:creationId xmlns:p14="http://schemas.microsoft.com/office/powerpoint/2010/main" val="110973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412776"/>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342900" lvl="0" indent="-342900">
              <a:buFont typeface="Arial" panose="020B0604020202020204" pitchFamily="34" charset="0"/>
              <a:buChar char="•"/>
            </a:pPr>
            <a:r>
              <a:rPr lang="tr-TR" sz="4800" b="1" dirty="0">
                <a:solidFill>
                  <a:schemeClr val="tx1"/>
                </a:solidFill>
              </a:rPr>
              <a:t>ANNE VE BABA KONUSU NEDEN ÖNEMLİ?</a:t>
            </a:r>
            <a:endParaRPr lang="tr-TR" sz="4400" b="1" dirty="0">
              <a:solidFill>
                <a:schemeClr val="tx1"/>
              </a:solidFill>
            </a:endParaRPr>
          </a:p>
        </p:txBody>
      </p:sp>
      <p:sp>
        <p:nvSpPr>
          <p:cNvPr id="6" name="5 Dikdörtgen"/>
          <p:cNvSpPr/>
          <p:nvPr/>
        </p:nvSpPr>
        <p:spPr>
          <a:xfrm>
            <a:off x="251520" y="1412776"/>
            <a:ext cx="8568952" cy="5184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buFont typeface="Arial" panose="020B0604020202020204" pitchFamily="34" charset="0"/>
              <a:buChar char="•"/>
            </a:pPr>
            <a:r>
              <a:rPr lang="tr-TR" sz="3600" dirty="0" smtClean="0">
                <a:solidFill>
                  <a:schemeClr val="tx1"/>
                </a:solidFill>
              </a:rPr>
              <a:t>ALLAHIN </a:t>
            </a:r>
            <a:r>
              <a:rPr lang="tr-TR" sz="3600" dirty="0">
                <a:solidFill>
                  <a:schemeClr val="tx1"/>
                </a:solidFill>
              </a:rPr>
              <a:t>EMRİ</a:t>
            </a:r>
            <a:endParaRPr lang="tr-TR" sz="3200" dirty="0">
              <a:solidFill>
                <a:schemeClr val="tx1"/>
              </a:solidFill>
            </a:endParaRPr>
          </a:p>
          <a:p>
            <a:pPr marL="800100" lvl="1" indent="-342900">
              <a:buFont typeface="Arial" panose="020B0604020202020204" pitchFamily="34" charset="0"/>
              <a:buChar char="•"/>
            </a:pPr>
            <a:r>
              <a:rPr lang="tr-TR" sz="3600" dirty="0">
                <a:solidFill>
                  <a:schemeClr val="tx1"/>
                </a:solidFill>
              </a:rPr>
              <a:t>ALLAHIN RIZASININ SEBEBİ</a:t>
            </a:r>
            <a:endParaRPr lang="tr-TR" sz="3200" dirty="0">
              <a:solidFill>
                <a:schemeClr val="tx1"/>
              </a:solidFill>
            </a:endParaRPr>
          </a:p>
          <a:p>
            <a:pPr marL="800100" lvl="1" indent="-342900">
              <a:buFont typeface="Arial" panose="020B0604020202020204" pitchFamily="34" charset="0"/>
              <a:buChar char="•"/>
            </a:pPr>
            <a:r>
              <a:rPr lang="tr-TR" sz="3600" dirty="0">
                <a:solidFill>
                  <a:schemeClr val="tx1"/>
                </a:solidFill>
              </a:rPr>
              <a:t>CENNETE GİRİŞ </a:t>
            </a:r>
            <a:r>
              <a:rPr lang="tr-TR" sz="3600" dirty="0" smtClean="0">
                <a:solidFill>
                  <a:schemeClr val="tx1"/>
                </a:solidFill>
              </a:rPr>
              <a:t>ANAHTARI</a:t>
            </a:r>
          </a:p>
          <a:p>
            <a:pPr marL="800100" lvl="1" indent="-342900">
              <a:buFont typeface="Arial" panose="020B0604020202020204" pitchFamily="34" charset="0"/>
              <a:buChar char="•"/>
            </a:pPr>
            <a:endParaRPr lang="tr-TR" sz="3600" dirty="0">
              <a:solidFill>
                <a:schemeClr val="tx1"/>
              </a:solidFill>
            </a:endParaRPr>
          </a:p>
          <a:p>
            <a:pPr marL="800100" lvl="1" indent="-342900">
              <a:buFont typeface="Arial" panose="020B0604020202020204" pitchFamily="34" charset="0"/>
              <a:buChar char="•"/>
            </a:pPr>
            <a:endParaRPr lang="tr-TR" sz="3200" dirty="0">
              <a:solidFill>
                <a:schemeClr val="tx1"/>
              </a:solidFill>
            </a:endParaRPr>
          </a:p>
          <a:p>
            <a:pPr marL="342900" lvl="0" indent="-342900">
              <a:buFont typeface="Arial" panose="020B0604020202020204" pitchFamily="34" charset="0"/>
              <a:buChar char="•"/>
            </a:pPr>
            <a:r>
              <a:rPr lang="tr-TR" sz="3600" b="1" dirty="0">
                <a:solidFill>
                  <a:schemeClr val="tx1"/>
                </a:solidFill>
              </a:rPr>
              <a:t>ANNE KİMDİR? BABA KİMDİR?</a:t>
            </a:r>
            <a:endParaRPr lang="tr-TR" sz="3200" dirty="0">
              <a:solidFill>
                <a:schemeClr val="tx1"/>
              </a:solidFill>
            </a:endParaRPr>
          </a:p>
          <a:p>
            <a:pPr marL="342900" lvl="0" indent="-342900">
              <a:buFont typeface="Arial" panose="020B0604020202020204" pitchFamily="34" charset="0"/>
              <a:buChar char="•"/>
            </a:pPr>
            <a:r>
              <a:rPr lang="tr-TR" sz="3600" b="1" u="sng" dirty="0">
                <a:solidFill>
                  <a:schemeClr val="tx1"/>
                </a:solidFill>
              </a:rPr>
              <a:t>NASIL BİR ANNE VE BABA OLMALI?</a:t>
            </a:r>
            <a:endParaRPr lang="tr-TR" sz="3200" b="1" u="sng" dirty="0">
              <a:solidFill>
                <a:schemeClr val="tx1"/>
              </a:solidFill>
            </a:endParaRPr>
          </a:p>
        </p:txBody>
      </p:sp>
    </p:spTree>
    <p:extLst>
      <p:ext uri="{BB962C8B-B14F-4D97-AF65-F5344CB8AC3E}">
        <p14:creationId xmlns:p14="http://schemas.microsoft.com/office/powerpoint/2010/main" val="11271976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effectLst>
                  <a:outerShdw blurRad="38100" dist="38100" dir="2700000" algn="tl">
                    <a:srgbClr val="000000">
                      <a:alpha val="43137"/>
                    </a:srgbClr>
                  </a:outerShdw>
                </a:effectLst>
              </a:rPr>
              <a:t>SORUNLAR?</a:t>
            </a:r>
            <a:endParaRPr lang="tr-TR" sz="2800" b="1" dirty="0">
              <a:solidFill>
                <a:schemeClr val="tx1"/>
              </a:solidFill>
              <a:effectLst>
                <a:outerShdw blurRad="38100" dist="38100" dir="2700000" algn="tl">
                  <a:srgbClr val="000000">
                    <a:alpha val="43137"/>
                  </a:srgbClr>
                </a:outerShdw>
              </a:effectLst>
            </a:endParaRPr>
          </a:p>
        </p:txBody>
      </p:sp>
      <p:sp>
        <p:nvSpPr>
          <p:cNvPr id="6" name="5 Dikdörtgen"/>
          <p:cNvSpPr/>
          <p:nvPr/>
        </p:nvSpPr>
        <p:spPr>
          <a:xfrm>
            <a:off x="395536" y="1268760"/>
            <a:ext cx="8568952" cy="5328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0" indent="-857250" algn="just">
              <a:buFont typeface="Arial" pitchFamily="34" charset="0"/>
              <a:buChar char="•"/>
            </a:pPr>
            <a:r>
              <a:rPr lang="tr-TR" sz="4000" dirty="0" smtClean="0">
                <a:solidFill>
                  <a:schemeClr val="tx1"/>
                </a:solidFill>
              </a:rPr>
              <a:t>DÜNYA HIRSI</a:t>
            </a:r>
          </a:p>
          <a:p>
            <a:pPr marL="857250" indent="-857250" algn="just">
              <a:buFont typeface="Arial" pitchFamily="34" charset="0"/>
              <a:buChar char="•"/>
            </a:pPr>
            <a:r>
              <a:rPr lang="tr-TR" sz="4000" dirty="0" smtClean="0">
                <a:solidFill>
                  <a:schemeClr val="tx1"/>
                </a:solidFill>
                <a:latin typeface="Calibri" pitchFamily="34" charset="0"/>
              </a:rPr>
              <a:t>MAL SEVGİSİ</a:t>
            </a:r>
          </a:p>
          <a:p>
            <a:pPr marL="857250" indent="-857250" algn="just">
              <a:buFont typeface="Arial" pitchFamily="34" charset="0"/>
              <a:buChar char="•"/>
            </a:pPr>
            <a:r>
              <a:rPr lang="tr-TR" sz="4000" dirty="0" smtClean="0">
                <a:solidFill>
                  <a:schemeClr val="tx1"/>
                </a:solidFill>
                <a:latin typeface="Calibri" pitchFamily="34" charset="0"/>
              </a:rPr>
              <a:t>TÜKETİM ÇILGINLIĞI</a:t>
            </a:r>
          </a:p>
          <a:p>
            <a:pPr marL="857250" indent="-857250" algn="just">
              <a:buFont typeface="Arial" pitchFamily="34" charset="0"/>
              <a:buChar char="•"/>
            </a:pPr>
            <a:r>
              <a:rPr lang="tr-TR" sz="4000" dirty="0" smtClean="0">
                <a:solidFill>
                  <a:schemeClr val="tx1"/>
                </a:solidFill>
                <a:latin typeface="Calibri" pitchFamily="34" charset="0"/>
              </a:rPr>
              <a:t>MUHABBETİN YOKLUĞU</a:t>
            </a:r>
          </a:p>
          <a:p>
            <a:pPr marL="857250" indent="-857250" algn="just">
              <a:buFont typeface="Arial" pitchFamily="34" charset="0"/>
              <a:buChar char="•"/>
            </a:pPr>
            <a:r>
              <a:rPr lang="tr-TR" sz="4000" dirty="0" smtClean="0">
                <a:solidFill>
                  <a:schemeClr val="tx1"/>
                </a:solidFill>
                <a:latin typeface="Calibri" pitchFamily="34" charset="0"/>
              </a:rPr>
              <a:t>ORTAK NOKTALARIN DEĞİŞMESİ</a:t>
            </a:r>
          </a:p>
          <a:p>
            <a:pPr marL="857250" indent="-857250" algn="just">
              <a:buFont typeface="Arial" pitchFamily="34" charset="0"/>
              <a:buChar char="•"/>
            </a:pPr>
            <a:r>
              <a:rPr lang="tr-TR" sz="4000" dirty="0" smtClean="0">
                <a:solidFill>
                  <a:schemeClr val="tx1"/>
                </a:solidFill>
                <a:latin typeface="Calibri" pitchFamily="34" charset="0"/>
              </a:rPr>
              <a:t>DENKLİK OLMAYAN EVLİLİK</a:t>
            </a:r>
          </a:p>
          <a:p>
            <a:pPr marL="857250" indent="-857250" algn="just">
              <a:buFont typeface="Arial" pitchFamily="34" charset="0"/>
              <a:buChar char="•"/>
            </a:pPr>
            <a:r>
              <a:rPr lang="tr-TR" sz="4000" dirty="0" smtClean="0">
                <a:solidFill>
                  <a:schemeClr val="tx1"/>
                </a:solidFill>
                <a:latin typeface="Calibri" pitchFamily="34" charset="0"/>
              </a:rPr>
              <a:t>SEVGİNİN TÜKETİLMESİ</a:t>
            </a:r>
          </a:p>
          <a:p>
            <a:pPr marL="857250" indent="-857250" algn="just">
              <a:buFont typeface="Arial" pitchFamily="34" charset="0"/>
              <a:buChar char="•"/>
            </a:pPr>
            <a:r>
              <a:rPr lang="tr-TR" sz="4000" dirty="0" smtClean="0">
                <a:solidFill>
                  <a:schemeClr val="tx1"/>
                </a:solidFill>
                <a:latin typeface="Calibri" pitchFamily="34" charset="0"/>
              </a:rPr>
              <a:t>İLETİŞİM AĞLARININ KAPANMASI</a:t>
            </a:r>
          </a:p>
          <a:p>
            <a:pPr marL="857250" indent="-857250" algn="just">
              <a:buFont typeface="Arial" pitchFamily="34" charset="0"/>
              <a:buChar char="•"/>
            </a:pPr>
            <a:r>
              <a:rPr lang="tr-TR" sz="4000" dirty="0" smtClean="0">
                <a:solidFill>
                  <a:schemeClr val="tx1"/>
                </a:solidFill>
                <a:latin typeface="Calibri" pitchFamily="34" charset="0"/>
              </a:rPr>
              <a:t>MANEVİYATTAN YOKSUNLUK</a:t>
            </a:r>
            <a:endParaRPr lang="tr-TR" sz="4000" dirty="0">
              <a:solidFill>
                <a:schemeClr val="tx1"/>
              </a:solidFill>
              <a:latin typeface="Calibri" pitchFamily="34" charset="0"/>
            </a:endParaRPr>
          </a:p>
        </p:txBody>
      </p:sp>
    </p:spTree>
    <p:extLst>
      <p:ext uri="{BB962C8B-B14F-4D97-AF65-F5344CB8AC3E}">
        <p14:creationId xmlns:p14="http://schemas.microsoft.com/office/powerpoint/2010/main" val="3463138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484784"/>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marL="285750" lvl="0" indent="-285750" algn="just">
              <a:buFont typeface="Arial" panose="020B0604020202020204" pitchFamily="34" charset="0"/>
              <a:buChar char="•"/>
            </a:pPr>
            <a:r>
              <a:rPr lang="tr-TR" sz="4800" b="1" dirty="0">
                <a:solidFill>
                  <a:schemeClr val="tx1"/>
                </a:solidFill>
              </a:rPr>
              <a:t>ANNE VE BABALIK GÖREVİNİN GEREKLERİ NELERDİR?</a:t>
            </a:r>
            <a:endParaRPr lang="tr-TR" sz="4400" b="1" dirty="0">
              <a:solidFill>
                <a:schemeClr val="tx1"/>
              </a:solidFill>
            </a:endParaRPr>
          </a:p>
        </p:txBody>
      </p:sp>
      <p:sp>
        <p:nvSpPr>
          <p:cNvPr id="6" name="5 Dikdörtgen"/>
          <p:cNvSpPr/>
          <p:nvPr/>
        </p:nvSpPr>
        <p:spPr>
          <a:xfrm>
            <a:off x="251520" y="1628800"/>
            <a:ext cx="8568952"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tr-TR" sz="2400" b="1" dirty="0" smtClean="0">
                <a:solidFill>
                  <a:schemeClr val="tx1"/>
                </a:solidFill>
              </a:rPr>
              <a:t>İMANLA </a:t>
            </a:r>
            <a:r>
              <a:rPr lang="tr-TR" sz="2400" b="1" dirty="0">
                <a:solidFill>
                  <a:schemeClr val="tx1"/>
                </a:solidFill>
              </a:rPr>
              <a:t>YOĞRULMUŞ BİR HAYAT</a:t>
            </a:r>
            <a:endParaRPr lang="tr-TR" sz="2000" b="1" dirty="0">
              <a:solidFill>
                <a:schemeClr val="tx1"/>
              </a:solidFill>
            </a:endParaRPr>
          </a:p>
          <a:p>
            <a:pPr marL="742950" lvl="1" indent="-285750">
              <a:buFont typeface="Arial" panose="020B0604020202020204" pitchFamily="34" charset="0"/>
              <a:buChar char="•"/>
            </a:pPr>
            <a:r>
              <a:rPr lang="tr-TR" sz="2400" b="1" dirty="0">
                <a:solidFill>
                  <a:schemeClr val="tx1"/>
                </a:solidFill>
              </a:rPr>
              <a:t>SEVGİ VE MERHAMETİN HÂKİM OLDUĞU BİR GÖNÜL </a:t>
            </a:r>
            <a:endParaRPr lang="tr-TR" sz="2000" b="1" dirty="0">
              <a:solidFill>
                <a:schemeClr val="tx1"/>
              </a:solidFill>
            </a:endParaRPr>
          </a:p>
          <a:p>
            <a:pPr marL="742950" lvl="1" indent="-285750">
              <a:buFont typeface="Arial" panose="020B0604020202020204" pitchFamily="34" charset="0"/>
              <a:buChar char="•"/>
            </a:pPr>
            <a:r>
              <a:rPr lang="tr-TR" sz="2400" b="1" dirty="0">
                <a:solidFill>
                  <a:schemeClr val="tx1"/>
                </a:solidFill>
              </a:rPr>
              <a:t>HELAL LOKMA İLE GIDALANILAN VÜCUT</a:t>
            </a:r>
            <a:endParaRPr lang="tr-TR" sz="2000" b="1" dirty="0">
              <a:solidFill>
                <a:schemeClr val="tx1"/>
              </a:solidFill>
            </a:endParaRPr>
          </a:p>
          <a:p>
            <a:pPr marL="742950" lvl="1" indent="-285750">
              <a:buFont typeface="Arial" panose="020B0604020202020204" pitchFamily="34" charset="0"/>
              <a:buChar char="•"/>
            </a:pPr>
            <a:r>
              <a:rPr lang="tr-TR" sz="2400" b="1" dirty="0">
                <a:solidFill>
                  <a:schemeClr val="tx1"/>
                </a:solidFill>
              </a:rPr>
              <a:t>KURAN AHKÂMI VE AHLAKININ HÂKİM OLDUĞU BİR HAYAT</a:t>
            </a:r>
            <a:endParaRPr lang="tr-TR" sz="2000" b="1" dirty="0">
              <a:solidFill>
                <a:schemeClr val="tx1"/>
              </a:solidFill>
            </a:endParaRPr>
          </a:p>
          <a:p>
            <a:pPr marL="742950" lvl="1" indent="-285750">
              <a:buFont typeface="Arial" panose="020B0604020202020204" pitchFamily="34" charset="0"/>
              <a:buChar char="•"/>
            </a:pPr>
            <a:r>
              <a:rPr lang="tr-TR" sz="2400" b="1" dirty="0">
                <a:solidFill>
                  <a:schemeClr val="tx1"/>
                </a:solidFill>
              </a:rPr>
              <a:t>GÜNAHLARDAN SAKINILAN YAŞANTI</a:t>
            </a:r>
            <a:endParaRPr lang="tr-TR" sz="2000" b="1" dirty="0">
              <a:solidFill>
                <a:schemeClr val="tx1"/>
              </a:solidFill>
            </a:endParaRPr>
          </a:p>
          <a:p>
            <a:pPr marL="742950" lvl="1" indent="-285750">
              <a:buFont typeface="Arial" panose="020B0604020202020204" pitchFamily="34" charset="0"/>
              <a:buChar char="•"/>
            </a:pPr>
            <a:r>
              <a:rPr lang="tr-TR" sz="2400" b="1" dirty="0">
                <a:solidFill>
                  <a:schemeClr val="tx1"/>
                </a:solidFill>
              </a:rPr>
              <a:t>ADALETİN TESİS EDİLDİĞİ EV</a:t>
            </a:r>
            <a:endParaRPr lang="tr-TR" sz="2000" b="1" dirty="0">
              <a:solidFill>
                <a:schemeClr val="tx1"/>
              </a:solidFill>
            </a:endParaRPr>
          </a:p>
          <a:p>
            <a:pPr marL="742950" lvl="1" indent="-285750">
              <a:buFont typeface="Arial" panose="020B0604020202020204" pitchFamily="34" charset="0"/>
              <a:buChar char="•"/>
            </a:pPr>
            <a:r>
              <a:rPr lang="tr-TR" sz="2400" b="1" dirty="0">
                <a:solidFill>
                  <a:schemeClr val="tx1"/>
                </a:solidFill>
              </a:rPr>
              <a:t>İSLAM EDEP VE ADABININ YAŞANILDIĞI BİR YUVA</a:t>
            </a:r>
            <a:endParaRPr lang="tr-TR" sz="2000" b="1" dirty="0">
              <a:solidFill>
                <a:schemeClr val="tx1"/>
              </a:solidFill>
            </a:endParaRPr>
          </a:p>
          <a:p>
            <a:pPr marL="742950" lvl="1" indent="-285750">
              <a:buFont typeface="Arial" panose="020B0604020202020204" pitchFamily="34" charset="0"/>
              <a:buChar char="•"/>
            </a:pPr>
            <a:r>
              <a:rPr lang="tr-TR" sz="2400" b="1" dirty="0">
                <a:solidFill>
                  <a:schemeClr val="tx1"/>
                </a:solidFill>
              </a:rPr>
              <a:t>GÖZ BEBEĞİ OLACAK SALİH VE SALİHALARIN YETİŞTİRİLDİĞİ BİR ORTAM (Furkan 74/ Lokman 13-19)</a:t>
            </a:r>
            <a:endParaRPr lang="tr-TR" sz="2000" b="1" dirty="0">
              <a:solidFill>
                <a:schemeClr val="tx1"/>
              </a:solidFill>
            </a:endParaRPr>
          </a:p>
          <a:p>
            <a:pPr marL="742950" lvl="1" indent="-285750">
              <a:buFont typeface="Arial" panose="020B0604020202020204" pitchFamily="34" charset="0"/>
              <a:buChar char="•"/>
            </a:pPr>
            <a:r>
              <a:rPr lang="tr-TR" sz="2400" b="1" dirty="0">
                <a:solidFill>
                  <a:schemeClr val="tx1"/>
                </a:solidFill>
              </a:rPr>
              <a:t>CENNETİ AYAKLARIMIZIN ALTINDA HİSSETTİRECEK DAVRANIŞLARI SERGİLEMEK</a:t>
            </a:r>
            <a:endParaRPr lang="tr-TR" sz="2000" b="1" dirty="0">
              <a:solidFill>
                <a:schemeClr val="tx1"/>
              </a:solidFill>
            </a:endParaRPr>
          </a:p>
        </p:txBody>
      </p:sp>
    </p:spTree>
    <p:extLst>
      <p:ext uri="{BB962C8B-B14F-4D97-AF65-F5344CB8AC3E}">
        <p14:creationId xmlns:p14="http://schemas.microsoft.com/office/powerpoint/2010/main" val="1513022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484784"/>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285750" lvl="0" indent="-285750">
              <a:buFont typeface="Arial" panose="020B0604020202020204" pitchFamily="34" charset="0"/>
              <a:buChar char="•"/>
            </a:pPr>
            <a:r>
              <a:rPr lang="tr-TR" sz="5400" b="1" dirty="0">
                <a:solidFill>
                  <a:schemeClr val="tx1"/>
                </a:solidFill>
              </a:rPr>
              <a:t>ANNE BABALARA KARŞI EVLAT OLARAK GÖREVLERİMİZ</a:t>
            </a:r>
            <a:endParaRPr lang="tr-TR" sz="4800" b="1" dirty="0">
              <a:solidFill>
                <a:schemeClr val="tx1"/>
              </a:solidFill>
            </a:endParaRPr>
          </a:p>
        </p:txBody>
      </p:sp>
      <p:sp>
        <p:nvSpPr>
          <p:cNvPr id="6" name="5 Dikdörtgen"/>
          <p:cNvSpPr/>
          <p:nvPr/>
        </p:nvSpPr>
        <p:spPr>
          <a:xfrm>
            <a:off x="107504" y="1628800"/>
            <a:ext cx="8568952"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tr-TR" sz="2800" b="1" dirty="0" smtClean="0">
                <a:solidFill>
                  <a:schemeClr val="tx1"/>
                </a:solidFill>
              </a:rPr>
              <a:t>HİZMET </a:t>
            </a:r>
            <a:r>
              <a:rPr lang="tr-TR" sz="2800" b="1" dirty="0">
                <a:solidFill>
                  <a:schemeClr val="tx1"/>
                </a:solidFill>
              </a:rPr>
              <a:t>ETMEK</a:t>
            </a:r>
            <a:endParaRPr lang="tr-TR" sz="2400" b="1" dirty="0">
              <a:solidFill>
                <a:schemeClr val="tx1"/>
              </a:solidFill>
            </a:endParaRPr>
          </a:p>
          <a:p>
            <a:pPr marL="742950" lvl="1" indent="-285750">
              <a:buFont typeface="Arial" panose="020B0604020202020204" pitchFamily="34" charset="0"/>
              <a:buChar char="•"/>
            </a:pPr>
            <a:r>
              <a:rPr lang="tr-TR" sz="2800" b="1" dirty="0">
                <a:solidFill>
                  <a:schemeClr val="tx1"/>
                </a:solidFill>
              </a:rPr>
              <a:t>İYİLİK ETMEK –İHSAN ŞUURUYLA HAREKET ETMEK</a:t>
            </a:r>
            <a:endParaRPr lang="tr-TR" sz="2400" b="1" dirty="0">
              <a:solidFill>
                <a:schemeClr val="tx1"/>
              </a:solidFill>
            </a:endParaRPr>
          </a:p>
          <a:p>
            <a:pPr marL="742950" lvl="1" indent="-285750">
              <a:buFont typeface="Arial" panose="020B0604020202020204" pitchFamily="34" charset="0"/>
              <a:buChar char="•"/>
            </a:pPr>
            <a:r>
              <a:rPr lang="tr-TR" sz="2800" b="1" dirty="0">
                <a:solidFill>
                  <a:schemeClr val="tx1"/>
                </a:solidFill>
              </a:rPr>
              <a:t>RIZALARINI KAZANMAK</a:t>
            </a:r>
            <a:endParaRPr lang="tr-TR" sz="2400" b="1" dirty="0">
              <a:solidFill>
                <a:schemeClr val="tx1"/>
              </a:solidFill>
            </a:endParaRPr>
          </a:p>
          <a:p>
            <a:pPr marL="742950" lvl="1" indent="-285750">
              <a:buFont typeface="Arial" panose="020B0604020202020204" pitchFamily="34" charset="0"/>
              <a:buChar char="•"/>
            </a:pPr>
            <a:r>
              <a:rPr lang="tr-TR" sz="2800" b="1" dirty="0">
                <a:solidFill>
                  <a:schemeClr val="tx1"/>
                </a:solidFill>
              </a:rPr>
              <a:t>HOŞ VE GÜZEL MUAMELEDE BULUNMAK</a:t>
            </a:r>
            <a:endParaRPr lang="tr-TR" sz="2400" b="1" dirty="0">
              <a:solidFill>
                <a:schemeClr val="tx1"/>
              </a:solidFill>
            </a:endParaRPr>
          </a:p>
          <a:p>
            <a:pPr marL="742950" lvl="1" indent="-285750">
              <a:buFont typeface="Arial" panose="020B0604020202020204" pitchFamily="34" charset="0"/>
              <a:buChar char="•"/>
            </a:pPr>
            <a:r>
              <a:rPr lang="tr-TR" sz="2800" b="1" dirty="0">
                <a:solidFill>
                  <a:schemeClr val="tx1"/>
                </a:solidFill>
              </a:rPr>
              <a:t>SABRETMEK</a:t>
            </a:r>
            <a:endParaRPr lang="tr-TR" sz="2400" b="1" dirty="0">
              <a:solidFill>
                <a:schemeClr val="tx1"/>
              </a:solidFill>
            </a:endParaRPr>
          </a:p>
          <a:p>
            <a:pPr marL="742950" lvl="1" indent="-285750">
              <a:buFont typeface="Arial" panose="020B0604020202020204" pitchFamily="34" charset="0"/>
              <a:buChar char="•"/>
            </a:pPr>
            <a:r>
              <a:rPr lang="tr-TR" sz="2800" b="1" dirty="0">
                <a:solidFill>
                  <a:schemeClr val="tx1"/>
                </a:solidFill>
              </a:rPr>
              <a:t>SÖZ VE DAVRANIŞLARLA İNCİRMEMEK</a:t>
            </a:r>
            <a:endParaRPr lang="tr-TR" sz="2400" b="1" dirty="0">
              <a:solidFill>
                <a:schemeClr val="tx1"/>
              </a:solidFill>
            </a:endParaRPr>
          </a:p>
          <a:p>
            <a:pPr marL="742950" lvl="1" indent="-285750">
              <a:buFont typeface="Arial" panose="020B0604020202020204" pitchFamily="34" charset="0"/>
              <a:buChar char="•"/>
            </a:pPr>
            <a:r>
              <a:rPr lang="tr-TR" sz="2800" b="1" dirty="0">
                <a:solidFill>
                  <a:schemeClr val="tx1"/>
                </a:solidFill>
              </a:rPr>
              <a:t>HOR VE HAKİR GÖRMEMEK</a:t>
            </a:r>
            <a:endParaRPr lang="tr-TR" sz="2400" b="1" dirty="0">
              <a:solidFill>
                <a:schemeClr val="tx1"/>
              </a:solidFill>
            </a:endParaRPr>
          </a:p>
          <a:p>
            <a:pPr marL="742950" lvl="1" indent="-285750">
              <a:buFont typeface="Arial" panose="020B0604020202020204" pitchFamily="34" charset="0"/>
              <a:buChar char="•"/>
            </a:pPr>
            <a:r>
              <a:rPr lang="tr-TR" sz="2800" b="1" dirty="0">
                <a:solidFill>
                  <a:schemeClr val="tx1"/>
                </a:solidFill>
              </a:rPr>
              <a:t>KARŞI GELMEMEK/ ASİ OLMAMAK</a:t>
            </a:r>
            <a:endParaRPr lang="tr-TR" sz="2400" b="1" dirty="0">
              <a:solidFill>
                <a:schemeClr val="tx1"/>
              </a:solidFill>
            </a:endParaRPr>
          </a:p>
          <a:p>
            <a:pPr marL="742950" lvl="1" indent="-285750">
              <a:buFont typeface="Arial" panose="020B0604020202020204" pitchFamily="34" charset="0"/>
              <a:buChar char="•"/>
            </a:pPr>
            <a:r>
              <a:rPr lang="tr-TR" sz="2800" b="1" dirty="0">
                <a:solidFill>
                  <a:schemeClr val="tx1"/>
                </a:solidFill>
              </a:rPr>
              <a:t>SÖVMEMEK/ SÖVDÜRMEMEK</a:t>
            </a:r>
            <a:endParaRPr lang="tr-TR" sz="2400" b="1" dirty="0">
              <a:solidFill>
                <a:schemeClr val="tx1"/>
              </a:solidFill>
            </a:endParaRPr>
          </a:p>
          <a:p>
            <a:pPr marL="742950" lvl="1" indent="-285750">
              <a:buFont typeface="Arial" panose="020B0604020202020204" pitchFamily="34" charset="0"/>
              <a:buChar char="•"/>
            </a:pPr>
            <a:r>
              <a:rPr lang="tr-TR" sz="2800" b="1" dirty="0">
                <a:solidFill>
                  <a:schemeClr val="tx1"/>
                </a:solidFill>
              </a:rPr>
              <a:t>HAKLARINI YERİNE GETİRMEK</a:t>
            </a:r>
            <a:endParaRPr lang="tr-TR" sz="2400" b="1" dirty="0">
              <a:solidFill>
                <a:schemeClr val="tx1"/>
              </a:solidFill>
            </a:endParaRPr>
          </a:p>
        </p:txBody>
      </p:sp>
    </p:spTree>
    <p:extLst>
      <p:ext uri="{BB962C8B-B14F-4D97-AF65-F5344CB8AC3E}">
        <p14:creationId xmlns:p14="http://schemas.microsoft.com/office/powerpoint/2010/main" val="1046037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48478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285750" lvl="0" indent="-285750">
              <a:buFont typeface="Arial" panose="020B0604020202020204" pitchFamily="34" charset="0"/>
              <a:buChar char="•"/>
            </a:pPr>
            <a:r>
              <a:rPr lang="tr-TR" sz="4400" b="1" dirty="0">
                <a:solidFill>
                  <a:schemeClr val="tx1"/>
                </a:solidFill>
              </a:rPr>
              <a:t>VEFATLARINDAN SONRA DA GÖREVLERİMİZİ YERİNE GETİRMEK</a:t>
            </a:r>
            <a:endParaRPr lang="tr-TR" sz="4000" b="1" dirty="0">
              <a:solidFill>
                <a:schemeClr val="tx1"/>
              </a:solidFill>
            </a:endParaRPr>
          </a:p>
        </p:txBody>
      </p:sp>
      <p:sp>
        <p:nvSpPr>
          <p:cNvPr id="6" name="5 Dikdörtgen"/>
          <p:cNvSpPr/>
          <p:nvPr/>
        </p:nvSpPr>
        <p:spPr>
          <a:xfrm>
            <a:off x="251520" y="1700808"/>
            <a:ext cx="8568952"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2" indent="-285750">
              <a:buFont typeface="Arial" panose="020B0604020202020204" pitchFamily="34" charset="0"/>
              <a:buChar char="•"/>
            </a:pPr>
            <a:r>
              <a:rPr lang="tr-TR" sz="3200" b="1" dirty="0" smtClean="0">
                <a:solidFill>
                  <a:schemeClr val="tx1"/>
                </a:solidFill>
              </a:rPr>
              <a:t>DUADA </a:t>
            </a:r>
            <a:r>
              <a:rPr lang="tr-TR" sz="3200" b="1" dirty="0">
                <a:solidFill>
                  <a:schemeClr val="tx1"/>
                </a:solidFill>
              </a:rPr>
              <a:t>BULUNMAK</a:t>
            </a:r>
            <a:endParaRPr lang="tr-TR" sz="2800" b="1" dirty="0">
              <a:solidFill>
                <a:schemeClr val="tx1"/>
              </a:solidFill>
            </a:endParaRPr>
          </a:p>
          <a:p>
            <a:pPr marL="360000" lvl="2" indent="-285750">
              <a:buFont typeface="Arial" panose="020B0604020202020204" pitchFamily="34" charset="0"/>
              <a:buChar char="•"/>
            </a:pPr>
            <a:r>
              <a:rPr lang="tr-TR" sz="3200" b="1" dirty="0">
                <a:solidFill>
                  <a:schemeClr val="tx1"/>
                </a:solidFill>
              </a:rPr>
              <a:t>HAKLARINDA HAYIR VE HASENATTA BULUNMAK</a:t>
            </a:r>
            <a:endParaRPr lang="tr-TR" sz="2800" b="1" dirty="0">
              <a:solidFill>
                <a:schemeClr val="tx1"/>
              </a:solidFill>
            </a:endParaRPr>
          </a:p>
          <a:p>
            <a:pPr marL="360000" lvl="2" indent="-285750">
              <a:buFont typeface="Arial" panose="020B0604020202020204" pitchFamily="34" charset="0"/>
              <a:buChar char="•"/>
            </a:pPr>
            <a:r>
              <a:rPr lang="tr-TR" sz="3200" b="1" dirty="0">
                <a:solidFill>
                  <a:schemeClr val="tx1"/>
                </a:solidFill>
              </a:rPr>
              <a:t>TEVBE VE İSTİĞFARDA BULUNMAK</a:t>
            </a:r>
            <a:endParaRPr lang="tr-TR" sz="2800" b="1" dirty="0">
              <a:solidFill>
                <a:schemeClr val="tx1"/>
              </a:solidFill>
            </a:endParaRPr>
          </a:p>
          <a:p>
            <a:pPr marL="360000" lvl="2" indent="-285750">
              <a:buFont typeface="Arial" panose="020B0604020202020204" pitchFamily="34" charset="0"/>
              <a:buChar char="•"/>
            </a:pPr>
            <a:r>
              <a:rPr lang="tr-TR" sz="3200" b="1" dirty="0">
                <a:solidFill>
                  <a:schemeClr val="tx1"/>
                </a:solidFill>
              </a:rPr>
              <a:t>VASİYETLERİNİ YERİNE GETİRMEK</a:t>
            </a:r>
            <a:endParaRPr lang="tr-TR" sz="2800" b="1" dirty="0">
              <a:solidFill>
                <a:schemeClr val="tx1"/>
              </a:solidFill>
            </a:endParaRPr>
          </a:p>
          <a:p>
            <a:pPr marL="360000" lvl="2" indent="-285750">
              <a:buFont typeface="Arial" panose="020B0604020202020204" pitchFamily="34" charset="0"/>
              <a:buChar char="•"/>
            </a:pPr>
            <a:r>
              <a:rPr lang="tr-TR" sz="3200" b="1" dirty="0">
                <a:solidFill>
                  <a:schemeClr val="tx1"/>
                </a:solidFill>
              </a:rPr>
              <a:t>YAKINLARIYLA İLİŞKİ KURMAK</a:t>
            </a:r>
            <a:endParaRPr lang="tr-TR" sz="2800" b="1" dirty="0">
              <a:solidFill>
                <a:schemeClr val="tx1"/>
              </a:solidFill>
            </a:endParaRPr>
          </a:p>
          <a:p>
            <a:pPr marL="360000" lvl="2" indent="-285750">
              <a:buFont typeface="Arial" panose="020B0604020202020204" pitchFamily="34" charset="0"/>
              <a:buChar char="•"/>
            </a:pPr>
            <a:r>
              <a:rPr lang="tr-TR" sz="3200" b="1" dirty="0">
                <a:solidFill>
                  <a:schemeClr val="tx1"/>
                </a:solidFill>
              </a:rPr>
              <a:t>DOSTLARINA İYİLİK VE İKRAMDA BULUNMAK</a:t>
            </a:r>
            <a:endParaRPr lang="tr-TR" sz="2800" b="1" dirty="0">
              <a:solidFill>
                <a:schemeClr val="tx1"/>
              </a:solidFill>
            </a:endParaRPr>
          </a:p>
          <a:p>
            <a:pPr marL="360000" lvl="2" indent="-285750">
              <a:buFont typeface="Arial" panose="020B0604020202020204" pitchFamily="34" charset="0"/>
              <a:buChar char="•"/>
            </a:pPr>
            <a:r>
              <a:rPr lang="tr-TR" sz="3200" b="1" dirty="0">
                <a:solidFill>
                  <a:schemeClr val="tx1"/>
                </a:solidFill>
              </a:rPr>
              <a:t>KABİRLERİNİ ZİYARET ETMEK</a:t>
            </a:r>
            <a:endParaRPr lang="tr-TR" sz="2800" b="1" dirty="0">
              <a:solidFill>
                <a:schemeClr val="tx1"/>
              </a:solidFill>
            </a:endParaRPr>
          </a:p>
        </p:txBody>
      </p:sp>
    </p:spTree>
    <p:extLst>
      <p:ext uri="{BB962C8B-B14F-4D97-AF65-F5344CB8AC3E}">
        <p14:creationId xmlns:p14="http://schemas.microsoft.com/office/powerpoint/2010/main" val="2666142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0"/>
            <a:ext cx="9144000" cy="1628800"/>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285750" lvl="0" indent="-285750" algn="ctr">
              <a:buFont typeface="Arial" panose="020B0604020202020204" pitchFamily="34" charset="0"/>
              <a:buChar char="•"/>
            </a:pPr>
            <a:r>
              <a:rPr lang="tr-TR" sz="5400" b="1" dirty="0">
                <a:solidFill>
                  <a:schemeClr val="bg1"/>
                </a:solidFill>
              </a:rPr>
              <a:t>GÜNÜMÜZ TOPLUMUNDA ANNE VE BABA OLMAK</a:t>
            </a:r>
            <a:endParaRPr lang="tr-TR" sz="4800" b="1" dirty="0">
              <a:solidFill>
                <a:schemeClr val="bg1"/>
              </a:solidFill>
            </a:endParaRPr>
          </a:p>
        </p:txBody>
      </p:sp>
      <p:sp>
        <p:nvSpPr>
          <p:cNvPr id="6" name="5 Dikdörtgen"/>
          <p:cNvSpPr/>
          <p:nvPr/>
        </p:nvSpPr>
        <p:spPr>
          <a:xfrm>
            <a:off x="107504" y="1772816"/>
            <a:ext cx="8856984" cy="482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lvl="1" indent="-285750">
              <a:buFont typeface="Arial" panose="020B0604020202020204" pitchFamily="34" charset="0"/>
              <a:buChar char="•"/>
            </a:pPr>
            <a:r>
              <a:rPr lang="tr-TR" sz="2800" dirty="0" smtClean="0">
                <a:solidFill>
                  <a:schemeClr val="tx1"/>
                </a:solidFill>
              </a:rPr>
              <a:t>TV </a:t>
            </a:r>
            <a:r>
              <a:rPr lang="tr-TR" sz="2800" dirty="0">
                <a:solidFill>
                  <a:schemeClr val="tx1"/>
                </a:solidFill>
              </a:rPr>
              <a:t>BAŞINDA GEÇEN BİR HAYAT</a:t>
            </a:r>
            <a:endParaRPr lang="tr-TR" sz="2400" dirty="0">
              <a:solidFill>
                <a:schemeClr val="tx1"/>
              </a:solidFill>
            </a:endParaRPr>
          </a:p>
          <a:p>
            <a:pPr marL="360000" lvl="1" indent="-285750">
              <a:buFont typeface="Arial" panose="020B0604020202020204" pitchFamily="34" charset="0"/>
              <a:buChar char="•"/>
            </a:pPr>
            <a:r>
              <a:rPr lang="tr-TR" sz="2800" dirty="0">
                <a:solidFill>
                  <a:schemeClr val="tx1"/>
                </a:solidFill>
              </a:rPr>
              <a:t>ANNELER VE BABALAR GÜNÜNE HASREDİLEN İLİŞKİLER</a:t>
            </a:r>
            <a:endParaRPr lang="tr-TR" sz="2400" dirty="0">
              <a:solidFill>
                <a:schemeClr val="tx1"/>
              </a:solidFill>
            </a:endParaRPr>
          </a:p>
          <a:p>
            <a:pPr marL="360000" lvl="1" indent="-285750">
              <a:buFont typeface="Arial" panose="020B0604020202020204" pitchFamily="34" charset="0"/>
              <a:buChar char="•"/>
            </a:pPr>
            <a:r>
              <a:rPr lang="tr-TR" sz="2800" dirty="0">
                <a:solidFill>
                  <a:schemeClr val="tx1"/>
                </a:solidFill>
              </a:rPr>
              <a:t>SEVGİDEN UZAK, BİRBİRİNDEN KOPUK AİLE BİREYLERİ</a:t>
            </a:r>
            <a:endParaRPr lang="tr-TR" sz="2400" dirty="0">
              <a:solidFill>
                <a:schemeClr val="tx1"/>
              </a:solidFill>
            </a:endParaRPr>
          </a:p>
          <a:p>
            <a:pPr marL="360000" lvl="1" indent="-285750">
              <a:buFont typeface="Arial" panose="020B0604020202020204" pitchFamily="34" charset="0"/>
              <a:buChar char="•"/>
            </a:pPr>
            <a:r>
              <a:rPr lang="tr-TR" sz="2800" dirty="0">
                <a:solidFill>
                  <a:schemeClr val="tx1"/>
                </a:solidFill>
              </a:rPr>
              <a:t>HELAL VE HARAMIN BİRBİRİNE KARIŞMASI</a:t>
            </a:r>
            <a:endParaRPr lang="tr-TR" sz="2400" dirty="0">
              <a:solidFill>
                <a:schemeClr val="tx1"/>
              </a:solidFill>
            </a:endParaRPr>
          </a:p>
          <a:p>
            <a:pPr marL="360000" lvl="1" indent="-285750">
              <a:buFont typeface="Arial" panose="020B0604020202020204" pitchFamily="34" charset="0"/>
              <a:buChar char="•"/>
            </a:pPr>
            <a:r>
              <a:rPr lang="tr-TR" sz="2800" dirty="0">
                <a:solidFill>
                  <a:schemeClr val="tx1"/>
                </a:solidFill>
              </a:rPr>
              <a:t>GÜNAHLARA GÖZ YUMULMASI</a:t>
            </a:r>
            <a:endParaRPr lang="tr-TR" sz="2400" dirty="0">
              <a:solidFill>
                <a:schemeClr val="tx1"/>
              </a:solidFill>
            </a:endParaRPr>
          </a:p>
          <a:p>
            <a:pPr marL="360000" lvl="1" indent="-285750">
              <a:buFont typeface="Arial" panose="020B0604020202020204" pitchFamily="34" charset="0"/>
              <a:buChar char="•"/>
            </a:pPr>
            <a:r>
              <a:rPr lang="tr-TR" sz="2800" dirty="0">
                <a:solidFill>
                  <a:schemeClr val="tx1"/>
                </a:solidFill>
              </a:rPr>
              <a:t>İMAN VE AHLAK DEĞERLERİNDEN UZAKLIK</a:t>
            </a:r>
            <a:endParaRPr lang="tr-TR" sz="2400" dirty="0">
              <a:solidFill>
                <a:schemeClr val="tx1"/>
              </a:solidFill>
            </a:endParaRPr>
          </a:p>
          <a:p>
            <a:pPr marL="360000" lvl="1" indent="-285750">
              <a:buFont typeface="Arial" panose="020B0604020202020204" pitchFamily="34" charset="0"/>
              <a:buChar char="•"/>
            </a:pPr>
            <a:r>
              <a:rPr lang="tr-TR" sz="2800" dirty="0">
                <a:solidFill>
                  <a:schemeClr val="tx1"/>
                </a:solidFill>
              </a:rPr>
              <a:t>PARÇALANMIŞ AİLELER/ BOŞANMALAR</a:t>
            </a:r>
            <a:endParaRPr lang="tr-TR" sz="2400" dirty="0">
              <a:solidFill>
                <a:schemeClr val="tx1"/>
              </a:solidFill>
            </a:endParaRPr>
          </a:p>
          <a:p>
            <a:pPr marL="360000" lvl="1" indent="-285750">
              <a:buFont typeface="Arial" panose="020B0604020202020204" pitchFamily="34" charset="0"/>
              <a:buChar char="•"/>
            </a:pPr>
            <a:r>
              <a:rPr lang="tr-TR" sz="2800" dirty="0">
                <a:solidFill>
                  <a:schemeClr val="tx1"/>
                </a:solidFill>
              </a:rPr>
              <a:t>SOKAKLARA ATILAN YAVRULAR</a:t>
            </a:r>
            <a:endParaRPr lang="tr-TR" sz="2400" dirty="0">
              <a:solidFill>
                <a:schemeClr val="tx1"/>
              </a:solidFill>
            </a:endParaRPr>
          </a:p>
          <a:p>
            <a:pPr marL="360000" lvl="1" indent="-285750">
              <a:buFont typeface="Arial" panose="020B0604020202020204" pitchFamily="34" charset="0"/>
              <a:buChar char="•"/>
            </a:pPr>
            <a:r>
              <a:rPr lang="tr-TR" sz="2800" dirty="0">
                <a:solidFill>
                  <a:schemeClr val="tx1"/>
                </a:solidFill>
              </a:rPr>
              <a:t>KENDİ ELLERİMİZLE ATEŞE ATTIĞIMIZ NESİL  (</a:t>
            </a:r>
            <a:r>
              <a:rPr lang="tr-TR" sz="2800" dirty="0" err="1">
                <a:solidFill>
                  <a:schemeClr val="tx1"/>
                </a:solidFill>
              </a:rPr>
              <a:t>Tahrim</a:t>
            </a:r>
            <a:r>
              <a:rPr lang="tr-TR" sz="2800" dirty="0">
                <a:solidFill>
                  <a:schemeClr val="tx1"/>
                </a:solidFill>
              </a:rPr>
              <a:t> 6)</a:t>
            </a:r>
            <a:endParaRPr lang="tr-TR" sz="2400" dirty="0">
              <a:solidFill>
                <a:schemeClr val="tx1"/>
              </a:solidFill>
            </a:endParaRPr>
          </a:p>
          <a:p>
            <a:pPr marL="360000" lvl="1" indent="-285750">
              <a:buFont typeface="Arial" panose="020B0604020202020204" pitchFamily="34" charset="0"/>
              <a:buChar char="•"/>
            </a:pPr>
            <a:r>
              <a:rPr lang="tr-TR" sz="2800" dirty="0">
                <a:solidFill>
                  <a:schemeClr val="tx1"/>
                </a:solidFill>
              </a:rPr>
              <a:t>YAŞLI VE HUZUR EVLERİNE TERKEDİN EBEVEYNLER</a:t>
            </a:r>
            <a:endParaRPr lang="tr-TR" sz="2400" dirty="0">
              <a:solidFill>
                <a:schemeClr val="tx1"/>
              </a:solidFill>
            </a:endParaRPr>
          </a:p>
          <a:p>
            <a:pPr marL="360000" lvl="1" indent="-285750">
              <a:buFont typeface="Arial" panose="020B0604020202020204" pitchFamily="34" charset="0"/>
              <a:buChar char="•"/>
            </a:pPr>
            <a:r>
              <a:rPr lang="tr-TR" sz="2000" dirty="0">
                <a:solidFill>
                  <a:schemeClr val="tx1"/>
                </a:solidFill>
              </a:rPr>
              <a:t>Uyuşunda büyüsün, doktor mühendis olsun diye büyüttüğümüz çocuklarımız</a:t>
            </a:r>
            <a:endParaRPr lang="tr-TR" dirty="0">
              <a:solidFill>
                <a:schemeClr val="tx1"/>
              </a:solidFill>
            </a:endParaRPr>
          </a:p>
        </p:txBody>
      </p:sp>
    </p:spTree>
    <p:extLst>
      <p:ext uri="{BB962C8B-B14F-4D97-AF65-F5344CB8AC3E}">
        <p14:creationId xmlns:p14="http://schemas.microsoft.com/office/powerpoint/2010/main" val="1127461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4401</TotalTime>
  <Words>5061</Words>
  <Application>Microsoft Office PowerPoint</Application>
  <PresentationFormat>Ekran Gösterisi (4:3)</PresentationFormat>
  <Paragraphs>470</Paragraphs>
  <Slides>50</Slides>
  <Notes>34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50</vt:i4>
      </vt:variant>
    </vt:vector>
  </HeadingPairs>
  <TitlesOfParts>
    <vt:vector size="57" baseType="lpstr">
      <vt:lpstr>Arial</vt:lpstr>
      <vt:lpstr>Calibri</vt:lpstr>
      <vt:lpstr>Emine</vt:lpstr>
      <vt:lpstr>HASENAT</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dmc</dc:creator>
  <cp:lastModifiedBy>Idris YAVUZYIGIT</cp:lastModifiedBy>
  <cp:revision>465</cp:revision>
  <cp:lastPrinted>2017-05-12T07:35:42Z</cp:lastPrinted>
  <dcterms:created xsi:type="dcterms:W3CDTF">2012-03-09T11:27:55Z</dcterms:created>
  <dcterms:modified xsi:type="dcterms:W3CDTF">2023-01-12T10:53:19Z</dcterms:modified>
</cp:coreProperties>
</file>