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69"/>
  </p:notesMasterIdLst>
  <p:handoutMasterIdLst>
    <p:handoutMasterId r:id="rId70"/>
  </p:handoutMasterIdLst>
  <p:sldIdLst>
    <p:sldId id="381" r:id="rId3"/>
    <p:sldId id="405" r:id="rId4"/>
    <p:sldId id="430" r:id="rId5"/>
    <p:sldId id="431" r:id="rId6"/>
    <p:sldId id="446" r:id="rId7"/>
    <p:sldId id="433" r:id="rId8"/>
    <p:sldId id="435" r:id="rId9"/>
    <p:sldId id="384" r:id="rId10"/>
    <p:sldId id="436" r:id="rId11"/>
    <p:sldId id="385" r:id="rId12"/>
    <p:sldId id="425" r:id="rId13"/>
    <p:sldId id="445" r:id="rId14"/>
    <p:sldId id="387" r:id="rId15"/>
    <p:sldId id="460" r:id="rId16"/>
    <p:sldId id="388" r:id="rId17"/>
    <p:sldId id="389" r:id="rId18"/>
    <p:sldId id="390" r:id="rId19"/>
    <p:sldId id="391" r:id="rId20"/>
    <p:sldId id="449" r:id="rId21"/>
    <p:sldId id="392" r:id="rId22"/>
    <p:sldId id="393" r:id="rId23"/>
    <p:sldId id="399" r:id="rId24"/>
    <p:sldId id="397" r:id="rId25"/>
    <p:sldId id="440" r:id="rId26"/>
    <p:sldId id="459" r:id="rId27"/>
    <p:sldId id="447" r:id="rId28"/>
    <p:sldId id="461" r:id="rId29"/>
    <p:sldId id="450" r:id="rId30"/>
    <p:sldId id="448" r:id="rId31"/>
    <p:sldId id="267" r:id="rId32"/>
    <p:sldId id="268" r:id="rId33"/>
    <p:sldId id="455" r:id="rId34"/>
    <p:sldId id="456" r:id="rId35"/>
    <p:sldId id="451" r:id="rId36"/>
    <p:sldId id="452" r:id="rId37"/>
    <p:sldId id="453" r:id="rId38"/>
    <p:sldId id="454" r:id="rId39"/>
    <p:sldId id="369" r:id="rId40"/>
    <p:sldId id="341" r:id="rId41"/>
    <p:sldId id="353" r:id="rId42"/>
    <p:sldId id="275" r:id="rId43"/>
    <p:sldId id="316" r:id="rId44"/>
    <p:sldId id="416" r:id="rId45"/>
    <p:sldId id="418" r:id="rId46"/>
    <p:sldId id="273" r:id="rId47"/>
    <p:sldId id="305" r:id="rId48"/>
    <p:sldId id="363" r:id="rId49"/>
    <p:sldId id="292" r:id="rId50"/>
    <p:sldId id="281" r:id="rId51"/>
    <p:sldId id="289" r:id="rId52"/>
    <p:sldId id="367" r:id="rId53"/>
    <p:sldId id="294" r:id="rId54"/>
    <p:sldId id="457" r:id="rId55"/>
    <p:sldId id="428" r:id="rId56"/>
    <p:sldId id="283" r:id="rId57"/>
    <p:sldId id="443" r:id="rId58"/>
    <p:sldId id="332" r:id="rId59"/>
    <p:sldId id="383" r:id="rId60"/>
    <p:sldId id="364" r:id="rId61"/>
    <p:sldId id="346" r:id="rId62"/>
    <p:sldId id="407" r:id="rId63"/>
    <p:sldId id="394" r:id="rId64"/>
    <p:sldId id="408" r:id="rId65"/>
    <p:sldId id="458" r:id="rId66"/>
    <p:sldId id="377" r:id="rId67"/>
    <p:sldId id="409" r:id="rId68"/>
  </p:sldIdLst>
  <p:sldSz cx="9144000" cy="6858000" type="screen4x3"/>
  <p:notesSz cx="9872663" cy="6797675"/>
  <p:defaultTextStyle>
    <a:defPPr>
      <a:defRPr lang="tr-T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D8D0"/>
    <a:srgbClr val="0003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794" autoAdjust="0"/>
  </p:normalViewPr>
  <p:slideViewPr>
    <p:cSldViewPr>
      <p:cViewPr varScale="1">
        <p:scale>
          <a:sx n="92" d="100"/>
          <a:sy n="92" d="100"/>
        </p:scale>
        <p:origin x="56" y="5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 Type="http://schemas.openxmlformats.org/officeDocument/2006/relationships/slide" Target="slides/slide5.xml"/><Relationship Id="rId71"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288F10-D137-43D0-9D57-BD5E837061DF}" type="doc">
      <dgm:prSet loTypeId="urn:microsoft.com/office/officeart/2005/8/layout/orgChart1" loCatId="hierarchy" qsTypeId="urn:microsoft.com/office/officeart/2005/8/quickstyle/simple3" qsCatId="simple" csTypeId="urn:microsoft.com/office/officeart/2005/8/colors/accent1_2" csCatId="accent1" phldr="1"/>
      <dgm:spPr/>
      <dgm:t>
        <a:bodyPr/>
        <a:lstStyle/>
        <a:p>
          <a:endParaRPr lang="tr-TR"/>
        </a:p>
      </dgm:t>
    </dgm:pt>
    <dgm:pt modelId="{3F4CBFC2-A89E-44D2-AF38-8D27E2BE642A}">
      <dgm:prSet phldrT="[Metin]" custT="1"/>
      <dgm:spPr/>
      <dgm:t>
        <a:bodyPr/>
        <a:lstStyle/>
        <a:p>
          <a:r>
            <a:rPr lang="tr-TR" sz="2000" b="1" dirty="0"/>
            <a:t>Allah Kıymetli Zaman Ve Mekanlar Var Etmiştir</a:t>
          </a:r>
        </a:p>
      </dgm:t>
    </dgm:pt>
    <dgm:pt modelId="{D59D54AE-3166-4945-95A7-344A21EE7CE4}" type="parTrans" cxnId="{035AF2EE-A60C-469F-9D0B-BCF9381A5FB8}">
      <dgm:prSet/>
      <dgm:spPr/>
      <dgm:t>
        <a:bodyPr/>
        <a:lstStyle/>
        <a:p>
          <a:endParaRPr lang="tr-TR"/>
        </a:p>
      </dgm:t>
    </dgm:pt>
    <dgm:pt modelId="{F9C3C438-6070-4DA9-86D1-476AE3DD9245}" type="sibTrans" cxnId="{035AF2EE-A60C-469F-9D0B-BCF9381A5FB8}">
      <dgm:prSet/>
      <dgm:spPr/>
      <dgm:t>
        <a:bodyPr/>
        <a:lstStyle/>
        <a:p>
          <a:endParaRPr lang="tr-TR"/>
        </a:p>
      </dgm:t>
    </dgm:pt>
    <dgm:pt modelId="{551545BE-9579-4EBD-A898-F7CCBF939D5A}">
      <dgm:prSet phldrT="[Metin]" custT="1">
        <dgm:style>
          <a:lnRef idx="1">
            <a:schemeClr val="accent1"/>
          </a:lnRef>
          <a:fillRef idx="3">
            <a:schemeClr val="accent1"/>
          </a:fillRef>
          <a:effectRef idx="2">
            <a:schemeClr val="accent1"/>
          </a:effectRef>
          <a:fontRef idx="minor">
            <a:schemeClr val="lt1"/>
          </a:fontRef>
        </dgm:style>
      </dgm:prSet>
      <dgm:spPr/>
      <dgm:t>
        <a:bodyPr/>
        <a:lstStyle/>
        <a:p>
          <a:r>
            <a:rPr lang="tr-TR" sz="1800" b="1" dirty="0"/>
            <a:t>Kıymetli Zamanlar</a:t>
          </a:r>
        </a:p>
      </dgm:t>
    </dgm:pt>
    <dgm:pt modelId="{AFA325AF-F6C7-4A94-B93B-C519159AF2F3}" type="parTrans" cxnId="{C33DC2B3-0A4C-4137-91E5-2021407EAF5B}">
      <dgm:prSet/>
      <dgm:spPr/>
      <dgm:t>
        <a:bodyPr/>
        <a:lstStyle/>
        <a:p>
          <a:endParaRPr lang="tr-TR"/>
        </a:p>
      </dgm:t>
    </dgm:pt>
    <dgm:pt modelId="{2EBA952E-4C5E-4C8D-834E-1599A47B6A3B}" type="sibTrans" cxnId="{C33DC2B3-0A4C-4137-91E5-2021407EAF5B}">
      <dgm:prSet/>
      <dgm:spPr/>
      <dgm:t>
        <a:bodyPr/>
        <a:lstStyle/>
        <a:p>
          <a:endParaRPr lang="tr-TR"/>
        </a:p>
      </dgm:t>
    </dgm:pt>
    <dgm:pt modelId="{0C34EA08-0F2F-4698-8E4B-46FEB49C5E23}">
      <dgm:prSet phldrT="[Metin]">
        <dgm:style>
          <a:lnRef idx="0">
            <a:schemeClr val="accent2"/>
          </a:lnRef>
          <a:fillRef idx="3">
            <a:schemeClr val="accent2"/>
          </a:fillRef>
          <a:effectRef idx="3">
            <a:schemeClr val="accent2"/>
          </a:effectRef>
          <a:fontRef idx="minor">
            <a:schemeClr val="lt1"/>
          </a:fontRef>
        </dgm:style>
      </dgm:prSet>
      <dgm:spPr/>
      <dgm:t>
        <a:bodyPr/>
        <a:lstStyle/>
        <a:p>
          <a:r>
            <a:rPr lang="tr-TR" b="1" dirty="0">
              <a:solidFill>
                <a:schemeClr val="tx1"/>
              </a:solidFill>
            </a:rPr>
            <a:t>Üç Aylar</a:t>
          </a:r>
        </a:p>
      </dgm:t>
    </dgm:pt>
    <dgm:pt modelId="{093A63BE-321B-48F0-8491-93DAD5E80E81}" type="parTrans" cxnId="{83A2CBE2-2668-444A-97F0-6F3CD68A48E6}">
      <dgm:prSet/>
      <dgm:spPr/>
      <dgm:t>
        <a:bodyPr/>
        <a:lstStyle/>
        <a:p>
          <a:endParaRPr lang="tr-TR"/>
        </a:p>
      </dgm:t>
    </dgm:pt>
    <dgm:pt modelId="{348F4F2B-508D-49DD-8E3C-423F4CA950EC}" type="sibTrans" cxnId="{83A2CBE2-2668-444A-97F0-6F3CD68A48E6}">
      <dgm:prSet/>
      <dgm:spPr/>
      <dgm:t>
        <a:bodyPr/>
        <a:lstStyle/>
        <a:p>
          <a:endParaRPr lang="tr-TR"/>
        </a:p>
      </dgm:t>
    </dgm:pt>
    <dgm:pt modelId="{CF92F74B-C1B8-44FB-8AA9-98140C42D9AF}">
      <dgm:prSet phldrT="[Metin]">
        <dgm:style>
          <a:lnRef idx="0">
            <a:schemeClr val="accent2"/>
          </a:lnRef>
          <a:fillRef idx="3">
            <a:schemeClr val="accent2"/>
          </a:fillRef>
          <a:effectRef idx="3">
            <a:schemeClr val="accent2"/>
          </a:effectRef>
          <a:fontRef idx="minor">
            <a:schemeClr val="lt1"/>
          </a:fontRef>
        </dgm:style>
      </dgm:prSet>
      <dgm:spPr/>
      <dgm:t>
        <a:bodyPr/>
        <a:lstStyle/>
        <a:p>
          <a:r>
            <a:rPr lang="tr-TR" b="1">
              <a:solidFill>
                <a:schemeClr val="tx1"/>
              </a:solidFill>
            </a:rPr>
            <a:t>Kandiller</a:t>
          </a:r>
        </a:p>
      </dgm:t>
    </dgm:pt>
    <dgm:pt modelId="{9ECBF41A-E540-4F4D-B11A-23EAF6B53AF8}" type="parTrans" cxnId="{FF338E6C-F9A1-4A39-BC3A-EBF66F63C191}">
      <dgm:prSet/>
      <dgm:spPr/>
      <dgm:t>
        <a:bodyPr/>
        <a:lstStyle/>
        <a:p>
          <a:endParaRPr lang="tr-TR"/>
        </a:p>
      </dgm:t>
    </dgm:pt>
    <dgm:pt modelId="{D83B0504-3B88-4B19-BCDC-9F58B8B1C745}" type="sibTrans" cxnId="{FF338E6C-F9A1-4A39-BC3A-EBF66F63C191}">
      <dgm:prSet/>
      <dgm:spPr/>
      <dgm:t>
        <a:bodyPr/>
        <a:lstStyle/>
        <a:p>
          <a:endParaRPr lang="tr-TR"/>
        </a:p>
      </dgm:t>
    </dgm:pt>
    <dgm:pt modelId="{C6ADAA91-0C0F-4117-ABE4-592A18BC965E}">
      <dgm:prSet phldrT="[Metin]" custT="1">
        <dgm:style>
          <a:lnRef idx="1">
            <a:schemeClr val="accent1"/>
          </a:lnRef>
          <a:fillRef idx="3">
            <a:schemeClr val="accent1"/>
          </a:fillRef>
          <a:effectRef idx="2">
            <a:schemeClr val="accent1"/>
          </a:effectRef>
          <a:fontRef idx="minor">
            <a:schemeClr val="lt1"/>
          </a:fontRef>
        </dgm:style>
      </dgm:prSet>
      <dgm:spPr/>
      <dgm:t>
        <a:bodyPr/>
        <a:lstStyle/>
        <a:p>
          <a:r>
            <a:rPr lang="tr-TR" sz="1800" b="1" dirty="0"/>
            <a:t>Kıymetli  Mekanlar</a:t>
          </a:r>
        </a:p>
      </dgm:t>
    </dgm:pt>
    <dgm:pt modelId="{7E36305C-8C82-42DB-B7D5-50249A1C0CCC}" type="parTrans" cxnId="{F78028EF-A525-48B8-BFBE-D0A3DE088D03}">
      <dgm:prSet/>
      <dgm:spPr/>
      <dgm:t>
        <a:bodyPr/>
        <a:lstStyle/>
        <a:p>
          <a:endParaRPr lang="tr-TR"/>
        </a:p>
      </dgm:t>
    </dgm:pt>
    <dgm:pt modelId="{3488FCFA-3061-468D-B1B1-D7DB8B8370B6}" type="sibTrans" cxnId="{F78028EF-A525-48B8-BFBE-D0A3DE088D03}">
      <dgm:prSet/>
      <dgm:spPr/>
      <dgm:t>
        <a:bodyPr/>
        <a:lstStyle/>
        <a:p>
          <a:endParaRPr lang="tr-TR"/>
        </a:p>
      </dgm:t>
    </dgm:pt>
    <dgm:pt modelId="{B67E334A-09E5-4A2F-AA3A-FDBDC9575CC7}">
      <dgm:prSet phldrT="[Metin]">
        <dgm:style>
          <a:lnRef idx="1">
            <a:schemeClr val="accent4"/>
          </a:lnRef>
          <a:fillRef idx="3">
            <a:schemeClr val="accent4"/>
          </a:fillRef>
          <a:effectRef idx="2">
            <a:schemeClr val="accent4"/>
          </a:effectRef>
          <a:fontRef idx="minor">
            <a:schemeClr val="lt1"/>
          </a:fontRef>
        </dgm:style>
      </dgm:prSet>
      <dgm:spPr/>
      <dgm:t>
        <a:bodyPr/>
        <a:lstStyle/>
        <a:p>
          <a:r>
            <a:rPr lang="tr-TR" b="1" dirty="0">
              <a:solidFill>
                <a:schemeClr val="tx1"/>
              </a:solidFill>
            </a:rPr>
            <a:t>Kabe Harem-i Şerif</a:t>
          </a:r>
        </a:p>
      </dgm:t>
    </dgm:pt>
    <dgm:pt modelId="{9261E531-68AA-427E-ABFA-94B7BFC7C3E9}" type="parTrans" cxnId="{538CAE8A-B5FD-4724-B1A6-4C46EF59FA56}">
      <dgm:prSet/>
      <dgm:spPr/>
      <dgm:t>
        <a:bodyPr/>
        <a:lstStyle/>
        <a:p>
          <a:endParaRPr lang="tr-TR"/>
        </a:p>
      </dgm:t>
    </dgm:pt>
    <dgm:pt modelId="{44F1946D-9E51-4AE4-BE72-3B7C7E2562D6}" type="sibTrans" cxnId="{538CAE8A-B5FD-4724-B1A6-4C46EF59FA56}">
      <dgm:prSet/>
      <dgm:spPr/>
      <dgm:t>
        <a:bodyPr/>
        <a:lstStyle/>
        <a:p>
          <a:endParaRPr lang="tr-TR"/>
        </a:p>
      </dgm:t>
    </dgm:pt>
    <dgm:pt modelId="{106AE525-376E-427C-9997-482078DEFBDF}">
      <dgm:prSet phldrT="[Metin]"/>
      <dgm:spPr/>
      <dgm:t>
        <a:bodyPr/>
        <a:lstStyle/>
        <a:p>
          <a:r>
            <a:rPr lang="tr-TR"/>
            <a:t>Recep</a:t>
          </a:r>
        </a:p>
      </dgm:t>
    </dgm:pt>
    <dgm:pt modelId="{1CB4DE4D-71D9-4550-BBE7-FB1155A4F197}" type="parTrans" cxnId="{3652A26F-3DBD-4529-82EB-9E53FF4C7130}">
      <dgm:prSet/>
      <dgm:spPr/>
      <dgm:t>
        <a:bodyPr/>
        <a:lstStyle/>
        <a:p>
          <a:endParaRPr lang="tr-TR"/>
        </a:p>
      </dgm:t>
    </dgm:pt>
    <dgm:pt modelId="{66F8C90A-9A34-493B-BCFE-DFC2F4452880}" type="sibTrans" cxnId="{3652A26F-3DBD-4529-82EB-9E53FF4C7130}">
      <dgm:prSet/>
      <dgm:spPr/>
      <dgm:t>
        <a:bodyPr/>
        <a:lstStyle/>
        <a:p>
          <a:endParaRPr lang="tr-TR"/>
        </a:p>
      </dgm:t>
    </dgm:pt>
    <dgm:pt modelId="{B05ADF9B-E10E-466E-8A33-1A76EF32ADF4}">
      <dgm:prSet phldrT="[Metin]"/>
      <dgm:spPr/>
      <dgm:t>
        <a:bodyPr/>
        <a:lstStyle/>
        <a:p>
          <a:r>
            <a:rPr lang="tr-TR"/>
            <a:t>Şaban</a:t>
          </a:r>
        </a:p>
      </dgm:t>
    </dgm:pt>
    <dgm:pt modelId="{F1A00DFF-D11F-418F-AD3D-97E44384BD11}" type="parTrans" cxnId="{53BAB3BD-81DF-432D-AB2A-BBF9779386F6}">
      <dgm:prSet/>
      <dgm:spPr/>
      <dgm:t>
        <a:bodyPr/>
        <a:lstStyle/>
        <a:p>
          <a:endParaRPr lang="tr-TR"/>
        </a:p>
      </dgm:t>
    </dgm:pt>
    <dgm:pt modelId="{5AFCD7E4-1F68-42A8-BBB3-1FFC211ABA52}" type="sibTrans" cxnId="{53BAB3BD-81DF-432D-AB2A-BBF9779386F6}">
      <dgm:prSet/>
      <dgm:spPr/>
      <dgm:t>
        <a:bodyPr/>
        <a:lstStyle/>
        <a:p>
          <a:endParaRPr lang="tr-TR"/>
        </a:p>
      </dgm:t>
    </dgm:pt>
    <dgm:pt modelId="{97C4F513-3EB0-498B-B4A9-5CCB7A3D4F54}">
      <dgm:prSet phldrT="[Metin]"/>
      <dgm:spPr/>
      <dgm:t>
        <a:bodyPr/>
        <a:lstStyle/>
        <a:p>
          <a:r>
            <a:rPr lang="tr-TR"/>
            <a:t>Ramazan</a:t>
          </a:r>
        </a:p>
      </dgm:t>
    </dgm:pt>
    <dgm:pt modelId="{EE550F0D-4468-4113-8CF5-9BDC598766E7}" type="parTrans" cxnId="{2C38E09F-1DA3-4621-AEBA-5B298221F3B6}">
      <dgm:prSet/>
      <dgm:spPr/>
      <dgm:t>
        <a:bodyPr/>
        <a:lstStyle/>
        <a:p>
          <a:endParaRPr lang="tr-TR"/>
        </a:p>
      </dgm:t>
    </dgm:pt>
    <dgm:pt modelId="{A7CB1CD3-9337-4A98-B1CA-38C62EE0DC3F}" type="sibTrans" cxnId="{2C38E09F-1DA3-4621-AEBA-5B298221F3B6}">
      <dgm:prSet/>
      <dgm:spPr/>
      <dgm:t>
        <a:bodyPr/>
        <a:lstStyle/>
        <a:p>
          <a:endParaRPr lang="tr-TR"/>
        </a:p>
      </dgm:t>
    </dgm:pt>
    <dgm:pt modelId="{8D969FAC-BAEF-43D7-8110-47E901A14CB8}">
      <dgm:prSet phldrT="[Metin]">
        <dgm:style>
          <a:lnRef idx="1">
            <a:schemeClr val="accent6"/>
          </a:lnRef>
          <a:fillRef idx="3">
            <a:schemeClr val="accent6"/>
          </a:fillRef>
          <a:effectRef idx="2">
            <a:schemeClr val="accent6"/>
          </a:effectRef>
          <a:fontRef idx="minor">
            <a:schemeClr val="lt1"/>
          </a:fontRef>
        </dgm:style>
      </dgm:prSet>
      <dgm:spPr/>
      <dgm:t>
        <a:bodyPr/>
        <a:lstStyle/>
        <a:p>
          <a:r>
            <a:rPr lang="tr-TR" b="1">
              <a:solidFill>
                <a:schemeClr val="tx1"/>
              </a:solidFill>
            </a:rPr>
            <a:t>Mevlid Kandili</a:t>
          </a:r>
        </a:p>
      </dgm:t>
    </dgm:pt>
    <dgm:pt modelId="{9E00B60E-4AC1-46E3-AF08-425FDE86C1E9}" type="parTrans" cxnId="{B82424F6-F02D-45B6-8D4A-D5EF1904829F}">
      <dgm:prSet/>
      <dgm:spPr/>
      <dgm:t>
        <a:bodyPr/>
        <a:lstStyle/>
        <a:p>
          <a:endParaRPr lang="tr-TR"/>
        </a:p>
      </dgm:t>
    </dgm:pt>
    <dgm:pt modelId="{A7F201B7-D368-4C3B-A014-0B9ADEC78BD0}" type="sibTrans" cxnId="{B82424F6-F02D-45B6-8D4A-D5EF1904829F}">
      <dgm:prSet/>
      <dgm:spPr/>
      <dgm:t>
        <a:bodyPr/>
        <a:lstStyle/>
        <a:p>
          <a:endParaRPr lang="tr-TR"/>
        </a:p>
      </dgm:t>
    </dgm:pt>
    <dgm:pt modelId="{BBEDDEF2-BD69-41D1-9DEE-214003A8475F}">
      <dgm:prSet phldrT="[Metin]">
        <dgm:style>
          <a:lnRef idx="1">
            <a:schemeClr val="accent6"/>
          </a:lnRef>
          <a:fillRef idx="3">
            <a:schemeClr val="accent6"/>
          </a:fillRef>
          <a:effectRef idx="2">
            <a:schemeClr val="accent6"/>
          </a:effectRef>
          <a:fontRef idx="minor">
            <a:schemeClr val="lt1"/>
          </a:fontRef>
        </dgm:style>
      </dgm:prSet>
      <dgm:spPr/>
      <dgm:t>
        <a:bodyPr/>
        <a:lstStyle/>
        <a:p>
          <a:r>
            <a:rPr lang="tr-TR" b="1">
              <a:solidFill>
                <a:schemeClr val="tx1"/>
              </a:solidFill>
            </a:rPr>
            <a:t>Reğaib Kandili</a:t>
          </a:r>
        </a:p>
      </dgm:t>
    </dgm:pt>
    <dgm:pt modelId="{D423E6C8-D9D4-4CA9-9FB7-319B8BB97FC7}" type="parTrans" cxnId="{5673D1CD-66D1-4BF8-90C7-004FD9BCB46C}">
      <dgm:prSet/>
      <dgm:spPr/>
      <dgm:t>
        <a:bodyPr/>
        <a:lstStyle/>
        <a:p>
          <a:endParaRPr lang="tr-TR"/>
        </a:p>
      </dgm:t>
    </dgm:pt>
    <dgm:pt modelId="{B261D5B1-BC78-4D13-BADC-881CD6E36AE6}" type="sibTrans" cxnId="{5673D1CD-66D1-4BF8-90C7-004FD9BCB46C}">
      <dgm:prSet/>
      <dgm:spPr/>
      <dgm:t>
        <a:bodyPr/>
        <a:lstStyle/>
        <a:p>
          <a:endParaRPr lang="tr-TR"/>
        </a:p>
      </dgm:t>
    </dgm:pt>
    <dgm:pt modelId="{604DCFB7-09C4-422E-869F-03654AB244AC}">
      <dgm:prSet phldrT="[Metin]">
        <dgm:style>
          <a:lnRef idx="1">
            <a:schemeClr val="accent6"/>
          </a:lnRef>
          <a:fillRef idx="3">
            <a:schemeClr val="accent6"/>
          </a:fillRef>
          <a:effectRef idx="2">
            <a:schemeClr val="accent6"/>
          </a:effectRef>
          <a:fontRef idx="minor">
            <a:schemeClr val="lt1"/>
          </a:fontRef>
        </dgm:style>
      </dgm:prSet>
      <dgm:spPr/>
      <dgm:t>
        <a:bodyPr/>
        <a:lstStyle/>
        <a:p>
          <a:r>
            <a:rPr lang="tr-TR" b="1">
              <a:solidFill>
                <a:schemeClr val="tx1"/>
              </a:solidFill>
            </a:rPr>
            <a:t>Miraç Kandili</a:t>
          </a:r>
        </a:p>
      </dgm:t>
    </dgm:pt>
    <dgm:pt modelId="{7194E29B-533A-4981-95DB-8A68277BAD98}" type="parTrans" cxnId="{B32E06FB-C9F3-4BB5-A859-5CA6F21FC792}">
      <dgm:prSet/>
      <dgm:spPr/>
      <dgm:t>
        <a:bodyPr/>
        <a:lstStyle/>
        <a:p>
          <a:endParaRPr lang="tr-TR"/>
        </a:p>
      </dgm:t>
    </dgm:pt>
    <dgm:pt modelId="{36FCC27C-A8B1-48E3-8797-5B10D2E2E739}" type="sibTrans" cxnId="{B32E06FB-C9F3-4BB5-A859-5CA6F21FC792}">
      <dgm:prSet/>
      <dgm:spPr/>
      <dgm:t>
        <a:bodyPr/>
        <a:lstStyle/>
        <a:p>
          <a:endParaRPr lang="tr-TR"/>
        </a:p>
      </dgm:t>
    </dgm:pt>
    <dgm:pt modelId="{573CC334-A05E-4119-8C3F-6C943A5F24E3}">
      <dgm:prSet phldrT="[Metin]">
        <dgm:style>
          <a:lnRef idx="1">
            <a:schemeClr val="accent6"/>
          </a:lnRef>
          <a:fillRef idx="3">
            <a:schemeClr val="accent6"/>
          </a:fillRef>
          <a:effectRef idx="2">
            <a:schemeClr val="accent6"/>
          </a:effectRef>
          <a:fontRef idx="minor">
            <a:schemeClr val="lt1"/>
          </a:fontRef>
        </dgm:style>
      </dgm:prSet>
      <dgm:spPr/>
      <dgm:t>
        <a:bodyPr/>
        <a:lstStyle/>
        <a:p>
          <a:r>
            <a:rPr lang="tr-TR" b="1">
              <a:solidFill>
                <a:schemeClr val="tx1"/>
              </a:solidFill>
            </a:rPr>
            <a:t>Berat Kandili</a:t>
          </a:r>
        </a:p>
      </dgm:t>
    </dgm:pt>
    <dgm:pt modelId="{6EDAE7C9-2CF2-4D6F-A4EA-7FF68039EA41}" type="parTrans" cxnId="{B2ECC137-BF0A-4B4F-A9C0-B493721591F5}">
      <dgm:prSet/>
      <dgm:spPr/>
      <dgm:t>
        <a:bodyPr/>
        <a:lstStyle/>
        <a:p>
          <a:endParaRPr lang="tr-TR"/>
        </a:p>
      </dgm:t>
    </dgm:pt>
    <dgm:pt modelId="{21E3F957-16E9-431E-BE31-5E184D3E2C0B}" type="sibTrans" cxnId="{B2ECC137-BF0A-4B4F-A9C0-B493721591F5}">
      <dgm:prSet/>
      <dgm:spPr/>
      <dgm:t>
        <a:bodyPr/>
        <a:lstStyle/>
        <a:p>
          <a:endParaRPr lang="tr-TR"/>
        </a:p>
      </dgm:t>
    </dgm:pt>
    <dgm:pt modelId="{5EB3D620-CFB4-4C56-9118-609A88338239}">
      <dgm:prSet phldrT="[Metin]">
        <dgm:style>
          <a:lnRef idx="1">
            <a:schemeClr val="accent6"/>
          </a:lnRef>
          <a:fillRef idx="3">
            <a:schemeClr val="accent6"/>
          </a:fillRef>
          <a:effectRef idx="2">
            <a:schemeClr val="accent6"/>
          </a:effectRef>
          <a:fontRef idx="minor">
            <a:schemeClr val="lt1"/>
          </a:fontRef>
        </dgm:style>
      </dgm:prSet>
      <dgm:spPr/>
      <dgm:t>
        <a:bodyPr/>
        <a:lstStyle/>
        <a:p>
          <a:r>
            <a:rPr lang="tr-TR" b="1">
              <a:solidFill>
                <a:schemeClr val="tx1"/>
              </a:solidFill>
            </a:rPr>
            <a:t>Kadir Gecesi</a:t>
          </a:r>
        </a:p>
      </dgm:t>
    </dgm:pt>
    <dgm:pt modelId="{FB49897F-7AE4-40ED-BF7C-02B0EF301A4C}" type="parTrans" cxnId="{2A55C7B7-2A04-4518-9883-8BB6AE4D98CD}">
      <dgm:prSet/>
      <dgm:spPr/>
      <dgm:t>
        <a:bodyPr/>
        <a:lstStyle/>
        <a:p>
          <a:endParaRPr lang="tr-TR"/>
        </a:p>
      </dgm:t>
    </dgm:pt>
    <dgm:pt modelId="{4F7423E8-10C2-4D2D-A66D-FD9E207D246E}" type="sibTrans" cxnId="{2A55C7B7-2A04-4518-9883-8BB6AE4D98CD}">
      <dgm:prSet/>
      <dgm:spPr/>
      <dgm:t>
        <a:bodyPr/>
        <a:lstStyle/>
        <a:p>
          <a:endParaRPr lang="tr-TR"/>
        </a:p>
      </dgm:t>
    </dgm:pt>
    <dgm:pt modelId="{239F7681-8E7C-4446-B44A-961BBE282EC4}">
      <dgm:prSet phldrT="[Metin]">
        <dgm:style>
          <a:lnRef idx="1">
            <a:schemeClr val="accent4"/>
          </a:lnRef>
          <a:fillRef idx="3">
            <a:schemeClr val="accent4"/>
          </a:fillRef>
          <a:effectRef idx="2">
            <a:schemeClr val="accent4"/>
          </a:effectRef>
          <a:fontRef idx="minor">
            <a:schemeClr val="lt1"/>
          </a:fontRef>
        </dgm:style>
      </dgm:prSet>
      <dgm:spPr/>
      <dgm:t>
        <a:bodyPr/>
        <a:lstStyle/>
        <a:p>
          <a:r>
            <a:rPr lang="tr-TR" b="1">
              <a:solidFill>
                <a:schemeClr val="tx1"/>
              </a:solidFill>
            </a:rPr>
            <a:t>Mescidi Nebevi</a:t>
          </a:r>
        </a:p>
      </dgm:t>
    </dgm:pt>
    <dgm:pt modelId="{B0701B87-52CD-4A31-A9DA-609BA713F034}" type="parTrans" cxnId="{DF553397-1151-4E5D-A686-7F62F8CD9F9C}">
      <dgm:prSet/>
      <dgm:spPr/>
      <dgm:t>
        <a:bodyPr/>
        <a:lstStyle/>
        <a:p>
          <a:endParaRPr lang="tr-TR"/>
        </a:p>
      </dgm:t>
    </dgm:pt>
    <dgm:pt modelId="{47642FE2-647C-481C-B969-BFE3B0AC24DD}" type="sibTrans" cxnId="{DF553397-1151-4E5D-A686-7F62F8CD9F9C}">
      <dgm:prSet/>
      <dgm:spPr/>
      <dgm:t>
        <a:bodyPr/>
        <a:lstStyle/>
        <a:p>
          <a:endParaRPr lang="tr-TR"/>
        </a:p>
      </dgm:t>
    </dgm:pt>
    <dgm:pt modelId="{4DB61275-2A69-4D4A-A860-1D4B987181E7}">
      <dgm:prSet phldrT="[Metin]">
        <dgm:style>
          <a:lnRef idx="1">
            <a:schemeClr val="accent4"/>
          </a:lnRef>
          <a:fillRef idx="3">
            <a:schemeClr val="accent4"/>
          </a:fillRef>
          <a:effectRef idx="2">
            <a:schemeClr val="accent4"/>
          </a:effectRef>
          <a:fontRef idx="minor">
            <a:schemeClr val="lt1"/>
          </a:fontRef>
        </dgm:style>
      </dgm:prSet>
      <dgm:spPr/>
      <dgm:t>
        <a:bodyPr/>
        <a:lstStyle/>
        <a:p>
          <a:r>
            <a:rPr lang="tr-TR" b="1">
              <a:solidFill>
                <a:schemeClr val="tx1"/>
              </a:solidFill>
            </a:rPr>
            <a:t>Mescidi Aksa</a:t>
          </a:r>
        </a:p>
      </dgm:t>
    </dgm:pt>
    <dgm:pt modelId="{A6E1AD8E-EA83-469F-BCAB-03ED080CA7DB}" type="parTrans" cxnId="{D7DC941F-DA3C-46E6-AED0-52352E5F9659}">
      <dgm:prSet/>
      <dgm:spPr/>
      <dgm:t>
        <a:bodyPr/>
        <a:lstStyle/>
        <a:p>
          <a:endParaRPr lang="tr-TR"/>
        </a:p>
      </dgm:t>
    </dgm:pt>
    <dgm:pt modelId="{B0BA296F-FBBC-45D5-9584-78E6BE8A3DAC}" type="sibTrans" cxnId="{D7DC941F-DA3C-46E6-AED0-52352E5F9659}">
      <dgm:prSet/>
      <dgm:spPr/>
      <dgm:t>
        <a:bodyPr/>
        <a:lstStyle/>
        <a:p>
          <a:endParaRPr lang="tr-TR"/>
        </a:p>
      </dgm:t>
    </dgm:pt>
    <dgm:pt modelId="{AC49EFCB-6497-401F-B195-1BA1C3C88C86}">
      <dgm:prSet phldrT="[Metin]">
        <dgm:style>
          <a:lnRef idx="0">
            <a:schemeClr val="accent2"/>
          </a:lnRef>
          <a:fillRef idx="3">
            <a:schemeClr val="accent2"/>
          </a:fillRef>
          <a:effectRef idx="3">
            <a:schemeClr val="accent2"/>
          </a:effectRef>
          <a:fontRef idx="minor">
            <a:schemeClr val="lt1"/>
          </a:fontRef>
        </dgm:style>
      </dgm:prSet>
      <dgm:spPr/>
      <dgm:t>
        <a:bodyPr/>
        <a:lstStyle/>
        <a:p>
          <a:r>
            <a:rPr lang="tr-TR" b="1">
              <a:solidFill>
                <a:schemeClr val="tx1"/>
              </a:solidFill>
            </a:rPr>
            <a:t>Bayramlar Ve Geceleri</a:t>
          </a:r>
        </a:p>
      </dgm:t>
    </dgm:pt>
    <dgm:pt modelId="{346B847D-99A4-49CC-ABE8-608ED70EBB31}" type="parTrans" cxnId="{A491F962-2489-44A5-8ABE-D853BC004223}">
      <dgm:prSet/>
      <dgm:spPr/>
      <dgm:t>
        <a:bodyPr/>
        <a:lstStyle/>
        <a:p>
          <a:endParaRPr lang="tr-TR"/>
        </a:p>
      </dgm:t>
    </dgm:pt>
    <dgm:pt modelId="{8C9E14F4-458B-44B0-B987-1B91C7D0980E}" type="sibTrans" cxnId="{A491F962-2489-44A5-8ABE-D853BC004223}">
      <dgm:prSet/>
      <dgm:spPr/>
      <dgm:t>
        <a:bodyPr/>
        <a:lstStyle/>
        <a:p>
          <a:endParaRPr lang="tr-TR"/>
        </a:p>
      </dgm:t>
    </dgm:pt>
    <dgm:pt modelId="{BA238ACB-AA60-45CB-ABF9-9AA0C3815FF1}">
      <dgm:prSet phldrT="[Metin]">
        <dgm:style>
          <a:lnRef idx="0">
            <a:schemeClr val="accent2"/>
          </a:lnRef>
          <a:fillRef idx="3">
            <a:schemeClr val="accent2"/>
          </a:fillRef>
          <a:effectRef idx="3">
            <a:schemeClr val="accent2"/>
          </a:effectRef>
          <a:fontRef idx="minor">
            <a:schemeClr val="lt1"/>
          </a:fontRef>
        </dgm:style>
      </dgm:prSet>
      <dgm:spPr/>
      <dgm:t>
        <a:bodyPr/>
        <a:lstStyle/>
        <a:p>
          <a:r>
            <a:rPr lang="tr-TR" b="1">
              <a:solidFill>
                <a:schemeClr val="tx1"/>
              </a:solidFill>
            </a:rPr>
            <a:t>Cuma Geceleri</a:t>
          </a:r>
        </a:p>
      </dgm:t>
    </dgm:pt>
    <dgm:pt modelId="{5D1A470B-5907-47B6-BCF4-D8F04707B6A1}" type="parTrans" cxnId="{4093D743-757A-4463-A89C-A187FA4683C5}">
      <dgm:prSet/>
      <dgm:spPr/>
      <dgm:t>
        <a:bodyPr/>
        <a:lstStyle/>
        <a:p>
          <a:endParaRPr lang="tr-TR"/>
        </a:p>
      </dgm:t>
    </dgm:pt>
    <dgm:pt modelId="{E2FB778E-3751-41D7-8BF4-FAD0D3EBD34A}" type="sibTrans" cxnId="{4093D743-757A-4463-A89C-A187FA4683C5}">
      <dgm:prSet/>
      <dgm:spPr/>
      <dgm:t>
        <a:bodyPr/>
        <a:lstStyle/>
        <a:p>
          <a:endParaRPr lang="tr-TR"/>
        </a:p>
      </dgm:t>
    </dgm:pt>
    <dgm:pt modelId="{01C4C464-BC70-443B-8035-114599762C4F}">
      <dgm:prSet phldrT="[Metin]">
        <dgm:style>
          <a:lnRef idx="1">
            <a:schemeClr val="accent4"/>
          </a:lnRef>
          <a:fillRef idx="3">
            <a:schemeClr val="accent4"/>
          </a:fillRef>
          <a:effectRef idx="2">
            <a:schemeClr val="accent4"/>
          </a:effectRef>
          <a:fontRef idx="minor">
            <a:schemeClr val="lt1"/>
          </a:fontRef>
        </dgm:style>
      </dgm:prSet>
      <dgm:spPr/>
      <dgm:t>
        <a:bodyPr/>
        <a:lstStyle/>
        <a:p>
          <a:r>
            <a:rPr lang="tr-TR" b="1" dirty="0">
              <a:solidFill>
                <a:schemeClr val="tx1"/>
              </a:solidFill>
            </a:rPr>
            <a:t>Camiler</a:t>
          </a:r>
        </a:p>
      </dgm:t>
    </dgm:pt>
    <dgm:pt modelId="{BBD999A7-1811-4E5D-A946-D4E000B8CF7E}" type="parTrans" cxnId="{168F6720-C853-4823-BFB2-E15828BDA26F}">
      <dgm:prSet/>
      <dgm:spPr/>
      <dgm:t>
        <a:bodyPr/>
        <a:lstStyle/>
        <a:p>
          <a:endParaRPr lang="tr-TR"/>
        </a:p>
      </dgm:t>
    </dgm:pt>
    <dgm:pt modelId="{B605F6DE-73BC-4918-A930-BC623E37DACE}" type="sibTrans" cxnId="{168F6720-C853-4823-BFB2-E15828BDA26F}">
      <dgm:prSet/>
      <dgm:spPr/>
      <dgm:t>
        <a:bodyPr/>
        <a:lstStyle/>
        <a:p>
          <a:endParaRPr lang="tr-TR"/>
        </a:p>
      </dgm:t>
    </dgm:pt>
    <dgm:pt modelId="{193665F7-2660-4CA3-8975-DD5E30F7CA42}" type="pres">
      <dgm:prSet presAssocID="{C4288F10-D137-43D0-9D57-BD5E837061DF}" presName="hierChild1" presStyleCnt="0">
        <dgm:presLayoutVars>
          <dgm:orgChart val="1"/>
          <dgm:chPref val="1"/>
          <dgm:dir/>
          <dgm:animOne val="branch"/>
          <dgm:animLvl val="lvl"/>
          <dgm:resizeHandles/>
        </dgm:presLayoutVars>
      </dgm:prSet>
      <dgm:spPr/>
      <dgm:t>
        <a:bodyPr/>
        <a:lstStyle/>
        <a:p>
          <a:endParaRPr lang="tr-TR"/>
        </a:p>
      </dgm:t>
    </dgm:pt>
    <dgm:pt modelId="{70EECCD6-C10E-4D3D-8C07-838CBEE86DBD}" type="pres">
      <dgm:prSet presAssocID="{3F4CBFC2-A89E-44D2-AF38-8D27E2BE642A}" presName="hierRoot1" presStyleCnt="0">
        <dgm:presLayoutVars>
          <dgm:hierBranch val="init"/>
        </dgm:presLayoutVars>
      </dgm:prSet>
      <dgm:spPr/>
    </dgm:pt>
    <dgm:pt modelId="{0286329C-D587-4707-8581-518A5AF82BEC}" type="pres">
      <dgm:prSet presAssocID="{3F4CBFC2-A89E-44D2-AF38-8D27E2BE642A}" presName="rootComposite1" presStyleCnt="0"/>
      <dgm:spPr/>
    </dgm:pt>
    <dgm:pt modelId="{A1851BAE-C007-4A55-B928-60C6EE43F9F5}" type="pres">
      <dgm:prSet presAssocID="{3F4CBFC2-A89E-44D2-AF38-8D27E2BE642A}" presName="rootText1" presStyleLbl="node0" presStyleIdx="0" presStyleCnt="1" custScaleX="508708">
        <dgm:presLayoutVars>
          <dgm:chPref val="3"/>
        </dgm:presLayoutVars>
      </dgm:prSet>
      <dgm:spPr/>
      <dgm:t>
        <a:bodyPr/>
        <a:lstStyle/>
        <a:p>
          <a:endParaRPr lang="tr-TR"/>
        </a:p>
      </dgm:t>
    </dgm:pt>
    <dgm:pt modelId="{ADA1DDBE-9040-4E73-B958-9095F0376AA5}" type="pres">
      <dgm:prSet presAssocID="{3F4CBFC2-A89E-44D2-AF38-8D27E2BE642A}" presName="rootConnector1" presStyleLbl="node1" presStyleIdx="0" presStyleCnt="0"/>
      <dgm:spPr/>
      <dgm:t>
        <a:bodyPr/>
        <a:lstStyle/>
        <a:p>
          <a:endParaRPr lang="tr-TR"/>
        </a:p>
      </dgm:t>
    </dgm:pt>
    <dgm:pt modelId="{9EB65985-A5F3-4B07-903D-1D1FA007EF98}" type="pres">
      <dgm:prSet presAssocID="{3F4CBFC2-A89E-44D2-AF38-8D27E2BE642A}" presName="hierChild2" presStyleCnt="0"/>
      <dgm:spPr/>
    </dgm:pt>
    <dgm:pt modelId="{810BBB55-6F99-4307-A099-C71091EF0739}" type="pres">
      <dgm:prSet presAssocID="{AFA325AF-F6C7-4A94-B93B-C519159AF2F3}" presName="Name37" presStyleLbl="parChTrans1D2" presStyleIdx="0" presStyleCnt="2"/>
      <dgm:spPr/>
      <dgm:t>
        <a:bodyPr/>
        <a:lstStyle/>
        <a:p>
          <a:endParaRPr lang="tr-TR"/>
        </a:p>
      </dgm:t>
    </dgm:pt>
    <dgm:pt modelId="{16987849-8A1C-4D09-BA29-631719B593DB}" type="pres">
      <dgm:prSet presAssocID="{551545BE-9579-4EBD-A898-F7CCBF939D5A}" presName="hierRoot2" presStyleCnt="0">
        <dgm:presLayoutVars>
          <dgm:hierBranch val="init"/>
        </dgm:presLayoutVars>
      </dgm:prSet>
      <dgm:spPr/>
    </dgm:pt>
    <dgm:pt modelId="{EE79C783-C205-4E59-BF1F-3A7CFB9E81B0}" type="pres">
      <dgm:prSet presAssocID="{551545BE-9579-4EBD-A898-F7CCBF939D5A}" presName="rootComposite" presStyleCnt="0"/>
      <dgm:spPr/>
    </dgm:pt>
    <dgm:pt modelId="{35BF4857-B552-4408-9C13-654F4853BBF4}" type="pres">
      <dgm:prSet presAssocID="{551545BE-9579-4EBD-A898-F7CCBF939D5A}" presName="rootText" presStyleLbl="node2" presStyleIdx="0" presStyleCnt="2" custScaleX="243946">
        <dgm:presLayoutVars>
          <dgm:chPref val="3"/>
        </dgm:presLayoutVars>
      </dgm:prSet>
      <dgm:spPr/>
      <dgm:t>
        <a:bodyPr/>
        <a:lstStyle/>
        <a:p>
          <a:endParaRPr lang="tr-TR"/>
        </a:p>
      </dgm:t>
    </dgm:pt>
    <dgm:pt modelId="{5C365C81-B055-455E-B59A-46CFC441607D}" type="pres">
      <dgm:prSet presAssocID="{551545BE-9579-4EBD-A898-F7CCBF939D5A}" presName="rootConnector" presStyleLbl="node2" presStyleIdx="0" presStyleCnt="2"/>
      <dgm:spPr/>
      <dgm:t>
        <a:bodyPr/>
        <a:lstStyle/>
        <a:p>
          <a:endParaRPr lang="tr-TR"/>
        </a:p>
      </dgm:t>
    </dgm:pt>
    <dgm:pt modelId="{4DCCA503-2368-45DE-9CF8-A042F86FD7B6}" type="pres">
      <dgm:prSet presAssocID="{551545BE-9579-4EBD-A898-F7CCBF939D5A}" presName="hierChild4" presStyleCnt="0"/>
      <dgm:spPr/>
    </dgm:pt>
    <dgm:pt modelId="{4F5E0582-EA00-4357-84FD-E1442385371C}" type="pres">
      <dgm:prSet presAssocID="{093A63BE-321B-48F0-8491-93DAD5E80E81}" presName="Name37" presStyleLbl="parChTrans1D3" presStyleIdx="0" presStyleCnt="8"/>
      <dgm:spPr/>
      <dgm:t>
        <a:bodyPr/>
        <a:lstStyle/>
        <a:p>
          <a:endParaRPr lang="tr-TR"/>
        </a:p>
      </dgm:t>
    </dgm:pt>
    <dgm:pt modelId="{6D6B5B0A-D88C-4185-8468-943502D91F37}" type="pres">
      <dgm:prSet presAssocID="{0C34EA08-0F2F-4698-8E4B-46FEB49C5E23}" presName="hierRoot2" presStyleCnt="0">
        <dgm:presLayoutVars>
          <dgm:hierBranch val="init"/>
        </dgm:presLayoutVars>
      </dgm:prSet>
      <dgm:spPr/>
    </dgm:pt>
    <dgm:pt modelId="{76BECDEF-0F22-4BFC-B47C-CC884CD54072}" type="pres">
      <dgm:prSet presAssocID="{0C34EA08-0F2F-4698-8E4B-46FEB49C5E23}" presName="rootComposite" presStyleCnt="0"/>
      <dgm:spPr/>
    </dgm:pt>
    <dgm:pt modelId="{4019D200-A5F2-4EB6-A697-8F2454772670}" type="pres">
      <dgm:prSet presAssocID="{0C34EA08-0F2F-4698-8E4B-46FEB49C5E23}" presName="rootText" presStyleLbl="node3" presStyleIdx="0" presStyleCnt="8">
        <dgm:presLayoutVars>
          <dgm:chPref val="3"/>
        </dgm:presLayoutVars>
      </dgm:prSet>
      <dgm:spPr/>
      <dgm:t>
        <a:bodyPr/>
        <a:lstStyle/>
        <a:p>
          <a:endParaRPr lang="tr-TR"/>
        </a:p>
      </dgm:t>
    </dgm:pt>
    <dgm:pt modelId="{DE745C4F-9015-4D32-98ED-0AAC21675664}" type="pres">
      <dgm:prSet presAssocID="{0C34EA08-0F2F-4698-8E4B-46FEB49C5E23}" presName="rootConnector" presStyleLbl="node3" presStyleIdx="0" presStyleCnt="8"/>
      <dgm:spPr/>
      <dgm:t>
        <a:bodyPr/>
        <a:lstStyle/>
        <a:p>
          <a:endParaRPr lang="tr-TR"/>
        </a:p>
      </dgm:t>
    </dgm:pt>
    <dgm:pt modelId="{69D5266B-CCA3-4398-83A7-AA744CE0FC03}" type="pres">
      <dgm:prSet presAssocID="{0C34EA08-0F2F-4698-8E4B-46FEB49C5E23}" presName="hierChild4" presStyleCnt="0"/>
      <dgm:spPr/>
    </dgm:pt>
    <dgm:pt modelId="{35BD33D7-FCE3-4E68-BF4A-46DFAF625D76}" type="pres">
      <dgm:prSet presAssocID="{1CB4DE4D-71D9-4550-BBE7-FB1155A4F197}" presName="Name37" presStyleLbl="parChTrans1D4" presStyleIdx="0" presStyleCnt="8"/>
      <dgm:spPr/>
      <dgm:t>
        <a:bodyPr/>
        <a:lstStyle/>
        <a:p>
          <a:endParaRPr lang="tr-TR"/>
        </a:p>
      </dgm:t>
    </dgm:pt>
    <dgm:pt modelId="{985C566E-6E7A-494F-924B-38289A034AF3}" type="pres">
      <dgm:prSet presAssocID="{106AE525-376E-427C-9997-482078DEFBDF}" presName="hierRoot2" presStyleCnt="0">
        <dgm:presLayoutVars>
          <dgm:hierBranch val="init"/>
        </dgm:presLayoutVars>
      </dgm:prSet>
      <dgm:spPr/>
    </dgm:pt>
    <dgm:pt modelId="{67A0BADC-CD4D-4226-BDFD-61142EDD2019}" type="pres">
      <dgm:prSet presAssocID="{106AE525-376E-427C-9997-482078DEFBDF}" presName="rootComposite" presStyleCnt="0"/>
      <dgm:spPr/>
    </dgm:pt>
    <dgm:pt modelId="{68988B65-9CA5-40A9-823E-5B23CD615A7A}" type="pres">
      <dgm:prSet presAssocID="{106AE525-376E-427C-9997-482078DEFBDF}" presName="rootText" presStyleLbl="node4" presStyleIdx="0" presStyleCnt="8" custLinFactNeighborX="19522" custLinFactNeighborY="35001">
        <dgm:presLayoutVars>
          <dgm:chPref val="3"/>
        </dgm:presLayoutVars>
      </dgm:prSet>
      <dgm:spPr/>
      <dgm:t>
        <a:bodyPr/>
        <a:lstStyle/>
        <a:p>
          <a:endParaRPr lang="tr-TR"/>
        </a:p>
      </dgm:t>
    </dgm:pt>
    <dgm:pt modelId="{43F61C4B-43C0-4115-9097-A259FE69E716}" type="pres">
      <dgm:prSet presAssocID="{106AE525-376E-427C-9997-482078DEFBDF}" presName="rootConnector" presStyleLbl="node4" presStyleIdx="0" presStyleCnt="8"/>
      <dgm:spPr/>
      <dgm:t>
        <a:bodyPr/>
        <a:lstStyle/>
        <a:p>
          <a:endParaRPr lang="tr-TR"/>
        </a:p>
      </dgm:t>
    </dgm:pt>
    <dgm:pt modelId="{6FA69DC6-8ECF-45D5-A705-F5DFBAB6374E}" type="pres">
      <dgm:prSet presAssocID="{106AE525-376E-427C-9997-482078DEFBDF}" presName="hierChild4" presStyleCnt="0"/>
      <dgm:spPr/>
    </dgm:pt>
    <dgm:pt modelId="{C17F4B39-6008-4C3C-B155-3E933022EF78}" type="pres">
      <dgm:prSet presAssocID="{106AE525-376E-427C-9997-482078DEFBDF}" presName="hierChild5" presStyleCnt="0"/>
      <dgm:spPr/>
    </dgm:pt>
    <dgm:pt modelId="{FB27AD7D-61A3-4E6B-A97C-F7D75335035C}" type="pres">
      <dgm:prSet presAssocID="{F1A00DFF-D11F-418F-AD3D-97E44384BD11}" presName="Name37" presStyleLbl="parChTrans1D4" presStyleIdx="1" presStyleCnt="8"/>
      <dgm:spPr/>
      <dgm:t>
        <a:bodyPr/>
        <a:lstStyle/>
        <a:p>
          <a:endParaRPr lang="tr-TR"/>
        </a:p>
      </dgm:t>
    </dgm:pt>
    <dgm:pt modelId="{7201D979-2B28-4C2C-A02A-CDB8874E99FF}" type="pres">
      <dgm:prSet presAssocID="{B05ADF9B-E10E-466E-8A33-1A76EF32ADF4}" presName="hierRoot2" presStyleCnt="0">
        <dgm:presLayoutVars>
          <dgm:hierBranch val="init"/>
        </dgm:presLayoutVars>
      </dgm:prSet>
      <dgm:spPr/>
    </dgm:pt>
    <dgm:pt modelId="{05A52D59-9D84-4263-862E-01BF9A81D643}" type="pres">
      <dgm:prSet presAssocID="{B05ADF9B-E10E-466E-8A33-1A76EF32ADF4}" presName="rootComposite" presStyleCnt="0"/>
      <dgm:spPr/>
    </dgm:pt>
    <dgm:pt modelId="{83413B41-A1AC-471E-91A0-F20CB53CA216}" type="pres">
      <dgm:prSet presAssocID="{B05ADF9B-E10E-466E-8A33-1A76EF32ADF4}" presName="rootText" presStyleLbl="node4" presStyleIdx="1" presStyleCnt="8" custLinFactNeighborX="19522" custLinFactNeighborY="35001">
        <dgm:presLayoutVars>
          <dgm:chPref val="3"/>
        </dgm:presLayoutVars>
      </dgm:prSet>
      <dgm:spPr/>
      <dgm:t>
        <a:bodyPr/>
        <a:lstStyle/>
        <a:p>
          <a:endParaRPr lang="tr-TR"/>
        </a:p>
      </dgm:t>
    </dgm:pt>
    <dgm:pt modelId="{7DF46572-6F86-411B-8E16-69597AF0791F}" type="pres">
      <dgm:prSet presAssocID="{B05ADF9B-E10E-466E-8A33-1A76EF32ADF4}" presName="rootConnector" presStyleLbl="node4" presStyleIdx="1" presStyleCnt="8"/>
      <dgm:spPr/>
      <dgm:t>
        <a:bodyPr/>
        <a:lstStyle/>
        <a:p>
          <a:endParaRPr lang="tr-TR"/>
        </a:p>
      </dgm:t>
    </dgm:pt>
    <dgm:pt modelId="{709DD5A8-CE4A-4F5A-BCB6-4294548058F5}" type="pres">
      <dgm:prSet presAssocID="{B05ADF9B-E10E-466E-8A33-1A76EF32ADF4}" presName="hierChild4" presStyleCnt="0"/>
      <dgm:spPr/>
    </dgm:pt>
    <dgm:pt modelId="{A73CA40D-D233-495B-975A-2FE9A61CF1C1}" type="pres">
      <dgm:prSet presAssocID="{B05ADF9B-E10E-466E-8A33-1A76EF32ADF4}" presName="hierChild5" presStyleCnt="0"/>
      <dgm:spPr/>
    </dgm:pt>
    <dgm:pt modelId="{0CECB167-A99F-4DE8-8EEB-5E9A8BAA7E3B}" type="pres">
      <dgm:prSet presAssocID="{EE550F0D-4468-4113-8CF5-9BDC598766E7}" presName="Name37" presStyleLbl="parChTrans1D4" presStyleIdx="2" presStyleCnt="8"/>
      <dgm:spPr/>
      <dgm:t>
        <a:bodyPr/>
        <a:lstStyle/>
        <a:p>
          <a:endParaRPr lang="tr-TR"/>
        </a:p>
      </dgm:t>
    </dgm:pt>
    <dgm:pt modelId="{609D58F4-1C0E-41CF-B6EA-5984750C33EC}" type="pres">
      <dgm:prSet presAssocID="{97C4F513-3EB0-498B-B4A9-5CCB7A3D4F54}" presName="hierRoot2" presStyleCnt="0">
        <dgm:presLayoutVars>
          <dgm:hierBranch val="init"/>
        </dgm:presLayoutVars>
      </dgm:prSet>
      <dgm:spPr/>
    </dgm:pt>
    <dgm:pt modelId="{A6129E22-EDAA-48F4-9275-B55925944575}" type="pres">
      <dgm:prSet presAssocID="{97C4F513-3EB0-498B-B4A9-5CCB7A3D4F54}" presName="rootComposite" presStyleCnt="0"/>
      <dgm:spPr/>
    </dgm:pt>
    <dgm:pt modelId="{D2194930-64A2-4796-BF8F-E1A158E2E87C}" type="pres">
      <dgm:prSet presAssocID="{97C4F513-3EB0-498B-B4A9-5CCB7A3D4F54}" presName="rootText" presStyleLbl="node4" presStyleIdx="2" presStyleCnt="8" custLinFactNeighborX="19522" custLinFactNeighborY="35001">
        <dgm:presLayoutVars>
          <dgm:chPref val="3"/>
        </dgm:presLayoutVars>
      </dgm:prSet>
      <dgm:spPr/>
      <dgm:t>
        <a:bodyPr/>
        <a:lstStyle/>
        <a:p>
          <a:endParaRPr lang="tr-TR"/>
        </a:p>
      </dgm:t>
    </dgm:pt>
    <dgm:pt modelId="{68373E44-8CF9-476A-95CB-0DE47DB5E21C}" type="pres">
      <dgm:prSet presAssocID="{97C4F513-3EB0-498B-B4A9-5CCB7A3D4F54}" presName="rootConnector" presStyleLbl="node4" presStyleIdx="2" presStyleCnt="8"/>
      <dgm:spPr/>
      <dgm:t>
        <a:bodyPr/>
        <a:lstStyle/>
        <a:p>
          <a:endParaRPr lang="tr-TR"/>
        </a:p>
      </dgm:t>
    </dgm:pt>
    <dgm:pt modelId="{8B1D79E5-870F-4042-9AD1-8317177AF2BD}" type="pres">
      <dgm:prSet presAssocID="{97C4F513-3EB0-498B-B4A9-5CCB7A3D4F54}" presName="hierChild4" presStyleCnt="0"/>
      <dgm:spPr/>
    </dgm:pt>
    <dgm:pt modelId="{9B504991-9C01-4A91-922E-CA39D40C63D6}" type="pres">
      <dgm:prSet presAssocID="{97C4F513-3EB0-498B-B4A9-5CCB7A3D4F54}" presName="hierChild5" presStyleCnt="0"/>
      <dgm:spPr/>
    </dgm:pt>
    <dgm:pt modelId="{F8A07466-5B8F-4DEA-B0E0-28105C155093}" type="pres">
      <dgm:prSet presAssocID="{0C34EA08-0F2F-4698-8E4B-46FEB49C5E23}" presName="hierChild5" presStyleCnt="0"/>
      <dgm:spPr/>
    </dgm:pt>
    <dgm:pt modelId="{1E5F56A2-2B80-44CA-88C7-5B7340798180}" type="pres">
      <dgm:prSet presAssocID="{346B847D-99A4-49CC-ABE8-608ED70EBB31}" presName="Name37" presStyleLbl="parChTrans1D3" presStyleIdx="1" presStyleCnt="8"/>
      <dgm:spPr/>
      <dgm:t>
        <a:bodyPr/>
        <a:lstStyle/>
        <a:p>
          <a:endParaRPr lang="tr-TR"/>
        </a:p>
      </dgm:t>
    </dgm:pt>
    <dgm:pt modelId="{2677FFB0-30BB-40B9-955F-3A9F50515AC4}" type="pres">
      <dgm:prSet presAssocID="{AC49EFCB-6497-401F-B195-1BA1C3C88C86}" presName="hierRoot2" presStyleCnt="0">
        <dgm:presLayoutVars>
          <dgm:hierBranch val="init"/>
        </dgm:presLayoutVars>
      </dgm:prSet>
      <dgm:spPr/>
    </dgm:pt>
    <dgm:pt modelId="{3235DB90-A9A2-43B3-961F-D49DE4555180}" type="pres">
      <dgm:prSet presAssocID="{AC49EFCB-6497-401F-B195-1BA1C3C88C86}" presName="rootComposite" presStyleCnt="0"/>
      <dgm:spPr/>
    </dgm:pt>
    <dgm:pt modelId="{0B388412-E948-4137-8CDC-40746199DF49}" type="pres">
      <dgm:prSet presAssocID="{AC49EFCB-6497-401F-B195-1BA1C3C88C86}" presName="rootText" presStyleLbl="node3" presStyleIdx="1" presStyleCnt="8">
        <dgm:presLayoutVars>
          <dgm:chPref val="3"/>
        </dgm:presLayoutVars>
      </dgm:prSet>
      <dgm:spPr/>
      <dgm:t>
        <a:bodyPr/>
        <a:lstStyle/>
        <a:p>
          <a:endParaRPr lang="tr-TR"/>
        </a:p>
      </dgm:t>
    </dgm:pt>
    <dgm:pt modelId="{0ECA6DF0-F05C-4E46-A9F4-C169CAA55CBB}" type="pres">
      <dgm:prSet presAssocID="{AC49EFCB-6497-401F-B195-1BA1C3C88C86}" presName="rootConnector" presStyleLbl="node3" presStyleIdx="1" presStyleCnt="8"/>
      <dgm:spPr/>
      <dgm:t>
        <a:bodyPr/>
        <a:lstStyle/>
        <a:p>
          <a:endParaRPr lang="tr-TR"/>
        </a:p>
      </dgm:t>
    </dgm:pt>
    <dgm:pt modelId="{82E06060-AE6D-459B-A79B-E24367FC96DD}" type="pres">
      <dgm:prSet presAssocID="{AC49EFCB-6497-401F-B195-1BA1C3C88C86}" presName="hierChild4" presStyleCnt="0"/>
      <dgm:spPr/>
    </dgm:pt>
    <dgm:pt modelId="{6947B2FC-E61A-433B-9573-E0A07559802C}" type="pres">
      <dgm:prSet presAssocID="{AC49EFCB-6497-401F-B195-1BA1C3C88C86}" presName="hierChild5" presStyleCnt="0"/>
      <dgm:spPr/>
    </dgm:pt>
    <dgm:pt modelId="{E097F812-CC65-41C9-BCA0-61503CA62CBB}" type="pres">
      <dgm:prSet presAssocID="{5D1A470B-5907-47B6-BCF4-D8F04707B6A1}" presName="Name37" presStyleLbl="parChTrans1D3" presStyleIdx="2" presStyleCnt="8"/>
      <dgm:spPr/>
      <dgm:t>
        <a:bodyPr/>
        <a:lstStyle/>
        <a:p>
          <a:endParaRPr lang="tr-TR"/>
        </a:p>
      </dgm:t>
    </dgm:pt>
    <dgm:pt modelId="{7F941846-A3D0-4A12-BA6F-150F8F794E30}" type="pres">
      <dgm:prSet presAssocID="{BA238ACB-AA60-45CB-ABF9-9AA0C3815FF1}" presName="hierRoot2" presStyleCnt="0">
        <dgm:presLayoutVars>
          <dgm:hierBranch val="init"/>
        </dgm:presLayoutVars>
      </dgm:prSet>
      <dgm:spPr/>
    </dgm:pt>
    <dgm:pt modelId="{B4B86595-216D-4582-B037-F98C89D9B820}" type="pres">
      <dgm:prSet presAssocID="{BA238ACB-AA60-45CB-ABF9-9AA0C3815FF1}" presName="rootComposite" presStyleCnt="0"/>
      <dgm:spPr/>
    </dgm:pt>
    <dgm:pt modelId="{4BDE350C-BFBB-4B7F-99CA-53B3FFB2B79D}" type="pres">
      <dgm:prSet presAssocID="{BA238ACB-AA60-45CB-ABF9-9AA0C3815FF1}" presName="rootText" presStyleLbl="node3" presStyleIdx="2" presStyleCnt="8">
        <dgm:presLayoutVars>
          <dgm:chPref val="3"/>
        </dgm:presLayoutVars>
      </dgm:prSet>
      <dgm:spPr/>
      <dgm:t>
        <a:bodyPr/>
        <a:lstStyle/>
        <a:p>
          <a:endParaRPr lang="tr-TR"/>
        </a:p>
      </dgm:t>
    </dgm:pt>
    <dgm:pt modelId="{6389A1CC-00B1-43BB-BD34-2FCED2FEB735}" type="pres">
      <dgm:prSet presAssocID="{BA238ACB-AA60-45CB-ABF9-9AA0C3815FF1}" presName="rootConnector" presStyleLbl="node3" presStyleIdx="2" presStyleCnt="8"/>
      <dgm:spPr/>
      <dgm:t>
        <a:bodyPr/>
        <a:lstStyle/>
        <a:p>
          <a:endParaRPr lang="tr-TR"/>
        </a:p>
      </dgm:t>
    </dgm:pt>
    <dgm:pt modelId="{CC75736F-ED2F-494B-BF3F-7EE316FB090B}" type="pres">
      <dgm:prSet presAssocID="{BA238ACB-AA60-45CB-ABF9-9AA0C3815FF1}" presName="hierChild4" presStyleCnt="0"/>
      <dgm:spPr/>
    </dgm:pt>
    <dgm:pt modelId="{78F1977B-05C8-4FB1-B2F1-5E90ABDDE2D5}" type="pres">
      <dgm:prSet presAssocID="{BA238ACB-AA60-45CB-ABF9-9AA0C3815FF1}" presName="hierChild5" presStyleCnt="0"/>
      <dgm:spPr/>
    </dgm:pt>
    <dgm:pt modelId="{A473FBED-0222-472A-8CB3-78D04E1CDCB8}" type="pres">
      <dgm:prSet presAssocID="{9ECBF41A-E540-4F4D-B11A-23EAF6B53AF8}" presName="Name37" presStyleLbl="parChTrans1D3" presStyleIdx="3" presStyleCnt="8"/>
      <dgm:spPr/>
      <dgm:t>
        <a:bodyPr/>
        <a:lstStyle/>
        <a:p>
          <a:endParaRPr lang="tr-TR"/>
        </a:p>
      </dgm:t>
    </dgm:pt>
    <dgm:pt modelId="{B43311B9-646A-4E6E-8A1B-F6C05EF1DE58}" type="pres">
      <dgm:prSet presAssocID="{CF92F74B-C1B8-44FB-8AA9-98140C42D9AF}" presName="hierRoot2" presStyleCnt="0">
        <dgm:presLayoutVars>
          <dgm:hierBranch val="init"/>
        </dgm:presLayoutVars>
      </dgm:prSet>
      <dgm:spPr/>
    </dgm:pt>
    <dgm:pt modelId="{DB141E99-CA42-45D1-BDDA-A1CAA2D83C1B}" type="pres">
      <dgm:prSet presAssocID="{CF92F74B-C1B8-44FB-8AA9-98140C42D9AF}" presName="rootComposite" presStyleCnt="0"/>
      <dgm:spPr/>
    </dgm:pt>
    <dgm:pt modelId="{4465F7FA-D780-4B3F-AC97-04D96F28CFC5}" type="pres">
      <dgm:prSet presAssocID="{CF92F74B-C1B8-44FB-8AA9-98140C42D9AF}" presName="rootText" presStyleLbl="node3" presStyleIdx="3" presStyleCnt="8" custLinFactNeighborX="7245">
        <dgm:presLayoutVars>
          <dgm:chPref val="3"/>
        </dgm:presLayoutVars>
      </dgm:prSet>
      <dgm:spPr/>
      <dgm:t>
        <a:bodyPr/>
        <a:lstStyle/>
        <a:p>
          <a:endParaRPr lang="tr-TR"/>
        </a:p>
      </dgm:t>
    </dgm:pt>
    <dgm:pt modelId="{A662E0DB-D0A9-47C5-8586-221624EECD39}" type="pres">
      <dgm:prSet presAssocID="{CF92F74B-C1B8-44FB-8AA9-98140C42D9AF}" presName="rootConnector" presStyleLbl="node3" presStyleIdx="3" presStyleCnt="8"/>
      <dgm:spPr/>
      <dgm:t>
        <a:bodyPr/>
        <a:lstStyle/>
        <a:p>
          <a:endParaRPr lang="tr-TR"/>
        </a:p>
      </dgm:t>
    </dgm:pt>
    <dgm:pt modelId="{D243E1DB-E57C-4647-99FF-4AF30008A45A}" type="pres">
      <dgm:prSet presAssocID="{CF92F74B-C1B8-44FB-8AA9-98140C42D9AF}" presName="hierChild4" presStyleCnt="0"/>
      <dgm:spPr/>
    </dgm:pt>
    <dgm:pt modelId="{6E6578DA-82EB-4960-91B1-672692198302}" type="pres">
      <dgm:prSet presAssocID="{9E00B60E-4AC1-46E3-AF08-425FDE86C1E9}" presName="Name37" presStyleLbl="parChTrans1D4" presStyleIdx="3" presStyleCnt="8"/>
      <dgm:spPr/>
      <dgm:t>
        <a:bodyPr/>
        <a:lstStyle/>
        <a:p>
          <a:endParaRPr lang="tr-TR"/>
        </a:p>
      </dgm:t>
    </dgm:pt>
    <dgm:pt modelId="{A4F0A223-814E-4F09-9A10-B0DA000CC900}" type="pres">
      <dgm:prSet presAssocID="{8D969FAC-BAEF-43D7-8110-47E901A14CB8}" presName="hierRoot2" presStyleCnt="0">
        <dgm:presLayoutVars>
          <dgm:hierBranch val="init"/>
        </dgm:presLayoutVars>
      </dgm:prSet>
      <dgm:spPr/>
    </dgm:pt>
    <dgm:pt modelId="{31404D8C-6935-4BE9-A3CB-A7B7D56A9E3A}" type="pres">
      <dgm:prSet presAssocID="{8D969FAC-BAEF-43D7-8110-47E901A14CB8}" presName="rootComposite" presStyleCnt="0"/>
      <dgm:spPr/>
    </dgm:pt>
    <dgm:pt modelId="{55E3E573-966E-4348-907B-600257069028}" type="pres">
      <dgm:prSet presAssocID="{8D969FAC-BAEF-43D7-8110-47E901A14CB8}" presName="rootText" presStyleLbl="node4" presStyleIdx="3" presStyleCnt="8" custLinFactNeighborX="9967">
        <dgm:presLayoutVars>
          <dgm:chPref val="3"/>
        </dgm:presLayoutVars>
      </dgm:prSet>
      <dgm:spPr/>
      <dgm:t>
        <a:bodyPr/>
        <a:lstStyle/>
        <a:p>
          <a:endParaRPr lang="tr-TR"/>
        </a:p>
      </dgm:t>
    </dgm:pt>
    <dgm:pt modelId="{C6782A98-C879-4375-BD79-B4E98DFB18A1}" type="pres">
      <dgm:prSet presAssocID="{8D969FAC-BAEF-43D7-8110-47E901A14CB8}" presName="rootConnector" presStyleLbl="node4" presStyleIdx="3" presStyleCnt="8"/>
      <dgm:spPr/>
      <dgm:t>
        <a:bodyPr/>
        <a:lstStyle/>
        <a:p>
          <a:endParaRPr lang="tr-TR"/>
        </a:p>
      </dgm:t>
    </dgm:pt>
    <dgm:pt modelId="{1D1D6BA9-B41C-446B-9B1B-83E290C57C56}" type="pres">
      <dgm:prSet presAssocID="{8D969FAC-BAEF-43D7-8110-47E901A14CB8}" presName="hierChild4" presStyleCnt="0"/>
      <dgm:spPr/>
    </dgm:pt>
    <dgm:pt modelId="{61925760-3286-4F50-AC9B-26BC98399824}" type="pres">
      <dgm:prSet presAssocID="{8D969FAC-BAEF-43D7-8110-47E901A14CB8}" presName="hierChild5" presStyleCnt="0"/>
      <dgm:spPr/>
    </dgm:pt>
    <dgm:pt modelId="{D1428BB2-5772-48CB-8289-2F15EA00B9E7}" type="pres">
      <dgm:prSet presAssocID="{D423E6C8-D9D4-4CA9-9FB7-319B8BB97FC7}" presName="Name37" presStyleLbl="parChTrans1D4" presStyleIdx="4" presStyleCnt="8"/>
      <dgm:spPr/>
      <dgm:t>
        <a:bodyPr/>
        <a:lstStyle/>
        <a:p>
          <a:endParaRPr lang="tr-TR"/>
        </a:p>
      </dgm:t>
    </dgm:pt>
    <dgm:pt modelId="{ED05BBF0-E603-4371-8439-1D0E00C2652E}" type="pres">
      <dgm:prSet presAssocID="{BBEDDEF2-BD69-41D1-9DEE-214003A8475F}" presName="hierRoot2" presStyleCnt="0">
        <dgm:presLayoutVars>
          <dgm:hierBranch val="init"/>
        </dgm:presLayoutVars>
      </dgm:prSet>
      <dgm:spPr/>
    </dgm:pt>
    <dgm:pt modelId="{AEC2B4C3-5E88-4316-8425-1ACFFD8C562A}" type="pres">
      <dgm:prSet presAssocID="{BBEDDEF2-BD69-41D1-9DEE-214003A8475F}" presName="rootComposite" presStyleCnt="0"/>
      <dgm:spPr/>
    </dgm:pt>
    <dgm:pt modelId="{10844B2A-9C08-4514-A9F9-831C6576834F}" type="pres">
      <dgm:prSet presAssocID="{BBEDDEF2-BD69-41D1-9DEE-214003A8475F}" presName="rootText" presStyleLbl="node4" presStyleIdx="4" presStyleCnt="8" custLinFactNeighborX="9967">
        <dgm:presLayoutVars>
          <dgm:chPref val="3"/>
        </dgm:presLayoutVars>
      </dgm:prSet>
      <dgm:spPr/>
      <dgm:t>
        <a:bodyPr/>
        <a:lstStyle/>
        <a:p>
          <a:endParaRPr lang="tr-TR"/>
        </a:p>
      </dgm:t>
    </dgm:pt>
    <dgm:pt modelId="{6B018B1C-A2E9-46F9-BC77-FC1CF87538B9}" type="pres">
      <dgm:prSet presAssocID="{BBEDDEF2-BD69-41D1-9DEE-214003A8475F}" presName="rootConnector" presStyleLbl="node4" presStyleIdx="4" presStyleCnt="8"/>
      <dgm:spPr/>
      <dgm:t>
        <a:bodyPr/>
        <a:lstStyle/>
        <a:p>
          <a:endParaRPr lang="tr-TR"/>
        </a:p>
      </dgm:t>
    </dgm:pt>
    <dgm:pt modelId="{CCFC8F83-64D7-4FB4-9B13-4CA5B9F165DD}" type="pres">
      <dgm:prSet presAssocID="{BBEDDEF2-BD69-41D1-9DEE-214003A8475F}" presName="hierChild4" presStyleCnt="0"/>
      <dgm:spPr/>
    </dgm:pt>
    <dgm:pt modelId="{4792F225-79F1-4912-B2B4-BA8B6EC76C52}" type="pres">
      <dgm:prSet presAssocID="{BBEDDEF2-BD69-41D1-9DEE-214003A8475F}" presName="hierChild5" presStyleCnt="0"/>
      <dgm:spPr/>
    </dgm:pt>
    <dgm:pt modelId="{D740E15E-4E6D-450E-AA7F-B7B8B5BA5A22}" type="pres">
      <dgm:prSet presAssocID="{7194E29B-533A-4981-95DB-8A68277BAD98}" presName="Name37" presStyleLbl="parChTrans1D4" presStyleIdx="5" presStyleCnt="8"/>
      <dgm:spPr/>
      <dgm:t>
        <a:bodyPr/>
        <a:lstStyle/>
        <a:p>
          <a:endParaRPr lang="tr-TR"/>
        </a:p>
      </dgm:t>
    </dgm:pt>
    <dgm:pt modelId="{F1BB2789-93B1-4AF9-A631-5BB15F536389}" type="pres">
      <dgm:prSet presAssocID="{604DCFB7-09C4-422E-869F-03654AB244AC}" presName="hierRoot2" presStyleCnt="0">
        <dgm:presLayoutVars>
          <dgm:hierBranch val="init"/>
        </dgm:presLayoutVars>
      </dgm:prSet>
      <dgm:spPr/>
    </dgm:pt>
    <dgm:pt modelId="{F371222F-B0FD-4D9B-ACED-68A22DD0910B}" type="pres">
      <dgm:prSet presAssocID="{604DCFB7-09C4-422E-869F-03654AB244AC}" presName="rootComposite" presStyleCnt="0"/>
      <dgm:spPr/>
    </dgm:pt>
    <dgm:pt modelId="{031BFEFE-3EF2-4B16-A6C3-4AF244024529}" type="pres">
      <dgm:prSet presAssocID="{604DCFB7-09C4-422E-869F-03654AB244AC}" presName="rootText" presStyleLbl="node4" presStyleIdx="5" presStyleCnt="8" custLinFactNeighborX="9967">
        <dgm:presLayoutVars>
          <dgm:chPref val="3"/>
        </dgm:presLayoutVars>
      </dgm:prSet>
      <dgm:spPr/>
      <dgm:t>
        <a:bodyPr/>
        <a:lstStyle/>
        <a:p>
          <a:endParaRPr lang="tr-TR"/>
        </a:p>
      </dgm:t>
    </dgm:pt>
    <dgm:pt modelId="{244E1FC9-FAE4-47E4-B6B4-008308E080C7}" type="pres">
      <dgm:prSet presAssocID="{604DCFB7-09C4-422E-869F-03654AB244AC}" presName="rootConnector" presStyleLbl="node4" presStyleIdx="5" presStyleCnt="8"/>
      <dgm:spPr/>
      <dgm:t>
        <a:bodyPr/>
        <a:lstStyle/>
        <a:p>
          <a:endParaRPr lang="tr-TR"/>
        </a:p>
      </dgm:t>
    </dgm:pt>
    <dgm:pt modelId="{80A7ED6E-D63B-4A57-AA77-D5A79481532C}" type="pres">
      <dgm:prSet presAssocID="{604DCFB7-09C4-422E-869F-03654AB244AC}" presName="hierChild4" presStyleCnt="0"/>
      <dgm:spPr/>
    </dgm:pt>
    <dgm:pt modelId="{808B6156-A15F-4598-9D4E-F08182CD8C26}" type="pres">
      <dgm:prSet presAssocID="{604DCFB7-09C4-422E-869F-03654AB244AC}" presName="hierChild5" presStyleCnt="0"/>
      <dgm:spPr/>
    </dgm:pt>
    <dgm:pt modelId="{4C05BA5F-CD40-4592-AEA3-3E166F766E54}" type="pres">
      <dgm:prSet presAssocID="{6EDAE7C9-2CF2-4D6F-A4EA-7FF68039EA41}" presName="Name37" presStyleLbl="parChTrans1D4" presStyleIdx="6" presStyleCnt="8"/>
      <dgm:spPr/>
      <dgm:t>
        <a:bodyPr/>
        <a:lstStyle/>
        <a:p>
          <a:endParaRPr lang="tr-TR"/>
        </a:p>
      </dgm:t>
    </dgm:pt>
    <dgm:pt modelId="{B1269688-6235-4253-AE20-BA8C62286387}" type="pres">
      <dgm:prSet presAssocID="{573CC334-A05E-4119-8C3F-6C943A5F24E3}" presName="hierRoot2" presStyleCnt="0">
        <dgm:presLayoutVars>
          <dgm:hierBranch val="init"/>
        </dgm:presLayoutVars>
      </dgm:prSet>
      <dgm:spPr/>
    </dgm:pt>
    <dgm:pt modelId="{45D9DA04-862A-4CFE-9D49-0F7BA346C95A}" type="pres">
      <dgm:prSet presAssocID="{573CC334-A05E-4119-8C3F-6C943A5F24E3}" presName="rootComposite" presStyleCnt="0"/>
      <dgm:spPr/>
    </dgm:pt>
    <dgm:pt modelId="{464B2115-56D7-4E15-B04A-BFDF74194421}" type="pres">
      <dgm:prSet presAssocID="{573CC334-A05E-4119-8C3F-6C943A5F24E3}" presName="rootText" presStyleLbl="node4" presStyleIdx="6" presStyleCnt="8" custLinFactNeighborX="9967">
        <dgm:presLayoutVars>
          <dgm:chPref val="3"/>
        </dgm:presLayoutVars>
      </dgm:prSet>
      <dgm:spPr/>
      <dgm:t>
        <a:bodyPr/>
        <a:lstStyle/>
        <a:p>
          <a:endParaRPr lang="tr-TR"/>
        </a:p>
      </dgm:t>
    </dgm:pt>
    <dgm:pt modelId="{B2EE115B-23EA-46C4-A460-CDDA2D07B389}" type="pres">
      <dgm:prSet presAssocID="{573CC334-A05E-4119-8C3F-6C943A5F24E3}" presName="rootConnector" presStyleLbl="node4" presStyleIdx="6" presStyleCnt="8"/>
      <dgm:spPr/>
      <dgm:t>
        <a:bodyPr/>
        <a:lstStyle/>
        <a:p>
          <a:endParaRPr lang="tr-TR"/>
        </a:p>
      </dgm:t>
    </dgm:pt>
    <dgm:pt modelId="{066E839B-698E-4F71-B001-F2EF91994089}" type="pres">
      <dgm:prSet presAssocID="{573CC334-A05E-4119-8C3F-6C943A5F24E3}" presName="hierChild4" presStyleCnt="0"/>
      <dgm:spPr/>
    </dgm:pt>
    <dgm:pt modelId="{C28097E4-2E42-4146-91B1-D5E588474232}" type="pres">
      <dgm:prSet presAssocID="{573CC334-A05E-4119-8C3F-6C943A5F24E3}" presName="hierChild5" presStyleCnt="0"/>
      <dgm:spPr/>
    </dgm:pt>
    <dgm:pt modelId="{B848722B-EB8B-4E52-B42D-25C68FC46905}" type="pres">
      <dgm:prSet presAssocID="{FB49897F-7AE4-40ED-BF7C-02B0EF301A4C}" presName="Name37" presStyleLbl="parChTrans1D4" presStyleIdx="7" presStyleCnt="8"/>
      <dgm:spPr/>
      <dgm:t>
        <a:bodyPr/>
        <a:lstStyle/>
        <a:p>
          <a:endParaRPr lang="tr-TR"/>
        </a:p>
      </dgm:t>
    </dgm:pt>
    <dgm:pt modelId="{785D5E95-9658-4F57-97EE-0228BE84F6E2}" type="pres">
      <dgm:prSet presAssocID="{5EB3D620-CFB4-4C56-9118-609A88338239}" presName="hierRoot2" presStyleCnt="0">
        <dgm:presLayoutVars>
          <dgm:hierBranch val="init"/>
        </dgm:presLayoutVars>
      </dgm:prSet>
      <dgm:spPr/>
    </dgm:pt>
    <dgm:pt modelId="{B7980B34-D0B1-475D-A2F3-A84B22E52464}" type="pres">
      <dgm:prSet presAssocID="{5EB3D620-CFB4-4C56-9118-609A88338239}" presName="rootComposite" presStyleCnt="0"/>
      <dgm:spPr/>
    </dgm:pt>
    <dgm:pt modelId="{972C3C27-14FE-45F9-B0B2-BF49EE7EDF44}" type="pres">
      <dgm:prSet presAssocID="{5EB3D620-CFB4-4C56-9118-609A88338239}" presName="rootText" presStyleLbl="node4" presStyleIdx="7" presStyleCnt="8" custLinFactNeighborX="9967">
        <dgm:presLayoutVars>
          <dgm:chPref val="3"/>
        </dgm:presLayoutVars>
      </dgm:prSet>
      <dgm:spPr/>
      <dgm:t>
        <a:bodyPr/>
        <a:lstStyle/>
        <a:p>
          <a:endParaRPr lang="tr-TR"/>
        </a:p>
      </dgm:t>
    </dgm:pt>
    <dgm:pt modelId="{14BF461B-79E9-4B24-A42B-E7CE68871EA2}" type="pres">
      <dgm:prSet presAssocID="{5EB3D620-CFB4-4C56-9118-609A88338239}" presName="rootConnector" presStyleLbl="node4" presStyleIdx="7" presStyleCnt="8"/>
      <dgm:spPr/>
      <dgm:t>
        <a:bodyPr/>
        <a:lstStyle/>
        <a:p>
          <a:endParaRPr lang="tr-TR"/>
        </a:p>
      </dgm:t>
    </dgm:pt>
    <dgm:pt modelId="{9CCBF2A0-BD0B-4303-B1D2-6370D7E42B70}" type="pres">
      <dgm:prSet presAssocID="{5EB3D620-CFB4-4C56-9118-609A88338239}" presName="hierChild4" presStyleCnt="0"/>
      <dgm:spPr/>
    </dgm:pt>
    <dgm:pt modelId="{593CD138-3AA2-4B78-A5E0-D05C5441E8DA}" type="pres">
      <dgm:prSet presAssocID="{5EB3D620-CFB4-4C56-9118-609A88338239}" presName="hierChild5" presStyleCnt="0"/>
      <dgm:spPr/>
    </dgm:pt>
    <dgm:pt modelId="{BA68151D-7ECA-48D5-A902-5A722285A75B}" type="pres">
      <dgm:prSet presAssocID="{CF92F74B-C1B8-44FB-8AA9-98140C42D9AF}" presName="hierChild5" presStyleCnt="0"/>
      <dgm:spPr/>
    </dgm:pt>
    <dgm:pt modelId="{4B4247D1-32DF-4CF8-ABDA-B842615DAFA8}" type="pres">
      <dgm:prSet presAssocID="{551545BE-9579-4EBD-A898-F7CCBF939D5A}" presName="hierChild5" presStyleCnt="0"/>
      <dgm:spPr/>
    </dgm:pt>
    <dgm:pt modelId="{C54F393E-683B-4B87-9EFA-AAB254BE97BF}" type="pres">
      <dgm:prSet presAssocID="{7E36305C-8C82-42DB-B7D5-50249A1C0CCC}" presName="Name37" presStyleLbl="parChTrans1D2" presStyleIdx="1" presStyleCnt="2"/>
      <dgm:spPr/>
      <dgm:t>
        <a:bodyPr/>
        <a:lstStyle/>
        <a:p>
          <a:endParaRPr lang="tr-TR"/>
        </a:p>
      </dgm:t>
    </dgm:pt>
    <dgm:pt modelId="{0CDA43DA-922F-49EA-8C1B-5E3026FF914E}" type="pres">
      <dgm:prSet presAssocID="{C6ADAA91-0C0F-4117-ABE4-592A18BC965E}" presName="hierRoot2" presStyleCnt="0">
        <dgm:presLayoutVars>
          <dgm:hierBranch val="init"/>
        </dgm:presLayoutVars>
      </dgm:prSet>
      <dgm:spPr/>
    </dgm:pt>
    <dgm:pt modelId="{30643D03-1DD0-401B-AB38-E32D49DED339}" type="pres">
      <dgm:prSet presAssocID="{C6ADAA91-0C0F-4117-ABE4-592A18BC965E}" presName="rootComposite" presStyleCnt="0"/>
      <dgm:spPr/>
    </dgm:pt>
    <dgm:pt modelId="{F51380C5-2BD2-4477-95C6-5D8A3EEB5FF2}" type="pres">
      <dgm:prSet presAssocID="{C6ADAA91-0C0F-4117-ABE4-592A18BC965E}" presName="rootText" presStyleLbl="node2" presStyleIdx="1" presStyleCnt="2" custScaleX="167514" custScaleY="105364" custLinFactNeighborX="40649" custLinFactNeighborY="-5828">
        <dgm:presLayoutVars>
          <dgm:chPref val="3"/>
        </dgm:presLayoutVars>
      </dgm:prSet>
      <dgm:spPr/>
      <dgm:t>
        <a:bodyPr/>
        <a:lstStyle/>
        <a:p>
          <a:endParaRPr lang="tr-TR"/>
        </a:p>
      </dgm:t>
    </dgm:pt>
    <dgm:pt modelId="{EB3C047E-0777-4C01-A6FF-6E087F14F732}" type="pres">
      <dgm:prSet presAssocID="{C6ADAA91-0C0F-4117-ABE4-592A18BC965E}" presName="rootConnector" presStyleLbl="node2" presStyleIdx="1" presStyleCnt="2"/>
      <dgm:spPr/>
      <dgm:t>
        <a:bodyPr/>
        <a:lstStyle/>
        <a:p>
          <a:endParaRPr lang="tr-TR"/>
        </a:p>
      </dgm:t>
    </dgm:pt>
    <dgm:pt modelId="{3DA7B37E-2AC0-4C67-B31A-3D42C4B23A50}" type="pres">
      <dgm:prSet presAssocID="{C6ADAA91-0C0F-4117-ABE4-592A18BC965E}" presName="hierChild4" presStyleCnt="0"/>
      <dgm:spPr/>
    </dgm:pt>
    <dgm:pt modelId="{D3A9934A-FA7C-455D-BB86-ED73336F041E}" type="pres">
      <dgm:prSet presAssocID="{9261E531-68AA-427E-ABFA-94B7BFC7C3E9}" presName="Name37" presStyleLbl="parChTrans1D3" presStyleIdx="4" presStyleCnt="8"/>
      <dgm:spPr/>
      <dgm:t>
        <a:bodyPr/>
        <a:lstStyle/>
        <a:p>
          <a:endParaRPr lang="tr-TR"/>
        </a:p>
      </dgm:t>
    </dgm:pt>
    <dgm:pt modelId="{5C4A76DD-99D2-45A4-AA74-ED35D5CDDA9E}" type="pres">
      <dgm:prSet presAssocID="{B67E334A-09E5-4A2F-AA3A-FDBDC9575CC7}" presName="hierRoot2" presStyleCnt="0">
        <dgm:presLayoutVars>
          <dgm:hierBranch val="init"/>
        </dgm:presLayoutVars>
      </dgm:prSet>
      <dgm:spPr/>
    </dgm:pt>
    <dgm:pt modelId="{EC0A7A71-1636-4050-B2F7-CB571F29A937}" type="pres">
      <dgm:prSet presAssocID="{B67E334A-09E5-4A2F-AA3A-FDBDC9575CC7}" presName="rootComposite" presStyleCnt="0"/>
      <dgm:spPr/>
    </dgm:pt>
    <dgm:pt modelId="{A6E68FFA-4BE5-49AB-BE8D-1EC1925B0335}" type="pres">
      <dgm:prSet presAssocID="{B67E334A-09E5-4A2F-AA3A-FDBDC9575CC7}" presName="rootText" presStyleLbl="node3" presStyleIdx="4" presStyleCnt="8" custLinFactNeighborX="66531" custLinFactNeighborY="35001">
        <dgm:presLayoutVars>
          <dgm:chPref val="3"/>
        </dgm:presLayoutVars>
      </dgm:prSet>
      <dgm:spPr/>
      <dgm:t>
        <a:bodyPr/>
        <a:lstStyle/>
        <a:p>
          <a:endParaRPr lang="tr-TR"/>
        </a:p>
      </dgm:t>
    </dgm:pt>
    <dgm:pt modelId="{4431A6D8-0766-40DF-BA78-8FD3274EE97C}" type="pres">
      <dgm:prSet presAssocID="{B67E334A-09E5-4A2F-AA3A-FDBDC9575CC7}" presName="rootConnector" presStyleLbl="node3" presStyleIdx="4" presStyleCnt="8"/>
      <dgm:spPr/>
      <dgm:t>
        <a:bodyPr/>
        <a:lstStyle/>
        <a:p>
          <a:endParaRPr lang="tr-TR"/>
        </a:p>
      </dgm:t>
    </dgm:pt>
    <dgm:pt modelId="{0B8788B8-F1E4-4DDE-AC29-AE44BA0A67CE}" type="pres">
      <dgm:prSet presAssocID="{B67E334A-09E5-4A2F-AA3A-FDBDC9575CC7}" presName="hierChild4" presStyleCnt="0"/>
      <dgm:spPr/>
    </dgm:pt>
    <dgm:pt modelId="{780B3B9F-D60D-4819-BA5C-D4C6FB73A9C6}" type="pres">
      <dgm:prSet presAssocID="{B67E334A-09E5-4A2F-AA3A-FDBDC9575CC7}" presName="hierChild5" presStyleCnt="0"/>
      <dgm:spPr/>
    </dgm:pt>
    <dgm:pt modelId="{870C4717-B081-43AC-BD48-CD2E6724A011}" type="pres">
      <dgm:prSet presAssocID="{B0701B87-52CD-4A31-A9DA-609BA713F034}" presName="Name37" presStyleLbl="parChTrans1D3" presStyleIdx="5" presStyleCnt="8"/>
      <dgm:spPr/>
      <dgm:t>
        <a:bodyPr/>
        <a:lstStyle/>
        <a:p>
          <a:endParaRPr lang="tr-TR"/>
        </a:p>
      </dgm:t>
    </dgm:pt>
    <dgm:pt modelId="{A1407482-541F-4A24-80DF-418559EBAD5A}" type="pres">
      <dgm:prSet presAssocID="{239F7681-8E7C-4446-B44A-961BBE282EC4}" presName="hierRoot2" presStyleCnt="0">
        <dgm:presLayoutVars>
          <dgm:hierBranch val="init"/>
        </dgm:presLayoutVars>
      </dgm:prSet>
      <dgm:spPr/>
    </dgm:pt>
    <dgm:pt modelId="{6788C680-1CFC-4EF0-B7BD-DB702BA0102E}" type="pres">
      <dgm:prSet presAssocID="{239F7681-8E7C-4446-B44A-961BBE282EC4}" presName="rootComposite" presStyleCnt="0"/>
      <dgm:spPr/>
    </dgm:pt>
    <dgm:pt modelId="{7DD8210F-9694-4161-AC96-146B90E3A65A}" type="pres">
      <dgm:prSet presAssocID="{239F7681-8E7C-4446-B44A-961BBE282EC4}" presName="rootText" presStyleLbl="node3" presStyleIdx="5" presStyleCnt="8" custLinFactNeighborX="65592" custLinFactNeighborY="31052">
        <dgm:presLayoutVars>
          <dgm:chPref val="3"/>
        </dgm:presLayoutVars>
      </dgm:prSet>
      <dgm:spPr/>
      <dgm:t>
        <a:bodyPr/>
        <a:lstStyle/>
        <a:p>
          <a:endParaRPr lang="tr-TR"/>
        </a:p>
      </dgm:t>
    </dgm:pt>
    <dgm:pt modelId="{49FAC90C-2548-4420-8D29-B3BAAC044A55}" type="pres">
      <dgm:prSet presAssocID="{239F7681-8E7C-4446-B44A-961BBE282EC4}" presName="rootConnector" presStyleLbl="node3" presStyleIdx="5" presStyleCnt="8"/>
      <dgm:spPr/>
      <dgm:t>
        <a:bodyPr/>
        <a:lstStyle/>
        <a:p>
          <a:endParaRPr lang="tr-TR"/>
        </a:p>
      </dgm:t>
    </dgm:pt>
    <dgm:pt modelId="{BAE45859-6997-49AC-BF7E-D0C3CE999644}" type="pres">
      <dgm:prSet presAssocID="{239F7681-8E7C-4446-B44A-961BBE282EC4}" presName="hierChild4" presStyleCnt="0"/>
      <dgm:spPr/>
    </dgm:pt>
    <dgm:pt modelId="{61350AD0-DFCD-44CA-A7B9-2B865BDF3A93}" type="pres">
      <dgm:prSet presAssocID="{239F7681-8E7C-4446-B44A-961BBE282EC4}" presName="hierChild5" presStyleCnt="0"/>
      <dgm:spPr/>
    </dgm:pt>
    <dgm:pt modelId="{7B1E5A59-E886-4B96-98BD-309079B242D5}" type="pres">
      <dgm:prSet presAssocID="{A6E1AD8E-EA83-469F-BCAB-03ED080CA7DB}" presName="Name37" presStyleLbl="parChTrans1D3" presStyleIdx="6" presStyleCnt="8"/>
      <dgm:spPr/>
      <dgm:t>
        <a:bodyPr/>
        <a:lstStyle/>
        <a:p>
          <a:endParaRPr lang="tr-TR"/>
        </a:p>
      </dgm:t>
    </dgm:pt>
    <dgm:pt modelId="{69AE17FE-A459-434C-8B17-3FDEC5F39643}" type="pres">
      <dgm:prSet presAssocID="{4DB61275-2A69-4D4A-A860-1D4B987181E7}" presName="hierRoot2" presStyleCnt="0">
        <dgm:presLayoutVars>
          <dgm:hierBranch val="init"/>
        </dgm:presLayoutVars>
      </dgm:prSet>
      <dgm:spPr/>
    </dgm:pt>
    <dgm:pt modelId="{C10701F8-541C-4621-90F6-3304FD34777F}" type="pres">
      <dgm:prSet presAssocID="{4DB61275-2A69-4D4A-A860-1D4B987181E7}" presName="rootComposite" presStyleCnt="0"/>
      <dgm:spPr/>
    </dgm:pt>
    <dgm:pt modelId="{590124EC-BD42-4491-9B03-32E3ED8C1213}" type="pres">
      <dgm:prSet presAssocID="{4DB61275-2A69-4D4A-A860-1D4B987181E7}" presName="rootText" presStyleLbl="node3" presStyleIdx="6" presStyleCnt="8" custLinFactNeighborX="65592" custLinFactNeighborY="31052">
        <dgm:presLayoutVars>
          <dgm:chPref val="3"/>
        </dgm:presLayoutVars>
      </dgm:prSet>
      <dgm:spPr/>
      <dgm:t>
        <a:bodyPr/>
        <a:lstStyle/>
        <a:p>
          <a:endParaRPr lang="tr-TR"/>
        </a:p>
      </dgm:t>
    </dgm:pt>
    <dgm:pt modelId="{08EF0882-1BE0-49E8-9514-C60C15D50BDE}" type="pres">
      <dgm:prSet presAssocID="{4DB61275-2A69-4D4A-A860-1D4B987181E7}" presName="rootConnector" presStyleLbl="node3" presStyleIdx="6" presStyleCnt="8"/>
      <dgm:spPr/>
      <dgm:t>
        <a:bodyPr/>
        <a:lstStyle/>
        <a:p>
          <a:endParaRPr lang="tr-TR"/>
        </a:p>
      </dgm:t>
    </dgm:pt>
    <dgm:pt modelId="{C5E6DFEC-5DD0-4E9F-A40C-E8817D3337DE}" type="pres">
      <dgm:prSet presAssocID="{4DB61275-2A69-4D4A-A860-1D4B987181E7}" presName="hierChild4" presStyleCnt="0"/>
      <dgm:spPr/>
    </dgm:pt>
    <dgm:pt modelId="{BAFBB046-0956-4392-A167-D52F4EE922BE}" type="pres">
      <dgm:prSet presAssocID="{4DB61275-2A69-4D4A-A860-1D4B987181E7}" presName="hierChild5" presStyleCnt="0"/>
      <dgm:spPr/>
    </dgm:pt>
    <dgm:pt modelId="{57263A63-A504-49AE-9871-83E1A0B6FD67}" type="pres">
      <dgm:prSet presAssocID="{BBD999A7-1811-4E5D-A946-D4E000B8CF7E}" presName="Name37" presStyleLbl="parChTrans1D3" presStyleIdx="7" presStyleCnt="8"/>
      <dgm:spPr/>
      <dgm:t>
        <a:bodyPr/>
        <a:lstStyle/>
        <a:p>
          <a:endParaRPr lang="tr-TR"/>
        </a:p>
      </dgm:t>
    </dgm:pt>
    <dgm:pt modelId="{B52FAC72-F832-42E9-85DF-A8402EE26A4C}" type="pres">
      <dgm:prSet presAssocID="{01C4C464-BC70-443B-8035-114599762C4F}" presName="hierRoot2" presStyleCnt="0">
        <dgm:presLayoutVars>
          <dgm:hierBranch val="init"/>
        </dgm:presLayoutVars>
      </dgm:prSet>
      <dgm:spPr/>
    </dgm:pt>
    <dgm:pt modelId="{50E53344-0805-40DC-9DDE-D386698542DF}" type="pres">
      <dgm:prSet presAssocID="{01C4C464-BC70-443B-8035-114599762C4F}" presName="rootComposite" presStyleCnt="0"/>
      <dgm:spPr/>
    </dgm:pt>
    <dgm:pt modelId="{375EE166-711E-4069-BA44-93238DB8DF22}" type="pres">
      <dgm:prSet presAssocID="{01C4C464-BC70-443B-8035-114599762C4F}" presName="rootText" presStyleLbl="node3" presStyleIdx="7" presStyleCnt="8" custLinFactNeighborX="65592" custLinFactNeighborY="31052">
        <dgm:presLayoutVars>
          <dgm:chPref val="3"/>
        </dgm:presLayoutVars>
      </dgm:prSet>
      <dgm:spPr/>
      <dgm:t>
        <a:bodyPr/>
        <a:lstStyle/>
        <a:p>
          <a:endParaRPr lang="tr-TR"/>
        </a:p>
      </dgm:t>
    </dgm:pt>
    <dgm:pt modelId="{D6BB5C53-0E3E-4668-A22B-04E67C3EFFCA}" type="pres">
      <dgm:prSet presAssocID="{01C4C464-BC70-443B-8035-114599762C4F}" presName="rootConnector" presStyleLbl="node3" presStyleIdx="7" presStyleCnt="8"/>
      <dgm:spPr/>
      <dgm:t>
        <a:bodyPr/>
        <a:lstStyle/>
        <a:p>
          <a:endParaRPr lang="tr-TR"/>
        </a:p>
      </dgm:t>
    </dgm:pt>
    <dgm:pt modelId="{776ECB87-CA55-4BB0-9CFD-5378B4D7BAE7}" type="pres">
      <dgm:prSet presAssocID="{01C4C464-BC70-443B-8035-114599762C4F}" presName="hierChild4" presStyleCnt="0"/>
      <dgm:spPr/>
    </dgm:pt>
    <dgm:pt modelId="{C578E374-9EEF-4AD3-9B35-743B40B8D69B}" type="pres">
      <dgm:prSet presAssocID="{01C4C464-BC70-443B-8035-114599762C4F}" presName="hierChild5" presStyleCnt="0"/>
      <dgm:spPr/>
    </dgm:pt>
    <dgm:pt modelId="{0A66978E-8F6D-4F76-828E-F54A9CFA75DC}" type="pres">
      <dgm:prSet presAssocID="{C6ADAA91-0C0F-4117-ABE4-592A18BC965E}" presName="hierChild5" presStyleCnt="0"/>
      <dgm:spPr/>
    </dgm:pt>
    <dgm:pt modelId="{893D0B8C-A9AA-4251-8AEA-585B142DEFA2}" type="pres">
      <dgm:prSet presAssocID="{3F4CBFC2-A89E-44D2-AF38-8D27E2BE642A}" presName="hierChild3" presStyleCnt="0"/>
      <dgm:spPr/>
    </dgm:pt>
  </dgm:ptLst>
  <dgm:cxnLst>
    <dgm:cxn modelId="{FC06FE0F-4FC3-48CE-888D-A9AAFF79452E}" type="presOf" srcId="{CF92F74B-C1B8-44FB-8AA9-98140C42D9AF}" destId="{4465F7FA-D780-4B3F-AC97-04D96F28CFC5}" srcOrd="0" destOrd="0" presId="urn:microsoft.com/office/officeart/2005/8/layout/orgChart1"/>
    <dgm:cxn modelId="{891C3C58-46F9-4302-9C61-E6F7386D3657}" type="presOf" srcId="{3F4CBFC2-A89E-44D2-AF38-8D27E2BE642A}" destId="{ADA1DDBE-9040-4E73-B958-9095F0376AA5}" srcOrd="1" destOrd="0" presId="urn:microsoft.com/office/officeart/2005/8/layout/orgChart1"/>
    <dgm:cxn modelId="{0BEB9401-1524-4332-BBC0-453192BC256D}" type="presOf" srcId="{9ECBF41A-E540-4F4D-B11A-23EAF6B53AF8}" destId="{A473FBED-0222-472A-8CB3-78D04E1CDCB8}" srcOrd="0" destOrd="0" presId="urn:microsoft.com/office/officeart/2005/8/layout/orgChart1"/>
    <dgm:cxn modelId="{3652A26F-3DBD-4529-82EB-9E53FF4C7130}" srcId="{0C34EA08-0F2F-4698-8E4B-46FEB49C5E23}" destId="{106AE525-376E-427C-9997-482078DEFBDF}" srcOrd="0" destOrd="0" parTransId="{1CB4DE4D-71D9-4550-BBE7-FB1155A4F197}" sibTransId="{66F8C90A-9A34-493B-BCFE-DFC2F4452880}"/>
    <dgm:cxn modelId="{53BAB3BD-81DF-432D-AB2A-BBF9779386F6}" srcId="{0C34EA08-0F2F-4698-8E4B-46FEB49C5E23}" destId="{B05ADF9B-E10E-466E-8A33-1A76EF32ADF4}" srcOrd="1" destOrd="0" parTransId="{F1A00DFF-D11F-418F-AD3D-97E44384BD11}" sibTransId="{5AFCD7E4-1F68-42A8-BBB3-1FFC211ABA52}"/>
    <dgm:cxn modelId="{1DC2C4B2-3F4B-4371-B8B5-EDD743A305CC}" type="presOf" srcId="{8D969FAC-BAEF-43D7-8110-47E901A14CB8}" destId="{C6782A98-C879-4375-BD79-B4E98DFB18A1}" srcOrd="1" destOrd="0" presId="urn:microsoft.com/office/officeart/2005/8/layout/orgChart1"/>
    <dgm:cxn modelId="{B82424F6-F02D-45B6-8D4A-D5EF1904829F}" srcId="{CF92F74B-C1B8-44FB-8AA9-98140C42D9AF}" destId="{8D969FAC-BAEF-43D7-8110-47E901A14CB8}" srcOrd="0" destOrd="0" parTransId="{9E00B60E-4AC1-46E3-AF08-425FDE86C1E9}" sibTransId="{A7F201B7-D368-4C3B-A014-0B9ADEC78BD0}"/>
    <dgm:cxn modelId="{0B537841-6F7D-4FAA-8052-821E21C95CBF}" type="presOf" srcId="{346B847D-99A4-49CC-ABE8-608ED70EBB31}" destId="{1E5F56A2-2B80-44CA-88C7-5B7340798180}" srcOrd="0" destOrd="0" presId="urn:microsoft.com/office/officeart/2005/8/layout/orgChart1"/>
    <dgm:cxn modelId="{3137BDFF-1E1A-441D-BA86-8ACBD7C3ABEF}" type="presOf" srcId="{239F7681-8E7C-4446-B44A-961BBE282EC4}" destId="{49FAC90C-2548-4420-8D29-B3BAAC044A55}" srcOrd="1" destOrd="0" presId="urn:microsoft.com/office/officeart/2005/8/layout/orgChart1"/>
    <dgm:cxn modelId="{D4FBAF96-2E32-494F-92DA-EDB1F689889E}" type="presOf" srcId="{551545BE-9579-4EBD-A898-F7CCBF939D5A}" destId="{35BF4857-B552-4408-9C13-654F4853BBF4}" srcOrd="0" destOrd="0" presId="urn:microsoft.com/office/officeart/2005/8/layout/orgChart1"/>
    <dgm:cxn modelId="{1E821FFB-2459-49DE-A93F-375B8AA6EC41}" type="presOf" srcId="{B0701B87-52CD-4A31-A9DA-609BA713F034}" destId="{870C4717-B081-43AC-BD48-CD2E6724A011}" srcOrd="0" destOrd="0" presId="urn:microsoft.com/office/officeart/2005/8/layout/orgChart1"/>
    <dgm:cxn modelId="{AF7DBAA4-176A-4E2D-9840-C641B6EFE217}" type="presOf" srcId="{01C4C464-BC70-443B-8035-114599762C4F}" destId="{375EE166-711E-4069-BA44-93238DB8DF22}" srcOrd="0" destOrd="0" presId="urn:microsoft.com/office/officeart/2005/8/layout/orgChart1"/>
    <dgm:cxn modelId="{B9CAA74A-9726-413D-A88F-D15FFD5986AE}" type="presOf" srcId="{573CC334-A05E-4119-8C3F-6C943A5F24E3}" destId="{464B2115-56D7-4E15-B04A-BFDF74194421}" srcOrd="0" destOrd="0" presId="urn:microsoft.com/office/officeart/2005/8/layout/orgChart1"/>
    <dgm:cxn modelId="{06B447F8-E6FA-4CA1-8AB8-FA82A37BBBB7}" type="presOf" srcId="{604DCFB7-09C4-422E-869F-03654AB244AC}" destId="{244E1FC9-FAE4-47E4-B6B4-008308E080C7}" srcOrd="1" destOrd="0" presId="urn:microsoft.com/office/officeart/2005/8/layout/orgChart1"/>
    <dgm:cxn modelId="{A4DC9E13-E162-4222-8B80-E7F938423D24}" type="presOf" srcId="{0C34EA08-0F2F-4698-8E4B-46FEB49C5E23}" destId="{DE745C4F-9015-4D32-98ED-0AAC21675664}" srcOrd="1" destOrd="0" presId="urn:microsoft.com/office/officeart/2005/8/layout/orgChart1"/>
    <dgm:cxn modelId="{0CB649B2-8A89-4D53-917B-B9A3F274AAB7}" type="presOf" srcId="{F1A00DFF-D11F-418F-AD3D-97E44384BD11}" destId="{FB27AD7D-61A3-4E6B-A97C-F7D75335035C}" srcOrd="0" destOrd="0" presId="urn:microsoft.com/office/officeart/2005/8/layout/orgChart1"/>
    <dgm:cxn modelId="{0C1F03A9-F5A1-4D75-8D04-E5282DA2C994}" type="presOf" srcId="{AC49EFCB-6497-401F-B195-1BA1C3C88C86}" destId="{0ECA6DF0-F05C-4E46-A9F4-C169CAA55CBB}" srcOrd="1" destOrd="0" presId="urn:microsoft.com/office/officeart/2005/8/layout/orgChart1"/>
    <dgm:cxn modelId="{659BE58F-9A5A-49FC-B433-D9F1D7776FAB}" type="presOf" srcId="{97C4F513-3EB0-498B-B4A9-5CCB7A3D4F54}" destId="{D2194930-64A2-4796-BF8F-E1A158E2E87C}" srcOrd="0" destOrd="0" presId="urn:microsoft.com/office/officeart/2005/8/layout/orgChart1"/>
    <dgm:cxn modelId="{E59EB156-8AF8-41CB-B89B-91A11E3229B5}" type="presOf" srcId="{4DB61275-2A69-4D4A-A860-1D4B987181E7}" destId="{08EF0882-1BE0-49E8-9514-C60C15D50BDE}" srcOrd="1" destOrd="0" presId="urn:microsoft.com/office/officeart/2005/8/layout/orgChart1"/>
    <dgm:cxn modelId="{C5FEE8AC-93C9-4674-8E74-6E44D8CA0F05}" type="presOf" srcId="{D423E6C8-D9D4-4CA9-9FB7-319B8BB97FC7}" destId="{D1428BB2-5772-48CB-8289-2F15EA00B9E7}" srcOrd="0" destOrd="0" presId="urn:microsoft.com/office/officeart/2005/8/layout/orgChart1"/>
    <dgm:cxn modelId="{84BE43C1-4BBD-40C3-ADEA-2A205477159F}" type="presOf" srcId="{6EDAE7C9-2CF2-4D6F-A4EA-7FF68039EA41}" destId="{4C05BA5F-CD40-4592-AEA3-3E166F766E54}" srcOrd="0" destOrd="0" presId="urn:microsoft.com/office/officeart/2005/8/layout/orgChart1"/>
    <dgm:cxn modelId="{2C38E09F-1DA3-4621-AEBA-5B298221F3B6}" srcId="{0C34EA08-0F2F-4698-8E4B-46FEB49C5E23}" destId="{97C4F513-3EB0-498B-B4A9-5CCB7A3D4F54}" srcOrd="2" destOrd="0" parTransId="{EE550F0D-4468-4113-8CF5-9BDC598766E7}" sibTransId="{A7CB1CD3-9337-4A98-B1CA-38C62EE0DC3F}"/>
    <dgm:cxn modelId="{0C8F84F6-2139-40C0-A71C-686CB54AF485}" type="presOf" srcId="{7E36305C-8C82-42DB-B7D5-50249A1C0CCC}" destId="{C54F393E-683B-4B87-9EFA-AAB254BE97BF}" srcOrd="0" destOrd="0" presId="urn:microsoft.com/office/officeart/2005/8/layout/orgChart1"/>
    <dgm:cxn modelId="{FF338E6C-F9A1-4A39-BC3A-EBF66F63C191}" srcId="{551545BE-9579-4EBD-A898-F7CCBF939D5A}" destId="{CF92F74B-C1B8-44FB-8AA9-98140C42D9AF}" srcOrd="3" destOrd="0" parTransId="{9ECBF41A-E540-4F4D-B11A-23EAF6B53AF8}" sibTransId="{D83B0504-3B88-4B19-BCDC-9F58B8B1C745}"/>
    <dgm:cxn modelId="{DFE8720A-C01F-49B6-8382-C2FCC985DE28}" type="presOf" srcId="{BBEDDEF2-BD69-41D1-9DEE-214003A8475F}" destId="{10844B2A-9C08-4514-A9F9-831C6576834F}" srcOrd="0" destOrd="0" presId="urn:microsoft.com/office/officeart/2005/8/layout/orgChart1"/>
    <dgm:cxn modelId="{A785046F-9F78-430C-AA06-DDD73D0CA59C}" type="presOf" srcId="{EE550F0D-4468-4113-8CF5-9BDC598766E7}" destId="{0CECB167-A99F-4DE8-8EEB-5E9A8BAA7E3B}" srcOrd="0" destOrd="0" presId="urn:microsoft.com/office/officeart/2005/8/layout/orgChart1"/>
    <dgm:cxn modelId="{A7933A7F-B0B2-46BE-BB58-4FBC31B4203E}" type="presOf" srcId="{C6ADAA91-0C0F-4117-ABE4-592A18BC965E}" destId="{F51380C5-2BD2-4477-95C6-5D8A3EEB5FF2}" srcOrd="0" destOrd="0" presId="urn:microsoft.com/office/officeart/2005/8/layout/orgChart1"/>
    <dgm:cxn modelId="{1696624B-0ADD-480F-96AA-69EBD23B348D}" type="presOf" srcId="{5D1A470B-5907-47B6-BCF4-D8F04707B6A1}" destId="{E097F812-CC65-41C9-BCA0-61503CA62CBB}" srcOrd="0" destOrd="0" presId="urn:microsoft.com/office/officeart/2005/8/layout/orgChart1"/>
    <dgm:cxn modelId="{83A2CBE2-2668-444A-97F0-6F3CD68A48E6}" srcId="{551545BE-9579-4EBD-A898-F7CCBF939D5A}" destId="{0C34EA08-0F2F-4698-8E4B-46FEB49C5E23}" srcOrd="0" destOrd="0" parTransId="{093A63BE-321B-48F0-8491-93DAD5E80E81}" sibTransId="{348F4F2B-508D-49DD-8E3C-423F4CA950EC}"/>
    <dgm:cxn modelId="{DA371E2E-0B49-4B59-9DC2-C51341C93377}" type="presOf" srcId="{BA238ACB-AA60-45CB-ABF9-9AA0C3815FF1}" destId="{4BDE350C-BFBB-4B7F-99CA-53B3FFB2B79D}" srcOrd="0" destOrd="0" presId="urn:microsoft.com/office/officeart/2005/8/layout/orgChart1"/>
    <dgm:cxn modelId="{A232D315-9D1F-4170-B13E-0031B6BF5FFE}" type="presOf" srcId="{1CB4DE4D-71D9-4550-BBE7-FB1155A4F197}" destId="{35BD33D7-FCE3-4E68-BF4A-46DFAF625D76}" srcOrd="0" destOrd="0" presId="urn:microsoft.com/office/officeart/2005/8/layout/orgChart1"/>
    <dgm:cxn modelId="{BE4FA9F7-BC25-49A6-B5CA-38DCB4FC8562}" type="presOf" srcId="{CF92F74B-C1B8-44FB-8AA9-98140C42D9AF}" destId="{A662E0DB-D0A9-47C5-8586-221624EECD39}" srcOrd="1" destOrd="0" presId="urn:microsoft.com/office/officeart/2005/8/layout/orgChart1"/>
    <dgm:cxn modelId="{F78028EF-A525-48B8-BFBE-D0A3DE088D03}" srcId="{3F4CBFC2-A89E-44D2-AF38-8D27E2BE642A}" destId="{C6ADAA91-0C0F-4117-ABE4-592A18BC965E}" srcOrd="1" destOrd="0" parTransId="{7E36305C-8C82-42DB-B7D5-50249A1C0CCC}" sibTransId="{3488FCFA-3061-468D-B1B1-D7DB8B8370B6}"/>
    <dgm:cxn modelId="{45980618-A1AE-4377-9E5B-BAE5C695C203}" type="presOf" srcId="{B05ADF9B-E10E-466E-8A33-1A76EF32ADF4}" destId="{7DF46572-6F86-411B-8E16-69597AF0791F}" srcOrd="1" destOrd="0" presId="urn:microsoft.com/office/officeart/2005/8/layout/orgChart1"/>
    <dgm:cxn modelId="{A761F3DB-95DD-41DF-A84E-42656A6CBF9E}" type="presOf" srcId="{BBD999A7-1811-4E5D-A946-D4E000B8CF7E}" destId="{57263A63-A504-49AE-9871-83E1A0B6FD67}" srcOrd="0" destOrd="0" presId="urn:microsoft.com/office/officeart/2005/8/layout/orgChart1"/>
    <dgm:cxn modelId="{7C0F64B7-5018-4F92-B590-6ACA8F1F20DA}" type="presOf" srcId="{551545BE-9579-4EBD-A898-F7CCBF939D5A}" destId="{5C365C81-B055-455E-B59A-46CFC441607D}" srcOrd="1" destOrd="0" presId="urn:microsoft.com/office/officeart/2005/8/layout/orgChart1"/>
    <dgm:cxn modelId="{715B5996-40C1-460A-9B07-4D5A4652C200}" type="presOf" srcId="{A6E1AD8E-EA83-469F-BCAB-03ED080CA7DB}" destId="{7B1E5A59-E886-4B96-98BD-309079B242D5}" srcOrd="0" destOrd="0" presId="urn:microsoft.com/office/officeart/2005/8/layout/orgChart1"/>
    <dgm:cxn modelId="{BF661726-D474-403D-B2A8-CB56A74C0CC0}" type="presOf" srcId="{C6ADAA91-0C0F-4117-ABE4-592A18BC965E}" destId="{EB3C047E-0777-4C01-A6FF-6E087F14F732}" srcOrd="1" destOrd="0" presId="urn:microsoft.com/office/officeart/2005/8/layout/orgChart1"/>
    <dgm:cxn modelId="{168F6720-C853-4823-BFB2-E15828BDA26F}" srcId="{C6ADAA91-0C0F-4117-ABE4-592A18BC965E}" destId="{01C4C464-BC70-443B-8035-114599762C4F}" srcOrd="3" destOrd="0" parTransId="{BBD999A7-1811-4E5D-A946-D4E000B8CF7E}" sibTransId="{B605F6DE-73BC-4918-A930-BC623E37DACE}"/>
    <dgm:cxn modelId="{AA8DA9C1-3CE2-4B8E-8B39-3DF0A479CDCE}" type="presOf" srcId="{B67E334A-09E5-4A2F-AA3A-FDBDC9575CC7}" destId="{4431A6D8-0766-40DF-BA78-8FD3274EE97C}" srcOrd="1" destOrd="0" presId="urn:microsoft.com/office/officeart/2005/8/layout/orgChart1"/>
    <dgm:cxn modelId="{D949F83B-61F1-4544-9B7D-A5A597A753D1}" type="presOf" srcId="{106AE525-376E-427C-9997-482078DEFBDF}" destId="{43F61C4B-43C0-4115-9097-A259FE69E716}" srcOrd="1" destOrd="0" presId="urn:microsoft.com/office/officeart/2005/8/layout/orgChart1"/>
    <dgm:cxn modelId="{C33DC2B3-0A4C-4137-91E5-2021407EAF5B}" srcId="{3F4CBFC2-A89E-44D2-AF38-8D27E2BE642A}" destId="{551545BE-9579-4EBD-A898-F7CCBF939D5A}" srcOrd="0" destOrd="0" parTransId="{AFA325AF-F6C7-4A94-B93B-C519159AF2F3}" sibTransId="{2EBA952E-4C5E-4C8D-834E-1599A47B6A3B}"/>
    <dgm:cxn modelId="{EA88F31E-6385-48D2-BD94-E9DD5D789407}" type="presOf" srcId="{239F7681-8E7C-4446-B44A-961BBE282EC4}" destId="{7DD8210F-9694-4161-AC96-146B90E3A65A}" srcOrd="0" destOrd="0" presId="urn:microsoft.com/office/officeart/2005/8/layout/orgChart1"/>
    <dgm:cxn modelId="{5673D1CD-66D1-4BF8-90C7-004FD9BCB46C}" srcId="{CF92F74B-C1B8-44FB-8AA9-98140C42D9AF}" destId="{BBEDDEF2-BD69-41D1-9DEE-214003A8475F}" srcOrd="1" destOrd="0" parTransId="{D423E6C8-D9D4-4CA9-9FB7-319B8BB97FC7}" sibTransId="{B261D5B1-BC78-4D13-BADC-881CD6E36AE6}"/>
    <dgm:cxn modelId="{A491F962-2489-44A5-8ABE-D853BC004223}" srcId="{551545BE-9579-4EBD-A898-F7CCBF939D5A}" destId="{AC49EFCB-6497-401F-B195-1BA1C3C88C86}" srcOrd="1" destOrd="0" parTransId="{346B847D-99A4-49CC-ABE8-608ED70EBB31}" sibTransId="{8C9E14F4-458B-44B0-B987-1B91C7D0980E}"/>
    <dgm:cxn modelId="{4CBE5A9F-9F7A-4C85-8875-E08C461CC494}" type="presOf" srcId="{3F4CBFC2-A89E-44D2-AF38-8D27E2BE642A}" destId="{A1851BAE-C007-4A55-B928-60C6EE43F9F5}" srcOrd="0" destOrd="0" presId="urn:microsoft.com/office/officeart/2005/8/layout/orgChart1"/>
    <dgm:cxn modelId="{1C8DB3CF-A03B-4592-8402-87B4DB95C5BB}" type="presOf" srcId="{01C4C464-BC70-443B-8035-114599762C4F}" destId="{D6BB5C53-0E3E-4668-A22B-04E67C3EFFCA}" srcOrd="1" destOrd="0" presId="urn:microsoft.com/office/officeart/2005/8/layout/orgChart1"/>
    <dgm:cxn modelId="{4093D743-757A-4463-A89C-A187FA4683C5}" srcId="{551545BE-9579-4EBD-A898-F7CCBF939D5A}" destId="{BA238ACB-AA60-45CB-ABF9-9AA0C3815FF1}" srcOrd="2" destOrd="0" parTransId="{5D1A470B-5907-47B6-BCF4-D8F04707B6A1}" sibTransId="{E2FB778E-3751-41D7-8BF4-FAD0D3EBD34A}"/>
    <dgm:cxn modelId="{DF553397-1151-4E5D-A686-7F62F8CD9F9C}" srcId="{C6ADAA91-0C0F-4117-ABE4-592A18BC965E}" destId="{239F7681-8E7C-4446-B44A-961BBE282EC4}" srcOrd="1" destOrd="0" parTransId="{B0701B87-52CD-4A31-A9DA-609BA713F034}" sibTransId="{47642FE2-647C-481C-B969-BFE3B0AC24DD}"/>
    <dgm:cxn modelId="{E6ECCD26-8C53-4C72-A78B-B078543C1717}" type="presOf" srcId="{9261E531-68AA-427E-ABFA-94B7BFC7C3E9}" destId="{D3A9934A-FA7C-455D-BB86-ED73336F041E}" srcOrd="0" destOrd="0" presId="urn:microsoft.com/office/officeart/2005/8/layout/orgChart1"/>
    <dgm:cxn modelId="{4E454022-CD6D-46B0-9458-7620C35A1B98}" type="presOf" srcId="{AC49EFCB-6497-401F-B195-1BA1C3C88C86}" destId="{0B388412-E948-4137-8CDC-40746199DF49}" srcOrd="0" destOrd="0" presId="urn:microsoft.com/office/officeart/2005/8/layout/orgChart1"/>
    <dgm:cxn modelId="{591425C3-42F7-4E84-8BD8-1AFA5CBD8116}" type="presOf" srcId="{7194E29B-533A-4981-95DB-8A68277BAD98}" destId="{D740E15E-4E6D-450E-AA7F-B7B8B5BA5A22}" srcOrd="0" destOrd="0" presId="urn:microsoft.com/office/officeart/2005/8/layout/orgChart1"/>
    <dgm:cxn modelId="{D7DC941F-DA3C-46E6-AED0-52352E5F9659}" srcId="{C6ADAA91-0C0F-4117-ABE4-592A18BC965E}" destId="{4DB61275-2A69-4D4A-A860-1D4B987181E7}" srcOrd="2" destOrd="0" parTransId="{A6E1AD8E-EA83-469F-BCAB-03ED080CA7DB}" sibTransId="{B0BA296F-FBBC-45D5-9584-78E6BE8A3DAC}"/>
    <dgm:cxn modelId="{35595F97-8075-4864-8B45-A6A6B9A143D2}" type="presOf" srcId="{C4288F10-D137-43D0-9D57-BD5E837061DF}" destId="{193665F7-2660-4CA3-8975-DD5E30F7CA42}" srcOrd="0" destOrd="0" presId="urn:microsoft.com/office/officeart/2005/8/layout/orgChart1"/>
    <dgm:cxn modelId="{B32E06FB-C9F3-4BB5-A859-5CA6F21FC792}" srcId="{CF92F74B-C1B8-44FB-8AA9-98140C42D9AF}" destId="{604DCFB7-09C4-422E-869F-03654AB244AC}" srcOrd="2" destOrd="0" parTransId="{7194E29B-533A-4981-95DB-8A68277BAD98}" sibTransId="{36FCC27C-A8B1-48E3-8797-5B10D2E2E739}"/>
    <dgm:cxn modelId="{57734838-6C4A-4E5B-97A9-67DF3C923D71}" type="presOf" srcId="{0C34EA08-0F2F-4698-8E4B-46FEB49C5E23}" destId="{4019D200-A5F2-4EB6-A697-8F2454772670}" srcOrd="0" destOrd="0" presId="urn:microsoft.com/office/officeart/2005/8/layout/orgChart1"/>
    <dgm:cxn modelId="{309FD936-7A42-46FD-86CE-A8457A69FDEF}" type="presOf" srcId="{8D969FAC-BAEF-43D7-8110-47E901A14CB8}" destId="{55E3E573-966E-4348-907B-600257069028}" srcOrd="0" destOrd="0" presId="urn:microsoft.com/office/officeart/2005/8/layout/orgChart1"/>
    <dgm:cxn modelId="{789D3398-BE4F-4919-B958-8016A0486D12}" type="presOf" srcId="{B05ADF9B-E10E-466E-8A33-1A76EF32ADF4}" destId="{83413B41-A1AC-471E-91A0-F20CB53CA216}" srcOrd="0" destOrd="0" presId="urn:microsoft.com/office/officeart/2005/8/layout/orgChart1"/>
    <dgm:cxn modelId="{AAF46451-4790-4327-A68E-4D901BA95C0D}" type="presOf" srcId="{4DB61275-2A69-4D4A-A860-1D4B987181E7}" destId="{590124EC-BD42-4491-9B03-32E3ED8C1213}" srcOrd="0" destOrd="0" presId="urn:microsoft.com/office/officeart/2005/8/layout/orgChart1"/>
    <dgm:cxn modelId="{B2ECC137-BF0A-4B4F-A9C0-B493721591F5}" srcId="{CF92F74B-C1B8-44FB-8AA9-98140C42D9AF}" destId="{573CC334-A05E-4119-8C3F-6C943A5F24E3}" srcOrd="3" destOrd="0" parTransId="{6EDAE7C9-2CF2-4D6F-A4EA-7FF68039EA41}" sibTransId="{21E3F957-16E9-431E-BE31-5E184D3E2C0B}"/>
    <dgm:cxn modelId="{FDDC75AF-F9B0-4E54-81F1-7261BB26847E}" type="presOf" srcId="{106AE525-376E-427C-9997-482078DEFBDF}" destId="{68988B65-9CA5-40A9-823E-5B23CD615A7A}" srcOrd="0" destOrd="0" presId="urn:microsoft.com/office/officeart/2005/8/layout/orgChart1"/>
    <dgm:cxn modelId="{5F85F7BE-685E-4A8E-AAAE-841858724F8C}" type="presOf" srcId="{BA238ACB-AA60-45CB-ABF9-9AA0C3815FF1}" destId="{6389A1CC-00B1-43BB-BD34-2FCED2FEB735}" srcOrd="1" destOrd="0" presId="urn:microsoft.com/office/officeart/2005/8/layout/orgChart1"/>
    <dgm:cxn modelId="{64D9A8E5-7E0F-448D-91BC-A63A23EE8EFE}" type="presOf" srcId="{FB49897F-7AE4-40ED-BF7C-02B0EF301A4C}" destId="{B848722B-EB8B-4E52-B42D-25C68FC46905}" srcOrd="0" destOrd="0" presId="urn:microsoft.com/office/officeart/2005/8/layout/orgChart1"/>
    <dgm:cxn modelId="{645A0C9E-0DE7-4447-A108-9F1864759DDF}" type="presOf" srcId="{B67E334A-09E5-4A2F-AA3A-FDBDC9575CC7}" destId="{A6E68FFA-4BE5-49AB-BE8D-1EC1925B0335}" srcOrd="0" destOrd="0" presId="urn:microsoft.com/office/officeart/2005/8/layout/orgChart1"/>
    <dgm:cxn modelId="{538CAE8A-B5FD-4724-B1A6-4C46EF59FA56}" srcId="{C6ADAA91-0C0F-4117-ABE4-592A18BC965E}" destId="{B67E334A-09E5-4A2F-AA3A-FDBDC9575CC7}" srcOrd="0" destOrd="0" parTransId="{9261E531-68AA-427E-ABFA-94B7BFC7C3E9}" sibTransId="{44F1946D-9E51-4AE4-BE72-3B7C7E2562D6}"/>
    <dgm:cxn modelId="{76827067-3018-4A72-AA09-CF9D7987B159}" type="presOf" srcId="{604DCFB7-09C4-422E-869F-03654AB244AC}" destId="{031BFEFE-3EF2-4B16-A6C3-4AF244024529}" srcOrd="0" destOrd="0" presId="urn:microsoft.com/office/officeart/2005/8/layout/orgChart1"/>
    <dgm:cxn modelId="{E7F1DD9A-BFFD-444B-97B0-B084F67FBF6C}" type="presOf" srcId="{BBEDDEF2-BD69-41D1-9DEE-214003A8475F}" destId="{6B018B1C-A2E9-46F9-BC77-FC1CF87538B9}" srcOrd="1" destOrd="0" presId="urn:microsoft.com/office/officeart/2005/8/layout/orgChart1"/>
    <dgm:cxn modelId="{2A55C7B7-2A04-4518-9883-8BB6AE4D98CD}" srcId="{CF92F74B-C1B8-44FB-8AA9-98140C42D9AF}" destId="{5EB3D620-CFB4-4C56-9118-609A88338239}" srcOrd="4" destOrd="0" parTransId="{FB49897F-7AE4-40ED-BF7C-02B0EF301A4C}" sibTransId="{4F7423E8-10C2-4D2D-A66D-FD9E207D246E}"/>
    <dgm:cxn modelId="{CFDDE53D-C763-41F4-9548-0EB68998DF27}" type="presOf" srcId="{97C4F513-3EB0-498B-B4A9-5CCB7A3D4F54}" destId="{68373E44-8CF9-476A-95CB-0DE47DB5E21C}" srcOrd="1" destOrd="0" presId="urn:microsoft.com/office/officeart/2005/8/layout/orgChart1"/>
    <dgm:cxn modelId="{16570E4B-8013-426D-A629-BEC9D5832DBD}" type="presOf" srcId="{AFA325AF-F6C7-4A94-B93B-C519159AF2F3}" destId="{810BBB55-6F99-4307-A099-C71091EF0739}" srcOrd="0" destOrd="0" presId="urn:microsoft.com/office/officeart/2005/8/layout/orgChart1"/>
    <dgm:cxn modelId="{3BEFF5ED-5D91-46E8-B3D4-8F1B53526E6A}" type="presOf" srcId="{9E00B60E-4AC1-46E3-AF08-425FDE86C1E9}" destId="{6E6578DA-82EB-4960-91B1-672692198302}" srcOrd="0" destOrd="0" presId="urn:microsoft.com/office/officeart/2005/8/layout/orgChart1"/>
    <dgm:cxn modelId="{D9355E7C-046C-486E-9A98-A43278B77214}" type="presOf" srcId="{093A63BE-321B-48F0-8491-93DAD5E80E81}" destId="{4F5E0582-EA00-4357-84FD-E1442385371C}" srcOrd="0" destOrd="0" presId="urn:microsoft.com/office/officeart/2005/8/layout/orgChart1"/>
    <dgm:cxn modelId="{F16AFF00-A38E-4AB0-8F63-4CE0AA77F383}" type="presOf" srcId="{5EB3D620-CFB4-4C56-9118-609A88338239}" destId="{972C3C27-14FE-45F9-B0B2-BF49EE7EDF44}" srcOrd="0" destOrd="0" presId="urn:microsoft.com/office/officeart/2005/8/layout/orgChart1"/>
    <dgm:cxn modelId="{035AF2EE-A60C-469F-9D0B-BCF9381A5FB8}" srcId="{C4288F10-D137-43D0-9D57-BD5E837061DF}" destId="{3F4CBFC2-A89E-44D2-AF38-8D27E2BE642A}" srcOrd="0" destOrd="0" parTransId="{D59D54AE-3166-4945-95A7-344A21EE7CE4}" sibTransId="{F9C3C438-6070-4DA9-86D1-476AE3DD9245}"/>
    <dgm:cxn modelId="{5E972392-705D-4C93-AB82-6E1551ABE6E6}" type="presOf" srcId="{5EB3D620-CFB4-4C56-9118-609A88338239}" destId="{14BF461B-79E9-4B24-A42B-E7CE68871EA2}" srcOrd="1" destOrd="0" presId="urn:microsoft.com/office/officeart/2005/8/layout/orgChart1"/>
    <dgm:cxn modelId="{14D130D4-8388-40AA-AB66-B4EF99803357}" type="presOf" srcId="{573CC334-A05E-4119-8C3F-6C943A5F24E3}" destId="{B2EE115B-23EA-46C4-A460-CDDA2D07B389}" srcOrd="1" destOrd="0" presId="urn:microsoft.com/office/officeart/2005/8/layout/orgChart1"/>
    <dgm:cxn modelId="{4B09F6CF-BE9E-4E1B-AD98-C030438160DA}" type="presParOf" srcId="{193665F7-2660-4CA3-8975-DD5E30F7CA42}" destId="{70EECCD6-C10E-4D3D-8C07-838CBEE86DBD}" srcOrd="0" destOrd="0" presId="urn:microsoft.com/office/officeart/2005/8/layout/orgChart1"/>
    <dgm:cxn modelId="{ABA50182-2A5F-41A3-BEBD-51DB6B20E781}" type="presParOf" srcId="{70EECCD6-C10E-4D3D-8C07-838CBEE86DBD}" destId="{0286329C-D587-4707-8581-518A5AF82BEC}" srcOrd="0" destOrd="0" presId="urn:microsoft.com/office/officeart/2005/8/layout/orgChart1"/>
    <dgm:cxn modelId="{12DAACD1-1ED5-4E45-84D1-586EA166C829}" type="presParOf" srcId="{0286329C-D587-4707-8581-518A5AF82BEC}" destId="{A1851BAE-C007-4A55-B928-60C6EE43F9F5}" srcOrd="0" destOrd="0" presId="urn:microsoft.com/office/officeart/2005/8/layout/orgChart1"/>
    <dgm:cxn modelId="{D734AE49-4C82-4356-929B-C628D376FF5E}" type="presParOf" srcId="{0286329C-D587-4707-8581-518A5AF82BEC}" destId="{ADA1DDBE-9040-4E73-B958-9095F0376AA5}" srcOrd="1" destOrd="0" presId="urn:microsoft.com/office/officeart/2005/8/layout/orgChart1"/>
    <dgm:cxn modelId="{A76442E9-1EF9-498E-9EAC-3A98C2E421EA}" type="presParOf" srcId="{70EECCD6-C10E-4D3D-8C07-838CBEE86DBD}" destId="{9EB65985-A5F3-4B07-903D-1D1FA007EF98}" srcOrd="1" destOrd="0" presId="urn:microsoft.com/office/officeart/2005/8/layout/orgChart1"/>
    <dgm:cxn modelId="{45EF0104-D336-42D6-9D12-E86EFD0727C4}" type="presParOf" srcId="{9EB65985-A5F3-4B07-903D-1D1FA007EF98}" destId="{810BBB55-6F99-4307-A099-C71091EF0739}" srcOrd="0" destOrd="0" presId="urn:microsoft.com/office/officeart/2005/8/layout/orgChart1"/>
    <dgm:cxn modelId="{846E2823-1B24-47AA-8A70-6F4CA173084C}" type="presParOf" srcId="{9EB65985-A5F3-4B07-903D-1D1FA007EF98}" destId="{16987849-8A1C-4D09-BA29-631719B593DB}" srcOrd="1" destOrd="0" presId="urn:microsoft.com/office/officeart/2005/8/layout/orgChart1"/>
    <dgm:cxn modelId="{4826DE1B-330D-48C6-BDA2-D47889FC0469}" type="presParOf" srcId="{16987849-8A1C-4D09-BA29-631719B593DB}" destId="{EE79C783-C205-4E59-BF1F-3A7CFB9E81B0}" srcOrd="0" destOrd="0" presId="urn:microsoft.com/office/officeart/2005/8/layout/orgChart1"/>
    <dgm:cxn modelId="{2F8EACA9-2038-4569-9000-F23D5E0D732C}" type="presParOf" srcId="{EE79C783-C205-4E59-BF1F-3A7CFB9E81B0}" destId="{35BF4857-B552-4408-9C13-654F4853BBF4}" srcOrd="0" destOrd="0" presId="urn:microsoft.com/office/officeart/2005/8/layout/orgChart1"/>
    <dgm:cxn modelId="{7D7B7D0D-4C0B-4F97-BF91-28F1D9D327C2}" type="presParOf" srcId="{EE79C783-C205-4E59-BF1F-3A7CFB9E81B0}" destId="{5C365C81-B055-455E-B59A-46CFC441607D}" srcOrd="1" destOrd="0" presId="urn:microsoft.com/office/officeart/2005/8/layout/orgChart1"/>
    <dgm:cxn modelId="{A90F62C5-434B-4914-B1F2-E317AE7DA998}" type="presParOf" srcId="{16987849-8A1C-4D09-BA29-631719B593DB}" destId="{4DCCA503-2368-45DE-9CF8-A042F86FD7B6}" srcOrd="1" destOrd="0" presId="urn:microsoft.com/office/officeart/2005/8/layout/orgChart1"/>
    <dgm:cxn modelId="{9781E975-548D-4240-B9AA-1ACCC2BF1796}" type="presParOf" srcId="{4DCCA503-2368-45DE-9CF8-A042F86FD7B6}" destId="{4F5E0582-EA00-4357-84FD-E1442385371C}" srcOrd="0" destOrd="0" presId="urn:microsoft.com/office/officeart/2005/8/layout/orgChart1"/>
    <dgm:cxn modelId="{189D32D7-F737-4268-8DF2-BF012F6E1143}" type="presParOf" srcId="{4DCCA503-2368-45DE-9CF8-A042F86FD7B6}" destId="{6D6B5B0A-D88C-4185-8468-943502D91F37}" srcOrd="1" destOrd="0" presId="urn:microsoft.com/office/officeart/2005/8/layout/orgChart1"/>
    <dgm:cxn modelId="{635D03EC-3790-4CB4-95A3-51748F34B276}" type="presParOf" srcId="{6D6B5B0A-D88C-4185-8468-943502D91F37}" destId="{76BECDEF-0F22-4BFC-B47C-CC884CD54072}" srcOrd="0" destOrd="0" presId="urn:microsoft.com/office/officeart/2005/8/layout/orgChart1"/>
    <dgm:cxn modelId="{B2EE576D-A9EF-41C3-865F-F0294D650121}" type="presParOf" srcId="{76BECDEF-0F22-4BFC-B47C-CC884CD54072}" destId="{4019D200-A5F2-4EB6-A697-8F2454772670}" srcOrd="0" destOrd="0" presId="urn:microsoft.com/office/officeart/2005/8/layout/orgChart1"/>
    <dgm:cxn modelId="{E2BFEDC2-8469-4E3B-A1FC-A4B772BEC32F}" type="presParOf" srcId="{76BECDEF-0F22-4BFC-B47C-CC884CD54072}" destId="{DE745C4F-9015-4D32-98ED-0AAC21675664}" srcOrd="1" destOrd="0" presId="urn:microsoft.com/office/officeart/2005/8/layout/orgChart1"/>
    <dgm:cxn modelId="{3DF41598-8F75-412D-9254-B69FED7A8DEE}" type="presParOf" srcId="{6D6B5B0A-D88C-4185-8468-943502D91F37}" destId="{69D5266B-CCA3-4398-83A7-AA744CE0FC03}" srcOrd="1" destOrd="0" presId="urn:microsoft.com/office/officeart/2005/8/layout/orgChart1"/>
    <dgm:cxn modelId="{3F9E059D-0E57-43D1-9502-83B0969AB7C7}" type="presParOf" srcId="{69D5266B-CCA3-4398-83A7-AA744CE0FC03}" destId="{35BD33D7-FCE3-4E68-BF4A-46DFAF625D76}" srcOrd="0" destOrd="0" presId="urn:microsoft.com/office/officeart/2005/8/layout/orgChart1"/>
    <dgm:cxn modelId="{5702CF89-11EF-4AEC-A338-3876C1DE57CD}" type="presParOf" srcId="{69D5266B-CCA3-4398-83A7-AA744CE0FC03}" destId="{985C566E-6E7A-494F-924B-38289A034AF3}" srcOrd="1" destOrd="0" presId="urn:microsoft.com/office/officeart/2005/8/layout/orgChart1"/>
    <dgm:cxn modelId="{A53780EE-619B-4F52-A90B-28BD308001FB}" type="presParOf" srcId="{985C566E-6E7A-494F-924B-38289A034AF3}" destId="{67A0BADC-CD4D-4226-BDFD-61142EDD2019}" srcOrd="0" destOrd="0" presId="urn:microsoft.com/office/officeart/2005/8/layout/orgChart1"/>
    <dgm:cxn modelId="{8E428FAD-22CE-41DF-8885-17507B360B81}" type="presParOf" srcId="{67A0BADC-CD4D-4226-BDFD-61142EDD2019}" destId="{68988B65-9CA5-40A9-823E-5B23CD615A7A}" srcOrd="0" destOrd="0" presId="urn:microsoft.com/office/officeart/2005/8/layout/orgChart1"/>
    <dgm:cxn modelId="{14BFD179-0A8B-4D46-A379-88C40DF8950E}" type="presParOf" srcId="{67A0BADC-CD4D-4226-BDFD-61142EDD2019}" destId="{43F61C4B-43C0-4115-9097-A259FE69E716}" srcOrd="1" destOrd="0" presId="urn:microsoft.com/office/officeart/2005/8/layout/orgChart1"/>
    <dgm:cxn modelId="{DB9690FE-914E-45BA-8610-487A67B5FEB5}" type="presParOf" srcId="{985C566E-6E7A-494F-924B-38289A034AF3}" destId="{6FA69DC6-8ECF-45D5-A705-F5DFBAB6374E}" srcOrd="1" destOrd="0" presId="urn:microsoft.com/office/officeart/2005/8/layout/orgChart1"/>
    <dgm:cxn modelId="{9AA9FA69-24D3-4F4A-ADBB-315BE1C24BFC}" type="presParOf" srcId="{985C566E-6E7A-494F-924B-38289A034AF3}" destId="{C17F4B39-6008-4C3C-B155-3E933022EF78}" srcOrd="2" destOrd="0" presId="urn:microsoft.com/office/officeart/2005/8/layout/orgChart1"/>
    <dgm:cxn modelId="{233B1707-9832-4816-81CC-2333897B9F3C}" type="presParOf" srcId="{69D5266B-CCA3-4398-83A7-AA744CE0FC03}" destId="{FB27AD7D-61A3-4E6B-A97C-F7D75335035C}" srcOrd="2" destOrd="0" presId="urn:microsoft.com/office/officeart/2005/8/layout/orgChart1"/>
    <dgm:cxn modelId="{201708C8-C0DB-4393-84BF-AE75811282AC}" type="presParOf" srcId="{69D5266B-CCA3-4398-83A7-AA744CE0FC03}" destId="{7201D979-2B28-4C2C-A02A-CDB8874E99FF}" srcOrd="3" destOrd="0" presId="urn:microsoft.com/office/officeart/2005/8/layout/orgChart1"/>
    <dgm:cxn modelId="{CA220863-9EF4-4C96-A156-CD172C34A6E9}" type="presParOf" srcId="{7201D979-2B28-4C2C-A02A-CDB8874E99FF}" destId="{05A52D59-9D84-4263-862E-01BF9A81D643}" srcOrd="0" destOrd="0" presId="urn:microsoft.com/office/officeart/2005/8/layout/orgChart1"/>
    <dgm:cxn modelId="{87779128-6631-4AB9-86E0-37ABC37DC999}" type="presParOf" srcId="{05A52D59-9D84-4263-862E-01BF9A81D643}" destId="{83413B41-A1AC-471E-91A0-F20CB53CA216}" srcOrd="0" destOrd="0" presId="urn:microsoft.com/office/officeart/2005/8/layout/orgChart1"/>
    <dgm:cxn modelId="{042BB001-2121-4BD9-B561-38B396788A01}" type="presParOf" srcId="{05A52D59-9D84-4263-862E-01BF9A81D643}" destId="{7DF46572-6F86-411B-8E16-69597AF0791F}" srcOrd="1" destOrd="0" presId="urn:microsoft.com/office/officeart/2005/8/layout/orgChart1"/>
    <dgm:cxn modelId="{11DDCE36-F774-48CB-96EE-34CD46DDBCFE}" type="presParOf" srcId="{7201D979-2B28-4C2C-A02A-CDB8874E99FF}" destId="{709DD5A8-CE4A-4F5A-BCB6-4294548058F5}" srcOrd="1" destOrd="0" presId="urn:microsoft.com/office/officeart/2005/8/layout/orgChart1"/>
    <dgm:cxn modelId="{46FCECFE-453E-4AF3-B8FF-0BA05D3218C2}" type="presParOf" srcId="{7201D979-2B28-4C2C-A02A-CDB8874E99FF}" destId="{A73CA40D-D233-495B-975A-2FE9A61CF1C1}" srcOrd="2" destOrd="0" presId="urn:microsoft.com/office/officeart/2005/8/layout/orgChart1"/>
    <dgm:cxn modelId="{C35C2867-499C-4456-855F-386D61E6B15E}" type="presParOf" srcId="{69D5266B-CCA3-4398-83A7-AA744CE0FC03}" destId="{0CECB167-A99F-4DE8-8EEB-5E9A8BAA7E3B}" srcOrd="4" destOrd="0" presId="urn:microsoft.com/office/officeart/2005/8/layout/orgChart1"/>
    <dgm:cxn modelId="{D18AECB0-A1AA-474B-ACEB-3877FBAB0089}" type="presParOf" srcId="{69D5266B-CCA3-4398-83A7-AA744CE0FC03}" destId="{609D58F4-1C0E-41CF-B6EA-5984750C33EC}" srcOrd="5" destOrd="0" presId="urn:microsoft.com/office/officeart/2005/8/layout/orgChart1"/>
    <dgm:cxn modelId="{AF0B3DE9-296F-40EE-BD0A-271F95832BB2}" type="presParOf" srcId="{609D58F4-1C0E-41CF-B6EA-5984750C33EC}" destId="{A6129E22-EDAA-48F4-9275-B55925944575}" srcOrd="0" destOrd="0" presId="urn:microsoft.com/office/officeart/2005/8/layout/orgChart1"/>
    <dgm:cxn modelId="{80D7B084-6DB9-495E-A5BC-540D704FBF0B}" type="presParOf" srcId="{A6129E22-EDAA-48F4-9275-B55925944575}" destId="{D2194930-64A2-4796-BF8F-E1A158E2E87C}" srcOrd="0" destOrd="0" presId="urn:microsoft.com/office/officeart/2005/8/layout/orgChart1"/>
    <dgm:cxn modelId="{1CC47315-057D-44F4-B52F-10F5C32DC5F0}" type="presParOf" srcId="{A6129E22-EDAA-48F4-9275-B55925944575}" destId="{68373E44-8CF9-476A-95CB-0DE47DB5E21C}" srcOrd="1" destOrd="0" presId="urn:microsoft.com/office/officeart/2005/8/layout/orgChart1"/>
    <dgm:cxn modelId="{912B3592-3861-477F-BFD0-671CEB9D615D}" type="presParOf" srcId="{609D58F4-1C0E-41CF-B6EA-5984750C33EC}" destId="{8B1D79E5-870F-4042-9AD1-8317177AF2BD}" srcOrd="1" destOrd="0" presId="urn:microsoft.com/office/officeart/2005/8/layout/orgChart1"/>
    <dgm:cxn modelId="{0861CB09-B56C-469B-8DC9-F15633B67CCE}" type="presParOf" srcId="{609D58F4-1C0E-41CF-B6EA-5984750C33EC}" destId="{9B504991-9C01-4A91-922E-CA39D40C63D6}" srcOrd="2" destOrd="0" presId="urn:microsoft.com/office/officeart/2005/8/layout/orgChart1"/>
    <dgm:cxn modelId="{2957DE58-CF42-43A7-BB58-9724CF7E252A}" type="presParOf" srcId="{6D6B5B0A-D88C-4185-8468-943502D91F37}" destId="{F8A07466-5B8F-4DEA-B0E0-28105C155093}" srcOrd="2" destOrd="0" presId="urn:microsoft.com/office/officeart/2005/8/layout/orgChart1"/>
    <dgm:cxn modelId="{88EB1D36-7A97-4C3A-844A-242BD2FE649C}" type="presParOf" srcId="{4DCCA503-2368-45DE-9CF8-A042F86FD7B6}" destId="{1E5F56A2-2B80-44CA-88C7-5B7340798180}" srcOrd="2" destOrd="0" presId="urn:microsoft.com/office/officeart/2005/8/layout/orgChart1"/>
    <dgm:cxn modelId="{B04739B3-764B-4A45-AD5C-BDDB236C43F2}" type="presParOf" srcId="{4DCCA503-2368-45DE-9CF8-A042F86FD7B6}" destId="{2677FFB0-30BB-40B9-955F-3A9F50515AC4}" srcOrd="3" destOrd="0" presId="urn:microsoft.com/office/officeart/2005/8/layout/orgChart1"/>
    <dgm:cxn modelId="{B7ECBC44-9464-41A8-9619-D334718D2F1C}" type="presParOf" srcId="{2677FFB0-30BB-40B9-955F-3A9F50515AC4}" destId="{3235DB90-A9A2-43B3-961F-D49DE4555180}" srcOrd="0" destOrd="0" presId="urn:microsoft.com/office/officeart/2005/8/layout/orgChart1"/>
    <dgm:cxn modelId="{8D81BB2B-1170-480A-9266-4AE3CA207E92}" type="presParOf" srcId="{3235DB90-A9A2-43B3-961F-D49DE4555180}" destId="{0B388412-E948-4137-8CDC-40746199DF49}" srcOrd="0" destOrd="0" presId="urn:microsoft.com/office/officeart/2005/8/layout/orgChart1"/>
    <dgm:cxn modelId="{1DCF6CDA-CF8D-4185-B9D9-8C939C087EAD}" type="presParOf" srcId="{3235DB90-A9A2-43B3-961F-D49DE4555180}" destId="{0ECA6DF0-F05C-4E46-A9F4-C169CAA55CBB}" srcOrd="1" destOrd="0" presId="urn:microsoft.com/office/officeart/2005/8/layout/orgChart1"/>
    <dgm:cxn modelId="{8E0D43A4-799C-493C-B6BC-AFEE4DDC9AE0}" type="presParOf" srcId="{2677FFB0-30BB-40B9-955F-3A9F50515AC4}" destId="{82E06060-AE6D-459B-A79B-E24367FC96DD}" srcOrd="1" destOrd="0" presId="urn:microsoft.com/office/officeart/2005/8/layout/orgChart1"/>
    <dgm:cxn modelId="{87603D81-CA07-48A6-AD78-B1B500B09F2E}" type="presParOf" srcId="{2677FFB0-30BB-40B9-955F-3A9F50515AC4}" destId="{6947B2FC-E61A-433B-9573-E0A07559802C}" srcOrd="2" destOrd="0" presId="urn:microsoft.com/office/officeart/2005/8/layout/orgChart1"/>
    <dgm:cxn modelId="{4ED7CB85-1C9D-4241-A554-5E1AFB61ED03}" type="presParOf" srcId="{4DCCA503-2368-45DE-9CF8-A042F86FD7B6}" destId="{E097F812-CC65-41C9-BCA0-61503CA62CBB}" srcOrd="4" destOrd="0" presId="urn:microsoft.com/office/officeart/2005/8/layout/orgChart1"/>
    <dgm:cxn modelId="{67998F57-9E66-4E48-ADCC-47DFCC8CD40B}" type="presParOf" srcId="{4DCCA503-2368-45DE-9CF8-A042F86FD7B6}" destId="{7F941846-A3D0-4A12-BA6F-150F8F794E30}" srcOrd="5" destOrd="0" presId="urn:microsoft.com/office/officeart/2005/8/layout/orgChart1"/>
    <dgm:cxn modelId="{B29DB62C-5F46-4BA3-9C5F-43B7B688F38E}" type="presParOf" srcId="{7F941846-A3D0-4A12-BA6F-150F8F794E30}" destId="{B4B86595-216D-4582-B037-F98C89D9B820}" srcOrd="0" destOrd="0" presId="urn:microsoft.com/office/officeart/2005/8/layout/orgChart1"/>
    <dgm:cxn modelId="{7E6BD3C0-7474-461D-91E8-DE4899395D27}" type="presParOf" srcId="{B4B86595-216D-4582-B037-F98C89D9B820}" destId="{4BDE350C-BFBB-4B7F-99CA-53B3FFB2B79D}" srcOrd="0" destOrd="0" presId="urn:microsoft.com/office/officeart/2005/8/layout/orgChart1"/>
    <dgm:cxn modelId="{46D23874-5CAD-48A4-BFCB-B5364631BFAD}" type="presParOf" srcId="{B4B86595-216D-4582-B037-F98C89D9B820}" destId="{6389A1CC-00B1-43BB-BD34-2FCED2FEB735}" srcOrd="1" destOrd="0" presId="urn:microsoft.com/office/officeart/2005/8/layout/orgChart1"/>
    <dgm:cxn modelId="{86AAF76B-7B81-4C6F-A242-338B94439C2C}" type="presParOf" srcId="{7F941846-A3D0-4A12-BA6F-150F8F794E30}" destId="{CC75736F-ED2F-494B-BF3F-7EE316FB090B}" srcOrd="1" destOrd="0" presId="urn:microsoft.com/office/officeart/2005/8/layout/orgChart1"/>
    <dgm:cxn modelId="{01EE7E00-F80F-40FE-B564-A67EF36FFD8D}" type="presParOf" srcId="{7F941846-A3D0-4A12-BA6F-150F8F794E30}" destId="{78F1977B-05C8-4FB1-B2F1-5E90ABDDE2D5}" srcOrd="2" destOrd="0" presId="urn:microsoft.com/office/officeart/2005/8/layout/orgChart1"/>
    <dgm:cxn modelId="{99F8B54A-9740-4FB8-8721-34FFAC2AC3A9}" type="presParOf" srcId="{4DCCA503-2368-45DE-9CF8-A042F86FD7B6}" destId="{A473FBED-0222-472A-8CB3-78D04E1CDCB8}" srcOrd="6" destOrd="0" presId="urn:microsoft.com/office/officeart/2005/8/layout/orgChart1"/>
    <dgm:cxn modelId="{DFA73021-21A6-4891-997A-E5A1DA7C3637}" type="presParOf" srcId="{4DCCA503-2368-45DE-9CF8-A042F86FD7B6}" destId="{B43311B9-646A-4E6E-8A1B-F6C05EF1DE58}" srcOrd="7" destOrd="0" presId="urn:microsoft.com/office/officeart/2005/8/layout/orgChart1"/>
    <dgm:cxn modelId="{C65F1779-0036-4EA0-A1FC-8618332EC996}" type="presParOf" srcId="{B43311B9-646A-4E6E-8A1B-F6C05EF1DE58}" destId="{DB141E99-CA42-45D1-BDDA-A1CAA2D83C1B}" srcOrd="0" destOrd="0" presId="urn:microsoft.com/office/officeart/2005/8/layout/orgChart1"/>
    <dgm:cxn modelId="{FAB4E18D-44AA-4DE0-8D72-FF290A7CEBA6}" type="presParOf" srcId="{DB141E99-CA42-45D1-BDDA-A1CAA2D83C1B}" destId="{4465F7FA-D780-4B3F-AC97-04D96F28CFC5}" srcOrd="0" destOrd="0" presId="urn:microsoft.com/office/officeart/2005/8/layout/orgChart1"/>
    <dgm:cxn modelId="{365E5B94-CB73-4AD7-B6ED-EEA82C7DE97B}" type="presParOf" srcId="{DB141E99-CA42-45D1-BDDA-A1CAA2D83C1B}" destId="{A662E0DB-D0A9-47C5-8586-221624EECD39}" srcOrd="1" destOrd="0" presId="urn:microsoft.com/office/officeart/2005/8/layout/orgChart1"/>
    <dgm:cxn modelId="{6FDF1740-A436-4599-86E5-C792A4D09D2A}" type="presParOf" srcId="{B43311B9-646A-4E6E-8A1B-F6C05EF1DE58}" destId="{D243E1DB-E57C-4647-99FF-4AF30008A45A}" srcOrd="1" destOrd="0" presId="urn:microsoft.com/office/officeart/2005/8/layout/orgChart1"/>
    <dgm:cxn modelId="{D6D1DC0C-B52E-4B63-87C0-5A5164F04E29}" type="presParOf" srcId="{D243E1DB-E57C-4647-99FF-4AF30008A45A}" destId="{6E6578DA-82EB-4960-91B1-672692198302}" srcOrd="0" destOrd="0" presId="urn:microsoft.com/office/officeart/2005/8/layout/orgChart1"/>
    <dgm:cxn modelId="{B32ADB11-923E-4268-AE5A-083339A9876F}" type="presParOf" srcId="{D243E1DB-E57C-4647-99FF-4AF30008A45A}" destId="{A4F0A223-814E-4F09-9A10-B0DA000CC900}" srcOrd="1" destOrd="0" presId="urn:microsoft.com/office/officeart/2005/8/layout/orgChart1"/>
    <dgm:cxn modelId="{F7B0FEEC-6424-46A6-B4A2-35AE5F4007E9}" type="presParOf" srcId="{A4F0A223-814E-4F09-9A10-B0DA000CC900}" destId="{31404D8C-6935-4BE9-A3CB-A7B7D56A9E3A}" srcOrd="0" destOrd="0" presId="urn:microsoft.com/office/officeart/2005/8/layout/orgChart1"/>
    <dgm:cxn modelId="{FD01ABCE-E2E5-4BAA-AD07-C8B840D5C848}" type="presParOf" srcId="{31404D8C-6935-4BE9-A3CB-A7B7D56A9E3A}" destId="{55E3E573-966E-4348-907B-600257069028}" srcOrd="0" destOrd="0" presId="urn:microsoft.com/office/officeart/2005/8/layout/orgChart1"/>
    <dgm:cxn modelId="{B1071CB9-E505-462D-B787-5EACCB0DE71B}" type="presParOf" srcId="{31404D8C-6935-4BE9-A3CB-A7B7D56A9E3A}" destId="{C6782A98-C879-4375-BD79-B4E98DFB18A1}" srcOrd="1" destOrd="0" presId="urn:microsoft.com/office/officeart/2005/8/layout/orgChart1"/>
    <dgm:cxn modelId="{1A8C2327-D3CF-439F-985B-CD80EE87D6E4}" type="presParOf" srcId="{A4F0A223-814E-4F09-9A10-B0DA000CC900}" destId="{1D1D6BA9-B41C-446B-9B1B-83E290C57C56}" srcOrd="1" destOrd="0" presId="urn:microsoft.com/office/officeart/2005/8/layout/orgChart1"/>
    <dgm:cxn modelId="{EF6E124B-A5E6-4634-A17A-6601E73835C9}" type="presParOf" srcId="{A4F0A223-814E-4F09-9A10-B0DA000CC900}" destId="{61925760-3286-4F50-AC9B-26BC98399824}" srcOrd="2" destOrd="0" presId="urn:microsoft.com/office/officeart/2005/8/layout/orgChart1"/>
    <dgm:cxn modelId="{780FF61B-A4EF-439C-A7D1-364910C910BD}" type="presParOf" srcId="{D243E1DB-E57C-4647-99FF-4AF30008A45A}" destId="{D1428BB2-5772-48CB-8289-2F15EA00B9E7}" srcOrd="2" destOrd="0" presId="urn:microsoft.com/office/officeart/2005/8/layout/orgChart1"/>
    <dgm:cxn modelId="{6B0F5BEA-1B97-40AE-A043-A84ECEB8E6E8}" type="presParOf" srcId="{D243E1DB-E57C-4647-99FF-4AF30008A45A}" destId="{ED05BBF0-E603-4371-8439-1D0E00C2652E}" srcOrd="3" destOrd="0" presId="urn:microsoft.com/office/officeart/2005/8/layout/orgChart1"/>
    <dgm:cxn modelId="{14626126-AD1D-4F4E-83AF-5D47C14B563D}" type="presParOf" srcId="{ED05BBF0-E603-4371-8439-1D0E00C2652E}" destId="{AEC2B4C3-5E88-4316-8425-1ACFFD8C562A}" srcOrd="0" destOrd="0" presId="urn:microsoft.com/office/officeart/2005/8/layout/orgChart1"/>
    <dgm:cxn modelId="{E8F31AB3-F82C-41DF-963B-5C3A11912AD4}" type="presParOf" srcId="{AEC2B4C3-5E88-4316-8425-1ACFFD8C562A}" destId="{10844B2A-9C08-4514-A9F9-831C6576834F}" srcOrd="0" destOrd="0" presId="urn:microsoft.com/office/officeart/2005/8/layout/orgChart1"/>
    <dgm:cxn modelId="{9828D8C3-B976-4970-AEDA-EE6078CB0C01}" type="presParOf" srcId="{AEC2B4C3-5E88-4316-8425-1ACFFD8C562A}" destId="{6B018B1C-A2E9-46F9-BC77-FC1CF87538B9}" srcOrd="1" destOrd="0" presId="urn:microsoft.com/office/officeart/2005/8/layout/orgChart1"/>
    <dgm:cxn modelId="{93568871-5A43-4756-B8D5-8BD573E31C8E}" type="presParOf" srcId="{ED05BBF0-E603-4371-8439-1D0E00C2652E}" destId="{CCFC8F83-64D7-4FB4-9B13-4CA5B9F165DD}" srcOrd="1" destOrd="0" presId="urn:microsoft.com/office/officeart/2005/8/layout/orgChart1"/>
    <dgm:cxn modelId="{D52346E8-2828-4B3C-BECF-9906B3F13BD7}" type="presParOf" srcId="{ED05BBF0-E603-4371-8439-1D0E00C2652E}" destId="{4792F225-79F1-4912-B2B4-BA8B6EC76C52}" srcOrd="2" destOrd="0" presId="urn:microsoft.com/office/officeart/2005/8/layout/orgChart1"/>
    <dgm:cxn modelId="{FBD86980-3C2A-44B2-BAC6-96F3E4405BC6}" type="presParOf" srcId="{D243E1DB-E57C-4647-99FF-4AF30008A45A}" destId="{D740E15E-4E6D-450E-AA7F-B7B8B5BA5A22}" srcOrd="4" destOrd="0" presId="urn:microsoft.com/office/officeart/2005/8/layout/orgChart1"/>
    <dgm:cxn modelId="{FD1BACC3-FE40-4D00-8671-ED5F776914BB}" type="presParOf" srcId="{D243E1DB-E57C-4647-99FF-4AF30008A45A}" destId="{F1BB2789-93B1-4AF9-A631-5BB15F536389}" srcOrd="5" destOrd="0" presId="urn:microsoft.com/office/officeart/2005/8/layout/orgChart1"/>
    <dgm:cxn modelId="{612C6CDE-55EC-4075-B14D-5A34ABA0624A}" type="presParOf" srcId="{F1BB2789-93B1-4AF9-A631-5BB15F536389}" destId="{F371222F-B0FD-4D9B-ACED-68A22DD0910B}" srcOrd="0" destOrd="0" presId="urn:microsoft.com/office/officeart/2005/8/layout/orgChart1"/>
    <dgm:cxn modelId="{83039B52-02A2-484B-AD44-99F94C5D88C6}" type="presParOf" srcId="{F371222F-B0FD-4D9B-ACED-68A22DD0910B}" destId="{031BFEFE-3EF2-4B16-A6C3-4AF244024529}" srcOrd="0" destOrd="0" presId="urn:microsoft.com/office/officeart/2005/8/layout/orgChart1"/>
    <dgm:cxn modelId="{DCBBA1C4-C4E0-4A91-83CD-A4D81A8F4B3F}" type="presParOf" srcId="{F371222F-B0FD-4D9B-ACED-68A22DD0910B}" destId="{244E1FC9-FAE4-47E4-B6B4-008308E080C7}" srcOrd="1" destOrd="0" presId="urn:microsoft.com/office/officeart/2005/8/layout/orgChart1"/>
    <dgm:cxn modelId="{C5505A12-F747-4C89-8FC9-CD2F4571697E}" type="presParOf" srcId="{F1BB2789-93B1-4AF9-A631-5BB15F536389}" destId="{80A7ED6E-D63B-4A57-AA77-D5A79481532C}" srcOrd="1" destOrd="0" presId="urn:microsoft.com/office/officeart/2005/8/layout/orgChart1"/>
    <dgm:cxn modelId="{0D250F0E-EBA0-4521-8D26-DE6CBCD5E55C}" type="presParOf" srcId="{F1BB2789-93B1-4AF9-A631-5BB15F536389}" destId="{808B6156-A15F-4598-9D4E-F08182CD8C26}" srcOrd="2" destOrd="0" presId="urn:microsoft.com/office/officeart/2005/8/layout/orgChart1"/>
    <dgm:cxn modelId="{2401158E-2D9D-477E-8232-096DB175BA1B}" type="presParOf" srcId="{D243E1DB-E57C-4647-99FF-4AF30008A45A}" destId="{4C05BA5F-CD40-4592-AEA3-3E166F766E54}" srcOrd="6" destOrd="0" presId="urn:microsoft.com/office/officeart/2005/8/layout/orgChart1"/>
    <dgm:cxn modelId="{5AA52FBB-8B6C-45F9-B3FD-DEE4374E93AA}" type="presParOf" srcId="{D243E1DB-E57C-4647-99FF-4AF30008A45A}" destId="{B1269688-6235-4253-AE20-BA8C62286387}" srcOrd="7" destOrd="0" presId="urn:microsoft.com/office/officeart/2005/8/layout/orgChart1"/>
    <dgm:cxn modelId="{363AE5F2-5F5A-4A08-B341-4AC5E3ED64D5}" type="presParOf" srcId="{B1269688-6235-4253-AE20-BA8C62286387}" destId="{45D9DA04-862A-4CFE-9D49-0F7BA346C95A}" srcOrd="0" destOrd="0" presId="urn:microsoft.com/office/officeart/2005/8/layout/orgChart1"/>
    <dgm:cxn modelId="{125316B1-370A-4906-A65E-10D8FB633BBC}" type="presParOf" srcId="{45D9DA04-862A-4CFE-9D49-0F7BA346C95A}" destId="{464B2115-56D7-4E15-B04A-BFDF74194421}" srcOrd="0" destOrd="0" presId="urn:microsoft.com/office/officeart/2005/8/layout/orgChart1"/>
    <dgm:cxn modelId="{4F28C9D7-43B2-4DC7-B1FF-0C7E302BA70E}" type="presParOf" srcId="{45D9DA04-862A-4CFE-9D49-0F7BA346C95A}" destId="{B2EE115B-23EA-46C4-A460-CDDA2D07B389}" srcOrd="1" destOrd="0" presId="urn:microsoft.com/office/officeart/2005/8/layout/orgChart1"/>
    <dgm:cxn modelId="{139506D0-DC72-4EDA-B122-4644EDAC2B68}" type="presParOf" srcId="{B1269688-6235-4253-AE20-BA8C62286387}" destId="{066E839B-698E-4F71-B001-F2EF91994089}" srcOrd="1" destOrd="0" presId="urn:microsoft.com/office/officeart/2005/8/layout/orgChart1"/>
    <dgm:cxn modelId="{0A9F88D8-374E-4F6D-81C4-1035E0CCDD26}" type="presParOf" srcId="{B1269688-6235-4253-AE20-BA8C62286387}" destId="{C28097E4-2E42-4146-91B1-D5E588474232}" srcOrd="2" destOrd="0" presId="urn:microsoft.com/office/officeart/2005/8/layout/orgChart1"/>
    <dgm:cxn modelId="{BFF3CF9C-1A51-49D8-8C13-FA9F24FFEC4D}" type="presParOf" srcId="{D243E1DB-E57C-4647-99FF-4AF30008A45A}" destId="{B848722B-EB8B-4E52-B42D-25C68FC46905}" srcOrd="8" destOrd="0" presId="urn:microsoft.com/office/officeart/2005/8/layout/orgChart1"/>
    <dgm:cxn modelId="{E1A06D65-F7D1-44E2-A8C8-F47460BABF16}" type="presParOf" srcId="{D243E1DB-E57C-4647-99FF-4AF30008A45A}" destId="{785D5E95-9658-4F57-97EE-0228BE84F6E2}" srcOrd="9" destOrd="0" presId="urn:microsoft.com/office/officeart/2005/8/layout/orgChart1"/>
    <dgm:cxn modelId="{B1CC82D6-48AC-49F9-B61B-C232EAA11CAA}" type="presParOf" srcId="{785D5E95-9658-4F57-97EE-0228BE84F6E2}" destId="{B7980B34-D0B1-475D-A2F3-A84B22E52464}" srcOrd="0" destOrd="0" presId="urn:microsoft.com/office/officeart/2005/8/layout/orgChart1"/>
    <dgm:cxn modelId="{FD2CB2C7-5933-4B98-8E83-ADD6FE084FA5}" type="presParOf" srcId="{B7980B34-D0B1-475D-A2F3-A84B22E52464}" destId="{972C3C27-14FE-45F9-B0B2-BF49EE7EDF44}" srcOrd="0" destOrd="0" presId="urn:microsoft.com/office/officeart/2005/8/layout/orgChart1"/>
    <dgm:cxn modelId="{87FB774C-165A-4C12-A94B-94BEDE85C38C}" type="presParOf" srcId="{B7980B34-D0B1-475D-A2F3-A84B22E52464}" destId="{14BF461B-79E9-4B24-A42B-E7CE68871EA2}" srcOrd="1" destOrd="0" presId="urn:microsoft.com/office/officeart/2005/8/layout/orgChart1"/>
    <dgm:cxn modelId="{8DA95544-28DB-4B43-BE0C-DF017FC552D5}" type="presParOf" srcId="{785D5E95-9658-4F57-97EE-0228BE84F6E2}" destId="{9CCBF2A0-BD0B-4303-B1D2-6370D7E42B70}" srcOrd="1" destOrd="0" presId="urn:microsoft.com/office/officeart/2005/8/layout/orgChart1"/>
    <dgm:cxn modelId="{BD4C84C8-5D03-4D09-B2C4-BFDE325EAF9C}" type="presParOf" srcId="{785D5E95-9658-4F57-97EE-0228BE84F6E2}" destId="{593CD138-3AA2-4B78-A5E0-D05C5441E8DA}" srcOrd="2" destOrd="0" presId="urn:microsoft.com/office/officeart/2005/8/layout/orgChart1"/>
    <dgm:cxn modelId="{89C04486-7D9B-4103-868C-C773EE27BF9D}" type="presParOf" srcId="{B43311B9-646A-4E6E-8A1B-F6C05EF1DE58}" destId="{BA68151D-7ECA-48D5-A902-5A722285A75B}" srcOrd="2" destOrd="0" presId="urn:microsoft.com/office/officeart/2005/8/layout/orgChart1"/>
    <dgm:cxn modelId="{46DEF164-4DE1-4CFE-8457-194FBB1496F9}" type="presParOf" srcId="{16987849-8A1C-4D09-BA29-631719B593DB}" destId="{4B4247D1-32DF-4CF8-ABDA-B842615DAFA8}" srcOrd="2" destOrd="0" presId="urn:microsoft.com/office/officeart/2005/8/layout/orgChart1"/>
    <dgm:cxn modelId="{C40E59C4-8BCC-4276-B037-F61231641F37}" type="presParOf" srcId="{9EB65985-A5F3-4B07-903D-1D1FA007EF98}" destId="{C54F393E-683B-4B87-9EFA-AAB254BE97BF}" srcOrd="2" destOrd="0" presId="urn:microsoft.com/office/officeart/2005/8/layout/orgChart1"/>
    <dgm:cxn modelId="{5224AA51-E21A-4050-9D3B-F23E004E9B15}" type="presParOf" srcId="{9EB65985-A5F3-4B07-903D-1D1FA007EF98}" destId="{0CDA43DA-922F-49EA-8C1B-5E3026FF914E}" srcOrd="3" destOrd="0" presId="urn:microsoft.com/office/officeart/2005/8/layout/orgChart1"/>
    <dgm:cxn modelId="{FE0B6E29-41F4-4359-9EE4-176952281F66}" type="presParOf" srcId="{0CDA43DA-922F-49EA-8C1B-5E3026FF914E}" destId="{30643D03-1DD0-401B-AB38-E32D49DED339}" srcOrd="0" destOrd="0" presId="urn:microsoft.com/office/officeart/2005/8/layout/orgChart1"/>
    <dgm:cxn modelId="{21D3D865-AB48-4A91-8684-F68C8AE3E8C2}" type="presParOf" srcId="{30643D03-1DD0-401B-AB38-E32D49DED339}" destId="{F51380C5-2BD2-4477-95C6-5D8A3EEB5FF2}" srcOrd="0" destOrd="0" presId="urn:microsoft.com/office/officeart/2005/8/layout/orgChart1"/>
    <dgm:cxn modelId="{72232048-76A0-4DB2-BAEA-9C096379544F}" type="presParOf" srcId="{30643D03-1DD0-401B-AB38-E32D49DED339}" destId="{EB3C047E-0777-4C01-A6FF-6E087F14F732}" srcOrd="1" destOrd="0" presId="urn:microsoft.com/office/officeart/2005/8/layout/orgChart1"/>
    <dgm:cxn modelId="{12D2813F-ABEB-42B4-82C0-51FDF93654A5}" type="presParOf" srcId="{0CDA43DA-922F-49EA-8C1B-5E3026FF914E}" destId="{3DA7B37E-2AC0-4C67-B31A-3D42C4B23A50}" srcOrd="1" destOrd="0" presId="urn:microsoft.com/office/officeart/2005/8/layout/orgChart1"/>
    <dgm:cxn modelId="{E4A28B7E-4106-499C-B041-7F267CA0BE0B}" type="presParOf" srcId="{3DA7B37E-2AC0-4C67-B31A-3D42C4B23A50}" destId="{D3A9934A-FA7C-455D-BB86-ED73336F041E}" srcOrd="0" destOrd="0" presId="urn:microsoft.com/office/officeart/2005/8/layout/orgChart1"/>
    <dgm:cxn modelId="{5A96B57C-34A0-4D75-8A77-0727C2AA3DB3}" type="presParOf" srcId="{3DA7B37E-2AC0-4C67-B31A-3D42C4B23A50}" destId="{5C4A76DD-99D2-45A4-AA74-ED35D5CDDA9E}" srcOrd="1" destOrd="0" presId="urn:microsoft.com/office/officeart/2005/8/layout/orgChart1"/>
    <dgm:cxn modelId="{3C253B01-972F-406C-BEA1-D21B31C57400}" type="presParOf" srcId="{5C4A76DD-99D2-45A4-AA74-ED35D5CDDA9E}" destId="{EC0A7A71-1636-4050-B2F7-CB571F29A937}" srcOrd="0" destOrd="0" presId="urn:microsoft.com/office/officeart/2005/8/layout/orgChart1"/>
    <dgm:cxn modelId="{0FEB0F4A-AD92-46F0-A045-C036209F680D}" type="presParOf" srcId="{EC0A7A71-1636-4050-B2F7-CB571F29A937}" destId="{A6E68FFA-4BE5-49AB-BE8D-1EC1925B0335}" srcOrd="0" destOrd="0" presId="urn:microsoft.com/office/officeart/2005/8/layout/orgChart1"/>
    <dgm:cxn modelId="{CB0B1FA7-DA23-4B11-A108-49B40C9B1D40}" type="presParOf" srcId="{EC0A7A71-1636-4050-B2F7-CB571F29A937}" destId="{4431A6D8-0766-40DF-BA78-8FD3274EE97C}" srcOrd="1" destOrd="0" presId="urn:microsoft.com/office/officeart/2005/8/layout/orgChart1"/>
    <dgm:cxn modelId="{0810FE0A-384F-47D2-AB9D-C592D49380D6}" type="presParOf" srcId="{5C4A76DD-99D2-45A4-AA74-ED35D5CDDA9E}" destId="{0B8788B8-F1E4-4DDE-AC29-AE44BA0A67CE}" srcOrd="1" destOrd="0" presId="urn:microsoft.com/office/officeart/2005/8/layout/orgChart1"/>
    <dgm:cxn modelId="{F0D1AB0E-9EA3-42A0-8CDD-EF82B0150379}" type="presParOf" srcId="{5C4A76DD-99D2-45A4-AA74-ED35D5CDDA9E}" destId="{780B3B9F-D60D-4819-BA5C-D4C6FB73A9C6}" srcOrd="2" destOrd="0" presId="urn:microsoft.com/office/officeart/2005/8/layout/orgChart1"/>
    <dgm:cxn modelId="{E3CECFE8-6B03-46EB-84AB-53B051CB3702}" type="presParOf" srcId="{3DA7B37E-2AC0-4C67-B31A-3D42C4B23A50}" destId="{870C4717-B081-43AC-BD48-CD2E6724A011}" srcOrd="2" destOrd="0" presId="urn:microsoft.com/office/officeart/2005/8/layout/orgChart1"/>
    <dgm:cxn modelId="{5A35DAB0-576E-40BF-87AC-9B1D2130DFA3}" type="presParOf" srcId="{3DA7B37E-2AC0-4C67-B31A-3D42C4B23A50}" destId="{A1407482-541F-4A24-80DF-418559EBAD5A}" srcOrd="3" destOrd="0" presId="urn:microsoft.com/office/officeart/2005/8/layout/orgChart1"/>
    <dgm:cxn modelId="{24A75F1C-EC00-4F8A-A271-1A1667A1F2C1}" type="presParOf" srcId="{A1407482-541F-4A24-80DF-418559EBAD5A}" destId="{6788C680-1CFC-4EF0-B7BD-DB702BA0102E}" srcOrd="0" destOrd="0" presId="urn:microsoft.com/office/officeart/2005/8/layout/orgChart1"/>
    <dgm:cxn modelId="{C4BF8E21-C9D8-4453-A07F-00361CA59C2C}" type="presParOf" srcId="{6788C680-1CFC-4EF0-B7BD-DB702BA0102E}" destId="{7DD8210F-9694-4161-AC96-146B90E3A65A}" srcOrd="0" destOrd="0" presId="urn:microsoft.com/office/officeart/2005/8/layout/orgChart1"/>
    <dgm:cxn modelId="{BD191441-DCFB-4401-8AE6-33974B310E41}" type="presParOf" srcId="{6788C680-1CFC-4EF0-B7BD-DB702BA0102E}" destId="{49FAC90C-2548-4420-8D29-B3BAAC044A55}" srcOrd="1" destOrd="0" presId="urn:microsoft.com/office/officeart/2005/8/layout/orgChart1"/>
    <dgm:cxn modelId="{E41DE015-D737-4AF7-8FE5-6253EE4FE456}" type="presParOf" srcId="{A1407482-541F-4A24-80DF-418559EBAD5A}" destId="{BAE45859-6997-49AC-BF7E-D0C3CE999644}" srcOrd="1" destOrd="0" presId="urn:microsoft.com/office/officeart/2005/8/layout/orgChart1"/>
    <dgm:cxn modelId="{CB3496E4-8B70-4CF3-A729-C18A406DFF85}" type="presParOf" srcId="{A1407482-541F-4A24-80DF-418559EBAD5A}" destId="{61350AD0-DFCD-44CA-A7B9-2B865BDF3A93}" srcOrd="2" destOrd="0" presId="urn:microsoft.com/office/officeart/2005/8/layout/orgChart1"/>
    <dgm:cxn modelId="{243E2684-F5A0-4DE0-85F7-70F687C59E94}" type="presParOf" srcId="{3DA7B37E-2AC0-4C67-B31A-3D42C4B23A50}" destId="{7B1E5A59-E886-4B96-98BD-309079B242D5}" srcOrd="4" destOrd="0" presId="urn:microsoft.com/office/officeart/2005/8/layout/orgChart1"/>
    <dgm:cxn modelId="{EDFBAF8D-B050-419A-88F5-B87237A2A01E}" type="presParOf" srcId="{3DA7B37E-2AC0-4C67-B31A-3D42C4B23A50}" destId="{69AE17FE-A459-434C-8B17-3FDEC5F39643}" srcOrd="5" destOrd="0" presId="urn:microsoft.com/office/officeart/2005/8/layout/orgChart1"/>
    <dgm:cxn modelId="{D609471F-C7E1-4E06-A7B1-170319B209EE}" type="presParOf" srcId="{69AE17FE-A459-434C-8B17-3FDEC5F39643}" destId="{C10701F8-541C-4621-90F6-3304FD34777F}" srcOrd="0" destOrd="0" presId="urn:microsoft.com/office/officeart/2005/8/layout/orgChart1"/>
    <dgm:cxn modelId="{72516E6B-07E3-4737-8065-8B668D0DBC10}" type="presParOf" srcId="{C10701F8-541C-4621-90F6-3304FD34777F}" destId="{590124EC-BD42-4491-9B03-32E3ED8C1213}" srcOrd="0" destOrd="0" presId="urn:microsoft.com/office/officeart/2005/8/layout/orgChart1"/>
    <dgm:cxn modelId="{35473348-3D44-4DD6-8293-0415A16CF1E9}" type="presParOf" srcId="{C10701F8-541C-4621-90F6-3304FD34777F}" destId="{08EF0882-1BE0-49E8-9514-C60C15D50BDE}" srcOrd="1" destOrd="0" presId="urn:microsoft.com/office/officeart/2005/8/layout/orgChart1"/>
    <dgm:cxn modelId="{E8D686E3-354A-49CB-8354-8710B3D9C304}" type="presParOf" srcId="{69AE17FE-A459-434C-8B17-3FDEC5F39643}" destId="{C5E6DFEC-5DD0-4E9F-A40C-E8817D3337DE}" srcOrd="1" destOrd="0" presId="urn:microsoft.com/office/officeart/2005/8/layout/orgChart1"/>
    <dgm:cxn modelId="{813C2C51-2777-4681-8A10-47E491CDEE10}" type="presParOf" srcId="{69AE17FE-A459-434C-8B17-3FDEC5F39643}" destId="{BAFBB046-0956-4392-A167-D52F4EE922BE}" srcOrd="2" destOrd="0" presId="urn:microsoft.com/office/officeart/2005/8/layout/orgChart1"/>
    <dgm:cxn modelId="{2EBE3D65-27D0-4B69-AFDC-1FF056F202C0}" type="presParOf" srcId="{3DA7B37E-2AC0-4C67-B31A-3D42C4B23A50}" destId="{57263A63-A504-49AE-9871-83E1A0B6FD67}" srcOrd="6" destOrd="0" presId="urn:microsoft.com/office/officeart/2005/8/layout/orgChart1"/>
    <dgm:cxn modelId="{EE2121C9-C14D-465D-91BE-EDCF39F4E728}" type="presParOf" srcId="{3DA7B37E-2AC0-4C67-B31A-3D42C4B23A50}" destId="{B52FAC72-F832-42E9-85DF-A8402EE26A4C}" srcOrd="7" destOrd="0" presId="urn:microsoft.com/office/officeart/2005/8/layout/orgChart1"/>
    <dgm:cxn modelId="{55C94211-0702-4E7D-8A17-2C9092E1D823}" type="presParOf" srcId="{B52FAC72-F832-42E9-85DF-A8402EE26A4C}" destId="{50E53344-0805-40DC-9DDE-D386698542DF}" srcOrd="0" destOrd="0" presId="urn:microsoft.com/office/officeart/2005/8/layout/orgChart1"/>
    <dgm:cxn modelId="{C91F596A-458F-4F5A-98D0-614D9A6B6C2E}" type="presParOf" srcId="{50E53344-0805-40DC-9DDE-D386698542DF}" destId="{375EE166-711E-4069-BA44-93238DB8DF22}" srcOrd="0" destOrd="0" presId="urn:microsoft.com/office/officeart/2005/8/layout/orgChart1"/>
    <dgm:cxn modelId="{F7168749-98B7-45EB-B6A2-5FC05691F7B9}" type="presParOf" srcId="{50E53344-0805-40DC-9DDE-D386698542DF}" destId="{D6BB5C53-0E3E-4668-A22B-04E67C3EFFCA}" srcOrd="1" destOrd="0" presId="urn:microsoft.com/office/officeart/2005/8/layout/orgChart1"/>
    <dgm:cxn modelId="{7FD52179-CB13-48C2-9AF7-37AF4FE63747}" type="presParOf" srcId="{B52FAC72-F832-42E9-85DF-A8402EE26A4C}" destId="{776ECB87-CA55-4BB0-9CFD-5378B4D7BAE7}" srcOrd="1" destOrd="0" presId="urn:microsoft.com/office/officeart/2005/8/layout/orgChart1"/>
    <dgm:cxn modelId="{99B187C0-8C3C-43EB-9EAF-E842C2858DA5}" type="presParOf" srcId="{B52FAC72-F832-42E9-85DF-A8402EE26A4C}" destId="{C578E374-9EEF-4AD3-9B35-743B40B8D69B}" srcOrd="2" destOrd="0" presId="urn:microsoft.com/office/officeart/2005/8/layout/orgChart1"/>
    <dgm:cxn modelId="{6DDFC6A9-0DEA-40C4-94A2-4981DEB77765}" type="presParOf" srcId="{0CDA43DA-922F-49EA-8C1B-5E3026FF914E}" destId="{0A66978E-8F6D-4F76-828E-F54A9CFA75DC}" srcOrd="2" destOrd="0" presId="urn:microsoft.com/office/officeart/2005/8/layout/orgChart1"/>
    <dgm:cxn modelId="{5083CD56-5BFB-4FBC-956F-7391BE3D8A93}" type="presParOf" srcId="{70EECCD6-C10E-4D3D-8C07-838CBEE86DBD}" destId="{893D0B8C-A9AA-4251-8AEA-585B142DEFA2}"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263A63-A504-49AE-9871-83E1A0B6FD67}">
      <dsp:nvSpPr>
        <dsp:cNvPr id="0" name=""/>
        <dsp:cNvSpPr/>
      </dsp:nvSpPr>
      <dsp:spPr>
        <a:xfrm>
          <a:off x="6825048" y="1287657"/>
          <a:ext cx="532940" cy="2953041"/>
        </a:xfrm>
        <a:custGeom>
          <a:avLst/>
          <a:gdLst/>
          <a:ahLst/>
          <a:cxnLst/>
          <a:rect l="0" t="0" r="0" b="0"/>
          <a:pathLst>
            <a:path>
              <a:moveTo>
                <a:pt x="0" y="0"/>
              </a:moveTo>
              <a:lnTo>
                <a:pt x="0" y="2953041"/>
              </a:lnTo>
              <a:lnTo>
                <a:pt x="532940" y="295304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B1E5A59-E886-4B96-98BD-309079B242D5}">
      <dsp:nvSpPr>
        <dsp:cNvPr id="0" name=""/>
        <dsp:cNvSpPr/>
      </dsp:nvSpPr>
      <dsp:spPr>
        <a:xfrm>
          <a:off x="6825048" y="1287657"/>
          <a:ext cx="532940" cy="2197325"/>
        </a:xfrm>
        <a:custGeom>
          <a:avLst/>
          <a:gdLst/>
          <a:ahLst/>
          <a:cxnLst/>
          <a:rect l="0" t="0" r="0" b="0"/>
          <a:pathLst>
            <a:path>
              <a:moveTo>
                <a:pt x="0" y="0"/>
              </a:moveTo>
              <a:lnTo>
                <a:pt x="0" y="2197325"/>
              </a:lnTo>
              <a:lnTo>
                <a:pt x="532940" y="219732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70C4717-B081-43AC-BD48-CD2E6724A011}">
      <dsp:nvSpPr>
        <dsp:cNvPr id="0" name=""/>
        <dsp:cNvSpPr/>
      </dsp:nvSpPr>
      <dsp:spPr>
        <a:xfrm>
          <a:off x="6825048" y="1287657"/>
          <a:ext cx="532940" cy="1441608"/>
        </a:xfrm>
        <a:custGeom>
          <a:avLst/>
          <a:gdLst/>
          <a:ahLst/>
          <a:cxnLst/>
          <a:rect l="0" t="0" r="0" b="0"/>
          <a:pathLst>
            <a:path>
              <a:moveTo>
                <a:pt x="0" y="0"/>
              </a:moveTo>
              <a:lnTo>
                <a:pt x="0" y="1441608"/>
              </a:lnTo>
              <a:lnTo>
                <a:pt x="532940" y="144160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3A9934A-FA7C-455D-BB86-ED73336F041E}">
      <dsp:nvSpPr>
        <dsp:cNvPr id="0" name=""/>
        <dsp:cNvSpPr/>
      </dsp:nvSpPr>
      <dsp:spPr>
        <a:xfrm>
          <a:off x="6825048" y="1287657"/>
          <a:ext cx="542935" cy="706908"/>
        </a:xfrm>
        <a:custGeom>
          <a:avLst/>
          <a:gdLst/>
          <a:ahLst/>
          <a:cxnLst/>
          <a:rect l="0" t="0" r="0" b="0"/>
          <a:pathLst>
            <a:path>
              <a:moveTo>
                <a:pt x="0" y="0"/>
              </a:moveTo>
              <a:lnTo>
                <a:pt x="0" y="706908"/>
              </a:lnTo>
              <a:lnTo>
                <a:pt x="542935" y="70690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54F393E-683B-4B87-9EFA-AAB254BE97BF}">
      <dsp:nvSpPr>
        <dsp:cNvPr id="0" name=""/>
        <dsp:cNvSpPr/>
      </dsp:nvSpPr>
      <dsp:spPr>
        <a:xfrm>
          <a:off x="5202486" y="534410"/>
          <a:ext cx="2335762" cy="192505"/>
        </a:xfrm>
        <a:custGeom>
          <a:avLst/>
          <a:gdLst/>
          <a:ahLst/>
          <a:cxnLst/>
          <a:rect l="0" t="0" r="0" b="0"/>
          <a:pathLst>
            <a:path>
              <a:moveTo>
                <a:pt x="0" y="0"/>
              </a:moveTo>
              <a:lnTo>
                <a:pt x="0" y="80744"/>
              </a:lnTo>
              <a:lnTo>
                <a:pt x="2335762" y="80744"/>
              </a:lnTo>
              <a:lnTo>
                <a:pt x="2335762" y="19250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848722B-EB8B-4E52-B42D-25C68FC46905}">
      <dsp:nvSpPr>
        <dsp:cNvPr id="0" name=""/>
        <dsp:cNvSpPr/>
      </dsp:nvSpPr>
      <dsp:spPr>
        <a:xfrm>
          <a:off x="5289380" y="2045843"/>
          <a:ext cx="188631" cy="3512484"/>
        </a:xfrm>
        <a:custGeom>
          <a:avLst/>
          <a:gdLst/>
          <a:ahLst/>
          <a:cxnLst/>
          <a:rect l="0" t="0" r="0" b="0"/>
          <a:pathLst>
            <a:path>
              <a:moveTo>
                <a:pt x="0" y="0"/>
              </a:moveTo>
              <a:lnTo>
                <a:pt x="0" y="3512484"/>
              </a:lnTo>
              <a:lnTo>
                <a:pt x="188631" y="351248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C05BA5F-CD40-4592-AEA3-3E166F766E54}">
      <dsp:nvSpPr>
        <dsp:cNvPr id="0" name=""/>
        <dsp:cNvSpPr/>
      </dsp:nvSpPr>
      <dsp:spPr>
        <a:xfrm>
          <a:off x="5289380" y="2045843"/>
          <a:ext cx="188631" cy="2756767"/>
        </a:xfrm>
        <a:custGeom>
          <a:avLst/>
          <a:gdLst/>
          <a:ahLst/>
          <a:cxnLst/>
          <a:rect l="0" t="0" r="0" b="0"/>
          <a:pathLst>
            <a:path>
              <a:moveTo>
                <a:pt x="0" y="0"/>
              </a:moveTo>
              <a:lnTo>
                <a:pt x="0" y="2756767"/>
              </a:lnTo>
              <a:lnTo>
                <a:pt x="188631" y="275676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740E15E-4E6D-450E-AA7F-B7B8B5BA5A22}">
      <dsp:nvSpPr>
        <dsp:cNvPr id="0" name=""/>
        <dsp:cNvSpPr/>
      </dsp:nvSpPr>
      <dsp:spPr>
        <a:xfrm>
          <a:off x="5289380" y="2045843"/>
          <a:ext cx="188631" cy="2001051"/>
        </a:xfrm>
        <a:custGeom>
          <a:avLst/>
          <a:gdLst/>
          <a:ahLst/>
          <a:cxnLst/>
          <a:rect l="0" t="0" r="0" b="0"/>
          <a:pathLst>
            <a:path>
              <a:moveTo>
                <a:pt x="0" y="0"/>
              </a:moveTo>
              <a:lnTo>
                <a:pt x="0" y="2001051"/>
              </a:lnTo>
              <a:lnTo>
                <a:pt x="188631" y="200105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1428BB2-5772-48CB-8289-2F15EA00B9E7}">
      <dsp:nvSpPr>
        <dsp:cNvPr id="0" name=""/>
        <dsp:cNvSpPr/>
      </dsp:nvSpPr>
      <dsp:spPr>
        <a:xfrm>
          <a:off x="5289380" y="2045843"/>
          <a:ext cx="188631" cy="1245335"/>
        </a:xfrm>
        <a:custGeom>
          <a:avLst/>
          <a:gdLst/>
          <a:ahLst/>
          <a:cxnLst/>
          <a:rect l="0" t="0" r="0" b="0"/>
          <a:pathLst>
            <a:path>
              <a:moveTo>
                <a:pt x="0" y="0"/>
              </a:moveTo>
              <a:lnTo>
                <a:pt x="0" y="1245335"/>
              </a:lnTo>
              <a:lnTo>
                <a:pt x="188631" y="124533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E6578DA-82EB-4960-91B1-672692198302}">
      <dsp:nvSpPr>
        <dsp:cNvPr id="0" name=""/>
        <dsp:cNvSpPr/>
      </dsp:nvSpPr>
      <dsp:spPr>
        <a:xfrm>
          <a:off x="5289380" y="2045843"/>
          <a:ext cx="188631" cy="489619"/>
        </a:xfrm>
        <a:custGeom>
          <a:avLst/>
          <a:gdLst/>
          <a:ahLst/>
          <a:cxnLst/>
          <a:rect l="0" t="0" r="0" b="0"/>
          <a:pathLst>
            <a:path>
              <a:moveTo>
                <a:pt x="0" y="0"/>
              </a:moveTo>
              <a:lnTo>
                <a:pt x="0" y="489619"/>
              </a:lnTo>
              <a:lnTo>
                <a:pt x="188631" y="48961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473FBED-0222-472A-8CB3-78D04E1CDCB8}">
      <dsp:nvSpPr>
        <dsp:cNvPr id="0" name=""/>
        <dsp:cNvSpPr/>
      </dsp:nvSpPr>
      <dsp:spPr>
        <a:xfrm>
          <a:off x="3706155" y="1290127"/>
          <a:ext cx="2008981" cy="223521"/>
        </a:xfrm>
        <a:custGeom>
          <a:avLst/>
          <a:gdLst/>
          <a:ahLst/>
          <a:cxnLst/>
          <a:rect l="0" t="0" r="0" b="0"/>
          <a:pathLst>
            <a:path>
              <a:moveTo>
                <a:pt x="0" y="0"/>
              </a:moveTo>
              <a:lnTo>
                <a:pt x="0" y="111760"/>
              </a:lnTo>
              <a:lnTo>
                <a:pt x="2008981" y="111760"/>
              </a:lnTo>
              <a:lnTo>
                <a:pt x="2008981" y="22352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097F812-CC65-41C9-BCA0-61503CA62CBB}">
      <dsp:nvSpPr>
        <dsp:cNvPr id="0" name=""/>
        <dsp:cNvSpPr/>
      </dsp:nvSpPr>
      <dsp:spPr>
        <a:xfrm>
          <a:off x="3706155" y="1290127"/>
          <a:ext cx="643955" cy="223521"/>
        </a:xfrm>
        <a:custGeom>
          <a:avLst/>
          <a:gdLst/>
          <a:ahLst/>
          <a:cxnLst/>
          <a:rect l="0" t="0" r="0" b="0"/>
          <a:pathLst>
            <a:path>
              <a:moveTo>
                <a:pt x="0" y="0"/>
              </a:moveTo>
              <a:lnTo>
                <a:pt x="0" y="111760"/>
              </a:lnTo>
              <a:lnTo>
                <a:pt x="643955" y="111760"/>
              </a:lnTo>
              <a:lnTo>
                <a:pt x="643955" y="22352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E5F56A2-2B80-44CA-88C7-5B7340798180}">
      <dsp:nvSpPr>
        <dsp:cNvPr id="0" name=""/>
        <dsp:cNvSpPr/>
      </dsp:nvSpPr>
      <dsp:spPr>
        <a:xfrm>
          <a:off x="3062199" y="1290127"/>
          <a:ext cx="643955" cy="223521"/>
        </a:xfrm>
        <a:custGeom>
          <a:avLst/>
          <a:gdLst/>
          <a:ahLst/>
          <a:cxnLst/>
          <a:rect l="0" t="0" r="0" b="0"/>
          <a:pathLst>
            <a:path>
              <a:moveTo>
                <a:pt x="643955" y="0"/>
              </a:moveTo>
              <a:lnTo>
                <a:pt x="643955" y="111760"/>
              </a:lnTo>
              <a:lnTo>
                <a:pt x="0" y="111760"/>
              </a:lnTo>
              <a:lnTo>
                <a:pt x="0" y="22352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CECB167-A99F-4DE8-8EEB-5E9A8BAA7E3B}">
      <dsp:nvSpPr>
        <dsp:cNvPr id="0" name=""/>
        <dsp:cNvSpPr/>
      </dsp:nvSpPr>
      <dsp:spPr>
        <a:xfrm>
          <a:off x="1348533" y="2045843"/>
          <a:ext cx="367448" cy="2187325"/>
        </a:xfrm>
        <a:custGeom>
          <a:avLst/>
          <a:gdLst/>
          <a:ahLst/>
          <a:cxnLst/>
          <a:rect l="0" t="0" r="0" b="0"/>
          <a:pathLst>
            <a:path>
              <a:moveTo>
                <a:pt x="0" y="0"/>
              </a:moveTo>
              <a:lnTo>
                <a:pt x="0" y="2187325"/>
              </a:lnTo>
              <a:lnTo>
                <a:pt x="367448" y="218732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B27AD7D-61A3-4E6B-A97C-F7D75335035C}">
      <dsp:nvSpPr>
        <dsp:cNvPr id="0" name=""/>
        <dsp:cNvSpPr/>
      </dsp:nvSpPr>
      <dsp:spPr>
        <a:xfrm>
          <a:off x="1348533" y="2045843"/>
          <a:ext cx="367448" cy="1431608"/>
        </a:xfrm>
        <a:custGeom>
          <a:avLst/>
          <a:gdLst/>
          <a:ahLst/>
          <a:cxnLst/>
          <a:rect l="0" t="0" r="0" b="0"/>
          <a:pathLst>
            <a:path>
              <a:moveTo>
                <a:pt x="0" y="0"/>
              </a:moveTo>
              <a:lnTo>
                <a:pt x="0" y="1431608"/>
              </a:lnTo>
              <a:lnTo>
                <a:pt x="367448" y="143160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5BD33D7-FCE3-4E68-BF4A-46DFAF625D76}">
      <dsp:nvSpPr>
        <dsp:cNvPr id="0" name=""/>
        <dsp:cNvSpPr/>
      </dsp:nvSpPr>
      <dsp:spPr>
        <a:xfrm>
          <a:off x="1348533" y="2045843"/>
          <a:ext cx="367448" cy="675892"/>
        </a:xfrm>
        <a:custGeom>
          <a:avLst/>
          <a:gdLst/>
          <a:ahLst/>
          <a:cxnLst/>
          <a:rect l="0" t="0" r="0" b="0"/>
          <a:pathLst>
            <a:path>
              <a:moveTo>
                <a:pt x="0" y="0"/>
              </a:moveTo>
              <a:lnTo>
                <a:pt x="0" y="675892"/>
              </a:lnTo>
              <a:lnTo>
                <a:pt x="367448" y="67589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F5E0582-EA00-4357-84FD-E1442385371C}">
      <dsp:nvSpPr>
        <dsp:cNvPr id="0" name=""/>
        <dsp:cNvSpPr/>
      </dsp:nvSpPr>
      <dsp:spPr>
        <a:xfrm>
          <a:off x="1774288" y="1290127"/>
          <a:ext cx="1931866" cy="223521"/>
        </a:xfrm>
        <a:custGeom>
          <a:avLst/>
          <a:gdLst/>
          <a:ahLst/>
          <a:cxnLst/>
          <a:rect l="0" t="0" r="0" b="0"/>
          <a:pathLst>
            <a:path>
              <a:moveTo>
                <a:pt x="1931866" y="0"/>
              </a:moveTo>
              <a:lnTo>
                <a:pt x="1931866" y="111760"/>
              </a:lnTo>
              <a:lnTo>
                <a:pt x="0" y="111760"/>
              </a:lnTo>
              <a:lnTo>
                <a:pt x="0" y="22352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10BBB55-6F99-4307-A099-C71091EF0739}">
      <dsp:nvSpPr>
        <dsp:cNvPr id="0" name=""/>
        <dsp:cNvSpPr/>
      </dsp:nvSpPr>
      <dsp:spPr>
        <a:xfrm>
          <a:off x="3706155" y="534410"/>
          <a:ext cx="1496331" cy="223521"/>
        </a:xfrm>
        <a:custGeom>
          <a:avLst/>
          <a:gdLst/>
          <a:ahLst/>
          <a:cxnLst/>
          <a:rect l="0" t="0" r="0" b="0"/>
          <a:pathLst>
            <a:path>
              <a:moveTo>
                <a:pt x="1496331" y="0"/>
              </a:moveTo>
              <a:lnTo>
                <a:pt x="1496331" y="111760"/>
              </a:lnTo>
              <a:lnTo>
                <a:pt x="0" y="111760"/>
              </a:lnTo>
              <a:lnTo>
                <a:pt x="0" y="22352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1851BAE-C007-4A55-B928-60C6EE43F9F5}">
      <dsp:nvSpPr>
        <dsp:cNvPr id="0" name=""/>
        <dsp:cNvSpPr/>
      </dsp:nvSpPr>
      <dsp:spPr>
        <a:xfrm>
          <a:off x="2495170" y="2216"/>
          <a:ext cx="5414632" cy="532194"/>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tr-TR" sz="2000" b="1" kern="1200" dirty="0"/>
            <a:t>Allah Kıymetli Zaman Ve Mekanlar Var Etmiştir</a:t>
          </a:r>
        </a:p>
      </dsp:txBody>
      <dsp:txXfrm>
        <a:off x="2495170" y="2216"/>
        <a:ext cx="5414632" cy="532194"/>
      </dsp:txXfrm>
    </dsp:sp>
    <dsp:sp modelId="{35BF4857-B552-4408-9C13-654F4853BBF4}">
      <dsp:nvSpPr>
        <dsp:cNvPr id="0" name=""/>
        <dsp:cNvSpPr/>
      </dsp:nvSpPr>
      <dsp:spPr>
        <a:xfrm>
          <a:off x="2407887" y="757932"/>
          <a:ext cx="2596534" cy="532194"/>
        </a:xfrm>
        <a:prstGeom prst="rect">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w="9525" cap="flat" cmpd="sng" algn="ctr">
          <a:solidFill>
            <a:schemeClr val="accent1">
              <a:shade val="95000"/>
              <a:satMod val="105000"/>
            </a:schemeClr>
          </a:solidFill>
          <a:prstDash val="solid"/>
        </a:ln>
        <a:effectLst>
          <a:outerShdw blurRad="40000" dist="23000" dir="5400000" rotWithShape="0">
            <a:srgbClr val="000000">
              <a:alpha val="35000"/>
            </a:srgbClr>
          </a:outerShdw>
        </a:effectLst>
        <a:scene3d>
          <a:camera prst="orthographicFront"/>
          <a:lightRig rig="flat" dir="t"/>
        </a:scene3d>
      </dsp:spPr>
      <dsp:style>
        <a:lnRef idx="1">
          <a:schemeClr val="accent1"/>
        </a:lnRef>
        <a:fillRef idx="3">
          <a:schemeClr val="accent1"/>
        </a:fillRef>
        <a:effectRef idx="2">
          <a:schemeClr val="accent1"/>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tr-TR" sz="1800" b="1" kern="1200" dirty="0"/>
            <a:t>Kıymetli Zamanlar</a:t>
          </a:r>
        </a:p>
      </dsp:txBody>
      <dsp:txXfrm>
        <a:off x="2407887" y="757932"/>
        <a:ext cx="2596534" cy="532194"/>
      </dsp:txXfrm>
    </dsp:sp>
    <dsp:sp modelId="{4019D200-A5F2-4EB6-A697-8F2454772670}">
      <dsp:nvSpPr>
        <dsp:cNvPr id="0" name=""/>
        <dsp:cNvSpPr/>
      </dsp:nvSpPr>
      <dsp:spPr>
        <a:xfrm>
          <a:off x="1242094" y="1513648"/>
          <a:ext cx="1064389" cy="532194"/>
        </a:xfrm>
        <a:prstGeom prst="rect">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tr-TR" sz="1500" b="1" kern="1200" dirty="0">
              <a:solidFill>
                <a:schemeClr val="tx1"/>
              </a:solidFill>
            </a:rPr>
            <a:t>Üç Aylar</a:t>
          </a:r>
        </a:p>
      </dsp:txBody>
      <dsp:txXfrm>
        <a:off x="1242094" y="1513648"/>
        <a:ext cx="1064389" cy="532194"/>
      </dsp:txXfrm>
    </dsp:sp>
    <dsp:sp modelId="{68988B65-9CA5-40A9-823E-5B23CD615A7A}">
      <dsp:nvSpPr>
        <dsp:cNvPr id="0" name=""/>
        <dsp:cNvSpPr/>
      </dsp:nvSpPr>
      <dsp:spPr>
        <a:xfrm>
          <a:off x="1715981" y="2455638"/>
          <a:ext cx="1064389" cy="532194"/>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tr-TR" sz="1500" kern="1200"/>
            <a:t>Recep</a:t>
          </a:r>
        </a:p>
      </dsp:txBody>
      <dsp:txXfrm>
        <a:off x="1715981" y="2455638"/>
        <a:ext cx="1064389" cy="532194"/>
      </dsp:txXfrm>
    </dsp:sp>
    <dsp:sp modelId="{83413B41-A1AC-471E-91A0-F20CB53CA216}">
      <dsp:nvSpPr>
        <dsp:cNvPr id="0" name=""/>
        <dsp:cNvSpPr/>
      </dsp:nvSpPr>
      <dsp:spPr>
        <a:xfrm>
          <a:off x="1715981" y="3211354"/>
          <a:ext cx="1064389" cy="532194"/>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tr-TR" sz="1500" kern="1200"/>
            <a:t>Şaban</a:t>
          </a:r>
        </a:p>
      </dsp:txBody>
      <dsp:txXfrm>
        <a:off x="1715981" y="3211354"/>
        <a:ext cx="1064389" cy="532194"/>
      </dsp:txXfrm>
    </dsp:sp>
    <dsp:sp modelId="{D2194930-64A2-4796-BF8F-E1A158E2E87C}">
      <dsp:nvSpPr>
        <dsp:cNvPr id="0" name=""/>
        <dsp:cNvSpPr/>
      </dsp:nvSpPr>
      <dsp:spPr>
        <a:xfrm>
          <a:off x="1715981" y="3967071"/>
          <a:ext cx="1064389" cy="532194"/>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tr-TR" sz="1500" kern="1200"/>
            <a:t>Ramazan</a:t>
          </a:r>
        </a:p>
      </dsp:txBody>
      <dsp:txXfrm>
        <a:off x="1715981" y="3967071"/>
        <a:ext cx="1064389" cy="532194"/>
      </dsp:txXfrm>
    </dsp:sp>
    <dsp:sp modelId="{0B388412-E948-4137-8CDC-40746199DF49}">
      <dsp:nvSpPr>
        <dsp:cNvPr id="0" name=""/>
        <dsp:cNvSpPr/>
      </dsp:nvSpPr>
      <dsp:spPr>
        <a:xfrm>
          <a:off x="2530005" y="1513648"/>
          <a:ext cx="1064389" cy="532194"/>
        </a:xfrm>
        <a:prstGeom prst="rect">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tr-TR" sz="1500" b="1" kern="1200">
              <a:solidFill>
                <a:schemeClr val="tx1"/>
              </a:solidFill>
            </a:rPr>
            <a:t>Bayramlar Ve Geceleri</a:t>
          </a:r>
        </a:p>
      </dsp:txBody>
      <dsp:txXfrm>
        <a:off x="2530005" y="1513648"/>
        <a:ext cx="1064389" cy="532194"/>
      </dsp:txXfrm>
    </dsp:sp>
    <dsp:sp modelId="{4BDE350C-BFBB-4B7F-99CA-53B3FFB2B79D}">
      <dsp:nvSpPr>
        <dsp:cNvPr id="0" name=""/>
        <dsp:cNvSpPr/>
      </dsp:nvSpPr>
      <dsp:spPr>
        <a:xfrm>
          <a:off x="3817916" y="1513648"/>
          <a:ext cx="1064389" cy="532194"/>
        </a:xfrm>
        <a:prstGeom prst="rect">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tr-TR" sz="1500" b="1" kern="1200">
              <a:solidFill>
                <a:schemeClr val="tx1"/>
              </a:solidFill>
            </a:rPr>
            <a:t>Cuma Geceleri</a:t>
          </a:r>
        </a:p>
      </dsp:txBody>
      <dsp:txXfrm>
        <a:off x="3817916" y="1513648"/>
        <a:ext cx="1064389" cy="532194"/>
      </dsp:txXfrm>
    </dsp:sp>
    <dsp:sp modelId="{4465F7FA-D780-4B3F-AC97-04D96F28CFC5}">
      <dsp:nvSpPr>
        <dsp:cNvPr id="0" name=""/>
        <dsp:cNvSpPr/>
      </dsp:nvSpPr>
      <dsp:spPr>
        <a:xfrm>
          <a:off x="5182941" y="1513648"/>
          <a:ext cx="1064389" cy="532194"/>
        </a:xfrm>
        <a:prstGeom prst="rect">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tr-TR" sz="1500" b="1" kern="1200">
              <a:solidFill>
                <a:schemeClr val="tx1"/>
              </a:solidFill>
            </a:rPr>
            <a:t>Kandiller</a:t>
          </a:r>
        </a:p>
      </dsp:txBody>
      <dsp:txXfrm>
        <a:off x="5182941" y="1513648"/>
        <a:ext cx="1064389" cy="532194"/>
      </dsp:txXfrm>
    </dsp:sp>
    <dsp:sp modelId="{55E3E573-966E-4348-907B-600257069028}">
      <dsp:nvSpPr>
        <dsp:cNvPr id="0" name=""/>
        <dsp:cNvSpPr/>
      </dsp:nvSpPr>
      <dsp:spPr>
        <a:xfrm>
          <a:off x="5478011" y="2269365"/>
          <a:ext cx="1064389" cy="532194"/>
        </a:xfrm>
        <a:prstGeom prst="rect">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w="9525" cap="flat" cmpd="sng" algn="ctr">
          <a:solidFill>
            <a:schemeClr val="accent6">
              <a:shade val="95000"/>
              <a:satMod val="105000"/>
            </a:schemeClr>
          </a:solidFill>
          <a:prstDash val="solid"/>
        </a:ln>
        <a:effectLst>
          <a:outerShdw blurRad="40000" dist="23000" dir="5400000" rotWithShape="0">
            <a:srgbClr val="000000">
              <a:alpha val="35000"/>
            </a:srgbClr>
          </a:outerShdw>
        </a:effectLst>
        <a:scene3d>
          <a:camera prst="orthographicFront"/>
          <a:lightRig rig="flat" dir="t"/>
        </a:scene3d>
      </dsp:spPr>
      <dsp:style>
        <a:lnRef idx="1">
          <a:schemeClr val="accent6"/>
        </a:lnRef>
        <a:fillRef idx="3">
          <a:schemeClr val="accent6"/>
        </a:fillRef>
        <a:effectRef idx="2">
          <a:schemeClr val="accent6"/>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tr-TR" sz="1500" b="1" kern="1200">
              <a:solidFill>
                <a:schemeClr val="tx1"/>
              </a:solidFill>
            </a:rPr>
            <a:t>Mevlid Kandili</a:t>
          </a:r>
        </a:p>
      </dsp:txBody>
      <dsp:txXfrm>
        <a:off x="5478011" y="2269365"/>
        <a:ext cx="1064389" cy="532194"/>
      </dsp:txXfrm>
    </dsp:sp>
    <dsp:sp modelId="{10844B2A-9C08-4514-A9F9-831C6576834F}">
      <dsp:nvSpPr>
        <dsp:cNvPr id="0" name=""/>
        <dsp:cNvSpPr/>
      </dsp:nvSpPr>
      <dsp:spPr>
        <a:xfrm>
          <a:off x="5478011" y="3025081"/>
          <a:ext cx="1064389" cy="532194"/>
        </a:xfrm>
        <a:prstGeom prst="rect">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w="9525" cap="flat" cmpd="sng" algn="ctr">
          <a:solidFill>
            <a:schemeClr val="accent6">
              <a:shade val="95000"/>
              <a:satMod val="105000"/>
            </a:schemeClr>
          </a:solidFill>
          <a:prstDash val="solid"/>
        </a:ln>
        <a:effectLst>
          <a:outerShdw blurRad="40000" dist="23000" dir="5400000" rotWithShape="0">
            <a:srgbClr val="000000">
              <a:alpha val="35000"/>
            </a:srgbClr>
          </a:outerShdw>
        </a:effectLst>
        <a:scene3d>
          <a:camera prst="orthographicFront"/>
          <a:lightRig rig="flat" dir="t"/>
        </a:scene3d>
      </dsp:spPr>
      <dsp:style>
        <a:lnRef idx="1">
          <a:schemeClr val="accent6"/>
        </a:lnRef>
        <a:fillRef idx="3">
          <a:schemeClr val="accent6"/>
        </a:fillRef>
        <a:effectRef idx="2">
          <a:schemeClr val="accent6"/>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tr-TR" sz="1500" b="1" kern="1200">
              <a:solidFill>
                <a:schemeClr val="tx1"/>
              </a:solidFill>
            </a:rPr>
            <a:t>Reğaib Kandili</a:t>
          </a:r>
        </a:p>
      </dsp:txBody>
      <dsp:txXfrm>
        <a:off x="5478011" y="3025081"/>
        <a:ext cx="1064389" cy="532194"/>
      </dsp:txXfrm>
    </dsp:sp>
    <dsp:sp modelId="{031BFEFE-3EF2-4B16-A6C3-4AF244024529}">
      <dsp:nvSpPr>
        <dsp:cNvPr id="0" name=""/>
        <dsp:cNvSpPr/>
      </dsp:nvSpPr>
      <dsp:spPr>
        <a:xfrm>
          <a:off x="5478011" y="3780797"/>
          <a:ext cx="1064389" cy="532194"/>
        </a:xfrm>
        <a:prstGeom prst="rect">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w="9525" cap="flat" cmpd="sng" algn="ctr">
          <a:solidFill>
            <a:schemeClr val="accent6">
              <a:shade val="95000"/>
              <a:satMod val="105000"/>
            </a:schemeClr>
          </a:solidFill>
          <a:prstDash val="solid"/>
        </a:ln>
        <a:effectLst>
          <a:outerShdw blurRad="40000" dist="23000" dir="5400000" rotWithShape="0">
            <a:srgbClr val="000000">
              <a:alpha val="35000"/>
            </a:srgbClr>
          </a:outerShdw>
        </a:effectLst>
        <a:scene3d>
          <a:camera prst="orthographicFront"/>
          <a:lightRig rig="flat" dir="t"/>
        </a:scene3d>
      </dsp:spPr>
      <dsp:style>
        <a:lnRef idx="1">
          <a:schemeClr val="accent6"/>
        </a:lnRef>
        <a:fillRef idx="3">
          <a:schemeClr val="accent6"/>
        </a:fillRef>
        <a:effectRef idx="2">
          <a:schemeClr val="accent6"/>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tr-TR" sz="1500" b="1" kern="1200">
              <a:solidFill>
                <a:schemeClr val="tx1"/>
              </a:solidFill>
            </a:rPr>
            <a:t>Miraç Kandili</a:t>
          </a:r>
        </a:p>
      </dsp:txBody>
      <dsp:txXfrm>
        <a:off x="5478011" y="3780797"/>
        <a:ext cx="1064389" cy="532194"/>
      </dsp:txXfrm>
    </dsp:sp>
    <dsp:sp modelId="{464B2115-56D7-4E15-B04A-BFDF74194421}">
      <dsp:nvSpPr>
        <dsp:cNvPr id="0" name=""/>
        <dsp:cNvSpPr/>
      </dsp:nvSpPr>
      <dsp:spPr>
        <a:xfrm>
          <a:off x="5478011" y="4536513"/>
          <a:ext cx="1064389" cy="532194"/>
        </a:xfrm>
        <a:prstGeom prst="rect">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w="9525" cap="flat" cmpd="sng" algn="ctr">
          <a:solidFill>
            <a:schemeClr val="accent6">
              <a:shade val="95000"/>
              <a:satMod val="105000"/>
            </a:schemeClr>
          </a:solidFill>
          <a:prstDash val="solid"/>
        </a:ln>
        <a:effectLst>
          <a:outerShdw blurRad="40000" dist="23000" dir="5400000" rotWithShape="0">
            <a:srgbClr val="000000">
              <a:alpha val="35000"/>
            </a:srgbClr>
          </a:outerShdw>
        </a:effectLst>
        <a:scene3d>
          <a:camera prst="orthographicFront"/>
          <a:lightRig rig="flat" dir="t"/>
        </a:scene3d>
      </dsp:spPr>
      <dsp:style>
        <a:lnRef idx="1">
          <a:schemeClr val="accent6"/>
        </a:lnRef>
        <a:fillRef idx="3">
          <a:schemeClr val="accent6"/>
        </a:fillRef>
        <a:effectRef idx="2">
          <a:schemeClr val="accent6"/>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tr-TR" sz="1500" b="1" kern="1200">
              <a:solidFill>
                <a:schemeClr val="tx1"/>
              </a:solidFill>
            </a:rPr>
            <a:t>Berat Kandili</a:t>
          </a:r>
        </a:p>
      </dsp:txBody>
      <dsp:txXfrm>
        <a:off x="5478011" y="4536513"/>
        <a:ext cx="1064389" cy="532194"/>
      </dsp:txXfrm>
    </dsp:sp>
    <dsp:sp modelId="{972C3C27-14FE-45F9-B0B2-BF49EE7EDF44}">
      <dsp:nvSpPr>
        <dsp:cNvPr id="0" name=""/>
        <dsp:cNvSpPr/>
      </dsp:nvSpPr>
      <dsp:spPr>
        <a:xfrm>
          <a:off x="5478011" y="5292230"/>
          <a:ext cx="1064389" cy="532194"/>
        </a:xfrm>
        <a:prstGeom prst="rect">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w="9525" cap="flat" cmpd="sng" algn="ctr">
          <a:solidFill>
            <a:schemeClr val="accent6">
              <a:shade val="95000"/>
              <a:satMod val="105000"/>
            </a:schemeClr>
          </a:solidFill>
          <a:prstDash val="solid"/>
        </a:ln>
        <a:effectLst>
          <a:outerShdw blurRad="40000" dist="23000" dir="5400000" rotWithShape="0">
            <a:srgbClr val="000000">
              <a:alpha val="35000"/>
            </a:srgbClr>
          </a:outerShdw>
        </a:effectLst>
        <a:scene3d>
          <a:camera prst="orthographicFront"/>
          <a:lightRig rig="flat" dir="t"/>
        </a:scene3d>
      </dsp:spPr>
      <dsp:style>
        <a:lnRef idx="1">
          <a:schemeClr val="accent6"/>
        </a:lnRef>
        <a:fillRef idx="3">
          <a:schemeClr val="accent6"/>
        </a:fillRef>
        <a:effectRef idx="2">
          <a:schemeClr val="accent6"/>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tr-TR" sz="1500" b="1" kern="1200">
              <a:solidFill>
                <a:schemeClr val="tx1"/>
              </a:solidFill>
            </a:rPr>
            <a:t>Kadir Gecesi</a:t>
          </a:r>
        </a:p>
      </dsp:txBody>
      <dsp:txXfrm>
        <a:off x="5478011" y="5292230"/>
        <a:ext cx="1064389" cy="532194"/>
      </dsp:txXfrm>
    </dsp:sp>
    <dsp:sp modelId="{F51380C5-2BD2-4477-95C6-5D8A3EEB5FF2}">
      <dsp:nvSpPr>
        <dsp:cNvPr id="0" name=""/>
        <dsp:cNvSpPr/>
      </dsp:nvSpPr>
      <dsp:spPr>
        <a:xfrm>
          <a:off x="6646748" y="726916"/>
          <a:ext cx="1783000" cy="560741"/>
        </a:xfrm>
        <a:prstGeom prst="rect">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w="9525" cap="flat" cmpd="sng" algn="ctr">
          <a:solidFill>
            <a:schemeClr val="accent1">
              <a:shade val="95000"/>
              <a:satMod val="105000"/>
            </a:schemeClr>
          </a:solidFill>
          <a:prstDash val="solid"/>
        </a:ln>
        <a:effectLst>
          <a:outerShdw blurRad="40000" dist="23000" dir="5400000" rotWithShape="0">
            <a:srgbClr val="000000">
              <a:alpha val="35000"/>
            </a:srgbClr>
          </a:outerShdw>
        </a:effectLst>
        <a:scene3d>
          <a:camera prst="orthographicFront"/>
          <a:lightRig rig="flat" dir="t"/>
        </a:scene3d>
      </dsp:spPr>
      <dsp:style>
        <a:lnRef idx="1">
          <a:schemeClr val="accent1"/>
        </a:lnRef>
        <a:fillRef idx="3">
          <a:schemeClr val="accent1"/>
        </a:fillRef>
        <a:effectRef idx="2">
          <a:schemeClr val="accent1"/>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tr-TR" sz="1800" b="1" kern="1200" dirty="0"/>
            <a:t>Kıymetli  Mekanlar</a:t>
          </a:r>
        </a:p>
      </dsp:txBody>
      <dsp:txXfrm>
        <a:off x="6646748" y="726916"/>
        <a:ext cx="1783000" cy="560741"/>
      </dsp:txXfrm>
    </dsp:sp>
    <dsp:sp modelId="{A6E68FFA-4BE5-49AB-BE8D-1EC1925B0335}">
      <dsp:nvSpPr>
        <dsp:cNvPr id="0" name=""/>
        <dsp:cNvSpPr/>
      </dsp:nvSpPr>
      <dsp:spPr>
        <a:xfrm>
          <a:off x="7367983" y="1728469"/>
          <a:ext cx="1064389" cy="532194"/>
        </a:xfrm>
        <a:prstGeom prst="rect">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w="9525" cap="flat" cmpd="sng" algn="ctr">
          <a:solidFill>
            <a:schemeClr val="accent4">
              <a:shade val="95000"/>
              <a:satMod val="105000"/>
            </a:schemeClr>
          </a:solidFill>
          <a:prstDash val="solid"/>
        </a:ln>
        <a:effectLst>
          <a:outerShdw blurRad="40000" dist="23000" dir="5400000" rotWithShape="0">
            <a:srgbClr val="000000">
              <a:alpha val="35000"/>
            </a:srgbClr>
          </a:outerShdw>
        </a:effectLst>
        <a:scene3d>
          <a:camera prst="orthographicFront"/>
          <a:lightRig rig="flat" dir="t"/>
        </a:scene3d>
      </dsp:spPr>
      <dsp:style>
        <a:lnRef idx="1">
          <a:schemeClr val="accent4"/>
        </a:lnRef>
        <a:fillRef idx="3">
          <a:schemeClr val="accent4"/>
        </a:fillRef>
        <a:effectRef idx="2">
          <a:schemeClr val="accent4"/>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tr-TR" sz="1500" b="1" kern="1200" dirty="0">
              <a:solidFill>
                <a:schemeClr val="tx1"/>
              </a:solidFill>
            </a:rPr>
            <a:t>Kabe Harem-i Şerif</a:t>
          </a:r>
        </a:p>
      </dsp:txBody>
      <dsp:txXfrm>
        <a:off x="7367983" y="1728469"/>
        <a:ext cx="1064389" cy="532194"/>
      </dsp:txXfrm>
    </dsp:sp>
    <dsp:sp modelId="{7DD8210F-9694-4161-AC96-146B90E3A65A}">
      <dsp:nvSpPr>
        <dsp:cNvPr id="0" name=""/>
        <dsp:cNvSpPr/>
      </dsp:nvSpPr>
      <dsp:spPr>
        <a:xfrm>
          <a:off x="7357989" y="2463169"/>
          <a:ext cx="1064389" cy="532194"/>
        </a:xfrm>
        <a:prstGeom prst="rect">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w="9525" cap="flat" cmpd="sng" algn="ctr">
          <a:solidFill>
            <a:schemeClr val="accent4">
              <a:shade val="95000"/>
              <a:satMod val="105000"/>
            </a:schemeClr>
          </a:solidFill>
          <a:prstDash val="solid"/>
        </a:ln>
        <a:effectLst>
          <a:outerShdw blurRad="40000" dist="23000" dir="5400000" rotWithShape="0">
            <a:srgbClr val="000000">
              <a:alpha val="35000"/>
            </a:srgbClr>
          </a:outerShdw>
        </a:effectLst>
        <a:scene3d>
          <a:camera prst="orthographicFront"/>
          <a:lightRig rig="flat" dir="t"/>
        </a:scene3d>
      </dsp:spPr>
      <dsp:style>
        <a:lnRef idx="1">
          <a:schemeClr val="accent4"/>
        </a:lnRef>
        <a:fillRef idx="3">
          <a:schemeClr val="accent4"/>
        </a:fillRef>
        <a:effectRef idx="2">
          <a:schemeClr val="accent4"/>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tr-TR" sz="1500" b="1" kern="1200">
              <a:solidFill>
                <a:schemeClr val="tx1"/>
              </a:solidFill>
            </a:rPr>
            <a:t>Mescidi Nebevi</a:t>
          </a:r>
        </a:p>
      </dsp:txBody>
      <dsp:txXfrm>
        <a:off x="7357989" y="2463169"/>
        <a:ext cx="1064389" cy="532194"/>
      </dsp:txXfrm>
    </dsp:sp>
    <dsp:sp modelId="{590124EC-BD42-4491-9B03-32E3ED8C1213}">
      <dsp:nvSpPr>
        <dsp:cNvPr id="0" name=""/>
        <dsp:cNvSpPr/>
      </dsp:nvSpPr>
      <dsp:spPr>
        <a:xfrm>
          <a:off x="7357989" y="3218885"/>
          <a:ext cx="1064389" cy="532194"/>
        </a:xfrm>
        <a:prstGeom prst="rect">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w="9525" cap="flat" cmpd="sng" algn="ctr">
          <a:solidFill>
            <a:schemeClr val="accent4">
              <a:shade val="95000"/>
              <a:satMod val="105000"/>
            </a:schemeClr>
          </a:solidFill>
          <a:prstDash val="solid"/>
        </a:ln>
        <a:effectLst>
          <a:outerShdw blurRad="40000" dist="23000" dir="5400000" rotWithShape="0">
            <a:srgbClr val="000000">
              <a:alpha val="35000"/>
            </a:srgbClr>
          </a:outerShdw>
        </a:effectLst>
        <a:scene3d>
          <a:camera prst="orthographicFront"/>
          <a:lightRig rig="flat" dir="t"/>
        </a:scene3d>
      </dsp:spPr>
      <dsp:style>
        <a:lnRef idx="1">
          <a:schemeClr val="accent4"/>
        </a:lnRef>
        <a:fillRef idx="3">
          <a:schemeClr val="accent4"/>
        </a:fillRef>
        <a:effectRef idx="2">
          <a:schemeClr val="accent4"/>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tr-TR" sz="1500" b="1" kern="1200">
              <a:solidFill>
                <a:schemeClr val="tx1"/>
              </a:solidFill>
            </a:rPr>
            <a:t>Mescidi Aksa</a:t>
          </a:r>
        </a:p>
      </dsp:txBody>
      <dsp:txXfrm>
        <a:off x="7357989" y="3218885"/>
        <a:ext cx="1064389" cy="532194"/>
      </dsp:txXfrm>
    </dsp:sp>
    <dsp:sp modelId="{375EE166-711E-4069-BA44-93238DB8DF22}">
      <dsp:nvSpPr>
        <dsp:cNvPr id="0" name=""/>
        <dsp:cNvSpPr/>
      </dsp:nvSpPr>
      <dsp:spPr>
        <a:xfrm>
          <a:off x="7357989" y="3974601"/>
          <a:ext cx="1064389" cy="532194"/>
        </a:xfrm>
        <a:prstGeom prst="rect">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w="9525" cap="flat" cmpd="sng" algn="ctr">
          <a:solidFill>
            <a:schemeClr val="accent4">
              <a:shade val="95000"/>
              <a:satMod val="105000"/>
            </a:schemeClr>
          </a:solidFill>
          <a:prstDash val="solid"/>
        </a:ln>
        <a:effectLst>
          <a:outerShdw blurRad="40000" dist="23000" dir="5400000" rotWithShape="0">
            <a:srgbClr val="000000">
              <a:alpha val="35000"/>
            </a:srgbClr>
          </a:outerShdw>
        </a:effectLst>
        <a:scene3d>
          <a:camera prst="orthographicFront"/>
          <a:lightRig rig="flat" dir="t"/>
        </a:scene3d>
      </dsp:spPr>
      <dsp:style>
        <a:lnRef idx="1">
          <a:schemeClr val="accent4"/>
        </a:lnRef>
        <a:fillRef idx="3">
          <a:schemeClr val="accent4"/>
        </a:fillRef>
        <a:effectRef idx="2">
          <a:schemeClr val="accent4"/>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tr-TR" sz="1500" b="1" kern="1200" dirty="0">
              <a:solidFill>
                <a:schemeClr val="tx1"/>
              </a:solidFill>
            </a:rPr>
            <a:t>Camiler</a:t>
          </a:r>
        </a:p>
      </dsp:txBody>
      <dsp:txXfrm>
        <a:off x="7357989" y="3974601"/>
        <a:ext cx="1064389" cy="532194"/>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1" y="0"/>
            <a:ext cx="4277135" cy="340265"/>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sz="quarter" idx="1"/>
          </p:nvPr>
        </p:nvSpPr>
        <p:spPr>
          <a:xfrm>
            <a:off x="5593177" y="0"/>
            <a:ext cx="4277135" cy="340265"/>
          </a:xfrm>
          <a:prstGeom prst="rect">
            <a:avLst/>
          </a:prstGeom>
        </p:spPr>
        <p:txBody>
          <a:bodyPr vert="horz" lIns="91440" tIns="45720" rIns="91440" bIns="45720" rtlCol="0"/>
          <a:lstStyle>
            <a:lvl1pPr algn="r">
              <a:defRPr sz="1200"/>
            </a:lvl1pPr>
          </a:lstStyle>
          <a:p>
            <a:fld id="{07B2BA7A-BBFF-430F-B499-15EEEC10E6DD}" type="datetimeFigureOut">
              <a:rPr lang="tr-TR" smtClean="0"/>
              <a:t>16.03.2023</a:t>
            </a:fld>
            <a:endParaRPr lang="tr-TR"/>
          </a:p>
        </p:txBody>
      </p:sp>
      <p:sp>
        <p:nvSpPr>
          <p:cNvPr id="4" name="Altbilgi Yer Tutucusu 3"/>
          <p:cNvSpPr>
            <a:spLocks noGrp="1"/>
          </p:cNvSpPr>
          <p:nvPr>
            <p:ph type="ftr" sz="quarter" idx="2"/>
          </p:nvPr>
        </p:nvSpPr>
        <p:spPr>
          <a:xfrm>
            <a:off x="1" y="6457410"/>
            <a:ext cx="4277135" cy="340265"/>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p:cNvSpPr>
            <a:spLocks noGrp="1"/>
          </p:cNvSpPr>
          <p:nvPr>
            <p:ph type="sldNum" sz="quarter" idx="3"/>
          </p:nvPr>
        </p:nvSpPr>
        <p:spPr>
          <a:xfrm>
            <a:off x="5593177" y="6457410"/>
            <a:ext cx="4277135" cy="340265"/>
          </a:xfrm>
          <a:prstGeom prst="rect">
            <a:avLst/>
          </a:prstGeom>
        </p:spPr>
        <p:txBody>
          <a:bodyPr vert="horz" lIns="91440" tIns="45720" rIns="91440" bIns="45720" rtlCol="0" anchor="b"/>
          <a:lstStyle>
            <a:lvl1pPr algn="r">
              <a:defRPr sz="1200"/>
            </a:lvl1pPr>
          </a:lstStyle>
          <a:p>
            <a:fld id="{197F4F4A-CA0A-4549-82E9-9E8B0492078C}" type="slidenum">
              <a:rPr lang="tr-TR" smtClean="0"/>
              <a:t>‹#›</a:t>
            </a:fld>
            <a:endParaRPr lang="tr-TR"/>
          </a:p>
        </p:txBody>
      </p:sp>
    </p:spTree>
    <p:extLst>
      <p:ext uri="{BB962C8B-B14F-4D97-AF65-F5344CB8AC3E}">
        <p14:creationId xmlns:p14="http://schemas.microsoft.com/office/powerpoint/2010/main" val="25013623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1"/>
            <a:ext cx="4278041" cy="339170"/>
          </a:xfrm>
          <a:prstGeom prst="rect">
            <a:avLst/>
          </a:prstGeom>
        </p:spPr>
        <p:txBody>
          <a:bodyPr vert="horz" lIns="94832" tIns="47416" rIns="94832" bIns="47416" rtlCol="0"/>
          <a:lstStyle>
            <a:lvl1pPr algn="l" fontAlgn="auto">
              <a:spcBef>
                <a:spcPts val="0"/>
              </a:spcBef>
              <a:spcAft>
                <a:spcPts val="0"/>
              </a:spcAft>
              <a:defRPr sz="1300">
                <a:latin typeface="+mn-lt"/>
              </a:defRPr>
            </a:lvl1pPr>
          </a:lstStyle>
          <a:p>
            <a:pPr>
              <a:defRPr/>
            </a:pPr>
            <a:endParaRPr lang="tr-TR"/>
          </a:p>
        </p:txBody>
      </p:sp>
      <p:sp>
        <p:nvSpPr>
          <p:cNvPr id="3" name="2 Veri Yer Tutucusu"/>
          <p:cNvSpPr>
            <a:spLocks noGrp="1"/>
          </p:cNvSpPr>
          <p:nvPr>
            <p:ph type="dt" idx="1"/>
          </p:nvPr>
        </p:nvSpPr>
        <p:spPr>
          <a:xfrm>
            <a:off x="5591204" y="1"/>
            <a:ext cx="4278038" cy="339170"/>
          </a:xfrm>
          <a:prstGeom prst="rect">
            <a:avLst/>
          </a:prstGeom>
        </p:spPr>
        <p:txBody>
          <a:bodyPr vert="horz" lIns="94832" tIns="47416" rIns="94832" bIns="47416" rtlCol="0"/>
          <a:lstStyle>
            <a:lvl1pPr algn="r" fontAlgn="auto">
              <a:spcBef>
                <a:spcPts val="0"/>
              </a:spcBef>
              <a:spcAft>
                <a:spcPts val="0"/>
              </a:spcAft>
              <a:defRPr sz="1300">
                <a:latin typeface="+mn-lt"/>
              </a:defRPr>
            </a:lvl1pPr>
          </a:lstStyle>
          <a:p>
            <a:pPr>
              <a:defRPr/>
            </a:pPr>
            <a:fld id="{EB116FBC-D58E-4F75-829C-BDFAA7DA1FAF}" type="datetimeFigureOut">
              <a:rPr lang="tr-TR"/>
              <a:pPr>
                <a:defRPr/>
              </a:pPr>
              <a:t>16.03.2023</a:t>
            </a:fld>
            <a:endParaRPr lang="tr-TR"/>
          </a:p>
        </p:txBody>
      </p:sp>
      <p:sp>
        <p:nvSpPr>
          <p:cNvPr id="4" name="3 Slayt Görüntüsü Yer Tutucusu"/>
          <p:cNvSpPr>
            <a:spLocks noGrp="1" noRot="1" noChangeAspect="1"/>
          </p:cNvSpPr>
          <p:nvPr>
            <p:ph type="sldImg" idx="2"/>
          </p:nvPr>
        </p:nvSpPr>
        <p:spPr>
          <a:xfrm>
            <a:off x="3236913" y="509588"/>
            <a:ext cx="3398837" cy="2549525"/>
          </a:xfrm>
          <a:prstGeom prst="rect">
            <a:avLst/>
          </a:prstGeom>
          <a:noFill/>
          <a:ln w="12700">
            <a:solidFill>
              <a:prstClr val="black"/>
            </a:solidFill>
          </a:ln>
        </p:spPr>
        <p:txBody>
          <a:bodyPr vert="horz" lIns="94832" tIns="47416" rIns="94832" bIns="47416" rtlCol="0" anchor="ctr"/>
          <a:lstStyle/>
          <a:p>
            <a:pPr lvl="0"/>
            <a:endParaRPr lang="tr-TR" noProof="0"/>
          </a:p>
        </p:txBody>
      </p:sp>
      <p:sp>
        <p:nvSpPr>
          <p:cNvPr id="5" name="4 Not Yer Tutucusu"/>
          <p:cNvSpPr>
            <a:spLocks noGrp="1"/>
          </p:cNvSpPr>
          <p:nvPr>
            <p:ph type="body" sz="quarter" idx="3"/>
          </p:nvPr>
        </p:nvSpPr>
        <p:spPr>
          <a:xfrm>
            <a:off x="988295" y="3228460"/>
            <a:ext cx="7896076" cy="3058875"/>
          </a:xfrm>
          <a:prstGeom prst="rect">
            <a:avLst/>
          </a:prstGeom>
        </p:spPr>
        <p:txBody>
          <a:bodyPr vert="horz" lIns="94832" tIns="47416" rIns="94832" bIns="47416" rtlCol="0">
            <a:normAutofit/>
          </a:bodyPr>
          <a:lstStyle/>
          <a:p>
            <a:pPr lvl="0"/>
            <a:r>
              <a:rPr lang="tr-TR" noProof="0"/>
              <a:t>Asıl metin stillerini düzenlemek için tıklatın</a:t>
            </a:r>
          </a:p>
          <a:p>
            <a:pPr lvl="1"/>
            <a:r>
              <a:rPr lang="tr-TR" noProof="0"/>
              <a:t>İkinci düzey</a:t>
            </a:r>
          </a:p>
          <a:p>
            <a:pPr lvl="2"/>
            <a:r>
              <a:rPr lang="tr-TR" noProof="0"/>
              <a:t>Üçüncü düzey</a:t>
            </a:r>
          </a:p>
          <a:p>
            <a:pPr lvl="3"/>
            <a:r>
              <a:rPr lang="tr-TR" noProof="0"/>
              <a:t>Dördüncü düzey</a:t>
            </a:r>
          </a:p>
          <a:p>
            <a:pPr lvl="4"/>
            <a:r>
              <a:rPr lang="tr-TR" noProof="0"/>
              <a:t>Beşinci düzey</a:t>
            </a:r>
          </a:p>
        </p:txBody>
      </p:sp>
      <p:sp>
        <p:nvSpPr>
          <p:cNvPr id="6" name="5 Altbilgi Yer Tutucusu"/>
          <p:cNvSpPr>
            <a:spLocks noGrp="1"/>
          </p:cNvSpPr>
          <p:nvPr>
            <p:ph type="ftr" sz="quarter" idx="4"/>
          </p:nvPr>
        </p:nvSpPr>
        <p:spPr>
          <a:xfrm>
            <a:off x="0" y="6456919"/>
            <a:ext cx="4278041" cy="339170"/>
          </a:xfrm>
          <a:prstGeom prst="rect">
            <a:avLst/>
          </a:prstGeom>
        </p:spPr>
        <p:txBody>
          <a:bodyPr vert="horz" lIns="94832" tIns="47416" rIns="94832" bIns="47416" rtlCol="0" anchor="b"/>
          <a:lstStyle>
            <a:lvl1pPr algn="l" fontAlgn="auto">
              <a:spcBef>
                <a:spcPts val="0"/>
              </a:spcBef>
              <a:spcAft>
                <a:spcPts val="0"/>
              </a:spcAft>
              <a:defRPr sz="1300">
                <a:latin typeface="+mn-lt"/>
              </a:defRPr>
            </a:lvl1pPr>
          </a:lstStyle>
          <a:p>
            <a:pPr>
              <a:defRPr/>
            </a:pPr>
            <a:endParaRPr lang="tr-TR"/>
          </a:p>
        </p:txBody>
      </p:sp>
      <p:sp>
        <p:nvSpPr>
          <p:cNvPr id="7" name="6 Slayt Numarası Yer Tutucusu"/>
          <p:cNvSpPr>
            <a:spLocks noGrp="1"/>
          </p:cNvSpPr>
          <p:nvPr>
            <p:ph type="sldNum" sz="quarter" idx="5"/>
          </p:nvPr>
        </p:nvSpPr>
        <p:spPr>
          <a:xfrm>
            <a:off x="5591204" y="6456919"/>
            <a:ext cx="4278038" cy="339170"/>
          </a:xfrm>
          <a:prstGeom prst="rect">
            <a:avLst/>
          </a:prstGeom>
        </p:spPr>
        <p:txBody>
          <a:bodyPr vert="horz" lIns="94832" tIns="47416" rIns="94832" bIns="47416" rtlCol="0" anchor="b"/>
          <a:lstStyle>
            <a:lvl1pPr algn="r" fontAlgn="auto">
              <a:spcBef>
                <a:spcPts val="0"/>
              </a:spcBef>
              <a:spcAft>
                <a:spcPts val="0"/>
              </a:spcAft>
              <a:defRPr sz="1300">
                <a:latin typeface="+mn-lt"/>
              </a:defRPr>
            </a:lvl1pPr>
          </a:lstStyle>
          <a:p>
            <a:pPr>
              <a:defRPr/>
            </a:pPr>
            <a:fld id="{72BEDB22-2416-4F65-AD05-CB073CFFC59C}" type="slidenum">
              <a:rPr lang="tr-TR"/>
              <a:pPr>
                <a:defRPr/>
              </a:pPr>
              <a:t>‹#›</a:t>
            </a:fld>
            <a:endParaRPr lang="tr-TR"/>
          </a:p>
        </p:txBody>
      </p:sp>
    </p:spTree>
    <p:extLst>
      <p:ext uri="{BB962C8B-B14F-4D97-AF65-F5344CB8AC3E}">
        <p14:creationId xmlns:p14="http://schemas.microsoft.com/office/powerpoint/2010/main" val="47747883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normAutofit/>
          </a:bodyPr>
          <a:lstStyle/>
          <a:p>
            <a:endParaRPr lang="tr-TR" dirty="0"/>
          </a:p>
        </p:txBody>
      </p:sp>
      <p:sp>
        <p:nvSpPr>
          <p:cNvPr id="4" name="Slayt Numarası Yer Tutucusu 3"/>
          <p:cNvSpPr>
            <a:spLocks noGrp="1"/>
          </p:cNvSpPr>
          <p:nvPr>
            <p:ph type="sldNum" sz="quarter" idx="10"/>
          </p:nvPr>
        </p:nvSpPr>
        <p:spPr/>
        <p:txBody>
          <a:bodyPr/>
          <a:lstStyle/>
          <a:p>
            <a:pPr>
              <a:defRPr/>
            </a:pPr>
            <a:fld id="{72BEDB22-2416-4F65-AD05-CB073CFFC59C}" type="slidenum">
              <a:rPr lang="tr-TR" smtClean="0"/>
              <a:pPr>
                <a:defRPr/>
              </a:pPr>
              <a:t>3</a:t>
            </a:fld>
            <a:endParaRPr lang="tr-TR"/>
          </a:p>
        </p:txBody>
      </p:sp>
    </p:spTree>
    <p:extLst>
      <p:ext uri="{BB962C8B-B14F-4D97-AF65-F5344CB8AC3E}">
        <p14:creationId xmlns:p14="http://schemas.microsoft.com/office/powerpoint/2010/main" val="29482315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tr-TR" sz="1200" dirty="0" smtClean="0"/>
              <a:t>İnsanoğlu gün geçtikçe kendini daha yorgun hissetmeye devam ediyor. Refah seviyesinin arttığı toplumlarda yapılan araştırmalar manevi hastalıklar, intihar ve yalnızlık oranlarının arttığını gösteriyor. Üzerinde çalışma yapılan hususlardan birisi manevi terapi...</a:t>
            </a:r>
            <a:br>
              <a:rPr lang="tr-TR" sz="1200" dirty="0" smtClean="0"/>
            </a:br>
            <a:r>
              <a:rPr lang="tr-TR" sz="1200" dirty="0" smtClean="0"/>
              <a:t/>
            </a:r>
            <a:br>
              <a:rPr lang="tr-TR" sz="1200" dirty="0" smtClean="0"/>
            </a:br>
            <a:r>
              <a:rPr lang="tr-TR" sz="1200" dirty="0" smtClean="0"/>
              <a:t>Ah Ramazan </a:t>
            </a:r>
            <a:br>
              <a:rPr lang="tr-TR" sz="1200" dirty="0" smtClean="0"/>
            </a:br>
            <a:r>
              <a:rPr lang="tr-TR" sz="1200" dirty="0" smtClean="0"/>
              <a:t>Baharlarınla, </a:t>
            </a:r>
            <a:r>
              <a:rPr lang="tr-TR" sz="1200" dirty="0" err="1" smtClean="0"/>
              <a:t>ciceklerinle</a:t>
            </a:r>
            <a:r>
              <a:rPr lang="tr-TR" sz="1200" dirty="0" smtClean="0"/>
              <a:t>, merhametinle, bereketinle gel...</a:t>
            </a:r>
            <a:br>
              <a:rPr lang="tr-TR" sz="1200" dirty="0" smtClean="0"/>
            </a:br>
            <a:r>
              <a:rPr lang="tr-TR" sz="1200" dirty="0" smtClean="0"/>
              <a:t>Gel şifa bulalım daralan ruhlarımıza, bunalan zihinlerimize</a:t>
            </a:r>
            <a:br>
              <a:rPr lang="tr-TR" sz="1200" dirty="0" smtClean="0"/>
            </a:br>
            <a:r>
              <a:rPr lang="tr-TR" sz="1200" dirty="0" smtClean="0"/>
              <a:t>Gel şifa bulalım yorulan gönüllerimize </a:t>
            </a:r>
          </a:p>
          <a:p>
            <a:endParaRPr lang="tr-TR" dirty="0"/>
          </a:p>
        </p:txBody>
      </p:sp>
      <p:sp>
        <p:nvSpPr>
          <p:cNvPr id="4" name="Slayt Numarası Yer Tutucusu 3"/>
          <p:cNvSpPr>
            <a:spLocks noGrp="1"/>
          </p:cNvSpPr>
          <p:nvPr>
            <p:ph type="sldNum" sz="quarter" idx="10"/>
          </p:nvPr>
        </p:nvSpPr>
        <p:spPr/>
        <p:txBody>
          <a:bodyPr/>
          <a:lstStyle/>
          <a:p>
            <a:pPr>
              <a:defRPr/>
            </a:pPr>
            <a:fld id="{72BEDB22-2416-4F65-AD05-CB073CFFC59C}" type="slidenum">
              <a:rPr lang="tr-TR" smtClean="0"/>
              <a:pPr>
                <a:defRPr/>
              </a:pPr>
              <a:t>24</a:t>
            </a:fld>
            <a:endParaRPr lang="tr-TR"/>
          </a:p>
        </p:txBody>
      </p:sp>
    </p:spTree>
    <p:extLst>
      <p:ext uri="{BB962C8B-B14F-4D97-AF65-F5344CB8AC3E}">
        <p14:creationId xmlns:p14="http://schemas.microsoft.com/office/powerpoint/2010/main" val="18867869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tr-TR" sz="1200" dirty="0" smtClean="0"/>
              <a:t>İnsanoğlu gün geçtikçe kendini daha yorgun hissetmeye devam ediyor. Refah seviyesinin arttığı toplumlarda yapılan araştırmalar manevi hastalıklar, intihar ve yalnızlık oranlarının arttığını gösteriyor. Üzerinde çalışma yapılan hususlardan birisi manevi terapi...</a:t>
            </a:r>
            <a:br>
              <a:rPr lang="tr-TR" sz="1200" dirty="0" smtClean="0"/>
            </a:br>
            <a:r>
              <a:rPr lang="tr-TR" sz="1200" dirty="0" smtClean="0"/>
              <a:t/>
            </a:r>
            <a:br>
              <a:rPr lang="tr-TR" sz="1200" dirty="0" smtClean="0"/>
            </a:br>
            <a:r>
              <a:rPr lang="tr-TR" sz="1200" dirty="0" smtClean="0"/>
              <a:t>Ah Ramazan </a:t>
            </a:r>
            <a:br>
              <a:rPr lang="tr-TR" sz="1200" dirty="0" smtClean="0"/>
            </a:br>
            <a:r>
              <a:rPr lang="tr-TR" sz="1200" dirty="0" smtClean="0"/>
              <a:t>Baharlarınla, </a:t>
            </a:r>
            <a:r>
              <a:rPr lang="tr-TR" sz="1200" dirty="0" err="1" smtClean="0"/>
              <a:t>ciceklerinle</a:t>
            </a:r>
            <a:r>
              <a:rPr lang="tr-TR" sz="1200" dirty="0" smtClean="0"/>
              <a:t>, merhametinle, bereketinle gel...</a:t>
            </a:r>
            <a:br>
              <a:rPr lang="tr-TR" sz="1200" dirty="0" smtClean="0"/>
            </a:br>
            <a:r>
              <a:rPr lang="tr-TR" sz="1200" dirty="0" smtClean="0"/>
              <a:t>Gel şifa bulalım daralan ruhlarımıza, bunalan zihinlerimize</a:t>
            </a:r>
            <a:br>
              <a:rPr lang="tr-TR" sz="1200" dirty="0" smtClean="0"/>
            </a:br>
            <a:r>
              <a:rPr lang="tr-TR" sz="1200" dirty="0" smtClean="0"/>
              <a:t>Gel şifa bulalım yorulan gönüllerimize </a:t>
            </a:r>
          </a:p>
          <a:p>
            <a:endParaRPr lang="tr-TR" dirty="0"/>
          </a:p>
        </p:txBody>
      </p:sp>
      <p:sp>
        <p:nvSpPr>
          <p:cNvPr id="4" name="Slayt Numarası Yer Tutucusu 3"/>
          <p:cNvSpPr>
            <a:spLocks noGrp="1"/>
          </p:cNvSpPr>
          <p:nvPr>
            <p:ph type="sldNum" sz="quarter" idx="10"/>
          </p:nvPr>
        </p:nvSpPr>
        <p:spPr/>
        <p:txBody>
          <a:bodyPr/>
          <a:lstStyle/>
          <a:p>
            <a:pPr>
              <a:defRPr/>
            </a:pPr>
            <a:fld id="{72BEDB22-2416-4F65-AD05-CB073CFFC59C}" type="slidenum">
              <a:rPr lang="tr-TR" smtClean="0"/>
              <a:pPr>
                <a:defRPr/>
              </a:pPr>
              <a:t>25</a:t>
            </a:fld>
            <a:endParaRPr lang="tr-TR"/>
          </a:p>
        </p:txBody>
      </p:sp>
    </p:spTree>
    <p:extLst>
      <p:ext uri="{BB962C8B-B14F-4D97-AF65-F5344CB8AC3E}">
        <p14:creationId xmlns:p14="http://schemas.microsoft.com/office/powerpoint/2010/main" val="36779529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normAutofit/>
          </a:bodyPr>
          <a:lstStyle/>
          <a:p>
            <a:endParaRPr lang="tr-TR" dirty="0"/>
          </a:p>
        </p:txBody>
      </p:sp>
      <p:sp>
        <p:nvSpPr>
          <p:cNvPr id="4" name="Slayt Numarası Yer Tutucusu 3"/>
          <p:cNvSpPr>
            <a:spLocks noGrp="1"/>
          </p:cNvSpPr>
          <p:nvPr>
            <p:ph type="sldNum" sz="quarter" idx="10"/>
          </p:nvPr>
        </p:nvSpPr>
        <p:spPr/>
        <p:txBody>
          <a:bodyPr/>
          <a:lstStyle/>
          <a:p>
            <a:pPr>
              <a:defRPr/>
            </a:pPr>
            <a:fld id="{72BEDB22-2416-4F65-AD05-CB073CFFC59C}" type="slidenum">
              <a:rPr lang="tr-TR" smtClean="0"/>
              <a:pPr>
                <a:defRPr/>
              </a:pPr>
              <a:t>28</a:t>
            </a:fld>
            <a:endParaRPr lang="tr-TR"/>
          </a:p>
        </p:txBody>
      </p:sp>
    </p:spTree>
    <p:extLst>
      <p:ext uri="{BB962C8B-B14F-4D97-AF65-F5344CB8AC3E}">
        <p14:creationId xmlns:p14="http://schemas.microsoft.com/office/powerpoint/2010/main" val="42099192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72BEDB22-2416-4F65-AD05-CB073CFFC59C}" type="slidenum">
              <a:rPr lang="tr-TR" smtClean="0"/>
              <a:pPr>
                <a:defRPr/>
              </a:pPr>
              <a:t>29</a:t>
            </a:fld>
            <a:endParaRPr lang="tr-TR"/>
          </a:p>
        </p:txBody>
      </p:sp>
    </p:spTree>
    <p:extLst>
      <p:ext uri="{BB962C8B-B14F-4D97-AF65-F5344CB8AC3E}">
        <p14:creationId xmlns:p14="http://schemas.microsoft.com/office/powerpoint/2010/main" val="148093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kern="1200" dirty="0">
                <a:solidFill>
                  <a:schemeClr val="tx1"/>
                </a:solidFill>
                <a:effectLst/>
                <a:latin typeface="+mn-lt"/>
                <a:ea typeface="+mn-ea"/>
                <a:cs typeface="+mn-cs"/>
              </a:rPr>
              <a:t>Hz. Osman:</a:t>
            </a:r>
            <a:r>
              <a:rPr lang="tr-TR" sz="1200" b="1" kern="1200" dirty="0">
                <a:solidFill>
                  <a:schemeClr val="tx1"/>
                </a:solidFill>
                <a:effectLst/>
                <a:latin typeface="+mn-lt"/>
                <a:ea typeface="+mn-ea"/>
                <a:cs typeface="+mn-cs"/>
              </a:rPr>
              <a:t> “Eğer kalplerimiz temiz olsa, arınmış olsa; vallahi biz Kur’an okumaya doyamayız!”</a:t>
            </a:r>
            <a:endParaRPr lang="tr-TR" dirty="0"/>
          </a:p>
        </p:txBody>
      </p:sp>
      <p:sp>
        <p:nvSpPr>
          <p:cNvPr id="4" name="Slayt Numarası Yer Tutucusu 3"/>
          <p:cNvSpPr>
            <a:spLocks noGrp="1"/>
          </p:cNvSpPr>
          <p:nvPr>
            <p:ph type="sldNum" sz="quarter" idx="10"/>
          </p:nvPr>
        </p:nvSpPr>
        <p:spPr/>
        <p:txBody>
          <a:bodyPr/>
          <a:lstStyle/>
          <a:p>
            <a:pPr>
              <a:defRPr/>
            </a:pPr>
            <a:fld id="{72BEDB22-2416-4F65-AD05-CB073CFFC59C}" type="slidenum">
              <a:rPr lang="tr-TR" smtClean="0"/>
              <a:pPr>
                <a:defRPr/>
              </a:pPr>
              <a:t>31</a:t>
            </a:fld>
            <a:endParaRPr lang="tr-TR"/>
          </a:p>
        </p:txBody>
      </p:sp>
    </p:spTree>
    <p:extLst>
      <p:ext uri="{BB962C8B-B14F-4D97-AF65-F5344CB8AC3E}">
        <p14:creationId xmlns:p14="http://schemas.microsoft.com/office/powerpoint/2010/main" val="24955140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ayt Görüntüsü Yer Tutucusu 1"/>
          <p:cNvSpPr>
            <a:spLocks noGrp="1" noRot="1" noChangeAspect="1" noTextEdit="1"/>
          </p:cNvSpPr>
          <p:nvPr>
            <p:ph type="sldImg"/>
          </p:nvPr>
        </p:nvSpPr>
        <p:spPr bwMode="auto">
          <a:noFill/>
          <a:ln>
            <a:solidFill>
              <a:srgbClr val="000000"/>
            </a:solidFill>
            <a:miter lim="800000"/>
            <a:headEnd/>
            <a:tailEnd/>
          </a:ln>
        </p:spPr>
      </p:sp>
      <p:sp>
        <p:nvSpPr>
          <p:cNvPr id="50179" name="Not Yer Tutucusu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50180" name="Slayt Numarası Yer Tutucus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5B0AA8-4612-44A7-A392-F555E2408B9E}" type="slidenum">
              <a:rPr kumimoji="0" lang="tr-T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tr-TR" sz="1200" b="0" i="0" u="none" strike="noStrike" kern="1200" cap="none" spc="0" normalizeH="0" baseline="0" noProof="0" smtClean="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196636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normAutofit/>
          </a:bodyPr>
          <a:lstStyle/>
          <a:p>
            <a:r>
              <a:rPr lang="tr-TR" sz="1200" b="1" kern="1200" dirty="0" smtClean="0">
                <a:solidFill>
                  <a:schemeClr val="tx1"/>
                </a:solidFill>
                <a:effectLst/>
                <a:latin typeface="+mn-lt"/>
                <a:ea typeface="+mn-ea"/>
                <a:cs typeface="+mn-cs"/>
              </a:rPr>
              <a:t>“Allah’ın hükümleri ile hükmetmeyenler kâfirlerin, zalimlerin ve </a:t>
            </a:r>
            <a:r>
              <a:rPr lang="tr-TR" sz="1200" b="1" kern="1200" dirty="0" err="1" smtClean="0">
                <a:solidFill>
                  <a:schemeClr val="tx1"/>
                </a:solidFill>
                <a:effectLst/>
                <a:latin typeface="+mn-lt"/>
                <a:ea typeface="+mn-ea"/>
                <a:cs typeface="+mn-cs"/>
              </a:rPr>
              <a:t>fasıkların</a:t>
            </a:r>
            <a:r>
              <a:rPr lang="tr-TR" sz="1200" b="1" kern="1200" dirty="0" smtClean="0">
                <a:solidFill>
                  <a:schemeClr val="tx1"/>
                </a:solidFill>
                <a:effectLst/>
                <a:latin typeface="+mn-lt"/>
                <a:ea typeface="+mn-ea"/>
                <a:cs typeface="+mn-cs"/>
              </a:rPr>
              <a:t> ta kendileridir…”</a:t>
            </a:r>
            <a:r>
              <a:rPr lang="tr-TR" sz="1200" kern="1200" dirty="0" smtClean="0">
                <a:solidFill>
                  <a:schemeClr val="tx1"/>
                </a:solidFill>
                <a:effectLst/>
                <a:latin typeface="+mn-lt"/>
                <a:ea typeface="+mn-ea"/>
                <a:cs typeface="+mn-cs"/>
              </a:rPr>
              <a:t>(Maide </a:t>
            </a:r>
            <a:r>
              <a:rPr lang="tr-TR" sz="1200" kern="1200" dirty="0" err="1" smtClean="0">
                <a:solidFill>
                  <a:schemeClr val="tx1"/>
                </a:solidFill>
                <a:effectLst/>
                <a:latin typeface="+mn-lt"/>
                <a:ea typeface="+mn-ea"/>
                <a:cs typeface="+mn-cs"/>
              </a:rPr>
              <a:t>Sûresi</a:t>
            </a:r>
            <a:r>
              <a:rPr lang="tr-TR" sz="1200" kern="1200" dirty="0" smtClean="0">
                <a:solidFill>
                  <a:schemeClr val="tx1"/>
                </a:solidFill>
                <a:effectLst/>
                <a:latin typeface="+mn-lt"/>
                <a:ea typeface="+mn-ea"/>
                <a:cs typeface="+mn-cs"/>
              </a:rPr>
              <a:t>, 44- 45 ve 47)</a:t>
            </a:r>
          </a:p>
          <a:p>
            <a:r>
              <a:rPr lang="tr-TR" sz="1200" kern="1200" dirty="0" err="1" smtClean="0">
                <a:solidFill>
                  <a:schemeClr val="tx1"/>
                </a:solidFill>
                <a:effectLst/>
                <a:latin typeface="+mn-lt"/>
                <a:ea typeface="+mn-ea"/>
                <a:cs typeface="+mn-cs"/>
              </a:rPr>
              <a:t>İbn</a:t>
            </a:r>
            <a:r>
              <a:rPr lang="tr-TR" sz="1200" kern="1200" dirty="0" smtClean="0">
                <a:solidFill>
                  <a:schemeClr val="tx1"/>
                </a:solidFill>
                <a:effectLst/>
                <a:latin typeface="+mn-lt"/>
                <a:ea typeface="+mn-ea"/>
                <a:cs typeface="+mn-cs"/>
              </a:rPr>
              <a:t> Abbas (</a:t>
            </a:r>
            <a:r>
              <a:rPr lang="tr-TR" sz="1200" kern="1200" dirty="0" err="1" smtClean="0">
                <a:solidFill>
                  <a:schemeClr val="tx1"/>
                </a:solidFill>
                <a:effectLst/>
                <a:latin typeface="+mn-lt"/>
                <a:ea typeface="+mn-ea"/>
                <a:cs typeface="+mn-cs"/>
              </a:rPr>
              <a:t>ra</a:t>
            </a:r>
            <a:r>
              <a:rPr lang="tr-TR" sz="1200" kern="1200" dirty="0" smtClean="0">
                <a:solidFill>
                  <a:schemeClr val="tx1"/>
                </a:solidFill>
                <a:effectLst/>
                <a:latin typeface="+mn-lt"/>
                <a:ea typeface="+mn-ea"/>
                <a:cs typeface="+mn-cs"/>
              </a:rPr>
              <a:t>): </a:t>
            </a:r>
            <a:r>
              <a:rPr lang="tr-TR" sz="1200" b="1" kern="1200" dirty="0" smtClean="0">
                <a:solidFill>
                  <a:schemeClr val="tx1"/>
                </a:solidFill>
                <a:effectLst/>
                <a:latin typeface="+mn-lt"/>
                <a:ea typeface="+mn-ea"/>
                <a:cs typeface="+mn-cs"/>
              </a:rPr>
              <a:t>“Ey Müslümanlar! Sizler ne kadar akıllısınız böyle! Allah’ın kitabında tatlı olan ne varsa size, acı olan ne varsa kitap ehline öyle mi? Hayır, o kitabın acısı ile tatlısı ile her şeyi tüm Müslümanlar içindir. Unutmayın ki, sizden her kim inkâr ederek Allah’ın hükmü ile hükmetmezse kâfir olur. İnandığı halde hükmetmezse ya zalim olur yada </a:t>
            </a:r>
            <a:r>
              <a:rPr lang="tr-TR" sz="1200" b="1" kern="1200" dirty="0" err="1" smtClean="0">
                <a:solidFill>
                  <a:schemeClr val="tx1"/>
                </a:solidFill>
                <a:effectLst/>
                <a:latin typeface="+mn-lt"/>
                <a:ea typeface="+mn-ea"/>
                <a:cs typeface="+mn-cs"/>
              </a:rPr>
              <a:t>fasık</a:t>
            </a:r>
            <a:r>
              <a:rPr lang="tr-TR" sz="1200" b="1" kern="1200" dirty="0" smtClean="0">
                <a:solidFill>
                  <a:schemeClr val="tx1"/>
                </a:solidFill>
                <a:effectLst/>
                <a:latin typeface="+mn-lt"/>
                <a:ea typeface="+mn-ea"/>
                <a:cs typeface="+mn-cs"/>
              </a:rPr>
              <a:t> olur.”</a:t>
            </a:r>
            <a:endParaRPr lang="tr-TR" sz="1200" kern="1200" dirty="0" smtClean="0">
              <a:solidFill>
                <a:schemeClr val="tx1"/>
              </a:solidFill>
              <a:effectLst/>
              <a:latin typeface="+mn-lt"/>
              <a:ea typeface="+mn-ea"/>
              <a:cs typeface="+mn-cs"/>
            </a:endParaRPr>
          </a:p>
          <a:p>
            <a:r>
              <a:rPr lang="tr-TR" sz="1200" kern="1200" dirty="0" smtClean="0">
                <a:solidFill>
                  <a:schemeClr val="tx1"/>
                </a:solidFill>
                <a:effectLst/>
                <a:latin typeface="+mn-lt"/>
                <a:ea typeface="+mn-ea"/>
                <a:cs typeface="+mn-cs"/>
              </a:rPr>
              <a:t>Ümmetin sır küpü olan </a:t>
            </a:r>
            <a:r>
              <a:rPr lang="tr-TR" sz="1200" kern="1200" dirty="0" err="1" smtClean="0">
                <a:solidFill>
                  <a:schemeClr val="tx1"/>
                </a:solidFill>
                <a:effectLst/>
                <a:latin typeface="+mn-lt"/>
                <a:ea typeface="+mn-ea"/>
                <a:cs typeface="+mn-cs"/>
              </a:rPr>
              <a:t>Huzeyfetü’l-Yemânî</a:t>
            </a:r>
            <a:r>
              <a:rPr lang="tr-TR" sz="1200" kern="1200" dirty="0" smtClean="0">
                <a:solidFill>
                  <a:schemeClr val="tx1"/>
                </a:solidFill>
                <a:effectLst/>
                <a:latin typeface="+mn-lt"/>
                <a:ea typeface="+mn-ea"/>
                <a:cs typeface="+mn-cs"/>
              </a:rPr>
              <a:t> ise bir gün şöyle diyecekti: </a:t>
            </a:r>
            <a:r>
              <a:rPr lang="tr-TR" sz="1200" b="1" kern="1200" dirty="0" smtClean="0">
                <a:solidFill>
                  <a:schemeClr val="tx1"/>
                </a:solidFill>
                <a:effectLst/>
                <a:latin typeface="+mn-lt"/>
                <a:ea typeface="+mn-ea"/>
                <a:cs typeface="+mn-cs"/>
              </a:rPr>
              <a:t>“Bu </a:t>
            </a:r>
            <a:r>
              <a:rPr lang="tr-TR" sz="1200" b="1" kern="1200" dirty="0" err="1" smtClean="0">
                <a:solidFill>
                  <a:schemeClr val="tx1"/>
                </a:solidFill>
                <a:effectLst/>
                <a:latin typeface="+mn-lt"/>
                <a:ea typeface="+mn-ea"/>
                <a:cs typeface="+mn-cs"/>
              </a:rPr>
              <a:t>İsrailoğulları</a:t>
            </a:r>
            <a:r>
              <a:rPr lang="tr-TR" sz="1200" b="1" kern="1200" dirty="0" smtClean="0">
                <a:solidFill>
                  <a:schemeClr val="tx1"/>
                </a:solidFill>
                <a:effectLst/>
                <a:latin typeface="+mn-lt"/>
                <a:ea typeface="+mn-ea"/>
                <a:cs typeface="+mn-cs"/>
              </a:rPr>
              <a:t> sizin ne güzel kardeşlerinizmiş! Eğer Kur’an’da iyi bir şeyden bahsediliyorsa size, kötü bir şeyden bahsediliyorsa onlara öyle mi?”</a:t>
            </a:r>
            <a:endParaRPr lang="tr-TR" sz="1200" kern="1200" dirty="0" smtClean="0">
              <a:solidFill>
                <a:schemeClr val="tx1"/>
              </a:solidFill>
              <a:effectLst/>
              <a:latin typeface="+mn-lt"/>
              <a:ea typeface="+mn-ea"/>
              <a:cs typeface="+mn-cs"/>
            </a:endParaRPr>
          </a:p>
          <a:p>
            <a:r>
              <a:rPr lang="tr-TR" sz="1200" b="1" kern="1200" dirty="0" smtClean="0">
                <a:solidFill>
                  <a:schemeClr val="tx1"/>
                </a:solidFill>
                <a:effectLst/>
                <a:latin typeface="+mn-lt"/>
                <a:ea typeface="+mn-ea"/>
                <a:cs typeface="+mn-cs"/>
              </a:rPr>
              <a:t>“(O gün) Peygamber diyecek ki: Ey Rabbim! Şu benim kavmim/milletim bu Kur’an’ı </a:t>
            </a:r>
            <a:r>
              <a:rPr lang="tr-TR" sz="1200" b="1" kern="1200" dirty="0" err="1" smtClean="0">
                <a:solidFill>
                  <a:schemeClr val="tx1"/>
                </a:solidFill>
                <a:effectLst/>
                <a:latin typeface="+mn-lt"/>
                <a:ea typeface="+mn-ea"/>
                <a:cs typeface="+mn-cs"/>
              </a:rPr>
              <a:t>mehcur</a:t>
            </a:r>
            <a:r>
              <a:rPr lang="tr-TR" sz="1200" b="1" kern="1200" dirty="0" smtClean="0">
                <a:solidFill>
                  <a:schemeClr val="tx1"/>
                </a:solidFill>
                <a:effectLst/>
                <a:latin typeface="+mn-lt"/>
                <a:ea typeface="+mn-ea"/>
                <a:cs typeface="+mn-cs"/>
              </a:rPr>
              <a:t> bıraktı.” </a:t>
            </a:r>
            <a:r>
              <a:rPr lang="tr-TR" sz="1200" kern="1200" dirty="0" smtClean="0">
                <a:solidFill>
                  <a:schemeClr val="tx1"/>
                </a:solidFill>
                <a:effectLst/>
                <a:latin typeface="+mn-lt"/>
                <a:ea typeface="+mn-ea"/>
                <a:cs typeface="+mn-cs"/>
              </a:rPr>
              <a:t>(Furkan, 30)</a:t>
            </a:r>
          </a:p>
          <a:p>
            <a:r>
              <a:rPr lang="tr-TR" sz="1200" kern="1200" dirty="0" smtClean="0">
                <a:solidFill>
                  <a:schemeClr val="tx1"/>
                </a:solidFill>
                <a:effectLst/>
                <a:latin typeface="+mn-lt"/>
                <a:ea typeface="+mn-ea"/>
                <a:cs typeface="+mn-cs"/>
              </a:rPr>
              <a:t>İmam </a:t>
            </a:r>
            <a:r>
              <a:rPr lang="tr-TR" sz="1200" kern="1200" dirty="0" err="1" smtClean="0">
                <a:solidFill>
                  <a:schemeClr val="tx1"/>
                </a:solidFill>
                <a:effectLst/>
                <a:latin typeface="+mn-lt"/>
                <a:ea typeface="+mn-ea"/>
                <a:cs typeface="+mn-cs"/>
              </a:rPr>
              <a:t>Kurtubi</a:t>
            </a:r>
            <a:r>
              <a:rPr lang="tr-TR" sz="1200" kern="1200" dirty="0" smtClean="0">
                <a:solidFill>
                  <a:schemeClr val="tx1"/>
                </a:solidFill>
                <a:effectLst/>
                <a:latin typeface="+mn-lt"/>
                <a:ea typeface="+mn-ea"/>
                <a:cs typeface="+mn-cs"/>
              </a:rPr>
              <a:t> Furkan Süresi 30. ayetin tefsirinde Hz. Enes’ten şöyle bu rivayeti aktarır: </a:t>
            </a:r>
            <a:r>
              <a:rPr lang="tr-TR" sz="1200" b="1" kern="1200" dirty="0" smtClean="0">
                <a:solidFill>
                  <a:schemeClr val="tx1"/>
                </a:solidFill>
                <a:effectLst/>
                <a:latin typeface="+mn-lt"/>
                <a:ea typeface="+mn-ea"/>
                <a:cs typeface="+mn-cs"/>
              </a:rPr>
              <a:t>“Peygamberimiz buyurmuşlardır ki: “Kim Kur’an öğrenir, sonra onunla hiç ilgilenmez, ara ara bile olsa Mushaf’ını açmaz ve yüzüne bakmaz ise, o Mushaf ona kıyamet günü asılı olarak getirilir ve o Mushaf der ki: Ey Âlemlerin Rabbi olan Allah’ım! Senin bu kulun beni terk etti, artık sen benimle onun arasında hüküm ver!”</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Kurtubi</a:t>
            </a:r>
            <a:r>
              <a:rPr lang="tr-TR" sz="1200" kern="1200" dirty="0" smtClean="0">
                <a:solidFill>
                  <a:schemeClr val="tx1"/>
                </a:solidFill>
                <a:effectLst/>
                <a:latin typeface="+mn-lt"/>
                <a:ea typeface="+mn-ea"/>
                <a:cs typeface="+mn-cs"/>
              </a:rPr>
              <a:t>, el-</a:t>
            </a:r>
            <a:r>
              <a:rPr lang="tr-TR" sz="1200" kern="1200" dirty="0" err="1" smtClean="0">
                <a:solidFill>
                  <a:schemeClr val="tx1"/>
                </a:solidFill>
                <a:effectLst/>
                <a:latin typeface="+mn-lt"/>
                <a:ea typeface="+mn-ea"/>
                <a:cs typeface="+mn-cs"/>
              </a:rPr>
              <a:t>Camiu</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li</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Ahkami’l</a:t>
            </a:r>
            <a:r>
              <a:rPr lang="tr-TR" sz="1200" kern="1200" dirty="0" smtClean="0">
                <a:solidFill>
                  <a:schemeClr val="tx1"/>
                </a:solidFill>
                <a:effectLst/>
                <a:latin typeface="+mn-lt"/>
                <a:ea typeface="+mn-ea"/>
                <a:cs typeface="+mn-cs"/>
              </a:rPr>
              <a:t>-Kur’an, 12/ 542)</a:t>
            </a:r>
            <a:endParaRPr lang="tr-TR" sz="1200" kern="1200" dirty="0">
              <a:solidFill>
                <a:schemeClr val="tx1"/>
              </a:solidFill>
              <a:effectLst/>
              <a:latin typeface="+mn-lt"/>
              <a:ea typeface="+mn-ea"/>
              <a:cs typeface="+mn-cs"/>
            </a:endParaRPr>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BEDB22-2416-4F65-AD05-CB073CFFC59C}" type="slidenum">
              <a:rPr kumimoji="0" lang="tr-T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tr-T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752038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normAutofit fontScale="70000" lnSpcReduction="20000"/>
          </a:bodyPr>
          <a:lstStyle/>
          <a:p>
            <a:pPr algn="l"/>
            <a:r>
              <a:rPr lang="tr-TR" altLang="tr-TR" sz="1800" dirty="0"/>
              <a:t>Farsça </a:t>
            </a:r>
            <a:r>
              <a:rPr lang="tr-TR" altLang="tr-TR" sz="1800" b="1" dirty="0">
                <a:solidFill>
                  <a:schemeClr val="hlink"/>
                </a:solidFill>
              </a:rPr>
              <a:t>“gün”</a:t>
            </a:r>
            <a:r>
              <a:rPr lang="tr-TR" altLang="tr-TR" sz="1800" dirty="0"/>
              <a:t> anlamına gelen </a:t>
            </a:r>
            <a:r>
              <a:rPr lang="tr-TR" altLang="tr-TR" sz="1800" b="1" dirty="0" err="1">
                <a:solidFill>
                  <a:schemeClr val="hlink"/>
                </a:solidFill>
              </a:rPr>
              <a:t>rûze’</a:t>
            </a:r>
            <a:r>
              <a:rPr lang="tr-TR" altLang="tr-TR" sz="1800" dirty="0" err="1"/>
              <a:t>nin</a:t>
            </a:r>
            <a:r>
              <a:rPr lang="tr-TR" altLang="tr-TR" sz="1800" dirty="0"/>
              <a:t> Türkçeleşmişi olan </a:t>
            </a:r>
            <a:r>
              <a:rPr lang="tr-TR" altLang="tr-TR" sz="1800" b="1" dirty="0">
                <a:solidFill>
                  <a:schemeClr val="hlink"/>
                </a:solidFill>
              </a:rPr>
              <a:t>“oruç”</a:t>
            </a:r>
            <a:r>
              <a:rPr lang="de-DE" altLang="tr-TR" sz="1800" b="1" dirty="0"/>
              <a:t> </a:t>
            </a:r>
            <a:r>
              <a:rPr lang="tr-TR" altLang="tr-TR" sz="1800" dirty="0"/>
              <a:t>un Kur’an lisanındaki karşılığı </a:t>
            </a:r>
            <a:r>
              <a:rPr lang="tr-TR" altLang="tr-TR" sz="1800" dirty="0">
                <a:solidFill>
                  <a:srgbClr val="FF3300"/>
                </a:solidFill>
              </a:rPr>
              <a:t>“</a:t>
            </a:r>
            <a:r>
              <a:rPr lang="tr-TR" altLang="tr-TR" sz="1800" b="1" dirty="0" err="1">
                <a:solidFill>
                  <a:srgbClr val="FF3300"/>
                </a:solidFill>
              </a:rPr>
              <a:t>savm</a:t>
            </a:r>
            <a:r>
              <a:rPr lang="tr-TR" altLang="tr-TR" sz="1800" dirty="0">
                <a:solidFill>
                  <a:srgbClr val="FF3300"/>
                </a:solidFill>
              </a:rPr>
              <a:t>”</a:t>
            </a:r>
            <a:r>
              <a:rPr lang="tr-TR" altLang="tr-TR" sz="1800" dirty="0"/>
              <a:t> </a:t>
            </a:r>
            <a:r>
              <a:rPr lang="tr-TR" altLang="tr-TR" sz="1800" dirty="0" err="1"/>
              <a:t>dır</a:t>
            </a:r>
            <a:r>
              <a:rPr lang="tr-TR" altLang="tr-TR" sz="1800" dirty="0"/>
              <a:t>. </a:t>
            </a:r>
            <a:endParaRPr lang="de-DE" altLang="tr-TR" sz="1800" dirty="0"/>
          </a:p>
          <a:p>
            <a:pPr algn="l"/>
            <a:r>
              <a:rPr lang="tr-TR" altLang="tr-TR" sz="1800" dirty="0" err="1"/>
              <a:t>Savm</a:t>
            </a:r>
            <a:r>
              <a:rPr lang="tr-TR" altLang="tr-TR" sz="1800" dirty="0"/>
              <a:t>, hem </a:t>
            </a:r>
            <a:r>
              <a:rPr lang="tr-TR" altLang="tr-TR" sz="1800" b="1" dirty="0">
                <a:solidFill>
                  <a:srgbClr val="006600"/>
                </a:solidFill>
              </a:rPr>
              <a:t>“tutmak”</a:t>
            </a:r>
            <a:r>
              <a:rPr lang="tr-TR" altLang="tr-TR" sz="1800" dirty="0"/>
              <a:t> hem </a:t>
            </a:r>
            <a:r>
              <a:rPr lang="tr-TR" altLang="tr-TR" sz="1800" b="1" dirty="0"/>
              <a:t>de </a:t>
            </a:r>
            <a:r>
              <a:rPr lang="tr-TR" altLang="tr-TR" sz="1800" b="1" dirty="0">
                <a:solidFill>
                  <a:srgbClr val="006600"/>
                </a:solidFill>
              </a:rPr>
              <a:t>“terk etmek”</a:t>
            </a:r>
            <a:r>
              <a:rPr lang="tr-TR" altLang="tr-TR" sz="1800" dirty="0"/>
              <a:t> anlamını ihtiva eder. Kelimenin kök manası </a:t>
            </a:r>
            <a:r>
              <a:rPr lang="tr-TR" altLang="tr-TR" sz="1800" b="1" dirty="0">
                <a:solidFill>
                  <a:schemeClr val="hlink"/>
                </a:solidFill>
              </a:rPr>
              <a:t>“yeme ve içmeden kesilmek, ağzı kapalı olmak, içine ilave bir şey almamak”</a:t>
            </a:r>
            <a:r>
              <a:rPr lang="de-DE" altLang="tr-TR" sz="1800" b="1" dirty="0">
                <a:solidFill>
                  <a:schemeClr val="hlink"/>
                </a:solidFill>
              </a:rPr>
              <a:t> </a:t>
            </a:r>
            <a:r>
              <a:rPr lang="tr-TR" altLang="tr-TR" sz="1800" dirty="0"/>
              <a:t>tır. </a:t>
            </a:r>
            <a:endParaRPr lang="de-DE" altLang="tr-TR" sz="1800" dirty="0"/>
          </a:p>
          <a:p>
            <a:pPr algn="l"/>
            <a:endParaRPr lang="tr-TR" sz="1700" b="1" dirty="0">
              <a:solidFill>
                <a:srgbClr val="002060"/>
              </a:solidFill>
            </a:endParaRPr>
          </a:p>
          <a:p>
            <a:pPr algn="l"/>
            <a:r>
              <a:rPr lang="tr-TR" sz="1700" b="1" dirty="0">
                <a:solidFill>
                  <a:srgbClr val="002060"/>
                </a:solidFill>
              </a:rPr>
              <a:t>Orucun meşru olmasıyla ilgili olarak şöyle bir şeyde anlatıla gelmiştir: </a:t>
            </a:r>
          </a:p>
          <a:p>
            <a:pPr algn="l"/>
            <a:r>
              <a:rPr lang="tr-TR" sz="1700" b="1" dirty="0">
                <a:solidFill>
                  <a:srgbClr val="002060"/>
                </a:solidFill>
              </a:rPr>
              <a:t>“Allah, mahlûkatı yaratmadan önce AKLI yarattı ve ona: “</a:t>
            </a:r>
            <a:r>
              <a:rPr lang="tr-TR" sz="1700" b="1" dirty="0">
                <a:solidFill>
                  <a:srgbClr val="FF0000"/>
                </a:solidFill>
              </a:rPr>
              <a:t>Ey akıl, bana </a:t>
            </a:r>
            <a:r>
              <a:rPr lang="tr-TR" sz="1700" b="1" dirty="0" err="1">
                <a:solidFill>
                  <a:srgbClr val="FF0000"/>
                </a:solidFill>
              </a:rPr>
              <a:t>dön!</a:t>
            </a:r>
            <a:r>
              <a:rPr lang="tr-TR" sz="1700" b="1" dirty="0" err="1">
                <a:solidFill>
                  <a:srgbClr val="002060"/>
                </a:solidFill>
              </a:rPr>
              <a:t>”dedi</a:t>
            </a:r>
            <a:r>
              <a:rPr lang="tr-TR" sz="1700" b="1" dirty="0">
                <a:solidFill>
                  <a:srgbClr val="002060"/>
                </a:solidFill>
              </a:rPr>
              <a:t>. O da döndü. Allah </a:t>
            </a:r>
            <a:r>
              <a:rPr lang="tr-TR" sz="1700" b="1" dirty="0" err="1">
                <a:solidFill>
                  <a:srgbClr val="002060"/>
                </a:solidFill>
              </a:rPr>
              <a:t>akıla</a:t>
            </a:r>
            <a:r>
              <a:rPr lang="tr-TR" sz="1700" b="1" dirty="0">
                <a:solidFill>
                  <a:srgbClr val="002060"/>
                </a:solidFill>
              </a:rPr>
              <a:t>: “</a:t>
            </a:r>
            <a:r>
              <a:rPr lang="tr-TR" sz="1700" b="1" dirty="0">
                <a:solidFill>
                  <a:srgbClr val="FF0000"/>
                </a:solidFill>
              </a:rPr>
              <a:t>Sen kimsin, ben kimim?</a:t>
            </a:r>
            <a:r>
              <a:rPr lang="tr-TR" sz="1700" b="1" dirty="0">
                <a:solidFill>
                  <a:srgbClr val="002060"/>
                </a:solidFill>
              </a:rPr>
              <a:t>” diye sordu. Akıl da: “</a:t>
            </a:r>
            <a:r>
              <a:rPr lang="tr-TR" sz="1700" b="1" dirty="0">
                <a:solidFill>
                  <a:srgbClr val="FF0000"/>
                </a:solidFill>
              </a:rPr>
              <a:t>Sen </a:t>
            </a:r>
            <a:r>
              <a:rPr lang="tr-TR" sz="1700" b="1" dirty="0" err="1">
                <a:solidFill>
                  <a:srgbClr val="FF0000"/>
                </a:solidFill>
              </a:rPr>
              <a:t>halık</a:t>
            </a:r>
            <a:r>
              <a:rPr lang="tr-TR" sz="1700" b="1" dirty="0">
                <a:solidFill>
                  <a:srgbClr val="FF0000"/>
                </a:solidFill>
              </a:rPr>
              <a:t>, ben de mahlûkum. Yani sen yaratıcısın ben de senin yarattığın aciz bir varlığınım</a:t>
            </a:r>
            <a:r>
              <a:rPr lang="tr-TR" sz="1700" b="1" dirty="0">
                <a:solidFill>
                  <a:srgbClr val="002060"/>
                </a:solidFill>
              </a:rPr>
              <a:t>.” dedi. Bunun üzerine Allah: </a:t>
            </a:r>
            <a:r>
              <a:rPr lang="tr-TR" sz="2300" b="1" u="sng" dirty="0">
                <a:solidFill>
                  <a:srgbClr val="002060"/>
                </a:solidFill>
              </a:rPr>
              <a:t>“</a:t>
            </a:r>
            <a:r>
              <a:rPr lang="tr-TR" sz="2300" b="1" u="sng" dirty="0">
                <a:solidFill>
                  <a:srgbClr val="00B050"/>
                </a:solidFill>
              </a:rPr>
              <a:t>Ey akıl, senden daha aziz ve şerefli bir şey yaratmadım.</a:t>
            </a:r>
            <a:r>
              <a:rPr lang="tr-TR" sz="2300" b="1" u="sng" dirty="0">
                <a:solidFill>
                  <a:srgbClr val="002060"/>
                </a:solidFill>
              </a:rPr>
              <a:t>” </a:t>
            </a:r>
            <a:r>
              <a:rPr lang="tr-TR" sz="1700" b="1" dirty="0">
                <a:solidFill>
                  <a:srgbClr val="002060"/>
                </a:solidFill>
              </a:rPr>
              <a:t>buyurdu. </a:t>
            </a:r>
          </a:p>
          <a:p>
            <a:pPr algn="l"/>
            <a:r>
              <a:rPr lang="tr-TR" sz="1700" b="1" dirty="0">
                <a:solidFill>
                  <a:srgbClr val="002060"/>
                </a:solidFill>
              </a:rPr>
              <a:t>Sonra Allah nefsi yarattı ve ona aynı soruyu sordu: “</a:t>
            </a:r>
            <a:r>
              <a:rPr lang="tr-TR" sz="1700" b="1" dirty="0">
                <a:solidFill>
                  <a:srgbClr val="7030A0"/>
                </a:solidFill>
              </a:rPr>
              <a:t>Ey nefis, bana dön</a:t>
            </a:r>
            <a:r>
              <a:rPr lang="tr-TR" sz="1700" b="1" dirty="0">
                <a:solidFill>
                  <a:srgbClr val="002060"/>
                </a:solidFill>
              </a:rPr>
              <a:t>.” buyurdu. Nefis hiç cevap vermedi. Sonra Allah: “</a:t>
            </a:r>
            <a:r>
              <a:rPr lang="tr-TR" sz="1700" b="1" dirty="0">
                <a:solidFill>
                  <a:srgbClr val="FF0000"/>
                </a:solidFill>
              </a:rPr>
              <a:t>Sen kimsin, ben kimim?” </a:t>
            </a:r>
            <a:r>
              <a:rPr lang="tr-TR" sz="1700" b="1" dirty="0">
                <a:solidFill>
                  <a:srgbClr val="002060"/>
                </a:solidFill>
              </a:rPr>
              <a:t>diye sordu. Nefis: </a:t>
            </a:r>
            <a:r>
              <a:rPr lang="tr-TR" sz="2300" b="1" dirty="0">
                <a:solidFill>
                  <a:srgbClr val="FF0000"/>
                </a:solidFill>
              </a:rPr>
              <a:t>“Sen sensin, ben benim.”</a:t>
            </a:r>
            <a:r>
              <a:rPr lang="tr-TR" sz="1700" b="1" dirty="0">
                <a:solidFill>
                  <a:srgbClr val="FF0000"/>
                </a:solidFill>
              </a:rPr>
              <a:t> </a:t>
            </a:r>
            <a:r>
              <a:rPr lang="tr-TR" sz="1700" b="1" dirty="0">
                <a:solidFill>
                  <a:srgbClr val="002060"/>
                </a:solidFill>
              </a:rPr>
              <a:t>dedi. Bunun üzerine Allah nefse cehennemde 100 sene azap etti ve sonra nefsi cehennemden çıkardı. Yine aynı soruyu sordu. Nefis yine aynı küstah cevabı verdi. Daha sonra </a:t>
            </a:r>
            <a:r>
              <a:rPr lang="tr-TR" sz="2000" b="1" u="sng" dirty="0">
                <a:solidFill>
                  <a:srgbClr val="0070C0"/>
                </a:solidFill>
              </a:rPr>
              <a:t>Allah nefsi 100 sene açlık azabına tabi tuttu. </a:t>
            </a:r>
            <a:r>
              <a:rPr lang="tr-TR" sz="1700" b="1" dirty="0">
                <a:solidFill>
                  <a:srgbClr val="002060"/>
                </a:solidFill>
              </a:rPr>
              <a:t>Azap bitince Allah nefse sordu: “</a:t>
            </a:r>
            <a:r>
              <a:rPr lang="tr-TR" sz="1700" b="1" dirty="0">
                <a:solidFill>
                  <a:srgbClr val="FF0000"/>
                </a:solidFill>
              </a:rPr>
              <a:t>Sen kimsin, ben kimim?” </a:t>
            </a:r>
            <a:r>
              <a:rPr lang="tr-TR" sz="1700" b="1" dirty="0">
                <a:solidFill>
                  <a:srgbClr val="002060"/>
                </a:solidFill>
              </a:rPr>
              <a:t>Bu defa nefis, Allah’ın Kadir-i Mutlak olduğunu anlayarak: </a:t>
            </a:r>
            <a:r>
              <a:rPr lang="tr-TR" sz="2300" b="1" dirty="0">
                <a:solidFill>
                  <a:srgbClr val="002060"/>
                </a:solidFill>
              </a:rPr>
              <a:t>“</a:t>
            </a:r>
            <a:r>
              <a:rPr lang="tr-TR" sz="2300" b="1" dirty="0">
                <a:solidFill>
                  <a:srgbClr val="00B050"/>
                </a:solidFill>
              </a:rPr>
              <a:t>Ben kulunum sen de benim Rabbimsin.” </a:t>
            </a:r>
            <a:r>
              <a:rPr lang="tr-TR" sz="1700" b="1" dirty="0">
                <a:solidFill>
                  <a:srgbClr val="002060"/>
                </a:solidFill>
              </a:rPr>
              <a:t>diye cevap verdi. </a:t>
            </a:r>
            <a:r>
              <a:rPr lang="tr-TR" sz="2000" b="1" u="sng" dirty="0">
                <a:solidFill>
                  <a:srgbClr val="FF0000"/>
                </a:solidFill>
                <a:effectLst>
                  <a:outerShdw blurRad="38100" dist="38100" dir="2700000" algn="tl">
                    <a:srgbClr val="000000">
                      <a:alpha val="43137"/>
                    </a:srgbClr>
                  </a:outerShdw>
                </a:effectLst>
              </a:rPr>
              <a:t>Bundan sonra da Allah, nefis üzerine onu kahretmek ve ıslah etmek üzere orucu farz kıldı.” </a:t>
            </a:r>
            <a:r>
              <a:rPr lang="tr-TR" sz="1700" b="1" dirty="0">
                <a:solidFill>
                  <a:srgbClr val="002060"/>
                </a:solidFill>
              </a:rPr>
              <a:t>Oruç nefsi terbiye eden en tesirli vasıtadır.</a:t>
            </a:r>
            <a:endParaRPr lang="tr-TR" sz="1700" dirty="0">
              <a:solidFill>
                <a:srgbClr val="002060"/>
              </a:solidFill>
            </a:endParaRPr>
          </a:p>
        </p:txBody>
      </p:sp>
      <p:sp>
        <p:nvSpPr>
          <p:cNvPr id="4" name="Slayt Numarası Yer Tutucusu 3"/>
          <p:cNvSpPr>
            <a:spLocks noGrp="1"/>
          </p:cNvSpPr>
          <p:nvPr>
            <p:ph type="sldNum" sz="quarter" idx="10"/>
          </p:nvPr>
        </p:nvSpPr>
        <p:spPr/>
        <p:txBody>
          <a:bodyPr/>
          <a:lstStyle/>
          <a:p>
            <a:pPr>
              <a:defRPr/>
            </a:pPr>
            <a:fld id="{72BEDB22-2416-4F65-AD05-CB073CFFC59C}" type="slidenum">
              <a:rPr lang="tr-TR" smtClean="0"/>
              <a:pPr>
                <a:defRPr/>
              </a:pPr>
              <a:t>39</a:t>
            </a:fld>
            <a:endParaRPr lang="tr-TR"/>
          </a:p>
        </p:txBody>
      </p:sp>
    </p:spTree>
    <p:extLst>
      <p:ext uri="{BB962C8B-B14F-4D97-AF65-F5344CB8AC3E}">
        <p14:creationId xmlns:p14="http://schemas.microsoft.com/office/powerpoint/2010/main" val="39432785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l"/>
            <a:r>
              <a:rPr lang="tr-TR" altLang="tr-TR" sz="1200" b="1" dirty="0" err="1"/>
              <a:t>Savm</a:t>
            </a:r>
            <a:r>
              <a:rPr lang="tr-TR" altLang="tr-TR" sz="1200" b="1" dirty="0"/>
              <a:t>, </a:t>
            </a:r>
            <a:r>
              <a:rPr lang="tr-TR" altLang="tr-TR" sz="1200" b="1" dirty="0">
                <a:solidFill>
                  <a:srgbClr val="006600"/>
                </a:solidFill>
              </a:rPr>
              <a:t>“tutmak”</a:t>
            </a:r>
            <a:r>
              <a:rPr lang="de-DE" altLang="tr-TR" sz="1200" b="1" dirty="0"/>
              <a:t> </a:t>
            </a:r>
            <a:r>
              <a:rPr lang="tr-TR" altLang="tr-TR" sz="1200" b="1" dirty="0"/>
              <a:t>tır. Lisanımızda “</a:t>
            </a:r>
            <a:r>
              <a:rPr lang="tr-TR" altLang="tr-TR" sz="1200" b="1" dirty="0">
                <a:solidFill>
                  <a:srgbClr val="006600"/>
                </a:solidFill>
              </a:rPr>
              <a:t>oruç tutmak”</a:t>
            </a:r>
            <a:r>
              <a:rPr lang="tr-TR" altLang="tr-TR" sz="1200" b="1" dirty="0"/>
              <a:t> deriz.</a:t>
            </a:r>
            <a:endParaRPr lang="de-DE" altLang="tr-TR" sz="1200" b="1" dirty="0"/>
          </a:p>
          <a:p>
            <a:pPr algn="l"/>
            <a:r>
              <a:rPr lang="tr-TR" altLang="tr-TR" sz="1200" b="1" dirty="0"/>
              <a:t>Namazı “kılarız”, abdesti “alırız”, zekâtı “veririz”, kelime-i şehadeti “getiririz”, hacca “gideriz”, orucu ise “tutarız”.</a:t>
            </a:r>
            <a:r>
              <a:rPr lang="tr-TR" altLang="tr-TR" sz="1200" dirty="0"/>
              <a:t> </a:t>
            </a:r>
            <a:endParaRPr lang="de-DE" altLang="tr-TR" sz="1200" dirty="0"/>
          </a:p>
          <a:p>
            <a:pPr marL="0" marR="0" indent="0" algn="l" defTabSz="914400" rtl="0" eaLnBrk="0" fontAlgn="base" latinLnBrk="0" hangingPunct="0">
              <a:lnSpc>
                <a:spcPct val="100000"/>
              </a:lnSpc>
              <a:spcBef>
                <a:spcPct val="30000"/>
              </a:spcBef>
              <a:spcAft>
                <a:spcPct val="0"/>
              </a:spcAft>
              <a:buClrTx/>
              <a:buSzTx/>
              <a:buFontTx/>
              <a:buNone/>
              <a:tabLst/>
              <a:defRPr/>
            </a:pPr>
            <a:r>
              <a:rPr lang="tr-TR" altLang="tr-TR" sz="1200" b="1" u="sng" dirty="0">
                <a:solidFill>
                  <a:srgbClr val="FF3300"/>
                </a:solidFill>
              </a:rPr>
              <a:t>Oruç tutmak, başta orucun tarafını tutmaktır.</a:t>
            </a:r>
            <a:r>
              <a:rPr lang="tr-TR" altLang="tr-TR" sz="1200" b="1" u="sng" dirty="0"/>
              <a:t> </a:t>
            </a:r>
            <a:endParaRPr lang="de-DE" altLang="tr-TR" sz="1200" b="1" u="sng" dirty="0"/>
          </a:p>
          <a:p>
            <a:pPr marL="0" marR="0" indent="0" algn="l" defTabSz="914400" rtl="0" eaLnBrk="0" fontAlgn="base" latinLnBrk="0" hangingPunct="0">
              <a:lnSpc>
                <a:spcPct val="100000"/>
              </a:lnSpc>
              <a:spcBef>
                <a:spcPct val="30000"/>
              </a:spcBef>
              <a:spcAft>
                <a:spcPct val="0"/>
              </a:spcAft>
              <a:buClrTx/>
              <a:buSzTx/>
              <a:buFontTx/>
              <a:buNone/>
              <a:tabLst/>
              <a:defRPr/>
            </a:pPr>
            <a:r>
              <a:rPr lang="tr-TR" altLang="tr-TR" sz="1200" b="1" u="sng" dirty="0">
                <a:solidFill>
                  <a:schemeClr val="hlink"/>
                </a:solidFill>
              </a:rPr>
              <a:t>Oruç tutmak kendini tutmaktır.</a:t>
            </a:r>
            <a:r>
              <a:rPr lang="tr-TR" altLang="tr-TR" sz="1200" dirty="0"/>
              <a:t>  </a:t>
            </a:r>
            <a:endParaRPr lang="de-DE" altLang="tr-TR" sz="1200" dirty="0"/>
          </a:p>
          <a:p>
            <a:pPr algn="l"/>
            <a:endParaRPr lang="tr-TR" dirty="0"/>
          </a:p>
        </p:txBody>
      </p:sp>
      <p:sp>
        <p:nvSpPr>
          <p:cNvPr id="4" name="Slayt Numarası Yer Tutucusu 3"/>
          <p:cNvSpPr>
            <a:spLocks noGrp="1"/>
          </p:cNvSpPr>
          <p:nvPr>
            <p:ph type="sldNum" sz="quarter" idx="10"/>
          </p:nvPr>
        </p:nvSpPr>
        <p:spPr/>
        <p:txBody>
          <a:bodyPr/>
          <a:lstStyle/>
          <a:p>
            <a:pPr>
              <a:defRPr/>
            </a:pPr>
            <a:fld id="{72BEDB22-2416-4F65-AD05-CB073CFFC59C}" type="slidenum">
              <a:rPr lang="tr-TR" smtClean="0"/>
              <a:pPr>
                <a:defRPr/>
              </a:pPr>
              <a:t>40</a:t>
            </a:fld>
            <a:endParaRPr lang="tr-TR"/>
          </a:p>
        </p:txBody>
      </p:sp>
    </p:spTree>
    <p:extLst>
      <p:ext uri="{BB962C8B-B14F-4D97-AF65-F5344CB8AC3E}">
        <p14:creationId xmlns:p14="http://schemas.microsoft.com/office/powerpoint/2010/main" val="2330776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normAutofit/>
          </a:bodyPr>
          <a:lstStyle/>
          <a:p>
            <a:pPr algn="l"/>
            <a:endParaRPr lang="tr-TR" sz="1700" dirty="0">
              <a:solidFill>
                <a:srgbClr val="002060"/>
              </a:solidFill>
            </a:endParaRPr>
          </a:p>
        </p:txBody>
      </p:sp>
      <p:sp>
        <p:nvSpPr>
          <p:cNvPr id="4" name="Slayt Numarası Yer Tutucusu 3"/>
          <p:cNvSpPr>
            <a:spLocks noGrp="1"/>
          </p:cNvSpPr>
          <p:nvPr>
            <p:ph type="sldNum" sz="quarter" idx="10"/>
          </p:nvPr>
        </p:nvSpPr>
        <p:spPr/>
        <p:txBody>
          <a:bodyPr/>
          <a:lstStyle/>
          <a:p>
            <a:pPr>
              <a:defRPr/>
            </a:pPr>
            <a:fld id="{72BEDB22-2416-4F65-AD05-CB073CFFC59C}" type="slidenum">
              <a:rPr lang="tr-TR" smtClean="0"/>
              <a:pPr>
                <a:defRPr/>
              </a:pPr>
              <a:t>43</a:t>
            </a:fld>
            <a:endParaRPr lang="tr-TR"/>
          </a:p>
        </p:txBody>
      </p:sp>
    </p:spTree>
    <p:extLst>
      <p:ext uri="{BB962C8B-B14F-4D97-AF65-F5344CB8AC3E}">
        <p14:creationId xmlns:p14="http://schemas.microsoft.com/office/powerpoint/2010/main" val="28901035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normAutofit fontScale="92500" lnSpcReduction="20000"/>
          </a:bodyPr>
          <a:lstStyle/>
          <a:p>
            <a:r>
              <a:rPr lang="tr-TR" sz="1200" b="1" kern="1200" dirty="0">
                <a:solidFill>
                  <a:schemeClr val="tx1"/>
                </a:solidFill>
                <a:effectLst/>
                <a:latin typeface="+mn-lt"/>
                <a:ea typeface="+mn-ea"/>
                <a:cs typeface="+mn-cs"/>
              </a:rPr>
              <a:t>“Bu ay, evveli rahmet, ortası mağfiret, sonu cehennemden kurtuluş olan bir aydır. Kim (bu ayda) emri altındakilerin yükünü hafifletirse Allah onu bağışlar ve cehennemden </a:t>
            </a:r>
            <a:r>
              <a:rPr lang="tr-TR" sz="1200" b="1" kern="1200" dirty="0" err="1">
                <a:solidFill>
                  <a:schemeClr val="tx1"/>
                </a:solidFill>
                <a:effectLst/>
                <a:latin typeface="+mn-lt"/>
                <a:ea typeface="+mn-ea"/>
                <a:cs typeface="+mn-cs"/>
              </a:rPr>
              <a:t>azad</a:t>
            </a:r>
            <a:r>
              <a:rPr lang="tr-TR" sz="1200" b="1" kern="1200" dirty="0">
                <a:solidFill>
                  <a:schemeClr val="tx1"/>
                </a:solidFill>
                <a:effectLst/>
                <a:latin typeface="+mn-lt"/>
                <a:ea typeface="+mn-ea"/>
                <a:cs typeface="+mn-cs"/>
              </a:rPr>
              <a:t> eder.</a:t>
            </a:r>
            <a:endParaRPr lang="tr-TR" sz="1200" kern="1200" dirty="0">
              <a:solidFill>
                <a:schemeClr val="tx1"/>
              </a:solidFill>
              <a:effectLst/>
              <a:latin typeface="+mn-lt"/>
              <a:ea typeface="+mn-ea"/>
              <a:cs typeface="+mn-cs"/>
            </a:endParaRPr>
          </a:p>
          <a:p>
            <a:r>
              <a:rPr lang="tr-TR" sz="1200" b="1" kern="1200" dirty="0">
                <a:solidFill>
                  <a:schemeClr val="tx1"/>
                </a:solidFill>
                <a:effectLst/>
                <a:latin typeface="+mn-lt"/>
                <a:ea typeface="+mn-ea"/>
                <a:cs typeface="+mn-cs"/>
              </a:rPr>
              <a:t>Bu ayda dört şeyi çok yapınız. Bunların ikisi ile Rabbinizi hoşnut edersiniz; ikisinden de zaten uzak kalamazsınız. Rabbinizi hoşnut edecek iki işiniz; ‘Lâ ilâhe illallah’ diyerek Allah’ın birliğine şehadet etmeniz ve bağışlanma dilemenizdir. Uzak kalamayacağınız öteki iki şeye gelince, onlar da Allah’tan cenneti isteyip cehennemden kurtulmayı dilemenizdir.</a:t>
            </a:r>
            <a:endParaRPr lang="tr-TR" sz="1200" kern="1200" dirty="0">
              <a:solidFill>
                <a:schemeClr val="tx1"/>
              </a:solidFill>
              <a:effectLst/>
              <a:latin typeface="+mn-lt"/>
              <a:ea typeface="+mn-ea"/>
              <a:cs typeface="+mn-cs"/>
            </a:endParaRPr>
          </a:p>
          <a:p>
            <a:r>
              <a:rPr lang="tr-TR" sz="1200" b="1" kern="1200" dirty="0">
                <a:solidFill>
                  <a:schemeClr val="tx1"/>
                </a:solidFill>
                <a:effectLst/>
                <a:latin typeface="+mn-lt"/>
                <a:ea typeface="+mn-ea"/>
                <a:cs typeface="+mn-cs"/>
              </a:rPr>
              <a:t>Kim bir oruçluyu doyuracak olursa Allah onu benim havuzumdan sulayacak, o da cennete girinceye kadar bir daha susuzluk çekmeyecektir.” </a:t>
            </a:r>
            <a:r>
              <a:rPr lang="tr-TR" sz="1200" kern="1200" dirty="0">
                <a:solidFill>
                  <a:schemeClr val="tx1"/>
                </a:solidFill>
                <a:effectLst/>
                <a:latin typeface="+mn-lt"/>
                <a:ea typeface="+mn-ea"/>
                <a:cs typeface="+mn-cs"/>
              </a:rPr>
              <a:t>(</a:t>
            </a:r>
            <a:r>
              <a:rPr lang="tr-TR" sz="1200" kern="1200" dirty="0" err="1">
                <a:solidFill>
                  <a:schemeClr val="tx1"/>
                </a:solidFill>
                <a:effectLst/>
                <a:latin typeface="+mn-lt"/>
                <a:ea typeface="+mn-ea"/>
                <a:cs typeface="+mn-cs"/>
              </a:rPr>
              <a:t>İbn</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Huzeyme</a:t>
            </a:r>
            <a:r>
              <a:rPr lang="tr-TR" sz="1200" kern="1200" dirty="0">
                <a:solidFill>
                  <a:schemeClr val="tx1"/>
                </a:solidFill>
                <a:effectLst/>
                <a:latin typeface="+mn-lt"/>
                <a:ea typeface="+mn-ea"/>
                <a:cs typeface="+mn-cs"/>
              </a:rPr>
              <a:t>, </a:t>
            </a:r>
            <a:r>
              <a:rPr lang="tr-TR" sz="1200" i="1" kern="1200" dirty="0">
                <a:solidFill>
                  <a:schemeClr val="tx1"/>
                </a:solidFill>
                <a:effectLst/>
                <a:latin typeface="+mn-lt"/>
                <a:ea typeface="+mn-ea"/>
                <a:cs typeface="+mn-cs"/>
              </a:rPr>
              <a:t>Sahih, </a:t>
            </a:r>
            <a:r>
              <a:rPr lang="tr-TR" sz="1200" kern="1200" dirty="0">
                <a:solidFill>
                  <a:schemeClr val="tx1"/>
                </a:solidFill>
                <a:effectLst/>
                <a:latin typeface="+mn-lt"/>
                <a:ea typeface="+mn-ea"/>
                <a:cs typeface="+mn-cs"/>
              </a:rPr>
              <a:t>II/911; </a:t>
            </a:r>
            <a:r>
              <a:rPr lang="tr-TR" sz="1200" kern="1200" dirty="0" err="1">
                <a:solidFill>
                  <a:schemeClr val="tx1"/>
                </a:solidFill>
                <a:effectLst/>
                <a:latin typeface="+mn-lt"/>
                <a:ea typeface="+mn-ea"/>
                <a:cs typeface="+mn-cs"/>
              </a:rPr>
              <a:t>Beyhaki</a:t>
            </a:r>
            <a:r>
              <a:rPr lang="tr-TR" sz="1200" kern="1200" dirty="0">
                <a:solidFill>
                  <a:schemeClr val="tx1"/>
                </a:solidFill>
                <a:effectLst/>
                <a:latin typeface="+mn-lt"/>
                <a:ea typeface="+mn-ea"/>
                <a:cs typeface="+mn-cs"/>
              </a:rPr>
              <a:t>, </a:t>
            </a:r>
            <a:r>
              <a:rPr lang="tr-TR" sz="1200" i="1" kern="1200" dirty="0" err="1">
                <a:solidFill>
                  <a:schemeClr val="tx1"/>
                </a:solidFill>
                <a:effectLst/>
                <a:latin typeface="+mn-lt"/>
                <a:ea typeface="+mn-ea"/>
                <a:cs typeface="+mn-cs"/>
              </a:rPr>
              <a:t>Şuabu’İman</a:t>
            </a:r>
            <a:r>
              <a:rPr lang="tr-TR" sz="1200" i="1" kern="1200" dirty="0">
                <a:solidFill>
                  <a:schemeClr val="tx1"/>
                </a:solidFill>
                <a:effectLst/>
                <a:latin typeface="+mn-lt"/>
                <a:ea typeface="+mn-ea"/>
                <a:cs typeface="+mn-cs"/>
              </a:rPr>
              <a:t>, </a:t>
            </a:r>
            <a:r>
              <a:rPr lang="tr-TR" sz="1200" kern="1200" dirty="0">
                <a:solidFill>
                  <a:schemeClr val="tx1"/>
                </a:solidFill>
                <a:effectLst/>
                <a:latin typeface="+mn-lt"/>
                <a:ea typeface="+mn-ea"/>
                <a:cs typeface="+mn-cs"/>
              </a:rPr>
              <a:t>V/223</a:t>
            </a:r>
            <a:r>
              <a:rPr lang="tr-TR" sz="1200" kern="1200" dirty="0" smtClean="0">
                <a:solidFill>
                  <a:schemeClr val="tx1"/>
                </a:solidFill>
                <a:effectLst/>
                <a:latin typeface="+mn-lt"/>
                <a:ea typeface="+mn-ea"/>
                <a:cs typeface="+mn-cs"/>
              </a:rPr>
              <a:t>)</a:t>
            </a:r>
          </a:p>
          <a:p>
            <a:endParaRPr lang="tr-TR" sz="1200" kern="1200" dirty="0" smtClean="0">
              <a:solidFill>
                <a:schemeClr val="tx1"/>
              </a:solidFill>
              <a:effectLst/>
              <a:latin typeface="+mn-lt"/>
              <a:ea typeface="+mn-ea"/>
              <a:cs typeface="+mn-cs"/>
            </a:endParaRPr>
          </a:p>
          <a:p>
            <a:pPr algn="just" fontAlgn="auto">
              <a:spcBef>
                <a:spcPts val="0"/>
              </a:spcBef>
              <a:spcAft>
                <a:spcPts val="0"/>
              </a:spcAft>
              <a:defRPr/>
            </a:pPr>
            <a:r>
              <a:rPr lang="tr-TR" sz="1200" dirty="0" smtClean="0">
                <a:solidFill>
                  <a:schemeClr val="tx1"/>
                </a:solidFill>
                <a:latin typeface="Times New Roman" panose="02020603050405020304" pitchFamily="18" charset="0"/>
                <a:cs typeface="Times New Roman" panose="02020603050405020304" pitchFamily="18" charset="0"/>
              </a:rPr>
              <a:t>Peygamber Efendimiz bir hadis-i şerifle­rinde ümmetine verilen beş şeyden bahsederek söyle buyurmuştur:</a:t>
            </a:r>
            <a:r>
              <a:rPr lang="tr-TR" sz="1200" b="1" dirty="0" smtClean="0">
                <a:solidFill>
                  <a:schemeClr val="tx1"/>
                </a:solidFill>
                <a:latin typeface="Times New Roman" panose="02020603050405020304" pitchFamily="18" charset="0"/>
                <a:cs typeface="Times New Roman" panose="02020603050405020304" pitchFamily="18" charset="0"/>
              </a:rPr>
              <a:t> </a:t>
            </a:r>
            <a:endParaRPr lang="tr-TR" sz="1200" dirty="0" smtClean="0">
              <a:solidFill>
                <a:schemeClr val="tx1"/>
              </a:solidFill>
              <a:latin typeface="Times New Roman" panose="02020603050405020304" pitchFamily="18" charset="0"/>
              <a:cs typeface="Times New Roman" panose="02020603050405020304" pitchFamily="18" charset="0"/>
            </a:endParaRPr>
          </a:p>
          <a:p>
            <a:pPr algn="just" fontAlgn="auto">
              <a:spcBef>
                <a:spcPts val="0"/>
              </a:spcBef>
              <a:spcAft>
                <a:spcPts val="0"/>
              </a:spcAft>
              <a:defRPr/>
            </a:pPr>
            <a:r>
              <a:rPr lang="tr-TR" sz="1200" b="1" u="sng" dirty="0" smtClean="0">
                <a:solidFill>
                  <a:srgbClr val="FF0000"/>
                </a:solidFill>
                <a:latin typeface="Times New Roman" panose="02020603050405020304" pitchFamily="18" charset="0"/>
                <a:cs typeface="Times New Roman" panose="02020603050405020304" pitchFamily="18" charset="0"/>
              </a:rPr>
              <a:t>"Ümmetime ramazanda beş şey verilmiştir ki bunlar ben­den önceki hiç bir peygambere verilmemiştir:</a:t>
            </a:r>
          </a:p>
          <a:p>
            <a:pPr marL="457200" indent="-457200" algn="just" fontAlgn="auto">
              <a:spcBef>
                <a:spcPts val="0"/>
              </a:spcBef>
              <a:spcAft>
                <a:spcPts val="0"/>
              </a:spcAft>
              <a:buFont typeface="+mj-lt"/>
              <a:buAutoNum type="arabicPeriod"/>
              <a:defRPr/>
            </a:pPr>
            <a:r>
              <a:rPr lang="tr-TR" sz="1200" b="1" dirty="0" smtClean="0">
                <a:solidFill>
                  <a:schemeClr val="tx1"/>
                </a:solidFill>
                <a:latin typeface="Times New Roman" panose="02020603050405020304" pitchFamily="18" charset="0"/>
                <a:cs typeface="Times New Roman" panose="02020603050405020304" pitchFamily="18" charset="0"/>
              </a:rPr>
              <a:t>Ramazan ayının ilk gecesi olunca Allah </a:t>
            </a:r>
            <a:r>
              <a:rPr lang="tr-TR" sz="1200" b="1" dirty="0" err="1" smtClean="0">
                <a:solidFill>
                  <a:schemeClr val="tx1"/>
                </a:solidFill>
                <a:latin typeface="Times New Roman" panose="02020603050405020304" pitchFamily="18" charset="0"/>
                <a:cs typeface="Times New Roman" panose="02020603050405020304" pitchFamily="18" charset="0"/>
              </a:rPr>
              <a:t>teâlâ</a:t>
            </a:r>
            <a:r>
              <a:rPr lang="tr-TR" sz="1200" b="1" dirty="0" smtClean="0">
                <a:solidFill>
                  <a:schemeClr val="tx1"/>
                </a:solidFill>
                <a:latin typeface="Times New Roman" panose="02020603050405020304" pitchFamily="18" charset="0"/>
                <a:cs typeface="Times New Roman" panose="02020603050405020304" pitchFamily="18" charset="0"/>
              </a:rPr>
              <a:t> ümmetime (rah­met bakışıyla) bakar. Allah her kime (rah­met bakışıyla) bakar­sa, ona ebedî olarak azap etmez.</a:t>
            </a:r>
          </a:p>
          <a:p>
            <a:pPr marL="457200" indent="-457200" algn="just" fontAlgn="auto">
              <a:spcBef>
                <a:spcPts val="0"/>
              </a:spcBef>
              <a:spcAft>
                <a:spcPts val="0"/>
              </a:spcAft>
              <a:buFont typeface="+mj-lt"/>
              <a:buAutoNum type="arabicPeriod"/>
              <a:defRPr/>
            </a:pPr>
            <a:r>
              <a:rPr lang="tr-TR" sz="1200" b="1" dirty="0" smtClean="0">
                <a:solidFill>
                  <a:srgbClr val="7030A0"/>
                </a:solidFill>
                <a:latin typeface="Times New Roman" panose="02020603050405020304" pitchFamily="18" charset="0"/>
                <a:cs typeface="Times New Roman" panose="02020603050405020304" pitchFamily="18" charset="0"/>
              </a:rPr>
              <a:t>Akşamladıkların­da ağızlarının kokusu Allah katında misk koku­sundan daha güzel olur.</a:t>
            </a:r>
          </a:p>
          <a:p>
            <a:pPr marL="457200" indent="-457200" algn="just" fontAlgn="auto">
              <a:spcBef>
                <a:spcPts val="0"/>
              </a:spcBef>
              <a:spcAft>
                <a:spcPts val="0"/>
              </a:spcAft>
              <a:buFont typeface="+mj-lt"/>
              <a:buAutoNum type="arabicPeriod"/>
              <a:defRPr/>
            </a:pPr>
            <a:r>
              <a:rPr lang="tr-TR" sz="1200" b="1" dirty="0" smtClean="0">
                <a:solidFill>
                  <a:srgbClr val="0070C0"/>
                </a:solidFill>
                <a:latin typeface="Times New Roman" panose="02020603050405020304" pitchFamily="18" charset="0"/>
                <a:cs typeface="Times New Roman" panose="02020603050405020304" pitchFamily="18" charset="0"/>
              </a:rPr>
              <a:t>Melekler her gün ve ge­ce onlara istiğfar ederler, Al­lah'tan bağışlanmalarını dilerler.</a:t>
            </a:r>
          </a:p>
          <a:p>
            <a:pPr marL="457200" indent="-457200" algn="just" fontAlgn="auto">
              <a:spcBef>
                <a:spcPts val="0"/>
              </a:spcBef>
              <a:spcAft>
                <a:spcPts val="0"/>
              </a:spcAft>
              <a:buFont typeface="+mj-lt"/>
              <a:buAutoNum type="arabicPeriod"/>
              <a:defRPr/>
            </a:pPr>
            <a:r>
              <a:rPr lang="tr-TR" sz="1200" b="1" dirty="0" smtClean="0">
                <a:solidFill>
                  <a:srgbClr val="002060"/>
                </a:solidFill>
                <a:latin typeface="Times New Roman" panose="02020603050405020304" pitchFamily="18" charset="0"/>
                <a:cs typeface="Times New Roman" panose="02020603050405020304" pitchFamily="18" charset="0"/>
              </a:rPr>
              <a:t>Allah </a:t>
            </a:r>
            <a:r>
              <a:rPr lang="tr-TR" sz="1200" b="1" dirty="0" err="1" smtClean="0">
                <a:solidFill>
                  <a:srgbClr val="002060"/>
                </a:solidFill>
                <a:latin typeface="Times New Roman" panose="02020603050405020304" pitchFamily="18" charset="0"/>
                <a:cs typeface="Times New Roman" panose="02020603050405020304" pitchFamily="18" charset="0"/>
              </a:rPr>
              <a:t>teâlâ</a:t>
            </a:r>
            <a:r>
              <a:rPr lang="tr-TR" sz="1200" b="1" dirty="0" smtClean="0">
                <a:solidFill>
                  <a:srgbClr val="002060"/>
                </a:solidFill>
                <a:latin typeface="Times New Roman" panose="02020603050405020304" pitchFamily="18" charset="0"/>
                <a:cs typeface="Times New Roman" panose="02020603050405020304" pitchFamily="18" charset="0"/>
              </a:rPr>
              <a:t> cennetine emredip: "Kulla­rım için hazırlanıp süslen. Onların dünya meşakkatlerinden kurtulup, benim yurduma ve ihsanıma istirahat için gelmeleri yaklaştı.'</a:t>
            </a:r>
            <a:r>
              <a:rPr lang="tr-TR" sz="1200" b="1" baseline="30000" dirty="0" smtClean="0">
                <a:solidFill>
                  <a:srgbClr val="002060"/>
                </a:solidFill>
                <a:latin typeface="Times New Roman" panose="02020603050405020304" pitchFamily="18" charset="0"/>
                <a:cs typeface="Times New Roman" panose="02020603050405020304" pitchFamily="18" charset="0"/>
              </a:rPr>
              <a:t> </a:t>
            </a:r>
            <a:r>
              <a:rPr lang="tr-TR" sz="1200" b="1" dirty="0" smtClean="0">
                <a:solidFill>
                  <a:srgbClr val="002060"/>
                </a:solidFill>
                <a:latin typeface="Times New Roman" panose="02020603050405020304" pitchFamily="18" charset="0"/>
                <a:cs typeface="Times New Roman" panose="02020603050405020304" pitchFamily="18" charset="0"/>
              </a:rPr>
              <a:t>buyurur.</a:t>
            </a:r>
          </a:p>
          <a:p>
            <a:pPr marL="457200" indent="-457200" algn="just" fontAlgn="auto">
              <a:spcBef>
                <a:spcPts val="0"/>
              </a:spcBef>
              <a:spcAft>
                <a:spcPts val="0"/>
              </a:spcAft>
              <a:buFont typeface="+mj-lt"/>
              <a:buAutoNum type="arabicPeriod"/>
              <a:defRPr/>
            </a:pPr>
            <a:r>
              <a:rPr lang="tr-TR" sz="1200" b="1" dirty="0" smtClean="0">
                <a:solidFill>
                  <a:srgbClr val="00B050"/>
                </a:solidFill>
                <a:latin typeface="Times New Roman" panose="02020603050405020304" pitchFamily="18" charset="0"/>
                <a:cs typeface="Times New Roman" panose="02020603050405020304" pitchFamily="18" charset="0"/>
              </a:rPr>
              <a:t>Gecenin sonu olunca, Allah (</a:t>
            </a:r>
            <a:r>
              <a:rPr lang="tr-TR" sz="1200" b="1" dirty="0" err="1" smtClean="0">
                <a:solidFill>
                  <a:srgbClr val="00B050"/>
                </a:solidFill>
                <a:latin typeface="Times New Roman" panose="02020603050405020304" pitchFamily="18" charset="0"/>
                <a:cs typeface="Times New Roman" panose="02020603050405020304" pitchFamily="18" charset="0"/>
              </a:rPr>
              <a:t>c.c</a:t>
            </a:r>
            <a:r>
              <a:rPr lang="tr-TR" sz="1200" b="1" dirty="0" smtClean="0">
                <a:solidFill>
                  <a:srgbClr val="00B050"/>
                </a:solidFill>
                <a:latin typeface="Times New Roman" panose="02020603050405020304" pitchFamily="18" charset="0"/>
                <a:cs typeface="Times New Roman" panose="02020603050405020304" pitchFamily="18" charset="0"/>
              </a:rPr>
              <a:t>.) hepsi­ni bağışlar</a:t>
            </a:r>
            <a:r>
              <a:rPr lang="tr-TR" sz="1200" b="1" dirty="0" smtClean="0">
                <a:solidFill>
                  <a:schemeClr val="tx1"/>
                </a:solidFill>
                <a:latin typeface="Times New Roman" panose="02020603050405020304" pitchFamily="18" charset="0"/>
                <a:cs typeface="Times New Roman" panose="02020603050405020304" pitchFamily="18" charset="0"/>
              </a:rPr>
              <a:t>. </a:t>
            </a:r>
            <a:r>
              <a:rPr lang="tr-TR" sz="1200" dirty="0" smtClean="0">
                <a:solidFill>
                  <a:schemeClr val="tx1"/>
                </a:solidFill>
                <a:latin typeface="Times New Roman" panose="02020603050405020304" pitchFamily="18" charset="0"/>
                <a:cs typeface="Times New Roman" panose="02020603050405020304" pitchFamily="18" charset="0"/>
              </a:rPr>
              <a:t>Orada bulunanlardan biri:</a:t>
            </a:r>
          </a:p>
          <a:p>
            <a:pPr algn="just" fontAlgn="auto">
              <a:spcBef>
                <a:spcPts val="0"/>
              </a:spcBef>
              <a:spcAft>
                <a:spcPts val="0"/>
              </a:spcAft>
              <a:defRPr/>
            </a:pPr>
            <a:r>
              <a:rPr lang="tr-TR" sz="1200" b="1" dirty="0" smtClean="0">
                <a:solidFill>
                  <a:schemeClr val="tx1"/>
                </a:solidFill>
                <a:latin typeface="Times New Roman" panose="02020603050405020304" pitchFamily="18" charset="0"/>
                <a:cs typeface="Times New Roman" panose="02020603050405020304" pitchFamily="18" charset="0"/>
              </a:rPr>
              <a:t>"</a:t>
            </a:r>
            <a:r>
              <a:rPr lang="tr-TR" sz="1200" dirty="0" smtClean="0">
                <a:solidFill>
                  <a:schemeClr val="tx1"/>
                </a:solidFill>
                <a:latin typeface="Times New Roman" panose="02020603050405020304" pitchFamily="18" charset="0"/>
                <a:cs typeface="Times New Roman" panose="02020603050405020304" pitchFamily="18" charset="0"/>
              </a:rPr>
              <a:t>- </a:t>
            </a:r>
            <a:r>
              <a:rPr lang="tr-TR" sz="1200" b="1" dirty="0" smtClean="0">
                <a:solidFill>
                  <a:schemeClr val="tx1"/>
                </a:solidFill>
                <a:latin typeface="Times New Roman" panose="02020603050405020304" pitchFamily="18" charset="0"/>
                <a:cs typeface="Times New Roman" panose="02020603050405020304" pitchFamily="18" charset="0"/>
              </a:rPr>
              <a:t>O gece Kadir gecesi midir?" </a:t>
            </a:r>
            <a:r>
              <a:rPr lang="tr-TR" sz="1200" dirty="0" smtClean="0">
                <a:solidFill>
                  <a:schemeClr val="tx1"/>
                </a:solidFill>
                <a:latin typeface="Times New Roman" panose="02020603050405020304" pitchFamily="18" charset="0"/>
                <a:cs typeface="Times New Roman" panose="02020603050405020304" pitchFamily="18" charset="0"/>
              </a:rPr>
              <a:t>deyince: </a:t>
            </a:r>
            <a:r>
              <a:rPr lang="tr-TR" sz="1200" b="1" dirty="0" smtClean="0">
                <a:solidFill>
                  <a:schemeClr val="tx1"/>
                </a:solidFill>
                <a:latin typeface="Times New Roman" panose="02020603050405020304" pitchFamily="18" charset="0"/>
                <a:cs typeface="Times New Roman" panose="02020603050405020304" pitchFamily="18" charset="0"/>
              </a:rPr>
              <a:t>Hayır, çalışanları görmüyor musun? On­lar çalışıp işlerini bitirince kendilerine ücret­leri tam olarak ödenir.“</a:t>
            </a:r>
          </a:p>
          <a:p>
            <a:pPr algn="just" fontAlgn="auto">
              <a:spcBef>
                <a:spcPts val="0"/>
              </a:spcBef>
              <a:spcAft>
                <a:spcPts val="0"/>
              </a:spcAft>
              <a:defRPr/>
            </a:pPr>
            <a:r>
              <a:rPr lang="tr-TR" sz="1000" dirty="0" smtClean="0">
                <a:solidFill>
                  <a:schemeClr val="tx1"/>
                </a:solidFill>
                <a:latin typeface="Times New Roman" panose="02020603050405020304" pitchFamily="18" charset="0"/>
                <a:cs typeface="Times New Roman" panose="02020603050405020304" pitchFamily="18" charset="0"/>
              </a:rPr>
              <a:t>(</a:t>
            </a:r>
            <a:r>
              <a:rPr lang="tr-TR" sz="1000" i="1" dirty="0" smtClean="0">
                <a:solidFill>
                  <a:schemeClr val="tx1"/>
                </a:solidFill>
                <a:latin typeface="Times New Roman" panose="02020603050405020304" pitchFamily="18" charset="0"/>
                <a:cs typeface="Times New Roman" panose="02020603050405020304" pitchFamily="18" charset="0"/>
              </a:rPr>
              <a:t>Hadisi </a:t>
            </a:r>
            <a:r>
              <a:rPr lang="tr-TR" sz="1000" i="1" dirty="0" err="1" smtClean="0">
                <a:solidFill>
                  <a:schemeClr val="tx1"/>
                </a:solidFill>
                <a:latin typeface="Times New Roman" panose="02020603050405020304" pitchFamily="18" charset="0"/>
                <a:cs typeface="Times New Roman" panose="02020603050405020304" pitchFamily="18" charset="0"/>
              </a:rPr>
              <a:t>Beyhaki</a:t>
            </a:r>
            <a:r>
              <a:rPr lang="tr-TR" sz="1000" i="1" dirty="0" smtClean="0">
                <a:solidFill>
                  <a:schemeClr val="tx1"/>
                </a:solidFill>
                <a:latin typeface="Times New Roman" panose="02020603050405020304" pitchFamily="18" charset="0"/>
                <a:cs typeface="Times New Roman" panose="02020603050405020304" pitchFamily="18" charset="0"/>
              </a:rPr>
              <a:t> rivayet etmiştir, bk. et-</a:t>
            </a:r>
            <a:r>
              <a:rPr lang="tr-TR" sz="1000" i="1" dirty="0" err="1" smtClean="0">
                <a:solidFill>
                  <a:schemeClr val="tx1"/>
                </a:solidFill>
                <a:latin typeface="Times New Roman" panose="02020603050405020304" pitchFamily="18" charset="0"/>
                <a:cs typeface="Times New Roman" panose="02020603050405020304" pitchFamily="18" charset="0"/>
              </a:rPr>
              <a:t>Tergîb</a:t>
            </a:r>
            <a:r>
              <a:rPr lang="tr-TR" sz="1000" i="1" dirty="0" smtClean="0">
                <a:solidFill>
                  <a:schemeClr val="tx1"/>
                </a:solidFill>
                <a:latin typeface="Times New Roman" panose="02020603050405020304" pitchFamily="18" charset="0"/>
                <a:cs typeface="Times New Roman" panose="02020603050405020304" pitchFamily="18" charset="0"/>
              </a:rPr>
              <a:t> (</a:t>
            </a:r>
            <a:r>
              <a:rPr lang="tr-TR" sz="1000" i="1" dirty="0" err="1" smtClean="0">
                <a:solidFill>
                  <a:schemeClr val="tx1"/>
                </a:solidFill>
                <a:latin typeface="Times New Roman" panose="02020603050405020304" pitchFamily="18" charset="0"/>
                <a:cs typeface="Times New Roman" panose="02020603050405020304" pitchFamily="18" charset="0"/>
              </a:rPr>
              <a:t>terceme</a:t>
            </a:r>
            <a:r>
              <a:rPr lang="tr-TR" sz="1000" i="1" dirty="0" smtClean="0">
                <a:solidFill>
                  <a:schemeClr val="tx1"/>
                </a:solidFill>
                <a:latin typeface="Times New Roman" panose="02020603050405020304" pitchFamily="18" charset="0"/>
                <a:cs typeface="Times New Roman" panose="02020603050405020304" pitchFamily="18" charset="0"/>
              </a:rPr>
              <a:t>). II, 425)</a:t>
            </a:r>
            <a:endParaRPr lang="tr-TR" sz="1000" dirty="0" smtClean="0">
              <a:solidFill>
                <a:schemeClr val="tx1"/>
              </a:solidFill>
              <a:latin typeface="Times New Roman" panose="02020603050405020304" pitchFamily="18" charset="0"/>
              <a:cs typeface="Times New Roman" panose="02020603050405020304" pitchFamily="18" charset="0"/>
            </a:endParaRPr>
          </a:p>
          <a:p>
            <a:endParaRPr lang="tr-TR" sz="1200" kern="1200" dirty="0">
              <a:solidFill>
                <a:schemeClr val="tx1"/>
              </a:solidFill>
              <a:effectLst/>
              <a:latin typeface="+mn-lt"/>
              <a:ea typeface="+mn-ea"/>
              <a:cs typeface="+mn-cs"/>
            </a:endParaRPr>
          </a:p>
        </p:txBody>
      </p:sp>
      <p:sp>
        <p:nvSpPr>
          <p:cNvPr id="4" name="Slayt Numarası Yer Tutucusu 3"/>
          <p:cNvSpPr>
            <a:spLocks noGrp="1"/>
          </p:cNvSpPr>
          <p:nvPr>
            <p:ph type="sldNum" sz="quarter" idx="10"/>
          </p:nvPr>
        </p:nvSpPr>
        <p:spPr/>
        <p:txBody>
          <a:bodyPr/>
          <a:lstStyle/>
          <a:p>
            <a:pPr>
              <a:defRPr/>
            </a:pPr>
            <a:fld id="{72BEDB22-2416-4F65-AD05-CB073CFFC59C}" type="slidenum">
              <a:rPr lang="tr-TR" smtClean="0"/>
              <a:pPr>
                <a:defRPr/>
              </a:pPr>
              <a:t>6</a:t>
            </a:fld>
            <a:endParaRPr lang="tr-TR"/>
          </a:p>
        </p:txBody>
      </p:sp>
    </p:spTree>
    <p:extLst>
      <p:ext uri="{BB962C8B-B14F-4D97-AF65-F5344CB8AC3E}">
        <p14:creationId xmlns:p14="http://schemas.microsoft.com/office/powerpoint/2010/main" val="27990229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normAutofit/>
          </a:bodyPr>
          <a:lstStyle/>
          <a:p>
            <a:pPr algn="l"/>
            <a:endParaRPr lang="tr-TR" sz="1700" dirty="0">
              <a:solidFill>
                <a:srgbClr val="002060"/>
              </a:solidFill>
            </a:endParaRPr>
          </a:p>
        </p:txBody>
      </p:sp>
      <p:sp>
        <p:nvSpPr>
          <p:cNvPr id="4" name="Slayt Numarası Yer Tutucusu 3"/>
          <p:cNvSpPr>
            <a:spLocks noGrp="1"/>
          </p:cNvSpPr>
          <p:nvPr>
            <p:ph type="sldNum" sz="quarter" idx="10"/>
          </p:nvPr>
        </p:nvSpPr>
        <p:spPr/>
        <p:txBody>
          <a:bodyPr/>
          <a:lstStyle/>
          <a:p>
            <a:pPr>
              <a:defRPr/>
            </a:pPr>
            <a:fld id="{72BEDB22-2416-4F65-AD05-CB073CFFC59C}" type="slidenum">
              <a:rPr lang="tr-TR" smtClean="0"/>
              <a:pPr>
                <a:defRPr/>
              </a:pPr>
              <a:t>44</a:t>
            </a:fld>
            <a:endParaRPr lang="tr-TR"/>
          </a:p>
        </p:txBody>
      </p:sp>
    </p:spTree>
    <p:extLst>
      <p:ext uri="{BB962C8B-B14F-4D97-AF65-F5344CB8AC3E}">
        <p14:creationId xmlns:p14="http://schemas.microsoft.com/office/powerpoint/2010/main" val="30110657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l"/>
            <a:endParaRPr lang="tr-TR" dirty="0"/>
          </a:p>
        </p:txBody>
      </p:sp>
      <p:sp>
        <p:nvSpPr>
          <p:cNvPr id="4" name="Slayt Numarası Yer Tutucusu 3"/>
          <p:cNvSpPr>
            <a:spLocks noGrp="1"/>
          </p:cNvSpPr>
          <p:nvPr>
            <p:ph type="sldNum" sz="quarter" idx="10"/>
          </p:nvPr>
        </p:nvSpPr>
        <p:spPr/>
        <p:txBody>
          <a:bodyPr/>
          <a:lstStyle/>
          <a:p>
            <a:pPr>
              <a:defRPr/>
            </a:pPr>
            <a:fld id="{72BEDB22-2416-4F65-AD05-CB073CFFC59C}" type="slidenum">
              <a:rPr lang="tr-TR" smtClean="0"/>
              <a:pPr>
                <a:defRPr/>
              </a:pPr>
              <a:t>46</a:t>
            </a:fld>
            <a:endParaRPr lang="tr-TR"/>
          </a:p>
        </p:txBody>
      </p:sp>
    </p:spTree>
    <p:extLst>
      <p:ext uri="{BB962C8B-B14F-4D97-AF65-F5344CB8AC3E}">
        <p14:creationId xmlns:p14="http://schemas.microsoft.com/office/powerpoint/2010/main" val="13047357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NEYE,</a:t>
            </a:r>
            <a:r>
              <a:rPr lang="tr-TR" baseline="0" dirty="0" smtClean="0"/>
              <a:t> KİME SABIR? NEDEN SABIR?</a:t>
            </a:r>
            <a:endParaRPr lang="tr-TR" dirty="0"/>
          </a:p>
        </p:txBody>
      </p:sp>
      <p:sp>
        <p:nvSpPr>
          <p:cNvPr id="4" name="Slayt Numarası Yer Tutucusu 3"/>
          <p:cNvSpPr>
            <a:spLocks noGrp="1"/>
          </p:cNvSpPr>
          <p:nvPr>
            <p:ph type="sldNum" sz="quarter" idx="10"/>
          </p:nvPr>
        </p:nvSpPr>
        <p:spPr/>
        <p:txBody>
          <a:bodyPr/>
          <a:lstStyle/>
          <a:p>
            <a:pPr>
              <a:defRPr/>
            </a:pPr>
            <a:fld id="{72BEDB22-2416-4F65-AD05-CB073CFFC59C}" type="slidenum">
              <a:rPr lang="tr-TR" smtClean="0"/>
              <a:pPr>
                <a:defRPr/>
              </a:pPr>
              <a:t>48</a:t>
            </a:fld>
            <a:endParaRPr lang="tr-TR"/>
          </a:p>
        </p:txBody>
      </p:sp>
    </p:spTree>
    <p:extLst>
      <p:ext uri="{BB962C8B-B14F-4D97-AF65-F5344CB8AC3E}">
        <p14:creationId xmlns:p14="http://schemas.microsoft.com/office/powerpoint/2010/main" val="36707073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normAutofit fontScale="47500" lnSpcReduction="20000"/>
          </a:bodyPr>
          <a:lstStyle/>
          <a:p>
            <a:pPr algn="just" fontAlgn="auto">
              <a:spcBef>
                <a:spcPts val="0"/>
              </a:spcBef>
              <a:spcAft>
                <a:spcPts val="0"/>
              </a:spcAft>
              <a:defRPr/>
            </a:pPr>
            <a:r>
              <a:rPr lang="tr-TR" sz="1400" b="1" dirty="0" smtClean="0">
                <a:solidFill>
                  <a:srgbClr val="00B050"/>
                </a:solidFill>
                <a:effectLst>
                  <a:outerShdw blurRad="38100" dist="38100" dir="2700000" algn="tl">
                    <a:srgbClr val="000000">
                      <a:alpha val="43137"/>
                    </a:srgbClr>
                  </a:outerShdw>
                </a:effectLst>
              </a:rPr>
              <a:t>Ramazan ayında yatsı namazından sonra kılınan 20 </a:t>
            </a:r>
            <a:r>
              <a:rPr lang="tr-TR" sz="1400" b="1" dirty="0" err="1" smtClean="0">
                <a:solidFill>
                  <a:srgbClr val="00B050"/>
                </a:solidFill>
                <a:effectLst>
                  <a:outerShdw blurRad="38100" dist="38100" dir="2700000" algn="tl">
                    <a:srgbClr val="000000">
                      <a:alpha val="43137"/>
                    </a:srgbClr>
                  </a:outerShdw>
                </a:effectLst>
              </a:rPr>
              <a:t>rekaatlik</a:t>
            </a:r>
            <a:r>
              <a:rPr lang="tr-TR" sz="1400" b="1" dirty="0" smtClean="0">
                <a:solidFill>
                  <a:srgbClr val="00B050"/>
                </a:solidFill>
                <a:effectLst>
                  <a:outerShdw blurRad="38100" dist="38100" dir="2700000" algn="tl">
                    <a:srgbClr val="000000">
                      <a:alpha val="43137"/>
                    </a:srgbClr>
                  </a:outerShdw>
                </a:effectLst>
              </a:rPr>
              <a:t> namazdır. </a:t>
            </a:r>
          </a:p>
          <a:p>
            <a:pPr algn="just" fontAlgn="auto">
              <a:spcBef>
                <a:spcPts val="0"/>
              </a:spcBef>
              <a:spcAft>
                <a:spcPts val="0"/>
              </a:spcAft>
              <a:defRPr/>
            </a:pPr>
            <a:r>
              <a:rPr lang="tr-TR" sz="1200" dirty="0" smtClean="0">
                <a:solidFill>
                  <a:schemeClr val="tx1"/>
                </a:solidFill>
              </a:rPr>
              <a:t>"Teravih" kelimesi Arapça, "</a:t>
            </a:r>
            <a:r>
              <a:rPr lang="tr-TR" sz="1200" dirty="0" err="1" smtClean="0">
                <a:solidFill>
                  <a:schemeClr val="tx1"/>
                </a:solidFill>
              </a:rPr>
              <a:t>Terviha”nın</a:t>
            </a:r>
            <a:r>
              <a:rPr lang="tr-TR" sz="1200" dirty="0" smtClean="0">
                <a:solidFill>
                  <a:schemeClr val="tx1"/>
                </a:solidFill>
              </a:rPr>
              <a:t> çoğuludur ve "</a:t>
            </a:r>
            <a:r>
              <a:rPr lang="tr-TR" sz="1200" b="1" dirty="0" smtClean="0">
                <a:solidFill>
                  <a:schemeClr val="tx1"/>
                </a:solidFill>
              </a:rPr>
              <a:t>oturmak, istirahat etmek</a:t>
            </a:r>
            <a:r>
              <a:rPr lang="tr-TR" sz="1200" dirty="0" smtClean="0">
                <a:solidFill>
                  <a:schemeClr val="tx1"/>
                </a:solidFill>
              </a:rPr>
              <a:t>'" anlamına gelmektedir. Teravih namazı her iki veya dört rekatın sonunda oturulup biraz dinlenildiği için, bu adı almıştır</a:t>
            </a:r>
            <a:r>
              <a:rPr lang="tr-TR" sz="900" dirty="0" smtClean="0">
                <a:solidFill>
                  <a:schemeClr val="tx1"/>
                </a:solidFill>
              </a:rPr>
              <a:t> (el-Meydanı, el-</a:t>
            </a:r>
            <a:r>
              <a:rPr lang="tr-TR" sz="900" dirty="0" err="1" smtClean="0">
                <a:solidFill>
                  <a:schemeClr val="tx1"/>
                </a:solidFill>
              </a:rPr>
              <a:t>Lubab</a:t>
            </a:r>
            <a:r>
              <a:rPr lang="tr-TR" sz="900" dirty="0" smtClean="0">
                <a:solidFill>
                  <a:schemeClr val="tx1"/>
                </a:solidFill>
              </a:rPr>
              <a:t>, İstanbul, (</a:t>
            </a:r>
            <a:r>
              <a:rPr lang="tr-TR" sz="900" dirty="0" err="1" smtClean="0">
                <a:solidFill>
                  <a:schemeClr val="tx1"/>
                </a:solidFill>
              </a:rPr>
              <a:t>t.y</a:t>
            </a:r>
            <a:r>
              <a:rPr lang="tr-TR" sz="900" dirty="0" smtClean="0">
                <a:solidFill>
                  <a:schemeClr val="tx1"/>
                </a:solidFill>
              </a:rPr>
              <a:t>) I, 123).</a:t>
            </a:r>
            <a:endParaRPr lang="tr-TR" sz="1200" dirty="0" smtClean="0">
              <a:solidFill>
                <a:schemeClr val="tx1"/>
              </a:solidFill>
            </a:endParaRPr>
          </a:p>
          <a:p>
            <a:pPr algn="just" fontAlgn="auto">
              <a:spcBef>
                <a:spcPts val="0"/>
              </a:spcBef>
              <a:spcAft>
                <a:spcPts val="0"/>
              </a:spcAft>
              <a:defRPr/>
            </a:pPr>
            <a:r>
              <a:rPr lang="tr-TR" sz="1400" b="1" dirty="0" smtClean="0">
                <a:solidFill>
                  <a:srgbClr val="FF0000"/>
                </a:solidFill>
              </a:rPr>
              <a:t>Teravih namazı, kadın erkek her </a:t>
            </a:r>
            <a:r>
              <a:rPr lang="tr-TR" sz="1400" b="1" dirty="0" err="1" smtClean="0">
                <a:solidFill>
                  <a:srgbClr val="FF0000"/>
                </a:solidFill>
              </a:rPr>
              <a:t>müslüman</a:t>
            </a:r>
            <a:r>
              <a:rPr lang="tr-TR" sz="1400" b="1" dirty="0" smtClean="0">
                <a:solidFill>
                  <a:srgbClr val="FF0000"/>
                </a:solidFill>
              </a:rPr>
              <a:t> için sünnet-i </a:t>
            </a:r>
            <a:r>
              <a:rPr lang="tr-TR" sz="1400" b="1" dirty="0" err="1" smtClean="0">
                <a:solidFill>
                  <a:srgbClr val="FF0000"/>
                </a:solidFill>
              </a:rPr>
              <a:t>müekkededir</a:t>
            </a:r>
            <a:r>
              <a:rPr lang="tr-TR" sz="1400" b="1" dirty="0" smtClean="0">
                <a:solidFill>
                  <a:srgbClr val="FF0000"/>
                </a:solidFill>
              </a:rPr>
              <a:t>.</a:t>
            </a:r>
            <a:r>
              <a:rPr lang="tr-TR" sz="1400" dirty="0" smtClean="0">
                <a:solidFill>
                  <a:schemeClr val="tx1"/>
                </a:solidFill>
              </a:rPr>
              <a:t> </a:t>
            </a:r>
            <a:r>
              <a:rPr lang="tr-TR" sz="1400" b="1" dirty="0" smtClean="0">
                <a:solidFill>
                  <a:srgbClr val="0070C0"/>
                </a:solidFill>
              </a:rPr>
              <a:t>Teravih, orucun sünneti değil, vaktin sünnetidir. </a:t>
            </a:r>
            <a:r>
              <a:rPr lang="tr-TR" sz="1400" dirty="0" smtClean="0">
                <a:solidFill>
                  <a:schemeClr val="tx1"/>
                </a:solidFill>
              </a:rPr>
              <a:t>Bir mazereti dolayısıyla oruç tutamayanlar da teravih namazı kılarlar.</a:t>
            </a:r>
          </a:p>
          <a:p>
            <a:pPr algn="just" fontAlgn="auto">
              <a:spcBef>
                <a:spcPts val="0"/>
              </a:spcBef>
              <a:spcAft>
                <a:spcPts val="0"/>
              </a:spcAft>
              <a:defRPr/>
            </a:pPr>
            <a:r>
              <a:rPr lang="tr-TR" sz="1200" b="1" dirty="0" smtClean="0">
                <a:solidFill>
                  <a:schemeClr val="tx1"/>
                </a:solidFill>
                <a:latin typeface="Times New Roman" panose="02020603050405020304" pitchFamily="18" charset="0"/>
                <a:cs typeface="Times New Roman" panose="02020603050405020304" pitchFamily="18" charset="0"/>
              </a:rPr>
              <a:t> </a:t>
            </a:r>
            <a:r>
              <a:rPr lang="tr-TR" sz="1200" b="1" dirty="0" err="1" smtClean="0">
                <a:solidFill>
                  <a:schemeClr val="tx1"/>
                </a:solidFill>
                <a:latin typeface="Times New Roman" panose="02020603050405020304" pitchFamily="18" charset="0"/>
                <a:cs typeface="Times New Roman" panose="02020603050405020304" pitchFamily="18" charset="0"/>
              </a:rPr>
              <a:t>Ebû</a:t>
            </a:r>
            <a:r>
              <a:rPr lang="tr-TR" sz="1200" b="1" dirty="0" smtClean="0">
                <a:solidFill>
                  <a:schemeClr val="tx1"/>
                </a:solidFill>
                <a:latin typeface="Times New Roman" panose="02020603050405020304" pitchFamily="18" charset="0"/>
                <a:cs typeface="Times New Roman" panose="02020603050405020304" pitchFamily="18" charset="0"/>
              </a:rPr>
              <a:t> Hanife (Allah ona rahmet etsin) bu konuda şöyle demektedir:</a:t>
            </a:r>
          </a:p>
          <a:p>
            <a:pPr algn="just" fontAlgn="auto">
              <a:spcBef>
                <a:spcPts val="0"/>
              </a:spcBef>
              <a:spcAft>
                <a:spcPts val="0"/>
              </a:spcAft>
              <a:defRPr/>
            </a:pPr>
            <a:r>
              <a:rPr lang="tr-TR" sz="1200" b="1" dirty="0" smtClean="0">
                <a:solidFill>
                  <a:schemeClr val="tx1"/>
                </a:solidFill>
                <a:latin typeface="Times New Roman" panose="02020603050405020304" pitchFamily="18" charset="0"/>
                <a:cs typeface="Times New Roman" panose="02020603050405020304" pitchFamily="18" charset="0"/>
              </a:rPr>
              <a:t>“</a:t>
            </a:r>
            <a:r>
              <a:rPr lang="tr-TR" sz="1200" b="1" dirty="0" smtClean="0">
                <a:solidFill>
                  <a:srgbClr val="00B050"/>
                </a:solidFill>
                <a:latin typeface="Times New Roman" panose="02020603050405020304" pitchFamily="18" charset="0"/>
                <a:cs typeface="Times New Roman" panose="02020603050405020304" pitchFamily="18" charset="0"/>
              </a:rPr>
              <a:t>Teravih namazı hiç şüphesiz bir sünnet-i </a:t>
            </a:r>
            <a:r>
              <a:rPr lang="tr-TR" sz="1200" b="1" dirty="0" err="1" smtClean="0">
                <a:solidFill>
                  <a:srgbClr val="00B050"/>
                </a:solidFill>
                <a:latin typeface="Times New Roman" panose="02020603050405020304" pitchFamily="18" charset="0"/>
                <a:cs typeface="Times New Roman" panose="02020603050405020304" pitchFamily="18" charset="0"/>
              </a:rPr>
              <a:t>müekkede’dir</a:t>
            </a:r>
            <a:r>
              <a:rPr lang="tr-TR" sz="1200" b="1" dirty="0" smtClean="0">
                <a:solidFill>
                  <a:srgbClr val="00B050"/>
                </a:solidFill>
                <a:latin typeface="Times New Roman" panose="02020603050405020304" pitchFamily="18" charset="0"/>
                <a:cs typeface="Times New Roman" panose="02020603050405020304" pitchFamily="18" charset="0"/>
              </a:rPr>
              <a:t>. </a:t>
            </a:r>
          </a:p>
          <a:p>
            <a:pPr algn="just" fontAlgn="auto">
              <a:spcBef>
                <a:spcPts val="0"/>
              </a:spcBef>
              <a:spcAft>
                <a:spcPts val="0"/>
              </a:spcAft>
              <a:defRPr/>
            </a:pPr>
            <a:r>
              <a:rPr lang="tr-TR" sz="1200" b="1" dirty="0" smtClean="0">
                <a:solidFill>
                  <a:srgbClr val="7030A0"/>
                </a:solidFill>
                <a:latin typeface="Times New Roman" panose="02020603050405020304" pitchFamily="18" charset="0"/>
                <a:cs typeface="Times New Roman" panose="02020603050405020304" pitchFamily="18" charset="0"/>
              </a:rPr>
              <a:t>Hz. Ömer (</a:t>
            </a:r>
            <a:r>
              <a:rPr lang="tr-TR" sz="1200" b="1" dirty="0" err="1" smtClean="0">
                <a:solidFill>
                  <a:srgbClr val="7030A0"/>
                </a:solidFill>
                <a:latin typeface="Times New Roman" panose="02020603050405020304" pitchFamily="18" charset="0"/>
                <a:cs typeface="Times New Roman" panose="02020603050405020304" pitchFamily="18" charset="0"/>
              </a:rPr>
              <a:t>ra</a:t>
            </a:r>
            <a:r>
              <a:rPr lang="tr-TR" sz="1200" b="1" dirty="0" smtClean="0">
                <a:solidFill>
                  <a:srgbClr val="7030A0"/>
                </a:solidFill>
                <a:latin typeface="Times New Roman" panose="02020603050405020304" pitchFamily="18" charset="0"/>
                <a:cs typeface="Times New Roman" panose="02020603050405020304" pitchFamily="18" charset="0"/>
              </a:rPr>
              <a:t>) bu namazın cemaatle yirmi rekât kılınmasını, ne kendi </a:t>
            </a:r>
            <a:r>
              <a:rPr lang="tr-TR" sz="1200" b="1" dirty="0" err="1" smtClean="0">
                <a:solidFill>
                  <a:srgbClr val="7030A0"/>
                </a:solidFill>
                <a:latin typeface="Times New Roman" panose="02020603050405020304" pitchFamily="18" charset="0"/>
                <a:cs typeface="Times New Roman" panose="02020603050405020304" pitchFamily="18" charset="0"/>
              </a:rPr>
              <a:t>içtihadi</a:t>
            </a:r>
            <a:r>
              <a:rPr lang="tr-TR" sz="1200" b="1" dirty="0" smtClean="0">
                <a:solidFill>
                  <a:srgbClr val="7030A0"/>
                </a:solidFill>
                <a:latin typeface="Times New Roman" panose="02020603050405020304" pitchFamily="18" charset="0"/>
                <a:cs typeface="Times New Roman" panose="02020603050405020304" pitchFamily="18" charset="0"/>
              </a:rPr>
              <a:t> ile ne de sırf kendi düşüncesinden çıkarmıştır, ne de Peygamberimiz (sav) zamanında olmayan bir din konusunu ortaya koymuş bir </a:t>
            </a:r>
            <a:r>
              <a:rPr lang="tr-TR" sz="1200" b="1" dirty="0" err="1" smtClean="0">
                <a:solidFill>
                  <a:srgbClr val="7030A0"/>
                </a:solidFill>
                <a:latin typeface="Times New Roman" panose="02020603050405020304" pitchFamily="18" charset="0"/>
                <a:cs typeface="Times New Roman" panose="02020603050405020304" pitchFamily="18" charset="0"/>
              </a:rPr>
              <a:t>bid’atçidir</a:t>
            </a:r>
            <a:r>
              <a:rPr lang="tr-TR" sz="1200" b="1" dirty="0" smtClean="0">
                <a:solidFill>
                  <a:srgbClr val="7030A0"/>
                </a:solidFill>
                <a:latin typeface="Times New Roman" panose="02020603050405020304" pitchFamily="18" charset="0"/>
                <a:cs typeface="Times New Roman" panose="02020603050405020304" pitchFamily="18" charset="0"/>
              </a:rPr>
              <a:t>. </a:t>
            </a:r>
          </a:p>
          <a:p>
            <a:pPr algn="just" fontAlgn="auto">
              <a:spcBef>
                <a:spcPts val="0"/>
              </a:spcBef>
              <a:spcAft>
                <a:spcPts val="0"/>
              </a:spcAft>
              <a:defRPr/>
            </a:pPr>
            <a:r>
              <a:rPr lang="tr-TR" sz="1200" b="1" dirty="0" smtClean="0">
                <a:solidFill>
                  <a:srgbClr val="FF0000"/>
                </a:solidFill>
                <a:latin typeface="Times New Roman" panose="02020603050405020304" pitchFamily="18" charset="0"/>
                <a:cs typeface="Times New Roman" panose="02020603050405020304" pitchFamily="18" charset="0"/>
              </a:rPr>
              <a:t>Elbette Ömer (</a:t>
            </a:r>
            <a:r>
              <a:rPr lang="tr-TR" sz="1200" b="1" dirty="0" err="1" smtClean="0">
                <a:solidFill>
                  <a:srgbClr val="FF0000"/>
                </a:solidFill>
                <a:latin typeface="Times New Roman" panose="02020603050405020304" pitchFamily="18" charset="0"/>
                <a:cs typeface="Times New Roman" panose="02020603050405020304" pitchFamily="18" charset="0"/>
              </a:rPr>
              <a:t>ra</a:t>
            </a:r>
            <a:r>
              <a:rPr lang="tr-TR" sz="1200" b="1" dirty="0" smtClean="0">
                <a:solidFill>
                  <a:srgbClr val="FF0000"/>
                </a:solidFill>
                <a:latin typeface="Times New Roman" panose="02020603050405020304" pitchFamily="18" charset="0"/>
                <a:cs typeface="Times New Roman" panose="02020603050405020304" pitchFamily="18" charset="0"/>
              </a:rPr>
              <a:t>), bunu, kendisince bilinen dinin bir temel kaynağına ve Peygamberimiz (sav)’in bir tavsiyesine dayanarak bunu emretmiştir.”  </a:t>
            </a:r>
          </a:p>
          <a:p>
            <a:pPr algn="just"/>
            <a:endParaRPr lang="tr-TR" sz="1200" b="1" dirty="0" smtClean="0">
              <a:solidFill>
                <a:schemeClr val="tx1"/>
              </a:solidFill>
            </a:endParaRPr>
          </a:p>
          <a:p>
            <a:pPr algn="just"/>
            <a:r>
              <a:rPr lang="tr-TR" sz="1200" b="1" dirty="0" smtClean="0">
                <a:solidFill>
                  <a:schemeClr val="tx1"/>
                </a:solidFill>
              </a:rPr>
              <a:t>Sultan </a:t>
            </a:r>
            <a:r>
              <a:rPr lang="tr-TR" sz="1200" b="1" dirty="0" err="1">
                <a:solidFill>
                  <a:schemeClr val="tx1"/>
                </a:solidFill>
              </a:rPr>
              <a:t>II.Mahmud</a:t>
            </a:r>
            <a:r>
              <a:rPr lang="tr-TR" sz="1200" b="1" dirty="0">
                <a:solidFill>
                  <a:schemeClr val="tx1"/>
                </a:solidFill>
              </a:rPr>
              <a:t> Han </a:t>
            </a:r>
            <a:r>
              <a:rPr lang="tr-TR" sz="1200" b="1" dirty="0" err="1">
                <a:solidFill>
                  <a:schemeClr val="tx1"/>
                </a:solidFill>
              </a:rPr>
              <a:t>asr</a:t>
            </a:r>
            <a:r>
              <a:rPr lang="tr-TR" sz="1200" b="1" dirty="0">
                <a:solidFill>
                  <a:schemeClr val="tx1"/>
                </a:solidFill>
              </a:rPr>
              <a:t>-ı ricalinden bir zât, Ramazanda bazı </a:t>
            </a:r>
            <a:r>
              <a:rPr lang="tr-TR" sz="1200" b="1" dirty="0" err="1">
                <a:solidFill>
                  <a:schemeClr val="tx1"/>
                </a:solidFill>
              </a:rPr>
              <a:t>ahbab</a:t>
            </a:r>
            <a:r>
              <a:rPr lang="tr-TR" sz="1200" b="1" dirty="0">
                <a:solidFill>
                  <a:schemeClr val="tx1"/>
                </a:solidFill>
              </a:rPr>
              <a:t> ve tanıdıklarını iftara davet etmiş. </a:t>
            </a:r>
          </a:p>
          <a:p>
            <a:pPr algn="just"/>
            <a:r>
              <a:rPr lang="tr-TR" sz="1200" b="1" dirty="0">
                <a:solidFill>
                  <a:srgbClr val="FF0000"/>
                </a:solidFill>
              </a:rPr>
              <a:t>Meşhur şair İzzet Molla da davetliler arasındaymış. </a:t>
            </a:r>
          </a:p>
          <a:p>
            <a:pPr algn="just"/>
            <a:r>
              <a:rPr lang="tr-TR" sz="1200" b="1" dirty="0">
                <a:solidFill>
                  <a:schemeClr val="tx1"/>
                </a:solidFill>
              </a:rPr>
              <a:t>Yatsı ezanı okunmuş, cemaatle namaza başlamışlar. </a:t>
            </a:r>
            <a:r>
              <a:rPr lang="tr-TR" sz="1200" b="1" u="sng" dirty="0">
                <a:solidFill>
                  <a:srgbClr val="FF0000"/>
                </a:solidFill>
              </a:rPr>
              <a:t>İmamlık eden zât, namazı neredeyse iki secdeyi bir edecek kadar acele kıldırıyormuş. </a:t>
            </a:r>
            <a:r>
              <a:rPr lang="tr-TR" sz="1200" b="1" dirty="0">
                <a:solidFill>
                  <a:schemeClr val="tx1"/>
                </a:solidFill>
              </a:rPr>
              <a:t>Çok kısa zamanda sonuncu rekatın </a:t>
            </a:r>
            <a:r>
              <a:rPr lang="tr-TR" sz="1200" b="1" dirty="0" err="1">
                <a:solidFill>
                  <a:schemeClr val="tx1"/>
                </a:solidFill>
              </a:rPr>
              <a:t>tahıyyatına</a:t>
            </a:r>
            <a:r>
              <a:rPr lang="tr-TR" sz="1200" b="1" dirty="0">
                <a:solidFill>
                  <a:schemeClr val="tx1"/>
                </a:solidFill>
              </a:rPr>
              <a:t> gelmişler. </a:t>
            </a:r>
          </a:p>
          <a:p>
            <a:pPr algn="just"/>
            <a:r>
              <a:rPr lang="tr-TR" sz="1200" b="1" dirty="0">
                <a:solidFill>
                  <a:schemeClr val="tx1"/>
                </a:solidFill>
              </a:rPr>
              <a:t>O aralık dışarıdan bir adam gelip namaz kıldıklarını görünce:</a:t>
            </a:r>
          </a:p>
          <a:p>
            <a:pPr algn="just"/>
            <a:r>
              <a:rPr lang="tr-TR" sz="1200" b="1" dirty="0">
                <a:solidFill>
                  <a:srgbClr val="0070C0"/>
                </a:solidFill>
              </a:rPr>
              <a:t>"Hazır abdestim varken ben de cemaate yetişeyim" </a:t>
            </a:r>
            <a:r>
              <a:rPr lang="tr-TR" sz="1200" b="1" dirty="0">
                <a:solidFill>
                  <a:schemeClr val="tx1"/>
                </a:solidFill>
              </a:rPr>
              <a:t>diye düşünüp safa dahil olacağı sırada cemaat selam vermiş. </a:t>
            </a:r>
          </a:p>
          <a:p>
            <a:pPr algn="just"/>
            <a:r>
              <a:rPr lang="tr-TR" sz="1200" b="1" dirty="0">
                <a:solidFill>
                  <a:schemeClr val="tx1"/>
                </a:solidFill>
              </a:rPr>
              <a:t>İzzet Molla dönüp adama şöyle demiş:</a:t>
            </a:r>
          </a:p>
          <a:p>
            <a:pPr algn="just"/>
            <a:r>
              <a:rPr lang="tr-TR" sz="2400" b="1" dirty="0">
                <a:solidFill>
                  <a:srgbClr val="0070C0"/>
                </a:solidFill>
                <a:effectLst>
                  <a:outerShdw blurRad="38100" dist="38100" dir="2700000" algn="tl">
                    <a:srgbClr val="000000">
                      <a:alpha val="43137"/>
                    </a:srgbClr>
                  </a:outerShdw>
                </a:effectLst>
              </a:rPr>
              <a:t>"Be adam! </a:t>
            </a:r>
            <a:r>
              <a:rPr lang="tr-TR" sz="2400" b="1" dirty="0">
                <a:solidFill>
                  <a:srgbClr val="FF0000"/>
                </a:solidFill>
                <a:effectLst>
                  <a:outerShdw blurRad="38100" dist="38100" dir="2700000" algn="tl">
                    <a:srgbClr val="000000">
                      <a:alpha val="43137"/>
                    </a:srgbClr>
                  </a:outerShdw>
                </a:effectLst>
              </a:rPr>
              <a:t>Biz içinde iken yetişemiyoruz, </a:t>
            </a:r>
            <a:r>
              <a:rPr lang="tr-TR" sz="2400" b="1" dirty="0">
                <a:solidFill>
                  <a:srgbClr val="7030A0"/>
                </a:solidFill>
                <a:effectLst>
                  <a:outerShdw blurRad="38100" dist="38100" dir="2700000" algn="tl">
                    <a:srgbClr val="000000">
                      <a:alpha val="43137"/>
                    </a:srgbClr>
                  </a:outerShdw>
                </a:effectLst>
              </a:rPr>
              <a:t>sen dışarıdan gelip nasıl yetişeceksin?"</a:t>
            </a:r>
            <a:r>
              <a:rPr lang="tr-TR" sz="2400" b="1" dirty="0">
                <a:solidFill>
                  <a:srgbClr val="FF0000"/>
                </a:solidFill>
                <a:effectLst>
                  <a:outerShdw blurRad="38100" dist="38100" dir="2700000" algn="tl">
                    <a:srgbClr val="000000">
                      <a:alpha val="43137"/>
                    </a:srgbClr>
                  </a:outerShdw>
                </a:effectLst>
              </a:rPr>
              <a:t> </a:t>
            </a:r>
          </a:p>
          <a:p>
            <a:pPr algn="just"/>
            <a:r>
              <a:rPr lang="tr-TR" sz="900" b="1" dirty="0">
                <a:solidFill>
                  <a:schemeClr val="tx1"/>
                </a:solidFill>
                <a:effectLst>
                  <a:outerShdw blurRad="38100" dist="38100" dir="2700000" algn="tl">
                    <a:srgbClr val="000000">
                      <a:alpha val="43137"/>
                    </a:srgbClr>
                  </a:outerShdw>
                </a:effectLst>
              </a:rPr>
              <a:t>(http://www.islamiyasam.com/forum/topic1670.html)</a:t>
            </a:r>
          </a:p>
          <a:p>
            <a:endParaRPr lang="tr-TR" b="1" dirty="0">
              <a:latin typeface="Arial Black" pitchFamily="34" charset="0"/>
            </a:endParaRPr>
          </a:p>
          <a:p>
            <a:endParaRPr lang="tr-TR" b="1" dirty="0">
              <a:latin typeface="Arial Black" pitchFamily="34" charset="0"/>
            </a:endParaRPr>
          </a:p>
          <a:p>
            <a:r>
              <a:rPr lang="tr-TR" b="1" dirty="0" err="1">
                <a:latin typeface="Arial Black" pitchFamily="34" charset="0"/>
              </a:rPr>
              <a:t>Ebû</a:t>
            </a:r>
            <a:r>
              <a:rPr lang="tr-TR" b="1" dirty="0">
                <a:latin typeface="Arial Black" pitchFamily="34" charset="0"/>
              </a:rPr>
              <a:t> </a:t>
            </a:r>
            <a:r>
              <a:rPr lang="tr-TR" b="1" dirty="0" err="1">
                <a:latin typeface="Arial Black" pitchFamily="34" charset="0"/>
              </a:rPr>
              <a:t>Hüreyre</a:t>
            </a:r>
            <a:r>
              <a:rPr lang="tr-TR" b="1" dirty="0">
                <a:latin typeface="Arial Black" pitchFamily="34" charset="0"/>
              </a:rPr>
              <a:t> (</a:t>
            </a:r>
            <a:r>
              <a:rPr lang="tr-TR" b="1" dirty="0" err="1">
                <a:latin typeface="Arial Black" pitchFamily="34" charset="0"/>
              </a:rPr>
              <a:t>radıyallâhu</a:t>
            </a:r>
            <a:r>
              <a:rPr lang="tr-TR" b="1" dirty="0">
                <a:latin typeface="Arial Black" pitchFamily="34" charset="0"/>
              </a:rPr>
              <a:t> </a:t>
            </a:r>
            <a:r>
              <a:rPr lang="tr-TR" b="1" dirty="0" err="1">
                <a:latin typeface="Arial Black" pitchFamily="34" charset="0"/>
              </a:rPr>
              <a:t>anh</a:t>
            </a:r>
            <a:r>
              <a:rPr lang="tr-TR" b="1" dirty="0">
                <a:latin typeface="Arial Black" pitchFamily="34" charset="0"/>
              </a:rPr>
              <a:t>)‘den rivayetle Efendimiz SAV şöyle buyurmuşlardır: </a:t>
            </a:r>
            <a:endParaRPr lang="tr-TR" sz="1700" b="1" dirty="0">
              <a:latin typeface="Arial Black" pitchFamily="34" charset="0"/>
            </a:endParaRPr>
          </a:p>
          <a:p>
            <a:r>
              <a:rPr lang="ar-AE" sz="1700" b="1" dirty="0">
                <a:latin typeface="Arial Black" pitchFamily="34" charset="0"/>
              </a:rPr>
              <a:t>كَانَ رَسولُ اللّهِ  يُرَغِّبُهُمْ في قِيَامِ رَمَضَانَ مِنْ غَيْرِ </a:t>
            </a:r>
            <a:endParaRPr lang="tr-TR" sz="1700" b="1" dirty="0">
              <a:latin typeface="Arial Black" pitchFamily="34" charset="0"/>
            </a:endParaRPr>
          </a:p>
          <a:p>
            <a:r>
              <a:rPr lang="ar-AE" sz="1700" b="1" dirty="0">
                <a:latin typeface="Arial Black" pitchFamily="34" charset="0"/>
              </a:rPr>
              <a:t>أنْ يَأمُرَهُمْ بِعَزِيمَةٍ فَيَقُولُ: مَنْ قَامَ رَمَضَانَ إيمَاناً </a:t>
            </a:r>
            <a:endParaRPr lang="tr-TR" sz="1700" b="1" dirty="0">
              <a:latin typeface="Arial Black" pitchFamily="34" charset="0"/>
            </a:endParaRPr>
          </a:p>
          <a:p>
            <a:r>
              <a:rPr lang="ar-AE" sz="1700" b="1" dirty="0">
                <a:latin typeface="Arial Black" pitchFamily="34" charset="0"/>
              </a:rPr>
              <a:t>وَاحْتِسَاباً غُفِرَ لَهُ مَا تَقَدَّمَ مِنْ ذَنْبِهِ</a:t>
            </a:r>
            <a:endParaRPr lang="tr-TR" sz="1700" b="1" dirty="0">
              <a:latin typeface="Arial Black" pitchFamily="34" charset="0"/>
            </a:endParaRPr>
          </a:p>
          <a:p>
            <a:endParaRPr lang="ar-AE" b="1" dirty="0">
              <a:latin typeface="Arial Black" pitchFamily="34" charset="0"/>
            </a:endParaRPr>
          </a:p>
          <a:p>
            <a:r>
              <a:rPr lang="ar-AE" b="1" dirty="0">
                <a:latin typeface="Arial Black" pitchFamily="34" charset="0"/>
              </a:rPr>
              <a:t>"</a:t>
            </a:r>
            <a:r>
              <a:rPr lang="tr-TR" b="1" dirty="0" err="1">
                <a:latin typeface="Arial Black" pitchFamily="34" charset="0"/>
              </a:rPr>
              <a:t>Resûlullah</a:t>
            </a:r>
            <a:r>
              <a:rPr lang="tr-TR" b="1" dirty="0">
                <a:latin typeface="Arial Black" pitchFamily="34" charset="0"/>
              </a:rPr>
              <a:t> (</a:t>
            </a:r>
            <a:r>
              <a:rPr lang="tr-TR" b="1" dirty="0" err="1">
                <a:latin typeface="Arial Black" pitchFamily="34" charset="0"/>
              </a:rPr>
              <a:t>aleyhissalâtu</a:t>
            </a:r>
            <a:r>
              <a:rPr lang="tr-TR" b="1" dirty="0">
                <a:latin typeface="Arial Black" pitchFamily="34" charset="0"/>
              </a:rPr>
              <a:t> vesselâm) onları, kesin bir emirde bulunmaksızın ramazan gecelerini ihyaya teşvik ederdi. (Bu maksatla) derdi ki: "Kim ramazan gecesini, sevabına inanarak ve bunu elde etmek niyetiyle namazla (teravih) ihya ederse geçmiş günahları affedilir."  </a:t>
            </a:r>
            <a:r>
              <a:rPr lang="tr-TR" dirty="0"/>
              <a:t>(Buhari </a:t>
            </a:r>
            <a:r>
              <a:rPr lang="tr-TR" dirty="0" err="1"/>
              <a:t>salatut</a:t>
            </a:r>
            <a:r>
              <a:rPr lang="tr-TR" dirty="0"/>
              <a:t> teravih 1)</a:t>
            </a:r>
          </a:p>
          <a:p>
            <a:endParaRPr lang="tr-TR" dirty="0"/>
          </a:p>
        </p:txBody>
      </p:sp>
      <p:sp>
        <p:nvSpPr>
          <p:cNvPr id="4" name="Slayt Numarası Yer Tutucusu 3"/>
          <p:cNvSpPr>
            <a:spLocks noGrp="1"/>
          </p:cNvSpPr>
          <p:nvPr>
            <p:ph type="sldNum" sz="quarter" idx="10"/>
          </p:nvPr>
        </p:nvSpPr>
        <p:spPr/>
        <p:txBody>
          <a:bodyPr/>
          <a:lstStyle/>
          <a:p>
            <a:pPr>
              <a:defRPr/>
            </a:pPr>
            <a:fld id="{72BEDB22-2416-4F65-AD05-CB073CFFC59C}" type="slidenum">
              <a:rPr lang="tr-TR" smtClean="0"/>
              <a:pPr>
                <a:defRPr/>
              </a:pPr>
              <a:t>49</a:t>
            </a:fld>
            <a:endParaRPr lang="tr-TR"/>
          </a:p>
        </p:txBody>
      </p:sp>
    </p:spTree>
    <p:extLst>
      <p:ext uri="{BB962C8B-B14F-4D97-AF65-F5344CB8AC3E}">
        <p14:creationId xmlns:p14="http://schemas.microsoft.com/office/powerpoint/2010/main" val="13248032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l" fontAlgn="auto">
              <a:spcBef>
                <a:spcPts val="0"/>
              </a:spcBef>
              <a:spcAft>
                <a:spcPts val="0"/>
              </a:spcAft>
              <a:defRPr/>
            </a:pPr>
            <a:r>
              <a:rPr lang="tr-TR" sz="1200" b="1" u="sng" dirty="0" err="1" smtClean="0">
                <a:solidFill>
                  <a:schemeClr val="tx1"/>
                </a:solidFill>
                <a:latin typeface="Times New Roman" pitchFamily="18" charset="0"/>
                <a:cs typeface="Times New Roman" pitchFamily="18" charset="0"/>
              </a:rPr>
              <a:t>Cehd</a:t>
            </a:r>
            <a:r>
              <a:rPr lang="tr-TR" sz="1200" b="1" u="sng" dirty="0" smtClean="0">
                <a:solidFill>
                  <a:schemeClr val="tx1"/>
                </a:solidFill>
                <a:latin typeface="Times New Roman" pitchFamily="18" charset="0"/>
                <a:cs typeface="Times New Roman" pitchFamily="18" charset="0"/>
              </a:rPr>
              <a:t>: </a:t>
            </a:r>
          </a:p>
          <a:p>
            <a:pPr algn="l" fontAlgn="auto">
              <a:spcBef>
                <a:spcPts val="0"/>
              </a:spcBef>
              <a:spcAft>
                <a:spcPts val="0"/>
              </a:spcAft>
              <a:defRPr/>
            </a:pPr>
            <a:r>
              <a:rPr lang="tr-TR" sz="1200" dirty="0" smtClean="0">
                <a:solidFill>
                  <a:srgbClr val="002060"/>
                </a:solidFill>
                <a:latin typeface="Times New Roman" pitchFamily="18" charset="0"/>
                <a:cs typeface="Times New Roman" pitchFamily="18" charset="0"/>
              </a:rPr>
              <a:t>Gayret etmek, artırmak için çalışmak</a:t>
            </a:r>
          </a:p>
          <a:p>
            <a:pPr algn="l" fontAlgn="auto">
              <a:spcBef>
                <a:spcPts val="0"/>
              </a:spcBef>
              <a:spcAft>
                <a:spcPts val="0"/>
              </a:spcAft>
              <a:defRPr/>
            </a:pPr>
            <a:r>
              <a:rPr lang="tr-TR" sz="1200" b="1" u="sng" dirty="0" err="1" smtClean="0">
                <a:solidFill>
                  <a:schemeClr val="tx1"/>
                </a:solidFill>
                <a:latin typeface="Times New Roman" pitchFamily="18" charset="0"/>
                <a:cs typeface="Times New Roman" pitchFamily="18" charset="0"/>
              </a:rPr>
              <a:t>Cihad</a:t>
            </a:r>
            <a:r>
              <a:rPr lang="tr-TR" sz="1200" b="1" u="sng" dirty="0" smtClean="0">
                <a:solidFill>
                  <a:schemeClr val="tx1"/>
                </a:solidFill>
                <a:latin typeface="Times New Roman" pitchFamily="18" charset="0"/>
                <a:cs typeface="Times New Roman" pitchFamily="18" charset="0"/>
              </a:rPr>
              <a:t>: </a:t>
            </a:r>
          </a:p>
          <a:p>
            <a:pPr algn="l" fontAlgn="auto">
              <a:spcBef>
                <a:spcPts val="0"/>
              </a:spcBef>
              <a:spcAft>
                <a:spcPts val="0"/>
              </a:spcAft>
              <a:defRPr/>
            </a:pPr>
            <a:r>
              <a:rPr lang="tr-TR" sz="1200" b="1" dirty="0" smtClean="0">
                <a:solidFill>
                  <a:srgbClr val="FF0000"/>
                </a:solidFill>
                <a:latin typeface="Times New Roman" pitchFamily="18" charset="0"/>
                <a:cs typeface="Times New Roman" pitchFamily="18" charset="0"/>
              </a:rPr>
              <a:t>İslam ile insan arasındaki engellerin kaldırılması</a:t>
            </a:r>
          </a:p>
          <a:p>
            <a:pPr algn="l" fontAlgn="auto">
              <a:spcBef>
                <a:spcPts val="0"/>
              </a:spcBef>
              <a:spcAft>
                <a:spcPts val="0"/>
              </a:spcAft>
              <a:defRPr/>
            </a:pPr>
            <a:r>
              <a:rPr lang="tr-TR" sz="1800" b="1" dirty="0" smtClean="0">
                <a:solidFill>
                  <a:srgbClr val="FFFF00"/>
                </a:solidFill>
                <a:latin typeface="Times New Roman" pitchFamily="18" charset="0"/>
                <a:cs typeface="Times New Roman" pitchFamily="18" charset="0"/>
              </a:rPr>
              <a:t>Ramazan, </a:t>
            </a:r>
          </a:p>
          <a:p>
            <a:pPr algn="l" fontAlgn="auto">
              <a:spcBef>
                <a:spcPts val="0"/>
              </a:spcBef>
              <a:spcAft>
                <a:spcPts val="0"/>
              </a:spcAft>
              <a:defRPr/>
            </a:pPr>
            <a:r>
              <a:rPr lang="tr-TR" sz="1800" b="1" dirty="0" smtClean="0">
                <a:solidFill>
                  <a:schemeClr val="bg1"/>
                </a:solidFill>
                <a:latin typeface="Times New Roman" pitchFamily="18" charset="0"/>
                <a:cs typeface="Times New Roman" pitchFamily="18" charset="0"/>
              </a:rPr>
              <a:t>eğlence ve şenlik ayı değil, </a:t>
            </a:r>
          </a:p>
          <a:p>
            <a:pPr algn="l" fontAlgn="auto">
              <a:spcBef>
                <a:spcPts val="0"/>
              </a:spcBef>
              <a:spcAft>
                <a:spcPts val="0"/>
              </a:spcAft>
              <a:defRPr/>
            </a:pPr>
            <a:r>
              <a:rPr lang="tr-TR" sz="1800" b="1" dirty="0" smtClean="0">
                <a:solidFill>
                  <a:srgbClr val="FFFF00"/>
                </a:solidFill>
                <a:latin typeface="Times New Roman" pitchFamily="18" charset="0"/>
                <a:cs typeface="Times New Roman" pitchFamily="18" charset="0"/>
              </a:rPr>
              <a:t>İbadet ve </a:t>
            </a:r>
            <a:r>
              <a:rPr lang="tr-TR" sz="1800" b="1" dirty="0" err="1" smtClean="0">
                <a:solidFill>
                  <a:srgbClr val="FFFF00"/>
                </a:solidFill>
                <a:latin typeface="Times New Roman" pitchFamily="18" charset="0"/>
                <a:cs typeface="Times New Roman" pitchFamily="18" charset="0"/>
              </a:rPr>
              <a:t>cihad</a:t>
            </a:r>
            <a:r>
              <a:rPr lang="tr-TR" sz="1800" b="1" dirty="0" smtClean="0">
                <a:solidFill>
                  <a:srgbClr val="FFFF00"/>
                </a:solidFill>
                <a:latin typeface="Times New Roman" pitchFamily="18" charset="0"/>
                <a:cs typeface="Times New Roman" pitchFamily="18" charset="0"/>
              </a:rPr>
              <a:t> ayıdır.</a:t>
            </a:r>
          </a:p>
          <a:p>
            <a:pPr algn="l"/>
            <a:endParaRPr lang="tr-TR" dirty="0" smtClean="0"/>
          </a:p>
          <a:p>
            <a:endParaRPr lang="tr-TR" dirty="0"/>
          </a:p>
        </p:txBody>
      </p:sp>
      <p:sp>
        <p:nvSpPr>
          <p:cNvPr id="4" name="Slayt Numarası Yer Tutucusu 3"/>
          <p:cNvSpPr>
            <a:spLocks noGrp="1"/>
          </p:cNvSpPr>
          <p:nvPr>
            <p:ph type="sldNum" sz="quarter" idx="10"/>
          </p:nvPr>
        </p:nvSpPr>
        <p:spPr/>
        <p:txBody>
          <a:bodyPr/>
          <a:lstStyle/>
          <a:p>
            <a:pPr>
              <a:defRPr/>
            </a:pPr>
            <a:fld id="{72BEDB22-2416-4F65-AD05-CB073CFFC59C}" type="slidenum">
              <a:rPr lang="tr-TR" smtClean="0"/>
              <a:pPr>
                <a:defRPr/>
              </a:pPr>
              <a:t>51</a:t>
            </a:fld>
            <a:endParaRPr lang="tr-TR"/>
          </a:p>
        </p:txBody>
      </p:sp>
    </p:spTree>
    <p:extLst>
      <p:ext uri="{BB962C8B-B14F-4D97-AF65-F5344CB8AC3E}">
        <p14:creationId xmlns:p14="http://schemas.microsoft.com/office/powerpoint/2010/main" val="32647444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72BEDB22-2416-4F65-AD05-CB073CFFC59C}" type="slidenum">
              <a:rPr lang="tr-TR" smtClean="0"/>
              <a:pPr>
                <a:defRPr/>
              </a:pPr>
              <a:t>58</a:t>
            </a:fld>
            <a:endParaRPr lang="tr-TR"/>
          </a:p>
        </p:txBody>
      </p:sp>
    </p:spTree>
    <p:extLst>
      <p:ext uri="{BB962C8B-B14F-4D97-AF65-F5344CB8AC3E}">
        <p14:creationId xmlns:p14="http://schemas.microsoft.com/office/powerpoint/2010/main" val="37572642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normAutofit fontScale="70000" lnSpcReduction="20000"/>
          </a:bodyPr>
          <a:lstStyle/>
          <a:p>
            <a:r>
              <a:rPr lang="tr-TR" sz="1700" b="1" dirty="0"/>
              <a:t>Bir başka rivayette “YAZIKLAR OLSUN” ifadesini, Cebrail (AS) kullanmış, Hz. Peygamber (SAV) de buna âmin demiştir. Peygamberimiz (SAV)’in özelliklerinden bir tanesi de çok istisnai bir-iki olay dışında hayatında hiç beddua etmemesi, hiç kimseye lanet okumamasıdır. Burada ise bir sitem vardır. Bir insan, Ramazana eriştiği halde arınmadan Ramazan’ı terk ederse ona yazıklar olsun. Çünkü bu, arınmaya direnmektir. </a:t>
            </a:r>
          </a:p>
          <a:p>
            <a:endParaRPr lang="tr-TR" sz="1700" b="1" dirty="0"/>
          </a:p>
          <a:p>
            <a:r>
              <a:rPr lang="tr-TR" sz="1200" kern="1200" dirty="0" err="1">
                <a:solidFill>
                  <a:schemeClr val="tx1"/>
                </a:solidFill>
                <a:effectLst/>
                <a:latin typeface="+mn-lt"/>
                <a:ea typeface="+mn-ea"/>
                <a:cs typeface="+mn-cs"/>
              </a:rPr>
              <a:t>Sahabe’den</a:t>
            </a:r>
            <a:r>
              <a:rPr lang="tr-TR" sz="1200" kern="1200" dirty="0">
                <a:solidFill>
                  <a:schemeClr val="tx1"/>
                </a:solidFill>
                <a:effectLst/>
                <a:latin typeface="+mn-lt"/>
                <a:ea typeface="+mn-ea"/>
                <a:cs typeface="+mn-cs"/>
              </a:rPr>
              <a:t> </a:t>
            </a:r>
            <a:r>
              <a:rPr lang="tr-TR" sz="1200" b="1" kern="1200" dirty="0" err="1">
                <a:solidFill>
                  <a:schemeClr val="tx1"/>
                </a:solidFill>
                <a:effectLst/>
                <a:latin typeface="+mn-lt"/>
                <a:ea typeface="+mn-ea"/>
                <a:cs typeface="+mn-cs"/>
              </a:rPr>
              <a:t>Ebû</a:t>
            </a:r>
            <a:r>
              <a:rPr lang="tr-TR" sz="1200" b="1" kern="1200" dirty="0">
                <a:solidFill>
                  <a:schemeClr val="tx1"/>
                </a:solidFill>
                <a:effectLst/>
                <a:latin typeface="+mn-lt"/>
                <a:ea typeface="+mn-ea"/>
                <a:cs typeface="+mn-cs"/>
              </a:rPr>
              <a:t> Said el-</a:t>
            </a:r>
            <a:r>
              <a:rPr lang="tr-TR" sz="1200" b="1" kern="1200" dirty="0" err="1">
                <a:solidFill>
                  <a:schemeClr val="tx1"/>
                </a:solidFill>
                <a:effectLst/>
                <a:latin typeface="+mn-lt"/>
                <a:ea typeface="+mn-ea"/>
                <a:cs typeface="+mn-cs"/>
              </a:rPr>
              <a:t>Hudri</a:t>
            </a:r>
            <a:r>
              <a:rPr lang="tr-TR" sz="1200" kern="1200" dirty="0">
                <a:solidFill>
                  <a:schemeClr val="tx1"/>
                </a:solidFill>
                <a:effectLst/>
                <a:latin typeface="+mn-lt"/>
                <a:ea typeface="+mn-ea"/>
                <a:cs typeface="+mn-cs"/>
              </a:rPr>
              <a:t> bize nakil ediyor. Diyor ki: “Peygamber Efendimiz (</a:t>
            </a:r>
            <a:r>
              <a:rPr lang="tr-TR" sz="1200" kern="1200" dirty="0" err="1">
                <a:solidFill>
                  <a:schemeClr val="tx1"/>
                </a:solidFill>
                <a:effectLst/>
                <a:latin typeface="+mn-lt"/>
                <a:ea typeface="+mn-ea"/>
                <a:cs typeface="+mn-cs"/>
              </a:rPr>
              <a:t>sas</a:t>
            </a:r>
            <a:r>
              <a:rPr lang="tr-TR" sz="1200" kern="1200" dirty="0">
                <a:solidFill>
                  <a:schemeClr val="tx1"/>
                </a:solidFill>
                <a:effectLst/>
                <a:latin typeface="+mn-lt"/>
                <a:ea typeface="+mn-ea"/>
                <a:cs typeface="+mn-cs"/>
              </a:rPr>
              <a:t>) bir keresinde minbere çıkarken, her adımda “âmin” dedi: Bir adım çıktı, “âmin…”; bir adım daha çıktı, “âmin…”; bir adım daha çıktı, “âmin…”</a:t>
            </a:r>
          </a:p>
          <a:p>
            <a:r>
              <a:rPr lang="tr-TR" sz="1200" kern="1200" dirty="0">
                <a:solidFill>
                  <a:schemeClr val="tx1"/>
                </a:solidFill>
                <a:effectLst/>
                <a:latin typeface="+mn-lt"/>
                <a:ea typeface="+mn-ea"/>
                <a:cs typeface="+mn-cs"/>
              </a:rPr>
              <a:t>Hutbesi bittikten sonra: “</a:t>
            </a:r>
            <a:r>
              <a:rPr lang="tr-TR" sz="1200" kern="1200" dirty="0" err="1">
                <a:solidFill>
                  <a:schemeClr val="tx1"/>
                </a:solidFill>
                <a:effectLst/>
                <a:latin typeface="+mn-lt"/>
                <a:ea typeface="+mn-ea"/>
                <a:cs typeface="+mn-cs"/>
              </a:rPr>
              <a:t>Yâ</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Resûlallah</a:t>
            </a:r>
            <a:r>
              <a:rPr lang="tr-TR" sz="1200" kern="1200" dirty="0">
                <a:solidFill>
                  <a:schemeClr val="tx1"/>
                </a:solidFill>
                <a:effectLst/>
                <a:latin typeface="+mn-lt"/>
                <a:ea typeface="+mn-ea"/>
                <a:cs typeface="+mn-cs"/>
              </a:rPr>
              <a:t>! Minbere çıktığınız zaman ‘âmin’ dediniz, her adımınızda bunu neden söylediniz?” diyerek sebebini sordular.</a:t>
            </a:r>
          </a:p>
          <a:p>
            <a:r>
              <a:rPr lang="tr-TR" sz="1200" kern="1200" dirty="0">
                <a:solidFill>
                  <a:schemeClr val="tx1"/>
                </a:solidFill>
                <a:effectLst/>
                <a:latin typeface="+mn-lt"/>
                <a:ea typeface="+mn-ea"/>
                <a:cs typeface="+mn-cs"/>
              </a:rPr>
              <a:t>Buyurdu ki: </a:t>
            </a:r>
            <a:r>
              <a:rPr lang="tr-TR" sz="1200" b="1" kern="1200" dirty="0">
                <a:solidFill>
                  <a:schemeClr val="tx1"/>
                </a:solidFill>
                <a:effectLst/>
                <a:latin typeface="+mn-lt"/>
                <a:ea typeface="+mn-ea"/>
                <a:cs typeface="+mn-cs"/>
              </a:rPr>
              <a:t>“Cebrail (as) üç dua etti, ben de onlara âmin dedim!”</a:t>
            </a:r>
            <a:endParaRPr lang="tr-TR" sz="1200" kern="1200" dirty="0">
              <a:solidFill>
                <a:schemeClr val="tx1"/>
              </a:solidFill>
              <a:effectLst/>
              <a:latin typeface="+mn-lt"/>
              <a:ea typeface="+mn-ea"/>
              <a:cs typeface="+mn-cs"/>
            </a:endParaRPr>
          </a:p>
          <a:p>
            <a:r>
              <a:rPr lang="tr-TR" sz="1200" b="1" kern="1200" dirty="0">
                <a:solidFill>
                  <a:schemeClr val="tx1"/>
                </a:solidFill>
                <a:effectLst/>
                <a:latin typeface="+mn-lt"/>
                <a:ea typeface="+mn-ea"/>
                <a:cs typeface="+mn-cs"/>
              </a:rPr>
              <a:t>Birisi: Cebrail (as): ‘Annesine, babasına veya sadece onlardan birine ulaşmış bir evlat, (onlara güzel hizmet edip, onların hayır duasını alıp) cenneti kazanamadıysa, ona yazıklar olsun/burnu yerde sürtünsün!’ dedi, ben de âmin dedim.”</a:t>
            </a:r>
            <a:endParaRPr lang="tr-TR" sz="1200" kern="1200" dirty="0">
              <a:solidFill>
                <a:schemeClr val="tx1"/>
              </a:solidFill>
              <a:effectLst/>
              <a:latin typeface="+mn-lt"/>
              <a:ea typeface="+mn-ea"/>
              <a:cs typeface="+mn-cs"/>
            </a:endParaRPr>
          </a:p>
          <a:p>
            <a:r>
              <a:rPr lang="tr-TR" sz="1200" b="1" kern="1200" dirty="0">
                <a:solidFill>
                  <a:schemeClr val="tx1"/>
                </a:solidFill>
                <a:effectLst/>
                <a:latin typeface="+mn-lt"/>
                <a:ea typeface="+mn-ea"/>
                <a:cs typeface="+mn-cs"/>
              </a:rPr>
              <a:t>İkincisi: “Cebrail (as): ‘Sen peygamber olarak bir insanın yanında anıldığın zaman, sana salat-ü selâm getirmezse; ona yazıklar olsun! Onun burnu yere sürünsün!’ dedi. Ben de ona âmin dedim.”</a:t>
            </a:r>
            <a:endParaRPr lang="tr-TR" sz="1200" kern="1200" dirty="0">
              <a:solidFill>
                <a:schemeClr val="tx1"/>
              </a:solidFill>
              <a:effectLst/>
              <a:latin typeface="+mn-lt"/>
              <a:ea typeface="+mn-ea"/>
              <a:cs typeface="+mn-cs"/>
            </a:endParaRPr>
          </a:p>
          <a:p>
            <a:r>
              <a:rPr lang="tr-TR" sz="1200" b="1" kern="1200" dirty="0">
                <a:solidFill>
                  <a:schemeClr val="tx1"/>
                </a:solidFill>
                <a:effectLst/>
                <a:latin typeface="+mn-lt"/>
                <a:ea typeface="+mn-ea"/>
                <a:cs typeface="+mn-cs"/>
              </a:rPr>
              <a:t>“Üçüncüsü: “Cebrail (as): ‘Ramazana eriştiği halde bir insan, buna Ramazanın feyzinden, bereketinden istifade edememiş, Ramazan gelmiş geçmiş de hâlâ Allah’ın mağfiret ettiği bir kul olamamışsa, Allah’ın affını, mağfiretini kazanamamışsa; yazıklar olsun o kula! Burnu yerde sürtsün!’ diye dua etti. Ben de ona âmin dedim.”</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Buharî</a:t>
            </a:r>
            <a:r>
              <a:rPr lang="tr-TR" sz="1200" kern="1200" dirty="0">
                <a:solidFill>
                  <a:schemeClr val="tx1"/>
                </a:solidFill>
                <a:effectLst/>
                <a:latin typeface="+mn-lt"/>
                <a:ea typeface="+mn-ea"/>
                <a:cs typeface="+mn-cs"/>
              </a:rPr>
              <a:t>, </a:t>
            </a:r>
            <a:r>
              <a:rPr lang="tr-TR" sz="1200" i="1" kern="1200" dirty="0">
                <a:solidFill>
                  <a:schemeClr val="tx1"/>
                </a:solidFill>
                <a:effectLst/>
                <a:latin typeface="+mn-lt"/>
                <a:ea typeface="+mn-ea"/>
                <a:cs typeface="+mn-cs"/>
              </a:rPr>
              <a:t>el-</a:t>
            </a:r>
            <a:r>
              <a:rPr lang="tr-TR" sz="1200" i="1" kern="1200" dirty="0" err="1">
                <a:solidFill>
                  <a:schemeClr val="tx1"/>
                </a:solidFill>
                <a:effectLst/>
                <a:latin typeface="+mn-lt"/>
                <a:ea typeface="+mn-ea"/>
                <a:cs typeface="+mn-cs"/>
              </a:rPr>
              <a:t>Edebu’l</a:t>
            </a:r>
            <a:r>
              <a:rPr lang="tr-TR" sz="1200" i="1" kern="1200" dirty="0">
                <a:solidFill>
                  <a:schemeClr val="tx1"/>
                </a:solidFill>
                <a:effectLst/>
                <a:latin typeface="+mn-lt"/>
                <a:ea typeface="+mn-ea"/>
                <a:cs typeface="+mn-cs"/>
              </a:rPr>
              <a:t>-</a:t>
            </a:r>
            <a:r>
              <a:rPr lang="tr-TR" sz="1200" i="1" kern="1200" dirty="0" err="1">
                <a:solidFill>
                  <a:schemeClr val="tx1"/>
                </a:solidFill>
                <a:effectLst/>
                <a:latin typeface="+mn-lt"/>
                <a:ea typeface="+mn-ea"/>
                <a:cs typeface="+mn-cs"/>
              </a:rPr>
              <a:t>Müfred</a:t>
            </a:r>
            <a:r>
              <a:rPr lang="tr-TR" sz="1200" i="1" kern="1200" dirty="0">
                <a:solidFill>
                  <a:schemeClr val="tx1"/>
                </a:solidFill>
                <a:effectLst/>
                <a:latin typeface="+mn-lt"/>
                <a:ea typeface="+mn-ea"/>
                <a:cs typeface="+mn-cs"/>
              </a:rPr>
              <a:t>, </a:t>
            </a:r>
            <a:r>
              <a:rPr lang="tr-TR" sz="1200" kern="1200" dirty="0">
                <a:solidFill>
                  <a:schemeClr val="tx1"/>
                </a:solidFill>
                <a:effectLst/>
                <a:latin typeface="+mn-lt"/>
                <a:ea typeface="+mn-ea"/>
                <a:cs typeface="+mn-cs"/>
              </a:rPr>
              <a:t>1/338; </a:t>
            </a:r>
            <a:r>
              <a:rPr lang="tr-TR" sz="1200" kern="1200" dirty="0" err="1">
                <a:solidFill>
                  <a:schemeClr val="tx1"/>
                </a:solidFill>
                <a:effectLst/>
                <a:latin typeface="+mn-lt"/>
                <a:ea typeface="+mn-ea"/>
                <a:cs typeface="+mn-cs"/>
              </a:rPr>
              <a:t>Taberanî</a:t>
            </a:r>
            <a:r>
              <a:rPr lang="tr-TR" sz="1200" kern="1200" dirty="0">
                <a:solidFill>
                  <a:schemeClr val="tx1"/>
                </a:solidFill>
                <a:effectLst/>
                <a:latin typeface="+mn-lt"/>
                <a:ea typeface="+mn-ea"/>
                <a:cs typeface="+mn-cs"/>
              </a:rPr>
              <a:t>, </a:t>
            </a:r>
            <a:r>
              <a:rPr lang="tr-TR" sz="1200" i="1" kern="1200" dirty="0" err="1">
                <a:solidFill>
                  <a:schemeClr val="tx1"/>
                </a:solidFill>
                <a:effectLst/>
                <a:latin typeface="+mn-lt"/>
                <a:ea typeface="+mn-ea"/>
                <a:cs typeface="+mn-cs"/>
              </a:rPr>
              <a:t>Mü’cemü’l-Evsat</a:t>
            </a:r>
            <a:r>
              <a:rPr lang="tr-TR" sz="1200" kern="1200" dirty="0">
                <a:solidFill>
                  <a:schemeClr val="tx1"/>
                </a:solidFill>
                <a:effectLst/>
                <a:latin typeface="+mn-lt"/>
                <a:ea typeface="+mn-ea"/>
                <a:cs typeface="+mn-cs"/>
              </a:rPr>
              <a:t>, 8994)</a:t>
            </a:r>
            <a:br>
              <a:rPr lang="tr-TR" sz="1200" kern="1200" dirty="0">
                <a:solidFill>
                  <a:schemeClr val="tx1"/>
                </a:solidFill>
                <a:effectLst/>
                <a:latin typeface="+mn-lt"/>
                <a:ea typeface="+mn-ea"/>
                <a:cs typeface="+mn-cs"/>
              </a:rPr>
            </a:br>
            <a:endParaRPr lang="tr-TR" sz="1700" b="1" dirty="0"/>
          </a:p>
          <a:p>
            <a:endParaRPr lang="tr-TR" sz="1700" b="1" dirty="0"/>
          </a:p>
          <a:p>
            <a:pPr algn="ctr" fontAlgn="auto">
              <a:spcBef>
                <a:spcPts val="0"/>
              </a:spcBef>
              <a:spcAft>
                <a:spcPts val="0"/>
              </a:spcAft>
              <a:defRPr/>
            </a:pPr>
            <a:r>
              <a:rPr lang="ar-SA" sz="1200" dirty="0">
                <a:solidFill>
                  <a:schemeClr val="tx1"/>
                </a:solidFill>
                <a:latin typeface="HASENAT" panose="01000600020000020003" pitchFamily="2" charset="-78"/>
                <a:cs typeface="HASENAT" panose="01000600020000020003" pitchFamily="2" charset="-78"/>
              </a:rPr>
              <a:t>الصَّلَوَاتُ الخَمْسُ وَالجُمُعَةُ إلى الجُمُعَةِ،</a:t>
            </a:r>
            <a:endParaRPr lang="tr-TR" sz="1200" dirty="0">
              <a:solidFill>
                <a:schemeClr val="tx1"/>
              </a:solidFill>
              <a:latin typeface="HASENAT" panose="01000600020000020003" pitchFamily="2" charset="-78"/>
              <a:cs typeface="HASENAT" panose="01000600020000020003" pitchFamily="2" charset="-78"/>
            </a:endParaRPr>
          </a:p>
          <a:p>
            <a:pPr algn="ctr" fontAlgn="auto">
              <a:spcBef>
                <a:spcPts val="0"/>
              </a:spcBef>
              <a:spcAft>
                <a:spcPts val="0"/>
              </a:spcAft>
              <a:defRPr/>
            </a:pPr>
            <a:r>
              <a:rPr lang="ar-SA" sz="1200" dirty="0">
                <a:solidFill>
                  <a:srgbClr val="FF0000"/>
                </a:solidFill>
                <a:latin typeface="HASENAT" panose="01000600020000020003" pitchFamily="2" charset="-78"/>
                <a:cs typeface="HASENAT" panose="01000600020000020003" pitchFamily="2" charset="-78"/>
              </a:rPr>
              <a:t> وَرَمَضَانُ إلى رَمَضَانَ</a:t>
            </a:r>
            <a:r>
              <a:rPr lang="ar-SA" sz="1200" dirty="0">
                <a:solidFill>
                  <a:schemeClr val="tx1"/>
                </a:solidFill>
                <a:latin typeface="HASENAT" panose="01000600020000020003" pitchFamily="2" charset="-78"/>
                <a:cs typeface="HASENAT" panose="01000600020000020003" pitchFamily="2" charset="-78"/>
              </a:rPr>
              <a:t>، مُكَفِّرَاتٌ ما بَيْنَهُنَّ إذا اجْتُنِبَتِ الكَبَائِرُ.</a:t>
            </a:r>
            <a:endParaRPr lang="tr-TR" sz="1200" dirty="0">
              <a:solidFill>
                <a:schemeClr val="tx1"/>
              </a:solidFill>
              <a:latin typeface="HASENAT" panose="01000600020000020003" pitchFamily="2" charset="-78"/>
              <a:cs typeface="HASENAT" panose="01000600020000020003" pitchFamily="2" charset="-78"/>
            </a:endParaRPr>
          </a:p>
          <a:p>
            <a:pPr algn="just" fontAlgn="auto">
              <a:spcBef>
                <a:spcPts val="0"/>
              </a:spcBef>
              <a:spcAft>
                <a:spcPts val="0"/>
              </a:spcAft>
              <a:defRPr/>
            </a:pPr>
            <a:endParaRPr lang="tr-TR" sz="800" dirty="0">
              <a:solidFill>
                <a:schemeClr val="tx1"/>
              </a:solidFill>
            </a:endParaRPr>
          </a:p>
          <a:p>
            <a:pPr algn="just" fontAlgn="auto">
              <a:spcBef>
                <a:spcPts val="0"/>
              </a:spcBef>
              <a:spcAft>
                <a:spcPts val="0"/>
              </a:spcAft>
              <a:defRPr/>
            </a:pPr>
            <a:r>
              <a:rPr lang="tr-TR" sz="900" dirty="0" err="1">
                <a:solidFill>
                  <a:schemeClr val="tx1"/>
                </a:solidFill>
              </a:rPr>
              <a:t>Ebû</a:t>
            </a:r>
            <a:r>
              <a:rPr lang="tr-TR" sz="900" dirty="0">
                <a:solidFill>
                  <a:schemeClr val="tx1"/>
                </a:solidFill>
              </a:rPr>
              <a:t> </a:t>
            </a:r>
            <a:r>
              <a:rPr lang="tr-TR" sz="900" dirty="0" err="1">
                <a:solidFill>
                  <a:schemeClr val="tx1"/>
                </a:solidFill>
              </a:rPr>
              <a:t>Hüreyre</a:t>
            </a:r>
            <a:r>
              <a:rPr lang="tr-TR" sz="900" dirty="0">
                <a:solidFill>
                  <a:schemeClr val="tx1"/>
                </a:solidFill>
              </a:rPr>
              <a:t> (</a:t>
            </a:r>
            <a:r>
              <a:rPr lang="tr-TR" sz="900" dirty="0" err="1">
                <a:solidFill>
                  <a:schemeClr val="tx1"/>
                </a:solidFill>
              </a:rPr>
              <a:t>r.a</a:t>
            </a:r>
            <a:r>
              <a:rPr lang="tr-TR" sz="900" dirty="0">
                <a:solidFill>
                  <a:schemeClr val="tx1"/>
                </a:solidFill>
              </a:rPr>
              <a:t>)’den rivayetle Peygamber (</a:t>
            </a:r>
            <a:r>
              <a:rPr lang="tr-TR" sz="900" dirty="0" err="1">
                <a:solidFill>
                  <a:schemeClr val="tx1"/>
                </a:solidFill>
              </a:rPr>
              <a:t>s.a.v</a:t>
            </a:r>
            <a:r>
              <a:rPr lang="tr-TR" sz="900" dirty="0">
                <a:solidFill>
                  <a:schemeClr val="tx1"/>
                </a:solidFill>
              </a:rPr>
              <a:t>) şöyle buyurdu: </a:t>
            </a:r>
            <a:endParaRPr lang="tr-TR" sz="800" b="1" dirty="0">
              <a:solidFill>
                <a:schemeClr val="tx1"/>
              </a:solidFill>
            </a:endParaRPr>
          </a:p>
          <a:p>
            <a:pPr algn="just" fontAlgn="auto">
              <a:spcBef>
                <a:spcPts val="0"/>
              </a:spcBef>
              <a:spcAft>
                <a:spcPts val="0"/>
              </a:spcAft>
              <a:defRPr/>
            </a:pPr>
            <a:r>
              <a:rPr lang="tr-TR" sz="1100" b="1" dirty="0">
                <a:solidFill>
                  <a:schemeClr val="tx1"/>
                </a:solidFill>
              </a:rPr>
              <a:t>“</a:t>
            </a:r>
            <a:r>
              <a:rPr lang="tr-TR" sz="1100" b="1" dirty="0">
                <a:solidFill>
                  <a:srgbClr val="0070C0"/>
                </a:solidFill>
              </a:rPr>
              <a:t>Büyük günahlardan kaçınıldığı sürece</a:t>
            </a:r>
            <a:r>
              <a:rPr lang="tr-TR" sz="1100" b="1" dirty="0">
                <a:solidFill>
                  <a:schemeClr val="tx1"/>
                </a:solidFill>
              </a:rPr>
              <a:t>, </a:t>
            </a:r>
            <a:r>
              <a:rPr lang="tr-TR" sz="1100" b="1" dirty="0">
                <a:solidFill>
                  <a:srgbClr val="00B050"/>
                </a:solidFill>
              </a:rPr>
              <a:t>beş vakit namaz</a:t>
            </a:r>
            <a:r>
              <a:rPr lang="tr-TR" sz="1100" b="1" dirty="0">
                <a:solidFill>
                  <a:schemeClr val="tx1"/>
                </a:solidFill>
              </a:rPr>
              <a:t> ile </a:t>
            </a:r>
            <a:r>
              <a:rPr lang="tr-TR" sz="1100" b="1" dirty="0">
                <a:solidFill>
                  <a:srgbClr val="7030A0"/>
                </a:solidFill>
              </a:rPr>
              <a:t>iki cuma </a:t>
            </a:r>
            <a:r>
              <a:rPr lang="tr-TR" sz="1100" b="1" dirty="0">
                <a:solidFill>
                  <a:schemeClr val="tx1"/>
                </a:solidFill>
              </a:rPr>
              <a:t>ve </a:t>
            </a:r>
            <a:r>
              <a:rPr lang="tr-TR" sz="1200" b="1" dirty="0">
                <a:solidFill>
                  <a:srgbClr val="FF0000"/>
                </a:solidFill>
              </a:rPr>
              <a:t>iki ramazan, </a:t>
            </a:r>
            <a:r>
              <a:rPr lang="tr-TR" sz="1200" b="1" dirty="0">
                <a:solidFill>
                  <a:schemeClr val="accent6">
                    <a:lumMod val="50000"/>
                  </a:schemeClr>
                </a:solidFill>
              </a:rPr>
              <a:t>aralarında geçen günahlara </a:t>
            </a:r>
            <a:r>
              <a:rPr lang="tr-TR" sz="1200" b="1" dirty="0" err="1">
                <a:solidFill>
                  <a:schemeClr val="accent6">
                    <a:lumMod val="50000"/>
                  </a:schemeClr>
                </a:solidFill>
              </a:rPr>
              <a:t>keffaret</a:t>
            </a:r>
            <a:r>
              <a:rPr lang="tr-TR" sz="1200" b="1" dirty="0">
                <a:solidFill>
                  <a:schemeClr val="accent6">
                    <a:lumMod val="50000"/>
                  </a:schemeClr>
                </a:solidFill>
              </a:rPr>
              <a:t> olur.</a:t>
            </a:r>
            <a:r>
              <a:rPr lang="tr-TR" sz="1100" b="1" dirty="0">
                <a:solidFill>
                  <a:schemeClr val="accent6">
                    <a:lumMod val="50000"/>
                  </a:schemeClr>
                </a:solidFill>
              </a:rPr>
              <a:t> </a:t>
            </a:r>
            <a:r>
              <a:rPr lang="tr-TR" sz="1100" b="1" dirty="0">
                <a:solidFill>
                  <a:schemeClr val="tx1"/>
                </a:solidFill>
              </a:rPr>
              <a:t>”</a:t>
            </a:r>
            <a:r>
              <a:rPr lang="tr-TR" sz="1200" b="1" dirty="0">
                <a:solidFill>
                  <a:schemeClr val="tx1"/>
                </a:solidFill>
              </a:rPr>
              <a:t> </a:t>
            </a:r>
          </a:p>
          <a:p>
            <a:pPr algn="just" fontAlgn="auto">
              <a:spcBef>
                <a:spcPts val="0"/>
              </a:spcBef>
              <a:spcAft>
                <a:spcPts val="0"/>
              </a:spcAft>
              <a:defRPr/>
            </a:pPr>
            <a:r>
              <a:rPr lang="tr-TR" sz="800" b="1" dirty="0">
                <a:solidFill>
                  <a:schemeClr val="tx1"/>
                </a:solidFill>
              </a:rPr>
              <a:t>(</a:t>
            </a:r>
            <a:r>
              <a:rPr lang="tr-TR" sz="800" dirty="0">
                <a:solidFill>
                  <a:schemeClr val="tx1"/>
                </a:solidFill>
              </a:rPr>
              <a:t>Müslim, </a:t>
            </a:r>
            <a:r>
              <a:rPr lang="tr-TR" sz="800" dirty="0" err="1">
                <a:solidFill>
                  <a:schemeClr val="tx1"/>
                </a:solidFill>
              </a:rPr>
              <a:t>Tahâret</a:t>
            </a:r>
            <a:r>
              <a:rPr lang="tr-TR" sz="800" dirty="0">
                <a:solidFill>
                  <a:schemeClr val="tx1"/>
                </a:solidFill>
              </a:rPr>
              <a:t> 16., (I,209); Müslim, </a:t>
            </a:r>
            <a:r>
              <a:rPr lang="tr-TR" sz="800" dirty="0" err="1">
                <a:solidFill>
                  <a:schemeClr val="tx1"/>
                </a:solidFill>
              </a:rPr>
              <a:t>Tahâret</a:t>
            </a:r>
            <a:r>
              <a:rPr lang="tr-TR" sz="800" dirty="0">
                <a:solidFill>
                  <a:schemeClr val="tx1"/>
                </a:solidFill>
              </a:rPr>
              <a:t> 14, 15, (I,209)</a:t>
            </a:r>
            <a:r>
              <a:rPr lang="tr-TR" sz="800" b="1" dirty="0">
                <a:solidFill>
                  <a:schemeClr val="tx1"/>
                </a:solidFill>
              </a:rPr>
              <a:t>)</a:t>
            </a:r>
            <a:endParaRPr lang="tr-TR" sz="800" dirty="0">
              <a:solidFill>
                <a:schemeClr val="tx1"/>
              </a:solidFill>
            </a:endParaRPr>
          </a:p>
          <a:p>
            <a:endParaRPr lang="tr-TR" dirty="0"/>
          </a:p>
        </p:txBody>
      </p:sp>
      <p:sp>
        <p:nvSpPr>
          <p:cNvPr id="4" name="Slayt Numarası Yer Tutucusu 3"/>
          <p:cNvSpPr>
            <a:spLocks noGrp="1"/>
          </p:cNvSpPr>
          <p:nvPr>
            <p:ph type="sldNum" sz="quarter" idx="10"/>
          </p:nvPr>
        </p:nvSpPr>
        <p:spPr/>
        <p:txBody>
          <a:bodyPr/>
          <a:lstStyle/>
          <a:p>
            <a:pPr>
              <a:defRPr/>
            </a:pPr>
            <a:fld id="{72BEDB22-2416-4F65-AD05-CB073CFFC59C}" type="slidenum">
              <a:rPr lang="tr-TR" smtClean="0"/>
              <a:pPr>
                <a:defRPr/>
              </a:pPr>
              <a:t>60</a:t>
            </a:fld>
            <a:endParaRPr lang="tr-TR"/>
          </a:p>
        </p:txBody>
      </p:sp>
    </p:spTree>
    <p:extLst>
      <p:ext uri="{BB962C8B-B14F-4D97-AF65-F5344CB8AC3E}">
        <p14:creationId xmlns:p14="http://schemas.microsoft.com/office/powerpoint/2010/main" val="29337750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normAutofit fontScale="92500" lnSpcReduction="20000"/>
          </a:bodyPr>
          <a:lstStyle/>
          <a:p>
            <a:r>
              <a:rPr lang="tr-TR" sz="1200" b="0" i="0" kern="1200" dirty="0" smtClean="0">
                <a:solidFill>
                  <a:schemeClr val="tx1"/>
                </a:solidFill>
                <a:effectLst/>
                <a:latin typeface="+mn-lt"/>
                <a:ea typeface="+mn-ea"/>
                <a:cs typeface="+mn-cs"/>
              </a:rPr>
              <a:t>Hz. Hatice, Hz. Peygamber'i alıp amcasının oğlu Varaka b. </a:t>
            </a:r>
            <a:r>
              <a:rPr lang="tr-TR" sz="1200" b="0" i="0" kern="1200" dirty="0" err="1" smtClean="0">
                <a:solidFill>
                  <a:schemeClr val="tx1"/>
                </a:solidFill>
                <a:effectLst/>
                <a:latin typeface="+mn-lt"/>
                <a:ea typeface="+mn-ea"/>
                <a:cs typeface="+mn-cs"/>
              </a:rPr>
              <a:t>Nevfel</a:t>
            </a:r>
            <a:r>
              <a:rPr lang="tr-TR" sz="1200" b="0" i="0" kern="1200" dirty="0" smtClean="0">
                <a:solidFill>
                  <a:schemeClr val="tx1"/>
                </a:solidFill>
                <a:effectLst/>
                <a:latin typeface="+mn-lt"/>
                <a:ea typeface="+mn-ea"/>
                <a:cs typeface="+mn-cs"/>
              </a:rPr>
              <a:t> b. </a:t>
            </a:r>
            <a:r>
              <a:rPr lang="tr-TR" sz="1200" b="0" i="0" kern="1200" dirty="0" err="1" smtClean="0">
                <a:solidFill>
                  <a:schemeClr val="tx1"/>
                </a:solidFill>
                <a:effectLst/>
                <a:latin typeface="+mn-lt"/>
                <a:ea typeface="+mn-ea"/>
                <a:cs typeface="+mn-cs"/>
              </a:rPr>
              <a:t>Esed</a:t>
            </a:r>
            <a:r>
              <a:rPr lang="tr-TR" sz="1200" b="0" i="0" kern="1200" dirty="0" smtClean="0">
                <a:solidFill>
                  <a:schemeClr val="tx1"/>
                </a:solidFill>
                <a:effectLst/>
                <a:latin typeface="+mn-lt"/>
                <a:ea typeface="+mn-ea"/>
                <a:cs typeface="+mn-cs"/>
              </a:rPr>
              <a:t> b. </a:t>
            </a:r>
            <a:r>
              <a:rPr lang="tr-TR" sz="1200" b="0" i="0" kern="1200" dirty="0" err="1" smtClean="0">
                <a:solidFill>
                  <a:schemeClr val="tx1"/>
                </a:solidFill>
                <a:effectLst/>
                <a:latin typeface="+mn-lt"/>
                <a:ea typeface="+mn-ea"/>
                <a:cs typeface="+mn-cs"/>
              </a:rPr>
              <a:t>Abdüluzza'ya</a:t>
            </a:r>
            <a:r>
              <a:rPr lang="tr-TR" sz="1200" b="0" i="0" kern="1200" dirty="0" smtClean="0">
                <a:solidFill>
                  <a:schemeClr val="tx1"/>
                </a:solidFill>
                <a:effectLst/>
                <a:latin typeface="+mn-lt"/>
                <a:ea typeface="+mn-ea"/>
                <a:cs typeface="+mn-cs"/>
              </a:rPr>
              <a:t> götürdü. </a:t>
            </a:r>
          </a:p>
          <a:p>
            <a:r>
              <a:rPr lang="tr-TR" sz="1200" b="0" i="0" kern="1200" dirty="0" smtClean="0">
                <a:solidFill>
                  <a:schemeClr val="tx1"/>
                </a:solidFill>
                <a:effectLst/>
                <a:latin typeface="+mn-lt"/>
                <a:ea typeface="+mn-ea"/>
                <a:cs typeface="+mn-cs"/>
              </a:rPr>
              <a:t>Bu zat, </a:t>
            </a:r>
            <a:r>
              <a:rPr lang="tr-TR" sz="1200" b="0" i="0" kern="1200" dirty="0" err="1" smtClean="0">
                <a:solidFill>
                  <a:schemeClr val="tx1"/>
                </a:solidFill>
                <a:effectLst/>
                <a:latin typeface="+mn-lt"/>
                <a:ea typeface="+mn-ea"/>
                <a:cs typeface="+mn-cs"/>
              </a:rPr>
              <a:t>cahiliyye</a:t>
            </a:r>
            <a:r>
              <a:rPr lang="tr-TR" sz="1200" b="0" i="0" kern="1200" dirty="0" smtClean="0">
                <a:solidFill>
                  <a:schemeClr val="tx1"/>
                </a:solidFill>
                <a:effectLst/>
                <a:latin typeface="+mn-lt"/>
                <a:ea typeface="+mn-ea"/>
                <a:cs typeface="+mn-cs"/>
              </a:rPr>
              <a:t> zamanında Hristiyan olmuş bir kimse olup İbranice yazıyı bilir ve İncil'den de bazı şeyleri İbranice okur yazardı. O sırada Varaka gözleri sonradan görmez hale gelmiş bir ihtiyar idi. </a:t>
            </a:r>
          </a:p>
          <a:p>
            <a:r>
              <a:rPr lang="tr-TR" sz="1200" b="0" i="0" kern="1200" dirty="0" smtClean="0">
                <a:solidFill>
                  <a:schemeClr val="tx1"/>
                </a:solidFill>
                <a:effectLst/>
                <a:latin typeface="+mn-lt"/>
                <a:ea typeface="+mn-ea"/>
                <a:cs typeface="+mn-cs"/>
              </a:rPr>
              <a:t>Hatice </a:t>
            </a:r>
            <a:r>
              <a:rPr lang="tr-TR" sz="1200" b="0" i="0" kern="1200" dirty="0" err="1" smtClean="0">
                <a:solidFill>
                  <a:schemeClr val="tx1"/>
                </a:solidFill>
                <a:effectLst/>
                <a:latin typeface="+mn-lt"/>
                <a:ea typeface="+mn-ea"/>
                <a:cs typeface="+mn-cs"/>
              </a:rPr>
              <a:t>Varaka'ya</a:t>
            </a:r>
            <a:r>
              <a:rPr lang="tr-TR" sz="1200" b="0" i="0" kern="1200" dirty="0" smtClean="0">
                <a:solidFill>
                  <a:schemeClr val="tx1"/>
                </a:solidFill>
                <a:effectLst/>
                <a:latin typeface="+mn-lt"/>
                <a:ea typeface="+mn-ea"/>
                <a:cs typeface="+mn-cs"/>
              </a:rPr>
              <a:t>: </a:t>
            </a:r>
            <a:r>
              <a:rPr lang="tr-TR" sz="1200" b="0" i="1" kern="1200" dirty="0" smtClean="0">
                <a:solidFill>
                  <a:schemeClr val="tx1"/>
                </a:solidFill>
                <a:effectLst/>
                <a:latin typeface="+mn-lt"/>
                <a:ea typeface="+mn-ea"/>
                <a:cs typeface="+mn-cs"/>
              </a:rPr>
              <a:t>"Amcamın oğlu! Dinle bak, yeğenin neler söylüyor" </a:t>
            </a:r>
            <a:r>
              <a:rPr lang="tr-TR" sz="1200" b="0" i="0" kern="1200" dirty="0" smtClean="0">
                <a:solidFill>
                  <a:schemeClr val="tx1"/>
                </a:solidFill>
                <a:effectLst/>
                <a:latin typeface="+mn-lt"/>
                <a:ea typeface="+mn-ea"/>
                <a:cs typeface="+mn-cs"/>
              </a:rPr>
              <a:t>dedi. </a:t>
            </a:r>
          </a:p>
          <a:p>
            <a:r>
              <a:rPr lang="tr-TR" sz="1200" b="0" i="0" kern="1200" dirty="0" smtClean="0">
                <a:solidFill>
                  <a:schemeClr val="tx1"/>
                </a:solidFill>
                <a:effectLst/>
                <a:latin typeface="+mn-lt"/>
                <a:ea typeface="+mn-ea"/>
                <a:cs typeface="+mn-cs"/>
              </a:rPr>
              <a:t>Varaka: </a:t>
            </a:r>
            <a:r>
              <a:rPr lang="tr-TR" sz="1200" b="0" i="1" kern="1200" dirty="0" smtClean="0">
                <a:solidFill>
                  <a:schemeClr val="tx1"/>
                </a:solidFill>
                <a:effectLst/>
                <a:latin typeface="+mn-lt"/>
                <a:ea typeface="+mn-ea"/>
                <a:cs typeface="+mn-cs"/>
              </a:rPr>
              <a:t>"Yeğenim, ne oldu, </a:t>
            </a:r>
            <a:r>
              <a:rPr lang="tr-TR" sz="1200" b="0" i="1" kern="1200" dirty="0" err="1" smtClean="0">
                <a:solidFill>
                  <a:schemeClr val="tx1"/>
                </a:solidFill>
                <a:effectLst/>
                <a:latin typeface="+mn-lt"/>
                <a:ea typeface="+mn-ea"/>
                <a:cs typeface="+mn-cs"/>
              </a:rPr>
              <a:t>hayırdır?"</a:t>
            </a:r>
            <a:r>
              <a:rPr lang="tr-TR" sz="1200" b="0" i="0" kern="1200" dirty="0" err="1" smtClean="0">
                <a:solidFill>
                  <a:schemeClr val="tx1"/>
                </a:solidFill>
                <a:effectLst/>
                <a:latin typeface="+mn-lt"/>
                <a:ea typeface="+mn-ea"/>
                <a:cs typeface="+mn-cs"/>
              </a:rPr>
              <a:t>diye</a:t>
            </a:r>
            <a:r>
              <a:rPr lang="tr-TR" sz="1200" b="0" i="0" kern="1200" dirty="0" smtClean="0">
                <a:solidFill>
                  <a:schemeClr val="tx1"/>
                </a:solidFill>
                <a:effectLst/>
                <a:latin typeface="+mn-lt"/>
                <a:ea typeface="+mn-ea"/>
                <a:cs typeface="+mn-cs"/>
              </a:rPr>
              <a:t> sordu. </a:t>
            </a:r>
          </a:p>
          <a:p>
            <a:r>
              <a:rPr lang="tr-TR" sz="1200" b="0" i="0" kern="1200" dirty="0" smtClean="0">
                <a:solidFill>
                  <a:schemeClr val="tx1"/>
                </a:solidFill>
                <a:effectLst/>
                <a:latin typeface="+mn-lt"/>
                <a:ea typeface="+mn-ea"/>
                <a:cs typeface="+mn-cs"/>
              </a:rPr>
              <a:t>Hz. Peygamber başından geçenleri anlattı. Bunun üzerine Varaka şöyle dedi:</a:t>
            </a:r>
            <a:r>
              <a:rPr lang="tr-TR" sz="1200" b="0" i="1" kern="1200" dirty="0" smtClean="0">
                <a:solidFill>
                  <a:schemeClr val="tx1"/>
                </a:solidFill>
                <a:effectLst/>
                <a:latin typeface="+mn-lt"/>
                <a:ea typeface="+mn-ea"/>
                <a:cs typeface="+mn-cs"/>
              </a:rPr>
              <a:t> </a:t>
            </a:r>
          </a:p>
          <a:p>
            <a:r>
              <a:rPr lang="tr-TR" sz="1200" b="0" i="1" kern="1200" dirty="0" smtClean="0">
                <a:solidFill>
                  <a:schemeClr val="tx1"/>
                </a:solidFill>
                <a:effectLst/>
                <a:latin typeface="+mn-lt"/>
                <a:ea typeface="+mn-ea"/>
                <a:cs typeface="+mn-cs"/>
              </a:rPr>
              <a:t>"Bu gördüğün, Allah'ın Hz. Musa'ya gönderdiği </a:t>
            </a:r>
            <a:r>
              <a:rPr lang="tr-TR" sz="1200" b="0" i="1" kern="1200" dirty="0" err="1" smtClean="0">
                <a:solidFill>
                  <a:schemeClr val="tx1"/>
                </a:solidFill>
                <a:effectLst/>
                <a:latin typeface="+mn-lt"/>
                <a:ea typeface="+mn-ea"/>
                <a:cs typeface="+mn-cs"/>
              </a:rPr>
              <a:t>Nâmus'tur</a:t>
            </a:r>
            <a:r>
              <a:rPr lang="tr-TR" sz="1200" b="0" i="1" kern="1200" dirty="0" smtClean="0">
                <a:solidFill>
                  <a:schemeClr val="tx1"/>
                </a:solidFill>
                <a:effectLst/>
                <a:latin typeface="+mn-lt"/>
                <a:ea typeface="+mn-ea"/>
                <a:cs typeface="+mn-cs"/>
              </a:rPr>
              <a:t>. Keşke senin davet zamanında genç olsaydım! </a:t>
            </a:r>
          </a:p>
          <a:p>
            <a:r>
              <a:rPr lang="tr-TR" sz="1200" b="0" i="0" kern="1200" dirty="0" smtClean="0">
                <a:solidFill>
                  <a:schemeClr val="tx1"/>
                </a:solidFill>
                <a:effectLst/>
                <a:latin typeface="+mn-lt"/>
                <a:ea typeface="+mn-ea"/>
                <a:cs typeface="+mn-cs"/>
              </a:rPr>
              <a:t>“Sana yalancı diyecekler; kötü davranacaklar. Sana savaş açıp bu </a:t>
            </a:r>
            <a:r>
              <a:rPr lang="tr-TR" sz="1200" b="0" i="1" kern="1200" dirty="0" smtClean="0">
                <a:solidFill>
                  <a:schemeClr val="tx1"/>
                </a:solidFill>
                <a:effectLst/>
                <a:latin typeface="+mn-lt"/>
                <a:ea typeface="+mn-ea"/>
                <a:cs typeface="+mn-cs"/>
              </a:rPr>
              <a:t>Kavminin seni bu şehirden çıkaracakları zaman keşke hayatta olsam!"</a:t>
            </a:r>
            <a:r>
              <a:rPr lang="tr-TR" sz="1200" b="0" i="0" kern="1200" dirty="0" smtClean="0">
                <a:solidFill>
                  <a:schemeClr val="tx1"/>
                </a:solidFill>
                <a:effectLst/>
                <a:latin typeface="+mn-lt"/>
                <a:ea typeface="+mn-ea"/>
                <a:cs typeface="+mn-cs"/>
              </a:rPr>
              <a:t/>
            </a:r>
            <a:br>
              <a:rPr lang="tr-TR" sz="1200" b="0" i="0" kern="1200" dirty="0" smtClean="0">
                <a:solidFill>
                  <a:schemeClr val="tx1"/>
                </a:solidFill>
                <a:effectLst/>
                <a:latin typeface="+mn-lt"/>
                <a:ea typeface="+mn-ea"/>
                <a:cs typeface="+mn-cs"/>
              </a:rPr>
            </a:br>
            <a:r>
              <a:rPr lang="tr-TR" sz="1200" b="0" i="0" kern="1200" dirty="0" smtClean="0">
                <a:solidFill>
                  <a:schemeClr val="tx1"/>
                </a:solidFill>
                <a:effectLst/>
                <a:latin typeface="+mn-lt"/>
                <a:ea typeface="+mn-ea"/>
                <a:cs typeface="+mn-cs"/>
              </a:rPr>
              <a:t/>
            </a:r>
            <a:br>
              <a:rPr lang="tr-TR" sz="1200" b="0" i="0" kern="1200" dirty="0" smtClean="0">
                <a:solidFill>
                  <a:schemeClr val="tx1"/>
                </a:solidFill>
                <a:effectLst/>
                <a:latin typeface="+mn-lt"/>
                <a:ea typeface="+mn-ea"/>
                <a:cs typeface="+mn-cs"/>
              </a:rPr>
            </a:br>
            <a:r>
              <a:rPr lang="tr-TR" sz="1200" b="0" i="0" kern="1200" dirty="0" smtClean="0">
                <a:solidFill>
                  <a:schemeClr val="tx1"/>
                </a:solidFill>
                <a:effectLst/>
                <a:latin typeface="+mn-lt"/>
                <a:ea typeface="+mn-ea"/>
                <a:cs typeface="+mn-cs"/>
              </a:rPr>
              <a:t>"Bunun üzerine Hz. Peygamber,</a:t>
            </a:r>
            <a:r>
              <a:rPr lang="tr-TR" sz="1200" b="0" i="1" kern="1200" dirty="0" smtClean="0">
                <a:solidFill>
                  <a:schemeClr val="tx1"/>
                </a:solidFill>
                <a:effectLst/>
                <a:latin typeface="+mn-lt"/>
                <a:ea typeface="+mn-ea"/>
                <a:cs typeface="+mn-cs"/>
              </a:rPr>
              <a:t> “Onlar beni buradan çıkaracaklar mı ki?"</a:t>
            </a:r>
            <a:r>
              <a:rPr lang="tr-TR" sz="1200" b="0" i="0" kern="1200" dirty="0" smtClean="0">
                <a:solidFill>
                  <a:schemeClr val="tx1"/>
                </a:solidFill>
                <a:effectLst/>
                <a:latin typeface="+mn-lt"/>
                <a:ea typeface="+mn-ea"/>
                <a:cs typeface="+mn-cs"/>
              </a:rPr>
              <a:t> diye sordu. </a:t>
            </a:r>
          </a:p>
          <a:p>
            <a:r>
              <a:rPr lang="tr-TR" sz="1200" b="0" i="0" kern="1200" dirty="0" smtClean="0">
                <a:solidFill>
                  <a:schemeClr val="tx1"/>
                </a:solidFill>
                <a:effectLst/>
                <a:latin typeface="+mn-lt"/>
                <a:ea typeface="+mn-ea"/>
                <a:cs typeface="+mn-cs"/>
              </a:rPr>
              <a:t>Varaka da:</a:t>
            </a:r>
            <a:r>
              <a:rPr lang="tr-TR" sz="1200" b="0" i="1" kern="1200" dirty="0" smtClean="0">
                <a:solidFill>
                  <a:schemeClr val="tx1"/>
                </a:solidFill>
                <a:effectLst/>
                <a:latin typeface="+mn-lt"/>
                <a:ea typeface="+mn-ea"/>
                <a:cs typeface="+mn-cs"/>
              </a:rPr>
              <a:t> "Evet, senin getirdiğin bu dava ve mesaj ile gelen herkes, her peygamber, düşmanlığa uğramıştır. Şayet senin davet günlerine yetişirsem, sana elimden gelen yardımı yaparım." </a:t>
            </a:r>
            <a:r>
              <a:rPr lang="tr-TR" sz="1200" b="0" i="0" kern="1200" dirty="0" smtClean="0">
                <a:solidFill>
                  <a:schemeClr val="tx1"/>
                </a:solidFill>
                <a:effectLst/>
                <a:latin typeface="+mn-lt"/>
                <a:ea typeface="+mn-ea"/>
                <a:cs typeface="+mn-cs"/>
              </a:rPr>
              <a:t>dedi. </a:t>
            </a:r>
          </a:p>
          <a:p>
            <a:r>
              <a:rPr lang="tr-TR" sz="1200" b="0" i="0" kern="1200" dirty="0" smtClean="0">
                <a:solidFill>
                  <a:schemeClr val="tx1"/>
                </a:solidFill>
                <a:effectLst/>
                <a:latin typeface="+mn-lt"/>
                <a:ea typeface="+mn-ea"/>
                <a:cs typeface="+mn-cs"/>
              </a:rPr>
              <a:t>Çok geçmeden Varaka vefat etti ve o sıralarda bir süreliğine vahiy de kesildi.”(</a:t>
            </a:r>
            <a:r>
              <a:rPr lang="tr-TR" sz="1200" b="0" i="0" kern="1200" dirty="0" err="1" smtClean="0">
                <a:solidFill>
                  <a:schemeClr val="tx1"/>
                </a:solidFill>
                <a:effectLst/>
                <a:latin typeface="+mn-lt"/>
                <a:ea typeface="+mn-ea"/>
                <a:cs typeface="+mn-cs"/>
              </a:rPr>
              <a:t>Buharî</a:t>
            </a:r>
            <a:r>
              <a:rPr lang="tr-TR" sz="1200" b="0" i="0" kern="1200" dirty="0" smtClean="0">
                <a:solidFill>
                  <a:schemeClr val="tx1"/>
                </a:solidFill>
                <a:effectLst/>
                <a:latin typeface="+mn-lt"/>
                <a:ea typeface="+mn-ea"/>
                <a:cs typeface="+mn-cs"/>
              </a:rPr>
              <a:t>, Bed’u’l-vahy,1).</a:t>
            </a:r>
          </a:p>
          <a:p>
            <a:endParaRPr lang="tr-TR" sz="1200" b="0" i="0" kern="1200" dirty="0" smtClean="0">
              <a:solidFill>
                <a:schemeClr val="tx1"/>
              </a:solidFill>
              <a:effectLst/>
              <a:latin typeface="+mn-lt"/>
              <a:ea typeface="+mn-ea"/>
              <a:cs typeface="+mn-cs"/>
            </a:endParaRPr>
          </a:p>
          <a:p>
            <a:r>
              <a:rPr lang="tr-TR" sz="1200" b="1" i="0" kern="1200" dirty="0" smtClean="0">
                <a:solidFill>
                  <a:schemeClr val="tx1"/>
                </a:solidFill>
                <a:effectLst/>
                <a:latin typeface="+mn-lt"/>
                <a:ea typeface="+mn-ea"/>
                <a:cs typeface="+mn-cs"/>
              </a:rPr>
              <a:t>Allah'a yemin ederim ki, dedi; Sen O'nun elçisisin ve </a:t>
            </a:r>
            <a:r>
              <a:rPr lang="tr-TR" sz="1200" b="1" i="0" kern="1200" dirty="0" err="1" smtClean="0">
                <a:solidFill>
                  <a:schemeClr val="tx1"/>
                </a:solidFill>
                <a:effectLst/>
                <a:latin typeface="+mn-lt"/>
                <a:ea typeface="+mn-ea"/>
                <a:cs typeface="+mn-cs"/>
              </a:rPr>
              <a:t>Hatemün</a:t>
            </a:r>
            <a:r>
              <a:rPr lang="tr-TR" sz="1200" b="1" i="0" kern="1200" dirty="0" smtClean="0">
                <a:solidFill>
                  <a:schemeClr val="tx1"/>
                </a:solidFill>
                <a:effectLst/>
                <a:latin typeface="+mn-lt"/>
                <a:ea typeface="+mn-ea"/>
                <a:cs typeface="+mn-cs"/>
              </a:rPr>
              <a:t> </a:t>
            </a:r>
            <a:r>
              <a:rPr lang="tr-TR" sz="1200" b="1" i="0" kern="1200" dirty="0" err="1" smtClean="0">
                <a:solidFill>
                  <a:schemeClr val="tx1"/>
                </a:solidFill>
                <a:effectLst/>
                <a:latin typeface="+mn-lt"/>
                <a:ea typeface="+mn-ea"/>
                <a:cs typeface="+mn-cs"/>
              </a:rPr>
              <a:t>Nebiyyin'sin</a:t>
            </a:r>
            <a:r>
              <a:rPr lang="tr-TR" sz="1200" b="1" i="0" kern="1200" dirty="0" smtClean="0">
                <a:solidFill>
                  <a:schemeClr val="tx1"/>
                </a:solidFill>
                <a:effectLst/>
                <a:latin typeface="+mn-lt"/>
                <a:ea typeface="+mn-ea"/>
                <a:cs typeface="+mn-cs"/>
              </a:rPr>
              <a:t>. Ve sana görünen melek, Hazreti Musa'ya gelen Cebrail'dir. Şimdi kim bilir başına neler gelecek! Kim bilir sana ne iftiralar atacaklar... Seni yurdundan bile edecekler... Peygamberlik yükü ağırdır... Kavmin seni tekzip edecek... Senin ile mızrak mızrağa gelip çarpışacak ve seni öldürmek isteyecek... Eğer ömrüm olur, yüce Allah beni o günlere erdirirse senin için canla başla çalışacağım... Ve senin biricik savunucun olacağım...</a:t>
            </a:r>
            <a:endParaRPr lang="tr-TR" b="0" dirty="0"/>
          </a:p>
        </p:txBody>
      </p:sp>
      <p:sp>
        <p:nvSpPr>
          <p:cNvPr id="4" name="Slayt Numarası Yer Tutucusu 3"/>
          <p:cNvSpPr>
            <a:spLocks noGrp="1"/>
          </p:cNvSpPr>
          <p:nvPr>
            <p:ph type="sldNum" sz="quarter" idx="10"/>
          </p:nvPr>
        </p:nvSpPr>
        <p:spPr/>
        <p:txBody>
          <a:bodyPr/>
          <a:lstStyle/>
          <a:p>
            <a:fld id="{EE862C14-E1BC-4A82-BC1B-A4AC3A8CDB99}" type="slidenum">
              <a:rPr lang="tr-TR" smtClean="0"/>
              <a:t>64</a:t>
            </a:fld>
            <a:endParaRPr lang="tr-TR"/>
          </a:p>
        </p:txBody>
      </p:sp>
    </p:spTree>
    <p:extLst>
      <p:ext uri="{BB962C8B-B14F-4D97-AF65-F5344CB8AC3E}">
        <p14:creationId xmlns:p14="http://schemas.microsoft.com/office/powerpoint/2010/main" val="13327436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normAutofit/>
          </a:bodyPr>
          <a:lstStyle/>
          <a:p>
            <a:endParaRPr lang="tr-TR" dirty="0"/>
          </a:p>
        </p:txBody>
      </p:sp>
      <p:sp>
        <p:nvSpPr>
          <p:cNvPr id="4" name="Slayt Numarası Yer Tutucusu 3"/>
          <p:cNvSpPr>
            <a:spLocks noGrp="1"/>
          </p:cNvSpPr>
          <p:nvPr>
            <p:ph type="sldNum" sz="quarter" idx="10"/>
          </p:nvPr>
        </p:nvSpPr>
        <p:spPr/>
        <p:txBody>
          <a:bodyPr/>
          <a:lstStyle/>
          <a:p>
            <a:pPr>
              <a:defRPr/>
            </a:pPr>
            <a:fld id="{72BEDB22-2416-4F65-AD05-CB073CFFC59C}" type="slidenum">
              <a:rPr lang="tr-TR" smtClean="0"/>
              <a:pPr>
                <a:defRPr/>
              </a:pPr>
              <a:t>65</a:t>
            </a:fld>
            <a:endParaRPr lang="tr-TR"/>
          </a:p>
        </p:txBody>
      </p:sp>
    </p:spTree>
    <p:extLst>
      <p:ext uri="{BB962C8B-B14F-4D97-AF65-F5344CB8AC3E}">
        <p14:creationId xmlns:p14="http://schemas.microsoft.com/office/powerpoint/2010/main" val="25259545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normAutofit fontScale="47500" lnSpcReduction="20000"/>
          </a:bodyPr>
          <a:lstStyle/>
          <a:p>
            <a:pPr marL="742950" lvl="1" indent="-285750" algn="just">
              <a:buFont typeface="Arial" panose="020B0604020202020204" pitchFamily="34" charset="0"/>
              <a:buChar char="•"/>
            </a:pPr>
            <a:r>
              <a:rPr lang="tr-TR" sz="2400" b="1" dirty="0" smtClean="0">
                <a:solidFill>
                  <a:srgbClr val="7030A0"/>
                </a:solidFill>
              </a:rPr>
              <a:t>Herkese sevgiyle yaklaşacağım</a:t>
            </a:r>
          </a:p>
          <a:p>
            <a:pPr marL="742950" lvl="1" indent="-285750" algn="just">
              <a:buFont typeface="Arial" panose="020B0604020202020204" pitchFamily="34" charset="0"/>
              <a:buChar char="•"/>
            </a:pPr>
            <a:r>
              <a:rPr lang="tr-TR" sz="2400" b="1" dirty="0" smtClean="0">
                <a:solidFill>
                  <a:srgbClr val="FF0000"/>
                </a:solidFill>
              </a:rPr>
              <a:t>Dürüst ve Güvenilir olacağım</a:t>
            </a:r>
          </a:p>
          <a:p>
            <a:pPr marL="742950" lvl="1" indent="-285750" algn="just">
              <a:buFont typeface="Arial" panose="020B0604020202020204" pitchFamily="34" charset="0"/>
              <a:buChar char="•"/>
            </a:pPr>
            <a:r>
              <a:rPr lang="tr-TR" sz="2400" b="1" dirty="0" smtClean="0">
                <a:solidFill>
                  <a:srgbClr val="002060"/>
                </a:solidFill>
              </a:rPr>
              <a:t>En güzel ahlaka sahip olacağım</a:t>
            </a:r>
          </a:p>
          <a:p>
            <a:pPr marL="742950" lvl="1" indent="-285750" algn="just">
              <a:buFont typeface="Arial" panose="020B0604020202020204" pitchFamily="34" charset="0"/>
              <a:buChar char="•"/>
            </a:pPr>
            <a:r>
              <a:rPr lang="tr-TR" sz="2400" b="1" dirty="0" smtClean="0">
                <a:solidFill>
                  <a:srgbClr val="00B050"/>
                </a:solidFill>
              </a:rPr>
              <a:t>Merhametli olacağım</a:t>
            </a:r>
          </a:p>
          <a:p>
            <a:pPr marL="742950" lvl="1" indent="-285750" algn="just">
              <a:buFont typeface="Arial" panose="020B0604020202020204" pitchFamily="34" charset="0"/>
              <a:buChar char="•"/>
            </a:pPr>
            <a:r>
              <a:rPr lang="tr-TR" sz="2400" b="1" dirty="0" smtClean="0">
                <a:solidFill>
                  <a:schemeClr val="accent6">
                    <a:lumMod val="50000"/>
                  </a:schemeClr>
                </a:solidFill>
              </a:rPr>
              <a:t>Güler Yüzlü, Güzel Sözlü Olacağım</a:t>
            </a:r>
          </a:p>
          <a:p>
            <a:pPr marL="742950" lvl="1" indent="-285750" algn="just">
              <a:buFont typeface="Arial" panose="020B0604020202020204" pitchFamily="34" charset="0"/>
              <a:buChar char="•"/>
            </a:pPr>
            <a:r>
              <a:rPr lang="tr-TR" sz="2400" b="1" dirty="0" smtClean="0">
                <a:solidFill>
                  <a:schemeClr val="accent2">
                    <a:lumMod val="50000"/>
                  </a:schemeClr>
                </a:solidFill>
              </a:rPr>
              <a:t>Aldatmayacağım </a:t>
            </a:r>
          </a:p>
          <a:p>
            <a:pPr marL="742950" lvl="1" indent="-285750" algn="just">
              <a:buFont typeface="Arial" panose="020B0604020202020204" pitchFamily="34" charset="0"/>
              <a:buChar char="•"/>
            </a:pPr>
            <a:r>
              <a:rPr lang="tr-TR" sz="2400" b="1" dirty="0" smtClean="0">
                <a:solidFill>
                  <a:srgbClr val="0070C0"/>
                </a:solidFill>
              </a:rPr>
              <a:t>Yalan konuşmayacağım, </a:t>
            </a:r>
          </a:p>
          <a:p>
            <a:pPr marL="742950" lvl="1" indent="-285750" algn="just">
              <a:buFont typeface="Arial" panose="020B0604020202020204" pitchFamily="34" charset="0"/>
              <a:buChar char="•"/>
            </a:pPr>
            <a:r>
              <a:rPr lang="tr-TR" sz="2400" b="1" dirty="0" smtClean="0">
                <a:solidFill>
                  <a:srgbClr val="002060"/>
                </a:solidFill>
              </a:rPr>
              <a:t>Küsmeyeceğim </a:t>
            </a:r>
          </a:p>
          <a:p>
            <a:pPr marL="742950" lvl="1" indent="-285750" algn="just">
              <a:buFont typeface="Arial" panose="020B0604020202020204" pitchFamily="34" charset="0"/>
              <a:buChar char="•"/>
            </a:pPr>
            <a:r>
              <a:rPr lang="tr-TR" sz="2400" b="1" dirty="0" smtClean="0">
                <a:solidFill>
                  <a:srgbClr val="FF0000"/>
                </a:solidFill>
              </a:rPr>
              <a:t>Yalan şahitlik etmeyeceğim</a:t>
            </a:r>
          </a:p>
          <a:p>
            <a:pPr marL="742950" lvl="1" indent="-285750" algn="just">
              <a:buFont typeface="Arial" panose="020B0604020202020204" pitchFamily="34" charset="0"/>
              <a:buChar char="•"/>
            </a:pPr>
            <a:r>
              <a:rPr lang="tr-TR" sz="2400" b="1" dirty="0" smtClean="0">
                <a:solidFill>
                  <a:schemeClr val="accent2">
                    <a:lumMod val="50000"/>
                  </a:schemeClr>
                </a:solidFill>
              </a:rPr>
              <a:t>Kin ve nefret etmeyeceğim</a:t>
            </a:r>
          </a:p>
          <a:p>
            <a:pPr marL="742950" lvl="1" indent="-285750" algn="just">
              <a:buFont typeface="Arial" panose="020B0604020202020204" pitchFamily="34" charset="0"/>
              <a:buChar char="•"/>
            </a:pPr>
            <a:r>
              <a:rPr lang="tr-TR" sz="2400" b="1" dirty="0" smtClean="0">
                <a:solidFill>
                  <a:srgbClr val="0070C0"/>
                </a:solidFill>
              </a:rPr>
              <a:t>Affedici olacağım</a:t>
            </a:r>
          </a:p>
          <a:p>
            <a:pPr marL="742950" lvl="1" indent="-285750" algn="just">
              <a:buFont typeface="Arial" panose="020B0604020202020204" pitchFamily="34" charset="0"/>
              <a:buChar char="•"/>
            </a:pPr>
            <a:r>
              <a:rPr lang="tr-TR" sz="2400" b="1" dirty="0" smtClean="0">
                <a:solidFill>
                  <a:schemeClr val="tx1"/>
                </a:solidFill>
              </a:rPr>
              <a:t>Hiçbir varlığa zarar vermeyeceğim</a:t>
            </a:r>
          </a:p>
          <a:p>
            <a:pPr marL="742950" lvl="1" indent="-285750" algn="just">
              <a:buFont typeface="Arial" panose="020B0604020202020204" pitchFamily="34" charset="0"/>
              <a:buChar char="•"/>
            </a:pPr>
            <a:r>
              <a:rPr lang="tr-TR" sz="2400" b="1" dirty="0" smtClean="0">
                <a:solidFill>
                  <a:srgbClr val="FF0000"/>
                </a:solidFill>
              </a:rPr>
              <a:t>Sorumluluklarımı yerine getireceğim</a:t>
            </a:r>
          </a:p>
          <a:p>
            <a:pPr marL="742950" lvl="1" indent="-285750" algn="just">
              <a:buFont typeface="Arial" panose="020B0604020202020204" pitchFamily="34" charset="0"/>
              <a:buChar char="•"/>
            </a:pPr>
            <a:r>
              <a:rPr lang="tr-TR" sz="2400" b="1" dirty="0" smtClean="0">
                <a:solidFill>
                  <a:schemeClr val="accent6">
                    <a:lumMod val="50000"/>
                  </a:schemeClr>
                </a:solidFill>
              </a:rPr>
              <a:t>İhanet etmeyeceğim</a:t>
            </a:r>
          </a:p>
          <a:p>
            <a:pPr marL="742950" lvl="1" indent="-285750" algn="just">
              <a:buFont typeface="Arial" panose="020B0604020202020204" pitchFamily="34" charset="0"/>
              <a:buChar char="•"/>
            </a:pPr>
            <a:r>
              <a:rPr lang="tr-TR" sz="2400" b="1" dirty="0" smtClean="0">
                <a:solidFill>
                  <a:schemeClr val="tx1"/>
                </a:solidFill>
              </a:rPr>
              <a:t>Ülkemi, Bayrağımı, Dinimi seveceğim ve koruyacağım</a:t>
            </a:r>
          </a:p>
          <a:p>
            <a:endParaRPr lang="tr-TR" dirty="0"/>
          </a:p>
        </p:txBody>
      </p:sp>
      <p:sp>
        <p:nvSpPr>
          <p:cNvPr id="4" name="Slayt Numarası Yer Tutucusu 3"/>
          <p:cNvSpPr>
            <a:spLocks noGrp="1"/>
          </p:cNvSpPr>
          <p:nvPr>
            <p:ph type="sldNum" sz="quarter" idx="10"/>
          </p:nvPr>
        </p:nvSpPr>
        <p:spPr/>
        <p:txBody>
          <a:bodyPr/>
          <a:lstStyle/>
          <a:p>
            <a:pPr>
              <a:defRPr/>
            </a:pPr>
            <a:fld id="{72BEDB22-2416-4F65-AD05-CB073CFFC59C}" type="slidenum">
              <a:rPr lang="tr-TR" smtClean="0"/>
              <a:pPr>
                <a:defRPr/>
              </a:pPr>
              <a:t>66</a:t>
            </a:fld>
            <a:endParaRPr lang="tr-TR"/>
          </a:p>
        </p:txBody>
      </p:sp>
    </p:spTree>
    <p:extLst>
      <p:ext uri="{BB962C8B-B14F-4D97-AF65-F5344CB8AC3E}">
        <p14:creationId xmlns:p14="http://schemas.microsoft.com/office/powerpoint/2010/main" val="10950018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normAutofit fontScale="77500" lnSpcReduction="20000"/>
          </a:bodyPr>
          <a:lstStyle/>
          <a:p>
            <a:r>
              <a:rPr lang="tr-TR" sz="1200" b="0" i="0" kern="1200" dirty="0" err="1" smtClean="0">
                <a:solidFill>
                  <a:schemeClr val="tx1"/>
                </a:solidFill>
                <a:effectLst/>
                <a:latin typeface="+mn-lt"/>
                <a:ea typeface="+mn-ea"/>
                <a:cs typeface="+mn-cs"/>
              </a:rPr>
              <a:t>Voyager</a:t>
            </a:r>
            <a:r>
              <a:rPr lang="tr-TR" sz="1200" b="0" i="0" kern="1200" dirty="0" smtClean="0">
                <a:solidFill>
                  <a:schemeClr val="tx1"/>
                </a:solidFill>
                <a:effectLst/>
                <a:latin typeface="+mn-lt"/>
                <a:ea typeface="+mn-ea"/>
                <a:cs typeface="+mn-cs"/>
              </a:rPr>
              <a:t> 1 uzay aracının 1990 yılında yaklaşık 6 milyar kilometre uzaklıktan çektiği fotoğrafa bakıldığında dünya uzayda bir pikselden daha düşük, soluk, mavimsi bir nokta şeklinde görünmektedir. Bu kapsamda tüm tarih, söz konusu soluk mavi nokta üzerinde gerçekleşmektedir. Binlerce yıldır yaşananlar, savaşlar, kurulan-yıkılan devletler, imparatorluklar; devasa uzay alanında ufacık bir tiyatro sahnesi gibi kalan bu gezegende gerçekleşmektedir. Söz konusu minik sahneden şu ana kadar yüz üç milyar insan gelip geçmiştir. Hikayeleri ansiklopedilere sığmayan hükümdarlar, krallar, zalimler, mazlumlar, peygamberler, sıradan insanlar uzaydaki soluk mavi noktanın tarihinin ara kesitinde var olup gözden kaybolmuşlardır.</a:t>
            </a:r>
          </a:p>
          <a:p>
            <a:r>
              <a:rPr lang="tr-TR" sz="1200" b="0" i="0" kern="1200" dirty="0" smtClean="0">
                <a:solidFill>
                  <a:schemeClr val="tx1"/>
                </a:solidFill>
                <a:effectLst/>
                <a:latin typeface="+mn-lt"/>
                <a:ea typeface="+mn-ea"/>
                <a:cs typeface="+mn-cs"/>
              </a:rPr>
              <a:t>İnsanın on binlerce yıllık tarihi içinde Orta Asya’nın bozkırlarında kaç insanın ayak izi vardır? Nil nehrinin suyuna kaç insan dokunmuştur? </a:t>
            </a:r>
            <a:r>
              <a:rPr lang="tr-TR" sz="1200" b="0" i="0" kern="1200" dirty="0" err="1" smtClean="0">
                <a:solidFill>
                  <a:schemeClr val="tx1"/>
                </a:solidFill>
                <a:effectLst/>
                <a:latin typeface="+mn-lt"/>
                <a:ea typeface="+mn-ea"/>
                <a:cs typeface="+mn-cs"/>
              </a:rPr>
              <a:t>Himalaya</a:t>
            </a:r>
            <a:r>
              <a:rPr lang="tr-TR" sz="1200" b="0" i="0" kern="1200" dirty="0" smtClean="0">
                <a:solidFill>
                  <a:schemeClr val="tx1"/>
                </a:solidFill>
                <a:effectLst/>
                <a:latin typeface="+mn-lt"/>
                <a:ea typeface="+mn-ea"/>
                <a:cs typeface="+mn-cs"/>
              </a:rPr>
              <a:t> dağlarının eteklerinde kaç hayal kurulmuştur? Maya, </a:t>
            </a:r>
            <a:r>
              <a:rPr lang="tr-TR" sz="1200" b="0" i="0" kern="1200" dirty="0" err="1" smtClean="0">
                <a:solidFill>
                  <a:schemeClr val="tx1"/>
                </a:solidFill>
                <a:effectLst/>
                <a:latin typeface="+mn-lt"/>
                <a:ea typeface="+mn-ea"/>
                <a:cs typeface="+mn-cs"/>
              </a:rPr>
              <a:t>Aztek</a:t>
            </a:r>
            <a:r>
              <a:rPr lang="tr-TR" sz="1200" b="0" i="0" kern="1200" dirty="0" smtClean="0">
                <a:solidFill>
                  <a:schemeClr val="tx1"/>
                </a:solidFill>
                <a:effectLst/>
                <a:latin typeface="+mn-lt"/>
                <a:ea typeface="+mn-ea"/>
                <a:cs typeface="+mn-cs"/>
              </a:rPr>
              <a:t>, </a:t>
            </a:r>
            <a:r>
              <a:rPr lang="tr-TR" sz="1200" b="0" i="0" kern="1200" dirty="0" err="1" smtClean="0">
                <a:solidFill>
                  <a:schemeClr val="tx1"/>
                </a:solidFill>
                <a:effectLst/>
                <a:latin typeface="+mn-lt"/>
                <a:ea typeface="+mn-ea"/>
                <a:cs typeface="+mn-cs"/>
              </a:rPr>
              <a:t>İnka</a:t>
            </a:r>
            <a:r>
              <a:rPr lang="tr-TR" sz="1200" b="0" i="0" kern="1200" dirty="0" smtClean="0">
                <a:solidFill>
                  <a:schemeClr val="tx1"/>
                </a:solidFill>
                <a:effectLst/>
                <a:latin typeface="+mn-lt"/>
                <a:ea typeface="+mn-ea"/>
                <a:cs typeface="+mn-cs"/>
              </a:rPr>
              <a:t>, Mezopotamya, Çin, Mısır, Hint, Akdeniz medeniyetleri ve tarihte yaşayan her insanın toprakla, bitkiyle, canlılar dünyasıyla ve tüm unsurlarıyla tabiatla ilişkisi ve iletişimi vardır. Oysa </a:t>
            </a:r>
            <a:r>
              <a:rPr lang="tr-TR" sz="1200" b="0" i="0" kern="1200" dirty="0" err="1" smtClean="0">
                <a:solidFill>
                  <a:schemeClr val="tx1"/>
                </a:solidFill>
                <a:effectLst/>
                <a:latin typeface="+mn-lt"/>
                <a:ea typeface="+mn-ea"/>
                <a:cs typeface="+mn-cs"/>
              </a:rPr>
              <a:t>aslolan</a:t>
            </a:r>
            <a:r>
              <a:rPr lang="tr-TR" sz="1200" b="0" i="0" kern="1200" dirty="0" smtClean="0">
                <a:solidFill>
                  <a:schemeClr val="tx1"/>
                </a:solidFill>
                <a:effectLst/>
                <a:latin typeface="+mn-lt"/>
                <a:ea typeface="+mn-ea"/>
                <a:cs typeface="+mn-cs"/>
              </a:rPr>
              <a:t> insan yeryüzüyle ve doğayla ilişkisinde nasıl bir anlayışa ve daha açık ifadeyle ahlaka sahip olduğudur? Esasında insana dair sahici söz söyleyebilmek için onun hayallerini ve hüzünlerini bilmek gerekir.</a:t>
            </a:r>
          </a:p>
          <a:p>
            <a:r>
              <a:rPr lang="tr-TR" sz="1200" b="0" i="0" kern="1200" dirty="0" smtClean="0">
                <a:solidFill>
                  <a:schemeClr val="tx1"/>
                </a:solidFill>
                <a:effectLst/>
                <a:latin typeface="+mn-lt"/>
                <a:ea typeface="+mn-ea"/>
                <a:cs typeface="+mn-cs"/>
              </a:rPr>
              <a:t> IRMAKLI</a:t>
            </a:r>
          </a:p>
          <a:p>
            <a:endParaRPr lang="tr-TR" sz="1200" b="0" i="0" kern="1200" dirty="0" smtClean="0">
              <a:solidFill>
                <a:schemeClr val="tx1"/>
              </a:solidFill>
              <a:effectLst/>
              <a:latin typeface="+mn-lt"/>
              <a:ea typeface="+mn-ea"/>
              <a:cs typeface="+mn-cs"/>
            </a:endParaRPr>
          </a:p>
          <a:p>
            <a:endParaRPr lang="tr-TR" sz="1200" b="0" i="0" kern="1200" dirty="0" smtClean="0">
              <a:solidFill>
                <a:schemeClr val="tx1"/>
              </a:solidFill>
              <a:effectLst/>
              <a:latin typeface="+mn-lt"/>
              <a:ea typeface="+mn-ea"/>
              <a:cs typeface="+mn-cs"/>
            </a:endParaRPr>
          </a:p>
          <a:p>
            <a:endParaRPr lang="tr-TR" sz="1200" b="0" i="0" kern="1200" dirty="0" smtClean="0">
              <a:solidFill>
                <a:schemeClr val="tx1"/>
              </a:solidFill>
              <a:effectLst/>
              <a:latin typeface="+mn-lt"/>
              <a:ea typeface="+mn-ea"/>
              <a:cs typeface="+mn-cs"/>
            </a:endParaRPr>
          </a:p>
          <a:p>
            <a:r>
              <a:rPr lang="tr-TR" sz="1200" b="0" i="0" kern="1200" dirty="0" smtClean="0">
                <a:solidFill>
                  <a:schemeClr val="tx1"/>
                </a:solidFill>
                <a:effectLst/>
                <a:latin typeface="+mn-lt"/>
                <a:ea typeface="+mn-ea"/>
                <a:cs typeface="+mn-cs"/>
              </a:rPr>
              <a:t>1838’de Alman gökbilimci </a:t>
            </a:r>
            <a:r>
              <a:rPr lang="tr-TR" sz="1200" b="0" i="0" kern="1200" dirty="0" err="1" smtClean="0">
                <a:solidFill>
                  <a:schemeClr val="tx1"/>
                </a:solidFill>
                <a:effectLst/>
                <a:latin typeface="+mn-lt"/>
                <a:ea typeface="+mn-ea"/>
                <a:cs typeface="+mn-cs"/>
              </a:rPr>
              <a:t>Friedrich</a:t>
            </a:r>
            <a:r>
              <a:rPr lang="tr-TR" sz="1200" b="0" i="0" kern="1200" dirty="0" smtClean="0">
                <a:solidFill>
                  <a:schemeClr val="tx1"/>
                </a:solidFill>
                <a:effectLst/>
                <a:latin typeface="+mn-lt"/>
                <a:ea typeface="+mn-ea"/>
                <a:cs typeface="+mn-cs"/>
              </a:rPr>
              <a:t> </a:t>
            </a:r>
            <a:r>
              <a:rPr lang="tr-TR" sz="1200" b="0" i="0" kern="1200" dirty="0" err="1" smtClean="0">
                <a:solidFill>
                  <a:schemeClr val="tx1"/>
                </a:solidFill>
                <a:effectLst/>
                <a:latin typeface="+mn-lt"/>
                <a:ea typeface="+mn-ea"/>
                <a:cs typeface="+mn-cs"/>
              </a:rPr>
              <a:t>Bessel</a:t>
            </a:r>
            <a:r>
              <a:rPr lang="tr-TR" sz="1200" b="0" i="0" kern="1200" dirty="0" smtClean="0">
                <a:solidFill>
                  <a:schemeClr val="tx1"/>
                </a:solidFill>
                <a:effectLst/>
                <a:latin typeface="+mn-lt"/>
                <a:ea typeface="+mn-ea"/>
                <a:cs typeface="+mn-cs"/>
              </a:rPr>
              <a:t> </a:t>
            </a:r>
          </a:p>
          <a:p>
            <a:r>
              <a:rPr lang="tr-TR" sz="1200" b="0" i="0" kern="1200" dirty="0" smtClean="0">
                <a:solidFill>
                  <a:schemeClr val="tx1"/>
                </a:solidFill>
                <a:effectLst/>
                <a:latin typeface="+mn-lt"/>
                <a:ea typeface="+mn-ea"/>
                <a:cs typeface="+mn-cs"/>
              </a:rPr>
              <a:t>61 </a:t>
            </a:r>
            <a:r>
              <a:rPr lang="tr-TR" sz="1200" b="0" i="0" kern="1200" dirty="0" err="1" smtClean="0">
                <a:solidFill>
                  <a:schemeClr val="tx1"/>
                </a:solidFill>
                <a:effectLst/>
                <a:latin typeface="+mn-lt"/>
                <a:ea typeface="+mn-ea"/>
                <a:cs typeface="+mn-cs"/>
              </a:rPr>
              <a:t>Cygni</a:t>
            </a:r>
            <a:r>
              <a:rPr lang="tr-TR" sz="1200" b="0" i="0" kern="1200" dirty="0" smtClean="0">
                <a:solidFill>
                  <a:schemeClr val="tx1"/>
                </a:solidFill>
                <a:effectLst/>
                <a:latin typeface="+mn-lt"/>
                <a:ea typeface="+mn-ea"/>
                <a:cs typeface="+mn-cs"/>
              </a:rPr>
              <a:t> adlı yıldızın 93 trilyon kilometreden, yani 10 ışık yılından, biraz daha uzak olduğunu bulmuştu. Böylece geceleri nokta kadar gördüğümüz yıldızların bize ve birbirlerine olan uzaklığı hakkında ilk kez bir fikrimiz oldu.</a:t>
            </a:r>
          </a:p>
          <a:p>
            <a:r>
              <a:rPr lang="tr-TR" sz="1200" b="0" i="0" kern="1200" dirty="0" smtClean="0">
                <a:solidFill>
                  <a:schemeClr val="tx1"/>
                </a:solidFill>
                <a:effectLst/>
                <a:latin typeface="+mn-lt"/>
                <a:ea typeface="+mn-ea"/>
                <a:cs typeface="+mn-cs"/>
              </a:rPr>
              <a:t>Hubble 1923’te </a:t>
            </a:r>
            <a:r>
              <a:rPr lang="tr-TR" sz="1200" b="0" i="0" kern="1200" dirty="0" err="1" smtClean="0">
                <a:solidFill>
                  <a:schemeClr val="tx1"/>
                </a:solidFill>
                <a:effectLst/>
                <a:latin typeface="+mn-lt"/>
                <a:ea typeface="+mn-ea"/>
                <a:cs typeface="+mn-cs"/>
              </a:rPr>
              <a:t>Andromeda</a:t>
            </a:r>
            <a:r>
              <a:rPr lang="tr-TR" sz="1200" b="0" i="0" kern="1200" dirty="0" smtClean="0">
                <a:solidFill>
                  <a:schemeClr val="tx1"/>
                </a:solidFill>
                <a:effectLst/>
                <a:latin typeface="+mn-lt"/>
                <a:ea typeface="+mn-ea"/>
                <a:cs typeface="+mn-cs"/>
              </a:rPr>
              <a:t> </a:t>
            </a:r>
            <a:r>
              <a:rPr lang="tr-TR" sz="1200" b="0" i="0" kern="1200" dirty="0" err="1" smtClean="0">
                <a:solidFill>
                  <a:schemeClr val="tx1"/>
                </a:solidFill>
                <a:effectLst/>
                <a:latin typeface="+mn-lt"/>
                <a:ea typeface="+mn-ea"/>
                <a:cs typeface="+mn-cs"/>
              </a:rPr>
              <a:t>Bulutsusu’nun</a:t>
            </a:r>
            <a:r>
              <a:rPr lang="tr-TR" sz="1200" b="0" i="0" kern="1200" dirty="0" smtClean="0">
                <a:solidFill>
                  <a:schemeClr val="tx1"/>
                </a:solidFill>
                <a:effectLst/>
                <a:latin typeface="+mn-lt"/>
                <a:ea typeface="+mn-ea"/>
                <a:cs typeface="+mn-cs"/>
              </a:rPr>
              <a:t> Samanyolu’nun içinde yer alamayacak kadar uzakta olduğunu keşfedince, bir gecede evrenimizin boyutları birden milyonlarca kat büyüyüverdi. </a:t>
            </a:r>
            <a:r>
              <a:rPr lang="tr-TR" sz="1200" b="0" i="0" kern="1200" dirty="0" err="1" smtClean="0">
                <a:solidFill>
                  <a:schemeClr val="tx1"/>
                </a:solidFill>
                <a:effectLst/>
                <a:latin typeface="+mn-lt"/>
                <a:ea typeface="+mn-ea"/>
                <a:cs typeface="+mn-cs"/>
              </a:rPr>
              <a:t>Andromeda</a:t>
            </a:r>
            <a:r>
              <a:rPr lang="tr-TR" sz="1200" b="0" i="0" kern="1200" dirty="0" smtClean="0">
                <a:solidFill>
                  <a:schemeClr val="tx1"/>
                </a:solidFill>
                <a:effectLst/>
                <a:latin typeface="+mn-lt"/>
                <a:ea typeface="+mn-ea"/>
                <a:cs typeface="+mn-cs"/>
              </a:rPr>
              <a:t> da tıpkı Samanyolu gibi başlı başına bir galaksiydi ve milyarlarca yıldızdan oluşuyordu.</a:t>
            </a:r>
          </a:p>
          <a:p>
            <a:r>
              <a:rPr lang="tr-TR" sz="1200" b="0" i="0" kern="1200" dirty="0" smtClean="0">
                <a:solidFill>
                  <a:schemeClr val="tx1"/>
                </a:solidFill>
                <a:effectLst/>
                <a:latin typeface="+mn-lt"/>
                <a:ea typeface="+mn-ea"/>
                <a:cs typeface="+mn-cs"/>
              </a:rPr>
              <a:t>21.yüzyıla geldik ve aradan yaklaşık yüzyıl geçmesine karşın, gökbilimciler evrenin tam olarak ne kadar büyük olduğunu hâlâ bilemiyor</a:t>
            </a:r>
          </a:p>
          <a:p>
            <a:r>
              <a:rPr lang="tr-TR" sz="1200" b="1" i="0" kern="1200" dirty="0" smtClean="0">
                <a:solidFill>
                  <a:schemeClr val="tx1"/>
                </a:solidFill>
                <a:effectLst/>
                <a:latin typeface="+mn-lt"/>
                <a:ea typeface="+mn-ea"/>
                <a:cs typeface="+mn-cs"/>
              </a:rPr>
              <a:t>Güneş: </a:t>
            </a:r>
            <a:r>
              <a:rPr lang="tr-TR" sz="1200" b="0" i="0" kern="1200" dirty="0" smtClean="0">
                <a:solidFill>
                  <a:schemeClr val="tx1"/>
                </a:solidFill>
                <a:effectLst/>
                <a:latin typeface="+mn-lt"/>
                <a:ea typeface="+mn-ea"/>
                <a:cs typeface="+mn-cs"/>
              </a:rPr>
              <a:t>Şu anda evimizden 150 milyon km uzaklıktayız. Güneşimize geldik. Eğer saatte 1000 km hız yapan bir yolcu uçağıyla buraya gelebilseydik bu 17 yılımızı alırdı. Güneş, güneş sisteminin kütlesinin yüzde 99.9’unu oluşturur. 1 milyon 391 bin km’lik çapıyla inanılmaz derecede büyük. Öyle ki içine 1 300 000 adet dünya sığabilir.</a:t>
            </a:r>
          </a:p>
          <a:p>
            <a:pPr marL="0" marR="0" lvl="0" indent="0" algn="l" defTabSz="914400" rtl="0" eaLnBrk="1" fontAlgn="auto" latinLnBrk="0" hangingPunct="1">
              <a:lnSpc>
                <a:spcPct val="100000"/>
              </a:lnSpc>
              <a:spcBef>
                <a:spcPts val="0"/>
              </a:spcBef>
              <a:spcAft>
                <a:spcPts val="0"/>
              </a:spcAft>
              <a:buClrTx/>
              <a:buSzTx/>
              <a:buFontTx/>
              <a:buNone/>
              <a:tabLst/>
              <a:defRPr/>
            </a:pPr>
            <a:r>
              <a:rPr lang="tr-TR" sz="1200" b="0" i="0" kern="1200" dirty="0" smtClean="0">
                <a:solidFill>
                  <a:schemeClr val="tx1"/>
                </a:solidFill>
                <a:effectLst/>
                <a:latin typeface="+mn-lt"/>
                <a:ea typeface="+mn-ea"/>
                <a:cs typeface="+mn-cs"/>
              </a:rPr>
              <a:t>Biraz daha büyük düşünelim. Bu fotoğraf Hubble teleskopu ile çekildi. Kendi gezegenleri bulunan milyonlarca yıldız sisteminden oluşan </a:t>
            </a:r>
            <a:r>
              <a:rPr lang="tr-TR" sz="1200" b="0" i="0" kern="1200" dirty="0" err="1" smtClean="0">
                <a:solidFill>
                  <a:schemeClr val="tx1"/>
                </a:solidFill>
                <a:effectLst/>
                <a:latin typeface="+mn-lt"/>
                <a:ea typeface="+mn-ea"/>
                <a:cs typeface="+mn-cs"/>
              </a:rPr>
              <a:t>onbinlerce</a:t>
            </a:r>
            <a:r>
              <a:rPr lang="tr-TR" sz="1200" b="0" i="0" kern="1200" dirty="0" smtClean="0">
                <a:solidFill>
                  <a:schemeClr val="tx1"/>
                </a:solidFill>
                <a:effectLst/>
                <a:latin typeface="+mn-lt"/>
                <a:ea typeface="+mn-ea"/>
                <a:cs typeface="+mn-cs"/>
              </a:rPr>
              <a:t> galaksi var burada.</a:t>
            </a:r>
          </a:p>
          <a:p>
            <a:endParaRPr lang="tr-TR" sz="1200" b="0" i="0" kern="1200" dirty="0" smtClean="0">
              <a:solidFill>
                <a:schemeClr val="tx1"/>
              </a:solidFill>
              <a:effectLst/>
              <a:latin typeface="+mn-lt"/>
              <a:ea typeface="+mn-ea"/>
              <a:cs typeface="+mn-cs"/>
            </a:endParaRPr>
          </a:p>
          <a:p>
            <a:endParaRPr lang="tr-TR" dirty="0"/>
          </a:p>
        </p:txBody>
      </p:sp>
      <p:sp>
        <p:nvSpPr>
          <p:cNvPr id="4" name="Slayt Numarası Yer Tutucusu 3"/>
          <p:cNvSpPr>
            <a:spLocks noGrp="1"/>
          </p:cNvSpPr>
          <p:nvPr>
            <p:ph type="sldNum" sz="quarter" idx="10"/>
          </p:nvPr>
        </p:nvSpPr>
        <p:spPr/>
        <p:txBody>
          <a:bodyPr/>
          <a:lstStyle/>
          <a:p>
            <a:fld id="{A47F8206-1A67-45F3-ADEF-29791569D7C4}" type="slidenum">
              <a:rPr lang="tr-TR" smtClean="0"/>
              <a:t>12</a:t>
            </a:fld>
            <a:endParaRPr lang="tr-TR"/>
          </a:p>
        </p:txBody>
      </p:sp>
    </p:spTree>
    <p:extLst>
      <p:ext uri="{BB962C8B-B14F-4D97-AF65-F5344CB8AC3E}">
        <p14:creationId xmlns:p14="http://schemas.microsoft.com/office/powerpoint/2010/main" val="32880750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tr-TR" sz="1200" u="sng" dirty="0" smtClean="0">
                <a:solidFill>
                  <a:schemeClr val="tx1"/>
                </a:solidFill>
              </a:rPr>
              <a:t>A</a:t>
            </a:r>
            <a:r>
              <a:rPr lang="tr-TR" sz="1200" b="1" u="sng" dirty="0" smtClean="0">
                <a:solidFill>
                  <a:schemeClr val="tx1"/>
                </a:solidFill>
              </a:rPr>
              <a:t>mel defterlerinde her şey yazılmış, hiçbir şey unutulmamıştır</a:t>
            </a:r>
            <a:r>
              <a:rPr lang="tr-TR" sz="1200" dirty="0" smtClean="0">
                <a:solidFill>
                  <a:schemeClr val="tx1"/>
                </a:solidFill>
              </a:rPr>
              <a:t>. </a:t>
            </a:r>
          </a:p>
          <a:p>
            <a:endParaRPr lang="tr-TR" dirty="0"/>
          </a:p>
        </p:txBody>
      </p:sp>
      <p:sp>
        <p:nvSpPr>
          <p:cNvPr id="4" name="Slayt Numarası Yer Tutucusu 3"/>
          <p:cNvSpPr>
            <a:spLocks noGrp="1"/>
          </p:cNvSpPr>
          <p:nvPr>
            <p:ph type="sldNum" sz="quarter" idx="10"/>
          </p:nvPr>
        </p:nvSpPr>
        <p:spPr/>
        <p:txBody>
          <a:bodyPr/>
          <a:lstStyle/>
          <a:p>
            <a:pPr>
              <a:defRPr/>
            </a:pPr>
            <a:fld id="{72BEDB22-2416-4F65-AD05-CB073CFFC59C}" type="slidenum">
              <a:rPr lang="tr-TR" smtClean="0"/>
              <a:pPr>
                <a:defRPr/>
              </a:pPr>
              <a:t>13</a:t>
            </a:fld>
            <a:endParaRPr lang="tr-TR"/>
          </a:p>
        </p:txBody>
      </p:sp>
    </p:spTree>
    <p:extLst>
      <p:ext uri="{BB962C8B-B14F-4D97-AF65-F5344CB8AC3E}">
        <p14:creationId xmlns:p14="http://schemas.microsoft.com/office/powerpoint/2010/main" val="24214788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tr-TR" sz="1200" u="sng" dirty="0" smtClean="0">
                <a:solidFill>
                  <a:schemeClr val="tx1"/>
                </a:solidFill>
              </a:rPr>
              <a:t>A</a:t>
            </a:r>
            <a:r>
              <a:rPr lang="tr-TR" sz="1200" b="1" u="sng" dirty="0" smtClean="0">
                <a:solidFill>
                  <a:schemeClr val="tx1"/>
                </a:solidFill>
              </a:rPr>
              <a:t>mel defterlerinde her şey yazılmış, hiçbir şey unutulmamıştır</a:t>
            </a:r>
            <a:r>
              <a:rPr lang="tr-TR" sz="1200" dirty="0" smtClean="0">
                <a:solidFill>
                  <a:schemeClr val="tx1"/>
                </a:solidFill>
              </a:rPr>
              <a:t>. </a:t>
            </a:r>
          </a:p>
          <a:p>
            <a:endParaRPr lang="tr-TR" dirty="0"/>
          </a:p>
        </p:txBody>
      </p:sp>
      <p:sp>
        <p:nvSpPr>
          <p:cNvPr id="4" name="Slayt Numarası Yer Tutucusu 3"/>
          <p:cNvSpPr>
            <a:spLocks noGrp="1"/>
          </p:cNvSpPr>
          <p:nvPr>
            <p:ph type="sldNum" sz="quarter" idx="10"/>
          </p:nvPr>
        </p:nvSpPr>
        <p:spPr/>
        <p:txBody>
          <a:bodyPr/>
          <a:lstStyle/>
          <a:p>
            <a:pPr>
              <a:defRPr/>
            </a:pPr>
            <a:fld id="{72BEDB22-2416-4F65-AD05-CB073CFFC59C}" type="slidenum">
              <a:rPr lang="tr-TR" smtClean="0"/>
              <a:pPr>
                <a:defRPr/>
              </a:pPr>
              <a:t>14</a:t>
            </a:fld>
            <a:endParaRPr lang="tr-TR"/>
          </a:p>
        </p:txBody>
      </p:sp>
    </p:spTree>
    <p:extLst>
      <p:ext uri="{BB962C8B-B14F-4D97-AF65-F5344CB8AC3E}">
        <p14:creationId xmlns:p14="http://schemas.microsoft.com/office/powerpoint/2010/main" val="23740396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tr-TR" b="1" u="sng" dirty="0" smtClean="0">
                <a:solidFill>
                  <a:schemeClr val="tx1"/>
                </a:solidFill>
              </a:rPr>
              <a:t>Amel defterlerini inceleyenlerden bazıları orada yazılı günahlarından bir kısmını inkar edecekler</a:t>
            </a:r>
            <a:r>
              <a:rPr lang="tr-TR" dirty="0" smtClean="0">
                <a:solidFill>
                  <a:schemeClr val="tx1"/>
                </a:solidFill>
              </a:rPr>
              <a:t> </a:t>
            </a:r>
            <a:r>
              <a:rPr lang="tr-TR" sz="1800" dirty="0" smtClean="0">
                <a:solidFill>
                  <a:schemeClr val="tx1"/>
                </a:solidFill>
              </a:rPr>
              <a:t>-</a:t>
            </a:r>
            <a:r>
              <a:rPr lang="tr-TR" sz="1800" b="1" u="sng" dirty="0" smtClean="0">
                <a:solidFill>
                  <a:srgbClr val="FF0000"/>
                </a:solidFill>
              </a:rPr>
              <a:t>Bunları ben yapmadım, melekler yazdı diyecekler</a:t>
            </a:r>
            <a:r>
              <a:rPr lang="tr-TR" sz="1800" dirty="0" smtClean="0">
                <a:solidFill>
                  <a:schemeClr val="tx1"/>
                </a:solidFill>
              </a:rPr>
              <a:t> </a:t>
            </a:r>
            <a:r>
              <a:rPr lang="tr-TR" dirty="0" smtClean="0">
                <a:solidFill>
                  <a:schemeClr val="tx1"/>
                </a:solidFill>
              </a:rPr>
              <a:t>ama, bu konudaki şahitlere itiraz edemeyeceklerdir. </a:t>
            </a:r>
          </a:p>
          <a:p>
            <a:endParaRPr lang="tr-TR" dirty="0"/>
          </a:p>
        </p:txBody>
      </p:sp>
      <p:sp>
        <p:nvSpPr>
          <p:cNvPr id="4" name="Slayt Numarası Yer Tutucusu 3"/>
          <p:cNvSpPr>
            <a:spLocks noGrp="1"/>
          </p:cNvSpPr>
          <p:nvPr>
            <p:ph type="sldNum" sz="quarter" idx="10"/>
          </p:nvPr>
        </p:nvSpPr>
        <p:spPr/>
        <p:txBody>
          <a:bodyPr/>
          <a:lstStyle/>
          <a:p>
            <a:pPr>
              <a:defRPr/>
            </a:pPr>
            <a:fld id="{72BEDB22-2416-4F65-AD05-CB073CFFC59C}" type="slidenum">
              <a:rPr lang="tr-TR" smtClean="0"/>
              <a:pPr>
                <a:defRPr/>
              </a:pPr>
              <a:t>15</a:t>
            </a:fld>
            <a:endParaRPr lang="tr-TR"/>
          </a:p>
        </p:txBody>
      </p:sp>
    </p:spTree>
    <p:extLst>
      <p:ext uri="{BB962C8B-B14F-4D97-AF65-F5344CB8AC3E}">
        <p14:creationId xmlns:p14="http://schemas.microsoft.com/office/powerpoint/2010/main" val="19015384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tr-TR" sz="1200" b="1" u="sng" dirty="0" smtClean="0">
                <a:solidFill>
                  <a:schemeClr val="tx1"/>
                </a:solidFill>
              </a:rPr>
              <a:t>Ameller tartılırken ise hiç kimseye haksızlık yapılmayacak, yaptığı her şey adalet terazisinde tartılacaktır.</a:t>
            </a:r>
            <a:r>
              <a:rPr lang="tr-TR" sz="1200" dirty="0" smtClean="0">
                <a:solidFill>
                  <a:schemeClr val="tx1"/>
                </a:solidFill>
              </a:rPr>
              <a:t> </a:t>
            </a:r>
          </a:p>
          <a:p>
            <a:endParaRPr lang="tr-TR" dirty="0"/>
          </a:p>
        </p:txBody>
      </p:sp>
      <p:sp>
        <p:nvSpPr>
          <p:cNvPr id="4" name="Slayt Numarası Yer Tutucusu 3"/>
          <p:cNvSpPr>
            <a:spLocks noGrp="1"/>
          </p:cNvSpPr>
          <p:nvPr>
            <p:ph type="sldNum" sz="quarter" idx="10"/>
          </p:nvPr>
        </p:nvSpPr>
        <p:spPr/>
        <p:txBody>
          <a:bodyPr/>
          <a:lstStyle/>
          <a:p>
            <a:pPr>
              <a:defRPr/>
            </a:pPr>
            <a:fld id="{72BEDB22-2416-4F65-AD05-CB073CFFC59C}" type="slidenum">
              <a:rPr lang="tr-TR" smtClean="0"/>
              <a:pPr>
                <a:defRPr/>
              </a:pPr>
              <a:t>17</a:t>
            </a:fld>
            <a:endParaRPr lang="tr-TR"/>
          </a:p>
        </p:txBody>
      </p:sp>
    </p:spTree>
    <p:extLst>
      <p:ext uri="{BB962C8B-B14F-4D97-AF65-F5344CB8AC3E}">
        <p14:creationId xmlns:p14="http://schemas.microsoft.com/office/powerpoint/2010/main" val="7558118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normAutofit/>
          </a:bodyPr>
          <a:lstStyle/>
          <a:p>
            <a:pPr lvl="0" algn="l"/>
            <a:r>
              <a:rPr lang="tr-TR" sz="1200" dirty="0" smtClean="0"/>
              <a:t>Ramazan gelmeden önce nice duygu ve düşüncelerimiz olmuş, gelince diye pek çok ibadet ve güzelliği aklımıza getirmişizdir.</a:t>
            </a:r>
          </a:p>
          <a:p>
            <a:pPr lvl="0" algn="l"/>
            <a:r>
              <a:rPr lang="tr-TR" sz="1200" dirty="0" smtClean="0"/>
              <a:t/>
            </a:r>
            <a:br>
              <a:rPr lang="tr-TR" sz="1200" dirty="0" smtClean="0"/>
            </a:br>
            <a:r>
              <a:rPr lang="tr-TR" sz="1200" dirty="0" smtClean="0"/>
              <a:t>İşte on bir ayın sultanı Ramazan ayındayız. Rahmet, Bereket ve Fırsat mevsimindeyiz. Önemli bir misafiri ağırlıyoruz. Elden gitmeden önce Kur’an ile irtibatımızı güçlendirmeye, sırtımızda bir yük olarak taşıdığımız günahlardan </a:t>
            </a:r>
            <a:r>
              <a:rPr lang="tr-TR" sz="1200" dirty="0" err="1" smtClean="0"/>
              <a:t>tevbe</a:t>
            </a:r>
            <a:r>
              <a:rPr lang="tr-TR" sz="1200" dirty="0" smtClean="0"/>
              <a:t> ederek kurtulmaya ve ibadetlerimizi en güzel şekliyle sadece Allah'ın rızasını gözeterek ifa etmeye, irademizi sağlamlaştırmaya, ahlâkımızı güzelleştirmeye,  olumsuzluklarımızdan kurtulmaya gayret edelim.</a:t>
            </a:r>
            <a:br>
              <a:rPr lang="tr-TR" sz="1200" dirty="0" smtClean="0"/>
            </a:br>
            <a:r>
              <a:rPr lang="tr-TR" sz="1200" dirty="0" smtClean="0"/>
              <a:t>Görelim Mevlâ ne </a:t>
            </a:r>
            <a:r>
              <a:rPr lang="tr-TR" sz="1200" dirty="0" err="1" smtClean="0"/>
              <a:t>yler</a:t>
            </a:r>
            <a:r>
              <a:rPr lang="tr-TR" sz="1200" dirty="0" smtClean="0"/>
              <a:t>, Ne eylerse güzel eyler.</a:t>
            </a:r>
            <a:endParaRPr lang="tr-TR" sz="1200" dirty="0" smtClean="0">
              <a:solidFill>
                <a:schemeClr val="tx1"/>
              </a:solidFill>
            </a:endParaRPr>
          </a:p>
          <a:p>
            <a:pPr algn="l"/>
            <a:endParaRPr lang="tr-TR" dirty="0"/>
          </a:p>
        </p:txBody>
      </p:sp>
      <p:sp>
        <p:nvSpPr>
          <p:cNvPr id="4" name="Slayt Numarası Yer Tutucusu 3"/>
          <p:cNvSpPr>
            <a:spLocks noGrp="1"/>
          </p:cNvSpPr>
          <p:nvPr>
            <p:ph type="sldNum" sz="quarter" idx="10"/>
          </p:nvPr>
        </p:nvSpPr>
        <p:spPr/>
        <p:txBody>
          <a:bodyPr/>
          <a:lstStyle/>
          <a:p>
            <a:pPr>
              <a:defRPr/>
            </a:pPr>
            <a:fld id="{72BEDB22-2416-4F65-AD05-CB073CFFC59C}" type="slidenum">
              <a:rPr lang="tr-TR" smtClean="0"/>
              <a:pPr>
                <a:defRPr/>
              </a:pPr>
              <a:t>19</a:t>
            </a:fld>
            <a:endParaRPr lang="tr-TR"/>
          </a:p>
        </p:txBody>
      </p:sp>
    </p:spTree>
    <p:extLst>
      <p:ext uri="{BB962C8B-B14F-4D97-AF65-F5344CB8AC3E}">
        <p14:creationId xmlns:p14="http://schemas.microsoft.com/office/powerpoint/2010/main" val="38104899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ctr"/>
            <a:r>
              <a:rPr lang="ar-SA" sz="1200" dirty="0" smtClean="0">
                <a:solidFill>
                  <a:schemeClr val="tx1"/>
                </a:solidFill>
              </a:rPr>
              <a:t>‏</a:t>
            </a:r>
            <a:r>
              <a:rPr lang="ar-SA" sz="1600" dirty="0" smtClean="0">
                <a:solidFill>
                  <a:schemeClr val="tx1"/>
                </a:solidFill>
                <a:latin typeface="HASENAT4" pitchFamily="2" charset="-78"/>
                <a:cs typeface="HASENAT4" pitchFamily="2" charset="-78"/>
              </a:rPr>
              <a:t>"‏ إِنَّ الْعَبْدَ إِذَا أَخْطَأَ خَطِيئَةً نُكِتَتْ فِي قَلْبِهِ نُكْتَةٌ سَوْدَاءُ فَإِذَا هُوَ نَزَعَ وَاسْتَغْفَرَ وَتَابَ سُقِلَ قَلْبُهُ وَإِنْ عَادَ زِيدَ فِيهَا حَتَّى تَعْلُوَ قَلْبَهُ وَهُوَ الرَّانُ الَّذِي ذَكَرَ اللَّهُ ‏: </a:t>
            </a:r>
            <a:endParaRPr lang="tr-TR" sz="1600" dirty="0" smtClean="0">
              <a:solidFill>
                <a:schemeClr val="tx1"/>
              </a:solidFill>
              <a:latin typeface="HASENAT4" pitchFamily="2" charset="-78"/>
              <a:cs typeface="HASENAT4" pitchFamily="2" charset="-78"/>
            </a:endParaRPr>
          </a:p>
          <a:p>
            <a:pPr algn="ctr"/>
            <a:r>
              <a:rPr lang="ar-SA" sz="1600" dirty="0" smtClean="0">
                <a:solidFill>
                  <a:schemeClr val="tx1"/>
                </a:solidFill>
                <a:latin typeface="HASENAT4" pitchFamily="2" charset="-78"/>
                <a:cs typeface="HASENAT4" pitchFamily="2" charset="-78"/>
              </a:rPr>
              <a:t>‏(‏ كلاَّ بَلْ رَانَ عَلَى قُلُوبِهِمْ مَا كَانُوا يَكْسِبُونَ ‏)‏ ‏"‏</a:t>
            </a:r>
            <a:endParaRPr lang="tr-TR" sz="1200" dirty="0" smtClean="0">
              <a:solidFill>
                <a:schemeClr val="tx1"/>
              </a:solidFill>
              <a:latin typeface="HASENAT4" pitchFamily="2" charset="-78"/>
              <a:cs typeface="HASENAT4" pitchFamily="2" charset="-78"/>
            </a:endParaRPr>
          </a:p>
          <a:p>
            <a:pPr algn="just"/>
            <a:endParaRPr lang="tr-TR" sz="1100" dirty="0" smtClean="0">
              <a:solidFill>
                <a:schemeClr val="tx1"/>
              </a:solidFill>
            </a:endParaRPr>
          </a:p>
          <a:p>
            <a:pPr algn="just"/>
            <a:r>
              <a:rPr lang="tr-TR" sz="1100" dirty="0" smtClean="0">
                <a:solidFill>
                  <a:schemeClr val="tx1"/>
                </a:solidFill>
              </a:rPr>
              <a:t>Hz. Peygamber (</a:t>
            </a:r>
            <a:r>
              <a:rPr lang="tr-TR" sz="1100" dirty="0" err="1" smtClean="0">
                <a:solidFill>
                  <a:schemeClr val="tx1"/>
                </a:solidFill>
              </a:rPr>
              <a:t>a.s</a:t>
            </a:r>
            <a:r>
              <a:rPr lang="tr-TR" sz="1100" dirty="0" smtClean="0">
                <a:solidFill>
                  <a:schemeClr val="tx1"/>
                </a:solidFill>
              </a:rPr>
              <a:t>.):  </a:t>
            </a:r>
            <a:r>
              <a:rPr lang="tr-TR" sz="1200" dirty="0" smtClean="0">
                <a:solidFill>
                  <a:schemeClr val="tx1"/>
                </a:solidFill>
              </a:rPr>
              <a:t>"</a:t>
            </a:r>
            <a:r>
              <a:rPr lang="tr-TR" sz="1200" b="1" dirty="0" smtClean="0">
                <a:solidFill>
                  <a:srgbClr val="FF0000"/>
                </a:solidFill>
              </a:rPr>
              <a:t>Kul, bir hata işlediği zaman kalbine siyah bir nokta vurulur.</a:t>
            </a:r>
            <a:r>
              <a:rPr lang="tr-TR" sz="1200" b="1" dirty="0" smtClean="0">
                <a:solidFill>
                  <a:schemeClr val="tx1"/>
                </a:solidFill>
              </a:rPr>
              <a:t> </a:t>
            </a:r>
            <a:r>
              <a:rPr lang="tr-TR" sz="1200" b="1" dirty="0" smtClean="0">
                <a:solidFill>
                  <a:srgbClr val="0070C0"/>
                </a:solidFill>
              </a:rPr>
              <a:t>Şayet el çeker, mağfiret diler ve </a:t>
            </a:r>
            <a:r>
              <a:rPr lang="tr-TR" sz="1200" b="1" dirty="0" err="1" smtClean="0">
                <a:solidFill>
                  <a:srgbClr val="0070C0"/>
                </a:solidFill>
              </a:rPr>
              <a:t>tevbe</a:t>
            </a:r>
            <a:r>
              <a:rPr lang="tr-TR" sz="1200" b="1" dirty="0" smtClean="0">
                <a:solidFill>
                  <a:srgbClr val="0070C0"/>
                </a:solidFill>
              </a:rPr>
              <a:t> ederse kalbi cilalanır</a:t>
            </a:r>
            <a:r>
              <a:rPr lang="tr-TR" sz="1200" dirty="0" smtClean="0">
                <a:solidFill>
                  <a:srgbClr val="0070C0"/>
                </a:solidFill>
              </a:rPr>
              <a:t>.</a:t>
            </a:r>
            <a:r>
              <a:rPr lang="tr-TR" sz="1200" dirty="0" smtClean="0">
                <a:solidFill>
                  <a:schemeClr val="tx1"/>
                </a:solidFill>
              </a:rPr>
              <a:t> </a:t>
            </a:r>
          </a:p>
          <a:p>
            <a:pPr algn="just"/>
            <a:r>
              <a:rPr lang="tr-TR" sz="1200" b="1" dirty="0" smtClean="0">
                <a:solidFill>
                  <a:srgbClr val="7030A0"/>
                </a:solidFill>
              </a:rPr>
              <a:t>Eğer </a:t>
            </a:r>
            <a:r>
              <a:rPr lang="tr-TR" sz="1200" b="1" dirty="0" err="1" smtClean="0">
                <a:solidFill>
                  <a:srgbClr val="7030A0"/>
                </a:solidFill>
              </a:rPr>
              <a:t>Tevbe</a:t>
            </a:r>
            <a:r>
              <a:rPr lang="tr-TR" sz="1200" b="1" dirty="0" smtClean="0">
                <a:solidFill>
                  <a:srgbClr val="7030A0"/>
                </a:solidFill>
              </a:rPr>
              <a:t> etmeyip günaha devam ederse siyah nokta artırılır ve neticede bütün kalbini istila eder.</a:t>
            </a:r>
            <a:r>
              <a:rPr lang="tr-TR" sz="1200" dirty="0" smtClean="0">
                <a:solidFill>
                  <a:schemeClr val="tx1"/>
                </a:solidFill>
              </a:rPr>
              <a:t> </a:t>
            </a:r>
          </a:p>
          <a:p>
            <a:pPr algn="just"/>
            <a:r>
              <a:rPr lang="tr-TR" sz="1200" dirty="0" smtClean="0">
                <a:solidFill>
                  <a:schemeClr val="tx1"/>
                </a:solidFill>
              </a:rPr>
              <a:t>İşte Allah (</a:t>
            </a:r>
            <a:r>
              <a:rPr lang="tr-TR" sz="1200" dirty="0" err="1" smtClean="0">
                <a:solidFill>
                  <a:schemeClr val="tx1"/>
                </a:solidFill>
              </a:rPr>
              <a:t>c.c</a:t>
            </a:r>
            <a:r>
              <a:rPr lang="tr-TR" sz="1200" dirty="0" smtClean="0">
                <a:solidFill>
                  <a:schemeClr val="tx1"/>
                </a:solidFill>
              </a:rPr>
              <a:t>) </a:t>
            </a:r>
            <a:r>
              <a:rPr lang="tr-TR" sz="1200" dirty="0" err="1" smtClean="0">
                <a:solidFill>
                  <a:schemeClr val="tx1"/>
                </a:solidFill>
              </a:rPr>
              <a:t>nun</a:t>
            </a:r>
            <a:r>
              <a:rPr lang="tr-TR" sz="1200" dirty="0" smtClean="0">
                <a:solidFill>
                  <a:schemeClr val="tx1"/>
                </a:solidFill>
              </a:rPr>
              <a:t>, " </a:t>
            </a:r>
            <a:r>
              <a:rPr lang="tr-TR" sz="1200" b="1" dirty="0" smtClean="0">
                <a:solidFill>
                  <a:schemeClr val="accent6">
                    <a:lumMod val="50000"/>
                  </a:schemeClr>
                </a:solidFill>
              </a:rPr>
              <a:t>gerçek şu ki onların kazanmış oldukları günahlar, kalplerini örtmüştür</a:t>
            </a:r>
            <a:r>
              <a:rPr lang="tr-TR" sz="1200" dirty="0" smtClean="0">
                <a:solidFill>
                  <a:schemeClr val="tx1"/>
                </a:solidFill>
              </a:rPr>
              <a:t>."</a:t>
            </a:r>
            <a:r>
              <a:rPr lang="tr-TR" sz="1100" dirty="0" smtClean="0">
                <a:solidFill>
                  <a:schemeClr val="tx1"/>
                </a:solidFill>
              </a:rPr>
              <a:t> </a:t>
            </a:r>
            <a:r>
              <a:rPr lang="tr-TR" sz="800" dirty="0" smtClean="0">
                <a:solidFill>
                  <a:schemeClr val="tx1"/>
                </a:solidFill>
              </a:rPr>
              <a:t>(</a:t>
            </a:r>
            <a:r>
              <a:rPr lang="tr-TR" sz="800" dirty="0" err="1" smtClean="0">
                <a:solidFill>
                  <a:schemeClr val="tx1"/>
                </a:solidFill>
              </a:rPr>
              <a:t>Mutaffifin</a:t>
            </a:r>
            <a:r>
              <a:rPr lang="tr-TR" sz="800" dirty="0" smtClean="0">
                <a:solidFill>
                  <a:schemeClr val="tx1"/>
                </a:solidFill>
              </a:rPr>
              <a:t>, 83/14) </a:t>
            </a:r>
            <a:r>
              <a:rPr lang="tr-TR" sz="1200" dirty="0" smtClean="0">
                <a:solidFill>
                  <a:schemeClr val="tx1"/>
                </a:solidFill>
              </a:rPr>
              <a:t>diye zikrettiği örtü budur</a:t>
            </a:r>
            <a:r>
              <a:rPr lang="tr-TR" sz="1100" dirty="0" smtClean="0">
                <a:solidFill>
                  <a:schemeClr val="tx1"/>
                </a:solidFill>
              </a:rPr>
              <a:t>." </a:t>
            </a:r>
            <a:r>
              <a:rPr lang="tr-TR" sz="800" dirty="0" smtClean="0">
                <a:solidFill>
                  <a:schemeClr val="tx1"/>
                </a:solidFill>
              </a:rPr>
              <a:t>(</a:t>
            </a:r>
            <a:r>
              <a:rPr lang="tr-TR" sz="800" dirty="0" err="1" smtClean="0">
                <a:solidFill>
                  <a:schemeClr val="tx1"/>
                </a:solidFill>
              </a:rPr>
              <a:t>Tirmizi</a:t>
            </a:r>
            <a:r>
              <a:rPr lang="tr-TR" sz="800" dirty="0" smtClean="0">
                <a:solidFill>
                  <a:schemeClr val="tx1"/>
                </a:solidFill>
              </a:rPr>
              <a:t>, Tefsir, 74/3654)</a:t>
            </a:r>
            <a:endParaRPr lang="tr-TR" sz="1100" dirty="0" smtClean="0">
              <a:solidFill>
                <a:schemeClr val="tx1"/>
              </a:solidFill>
            </a:endParaRPr>
          </a:p>
          <a:p>
            <a:endParaRPr lang="tr-TR" dirty="0"/>
          </a:p>
        </p:txBody>
      </p:sp>
      <p:sp>
        <p:nvSpPr>
          <p:cNvPr id="4" name="Slayt Numarası Yer Tutucusu 3"/>
          <p:cNvSpPr>
            <a:spLocks noGrp="1"/>
          </p:cNvSpPr>
          <p:nvPr>
            <p:ph type="sldNum" sz="quarter" idx="10"/>
          </p:nvPr>
        </p:nvSpPr>
        <p:spPr/>
        <p:txBody>
          <a:bodyPr/>
          <a:lstStyle/>
          <a:p>
            <a:fld id="{6E72C071-C9D9-44CB-A645-496556572C7F}" type="slidenum">
              <a:rPr lang="tr-TR" smtClean="0"/>
              <a:t>23</a:t>
            </a:fld>
            <a:endParaRPr lang="tr-TR"/>
          </a:p>
        </p:txBody>
      </p:sp>
    </p:spTree>
    <p:extLst>
      <p:ext uri="{BB962C8B-B14F-4D97-AF65-F5344CB8AC3E}">
        <p14:creationId xmlns:p14="http://schemas.microsoft.com/office/powerpoint/2010/main" val="36076297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a:t>Asıl başlık stili için tıklatın</a:t>
            </a: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3 Veri Yer Tutucusu"/>
          <p:cNvSpPr>
            <a:spLocks noGrp="1"/>
          </p:cNvSpPr>
          <p:nvPr>
            <p:ph type="dt" sz="half" idx="10"/>
          </p:nvPr>
        </p:nvSpPr>
        <p:spPr/>
        <p:txBody>
          <a:bodyPr/>
          <a:lstStyle>
            <a:lvl1pPr>
              <a:defRPr/>
            </a:lvl1pPr>
          </a:lstStyle>
          <a:p>
            <a:pPr>
              <a:defRPr/>
            </a:pPr>
            <a:fld id="{0301F979-2065-490B-8AC4-BFE4E9123850}" type="datetimeFigureOut">
              <a:rPr lang="tr-TR"/>
              <a:pPr>
                <a:defRPr/>
              </a:pPr>
              <a:t>16.03.2023</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7297D95C-4A65-471E-95F6-7BAF81D06766}" type="slidenum">
              <a:rPr lang="tr-TR"/>
              <a:pPr>
                <a:defRPr/>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lvl1pPr>
              <a:defRPr/>
            </a:lvl1pPr>
          </a:lstStyle>
          <a:p>
            <a:pPr>
              <a:defRPr/>
            </a:pPr>
            <a:fld id="{68BF1DCD-BA18-4805-8B97-2E08BC3BFD63}" type="datetimeFigureOut">
              <a:rPr lang="tr-TR"/>
              <a:pPr>
                <a:defRPr/>
              </a:pPr>
              <a:t>16.03.2023</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7D767FCB-9913-4CC9-B7E0-973986604197}" type="slidenum">
              <a:rPr lang="tr-TR"/>
              <a:pPr>
                <a:defRPr/>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lvl1pPr>
              <a:defRPr/>
            </a:lvl1pPr>
          </a:lstStyle>
          <a:p>
            <a:pPr>
              <a:defRPr/>
            </a:pPr>
            <a:fld id="{FE127D01-E015-4568-A792-DF64A91111E5}" type="datetimeFigureOut">
              <a:rPr lang="tr-TR"/>
              <a:pPr>
                <a:defRPr/>
              </a:pPr>
              <a:t>16.03.2023</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442BD83B-AEEF-444B-B444-2E902D7A1044}" type="slidenum">
              <a:rPr lang="tr-TR"/>
              <a:pPr>
                <a:defRPr/>
              </a:pPr>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5700E546-C9F7-4338-94AA-84FD0850DB1C}" type="datetimeFigureOut">
              <a:rPr lang="tr-TR" smtClean="0"/>
              <a:pPr/>
              <a:t>16.03.2023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2E50EEE3-B141-4265-B12C-670D355E0463}" type="slidenum">
              <a:rPr lang="tr-TR" smtClean="0"/>
              <a:pPr/>
              <a:t>‹#›</a:t>
            </a:fld>
            <a:endParaRPr lang="tr-TR"/>
          </a:p>
        </p:txBody>
      </p:sp>
    </p:spTree>
    <p:extLst>
      <p:ext uri="{BB962C8B-B14F-4D97-AF65-F5344CB8AC3E}">
        <p14:creationId xmlns:p14="http://schemas.microsoft.com/office/powerpoint/2010/main" val="25363767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5700E546-C9F7-4338-94AA-84FD0850DB1C}" type="datetimeFigureOut">
              <a:rPr lang="tr-TR" smtClean="0"/>
              <a:pPr/>
              <a:t>16.03.2023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2E50EEE3-B141-4265-B12C-670D355E0463}" type="slidenum">
              <a:rPr lang="tr-TR" smtClean="0"/>
              <a:pPr/>
              <a:t>‹#›</a:t>
            </a:fld>
            <a:endParaRPr lang="tr-TR"/>
          </a:p>
        </p:txBody>
      </p:sp>
    </p:spTree>
    <p:extLst>
      <p:ext uri="{BB962C8B-B14F-4D97-AF65-F5344CB8AC3E}">
        <p14:creationId xmlns:p14="http://schemas.microsoft.com/office/powerpoint/2010/main" val="41909246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5700E546-C9F7-4338-94AA-84FD0850DB1C}" type="datetimeFigureOut">
              <a:rPr lang="tr-TR" smtClean="0"/>
              <a:pPr/>
              <a:t>16.03.2023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2E50EEE3-B141-4265-B12C-670D355E0463}" type="slidenum">
              <a:rPr lang="tr-TR" smtClean="0"/>
              <a:pPr/>
              <a:t>‹#›</a:t>
            </a:fld>
            <a:endParaRPr lang="tr-TR"/>
          </a:p>
        </p:txBody>
      </p:sp>
    </p:spTree>
    <p:extLst>
      <p:ext uri="{BB962C8B-B14F-4D97-AF65-F5344CB8AC3E}">
        <p14:creationId xmlns:p14="http://schemas.microsoft.com/office/powerpoint/2010/main" val="25514238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5700E546-C9F7-4338-94AA-84FD0850DB1C}" type="datetimeFigureOut">
              <a:rPr lang="tr-TR" smtClean="0"/>
              <a:pPr/>
              <a:t>16.03.2023</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2E50EEE3-B141-4265-B12C-670D355E0463}" type="slidenum">
              <a:rPr lang="tr-TR" smtClean="0"/>
              <a:pPr/>
              <a:t>‹#›</a:t>
            </a:fld>
            <a:endParaRPr lang="tr-TR"/>
          </a:p>
        </p:txBody>
      </p:sp>
    </p:spTree>
    <p:extLst>
      <p:ext uri="{BB962C8B-B14F-4D97-AF65-F5344CB8AC3E}">
        <p14:creationId xmlns:p14="http://schemas.microsoft.com/office/powerpoint/2010/main" val="19230536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5700E546-C9F7-4338-94AA-84FD0850DB1C}" type="datetimeFigureOut">
              <a:rPr lang="tr-TR" smtClean="0"/>
              <a:pPr/>
              <a:t>16.03.2023</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2E50EEE3-B141-4265-B12C-670D355E0463}" type="slidenum">
              <a:rPr lang="tr-TR" smtClean="0"/>
              <a:pPr/>
              <a:t>‹#›</a:t>
            </a:fld>
            <a:endParaRPr lang="tr-TR"/>
          </a:p>
        </p:txBody>
      </p:sp>
    </p:spTree>
    <p:extLst>
      <p:ext uri="{BB962C8B-B14F-4D97-AF65-F5344CB8AC3E}">
        <p14:creationId xmlns:p14="http://schemas.microsoft.com/office/powerpoint/2010/main" val="24278839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5700E546-C9F7-4338-94AA-84FD0850DB1C}" type="datetimeFigureOut">
              <a:rPr lang="tr-TR" smtClean="0"/>
              <a:pPr/>
              <a:t>16.03.2023</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2E50EEE3-B141-4265-B12C-670D355E0463}" type="slidenum">
              <a:rPr lang="tr-TR" smtClean="0"/>
              <a:pPr/>
              <a:t>‹#›</a:t>
            </a:fld>
            <a:endParaRPr lang="tr-TR"/>
          </a:p>
        </p:txBody>
      </p:sp>
    </p:spTree>
    <p:extLst>
      <p:ext uri="{BB962C8B-B14F-4D97-AF65-F5344CB8AC3E}">
        <p14:creationId xmlns:p14="http://schemas.microsoft.com/office/powerpoint/2010/main" val="39384231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5700E546-C9F7-4338-94AA-84FD0850DB1C}" type="datetimeFigureOut">
              <a:rPr lang="tr-TR" smtClean="0"/>
              <a:pPr/>
              <a:t>16.03.2023</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2E50EEE3-B141-4265-B12C-670D355E0463}" type="slidenum">
              <a:rPr lang="tr-TR" smtClean="0"/>
              <a:pPr/>
              <a:t>‹#›</a:t>
            </a:fld>
            <a:endParaRPr lang="tr-TR"/>
          </a:p>
        </p:txBody>
      </p:sp>
    </p:spTree>
    <p:extLst>
      <p:ext uri="{BB962C8B-B14F-4D97-AF65-F5344CB8AC3E}">
        <p14:creationId xmlns:p14="http://schemas.microsoft.com/office/powerpoint/2010/main" val="10080357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5700E546-C9F7-4338-94AA-84FD0850DB1C}" type="datetimeFigureOut">
              <a:rPr lang="tr-TR" smtClean="0"/>
              <a:pPr/>
              <a:t>16.03.2023</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2E50EEE3-B141-4265-B12C-670D355E0463}" type="slidenum">
              <a:rPr lang="tr-TR" smtClean="0"/>
              <a:pPr/>
              <a:t>‹#›</a:t>
            </a:fld>
            <a:endParaRPr lang="tr-TR"/>
          </a:p>
        </p:txBody>
      </p:sp>
    </p:spTree>
    <p:extLst>
      <p:ext uri="{BB962C8B-B14F-4D97-AF65-F5344CB8AC3E}">
        <p14:creationId xmlns:p14="http://schemas.microsoft.com/office/powerpoint/2010/main" val="9695464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lvl1pPr>
              <a:defRPr/>
            </a:lvl1pPr>
          </a:lstStyle>
          <a:p>
            <a:pPr>
              <a:defRPr/>
            </a:pPr>
            <a:fld id="{E8BF9F05-7ACB-4863-A322-C1206B7D8EBE}" type="datetimeFigureOut">
              <a:rPr lang="tr-TR"/>
              <a:pPr>
                <a:defRPr/>
              </a:pPr>
              <a:t>16.03.2023</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C7A01223-5AC2-44FC-BCF2-AEF2CFAE2CBA}" type="slidenum">
              <a:rPr lang="tr-TR"/>
              <a:pPr>
                <a:defRPr/>
              </a:pPr>
              <a:t>‹#›</a:t>
            </a:fld>
            <a:endParaRPr lang="tr-T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5700E546-C9F7-4338-94AA-84FD0850DB1C}" type="datetimeFigureOut">
              <a:rPr lang="tr-TR" smtClean="0"/>
              <a:pPr/>
              <a:t>16.03.2023</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2E50EEE3-B141-4265-B12C-670D355E0463}" type="slidenum">
              <a:rPr lang="tr-TR" smtClean="0"/>
              <a:pPr/>
              <a:t>‹#›</a:t>
            </a:fld>
            <a:endParaRPr lang="tr-TR"/>
          </a:p>
        </p:txBody>
      </p:sp>
    </p:spTree>
    <p:extLst>
      <p:ext uri="{BB962C8B-B14F-4D97-AF65-F5344CB8AC3E}">
        <p14:creationId xmlns:p14="http://schemas.microsoft.com/office/powerpoint/2010/main" val="37996273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5700E546-C9F7-4338-94AA-84FD0850DB1C}" type="datetimeFigureOut">
              <a:rPr lang="tr-TR" smtClean="0"/>
              <a:pPr/>
              <a:t>16.03.2023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2E50EEE3-B141-4265-B12C-670D355E0463}" type="slidenum">
              <a:rPr lang="tr-TR" smtClean="0"/>
              <a:pPr/>
              <a:t>‹#›</a:t>
            </a:fld>
            <a:endParaRPr lang="tr-TR"/>
          </a:p>
        </p:txBody>
      </p:sp>
    </p:spTree>
    <p:extLst>
      <p:ext uri="{BB962C8B-B14F-4D97-AF65-F5344CB8AC3E}">
        <p14:creationId xmlns:p14="http://schemas.microsoft.com/office/powerpoint/2010/main" val="11338724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5700E546-C9F7-4338-94AA-84FD0850DB1C}" type="datetimeFigureOut">
              <a:rPr lang="tr-TR" smtClean="0"/>
              <a:pPr/>
              <a:t>16.03.2023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2E50EEE3-B141-4265-B12C-670D355E0463}" type="slidenum">
              <a:rPr lang="tr-TR" smtClean="0"/>
              <a:pPr/>
              <a:t>‹#›</a:t>
            </a:fld>
            <a:endParaRPr lang="tr-TR"/>
          </a:p>
        </p:txBody>
      </p:sp>
    </p:spTree>
    <p:extLst>
      <p:ext uri="{BB962C8B-B14F-4D97-AF65-F5344CB8AC3E}">
        <p14:creationId xmlns:p14="http://schemas.microsoft.com/office/powerpoint/2010/main" val="11911993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3 Veri Yer Tutucusu"/>
          <p:cNvSpPr>
            <a:spLocks noGrp="1"/>
          </p:cNvSpPr>
          <p:nvPr>
            <p:ph type="dt" sz="half" idx="10"/>
          </p:nvPr>
        </p:nvSpPr>
        <p:spPr/>
        <p:txBody>
          <a:bodyPr/>
          <a:lstStyle>
            <a:lvl1pPr>
              <a:defRPr/>
            </a:lvl1pPr>
          </a:lstStyle>
          <a:p>
            <a:pPr>
              <a:defRPr/>
            </a:pPr>
            <a:fld id="{A4B59215-6526-4087-999F-648FD82AFDE0}" type="datetimeFigureOut">
              <a:rPr lang="tr-TR"/>
              <a:pPr>
                <a:defRPr/>
              </a:pPr>
              <a:t>16.03.2023</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5D69F31F-2979-47E4-BF36-D96358AF882C}" type="slidenum">
              <a:rPr lang="tr-TR"/>
              <a:pPr>
                <a:defRPr/>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3 Veri Yer Tutucusu"/>
          <p:cNvSpPr>
            <a:spLocks noGrp="1"/>
          </p:cNvSpPr>
          <p:nvPr>
            <p:ph type="dt" sz="half" idx="10"/>
          </p:nvPr>
        </p:nvSpPr>
        <p:spPr/>
        <p:txBody>
          <a:bodyPr/>
          <a:lstStyle>
            <a:lvl1pPr>
              <a:defRPr/>
            </a:lvl1pPr>
          </a:lstStyle>
          <a:p>
            <a:pPr>
              <a:defRPr/>
            </a:pPr>
            <a:fld id="{4A4F1188-D93A-4F5A-9F85-620D639D254D}" type="datetimeFigureOut">
              <a:rPr lang="tr-TR"/>
              <a:pPr>
                <a:defRPr/>
              </a:pPr>
              <a:t>16.03.2023</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5EF0BDA4-9230-4633-8376-046D3C99489B}" type="slidenum">
              <a:rPr lang="tr-TR"/>
              <a:pPr>
                <a:defRPr/>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3 Veri Yer Tutucusu"/>
          <p:cNvSpPr>
            <a:spLocks noGrp="1"/>
          </p:cNvSpPr>
          <p:nvPr>
            <p:ph type="dt" sz="half" idx="10"/>
          </p:nvPr>
        </p:nvSpPr>
        <p:spPr/>
        <p:txBody>
          <a:bodyPr/>
          <a:lstStyle>
            <a:lvl1pPr>
              <a:defRPr/>
            </a:lvl1pPr>
          </a:lstStyle>
          <a:p>
            <a:pPr>
              <a:defRPr/>
            </a:pPr>
            <a:fld id="{32E16038-E765-4C47-B7AD-2F192B941E8E}" type="datetimeFigureOut">
              <a:rPr lang="tr-TR"/>
              <a:pPr>
                <a:defRPr/>
              </a:pPr>
              <a:t>16.03.2023</a:t>
            </a:fld>
            <a:endParaRPr lang="tr-TR"/>
          </a:p>
        </p:txBody>
      </p:sp>
      <p:sp>
        <p:nvSpPr>
          <p:cNvPr id="8" name="4 Altbilgi Yer Tutucusu"/>
          <p:cNvSpPr>
            <a:spLocks noGrp="1"/>
          </p:cNvSpPr>
          <p:nvPr>
            <p:ph type="ftr" sz="quarter" idx="11"/>
          </p:nvPr>
        </p:nvSpPr>
        <p:spPr/>
        <p:txBody>
          <a:bodyPr/>
          <a:lstStyle>
            <a:lvl1pPr>
              <a:defRPr/>
            </a:lvl1pPr>
          </a:lstStyle>
          <a:p>
            <a:pPr>
              <a:defRPr/>
            </a:pPr>
            <a:endParaRPr lang="tr-TR"/>
          </a:p>
        </p:txBody>
      </p:sp>
      <p:sp>
        <p:nvSpPr>
          <p:cNvPr id="9" name="5 Slayt Numarası Yer Tutucusu"/>
          <p:cNvSpPr>
            <a:spLocks noGrp="1"/>
          </p:cNvSpPr>
          <p:nvPr>
            <p:ph type="sldNum" sz="quarter" idx="12"/>
          </p:nvPr>
        </p:nvSpPr>
        <p:spPr/>
        <p:txBody>
          <a:bodyPr/>
          <a:lstStyle>
            <a:lvl1pPr>
              <a:defRPr/>
            </a:lvl1pPr>
          </a:lstStyle>
          <a:p>
            <a:pPr>
              <a:defRPr/>
            </a:pPr>
            <a:fld id="{54544904-5A77-49A1-85C3-B4AFCD7F7228}" type="slidenum">
              <a:rPr lang="tr-TR"/>
              <a:pPr>
                <a:defRPr/>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3 Veri Yer Tutucusu"/>
          <p:cNvSpPr>
            <a:spLocks noGrp="1"/>
          </p:cNvSpPr>
          <p:nvPr>
            <p:ph type="dt" sz="half" idx="10"/>
          </p:nvPr>
        </p:nvSpPr>
        <p:spPr/>
        <p:txBody>
          <a:bodyPr/>
          <a:lstStyle>
            <a:lvl1pPr>
              <a:defRPr/>
            </a:lvl1pPr>
          </a:lstStyle>
          <a:p>
            <a:pPr>
              <a:defRPr/>
            </a:pPr>
            <a:fld id="{C188B310-1069-4C75-998F-F40877E9C551}" type="datetimeFigureOut">
              <a:rPr lang="tr-TR"/>
              <a:pPr>
                <a:defRPr/>
              </a:pPr>
              <a:t>16.03.2023</a:t>
            </a:fld>
            <a:endParaRPr lang="tr-TR"/>
          </a:p>
        </p:txBody>
      </p:sp>
      <p:sp>
        <p:nvSpPr>
          <p:cNvPr id="4" name="4 Altbilgi Yer Tutucusu"/>
          <p:cNvSpPr>
            <a:spLocks noGrp="1"/>
          </p:cNvSpPr>
          <p:nvPr>
            <p:ph type="ftr" sz="quarter" idx="11"/>
          </p:nvPr>
        </p:nvSpPr>
        <p:spPr/>
        <p:txBody>
          <a:bodyPr/>
          <a:lstStyle>
            <a:lvl1pPr>
              <a:defRPr/>
            </a:lvl1pPr>
          </a:lstStyle>
          <a:p>
            <a:pPr>
              <a:defRPr/>
            </a:pPr>
            <a:endParaRPr lang="tr-TR"/>
          </a:p>
        </p:txBody>
      </p:sp>
      <p:sp>
        <p:nvSpPr>
          <p:cNvPr id="5" name="5 Slayt Numarası Yer Tutucusu"/>
          <p:cNvSpPr>
            <a:spLocks noGrp="1"/>
          </p:cNvSpPr>
          <p:nvPr>
            <p:ph type="sldNum" sz="quarter" idx="12"/>
          </p:nvPr>
        </p:nvSpPr>
        <p:spPr/>
        <p:txBody>
          <a:bodyPr/>
          <a:lstStyle>
            <a:lvl1pPr>
              <a:defRPr/>
            </a:lvl1pPr>
          </a:lstStyle>
          <a:p>
            <a:pPr>
              <a:defRPr/>
            </a:pPr>
            <a:fld id="{5188D846-697B-461F-8357-72E226713221}" type="slidenum">
              <a:rPr lang="tr-TR"/>
              <a:pPr>
                <a:defRPr/>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3 Veri Yer Tutucusu"/>
          <p:cNvSpPr>
            <a:spLocks noGrp="1"/>
          </p:cNvSpPr>
          <p:nvPr>
            <p:ph type="dt" sz="half" idx="10"/>
          </p:nvPr>
        </p:nvSpPr>
        <p:spPr/>
        <p:txBody>
          <a:bodyPr/>
          <a:lstStyle>
            <a:lvl1pPr>
              <a:defRPr/>
            </a:lvl1pPr>
          </a:lstStyle>
          <a:p>
            <a:pPr>
              <a:defRPr/>
            </a:pPr>
            <a:fld id="{D3547302-7B7F-4715-8093-5035E9597081}" type="datetimeFigureOut">
              <a:rPr lang="tr-TR"/>
              <a:pPr>
                <a:defRPr/>
              </a:pPr>
              <a:t>16.03.2023</a:t>
            </a:fld>
            <a:endParaRPr lang="tr-TR"/>
          </a:p>
        </p:txBody>
      </p:sp>
      <p:sp>
        <p:nvSpPr>
          <p:cNvPr id="3" name="4 Altbilgi Yer Tutucusu"/>
          <p:cNvSpPr>
            <a:spLocks noGrp="1"/>
          </p:cNvSpPr>
          <p:nvPr>
            <p:ph type="ftr" sz="quarter" idx="11"/>
          </p:nvPr>
        </p:nvSpPr>
        <p:spPr/>
        <p:txBody>
          <a:bodyPr/>
          <a:lstStyle>
            <a:lvl1pPr>
              <a:defRPr/>
            </a:lvl1pPr>
          </a:lstStyle>
          <a:p>
            <a:pPr>
              <a:defRPr/>
            </a:pPr>
            <a:endParaRPr lang="tr-TR"/>
          </a:p>
        </p:txBody>
      </p:sp>
      <p:sp>
        <p:nvSpPr>
          <p:cNvPr id="4" name="5 Slayt Numarası Yer Tutucusu"/>
          <p:cNvSpPr>
            <a:spLocks noGrp="1"/>
          </p:cNvSpPr>
          <p:nvPr>
            <p:ph type="sldNum" sz="quarter" idx="12"/>
          </p:nvPr>
        </p:nvSpPr>
        <p:spPr/>
        <p:txBody>
          <a:bodyPr/>
          <a:lstStyle>
            <a:lvl1pPr>
              <a:defRPr/>
            </a:lvl1pPr>
          </a:lstStyle>
          <a:p>
            <a:pPr>
              <a:defRPr/>
            </a:pPr>
            <a:fld id="{7FAC705D-0715-43E5-8750-98B64F804793}" type="slidenum">
              <a:rPr lang="tr-TR"/>
              <a:pPr>
                <a:defRPr/>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B549C3D6-5C29-4D80-BFAD-63CA3489E26F}" type="datetimeFigureOut">
              <a:rPr lang="tr-TR"/>
              <a:pPr>
                <a:defRPr/>
              </a:pPr>
              <a:t>16.03.2023</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F7057EE6-74B5-43FA-914B-53A8A6C6C3AF}" type="slidenum">
              <a:rPr lang="tr-TR"/>
              <a:pPr>
                <a:defRPr/>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5869A5CD-0EF5-454A-98C8-0F06C2E82E56}" type="datetimeFigureOut">
              <a:rPr lang="tr-TR"/>
              <a:pPr>
                <a:defRPr/>
              </a:pPr>
              <a:t>16.03.2023</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AE32F8D6-35E5-4BE5-8ECB-1ABE7A0F21F5}" type="slidenum">
              <a:rPr lang="tr-TR"/>
              <a:pPr>
                <a:defRPr/>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1 Başlık Yer Tutucusu"/>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a:t>Asıl başlık stili için tıklatın</a:t>
            </a:r>
          </a:p>
        </p:txBody>
      </p:sp>
      <p:sp>
        <p:nvSpPr>
          <p:cNvPr id="1027" name="2 Metin Yer Tutucusu"/>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E80CFF6C-5876-4970-ADAF-47D7500607DE}" type="datetimeFigureOut">
              <a:rPr lang="tr-TR"/>
              <a:pPr>
                <a:defRPr/>
              </a:pPr>
              <a:t>16.03.2023</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39C74731-108B-45FF-BAA5-C87BF441E22E}" type="slidenum">
              <a:rPr lang="tr-TR"/>
              <a:pPr>
                <a:defRPr/>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00E546-C9F7-4338-94AA-84FD0850DB1C}" type="datetimeFigureOut">
              <a:rPr lang="tr-TR" smtClean="0"/>
              <a:pPr/>
              <a:t>16.03.2023</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50EEE3-B141-4265-B12C-670D355E0463}" type="slidenum">
              <a:rPr lang="tr-TR" smtClean="0"/>
              <a:pPr/>
              <a:t>‹#›</a:t>
            </a:fld>
            <a:endParaRPr lang="tr-TR"/>
          </a:p>
        </p:txBody>
      </p:sp>
    </p:spTree>
    <p:extLst>
      <p:ext uri="{BB962C8B-B14F-4D97-AF65-F5344CB8AC3E}">
        <p14:creationId xmlns:p14="http://schemas.microsoft.com/office/powerpoint/2010/main" val="406871492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f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 name="Resim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9144000" cy="6858000"/>
          </a:xfrm>
          <a:prstGeom prst="rect">
            <a:avLst/>
          </a:prstGeom>
        </p:spPr>
      </p:pic>
      <p:sp>
        <p:nvSpPr>
          <p:cNvPr id="5" name="4 Dikdörtgen"/>
          <p:cNvSpPr/>
          <p:nvPr/>
        </p:nvSpPr>
        <p:spPr>
          <a:xfrm>
            <a:off x="395536" y="401782"/>
            <a:ext cx="8352928" cy="29552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r>
              <a:rPr lang="tr-TR" sz="5400" b="1" dirty="0" smtClean="0">
                <a:solidFill>
                  <a:srgbClr val="FF0000"/>
                </a:solidFill>
                <a:effectLst>
                  <a:outerShdw blurRad="38100" dist="38100" dir="2700000" algn="tl">
                    <a:srgbClr val="000000">
                      <a:alpha val="43137"/>
                    </a:srgbClr>
                  </a:outerShdw>
                </a:effectLst>
                <a:latin typeface="Elephant" panose="02020904090505020303" pitchFamily="18" charset="0"/>
              </a:rPr>
              <a:t>Ramazan’ı İhya Etmek</a:t>
            </a:r>
            <a:endParaRPr lang="tr-TR" sz="5400" b="1" dirty="0">
              <a:solidFill>
                <a:srgbClr val="FF0000"/>
              </a:solidFill>
              <a:effectLst>
                <a:outerShdw blurRad="38100" dist="38100" dir="2700000" algn="tl">
                  <a:srgbClr val="000000">
                    <a:alpha val="43137"/>
                  </a:srgbClr>
                </a:outerShdw>
              </a:effectLst>
              <a:latin typeface="Elephant" panose="02020904090505020303" pitchFamily="18" charset="0"/>
            </a:endParaRPr>
          </a:p>
        </p:txBody>
      </p:sp>
      <p:sp>
        <p:nvSpPr>
          <p:cNvPr id="14" name="5 Dikdörtgen"/>
          <p:cNvSpPr/>
          <p:nvPr/>
        </p:nvSpPr>
        <p:spPr>
          <a:xfrm>
            <a:off x="4291953" y="4443581"/>
            <a:ext cx="4824536" cy="707886"/>
          </a:xfrm>
          <a:prstGeom prst="rect">
            <a:avLst/>
          </a:prstGeom>
        </p:spPr>
        <p:txBody>
          <a:bodyPr wrap="square">
            <a:spAutoFit/>
          </a:bodyPr>
          <a:lstStyle/>
          <a:p>
            <a:pPr algn="ctr"/>
            <a:r>
              <a:rPr lang="tr-TR" sz="2000" dirty="0" smtClean="0">
                <a:latin typeface="Elephant" pitchFamily="18" charset="0"/>
                <a:cs typeface="Times New Roman" pitchFamily="18" charset="0"/>
              </a:rPr>
              <a:t>Sosyal </a:t>
            </a:r>
            <a:r>
              <a:rPr lang="tr-TR" sz="2000" dirty="0">
                <a:latin typeface="Elephant" pitchFamily="18" charset="0"/>
                <a:cs typeface="Times New Roman" pitchFamily="18" charset="0"/>
              </a:rPr>
              <a:t>Ve Kültürel İçerikli </a:t>
            </a:r>
            <a:endParaRPr lang="tr-TR" sz="2000" dirty="0" smtClean="0">
              <a:latin typeface="Elephant" pitchFamily="18" charset="0"/>
              <a:cs typeface="Times New Roman" pitchFamily="18" charset="0"/>
            </a:endParaRPr>
          </a:p>
          <a:p>
            <a:pPr algn="ctr"/>
            <a:r>
              <a:rPr lang="tr-TR" sz="2000" dirty="0" smtClean="0">
                <a:latin typeface="Elephant" pitchFamily="18" charset="0"/>
                <a:cs typeface="Times New Roman" pitchFamily="18" charset="0"/>
              </a:rPr>
              <a:t>Din </a:t>
            </a:r>
            <a:r>
              <a:rPr lang="tr-TR" sz="2000" dirty="0">
                <a:latin typeface="Elephant" pitchFamily="18" charset="0"/>
                <a:cs typeface="Times New Roman" pitchFamily="18" charset="0"/>
              </a:rPr>
              <a:t>Hizmetleri Daire Başkanı</a:t>
            </a:r>
          </a:p>
        </p:txBody>
      </p:sp>
      <p:pic>
        <p:nvPicPr>
          <p:cNvPr id="2" name="Resim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79712" y="3429000"/>
            <a:ext cx="3419872" cy="2417697"/>
          </a:xfrm>
          <a:prstGeom prst="rect">
            <a:avLst/>
          </a:prstGeom>
        </p:spPr>
      </p:pic>
      <p:pic>
        <p:nvPicPr>
          <p:cNvPr id="6" name="Resim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1190" y="3928587"/>
            <a:ext cx="1418522" cy="141852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8473118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Yuvarlatılmış Dikdörtgen"/>
          <p:cNvSpPr/>
          <p:nvPr/>
        </p:nvSpPr>
        <p:spPr>
          <a:xfrm>
            <a:off x="323528" y="980728"/>
            <a:ext cx="8640960" cy="3024336"/>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tr-TR" sz="2000" dirty="0">
                <a:solidFill>
                  <a:schemeClr val="tx1"/>
                </a:solidFill>
              </a:rPr>
              <a:t>Peygamberimiz (</a:t>
            </a:r>
            <a:r>
              <a:rPr lang="tr-TR" sz="2000" dirty="0" err="1">
                <a:solidFill>
                  <a:schemeClr val="tx1"/>
                </a:solidFill>
              </a:rPr>
              <a:t>s.a.s</a:t>
            </a:r>
            <a:r>
              <a:rPr lang="tr-TR" sz="2000" dirty="0">
                <a:solidFill>
                  <a:schemeClr val="tx1"/>
                </a:solidFill>
              </a:rPr>
              <a:t>), bir gün ashabıyla sohbet ederken yere dörtgen bir şekil çizdi. Sonra o şeklin ortasından dışarı uzanan bir çizgi ve o çizgiye bitişen başka çizgiler çizdi. Ardından, kendisini meraklı bakışlarla seyretmekte olan ashaba dönerek bunların ne anlama geldiğini şöyle açıkladı: </a:t>
            </a:r>
            <a:r>
              <a:rPr lang="tr-TR" sz="2400" b="1" dirty="0">
                <a:solidFill>
                  <a:srgbClr val="FF0000"/>
                </a:solidFill>
              </a:rPr>
              <a:t>“Bu dörtgenin ortasındaki çizgi insandır. </a:t>
            </a:r>
            <a:r>
              <a:rPr lang="tr-TR" sz="2400" b="1" dirty="0">
                <a:solidFill>
                  <a:srgbClr val="00B0F0"/>
                </a:solidFill>
              </a:rPr>
              <a:t>Dörtgen de insanın ecelidir ve onu kuşatmıştır. </a:t>
            </a:r>
            <a:r>
              <a:rPr lang="tr-TR" sz="2400" b="1" dirty="0">
                <a:solidFill>
                  <a:schemeClr val="tx1"/>
                </a:solidFill>
              </a:rPr>
              <a:t>Diğer çizgiler ise insanın arzu ve tutkularıdır. </a:t>
            </a:r>
            <a:r>
              <a:rPr lang="tr-TR" sz="2400" b="1" dirty="0">
                <a:solidFill>
                  <a:srgbClr val="FF0000"/>
                </a:solidFill>
              </a:rPr>
              <a:t>İnsan, bu arzu ve tutkuların peşinde koşup dururken, ecel ansızın onun önünü keser ve onu alıp götürür</a:t>
            </a:r>
            <a:r>
              <a:rPr lang="tr-TR" sz="2400" b="1" dirty="0" smtClean="0">
                <a:solidFill>
                  <a:srgbClr val="FF0000"/>
                </a:solidFill>
              </a:rPr>
              <a:t>.” </a:t>
            </a:r>
            <a:r>
              <a:rPr lang="tr-TR" sz="1600" dirty="0" smtClean="0">
                <a:solidFill>
                  <a:schemeClr val="tx1"/>
                </a:solidFill>
              </a:rPr>
              <a:t>(</a:t>
            </a:r>
            <a:r>
              <a:rPr lang="tr-TR" sz="1600" dirty="0" err="1">
                <a:solidFill>
                  <a:schemeClr val="tx1"/>
                </a:solidFill>
              </a:rPr>
              <a:t>Buhârî</a:t>
            </a:r>
            <a:r>
              <a:rPr lang="tr-TR" sz="1600" dirty="0">
                <a:solidFill>
                  <a:schemeClr val="tx1"/>
                </a:solidFill>
              </a:rPr>
              <a:t>, </a:t>
            </a:r>
            <a:r>
              <a:rPr lang="tr-TR" sz="1600" dirty="0" err="1">
                <a:solidFill>
                  <a:schemeClr val="tx1"/>
                </a:solidFill>
              </a:rPr>
              <a:t>Rikâk</a:t>
            </a:r>
            <a:r>
              <a:rPr lang="tr-TR" sz="1600" dirty="0">
                <a:solidFill>
                  <a:schemeClr val="tx1"/>
                </a:solidFill>
              </a:rPr>
              <a:t>, 4</a:t>
            </a:r>
            <a:r>
              <a:rPr lang="tr-TR" sz="1600" dirty="0" smtClean="0">
                <a:solidFill>
                  <a:schemeClr val="tx1"/>
                </a:solidFill>
              </a:rPr>
              <a:t>) </a:t>
            </a:r>
            <a:endParaRPr lang="tr-TR" sz="1600" dirty="0">
              <a:solidFill>
                <a:schemeClr val="tx1"/>
              </a:solidFill>
            </a:endParaRPr>
          </a:p>
        </p:txBody>
      </p:sp>
      <p:sp>
        <p:nvSpPr>
          <p:cNvPr id="6" name="5 Dikdörtgen"/>
          <p:cNvSpPr/>
          <p:nvPr/>
        </p:nvSpPr>
        <p:spPr>
          <a:xfrm rot="5400000">
            <a:off x="4153644" y="-4081636"/>
            <a:ext cx="836712" cy="914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tr-TR" sz="8000" b="1" dirty="0" smtClean="0">
                <a:solidFill>
                  <a:schemeClr val="tx1"/>
                </a:solidFill>
              </a:rPr>
              <a:t>Hayat Çizgisi</a:t>
            </a:r>
            <a:endParaRPr lang="tr-TR" sz="8000" b="1" dirty="0">
              <a:solidFill>
                <a:schemeClr val="tx1"/>
              </a:solidFill>
            </a:endParaRPr>
          </a:p>
        </p:txBody>
      </p:sp>
      <p:sp>
        <p:nvSpPr>
          <p:cNvPr id="7" name="6 Slayt Numarası Yer Tutucusu"/>
          <p:cNvSpPr>
            <a:spLocks noGrp="1"/>
          </p:cNvSpPr>
          <p:nvPr>
            <p:ph type="sldNum" sz="quarter" idx="12"/>
          </p:nvPr>
        </p:nvSpPr>
        <p:spPr/>
        <p:txBody>
          <a:bodyPr/>
          <a:lstStyle/>
          <a:p>
            <a:fld id="{7F71AFC5-446D-4DDF-AFDE-BBFB7834D34D}" type="slidenum">
              <a:rPr lang="tr-TR" smtClean="0"/>
              <a:pPr/>
              <a:t>10</a:t>
            </a:fld>
            <a:endParaRPr lang="tr-TR"/>
          </a:p>
        </p:txBody>
      </p:sp>
      <p:grpSp>
        <p:nvGrpSpPr>
          <p:cNvPr id="37" name="Grup 36"/>
          <p:cNvGrpSpPr/>
          <p:nvPr/>
        </p:nvGrpSpPr>
        <p:grpSpPr>
          <a:xfrm>
            <a:off x="321029" y="3875208"/>
            <a:ext cx="8496944" cy="2880320"/>
            <a:chOff x="107504" y="2636912"/>
            <a:chExt cx="8424936" cy="4104456"/>
          </a:xfrm>
        </p:grpSpPr>
        <p:grpSp>
          <p:nvGrpSpPr>
            <p:cNvPr id="32" name="Grup 31"/>
            <p:cNvGrpSpPr/>
            <p:nvPr/>
          </p:nvGrpSpPr>
          <p:grpSpPr>
            <a:xfrm>
              <a:off x="1187624" y="2636912"/>
              <a:ext cx="6192688" cy="4104456"/>
              <a:chOff x="1187624" y="2636912"/>
              <a:chExt cx="6192688" cy="4104456"/>
            </a:xfrm>
          </p:grpSpPr>
          <p:sp>
            <p:nvSpPr>
              <p:cNvPr id="3" name="Dikdörtgen 2"/>
              <p:cNvSpPr/>
              <p:nvPr/>
            </p:nvSpPr>
            <p:spPr>
              <a:xfrm>
                <a:off x="2483768" y="4221088"/>
                <a:ext cx="3672408" cy="2520280"/>
              </a:xfrm>
              <a:prstGeom prst="rect">
                <a:avLst/>
              </a:prstGeom>
              <a:noFill/>
              <a:ln w="1143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5" name="Düz Bağlayıcı 4"/>
              <p:cNvCxnSpPr/>
              <p:nvPr/>
            </p:nvCxnSpPr>
            <p:spPr>
              <a:xfrm flipV="1">
                <a:off x="4319972" y="2636912"/>
                <a:ext cx="0" cy="3528392"/>
              </a:xfrm>
              <a:prstGeom prst="line">
                <a:avLst/>
              </a:prstGeom>
              <a:ln w="1270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Düz Bağlayıcı 8"/>
              <p:cNvCxnSpPr/>
              <p:nvPr/>
            </p:nvCxnSpPr>
            <p:spPr>
              <a:xfrm flipV="1">
                <a:off x="4319972" y="5301208"/>
                <a:ext cx="3060340" cy="504056"/>
              </a:xfrm>
              <a:prstGeom prst="line">
                <a:avLst/>
              </a:prstGeom>
              <a:ln w="508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 name="Düz Bağlayıcı 10"/>
              <p:cNvCxnSpPr/>
              <p:nvPr/>
            </p:nvCxnSpPr>
            <p:spPr>
              <a:xfrm flipV="1">
                <a:off x="4319972" y="4005064"/>
                <a:ext cx="2484276" cy="180020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Düz Bağlayıcı 12"/>
              <p:cNvCxnSpPr/>
              <p:nvPr/>
            </p:nvCxnSpPr>
            <p:spPr>
              <a:xfrm flipV="1">
                <a:off x="4319972" y="3717032"/>
                <a:ext cx="1242138" cy="1584176"/>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Düz Bağlayıcı 14"/>
              <p:cNvCxnSpPr/>
              <p:nvPr/>
            </p:nvCxnSpPr>
            <p:spPr>
              <a:xfrm flipH="1" flipV="1">
                <a:off x="1331640" y="3429000"/>
                <a:ext cx="2988332" cy="1656184"/>
              </a:xfrm>
              <a:prstGeom prst="line">
                <a:avLst/>
              </a:prstGeom>
              <a:ln w="508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7" name="Düz Bağlayıcı 16"/>
              <p:cNvCxnSpPr/>
              <p:nvPr/>
            </p:nvCxnSpPr>
            <p:spPr>
              <a:xfrm flipH="1" flipV="1">
                <a:off x="1187624" y="4905164"/>
                <a:ext cx="3132348" cy="18002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Düz Bağlayıcı 18"/>
              <p:cNvCxnSpPr/>
              <p:nvPr/>
            </p:nvCxnSpPr>
            <p:spPr>
              <a:xfrm flipH="1">
                <a:off x="1331640" y="5301208"/>
                <a:ext cx="2988332" cy="504056"/>
              </a:xfrm>
              <a:prstGeom prst="line">
                <a:avLst/>
              </a:prstGeom>
              <a:ln w="508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1" name="Düz Bağlayıcı 20"/>
              <p:cNvCxnSpPr/>
              <p:nvPr/>
            </p:nvCxnSpPr>
            <p:spPr>
              <a:xfrm flipH="1">
                <a:off x="1835696" y="5553236"/>
                <a:ext cx="2484276" cy="684076"/>
              </a:xfrm>
              <a:prstGeom prst="line">
                <a:avLst/>
              </a:prstGeom>
              <a:ln w="508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3" name="Düz Bağlayıcı 22"/>
              <p:cNvCxnSpPr/>
              <p:nvPr/>
            </p:nvCxnSpPr>
            <p:spPr>
              <a:xfrm flipV="1">
                <a:off x="4319972" y="3429000"/>
                <a:ext cx="1044116" cy="1566174"/>
              </a:xfrm>
              <a:prstGeom prst="line">
                <a:avLst/>
              </a:prstGeom>
              <a:ln w="508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5" name="Düz Bağlayıcı 24"/>
              <p:cNvCxnSpPr/>
              <p:nvPr/>
            </p:nvCxnSpPr>
            <p:spPr>
              <a:xfrm flipH="1" flipV="1">
                <a:off x="2627784" y="3284984"/>
                <a:ext cx="1692188" cy="1440160"/>
              </a:xfrm>
              <a:prstGeom prst="line">
                <a:avLst/>
              </a:prstGeom>
              <a:ln w="508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7" name="Düz Bağlayıcı 26"/>
              <p:cNvCxnSpPr/>
              <p:nvPr/>
            </p:nvCxnSpPr>
            <p:spPr>
              <a:xfrm flipV="1">
                <a:off x="4319972" y="2852936"/>
                <a:ext cx="828092" cy="1656184"/>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Düz Bağlayıcı 28"/>
              <p:cNvCxnSpPr>
                <a:stCxn id="3" idx="0"/>
              </p:cNvCxnSpPr>
              <p:nvPr/>
            </p:nvCxnSpPr>
            <p:spPr>
              <a:xfrm flipH="1" flipV="1">
                <a:off x="3275856" y="3068960"/>
                <a:ext cx="1044116" cy="1152128"/>
              </a:xfrm>
              <a:prstGeom prst="line">
                <a:avLst/>
              </a:prstGeom>
              <a:ln w="508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31" name="Düz Bağlayıcı 30"/>
              <p:cNvCxnSpPr/>
              <p:nvPr/>
            </p:nvCxnSpPr>
            <p:spPr>
              <a:xfrm flipV="1">
                <a:off x="4319972" y="3429000"/>
                <a:ext cx="2124236" cy="2052228"/>
              </a:xfrm>
              <a:prstGeom prst="line">
                <a:avLst/>
              </a:prstGeom>
              <a:ln w="50800">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33" name="Dikdörtgen 32"/>
            <p:cNvSpPr/>
            <p:nvPr/>
          </p:nvSpPr>
          <p:spPr>
            <a:xfrm>
              <a:off x="3941930" y="6237312"/>
              <a:ext cx="846094" cy="28803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chemeClr val="tx1"/>
                  </a:solidFill>
                </a:rPr>
                <a:t>İnsan</a:t>
              </a:r>
              <a:endParaRPr lang="tr-TR" dirty="0">
                <a:solidFill>
                  <a:schemeClr val="tx1"/>
                </a:solidFill>
              </a:endParaRPr>
            </a:p>
          </p:txBody>
        </p:sp>
        <p:sp>
          <p:nvSpPr>
            <p:cNvPr id="34" name="Dikdörtgen 33"/>
            <p:cNvSpPr/>
            <p:nvPr/>
          </p:nvSpPr>
          <p:spPr>
            <a:xfrm>
              <a:off x="6246186" y="6389712"/>
              <a:ext cx="558062" cy="28803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chemeClr val="tx1"/>
                  </a:solidFill>
                </a:rPr>
                <a:t>Ecel</a:t>
              </a:r>
              <a:endParaRPr lang="tr-TR" dirty="0">
                <a:solidFill>
                  <a:schemeClr val="tx1"/>
                </a:solidFill>
              </a:endParaRPr>
            </a:p>
          </p:txBody>
        </p:sp>
        <p:sp>
          <p:nvSpPr>
            <p:cNvPr id="35" name="Dikdörtgen 34"/>
            <p:cNvSpPr/>
            <p:nvPr/>
          </p:nvSpPr>
          <p:spPr>
            <a:xfrm>
              <a:off x="6732240" y="4869160"/>
              <a:ext cx="18002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chemeClr val="tx1"/>
                  </a:solidFill>
                </a:rPr>
                <a:t>Arzu ve Tutkular</a:t>
              </a:r>
              <a:endParaRPr lang="tr-TR" dirty="0">
                <a:solidFill>
                  <a:schemeClr val="tx1"/>
                </a:solidFill>
              </a:endParaRPr>
            </a:p>
          </p:txBody>
        </p:sp>
        <p:sp>
          <p:nvSpPr>
            <p:cNvPr id="36" name="Dikdörtgen 35"/>
            <p:cNvSpPr/>
            <p:nvPr/>
          </p:nvSpPr>
          <p:spPr>
            <a:xfrm>
              <a:off x="107504" y="4509120"/>
              <a:ext cx="18002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chemeClr val="tx1"/>
                  </a:solidFill>
                </a:rPr>
                <a:t>Arzu ve Tutkular</a:t>
              </a:r>
              <a:endParaRPr lang="tr-TR" dirty="0">
                <a:solidFill>
                  <a:schemeClr val="tx1"/>
                </a:solidFill>
              </a:endParaRPr>
            </a:p>
          </p:txBody>
        </p:sp>
      </p:grpSp>
    </p:spTree>
    <p:extLst>
      <p:ext uri="{BB962C8B-B14F-4D97-AF65-F5344CB8AC3E}">
        <p14:creationId xmlns:p14="http://schemas.microsoft.com/office/powerpoint/2010/main" val="1499341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 vuca world คืออะไร ทำไมใคร ๆ ก็พูดถึงในยุคนี้ | GreatDay HR Blo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8621" y="2132856"/>
            <a:ext cx="6025380" cy="4016921"/>
          </a:xfrm>
          <a:prstGeom prst="rect">
            <a:avLst/>
          </a:prstGeom>
          <a:noFill/>
          <a:extLst>
            <a:ext uri="{909E8E84-426E-40DD-AFC4-6F175D3DCCD1}">
              <a14:hiddenFill xmlns:a14="http://schemas.microsoft.com/office/drawing/2010/main">
                <a:solidFill>
                  <a:srgbClr val="FFFFFF"/>
                </a:solidFill>
              </a14:hiddenFill>
            </a:ext>
          </a:extLst>
        </p:spPr>
      </p:pic>
      <p:sp>
        <p:nvSpPr>
          <p:cNvPr id="5" name="5 Dikdörtgen"/>
          <p:cNvSpPr/>
          <p:nvPr/>
        </p:nvSpPr>
        <p:spPr>
          <a:xfrm rot="5400000">
            <a:off x="3937620" y="-3865612"/>
            <a:ext cx="1268760" cy="914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tr-TR" sz="4000" b="1" dirty="0" smtClean="0">
                <a:solidFill>
                  <a:schemeClr val="tx1"/>
                </a:solidFill>
              </a:rPr>
              <a:t>AHİRET PENCERESİNDEN DÜNYA AHVALİMİZİ SEYRETMEK İSTER MİSİNİZ?</a:t>
            </a:r>
            <a:endParaRPr lang="tr-TR" sz="4000" b="1" dirty="0">
              <a:solidFill>
                <a:schemeClr val="tx1"/>
              </a:solidFill>
            </a:endParaRPr>
          </a:p>
        </p:txBody>
      </p:sp>
      <p:pic>
        <p:nvPicPr>
          <p:cNvPr id="1028" name="Picture 4" descr="Perubahan Cuaca Dan Iklim di Malaysia Quiz - Quizizz"/>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744923"/>
            <a:ext cx="3184273" cy="28981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20430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6732240" cy="6858000"/>
          </a:xfrm>
          <a:prstGeom prst="rect">
            <a:avLst/>
          </a:prstGeom>
        </p:spPr>
      </p:pic>
      <p:pic>
        <p:nvPicPr>
          <p:cNvPr id="1038" name="Picture 14" descr="26-fotografta-varliginizi-sorgulayin-3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64516" y="0"/>
            <a:ext cx="2479484" cy="229432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26-fotografta-varliginizi-sorgulayin-3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95812" y="2294320"/>
            <a:ext cx="2548188" cy="2223288"/>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26-fotografta-varliginizi-sorgulayin-3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59654" y="4515915"/>
            <a:ext cx="2684346" cy="23420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5490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42"/>
                                        </p:tgtEl>
                                        <p:attrNameLst>
                                          <p:attrName>style.visibility</p:attrName>
                                        </p:attrNameLst>
                                      </p:cBhvr>
                                      <p:to>
                                        <p:strVal val="visible"/>
                                      </p:to>
                                    </p:set>
                                    <p:anim calcmode="lin" valueType="num">
                                      <p:cBhvr>
                                        <p:cTn id="7" dur="500" fill="hold"/>
                                        <p:tgtEl>
                                          <p:spTgt spid="1042"/>
                                        </p:tgtEl>
                                        <p:attrNameLst>
                                          <p:attrName>ppt_w</p:attrName>
                                        </p:attrNameLst>
                                      </p:cBhvr>
                                      <p:tavLst>
                                        <p:tav tm="0">
                                          <p:val>
                                            <p:fltVal val="0"/>
                                          </p:val>
                                        </p:tav>
                                        <p:tav tm="100000">
                                          <p:val>
                                            <p:strVal val="#ppt_w"/>
                                          </p:val>
                                        </p:tav>
                                      </p:tavLst>
                                    </p:anim>
                                    <p:anim calcmode="lin" valueType="num">
                                      <p:cBhvr>
                                        <p:cTn id="8" dur="500" fill="hold"/>
                                        <p:tgtEl>
                                          <p:spTgt spid="1042"/>
                                        </p:tgtEl>
                                        <p:attrNameLst>
                                          <p:attrName>ppt_h</p:attrName>
                                        </p:attrNameLst>
                                      </p:cBhvr>
                                      <p:tavLst>
                                        <p:tav tm="0">
                                          <p:val>
                                            <p:fltVal val="0"/>
                                          </p:val>
                                        </p:tav>
                                        <p:tav tm="100000">
                                          <p:val>
                                            <p:strVal val="#ppt_h"/>
                                          </p:val>
                                        </p:tav>
                                      </p:tavLst>
                                    </p:anim>
                                    <p:animEffect transition="in" filter="fade">
                                      <p:cBhvr>
                                        <p:cTn id="9" dur="500"/>
                                        <p:tgtEl>
                                          <p:spTgt spid="1042"/>
                                        </p:tgtEl>
                                      </p:cBhvr>
                                    </p:animEffect>
                                  </p:childTnLst>
                                </p:cTn>
                              </p:par>
                              <p:par>
                                <p:cTn id="10" presetID="53" presetClass="entr" presetSubtype="16" fill="hold" nodeType="withEffect">
                                  <p:stCondLst>
                                    <p:cond delay="0"/>
                                  </p:stCondLst>
                                  <p:childTnLst>
                                    <p:set>
                                      <p:cBhvr>
                                        <p:cTn id="11" dur="1" fill="hold">
                                          <p:stCondLst>
                                            <p:cond delay="0"/>
                                          </p:stCondLst>
                                        </p:cTn>
                                        <p:tgtEl>
                                          <p:spTgt spid="1040"/>
                                        </p:tgtEl>
                                        <p:attrNameLst>
                                          <p:attrName>style.visibility</p:attrName>
                                        </p:attrNameLst>
                                      </p:cBhvr>
                                      <p:to>
                                        <p:strVal val="visible"/>
                                      </p:to>
                                    </p:set>
                                    <p:anim calcmode="lin" valueType="num">
                                      <p:cBhvr>
                                        <p:cTn id="12" dur="500" fill="hold"/>
                                        <p:tgtEl>
                                          <p:spTgt spid="1040"/>
                                        </p:tgtEl>
                                        <p:attrNameLst>
                                          <p:attrName>ppt_w</p:attrName>
                                        </p:attrNameLst>
                                      </p:cBhvr>
                                      <p:tavLst>
                                        <p:tav tm="0">
                                          <p:val>
                                            <p:fltVal val="0"/>
                                          </p:val>
                                        </p:tav>
                                        <p:tav tm="100000">
                                          <p:val>
                                            <p:strVal val="#ppt_w"/>
                                          </p:val>
                                        </p:tav>
                                      </p:tavLst>
                                    </p:anim>
                                    <p:anim calcmode="lin" valueType="num">
                                      <p:cBhvr>
                                        <p:cTn id="13" dur="500" fill="hold"/>
                                        <p:tgtEl>
                                          <p:spTgt spid="1040"/>
                                        </p:tgtEl>
                                        <p:attrNameLst>
                                          <p:attrName>ppt_h</p:attrName>
                                        </p:attrNameLst>
                                      </p:cBhvr>
                                      <p:tavLst>
                                        <p:tav tm="0">
                                          <p:val>
                                            <p:fltVal val="0"/>
                                          </p:val>
                                        </p:tav>
                                        <p:tav tm="100000">
                                          <p:val>
                                            <p:strVal val="#ppt_h"/>
                                          </p:val>
                                        </p:tav>
                                      </p:tavLst>
                                    </p:anim>
                                    <p:animEffect transition="in" filter="fade">
                                      <p:cBhvr>
                                        <p:cTn id="14" dur="500"/>
                                        <p:tgtEl>
                                          <p:spTgt spid="1040"/>
                                        </p:tgtEl>
                                      </p:cBhvr>
                                    </p:animEffect>
                                  </p:childTnLst>
                                </p:cTn>
                              </p:par>
                              <p:par>
                                <p:cTn id="15" presetID="53" presetClass="entr" presetSubtype="16" fill="hold" nodeType="withEffect">
                                  <p:stCondLst>
                                    <p:cond delay="0"/>
                                  </p:stCondLst>
                                  <p:childTnLst>
                                    <p:set>
                                      <p:cBhvr>
                                        <p:cTn id="16" dur="1" fill="hold">
                                          <p:stCondLst>
                                            <p:cond delay="0"/>
                                          </p:stCondLst>
                                        </p:cTn>
                                        <p:tgtEl>
                                          <p:spTgt spid="1038"/>
                                        </p:tgtEl>
                                        <p:attrNameLst>
                                          <p:attrName>style.visibility</p:attrName>
                                        </p:attrNameLst>
                                      </p:cBhvr>
                                      <p:to>
                                        <p:strVal val="visible"/>
                                      </p:to>
                                    </p:set>
                                    <p:anim calcmode="lin" valueType="num">
                                      <p:cBhvr>
                                        <p:cTn id="17" dur="500" fill="hold"/>
                                        <p:tgtEl>
                                          <p:spTgt spid="1038"/>
                                        </p:tgtEl>
                                        <p:attrNameLst>
                                          <p:attrName>ppt_w</p:attrName>
                                        </p:attrNameLst>
                                      </p:cBhvr>
                                      <p:tavLst>
                                        <p:tav tm="0">
                                          <p:val>
                                            <p:fltVal val="0"/>
                                          </p:val>
                                        </p:tav>
                                        <p:tav tm="100000">
                                          <p:val>
                                            <p:strVal val="#ppt_w"/>
                                          </p:val>
                                        </p:tav>
                                      </p:tavLst>
                                    </p:anim>
                                    <p:anim calcmode="lin" valueType="num">
                                      <p:cBhvr>
                                        <p:cTn id="18" dur="500" fill="hold"/>
                                        <p:tgtEl>
                                          <p:spTgt spid="1038"/>
                                        </p:tgtEl>
                                        <p:attrNameLst>
                                          <p:attrName>ppt_h</p:attrName>
                                        </p:attrNameLst>
                                      </p:cBhvr>
                                      <p:tavLst>
                                        <p:tav tm="0">
                                          <p:val>
                                            <p:fltVal val="0"/>
                                          </p:val>
                                        </p:tav>
                                        <p:tav tm="100000">
                                          <p:val>
                                            <p:strVal val="#ppt_h"/>
                                          </p:val>
                                        </p:tav>
                                      </p:tavLst>
                                    </p:anim>
                                    <p:animEffect transition="in" filter="fade">
                                      <p:cBhvr>
                                        <p:cTn id="19" dur="500"/>
                                        <p:tgtEl>
                                          <p:spTgt spid="10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rot="5400000">
            <a:off x="4225652" y="-4081636"/>
            <a:ext cx="692696" cy="914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tr-TR" sz="3200" b="1" dirty="0" smtClean="0">
                <a:solidFill>
                  <a:schemeClr val="tx1"/>
                </a:solidFill>
                <a:effectLst>
                  <a:outerShdw blurRad="38100" dist="38100" dir="2700000" algn="tl">
                    <a:srgbClr val="000000">
                      <a:alpha val="43137"/>
                    </a:srgbClr>
                  </a:outerShdw>
                </a:effectLst>
              </a:rPr>
              <a:t>AHİRETTEN DÜNYAYA BİR PENCERE AÇALIM</a:t>
            </a:r>
            <a:endParaRPr lang="tr-TR" sz="3200" dirty="0" smtClean="0">
              <a:solidFill>
                <a:schemeClr val="tx1"/>
              </a:solidFill>
              <a:effectLst>
                <a:outerShdw blurRad="38100" dist="38100" dir="2700000" algn="tl">
                  <a:srgbClr val="000000">
                    <a:alpha val="43137"/>
                  </a:srgbClr>
                </a:outerShdw>
              </a:effectLst>
            </a:endParaRPr>
          </a:p>
        </p:txBody>
      </p:sp>
      <p:pic>
        <p:nvPicPr>
          <p:cNvPr id="2"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791182" y="-611450"/>
            <a:ext cx="5616624" cy="9089012"/>
          </a:xfrm>
          <a:prstGeom prst="rect">
            <a:avLst/>
          </a:prstGeom>
        </p:spPr>
      </p:pic>
    </p:spTree>
    <p:extLst>
      <p:ext uri="{BB962C8B-B14F-4D97-AF65-F5344CB8AC3E}">
        <p14:creationId xmlns:p14="http://schemas.microsoft.com/office/powerpoint/2010/main" val="34705095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3131840" y="1052736"/>
            <a:ext cx="5904656" cy="56886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just"/>
            <a:r>
              <a:rPr lang="ar-SA" sz="2400" dirty="0" smtClean="0">
                <a:solidFill>
                  <a:schemeClr val="tx1"/>
                </a:solidFill>
                <a:latin typeface="HASENAT" pitchFamily="2" charset="-78"/>
                <a:cs typeface="HASENAT" pitchFamily="2" charset="-78"/>
              </a:rPr>
              <a:t>وَوُضِعَ الْكِتَابُ فَتَرَى الْمُجْرِمٖينَ مُشْفِقٖينَ مِمَّا فٖيهِ وَيَقُولُونَ يَا وَيْلَتَنَا مَالِ هٰـذَا الْكِتَابِ لَا يُغَادِرُ صَغٖيرَةً وَلَا كَبٖيرَةً اِلَّا اَحْصٰیهَا وَوَجَدُوا مَا عَمِلُوا حَاضِرًا وَلَا يَظْلِمُ رَبُّكَ اَحَدًا</a:t>
            </a:r>
            <a:endParaRPr lang="tr-TR" sz="2400" dirty="0" smtClean="0">
              <a:solidFill>
                <a:schemeClr val="tx1"/>
              </a:solidFill>
              <a:latin typeface="HASENAT" pitchFamily="2" charset="-78"/>
              <a:cs typeface="HASENAT" pitchFamily="2" charset="-78"/>
            </a:endParaRPr>
          </a:p>
          <a:p>
            <a:pPr algn="just"/>
            <a:endParaRPr lang="tr-TR" sz="1600" dirty="0" smtClean="0">
              <a:solidFill>
                <a:schemeClr val="tx1"/>
              </a:solidFill>
            </a:endParaRPr>
          </a:p>
          <a:p>
            <a:pPr algn="just"/>
            <a:r>
              <a:rPr lang="tr-TR" sz="2400" dirty="0" smtClean="0">
                <a:solidFill>
                  <a:schemeClr val="tx1"/>
                </a:solidFill>
              </a:rPr>
              <a:t>"</a:t>
            </a:r>
            <a:r>
              <a:rPr lang="tr-TR" sz="2400" b="1" u="sng" dirty="0" smtClean="0">
                <a:solidFill>
                  <a:srgbClr val="C00000"/>
                </a:solidFill>
              </a:rPr>
              <a:t>0 gün herkesin amel defteri ortaya konmuştur</a:t>
            </a:r>
            <a:r>
              <a:rPr lang="tr-TR" sz="2400" dirty="0" smtClean="0">
                <a:solidFill>
                  <a:schemeClr val="tx1"/>
                </a:solidFill>
              </a:rPr>
              <a:t>. Ey Muhammed! Suçluların, amel defterlerinden korktuklarını görürsün. </a:t>
            </a:r>
          </a:p>
          <a:p>
            <a:pPr algn="just"/>
            <a:r>
              <a:rPr lang="tr-TR" sz="2400" dirty="0" smtClean="0">
                <a:solidFill>
                  <a:srgbClr val="C00000"/>
                </a:solidFill>
              </a:rPr>
              <a:t>"</a:t>
            </a:r>
            <a:r>
              <a:rPr lang="tr-TR" sz="2400" b="1" u="sng" dirty="0" smtClean="0">
                <a:solidFill>
                  <a:srgbClr val="C00000"/>
                </a:solidFill>
              </a:rPr>
              <a:t>Eyvah, bu nasıl deftermiş ki, </a:t>
            </a:r>
          </a:p>
          <a:p>
            <a:pPr algn="just"/>
            <a:r>
              <a:rPr lang="tr-TR" sz="2400" b="1" u="sng" dirty="0" smtClean="0">
                <a:solidFill>
                  <a:srgbClr val="C00000"/>
                </a:solidFill>
              </a:rPr>
              <a:t>büyük küçük hiçbir şey bırakmadan </a:t>
            </a:r>
          </a:p>
          <a:p>
            <a:pPr algn="just"/>
            <a:r>
              <a:rPr lang="tr-TR" sz="2400" b="1" u="sng" dirty="0" smtClean="0">
                <a:solidFill>
                  <a:srgbClr val="C00000"/>
                </a:solidFill>
              </a:rPr>
              <a:t>hepsini saymış dökmüş"</a:t>
            </a:r>
            <a:r>
              <a:rPr lang="tr-TR" sz="2400" dirty="0" smtClean="0">
                <a:solidFill>
                  <a:srgbClr val="C00000"/>
                </a:solidFill>
              </a:rPr>
              <a:t> </a:t>
            </a:r>
            <a:r>
              <a:rPr lang="tr-TR" sz="2400" dirty="0" smtClean="0">
                <a:solidFill>
                  <a:schemeClr val="tx1"/>
                </a:solidFill>
              </a:rPr>
              <a:t>derler. </a:t>
            </a:r>
          </a:p>
          <a:p>
            <a:pPr algn="just"/>
            <a:r>
              <a:rPr lang="tr-TR" sz="2400" b="1" dirty="0" smtClean="0">
                <a:solidFill>
                  <a:srgbClr val="0070C0"/>
                </a:solidFill>
              </a:rPr>
              <a:t>Onlar (bu defterlerde) bütün yaptıklarını hazır bulmuşlardır</a:t>
            </a:r>
            <a:r>
              <a:rPr lang="tr-TR" sz="2400" dirty="0" smtClean="0">
                <a:solidFill>
                  <a:schemeClr val="tx1"/>
                </a:solidFill>
              </a:rPr>
              <a:t>. </a:t>
            </a:r>
            <a:r>
              <a:rPr lang="tr-TR" sz="2400" b="1" dirty="0" smtClean="0">
                <a:solidFill>
                  <a:schemeClr val="tx1"/>
                </a:solidFill>
              </a:rPr>
              <a:t>Senin Rabbin hiç kimseye haksızlık etmez</a:t>
            </a:r>
            <a:r>
              <a:rPr lang="tr-TR" sz="2400" dirty="0" smtClean="0">
                <a:solidFill>
                  <a:schemeClr val="tx1"/>
                </a:solidFill>
              </a:rPr>
              <a:t>."</a:t>
            </a:r>
          </a:p>
          <a:p>
            <a:pPr algn="just"/>
            <a:r>
              <a:rPr lang="tr-TR" sz="1100" dirty="0" smtClean="0">
                <a:solidFill>
                  <a:schemeClr val="tx1"/>
                </a:solidFill>
              </a:rPr>
              <a:t>( </a:t>
            </a:r>
            <a:r>
              <a:rPr lang="tr-TR" sz="1100" dirty="0" err="1" smtClean="0">
                <a:solidFill>
                  <a:schemeClr val="tx1"/>
                </a:solidFill>
              </a:rPr>
              <a:t>Kehf</a:t>
            </a:r>
            <a:r>
              <a:rPr lang="tr-TR" sz="1100" dirty="0" smtClean="0">
                <a:solidFill>
                  <a:schemeClr val="tx1"/>
                </a:solidFill>
              </a:rPr>
              <a:t>, 18/49) </a:t>
            </a:r>
            <a:endParaRPr lang="tr-TR" sz="1600" dirty="0">
              <a:solidFill>
                <a:schemeClr val="tx1"/>
              </a:solidFill>
            </a:endParaRPr>
          </a:p>
        </p:txBody>
      </p:sp>
      <p:sp>
        <p:nvSpPr>
          <p:cNvPr id="3" name="2 Slayt Numarası Yer Tutucusu"/>
          <p:cNvSpPr>
            <a:spLocks noGrp="1"/>
          </p:cNvSpPr>
          <p:nvPr>
            <p:ph type="sldNum" sz="quarter" idx="12"/>
          </p:nvPr>
        </p:nvSpPr>
        <p:spPr/>
        <p:txBody>
          <a:bodyPr/>
          <a:lstStyle/>
          <a:p>
            <a:fld id="{7F71AFC5-446D-4DDF-AFDE-BBFB7834D34D}" type="slidenum">
              <a:rPr lang="tr-TR" smtClean="0"/>
              <a:pPr/>
              <a:t>14</a:t>
            </a:fld>
            <a:endParaRPr lang="tr-TR"/>
          </a:p>
        </p:txBody>
      </p:sp>
      <p:sp>
        <p:nvSpPr>
          <p:cNvPr id="4" name="3 Dikdörtgen"/>
          <p:cNvSpPr/>
          <p:nvPr/>
        </p:nvSpPr>
        <p:spPr>
          <a:xfrm rot="5400000">
            <a:off x="4225652" y="-4081636"/>
            <a:ext cx="692696" cy="914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tr-TR" sz="3200" b="1" dirty="0" smtClean="0">
                <a:solidFill>
                  <a:schemeClr val="tx1"/>
                </a:solidFill>
                <a:effectLst>
                  <a:outerShdw blurRad="38100" dist="38100" dir="2700000" algn="tl">
                    <a:srgbClr val="000000">
                      <a:alpha val="43137"/>
                    </a:srgbClr>
                  </a:outerShdw>
                </a:effectLst>
              </a:rPr>
              <a:t>AMEL DEFTERİMİZİ YAZIYORUZ</a:t>
            </a:r>
            <a:endParaRPr lang="tr-TR" sz="3200" dirty="0" smtClean="0">
              <a:solidFill>
                <a:schemeClr val="tx1"/>
              </a:solidFill>
              <a:effectLst>
                <a:outerShdw blurRad="38100" dist="38100" dir="2700000" algn="tl">
                  <a:srgbClr val="000000">
                    <a:alpha val="43137"/>
                  </a:srgbClr>
                </a:outerShdw>
              </a:effectLst>
            </a:endParaRPr>
          </a:p>
        </p:txBody>
      </p:sp>
      <p:pic>
        <p:nvPicPr>
          <p:cNvPr id="6" name="Resim 5"/>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2708920"/>
            <a:ext cx="3212454" cy="2084065"/>
          </a:xfrm>
          <a:prstGeom prst="rect">
            <a:avLst/>
          </a:prstGeom>
        </p:spPr>
      </p:pic>
    </p:spTree>
    <p:extLst>
      <p:ext uri="{BB962C8B-B14F-4D97-AF65-F5344CB8AC3E}">
        <p14:creationId xmlns:p14="http://schemas.microsoft.com/office/powerpoint/2010/main" val="24518166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idris\Desktop\Resim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67246" y="2852936"/>
            <a:ext cx="2976755" cy="223224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4 Dikdörtgen"/>
          <p:cNvSpPr/>
          <p:nvPr/>
        </p:nvSpPr>
        <p:spPr>
          <a:xfrm>
            <a:off x="144015" y="1124744"/>
            <a:ext cx="6023231" cy="56166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just">
              <a:lnSpc>
                <a:spcPct val="150000"/>
              </a:lnSpc>
            </a:pPr>
            <a:r>
              <a:rPr lang="ar-SA" sz="2400" dirty="0" smtClean="0">
                <a:solidFill>
                  <a:schemeClr val="tx1"/>
                </a:solidFill>
                <a:latin typeface="HASENAT" pitchFamily="2" charset="-78"/>
                <a:cs typeface="HASENAT" pitchFamily="2" charset="-78"/>
              </a:rPr>
              <a:t>يَوْمَ تَشْهَدُ عَلَيْهِمْ اَلْسِنَتُهُمْ وَاَيْدٖيهِمْ وَاَرْجُلُهُمْ بِمَا كَانُوا يَعْمَلُونَ</a:t>
            </a:r>
            <a:endParaRPr lang="tr-TR" sz="2400" dirty="0" smtClean="0">
              <a:solidFill>
                <a:schemeClr val="tx1"/>
              </a:solidFill>
              <a:latin typeface="HASENAT" pitchFamily="2" charset="-78"/>
              <a:cs typeface="HASENAT" pitchFamily="2" charset="-78"/>
            </a:endParaRPr>
          </a:p>
          <a:p>
            <a:pPr algn="just">
              <a:lnSpc>
                <a:spcPct val="150000"/>
              </a:lnSpc>
            </a:pPr>
            <a:r>
              <a:rPr lang="tr-TR" sz="2800" dirty="0" smtClean="0">
                <a:solidFill>
                  <a:schemeClr val="tx1"/>
                </a:solidFill>
              </a:rPr>
              <a:t>"</a:t>
            </a:r>
            <a:r>
              <a:rPr lang="tr-TR" sz="2800" u="sng" dirty="0" smtClean="0">
                <a:solidFill>
                  <a:srgbClr val="FF0000"/>
                </a:solidFill>
              </a:rPr>
              <a:t>0 gün onların </a:t>
            </a:r>
            <a:r>
              <a:rPr lang="tr-TR" sz="2800" b="1" u="sng" dirty="0" smtClean="0">
                <a:solidFill>
                  <a:srgbClr val="0070C0"/>
                </a:solidFill>
              </a:rPr>
              <a:t>dilleri, elleri ve ayakları</a:t>
            </a:r>
            <a:r>
              <a:rPr lang="tr-TR" sz="2800" u="sng" dirty="0" smtClean="0">
                <a:solidFill>
                  <a:srgbClr val="0070C0"/>
                </a:solidFill>
              </a:rPr>
              <a:t> </a:t>
            </a:r>
          </a:p>
          <a:p>
            <a:pPr algn="just"/>
            <a:r>
              <a:rPr lang="tr-TR" sz="2800" u="sng" dirty="0" smtClean="0">
                <a:solidFill>
                  <a:srgbClr val="FF0000"/>
                </a:solidFill>
              </a:rPr>
              <a:t>işledikleri şeyler hakkında kendilerine </a:t>
            </a:r>
            <a:r>
              <a:rPr lang="tr-TR" sz="2800" b="1" u="sng" dirty="0" smtClean="0">
                <a:solidFill>
                  <a:srgbClr val="0070C0"/>
                </a:solidFill>
              </a:rPr>
              <a:t>şahitlik</a:t>
            </a:r>
            <a:r>
              <a:rPr lang="tr-TR" sz="2800" u="sng" dirty="0" smtClean="0">
                <a:solidFill>
                  <a:srgbClr val="FF0000"/>
                </a:solidFill>
              </a:rPr>
              <a:t> ederler</a:t>
            </a:r>
            <a:r>
              <a:rPr lang="tr-TR" sz="2800" dirty="0" smtClean="0">
                <a:solidFill>
                  <a:schemeClr val="tx1"/>
                </a:solidFill>
              </a:rPr>
              <a:t>.“</a:t>
            </a:r>
          </a:p>
          <a:p>
            <a:pPr algn="just"/>
            <a:r>
              <a:rPr lang="tr-TR" dirty="0" smtClean="0">
                <a:solidFill>
                  <a:schemeClr val="tx1"/>
                </a:solidFill>
              </a:rPr>
              <a:t>(Nur, 24/24</a:t>
            </a:r>
            <a:endParaRPr lang="tr-TR" sz="1600" dirty="0">
              <a:solidFill>
                <a:schemeClr val="tx1"/>
              </a:solidFill>
            </a:endParaRPr>
          </a:p>
        </p:txBody>
      </p:sp>
      <p:sp>
        <p:nvSpPr>
          <p:cNvPr id="3" name="2 Slayt Numarası Yer Tutucusu"/>
          <p:cNvSpPr>
            <a:spLocks noGrp="1"/>
          </p:cNvSpPr>
          <p:nvPr>
            <p:ph type="sldNum" sz="quarter" idx="12"/>
          </p:nvPr>
        </p:nvSpPr>
        <p:spPr/>
        <p:txBody>
          <a:bodyPr/>
          <a:lstStyle/>
          <a:p>
            <a:fld id="{7F71AFC5-446D-4DDF-AFDE-BBFB7834D34D}" type="slidenum">
              <a:rPr lang="tr-TR" smtClean="0"/>
              <a:pPr/>
              <a:t>15</a:t>
            </a:fld>
            <a:endParaRPr lang="tr-TR"/>
          </a:p>
        </p:txBody>
      </p:sp>
      <p:sp>
        <p:nvSpPr>
          <p:cNvPr id="4" name="3 Dikdörtgen"/>
          <p:cNvSpPr/>
          <p:nvPr/>
        </p:nvSpPr>
        <p:spPr>
          <a:xfrm rot="5400000">
            <a:off x="4225652" y="-4081636"/>
            <a:ext cx="692696" cy="914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tr-TR" sz="3200" b="1" dirty="0" smtClean="0">
                <a:solidFill>
                  <a:schemeClr val="tx1"/>
                </a:solidFill>
                <a:effectLst>
                  <a:outerShdw blurRad="38100" dist="38100" dir="2700000" algn="tl">
                    <a:srgbClr val="000000">
                      <a:alpha val="43137"/>
                    </a:srgbClr>
                  </a:outerShdw>
                </a:effectLst>
              </a:rPr>
              <a:t>VÜCUT AZALARIMIZ ŞAHİTLİK ETSİN</a:t>
            </a:r>
            <a:endParaRPr lang="tr-TR" sz="3200" dirty="0" smtClean="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267161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144016" y="1124744"/>
            <a:ext cx="8892480" cy="56166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ctr"/>
            <a:r>
              <a:rPr lang="ar-SA" sz="2400" dirty="0" smtClean="0">
                <a:solidFill>
                  <a:schemeClr val="tx1"/>
                </a:solidFill>
                <a:latin typeface="HASENAT" pitchFamily="2" charset="-78"/>
                <a:cs typeface="HASENAT" pitchFamily="2" charset="-78"/>
              </a:rPr>
              <a:t>وَيَوْمَ يُحْشَرُ اَعْدَاءُ اللّٰهِ اِلَى النَّارِ فَهُمْ يُوزَعُونَ ﴿١٩﴾ </a:t>
            </a:r>
            <a:r>
              <a:rPr lang="ar-SA" sz="2400" dirty="0" smtClean="0">
                <a:solidFill>
                  <a:srgbClr val="FF0000"/>
                </a:solidFill>
                <a:latin typeface="HASENAT" pitchFamily="2" charset="-78"/>
                <a:cs typeface="HASENAT" pitchFamily="2" charset="-78"/>
              </a:rPr>
              <a:t>حَتّٰى اِذَا مَا جَاؤُهَا شَهِدَ عَلَيْهِمْ سَمْعُهُمْ وَاَبْصَارُهُمْ وَجُلُودُهُمْ بِمَا كَانُوا يَعْمَلُونَ ﴿٢٠﴾ وَقَالُوا لِجُلُودِهِمْ لِمَ شَهِدْتُمْ عَلَيْنَا قَالُوا اَنْطَقَنَا اللّٰهُ الَّذٖى اَنْطَقَ كُلَّ شَیْءٍ وَهُوَ خَلَقَكُمْ اَوَّلَ مَرَّةٍ وَاِلَيْهِ تُرْجَعُونَ </a:t>
            </a:r>
            <a:r>
              <a:rPr lang="ar-SA" sz="2400" dirty="0" smtClean="0">
                <a:solidFill>
                  <a:schemeClr val="tx1"/>
                </a:solidFill>
                <a:latin typeface="HASENAT" pitchFamily="2" charset="-78"/>
                <a:cs typeface="HASENAT" pitchFamily="2" charset="-78"/>
              </a:rPr>
              <a:t>﴿٢١﴾ وَمَا كُنْتُمْ تَسْتَتِرُونَ اَنْ يَشْهَدَ عَلَيْكُمْ سَمْعُكُمْ وَلَا اَبْصَارُكُمْ وَلَا جُلُودُكُمْ وَلٰـكِنْ ظَنَنْتُمْ اَنَّ اللّٰهَ لَا يَعْلَمُ كَثٖيرًا مِمَّا تَعْمَلُونَ ﴿٢٢﴾</a:t>
            </a:r>
            <a:endParaRPr lang="tr-TR" sz="2400" dirty="0" smtClean="0">
              <a:solidFill>
                <a:schemeClr val="tx1"/>
              </a:solidFill>
              <a:latin typeface="HASENAT" pitchFamily="2" charset="-78"/>
              <a:cs typeface="HASENAT" pitchFamily="2" charset="-78"/>
            </a:endParaRPr>
          </a:p>
          <a:p>
            <a:pPr algn="just"/>
            <a:r>
              <a:rPr lang="tr-TR" sz="2000" dirty="0" smtClean="0">
                <a:solidFill>
                  <a:schemeClr val="tx1"/>
                </a:solidFill>
              </a:rPr>
              <a:t>“Allah'ın düşmanları, ateşe sürülmek üzere toplandıkları gün, hepsi bir araya getirilirler. Nihayet oraya geldikleri zaman </a:t>
            </a:r>
            <a:r>
              <a:rPr lang="tr-TR" sz="2000" b="1" u="sng" dirty="0" smtClean="0">
                <a:solidFill>
                  <a:schemeClr val="tx1"/>
                </a:solidFill>
              </a:rPr>
              <a:t>kulakları, gözleri ve derileri, işledikleri şeye karşı onların aleyhine şahitlik edecektir.</a:t>
            </a:r>
            <a:r>
              <a:rPr lang="tr-TR" sz="2000" dirty="0" smtClean="0">
                <a:solidFill>
                  <a:schemeClr val="tx1"/>
                </a:solidFill>
              </a:rPr>
              <a:t> </a:t>
            </a:r>
            <a:r>
              <a:rPr lang="tr-TR" sz="2000" b="1" dirty="0" smtClean="0">
                <a:solidFill>
                  <a:srgbClr val="FF0000"/>
                </a:solidFill>
              </a:rPr>
              <a:t>Derilerine: Niçin aleyhimize şahitlik ettiniz? derler</a:t>
            </a:r>
            <a:r>
              <a:rPr lang="tr-TR" sz="2000" dirty="0" smtClean="0">
                <a:solidFill>
                  <a:schemeClr val="tx1"/>
                </a:solidFill>
              </a:rPr>
              <a:t>. Onlar da: </a:t>
            </a:r>
            <a:r>
              <a:rPr lang="tr-TR" sz="2000" b="1" dirty="0" smtClean="0">
                <a:solidFill>
                  <a:srgbClr val="FF0000"/>
                </a:solidFill>
              </a:rPr>
              <a:t>Her şeyi konuşturan Allah, bizi de konuşturdu.</a:t>
            </a:r>
            <a:r>
              <a:rPr lang="tr-TR" sz="2000" dirty="0" smtClean="0">
                <a:solidFill>
                  <a:schemeClr val="tx1"/>
                </a:solidFill>
              </a:rPr>
              <a:t> İlk defa sizi o yaratmıştır. Yine O'na döndürülüyorsunuz, derler. Siz ne kulaklarınızın, ne gözlerinizin, ne de derilerinizin aleyhinize şahitlik etmesinden sakınmıyordunuz, yaptıklarınızdan çoğunu Allah'ın bilmeyeceğini sanıyordunuz.” </a:t>
            </a:r>
          </a:p>
          <a:p>
            <a:pPr algn="just"/>
            <a:r>
              <a:rPr lang="tr-TR" sz="2000" dirty="0" smtClean="0">
                <a:solidFill>
                  <a:schemeClr val="tx1"/>
                </a:solidFill>
              </a:rPr>
              <a:t>(</a:t>
            </a:r>
            <a:r>
              <a:rPr lang="tr-TR" sz="2000" dirty="0" err="1" smtClean="0">
                <a:solidFill>
                  <a:schemeClr val="tx1"/>
                </a:solidFill>
              </a:rPr>
              <a:t>Fussılet</a:t>
            </a:r>
            <a:r>
              <a:rPr lang="tr-TR" sz="2000" dirty="0" smtClean="0">
                <a:solidFill>
                  <a:schemeClr val="tx1"/>
                </a:solidFill>
              </a:rPr>
              <a:t>, 19-22) </a:t>
            </a:r>
            <a:endParaRPr lang="tr-TR" sz="2000" dirty="0">
              <a:solidFill>
                <a:schemeClr val="tx1"/>
              </a:solidFill>
            </a:endParaRPr>
          </a:p>
        </p:txBody>
      </p:sp>
      <p:sp>
        <p:nvSpPr>
          <p:cNvPr id="3" name="2 Slayt Numarası Yer Tutucusu"/>
          <p:cNvSpPr>
            <a:spLocks noGrp="1"/>
          </p:cNvSpPr>
          <p:nvPr>
            <p:ph type="sldNum" sz="quarter" idx="12"/>
          </p:nvPr>
        </p:nvSpPr>
        <p:spPr/>
        <p:txBody>
          <a:bodyPr/>
          <a:lstStyle/>
          <a:p>
            <a:fld id="{7F71AFC5-446D-4DDF-AFDE-BBFB7834D34D}" type="slidenum">
              <a:rPr lang="tr-TR" smtClean="0"/>
              <a:pPr/>
              <a:t>16</a:t>
            </a:fld>
            <a:endParaRPr lang="tr-TR"/>
          </a:p>
        </p:txBody>
      </p:sp>
      <p:sp>
        <p:nvSpPr>
          <p:cNvPr id="6" name="3 Dikdörtgen"/>
          <p:cNvSpPr/>
          <p:nvPr/>
        </p:nvSpPr>
        <p:spPr>
          <a:xfrm rot="5400000">
            <a:off x="4225652" y="-4081636"/>
            <a:ext cx="692696" cy="914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tr-TR" sz="3200" b="1" dirty="0" smtClean="0">
                <a:solidFill>
                  <a:schemeClr val="tx1"/>
                </a:solidFill>
                <a:effectLst>
                  <a:outerShdw blurRad="38100" dist="38100" dir="2700000" algn="tl">
                    <a:srgbClr val="000000">
                      <a:alpha val="43137"/>
                    </a:srgbClr>
                  </a:outerShdw>
                </a:effectLst>
              </a:rPr>
              <a:t>VÜCUT AZALARIMIZ ŞAHİTLİK ETSİN</a:t>
            </a:r>
            <a:endParaRPr lang="tr-TR" sz="3200" dirty="0" smtClean="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11034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menzilci.av.tr/img/teraz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52" y="2924944"/>
            <a:ext cx="2390202" cy="2136893"/>
          </a:xfrm>
          <a:prstGeom prst="rect">
            <a:avLst/>
          </a:prstGeom>
          <a:noFill/>
          <a:extLst>
            <a:ext uri="{909E8E84-426E-40DD-AFC4-6F175D3DCCD1}">
              <a14:hiddenFill xmlns:a14="http://schemas.microsoft.com/office/drawing/2010/main">
                <a:solidFill>
                  <a:srgbClr val="FFFFFF"/>
                </a:solidFill>
              </a14:hiddenFill>
            </a:ext>
          </a:extLst>
        </p:spPr>
      </p:pic>
      <p:sp>
        <p:nvSpPr>
          <p:cNvPr id="5" name="4 Dikdörtgen"/>
          <p:cNvSpPr/>
          <p:nvPr/>
        </p:nvSpPr>
        <p:spPr>
          <a:xfrm>
            <a:off x="2339752" y="1052736"/>
            <a:ext cx="6696744" cy="56166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ctr"/>
            <a:r>
              <a:rPr lang="ar-SA" sz="3200" dirty="0" smtClean="0">
                <a:solidFill>
                  <a:schemeClr val="tx1"/>
                </a:solidFill>
                <a:latin typeface="HASENAT" pitchFamily="2" charset="-78"/>
                <a:cs typeface="HASENAT" pitchFamily="2" charset="-78"/>
              </a:rPr>
              <a:t>وَنَضَعُ الْمَوَازٖينَ الْقِسْطَ لِيَوْمِ الْقِيٰمَةِ فَلَا تُظْلَمُ نَفْسٌ شَيْپًا </a:t>
            </a:r>
            <a:r>
              <a:rPr lang="ar-SA" sz="3200" dirty="0" smtClean="0">
                <a:solidFill>
                  <a:srgbClr val="FF0000"/>
                </a:solidFill>
                <a:latin typeface="HASENAT" pitchFamily="2" charset="-78"/>
                <a:cs typeface="HASENAT" pitchFamily="2" charset="-78"/>
              </a:rPr>
              <a:t>وَاِنْ كَانَ مِثْقَالَ حَبَّةٍ مِنْ خَرْدَلٍ اَتَيْنَا </a:t>
            </a:r>
            <a:r>
              <a:rPr lang="ar-SA" sz="3200" dirty="0" smtClean="0">
                <a:solidFill>
                  <a:schemeClr val="tx1"/>
                </a:solidFill>
                <a:latin typeface="HASENAT" pitchFamily="2" charset="-78"/>
                <a:cs typeface="HASENAT" pitchFamily="2" charset="-78"/>
              </a:rPr>
              <a:t>بِهَا وَكَفٰى بِنَا حَاسِبٖينَ</a:t>
            </a:r>
            <a:endParaRPr lang="tr-TR" sz="3200" dirty="0" smtClean="0">
              <a:solidFill>
                <a:schemeClr val="tx1"/>
              </a:solidFill>
              <a:latin typeface="HASENAT" pitchFamily="2" charset="-78"/>
              <a:cs typeface="HASENAT" pitchFamily="2" charset="-78"/>
            </a:endParaRPr>
          </a:p>
          <a:p>
            <a:pPr algn="just"/>
            <a:endParaRPr lang="tr-TR" sz="2400" dirty="0" smtClean="0">
              <a:solidFill>
                <a:schemeClr val="tx1"/>
              </a:solidFill>
            </a:endParaRPr>
          </a:p>
          <a:p>
            <a:pPr algn="just"/>
            <a:r>
              <a:rPr lang="tr-TR" sz="2400" dirty="0" smtClean="0">
                <a:solidFill>
                  <a:schemeClr val="tx1"/>
                </a:solidFill>
              </a:rPr>
              <a:t>"Biz kıyamet günü için adâlet terazileri kurarız. Artık kimseye hiçbir şekilde haksızlık edilmez. (Yapılan iş) bir hardal tanesi kadar dahi olsa onu (</a:t>
            </a:r>
            <a:r>
              <a:rPr lang="tr-TR" sz="2400" dirty="0" err="1" smtClean="0">
                <a:solidFill>
                  <a:schemeClr val="tx1"/>
                </a:solidFill>
              </a:rPr>
              <a:t>adâlet</a:t>
            </a:r>
            <a:r>
              <a:rPr lang="tr-TR" sz="2400" dirty="0" smtClean="0">
                <a:solidFill>
                  <a:schemeClr val="tx1"/>
                </a:solidFill>
              </a:rPr>
              <a:t> terazisine) getiririz. Hesap gören olarak herkese yeteriz." </a:t>
            </a:r>
          </a:p>
          <a:p>
            <a:pPr algn="just"/>
            <a:r>
              <a:rPr lang="tr-TR" sz="1600" dirty="0" smtClean="0">
                <a:solidFill>
                  <a:schemeClr val="tx1"/>
                </a:solidFill>
              </a:rPr>
              <a:t>( Enbiya, 21/47)</a:t>
            </a:r>
            <a:endParaRPr lang="tr-TR" sz="1600" dirty="0">
              <a:solidFill>
                <a:schemeClr val="tx1"/>
              </a:solidFill>
            </a:endParaRPr>
          </a:p>
        </p:txBody>
      </p:sp>
      <p:sp>
        <p:nvSpPr>
          <p:cNvPr id="3" name="2 Slayt Numarası Yer Tutucusu"/>
          <p:cNvSpPr>
            <a:spLocks noGrp="1"/>
          </p:cNvSpPr>
          <p:nvPr>
            <p:ph type="sldNum" sz="quarter" idx="12"/>
          </p:nvPr>
        </p:nvSpPr>
        <p:spPr/>
        <p:txBody>
          <a:bodyPr/>
          <a:lstStyle/>
          <a:p>
            <a:fld id="{7F71AFC5-446D-4DDF-AFDE-BBFB7834D34D}" type="slidenum">
              <a:rPr lang="tr-TR" smtClean="0"/>
              <a:pPr/>
              <a:t>17</a:t>
            </a:fld>
            <a:endParaRPr lang="tr-TR"/>
          </a:p>
        </p:txBody>
      </p:sp>
      <p:sp>
        <p:nvSpPr>
          <p:cNvPr id="4" name="3 Dikdörtgen"/>
          <p:cNvSpPr/>
          <p:nvPr/>
        </p:nvSpPr>
        <p:spPr>
          <a:xfrm rot="5400000">
            <a:off x="3973624" y="-3973624"/>
            <a:ext cx="1196752" cy="914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tr-TR" sz="3200" b="1" dirty="0" smtClean="0">
                <a:solidFill>
                  <a:schemeClr val="tx1"/>
                </a:solidFill>
                <a:effectLst>
                  <a:outerShdw blurRad="38100" dist="38100" dir="2700000" algn="tl">
                    <a:srgbClr val="000000">
                      <a:alpha val="43137"/>
                    </a:srgbClr>
                  </a:outerShdw>
                </a:effectLst>
              </a:rPr>
              <a:t>O GÜN HAKSIZLIK OLMAYACAK</a:t>
            </a:r>
            <a:endParaRPr lang="tr-TR" sz="3200" dirty="0" smtClean="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870441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ezansesi.com.tr/images/haberler/cehennemde_cekilecek_azaplar_h18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12938" y="3068960"/>
            <a:ext cx="2631062" cy="172819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4 Dikdörtgen"/>
          <p:cNvSpPr/>
          <p:nvPr/>
        </p:nvSpPr>
        <p:spPr>
          <a:xfrm>
            <a:off x="251520" y="1052736"/>
            <a:ext cx="6301680" cy="57606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just" rtl="1"/>
            <a:r>
              <a:rPr lang="ar-SA" sz="2800" dirty="0" smtClean="0">
                <a:solidFill>
                  <a:schemeClr val="tx1"/>
                </a:solidFill>
                <a:latin typeface="HASENAT" pitchFamily="2" charset="-78"/>
                <a:cs typeface="HASENAT" pitchFamily="2" charset="-78"/>
              </a:rPr>
              <a:t>وَهُمْ يَصْطَرِخُونَ فيهَا </a:t>
            </a:r>
            <a:r>
              <a:rPr lang="ar-SA" sz="2800" dirty="0" smtClean="0">
                <a:solidFill>
                  <a:srgbClr val="FF0000"/>
                </a:solidFill>
                <a:latin typeface="HASENAT" pitchFamily="2" charset="-78"/>
                <a:cs typeface="HASENAT" pitchFamily="2" charset="-78"/>
              </a:rPr>
              <a:t>رَبَّنَا اَخْرِجْنَا نَعْمَلْ صَالِحًا غَيْرَ الَّذى كُنَّا نَعْمَلُ </a:t>
            </a:r>
            <a:r>
              <a:rPr lang="ar-SA" sz="2800" dirty="0" smtClean="0">
                <a:solidFill>
                  <a:schemeClr val="tx1"/>
                </a:solidFill>
                <a:latin typeface="HASENAT" pitchFamily="2" charset="-78"/>
                <a:cs typeface="HASENAT" pitchFamily="2" charset="-78"/>
              </a:rPr>
              <a:t>اَوَلَمْ نُعَمِّرْكُمْ مَا يَتَذَ كَّرُ فيهِ مَنْ تَذَ كَّرَ  وَجَاءَكُمُ النذ يرُ فَذُ وقُوا فَمَا لِلظَّالِمينَ مِنْ نَصيرٍ</a:t>
            </a:r>
            <a:endParaRPr lang="tr-TR" sz="2800" dirty="0" smtClean="0">
              <a:solidFill>
                <a:schemeClr val="tx1"/>
              </a:solidFill>
              <a:latin typeface="HASENAT" pitchFamily="2" charset="-78"/>
              <a:cs typeface="HASENAT" pitchFamily="2" charset="-78"/>
            </a:endParaRPr>
          </a:p>
          <a:p>
            <a:pPr algn="just"/>
            <a:endParaRPr lang="tr-TR" sz="2400" b="1" i="1" dirty="0" smtClean="0">
              <a:solidFill>
                <a:schemeClr val="tx1"/>
              </a:solidFill>
            </a:endParaRPr>
          </a:p>
          <a:p>
            <a:pPr algn="just"/>
            <a:r>
              <a:rPr lang="tr-TR" sz="2400" b="1" i="1" dirty="0" smtClean="0">
                <a:solidFill>
                  <a:schemeClr val="tx1"/>
                </a:solidFill>
              </a:rPr>
              <a:t>"</a:t>
            </a:r>
            <a:r>
              <a:rPr lang="tr-TR" sz="2400" b="1" dirty="0" smtClean="0">
                <a:solidFill>
                  <a:srgbClr val="FF0000"/>
                </a:solidFill>
              </a:rPr>
              <a:t>Onlar orada, 'Ey Rabbimiz! Bizi buradan çıkar ki dünyada iken işlemekte olduğumuzdan başka ameller, </a:t>
            </a:r>
            <a:r>
              <a:rPr lang="tr-TR" sz="2400" b="1" dirty="0" err="1" smtClean="0">
                <a:solidFill>
                  <a:srgbClr val="FF0000"/>
                </a:solidFill>
              </a:rPr>
              <a:t>salih</a:t>
            </a:r>
            <a:r>
              <a:rPr lang="tr-TR" sz="2400" b="1" dirty="0" smtClean="0">
                <a:solidFill>
                  <a:srgbClr val="FF0000"/>
                </a:solidFill>
              </a:rPr>
              <a:t> ameller işleyelim' diye bağrışırlar</a:t>
            </a:r>
            <a:r>
              <a:rPr lang="tr-TR" sz="2400" dirty="0" smtClean="0">
                <a:solidFill>
                  <a:schemeClr val="tx1"/>
                </a:solidFill>
              </a:rPr>
              <a:t>. (onlara şöyle denilir</a:t>
            </a:r>
            <a:r>
              <a:rPr lang="tr-TR" sz="2400" b="1" dirty="0" smtClean="0">
                <a:solidFill>
                  <a:schemeClr val="tx1"/>
                </a:solidFill>
              </a:rPr>
              <a:t>:</a:t>
            </a:r>
            <a:r>
              <a:rPr lang="tr-TR" sz="2400" dirty="0" smtClean="0">
                <a:solidFill>
                  <a:schemeClr val="tx1"/>
                </a:solidFill>
              </a:rPr>
              <a:t>)</a:t>
            </a:r>
            <a:r>
              <a:rPr lang="tr-TR" sz="2400" u="sng" dirty="0" smtClean="0">
                <a:solidFill>
                  <a:schemeClr val="tx1"/>
                </a:solidFill>
              </a:rPr>
              <a:t> </a:t>
            </a:r>
          </a:p>
          <a:p>
            <a:pPr algn="just"/>
            <a:r>
              <a:rPr lang="tr-TR" sz="2400" b="1" u="sng" dirty="0" smtClean="0">
                <a:solidFill>
                  <a:srgbClr val="0070C0"/>
                </a:solidFill>
              </a:rPr>
              <a:t>'Sizi, düşünüp öğüt alacak kimsenin düşünüp öğüt alabileceği kadar yaşatmadık mı? </a:t>
            </a:r>
            <a:r>
              <a:rPr lang="tr-TR" sz="2400" b="1" dirty="0" smtClean="0">
                <a:solidFill>
                  <a:srgbClr val="7030A0"/>
                </a:solidFill>
              </a:rPr>
              <a:t>Size uyarıcı da gelmişti. </a:t>
            </a:r>
            <a:r>
              <a:rPr lang="tr-TR" sz="2400" dirty="0" smtClean="0">
                <a:solidFill>
                  <a:schemeClr val="tx1"/>
                </a:solidFill>
              </a:rPr>
              <a:t>Öyle ise tadın azabı. Çünkü zalimler için hiçbir yardımcı yoktur." </a:t>
            </a:r>
          </a:p>
          <a:p>
            <a:pPr algn="just"/>
            <a:r>
              <a:rPr lang="tr-TR" sz="2400" dirty="0" smtClean="0">
                <a:solidFill>
                  <a:schemeClr val="tx1"/>
                </a:solidFill>
              </a:rPr>
              <a:t>(</a:t>
            </a:r>
            <a:r>
              <a:rPr lang="tr-TR" sz="2400" dirty="0" err="1" smtClean="0">
                <a:solidFill>
                  <a:schemeClr val="tx1"/>
                </a:solidFill>
              </a:rPr>
              <a:t>Fatır</a:t>
            </a:r>
            <a:r>
              <a:rPr lang="tr-TR" sz="2400" dirty="0" smtClean="0">
                <a:solidFill>
                  <a:schemeClr val="tx1"/>
                </a:solidFill>
              </a:rPr>
              <a:t>,35/37)</a:t>
            </a:r>
            <a:endParaRPr lang="tr-TR" sz="2400" dirty="0">
              <a:solidFill>
                <a:schemeClr val="tx1"/>
              </a:solidFill>
            </a:endParaRPr>
          </a:p>
        </p:txBody>
      </p:sp>
      <p:sp>
        <p:nvSpPr>
          <p:cNvPr id="3" name="2 Slayt Numarası Yer Tutucusu"/>
          <p:cNvSpPr>
            <a:spLocks noGrp="1"/>
          </p:cNvSpPr>
          <p:nvPr>
            <p:ph type="sldNum" sz="quarter" idx="12"/>
          </p:nvPr>
        </p:nvSpPr>
        <p:spPr/>
        <p:txBody>
          <a:bodyPr/>
          <a:lstStyle/>
          <a:p>
            <a:fld id="{7F71AFC5-446D-4DDF-AFDE-BBFB7834D34D}" type="slidenum">
              <a:rPr lang="tr-TR" smtClean="0"/>
              <a:pPr/>
              <a:t>18</a:t>
            </a:fld>
            <a:endParaRPr lang="tr-TR"/>
          </a:p>
        </p:txBody>
      </p:sp>
      <p:sp>
        <p:nvSpPr>
          <p:cNvPr id="4" name="3 Dikdörtgen"/>
          <p:cNvSpPr/>
          <p:nvPr/>
        </p:nvSpPr>
        <p:spPr>
          <a:xfrm rot="5400000">
            <a:off x="4225652" y="-4081636"/>
            <a:ext cx="692696" cy="914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tr-TR" sz="3200" b="1" dirty="0" smtClean="0">
                <a:solidFill>
                  <a:schemeClr val="tx1"/>
                </a:solidFill>
                <a:effectLst>
                  <a:outerShdw blurRad="38100" dist="38100" dir="2700000" algn="tl">
                    <a:srgbClr val="000000">
                      <a:alpha val="43137"/>
                    </a:srgbClr>
                  </a:outerShdw>
                </a:effectLst>
              </a:rPr>
              <a:t>SON PİŞMANLIK NEYE YARAR</a:t>
            </a:r>
          </a:p>
          <a:p>
            <a:pPr algn="ctr"/>
            <a:r>
              <a:rPr lang="tr-TR" sz="3200" b="1" dirty="0" smtClean="0">
                <a:solidFill>
                  <a:srgbClr val="FF0000"/>
                </a:solidFill>
                <a:effectLst>
                  <a:outerShdw blurRad="38100" dist="38100" dir="2700000" algn="tl">
                    <a:srgbClr val="000000">
                      <a:alpha val="43137"/>
                    </a:srgbClr>
                  </a:outerShdw>
                </a:effectLst>
              </a:rPr>
              <a:t>Zaman ve Uyarıcı</a:t>
            </a:r>
            <a:r>
              <a:rPr lang="tr-TR" sz="3200" b="1" dirty="0" smtClean="0">
                <a:solidFill>
                  <a:schemeClr val="tx1"/>
                </a:solidFill>
                <a:effectLst>
                  <a:outerShdw blurRad="38100" dist="38100" dir="2700000" algn="tl">
                    <a:srgbClr val="000000">
                      <a:alpha val="43137"/>
                    </a:srgbClr>
                  </a:outerShdw>
                </a:effectLst>
              </a:rPr>
              <a:t>?</a:t>
            </a:r>
            <a:endParaRPr lang="tr-TR" sz="3200" dirty="0" smtClean="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46932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3" name="12 Dikdörtgen"/>
          <p:cNvSpPr/>
          <p:nvPr/>
        </p:nvSpPr>
        <p:spPr>
          <a:xfrm>
            <a:off x="144016" y="44624"/>
            <a:ext cx="3674162" cy="6624736"/>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rtlCol="0" anchor="ctr"/>
          <a:lstStyle/>
          <a:p>
            <a:pPr lvl="0" algn="just"/>
            <a:r>
              <a:rPr lang="tr-TR" sz="2000" dirty="0">
                <a:solidFill>
                  <a:schemeClr val="bg1"/>
                </a:solidFill>
              </a:rPr>
              <a:t>Bir cenaze defni sonrası Hasan-ı Basri birine </a:t>
            </a:r>
            <a:r>
              <a:rPr lang="tr-TR" sz="2000" b="1" dirty="0">
                <a:solidFill>
                  <a:schemeClr val="bg1"/>
                </a:solidFill>
              </a:rPr>
              <a:t>“Bu kişi şayet dirilse ne yapardı?” </a:t>
            </a:r>
            <a:r>
              <a:rPr lang="tr-TR" sz="2000" dirty="0">
                <a:solidFill>
                  <a:schemeClr val="bg1"/>
                </a:solidFill>
              </a:rPr>
              <a:t>diye sorar</a:t>
            </a:r>
            <a:r>
              <a:rPr lang="tr-TR" sz="2000" dirty="0" smtClean="0">
                <a:solidFill>
                  <a:schemeClr val="bg1"/>
                </a:solidFill>
              </a:rPr>
              <a:t>.</a:t>
            </a:r>
          </a:p>
          <a:p>
            <a:pPr lvl="0" algn="just"/>
            <a:r>
              <a:rPr lang="tr-TR" sz="2000" dirty="0">
                <a:solidFill>
                  <a:schemeClr val="bg1"/>
                </a:solidFill>
              </a:rPr>
              <a:t/>
            </a:r>
            <a:br>
              <a:rPr lang="tr-TR" sz="2000" dirty="0">
                <a:solidFill>
                  <a:schemeClr val="bg1"/>
                </a:solidFill>
              </a:rPr>
            </a:br>
            <a:r>
              <a:rPr lang="tr-TR" sz="2000" dirty="0">
                <a:solidFill>
                  <a:schemeClr val="bg1"/>
                </a:solidFill>
              </a:rPr>
              <a:t>Adam: </a:t>
            </a:r>
            <a:r>
              <a:rPr lang="tr-TR" sz="2000" b="1" dirty="0">
                <a:solidFill>
                  <a:schemeClr val="bg1"/>
                </a:solidFill>
              </a:rPr>
              <a:t>“</a:t>
            </a:r>
            <a:r>
              <a:rPr lang="tr-TR" sz="2000" b="1" dirty="0" err="1">
                <a:solidFill>
                  <a:schemeClr val="bg1"/>
                </a:solidFill>
              </a:rPr>
              <a:t>Tevbe</a:t>
            </a:r>
            <a:r>
              <a:rPr lang="tr-TR" sz="2000" b="1" dirty="0">
                <a:solidFill>
                  <a:schemeClr val="bg1"/>
                </a:solidFill>
              </a:rPr>
              <a:t> eder, haramdan kaçınır, ibadet ve iyilik ederdi.” </a:t>
            </a:r>
            <a:r>
              <a:rPr lang="tr-TR" sz="2000" dirty="0">
                <a:solidFill>
                  <a:schemeClr val="bg1"/>
                </a:solidFill>
              </a:rPr>
              <a:t>der</a:t>
            </a:r>
            <a:r>
              <a:rPr lang="tr-TR" sz="2000" dirty="0" smtClean="0">
                <a:solidFill>
                  <a:schemeClr val="bg1"/>
                </a:solidFill>
              </a:rPr>
              <a:t>.</a:t>
            </a:r>
          </a:p>
          <a:p>
            <a:pPr lvl="0" algn="just"/>
            <a:r>
              <a:rPr lang="tr-TR" sz="2000" dirty="0" smtClean="0">
                <a:solidFill>
                  <a:schemeClr val="bg1"/>
                </a:solidFill>
              </a:rPr>
              <a:t>Hasan-ı </a:t>
            </a:r>
            <a:r>
              <a:rPr lang="tr-TR" sz="2000" dirty="0">
                <a:solidFill>
                  <a:schemeClr val="bg1"/>
                </a:solidFill>
              </a:rPr>
              <a:t>Basri: </a:t>
            </a:r>
            <a:r>
              <a:rPr lang="tr-TR" sz="2000" b="1" dirty="0">
                <a:solidFill>
                  <a:schemeClr val="bg1"/>
                </a:solidFill>
              </a:rPr>
              <a:t>“Ondan geçti; senden geçmeden dediklerini yap.” </a:t>
            </a:r>
            <a:r>
              <a:rPr lang="tr-TR" sz="2000" dirty="0">
                <a:solidFill>
                  <a:schemeClr val="bg1"/>
                </a:solidFill>
              </a:rPr>
              <a:t>diyerek önemli bir gerçeği ilgili şahsa ve bizlere hatırlatır</a:t>
            </a:r>
            <a:r>
              <a:rPr lang="tr-TR" sz="2000" dirty="0" smtClean="0">
                <a:solidFill>
                  <a:schemeClr val="bg1"/>
                </a:solidFill>
              </a:rPr>
              <a:t>.</a:t>
            </a:r>
          </a:p>
        </p:txBody>
      </p:sp>
      <p:pic>
        <p:nvPicPr>
          <p:cNvPr id="3" name="Picture 2" descr="http://ayasofyadergisi.com/wp-content/uploads/2014/11/kum-saati-zama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8178" y="1772816"/>
            <a:ext cx="5318265" cy="338114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31098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5" name="4 Dikdörtgen"/>
          <p:cNvSpPr/>
          <p:nvPr/>
        </p:nvSpPr>
        <p:spPr>
          <a:xfrm>
            <a:off x="1285852" y="263769"/>
            <a:ext cx="7858148" cy="63304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99385" rIns="199385" rtlCol="0" anchor="ctr"/>
          <a:lstStyle/>
          <a:p>
            <a:pPr algn="ctr"/>
            <a:endParaRPr lang="tr-TR" sz="1846" dirty="0">
              <a:solidFill>
                <a:srgbClr val="002060"/>
              </a:solidFill>
              <a:latin typeface="Times New Roman" pitchFamily="18" charset="0"/>
              <a:cs typeface="Times New Roman" pitchFamily="18" charset="0"/>
            </a:endParaRPr>
          </a:p>
        </p:txBody>
      </p:sp>
      <p:pic>
        <p:nvPicPr>
          <p:cNvPr id="6" name="6 Resim" descr="islam_wallpaper06.jpg"/>
          <p:cNvPicPr>
            <a:picLocks noChangeAspect="1"/>
          </p:cNvPicPr>
          <p:nvPr/>
        </p:nvPicPr>
        <p:blipFill rotWithShape="1">
          <a:blip r:embed="rId2" cstate="print"/>
          <a:srcRect l="3906" r="76562"/>
          <a:stretch/>
        </p:blipFill>
        <p:spPr>
          <a:xfrm>
            <a:off x="7714744" y="0"/>
            <a:ext cx="1438563" cy="5949280"/>
          </a:xfrm>
          <a:prstGeom prst="rect">
            <a:avLst/>
          </a:prstGeom>
        </p:spPr>
      </p:pic>
      <p:graphicFrame>
        <p:nvGraphicFramePr>
          <p:cNvPr id="9" name="8 Diyagram"/>
          <p:cNvGraphicFramePr/>
          <p:nvPr>
            <p:extLst>
              <p:ext uri="{D42A27DB-BD31-4B8C-83A1-F6EECF244321}">
                <p14:modId xmlns:p14="http://schemas.microsoft.com/office/powerpoint/2010/main" val="631364909"/>
              </p:ext>
            </p:extLst>
          </p:nvPr>
        </p:nvGraphicFramePr>
        <p:xfrm>
          <a:off x="-972616" y="122639"/>
          <a:ext cx="9239180" cy="58266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050" name="Picture 2" descr="https://cdn.zeltser.com/wp-content/uploads/2011/06/tumblr_lmpmijk9NS1qd9o7r.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76545" y="4442132"/>
            <a:ext cx="2898361" cy="1507148"/>
          </a:xfrm>
          <a:prstGeom prst="rect">
            <a:avLst/>
          </a:prstGeom>
          <a:noFill/>
          <a:extLst>
            <a:ext uri="{909E8E84-426E-40DD-AFC4-6F175D3DCCD1}">
              <a14:hiddenFill xmlns:a14="http://schemas.microsoft.com/office/drawing/2010/main">
                <a:solidFill>
                  <a:srgbClr val="FFFFFF"/>
                </a:solidFill>
              </a14:hiddenFill>
            </a:ext>
          </a:extLst>
        </p:spPr>
      </p:pic>
      <p:sp>
        <p:nvSpPr>
          <p:cNvPr id="7" name="4 Dikdörtgen"/>
          <p:cNvSpPr/>
          <p:nvPr/>
        </p:nvSpPr>
        <p:spPr>
          <a:xfrm>
            <a:off x="0" y="5949280"/>
            <a:ext cx="9144000" cy="936104"/>
          </a:xfrm>
          <a:prstGeom prst="rect">
            <a:avLst/>
          </a:prstGeom>
          <a:ln/>
        </p:spPr>
        <p:style>
          <a:lnRef idx="2">
            <a:schemeClr val="dk1"/>
          </a:lnRef>
          <a:fillRef idx="1">
            <a:schemeClr val="lt1"/>
          </a:fillRef>
          <a:effectRef idx="0">
            <a:schemeClr val="dk1"/>
          </a:effectRef>
          <a:fontRef idx="minor">
            <a:schemeClr val="dk1"/>
          </a:fontRef>
        </p:style>
        <p:txBody>
          <a:bodyPr lIns="199385" rIns="199385" rtlCol="0" anchor="ctr"/>
          <a:lstStyle/>
          <a:p>
            <a:pPr algn="ctr"/>
            <a:r>
              <a:rPr lang="tr-TR" altLang="de-DE" sz="2800" b="1" dirty="0">
                <a:solidFill>
                  <a:srgbClr val="002060"/>
                </a:solidFill>
              </a:rPr>
              <a:t>Yüce Allah, </a:t>
            </a:r>
            <a:r>
              <a:rPr lang="tr-TR" altLang="de-DE" sz="2800" b="1" dirty="0" smtClean="0">
                <a:solidFill>
                  <a:srgbClr val="002060"/>
                </a:solidFill>
              </a:rPr>
              <a:t>mekânlar </a:t>
            </a:r>
            <a:r>
              <a:rPr lang="tr-TR" altLang="de-DE" sz="2800" b="1" dirty="0">
                <a:solidFill>
                  <a:srgbClr val="002060"/>
                </a:solidFill>
              </a:rPr>
              <a:t>içinde </a:t>
            </a:r>
            <a:r>
              <a:rPr lang="tr-TR" altLang="de-DE" sz="2800" b="1" dirty="0">
                <a:solidFill>
                  <a:srgbClr val="C00000"/>
                </a:solidFill>
              </a:rPr>
              <a:t>mukaddes mekânlar</a:t>
            </a:r>
            <a:r>
              <a:rPr lang="tr-TR" altLang="de-DE" sz="2800" b="1" dirty="0">
                <a:solidFill>
                  <a:srgbClr val="002060"/>
                </a:solidFill>
              </a:rPr>
              <a:t>; </a:t>
            </a:r>
          </a:p>
          <a:p>
            <a:pPr algn="ctr"/>
            <a:r>
              <a:rPr lang="tr-TR" altLang="de-DE" sz="2800" b="1" dirty="0">
                <a:solidFill>
                  <a:srgbClr val="002060"/>
                </a:solidFill>
              </a:rPr>
              <a:t>zamanlar içinde </a:t>
            </a:r>
            <a:r>
              <a:rPr lang="tr-TR" altLang="de-DE" sz="2800" b="1" dirty="0">
                <a:solidFill>
                  <a:srgbClr val="C00000"/>
                </a:solidFill>
              </a:rPr>
              <a:t>mukaddes zamanlar </a:t>
            </a:r>
            <a:r>
              <a:rPr lang="tr-TR" altLang="de-DE" sz="2800" b="1" dirty="0">
                <a:solidFill>
                  <a:srgbClr val="002060"/>
                </a:solidFill>
              </a:rPr>
              <a:t>yaratmıştır. </a:t>
            </a:r>
            <a:endParaRPr lang="de-DE" altLang="de-DE" sz="2800" b="1" dirty="0">
              <a:solidFill>
                <a:srgbClr val="002060"/>
              </a:solidFill>
            </a:endParaRPr>
          </a:p>
        </p:txBody>
      </p:sp>
    </p:spTree>
    <p:extLst>
      <p:ext uri="{BB962C8B-B14F-4D97-AF65-F5344CB8AC3E}">
        <p14:creationId xmlns:p14="http://schemas.microsoft.com/office/powerpoint/2010/main" val="20429025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3916370" y="1268760"/>
            <a:ext cx="5120126" cy="53285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ctr" rtl="1"/>
            <a:r>
              <a:rPr lang="ar-AE" sz="3200" dirty="0">
                <a:solidFill>
                  <a:schemeClr val="tx1"/>
                </a:solidFill>
                <a:latin typeface="HASENAT" pitchFamily="2" charset="-78"/>
                <a:cs typeface="HASENAT" pitchFamily="2" charset="-78"/>
              </a:rPr>
              <a:t>وَلَوْ تَرٰى اِذِ الْمُجْرِمُونَ نَاكِسُوا رُؤُسِهِمْ عِنْدَ رَبِّهِمْ رَبَّنَا اَبْصَرْنَا وَسَمِعْنَا </a:t>
            </a:r>
            <a:r>
              <a:rPr lang="ar-AE" sz="3200" dirty="0">
                <a:solidFill>
                  <a:srgbClr val="FF0000"/>
                </a:solidFill>
                <a:latin typeface="HASENAT" pitchFamily="2" charset="-78"/>
                <a:cs typeface="HASENAT" pitchFamily="2" charset="-78"/>
              </a:rPr>
              <a:t>فَارْجِعْنَا نَعْمَلْ صَالِحًا </a:t>
            </a:r>
            <a:r>
              <a:rPr lang="ar-AE" sz="3200" dirty="0">
                <a:solidFill>
                  <a:schemeClr val="tx1"/>
                </a:solidFill>
                <a:latin typeface="HASENAT" pitchFamily="2" charset="-78"/>
                <a:cs typeface="HASENAT" pitchFamily="2" charset="-78"/>
              </a:rPr>
              <a:t>اِنَّا </a:t>
            </a:r>
            <a:r>
              <a:rPr lang="ar-AE" sz="3200" dirty="0" smtClean="0">
                <a:solidFill>
                  <a:schemeClr val="tx1"/>
                </a:solidFill>
                <a:latin typeface="HASENAT" pitchFamily="2" charset="-78"/>
                <a:cs typeface="HASENAT" pitchFamily="2" charset="-78"/>
              </a:rPr>
              <a:t>مُوقِنُونَ</a:t>
            </a:r>
            <a:endParaRPr lang="tr-TR" sz="3200" dirty="0" smtClean="0">
              <a:solidFill>
                <a:schemeClr val="tx1"/>
              </a:solidFill>
              <a:latin typeface="HASENAT" pitchFamily="2" charset="-78"/>
              <a:cs typeface="HASENAT" pitchFamily="2" charset="-78"/>
            </a:endParaRPr>
          </a:p>
          <a:p>
            <a:pPr rtl="1"/>
            <a:endParaRPr lang="tr-TR" sz="2400" dirty="0" smtClean="0">
              <a:solidFill>
                <a:schemeClr val="tx1"/>
              </a:solidFill>
            </a:endParaRPr>
          </a:p>
          <a:p>
            <a:pPr rtl="1"/>
            <a:r>
              <a:rPr lang="tr-TR" sz="2400" dirty="0" smtClean="0">
                <a:solidFill>
                  <a:schemeClr val="tx1"/>
                </a:solidFill>
              </a:rPr>
              <a:t>“</a:t>
            </a:r>
            <a:r>
              <a:rPr lang="tr-TR" sz="2400" dirty="0">
                <a:solidFill>
                  <a:schemeClr val="tx1"/>
                </a:solidFill>
              </a:rPr>
              <a:t>O günahkârların, Rableri huzurunda başlarını öne eğecekleri, </a:t>
            </a:r>
            <a:r>
              <a:rPr lang="tr-TR" sz="2400" b="1" dirty="0">
                <a:solidFill>
                  <a:srgbClr val="FF0000"/>
                </a:solidFill>
              </a:rPr>
              <a:t>«Rabbimiz! Gördük duyduk, şimdi bizi (dünyaya) geri gönder de, iyi işler yapalım, artık kesin olarak inandık»</a:t>
            </a:r>
            <a:r>
              <a:rPr lang="tr-TR" sz="2400" dirty="0">
                <a:solidFill>
                  <a:schemeClr val="tx1"/>
                </a:solidFill>
              </a:rPr>
              <a:t> diyecekleri zamanı bir görsen!</a:t>
            </a:r>
            <a:r>
              <a:rPr lang="tr-TR" sz="2400" b="1" i="1" dirty="0" smtClean="0">
                <a:solidFill>
                  <a:schemeClr val="tx1"/>
                </a:solidFill>
              </a:rPr>
              <a:t>”</a:t>
            </a:r>
            <a:r>
              <a:rPr lang="tr-TR" sz="2400" dirty="0" smtClean="0">
                <a:solidFill>
                  <a:schemeClr val="tx1"/>
                </a:solidFill>
              </a:rPr>
              <a:t> </a:t>
            </a:r>
          </a:p>
          <a:p>
            <a:pPr rtl="1"/>
            <a:r>
              <a:rPr lang="tr-TR" dirty="0" smtClean="0">
                <a:solidFill>
                  <a:schemeClr val="tx1"/>
                </a:solidFill>
              </a:rPr>
              <a:t>(Secde 12)</a:t>
            </a:r>
            <a:endParaRPr lang="tr-TR" dirty="0">
              <a:solidFill>
                <a:schemeClr val="tx1"/>
              </a:solidFill>
            </a:endParaRPr>
          </a:p>
        </p:txBody>
      </p:sp>
      <p:sp>
        <p:nvSpPr>
          <p:cNvPr id="3" name="2 Slayt Numarası Yer Tutucusu"/>
          <p:cNvSpPr>
            <a:spLocks noGrp="1"/>
          </p:cNvSpPr>
          <p:nvPr>
            <p:ph type="sldNum" sz="quarter" idx="12"/>
          </p:nvPr>
        </p:nvSpPr>
        <p:spPr/>
        <p:txBody>
          <a:bodyPr/>
          <a:lstStyle/>
          <a:p>
            <a:fld id="{7F71AFC5-446D-4DDF-AFDE-BBFB7834D34D}" type="slidenum">
              <a:rPr lang="tr-TR" smtClean="0"/>
              <a:pPr/>
              <a:t>20</a:t>
            </a:fld>
            <a:endParaRPr lang="tr-TR"/>
          </a:p>
        </p:txBody>
      </p:sp>
      <p:sp>
        <p:nvSpPr>
          <p:cNvPr id="4" name="3 Dikdörtgen"/>
          <p:cNvSpPr/>
          <p:nvPr/>
        </p:nvSpPr>
        <p:spPr>
          <a:xfrm rot="5400000">
            <a:off x="4225652" y="-4081636"/>
            <a:ext cx="692696" cy="914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tr-TR" sz="3200" b="1" dirty="0" smtClean="0">
                <a:solidFill>
                  <a:schemeClr val="tx1"/>
                </a:solidFill>
                <a:effectLst>
                  <a:outerShdw blurRad="38100" dist="38100" dir="2700000" algn="tl">
                    <a:srgbClr val="000000">
                      <a:alpha val="43137"/>
                    </a:srgbClr>
                  </a:outerShdw>
                </a:effectLst>
              </a:rPr>
              <a:t>SON PİŞMANLIK NEYE YARAR</a:t>
            </a:r>
            <a:endParaRPr lang="tr-TR" sz="3200" dirty="0" smtClean="0">
              <a:solidFill>
                <a:schemeClr val="tx1"/>
              </a:solidFill>
              <a:effectLst>
                <a:outerShdw blurRad="38100" dist="38100" dir="2700000" algn="tl">
                  <a:srgbClr val="000000">
                    <a:alpha val="43137"/>
                  </a:srgbClr>
                </a:outerShdw>
              </a:effectLst>
            </a:endParaRPr>
          </a:p>
        </p:txBody>
      </p:sp>
      <p:pic>
        <p:nvPicPr>
          <p:cNvPr id="6" name="Picture 2" descr="http://www.islamveihsan.com/wp-content/uploads/2014/07/kadir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64904"/>
            <a:ext cx="3923928" cy="294294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33637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251519" y="1412776"/>
            <a:ext cx="6564917" cy="51845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ctr" rtl="1"/>
            <a:r>
              <a:rPr lang="ar-SA" sz="3200" dirty="0" smtClean="0">
                <a:solidFill>
                  <a:schemeClr val="tx1"/>
                </a:solidFill>
                <a:latin typeface="HASENAT" pitchFamily="2" charset="-78"/>
                <a:cs typeface="HASENAT" pitchFamily="2" charset="-78"/>
              </a:rPr>
              <a:t>حَتّى </a:t>
            </a:r>
            <a:r>
              <a:rPr lang="ar-SA" sz="3200" dirty="0">
                <a:solidFill>
                  <a:schemeClr val="tx1"/>
                </a:solidFill>
                <a:latin typeface="HASENAT" pitchFamily="2" charset="-78"/>
                <a:cs typeface="HASENAT" pitchFamily="2" charset="-78"/>
              </a:rPr>
              <a:t>اِذَا جَاءَ اَحَدَهُمُ الْمَوْتُ قَالَ رَبِّ ارْجِعُونِ </a:t>
            </a:r>
            <a:r>
              <a:rPr lang="ar-SA" sz="3200" dirty="0">
                <a:solidFill>
                  <a:srgbClr val="FF0000"/>
                </a:solidFill>
                <a:latin typeface="HASENAT" pitchFamily="2" charset="-78"/>
                <a:cs typeface="HASENAT" pitchFamily="2" charset="-78"/>
              </a:rPr>
              <a:t>لَعَلّى اَعْمَلُ صَالِحًا فيمَا تَرَكْتُ</a:t>
            </a:r>
            <a:r>
              <a:rPr lang="ar-SA" sz="3200" dirty="0">
                <a:solidFill>
                  <a:schemeClr val="tx1"/>
                </a:solidFill>
                <a:latin typeface="HASENAT" pitchFamily="2" charset="-78"/>
                <a:cs typeface="HASENAT" pitchFamily="2" charset="-78"/>
              </a:rPr>
              <a:t> كَلَّا اِنَّهَا كَلِمَةٌ هُوَ قَائِلُهَا وَمِنْ وَرَائِهِمْ بَرْزَخٌ اِلى يَوْمِ يُبْعَثُونَ </a:t>
            </a:r>
            <a:endParaRPr lang="tr-TR" sz="3200" dirty="0">
              <a:solidFill>
                <a:schemeClr val="tx1"/>
              </a:solidFill>
              <a:latin typeface="HASENAT" pitchFamily="2" charset="-78"/>
              <a:cs typeface="HASENAT" pitchFamily="2" charset="-78"/>
            </a:endParaRPr>
          </a:p>
          <a:p>
            <a:pPr algn="just"/>
            <a:endParaRPr lang="tr-TR" sz="2400" dirty="0" smtClean="0">
              <a:solidFill>
                <a:schemeClr val="tx1"/>
              </a:solidFill>
            </a:endParaRPr>
          </a:p>
          <a:p>
            <a:pPr algn="just"/>
            <a:r>
              <a:rPr lang="tr-TR" sz="2400" dirty="0" smtClean="0">
                <a:solidFill>
                  <a:schemeClr val="tx1"/>
                </a:solidFill>
              </a:rPr>
              <a:t>“Nihayet </a:t>
            </a:r>
            <a:r>
              <a:rPr lang="tr-TR" sz="2400" dirty="0">
                <a:solidFill>
                  <a:schemeClr val="tx1"/>
                </a:solidFill>
              </a:rPr>
              <a:t>onlardan birine ölüm gelince, </a:t>
            </a:r>
            <a:endParaRPr lang="tr-TR" sz="2400" dirty="0" smtClean="0">
              <a:solidFill>
                <a:schemeClr val="tx1"/>
              </a:solidFill>
            </a:endParaRPr>
          </a:p>
          <a:p>
            <a:pPr algn="just"/>
            <a:r>
              <a:rPr lang="tr-TR" sz="2400" b="1" dirty="0" smtClean="0">
                <a:solidFill>
                  <a:srgbClr val="FF0000"/>
                </a:solidFill>
              </a:rPr>
              <a:t>‘</a:t>
            </a:r>
            <a:r>
              <a:rPr lang="tr-TR" sz="2400" b="1" dirty="0">
                <a:solidFill>
                  <a:srgbClr val="FF0000"/>
                </a:solidFill>
              </a:rPr>
              <a:t>Rabbim! Beni dünyaya geri gönderiniz ki, terk ettiğim dünyada </a:t>
            </a:r>
            <a:r>
              <a:rPr lang="tr-TR" sz="2400" b="1" dirty="0" err="1">
                <a:solidFill>
                  <a:srgbClr val="FF0000"/>
                </a:solidFill>
              </a:rPr>
              <a:t>salih</a:t>
            </a:r>
            <a:r>
              <a:rPr lang="tr-TR" sz="2400" b="1" dirty="0">
                <a:solidFill>
                  <a:srgbClr val="FF0000"/>
                </a:solidFill>
              </a:rPr>
              <a:t> bir amel yapayım</a:t>
            </a:r>
            <a:r>
              <a:rPr lang="tr-TR" sz="2400" dirty="0">
                <a:solidFill>
                  <a:schemeClr val="tx1"/>
                </a:solidFill>
              </a:rPr>
              <a:t>’, der. </a:t>
            </a:r>
            <a:endParaRPr lang="tr-TR" sz="2400" dirty="0" smtClean="0">
              <a:solidFill>
                <a:schemeClr val="tx1"/>
              </a:solidFill>
            </a:endParaRPr>
          </a:p>
          <a:p>
            <a:pPr algn="just"/>
            <a:r>
              <a:rPr lang="tr-TR" sz="2400" b="1" dirty="0" smtClean="0">
                <a:solidFill>
                  <a:srgbClr val="7030A0"/>
                </a:solidFill>
              </a:rPr>
              <a:t>Hayır</a:t>
            </a:r>
            <a:r>
              <a:rPr lang="tr-TR" sz="2400" b="1" dirty="0">
                <a:solidFill>
                  <a:srgbClr val="7030A0"/>
                </a:solidFill>
              </a:rPr>
              <a:t>! Bu sadece onun söylediği (boş) bir sözden ibarettir.</a:t>
            </a:r>
            <a:r>
              <a:rPr lang="tr-TR" sz="2400" dirty="0">
                <a:solidFill>
                  <a:schemeClr val="tx1"/>
                </a:solidFill>
              </a:rPr>
              <a:t> </a:t>
            </a:r>
            <a:r>
              <a:rPr lang="tr-TR" sz="2400" b="1" dirty="0" smtClean="0">
                <a:solidFill>
                  <a:srgbClr val="0070C0"/>
                </a:solidFill>
              </a:rPr>
              <a:t>Onların </a:t>
            </a:r>
            <a:r>
              <a:rPr lang="tr-TR" sz="2400" b="1" dirty="0">
                <a:solidFill>
                  <a:srgbClr val="0070C0"/>
                </a:solidFill>
              </a:rPr>
              <a:t>arkasında, tekrar dirilecekleri güne kadar (devam edecek, dönmelerine engel) bir perde (berzah) vardır.</a:t>
            </a:r>
            <a:r>
              <a:rPr lang="tr-TR" sz="2400" b="1" i="1" dirty="0">
                <a:solidFill>
                  <a:schemeClr val="tx1"/>
                </a:solidFill>
              </a:rPr>
              <a:t>”</a:t>
            </a:r>
            <a:r>
              <a:rPr lang="tr-TR" sz="2400" dirty="0">
                <a:solidFill>
                  <a:schemeClr val="tx1"/>
                </a:solidFill>
              </a:rPr>
              <a:t> </a:t>
            </a:r>
            <a:r>
              <a:rPr lang="tr-TR" sz="2400" dirty="0" smtClean="0">
                <a:solidFill>
                  <a:schemeClr val="tx1"/>
                </a:solidFill>
              </a:rPr>
              <a:t> </a:t>
            </a:r>
          </a:p>
          <a:p>
            <a:pPr algn="just"/>
            <a:r>
              <a:rPr lang="tr-TR" sz="2000" dirty="0" smtClean="0">
                <a:solidFill>
                  <a:schemeClr val="tx1"/>
                </a:solidFill>
              </a:rPr>
              <a:t>(</a:t>
            </a:r>
            <a:r>
              <a:rPr lang="tr-TR" sz="2000" dirty="0" err="1" smtClean="0">
                <a:solidFill>
                  <a:schemeClr val="tx1"/>
                </a:solidFill>
              </a:rPr>
              <a:t>Müminun</a:t>
            </a:r>
            <a:r>
              <a:rPr lang="tr-TR" sz="2000" dirty="0" smtClean="0">
                <a:solidFill>
                  <a:schemeClr val="tx1"/>
                </a:solidFill>
              </a:rPr>
              <a:t> </a:t>
            </a:r>
            <a:r>
              <a:rPr lang="tr-TR" sz="2000" dirty="0">
                <a:solidFill>
                  <a:schemeClr val="tx1"/>
                </a:solidFill>
              </a:rPr>
              <a:t>99,100)</a:t>
            </a:r>
          </a:p>
        </p:txBody>
      </p:sp>
      <p:sp>
        <p:nvSpPr>
          <p:cNvPr id="3" name="2 Slayt Numarası Yer Tutucusu"/>
          <p:cNvSpPr>
            <a:spLocks noGrp="1"/>
          </p:cNvSpPr>
          <p:nvPr>
            <p:ph type="sldNum" sz="quarter" idx="12"/>
          </p:nvPr>
        </p:nvSpPr>
        <p:spPr/>
        <p:txBody>
          <a:bodyPr/>
          <a:lstStyle/>
          <a:p>
            <a:fld id="{7F71AFC5-446D-4DDF-AFDE-BBFB7834D34D}" type="slidenum">
              <a:rPr lang="tr-TR" smtClean="0"/>
              <a:pPr/>
              <a:t>21</a:t>
            </a:fld>
            <a:endParaRPr lang="tr-TR"/>
          </a:p>
        </p:txBody>
      </p:sp>
      <p:sp>
        <p:nvSpPr>
          <p:cNvPr id="4" name="3 Dikdörtgen"/>
          <p:cNvSpPr/>
          <p:nvPr/>
        </p:nvSpPr>
        <p:spPr>
          <a:xfrm rot="5400000">
            <a:off x="3235796" y="-3091780"/>
            <a:ext cx="692696" cy="71642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tr-TR" sz="3200" b="1" dirty="0" smtClean="0">
                <a:solidFill>
                  <a:schemeClr val="tx1"/>
                </a:solidFill>
                <a:effectLst>
                  <a:outerShdw blurRad="38100" dist="38100" dir="2700000" algn="tl">
                    <a:srgbClr val="000000">
                      <a:alpha val="43137"/>
                    </a:srgbClr>
                  </a:outerShdw>
                </a:effectLst>
              </a:rPr>
              <a:t>SON PİŞMANLIK NEYE YARAR</a:t>
            </a:r>
            <a:endParaRPr lang="tr-TR" sz="3200" dirty="0" smtClean="0">
              <a:solidFill>
                <a:schemeClr val="tx1"/>
              </a:solidFill>
              <a:effectLst>
                <a:outerShdw blurRad="38100" dist="38100" dir="2700000" algn="tl">
                  <a:srgbClr val="000000">
                    <a:alpha val="43137"/>
                  </a:srgbClr>
                </a:outerShdw>
              </a:effectLst>
            </a:endParaRPr>
          </a:p>
        </p:txBody>
      </p:sp>
      <p:pic>
        <p:nvPicPr>
          <p:cNvPr id="6" name="Picture 2" descr="http://1.bp.blogspot.com/-hRdbCvPgkY0/VPRQObqMj5I/AAAAAAAAFxg/vl60uiaFi1U/s1600/YA%2BRAB%2Bmerdiveni.jpg"/>
          <p:cNvPicPr>
            <a:picLocks noChangeAspect="1" noChangeArrowheads="1"/>
          </p:cNvPicPr>
          <p:nvPr/>
        </p:nvPicPr>
        <p:blipFill rotWithShape="1">
          <a:blip r:embed="rId2">
            <a:extLst>
              <a:ext uri="{28A0092B-C50C-407E-A947-70E740481C1C}">
                <a14:useLocalDpi xmlns:a14="http://schemas.microsoft.com/office/drawing/2010/main" val="0"/>
              </a:ext>
            </a:extLst>
          </a:blip>
          <a:srcRect l="29885" r="31512"/>
          <a:stretch/>
        </p:blipFill>
        <p:spPr bwMode="auto">
          <a:xfrm>
            <a:off x="6876257" y="1124743"/>
            <a:ext cx="2304256" cy="57332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13365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35496" y="1124744"/>
            <a:ext cx="9001000" cy="5688632"/>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285750" indent="-285750">
              <a:buFont typeface="Arial" panose="020B0604020202020204" pitchFamily="34" charset="0"/>
              <a:buChar char="•"/>
            </a:pPr>
            <a:r>
              <a:rPr lang="tr-TR" sz="2400" dirty="0" smtClean="0">
                <a:solidFill>
                  <a:schemeClr val="tx1"/>
                </a:solidFill>
              </a:rPr>
              <a:t>Keşke</a:t>
            </a:r>
            <a:r>
              <a:rPr lang="tr-TR" sz="2400" dirty="0">
                <a:solidFill>
                  <a:schemeClr val="tx1"/>
                </a:solidFill>
              </a:rPr>
              <a:t>, </a:t>
            </a:r>
            <a:r>
              <a:rPr lang="tr-TR" sz="2400" dirty="0">
                <a:solidFill>
                  <a:srgbClr val="FF0000"/>
                </a:solidFill>
              </a:rPr>
              <a:t>toprak olsaydım! </a:t>
            </a:r>
            <a:r>
              <a:rPr lang="ar-SA" sz="2400" dirty="0" smtClean="0">
                <a:solidFill>
                  <a:schemeClr val="tx1"/>
                </a:solidFill>
              </a:rPr>
              <a:t>يا </a:t>
            </a:r>
            <a:r>
              <a:rPr lang="ar-SA" sz="2400" dirty="0">
                <a:solidFill>
                  <a:schemeClr val="tx1"/>
                </a:solidFill>
              </a:rPr>
              <a:t>ليتني كنت </a:t>
            </a:r>
            <a:r>
              <a:rPr lang="ar-SA" sz="2400" dirty="0" smtClean="0">
                <a:solidFill>
                  <a:schemeClr val="tx1"/>
                </a:solidFill>
              </a:rPr>
              <a:t>ترابا</a:t>
            </a:r>
            <a:endParaRPr lang="tr-TR" sz="2400" dirty="0">
              <a:solidFill>
                <a:schemeClr val="tx1"/>
              </a:solidFill>
            </a:endParaRPr>
          </a:p>
          <a:p>
            <a:pPr marL="285750" indent="-285750">
              <a:buFont typeface="Arial" panose="020B0604020202020204" pitchFamily="34" charset="0"/>
              <a:buChar char="•"/>
            </a:pPr>
            <a:r>
              <a:rPr lang="tr-TR" sz="2400" dirty="0" smtClean="0">
                <a:solidFill>
                  <a:schemeClr val="tx1"/>
                </a:solidFill>
              </a:rPr>
              <a:t>Keşke</a:t>
            </a:r>
            <a:r>
              <a:rPr lang="tr-TR" sz="2400" dirty="0">
                <a:solidFill>
                  <a:schemeClr val="tx1"/>
                </a:solidFill>
              </a:rPr>
              <a:t>, </a:t>
            </a:r>
            <a:r>
              <a:rPr lang="tr-TR" sz="2400" dirty="0">
                <a:solidFill>
                  <a:srgbClr val="7030A0"/>
                </a:solidFill>
              </a:rPr>
              <a:t>bu hayatım için bir şeyler gönderseydim</a:t>
            </a:r>
            <a:r>
              <a:rPr lang="tr-TR" sz="2400" dirty="0" smtClean="0">
                <a:solidFill>
                  <a:srgbClr val="7030A0"/>
                </a:solidFill>
              </a:rPr>
              <a:t>! </a:t>
            </a:r>
            <a:r>
              <a:rPr lang="ar-SA" sz="2400" dirty="0" smtClean="0">
                <a:solidFill>
                  <a:schemeClr val="tx1"/>
                </a:solidFill>
              </a:rPr>
              <a:t>يا </a:t>
            </a:r>
            <a:r>
              <a:rPr lang="ar-SA" sz="2400" dirty="0">
                <a:solidFill>
                  <a:schemeClr val="tx1"/>
                </a:solidFill>
              </a:rPr>
              <a:t>ليتني قدمت </a:t>
            </a:r>
            <a:r>
              <a:rPr lang="ar-SA" sz="2400" dirty="0" smtClean="0">
                <a:solidFill>
                  <a:schemeClr val="tx1"/>
                </a:solidFill>
              </a:rPr>
              <a:t>لحياتي</a:t>
            </a:r>
            <a:endParaRPr lang="tr-TR" sz="2400" dirty="0">
              <a:solidFill>
                <a:schemeClr val="tx1"/>
              </a:solidFill>
            </a:endParaRPr>
          </a:p>
          <a:p>
            <a:pPr marL="285750" indent="-285750">
              <a:buFont typeface="Arial" panose="020B0604020202020204" pitchFamily="34" charset="0"/>
              <a:buChar char="•"/>
            </a:pPr>
            <a:r>
              <a:rPr lang="tr-TR" sz="2400" dirty="0" smtClean="0">
                <a:solidFill>
                  <a:schemeClr val="tx1"/>
                </a:solidFill>
              </a:rPr>
              <a:t>Keşke</a:t>
            </a:r>
            <a:r>
              <a:rPr lang="tr-TR" sz="2400" dirty="0">
                <a:solidFill>
                  <a:schemeClr val="tx1"/>
                </a:solidFill>
              </a:rPr>
              <a:t>, </a:t>
            </a:r>
            <a:r>
              <a:rPr lang="tr-TR" sz="2400" dirty="0">
                <a:solidFill>
                  <a:srgbClr val="002060"/>
                </a:solidFill>
              </a:rPr>
              <a:t>kitabım (amel defterim) verilmeseydi</a:t>
            </a:r>
            <a:r>
              <a:rPr lang="tr-TR" sz="2400" dirty="0" smtClean="0">
                <a:solidFill>
                  <a:srgbClr val="002060"/>
                </a:solidFill>
              </a:rPr>
              <a:t>! </a:t>
            </a:r>
            <a:r>
              <a:rPr lang="ar-SA" sz="2400" dirty="0" smtClean="0">
                <a:solidFill>
                  <a:schemeClr val="tx1"/>
                </a:solidFill>
              </a:rPr>
              <a:t>يا </a:t>
            </a:r>
            <a:r>
              <a:rPr lang="ar-SA" sz="2400" dirty="0">
                <a:solidFill>
                  <a:schemeClr val="tx1"/>
                </a:solidFill>
              </a:rPr>
              <a:t>ليتني لم أوت </a:t>
            </a:r>
            <a:r>
              <a:rPr lang="ar-SA" sz="2400" dirty="0" smtClean="0">
                <a:solidFill>
                  <a:schemeClr val="tx1"/>
                </a:solidFill>
              </a:rPr>
              <a:t>كتابيه</a:t>
            </a:r>
            <a:endParaRPr lang="tr-TR" sz="2400" dirty="0">
              <a:solidFill>
                <a:schemeClr val="tx1"/>
              </a:solidFill>
            </a:endParaRPr>
          </a:p>
          <a:p>
            <a:pPr marL="285750" indent="-285750">
              <a:buFont typeface="Arial" panose="020B0604020202020204" pitchFamily="34" charset="0"/>
              <a:buChar char="•"/>
            </a:pPr>
            <a:r>
              <a:rPr lang="tr-TR" sz="2400" dirty="0" smtClean="0">
                <a:solidFill>
                  <a:schemeClr val="tx1"/>
                </a:solidFill>
              </a:rPr>
              <a:t>Keşke</a:t>
            </a:r>
            <a:r>
              <a:rPr lang="tr-TR" sz="2400" dirty="0">
                <a:solidFill>
                  <a:schemeClr val="tx1"/>
                </a:solidFill>
              </a:rPr>
              <a:t>, </a:t>
            </a:r>
            <a:r>
              <a:rPr lang="tr-TR" sz="2400" dirty="0">
                <a:solidFill>
                  <a:schemeClr val="accent6">
                    <a:lumMod val="50000"/>
                  </a:schemeClr>
                </a:solidFill>
              </a:rPr>
              <a:t>falancayı dost edinmeseydim</a:t>
            </a:r>
            <a:r>
              <a:rPr lang="tr-TR" sz="2400" dirty="0" smtClean="0">
                <a:solidFill>
                  <a:schemeClr val="accent6">
                    <a:lumMod val="50000"/>
                  </a:schemeClr>
                </a:solidFill>
              </a:rPr>
              <a:t>! </a:t>
            </a:r>
            <a:r>
              <a:rPr lang="ar-SA" sz="2400" dirty="0" smtClean="0">
                <a:solidFill>
                  <a:schemeClr val="tx1"/>
                </a:solidFill>
              </a:rPr>
              <a:t>يا </a:t>
            </a:r>
            <a:r>
              <a:rPr lang="ar-SA" sz="2400" dirty="0">
                <a:solidFill>
                  <a:schemeClr val="tx1"/>
                </a:solidFill>
              </a:rPr>
              <a:t>ليتني لم أتخذ فلانا </a:t>
            </a:r>
            <a:r>
              <a:rPr lang="ar-SA" sz="2400" dirty="0" smtClean="0">
                <a:solidFill>
                  <a:schemeClr val="tx1"/>
                </a:solidFill>
              </a:rPr>
              <a:t>خليلا</a:t>
            </a:r>
            <a:endParaRPr lang="tr-TR" sz="2400" dirty="0">
              <a:solidFill>
                <a:schemeClr val="tx1"/>
              </a:solidFill>
            </a:endParaRPr>
          </a:p>
          <a:p>
            <a:pPr marL="285750" indent="-285750">
              <a:buFont typeface="Arial" panose="020B0604020202020204" pitchFamily="34" charset="0"/>
              <a:buChar char="•"/>
            </a:pPr>
            <a:r>
              <a:rPr lang="tr-TR" sz="2400" dirty="0" smtClean="0">
                <a:solidFill>
                  <a:schemeClr val="tx1"/>
                </a:solidFill>
              </a:rPr>
              <a:t>Keşke</a:t>
            </a:r>
            <a:r>
              <a:rPr lang="tr-TR" sz="2400" dirty="0">
                <a:solidFill>
                  <a:schemeClr val="tx1"/>
                </a:solidFill>
              </a:rPr>
              <a:t>, </a:t>
            </a:r>
            <a:r>
              <a:rPr lang="tr-TR" sz="2400" dirty="0">
                <a:solidFill>
                  <a:srgbClr val="0070C0"/>
                </a:solidFill>
              </a:rPr>
              <a:t>Allah’a ve </a:t>
            </a:r>
            <a:r>
              <a:rPr lang="tr-TR" sz="2400" dirty="0" err="1">
                <a:solidFill>
                  <a:srgbClr val="0070C0"/>
                </a:solidFill>
              </a:rPr>
              <a:t>rasule</a:t>
            </a:r>
            <a:r>
              <a:rPr lang="tr-TR" sz="2400" dirty="0">
                <a:solidFill>
                  <a:srgbClr val="0070C0"/>
                </a:solidFill>
              </a:rPr>
              <a:t> itaat etseydik</a:t>
            </a:r>
            <a:r>
              <a:rPr lang="tr-TR" sz="2400" dirty="0" smtClean="0">
                <a:solidFill>
                  <a:srgbClr val="0070C0"/>
                </a:solidFill>
              </a:rPr>
              <a:t>! </a:t>
            </a:r>
            <a:r>
              <a:rPr lang="ar-SA" sz="2400" dirty="0" smtClean="0">
                <a:solidFill>
                  <a:schemeClr val="tx1"/>
                </a:solidFill>
              </a:rPr>
              <a:t>يا </a:t>
            </a:r>
            <a:r>
              <a:rPr lang="ar-SA" sz="2400" dirty="0">
                <a:solidFill>
                  <a:schemeClr val="tx1"/>
                </a:solidFill>
              </a:rPr>
              <a:t>ليتنا اطعنا الله و اطعنا </a:t>
            </a:r>
            <a:r>
              <a:rPr lang="ar-SA" sz="2400" dirty="0" smtClean="0">
                <a:solidFill>
                  <a:schemeClr val="tx1"/>
                </a:solidFill>
              </a:rPr>
              <a:t>الرسولا</a:t>
            </a:r>
            <a:endParaRPr lang="tr-TR" sz="2400" dirty="0">
              <a:solidFill>
                <a:schemeClr val="tx1"/>
              </a:solidFill>
            </a:endParaRPr>
          </a:p>
          <a:p>
            <a:pPr marL="285750" indent="-285750">
              <a:buFont typeface="Arial" panose="020B0604020202020204" pitchFamily="34" charset="0"/>
              <a:buChar char="•"/>
            </a:pPr>
            <a:r>
              <a:rPr lang="tr-TR" sz="2400" dirty="0" smtClean="0">
                <a:solidFill>
                  <a:schemeClr val="tx1"/>
                </a:solidFill>
              </a:rPr>
              <a:t>Keşke</a:t>
            </a:r>
            <a:r>
              <a:rPr lang="tr-TR" sz="2400" dirty="0">
                <a:solidFill>
                  <a:schemeClr val="tx1"/>
                </a:solidFill>
              </a:rPr>
              <a:t>, </a:t>
            </a:r>
            <a:r>
              <a:rPr lang="tr-TR" sz="2400" dirty="0" err="1">
                <a:solidFill>
                  <a:srgbClr val="FF0000"/>
                </a:solidFill>
              </a:rPr>
              <a:t>Rasulle</a:t>
            </a:r>
            <a:r>
              <a:rPr lang="tr-TR" sz="2400" dirty="0">
                <a:solidFill>
                  <a:srgbClr val="FF0000"/>
                </a:solidFill>
              </a:rPr>
              <a:t> beraber yol alsaydım</a:t>
            </a:r>
            <a:r>
              <a:rPr lang="tr-TR" sz="2400" dirty="0" smtClean="0">
                <a:solidFill>
                  <a:srgbClr val="FF0000"/>
                </a:solidFill>
              </a:rPr>
              <a:t>! </a:t>
            </a:r>
            <a:r>
              <a:rPr lang="ar-SA" sz="2400" dirty="0" smtClean="0">
                <a:solidFill>
                  <a:schemeClr val="tx1"/>
                </a:solidFill>
              </a:rPr>
              <a:t>يا </a:t>
            </a:r>
            <a:r>
              <a:rPr lang="ar-SA" sz="2400" dirty="0">
                <a:solidFill>
                  <a:schemeClr val="tx1"/>
                </a:solidFill>
              </a:rPr>
              <a:t>ليتني اتخذت مع الرسول </a:t>
            </a:r>
            <a:r>
              <a:rPr lang="ar-SA" sz="2400" dirty="0" smtClean="0">
                <a:solidFill>
                  <a:schemeClr val="tx1"/>
                </a:solidFill>
              </a:rPr>
              <a:t>سبيلا</a:t>
            </a:r>
            <a:endParaRPr lang="tr-TR" sz="2400" dirty="0">
              <a:solidFill>
                <a:schemeClr val="tx1"/>
              </a:solidFill>
            </a:endParaRPr>
          </a:p>
          <a:p>
            <a:pPr marL="285750" indent="-285750">
              <a:buFont typeface="Arial" panose="020B0604020202020204" pitchFamily="34" charset="0"/>
              <a:buChar char="•"/>
            </a:pPr>
            <a:r>
              <a:rPr lang="tr-TR" sz="2400" dirty="0" smtClean="0">
                <a:solidFill>
                  <a:schemeClr val="tx1"/>
                </a:solidFill>
              </a:rPr>
              <a:t>Keşke</a:t>
            </a:r>
            <a:r>
              <a:rPr lang="tr-TR" sz="2400" dirty="0">
                <a:solidFill>
                  <a:schemeClr val="tx1"/>
                </a:solidFill>
              </a:rPr>
              <a:t>, </a:t>
            </a:r>
            <a:r>
              <a:rPr lang="tr-TR" sz="2400" dirty="0">
                <a:solidFill>
                  <a:srgbClr val="7030A0"/>
                </a:solidFill>
              </a:rPr>
              <a:t>onlarla beraber olsaydım da büyük bir başarı kazansaydım</a:t>
            </a:r>
            <a:r>
              <a:rPr lang="tr-TR" sz="2400" dirty="0" smtClean="0">
                <a:solidFill>
                  <a:srgbClr val="7030A0"/>
                </a:solidFill>
              </a:rPr>
              <a:t>! </a:t>
            </a:r>
            <a:r>
              <a:rPr lang="ar-SA" sz="2400" dirty="0" smtClean="0">
                <a:solidFill>
                  <a:schemeClr val="tx1"/>
                </a:solidFill>
              </a:rPr>
              <a:t>يا </a:t>
            </a:r>
            <a:r>
              <a:rPr lang="ar-SA" sz="2400" dirty="0">
                <a:solidFill>
                  <a:schemeClr val="tx1"/>
                </a:solidFill>
              </a:rPr>
              <a:t>ليتني كنت معهم فأفوز فوزا عظيما</a:t>
            </a:r>
            <a:r>
              <a:rPr lang="tr-TR" sz="2400" dirty="0">
                <a:solidFill>
                  <a:schemeClr val="tx1"/>
                </a:solidFill>
              </a:rPr>
              <a:t/>
            </a:r>
            <a:br>
              <a:rPr lang="tr-TR" sz="2400" dirty="0">
                <a:solidFill>
                  <a:schemeClr val="tx1"/>
                </a:solidFill>
              </a:rPr>
            </a:br>
            <a:endParaRPr lang="tr-TR" sz="2400" dirty="0" smtClean="0">
              <a:solidFill>
                <a:schemeClr val="tx1"/>
              </a:solidFill>
            </a:endParaRPr>
          </a:p>
          <a:p>
            <a:pPr marL="285750" indent="-285750" algn="just">
              <a:buFont typeface="Arial" panose="020B0604020202020204" pitchFamily="34" charset="0"/>
              <a:buChar char="•"/>
            </a:pPr>
            <a:r>
              <a:rPr lang="tr-TR" sz="2800" dirty="0" smtClean="0">
                <a:solidFill>
                  <a:schemeClr val="tx1"/>
                </a:solidFill>
              </a:rPr>
              <a:t>Bunların </a:t>
            </a:r>
            <a:r>
              <a:rPr lang="tr-TR" sz="2800" dirty="0">
                <a:solidFill>
                  <a:schemeClr val="tx1"/>
                </a:solidFill>
              </a:rPr>
              <a:t>tamamı, şu an bizim için mümkün olan, </a:t>
            </a:r>
            <a:r>
              <a:rPr lang="tr-TR" sz="2800" dirty="0" smtClean="0">
                <a:solidFill>
                  <a:schemeClr val="tx1"/>
                </a:solidFill>
              </a:rPr>
              <a:t>Kuran-ı Kerimde ifade edilen </a:t>
            </a:r>
            <a:r>
              <a:rPr lang="tr-TR" sz="2800" b="1" dirty="0" smtClean="0">
                <a:solidFill>
                  <a:schemeClr val="tx1"/>
                </a:solidFill>
              </a:rPr>
              <a:t>ölülerin </a:t>
            </a:r>
            <a:r>
              <a:rPr lang="tr-TR" sz="2800" b="1" dirty="0">
                <a:solidFill>
                  <a:schemeClr val="tx1"/>
                </a:solidFill>
              </a:rPr>
              <a:t>temennileridir.</a:t>
            </a:r>
            <a:r>
              <a:rPr lang="tr-TR" sz="2800" dirty="0">
                <a:solidFill>
                  <a:schemeClr val="tx1"/>
                </a:solidFill>
              </a:rPr>
              <a:t> </a:t>
            </a:r>
            <a:r>
              <a:rPr lang="tr-TR" sz="2800" dirty="0" smtClean="0">
                <a:solidFill>
                  <a:schemeClr val="tx1"/>
                </a:solidFill>
              </a:rPr>
              <a:t>Yarın Mahşer meydanında </a:t>
            </a:r>
            <a:r>
              <a:rPr lang="tr-TR" sz="2800" dirty="0">
                <a:solidFill>
                  <a:schemeClr val="tx1"/>
                </a:solidFill>
              </a:rPr>
              <a:t>b</a:t>
            </a:r>
            <a:r>
              <a:rPr lang="tr-TR" sz="2800" dirty="0" smtClean="0">
                <a:solidFill>
                  <a:schemeClr val="tx1"/>
                </a:solidFill>
              </a:rPr>
              <a:t>unları </a:t>
            </a:r>
            <a:r>
              <a:rPr lang="tr-TR" sz="2800" dirty="0">
                <a:solidFill>
                  <a:schemeClr val="tx1"/>
                </a:solidFill>
              </a:rPr>
              <a:t>dememek için</a:t>
            </a:r>
            <a:r>
              <a:rPr lang="tr-TR" sz="2800" dirty="0" smtClean="0">
                <a:solidFill>
                  <a:schemeClr val="tx1"/>
                </a:solidFill>
              </a:rPr>
              <a:t>, bugün üzerimize düşeni hakkıyla yerine getirelim.</a:t>
            </a:r>
            <a:endParaRPr lang="tr-TR" sz="2800" dirty="0">
              <a:solidFill>
                <a:schemeClr val="tx1"/>
              </a:solidFill>
            </a:endParaRPr>
          </a:p>
        </p:txBody>
      </p:sp>
      <p:sp>
        <p:nvSpPr>
          <p:cNvPr id="3" name="Dikdörtgen 2"/>
          <p:cNvSpPr/>
          <p:nvPr/>
        </p:nvSpPr>
        <p:spPr>
          <a:xfrm>
            <a:off x="0" y="0"/>
            <a:ext cx="9144000" cy="11247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400" b="1" dirty="0" smtClean="0">
                <a:solidFill>
                  <a:schemeClr val="tx1"/>
                </a:solidFill>
                <a:effectLst>
                  <a:outerShdw blurRad="38100" dist="38100" dir="2700000" algn="tl">
                    <a:srgbClr val="000000">
                      <a:alpha val="43137"/>
                    </a:srgbClr>
                  </a:outerShdw>
                </a:effectLst>
              </a:rPr>
              <a:t>AHİRETTE </a:t>
            </a:r>
            <a:r>
              <a:rPr lang="tr-TR" sz="5400" b="1" dirty="0" smtClean="0">
                <a:solidFill>
                  <a:schemeClr val="tx1"/>
                </a:solidFill>
                <a:effectLst>
                  <a:outerShdw blurRad="38100" dist="38100" dir="2700000" algn="tl">
                    <a:srgbClr val="000000">
                      <a:alpha val="43137"/>
                    </a:srgbClr>
                  </a:outerShdw>
                </a:effectLst>
              </a:rPr>
              <a:t>«KEŞKE» </a:t>
            </a:r>
            <a:r>
              <a:rPr lang="tr-TR" sz="4400" b="1" dirty="0" smtClean="0">
                <a:solidFill>
                  <a:schemeClr val="tx1"/>
                </a:solidFill>
                <a:effectLst>
                  <a:outerShdw blurRad="38100" dist="38100" dir="2700000" algn="tl">
                    <a:srgbClr val="000000">
                      <a:alpha val="43137"/>
                    </a:srgbClr>
                  </a:outerShdw>
                </a:effectLst>
              </a:rPr>
              <a:t>DEMEMEK İÇİN</a:t>
            </a:r>
            <a:endParaRPr lang="tr-TR" sz="4400" b="1"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386830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35496" y="1196752"/>
            <a:ext cx="4536504" cy="5472608"/>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just"/>
            <a:r>
              <a:rPr lang="tr-TR" dirty="0" smtClean="0">
                <a:solidFill>
                  <a:schemeClr val="tx1"/>
                </a:solidFill>
              </a:rPr>
              <a:t>Hz. Peygamber Efendimiz Bir Hadis-i Şeriflerinde Şöyle Buyurmaktadırlar:  </a:t>
            </a:r>
          </a:p>
          <a:p>
            <a:pPr algn="ctr"/>
            <a:r>
              <a:rPr lang="ar-SA" dirty="0" smtClean="0">
                <a:solidFill>
                  <a:schemeClr val="tx1"/>
                </a:solidFill>
                <a:latin typeface="HASENAT4" pitchFamily="2" charset="-78"/>
                <a:cs typeface="Emine" panose="03020400000000000000" pitchFamily="66" charset="-78"/>
              </a:rPr>
              <a:t>إِنَّ </a:t>
            </a:r>
            <a:r>
              <a:rPr lang="ar-SA" dirty="0">
                <a:solidFill>
                  <a:schemeClr val="tx1"/>
                </a:solidFill>
                <a:latin typeface="HASENAT4" pitchFamily="2" charset="-78"/>
                <a:cs typeface="Emine" panose="03020400000000000000" pitchFamily="66" charset="-78"/>
              </a:rPr>
              <a:t>الْعَبْدَ إِذَا أَخْطَأَ خَطِيئَةً نُكِتَتْ فِي قَلْبِهِ نُكْتَةٌ سَوْدَاءُ</a:t>
            </a:r>
            <a:endParaRPr lang="tr-TR" dirty="0">
              <a:solidFill>
                <a:schemeClr val="tx1"/>
              </a:solidFill>
              <a:cs typeface="Emine" panose="03020400000000000000" pitchFamily="66" charset="-78"/>
            </a:endParaRPr>
          </a:p>
          <a:p>
            <a:pPr algn="just"/>
            <a:r>
              <a:rPr lang="tr-TR" dirty="0" smtClean="0">
                <a:solidFill>
                  <a:schemeClr val="tx1"/>
                </a:solidFill>
              </a:rPr>
              <a:t>"</a:t>
            </a:r>
            <a:r>
              <a:rPr lang="tr-TR" b="1" dirty="0" smtClean="0">
                <a:solidFill>
                  <a:srgbClr val="FF0000"/>
                </a:solidFill>
              </a:rPr>
              <a:t>Kul, bir hata işlediği zaman kalbine siyah bir nokta vurulur.</a:t>
            </a:r>
            <a:r>
              <a:rPr lang="tr-TR" b="1" dirty="0" smtClean="0">
                <a:solidFill>
                  <a:schemeClr val="tx1"/>
                </a:solidFill>
              </a:rPr>
              <a:t> </a:t>
            </a:r>
          </a:p>
          <a:p>
            <a:pPr algn="ctr"/>
            <a:r>
              <a:rPr lang="ar-SA" dirty="0">
                <a:solidFill>
                  <a:schemeClr val="tx1"/>
                </a:solidFill>
                <a:latin typeface="HASENAT4" pitchFamily="2" charset="-78"/>
                <a:cs typeface="Emine" panose="03020400000000000000" pitchFamily="66" charset="-78"/>
              </a:rPr>
              <a:t>فَإِذَا هُوَ نَزَعَ وَاسْتَغْفَرَ وَتَابَ سُقِلَ قَلْبُهُ</a:t>
            </a:r>
            <a:endParaRPr lang="tr-TR" b="1" dirty="0">
              <a:solidFill>
                <a:schemeClr val="tx1"/>
              </a:solidFill>
              <a:cs typeface="Emine" panose="03020400000000000000" pitchFamily="66" charset="-78"/>
            </a:endParaRPr>
          </a:p>
          <a:p>
            <a:pPr algn="just"/>
            <a:r>
              <a:rPr lang="tr-TR" b="1" dirty="0" smtClean="0">
                <a:solidFill>
                  <a:srgbClr val="0070C0"/>
                </a:solidFill>
              </a:rPr>
              <a:t>Şayet el çeker, mağfiret diler ve </a:t>
            </a:r>
            <a:r>
              <a:rPr lang="tr-TR" b="1" dirty="0" err="1" smtClean="0">
                <a:solidFill>
                  <a:srgbClr val="0070C0"/>
                </a:solidFill>
              </a:rPr>
              <a:t>tevbe</a:t>
            </a:r>
            <a:r>
              <a:rPr lang="tr-TR" b="1" dirty="0" smtClean="0">
                <a:solidFill>
                  <a:srgbClr val="0070C0"/>
                </a:solidFill>
              </a:rPr>
              <a:t> ederse kalbi cilalanır</a:t>
            </a:r>
            <a:r>
              <a:rPr lang="tr-TR" dirty="0" smtClean="0">
                <a:solidFill>
                  <a:srgbClr val="0070C0"/>
                </a:solidFill>
              </a:rPr>
              <a:t>.</a:t>
            </a:r>
            <a:r>
              <a:rPr lang="tr-TR" dirty="0" smtClean="0">
                <a:solidFill>
                  <a:schemeClr val="tx1"/>
                </a:solidFill>
              </a:rPr>
              <a:t> </a:t>
            </a:r>
          </a:p>
          <a:p>
            <a:pPr algn="ctr"/>
            <a:r>
              <a:rPr lang="ar-SA" dirty="0">
                <a:solidFill>
                  <a:schemeClr val="tx1"/>
                </a:solidFill>
                <a:latin typeface="HASENAT4" pitchFamily="2" charset="-78"/>
                <a:cs typeface="Emine" panose="03020400000000000000" pitchFamily="66" charset="-78"/>
              </a:rPr>
              <a:t>وَإِنْ عَادَ زِيدَ فِيهَا حَتَّى تَعْلُوَ قَلْبَهُ وَهُوَ الرَّانُ</a:t>
            </a:r>
            <a:endParaRPr lang="tr-TR" dirty="0">
              <a:solidFill>
                <a:schemeClr val="tx1"/>
              </a:solidFill>
              <a:cs typeface="Emine" panose="03020400000000000000" pitchFamily="66" charset="-78"/>
            </a:endParaRPr>
          </a:p>
          <a:p>
            <a:pPr algn="just"/>
            <a:r>
              <a:rPr lang="tr-TR" b="1" dirty="0" smtClean="0">
                <a:solidFill>
                  <a:srgbClr val="7030A0"/>
                </a:solidFill>
              </a:rPr>
              <a:t>Eğer </a:t>
            </a:r>
            <a:r>
              <a:rPr lang="tr-TR" b="1" dirty="0" err="1" smtClean="0">
                <a:solidFill>
                  <a:srgbClr val="7030A0"/>
                </a:solidFill>
              </a:rPr>
              <a:t>Tevbe</a:t>
            </a:r>
            <a:r>
              <a:rPr lang="tr-TR" b="1" dirty="0" smtClean="0">
                <a:solidFill>
                  <a:srgbClr val="7030A0"/>
                </a:solidFill>
              </a:rPr>
              <a:t> etmeyip günaha devam ederse siyah nokta artırılır ve neticede bütün kalbini istila eder.</a:t>
            </a:r>
            <a:r>
              <a:rPr lang="tr-TR" dirty="0" smtClean="0">
                <a:solidFill>
                  <a:schemeClr val="tx1"/>
                </a:solidFill>
              </a:rPr>
              <a:t> </a:t>
            </a:r>
          </a:p>
          <a:p>
            <a:pPr algn="ctr"/>
            <a:r>
              <a:rPr lang="ar-SA" dirty="0" smtClean="0">
                <a:solidFill>
                  <a:schemeClr val="tx1"/>
                </a:solidFill>
                <a:latin typeface="HASENAT4" pitchFamily="2" charset="-78"/>
                <a:cs typeface="Emine" panose="03020400000000000000" pitchFamily="66" charset="-78"/>
              </a:rPr>
              <a:t>الَّذِي </a:t>
            </a:r>
            <a:r>
              <a:rPr lang="ar-SA" dirty="0">
                <a:solidFill>
                  <a:schemeClr val="tx1"/>
                </a:solidFill>
                <a:latin typeface="HASENAT4" pitchFamily="2" charset="-78"/>
                <a:cs typeface="Emine" panose="03020400000000000000" pitchFamily="66" charset="-78"/>
              </a:rPr>
              <a:t>ذَكَرَ اللَّهُ ‏: </a:t>
            </a:r>
            <a:r>
              <a:rPr lang="ar-SA" dirty="0" smtClean="0">
                <a:solidFill>
                  <a:schemeClr val="tx1"/>
                </a:solidFill>
                <a:latin typeface="HASENAT4" pitchFamily="2" charset="-78"/>
                <a:cs typeface="Emine" panose="03020400000000000000" pitchFamily="66" charset="-78"/>
              </a:rPr>
              <a:t>‏</a:t>
            </a:r>
            <a:r>
              <a:rPr lang="ar-SA" dirty="0">
                <a:solidFill>
                  <a:schemeClr val="tx1"/>
                </a:solidFill>
                <a:latin typeface="HASENAT4" pitchFamily="2" charset="-78"/>
                <a:cs typeface="Emine" panose="03020400000000000000" pitchFamily="66" charset="-78"/>
              </a:rPr>
              <a:t>(‏ كلاَّ بَلْ رَانَ عَلَى قُلُوبِهِمْ مَا كَانُوا يَكْسِبُونَ ‏)</a:t>
            </a:r>
            <a:r>
              <a:rPr lang="ar-SA" dirty="0" smtClean="0">
                <a:solidFill>
                  <a:schemeClr val="tx1"/>
                </a:solidFill>
                <a:latin typeface="HASENAT4" pitchFamily="2" charset="-78"/>
                <a:cs typeface="Emine" panose="03020400000000000000" pitchFamily="66" charset="-78"/>
              </a:rPr>
              <a:t>‏</a:t>
            </a:r>
            <a:endParaRPr lang="tr-TR" dirty="0" smtClean="0">
              <a:solidFill>
                <a:schemeClr val="tx1"/>
              </a:solidFill>
              <a:cs typeface="Emine" panose="03020400000000000000" pitchFamily="66" charset="-78"/>
            </a:endParaRPr>
          </a:p>
          <a:p>
            <a:pPr algn="just"/>
            <a:r>
              <a:rPr lang="tr-TR" dirty="0" smtClean="0">
                <a:solidFill>
                  <a:schemeClr val="tx1"/>
                </a:solidFill>
              </a:rPr>
              <a:t>İşte Allah (c.c) </a:t>
            </a:r>
            <a:r>
              <a:rPr lang="tr-TR" dirty="0" err="1" smtClean="0">
                <a:solidFill>
                  <a:schemeClr val="tx1"/>
                </a:solidFill>
              </a:rPr>
              <a:t>nun</a:t>
            </a:r>
            <a:r>
              <a:rPr lang="tr-TR" dirty="0" smtClean="0">
                <a:solidFill>
                  <a:schemeClr val="tx1"/>
                </a:solidFill>
              </a:rPr>
              <a:t>, " </a:t>
            </a:r>
            <a:r>
              <a:rPr lang="tr-TR" b="1" dirty="0" smtClean="0">
                <a:solidFill>
                  <a:schemeClr val="accent6">
                    <a:lumMod val="50000"/>
                  </a:schemeClr>
                </a:solidFill>
              </a:rPr>
              <a:t>gerçek şu ki onların kazanmış oldukları günahlar, kalplerini örtmüştür</a:t>
            </a:r>
            <a:r>
              <a:rPr lang="tr-TR" dirty="0" smtClean="0">
                <a:solidFill>
                  <a:schemeClr val="tx1"/>
                </a:solidFill>
              </a:rPr>
              <a:t>." (</a:t>
            </a:r>
            <a:r>
              <a:rPr lang="tr-TR" dirty="0" err="1" smtClean="0">
                <a:solidFill>
                  <a:schemeClr val="tx1"/>
                </a:solidFill>
              </a:rPr>
              <a:t>Mutaffifin</a:t>
            </a:r>
            <a:r>
              <a:rPr lang="tr-TR" dirty="0" smtClean="0">
                <a:solidFill>
                  <a:schemeClr val="tx1"/>
                </a:solidFill>
              </a:rPr>
              <a:t>, 83/14) diye zikrettiği örtü budur." (</a:t>
            </a:r>
            <a:r>
              <a:rPr lang="tr-TR" dirty="0" err="1" smtClean="0">
                <a:solidFill>
                  <a:schemeClr val="tx1"/>
                </a:solidFill>
              </a:rPr>
              <a:t>Tirmizi</a:t>
            </a:r>
            <a:r>
              <a:rPr lang="tr-TR" dirty="0" smtClean="0">
                <a:solidFill>
                  <a:schemeClr val="tx1"/>
                </a:solidFill>
              </a:rPr>
              <a:t>, Tefsir, 74/3654)</a:t>
            </a:r>
          </a:p>
        </p:txBody>
      </p:sp>
      <p:sp>
        <p:nvSpPr>
          <p:cNvPr id="3" name="Dikdörtgen 2"/>
          <p:cNvSpPr/>
          <p:nvPr/>
        </p:nvSpPr>
        <p:spPr>
          <a:xfrm>
            <a:off x="0" y="72008"/>
            <a:ext cx="9036496" cy="10527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80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KALP VE TEVBE</a:t>
            </a:r>
            <a:endParaRPr lang="tr-TR" sz="80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17 Kalp"/>
          <p:cNvSpPr/>
          <p:nvPr/>
        </p:nvSpPr>
        <p:spPr>
          <a:xfrm>
            <a:off x="4344635" y="1700808"/>
            <a:ext cx="4643506" cy="4680520"/>
          </a:xfrm>
          <a:prstGeom prst="hear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4 Dikdörtgen"/>
          <p:cNvSpPr/>
          <p:nvPr/>
        </p:nvSpPr>
        <p:spPr>
          <a:xfrm>
            <a:off x="5054672" y="1914006"/>
            <a:ext cx="4238210" cy="4155907"/>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tr-TR" sz="2000" dirty="0" smtClean="0">
              <a:solidFill>
                <a:schemeClr val="tx1"/>
              </a:solidFill>
            </a:endParaRPr>
          </a:p>
        </p:txBody>
      </p:sp>
      <p:sp>
        <p:nvSpPr>
          <p:cNvPr id="7" name="22 Oval"/>
          <p:cNvSpPr/>
          <p:nvPr/>
        </p:nvSpPr>
        <p:spPr>
          <a:xfrm>
            <a:off x="4921778" y="3940872"/>
            <a:ext cx="92870" cy="102173"/>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23 Oval"/>
          <p:cNvSpPr/>
          <p:nvPr/>
        </p:nvSpPr>
        <p:spPr>
          <a:xfrm>
            <a:off x="6919426" y="4478954"/>
            <a:ext cx="92870" cy="102173"/>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24 Oval"/>
          <p:cNvSpPr/>
          <p:nvPr/>
        </p:nvSpPr>
        <p:spPr>
          <a:xfrm>
            <a:off x="7567498" y="2102690"/>
            <a:ext cx="92870" cy="102173"/>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25 Oval"/>
          <p:cNvSpPr/>
          <p:nvPr/>
        </p:nvSpPr>
        <p:spPr>
          <a:xfrm>
            <a:off x="6703402" y="2894778"/>
            <a:ext cx="92870" cy="102173"/>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26 Oval"/>
          <p:cNvSpPr/>
          <p:nvPr/>
        </p:nvSpPr>
        <p:spPr>
          <a:xfrm>
            <a:off x="7619990" y="2675505"/>
            <a:ext cx="92870" cy="102173"/>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27 Oval"/>
          <p:cNvSpPr/>
          <p:nvPr/>
        </p:nvSpPr>
        <p:spPr>
          <a:xfrm>
            <a:off x="7259950" y="4547713"/>
            <a:ext cx="92870" cy="102173"/>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23 Oval"/>
          <p:cNvSpPr/>
          <p:nvPr/>
        </p:nvSpPr>
        <p:spPr>
          <a:xfrm>
            <a:off x="5479266" y="3902890"/>
            <a:ext cx="92870" cy="102173"/>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27 Oval"/>
          <p:cNvSpPr/>
          <p:nvPr/>
        </p:nvSpPr>
        <p:spPr>
          <a:xfrm>
            <a:off x="7783522" y="2966786"/>
            <a:ext cx="92870" cy="102173"/>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27 Oval"/>
          <p:cNvSpPr/>
          <p:nvPr/>
        </p:nvSpPr>
        <p:spPr>
          <a:xfrm>
            <a:off x="7764006" y="3971649"/>
            <a:ext cx="92870" cy="102173"/>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 name="23 Oval"/>
          <p:cNvSpPr/>
          <p:nvPr/>
        </p:nvSpPr>
        <p:spPr>
          <a:xfrm>
            <a:off x="5983322" y="3326826"/>
            <a:ext cx="92870" cy="102173"/>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7" name="27 Oval"/>
          <p:cNvSpPr/>
          <p:nvPr/>
        </p:nvSpPr>
        <p:spPr>
          <a:xfrm>
            <a:off x="8287578" y="2390722"/>
            <a:ext cx="92870" cy="102173"/>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8" name="28 Kalp"/>
          <p:cNvSpPr/>
          <p:nvPr/>
        </p:nvSpPr>
        <p:spPr>
          <a:xfrm>
            <a:off x="4099000" y="1700808"/>
            <a:ext cx="4968552" cy="4680520"/>
          </a:xfrm>
          <a:prstGeom prst="hear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9" name="29 Kalp"/>
          <p:cNvSpPr/>
          <p:nvPr/>
        </p:nvSpPr>
        <p:spPr>
          <a:xfrm>
            <a:off x="4155408" y="1700808"/>
            <a:ext cx="4881088" cy="4680520"/>
          </a:xfrm>
          <a:prstGeom prst="hear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48829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anim calcmode="lin" valueType="num">
                                      <p:cBhvr additive="base">
                                        <p:cTn id="11"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 calcmode="lin" valueType="num">
                                      <p:cBhvr additive="base">
                                        <p:cTn id="17"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 calcmode="lin" valueType="num">
                                      <p:cBhvr additive="base">
                                        <p:cTn id="2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 calcmode="lin" valueType="num">
                                      <p:cBhvr additive="base">
                                        <p:cTn id="2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anim calcmode="lin" valueType="num">
                                      <p:cBhvr additive="base">
                                        <p:cTn id="31"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7" end="7"/>
                                            </p:txEl>
                                          </p:spTgt>
                                        </p:tgtEl>
                                        <p:attrNameLst>
                                          <p:attrName>style.visibility</p:attrName>
                                        </p:attrNameLst>
                                      </p:cBhvr>
                                      <p:to>
                                        <p:strVal val="visible"/>
                                      </p:to>
                                    </p:set>
                                    <p:anim calcmode="lin" valueType="num">
                                      <p:cBhvr additive="base">
                                        <p:cTn id="37"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7" end="7"/>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5">
                                            <p:txEl>
                                              <p:pRg st="8" end="8"/>
                                            </p:txEl>
                                          </p:spTgt>
                                        </p:tgtEl>
                                        <p:attrNameLst>
                                          <p:attrName>style.visibility</p:attrName>
                                        </p:attrNameLst>
                                      </p:cBhvr>
                                      <p:to>
                                        <p:strVal val="visible"/>
                                      </p:to>
                                    </p:set>
                                    <p:anim calcmode="lin" valueType="num">
                                      <p:cBhvr additive="base">
                                        <p:cTn id="41"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grpId="0" nodeType="click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checkerboard(across)">
                                      <p:cBhvr>
                                        <p:cTn id="47" dur="500"/>
                                        <p:tgtEl>
                                          <p:spTgt spid="4"/>
                                        </p:tgtEl>
                                      </p:cBhvr>
                                    </p:animEffect>
                                  </p:childTnLst>
                                </p:cTn>
                              </p:par>
                            </p:childTnLst>
                          </p:cTn>
                        </p:par>
                      </p:childTnLst>
                    </p:cTn>
                  </p:par>
                  <p:par>
                    <p:cTn id="48" fill="hold">
                      <p:stCondLst>
                        <p:cond delay="indefinite"/>
                      </p:stCondLst>
                      <p:childTnLst>
                        <p:par>
                          <p:cTn id="49" fill="hold">
                            <p:stCondLst>
                              <p:cond delay="0"/>
                            </p:stCondLst>
                            <p:childTnLst>
                              <p:par>
                                <p:cTn id="50" presetID="8" presetClass="entr" presetSubtype="16" fill="hold" grpId="0" nodeType="click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diamond(in)">
                                      <p:cBhvr>
                                        <p:cTn id="52" dur="2000"/>
                                        <p:tgtEl>
                                          <p:spTgt spid="7"/>
                                        </p:tgtEl>
                                      </p:cBhvr>
                                    </p:animEffect>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grpId="0" nodeType="click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box(in)">
                                      <p:cBhvr>
                                        <p:cTn id="57" dur="500"/>
                                        <p:tgtEl>
                                          <p:spTgt spid="10"/>
                                        </p:tgtEl>
                                      </p:cBhvr>
                                    </p:animEffect>
                                  </p:childTnLst>
                                </p:cTn>
                              </p:par>
                            </p:childTnLst>
                          </p:cTn>
                        </p:par>
                      </p:childTnLst>
                    </p:cTn>
                  </p:par>
                  <p:par>
                    <p:cTn id="58" fill="hold">
                      <p:stCondLst>
                        <p:cond delay="indefinite"/>
                      </p:stCondLst>
                      <p:childTnLst>
                        <p:par>
                          <p:cTn id="59" fill="hold">
                            <p:stCondLst>
                              <p:cond delay="0"/>
                            </p:stCondLst>
                            <p:childTnLst>
                              <p:par>
                                <p:cTn id="60" presetID="4" presetClass="entr" presetSubtype="16" fill="hold" grpId="0" nodeType="click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box(in)">
                                      <p:cBhvr>
                                        <p:cTn id="62" dur="500"/>
                                        <p:tgtEl>
                                          <p:spTgt spid="9"/>
                                        </p:tgtEl>
                                      </p:cBhvr>
                                    </p:animEffect>
                                  </p:childTnLst>
                                </p:cTn>
                              </p:par>
                            </p:childTnLst>
                          </p:cTn>
                        </p:par>
                      </p:childTnLst>
                    </p:cTn>
                  </p:par>
                  <p:par>
                    <p:cTn id="63" fill="hold">
                      <p:stCondLst>
                        <p:cond delay="indefinite"/>
                      </p:stCondLst>
                      <p:childTnLst>
                        <p:par>
                          <p:cTn id="64" fill="hold">
                            <p:stCondLst>
                              <p:cond delay="0"/>
                            </p:stCondLst>
                            <p:childTnLst>
                              <p:par>
                                <p:cTn id="65" presetID="4" presetClass="entr" presetSubtype="16" fill="hold" grpId="0" nodeType="clickEffect">
                                  <p:stCondLst>
                                    <p:cond delay="0"/>
                                  </p:stCondLst>
                                  <p:childTnLst>
                                    <p:set>
                                      <p:cBhvr>
                                        <p:cTn id="66" dur="1" fill="hold">
                                          <p:stCondLst>
                                            <p:cond delay="0"/>
                                          </p:stCondLst>
                                        </p:cTn>
                                        <p:tgtEl>
                                          <p:spTgt spid="11"/>
                                        </p:tgtEl>
                                        <p:attrNameLst>
                                          <p:attrName>style.visibility</p:attrName>
                                        </p:attrNameLst>
                                      </p:cBhvr>
                                      <p:to>
                                        <p:strVal val="visible"/>
                                      </p:to>
                                    </p:set>
                                    <p:animEffect transition="in" filter="box(in)">
                                      <p:cBhvr>
                                        <p:cTn id="67" dur="500"/>
                                        <p:tgtEl>
                                          <p:spTgt spid="11"/>
                                        </p:tgtEl>
                                      </p:cBhvr>
                                    </p:animEffect>
                                  </p:childTnLst>
                                </p:cTn>
                              </p:par>
                            </p:childTnLst>
                          </p:cTn>
                        </p:par>
                      </p:childTnLst>
                    </p:cTn>
                  </p:par>
                  <p:par>
                    <p:cTn id="68" fill="hold">
                      <p:stCondLst>
                        <p:cond delay="indefinite"/>
                      </p:stCondLst>
                      <p:childTnLst>
                        <p:par>
                          <p:cTn id="69" fill="hold">
                            <p:stCondLst>
                              <p:cond delay="0"/>
                            </p:stCondLst>
                            <p:childTnLst>
                              <p:par>
                                <p:cTn id="70" presetID="4" presetClass="entr" presetSubtype="16" fill="hold" grpId="0" nodeType="clickEffect">
                                  <p:stCondLst>
                                    <p:cond delay="0"/>
                                  </p:stCondLst>
                                  <p:childTnLst>
                                    <p:set>
                                      <p:cBhvr>
                                        <p:cTn id="71" dur="1" fill="hold">
                                          <p:stCondLst>
                                            <p:cond delay="0"/>
                                          </p:stCondLst>
                                        </p:cTn>
                                        <p:tgtEl>
                                          <p:spTgt spid="8"/>
                                        </p:tgtEl>
                                        <p:attrNameLst>
                                          <p:attrName>style.visibility</p:attrName>
                                        </p:attrNameLst>
                                      </p:cBhvr>
                                      <p:to>
                                        <p:strVal val="visible"/>
                                      </p:to>
                                    </p:set>
                                    <p:animEffect transition="in" filter="box(in)">
                                      <p:cBhvr>
                                        <p:cTn id="72" dur="500"/>
                                        <p:tgtEl>
                                          <p:spTgt spid="8"/>
                                        </p:tgtEl>
                                      </p:cBhvr>
                                    </p:animEffect>
                                  </p:childTnLst>
                                </p:cTn>
                              </p:par>
                            </p:childTnLst>
                          </p:cTn>
                        </p:par>
                      </p:childTnLst>
                    </p:cTn>
                  </p:par>
                  <p:par>
                    <p:cTn id="73" fill="hold">
                      <p:stCondLst>
                        <p:cond delay="indefinite"/>
                      </p:stCondLst>
                      <p:childTnLst>
                        <p:par>
                          <p:cTn id="74" fill="hold">
                            <p:stCondLst>
                              <p:cond delay="0"/>
                            </p:stCondLst>
                            <p:childTnLst>
                              <p:par>
                                <p:cTn id="75" presetID="4" presetClass="entr" presetSubtype="16" fill="hold" grpId="0" nodeType="clickEffect">
                                  <p:stCondLst>
                                    <p:cond delay="0"/>
                                  </p:stCondLst>
                                  <p:childTnLst>
                                    <p:set>
                                      <p:cBhvr>
                                        <p:cTn id="76" dur="1" fill="hold">
                                          <p:stCondLst>
                                            <p:cond delay="0"/>
                                          </p:stCondLst>
                                        </p:cTn>
                                        <p:tgtEl>
                                          <p:spTgt spid="13"/>
                                        </p:tgtEl>
                                        <p:attrNameLst>
                                          <p:attrName>style.visibility</p:attrName>
                                        </p:attrNameLst>
                                      </p:cBhvr>
                                      <p:to>
                                        <p:strVal val="visible"/>
                                      </p:to>
                                    </p:set>
                                    <p:animEffect transition="in" filter="box(in)">
                                      <p:cBhvr>
                                        <p:cTn id="77" dur="500"/>
                                        <p:tgtEl>
                                          <p:spTgt spid="13"/>
                                        </p:tgtEl>
                                      </p:cBhvr>
                                    </p:animEffect>
                                  </p:childTnLst>
                                </p:cTn>
                              </p:par>
                              <p:par>
                                <p:cTn id="78" presetID="4" presetClass="entr" presetSubtype="16" fill="hold" grpId="0" nodeType="with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box(in)">
                                      <p:cBhvr>
                                        <p:cTn id="80" dur="500"/>
                                        <p:tgtEl>
                                          <p:spTgt spid="12"/>
                                        </p:tgtEl>
                                      </p:cBhvr>
                                    </p:animEffect>
                                  </p:childTnLst>
                                </p:cTn>
                              </p:par>
                              <p:par>
                                <p:cTn id="81" presetID="4" presetClass="entr" presetSubtype="16" fill="hold" grpId="0" nodeType="withEffect">
                                  <p:stCondLst>
                                    <p:cond delay="0"/>
                                  </p:stCondLst>
                                  <p:childTnLst>
                                    <p:set>
                                      <p:cBhvr>
                                        <p:cTn id="82" dur="1" fill="hold">
                                          <p:stCondLst>
                                            <p:cond delay="0"/>
                                          </p:stCondLst>
                                        </p:cTn>
                                        <p:tgtEl>
                                          <p:spTgt spid="14"/>
                                        </p:tgtEl>
                                        <p:attrNameLst>
                                          <p:attrName>style.visibility</p:attrName>
                                        </p:attrNameLst>
                                      </p:cBhvr>
                                      <p:to>
                                        <p:strVal val="visible"/>
                                      </p:to>
                                    </p:set>
                                    <p:animEffect transition="in" filter="box(in)">
                                      <p:cBhvr>
                                        <p:cTn id="83" dur="500"/>
                                        <p:tgtEl>
                                          <p:spTgt spid="14"/>
                                        </p:tgtEl>
                                      </p:cBhvr>
                                    </p:animEffect>
                                  </p:childTnLst>
                                </p:cTn>
                              </p:par>
                            </p:childTnLst>
                          </p:cTn>
                        </p:par>
                      </p:childTnLst>
                    </p:cTn>
                  </p:par>
                  <p:par>
                    <p:cTn id="84" fill="hold">
                      <p:stCondLst>
                        <p:cond delay="indefinite"/>
                      </p:stCondLst>
                      <p:childTnLst>
                        <p:par>
                          <p:cTn id="85" fill="hold">
                            <p:stCondLst>
                              <p:cond delay="0"/>
                            </p:stCondLst>
                            <p:childTnLst>
                              <p:par>
                                <p:cTn id="86" presetID="4" presetClass="entr" presetSubtype="16" fill="hold" grpId="0" nodeType="clickEffect">
                                  <p:stCondLst>
                                    <p:cond delay="0"/>
                                  </p:stCondLst>
                                  <p:childTnLst>
                                    <p:set>
                                      <p:cBhvr>
                                        <p:cTn id="87" dur="1" fill="hold">
                                          <p:stCondLst>
                                            <p:cond delay="0"/>
                                          </p:stCondLst>
                                        </p:cTn>
                                        <p:tgtEl>
                                          <p:spTgt spid="16"/>
                                        </p:tgtEl>
                                        <p:attrNameLst>
                                          <p:attrName>style.visibility</p:attrName>
                                        </p:attrNameLst>
                                      </p:cBhvr>
                                      <p:to>
                                        <p:strVal val="visible"/>
                                      </p:to>
                                    </p:set>
                                    <p:animEffect transition="in" filter="box(in)">
                                      <p:cBhvr>
                                        <p:cTn id="88" dur="500"/>
                                        <p:tgtEl>
                                          <p:spTgt spid="16"/>
                                        </p:tgtEl>
                                      </p:cBhvr>
                                    </p:animEffect>
                                  </p:childTnLst>
                                </p:cTn>
                              </p:par>
                              <p:par>
                                <p:cTn id="89" presetID="4" presetClass="entr" presetSubtype="16" fill="hold" grpId="0" nodeType="withEffect">
                                  <p:stCondLst>
                                    <p:cond delay="0"/>
                                  </p:stCondLst>
                                  <p:childTnLst>
                                    <p:set>
                                      <p:cBhvr>
                                        <p:cTn id="90" dur="1" fill="hold">
                                          <p:stCondLst>
                                            <p:cond delay="0"/>
                                          </p:stCondLst>
                                        </p:cTn>
                                        <p:tgtEl>
                                          <p:spTgt spid="17"/>
                                        </p:tgtEl>
                                        <p:attrNameLst>
                                          <p:attrName>style.visibility</p:attrName>
                                        </p:attrNameLst>
                                      </p:cBhvr>
                                      <p:to>
                                        <p:strVal val="visible"/>
                                      </p:to>
                                    </p:set>
                                    <p:animEffect transition="in" filter="box(in)">
                                      <p:cBhvr>
                                        <p:cTn id="91" dur="500"/>
                                        <p:tgtEl>
                                          <p:spTgt spid="17"/>
                                        </p:tgtEl>
                                      </p:cBhvr>
                                    </p:animEffect>
                                  </p:childTnLst>
                                </p:cTn>
                              </p:par>
                              <p:par>
                                <p:cTn id="92" presetID="4" presetClass="entr" presetSubtype="16" fill="hold" grpId="0" nodeType="withEffect">
                                  <p:stCondLst>
                                    <p:cond delay="0"/>
                                  </p:stCondLst>
                                  <p:childTnLst>
                                    <p:set>
                                      <p:cBhvr>
                                        <p:cTn id="93" dur="1" fill="hold">
                                          <p:stCondLst>
                                            <p:cond delay="0"/>
                                          </p:stCondLst>
                                        </p:cTn>
                                        <p:tgtEl>
                                          <p:spTgt spid="15"/>
                                        </p:tgtEl>
                                        <p:attrNameLst>
                                          <p:attrName>style.visibility</p:attrName>
                                        </p:attrNameLst>
                                      </p:cBhvr>
                                      <p:to>
                                        <p:strVal val="visible"/>
                                      </p:to>
                                    </p:set>
                                    <p:animEffect transition="in" filter="box(in)">
                                      <p:cBhvr>
                                        <p:cTn id="94" dur="500"/>
                                        <p:tgtEl>
                                          <p:spTgt spid="15"/>
                                        </p:tgtEl>
                                      </p:cBhvr>
                                    </p:animEffect>
                                  </p:childTnLst>
                                </p:cTn>
                              </p:par>
                            </p:childTnLst>
                          </p:cTn>
                        </p:par>
                      </p:childTnLst>
                    </p:cTn>
                  </p:par>
                  <p:par>
                    <p:cTn id="95" fill="hold">
                      <p:stCondLst>
                        <p:cond delay="indefinite"/>
                      </p:stCondLst>
                      <p:childTnLst>
                        <p:par>
                          <p:cTn id="96" fill="hold">
                            <p:stCondLst>
                              <p:cond delay="0"/>
                            </p:stCondLst>
                            <p:childTnLst>
                              <p:par>
                                <p:cTn id="97" presetID="8" presetClass="entr" presetSubtype="16" fill="hold" grpId="0" nodeType="clickEffect">
                                  <p:stCondLst>
                                    <p:cond delay="0"/>
                                  </p:stCondLst>
                                  <p:childTnLst>
                                    <p:set>
                                      <p:cBhvr>
                                        <p:cTn id="98" dur="1" fill="hold">
                                          <p:stCondLst>
                                            <p:cond delay="0"/>
                                          </p:stCondLst>
                                        </p:cTn>
                                        <p:tgtEl>
                                          <p:spTgt spid="18"/>
                                        </p:tgtEl>
                                        <p:attrNameLst>
                                          <p:attrName>style.visibility</p:attrName>
                                        </p:attrNameLst>
                                      </p:cBhvr>
                                      <p:to>
                                        <p:strVal val="visible"/>
                                      </p:to>
                                    </p:set>
                                    <p:animEffect transition="in" filter="diamond(in)">
                                      <p:cBhvr>
                                        <p:cTn id="99" dur="2000"/>
                                        <p:tgtEl>
                                          <p:spTgt spid="18"/>
                                        </p:tgtEl>
                                      </p:cBhvr>
                                    </p:animEffect>
                                  </p:childTnLst>
                                </p:cTn>
                              </p:par>
                            </p:childTnLst>
                          </p:cTn>
                        </p:par>
                      </p:childTnLst>
                    </p:cTn>
                  </p:par>
                  <p:par>
                    <p:cTn id="100" fill="hold">
                      <p:stCondLst>
                        <p:cond delay="indefinite"/>
                      </p:stCondLst>
                      <p:childTnLst>
                        <p:par>
                          <p:cTn id="101" fill="hold">
                            <p:stCondLst>
                              <p:cond delay="0"/>
                            </p:stCondLst>
                            <p:childTnLst>
                              <p:par>
                                <p:cTn id="102" presetID="5" presetClass="entr" presetSubtype="10" fill="hold" grpId="0" nodeType="click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checkerboard(across)">
                                      <p:cBhvr>
                                        <p:cTn id="10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1D58B2F-CFCE-8C43-9A67-A0620A6EC273}"/>
              </a:ext>
            </a:extLst>
          </p:cNvPr>
          <p:cNvSpPr>
            <a:spLocks noGrp="1"/>
          </p:cNvSpPr>
          <p:nvPr>
            <p:ph type="title"/>
          </p:nvPr>
        </p:nvSpPr>
        <p:spPr>
          <a:xfrm>
            <a:off x="0" y="136071"/>
            <a:ext cx="9218839" cy="877661"/>
          </a:xfrm>
        </p:spPr>
        <p:txBody>
          <a:bodyPr/>
          <a:lstStyle/>
          <a:p>
            <a:r>
              <a:rPr lang="tr-TR" sz="2800" b="1" dirty="0" smtClean="0">
                <a:effectLst>
                  <a:outerShdw blurRad="38100" dist="38100" dir="2700000" algn="tl">
                    <a:srgbClr val="000000">
                      <a:alpha val="43137"/>
                    </a:srgbClr>
                  </a:outerShdw>
                </a:effectLst>
              </a:rPr>
              <a:t>MADDİ VE MANEVİ HASTALIKLARIMIZA ŞİFADIR </a:t>
            </a:r>
            <a:r>
              <a:rPr lang="tr-TR" sz="2800" b="1" dirty="0">
                <a:effectLst>
                  <a:outerShdw blurRad="38100" dist="38100" dir="2700000" algn="tl">
                    <a:srgbClr val="000000">
                      <a:alpha val="43137"/>
                    </a:srgbClr>
                  </a:outerShdw>
                </a:effectLst>
              </a:rPr>
              <a:t>RAMAZAN</a:t>
            </a:r>
          </a:p>
        </p:txBody>
      </p:sp>
      <p:sp>
        <p:nvSpPr>
          <p:cNvPr id="3" name="İçerik Yer Tutucusu 2">
            <a:extLst>
              <a:ext uri="{FF2B5EF4-FFF2-40B4-BE49-F238E27FC236}">
                <a16:creationId xmlns:a16="http://schemas.microsoft.com/office/drawing/2014/main" id="{4136C6DD-3A17-6F45-8D15-16C787317536}"/>
              </a:ext>
            </a:extLst>
          </p:cNvPr>
          <p:cNvSpPr>
            <a:spLocks noGrp="1"/>
          </p:cNvSpPr>
          <p:nvPr>
            <p:ph idx="1"/>
          </p:nvPr>
        </p:nvSpPr>
        <p:spPr>
          <a:xfrm>
            <a:off x="107504" y="1124744"/>
            <a:ext cx="8784976" cy="5328592"/>
          </a:xfrm>
        </p:spPr>
        <p:txBody>
          <a:bodyPr/>
          <a:lstStyle/>
          <a:p>
            <a:pPr marL="0" indent="0">
              <a:buNone/>
            </a:pPr>
            <a:r>
              <a:rPr lang="tr-TR" sz="1800" b="1" dirty="0">
                <a:solidFill>
                  <a:srgbClr val="FF0000"/>
                </a:solidFill>
              </a:rPr>
              <a:t>Maneviyatın azaldığı yerde hastalıkların arttığı bir gerçektir. </a:t>
            </a:r>
            <a:endParaRPr lang="tr-TR" sz="1800" b="1" dirty="0" smtClean="0">
              <a:solidFill>
                <a:srgbClr val="FF0000"/>
              </a:solidFill>
            </a:endParaRPr>
          </a:p>
          <a:p>
            <a:pPr marL="0" indent="0">
              <a:buNone/>
            </a:pPr>
            <a:r>
              <a:rPr lang="tr-TR" sz="1800" dirty="0"/>
              <a:t>İnsanoğlu gün geçtikçe kendini daha yorgun hissetmeye devam ediyor. Refah seviyesinin arttığı toplumlarda yapılan araştırmalar manevi hastalıklar, intihar ve yalnızlık oranlarının arttığını gösteriyor. </a:t>
            </a:r>
            <a:endParaRPr lang="tr-TR" sz="1800" dirty="0" smtClean="0"/>
          </a:p>
          <a:p>
            <a:pPr marL="0" indent="0">
              <a:buNone/>
            </a:pPr>
            <a:r>
              <a:rPr lang="tr-TR" sz="1800" dirty="0" smtClean="0"/>
              <a:t>Eskiden </a:t>
            </a:r>
            <a:r>
              <a:rPr lang="tr-TR" sz="1800" dirty="0"/>
              <a:t>Ramazan gelmeye yakın </a:t>
            </a:r>
            <a:r>
              <a:rPr lang="tr-TR" sz="1800" dirty="0" smtClean="0"/>
              <a:t>pek çok </a:t>
            </a:r>
            <a:r>
              <a:rPr lang="tr-TR" sz="1800" dirty="0"/>
              <a:t>insanın hayatında değişiklikler gözle görülür dereceye ulaşır, yediği, içtiği, giydiği, konuştuğu, bulunduğu ortamı değişir ve bir huzur hali etrafını sarardı. </a:t>
            </a:r>
            <a:endParaRPr lang="tr-TR" sz="1800" dirty="0" smtClean="0"/>
          </a:p>
          <a:p>
            <a:pPr marL="0" indent="0">
              <a:buNone/>
            </a:pPr>
            <a:r>
              <a:rPr lang="tr-TR" sz="1800" b="1" dirty="0" smtClean="0">
                <a:solidFill>
                  <a:srgbClr val="FF0000"/>
                </a:solidFill>
              </a:rPr>
              <a:t>Manevi </a:t>
            </a:r>
            <a:r>
              <a:rPr lang="tr-TR" sz="1800" b="1" dirty="0">
                <a:solidFill>
                  <a:srgbClr val="FF0000"/>
                </a:solidFill>
              </a:rPr>
              <a:t>iklim </a:t>
            </a:r>
            <a:r>
              <a:rPr lang="tr-TR" sz="1800" b="1" dirty="0" smtClean="0">
                <a:solidFill>
                  <a:srgbClr val="FF0000"/>
                </a:solidFill>
              </a:rPr>
              <a:t>pek çok </a:t>
            </a:r>
            <a:r>
              <a:rPr lang="tr-TR" sz="1800" b="1" dirty="0">
                <a:solidFill>
                  <a:srgbClr val="FF0000"/>
                </a:solidFill>
              </a:rPr>
              <a:t>maddi hastalığı tedavi eder, manevi hastalıkları onarır, kirlerden insanı arındırır.</a:t>
            </a:r>
            <a:r>
              <a:rPr lang="tr-TR" sz="1800" dirty="0"/>
              <a:t> İnsanda oluşan huzur ve sükun hali kalbin </a:t>
            </a:r>
            <a:r>
              <a:rPr lang="tr-TR" sz="1800" dirty="0" smtClean="0"/>
              <a:t>ferahlamasına, </a:t>
            </a:r>
            <a:r>
              <a:rPr lang="tr-TR" sz="1800" dirty="0"/>
              <a:t>düşünce ve zihin yapısının yenilenmesine sebep olur. Güven hisseden insan manevî olarak direnç kazanır</a:t>
            </a:r>
            <a:r>
              <a:rPr lang="tr-TR" sz="1800" dirty="0" smtClean="0"/>
              <a:t>.</a:t>
            </a:r>
          </a:p>
          <a:p>
            <a:r>
              <a:rPr lang="tr-TR" sz="1800" dirty="0" smtClean="0"/>
              <a:t>Kişinin öfkelendiğinde abdest alması, </a:t>
            </a:r>
          </a:p>
          <a:p>
            <a:r>
              <a:rPr lang="tr-TR" sz="1800" dirty="0" smtClean="0"/>
              <a:t>bunaldığında </a:t>
            </a:r>
            <a:r>
              <a:rPr lang="tr-TR" sz="1800" dirty="0"/>
              <a:t>huzuru ilahide durması, </a:t>
            </a:r>
            <a:endParaRPr lang="tr-TR" sz="1800" dirty="0" smtClean="0"/>
          </a:p>
          <a:p>
            <a:r>
              <a:rPr lang="tr-TR" sz="1800" dirty="0" smtClean="0"/>
              <a:t>kötülüklerden </a:t>
            </a:r>
            <a:r>
              <a:rPr lang="tr-TR" sz="1800" dirty="0"/>
              <a:t>uzak kalması için namaza sarılması ve vaktini tanzim etmesi, </a:t>
            </a:r>
            <a:endParaRPr lang="tr-TR" sz="1800" dirty="0" smtClean="0"/>
          </a:p>
          <a:p>
            <a:r>
              <a:rPr lang="tr-TR" sz="1800" dirty="0" smtClean="0"/>
              <a:t>düşünce </a:t>
            </a:r>
            <a:r>
              <a:rPr lang="tr-TR" sz="1800" dirty="0"/>
              <a:t>ve zihin dünyası yorulduğunda kuran okuması, </a:t>
            </a:r>
            <a:endParaRPr lang="tr-TR" sz="1800" dirty="0" smtClean="0"/>
          </a:p>
          <a:p>
            <a:r>
              <a:rPr lang="tr-TR" sz="1800" dirty="0" smtClean="0"/>
              <a:t>dünyevi </a:t>
            </a:r>
            <a:r>
              <a:rPr lang="tr-TR" sz="1800" dirty="0"/>
              <a:t>bir çok hastalığın çözümü olarak oruç tutması, </a:t>
            </a:r>
            <a:endParaRPr lang="tr-TR" sz="1800" dirty="0" smtClean="0"/>
          </a:p>
          <a:p>
            <a:r>
              <a:rPr lang="tr-TR" sz="1800" dirty="0" smtClean="0"/>
              <a:t>zihin </a:t>
            </a:r>
            <a:r>
              <a:rPr lang="tr-TR" sz="1800" dirty="0"/>
              <a:t>yorgunluğunu tefekkür, tezekkür ile dağıtması, </a:t>
            </a:r>
            <a:endParaRPr lang="tr-TR" sz="1800" dirty="0" smtClean="0"/>
          </a:p>
          <a:p>
            <a:r>
              <a:rPr lang="tr-TR" sz="1800" dirty="0" smtClean="0"/>
              <a:t>helal </a:t>
            </a:r>
            <a:r>
              <a:rPr lang="tr-TR" sz="1800" dirty="0"/>
              <a:t>haram duyarlılığının hayata etkisi aslında kişinin maddi ve Manevî hayatının dengelenmesi gerektiğini bizlere göstermektedir. </a:t>
            </a:r>
          </a:p>
        </p:txBody>
      </p:sp>
    </p:spTree>
    <p:extLst>
      <p:ext uri="{BB962C8B-B14F-4D97-AF65-F5344CB8AC3E}">
        <p14:creationId xmlns:p14="http://schemas.microsoft.com/office/powerpoint/2010/main" val="26137728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DFD8D0"/>
        </a:solidFill>
        <a:effectLst/>
      </p:bgPr>
    </p:bg>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4136C6DD-3A17-6F45-8D15-16C787317536}"/>
              </a:ext>
            </a:extLst>
          </p:cNvPr>
          <p:cNvSpPr>
            <a:spLocks noGrp="1"/>
          </p:cNvSpPr>
          <p:nvPr>
            <p:ph idx="1"/>
          </p:nvPr>
        </p:nvSpPr>
        <p:spPr>
          <a:xfrm>
            <a:off x="107504" y="188641"/>
            <a:ext cx="3600400" cy="6552728"/>
          </a:xfrm>
        </p:spPr>
        <p:txBody>
          <a:bodyPr anchor="ctr"/>
          <a:lstStyle/>
          <a:p>
            <a:r>
              <a:rPr lang="tr-TR" sz="1800" dirty="0"/>
              <a:t>Mevlana’nın dediği gibi </a:t>
            </a:r>
            <a:r>
              <a:rPr lang="tr-TR" sz="1800" b="1" dirty="0"/>
              <a:t>“Nasıl inanırsanız öyle yaşarsınız. Nasıl yaşarsanız öyle ölürsünüz.” </a:t>
            </a:r>
            <a:endParaRPr lang="tr-TR" sz="1800" dirty="0"/>
          </a:p>
          <a:p>
            <a:r>
              <a:rPr lang="tr-TR" sz="1800" b="1" dirty="0"/>
              <a:t>Bir sürahide ne varsa bardağa dökülecek olan da odur. Dürüst olmak, su gibi temiz ve berrak olmaktır.</a:t>
            </a:r>
            <a:endParaRPr lang="tr-TR" sz="1800" dirty="0"/>
          </a:p>
          <a:p>
            <a:r>
              <a:rPr lang="tr-TR" sz="1800" u="sng" dirty="0"/>
              <a:t>Bir kapta bal şerbeti </a:t>
            </a:r>
            <a:r>
              <a:rPr lang="tr-TR" sz="1800" dirty="0"/>
              <a:t>olduğu halde, ondan sirke dökülmesi nasıl mümkün değilse, iyi duygu ve düşüncelere sahip olan kimsenin diline ve organlarına yansıyacak olan da iyi söz ve davranışlardır. </a:t>
            </a:r>
          </a:p>
        </p:txBody>
      </p:sp>
      <p:pic>
        <p:nvPicPr>
          <p:cNvPr id="4" name="Resim 3" descr="C:\Users\idris.yavuzyigit\Desktop\sürahi.jfif"/>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07904" y="0"/>
            <a:ext cx="5436096" cy="6858000"/>
          </a:xfrm>
          <a:prstGeom prst="rect">
            <a:avLst/>
          </a:prstGeom>
          <a:noFill/>
          <a:ln>
            <a:noFill/>
          </a:ln>
        </p:spPr>
      </p:pic>
    </p:spTree>
    <p:extLst>
      <p:ext uri="{BB962C8B-B14F-4D97-AF65-F5344CB8AC3E}">
        <p14:creationId xmlns:p14="http://schemas.microsoft.com/office/powerpoint/2010/main" val="138653910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2290" name="Picture 2" descr="C:\Users\idris\Desktop\2016 Ramazan\kadir-gecesi-nasil-anlasili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1556792"/>
            <a:ext cx="5073980" cy="381642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3" name="12 Dikdörtgen"/>
          <p:cNvSpPr/>
          <p:nvPr/>
        </p:nvSpPr>
        <p:spPr>
          <a:xfrm>
            <a:off x="0" y="0"/>
            <a:ext cx="9144000" cy="1988840"/>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3200" b="1" dirty="0" smtClean="0">
                <a:solidFill>
                  <a:schemeClr val="tx1"/>
                </a:solidFill>
                <a:latin typeface="Times New Roman" pitchFamily="18" charset="0"/>
                <a:cs typeface="Times New Roman" pitchFamily="18" charset="0"/>
              </a:rPr>
              <a:t>“</a:t>
            </a:r>
            <a:r>
              <a:rPr lang="tr-TR" sz="66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Vivaldi" panose="03020602050506090804" pitchFamily="66" charset="0"/>
                <a:cs typeface="Times New Roman" pitchFamily="18" charset="0"/>
              </a:rPr>
              <a:t>Dünyası Ramazan Olanın</a:t>
            </a:r>
            <a:endParaRPr lang="tr-TR" sz="4000" b="1" dirty="0" smtClean="0">
              <a:solidFill>
                <a:schemeClr val="tx1"/>
              </a:solidFill>
              <a:latin typeface="Times New Roman" pitchFamily="18" charset="0"/>
              <a:cs typeface="Times New Roman" pitchFamily="18" charset="0"/>
            </a:endParaRPr>
          </a:p>
        </p:txBody>
      </p:sp>
      <p:sp>
        <p:nvSpPr>
          <p:cNvPr id="4" name="12 Dikdörtgen"/>
          <p:cNvSpPr/>
          <p:nvPr/>
        </p:nvSpPr>
        <p:spPr>
          <a:xfrm>
            <a:off x="0" y="4797152"/>
            <a:ext cx="9108504" cy="2088232"/>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66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Vivaldi" panose="03020602050506090804" pitchFamily="66" charset="0"/>
                <a:cs typeface="Times New Roman" pitchFamily="18" charset="0"/>
              </a:rPr>
              <a:t>Ahireti Bayram Olur</a:t>
            </a:r>
            <a:r>
              <a:rPr lang="tr-TR" sz="4000" b="1" dirty="0" smtClean="0">
                <a:solidFill>
                  <a:schemeClr val="tx1"/>
                </a:solidFill>
                <a:latin typeface="Times New Roman" pitchFamily="18" charset="0"/>
                <a:cs typeface="Times New Roman" pitchFamily="18" charset="0"/>
              </a:rPr>
              <a:t>”</a:t>
            </a:r>
          </a:p>
        </p:txBody>
      </p:sp>
    </p:spTree>
    <p:extLst>
      <p:ext uri="{BB962C8B-B14F-4D97-AF65-F5344CB8AC3E}">
        <p14:creationId xmlns:p14="http://schemas.microsoft.com/office/powerpoint/2010/main" val="24693703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465516" y="-1132860"/>
            <a:ext cx="6237311" cy="9168343"/>
          </a:xfrm>
          <a:prstGeom prst="rect">
            <a:avLst/>
          </a:prstGeom>
        </p:spPr>
      </p:pic>
    </p:spTree>
    <p:extLst>
      <p:ext uri="{BB962C8B-B14F-4D97-AF65-F5344CB8AC3E}">
        <p14:creationId xmlns:p14="http://schemas.microsoft.com/office/powerpoint/2010/main" val="211851845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Dikdörtgen"/>
          <p:cNvSpPr/>
          <p:nvPr/>
        </p:nvSpPr>
        <p:spPr>
          <a:xfrm>
            <a:off x="251520" y="1268760"/>
            <a:ext cx="8712968" cy="5400600"/>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rtlCol="0" anchor="ctr"/>
          <a:lstStyle/>
          <a:p>
            <a:pPr lvl="0" algn="ctr"/>
            <a:r>
              <a:rPr lang="ar-AE" sz="2000" dirty="0" smtClean="0"/>
              <a:t>يَٓا </a:t>
            </a:r>
            <a:r>
              <a:rPr lang="ar-AE" sz="2000" dirty="0"/>
              <a:t>اَيُّهَا الَّذ۪ينَ اٰمَنُوا اسْتَج۪يبُوا لِلّٰهِ وَلِلرَّسُولِ اِذَا دَعَاكُمْ لِمَا يُحْي۪يكُمْۚ وَاعْلَمُٓوا اَنَّ اللّٰهَ يَحُولُ بَيْنَ الْمَرْءِ وَقَلْبِه۪ وَاَنَّـهُٓ اِلَيْهِ تُحْشَرُونَ</a:t>
            </a:r>
            <a:br>
              <a:rPr lang="ar-AE" sz="2000" dirty="0"/>
            </a:br>
            <a:r>
              <a:rPr lang="ar-AE" sz="2000" dirty="0"/>
              <a:t>“</a:t>
            </a:r>
            <a:r>
              <a:rPr lang="tr-TR" sz="2000" b="1" dirty="0">
                <a:solidFill>
                  <a:srgbClr val="FF0000"/>
                </a:solidFill>
              </a:rPr>
              <a:t>Ey iman edenler! Sizi hayat verecek şeylere çağırdıklarında Allah ve resulünün çağrısına uyun </a:t>
            </a:r>
            <a:r>
              <a:rPr lang="tr-TR" sz="2000" b="1" dirty="0"/>
              <a:t>ve şüphesiz bilin ki Allah kişi ile kalbinin arasına girer. Unutmayın ki O’nun huzuruna götürüleceksiniz.” </a:t>
            </a:r>
            <a:endParaRPr lang="tr-TR" sz="2000" b="1" dirty="0" smtClean="0"/>
          </a:p>
          <a:p>
            <a:pPr lvl="0" algn="ctr"/>
            <a:r>
              <a:rPr lang="tr-TR" sz="2000" dirty="0" smtClean="0"/>
              <a:t>(</a:t>
            </a:r>
            <a:r>
              <a:rPr lang="tr-TR" sz="2000" dirty="0" err="1"/>
              <a:t>Enfal</a:t>
            </a:r>
            <a:r>
              <a:rPr lang="tr-TR" sz="2000" dirty="0"/>
              <a:t>, 8/24</a:t>
            </a:r>
            <a:r>
              <a:rPr lang="tr-TR" sz="2000" dirty="0" smtClean="0"/>
              <a:t>.)</a:t>
            </a:r>
          </a:p>
          <a:p>
            <a:pPr lvl="0" algn="just"/>
            <a:r>
              <a:rPr lang="tr-TR" sz="2000" dirty="0"/>
              <a:t/>
            </a:r>
            <a:br>
              <a:rPr lang="tr-TR" sz="2000" dirty="0"/>
            </a:br>
            <a:r>
              <a:rPr lang="tr-TR" sz="2000" dirty="0"/>
              <a:t>Allah ve Resulünün bizi çağırdığı pek çok önemli husus bazen gözlerden kaçabiliyor kıymetli dostlar</a:t>
            </a:r>
            <a:r>
              <a:rPr lang="tr-TR" sz="2000" dirty="0" smtClean="0"/>
              <a:t>.</a:t>
            </a:r>
          </a:p>
          <a:p>
            <a:pPr lvl="0" algn="just"/>
            <a:r>
              <a:rPr lang="tr-TR" sz="2000" dirty="0"/>
              <a:t/>
            </a:r>
            <a:br>
              <a:rPr lang="tr-TR" sz="2000" dirty="0"/>
            </a:br>
            <a:r>
              <a:rPr lang="tr-TR" sz="2000" b="1" dirty="0"/>
              <a:t>İnsanlık, ahlak, merhamet, adalet, güven, sabır, ibadet, dua, helal...</a:t>
            </a:r>
            <a:br>
              <a:rPr lang="tr-TR" sz="2000" b="1" dirty="0"/>
            </a:br>
            <a:r>
              <a:rPr lang="tr-TR" sz="2000" dirty="0"/>
              <a:t>Rahmeti ile bizi kuşatmak üzere gelen </a:t>
            </a:r>
            <a:r>
              <a:rPr lang="tr-TR" sz="2000" dirty="0" smtClean="0"/>
              <a:t>Ramazan </a:t>
            </a:r>
            <a:r>
              <a:rPr lang="tr-TR" sz="2000" dirty="0"/>
              <a:t>Kur'an-ı Kerimde ve Efendimizin Sünnetinde yer alan ve zaman zaman ihmal edebildiğimiz pek çok erdem ve güzelliği yeniden kazanmamıza vesiledir. Bize hayat verecek ilahi düsturlara yeniden kavuşmak, tazelenmek, eksikleri gidermek, barışmak için bu fırsatı iyi değerlendirmek gerekir.</a:t>
            </a:r>
            <a:endParaRPr lang="tr-TR" sz="2000" dirty="0">
              <a:solidFill>
                <a:schemeClr val="tx1"/>
              </a:solidFill>
            </a:endParaRPr>
          </a:p>
        </p:txBody>
      </p:sp>
      <p:sp>
        <p:nvSpPr>
          <p:cNvPr id="3" name="3 Dikdörtgen"/>
          <p:cNvSpPr/>
          <p:nvPr/>
        </p:nvSpPr>
        <p:spPr>
          <a:xfrm rot="5400000">
            <a:off x="3923928" y="-4023320"/>
            <a:ext cx="1296144" cy="914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tr-TR" sz="4400" b="1" dirty="0" smtClean="0">
                <a:solidFill>
                  <a:schemeClr val="tx1"/>
                </a:solidFill>
                <a:effectLst>
                  <a:outerShdw blurRad="38100" dist="38100" dir="2700000" algn="tl">
                    <a:srgbClr val="000000">
                      <a:alpha val="43137"/>
                    </a:srgbClr>
                  </a:outerShdw>
                </a:effectLst>
              </a:rPr>
              <a:t>SİZE HAYAT VERECEK ŞEYLER…</a:t>
            </a:r>
            <a:endParaRPr lang="tr-TR" sz="4400" dirty="0" smtClean="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3176771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8" name="17 Yuvarlatılmış Dikdörtgen"/>
          <p:cNvSpPr/>
          <p:nvPr/>
        </p:nvSpPr>
        <p:spPr>
          <a:xfrm>
            <a:off x="107504" y="142852"/>
            <a:ext cx="7200800" cy="342562"/>
          </a:xfrm>
          <a:prstGeom prst="roundRect">
            <a:avLst/>
          </a:prstGeom>
          <a:ln/>
        </p:spPr>
        <p:style>
          <a:lnRef idx="1">
            <a:schemeClr val="accent5"/>
          </a:lnRef>
          <a:fillRef idx="2">
            <a:schemeClr val="accent5"/>
          </a:fillRef>
          <a:effectRef idx="1">
            <a:schemeClr val="accent5"/>
          </a:effectRef>
          <a:fontRef idx="minor">
            <a:schemeClr val="dk1"/>
          </a:fontRef>
        </p:style>
        <p:txBody>
          <a:bodyPr anchor="ctr"/>
          <a:lstStyle/>
          <a:p>
            <a:pPr fontAlgn="auto">
              <a:spcBef>
                <a:spcPts val="0"/>
              </a:spcBef>
              <a:spcAft>
                <a:spcPts val="0"/>
              </a:spcAft>
              <a:defRPr/>
            </a:pPr>
            <a:r>
              <a:rPr lang="tr-TR" sz="1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1. KUR’AN RAMAZAN AYI’NDA İNMEYE BAŞLAMIŞTIR</a:t>
            </a:r>
          </a:p>
        </p:txBody>
      </p:sp>
      <p:sp>
        <p:nvSpPr>
          <p:cNvPr id="19" name="18 Yuvarlatılmış Dikdörtgen"/>
          <p:cNvSpPr/>
          <p:nvPr/>
        </p:nvSpPr>
        <p:spPr>
          <a:xfrm>
            <a:off x="107504" y="476672"/>
            <a:ext cx="7200800" cy="342562"/>
          </a:xfrm>
          <a:prstGeom prst="roundRect">
            <a:avLst/>
          </a:prstGeom>
          <a:ln/>
        </p:spPr>
        <p:style>
          <a:lnRef idx="1">
            <a:schemeClr val="accent2"/>
          </a:lnRef>
          <a:fillRef idx="2">
            <a:schemeClr val="accent2"/>
          </a:fillRef>
          <a:effectRef idx="1">
            <a:schemeClr val="accent2"/>
          </a:effectRef>
          <a:fontRef idx="minor">
            <a:schemeClr val="dk1"/>
          </a:fontRef>
        </p:style>
        <p:txBody>
          <a:bodyPr anchor="ctr"/>
          <a:lstStyle/>
          <a:p>
            <a:pPr fontAlgn="auto">
              <a:spcBef>
                <a:spcPts val="0"/>
              </a:spcBef>
              <a:spcAft>
                <a:spcPts val="0"/>
              </a:spcAft>
              <a:defRPr/>
            </a:pPr>
            <a:r>
              <a:rPr lang="tr-TR" sz="1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2. FARZ OLAN ORUÇ RAMAZAN AYI’NDA TUTULUR</a:t>
            </a:r>
          </a:p>
        </p:txBody>
      </p:sp>
      <p:sp>
        <p:nvSpPr>
          <p:cNvPr id="20" name="19 Yuvarlatılmış Dikdörtgen"/>
          <p:cNvSpPr/>
          <p:nvPr/>
        </p:nvSpPr>
        <p:spPr>
          <a:xfrm>
            <a:off x="107504" y="836712"/>
            <a:ext cx="7200800" cy="342562"/>
          </a:xfrm>
          <a:prstGeom prst="roundRect">
            <a:avLst/>
          </a:prstGeom>
          <a:ln/>
        </p:spPr>
        <p:style>
          <a:lnRef idx="1">
            <a:schemeClr val="accent3"/>
          </a:lnRef>
          <a:fillRef idx="2">
            <a:schemeClr val="accent3"/>
          </a:fillRef>
          <a:effectRef idx="1">
            <a:schemeClr val="accent3"/>
          </a:effectRef>
          <a:fontRef idx="minor">
            <a:schemeClr val="dk1"/>
          </a:fontRef>
        </p:style>
        <p:txBody>
          <a:bodyPr anchor="ctr"/>
          <a:lstStyle/>
          <a:p>
            <a:pPr fontAlgn="auto">
              <a:spcBef>
                <a:spcPts val="0"/>
              </a:spcBef>
              <a:spcAft>
                <a:spcPts val="0"/>
              </a:spcAft>
              <a:defRPr/>
            </a:pPr>
            <a:r>
              <a:rPr lang="tr-TR" sz="1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3. BİN AYDAN KIYMETLİOLAN KADİR GECESİ RAMAZAN’DADIR</a:t>
            </a:r>
          </a:p>
        </p:txBody>
      </p:sp>
      <p:sp>
        <p:nvSpPr>
          <p:cNvPr id="21" name="20 Yuvarlatılmış Dikdörtgen"/>
          <p:cNvSpPr/>
          <p:nvPr/>
        </p:nvSpPr>
        <p:spPr>
          <a:xfrm>
            <a:off x="107504" y="1196752"/>
            <a:ext cx="7200800" cy="342562"/>
          </a:xfrm>
          <a:prstGeom prst="roundRect">
            <a:avLst/>
          </a:prstGeom>
          <a:ln/>
        </p:spPr>
        <p:style>
          <a:lnRef idx="1">
            <a:schemeClr val="accent6"/>
          </a:lnRef>
          <a:fillRef idx="2">
            <a:schemeClr val="accent6"/>
          </a:fillRef>
          <a:effectRef idx="1">
            <a:schemeClr val="accent6"/>
          </a:effectRef>
          <a:fontRef idx="minor">
            <a:schemeClr val="dk1"/>
          </a:fontRef>
        </p:style>
        <p:txBody>
          <a:bodyPr anchor="ctr"/>
          <a:lstStyle/>
          <a:p>
            <a:pPr fontAlgn="auto">
              <a:spcBef>
                <a:spcPts val="0"/>
              </a:spcBef>
              <a:spcAft>
                <a:spcPts val="0"/>
              </a:spcAft>
              <a:defRPr/>
            </a:pPr>
            <a:r>
              <a:rPr lang="tr-TR" sz="1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4. TERAVİH NAMAZI RAMAZAN AYINDA KILINIR</a:t>
            </a:r>
          </a:p>
        </p:txBody>
      </p:sp>
      <p:sp>
        <p:nvSpPr>
          <p:cNvPr id="22" name="21 Yuvarlatılmış Dikdörtgen"/>
          <p:cNvSpPr/>
          <p:nvPr/>
        </p:nvSpPr>
        <p:spPr>
          <a:xfrm>
            <a:off x="107504" y="1556792"/>
            <a:ext cx="7200800" cy="467124"/>
          </a:xfrm>
          <a:prstGeom prst="roundRect">
            <a:avLst/>
          </a:prstGeom>
          <a:ln/>
        </p:spPr>
        <p:style>
          <a:lnRef idx="1">
            <a:schemeClr val="accent4"/>
          </a:lnRef>
          <a:fillRef idx="2">
            <a:schemeClr val="accent4"/>
          </a:fillRef>
          <a:effectRef idx="1">
            <a:schemeClr val="accent4"/>
          </a:effectRef>
          <a:fontRef idx="minor">
            <a:schemeClr val="dk1"/>
          </a:fontRef>
        </p:style>
        <p:txBody>
          <a:bodyPr anchor="ctr"/>
          <a:lstStyle/>
          <a:p>
            <a:pPr fontAlgn="auto">
              <a:spcBef>
                <a:spcPts val="0"/>
              </a:spcBef>
              <a:spcAft>
                <a:spcPts val="0"/>
              </a:spcAft>
              <a:defRPr/>
            </a:pPr>
            <a:r>
              <a:rPr lang="tr-TR" sz="1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5. RAMAZAN AYINDA CENNET KAPILARI AÇILIR, CEHENNEM KAPILARI KAPANIR, ŞEYTANLAR ZİNCİRE VURULUR</a:t>
            </a:r>
          </a:p>
        </p:txBody>
      </p:sp>
      <p:sp>
        <p:nvSpPr>
          <p:cNvPr id="24" name="23 Yuvarlatılmış Dikdörtgen"/>
          <p:cNvSpPr/>
          <p:nvPr/>
        </p:nvSpPr>
        <p:spPr>
          <a:xfrm>
            <a:off x="107504" y="2060848"/>
            <a:ext cx="7200800" cy="342562"/>
          </a:xfrm>
          <a:prstGeom prst="roundRect">
            <a:avLst/>
          </a:prstGeom>
          <a:ln/>
        </p:spPr>
        <p:style>
          <a:lnRef idx="1">
            <a:schemeClr val="dk1"/>
          </a:lnRef>
          <a:fillRef idx="2">
            <a:schemeClr val="dk1"/>
          </a:fillRef>
          <a:effectRef idx="1">
            <a:schemeClr val="dk1"/>
          </a:effectRef>
          <a:fontRef idx="minor">
            <a:schemeClr val="dk1"/>
          </a:fontRef>
        </p:style>
        <p:txBody>
          <a:bodyPr anchor="ctr"/>
          <a:lstStyle/>
          <a:p>
            <a:pPr fontAlgn="auto">
              <a:spcBef>
                <a:spcPts val="0"/>
              </a:spcBef>
              <a:spcAft>
                <a:spcPts val="0"/>
              </a:spcAft>
              <a:defRPr/>
            </a:pPr>
            <a:r>
              <a:rPr lang="tr-TR" sz="1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6. RAMAZAN’I İHYA EDENLERİN GÜNAHLARI BAĞIŞLANIR</a:t>
            </a:r>
          </a:p>
        </p:txBody>
      </p:sp>
      <p:sp>
        <p:nvSpPr>
          <p:cNvPr id="25" name="24 Yuvarlatılmış Dikdörtgen"/>
          <p:cNvSpPr/>
          <p:nvPr/>
        </p:nvSpPr>
        <p:spPr>
          <a:xfrm>
            <a:off x="107504" y="2420888"/>
            <a:ext cx="7200800" cy="342562"/>
          </a:xfrm>
          <a:prstGeom prst="roundRect">
            <a:avLst/>
          </a:prstGeom>
          <a:ln/>
        </p:spPr>
        <p:style>
          <a:lnRef idx="1">
            <a:schemeClr val="accent1"/>
          </a:lnRef>
          <a:fillRef idx="2">
            <a:schemeClr val="accent1"/>
          </a:fillRef>
          <a:effectRef idx="1">
            <a:schemeClr val="accent1"/>
          </a:effectRef>
          <a:fontRef idx="minor">
            <a:schemeClr val="dk1"/>
          </a:fontRef>
        </p:style>
        <p:txBody>
          <a:bodyPr anchor="ctr"/>
          <a:lstStyle/>
          <a:p>
            <a:pPr fontAlgn="auto">
              <a:spcBef>
                <a:spcPts val="0"/>
              </a:spcBef>
              <a:spcAft>
                <a:spcPts val="0"/>
              </a:spcAft>
              <a:defRPr/>
            </a:pPr>
            <a:r>
              <a:rPr lang="tr-TR" sz="1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7. RAMAZAN’DA SEVAPLAR KAT KAT YAZILMAKTADIR</a:t>
            </a:r>
          </a:p>
        </p:txBody>
      </p:sp>
      <p:sp>
        <p:nvSpPr>
          <p:cNvPr id="26" name="25 Yuvarlatılmış Dikdörtgen"/>
          <p:cNvSpPr/>
          <p:nvPr/>
        </p:nvSpPr>
        <p:spPr>
          <a:xfrm>
            <a:off x="104916" y="2780928"/>
            <a:ext cx="7200800" cy="342562"/>
          </a:xfrm>
          <a:prstGeom prst="roundRect">
            <a:avLst/>
          </a:prstGeom>
          <a:ln/>
        </p:spPr>
        <p:style>
          <a:lnRef idx="1">
            <a:schemeClr val="accent2"/>
          </a:lnRef>
          <a:fillRef idx="2">
            <a:schemeClr val="accent2"/>
          </a:fillRef>
          <a:effectRef idx="1">
            <a:schemeClr val="accent2"/>
          </a:effectRef>
          <a:fontRef idx="minor">
            <a:schemeClr val="dk1"/>
          </a:fontRef>
        </p:style>
        <p:txBody>
          <a:bodyPr anchor="ctr"/>
          <a:lstStyle/>
          <a:p>
            <a:pPr fontAlgn="auto">
              <a:spcBef>
                <a:spcPts val="0"/>
              </a:spcBef>
              <a:spcAft>
                <a:spcPts val="0"/>
              </a:spcAft>
              <a:defRPr/>
            </a:pPr>
            <a:r>
              <a:rPr lang="tr-TR" sz="1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8. RAMAZAN MUKABELE AYIDIR</a:t>
            </a:r>
          </a:p>
        </p:txBody>
      </p:sp>
      <p:sp>
        <p:nvSpPr>
          <p:cNvPr id="27" name="26 Yuvarlatılmış Dikdörtgen"/>
          <p:cNvSpPr/>
          <p:nvPr/>
        </p:nvSpPr>
        <p:spPr>
          <a:xfrm>
            <a:off x="73162" y="3178016"/>
            <a:ext cx="7200800" cy="342562"/>
          </a:xfrm>
          <a:prstGeom prst="roundRect">
            <a:avLst/>
          </a:prstGeom>
          <a:ln/>
        </p:spPr>
        <p:style>
          <a:lnRef idx="1">
            <a:schemeClr val="accent3"/>
          </a:lnRef>
          <a:fillRef idx="2">
            <a:schemeClr val="accent3"/>
          </a:fillRef>
          <a:effectRef idx="1">
            <a:schemeClr val="accent3"/>
          </a:effectRef>
          <a:fontRef idx="minor">
            <a:schemeClr val="dk1"/>
          </a:fontRef>
        </p:style>
        <p:txBody>
          <a:bodyPr anchor="ctr"/>
          <a:lstStyle/>
          <a:p>
            <a:pPr fontAlgn="auto">
              <a:spcBef>
                <a:spcPts val="0"/>
              </a:spcBef>
              <a:spcAft>
                <a:spcPts val="0"/>
              </a:spcAft>
              <a:defRPr/>
            </a:pPr>
            <a:r>
              <a:rPr lang="tr-TR" sz="1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9. İ’TİKAF İBADETİ RAMAZAN AYINDA GERÇEKLEŞTİRİLİR</a:t>
            </a:r>
          </a:p>
        </p:txBody>
      </p:sp>
      <p:sp>
        <p:nvSpPr>
          <p:cNvPr id="28" name="27 Yuvarlatılmış Dikdörtgen"/>
          <p:cNvSpPr/>
          <p:nvPr/>
        </p:nvSpPr>
        <p:spPr>
          <a:xfrm>
            <a:off x="73162" y="3557276"/>
            <a:ext cx="7200800" cy="342562"/>
          </a:xfrm>
          <a:prstGeom prst="roundRect">
            <a:avLst/>
          </a:prstGeom>
          <a:ln/>
        </p:spPr>
        <p:style>
          <a:lnRef idx="1">
            <a:schemeClr val="accent4"/>
          </a:lnRef>
          <a:fillRef idx="2">
            <a:schemeClr val="accent4"/>
          </a:fillRef>
          <a:effectRef idx="1">
            <a:schemeClr val="accent4"/>
          </a:effectRef>
          <a:fontRef idx="minor">
            <a:schemeClr val="dk1"/>
          </a:fontRef>
        </p:style>
        <p:txBody>
          <a:bodyPr anchor="ctr"/>
          <a:lstStyle/>
          <a:p>
            <a:pPr fontAlgn="auto">
              <a:spcBef>
                <a:spcPts val="0"/>
              </a:spcBef>
              <a:spcAft>
                <a:spcPts val="0"/>
              </a:spcAft>
              <a:defRPr/>
            </a:pPr>
            <a:r>
              <a:rPr lang="tr-TR" sz="1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10. FİTRE (SADAKA-İ FITR) RAMAZAN AYINA MAHSUSTUR</a:t>
            </a:r>
          </a:p>
        </p:txBody>
      </p:sp>
      <p:sp>
        <p:nvSpPr>
          <p:cNvPr id="29" name="28 Yuvarlatılmış Dikdörtgen"/>
          <p:cNvSpPr/>
          <p:nvPr/>
        </p:nvSpPr>
        <p:spPr>
          <a:xfrm>
            <a:off x="73162" y="3966038"/>
            <a:ext cx="7200800" cy="342562"/>
          </a:xfrm>
          <a:prstGeom prst="roundRect">
            <a:avLst/>
          </a:prstGeom>
          <a:ln/>
        </p:spPr>
        <p:style>
          <a:lnRef idx="1">
            <a:schemeClr val="accent5"/>
          </a:lnRef>
          <a:fillRef idx="2">
            <a:schemeClr val="accent5"/>
          </a:fillRef>
          <a:effectRef idx="1">
            <a:schemeClr val="accent5"/>
          </a:effectRef>
          <a:fontRef idx="minor">
            <a:schemeClr val="dk1"/>
          </a:fontRef>
        </p:style>
        <p:txBody>
          <a:bodyPr anchor="ctr"/>
          <a:lstStyle/>
          <a:p>
            <a:pPr fontAlgn="auto">
              <a:spcBef>
                <a:spcPts val="0"/>
              </a:spcBef>
              <a:spcAft>
                <a:spcPts val="0"/>
              </a:spcAft>
              <a:defRPr/>
            </a:pPr>
            <a:r>
              <a:rPr lang="tr-TR" sz="1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11. PEYGAMBERLİK RAMAZAN AYINDA VERİLMİŞTİR</a:t>
            </a:r>
          </a:p>
        </p:txBody>
      </p:sp>
      <p:sp>
        <p:nvSpPr>
          <p:cNvPr id="30" name="29 Yuvarlatılmış Dikdörtgen"/>
          <p:cNvSpPr/>
          <p:nvPr/>
        </p:nvSpPr>
        <p:spPr>
          <a:xfrm>
            <a:off x="59276" y="4340542"/>
            <a:ext cx="7200800" cy="342562"/>
          </a:xfrm>
          <a:prstGeom prst="roundRect">
            <a:avLst/>
          </a:prstGeom>
          <a:ln/>
        </p:spPr>
        <p:style>
          <a:lnRef idx="1">
            <a:schemeClr val="accent6"/>
          </a:lnRef>
          <a:fillRef idx="2">
            <a:schemeClr val="accent6"/>
          </a:fillRef>
          <a:effectRef idx="1">
            <a:schemeClr val="accent6"/>
          </a:effectRef>
          <a:fontRef idx="minor">
            <a:schemeClr val="dk1"/>
          </a:fontRef>
        </p:style>
        <p:txBody>
          <a:bodyPr anchor="ctr"/>
          <a:lstStyle/>
          <a:p>
            <a:pPr fontAlgn="auto">
              <a:spcBef>
                <a:spcPts val="0"/>
              </a:spcBef>
              <a:spcAft>
                <a:spcPts val="0"/>
              </a:spcAft>
              <a:defRPr/>
            </a:pPr>
            <a:r>
              <a:rPr lang="tr-TR" sz="1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12. RAMAZAN SABIR AYIDIR</a:t>
            </a:r>
          </a:p>
        </p:txBody>
      </p:sp>
      <p:sp>
        <p:nvSpPr>
          <p:cNvPr id="31" name="30 Yuvarlatılmış Dikdörtgen"/>
          <p:cNvSpPr/>
          <p:nvPr/>
        </p:nvSpPr>
        <p:spPr>
          <a:xfrm>
            <a:off x="59276" y="4725144"/>
            <a:ext cx="7200800" cy="311402"/>
          </a:xfrm>
          <a:prstGeom prst="roundRect">
            <a:avLst/>
          </a:prstGeom>
          <a:ln/>
        </p:spPr>
        <p:style>
          <a:lnRef idx="1">
            <a:schemeClr val="dk1"/>
          </a:lnRef>
          <a:fillRef idx="2">
            <a:schemeClr val="dk1"/>
          </a:fillRef>
          <a:effectRef idx="1">
            <a:schemeClr val="dk1"/>
          </a:effectRef>
          <a:fontRef idx="minor">
            <a:schemeClr val="dk1"/>
          </a:fontRef>
        </p:style>
        <p:txBody>
          <a:bodyPr anchor="ctr"/>
          <a:lstStyle/>
          <a:p>
            <a:pPr fontAlgn="auto">
              <a:spcBef>
                <a:spcPts val="0"/>
              </a:spcBef>
              <a:spcAft>
                <a:spcPts val="0"/>
              </a:spcAft>
              <a:defRPr/>
            </a:pPr>
            <a:r>
              <a:rPr lang="tr-TR" sz="1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13. RAMAZAN HER ŞEYİ PAYLAŞMA VE İYİLİK AYIDIR</a:t>
            </a:r>
          </a:p>
        </p:txBody>
      </p:sp>
      <p:sp>
        <p:nvSpPr>
          <p:cNvPr id="15" name="25 Yuvarlatılmış Dikdörtgen"/>
          <p:cNvSpPr/>
          <p:nvPr/>
        </p:nvSpPr>
        <p:spPr>
          <a:xfrm>
            <a:off x="27040" y="5445224"/>
            <a:ext cx="7203651" cy="392933"/>
          </a:xfrm>
          <a:prstGeom prst="roundRect">
            <a:avLst/>
          </a:prstGeom>
          <a:ln/>
        </p:spPr>
        <p:style>
          <a:lnRef idx="1">
            <a:schemeClr val="accent2"/>
          </a:lnRef>
          <a:fillRef idx="2">
            <a:schemeClr val="accent2"/>
          </a:fillRef>
          <a:effectRef idx="1">
            <a:schemeClr val="accent2"/>
          </a:effectRef>
          <a:fontRef idx="minor">
            <a:schemeClr val="dk1"/>
          </a:fontRef>
        </p:style>
        <p:txBody>
          <a:bodyPr anchor="ctr"/>
          <a:lstStyle/>
          <a:p>
            <a:pPr fontAlgn="auto">
              <a:spcBef>
                <a:spcPts val="0"/>
              </a:spcBef>
              <a:spcAft>
                <a:spcPts val="0"/>
              </a:spcAft>
              <a:defRPr/>
            </a:pPr>
            <a:r>
              <a:rPr lang="tr-TR" sz="1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15. RAMAZAN ÜMMETİ MUHAMMED’İN AYIDIR</a:t>
            </a:r>
          </a:p>
        </p:txBody>
      </p:sp>
      <p:sp>
        <p:nvSpPr>
          <p:cNvPr id="16" name="30 Yuvarlatılmış Dikdörtgen"/>
          <p:cNvSpPr/>
          <p:nvPr/>
        </p:nvSpPr>
        <p:spPr>
          <a:xfrm>
            <a:off x="51698" y="5057540"/>
            <a:ext cx="7203651" cy="357190"/>
          </a:xfrm>
          <a:prstGeom prst="roundRect">
            <a:avLst/>
          </a:prstGeom>
          <a:ln/>
        </p:spPr>
        <p:style>
          <a:lnRef idx="1">
            <a:schemeClr val="accent1"/>
          </a:lnRef>
          <a:fillRef idx="2">
            <a:schemeClr val="accent1"/>
          </a:fillRef>
          <a:effectRef idx="1">
            <a:schemeClr val="accent1"/>
          </a:effectRef>
          <a:fontRef idx="minor">
            <a:schemeClr val="dk1"/>
          </a:fontRef>
        </p:style>
        <p:txBody>
          <a:bodyPr anchor="ctr"/>
          <a:lstStyle/>
          <a:p>
            <a:pPr fontAlgn="auto">
              <a:spcBef>
                <a:spcPts val="0"/>
              </a:spcBef>
              <a:spcAft>
                <a:spcPts val="0"/>
              </a:spcAft>
              <a:defRPr/>
            </a:pPr>
            <a:r>
              <a:rPr lang="tr-TR" sz="1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14. RAMAZAN İFTAR VE SAHUR BEREKETİDİR</a:t>
            </a:r>
          </a:p>
        </p:txBody>
      </p:sp>
      <p:sp>
        <p:nvSpPr>
          <p:cNvPr id="23" name="25 Yuvarlatılmış Dikdörtgen"/>
          <p:cNvSpPr/>
          <p:nvPr/>
        </p:nvSpPr>
        <p:spPr>
          <a:xfrm>
            <a:off x="51698" y="5868651"/>
            <a:ext cx="7203651" cy="392933"/>
          </a:xfrm>
          <a:prstGeom prst="roundRect">
            <a:avLst/>
          </a:prstGeom>
          <a:ln/>
        </p:spPr>
        <p:style>
          <a:lnRef idx="2">
            <a:schemeClr val="accent3"/>
          </a:lnRef>
          <a:fillRef idx="1">
            <a:schemeClr val="lt1"/>
          </a:fillRef>
          <a:effectRef idx="0">
            <a:schemeClr val="accent3"/>
          </a:effectRef>
          <a:fontRef idx="minor">
            <a:schemeClr val="dk1"/>
          </a:fontRef>
        </p:style>
        <p:txBody>
          <a:bodyPr anchor="ctr"/>
          <a:lstStyle/>
          <a:p>
            <a:pPr fontAlgn="auto">
              <a:spcBef>
                <a:spcPts val="0"/>
              </a:spcBef>
              <a:spcAft>
                <a:spcPts val="0"/>
              </a:spcAft>
              <a:defRPr/>
            </a:pPr>
            <a:r>
              <a:rPr lang="tr-TR" sz="1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16. RAMAZAN TEVBE VE DUA AYIDIR</a:t>
            </a:r>
          </a:p>
        </p:txBody>
      </p:sp>
      <p:sp>
        <p:nvSpPr>
          <p:cNvPr id="32" name="25 Yuvarlatılmış Dikdörtgen"/>
          <p:cNvSpPr/>
          <p:nvPr/>
        </p:nvSpPr>
        <p:spPr>
          <a:xfrm>
            <a:off x="56424" y="6317862"/>
            <a:ext cx="7203651" cy="392933"/>
          </a:xfrm>
          <a:prstGeom prst="roundRect">
            <a:avLst/>
          </a:prstGeom>
          <a:ln/>
        </p:spPr>
        <p:style>
          <a:lnRef idx="1">
            <a:schemeClr val="accent3"/>
          </a:lnRef>
          <a:fillRef idx="2">
            <a:schemeClr val="accent3"/>
          </a:fillRef>
          <a:effectRef idx="1">
            <a:schemeClr val="accent3"/>
          </a:effectRef>
          <a:fontRef idx="minor">
            <a:schemeClr val="dk1"/>
          </a:fontRef>
        </p:style>
        <p:txBody>
          <a:bodyPr anchor="ctr"/>
          <a:lstStyle/>
          <a:p>
            <a:pPr fontAlgn="auto">
              <a:spcBef>
                <a:spcPts val="0"/>
              </a:spcBef>
              <a:spcAft>
                <a:spcPts val="0"/>
              </a:spcAft>
              <a:defRPr/>
            </a:pPr>
            <a:r>
              <a:rPr lang="tr-TR" sz="1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17. RAMAZAN CEHD VE CİHAD AYIDIR</a:t>
            </a:r>
          </a:p>
        </p:txBody>
      </p:sp>
      <p:sp>
        <p:nvSpPr>
          <p:cNvPr id="33" name="25 Yuvarlatılmış Dikdörtgen"/>
          <p:cNvSpPr/>
          <p:nvPr/>
        </p:nvSpPr>
        <p:spPr>
          <a:xfrm rot="16200000">
            <a:off x="5676105" y="3209639"/>
            <a:ext cx="6526508" cy="392933"/>
          </a:xfrm>
          <a:prstGeom prst="roundRect">
            <a:avLst/>
          </a:prstGeom>
          <a:ln/>
        </p:spPr>
        <p:style>
          <a:lnRef idx="2">
            <a:schemeClr val="accent1"/>
          </a:lnRef>
          <a:fillRef idx="1">
            <a:schemeClr val="lt1"/>
          </a:fillRef>
          <a:effectRef idx="0">
            <a:schemeClr val="accent1"/>
          </a:effectRef>
          <a:fontRef idx="minor">
            <a:schemeClr val="dk1"/>
          </a:fontRef>
        </p:style>
        <p:txBody>
          <a:bodyPr anchor="ctr"/>
          <a:lstStyle/>
          <a:p>
            <a:pPr fontAlgn="auto">
              <a:spcBef>
                <a:spcPts val="0"/>
              </a:spcBef>
              <a:spcAft>
                <a:spcPts val="0"/>
              </a:spcAft>
              <a:defRPr/>
            </a:pPr>
            <a:r>
              <a:rPr lang="tr-TR" sz="1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18. RAMAZAN HELALLEŞME AYIDIR</a:t>
            </a:r>
          </a:p>
        </p:txBody>
      </p:sp>
      <p:sp>
        <p:nvSpPr>
          <p:cNvPr id="34" name="25 Yuvarlatılmış Dikdörtgen"/>
          <p:cNvSpPr/>
          <p:nvPr/>
        </p:nvSpPr>
        <p:spPr>
          <a:xfrm rot="16200000">
            <a:off x="5288744" y="3209639"/>
            <a:ext cx="6526508" cy="392933"/>
          </a:xfrm>
          <a:prstGeom prst="roundRect">
            <a:avLst/>
          </a:prstGeom>
          <a:ln/>
        </p:spPr>
        <p:style>
          <a:lnRef idx="1">
            <a:schemeClr val="accent5"/>
          </a:lnRef>
          <a:fillRef idx="2">
            <a:schemeClr val="accent5"/>
          </a:fillRef>
          <a:effectRef idx="1">
            <a:schemeClr val="accent5"/>
          </a:effectRef>
          <a:fontRef idx="minor">
            <a:schemeClr val="dk1"/>
          </a:fontRef>
        </p:style>
        <p:txBody>
          <a:bodyPr anchor="ctr"/>
          <a:lstStyle/>
          <a:p>
            <a:pPr fontAlgn="auto">
              <a:spcBef>
                <a:spcPts val="0"/>
              </a:spcBef>
              <a:spcAft>
                <a:spcPts val="0"/>
              </a:spcAft>
              <a:defRPr/>
            </a:pPr>
            <a:r>
              <a:rPr lang="tr-TR" sz="1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19. RAMAZAN VAHDET /BİRLİKTE YAŞAMA AYIDIR</a:t>
            </a:r>
          </a:p>
        </p:txBody>
      </p:sp>
      <p:sp>
        <p:nvSpPr>
          <p:cNvPr id="35" name="25 Yuvarlatılmış Dikdörtgen"/>
          <p:cNvSpPr/>
          <p:nvPr/>
        </p:nvSpPr>
        <p:spPr>
          <a:xfrm rot="16200000">
            <a:off x="4886801" y="3203433"/>
            <a:ext cx="6526508" cy="392933"/>
          </a:xfrm>
          <a:prstGeom prst="roundRect">
            <a:avLst/>
          </a:prstGeom>
          <a:ln/>
        </p:spPr>
        <p:style>
          <a:lnRef idx="1">
            <a:schemeClr val="accent3"/>
          </a:lnRef>
          <a:fillRef idx="2">
            <a:schemeClr val="accent3"/>
          </a:fillRef>
          <a:effectRef idx="1">
            <a:schemeClr val="accent3"/>
          </a:effectRef>
          <a:fontRef idx="minor">
            <a:schemeClr val="dk1"/>
          </a:fontRef>
        </p:style>
        <p:txBody>
          <a:bodyPr anchor="ctr"/>
          <a:lstStyle/>
          <a:p>
            <a:pPr fontAlgn="auto">
              <a:spcBef>
                <a:spcPts val="0"/>
              </a:spcBef>
              <a:spcAft>
                <a:spcPts val="0"/>
              </a:spcAft>
              <a:defRPr/>
            </a:pPr>
            <a:r>
              <a:rPr lang="tr-TR" sz="1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20. RAMAZAN SARSILMAZ İSTİKAMET AYIDIR</a:t>
            </a:r>
          </a:p>
        </p:txBody>
      </p:sp>
      <p:sp>
        <p:nvSpPr>
          <p:cNvPr id="36" name="29 Yuvarlatılmış Dikdörtgen"/>
          <p:cNvSpPr/>
          <p:nvPr/>
        </p:nvSpPr>
        <p:spPr>
          <a:xfrm rot="16200000">
            <a:off x="4512957" y="3253195"/>
            <a:ext cx="6529165" cy="357670"/>
          </a:xfrm>
          <a:prstGeom prst="roundRect">
            <a:avLst/>
          </a:prstGeom>
          <a:ln/>
        </p:spPr>
        <p:style>
          <a:lnRef idx="1">
            <a:schemeClr val="accent6"/>
          </a:lnRef>
          <a:fillRef idx="2">
            <a:schemeClr val="accent6"/>
          </a:fillRef>
          <a:effectRef idx="1">
            <a:schemeClr val="accent6"/>
          </a:effectRef>
          <a:fontRef idx="minor">
            <a:schemeClr val="dk1"/>
          </a:fontRef>
        </p:style>
        <p:txBody>
          <a:bodyPr anchor="ctr"/>
          <a:lstStyle/>
          <a:p>
            <a:pPr fontAlgn="auto">
              <a:spcBef>
                <a:spcPts val="0"/>
              </a:spcBef>
              <a:spcAft>
                <a:spcPts val="0"/>
              </a:spcAft>
              <a:defRPr/>
            </a:pPr>
            <a:r>
              <a:rPr lang="tr-TR" sz="14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21. </a:t>
            </a:r>
            <a:r>
              <a:rPr lang="tr-TR" sz="1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RAMAZAN </a:t>
            </a:r>
            <a:r>
              <a:rPr lang="tr-TR" sz="14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KÖTÜLÜKLERİ TERKETME AYIDIR</a:t>
            </a:r>
            <a:endParaRPr lang="tr-TR" sz="1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26650534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3" name="12 Dikdörtgen"/>
          <p:cNvSpPr/>
          <p:nvPr/>
        </p:nvSpPr>
        <p:spPr>
          <a:xfrm>
            <a:off x="0" y="0"/>
            <a:ext cx="8964488" cy="6858000"/>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rtlCol="0" anchor="ctr"/>
          <a:lstStyle/>
          <a:p>
            <a:r>
              <a:rPr lang="tr-TR" b="1" u="sng" dirty="0">
                <a:solidFill>
                  <a:schemeClr val="bg1"/>
                </a:solidFill>
              </a:rPr>
              <a:t>Ramazan</a:t>
            </a:r>
            <a:endParaRPr lang="tr-TR" b="1" dirty="0">
              <a:solidFill>
                <a:schemeClr val="bg1"/>
              </a:solidFill>
            </a:endParaRPr>
          </a:p>
          <a:p>
            <a:pPr marL="285750" lvl="0" indent="-285750">
              <a:buFont typeface="Arial" panose="020B0604020202020204" pitchFamily="34" charset="0"/>
              <a:buChar char="•"/>
            </a:pPr>
            <a:r>
              <a:rPr lang="tr-TR" b="1" dirty="0">
                <a:solidFill>
                  <a:srgbClr val="FFFF00"/>
                </a:solidFill>
              </a:rPr>
              <a:t>Dua, niyaz, ibadet ve sabır ile iradelerimizi eğittiğimiz,</a:t>
            </a:r>
          </a:p>
          <a:p>
            <a:pPr marL="285750" lvl="0" indent="-285750">
              <a:buFont typeface="Arial" panose="020B0604020202020204" pitchFamily="34" charset="0"/>
              <a:buChar char="•"/>
            </a:pPr>
            <a:r>
              <a:rPr lang="tr-TR" b="1" dirty="0">
                <a:ln w="12700">
                  <a:solidFill>
                    <a:schemeClr val="tx2">
                      <a:satMod val="155000"/>
                    </a:schemeClr>
                  </a:solidFill>
                  <a:prstDash val="solid"/>
                </a:ln>
                <a:solidFill>
                  <a:schemeClr val="bg2">
                    <a:tint val="85000"/>
                    <a:satMod val="155000"/>
                  </a:schemeClr>
                </a:solidFill>
              </a:rPr>
              <a:t>İbadetlerimizle maneviyatımıza derinlik katarak zenginleştirdiğimiz, </a:t>
            </a:r>
          </a:p>
          <a:p>
            <a:pPr marL="285750" lvl="0" indent="-285750">
              <a:buFont typeface="Arial" panose="020B0604020202020204" pitchFamily="34" charset="0"/>
              <a:buChar char="•"/>
            </a:pPr>
            <a:r>
              <a:rPr lang="tr-TR" b="1" dirty="0">
                <a:ln w="18415" cmpd="sng">
                  <a:solidFill>
                    <a:srgbClr val="FFFFFF"/>
                  </a:solidFill>
                  <a:prstDash val="solid"/>
                </a:ln>
                <a:solidFill>
                  <a:srgbClr val="FFFFFF"/>
                </a:solidFill>
              </a:rPr>
              <a:t>Oruçlarımızı Allah için tutmakla maddi ve manevi sıhhate kavuştuğumuz, </a:t>
            </a:r>
          </a:p>
          <a:p>
            <a:pPr marL="285750" lvl="0" indent="-285750">
              <a:buFont typeface="Arial" panose="020B0604020202020204" pitchFamily="34" charset="0"/>
              <a:buChar char="•"/>
            </a:pPr>
            <a:r>
              <a:rPr lang="tr-TR" b="1" dirty="0">
                <a:solidFill>
                  <a:srgbClr val="FF0000"/>
                </a:solidFill>
              </a:rPr>
              <a:t>Teravihlerimizle, namazlarımıza farklı bir boyut kattığımız, </a:t>
            </a:r>
          </a:p>
          <a:p>
            <a:pPr marL="285750" lvl="0" indent="-285750">
              <a:buFont typeface="Arial" panose="020B0604020202020204" pitchFamily="34" charset="0"/>
              <a:buChar char="•"/>
            </a:pPr>
            <a:r>
              <a:rPr lang="tr-TR"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Aynı safta namaza durmakla birlik ve beraberliğimizi gösterdiğimiz,</a:t>
            </a:r>
          </a:p>
          <a:p>
            <a:pPr marL="285750" lvl="0" indent="-285750">
              <a:buFont typeface="Arial" panose="020B0604020202020204" pitchFamily="34" charset="0"/>
              <a:buChar char="•"/>
            </a:pPr>
            <a:r>
              <a:rPr lang="tr-TR" b="1" dirty="0">
                <a:ln w="18415" cmpd="sng">
                  <a:solidFill>
                    <a:srgbClr val="FFFFFF"/>
                  </a:solidFill>
                  <a:prstDash val="solid"/>
                </a:ln>
                <a:solidFill>
                  <a:srgbClr val="FFFFFF"/>
                </a:solidFill>
              </a:rPr>
              <a:t>Kur’an-ı kerim nidalarıyla gönlümüzü sükûnete erdirdiğimiz ve Allah ile konuştuğumuz,</a:t>
            </a:r>
          </a:p>
          <a:p>
            <a:pPr marL="285750" lvl="0" indent="-285750">
              <a:buFont typeface="Arial" panose="020B0604020202020204" pitchFamily="34" charset="0"/>
              <a:buChar char="•"/>
            </a:pPr>
            <a:r>
              <a:rPr lang="tr-TR" b="1" dirty="0">
                <a:solidFill>
                  <a:srgbClr val="FF0000"/>
                </a:solidFill>
              </a:rPr>
              <a:t>Örnekliğinde Hz. peygamberle buluştuğumuz, yeniden vahyin kalbimize inişine şahit olduğumuz, </a:t>
            </a:r>
          </a:p>
          <a:p>
            <a:pPr marL="285750" lvl="0" indent="-285750">
              <a:buFont typeface="Arial" panose="020B0604020202020204" pitchFamily="34" charset="0"/>
              <a:buChar char="•"/>
            </a:pPr>
            <a:r>
              <a:rPr lang="tr-TR" b="1" dirty="0">
                <a:ln w="12700">
                  <a:solidFill>
                    <a:schemeClr val="tx2">
                      <a:satMod val="155000"/>
                    </a:schemeClr>
                  </a:solidFill>
                  <a:prstDash val="solid"/>
                </a:ln>
                <a:solidFill>
                  <a:schemeClr val="bg2">
                    <a:tint val="85000"/>
                    <a:satMod val="155000"/>
                  </a:schemeClr>
                </a:solidFill>
              </a:rPr>
              <a:t>Vaazlarla bilgilenip aydınlandığımız,</a:t>
            </a:r>
          </a:p>
          <a:p>
            <a:pPr marL="285750" lvl="0" indent="-285750">
              <a:buFont typeface="Arial" panose="020B0604020202020204" pitchFamily="34" charset="0"/>
              <a:buChar char="•"/>
            </a:pPr>
            <a:r>
              <a:rPr lang="tr-TR"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Zekât ve </a:t>
            </a:r>
            <a:r>
              <a:rPr lang="tr-TR" b="1" spc="50" dirty="0" err="1">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fıtır</a:t>
            </a:r>
            <a:r>
              <a:rPr lang="tr-TR"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sadakalarımızla ihtiyaç sahibi kardeşlerimizin sıkıntısına derman olduğumuz, </a:t>
            </a:r>
          </a:p>
          <a:p>
            <a:pPr marL="285750" lvl="0" indent="-285750">
              <a:buFont typeface="Arial" panose="020B0604020202020204" pitchFamily="34" charset="0"/>
              <a:buChar char="•"/>
            </a:pPr>
            <a:r>
              <a:rPr lang="tr-TR" b="1" dirty="0">
                <a:ln w="18415" cmpd="sng">
                  <a:solidFill>
                    <a:srgbClr val="FFFFFF"/>
                  </a:solidFill>
                  <a:prstDash val="solid"/>
                </a:ln>
                <a:solidFill>
                  <a:srgbClr val="FFFFFF"/>
                </a:solidFill>
              </a:rPr>
              <a:t>Hayır ve </a:t>
            </a:r>
            <a:r>
              <a:rPr lang="tr-TR" b="1" dirty="0" err="1">
                <a:ln w="18415" cmpd="sng">
                  <a:solidFill>
                    <a:srgbClr val="FFFFFF"/>
                  </a:solidFill>
                  <a:prstDash val="solid"/>
                </a:ln>
                <a:solidFill>
                  <a:srgbClr val="FFFFFF"/>
                </a:solidFill>
              </a:rPr>
              <a:t>hasenatlarımızla</a:t>
            </a:r>
            <a:r>
              <a:rPr lang="tr-TR" b="1" dirty="0">
                <a:ln w="18415" cmpd="sng">
                  <a:solidFill>
                    <a:srgbClr val="FFFFFF"/>
                  </a:solidFill>
                  <a:prstDash val="solid"/>
                </a:ln>
                <a:solidFill>
                  <a:srgbClr val="FFFFFF"/>
                </a:solidFill>
              </a:rPr>
              <a:t> mallarımızı bereketlendirdiğimiz,</a:t>
            </a:r>
          </a:p>
          <a:p>
            <a:pPr marL="285750" lvl="0" indent="-285750">
              <a:buFont typeface="Arial" panose="020B0604020202020204" pitchFamily="34" charset="0"/>
              <a:buChar char="•"/>
            </a:pPr>
            <a:r>
              <a:rPr lang="tr-TR" b="1" dirty="0">
                <a:solidFill>
                  <a:srgbClr val="FF0000"/>
                </a:solidFill>
              </a:rPr>
              <a:t>Nimetler önümüzde, iftarı beklerken nefislerimizi terbiye ettiğimiz, </a:t>
            </a:r>
          </a:p>
          <a:p>
            <a:pPr marL="285750" lvl="0" indent="-285750">
              <a:buFont typeface="Arial" panose="020B0604020202020204" pitchFamily="34" charset="0"/>
              <a:buChar char="•"/>
            </a:pPr>
            <a:r>
              <a:rPr lang="tr-TR" b="1" dirty="0">
                <a:ln w="12700">
                  <a:solidFill>
                    <a:schemeClr val="tx2">
                      <a:satMod val="155000"/>
                    </a:schemeClr>
                  </a:solidFill>
                  <a:prstDash val="solid"/>
                </a:ln>
                <a:solidFill>
                  <a:schemeClr val="bg2">
                    <a:tint val="85000"/>
                    <a:satMod val="155000"/>
                  </a:schemeClr>
                </a:solidFill>
              </a:rPr>
              <a:t>Tövbe etmek suretiyle günahlarımızdan arındığımız, </a:t>
            </a:r>
          </a:p>
          <a:p>
            <a:pPr marL="285750" lvl="0" indent="-285750">
              <a:buFont typeface="Arial" panose="020B0604020202020204" pitchFamily="34" charset="0"/>
              <a:buChar char="•"/>
            </a:pPr>
            <a:r>
              <a:rPr lang="tr-TR"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Yalandan, haksızlıktan, günahlardan uzak durmak suretiyle ahlakımızı güzelleştirdiğimiz </a:t>
            </a:r>
          </a:p>
          <a:p>
            <a:pPr marL="285750" lvl="0" indent="-285750">
              <a:buFont typeface="Arial" panose="020B0604020202020204" pitchFamily="34" charset="0"/>
              <a:buChar char="•"/>
            </a:pPr>
            <a:r>
              <a:rPr lang="tr-TR" b="1" dirty="0">
                <a:ln w="18415" cmpd="sng">
                  <a:solidFill>
                    <a:srgbClr val="FFFFFF"/>
                  </a:solidFill>
                  <a:prstDash val="solid"/>
                </a:ln>
                <a:solidFill>
                  <a:srgbClr val="FFFFFF"/>
                </a:solidFill>
              </a:rPr>
              <a:t>Amel defterimizi tüm bu sayılanların sevaplarıyla doldurduğumuz, </a:t>
            </a:r>
          </a:p>
          <a:p>
            <a:pPr marL="285750" lvl="0" indent="-285750">
              <a:buFont typeface="Arial" panose="020B0604020202020204" pitchFamily="34" charset="0"/>
              <a:buChar char="•"/>
            </a:pPr>
            <a:r>
              <a:rPr lang="tr-TR" b="1" dirty="0">
                <a:solidFill>
                  <a:srgbClr val="FF0000"/>
                </a:solidFill>
              </a:rPr>
              <a:t>Peygamberimizin diliyle, gelişine sevinen müminlerin cesedini, Allah’ın, cehenneme haram kıldığı,</a:t>
            </a:r>
          </a:p>
          <a:p>
            <a:pPr marL="285750" lvl="0" indent="-285750">
              <a:buFont typeface="Arial" panose="020B0604020202020204" pitchFamily="34" charset="0"/>
              <a:buChar char="•"/>
            </a:pPr>
            <a:r>
              <a:rPr lang="tr-TR" b="1" dirty="0">
                <a:ln w="12700">
                  <a:solidFill>
                    <a:schemeClr val="tx2">
                      <a:satMod val="155000"/>
                    </a:schemeClr>
                  </a:solidFill>
                  <a:prstDash val="solid"/>
                </a:ln>
                <a:solidFill>
                  <a:schemeClr val="bg2">
                    <a:tint val="85000"/>
                    <a:satMod val="155000"/>
                  </a:schemeClr>
                </a:solidFill>
              </a:rPr>
              <a:t>Evveli rahmet, ortası mağfiret sonu ise cehennemden kurtuluş olup, </a:t>
            </a:r>
          </a:p>
          <a:p>
            <a:pPr marL="285750" lvl="0" indent="-285750">
              <a:buFont typeface="Arial" panose="020B0604020202020204" pitchFamily="34" charset="0"/>
              <a:buChar char="•"/>
            </a:pPr>
            <a:r>
              <a:rPr lang="tr-TR"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Cennet kapılarının açıldığı, cehennem kapıları kapandığı ve şeytanların zincirlere vurulduğu, </a:t>
            </a:r>
          </a:p>
          <a:p>
            <a:pPr marL="285750" lvl="0" indent="-285750">
              <a:buFont typeface="Arial" panose="020B0604020202020204" pitchFamily="34" charset="0"/>
              <a:buChar char="•"/>
            </a:pPr>
            <a:r>
              <a:rPr lang="tr-TR" b="1" dirty="0">
                <a:solidFill>
                  <a:srgbClr val="FFFF00"/>
                </a:solidFill>
              </a:rPr>
              <a:t>Rabbimizin ifadesiyle “Sayılı </a:t>
            </a:r>
            <a:r>
              <a:rPr lang="tr-TR" b="1" dirty="0" err="1">
                <a:solidFill>
                  <a:srgbClr val="FFFF00"/>
                </a:solidFill>
              </a:rPr>
              <a:t>gün”dü</a:t>
            </a:r>
            <a:r>
              <a:rPr lang="tr-TR" b="1" dirty="0">
                <a:solidFill>
                  <a:srgbClr val="FFFF00"/>
                </a:solidFill>
              </a:rPr>
              <a:t> hayrı ve bereketiyle gelip geçen ve </a:t>
            </a:r>
          </a:p>
          <a:p>
            <a:pPr marL="285750" lvl="0" indent="-285750">
              <a:buFont typeface="Arial" panose="020B0604020202020204" pitchFamily="34" charset="0"/>
              <a:buChar char="•"/>
            </a:pPr>
            <a:r>
              <a:rPr lang="tr-TR" b="1" dirty="0">
                <a:ln w="18415" cmpd="sng">
                  <a:solidFill>
                    <a:srgbClr val="FFFFFF"/>
                  </a:solidFill>
                  <a:prstDash val="solid"/>
                </a:ln>
                <a:solidFill>
                  <a:srgbClr val="FFFFFF"/>
                </a:solidFill>
              </a:rPr>
              <a:t>Allah’ın rızasını kazandığımız mübarek bir ay OLMASINI DİLERİM.</a:t>
            </a:r>
          </a:p>
        </p:txBody>
      </p:sp>
    </p:spTree>
    <p:extLst>
      <p:ext uri="{BB962C8B-B14F-4D97-AF65-F5344CB8AC3E}">
        <p14:creationId xmlns:p14="http://schemas.microsoft.com/office/powerpoint/2010/main" val="273719474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plumemetissa.p.l.pic.centerblog.net/6c59ff1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6288" y="4293096"/>
            <a:ext cx="3763795" cy="2564904"/>
          </a:xfrm>
          <a:prstGeom prst="rect">
            <a:avLst/>
          </a:prstGeom>
          <a:noFill/>
          <a:extLst>
            <a:ext uri="{909E8E84-426E-40DD-AFC4-6F175D3DCCD1}">
              <a14:hiddenFill xmlns:a14="http://schemas.microsoft.com/office/drawing/2010/main">
                <a:solidFill>
                  <a:srgbClr val="FFFFFF"/>
                </a:solidFill>
              </a14:hiddenFill>
            </a:ext>
          </a:extLst>
        </p:spPr>
      </p:pic>
      <p:sp>
        <p:nvSpPr>
          <p:cNvPr id="4" name="3 Yuvarlatılmış Çapraz Köşeli Dikdörtgen"/>
          <p:cNvSpPr/>
          <p:nvPr/>
        </p:nvSpPr>
        <p:spPr>
          <a:xfrm>
            <a:off x="107504" y="1196752"/>
            <a:ext cx="8784976" cy="4896544"/>
          </a:xfrm>
          <a:prstGeom prst="round2DiagRect">
            <a:avLst>
              <a:gd name="adj1" fmla="val 0"/>
              <a:gd name="adj2" fmla="val 0"/>
            </a:avLst>
          </a:prstGeom>
          <a:solidFill>
            <a:schemeClr val="accent6">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fontAlgn="auto">
              <a:spcBef>
                <a:spcPts val="0"/>
              </a:spcBef>
              <a:spcAft>
                <a:spcPts val="0"/>
              </a:spcAft>
              <a:defRPr/>
            </a:pPr>
            <a:r>
              <a:rPr lang="ar-SA" sz="3600" dirty="0">
                <a:solidFill>
                  <a:schemeClr val="tx1"/>
                </a:solidFill>
                <a:latin typeface="HASENAT" panose="01000600020000020003" pitchFamily="2" charset="-78"/>
                <a:cs typeface="HASENAT" panose="01000600020000020003" pitchFamily="2" charset="-78"/>
              </a:rPr>
              <a:t>شَهْرُ رَمَضَانَ الَّذٖى اُنْزِلَ فٖيهِ الْقُرْاٰنُ </a:t>
            </a:r>
            <a:r>
              <a:rPr lang="tr-TR" sz="900" b="1" dirty="0">
                <a:solidFill>
                  <a:srgbClr val="002060"/>
                </a:solidFill>
                <a:latin typeface="HASENAT" panose="01000600020000020003" pitchFamily="2" charset="-78"/>
                <a:cs typeface="HASENAT" panose="01000600020000020003" pitchFamily="2" charset="-78"/>
              </a:rPr>
              <a:t>	</a:t>
            </a:r>
          </a:p>
          <a:p>
            <a:pPr algn="just" fontAlgn="auto">
              <a:spcBef>
                <a:spcPts val="0"/>
              </a:spcBef>
              <a:spcAft>
                <a:spcPts val="0"/>
              </a:spcAft>
              <a:defRPr/>
            </a:pPr>
            <a:r>
              <a:rPr lang="tr-TR" sz="2000" dirty="0">
                <a:solidFill>
                  <a:schemeClr val="tx1"/>
                </a:solidFill>
              </a:rPr>
              <a:t> “</a:t>
            </a:r>
            <a:r>
              <a:rPr lang="tr-TR" sz="2400" dirty="0">
                <a:solidFill>
                  <a:schemeClr val="tx1"/>
                </a:solidFill>
              </a:rPr>
              <a:t>Ramazan ayı, insanlara yol gösterici, doğrunun ve doğruyu eğriden ayırmanın açık delilleri olarak </a:t>
            </a:r>
            <a:r>
              <a:rPr lang="tr-TR" sz="2400" b="1" u="sng" dirty="0">
                <a:solidFill>
                  <a:srgbClr val="0070C0"/>
                </a:solidFill>
              </a:rPr>
              <a:t>Kur'an'ın indirildiği aydır</a:t>
            </a:r>
            <a:r>
              <a:rPr lang="tr-TR" sz="2000" dirty="0">
                <a:solidFill>
                  <a:schemeClr val="tx1"/>
                </a:solidFill>
              </a:rPr>
              <a:t>…” </a:t>
            </a:r>
            <a:r>
              <a:rPr lang="tr-TR" sz="1200" dirty="0">
                <a:solidFill>
                  <a:schemeClr val="tx1"/>
                </a:solidFill>
              </a:rPr>
              <a:t>(Bakara, </a:t>
            </a:r>
            <a:r>
              <a:rPr lang="ar-SA" sz="1200" dirty="0">
                <a:solidFill>
                  <a:schemeClr val="tx1"/>
                </a:solidFill>
              </a:rPr>
              <a:t>2</a:t>
            </a:r>
            <a:r>
              <a:rPr lang="tr-TR" sz="1200" dirty="0">
                <a:solidFill>
                  <a:schemeClr val="tx1"/>
                </a:solidFill>
              </a:rPr>
              <a:t>/185)</a:t>
            </a:r>
          </a:p>
          <a:p>
            <a:pPr algn="just" fontAlgn="auto">
              <a:spcBef>
                <a:spcPts val="0"/>
              </a:spcBef>
              <a:spcAft>
                <a:spcPts val="0"/>
              </a:spcAft>
              <a:defRPr/>
            </a:pPr>
            <a:endParaRPr lang="tr-TR" sz="1200" dirty="0">
              <a:solidFill>
                <a:schemeClr val="tx1"/>
              </a:solidFill>
            </a:endParaRPr>
          </a:p>
          <a:p>
            <a:pPr algn="ctr" fontAlgn="auto">
              <a:spcBef>
                <a:spcPts val="0"/>
              </a:spcBef>
              <a:spcAft>
                <a:spcPts val="0"/>
              </a:spcAft>
              <a:defRPr/>
            </a:pPr>
            <a:r>
              <a:rPr lang="ar-AE" sz="3200" dirty="0">
                <a:solidFill>
                  <a:schemeClr val="tx1"/>
                </a:solidFill>
                <a:latin typeface="HASENAT" panose="01000600020000020003" pitchFamily="2" charset="-78"/>
                <a:cs typeface="HASENAT" panose="01000600020000020003" pitchFamily="2" charset="-78"/>
              </a:rPr>
              <a:t>حم ﴿١﴾ وَالْكِتَابِ الْمُبٖينِ ﴿٢﴾ اِنَّا اَنْزَلْنَاهُ فٖى لَيْلَةٍ مُبَارَكَةٍ اِنَّا كُنَّا مُنْذِرٖينَ ﴿٣﴾</a:t>
            </a:r>
            <a:endParaRPr lang="tr-TR" sz="3200" dirty="0">
              <a:solidFill>
                <a:schemeClr val="tx1"/>
              </a:solidFill>
              <a:latin typeface="HASENAT" panose="01000600020000020003" pitchFamily="2" charset="-78"/>
              <a:cs typeface="HASENAT" panose="01000600020000020003" pitchFamily="2" charset="-78"/>
            </a:endParaRPr>
          </a:p>
          <a:p>
            <a:pPr algn="just" fontAlgn="auto">
              <a:spcBef>
                <a:spcPts val="0"/>
              </a:spcBef>
              <a:spcAft>
                <a:spcPts val="0"/>
              </a:spcAft>
              <a:defRPr/>
            </a:pPr>
            <a:r>
              <a:rPr lang="tr-TR" sz="2400" dirty="0">
                <a:solidFill>
                  <a:schemeClr val="tx1"/>
                </a:solidFill>
              </a:rPr>
              <a:t>“Ha mim. </a:t>
            </a:r>
            <a:r>
              <a:rPr lang="tr-TR" sz="2400" dirty="0">
                <a:solidFill>
                  <a:srgbClr val="FF0000"/>
                </a:solidFill>
                <a:latin typeface="Times New Roman" pitchFamily="18" charset="0"/>
                <a:cs typeface="Times New Roman" pitchFamily="18" charset="0"/>
              </a:rPr>
              <a:t>Apaçık olan </a:t>
            </a:r>
            <a:r>
              <a:rPr lang="tr-TR" sz="2400" dirty="0" err="1">
                <a:solidFill>
                  <a:srgbClr val="FF0000"/>
                </a:solidFill>
                <a:latin typeface="Times New Roman" pitchFamily="18" charset="0"/>
                <a:cs typeface="Times New Roman" pitchFamily="18" charset="0"/>
              </a:rPr>
              <a:t>Kitab'a</a:t>
            </a:r>
            <a:r>
              <a:rPr lang="tr-TR" sz="2400" dirty="0">
                <a:solidFill>
                  <a:srgbClr val="FF0000"/>
                </a:solidFill>
                <a:latin typeface="Times New Roman" pitchFamily="18" charset="0"/>
                <a:cs typeface="Times New Roman" pitchFamily="18" charset="0"/>
              </a:rPr>
              <a:t> </a:t>
            </a:r>
            <a:r>
              <a:rPr lang="tr-TR" sz="2400" dirty="0" err="1">
                <a:solidFill>
                  <a:srgbClr val="FF0000"/>
                </a:solidFill>
                <a:latin typeface="Times New Roman" pitchFamily="18" charset="0"/>
                <a:cs typeface="Times New Roman" pitchFamily="18" charset="0"/>
              </a:rPr>
              <a:t>andolsun</a:t>
            </a:r>
            <a:r>
              <a:rPr lang="tr-TR" sz="2400" dirty="0">
                <a:solidFill>
                  <a:srgbClr val="FF0000"/>
                </a:solidFill>
                <a:latin typeface="Times New Roman" pitchFamily="18" charset="0"/>
                <a:cs typeface="Times New Roman" pitchFamily="18" charset="0"/>
              </a:rPr>
              <a:t> ki, biz onu </a:t>
            </a:r>
            <a:r>
              <a:rPr lang="tr-TR" sz="2400" b="1" dirty="0">
                <a:solidFill>
                  <a:srgbClr val="FF0000"/>
                </a:solidFill>
                <a:latin typeface="Times New Roman" pitchFamily="18" charset="0"/>
                <a:cs typeface="Times New Roman" pitchFamily="18" charset="0"/>
              </a:rPr>
              <a:t>(</a:t>
            </a:r>
            <a:r>
              <a:rPr lang="tr-TR" sz="2400" b="1" dirty="0" err="1">
                <a:solidFill>
                  <a:srgbClr val="FF0000"/>
                </a:solidFill>
                <a:latin typeface="Times New Roman" pitchFamily="18" charset="0"/>
                <a:cs typeface="Times New Roman" pitchFamily="18" charset="0"/>
              </a:rPr>
              <a:t>Kur'an'ı</a:t>
            </a:r>
            <a:r>
              <a:rPr lang="tr-TR" sz="2400" b="1" dirty="0">
                <a:solidFill>
                  <a:srgbClr val="FF0000"/>
                </a:solidFill>
                <a:latin typeface="Times New Roman" pitchFamily="18" charset="0"/>
                <a:cs typeface="Times New Roman" pitchFamily="18" charset="0"/>
              </a:rPr>
              <a:t>) mübarek bir gecede </a:t>
            </a:r>
            <a:r>
              <a:rPr lang="tr-TR" sz="2400" dirty="0">
                <a:solidFill>
                  <a:srgbClr val="FF0000"/>
                </a:solidFill>
                <a:latin typeface="Times New Roman" pitchFamily="18" charset="0"/>
                <a:cs typeface="Times New Roman" pitchFamily="18" charset="0"/>
              </a:rPr>
              <a:t>indirdik.” </a:t>
            </a:r>
            <a:r>
              <a:rPr lang="tr-TR" sz="1400" dirty="0">
                <a:solidFill>
                  <a:schemeClr val="tx1"/>
                </a:solidFill>
                <a:latin typeface="Times New Roman" pitchFamily="18" charset="0"/>
                <a:cs typeface="Times New Roman" pitchFamily="18" charset="0"/>
              </a:rPr>
              <a:t>(</a:t>
            </a:r>
            <a:r>
              <a:rPr lang="tr-TR" sz="1400" dirty="0" err="1">
                <a:solidFill>
                  <a:schemeClr val="tx1"/>
                </a:solidFill>
                <a:latin typeface="Times New Roman" pitchFamily="18" charset="0"/>
                <a:cs typeface="Times New Roman" pitchFamily="18" charset="0"/>
              </a:rPr>
              <a:t>Duhan</a:t>
            </a:r>
            <a:r>
              <a:rPr lang="tr-TR" sz="1400" dirty="0">
                <a:solidFill>
                  <a:schemeClr val="tx1"/>
                </a:solidFill>
                <a:latin typeface="Times New Roman" pitchFamily="18" charset="0"/>
                <a:cs typeface="Times New Roman" pitchFamily="18" charset="0"/>
              </a:rPr>
              <a:t> 1-3)</a:t>
            </a:r>
          </a:p>
          <a:p>
            <a:pPr algn="just" fontAlgn="auto">
              <a:spcBef>
                <a:spcPts val="0"/>
              </a:spcBef>
              <a:spcAft>
                <a:spcPts val="0"/>
              </a:spcAft>
              <a:defRPr/>
            </a:pPr>
            <a:endParaRPr lang="tr-TR" sz="1400" dirty="0">
              <a:solidFill>
                <a:schemeClr val="tx1"/>
              </a:solidFill>
              <a:latin typeface="Times New Roman" pitchFamily="18" charset="0"/>
              <a:cs typeface="Times New Roman" pitchFamily="18" charset="0"/>
            </a:endParaRPr>
          </a:p>
          <a:p>
            <a:pPr fontAlgn="auto">
              <a:spcBef>
                <a:spcPts val="0"/>
              </a:spcBef>
              <a:spcAft>
                <a:spcPts val="0"/>
              </a:spcAft>
              <a:defRPr/>
            </a:pPr>
            <a:r>
              <a:rPr lang="ar-AE" sz="3600" dirty="0">
                <a:solidFill>
                  <a:schemeClr val="tx1"/>
                </a:solidFill>
                <a:latin typeface="HASENAT" panose="01000600020000020003" pitchFamily="2" charset="-78"/>
                <a:cs typeface="HASENAT" panose="01000600020000020003" pitchFamily="2" charset="-78"/>
              </a:rPr>
              <a:t>اِنَّا اَنْزَلْنَاهُ فٖى لَيْلَةِ الْقَدْرِ </a:t>
            </a:r>
          </a:p>
          <a:p>
            <a:pPr fontAlgn="auto">
              <a:spcBef>
                <a:spcPts val="0"/>
              </a:spcBef>
              <a:spcAft>
                <a:spcPts val="0"/>
              </a:spcAft>
              <a:defRPr/>
            </a:pPr>
            <a:r>
              <a:rPr lang="tr-TR" sz="1400" dirty="0">
                <a:solidFill>
                  <a:schemeClr val="tx1"/>
                </a:solidFill>
              </a:rPr>
              <a:t>“</a:t>
            </a:r>
            <a:r>
              <a:rPr lang="tr-TR" sz="2400" dirty="0">
                <a:solidFill>
                  <a:schemeClr val="tx1"/>
                </a:solidFill>
              </a:rPr>
              <a:t>Biz onu (</a:t>
            </a:r>
            <a:r>
              <a:rPr lang="tr-TR" sz="2400" dirty="0" err="1">
                <a:solidFill>
                  <a:schemeClr val="tx1"/>
                </a:solidFill>
              </a:rPr>
              <a:t>Kur'an'ı</a:t>
            </a:r>
            <a:r>
              <a:rPr lang="tr-TR" sz="2400" dirty="0">
                <a:solidFill>
                  <a:schemeClr val="tx1"/>
                </a:solidFill>
              </a:rPr>
              <a:t>) </a:t>
            </a:r>
            <a:r>
              <a:rPr lang="tr-TR" sz="2400" b="1" dirty="0">
                <a:solidFill>
                  <a:srgbClr val="00B050"/>
                </a:solidFill>
              </a:rPr>
              <a:t>Kadir gecesinde </a:t>
            </a:r>
            <a:r>
              <a:rPr lang="tr-TR" sz="2400" dirty="0">
                <a:solidFill>
                  <a:schemeClr val="tx1"/>
                </a:solidFill>
              </a:rPr>
              <a:t>indirdik. </a:t>
            </a:r>
            <a:r>
              <a:rPr lang="tr-TR" sz="1400" dirty="0">
                <a:solidFill>
                  <a:schemeClr val="tx1"/>
                </a:solidFill>
              </a:rPr>
              <a:t>“ (Kadir 1)</a:t>
            </a:r>
            <a:endParaRPr lang="tr-TR" sz="1400" dirty="0">
              <a:solidFill>
                <a:srgbClr val="00B050"/>
              </a:solidFill>
              <a:latin typeface="Times New Roman" pitchFamily="18" charset="0"/>
              <a:cs typeface="Times New Roman" pitchFamily="18" charset="0"/>
            </a:endParaRPr>
          </a:p>
        </p:txBody>
      </p:sp>
      <p:sp>
        <p:nvSpPr>
          <p:cNvPr id="6" name="4 Dikdörtgen"/>
          <p:cNvSpPr/>
          <p:nvPr/>
        </p:nvSpPr>
        <p:spPr>
          <a:xfrm>
            <a:off x="0" y="0"/>
            <a:ext cx="9180512" cy="10527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indent="-514350" algn="ctr" fontAlgn="auto">
              <a:spcBef>
                <a:spcPts val="0"/>
              </a:spcBef>
              <a:spcAft>
                <a:spcPts val="0"/>
              </a:spcAft>
              <a:buAutoNum type="arabicPeriod"/>
              <a:defRPr/>
            </a:pPr>
            <a:r>
              <a:rPr lang="tr-TR" sz="24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KUR’AN </a:t>
            </a:r>
            <a:r>
              <a:rPr lang="tr-TR" sz="2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RAMAZAN AYI’NDA İNMEYE </a:t>
            </a:r>
            <a:r>
              <a:rPr lang="tr-TR" sz="24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BAŞLAMIŞTIR</a:t>
            </a:r>
          </a:p>
        </p:txBody>
      </p:sp>
      <p:pic>
        <p:nvPicPr>
          <p:cNvPr id="2052" name="Picture 4" descr="http://i1216.photobucket.com/albums/dd374/SeVdA184/sevda_seli/7-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97337">
            <a:off x="-540568" y="5088614"/>
            <a:ext cx="6424824" cy="209747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4 Dikdörtgen"/>
          <p:cNvSpPr/>
          <p:nvPr/>
        </p:nvSpPr>
        <p:spPr>
          <a:xfrm>
            <a:off x="0" y="116632"/>
            <a:ext cx="9144000" cy="8640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r>
              <a:rPr lang="tr-TR" sz="28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KUR’AN’IN RAHMETİNDEN İSTİFADE ETMEK GEREKİR</a:t>
            </a:r>
            <a:endParaRPr lang="tr-TR" sz="28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3 Yuvarlatılmış Çapraz Köşeli Dikdörtgen"/>
          <p:cNvSpPr/>
          <p:nvPr/>
        </p:nvSpPr>
        <p:spPr>
          <a:xfrm>
            <a:off x="179511" y="1309265"/>
            <a:ext cx="8856985" cy="5288087"/>
          </a:xfrm>
          <a:prstGeom prst="round2DiagRect">
            <a:avLst>
              <a:gd name="adj1" fmla="val 0"/>
              <a:gd name="adj2" fmla="val 0"/>
            </a:avLst>
          </a:prstGeom>
          <a:solidFill>
            <a:schemeClr val="accent6">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ar-AE" sz="3600" dirty="0">
                <a:solidFill>
                  <a:schemeClr val="tx1"/>
                </a:solidFill>
                <a:latin typeface="HASENAT" panose="01000600020000020003" pitchFamily="2" charset="-78"/>
                <a:cs typeface="HASENAT" panose="01000600020000020003" pitchFamily="2" charset="-78"/>
              </a:rPr>
              <a:t>يَٓا اَيُّهَا النَّاسُ قَدْ جَٓاءَتْكُمْ مَوْعِظَةٌ مِنْ رَبِّكُمْ وَشِفَٓاءٌ لِمَا فِي الصُّدُورِ وَهُدًى وَرَحْمَةٌ لِلْمُؤْمِن۪ينَ ﴿٥٧﴾ </a:t>
            </a:r>
            <a:endParaRPr lang="tr-TR" sz="3600" dirty="0" smtClean="0">
              <a:solidFill>
                <a:schemeClr val="tx1"/>
              </a:solidFill>
              <a:latin typeface="HASENAT" panose="01000600020000020003" pitchFamily="2" charset="-78"/>
              <a:cs typeface="HASENAT" panose="01000600020000020003" pitchFamily="2" charset="-78"/>
            </a:endParaRPr>
          </a:p>
          <a:p>
            <a:pPr algn="ctr" fontAlgn="auto">
              <a:spcBef>
                <a:spcPts val="0"/>
              </a:spcBef>
              <a:spcAft>
                <a:spcPts val="0"/>
              </a:spcAft>
              <a:defRPr/>
            </a:pPr>
            <a:r>
              <a:rPr lang="tr-TR" sz="3200" dirty="0">
                <a:solidFill>
                  <a:schemeClr val="tx1"/>
                </a:solidFill>
              </a:rPr>
              <a:t>“Ey insanlar! İşte size Rabbinizden bir öğüt, kalplere bir </a:t>
            </a:r>
            <a:r>
              <a:rPr lang="tr-TR" sz="3200" dirty="0" err="1">
                <a:solidFill>
                  <a:schemeClr val="tx1"/>
                </a:solidFill>
              </a:rPr>
              <a:t>şifâ</a:t>
            </a:r>
            <a:r>
              <a:rPr lang="tr-TR" sz="3200" dirty="0">
                <a:solidFill>
                  <a:schemeClr val="tx1"/>
                </a:solidFill>
              </a:rPr>
              <a:t> ve </a:t>
            </a:r>
            <a:r>
              <a:rPr lang="tr-TR" sz="3200" b="1" dirty="0">
                <a:solidFill>
                  <a:schemeClr val="tx1"/>
                </a:solidFill>
              </a:rPr>
              <a:t>inananlar için yol gösterici bir rehber </a:t>
            </a:r>
            <a:r>
              <a:rPr lang="tr-TR" sz="3200" dirty="0">
                <a:solidFill>
                  <a:schemeClr val="tx1"/>
                </a:solidFill>
              </a:rPr>
              <a:t>ve rahmet (olan Kur'an) geldi</a:t>
            </a:r>
            <a:r>
              <a:rPr lang="tr-TR" sz="3200" dirty="0" smtClean="0">
                <a:solidFill>
                  <a:schemeClr val="tx1"/>
                </a:solidFill>
              </a:rPr>
              <a:t>.” </a:t>
            </a:r>
          </a:p>
          <a:p>
            <a:pPr algn="ctr" fontAlgn="auto">
              <a:spcBef>
                <a:spcPts val="0"/>
              </a:spcBef>
              <a:spcAft>
                <a:spcPts val="0"/>
              </a:spcAft>
              <a:defRPr/>
            </a:pPr>
            <a:r>
              <a:rPr lang="tr-TR" dirty="0" smtClean="0">
                <a:solidFill>
                  <a:schemeClr val="tx1"/>
                </a:solidFill>
              </a:rPr>
              <a:t>(</a:t>
            </a:r>
            <a:r>
              <a:rPr lang="tr-TR" dirty="0" err="1" smtClean="0">
                <a:solidFill>
                  <a:schemeClr val="tx1"/>
                </a:solidFill>
              </a:rPr>
              <a:t>Yûnus</a:t>
            </a:r>
            <a:r>
              <a:rPr lang="tr-TR" dirty="0" smtClean="0">
                <a:solidFill>
                  <a:schemeClr val="tx1"/>
                </a:solidFill>
              </a:rPr>
              <a:t> </a:t>
            </a:r>
            <a:r>
              <a:rPr lang="tr-TR" dirty="0">
                <a:solidFill>
                  <a:schemeClr val="tx1"/>
                </a:solidFill>
              </a:rPr>
              <a:t>57 </a:t>
            </a:r>
            <a:r>
              <a:rPr lang="tr-TR" dirty="0" smtClean="0">
                <a:solidFill>
                  <a:schemeClr val="tx1"/>
                </a:solidFill>
              </a:rPr>
              <a:t>)</a:t>
            </a:r>
          </a:p>
          <a:p>
            <a:pPr algn="ctr" fontAlgn="auto">
              <a:spcBef>
                <a:spcPts val="0"/>
              </a:spcBef>
              <a:spcAft>
                <a:spcPts val="0"/>
              </a:spcAft>
              <a:defRPr/>
            </a:pPr>
            <a:endParaRPr lang="tr-TR" dirty="0">
              <a:solidFill>
                <a:schemeClr val="tx1"/>
              </a:solidFill>
            </a:endParaRPr>
          </a:p>
          <a:p>
            <a:pPr algn="ctr" fontAlgn="auto">
              <a:spcBef>
                <a:spcPts val="0"/>
              </a:spcBef>
              <a:spcAft>
                <a:spcPts val="0"/>
              </a:spcAft>
              <a:defRPr/>
            </a:pPr>
            <a:r>
              <a:rPr lang="ar-AE" sz="4000" dirty="0">
                <a:solidFill>
                  <a:schemeClr val="tx1"/>
                </a:solidFill>
                <a:latin typeface="HASENAT" panose="01000600020000020003" pitchFamily="2" charset="-78"/>
                <a:cs typeface="HASENAT" panose="01000600020000020003" pitchFamily="2" charset="-78"/>
              </a:rPr>
              <a:t>نَوِّرُوا مَناَزِلَكُمْ بِالصّلَاة وَقِرَاءةَ الْقُرْأَنِ</a:t>
            </a:r>
            <a:endParaRPr lang="tr-TR" sz="4000" dirty="0">
              <a:solidFill>
                <a:schemeClr val="tx1"/>
              </a:solidFill>
              <a:latin typeface="HASENAT" panose="01000600020000020003" pitchFamily="2" charset="-78"/>
              <a:cs typeface="HASENAT" panose="01000600020000020003" pitchFamily="2" charset="-78"/>
            </a:endParaRPr>
          </a:p>
          <a:p>
            <a:pPr algn="ctr" fontAlgn="auto">
              <a:spcBef>
                <a:spcPts val="0"/>
              </a:spcBef>
              <a:spcAft>
                <a:spcPts val="0"/>
              </a:spcAft>
              <a:defRPr/>
            </a:pPr>
            <a:r>
              <a:rPr lang="tr-TR" sz="3200" dirty="0">
                <a:solidFill>
                  <a:schemeClr val="tx1"/>
                </a:solidFill>
              </a:rPr>
              <a:t>“</a:t>
            </a:r>
            <a:r>
              <a:rPr lang="tr-TR" sz="3200" b="1" dirty="0">
                <a:solidFill>
                  <a:srgbClr val="0070C0"/>
                </a:solidFill>
                <a:effectLst>
                  <a:outerShdw blurRad="38100" dist="38100" dir="2700000" algn="tl">
                    <a:srgbClr val="000000">
                      <a:alpha val="43137"/>
                    </a:srgbClr>
                  </a:outerShdw>
                </a:effectLst>
              </a:rPr>
              <a:t>Evlerinizi namaz ve </a:t>
            </a:r>
            <a:r>
              <a:rPr lang="tr-TR" sz="3200" b="1" dirty="0" err="1" smtClean="0">
                <a:solidFill>
                  <a:srgbClr val="0070C0"/>
                </a:solidFill>
                <a:effectLst>
                  <a:outerShdw blurRad="38100" dist="38100" dir="2700000" algn="tl">
                    <a:srgbClr val="000000">
                      <a:alpha val="43137"/>
                    </a:srgbClr>
                  </a:outerShdw>
                </a:effectLst>
              </a:rPr>
              <a:t>kur’an</a:t>
            </a:r>
            <a:r>
              <a:rPr lang="tr-TR" sz="3200" b="1" dirty="0" smtClean="0">
                <a:solidFill>
                  <a:srgbClr val="0070C0"/>
                </a:solidFill>
                <a:effectLst>
                  <a:outerShdw blurRad="38100" dist="38100" dir="2700000" algn="tl">
                    <a:srgbClr val="000000">
                      <a:alpha val="43137"/>
                    </a:srgbClr>
                  </a:outerShdw>
                </a:effectLst>
              </a:rPr>
              <a:t> </a:t>
            </a:r>
            <a:r>
              <a:rPr lang="tr-TR" sz="3200" b="1" dirty="0">
                <a:solidFill>
                  <a:srgbClr val="0070C0"/>
                </a:solidFill>
                <a:effectLst>
                  <a:outerShdw blurRad="38100" dist="38100" dir="2700000" algn="tl">
                    <a:srgbClr val="000000">
                      <a:alpha val="43137"/>
                    </a:srgbClr>
                  </a:outerShdw>
                </a:effectLst>
              </a:rPr>
              <a:t>okuma ile aydınlatın</a:t>
            </a:r>
            <a:r>
              <a:rPr lang="tr-TR" sz="3200" dirty="0">
                <a:solidFill>
                  <a:schemeClr val="tx1"/>
                </a:solidFill>
                <a:latin typeface="Times New Roman" pitchFamily="18" charset="0"/>
                <a:cs typeface="Times New Roman" pitchFamily="18" charset="0"/>
              </a:rPr>
              <a:t>.”</a:t>
            </a:r>
          </a:p>
          <a:p>
            <a:pPr algn="ctr" fontAlgn="auto">
              <a:spcBef>
                <a:spcPts val="0"/>
              </a:spcBef>
              <a:spcAft>
                <a:spcPts val="0"/>
              </a:spcAft>
              <a:defRPr/>
            </a:pPr>
            <a:r>
              <a:rPr lang="tr-TR" sz="1400" dirty="0">
                <a:solidFill>
                  <a:schemeClr val="tx1"/>
                </a:solidFill>
                <a:latin typeface="Times New Roman" pitchFamily="18" charset="0"/>
                <a:cs typeface="Times New Roman" pitchFamily="18" charset="0"/>
              </a:rPr>
              <a:t> (</a:t>
            </a:r>
            <a:r>
              <a:rPr lang="tr-TR" sz="1400" dirty="0" err="1">
                <a:solidFill>
                  <a:schemeClr val="tx1"/>
                </a:solidFill>
                <a:latin typeface="Times New Roman" pitchFamily="18" charset="0"/>
                <a:cs typeface="Times New Roman" pitchFamily="18" charset="0"/>
              </a:rPr>
              <a:t>Suyuti</a:t>
            </a:r>
            <a:r>
              <a:rPr lang="tr-TR" sz="1400" dirty="0">
                <a:solidFill>
                  <a:schemeClr val="tx1"/>
                </a:solidFill>
                <a:latin typeface="Times New Roman" pitchFamily="18" charset="0"/>
                <a:cs typeface="Times New Roman" pitchFamily="18" charset="0"/>
              </a:rPr>
              <a:t>, </a:t>
            </a:r>
            <a:r>
              <a:rPr lang="tr-TR" sz="1400" dirty="0" err="1">
                <a:solidFill>
                  <a:schemeClr val="tx1"/>
                </a:solidFill>
                <a:latin typeface="Times New Roman" pitchFamily="18" charset="0"/>
                <a:cs typeface="Times New Roman" pitchFamily="18" charset="0"/>
              </a:rPr>
              <a:t>cami’u’s</a:t>
            </a:r>
            <a:r>
              <a:rPr lang="tr-TR" sz="1400" dirty="0">
                <a:solidFill>
                  <a:schemeClr val="tx1"/>
                </a:solidFill>
                <a:latin typeface="Times New Roman" pitchFamily="18" charset="0"/>
                <a:cs typeface="Times New Roman" pitchFamily="18" charset="0"/>
              </a:rPr>
              <a:t> </a:t>
            </a:r>
            <a:r>
              <a:rPr lang="tr-TR" sz="1400" dirty="0" err="1">
                <a:solidFill>
                  <a:schemeClr val="tx1"/>
                </a:solidFill>
                <a:latin typeface="Times New Roman" pitchFamily="18" charset="0"/>
                <a:cs typeface="Times New Roman" pitchFamily="18" charset="0"/>
              </a:rPr>
              <a:t>Sağir</a:t>
            </a:r>
            <a:r>
              <a:rPr lang="tr-TR" sz="1400" dirty="0">
                <a:solidFill>
                  <a:schemeClr val="tx1"/>
                </a:solidFill>
                <a:latin typeface="Times New Roman" pitchFamily="18" charset="0"/>
                <a:cs typeface="Times New Roman" pitchFamily="18" charset="0"/>
              </a:rPr>
              <a:t>, no:9291</a:t>
            </a:r>
            <a:r>
              <a:rPr lang="tr-TR" sz="1400" dirty="0" smtClean="0">
                <a:solidFill>
                  <a:schemeClr val="tx1"/>
                </a:solidFill>
                <a:latin typeface="Times New Roman" pitchFamily="18" charset="0"/>
                <a:cs typeface="Times New Roman" pitchFamily="18" charset="0"/>
              </a:rPr>
              <a:t>)</a:t>
            </a:r>
            <a:endParaRPr lang="tr-TR" sz="28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7 Yuvarlatılmış Çapraz Köşeli Dikdörtgen"/>
          <p:cNvSpPr/>
          <p:nvPr/>
        </p:nvSpPr>
        <p:spPr>
          <a:xfrm>
            <a:off x="35496" y="0"/>
            <a:ext cx="9108504" cy="4581128"/>
          </a:xfrm>
          <a:prstGeom prst="round2DiagRect">
            <a:avLst>
              <a:gd name="adj1" fmla="val 0"/>
              <a:gd name="adj2" fmla="val 0"/>
            </a:avLst>
          </a:prstGeom>
          <a:solidFill>
            <a:schemeClr val="bg2">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3600" b="1" i="0" u="sng" strike="noStrike" kern="1200" cap="none" spc="0" normalizeH="0" baseline="0" noProof="0" dirty="0">
                <a:ln>
                  <a:noFill/>
                </a:ln>
                <a:solidFill>
                  <a:srgbClr val="FF0000"/>
                </a:solidFill>
                <a:effectLst/>
                <a:uLnTx/>
                <a:uFillTx/>
                <a:latin typeface="Calibri"/>
                <a:ea typeface="+mn-ea"/>
                <a:cs typeface="+mn-cs"/>
              </a:rPr>
              <a:t>“Bir evde kuran okunduğunda </a:t>
            </a:r>
            <a:endParaRPr kumimoji="0" lang="tr-TR" sz="3600" b="1" i="0" u="sng" strike="noStrike" kern="1200" cap="none" spc="0" normalizeH="0" baseline="0" noProof="0" dirty="0" smtClean="0">
              <a:ln>
                <a:noFill/>
              </a:ln>
              <a:solidFill>
                <a:srgbClr val="FF0000"/>
              </a:solidFill>
              <a:effectLst/>
              <a:uLnTx/>
              <a:uFillTx/>
              <a:latin typeface="Calibri"/>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tr-TR" sz="2800" b="1" i="0" u="none" strike="noStrike" kern="1200" cap="none" spc="0" normalizeH="0" baseline="0" noProof="0" dirty="0" smtClean="0">
                <a:ln>
                  <a:noFill/>
                </a:ln>
                <a:solidFill>
                  <a:srgbClr val="FF0000"/>
                </a:solidFill>
                <a:effectLst/>
                <a:uLnTx/>
                <a:uFillTx/>
                <a:latin typeface="Calibri"/>
                <a:ea typeface="+mn-ea"/>
                <a:cs typeface="+mn-cs"/>
              </a:rPr>
              <a:t>Melekler </a:t>
            </a:r>
            <a:r>
              <a:rPr kumimoji="0" lang="tr-TR" sz="2800" b="1" i="0" u="none" strike="noStrike" kern="1200" cap="none" spc="0" normalizeH="0" baseline="0" noProof="0" dirty="0">
                <a:ln>
                  <a:noFill/>
                </a:ln>
                <a:solidFill>
                  <a:srgbClr val="FF0000"/>
                </a:solidFill>
                <a:effectLst/>
                <a:uLnTx/>
                <a:uFillTx/>
                <a:latin typeface="Calibri"/>
                <a:ea typeface="+mn-ea"/>
                <a:cs typeface="+mn-cs"/>
              </a:rPr>
              <a:t>hazır olur. </a:t>
            </a:r>
            <a:endParaRPr kumimoji="0" lang="tr-TR" sz="2800" b="1" i="0" u="none" strike="noStrike" kern="1200" cap="none" spc="0" normalizeH="0" baseline="0" noProof="0" dirty="0" smtClean="0">
              <a:ln>
                <a:noFill/>
              </a:ln>
              <a:solidFill>
                <a:srgbClr val="FF0000"/>
              </a:solidFill>
              <a:effectLst/>
              <a:uLnTx/>
              <a:uFillTx/>
              <a:latin typeface="Calibri"/>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tr-TR" sz="2800" b="1" i="0" u="none" strike="noStrike" kern="1200" cap="none" spc="0" normalizeH="0" baseline="0" noProof="0" dirty="0" smtClean="0">
                <a:ln>
                  <a:noFill/>
                </a:ln>
                <a:solidFill>
                  <a:srgbClr val="0070C0"/>
                </a:solidFill>
                <a:effectLst/>
                <a:uLnTx/>
                <a:uFillTx/>
                <a:latin typeface="Calibri"/>
                <a:ea typeface="+mn-ea"/>
                <a:cs typeface="+mn-cs"/>
              </a:rPr>
              <a:t>Şeytanlar</a:t>
            </a:r>
            <a:r>
              <a:rPr kumimoji="0" lang="tr-TR" sz="2800" b="1" i="0" u="none" strike="noStrike" kern="1200" cap="none" spc="0" normalizeH="0" baseline="0" noProof="0" dirty="0">
                <a:ln>
                  <a:noFill/>
                </a:ln>
                <a:solidFill>
                  <a:srgbClr val="0070C0"/>
                </a:solidFill>
                <a:effectLst/>
                <a:uLnTx/>
                <a:uFillTx/>
                <a:latin typeface="Calibri"/>
                <a:ea typeface="+mn-ea"/>
                <a:cs typeface="+mn-cs"/>
              </a:rPr>
              <a:t>, çekilip gider. </a:t>
            </a: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tr-TR" sz="2800" b="1" i="0" u="none" strike="noStrike" kern="1200" cap="none" spc="0" normalizeH="0" baseline="0" noProof="0" dirty="0">
                <a:ln>
                  <a:noFill/>
                </a:ln>
                <a:solidFill>
                  <a:prstClr val="black"/>
                </a:solidFill>
                <a:effectLst/>
                <a:uLnTx/>
                <a:uFillTx/>
                <a:latin typeface="Calibri"/>
                <a:ea typeface="+mn-ea"/>
                <a:cs typeface="+mn-cs"/>
              </a:rPr>
              <a:t>Ev halkına genişlik ve huzur hasıl olur</a:t>
            </a:r>
            <a:r>
              <a:rPr kumimoji="0" lang="tr-TR" sz="2800" b="1" i="0" u="none" strike="noStrike" kern="1200" cap="none" spc="0" normalizeH="0" baseline="0" noProof="0" dirty="0">
                <a:ln>
                  <a:noFill/>
                </a:ln>
                <a:solidFill>
                  <a:srgbClr val="FF0000"/>
                </a:solidFill>
                <a:effectLst/>
                <a:uLnTx/>
                <a:uFillTx/>
                <a:latin typeface="Calibri"/>
                <a:ea typeface="+mn-ea"/>
                <a:cs typeface="+mn-cs"/>
              </a:rPr>
              <a:t> </a:t>
            </a:r>
            <a:endParaRPr kumimoji="0" lang="tr-TR" sz="2800" b="1" i="0" u="none" strike="noStrike" kern="1200" cap="none" spc="0" normalizeH="0" baseline="0" noProof="0" dirty="0" smtClean="0">
              <a:ln>
                <a:noFill/>
              </a:ln>
              <a:solidFill>
                <a:srgbClr val="FF0000"/>
              </a:solidFill>
              <a:effectLst/>
              <a:uLnTx/>
              <a:uFillTx/>
              <a:latin typeface="Calibri"/>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tr-TR" sz="2800" b="1" i="0" u="none" strike="noStrike" kern="1200" cap="none" spc="0" normalizeH="0" baseline="0" noProof="0" dirty="0" smtClean="0">
                <a:ln>
                  <a:noFill/>
                </a:ln>
                <a:solidFill>
                  <a:srgbClr val="FF0000"/>
                </a:solidFill>
                <a:effectLst/>
                <a:uLnTx/>
                <a:uFillTx/>
                <a:latin typeface="Calibri"/>
                <a:ea typeface="+mn-ea"/>
                <a:cs typeface="+mn-cs"/>
              </a:rPr>
              <a:t>Ve </a:t>
            </a:r>
            <a:r>
              <a:rPr kumimoji="0" lang="tr-TR" sz="2800" b="1" i="0" u="none" strike="noStrike" kern="1200" cap="none" spc="0" normalizeH="0" baseline="0" noProof="0" dirty="0" err="1" smtClean="0">
                <a:ln>
                  <a:noFill/>
                </a:ln>
                <a:solidFill>
                  <a:srgbClr val="7030A0"/>
                </a:solidFill>
                <a:effectLst/>
                <a:uLnTx/>
                <a:uFillTx/>
                <a:latin typeface="Calibri"/>
                <a:ea typeface="+mn-ea"/>
                <a:cs typeface="+mn-cs"/>
              </a:rPr>
              <a:t>hayr</a:t>
            </a:r>
            <a:r>
              <a:rPr kumimoji="0" lang="tr-TR" sz="2800" b="1" i="0" u="none" strike="noStrike" kern="1200" cap="none" spc="0" normalizeH="0" baseline="0" noProof="0" dirty="0" smtClean="0">
                <a:ln>
                  <a:noFill/>
                </a:ln>
                <a:solidFill>
                  <a:srgbClr val="7030A0"/>
                </a:solidFill>
                <a:effectLst/>
                <a:uLnTx/>
                <a:uFillTx/>
                <a:latin typeface="Calibri"/>
                <a:ea typeface="+mn-ea"/>
                <a:cs typeface="+mn-cs"/>
              </a:rPr>
              <a:t> </a:t>
            </a:r>
            <a:r>
              <a:rPr kumimoji="0" lang="tr-TR" sz="2800" b="1" i="0" u="none" strike="noStrike" kern="1200" cap="none" spc="0" normalizeH="0" baseline="0" noProof="0" dirty="0">
                <a:ln>
                  <a:noFill/>
                </a:ln>
                <a:solidFill>
                  <a:srgbClr val="7030A0"/>
                </a:solidFill>
                <a:effectLst/>
                <a:uLnTx/>
                <a:uFillTx/>
                <a:latin typeface="Calibri"/>
                <a:ea typeface="+mn-ea"/>
                <a:cs typeface="+mn-cs"/>
              </a:rPr>
              <a:t>çok, şer az olur.</a:t>
            </a:r>
            <a:r>
              <a:rPr kumimoji="0" lang="tr-TR" sz="2800" b="0" i="0" u="none" strike="noStrike" kern="1200" cap="none" spc="0" normalizeH="0" baseline="0" noProof="0" dirty="0">
                <a:ln>
                  <a:noFill/>
                </a:ln>
                <a:solidFill>
                  <a:srgbClr val="7030A0"/>
                </a:solidFill>
                <a:effectLst/>
                <a:uLnTx/>
                <a:uFillTx/>
                <a:latin typeface="Calibri"/>
                <a:ea typeface="+mn-ea"/>
                <a:cs typeface="+mn-cs"/>
              </a:rPr>
              <a:t>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tr-TR" sz="3600" b="1" i="0" u="sng" strike="noStrike" kern="1200" cap="none" spc="0" normalizeH="0" baseline="0" noProof="0" dirty="0">
                <a:ln>
                  <a:noFill/>
                </a:ln>
                <a:solidFill>
                  <a:srgbClr val="FF0000"/>
                </a:solidFill>
                <a:effectLst/>
                <a:uLnTx/>
                <a:uFillTx/>
                <a:latin typeface="Calibri"/>
                <a:ea typeface="+mn-ea"/>
                <a:cs typeface="+mn-cs"/>
              </a:rPr>
              <a:t>Bir evde kuran okunmadığında </a:t>
            </a:r>
            <a:r>
              <a:rPr kumimoji="0" lang="tr-TR" sz="3600" b="1" i="0" u="sng" strike="noStrike" kern="1200" cap="none" spc="0" normalizeH="0" baseline="0" noProof="0" dirty="0" smtClean="0">
                <a:ln>
                  <a:noFill/>
                </a:ln>
                <a:solidFill>
                  <a:srgbClr val="FF0000"/>
                </a:solidFill>
                <a:effectLst/>
                <a:uLnTx/>
                <a:uFillTx/>
                <a:latin typeface="Calibri"/>
                <a:ea typeface="+mn-ea"/>
                <a:cs typeface="+mn-cs"/>
              </a:rPr>
              <a:t>ise,</a:t>
            </a:r>
          </a:p>
          <a:p>
            <a:pPr marL="457200" marR="0" lvl="0" indent="-457200" algn="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tr-TR" sz="2800" b="1" i="0" u="none" strike="noStrike" kern="1200" cap="none" spc="0" normalizeH="0" baseline="0" noProof="0" dirty="0" smtClean="0">
                <a:ln>
                  <a:noFill/>
                </a:ln>
                <a:solidFill>
                  <a:srgbClr val="FF0000"/>
                </a:solidFill>
                <a:effectLst/>
                <a:uLnTx/>
                <a:uFillTx/>
                <a:latin typeface="Calibri"/>
                <a:ea typeface="+mn-ea"/>
                <a:cs typeface="+mn-cs"/>
              </a:rPr>
              <a:t>Orada </a:t>
            </a:r>
            <a:r>
              <a:rPr kumimoji="0" lang="tr-TR" sz="2800" b="1" i="0" u="none" strike="noStrike" kern="1200" cap="none" spc="0" normalizeH="0" baseline="0" noProof="0" dirty="0">
                <a:ln>
                  <a:noFill/>
                </a:ln>
                <a:solidFill>
                  <a:srgbClr val="FF0000"/>
                </a:solidFill>
                <a:effectLst/>
                <a:uLnTx/>
                <a:uFillTx/>
                <a:latin typeface="Calibri"/>
                <a:ea typeface="+mn-ea"/>
                <a:cs typeface="+mn-cs"/>
              </a:rPr>
              <a:t>şeytanlar hazır olur,</a:t>
            </a:r>
            <a:r>
              <a:rPr kumimoji="0" lang="tr-TR" sz="2800" b="1" i="0" u="none" strike="noStrike" kern="1200" cap="none" spc="0" normalizeH="0" baseline="0" noProof="0" dirty="0">
                <a:ln>
                  <a:noFill/>
                </a:ln>
                <a:solidFill>
                  <a:srgbClr val="7030A0"/>
                </a:solidFill>
                <a:effectLst/>
                <a:uLnTx/>
                <a:uFillTx/>
                <a:latin typeface="Calibri"/>
                <a:ea typeface="+mn-ea"/>
                <a:cs typeface="+mn-cs"/>
              </a:rPr>
              <a:t> </a:t>
            </a:r>
            <a:endParaRPr kumimoji="0" lang="tr-TR" sz="2800" b="1" i="0" u="none" strike="noStrike" kern="1200" cap="none" spc="0" normalizeH="0" baseline="0" noProof="0" dirty="0" smtClean="0">
              <a:ln>
                <a:noFill/>
              </a:ln>
              <a:solidFill>
                <a:srgbClr val="7030A0"/>
              </a:solidFill>
              <a:effectLst/>
              <a:uLnTx/>
              <a:uFillTx/>
              <a:latin typeface="Calibri"/>
              <a:ea typeface="+mn-ea"/>
              <a:cs typeface="+mn-cs"/>
            </a:endParaRPr>
          </a:p>
          <a:p>
            <a:pPr marL="457200" marR="0" lvl="0" indent="-457200" algn="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tr-TR" sz="2800" b="1" i="0" u="none" strike="noStrike" kern="1200" cap="none" spc="0" normalizeH="0" baseline="0" noProof="0" dirty="0" smtClean="0">
                <a:ln>
                  <a:noFill/>
                </a:ln>
                <a:solidFill>
                  <a:srgbClr val="0070C0"/>
                </a:solidFill>
                <a:effectLst/>
                <a:uLnTx/>
                <a:uFillTx/>
                <a:latin typeface="Calibri"/>
                <a:ea typeface="+mn-ea"/>
                <a:cs typeface="+mn-cs"/>
              </a:rPr>
              <a:t>Melekler </a:t>
            </a:r>
            <a:r>
              <a:rPr kumimoji="0" lang="tr-TR" sz="2800" b="1" i="0" u="none" strike="noStrike" kern="1200" cap="none" spc="0" normalizeH="0" baseline="0" noProof="0" dirty="0">
                <a:ln>
                  <a:noFill/>
                </a:ln>
                <a:solidFill>
                  <a:srgbClr val="0070C0"/>
                </a:solidFill>
                <a:effectLst/>
                <a:uLnTx/>
                <a:uFillTx/>
                <a:latin typeface="Calibri"/>
                <a:ea typeface="+mn-ea"/>
                <a:cs typeface="+mn-cs"/>
              </a:rPr>
              <a:t>bulunmaz. </a:t>
            </a:r>
          </a:p>
          <a:p>
            <a:pPr marL="457200" marR="0" lvl="0" indent="-457200" algn="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tr-TR" sz="2800" b="1" i="0" u="none" strike="noStrike" kern="1200" cap="none" spc="0" normalizeH="0" baseline="0" noProof="0" dirty="0">
                <a:ln>
                  <a:noFill/>
                </a:ln>
                <a:solidFill>
                  <a:prstClr val="black"/>
                </a:solidFill>
                <a:effectLst/>
                <a:uLnTx/>
                <a:uFillTx/>
                <a:latin typeface="Calibri"/>
                <a:ea typeface="+mn-ea"/>
                <a:cs typeface="+mn-cs"/>
              </a:rPr>
              <a:t>Ev halkına darlık (huzursuzluk) gelir, </a:t>
            </a:r>
          </a:p>
          <a:p>
            <a:pPr marL="457200" marR="0" lvl="0" indent="-457200" algn="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tr-TR" sz="2800" b="1" i="0" u="none" strike="noStrike" kern="1200" cap="none" spc="0" normalizeH="0" baseline="0" noProof="0" dirty="0" err="1" smtClean="0">
                <a:ln>
                  <a:noFill/>
                </a:ln>
                <a:solidFill>
                  <a:srgbClr val="7030A0"/>
                </a:solidFill>
                <a:effectLst/>
                <a:uLnTx/>
                <a:uFillTx/>
                <a:latin typeface="Calibri"/>
                <a:ea typeface="+mn-ea"/>
                <a:cs typeface="+mn-cs"/>
              </a:rPr>
              <a:t>Hayr</a:t>
            </a:r>
            <a:r>
              <a:rPr kumimoji="0" lang="tr-TR" sz="2800" b="1" i="0" u="none" strike="noStrike" kern="1200" cap="none" spc="0" normalizeH="0" baseline="0" noProof="0" dirty="0" smtClean="0">
                <a:ln>
                  <a:noFill/>
                </a:ln>
                <a:solidFill>
                  <a:srgbClr val="7030A0"/>
                </a:solidFill>
                <a:effectLst/>
                <a:uLnTx/>
                <a:uFillTx/>
                <a:latin typeface="Calibri"/>
                <a:ea typeface="+mn-ea"/>
                <a:cs typeface="+mn-cs"/>
              </a:rPr>
              <a:t> </a:t>
            </a:r>
            <a:r>
              <a:rPr kumimoji="0" lang="tr-TR" sz="2800" b="1" i="0" u="none" strike="noStrike" kern="1200" cap="none" spc="0" normalizeH="0" baseline="0" noProof="0" dirty="0">
                <a:ln>
                  <a:noFill/>
                </a:ln>
                <a:solidFill>
                  <a:srgbClr val="7030A0"/>
                </a:solidFill>
                <a:effectLst/>
                <a:uLnTx/>
                <a:uFillTx/>
                <a:latin typeface="Calibri"/>
                <a:ea typeface="+mn-ea"/>
                <a:cs typeface="+mn-cs"/>
              </a:rPr>
              <a:t>azalır  ve şer çoğalır.”</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tr-TR" sz="1600" b="0" i="0" u="none" strike="noStrike" kern="1200" cap="none" spc="0" normalizeH="0" baseline="0" noProof="0" dirty="0">
                <a:ln>
                  <a:noFill/>
                </a:ln>
                <a:solidFill>
                  <a:prstClr val="black"/>
                </a:solidFill>
                <a:effectLst/>
                <a:uLnTx/>
                <a:uFillTx/>
                <a:latin typeface="Calibri"/>
                <a:ea typeface="+mn-ea"/>
                <a:cs typeface="+mn-cs"/>
              </a:rPr>
              <a:t>(</a:t>
            </a:r>
            <a:r>
              <a:rPr kumimoji="0" lang="tr-TR" sz="1600" b="0" i="0" u="none" strike="noStrike" kern="1200" cap="none" spc="0" normalizeH="0" baseline="0" noProof="0" dirty="0" err="1">
                <a:ln>
                  <a:noFill/>
                </a:ln>
                <a:solidFill>
                  <a:prstClr val="black"/>
                </a:solidFill>
                <a:effectLst/>
                <a:uLnTx/>
                <a:uFillTx/>
                <a:latin typeface="Calibri"/>
                <a:ea typeface="+mn-ea"/>
                <a:cs typeface="+mn-cs"/>
              </a:rPr>
              <a:t>Ramuz’ul</a:t>
            </a:r>
            <a:r>
              <a:rPr kumimoji="0" lang="tr-TR" sz="1600" b="0" i="0" u="none" strike="noStrike" kern="1200" cap="none" spc="0" normalizeH="0" baseline="0" noProof="0" dirty="0">
                <a:ln>
                  <a:noFill/>
                </a:ln>
                <a:solidFill>
                  <a:prstClr val="black"/>
                </a:solidFill>
                <a:effectLst/>
                <a:uLnTx/>
                <a:uFillTx/>
                <a:latin typeface="Calibri"/>
                <a:ea typeface="+mn-ea"/>
                <a:cs typeface="+mn-cs"/>
              </a:rPr>
              <a:t> </a:t>
            </a:r>
            <a:r>
              <a:rPr kumimoji="0" lang="tr-TR" sz="1600" b="0" i="0" u="none" strike="noStrike" kern="1200" cap="none" spc="0" normalizeH="0" baseline="0" noProof="0" dirty="0" err="1">
                <a:ln>
                  <a:noFill/>
                </a:ln>
                <a:solidFill>
                  <a:prstClr val="black"/>
                </a:solidFill>
                <a:effectLst/>
                <a:uLnTx/>
                <a:uFillTx/>
                <a:latin typeface="Calibri"/>
                <a:ea typeface="+mn-ea"/>
                <a:cs typeface="+mn-cs"/>
              </a:rPr>
              <a:t>Ehadis</a:t>
            </a:r>
            <a:r>
              <a:rPr kumimoji="0" lang="tr-TR" sz="1600" b="0" i="0" u="none" strike="noStrike" kern="1200" cap="none" spc="0" normalizeH="0" baseline="0" noProof="0" dirty="0">
                <a:ln>
                  <a:noFill/>
                </a:ln>
                <a:solidFill>
                  <a:prstClr val="black"/>
                </a:solidFill>
                <a:effectLst/>
                <a:uLnTx/>
                <a:uFillTx/>
                <a:latin typeface="Calibri"/>
                <a:ea typeface="+mn-ea"/>
                <a:cs typeface="+mn-cs"/>
              </a:rPr>
              <a:t> s. 196, hadis 2.)</a:t>
            </a:r>
          </a:p>
        </p:txBody>
      </p:sp>
      <p:pic>
        <p:nvPicPr>
          <p:cNvPr id="27654" name="Picture 6" descr="C:\Users\herhayat1sorudur\Desktop\Resim16.png"/>
          <p:cNvPicPr>
            <a:picLocks noChangeAspect="1" noChangeArrowheads="1"/>
          </p:cNvPicPr>
          <p:nvPr/>
        </p:nvPicPr>
        <p:blipFill>
          <a:blip r:embed="rId2" cstate="print"/>
          <a:srcRect/>
          <a:stretch>
            <a:fillRect/>
          </a:stretch>
        </p:blipFill>
        <p:spPr bwMode="auto">
          <a:xfrm>
            <a:off x="0" y="4581128"/>
            <a:ext cx="9144000" cy="2276872"/>
          </a:xfrm>
          <a:prstGeom prst="rect">
            <a:avLst/>
          </a:prstGeom>
          <a:ln>
            <a:noFill/>
          </a:ln>
          <a:effectLst>
            <a:softEdge rad="112500"/>
          </a:effectLst>
        </p:spPr>
      </p:pic>
      <p:pic>
        <p:nvPicPr>
          <p:cNvPr id="4" name="Picture 2" descr="http://www.ufuk.nl/album/resimler/kuran-eski.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0272" y="404664"/>
            <a:ext cx="1887470" cy="10239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3704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 calcmode="lin" valueType="num">
                                      <p:cBhvr>
                                        <p:cTn id="12"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3"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4" dur="500"/>
                                        <p:tgtEl>
                                          <p:spTgt spid="8">
                                            <p:txEl>
                                              <p:pRg st="2" end="2"/>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 calcmode="lin" valueType="num">
                                      <p:cBhvr>
                                        <p:cTn id="17"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18"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19" dur="500"/>
                                        <p:tgtEl>
                                          <p:spTgt spid="8">
                                            <p:txEl>
                                              <p:pRg st="3" end="3"/>
                                            </p:txEl>
                                          </p:spTgt>
                                        </p:tgtEl>
                                      </p:cBhvr>
                                    </p:animEffect>
                                  </p:childTnLst>
                                </p:cTn>
                              </p:par>
                              <p:par>
                                <p:cTn id="20" presetID="53" presetClass="entr" presetSubtype="16" fill="hold" nodeType="withEffect">
                                  <p:stCondLst>
                                    <p:cond delay="0"/>
                                  </p:stCondLst>
                                  <p:childTnLst>
                                    <p:set>
                                      <p:cBhvr>
                                        <p:cTn id="21" dur="1" fill="hold">
                                          <p:stCondLst>
                                            <p:cond delay="0"/>
                                          </p:stCondLst>
                                        </p:cTn>
                                        <p:tgtEl>
                                          <p:spTgt spid="8">
                                            <p:txEl>
                                              <p:pRg st="4" end="4"/>
                                            </p:txEl>
                                          </p:spTgt>
                                        </p:tgtEl>
                                        <p:attrNameLst>
                                          <p:attrName>style.visibility</p:attrName>
                                        </p:attrNameLst>
                                      </p:cBhvr>
                                      <p:to>
                                        <p:strVal val="visible"/>
                                      </p:to>
                                    </p:set>
                                    <p:anim calcmode="lin" valueType="num">
                                      <p:cBhvr>
                                        <p:cTn id="22"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3"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24" dur="500"/>
                                        <p:tgtEl>
                                          <p:spTgt spid="8">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6" presetClass="entr" presetSubtype="0" fill="hold" nodeType="clickEffect">
                                  <p:stCondLst>
                                    <p:cond delay="0"/>
                                  </p:stCondLst>
                                  <p:childTnLst>
                                    <p:set>
                                      <p:cBhvr>
                                        <p:cTn id="28" dur="1" fill="hold">
                                          <p:stCondLst>
                                            <p:cond delay="0"/>
                                          </p:stCondLst>
                                        </p:cTn>
                                        <p:tgtEl>
                                          <p:spTgt spid="8">
                                            <p:txEl>
                                              <p:pRg st="6" end="6"/>
                                            </p:txEl>
                                          </p:spTgt>
                                        </p:tgtEl>
                                        <p:attrNameLst>
                                          <p:attrName>style.visibility</p:attrName>
                                        </p:attrNameLst>
                                      </p:cBhvr>
                                      <p:to>
                                        <p:strVal val="visible"/>
                                      </p:to>
                                    </p:set>
                                    <p:animEffect transition="in" filter="wipe(down)">
                                      <p:cBhvr>
                                        <p:cTn id="29" dur="580">
                                          <p:stCondLst>
                                            <p:cond delay="0"/>
                                          </p:stCondLst>
                                        </p:cTn>
                                        <p:tgtEl>
                                          <p:spTgt spid="8">
                                            <p:txEl>
                                              <p:pRg st="6" end="6"/>
                                            </p:txEl>
                                          </p:spTgt>
                                        </p:tgtEl>
                                      </p:cBhvr>
                                    </p:animEffect>
                                    <p:anim calcmode="lin" valueType="num">
                                      <p:cBhvr>
                                        <p:cTn id="30" dur="1822" tmFilter="0,0; 0.14,0.36; 0.43,0.73; 0.71,0.91; 1.0,1.0">
                                          <p:stCondLst>
                                            <p:cond delay="0"/>
                                          </p:stCondLst>
                                        </p:cTn>
                                        <p:tgtEl>
                                          <p:spTgt spid="8">
                                            <p:txEl>
                                              <p:pRg st="6" end="6"/>
                                            </p:txEl>
                                          </p:spTgt>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8">
                                            <p:txEl>
                                              <p:pRg st="6" end="6"/>
                                            </p:txEl>
                                          </p:spTgt>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8">
                                            <p:txEl>
                                              <p:pRg st="6" end="6"/>
                                            </p:txEl>
                                          </p:spTgt>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8">
                                            <p:txEl>
                                              <p:pRg st="6" end="6"/>
                                            </p:txEl>
                                          </p:spTgt>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8">
                                            <p:txEl>
                                              <p:pRg st="6" end="6"/>
                                            </p:txEl>
                                          </p:spTgt>
                                        </p:tgtEl>
                                        <p:attrNameLst>
                                          <p:attrName>ppt_y</p:attrName>
                                        </p:attrNameLst>
                                      </p:cBhvr>
                                      <p:tavLst>
                                        <p:tav tm="0" fmla="#ppt_y-sin(pi*$)/81">
                                          <p:val>
                                            <p:fltVal val="0"/>
                                          </p:val>
                                        </p:tav>
                                        <p:tav tm="100000">
                                          <p:val>
                                            <p:fltVal val="1"/>
                                          </p:val>
                                        </p:tav>
                                      </p:tavLst>
                                    </p:anim>
                                    <p:animScale>
                                      <p:cBhvr>
                                        <p:cTn id="35" dur="26">
                                          <p:stCondLst>
                                            <p:cond delay="650"/>
                                          </p:stCondLst>
                                        </p:cTn>
                                        <p:tgtEl>
                                          <p:spTgt spid="8">
                                            <p:txEl>
                                              <p:pRg st="6" end="6"/>
                                            </p:txEl>
                                          </p:spTgt>
                                        </p:tgtEl>
                                      </p:cBhvr>
                                      <p:to x="100000" y="60000"/>
                                    </p:animScale>
                                    <p:animScale>
                                      <p:cBhvr>
                                        <p:cTn id="36" dur="166" decel="50000">
                                          <p:stCondLst>
                                            <p:cond delay="676"/>
                                          </p:stCondLst>
                                        </p:cTn>
                                        <p:tgtEl>
                                          <p:spTgt spid="8">
                                            <p:txEl>
                                              <p:pRg st="6" end="6"/>
                                            </p:txEl>
                                          </p:spTgt>
                                        </p:tgtEl>
                                      </p:cBhvr>
                                      <p:to x="100000" y="100000"/>
                                    </p:animScale>
                                    <p:animScale>
                                      <p:cBhvr>
                                        <p:cTn id="37" dur="26">
                                          <p:stCondLst>
                                            <p:cond delay="1312"/>
                                          </p:stCondLst>
                                        </p:cTn>
                                        <p:tgtEl>
                                          <p:spTgt spid="8">
                                            <p:txEl>
                                              <p:pRg st="6" end="6"/>
                                            </p:txEl>
                                          </p:spTgt>
                                        </p:tgtEl>
                                      </p:cBhvr>
                                      <p:to x="100000" y="80000"/>
                                    </p:animScale>
                                    <p:animScale>
                                      <p:cBhvr>
                                        <p:cTn id="38" dur="166" decel="50000">
                                          <p:stCondLst>
                                            <p:cond delay="1338"/>
                                          </p:stCondLst>
                                        </p:cTn>
                                        <p:tgtEl>
                                          <p:spTgt spid="8">
                                            <p:txEl>
                                              <p:pRg st="6" end="6"/>
                                            </p:txEl>
                                          </p:spTgt>
                                        </p:tgtEl>
                                      </p:cBhvr>
                                      <p:to x="100000" y="100000"/>
                                    </p:animScale>
                                    <p:animScale>
                                      <p:cBhvr>
                                        <p:cTn id="39" dur="26">
                                          <p:stCondLst>
                                            <p:cond delay="1642"/>
                                          </p:stCondLst>
                                        </p:cTn>
                                        <p:tgtEl>
                                          <p:spTgt spid="8">
                                            <p:txEl>
                                              <p:pRg st="6" end="6"/>
                                            </p:txEl>
                                          </p:spTgt>
                                        </p:tgtEl>
                                      </p:cBhvr>
                                      <p:to x="100000" y="90000"/>
                                    </p:animScale>
                                    <p:animScale>
                                      <p:cBhvr>
                                        <p:cTn id="40" dur="166" decel="50000">
                                          <p:stCondLst>
                                            <p:cond delay="1668"/>
                                          </p:stCondLst>
                                        </p:cTn>
                                        <p:tgtEl>
                                          <p:spTgt spid="8">
                                            <p:txEl>
                                              <p:pRg st="6" end="6"/>
                                            </p:txEl>
                                          </p:spTgt>
                                        </p:tgtEl>
                                      </p:cBhvr>
                                      <p:to x="100000" y="100000"/>
                                    </p:animScale>
                                    <p:animScale>
                                      <p:cBhvr>
                                        <p:cTn id="41" dur="26">
                                          <p:stCondLst>
                                            <p:cond delay="1808"/>
                                          </p:stCondLst>
                                        </p:cTn>
                                        <p:tgtEl>
                                          <p:spTgt spid="8">
                                            <p:txEl>
                                              <p:pRg st="6" end="6"/>
                                            </p:txEl>
                                          </p:spTgt>
                                        </p:tgtEl>
                                      </p:cBhvr>
                                      <p:to x="100000" y="95000"/>
                                    </p:animScale>
                                    <p:animScale>
                                      <p:cBhvr>
                                        <p:cTn id="42" dur="166" decel="50000">
                                          <p:stCondLst>
                                            <p:cond delay="1834"/>
                                          </p:stCondLst>
                                        </p:cTn>
                                        <p:tgtEl>
                                          <p:spTgt spid="8">
                                            <p:txEl>
                                              <p:pRg st="6" end="6"/>
                                            </p:txEl>
                                          </p:spTgt>
                                        </p:tgtEl>
                                      </p:cBhvr>
                                      <p:to x="100000" y="100000"/>
                                    </p:animScale>
                                  </p:childTnLst>
                                </p:cTn>
                              </p:par>
                              <p:par>
                                <p:cTn id="43" presetID="26" presetClass="entr" presetSubtype="0" fill="hold" nodeType="withEffect">
                                  <p:stCondLst>
                                    <p:cond delay="0"/>
                                  </p:stCondLst>
                                  <p:childTnLst>
                                    <p:set>
                                      <p:cBhvr>
                                        <p:cTn id="44" dur="1" fill="hold">
                                          <p:stCondLst>
                                            <p:cond delay="0"/>
                                          </p:stCondLst>
                                        </p:cTn>
                                        <p:tgtEl>
                                          <p:spTgt spid="8">
                                            <p:txEl>
                                              <p:pRg st="7" end="7"/>
                                            </p:txEl>
                                          </p:spTgt>
                                        </p:tgtEl>
                                        <p:attrNameLst>
                                          <p:attrName>style.visibility</p:attrName>
                                        </p:attrNameLst>
                                      </p:cBhvr>
                                      <p:to>
                                        <p:strVal val="visible"/>
                                      </p:to>
                                    </p:set>
                                    <p:animEffect transition="in" filter="wipe(down)">
                                      <p:cBhvr>
                                        <p:cTn id="45" dur="580">
                                          <p:stCondLst>
                                            <p:cond delay="0"/>
                                          </p:stCondLst>
                                        </p:cTn>
                                        <p:tgtEl>
                                          <p:spTgt spid="8">
                                            <p:txEl>
                                              <p:pRg st="7" end="7"/>
                                            </p:txEl>
                                          </p:spTgt>
                                        </p:tgtEl>
                                      </p:cBhvr>
                                    </p:animEffect>
                                    <p:anim calcmode="lin" valueType="num">
                                      <p:cBhvr>
                                        <p:cTn id="46" dur="1822" tmFilter="0,0; 0.14,0.36; 0.43,0.73; 0.71,0.91; 1.0,1.0">
                                          <p:stCondLst>
                                            <p:cond delay="0"/>
                                          </p:stCondLst>
                                        </p:cTn>
                                        <p:tgtEl>
                                          <p:spTgt spid="8">
                                            <p:txEl>
                                              <p:pRg st="7" end="7"/>
                                            </p:txEl>
                                          </p:spTgt>
                                        </p:tgtEl>
                                        <p:attrNameLst>
                                          <p:attrName>ppt_x</p:attrName>
                                        </p:attrNameLst>
                                      </p:cBhvr>
                                      <p:tavLst>
                                        <p:tav tm="0">
                                          <p:val>
                                            <p:strVal val="#ppt_x-0.25"/>
                                          </p:val>
                                        </p:tav>
                                        <p:tav tm="100000">
                                          <p:val>
                                            <p:strVal val="#ppt_x"/>
                                          </p:val>
                                        </p:tav>
                                      </p:tavLst>
                                    </p:anim>
                                    <p:anim calcmode="lin" valueType="num">
                                      <p:cBhvr>
                                        <p:cTn id="47" dur="664" tmFilter="0.0,0.0; 0.25,0.07; 0.50,0.2; 0.75,0.467; 1.0,1.0">
                                          <p:stCondLst>
                                            <p:cond delay="0"/>
                                          </p:stCondLst>
                                        </p:cTn>
                                        <p:tgtEl>
                                          <p:spTgt spid="8">
                                            <p:txEl>
                                              <p:pRg st="7" end="7"/>
                                            </p:txEl>
                                          </p:spTgt>
                                        </p:tgtEl>
                                        <p:attrNameLst>
                                          <p:attrName>ppt_y</p:attrName>
                                        </p:attrNameLst>
                                      </p:cBhvr>
                                      <p:tavLst>
                                        <p:tav tm="0" fmla="#ppt_y-sin(pi*$)/3">
                                          <p:val>
                                            <p:fltVal val="0.5"/>
                                          </p:val>
                                        </p:tav>
                                        <p:tav tm="100000">
                                          <p:val>
                                            <p:fltVal val="1"/>
                                          </p:val>
                                        </p:tav>
                                      </p:tavLst>
                                    </p:anim>
                                    <p:anim calcmode="lin" valueType="num">
                                      <p:cBhvr>
                                        <p:cTn id="48" dur="664" tmFilter="0, 0; 0.125,0.2665; 0.25,0.4; 0.375,0.465; 0.5,0.5;  0.625,0.535; 0.75,0.6; 0.875,0.7335; 1,1">
                                          <p:stCondLst>
                                            <p:cond delay="664"/>
                                          </p:stCondLst>
                                        </p:cTn>
                                        <p:tgtEl>
                                          <p:spTgt spid="8">
                                            <p:txEl>
                                              <p:pRg st="7" end="7"/>
                                            </p:txEl>
                                          </p:spTgt>
                                        </p:tgtEl>
                                        <p:attrNameLst>
                                          <p:attrName>ppt_y</p:attrName>
                                        </p:attrNameLst>
                                      </p:cBhvr>
                                      <p:tavLst>
                                        <p:tav tm="0" fmla="#ppt_y-sin(pi*$)/9">
                                          <p:val>
                                            <p:fltVal val="0"/>
                                          </p:val>
                                        </p:tav>
                                        <p:tav tm="100000">
                                          <p:val>
                                            <p:fltVal val="1"/>
                                          </p:val>
                                        </p:tav>
                                      </p:tavLst>
                                    </p:anim>
                                    <p:anim calcmode="lin" valueType="num">
                                      <p:cBhvr>
                                        <p:cTn id="49" dur="332" tmFilter="0, 0; 0.125,0.2665; 0.25,0.4; 0.375,0.465; 0.5,0.5;  0.625,0.535; 0.75,0.6; 0.875,0.7335; 1,1">
                                          <p:stCondLst>
                                            <p:cond delay="1324"/>
                                          </p:stCondLst>
                                        </p:cTn>
                                        <p:tgtEl>
                                          <p:spTgt spid="8">
                                            <p:txEl>
                                              <p:pRg st="7" end="7"/>
                                            </p:txEl>
                                          </p:spTgt>
                                        </p:tgtEl>
                                        <p:attrNameLst>
                                          <p:attrName>ppt_y</p:attrName>
                                        </p:attrNameLst>
                                      </p:cBhvr>
                                      <p:tavLst>
                                        <p:tav tm="0" fmla="#ppt_y-sin(pi*$)/27">
                                          <p:val>
                                            <p:fltVal val="0"/>
                                          </p:val>
                                        </p:tav>
                                        <p:tav tm="100000">
                                          <p:val>
                                            <p:fltVal val="1"/>
                                          </p:val>
                                        </p:tav>
                                      </p:tavLst>
                                    </p:anim>
                                    <p:anim calcmode="lin" valueType="num">
                                      <p:cBhvr>
                                        <p:cTn id="50" dur="164" tmFilter="0, 0; 0.125,0.2665; 0.25,0.4; 0.375,0.465; 0.5,0.5;  0.625,0.535; 0.75,0.6; 0.875,0.7335; 1,1">
                                          <p:stCondLst>
                                            <p:cond delay="1656"/>
                                          </p:stCondLst>
                                        </p:cTn>
                                        <p:tgtEl>
                                          <p:spTgt spid="8">
                                            <p:txEl>
                                              <p:pRg st="7" end="7"/>
                                            </p:txEl>
                                          </p:spTgt>
                                        </p:tgtEl>
                                        <p:attrNameLst>
                                          <p:attrName>ppt_y</p:attrName>
                                        </p:attrNameLst>
                                      </p:cBhvr>
                                      <p:tavLst>
                                        <p:tav tm="0" fmla="#ppt_y-sin(pi*$)/81">
                                          <p:val>
                                            <p:fltVal val="0"/>
                                          </p:val>
                                        </p:tav>
                                        <p:tav tm="100000">
                                          <p:val>
                                            <p:fltVal val="1"/>
                                          </p:val>
                                        </p:tav>
                                      </p:tavLst>
                                    </p:anim>
                                    <p:animScale>
                                      <p:cBhvr>
                                        <p:cTn id="51" dur="26">
                                          <p:stCondLst>
                                            <p:cond delay="650"/>
                                          </p:stCondLst>
                                        </p:cTn>
                                        <p:tgtEl>
                                          <p:spTgt spid="8">
                                            <p:txEl>
                                              <p:pRg st="7" end="7"/>
                                            </p:txEl>
                                          </p:spTgt>
                                        </p:tgtEl>
                                      </p:cBhvr>
                                      <p:to x="100000" y="60000"/>
                                    </p:animScale>
                                    <p:animScale>
                                      <p:cBhvr>
                                        <p:cTn id="52" dur="166" decel="50000">
                                          <p:stCondLst>
                                            <p:cond delay="676"/>
                                          </p:stCondLst>
                                        </p:cTn>
                                        <p:tgtEl>
                                          <p:spTgt spid="8">
                                            <p:txEl>
                                              <p:pRg st="7" end="7"/>
                                            </p:txEl>
                                          </p:spTgt>
                                        </p:tgtEl>
                                      </p:cBhvr>
                                      <p:to x="100000" y="100000"/>
                                    </p:animScale>
                                    <p:animScale>
                                      <p:cBhvr>
                                        <p:cTn id="53" dur="26">
                                          <p:stCondLst>
                                            <p:cond delay="1312"/>
                                          </p:stCondLst>
                                        </p:cTn>
                                        <p:tgtEl>
                                          <p:spTgt spid="8">
                                            <p:txEl>
                                              <p:pRg st="7" end="7"/>
                                            </p:txEl>
                                          </p:spTgt>
                                        </p:tgtEl>
                                      </p:cBhvr>
                                      <p:to x="100000" y="80000"/>
                                    </p:animScale>
                                    <p:animScale>
                                      <p:cBhvr>
                                        <p:cTn id="54" dur="166" decel="50000">
                                          <p:stCondLst>
                                            <p:cond delay="1338"/>
                                          </p:stCondLst>
                                        </p:cTn>
                                        <p:tgtEl>
                                          <p:spTgt spid="8">
                                            <p:txEl>
                                              <p:pRg st="7" end="7"/>
                                            </p:txEl>
                                          </p:spTgt>
                                        </p:tgtEl>
                                      </p:cBhvr>
                                      <p:to x="100000" y="100000"/>
                                    </p:animScale>
                                    <p:animScale>
                                      <p:cBhvr>
                                        <p:cTn id="55" dur="26">
                                          <p:stCondLst>
                                            <p:cond delay="1642"/>
                                          </p:stCondLst>
                                        </p:cTn>
                                        <p:tgtEl>
                                          <p:spTgt spid="8">
                                            <p:txEl>
                                              <p:pRg st="7" end="7"/>
                                            </p:txEl>
                                          </p:spTgt>
                                        </p:tgtEl>
                                      </p:cBhvr>
                                      <p:to x="100000" y="90000"/>
                                    </p:animScale>
                                    <p:animScale>
                                      <p:cBhvr>
                                        <p:cTn id="56" dur="166" decel="50000">
                                          <p:stCondLst>
                                            <p:cond delay="1668"/>
                                          </p:stCondLst>
                                        </p:cTn>
                                        <p:tgtEl>
                                          <p:spTgt spid="8">
                                            <p:txEl>
                                              <p:pRg st="7" end="7"/>
                                            </p:txEl>
                                          </p:spTgt>
                                        </p:tgtEl>
                                      </p:cBhvr>
                                      <p:to x="100000" y="100000"/>
                                    </p:animScale>
                                    <p:animScale>
                                      <p:cBhvr>
                                        <p:cTn id="57" dur="26">
                                          <p:stCondLst>
                                            <p:cond delay="1808"/>
                                          </p:stCondLst>
                                        </p:cTn>
                                        <p:tgtEl>
                                          <p:spTgt spid="8">
                                            <p:txEl>
                                              <p:pRg st="7" end="7"/>
                                            </p:txEl>
                                          </p:spTgt>
                                        </p:tgtEl>
                                      </p:cBhvr>
                                      <p:to x="100000" y="95000"/>
                                    </p:animScale>
                                    <p:animScale>
                                      <p:cBhvr>
                                        <p:cTn id="58" dur="166" decel="50000">
                                          <p:stCondLst>
                                            <p:cond delay="1834"/>
                                          </p:stCondLst>
                                        </p:cTn>
                                        <p:tgtEl>
                                          <p:spTgt spid="8">
                                            <p:txEl>
                                              <p:pRg st="7" end="7"/>
                                            </p:txEl>
                                          </p:spTgt>
                                        </p:tgtEl>
                                      </p:cBhvr>
                                      <p:to x="100000" y="100000"/>
                                    </p:animScale>
                                  </p:childTnLst>
                                </p:cTn>
                              </p:par>
                              <p:par>
                                <p:cTn id="59" presetID="26" presetClass="entr" presetSubtype="0" fill="hold" nodeType="withEffect">
                                  <p:stCondLst>
                                    <p:cond delay="0"/>
                                  </p:stCondLst>
                                  <p:childTnLst>
                                    <p:set>
                                      <p:cBhvr>
                                        <p:cTn id="60" dur="1" fill="hold">
                                          <p:stCondLst>
                                            <p:cond delay="0"/>
                                          </p:stCondLst>
                                        </p:cTn>
                                        <p:tgtEl>
                                          <p:spTgt spid="8">
                                            <p:txEl>
                                              <p:pRg st="8" end="8"/>
                                            </p:txEl>
                                          </p:spTgt>
                                        </p:tgtEl>
                                        <p:attrNameLst>
                                          <p:attrName>style.visibility</p:attrName>
                                        </p:attrNameLst>
                                      </p:cBhvr>
                                      <p:to>
                                        <p:strVal val="visible"/>
                                      </p:to>
                                    </p:set>
                                    <p:animEffect transition="in" filter="wipe(down)">
                                      <p:cBhvr>
                                        <p:cTn id="61" dur="580">
                                          <p:stCondLst>
                                            <p:cond delay="0"/>
                                          </p:stCondLst>
                                        </p:cTn>
                                        <p:tgtEl>
                                          <p:spTgt spid="8">
                                            <p:txEl>
                                              <p:pRg st="8" end="8"/>
                                            </p:txEl>
                                          </p:spTgt>
                                        </p:tgtEl>
                                      </p:cBhvr>
                                    </p:animEffect>
                                    <p:anim calcmode="lin" valueType="num">
                                      <p:cBhvr>
                                        <p:cTn id="62" dur="1822" tmFilter="0,0; 0.14,0.36; 0.43,0.73; 0.71,0.91; 1.0,1.0">
                                          <p:stCondLst>
                                            <p:cond delay="0"/>
                                          </p:stCondLst>
                                        </p:cTn>
                                        <p:tgtEl>
                                          <p:spTgt spid="8">
                                            <p:txEl>
                                              <p:pRg st="8" end="8"/>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8">
                                            <p:txEl>
                                              <p:pRg st="8" end="8"/>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8">
                                            <p:txEl>
                                              <p:pRg st="8" end="8"/>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8">
                                            <p:txEl>
                                              <p:pRg st="8" end="8"/>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8">
                                            <p:txEl>
                                              <p:pRg st="8" end="8"/>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8">
                                            <p:txEl>
                                              <p:pRg st="8" end="8"/>
                                            </p:txEl>
                                          </p:spTgt>
                                        </p:tgtEl>
                                      </p:cBhvr>
                                      <p:to x="100000" y="60000"/>
                                    </p:animScale>
                                    <p:animScale>
                                      <p:cBhvr>
                                        <p:cTn id="68" dur="166" decel="50000">
                                          <p:stCondLst>
                                            <p:cond delay="676"/>
                                          </p:stCondLst>
                                        </p:cTn>
                                        <p:tgtEl>
                                          <p:spTgt spid="8">
                                            <p:txEl>
                                              <p:pRg st="8" end="8"/>
                                            </p:txEl>
                                          </p:spTgt>
                                        </p:tgtEl>
                                      </p:cBhvr>
                                      <p:to x="100000" y="100000"/>
                                    </p:animScale>
                                    <p:animScale>
                                      <p:cBhvr>
                                        <p:cTn id="69" dur="26">
                                          <p:stCondLst>
                                            <p:cond delay="1312"/>
                                          </p:stCondLst>
                                        </p:cTn>
                                        <p:tgtEl>
                                          <p:spTgt spid="8">
                                            <p:txEl>
                                              <p:pRg st="8" end="8"/>
                                            </p:txEl>
                                          </p:spTgt>
                                        </p:tgtEl>
                                      </p:cBhvr>
                                      <p:to x="100000" y="80000"/>
                                    </p:animScale>
                                    <p:animScale>
                                      <p:cBhvr>
                                        <p:cTn id="70" dur="166" decel="50000">
                                          <p:stCondLst>
                                            <p:cond delay="1338"/>
                                          </p:stCondLst>
                                        </p:cTn>
                                        <p:tgtEl>
                                          <p:spTgt spid="8">
                                            <p:txEl>
                                              <p:pRg st="8" end="8"/>
                                            </p:txEl>
                                          </p:spTgt>
                                        </p:tgtEl>
                                      </p:cBhvr>
                                      <p:to x="100000" y="100000"/>
                                    </p:animScale>
                                    <p:animScale>
                                      <p:cBhvr>
                                        <p:cTn id="71" dur="26">
                                          <p:stCondLst>
                                            <p:cond delay="1642"/>
                                          </p:stCondLst>
                                        </p:cTn>
                                        <p:tgtEl>
                                          <p:spTgt spid="8">
                                            <p:txEl>
                                              <p:pRg st="8" end="8"/>
                                            </p:txEl>
                                          </p:spTgt>
                                        </p:tgtEl>
                                      </p:cBhvr>
                                      <p:to x="100000" y="90000"/>
                                    </p:animScale>
                                    <p:animScale>
                                      <p:cBhvr>
                                        <p:cTn id="72" dur="166" decel="50000">
                                          <p:stCondLst>
                                            <p:cond delay="1668"/>
                                          </p:stCondLst>
                                        </p:cTn>
                                        <p:tgtEl>
                                          <p:spTgt spid="8">
                                            <p:txEl>
                                              <p:pRg st="8" end="8"/>
                                            </p:txEl>
                                          </p:spTgt>
                                        </p:tgtEl>
                                      </p:cBhvr>
                                      <p:to x="100000" y="100000"/>
                                    </p:animScale>
                                    <p:animScale>
                                      <p:cBhvr>
                                        <p:cTn id="73" dur="26">
                                          <p:stCondLst>
                                            <p:cond delay="1808"/>
                                          </p:stCondLst>
                                        </p:cTn>
                                        <p:tgtEl>
                                          <p:spTgt spid="8">
                                            <p:txEl>
                                              <p:pRg st="8" end="8"/>
                                            </p:txEl>
                                          </p:spTgt>
                                        </p:tgtEl>
                                      </p:cBhvr>
                                      <p:to x="100000" y="95000"/>
                                    </p:animScale>
                                    <p:animScale>
                                      <p:cBhvr>
                                        <p:cTn id="74" dur="166" decel="50000">
                                          <p:stCondLst>
                                            <p:cond delay="1834"/>
                                          </p:stCondLst>
                                        </p:cTn>
                                        <p:tgtEl>
                                          <p:spTgt spid="8">
                                            <p:txEl>
                                              <p:pRg st="8" end="8"/>
                                            </p:txEl>
                                          </p:spTgt>
                                        </p:tgtEl>
                                      </p:cBhvr>
                                      <p:to x="100000" y="100000"/>
                                    </p:animScale>
                                  </p:childTnLst>
                                </p:cTn>
                              </p:par>
                              <p:par>
                                <p:cTn id="75" presetID="26" presetClass="entr" presetSubtype="0" fill="hold" nodeType="withEffect">
                                  <p:stCondLst>
                                    <p:cond delay="0"/>
                                  </p:stCondLst>
                                  <p:childTnLst>
                                    <p:set>
                                      <p:cBhvr>
                                        <p:cTn id="76" dur="1" fill="hold">
                                          <p:stCondLst>
                                            <p:cond delay="0"/>
                                          </p:stCondLst>
                                        </p:cTn>
                                        <p:tgtEl>
                                          <p:spTgt spid="8">
                                            <p:txEl>
                                              <p:pRg st="9" end="9"/>
                                            </p:txEl>
                                          </p:spTgt>
                                        </p:tgtEl>
                                        <p:attrNameLst>
                                          <p:attrName>style.visibility</p:attrName>
                                        </p:attrNameLst>
                                      </p:cBhvr>
                                      <p:to>
                                        <p:strVal val="visible"/>
                                      </p:to>
                                    </p:set>
                                    <p:animEffect transition="in" filter="wipe(down)">
                                      <p:cBhvr>
                                        <p:cTn id="77" dur="580">
                                          <p:stCondLst>
                                            <p:cond delay="0"/>
                                          </p:stCondLst>
                                        </p:cTn>
                                        <p:tgtEl>
                                          <p:spTgt spid="8">
                                            <p:txEl>
                                              <p:pRg st="9" end="9"/>
                                            </p:txEl>
                                          </p:spTgt>
                                        </p:tgtEl>
                                      </p:cBhvr>
                                    </p:animEffect>
                                    <p:anim calcmode="lin" valueType="num">
                                      <p:cBhvr>
                                        <p:cTn id="78" dur="1822" tmFilter="0,0; 0.14,0.36; 0.43,0.73; 0.71,0.91; 1.0,1.0">
                                          <p:stCondLst>
                                            <p:cond delay="0"/>
                                          </p:stCondLst>
                                        </p:cTn>
                                        <p:tgtEl>
                                          <p:spTgt spid="8">
                                            <p:txEl>
                                              <p:pRg st="9" end="9"/>
                                            </p:txEl>
                                          </p:spTgt>
                                        </p:tgtEl>
                                        <p:attrNameLst>
                                          <p:attrName>ppt_x</p:attrName>
                                        </p:attrNameLst>
                                      </p:cBhvr>
                                      <p:tavLst>
                                        <p:tav tm="0">
                                          <p:val>
                                            <p:strVal val="#ppt_x-0.25"/>
                                          </p:val>
                                        </p:tav>
                                        <p:tav tm="100000">
                                          <p:val>
                                            <p:strVal val="#ppt_x"/>
                                          </p:val>
                                        </p:tav>
                                      </p:tavLst>
                                    </p:anim>
                                    <p:anim calcmode="lin" valueType="num">
                                      <p:cBhvr>
                                        <p:cTn id="79" dur="664" tmFilter="0.0,0.0; 0.25,0.07; 0.50,0.2; 0.75,0.467; 1.0,1.0">
                                          <p:stCondLst>
                                            <p:cond delay="0"/>
                                          </p:stCondLst>
                                        </p:cTn>
                                        <p:tgtEl>
                                          <p:spTgt spid="8">
                                            <p:txEl>
                                              <p:pRg st="9" end="9"/>
                                            </p:txEl>
                                          </p:spTgt>
                                        </p:tgtEl>
                                        <p:attrNameLst>
                                          <p:attrName>ppt_y</p:attrName>
                                        </p:attrNameLst>
                                      </p:cBhvr>
                                      <p:tavLst>
                                        <p:tav tm="0" fmla="#ppt_y-sin(pi*$)/3">
                                          <p:val>
                                            <p:fltVal val="0.5"/>
                                          </p:val>
                                        </p:tav>
                                        <p:tav tm="100000">
                                          <p:val>
                                            <p:fltVal val="1"/>
                                          </p:val>
                                        </p:tav>
                                      </p:tavLst>
                                    </p:anim>
                                    <p:anim calcmode="lin" valueType="num">
                                      <p:cBhvr>
                                        <p:cTn id="80" dur="664" tmFilter="0, 0; 0.125,0.2665; 0.25,0.4; 0.375,0.465; 0.5,0.5;  0.625,0.535; 0.75,0.6; 0.875,0.7335; 1,1">
                                          <p:stCondLst>
                                            <p:cond delay="664"/>
                                          </p:stCondLst>
                                        </p:cTn>
                                        <p:tgtEl>
                                          <p:spTgt spid="8">
                                            <p:txEl>
                                              <p:pRg st="9" end="9"/>
                                            </p:txEl>
                                          </p:spTgt>
                                        </p:tgtEl>
                                        <p:attrNameLst>
                                          <p:attrName>ppt_y</p:attrName>
                                        </p:attrNameLst>
                                      </p:cBhvr>
                                      <p:tavLst>
                                        <p:tav tm="0" fmla="#ppt_y-sin(pi*$)/9">
                                          <p:val>
                                            <p:fltVal val="0"/>
                                          </p:val>
                                        </p:tav>
                                        <p:tav tm="100000">
                                          <p:val>
                                            <p:fltVal val="1"/>
                                          </p:val>
                                        </p:tav>
                                      </p:tavLst>
                                    </p:anim>
                                    <p:anim calcmode="lin" valueType="num">
                                      <p:cBhvr>
                                        <p:cTn id="81" dur="332" tmFilter="0, 0; 0.125,0.2665; 0.25,0.4; 0.375,0.465; 0.5,0.5;  0.625,0.535; 0.75,0.6; 0.875,0.7335; 1,1">
                                          <p:stCondLst>
                                            <p:cond delay="1324"/>
                                          </p:stCondLst>
                                        </p:cTn>
                                        <p:tgtEl>
                                          <p:spTgt spid="8">
                                            <p:txEl>
                                              <p:pRg st="9" end="9"/>
                                            </p:txEl>
                                          </p:spTgt>
                                        </p:tgtEl>
                                        <p:attrNameLst>
                                          <p:attrName>ppt_y</p:attrName>
                                        </p:attrNameLst>
                                      </p:cBhvr>
                                      <p:tavLst>
                                        <p:tav tm="0" fmla="#ppt_y-sin(pi*$)/27">
                                          <p:val>
                                            <p:fltVal val="0"/>
                                          </p:val>
                                        </p:tav>
                                        <p:tav tm="100000">
                                          <p:val>
                                            <p:fltVal val="1"/>
                                          </p:val>
                                        </p:tav>
                                      </p:tavLst>
                                    </p:anim>
                                    <p:anim calcmode="lin" valueType="num">
                                      <p:cBhvr>
                                        <p:cTn id="82" dur="164" tmFilter="0, 0; 0.125,0.2665; 0.25,0.4; 0.375,0.465; 0.5,0.5;  0.625,0.535; 0.75,0.6; 0.875,0.7335; 1,1">
                                          <p:stCondLst>
                                            <p:cond delay="1656"/>
                                          </p:stCondLst>
                                        </p:cTn>
                                        <p:tgtEl>
                                          <p:spTgt spid="8">
                                            <p:txEl>
                                              <p:pRg st="9" end="9"/>
                                            </p:txEl>
                                          </p:spTgt>
                                        </p:tgtEl>
                                        <p:attrNameLst>
                                          <p:attrName>ppt_y</p:attrName>
                                        </p:attrNameLst>
                                      </p:cBhvr>
                                      <p:tavLst>
                                        <p:tav tm="0" fmla="#ppt_y-sin(pi*$)/81">
                                          <p:val>
                                            <p:fltVal val="0"/>
                                          </p:val>
                                        </p:tav>
                                        <p:tav tm="100000">
                                          <p:val>
                                            <p:fltVal val="1"/>
                                          </p:val>
                                        </p:tav>
                                      </p:tavLst>
                                    </p:anim>
                                    <p:animScale>
                                      <p:cBhvr>
                                        <p:cTn id="83" dur="26">
                                          <p:stCondLst>
                                            <p:cond delay="650"/>
                                          </p:stCondLst>
                                        </p:cTn>
                                        <p:tgtEl>
                                          <p:spTgt spid="8">
                                            <p:txEl>
                                              <p:pRg st="9" end="9"/>
                                            </p:txEl>
                                          </p:spTgt>
                                        </p:tgtEl>
                                      </p:cBhvr>
                                      <p:to x="100000" y="60000"/>
                                    </p:animScale>
                                    <p:animScale>
                                      <p:cBhvr>
                                        <p:cTn id="84" dur="166" decel="50000">
                                          <p:stCondLst>
                                            <p:cond delay="676"/>
                                          </p:stCondLst>
                                        </p:cTn>
                                        <p:tgtEl>
                                          <p:spTgt spid="8">
                                            <p:txEl>
                                              <p:pRg st="9" end="9"/>
                                            </p:txEl>
                                          </p:spTgt>
                                        </p:tgtEl>
                                      </p:cBhvr>
                                      <p:to x="100000" y="100000"/>
                                    </p:animScale>
                                    <p:animScale>
                                      <p:cBhvr>
                                        <p:cTn id="85" dur="26">
                                          <p:stCondLst>
                                            <p:cond delay="1312"/>
                                          </p:stCondLst>
                                        </p:cTn>
                                        <p:tgtEl>
                                          <p:spTgt spid="8">
                                            <p:txEl>
                                              <p:pRg st="9" end="9"/>
                                            </p:txEl>
                                          </p:spTgt>
                                        </p:tgtEl>
                                      </p:cBhvr>
                                      <p:to x="100000" y="80000"/>
                                    </p:animScale>
                                    <p:animScale>
                                      <p:cBhvr>
                                        <p:cTn id="86" dur="166" decel="50000">
                                          <p:stCondLst>
                                            <p:cond delay="1338"/>
                                          </p:stCondLst>
                                        </p:cTn>
                                        <p:tgtEl>
                                          <p:spTgt spid="8">
                                            <p:txEl>
                                              <p:pRg st="9" end="9"/>
                                            </p:txEl>
                                          </p:spTgt>
                                        </p:tgtEl>
                                      </p:cBhvr>
                                      <p:to x="100000" y="100000"/>
                                    </p:animScale>
                                    <p:animScale>
                                      <p:cBhvr>
                                        <p:cTn id="87" dur="26">
                                          <p:stCondLst>
                                            <p:cond delay="1642"/>
                                          </p:stCondLst>
                                        </p:cTn>
                                        <p:tgtEl>
                                          <p:spTgt spid="8">
                                            <p:txEl>
                                              <p:pRg st="9" end="9"/>
                                            </p:txEl>
                                          </p:spTgt>
                                        </p:tgtEl>
                                      </p:cBhvr>
                                      <p:to x="100000" y="90000"/>
                                    </p:animScale>
                                    <p:animScale>
                                      <p:cBhvr>
                                        <p:cTn id="88" dur="166" decel="50000">
                                          <p:stCondLst>
                                            <p:cond delay="1668"/>
                                          </p:stCondLst>
                                        </p:cTn>
                                        <p:tgtEl>
                                          <p:spTgt spid="8">
                                            <p:txEl>
                                              <p:pRg st="9" end="9"/>
                                            </p:txEl>
                                          </p:spTgt>
                                        </p:tgtEl>
                                      </p:cBhvr>
                                      <p:to x="100000" y="100000"/>
                                    </p:animScale>
                                    <p:animScale>
                                      <p:cBhvr>
                                        <p:cTn id="89" dur="26">
                                          <p:stCondLst>
                                            <p:cond delay="1808"/>
                                          </p:stCondLst>
                                        </p:cTn>
                                        <p:tgtEl>
                                          <p:spTgt spid="8">
                                            <p:txEl>
                                              <p:pRg st="9" end="9"/>
                                            </p:txEl>
                                          </p:spTgt>
                                        </p:tgtEl>
                                      </p:cBhvr>
                                      <p:to x="100000" y="95000"/>
                                    </p:animScale>
                                    <p:animScale>
                                      <p:cBhvr>
                                        <p:cTn id="90" dur="166" decel="50000">
                                          <p:stCondLst>
                                            <p:cond delay="1834"/>
                                          </p:stCondLst>
                                        </p:cTn>
                                        <p:tgtEl>
                                          <p:spTgt spid="8">
                                            <p:txEl>
                                              <p:pRg st="9" end="9"/>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Yuvarlatılmış Çapraz Köşeli Dikdörtgen"/>
          <p:cNvSpPr/>
          <p:nvPr/>
        </p:nvSpPr>
        <p:spPr>
          <a:xfrm>
            <a:off x="251520" y="1052736"/>
            <a:ext cx="8714680" cy="5688632"/>
          </a:xfrm>
          <a:prstGeom prst="round2DiagRect">
            <a:avLst>
              <a:gd name="adj1" fmla="val 0"/>
              <a:gd name="adj2" fmla="val 0"/>
            </a:avLst>
          </a:prstGeom>
          <a:solidFill>
            <a:schemeClr val="bg2">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2400" b="1" i="0" u="none" strike="noStrike" kern="1200" cap="none" spc="0" normalizeH="0" baseline="0" noProof="0" dirty="0">
              <a:ln>
                <a:noFill/>
              </a:ln>
              <a:solidFill>
                <a:srgbClr val="FFC000"/>
              </a:solidFill>
              <a:effectLst/>
              <a:uLnTx/>
              <a:uFillTx/>
              <a:latin typeface="Times New Roman" pitchFamily="18" charset="0"/>
              <a:ea typeface="+mn-ea"/>
              <a:cs typeface="Times New Roman" pitchFamily="18" charset="0"/>
            </a:endParaRPr>
          </a:p>
          <a:p>
            <a:pPr marL="457200" marR="0" lvl="0" indent="-457200" algn="just" defTabSz="914400" rtl="0" eaLnBrk="1" fontAlgn="auto" latinLnBrk="0" hangingPunct="1">
              <a:lnSpc>
                <a:spcPct val="100000"/>
              </a:lnSpc>
              <a:spcBef>
                <a:spcPts val="0"/>
              </a:spcBef>
              <a:spcAft>
                <a:spcPts val="0"/>
              </a:spcAft>
              <a:buClrTx/>
              <a:buSzTx/>
              <a:buFont typeface="Wingdings" pitchFamily="2" charset="2"/>
              <a:buChar char="§"/>
              <a:tabLst/>
              <a:defRPr/>
            </a:pPr>
            <a:r>
              <a:rPr kumimoji="0" lang="tr-TR" sz="24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Haramlardan </a:t>
            </a:r>
            <a:r>
              <a:rPr kumimoji="0" lang="tr-TR" sz="24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helallere</a:t>
            </a:r>
          </a:p>
          <a:p>
            <a:pPr marL="457200" marR="0" lvl="0" indent="-457200" algn="just" defTabSz="914400" rtl="0" eaLnBrk="1" fontAlgn="auto" latinLnBrk="0" hangingPunct="1">
              <a:lnSpc>
                <a:spcPct val="100000"/>
              </a:lnSpc>
              <a:spcBef>
                <a:spcPts val="0"/>
              </a:spcBef>
              <a:spcAft>
                <a:spcPts val="0"/>
              </a:spcAft>
              <a:buClrTx/>
              <a:buSzTx/>
              <a:buFont typeface="Wingdings" pitchFamily="2" charset="2"/>
              <a:buChar char="§"/>
              <a:tabLst/>
              <a:defRPr/>
            </a:pPr>
            <a:r>
              <a:rPr kumimoji="0" lang="tr-TR" sz="2400" b="0" i="0" u="none" strike="noStrike" kern="1200" cap="none" spc="0" normalizeH="0" baseline="0" noProof="0" dirty="0" smtClean="0">
                <a:ln>
                  <a:noFill/>
                </a:ln>
                <a:solidFill>
                  <a:srgbClr val="7030A0"/>
                </a:solidFill>
                <a:effectLst/>
                <a:uLnTx/>
                <a:uFillTx/>
                <a:latin typeface="Times New Roman" pitchFamily="18" charset="0"/>
                <a:ea typeface="+mn-ea"/>
                <a:cs typeface="Times New Roman" pitchFamily="18" charset="0"/>
              </a:rPr>
              <a:t>Günahlardan</a:t>
            </a:r>
            <a:r>
              <a:rPr kumimoji="0" lang="tr-TR" sz="24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a:t>
            </a:r>
            <a:r>
              <a:rPr kumimoji="0" lang="tr-TR" sz="24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sevaplara</a:t>
            </a:r>
          </a:p>
          <a:p>
            <a:pPr marL="457200" marR="0" lvl="0" indent="-457200" algn="just" defTabSz="914400" rtl="0" eaLnBrk="1" fontAlgn="auto" latinLnBrk="0" hangingPunct="1">
              <a:lnSpc>
                <a:spcPct val="100000"/>
              </a:lnSpc>
              <a:spcBef>
                <a:spcPts val="0"/>
              </a:spcBef>
              <a:spcAft>
                <a:spcPts val="0"/>
              </a:spcAft>
              <a:buClrTx/>
              <a:buSzTx/>
              <a:buFont typeface="Wingdings" pitchFamily="2" charset="2"/>
              <a:buChar char="§"/>
              <a:tabLst/>
              <a:defRPr/>
            </a:pPr>
            <a:r>
              <a:rPr kumimoji="0" lang="tr-TR" sz="2400" b="0"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rPr>
              <a:t>Sapıklıktan</a:t>
            </a:r>
            <a:r>
              <a:rPr kumimoji="0" lang="tr-TR" sz="24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a:t>
            </a:r>
            <a:r>
              <a:rPr kumimoji="0" lang="tr-TR" sz="24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hidayete</a:t>
            </a:r>
          </a:p>
          <a:p>
            <a:pPr marL="457200" marR="0" lvl="0" indent="-457200" algn="just" defTabSz="914400" rtl="0" eaLnBrk="1" fontAlgn="auto" latinLnBrk="0" hangingPunct="1">
              <a:lnSpc>
                <a:spcPct val="100000"/>
              </a:lnSpc>
              <a:spcBef>
                <a:spcPts val="0"/>
              </a:spcBef>
              <a:spcAft>
                <a:spcPts val="0"/>
              </a:spcAft>
              <a:buClrTx/>
              <a:buSzTx/>
              <a:buFont typeface="Wingdings" pitchFamily="2" charset="2"/>
              <a:buChar char="§"/>
              <a:tabLst/>
              <a:defRPr/>
            </a:pPr>
            <a:r>
              <a:rPr kumimoji="0" lang="tr-TR" sz="2400" b="0" i="0" u="none" strike="noStrike" kern="1200" cap="none" spc="0" normalizeH="0" baseline="0" noProof="0" dirty="0" smtClean="0">
                <a:ln>
                  <a:noFill/>
                </a:ln>
                <a:solidFill>
                  <a:srgbClr val="F79646">
                    <a:lumMod val="50000"/>
                  </a:srgbClr>
                </a:solidFill>
                <a:effectLst/>
                <a:uLnTx/>
                <a:uFillTx/>
                <a:latin typeface="Times New Roman" pitchFamily="18" charset="0"/>
                <a:ea typeface="+mn-ea"/>
                <a:cs typeface="Times New Roman" pitchFamily="18" charset="0"/>
              </a:rPr>
              <a:t>Haksızlıktan, zulümden </a:t>
            </a:r>
            <a:r>
              <a:rPr kumimoji="0" lang="tr-TR" sz="24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adalete</a:t>
            </a:r>
          </a:p>
          <a:p>
            <a:pPr marL="457200" marR="0" lvl="0" indent="-457200" algn="just" defTabSz="914400" rtl="0" eaLnBrk="1" fontAlgn="auto" latinLnBrk="0" hangingPunct="1">
              <a:lnSpc>
                <a:spcPct val="100000"/>
              </a:lnSpc>
              <a:spcBef>
                <a:spcPts val="0"/>
              </a:spcBef>
              <a:spcAft>
                <a:spcPts val="0"/>
              </a:spcAft>
              <a:buClrTx/>
              <a:buSzTx/>
              <a:buFont typeface="Wingdings" pitchFamily="2" charset="2"/>
              <a:buChar char="§"/>
              <a:tabLst/>
              <a:defRPr/>
            </a:pPr>
            <a:r>
              <a:rPr kumimoji="0" lang="tr-TR" sz="2400" b="0" i="0" u="none" strike="noStrike" kern="1200" cap="none" spc="0" normalizeH="0" baseline="0" noProof="0" dirty="0" smtClean="0">
                <a:ln>
                  <a:noFill/>
                </a:ln>
                <a:solidFill>
                  <a:srgbClr val="7030A0"/>
                </a:solidFill>
                <a:effectLst/>
                <a:uLnTx/>
                <a:uFillTx/>
                <a:latin typeface="Times New Roman" pitchFamily="18" charset="0"/>
                <a:ea typeface="+mn-ea"/>
                <a:cs typeface="Times New Roman" pitchFamily="18" charset="0"/>
              </a:rPr>
              <a:t>Kin, öfke, nefret ve hasetten </a:t>
            </a:r>
            <a:r>
              <a:rPr kumimoji="0" lang="tr-TR" sz="24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sabırla kalbi selim olmaya</a:t>
            </a:r>
          </a:p>
          <a:p>
            <a:pPr marL="457200" marR="0" lvl="0" indent="-457200" algn="just" defTabSz="914400" rtl="0" eaLnBrk="1" fontAlgn="auto" latinLnBrk="0" hangingPunct="1">
              <a:lnSpc>
                <a:spcPct val="100000"/>
              </a:lnSpc>
              <a:spcBef>
                <a:spcPts val="0"/>
              </a:spcBef>
              <a:spcAft>
                <a:spcPts val="0"/>
              </a:spcAft>
              <a:buClrTx/>
              <a:buSzTx/>
              <a:buFont typeface="Wingdings" pitchFamily="2" charset="2"/>
              <a:buChar char="§"/>
              <a:tabLst/>
              <a:defRPr/>
            </a:pPr>
            <a:r>
              <a:rPr kumimoji="0" lang="tr-TR" sz="2400" b="0"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rPr>
              <a:t>Yalan, gıybet, alay ve iftiradan </a:t>
            </a:r>
            <a:r>
              <a:rPr kumimoji="0" lang="tr-TR" sz="24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hoş ve güzel söze</a:t>
            </a:r>
          </a:p>
          <a:p>
            <a:pPr marL="457200" marR="0" lvl="0" indent="-457200" algn="just" defTabSz="914400" rtl="0" eaLnBrk="1" fontAlgn="auto" latinLnBrk="0" hangingPunct="1">
              <a:lnSpc>
                <a:spcPct val="100000"/>
              </a:lnSpc>
              <a:spcBef>
                <a:spcPts val="0"/>
              </a:spcBef>
              <a:spcAft>
                <a:spcPts val="0"/>
              </a:spcAft>
              <a:buClrTx/>
              <a:buSzTx/>
              <a:buFont typeface="Wingdings" pitchFamily="2" charset="2"/>
              <a:buChar char="§"/>
              <a:tabLst/>
              <a:defRPr/>
            </a:pPr>
            <a:r>
              <a:rPr kumimoji="0" lang="tr-TR" sz="24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Hırsızlık, gasp, tefecilik ve faizden </a:t>
            </a:r>
            <a:r>
              <a:rPr kumimoji="0" lang="tr-TR" sz="24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el emeği/ </a:t>
            </a:r>
            <a:r>
              <a:rPr kumimoji="0" lang="tr-TR" sz="2400" b="1" i="0" u="none" strike="noStrike" kern="1200" cap="none" spc="0" normalizeH="0" baseline="0" noProof="0" dirty="0" err="1" smtClean="0">
                <a:ln>
                  <a:noFill/>
                </a:ln>
                <a:solidFill>
                  <a:srgbClr val="FF0000"/>
                </a:solidFill>
                <a:effectLst/>
                <a:uLnTx/>
                <a:uFillTx/>
                <a:latin typeface="Times New Roman" pitchFamily="18" charset="0"/>
                <a:ea typeface="+mn-ea"/>
                <a:cs typeface="Times New Roman" pitchFamily="18" charset="0"/>
              </a:rPr>
              <a:t>alınteri</a:t>
            </a:r>
            <a:r>
              <a:rPr kumimoji="0" lang="tr-TR" sz="24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 ile kazanmaya</a:t>
            </a:r>
          </a:p>
          <a:p>
            <a:pPr marL="457200" marR="0" lvl="0" indent="-457200" algn="just" defTabSz="914400" rtl="0" eaLnBrk="1" fontAlgn="auto" latinLnBrk="0" hangingPunct="1">
              <a:lnSpc>
                <a:spcPct val="100000"/>
              </a:lnSpc>
              <a:spcBef>
                <a:spcPts val="0"/>
              </a:spcBef>
              <a:spcAft>
                <a:spcPts val="0"/>
              </a:spcAft>
              <a:buClrTx/>
              <a:buSzTx/>
              <a:buFont typeface="Wingdings" pitchFamily="2" charset="2"/>
              <a:buChar char="§"/>
              <a:tabLst/>
              <a:defRPr/>
            </a:pPr>
            <a:r>
              <a:rPr kumimoji="0" lang="tr-TR" sz="2400" b="0" i="0" u="none" strike="noStrike" kern="1200" cap="none" spc="0" normalizeH="0" baseline="0" noProof="0" dirty="0" smtClean="0">
                <a:ln>
                  <a:noFill/>
                </a:ln>
                <a:solidFill>
                  <a:srgbClr val="7030A0"/>
                </a:solidFill>
                <a:effectLst/>
                <a:uLnTx/>
                <a:uFillTx/>
                <a:latin typeface="Times New Roman" pitchFamily="18" charset="0"/>
                <a:ea typeface="+mn-ea"/>
                <a:cs typeface="Times New Roman" pitchFamily="18" charset="0"/>
              </a:rPr>
              <a:t>Cimrilik, savurganlık ve israftan </a:t>
            </a:r>
            <a:r>
              <a:rPr kumimoji="0" lang="tr-TR" sz="24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şükretme ve kanaat etmeye</a:t>
            </a:r>
          </a:p>
          <a:p>
            <a:pPr marL="457200" marR="0" lvl="0" indent="-457200" algn="just" defTabSz="914400" rtl="0" eaLnBrk="1" fontAlgn="auto" latinLnBrk="0" hangingPunct="1">
              <a:lnSpc>
                <a:spcPct val="100000"/>
              </a:lnSpc>
              <a:spcBef>
                <a:spcPts val="0"/>
              </a:spcBef>
              <a:spcAft>
                <a:spcPts val="0"/>
              </a:spcAft>
              <a:buClrTx/>
              <a:buSzTx/>
              <a:buFont typeface="Wingdings" pitchFamily="2" charset="2"/>
              <a:buChar char="§"/>
              <a:tabLst/>
              <a:defRPr/>
            </a:pPr>
            <a:r>
              <a:rPr kumimoji="0" lang="tr-TR" sz="2400" b="0"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rPr>
              <a:t>Zina ve iffetsizlikten </a:t>
            </a:r>
            <a:r>
              <a:rPr kumimoji="0" lang="tr-TR" sz="24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edep ve güzel ahlaka </a:t>
            </a:r>
          </a:p>
          <a:p>
            <a:pPr marL="457200" marR="0" lvl="0" indent="-457200" algn="just" defTabSz="914400" rtl="0" eaLnBrk="1" fontAlgn="auto" latinLnBrk="0" hangingPunct="1">
              <a:lnSpc>
                <a:spcPct val="100000"/>
              </a:lnSpc>
              <a:spcBef>
                <a:spcPts val="0"/>
              </a:spcBef>
              <a:spcAft>
                <a:spcPts val="0"/>
              </a:spcAft>
              <a:buClrTx/>
              <a:buSzTx/>
              <a:buFont typeface="Wingdings" pitchFamily="2" charset="2"/>
              <a:buChar char="§"/>
              <a:tabLst/>
              <a:defRPr/>
            </a:pPr>
            <a:r>
              <a:rPr kumimoji="0" lang="tr-TR" sz="2400" b="1" i="0" u="none" strike="noStrike" kern="1200" cap="none" spc="0" normalizeH="0" baseline="0" noProof="0" dirty="0" smtClean="0">
                <a:ln>
                  <a:noFill/>
                </a:ln>
                <a:solidFill>
                  <a:srgbClr val="F79646">
                    <a:lumMod val="50000"/>
                  </a:srgbClr>
                </a:solidFill>
                <a:effectLst/>
                <a:uLnTx/>
                <a:uFillTx/>
                <a:latin typeface="Times New Roman" pitchFamily="18" charset="0"/>
                <a:ea typeface="+mn-ea"/>
                <a:cs typeface="Times New Roman" pitchFamily="18" charset="0"/>
              </a:rPr>
              <a:t>İçki, uyuşturucudan </a:t>
            </a:r>
            <a:r>
              <a:rPr kumimoji="0" lang="tr-TR" sz="24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ruh olgunluğuna</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sz="24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davet eden kuranın davetine uyarak karanlıklardan aydınlığa çıkmalıyız.</a:t>
            </a:r>
            <a:endParaRPr kumimoji="0" lang="tr-TR"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3" name="4 Dikdörtgen"/>
          <p:cNvSpPr/>
          <p:nvPr/>
        </p:nvSpPr>
        <p:spPr>
          <a:xfrm>
            <a:off x="0" y="116632"/>
            <a:ext cx="9144000" cy="8640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r>
              <a:rPr lang="tr-TR" sz="3600" b="1" u="sng"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Cahiliye dönemi Mekke halkının durumu?</a:t>
            </a:r>
          </a:p>
          <a:p>
            <a:pPr lvl="0" algn="ctr" fontAlgn="auto">
              <a:spcBef>
                <a:spcPts val="0"/>
              </a:spcBef>
              <a:spcAft>
                <a:spcPts val="0"/>
              </a:spcAft>
              <a:defRPr/>
            </a:pPr>
            <a:r>
              <a:rPr lang="tr-TR" sz="2800" b="1" dirty="0" err="1">
                <a:solidFill>
                  <a:prstClr val="black"/>
                </a:solidFill>
                <a:latin typeface="Times New Roman" pitchFamily="18" charset="0"/>
                <a:cs typeface="Times New Roman" pitchFamily="18" charset="0"/>
              </a:rPr>
              <a:t>Kur’anı</a:t>
            </a:r>
            <a:r>
              <a:rPr lang="tr-TR" sz="2800" b="1" dirty="0">
                <a:solidFill>
                  <a:prstClr val="black"/>
                </a:solidFill>
                <a:latin typeface="Times New Roman" pitchFamily="18" charset="0"/>
                <a:cs typeface="Times New Roman" pitchFamily="18" charset="0"/>
              </a:rPr>
              <a:t> Kerimin indirilişi bir rahmet ve şefkat tecellisidir. </a:t>
            </a:r>
            <a:endParaRPr lang="tr-TR" sz="1050" dirty="0">
              <a:solidFill>
                <a:srgbClr val="0070C0"/>
              </a:solidFill>
              <a:latin typeface="Times New Roman" pitchFamily="18" charset="0"/>
              <a:cs typeface="Times New Roman" pitchFamily="18" charset="0"/>
            </a:endParaRPr>
          </a:p>
        </p:txBody>
      </p:sp>
    </p:spTree>
    <p:extLst>
      <p:ext uri="{BB962C8B-B14F-4D97-AF65-F5344CB8AC3E}">
        <p14:creationId xmlns:p14="http://schemas.microsoft.com/office/powerpoint/2010/main" val="277454356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gencbirikim.net/wp-content/uploads/2015/11/cehenne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4404515"/>
            <a:ext cx="3904956" cy="2453485"/>
          </a:xfrm>
          <a:prstGeom prst="rect">
            <a:avLst/>
          </a:prstGeom>
          <a:noFill/>
          <a:extLst>
            <a:ext uri="{909E8E84-426E-40DD-AFC4-6F175D3DCCD1}">
              <a14:hiddenFill xmlns:a14="http://schemas.microsoft.com/office/drawing/2010/main">
                <a:solidFill>
                  <a:srgbClr val="FFFFFF"/>
                </a:solidFill>
              </a14:hiddenFill>
            </a:ext>
          </a:extLst>
        </p:spPr>
      </p:pic>
      <p:sp>
        <p:nvSpPr>
          <p:cNvPr id="13" name="12 Dikdörtgen"/>
          <p:cNvSpPr/>
          <p:nvPr/>
        </p:nvSpPr>
        <p:spPr>
          <a:xfrm>
            <a:off x="35496" y="1124744"/>
            <a:ext cx="9001000" cy="3312368"/>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5400" i="0" u="none" strike="noStrike" kern="1200" normalizeH="0" baseline="0" noProof="0" dirty="0" smtClean="0">
                <a:solidFill>
                  <a:schemeClr val="tx1"/>
                </a:solidFill>
                <a:uLnTx/>
                <a:uFillTx/>
                <a:latin typeface="HASENAT" panose="01000600020000020003" pitchFamily="2" charset="-78"/>
                <a:ea typeface="+mn-ea"/>
                <a:cs typeface="HASENAT" panose="01000600020000020003" pitchFamily="2" charset="-78"/>
              </a:rPr>
              <a:t>مَنْ اَعْرَضَ عَنْهُ فَاِنَّهُ يَحْمِلُ يَوْمَ الْقِيٰمَةِ وِزْرًا </a:t>
            </a:r>
            <a:endParaRPr kumimoji="0" lang="tr-TR" sz="5400" i="0" u="none" strike="noStrike" kern="1200" normalizeH="0" baseline="0" noProof="0" dirty="0" smtClean="0">
              <a:solidFill>
                <a:schemeClr val="tx1"/>
              </a:solidFill>
              <a:uLnTx/>
              <a:uFillTx/>
              <a:latin typeface="HASENAT" panose="01000600020000020003" pitchFamily="2" charset="-78"/>
              <a:ea typeface="+mn-ea"/>
              <a:cs typeface="HASENAT" panose="01000600020000020003" pitchFamily="2" charset="-7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3600" i="0" u="none" strike="noStrike" kern="1200" normalizeH="0" baseline="0" noProof="0" dirty="0" smtClean="0">
                <a:solidFill>
                  <a:schemeClr val="tx1"/>
                </a:solidFill>
                <a:uLnTx/>
                <a:uFillTx/>
                <a:latin typeface="Times New Roman" pitchFamily="18" charset="0"/>
                <a:ea typeface="+mn-ea"/>
                <a:cs typeface="Times New Roman" pitchFamily="18" charset="0"/>
              </a:rPr>
              <a:t>“</a:t>
            </a:r>
            <a:r>
              <a:rPr kumimoji="0" lang="tr-TR" sz="5400" i="0" u="none" strike="noStrike" kern="1200" normalizeH="0" baseline="0" noProof="0" dirty="0" smtClean="0">
                <a:solidFill>
                  <a:schemeClr val="tx1"/>
                </a:solidFill>
                <a:uLnTx/>
                <a:uFillTx/>
                <a:latin typeface="Times New Roman" pitchFamily="18" charset="0"/>
                <a:ea typeface="+mn-ea"/>
                <a:cs typeface="Times New Roman" pitchFamily="18" charset="0"/>
              </a:rPr>
              <a:t>Kim ondan yüz çevirirse</a:t>
            </a:r>
            <a:r>
              <a:rPr kumimoji="0" lang="tr-TR" sz="3600" i="0" u="none" strike="noStrike" kern="1200" normalizeH="0" baseline="0" noProof="0" dirty="0" smtClean="0">
                <a:solidFill>
                  <a:schemeClr val="tx1"/>
                </a:solidFill>
                <a:uLnTx/>
                <a:uFillTx/>
                <a:latin typeface="Times New Roman" pitchFamily="18" charset="0"/>
                <a:ea typeface="+mn-ea"/>
                <a:cs typeface="Times New Roman" pitchFamily="18"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3600" i="0" u="none" strike="noStrike" kern="1200" normalizeH="0" baseline="0" noProof="0" dirty="0" smtClean="0">
                <a:solidFill>
                  <a:schemeClr val="tx1"/>
                </a:solidFill>
                <a:uLnTx/>
                <a:uFillTx/>
                <a:latin typeface="Times New Roman" pitchFamily="18" charset="0"/>
                <a:ea typeface="+mn-ea"/>
                <a:cs typeface="Times New Roman" pitchFamily="18" charset="0"/>
              </a:rPr>
              <a:t>şüphesiz ki kıyamet gününde o,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3600" i="0" u="none" strike="noStrike" kern="1200" normalizeH="0" baseline="0" noProof="0" dirty="0" smtClean="0">
                <a:solidFill>
                  <a:schemeClr val="tx1"/>
                </a:solidFill>
                <a:uLnTx/>
                <a:uFillTx/>
                <a:latin typeface="Times New Roman" pitchFamily="18" charset="0"/>
                <a:ea typeface="+mn-ea"/>
                <a:cs typeface="Times New Roman" pitchFamily="18" charset="0"/>
              </a:rPr>
              <a:t>ağır bir günah yükünü yüklenecektir.”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i="0" u="none" strike="noStrike" kern="1200" normalizeH="0" baseline="0" noProof="0" dirty="0" smtClean="0">
                <a:solidFill>
                  <a:schemeClr val="tx1"/>
                </a:solidFill>
                <a:uLnTx/>
                <a:uFillTx/>
                <a:latin typeface="Times New Roman" pitchFamily="18" charset="0"/>
                <a:ea typeface="+mn-ea"/>
                <a:cs typeface="Times New Roman" pitchFamily="18" charset="0"/>
              </a:rPr>
              <a:t>(TÂHÂ suresi 101. ayet)</a:t>
            </a:r>
            <a:endParaRPr kumimoji="0" lang="tr-TR" sz="2800" i="0" u="none" strike="noStrike" kern="1200" normalizeH="0" baseline="0" noProof="0" dirty="0">
              <a:solidFill>
                <a:schemeClr val="tx1"/>
              </a:solidFill>
              <a:uLnTx/>
              <a:uFillTx/>
              <a:latin typeface="Times New Roman" pitchFamily="18" charset="0"/>
              <a:ea typeface="+mn-ea"/>
              <a:cs typeface="Times New Roman" pitchFamily="18" charset="0"/>
            </a:endParaRPr>
          </a:p>
        </p:txBody>
      </p:sp>
      <p:sp>
        <p:nvSpPr>
          <p:cNvPr id="4" name="3 Dikdörtgen"/>
          <p:cNvSpPr/>
          <p:nvPr/>
        </p:nvSpPr>
        <p:spPr>
          <a:xfrm>
            <a:off x="0" y="0"/>
            <a:ext cx="9144000" cy="11247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3600" b="1"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rPr>
              <a:t>KUR’AN’DAN YÜZ ÇEVİRME</a:t>
            </a:r>
            <a:endParaRPr kumimoji="0" lang="tr-TR" sz="3600" b="1" i="0" u="none" strike="noStrike" kern="1200" cap="none" spc="0" normalizeH="0" baseline="0" noProof="0" dirty="0">
              <a:ln>
                <a:noFill/>
              </a:ln>
              <a:solidFill>
                <a:srgbClr val="002060"/>
              </a:solidFill>
              <a:effectLst/>
              <a:uLnTx/>
              <a:uFillTx/>
              <a:latin typeface="Calibri"/>
              <a:ea typeface="+mn-ea"/>
              <a:cs typeface="+mn-cs"/>
            </a:endParaRPr>
          </a:p>
        </p:txBody>
      </p:sp>
    </p:spTree>
    <p:extLst>
      <p:ext uri="{BB962C8B-B14F-4D97-AF65-F5344CB8AC3E}">
        <p14:creationId xmlns:p14="http://schemas.microsoft.com/office/powerpoint/2010/main" val="279986624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Ä°lgili resim"/>
          <p:cNvPicPr>
            <a:picLocks noChangeAspect="1" noChangeArrowheads="1"/>
          </p:cNvPicPr>
          <p:nvPr/>
        </p:nvPicPr>
        <p:blipFill rotWithShape="1">
          <a:blip r:embed="rId2">
            <a:extLst>
              <a:ext uri="{28A0092B-C50C-407E-A947-70E740481C1C}">
                <a14:useLocalDpi xmlns:a14="http://schemas.microsoft.com/office/drawing/2010/main" val="0"/>
              </a:ext>
            </a:extLst>
          </a:blip>
          <a:srcRect r="21892"/>
          <a:stretch/>
        </p:blipFill>
        <p:spPr bwMode="auto">
          <a:xfrm>
            <a:off x="4644008" y="1124744"/>
            <a:ext cx="4494033" cy="5753665"/>
          </a:xfrm>
          <a:prstGeom prst="rect">
            <a:avLst/>
          </a:prstGeom>
          <a:noFill/>
          <a:extLst>
            <a:ext uri="{909E8E84-426E-40DD-AFC4-6F175D3DCCD1}">
              <a14:hiddenFill xmlns:a14="http://schemas.microsoft.com/office/drawing/2010/main">
                <a:solidFill>
                  <a:srgbClr val="FFFFFF"/>
                </a:solidFill>
              </a14:hiddenFill>
            </a:ext>
          </a:extLst>
        </p:spPr>
      </p:pic>
      <p:sp>
        <p:nvSpPr>
          <p:cNvPr id="13" name="12 Dikdörtgen"/>
          <p:cNvSpPr/>
          <p:nvPr/>
        </p:nvSpPr>
        <p:spPr>
          <a:xfrm>
            <a:off x="251520" y="1124744"/>
            <a:ext cx="8640960" cy="5544616"/>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sz="24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Dünyayı kasıp kavuran </a:t>
            </a:r>
            <a:r>
              <a:rPr kumimoji="0" lang="tr-TR" sz="2400" b="0" i="0" u="none" strike="noStrike" kern="1200" cap="none" spc="0" normalizeH="0" baseline="0" noProof="0" dirty="0" err="1" smtClean="0">
                <a:ln>
                  <a:noFill/>
                </a:ln>
                <a:solidFill>
                  <a:prstClr val="black"/>
                </a:solidFill>
                <a:effectLst/>
                <a:uLnTx/>
                <a:uFillTx/>
                <a:latin typeface="Times New Roman" pitchFamily="18" charset="0"/>
                <a:ea typeface="+mn-ea"/>
                <a:cs typeface="Times New Roman" pitchFamily="18" charset="0"/>
              </a:rPr>
              <a:t>senlik</a:t>
            </a:r>
            <a:r>
              <a:rPr kumimoji="0" lang="tr-TR" sz="24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benlik, bencillik…</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Şucular</a:t>
            </a:r>
            <a:r>
              <a:rPr kumimoji="0" lang="tr-TR"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tr-TR"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bucular</a:t>
            </a:r>
            <a:r>
              <a:rPr kumimoji="0" lang="tr-TR"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sz="2400" b="1" i="0" u="none" strike="noStrike" kern="1200" cap="none" spc="0" normalizeH="0" baseline="0" noProof="0" dirty="0">
                <a:ln>
                  <a:noFill/>
                </a:ln>
                <a:solidFill>
                  <a:srgbClr val="0070C0"/>
                </a:solidFill>
                <a:effectLst/>
                <a:uLnTx/>
                <a:uFillTx/>
                <a:latin typeface="Times New Roman" pitchFamily="18" charset="0"/>
                <a:ea typeface="+mn-ea"/>
                <a:cs typeface="Times New Roman" pitchFamily="18" charset="0"/>
              </a:rPr>
              <a:t>Bölünmüş Müslümanlık alemi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sz="24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Savaşlar, kaoslar, kargaşa ve terör, ölümler…</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sz="24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Adam kayırmalar, liyakatsizlikler…</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sz="24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Birbirini düşman görenler…</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sz="2400" b="1" i="0" u="none" strike="noStrike" kern="1200" cap="none" spc="0" normalizeH="0" baseline="0" noProof="0" dirty="0" smtClean="0">
                <a:ln>
                  <a:noFill/>
                </a:ln>
                <a:solidFill>
                  <a:srgbClr val="0070C0"/>
                </a:solidFill>
                <a:effectLst/>
                <a:uLnTx/>
                <a:uFillTx/>
                <a:latin typeface="Times New Roman" pitchFamily="18" charset="0"/>
                <a:ea typeface="+mn-ea"/>
                <a:cs typeface="Times New Roman" pitchFamily="18" charset="0"/>
              </a:rPr>
              <a:t>Birbirinin kusurlarını fütursuzca ortaya dökenler…</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sz="24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Kardeşini hor ve hakir görenler…</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sz="24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Ailesine çoluk çocuğuna sahip çıkmayanlar…</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sz="2400" b="1" i="0" u="none" strike="noStrike" kern="1200" cap="none" spc="0" normalizeH="0" baseline="0" noProof="0" dirty="0" smtClean="0">
                <a:ln>
                  <a:noFill/>
                </a:ln>
                <a:solidFill>
                  <a:srgbClr val="7030A0"/>
                </a:solidFill>
                <a:effectLst/>
                <a:uLnTx/>
                <a:uFillTx/>
                <a:latin typeface="Times New Roman" pitchFamily="18" charset="0"/>
                <a:ea typeface="+mn-ea"/>
                <a:cs typeface="Times New Roman" pitchFamily="18" charset="0"/>
              </a:rPr>
              <a:t>Günahların karanlığında lezzet arayanlar…</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sz="24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Kuran’dan nasiplenmeyen, </a:t>
            </a:r>
            <a:r>
              <a:rPr kumimoji="0" lang="tr-TR" sz="24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K</a:t>
            </a:r>
            <a:r>
              <a:rPr kumimoji="0" lang="tr-TR" sz="24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uran’a sırtını dönen, Hz. Muhammed (</a:t>
            </a:r>
            <a:r>
              <a:rPr kumimoji="0" lang="tr-TR" sz="2400" b="1" i="0" u="none" strike="noStrike" kern="1200" cap="none" spc="0" normalizeH="0" baseline="0" noProof="0" dirty="0" err="1" smtClean="0">
                <a:ln>
                  <a:noFill/>
                </a:ln>
                <a:solidFill>
                  <a:srgbClr val="FF0000"/>
                </a:solidFill>
                <a:effectLst/>
                <a:uLnTx/>
                <a:uFillTx/>
                <a:latin typeface="Times New Roman" pitchFamily="18" charset="0"/>
                <a:ea typeface="+mn-ea"/>
                <a:cs typeface="Times New Roman" pitchFamily="18" charset="0"/>
              </a:rPr>
              <a:t>s.a.v</a:t>
            </a:r>
            <a:r>
              <a:rPr kumimoji="0" lang="tr-TR" sz="24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.)’i tarihe hapseden Müslümanların ve İslam dünyasının durumu ortada…</a:t>
            </a:r>
            <a:endParaRPr kumimoji="0" lang="tr-TR" sz="24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endParaRPr>
          </a:p>
        </p:txBody>
      </p:sp>
      <p:sp>
        <p:nvSpPr>
          <p:cNvPr id="3" name="2 Dikdörtgen"/>
          <p:cNvSpPr/>
          <p:nvPr/>
        </p:nvSpPr>
        <p:spPr>
          <a:xfrm>
            <a:off x="13546" y="0"/>
            <a:ext cx="9130453" cy="11247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3600" b="1"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NASIL HAYAT YAŞIYORUZ??????</a:t>
            </a:r>
            <a:endParaRPr kumimoji="0" lang="tr-TR" sz="3600" b="1" i="0" u="none" strike="noStrike" kern="1200" cap="none" spc="0" normalizeH="0" baseline="0" noProof="0" dirty="0">
              <a:ln>
                <a:noFill/>
              </a:ln>
              <a:solidFill>
                <a:srgbClr val="002060"/>
              </a:solidFill>
              <a:effectLst/>
              <a:uLnTx/>
              <a:uFillTx/>
              <a:latin typeface="Calibri"/>
              <a:ea typeface="+mn-ea"/>
              <a:cs typeface="+mn-cs"/>
            </a:endParaRPr>
          </a:p>
        </p:txBody>
      </p:sp>
    </p:spTree>
    <p:extLst>
      <p:ext uri="{BB962C8B-B14F-4D97-AF65-F5344CB8AC3E}">
        <p14:creationId xmlns:p14="http://schemas.microsoft.com/office/powerpoint/2010/main" val="316801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Yuvarlatılmış Çapraz Köşeli Dikdörtgen"/>
          <p:cNvSpPr/>
          <p:nvPr/>
        </p:nvSpPr>
        <p:spPr>
          <a:xfrm>
            <a:off x="251520" y="1412776"/>
            <a:ext cx="8892480" cy="5328592"/>
          </a:xfrm>
          <a:prstGeom prst="round2DiagRect">
            <a:avLst>
              <a:gd name="adj1" fmla="val 0"/>
              <a:gd name="adj2" fmla="val 0"/>
            </a:avLst>
          </a:prstGeom>
          <a:solidFill>
            <a:schemeClr val="accent6">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AE" sz="3200" b="0" i="0" u="none" strike="noStrike" kern="1200" cap="none" spc="0" normalizeH="0" baseline="0" noProof="0" dirty="0">
                <a:ln>
                  <a:noFill/>
                </a:ln>
                <a:solidFill>
                  <a:prstClr val="black"/>
                </a:solidFill>
                <a:effectLst/>
                <a:uLnTx/>
                <a:uFillTx/>
                <a:latin typeface="Calibri"/>
                <a:ea typeface="+mn-ea"/>
                <a:cs typeface="Emine" panose="03020400000000000000" pitchFamily="66" charset="-78"/>
              </a:rPr>
              <a:t>وَقَالَ الرَّسُولُ يَا رَبِّ اِنَّ قَوْمِي اتَّخَذُوا هٰذَا الْقُرْاٰنَ مَهْجُوراً ﴿٣٠</a:t>
            </a:r>
            <a:r>
              <a:rPr kumimoji="0" lang="ar-AE" sz="3200" b="0" i="0" u="none" strike="noStrike" kern="1200" cap="none" spc="0" normalizeH="0" baseline="0" noProof="0" dirty="0" smtClean="0">
                <a:ln>
                  <a:noFill/>
                </a:ln>
                <a:solidFill>
                  <a:prstClr val="black"/>
                </a:solidFill>
                <a:effectLst/>
                <a:uLnTx/>
                <a:uFillTx/>
                <a:latin typeface="Calibri"/>
                <a:ea typeface="+mn-ea"/>
                <a:cs typeface="Emine" panose="03020400000000000000" pitchFamily="66" charset="-78"/>
              </a:rPr>
              <a:t>﴾</a:t>
            </a:r>
            <a:endParaRPr kumimoji="0" lang="tr-TR" sz="3200" b="0" i="0" u="none" strike="noStrike" kern="1200" cap="none" spc="0" normalizeH="0" baseline="0" noProof="0" dirty="0">
              <a:ln>
                <a:noFill/>
              </a:ln>
              <a:solidFill>
                <a:prstClr val="black"/>
              </a:solidFill>
              <a:effectLst/>
              <a:uLnTx/>
              <a:uFillTx/>
              <a:latin typeface="Calibri"/>
              <a:ea typeface="+mn-ea"/>
              <a:cs typeface="Emine" panose="03020400000000000000" pitchFamily="66" charset="-7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AE" sz="3200" b="0" i="0" u="none" strike="noStrike" kern="1200" cap="none" spc="0" normalizeH="0" baseline="0" noProof="0" dirty="0" smtClean="0">
                <a:ln>
                  <a:noFill/>
                </a:ln>
                <a:solidFill>
                  <a:prstClr val="black"/>
                </a:solidFill>
                <a:effectLst/>
                <a:uLnTx/>
                <a:uFillTx/>
                <a:latin typeface="Calibri"/>
                <a:ea typeface="+mn-ea"/>
                <a:cs typeface="Emine" panose="03020400000000000000" pitchFamily="66" charset="-78"/>
              </a:rPr>
              <a:t> </a:t>
            </a:r>
            <a:r>
              <a:rPr kumimoji="0" lang="ar-AE" sz="4000" b="0" i="0" u="none" strike="noStrike" kern="1200" cap="none" spc="0" normalizeH="0" baseline="0" noProof="0" dirty="0" smtClean="0">
                <a:ln>
                  <a:noFill/>
                </a:ln>
                <a:solidFill>
                  <a:prstClr val="black"/>
                </a:solidFill>
                <a:effectLst/>
                <a:uLnTx/>
                <a:uFillTx/>
                <a:latin typeface="Calibri"/>
                <a:ea typeface="+mn-ea"/>
                <a:cs typeface="Arial" panose="020B0604020202020204" pitchFamily="34" charset="0"/>
              </a:rPr>
              <a:t>"</a:t>
            </a:r>
            <a:r>
              <a:rPr kumimoji="0" lang="tr-TR" sz="4000" b="0" i="0" u="none" strike="noStrike" kern="1200" cap="none" spc="0" normalizeH="0" baseline="0" noProof="0" dirty="0" smtClean="0">
                <a:ln>
                  <a:noFill/>
                </a:ln>
                <a:solidFill>
                  <a:prstClr val="black"/>
                </a:solidFill>
                <a:effectLst/>
                <a:uLnTx/>
                <a:uFillTx/>
                <a:latin typeface="Calibri"/>
                <a:ea typeface="+mn-ea"/>
              </a:rPr>
              <a:t>Resul</a:t>
            </a:r>
            <a:r>
              <a:rPr kumimoji="0" lang="tr-TR" sz="4000" b="0" i="0" u="none" strike="noStrike" kern="1200" cap="none" spc="0" normalizeH="0" baseline="0" noProof="0" dirty="0">
                <a:ln>
                  <a:noFill/>
                </a:ln>
                <a:solidFill>
                  <a:prstClr val="black"/>
                </a:solidFill>
                <a:effectLst/>
                <a:uLnTx/>
                <a:uFillTx/>
                <a:latin typeface="Calibri"/>
                <a:ea typeface="+mn-ea"/>
              </a:rPr>
              <a:t>, "Rabbim! Kavmim bu Kur’an’a büsbütün ilgisiz kaldılar" dedi."  </a:t>
            </a:r>
            <a:endParaRPr kumimoji="0" lang="tr-TR" sz="4000" b="0" i="0" u="none" strike="noStrike" kern="1200" cap="none" spc="0" normalizeH="0" baseline="0" noProof="0" dirty="0" smtClean="0">
              <a:ln>
                <a:noFill/>
              </a:ln>
              <a:solidFill>
                <a:prstClr val="black"/>
              </a:solidFill>
              <a:effectLst/>
              <a:uLnTx/>
              <a:uFillTx/>
              <a:latin typeface="Calibri"/>
              <a:ea typeface="+mn-ea"/>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b="0" i="0" u="none" strike="noStrike" kern="1200" cap="none" spc="0" normalizeH="0" baseline="0" noProof="0" dirty="0" smtClean="0">
                <a:ln>
                  <a:noFill/>
                </a:ln>
                <a:solidFill>
                  <a:prstClr val="black"/>
                </a:solidFill>
                <a:effectLst/>
                <a:uLnTx/>
                <a:uFillTx/>
                <a:latin typeface="Calibri"/>
                <a:ea typeface="+mn-ea"/>
                <a:cs typeface="+mn-cs"/>
              </a:rPr>
              <a:t>(</a:t>
            </a:r>
            <a:r>
              <a:rPr kumimoji="0" lang="tr-TR" b="0" i="0" u="none" strike="noStrike" kern="1200" cap="none" spc="0" normalizeH="0" baseline="0" noProof="0" dirty="0" err="1">
                <a:ln>
                  <a:noFill/>
                </a:ln>
                <a:solidFill>
                  <a:prstClr val="black"/>
                </a:solidFill>
                <a:effectLst/>
                <a:uLnTx/>
                <a:uFillTx/>
                <a:latin typeface="Calibri"/>
                <a:ea typeface="+mn-ea"/>
                <a:cs typeface="+mn-cs"/>
              </a:rPr>
              <a:t>Furkân</a:t>
            </a:r>
            <a:r>
              <a:rPr kumimoji="0" lang="tr-TR" b="0" i="0" u="none" strike="noStrike" kern="1200" cap="none" spc="0" normalizeH="0" baseline="0" noProof="0" dirty="0">
                <a:ln>
                  <a:noFill/>
                </a:ln>
                <a:solidFill>
                  <a:prstClr val="black"/>
                </a:solidFill>
                <a:effectLst/>
                <a:uLnTx/>
                <a:uFillTx/>
                <a:latin typeface="Calibri"/>
                <a:ea typeface="+mn-ea"/>
                <a:cs typeface="+mn-cs"/>
              </a:rPr>
              <a:t>; 30) </a:t>
            </a:r>
            <a:endParaRPr kumimoji="0" lang="tr-TR" b="0" i="0" u="none" strike="noStrike" kern="1200" cap="none" spc="0" normalizeH="0" baseline="0" noProof="0" dirty="0" smtClean="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sz="2400" b="1" i="0" u="sng" strike="noStrike" kern="1200" cap="none" spc="0" normalizeH="0" baseline="0" noProof="0" dirty="0">
                <a:ln>
                  <a:noFill/>
                </a:ln>
                <a:solidFill>
                  <a:srgbClr val="00B050"/>
                </a:solidFill>
                <a:effectLst/>
                <a:uLnTx/>
                <a:uFillTx/>
                <a:latin typeface="Calibri"/>
                <a:ea typeface="+mn-ea"/>
                <a:cs typeface="+mn-cs"/>
              </a:rPr>
              <a:t>Kur’an’ı </a:t>
            </a:r>
            <a:r>
              <a:rPr kumimoji="0" lang="tr-TR" sz="2400" b="1" i="0" u="sng" strike="noStrike" kern="1200" cap="none" spc="0" normalizeH="0" baseline="0" noProof="0" dirty="0" err="1">
                <a:ln>
                  <a:noFill/>
                </a:ln>
                <a:solidFill>
                  <a:srgbClr val="00B050"/>
                </a:solidFill>
                <a:effectLst/>
                <a:uLnTx/>
                <a:uFillTx/>
                <a:latin typeface="Calibri"/>
                <a:ea typeface="+mn-ea"/>
                <a:cs typeface="+mn-cs"/>
              </a:rPr>
              <a:t>Mehcur</a:t>
            </a:r>
            <a:r>
              <a:rPr kumimoji="0" lang="tr-TR" sz="2400" b="1" i="0" u="sng" strike="noStrike" kern="1200" cap="none" spc="0" normalizeH="0" baseline="0" noProof="0" dirty="0">
                <a:ln>
                  <a:noFill/>
                </a:ln>
                <a:solidFill>
                  <a:srgbClr val="00B050"/>
                </a:solidFill>
                <a:effectLst/>
                <a:uLnTx/>
                <a:uFillTx/>
                <a:latin typeface="Calibri"/>
                <a:ea typeface="+mn-ea"/>
                <a:cs typeface="+mn-cs"/>
              </a:rPr>
              <a:t> bırakmak, </a:t>
            </a:r>
            <a:endParaRPr kumimoji="0" lang="tr-TR" sz="2400" b="1" i="0" u="sng" strike="noStrike" kern="1200" cap="none" spc="0" normalizeH="0" baseline="0" noProof="0" dirty="0" smtClean="0">
              <a:ln>
                <a:noFill/>
              </a:ln>
              <a:solidFill>
                <a:srgbClr val="00B050"/>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sz="2400" b="1" i="0" u="none" strike="noStrike" kern="1200" cap="none" spc="0" normalizeH="0" baseline="0" noProof="0" dirty="0" smtClean="0">
                <a:ln>
                  <a:noFill/>
                </a:ln>
                <a:solidFill>
                  <a:srgbClr val="7030A0"/>
                </a:solidFill>
                <a:effectLst/>
                <a:uLnTx/>
                <a:uFillTx/>
                <a:latin typeface="Calibri"/>
                <a:ea typeface="+mn-ea"/>
                <a:cs typeface="+mn-cs"/>
              </a:rPr>
              <a:t>Kur’an’dan </a:t>
            </a:r>
            <a:r>
              <a:rPr kumimoji="0" lang="tr-TR" sz="2400" b="1" i="0" u="none" strike="noStrike" kern="1200" cap="none" spc="0" normalizeH="0" baseline="0" noProof="0" dirty="0">
                <a:ln>
                  <a:noFill/>
                </a:ln>
                <a:solidFill>
                  <a:srgbClr val="7030A0"/>
                </a:solidFill>
                <a:effectLst/>
                <a:uLnTx/>
                <a:uFillTx/>
                <a:latin typeface="Calibri"/>
                <a:ea typeface="+mn-ea"/>
                <a:cs typeface="+mn-cs"/>
              </a:rPr>
              <a:t>yüz çevirmektir, </a:t>
            </a:r>
            <a:r>
              <a:rPr kumimoji="0" lang="tr-TR" sz="2400" b="1" i="0" u="none" strike="noStrike" kern="1200" cap="none" spc="0" normalizeH="0" baseline="0" noProof="0" dirty="0">
                <a:ln>
                  <a:noFill/>
                </a:ln>
                <a:solidFill>
                  <a:srgbClr val="002060"/>
                </a:solidFill>
                <a:effectLst/>
                <a:uLnTx/>
                <a:uFillTx/>
                <a:latin typeface="Calibri"/>
                <a:ea typeface="+mn-ea"/>
                <a:cs typeface="+mn-cs"/>
              </a:rPr>
              <a:t>Kur’an’ı sadece bir ibadet kitabı haline dönüştürmektir,</a:t>
            </a:r>
            <a:r>
              <a:rPr kumimoji="0" lang="tr-TR" sz="2400" b="1" i="0" u="none" strike="noStrike" kern="1200" cap="none" spc="0" normalizeH="0" baseline="0" noProof="0" dirty="0">
                <a:ln>
                  <a:noFill/>
                </a:ln>
                <a:solidFill>
                  <a:srgbClr val="7030A0"/>
                </a:solidFill>
                <a:effectLst/>
                <a:uLnTx/>
                <a:uFillTx/>
                <a:latin typeface="Calibri"/>
                <a:ea typeface="+mn-ea"/>
                <a:cs typeface="+mn-cs"/>
              </a:rPr>
              <a:t> </a:t>
            </a:r>
            <a:r>
              <a:rPr kumimoji="0" lang="tr-TR" sz="2400" b="1" i="0" u="none" strike="noStrike" kern="1200" cap="none" spc="0" normalizeH="0" baseline="0" noProof="0" dirty="0">
                <a:ln>
                  <a:noFill/>
                </a:ln>
                <a:solidFill>
                  <a:srgbClr val="FF0000"/>
                </a:solidFill>
                <a:effectLst/>
                <a:uLnTx/>
                <a:uFillTx/>
                <a:latin typeface="Calibri"/>
                <a:ea typeface="+mn-ea"/>
                <a:cs typeface="+mn-cs"/>
              </a:rPr>
              <a:t>onun ahkâmı ile amel etmemek,</a:t>
            </a:r>
            <a:r>
              <a:rPr kumimoji="0" lang="tr-TR" sz="2400" b="1" i="0" u="none" strike="noStrike" kern="1200" cap="none" spc="0" normalizeH="0" baseline="0" noProof="0" dirty="0">
                <a:ln>
                  <a:noFill/>
                </a:ln>
                <a:solidFill>
                  <a:srgbClr val="7030A0"/>
                </a:solidFill>
                <a:effectLst/>
                <a:uLnTx/>
                <a:uFillTx/>
                <a:latin typeface="Calibri"/>
                <a:ea typeface="+mn-ea"/>
                <a:cs typeface="+mn-cs"/>
              </a:rPr>
              <a:t> </a:t>
            </a:r>
            <a:r>
              <a:rPr kumimoji="0" lang="tr-TR" sz="2400" b="1" i="0" u="none" strike="noStrike" kern="1200" cap="none" spc="0" normalizeH="0" baseline="0" noProof="0" dirty="0">
                <a:ln>
                  <a:noFill/>
                </a:ln>
                <a:solidFill>
                  <a:srgbClr val="FF0000"/>
                </a:solidFill>
                <a:effectLst/>
                <a:uLnTx/>
                <a:uFillTx/>
                <a:latin typeface="Calibri"/>
                <a:ea typeface="+mn-ea"/>
                <a:cs typeface="+mn-cs"/>
              </a:rPr>
              <a:t>ahlakı ile ahlaklanmamaktır, </a:t>
            </a:r>
            <a:r>
              <a:rPr kumimoji="0" lang="tr-TR" sz="2400" b="1" i="0" u="none" strike="noStrike" kern="1200" cap="none" spc="0" normalizeH="0" baseline="0" noProof="0" dirty="0">
                <a:ln>
                  <a:noFill/>
                </a:ln>
                <a:solidFill>
                  <a:srgbClr val="F79646">
                    <a:lumMod val="50000"/>
                  </a:srgbClr>
                </a:solidFill>
                <a:effectLst/>
                <a:uLnTx/>
                <a:uFillTx/>
                <a:latin typeface="Calibri"/>
                <a:ea typeface="+mn-ea"/>
                <a:cs typeface="+mn-cs"/>
              </a:rPr>
              <a:t>onu hayat nizamı olarak görmemektir,</a:t>
            </a:r>
            <a:r>
              <a:rPr kumimoji="0" lang="tr-TR" sz="2400" b="1" i="0" u="none" strike="noStrike" kern="1200" cap="none" spc="0" normalizeH="0" baseline="0" noProof="0" dirty="0">
                <a:ln>
                  <a:noFill/>
                </a:ln>
                <a:solidFill>
                  <a:srgbClr val="7030A0"/>
                </a:solidFill>
                <a:effectLst/>
                <a:uLnTx/>
                <a:uFillTx/>
                <a:latin typeface="Calibri"/>
                <a:ea typeface="+mn-ea"/>
                <a:cs typeface="+mn-cs"/>
              </a:rPr>
              <a:t> karşılaşılan sorunlarda onu hakem olarak tayin etmemektir</a:t>
            </a:r>
            <a:r>
              <a:rPr kumimoji="0" lang="tr-TR" sz="2400" b="1" i="0" u="none" strike="noStrike" kern="1200" cap="none" spc="0" normalizeH="0" baseline="0" noProof="0" dirty="0" smtClean="0">
                <a:ln>
                  <a:noFill/>
                </a:ln>
                <a:solidFill>
                  <a:srgbClr val="7030A0"/>
                </a:solidFill>
                <a:effectLst/>
                <a:uLnTx/>
                <a:uFillTx/>
                <a:latin typeface="Calibri"/>
                <a:ea typeface="+mn-ea"/>
                <a:cs typeface="+mn-cs"/>
              </a:rPr>
              <a:t>.</a:t>
            </a:r>
            <a:endParaRPr kumimoji="0" lang="tr-TR" sz="2400" b="0" i="0" u="none" strike="noStrike" kern="1200" cap="none" spc="0" normalizeH="0" baseline="0" noProof="0" dirty="0">
              <a:ln>
                <a:noFill/>
              </a:ln>
              <a:solidFill>
                <a:srgbClr val="7030A0"/>
              </a:solidFill>
              <a:effectLst/>
              <a:uLnTx/>
              <a:uFillTx/>
              <a:latin typeface="Calibri"/>
              <a:ea typeface="+mn-ea"/>
              <a:cs typeface="+mn-cs"/>
            </a:endParaRPr>
          </a:p>
        </p:txBody>
      </p:sp>
      <p:sp>
        <p:nvSpPr>
          <p:cNvPr id="6" name="2 Dikdörtgen"/>
          <p:cNvSpPr/>
          <p:nvPr/>
        </p:nvSpPr>
        <p:spPr>
          <a:xfrm>
            <a:off x="13546" y="0"/>
            <a:ext cx="9130453" cy="11247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3600" b="1"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KUR’AN’I SAHİPSİZ BIRAKMAK…</a:t>
            </a:r>
            <a:endParaRPr kumimoji="0" lang="tr-TR" sz="3600" b="1" i="0" u="none" strike="noStrike" kern="1200" cap="none" spc="0" normalizeH="0" baseline="0" noProof="0" dirty="0">
              <a:ln>
                <a:noFill/>
              </a:ln>
              <a:solidFill>
                <a:srgbClr val="002060"/>
              </a:solidFill>
              <a:effectLst/>
              <a:uLnTx/>
              <a:uFillTx/>
              <a:latin typeface="Calibri"/>
              <a:ea typeface="+mn-ea"/>
              <a:cs typeface="+mn-cs"/>
            </a:endParaRPr>
          </a:p>
        </p:txBody>
      </p:sp>
    </p:spTree>
    <p:extLst>
      <p:ext uri="{BB962C8B-B14F-4D97-AF65-F5344CB8AC3E}">
        <p14:creationId xmlns:p14="http://schemas.microsoft.com/office/powerpoint/2010/main" val="371088618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eğri yollar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06" y="1174"/>
            <a:ext cx="9159905" cy="3859874"/>
          </a:xfrm>
          <a:prstGeom prst="rect">
            <a:avLst/>
          </a:prstGeom>
          <a:noFill/>
          <a:extLst>
            <a:ext uri="{909E8E84-426E-40DD-AFC4-6F175D3DCCD1}">
              <a14:hiddenFill xmlns:a14="http://schemas.microsoft.com/office/drawing/2010/main">
                <a:solidFill>
                  <a:srgbClr val="FFFFFF"/>
                </a:solidFill>
              </a14:hiddenFill>
            </a:ext>
          </a:extLst>
        </p:spPr>
      </p:pic>
      <p:sp>
        <p:nvSpPr>
          <p:cNvPr id="13" name="12 Dikdörtgen"/>
          <p:cNvSpPr/>
          <p:nvPr/>
        </p:nvSpPr>
        <p:spPr>
          <a:xfrm>
            <a:off x="-15907" y="3717032"/>
            <a:ext cx="9159906" cy="3096344"/>
          </a:xfrm>
          <a:prstGeom prst="rect">
            <a:avLst/>
          </a:prstGeom>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AE" sz="3600" b="0" i="0" u="none" strike="noStrike" kern="1200" cap="none" spc="0" normalizeH="0" baseline="0" noProof="0" dirty="0" smtClean="0">
                <a:ln>
                  <a:noFill/>
                </a:ln>
                <a:solidFill>
                  <a:srgbClr val="002060"/>
                </a:solidFill>
                <a:effectLst/>
                <a:uLnTx/>
                <a:uFillTx/>
                <a:latin typeface="HASENAT" panose="01000600020000020003" pitchFamily="2" charset="-78"/>
                <a:ea typeface="+mn-ea"/>
                <a:cs typeface="HASENAT" panose="01000600020000020003" pitchFamily="2" charset="-78"/>
              </a:rPr>
              <a:t>وَمَنْ يَعْشُ عَنْ ذِكْرِ الرَّحْمٰنِ نُقَيِّضْ لَهُ شَيْطَانًا فَهُوَ لَهُ قَرٖينٌ وَاِنَّهُمْ لَيَصُدُّونَهُمْ عَنِ السَّبٖيلِ وَيَحْسَبُونَ اَنَّهُمْ مُهْتَدُونَ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800" b="0" i="0" u="none" strike="noStrike" kern="1200" cap="none" spc="0" normalizeH="0" baseline="0" noProof="0" dirty="0" smtClean="0">
                <a:ln>
                  <a:noFill/>
                </a:ln>
                <a:solidFill>
                  <a:prstClr val="black"/>
                </a:solidFill>
                <a:effectLst/>
                <a:uLnTx/>
                <a:uFillTx/>
                <a:latin typeface="Calibri"/>
                <a:ea typeface="+mn-ea"/>
                <a:cs typeface="+mn-cs"/>
              </a:rPr>
              <a:t>“Kim </a:t>
            </a:r>
            <a:r>
              <a:rPr kumimoji="0" lang="tr-TR" sz="2800" b="0" i="0" u="none" strike="noStrike" kern="1200" cap="none" spc="0" normalizeH="0" baseline="0" noProof="0" dirty="0" err="1" smtClean="0">
                <a:ln>
                  <a:noFill/>
                </a:ln>
                <a:solidFill>
                  <a:prstClr val="black"/>
                </a:solidFill>
                <a:effectLst/>
                <a:uLnTx/>
                <a:uFillTx/>
                <a:latin typeface="Calibri"/>
                <a:ea typeface="+mn-ea"/>
                <a:cs typeface="+mn-cs"/>
              </a:rPr>
              <a:t>Rahmân'ı</a:t>
            </a:r>
            <a:r>
              <a:rPr kumimoji="0" lang="tr-TR" sz="2800" b="0" i="0" u="none" strike="noStrike" kern="1200" cap="none" spc="0" normalizeH="0" baseline="0" noProof="0" dirty="0" smtClean="0">
                <a:ln>
                  <a:noFill/>
                </a:ln>
                <a:solidFill>
                  <a:prstClr val="black"/>
                </a:solidFill>
                <a:effectLst/>
                <a:uLnTx/>
                <a:uFillTx/>
                <a:latin typeface="Calibri"/>
                <a:ea typeface="+mn-ea"/>
                <a:cs typeface="+mn-cs"/>
              </a:rPr>
              <a:t> zikretmekten gafil olursa,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800" b="0" i="0" u="none" strike="noStrike" kern="1200" cap="none" spc="0" normalizeH="0" baseline="0" noProof="0" dirty="0" smtClean="0">
                <a:ln>
                  <a:noFill/>
                </a:ln>
                <a:solidFill>
                  <a:srgbClr val="C00000"/>
                </a:solidFill>
                <a:effectLst/>
                <a:uLnTx/>
                <a:uFillTx/>
                <a:latin typeface="Calibri"/>
                <a:ea typeface="+mn-ea"/>
                <a:cs typeface="+mn-cs"/>
              </a:rPr>
              <a:t>yanından ayrılmayan bir şeytanı ona musallat ederiz. </a:t>
            </a:r>
            <a:r>
              <a:rPr kumimoji="0" lang="tr-TR" sz="2800" b="0" i="0" u="none" strike="noStrike" kern="1200" cap="none" spc="0" normalizeH="0" baseline="0" noProof="0" dirty="0" smtClean="0">
                <a:ln>
                  <a:noFill/>
                </a:ln>
                <a:solidFill>
                  <a:srgbClr val="7030A0"/>
                </a:solidFill>
                <a:effectLst/>
                <a:uLnTx/>
                <a:uFillTx/>
                <a:latin typeface="Calibri"/>
                <a:ea typeface="+mn-ea"/>
                <a:cs typeface="+mn-cs"/>
              </a:rPr>
              <a:t>Şüphesiz bu şeytanlar onları doğru yoldan alıkoyarlar </a:t>
            </a:r>
            <a:r>
              <a:rPr kumimoji="0" lang="tr-TR" sz="2800" b="0" i="0" u="none" strike="noStrike" kern="1200" cap="none" spc="0" normalizeH="0" baseline="0" noProof="0" dirty="0" smtClean="0">
                <a:ln>
                  <a:noFill/>
                </a:ln>
                <a:solidFill>
                  <a:prstClr val="black"/>
                </a:solidFill>
                <a:effectLst/>
                <a:uLnTx/>
                <a:uFillTx/>
                <a:latin typeface="Calibri"/>
                <a:ea typeface="+mn-ea"/>
                <a:cs typeface="+mn-cs"/>
              </a:rPr>
              <a:t>da </a:t>
            </a:r>
            <a:r>
              <a:rPr kumimoji="0" lang="tr-TR" sz="2800" b="0" i="0" u="none" strike="noStrike" kern="1200" cap="none" spc="0" normalizeH="0" baseline="0" noProof="0" dirty="0" smtClean="0">
                <a:ln>
                  <a:noFill/>
                </a:ln>
                <a:solidFill>
                  <a:srgbClr val="0070C0"/>
                </a:solidFill>
                <a:effectLst/>
                <a:uLnTx/>
                <a:uFillTx/>
                <a:latin typeface="Calibri"/>
                <a:ea typeface="+mn-ea"/>
                <a:cs typeface="+mn-cs"/>
              </a:rPr>
              <a:t>onlar, kendilerinin doğru yolda olduklarını sanırlar</a:t>
            </a:r>
            <a:r>
              <a:rPr kumimoji="0" lang="tr-TR" sz="2800" b="0" i="0" u="none" strike="noStrike" kern="1200" cap="none" spc="0" normalizeH="0" baseline="0" noProof="0" dirty="0" smtClean="0">
                <a:ln>
                  <a:noFill/>
                </a:ln>
                <a:solidFill>
                  <a:prstClr val="black"/>
                </a:solidFill>
                <a:effectLst/>
                <a:uLnTx/>
                <a:uFillTx/>
                <a:latin typeface="Calibri"/>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600" b="0" i="0" u="none" strike="noStrike" kern="1200" cap="none" spc="0" normalizeH="0" baseline="0" noProof="0" dirty="0" smtClean="0">
                <a:ln>
                  <a:noFill/>
                </a:ln>
                <a:solidFill>
                  <a:prstClr val="black"/>
                </a:solidFill>
                <a:effectLst/>
                <a:uLnTx/>
                <a:uFillTx/>
                <a:latin typeface="Calibri"/>
                <a:ea typeface="+mn-ea"/>
                <a:cs typeface="+mn-cs"/>
              </a:rPr>
              <a:t>(</a:t>
            </a:r>
            <a:r>
              <a:rPr kumimoji="0" lang="tr-TR" sz="1600" b="0" i="0" u="none" strike="noStrike" kern="1200" cap="none" spc="0" normalizeH="0" baseline="0" noProof="0" dirty="0" err="1" smtClean="0">
                <a:ln>
                  <a:noFill/>
                </a:ln>
                <a:solidFill>
                  <a:prstClr val="black"/>
                </a:solidFill>
                <a:effectLst/>
                <a:uLnTx/>
                <a:uFillTx/>
                <a:latin typeface="Calibri"/>
                <a:ea typeface="+mn-ea"/>
                <a:cs typeface="+mn-cs"/>
              </a:rPr>
              <a:t>Zuhruf</a:t>
            </a:r>
            <a:r>
              <a:rPr kumimoji="0" lang="tr-TR" sz="1600" b="0" i="0" u="none" strike="noStrike" kern="1200" cap="none" spc="0" normalizeH="0" baseline="0" noProof="0" dirty="0" smtClean="0">
                <a:ln>
                  <a:noFill/>
                </a:ln>
                <a:solidFill>
                  <a:prstClr val="black"/>
                </a:solidFill>
                <a:effectLst/>
                <a:uLnTx/>
                <a:uFillTx/>
                <a:latin typeface="Calibri"/>
                <a:ea typeface="+mn-ea"/>
                <a:cs typeface="+mn-cs"/>
              </a:rPr>
              <a:t> 36,37)</a:t>
            </a:r>
            <a:endParaRPr kumimoji="0" lang="tr-TR" sz="1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3" name="2 Dikdörtgen"/>
          <p:cNvSpPr/>
          <p:nvPr/>
        </p:nvSpPr>
        <p:spPr>
          <a:xfrm>
            <a:off x="0" y="0"/>
            <a:ext cx="9144000" cy="5486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3600" b="1"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Kurana göre hayat yaşamak zorundayız.</a:t>
            </a:r>
          </a:p>
        </p:txBody>
      </p:sp>
    </p:spTree>
    <p:extLst>
      <p:ext uri="{BB962C8B-B14F-4D97-AF65-F5344CB8AC3E}">
        <p14:creationId xmlns:p14="http://schemas.microsoft.com/office/powerpoint/2010/main" val="306953047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Yuvarlatılmış Çapraz Köşeli Dikdörtgen"/>
          <p:cNvSpPr/>
          <p:nvPr/>
        </p:nvSpPr>
        <p:spPr>
          <a:xfrm>
            <a:off x="251520" y="1165249"/>
            <a:ext cx="8640960" cy="5576119"/>
          </a:xfrm>
          <a:prstGeom prst="round2DiagRect">
            <a:avLst>
              <a:gd name="adj1" fmla="val 0"/>
              <a:gd name="adj2" fmla="val 0"/>
            </a:avLst>
          </a:prstGeom>
          <a:solidFill>
            <a:schemeClr val="accent6">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indent="0">
              <a:buNone/>
            </a:pPr>
            <a:r>
              <a:rPr lang="tr-TR" sz="2400" dirty="0">
                <a:solidFill>
                  <a:schemeClr val="tx1"/>
                </a:solidFill>
                <a:latin typeface="Times New Roman" panose="02020603050405020304" pitchFamily="18" charset="0"/>
                <a:cs typeface="Times New Roman" panose="02020603050405020304" pitchFamily="18" charset="0"/>
              </a:rPr>
              <a:t>Hz. Fâtıma validemizden gelen bir </a:t>
            </a:r>
            <a:r>
              <a:rPr lang="tr-TR" sz="2400" dirty="0" err="1">
                <a:solidFill>
                  <a:schemeClr val="tx1"/>
                </a:solidFill>
                <a:latin typeface="Times New Roman" panose="02020603050405020304" pitchFamily="18" charset="0"/>
                <a:cs typeface="Times New Roman" panose="02020603050405020304" pitchFamily="18" charset="0"/>
              </a:rPr>
              <a:t>rivâyete</a:t>
            </a:r>
            <a:r>
              <a:rPr lang="tr-TR" sz="2400" dirty="0">
                <a:solidFill>
                  <a:schemeClr val="tx1"/>
                </a:solidFill>
                <a:latin typeface="Times New Roman" panose="02020603050405020304" pitchFamily="18" charset="0"/>
                <a:cs typeface="Times New Roman" panose="02020603050405020304" pitchFamily="18" charset="0"/>
              </a:rPr>
              <a:t> göre, Peygamberimiz şöyle buyurmuştur: </a:t>
            </a:r>
          </a:p>
          <a:p>
            <a:pPr marL="0" indent="0">
              <a:buNone/>
            </a:pPr>
            <a:r>
              <a:rPr lang="tr-TR" sz="2400" b="1" dirty="0">
                <a:solidFill>
                  <a:srgbClr val="FF0000"/>
                </a:solidFill>
                <a:latin typeface="Times New Roman" panose="02020603050405020304" pitchFamily="18" charset="0"/>
                <a:cs typeface="Times New Roman" panose="02020603050405020304" pitchFamily="18" charset="0"/>
              </a:rPr>
              <a:t>“</a:t>
            </a:r>
            <a:r>
              <a:rPr lang="tr-TR" sz="2400" b="1" dirty="0" err="1">
                <a:solidFill>
                  <a:srgbClr val="FF0000"/>
                </a:solidFill>
                <a:latin typeface="Times New Roman" panose="02020603050405020304" pitchFamily="18" charset="0"/>
                <a:cs typeface="Times New Roman" panose="02020603050405020304" pitchFamily="18" charset="0"/>
              </a:rPr>
              <a:t>Cebrâil</a:t>
            </a:r>
            <a:r>
              <a:rPr lang="tr-TR" sz="2400" b="1" dirty="0">
                <a:solidFill>
                  <a:srgbClr val="FF0000"/>
                </a:solidFill>
                <a:latin typeface="Times New Roman" panose="02020603050405020304" pitchFamily="18" charset="0"/>
                <a:cs typeface="Times New Roman" panose="02020603050405020304" pitchFamily="18" charset="0"/>
              </a:rPr>
              <a:t> </a:t>
            </a:r>
            <a:r>
              <a:rPr lang="tr-TR" sz="2400" b="1" dirty="0" err="1">
                <a:solidFill>
                  <a:srgbClr val="FF0000"/>
                </a:solidFill>
                <a:latin typeface="Times New Roman" panose="02020603050405020304" pitchFamily="18" charset="0"/>
                <a:cs typeface="Times New Roman" panose="02020603050405020304" pitchFamily="18" charset="0"/>
              </a:rPr>
              <a:t>aleyhi's</a:t>
            </a:r>
            <a:r>
              <a:rPr lang="tr-TR" sz="2400" b="1" dirty="0">
                <a:solidFill>
                  <a:srgbClr val="FF0000"/>
                </a:solidFill>
                <a:latin typeface="Times New Roman" panose="02020603050405020304" pitchFamily="18" charset="0"/>
                <a:cs typeface="Times New Roman" panose="02020603050405020304" pitchFamily="18" charset="0"/>
              </a:rPr>
              <a:t>-selâm her yıl Kur'an-ı Kerîm'i benimle mukabele ederdi. Bu sene iki defa mukabele etti. Öyle sanıyorum ki ölümüm yaklaşmıştır.</a:t>
            </a:r>
            <a:r>
              <a:rPr lang="tr-TR" sz="2400" dirty="0">
                <a:solidFill>
                  <a:schemeClr val="tx1"/>
                </a:solidFill>
              </a:rPr>
              <a:t>"</a:t>
            </a:r>
            <a:r>
              <a:rPr lang="tr-TR" sz="2400" b="1" dirty="0">
                <a:solidFill>
                  <a:srgbClr val="FF0000"/>
                </a:solidFill>
                <a:latin typeface="Times New Roman" panose="02020603050405020304" pitchFamily="18" charset="0"/>
                <a:cs typeface="Times New Roman" panose="02020603050405020304" pitchFamily="18" charset="0"/>
              </a:rPr>
              <a:t> </a:t>
            </a:r>
            <a:r>
              <a:rPr lang="tr-TR" sz="2400" dirty="0">
                <a:solidFill>
                  <a:schemeClr val="tx1"/>
                </a:solidFill>
                <a:latin typeface="Times New Roman" panose="02020603050405020304" pitchFamily="18" charset="0"/>
                <a:cs typeface="Times New Roman" panose="02020603050405020304" pitchFamily="18" charset="0"/>
              </a:rPr>
              <a:t>(Buhari, </a:t>
            </a:r>
            <a:r>
              <a:rPr lang="tr-TR" sz="2400" dirty="0" err="1">
                <a:solidFill>
                  <a:schemeClr val="tx1"/>
                </a:solidFill>
                <a:latin typeface="Times New Roman" panose="02020603050405020304" pitchFamily="18" charset="0"/>
                <a:cs typeface="Times New Roman" panose="02020603050405020304" pitchFamily="18" charset="0"/>
              </a:rPr>
              <a:t>Fedailü'I</a:t>
            </a:r>
            <a:r>
              <a:rPr lang="tr-TR" sz="2400" dirty="0">
                <a:solidFill>
                  <a:schemeClr val="tx1"/>
                </a:solidFill>
                <a:latin typeface="Times New Roman" panose="02020603050405020304" pitchFamily="18" charset="0"/>
                <a:cs typeface="Times New Roman" panose="02020603050405020304" pitchFamily="18" charset="0"/>
              </a:rPr>
              <a:t>-Kur'an, 7.)</a:t>
            </a:r>
          </a:p>
          <a:p>
            <a:pPr algn="just" fontAlgn="auto">
              <a:spcBef>
                <a:spcPts val="0"/>
              </a:spcBef>
              <a:spcAft>
                <a:spcPts val="0"/>
              </a:spcAft>
              <a:defRPr/>
            </a:pPr>
            <a:r>
              <a:rPr lang="tr-TR" sz="2000" dirty="0">
                <a:solidFill>
                  <a:schemeClr val="tx1"/>
                </a:solidFill>
              </a:rPr>
              <a:t>Kur'an'ın Allah tarafından indirildiği şekilde muhafazası, </a:t>
            </a:r>
            <a:r>
              <a:rPr lang="tr-TR" sz="2000" dirty="0" err="1">
                <a:solidFill>
                  <a:schemeClr val="tx1"/>
                </a:solidFill>
              </a:rPr>
              <a:t>âyet</a:t>
            </a:r>
            <a:r>
              <a:rPr lang="tr-TR" sz="2000" dirty="0">
                <a:solidFill>
                  <a:schemeClr val="tx1"/>
                </a:solidFill>
              </a:rPr>
              <a:t> ve </a:t>
            </a:r>
            <a:r>
              <a:rPr lang="tr-TR" sz="2000" dirty="0" err="1">
                <a:solidFill>
                  <a:schemeClr val="tx1"/>
                </a:solidFill>
              </a:rPr>
              <a:t>sûrelerin</a:t>
            </a:r>
            <a:r>
              <a:rPr lang="tr-TR" sz="2000" dirty="0">
                <a:solidFill>
                  <a:schemeClr val="tx1"/>
                </a:solidFill>
              </a:rPr>
              <a:t> tertibinin doğru olarak </a:t>
            </a:r>
            <a:r>
              <a:rPr lang="tr-TR" sz="2000" dirty="0" err="1">
                <a:solidFill>
                  <a:schemeClr val="tx1"/>
                </a:solidFill>
              </a:rPr>
              <a:t>tesbiti</a:t>
            </a:r>
            <a:r>
              <a:rPr lang="tr-TR" sz="2000" dirty="0">
                <a:solidFill>
                  <a:schemeClr val="tx1"/>
                </a:solidFill>
              </a:rPr>
              <a:t> ve bunun kontrolü için Cibril (a.s) her sene Ramazan ayında, bir rivayete göre Ramazan ayının her gecesinde, Hz. Peygamber (s.a.s)'a gelirdi. </a:t>
            </a:r>
          </a:p>
          <a:p>
            <a:pPr algn="just" fontAlgn="auto">
              <a:spcBef>
                <a:spcPts val="0"/>
              </a:spcBef>
              <a:spcAft>
                <a:spcPts val="0"/>
              </a:spcAft>
              <a:defRPr/>
            </a:pPr>
            <a:r>
              <a:rPr lang="tr-TR" sz="2000" dirty="0">
                <a:solidFill>
                  <a:schemeClr val="tx1"/>
                </a:solidFill>
              </a:rPr>
              <a:t>Hz. Peygamber (s.a.s.) </a:t>
            </a:r>
            <a:r>
              <a:rPr lang="tr-TR" sz="2000" dirty="0" err="1">
                <a:solidFill>
                  <a:schemeClr val="tx1"/>
                </a:solidFill>
              </a:rPr>
              <a:t>Kur'an</a:t>
            </a:r>
            <a:r>
              <a:rPr lang="tr-TR" sz="2000" dirty="0">
                <a:solidFill>
                  <a:schemeClr val="tx1"/>
                </a:solidFill>
              </a:rPr>
              <a:t> </a:t>
            </a:r>
            <a:r>
              <a:rPr lang="tr-TR" sz="2000" dirty="0" err="1">
                <a:solidFill>
                  <a:schemeClr val="tx1"/>
                </a:solidFill>
              </a:rPr>
              <a:t>âyetlerini</a:t>
            </a:r>
            <a:r>
              <a:rPr lang="tr-TR" sz="2000" dirty="0">
                <a:solidFill>
                  <a:schemeClr val="tx1"/>
                </a:solidFill>
              </a:rPr>
              <a:t> Cibril'e okurdu. Buna "</a:t>
            </a:r>
            <a:r>
              <a:rPr lang="tr-TR" sz="2000" b="1" dirty="0">
                <a:solidFill>
                  <a:schemeClr val="tx1"/>
                </a:solidFill>
              </a:rPr>
              <a:t>arz"</a:t>
            </a:r>
            <a:r>
              <a:rPr lang="tr-TR" sz="2000" dirty="0">
                <a:solidFill>
                  <a:schemeClr val="tx1"/>
                </a:solidFill>
              </a:rPr>
              <a:t> denir. Aynı </a:t>
            </a:r>
            <a:r>
              <a:rPr lang="tr-TR" sz="2000" dirty="0" err="1">
                <a:solidFill>
                  <a:schemeClr val="tx1"/>
                </a:solidFill>
              </a:rPr>
              <a:t>âyetleri</a:t>
            </a:r>
            <a:r>
              <a:rPr lang="tr-TR" sz="2000" dirty="0">
                <a:solidFill>
                  <a:schemeClr val="tx1"/>
                </a:solidFill>
              </a:rPr>
              <a:t>, mukayese için, bir de </a:t>
            </a:r>
            <a:r>
              <a:rPr lang="tr-TR" sz="2000" dirty="0" err="1">
                <a:solidFill>
                  <a:schemeClr val="tx1"/>
                </a:solidFill>
              </a:rPr>
              <a:t>Cibrîl</a:t>
            </a:r>
            <a:r>
              <a:rPr lang="tr-TR" sz="2000" dirty="0">
                <a:solidFill>
                  <a:schemeClr val="tx1"/>
                </a:solidFill>
              </a:rPr>
              <a:t> (a.s) okurdu ki buna da "</a:t>
            </a:r>
            <a:r>
              <a:rPr lang="tr-TR" sz="2000" b="1" dirty="0">
                <a:solidFill>
                  <a:schemeClr val="tx1"/>
                </a:solidFill>
              </a:rPr>
              <a:t>mukabele</a:t>
            </a:r>
            <a:r>
              <a:rPr lang="tr-TR" sz="2000" dirty="0">
                <a:solidFill>
                  <a:schemeClr val="tx1"/>
                </a:solidFill>
              </a:rPr>
              <a:t>" denir.</a:t>
            </a:r>
          </a:p>
          <a:p>
            <a:pPr algn="ctr" fontAlgn="auto">
              <a:spcBef>
                <a:spcPts val="0"/>
              </a:spcBef>
              <a:spcAft>
                <a:spcPts val="0"/>
              </a:spcAft>
              <a:defRPr/>
            </a:pPr>
            <a:r>
              <a:rPr lang="ar-SA" sz="4400" dirty="0">
                <a:solidFill>
                  <a:schemeClr val="tx1"/>
                </a:solidFill>
                <a:latin typeface="HASENAT" panose="01000600020000020003" pitchFamily="2" charset="-78"/>
                <a:cs typeface="HASENAT" panose="01000600020000020003" pitchFamily="2" charset="-78"/>
              </a:rPr>
              <a:t>اِنَّا نَحْنُ نَزَّلْنَا الذِّكْرَ وَاِنَّا لَهُ لَحَافِظُونَ</a:t>
            </a:r>
            <a:endParaRPr lang="tr-TR" sz="2400" dirty="0">
              <a:solidFill>
                <a:schemeClr val="tx1"/>
              </a:solidFill>
              <a:latin typeface="HASENAT" panose="01000600020000020003" pitchFamily="2" charset="-78"/>
              <a:cs typeface="HASENAT" panose="01000600020000020003" pitchFamily="2" charset="-78"/>
            </a:endParaRPr>
          </a:p>
          <a:p>
            <a:pPr algn="ctr" fontAlgn="auto">
              <a:spcBef>
                <a:spcPts val="0"/>
              </a:spcBef>
              <a:spcAft>
                <a:spcPts val="0"/>
              </a:spcAft>
              <a:defRPr/>
            </a:pPr>
            <a:r>
              <a:rPr lang="tr-TR" sz="2400" dirty="0">
                <a:solidFill>
                  <a:schemeClr val="tx1"/>
                </a:solidFill>
              </a:rPr>
              <a:t>“</a:t>
            </a:r>
            <a:r>
              <a:rPr lang="tr-TR" sz="2800" b="1" dirty="0">
                <a:solidFill>
                  <a:srgbClr val="FF0000"/>
                </a:solidFill>
              </a:rPr>
              <a:t>Bu Zikri (</a:t>
            </a:r>
            <a:r>
              <a:rPr lang="tr-TR" sz="2800" b="1" dirty="0" err="1">
                <a:solidFill>
                  <a:srgbClr val="FF0000"/>
                </a:solidFill>
              </a:rPr>
              <a:t>Kur'ân'ı</a:t>
            </a:r>
            <a:r>
              <a:rPr lang="tr-TR" sz="2800" b="1" dirty="0">
                <a:solidFill>
                  <a:srgbClr val="FF0000"/>
                </a:solidFill>
              </a:rPr>
              <a:t>) biz indirdik, O'nun koruyucusu da elbette biziz</a:t>
            </a:r>
            <a:r>
              <a:rPr lang="tr-TR" sz="2400" dirty="0">
                <a:solidFill>
                  <a:schemeClr val="tx1"/>
                </a:solidFill>
              </a:rPr>
              <a:t>" </a:t>
            </a:r>
            <a:r>
              <a:rPr lang="tr-TR" sz="1200" dirty="0">
                <a:solidFill>
                  <a:schemeClr val="tx1"/>
                </a:solidFill>
              </a:rPr>
              <a:t>(</a:t>
            </a:r>
            <a:r>
              <a:rPr lang="tr-TR" sz="1200" dirty="0" err="1">
                <a:solidFill>
                  <a:schemeClr val="tx1"/>
                </a:solidFill>
              </a:rPr>
              <a:t>Hicr</a:t>
            </a:r>
            <a:r>
              <a:rPr lang="tr-TR" sz="1200" dirty="0">
                <a:solidFill>
                  <a:schemeClr val="tx1"/>
                </a:solidFill>
              </a:rPr>
              <a:t>, 15/9) </a:t>
            </a:r>
          </a:p>
        </p:txBody>
      </p:sp>
      <p:sp>
        <p:nvSpPr>
          <p:cNvPr id="6" name="4 Dikdörtgen"/>
          <p:cNvSpPr/>
          <p:nvPr/>
        </p:nvSpPr>
        <p:spPr>
          <a:xfrm>
            <a:off x="0" y="116632"/>
            <a:ext cx="9144000" cy="8640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r>
              <a:rPr lang="tr-TR" sz="28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RAMAZAN </a:t>
            </a:r>
            <a:r>
              <a:rPr lang="tr-TR" sz="28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MUKABELE AYIDIR</a:t>
            </a:r>
          </a:p>
        </p:txBody>
      </p:sp>
    </p:spTree>
    <p:extLst>
      <p:ext uri="{BB962C8B-B14F-4D97-AF65-F5344CB8AC3E}">
        <p14:creationId xmlns:p14="http://schemas.microsoft.com/office/powerpoint/2010/main" val="389449417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4" name="3 Yuvarlatılmış Çapraz Köşeli Dikdörtgen"/>
          <p:cNvSpPr/>
          <p:nvPr/>
        </p:nvSpPr>
        <p:spPr>
          <a:xfrm>
            <a:off x="251520" y="692696"/>
            <a:ext cx="8640960" cy="5472608"/>
          </a:xfrm>
          <a:prstGeom prst="round2DiagRect">
            <a:avLst>
              <a:gd name="adj1" fmla="val 0"/>
              <a:gd name="adj2" fmla="val 0"/>
            </a:avLst>
          </a:prstGeom>
          <a:noFill/>
          <a:ln>
            <a:noFill/>
          </a:ln>
        </p:spPr>
        <p:style>
          <a:lnRef idx="2">
            <a:schemeClr val="dk1"/>
          </a:lnRef>
          <a:fillRef idx="1">
            <a:schemeClr val="lt1"/>
          </a:fillRef>
          <a:effectRef idx="0">
            <a:schemeClr val="dk1"/>
          </a:effectRef>
          <a:fontRef idx="minor">
            <a:schemeClr val="dk1"/>
          </a:fontRef>
        </p:style>
        <p:txBody>
          <a:bodyPr anchor="ctr"/>
          <a:lstStyle/>
          <a:p>
            <a:pPr algn="just" fontAlgn="auto">
              <a:spcBef>
                <a:spcPts val="0"/>
              </a:spcBef>
              <a:spcAft>
                <a:spcPts val="0"/>
              </a:spcAft>
              <a:defRPr/>
            </a:pPr>
            <a:endParaRPr lang="tr-TR" sz="3200" b="1" u="sng" dirty="0">
              <a:solidFill>
                <a:schemeClr val="tx1"/>
              </a:solidFill>
            </a:endParaRPr>
          </a:p>
          <a:p>
            <a:pPr algn="just" fontAlgn="auto">
              <a:spcBef>
                <a:spcPts val="0"/>
              </a:spcBef>
              <a:spcAft>
                <a:spcPts val="0"/>
              </a:spcAft>
              <a:defRPr/>
            </a:pPr>
            <a:r>
              <a:rPr lang="tr-TR" sz="3200" b="1" u="sng" dirty="0">
                <a:solidFill>
                  <a:schemeClr val="tx1"/>
                </a:solidFill>
              </a:rPr>
              <a:t>Oruç, tutmaya ehil kimselerin niyet ederek </a:t>
            </a:r>
            <a:r>
              <a:rPr lang="tr-TR" sz="3200" b="1" u="sng" dirty="0">
                <a:solidFill>
                  <a:srgbClr val="FF0000"/>
                </a:solidFill>
              </a:rPr>
              <a:t>fecrin doğuşundan (İmsak) </a:t>
            </a:r>
            <a:r>
              <a:rPr lang="tr-TR" sz="3200" b="1" u="sng" dirty="0">
                <a:solidFill>
                  <a:srgbClr val="0070C0"/>
                </a:solidFill>
              </a:rPr>
              <a:t>güneşin batışına kadar </a:t>
            </a:r>
            <a:r>
              <a:rPr lang="tr-TR" sz="3200" b="1" u="sng" dirty="0">
                <a:solidFill>
                  <a:schemeClr val="tx1"/>
                </a:solidFill>
              </a:rPr>
              <a:t>orucu bozan şeylerden korunmalarıdır. </a:t>
            </a:r>
            <a:r>
              <a:rPr lang="tr-TR" sz="3200" dirty="0">
                <a:solidFill>
                  <a:schemeClr val="tx1"/>
                </a:solidFill>
              </a:rPr>
              <a:t>	</a:t>
            </a:r>
          </a:p>
          <a:p>
            <a:pPr algn="just" fontAlgn="auto">
              <a:spcBef>
                <a:spcPts val="0"/>
              </a:spcBef>
              <a:spcAft>
                <a:spcPts val="0"/>
              </a:spcAft>
              <a:defRPr/>
            </a:pPr>
            <a:r>
              <a:rPr lang="tr-TR" sz="3200" dirty="0">
                <a:solidFill>
                  <a:schemeClr val="tx1"/>
                </a:solidFill>
              </a:rPr>
              <a:t>İnsan hem ruh hem beden dengesini sağlayan “</a:t>
            </a:r>
            <a:r>
              <a:rPr lang="tr-TR" sz="3200" b="1" dirty="0">
                <a:solidFill>
                  <a:schemeClr val="tx1"/>
                </a:solidFill>
              </a:rPr>
              <a:t>Oruç</a:t>
            </a:r>
            <a:r>
              <a:rPr lang="tr-TR" sz="3200" dirty="0">
                <a:solidFill>
                  <a:schemeClr val="tx1"/>
                </a:solidFill>
              </a:rPr>
              <a:t>” ibadeti, biz Müslümanlara </a:t>
            </a:r>
            <a:r>
              <a:rPr lang="tr-TR" sz="3200" b="1" u="sng" dirty="0">
                <a:solidFill>
                  <a:srgbClr val="FF0000"/>
                </a:solidFill>
              </a:rPr>
              <a:t>hicretin 2. yılında</a:t>
            </a:r>
            <a:r>
              <a:rPr lang="tr-TR" sz="3200" dirty="0">
                <a:solidFill>
                  <a:srgbClr val="FF0000"/>
                </a:solidFill>
              </a:rPr>
              <a:t> </a:t>
            </a:r>
            <a:r>
              <a:rPr lang="tr-TR" sz="3200" dirty="0">
                <a:solidFill>
                  <a:schemeClr val="tx1"/>
                </a:solidFill>
              </a:rPr>
              <a:t>İslam’ın beş erkanından biri olarak </a:t>
            </a:r>
            <a:r>
              <a:rPr lang="tr-TR" sz="3200" b="1" u="sng" dirty="0">
                <a:solidFill>
                  <a:srgbClr val="FF0000"/>
                </a:solidFill>
              </a:rPr>
              <a:t>farz</a:t>
            </a:r>
            <a:r>
              <a:rPr lang="tr-TR" sz="3200" b="1" dirty="0">
                <a:solidFill>
                  <a:srgbClr val="FF0000"/>
                </a:solidFill>
              </a:rPr>
              <a:t> kılınmıştır. </a:t>
            </a:r>
            <a:endParaRPr lang="tr-TR" sz="2000" b="1" dirty="0">
              <a:solidFill>
                <a:srgbClr val="FF0000"/>
              </a:solidFill>
              <a:latin typeface="Times New Roman" pitchFamily="18" charset="0"/>
              <a:cs typeface="Times New Roman" pitchFamily="18" charset="0"/>
            </a:endParaRPr>
          </a:p>
        </p:txBody>
      </p:sp>
      <p:sp>
        <p:nvSpPr>
          <p:cNvPr id="6" name="4 Dikdörtgen"/>
          <p:cNvSpPr/>
          <p:nvPr/>
        </p:nvSpPr>
        <p:spPr>
          <a:xfrm>
            <a:off x="0" y="44624"/>
            <a:ext cx="9144000" cy="8640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r>
              <a:rPr lang="tr-TR" sz="28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FARZ </a:t>
            </a:r>
            <a:r>
              <a:rPr lang="tr-TR" sz="28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OLAN ORUÇ RAMAZAN AYI’NDA TUTULUR</a:t>
            </a:r>
          </a:p>
        </p:txBody>
      </p:sp>
    </p:spTree>
    <p:extLst>
      <p:ext uri="{BB962C8B-B14F-4D97-AF65-F5344CB8AC3E}">
        <p14:creationId xmlns:p14="http://schemas.microsoft.com/office/powerpoint/2010/main" val="21791117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Yuvarlatılmış Çapraz Köşeli Dikdörtgen"/>
          <p:cNvSpPr/>
          <p:nvPr/>
        </p:nvSpPr>
        <p:spPr>
          <a:xfrm>
            <a:off x="323528" y="1196752"/>
            <a:ext cx="8424936" cy="5400600"/>
          </a:xfrm>
          <a:prstGeom prst="round2DiagRect">
            <a:avLst>
              <a:gd name="adj1" fmla="val 0"/>
              <a:gd name="adj2" fmla="val 0"/>
            </a:avLst>
          </a:prstGeom>
          <a:solidFill>
            <a:schemeClr val="accent6">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ar-SA" sz="2400" dirty="0">
                <a:solidFill>
                  <a:schemeClr val="tx1"/>
                </a:solidFill>
                <a:latin typeface="HASENAT" panose="01000600020000020003" pitchFamily="2" charset="-78"/>
                <a:cs typeface="HASENAT" panose="01000600020000020003" pitchFamily="2" charset="-78"/>
              </a:rPr>
              <a:t>شَهْرُ رَمَضَانَ الَّذٖى اُنْزِلَ فٖيهِ الْقُرْاٰنُ هُدًى لِلنَّاسِ وَبَيِّنَاتٍ مِنَ الْهُدٰى وَالْفُرْقَانِ فَمَنْ شَهِدَ مِنْكُمُ الشَّهْرَ فَلْيَصُمْهُ وَمَنْ كَانَ مَرٖيضًا اَوْ عَلٰى سَفَرٍ فَعِدَّةٌ مِنْ اَيَّامٍ اُخَرَ يُرٖيدُ اللّٰهُ بِكُمُ الْيُسْرَ وَلَا يُرٖيدُ بِكُمُ الْعُسْرَ وَلِتُكْمِلُوا الْعِدَّةَ وَلِتُكَبِّرُوا اللّٰهَ عَلٰى مَا هَدٰيكُمْ وَلَعَلَّكُمْ تَشْكُرُونَ</a:t>
            </a:r>
            <a:endParaRPr lang="tr-TR" sz="2400" dirty="0">
              <a:solidFill>
                <a:schemeClr val="tx1"/>
              </a:solidFill>
              <a:latin typeface="HASENAT" panose="01000600020000020003" pitchFamily="2" charset="-78"/>
              <a:cs typeface="HASENAT" panose="01000600020000020003" pitchFamily="2" charset="-78"/>
            </a:endParaRPr>
          </a:p>
          <a:p>
            <a:pPr algn="ctr" fontAlgn="auto">
              <a:spcBef>
                <a:spcPts val="0"/>
              </a:spcBef>
              <a:spcAft>
                <a:spcPts val="0"/>
              </a:spcAft>
              <a:defRPr/>
            </a:pPr>
            <a:r>
              <a:rPr lang="tr-TR" sz="2000" dirty="0">
                <a:solidFill>
                  <a:schemeClr val="tx1"/>
                </a:solidFill>
              </a:rPr>
              <a:t>“</a:t>
            </a:r>
            <a:r>
              <a:rPr lang="tr-TR" sz="2000" b="1" dirty="0">
                <a:solidFill>
                  <a:srgbClr val="FF0000"/>
                </a:solidFill>
              </a:rPr>
              <a:t>Ramazan ayı, insanlara yol gösterici, doğrunun ve </a:t>
            </a:r>
          </a:p>
          <a:p>
            <a:pPr algn="ctr" fontAlgn="auto">
              <a:spcBef>
                <a:spcPts val="0"/>
              </a:spcBef>
              <a:spcAft>
                <a:spcPts val="0"/>
              </a:spcAft>
              <a:defRPr/>
            </a:pPr>
            <a:r>
              <a:rPr lang="tr-TR" sz="2000" b="1" dirty="0">
                <a:solidFill>
                  <a:srgbClr val="FF0000"/>
                </a:solidFill>
              </a:rPr>
              <a:t>doğruyu eğriden ayırmanın açık delilleri olarak Kur'an'ın indirildiği aydır. </a:t>
            </a:r>
          </a:p>
          <a:p>
            <a:pPr algn="ctr" fontAlgn="auto">
              <a:spcBef>
                <a:spcPts val="0"/>
              </a:spcBef>
              <a:spcAft>
                <a:spcPts val="0"/>
              </a:spcAft>
              <a:defRPr/>
            </a:pPr>
            <a:r>
              <a:rPr lang="tr-TR" sz="2000" dirty="0">
                <a:solidFill>
                  <a:srgbClr val="0070C0"/>
                </a:solidFill>
              </a:rPr>
              <a:t>Öyle ise sizden ramazan ayını idrak edenler onda oruç tutsun. </a:t>
            </a:r>
          </a:p>
          <a:p>
            <a:pPr algn="ctr" fontAlgn="auto">
              <a:spcBef>
                <a:spcPts val="0"/>
              </a:spcBef>
              <a:spcAft>
                <a:spcPts val="0"/>
              </a:spcAft>
              <a:defRPr/>
            </a:pPr>
            <a:r>
              <a:rPr lang="tr-TR" sz="2000" dirty="0">
                <a:solidFill>
                  <a:srgbClr val="002060"/>
                </a:solidFill>
              </a:rPr>
              <a:t>Kim o anda hasta veya yolcu olursa (tutamadığı günler sayısınca) başka günlerde kaza etsin. </a:t>
            </a:r>
          </a:p>
          <a:p>
            <a:pPr algn="ctr" fontAlgn="auto">
              <a:spcBef>
                <a:spcPts val="0"/>
              </a:spcBef>
              <a:spcAft>
                <a:spcPts val="0"/>
              </a:spcAft>
              <a:defRPr/>
            </a:pPr>
            <a:r>
              <a:rPr lang="tr-TR" sz="2000" b="1" dirty="0">
                <a:solidFill>
                  <a:srgbClr val="7030A0"/>
                </a:solidFill>
              </a:rPr>
              <a:t>Allah sizin için kolaylık ister, zorluk istemez. </a:t>
            </a:r>
          </a:p>
          <a:p>
            <a:pPr algn="ctr" fontAlgn="auto">
              <a:spcBef>
                <a:spcPts val="0"/>
              </a:spcBef>
              <a:spcAft>
                <a:spcPts val="0"/>
              </a:spcAft>
              <a:defRPr/>
            </a:pPr>
            <a:r>
              <a:rPr lang="tr-TR" sz="2000" dirty="0">
                <a:solidFill>
                  <a:srgbClr val="FF0000"/>
                </a:solidFill>
              </a:rPr>
              <a:t>Bütün bunlar, sayıyı tamamlamanız ve size doğru yolu göstermesine karşılık, Allah'ı tazim etmeniz, şükretmeniz içindir</a:t>
            </a:r>
            <a:r>
              <a:rPr lang="tr-TR" sz="2000" dirty="0">
                <a:solidFill>
                  <a:schemeClr val="tx1"/>
                </a:solidFill>
              </a:rPr>
              <a:t>.” (Bakara, </a:t>
            </a:r>
            <a:r>
              <a:rPr lang="ar-SA" sz="2000" dirty="0">
                <a:solidFill>
                  <a:schemeClr val="tx1"/>
                </a:solidFill>
              </a:rPr>
              <a:t>2</a:t>
            </a:r>
            <a:r>
              <a:rPr lang="tr-TR" sz="2000" dirty="0">
                <a:solidFill>
                  <a:schemeClr val="tx1"/>
                </a:solidFill>
              </a:rPr>
              <a:t>/185).</a:t>
            </a:r>
          </a:p>
        </p:txBody>
      </p:sp>
      <p:sp>
        <p:nvSpPr>
          <p:cNvPr id="3" name="4 Dikdörtgen"/>
          <p:cNvSpPr/>
          <p:nvPr/>
        </p:nvSpPr>
        <p:spPr>
          <a:xfrm>
            <a:off x="251520" y="188640"/>
            <a:ext cx="8568952" cy="8640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b="1" dirty="0">
                <a:solidFill>
                  <a:schemeClr val="tx1"/>
                </a:solidFill>
                <a:effectLst>
                  <a:outerShdw blurRad="38100" dist="38100" dir="2700000" algn="tl">
                    <a:srgbClr val="000000">
                      <a:alpha val="43137"/>
                    </a:srgbClr>
                  </a:outerShdw>
                </a:effectLst>
              </a:rPr>
              <a:t>11 AYIN SULTANI RAMAZAN</a:t>
            </a:r>
          </a:p>
        </p:txBody>
      </p:sp>
    </p:spTree>
    <p:extLst>
      <p:ext uri="{BB962C8B-B14F-4D97-AF65-F5344CB8AC3E}">
        <p14:creationId xmlns:p14="http://schemas.microsoft.com/office/powerpoint/2010/main" val="223881415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Yuvarlatılmış Çapraz Köşeli Dikdörtgen"/>
          <p:cNvSpPr/>
          <p:nvPr/>
        </p:nvSpPr>
        <p:spPr>
          <a:xfrm>
            <a:off x="179512" y="1309264"/>
            <a:ext cx="8784976" cy="5360095"/>
          </a:xfrm>
          <a:prstGeom prst="round2DiagRect">
            <a:avLst>
              <a:gd name="adj1" fmla="val 0"/>
              <a:gd name="adj2" fmla="val 0"/>
            </a:avLst>
          </a:prstGeom>
          <a:solidFill>
            <a:schemeClr val="accent6">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ar-SA" sz="4000" dirty="0">
                <a:solidFill>
                  <a:schemeClr val="tx1"/>
                </a:solidFill>
                <a:latin typeface="HASENAT" panose="01000600020000020003" pitchFamily="2" charset="-78"/>
                <a:cs typeface="HASENAT" panose="01000600020000020003" pitchFamily="2" charset="-78"/>
              </a:rPr>
              <a:t>فَمَنْ شَهِدَ مِنْكُمُ الشَّهْرَ فَلْيَصُمْهُ</a:t>
            </a:r>
            <a:endParaRPr lang="tr-TR" sz="4000" dirty="0">
              <a:solidFill>
                <a:schemeClr val="tx1"/>
              </a:solidFill>
              <a:latin typeface="HASENAT" panose="01000600020000020003" pitchFamily="2" charset="-78"/>
              <a:cs typeface="HASENAT" panose="01000600020000020003" pitchFamily="2" charset="-78"/>
            </a:endParaRPr>
          </a:p>
          <a:p>
            <a:pPr algn="ctr" fontAlgn="auto">
              <a:spcBef>
                <a:spcPts val="0"/>
              </a:spcBef>
              <a:spcAft>
                <a:spcPts val="0"/>
              </a:spcAft>
              <a:defRPr/>
            </a:pPr>
            <a:r>
              <a:rPr lang="tr-TR" sz="3600" dirty="0">
                <a:solidFill>
                  <a:srgbClr val="FF0000"/>
                </a:solidFill>
              </a:rPr>
              <a:t>“Öyle ise sizden ramazan ayını idrak edenler </a:t>
            </a:r>
            <a:r>
              <a:rPr lang="tr-TR" sz="5400" dirty="0">
                <a:solidFill>
                  <a:srgbClr val="FF0000"/>
                </a:solidFill>
              </a:rPr>
              <a:t>onda oruç tutsun. </a:t>
            </a:r>
            <a:r>
              <a:rPr lang="tr-TR" sz="2000" dirty="0">
                <a:solidFill>
                  <a:schemeClr val="tx1"/>
                </a:solidFill>
              </a:rPr>
              <a:t>” </a:t>
            </a:r>
            <a:r>
              <a:rPr lang="tr-TR" sz="1200" dirty="0">
                <a:solidFill>
                  <a:schemeClr val="tx1"/>
                </a:solidFill>
              </a:rPr>
              <a:t>(Bakara 185)</a:t>
            </a:r>
          </a:p>
          <a:p>
            <a:pPr algn="just" fontAlgn="auto">
              <a:spcBef>
                <a:spcPts val="0"/>
              </a:spcBef>
              <a:spcAft>
                <a:spcPts val="0"/>
              </a:spcAft>
              <a:defRPr/>
            </a:pPr>
            <a:endParaRPr lang="tr-TR" sz="1200" dirty="0">
              <a:solidFill>
                <a:schemeClr val="tx1"/>
              </a:solidFill>
            </a:endParaRPr>
          </a:p>
          <a:p>
            <a:pPr algn="ctr" fontAlgn="auto">
              <a:spcBef>
                <a:spcPts val="0"/>
              </a:spcBef>
              <a:spcAft>
                <a:spcPts val="0"/>
              </a:spcAft>
              <a:defRPr/>
            </a:pPr>
            <a:r>
              <a:rPr lang="tr-TR" sz="2800" dirty="0">
                <a:latin typeface="HASENAT" panose="01000600020000020003" pitchFamily="2" charset="-78"/>
                <a:cs typeface="HASENAT" panose="01000600020000020003" pitchFamily="2" charset="-78"/>
              </a:rPr>
              <a:t> </a:t>
            </a:r>
            <a:r>
              <a:rPr lang="ar-SA" sz="2800" dirty="0">
                <a:solidFill>
                  <a:schemeClr val="tx1"/>
                </a:solidFill>
                <a:latin typeface="HASENAT" panose="01000600020000020003" pitchFamily="2" charset="-78"/>
                <a:cs typeface="HASENAT" panose="01000600020000020003" pitchFamily="2" charset="-78"/>
              </a:rPr>
              <a:t>يَا أَيُّهَا الَّذِينَ آمَنُواْ كُتِبَ عَلَيْكُمُ الصِّيَامُ كَمَا كُتِبَ عَلَى الَّذِينَ مِن قَبْلِكُمْ لَعَلَّكُمْ تَتَّقُونَ</a:t>
            </a:r>
            <a:endParaRPr lang="tr-TR" sz="2800" dirty="0">
              <a:solidFill>
                <a:schemeClr val="tx1"/>
              </a:solidFill>
              <a:latin typeface="HASENAT" panose="01000600020000020003" pitchFamily="2" charset="-78"/>
              <a:cs typeface="HASENAT" panose="01000600020000020003" pitchFamily="2" charset="-78"/>
            </a:endParaRPr>
          </a:p>
          <a:p>
            <a:pPr algn="ctr" fontAlgn="auto">
              <a:spcBef>
                <a:spcPts val="0"/>
              </a:spcBef>
              <a:spcAft>
                <a:spcPts val="0"/>
              </a:spcAft>
              <a:defRPr/>
            </a:pPr>
            <a:r>
              <a:rPr lang="tr-TR" sz="2400" b="1" dirty="0">
                <a:solidFill>
                  <a:schemeClr val="tx1"/>
                </a:solidFill>
              </a:rPr>
              <a:t>“</a:t>
            </a:r>
            <a:r>
              <a:rPr lang="tr-TR" sz="3200" b="1" dirty="0">
                <a:solidFill>
                  <a:schemeClr val="tx1"/>
                </a:solidFill>
              </a:rPr>
              <a:t>Ey iman edenler! </a:t>
            </a:r>
            <a:r>
              <a:rPr lang="tr-TR" sz="3200" b="1" dirty="0">
                <a:solidFill>
                  <a:srgbClr val="FF0000"/>
                </a:solidFill>
              </a:rPr>
              <a:t>Oruç</a:t>
            </a:r>
            <a:r>
              <a:rPr lang="tr-TR" sz="3200" b="1" dirty="0">
                <a:solidFill>
                  <a:schemeClr val="tx1"/>
                </a:solidFill>
              </a:rPr>
              <a:t> sizden önce gelip geçmiş ümmetlere farz kılındığı gibi </a:t>
            </a:r>
            <a:r>
              <a:rPr lang="tr-TR" sz="3200" b="1" dirty="0">
                <a:solidFill>
                  <a:srgbClr val="FF0000"/>
                </a:solidFill>
              </a:rPr>
              <a:t>size de farz kılındı. </a:t>
            </a:r>
            <a:r>
              <a:rPr lang="tr-TR" sz="3200" b="1" dirty="0">
                <a:solidFill>
                  <a:schemeClr val="tx1"/>
                </a:solidFill>
              </a:rPr>
              <a:t>Umulur ki korunursunuz..”</a:t>
            </a:r>
            <a:r>
              <a:rPr lang="tr-TR" sz="2400" dirty="0">
                <a:solidFill>
                  <a:schemeClr val="tx1"/>
                </a:solidFill>
              </a:rPr>
              <a:t> </a:t>
            </a:r>
            <a:r>
              <a:rPr lang="tr-TR" sz="1400" dirty="0">
                <a:solidFill>
                  <a:schemeClr val="tx1"/>
                </a:solidFill>
              </a:rPr>
              <a:t>(Bakara, 2/183)</a:t>
            </a:r>
          </a:p>
          <a:p>
            <a:pPr algn="ctr" fontAlgn="auto">
              <a:spcBef>
                <a:spcPts val="0"/>
              </a:spcBef>
              <a:spcAft>
                <a:spcPts val="0"/>
              </a:spcAft>
              <a:defRPr/>
            </a:pPr>
            <a:r>
              <a:rPr lang="tr-TR" sz="2400" b="1" dirty="0">
                <a:solidFill>
                  <a:srgbClr val="002060"/>
                </a:solidFill>
              </a:rPr>
              <a:t>Onlardan bazılarına 24 saatte bir yeme izni verilmiş, bazı ümmetler gece uyumamış, aileleriyle beraber olamamıştır. </a:t>
            </a:r>
            <a:endParaRPr lang="tr-TR" sz="2400" dirty="0">
              <a:solidFill>
                <a:srgbClr val="002060"/>
              </a:solidFill>
              <a:latin typeface="Times New Roman" pitchFamily="18" charset="0"/>
              <a:cs typeface="Times New Roman" pitchFamily="18" charset="0"/>
            </a:endParaRPr>
          </a:p>
        </p:txBody>
      </p:sp>
      <p:sp>
        <p:nvSpPr>
          <p:cNvPr id="6" name="4 Dikdörtgen"/>
          <p:cNvSpPr/>
          <p:nvPr/>
        </p:nvSpPr>
        <p:spPr>
          <a:xfrm>
            <a:off x="179512" y="116632"/>
            <a:ext cx="8964488" cy="8640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r>
              <a:rPr lang="tr-TR" sz="28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FARZ </a:t>
            </a:r>
            <a:r>
              <a:rPr lang="tr-TR" sz="28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OLAN ORUÇ RAMAZAN AYI’NDA TUTULUR</a:t>
            </a:r>
          </a:p>
        </p:txBody>
      </p:sp>
    </p:spTree>
    <p:extLst>
      <p:ext uri="{BB962C8B-B14F-4D97-AF65-F5344CB8AC3E}">
        <p14:creationId xmlns:p14="http://schemas.microsoft.com/office/powerpoint/2010/main" val="237293378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Ä°lgili resi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980728"/>
            <a:ext cx="9144000" cy="5858307"/>
          </a:xfrm>
          <a:prstGeom prst="rect">
            <a:avLst/>
          </a:prstGeom>
          <a:noFill/>
          <a:extLst>
            <a:ext uri="{909E8E84-426E-40DD-AFC4-6F175D3DCCD1}">
              <a14:hiddenFill xmlns:a14="http://schemas.microsoft.com/office/drawing/2010/main">
                <a:solidFill>
                  <a:srgbClr val="FFFFFF"/>
                </a:solidFill>
              </a14:hiddenFill>
            </a:ext>
          </a:extLst>
        </p:spPr>
      </p:pic>
      <p:sp>
        <p:nvSpPr>
          <p:cNvPr id="4" name="3 Yuvarlatılmış Çapraz Köşeli Dikdörtgen"/>
          <p:cNvSpPr/>
          <p:nvPr/>
        </p:nvSpPr>
        <p:spPr>
          <a:xfrm>
            <a:off x="3275856" y="1052736"/>
            <a:ext cx="5760640" cy="5288087"/>
          </a:xfrm>
          <a:prstGeom prst="round2DiagRect">
            <a:avLst>
              <a:gd name="adj1" fmla="val 0"/>
              <a:gd name="adj2" fmla="val 0"/>
            </a:avLst>
          </a:prstGeom>
          <a:solidFill>
            <a:schemeClr val="accent6">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rtl="1" fontAlgn="auto">
              <a:spcBef>
                <a:spcPts val="0"/>
              </a:spcBef>
              <a:spcAft>
                <a:spcPts val="0"/>
              </a:spcAft>
              <a:defRPr/>
            </a:pPr>
            <a:r>
              <a:rPr lang="ar-SA" sz="4000" dirty="0">
                <a:solidFill>
                  <a:schemeClr val="bg1"/>
                </a:solidFill>
                <a:latin typeface="HASENAT" panose="01000600020000020003" pitchFamily="2" charset="-78"/>
                <a:cs typeface="HASENAT" panose="01000600020000020003" pitchFamily="2" charset="-78"/>
              </a:rPr>
              <a:t>« مَنْ صَامَ رَمَضَانَ إِيمَاناً واحْتِساباً ، </a:t>
            </a:r>
            <a:endParaRPr lang="tr-TR" sz="4000" dirty="0">
              <a:solidFill>
                <a:schemeClr val="bg1"/>
              </a:solidFill>
              <a:latin typeface="HASENAT" panose="01000600020000020003" pitchFamily="2" charset="-78"/>
              <a:cs typeface="HASENAT" panose="01000600020000020003" pitchFamily="2" charset="-78"/>
            </a:endParaRPr>
          </a:p>
          <a:p>
            <a:pPr algn="r" rtl="1" fontAlgn="auto">
              <a:spcBef>
                <a:spcPts val="0"/>
              </a:spcBef>
              <a:spcAft>
                <a:spcPts val="0"/>
              </a:spcAft>
              <a:defRPr/>
            </a:pPr>
            <a:r>
              <a:rPr lang="ar-SA" sz="4000" dirty="0">
                <a:solidFill>
                  <a:schemeClr val="bg1"/>
                </a:solidFill>
                <a:latin typeface="HASENAT" panose="01000600020000020003" pitchFamily="2" charset="-78"/>
                <a:cs typeface="HASENAT" panose="01000600020000020003" pitchFamily="2" charset="-78"/>
              </a:rPr>
              <a:t>غُفِرَ لَهُ ما تَقَدَّمَ مِنْ ذنْبِهِ »</a:t>
            </a:r>
            <a:endParaRPr lang="tr-TR" sz="4000" dirty="0">
              <a:solidFill>
                <a:schemeClr val="bg1"/>
              </a:solidFill>
            </a:endParaRPr>
          </a:p>
          <a:p>
            <a:pPr algn="r" fontAlgn="auto">
              <a:spcBef>
                <a:spcPts val="0"/>
              </a:spcBef>
              <a:spcAft>
                <a:spcPts val="0"/>
              </a:spcAft>
              <a:defRPr/>
            </a:pPr>
            <a:r>
              <a:rPr lang="tr-TR" sz="3200" b="1" dirty="0">
                <a:ln w="10160">
                  <a:solidFill>
                    <a:schemeClr val="accent5"/>
                  </a:solidFill>
                  <a:prstDash val="solid"/>
                </a:ln>
                <a:solidFill>
                  <a:srgbClr val="FFFFFF"/>
                </a:solidFill>
              </a:rPr>
              <a:t>"Kim, faziletine inanarak ve </a:t>
            </a:r>
            <a:r>
              <a:rPr lang="tr-TR" sz="3200" b="1" dirty="0">
                <a:ln w="6600">
                  <a:solidFill>
                    <a:schemeClr val="accent2"/>
                  </a:solidFill>
                  <a:prstDash val="solid"/>
                </a:ln>
                <a:solidFill>
                  <a:srgbClr val="FFFFFF"/>
                </a:solidFill>
              </a:rPr>
              <a:t>karşılığını Allah'tan bekleyerek </a:t>
            </a:r>
          </a:p>
          <a:p>
            <a:pPr algn="r" fontAlgn="auto">
              <a:spcBef>
                <a:spcPts val="0"/>
              </a:spcBef>
              <a:spcAft>
                <a:spcPts val="0"/>
              </a:spcAft>
              <a:defRPr/>
            </a:pPr>
            <a:r>
              <a:rPr lang="tr-TR" sz="36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outerShdw blurRad="38100" dist="38100" dir="2700000" algn="tl">
                    <a:srgbClr val="000000">
                      <a:alpha val="43137"/>
                    </a:srgbClr>
                  </a:outerShdw>
                </a:effectLst>
              </a:rPr>
              <a:t>Ramazan Orucunu tutarsa, </a:t>
            </a:r>
          </a:p>
          <a:p>
            <a:pPr algn="r" fontAlgn="auto">
              <a:spcBef>
                <a:spcPts val="0"/>
              </a:spcBef>
              <a:spcAft>
                <a:spcPts val="0"/>
              </a:spcAft>
              <a:defRPr/>
            </a:pPr>
            <a:r>
              <a:rPr lang="tr-TR" sz="3200" b="1" dirty="0">
                <a:ln w="13462">
                  <a:solidFill>
                    <a:schemeClr val="bg1"/>
                  </a:solidFill>
                  <a:prstDash val="solid"/>
                </a:ln>
                <a:solidFill>
                  <a:schemeClr val="tx1">
                    <a:lumMod val="85000"/>
                    <a:lumOff val="15000"/>
                  </a:schemeClr>
                </a:solidFill>
              </a:rPr>
              <a:t>geçmiş günahları bağışlanır."</a:t>
            </a:r>
          </a:p>
          <a:p>
            <a:pPr algn="r" fontAlgn="auto">
              <a:spcBef>
                <a:spcPts val="0"/>
              </a:spcBef>
              <a:spcAft>
                <a:spcPts val="0"/>
              </a:spcAft>
              <a:defRPr/>
            </a:pPr>
            <a:r>
              <a:rPr lang="tr-TR" sz="1600" dirty="0">
                <a:solidFill>
                  <a:schemeClr val="bg1"/>
                </a:solidFill>
              </a:rPr>
              <a:t>(</a:t>
            </a:r>
            <a:r>
              <a:rPr lang="tr-TR" sz="1600" dirty="0" err="1">
                <a:solidFill>
                  <a:schemeClr val="bg1"/>
                </a:solidFill>
              </a:rPr>
              <a:t>Buhârî</a:t>
            </a:r>
            <a:r>
              <a:rPr lang="tr-TR" sz="1600" dirty="0">
                <a:solidFill>
                  <a:schemeClr val="bg1"/>
                </a:solidFill>
              </a:rPr>
              <a:t>, </a:t>
            </a:r>
            <a:r>
              <a:rPr lang="tr-TR" sz="1600" dirty="0" err="1">
                <a:solidFill>
                  <a:schemeClr val="bg1"/>
                </a:solidFill>
              </a:rPr>
              <a:t>Îmân</a:t>
            </a:r>
            <a:r>
              <a:rPr lang="tr-TR" sz="1600" dirty="0">
                <a:solidFill>
                  <a:schemeClr val="bg1"/>
                </a:solidFill>
              </a:rPr>
              <a:t> 28, </a:t>
            </a:r>
            <a:r>
              <a:rPr lang="tr-TR" sz="1600" dirty="0" err="1">
                <a:solidFill>
                  <a:schemeClr val="bg1"/>
                </a:solidFill>
              </a:rPr>
              <a:t>Savm</a:t>
            </a:r>
            <a:r>
              <a:rPr lang="tr-TR" sz="1600" dirty="0">
                <a:solidFill>
                  <a:schemeClr val="bg1"/>
                </a:solidFill>
              </a:rPr>
              <a:t> 6) </a:t>
            </a:r>
            <a:endParaRPr lang="tr-TR" sz="2000" dirty="0">
              <a:solidFill>
                <a:schemeClr val="bg1"/>
              </a:solidFill>
            </a:endParaRPr>
          </a:p>
        </p:txBody>
      </p:sp>
      <p:sp>
        <p:nvSpPr>
          <p:cNvPr id="3" name="4 Dikdörtgen"/>
          <p:cNvSpPr/>
          <p:nvPr/>
        </p:nvSpPr>
        <p:spPr>
          <a:xfrm>
            <a:off x="179512" y="116632"/>
            <a:ext cx="8964488" cy="8640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r>
              <a:rPr lang="tr-TR" sz="28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FARZ </a:t>
            </a:r>
            <a:r>
              <a:rPr lang="tr-TR" sz="28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OLAN ORUÇ RAMAZAN AYI’NDA TUTULUR</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4 Dikdörtgen"/>
          <p:cNvSpPr/>
          <p:nvPr/>
        </p:nvSpPr>
        <p:spPr>
          <a:xfrm>
            <a:off x="0" y="0"/>
            <a:ext cx="9144000" cy="8640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r>
              <a:rPr lang="tr-TR" sz="2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ORUÇ İBADETİNİN </a:t>
            </a:r>
            <a:r>
              <a:rPr lang="tr-TR" sz="24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HİKMETLERİNİ ANLAYABİLSEK</a:t>
            </a:r>
          </a:p>
          <a:p>
            <a:pPr algn="ctr" fontAlgn="auto">
              <a:spcBef>
                <a:spcPts val="0"/>
              </a:spcBef>
              <a:spcAft>
                <a:spcPts val="0"/>
              </a:spcAft>
              <a:defRPr/>
            </a:pPr>
            <a:r>
              <a:rPr lang="tr-TR" sz="2400" b="1" dirty="0" smtClean="0">
                <a:solidFill>
                  <a:srgbClr val="7030A0"/>
                </a:solidFill>
                <a:effectLst>
                  <a:outerShdw blurRad="38100" dist="38100" dir="2700000" algn="tl">
                    <a:srgbClr val="000000">
                      <a:alpha val="43137"/>
                    </a:srgbClr>
                  </a:outerShdw>
                </a:effectLst>
                <a:latin typeface="Times New Roman" pitchFamily="18" charset="0"/>
                <a:cs typeface="Times New Roman" pitchFamily="18" charset="0"/>
              </a:rPr>
              <a:t>ORUÇLA BİRLİKTE KENDİMİZİ DE TUTARDIK BELKİ</a:t>
            </a:r>
            <a:endParaRPr lang="tr-TR" sz="2400" b="1" dirty="0">
              <a:solidFill>
                <a:srgbClr val="7030A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6" name="6 Yuvarlatılmış Dikdörtgen"/>
          <p:cNvSpPr/>
          <p:nvPr/>
        </p:nvSpPr>
        <p:spPr>
          <a:xfrm>
            <a:off x="714375" y="1124744"/>
            <a:ext cx="7715250" cy="500063"/>
          </a:xfrm>
          <a:prstGeom prst="roundRect">
            <a:avLst/>
          </a:prstGeom>
          <a:ln/>
        </p:spPr>
        <p:style>
          <a:lnRef idx="2">
            <a:schemeClr val="accent3">
              <a:shade val="50000"/>
            </a:schemeClr>
          </a:lnRef>
          <a:fillRef idx="1">
            <a:schemeClr val="accent3"/>
          </a:fillRef>
          <a:effectRef idx="0">
            <a:schemeClr val="accent3"/>
          </a:effectRef>
          <a:fontRef idx="minor">
            <a:schemeClr val="lt1"/>
          </a:fontRef>
        </p:style>
        <p:txBody>
          <a:bodyPr anchor="ctr"/>
          <a:lstStyle/>
          <a:p>
            <a:pPr fontAlgn="auto">
              <a:spcBef>
                <a:spcPts val="0"/>
              </a:spcBef>
              <a:spcAft>
                <a:spcPts val="0"/>
              </a:spcAft>
              <a:defRPr/>
            </a:pPr>
            <a:r>
              <a:rPr lang="tr-TR"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1. ORUÇ, SEVABI ALLAH’A  AİT OLAN İBADETTİR</a:t>
            </a:r>
          </a:p>
        </p:txBody>
      </p:sp>
      <p:sp>
        <p:nvSpPr>
          <p:cNvPr id="7" name="7 Yuvarlatılmış Dikdörtgen"/>
          <p:cNvSpPr/>
          <p:nvPr/>
        </p:nvSpPr>
        <p:spPr>
          <a:xfrm>
            <a:off x="714375" y="1772816"/>
            <a:ext cx="7715250" cy="500062"/>
          </a:xfrm>
          <a:prstGeom prst="roundRect">
            <a:avLst/>
          </a:prstGeom>
          <a:ln/>
        </p:spPr>
        <p:style>
          <a:lnRef idx="2">
            <a:schemeClr val="accent4">
              <a:shade val="50000"/>
            </a:schemeClr>
          </a:lnRef>
          <a:fillRef idx="1">
            <a:schemeClr val="accent4"/>
          </a:fillRef>
          <a:effectRef idx="0">
            <a:schemeClr val="accent4"/>
          </a:effectRef>
          <a:fontRef idx="minor">
            <a:schemeClr val="lt1"/>
          </a:fontRef>
        </p:style>
        <p:txBody>
          <a:bodyPr anchor="ctr"/>
          <a:lstStyle/>
          <a:p>
            <a:pPr fontAlgn="auto">
              <a:spcBef>
                <a:spcPts val="0"/>
              </a:spcBef>
              <a:spcAft>
                <a:spcPts val="0"/>
              </a:spcAft>
              <a:defRPr/>
            </a:pPr>
            <a:r>
              <a:rPr lang="tr-TR"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2. ORUÇ, GÜNAHLARIMIZA KEFFARETTİR</a:t>
            </a:r>
          </a:p>
        </p:txBody>
      </p:sp>
      <p:sp>
        <p:nvSpPr>
          <p:cNvPr id="8" name="8 Yuvarlatılmış Dikdörtgen"/>
          <p:cNvSpPr/>
          <p:nvPr/>
        </p:nvSpPr>
        <p:spPr>
          <a:xfrm>
            <a:off x="714375" y="2420888"/>
            <a:ext cx="7715250" cy="500062"/>
          </a:xfrm>
          <a:prstGeom prst="roundRect">
            <a:avLst/>
          </a:prstGeom>
          <a:solidFill>
            <a:srgbClr val="FFFF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tr-TR"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3. ORUÇ TUTANLAR CENNETE “REYYAN” KAPISINDAN GİRECEKLER</a:t>
            </a:r>
          </a:p>
        </p:txBody>
      </p:sp>
      <p:sp>
        <p:nvSpPr>
          <p:cNvPr id="9" name="9 Yuvarlatılmış Dikdörtgen"/>
          <p:cNvSpPr/>
          <p:nvPr/>
        </p:nvSpPr>
        <p:spPr>
          <a:xfrm>
            <a:off x="714375" y="3068960"/>
            <a:ext cx="7715250" cy="500062"/>
          </a:xfrm>
          <a:prstGeom prst="roundRect">
            <a:avLst/>
          </a:prstGeom>
          <a:solidFill>
            <a:srgbClr val="00B05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tr-TR"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4. ORUÇ, TUTANIN DUASI KABUL EDİLİR </a:t>
            </a:r>
          </a:p>
        </p:txBody>
      </p:sp>
      <p:sp>
        <p:nvSpPr>
          <p:cNvPr id="10" name="10 Yuvarlatılmış Dikdörtgen"/>
          <p:cNvSpPr/>
          <p:nvPr/>
        </p:nvSpPr>
        <p:spPr>
          <a:xfrm>
            <a:off x="714375" y="3721026"/>
            <a:ext cx="7715250" cy="500062"/>
          </a:xfrm>
          <a:prstGeom prst="round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tr-TR"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5. ORUÇ, CEHENNEM ATEŞİNE KARŞI KALKANDIR</a:t>
            </a:r>
          </a:p>
        </p:txBody>
      </p:sp>
      <p:sp>
        <p:nvSpPr>
          <p:cNvPr id="11" name="11 Yuvarlatılmış Dikdörtgen"/>
          <p:cNvSpPr/>
          <p:nvPr/>
        </p:nvSpPr>
        <p:spPr>
          <a:xfrm>
            <a:off x="714375" y="4365104"/>
            <a:ext cx="7715250" cy="500062"/>
          </a:xfrm>
          <a:prstGeom prst="roundRect">
            <a:avLst/>
          </a:prstGeom>
          <a:ln/>
        </p:spPr>
        <p:style>
          <a:lnRef idx="2">
            <a:schemeClr val="accent6">
              <a:shade val="50000"/>
            </a:schemeClr>
          </a:lnRef>
          <a:fillRef idx="1">
            <a:schemeClr val="accent6"/>
          </a:fillRef>
          <a:effectRef idx="0">
            <a:schemeClr val="accent6"/>
          </a:effectRef>
          <a:fontRef idx="minor">
            <a:schemeClr val="lt1"/>
          </a:fontRef>
        </p:style>
        <p:txBody>
          <a:bodyPr anchor="ctr"/>
          <a:lstStyle/>
          <a:p>
            <a:pPr fontAlgn="auto">
              <a:spcBef>
                <a:spcPts val="0"/>
              </a:spcBef>
              <a:spcAft>
                <a:spcPts val="0"/>
              </a:spcAft>
              <a:defRPr/>
            </a:pPr>
            <a:r>
              <a:rPr lang="tr-TR"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6. ORUÇ, KİŞİYİ </a:t>
            </a:r>
            <a:r>
              <a:rPr lang="tr-TR"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HARAMLARDAN/HASTALIKLARDAN </a:t>
            </a:r>
            <a:r>
              <a:rPr lang="tr-TR"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ALIKOYAR</a:t>
            </a:r>
          </a:p>
        </p:txBody>
      </p:sp>
      <p:sp>
        <p:nvSpPr>
          <p:cNvPr id="12" name="12 Yuvarlatılmış Dikdörtgen"/>
          <p:cNvSpPr/>
          <p:nvPr/>
        </p:nvSpPr>
        <p:spPr>
          <a:xfrm>
            <a:off x="714375" y="5017170"/>
            <a:ext cx="7715250" cy="500062"/>
          </a:xfrm>
          <a:prstGeom prst="roundRect">
            <a:avLst/>
          </a:prstGeom>
          <a:ln/>
        </p:spPr>
        <p:style>
          <a:lnRef idx="2">
            <a:schemeClr val="accent6"/>
          </a:lnRef>
          <a:fillRef idx="1">
            <a:schemeClr val="lt1"/>
          </a:fillRef>
          <a:effectRef idx="0">
            <a:schemeClr val="accent6"/>
          </a:effectRef>
          <a:fontRef idx="minor">
            <a:schemeClr val="dk1"/>
          </a:fontRef>
        </p:style>
        <p:txBody>
          <a:bodyPr anchor="ctr"/>
          <a:lstStyle/>
          <a:p>
            <a:pPr fontAlgn="auto">
              <a:spcBef>
                <a:spcPts val="0"/>
              </a:spcBef>
              <a:spcAft>
                <a:spcPts val="0"/>
              </a:spcAft>
              <a:defRPr/>
            </a:pPr>
            <a:r>
              <a:rPr lang="tr-TR"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7. ORUÇ, SABIR VE İRADEMİZİ GÜÇLENDİRİR</a:t>
            </a:r>
          </a:p>
        </p:txBody>
      </p:sp>
      <p:sp>
        <p:nvSpPr>
          <p:cNvPr id="13" name="14 Yuvarlatılmış Dikdörtgen"/>
          <p:cNvSpPr/>
          <p:nvPr/>
        </p:nvSpPr>
        <p:spPr>
          <a:xfrm>
            <a:off x="714375" y="5661248"/>
            <a:ext cx="7715250" cy="500062"/>
          </a:xfrm>
          <a:prstGeom prst="roundRect">
            <a:avLst/>
          </a:prstGeom>
          <a:solidFill>
            <a:schemeClr val="bg1">
              <a:lumMod val="5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tr-TR"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8. ORUÇ, SAĞLIK AÇISINDAN DA ÖNEMLİ BİR İBADETTİR</a:t>
            </a:r>
          </a:p>
        </p:txBody>
      </p:sp>
      <p:sp>
        <p:nvSpPr>
          <p:cNvPr id="14" name="15 Yuvarlatılmış Dikdörtgen"/>
          <p:cNvSpPr/>
          <p:nvPr/>
        </p:nvSpPr>
        <p:spPr>
          <a:xfrm>
            <a:off x="714375" y="6286500"/>
            <a:ext cx="7715250" cy="500063"/>
          </a:xfrm>
          <a:prstGeom prst="roundRect">
            <a:avLst/>
          </a:prstGeom>
          <a:solidFill>
            <a:schemeClr val="accent6">
              <a:lumMod val="5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tr-TR"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9. ORUÇU MAZERETSİZ </a:t>
            </a:r>
            <a:r>
              <a:rPr lang="tr-TR"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TUTMAMAK </a:t>
            </a:r>
            <a:r>
              <a:rPr lang="tr-TR"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BÜYÜK GÜNAHLARDANDIR</a:t>
            </a:r>
          </a:p>
        </p:txBody>
      </p:sp>
    </p:spTree>
    <p:extLst>
      <p:ext uri="{BB962C8B-B14F-4D97-AF65-F5344CB8AC3E}">
        <p14:creationId xmlns:p14="http://schemas.microsoft.com/office/powerpoint/2010/main" val="320500655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4" name="3 Yuvarlatılmış Çapraz Köşeli Dikdörtgen"/>
          <p:cNvSpPr/>
          <p:nvPr/>
        </p:nvSpPr>
        <p:spPr>
          <a:xfrm>
            <a:off x="251520" y="692696"/>
            <a:ext cx="8640960" cy="5832648"/>
          </a:xfrm>
          <a:prstGeom prst="round2DiagRect">
            <a:avLst>
              <a:gd name="adj1" fmla="val 0"/>
              <a:gd name="adj2" fmla="val 0"/>
            </a:avLst>
          </a:prstGeom>
          <a:noFill/>
          <a:ln>
            <a:noFill/>
          </a:ln>
        </p:spPr>
        <p:style>
          <a:lnRef idx="2">
            <a:schemeClr val="dk1"/>
          </a:lnRef>
          <a:fillRef idx="1">
            <a:schemeClr val="lt1"/>
          </a:fillRef>
          <a:effectRef idx="0">
            <a:schemeClr val="dk1"/>
          </a:effectRef>
          <a:fontRef idx="minor">
            <a:schemeClr val="dk1"/>
          </a:fontRef>
        </p:style>
        <p:txBody>
          <a:bodyPr anchor="ctr"/>
          <a:lstStyle/>
          <a:p>
            <a:pPr algn="just"/>
            <a:r>
              <a:rPr lang="tr-TR" sz="2800" dirty="0"/>
              <a:t>İnsanın irade eğitiminde orucun önemli bir yeri vardır. </a:t>
            </a:r>
            <a:endParaRPr lang="tr-TR" sz="2800" dirty="0" smtClean="0"/>
          </a:p>
          <a:p>
            <a:pPr algn="just"/>
            <a:r>
              <a:rPr lang="tr-TR" sz="2800" dirty="0" smtClean="0"/>
              <a:t>Oruç </a:t>
            </a:r>
            <a:r>
              <a:rPr lang="tr-TR" sz="2800" dirty="0"/>
              <a:t>tutan insan, bedensel güçlüklerin üstesinden gelmeyi öğrendiği gibi zihinsel ve manevi açıdan da olgunlaşır. </a:t>
            </a:r>
            <a:endParaRPr lang="tr-TR" sz="2800" dirty="0" smtClean="0"/>
          </a:p>
          <a:p>
            <a:pPr algn="just"/>
            <a:r>
              <a:rPr lang="tr-TR" sz="2800" dirty="0" smtClean="0"/>
              <a:t>Oruç</a:t>
            </a:r>
            <a:r>
              <a:rPr lang="tr-TR" sz="2800" dirty="0"/>
              <a:t>; </a:t>
            </a:r>
            <a:endParaRPr lang="tr-TR" sz="2800" dirty="0" smtClean="0"/>
          </a:p>
          <a:p>
            <a:pPr marL="342900" indent="-342900" algn="just">
              <a:buFont typeface="Arial" panose="020B0604020202020204" pitchFamily="34" charset="0"/>
              <a:buChar char="•"/>
            </a:pPr>
            <a:r>
              <a:rPr lang="tr-TR" sz="2800" dirty="0" smtClean="0">
                <a:solidFill>
                  <a:srgbClr val="FF0000"/>
                </a:solidFill>
              </a:rPr>
              <a:t>kişiyi </a:t>
            </a:r>
            <a:r>
              <a:rPr lang="tr-TR" sz="2800" dirty="0">
                <a:solidFill>
                  <a:srgbClr val="FF0000"/>
                </a:solidFill>
              </a:rPr>
              <a:t>takvaya ulaştırması, </a:t>
            </a:r>
            <a:endParaRPr lang="tr-TR" sz="2800" dirty="0" smtClean="0">
              <a:solidFill>
                <a:srgbClr val="FF0000"/>
              </a:solidFill>
            </a:endParaRPr>
          </a:p>
          <a:p>
            <a:pPr marL="342900" indent="-342900" algn="just">
              <a:buFont typeface="Arial" panose="020B0604020202020204" pitchFamily="34" charset="0"/>
              <a:buChar char="•"/>
            </a:pPr>
            <a:r>
              <a:rPr lang="tr-TR" sz="2800" dirty="0" smtClean="0">
                <a:solidFill>
                  <a:srgbClr val="FF0000"/>
                </a:solidFill>
              </a:rPr>
              <a:t>Allah’a </a:t>
            </a:r>
            <a:r>
              <a:rPr lang="tr-TR" sz="2800" dirty="0">
                <a:solidFill>
                  <a:srgbClr val="FF0000"/>
                </a:solidFill>
              </a:rPr>
              <a:t>kul olma bilincine eriştirmesi ve </a:t>
            </a:r>
            <a:endParaRPr lang="tr-TR" sz="2800" dirty="0" smtClean="0">
              <a:solidFill>
                <a:srgbClr val="FF0000"/>
              </a:solidFill>
            </a:endParaRPr>
          </a:p>
          <a:p>
            <a:pPr marL="342900" indent="-342900" algn="just">
              <a:buFont typeface="Arial" panose="020B0604020202020204" pitchFamily="34" charset="0"/>
              <a:buChar char="•"/>
            </a:pPr>
            <a:r>
              <a:rPr lang="tr-TR" sz="2800" dirty="0" smtClean="0">
                <a:solidFill>
                  <a:srgbClr val="FF0000"/>
                </a:solidFill>
              </a:rPr>
              <a:t>kulluğun </a:t>
            </a:r>
            <a:r>
              <a:rPr lang="tr-TR" sz="2800" dirty="0">
                <a:solidFill>
                  <a:srgbClr val="FF0000"/>
                </a:solidFill>
              </a:rPr>
              <a:t>belirli bir disipline bağlanması, </a:t>
            </a:r>
            <a:endParaRPr lang="tr-TR" sz="2800" dirty="0" smtClean="0">
              <a:solidFill>
                <a:srgbClr val="FF0000"/>
              </a:solidFill>
            </a:endParaRPr>
          </a:p>
          <a:p>
            <a:pPr marL="342900" indent="-342900" algn="just">
              <a:buFont typeface="Arial" panose="020B0604020202020204" pitchFamily="34" charset="0"/>
              <a:buChar char="•"/>
            </a:pPr>
            <a:r>
              <a:rPr lang="tr-TR" sz="2800" dirty="0" smtClean="0">
                <a:solidFill>
                  <a:srgbClr val="FF0000"/>
                </a:solidFill>
              </a:rPr>
              <a:t>nimete </a:t>
            </a:r>
            <a:r>
              <a:rPr lang="tr-TR" sz="2800" dirty="0">
                <a:solidFill>
                  <a:srgbClr val="FF0000"/>
                </a:solidFill>
              </a:rPr>
              <a:t>şükür vesilesi olması, </a:t>
            </a:r>
            <a:endParaRPr lang="tr-TR" sz="2800" dirty="0" smtClean="0">
              <a:solidFill>
                <a:srgbClr val="FF0000"/>
              </a:solidFill>
            </a:endParaRPr>
          </a:p>
          <a:p>
            <a:pPr marL="342900" indent="-342900" algn="just">
              <a:buFont typeface="Arial" panose="020B0604020202020204" pitchFamily="34" charset="0"/>
              <a:buChar char="•"/>
            </a:pPr>
            <a:r>
              <a:rPr lang="tr-TR" sz="2800" dirty="0" smtClean="0">
                <a:solidFill>
                  <a:srgbClr val="FF0000"/>
                </a:solidFill>
              </a:rPr>
              <a:t>Allah’ın </a:t>
            </a:r>
            <a:r>
              <a:rPr lang="tr-TR" sz="2800" dirty="0">
                <a:solidFill>
                  <a:srgbClr val="FF0000"/>
                </a:solidFill>
              </a:rPr>
              <a:t>koyduğu sınırlara uymayı öğretmesi ve </a:t>
            </a:r>
            <a:endParaRPr lang="tr-TR" sz="2800" dirty="0" smtClean="0">
              <a:solidFill>
                <a:srgbClr val="FF0000"/>
              </a:solidFill>
            </a:endParaRPr>
          </a:p>
          <a:p>
            <a:pPr marL="342900" indent="-342900" algn="just">
              <a:buFont typeface="Arial" panose="020B0604020202020204" pitchFamily="34" charset="0"/>
              <a:buChar char="•"/>
            </a:pPr>
            <a:r>
              <a:rPr lang="tr-TR" sz="2800" dirty="0" smtClean="0">
                <a:solidFill>
                  <a:srgbClr val="FF0000"/>
                </a:solidFill>
              </a:rPr>
              <a:t>mümine </a:t>
            </a:r>
            <a:r>
              <a:rPr lang="tr-TR" sz="2800" dirty="0">
                <a:solidFill>
                  <a:srgbClr val="FF0000"/>
                </a:solidFill>
              </a:rPr>
              <a:t>yaraşmayacak davranışlardan sakındırarak </a:t>
            </a:r>
            <a:endParaRPr lang="tr-TR" sz="2800" dirty="0" smtClean="0">
              <a:solidFill>
                <a:srgbClr val="FF0000"/>
              </a:solidFill>
            </a:endParaRPr>
          </a:p>
          <a:p>
            <a:pPr marL="342900" indent="-342900" algn="just">
              <a:buFont typeface="Arial" panose="020B0604020202020204" pitchFamily="34" charset="0"/>
              <a:buChar char="•"/>
            </a:pPr>
            <a:r>
              <a:rPr lang="tr-TR" sz="2800" dirty="0" smtClean="0">
                <a:solidFill>
                  <a:srgbClr val="FF0000"/>
                </a:solidFill>
              </a:rPr>
              <a:t>ahlakı </a:t>
            </a:r>
            <a:r>
              <a:rPr lang="tr-TR" sz="2800" dirty="0">
                <a:solidFill>
                  <a:srgbClr val="FF0000"/>
                </a:solidFill>
              </a:rPr>
              <a:t>güzelleştirmesi bakımından önemli bir yere sahiptir</a:t>
            </a:r>
            <a:r>
              <a:rPr lang="tr-TR" sz="2800" dirty="0" smtClean="0">
                <a:solidFill>
                  <a:srgbClr val="FF0000"/>
                </a:solidFill>
              </a:rPr>
              <a:t>.</a:t>
            </a:r>
          </a:p>
          <a:p>
            <a:endParaRPr lang="tr-TR" sz="2800" dirty="0"/>
          </a:p>
          <a:p>
            <a:r>
              <a:rPr lang="tr-TR" dirty="0" smtClean="0"/>
              <a:t>(İbrahim </a:t>
            </a:r>
            <a:r>
              <a:rPr lang="tr-TR" dirty="0"/>
              <a:t>Kâfi Dönmez, “Oruç (İslam’da Oruç)”, </a:t>
            </a:r>
            <a:r>
              <a:rPr lang="tr-TR" i="1" dirty="0"/>
              <a:t>DİA</a:t>
            </a:r>
            <a:r>
              <a:rPr lang="tr-TR" dirty="0"/>
              <a:t>, c. 33, s. 417-424</a:t>
            </a:r>
            <a:r>
              <a:rPr lang="tr-TR" dirty="0" smtClean="0"/>
              <a:t>.)</a:t>
            </a:r>
            <a:endParaRPr lang="tr-TR" dirty="0"/>
          </a:p>
        </p:txBody>
      </p:sp>
      <p:sp>
        <p:nvSpPr>
          <p:cNvPr id="6" name="4 Dikdörtgen"/>
          <p:cNvSpPr/>
          <p:nvPr/>
        </p:nvSpPr>
        <p:spPr>
          <a:xfrm>
            <a:off x="0" y="44624"/>
            <a:ext cx="9144000" cy="8640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r>
              <a:rPr lang="tr-TR" sz="44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ORUÇ BİR EĞİTİMDİR</a:t>
            </a:r>
            <a:endParaRPr lang="tr-TR" sz="4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402403503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4" name="3 Yuvarlatılmış Çapraz Köşeli Dikdörtgen"/>
          <p:cNvSpPr/>
          <p:nvPr/>
        </p:nvSpPr>
        <p:spPr>
          <a:xfrm>
            <a:off x="251520" y="692696"/>
            <a:ext cx="8640960" cy="5472608"/>
          </a:xfrm>
          <a:prstGeom prst="round2DiagRect">
            <a:avLst>
              <a:gd name="adj1" fmla="val 0"/>
              <a:gd name="adj2" fmla="val 0"/>
            </a:avLst>
          </a:prstGeom>
          <a:noFill/>
          <a:ln>
            <a:noFill/>
          </a:ln>
        </p:spPr>
        <p:style>
          <a:lnRef idx="2">
            <a:schemeClr val="dk1"/>
          </a:lnRef>
          <a:fillRef idx="1">
            <a:schemeClr val="lt1"/>
          </a:fillRef>
          <a:effectRef idx="0">
            <a:schemeClr val="dk1"/>
          </a:effectRef>
          <a:fontRef idx="minor">
            <a:schemeClr val="dk1"/>
          </a:fontRef>
        </p:style>
        <p:txBody>
          <a:bodyPr anchor="ctr"/>
          <a:lstStyle/>
          <a:p>
            <a:r>
              <a:rPr lang="tr-TR" sz="2000" dirty="0" err="1"/>
              <a:t>Resulüllah</a:t>
            </a:r>
            <a:r>
              <a:rPr lang="tr-TR" sz="2000" dirty="0"/>
              <a:t> (</a:t>
            </a:r>
            <a:r>
              <a:rPr lang="tr-TR" sz="2000" dirty="0" err="1"/>
              <a:t>s.a.s</a:t>
            </a:r>
            <a:r>
              <a:rPr lang="tr-TR" sz="2000" dirty="0"/>
              <a:t>.) bir hadislerinde şöyle buyurmuştur. </a:t>
            </a:r>
            <a:endParaRPr lang="tr-TR" sz="2000" dirty="0" smtClean="0"/>
          </a:p>
          <a:p>
            <a:pPr algn="just"/>
            <a:r>
              <a:rPr lang="tr-TR" sz="4000" b="1" dirty="0" smtClean="0">
                <a:solidFill>
                  <a:srgbClr val="FF0000"/>
                </a:solidFill>
              </a:rPr>
              <a:t>“</a:t>
            </a:r>
            <a:r>
              <a:rPr lang="tr-TR" sz="4000" b="1" dirty="0">
                <a:solidFill>
                  <a:srgbClr val="FF0000"/>
                </a:solidFill>
              </a:rPr>
              <a:t>Oruçlunun iki sevinci vardır: </a:t>
            </a:r>
            <a:endParaRPr lang="tr-TR" sz="4000" b="1" dirty="0" smtClean="0">
              <a:solidFill>
                <a:srgbClr val="FF0000"/>
              </a:solidFill>
            </a:endParaRPr>
          </a:p>
          <a:p>
            <a:pPr algn="just"/>
            <a:r>
              <a:rPr lang="tr-TR" sz="4000" dirty="0" smtClean="0"/>
              <a:t>biri </a:t>
            </a:r>
            <a:r>
              <a:rPr lang="tr-TR" sz="4000" dirty="0"/>
              <a:t>iftar vaktinde diğeri ise </a:t>
            </a:r>
            <a:endParaRPr lang="tr-TR" sz="4000" dirty="0" smtClean="0"/>
          </a:p>
          <a:p>
            <a:pPr algn="just"/>
            <a:r>
              <a:rPr lang="tr-TR" sz="4000" dirty="0" smtClean="0"/>
              <a:t>Rabbiyle </a:t>
            </a:r>
            <a:r>
              <a:rPr lang="tr-TR" sz="4000" dirty="0"/>
              <a:t>buluşacağı günde!” </a:t>
            </a:r>
            <a:endParaRPr lang="tr-TR" sz="4000" dirty="0" smtClean="0"/>
          </a:p>
          <a:p>
            <a:r>
              <a:rPr lang="tr-TR" sz="1400" dirty="0" smtClean="0"/>
              <a:t>(Müslim</a:t>
            </a:r>
            <a:r>
              <a:rPr lang="tr-TR" sz="1400" dirty="0"/>
              <a:t>, </a:t>
            </a:r>
            <a:r>
              <a:rPr lang="tr-TR" sz="1400" dirty="0" err="1"/>
              <a:t>Sıyâm</a:t>
            </a:r>
            <a:r>
              <a:rPr lang="tr-TR" sz="1400" dirty="0"/>
              <a:t>, 164</a:t>
            </a:r>
            <a:r>
              <a:rPr lang="tr-TR" sz="1400" dirty="0" smtClean="0"/>
              <a:t>.)</a:t>
            </a:r>
            <a:endParaRPr lang="tr-TR" sz="1400" dirty="0"/>
          </a:p>
        </p:txBody>
      </p:sp>
      <p:sp>
        <p:nvSpPr>
          <p:cNvPr id="6" name="4 Dikdörtgen"/>
          <p:cNvSpPr/>
          <p:nvPr/>
        </p:nvSpPr>
        <p:spPr>
          <a:xfrm>
            <a:off x="0" y="44624"/>
            <a:ext cx="9144000" cy="8640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r>
              <a:rPr lang="tr-TR" sz="44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ORUÇ SEVİNÇTİR</a:t>
            </a:r>
            <a:endParaRPr lang="tr-TR" sz="4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285453922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3 Yuvarlatılmış Çapraz Köşeli Dikdörtgen"/>
          <p:cNvSpPr/>
          <p:nvPr/>
        </p:nvSpPr>
        <p:spPr>
          <a:xfrm>
            <a:off x="165695" y="1124745"/>
            <a:ext cx="8798793" cy="5472608"/>
          </a:xfrm>
          <a:prstGeom prst="round2DiagRect">
            <a:avLst>
              <a:gd name="adj1" fmla="val 0"/>
              <a:gd name="adj2" fmla="val 0"/>
            </a:avLst>
          </a:prstGeom>
          <a:solidFill>
            <a:schemeClr val="accent6">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tr-TR" sz="2400" dirty="0">
                <a:solidFill>
                  <a:schemeClr val="tx1"/>
                </a:solidFill>
              </a:rPr>
              <a:t> </a:t>
            </a:r>
            <a:r>
              <a:rPr lang="ar-SA" sz="2400" dirty="0" smtClean="0">
                <a:solidFill>
                  <a:schemeClr val="tx1"/>
                </a:solidFill>
                <a:latin typeface="HASENAT" panose="01000600020000020003" pitchFamily="2" charset="-78"/>
                <a:cs typeface="HASENAT" panose="01000600020000020003" pitchFamily="2" charset="-78"/>
              </a:rPr>
              <a:t> </a:t>
            </a:r>
            <a:r>
              <a:rPr lang="ar-SA" sz="3200" dirty="0">
                <a:solidFill>
                  <a:srgbClr val="FF0000"/>
                </a:solidFill>
                <a:latin typeface="HASENAT" panose="01000600020000020003" pitchFamily="2" charset="-78"/>
                <a:cs typeface="HASENAT" panose="01000600020000020003" pitchFamily="2" charset="-78"/>
              </a:rPr>
              <a:t>الصِّيَامُ جُنَّةٌ </a:t>
            </a:r>
            <a:r>
              <a:rPr lang="ar-SA" sz="3200" dirty="0">
                <a:solidFill>
                  <a:srgbClr val="7030A0"/>
                </a:solidFill>
                <a:latin typeface="HASENAT" panose="01000600020000020003" pitchFamily="2" charset="-78"/>
                <a:cs typeface="HASENAT" panose="01000600020000020003" pitchFamily="2" charset="-78"/>
              </a:rPr>
              <a:t>فَلَا يَرْفُثْ وَلَا يَجْهَلْ </a:t>
            </a:r>
            <a:r>
              <a:rPr lang="ar-SA" sz="3200" dirty="0">
                <a:solidFill>
                  <a:srgbClr val="00B0F0"/>
                </a:solidFill>
                <a:latin typeface="HASENAT" panose="01000600020000020003" pitchFamily="2" charset="-78"/>
                <a:cs typeface="HASENAT" panose="01000600020000020003" pitchFamily="2" charset="-78"/>
              </a:rPr>
              <a:t>وَإِنْ امْرُؤٌ قَاتَلَهُ أَوْ شَاتَمَهُ فَلْيَقُلْ إِنِّي صَائِمٌ مَرَّتَيْنِ </a:t>
            </a:r>
            <a:r>
              <a:rPr lang="ar-SA" sz="3200" dirty="0">
                <a:solidFill>
                  <a:srgbClr val="00B050"/>
                </a:solidFill>
                <a:latin typeface="HASENAT" panose="01000600020000020003" pitchFamily="2" charset="-78"/>
                <a:cs typeface="HASENAT" panose="01000600020000020003" pitchFamily="2" charset="-78"/>
              </a:rPr>
              <a:t>وَالَّذِي نَفْسِي بِيَدِهِ</a:t>
            </a:r>
            <a:r>
              <a:rPr lang="ar-SA" sz="3200" dirty="0">
                <a:solidFill>
                  <a:schemeClr val="tx1"/>
                </a:solidFill>
                <a:latin typeface="HASENAT" panose="01000600020000020003" pitchFamily="2" charset="-78"/>
                <a:cs typeface="HASENAT" panose="01000600020000020003" pitchFamily="2" charset="-78"/>
              </a:rPr>
              <a:t> </a:t>
            </a:r>
            <a:r>
              <a:rPr lang="ar-SA" sz="3200" dirty="0">
                <a:solidFill>
                  <a:srgbClr val="FF0000"/>
                </a:solidFill>
                <a:latin typeface="HASENAT" panose="01000600020000020003" pitchFamily="2" charset="-78"/>
                <a:cs typeface="HASENAT" panose="01000600020000020003" pitchFamily="2" charset="-78"/>
              </a:rPr>
              <a:t>لَخُلُوفُ فَمِ الصَّائِمِ أَطْيَبُ عِنْدَ اللَّهِ تَعَالَى مِنْ رِيحِ الْمِسْك</a:t>
            </a:r>
            <a:r>
              <a:rPr lang="ar-SA" sz="3200" dirty="0">
                <a:solidFill>
                  <a:schemeClr val="tx1"/>
                </a:solidFill>
                <a:latin typeface="HASENAT" panose="01000600020000020003" pitchFamily="2" charset="-78"/>
                <a:cs typeface="HASENAT" panose="01000600020000020003" pitchFamily="2" charset="-78"/>
              </a:rPr>
              <a:t>ِ </a:t>
            </a:r>
            <a:r>
              <a:rPr lang="ar-SA" sz="3200" dirty="0">
                <a:solidFill>
                  <a:srgbClr val="7030A0"/>
                </a:solidFill>
                <a:latin typeface="HASENAT" panose="01000600020000020003" pitchFamily="2" charset="-78"/>
                <a:cs typeface="HASENAT" panose="01000600020000020003" pitchFamily="2" charset="-78"/>
              </a:rPr>
              <a:t>يَتْرُكُ طَعَامَهُ وَشَرَابَهُ وَشَهْوَتَهُ مِنْ أَجْلِي </a:t>
            </a:r>
            <a:r>
              <a:rPr lang="ar-SA" sz="3200" dirty="0">
                <a:solidFill>
                  <a:srgbClr val="FF0000"/>
                </a:solidFill>
                <a:latin typeface="HASENAT" panose="01000600020000020003" pitchFamily="2" charset="-78"/>
                <a:cs typeface="HASENAT" panose="01000600020000020003" pitchFamily="2" charset="-78"/>
              </a:rPr>
              <a:t>الصِّيَامُ لِي وَأَنَا أَجْزِي بِهِ</a:t>
            </a:r>
            <a:endParaRPr lang="tr-TR" sz="2400" dirty="0">
              <a:solidFill>
                <a:srgbClr val="FF0000"/>
              </a:solidFill>
              <a:latin typeface="HASENAT" panose="01000600020000020003" pitchFamily="2" charset="-78"/>
              <a:cs typeface="HASENAT" panose="01000600020000020003" pitchFamily="2" charset="-78"/>
            </a:endParaRPr>
          </a:p>
          <a:p>
            <a:pPr algn="ctr" rtl="1" fontAlgn="auto">
              <a:spcBef>
                <a:spcPts val="0"/>
              </a:spcBef>
              <a:spcAft>
                <a:spcPts val="0"/>
              </a:spcAft>
              <a:defRPr/>
            </a:pPr>
            <a:r>
              <a:rPr lang="ar-SA" sz="4400" dirty="0">
                <a:solidFill>
                  <a:schemeClr val="tx1"/>
                </a:solidFill>
              </a:rPr>
              <a:t> </a:t>
            </a:r>
            <a:r>
              <a:rPr lang="tr-TR" sz="4400" dirty="0">
                <a:solidFill>
                  <a:schemeClr val="tx1"/>
                </a:solidFill>
              </a:rPr>
              <a:t>“</a:t>
            </a:r>
            <a:r>
              <a:rPr lang="tr-TR" sz="4400" b="1" dirty="0">
                <a:solidFill>
                  <a:srgbClr val="FF0000"/>
                </a:solidFill>
              </a:rPr>
              <a:t>Oruç kötülüklere karşı kalkandır. </a:t>
            </a:r>
            <a:endParaRPr lang="tr-TR" sz="2400" b="1" dirty="0">
              <a:solidFill>
                <a:srgbClr val="FF0000"/>
              </a:solidFill>
            </a:endParaRPr>
          </a:p>
          <a:p>
            <a:pPr algn="ctr" rtl="1" fontAlgn="auto">
              <a:spcBef>
                <a:spcPts val="0"/>
              </a:spcBef>
              <a:spcAft>
                <a:spcPts val="0"/>
              </a:spcAft>
              <a:defRPr/>
            </a:pPr>
            <a:r>
              <a:rPr lang="tr-TR" sz="2400" b="1" dirty="0">
                <a:solidFill>
                  <a:srgbClr val="7030A0"/>
                </a:solidFill>
              </a:rPr>
              <a:t>Sizden biriniz oruçlu iken cahillik yapmasın, hanımına yaklaşmasın, </a:t>
            </a:r>
          </a:p>
          <a:p>
            <a:pPr algn="ctr" rtl="1" fontAlgn="auto">
              <a:spcBef>
                <a:spcPts val="0"/>
              </a:spcBef>
              <a:spcAft>
                <a:spcPts val="0"/>
              </a:spcAft>
              <a:defRPr/>
            </a:pPr>
            <a:r>
              <a:rPr lang="tr-TR" sz="2400" b="1" u="sng" dirty="0">
                <a:solidFill>
                  <a:srgbClr val="00B0F0"/>
                </a:solidFill>
                <a:effectLst>
                  <a:outerShdw blurRad="38100" dist="38100" dir="2700000" algn="tl">
                    <a:srgbClr val="000000">
                      <a:alpha val="43137"/>
                    </a:srgbClr>
                  </a:outerShdw>
                </a:effectLst>
              </a:rPr>
              <a:t>biri onunla dövüşür ve ona söverse iki kez ben oruçluyum desin. </a:t>
            </a:r>
          </a:p>
          <a:p>
            <a:pPr algn="ctr" rtl="1" fontAlgn="auto">
              <a:spcBef>
                <a:spcPts val="0"/>
              </a:spcBef>
              <a:spcAft>
                <a:spcPts val="0"/>
              </a:spcAft>
              <a:defRPr/>
            </a:pPr>
            <a:r>
              <a:rPr lang="tr-TR" sz="2400" b="1" dirty="0">
                <a:solidFill>
                  <a:srgbClr val="00B050"/>
                </a:solidFill>
              </a:rPr>
              <a:t>Nefsimi yed-i kudretinde bulundurana yemin ederim ki </a:t>
            </a:r>
          </a:p>
          <a:p>
            <a:pPr algn="ctr" rtl="1" fontAlgn="auto">
              <a:spcBef>
                <a:spcPts val="0"/>
              </a:spcBef>
              <a:spcAft>
                <a:spcPts val="0"/>
              </a:spcAft>
              <a:defRPr/>
            </a:pPr>
            <a:r>
              <a:rPr lang="tr-TR" sz="2400" b="1" dirty="0">
                <a:solidFill>
                  <a:srgbClr val="FF0000"/>
                </a:solidFill>
              </a:rPr>
              <a:t>oruçlunun ağız kokusu </a:t>
            </a:r>
          </a:p>
          <a:p>
            <a:pPr algn="ctr" rtl="1" fontAlgn="auto">
              <a:spcBef>
                <a:spcPts val="0"/>
              </a:spcBef>
              <a:spcAft>
                <a:spcPts val="0"/>
              </a:spcAft>
              <a:defRPr/>
            </a:pPr>
            <a:r>
              <a:rPr lang="tr-TR" sz="2400" b="1" dirty="0">
                <a:solidFill>
                  <a:srgbClr val="FF0000"/>
                </a:solidFill>
              </a:rPr>
              <a:t>Allah’ın indinde misk kokusundan daha hayırlıdır. </a:t>
            </a:r>
          </a:p>
          <a:p>
            <a:pPr algn="ctr" rtl="1" fontAlgn="auto">
              <a:spcBef>
                <a:spcPts val="0"/>
              </a:spcBef>
              <a:spcAft>
                <a:spcPts val="0"/>
              </a:spcAft>
              <a:defRPr/>
            </a:pPr>
            <a:r>
              <a:rPr lang="tr-TR" sz="2400" b="1" dirty="0">
                <a:solidFill>
                  <a:srgbClr val="7030A0"/>
                </a:solidFill>
              </a:rPr>
              <a:t>O benim için yemeği, içmeği ve şehvetini terk ediyor. </a:t>
            </a:r>
          </a:p>
          <a:p>
            <a:pPr algn="ctr" rtl="1" fontAlgn="auto">
              <a:spcBef>
                <a:spcPts val="0"/>
              </a:spcBef>
              <a:spcAft>
                <a:spcPts val="0"/>
              </a:spcAft>
              <a:defRPr/>
            </a:pPr>
            <a:r>
              <a:rPr lang="tr-TR" sz="2400" b="1" dirty="0">
                <a:solidFill>
                  <a:srgbClr val="FF0000"/>
                </a:solidFill>
              </a:rPr>
              <a:t>Oruç benim içindir ve onu ancak ben mükafatlandırırım</a:t>
            </a:r>
            <a:r>
              <a:rPr lang="tr-TR" sz="2400" b="1" dirty="0">
                <a:solidFill>
                  <a:schemeClr val="tx1"/>
                </a:solidFill>
              </a:rPr>
              <a:t>.”</a:t>
            </a:r>
            <a:endParaRPr lang="tr-TR" sz="2800" b="1" dirty="0">
              <a:solidFill>
                <a:schemeClr val="tx1"/>
              </a:solidFill>
            </a:endParaRPr>
          </a:p>
          <a:p>
            <a:pPr algn="ctr" rtl="1" fontAlgn="auto">
              <a:spcBef>
                <a:spcPts val="0"/>
              </a:spcBef>
              <a:spcAft>
                <a:spcPts val="0"/>
              </a:spcAft>
              <a:defRPr/>
            </a:pPr>
            <a:r>
              <a:rPr lang="tr-TR" sz="2400" b="1" dirty="0">
                <a:solidFill>
                  <a:schemeClr val="tx1"/>
                </a:solidFill>
              </a:rPr>
              <a:t> </a:t>
            </a:r>
            <a:r>
              <a:rPr lang="tr-TR" sz="1200" dirty="0">
                <a:solidFill>
                  <a:schemeClr val="tx1"/>
                </a:solidFill>
              </a:rPr>
              <a:t>(Buhari, </a:t>
            </a:r>
            <a:r>
              <a:rPr lang="tr-TR" sz="1200" dirty="0" err="1">
                <a:solidFill>
                  <a:schemeClr val="tx1"/>
                </a:solidFill>
              </a:rPr>
              <a:t>Savm</a:t>
            </a:r>
            <a:r>
              <a:rPr lang="tr-TR" sz="1200" dirty="0">
                <a:solidFill>
                  <a:schemeClr val="tx1"/>
                </a:solidFill>
              </a:rPr>
              <a:t>, 2)</a:t>
            </a:r>
          </a:p>
        </p:txBody>
      </p:sp>
      <p:sp>
        <p:nvSpPr>
          <p:cNvPr id="6" name="4 Dikdörtgen"/>
          <p:cNvSpPr/>
          <p:nvPr/>
        </p:nvSpPr>
        <p:spPr>
          <a:xfrm>
            <a:off x="0" y="116632"/>
            <a:ext cx="9144000"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r>
              <a:rPr lang="tr-TR" sz="32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ALLAH İÇİN </a:t>
            </a:r>
            <a:r>
              <a:rPr lang="tr-TR" sz="32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TUTUĞUMUZ </a:t>
            </a:r>
            <a:r>
              <a:rPr lang="tr-TR" sz="32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ORUÇLARIMIZ</a:t>
            </a:r>
          </a:p>
          <a:p>
            <a:pPr algn="ctr" fontAlgn="auto">
              <a:spcBef>
                <a:spcPts val="0"/>
              </a:spcBef>
              <a:spcAft>
                <a:spcPts val="0"/>
              </a:spcAft>
              <a:defRPr/>
            </a:pPr>
            <a:r>
              <a:rPr lang="tr-TR" sz="3200" b="1" dirty="0" smtClean="0">
                <a:solidFill>
                  <a:srgbClr val="7030A0"/>
                </a:solidFill>
                <a:effectLst>
                  <a:outerShdw blurRad="38100" dist="38100" dir="2700000" algn="tl">
                    <a:srgbClr val="000000">
                      <a:alpha val="43137"/>
                    </a:srgbClr>
                  </a:outerShdw>
                </a:effectLst>
                <a:latin typeface="Times New Roman" pitchFamily="18" charset="0"/>
                <a:cs typeface="Times New Roman" pitchFamily="18" charset="0"/>
              </a:rPr>
              <a:t>BİZİ KORUYAN KALKANA DÖNÜŞSÜN</a:t>
            </a:r>
            <a:endParaRPr lang="tr-TR" sz="3200" b="1" dirty="0">
              <a:solidFill>
                <a:srgbClr val="7030A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2" name="Picture 2" descr="Ä°lgili resi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760" y="1412776"/>
            <a:ext cx="3995936" cy="2988503"/>
          </a:xfrm>
          <a:prstGeom prst="rect">
            <a:avLst/>
          </a:prstGeom>
          <a:noFill/>
          <a:extLst>
            <a:ext uri="{909E8E84-426E-40DD-AFC4-6F175D3DCCD1}">
              <a14:hiddenFill xmlns:a14="http://schemas.microsoft.com/office/drawing/2010/main">
                <a:solidFill>
                  <a:srgbClr val="FFFFFF"/>
                </a:solidFill>
              </a14:hiddenFill>
            </a:ext>
          </a:extLst>
        </p:spPr>
      </p:pic>
      <p:sp>
        <p:nvSpPr>
          <p:cNvPr id="4" name="3 Yuvarlatılmış Çapraz Köşeli Dikdörtgen"/>
          <p:cNvSpPr/>
          <p:nvPr/>
        </p:nvSpPr>
        <p:spPr>
          <a:xfrm>
            <a:off x="323528" y="188640"/>
            <a:ext cx="8712968" cy="6480720"/>
          </a:xfrm>
          <a:prstGeom prst="round2DiagRect">
            <a:avLst>
              <a:gd name="adj1" fmla="val 0"/>
              <a:gd name="adj2" fmla="val 0"/>
            </a:avLst>
          </a:prstGeom>
          <a:solidFill>
            <a:schemeClr val="accent6">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ar-SA" sz="5400" dirty="0">
                <a:solidFill>
                  <a:schemeClr val="tx1"/>
                </a:solidFill>
                <a:latin typeface="HASENAT" panose="01000600020000020003" pitchFamily="2" charset="-78"/>
                <a:cs typeface="HASENAT" panose="01000600020000020003" pitchFamily="2" charset="-78"/>
              </a:rPr>
              <a:t>اَلصِّيَامُ جُنَّةٌ مَالَمْ يَخْرِقْهَا بِالْكَذِبَ اَوْ غِيبَةٍ </a:t>
            </a:r>
            <a:r>
              <a:rPr lang="tr-TR" sz="5400" dirty="0">
                <a:solidFill>
                  <a:schemeClr val="tx1"/>
                </a:solidFill>
                <a:latin typeface="HASENAT" panose="01000600020000020003" pitchFamily="2" charset="-78"/>
                <a:cs typeface="HASENAT" panose="01000600020000020003" pitchFamily="2" charset="-78"/>
              </a:rPr>
              <a:t> </a:t>
            </a:r>
          </a:p>
          <a:p>
            <a:pPr algn="ctr">
              <a:defRPr/>
            </a:pPr>
            <a:endParaRPr lang="tr-TR" sz="3200" dirty="0">
              <a:solidFill>
                <a:schemeClr val="tx1"/>
              </a:solidFill>
            </a:endParaRPr>
          </a:p>
          <a:p>
            <a:pPr algn="ctr">
              <a:defRPr/>
            </a:pPr>
            <a:endParaRPr lang="tr-TR" sz="3200" dirty="0">
              <a:solidFill>
                <a:schemeClr val="tx1"/>
              </a:solidFill>
            </a:endParaRPr>
          </a:p>
          <a:p>
            <a:pPr algn="ctr">
              <a:defRPr/>
            </a:pPr>
            <a:endParaRPr lang="tr-TR" sz="3200" dirty="0">
              <a:solidFill>
                <a:schemeClr val="tx1"/>
              </a:solidFill>
            </a:endParaRPr>
          </a:p>
          <a:p>
            <a:pPr algn="ctr">
              <a:defRPr/>
            </a:pPr>
            <a:endParaRPr lang="tr-TR" sz="3200" dirty="0">
              <a:solidFill>
                <a:schemeClr val="tx1"/>
              </a:solidFill>
            </a:endParaRPr>
          </a:p>
          <a:p>
            <a:pPr algn="ctr">
              <a:defRPr/>
            </a:pPr>
            <a:endParaRPr lang="tr-TR" sz="3200" dirty="0">
              <a:solidFill>
                <a:schemeClr val="tx1"/>
              </a:solidFill>
            </a:endParaRPr>
          </a:p>
          <a:p>
            <a:pPr algn="ctr">
              <a:defRPr/>
            </a:pPr>
            <a:endParaRPr lang="tr-TR" sz="3200" dirty="0">
              <a:solidFill>
                <a:schemeClr val="tx1"/>
              </a:solidFill>
            </a:endParaRPr>
          </a:p>
          <a:p>
            <a:pPr algn="ctr">
              <a:defRPr/>
            </a:pPr>
            <a:endParaRPr lang="tr-TR" sz="4400" dirty="0">
              <a:solidFill>
                <a:schemeClr val="tx1"/>
              </a:solidFill>
            </a:endParaRPr>
          </a:p>
          <a:p>
            <a:pPr algn="ctr">
              <a:defRPr/>
            </a:pPr>
            <a:r>
              <a:rPr lang="tr-TR" sz="4000" b="1" dirty="0">
                <a:ln w="6600">
                  <a:solidFill>
                    <a:schemeClr val="accent2"/>
                  </a:solidFill>
                  <a:prstDash val="solid"/>
                </a:ln>
                <a:solidFill>
                  <a:schemeClr val="tx1"/>
                </a:solidFill>
                <a:effectLst>
                  <a:outerShdw dist="38100" dir="2700000" algn="tl" rotWithShape="0">
                    <a:schemeClr val="accent2"/>
                  </a:outerShdw>
                </a:effectLst>
              </a:rPr>
              <a:t>"Oruç </a:t>
            </a:r>
            <a:r>
              <a:rPr lang="tr-TR" sz="4000" b="1" u="sng" dirty="0">
                <a:ln w="6600">
                  <a:solidFill>
                    <a:schemeClr val="accent2"/>
                  </a:solidFill>
                  <a:prstDash val="solid"/>
                </a:ln>
                <a:solidFill>
                  <a:schemeClr val="tx1"/>
                </a:solidFill>
                <a:effectLst>
                  <a:outerShdw dist="38100" dir="2700000" algn="tl" rotWithShape="0">
                    <a:schemeClr val="accent2"/>
                  </a:outerShdw>
                </a:effectLst>
              </a:rPr>
              <a:t>ateşe karşı (sağlam) bir perdedir,</a:t>
            </a:r>
            <a:r>
              <a:rPr lang="tr-TR" sz="4000" b="1" dirty="0">
                <a:ln w="6600">
                  <a:solidFill>
                    <a:schemeClr val="accent2"/>
                  </a:solidFill>
                  <a:prstDash val="solid"/>
                </a:ln>
                <a:solidFill>
                  <a:schemeClr val="tx1"/>
                </a:solidFill>
                <a:effectLst>
                  <a:outerShdw dist="38100" dir="2700000" algn="tl" rotWithShape="0">
                    <a:schemeClr val="accent2"/>
                  </a:outerShdw>
                </a:effectLst>
              </a:rPr>
              <a:t> </a:t>
            </a:r>
          </a:p>
          <a:p>
            <a:pPr algn="ctr">
              <a:defRPr/>
            </a:pPr>
            <a:r>
              <a:rPr lang="tr-TR" sz="4000" b="1" spc="50" dirty="0">
                <a:ln w="9525" cmpd="sng">
                  <a:solidFill>
                    <a:schemeClr val="accent1"/>
                  </a:solidFill>
                  <a:prstDash val="solid"/>
                </a:ln>
                <a:solidFill>
                  <a:schemeClr val="tx1"/>
                </a:solidFill>
                <a:effectLst>
                  <a:glow rad="38100">
                    <a:schemeClr val="accent1">
                      <a:alpha val="40000"/>
                    </a:schemeClr>
                  </a:glow>
                </a:effectLst>
              </a:rPr>
              <a:t>yeter ki </a:t>
            </a:r>
            <a:r>
              <a:rPr lang="tr-TR" sz="5400" b="1" u="sng" spc="50" dirty="0">
                <a:ln w="9525" cmpd="sng">
                  <a:solidFill>
                    <a:schemeClr val="accent1"/>
                  </a:solidFill>
                  <a:prstDash val="solid"/>
                </a:ln>
                <a:solidFill>
                  <a:schemeClr val="tx1"/>
                </a:solidFill>
                <a:effectLst>
                  <a:glow rad="38100">
                    <a:schemeClr val="accent1">
                      <a:alpha val="40000"/>
                    </a:schemeClr>
                  </a:glow>
                </a:effectLst>
              </a:rPr>
              <a:t>yalanla, gıybetle </a:t>
            </a:r>
            <a:r>
              <a:rPr lang="tr-TR" sz="4000" b="1" spc="50" dirty="0">
                <a:ln w="9525" cmpd="sng">
                  <a:solidFill>
                    <a:schemeClr val="accent1"/>
                  </a:solidFill>
                  <a:prstDash val="solid"/>
                </a:ln>
                <a:solidFill>
                  <a:schemeClr val="tx1"/>
                </a:solidFill>
                <a:effectLst>
                  <a:glow rad="38100">
                    <a:schemeClr val="accent1">
                      <a:alpha val="40000"/>
                    </a:schemeClr>
                  </a:glow>
                </a:effectLst>
              </a:rPr>
              <a:t>kişi onu yırtmamış olsun."</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12" descr="dedikodu-giybe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95736" y="1124744"/>
            <a:ext cx="4194212" cy="2535024"/>
          </a:xfrm>
          <a:prstGeom prst="rect">
            <a:avLst/>
          </a:prstGeom>
          <a:noFill/>
          <a:extLst>
            <a:ext uri="{909E8E84-426E-40DD-AFC4-6F175D3DCCD1}">
              <a14:hiddenFill xmlns:a14="http://schemas.microsoft.com/office/drawing/2010/main">
                <a:solidFill>
                  <a:srgbClr val="FFFFFF"/>
                </a:solidFill>
              </a14:hiddenFill>
            </a:ext>
          </a:extLst>
        </p:spPr>
      </p:pic>
      <p:sp>
        <p:nvSpPr>
          <p:cNvPr id="4" name="3 Yuvarlatılmış Çapraz Köşeli Dikdörtgen"/>
          <p:cNvSpPr/>
          <p:nvPr/>
        </p:nvSpPr>
        <p:spPr>
          <a:xfrm>
            <a:off x="0" y="3861048"/>
            <a:ext cx="9144000" cy="2952329"/>
          </a:xfrm>
          <a:prstGeom prst="round2DiagRect">
            <a:avLst>
              <a:gd name="adj1" fmla="val 0"/>
              <a:gd name="adj2" fmla="val 0"/>
            </a:avLst>
          </a:prstGeom>
          <a:ln>
            <a:noFill/>
          </a:ln>
        </p:spPr>
        <p:style>
          <a:lnRef idx="2">
            <a:schemeClr val="dk1"/>
          </a:lnRef>
          <a:fillRef idx="1">
            <a:schemeClr val="lt1"/>
          </a:fillRef>
          <a:effectRef idx="0">
            <a:schemeClr val="dk1"/>
          </a:effectRef>
          <a:fontRef idx="minor">
            <a:schemeClr val="dk1"/>
          </a:fontRef>
        </p:style>
        <p:txBody>
          <a:bodyPr anchor="ctr"/>
          <a:lstStyle/>
          <a:p>
            <a:pPr algn="ctr"/>
            <a:r>
              <a:rPr lang="tr-TR" altLang="tr-TR" sz="2000" dirty="0">
                <a:latin typeface="Times New Roman" panose="02020603050405020304" pitchFamily="18" charset="0"/>
                <a:cs typeface="Times New Roman" panose="02020603050405020304" pitchFamily="18" charset="0"/>
              </a:rPr>
              <a:t>Peygamber Efendimiz (</a:t>
            </a:r>
            <a:r>
              <a:rPr lang="tr-TR" altLang="tr-TR" sz="2000" dirty="0" err="1">
                <a:latin typeface="Times New Roman" panose="02020603050405020304" pitchFamily="18" charset="0"/>
                <a:cs typeface="Times New Roman" panose="02020603050405020304" pitchFamily="18" charset="0"/>
              </a:rPr>
              <a:t>s.a.s</a:t>
            </a:r>
            <a:r>
              <a:rPr lang="tr-TR" altLang="tr-TR" sz="2000" dirty="0">
                <a:latin typeface="Times New Roman" panose="02020603050405020304" pitchFamily="18" charset="0"/>
                <a:cs typeface="Times New Roman" panose="02020603050405020304" pitchFamily="18" charset="0"/>
              </a:rPr>
              <a:t>.) şöyle buyurmuşlardır:</a:t>
            </a:r>
            <a:endParaRPr lang="de-DE" altLang="tr-TR" sz="2000" dirty="0">
              <a:latin typeface="Times New Roman" panose="02020603050405020304" pitchFamily="18" charset="0"/>
              <a:cs typeface="Times New Roman" panose="02020603050405020304" pitchFamily="18" charset="0"/>
            </a:endParaRPr>
          </a:p>
          <a:p>
            <a:pPr algn="ctr"/>
            <a:r>
              <a:rPr lang="tr-TR" altLang="tr-TR" sz="2800" b="1" dirty="0">
                <a:solidFill>
                  <a:srgbClr val="FF0000"/>
                </a:solidFill>
                <a:latin typeface="Times New Roman" panose="02020603050405020304" pitchFamily="18" charset="0"/>
                <a:cs typeface="Times New Roman" panose="02020603050405020304" pitchFamily="18" charset="0"/>
              </a:rPr>
              <a:t>"Kim kötü söz ve davranışları bırakmazsa, Allah'ın onun yemesini ve içmesini </a:t>
            </a:r>
            <a:r>
              <a:rPr lang="tr-TR" altLang="tr-TR" sz="2800" b="1" dirty="0" smtClean="0">
                <a:solidFill>
                  <a:srgbClr val="FF0000"/>
                </a:solidFill>
                <a:latin typeface="Times New Roman" panose="02020603050405020304" pitchFamily="18" charset="0"/>
                <a:cs typeface="Times New Roman" panose="02020603050405020304" pitchFamily="18" charset="0"/>
              </a:rPr>
              <a:t>terk etmesine </a:t>
            </a:r>
            <a:r>
              <a:rPr lang="tr-TR" altLang="tr-TR" sz="2800" b="1" dirty="0">
                <a:solidFill>
                  <a:srgbClr val="FF0000"/>
                </a:solidFill>
                <a:latin typeface="Times New Roman" panose="02020603050405020304" pitchFamily="18" charset="0"/>
                <a:cs typeface="Times New Roman" panose="02020603050405020304" pitchFamily="18" charset="0"/>
              </a:rPr>
              <a:t>ihtiyacı yoktur." </a:t>
            </a:r>
            <a:endParaRPr lang="de-DE" altLang="tr-TR" sz="2800" dirty="0">
              <a:solidFill>
                <a:srgbClr val="FF0000"/>
              </a:solidFill>
              <a:latin typeface="Times New Roman" panose="02020603050405020304" pitchFamily="18" charset="0"/>
              <a:cs typeface="Times New Roman" panose="02020603050405020304" pitchFamily="18" charset="0"/>
            </a:endParaRPr>
          </a:p>
          <a:p>
            <a:pPr algn="ctr"/>
            <a:r>
              <a:rPr lang="tr-TR" altLang="tr-TR" sz="2400" b="1" dirty="0">
                <a:solidFill>
                  <a:srgbClr val="7030A0"/>
                </a:solidFill>
                <a:latin typeface="Times New Roman" panose="02020603050405020304" pitchFamily="18" charset="0"/>
                <a:cs typeface="Times New Roman" panose="02020603050405020304" pitchFamily="18" charset="0"/>
              </a:rPr>
              <a:t>"Nice oruçlu vardır ki; orucun ona açlıktan başka faydası yoktur..." </a:t>
            </a:r>
            <a:endParaRPr lang="de-DE" altLang="tr-TR" sz="2400" dirty="0">
              <a:solidFill>
                <a:srgbClr val="7030A0"/>
              </a:solidFill>
              <a:latin typeface="Times New Roman" panose="02020603050405020304" pitchFamily="18" charset="0"/>
              <a:cs typeface="Times New Roman" panose="02020603050405020304" pitchFamily="18" charset="0"/>
            </a:endParaRPr>
          </a:p>
        </p:txBody>
      </p:sp>
      <p:sp>
        <p:nvSpPr>
          <p:cNvPr id="5" name="4 Dikdörtgen"/>
          <p:cNvSpPr/>
          <p:nvPr/>
        </p:nvSpPr>
        <p:spPr>
          <a:xfrm>
            <a:off x="0" y="0"/>
            <a:ext cx="9144000" cy="5665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r>
              <a:rPr lang="tr-TR" sz="2800" b="1" dirty="0">
                <a:solidFill>
                  <a:schemeClr val="tx1"/>
                </a:solidFill>
                <a:latin typeface="Times New Roman" pitchFamily="18" charset="0"/>
                <a:cs typeface="Times New Roman" pitchFamily="18" charset="0"/>
              </a:rPr>
              <a:t>RAMAZAN </a:t>
            </a:r>
            <a:r>
              <a:rPr lang="de-DE" altLang="tr-TR" sz="2800" b="1" dirty="0">
                <a:solidFill>
                  <a:schemeClr val="tx1"/>
                </a:solidFill>
                <a:latin typeface="Times New Roman" panose="02020603050405020304" pitchFamily="18" charset="0"/>
                <a:cs typeface="Times New Roman" panose="02020603050405020304" pitchFamily="18" charset="0"/>
              </a:rPr>
              <a:t>KÖTÜLÜKLERI TERKETME </a:t>
            </a:r>
            <a:r>
              <a:rPr lang="tr-TR" sz="2800" b="1" dirty="0">
                <a:solidFill>
                  <a:schemeClr val="tx1"/>
                </a:solidFill>
                <a:latin typeface="Times New Roman" pitchFamily="18" charset="0"/>
                <a:cs typeface="Times New Roman" pitchFamily="18" charset="0"/>
              </a:rPr>
              <a:t>AYIDIR</a:t>
            </a:r>
          </a:p>
        </p:txBody>
      </p:sp>
    </p:spTree>
    <p:extLst>
      <p:ext uri="{BB962C8B-B14F-4D97-AF65-F5344CB8AC3E}">
        <p14:creationId xmlns:p14="http://schemas.microsoft.com/office/powerpoint/2010/main" val="159130080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3 Yuvarlatılmış Çapraz Köşeli Dikdörtgen"/>
          <p:cNvSpPr/>
          <p:nvPr/>
        </p:nvSpPr>
        <p:spPr>
          <a:xfrm>
            <a:off x="179512" y="1165249"/>
            <a:ext cx="8784976" cy="3415879"/>
          </a:xfrm>
          <a:prstGeom prst="round2DiagRect">
            <a:avLst>
              <a:gd name="adj1" fmla="val 0"/>
              <a:gd name="adj2" fmla="val 0"/>
            </a:avLst>
          </a:prstGeom>
          <a:solidFill>
            <a:schemeClr val="accent6">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ar-EG" sz="7200" dirty="0">
                <a:solidFill>
                  <a:schemeClr val="tx1"/>
                </a:solidFill>
                <a:latin typeface="HASENAT" panose="01000600020000020003" pitchFamily="2" charset="-78"/>
                <a:cs typeface="HASENAT" panose="01000600020000020003" pitchFamily="2" charset="-78"/>
              </a:rPr>
              <a:t>اَلصِّيَامُ نِصْفُ الصَّبْرِ</a:t>
            </a:r>
            <a:r>
              <a:rPr lang="tr-TR" sz="7200" dirty="0">
                <a:solidFill>
                  <a:schemeClr val="tx1"/>
                </a:solidFill>
                <a:latin typeface="HASENAT" panose="01000600020000020003" pitchFamily="2" charset="-78"/>
                <a:cs typeface="HASENAT" panose="01000600020000020003" pitchFamily="2" charset="-78"/>
              </a:rPr>
              <a:t> </a:t>
            </a:r>
            <a:r>
              <a:rPr lang="tr-TR" sz="6600" dirty="0">
                <a:solidFill>
                  <a:schemeClr val="tx1"/>
                </a:solidFill>
                <a:latin typeface="HASENAT" panose="01000600020000020003" pitchFamily="2" charset="-78"/>
                <a:cs typeface="HASENAT" panose="01000600020000020003" pitchFamily="2" charset="-78"/>
              </a:rPr>
              <a:t> </a:t>
            </a:r>
          </a:p>
          <a:p>
            <a:pPr algn="ctr" fontAlgn="auto">
              <a:spcBef>
                <a:spcPts val="0"/>
              </a:spcBef>
              <a:spcAft>
                <a:spcPts val="0"/>
              </a:spcAft>
              <a:defRPr/>
            </a:pPr>
            <a:r>
              <a:rPr lang="tr-TR" sz="7200" b="1" dirty="0">
                <a:solidFill>
                  <a:schemeClr val="tx1"/>
                </a:solidFill>
              </a:rPr>
              <a:t>"Oruç sabrın yarısıdır."</a:t>
            </a:r>
            <a:endParaRPr lang="tr-TR" sz="7200" dirty="0">
              <a:solidFill>
                <a:schemeClr val="tx1"/>
              </a:solidFill>
            </a:endParaRPr>
          </a:p>
          <a:p>
            <a:pPr algn="ctr" fontAlgn="auto">
              <a:spcBef>
                <a:spcPts val="0"/>
              </a:spcBef>
              <a:spcAft>
                <a:spcPts val="0"/>
              </a:spcAft>
              <a:defRPr/>
            </a:pPr>
            <a:r>
              <a:rPr lang="tr-TR" sz="1400" dirty="0">
                <a:solidFill>
                  <a:schemeClr val="tx1"/>
                </a:solidFill>
              </a:rPr>
              <a:t>(</a:t>
            </a:r>
            <a:r>
              <a:rPr lang="tr-TR" sz="1400" dirty="0" err="1">
                <a:solidFill>
                  <a:schemeClr val="tx1"/>
                </a:solidFill>
              </a:rPr>
              <a:t>İbn</a:t>
            </a:r>
            <a:r>
              <a:rPr lang="tr-TR" sz="1400" dirty="0">
                <a:solidFill>
                  <a:schemeClr val="tx1"/>
                </a:solidFill>
              </a:rPr>
              <a:t> </a:t>
            </a:r>
            <a:r>
              <a:rPr lang="tr-TR" sz="1400" dirty="0" err="1">
                <a:solidFill>
                  <a:schemeClr val="tx1"/>
                </a:solidFill>
              </a:rPr>
              <a:t>Mâce</a:t>
            </a:r>
            <a:r>
              <a:rPr lang="tr-TR" sz="1400" dirty="0">
                <a:solidFill>
                  <a:schemeClr val="tx1"/>
                </a:solidFill>
              </a:rPr>
              <a:t>, </a:t>
            </a:r>
            <a:r>
              <a:rPr lang="tr-TR" sz="1400" dirty="0" err="1">
                <a:solidFill>
                  <a:schemeClr val="tx1"/>
                </a:solidFill>
              </a:rPr>
              <a:t>Sıyâm</a:t>
            </a:r>
            <a:r>
              <a:rPr lang="tr-TR" sz="1400" dirty="0">
                <a:solidFill>
                  <a:schemeClr val="tx1"/>
                </a:solidFill>
              </a:rPr>
              <a:t> 44)</a:t>
            </a:r>
          </a:p>
        </p:txBody>
      </p:sp>
      <p:sp>
        <p:nvSpPr>
          <p:cNvPr id="6" name="4 Dikdörtgen"/>
          <p:cNvSpPr/>
          <p:nvPr/>
        </p:nvSpPr>
        <p:spPr>
          <a:xfrm>
            <a:off x="0" y="116632"/>
            <a:ext cx="9144000" cy="8640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r>
              <a:rPr lang="tr-TR" sz="28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RAMAZAN </a:t>
            </a:r>
            <a:r>
              <a:rPr lang="tr-TR" sz="28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SABIR AYIDIR</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ramazan ile ilgili gÃ¶rsel sonucu"/>
          <p:cNvPicPr>
            <a:picLocks noChangeAspect="1" noChangeArrowheads="1"/>
          </p:cNvPicPr>
          <p:nvPr/>
        </p:nvPicPr>
        <p:blipFill rotWithShape="1">
          <a:blip r:embed="rId3">
            <a:extLst>
              <a:ext uri="{28A0092B-C50C-407E-A947-70E740481C1C}">
                <a14:useLocalDpi xmlns:a14="http://schemas.microsoft.com/office/drawing/2010/main" val="0"/>
              </a:ext>
            </a:extLst>
          </a:blip>
          <a:srcRect l="17199"/>
          <a:stretch/>
        </p:blipFill>
        <p:spPr bwMode="auto">
          <a:xfrm>
            <a:off x="0" y="4221088"/>
            <a:ext cx="3881575" cy="2636912"/>
          </a:xfrm>
          <a:prstGeom prst="rect">
            <a:avLst/>
          </a:prstGeom>
          <a:noFill/>
          <a:extLst>
            <a:ext uri="{909E8E84-426E-40DD-AFC4-6F175D3DCCD1}">
              <a14:hiddenFill xmlns:a14="http://schemas.microsoft.com/office/drawing/2010/main">
                <a:solidFill>
                  <a:srgbClr val="FFFFFF"/>
                </a:solidFill>
              </a14:hiddenFill>
            </a:ext>
          </a:extLst>
        </p:spPr>
      </p:pic>
      <p:sp>
        <p:nvSpPr>
          <p:cNvPr id="4" name="3 Yuvarlatılmış Çapraz Köşeli Dikdörtgen"/>
          <p:cNvSpPr/>
          <p:nvPr/>
        </p:nvSpPr>
        <p:spPr>
          <a:xfrm>
            <a:off x="683568" y="1124744"/>
            <a:ext cx="8496944" cy="3744416"/>
          </a:xfrm>
          <a:prstGeom prst="round2DiagRect">
            <a:avLst>
              <a:gd name="adj1" fmla="val 0"/>
              <a:gd name="adj2" fmla="val 0"/>
            </a:avLst>
          </a:prstGeom>
          <a:solidFill>
            <a:schemeClr val="accent6">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ar-SA" sz="3600" dirty="0">
                <a:solidFill>
                  <a:schemeClr val="tx1"/>
                </a:solidFill>
                <a:latin typeface="HASENAT" panose="01000600020000020003" pitchFamily="2" charset="-78"/>
                <a:cs typeface="HASENAT" panose="01000600020000020003" pitchFamily="2" charset="-78"/>
              </a:rPr>
              <a:t>مَنْ قَامَ رَمَضَانَ إِيمَانًا وَاحْتِسَابًا غُفِرَ لَهُ مَا تَقَدَّمَ مِنْ ذَنْبِهِ</a:t>
            </a:r>
            <a:endParaRPr lang="tr-TR" dirty="0">
              <a:solidFill>
                <a:schemeClr val="tx1"/>
              </a:solidFill>
            </a:endParaRPr>
          </a:p>
          <a:p>
            <a:pPr algn="r" fontAlgn="auto">
              <a:spcBef>
                <a:spcPts val="0"/>
              </a:spcBef>
              <a:spcAft>
                <a:spcPts val="0"/>
              </a:spcAft>
              <a:defRPr/>
            </a:pPr>
            <a:r>
              <a:rPr lang="tr-TR" sz="3200" dirty="0">
                <a:solidFill>
                  <a:schemeClr val="tx1"/>
                </a:solidFill>
              </a:rPr>
              <a:t>“</a:t>
            </a:r>
            <a:r>
              <a:rPr lang="tr-TR" sz="4000" b="1" dirty="0">
                <a:solidFill>
                  <a:srgbClr val="FF0000"/>
                </a:solidFill>
              </a:rPr>
              <a:t>Kim Ramazan ayının faziletine inanarak ve karşılığını Allah’tan bekleyerek, </a:t>
            </a:r>
            <a:r>
              <a:rPr lang="tr-TR" sz="4800" b="1" dirty="0">
                <a:solidFill>
                  <a:srgbClr val="0070C0"/>
                </a:solidFill>
              </a:rPr>
              <a:t>Ramazanı ibadetle ihya ederse, </a:t>
            </a:r>
            <a:r>
              <a:rPr lang="tr-TR" sz="5400" b="1" dirty="0">
                <a:solidFill>
                  <a:srgbClr val="7030A0"/>
                </a:solidFill>
              </a:rPr>
              <a:t>geçmiş günahları bağışlanır”.</a:t>
            </a:r>
          </a:p>
          <a:p>
            <a:pPr algn="ctr" fontAlgn="auto">
              <a:spcBef>
                <a:spcPts val="0"/>
              </a:spcBef>
              <a:spcAft>
                <a:spcPts val="0"/>
              </a:spcAft>
              <a:defRPr/>
            </a:pPr>
            <a:r>
              <a:rPr lang="tr-TR" sz="1200" dirty="0">
                <a:solidFill>
                  <a:schemeClr val="tx1"/>
                </a:solidFill>
              </a:rPr>
              <a:t>(</a:t>
            </a:r>
            <a:r>
              <a:rPr lang="tr-TR" sz="1200" dirty="0" err="1">
                <a:solidFill>
                  <a:schemeClr val="tx1"/>
                </a:solidFill>
              </a:rPr>
              <a:t>Buharî</a:t>
            </a:r>
            <a:r>
              <a:rPr lang="tr-TR" sz="1200" dirty="0">
                <a:solidFill>
                  <a:schemeClr val="tx1"/>
                </a:solidFill>
              </a:rPr>
              <a:t>, İman,37, I,14; Müslim, </a:t>
            </a:r>
            <a:r>
              <a:rPr lang="tr-TR" sz="1200" dirty="0" err="1">
                <a:solidFill>
                  <a:schemeClr val="tx1"/>
                </a:solidFill>
              </a:rPr>
              <a:t>Salâtü’l-Müsafirîn</a:t>
            </a:r>
            <a:r>
              <a:rPr lang="tr-TR" sz="1200" dirty="0">
                <a:solidFill>
                  <a:schemeClr val="tx1"/>
                </a:solidFill>
              </a:rPr>
              <a:t>, 13. II,523; </a:t>
            </a:r>
            <a:r>
              <a:rPr lang="tr-TR" sz="1200" dirty="0" err="1">
                <a:solidFill>
                  <a:schemeClr val="tx1"/>
                </a:solidFill>
              </a:rPr>
              <a:t>Nesâi</a:t>
            </a:r>
            <a:r>
              <a:rPr lang="tr-TR" sz="1200" dirty="0">
                <a:solidFill>
                  <a:schemeClr val="tx1"/>
                </a:solidFill>
              </a:rPr>
              <a:t>, </a:t>
            </a:r>
            <a:r>
              <a:rPr lang="tr-TR" sz="1200" dirty="0" err="1">
                <a:solidFill>
                  <a:schemeClr val="tx1"/>
                </a:solidFill>
              </a:rPr>
              <a:t>Kıyamu’l</a:t>
            </a:r>
            <a:r>
              <a:rPr lang="tr-TR" sz="1200" dirty="0">
                <a:solidFill>
                  <a:schemeClr val="tx1"/>
                </a:solidFill>
              </a:rPr>
              <a:t>-</a:t>
            </a:r>
            <a:r>
              <a:rPr lang="tr-TR" sz="1200" dirty="0" err="1">
                <a:solidFill>
                  <a:schemeClr val="tx1"/>
                </a:solidFill>
              </a:rPr>
              <a:t>Leyl</a:t>
            </a:r>
            <a:r>
              <a:rPr lang="tr-TR" sz="1200" dirty="0">
                <a:solidFill>
                  <a:schemeClr val="tx1"/>
                </a:solidFill>
              </a:rPr>
              <a:t>,3, III,201.)</a:t>
            </a:r>
          </a:p>
        </p:txBody>
      </p:sp>
      <p:sp>
        <p:nvSpPr>
          <p:cNvPr id="6" name="4 Dikdörtgen"/>
          <p:cNvSpPr/>
          <p:nvPr/>
        </p:nvSpPr>
        <p:spPr>
          <a:xfrm>
            <a:off x="179512" y="116632"/>
            <a:ext cx="8964488" cy="5327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r>
              <a:rPr lang="tr-TR" sz="28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TERAVİH </a:t>
            </a:r>
            <a:r>
              <a:rPr lang="tr-TR" sz="28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NAMAZI RAMAZAN AYINDA KILINIR</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muftuluk\Desktop\üç aylar resim\image.jpg"/>
          <p:cNvPicPr>
            <a:picLocks noChangeAspect="1" noChangeArrowheads="1"/>
          </p:cNvPicPr>
          <p:nvPr/>
        </p:nvPicPr>
        <p:blipFill rotWithShape="1">
          <a:blip r:embed="rId2">
            <a:extLst>
              <a:ext uri="{28A0092B-C50C-407E-A947-70E740481C1C}">
                <a14:useLocalDpi xmlns:a14="http://schemas.microsoft.com/office/drawing/2010/main" val="0"/>
              </a:ext>
            </a:extLst>
          </a:blip>
          <a:srcRect b="5716"/>
          <a:stretch/>
        </p:blipFill>
        <p:spPr bwMode="auto">
          <a:xfrm>
            <a:off x="0" y="-27384"/>
            <a:ext cx="9144001" cy="6863080"/>
          </a:xfrm>
          <a:prstGeom prst="rect">
            <a:avLst/>
          </a:prstGeom>
          <a:noFill/>
          <a:extLst>
            <a:ext uri="{909E8E84-426E-40DD-AFC4-6F175D3DCCD1}">
              <a14:hiddenFill xmlns:a14="http://schemas.microsoft.com/office/drawing/2010/main">
                <a:solidFill>
                  <a:srgbClr val="FFFFFF"/>
                </a:solidFill>
              </a14:hiddenFill>
            </a:ext>
          </a:extLst>
        </p:spPr>
      </p:pic>
      <p:sp>
        <p:nvSpPr>
          <p:cNvPr id="5" name="4 Dikdörtgen"/>
          <p:cNvSpPr/>
          <p:nvPr/>
        </p:nvSpPr>
        <p:spPr>
          <a:xfrm>
            <a:off x="185051" y="44624"/>
            <a:ext cx="8958949" cy="3717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ctr" rtl="1"/>
            <a:r>
              <a:rPr lang="ar-SA" sz="4800" dirty="0" smtClean="0">
                <a:solidFill>
                  <a:schemeClr val="bg1"/>
                </a:solidFill>
                <a:latin typeface="HASENAT" panose="01000600020000020003" pitchFamily="2" charset="-78"/>
                <a:cs typeface="HASENAT" panose="01000600020000020003" pitchFamily="2" charset="-78"/>
              </a:rPr>
              <a:t>اللهُمَّ بَارِكْ لَنَا فِي </a:t>
            </a:r>
            <a:r>
              <a:rPr lang="ar-SA" sz="4800" dirty="0">
                <a:solidFill>
                  <a:schemeClr val="bg1"/>
                </a:solidFill>
                <a:latin typeface="HASENAT" panose="01000600020000020003" pitchFamily="2" charset="-78"/>
                <a:cs typeface="HASENAT" panose="01000600020000020003" pitchFamily="2" charset="-78"/>
              </a:rPr>
              <a:t>رَجَبَ، </a:t>
            </a:r>
            <a:r>
              <a:rPr lang="ar-SA" sz="4800" dirty="0" smtClean="0">
                <a:solidFill>
                  <a:schemeClr val="bg1"/>
                </a:solidFill>
                <a:latin typeface="HASENAT" panose="01000600020000020003" pitchFamily="2" charset="-78"/>
                <a:cs typeface="HASENAT" panose="01000600020000020003" pitchFamily="2" charset="-78"/>
              </a:rPr>
              <a:t>وَشَعْبَانَ، وَبَلِّغْنَا رَمَضَانَ</a:t>
            </a:r>
            <a:endParaRPr lang="tr-TR" sz="3200" dirty="0" smtClean="0">
              <a:solidFill>
                <a:schemeClr val="bg1"/>
              </a:solidFill>
              <a:latin typeface="HASENAT" panose="01000600020000020003" pitchFamily="2" charset="-78"/>
              <a:cs typeface="HASENAT" panose="01000600020000020003" pitchFamily="2" charset="-78"/>
            </a:endParaRPr>
          </a:p>
          <a:p>
            <a:pPr algn="ctr"/>
            <a:r>
              <a:rPr lang="tr-TR" sz="1100" b="1" dirty="0" smtClean="0">
                <a:solidFill>
                  <a:schemeClr val="bg1"/>
                </a:solidFill>
              </a:rPr>
              <a:t>	</a:t>
            </a:r>
          </a:p>
          <a:p>
            <a:pPr algn="ctr"/>
            <a:r>
              <a:rPr lang="tr-TR" sz="2000" b="1" dirty="0" smtClean="0">
                <a:solidFill>
                  <a:schemeClr val="bg1"/>
                </a:solidFill>
              </a:rPr>
              <a:t>Enes </a:t>
            </a:r>
            <a:r>
              <a:rPr lang="tr-TR" sz="2000" b="1" dirty="0">
                <a:solidFill>
                  <a:schemeClr val="bg1"/>
                </a:solidFill>
              </a:rPr>
              <a:t>b. Mâlik</a:t>
            </a:r>
            <a:r>
              <a:rPr lang="tr-TR" sz="2000" dirty="0">
                <a:solidFill>
                  <a:schemeClr val="bg1"/>
                </a:solidFill>
              </a:rPr>
              <a:t> (</a:t>
            </a:r>
            <a:r>
              <a:rPr lang="tr-TR" sz="2000" dirty="0" err="1">
                <a:solidFill>
                  <a:schemeClr val="bg1"/>
                </a:solidFill>
              </a:rPr>
              <a:t>r.a</a:t>
            </a:r>
            <a:r>
              <a:rPr lang="tr-TR" sz="2000" dirty="0">
                <a:solidFill>
                  <a:schemeClr val="bg1"/>
                </a:solidFill>
              </a:rPr>
              <a:t>)'den şöyle rivayet edilmiştir: </a:t>
            </a:r>
            <a:endParaRPr lang="tr-TR" sz="2000" dirty="0" smtClean="0">
              <a:solidFill>
                <a:schemeClr val="bg1"/>
              </a:solidFill>
            </a:endParaRPr>
          </a:p>
          <a:p>
            <a:pPr algn="ctr"/>
            <a:r>
              <a:rPr lang="tr-TR" sz="2000" dirty="0" smtClean="0">
                <a:solidFill>
                  <a:schemeClr val="bg1"/>
                </a:solidFill>
              </a:rPr>
              <a:t>"</a:t>
            </a:r>
            <a:r>
              <a:rPr lang="tr-TR" sz="2000" dirty="0" err="1">
                <a:solidFill>
                  <a:schemeClr val="bg1"/>
                </a:solidFill>
              </a:rPr>
              <a:t>Receb</a:t>
            </a:r>
            <a:r>
              <a:rPr lang="tr-TR" sz="2000" dirty="0">
                <a:solidFill>
                  <a:schemeClr val="bg1"/>
                </a:solidFill>
              </a:rPr>
              <a:t> ayı girdiğinde Hz. Peygamber (</a:t>
            </a:r>
            <a:r>
              <a:rPr lang="tr-TR" sz="2000" dirty="0" err="1">
                <a:solidFill>
                  <a:schemeClr val="bg1"/>
                </a:solidFill>
              </a:rPr>
              <a:t>s.a.v</a:t>
            </a:r>
            <a:r>
              <a:rPr lang="tr-TR" sz="2000" dirty="0">
                <a:solidFill>
                  <a:schemeClr val="bg1"/>
                </a:solidFill>
              </a:rPr>
              <a:t>) şöyle derdi:  </a:t>
            </a:r>
          </a:p>
          <a:p>
            <a:pPr algn="ctr"/>
            <a:endParaRPr lang="tr-TR" sz="1200" b="1" u="sng" dirty="0">
              <a:solidFill>
                <a:schemeClr val="bg1"/>
              </a:solidFill>
            </a:endParaRPr>
          </a:p>
          <a:p>
            <a:pPr algn="ctr"/>
            <a:r>
              <a:rPr lang="tr-TR" sz="3200" b="1" u="sng"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"Ey Allah'ım! Recep ve Şaban'ı bize </a:t>
            </a:r>
            <a:r>
              <a:rPr lang="tr-TR" sz="3200" b="1" u="sng" dirty="0" err="1">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mübaret</a:t>
            </a:r>
            <a:r>
              <a:rPr lang="tr-TR" sz="3200" b="1" u="sng"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kıl, </a:t>
            </a:r>
            <a:endParaRPr lang="tr-TR" sz="3200" b="1" u="sng"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a:p>
            <a:pPr algn="ctr"/>
            <a:r>
              <a:rPr lang="tr-TR" sz="6000" b="1" u="sng"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bizi </a:t>
            </a:r>
            <a:r>
              <a:rPr lang="tr-TR" sz="6000" b="1" u="sng"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Ramazan'a kavuştur.“</a:t>
            </a:r>
          </a:p>
          <a:p>
            <a:pPr algn="ctr"/>
            <a:r>
              <a:rPr lang="tr-TR" sz="2000" dirty="0">
                <a:solidFill>
                  <a:schemeClr val="bg1"/>
                </a:solidFill>
              </a:rPr>
              <a:t>(</a:t>
            </a:r>
            <a:r>
              <a:rPr lang="tr-TR" sz="2000" dirty="0" err="1">
                <a:solidFill>
                  <a:schemeClr val="bg1"/>
                </a:solidFill>
              </a:rPr>
              <a:t>Müsned</a:t>
            </a:r>
            <a:r>
              <a:rPr lang="tr-TR" sz="2000" dirty="0">
                <a:solidFill>
                  <a:schemeClr val="bg1"/>
                </a:solidFill>
              </a:rPr>
              <a:t>, I, 259; </a:t>
            </a:r>
            <a:r>
              <a:rPr lang="tr-TR" sz="2000" dirty="0" err="1">
                <a:solidFill>
                  <a:schemeClr val="bg1"/>
                </a:solidFill>
              </a:rPr>
              <a:t>Ebû</a:t>
            </a:r>
            <a:r>
              <a:rPr lang="tr-TR" sz="2000" dirty="0">
                <a:solidFill>
                  <a:schemeClr val="bg1"/>
                </a:solidFill>
              </a:rPr>
              <a:t> </a:t>
            </a:r>
            <a:r>
              <a:rPr lang="tr-TR" sz="2000" dirty="0" err="1">
                <a:solidFill>
                  <a:schemeClr val="bg1"/>
                </a:solidFill>
              </a:rPr>
              <a:t>Nuaym</a:t>
            </a:r>
            <a:r>
              <a:rPr lang="tr-TR" sz="2000" dirty="0">
                <a:solidFill>
                  <a:schemeClr val="bg1"/>
                </a:solidFill>
              </a:rPr>
              <a:t>, VI, 269) </a:t>
            </a:r>
            <a:r>
              <a:rPr lang="tr-TR" sz="2000" b="1" dirty="0">
                <a:solidFill>
                  <a:schemeClr val="bg1"/>
                </a:solidFill>
              </a:rPr>
              <a:t> </a:t>
            </a:r>
            <a:endParaRPr lang="tr-TR" sz="2000" b="1" dirty="0">
              <a:solidFill>
                <a:schemeClr val="bg1"/>
              </a:solidFill>
              <a:latin typeface="Times New Roman" pitchFamily="18" charset="0"/>
              <a:cs typeface="Times New Roman" pitchFamily="18" charset="0"/>
            </a:endParaRPr>
          </a:p>
        </p:txBody>
      </p:sp>
      <p:sp>
        <p:nvSpPr>
          <p:cNvPr id="7" name="4 Dikdörtgen"/>
          <p:cNvSpPr/>
          <p:nvPr/>
        </p:nvSpPr>
        <p:spPr>
          <a:xfrm>
            <a:off x="0" y="5157192"/>
            <a:ext cx="9144000" cy="12961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11 AYIN SULTANI RAMAZAN </a:t>
            </a:r>
            <a:r>
              <a:rPr lang="tr-TR" sz="44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23.03.2023 PERŞEMBE İLK ORUÇ</a:t>
            </a:r>
            <a:endParaRPr lang="tr-TR" sz="4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359734028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Yuvarlatılmış Çapraz Köşeli Dikdörtgen"/>
          <p:cNvSpPr/>
          <p:nvPr/>
        </p:nvSpPr>
        <p:spPr>
          <a:xfrm>
            <a:off x="107504" y="1196752"/>
            <a:ext cx="8856984" cy="5544616"/>
          </a:xfrm>
          <a:prstGeom prst="round2DiagRect">
            <a:avLst>
              <a:gd name="adj1" fmla="val 0"/>
              <a:gd name="adj2" fmla="val 0"/>
            </a:avLst>
          </a:prstGeom>
          <a:solidFill>
            <a:schemeClr val="accent6">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fontAlgn="auto">
              <a:spcBef>
                <a:spcPts val="0"/>
              </a:spcBef>
              <a:spcAft>
                <a:spcPts val="0"/>
              </a:spcAft>
              <a:defRPr/>
            </a:pPr>
            <a:r>
              <a:rPr lang="tr-TR" sz="2800" dirty="0">
                <a:solidFill>
                  <a:schemeClr val="tx1"/>
                </a:solidFill>
              </a:rPr>
              <a:t>Ramazan bayramı sadakası. </a:t>
            </a:r>
          </a:p>
          <a:p>
            <a:pPr algn="just" fontAlgn="auto">
              <a:spcBef>
                <a:spcPts val="0"/>
              </a:spcBef>
              <a:spcAft>
                <a:spcPts val="0"/>
              </a:spcAft>
              <a:defRPr/>
            </a:pPr>
            <a:r>
              <a:rPr lang="tr-TR" sz="4000" dirty="0">
                <a:solidFill>
                  <a:srgbClr val="FF0000"/>
                </a:solidFill>
              </a:rPr>
              <a:t>Yaratılış şükrümüzün ifadesi olmak üzere </a:t>
            </a:r>
          </a:p>
          <a:p>
            <a:pPr algn="just" fontAlgn="auto">
              <a:spcBef>
                <a:spcPts val="0"/>
              </a:spcBef>
              <a:spcAft>
                <a:spcPts val="0"/>
              </a:spcAft>
              <a:defRPr/>
            </a:pPr>
            <a:r>
              <a:rPr lang="tr-TR" sz="4000" dirty="0">
                <a:solidFill>
                  <a:srgbClr val="FF0000"/>
                </a:solidFill>
              </a:rPr>
              <a:t>sevap kazanmak maksadıyla verilir. </a:t>
            </a:r>
          </a:p>
          <a:p>
            <a:pPr algn="just" fontAlgn="auto">
              <a:spcBef>
                <a:spcPts val="0"/>
              </a:spcBef>
              <a:spcAft>
                <a:spcPts val="0"/>
              </a:spcAft>
              <a:defRPr/>
            </a:pPr>
            <a:r>
              <a:rPr lang="tr-TR" sz="2800" b="1" dirty="0">
                <a:solidFill>
                  <a:srgbClr val="7030A0"/>
                </a:solidFill>
              </a:rPr>
              <a:t>Hicret'in ikinci senesinde zekat farz olmadan önce </a:t>
            </a:r>
            <a:r>
              <a:rPr lang="tr-TR" sz="2800" b="1" dirty="0" err="1">
                <a:solidFill>
                  <a:srgbClr val="7030A0"/>
                </a:solidFill>
              </a:rPr>
              <a:t>vacib</a:t>
            </a:r>
            <a:r>
              <a:rPr lang="tr-TR" sz="2800" b="1" dirty="0">
                <a:solidFill>
                  <a:srgbClr val="7030A0"/>
                </a:solidFill>
              </a:rPr>
              <a:t> olmuştur</a:t>
            </a:r>
            <a:r>
              <a:rPr lang="tr-TR" sz="2800" dirty="0">
                <a:solidFill>
                  <a:srgbClr val="7030A0"/>
                </a:solidFill>
              </a:rPr>
              <a:t>. </a:t>
            </a:r>
          </a:p>
          <a:p>
            <a:pPr algn="just" fontAlgn="auto">
              <a:spcBef>
                <a:spcPts val="0"/>
              </a:spcBef>
              <a:spcAft>
                <a:spcPts val="0"/>
              </a:spcAft>
              <a:defRPr/>
            </a:pPr>
            <a:r>
              <a:rPr lang="tr-TR" sz="3000" b="1" dirty="0">
                <a:solidFill>
                  <a:schemeClr val="accent6">
                    <a:lumMod val="50000"/>
                  </a:schemeClr>
                </a:solidFill>
              </a:rPr>
              <a:t>Hür, Müslüman ve asıl ihtiyacından fazla nisap miktarı bir mala sahip olan kişilerin vermesi gerekir. </a:t>
            </a:r>
            <a:r>
              <a:rPr lang="tr-TR" sz="3000" dirty="0">
                <a:solidFill>
                  <a:schemeClr val="tx1"/>
                </a:solidFill>
              </a:rPr>
              <a:t>	</a:t>
            </a:r>
          </a:p>
          <a:p>
            <a:pPr algn="just" fontAlgn="auto">
              <a:spcBef>
                <a:spcPts val="0"/>
              </a:spcBef>
              <a:spcAft>
                <a:spcPts val="0"/>
              </a:spcAft>
              <a:defRPr/>
            </a:pPr>
            <a:r>
              <a:rPr lang="tr-TR" sz="2800" b="1" dirty="0">
                <a:solidFill>
                  <a:srgbClr val="FF0000"/>
                </a:solidFill>
                <a:effectLst>
                  <a:outerShdw blurRad="38100" dist="38100" dir="2700000" algn="tl">
                    <a:srgbClr val="000000">
                      <a:alpha val="43137"/>
                    </a:srgbClr>
                  </a:outerShdw>
                </a:effectLst>
              </a:rPr>
              <a:t>Akıl ve </a:t>
            </a:r>
            <a:r>
              <a:rPr lang="tr-TR" sz="2800" b="1" dirty="0" err="1">
                <a:solidFill>
                  <a:srgbClr val="FF0000"/>
                </a:solidFill>
                <a:effectLst>
                  <a:outerShdw blurRad="38100" dist="38100" dir="2700000" algn="tl">
                    <a:srgbClr val="000000">
                      <a:alpha val="43137"/>
                    </a:srgbClr>
                  </a:outerShdw>
                </a:effectLst>
              </a:rPr>
              <a:t>büluğ</a:t>
            </a:r>
            <a:r>
              <a:rPr lang="tr-TR" sz="2800" b="1" dirty="0">
                <a:solidFill>
                  <a:srgbClr val="FF0000"/>
                </a:solidFill>
                <a:effectLst>
                  <a:outerShdw blurRad="38100" dist="38100" dir="2700000" algn="tl">
                    <a:srgbClr val="000000">
                      <a:alpha val="43137"/>
                    </a:srgbClr>
                  </a:outerShdw>
                </a:effectLst>
              </a:rPr>
              <a:t> şart değildir. </a:t>
            </a:r>
            <a:r>
              <a:rPr lang="tr-TR" sz="2800" dirty="0">
                <a:solidFill>
                  <a:schemeClr val="tx1"/>
                </a:solidFill>
              </a:rPr>
              <a:t>Akıl hastalarının ve delilerin velileri onların mallarından </a:t>
            </a:r>
            <a:r>
              <a:rPr lang="tr-TR" sz="2800" dirty="0" err="1">
                <a:solidFill>
                  <a:schemeClr val="tx1"/>
                </a:solidFill>
              </a:rPr>
              <a:t>fıtır</a:t>
            </a:r>
            <a:r>
              <a:rPr lang="tr-TR" sz="2800" dirty="0">
                <a:solidFill>
                  <a:schemeClr val="tx1"/>
                </a:solidFill>
              </a:rPr>
              <a:t> sadakası verirler. </a:t>
            </a:r>
          </a:p>
          <a:p>
            <a:pPr algn="just" fontAlgn="auto">
              <a:spcBef>
                <a:spcPts val="0"/>
              </a:spcBef>
              <a:spcAft>
                <a:spcPts val="0"/>
              </a:spcAft>
              <a:defRPr/>
            </a:pPr>
            <a:r>
              <a:rPr lang="tr-TR" sz="2800" dirty="0">
                <a:solidFill>
                  <a:schemeClr val="tx1"/>
                </a:solidFill>
              </a:rPr>
              <a:t>Ramazanda oruç tutmamış olanlar da </a:t>
            </a:r>
            <a:r>
              <a:rPr lang="tr-TR" sz="2800" dirty="0" err="1">
                <a:solidFill>
                  <a:schemeClr val="tx1"/>
                </a:solidFill>
              </a:rPr>
              <a:t>fıtır</a:t>
            </a:r>
            <a:r>
              <a:rPr lang="tr-TR" sz="2800" dirty="0">
                <a:solidFill>
                  <a:schemeClr val="tx1"/>
                </a:solidFill>
              </a:rPr>
              <a:t> sadakası verirler.</a:t>
            </a:r>
          </a:p>
          <a:p>
            <a:pPr algn="just" fontAlgn="auto">
              <a:spcBef>
                <a:spcPts val="0"/>
              </a:spcBef>
              <a:spcAft>
                <a:spcPts val="0"/>
              </a:spcAft>
              <a:defRPr/>
            </a:pPr>
            <a:r>
              <a:rPr lang="tr-TR" sz="2800" b="1" dirty="0">
                <a:solidFill>
                  <a:srgbClr val="0070C0"/>
                </a:solidFill>
                <a:effectLst>
                  <a:outerShdw blurRad="38100" dist="38100" dir="2700000" algn="tl">
                    <a:srgbClr val="000000">
                      <a:alpha val="43137"/>
                    </a:srgbClr>
                  </a:outerShdw>
                </a:effectLst>
              </a:rPr>
              <a:t>Sadaka-i </a:t>
            </a:r>
            <a:r>
              <a:rPr lang="tr-TR" sz="2800" b="1" dirty="0" err="1">
                <a:solidFill>
                  <a:srgbClr val="0070C0"/>
                </a:solidFill>
                <a:effectLst>
                  <a:outerShdw blurRad="38100" dist="38100" dir="2700000" algn="tl">
                    <a:srgbClr val="000000">
                      <a:alpha val="43137"/>
                    </a:srgbClr>
                  </a:outerShdw>
                </a:effectLst>
              </a:rPr>
              <a:t>fıtır</a:t>
            </a:r>
            <a:r>
              <a:rPr lang="tr-TR" sz="2800" b="1" dirty="0">
                <a:solidFill>
                  <a:srgbClr val="0070C0"/>
                </a:solidFill>
                <a:effectLst>
                  <a:outerShdw blurRad="38100" dist="38100" dir="2700000" algn="tl">
                    <a:srgbClr val="000000">
                      <a:alpha val="43137"/>
                    </a:srgbClr>
                  </a:outerShdw>
                </a:effectLst>
              </a:rPr>
              <a:t>, zekat gibi malın değil, başın zekâtıdır. </a:t>
            </a:r>
          </a:p>
        </p:txBody>
      </p:sp>
      <p:sp>
        <p:nvSpPr>
          <p:cNvPr id="6" name="4 Dikdörtgen"/>
          <p:cNvSpPr/>
          <p:nvPr/>
        </p:nvSpPr>
        <p:spPr>
          <a:xfrm>
            <a:off x="0" y="116632"/>
            <a:ext cx="6300192" cy="8640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r>
              <a:rPr lang="tr-TR" sz="28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FİTRE </a:t>
            </a:r>
            <a:r>
              <a:rPr lang="tr-TR" sz="28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(SADAKA-İ FITR) RAMAZAN AYINA MAHSUSTUR</a:t>
            </a:r>
          </a:p>
        </p:txBody>
      </p:sp>
      <p:sp>
        <p:nvSpPr>
          <p:cNvPr id="5" name="Yuvarlatılmış Dikdörtgen 4"/>
          <p:cNvSpPr/>
          <p:nvPr/>
        </p:nvSpPr>
        <p:spPr>
          <a:xfrm>
            <a:off x="6300192" y="13361"/>
            <a:ext cx="2849672" cy="154343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tr-TR" sz="3600" u="sng" dirty="0">
                <a:solidFill>
                  <a:srgbClr val="FFFF00"/>
                </a:solidFill>
              </a:rPr>
              <a:t>EN ALT SINIR</a:t>
            </a:r>
          </a:p>
          <a:p>
            <a:pPr algn="ctr"/>
            <a:r>
              <a:rPr lang="tr-TR" sz="7200" b="1" dirty="0" smtClean="0"/>
              <a:t>70 </a:t>
            </a:r>
            <a:r>
              <a:rPr lang="tr-TR" sz="7200" b="1" dirty="0"/>
              <a:t>TL</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4" name="3 Yuvarlatılmış Çapraz Köşeli Dikdörtgen"/>
          <p:cNvSpPr/>
          <p:nvPr/>
        </p:nvSpPr>
        <p:spPr>
          <a:xfrm>
            <a:off x="179512" y="1165249"/>
            <a:ext cx="8712968" cy="5360095"/>
          </a:xfrm>
          <a:prstGeom prst="round2DiagRect">
            <a:avLst>
              <a:gd name="adj1" fmla="val 0"/>
              <a:gd name="adj2" fmla="val 0"/>
            </a:avLst>
          </a:prstGeom>
          <a:solidFill>
            <a:schemeClr val="accent6">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fontAlgn="auto">
              <a:spcBef>
                <a:spcPts val="0"/>
              </a:spcBef>
              <a:spcAft>
                <a:spcPts val="0"/>
              </a:spcAft>
              <a:defRPr/>
            </a:pPr>
            <a:r>
              <a:rPr lang="tr-TR" sz="2000" dirty="0">
                <a:solidFill>
                  <a:schemeClr val="tx1"/>
                </a:solidFill>
                <a:latin typeface="Times New Roman" pitchFamily="18" charset="0"/>
                <a:cs typeface="Times New Roman" pitchFamily="18" charset="0"/>
              </a:rPr>
              <a:t>Efendimizin hayatında </a:t>
            </a:r>
          </a:p>
          <a:p>
            <a:pPr marL="571500" indent="-571500" algn="just" fontAlgn="auto">
              <a:spcBef>
                <a:spcPts val="0"/>
              </a:spcBef>
              <a:spcAft>
                <a:spcPts val="0"/>
              </a:spcAft>
              <a:buFont typeface="Arial" panose="020B0604020202020204" pitchFamily="34" charset="0"/>
              <a:buChar char="•"/>
              <a:defRPr/>
            </a:pPr>
            <a:r>
              <a:rPr lang="tr-TR" sz="2000" dirty="0">
                <a:solidFill>
                  <a:schemeClr val="tx1"/>
                </a:solidFill>
                <a:latin typeface="Times New Roman" pitchFamily="18" charset="0"/>
                <a:cs typeface="Times New Roman" pitchFamily="18" charset="0"/>
              </a:rPr>
              <a:t>9 ramazan vardır. </a:t>
            </a:r>
          </a:p>
          <a:p>
            <a:pPr marL="571500" indent="-571500" algn="just" fontAlgn="auto">
              <a:spcBef>
                <a:spcPts val="0"/>
              </a:spcBef>
              <a:spcAft>
                <a:spcPts val="0"/>
              </a:spcAft>
              <a:buFont typeface="Arial" panose="020B0604020202020204" pitchFamily="34" charset="0"/>
              <a:buChar char="•"/>
              <a:defRPr/>
            </a:pPr>
            <a:r>
              <a:rPr lang="tr-TR" sz="2000" dirty="0">
                <a:solidFill>
                  <a:schemeClr val="tx1"/>
                </a:solidFill>
                <a:latin typeface="Times New Roman" pitchFamily="18" charset="0"/>
                <a:cs typeface="Times New Roman" pitchFamily="18" charset="0"/>
              </a:rPr>
              <a:t>4 yılı 29 gün, 5 yıl 30 gün olarak </a:t>
            </a:r>
          </a:p>
          <a:p>
            <a:pPr marL="571500" indent="-571500" algn="just" fontAlgn="auto">
              <a:spcBef>
                <a:spcPts val="0"/>
              </a:spcBef>
              <a:spcAft>
                <a:spcPts val="0"/>
              </a:spcAft>
              <a:buFont typeface="Arial" panose="020B0604020202020204" pitchFamily="34" charset="0"/>
              <a:buChar char="•"/>
              <a:defRPr/>
            </a:pPr>
            <a:r>
              <a:rPr lang="tr-TR" sz="2000" dirty="0">
                <a:solidFill>
                  <a:schemeClr val="tx1"/>
                </a:solidFill>
                <a:latin typeface="Times New Roman" pitchFamily="18" charset="0"/>
                <a:cs typeface="Times New Roman" pitchFamily="18" charset="0"/>
              </a:rPr>
              <a:t>toplam 266 gün ramazan yaşayan efendimizin hayatı bizler için önemlidir. </a:t>
            </a:r>
          </a:p>
          <a:p>
            <a:pPr marL="571500" indent="-571500" algn="just" fontAlgn="auto">
              <a:spcBef>
                <a:spcPts val="0"/>
              </a:spcBef>
              <a:spcAft>
                <a:spcPts val="0"/>
              </a:spcAft>
              <a:buFont typeface="Arial" panose="020B0604020202020204" pitchFamily="34" charset="0"/>
              <a:buChar char="•"/>
              <a:defRPr/>
            </a:pPr>
            <a:r>
              <a:rPr lang="tr-TR" sz="2000" dirty="0">
                <a:solidFill>
                  <a:schemeClr val="tx1"/>
                </a:solidFill>
                <a:latin typeface="Times New Roman" pitchFamily="18" charset="0"/>
                <a:cs typeface="Times New Roman" pitchFamily="18" charset="0"/>
              </a:rPr>
              <a:t>Recep ayından başlayan hazırlık günden güne artmış ve şevvalde de devam etmiştir.</a:t>
            </a:r>
          </a:p>
          <a:p>
            <a:pPr marL="571500" indent="-571500" algn="just" fontAlgn="auto">
              <a:spcBef>
                <a:spcPts val="0"/>
              </a:spcBef>
              <a:spcAft>
                <a:spcPts val="0"/>
              </a:spcAft>
              <a:buFont typeface="Arial" panose="020B0604020202020204" pitchFamily="34" charset="0"/>
              <a:buChar char="•"/>
              <a:defRPr/>
            </a:pPr>
            <a:r>
              <a:rPr lang="tr-TR" sz="2000" b="1" dirty="0">
                <a:solidFill>
                  <a:schemeClr val="tx1"/>
                </a:solidFill>
                <a:latin typeface="Times New Roman" pitchFamily="18" charset="0"/>
                <a:cs typeface="Times New Roman" pitchFamily="18" charset="0"/>
              </a:rPr>
              <a:t>Ramazan, </a:t>
            </a:r>
            <a:r>
              <a:rPr lang="tr-TR" sz="2000" b="1" dirty="0" err="1">
                <a:solidFill>
                  <a:schemeClr val="tx1"/>
                </a:solidFill>
                <a:latin typeface="Times New Roman" pitchFamily="18" charset="0"/>
                <a:cs typeface="Times New Roman" pitchFamily="18" charset="0"/>
              </a:rPr>
              <a:t>cihad</a:t>
            </a:r>
            <a:r>
              <a:rPr lang="tr-TR" sz="2000" b="1" dirty="0">
                <a:solidFill>
                  <a:schemeClr val="tx1"/>
                </a:solidFill>
                <a:latin typeface="Times New Roman" pitchFamily="18" charset="0"/>
                <a:cs typeface="Times New Roman" pitchFamily="18" charset="0"/>
              </a:rPr>
              <a:t> şuurunu yakalamamız gereken bir aydır.</a:t>
            </a:r>
          </a:p>
          <a:p>
            <a:pPr algn="just" fontAlgn="auto">
              <a:spcBef>
                <a:spcPts val="0"/>
              </a:spcBef>
              <a:spcAft>
                <a:spcPts val="0"/>
              </a:spcAft>
              <a:defRPr/>
            </a:pPr>
            <a:r>
              <a:rPr lang="tr-TR" sz="2000" b="1" dirty="0">
                <a:solidFill>
                  <a:schemeClr val="tx1"/>
                </a:solidFill>
                <a:latin typeface="Times New Roman" pitchFamily="18" charset="0"/>
                <a:cs typeface="Times New Roman" pitchFamily="18" charset="0"/>
              </a:rPr>
              <a:t>Efendimiz 266 günlük ramazan hayatının bir kısmı savaş hazırlığında, bir kısmı savaş meydanında bir kısmı da Medine'de geçmiştir.</a:t>
            </a:r>
          </a:p>
          <a:p>
            <a:pPr marL="342900" indent="-342900" algn="just" fontAlgn="auto">
              <a:spcBef>
                <a:spcPts val="0"/>
              </a:spcBef>
              <a:spcAft>
                <a:spcPts val="0"/>
              </a:spcAft>
              <a:buFont typeface="Arial" panose="020B0604020202020204" pitchFamily="34" charset="0"/>
              <a:buChar char="•"/>
              <a:defRPr/>
            </a:pPr>
            <a:r>
              <a:rPr lang="tr-TR" sz="2000" dirty="0">
                <a:solidFill>
                  <a:srgbClr val="FF0000"/>
                </a:solidFill>
                <a:latin typeface="Times New Roman" pitchFamily="18" charset="0"/>
                <a:cs typeface="Times New Roman" pitchFamily="18" charset="0"/>
              </a:rPr>
              <a:t>Bedir savaşı 17 gün Ramazan içerisinde</a:t>
            </a:r>
          </a:p>
          <a:p>
            <a:pPr marL="342900" indent="-342900" algn="just" fontAlgn="auto">
              <a:spcBef>
                <a:spcPts val="0"/>
              </a:spcBef>
              <a:spcAft>
                <a:spcPts val="0"/>
              </a:spcAft>
              <a:buFont typeface="Arial" panose="020B0604020202020204" pitchFamily="34" charset="0"/>
              <a:buChar char="•"/>
              <a:defRPr/>
            </a:pPr>
            <a:r>
              <a:rPr lang="tr-TR" sz="2000" dirty="0" err="1">
                <a:solidFill>
                  <a:srgbClr val="FF0000"/>
                </a:solidFill>
                <a:latin typeface="Times New Roman" pitchFamily="18" charset="0"/>
                <a:cs typeface="Times New Roman" pitchFamily="18" charset="0"/>
              </a:rPr>
              <a:t>Uhut</a:t>
            </a:r>
            <a:r>
              <a:rPr lang="tr-TR" sz="2000" dirty="0">
                <a:solidFill>
                  <a:srgbClr val="FF0000"/>
                </a:solidFill>
                <a:latin typeface="Times New Roman" pitchFamily="18" charset="0"/>
                <a:cs typeface="Times New Roman" pitchFamily="18" charset="0"/>
              </a:rPr>
              <a:t> hazırlığı Ramazan içerisinde</a:t>
            </a:r>
          </a:p>
          <a:p>
            <a:pPr marL="342900" indent="-342900" algn="just" fontAlgn="auto">
              <a:spcBef>
                <a:spcPts val="0"/>
              </a:spcBef>
              <a:spcAft>
                <a:spcPts val="0"/>
              </a:spcAft>
              <a:buFont typeface="Arial" panose="020B0604020202020204" pitchFamily="34" charset="0"/>
              <a:buChar char="•"/>
              <a:defRPr/>
            </a:pPr>
            <a:r>
              <a:rPr lang="tr-TR" sz="2000" dirty="0">
                <a:solidFill>
                  <a:srgbClr val="FF0000"/>
                </a:solidFill>
                <a:latin typeface="Times New Roman" pitchFamily="18" charset="0"/>
                <a:cs typeface="Times New Roman" pitchFamily="18" charset="0"/>
              </a:rPr>
              <a:t>Mekke'nin fethi Ramazan ayında çıkılan bir sefer ve daha bir çok sefer</a:t>
            </a:r>
          </a:p>
          <a:p>
            <a:pPr marL="342900" indent="-342900" algn="just" fontAlgn="auto">
              <a:spcBef>
                <a:spcPts val="0"/>
              </a:spcBef>
              <a:spcAft>
                <a:spcPts val="0"/>
              </a:spcAft>
              <a:buFont typeface="Arial" panose="020B0604020202020204" pitchFamily="34" charset="0"/>
              <a:buChar char="•"/>
              <a:defRPr/>
            </a:pPr>
            <a:r>
              <a:rPr lang="tr-TR" sz="2000" dirty="0" err="1">
                <a:solidFill>
                  <a:schemeClr val="tx1"/>
                </a:solidFill>
                <a:latin typeface="Times New Roman" pitchFamily="18" charset="0"/>
                <a:cs typeface="Times New Roman" pitchFamily="18" charset="0"/>
              </a:rPr>
              <a:t>Sasanilere</a:t>
            </a:r>
            <a:r>
              <a:rPr lang="tr-TR" sz="2000" dirty="0">
                <a:solidFill>
                  <a:schemeClr val="tx1"/>
                </a:solidFill>
                <a:latin typeface="Times New Roman" pitchFamily="18" charset="0"/>
                <a:cs typeface="Times New Roman" pitchFamily="18" charset="0"/>
              </a:rPr>
              <a:t> karşı </a:t>
            </a:r>
            <a:r>
              <a:rPr lang="tr-TR" sz="2000" dirty="0" err="1">
                <a:solidFill>
                  <a:schemeClr val="tx1"/>
                </a:solidFill>
                <a:latin typeface="Times New Roman" pitchFamily="18" charset="0"/>
                <a:cs typeface="Times New Roman" pitchFamily="18" charset="0"/>
              </a:rPr>
              <a:t>Kadisiye</a:t>
            </a:r>
            <a:r>
              <a:rPr lang="tr-TR" sz="2000" dirty="0">
                <a:solidFill>
                  <a:schemeClr val="tx1"/>
                </a:solidFill>
                <a:latin typeface="Times New Roman" pitchFamily="18" charset="0"/>
                <a:cs typeface="Times New Roman" pitchFamily="18" charset="0"/>
              </a:rPr>
              <a:t> Savaşı Sad b. </a:t>
            </a:r>
            <a:r>
              <a:rPr lang="tr-TR" sz="2000" dirty="0" err="1">
                <a:solidFill>
                  <a:schemeClr val="tx1"/>
                </a:solidFill>
                <a:latin typeface="Times New Roman" pitchFamily="18" charset="0"/>
                <a:cs typeface="Times New Roman" pitchFamily="18" charset="0"/>
              </a:rPr>
              <a:t>Ebi</a:t>
            </a:r>
            <a:r>
              <a:rPr lang="tr-TR" sz="2000" dirty="0">
                <a:solidFill>
                  <a:schemeClr val="tx1"/>
                </a:solidFill>
                <a:latin typeface="Times New Roman" pitchFamily="18" charset="0"/>
                <a:cs typeface="Times New Roman" pitchFamily="18" charset="0"/>
              </a:rPr>
              <a:t> </a:t>
            </a:r>
            <a:r>
              <a:rPr lang="tr-TR" sz="2000" dirty="0" err="1">
                <a:solidFill>
                  <a:schemeClr val="tx1"/>
                </a:solidFill>
                <a:latin typeface="Times New Roman" pitchFamily="18" charset="0"/>
                <a:cs typeface="Times New Roman" pitchFamily="18" charset="0"/>
              </a:rPr>
              <a:t>Vakkas</a:t>
            </a:r>
            <a:r>
              <a:rPr lang="tr-TR" sz="2000" dirty="0">
                <a:solidFill>
                  <a:schemeClr val="tx1"/>
                </a:solidFill>
                <a:latin typeface="Times New Roman" pitchFamily="18" charset="0"/>
                <a:cs typeface="Times New Roman" pitchFamily="18" charset="0"/>
              </a:rPr>
              <a:t> komutasında Ramazan’da </a:t>
            </a:r>
          </a:p>
          <a:p>
            <a:pPr marL="342900" indent="-342900" algn="just" fontAlgn="auto">
              <a:spcBef>
                <a:spcPts val="0"/>
              </a:spcBef>
              <a:spcAft>
                <a:spcPts val="0"/>
              </a:spcAft>
              <a:buFont typeface="Arial" panose="020B0604020202020204" pitchFamily="34" charset="0"/>
              <a:buChar char="•"/>
              <a:defRPr/>
            </a:pPr>
            <a:r>
              <a:rPr lang="tr-TR" sz="2000" dirty="0">
                <a:solidFill>
                  <a:schemeClr val="tx1"/>
                </a:solidFill>
                <a:latin typeface="Times New Roman" pitchFamily="18" charset="0"/>
                <a:cs typeface="Times New Roman" pitchFamily="18" charset="0"/>
              </a:rPr>
              <a:t>Endülüs Ramazanda Fethedilmiş,</a:t>
            </a:r>
          </a:p>
          <a:p>
            <a:pPr marL="342900" indent="-342900" algn="just" fontAlgn="auto">
              <a:spcBef>
                <a:spcPts val="0"/>
              </a:spcBef>
              <a:spcAft>
                <a:spcPts val="0"/>
              </a:spcAft>
              <a:buFont typeface="Arial" panose="020B0604020202020204" pitchFamily="34" charset="0"/>
              <a:buChar char="•"/>
              <a:defRPr/>
            </a:pPr>
            <a:r>
              <a:rPr lang="tr-TR" sz="2000" dirty="0" err="1">
                <a:solidFill>
                  <a:srgbClr val="FF0000"/>
                </a:solidFill>
                <a:latin typeface="Times New Roman" pitchFamily="18" charset="0"/>
                <a:cs typeface="Times New Roman" pitchFamily="18" charset="0"/>
              </a:rPr>
              <a:t>Amuriye</a:t>
            </a:r>
            <a:r>
              <a:rPr lang="tr-TR" sz="2000" dirty="0">
                <a:solidFill>
                  <a:srgbClr val="FF0000"/>
                </a:solidFill>
                <a:latin typeface="Times New Roman" pitchFamily="18" charset="0"/>
                <a:cs typeface="Times New Roman" pitchFamily="18" charset="0"/>
              </a:rPr>
              <a:t> / Afyon fethedilmiş</a:t>
            </a:r>
          </a:p>
          <a:p>
            <a:pPr marL="342900" indent="-342900" algn="just" fontAlgn="auto">
              <a:spcBef>
                <a:spcPts val="0"/>
              </a:spcBef>
              <a:spcAft>
                <a:spcPts val="0"/>
              </a:spcAft>
              <a:buFont typeface="Arial" panose="020B0604020202020204" pitchFamily="34" charset="0"/>
              <a:buChar char="•"/>
              <a:defRPr/>
            </a:pPr>
            <a:r>
              <a:rPr lang="tr-TR" sz="2000" dirty="0">
                <a:solidFill>
                  <a:srgbClr val="FF0000"/>
                </a:solidFill>
              </a:rPr>
              <a:t>Memluküler 1259 yılında </a:t>
            </a:r>
            <a:r>
              <a:rPr lang="tr-TR" sz="2000" dirty="0">
                <a:solidFill>
                  <a:schemeClr val="tx1"/>
                </a:solidFill>
                <a:latin typeface="Times New Roman" pitchFamily="18" charset="0"/>
                <a:cs typeface="Times New Roman" pitchFamily="18" charset="0"/>
              </a:rPr>
              <a:t>Moğol Tatar saldırılarını durduran </a:t>
            </a:r>
            <a:r>
              <a:rPr lang="tr-TR" sz="2000" dirty="0" err="1">
                <a:solidFill>
                  <a:schemeClr val="tx1"/>
                </a:solidFill>
                <a:latin typeface="Times New Roman" pitchFamily="18" charset="0"/>
                <a:cs typeface="Times New Roman" pitchFamily="18" charset="0"/>
              </a:rPr>
              <a:t>Ayncalut</a:t>
            </a:r>
            <a:r>
              <a:rPr lang="tr-TR" sz="2000" dirty="0">
                <a:solidFill>
                  <a:schemeClr val="tx1"/>
                </a:solidFill>
                <a:latin typeface="Times New Roman" pitchFamily="18" charset="0"/>
                <a:cs typeface="Times New Roman" pitchFamily="18" charset="0"/>
              </a:rPr>
              <a:t> savaşında </a:t>
            </a:r>
            <a:r>
              <a:rPr lang="tr-TR" sz="2000" dirty="0" err="1">
                <a:solidFill>
                  <a:schemeClr val="tx1"/>
                </a:solidFill>
                <a:latin typeface="Times New Roman" pitchFamily="18" charset="0"/>
                <a:cs typeface="Times New Roman" pitchFamily="18" charset="0"/>
              </a:rPr>
              <a:t>kudüsü</a:t>
            </a:r>
            <a:r>
              <a:rPr lang="tr-TR" sz="2000" dirty="0">
                <a:solidFill>
                  <a:schemeClr val="tx1"/>
                </a:solidFill>
                <a:latin typeface="Times New Roman" pitchFamily="18" charset="0"/>
                <a:cs typeface="Times New Roman" pitchFamily="18" charset="0"/>
              </a:rPr>
              <a:t> yeniden Müslümanların hakimiyetine katmaları Ramazanda olmuştur.</a:t>
            </a:r>
          </a:p>
          <a:p>
            <a:pPr marL="342900" indent="-342900" algn="just" fontAlgn="auto">
              <a:spcBef>
                <a:spcPts val="0"/>
              </a:spcBef>
              <a:spcAft>
                <a:spcPts val="0"/>
              </a:spcAft>
              <a:buFont typeface="Arial" panose="020B0604020202020204" pitchFamily="34" charset="0"/>
              <a:buChar char="•"/>
              <a:defRPr/>
            </a:pPr>
            <a:endParaRPr lang="tr-TR" sz="2000" dirty="0">
              <a:solidFill>
                <a:schemeClr val="tx1"/>
              </a:solidFill>
              <a:latin typeface="Times New Roman" pitchFamily="18" charset="0"/>
              <a:cs typeface="Times New Roman" pitchFamily="18" charset="0"/>
            </a:endParaRPr>
          </a:p>
        </p:txBody>
      </p:sp>
      <p:sp>
        <p:nvSpPr>
          <p:cNvPr id="6" name="4 Dikdörtgen"/>
          <p:cNvSpPr/>
          <p:nvPr/>
        </p:nvSpPr>
        <p:spPr>
          <a:xfrm>
            <a:off x="0" y="116632"/>
            <a:ext cx="9144000" cy="8640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r>
              <a:rPr lang="tr-TR" sz="28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RAMAZAN </a:t>
            </a:r>
            <a:r>
              <a:rPr lang="tr-TR" sz="28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CEHD VE CİHAD AYIDIR</a:t>
            </a:r>
          </a:p>
        </p:txBody>
      </p:sp>
    </p:spTree>
    <p:extLst>
      <p:ext uri="{BB962C8B-B14F-4D97-AF65-F5344CB8AC3E}">
        <p14:creationId xmlns:p14="http://schemas.microsoft.com/office/powerpoint/2010/main" val="329750364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Yuvarlatılmış Çapraz Köşeli Dikdörtgen"/>
          <p:cNvSpPr/>
          <p:nvPr/>
        </p:nvSpPr>
        <p:spPr>
          <a:xfrm>
            <a:off x="179512" y="1165249"/>
            <a:ext cx="8856984" cy="5576119"/>
          </a:xfrm>
          <a:prstGeom prst="round2DiagRect">
            <a:avLst>
              <a:gd name="adj1" fmla="val 0"/>
              <a:gd name="adj2" fmla="val 0"/>
            </a:avLst>
          </a:prstGeom>
          <a:solidFill>
            <a:schemeClr val="accent6">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fontAlgn="auto">
              <a:spcBef>
                <a:spcPts val="0"/>
              </a:spcBef>
              <a:spcAft>
                <a:spcPts val="0"/>
              </a:spcAft>
              <a:defRPr/>
            </a:pPr>
            <a:r>
              <a:rPr lang="ar-SA" sz="2800" dirty="0">
                <a:solidFill>
                  <a:schemeClr val="tx1"/>
                </a:solidFill>
                <a:latin typeface="HASENAT" panose="01000600020000020003" pitchFamily="2" charset="-78"/>
                <a:cs typeface="HASENAT" panose="01000600020000020003" pitchFamily="2" charset="-78"/>
              </a:rPr>
              <a:t>كَانَ رَسُولُ اللهِ ، صَلَّى اللهُ عَلَيْهِ وَسَلَّم ، أَجْوَدَ النَّاسِ ، وَكَانَ أَجْوَدُ مَا يَكُونُ في رَمَضَانَ حِينَ يَلْقَاهُ جِبْرِيلُ ، وَكَانَ جِبْرِيلُ يَلْقَاهُ في كُلِّ لَيْلَةٍ مِنْ رَمَضَانَ فَيُدَارِسُهُ القُرْآنَ ، فَلَرَسُولُ اللهِ ، صَلَّى اللهُ عَلَيْهِ وَسَلَّم ، حِينَ يَلْقَاهُ جِبْرِيلُ أَجْوَدُ بِالخَيْرِ مِنَ الرِّيحِ المُرْسَلَةِ »</a:t>
            </a:r>
            <a:endParaRPr lang="tr-TR" sz="2800" dirty="0">
              <a:solidFill>
                <a:schemeClr val="tx1"/>
              </a:solidFill>
              <a:latin typeface="HASENAT" panose="01000600020000020003" pitchFamily="2" charset="-78"/>
              <a:cs typeface="HASENAT" panose="01000600020000020003" pitchFamily="2" charset="-78"/>
            </a:endParaRPr>
          </a:p>
          <a:p>
            <a:pPr algn="ctr" fontAlgn="auto">
              <a:spcBef>
                <a:spcPts val="0"/>
              </a:spcBef>
              <a:spcAft>
                <a:spcPts val="0"/>
              </a:spcAft>
              <a:defRPr/>
            </a:pPr>
            <a:r>
              <a:rPr lang="tr-TR" sz="1200" dirty="0">
                <a:solidFill>
                  <a:schemeClr val="tx1"/>
                </a:solidFill>
              </a:rPr>
              <a:t> </a:t>
            </a:r>
          </a:p>
          <a:p>
            <a:pPr algn="ctr" fontAlgn="auto">
              <a:spcBef>
                <a:spcPts val="0"/>
              </a:spcBef>
              <a:spcAft>
                <a:spcPts val="0"/>
              </a:spcAft>
              <a:defRPr/>
            </a:pPr>
            <a:r>
              <a:rPr lang="tr-TR" b="1" dirty="0">
                <a:solidFill>
                  <a:schemeClr val="tx1"/>
                </a:solidFill>
                <a:latin typeface="Times New Roman" panose="02020603050405020304" pitchFamily="18" charset="0"/>
                <a:cs typeface="Times New Roman" panose="02020603050405020304" pitchFamily="18" charset="0"/>
              </a:rPr>
              <a:t> </a:t>
            </a:r>
            <a:r>
              <a:rPr lang="tr-TR" b="1" dirty="0" err="1">
                <a:solidFill>
                  <a:schemeClr val="tx1"/>
                </a:solidFill>
                <a:latin typeface="Times New Roman" panose="02020603050405020304" pitchFamily="18" charset="0"/>
                <a:cs typeface="Times New Roman" panose="02020603050405020304" pitchFamily="18" charset="0"/>
              </a:rPr>
              <a:t>İbni</a:t>
            </a:r>
            <a:r>
              <a:rPr lang="tr-TR" b="1" dirty="0">
                <a:solidFill>
                  <a:schemeClr val="tx1"/>
                </a:solidFill>
                <a:latin typeface="Times New Roman" panose="02020603050405020304" pitchFamily="18" charset="0"/>
                <a:cs typeface="Times New Roman" panose="02020603050405020304" pitchFamily="18" charset="0"/>
              </a:rPr>
              <a:t> Abbas (RA) Peygamberimiz (SAV)’in Ramazan hayatını şöyle anlatır:</a:t>
            </a:r>
          </a:p>
          <a:p>
            <a:pPr algn="ctr" fontAlgn="auto">
              <a:spcBef>
                <a:spcPts val="0"/>
              </a:spcBef>
              <a:spcAft>
                <a:spcPts val="0"/>
              </a:spcAft>
              <a:defRPr/>
            </a:pPr>
            <a:r>
              <a:rPr lang="tr-TR" sz="2400" dirty="0">
                <a:solidFill>
                  <a:schemeClr val="tx1"/>
                </a:solidFill>
                <a:latin typeface="Times New Roman" panose="02020603050405020304" pitchFamily="18" charset="0"/>
                <a:cs typeface="Times New Roman" panose="02020603050405020304" pitchFamily="18" charset="0"/>
              </a:rPr>
              <a:t>“</a:t>
            </a:r>
            <a:r>
              <a:rPr lang="tr-TR" sz="2400" dirty="0" err="1">
                <a:solidFill>
                  <a:srgbClr val="FF0000"/>
                </a:solidFill>
                <a:latin typeface="Times New Roman" panose="02020603050405020304" pitchFamily="18" charset="0"/>
                <a:cs typeface="Times New Roman" panose="02020603050405020304" pitchFamily="18" charset="0"/>
              </a:rPr>
              <a:t>Resûllullah</a:t>
            </a:r>
            <a:r>
              <a:rPr lang="tr-TR" sz="2400" dirty="0">
                <a:solidFill>
                  <a:srgbClr val="FF0000"/>
                </a:solidFill>
                <a:latin typeface="Times New Roman" panose="02020603050405020304" pitchFamily="18" charset="0"/>
                <a:cs typeface="Times New Roman" panose="02020603050405020304" pitchFamily="18" charset="0"/>
              </a:rPr>
              <a:t> </a:t>
            </a:r>
            <a:r>
              <a:rPr lang="tr-TR" sz="2400" i="1" dirty="0" err="1">
                <a:solidFill>
                  <a:srgbClr val="FF0000"/>
                </a:solidFill>
                <a:latin typeface="Times New Roman" panose="02020603050405020304" pitchFamily="18" charset="0"/>
                <a:cs typeface="Times New Roman" panose="02020603050405020304" pitchFamily="18" charset="0"/>
              </a:rPr>
              <a:t>sallallahu</a:t>
            </a:r>
            <a:r>
              <a:rPr lang="tr-TR" sz="2400" i="1" dirty="0">
                <a:solidFill>
                  <a:srgbClr val="FF0000"/>
                </a:solidFill>
                <a:latin typeface="Times New Roman" panose="02020603050405020304" pitchFamily="18" charset="0"/>
                <a:cs typeface="Times New Roman" panose="02020603050405020304" pitchFamily="18" charset="0"/>
              </a:rPr>
              <a:t> aleyhi ve </a:t>
            </a:r>
            <a:r>
              <a:rPr lang="tr-TR" sz="2400" i="1" dirty="0" err="1">
                <a:solidFill>
                  <a:srgbClr val="FF0000"/>
                </a:solidFill>
                <a:latin typeface="Times New Roman" panose="02020603050405020304" pitchFamily="18" charset="0"/>
                <a:cs typeface="Times New Roman" panose="02020603050405020304" pitchFamily="18" charset="0"/>
              </a:rPr>
              <a:t>sellem</a:t>
            </a:r>
            <a:r>
              <a:rPr lang="tr-TR" sz="2400" dirty="0">
                <a:solidFill>
                  <a:srgbClr val="FF0000"/>
                </a:solidFill>
                <a:latin typeface="Times New Roman" panose="02020603050405020304" pitchFamily="18" charset="0"/>
                <a:cs typeface="Times New Roman" panose="02020603050405020304" pitchFamily="18" charset="0"/>
              </a:rPr>
              <a:t> insanların en cömerdi idi. </a:t>
            </a:r>
          </a:p>
          <a:p>
            <a:pPr algn="ctr" fontAlgn="auto">
              <a:spcBef>
                <a:spcPts val="0"/>
              </a:spcBef>
              <a:spcAft>
                <a:spcPts val="0"/>
              </a:spcAft>
              <a:defRPr/>
            </a:pPr>
            <a:r>
              <a:rPr lang="tr-TR" sz="2400" dirty="0">
                <a:solidFill>
                  <a:srgbClr val="0070C0"/>
                </a:solidFill>
                <a:latin typeface="Times New Roman" panose="02020603050405020304" pitchFamily="18" charset="0"/>
                <a:cs typeface="Times New Roman" panose="02020603050405020304" pitchFamily="18" charset="0"/>
              </a:rPr>
              <a:t>Onun en cömert olduğu anlar da ramazanda </a:t>
            </a:r>
            <a:r>
              <a:rPr lang="tr-TR" sz="2400" dirty="0" err="1">
                <a:solidFill>
                  <a:srgbClr val="0070C0"/>
                </a:solidFill>
                <a:latin typeface="Times New Roman" panose="02020603050405020304" pitchFamily="18" charset="0"/>
                <a:cs typeface="Times New Roman" panose="02020603050405020304" pitchFamily="18" charset="0"/>
              </a:rPr>
              <a:t>Cebrâil'in</a:t>
            </a:r>
            <a:r>
              <a:rPr lang="tr-TR" sz="2400" dirty="0">
                <a:solidFill>
                  <a:srgbClr val="0070C0"/>
                </a:solidFill>
                <a:latin typeface="Times New Roman" panose="02020603050405020304" pitchFamily="18" charset="0"/>
                <a:cs typeface="Times New Roman" panose="02020603050405020304" pitchFamily="18" charset="0"/>
              </a:rPr>
              <a:t>, kendisi ile buluştuğu zamanlardı. </a:t>
            </a:r>
          </a:p>
          <a:p>
            <a:pPr algn="ctr" fontAlgn="auto">
              <a:spcBef>
                <a:spcPts val="0"/>
              </a:spcBef>
              <a:spcAft>
                <a:spcPts val="0"/>
              </a:spcAft>
              <a:defRPr/>
            </a:pPr>
            <a:r>
              <a:rPr lang="tr-TR" sz="2800" dirty="0" err="1">
                <a:solidFill>
                  <a:srgbClr val="00B050"/>
                </a:solidFill>
                <a:latin typeface="Times New Roman" panose="02020603050405020304" pitchFamily="18" charset="0"/>
                <a:cs typeface="Times New Roman" panose="02020603050405020304" pitchFamily="18" charset="0"/>
              </a:rPr>
              <a:t>Cebrâil</a:t>
            </a:r>
            <a:r>
              <a:rPr lang="tr-TR" sz="2800" dirty="0">
                <a:solidFill>
                  <a:srgbClr val="00B050"/>
                </a:solidFill>
                <a:latin typeface="Times New Roman" panose="02020603050405020304" pitchFamily="18" charset="0"/>
                <a:cs typeface="Times New Roman" panose="02020603050405020304" pitchFamily="18" charset="0"/>
              </a:rPr>
              <a:t> </a:t>
            </a:r>
            <a:r>
              <a:rPr lang="tr-TR" sz="2800" i="1" dirty="0" err="1">
                <a:solidFill>
                  <a:srgbClr val="00B050"/>
                </a:solidFill>
                <a:latin typeface="Times New Roman" panose="02020603050405020304" pitchFamily="18" charset="0"/>
                <a:cs typeface="Times New Roman" panose="02020603050405020304" pitchFamily="18" charset="0"/>
              </a:rPr>
              <a:t>aleyhisselâm</a:t>
            </a:r>
            <a:r>
              <a:rPr lang="tr-TR" sz="2800" dirty="0">
                <a:solidFill>
                  <a:srgbClr val="00B050"/>
                </a:solidFill>
                <a:latin typeface="Times New Roman" panose="02020603050405020304" pitchFamily="18" charset="0"/>
                <a:cs typeface="Times New Roman" panose="02020603050405020304" pitchFamily="18" charset="0"/>
              </a:rPr>
              <a:t>, ramazanın her gecesinde Hz. Peygamber ile buluşur, (karşılıklı) Kur'an okurlardı. </a:t>
            </a:r>
          </a:p>
          <a:p>
            <a:pPr algn="ctr" fontAlgn="auto">
              <a:spcBef>
                <a:spcPts val="0"/>
              </a:spcBef>
              <a:spcAft>
                <a:spcPts val="0"/>
              </a:spcAft>
              <a:defRPr/>
            </a:pPr>
            <a:r>
              <a:rPr lang="tr-TR" sz="2400" dirty="0">
                <a:solidFill>
                  <a:schemeClr val="tx1"/>
                </a:solidFill>
                <a:latin typeface="Times New Roman" panose="02020603050405020304" pitchFamily="18" charset="0"/>
                <a:cs typeface="Times New Roman" panose="02020603050405020304" pitchFamily="18" charset="0"/>
              </a:rPr>
              <a:t>Bundan dolayı </a:t>
            </a:r>
            <a:r>
              <a:rPr lang="tr-TR" sz="2400" dirty="0" err="1">
                <a:solidFill>
                  <a:schemeClr val="tx1"/>
                </a:solidFill>
                <a:latin typeface="Times New Roman" panose="02020603050405020304" pitchFamily="18" charset="0"/>
                <a:cs typeface="Times New Roman" panose="02020603050405020304" pitchFamily="18" charset="0"/>
              </a:rPr>
              <a:t>Resûlullah</a:t>
            </a:r>
            <a:r>
              <a:rPr lang="tr-TR" sz="2400" dirty="0">
                <a:solidFill>
                  <a:schemeClr val="tx1"/>
                </a:solidFill>
                <a:latin typeface="Times New Roman" panose="02020603050405020304" pitchFamily="18" charset="0"/>
                <a:cs typeface="Times New Roman" panose="02020603050405020304" pitchFamily="18" charset="0"/>
              </a:rPr>
              <a:t> </a:t>
            </a:r>
            <a:r>
              <a:rPr lang="tr-TR" sz="2400" i="1" dirty="0" err="1">
                <a:solidFill>
                  <a:schemeClr val="tx1"/>
                </a:solidFill>
                <a:latin typeface="Times New Roman" panose="02020603050405020304" pitchFamily="18" charset="0"/>
                <a:cs typeface="Times New Roman" panose="02020603050405020304" pitchFamily="18" charset="0"/>
              </a:rPr>
              <a:t>sallallahu</a:t>
            </a:r>
            <a:r>
              <a:rPr lang="tr-TR" sz="2400" i="1" dirty="0">
                <a:solidFill>
                  <a:schemeClr val="tx1"/>
                </a:solidFill>
                <a:latin typeface="Times New Roman" panose="02020603050405020304" pitchFamily="18" charset="0"/>
                <a:cs typeface="Times New Roman" panose="02020603050405020304" pitchFamily="18" charset="0"/>
              </a:rPr>
              <a:t> aleyhi ve </a:t>
            </a:r>
            <a:r>
              <a:rPr lang="tr-TR" sz="2400" i="1" dirty="0" err="1">
                <a:solidFill>
                  <a:schemeClr val="tx1"/>
                </a:solidFill>
                <a:latin typeface="Times New Roman" panose="02020603050405020304" pitchFamily="18" charset="0"/>
                <a:cs typeface="Times New Roman" panose="02020603050405020304" pitchFamily="18" charset="0"/>
              </a:rPr>
              <a:t>sellem</a:t>
            </a:r>
            <a:r>
              <a:rPr lang="tr-TR" sz="2400" dirty="0">
                <a:solidFill>
                  <a:schemeClr val="tx1"/>
                </a:solidFill>
                <a:latin typeface="Times New Roman" panose="02020603050405020304" pitchFamily="18" charset="0"/>
                <a:cs typeface="Times New Roman" panose="02020603050405020304" pitchFamily="18" charset="0"/>
              </a:rPr>
              <a:t> </a:t>
            </a:r>
            <a:r>
              <a:rPr lang="tr-TR" sz="2400" dirty="0" err="1">
                <a:solidFill>
                  <a:schemeClr val="tx1"/>
                </a:solidFill>
                <a:latin typeface="Times New Roman" panose="02020603050405020304" pitchFamily="18" charset="0"/>
                <a:cs typeface="Times New Roman" panose="02020603050405020304" pitchFamily="18" charset="0"/>
              </a:rPr>
              <a:t>Cebrâil</a:t>
            </a:r>
            <a:r>
              <a:rPr lang="tr-TR" sz="2400" dirty="0">
                <a:solidFill>
                  <a:schemeClr val="tx1"/>
                </a:solidFill>
                <a:latin typeface="Times New Roman" panose="02020603050405020304" pitchFamily="18" charset="0"/>
                <a:cs typeface="Times New Roman" panose="02020603050405020304" pitchFamily="18" charset="0"/>
              </a:rPr>
              <a:t> ile buluştuğunda, </a:t>
            </a:r>
            <a:r>
              <a:rPr lang="tr-TR" sz="3200" b="1" dirty="0">
                <a:solidFill>
                  <a:srgbClr val="7030A0"/>
                </a:solidFill>
                <a:latin typeface="Times New Roman" panose="02020603050405020304" pitchFamily="18" charset="0"/>
                <a:cs typeface="Times New Roman" panose="02020603050405020304" pitchFamily="18" charset="0"/>
              </a:rPr>
              <a:t>esmek için engel tanımayan bereketli rüzgârdan daha cömert davranırdı</a:t>
            </a:r>
            <a:r>
              <a:rPr lang="tr-TR" sz="2400" dirty="0">
                <a:solidFill>
                  <a:schemeClr val="tx1"/>
                </a:solidFill>
                <a:latin typeface="Times New Roman" panose="02020603050405020304" pitchFamily="18" charset="0"/>
                <a:cs typeface="Times New Roman" panose="02020603050405020304" pitchFamily="18" charset="0"/>
              </a:rPr>
              <a:t>.» </a:t>
            </a:r>
          </a:p>
          <a:p>
            <a:pPr algn="ctr" fontAlgn="auto">
              <a:spcBef>
                <a:spcPts val="0"/>
              </a:spcBef>
              <a:spcAft>
                <a:spcPts val="0"/>
              </a:spcAft>
              <a:defRPr/>
            </a:pPr>
            <a:r>
              <a:rPr lang="tr-TR" sz="1100" dirty="0">
                <a:solidFill>
                  <a:schemeClr val="tx1"/>
                </a:solidFill>
              </a:rPr>
              <a:t>(</a:t>
            </a:r>
            <a:r>
              <a:rPr lang="tr-TR" sz="1100" dirty="0" err="1">
                <a:solidFill>
                  <a:schemeClr val="tx1"/>
                </a:solidFill>
              </a:rPr>
              <a:t>Buhârî</a:t>
            </a:r>
            <a:r>
              <a:rPr lang="tr-TR" sz="1100" dirty="0">
                <a:solidFill>
                  <a:schemeClr val="tx1"/>
                </a:solidFill>
              </a:rPr>
              <a:t>, </a:t>
            </a:r>
            <a:r>
              <a:rPr lang="tr-TR" sz="1100" dirty="0" err="1">
                <a:solidFill>
                  <a:schemeClr val="tx1"/>
                </a:solidFill>
              </a:rPr>
              <a:t>Bedü'l</a:t>
            </a:r>
            <a:r>
              <a:rPr lang="tr-TR" sz="1100" dirty="0">
                <a:solidFill>
                  <a:schemeClr val="tx1"/>
                </a:solidFill>
              </a:rPr>
              <a:t>–</a:t>
            </a:r>
            <a:r>
              <a:rPr lang="tr-TR" sz="1100" dirty="0" err="1">
                <a:solidFill>
                  <a:schemeClr val="tx1"/>
                </a:solidFill>
              </a:rPr>
              <a:t>vahy</a:t>
            </a:r>
            <a:r>
              <a:rPr lang="tr-TR" sz="1100" dirty="0">
                <a:solidFill>
                  <a:schemeClr val="tx1"/>
                </a:solidFill>
              </a:rPr>
              <a:t> 5, 6, </a:t>
            </a:r>
            <a:r>
              <a:rPr lang="tr-TR" sz="1100" dirty="0" err="1">
                <a:solidFill>
                  <a:schemeClr val="tx1"/>
                </a:solidFill>
              </a:rPr>
              <a:t>Savm</a:t>
            </a:r>
            <a:r>
              <a:rPr lang="tr-TR" sz="1100" dirty="0">
                <a:solidFill>
                  <a:schemeClr val="tx1"/>
                </a:solidFill>
              </a:rPr>
              <a:t> 7; Müslim, </a:t>
            </a:r>
            <a:r>
              <a:rPr lang="tr-TR" sz="1100" dirty="0" err="1">
                <a:solidFill>
                  <a:schemeClr val="tx1"/>
                </a:solidFill>
              </a:rPr>
              <a:t>Fezâil</a:t>
            </a:r>
            <a:r>
              <a:rPr lang="tr-TR" sz="1100" dirty="0">
                <a:solidFill>
                  <a:schemeClr val="tx1"/>
                </a:solidFill>
              </a:rPr>
              <a:t> 48, 50)</a:t>
            </a:r>
          </a:p>
        </p:txBody>
      </p:sp>
      <p:sp>
        <p:nvSpPr>
          <p:cNvPr id="5" name="4 Dikdörtgen"/>
          <p:cNvSpPr/>
          <p:nvPr/>
        </p:nvSpPr>
        <p:spPr>
          <a:xfrm>
            <a:off x="0" y="116632"/>
            <a:ext cx="9144000" cy="8640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r>
              <a:rPr lang="tr-TR" sz="28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RAMAZAN </a:t>
            </a:r>
            <a:r>
              <a:rPr lang="tr-TR" sz="28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HER ŞEYİ PAYLAŞMA AYIDIR</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Yuvarlatılmış Çapraz Köşeli Dikdörtgen"/>
          <p:cNvSpPr/>
          <p:nvPr/>
        </p:nvSpPr>
        <p:spPr>
          <a:xfrm>
            <a:off x="251520" y="1165249"/>
            <a:ext cx="8640960" cy="5576119"/>
          </a:xfrm>
          <a:prstGeom prst="round2DiagRect">
            <a:avLst>
              <a:gd name="adj1" fmla="val 0"/>
              <a:gd name="adj2" fmla="val 0"/>
            </a:avLst>
          </a:prstGeom>
          <a:solidFill>
            <a:schemeClr val="accent6">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tr-TR" sz="3000" b="1" i="0" u="none" strike="noStrike" kern="1200" cap="none" spc="0" normalizeH="0" baseline="0" noProof="0" dirty="0">
                <a:ln>
                  <a:noFill/>
                </a:ln>
                <a:solidFill>
                  <a:prstClr val="black"/>
                </a:solidFill>
                <a:effectLst/>
                <a:uLnTx/>
                <a:uFillTx/>
                <a:latin typeface="Calibri"/>
                <a:ea typeface="+mn-ea"/>
                <a:cs typeface="+mn-cs"/>
              </a:rPr>
              <a:t>Ramazan, hayırlarda yarışılan, takvada yardımlaşılan ve </a:t>
            </a:r>
            <a:r>
              <a:rPr kumimoji="0" lang="tr-TR" sz="3000" b="1" i="0" u="none" strike="noStrike" kern="1200" cap="none" spc="0" normalizeH="0" baseline="0" noProof="0" dirty="0" err="1">
                <a:ln>
                  <a:noFill/>
                </a:ln>
                <a:solidFill>
                  <a:prstClr val="black"/>
                </a:solidFill>
                <a:effectLst/>
                <a:uLnTx/>
                <a:uFillTx/>
                <a:latin typeface="Calibri"/>
                <a:ea typeface="+mn-ea"/>
                <a:cs typeface="+mn-cs"/>
              </a:rPr>
              <a:t>salih</a:t>
            </a:r>
            <a:r>
              <a:rPr kumimoji="0" lang="tr-TR" sz="3000" b="1" i="0" u="none" strike="noStrike" kern="1200" cap="none" spc="0" normalizeH="0" baseline="0" noProof="0" dirty="0">
                <a:ln>
                  <a:noFill/>
                </a:ln>
                <a:solidFill>
                  <a:prstClr val="black"/>
                </a:solidFill>
                <a:effectLst/>
                <a:uLnTx/>
                <a:uFillTx/>
                <a:latin typeface="Calibri"/>
                <a:ea typeface="+mn-ea"/>
                <a:cs typeface="+mn-cs"/>
              </a:rPr>
              <a:t> amellerin çoğaltılması gereken bir aydır.</a:t>
            </a:r>
            <a:endParaRPr kumimoji="0" lang="tr-TR" sz="3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tr-TR" sz="2400" b="0" i="0" u="none" strike="noStrike" kern="1200" cap="none" spc="0" normalizeH="0" baseline="0" noProof="0" dirty="0">
                <a:ln>
                  <a:noFill/>
                </a:ln>
                <a:solidFill>
                  <a:prstClr val="black"/>
                </a:solidFill>
                <a:effectLst/>
                <a:uLnTx/>
                <a:uFillTx/>
                <a:latin typeface="Calibri"/>
                <a:ea typeface="+mn-ea"/>
                <a:cs typeface="+mn-cs"/>
              </a:rPr>
              <a:t>“Ramazan ayı bütün bereketi ile size geliyor. </a:t>
            </a:r>
            <a:endParaRPr kumimoji="0" lang="tr-TR" sz="2400" b="0" i="0" u="none" strike="noStrike" kern="1200" cap="none" spc="0" normalizeH="0" baseline="0" noProof="0" dirty="0" smtClean="0">
              <a:ln>
                <a:noFill/>
              </a:ln>
              <a:solidFill>
                <a:prstClr val="black"/>
              </a:solidFill>
              <a:effectLst/>
              <a:uLnTx/>
              <a:uFillTx/>
              <a:latin typeface="Calibri"/>
              <a:ea typeface="+mn-ea"/>
              <a:cs typeface="+mn-cs"/>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tr-TR" sz="2400" b="0" i="0" u="none" strike="noStrike" kern="1200" cap="none" spc="0" normalizeH="0" baseline="0" noProof="0" dirty="0" smtClean="0">
                <a:ln>
                  <a:noFill/>
                </a:ln>
                <a:solidFill>
                  <a:prstClr val="black"/>
                </a:solidFill>
                <a:effectLst/>
                <a:uLnTx/>
                <a:uFillTx/>
                <a:latin typeface="Calibri"/>
                <a:ea typeface="+mn-ea"/>
                <a:cs typeface="+mn-cs"/>
              </a:rPr>
              <a:t>Allah </a:t>
            </a:r>
            <a:r>
              <a:rPr kumimoji="0" lang="tr-TR" sz="2400" b="0" i="0" u="none" strike="noStrike" kern="1200" cap="none" spc="0" normalizeH="0" baseline="0" noProof="0" dirty="0">
                <a:ln>
                  <a:noFill/>
                </a:ln>
                <a:solidFill>
                  <a:prstClr val="black"/>
                </a:solidFill>
                <a:effectLst/>
                <a:uLnTx/>
                <a:uFillTx/>
                <a:latin typeface="Calibri"/>
                <a:ea typeface="+mn-ea"/>
                <a:cs typeface="+mn-cs"/>
              </a:rPr>
              <a:t>o ayda sizi zengin kılar, bundan dolayı size rahmet indirir. </a:t>
            </a:r>
            <a:endParaRPr kumimoji="0" lang="tr-TR" sz="2400" b="0" i="0" u="none" strike="noStrike" kern="1200" cap="none" spc="0" normalizeH="0" baseline="0" noProof="0" dirty="0" smtClean="0">
              <a:ln>
                <a:noFill/>
              </a:ln>
              <a:solidFill>
                <a:prstClr val="black"/>
              </a:solidFill>
              <a:effectLst/>
              <a:uLnTx/>
              <a:uFillTx/>
              <a:latin typeface="Calibri"/>
              <a:ea typeface="+mn-ea"/>
              <a:cs typeface="+mn-cs"/>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tr-TR" sz="2400" b="0" i="0" u="none" strike="noStrike" kern="1200" cap="none" spc="0" normalizeH="0" baseline="0" noProof="0" dirty="0" smtClean="0">
                <a:ln>
                  <a:noFill/>
                </a:ln>
                <a:solidFill>
                  <a:prstClr val="black"/>
                </a:solidFill>
                <a:effectLst/>
                <a:uLnTx/>
                <a:uFillTx/>
                <a:latin typeface="Calibri"/>
                <a:ea typeface="+mn-ea"/>
                <a:cs typeface="+mn-cs"/>
              </a:rPr>
              <a:t>Hataları </a:t>
            </a:r>
            <a:r>
              <a:rPr kumimoji="0" lang="tr-TR" sz="2400" b="0" i="0" u="none" strike="noStrike" kern="1200" cap="none" spc="0" normalizeH="0" baseline="0" noProof="0" dirty="0">
                <a:ln>
                  <a:noFill/>
                </a:ln>
                <a:solidFill>
                  <a:prstClr val="black"/>
                </a:solidFill>
                <a:effectLst/>
                <a:uLnTx/>
                <a:uFillTx/>
                <a:latin typeface="Calibri"/>
                <a:ea typeface="+mn-ea"/>
                <a:cs typeface="+mn-cs"/>
              </a:rPr>
              <a:t>yok eder, o ayda duaları çokça kabul eder. </a:t>
            </a:r>
            <a:endParaRPr kumimoji="0" lang="tr-TR" sz="2400" b="0" i="0" u="none" strike="noStrike" kern="1200" cap="none" spc="0" normalizeH="0" baseline="0" noProof="0" dirty="0" smtClean="0">
              <a:ln>
                <a:noFill/>
              </a:ln>
              <a:solidFill>
                <a:prstClr val="black"/>
              </a:solidFill>
              <a:effectLst/>
              <a:uLnTx/>
              <a:uFillTx/>
              <a:latin typeface="Calibri"/>
              <a:ea typeface="+mn-ea"/>
              <a:cs typeface="+mn-cs"/>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tr-TR" sz="2400" b="1" i="0" u="none" strike="noStrike" kern="1200" cap="none" spc="0" normalizeH="0" baseline="0" noProof="0" dirty="0" err="1" smtClean="0">
                <a:ln>
                  <a:noFill/>
                </a:ln>
                <a:solidFill>
                  <a:srgbClr val="FF0000"/>
                </a:solidFill>
                <a:effectLst/>
                <a:uLnTx/>
                <a:uFillTx/>
                <a:latin typeface="Calibri"/>
                <a:ea typeface="+mn-ea"/>
                <a:cs typeface="+mn-cs"/>
              </a:rPr>
              <a:t>Allahu</a:t>
            </a:r>
            <a:r>
              <a:rPr kumimoji="0" lang="tr-TR" sz="2400" b="1" i="0" u="none" strike="noStrike" kern="1200" cap="none" spc="0" normalizeH="0" baseline="0" noProof="0" dirty="0" smtClean="0">
                <a:ln>
                  <a:noFill/>
                </a:ln>
                <a:solidFill>
                  <a:srgbClr val="FF0000"/>
                </a:solidFill>
                <a:effectLst/>
                <a:uLnTx/>
                <a:uFillTx/>
                <a:latin typeface="Calibri"/>
                <a:ea typeface="+mn-ea"/>
                <a:cs typeface="+mn-cs"/>
              </a:rPr>
              <a:t> </a:t>
            </a:r>
            <a:r>
              <a:rPr kumimoji="0" lang="tr-TR" sz="2400" b="1" i="0" u="none" strike="noStrike" kern="1200" cap="none" spc="0" normalizeH="0" baseline="0" noProof="0" dirty="0" err="1">
                <a:ln>
                  <a:noFill/>
                </a:ln>
                <a:solidFill>
                  <a:srgbClr val="FF0000"/>
                </a:solidFill>
                <a:effectLst/>
                <a:uLnTx/>
                <a:uFillTx/>
                <a:latin typeface="Calibri"/>
                <a:ea typeface="+mn-ea"/>
                <a:cs typeface="+mn-cs"/>
              </a:rPr>
              <a:t>Teâla</a:t>
            </a:r>
            <a:r>
              <a:rPr kumimoji="0" lang="tr-TR" sz="2400" b="1" i="0" u="none" strike="noStrike" kern="1200" cap="none" spc="0" normalizeH="0" baseline="0" noProof="0" dirty="0">
                <a:ln>
                  <a:noFill/>
                </a:ln>
                <a:solidFill>
                  <a:srgbClr val="FF0000"/>
                </a:solidFill>
                <a:effectLst/>
                <a:uLnTx/>
                <a:uFillTx/>
                <a:latin typeface="Calibri"/>
                <a:ea typeface="+mn-ea"/>
                <a:cs typeface="+mn-cs"/>
              </a:rPr>
              <a:t> sizin Ramazan ayında hayırlarla yarış etmenize bakar ve meleklerine karşı sizinle övünür. </a:t>
            </a:r>
            <a:endParaRPr kumimoji="0" lang="tr-TR" sz="2400" b="1" i="0" u="none" strike="noStrike" kern="1200" cap="none" spc="0" normalizeH="0" baseline="0" noProof="0" dirty="0" smtClean="0">
              <a:ln>
                <a:noFill/>
              </a:ln>
              <a:solidFill>
                <a:srgbClr val="FF0000"/>
              </a:solidFill>
              <a:effectLst/>
              <a:uLnTx/>
              <a:uFillTx/>
              <a:latin typeface="Calibri"/>
              <a:ea typeface="+mn-ea"/>
              <a:cs typeface="+mn-cs"/>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tr-TR" sz="2400" b="1" i="0" u="none" strike="noStrike" kern="1200" cap="none" spc="0" normalizeH="0" baseline="0" noProof="0" dirty="0" smtClean="0">
                <a:ln>
                  <a:noFill/>
                </a:ln>
                <a:solidFill>
                  <a:srgbClr val="7030A0"/>
                </a:solidFill>
                <a:effectLst/>
                <a:uLnTx/>
                <a:uFillTx/>
                <a:latin typeface="Calibri"/>
                <a:ea typeface="+mn-ea"/>
                <a:cs typeface="+mn-cs"/>
              </a:rPr>
              <a:t>O </a:t>
            </a:r>
            <a:r>
              <a:rPr kumimoji="0" lang="tr-TR" sz="2400" b="1" i="0" u="none" strike="noStrike" kern="1200" cap="none" spc="0" normalizeH="0" baseline="0" noProof="0" dirty="0">
                <a:ln>
                  <a:noFill/>
                </a:ln>
                <a:solidFill>
                  <a:srgbClr val="7030A0"/>
                </a:solidFill>
                <a:effectLst/>
                <a:uLnTx/>
                <a:uFillTx/>
                <a:latin typeface="Calibri"/>
                <a:ea typeface="+mn-ea"/>
                <a:cs typeface="+mn-cs"/>
              </a:rPr>
              <a:t>halde iyilik ve hayırdan yana </a:t>
            </a:r>
            <a:r>
              <a:rPr kumimoji="0" lang="tr-TR" sz="2400" b="1" i="0" u="none" strike="noStrike" kern="1200" cap="none" spc="0" normalizeH="0" baseline="0" noProof="0" dirty="0" err="1">
                <a:ln>
                  <a:noFill/>
                </a:ln>
                <a:solidFill>
                  <a:srgbClr val="7030A0"/>
                </a:solidFill>
                <a:effectLst/>
                <a:uLnTx/>
                <a:uFillTx/>
                <a:latin typeface="Calibri"/>
                <a:ea typeface="+mn-ea"/>
                <a:cs typeface="+mn-cs"/>
              </a:rPr>
              <a:t>Allahu</a:t>
            </a:r>
            <a:r>
              <a:rPr kumimoji="0" lang="tr-TR" sz="2400" b="1" i="0" u="none" strike="noStrike" kern="1200" cap="none" spc="0" normalizeH="0" baseline="0" noProof="0" dirty="0">
                <a:ln>
                  <a:noFill/>
                </a:ln>
                <a:solidFill>
                  <a:srgbClr val="7030A0"/>
                </a:solidFill>
                <a:effectLst/>
                <a:uLnTx/>
                <a:uFillTx/>
                <a:latin typeface="Calibri"/>
                <a:ea typeface="+mn-ea"/>
                <a:cs typeface="+mn-cs"/>
              </a:rPr>
              <a:t> </a:t>
            </a:r>
            <a:r>
              <a:rPr kumimoji="0" lang="tr-TR" sz="2400" b="1" i="0" u="none" strike="noStrike" kern="1200" cap="none" spc="0" normalizeH="0" baseline="0" noProof="0" dirty="0" err="1">
                <a:ln>
                  <a:noFill/>
                </a:ln>
                <a:solidFill>
                  <a:srgbClr val="7030A0"/>
                </a:solidFill>
                <a:effectLst/>
                <a:uLnTx/>
                <a:uFillTx/>
                <a:latin typeface="Calibri"/>
                <a:ea typeface="+mn-ea"/>
                <a:cs typeface="+mn-cs"/>
              </a:rPr>
              <a:t>Teâla’ya</a:t>
            </a:r>
            <a:r>
              <a:rPr kumimoji="0" lang="tr-TR" sz="2400" b="1" i="0" u="none" strike="noStrike" kern="1200" cap="none" spc="0" normalizeH="0" baseline="0" noProof="0" dirty="0">
                <a:ln>
                  <a:noFill/>
                </a:ln>
                <a:solidFill>
                  <a:srgbClr val="7030A0"/>
                </a:solidFill>
                <a:effectLst/>
                <a:uLnTx/>
                <a:uFillTx/>
                <a:latin typeface="Calibri"/>
                <a:ea typeface="+mn-ea"/>
                <a:cs typeface="+mn-cs"/>
              </a:rPr>
              <a:t> kendinizi gösterin. </a:t>
            </a:r>
            <a:endParaRPr kumimoji="0" lang="tr-TR" sz="2400" b="1" i="0" u="none" strike="noStrike" kern="1200" cap="none" spc="0" normalizeH="0" baseline="0" noProof="0" dirty="0" smtClean="0">
              <a:ln>
                <a:noFill/>
              </a:ln>
              <a:solidFill>
                <a:srgbClr val="7030A0"/>
              </a:solidFill>
              <a:effectLst/>
              <a:uLnTx/>
              <a:uFillTx/>
              <a:latin typeface="Calibri"/>
              <a:ea typeface="+mn-ea"/>
              <a:cs typeface="+mn-cs"/>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tr-TR" sz="2400" b="0" i="0" u="none" strike="noStrike" kern="1200" cap="none" spc="0" normalizeH="0" baseline="0" noProof="0" dirty="0" smtClean="0">
                <a:ln>
                  <a:noFill/>
                </a:ln>
                <a:solidFill>
                  <a:prstClr val="black"/>
                </a:solidFill>
                <a:effectLst/>
                <a:uLnTx/>
                <a:uFillTx/>
                <a:latin typeface="Calibri"/>
                <a:ea typeface="+mn-ea"/>
                <a:cs typeface="+mn-cs"/>
              </a:rPr>
              <a:t>Ramazan </a:t>
            </a:r>
            <a:r>
              <a:rPr kumimoji="0" lang="tr-TR" sz="2400" b="0" i="0" u="none" strike="noStrike" kern="1200" cap="none" spc="0" normalizeH="0" baseline="0" noProof="0" dirty="0">
                <a:ln>
                  <a:noFill/>
                </a:ln>
                <a:solidFill>
                  <a:prstClr val="black"/>
                </a:solidFill>
                <a:effectLst/>
                <a:uLnTx/>
                <a:uFillTx/>
                <a:latin typeface="Calibri"/>
                <a:ea typeface="+mn-ea"/>
                <a:cs typeface="+mn-cs"/>
              </a:rPr>
              <a:t>ayında Allah’ın rahmetinden kendisini mahrum eden bedbaht kimselerden olmayın.” </a:t>
            </a:r>
            <a:endParaRPr kumimoji="0" lang="tr-TR" sz="2400" b="0" i="0" u="none" strike="noStrike" kern="1200" cap="none" spc="0" normalizeH="0" baseline="0" noProof="0" dirty="0" smtClean="0">
              <a:ln>
                <a:noFill/>
              </a:ln>
              <a:solidFill>
                <a:prstClr val="black"/>
              </a:solidFill>
              <a:effectLst/>
              <a:uLnTx/>
              <a:uFillTx/>
              <a:latin typeface="Calibri"/>
              <a:ea typeface="+mn-ea"/>
              <a:cs typeface="+mn-cs"/>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tr-TR" sz="1800" b="0" i="0" u="none" strike="noStrike" kern="1200" cap="none" spc="0" normalizeH="0" baseline="0" noProof="0" dirty="0" smtClean="0">
                <a:ln>
                  <a:noFill/>
                </a:ln>
                <a:solidFill>
                  <a:prstClr val="black"/>
                </a:solidFill>
                <a:effectLst/>
                <a:uLnTx/>
                <a:uFillTx/>
                <a:latin typeface="Calibri"/>
                <a:ea typeface="+mn-ea"/>
                <a:cs typeface="+mn-cs"/>
              </a:rPr>
              <a:t>(</a:t>
            </a:r>
            <a:r>
              <a:rPr kumimoji="0" lang="tr-TR" sz="1800" b="0" i="0" u="none" strike="noStrike" kern="1200" cap="none" spc="0" normalizeH="0" baseline="0" noProof="0" dirty="0" err="1">
                <a:ln>
                  <a:noFill/>
                </a:ln>
                <a:solidFill>
                  <a:prstClr val="black"/>
                </a:solidFill>
                <a:effectLst/>
                <a:uLnTx/>
                <a:uFillTx/>
                <a:latin typeface="Calibri"/>
                <a:ea typeface="+mn-ea"/>
                <a:cs typeface="+mn-cs"/>
              </a:rPr>
              <a:t>Heysemi</a:t>
            </a:r>
            <a:r>
              <a:rPr kumimoji="0" lang="tr-TR" sz="1800" b="0" i="0" u="none" strike="noStrike" kern="1200" cap="none" spc="0" normalizeH="0" baseline="0" noProof="0" dirty="0">
                <a:ln>
                  <a:noFill/>
                </a:ln>
                <a:solidFill>
                  <a:prstClr val="black"/>
                </a:solidFill>
                <a:effectLst/>
                <a:uLnTx/>
                <a:uFillTx/>
                <a:latin typeface="Calibri"/>
                <a:ea typeface="+mn-ea"/>
                <a:cs typeface="+mn-cs"/>
              </a:rPr>
              <a:t>, </a:t>
            </a:r>
            <a:r>
              <a:rPr kumimoji="0" lang="tr-TR" sz="1800" b="0" i="0" u="none" strike="noStrike" kern="1200" cap="none" spc="0" normalizeH="0" baseline="0" noProof="0" dirty="0" err="1">
                <a:ln>
                  <a:noFill/>
                </a:ln>
                <a:solidFill>
                  <a:prstClr val="black"/>
                </a:solidFill>
                <a:effectLst/>
                <a:uLnTx/>
                <a:uFillTx/>
                <a:latin typeface="Calibri"/>
                <a:ea typeface="+mn-ea"/>
                <a:cs typeface="+mn-cs"/>
              </a:rPr>
              <a:t>Mecmau’z-Zevâid</a:t>
            </a:r>
            <a:r>
              <a:rPr kumimoji="0" lang="tr-TR" sz="1800" b="0" i="0" u="none" strike="noStrike" kern="1200" cap="none" spc="0" normalizeH="0" baseline="0" noProof="0" dirty="0">
                <a:ln>
                  <a:noFill/>
                </a:ln>
                <a:solidFill>
                  <a:prstClr val="black"/>
                </a:solidFill>
                <a:effectLst/>
                <a:uLnTx/>
                <a:uFillTx/>
                <a:latin typeface="Calibri"/>
                <a:ea typeface="+mn-ea"/>
                <a:cs typeface="+mn-cs"/>
              </a:rPr>
              <a:t>, III/344)</a:t>
            </a:r>
          </a:p>
        </p:txBody>
      </p:sp>
      <p:sp>
        <p:nvSpPr>
          <p:cNvPr id="5" name="4 Dikdörtgen"/>
          <p:cNvSpPr/>
          <p:nvPr/>
        </p:nvSpPr>
        <p:spPr>
          <a:xfrm>
            <a:off x="0" y="116632"/>
            <a:ext cx="9144000" cy="8640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800"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RAMAZAN </a:t>
            </a:r>
            <a:r>
              <a:rPr kumimoji="0" lang="tr-TR"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HER ŞEYİ PAYLAŞMA AYIDIR</a:t>
            </a:r>
          </a:p>
        </p:txBody>
      </p:sp>
    </p:spTree>
    <p:extLst>
      <p:ext uri="{BB962C8B-B14F-4D97-AF65-F5344CB8AC3E}">
        <p14:creationId xmlns:p14="http://schemas.microsoft.com/office/powerpoint/2010/main" val="63713692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3 Yuvarlatılmış Çapraz Köşeli Dikdörtgen"/>
          <p:cNvSpPr/>
          <p:nvPr/>
        </p:nvSpPr>
        <p:spPr>
          <a:xfrm>
            <a:off x="251520" y="476672"/>
            <a:ext cx="8568952" cy="6264696"/>
          </a:xfrm>
          <a:prstGeom prst="round2DiagRect">
            <a:avLst>
              <a:gd name="adj1" fmla="val 0"/>
              <a:gd name="adj2" fmla="val 0"/>
            </a:avLst>
          </a:prstGeom>
          <a:solidFill>
            <a:schemeClr val="accent6">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tr-TR" sz="4800" b="1" dirty="0">
                <a:solidFill>
                  <a:srgbClr val="FF0000"/>
                </a:solidFill>
                <a:latin typeface="Times New Roman" panose="02020603050405020304" pitchFamily="18" charset="0"/>
                <a:cs typeface="Times New Roman" panose="02020603050405020304" pitchFamily="18" charset="0"/>
              </a:rPr>
              <a:t>Ramazan'ı </a:t>
            </a:r>
            <a:r>
              <a:rPr lang="tr-TR" sz="4800" b="1" dirty="0" smtClean="0">
                <a:solidFill>
                  <a:srgbClr val="FF0000"/>
                </a:solidFill>
                <a:latin typeface="Times New Roman" panose="02020603050405020304" pitchFamily="18" charset="0"/>
                <a:cs typeface="Times New Roman" panose="02020603050405020304" pitchFamily="18" charset="0"/>
              </a:rPr>
              <a:t>İhya </a:t>
            </a:r>
            <a:r>
              <a:rPr lang="tr-TR" sz="4800" b="1" dirty="0">
                <a:solidFill>
                  <a:srgbClr val="FF0000"/>
                </a:solidFill>
                <a:latin typeface="Times New Roman" panose="02020603050405020304" pitchFamily="18" charset="0"/>
                <a:cs typeface="Times New Roman" panose="02020603050405020304" pitchFamily="18" charset="0"/>
              </a:rPr>
              <a:t>etmek ya da etmemek ya da ihmal etmek </a:t>
            </a:r>
            <a:endParaRPr lang="tr-TR" sz="4800" dirty="0" smtClean="0">
              <a:solidFill>
                <a:srgbClr val="FF0000"/>
              </a:solidFill>
              <a:latin typeface="Times New Roman" panose="02020603050405020304" pitchFamily="18" charset="0"/>
              <a:cs typeface="Times New Roman" panose="02020603050405020304" pitchFamily="18" charset="0"/>
            </a:endParaRPr>
          </a:p>
          <a:p>
            <a:pPr algn="just"/>
            <a:endParaRPr lang="tr-TR" sz="4800" dirty="0">
              <a:solidFill>
                <a:srgbClr val="FF0000"/>
              </a:solidFill>
              <a:latin typeface="Times New Roman" panose="02020603050405020304" pitchFamily="18" charset="0"/>
              <a:cs typeface="Times New Roman" panose="02020603050405020304" pitchFamily="18" charset="0"/>
            </a:endParaRPr>
          </a:p>
          <a:p>
            <a:pPr algn="just"/>
            <a:r>
              <a:rPr lang="tr-TR" sz="4800" dirty="0" smtClean="0">
                <a:solidFill>
                  <a:srgbClr val="FF0000"/>
                </a:solidFill>
                <a:latin typeface="Times New Roman" panose="02020603050405020304" pitchFamily="18" charset="0"/>
                <a:cs typeface="Times New Roman" panose="02020603050405020304" pitchFamily="18" charset="0"/>
              </a:rPr>
              <a:t>Evveli </a:t>
            </a:r>
            <a:r>
              <a:rPr lang="tr-TR" sz="4800" dirty="0">
                <a:solidFill>
                  <a:srgbClr val="FF0000"/>
                </a:solidFill>
                <a:latin typeface="Times New Roman" panose="02020603050405020304" pitchFamily="18" charset="0"/>
                <a:cs typeface="Times New Roman" panose="02020603050405020304" pitchFamily="18" charset="0"/>
              </a:rPr>
              <a:t>rahmet, ortası mağfiret, sonu cehennemden Kurtuluş olan Ramazan insan için nasıl şifa olur?</a:t>
            </a:r>
          </a:p>
        </p:txBody>
      </p:sp>
    </p:spTree>
    <p:extLst>
      <p:ext uri="{BB962C8B-B14F-4D97-AF65-F5344CB8AC3E}">
        <p14:creationId xmlns:p14="http://schemas.microsoft.com/office/powerpoint/2010/main" val="19328065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194" name="Picture 2" descr="ramazan ile ilgili gÃ¶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980728"/>
            <a:ext cx="6336704" cy="3493059"/>
          </a:xfrm>
          <a:prstGeom prst="rect">
            <a:avLst/>
          </a:prstGeom>
          <a:solidFill>
            <a:schemeClr val="bg1"/>
          </a:solidFill>
          <a:extLst/>
        </p:spPr>
      </p:pic>
      <p:sp>
        <p:nvSpPr>
          <p:cNvPr id="4" name="3 Yuvarlatılmış Çapraz Köşeli Dikdörtgen"/>
          <p:cNvSpPr/>
          <p:nvPr/>
        </p:nvSpPr>
        <p:spPr>
          <a:xfrm>
            <a:off x="0" y="4581128"/>
            <a:ext cx="9144000" cy="2304256"/>
          </a:xfrm>
          <a:prstGeom prst="round2DiagRect">
            <a:avLst>
              <a:gd name="adj1" fmla="val 0"/>
              <a:gd name="adj2" fmla="val 0"/>
            </a:avLst>
          </a:prstGeom>
          <a:noFill/>
          <a:ln>
            <a:noFill/>
          </a:ln>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tr-TR" sz="2800" dirty="0">
                <a:solidFill>
                  <a:schemeClr val="tx1"/>
                </a:solidFill>
                <a:latin typeface="HASENAT" panose="01000600020000020003" pitchFamily="2" charset="-78"/>
                <a:cs typeface="HASENAT" panose="01000600020000020003" pitchFamily="2" charset="-78"/>
              </a:rPr>
              <a:t> </a:t>
            </a:r>
            <a:r>
              <a:rPr lang="ar-SA" sz="3200" dirty="0">
                <a:solidFill>
                  <a:schemeClr val="tx1"/>
                </a:solidFill>
                <a:latin typeface="HASENAT" panose="01000600020000020003" pitchFamily="2" charset="-78"/>
                <a:cs typeface="HASENAT" panose="01000600020000020003" pitchFamily="2" charset="-78"/>
              </a:rPr>
              <a:t>إِذَا جَاءَ رَمَضَانُ فُتِّحَتْ أَبْوَابُ الْجَنَّةِ وَغُلِّقَتْ أَبْوَابُ النَّارِ وَصُفِّدَتْ الشَّيَاطِينُ</a:t>
            </a:r>
            <a:endParaRPr lang="tr-TR" sz="2800" dirty="0">
              <a:solidFill>
                <a:schemeClr val="tx1"/>
              </a:solidFill>
              <a:latin typeface="HASENAT" panose="01000600020000020003" pitchFamily="2" charset="-78"/>
              <a:cs typeface="HASENAT" panose="01000600020000020003" pitchFamily="2" charset="-78"/>
            </a:endParaRPr>
          </a:p>
          <a:p>
            <a:pPr algn="ctr" fontAlgn="auto">
              <a:spcBef>
                <a:spcPts val="0"/>
              </a:spcBef>
              <a:spcAft>
                <a:spcPts val="0"/>
              </a:spcAft>
              <a:defRPr/>
            </a:pPr>
            <a:r>
              <a:rPr lang="tr-TR" sz="3200" b="1" dirty="0">
                <a:solidFill>
                  <a:schemeClr val="tx1"/>
                </a:solidFill>
              </a:rPr>
              <a:t>“Ramazan ayı girince </a:t>
            </a:r>
          </a:p>
          <a:p>
            <a:pPr algn="ctr" fontAlgn="auto">
              <a:spcBef>
                <a:spcPts val="0"/>
              </a:spcBef>
              <a:spcAft>
                <a:spcPts val="0"/>
              </a:spcAft>
              <a:defRPr/>
            </a:pPr>
            <a:r>
              <a:rPr lang="tr-TR" sz="3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cennet kapıları açılır, </a:t>
            </a:r>
            <a:r>
              <a:rPr lang="tr-TR" sz="3200" b="1" dirty="0">
                <a:solidFill>
                  <a:srgbClr val="FF0000"/>
                </a:solidFill>
              </a:rPr>
              <a:t>cehennem kapıları kapanır </a:t>
            </a:r>
            <a:r>
              <a:rPr lang="tr-TR" sz="3200" b="1" dirty="0">
                <a:solidFill>
                  <a:schemeClr val="tx1"/>
                </a:solidFill>
              </a:rPr>
              <a:t>ve </a:t>
            </a:r>
            <a:r>
              <a:rPr lang="tr-TR" sz="3200" b="1" dirty="0">
                <a:solidFill>
                  <a:srgbClr val="7030A0"/>
                </a:solidFill>
              </a:rPr>
              <a:t>şeytanlar zincirlere vurulur</a:t>
            </a:r>
            <a:r>
              <a:rPr lang="tr-TR" sz="3200" b="1" dirty="0">
                <a:solidFill>
                  <a:schemeClr val="tx1"/>
                </a:solidFill>
              </a:rPr>
              <a:t>.” </a:t>
            </a:r>
          </a:p>
          <a:p>
            <a:pPr algn="ctr" fontAlgn="auto">
              <a:spcBef>
                <a:spcPts val="0"/>
              </a:spcBef>
              <a:spcAft>
                <a:spcPts val="0"/>
              </a:spcAft>
              <a:defRPr/>
            </a:pPr>
            <a:r>
              <a:rPr lang="tr-TR" sz="1200" dirty="0">
                <a:solidFill>
                  <a:schemeClr val="tx1"/>
                </a:solidFill>
              </a:rPr>
              <a:t>(</a:t>
            </a:r>
            <a:r>
              <a:rPr lang="tr-TR" sz="1200" dirty="0" err="1">
                <a:solidFill>
                  <a:schemeClr val="tx1"/>
                </a:solidFill>
              </a:rPr>
              <a:t>Buhari</a:t>
            </a:r>
            <a:r>
              <a:rPr lang="tr-TR" sz="1200" dirty="0">
                <a:solidFill>
                  <a:schemeClr val="tx1"/>
                </a:solidFill>
              </a:rPr>
              <a:t>, </a:t>
            </a:r>
            <a:r>
              <a:rPr lang="tr-TR" sz="1200" dirty="0" err="1">
                <a:solidFill>
                  <a:schemeClr val="tx1"/>
                </a:solidFill>
              </a:rPr>
              <a:t>Savm</a:t>
            </a:r>
            <a:r>
              <a:rPr lang="tr-TR" sz="1200" dirty="0">
                <a:solidFill>
                  <a:schemeClr val="tx1"/>
                </a:solidFill>
              </a:rPr>
              <a:t>,5)</a:t>
            </a:r>
          </a:p>
        </p:txBody>
      </p:sp>
      <p:sp>
        <p:nvSpPr>
          <p:cNvPr id="6" name="4 Dikdörtgen"/>
          <p:cNvSpPr/>
          <p:nvPr/>
        </p:nvSpPr>
        <p:spPr>
          <a:xfrm>
            <a:off x="-2" y="0"/>
            <a:ext cx="9144002" cy="9807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r>
              <a:rPr lang="tr-TR" sz="20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RAMAZAN </a:t>
            </a:r>
            <a:r>
              <a:rPr lang="tr-TR" sz="20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AYINDA CENNET KAPILARI AÇILIR, CEHENNEM KAPILARI KAPANIR, ŞEYTANLAR ZİNCİRE VURULUR</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194" name="Picture 2" descr="ramazan ile ilgili gÃ¶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728029"/>
            <a:ext cx="6336704" cy="3493059"/>
          </a:xfrm>
          <a:prstGeom prst="ellipse">
            <a:avLst/>
          </a:prstGeom>
          <a:ln>
            <a:noFill/>
          </a:ln>
          <a:effectLst>
            <a:softEdge rad="112500"/>
          </a:effectLst>
          <a:extLst/>
        </p:spPr>
      </p:pic>
      <p:sp>
        <p:nvSpPr>
          <p:cNvPr id="4" name="3 Yuvarlatılmış Çapraz Köşeli Dikdörtgen"/>
          <p:cNvSpPr/>
          <p:nvPr/>
        </p:nvSpPr>
        <p:spPr>
          <a:xfrm>
            <a:off x="0" y="4221088"/>
            <a:ext cx="9144000" cy="2664296"/>
          </a:xfrm>
          <a:prstGeom prst="round2DiagRect">
            <a:avLst>
              <a:gd name="adj1" fmla="val 0"/>
              <a:gd name="adj2" fmla="val 0"/>
            </a:avLst>
          </a:prstGeom>
          <a:noFill/>
          <a:ln>
            <a:noFill/>
          </a:ln>
        </p:spPr>
        <p:style>
          <a:lnRef idx="2">
            <a:schemeClr val="accent1"/>
          </a:lnRef>
          <a:fillRef idx="1">
            <a:schemeClr val="lt1"/>
          </a:fillRef>
          <a:effectRef idx="0">
            <a:schemeClr val="accent1"/>
          </a:effectRef>
          <a:fontRef idx="minor">
            <a:schemeClr val="dk1"/>
          </a:fontRef>
        </p:style>
        <p:txBody>
          <a:bodyPr anchor="ctr"/>
          <a:lstStyle/>
          <a:p>
            <a:pPr algn="ctr"/>
            <a:r>
              <a:rPr lang="tr-TR" sz="2400" b="1" dirty="0">
                <a:solidFill>
                  <a:srgbClr val="FF0000"/>
                </a:solidFill>
              </a:rPr>
              <a:t>Ramazan’ın ilk gecesinde Cennet kapıları açılır. Her gece sabaha kadar bir münadi seslenir: </a:t>
            </a:r>
            <a:endParaRPr lang="tr-TR" sz="2400" b="1" dirty="0" smtClean="0">
              <a:solidFill>
                <a:srgbClr val="FF0000"/>
              </a:solidFill>
            </a:endParaRPr>
          </a:p>
          <a:p>
            <a:pPr marL="342900" indent="-342900" algn="ctr">
              <a:buFont typeface="Arial" panose="020B0604020202020204" pitchFamily="34" charset="0"/>
              <a:buChar char="•"/>
            </a:pPr>
            <a:r>
              <a:rPr lang="tr-TR" sz="2400" dirty="0" smtClean="0">
                <a:solidFill>
                  <a:schemeClr val="tx1"/>
                </a:solidFill>
              </a:rPr>
              <a:t>Günahlarının </a:t>
            </a:r>
            <a:r>
              <a:rPr lang="tr-TR" sz="2400" dirty="0">
                <a:solidFill>
                  <a:schemeClr val="tx1"/>
                </a:solidFill>
              </a:rPr>
              <a:t>affedilmesi için </a:t>
            </a:r>
            <a:r>
              <a:rPr lang="tr-TR" sz="2400" b="1" dirty="0">
                <a:solidFill>
                  <a:schemeClr val="tx1"/>
                </a:solidFill>
              </a:rPr>
              <a:t>istiğfar</a:t>
            </a:r>
            <a:r>
              <a:rPr lang="tr-TR" sz="2400" dirty="0">
                <a:solidFill>
                  <a:schemeClr val="tx1"/>
                </a:solidFill>
              </a:rPr>
              <a:t> eden yok mu? </a:t>
            </a:r>
            <a:endParaRPr lang="tr-TR" sz="2400" dirty="0" smtClean="0">
              <a:solidFill>
                <a:schemeClr val="tx1"/>
              </a:solidFill>
            </a:endParaRPr>
          </a:p>
          <a:p>
            <a:pPr marL="342900" indent="-342900" algn="ctr">
              <a:buFont typeface="Arial" panose="020B0604020202020204" pitchFamily="34" charset="0"/>
              <a:buChar char="•"/>
            </a:pPr>
            <a:r>
              <a:rPr lang="tr-TR" sz="2400" b="1" dirty="0" err="1" smtClean="0">
                <a:solidFill>
                  <a:schemeClr val="tx1"/>
                </a:solidFill>
              </a:rPr>
              <a:t>Tevbe</a:t>
            </a:r>
            <a:r>
              <a:rPr lang="tr-TR" sz="2400" dirty="0" smtClean="0">
                <a:solidFill>
                  <a:schemeClr val="tx1"/>
                </a:solidFill>
              </a:rPr>
              <a:t> </a:t>
            </a:r>
            <a:r>
              <a:rPr lang="tr-TR" sz="2400" dirty="0">
                <a:solidFill>
                  <a:schemeClr val="tx1"/>
                </a:solidFill>
              </a:rPr>
              <a:t>eden yok mu? Allah </a:t>
            </a:r>
            <a:r>
              <a:rPr lang="tr-TR" sz="2400" dirty="0" err="1">
                <a:solidFill>
                  <a:schemeClr val="tx1"/>
                </a:solidFill>
              </a:rPr>
              <a:t>tevbesini</a:t>
            </a:r>
            <a:r>
              <a:rPr lang="tr-TR" sz="2400" dirty="0">
                <a:solidFill>
                  <a:schemeClr val="tx1"/>
                </a:solidFill>
              </a:rPr>
              <a:t> kabul buyursun. </a:t>
            </a:r>
            <a:endParaRPr lang="tr-TR" sz="2400" dirty="0" smtClean="0">
              <a:solidFill>
                <a:schemeClr val="tx1"/>
              </a:solidFill>
            </a:endParaRPr>
          </a:p>
          <a:p>
            <a:pPr marL="342900" indent="-342900" algn="ctr">
              <a:buFont typeface="Arial" panose="020B0604020202020204" pitchFamily="34" charset="0"/>
              <a:buChar char="•"/>
            </a:pPr>
            <a:r>
              <a:rPr lang="tr-TR" sz="2400" b="1" dirty="0" smtClean="0">
                <a:solidFill>
                  <a:schemeClr val="tx1"/>
                </a:solidFill>
              </a:rPr>
              <a:t>Dua</a:t>
            </a:r>
            <a:r>
              <a:rPr lang="tr-TR" sz="2400" dirty="0" smtClean="0">
                <a:solidFill>
                  <a:schemeClr val="tx1"/>
                </a:solidFill>
              </a:rPr>
              <a:t> </a:t>
            </a:r>
            <a:r>
              <a:rPr lang="tr-TR" sz="2400" dirty="0">
                <a:solidFill>
                  <a:schemeClr val="tx1"/>
                </a:solidFill>
              </a:rPr>
              <a:t>eden yok mu? Cevap verilsin. </a:t>
            </a:r>
            <a:endParaRPr lang="tr-TR" sz="2400" dirty="0" smtClean="0">
              <a:solidFill>
                <a:schemeClr val="tx1"/>
              </a:solidFill>
            </a:endParaRPr>
          </a:p>
          <a:p>
            <a:pPr marL="342900" indent="-342900" algn="ctr">
              <a:buFont typeface="Arial" panose="020B0604020202020204" pitchFamily="34" charset="0"/>
              <a:buChar char="•"/>
            </a:pPr>
            <a:r>
              <a:rPr lang="tr-TR" sz="2400" dirty="0" smtClean="0">
                <a:solidFill>
                  <a:schemeClr val="tx1"/>
                </a:solidFill>
              </a:rPr>
              <a:t>Kendisi </a:t>
            </a:r>
            <a:r>
              <a:rPr lang="tr-TR" sz="2400" dirty="0">
                <a:solidFill>
                  <a:schemeClr val="tx1"/>
                </a:solidFill>
              </a:rPr>
              <a:t>için bir şey </a:t>
            </a:r>
            <a:r>
              <a:rPr lang="tr-TR" sz="2400" b="1" dirty="0">
                <a:solidFill>
                  <a:schemeClr val="tx1"/>
                </a:solidFill>
              </a:rPr>
              <a:t>isteyen</a:t>
            </a:r>
            <a:r>
              <a:rPr lang="tr-TR" sz="2400" dirty="0">
                <a:solidFill>
                  <a:schemeClr val="tx1"/>
                </a:solidFill>
              </a:rPr>
              <a:t> yok mu? isteği hemen karşılansın</a:t>
            </a:r>
            <a:r>
              <a:rPr lang="tr-TR" sz="2400" dirty="0" smtClean="0">
                <a:solidFill>
                  <a:schemeClr val="tx1"/>
                </a:solidFill>
              </a:rPr>
              <a:t>. </a:t>
            </a:r>
          </a:p>
          <a:p>
            <a:pPr algn="ctr"/>
            <a:r>
              <a:rPr lang="tr-TR" dirty="0" err="1" smtClean="0">
                <a:solidFill>
                  <a:schemeClr val="tx1"/>
                </a:solidFill>
              </a:rPr>
              <a:t>Müsned</a:t>
            </a:r>
            <a:r>
              <a:rPr lang="tr-TR" dirty="0">
                <a:solidFill>
                  <a:schemeClr val="tx1"/>
                </a:solidFill>
              </a:rPr>
              <a:t>, 4:22.</a:t>
            </a:r>
          </a:p>
        </p:txBody>
      </p:sp>
      <p:sp>
        <p:nvSpPr>
          <p:cNvPr id="6" name="4 Dikdörtgen"/>
          <p:cNvSpPr/>
          <p:nvPr/>
        </p:nvSpPr>
        <p:spPr>
          <a:xfrm>
            <a:off x="-2" y="0"/>
            <a:ext cx="9144002" cy="9807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r>
              <a:rPr lang="tr-TR" sz="20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KULAK VER, İŞİT VE İCABET ET</a:t>
            </a:r>
            <a:endParaRPr lang="tr-TR" sz="20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55666659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2" descr="Ä°lgili resim"/>
          <p:cNvPicPr>
            <a:picLocks noChangeAspect="1" noChangeArrowheads="1"/>
          </p:cNvPicPr>
          <p:nvPr/>
        </p:nvPicPr>
        <p:blipFill rotWithShape="1">
          <a:blip r:embed="rId2">
            <a:extLst>
              <a:ext uri="{28A0092B-C50C-407E-A947-70E740481C1C}">
                <a14:useLocalDpi xmlns:a14="http://schemas.microsoft.com/office/drawing/2010/main" val="0"/>
              </a:ext>
            </a:extLst>
          </a:blip>
          <a:srcRect l="36755"/>
          <a:stretch/>
        </p:blipFill>
        <p:spPr bwMode="auto">
          <a:xfrm>
            <a:off x="1205881" y="836712"/>
            <a:ext cx="6732240" cy="5056125"/>
          </a:xfrm>
          <a:prstGeom prst="rect">
            <a:avLst/>
          </a:prstGeom>
          <a:noFill/>
          <a:extLst>
            <a:ext uri="{909E8E84-426E-40DD-AFC4-6F175D3DCCD1}">
              <a14:hiddenFill xmlns:a14="http://schemas.microsoft.com/office/drawing/2010/main">
                <a:solidFill>
                  <a:srgbClr val="FFFFFF"/>
                </a:solidFill>
              </a14:hiddenFill>
            </a:ext>
          </a:extLst>
        </p:spPr>
      </p:pic>
      <p:sp>
        <p:nvSpPr>
          <p:cNvPr id="4" name="3 Yuvarlatılmış Çapraz Köşeli Dikdörtgen"/>
          <p:cNvSpPr/>
          <p:nvPr/>
        </p:nvSpPr>
        <p:spPr>
          <a:xfrm>
            <a:off x="1" y="4581128"/>
            <a:ext cx="9144000" cy="2276872"/>
          </a:xfrm>
          <a:prstGeom prst="round2DiagRect">
            <a:avLst>
              <a:gd name="adj1" fmla="val 0"/>
              <a:gd name="adj2" fmla="val 0"/>
            </a:avLst>
          </a:prstGeom>
          <a:ln>
            <a:noFill/>
          </a:ln>
        </p:spPr>
        <p:style>
          <a:lnRef idx="2">
            <a:schemeClr val="dk1"/>
          </a:lnRef>
          <a:fillRef idx="1">
            <a:schemeClr val="lt1"/>
          </a:fillRef>
          <a:effectRef idx="0">
            <a:schemeClr val="dk1"/>
          </a:effectRef>
          <a:fontRef idx="minor">
            <a:schemeClr val="dk1"/>
          </a:fontRef>
        </p:style>
        <p:txBody>
          <a:bodyPr anchor="ctr"/>
          <a:lstStyle/>
          <a:p>
            <a:pPr algn="ctr"/>
            <a:r>
              <a:rPr lang="tr-TR" sz="2000" dirty="0">
                <a:solidFill>
                  <a:schemeClr val="tx1"/>
                </a:solidFill>
                <a:latin typeface="Times New Roman" panose="02020603050405020304" pitchFamily="18" charset="0"/>
                <a:cs typeface="Times New Roman" panose="02020603050405020304" pitchFamily="18" charset="0"/>
              </a:rPr>
              <a:t>Peygamberimiz (SAV) şöyle buyuruyor:</a:t>
            </a:r>
          </a:p>
          <a:p>
            <a:pPr marL="0" indent="0" algn="ctr">
              <a:buNone/>
            </a:pPr>
            <a:r>
              <a:rPr lang="ar-AE" sz="3200" dirty="0">
                <a:solidFill>
                  <a:schemeClr val="tx1"/>
                </a:solidFill>
                <a:latin typeface="Arial Black" pitchFamily="34" charset="0"/>
                <a:cs typeface="Emine" panose="03020400000000000000" pitchFamily="66" charset="-78"/>
              </a:rPr>
              <a:t>لَوْ عَلِمَ اُمَّتِى مَا فِى رَمَضَانَ لَتَمَنَّوْا أَنْ تَكُونَ السّنَةَ كُلُّهَا رَمَضَان</a:t>
            </a:r>
            <a:endParaRPr lang="tr-TR" sz="3200" dirty="0">
              <a:solidFill>
                <a:schemeClr val="tx1"/>
              </a:solidFill>
              <a:latin typeface="Arial Black" pitchFamily="34" charset="0"/>
              <a:cs typeface="Emine" panose="03020400000000000000" pitchFamily="66" charset="-78"/>
            </a:endParaRPr>
          </a:p>
          <a:p>
            <a:pPr marL="0" indent="0" algn="ctr">
              <a:buNone/>
            </a:pPr>
            <a:r>
              <a:rPr lang="tr-TR" sz="2400" b="1" dirty="0">
                <a:solidFill>
                  <a:srgbClr val="FF0000"/>
                </a:solidFill>
                <a:latin typeface="Times New Roman" panose="02020603050405020304" pitchFamily="18" charset="0"/>
                <a:ea typeface="Times New Roman"/>
                <a:cs typeface="Times New Roman" panose="02020603050405020304" pitchFamily="18" charset="0"/>
              </a:rPr>
              <a:t>“</a:t>
            </a:r>
            <a:r>
              <a:rPr lang="tr-TR" sz="2400" b="1" dirty="0">
                <a:solidFill>
                  <a:srgbClr val="FF0000"/>
                </a:solidFill>
                <a:latin typeface="Times New Roman" panose="02020603050405020304" pitchFamily="18" charset="0"/>
                <a:cs typeface="Times New Roman" panose="02020603050405020304" pitchFamily="18" charset="0"/>
              </a:rPr>
              <a:t>Eğer ümmetim Ramazan ayındaki İlahi feyizleri bilmiş olsalardı, </a:t>
            </a:r>
            <a:r>
              <a:rPr lang="tr-TR" sz="2400" b="1" dirty="0">
                <a:solidFill>
                  <a:srgbClr val="002060"/>
                </a:solidFill>
                <a:latin typeface="Times New Roman" panose="02020603050405020304" pitchFamily="18" charset="0"/>
                <a:cs typeface="Times New Roman" panose="02020603050405020304" pitchFamily="18" charset="0"/>
              </a:rPr>
              <a:t>mutlaka bütün senenin Ramazan olmasını temenni ederlerdi.”</a:t>
            </a:r>
          </a:p>
        </p:txBody>
      </p:sp>
      <p:sp>
        <p:nvSpPr>
          <p:cNvPr id="6" name="4 Dikdörtgen"/>
          <p:cNvSpPr/>
          <p:nvPr/>
        </p:nvSpPr>
        <p:spPr>
          <a:xfrm>
            <a:off x="0" y="0"/>
            <a:ext cx="9127671" cy="9807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r>
              <a:rPr lang="tr-TR" sz="24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RAMAZAN’DA </a:t>
            </a:r>
            <a:r>
              <a:rPr lang="tr-TR" sz="2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SEVAPLAR KAT KAT YAZILMAKTADIR</a:t>
            </a:r>
          </a:p>
        </p:txBody>
      </p:sp>
    </p:spTree>
    <p:extLst>
      <p:ext uri="{BB962C8B-B14F-4D97-AF65-F5344CB8AC3E}">
        <p14:creationId xmlns:p14="http://schemas.microsoft.com/office/powerpoint/2010/main" val="117160251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3 Yuvarlatılmış Çapraz Köşeli Dikdörtgen"/>
          <p:cNvSpPr/>
          <p:nvPr/>
        </p:nvSpPr>
        <p:spPr>
          <a:xfrm>
            <a:off x="323528" y="2060848"/>
            <a:ext cx="8496944" cy="4495999"/>
          </a:xfrm>
          <a:prstGeom prst="round2DiagRect">
            <a:avLst>
              <a:gd name="adj1" fmla="val 0"/>
              <a:gd name="adj2" fmla="val 0"/>
            </a:avLst>
          </a:prstGeom>
          <a:solidFill>
            <a:schemeClr val="accent6">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a:defRPr/>
            </a:pPr>
            <a:r>
              <a:rPr lang="ar-AE" sz="4000" dirty="0">
                <a:solidFill>
                  <a:schemeClr val="tx1"/>
                </a:solidFill>
                <a:latin typeface="HASENAT" panose="01000600020000020003" pitchFamily="2" charset="-78"/>
                <a:cs typeface="HASENAT" panose="01000600020000020003" pitchFamily="2" charset="-78"/>
              </a:rPr>
              <a:t>إِنَّ لِلّٰه عِنْدَ كُلِّ فِطْرٍ عُتَقَاءَ وَذٰلِكَ فِي كُلِّلَيْلَةٍ</a:t>
            </a:r>
            <a:endParaRPr lang="tr-TR" sz="4000" dirty="0">
              <a:solidFill>
                <a:schemeClr val="tx1"/>
              </a:solidFill>
            </a:endParaRPr>
          </a:p>
          <a:p>
            <a:pPr algn="ctr" fontAlgn="auto">
              <a:spcBef>
                <a:spcPts val="0"/>
              </a:spcBef>
              <a:spcAft>
                <a:spcPts val="0"/>
              </a:spcAft>
              <a:defRPr/>
            </a:pPr>
            <a:r>
              <a:rPr lang="tr-TR" sz="3600" b="1" dirty="0">
                <a:solidFill>
                  <a:schemeClr val="tx1"/>
                </a:solidFill>
              </a:rPr>
              <a:t>Her iftar vaktinde </a:t>
            </a:r>
            <a:r>
              <a:rPr lang="tr-TR" sz="3600" b="1" dirty="0" smtClean="0">
                <a:solidFill>
                  <a:schemeClr val="tx1"/>
                </a:solidFill>
              </a:rPr>
              <a:t>Allah </a:t>
            </a:r>
            <a:r>
              <a:rPr lang="tr-TR" sz="3600" b="1" dirty="0">
                <a:solidFill>
                  <a:schemeClr val="tx1"/>
                </a:solidFill>
              </a:rPr>
              <a:t>tarafından </a:t>
            </a:r>
          </a:p>
          <a:p>
            <a:pPr algn="ctr" fontAlgn="auto">
              <a:spcBef>
                <a:spcPts val="0"/>
              </a:spcBef>
              <a:spcAft>
                <a:spcPts val="0"/>
              </a:spcAft>
              <a:defRPr/>
            </a:pPr>
            <a:r>
              <a:rPr lang="tr-TR" sz="2800" b="1" dirty="0">
                <a:solidFill>
                  <a:schemeClr val="tx1"/>
                </a:solidFill>
              </a:rPr>
              <a:t>(cehennemden) </a:t>
            </a:r>
            <a:r>
              <a:rPr lang="tr-TR" sz="3600" b="1" dirty="0">
                <a:solidFill>
                  <a:schemeClr val="tx1"/>
                </a:solidFill>
              </a:rPr>
              <a:t>azat edilenler vardır </a:t>
            </a:r>
            <a:r>
              <a:rPr lang="tr-TR" sz="3600" dirty="0">
                <a:solidFill>
                  <a:schemeClr val="tx1"/>
                </a:solidFill>
              </a:rPr>
              <a:t>ve </a:t>
            </a:r>
            <a:r>
              <a:rPr lang="tr-TR" sz="3600" b="1" dirty="0">
                <a:solidFill>
                  <a:schemeClr val="tx1"/>
                </a:solidFill>
              </a:rPr>
              <a:t>bu (Ramazanın) </a:t>
            </a:r>
            <a:r>
              <a:rPr lang="tr-TR" sz="3600" b="1" dirty="0" smtClean="0">
                <a:solidFill>
                  <a:schemeClr val="tx1"/>
                </a:solidFill>
              </a:rPr>
              <a:t>her </a:t>
            </a:r>
            <a:r>
              <a:rPr lang="tr-TR" sz="3600" b="1" dirty="0">
                <a:solidFill>
                  <a:schemeClr val="tx1"/>
                </a:solidFill>
              </a:rPr>
              <a:t>gecesinde böyledir.” </a:t>
            </a:r>
          </a:p>
          <a:p>
            <a:pPr algn="ctr" fontAlgn="auto">
              <a:spcBef>
                <a:spcPts val="0"/>
              </a:spcBef>
              <a:spcAft>
                <a:spcPts val="0"/>
              </a:spcAft>
              <a:defRPr/>
            </a:pPr>
            <a:r>
              <a:rPr lang="tr-TR" sz="1200" dirty="0">
                <a:solidFill>
                  <a:schemeClr val="tx1"/>
                </a:solidFill>
              </a:rPr>
              <a:t>(</a:t>
            </a:r>
            <a:r>
              <a:rPr lang="tr-TR" sz="1200" dirty="0" err="1">
                <a:solidFill>
                  <a:schemeClr val="tx1"/>
                </a:solidFill>
              </a:rPr>
              <a:t>İbn</a:t>
            </a:r>
            <a:r>
              <a:rPr lang="tr-TR" sz="1200" dirty="0">
                <a:solidFill>
                  <a:schemeClr val="tx1"/>
                </a:solidFill>
              </a:rPr>
              <a:t> </a:t>
            </a:r>
            <a:r>
              <a:rPr lang="tr-TR" sz="1200" dirty="0" err="1">
                <a:solidFill>
                  <a:schemeClr val="tx1"/>
                </a:solidFill>
              </a:rPr>
              <a:t>Mâce</a:t>
            </a:r>
            <a:r>
              <a:rPr lang="tr-TR" sz="1200" dirty="0">
                <a:solidFill>
                  <a:schemeClr val="tx1"/>
                </a:solidFill>
              </a:rPr>
              <a:t>, </a:t>
            </a:r>
            <a:r>
              <a:rPr lang="tr-TR" sz="1200" dirty="0" err="1">
                <a:solidFill>
                  <a:schemeClr val="tx1"/>
                </a:solidFill>
              </a:rPr>
              <a:t>Savm</a:t>
            </a:r>
            <a:r>
              <a:rPr lang="tr-TR" sz="1200" dirty="0">
                <a:solidFill>
                  <a:schemeClr val="tx1"/>
                </a:solidFill>
              </a:rPr>
              <a:t>, 2)</a:t>
            </a:r>
          </a:p>
        </p:txBody>
      </p:sp>
      <p:sp>
        <p:nvSpPr>
          <p:cNvPr id="3" name="4 Dikdörtgen"/>
          <p:cNvSpPr/>
          <p:nvPr/>
        </p:nvSpPr>
        <p:spPr>
          <a:xfrm>
            <a:off x="-33975" y="0"/>
            <a:ext cx="9177975" cy="1628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r>
              <a:rPr lang="tr-TR" sz="44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İFTAR VAKTİ-AF ZAMANI</a:t>
            </a:r>
          </a:p>
          <a:p>
            <a:pPr algn="ctr" fontAlgn="auto">
              <a:spcBef>
                <a:spcPts val="0"/>
              </a:spcBef>
              <a:spcAft>
                <a:spcPts val="0"/>
              </a:spcAft>
              <a:defRPr/>
            </a:pPr>
            <a:r>
              <a:rPr lang="tr-TR" sz="44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SAHUR VAKTİ-BEREKET ANI</a:t>
            </a:r>
            <a:endParaRPr lang="tr-TR" sz="4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360680081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3 Yuvarlatılmış Çapraz Köşeli Dikdörtgen"/>
          <p:cNvSpPr/>
          <p:nvPr/>
        </p:nvSpPr>
        <p:spPr>
          <a:xfrm>
            <a:off x="0" y="908720"/>
            <a:ext cx="9144000" cy="3240360"/>
          </a:xfrm>
          <a:prstGeom prst="round2DiagRect">
            <a:avLst>
              <a:gd name="adj1" fmla="val 0"/>
              <a:gd name="adj2" fmla="val 0"/>
            </a:avLst>
          </a:prstGeom>
          <a:solidFill>
            <a:schemeClr val="accent6">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tr-TR" sz="4400" dirty="0">
                <a:solidFill>
                  <a:schemeClr val="tx1"/>
                </a:solidFill>
                <a:latin typeface="Times New Roman" pitchFamily="18" charset="0"/>
                <a:cs typeface="Times New Roman" pitchFamily="18" charset="0"/>
              </a:rPr>
              <a:t>“</a:t>
            </a:r>
            <a:r>
              <a:rPr lang="tr-TR" sz="4400" b="1" dirty="0">
                <a:solidFill>
                  <a:srgbClr val="FF0000"/>
                </a:solidFill>
                <a:latin typeface="Times New Roman" pitchFamily="18" charset="0"/>
                <a:cs typeface="Times New Roman" pitchFamily="18" charset="0"/>
              </a:rPr>
              <a:t>Üç kişinin duası geri çevrilmez</a:t>
            </a:r>
            <a:r>
              <a:rPr lang="tr-TR" sz="4400" b="1" dirty="0">
                <a:solidFill>
                  <a:schemeClr val="tx1"/>
                </a:solidFill>
                <a:latin typeface="Times New Roman" pitchFamily="18" charset="0"/>
                <a:cs typeface="Times New Roman" pitchFamily="18" charset="0"/>
              </a:rPr>
              <a:t>. </a:t>
            </a:r>
          </a:p>
          <a:p>
            <a:pPr algn="ctr" fontAlgn="auto">
              <a:spcBef>
                <a:spcPts val="0"/>
              </a:spcBef>
              <a:spcAft>
                <a:spcPts val="0"/>
              </a:spcAft>
              <a:defRPr/>
            </a:pPr>
            <a:r>
              <a:rPr lang="tr-TR" sz="4400" b="1" dirty="0">
                <a:solidFill>
                  <a:srgbClr val="0070C0"/>
                </a:solidFill>
                <a:latin typeface="Times New Roman" pitchFamily="18" charset="0"/>
                <a:cs typeface="Times New Roman" pitchFamily="18" charset="0"/>
              </a:rPr>
              <a:t>İftar edinceye kadar oruçlunun,</a:t>
            </a:r>
            <a:r>
              <a:rPr lang="tr-TR" sz="4400" b="1" dirty="0">
                <a:solidFill>
                  <a:schemeClr val="tx1"/>
                </a:solidFill>
                <a:latin typeface="Times New Roman" pitchFamily="18" charset="0"/>
                <a:cs typeface="Times New Roman" pitchFamily="18" charset="0"/>
              </a:rPr>
              <a:t> </a:t>
            </a:r>
          </a:p>
          <a:p>
            <a:pPr algn="ctr" fontAlgn="auto">
              <a:spcBef>
                <a:spcPts val="0"/>
              </a:spcBef>
              <a:spcAft>
                <a:spcPts val="0"/>
              </a:spcAft>
              <a:defRPr/>
            </a:pPr>
            <a:r>
              <a:rPr lang="tr-TR" sz="4000" b="1" dirty="0">
                <a:solidFill>
                  <a:schemeClr val="tx1"/>
                </a:solidFill>
                <a:latin typeface="Times New Roman" pitchFamily="18" charset="0"/>
                <a:cs typeface="Times New Roman" pitchFamily="18" charset="0"/>
              </a:rPr>
              <a:t>Adaletle hükmeden devlet başkanının, </a:t>
            </a:r>
          </a:p>
          <a:p>
            <a:pPr algn="ctr" fontAlgn="auto">
              <a:spcBef>
                <a:spcPts val="0"/>
              </a:spcBef>
              <a:spcAft>
                <a:spcPts val="0"/>
              </a:spcAft>
              <a:defRPr/>
            </a:pPr>
            <a:r>
              <a:rPr lang="tr-TR" sz="4400" b="1" dirty="0">
                <a:solidFill>
                  <a:srgbClr val="7030A0"/>
                </a:solidFill>
                <a:latin typeface="Times New Roman" pitchFamily="18" charset="0"/>
                <a:cs typeface="Times New Roman" pitchFamily="18" charset="0"/>
              </a:rPr>
              <a:t>Zulme uğrayanın duası.” </a:t>
            </a:r>
          </a:p>
          <a:p>
            <a:pPr algn="ctr" fontAlgn="auto">
              <a:spcBef>
                <a:spcPts val="0"/>
              </a:spcBef>
              <a:spcAft>
                <a:spcPts val="0"/>
              </a:spcAft>
              <a:defRPr/>
            </a:pPr>
            <a:r>
              <a:rPr lang="tr-TR" sz="2000" dirty="0">
                <a:solidFill>
                  <a:schemeClr val="tx1"/>
                </a:solidFill>
                <a:latin typeface="Times New Roman" pitchFamily="18" charset="0"/>
                <a:cs typeface="Times New Roman" pitchFamily="18" charset="0"/>
              </a:rPr>
              <a:t>(</a:t>
            </a:r>
            <a:r>
              <a:rPr lang="tr-TR" sz="2000" dirty="0" err="1">
                <a:solidFill>
                  <a:schemeClr val="tx1"/>
                </a:solidFill>
              </a:rPr>
              <a:t>Tirmizi</a:t>
            </a:r>
            <a:r>
              <a:rPr lang="tr-TR" sz="2000" dirty="0">
                <a:solidFill>
                  <a:schemeClr val="tx1"/>
                </a:solidFill>
              </a:rPr>
              <a:t>, </a:t>
            </a:r>
            <a:r>
              <a:rPr lang="tr-TR" sz="2000" i="1" dirty="0" err="1">
                <a:solidFill>
                  <a:schemeClr val="tx1"/>
                </a:solidFill>
              </a:rPr>
              <a:t>Deavat</a:t>
            </a:r>
            <a:r>
              <a:rPr lang="tr-TR" sz="2000" i="1" dirty="0">
                <a:solidFill>
                  <a:schemeClr val="tx1"/>
                </a:solidFill>
              </a:rPr>
              <a:t>,</a:t>
            </a:r>
            <a:r>
              <a:rPr lang="tr-TR" sz="2000" dirty="0">
                <a:solidFill>
                  <a:schemeClr val="tx1"/>
                </a:solidFill>
              </a:rPr>
              <a:t> 128, </a:t>
            </a:r>
            <a:r>
              <a:rPr lang="tr-TR" sz="2000" dirty="0" err="1">
                <a:solidFill>
                  <a:schemeClr val="tx1"/>
                </a:solidFill>
              </a:rPr>
              <a:t>İbn</a:t>
            </a:r>
            <a:r>
              <a:rPr lang="tr-TR" sz="2000" dirty="0">
                <a:solidFill>
                  <a:schemeClr val="tx1"/>
                </a:solidFill>
              </a:rPr>
              <a:t> </a:t>
            </a:r>
            <a:r>
              <a:rPr lang="tr-TR" sz="2000" dirty="0" err="1">
                <a:solidFill>
                  <a:schemeClr val="tx1"/>
                </a:solidFill>
              </a:rPr>
              <a:t>Mace</a:t>
            </a:r>
            <a:r>
              <a:rPr lang="tr-TR" sz="2000" dirty="0">
                <a:solidFill>
                  <a:schemeClr val="tx1"/>
                </a:solidFill>
              </a:rPr>
              <a:t>, </a:t>
            </a:r>
            <a:r>
              <a:rPr lang="tr-TR" sz="2000" i="1" dirty="0" err="1">
                <a:solidFill>
                  <a:schemeClr val="tx1"/>
                </a:solidFill>
              </a:rPr>
              <a:t>Sıyam</a:t>
            </a:r>
            <a:r>
              <a:rPr lang="tr-TR" sz="2000" i="1" dirty="0">
                <a:solidFill>
                  <a:schemeClr val="tx1"/>
                </a:solidFill>
              </a:rPr>
              <a:t>,</a:t>
            </a:r>
            <a:r>
              <a:rPr lang="tr-TR" sz="2000" dirty="0">
                <a:solidFill>
                  <a:schemeClr val="tx1"/>
                </a:solidFill>
              </a:rPr>
              <a:t> 48; </a:t>
            </a:r>
            <a:r>
              <a:rPr lang="tr-TR" sz="2000" dirty="0" err="1">
                <a:solidFill>
                  <a:schemeClr val="tx1"/>
                </a:solidFill>
                <a:latin typeface="Times New Roman" pitchFamily="18" charset="0"/>
                <a:cs typeface="Times New Roman" pitchFamily="18" charset="0"/>
              </a:rPr>
              <a:t>Müsned</a:t>
            </a:r>
            <a:r>
              <a:rPr lang="tr-TR" sz="2000" dirty="0">
                <a:solidFill>
                  <a:schemeClr val="tx1"/>
                </a:solidFill>
                <a:latin typeface="Times New Roman" pitchFamily="18" charset="0"/>
                <a:cs typeface="Times New Roman" pitchFamily="18" charset="0"/>
              </a:rPr>
              <a:t>, II, 445)</a:t>
            </a:r>
            <a:endParaRPr lang="tr-TR" sz="4400" dirty="0">
              <a:solidFill>
                <a:schemeClr val="tx1"/>
              </a:solidFill>
              <a:latin typeface="Times New Roman" pitchFamily="18" charset="0"/>
              <a:cs typeface="Times New Roman" pitchFamily="18" charset="0"/>
            </a:endParaRPr>
          </a:p>
        </p:txBody>
      </p:sp>
      <p:sp>
        <p:nvSpPr>
          <p:cNvPr id="6" name="4 Dikdörtgen"/>
          <p:cNvSpPr/>
          <p:nvPr/>
        </p:nvSpPr>
        <p:spPr>
          <a:xfrm>
            <a:off x="0" y="116632"/>
            <a:ext cx="9144000" cy="8640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r>
              <a:rPr lang="tr-TR" sz="28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RAMAZAN </a:t>
            </a:r>
            <a:r>
              <a:rPr lang="tr-TR" sz="28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TEVBE VE DUA AYIDIR</a:t>
            </a:r>
          </a:p>
        </p:txBody>
      </p:sp>
      <p:pic>
        <p:nvPicPr>
          <p:cNvPr id="1026" name="Picture 2" descr="dua png ile ilgili gÃ¶rsel sonuc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2352" y="4055591"/>
            <a:ext cx="3059296" cy="28024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26767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AMAZAN ile ilgili gÃ¶rsel sonucu"/>
          <p:cNvPicPr>
            <a:picLocks noChangeAspect="1" noChangeArrowheads="1"/>
          </p:cNvPicPr>
          <p:nvPr/>
        </p:nvPicPr>
        <p:blipFill rotWithShape="1">
          <a:blip r:embed="rId3">
            <a:extLst>
              <a:ext uri="{28A0092B-C50C-407E-A947-70E740481C1C}">
                <a14:useLocalDpi xmlns:a14="http://schemas.microsoft.com/office/drawing/2010/main" val="0"/>
              </a:ext>
            </a:extLst>
          </a:blip>
          <a:srcRect l="2692" r="22633"/>
          <a:stretch/>
        </p:blipFill>
        <p:spPr bwMode="auto">
          <a:xfrm>
            <a:off x="-36512" y="0"/>
            <a:ext cx="9180512"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3 Yuvarlatılmış Çapraz Köşeli Dikdörtgen"/>
          <p:cNvSpPr/>
          <p:nvPr/>
        </p:nvSpPr>
        <p:spPr>
          <a:xfrm>
            <a:off x="1" y="44624"/>
            <a:ext cx="9108504" cy="2160240"/>
          </a:xfrm>
          <a:prstGeom prst="round2DiagRect">
            <a:avLst>
              <a:gd name="adj1" fmla="val 1599"/>
              <a:gd name="adj2" fmla="val 0"/>
            </a:avLst>
          </a:prstGeom>
          <a:solidFill>
            <a:schemeClr val="accent6">
              <a:lumMod val="60000"/>
              <a:lumOff val="40000"/>
              <a:alpha val="1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tr-TR" sz="3200" dirty="0">
                <a:solidFill>
                  <a:schemeClr val="bg1"/>
                </a:solidFill>
                <a:latin typeface="HASENAT" panose="01000600020000020003" pitchFamily="2" charset="-78"/>
                <a:cs typeface="HASENAT" panose="01000600020000020003" pitchFamily="2" charset="-78"/>
              </a:rPr>
              <a:t> </a:t>
            </a:r>
            <a:r>
              <a:rPr lang="ar-SA" sz="4400" cap="all" dirty="0">
                <a:solidFill>
                  <a:schemeClr val="bg1"/>
                </a:solidFill>
                <a:latin typeface="HASENAT" panose="01000600020000020003" pitchFamily="2" charset="-78"/>
                <a:cs typeface="HASENAT" panose="01000600020000020003" pitchFamily="2" charset="-78"/>
              </a:rPr>
              <a:t> أَوَّلُ رَمَضَانَ رَحْمَةٌ وَأَوْسَطُهُ مَغْفِرَةٌ وَآخِرُهُ عِتْقٌ مِنَ النَّارِ</a:t>
            </a:r>
            <a:endParaRPr lang="tr-TR" sz="3200" b="1" cap="all" dirty="0">
              <a:solidFill>
                <a:schemeClr val="bg1"/>
              </a:solidFill>
              <a:latin typeface="HASENAT" panose="01000600020000020003" pitchFamily="2" charset="-78"/>
              <a:cs typeface="HASENAT" panose="01000600020000020003" pitchFamily="2" charset="-78"/>
            </a:endParaRPr>
          </a:p>
          <a:p>
            <a:pPr algn="ctr" fontAlgn="auto">
              <a:spcBef>
                <a:spcPts val="0"/>
              </a:spcBef>
              <a:spcAft>
                <a:spcPts val="0"/>
              </a:spcAft>
              <a:defRPr/>
            </a:pPr>
            <a:r>
              <a:rPr lang="tr-TR" sz="3600" b="1" dirty="0">
                <a:solidFill>
                  <a:schemeClr val="tx1"/>
                </a:solidFill>
                <a:latin typeface="Times New Roman" pitchFamily="18" charset="0"/>
                <a:cs typeface="Times New Roman" pitchFamily="18" charset="0"/>
              </a:rPr>
              <a:t>“Ramazan’ın </a:t>
            </a:r>
            <a:r>
              <a:rPr lang="tr-TR" sz="3600" b="1" dirty="0">
                <a:solidFill>
                  <a:srgbClr val="FF0000"/>
                </a:solidFill>
                <a:latin typeface="Times New Roman" pitchFamily="18" charset="0"/>
                <a:cs typeface="Times New Roman" pitchFamily="18" charset="0"/>
              </a:rPr>
              <a:t>Evveli rahmet</a:t>
            </a:r>
            <a:r>
              <a:rPr lang="tr-TR" sz="3600" b="1" dirty="0">
                <a:solidFill>
                  <a:schemeClr val="tx1"/>
                </a:solidFill>
                <a:latin typeface="Times New Roman" pitchFamily="18" charset="0"/>
                <a:cs typeface="Times New Roman" pitchFamily="18" charset="0"/>
              </a:rPr>
              <a:t>, </a:t>
            </a:r>
            <a:r>
              <a:rPr lang="tr-TR" sz="3600" b="1" dirty="0">
                <a:solidFill>
                  <a:srgbClr val="FFFF00"/>
                </a:solidFill>
                <a:latin typeface="Times New Roman" pitchFamily="18" charset="0"/>
                <a:cs typeface="Times New Roman" pitchFamily="18" charset="0"/>
              </a:rPr>
              <a:t>ortası mağfiret, </a:t>
            </a:r>
            <a:r>
              <a:rPr lang="tr-TR" sz="3600" b="1" spc="50" dirty="0">
                <a:ln w="9525" cmpd="sng">
                  <a:solidFill>
                    <a:schemeClr val="accent1"/>
                  </a:solidFill>
                  <a:prstDash val="solid"/>
                </a:ln>
                <a:solidFill>
                  <a:srgbClr val="70AD47">
                    <a:tint val="1000"/>
                  </a:srgbClr>
                </a:solidFill>
                <a:effectLst>
                  <a:glow rad="38100">
                    <a:schemeClr val="accent1">
                      <a:alpha val="40000"/>
                    </a:schemeClr>
                  </a:glow>
                </a:effectLst>
                <a:latin typeface="Times New Roman" pitchFamily="18" charset="0"/>
                <a:cs typeface="Times New Roman" pitchFamily="18" charset="0"/>
              </a:rPr>
              <a:t>sonu cehennemden </a:t>
            </a:r>
            <a:r>
              <a:rPr lang="tr-TR" sz="3600" b="1" spc="50" dirty="0" err="1">
                <a:ln w="9525" cmpd="sng">
                  <a:solidFill>
                    <a:schemeClr val="accent1"/>
                  </a:solidFill>
                  <a:prstDash val="solid"/>
                </a:ln>
                <a:solidFill>
                  <a:srgbClr val="70AD47">
                    <a:tint val="1000"/>
                  </a:srgbClr>
                </a:solidFill>
                <a:effectLst>
                  <a:glow rad="38100">
                    <a:schemeClr val="accent1">
                      <a:alpha val="40000"/>
                    </a:schemeClr>
                  </a:glow>
                </a:effectLst>
                <a:latin typeface="Times New Roman" pitchFamily="18" charset="0"/>
                <a:cs typeface="Times New Roman" pitchFamily="18" charset="0"/>
              </a:rPr>
              <a:t>kurtuluş’tur</a:t>
            </a:r>
            <a:r>
              <a:rPr lang="tr-TR" sz="3600" b="1" spc="50" dirty="0">
                <a:ln w="9525" cmpd="sng">
                  <a:solidFill>
                    <a:schemeClr val="accent1"/>
                  </a:solidFill>
                  <a:prstDash val="solid"/>
                </a:ln>
                <a:solidFill>
                  <a:srgbClr val="70AD47">
                    <a:tint val="1000"/>
                  </a:srgbClr>
                </a:solidFill>
                <a:effectLst>
                  <a:glow rad="38100">
                    <a:schemeClr val="accent1">
                      <a:alpha val="40000"/>
                    </a:schemeClr>
                  </a:glow>
                </a:effectLst>
                <a:latin typeface="Times New Roman" pitchFamily="18" charset="0"/>
                <a:cs typeface="Times New Roman" pitchFamily="18" charset="0"/>
              </a:rPr>
              <a:t>” </a:t>
            </a:r>
            <a:endParaRPr lang="tr-TR" sz="3600" b="1" dirty="0">
              <a:solidFill>
                <a:schemeClr val="tx1"/>
              </a:solidFill>
              <a:latin typeface="Times New Roman" pitchFamily="18" charset="0"/>
              <a:cs typeface="Times New Roman" pitchFamily="18" charset="0"/>
            </a:endParaRPr>
          </a:p>
          <a:p>
            <a:pPr algn="ctr" fontAlgn="auto">
              <a:spcBef>
                <a:spcPts val="0"/>
              </a:spcBef>
              <a:spcAft>
                <a:spcPts val="0"/>
              </a:spcAft>
              <a:defRPr/>
            </a:pPr>
            <a:r>
              <a:rPr lang="tr-TR" sz="1200" dirty="0">
                <a:solidFill>
                  <a:schemeClr val="tx1"/>
                </a:solidFill>
              </a:rPr>
              <a:t>(</a:t>
            </a:r>
            <a:r>
              <a:rPr lang="tr-TR" sz="1200" dirty="0" err="1">
                <a:solidFill>
                  <a:schemeClr val="tx1"/>
                </a:solidFill>
              </a:rPr>
              <a:t>Beyhaki</a:t>
            </a:r>
            <a:r>
              <a:rPr lang="tr-TR" sz="1200" dirty="0">
                <a:solidFill>
                  <a:schemeClr val="tx1"/>
                </a:solidFill>
              </a:rPr>
              <a:t> , </a:t>
            </a:r>
            <a:r>
              <a:rPr lang="tr-TR" sz="1200" dirty="0" err="1">
                <a:solidFill>
                  <a:schemeClr val="tx1"/>
                </a:solidFill>
              </a:rPr>
              <a:t>Şuab</a:t>
            </a:r>
            <a:r>
              <a:rPr lang="tr-TR" sz="1200" dirty="0">
                <a:solidFill>
                  <a:schemeClr val="tx1"/>
                </a:solidFill>
              </a:rPr>
              <a:t>, 3/306)</a:t>
            </a:r>
            <a:endParaRPr lang="tr-TR" sz="3200" dirty="0">
              <a:solidFill>
                <a:schemeClr val="tx1"/>
              </a:solidFill>
            </a:endParaRPr>
          </a:p>
        </p:txBody>
      </p:sp>
    </p:spTree>
    <p:extLst>
      <p:ext uri="{BB962C8B-B14F-4D97-AF65-F5344CB8AC3E}">
        <p14:creationId xmlns:p14="http://schemas.microsoft.com/office/powerpoint/2010/main" val="397541329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http://www.mescidkur.com/images/o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129" y="1162634"/>
            <a:ext cx="3202961" cy="5794758"/>
          </a:xfrm>
          <a:prstGeom prst="rect">
            <a:avLst/>
          </a:prstGeom>
          <a:noFill/>
          <a:extLst>
            <a:ext uri="{909E8E84-426E-40DD-AFC4-6F175D3DCCD1}">
              <a14:hiddenFill xmlns:a14="http://schemas.microsoft.com/office/drawing/2010/main">
                <a:solidFill>
                  <a:srgbClr val="FFFFFF"/>
                </a:solidFill>
              </a14:hiddenFill>
            </a:ext>
          </a:extLst>
        </p:spPr>
      </p:pic>
      <p:sp>
        <p:nvSpPr>
          <p:cNvPr id="4" name="3 Yuvarlatılmış Çapraz Köşeli Dikdörtgen"/>
          <p:cNvSpPr/>
          <p:nvPr/>
        </p:nvSpPr>
        <p:spPr>
          <a:xfrm>
            <a:off x="2195736" y="1165249"/>
            <a:ext cx="6948264" cy="5504111"/>
          </a:xfrm>
          <a:prstGeom prst="round2DiagRect">
            <a:avLst>
              <a:gd name="adj1" fmla="val 0"/>
              <a:gd name="adj2" fmla="val 0"/>
            </a:avLst>
          </a:prstGeom>
          <a:solidFill>
            <a:schemeClr val="accent6">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rtl="1">
              <a:defRPr/>
            </a:pPr>
            <a:r>
              <a:rPr lang="ar-AE" sz="4800" dirty="0">
                <a:solidFill>
                  <a:schemeClr val="tx1"/>
                </a:solidFill>
                <a:latin typeface="HASENAT" panose="01000600020000020003" pitchFamily="2" charset="-78"/>
                <a:cs typeface="HASENAT" panose="01000600020000020003" pitchFamily="2" charset="-78"/>
              </a:rPr>
              <a:t>رَغِمَ اَنْفُ رَجُلٍ دَخَلَ عَلَيْهِ رَمَضَانُ ثُمَّ انْسَلَخَ قَبْلَ اَنْ يُغْفَرَ لَهُ</a:t>
            </a:r>
            <a:endParaRPr lang="ar-AE" sz="1200" dirty="0"/>
          </a:p>
          <a:p>
            <a:pPr algn="r" fontAlgn="auto">
              <a:spcBef>
                <a:spcPts val="0"/>
              </a:spcBef>
              <a:spcAft>
                <a:spcPts val="0"/>
              </a:spcAft>
              <a:defRPr/>
            </a:pPr>
            <a:r>
              <a:rPr lang="tr-TR" sz="2000" dirty="0">
                <a:solidFill>
                  <a:schemeClr val="tx1"/>
                </a:solidFill>
              </a:rPr>
              <a:t>Peygamber (s.a.v) şöyle buyurdu: </a:t>
            </a:r>
            <a:endParaRPr lang="tr-TR" sz="1600" b="1" dirty="0">
              <a:solidFill>
                <a:schemeClr val="tx1"/>
              </a:solidFill>
            </a:endParaRPr>
          </a:p>
          <a:p>
            <a:pPr algn="r" fontAlgn="auto">
              <a:spcBef>
                <a:spcPts val="0"/>
              </a:spcBef>
              <a:spcAft>
                <a:spcPts val="0"/>
              </a:spcAft>
              <a:defRPr/>
            </a:pPr>
            <a:r>
              <a:rPr lang="tr-TR" sz="4800" b="1" dirty="0">
                <a:solidFill>
                  <a:schemeClr val="tx1"/>
                </a:solidFill>
                <a:effectLst>
                  <a:outerShdw blurRad="38100" dist="38100" dir="2700000" algn="tl">
                    <a:srgbClr val="000000">
                      <a:alpha val="43137"/>
                    </a:srgbClr>
                  </a:outerShdw>
                </a:effectLst>
              </a:rPr>
              <a:t>“</a:t>
            </a:r>
            <a:r>
              <a:rPr lang="tr-TR" sz="4800" b="1" dirty="0">
                <a:solidFill>
                  <a:srgbClr val="7030A0"/>
                </a:solidFill>
                <a:effectLst>
                  <a:outerShdw blurRad="38100" dist="38100" dir="2700000" algn="tl">
                    <a:srgbClr val="000000">
                      <a:alpha val="43137"/>
                    </a:srgbClr>
                  </a:outerShdw>
                </a:effectLst>
              </a:rPr>
              <a:t>Ramazan’ı yaşadığı halde</a:t>
            </a:r>
            <a:r>
              <a:rPr lang="tr-TR" sz="4800" b="1" dirty="0">
                <a:solidFill>
                  <a:schemeClr val="tx1"/>
                </a:solidFill>
                <a:effectLst>
                  <a:outerShdw blurRad="38100" dist="38100" dir="2700000" algn="tl">
                    <a:srgbClr val="000000">
                      <a:alpha val="43137"/>
                    </a:srgbClr>
                  </a:outerShdw>
                </a:effectLst>
              </a:rPr>
              <a:t> </a:t>
            </a:r>
          </a:p>
          <a:p>
            <a:pPr algn="r" fontAlgn="auto">
              <a:spcBef>
                <a:spcPts val="0"/>
              </a:spcBef>
              <a:spcAft>
                <a:spcPts val="0"/>
              </a:spcAft>
              <a:defRPr/>
            </a:pPr>
            <a:r>
              <a:rPr lang="tr-TR" sz="3200" b="1" dirty="0">
                <a:solidFill>
                  <a:srgbClr val="FF0000"/>
                </a:solidFill>
                <a:effectLst>
                  <a:outerShdw blurRad="38100" dist="38100" dir="2700000" algn="tl">
                    <a:srgbClr val="000000">
                      <a:alpha val="43137"/>
                    </a:srgbClr>
                  </a:outerShdw>
                </a:effectLst>
              </a:rPr>
              <a:t>günahlarını bağışlatamayan kimsenin </a:t>
            </a:r>
          </a:p>
          <a:p>
            <a:pPr algn="r" fontAlgn="auto">
              <a:spcBef>
                <a:spcPts val="0"/>
              </a:spcBef>
              <a:spcAft>
                <a:spcPts val="0"/>
              </a:spcAft>
              <a:defRPr/>
            </a:pPr>
            <a:r>
              <a:rPr lang="tr-TR" sz="4800" b="1" dirty="0">
                <a:solidFill>
                  <a:srgbClr val="002060"/>
                </a:solidFill>
                <a:effectLst>
                  <a:outerShdw blurRad="38100" dist="38100" dir="2700000" algn="tl">
                    <a:srgbClr val="000000">
                      <a:alpha val="43137"/>
                    </a:srgbClr>
                  </a:outerShdw>
                </a:effectLst>
              </a:rPr>
              <a:t>burnu yerde sürünsün</a:t>
            </a:r>
            <a:r>
              <a:rPr lang="tr-TR" sz="4800" b="1" dirty="0">
                <a:solidFill>
                  <a:schemeClr val="tx1"/>
                </a:solidFill>
                <a:effectLst>
                  <a:outerShdw blurRad="38100" dist="38100" dir="2700000" algn="tl">
                    <a:srgbClr val="000000">
                      <a:alpha val="43137"/>
                    </a:srgbClr>
                  </a:outerShdw>
                </a:effectLst>
              </a:rPr>
              <a:t>!”</a:t>
            </a:r>
          </a:p>
          <a:p>
            <a:pPr algn="r" fontAlgn="auto">
              <a:spcBef>
                <a:spcPts val="0"/>
              </a:spcBef>
              <a:spcAft>
                <a:spcPts val="0"/>
              </a:spcAft>
              <a:defRPr/>
            </a:pPr>
            <a:r>
              <a:rPr lang="tr-TR" sz="1100" b="1" dirty="0">
                <a:solidFill>
                  <a:schemeClr val="tx1"/>
                </a:solidFill>
              </a:rPr>
              <a:t>(</a:t>
            </a:r>
            <a:r>
              <a:rPr lang="tr-TR" sz="1100" b="1" dirty="0" err="1">
                <a:solidFill>
                  <a:schemeClr val="tx1"/>
                </a:solidFill>
              </a:rPr>
              <a:t>Tirmizi</a:t>
            </a:r>
            <a:r>
              <a:rPr lang="tr-TR" sz="1100" b="1" dirty="0">
                <a:solidFill>
                  <a:schemeClr val="tx1"/>
                </a:solidFill>
              </a:rPr>
              <a:t>, </a:t>
            </a:r>
            <a:r>
              <a:rPr lang="tr-TR" sz="1100" b="1" dirty="0" err="1">
                <a:solidFill>
                  <a:schemeClr val="tx1"/>
                </a:solidFill>
              </a:rPr>
              <a:t>Deavat</a:t>
            </a:r>
            <a:r>
              <a:rPr lang="tr-TR" sz="1100" b="1" dirty="0">
                <a:solidFill>
                  <a:schemeClr val="tx1"/>
                </a:solidFill>
              </a:rPr>
              <a:t>, 100)</a:t>
            </a:r>
            <a:endParaRPr lang="tr-TR" sz="1100" dirty="0">
              <a:solidFill>
                <a:schemeClr val="tx1"/>
              </a:solidFill>
            </a:endParaRPr>
          </a:p>
        </p:txBody>
      </p:sp>
      <p:sp>
        <p:nvSpPr>
          <p:cNvPr id="6" name="4 Dikdörtgen"/>
          <p:cNvSpPr/>
          <p:nvPr/>
        </p:nvSpPr>
        <p:spPr>
          <a:xfrm>
            <a:off x="0" y="116632"/>
            <a:ext cx="9144000" cy="8640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r>
              <a:rPr lang="tr-TR" sz="24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RAMAZAN’I </a:t>
            </a:r>
            <a:r>
              <a:rPr lang="tr-TR" sz="2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İHYA EDENLERİN GÜNAHLARI BAĞIŞLANIR</a:t>
            </a:r>
          </a:p>
        </p:txBody>
      </p:sp>
    </p:spTree>
    <p:extLst>
      <p:ext uri="{BB962C8B-B14F-4D97-AF65-F5344CB8AC3E}">
        <p14:creationId xmlns:p14="http://schemas.microsoft.com/office/powerpoint/2010/main" val="364598589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148" name="Picture 4" descr="http://www.edebifikir.com/medya/011120121152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548680"/>
            <a:ext cx="4803139" cy="3315287"/>
          </a:xfrm>
          <a:prstGeom prst="rect">
            <a:avLst/>
          </a:prstGeom>
          <a:noFill/>
          <a:extLst>
            <a:ext uri="{909E8E84-426E-40DD-AFC4-6F175D3DCCD1}">
              <a14:hiddenFill xmlns:a14="http://schemas.microsoft.com/office/drawing/2010/main">
                <a:solidFill>
                  <a:srgbClr val="FFFFFF"/>
                </a:solidFill>
              </a14:hiddenFill>
            </a:ext>
          </a:extLst>
        </p:spPr>
      </p:pic>
      <p:sp>
        <p:nvSpPr>
          <p:cNvPr id="5" name="4 Dikdörtgen"/>
          <p:cNvSpPr/>
          <p:nvPr/>
        </p:nvSpPr>
        <p:spPr>
          <a:xfrm>
            <a:off x="53633" y="4093689"/>
            <a:ext cx="9025418" cy="23676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99385" rIns="199385" rtlCol="0" anchor="ctr"/>
          <a:lstStyle/>
          <a:p>
            <a:pPr algn="ctr"/>
            <a:r>
              <a:rPr lang="ar-SA" sz="3692" dirty="0">
                <a:solidFill>
                  <a:schemeClr val="tx1"/>
                </a:solidFill>
                <a:latin typeface="HASENAT" panose="01000600020000020003" pitchFamily="2" charset="-78"/>
                <a:cs typeface="HASENAT" panose="01000600020000020003" pitchFamily="2" charset="-78"/>
              </a:rPr>
              <a:t>يَآاَيُّهَا الَّذِينَ اَمَنُوا اتَّقُوا اللهَ وَلْتَنْظُرْ نَفْسٌ مَا قَدَّمَتْ لِغَدٍ وَاتَّقُوا اللهَ اِنَّ اللهَ خَبِيرٌ بِمَا تَعْمَلُونَ</a:t>
            </a:r>
            <a:endParaRPr lang="tr-TR" sz="3692" dirty="0">
              <a:solidFill>
                <a:schemeClr val="tx1"/>
              </a:solidFill>
              <a:latin typeface="HASENAT" panose="01000600020000020003" pitchFamily="2" charset="-78"/>
              <a:cs typeface="HASENAT" panose="01000600020000020003" pitchFamily="2" charset="-78"/>
            </a:endParaRPr>
          </a:p>
          <a:p>
            <a:pPr algn="just"/>
            <a:r>
              <a:rPr lang="tr-TR" sz="2585" b="1" spc="46" dirty="0">
                <a:ln w="12700" cmpd="sng">
                  <a:solidFill>
                    <a:schemeClr val="accent6">
                      <a:satMod val="120000"/>
                      <a:shade val="80000"/>
                    </a:schemeClr>
                  </a:solidFill>
                  <a:prstDash val="solid"/>
                </a:ln>
                <a:solidFill>
                  <a:schemeClr val="tx1"/>
                </a:solidFill>
                <a:effectLst>
                  <a:glow rad="53100">
                    <a:schemeClr val="accent6">
                      <a:satMod val="180000"/>
                      <a:alpha val="30000"/>
                    </a:schemeClr>
                  </a:glow>
                </a:effectLst>
              </a:rPr>
              <a:t>"</a:t>
            </a:r>
            <a:r>
              <a:rPr lang="tr-TR" sz="2585" b="1" u="sng" spc="46" dirty="0">
                <a:ln w="12700" cmpd="sng">
                  <a:solidFill>
                    <a:schemeClr val="accent6">
                      <a:satMod val="120000"/>
                      <a:shade val="80000"/>
                    </a:schemeClr>
                  </a:solidFill>
                  <a:prstDash val="solid"/>
                </a:ln>
                <a:solidFill>
                  <a:schemeClr val="tx1"/>
                </a:solidFill>
                <a:effectLst>
                  <a:glow rad="53100">
                    <a:schemeClr val="accent6">
                      <a:satMod val="180000"/>
                      <a:alpha val="30000"/>
                    </a:schemeClr>
                  </a:glow>
                </a:effectLst>
              </a:rPr>
              <a:t>Ey iman edenler! Allah'tan korkun, herkes yarına ne hazırladığına bir baksın; Allah'tan sakının, çünkü Allah, işlediklerinizden </a:t>
            </a:r>
            <a:r>
              <a:rPr lang="tr-TR" sz="2585" b="1" u="sng" spc="46" dirty="0" err="1">
                <a:ln w="12700" cmpd="sng">
                  <a:solidFill>
                    <a:schemeClr val="accent6">
                      <a:satMod val="120000"/>
                      <a:shade val="80000"/>
                    </a:schemeClr>
                  </a:solidFill>
                  <a:prstDash val="solid"/>
                </a:ln>
                <a:solidFill>
                  <a:schemeClr val="tx1"/>
                </a:solidFill>
                <a:effectLst>
                  <a:glow rad="53100">
                    <a:schemeClr val="accent6">
                      <a:satMod val="180000"/>
                      <a:alpha val="30000"/>
                    </a:schemeClr>
                  </a:glow>
                </a:effectLst>
              </a:rPr>
              <a:t>haberdârdır</a:t>
            </a:r>
            <a:r>
              <a:rPr lang="tr-TR" sz="2585" b="1" spc="46" dirty="0">
                <a:ln w="12700" cmpd="sng">
                  <a:solidFill>
                    <a:schemeClr val="accent6">
                      <a:satMod val="120000"/>
                      <a:shade val="80000"/>
                    </a:schemeClr>
                  </a:solidFill>
                  <a:prstDash val="solid"/>
                </a:ln>
                <a:solidFill>
                  <a:schemeClr val="tx1"/>
                </a:solidFill>
                <a:effectLst>
                  <a:glow rad="53100">
                    <a:schemeClr val="accent6">
                      <a:satMod val="180000"/>
                      <a:alpha val="30000"/>
                    </a:schemeClr>
                  </a:glow>
                </a:effectLst>
              </a:rPr>
              <a:t>." </a:t>
            </a:r>
            <a:r>
              <a:rPr lang="tr-TR" sz="1846" b="1" spc="46" dirty="0">
                <a:ln w="12700" cmpd="sng">
                  <a:solidFill>
                    <a:schemeClr val="accent6">
                      <a:satMod val="120000"/>
                      <a:shade val="80000"/>
                    </a:schemeClr>
                  </a:solidFill>
                  <a:prstDash val="solid"/>
                </a:ln>
                <a:solidFill>
                  <a:schemeClr val="tx1"/>
                </a:solidFill>
                <a:effectLst>
                  <a:glow rad="53100">
                    <a:schemeClr val="accent6">
                      <a:satMod val="180000"/>
                      <a:alpha val="30000"/>
                    </a:schemeClr>
                  </a:glow>
                </a:effectLst>
              </a:rPr>
              <a:t>(</a:t>
            </a:r>
            <a:r>
              <a:rPr lang="tr-TR" sz="1846" b="1" spc="46" dirty="0" err="1">
                <a:ln w="12700" cmpd="sng">
                  <a:solidFill>
                    <a:schemeClr val="accent6">
                      <a:satMod val="120000"/>
                      <a:shade val="80000"/>
                    </a:schemeClr>
                  </a:solidFill>
                  <a:prstDash val="solid"/>
                </a:ln>
                <a:solidFill>
                  <a:schemeClr val="tx1"/>
                </a:solidFill>
                <a:effectLst>
                  <a:glow rad="53100">
                    <a:schemeClr val="accent6">
                      <a:satMod val="180000"/>
                      <a:alpha val="30000"/>
                    </a:schemeClr>
                  </a:glow>
                </a:effectLst>
              </a:rPr>
              <a:t>Haşr</a:t>
            </a:r>
            <a:r>
              <a:rPr lang="tr-TR" sz="1846" b="1" spc="46" dirty="0">
                <a:ln w="12700" cmpd="sng">
                  <a:solidFill>
                    <a:schemeClr val="accent6">
                      <a:satMod val="120000"/>
                      <a:shade val="80000"/>
                    </a:schemeClr>
                  </a:solidFill>
                  <a:prstDash val="solid"/>
                </a:ln>
                <a:solidFill>
                  <a:schemeClr val="tx1"/>
                </a:solidFill>
                <a:effectLst>
                  <a:glow rad="53100">
                    <a:schemeClr val="accent6">
                      <a:satMod val="180000"/>
                      <a:alpha val="30000"/>
                    </a:schemeClr>
                  </a:glow>
                </a:effectLst>
              </a:rPr>
              <a:t>, 18)</a:t>
            </a:r>
            <a:endParaRPr lang="tr-TR" sz="1846" b="1" spc="46" dirty="0">
              <a:ln w="12700" cmpd="sng">
                <a:solidFill>
                  <a:schemeClr val="accent6">
                    <a:satMod val="120000"/>
                    <a:shade val="80000"/>
                  </a:schemeClr>
                </a:solidFill>
                <a:prstDash val="solid"/>
              </a:ln>
              <a:solidFill>
                <a:schemeClr val="tx1"/>
              </a:solidFill>
              <a:effectLst>
                <a:glow rad="53100">
                  <a:schemeClr val="accent6">
                    <a:satMod val="180000"/>
                    <a:alpha val="30000"/>
                  </a:schemeClr>
                </a:glow>
              </a:effectLst>
              <a:latin typeface="Times New Roman" pitchFamily="18" charset="0"/>
              <a:cs typeface="Times New Roman" pitchFamily="18" charset="0"/>
            </a:endParaRPr>
          </a:p>
        </p:txBody>
      </p:sp>
    </p:spTree>
    <p:extLst>
      <p:ext uri="{BB962C8B-B14F-4D97-AF65-F5344CB8AC3E}">
        <p14:creationId xmlns:p14="http://schemas.microsoft.com/office/powerpoint/2010/main" val="242653294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2020 TBGT BİLGİLENDİRME | İstavder"/>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r="28782"/>
          <a:stretch/>
        </p:blipFill>
        <p:spPr bwMode="auto">
          <a:xfrm>
            <a:off x="4388044" y="1478209"/>
            <a:ext cx="4755956" cy="5060703"/>
          </a:xfrm>
          <a:prstGeom prst="rect">
            <a:avLst/>
          </a:prstGeom>
          <a:noFill/>
          <a:extLst>
            <a:ext uri="{909E8E84-426E-40DD-AFC4-6F175D3DCCD1}">
              <a14:hiddenFill xmlns:a14="http://schemas.microsoft.com/office/drawing/2010/main">
                <a:solidFill>
                  <a:srgbClr val="FFFFFF"/>
                </a:solidFill>
              </a14:hiddenFill>
            </a:ext>
          </a:extLst>
        </p:spPr>
      </p:pic>
      <p:sp>
        <p:nvSpPr>
          <p:cNvPr id="5" name="4 Dikdörtgen"/>
          <p:cNvSpPr/>
          <p:nvPr/>
        </p:nvSpPr>
        <p:spPr>
          <a:xfrm>
            <a:off x="144016" y="1124744"/>
            <a:ext cx="7020272" cy="56166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r>
              <a:rPr lang="tr-TR" sz="2000" dirty="0" smtClean="0">
                <a:solidFill>
                  <a:schemeClr val="tx1"/>
                </a:solidFill>
              </a:rPr>
              <a:t>OKSİJENİN BEDELİ</a:t>
            </a:r>
            <a:r>
              <a:rPr lang="tr-TR" sz="2000" dirty="0">
                <a:solidFill>
                  <a:schemeClr val="tx1"/>
                </a:solidFill>
              </a:rPr>
              <a:t/>
            </a:r>
            <a:br>
              <a:rPr lang="tr-TR" sz="2000" dirty="0">
                <a:solidFill>
                  <a:schemeClr val="tx1"/>
                </a:solidFill>
              </a:rPr>
            </a:br>
            <a:r>
              <a:rPr lang="tr-TR" sz="2000" dirty="0" smtClean="0">
                <a:solidFill>
                  <a:schemeClr val="tx1"/>
                </a:solidFill>
              </a:rPr>
              <a:t>78 </a:t>
            </a:r>
            <a:r>
              <a:rPr lang="tr-TR" sz="2000" dirty="0">
                <a:solidFill>
                  <a:schemeClr val="tx1"/>
                </a:solidFill>
              </a:rPr>
              <a:t>yaşındaki bir adam ufak bir kriz geçirir ve hastaneye gider</a:t>
            </a:r>
            <a:r>
              <a:rPr lang="tr-TR" sz="2000" dirty="0" smtClean="0">
                <a:solidFill>
                  <a:schemeClr val="tx1"/>
                </a:solidFill>
              </a:rPr>
              <a:t>.</a:t>
            </a:r>
            <a:r>
              <a:rPr lang="tr-TR" sz="2000" dirty="0">
                <a:solidFill>
                  <a:schemeClr val="tx1"/>
                </a:solidFill>
              </a:rPr>
              <a:t/>
            </a:r>
            <a:br>
              <a:rPr lang="tr-TR" sz="2000" dirty="0">
                <a:solidFill>
                  <a:schemeClr val="tx1"/>
                </a:solidFill>
              </a:rPr>
            </a:br>
            <a:r>
              <a:rPr lang="tr-TR" sz="2000" dirty="0" smtClean="0">
                <a:solidFill>
                  <a:schemeClr val="tx1"/>
                </a:solidFill>
              </a:rPr>
              <a:t>Durumunun </a:t>
            </a:r>
            <a:r>
              <a:rPr lang="tr-TR" sz="2000" dirty="0">
                <a:solidFill>
                  <a:schemeClr val="tx1"/>
                </a:solidFill>
              </a:rPr>
              <a:t>düzelmesi için 24 saat boyunca oksijen verilen adam çok daha iyi hissetmeye başlar</a:t>
            </a:r>
            <a:r>
              <a:rPr lang="tr-TR" sz="2000" dirty="0" smtClean="0">
                <a:solidFill>
                  <a:schemeClr val="tx1"/>
                </a:solidFill>
              </a:rPr>
              <a:t>.</a:t>
            </a:r>
            <a:r>
              <a:rPr lang="tr-TR" sz="2000" dirty="0">
                <a:solidFill>
                  <a:schemeClr val="tx1"/>
                </a:solidFill>
              </a:rPr>
              <a:t/>
            </a:r>
            <a:br>
              <a:rPr lang="tr-TR" sz="2000" dirty="0">
                <a:solidFill>
                  <a:schemeClr val="tx1"/>
                </a:solidFill>
              </a:rPr>
            </a:br>
            <a:r>
              <a:rPr lang="tr-TR" sz="2000" dirty="0" smtClean="0">
                <a:solidFill>
                  <a:schemeClr val="tx1"/>
                </a:solidFill>
              </a:rPr>
              <a:t>Durumun </a:t>
            </a:r>
            <a:r>
              <a:rPr lang="tr-TR" sz="2000" dirty="0">
                <a:solidFill>
                  <a:schemeClr val="tx1"/>
                </a:solidFill>
              </a:rPr>
              <a:t>düzeldiğini gören doktorlar 2.000 TL civarındaki faturayı getirince adam ağlamaya başlar</a:t>
            </a:r>
            <a:r>
              <a:rPr lang="tr-TR" sz="2000" dirty="0" smtClean="0">
                <a:solidFill>
                  <a:schemeClr val="tx1"/>
                </a:solidFill>
              </a:rPr>
              <a:t>.</a:t>
            </a:r>
            <a:endParaRPr lang="tr-TR" sz="2000" dirty="0">
              <a:solidFill>
                <a:schemeClr val="tx1"/>
              </a:solidFill>
            </a:endParaRPr>
          </a:p>
          <a:p>
            <a:r>
              <a:rPr lang="tr-TR" sz="2000" dirty="0" smtClean="0">
                <a:solidFill>
                  <a:schemeClr val="tx1"/>
                </a:solidFill>
              </a:rPr>
              <a:t>Adamın </a:t>
            </a:r>
            <a:r>
              <a:rPr lang="tr-TR" sz="2000" dirty="0">
                <a:solidFill>
                  <a:schemeClr val="tx1"/>
                </a:solidFill>
              </a:rPr>
              <a:t>durumuna üzülen doktor </a:t>
            </a:r>
            <a:r>
              <a:rPr lang="tr-TR" sz="2000" b="1" dirty="0">
                <a:solidFill>
                  <a:schemeClr val="tx1"/>
                </a:solidFill>
              </a:rPr>
              <a:t>"ağlamana gerek yok, taksitle de ödeyebilirsin"</a:t>
            </a:r>
            <a:r>
              <a:rPr lang="tr-TR" sz="2000" dirty="0">
                <a:solidFill>
                  <a:schemeClr val="tx1"/>
                </a:solidFill>
              </a:rPr>
              <a:t> der</a:t>
            </a:r>
            <a:r>
              <a:rPr lang="tr-TR" sz="2000" dirty="0" smtClean="0">
                <a:solidFill>
                  <a:schemeClr val="tx1"/>
                </a:solidFill>
              </a:rPr>
              <a:t>.</a:t>
            </a:r>
            <a:endParaRPr lang="tr-TR" sz="2000" dirty="0">
              <a:solidFill>
                <a:schemeClr val="tx1"/>
              </a:solidFill>
            </a:endParaRPr>
          </a:p>
          <a:p>
            <a:r>
              <a:rPr lang="tr-TR" sz="2000" dirty="0" smtClean="0">
                <a:solidFill>
                  <a:schemeClr val="tx1"/>
                </a:solidFill>
              </a:rPr>
              <a:t>Adam ise: </a:t>
            </a:r>
            <a:r>
              <a:rPr lang="tr-TR" sz="2000" b="1" dirty="0" smtClean="0">
                <a:solidFill>
                  <a:srgbClr val="FF0000"/>
                </a:solidFill>
              </a:rPr>
              <a:t>«Mesele </a:t>
            </a:r>
            <a:r>
              <a:rPr lang="tr-TR" sz="2000" b="1" dirty="0">
                <a:solidFill>
                  <a:srgbClr val="FF0000"/>
                </a:solidFill>
              </a:rPr>
              <a:t>para değil peşin de öderim ben ücreti</a:t>
            </a:r>
            <a:r>
              <a:rPr lang="tr-TR" sz="2000" b="1" dirty="0" smtClean="0">
                <a:solidFill>
                  <a:srgbClr val="FF0000"/>
                </a:solidFill>
              </a:rPr>
              <a:t>. Asıl </a:t>
            </a:r>
            <a:r>
              <a:rPr lang="tr-TR" sz="2000" b="1" dirty="0">
                <a:solidFill>
                  <a:srgbClr val="FF0000"/>
                </a:solidFill>
              </a:rPr>
              <a:t>mesele şu ki; siz bana sadece 24 saat oksijen verdiniz ve bunun için 2.000 Lira istiyorsunuz. Bana 78 yıldır oksijen veren Yaradan'a borcumu nasıl ödeyeceğim, onu bilmiyorum" </a:t>
            </a:r>
            <a:r>
              <a:rPr lang="tr-TR" sz="2000" dirty="0">
                <a:solidFill>
                  <a:schemeClr val="tx1"/>
                </a:solidFill>
              </a:rPr>
              <a:t>ben onun için ağlıyorum der</a:t>
            </a:r>
            <a:r>
              <a:rPr lang="tr-TR" sz="2000" dirty="0" smtClean="0">
                <a:solidFill>
                  <a:schemeClr val="tx1"/>
                </a:solidFill>
              </a:rPr>
              <a:t>...</a:t>
            </a:r>
            <a:endParaRPr lang="tr-TR" sz="2000" dirty="0">
              <a:solidFill>
                <a:schemeClr val="tx1"/>
              </a:solidFill>
            </a:endParaRPr>
          </a:p>
        </p:txBody>
      </p:sp>
      <p:sp>
        <p:nvSpPr>
          <p:cNvPr id="3" name="2 Slayt Numarası Yer Tutucusu"/>
          <p:cNvSpPr>
            <a:spLocks noGrp="1"/>
          </p:cNvSpPr>
          <p:nvPr>
            <p:ph type="sldNum" sz="quarter" idx="12"/>
          </p:nvPr>
        </p:nvSpPr>
        <p:spPr/>
        <p:txBody>
          <a:bodyPr/>
          <a:lstStyle/>
          <a:p>
            <a:fld id="{7F71AFC5-446D-4DDF-AFDE-BBFB7834D34D}" type="slidenum">
              <a:rPr lang="tr-TR" smtClean="0"/>
              <a:pPr/>
              <a:t>62</a:t>
            </a:fld>
            <a:endParaRPr lang="tr-TR"/>
          </a:p>
        </p:txBody>
      </p:sp>
      <p:sp>
        <p:nvSpPr>
          <p:cNvPr id="4" name="3 Dikdörtgen"/>
          <p:cNvSpPr/>
          <p:nvPr/>
        </p:nvSpPr>
        <p:spPr>
          <a:xfrm rot="5400000">
            <a:off x="4009628" y="-4009628"/>
            <a:ext cx="1124744" cy="914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tr-TR" sz="3200" b="1" dirty="0" smtClean="0">
                <a:solidFill>
                  <a:schemeClr val="tx1"/>
                </a:solidFill>
                <a:effectLst>
                  <a:outerShdw blurRad="38100" dist="38100" dir="2700000" algn="tl">
                    <a:srgbClr val="000000">
                      <a:alpha val="43137"/>
                    </a:srgbClr>
                  </a:outerShdw>
                </a:effectLst>
              </a:rPr>
              <a:t>ÖMRÜNÜ NEREDE TÜKETTİN…</a:t>
            </a:r>
          </a:p>
          <a:p>
            <a:pPr algn="ctr"/>
            <a:r>
              <a:rPr lang="tr-TR" sz="3200" b="1" dirty="0" smtClean="0">
                <a:solidFill>
                  <a:schemeClr val="tx1"/>
                </a:solidFill>
                <a:effectLst>
                  <a:outerShdw blurRad="38100" dist="38100" dir="2700000" algn="tl">
                    <a:srgbClr val="000000">
                      <a:alpha val="43137"/>
                    </a:srgbClr>
                  </a:outerShdw>
                </a:effectLst>
              </a:rPr>
              <a:t>RAMAZANI NASIL YAŞADIN…</a:t>
            </a:r>
            <a:endParaRPr lang="tr-TR" sz="3200" dirty="0" smtClean="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1687568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4 Dikdörtgen"/>
          <p:cNvSpPr/>
          <p:nvPr/>
        </p:nvSpPr>
        <p:spPr>
          <a:xfrm>
            <a:off x="323528" y="178086"/>
            <a:ext cx="8820472" cy="63699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99385" rIns="199385" rtlCol="0" anchor="ctr"/>
          <a:lstStyle/>
          <a:p>
            <a:pPr marL="342900" indent="-342900">
              <a:buFont typeface="Arial" panose="020B0604020202020204" pitchFamily="34" charset="0"/>
              <a:buChar char="•"/>
            </a:pPr>
            <a:r>
              <a:rPr lang="tr-TR" sz="2400" dirty="0">
                <a:solidFill>
                  <a:srgbClr val="00B050"/>
                </a:solidFill>
                <a:latin typeface="Times New Roman" pitchFamily="18" charset="0"/>
                <a:cs typeface="Times New Roman" pitchFamily="18" charset="0"/>
              </a:rPr>
              <a:t>Allah ile aram nasıl?  Onun istediği bir kul olabildim mi? </a:t>
            </a:r>
          </a:p>
          <a:p>
            <a:pPr marL="342900" indent="-342900">
              <a:buFont typeface="Arial" panose="020B0604020202020204" pitchFamily="34" charset="0"/>
              <a:buChar char="•"/>
            </a:pPr>
            <a:r>
              <a:rPr lang="tr-TR" sz="2400" b="1" u="sng" dirty="0">
                <a:solidFill>
                  <a:srgbClr val="0070C0"/>
                </a:solidFill>
                <a:latin typeface="Times New Roman" pitchFamily="18" charset="0"/>
                <a:cs typeface="Times New Roman" pitchFamily="18" charset="0"/>
              </a:rPr>
              <a:t>Allah’a karşı kulluk vazifemi yapabiliyor muyum? </a:t>
            </a:r>
            <a:endParaRPr lang="tr-TR" sz="2400" dirty="0">
              <a:solidFill>
                <a:srgbClr val="0070C0"/>
              </a:solidFill>
              <a:latin typeface="Times New Roman" pitchFamily="18" charset="0"/>
              <a:cs typeface="Times New Roman" pitchFamily="18" charset="0"/>
            </a:endParaRPr>
          </a:p>
          <a:p>
            <a:pPr marL="342900" indent="-342900">
              <a:buFont typeface="Arial" panose="020B0604020202020204" pitchFamily="34" charset="0"/>
              <a:buChar char="•"/>
            </a:pPr>
            <a:r>
              <a:rPr lang="tr-TR" sz="2400" dirty="0">
                <a:solidFill>
                  <a:srgbClr val="7030A0"/>
                </a:solidFill>
                <a:latin typeface="Times New Roman" pitchFamily="18" charset="0"/>
                <a:cs typeface="Times New Roman" pitchFamily="18" charset="0"/>
              </a:rPr>
              <a:t>Beni ondan uzaklaştıran kötü alışkanlıklarım var mı?  </a:t>
            </a:r>
          </a:p>
          <a:p>
            <a:pPr marL="342900" indent="-342900">
              <a:buFont typeface="Arial" panose="020B0604020202020204" pitchFamily="34" charset="0"/>
              <a:buChar char="•"/>
            </a:pPr>
            <a:r>
              <a:rPr lang="tr-TR" sz="2400" b="1" u="sng" dirty="0">
                <a:solidFill>
                  <a:schemeClr val="accent2">
                    <a:lumMod val="75000"/>
                  </a:schemeClr>
                </a:solidFill>
                <a:latin typeface="Times New Roman" pitchFamily="18" charset="0"/>
                <a:cs typeface="Times New Roman" pitchFamily="18" charset="0"/>
              </a:rPr>
              <a:t>Peygamberin sünnetini, ahlakını yaşayabiliyor muyum?</a:t>
            </a:r>
            <a:endParaRPr lang="tr-TR" sz="2400" dirty="0">
              <a:solidFill>
                <a:schemeClr val="accent2">
                  <a:lumMod val="75000"/>
                </a:schemeClr>
              </a:solidFill>
              <a:latin typeface="Times New Roman" pitchFamily="18" charset="0"/>
              <a:cs typeface="Times New Roman" pitchFamily="18" charset="0"/>
            </a:endParaRPr>
          </a:p>
          <a:p>
            <a:pPr marL="342900" indent="-342900">
              <a:buFont typeface="Arial" panose="020B0604020202020204" pitchFamily="34" charset="0"/>
              <a:buChar char="•"/>
            </a:pPr>
            <a:r>
              <a:rPr lang="tr-TR" sz="2400" b="1" dirty="0">
                <a:solidFill>
                  <a:schemeClr val="accent3">
                    <a:lumMod val="50000"/>
                  </a:schemeClr>
                </a:solidFill>
                <a:latin typeface="Times New Roman" pitchFamily="18" charset="0"/>
                <a:cs typeface="Times New Roman" pitchFamily="18" charset="0"/>
              </a:rPr>
              <a:t>Her an ölüm gelecek olsa buna ne kadar hazırlıklıyım? </a:t>
            </a:r>
          </a:p>
          <a:p>
            <a:pPr marL="342900" indent="-342900">
              <a:buFont typeface="Arial" panose="020B0604020202020204" pitchFamily="34" charset="0"/>
              <a:buChar char="•"/>
            </a:pPr>
            <a:r>
              <a:rPr lang="tr-TR" sz="2400" b="1" dirty="0">
                <a:solidFill>
                  <a:srgbClr val="C00000"/>
                </a:solidFill>
                <a:latin typeface="Times New Roman" pitchFamily="18" charset="0"/>
                <a:cs typeface="Times New Roman" pitchFamily="18" charset="0"/>
              </a:rPr>
              <a:t>Ruhumuzu İslâm’ın güzellikleriyle ne derece süsleyebildik? </a:t>
            </a:r>
          </a:p>
          <a:p>
            <a:pPr marL="342900" indent="-342900">
              <a:buFont typeface="Arial" panose="020B0604020202020204" pitchFamily="34" charset="0"/>
              <a:buChar char="•"/>
            </a:pPr>
            <a:r>
              <a:rPr lang="tr-TR" sz="2400" b="1" dirty="0">
                <a:solidFill>
                  <a:schemeClr val="bg2">
                    <a:lumMod val="50000"/>
                  </a:schemeClr>
                </a:solidFill>
                <a:latin typeface="Times New Roman" pitchFamily="18" charset="0"/>
                <a:cs typeface="Times New Roman" pitchFamily="18" charset="0"/>
              </a:rPr>
              <a:t>Bir Müslüman olarak İslâm’ı ne derece özümseyebildik? </a:t>
            </a:r>
          </a:p>
          <a:p>
            <a:pPr marL="342900" indent="-342900">
              <a:buFont typeface="Arial" panose="020B0604020202020204" pitchFamily="34" charset="0"/>
              <a:buChar char="•"/>
            </a:pPr>
            <a:r>
              <a:rPr lang="tr-TR" sz="2400" dirty="0">
                <a:solidFill>
                  <a:srgbClr val="FF0000"/>
                </a:solidFill>
                <a:latin typeface="Times New Roman" pitchFamily="18" charset="0"/>
                <a:cs typeface="Times New Roman" pitchFamily="18" charset="0"/>
              </a:rPr>
              <a:t>İslâm ahlâkını ne kadar hayata geçirebildik?</a:t>
            </a:r>
          </a:p>
          <a:p>
            <a:pPr marL="342900" indent="-342900">
              <a:buFont typeface="Arial" panose="020B0604020202020204" pitchFamily="34" charset="0"/>
              <a:buChar char="•"/>
            </a:pPr>
            <a:r>
              <a:rPr lang="tr-TR" sz="2400" b="1" dirty="0">
                <a:solidFill>
                  <a:srgbClr val="00B0F0"/>
                </a:solidFill>
                <a:effectLst>
                  <a:outerShdw blurRad="38100" dist="38100" dir="2700000" algn="tl">
                    <a:srgbClr val="000000">
                      <a:alpha val="43137"/>
                    </a:srgbClr>
                  </a:outerShdw>
                </a:effectLst>
                <a:latin typeface="Times New Roman" pitchFamily="18" charset="0"/>
                <a:cs typeface="Times New Roman" pitchFamily="18" charset="0"/>
              </a:rPr>
              <a:t>Ailemiz ve çocuklarımız için üzerimize düşen görevleri yapabildik mi?</a:t>
            </a:r>
          </a:p>
          <a:p>
            <a:pPr marL="342900" indent="-342900">
              <a:buFont typeface="Arial" panose="020B0604020202020204" pitchFamily="34" charset="0"/>
              <a:buChar char="•"/>
            </a:pPr>
            <a:r>
              <a:rPr lang="tr-TR" sz="2400" dirty="0">
                <a:solidFill>
                  <a:schemeClr val="accent2"/>
                </a:solidFill>
                <a:effectLst>
                  <a:outerShdw blurRad="38100" dist="38100" dir="2700000" algn="tl">
                    <a:srgbClr val="000000">
                      <a:alpha val="43137"/>
                    </a:srgbClr>
                  </a:outerShdw>
                </a:effectLst>
                <a:latin typeface="Times New Roman" pitchFamily="18" charset="0"/>
                <a:cs typeface="Times New Roman" pitchFamily="18" charset="0"/>
              </a:rPr>
              <a:t>Bugüne kadar İslam’ın yaşanmasına katkıda bulunacak hizmetim var mı? </a:t>
            </a:r>
            <a:r>
              <a:rPr lang="tr-TR" sz="2400" b="1" dirty="0" smtClean="0">
                <a:solidFill>
                  <a:schemeClr val="tx2"/>
                </a:solidFill>
                <a:latin typeface="Times New Roman" pitchFamily="18" charset="0"/>
                <a:cs typeface="Times New Roman" pitchFamily="18" charset="0"/>
              </a:rPr>
              <a:t>Kaç </a:t>
            </a:r>
            <a:r>
              <a:rPr lang="tr-TR" sz="2400" b="1" dirty="0">
                <a:solidFill>
                  <a:schemeClr val="tx2"/>
                </a:solidFill>
                <a:latin typeface="Times New Roman" pitchFamily="18" charset="0"/>
                <a:cs typeface="Times New Roman" pitchFamily="18" charset="0"/>
              </a:rPr>
              <a:t>kişinin daha iyi </a:t>
            </a:r>
            <a:r>
              <a:rPr lang="tr-TR" sz="2400" b="1" dirty="0" err="1">
                <a:solidFill>
                  <a:schemeClr val="tx2"/>
                </a:solidFill>
                <a:latin typeface="Times New Roman" pitchFamily="18" charset="0"/>
                <a:cs typeface="Times New Roman" pitchFamily="18" charset="0"/>
              </a:rPr>
              <a:t>müslüman</a:t>
            </a:r>
            <a:r>
              <a:rPr lang="tr-TR" sz="2400" b="1" dirty="0">
                <a:solidFill>
                  <a:schemeClr val="tx2"/>
                </a:solidFill>
                <a:latin typeface="Times New Roman" pitchFamily="18" charset="0"/>
                <a:cs typeface="Times New Roman" pitchFamily="18" charset="0"/>
              </a:rPr>
              <a:t> olması için, daha iyi ibadet edebilmesi için gayret gösterdim? </a:t>
            </a:r>
          </a:p>
          <a:p>
            <a:pPr marL="342900" indent="-342900">
              <a:buFont typeface="Arial" panose="020B0604020202020204" pitchFamily="34" charset="0"/>
              <a:buChar char="•"/>
            </a:pPr>
            <a:r>
              <a:rPr lang="tr-TR" sz="2400" b="1" dirty="0">
                <a:solidFill>
                  <a:srgbClr val="FF0000"/>
                </a:solidFill>
                <a:latin typeface="Times New Roman" pitchFamily="18" charset="0"/>
                <a:cs typeface="Times New Roman" pitchFamily="18" charset="0"/>
              </a:rPr>
              <a:t>Kaç yetimin başını okşadım, karnını doyurdum, üstünü giydirdim?</a:t>
            </a:r>
          </a:p>
          <a:p>
            <a:pPr marL="342900" indent="-342900">
              <a:buFont typeface="Arial" panose="020B0604020202020204" pitchFamily="34" charset="0"/>
              <a:buChar char="•"/>
            </a:pPr>
            <a:r>
              <a:rPr lang="tr-TR" sz="2400" b="1" dirty="0">
                <a:solidFill>
                  <a:srgbClr val="00B0F0"/>
                </a:solidFill>
                <a:latin typeface="Times New Roman" pitchFamily="18" charset="0"/>
                <a:cs typeface="Times New Roman" pitchFamily="18" charset="0"/>
              </a:rPr>
              <a:t>İnsanlığa hizmet edecek, malımdan, ilmimden, neslimden örnek bir evlat kazanabildim? </a:t>
            </a:r>
            <a:endParaRPr lang="tr-TR" sz="2400" dirty="0">
              <a:solidFill>
                <a:srgbClr val="00B0F0"/>
              </a:solidFill>
              <a:latin typeface="Times New Roman" pitchFamily="18" charset="0"/>
              <a:cs typeface="Times New Roman" pitchFamily="18" charset="0"/>
            </a:endParaRPr>
          </a:p>
        </p:txBody>
      </p:sp>
      <p:sp>
        <p:nvSpPr>
          <p:cNvPr id="4" name="4 Dikdörtgen"/>
          <p:cNvSpPr/>
          <p:nvPr/>
        </p:nvSpPr>
        <p:spPr>
          <a:xfrm rot="16200000">
            <a:off x="-3498959" y="2931007"/>
            <a:ext cx="7500958" cy="8640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r>
              <a:rPr lang="tr-TR" sz="28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RAMAZAN MUHASEBE </a:t>
            </a:r>
            <a:r>
              <a:rPr lang="tr-TR" sz="28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AYIDIR</a:t>
            </a:r>
          </a:p>
        </p:txBody>
      </p:sp>
    </p:spTree>
    <p:extLst>
      <p:ext uri="{BB962C8B-B14F-4D97-AF65-F5344CB8AC3E}">
        <p14:creationId xmlns:p14="http://schemas.microsoft.com/office/powerpoint/2010/main" val="246471840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Dikdörtgen"/>
          <p:cNvSpPr/>
          <p:nvPr/>
        </p:nvSpPr>
        <p:spPr>
          <a:xfrm>
            <a:off x="179512" y="1124744"/>
            <a:ext cx="8784976" cy="5544616"/>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rtlCol="0" anchor="ctr"/>
          <a:lstStyle/>
          <a:p>
            <a:pPr marL="457200" lvl="0" indent="-457200">
              <a:buFont typeface="Wingdings" pitchFamily="2" charset="2"/>
              <a:buChar char="q"/>
            </a:pPr>
            <a:r>
              <a:rPr lang="tr-TR" sz="2200" dirty="0" smtClean="0">
                <a:solidFill>
                  <a:srgbClr val="C00000"/>
                </a:solidFill>
                <a:latin typeface="Times New Roman" pitchFamily="18" charset="0"/>
                <a:cs typeface="Times New Roman" pitchFamily="18" charset="0"/>
              </a:rPr>
              <a:t>GÜNAHLARDAN KURTULRAK TEVBE ETMEYE </a:t>
            </a:r>
          </a:p>
          <a:p>
            <a:pPr marL="457200" lvl="0" indent="-457200">
              <a:buFont typeface="Wingdings" pitchFamily="2" charset="2"/>
              <a:buChar char="q"/>
            </a:pPr>
            <a:r>
              <a:rPr lang="tr-TR" sz="2200" dirty="0" smtClean="0">
                <a:solidFill>
                  <a:srgbClr val="0070C0"/>
                </a:solidFill>
                <a:latin typeface="Times New Roman" pitchFamily="18" charset="0"/>
                <a:cs typeface="Times New Roman" pitchFamily="18" charset="0"/>
              </a:rPr>
              <a:t>NAMAZLARIMIZI EKSİKSİZ KILMAYA </a:t>
            </a:r>
          </a:p>
          <a:p>
            <a:pPr marL="457200" lvl="0" indent="-457200">
              <a:buFont typeface="Wingdings" pitchFamily="2" charset="2"/>
              <a:buChar char="q"/>
            </a:pPr>
            <a:r>
              <a:rPr lang="tr-TR" sz="2200" dirty="0" smtClean="0">
                <a:solidFill>
                  <a:srgbClr val="C00000"/>
                </a:solidFill>
                <a:latin typeface="Times New Roman" pitchFamily="18" charset="0"/>
                <a:cs typeface="Times New Roman" pitchFamily="18" charset="0"/>
              </a:rPr>
              <a:t>HAK VE HAKİKATİN YANINDA YER ALMAYA </a:t>
            </a:r>
          </a:p>
          <a:p>
            <a:pPr marL="457200" lvl="0" indent="-457200" algn="just">
              <a:buFont typeface="Wingdings" pitchFamily="2" charset="2"/>
              <a:buChar char="q"/>
            </a:pPr>
            <a:r>
              <a:rPr lang="tr-TR" sz="2200" dirty="0" smtClean="0">
                <a:solidFill>
                  <a:srgbClr val="7030A0"/>
                </a:solidFill>
                <a:latin typeface="Times New Roman" pitchFamily="18" charset="0"/>
                <a:cs typeface="Times New Roman" pitchFamily="18" charset="0"/>
              </a:rPr>
              <a:t>İSTİKAMET ÜZERE HAYAT SÜRMEYE DEVAM EDECEĞİMİZE </a:t>
            </a:r>
          </a:p>
          <a:p>
            <a:pPr marL="457200" lvl="0" indent="-457200" algn="just">
              <a:buFont typeface="Wingdings" pitchFamily="2" charset="2"/>
              <a:buChar char="q"/>
            </a:pPr>
            <a:r>
              <a:rPr lang="tr-TR" sz="2200" dirty="0" smtClean="0">
                <a:solidFill>
                  <a:schemeClr val="tx1"/>
                </a:solidFill>
                <a:latin typeface="Times New Roman" pitchFamily="18" charset="0"/>
                <a:cs typeface="Times New Roman" pitchFamily="18" charset="0"/>
              </a:rPr>
              <a:t>HERKESLE HELALLEŞMEYE</a:t>
            </a:r>
          </a:p>
          <a:p>
            <a:pPr marL="457200" indent="-457200" algn="just">
              <a:buFont typeface="Wingdings" pitchFamily="2" charset="2"/>
              <a:buChar char="q"/>
            </a:pPr>
            <a:r>
              <a:rPr lang="tr-TR" sz="2200" dirty="0" smtClean="0">
                <a:solidFill>
                  <a:srgbClr val="FF0000"/>
                </a:solidFill>
                <a:latin typeface="Times New Roman" pitchFamily="18" charset="0"/>
                <a:cs typeface="Times New Roman" pitchFamily="18" charset="0"/>
              </a:rPr>
              <a:t>AHLAKIMIZI GÜZELLEŞTİRMEYE</a:t>
            </a:r>
          </a:p>
          <a:p>
            <a:pPr marL="457200" lvl="0" indent="-457200" algn="just">
              <a:buFont typeface="Wingdings" pitchFamily="2" charset="2"/>
              <a:buChar char="q"/>
            </a:pPr>
            <a:r>
              <a:rPr lang="tr-TR" sz="2200" dirty="0" smtClean="0">
                <a:solidFill>
                  <a:srgbClr val="002060"/>
                </a:solidFill>
                <a:latin typeface="Times New Roman" pitchFamily="18" charset="0"/>
                <a:cs typeface="Times New Roman" pitchFamily="18" charset="0"/>
              </a:rPr>
              <a:t>İNSANLARA İYİ MUAMELEDE BULUNMAYA</a:t>
            </a:r>
          </a:p>
          <a:p>
            <a:pPr marL="457200" indent="-457200" algn="just">
              <a:buFont typeface="Wingdings" pitchFamily="2" charset="2"/>
              <a:buChar char="q"/>
            </a:pPr>
            <a:r>
              <a:rPr lang="tr-TR" sz="2200" dirty="0" smtClean="0">
                <a:solidFill>
                  <a:schemeClr val="tx1"/>
                </a:solidFill>
                <a:latin typeface="Times New Roman" pitchFamily="18" charset="0"/>
                <a:cs typeface="Times New Roman" pitchFamily="18" charset="0"/>
              </a:rPr>
              <a:t>ADALETTEN AYRILMAMAYA</a:t>
            </a:r>
          </a:p>
          <a:p>
            <a:pPr marL="457200" lvl="0" indent="-457200" algn="just">
              <a:buFont typeface="Wingdings" pitchFamily="2" charset="2"/>
              <a:buChar char="q"/>
            </a:pPr>
            <a:r>
              <a:rPr lang="tr-TR" sz="2200" dirty="0" smtClean="0">
                <a:solidFill>
                  <a:srgbClr val="FF0000"/>
                </a:solidFill>
                <a:latin typeface="Times New Roman" pitchFamily="18" charset="0"/>
                <a:cs typeface="Times New Roman" pitchFamily="18" charset="0"/>
              </a:rPr>
              <a:t>GÖREV VE SORUMLULUKLARIMI YERİNE GETİRMEYE</a:t>
            </a:r>
          </a:p>
          <a:p>
            <a:pPr marL="457200" lvl="0" indent="-457200" algn="just">
              <a:buFont typeface="Wingdings" pitchFamily="2" charset="2"/>
              <a:buChar char="q"/>
            </a:pPr>
            <a:r>
              <a:rPr lang="tr-TR" sz="2200" dirty="0" smtClean="0">
                <a:solidFill>
                  <a:schemeClr val="tx1"/>
                </a:solidFill>
                <a:latin typeface="Times New Roman" pitchFamily="18" charset="0"/>
                <a:cs typeface="Times New Roman" pitchFamily="18" charset="0"/>
              </a:rPr>
              <a:t>İYİLİKLERDEN YANA OLMAYA</a:t>
            </a:r>
          </a:p>
          <a:p>
            <a:pPr marL="457200" lvl="0" indent="-457200" algn="just">
              <a:buFont typeface="Wingdings" pitchFamily="2" charset="2"/>
              <a:buChar char="q"/>
            </a:pPr>
            <a:r>
              <a:rPr lang="tr-TR" sz="2200" dirty="0" smtClean="0">
                <a:solidFill>
                  <a:srgbClr val="0070C0"/>
                </a:solidFill>
                <a:latin typeface="Times New Roman" pitchFamily="18" charset="0"/>
                <a:cs typeface="Times New Roman" pitchFamily="18" charset="0"/>
              </a:rPr>
              <a:t>ÇOCUKLARIMIZA SAHİP ÇIKMAYA</a:t>
            </a:r>
          </a:p>
          <a:p>
            <a:pPr marL="457200" lvl="0" indent="-457200" algn="just">
              <a:buFont typeface="Wingdings" pitchFamily="2" charset="2"/>
              <a:buChar char="q"/>
            </a:pPr>
            <a:r>
              <a:rPr lang="tr-TR" sz="2200" dirty="0" smtClean="0">
                <a:solidFill>
                  <a:srgbClr val="FF0000"/>
                </a:solidFill>
                <a:latin typeface="Times New Roman" pitchFamily="18" charset="0"/>
                <a:cs typeface="Times New Roman" pitchFamily="18" charset="0"/>
              </a:rPr>
              <a:t>GÜNAHLARA ENGEL OLMAYA</a:t>
            </a:r>
          </a:p>
          <a:p>
            <a:pPr marL="457200" lvl="0" indent="-457200" algn="just">
              <a:buFont typeface="Wingdings" pitchFamily="2" charset="2"/>
              <a:buChar char="q"/>
            </a:pPr>
            <a:r>
              <a:rPr lang="tr-TR" sz="2200" dirty="0" smtClean="0">
                <a:solidFill>
                  <a:srgbClr val="7030A0"/>
                </a:solidFill>
                <a:latin typeface="Times New Roman" pitchFamily="18" charset="0"/>
                <a:cs typeface="Times New Roman" pitchFamily="18" charset="0"/>
              </a:rPr>
              <a:t>KURANIN EMİRLERİNİ HAYATIMIZA TAŞIMAYA</a:t>
            </a:r>
          </a:p>
          <a:p>
            <a:pPr marL="457200" lvl="0" indent="-457200" algn="just">
              <a:buFont typeface="Wingdings" pitchFamily="2" charset="2"/>
              <a:buChar char="q"/>
            </a:pPr>
            <a:endParaRPr lang="tr-TR" sz="2200" b="1" u="sng" dirty="0">
              <a:solidFill>
                <a:srgbClr val="7030A0"/>
              </a:solidFill>
              <a:latin typeface="Times New Roman" pitchFamily="18" charset="0"/>
              <a:cs typeface="Times New Roman" pitchFamily="18" charset="0"/>
            </a:endParaRPr>
          </a:p>
          <a:p>
            <a:pPr marL="457200" lvl="0" indent="-457200" algn="just">
              <a:buFont typeface="Wingdings" pitchFamily="2" charset="2"/>
              <a:buChar char="q"/>
            </a:pPr>
            <a:r>
              <a:rPr lang="tr-TR" sz="2200" b="1" u="sng" dirty="0" smtClean="0">
                <a:solidFill>
                  <a:srgbClr val="7030A0"/>
                </a:solidFill>
                <a:latin typeface="Times New Roman" pitchFamily="18" charset="0"/>
                <a:cs typeface="Times New Roman" pitchFamily="18" charset="0"/>
              </a:rPr>
              <a:t>KARAR VERELİM</a:t>
            </a:r>
          </a:p>
        </p:txBody>
      </p:sp>
      <p:sp>
        <p:nvSpPr>
          <p:cNvPr id="3" name="2 Dikdörtgen"/>
          <p:cNvSpPr/>
          <p:nvPr/>
        </p:nvSpPr>
        <p:spPr>
          <a:xfrm>
            <a:off x="0" y="0"/>
            <a:ext cx="9144000" cy="11247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b="1" dirty="0" smtClean="0">
                <a:solidFill>
                  <a:srgbClr val="002060"/>
                </a:solidFill>
                <a:latin typeface="Times New Roman" pitchFamily="18" charset="0"/>
                <a:cs typeface="Times New Roman" pitchFamily="18" charset="0"/>
              </a:rPr>
              <a:t>RAMAZAN YENİLİKLERE VESİLEDİR</a:t>
            </a:r>
            <a:endParaRPr lang="tr-TR" sz="3600" b="1" dirty="0">
              <a:solidFill>
                <a:srgbClr val="002060"/>
              </a:solidFill>
            </a:endParaRPr>
          </a:p>
        </p:txBody>
      </p:sp>
    </p:spTree>
    <p:extLst>
      <p:ext uri="{BB962C8B-B14F-4D97-AF65-F5344CB8AC3E}">
        <p14:creationId xmlns:p14="http://schemas.microsoft.com/office/powerpoint/2010/main" val="4124285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13">
                                            <p:txEl>
                                              <p:pRg st="2" end="2"/>
                                            </p:txEl>
                                          </p:spTgt>
                                        </p:tgtEl>
                                        <p:attrNameLst>
                                          <p:attrName>style.visibility</p:attrName>
                                        </p:attrNameLst>
                                      </p:cBhvr>
                                      <p:to>
                                        <p:strVal val="visible"/>
                                      </p:to>
                                    </p:set>
                                    <p:anim calcmode="lin" valueType="num">
                                      <p:cBhvr additive="base">
                                        <p:cTn id="15"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13">
                                            <p:txEl>
                                              <p:pRg st="3" end="3"/>
                                            </p:txEl>
                                          </p:spTgt>
                                        </p:tgtEl>
                                        <p:attrNameLst>
                                          <p:attrName>style.visibility</p:attrName>
                                        </p:attrNameLst>
                                      </p:cBhvr>
                                      <p:to>
                                        <p:strVal val="visible"/>
                                      </p:to>
                                    </p:set>
                                    <p:animEffect transition="in" filter="circle(in)">
                                      <p:cBhvr>
                                        <p:cTn id="21" dur="2000"/>
                                        <p:tgtEl>
                                          <p:spTgt spid="1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45" presetClass="entr" presetSubtype="0" fill="hold" nodeType="clickEffect">
                                  <p:stCondLst>
                                    <p:cond delay="0"/>
                                  </p:stCondLst>
                                  <p:childTnLst>
                                    <p:set>
                                      <p:cBhvr>
                                        <p:cTn id="25" dur="1" fill="hold">
                                          <p:stCondLst>
                                            <p:cond delay="0"/>
                                          </p:stCondLst>
                                        </p:cTn>
                                        <p:tgtEl>
                                          <p:spTgt spid="13">
                                            <p:txEl>
                                              <p:pRg st="4" end="4"/>
                                            </p:txEl>
                                          </p:spTgt>
                                        </p:tgtEl>
                                        <p:attrNameLst>
                                          <p:attrName>style.visibility</p:attrName>
                                        </p:attrNameLst>
                                      </p:cBhvr>
                                      <p:to>
                                        <p:strVal val="visible"/>
                                      </p:to>
                                    </p:set>
                                    <p:animEffect transition="in" filter="fade">
                                      <p:cBhvr>
                                        <p:cTn id="26" dur="2000"/>
                                        <p:tgtEl>
                                          <p:spTgt spid="13">
                                            <p:txEl>
                                              <p:pRg st="4" end="4"/>
                                            </p:txEl>
                                          </p:spTgt>
                                        </p:tgtEl>
                                      </p:cBhvr>
                                    </p:animEffect>
                                    <p:anim calcmode="lin" valueType="num">
                                      <p:cBhvr>
                                        <p:cTn id="27" dur="2000" fill="hold"/>
                                        <p:tgtEl>
                                          <p:spTgt spid="13">
                                            <p:txEl>
                                              <p:pRg st="4" end="4"/>
                                            </p:txEl>
                                          </p:spTgt>
                                        </p:tgtEl>
                                        <p:attrNameLst>
                                          <p:attrName>ppt_w</p:attrName>
                                        </p:attrNameLst>
                                      </p:cBhvr>
                                      <p:tavLst>
                                        <p:tav tm="0" fmla="#ppt_w*sin(2.5*pi*$)">
                                          <p:val>
                                            <p:fltVal val="0"/>
                                          </p:val>
                                        </p:tav>
                                        <p:tav tm="100000">
                                          <p:val>
                                            <p:fltVal val="1"/>
                                          </p:val>
                                        </p:tav>
                                      </p:tavLst>
                                    </p:anim>
                                    <p:anim calcmode="lin" valueType="num">
                                      <p:cBhvr>
                                        <p:cTn id="28" dur="2000" fill="hold"/>
                                        <p:tgtEl>
                                          <p:spTgt spid="13">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nodeType="clickEffect">
                                  <p:stCondLst>
                                    <p:cond delay="0"/>
                                  </p:stCondLst>
                                  <p:childTnLst>
                                    <p:set>
                                      <p:cBhvr>
                                        <p:cTn id="32" dur="1" fill="hold">
                                          <p:stCondLst>
                                            <p:cond delay="0"/>
                                          </p:stCondLst>
                                        </p:cTn>
                                        <p:tgtEl>
                                          <p:spTgt spid="13">
                                            <p:txEl>
                                              <p:pRg st="5" end="5"/>
                                            </p:txEl>
                                          </p:spTgt>
                                        </p:tgtEl>
                                        <p:attrNameLst>
                                          <p:attrName>style.visibility</p:attrName>
                                        </p:attrNameLst>
                                      </p:cBhvr>
                                      <p:to>
                                        <p:strVal val="visible"/>
                                      </p:to>
                                    </p:set>
                                    <p:anim calcmode="lin" valueType="num">
                                      <p:cBhvr>
                                        <p:cTn id="33" dur="1000" fill="hold"/>
                                        <p:tgtEl>
                                          <p:spTgt spid="13">
                                            <p:txEl>
                                              <p:pRg st="5" end="5"/>
                                            </p:txEl>
                                          </p:spTgt>
                                        </p:tgtEl>
                                        <p:attrNameLst>
                                          <p:attrName>ppt_w</p:attrName>
                                        </p:attrNameLst>
                                      </p:cBhvr>
                                      <p:tavLst>
                                        <p:tav tm="0">
                                          <p:val>
                                            <p:fltVal val="0"/>
                                          </p:val>
                                        </p:tav>
                                        <p:tav tm="100000">
                                          <p:val>
                                            <p:strVal val="#ppt_w"/>
                                          </p:val>
                                        </p:tav>
                                      </p:tavLst>
                                    </p:anim>
                                    <p:anim calcmode="lin" valueType="num">
                                      <p:cBhvr>
                                        <p:cTn id="34" dur="1000" fill="hold"/>
                                        <p:tgtEl>
                                          <p:spTgt spid="13">
                                            <p:txEl>
                                              <p:pRg st="5" end="5"/>
                                            </p:txEl>
                                          </p:spTgt>
                                        </p:tgtEl>
                                        <p:attrNameLst>
                                          <p:attrName>ppt_h</p:attrName>
                                        </p:attrNameLst>
                                      </p:cBhvr>
                                      <p:tavLst>
                                        <p:tav tm="0">
                                          <p:val>
                                            <p:fltVal val="0"/>
                                          </p:val>
                                        </p:tav>
                                        <p:tav tm="100000">
                                          <p:val>
                                            <p:strVal val="#ppt_h"/>
                                          </p:val>
                                        </p:tav>
                                      </p:tavLst>
                                    </p:anim>
                                    <p:anim calcmode="lin" valueType="num">
                                      <p:cBhvr>
                                        <p:cTn id="35" dur="1000" fill="hold"/>
                                        <p:tgtEl>
                                          <p:spTgt spid="13">
                                            <p:txEl>
                                              <p:pRg st="5" end="5"/>
                                            </p:txEl>
                                          </p:spTgt>
                                        </p:tgtEl>
                                        <p:attrNameLst>
                                          <p:attrName>style.rotation</p:attrName>
                                        </p:attrNameLst>
                                      </p:cBhvr>
                                      <p:tavLst>
                                        <p:tav tm="0">
                                          <p:val>
                                            <p:fltVal val="90"/>
                                          </p:val>
                                        </p:tav>
                                        <p:tav tm="100000">
                                          <p:val>
                                            <p:fltVal val="0"/>
                                          </p:val>
                                        </p:tav>
                                      </p:tavLst>
                                    </p:anim>
                                    <p:animEffect transition="in" filter="fade">
                                      <p:cBhvr>
                                        <p:cTn id="36" dur="1000"/>
                                        <p:tgtEl>
                                          <p:spTgt spid="1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nodeType="clickEffect">
                                  <p:stCondLst>
                                    <p:cond delay="0"/>
                                  </p:stCondLst>
                                  <p:childTnLst>
                                    <p:set>
                                      <p:cBhvr>
                                        <p:cTn id="40" dur="1" fill="hold">
                                          <p:stCondLst>
                                            <p:cond delay="0"/>
                                          </p:stCondLst>
                                        </p:cTn>
                                        <p:tgtEl>
                                          <p:spTgt spid="13">
                                            <p:txEl>
                                              <p:pRg st="6" end="6"/>
                                            </p:txEl>
                                          </p:spTgt>
                                        </p:tgtEl>
                                        <p:attrNameLst>
                                          <p:attrName>style.visibility</p:attrName>
                                        </p:attrNameLst>
                                      </p:cBhvr>
                                      <p:to>
                                        <p:strVal val="visible"/>
                                      </p:to>
                                    </p:set>
                                    <p:anim calcmode="lin" valueType="num">
                                      <p:cBhvr>
                                        <p:cTn id="41" dur="500" fill="hold"/>
                                        <p:tgtEl>
                                          <p:spTgt spid="13">
                                            <p:txEl>
                                              <p:pRg st="6" end="6"/>
                                            </p:txEl>
                                          </p:spTgt>
                                        </p:tgtEl>
                                        <p:attrNameLst>
                                          <p:attrName>ppt_w</p:attrName>
                                        </p:attrNameLst>
                                      </p:cBhvr>
                                      <p:tavLst>
                                        <p:tav tm="0">
                                          <p:val>
                                            <p:fltVal val="0"/>
                                          </p:val>
                                        </p:tav>
                                        <p:tav tm="100000">
                                          <p:val>
                                            <p:strVal val="#ppt_w"/>
                                          </p:val>
                                        </p:tav>
                                      </p:tavLst>
                                    </p:anim>
                                    <p:anim calcmode="lin" valueType="num">
                                      <p:cBhvr>
                                        <p:cTn id="42" dur="500" fill="hold"/>
                                        <p:tgtEl>
                                          <p:spTgt spid="13">
                                            <p:txEl>
                                              <p:pRg st="6" end="6"/>
                                            </p:txEl>
                                          </p:spTgt>
                                        </p:tgtEl>
                                        <p:attrNameLst>
                                          <p:attrName>ppt_h</p:attrName>
                                        </p:attrNameLst>
                                      </p:cBhvr>
                                      <p:tavLst>
                                        <p:tav tm="0">
                                          <p:val>
                                            <p:fltVal val="0"/>
                                          </p:val>
                                        </p:tav>
                                        <p:tav tm="100000">
                                          <p:val>
                                            <p:strVal val="#ppt_h"/>
                                          </p:val>
                                        </p:tav>
                                      </p:tavLst>
                                    </p:anim>
                                    <p:animEffect transition="in" filter="fade">
                                      <p:cBhvr>
                                        <p:cTn id="43" dur="500"/>
                                        <p:tgtEl>
                                          <p:spTgt spid="13">
                                            <p:txEl>
                                              <p:pRg st="6" end="6"/>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6" presetClass="entr" presetSubtype="0" fill="hold" nodeType="clickEffect">
                                  <p:stCondLst>
                                    <p:cond delay="0"/>
                                  </p:stCondLst>
                                  <p:childTnLst>
                                    <p:set>
                                      <p:cBhvr>
                                        <p:cTn id="47" dur="1" fill="hold">
                                          <p:stCondLst>
                                            <p:cond delay="0"/>
                                          </p:stCondLst>
                                        </p:cTn>
                                        <p:tgtEl>
                                          <p:spTgt spid="13">
                                            <p:txEl>
                                              <p:pRg st="7" end="7"/>
                                            </p:txEl>
                                          </p:spTgt>
                                        </p:tgtEl>
                                        <p:attrNameLst>
                                          <p:attrName>style.visibility</p:attrName>
                                        </p:attrNameLst>
                                      </p:cBhvr>
                                      <p:to>
                                        <p:strVal val="visible"/>
                                      </p:to>
                                    </p:set>
                                    <p:animEffect transition="in" filter="wipe(down)">
                                      <p:cBhvr>
                                        <p:cTn id="48" dur="580">
                                          <p:stCondLst>
                                            <p:cond delay="0"/>
                                          </p:stCondLst>
                                        </p:cTn>
                                        <p:tgtEl>
                                          <p:spTgt spid="13">
                                            <p:txEl>
                                              <p:pRg st="7" end="7"/>
                                            </p:txEl>
                                          </p:spTgt>
                                        </p:tgtEl>
                                      </p:cBhvr>
                                    </p:animEffect>
                                    <p:anim calcmode="lin" valueType="num">
                                      <p:cBhvr>
                                        <p:cTn id="49" dur="1822" tmFilter="0,0; 0.14,0.36; 0.43,0.73; 0.71,0.91; 1.0,1.0">
                                          <p:stCondLst>
                                            <p:cond delay="0"/>
                                          </p:stCondLst>
                                        </p:cTn>
                                        <p:tgtEl>
                                          <p:spTgt spid="13">
                                            <p:txEl>
                                              <p:pRg st="7" end="7"/>
                                            </p:txEl>
                                          </p:spTgt>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13">
                                            <p:txEl>
                                              <p:pRg st="7" end="7"/>
                                            </p:txEl>
                                          </p:spTgt>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13">
                                            <p:txEl>
                                              <p:pRg st="7" end="7"/>
                                            </p:txEl>
                                          </p:spTgt>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13">
                                            <p:txEl>
                                              <p:pRg st="7" end="7"/>
                                            </p:txEl>
                                          </p:spTgt>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13">
                                            <p:txEl>
                                              <p:pRg st="7" end="7"/>
                                            </p:txEl>
                                          </p:spTgt>
                                        </p:tgtEl>
                                        <p:attrNameLst>
                                          <p:attrName>ppt_y</p:attrName>
                                        </p:attrNameLst>
                                      </p:cBhvr>
                                      <p:tavLst>
                                        <p:tav tm="0" fmla="#ppt_y-sin(pi*$)/81">
                                          <p:val>
                                            <p:fltVal val="0"/>
                                          </p:val>
                                        </p:tav>
                                        <p:tav tm="100000">
                                          <p:val>
                                            <p:fltVal val="1"/>
                                          </p:val>
                                        </p:tav>
                                      </p:tavLst>
                                    </p:anim>
                                    <p:animScale>
                                      <p:cBhvr>
                                        <p:cTn id="54" dur="26">
                                          <p:stCondLst>
                                            <p:cond delay="650"/>
                                          </p:stCondLst>
                                        </p:cTn>
                                        <p:tgtEl>
                                          <p:spTgt spid="13">
                                            <p:txEl>
                                              <p:pRg st="7" end="7"/>
                                            </p:txEl>
                                          </p:spTgt>
                                        </p:tgtEl>
                                      </p:cBhvr>
                                      <p:to x="100000" y="60000"/>
                                    </p:animScale>
                                    <p:animScale>
                                      <p:cBhvr>
                                        <p:cTn id="55" dur="166" decel="50000">
                                          <p:stCondLst>
                                            <p:cond delay="676"/>
                                          </p:stCondLst>
                                        </p:cTn>
                                        <p:tgtEl>
                                          <p:spTgt spid="13">
                                            <p:txEl>
                                              <p:pRg st="7" end="7"/>
                                            </p:txEl>
                                          </p:spTgt>
                                        </p:tgtEl>
                                      </p:cBhvr>
                                      <p:to x="100000" y="100000"/>
                                    </p:animScale>
                                    <p:animScale>
                                      <p:cBhvr>
                                        <p:cTn id="56" dur="26">
                                          <p:stCondLst>
                                            <p:cond delay="1312"/>
                                          </p:stCondLst>
                                        </p:cTn>
                                        <p:tgtEl>
                                          <p:spTgt spid="13">
                                            <p:txEl>
                                              <p:pRg st="7" end="7"/>
                                            </p:txEl>
                                          </p:spTgt>
                                        </p:tgtEl>
                                      </p:cBhvr>
                                      <p:to x="100000" y="80000"/>
                                    </p:animScale>
                                    <p:animScale>
                                      <p:cBhvr>
                                        <p:cTn id="57" dur="166" decel="50000">
                                          <p:stCondLst>
                                            <p:cond delay="1338"/>
                                          </p:stCondLst>
                                        </p:cTn>
                                        <p:tgtEl>
                                          <p:spTgt spid="13">
                                            <p:txEl>
                                              <p:pRg st="7" end="7"/>
                                            </p:txEl>
                                          </p:spTgt>
                                        </p:tgtEl>
                                      </p:cBhvr>
                                      <p:to x="100000" y="100000"/>
                                    </p:animScale>
                                    <p:animScale>
                                      <p:cBhvr>
                                        <p:cTn id="58" dur="26">
                                          <p:stCondLst>
                                            <p:cond delay="1642"/>
                                          </p:stCondLst>
                                        </p:cTn>
                                        <p:tgtEl>
                                          <p:spTgt spid="13">
                                            <p:txEl>
                                              <p:pRg st="7" end="7"/>
                                            </p:txEl>
                                          </p:spTgt>
                                        </p:tgtEl>
                                      </p:cBhvr>
                                      <p:to x="100000" y="90000"/>
                                    </p:animScale>
                                    <p:animScale>
                                      <p:cBhvr>
                                        <p:cTn id="59" dur="166" decel="50000">
                                          <p:stCondLst>
                                            <p:cond delay="1668"/>
                                          </p:stCondLst>
                                        </p:cTn>
                                        <p:tgtEl>
                                          <p:spTgt spid="13">
                                            <p:txEl>
                                              <p:pRg st="7" end="7"/>
                                            </p:txEl>
                                          </p:spTgt>
                                        </p:tgtEl>
                                      </p:cBhvr>
                                      <p:to x="100000" y="100000"/>
                                    </p:animScale>
                                    <p:animScale>
                                      <p:cBhvr>
                                        <p:cTn id="60" dur="26">
                                          <p:stCondLst>
                                            <p:cond delay="1808"/>
                                          </p:stCondLst>
                                        </p:cTn>
                                        <p:tgtEl>
                                          <p:spTgt spid="13">
                                            <p:txEl>
                                              <p:pRg st="7" end="7"/>
                                            </p:txEl>
                                          </p:spTgt>
                                        </p:tgtEl>
                                      </p:cBhvr>
                                      <p:to x="100000" y="95000"/>
                                    </p:animScale>
                                    <p:animScale>
                                      <p:cBhvr>
                                        <p:cTn id="61" dur="166" decel="50000">
                                          <p:stCondLst>
                                            <p:cond delay="1834"/>
                                          </p:stCondLst>
                                        </p:cTn>
                                        <p:tgtEl>
                                          <p:spTgt spid="13">
                                            <p:txEl>
                                              <p:pRg st="7" end="7"/>
                                            </p:txEl>
                                          </p:spTgt>
                                        </p:tgtEl>
                                      </p:cBhvr>
                                      <p:to x="100000" y="100000"/>
                                    </p:animScale>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nodeType="clickEffect">
                                  <p:stCondLst>
                                    <p:cond delay="0"/>
                                  </p:stCondLst>
                                  <p:childTnLst>
                                    <p:set>
                                      <p:cBhvr>
                                        <p:cTn id="65" dur="1" fill="hold">
                                          <p:stCondLst>
                                            <p:cond delay="0"/>
                                          </p:stCondLst>
                                        </p:cTn>
                                        <p:tgtEl>
                                          <p:spTgt spid="13">
                                            <p:txEl>
                                              <p:pRg st="8" end="8"/>
                                            </p:txEl>
                                          </p:spTgt>
                                        </p:tgtEl>
                                        <p:attrNameLst>
                                          <p:attrName>style.visibility</p:attrName>
                                        </p:attrNameLst>
                                      </p:cBhvr>
                                      <p:to>
                                        <p:strVal val="visible"/>
                                      </p:to>
                                    </p:set>
                                    <p:anim calcmode="lin" valueType="num">
                                      <p:cBhvr additive="base">
                                        <p:cTn id="66" dur="500" fill="hold"/>
                                        <p:tgtEl>
                                          <p:spTgt spid="13">
                                            <p:txEl>
                                              <p:pRg st="8" end="8"/>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1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nodeType="clickEffect">
                                  <p:stCondLst>
                                    <p:cond delay="0"/>
                                  </p:stCondLst>
                                  <p:childTnLst>
                                    <p:set>
                                      <p:cBhvr>
                                        <p:cTn id="71" dur="1" fill="hold">
                                          <p:stCondLst>
                                            <p:cond delay="0"/>
                                          </p:stCondLst>
                                        </p:cTn>
                                        <p:tgtEl>
                                          <p:spTgt spid="13">
                                            <p:txEl>
                                              <p:pRg st="9" end="9"/>
                                            </p:txEl>
                                          </p:spTgt>
                                        </p:tgtEl>
                                        <p:attrNameLst>
                                          <p:attrName>style.visibility</p:attrName>
                                        </p:attrNameLst>
                                      </p:cBhvr>
                                      <p:to>
                                        <p:strVal val="visible"/>
                                      </p:to>
                                    </p:set>
                                    <p:animEffect transition="in" filter="fade">
                                      <p:cBhvr>
                                        <p:cTn id="72" dur="1000"/>
                                        <p:tgtEl>
                                          <p:spTgt spid="13">
                                            <p:txEl>
                                              <p:pRg st="9" end="9"/>
                                            </p:txEl>
                                          </p:spTgt>
                                        </p:tgtEl>
                                      </p:cBhvr>
                                    </p:animEffect>
                                    <p:anim calcmode="lin" valueType="num">
                                      <p:cBhvr>
                                        <p:cTn id="73" dur="1000" fill="hold"/>
                                        <p:tgtEl>
                                          <p:spTgt spid="13">
                                            <p:txEl>
                                              <p:pRg st="9" end="9"/>
                                            </p:txEl>
                                          </p:spTgt>
                                        </p:tgtEl>
                                        <p:attrNameLst>
                                          <p:attrName>ppt_x</p:attrName>
                                        </p:attrNameLst>
                                      </p:cBhvr>
                                      <p:tavLst>
                                        <p:tav tm="0">
                                          <p:val>
                                            <p:strVal val="#ppt_x"/>
                                          </p:val>
                                        </p:tav>
                                        <p:tav tm="100000">
                                          <p:val>
                                            <p:strVal val="#ppt_x"/>
                                          </p:val>
                                        </p:tav>
                                      </p:tavLst>
                                    </p:anim>
                                    <p:anim calcmode="lin" valueType="num">
                                      <p:cBhvr>
                                        <p:cTn id="74" dur="1000" fill="hold"/>
                                        <p:tgtEl>
                                          <p:spTgt spid="1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53" presetClass="entr" presetSubtype="16" fill="hold" nodeType="clickEffect">
                                  <p:stCondLst>
                                    <p:cond delay="0"/>
                                  </p:stCondLst>
                                  <p:childTnLst>
                                    <p:set>
                                      <p:cBhvr>
                                        <p:cTn id="78" dur="1" fill="hold">
                                          <p:stCondLst>
                                            <p:cond delay="0"/>
                                          </p:stCondLst>
                                        </p:cTn>
                                        <p:tgtEl>
                                          <p:spTgt spid="13">
                                            <p:txEl>
                                              <p:pRg st="10" end="10"/>
                                            </p:txEl>
                                          </p:spTgt>
                                        </p:tgtEl>
                                        <p:attrNameLst>
                                          <p:attrName>style.visibility</p:attrName>
                                        </p:attrNameLst>
                                      </p:cBhvr>
                                      <p:to>
                                        <p:strVal val="visible"/>
                                      </p:to>
                                    </p:set>
                                    <p:anim calcmode="lin" valueType="num">
                                      <p:cBhvr>
                                        <p:cTn id="79" dur="500" fill="hold"/>
                                        <p:tgtEl>
                                          <p:spTgt spid="13">
                                            <p:txEl>
                                              <p:pRg st="10" end="10"/>
                                            </p:txEl>
                                          </p:spTgt>
                                        </p:tgtEl>
                                        <p:attrNameLst>
                                          <p:attrName>ppt_w</p:attrName>
                                        </p:attrNameLst>
                                      </p:cBhvr>
                                      <p:tavLst>
                                        <p:tav tm="0">
                                          <p:val>
                                            <p:fltVal val="0"/>
                                          </p:val>
                                        </p:tav>
                                        <p:tav tm="100000">
                                          <p:val>
                                            <p:strVal val="#ppt_w"/>
                                          </p:val>
                                        </p:tav>
                                      </p:tavLst>
                                    </p:anim>
                                    <p:anim calcmode="lin" valueType="num">
                                      <p:cBhvr>
                                        <p:cTn id="80" dur="500" fill="hold"/>
                                        <p:tgtEl>
                                          <p:spTgt spid="13">
                                            <p:txEl>
                                              <p:pRg st="10" end="10"/>
                                            </p:txEl>
                                          </p:spTgt>
                                        </p:tgtEl>
                                        <p:attrNameLst>
                                          <p:attrName>ppt_h</p:attrName>
                                        </p:attrNameLst>
                                      </p:cBhvr>
                                      <p:tavLst>
                                        <p:tav tm="0">
                                          <p:val>
                                            <p:fltVal val="0"/>
                                          </p:val>
                                        </p:tav>
                                        <p:tav tm="100000">
                                          <p:val>
                                            <p:strVal val="#ppt_h"/>
                                          </p:val>
                                        </p:tav>
                                      </p:tavLst>
                                    </p:anim>
                                    <p:animEffect transition="in" filter="fade">
                                      <p:cBhvr>
                                        <p:cTn id="81" dur="500"/>
                                        <p:tgtEl>
                                          <p:spTgt spid="13">
                                            <p:txEl>
                                              <p:pRg st="10" end="10"/>
                                            </p:txEl>
                                          </p:spTgt>
                                        </p:tgtEl>
                                      </p:cBhvr>
                                    </p:animEffect>
                                  </p:childTnLst>
                                </p:cTn>
                              </p:par>
                            </p:childTnLst>
                          </p:cTn>
                        </p:par>
                      </p:childTnLst>
                    </p:cTn>
                  </p:par>
                  <p:par>
                    <p:cTn id="82" fill="hold">
                      <p:stCondLst>
                        <p:cond delay="indefinite"/>
                      </p:stCondLst>
                      <p:childTnLst>
                        <p:par>
                          <p:cTn id="83" fill="hold">
                            <p:stCondLst>
                              <p:cond delay="0"/>
                            </p:stCondLst>
                            <p:childTnLst>
                              <p:par>
                                <p:cTn id="84" presetID="53" presetClass="entr" presetSubtype="16" fill="hold" nodeType="clickEffect">
                                  <p:stCondLst>
                                    <p:cond delay="0"/>
                                  </p:stCondLst>
                                  <p:childTnLst>
                                    <p:set>
                                      <p:cBhvr>
                                        <p:cTn id="85" dur="1" fill="hold">
                                          <p:stCondLst>
                                            <p:cond delay="0"/>
                                          </p:stCondLst>
                                        </p:cTn>
                                        <p:tgtEl>
                                          <p:spTgt spid="13">
                                            <p:txEl>
                                              <p:pRg st="11" end="11"/>
                                            </p:txEl>
                                          </p:spTgt>
                                        </p:tgtEl>
                                        <p:attrNameLst>
                                          <p:attrName>style.visibility</p:attrName>
                                        </p:attrNameLst>
                                      </p:cBhvr>
                                      <p:to>
                                        <p:strVal val="visible"/>
                                      </p:to>
                                    </p:set>
                                    <p:anim calcmode="lin" valueType="num">
                                      <p:cBhvr>
                                        <p:cTn id="86" dur="500" fill="hold"/>
                                        <p:tgtEl>
                                          <p:spTgt spid="13">
                                            <p:txEl>
                                              <p:pRg st="11" end="11"/>
                                            </p:txEl>
                                          </p:spTgt>
                                        </p:tgtEl>
                                        <p:attrNameLst>
                                          <p:attrName>ppt_w</p:attrName>
                                        </p:attrNameLst>
                                      </p:cBhvr>
                                      <p:tavLst>
                                        <p:tav tm="0">
                                          <p:val>
                                            <p:fltVal val="0"/>
                                          </p:val>
                                        </p:tav>
                                        <p:tav tm="100000">
                                          <p:val>
                                            <p:strVal val="#ppt_w"/>
                                          </p:val>
                                        </p:tav>
                                      </p:tavLst>
                                    </p:anim>
                                    <p:anim calcmode="lin" valueType="num">
                                      <p:cBhvr>
                                        <p:cTn id="87" dur="500" fill="hold"/>
                                        <p:tgtEl>
                                          <p:spTgt spid="13">
                                            <p:txEl>
                                              <p:pRg st="11" end="11"/>
                                            </p:txEl>
                                          </p:spTgt>
                                        </p:tgtEl>
                                        <p:attrNameLst>
                                          <p:attrName>ppt_h</p:attrName>
                                        </p:attrNameLst>
                                      </p:cBhvr>
                                      <p:tavLst>
                                        <p:tav tm="0">
                                          <p:val>
                                            <p:fltVal val="0"/>
                                          </p:val>
                                        </p:tav>
                                        <p:tav tm="100000">
                                          <p:val>
                                            <p:strVal val="#ppt_h"/>
                                          </p:val>
                                        </p:tav>
                                      </p:tavLst>
                                    </p:anim>
                                    <p:animEffect transition="in" filter="fade">
                                      <p:cBhvr>
                                        <p:cTn id="88" dur="500"/>
                                        <p:tgtEl>
                                          <p:spTgt spid="13">
                                            <p:txEl>
                                              <p:pRg st="11" end="11"/>
                                            </p:txEl>
                                          </p:spTgt>
                                        </p:tgtEl>
                                      </p:cBhvr>
                                    </p:animEffect>
                                  </p:childTnLst>
                                </p:cTn>
                              </p:par>
                            </p:childTnLst>
                          </p:cTn>
                        </p:par>
                      </p:childTnLst>
                    </p:cTn>
                  </p:par>
                  <p:par>
                    <p:cTn id="89" fill="hold">
                      <p:stCondLst>
                        <p:cond delay="indefinite"/>
                      </p:stCondLst>
                      <p:childTnLst>
                        <p:par>
                          <p:cTn id="90" fill="hold">
                            <p:stCondLst>
                              <p:cond delay="0"/>
                            </p:stCondLst>
                            <p:childTnLst>
                              <p:par>
                                <p:cTn id="91" presetID="53" presetClass="entr" presetSubtype="16" fill="hold" nodeType="clickEffect">
                                  <p:stCondLst>
                                    <p:cond delay="0"/>
                                  </p:stCondLst>
                                  <p:childTnLst>
                                    <p:set>
                                      <p:cBhvr>
                                        <p:cTn id="92" dur="1" fill="hold">
                                          <p:stCondLst>
                                            <p:cond delay="0"/>
                                          </p:stCondLst>
                                        </p:cTn>
                                        <p:tgtEl>
                                          <p:spTgt spid="13">
                                            <p:txEl>
                                              <p:pRg st="12" end="12"/>
                                            </p:txEl>
                                          </p:spTgt>
                                        </p:tgtEl>
                                        <p:attrNameLst>
                                          <p:attrName>style.visibility</p:attrName>
                                        </p:attrNameLst>
                                      </p:cBhvr>
                                      <p:to>
                                        <p:strVal val="visible"/>
                                      </p:to>
                                    </p:set>
                                    <p:anim calcmode="lin" valueType="num">
                                      <p:cBhvr>
                                        <p:cTn id="93" dur="500" fill="hold"/>
                                        <p:tgtEl>
                                          <p:spTgt spid="13">
                                            <p:txEl>
                                              <p:pRg st="12" end="12"/>
                                            </p:txEl>
                                          </p:spTgt>
                                        </p:tgtEl>
                                        <p:attrNameLst>
                                          <p:attrName>ppt_w</p:attrName>
                                        </p:attrNameLst>
                                      </p:cBhvr>
                                      <p:tavLst>
                                        <p:tav tm="0">
                                          <p:val>
                                            <p:fltVal val="0"/>
                                          </p:val>
                                        </p:tav>
                                        <p:tav tm="100000">
                                          <p:val>
                                            <p:strVal val="#ppt_w"/>
                                          </p:val>
                                        </p:tav>
                                      </p:tavLst>
                                    </p:anim>
                                    <p:anim calcmode="lin" valueType="num">
                                      <p:cBhvr>
                                        <p:cTn id="94" dur="500" fill="hold"/>
                                        <p:tgtEl>
                                          <p:spTgt spid="13">
                                            <p:txEl>
                                              <p:pRg st="12" end="12"/>
                                            </p:txEl>
                                          </p:spTgt>
                                        </p:tgtEl>
                                        <p:attrNameLst>
                                          <p:attrName>ppt_h</p:attrName>
                                        </p:attrNameLst>
                                      </p:cBhvr>
                                      <p:tavLst>
                                        <p:tav tm="0">
                                          <p:val>
                                            <p:fltVal val="0"/>
                                          </p:val>
                                        </p:tav>
                                        <p:tav tm="100000">
                                          <p:val>
                                            <p:strVal val="#ppt_h"/>
                                          </p:val>
                                        </p:tav>
                                      </p:tavLst>
                                    </p:anim>
                                    <p:animEffect transition="in" filter="fade">
                                      <p:cBhvr>
                                        <p:cTn id="95" dur="500"/>
                                        <p:tgtEl>
                                          <p:spTgt spid="13">
                                            <p:txEl>
                                              <p:pRg st="12" end="12"/>
                                            </p:txEl>
                                          </p:spTgt>
                                        </p:tgtEl>
                                      </p:cBhvr>
                                    </p:animEffect>
                                  </p:childTnLst>
                                </p:cTn>
                              </p:par>
                            </p:childTnLst>
                          </p:cTn>
                        </p:par>
                      </p:childTnLst>
                    </p:cTn>
                  </p:par>
                  <p:par>
                    <p:cTn id="96" fill="hold">
                      <p:stCondLst>
                        <p:cond delay="indefinite"/>
                      </p:stCondLst>
                      <p:childTnLst>
                        <p:par>
                          <p:cTn id="97" fill="hold">
                            <p:stCondLst>
                              <p:cond delay="0"/>
                            </p:stCondLst>
                            <p:childTnLst>
                              <p:par>
                                <p:cTn id="98" presetID="53" presetClass="entr" presetSubtype="16" fill="hold" nodeType="clickEffect">
                                  <p:stCondLst>
                                    <p:cond delay="0"/>
                                  </p:stCondLst>
                                  <p:childTnLst>
                                    <p:set>
                                      <p:cBhvr>
                                        <p:cTn id="99" dur="1" fill="hold">
                                          <p:stCondLst>
                                            <p:cond delay="0"/>
                                          </p:stCondLst>
                                        </p:cTn>
                                        <p:tgtEl>
                                          <p:spTgt spid="13">
                                            <p:txEl>
                                              <p:pRg st="14" end="14"/>
                                            </p:txEl>
                                          </p:spTgt>
                                        </p:tgtEl>
                                        <p:attrNameLst>
                                          <p:attrName>style.visibility</p:attrName>
                                        </p:attrNameLst>
                                      </p:cBhvr>
                                      <p:to>
                                        <p:strVal val="visible"/>
                                      </p:to>
                                    </p:set>
                                    <p:anim calcmode="lin" valueType="num">
                                      <p:cBhvr>
                                        <p:cTn id="100" dur="500" fill="hold"/>
                                        <p:tgtEl>
                                          <p:spTgt spid="13">
                                            <p:txEl>
                                              <p:pRg st="14" end="14"/>
                                            </p:txEl>
                                          </p:spTgt>
                                        </p:tgtEl>
                                        <p:attrNameLst>
                                          <p:attrName>ppt_w</p:attrName>
                                        </p:attrNameLst>
                                      </p:cBhvr>
                                      <p:tavLst>
                                        <p:tav tm="0">
                                          <p:val>
                                            <p:fltVal val="0"/>
                                          </p:val>
                                        </p:tav>
                                        <p:tav tm="100000">
                                          <p:val>
                                            <p:strVal val="#ppt_w"/>
                                          </p:val>
                                        </p:tav>
                                      </p:tavLst>
                                    </p:anim>
                                    <p:anim calcmode="lin" valueType="num">
                                      <p:cBhvr>
                                        <p:cTn id="101" dur="500" fill="hold"/>
                                        <p:tgtEl>
                                          <p:spTgt spid="13">
                                            <p:txEl>
                                              <p:pRg st="14" end="14"/>
                                            </p:txEl>
                                          </p:spTgt>
                                        </p:tgtEl>
                                        <p:attrNameLst>
                                          <p:attrName>ppt_h</p:attrName>
                                        </p:attrNameLst>
                                      </p:cBhvr>
                                      <p:tavLst>
                                        <p:tav tm="0">
                                          <p:val>
                                            <p:fltVal val="0"/>
                                          </p:val>
                                        </p:tav>
                                        <p:tav tm="100000">
                                          <p:val>
                                            <p:strVal val="#ppt_h"/>
                                          </p:val>
                                        </p:tav>
                                      </p:tavLst>
                                    </p:anim>
                                    <p:animEffect transition="in" filter="fade">
                                      <p:cBhvr>
                                        <p:cTn id="102" dur="500"/>
                                        <p:tgtEl>
                                          <p:spTgt spid="1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12 Dikdörtgen"/>
          <p:cNvSpPr/>
          <p:nvPr/>
        </p:nvSpPr>
        <p:spPr>
          <a:xfrm>
            <a:off x="0" y="0"/>
            <a:ext cx="8964488" cy="6858000"/>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rtlCol="0" anchor="ctr"/>
          <a:lstStyle/>
          <a:p>
            <a:pPr marL="285750" lvl="0" indent="-285750" algn="just">
              <a:buFont typeface="Arial" panose="020B0604020202020204" pitchFamily="34" charset="0"/>
              <a:buChar char="•"/>
            </a:pPr>
            <a:r>
              <a:rPr lang="tr-TR" sz="3200" dirty="0">
                <a:solidFill>
                  <a:schemeClr val="tx1"/>
                </a:solidFill>
              </a:rPr>
              <a:t>Gelin bu sene Ramazan bizi yaşatsın. </a:t>
            </a:r>
          </a:p>
          <a:p>
            <a:pPr marL="285750" lvl="0" indent="-285750" algn="just">
              <a:buFont typeface="Arial" panose="020B0604020202020204" pitchFamily="34" charset="0"/>
              <a:buChar char="•"/>
            </a:pPr>
            <a:r>
              <a:rPr lang="tr-TR" sz="3200" dirty="0">
                <a:solidFill>
                  <a:schemeClr val="tx1"/>
                </a:solidFill>
              </a:rPr>
              <a:t>Kuran bizi yeniden diriltsin. </a:t>
            </a:r>
          </a:p>
          <a:p>
            <a:pPr marL="285750" lvl="0" indent="-285750" algn="just">
              <a:buFont typeface="Arial" panose="020B0604020202020204" pitchFamily="34" charset="0"/>
              <a:buChar char="•"/>
            </a:pPr>
            <a:r>
              <a:rPr lang="tr-TR" sz="3200" dirty="0">
                <a:solidFill>
                  <a:schemeClr val="tx1"/>
                </a:solidFill>
              </a:rPr>
              <a:t>Oruç günahlara karşı bizi tutsun. </a:t>
            </a:r>
          </a:p>
          <a:p>
            <a:pPr marL="285750" lvl="0" indent="-285750" algn="just">
              <a:buFont typeface="Arial" panose="020B0604020202020204" pitchFamily="34" charset="0"/>
              <a:buChar char="•"/>
            </a:pPr>
            <a:r>
              <a:rPr lang="tr-TR" sz="3200" dirty="0">
                <a:solidFill>
                  <a:schemeClr val="tx1"/>
                </a:solidFill>
              </a:rPr>
              <a:t>İnfak bizi cömertliğe sevk etsin. </a:t>
            </a:r>
          </a:p>
          <a:p>
            <a:pPr marL="285750" lvl="0" indent="-285750" algn="just">
              <a:buFont typeface="Arial" panose="020B0604020202020204" pitchFamily="34" charset="0"/>
              <a:buChar char="•"/>
            </a:pPr>
            <a:r>
              <a:rPr lang="tr-TR" sz="3200" dirty="0">
                <a:solidFill>
                  <a:schemeClr val="tx1"/>
                </a:solidFill>
              </a:rPr>
              <a:t>Kalplerimiz ve ellerimiz kardeşlerimize açılsın. </a:t>
            </a:r>
          </a:p>
          <a:p>
            <a:pPr marL="285750" lvl="0" indent="-285750" algn="just">
              <a:buFont typeface="Arial" panose="020B0604020202020204" pitchFamily="34" charset="0"/>
              <a:buChar char="•"/>
            </a:pPr>
            <a:r>
              <a:rPr lang="tr-TR" sz="3200" dirty="0">
                <a:solidFill>
                  <a:schemeClr val="tx1"/>
                </a:solidFill>
              </a:rPr>
              <a:t>Ahlakımız günahlardan vaz geçerek güzelleşsin. </a:t>
            </a:r>
          </a:p>
          <a:p>
            <a:pPr marL="285750" lvl="0" indent="-285750" algn="just">
              <a:buFont typeface="Arial" panose="020B0604020202020204" pitchFamily="34" charset="0"/>
              <a:buChar char="•"/>
            </a:pPr>
            <a:r>
              <a:rPr lang="tr-TR" sz="3200" dirty="0">
                <a:solidFill>
                  <a:schemeClr val="tx1"/>
                </a:solidFill>
              </a:rPr>
              <a:t>Tövbelerle vicdanlarımız temizlensin. </a:t>
            </a:r>
          </a:p>
          <a:p>
            <a:pPr marL="285750" lvl="0" indent="-285750" algn="just">
              <a:buFont typeface="Arial" panose="020B0604020202020204" pitchFamily="34" charset="0"/>
              <a:buChar char="•"/>
            </a:pPr>
            <a:r>
              <a:rPr lang="tr-TR" sz="3200" dirty="0">
                <a:solidFill>
                  <a:schemeClr val="tx1"/>
                </a:solidFill>
              </a:rPr>
              <a:t>Yoksul, yetim ve misafirlerle sofralarımız bereketlensin. </a:t>
            </a:r>
          </a:p>
          <a:p>
            <a:pPr marL="285750" lvl="0" indent="-285750" algn="just">
              <a:buFont typeface="Arial" panose="020B0604020202020204" pitchFamily="34" charset="0"/>
              <a:buChar char="•"/>
            </a:pPr>
            <a:r>
              <a:rPr lang="tr-TR" sz="3200" dirty="0">
                <a:solidFill>
                  <a:schemeClr val="tx1"/>
                </a:solidFill>
              </a:rPr>
              <a:t>Camilerde kıldığımız namazlarımız saflarımızla birlikte kalplerimizi de birleşsin. </a:t>
            </a:r>
          </a:p>
          <a:p>
            <a:pPr marL="285750" lvl="0" indent="-285750" algn="just">
              <a:buFont typeface="Arial" panose="020B0604020202020204" pitchFamily="34" charset="0"/>
              <a:buChar char="•"/>
            </a:pPr>
            <a:r>
              <a:rPr lang="tr-TR" sz="3200" dirty="0" err="1">
                <a:solidFill>
                  <a:schemeClr val="tx1"/>
                </a:solidFill>
              </a:rPr>
              <a:t>Tevid</a:t>
            </a:r>
            <a:r>
              <a:rPr lang="tr-TR" sz="3200" dirty="0">
                <a:solidFill>
                  <a:schemeClr val="tx1"/>
                </a:solidFill>
              </a:rPr>
              <a:t> hayatımıza hakim olsun. </a:t>
            </a:r>
          </a:p>
          <a:p>
            <a:pPr marL="285750" lvl="0" indent="-285750" algn="just">
              <a:buFont typeface="Arial" panose="020B0604020202020204" pitchFamily="34" charset="0"/>
              <a:buChar char="•"/>
            </a:pPr>
            <a:r>
              <a:rPr lang="tr-TR" sz="3200" dirty="0">
                <a:solidFill>
                  <a:schemeClr val="tx1"/>
                </a:solidFill>
              </a:rPr>
              <a:t>Gelin bu sene Ramazanı doya doya yaşayalım. </a:t>
            </a:r>
          </a:p>
        </p:txBody>
      </p:sp>
    </p:spTree>
    <p:extLst>
      <p:ext uri="{BB962C8B-B14F-4D97-AF65-F5344CB8AC3E}">
        <p14:creationId xmlns:p14="http://schemas.microsoft.com/office/powerpoint/2010/main" val="320467240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6 Resim" descr="islam_wallpaper06.jpg"/>
          <p:cNvPicPr>
            <a:picLocks noChangeAspect="1"/>
          </p:cNvPicPr>
          <p:nvPr/>
        </p:nvPicPr>
        <p:blipFill>
          <a:blip r:embed="rId3" cstate="print"/>
          <a:srcRect l="3906" r="75073"/>
          <a:stretch>
            <a:fillRect/>
          </a:stretch>
        </p:blipFill>
        <p:spPr>
          <a:xfrm>
            <a:off x="-33" y="0"/>
            <a:ext cx="1780281" cy="6859095"/>
          </a:xfrm>
          <a:prstGeom prst="rect">
            <a:avLst/>
          </a:prstGeom>
        </p:spPr>
      </p:pic>
      <p:sp>
        <p:nvSpPr>
          <p:cNvPr id="5" name="4 Dikdörtgen"/>
          <p:cNvSpPr/>
          <p:nvPr/>
        </p:nvSpPr>
        <p:spPr>
          <a:xfrm>
            <a:off x="1643042" y="263769"/>
            <a:ext cx="7500958" cy="63304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99385" rIns="199385" rtlCol="0" anchor="ctr"/>
          <a:lstStyle/>
          <a:p>
            <a:r>
              <a:rPr lang="tr-TR" sz="2000" smtClean="0">
                <a:solidFill>
                  <a:srgbClr val="002060"/>
                </a:solidFill>
              </a:rPr>
              <a:t>Gelin hep birlikte Rabbimize söz verelim</a:t>
            </a:r>
          </a:p>
          <a:p>
            <a:pPr marL="316531" indent="-316531">
              <a:buFont typeface="Arial" panose="020B0604020202020204" pitchFamily="34" charset="0"/>
              <a:buChar char="•"/>
            </a:pPr>
            <a:r>
              <a:rPr lang="tr-TR" sz="2400" smtClean="0">
                <a:solidFill>
                  <a:srgbClr val="002060"/>
                </a:solidFill>
                <a:latin typeface="Times New Roman" pitchFamily="18" charset="0"/>
                <a:cs typeface="Times New Roman" pitchFamily="18" charset="0"/>
              </a:rPr>
              <a:t>Allah'ın rızasını her işte üstün tutacağım</a:t>
            </a:r>
          </a:p>
          <a:p>
            <a:pPr marL="316531" indent="-316531">
              <a:buFont typeface="Arial" panose="020B0604020202020204" pitchFamily="34" charset="0"/>
              <a:buChar char="•"/>
            </a:pPr>
            <a:r>
              <a:rPr lang="tr-TR" sz="2400" smtClean="0">
                <a:solidFill>
                  <a:srgbClr val="002060"/>
                </a:solidFill>
                <a:latin typeface="Times New Roman" pitchFamily="18" charset="0"/>
                <a:cs typeface="Times New Roman" pitchFamily="18" charset="0"/>
              </a:rPr>
              <a:t>Allah’ın emrini tutacağım</a:t>
            </a:r>
          </a:p>
          <a:p>
            <a:pPr marL="316531" indent="-316531">
              <a:buFont typeface="Arial" panose="020B0604020202020204" pitchFamily="34" charset="0"/>
              <a:buChar char="•"/>
            </a:pPr>
            <a:r>
              <a:rPr lang="tr-TR" sz="2400" smtClean="0">
                <a:solidFill>
                  <a:srgbClr val="002060"/>
                </a:solidFill>
                <a:latin typeface="Times New Roman" pitchFamily="18" charset="0"/>
                <a:cs typeface="Times New Roman" pitchFamily="18" charset="0"/>
              </a:rPr>
              <a:t>Yasaklarından kaçınacağım</a:t>
            </a:r>
          </a:p>
          <a:p>
            <a:pPr marL="316531" indent="-316531">
              <a:buFont typeface="Arial" panose="020B0604020202020204" pitchFamily="34" charset="0"/>
              <a:buChar char="•"/>
            </a:pPr>
            <a:r>
              <a:rPr lang="tr-TR" sz="2400" smtClean="0">
                <a:solidFill>
                  <a:srgbClr val="002060"/>
                </a:solidFill>
                <a:latin typeface="Times New Roman" pitchFamily="18" charset="0"/>
                <a:cs typeface="Times New Roman" pitchFamily="18" charset="0"/>
              </a:rPr>
              <a:t>Farzları hakkıyla yerine getireceğim</a:t>
            </a:r>
          </a:p>
          <a:p>
            <a:pPr marL="316531" indent="-316531">
              <a:buFont typeface="Arial" panose="020B0604020202020204" pitchFamily="34" charset="0"/>
              <a:buChar char="•"/>
            </a:pPr>
            <a:r>
              <a:rPr lang="tr-TR" sz="2400" smtClean="0">
                <a:solidFill>
                  <a:srgbClr val="002060"/>
                </a:solidFill>
                <a:latin typeface="Times New Roman" pitchFamily="18" charset="0"/>
                <a:cs typeface="Times New Roman" pitchFamily="18" charset="0"/>
              </a:rPr>
              <a:t>Namazlarımı kılacağım</a:t>
            </a:r>
          </a:p>
          <a:p>
            <a:pPr marL="316531" indent="-316531">
              <a:buFont typeface="Arial" panose="020B0604020202020204" pitchFamily="34" charset="0"/>
              <a:buChar char="•"/>
            </a:pPr>
            <a:r>
              <a:rPr lang="tr-TR" sz="2400" smtClean="0">
                <a:solidFill>
                  <a:srgbClr val="002060"/>
                </a:solidFill>
                <a:latin typeface="Times New Roman" pitchFamily="18" charset="0"/>
                <a:cs typeface="Times New Roman" pitchFamily="18" charset="0"/>
              </a:rPr>
              <a:t>Sünnetlere riayet edeceğim</a:t>
            </a:r>
          </a:p>
          <a:p>
            <a:pPr marL="316531" indent="-316531">
              <a:buFont typeface="Arial" panose="020B0604020202020204" pitchFamily="34" charset="0"/>
              <a:buChar char="•"/>
            </a:pPr>
            <a:r>
              <a:rPr lang="tr-TR" sz="2400" smtClean="0">
                <a:solidFill>
                  <a:srgbClr val="002060"/>
                </a:solidFill>
                <a:latin typeface="Times New Roman" pitchFamily="18" charset="0"/>
                <a:cs typeface="Times New Roman" pitchFamily="18" charset="0"/>
              </a:rPr>
              <a:t>İbadetlerimi hakkıyla ifa edeceğim</a:t>
            </a:r>
          </a:p>
          <a:p>
            <a:pPr marL="316531" indent="-316531">
              <a:buFont typeface="Arial" panose="020B0604020202020204" pitchFamily="34" charset="0"/>
              <a:buChar char="•"/>
            </a:pPr>
            <a:r>
              <a:rPr lang="tr-TR" sz="2400" smtClean="0">
                <a:solidFill>
                  <a:srgbClr val="002060"/>
                </a:solidFill>
                <a:latin typeface="Times New Roman" pitchFamily="18" charset="0"/>
                <a:cs typeface="Times New Roman" pitchFamily="18" charset="0"/>
              </a:rPr>
              <a:t>Güzel ahlaklı olacağım</a:t>
            </a:r>
          </a:p>
          <a:p>
            <a:pPr marL="316531" indent="-316531">
              <a:buFont typeface="Arial" panose="020B0604020202020204" pitchFamily="34" charset="0"/>
              <a:buChar char="•"/>
            </a:pPr>
            <a:r>
              <a:rPr lang="tr-TR" sz="2400" smtClean="0">
                <a:solidFill>
                  <a:srgbClr val="002060"/>
                </a:solidFill>
                <a:latin typeface="Times New Roman" pitchFamily="18" charset="0"/>
                <a:cs typeface="Times New Roman" pitchFamily="18" charset="0"/>
              </a:rPr>
              <a:t>Dürüst ve samimi olacağım</a:t>
            </a:r>
          </a:p>
          <a:p>
            <a:pPr marL="316531" indent="-316531">
              <a:buFont typeface="Arial" panose="020B0604020202020204" pitchFamily="34" charset="0"/>
              <a:buChar char="•"/>
            </a:pPr>
            <a:r>
              <a:rPr lang="tr-TR" sz="2400" smtClean="0">
                <a:solidFill>
                  <a:srgbClr val="002060"/>
                </a:solidFill>
                <a:latin typeface="Times New Roman" pitchFamily="18" charset="0"/>
                <a:cs typeface="Times New Roman" pitchFamily="18" charset="0"/>
              </a:rPr>
              <a:t>Kul hakkını gözeteceğim</a:t>
            </a:r>
          </a:p>
          <a:p>
            <a:pPr marL="316531" indent="-316531">
              <a:buFont typeface="Arial" panose="020B0604020202020204" pitchFamily="34" charset="0"/>
              <a:buChar char="•"/>
            </a:pPr>
            <a:r>
              <a:rPr lang="tr-TR" sz="2400" smtClean="0">
                <a:solidFill>
                  <a:srgbClr val="002060"/>
                </a:solidFill>
                <a:latin typeface="Times New Roman" pitchFamily="18" charset="0"/>
                <a:cs typeface="Times New Roman" pitchFamily="18" charset="0"/>
              </a:rPr>
              <a:t>Adaletle hükmedeceğim</a:t>
            </a:r>
          </a:p>
          <a:p>
            <a:pPr marL="316531" indent="-316531">
              <a:buFont typeface="Arial" panose="020B0604020202020204" pitchFamily="34" charset="0"/>
              <a:buChar char="•"/>
            </a:pPr>
            <a:r>
              <a:rPr lang="tr-TR" sz="2400" smtClean="0">
                <a:solidFill>
                  <a:srgbClr val="002060"/>
                </a:solidFill>
                <a:latin typeface="Times New Roman" pitchFamily="18" charset="0"/>
                <a:cs typeface="Times New Roman" pitchFamily="18" charset="0"/>
              </a:rPr>
              <a:t>İyilik yapacağım</a:t>
            </a:r>
          </a:p>
          <a:p>
            <a:pPr marL="316531" indent="-316531">
              <a:buFont typeface="Arial" panose="020B0604020202020204" pitchFamily="34" charset="0"/>
              <a:buChar char="•"/>
            </a:pPr>
            <a:r>
              <a:rPr lang="tr-TR" sz="2400" smtClean="0">
                <a:solidFill>
                  <a:srgbClr val="002060"/>
                </a:solidFill>
                <a:latin typeface="Times New Roman" pitchFamily="18" charset="0"/>
                <a:cs typeface="Times New Roman" pitchFamily="18" charset="0"/>
              </a:rPr>
              <a:t>İyiliği emredip, kötülüklerden sakındıracağım</a:t>
            </a:r>
          </a:p>
          <a:p>
            <a:pPr marL="316531" indent="-316531">
              <a:buFont typeface="Arial" panose="020B0604020202020204" pitchFamily="34" charset="0"/>
              <a:buChar char="•"/>
            </a:pPr>
            <a:r>
              <a:rPr lang="tr-TR" sz="2400" smtClean="0">
                <a:solidFill>
                  <a:srgbClr val="002060"/>
                </a:solidFill>
                <a:latin typeface="Times New Roman" pitchFamily="18" charset="0"/>
                <a:cs typeface="Times New Roman" pitchFamily="18" charset="0"/>
              </a:rPr>
              <a:t>Günahları terk edip tevbe edeceğim</a:t>
            </a:r>
          </a:p>
          <a:p>
            <a:pPr marL="316531" indent="-316531">
              <a:buFont typeface="Arial" panose="020B0604020202020204" pitchFamily="34" charset="0"/>
              <a:buChar char="•"/>
            </a:pPr>
            <a:r>
              <a:rPr lang="tr-TR" sz="2400" smtClean="0">
                <a:solidFill>
                  <a:srgbClr val="002060"/>
                </a:solidFill>
                <a:latin typeface="Times New Roman" pitchFamily="18" charset="0"/>
                <a:cs typeface="Times New Roman" pitchFamily="18" charset="0"/>
              </a:rPr>
              <a:t>İlim peşinde koşacağım</a:t>
            </a:r>
          </a:p>
          <a:p>
            <a:pPr marL="316531" indent="-316531">
              <a:buFont typeface="Arial" panose="020B0604020202020204" pitchFamily="34" charset="0"/>
              <a:buChar char="•"/>
            </a:pPr>
            <a:r>
              <a:rPr lang="tr-TR" sz="2400" smtClean="0">
                <a:solidFill>
                  <a:srgbClr val="002060"/>
                </a:solidFill>
                <a:latin typeface="Times New Roman" pitchFamily="18" charset="0"/>
                <a:cs typeface="Times New Roman" pitchFamily="18" charset="0"/>
              </a:rPr>
              <a:t>Mazlumların yanında, zalimlerin karşısında olacağım</a:t>
            </a:r>
          </a:p>
          <a:p>
            <a:pPr marL="316531" indent="-316531">
              <a:buFont typeface="Arial" panose="020B0604020202020204" pitchFamily="34" charset="0"/>
              <a:buChar char="•"/>
            </a:pPr>
            <a:r>
              <a:rPr lang="tr-TR" sz="2400" smtClean="0">
                <a:solidFill>
                  <a:srgbClr val="002060"/>
                </a:solidFill>
                <a:latin typeface="Times New Roman" pitchFamily="18" charset="0"/>
                <a:cs typeface="Times New Roman" pitchFamily="18" charset="0"/>
              </a:rPr>
              <a:t>Çocuklarıma, eşime, aileme sahip çıkacağım</a:t>
            </a:r>
          </a:p>
          <a:p>
            <a:pPr marL="316531" indent="-316531">
              <a:buFont typeface="Arial" panose="020B0604020202020204" pitchFamily="34" charset="0"/>
              <a:buChar char="•"/>
            </a:pPr>
            <a:r>
              <a:rPr lang="tr-TR" sz="2400" smtClean="0">
                <a:solidFill>
                  <a:srgbClr val="002060"/>
                </a:solidFill>
                <a:latin typeface="Times New Roman" pitchFamily="18" charset="0"/>
                <a:cs typeface="Times New Roman" pitchFamily="18" charset="0"/>
              </a:rPr>
              <a:t>Yetimleri, garipleri, kimsesizleri koruyacağım</a:t>
            </a:r>
            <a:endParaRPr lang="tr-TR" sz="2400"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42407733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pic>
        <p:nvPicPr>
          <p:cNvPr id="5" name="Picture 2" descr="C:\Users\şavşat müftülüğü\Desktop\ramazan\RAMAZAN_by_Elia_Sty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1340768"/>
            <a:ext cx="6305315" cy="3947168"/>
          </a:xfrm>
          <a:prstGeom prst="rect">
            <a:avLst/>
          </a:prstGeom>
          <a:solidFill>
            <a:schemeClr val="accent6">
              <a:lumMod val="75000"/>
            </a:schemeClr>
          </a:solidFill>
          <a:extLst/>
        </p:spPr>
      </p:pic>
      <p:sp>
        <p:nvSpPr>
          <p:cNvPr id="4" name="3 Yuvarlatılmış Çapraz Köşeli Dikdörtgen"/>
          <p:cNvSpPr/>
          <p:nvPr/>
        </p:nvSpPr>
        <p:spPr>
          <a:xfrm>
            <a:off x="13133" y="5026721"/>
            <a:ext cx="9144000" cy="1800200"/>
          </a:xfrm>
          <a:prstGeom prst="round2DiagRect">
            <a:avLst>
              <a:gd name="adj1" fmla="val 0"/>
              <a:gd name="adj2" fmla="val 0"/>
            </a:avLst>
          </a:prstGeom>
          <a:solidFill>
            <a:schemeClr val="accent6">
              <a:lumMod val="75000"/>
              <a:alpha val="9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tr-TR" sz="3600" b="1" dirty="0" smtClean="0">
                <a:solidFill>
                  <a:schemeClr val="tx1"/>
                </a:solidFill>
                <a:effectLst>
                  <a:outerShdw blurRad="38100" dist="38100" dir="2700000" algn="tl">
                    <a:srgbClr val="000000">
                      <a:alpha val="43137"/>
                    </a:srgbClr>
                  </a:outerShdw>
                </a:effectLst>
              </a:rPr>
              <a:t>SİZİN İLGİ VE ALAKANIZA GÖRE </a:t>
            </a:r>
          </a:p>
          <a:p>
            <a:pPr algn="ctr" fontAlgn="auto">
              <a:spcBef>
                <a:spcPts val="0"/>
              </a:spcBef>
              <a:spcAft>
                <a:spcPts val="0"/>
              </a:spcAft>
              <a:defRPr/>
            </a:pPr>
            <a:r>
              <a:rPr lang="tr-TR" sz="3600" b="1" dirty="0" smtClean="0">
                <a:solidFill>
                  <a:srgbClr val="00B0F0"/>
                </a:solidFill>
                <a:effectLst>
                  <a:outerShdw blurRad="38100" dist="38100" dir="2700000" algn="tl">
                    <a:srgbClr val="000000">
                      <a:alpha val="43137"/>
                    </a:srgbClr>
                  </a:outerShdw>
                </a:effectLst>
              </a:rPr>
              <a:t>YA HOŞNUT OLARAK </a:t>
            </a:r>
            <a:r>
              <a:rPr lang="tr-TR" sz="3600" b="1" dirty="0" smtClean="0">
                <a:solidFill>
                  <a:srgbClr val="7030A0"/>
                </a:solidFill>
                <a:effectLst>
                  <a:outerShdw blurRad="38100" dist="38100" dir="2700000" algn="tl">
                    <a:srgbClr val="000000">
                      <a:alpha val="43137"/>
                    </a:srgbClr>
                  </a:outerShdw>
                </a:effectLst>
              </a:rPr>
              <a:t>YADA BİR DAHA GELMEMEK ÜZERE HAYAL KIRIKLIĞI İLE </a:t>
            </a:r>
            <a:r>
              <a:rPr lang="tr-TR" sz="3600" b="1" dirty="0" smtClean="0">
                <a:solidFill>
                  <a:schemeClr val="tx1"/>
                </a:solidFill>
                <a:effectLst>
                  <a:outerShdw blurRad="38100" dist="38100" dir="2700000" algn="tl">
                    <a:srgbClr val="000000">
                      <a:alpha val="43137"/>
                    </a:srgbClr>
                  </a:outerShdw>
                </a:effectLst>
              </a:rPr>
              <a:t>GİDER…</a:t>
            </a:r>
            <a:endParaRPr lang="tr-TR" sz="3600" b="1" dirty="0">
              <a:solidFill>
                <a:schemeClr val="tx1"/>
              </a:solidFill>
              <a:effectLst>
                <a:outerShdw blurRad="38100" dist="38100" dir="2700000" algn="tl">
                  <a:srgbClr val="000000">
                    <a:alpha val="43137"/>
                  </a:srgbClr>
                </a:outerShdw>
              </a:effectLst>
            </a:endParaRPr>
          </a:p>
        </p:txBody>
      </p:sp>
      <p:sp>
        <p:nvSpPr>
          <p:cNvPr id="3" name="4 Dikdörtgen"/>
          <p:cNvSpPr/>
          <p:nvPr/>
        </p:nvSpPr>
        <p:spPr>
          <a:xfrm>
            <a:off x="0" y="0"/>
            <a:ext cx="9144000" cy="11247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b="1" dirty="0">
                <a:solidFill>
                  <a:schemeClr val="tx1"/>
                </a:solidFill>
                <a:effectLst>
                  <a:outerShdw blurRad="38100" dist="38100" dir="2700000" algn="tl">
                    <a:srgbClr val="000000">
                      <a:alpha val="43137"/>
                    </a:srgbClr>
                  </a:outerShdw>
                </a:effectLst>
              </a:rPr>
              <a:t>11 AYIN SULTANI RAMAZAN </a:t>
            </a:r>
            <a:r>
              <a:rPr lang="tr-TR" sz="3600" b="1" dirty="0" smtClean="0">
                <a:solidFill>
                  <a:schemeClr val="tx1"/>
                </a:solidFill>
                <a:effectLst>
                  <a:outerShdw blurRad="38100" dist="38100" dir="2700000" algn="tl">
                    <a:srgbClr val="000000">
                      <a:alpha val="43137"/>
                    </a:srgbClr>
                  </a:outerShdw>
                </a:effectLst>
              </a:rPr>
              <a:t>MİSAFİRİMİZDİR</a:t>
            </a:r>
          </a:p>
          <a:p>
            <a:pPr algn="ctr"/>
            <a:r>
              <a:rPr lang="tr-TR" sz="3600" b="1" spc="50" dirty="0" smtClean="0">
                <a:ln w="9525" cmpd="sng">
                  <a:solidFill>
                    <a:schemeClr val="accent1"/>
                  </a:solidFill>
                  <a:prstDash val="solid"/>
                </a:ln>
                <a:solidFill>
                  <a:schemeClr val="tx1"/>
                </a:solidFill>
                <a:effectLst>
                  <a:glow rad="38100">
                    <a:schemeClr val="accent1">
                      <a:alpha val="40000"/>
                    </a:schemeClr>
                  </a:glow>
                </a:effectLst>
              </a:rPr>
              <a:t>VE MİSAFİR </a:t>
            </a:r>
            <a:r>
              <a:rPr lang="tr-TR" sz="4000" b="1" dirty="0">
                <a:ln w="12700">
                  <a:solidFill>
                    <a:schemeClr val="accent3">
                      <a:lumMod val="50000"/>
                    </a:schemeClr>
                  </a:solidFill>
                  <a:prstDash val="solid"/>
                </a:ln>
                <a:solidFill>
                  <a:schemeClr val="tx1"/>
                </a:solidFill>
                <a:effectLst>
                  <a:innerShdw blurRad="177800">
                    <a:schemeClr val="accent3">
                      <a:lumMod val="50000"/>
                    </a:schemeClr>
                  </a:innerShdw>
                </a:effectLst>
              </a:rPr>
              <a:t>BEREKTİYLE </a:t>
            </a:r>
            <a:r>
              <a:rPr lang="tr-TR" sz="3600" b="1" spc="50" dirty="0">
                <a:ln w="9525" cmpd="sng">
                  <a:solidFill>
                    <a:schemeClr val="accent1"/>
                  </a:solidFill>
                  <a:prstDash val="solid"/>
                </a:ln>
                <a:solidFill>
                  <a:schemeClr val="tx1"/>
                </a:solidFill>
                <a:effectLst>
                  <a:glow rad="38100">
                    <a:schemeClr val="accent1">
                      <a:alpha val="40000"/>
                    </a:schemeClr>
                  </a:glow>
                </a:effectLst>
              </a:rPr>
              <a:t>GELİR</a:t>
            </a:r>
            <a:r>
              <a:rPr lang="tr-TR" sz="3600" b="1" spc="50" dirty="0" smtClean="0">
                <a:ln w="9525" cmpd="sng">
                  <a:solidFill>
                    <a:schemeClr val="accent1"/>
                  </a:solidFill>
                  <a:prstDash val="solid"/>
                </a:ln>
                <a:solidFill>
                  <a:schemeClr val="tx1"/>
                </a:solidFill>
                <a:effectLst>
                  <a:glow rad="38100">
                    <a:schemeClr val="accent1">
                      <a:alpha val="40000"/>
                    </a:schemeClr>
                  </a:glow>
                </a:effectLst>
              </a:rPr>
              <a:t>…</a:t>
            </a:r>
            <a:endParaRPr lang="tr-TR" sz="3600" b="1" spc="50" dirty="0">
              <a:ln w="9525" cmpd="sng">
                <a:solidFill>
                  <a:schemeClr val="accent1"/>
                </a:solidFill>
                <a:prstDash val="solid"/>
              </a:ln>
              <a:solidFill>
                <a:schemeClr val="tx1"/>
              </a:solidFill>
              <a:effectLst>
                <a:glow rad="38100">
                  <a:schemeClr val="accent1">
                    <a:alpha val="40000"/>
                  </a:schemeClr>
                </a:glow>
              </a:effectLst>
            </a:endParaRPr>
          </a:p>
        </p:txBody>
      </p:sp>
    </p:spTree>
    <p:extLst>
      <p:ext uri="{BB962C8B-B14F-4D97-AF65-F5344CB8AC3E}">
        <p14:creationId xmlns:p14="http://schemas.microsoft.com/office/powerpoint/2010/main" val="28926580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4 Dikdörtgen"/>
          <p:cNvSpPr/>
          <p:nvPr/>
        </p:nvSpPr>
        <p:spPr>
          <a:xfrm>
            <a:off x="251520" y="1196752"/>
            <a:ext cx="8712968" cy="540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just">
              <a:buFont typeface="Wingdings" pitchFamily="2" charset="2"/>
              <a:buChar char="q"/>
            </a:pPr>
            <a:r>
              <a:rPr lang="tr-TR" sz="2000" b="1" dirty="0" smtClean="0">
                <a:solidFill>
                  <a:srgbClr val="002060"/>
                </a:solidFill>
                <a:effectLst>
                  <a:outerShdw blurRad="38100" dist="38100" dir="2700000" algn="tl">
                    <a:srgbClr val="000000">
                      <a:alpha val="43137"/>
                    </a:srgbClr>
                  </a:outerShdw>
                </a:effectLst>
              </a:rPr>
              <a:t>Allah’ın En Güzel Şekilde Yarattığı Ve Bütün Organlarını Tastamam Yaptığı,  </a:t>
            </a:r>
            <a:r>
              <a:rPr lang="ar-SA" sz="2000" dirty="0" smtClean="0">
                <a:solidFill>
                  <a:schemeClr val="tx1"/>
                </a:solidFill>
                <a:latin typeface="HASENAT4" pitchFamily="2" charset="-78"/>
                <a:cs typeface="HASENAT4" pitchFamily="2" charset="-78"/>
              </a:rPr>
              <a:t>لَقَدْ خَلَقْنَا الْاِنْسَانَ فٖى اَحْسَنِ تَقْوٖيمٍ</a:t>
            </a:r>
            <a:r>
              <a:rPr lang="tr-TR" sz="1400" dirty="0" smtClean="0">
                <a:solidFill>
                  <a:schemeClr val="tx1"/>
                </a:solidFill>
              </a:rPr>
              <a:t>(</a:t>
            </a:r>
            <a:r>
              <a:rPr lang="tr-TR" sz="1400" dirty="0" err="1" smtClean="0">
                <a:solidFill>
                  <a:schemeClr val="tx1"/>
                </a:solidFill>
              </a:rPr>
              <a:t>Tîn</a:t>
            </a:r>
            <a:r>
              <a:rPr lang="tr-TR" sz="1400" dirty="0" smtClean="0">
                <a:solidFill>
                  <a:schemeClr val="tx1"/>
                </a:solidFill>
              </a:rPr>
              <a:t> 4.)</a:t>
            </a:r>
            <a:endParaRPr lang="tr-TR" sz="2000" b="1" dirty="0" smtClean="0">
              <a:solidFill>
                <a:srgbClr val="00B0F0"/>
              </a:solidFill>
              <a:effectLst>
                <a:outerShdw blurRad="38100" dist="38100" dir="2700000" algn="tl">
                  <a:srgbClr val="000000">
                    <a:alpha val="43137"/>
                  </a:srgbClr>
                </a:outerShdw>
              </a:effectLst>
            </a:endParaRPr>
          </a:p>
          <a:p>
            <a:pPr marL="457200" indent="-457200" algn="just">
              <a:buFont typeface="Wingdings" pitchFamily="2" charset="2"/>
              <a:buChar char="q"/>
            </a:pPr>
            <a:r>
              <a:rPr lang="tr-TR" sz="2000" b="1" dirty="0" smtClean="0">
                <a:solidFill>
                  <a:srgbClr val="002060"/>
                </a:solidFill>
              </a:rPr>
              <a:t>Tertemiz Rızıklar Verdiği, </a:t>
            </a:r>
            <a:r>
              <a:rPr lang="ar-SA" sz="2000" dirty="0" smtClean="0">
                <a:solidFill>
                  <a:schemeClr val="tx1"/>
                </a:solidFill>
                <a:latin typeface="HASENAT4" pitchFamily="2" charset="-78"/>
                <a:cs typeface="HASENAT4" pitchFamily="2" charset="-78"/>
              </a:rPr>
              <a:t>وَرَزَقَكُمْ مِنَ الطَّيِّبَاتِ</a:t>
            </a:r>
            <a:r>
              <a:rPr lang="tr-TR" sz="1100" dirty="0" smtClean="0">
                <a:solidFill>
                  <a:schemeClr val="tx1"/>
                </a:solidFill>
              </a:rPr>
              <a:t>(</a:t>
            </a:r>
            <a:r>
              <a:rPr lang="tr-TR" sz="1100" dirty="0" err="1" smtClean="0">
                <a:solidFill>
                  <a:schemeClr val="tx1"/>
                </a:solidFill>
              </a:rPr>
              <a:t>Mü'min</a:t>
            </a:r>
            <a:r>
              <a:rPr lang="tr-TR" sz="1100" dirty="0" smtClean="0">
                <a:solidFill>
                  <a:schemeClr val="tx1"/>
                </a:solidFill>
              </a:rPr>
              <a:t> 64.)</a:t>
            </a:r>
            <a:endParaRPr lang="tr-TR" sz="2000" dirty="0" smtClean="0">
              <a:solidFill>
                <a:srgbClr val="002060"/>
              </a:solidFill>
            </a:endParaRPr>
          </a:p>
          <a:p>
            <a:pPr marL="457200" indent="-457200" algn="just">
              <a:buFont typeface="Wingdings" pitchFamily="2" charset="2"/>
              <a:buChar char="q"/>
            </a:pPr>
            <a:r>
              <a:rPr lang="tr-TR" sz="2000" b="1" dirty="0" smtClean="0">
                <a:solidFill>
                  <a:schemeClr val="tx1"/>
                </a:solidFill>
              </a:rPr>
              <a:t>Ruhundan Üfleyerek Şereflendirdiği, </a:t>
            </a:r>
            <a:r>
              <a:rPr lang="ar-SA" sz="2000" dirty="0" smtClean="0">
                <a:solidFill>
                  <a:schemeClr val="tx1"/>
                </a:solidFill>
                <a:latin typeface="HASENAT4" pitchFamily="2" charset="-78"/>
                <a:cs typeface="HASENAT4" pitchFamily="2" charset="-78"/>
              </a:rPr>
              <a:t>ثُمَّ سَوّٰیهُ وَنَفَخَ فٖيهِ مِنْ رُوحِهٖ </a:t>
            </a:r>
            <a:r>
              <a:rPr lang="tr-TR" sz="1400" dirty="0" smtClean="0">
                <a:solidFill>
                  <a:schemeClr val="tx1"/>
                </a:solidFill>
              </a:rPr>
              <a:t>(Secde 9) </a:t>
            </a:r>
          </a:p>
          <a:p>
            <a:pPr marL="457200" indent="-457200" algn="just">
              <a:buFont typeface="Wingdings" pitchFamily="2" charset="2"/>
              <a:buChar char="q"/>
            </a:pPr>
            <a:r>
              <a:rPr lang="tr-TR" sz="2000" b="1" dirty="0" smtClean="0">
                <a:solidFill>
                  <a:srgbClr val="C00000"/>
                </a:solidFill>
              </a:rPr>
              <a:t>Allah’ın Muhatap Aldığı Ve Yeryüzünde Halifesi Kabul Ettiği,</a:t>
            </a:r>
            <a:endParaRPr lang="tr-TR" sz="2000" dirty="0" smtClean="0">
              <a:solidFill>
                <a:srgbClr val="C00000"/>
              </a:solidFill>
            </a:endParaRPr>
          </a:p>
          <a:p>
            <a:pPr marL="457200" indent="-457200" algn="just">
              <a:buFont typeface="Wingdings" pitchFamily="2" charset="2"/>
              <a:buChar char="q"/>
            </a:pPr>
            <a:r>
              <a:rPr lang="tr-TR" sz="2000" b="1" dirty="0" smtClean="0">
                <a:solidFill>
                  <a:srgbClr val="00B0F0"/>
                </a:solidFill>
                <a:effectLst>
                  <a:outerShdw blurRad="38100" dist="38100" dir="2700000" algn="tl">
                    <a:srgbClr val="000000">
                      <a:alpha val="43137"/>
                    </a:srgbClr>
                  </a:outerShdw>
                </a:effectLst>
              </a:rPr>
              <a:t>Yaratılmışlara Üstün Kıldığı Ve Şan Şeref Sahibi Yaptığı, </a:t>
            </a:r>
            <a:r>
              <a:rPr lang="ar-SA" sz="2000" dirty="0" smtClean="0">
                <a:solidFill>
                  <a:schemeClr val="tx1"/>
                </a:solidFill>
                <a:latin typeface="HASENAT4" pitchFamily="2" charset="-78"/>
                <a:cs typeface="HASENAT4" pitchFamily="2" charset="-78"/>
              </a:rPr>
              <a:t>وَلَقَدْ كَرَّمْنَا بَنٖى اٰدَمَ </a:t>
            </a:r>
            <a:r>
              <a:rPr lang="tr-TR" sz="2000" dirty="0" smtClean="0">
                <a:solidFill>
                  <a:schemeClr val="tx1"/>
                </a:solidFill>
                <a:latin typeface="HASENAT4" pitchFamily="2" charset="-78"/>
                <a:cs typeface="HASENAT4" pitchFamily="2" charset="-78"/>
              </a:rPr>
              <a:t>…</a:t>
            </a:r>
            <a:r>
              <a:rPr lang="ar-SA" sz="2000" dirty="0" smtClean="0">
                <a:solidFill>
                  <a:schemeClr val="tx1"/>
                </a:solidFill>
                <a:latin typeface="HASENAT4" pitchFamily="2" charset="-78"/>
                <a:cs typeface="HASENAT4" pitchFamily="2" charset="-78"/>
              </a:rPr>
              <a:t>وَفَضَّلْنَاهُمْ عَلٰى كَثٖيرٍ مِمَّنْ خَلَقْنَا تَفْضٖيلًا</a:t>
            </a:r>
            <a:r>
              <a:rPr lang="tr-TR" sz="1200" dirty="0" smtClean="0">
                <a:solidFill>
                  <a:schemeClr val="tx1"/>
                </a:solidFill>
              </a:rPr>
              <a:t>(</a:t>
            </a:r>
            <a:r>
              <a:rPr lang="tr-TR" sz="1200" dirty="0" err="1" smtClean="0">
                <a:solidFill>
                  <a:schemeClr val="tx1"/>
                </a:solidFill>
              </a:rPr>
              <a:t>İsrâ</a:t>
            </a:r>
            <a:r>
              <a:rPr lang="tr-TR" sz="1200" dirty="0" smtClean="0">
                <a:solidFill>
                  <a:schemeClr val="tx1"/>
                </a:solidFill>
              </a:rPr>
              <a:t> 70.)</a:t>
            </a:r>
            <a:endParaRPr lang="tr-TR" sz="2000" dirty="0" smtClean="0">
              <a:solidFill>
                <a:srgbClr val="00B0F0"/>
              </a:solidFill>
              <a:effectLst>
                <a:outerShdw blurRad="38100" dist="38100" dir="2700000" algn="tl">
                  <a:srgbClr val="000000">
                    <a:alpha val="43137"/>
                  </a:srgbClr>
                </a:outerShdw>
              </a:effectLst>
            </a:endParaRPr>
          </a:p>
          <a:p>
            <a:pPr marL="457200" indent="-457200" algn="just">
              <a:buFont typeface="Wingdings" pitchFamily="2" charset="2"/>
              <a:buChar char="q"/>
            </a:pPr>
            <a:r>
              <a:rPr lang="tr-TR" sz="2000" b="1" dirty="0" smtClean="0">
                <a:solidFill>
                  <a:srgbClr val="7030A0"/>
                </a:solidFill>
              </a:rPr>
              <a:t>Yaratılan Her Şeyi İstifadesine Sunduğu, </a:t>
            </a:r>
            <a:r>
              <a:rPr lang="ar-SA" sz="2000" dirty="0" smtClean="0">
                <a:solidFill>
                  <a:schemeClr val="tx1"/>
                </a:solidFill>
                <a:latin typeface="HASENAT4" pitchFamily="2" charset="-78"/>
                <a:cs typeface="HASENAT4" pitchFamily="2" charset="-78"/>
              </a:rPr>
              <a:t>اَلَمْ تَرَوْا اَنَّ اللّٰهَ سَخَّرَ لَكُمْ مَا فِى السَّمٰوَاتِ وَمَا فِى الْاَرْضِ </a:t>
            </a:r>
            <a:r>
              <a:rPr lang="tr-TR" sz="1400" dirty="0" smtClean="0">
                <a:solidFill>
                  <a:schemeClr val="tx1"/>
                </a:solidFill>
              </a:rPr>
              <a:t>(Lokman 20.)</a:t>
            </a:r>
            <a:endParaRPr lang="tr-TR" sz="2000" dirty="0" smtClean="0">
              <a:solidFill>
                <a:srgbClr val="7030A0"/>
              </a:solidFill>
            </a:endParaRPr>
          </a:p>
          <a:p>
            <a:pPr marL="457200" indent="-457200" algn="just">
              <a:buFont typeface="Wingdings" pitchFamily="2" charset="2"/>
              <a:buChar char="q"/>
            </a:pPr>
            <a:r>
              <a:rPr lang="tr-TR" sz="2000" b="1" dirty="0" smtClean="0">
                <a:solidFill>
                  <a:schemeClr val="tx1"/>
                </a:solidFill>
              </a:rPr>
              <a:t>Akıl, İrade Ve Özgürlük Verdiği, </a:t>
            </a:r>
            <a:r>
              <a:rPr lang="tr-TR" sz="1200" b="1" dirty="0" smtClean="0">
                <a:solidFill>
                  <a:schemeClr val="tx1"/>
                </a:solidFill>
              </a:rPr>
              <a:t> </a:t>
            </a:r>
            <a:r>
              <a:rPr lang="ar-SA" sz="2000" dirty="0" smtClean="0">
                <a:solidFill>
                  <a:schemeClr val="tx1"/>
                </a:solidFill>
                <a:latin typeface="HASENAT4" pitchFamily="2" charset="-78"/>
                <a:cs typeface="HASENAT4" pitchFamily="2" charset="-78"/>
              </a:rPr>
              <a:t>وَمَا يَذَّكَّرُ اِلَّا اُولُوا الْاَلْبَابِ</a:t>
            </a:r>
            <a:r>
              <a:rPr lang="tr-TR" sz="1200" dirty="0" smtClean="0">
                <a:solidFill>
                  <a:schemeClr val="tx1"/>
                </a:solidFill>
              </a:rPr>
              <a:t>(Bakara 269.) </a:t>
            </a:r>
            <a:endParaRPr lang="tr-TR" sz="2000" dirty="0" smtClean="0">
              <a:solidFill>
                <a:schemeClr val="tx1"/>
              </a:solidFill>
            </a:endParaRPr>
          </a:p>
          <a:p>
            <a:pPr marL="457200" indent="-457200" algn="just">
              <a:buFont typeface="Wingdings" pitchFamily="2" charset="2"/>
              <a:buChar char="q"/>
            </a:pPr>
            <a:r>
              <a:rPr lang="tr-TR" sz="2000" b="1" dirty="0" smtClean="0">
                <a:solidFill>
                  <a:srgbClr val="C00000"/>
                </a:solidFill>
              </a:rPr>
              <a:t>Peygamberler Ve Kitaplar Göndermek Suretiyle Doğru Yolu Gösterdiği, </a:t>
            </a:r>
            <a:r>
              <a:rPr lang="tr-TR" sz="1200" dirty="0" smtClean="0">
                <a:solidFill>
                  <a:schemeClr val="tx1"/>
                </a:solidFill>
              </a:rPr>
              <a:t> </a:t>
            </a:r>
            <a:r>
              <a:rPr lang="ar-SA" sz="2000" dirty="0" smtClean="0">
                <a:solidFill>
                  <a:schemeClr val="tx1"/>
                </a:solidFill>
                <a:latin typeface="HASENAT4" pitchFamily="2" charset="-78"/>
                <a:cs typeface="HASENAT4" pitchFamily="2" charset="-78"/>
              </a:rPr>
              <a:t>فَاٰمِنُوا بِاللّٰهِ وَرَسُولِهِ</a:t>
            </a:r>
            <a:r>
              <a:rPr lang="tr-TR" sz="1200" dirty="0" smtClean="0">
                <a:solidFill>
                  <a:schemeClr val="tx1"/>
                </a:solidFill>
              </a:rPr>
              <a:t>(</a:t>
            </a:r>
            <a:r>
              <a:rPr lang="tr-TR" sz="1200" dirty="0" err="1" smtClean="0">
                <a:solidFill>
                  <a:schemeClr val="tx1"/>
                </a:solidFill>
              </a:rPr>
              <a:t>A'raf</a:t>
            </a:r>
            <a:r>
              <a:rPr lang="tr-TR" sz="1200" dirty="0" smtClean="0">
                <a:solidFill>
                  <a:schemeClr val="tx1"/>
                </a:solidFill>
              </a:rPr>
              <a:t> 158.) </a:t>
            </a:r>
            <a:endParaRPr lang="tr-TR" sz="2000" dirty="0" smtClean="0">
              <a:solidFill>
                <a:srgbClr val="C00000"/>
              </a:solidFill>
            </a:endParaRPr>
          </a:p>
          <a:p>
            <a:pPr marL="457200" indent="-457200" algn="just">
              <a:buFont typeface="Wingdings" pitchFamily="2" charset="2"/>
              <a:buChar char="q"/>
            </a:pPr>
            <a:r>
              <a:rPr lang="tr-TR" sz="2000" b="1" dirty="0" smtClean="0">
                <a:solidFill>
                  <a:srgbClr val="00B0F0"/>
                </a:solidFill>
                <a:effectLst>
                  <a:outerShdw blurRad="38100" dist="38100" dir="2700000" algn="tl">
                    <a:srgbClr val="000000">
                      <a:alpha val="43137"/>
                    </a:srgbClr>
                  </a:outerShdw>
                </a:effectLst>
              </a:rPr>
              <a:t>İradeli Ve Bilinçli Olarak İman Ve İbadet Etmesini İstediği, </a:t>
            </a:r>
            <a:r>
              <a:rPr lang="ar-SA" sz="2000" dirty="0" smtClean="0">
                <a:solidFill>
                  <a:schemeClr val="tx1"/>
                </a:solidFill>
                <a:latin typeface="HASENAT4" pitchFamily="2" charset="-78"/>
                <a:cs typeface="HASENAT4" pitchFamily="2" charset="-78"/>
              </a:rPr>
              <a:t>وَمَا خَلَقْتُ الْجِنَّ وَالْاِنْسَ اِلَّا لِيَعْبُدُونِ</a:t>
            </a:r>
            <a:r>
              <a:rPr lang="tr-TR" sz="1200" dirty="0" smtClean="0">
                <a:solidFill>
                  <a:schemeClr val="tx1"/>
                </a:solidFill>
              </a:rPr>
              <a:t>(</a:t>
            </a:r>
            <a:r>
              <a:rPr lang="tr-TR" sz="1200" dirty="0" err="1" smtClean="0">
                <a:solidFill>
                  <a:schemeClr val="tx1"/>
                </a:solidFill>
              </a:rPr>
              <a:t>Zâriyât</a:t>
            </a:r>
            <a:r>
              <a:rPr lang="tr-TR" sz="1200" dirty="0" smtClean="0">
                <a:solidFill>
                  <a:schemeClr val="tx1"/>
                </a:solidFill>
              </a:rPr>
              <a:t> 6.)</a:t>
            </a:r>
            <a:endParaRPr lang="tr-TR" sz="2000" dirty="0" smtClean="0">
              <a:solidFill>
                <a:srgbClr val="00B0F0"/>
              </a:solidFill>
              <a:effectLst>
                <a:outerShdw blurRad="38100" dist="38100" dir="2700000" algn="tl">
                  <a:srgbClr val="000000">
                    <a:alpha val="43137"/>
                  </a:srgbClr>
                </a:outerShdw>
              </a:effectLst>
            </a:endParaRPr>
          </a:p>
          <a:p>
            <a:pPr marL="457200" indent="-457200" algn="just">
              <a:buFont typeface="Wingdings" pitchFamily="2" charset="2"/>
              <a:buChar char="q"/>
            </a:pPr>
            <a:r>
              <a:rPr lang="tr-TR" sz="2000" b="1" dirty="0" smtClean="0">
                <a:solidFill>
                  <a:srgbClr val="002060"/>
                </a:solidFill>
              </a:rPr>
              <a:t>İyilik Yapanları Mükâfatlandırıp Kötülük Yapanları Cezalandıracağı Ve Sorumlu Kıldığı Varlıktır </a:t>
            </a:r>
            <a:r>
              <a:rPr lang="ar-SA" sz="2000" dirty="0" smtClean="0">
                <a:solidFill>
                  <a:schemeClr val="tx1"/>
                </a:solidFill>
                <a:latin typeface="HASENAT4" pitchFamily="2" charset="-78"/>
                <a:cs typeface="HASENAT4" pitchFamily="2" charset="-78"/>
              </a:rPr>
              <a:t>وَمَنْ يَعْمَلْ مِثْقَالَ ذَرَّةٍ شَرًّا يَرَهُ ﴿٨﴾ فَمَنْ يَعْمَلْ مِثْقَالَ ذَرَّةٍ خَيْرًا يَرَهُ ﴿٧﴾</a:t>
            </a:r>
            <a:r>
              <a:rPr lang="tr-TR" sz="2000" dirty="0" smtClean="0">
                <a:solidFill>
                  <a:schemeClr val="tx1"/>
                </a:solidFill>
              </a:rPr>
              <a:t>(</a:t>
            </a:r>
            <a:r>
              <a:rPr lang="tr-TR" sz="2000" dirty="0" err="1" smtClean="0">
                <a:solidFill>
                  <a:schemeClr val="tx1"/>
                </a:solidFill>
              </a:rPr>
              <a:t>Zilzâl</a:t>
            </a:r>
            <a:r>
              <a:rPr lang="tr-TR" sz="2000" dirty="0" smtClean="0">
                <a:solidFill>
                  <a:schemeClr val="tx1"/>
                </a:solidFill>
              </a:rPr>
              <a:t> 7-8)</a:t>
            </a:r>
          </a:p>
          <a:p>
            <a:pPr marL="457200" lvl="0" indent="-457200" algn="just">
              <a:buFont typeface="Wingdings" pitchFamily="2" charset="2"/>
              <a:buChar char="q"/>
            </a:pPr>
            <a:r>
              <a:rPr lang="tr-TR" b="1" u="sng" dirty="0" smtClean="0">
                <a:solidFill>
                  <a:srgbClr val="002060"/>
                </a:solidFill>
                <a:effectLst>
                  <a:outerShdw blurRad="38100" dist="38100" dir="2700000" algn="tl">
                    <a:srgbClr val="000000">
                      <a:alpha val="43137"/>
                    </a:srgbClr>
                  </a:outerShdw>
                </a:effectLst>
              </a:rPr>
              <a:t>11. Allah’ın tertemiz fıtrat üzere yarattığı ve Şah damarından daha yakın olduğunu bildirdiği varlıktır.</a:t>
            </a:r>
            <a:endParaRPr lang="tr-TR" dirty="0" smtClean="0">
              <a:solidFill>
                <a:srgbClr val="002060"/>
              </a:solidFill>
            </a:endParaRPr>
          </a:p>
        </p:txBody>
      </p:sp>
      <p:sp>
        <p:nvSpPr>
          <p:cNvPr id="7" name="6 Slayt Numarası Yer Tutucusu"/>
          <p:cNvSpPr>
            <a:spLocks noGrp="1"/>
          </p:cNvSpPr>
          <p:nvPr>
            <p:ph type="sldNum" sz="quarter" idx="12"/>
          </p:nvPr>
        </p:nvSpPr>
        <p:spPr/>
        <p:txBody>
          <a:bodyPr/>
          <a:lstStyle/>
          <a:p>
            <a:fld id="{DF6AEE74-DE1E-4CF6-B228-906104B8E8CF}" type="slidenum">
              <a:rPr lang="tr-TR" smtClean="0"/>
              <a:pPr/>
              <a:t>8</a:t>
            </a:fld>
            <a:endParaRPr lang="tr-TR"/>
          </a:p>
        </p:txBody>
      </p:sp>
      <p:sp>
        <p:nvSpPr>
          <p:cNvPr id="4" name="3 Yuvarlatılmış Dikdörtgen"/>
          <p:cNvSpPr/>
          <p:nvPr/>
        </p:nvSpPr>
        <p:spPr>
          <a:xfrm>
            <a:off x="0" y="188640"/>
            <a:ext cx="9144000" cy="57606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indent="-457200" algn="ctr"/>
            <a:r>
              <a:rPr lang="tr-TR" sz="2400" b="1" dirty="0" smtClean="0">
                <a:solidFill>
                  <a:schemeClr val="tx1"/>
                </a:solidFill>
                <a:effectLst>
                  <a:outerShdw blurRad="38100" dist="38100" dir="2700000" algn="tl">
                    <a:srgbClr val="000000">
                      <a:alpha val="43137"/>
                    </a:srgbClr>
                  </a:outerShdw>
                </a:effectLst>
              </a:rPr>
              <a:t>İNSAN ALLAHIN ÖZENE BEZENE YARATTIĞI YEGANE VARLIKTIR</a:t>
            </a:r>
            <a:endParaRPr lang="tr-TR" sz="1200" b="1" dirty="0" smtClean="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771332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6 Slayt Numarası Yer Tutucusu"/>
          <p:cNvSpPr>
            <a:spLocks noGrp="1"/>
          </p:cNvSpPr>
          <p:nvPr>
            <p:ph type="sldNum" sz="quarter" idx="12"/>
          </p:nvPr>
        </p:nvSpPr>
        <p:spPr/>
        <p:txBody>
          <a:bodyPr/>
          <a:lstStyle/>
          <a:p>
            <a:fld id="{DF6AEE74-DE1E-4CF6-B228-906104B8E8CF}" type="slidenum">
              <a:rPr lang="tr-TR" smtClean="0"/>
              <a:pPr/>
              <a:t>9</a:t>
            </a:fld>
            <a:endParaRPr lang="tr-TR"/>
          </a:p>
        </p:txBody>
      </p:sp>
      <p:sp>
        <p:nvSpPr>
          <p:cNvPr id="4" name="3 Yuvarlatılmış Dikdörtgen"/>
          <p:cNvSpPr/>
          <p:nvPr/>
        </p:nvSpPr>
        <p:spPr>
          <a:xfrm>
            <a:off x="0" y="188640"/>
            <a:ext cx="9144000" cy="57606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indent="-457200" algn="ctr"/>
            <a:r>
              <a:rPr lang="tr-TR" sz="2400" b="1" dirty="0" smtClean="0">
                <a:solidFill>
                  <a:schemeClr val="tx1"/>
                </a:solidFill>
                <a:effectLst>
                  <a:outerShdw blurRad="38100" dist="38100" dir="2700000" algn="tl">
                    <a:srgbClr val="000000">
                      <a:alpha val="43137"/>
                    </a:srgbClr>
                  </a:outerShdw>
                </a:effectLst>
              </a:rPr>
              <a:t>İNSAN ALLAHIN ÖZENE BEZENE YARATTIĞI YEGANE VARLIKTIR</a:t>
            </a:r>
            <a:endParaRPr lang="tr-TR" sz="1200" b="1" dirty="0" smtClean="0">
              <a:solidFill>
                <a:schemeClr val="tx1"/>
              </a:solidFill>
              <a:effectLst>
                <a:outerShdw blurRad="38100" dist="38100" dir="2700000" algn="tl">
                  <a:srgbClr val="000000">
                    <a:alpha val="43137"/>
                  </a:srgbClr>
                </a:outerShdw>
              </a:effectLst>
            </a:endParaRPr>
          </a:p>
        </p:txBody>
      </p:sp>
      <p:pic>
        <p:nvPicPr>
          <p:cNvPr id="3" name="Resim 2"/>
          <p:cNvPicPr>
            <a:picLocks noChangeAspect="1"/>
          </p:cNvPicPr>
          <p:nvPr/>
        </p:nvPicPr>
        <p:blipFill rotWithShape="1">
          <a:blip r:embed="rId2">
            <a:extLst>
              <a:ext uri="{28A0092B-C50C-407E-A947-70E740481C1C}">
                <a14:useLocalDpi xmlns:a14="http://schemas.microsoft.com/office/drawing/2010/main" val="0"/>
              </a:ext>
            </a:extLst>
          </a:blip>
          <a:srcRect t="11150" b="4851"/>
          <a:stretch/>
        </p:blipFill>
        <p:spPr>
          <a:xfrm rot="16200000">
            <a:off x="1510351" y="-775650"/>
            <a:ext cx="6123298" cy="9144001"/>
          </a:xfrm>
          <a:prstGeom prst="rect">
            <a:avLst/>
          </a:prstGeom>
        </p:spPr>
      </p:pic>
    </p:spTree>
    <p:extLst>
      <p:ext uri="{BB962C8B-B14F-4D97-AF65-F5344CB8AC3E}">
        <p14:creationId xmlns:p14="http://schemas.microsoft.com/office/powerpoint/2010/main" val="65103226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2549</TotalTime>
  <Words>7958</Words>
  <Application>Microsoft Office PowerPoint</Application>
  <PresentationFormat>Ekran Gösterisi (4:3)</PresentationFormat>
  <Paragraphs>672</Paragraphs>
  <Slides>66</Slides>
  <Notes>29</Notes>
  <HiddenSlides>0</HiddenSlides>
  <MMClips>0</MMClips>
  <ScaleCrop>false</ScaleCrop>
  <HeadingPairs>
    <vt:vector size="6" baseType="variant">
      <vt:variant>
        <vt:lpstr>Kullanılan Yazı Tipleri</vt:lpstr>
      </vt:variant>
      <vt:variant>
        <vt:i4>10</vt:i4>
      </vt:variant>
      <vt:variant>
        <vt:lpstr>Tema</vt:lpstr>
      </vt:variant>
      <vt:variant>
        <vt:i4>2</vt:i4>
      </vt:variant>
      <vt:variant>
        <vt:lpstr>Slayt Başlıkları</vt:lpstr>
      </vt:variant>
      <vt:variant>
        <vt:i4>66</vt:i4>
      </vt:variant>
    </vt:vector>
  </HeadingPairs>
  <TitlesOfParts>
    <vt:vector size="78" baseType="lpstr">
      <vt:lpstr>Arial</vt:lpstr>
      <vt:lpstr>Arial Black</vt:lpstr>
      <vt:lpstr>Calibri</vt:lpstr>
      <vt:lpstr>Elephant</vt:lpstr>
      <vt:lpstr>Emine</vt:lpstr>
      <vt:lpstr>HASENAT</vt:lpstr>
      <vt:lpstr>HASENAT4</vt:lpstr>
      <vt:lpstr>Times New Roman</vt:lpstr>
      <vt:lpstr>Vivaldi</vt:lpstr>
      <vt:lpstr>Wingdings</vt:lpstr>
      <vt:lpstr>Ofis Teması</vt:lpstr>
      <vt:lpstr>1_Ofis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MADDİ VE MANEVİ HASTALIKLARIMIZA ŞİFADIR RAMAZAN</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YUSUFCUK</dc:creator>
  <cp:lastModifiedBy>Idris YAVUZYIGIT</cp:lastModifiedBy>
  <cp:revision>411</cp:revision>
  <cp:lastPrinted>2018-05-07T08:17:24Z</cp:lastPrinted>
  <dcterms:created xsi:type="dcterms:W3CDTF">2011-07-27T08:58:36Z</dcterms:created>
  <dcterms:modified xsi:type="dcterms:W3CDTF">2023-03-16T10:08:05Z</dcterms:modified>
</cp:coreProperties>
</file>