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handoutMasterIdLst>
    <p:handoutMasterId r:id="rId82"/>
  </p:handoutMasterIdLst>
  <p:sldIdLst>
    <p:sldId id="381" r:id="rId2"/>
    <p:sldId id="419" r:id="rId3"/>
    <p:sldId id="382" r:id="rId4"/>
    <p:sldId id="430" r:id="rId5"/>
    <p:sldId id="431" r:id="rId6"/>
    <p:sldId id="432" r:id="rId7"/>
    <p:sldId id="433" r:id="rId8"/>
    <p:sldId id="435" r:id="rId9"/>
    <p:sldId id="376" r:id="rId10"/>
    <p:sldId id="424" r:id="rId11"/>
    <p:sldId id="384" r:id="rId12"/>
    <p:sldId id="436" r:id="rId13"/>
    <p:sldId id="385" r:id="rId14"/>
    <p:sldId id="425" r:id="rId15"/>
    <p:sldId id="426" r:id="rId16"/>
    <p:sldId id="427" r:id="rId17"/>
    <p:sldId id="428" r:id="rId18"/>
    <p:sldId id="429" r:id="rId19"/>
    <p:sldId id="423" r:id="rId20"/>
    <p:sldId id="386" r:id="rId21"/>
    <p:sldId id="387" r:id="rId22"/>
    <p:sldId id="388" r:id="rId23"/>
    <p:sldId id="389" r:id="rId24"/>
    <p:sldId id="390" r:id="rId25"/>
    <p:sldId id="391" r:id="rId26"/>
    <p:sldId id="392" r:id="rId27"/>
    <p:sldId id="393" r:id="rId28"/>
    <p:sldId id="394" r:id="rId29"/>
    <p:sldId id="395" r:id="rId30"/>
    <p:sldId id="403" r:id="rId31"/>
    <p:sldId id="405" r:id="rId32"/>
    <p:sldId id="402" r:id="rId33"/>
    <p:sldId id="420" r:id="rId34"/>
    <p:sldId id="411" r:id="rId35"/>
    <p:sldId id="415" r:id="rId36"/>
    <p:sldId id="412" r:id="rId37"/>
    <p:sldId id="413" r:id="rId38"/>
    <p:sldId id="414" r:id="rId39"/>
    <p:sldId id="267" r:id="rId40"/>
    <p:sldId id="268" r:id="rId41"/>
    <p:sldId id="401" r:id="rId42"/>
    <p:sldId id="347" r:id="rId43"/>
    <p:sldId id="371" r:id="rId44"/>
    <p:sldId id="278" r:id="rId45"/>
    <p:sldId id="369" r:id="rId46"/>
    <p:sldId id="341" r:id="rId47"/>
    <p:sldId id="353" r:id="rId48"/>
    <p:sldId id="316" r:id="rId49"/>
    <p:sldId id="416" r:id="rId50"/>
    <p:sldId id="417" r:id="rId51"/>
    <p:sldId id="418" r:id="rId52"/>
    <p:sldId id="275" r:id="rId53"/>
    <p:sldId id="276" r:id="rId54"/>
    <p:sldId id="273" r:id="rId55"/>
    <p:sldId id="305" r:id="rId56"/>
    <p:sldId id="363" r:id="rId57"/>
    <p:sldId id="281" r:id="rId58"/>
    <p:sldId id="289" r:id="rId59"/>
    <p:sldId id="294" r:id="rId60"/>
    <p:sldId id="315" r:id="rId61"/>
    <p:sldId id="292" r:id="rId62"/>
    <p:sldId id="364" r:id="rId63"/>
    <p:sldId id="397" r:id="rId64"/>
    <p:sldId id="398" r:id="rId65"/>
    <p:sldId id="396" r:id="rId66"/>
    <p:sldId id="383" r:id="rId67"/>
    <p:sldId id="351" r:id="rId68"/>
    <p:sldId id="367" r:id="rId69"/>
    <p:sldId id="408" r:id="rId70"/>
    <p:sldId id="407" r:id="rId71"/>
    <p:sldId id="283" r:id="rId72"/>
    <p:sldId id="332" r:id="rId73"/>
    <p:sldId id="410" r:id="rId74"/>
    <p:sldId id="346" r:id="rId75"/>
    <p:sldId id="399" r:id="rId76"/>
    <p:sldId id="377" r:id="rId77"/>
    <p:sldId id="409" r:id="rId78"/>
    <p:sldId id="354" r:id="rId79"/>
    <p:sldId id="359" r:id="rId80"/>
  </p:sldIdLst>
  <p:sldSz cx="9144000" cy="6858000" type="screen4x3"/>
  <p:notesSz cx="9872663" cy="6797675"/>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4" autoAdjust="0"/>
  </p:normalViewPr>
  <p:slideViewPr>
    <p:cSldViewPr>
      <p:cViewPr varScale="1">
        <p:scale>
          <a:sx n="92" d="100"/>
          <a:sy n="92" d="100"/>
        </p:scale>
        <p:origin x="6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288F10-D137-43D0-9D57-BD5E837061DF}"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3F4CBFC2-A89E-44D2-AF38-8D27E2BE642A}">
      <dgm:prSet phldrT="[Metin]" custT="1"/>
      <dgm:spPr/>
      <dgm:t>
        <a:bodyPr/>
        <a:lstStyle/>
        <a:p>
          <a:r>
            <a:rPr lang="tr-TR" sz="2000" b="1" dirty="0"/>
            <a:t>Allah Kıymetli Zaman Ve Mekanlar Var Etmiştir</a:t>
          </a:r>
        </a:p>
      </dgm:t>
    </dgm:pt>
    <dgm:pt modelId="{D59D54AE-3166-4945-95A7-344A21EE7CE4}" type="parTrans" cxnId="{035AF2EE-A60C-469F-9D0B-BCF9381A5FB8}">
      <dgm:prSet/>
      <dgm:spPr/>
      <dgm:t>
        <a:bodyPr/>
        <a:lstStyle/>
        <a:p>
          <a:endParaRPr lang="tr-TR"/>
        </a:p>
      </dgm:t>
    </dgm:pt>
    <dgm:pt modelId="{F9C3C438-6070-4DA9-86D1-476AE3DD9245}" type="sibTrans" cxnId="{035AF2EE-A60C-469F-9D0B-BCF9381A5FB8}">
      <dgm:prSet/>
      <dgm:spPr/>
      <dgm:t>
        <a:bodyPr/>
        <a:lstStyle/>
        <a:p>
          <a:endParaRPr lang="tr-TR"/>
        </a:p>
      </dgm:t>
    </dgm:pt>
    <dgm:pt modelId="{551545BE-9579-4EBD-A898-F7CCBF939D5A}">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Zamanlar</a:t>
          </a:r>
        </a:p>
      </dgm:t>
    </dgm:pt>
    <dgm:pt modelId="{AFA325AF-F6C7-4A94-B93B-C519159AF2F3}" type="parTrans" cxnId="{C33DC2B3-0A4C-4137-91E5-2021407EAF5B}">
      <dgm:prSet/>
      <dgm:spPr/>
      <dgm:t>
        <a:bodyPr/>
        <a:lstStyle/>
        <a:p>
          <a:endParaRPr lang="tr-TR"/>
        </a:p>
      </dgm:t>
    </dgm:pt>
    <dgm:pt modelId="{2EBA952E-4C5E-4C8D-834E-1599A47B6A3B}" type="sibTrans" cxnId="{C33DC2B3-0A4C-4137-91E5-2021407EAF5B}">
      <dgm:prSet/>
      <dgm:spPr/>
      <dgm:t>
        <a:bodyPr/>
        <a:lstStyle/>
        <a:p>
          <a:endParaRPr lang="tr-TR"/>
        </a:p>
      </dgm:t>
    </dgm:pt>
    <dgm:pt modelId="{0C34EA08-0F2F-4698-8E4B-46FEB49C5E23}">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dirty="0">
              <a:solidFill>
                <a:schemeClr val="tx1"/>
              </a:solidFill>
            </a:rPr>
            <a:t>Üç Aylar</a:t>
          </a:r>
        </a:p>
      </dgm:t>
    </dgm:pt>
    <dgm:pt modelId="{093A63BE-321B-48F0-8491-93DAD5E80E81}" type="parTrans" cxnId="{83A2CBE2-2668-444A-97F0-6F3CD68A48E6}">
      <dgm:prSet/>
      <dgm:spPr/>
      <dgm:t>
        <a:bodyPr/>
        <a:lstStyle/>
        <a:p>
          <a:endParaRPr lang="tr-TR"/>
        </a:p>
      </dgm:t>
    </dgm:pt>
    <dgm:pt modelId="{348F4F2B-508D-49DD-8E3C-423F4CA950EC}" type="sibTrans" cxnId="{83A2CBE2-2668-444A-97F0-6F3CD68A48E6}">
      <dgm:prSet/>
      <dgm:spPr/>
      <dgm:t>
        <a:bodyPr/>
        <a:lstStyle/>
        <a:p>
          <a:endParaRPr lang="tr-TR"/>
        </a:p>
      </dgm:t>
    </dgm:pt>
    <dgm:pt modelId="{CF92F74B-C1B8-44FB-8AA9-98140C42D9AF}">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Kandiller</a:t>
          </a:r>
        </a:p>
      </dgm:t>
    </dgm:pt>
    <dgm:pt modelId="{9ECBF41A-E540-4F4D-B11A-23EAF6B53AF8}" type="parTrans" cxnId="{FF338E6C-F9A1-4A39-BC3A-EBF66F63C191}">
      <dgm:prSet/>
      <dgm:spPr/>
      <dgm:t>
        <a:bodyPr/>
        <a:lstStyle/>
        <a:p>
          <a:endParaRPr lang="tr-TR"/>
        </a:p>
      </dgm:t>
    </dgm:pt>
    <dgm:pt modelId="{D83B0504-3B88-4B19-BCDC-9F58B8B1C745}" type="sibTrans" cxnId="{FF338E6C-F9A1-4A39-BC3A-EBF66F63C191}">
      <dgm:prSet/>
      <dgm:spPr/>
      <dgm:t>
        <a:bodyPr/>
        <a:lstStyle/>
        <a:p>
          <a:endParaRPr lang="tr-TR"/>
        </a:p>
      </dgm:t>
    </dgm:pt>
    <dgm:pt modelId="{C6ADAA91-0C0F-4117-ABE4-592A18BC965E}">
      <dgm:prSet phldrT="[Metin]" custT="1">
        <dgm:style>
          <a:lnRef idx="1">
            <a:schemeClr val="accent1"/>
          </a:lnRef>
          <a:fillRef idx="3">
            <a:schemeClr val="accent1"/>
          </a:fillRef>
          <a:effectRef idx="2">
            <a:schemeClr val="accent1"/>
          </a:effectRef>
          <a:fontRef idx="minor">
            <a:schemeClr val="lt1"/>
          </a:fontRef>
        </dgm:style>
      </dgm:prSet>
      <dgm:spPr/>
      <dgm:t>
        <a:bodyPr/>
        <a:lstStyle/>
        <a:p>
          <a:r>
            <a:rPr lang="tr-TR" sz="1800" b="1" dirty="0"/>
            <a:t>Kıymetli  Mekanlar</a:t>
          </a:r>
        </a:p>
      </dgm:t>
    </dgm:pt>
    <dgm:pt modelId="{7E36305C-8C82-42DB-B7D5-50249A1C0CCC}" type="parTrans" cxnId="{F78028EF-A525-48B8-BFBE-D0A3DE088D03}">
      <dgm:prSet/>
      <dgm:spPr/>
      <dgm:t>
        <a:bodyPr/>
        <a:lstStyle/>
        <a:p>
          <a:endParaRPr lang="tr-TR"/>
        </a:p>
      </dgm:t>
    </dgm:pt>
    <dgm:pt modelId="{3488FCFA-3061-468D-B1B1-D7DB8B8370B6}" type="sibTrans" cxnId="{F78028EF-A525-48B8-BFBE-D0A3DE088D03}">
      <dgm:prSet/>
      <dgm:spPr/>
      <dgm:t>
        <a:bodyPr/>
        <a:lstStyle/>
        <a:p>
          <a:endParaRPr lang="tr-TR"/>
        </a:p>
      </dgm:t>
    </dgm:pt>
    <dgm:pt modelId="{B67E334A-09E5-4A2F-AA3A-FDBDC9575CC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Kabe Harem-i Şerif</a:t>
          </a:r>
        </a:p>
      </dgm:t>
    </dgm:pt>
    <dgm:pt modelId="{9261E531-68AA-427E-ABFA-94B7BFC7C3E9}" type="parTrans" cxnId="{538CAE8A-B5FD-4724-B1A6-4C46EF59FA56}">
      <dgm:prSet/>
      <dgm:spPr/>
      <dgm:t>
        <a:bodyPr/>
        <a:lstStyle/>
        <a:p>
          <a:endParaRPr lang="tr-TR"/>
        </a:p>
      </dgm:t>
    </dgm:pt>
    <dgm:pt modelId="{44F1946D-9E51-4AE4-BE72-3B7C7E2562D6}" type="sibTrans" cxnId="{538CAE8A-B5FD-4724-B1A6-4C46EF59FA56}">
      <dgm:prSet/>
      <dgm:spPr/>
      <dgm:t>
        <a:bodyPr/>
        <a:lstStyle/>
        <a:p>
          <a:endParaRPr lang="tr-TR"/>
        </a:p>
      </dgm:t>
    </dgm:pt>
    <dgm:pt modelId="{106AE525-376E-427C-9997-482078DEFBDF}">
      <dgm:prSet phldrT="[Metin]"/>
      <dgm:spPr/>
      <dgm:t>
        <a:bodyPr/>
        <a:lstStyle/>
        <a:p>
          <a:r>
            <a:rPr lang="tr-TR"/>
            <a:t>Recep</a:t>
          </a:r>
        </a:p>
      </dgm:t>
    </dgm:pt>
    <dgm:pt modelId="{1CB4DE4D-71D9-4550-BBE7-FB1155A4F197}" type="parTrans" cxnId="{3652A26F-3DBD-4529-82EB-9E53FF4C7130}">
      <dgm:prSet/>
      <dgm:spPr/>
      <dgm:t>
        <a:bodyPr/>
        <a:lstStyle/>
        <a:p>
          <a:endParaRPr lang="tr-TR"/>
        </a:p>
      </dgm:t>
    </dgm:pt>
    <dgm:pt modelId="{66F8C90A-9A34-493B-BCFE-DFC2F4452880}" type="sibTrans" cxnId="{3652A26F-3DBD-4529-82EB-9E53FF4C7130}">
      <dgm:prSet/>
      <dgm:spPr/>
      <dgm:t>
        <a:bodyPr/>
        <a:lstStyle/>
        <a:p>
          <a:endParaRPr lang="tr-TR"/>
        </a:p>
      </dgm:t>
    </dgm:pt>
    <dgm:pt modelId="{B05ADF9B-E10E-466E-8A33-1A76EF32ADF4}">
      <dgm:prSet phldrT="[Metin]"/>
      <dgm:spPr/>
      <dgm:t>
        <a:bodyPr/>
        <a:lstStyle/>
        <a:p>
          <a:r>
            <a:rPr lang="tr-TR"/>
            <a:t>Şaban</a:t>
          </a:r>
        </a:p>
      </dgm:t>
    </dgm:pt>
    <dgm:pt modelId="{F1A00DFF-D11F-418F-AD3D-97E44384BD11}" type="parTrans" cxnId="{53BAB3BD-81DF-432D-AB2A-BBF9779386F6}">
      <dgm:prSet/>
      <dgm:spPr/>
      <dgm:t>
        <a:bodyPr/>
        <a:lstStyle/>
        <a:p>
          <a:endParaRPr lang="tr-TR"/>
        </a:p>
      </dgm:t>
    </dgm:pt>
    <dgm:pt modelId="{5AFCD7E4-1F68-42A8-BBB3-1FFC211ABA52}" type="sibTrans" cxnId="{53BAB3BD-81DF-432D-AB2A-BBF9779386F6}">
      <dgm:prSet/>
      <dgm:spPr/>
      <dgm:t>
        <a:bodyPr/>
        <a:lstStyle/>
        <a:p>
          <a:endParaRPr lang="tr-TR"/>
        </a:p>
      </dgm:t>
    </dgm:pt>
    <dgm:pt modelId="{97C4F513-3EB0-498B-B4A9-5CCB7A3D4F54}">
      <dgm:prSet phldrT="[Metin]"/>
      <dgm:spPr/>
      <dgm:t>
        <a:bodyPr/>
        <a:lstStyle/>
        <a:p>
          <a:r>
            <a:rPr lang="tr-TR"/>
            <a:t>Ramazan</a:t>
          </a:r>
        </a:p>
      </dgm:t>
    </dgm:pt>
    <dgm:pt modelId="{EE550F0D-4468-4113-8CF5-9BDC598766E7}" type="parTrans" cxnId="{2C38E09F-1DA3-4621-AEBA-5B298221F3B6}">
      <dgm:prSet/>
      <dgm:spPr/>
      <dgm:t>
        <a:bodyPr/>
        <a:lstStyle/>
        <a:p>
          <a:endParaRPr lang="tr-TR"/>
        </a:p>
      </dgm:t>
    </dgm:pt>
    <dgm:pt modelId="{A7CB1CD3-9337-4A98-B1CA-38C62EE0DC3F}" type="sibTrans" cxnId="{2C38E09F-1DA3-4621-AEBA-5B298221F3B6}">
      <dgm:prSet/>
      <dgm:spPr/>
      <dgm:t>
        <a:bodyPr/>
        <a:lstStyle/>
        <a:p>
          <a:endParaRPr lang="tr-TR"/>
        </a:p>
      </dgm:t>
    </dgm:pt>
    <dgm:pt modelId="{8D969FAC-BAEF-43D7-8110-47E901A14CB8}">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Mevlid Kandili</a:t>
          </a:r>
        </a:p>
      </dgm:t>
    </dgm:pt>
    <dgm:pt modelId="{9E00B60E-4AC1-46E3-AF08-425FDE86C1E9}" type="parTrans" cxnId="{B82424F6-F02D-45B6-8D4A-D5EF1904829F}">
      <dgm:prSet/>
      <dgm:spPr/>
      <dgm:t>
        <a:bodyPr/>
        <a:lstStyle/>
        <a:p>
          <a:endParaRPr lang="tr-TR"/>
        </a:p>
      </dgm:t>
    </dgm:pt>
    <dgm:pt modelId="{A7F201B7-D368-4C3B-A014-0B9ADEC78BD0}" type="sibTrans" cxnId="{B82424F6-F02D-45B6-8D4A-D5EF1904829F}">
      <dgm:prSet/>
      <dgm:spPr/>
      <dgm:t>
        <a:bodyPr/>
        <a:lstStyle/>
        <a:p>
          <a:endParaRPr lang="tr-TR"/>
        </a:p>
      </dgm:t>
    </dgm:pt>
    <dgm:pt modelId="{BBEDDEF2-BD69-41D1-9DEE-214003A8475F}">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Reğaib Kandili</a:t>
          </a:r>
        </a:p>
      </dgm:t>
    </dgm:pt>
    <dgm:pt modelId="{D423E6C8-D9D4-4CA9-9FB7-319B8BB97FC7}" type="parTrans" cxnId="{5673D1CD-66D1-4BF8-90C7-004FD9BCB46C}">
      <dgm:prSet/>
      <dgm:spPr/>
      <dgm:t>
        <a:bodyPr/>
        <a:lstStyle/>
        <a:p>
          <a:endParaRPr lang="tr-TR"/>
        </a:p>
      </dgm:t>
    </dgm:pt>
    <dgm:pt modelId="{B261D5B1-BC78-4D13-BADC-881CD6E36AE6}" type="sibTrans" cxnId="{5673D1CD-66D1-4BF8-90C7-004FD9BCB46C}">
      <dgm:prSet/>
      <dgm:spPr/>
      <dgm:t>
        <a:bodyPr/>
        <a:lstStyle/>
        <a:p>
          <a:endParaRPr lang="tr-TR"/>
        </a:p>
      </dgm:t>
    </dgm:pt>
    <dgm:pt modelId="{604DCFB7-09C4-422E-869F-03654AB244AC}">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Miraç Kandili</a:t>
          </a:r>
        </a:p>
      </dgm:t>
    </dgm:pt>
    <dgm:pt modelId="{7194E29B-533A-4981-95DB-8A68277BAD98}" type="parTrans" cxnId="{B32E06FB-C9F3-4BB5-A859-5CA6F21FC792}">
      <dgm:prSet/>
      <dgm:spPr/>
      <dgm:t>
        <a:bodyPr/>
        <a:lstStyle/>
        <a:p>
          <a:endParaRPr lang="tr-TR"/>
        </a:p>
      </dgm:t>
    </dgm:pt>
    <dgm:pt modelId="{36FCC27C-A8B1-48E3-8797-5B10D2E2E739}" type="sibTrans" cxnId="{B32E06FB-C9F3-4BB5-A859-5CA6F21FC792}">
      <dgm:prSet/>
      <dgm:spPr/>
      <dgm:t>
        <a:bodyPr/>
        <a:lstStyle/>
        <a:p>
          <a:endParaRPr lang="tr-TR"/>
        </a:p>
      </dgm:t>
    </dgm:pt>
    <dgm:pt modelId="{573CC334-A05E-4119-8C3F-6C943A5F24E3}">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Berat Kandili</a:t>
          </a:r>
        </a:p>
      </dgm:t>
    </dgm:pt>
    <dgm:pt modelId="{6EDAE7C9-2CF2-4D6F-A4EA-7FF68039EA41}" type="parTrans" cxnId="{B2ECC137-BF0A-4B4F-A9C0-B493721591F5}">
      <dgm:prSet/>
      <dgm:spPr/>
      <dgm:t>
        <a:bodyPr/>
        <a:lstStyle/>
        <a:p>
          <a:endParaRPr lang="tr-TR"/>
        </a:p>
      </dgm:t>
    </dgm:pt>
    <dgm:pt modelId="{21E3F957-16E9-431E-BE31-5E184D3E2C0B}" type="sibTrans" cxnId="{B2ECC137-BF0A-4B4F-A9C0-B493721591F5}">
      <dgm:prSet/>
      <dgm:spPr/>
      <dgm:t>
        <a:bodyPr/>
        <a:lstStyle/>
        <a:p>
          <a:endParaRPr lang="tr-TR"/>
        </a:p>
      </dgm:t>
    </dgm:pt>
    <dgm:pt modelId="{5EB3D620-CFB4-4C56-9118-609A88338239}">
      <dgm:prSet phldrT="[Metin]">
        <dgm:style>
          <a:lnRef idx="1">
            <a:schemeClr val="accent6"/>
          </a:lnRef>
          <a:fillRef idx="3">
            <a:schemeClr val="accent6"/>
          </a:fillRef>
          <a:effectRef idx="2">
            <a:schemeClr val="accent6"/>
          </a:effectRef>
          <a:fontRef idx="minor">
            <a:schemeClr val="lt1"/>
          </a:fontRef>
        </dgm:style>
      </dgm:prSet>
      <dgm:spPr/>
      <dgm:t>
        <a:bodyPr/>
        <a:lstStyle/>
        <a:p>
          <a:r>
            <a:rPr lang="tr-TR" b="1">
              <a:solidFill>
                <a:schemeClr val="tx1"/>
              </a:solidFill>
            </a:rPr>
            <a:t>Kadir Gecesi</a:t>
          </a:r>
        </a:p>
      </dgm:t>
    </dgm:pt>
    <dgm:pt modelId="{FB49897F-7AE4-40ED-BF7C-02B0EF301A4C}" type="parTrans" cxnId="{2A55C7B7-2A04-4518-9883-8BB6AE4D98CD}">
      <dgm:prSet/>
      <dgm:spPr/>
      <dgm:t>
        <a:bodyPr/>
        <a:lstStyle/>
        <a:p>
          <a:endParaRPr lang="tr-TR"/>
        </a:p>
      </dgm:t>
    </dgm:pt>
    <dgm:pt modelId="{4F7423E8-10C2-4D2D-A66D-FD9E207D246E}" type="sibTrans" cxnId="{2A55C7B7-2A04-4518-9883-8BB6AE4D98CD}">
      <dgm:prSet/>
      <dgm:spPr/>
      <dgm:t>
        <a:bodyPr/>
        <a:lstStyle/>
        <a:p>
          <a:endParaRPr lang="tr-TR"/>
        </a:p>
      </dgm:t>
    </dgm:pt>
    <dgm:pt modelId="{239F7681-8E7C-4446-B44A-961BBE282EC4}">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Nebevi</a:t>
          </a:r>
        </a:p>
      </dgm:t>
    </dgm:pt>
    <dgm:pt modelId="{B0701B87-52CD-4A31-A9DA-609BA713F034}" type="parTrans" cxnId="{DF553397-1151-4E5D-A686-7F62F8CD9F9C}">
      <dgm:prSet/>
      <dgm:spPr/>
      <dgm:t>
        <a:bodyPr/>
        <a:lstStyle/>
        <a:p>
          <a:endParaRPr lang="tr-TR"/>
        </a:p>
      </dgm:t>
    </dgm:pt>
    <dgm:pt modelId="{47642FE2-647C-481C-B969-BFE3B0AC24DD}" type="sibTrans" cxnId="{DF553397-1151-4E5D-A686-7F62F8CD9F9C}">
      <dgm:prSet/>
      <dgm:spPr/>
      <dgm:t>
        <a:bodyPr/>
        <a:lstStyle/>
        <a:p>
          <a:endParaRPr lang="tr-TR"/>
        </a:p>
      </dgm:t>
    </dgm:pt>
    <dgm:pt modelId="{4DB61275-2A69-4D4A-A860-1D4B987181E7}">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a:solidFill>
                <a:schemeClr val="tx1"/>
              </a:solidFill>
            </a:rPr>
            <a:t>Mescidi Aksa</a:t>
          </a:r>
        </a:p>
      </dgm:t>
    </dgm:pt>
    <dgm:pt modelId="{A6E1AD8E-EA83-469F-BCAB-03ED080CA7DB}" type="parTrans" cxnId="{D7DC941F-DA3C-46E6-AED0-52352E5F9659}">
      <dgm:prSet/>
      <dgm:spPr/>
      <dgm:t>
        <a:bodyPr/>
        <a:lstStyle/>
        <a:p>
          <a:endParaRPr lang="tr-TR"/>
        </a:p>
      </dgm:t>
    </dgm:pt>
    <dgm:pt modelId="{B0BA296F-FBBC-45D5-9584-78E6BE8A3DAC}" type="sibTrans" cxnId="{D7DC941F-DA3C-46E6-AED0-52352E5F9659}">
      <dgm:prSet/>
      <dgm:spPr/>
      <dgm:t>
        <a:bodyPr/>
        <a:lstStyle/>
        <a:p>
          <a:endParaRPr lang="tr-TR"/>
        </a:p>
      </dgm:t>
    </dgm:pt>
    <dgm:pt modelId="{AC49EFCB-6497-401F-B195-1BA1C3C88C86}">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Bayramlar Ve Geceleri</a:t>
          </a:r>
        </a:p>
      </dgm:t>
    </dgm:pt>
    <dgm:pt modelId="{346B847D-99A4-49CC-ABE8-608ED70EBB31}" type="parTrans" cxnId="{A491F962-2489-44A5-8ABE-D853BC004223}">
      <dgm:prSet/>
      <dgm:spPr/>
      <dgm:t>
        <a:bodyPr/>
        <a:lstStyle/>
        <a:p>
          <a:endParaRPr lang="tr-TR"/>
        </a:p>
      </dgm:t>
    </dgm:pt>
    <dgm:pt modelId="{8C9E14F4-458B-44B0-B987-1B91C7D0980E}" type="sibTrans" cxnId="{A491F962-2489-44A5-8ABE-D853BC004223}">
      <dgm:prSet/>
      <dgm:spPr/>
      <dgm:t>
        <a:bodyPr/>
        <a:lstStyle/>
        <a:p>
          <a:endParaRPr lang="tr-TR"/>
        </a:p>
      </dgm:t>
    </dgm:pt>
    <dgm:pt modelId="{BA238ACB-AA60-45CB-ABF9-9AA0C3815FF1}">
      <dgm:prSet phldrT="[Metin]">
        <dgm:style>
          <a:lnRef idx="0">
            <a:schemeClr val="accent2"/>
          </a:lnRef>
          <a:fillRef idx="3">
            <a:schemeClr val="accent2"/>
          </a:fillRef>
          <a:effectRef idx="3">
            <a:schemeClr val="accent2"/>
          </a:effectRef>
          <a:fontRef idx="minor">
            <a:schemeClr val="lt1"/>
          </a:fontRef>
        </dgm:style>
      </dgm:prSet>
      <dgm:spPr/>
      <dgm:t>
        <a:bodyPr/>
        <a:lstStyle/>
        <a:p>
          <a:r>
            <a:rPr lang="tr-TR" b="1">
              <a:solidFill>
                <a:schemeClr val="tx1"/>
              </a:solidFill>
            </a:rPr>
            <a:t>Cuma Geceleri</a:t>
          </a:r>
        </a:p>
      </dgm:t>
    </dgm:pt>
    <dgm:pt modelId="{5D1A470B-5907-47B6-BCF4-D8F04707B6A1}" type="parTrans" cxnId="{4093D743-757A-4463-A89C-A187FA4683C5}">
      <dgm:prSet/>
      <dgm:spPr/>
      <dgm:t>
        <a:bodyPr/>
        <a:lstStyle/>
        <a:p>
          <a:endParaRPr lang="tr-TR"/>
        </a:p>
      </dgm:t>
    </dgm:pt>
    <dgm:pt modelId="{E2FB778E-3751-41D7-8BF4-FAD0D3EBD34A}" type="sibTrans" cxnId="{4093D743-757A-4463-A89C-A187FA4683C5}">
      <dgm:prSet/>
      <dgm:spPr/>
      <dgm:t>
        <a:bodyPr/>
        <a:lstStyle/>
        <a:p>
          <a:endParaRPr lang="tr-TR"/>
        </a:p>
      </dgm:t>
    </dgm:pt>
    <dgm:pt modelId="{01C4C464-BC70-443B-8035-114599762C4F}">
      <dgm:prSet phldrT="[Metin]">
        <dgm:style>
          <a:lnRef idx="1">
            <a:schemeClr val="accent4"/>
          </a:lnRef>
          <a:fillRef idx="3">
            <a:schemeClr val="accent4"/>
          </a:fillRef>
          <a:effectRef idx="2">
            <a:schemeClr val="accent4"/>
          </a:effectRef>
          <a:fontRef idx="minor">
            <a:schemeClr val="lt1"/>
          </a:fontRef>
        </dgm:style>
      </dgm:prSet>
      <dgm:spPr/>
      <dgm:t>
        <a:bodyPr/>
        <a:lstStyle/>
        <a:p>
          <a:r>
            <a:rPr lang="tr-TR" b="1" dirty="0">
              <a:solidFill>
                <a:schemeClr val="tx1"/>
              </a:solidFill>
            </a:rPr>
            <a:t>Camiler</a:t>
          </a:r>
        </a:p>
      </dgm:t>
    </dgm:pt>
    <dgm:pt modelId="{BBD999A7-1811-4E5D-A946-D4E000B8CF7E}" type="parTrans" cxnId="{168F6720-C853-4823-BFB2-E15828BDA26F}">
      <dgm:prSet/>
      <dgm:spPr/>
      <dgm:t>
        <a:bodyPr/>
        <a:lstStyle/>
        <a:p>
          <a:endParaRPr lang="tr-TR"/>
        </a:p>
      </dgm:t>
    </dgm:pt>
    <dgm:pt modelId="{B605F6DE-73BC-4918-A930-BC623E37DACE}" type="sibTrans" cxnId="{168F6720-C853-4823-BFB2-E15828BDA26F}">
      <dgm:prSet/>
      <dgm:spPr/>
      <dgm:t>
        <a:bodyPr/>
        <a:lstStyle/>
        <a:p>
          <a:endParaRPr lang="tr-TR"/>
        </a:p>
      </dgm:t>
    </dgm:pt>
    <dgm:pt modelId="{193665F7-2660-4CA3-8975-DD5E30F7CA42}" type="pres">
      <dgm:prSet presAssocID="{C4288F10-D137-43D0-9D57-BD5E837061DF}" presName="hierChild1" presStyleCnt="0">
        <dgm:presLayoutVars>
          <dgm:orgChart val="1"/>
          <dgm:chPref val="1"/>
          <dgm:dir/>
          <dgm:animOne val="branch"/>
          <dgm:animLvl val="lvl"/>
          <dgm:resizeHandles/>
        </dgm:presLayoutVars>
      </dgm:prSet>
      <dgm:spPr/>
      <dgm:t>
        <a:bodyPr/>
        <a:lstStyle/>
        <a:p>
          <a:endParaRPr lang="tr-TR"/>
        </a:p>
      </dgm:t>
    </dgm:pt>
    <dgm:pt modelId="{70EECCD6-C10E-4D3D-8C07-838CBEE86DBD}" type="pres">
      <dgm:prSet presAssocID="{3F4CBFC2-A89E-44D2-AF38-8D27E2BE642A}" presName="hierRoot1" presStyleCnt="0">
        <dgm:presLayoutVars>
          <dgm:hierBranch val="init"/>
        </dgm:presLayoutVars>
      </dgm:prSet>
      <dgm:spPr/>
    </dgm:pt>
    <dgm:pt modelId="{0286329C-D587-4707-8581-518A5AF82BEC}" type="pres">
      <dgm:prSet presAssocID="{3F4CBFC2-A89E-44D2-AF38-8D27E2BE642A}" presName="rootComposite1" presStyleCnt="0"/>
      <dgm:spPr/>
    </dgm:pt>
    <dgm:pt modelId="{A1851BAE-C007-4A55-B928-60C6EE43F9F5}" type="pres">
      <dgm:prSet presAssocID="{3F4CBFC2-A89E-44D2-AF38-8D27E2BE642A}" presName="rootText1" presStyleLbl="node0" presStyleIdx="0" presStyleCnt="1" custScaleX="508708">
        <dgm:presLayoutVars>
          <dgm:chPref val="3"/>
        </dgm:presLayoutVars>
      </dgm:prSet>
      <dgm:spPr/>
      <dgm:t>
        <a:bodyPr/>
        <a:lstStyle/>
        <a:p>
          <a:endParaRPr lang="tr-TR"/>
        </a:p>
      </dgm:t>
    </dgm:pt>
    <dgm:pt modelId="{ADA1DDBE-9040-4E73-B958-9095F0376AA5}" type="pres">
      <dgm:prSet presAssocID="{3F4CBFC2-A89E-44D2-AF38-8D27E2BE642A}" presName="rootConnector1" presStyleLbl="node1" presStyleIdx="0" presStyleCnt="0"/>
      <dgm:spPr/>
      <dgm:t>
        <a:bodyPr/>
        <a:lstStyle/>
        <a:p>
          <a:endParaRPr lang="tr-TR"/>
        </a:p>
      </dgm:t>
    </dgm:pt>
    <dgm:pt modelId="{9EB65985-A5F3-4B07-903D-1D1FA007EF98}" type="pres">
      <dgm:prSet presAssocID="{3F4CBFC2-A89E-44D2-AF38-8D27E2BE642A}" presName="hierChild2" presStyleCnt="0"/>
      <dgm:spPr/>
    </dgm:pt>
    <dgm:pt modelId="{810BBB55-6F99-4307-A099-C71091EF0739}" type="pres">
      <dgm:prSet presAssocID="{AFA325AF-F6C7-4A94-B93B-C519159AF2F3}" presName="Name37" presStyleLbl="parChTrans1D2" presStyleIdx="0" presStyleCnt="2"/>
      <dgm:spPr/>
      <dgm:t>
        <a:bodyPr/>
        <a:lstStyle/>
        <a:p>
          <a:endParaRPr lang="tr-TR"/>
        </a:p>
      </dgm:t>
    </dgm:pt>
    <dgm:pt modelId="{16987849-8A1C-4D09-BA29-631719B593DB}" type="pres">
      <dgm:prSet presAssocID="{551545BE-9579-4EBD-A898-F7CCBF939D5A}" presName="hierRoot2" presStyleCnt="0">
        <dgm:presLayoutVars>
          <dgm:hierBranch val="init"/>
        </dgm:presLayoutVars>
      </dgm:prSet>
      <dgm:spPr/>
    </dgm:pt>
    <dgm:pt modelId="{EE79C783-C205-4E59-BF1F-3A7CFB9E81B0}" type="pres">
      <dgm:prSet presAssocID="{551545BE-9579-4EBD-A898-F7CCBF939D5A}" presName="rootComposite" presStyleCnt="0"/>
      <dgm:spPr/>
    </dgm:pt>
    <dgm:pt modelId="{35BF4857-B552-4408-9C13-654F4853BBF4}" type="pres">
      <dgm:prSet presAssocID="{551545BE-9579-4EBD-A898-F7CCBF939D5A}" presName="rootText" presStyleLbl="node2" presStyleIdx="0" presStyleCnt="2" custScaleX="243946">
        <dgm:presLayoutVars>
          <dgm:chPref val="3"/>
        </dgm:presLayoutVars>
      </dgm:prSet>
      <dgm:spPr/>
      <dgm:t>
        <a:bodyPr/>
        <a:lstStyle/>
        <a:p>
          <a:endParaRPr lang="tr-TR"/>
        </a:p>
      </dgm:t>
    </dgm:pt>
    <dgm:pt modelId="{5C365C81-B055-455E-B59A-46CFC441607D}" type="pres">
      <dgm:prSet presAssocID="{551545BE-9579-4EBD-A898-F7CCBF939D5A}" presName="rootConnector" presStyleLbl="node2" presStyleIdx="0" presStyleCnt="2"/>
      <dgm:spPr/>
      <dgm:t>
        <a:bodyPr/>
        <a:lstStyle/>
        <a:p>
          <a:endParaRPr lang="tr-TR"/>
        </a:p>
      </dgm:t>
    </dgm:pt>
    <dgm:pt modelId="{4DCCA503-2368-45DE-9CF8-A042F86FD7B6}" type="pres">
      <dgm:prSet presAssocID="{551545BE-9579-4EBD-A898-F7CCBF939D5A}" presName="hierChild4" presStyleCnt="0"/>
      <dgm:spPr/>
    </dgm:pt>
    <dgm:pt modelId="{4F5E0582-EA00-4357-84FD-E1442385371C}" type="pres">
      <dgm:prSet presAssocID="{093A63BE-321B-48F0-8491-93DAD5E80E81}" presName="Name37" presStyleLbl="parChTrans1D3" presStyleIdx="0" presStyleCnt="8"/>
      <dgm:spPr/>
      <dgm:t>
        <a:bodyPr/>
        <a:lstStyle/>
        <a:p>
          <a:endParaRPr lang="tr-TR"/>
        </a:p>
      </dgm:t>
    </dgm:pt>
    <dgm:pt modelId="{6D6B5B0A-D88C-4185-8468-943502D91F37}" type="pres">
      <dgm:prSet presAssocID="{0C34EA08-0F2F-4698-8E4B-46FEB49C5E23}" presName="hierRoot2" presStyleCnt="0">
        <dgm:presLayoutVars>
          <dgm:hierBranch val="init"/>
        </dgm:presLayoutVars>
      </dgm:prSet>
      <dgm:spPr/>
    </dgm:pt>
    <dgm:pt modelId="{76BECDEF-0F22-4BFC-B47C-CC884CD54072}" type="pres">
      <dgm:prSet presAssocID="{0C34EA08-0F2F-4698-8E4B-46FEB49C5E23}" presName="rootComposite" presStyleCnt="0"/>
      <dgm:spPr/>
    </dgm:pt>
    <dgm:pt modelId="{4019D200-A5F2-4EB6-A697-8F2454772670}" type="pres">
      <dgm:prSet presAssocID="{0C34EA08-0F2F-4698-8E4B-46FEB49C5E23}" presName="rootText" presStyleLbl="node3" presStyleIdx="0" presStyleCnt="8">
        <dgm:presLayoutVars>
          <dgm:chPref val="3"/>
        </dgm:presLayoutVars>
      </dgm:prSet>
      <dgm:spPr/>
      <dgm:t>
        <a:bodyPr/>
        <a:lstStyle/>
        <a:p>
          <a:endParaRPr lang="tr-TR"/>
        </a:p>
      </dgm:t>
    </dgm:pt>
    <dgm:pt modelId="{DE745C4F-9015-4D32-98ED-0AAC21675664}" type="pres">
      <dgm:prSet presAssocID="{0C34EA08-0F2F-4698-8E4B-46FEB49C5E23}" presName="rootConnector" presStyleLbl="node3" presStyleIdx="0" presStyleCnt="8"/>
      <dgm:spPr/>
      <dgm:t>
        <a:bodyPr/>
        <a:lstStyle/>
        <a:p>
          <a:endParaRPr lang="tr-TR"/>
        </a:p>
      </dgm:t>
    </dgm:pt>
    <dgm:pt modelId="{69D5266B-CCA3-4398-83A7-AA744CE0FC03}" type="pres">
      <dgm:prSet presAssocID="{0C34EA08-0F2F-4698-8E4B-46FEB49C5E23}" presName="hierChild4" presStyleCnt="0"/>
      <dgm:spPr/>
    </dgm:pt>
    <dgm:pt modelId="{35BD33D7-FCE3-4E68-BF4A-46DFAF625D76}" type="pres">
      <dgm:prSet presAssocID="{1CB4DE4D-71D9-4550-BBE7-FB1155A4F197}" presName="Name37" presStyleLbl="parChTrans1D4" presStyleIdx="0" presStyleCnt="8"/>
      <dgm:spPr/>
      <dgm:t>
        <a:bodyPr/>
        <a:lstStyle/>
        <a:p>
          <a:endParaRPr lang="tr-TR"/>
        </a:p>
      </dgm:t>
    </dgm:pt>
    <dgm:pt modelId="{985C566E-6E7A-494F-924B-38289A034AF3}" type="pres">
      <dgm:prSet presAssocID="{106AE525-376E-427C-9997-482078DEFBDF}" presName="hierRoot2" presStyleCnt="0">
        <dgm:presLayoutVars>
          <dgm:hierBranch val="init"/>
        </dgm:presLayoutVars>
      </dgm:prSet>
      <dgm:spPr/>
    </dgm:pt>
    <dgm:pt modelId="{67A0BADC-CD4D-4226-BDFD-61142EDD2019}" type="pres">
      <dgm:prSet presAssocID="{106AE525-376E-427C-9997-482078DEFBDF}" presName="rootComposite" presStyleCnt="0"/>
      <dgm:spPr/>
    </dgm:pt>
    <dgm:pt modelId="{68988B65-9CA5-40A9-823E-5B23CD615A7A}" type="pres">
      <dgm:prSet presAssocID="{106AE525-376E-427C-9997-482078DEFBDF}" presName="rootText" presStyleLbl="node4" presStyleIdx="0" presStyleCnt="8" custLinFactNeighborX="19522" custLinFactNeighborY="35001">
        <dgm:presLayoutVars>
          <dgm:chPref val="3"/>
        </dgm:presLayoutVars>
      </dgm:prSet>
      <dgm:spPr/>
      <dgm:t>
        <a:bodyPr/>
        <a:lstStyle/>
        <a:p>
          <a:endParaRPr lang="tr-TR"/>
        </a:p>
      </dgm:t>
    </dgm:pt>
    <dgm:pt modelId="{43F61C4B-43C0-4115-9097-A259FE69E716}" type="pres">
      <dgm:prSet presAssocID="{106AE525-376E-427C-9997-482078DEFBDF}" presName="rootConnector" presStyleLbl="node4" presStyleIdx="0" presStyleCnt="8"/>
      <dgm:spPr/>
      <dgm:t>
        <a:bodyPr/>
        <a:lstStyle/>
        <a:p>
          <a:endParaRPr lang="tr-TR"/>
        </a:p>
      </dgm:t>
    </dgm:pt>
    <dgm:pt modelId="{6FA69DC6-8ECF-45D5-A705-F5DFBAB6374E}" type="pres">
      <dgm:prSet presAssocID="{106AE525-376E-427C-9997-482078DEFBDF}" presName="hierChild4" presStyleCnt="0"/>
      <dgm:spPr/>
    </dgm:pt>
    <dgm:pt modelId="{C17F4B39-6008-4C3C-B155-3E933022EF78}" type="pres">
      <dgm:prSet presAssocID="{106AE525-376E-427C-9997-482078DEFBDF}" presName="hierChild5" presStyleCnt="0"/>
      <dgm:spPr/>
    </dgm:pt>
    <dgm:pt modelId="{FB27AD7D-61A3-4E6B-A97C-F7D75335035C}" type="pres">
      <dgm:prSet presAssocID="{F1A00DFF-D11F-418F-AD3D-97E44384BD11}" presName="Name37" presStyleLbl="parChTrans1D4" presStyleIdx="1" presStyleCnt="8"/>
      <dgm:spPr/>
      <dgm:t>
        <a:bodyPr/>
        <a:lstStyle/>
        <a:p>
          <a:endParaRPr lang="tr-TR"/>
        </a:p>
      </dgm:t>
    </dgm:pt>
    <dgm:pt modelId="{7201D979-2B28-4C2C-A02A-CDB8874E99FF}" type="pres">
      <dgm:prSet presAssocID="{B05ADF9B-E10E-466E-8A33-1A76EF32ADF4}" presName="hierRoot2" presStyleCnt="0">
        <dgm:presLayoutVars>
          <dgm:hierBranch val="init"/>
        </dgm:presLayoutVars>
      </dgm:prSet>
      <dgm:spPr/>
    </dgm:pt>
    <dgm:pt modelId="{05A52D59-9D84-4263-862E-01BF9A81D643}" type="pres">
      <dgm:prSet presAssocID="{B05ADF9B-E10E-466E-8A33-1A76EF32ADF4}" presName="rootComposite" presStyleCnt="0"/>
      <dgm:spPr/>
    </dgm:pt>
    <dgm:pt modelId="{83413B41-A1AC-471E-91A0-F20CB53CA216}" type="pres">
      <dgm:prSet presAssocID="{B05ADF9B-E10E-466E-8A33-1A76EF32ADF4}" presName="rootText" presStyleLbl="node4" presStyleIdx="1" presStyleCnt="8" custLinFactNeighborX="19522" custLinFactNeighborY="35001">
        <dgm:presLayoutVars>
          <dgm:chPref val="3"/>
        </dgm:presLayoutVars>
      </dgm:prSet>
      <dgm:spPr/>
      <dgm:t>
        <a:bodyPr/>
        <a:lstStyle/>
        <a:p>
          <a:endParaRPr lang="tr-TR"/>
        </a:p>
      </dgm:t>
    </dgm:pt>
    <dgm:pt modelId="{7DF46572-6F86-411B-8E16-69597AF0791F}" type="pres">
      <dgm:prSet presAssocID="{B05ADF9B-E10E-466E-8A33-1A76EF32ADF4}" presName="rootConnector" presStyleLbl="node4" presStyleIdx="1" presStyleCnt="8"/>
      <dgm:spPr/>
      <dgm:t>
        <a:bodyPr/>
        <a:lstStyle/>
        <a:p>
          <a:endParaRPr lang="tr-TR"/>
        </a:p>
      </dgm:t>
    </dgm:pt>
    <dgm:pt modelId="{709DD5A8-CE4A-4F5A-BCB6-4294548058F5}" type="pres">
      <dgm:prSet presAssocID="{B05ADF9B-E10E-466E-8A33-1A76EF32ADF4}" presName="hierChild4" presStyleCnt="0"/>
      <dgm:spPr/>
    </dgm:pt>
    <dgm:pt modelId="{A73CA40D-D233-495B-975A-2FE9A61CF1C1}" type="pres">
      <dgm:prSet presAssocID="{B05ADF9B-E10E-466E-8A33-1A76EF32ADF4}" presName="hierChild5" presStyleCnt="0"/>
      <dgm:spPr/>
    </dgm:pt>
    <dgm:pt modelId="{0CECB167-A99F-4DE8-8EEB-5E9A8BAA7E3B}" type="pres">
      <dgm:prSet presAssocID="{EE550F0D-4468-4113-8CF5-9BDC598766E7}" presName="Name37" presStyleLbl="parChTrans1D4" presStyleIdx="2" presStyleCnt="8"/>
      <dgm:spPr/>
      <dgm:t>
        <a:bodyPr/>
        <a:lstStyle/>
        <a:p>
          <a:endParaRPr lang="tr-TR"/>
        </a:p>
      </dgm:t>
    </dgm:pt>
    <dgm:pt modelId="{609D58F4-1C0E-41CF-B6EA-5984750C33EC}" type="pres">
      <dgm:prSet presAssocID="{97C4F513-3EB0-498B-B4A9-5CCB7A3D4F54}" presName="hierRoot2" presStyleCnt="0">
        <dgm:presLayoutVars>
          <dgm:hierBranch val="init"/>
        </dgm:presLayoutVars>
      </dgm:prSet>
      <dgm:spPr/>
    </dgm:pt>
    <dgm:pt modelId="{A6129E22-EDAA-48F4-9275-B55925944575}" type="pres">
      <dgm:prSet presAssocID="{97C4F513-3EB0-498B-B4A9-5CCB7A3D4F54}" presName="rootComposite" presStyleCnt="0"/>
      <dgm:spPr/>
    </dgm:pt>
    <dgm:pt modelId="{D2194930-64A2-4796-BF8F-E1A158E2E87C}" type="pres">
      <dgm:prSet presAssocID="{97C4F513-3EB0-498B-B4A9-5CCB7A3D4F54}" presName="rootText" presStyleLbl="node4" presStyleIdx="2" presStyleCnt="8" custLinFactNeighborX="19522" custLinFactNeighborY="35001">
        <dgm:presLayoutVars>
          <dgm:chPref val="3"/>
        </dgm:presLayoutVars>
      </dgm:prSet>
      <dgm:spPr/>
      <dgm:t>
        <a:bodyPr/>
        <a:lstStyle/>
        <a:p>
          <a:endParaRPr lang="tr-TR"/>
        </a:p>
      </dgm:t>
    </dgm:pt>
    <dgm:pt modelId="{68373E44-8CF9-476A-95CB-0DE47DB5E21C}" type="pres">
      <dgm:prSet presAssocID="{97C4F513-3EB0-498B-B4A9-5CCB7A3D4F54}" presName="rootConnector" presStyleLbl="node4" presStyleIdx="2" presStyleCnt="8"/>
      <dgm:spPr/>
      <dgm:t>
        <a:bodyPr/>
        <a:lstStyle/>
        <a:p>
          <a:endParaRPr lang="tr-TR"/>
        </a:p>
      </dgm:t>
    </dgm:pt>
    <dgm:pt modelId="{8B1D79E5-870F-4042-9AD1-8317177AF2BD}" type="pres">
      <dgm:prSet presAssocID="{97C4F513-3EB0-498B-B4A9-5CCB7A3D4F54}" presName="hierChild4" presStyleCnt="0"/>
      <dgm:spPr/>
    </dgm:pt>
    <dgm:pt modelId="{9B504991-9C01-4A91-922E-CA39D40C63D6}" type="pres">
      <dgm:prSet presAssocID="{97C4F513-3EB0-498B-B4A9-5CCB7A3D4F54}" presName="hierChild5" presStyleCnt="0"/>
      <dgm:spPr/>
    </dgm:pt>
    <dgm:pt modelId="{F8A07466-5B8F-4DEA-B0E0-28105C155093}" type="pres">
      <dgm:prSet presAssocID="{0C34EA08-0F2F-4698-8E4B-46FEB49C5E23}" presName="hierChild5" presStyleCnt="0"/>
      <dgm:spPr/>
    </dgm:pt>
    <dgm:pt modelId="{1E5F56A2-2B80-44CA-88C7-5B7340798180}" type="pres">
      <dgm:prSet presAssocID="{346B847D-99A4-49CC-ABE8-608ED70EBB31}" presName="Name37" presStyleLbl="parChTrans1D3" presStyleIdx="1" presStyleCnt="8"/>
      <dgm:spPr/>
      <dgm:t>
        <a:bodyPr/>
        <a:lstStyle/>
        <a:p>
          <a:endParaRPr lang="tr-TR"/>
        </a:p>
      </dgm:t>
    </dgm:pt>
    <dgm:pt modelId="{2677FFB0-30BB-40B9-955F-3A9F50515AC4}" type="pres">
      <dgm:prSet presAssocID="{AC49EFCB-6497-401F-B195-1BA1C3C88C86}" presName="hierRoot2" presStyleCnt="0">
        <dgm:presLayoutVars>
          <dgm:hierBranch val="init"/>
        </dgm:presLayoutVars>
      </dgm:prSet>
      <dgm:spPr/>
    </dgm:pt>
    <dgm:pt modelId="{3235DB90-A9A2-43B3-961F-D49DE4555180}" type="pres">
      <dgm:prSet presAssocID="{AC49EFCB-6497-401F-B195-1BA1C3C88C86}" presName="rootComposite" presStyleCnt="0"/>
      <dgm:spPr/>
    </dgm:pt>
    <dgm:pt modelId="{0B388412-E948-4137-8CDC-40746199DF49}" type="pres">
      <dgm:prSet presAssocID="{AC49EFCB-6497-401F-B195-1BA1C3C88C86}" presName="rootText" presStyleLbl="node3" presStyleIdx="1" presStyleCnt="8">
        <dgm:presLayoutVars>
          <dgm:chPref val="3"/>
        </dgm:presLayoutVars>
      </dgm:prSet>
      <dgm:spPr/>
      <dgm:t>
        <a:bodyPr/>
        <a:lstStyle/>
        <a:p>
          <a:endParaRPr lang="tr-TR"/>
        </a:p>
      </dgm:t>
    </dgm:pt>
    <dgm:pt modelId="{0ECA6DF0-F05C-4E46-A9F4-C169CAA55CBB}" type="pres">
      <dgm:prSet presAssocID="{AC49EFCB-6497-401F-B195-1BA1C3C88C86}" presName="rootConnector" presStyleLbl="node3" presStyleIdx="1" presStyleCnt="8"/>
      <dgm:spPr/>
      <dgm:t>
        <a:bodyPr/>
        <a:lstStyle/>
        <a:p>
          <a:endParaRPr lang="tr-TR"/>
        </a:p>
      </dgm:t>
    </dgm:pt>
    <dgm:pt modelId="{82E06060-AE6D-459B-A79B-E24367FC96DD}" type="pres">
      <dgm:prSet presAssocID="{AC49EFCB-6497-401F-B195-1BA1C3C88C86}" presName="hierChild4" presStyleCnt="0"/>
      <dgm:spPr/>
    </dgm:pt>
    <dgm:pt modelId="{6947B2FC-E61A-433B-9573-E0A07559802C}" type="pres">
      <dgm:prSet presAssocID="{AC49EFCB-6497-401F-B195-1BA1C3C88C86}" presName="hierChild5" presStyleCnt="0"/>
      <dgm:spPr/>
    </dgm:pt>
    <dgm:pt modelId="{E097F812-CC65-41C9-BCA0-61503CA62CBB}" type="pres">
      <dgm:prSet presAssocID="{5D1A470B-5907-47B6-BCF4-D8F04707B6A1}" presName="Name37" presStyleLbl="parChTrans1D3" presStyleIdx="2" presStyleCnt="8"/>
      <dgm:spPr/>
      <dgm:t>
        <a:bodyPr/>
        <a:lstStyle/>
        <a:p>
          <a:endParaRPr lang="tr-TR"/>
        </a:p>
      </dgm:t>
    </dgm:pt>
    <dgm:pt modelId="{7F941846-A3D0-4A12-BA6F-150F8F794E30}" type="pres">
      <dgm:prSet presAssocID="{BA238ACB-AA60-45CB-ABF9-9AA0C3815FF1}" presName="hierRoot2" presStyleCnt="0">
        <dgm:presLayoutVars>
          <dgm:hierBranch val="init"/>
        </dgm:presLayoutVars>
      </dgm:prSet>
      <dgm:spPr/>
    </dgm:pt>
    <dgm:pt modelId="{B4B86595-216D-4582-B037-F98C89D9B820}" type="pres">
      <dgm:prSet presAssocID="{BA238ACB-AA60-45CB-ABF9-9AA0C3815FF1}" presName="rootComposite" presStyleCnt="0"/>
      <dgm:spPr/>
    </dgm:pt>
    <dgm:pt modelId="{4BDE350C-BFBB-4B7F-99CA-53B3FFB2B79D}" type="pres">
      <dgm:prSet presAssocID="{BA238ACB-AA60-45CB-ABF9-9AA0C3815FF1}" presName="rootText" presStyleLbl="node3" presStyleIdx="2" presStyleCnt="8">
        <dgm:presLayoutVars>
          <dgm:chPref val="3"/>
        </dgm:presLayoutVars>
      </dgm:prSet>
      <dgm:spPr/>
      <dgm:t>
        <a:bodyPr/>
        <a:lstStyle/>
        <a:p>
          <a:endParaRPr lang="tr-TR"/>
        </a:p>
      </dgm:t>
    </dgm:pt>
    <dgm:pt modelId="{6389A1CC-00B1-43BB-BD34-2FCED2FEB735}" type="pres">
      <dgm:prSet presAssocID="{BA238ACB-AA60-45CB-ABF9-9AA0C3815FF1}" presName="rootConnector" presStyleLbl="node3" presStyleIdx="2" presStyleCnt="8"/>
      <dgm:spPr/>
      <dgm:t>
        <a:bodyPr/>
        <a:lstStyle/>
        <a:p>
          <a:endParaRPr lang="tr-TR"/>
        </a:p>
      </dgm:t>
    </dgm:pt>
    <dgm:pt modelId="{CC75736F-ED2F-494B-BF3F-7EE316FB090B}" type="pres">
      <dgm:prSet presAssocID="{BA238ACB-AA60-45CB-ABF9-9AA0C3815FF1}" presName="hierChild4" presStyleCnt="0"/>
      <dgm:spPr/>
    </dgm:pt>
    <dgm:pt modelId="{78F1977B-05C8-4FB1-B2F1-5E90ABDDE2D5}" type="pres">
      <dgm:prSet presAssocID="{BA238ACB-AA60-45CB-ABF9-9AA0C3815FF1}" presName="hierChild5" presStyleCnt="0"/>
      <dgm:spPr/>
    </dgm:pt>
    <dgm:pt modelId="{A473FBED-0222-472A-8CB3-78D04E1CDCB8}" type="pres">
      <dgm:prSet presAssocID="{9ECBF41A-E540-4F4D-B11A-23EAF6B53AF8}" presName="Name37" presStyleLbl="parChTrans1D3" presStyleIdx="3" presStyleCnt="8"/>
      <dgm:spPr/>
      <dgm:t>
        <a:bodyPr/>
        <a:lstStyle/>
        <a:p>
          <a:endParaRPr lang="tr-TR"/>
        </a:p>
      </dgm:t>
    </dgm:pt>
    <dgm:pt modelId="{B43311B9-646A-4E6E-8A1B-F6C05EF1DE58}" type="pres">
      <dgm:prSet presAssocID="{CF92F74B-C1B8-44FB-8AA9-98140C42D9AF}" presName="hierRoot2" presStyleCnt="0">
        <dgm:presLayoutVars>
          <dgm:hierBranch val="init"/>
        </dgm:presLayoutVars>
      </dgm:prSet>
      <dgm:spPr/>
    </dgm:pt>
    <dgm:pt modelId="{DB141E99-CA42-45D1-BDDA-A1CAA2D83C1B}" type="pres">
      <dgm:prSet presAssocID="{CF92F74B-C1B8-44FB-8AA9-98140C42D9AF}" presName="rootComposite" presStyleCnt="0"/>
      <dgm:spPr/>
    </dgm:pt>
    <dgm:pt modelId="{4465F7FA-D780-4B3F-AC97-04D96F28CFC5}" type="pres">
      <dgm:prSet presAssocID="{CF92F74B-C1B8-44FB-8AA9-98140C42D9AF}" presName="rootText" presStyleLbl="node3" presStyleIdx="3" presStyleCnt="8" custLinFactNeighborX="7245">
        <dgm:presLayoutVars>
          <dgm:chPref val="3"/>
        </dgm:presLayoutVars>
      </dgm:prSet>
      <dgm:spPr/>
      <dgm:t>
        <a:bodyPr/>
        <a:lstStyle/>
        <a:p>
          <a:endParaRPr lang="tr-TR"/>
        </a:p>
      </dgm:t>
    </dgm:pt>
    <dgm:pt modelId="{A662E0DB-D0A9-47C5-8586-221624EECD39}" type="pres">
      <dgm:prSet presAssocID="{CF92F74B-C1B8-44FB-8AA9-98140C42D9AF}" presName="rootConnector" presStyleLbl="node3" presStyleIdx="3" presStyleCnt="8"/>
      <dgm:spPr/>
      <dgm:t>
        <a:bodyPr/>
        <a:lstStyle/>
        <a:p>
          <a:endParaRPr lang="tr-TR"/>
        </a:p>
      </dgm:t>
    </dgm:pt>
    <dgm:pt modelId="{D243E1DB-E57C-4647-99FF-4AF30008A45A}" type="pres">
      <dgm:prSet presAssocID="{CF92F74B-C1B8-44FB-8AA9-98140C42D9AF}" presName="hierChild4" presStyleCnt="0"/>
      <dgm:spPr/>
    </dgm:pt>
    <dgm:pt modelId="{6E6578DA-82EB-4960-91B1-672692198302}" type="pres">
      <dgm:prSet presAssocID="{9E00B60E-4AC1-46E3-AF08-425FDE86C1E9}" presName="Name37" presStyleLbl="parChTrans1D4" presStyleIdx="3" presStyleCnt="8"/>
      <dgm:spPr/>
      <dgm:t>
        <a:bodyPr/>
        <a:lstStyle/>
        <a:p>
          <a:endParaRPr lang="tr-TR"/>
        </a:p>
      </dgm:t>
    </dgm:pt>
    <dgm:pt modelId="{A4F0A223-814E-4F09-9A10-B0DA000CC900}" type="pres">
      <dgm:prSet presAssocID="{8D969FAC-BAEF-43D7-8110-47E901A14CB8}" presName="hierRoot2" presStyleCnt="0">
        <dgm:presLayoutVars>
          <dgm:hierBranch val="init"/>
        </dgm:presLayoutVars>
      </dgm:prSet>
      <dgm:spPr/>
    </dgm:pt>
    <dgm:pt modelId="{31404D8C-6935-4BE9-A3CB-A7B7D56A9E3A}" type="pres">
      <dgm:prSet presAssocID="{8D969FAC-BAEF-43D7-8110-47E901A14CB8}" presName="rootComposite" presStyleCnt="0"/>
      <dgm:spPr/>
    </dgm:pt>
    <dgm:pt modelId="{55E3E573-966E-4348-907B-600257069028}" type="pres">
      <dgm:prSet presAssocID="{8D969FAC-BAEF-43D7-8110-47E901A14CB8}" presName="rootText" presStyleLbl="node4" presStyleIdx="3" presStyleCnt="8" custLinFactNeighborX="9967">
        <dgm:presLayoutVars>
          <dgm:chPref val="3"/>
        </dgm:presLayoutVars>
      </dgm:prSet>
      <dgm:spPr/>
      <dgm:t>
        <a:bodyPr/>
        <a:lstStyle/>
        <a:p>
          <a:endParaRPr lang="tr-TR"/>
        </a:p>
      </dgm:t>
    </dgm:pt>
    <dgm:pt modelId="{C6782A98-C879-4375-BD79-B4E98DFB18A1}" type="pres">
      <dgm:prSet presAssocID="{8D969FAC-BAEF-43D7-8110-47E901A14CB8}" presName="rootConnector" presStyleLbl="node4" presStyleIdx="3" presStyleCnt="8"/>
      <dgm:spPr/>
      <dgm:t>
        <a:bodyPr/>
        <a:lstStyle/>
        <a:p>
          <a:endParaRPr lang="tr-TR"/>
        </a:p>
      </dgm:t>
    </dgm:pt>
    <dgm:pt modelId="{1D1D6BA9-B41C-446B-9B1B-83E290C57C56}" type="pres">
      <dgm:prSet presAssocID="{8D969FAC-BAEF-43D7-8110-47E901A14CB8}" presName="hierChild4" presStyleCnt="0"/>
      <dgm:spPr/>
    </dgm:pt>
    <dgm:pt modelId="{61925760-3286-4F50-AC9B-26BC98399824}" type="pres">
      <dgm:prSet presAssocID="{8D969FAC-BAEF-43D7-8110-47E901A14CB8}" presName="hierChild5" presStyleCnt="0"/>
      <dgm:spPr/>
    </dgm:pt>
    <dgm:pt modelId="{D1428BB2-5772-48CB-8289-2F15EA00B9E7}" type="pres">
      <dgm:prSet presAssocID="{D423E6C8-D9D4-4CA9-9FB7-319B8BB97FC7}" presName="Name37" presStyleLbl="parChTrans1D4" presStyleIdx="4" presStyleCnt="8"/>
      <dgm:spPr/>
      <dgm:t>
        <a:bodyPr/>
        <a:lstStyle/>
        <a:p>
          <a:endParaRPr lang="tr-TR"/>
        </a:p>
      </dgm:t>
    </dgm:pt>
    <dgm:pt modelId="{ED05BBF0-E603-4371-8439-1D0E00C2652E}" type="pres">
      <dgm:prSet presAssocID="{BBEDDEF2-BD69-41D1-9DEE-214003A8475F}" presName="hierRoot2" presStyleCnt="0">
        <dgm:presLayoutVars>
          <dgm:hierBranch val="init"/>
        </dgm:presLayoutVars>
      </dgm:prSet>
      <dgm:spPr/>
    </dgm:pt>
    <dgm:pt modelId="{AEC2B4C3-5E88-4316-8425-1ACFFD8C562A}" type="pres">
      <dgm:prSet presAssocID="{BBEDDEF2-BD69-41D1-9DEE-214003A8475F}" presName="rootComposite" presStyleCnt="0"/>
      <dgm:spPr/>
    </dgm:pt>
    <dgm:pt modelId="{10844B2A-9C08-4514-A9F9-831C6576834F}" type="pres">
      <dgm:prSet presAssocID="{BBEDDEF2-BD69-41D1-9DEE-214003A8475F}" presName="rootText" presStyleLbl="node4" presStyleIdx="4" presStyleCnt="8" custLinFactNeighborX="9967">
        <dgm:presLayoutVars>
          <dgm:chPref val="3"/>
        </dgm:presLayoutVars>
      </dgm:prSet>
      <dgm:spPr/>
      <dgm:t>
        <a:bodyPr/>
        <a:lstStyle/>
        <a:p>
          <a:endParaRPr lang="tr-TR"/>
        </a:p>
      </dgm:t>
    </dgm:pt>
    <dgm:pt modelId="{6B018B1C-A2E9-46F9-BC77-FC1CF87538B9}" type="pres">
      <dgm:prSet presAssocID="{BBEDDEF2-BD69-41D1-9DEE-214003A8475F}" presName="rootConnector" presStyleLbl="node4" presStyleIdx="4" presStyleCnt="8"/>
      <dgm:spPr/>
      <dgm:t>
        <a:bodyPr/>
        <a:lstStyle/>
        <a:p>
          <a:endParaRPr lang="tr-TR"/>
        </a:p>
      </dgm:t>
    </dgm:pt>
    <dgm:pt modelId="{CCFC8F83-64D7-4FB4-9B13-4CA5B9F165DD}" type="pres">
      <dgm:prSet presAssocID="{BBEDDEF2-BD69-41D1-9DEE-214003A8475F}" presName="hierChild4" presStyleCnt="0"/>
      <dgm:spPr/>
    </dgm:pt>
    <dgm:pt modelId="{4792F225-79F1-4912-B2B4-BA8B6EC76C52}" type="pres">
      <dgm:prSet presAssocID="{BBEDDEF2-BD69-41D1-9DEE-214003A8475F}" presName="hierChild5" presStyleCnt="0"/>
      <dgm:spPr/>
    </dgm:pt>
    <dgm:pt modelId="{D740E15E-4E6D-450E-AA7F-B7B8B5BA5A22}" type="pres">
      <dgm:prSet presAssocID="{7194E29B-533A-4981-95DB-8A68277BAD98}" presName="Name37" presStyleLbl="parChTrans1D4" presStyleIdx="5" presStyleCnt="8"/>
      <dgm:spPr/>
      <dgm:t>
        <a:bodyPr/>
        <a:lstStyle/>
        <a:p>
          <a:endParaRPr lang="tr-TR"/>
        </a:p>
      </dgm:t>
    </dgm:pt>
    <dgm:pt modelId="{F1BB2789-93B1-4AF9-A631-5BB15F536389}" type="pres">
      <dgm:prSet presAssocID="{604DCFB7-09C4-422E-869F-03654AB244AC}" presName="hierRoot2" presStyleCnt="0">
        <dgm:presLayoutVars>
          <dgm:hierBranch val="init"/>
        </dgm:presLayoutVars>
      </dgm:prSet>
      <dgm:spPr/>
    </dgm:pt>
    <dgm:pt modelId="{F371222F-B0FD-4D9B-ACED-68A22DD0910B}" type="pres">
      <dgm:prSet presAssocID="{604DCFB7-09C4-422E-869F-03654AB244AC}" presName="rootComposite" presStyleCnt="0"/>
      <dgm:spPr/>
    </dgm:pt>
    <dgm:pt modelId="{031BFEFE-3EF2-4B16-A6C3-4AF244024529}" type="pres">
      <dgm:prSet presAssocID="{604DCFB7-09C4-422E-869F-03654AB244AC}" presName="rootText" presStyleLbl="node4" presStyleIdx="5" presStyleCnt="8" custLinFactNeighborX="9967">
        <dgm:presLayoutVars>
          <dgm:chPref val="3"/>
        </dgm:presLayoutVars>
      </dgm:prSet>
      <dgm:spPr/>
      <dgm:t>
        <a:bodyPr/>
        <a:lstStyle/>
        <a:p>
          <a:endParaRPr lang="tr-TR"/>
        </a:p>
      </dgm:t>
    </dgm:pt>
    <dgm:pt modelId="{244E1FC9-FAE4-47E4-B6B4-008308E080C7}" type="pres">
      <dgm:prSet presAssocID="{604DCFB7-09C4-422E-869F-03654AB244AC}" presName="rootConnector" presStyleLbl="node4" presStyleIdx="5" presStyleCnt="8"/>
      <dgm:spPr/>
      <dgm:t>
        <a:bodyPr/>
        <a:lstStyle/>
        <a:p>
          <a:endParaRPr lang="tr-TR"/>
        </a:p>
      </dgm:t>
    </dgm:pt>
    <dgm:pt modelId="{80A7ED6E-D63B-4A57-AA77-D5A79481532C}" type="pres">
      <dgm:prSet presAssocID="{604DCFB7-09C4-422E-869F-03654AB244AC}" presName="hierChild4" presStyleCnt="0"/>
      <dgm:spPr/>
    </dgm:pt>
    <dgm:pt modelId="{808B6156-A15F-4598-9D4E-F08182CD8C26}" type="pres">
      <dgm:prSet presAssocID="{604DCFB7-09C4-422E-869F-03654AB244AC}" presName="hierChild5" presStyleCnt="0"/>
      <dgm:spPr/>
    </dgm:pt>
    <dgm:pt modelId="{4C05BA5F-CD40-4592-AEA3-3E166F766E54}" type="pres">
      <dgm:prSet presAssocID="{6EDAE7C9-2CF2-4D6F-A4EA-7FF68039EA41}" presName="Name37" presStyleLbl="parChTrans1D4" presStyleIdx="6" presStyleCnt="8"/>
      <dgm:spPr/>
      <dgm:t>
        <a:bodyPr/>
        <a:lstStyle/>
        <a:p>
          <a:endParaRPr lang="tr-TR"/>
        </a:p>
      </dgm:t>
    </dgm:pt>
    <dgm:pt modelId="{B1269688-6235-4253-AE20-BA8C62286387}" type="pres">
      <dgm:prSet presAssocID="{573CC334-A05E-4119-8C3F-6C943A5F24E3}" presName="hierRoot2" presStyleCnt="0">
        <dgm:presLayoutVars>
          <dgm:hierBranch val="init"/>
        </dgm:presLayoutVars>
      </dgm:prSet>
      <dgm:spPr/>
    </dgm:pt>
    <dgm:pt modelId="{45D9DA04-862A-4CFE-9D49-0F7BA346C95A}" type="pres">
      <dgm:prSet presAssocID="{573CC334-A05E-4119-8C3F-6C943A5F24E3}" presName="rootComposite" presStyleCnt="0"/>
      <dgm:spPr/>
    </dgm:pt>
    <dgm:pt modelId="{464B2115-56D7-4E15-B04A-BFDF74194421}" type="pres">
      <dgm:prSet presAssocID="{573CC334-A05E-4119-8C3F-6C943A5F24E3}" presName="rootText" presStyleLbl="node4" presStyleIdx="6" presStyleCnt="8" custLinFactNeighborX="9967">
        <dgm:presLayoutVars>
          <dgm:chPref val="3"/>
        </dgm:presLayoutVars>
      </dgm:prSet>
      <dgm:spPr/>
      <dgm:t>
        <a:bodyPr/>
        <a:lstStyle/>
        <a:p>
          <a:endParaRPr lang="tr-TR"/>
        </a:p>
      </dgm:t>
    </dgm:pt>
    <dgm:pt modelId="{B2EE115B-23EA-46C4-A460-CDDA2D07B389}" type="pres">
      <dgm:prSet presAssocID="{573CC334-A05E-4119-8C3F-6C943A5F24E3}" presName="rootConnector" presStyleLbl="node4" presStyleIdx="6" presStyleCnt="8"/>
      <dgm:spPr/>
      <dgm:t>
        <a:bodyPr/>
        <a:lstStyle/>
        <a:p>
          <a:endParaRPr lang="tr-TR"/>
        </a:p>
      </dgm:t>
    </dgm:pt>
    <dgm:pt modelId="{066E839B-698E-4F71-B001-F2EF91994089}" type="pres">
      <dgm:prSet presAssocID="{573CC334-A05E-4119-8C3F-6C943A5F24E3}" presName="hierChild4" presStyleCnt="0"/>
      <dgm:spPr/>
    </dgm:pt>
    <dgm:pt modelId="{C28097E4-2E42-4146-91B1-D5E588474232}" type="pres">
      <dgm:prSet presAssocID="{573CC334-A05E-4119-8C3F-6C943A5F24E3}" presName="hierChild5" presStyleCnt="0"/>
      <dgm:spPr/>
    </dgm:pt>
    <dgm:pt modelId="{B848722B-EB8B-4E52-B42D-25C68FC46905}" type="pres">
      <dgm:prSet presAssocID="{FB49897F-7AE4-40ED-BF7C-02B0EF301A4C}" presName="Name37" presStyleLbl="parChTrans1D4" presStyleIdx="7" presStyleCnt="8"/>
      <dgm:spPr/>
      <dgm:t>
        <a:bodyPr/>
        <a:lstStyle/>
        <a:p>
          <a:endParaRPr lang="tr-TR"/>
        </a:p>
      </dgm:t>
    </dgm:pt>
    <dgm:pt modelId="{785D5E95-9658-4F57-97EE-0228BE84F6E2}" type="pres">
      <dgm:prSet presAssocID="{5EB3D620-CFB4-4C56-9118-609A88338239}" presName="hierRoot2" presStyleCnt="0">
        <dgm:presLayoutVars>
          <dgm:hierBranch val="init"/>
        </dgm:presLayoutVars>
      </dgm:prSet>
      <dgm:spPr/>
    </dgm:pt>
    <dgm:pt modelId="{B7980B34-D0B1-475D-A2F3-A84B22E52464}" type="pres">
      <dgm:prSet presAssocID="{5EB3D620-CFB4-4C56-9118-609A88338239}" presName="rootComposite" presStyleCnt="0"/>
      <dgm:spPr/>
    </dgm:pt>
    <dgm:pt modelId="{972C3C27-14FE-45F9-B0B2-BF49EE7EDF44}" type="pres">
      <dgm:prSet presAssocID="{5EB3D620-CFB4-4C56-9118-609A88338239}" presName="rootText" presStyleLbl="node4" presStyleIdx="7" presStyleCnt="8" custLinFactNeighborX="9967">
        <dgm:presLayoutVars>
          <dgm:chPref val="3"/>
        </dgm:presLayoutVars>
      </dgm:prSet>
      <dgm:spPr/>
      <dgm:t>
        <a:bodyPr/>
        <a:lstStyle/>
        <a:p>
          <a:endParaRPr lang="tr-TR"/>
        </a:p>
      </dgm:t>
    </dgm:pt>
    <dgm:pt modelId="{14BF461B-79E9-4B24-A42B-E7CE68871EA2}" type="pres">
      <dgm:prSet presAssocID="{5EB3D620-CFB4-4C56-9118-609A88338239}" presName="rootConnector" presStyleLbl="node4" presStyleIdx="7" presStyleCnt="8"/>
      <dgm:spPr/>
      <dgm:t>
        <a:bodyPr/>
        <a:lstStyle/>
        <a:p>
          <a:endParaRPr lang="tr-TR"/>
        </a:p>
      </dgm:t>
    </dgm:pt>
    <dgm:pt modelId="{9CCBF2A0-BD0B-4303-B1D2-6370D7E42B70}" type="pres">
      <dgm:prSet presAssocID="{5EB3D620-CFB4-4C56-9118-609A88338239}" presName="hierChild4" presStyleCnt="0"/>
      <dgm:spPr/>
    </dgm:pt>
    <dgm:pt modelId="{593CD138-3AA2-4B78-A5E0-D05C5441E8DA}" type="pres">
      <dgm:prSet presAssocID="{5EB3D620-CFB4-4C56-9118-609A88338239}" presName="hierChild5" presStyleCnt="0"/>
      <dgm:spPr/>
    </dgm:pt>
    <dgm:pt modelId="{BA68151D-7ECA-48D5-A902-5A722285A75B}" type="pres">
      <dgm:prSet presAssocID="{CF92F74B-C1B8-44FB-8AA9-98140C42D9AF}" presName="hierChild5" presStyleCnt="0"/>
      <dgm:spPr/>
    </dgm:pt>
    <dgm:pt modelId="{4B4247D1-32DF-4CF8-ABDA-B842615DAFA8}" type="pres">
      <dgm:prSet presAssocID="{551545BE-9579-4EBD-A898-F7CCBF939D5A}" presName="hierChild5" presStyleCnt="0"/>
      <dgm:spPr/>
    </dgm:pt>
    <dgm:pt modelId="{C54F393E-683B-4B87-9EFA-AAB254BE97BF}" type="pres">
      <dgm:prSet presAssocID="{7E36305C-8C82-42DB-B7D5-50249A1C0CCC}" presName="Name37" presStyleLbl="parChTrans1D2" presStyleIdx="1" presStyleCnt="2"/>
      <dgm:spPr/>
      <dgm:t>
        <a:bodyPr/>
        <a:lstStyle/>
        <a:p>
          <a:endParaRPr lang="tr-TR"/>
        </a:p>
      </dgm:t>
    </dgm:pt>
    <dgm:pt modelId="{0CDA43DA-922F-49EA-8C1B-5E3026FF914E}" type="pres">
      <dgm:prSet presAssocID="{C6ADAA91-0C0F-4117-ABE4-592A18BC965E}" presName="hierRoot2" presStyleCnt="0">
        <dgm:presLayoutVars>
          <dgm:hierBranch val="init"/>
        </dgm:presLayoutVars>
      </dgm:prSet>
      <dgm:spPr/>
    </dgm:pt>
    <dgm:pt modelId="{30643D03-1DD0-401B-AB38-E32D49DED339}" type="pres">
      <dgm:prSet presAssocID="{C6ADAA91-0C0F-4117-ABE4-592A18BC965E}" presName="rootComposite" presStyleCnt="0"/>
      <dgm:spPr/>
    </dgm:pt>
    <dgm:pt modelId="{F51380C5-2BD2-4477-95C6-5D8A3EEB5FF2}" type="pres">
      <dgm:prSet presAssocID="{C6ADAA91-0C0F-4117-ABE4-592A18BC965E}" presName="rootText" presStyleLbl="node2" presStyleIdx="1" presStyleCnt="2" custScaleX="167514" custScaleY="105364" custLinFactNeighborX="40649" custLinFactNeighborY="-5828">
        <dgm:presLayoutVars>
          <dgm:chPref val="3"/>
        </dgm:presLayoutVars>
      </dgm:prSet>
      <dgm:spPr/>
      <dgm:t>
        <a:bodyPr/>
        <a:lstStyle/>
        <a:p>
          <a:endParaRPr lang="tr-TR"/>
        </a:p>
      </dgm:t>
    </dgm:pt>
    <dgm:pt modelId="{EB3C047E-0777-4C01-A6FF-6E087F14F732}" type="pres">
      <dgm:prSet presAssocID="{C6ADAA91-0C0F-4117-ABE4-592A18BC965E}" presName="rootConnector" presStyleLbl="node2" presStyleIdx="1" presStyleCnt="2"/>
      <dgm:spPr/>
      <dgm:t>
        <a:bodyPr/>
        <a:lstStyle/>
        <a:p>
          <a:endParaRPr lang="tr-TR"/>
        </a:p>
      </dgm:t>
    </dgm:pt>
    <dgm:pt modelId="{3DA7B37E-2AC0-4C67-B31A-3D42C4B23A50}" type="pres">
      <dgm:prSet presAssocID="{C6ADAA91-0C0F-4117-ABE4-592A18BC965E}" presName="hierChild4" presStyleCnt="0"/>
      <dgm:spPr/>
    </dgm:pt>
    <dgm:pt modelId="{D3A9934A-FA7C-455D-BB86-ED73336F041E}" type="pres">
      <dgm:prSet presAssocID="{9261E531-68AA-427E-ABFA-94B7BFC7C3E9}" presName="Name37" presStyleLbl="parChTrans1D3" presStyleIdx="4" presStyleCnt="8"/>
      <dgm:spPr/>
      <dgm:t>
        <a:bodyPr/>
        <a:lstStyle/>
        <a:p>
          <a:endParaRPr lang="tr-TR"/>
        </a:p>
      </dgm:t>
    </dgm:pt>
    <dgm:pt modelId="{5C4A76DD-99D2-45A4-AA74-ED35D5CDDA9E}" type="pres">
      <dgm:prSet presAssocID="{B67E334A-09E5-4A2F-AA3A-FDBDC9575CC7}" presName="hierRoot2" presStyleCnt="0">
        <dgm:presLayoutVars>
          <dgm:hierBranch val="init"/>
        </dgm:presLayoutVars>
      </dgm:prSet>
      <dgm:spPr/>
    </dgm:pt>
    <dgm:pt modelId="{EC0A7A71-1636-4050-B2F7-CB571F29A937}" type="pres">
      <dgm:prSet presAssocID="{B67E334A-09E5-4A2F-AA3A-FDBDC9575CC7}" presName="rootComposite" presStyleCnt="0"/>
      <dgm:spPr/>
    </dgm:pt>
    <dgm:pt modelId="{A6E68FFA-4BE5-49AB-BE8D-1EC1925B0335}" type="pres">
      <dgm:prSet presAssocID="{B67E334A-09E5-4A2F-AA3A-FDBDC9575CC7}" presName="rootText" presStyleLbl="node3" presStyleIdx="4" presStyleCnt="8" custLinFactNeighborX="66531" custLinFactNeighborY="35001">
        <dgm:presLayoutVars>
          <dgm:chPref val="3"/>
        </dgm:presLayoutVars>
      </dgm:prSet>
      <dgm:spPr/>
      <dgm:t>
        <a:bodyPr/>
        <a:lstStyle/>
        <a:p>
          <a:endParaRPr lang="tr-TR"/>
        </a:p>
      </dgm:t>
    </dgm:pt>
    <dgm:pt modelId="{4431A6D8-0766-40DF-BA78-8FD3274EE97C}" type="pres">
      <dgm:prSet presAssocID="{B67E334A-09E5-4A2F-AA3A-FDBDC9575CC7}" presName="rootConnector" presStyleLbl="node3" presStyleIdx="4" presStyleCnt="8"/>
      <dgm:spPr/>
      <dgm:t>
        <a:bodyPr/>
        <a:lstStyle/>
        <a:p>
          <a:endParaRPr lang="tr-TR"/>
        </a:p>
      </dgm:t>
    </dgm:pt>
    <dgm:pt modelId="{0B8788B8-F1E4-4DDE-AC29-AE44BA0A67CE}" type="pres">
      <dgm:prSet presAssocID="{B67E334A-09E5-4A2F-AA3A-FDBDC9575CC7}" presName="hierChild4" presStyleCnt="0"/>
      <dgm:spPr/>
    </dgm:pt>
    <dgm:pt modelId="{780B3B9F-D60D-4819-BA5C-D4C6FB73A9C6}" type="pres">
      <dgm:prSet presAssocID="{B67E334A-09E5-4A2F-AA3A-FDBDC9575CC7}" presName="hierChild5" presStyleCnt="0"/>
      <dgm:spPr/>
    </dgm:pt>
    <dgm:pt modelId="{870C4717-B081-43AC-BD48-CD2E6724A011}" type="pres">
      <dgm:prSet presAssocID="{B0701B87-52CD-4A31-A9DA-609BA713F034}" presName="Name37" presStyleLbl="parChTrans1D3" presStyleIdx="5" presStyleCnt="8"/>
      <dgm:spPr/>
      <dgm:t>
        <a:bodyPr/>
        <a:lstStyle/>
        <a:p>
          <a:endParaRPr lang="tr-TR"/>
        </a:p>
      </dgm:t>
    </dgm:pt>
    <dgm:pt modelId="{A1407482-541F-4A24-80DF-418559EBAD5A}" type="pres">
      <dgm:prSet presAssocID="{239F7681-8E7C-4446-B44A-961BBE282EC4}" presName="hierRoot2" presStyleCnt="0">
        <dgm:presLayoutVars>
          <dgm:hierBranch val="init"/>
        </dgm:presLayoutVars>
      </dgm:prSet>
      <dgm:spPr/>
    </dgm:pt>
    <dgm:pt modelId="{6788C680-1CFC-4EF0-B7BD-DB702BA0102E}" type="pres">
      <dgm:prSet presAssocID="{239F7681-8E7C-4446-B44A-961BBE282EC4}" presName="rootComposite" presStyleCnt="0"/>
      <dgm:spPr/>
    </dgm:pt>
    <dgm:pt modelId="{7DD8210F-9694-4161-AC96-146B90E3A65A}" type="pres">
      <dgm:prSet presAssocID="{239F7681-8E7C-4446-B44A-961BBE282EC4}" presName="rootText" presStyleLbl="node3" presStyleIdx="5" presStyleCnt="8" custLinFactNeighborX="65592" custLinFactNeighborY="31052">
        <dgm:presLayoutVars>
          <dgm:chPref val="3"/>
        </dgm:presLayoutVars>
      </dgm:prSet>
      <dgm:spPr/>
      <dgm:t>
        <a:bodyPr/>
        <a:lstStyle/>
        <a:p>
          <a:endParaRPr lang="tr-TR"/>
        </a:p>
      </dgm:t>
    </dgm:pt>
    <dgm:pt modelId="{49FAC90C-2548-4420-8D29-B3BAAC044A55}" type="pres">
      <dgm:prSet presAssocID="{239F7681-8E7C-4446-B44A-961BBE282EC4}" presName="rootConnector" presStyleLbl="node3" presStyleIdx="5" presStyleCnt="8"/>
      <dgm:spPr/>
      <dgm:t>
        <a:bodyPr/>
        <a:lstStyle/>
        <a:p>
          <a:endParaRPr lang="tr-TR"/>
        </a:p>
      </dgm:t>
    </dgm:pt>
    <dgm:pt modelId="{BAE45859-6997-49AC-BF7E-D0C3CE999644}" type="pres">
      <dgm:prSet presAssocID="{239F7681-8E7C-4446-B44A-961BBE282EC4}" presName="hierChild4" presStyleCnt="0"/>
      <dgm:spPr/>
    </dgm:pt>
    <dgm:pt modelId="{61350AD0-DFCD-44CA-A7B9-2B865BDF3A93}" type="pres">
      <dgm:prSet presAssocID="{239F7681-8E7C-4446-B44A-961BBE282EC4}" presName="hierChild5" presStyleCnt="0"/>
      <dgm:spPr/>
    </dgm:pt>
    <dgm:pt modelId="{7B1E5A59-E886-4B96-98BD-309079B242D5}" type="pres">
      <dgm:prSet presAssocID="{A6E1AD8E-EA83-469F-BCAB-03ED080CA7DB}" presName="Name37" presStyleLbl="parChTrans1D3" presStyleIdx="6" presStyleCnt="8"/>
      <dgm:spPr/>
      <dgm:t>
        <a:bodyPr/>
        <a:lstStyle/>
        <a:p>
          <a:endParaRPr lang="tr-TR"/>
        </a:p>
      </dgm:t>
    </dgm:pt>
    <dgm:pt modelId="{69AE17FE-A459-434C-8B17-3FDEC5F39643}" type="pres">
      <dgm:prSet presAssocID="{4DB61275-2A69-4D4A-A860-1D4B987181E7}" presName="hierRoot2" presStyleCnt="0">
        <dgm:presLayoutVars>
          <dgm:hierBranch val="init"/>
        </dgm:presLayoutVars>
      </dgm:prSet>
      <dgm:spPr/>
    </dgm:pt>
    <dgm:pt modelId="{C10701F8-541C-4621-90F6-3304FD34777F}" type="pres">
      <dgm:prSet presAssocID="{4DB61275-2A69-4D4A-A860-1D4B987181E7}" presName="rootComposite" presStyleCnt="0"/>
      <dgm:spPr/>
    </dgm:pt>
    <dgm:pt modelId="{590124EC-BD42-4491-9B03-32E3ED8C1213}" type="pres">
      <dgm:prSet presAssocID="{4DB61275-2A69-4D4A-A860-1D4B987181E7}" presName="rootText" presStyleLbl="node3" presStyleIdx="6" presStyleCnt="8" custLinFactNeighborX="65592" custLinFactNeighborY="31052">
        <dgm:presLayoutVars>
          <dgm:chPref val="3"/>
        </dgm:presLayoutVars>
      </dgm:prSet>
      <dgm:spPr/>
      <dgm:t>
        <a:bodyPr/>
        <a:lstStyle/>
        <a:p>
          <a:endParaRPr lang="tr-TR"/>
        </a:p>
      </dgm:t>
    </dgm:pt>
    <dgm:pt modelId="{08EF0882-1BE0-49E8-9514-C60C15D50BDE}" type="pres">
      <dgm:prSet presAssocID="{4DB61275-2A69-4D4A-A860-1D4B987181E7}" presName="rootConnector" presStyleLbl="node3" presStyleIdx="6" presStyleCnt="8"/>
      <dgm:spPr/>
      <dgm:t>
        <a:bodyPr/>
        <a:lstStyle/>
        <a:p>
          <a:endParaRPr lang="tr-TR"/>
        </a:p>
      </dgm:t>
    </dgm:pt>
    <dgm:pt modelId="{C5E6DFEC-5DD0-4E9F-A40C-E8817D3337DE}" type="pres">
      <dgm:prSet presAssocID="{4DB61275-2A69-4D4A-A860-1D4B987181E7}" presName="hierChild4" presStyleCnt="0"/>
      <dgm:spPr/>
    </dgm:pt>
    <dgm:pt modelId="{BAFBB046-0956-4392-A167-D52F4EE922BE}" type="pres">
      <dgm:prSet presAssocID="{4DB61275-2A69-4D4A-A860-1D4B987181E7}" presName="hierChild5" presStyleCnt="0"/>
      <dgm:spPr/>
    </dgm:pt>
    <dgm:pt modelId="{57263A63-A504-49AE-9871-83E1A0B6FD67}" type="pres">
      <dgm:prSet presAssocID="{BBD999A7-1811-4E5D-A946-D4E000B8CF7E}" presName="Name37" presStyleLbl="parChTrans1D3" presStyleIdx="7" presStyleCnt="8"/>
      <dgm:spPr/>
      <dgm:t>
        <a:bodyPr/>
        <a:lstStyle/>
        <a:p>
          <a:endParaRPr lang="tr-TR"/>
        </a:p>
      </dgm:t>
    </dgm:pt>
    <dgm:pt modelId="{B52FAC72-F832-42E9-85DF-A8402EE26A4C}" type="pres">
      <dgm:prSet presAssocID="{01C4C464-BC70-443B-8035-114599762C4F}" presName="hierRoot2" presStyleCnt="0">
        <dgm:presLayoutVars>
          <dgm:hierBranch val="init"/>
        </dgm:presLayoutVars>
      </dgm:prSet>
      <dgm:spPr/>
    </dgm:pt>
    <dgm:pt modelId="{50E53344-0805-40DC-9DDE-D386698542DF}" type="pres">
      <dgm:prSet presAssocID="{01C4C464-BC70-443B-8035-114599762C4F}" presName="rootComposite" presStyleCnt="0"/>
      <dgm:spPr/>
    </dgm:pt>
    <dgm:pt modelId="{375EE166-711E-4069-BA44-93238DB8DF22}" type="pres">
      <dgm:prSet presAssocID="{01C4C464-BC70-443B-8035-114599762C4F}" presName="rootText" presStyleLbl="node3" presStyleIdx="7" presStyleCnt="8" custLinFactNeighborX="65592" custLinFactNeighborY="31052">
        <dgm:presLayoutVars>
          <dgm:chPref val="3"/>
        </dgm:presLayoutVars>
      </dgm:prSet>
      <dgm:spPr/>
      <dgm:t>
        <a:bodyPr/>
        <a:lstStyle/>
        <a:p>
          <a:endParaRPr lang="tr-TR"/>
        </a:p>
      </dgm:t>
    </dgm:pt>
    <dgm:pt modelId="{D6BB5C53-0E3E-4668-A22B-04E67C3EFFCA}" type="pres">
      <dgm:prSet presAssocID="{01C4C464-BC70-443B-8035-114599762C4F}" presName="rootConnector" presStyleLbl="node3" presStyleIdx="7" presStyleCnt="8"/>
      <dgm:spPr/>
      <dgm:t>
        <a:bodyPr/>
        <a:lstStyle/>
        <a:p>
          <a:endParaRPr lang="tr-TR"/>
        </a:p>
      </dgm:t>
    </dgm:pt>
    <dgm:pt modelId="{776ECB87-CA55-4BB0-9CFD-5378B4D7BAE7}" type="pres">
      <dgm:prSet presAssocID="{01C4C464-BC70-443B-8035-114599762C4F}" presName="hierChild4" presStyleCnt="0"/>
      <dgm:spPr/>
    </dgm:pt>
    <dgm:pt modelId="{C578E374-9EEF-4AD3-9B35-743B40B8D69B}" type="pres">
      <dgm:prSet presAssocID="{01C4C464-BC70-443B-8035-114599762C4F}" presName="hierChild5" presStyleCnt="0"/>
      <dgm:spPr/>
    </dgm:pt>
    <dgm:pt modelId="{0A66978E-8F6D-4F76-828E-F54A9CFA75DC}" type="pres">
      <dgm:prSet presAssocID="{C6ADAA91-0C0F-4117-ABE4-592A18BC965E}" presName="hierChild5" presStyleCnt="0"/>
      <dgm:spPr/>
    </dgm:pt>
    <dgm:pt modelId="{893D0B8C-A9AA-4251-8AEA-585B142DEFA2}" type="pres">
      <dgm:prSet presAssocID="{3F4CBFC2-A89E-44D2-AF38-8D27E2BE642A}" presName="hierChild3" presStyleCnt="0"/>
      <dgm:spPr/>
    </dgm:pt>
  </dgm:ptLst>
  <dgm:cxnLst>
    <dgm:cxn modelId="{FC06FE0F-4FC3-48CE-888D-A9AAFF79452E}" type="presOf" srcId="{CF92F74B-C1B8-44FB-8AA9-98140C42D9AF}" destId="{4465F7FA-D780-4B3F-AC97-04D96F28CFC5}" srcOrd="0" destOrd="0" presId="urn:microsoft.com/office/officeart/2005/8/layout/orgChart1"/>
    <dgm:cxn modelId="{891C3C58-46F9-4302-9C61-E6F7386D3657}" type="presOf" srcId="{3F4CBFC2-A89E-44D2-AF38-8D27E2BE642A}" destId="{ADA1DDBE-9040-4E73-B958-9095F0376AA5}" srcOrd="1" destOrd="0" presId="urn:microsoft.com/office/officeart/2005/8/layout/orgChart1"/>
    <dgm:cxn modelId="{0BEB9401-1524-4332-BBC0-453192BC256D}" type="presOf" srcId="{9ECBF41A-E540-4F4D-B11A-23EAF6B53AF8}" destId="{A473FBED-0222-472A-8CB3-78D04E1CDCB8}" srcOrd="0" destOrd="0" presId="urn:microsoft.com/office/officeart/2005/8/layout/orgChart1"/>
    <dgm:cxn modelId="{3652A26F-3DBD-4529-82EB-9E53FF4C7130}" srcId="{0C34EA08-0F2F-4698-8E4B-46FEB49C5E23}" destId="{106AE525-376E-427C-9997-482078DEFBDF}" srcOrd="0" destOrd="0" parTransId="{1CB4DE4D-71D9-4550-BBE7-FB1155A4F197}" sibTransId="{66F8C90A-9A34-493B-BCFE-DFC2F4452880}"/>
    <dgm:cxn modelId="{53BAB3BD-81DF-432D-AB2A-BBF9779386F6}" srcId="{0C34EA08-0F2F-4698-8E4B-46FEB49C5E23}" destId="{B05ADF9B-E10E-466E-8A33-1A76EF32ADF4}" srcOrd="1" destOrd="0" parTransId="{F1A00DFF-D11F-418F-AD3D-97E44384BD11}" sibTransId="{5AFCD7E4-1F68-42A8-BBB3-1FFC211ABA52}"/>
    <dgm:cxn modelId="{1DC2C4B2-3F4B-4371-B8B5-EDD743A305CC}" type="presOf" srcId="{8D969FAC-BAEF-43D7-8110-47E901A14CB8}" destId="{C6782A98-C879-4375-BD79-B4E98DFB18A1}" srcOrd="1" destOrd="0" presId="urn:microsoft.com/office/officeart/2005/8/layout/orgChart1"/>
    <dgm:cxn modelId="{B82424F6-F02D-45B6-8D4A-D5EF1904829F}" srcId="{CF92F74B-C1B8-44FB-8AA9-98140C42D9AF}" destId="{8D969FAC-BAEF-43D7-8110-47E901A14CB8}" srcOrd="0" destOrd="0" parTransId="{9E00B60E-4AC1-46E3-AF08-425FDE86C1E9}" sibTransId="{A7F201B7-D368-4C3B-A014-0B9ADEC78BD0}"/>
    <dgm:cxn modelId="{0B537841-6F7D-4FAA-8052-821E21C95CBF}" type="presOf" srcId="{346B847D-99A4-49CC-ABE8-608ED70EBB31}" destId="{1E5F56A2-2B80-44CA-88C7-5B7340798180}" srcOrd="0" destOrd="0" presId="urn:microsoft.com/office/officeart/2005/8/layout/orgChart1"/>
    <dgm:cxn modelId="{3137BDFF-1E1A-441D-BA86-8ACBD7C3ABEF}" type="presOf" srcId="{239F7681-8E7C-4446-B44A-961BBE282EC4}" destId="{49FAC90C-2548-4420-8D29-B3BAAC044A55}" srcOrd="1" destOrd="0" presId="urn:microsoft.com/office/officeart/2005/8/layout/orgChart1"/>
    <dgm:cxn modelId="{D4FBAF96-2E32-494F-92DA-EDB1F689889E}" type="presOf" srcId="{551545BE-9579-4EBD-A898-F7CCBF939D5A}" destId="{35BF4857-B552-4408-9C13-654F4853BBF4}" srcOrd="0" destOrd="0" presId="urn:microsoft.com/office/officeart/2005/8/layout/orgChart1"/>
    <dgm:cxn modelId="{1E821FFB-2459-49DE-A93F-375B8AA6EC41}" type="presOf" srcId="{B0701B87-52CD-4A31-A9DA-609BA713F034}" destId="{870C4717-B081-43AC-BD48-CD2E6724A011}" srcOrd="0" destOrd="0" presId="urn:microsoft.com/office/officeart/2005/8/layout/orgChart1"/>
    <dgm:cxn modelId="{AF7DBAA4-176A-4E2D-9840-C641B6EFE217}" type="presOf" srcId="{01C4C464-BC70-443B-8035-114599762C4F}" destId="{375EE166-711E-4069-BA44-93238DB8DF22}" srcOrd="0" destOrd="0" presId="urn:microsoft.com/office/officeart/2005/8/layout/orgChart1"/>
    <dgm:cxn modelId="{B9CAA74A-9726-413D-A88F-D15FFD5986AE}" type="presOf" srcId="{573CC334-A05E-4119-8C3F-6C943A5F24E3}" destId="{464B2115-56D7-4E15-B04A-BFDF74194421}" srcOrd="0" destOrd="0" presId="urn:microsoft.com/office/officeart/2005/8/layout/orgChart1"/>
    <dgm:cxn modelId="{06B447F8-E6FA-4CA1-8AB8-FA82A37BBBB7}" type="presOf" srcId="{604DCFB7-09C4-422E-869F-03654AB244AC}" destId="{244E1FC9-FAE4-47E4-B6B4-008308E080C7}" srcOrd="1" destOrd="0" presId="urn:microsoft.com/office/officeart/2005/8/layout/orgChart1"/>
    <dgm:cxn modelId="{A4DC9E13-E162-4222-8B80-E7F938423D24}" type="presOf" srcId="{0C34EA08-0F2F-4698-8E4B-46FEB49C5E23}" destId="{DE745C4F-9015-4D32-98ED-0AAC21675664}" srcOrd="1" destOrd="0" presId="urn:microsoft.com/office/officeart/2005/8/layout/orgChart1"/>
    <dgm:cxn modelId="{0CB649B2-8A89-4D53-917B-B9A3F274AAB7}" type="presOf" srcId="{F1A00DFF-D11F-418F-AD3D-97E44384BD11}" destId="{FB27AD7D-61A3-4E6B-A97C-F7D75335035C}" srcOrd="0" destOrd="0" presId="urn:microsoft.com/office/officeart/2005/8/layout/orgChart1"/>
    <dgm:cxn modelId="{0C1F03A9-F5A1-4D75-8D04-E5282DA2C994}" type="presOf" srcId="{AC49EFCB-6497-401F-B195-1BA1C3C88C86}" destId="{0ECA6DF0-F05C-4E46-A9F4-C169CAA55CBB}" srcOrd="1" destOrd="0" presId="urn:microsoft.com/office/officeart/2005/8/layout/orgChart1"/>
    <dgm:cxn modelId="{659BE58F-9A5A-49FC-B433-D9F1D7776FAB}" type="presOf" srcId="{97C4F513-3EB0-498B-B4A9-5CCB7A3D4F54}" destId="{D2194930-64A2-4796-BF8F-E1A158E2E87C}" srcOrd="0" destOrd="0" presId="urn:microsoft.com/office/officeart/2005/8/layout/orgChart1"/>
    <dgm:cxn modelId="{E59EB156-8AF8-41CB-B89B-91A11E3229B5}" type="presOf" srcId="{4DB61275-2A69-4D4A-A860-1D4B987181E7}" destId="{08EF0882-1BE0-49E8-9514-C60C15D50BDE}" srcOrd="1" destOrd="0" presId="urn:microsoft.com/office/officeart/2005/8/layout/orgChart1"/>
    <dgm:cxn modelId="{C5FEE8AC-93C9-4674-8E74-6E44D8CA0F05}" type="presOf" srcId="{D423E6C8-D9D4-4CA9-9FB7-319B8BB97FC7}" destId="{D1428BB2-5772-48CB-8289-2F15EA00B9E7}" srcOrd="0" destOrd="0" presId="urn:microsoft.com/office/officeart/2005/8/layout/orgChart1"/>
    <dgm:cxn modelId="{84BE43C1-4BBD-40C3-ADEA-2A205477159F}" type="presOf" srcId="{6EDAE7C9-2CF2-4D6F-A4EA-7FF68039EA41}" destId="{4C05BA5F-CD40-4592-AEA3-3E166F766E54}" srcOrd="0" destOrd="0" presId="urn:microsoft.com/office/officeart/2005/8/layout/orgChart1"/>
    <dgm:cxn modelId="{2C38E09F-1DA3-4621-AEBA-5B298221F3B6}" srcId="{0C34EA08-0F2F-4698-8E4B-46FEB49C5E23}" destId="{97C4F513-3EB0-498B-B4A9-5CCB7A3D4F54}" srcOrd="2" destOrd="0" parTransId="{EE550F0D-4468-4113-8CF5-9BDC598766E7}" sibTransId="{A7CB1CD3-9337-4A98-B1CA-38C62EE0DC3F}"/>
    <dgm:cxn modelId="{0C8F84F6-2139-40C0-A71C-686CB54AF485}" type="presOf" srcId="{7E36305C-8C82-42DB-B7D5-50249A1C0CCC}" destId="{C54F393E-683B-4B87-9EFA-AAB254BE97BF}" srcOrd="0" destOrd="0" presId="urn:microsoft.com/office/officeart/2005/8/layout/orgChart1"/>
    <dgm:cxn modelId="{FF338E6C-F9A1-4A39-BC3A-EBF66F63C191}" srcId="{551545BE-9579-4EBD-A898-F7CCBF939D5A}" destId="{CF92F74B-C1B8-44FB-8AA9-98140C42D9AF}" srcOrd="3" destOrd="0" parTransId="{9ECBF41A-E540-4F4D-B11A-23EAF6B53AF8}" sibTransId="{D83B0504-3B88-4B19-BCDC-9F58B8B1C745}"/>
    <dgm:cxn modelId="{DFE8720A-C01F-49B6-8382-C2FCC985DE28}" type="presOf" srcId="{BBEDDEF2-BD69-41D1-9DEE-214003A8475F}" destId="{10844B2A-9C08-4514-A9F9-831C6576834F}" srcOrd="0" destOrd="0" presId="urn:microsoft.com/office/officeart/2005/8/layout/orgChart1"/>
    <dgm:cxn modelId="{A785046F-9F78-430C-AA06-DDD73D0CA59C}" type="presOf" srcId="{EE550F0D-4468-4113-8CF5-9BDC598766E7}" destId="{0CECB167-A99F-4DE8-8EEB-5E9A8BAA7E3B}" srcOrd="0" destOrd="0" presId="urn:microsoft.com/office/officeart/2005/8/layout/orgChart1"/>
    <dgm:cxn modelId="{A7933A7F-B0B2-46BE-BB58-4FBC31B4203E}" type="presOf" srcId="{C6ADAA91-0C0F-4117-ABE4-592A18BC965E}" destId="{F51380C5-2BD2-4477-95C6-5D8A3EEB5FF2}" srcOrd="0" destOrd="0" presId="urn:microsoft.com/office/officeart/2005/8/layout/orgChart1"/>
    <dgm:cxn modelId="{1696624B-0ADD-480F-96AA-69EBD23B348D}" type="presOf" srcId="{5D1A470B-5907-47B6-BCF4-D8F04707B6A1}" destId="{E097F812-CC65-41C9-BCA0-61503CA62CBB}" srcOrd="0" destOrd="0" presId="urn:microsoft.com/office/officeart/2005/8/layout/orgChart1"/>
    <dgm:cxn modelId="{83A2CBE2-2668-444A-97F0-6F3CD68A48E6}" srcId="{551545BE-9579-4EBD-A898-F7CCBF939D5A}" destId="{0C34EA08-0F2F-4698-8E4B-46FEB49C5E23}" srcOrd="0" destOrd="0" parTransId="{093A63BE-321B-48F0-8491-93DAD5E80E81}" sibTransId="{348F4F2B-508D-49DD-8E3C-423F4CA950EC}"/>
    <dgm:cxn modelId="{DA371E2E-0B49-4B59-9DC2-C51341C93377}" type="presOf" srcId="{BA238ACB-AA60-45CB-ABF9-9AA0C3815FF1}" destId="{4BDE350C-BFBB-4B7F-99CA-53B3FFB2B79D}" srcOrd="0" destOrd="0" presId="urn:microsoft.com/office/officeart/2005/8/layout/orgChart1"/>
    <dgm:cxn modelId="{A232D315-9D1F-4170-B13E-0031B6BF5FFE}" type="presOf" srcId="{1CB4DE4D-71D9-4550-BBE7-FB1155A4F197}" destId="{35BD33D7-FCE3-4E68-BF4A-46DFAF625D76}" srcOrd="0" destOrd="0" presId="urn:microsoft.com/office/officeart/2005/8/layout/orgChart1"/>
    <dgm:cxn modelId="{BE4FA9F7-BC25-49A6-B5CA-38DCB4FC8562}" type="presOf" srcId="{CF92F74B-C1B8-44FB-8AA9-98140C42D9AF}" destId="{A662E0DB-D0A9-47C5-8586-221624EECD39}" srcOrd="1" destOrd="0" presId="urn:microsoft.com/office/officeart/2005/8/layout/orgChart1"/>
    <dgm:cxn modelId="{F78028EF-A525-48B8-BFBE-D0A3DE088D03}" srcId="{3F4CBFC2-A89E-44D2-AF38-8D27E2BE642A}" destId="{C6ADAA91-0C0F-4117-ABE4-592A18BC965E}" srcOrd="1" destOrd="0" parTransId="{7E36305C-8C82-42DB-B7D5-50249A1C0CCC}" sibTransId="{3488FCFA-3061-468D-B1B1-D7DB8B8370B6}"/>
    <dgm:cxn modelId="{45980618-A1AE-4377-9E5B-BAE5C695C203}" type="presOf" srcId="{B05ADF9B-E10E-466E-8A33-1A76EF32ADF4}" destId="{7DF46572-6F86-411B-8E16-69597AF0791F}" srcOrd="1" destOrd="0" presId="urn:microsoft.com/office/officeart/2005/8/layout/orgChart1"/>
    <dgm:cxn modelId="{A761F3DB-95DD-41DF-A84E-42656A6CBF9E}" type="presOf" srcId="{BBD999A7-1811-4E5D-A946-D4E000B8CF7E}" destId="{57263A63-A504-49AE-9871-83E1A0B6FD67}" srcOrd="0" destOrd="0" presId="urn:microsoft.com/office/officeart/2005/8/layout/orgChart1"/>
    <dgm:cxn modelId="{7C0F64B7-5018-4F92-B590-6ACA8F1F20DA}" type="presOf" srcId="{551545BE-9579-4EBD-A898-F7CCBF939D5A}" destId="{5C365C81-B055-455E-B59A-46CFC441607D}" srcOrd="1" destOrd="0" presId="urn:microsoft.com/office/officeart/2005/8/layout/orgChart1"/>
    <dgm:cxn modelId="{715B5996-40C1-460A-9B07-4D5A4652C200}" type="presOf" srcId="{A6E1AD8E-EA83-469F-BCAB-03ED080CA7DB}" destId="{7B1E5A59-E886-4B96-98BD-309079B242D5}" srcOrd="0" destOrd="0" presId="urn:microsoft.com/office/officeart/2005/8/layout/orgChart1"/>
    <dgm:cxn modelId="{BF661726-D474-403D-B2A8-CB56A74C0CC0}" type="presOf" srcId="{C6ADAA91-0C0F-4117-ABE4-592A18BC965E}" destId="{EB3C047E-0777-4C01-A6FF-6E087F14F732}" srcOrd="1" destOrd="0" presId="urn:microsoft.com/office/officeart/2005/8/layout/orgChart1"/>
    <dgm:cxn modelId="{168F6720-C853-4823-BFB2-E15828BDA26F}" srcId="{C6ADAA91-0C0F-4117-ABE4-592A18BC965E}" destId="{01C4C464-BC70-443B-8035-114599762C4F}" srcOrd="3" destOrd="0" parTransId="{BBD999A7-1811-4E5D-A946-D4E000B8CF7E}" sibTransId="{B605F6DE-73BC-4918-A930-BC623E37DACE}"/>
    <dgm:cxn modelId="{AA8DA9C1-3CE2-4B8E-8B39-3DF0A479CDCE}" type="presOf" srcId="{B67E334A-09E5-4A2F-AA3A-FDBDC9575CC7}" destId="{4431A6D8-0766-40DF-BA78-8FD3274EE97C}" srcOrd="1" destOrd="0" presId="urn:microsoft.com/office/officeart/2005/8/layout/orgChart1"/>
    <dgm:cxn modelId="{D949F83B-61F1-4544-9B7D-A5A597A753D1}" type="presOf" srcId="{106AE525-376E-427C-9997-482078DEFBDF}" destId="{43F61C4B-43C0-4115-9097-A259FE69E716}" srcOrd="1" destOrd="0" presId="urn:microsoft.com/office/officeart/2005/8/layout/orgChart1"/>
    <dgm:cxn modelId="{C33DC2B3-0A4C-4137-91E5-2021407EAF5B}" srcId="{3F4CBFC2-A89E-44D2-AF38-8D27E2BE642A}" destId="{551545BE-9579-4EBD-A898-F7CCBF939D5A}" srcOrd="0" destOrd="0" parTransId="{AFA325AF-F6C7-4A94-B93B-C519159AF2F3}" sibTransId="{2EBA952E-4C5E-4C8D-834E-1599A47B6A3B}"/>
    <dgm:cxn modelId="{EA88F31E-6385-48D2-BD94-E9DD5D789407}" type="presOf" srcId="{239F7681-8E7C-4446-B44A-961BBE282EC4}" destId="{7DD8210F-9694-4161-AC96-146B90E3A65A}" srcOrd="0" destOrd="0" presId="urn:microsoft.com/office/officeart/2005/8/layout/orgChart1"/>
    <dgm:cxn modelId="{5673D1CD-66D1-4BF8-90C7-004FD9BCB46C}" srcId="{CF92F74B-C1B8-44FB-8AA9-98140C42D9AF}" destId="{BBEDDEF2-BD69-41D1-9DEE-214003A8475F}" srcOrd="1" destOrd="0" parTransId="{D423E6C8-D9D4-4CA9-9FB7-319B8BB97FC7}" sibTransId="{B261D5B1-BC78-4D13-BADC-881CD6E36AE6}"/>
    <dgm:cxn modelId="{A491F962-2489-44A5-8ABE-D853BC004223}" srcId="{551545BE-9579-4EBD-A898-F7CCBF939D5A}" destId="{AC49EFCB-6497-401F-B195-1BA1C3C88C86}" srcOrd="1" destOrd="0" parTransId="{346B847D-99A4-49CC-ABE8-608ED70EBB31}" sibTransId="{8C9E14F4-458B-44B0-B987-1B91C7D0980E}"/>
    <dgm:cxn modelId="{4CBE5A9F-9F7A-4C85-8875-E08C461CC494}" type="presOf" srcId="{3F4CBFC2-A89E-44D2-AF38-8D27E2BE642A}" destId="{A1851BAE-C007-4A55-B928-60C6EE43F9F5}" srcOrd="0" destOrd="0" presId="urn:microsoft.com/office/officeart/2005/8/layout/orgChart1"/>
    <dgm:cxn modelId="{1C8DB3CF-A03B-4592-8402-87B4DB95C5BB}" type="presOf" srcId="{01C4C464-BC70-443B-8035-114599762C4F}" destId="{D6BB5C53-0E3E-4668-A22B-04E67C3EFFCA}" srcOrd="1" destOrd="0" presId="urn:microsoft.com/office/officeart/2005/8/layout/orgChart1"/>
    <dgm:cxn modelId="{4093D743-757A-4463-A89C-A187FA4683C5}" srcId="{551545BE-9579-4EBD-A898-F7CCBF939D5A}" destId="{BA238ACB-AA60-45CB-ABF9-9AA0C3815FF1}" srcOrd="2" destOrd="0" parTransId="{5D1A470B-5907-47B6-BCF4-D8F04707B6A1}" sibTransId="{E2FB778E-3751-41D7-8BF4-FAD0D3EBD34A}"/>
    <dgm:cxn modelId="{DF553397-1151-4E5D-A686-7F62F8CD9F9C}" srcId="{C6ADAA91-0C0F-4117-ABE4-592A18BC965E}" destId="{239F7681-8E7C-4446-B44A-961BBE282EC4}" srcOrd="1" destOrd="0" parTransId="{B0701B87-52CD-4A31-A9DA-609BA713F034}" sibTransId="{47642FE2-647C-481C-B969-BFE3B0AC24DD}"/>
    <dgm:cxn modelId="{E6ECCD26-8C53-4C72-A78B-B078543C1717}" type="presOf" srcId="{9261E531-68AA-427E-ABFA-94B7BFC7C3E9}" destId="{D3A9934A-FA7C-455D-BB86-ED73336F041E}" srcOrd="0" destOrd="0" presId="urn:microsoft.com/office/officeart/2005/8/layout/orgChart1"/>
    <dgm:cxn modelId="{4E454022-CD6D-46B0-9458-7620C35A1B98}" type="presOf" srcId="{AC49EFCB-6497-401F-B195-1BA1C3C88C86}" destId="{0B388412-E948-4137-8CDC-40746199DF49}" srcOrd="0" destOrd="0" presId="urn:microsoft.com/office/officeart/2005/8/layout/orgChart1"/>
    <dgm:cxn modelId="{591425C3-42F7-4E84-8BD8-1AFA5CBD8116}" type="presOf" srcId="{7194E29B-533A-4981-95DB-8A68277BAD98}" destId="{D740E15E-4E6D-450E-AA7F-B7B8B5BA5A22}" srcOrd="0" destOrd="0" presId="urn:microsoft.com/office/officeart/2005/8/layout/orgChart1"/>
    <dgm:cxn modelId="{D7DC941F-DA3C-46E6-AED0-52352E5F9659}" srcId="{C6ADAA91-0C0F-4117-ABE4-592A18BC965E}" destId="{4DB61275-2A69-4D4A-A860-1D4B987181E7}" srcOrd="2" destOrd="0" parTransId="{A6E1AD8E-EA83-469F-BCAB-03ED080CA7DB}" sibTransId="{B0BA296F-FBBC-45D5-9584-78E6BE8A3DAC}"/>
    <dgm:cxn modelId="{35595F97-8075-4864-8B45-A6A6B9A143D2}" type="presOf" srcId="{C4288F10-D137-43D0-9D57-BD5E837061DF}" destId="{193665F7-2660-4CA3-8975-DD5E30F7CA42}" srcOrd="0" destOrd="0" presId="urn:microsoft.com/office/officeart/2005/8/layout/orgChart1"/>
    <dgm:cxn modelId="{B32E06FB-C9F3-4BB5-A859-5CA6F21FC792}" srcId="{CF92F74B-C1B8-44FB-8AA9-98140C42D9AF}" destId="{604DCFB7-09C4-422E-869F-03654AB244AC}" srcOrd="2" destOrd="0" parTransId="{7194E29B-533A-4981-95DB-8A68277BAD98}" sibTransId="{36FCC27C-A8B1-48E3-8797-5B10D2E2E739}"/>
    <dgm:cxn modelId="{57734838-6C4A-4E5B-97A9-67DF3C923D71}" type="presOf" srcId="{0C34EA08-0F2F-4698-8E4B-46FEB49C5E23}" destId="{4019D200-A5F2-4EB6-A697-8F2454772670}" srcOrd="0" destOrd="0" presId="urn:microsoft.com/office/officeart/2005/8/layout/orgChart1"/>
    <dgm:cxn modelId="{309FD936-7A42-46FD-86CE-A8457A69FDEF}" type="presOf" srcId="{8D969FAC-BAEF-43D7-8110-47E901A14CB8}" destId="{55E3E573-966E-4348-907B-600257069028}" srcOrd="0" destOrd="0" presId="urn:microsoft.com/office/officeart/2005/8/layout/orgChart1"/>
    <dgm:cxn modelId="{789D3398-BE4F-4919-B958-8016A0486D12}" type="presOf" srcId="{B05ADF9B-E10E-466E-8A33-1A76EF32ADF4}" destId="{83413B41-A1AC-471E-91A0-F20CB53CA216}" srcOrd="0" destOrd="0" presId="urn:microsoft.com/office/officeart/2005/8/layout/orgChart1"/>
    <dgm:cxn modelId="{AAF46451-4790-4327-A68E-4D901BA95C0D}" type="presOf" srcId="{4DB61275-2A69-4D4A-A860-1D4B987181E7}" destId="{590124EC-BD42-4491-9B03-32E3ED8C1213}" srcOrd="0" destOrd="0" presId="urn:microsoft.com/office/officeart/2005/8/layout/orgChart1"/>
    <dgm:cxn modelId="{B2ECC137-BF0A-4B4F-A9C0-B493721591F5}" srcId="{CF92F74B-C1B8-44FB-8AA9-98140C42D9AF}" destId="{573CC334-A05E-4119-8C3F-6C943A5F24E3}" srcOrd="3" destOrd="0" parTransId="{6EDAE7C9-2CF2-4D6F-A4EA-7FF68039EA41}" sibTransId="{21E3F957-16E9-431E-BE31-5E184D3E2C0B}"/>
    <dgm:cxn modelId="{FDDC75AF-F9B0-4E54-81F1-7261BB26847E}" type="presOf" srcId="{106AE525-376E-427C-9997-482078DEFBDF}" destId="{68988B65-9CA5-40A9-823E-5B23CD615A7A}" srcOrd="0" destOrd="0" presId="urn:microsoft.com/office/officeart/2005/8/layout/orgChart1"/>
    <dgm:cxn modelId="{5F85F7BE-685E-4A8E-AAAE-841858724F8C}" type="presOf" srcId="{BA238ACB-AA60-45CB-ABF9-9AA0C3815FF1}" destId="{6389A1CC-00B1-43BB-BD34-2FCED2FEB735}" srcOrd="1" destOrd="0" presId="urn:microsoft.com/office/officeart/2005/8/layout/orgChart1"/>
    <dgm:cxn modelId="{64D9A8E5-7E0F-448D-91BC-A63A23EE8EFE}" type="presOf" srcId="{FB49897F-7AE4-40ED-BF7C-02B0EF301A4C}" destId="{B848722B-EB8B-4E52-B42D-25C68FC46905}" srcOrd="0" destOrd="0" presId="urn:microsoft.com/office/officeart/2005/8/layout/orgChart1"/>
    <dgm:cxn modelId="{645A0C9E-0DE7-4447-A108-9F1864759DDF}" type="presOf" srcId="{B67E334A-09E5-4A2F-AA3A-FDBDC9575CC7}" destId="{A6E68FFA-4BE5-49AB-BE8D-1EC1925B0335}" srcOrd="0" destOrd="0" presId="urn:microsoft.com/office/officeart/2005/8/layout/orgChart1"/>
    <dgm:cxn modelId="{538CAE8A-B5FD-4724-B1A6-4C46EF59FA56}" srcId="{C6ADAA91-0C0F-4117-ABE4-592A18BC965E}" destId="{B67E334A-09E5-4A2F-AA3A-FDBDC9575CC7}" srcOrd="0" destOrd="0" parTransId="{9261E531-68AA-427E-ABFA-94B7BFC7C3E9}" sibTransId="{44F1946D-9E51-4AE4-BE72-3B7C7E2562D6}"/>
    <dgm:cxn modelId="{76827067-3018-4A72-AA09-CF9D7987B159}" type="presOf" srcId="{604DCFB7-09C4-422E-869F-03654AB244AC}" destId="{031BFEFE-3EF2-4B16-A6C3-4AF244024529}" srcOrd="0" destOrd="0" presId="urn:microsoft.com/office/officeart/2005/8/layout/orgChart1"/>
    <dgm:cxn modelId="{E7F1DD9A-BFFD-444B-97B0-B084F67FBF6C}" type="presOf" srcId="{BBEDDEF2-BD69-41D1-9DEE-214003A8475F}" destId="{6B018B1C-A2E9-46F9-BC77-FC1CF87538B9}" srcOrd="1" destOrd="0" presId="urn:microsoft.com/office/officeart/2005/8/layout/orgChart1"/>
    <dgm:cxn modelId="{2A55C7B7-2A04-4518-9883-8BB6AE4D98CD}" srcId="{CF92F74B-C1B8-44FB-8AA9-98140C42D9AF}" destId="{5EB3D620-CFB4-4C56-9118-609A88338239}" srcOrd="4" destOrd="0" parTransId="{FB49897F-7AE4-40ED-BF7C-02B0EF301A4C}" sibTransId="{4F7423E8-10C2-4D2D-A66D-FD9E207D246E}"/>
    <dgm:cxn modelId="{CFDDE53D-C763-41F4-9548-0EB68998DF27}" type="presOf" srcId="{97C4F513-3EB0-498B-B4A9-5CCB7A3D4F54}" destId="{68373E44-8CF9-476A-95CB-0DE47DB5E21C}" srcOrd="1" destOrd="0" presId="urn:microsoft.com/office/officeart/2005/8/layout/orgChart1"/>
    <dgm:cxn modelId="{16570E4B-8013-426D-A629-BEC9D5832DBD}" type="presOf" srcId="{AFA325AF-F6C7-4A94-B93B-C519159AF2F3}" destId="{810BBB55-6F99-4307-A099-C71091EF0739}" srcOrd="0" destOrd="0" presId="urn:microsoft.com/office/officeart/2005/8/layout/orgChart1"/>
    <dgm:cxn modelId="{3BEFF5ED-5D91-46E8-B3D4-8F1B53526E6A}" type="presOf" srcId="{9E00B60E-4AC1-46E3-AF08-425FDE86C1E9}" destId="{6E6578DA-82EB-4960-91B1-672692198302}" srcOrd="0" destOrd="0" presId="urn:microsoft.com/office/officeart/2005/8/layout/orgChart1"/>
    <dgm:cxn modelId="{D9355E7C-046C-486E-9A98-A43278B77214}" type="presOf" srcId="{093A63BE-321B-48F0-8491-93DAD5E80E81}" destId="{4F5E0582-EA00-4357-84FD-E1442385371C}" srcOrd="0" destOrd="0" presId="urn:microsoft.com/office/officeart/2005/8/layout/orgChart1"/>
    <dgm:cxn modelId="{F16AFF00-A38E-4AB0-8F63-4CE0AA77F383}" type="presOf" srcId="{5EB3D620-CFB4-4C56-9118-609A88338239}" destId="{972C3C27-14FE-45F9-B0B2-BF49EE7EDF44}" srcOrd="0" destOrd="0" presId="urn:microsoft.com/office/officeart/2005/8/layout/orgChart1"/>
    <dgm:cxn modelId="{035AF2EE-A60C-469F-9D0B-BCF9381A5FB8}" srcId="{C4288F10-D137-43D0-9D57-BD5E837061DF}" destId="{3F4CBFC2-A89E-44D2-AF38-8D27E2BE642A}" srcOrd="0" destOrd="0" parTransId="{D59D54AE-3166-4945-95A7-344A21EE7CE4}" sibTransId="{F9C3C438-6070-4DA9-86D1-476AE3DD9245}"/>
    <dgm:cxn modelId="{5E972392-705D-4C93-AB82-6E1551ABE6E6}" type="presOf" srcId="{5EB3D620-CFB4-4C56-9118-609A88338239}" destId="{14BF461B-79E9-4B24-A42B-E7CE68871EA2}" srcOrd="1" destOrd="0" presId="urn:microsoft.com/office/officeart/2005/8/layout/orgChart1"/>
    <dgm:cxn modelId="{14D130D4-8388-40AA-AB66-B4EF99803357}" type="presOf" srcId="{573CC334-A05E-4119-8C3F-6C943A5F24E3}" destId="{B2EE115B-23EA-46C4-A460-CDDA2D07B389}" srcOrd="1" destOrd="0" presId="urn:microsoft.com/office/officeart/2005/8/layout/orgChart1"/>
    <dgm:cxn modelId="{4B09F6CF-BE9E-4E1B-AD98-C030438160DA}" type="presParOf" srcId="{193665F7-2660-4CA3-8975-DD5E30F7CA42}" destId="{70EECCD6-C10E-4D3D-8C07-838CBEE86DBD}" srcOrd="0" destOrd="0" presId="urn:microsoft.com/office/officeart/2005/8/layout/orgChart1"/>
    <dgm:cxn modelId="{ABA50182-2A5F-41A3-BEBD-51DB6B20E781}" type="presParOf" srcId="{70EECCD6-C10E-4D3D-8C07-838CBEE86DBD}" destId="{0286329C-D587-4707-8581-518A5AF82BEC}" srcOrd="0" destOrd="0" presId="urn:microsoft.com/office/officeart/2005/8/layout/orgChart1"/>
    <dgm:cxn modelId="{12DAACD1-1ED5-4E45-84D1-586EA166C829}" type="presParOf" srcId="{0286329C-D587-4707-8581-518A5AF82BEC}" destId="{A1851BAE-C007-4A55-B928-60C6EE43F9F5}" srcOrd="0" destOrd="0" presId="urn:microsoft.com/office/officeart/2005/8/layout/orgChart1"/>
    <dgm:cxn modelId="{D734AE49-4C82-4356-929B-C628D376FF5E}" type="presParOf" srcId="{0286329C-D587-4707-8581-518A5AF82BEC}" destId="{ADA1DDBE-9040-4E73-B958-9095F0376AA5}" srcOrd="1" destOrd="0" presId="urn:microsoft.com/office/officeart/2005/8/layout/orgChart1"/>
    <dgm:cxn modelId="{A76442E9-1EF9-498E-9EAC-3A98C2E421EA}" type="presParOf" srcId="{70EECCD6-C10E-4D3D-8C07-838CBEE86DBD}" destId="{9EB65985-A5F3-4B07-903D-1D1FA007EF98}" srcOrd="1" destOrd="0" presId="urn:microsoft.com/office/officeart/2005/8/layout/orgChart1"/>
    <dgm:cxn modelId="{45EF0104-D336-42D6-9D12-E86EFD0727C4}" type="presParOf" srcId="{9EB65985-A5F3-4B07-903D-1D1FA007EF98}" destId="{810BBB55-6F99-4307-A099-C71091EF0739}" srcOrd="0" destOrd="0" presId="urn:microsoft.com/office/officeart/2005/8/layout/orgChart1"/>
    <dgm:cxn modelId="{846E2823-1B24-47AA-8A70-6F4CA173084C}" type="presParOf" srcId="{9EB65985-A5F3-4B07-903D-1D1FA007EF98}" destId="{16987849-8A1C-4D09-BA29-631719B593DB}" srcOrd="1" destOrd="0" presId="urn:microsoft.com/office/officeart/2005/8/layout/orgChart1"/>
    <dgm:cxn modelId="{4826DE1B-330D-48C6-BDA2-D47889FC0469}" type="presParOf" srcId="{16987849-8A1C-4D09-BA29-631719B593DB}" destId="{EE79C783-C205-4E59-BF1F-3A7CFB9E81B0}" srcOrd="0" destOrd="0" presId="urn:microsoft.com/office/officeart/2005/8/layout/orgChart1"/>
    <dgm:cxn modelId="{2F8EACA9-2038-4569-9000-F23D5E0D732C}" type="presParOf" srcId="{EE79C783-C205-4E59-BF1F-3A7CFB9E81B0}" destId="{35BF4857-B552-4408-9C13-654F4853BBF4}" srcOrd="0" destOrd="0" presId="urn:microsoft.com/office/officeart/2005/8/layout/orgChart1"/>
    <dgm:cxn modelId="{7D7B7D0D-4C0B-4F97-BF91-28F1D9D327C2}" type="presParOf" srcId="{EE79C783-C205-4E59-BF1F-3A7CFB9E81B0}" destId="{5C365C81-B055-455E-B59A-46CFC441607D}" srcOrd="1" destOrd="0" presId="urn:microsoft.com/office/officeart/2005/8/layout/orgChart1"/>
    <dgm:cxn modelId="{A90F62C5-434B-4914-B1F2-E317AE7DA998}" type="presParOf" srcId="{16987849-8A1C-4D09-BA29-631719B593DB}" destId="{4DCCA503-2368-45DE-9CF8-A042F86FD7B6}" srcOrd="1" destOrd="0" presId="urn:microsoft.com/office/officeart/2005/8/layout/orgChart1"/>
    <dgm:cxn modelId="{9781E975-548D-4240-B9AA-1ACCC2BF1796}" type="presParOf" srcId="{4DCCA503-2368-45DE-9CF8-A042F86FD7B6}" destId="{4F5E0582-EA00-4357-84FD-E1442385371C}" srcOrd="0" destOrd="0" presId="urn:microsoft.com/office/officeart/2005/8/layout/orgChart1"/>
    <dgm:cxn modelId="{189D32D7-F737-4268-8DF2-BF012F6E1143}" type="presParOf" srcId="{4DCCA503-2368-45DE-9CF8-A042F86FD7B6}" destId="{6D6B5B0A-D88C-4185-8468-943502D91F37}" srcOrd="1" destOrd="0" presId="urn:microsoft.com/office/officeart/2005/8/layout/orgChart1"/>
    <dgm:cxn modelId="{635D03EC-3790-4CB4-95A3-51748F34B276}" type="presParOf" srcId="{6D6B5B0A-D88C-4185-8468-943502D91F37}" destId="{76BECDEF-0F22-4BFC-B47C-CC884CD54072}" srcOrd="0" destOrd="0" presId="urn:microsoft.com/office/officeart/2005/8/layout/orgChart1"/>
    <dgm:cxn modelId="{B2EE576D-A9EF-41C3-865F-F0294D650121}" type="presParOf" srcId="{76BECDEF-0F22-4BFC-B47C-CC884CD54072}" destId="{4019D200-A5F2-4EB6-A697-8F2454772670}" srcOrd="0" destOrd="0" presId="urn:microsoft.com/office/officeart/2005/8/layout/orgChart1"/>
    <dgm:cxn modelId="{E2BFEDC2-8469-4E3B-A1FC-A4B772BEC32F}" type="presParOf" srcId="{76BECDEF-0F22-4BFC-B47C-CC884CD54072}" destId="{DE745C4F-9015-4D32-98ED-0AAC21675664}" srcOrd="1" destOrd="0" presId="urn:microsoft.com/office/officeart/2005/8/layout/orgChart1"/>
    <dgm:cxn modelId="{3DF41598-8F75-412D-9254-B69FED7A8DEE}" type="presParOf" srcId="{6D6B5B0A-D88C-4185-8468-943502D91F37}" destId="{69D5266B-CCA3-4398-83A7-AA744CE0FC03}" srcOrd="1" destOrd="0" presId="urn:microsoft.com/office/officeart/2005/8/layout/orgChart1"/>
    <dgm:cxn modelId="{3F9E059D-0E57-43D1-9502-83B0969AB7C7}" type="presParOf" srcId="{69D5266B-CCA3-4398-83A7-AA744CE0FC03}" destId="{35BD33D7-FCE3-4E68-BF4A-46DFAF625D76}" srcOrd="0" destOrd="0" presId="urn:microsoft.com/office/officeart/2005/8/layout/orgChart1"/>
    <dgm:cxn modelId="{5702CF89-11EF-4AEC-A338-3876C1DE57CD}" type="presParOf" srcId="{69D5266B-CCA3-4398-83A7-AA744CE0FC03}" destId="{985C566E-6E7A-494F-924B-38289A034AF3}" srcOrd="1" destOrd="0" presId="urn:microsoft.com/office/officeart/2005/8/layout/orgChart1"/>
    <dgm:cxn modelId="{A53780EE-619B-4F52-A90B-28BD308001FB}" type="presParOf" srcId="{985C566E-6E7A-494F-924B-38289A034AF3}" destId="{67A0BADC-CD4D-4226-BDFD-61142EDD2019}" srcOrd="0" destOrd="0" presId="urn:microsoft.com/office/officeart/2005/8/layout/orgChart1"/>
    <dgm:cxn modelId="{8E428FAD-22CE-41DF-8885-17507B360B81}" type="presParOf" srcId="{67A0BADC-CD4D-4226-BDFD-61142EDD2019}" destId="{68988B65-9CA5-40A9-823E-5B23CD615A7A}" srcOrd="0" destOrd="0" presId="urn:microsoft.com/office/officeart/2005/8/layout/orgChart1"/>
    <dgm:cxn modelId="{14BFD179-0A8B-4D46-A379-88C40DF8950E}" type="presParOf" srcId="{67A0BADC-CD4D-4226-BDFD-61142EDD2019}" destId="{43F61C4B-43C0-4115-9097-A259FE69E716}" srcOrd="1" destOrd="0" presId="urn:microsoft.com/office/officeart/2005/8/layout/orgChart1"/>
    <dgm:cxn modelId="{DB9690FE-914E-45BA-8610-487A67B5FEB5}" type="presParOf" srcId="{985C566E-6E7A-494F-924B-38289A034AF3}" destId="{6FA69DC6-8ECF-45D5-A705-F5DFBAB6374E}" srcOrd="1" destOrd="0" presId="urn:microsoft.com/office/officeart/2005/8/layout/orgChart1"/>
    <dgm:cxn modelId="{9AA9FA69-24D3-4F4A-ADBB-315BE1C24BFC}" type="presParOf" srcId="{985C566E-6E7A-494F-924B-38289A034AF3}" destId="{C17F4B39-6008-4C3C-B155-3E933022EF78}" srcOrd="2" destOrd="0" presId="urn:microsoft.com/office/officeart/2005/8/layout/orgChart1"/>
    <dgm:cxn modelId="{233B1707-9832-4816-81CC-2333897B9F3C}" type="presParOf" srcId="{69D5266B-CCA3-4398-83A7-AA744CE0FC03}" destId="{FB27AD7D-61A3-4E6B-A97C-F7D75335035C}" srcOrd="2" destOrd="0" presId="urn:microsoft.com/office/officeart/2005/8/layout/orgChart1"/>
    <dgm:cxn modelId="{201708C8-C0DB-4393-84BF-AE75811282AC}" type="presParOf" srcId="{69D5266B-CCA3-4398-83A7-AA744CE0FC03}" destId="{7201D979-2B28-4C2C-A02A-CDB8874E99FF}" srcOrd="3" destOrd="0" presId="urn:microsoft.com/office/officeart/2005/8/layout/orgChart1"/>
    <dgm:cxn modelId="{CA220863-9EF4-4C96-A156-CD172C34A6E9}" type="presParOf" srcId="{7201D979-2B28-4C2C-A02A-CDB8874E99FF}" destId="{05A52D59-9D84-4263-862E-01BF9A81D643}" srcOrd="0" destOrd="0" presId="urn:microsoft.com/office/officeart/2005/8/layout/orgChart1"/>
    <dgm:cxn modelId="{87779128-6631-4AB9-86E0-37ABC37DC999}" type="presParOf" srcId="{05A52D59-9D84-4263-862E-01BF9A81D643}" destId="{83413B41-A1AC-471E-91A0-F20CB53CA216}" srcOrd="0" destOrd="0" presId="urn:microsoft.com/office/officeart/2005/8/layout/orgChart1"/>
    <dgm:cxn modelId="{042BB001-2121-4BD9-B561-38B396788A01}" type="presParOf" srcId="{05A52D59-9D84-4263-862E-01BF9A81D643}" destId="{7DF46572-6F86-411B-8E16-69597AF0791F}" srcOrd="1" destOrd="0" presId="urn:microsoft.com/office/officeart/2005/8/layout/orgChart1"/>
    <dgm:cxn modelId="{11DDCE36-F774-48CB-96EE-34CD46DDBCFE}" type="presParOf" srcId="{7201D979-2B28-4C2C-A02A-CDB8874E99FF}" destId="{709DD5A8-CE4A-4F5A-BCB6-4294548058F5}" srcOrd="1" destOrd="0" presId="urn:microsoft.com/office/officeart/2005/8/layout/orgChart1"/>
    <dgm:cxn modelId="{46FCECFE-453E-4AF3-B8FF-0BA05D3218C2}" type="presParOf" srcId="{7201D979-2B28-4C2C-A02A-CDB8874E99FF}" destId="{A73CA40D-D233-495B-975A-2FE9A61CF1C1}" srcOrd="2" destOrd="0" presId="urn:microsoft.com/office/officeart/2005/8/layout/orgChart1"/>
    <dgm:cxn modelId="{C35C2867-499C-4456-855F-386D61E6B15E}" type="presParOf" srcId="{69D5266B-CCA3-4398-83A7-AA744CE0FC03}" destId="{0CECB167-A99F-4DE8-8EEB-5E9A8BAA7E3B}" srcOrd="4" destOrd="0" presId="urn:microsoft.com/office/officeart/2005/8/layout/orgChart1"/>
    <dgm:cxn modelId="{D18AECB0-A1AA-474B-ACEB-3877FBAB0089}" type="presParOf" srcId="{69D5266B-CCA3-4398-83A7-AA744CE0FC03}" destId="{609D58F4-1C0E-41CF-B6EA-5984750C33EC}" srcOrd="5" destOrd="0" presId="urn:microsoft.com/office/officeart/2005/8/layout/orgChart1"/>
    <dgm:cxn modelId="{AF0B3DE9-296F-40EE-BD0A-271F95832BB2}" type="presParOf" srcId="{609D58F4-1C0E-41CF-B6EA-5984750C33EC}" destId="{A6129E22-EDAA-48F4-9275-B55925944575}" srcOrd="0" destOrd="0" presId="urn:microsoft.com/office/officeart/2005/8/layout/orgChart1"/>
    <dgm:cxn modelId="{80D7B084-6DB9-495E-A5BC-540D704FBF0B}" type="presParOf" srcId="{A6129E22-EDAA-48F4-9275-B55925944575}" destId="{D2194930-64A2-4796-BF8F-E1A158E2E87C}" srcOrd="0" destOrd="0" presId="urn:microsoft.com/office/officeart/2005/8/layout/orgChart1"/>
    <dgm:cxn modelId="{1CC47315-057D-44F4-B52F-10F5C32DC5F0}" type="presParOf" srcId="{A6129E22-EDAA-48F4-9275-B55925944575}" destId="{68373E44-8CF9-476A-95CB-0DE47DB5E21C}" srcOrd="1" destOrd="0" presId="urn:microsoft.com/office/officeart/2005/8/layout/orgChart1"/>
    <dgm:cxn modelId="{912B3592-3861-477F-BFD0-671CEB9D615D}" type="presParOf" srcId="{609D58F4-1C0E-41CF-B6EA-5984750C33EC}" destId="{8B1D79E5-870F-4042-9AD1-8317177AF2BD}" srcOrd="1" destOrd="0" presId="urn:microsoft.com/office/officeart/2005/8/layout/orgChart1"/>
    <dgm:cxn modelId="{0861CB09-B56C-469B-8DC9-F15633B67CCE}" type="presParOf" srcId="{609D58F4-1C0E-41CF-B6EA-5984750C33EC}" destId="{9B504991-9C01-4A91-922E-CA39D40C63D6}" srcOrd="2" destOrd="0" presId="urn:microsoft.com/office/officeart/2005/8/layout/orgChart1"/>
    <dgm:cxn modelId="{2957DE58-CF42-43A7-BB58-9724CF7E252A}" type="presParOf" srcId="{6D6B5B0A-D88C-4185-8468-943502D91F37}" destId="{F8A07466-5B8F-4DEA-B0E0-28105C155093}" srcOrd="2" destOrd="0" presId="urn:microsoft.com/office/officeart/2005/8/layout/orgChart1"/>
    <dgm:cxn modelId="{88EB1D36-7A97-4C3A-844A-242BD2FE649C}" type="presParOf" srcId="{4DCCA503-2368-45DE-9CF8-A042F86FD7B6}" destId="{1E5F56A2-2B80-44CA-88C7-5B7340798180}" srcOrd="2" destOrd="0" presId="urn:microsoft.com/office/officeart/2005/8/layout/orgChart1"/>
    <dgm:cxn modelId="{B04739B3-764B-4A45-AD5C-BDDB236C43F2}" type="presParOf" srcId="{4DCCA503-2368-45DE-9CF8-A042F86FD7B6}" destId="{2677FFB0-30BB-40B9-955F-3A9F50515AC4}" srcOrd="3" destOrd="0" presId="urn:microsoft.com/office/officeart/2005/8/layout/orgChart1"/>
    <dgm:cxn modelId="{B7ECBC44-9464-41A8-9619-D334718D2F1C}" type="presParOf" srcId="{2677FFB0-30BB-40B9-955F-3A9F50515AC4}" destId="{3235DB90-A9A2-43B3-961F-D49DE4555180}" srcOrd="0" destOrd="0" presId="urn:microsoft.com/office/officeart/2005/8/layout/orgChart1"/>
    <dgm:cxn modelId="{8D81BB2B-1170-480A-9266-4AE3CA207E92}" type="presParOf" srcId="{3235DB90-A9A2-43B3-961F-D49DE4555180}" destId="{0B388412-E948-4137-8CDC-40746199DF49}" srcOrd="0" destOrd="0" presId="urn:microsoft.com/office/officeart/2005/8/layout/orgChart1"/>
    <dgm:cxn modelId="{1DCF6CDA-CF8D-4185-B9D9-8C939C087EAD}" type="presParOf" srcId="{3235DB90-A9A2-43B3-961F-D49DE4555180}" destId="{0ECA6DF0-F05C-4E46-A9F4-C169CAA55CBB}" srcOrd="1" destOrd="0" presId="urn:microsoft.com/office/officeart/2005/8/layout/orgChart1"/>
    <dgm:cxn modelId="{8E0D43A4-799C-493C-B6BC-AFEE4DDC9AE0}" type="presParOf" srcId="{2677FFB0-30BB-40B9-955F-3A9F50515AC4}" destId="{82E06060-AE6D-459B-A79B-E24367FC96DD}" srcOrd="1" destOrd="0" presId="urn:microsoft.com/office/officeart/2005/8/layout/orgChart1"/>
    <dgm:cxn modelId="{87603D81-CA07-48A6-AD78-B1B500B09F2E}" type="presParOf" srcId="{2677FFB0-30BB-40B9-955F-3A9F50515AC4}" destId="{6947B2FC-E61A-433B-9573-E0A07559802C}" srcOrd="2" destOrd="0" presId="urn:microsoft.com/office/officeart/2005/8/layout/orgChart1"/>
    <dgm:cxn modelId="{4ED7CB85-1C9D-4241-A554-5E1AFB61ED03}" type="presParOf" srcId="{4DCCA503-2368-45DE-9CF8-A042F86FD7B6}" destId="{E097F812-CC65-41C9-BCA0-61503CA62CBB}" srcOrd="4" destOrd="0" presId="urn:microsoft.com/office/officeart/2005/8/layout/orgChart1"/>
    <dgm:cxn modelId="{67998F57-9E66-4E48-ADCC-47DFCC8CD40B}" type="presParOf" srcId="{4DCCA503-2368-45DE-9CF8-A042F86FD7B6}" destId="{7F941846-A3D0-4A12-BA6F-150F8F794E30}" srcOrd="5" destOrd="0" presId="urn:microsoft.com/office/officeart/2005/8/layout/orgChart1"/>
    <dgm:cxn modelId="{B29DB62C-5F46-4BA3-9C5F-43B7B688F38E}" type="presParOf" srcId="{7F941846-A3D0-4A12-BA6F-150F8F794E30}" destId="{B4B86595-216D-4582-B037-F98C89D9B820}" srcOrd="0" destOrd="0" presId="urn:microsoft.com/office/officeart/2005/8/layout/orgChart1"/>
    <dgm:cxn modelId="{7E6BD3C0-7474-461D-91E8-DE4899395D27}" type="presParOf" srcId="{B4B86595-216D-4582-B037-F98C89D9B820}" destId="{4BDE350C-BFBB-4B7F-99CA-53B3FFB2B79D}" srcOrd="0" destOrd="0" presId="urn:microsoft.com/office/officeart/2005/8/layout/orgChart1"/>
    <dgm:cxn modelId="{46D23874-5CAD-48A4-BFCB-B5364631BFAD}" type="presParOf" srcId="{B4B86595-216D-4582-B037-F98C89D9B820}" destId="{6389A1CC-00B1-43BB-BD34-2FCED2FEB735}" srcOrd="1" destOrd="0" presId="urn:microsoft.com/office/officeart/2005/8/layout/orgChart1"/>
    <dgm:cxn modelId="{86AAF76B-7B81-4C6F-A242-338B94439C2C}" type="presParOf" srcId="{7F941846-A3D0-4A12-BA6F-150F8F794E30}" destId="{CC75736F-ED2F-494B-BF3F-7EE316FB090B}" srcOrd="1" destOrd="0" presId="urn:microsoft.com/office/officeart/2005/8/layout/orgChart1"/>
    <dgm:cxn modelId="{01EE7E00-F80F-40FE-B564-A67EF36FFD8D}" type="presParOf" srcId="{7F941846-A3D0-4A12-BA6F-150F8F794E30}" destId="{78F1977B-05C8-4FB1-B2F1-5E90ABDDE2D5}" srcOrd="2" destOrd="0" presId="urn:microsoft.com/office/officeart/2005/8/layout/orgChart1"/>
    <dgm:cxn modelId="{99F8B54A-9740-4FB8-8721-34FFAC2AC3A9}" type="presParOf" srcId="{4DCCA503-2368-45DE-9CF8-A042F86FD7B6}" destId="{A473FBED-0222-472A-8CB3-78D04E1CDCB8}" srcOrd="6" destOrd="0" presId="urn:microsoft.com/office/officeart/2005/8/layout/orgChart1"/>
    <dgm:cxn modelId="{DFA73021-21A6-4891-997A-E5A1DA7C3637}" type="presParOf" srcId="{4DCCA503-2368-45DE-9CF8-A042F86FD7B6}" destId="{B43311B9-646A-4E6E-8A1B-F6C05EF1DE58}" srcOrd="7" destOrd="0" presId="urn:microsoft.com/office/officeart/2005/8/layout/orgChart1"/>
    <dgm:cxn modelId="{C65F1779-0036-4EA0-A1FC-8618332EC996}" type="presParOf" srcId="{B43311B9-646A-4E6E-8A1B-F6C05EF1DE58}" destId="{DB141E99-CA42-45D1-BDDA-A1CAA2D83C1B}" srcOrd="0" destOrd="0" presId="urn:microsoft.com/office/officeart/2005/8/layout/orgChart1"/>
    <dgm:cxn modelId="{FAB4E18D-44AA-4DE0-8D72-FF290A7CEBA6}" type="presParOf" srcId="{DB141E99-CA42-45D1-BDDA-A1CAA2D83C1B}" destId="{4465F7FA-D780-4B3F-AC97-04D96F28CFC5}" srcOrd="0" destOrd="0" presId="urn:microsoft.com/office/officeart/2005/8/layout/orgChart1"/>
    <dgm:cxn modelId="{365E5B94-CB73-4AD7-B6ED-EEA82C7DE97B}" type="presParOf" srcId="{DB141E99-CA42-45D1-BDDA-A1CAA2D83C1B}" destId="{A662E0DB-D0A9-47C5-8586-221624EECD39}" srcOrd="1" destOrd="0" presId="urn:microsoft.com/office/officeart/2005/8/layout/orgChart1"/>
    <dgm:cxn modelId="{6FDF1740-A436-4599-86E5-C792A4D09D2A}" type="presParOf" srcId="{B43311B9-646A-4E6E-8A1B-F6C05EF1DE58}" destId="{D243E1DB-E57C-4647-99FF-4AF30008A45A}" srcOrd="1" destOrd="0" presId="urn:microsoft.com/office/officeart/2005/8/layout/orgChart1"/>
    <dgm:cxn modelId="{D6D1DC0C-B52E-4B63-87C0-5A5164F04E29}" type="presParOf" srcId="{D243E1DB-E57C-4647-99FF-4AF30008A45A}" destId="{6E6578DA-82EB-4960-91B1-672692198302}" srcOrd="0" destOrd="0" presId="urn:microsoft.com/office/officeart/2005/8/layout/orgChart1"/>
    <dgm:cxn modelId="{B32ADB11-923E-4268-AE5A-083339A9876F}" type="presParOf" srcId="{D243E1DB-E57C-4647-99FF-4AF30008A45A}" destId="{A4F0A223-814E-4F09-9A10-B0DA000CC900}" srcOrd="1" destOrd="0" presId="urn:microsoft.com/office/officeart/2005/8/layout/orgChart1"/>
    <dgm:cxn modelId="{F7B0FEEC-6424-46A6-B4A2-35AE5F4007E9}" type="presParOf" srcId="{A4F0A223-814E-4F09-9A10-B0DA000CC900}" destId="{31404D8C-6935-4BE9-A3CB-A7B7D56A9E3A}" srcOrd="0" destOrd="0" presId="urn:microsoft.com/office/officeart/2005/8/layout/orgChart1"/>
    <dgm:cxn modelId="{FD01ABCE-E2E5-4BAA-AD07-C8B840D5C848}" type="presParOf" srcId="{31404D8C-6935-4BE9-A3CB-A7B7D56A9E3A}" destId="{55E3E573-966E-4348-907B-600257069028}" srcOrd="0" destOrd="0" presId="urn:microsoft.com/office/officeart/2005/8/layout/orgChart1"/>
    <dgm:cxn modelId="{B1071CB9-E505-462D-B787-5EACCB0DE71B}" type="presParOf" srcId="{31404D8C-6935-4BE9-A3CB-A7B7D56A9E3A}" destId="{C6782A98-C879-4375-BD79-B4E98DFB18A1}" srcOrd="1" destOrd="0" presId="urn:microsoft.com/office/officeart/2005/8/layout/orgChart1"/>
    <dgm:cxn modelId="{1A8C2327-D3CF-439F-985B-CD80EE87D6E4}" type="presParOf" srcId="{A4F0A223-814E-4F09-9A10-B0DA000CC900}" destId="{1D1D6BA9-B41C-446B-9B1B-83E290C57C56}" srcOrd="1" destOrd="0" presId="urn:microsoft.com/office/officeart/2005/8/layout/orgChart1"/>
    <dgm:cxn modelId="{EF6E124B-A5E6-4634-A17A-6601E73835C9}" type="presParOf" srcId="{A4F0A223-814E-4F09-9A10-B0DA000CC900}" destId="{61925760-3286-4F50-AC9B-26BC98399824}" srcOrd="2" destOrd="0" presId="urn:microsoft.com/office/officeart/2005/8/layout/orgChart1"/>
    <dgm:cxn modelId="{780FF61B-A4EF-439C-A7D1-364910C910BD}" type="presParOf" srcId="{D243E1DB-E57C-4647-99FF-4AF30008A45A}" destId="{D1428BB2-5772-48CB-8289-2F15EA00B9E7}" srcOrd="2" destOrd="0" presId="urn:microsoft.com/office/officeart/2005/8/layout/orgChart1"/>
    <dgm:cxn modelId="{6B0F5BEA-1B97-40AE-A043-A84ECEB8E6E8}" type="presParOf" srcId="{D243E1DB-E57C-4647-99FF-4AF30008A45A}" destId="{ED05BBF0-E603-4371-8439-1D0E00C2652E}" srcOrd="3" destOrd="0" presId="urn:microsoft.com/office/officeart/2005/8/layout/orgChart1"/>
    <dgm:cxn modelId="{14626126-AD1D-4F4E-83AF-5D47C14B563D}" type="presParOf" srcId="{ED05BBF0-E603-4371-8439-1D0E00C2652E}" destId="{AEC2B4C3-5E88-4316-8425-1ACFFD8C562A}" srcOrd="0" destOrd="0" presId="urn:microsoft.com/office/officeart/2005/8/layout/orgChart1"/>
    <dgm:cxn modelId="{E8F31AB3-F82C-41DF-963B-5C3A11912AD4}" type="presParOf" srcId="{AEC2B4C3-5E88-4316-8425-1ACFFD8C562A}" destId="{10844B2A-9C08-4514-A9F9-831C6576834F}" srcOrd="0" destOrd="0" presId="urn:microsoft.com/office/officeart/2005/8/layout/orgChart1"/>
    <dgm:cxn modelId="{9828D8C3-B976-4970-AEDA-EE6078CB0C01}" type="presParOf" srcId="{AEC2B4C3-5E88-4316-8425-1ACFFD8C562A}" destId="{6B018B1C-A2E9-46F9-BC77-FC1CF87538B9}" srcOrd="1" destOrd="0" presId="urn:microsoft.com/office/officeart/2005/8/layout/orgChart1"/>
    <dgm:cxn modelId="{93568871-5A43-4756-B8D5-8BD573E31C8E}" type="presParOf" srcId="{ED05BBF0-E603-4371-8439-1D0E00C2652E}" destId="{CCFC8F83-64D7-4FB4-9B13-4CA5B9F165DD}" srcOrd="1" destOrd="0" presId="urn:microsoft.com/office/officeart/2005/8/layout/orgChart1"/>
    <dgm:cxn modelId="{D52346E8-2828-4B3C-BECF-9906B3F13BD7}" type="presParOf" srcId="{ED05BBF0-E603-4371-8439-1D0E00C2652E}" destId="{4792F225-79F1-4912-B2B4-BA8B6EC76C52}" srcOrd="2" destOrd="0" presId="urn:microsoft.com/office/officeart/2005/8/layout/orgChart1"/>
    <dgm:cxn modelId="{FBD86980-3C2A-44B2-BAC6-96F3E4405BC6}" type="presParOf" srcId="{D243E1DB-E57C-4647-99FF-4AF30008A45A}" destId="{D740E15E-4E6D-450E-AA7F-B7B8B5BA5A22}" srcOrd="4" destOrd="0" presId="urn:microsoft.com/office/officeart/2005/8/layout/orgChart1"/>
    <dgm:cxn modelId="{FD1BACC3-FE40-4D00-8671-ED5F776914BB}" type="presParOf" srcId="{D243E1DB-E57C-4647-99FF-4AF30008A45A}" destId="{F1BB2789-93B1-4AF9-A631-5BB15F536389}" srcOrd="5" destOrd="0" presId="urn:microsoft.com/office/officeart/2005/8/layout/orgChart1"/>
    <dgm:cxn modelId="{612C6CDE-55EC-4075-B14D-5A34ABA0624A}" type="presParOf" srcId="{F1BB2789-93B1-4AF9-A631-5BB15F536389}" destId="{F371222F-B0FD-4D9B-ACED-68A22DD0910B}" srcOrd="0" destOrd="0" presId="urn:microsoft.com/office/officeart/2005/8/layout/orgChart1"/>
    <dgm:cxn modelId="{83039B52-02A2-484B-AD44-99F94C5D88C6}" type="presParOf" srcId="{F371222F-B0FD-4D9B-ACED-68A22DD0910B}" destId="{031BFEFE-3EF2-4B16-A6C3-4AF244024529}" srcOrd="0" destOrd="0" presId="urn:microsoft.com/office/officeart/2005/8/layout/orgChart1"/>
    <dgm:cxn modelId="{DCBBA1C4-C4E0-4A91-83CD-A4D81A8F4B3F}" type="presParOf" srcId="{F371222F-B0FD-4D9B-ACED-68A22DD0910B}" destId="{244E1FC9-FAE4-47E4-B6B4-008308E080C7}" srcOrd="1" destOrd="0" presId="urn:microsoft.com/office/officeart/2005/8/layout/orgChart1"/>
    <dgm:cxn modelId="{C5505A12-F747-4C89-8FC9-CD2F4571697E}" type="presParOf" srcId="{F1BB2789-93B1-4AF9-A631-5BB15F536389}" destId="{80A7ED6E-D63B-4A57-AA77-D5A79481532C}" srcOrd="1" destOrd="0" presId="urn:microsoft.com/office/officeart/2005/8/layout/orgChart1"/>
    <dgm:cxn modelId="{0D250F0E-EBA0-4521-8D26-DE6CBCD5E55C}" type="presParOf" srcId="{F1BB2789-93B1-4AF9-A631-5BB15F536389}" destId="{808B6156-A15F-4598-9D4E-F08182CD8C26}" srcOrd="2" destOrd="0" presId="urn:microsoft.com/office/officeart/2005/8/layout/orgChart1"/>
    <dgm:cxn modelId="{2401158E-2D9D-477E-8232-096DB175BA1B}" type="presParOf" srcId="{D243E1DB-E57C-4647-99FF-4AF30008A45A}" destId="{4C05BA5F-CD40-4592-AEA3-3E166F766E54}" srcOrd="6" destOrd="0" presId="urn:microsoft.com/office/officeart/2005/8/layout/orgChart1"/>
    <dgm:cxn modelId="{5AA52FBB-8B6C-45F9-B3FD-DEE4374E93AA}" type="presParOf" srcId="{D243E1DB-E57C-4647-99FF-4AF30008A45A}" destId="{B1269688-6235-4253-AE20-BA8C62286387}" srcOrd="7" destOrd="0" presId="urn:microsoft.com/office/officeart/2005/8/layout/orgChart1"/>
    <dgm:cxn modelId="{363AE5F2-5F5A-4A08-B341-4AC5E3ED64D5}" type="presParOf" srcId="{B1269688-6235-4253-AE20-BA8C62286387}" destId="{45D9DA04-862A-4CFE-9D49-0F7BA346C95A}" srcOrd="0" destOrd="0" presId="urn:microsoft.com/office/officeart/2005/8/layout/orgChart1"/>
    <dgm:cxn modelId="{125316B1-370A-4906-A65E-10D8FB633BBC}" type="presParOf" srcId="{45D9DA04-862A-4CFE-9D49-0F7BA346C95A}" destId="{464B2115-56D7-4E15-B04A-BFDF74194421}" srcOrd="0" destOrd="0" presId="urn:microsoft.com/office/officeart/2005/8/layout/orgChart1"/>
    <dgm:cxn modelId="{4F28C9D7-43B2-4DC7-B1FF-0C7E302BA70E}" type="presParOf" srcId="{45D9DA04-862A-4CFE-9D49-0F7BA346C95A}" destId="{B2EE115B-23EA-46C4-A460-CDDA2D07B389}" srcOrd="1" destOrd="0" presId="urn:microsoft.com/office/officeart/2005/8/layout/orgChart1"/>
    <dgm:cxn modelId="{139506D0-DC72-4EDA-B122-4644EDAC2B68}" type="presParOf" srcId="{B1269688-6235-4253-AE20-BA8C62286387}" destId="{066E839B-698E-4F71-B001-F2EF91994089}" srcOrd="1" destOrd="0" presId="urn:microsoft.com/office/officeart/2005/8/layout/orgChart1"/>
    <dgm:cxn modelId="{0A9F88D8-374E-4F6D-81C4-1035E0CCDD26}" type="presParOf" srcId="{B1269688-6235-4253-AE20-BA8C62286387}" destId="{C28097E4-2E42-4146-91B1-D5E588474232}" srcOrd="2" destOrd="0" presId="urn:microsoft.com/office/officeart/2005/8/layout/orgChart1"/>
    <dgm:cxn modelId="{BFF3CF9C-1A51-49D8-8C13-FA9F24FFEC4D}" type="presParOf" srcId="{D243E1DB-E57C-4647-99FF-4AF30008A45A}" destId="{B848722B-EB8B-4E52-B42D-25C68FC46905}" srcOrd="8" destOrd="0" presId="urn:microsoft.com/office/officeart/2005/8/layout/orgChart1"/>
    <dgm:cxn modelId="{E1A06D65-F7D1-44E2-A8C8-F47460BABF16}" type="presParOf" srcId="{D243E1DB-E57C-4647-99FF-4AF30008A45A}" destId="{785D5E95-9658-4F57-97EE-0228BE84F6E2}" srcOrd="9" destOrd="0" presId="urn:microsoft.com/office/officeart/2005/8/layout/orgChart1"/>
    <dgm:cxn modelId="{B1CC82D6-48AC-49F9-B61B-C232EAA11CAA}" type="presParOf" srcId="{785D5E95-9658-4F57-97EE-0228BE84F6E2}" destId="{B7980B34-D0B1-475D-A2F3-A84B22E52464}" srcOrd="0" destOrd="0" presId="urn:microsoft.com/office/officeart/2005/8/layout/orgChart1"/>
    <dgm:cxn modelId="{FD2CB2C7-5933-4B98-8E83-ADD6FE084FA5}" type="presParOf" srcId="{B7980B34-D0B1-475D-A2F3-A84B22E52464}" destId="{972C3C27-14FE-45F9-B0B2-BF49EE7EDF44}" srcOrd="0" destOrd="0" presId="urn:microsoft.com/office/officeart/2005/8/layout/orgChart1"/>
    <dgm:cxn modelId="{87FB774C-165A-4C12-A94B-94BEDE85C38C}" type="presParOf" srcId="{B7980B34-D0B1-475D-A2F3-A84B22E52464}" destId="{14BF461B-79E9-4B24-A42B-E7CE68871EA2}" srcOrd="1" destOrd="0" presId="urn:microsoft.com/office/officeart/2005/8/layout/orgChart1"/>
    <dgm:cxn modelId="{8DA95544-28DB-4B43-BE0C-DF017FC552D5}" type="presParOf" srcId="{785D5E95-9658-4F57-97EE-0228BE84F6E2}" destId="{9CCBF2A0-BD0B-4303-B1D2-6370D7E42B70}" srcOrd="1" destOrd="0" presId="urn:microsoft.com/office/officeart/2005/8/layout/orgChart1"/>
    <dgm:cxn modelId="{BD4C84C8-5D03-4D09-B2C4-BFDE325EAF9C}" type="presParOf" srcId="{785D5E95-9658-4F57-97EE-0228BE84F6E2}" destId="{593CD138-3AA2-4B78-A5E0-D05C5441E8DA}" srcOrd="2" destOrd="0" presId="urn:microsoft.com/office/officeart/2005/8/layout/orgChart1"/>
    <dgm:cxn modelId="{89C04486-7D9B-4103-868C-C773EE27BF9D}" type="presParOf" srcId="{B43311B9-646A-4E6E-8A1B-F6C05EF1DE58}" destId="{BA68151D-7ECA-48D5-A902-5A722285A75B}" srcOrd="2" destOrd="0" presId="urn:microsoft.com/office/officeart/2005/8/layout/orgChart1"/>
    <dgm:cxn modelId="{46DEF164-4DE1-4CFE-8457-194FBB1496F9}" type="presParOf" srcId="{16987849-8A1C-4D09-BA29-631719B593DB}" destId="{4B4247D1-32DF-4CF8-ABDA-B842615DAFA8}" srcOrd="2" destOrd="0" presId="urn:microsoft.com/office/officeart/2005/8/layout/orgChart1"/>
    <dgm:cxn modelId="{C40E59C4-8BCC-4276-B037-F61231641F37}" type="presParOf" srcId="{9EB65985-A5F3-4B07-903D-1D1FA007EF98}" destId="{C54F393E-683B-4B87-9EFA-AAB254BE97BF}" srcOrd="2" destOrd="0" presId="urn:microsoft.com/office/officeart/2005/8/layout/orgChart1"/>
    <dgm:cxn modelId="{5224AA51-E21A-4050-9D3B-F23E004E9B15}" type="presParOf" srcId="{9EB65985-A5F3-4B07-903D-1D1FA007EF98}" destId="{0CDA43DA-922F-49EA-8C1B-5E3026FF914E}" srcOrd="3" destOrd="0" presId="urn:microsoft.com/office/officeart/2005/8/layout/orgChart1"/>
    <dgm:cxn modelId="{FE0B6E29-41F4-4359-9EE4-176952281F66}" type="presParOf" srcId="{0CDA43DA-922F-49EA-8C1B-5E3026FF914E}" destId="{30643D03-1DD0-401B-AB38-E32D49DED339}" srcOrd="0" destOrd="0" presId="urn:microsoft.com/office/officeart/2005/8/layout/orgChart1"/>
    <dgm:cxn modelId="{21D3D865-AB48-4A91-8684-F68C8AE3E8C2}" type="presParOf" srcId="{30643D03-1DD0-401B-AB38-E32D49DED339}" destId="{F51380C5-2BD2-4477-95C6-5D8A3EEB5FF2}" srcOrd="0" destOrd="0" presId="urn:microsoft.com/office/officeart/2005/8/layout/orgChart1"/>
    <dgm:cxn modelId="{72232048-76A0-4DB2-BAEA-9C096379544F}" type="presParOf" srcId="{30643D03-1DD0-401B-AB38-E32D49DED339}" destId="{EB3C047E-0777-4C01-A6FF-6E087F14F732}" srcOrd="1" destOrd="0" presId="urn:microsoft.com/office/officeart/2005/8/layout/orgChart1"/>
    <dgm:cxn modelId="{12D2813F-ABEB-42B4-82C0-51FDF93654A5}" type="presParOf" srcId="{0CDA43DA-922F-49EA-8C1B-5E3026FF914E}" destId="{3DA7B37E-2AC0-4C67-B31A-3D42C4B23A50}" srcOrd="1" destOrd="0" presId="urn:microsoft.com/office/officeart/2005/8/layout/orgChart1"/>
    <dgm:cxn modelId="{E4A28B7E-4106-499C-B041-7F267CA0BE0B}" type="presParOf" srcId="{3DA7B37E-2AC0-4C67-B31A-3D42C4B23A50}" destId="{D3A9934A-FA7C-455D-BB86-ED73336F041E}" srcOrd="0" destOrd="0" presId="urn:microsoft.com/office/officeart/2005/8/layout/orgChart1"/>
    <dgm:cxn modelId="{5A96B57C-34A0-4D75-8A77-0727C2AA3DB3}" type="presParOf" srcId="{3DA7B37E-2AC0-4C67-B31A-3D42C4B23A50}" destId="{5C4A76DD-99D2-45A4-AA74-ED35D5CDDA9E}" srcOrd="1" destOrd="0" presId="urn:microsoft.com/office/officeart/2005/8/layout/orgChart1"/>
    <dgm:cxn modelId="{3C253B01-972F-406C-BEA1-D21B31C57400}" type="presParOf" srcId="{5C4A76DD-99D2-45A4-AA74-ED35D5CDDA9E}" destId="{EC0A7A71-1636-4050-B2F7-CB571F29A937}" srcOrd="0" destOrd="0" presId="urn:microsoft.com/office/officeart/2005/8/layout/orgChart1"/>
    <dgm:cxn modelId="{0FEB0F4A-AD92-46F0-A045-C036209F680D}" type="presParOf" srcId="{EC0A7A71-1636-4050-B2F7-CB571F29A937}" destId="{A6E68FFA-4BE5-49AB-BE8D-1EC1925B0335}" srcOrd="0" destOrd="0" presId="urn:microsoft.com/office/officeart/2005/8/layout/orgChart1"/>
    <dgm:cxn modelId="{CB0B1FA7-DA23-4B11-A108-49B40C9B1D40}" type="presParOf" srcId="{EC0A7A71-1636-4050-B2F7-CB571F29A937}" destId="{4431A6D8-0766-40DF-BA78-8FD3274EE97C}" srcOrd="1" destOrd="0" presId="urn:microsoft.com/office/officeart/2005/8/layout/orgChart1"/>
    <dgm:cxn modelId="{0810FE0A-384F-47D2-AB9D-C592D49380D6}" type="presParOf" srcId="{5C4A76DD-99D2-45A4-AA74-ED35D5CDDA9E}" destId="{0B8788B8-F1E4-4DDE-AC29-AE44BA0A67CE}" srcOrd="1" destOrd="0" presId="urn:microsoft.com/office/officeart/2005/8/layout/orgChart1"/>
    <dgm:cxn modelId="{F0D1AB0E-9EA3-42A0-8CDD-EF82B0150379}" type="presParOf" srcId="{5C4A76DD-99D2-45A4-AA74-ED35D5CDDA9E}" destId="{780B3B9F-D60D-4819-BA5C-D4C6FB73A9C6}" srcOrd="2" destOrd="0" presId="urn:microsoft.com/office/officeart/2005/8/layout/orgChart1"/>
    <dgm:cxn modelId="{E3CECFE8-6B03-46EB-84AB-53B051CB3702}" type="presParOf" srcId="{3DA7B37E-2AC0-4C67-B31A-3D42C4B23A50}" destId="{870C4717-B081-43AC-BD48-CD2E6724A011}" srcOrd="2" destOrd="0" presId="urn:microsoft.com/office/officeart/2005/8/layout/orgChart1"/>
    <dgm:cxn modelId="{5A35DAB0-576E-40BF-87AC-9B1D2130DFA3}" type="presParOf" srcId="{3DA7B37E-2AC0-4C67-B31A-3D42C4B23A50}" destId="{A1407482-541F-4A24-80DF-418559EBAD5A}" srcOrd="3" destOrd="0" presId="urn:microsoft.com/office/officeart/2005/8/layout/orgChart1"/>
    <dgm:cxn modelId="{24A75F1C-EC00-4F8A-A271-1A1667A1F2C1}" type="presParOf" srcId="{A1407482-541F-4A24-80DF-418559EBAD5A}" destId="{6788C680-1CFC-4EF0-B7BD-DB702BA0102E}" srcOrd="0" destOrd="0" presId="urn:microsoft.com/office/officeart/2005/8/layout/orgChart1"/>
    <dgm:cxn modelId="{C4BF8E21-C9D8-4453-A07F-00361CA59C2C}" type="presParOf" srcId="{6788C680-1CFC-4EF0-B7BD-DB702BA0102E}" destId="{7DD8210F-9694-4161-AC96-146B90E3A65A}" srcOrd="0" destOrd="0" presId="urn:microsoft.com/office/officeart/2005/8/layout/orgChart1"/>
    <dgm:cxn modelId="{BD191441-DCFB-4401-8AE6-33974B310E41}" type="presParOf" srcId="{6788C680-1CFC-4EF0-B7BD-DB702BA0102E}" destId="{49FAC90C-2548-4420-8D29-B3BAAC044A55}" srcOrd="1" destOrd="0" presId="urn:microsoft.com/office/officeart/2005/8/layout/orgChart1"/>
    <dgm:cxn modelId="{E41DE015-D737-4AF7-8FE5-6253EE4FE456}" type="presParOf" srcId="{A1407482-541F-4A24-80DF-418559EBAD5A}" destId="{BAE45859-6997-49AC-BF7E-D0C3CE999644}" srcOrd="1" destOrd="0" presId="urn:microsoft.com/office/officeart/2005/8/layout/orgChart1"/>
    <dgm:cxn modelId="{CB3496E4-8B70-4CF3-A729-C18A406DFF85}" type="presParOf" srcId="{A1407482-541F-4A24-80DF-418559EBAD5A}" destId="{61350AD0-DFCD-44CA-A7B9-2B865BDF3A93}" srcOrd="2" destOrd="0" presId="urn:microsoft.com/office/officeart/2005/8/layout/orgChart1"/>
    <dgm:cxn modelId="{243E2684-F5A0-4DE0-85F7-70F687C59E94}" type="presParOf" srcId="{3DA7B37E-2AC0-4C67-B31A-3D42C4B23A50}" destId="{7B1E5A59-E886-4B96-98BD-309079B242D5}" srcOrd="4" destOrd="0" presId="urn:microsoft.com/office/officeart/2005/8/layout/orgChart1"/>
    <dgm:cxn modelId="{EDFBAF8D-B050-419A-88F5-B87237A2A01E}" type="presParOf" srcId="{3DA7B37E-2AC0-4C67-B31A-3D42C4B23A50}" destId="{69AE17FE-A459-434C-8B17-3FDEC5F39643}" srcOrd="5" destOrd="0" presId="urn:microsoft.com/office/officeart/2005/8/layout/orgChart1"/>
    <dgm:cxn modelId="{D609471F-C7E1-4E06-A7B1-170319B209EE}" type="presParOf" srcId="{69AE17FE-A459-434C-8B17-3FDEC5F39643}" destId="{C10701F8-541C-4621-90F6-3304FD34777F}" srcOrd="0" destOrd="0" presId="urn:microsoft.com/office/officeart/2005/8/layout/orgChart1"/>
    <dgm:cxn modelId="{72516E6B-07E3-4737-8065-8B668D0DBC10}" type="presParOf" srcId="{C10701F8-541C-4621-90F6-3304FD34777F}" destId="{590124EC-BD42-4491-9B03-32E3ED8C1213}" srcOrd="0" destOrd="0" presId="urn:microsoft.com/office/officeart/2005/8/layout/orgChart1"/>
    <dgm:cxn modelId="{35473348-3D44-4DD6-8293-0415A16CF1E9}" type="presParOf" srcId="{C10701F8-541C-4621-90F6-3304FD34777F}" destId="{08EF0882-1BE0-49E8-9514-C60C15D50BDE}" srcOrd="1" destOrd="0" presId="urn:microsoft.com/office/officeart/2005/8/layout/orgChart1"/>
    <dgm:cxn modelId="{E8D686E3-354A-49CB-8354-8710B3D9C304}" type="presParOf" srcId="{69AE17FE-A459-434C-8B17-3FDEC5F39643}" destId="{C5E6DFEC-5DD0-4E9F-A40C-E8817D3337DE}" srcOrd="1" destOrd="0" presId="urn:microsoft.com/office/officeart/2005/8/layout/orgChart1"/>
    <dgm:cxn modelId="{813C2C51-2777-4681-8A10-47E491CDEE10}" type="presParOf" srcId="{69AE17FE-A459-434C-8B17-3FDEC5F39643}" destId="{BAFBB046-0956-4392-A167-D52F4EE922BE}" srcOrd="2" destOrd="0" presId="urn:microsoft.com/office/officeart/2005/8/layout/orgChart1"/>
    <dgm:cxn modelId="{2EBE3D65-27D0-4B69-AFDC-1FF056F202C0}" type="presParOf" srcId="{3DA7B37E-2AC0-4C67-B31A-3D42C4B23A50}" destId="{57263A63-A504-49AE-9871-83E1A0B6FD67}" srcOrd="6" destOrd="0" presId="urn:microsoft.com/office/officeart/2005/8/layout/orgChart1"/>
    <dgm:cxn modelId="{EE2121C9-C14D-465D-91BE-EDCF39F4E728}" type="presParOf" srcId="{3DA7B37E-2AC0-4C67-B31A-3D42C4B23A50}" destId="{B52FAC72-F832-42E9-85DF-A8402EE26A4C}" srcOrd="7" destOrd="0" presId="urn:microsoft.com/office/officeart/2005/8/layout/orgChart1"/>
    <dgm:cxn modelId="{55C94211-0702-4E7D-8A17-2C9092E1D823}" type="presParOf" srcId="{B52FAC72-F832-42E9-85DF-A8402EE26A4C}" destId="{50E53344-0805-40DC-9DDE-D386698542DF}" srcOrd="0" destOrd="0" presId="urn:microsoft.com/office/officeart/2005/8/layout/orgChart1"/>
    <dgm:cxn modelId="{C91F596A-458F-4F5A-98D0-614D9A6B6C2E}" type="presParOf" srcId="{50E53344-0805-40DC-9DDE-D386698542DF}" destId="{375EE166-711E-4069-BA44-93238DB8DF22}" srcOrd="0" destOrd="0" presId="urn:microsoft.com/office/officeart/2005/8/layout/orgChart1"/>
    <dgm:cxn modelId="{F7168749-98B7-45EB-B6A2-5FC05691F7B9}" type="presParOf" srcId="{50E53344-0805-40DC-9DDE-D386698542DF}" destId="{D6BB5C53-0E3E-4668-A22B-04E67C3EFFCA}" srcOrd="1" destOrd="0" presId="urn:microsoft.com/office/officeart/2005/8/layout/orgChart1"/>
    <dgm:cxn modelId="{7FD52179-CB13-48C2-9AF7-37AF4FE63747}" type="presParOf" srcId="{B52FAC72-F832-42E9-85DF-A8402EE26A4C}" destId="{776ECB87-CA55-4BB0-9CFD-5378B4D7BAE7}" srcOrd="1" destOrd="0" presId="urn:microsoft.com/office/officeart/2005/8/layout/orgChart1"/>
    <dgm:cxn modelId="{99B187C0-8C3C-43EB-9EAF-E842C2858DA5}" type="presParOf" srcId="{B52FAC72-F832-42E9-85DF-A8402EE26A4C}" destId="{C578E374-9EEF-4AD3-9B35-743B40B8D69B}" srcOrd="2" destOrd="0" presId="urn:microsoft.com/office/officeart/2005/8/layout/orgChart1"/>
    <dgm:cxn modelId="{6DDFC6A9-0DEA-40C4-94A2-4981DEB77765}" type="presParOf" srcId="{0CDA43DA-922F-49EA-8C1B-5E3026FF914E}" destId="{0A66978E-8F6D-4F76-828E-F54A9CFA75DC}" srcOrd="2" destOrd="0" presId="urn:microsoft.com/office/officeart/2005/8/layout/orgChart1"/>
    <dgm:cxn modelId="{5083CD56-5BFB-4FBC-956F-7391BE3D8A93}" type="presParOf" srcId="{70EECCD6-C10E-4D3D-8C07-838CBEE86DBD}" destId="{893D0B8C-A9AA-4251-8AEA-585B142DEFA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63A63-A504-49AE-9871-83E1A0B6FD67}">
      <dsp:nvSpPr>
        <dsp:cNvPr id="0" name=""/>
        <dsp:cNvSpPr/>
      </dsp:nvSpPr>
      <dsp:spPr>
        <a:xfrm>
          <a:off x="6825048" y="1287657"/>
          <a:ext cx="532940" cy="2953041"/>
        </a:xfrm>
        <a:custGeom>
          <a:avLst/>
          <a:gdLst/>
          <a:ahLst/>
          <a:cxnLst/>
          <a:rect l="0" t="0" r="0" b="0"/>
          <a:pathLst>
            <a:path>
              <a:moveTo>
                <a:pt x="0" y="0"/>
              </a:moveTo>
              <a:lnTo>
                <a:pt x="0" y="2953041"/>
              </a:lnTo>
              <a:lnTo>
                <a:pt x="532940" y="295304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1E5A59-E886-4B96-98BD-309079B242D5}">
      <dsp:nvSpPr>
        <dsp:cNvPr id="0" name=""/>
        <dsp:cNvSpPr/>
      </dsp:nvSpPr>
      <dsp:spPr>
        <a:xfrm>
          <a:off x="6825048" y="1287657"/>
          <a:ext cx="532940" cy="2197325"/>
        </a:xfrm>
        <a:custGeom>
          <a:avLst/>
          <a:gdLst/>
          <a:ahLst/>
          <a:cxnLst/>
          <a:rect l="0" t="0" r="0" b="0"/>
          <a:pathLst>
            <a:path>
              <a:moveTo>
                <a:pt x="0" y="0"/>
              </a:moveTo>
              <a:lnTo>
                <a:pt x="0" y="2197325"/>
              </a:lnTo>
              <a:lnTo>
                <a:pt x="532940" y="2197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C4717-B081-43AC-BD48-CD2E6724A011}">
      <dsp:nvSpPr>
        <dsp:cNvPr id="0" name=""/>
        <dsp:cNvSpPr/>
      </dsp:nvSpPr>
      <dsp:spPr>
        <a:xfrm>
          <a:off x="6825048" y="1287657"/>
          <a:ext cx="532940" cy="1441608"/>
        </a:xfrm>
        <a:custGeom>
          <a:avLst/>
          <a:gdLst/>
          <a:ahLst/>
          <a:cxnLst/>
          <a:rect l="0" t="0" r="0" b="0"/>
          <a:pathLst>
            <a:path>
              <a:moveTo>
                <a:pt x="0" y="0"/>
              </a:moveTo>
              <a:lnTo>
                <a:pt x="0" y="1441608"/>
              </a:lnTo>
              <a:lnTo>
                <a:pt x="532940" y="1441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9934A-FA7C-455D-BB86-ED73336F041E}">
      <dsp:nvSpPr>
        <dsp:cNvPr id="0" name=""/>
        <dsp:cNvSpPr/>
      </dsp:nvSpPr>
      <dsp:spPr>
        <a:xfrm>
          <a:off x="6825048" y="1287657"/>
          <a:ext cx="542935" cy="706908"/>
        </a:xfrm>
        <a:custGeom>
          <a:avLst/>
          <a:gdLst/>
          <a:ahLst/>
          <a:cxnLst/>
          <a:rect l="0" t="0" r="0" b="0"/>
          <a:pathLst>
            <a:path>
              <a:moveTo>
                <a:pt x="0" y="0"/>
              </a:moveTo>
              <a:lnTo>
                <a:pt x="0" y="706908"/>
              </a:lnTo>
              <a:lnTo>
                <a:pt x="542935" y="7069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F393E-683B-4B87-9EFA-AAB254BE97BF}">
      <dsp:nvSpPr>
        <dsp:cNvPr id="0" name=""/>
        <dsp:cNvSpPr/>
      </dsp:nvSpPr>
      <dsp:spPr>
        <a:xfrm>
          <a:off x="5202486" y="534410"/>
          <a:ext cx="2335762" cy="192505"/>
        </a:xfrm>
        <a:custGeom>
          <a:avLst/>
          <a:gdLst/>
          <a:ahLst/>
          <a:cxnLst/>
          <a:rect l="0" t="0" r="0" b="0"/>
          <a:pathLst>
            <a:path>
              <a:moveTo>
                <a:pt x="0" y="0"/>
              </a:moveTo>
              <a:lnTo>
                <a:pt x="0" y="80744"/>
              </a:lnTo>
              <a:lnTo>
                <a:pt x="2335762" y="80744"/>
              </a:lnTo>
              <a:lnTo>
                <a:pt x="2335762" y="1925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48722B-EB8B-4E52-B42D-25C68FC46905}">
      <dsp:nvSpPr>
        <dsp:cNvPr id="0" name=""/>
        <dsp:cNvSpPr/>
      </dsp:nvSpPr>
      <dsp:spPr>
        <a:xfrm>
          <a:off x="5289380" y="2045843"/>
          <a:ext cx="188631" cy="3512484"/>
        </a:xfrm>
        <a:custGeom>
          <a:avLst/>
          <a:gdLst/>
          <a:ahLst/>
          <a:cxnLst/>
          <a:rect l="0" t="0" r="0" b="0"/>
          <a:pathLst>
            <a:path>
              <a:moveTo>
                <a:pt x="0" y="0"/>
              </a:moveTo>
              <a:lnTo>
                <a:pt x="0" y="3512484"/>
              </a:lnTo>
              <a:lnTo>
                <a:pt x="188631" y="351248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05BA5F-CD40-4592-AEA3-3E166F766E54}">
      <dsp:nvSpPr>
        <dsp:cNvPr id="0" name=""/>
        <dsp:cNvSpPr/>
      </dsp:nvSpPr>
      <dsp:spPr>
        <a:xfrm>
          <a:off x="5289380" y="2045843"/>
          <a:ext cx="188631" cy="2756767"/>
        </a:xfrm>
        <a:custGeom>
          <a:avLst/>
          <a:gdLst/>
          <a:ahLst/>
          <a:cxnLst/>
          <a:rect l="0" t="0" r="0" b="0"/>
          <a:pathLst>
            <a:path>
              <a:moveTo>
                <a:pt x="0" y="0"/>
              </a:moveTo>
              <a:lnTo>
                <a:pt x="0" y="2756767"/>
              </a:lnTo>
              <a:lnTo>
                <a:pt x="188631" y="275676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40E15E-4E6D-450E-AA7F-B7B8B5BA5A22}">
      <dsp:nvSpPr>
        <dsp:cNvPr id="0" name=""/>
        <dsp:cNvSpPr/>
      </dsp:nvSpPr>
      <dsp:spPr>
        <a:xfrm>
          <a:off x="5289380" y="2045843"/>
          <a:ext cx="188631" cy="2001051"/>
        </a:xfrm>
        <a:custGeom>
          <a:avLst/>
          <a:gdLst/>
          <a:ahLst/>
          <a:cxnLst/>
          <a:rect l="0" t="0" r="0" b="0"/>
          <a:pathLst>
            <a:path>
              <a:moveTo>
                <a:pt x="0" y="0"/>
              </a:moveTo>
              <a:lnTo>
                <a:pt x="0" y="2001051"/>
              </a:lnTo>
              <a:lnTo>
                <a:pt x="188631" y="20010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428BB2-5772-48CB-8289-2F15EA00B9E7}">
      <dsp:nvSpPr>
        <dsp:cNvPr id="0" name=""/>
        <dsp:cNvSpPr/>
      </dsp:nvSpPr>
      <dsp:spPr>
        <a:xfrm>
          <a:off x="5289380" y="2045843"/>
          <a:ext cx="188631" cy="1245335"/>
        </a:xfrm>
        <a:custGeom>
          <a:avLst/>
          <a:gdLst/>
          <a:ahLst/>
          <a:cxnLst/>
          <a:rect l="0" t="0" r="0" b="0"/>
          <a:pathLst>
            <a:path>
              <a:moveTo>
                <a:pt x="0" y="0"/>
              </a:moveTo>
              <a:lnTo>
                <a:pt x="0" y="1245335"/>
              </a:lnTo>
              <a:lnTo>
                <a:pt x="188631" y="12453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578DA-82EB-4960-91B1-672692198302}">
      <dsp:nvSpPr>
        <dsp:cNvPr id="0" name=""/>
        <dsp:cNvSpPr/>
      </dsp:nvSpPr>
      <dsp:spPr>
        <a:xfrm>
          <a:off x="5289380" y="2045843"/>
          <a:ext cx="188631" cy="489619"/>
        </a:xfrm>
        <a:custGeom>
          <a:avLst/>
          <a:gdLst/>
          <a:ahLst/>
          <a:cxnLst/>
          <a:rect l="0" t="0" r="0" b="0"/>
          <a:pathLst>
            <a:path>
              <a:moveTo>
                <a:pt x="0" y="0"/>
              </a:moveTo>
              <a:lnTo>
                <a:pt x="0" y="489619"/>
              </a:lnTo>
              <a:lnTo>
                <a:pt x="188631" y="4896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73FBED-0222-472A-8CB3-78D04E1CDCB8}">
      <dsp:nvSpPr>
        <dsp:cNvPr id="0" name=""/>
        <dsp:cNvSpPr/>
      </dsp:nvSpPr>
      <dsp:spPr>
        <a:xfrm>
          <a:off x="3706155" y="1290127"/>
          <a:ext cx="2008981" cy="223521"/>
        </a:xfrm>
        <a:custGeom>
          <a:avLst/>
          <a:gdLst/>
          <a:ahLst/>
          <a:cxnLst/>
          <a:rect l="0" t="0" r="0" b="0"/>
          <a:pathLst>
            <a:path>
              <a:moveTo>
                <a:pt x="0" y="0"/>
              </a:moveTo>
              <a:lnTo>
                <a:pt x="0" y="111760"/>
              </a:lnTo>
              <a:lnTo>
                <a:pt x="2008981" y="111760"/>
              </a:lnTo>
              <a:lnTo>
                <a:pt x="2008981"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97F812-CC65-41C9-BCA0-61503CA62CBB}">
      <dsp:nvSpPr>
        <dsp:cNvPr id="0" name=""/>
        <dsp:cNvSpPr/>
      </dsp:nvSpPr>
      <dsp:spPr>
        <a:xfrm>
          <a:off x="3706155" y="1290127"/>
          <a:ext cx="643955" cy="223521"/>
        </a:xfrm>
        <a:custGeom>
          <a:avLst/>
          <a:gdLst/>
          <a:ahLst/>
          <a:cxnLst/>
          <a:rect l="0" t="0" r="0" b="0"/>
          <a:pathLst>
            <a:path>
              <a:moveTo>
                <a:pt x="0" y="0"/>
              </a:moveTo>
              <a:lnTo>
                <a:pt x="0" y="111760"/>
              </a:lnTo>
              <a:lnTo>
                <a:pt x="643955" y="111760"/>
              </a:lnTo>
              <a:lnTo>
                <a:pt x="643955"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5F56A2-2B80-44CA-88C7-5B7340798180}">
      <dsp:nvSpPr>
        <dsp:cNvPr id="0" name=""/>
        <dsp:cNvSpPr/>
      </dsp:nvSpPr>
      <dsp:spPr>
        <a:xfrm>
          <a:off x="3062199" y="1290127"/>
          <a:ext cx="643955" cy="223521"/>
        </a:xfrm>
        <a:custGeom>
          <a:avLst/>
          <a:gdLst/>
          <a:ahLst/>
          <a:cxnLst/>
          <a:rect l="0" t="0" r="0" b="0"/>
          <a:pathLst>
            <a:path>
              <a:moveTo>
                <a:pt x="643955" y="0"/>
              </a:moveTo>
              <a:lnTo>
                <a:pt x="643955" y="111760"/>
              </a:lnTo>
              <a:lnTo>
                <a:pt x="0" y="111760"/>
              </a:lnTo>
              <a:lnTo>
                <a:pt x="0"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ECB167-A99F-4DE8-8EEB-5E9A8BAA7E3B}">
      <dsp:nvSpPr>
        <dsp:cNvPr id="0" name=""/>
        <dsp:cNvSpPr/>
      </dsp:nvSpPr>
      <dsp:spPr>
        <a:xfrm>
          <a:off x="1348533" y="2045843"/>
          <a:ext cx="367448" cy="2187325"/>
        </a:xfrm>
        <a:custGeom>
          <a:avLst/>
          <a:gdLst/>
          <a:ahLst/>
          <a:cxnLst/>
          <a:rect l="0" t="0" r="0" b="0"/>
          <a:pathLst>
            <a:path>
              <a:moveTo>
                <a:pt x="0" y="0"/>
              </a:moveTo>
              <a:lnTo>
                <a:pt x="0" y="2187325"/>
              </a:lnTo>
              <a:lnTo>
                <a:pt x="367448" y="218732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7AD7D-61A3-4E6B-A97C-F7D75335035C}">
      <dsp:nvSpPr>
        <dsp:cNvPr id="0" name=""/>
        <dsp:cNvSpPr/>
      </dsp:nvSpPr>
      <dsp:spPr>
        <a:xfrm>
          <a:off x="1348533" y="2045843"/>
          <a:ext cx="367448" cy="1431608"/>
        </a:xfrm>
        <a:custGeom>
          <a:avLst/>
          <a:gdLst/>
          <a:ahLst/>
          <a:cxnLst/>
          <a:rect l="0" t="0" r="0" b="0"/>
          <a:pathLst>
            <a:path>
              <a:moveTo>
                <a:pt x="0" y="0"/>
              </a:moveTo>
              <a:lnTo>
                <a:pt x="0" y="1431608"/>
              </a:lnTo>
              <a:lnTo>
                <a:pt x="367448" y="143160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BD33D7-FCE3-4E68-BF4A-46DFAF625D76}">
      <dsp:nvSpPr>
        <dsp:cNvPr id="0" name=""/>
        <dsp:cNvSpPr/>
      </dsp:nvSpPr>
      <dsp:spPr>
        <a:xfrm>
          <a:off x="1348533" y="2045843"/>
          <a:ext cx="367448" cy="675892"/>
        </a:xfrm>
        <a:custGeom>
          <a:avLst/>
          <a:gdLst/>
          <a:ahLst/>
          <a:cxnLst/>
          <a:rect l="0" t="0" r="0" b="0"/>
          <a:pathLst>
            <a:path>
              <a:moveTo>
                <a:pt x="0" y="0"/>
              </a:moveTo>
              <a:lnTo>
                <a:pt x="0" y="675892"/>
              </a:lnTo>
              <a:lnTo>
                <a:pt x="367448" y="675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E0582-EA00-4357-84FD-E1442385371C}">
      <dsp:nvSpPr>
        <dsp:cNvPr id="0" name=""/>
        <dsp:cNvSpPr/>
      </dsp:nvSpPr>
      <dsp:spPr>
        <a:xfrm>
          <a:off x="1774288" y="1290127"/>
          <a:ext cx="1931866" cy="223521"/>
        </a:xfrm>
        <a:custGeom>
          <a:avLst/>
          <a:gdLst/>
          <a:ahLst/>
          <a:cxnLst/>
          <a:rect l="0" t="0" r="0" b="0"/>
          <a:pathLst>
            <a:path>
              <a:moveTo>
                <a:pt x="1931866" y="0"/>
              </a:moveTo>
              <a:lnTo>
                <a:pt x="1931866" y="111760"/>
              </a:lnTo>
              <a:lnTo>
                <a:pt x="0" y="111760"/>
              </a:lnTo>
              <a:lnTo>
                <a:pt x="0" y="2235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0BBB55-6F99-4307-A099-C71091EF0739}">
      <dsp:nvSpPr>
        <dsp:cNvPr id="0" name=""/>
        <dsp:cNvSpPr/>
      </dsp:nvSpPr>
      <dsp:spPr>
        <a:xfrm>
          <a:off x="3706155" y="534410"/>
          <a:ext cx="1496331" cy="223521"/>
        </a:xfrm>
        <a:custGeom>
          <a:avLst/>
          <a:gdLst/>
          <a:ahLst/>
          <a:cxnLst/>
          <a:rect l="0" t="0" r="0" b="0"/>
          <a:pathLst>
            <a:path>
              <a:moveTo>
                <a:pt x="1496331" y="0"/>
              </a:moveTo>
              <a:lnTo>
                <a:pt x="1496331" y="111760"/>
              </a:lnTo>
              <a:lnTo>
                <a:pt x="0" y="111760"/>
              </a:lnTo>
              <a:lnTo>
                <a:pt x="0" y="2235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851BAE-C007-4A55-B928-60C6EE43F9F5}">
      <dsp:nvSpPr>
        <dsp:cNvPr id="0" name=""/>
        <dsp:cNvSpPr/>
      </dsp:nvSpPr>
      <dsp:spPr>
        <a:xfrm>
          <a:off x="2495170" y="2216"/>
          <a:ext cx="5414632"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b="1" kern="1200" dirty="0"/>
            <a:t>Allah Kıymetli Zaman Ve Mekanlar Var Etmiştir</a:t>
          </a:r>
        </a:p>
      </dsp:txBody>
      <dsp:txXfrm>
        <a:off x="2495170" y="2216"/>
        <a:ext cx="5414632" cy="532194"/>
      </dsp:txXfrm>
    </dsp:sp>
    <dsp:sp modelId="{35BF4857-B552-4408-9C13-654F4853BBF4}">
      <dsp:nvSpPr>
        <dsp:cNvPr id="0" name=""/>
        <dsp:cNvSpPr/>
      </dsp:nvSpPr>
      <dsp:spPr>
        <a:xfrm>
          <a:off x="2407887" y="757932"/>
          <a:ext cx="2596534" cy="532194"/>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Kıymetli Zamanlar</a:t>
          </a:r>
        </a:p>
      </dsp:txBody>
      <dsp:txXfrm>
        <a:off x="2407887" y="757932"/>
        <a:ext cx="2596534" cy="532194"/>
      </dsp:txXfrm>
    </dsp:sp>
    <dsp:sp modelId="{4019D200-A5F2-4EB6-A697-8F2454772670}">
      <dsp:nvSpPr>
        <dsp:cNvPr id="0" name=""/>
        <dsp:cNvSpPr/>
      </dsp:nvSpPr>
      <dsp:spPr>
        <a:xfrm>
          <a:off x="1242094"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Üç Aylar</a:t>
          </a:r>
        </a:p>
      </dsp:txBody>
      <dsp:txXfrm>
        <a:off x="1242094" y="1513648"/>
        <a:ext cx="1064389" cy="532194"/>
      </dsp:txXfrm>
    </dsp:sp>
    <dsp:sp modelId="{68988B65-9CA5-40A9-823E-5B23CD615A7A}">
      <dsp:nvSpPr>
        <dsp:cNvPr id="0" name=""/>
        <dsp:cNvSpPr/>
      </dsp:nvSpPr>
      <dsp:spPr>
        <a:xfrm>
          <a:off x="1715981" y="2455638"/>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Recep</a:t>
          </a:r>
        </a:p>
      </dsp:txBody>
      <dsp:txXfrm>
        <a:off x="1715981" y="2455638"/>
        <a:ext cx="1064389" cy="532194"/>
      </dsp:txXfrm>
    </dsp:sp>
    <dsp:sp modelId="{83413B41-A1AC-471E-91A0-F20CB53CA216}">
      <dsp:nvSpPr>
        <dsp:cNvPr id="0" name=""/>
        <dsp:cNvSpPr/>
      </dsp:nvSpPr>
      <dsp:spPr>
        <a:xfrm>
          <a:off x="1715981" y="3211354"/>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Şaban</a:t>
          </a:r>
        </a:p>
      </dsp:txBody>
      <dsp:txXfrm>
        <a:off x="1715981" y="3211354"/>
        <a:ext cx="1064389" cy="532194"/>
      </dsp:txXfrm>
    </dsp:sp>
    <dsp:sp modelId="{D2194930-64A2-4796-BF8F-E1A158E2E87C}">
      <dsp:nvSpPr>
        <dsp:cNvPr id="0" name=""/>
        <dsp:cNvSpPr/>
      </dsp:nvSpPr>
      <dsp:spPr>
        <a:xfrm>
          <a:off x="1715981" y="3967071"/>
          <a:ext cx="1064389" cy="5321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a:t>Ramazan</a:t>
          </a:r>
        </a:p>
      </dsp:txBody>
      <dsp:txXfrm>
        <a:off x="1715981" y="3967071"/>
        <a:ext cx="1064389" cy="532194"/>
      </dsp:txXfrm>
    </dsp:sp>
    <dsp:sp modelId="{0B388412-E948-4137-8CDC-40746199DF49}">
      <dsp:nvSpPr>
        <dsp:cNvPr id="0" name=""/>
        <dsp:cNvSpPr/>
      </dsp:nvSpPr>
      <dsp:spPr>
        <a:xfrm>
          <a:off x="2530005"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Bayramlar Ve Geceleri</a:t>
          </a:r>
        </a:p>
      </dsp:txBody>
      <dsp:txXfrm>
        <a:off x="2530005" y="1513648"/>
        <a:ext cx="1064389" cy="532194"/>
      </dsp:txXfrm>
    </dsp:sp>
    <dsp:sp modelId="{4BDE350C-BFBB-4B7F-99CA-53B3FFB2B79D}">
      <dsp:nvSpPr>
        <dsp:cNvPr id="0" name=""/>
        <dsp:cNvSpPr/>
      </dsp:nvSpPr>
      <dsp:spPr>
        <a:xfrm>
          <a:off x="3817916"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Cuma Geceleri</a:t>
          </a:r>
        </a:p>
      </dsp:txBody>
      <dsp:txXfrm>
        <a:off x="3817916" y="1513648"/>
        <a:ext cx="1064389" cy="532194"/>
      </dsp:txXfrm>
    </dsp:sp>
    <dsp:sp modelId="{4465F7FA-D780-4B3F-AC97-04D96F28CFC5}">
      <dsp:nvSpPr>
        <dsp:cNvPr id="0" name=""/>
        <dsp:cNvSpPr/>
      </dsp:nvSpPr>
      <dsp:spPr>
        <a:xfrm>
          <a:off x="5182941" y="1513648"/>
          <a:ext cx="1064389" cy="532194"/>
        </a:xfrm>
        <a:prstGeom prst="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Kandiller</a:t>
          </a:r>
        </a:p>
      </dsp:txBody>
      <dsp:txXfrm>
        <a:off x="5182941" y="1513648"/>
        <a:ext cx="1064389" cy="532194"/>
      </dsp:txXfrm>
    </dsp:sp>
    <dsp:sp modelId="{55E3E573-966E-4348-907B-600257069028}">
      <dsp:nvSpPr>
        <dsp:cNvPr id="0" name=""/>
        <dsp:cNvSpPr/>
      </dsp:nvSpPr>
      <dsp:spPr>
        <a:xfrm>
          <a:off x="5478011" y="2269365"/>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Mevlid Kandili</a:t>
          </a:r>
        </a:p>
      </dsp:txBody>
      <dsp:txXfrm>
        <a:off x="5478011" y="2269365"/>
        <a:ext cx="1064389" cy="532194"/>
      </dsp:txXfrm>
    </dsp:sp>
    <dsp:sp modelId="{10844B2A-9C08-4514-A9F9-831C6576834F}">
      <dsp:nvSpPr>
        <dsp:cNvPr id="0" name=""/>
        <dsp:cNvSpPr/>
      </dsp:nvSpPr>
      <dsp:spPr>
        <a:xfrm>
          <a:off x="5478011" y="3025081"/>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Reğaib Kandili</a:t>
          </a:r>
        </a:p>
      </dsp:txBody>
      <dsp:txXfrm>
        <a:off x="5478011" y="3025081"/>
        <a:ext cx="1064389" cy="532194"/>
      </dsp:txXfrm>
    </dsp:sp>
    <dsp:sp modelId="{031BFEFE-3EF2-4B16-A6C3-4AF244024529}">
      <dsp:nvSpPr>
        <dsp:cNvPr id="0" name=""/>
        <dsp:cNvSpPr/>
      </dsp:nvSpPr>
      <dsp:spPr>
        <a:xfrm>
          <a:off x="5478011" y="3780797"/>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Miraç Kandili</a:t>
          </a:r>
        </a:p>
      </dsp:txBody>
      <dsp:txXfrm>
        <a:off x="5478011" y="3780797"/>
        <a:ext cx="1064389" cy="532194"/>
      </dsp:txXfrm>
    </dsp:sp>
    <dsp:sp modelId="{464B2115-56D7-4E15-B04A-BFDF74194421}">
      <dsp:nvSpPr>
        <dsp:cNvPr id="0" name=""/>
        <dsp:cNvSpPr/>
      </dsp:nvSpPr>
      <dsp:spPr>
        <a:xfrm>
          <a:off x="5478011" y="4536513"/>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Berat Kandili</a:t>
          </a:r>
        </a:p>
      </dsp:txBody>
      <dsp:txXfrm>
        <a:off x="5478011" y="4536513"/>
        <a:ext cx="1064389" cy="532194"/>
      </dsp:txXfrm>
    </dsp:sp>
    <dsp:sp modelId="{972C3C27-14FE-45F9-B0B2-BF49EE7EDF44}">
      <dsp:nvSpPr>
        <dsp:cNvPr id="0" name=""/>
        <dsp:cNvSpPr/>
      </dsp:nvSpPr>
      <dsp:spPr>
        <a:xfrm>
          <a:off x="5478011" y="5292230"/>
          <a:ext cx="1064389" cy="532194"/>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6"/>
        </a:lnRef>
        <a:fillRef idx="3">
          <a:schemeClr val="accent6"/>
        </a:fillRef>
        <a:effectRef idx="2">
          <a:schemeClr val="accent6"/>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Kadir Gecesi</a:t>
          </a:r>
        </a:p>
      </dsp:txBody>
      <dsp:txXfrm>
        <a:off x="5478011" y="5292230"/>
        <a:ext cx="1064389" cy="532194"/>
      </dsp:txXfrm>
    </dsp:sp>
    <dsp:sp modelId="{F51380C5-2BD2-4477-95C6-5D8A3EEB5FF2}">
      <dsp:nvSpPr>
        <dsp:cNvPr id="0" name=""/>
        <dsp:cNvSpPr/>
      </dsp:nvSpPr>
      <dsp:spPr>
        <a:xfrm>
          <a:off x="6646748" y="726916"/>
          <a:ext cx="1783000" cy="560741"/>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1"/>
        </a:lnRef>
        <a:fillRef idx="3">
          <a:schemeClr val="accent1"/>
        </a:fillRef>
        <a:effectRef idx="2">
          <a:schemeClr val="accent1"/>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tr-TR" sz="1800" b="1" kern="1200" dirty="0"/>
            <a:t>Kıymetli  Mekanlar</a:t>
          </a:r>
        </a:p>
      </dsp:txBody>
      <dsp:txXfrm>
        <a:off x="6646748" y="726916"/>
        <a:ext cx="1783000" cy="560741"/>
      </dsp:txXfrm>
    </dsp:sp>
    <dsp:sp modelId="{A6E68FFA-4BE5-49AB-BE8D-1EC1925B0335}">
      <dsp:nvSpPr>
        <dsp:cNvPr id="0" name=""/>
        <dsp:cNvSpPr/>
      </dsp:nvSpPr>
      <dsp:spPr>
        <a:xfrm>
          <a:off x="7367983" y="1728469"/>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Kabe Harem-i Şerif</a:t>
          </a:r>
        </a:p>
      </dsp:txBody>
      <dsp:txXfrm>
        <a:off x="7367983" y="1728469"/>
        <a:ext cx="1064389" cy="532194"/>
      </dsp:txXfrm>
    </dsp:sp>
    <dsp:sp modelId="{7DD8210F-9694-4161-AC96-146B90E3A65A}">
      <dsp:nvSpPr>
        <dsp:cNvPr id="0" name=""/>
        <dsp:cNvSpPr/>
      </dsp:nvSpPr>
      <dsp:spPr>
        <a:xfrm>
          <a:off x="7357989" y="2463169"/>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Mescidi Nebevi</a:t>
          </a:r>
        </a:p>
      </dsp:txBody>
      <dsp:txXfrm>
        <a:off x="7357989" y="2463169"/>
        <a:ext cx="1064389" cy="532194"/>
      </dsp:txXfrm>
    </dsp:sp>
    <dsp:sp modelId="{590124EC-BD42-4491-9B03-32E3ED8C1213}">
      <dsp:nvSpPr>
        <dsp:cNvPr id="0" name=""/>
        <dsp:cNvSpPr/>
      </dsp:nvSpPr>
      <dsp:spPr>
        <a:xfrm>
          <a:off x="7357989" y="3218885"/>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a:solidFill>
                <a:schemeClr val="tx1"/>
              </a:solidFill>
            </a:rPr>
            <a:t>Mescidi Aksa</a:t>
          </a:r>
        </a:p>
      </dsp:txBody>
      <dsp:txXfrm>
        <a:off x="7357989" y="3218885"/>
        <a:ext cx="1064389" cy="532194"/>
      </dsp:txXfrm>
    </dsp:sp>
    <dsp:sp modelId="{375EE166-711E-4069-BA44-93238DB8DF22}">
      <dsp:nvSpPr>
        <dsp:cNvPr id="0" name=""/>
        <dsp:cNvSpPr/>
      </dsp:nvSpPr>
      <dsp:spPr>
        <a:xfrm>
          <a:off x="7357989" y="3974601"/>
          <a:ext cx="1064389" cy="532194"/>
        </a:xfrm>
        <a:prstGeom prst="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dsp:spPr>
      <dsp:style>
        <a:lnRef idx="1">
          <a:schemeClr val="accent4"/>
        </a:lnRef>
        <a:fillRef idx="3">
          <a:schemeClr val="accent4"/>
        </a:fillRef>
        <a:effectRef idx="2">
          <a:schemeClr val="accent4"/>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tx1"/>
              </a:solidFill>
            </a:rPr>
            <a:t>Camiler</a:t>
          </a:r>
        </a:p>
      </dsp:txBody>
      <dsp:txXfrm>
        <a:off x="7357989" y="3974601"/>
        <a:ext cx="1064389" cy="5321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4277135" cy="34026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5593177" y="0"/>
            <a:ext cx="4277135" cy="340265"/>
          </a:xfrm>
          <a:prstGeom prst="rect">
            <a:avLst/>
          </a:prstGeom>
        </p:spPr>
        <p:txBody>
          <a:bodyPr vert="horz" lIns="91440" tIns="45720" rIns="91440" bIns="45720" rtlCol="0"/>
          <a:lstStyle>
            <a:lvl1pPr algn="r">
              <a:defRPr sz="1200"/>
            </a:lvl1pPr>
          </a:lstStyle>
          <a:p>
            <a:fld id="{07B2BA7A-BBFF-430F-B499-15EEEC10E6DD}" type="datetimeFigureOut">
              <a:rPr lang="tr-TR" smtClean="0"/>
              <a:t>13.04.2021</a:t>
            </a:fld>
            <a:endParaRPr lang="tr-TR"/>
          </a:p>
        </p:txBody>
      </p:sp>
      <p:sp>
        <p:nvSpPr>
          <p:cNvPr id="4" name="Altbilgi Yer Tutucusu 3"/>
          <p:cNvSpPr>
            <a:spLocks noGrp="1"/>
          </p:cNvSpPr>
          <p:nvPr>
            <p:ph type="ftr" sz="quarter" idx="2"/>
          </p:nvPr>
        </p:nvSpPr>
        <p:spPr>
          <a:xfrm>
            <a:off x="1" y="6457410"/>
            <a:ext cx="4277135" cy="34026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593177" y="6457410"/>
            <a:ext cx="4277135" cy="340265"/>
          </a:xfrm>
          <a:prstGeom prst="rect">
            <a:avLst/>
          </a:prstGeom>
        </p:spPr>
        <p:txBody>
          <a:bodyPr vert="horz" lIns="91440" tIns="45720" rIns="91440" bIns="45720" rtlCol="0" anchor="b"/>
          <a:lstStyle>
            <a:lvl1pPr algn="r">
              <a:defRPr sz="1200"/>
            </a:lvl1pPr>
          </a:lstStyle>
          <a:p>
            <a:fld id="{197F4F4A-CA0A-4549-82E9-9E8B0492078C}" type="slidenum">
              <a:rPr lang="tr-TR" smtClean="0"/>
              <a:t>‹#›</a:t>
            </a:fld>
            <a:endParaRPr lang="tr-TR"/>
          </a:p>
        </p:txBody>
      </p:sp>
    </p:spTree>
    <p:extLst>
      <p:ext uri="{BB962C8B-B14F-4D97-AF65-F5344CB8AC3E}">
        <p14:creationId xmlns:p14="http://schemas.microsoft.com/office/powerpoint/2010/main" val="2501362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1"/>
            <a:ext cx="4278041" cy="339170"/>
          </a:xfrm>
          <a:prstGeom prst="rect">
            <a:avLst/>
          </a:prstGeom>
        </p:spPr>
        <p:txBody>
          <a:bodyPr vert="horz" lIns="94832" tIns="47416" rIns="94832" bIns="47416" rtlCol="0"/>
          <a:lstStyle>
            <a:lvl1pPr algn="l" fontAlgn="auto">
              <a:spcBef>
                <a:spcPts val="0"/>
              </a:spcBef>
              <a:spcAft>
                <a:spcPts val="0"/>
              </a:spcAft>
              <a:defRPr sz="1300">
                <a:latin typeface="+mn-lt"/>
              </a:defRPr>
            </a:lvl1pPr>
          </a:lstStyle>
          <a:p>
            <a:pPr>
              <a:defRPr/>
            </a:pPr>
            <a:endParaRPr lang="tr-TR"/>
          </a:p>
        </p:txBody>
      </p:sp>
      <p:sp>
        <p:nvSpPr>
          <p:cNvPr id="3" name="2 Veri Yer Tutucusu"/>
          <p:cNvSpPr>
            <a:spLocks noGrp="1"/>
          </p:cNvSpPr>
          <p:nvPr>
            <p:ph type="dt" idx="1"/>
          </p:nvPr>
        </p:nvSpPr>
        <p:spPr>
          <a:xfrm>
            <a:off x="5591204" y="1"/>
            <a:ext cx="4278038" cy="339170"/>
          </a:xfrm>
          <a:prstGeom prst="rect">
            <a:avLst/>
          </a:prstGeom>
        </p:spPr>
        <p:txBody>
          <a:bodyPr vert="horz" lIns="94832" tIns="47416" rIns="94832" bIns="47416" rtlCol="0"/>
          <a:lstStyle>
            <a:lvl1pPr algn="r" fontAlgn="auto">
              <a:spcBef>
                <a:spcPts val="0"/>
              </a:spcBef>
              <a:spcAft>
                <a:spcPts val="0"/>
              </a:spcAft>
              <a:defRPr sz="1300">
                <a:latin typeface="+mn-lt"/>
              </a:defRPr>
            </a:lvl1pPr>
          </a:lstStyle>
          <a:p>
            <a:pPr>
              <a:defRPr/>
            </a:pPr>
            <a:fld id="{EB116FBC-D58E-4F75-829C-BDFAA7DA1FAF}" type="datetimeFigureOut">
              <a:rPr lang="tr-TR"/>
              <a:pPr>
                <a:defRPr/>
              </a:pPr>
              <a:t>13.04.2021</a:t>
            </a:fld>
            <a:endParaRPr lang="tr-TR"/>
          </a:p>
        </p:txBody>
      </p:sp>
      <p:sp>
        <p:nvSpPr>
          <p:cNvPr id="4" name="3 Slayt Görüntüsü Yer Tutucusu"/>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4832" tIns="47416" rIns="94832" bIns="47416" rtlCol="0" anchor="ctr"/>
          <a:lstStyle/>
          <a:p>
            <a:pPr lvl="0"/>
            <a:endParaRPr lang="tr-TR" noProof="0"/>
          </a:p>
        </p:txBody>
      </p:sp>
      <p:sp>
        <p:nvSpPr>
          <p:cNvPr id="5" name="4 Not Yer Tutucusu"/>
          <p:cNvSpPr>
            <a:spLocks noGrp="1"/>
          </p:cNvSpPr>
          <p:nvPr>
            <p:ph type="body" sz="quarter" idx="3"/>
          </p:nvPr>
        </p:nvSpPr>
        <p:spPr>
          <a:xfrm>
            <a:off x="988295" y="3228460"/>
            <a:ext cx="7896076" cy="3058875"/>
          </a:xfrm>
          <a:prstGeom prst="rect">
            <a:avLst/>
          </a:prstGeom>
        </p:spPr>
        <p:txBody>
          <a:bodyPr vert="horz" lIns="94832" tIns="47416" rIns="94832" bIns="47416"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6456919"/>
            <a:ext cx="4278041" cy="339170"/>
          </a:xfrm>
          <a:prstGeom prst="rect">
            <a:avLst/>
          </a:prstGeom>
        </p:spPr>
        <p:txBody>
          <a:bodyPr vert="horz" lIns="94832" tIns="47416" rIns="94832" bIns="47416" rtlCol="0" anchor="b"/>
          <a:lstStyle>
            <a:lvl1pPr algn="l" fontAlgn="auto">
              <a:spcBef>
                <a:spcPts val="0"/>
              </a:spcBef>
              <a:spcAft>
                <a:spcPts val="0"/>
              </a:spcAft>
              <a:defRPr sz="1300">
                <a:latin typeface="+mn-lt"/>
              </a:defRPr>
            </a:lvl1pPr>
          </a:lstStyle>
          <a:p>
            <a:pPr>
              <a:defRPr/>
            </a:pPr>
            <a:endParaRPr lang="tr-TR"/>
          </a:p>
        </p:txBody>
      </p:sp>
      <p:sp>
        <p:nvSpPr>
          <p:cNvPr id="7" name="6 Slayt Numarası Yer Tutucusu"/>
          <p:cNvSpPr>
            <a:spLocks noGrp="1"/>
          </p:cNvSpPr>
          <p:nvPr>
            <p:ph type="sldNum" sz="quarter" idx="5"/>
          </p:nvPr>
        </p:nvSpPr>
        <p:spPr>
          <a:xfrm>
            <a:off x="5591204" y="6456919"/>
            <a:ext cx="4278038" cy="339170"/>
          </a:xfrm>
          <a:prstGeom prst="rect">
            <a:avLst/>
          </a:prstGeom>
        </p:spPr>
        <p:txBody>
          <a:bodyPr vert="horz" lIns="94832" tIns="47416" rIns="94832" bIns="47416" rtlCol="0" anchor="b"/>
          <a:lstStyle>
            <a:lvl1pPr algn="r" fontAlgn="auto">
              <a:spcBef>
                <a:spcPts val="0"/>
              </a:spcBef>
              <a:spcAft>
                <a:spcPts val="0"/>
              </a:spcAft>
              <a:defRPr sz="1300">
                <a:latin typeface="+mn-lt"/>
              </a:defRPr>
            </a:lvl1pPr>
          </a:lstStyle>
          <a:p>
            <a:pPr>
              <a:defRPr/>
            </a:pPr>
            <a:fld id="{72BEDB22-2416-4F65-AD05-CB073CFFC59C}" type="slidenum">
              <a:rPr lang="tr-TR"/>
              <a:pPr>
                <a:defRPr/>
              </a:pPr>
              <a:t>‹#›</a:t>
            </a:fld>
            <a:endParaRPr lang="tr-TR"/>
          </a:p>
        </p:txBody>
      </p:sp>
    </p:spTree>
    <p:extLst>
      <p:ext uri="{BB962C8B-B14F-4D97-AF65-F5344CB8AC3E}">
        <p14:creationId xmlns:p14="http://schemas.microsoft.com/office/powerpoint/2010/main" val="4774788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2</a:t>
            </a:fld>
            <a:endParaRPr lang="tr-TR"/>
          </a:p>
        </p:txBody>
      </p:sp>
    </p:spTree>
    <p:extLst>
      <p:ext uri="{BB962C8B-B14F-4D97-AF65-F5344CB8AC3E}">
        <p14:creationId xmlns:p14="http://schemas.microsoft.com/office/powerpoint/2010/main" val="1558465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altLang="tr-TR" sz="1200" b="1" dirty="0" err="1"/>
              <a:t>Savm</a:t>
            </a:r>
            <a:r>
              <a:rPr lang="tr-TR" altLang="tr-TR" sz="1200" b="1" dirty="0"/>
              <a:t>, </a:t>
            </a:r>
            <a:r>
              <a:rPr lang="tr-TR" altLang="tr-TR" sz="1200" b="1" dirty="0">
                <a:solidFill>
                  <a:srgbClr val="006600"/>
                </a:solidFill>
              </a:rPr>
              <a:t>“tutmak”</a:t>
            </a:r>
            <a:r>
              <a:rPr lang="de-DE" altLang="tr-TR" sz="1200" b="1" dirty="0"/>
              <a:t> </a:t>
            </a:r>
            <a:r>
              <a:rPr lang="tr-TR" altLang="tr-TR" sz="1200" b="1" dirty="0"/>
              <a:t>tır. Lisanımızda “</a:t>
            </a:r>
            <a:r>
              <a:rPr lang="tr-TR" altLang="tr-TR" sz="1200" b="1" dirty="0">
                <a:solidFill>
                  <a:srgbClr val="006600"/>
                </a:solidFill>
              </a:rPr>
              <a:t>oruç tutmak”</a:t>
            </a:r>
            <a:r>
              <a:rPr lang="tr-TR" altLang="tr-TR" sz="1200" b="1" dirty="0"/>
              <a:t> deriz.</a:t>
            </a:r>
            <a:endParaRPr lang="de-DE" altLang="tr-TR" sz="1200" b="1" dirty="0"/>
          </a:p>
          <a:p>
            <a:pPr algn="l"/>
            <a:r>
              <a:rPr lang="tr-TR" altLang="tr-TR" sz="1200" b="1" dirty="0"/>
              <a:t>Namazı “kılarız”, abdesti “alırız”, zekâtı “veririz”, kelime-i şehadeti “getiririz”, hacca “gideriz”, orucu ise “tutarız”.</a:t>
            </a:r>
            <a:r>
              <a:rPr lang="tr-TR" altLang="tr-TR" sz="1200" dirty="0"/>
              <a:t> </a:t>
            </a:r>
            <a:endParaRPr lang="de-DE" altLang="tr-TR"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a:solidFill>
                  <a:srgbClr val="FF3300"/>
                </a:solidFill>
              </a:rPr>
              <a:t>Oruç tutmak, başta orucun tarafını tutmaktır.</a:t>
            </a:r>
            <a:r>
              <a:rPr lang="tr-TR" altLang="tr-TR" sz="1200" b="1" u="sng" dirty="0"/>
              <a:t> </a:t>
            </a:r>
            <a:endParaRPr lang="de-DE" altLang="tr-TR" sz="1200" b="1" u="sng" dirty="0"/>
          </a:p>
          <a:p>
            <a:pPr marL="0" marR="0" indent="0" algn="l" defTabSz="914400" rtl="0" eaLnBrk="0" fontAlgn="base" latinLnBrk="0" hangingPunct="0">
              <a:lnSpc>
                <a:spcPct val="100000"/>
              </a:lnSpc>
              <a:spcBef>
                <a:spcPct val="30000"/>
              </a:spcBef>
              <a:spcAft>
                <a:spcPct val="0"/>
              </a:spcAft>
              <a:buClrTx/>
              <a:buSzTx/>
              <a:buFontTx/>
              <a:buNone/>
              <a:tabLst/>
              <a:defRPr/>
            </a:pPr>
            <a:r>
              <a:rPr lang="tr-TR" altLang="tr-TR" sz="1200" b="1" u="sng" dirty="0">
                <a:solidFill>
                  <a:schemeClr val="hlink"/>
                </a:solidFill>
              </a:rPr>
              <a:t>Oruç tutmak kendini tutmaktır.</a:t>
            </a:r>
            <a:r>
              <a:rPr lang="tr-TR" altLang="tr-TR" sz="1200" dirty="0"/>
              <a:t>  </a:t>
            </a:r>
            <a:endParaRPr lang="de-DE" altLang="tr-TR" sz="1200" dirty="0"/>
          </a:p>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47</a:t>
            </a:fld>
            <a:endParaRPr lang="tr-TR"/>
          </a:p>
        </p:txBody>
      </p:sp>
    </p:spTree>
    <p:extLst>
      <p:ext uri="{BB962C8B-B14F-4D97-AF65-F5344CB8AC3E}">
        <p14:creationId xmlns:p14="http://schemas.microsoft.com/office/powerpoint/2010/main" val="233077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algn="l"/>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49</a:t>
            </a:fld>
            <a:endParaRPr lang="tr-TR"/>
          </a:p>
        </p:txBody>
      </p:sp>
    </p:spTree>
    <p:extLst>
      <p:ext uri="{BB962C8B-B14F-4D97-AF65-F5344CB8AC3E}">
        <p14:creationId xmlns:p14="http://schemas.microsoft.com/office/powerpoint/2010/main" val="2890103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algn="l"/>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50</a:t>
            </a:fld>
            <a:endParaRPr lang="tr-TR"/>
          </a:p>
        </p:txBody>
      </p:sp>
    </p:spTree>
    <p:extLst>
      <p:ext uri="{BB962C8B-B14F-4D97-AF65-F5344CB8AC3E}">
        <p14:creationId xmlns:p14="http://schemas.microsoft.com/office/powerpoint/2010/main" val="2600755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pPr algn="l"/>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51</a:t>
            </a:fld>
            <a:endParaRPr lang="tr-TR"/>
          </a:p>
        </p:txBody>
      </p:sp>
    </p:spTree>
    <p:extLst>
      <p:ext uri="{BB962C8B-B14F-4D97-AF65-F5344CB8AC3E}">
        <p14:creationId xmlns:p14="http://schemas.microsoft.com/office/powerpoint/2010/main" val="3011065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55</a:t>
            </a:fld>
            <a:endParaRPr lang="tr-TR"/>
          </a:p>
        </p:txBody>
      </p:sp>
    </p:spTree>
    <p:extLst>
      <p:ext uri="{BB962C8B-B14F-4D97-AF65-F5344CB8AC3E}">
        <p14:creationId xmlns:p14="http://schemas.microsoft.com/office/powerpoint/2010/main" val="130473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47500" lnSpcReduction="20000"/>
          </a:bodyPr>
          <a:lstStyle/>
          <a:p>
            <a:pPr algn="just" fontAlgn="auto">
              <a:spcBef>
                <a:spcPts val="0"/>
              </a:spcBef>
              <a:spcAft>
                <a:spcPts val="0"/>
              </a:spcAft>
              <a:defRPr/>
            </a:pPr>
            <a:r>
              <a:rPr lang="tr-TR" sz="1400" b="1" dirty="0" smtClean="0">
                <a:solidFill>
                  <a:srgbClr val="00B050"/>
                </a:solidFill>
                <a:effectLst>
                  <a:outerShdw blurRad="38100" dist="38100" dir="2700000" algn="tl">
                    <a:srgbClr val="000000">
                      <a:alpha val="43137"/>
                    </a:srgbClr>
                  </a:outerShdw>
                </a:effectLst>
              </a:rPr>
              <a:t>Ramazan ayında yatsı namazından sonra kılınan 20 </a:t>
            </a:r>
            <a:r>
              <a:rPr lang="tr-TR" sz="1400" b="1" dirty="0" err="1" smtClean="0">
                <a:solidFill>
                  <a:srgbClr val="00B050"/>
                </a:solidFill>
                <a:effectLst>
                  <a:outerShdw blurRad="38100" dist="38100" dir="2700000" algn="tl">
                    <a:srgbClr val="000000">
                      <a:alpha val="43137"/>
                    </a:srgbClr>
                  </a:outerShdw>
                </a:effectLst>
              </a:rPr>
              <a:t>rekaatlik</a:t>
            </a:r>
            <a:r>
              <a:rPr lang="tr-TR" sz="1400" b="1" dirty="0" smtClean="0">
                <a:solidFill>
                  <a:srgbClr val="00B050"/>
                </a:solidFill>
                <a:effectLst>
                  <a:outerShdw blurRad="38100" dist="38100" dir="2700000" algn="tl">
                    <a:srgbClr val="000000">
                      <a:alpha val="43137"/>
                    </a:srgbClr>
                  </a:outerShdw>
                </a:effectLst>
              </a:rPr>
              <a:t> namazdır. </a:t>
            </a:r>
          </a:p>
          <a:p>
            <a:pPr algn="just" fontAlgn="auto">
              <a:spcBef>
                <a:spcPts val="0"/>
              </a:spcBef>
              <a:spcAft>
                <a:spcPts val="0"/>
              </a:spcAft>
              <a:defRPr/>
            </a:pPr>
            <a:r>
              <a:rPr lang="tr-TR" sz="1200" dirty="0" smtClean="0">
                <a:solidFill>
                  <a:schemeClr val="tx1"/>
                </a:solidFill>
              </a:rPr>
              <a:t>"Teravih" kelimesi Arapça, "</a:t>
            </a:r>
            <a:r>
              <a:rPr lang="tr-TR" sz="1200" dirty="0" err="1" smtClean="0">
                <a:solidFill>
                  <a:schemeClr val="tx1"/>
                </a:solidFill>
              </a:rPr>
              <a:t>Terviha”nın</a:t>
            </a:r>
            <a:r>
              <a:rPr lang="tr-TR" sz="1200" dirty="0" smtClean="0">
                <a:solidFill>
                  <a:schemeClr val="tx1"/>
                </a:solidFill>
              </a:rPr>
              <a:t> çoğuludur ve "</a:t>
            </a:r>
            <a:r>
              <a:rPr lang="tr-TR" sz="1200" b="1" dirty="0" smtClean="0">
                <a:solidFill>
                  <a:schemeClr val="tx1"/>
                </a:solidFill>
              </a:rPr>
              <a:t>oturmak, istirahat etmek</a:t>
            </a:r>
            <a:r>
              <a:rPr lang="tr-TR" sz="1200" dirty="0" smtClean="0">
                <a:solidFill>
                  <a:schemeClr val="tx1"/>
                </a:solidFill>
              </a:rPr>
              <a:t>'" anlamına gelmektedir. Teravih namazı her iki veya dört rekatın sonunda oturulup biraz dinlenildiği için, bu adı almıştır</a:t>
            </a:r>
            <a:r>
              <a:rPr lang="tr-TR" sz="900" dirty="0" smtClean="0">
                <a:solidFill>
                  <a:schemeClr val="tx1"/>
                </a:solidFill>
              </a:rPr>
              <a:t> (el-Meydanı, el-</a:t>
            </a:r>
            <a:r>
              <a:rPr lang="tr-TR" sz="900" dirty="0" err="1" smtClean="0">
                <a:solidFill>
                  <a:schemeClr val="tx1"/>
                </a:solidFill>
              </a:rPr>
              <a:t>Lubab</a:t>
            </a:r>
            <a:r>
              <a:rPr lang="tr-TR" sz="900" dirty="0" smtClean="0">
                <a:solidFill>
                  <a:schemeClr val="tx1"/>
                </a:solidFill>
              </a:rPr>
              <a:t>, İstanbul, (</a:t>
            </a:r>
            <a:r>
              <a:rPr lang="tr-TR" sz="900" dirty="0" err="1" smtClean="0">
                <a:solidFill>
                  <a:schemeClr val="tx1"/>
                </a:solidFill>
              </a:rPr>
              <a:t>t.y</a:t>
            </a:r>
            <a:r>
              <a:rPr lang="tr-TR" sz="900" dirty="0" smtClean="0">
                <a:solidFill>
                  <a:schemeClr val="tx1"/>
                </a:solidFill>
              </a:rPr>
              <a:t>) I, 123).</a:t>
            </a:r>
            <a:endParaRPr lang="tr-TR" sz="1200" dirty="0" smtClean="0">
              <a:solidFill>
                <a:schemeClr val="tx1"/>
              </a:solidFill>
            </a:endParaRPr>
          </a:p>
          <a:p>
            <a:pPr algn="just" fontAlgn="auto">
              <a:spcBef>
                <a:spcPts val="0"/>
              </a:spcBef>
              <a:spcAft>
                <a:spcPts val="0"/>
              </a:spcAft>
              <a:defRPr/>
            </a:pPr>
            <a:r>
              <a:rPr lang="tr-TR" sz="1400" b="1" dirty="0" smtClean="0">
                <a:solidFill>
                  <a:srgbClr val="FF0000"/>
                </a:solidFill>
              </a:rPr>
              <a:t>Teravih namazı, kadın erkek her </a:t>
            </a:r>
            <a:r>
              <a:rPr lang="tr-TR" sz="1400" b="1" dirty="0" err="1" smtClean="0">
                <a:solidFill>
                  <a:srgbClr val="FF0000"/>
                </a:solidFill>
              </a:rPr>
              <a:t>müslüman</a:t>
            </a:r>
            <a:r>
              <a:rPr lang="tr-TR" sz="1400" b="1" dirty="0" smtClean="0">
                <a:solidFill>
                  <a:srgbClr val="FF0000"/>
                </a:solidFill>
              </a:rPr>
              <a:t> için sünnet-i </a:t>
            </a:r>
            <a:r>
              <a:rPr lang="tr-TR" sz="1400" b="1" dirty="0" err="1" smtClean="0">
                <a:solidFill>
                  <a:srgbClr val="FF0000"/>
                </a:solidFill>
              </a:rPr>
              <a:t>müekkededir</a:t>
            </a:r>
            <a:r>
              <a:rPr lang="tr-TR" sz="1400" b="1" dirty="0" smtClean="0">
                <a:solidFill>
                  <a:srgbClr val="FF0000"/>
                </a:solidFill>
              </a:rPr>
              <a:t>.</a:t>
            </a:r>
            <a:r>
              <a:rPr lang="tr-TR" sz="1400" dirty="0" smtClean="0">
                <a:solidFill>
                  <a:schemeClr val="tx1"/>
                </a:solidFill>
              </a:rPr>
              <a:t> </a:t>
            </a:r>
            <a:r>
              <a:rPr lang="tr-TR" sz="1400" b="1" dirty="0" smtClean="0">
                <a:solidFill>
                  <a:srgbClr val="0070C0"/>
                </a:solidFill>
              </a:rPr>
              <a:t>Teravih, orucun sünneti değil, vaktin sünnetidir. </a:t>
            </a:r>
            <a:r>
              <a:rPr lang="tr-TR" sz="1400" dirty="0" smtClean="0">
                <a:solidFill>
                  <a:schemeClr val="tx1"/>
                </a:solidFill>
              </a:rPr>
              <a:t>Bir mazereti dolayısıyla oruç tutamayanlar da teravih namazı kılarlar.</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 </a:t>
            </a:r>
            <a:r>
              <a:rPr lang="tr-TR" sz="1200" b="1" dirty="0" err="1" smtClean="0">
                <a:solidFill>
                  <a:schemeClr val="tx1"/>
                </a:solidFill>
                <a:latin typeface="Times New Roman" panose="02020603050405020304" pitchFamily="18" charset="0"/>
                <a:cs typeface="Times New Roman" panose="02020603050405020304" pitchFamily="18" charset="0"/>
              </a:rPr>
              <a:t>Ebû</a:t>
            </a:r>
            <a:r>
              <a:rPr lang="tr-TR" sz="1200" b="1" dirty="0" smtClean="0">
                <a:solidFill>
                  <a:schemeClr val="tx1"/>
                </a:solidFill>
                <a:latin typeface="Times New Roman" panose="02020603050405020304" pitchFamily="18" charset="0"/>
                <a:cs typeface="Times New Roman" panose="02020603050405020304" pitchFamily="18" charset="0"/>
              </a:rPr>
              <a:t> Hanife (Allah ona rahmet etsin) bu konuda şöyle demektedir:</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b="1" dirty="0" smtClean="0">
                <a:solidFill>
                  <a:srgbClr val="00B050"/>
                </a:solidFill>
                <a:latin typeface="Times New Roman" panose="02020603050405020304" pitchFamily="18" charset="0"/>
                <a:cs typeface="Times New Roman" panose="02020603050405020304" pitchFamily="18" charset="0"/>
              </a:rPr>
              <a:t>Teravih namazı hiç şüphesiz bir sünnet-i </a:t>
            </a:r>
            <a:r>
              <a:rPr lang="tr-TR" sz="1200" b="1" dirty="0" err="1" smtClean="0">
                <a:solidFill>
                  <a:srgbClr val="00B050"/>
                </a:solidFill>
                <a:latin typeface="Times New Roman" panose="02020603050405020304" pitchFamily="18" charset="0"/>
                <a:cs typeface="Times New Roman" panose="02020603050405020304" pitchFamily="18" charset="0"/>
              </a:rPr>
              <a:t>müekkede’dir</a:t>
            </a:r>
            <a:r>
              <a:rPr lang="tr-TR" sz="1200" b="1" dirty="0" smtClean="0">
                <a:solidFill>
                  <a:srgbClr val="00B050"/>
                </a:solidFill>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tr-TR" sz="1200" b="1" dirty="0" smtClean="0">
                <a:solidFill>
                  <a:srgbClr val="7030A0"/>
                </a:solidFill>
                <a:latin typeface="Times New Roman" panose="02020603050405020304" pitchFamily="18" charset="0"/>
                <a:cs typeface="Times New Roman" panose="02020603050405020304" pitchFamily="18" charset="0"/>
              </a:rPr>
              <a:t>Hz. Ömer (</a:t>
            </a:r>
            <a:r>
              <a:rPr lang="tr-TR" sz="1200" b="1" dirty="0" err="1" smtClean="0">
                <a:solidFill>
                  <a:srgbClr val="7030A0"/>
                </a:solidFill>
                <a:latin typeface="Times New Roman" panose="02020603050405020304" pitchFamily="18" charset="0"/>
                <a:cs typeface="Times New Roman" panose="02020603050405020304" pitchFamily="18" charset="0"/>
              </a:rPr>
              <a:t>ra</a:t>
            </a:r>
            <a:r>
              <a:rPr lang="tr-TR" sz="1200" b="1" dirty="0" smtClean="0">
                <a:solidFill>
                  <a:srgbClr val="7030A0"/>
                </a:solidFill>
                <a:latin typeface="Times New Roman" panose="02020603050405020304" pitchFamily="18" charset="0"/>
                <a:cs typeface="Times New Roman" panose="02020603050405020304" pitchFamily="18" charset="0"/>
              </a:rPr>
              <a:t>) bu namazın cemaatle yirmi rekât kılınmasını, ne kendi </a:t>
            </a:r>
            <a:r>
              <a:rPr lang="tr-TR" sz="1200" b="1" dirty="0" err="1" smtClean="0">
                <a:solidFill>
                  <a:srgbClr val="7030A0"/>
                </a:solidFill>
                <a:latin typeface="Times New Roman" panose="02020603050405020304" pitchFamily="18" charset="0"/>
                <a:cs typeface="Times New Roman" panose="02020603050405020304" pitchFamily="18" charset="0"/>
              </a:rPr>
              <a:t>içtihadi</a:t>
            </a:r>
            <a:r>
              <a:rPr lang="tr-TR" sz="1200" b="1" dirty="0" smtClean="0">
                <a:solidFill>
                  <a:srgbClr val="7030A0"/>
                </a:solidFill>
                <a:latin typeface="Times New Roman" panose="02020603050405020304" pitchFamily="18" charset="0"/>
                <a:cs typeface="Times New Roman" panose="02020603050405020304" pitchFamily="18" charset="0"/>
              </a:rPr>
              <a:t> ile ne de sırf kendi düşüncesinden çıkarmıştır, ne de Peygamberimiz (sav) zamanında olmayan bir din konusunu ortaya koymuş bir </a:t>
            </a:r>
            <a:r>
              <a:rPr lang="tr-TR" sz="1200" b="1" dirty="0" err="1" smtClean="0">
                <a:solidFill>
                  <a:srgbClr val="7030A0"/>
                </a:solidFill>
                <a:latin typeface="Times New Roman" panose="02020603050405020304" pitchFamily="18" charset="0"/>
                <a:cs typeface="Times New Roman" panose="02020603050405020304" pitchFamily="18" charset="0"/>
              </a:rPr>
              <a:t>bid’atçidir</a:t>
            </a:r>
            <a:r>
              <a:rPr lang="tr-TR" sz="1200" b="1" dirty="0" smtClean="0">
                <a:solidFill>
                  <a:srgbClr val="7030A0"/>
                </a:solidFill>
                <a:latin typeface="Times New Roman" panose="02020603050405020304" pitchFamily="18" charset="0"/>
                <a:cs typeface="Times New Roman" panose="02020603050405020304" pitchFamily="18" charset="0"/>
              </a:rPr>
              <a:t>. </a:t>
            </a:r>
          </a:p>
          <a:p>
            <a:pPr algn="just" fontAlgn="auto">
              <a:spcBef>
                <a:spcPts val="0"/>
              </a:spcBef>
              <a:spcAft>
                <a:spcPts val="0"/>
              </a:spcAft>
              <a:defRPr/>
            </a:pPr>
            <a:r>
              <a:rPr lang="tr-TR" sz="1200" b="1" dirty="0" smtClean="0">
                <a:solidFill>
                  <a:srgbClr val="FF0000"/>
                </a:solidFill>
                <a:latin typeface="Times New Roman" panose="02020603050405020304" pitchFamily="18" charset="0"/>
                <a:cs typeface="Times New Roman" panose="02020603050405020304" pitchFamily="18" charset="0"/>
              </a:rPr>
              <a:t>Elbette Ömer (</a:t>
            </a:r>
            <a:r>
              <a:rPr lang="tr-TR" sz="1200" b="1" dirty="0" err="1" smtClean="0">
                <a:solidFill>
                  <a:srgbClr val="FF0000"/>
                </a:solidFill>
                <a:latin typeface="Times New Roman" panose="02020603050405020304" pitchFamily="18" charset="0"/>
                <a:cs typeface="Times New Roman" panose="02020603050405020304" pitchFamily="18" charset="0"/>
              </a:rPr>
              <a:t>ra</a:t>
            </a:r>
            <a:r>
              <a:rPr lang="tr-TR" sz="1200" b="1" dirty="0" smtClean="0">
                <a:solidFill>
                  <a:srgbClr val="FF0000"/>
                </a:solidFill>
                <a:latin typeface="Times New Roman" panose="02020603050405020304" pitchFamily="18" charset="0"/>
                <a:cs typeface="Times New Roman" panose="02020603050405020304" pitchFamily="18" charset="0"/>
              </a:rPr>
              <a:t>), bunu, kendisince bilinen dinin bir temel kaynağına ve Peygamberimiz (sav)’in bir tavsiyesine dayanarak bunu emretmiştir.”  </a:t>
            </a:r>
          </a:p>
          <a:p>
            <a:pPr algn="just"/>
            <a:endParaRPr lang="tr-TR" sz="1200" b="1" dirty="0" smtClean="0">
              <a:solidFill>
                <a:schemeClr val="tx1"/>
              </a:solidFill>
            </a:endParaRPr>
          </a:p>
          <a:p>
            <a:pPr algn="just"/>
            <a:r>
              <a:rPr lang="tr-TR" sz="1200" b="1" dirty="0" smtClean="0">
                <a:solidFill>
                  <a:schemeClr val="tx1"/>
                </a:solidFill>
              </a:rPr>
              <a:t>Sultan </a:t>
            </a:r>
            <a:r>
              <a:rPr lang="tr-TR" sz="1200" b="1" dirty="0" err="1">
                <a:solidFill>
                  <a:schemeClr val="tx1"/>
                </a:solidFill>
              </a:rPr>
              <a:t>II.Mahmud</a:t>
            </a:r>
            <a:r>
              <a:rPr lang="tr-TR" sz="1200" b="1" dirty="0">
                <a:solidFill>
                  <a:schemeClr val="tx1"/>
                </a:solidFill>
              </a:rPr>
              <a:t> Han </a:t>
            </a:r>
            <a:r>
              <a:rPr lang="tr-TR" sz="1200" b="1" dirty="0" err="1">
                <a:solidFill>
                  <a:schemeClr val="tx1"/>
                </a:solidFill>
              </a:rPr>
              <a:t>asr</a:t>
            </a:r>
            <a:r>
              <a:rPr lang="tr-TR" sz="1200" b="1" dirty="0">
                <a:solidFill>
                  <a:schemeClr val="tx1"/>
                </a:solidFill>
              </a:rPr>
              <a:t>-ı ricalinden bir zât, Ramazanda bazı </a:t>
            </a:r>
            <a:r>
              <a:rPr lang="tr-TR" sz="1200" b="1" dirty="0" err="1">
                <a:solidFill>
                  <a:schemeClr val="tx1"/>
                </a:solidFill>
              </a:rPr>
              <a:t>ahbab</a:t>
            </a:r>
            <a:r>
              <a:rPr lang="tr-TR" sz="1200" b="1" dirty="0">
                <a:solidFill>
                  <a:schemeClr val="tx1"/>
                </a:solidFill>
              </a:rPr>
              <a:t> ve tanıdıklarını iftara davet etmiş. </a:t>
            </a:r>
          </a:p>
          <a:p>
            <a:pPr algn="just"/>
            <a:r>
              <a:rPr lang="tr-TR" sz="1200" b="1" dirty="0">
                <a:solidFill>
                  <a:srgbClr val="FF0000"/>
                </a:solidFill>
              </a:rPr>
              <a:t>Meşhur şair İzzet Molla da davetliler arasındaymış. </a:t>
            </a:r>
          </a:p>
          <a:p>
            <a:pPr algn="just"/>
            <a:r>
              <a:rPr lang="tr-TR" sz="1200" b="1" dirty="0">
                <a:solidFill>
                  <a:schemeClr val="tx1"/>
                </a:solidFill>
              </a:rPr>
              <a:t>Yatsı ezanı okunmuş, cemaatle namaza başlamışlar. </a:t>
            </a:r>
            <a:r>
              <a:rPr lang="tr-TR" sz="1200" b="1" u="sng" dirty="0">
                <a:solidFill>
                  <a:srgbClr val="FF0000"/>
                </a:solidFill>
              </a:rPr>
              <a:t>İmamlık eden zât, namazı neredeyse iki secdeyi bir edecek kadar acele kıldırıyormuş. </a:t>
            </a:r>
            <a:r>
              <a:rPr lang="tr-TR" sz="1200" b="1" dirty="0">
                <a:solidFill>
                  <a:schemeClr val="tx1"/>
                </a:solidFill>
              </a:rPr>
              <a:t>Çok kısa zamanda sonuncu rekatın </a:t>
            </a:r>
            <a:r>
              <a:rPr lang="tr-TR" sz="1200" b="1" dirty="0" err="1">
                <a:solidFill>
                  <a:schemeClr val="tx1"/>
                </a:solidFill>
              </a:rPr>
              <a:t>tahıyyatına</a:t>
            </a:r>
            <a:r>
              <a:rPr lang="tr-TR" sz="1200" b="1" dirty="0">
                <a:solidFill>
                  <a:schemeClr val="tx1"/>
                </a:solidFill>
              </a:rPr>
              <a:t> gelmişler. </a:t>
            </a:r>
          </a:p>
          <a:p>
            <a:pPr algn="just"/>
            <a:r>
              <a:rPr lang="tr-TR" sz="1200" b="1" dirty="0">
                <a:solidFill>
                  <a:schemeClr val="tx1"/>
                </a:solidFill>
              </a:rPr>
              <a:t>O aralık dışarıdan bir adam gelip namaz kıldıklarını görünce:</a:t>
            </a:r>
          </a:p>
          <a:p>
            <a:pPr algn="just"/>
            <a:r>
              <a:rPr lang="tr-TR" sz="1200" b="1" dirty="0">
                <a:solidFill>
                  <a:srgbClr val="0070C0"/>
                </a:solidFill>
              </a:rPr>
              <a:t>"Hazır abdestim varken ben de cemaate yetişeyim" </a:t>
            </a:r>
            <a:r>
              <a:rPr lang="tr-TR" sz="1200" b="1" dirty="0">
                <a:solidFill>
                  <a:schemeClr val="tx1"/>
                </a:solidFill>
              </a:rPr>
              <a:t>diye düşünüp safa dahil olacağı sırada cemaat selam vermiş. </a:t>
            </a:r>
          </a:p>
          <a:p>
            <a:pPr algn="just"/>
            <a:r>
              <a:rPr lang="tr-TR" sz="1200" b="1" dirty="0">
                <a:solidFill>
                  <a:schemeClr val="tx1"/>
                </a:solidFill>
              </a:rPr>
              <a:t>İzzet Molla dönüp adama şöyle demiş:</a:t>
            </a:r>
          </a:p>
          <a:p>
            <a:pPr algn="just"/>
            <a:r>
              <a:rPr lang="tr-TR" sz="2400" b="1" dirty="0">
                <a:solidFill>
                  <a:srgbClr val="0070C0"/>
                </a:solidFill>
                <a:effectLst>
                  <a:outerShdw blurRad="38100" dist="38100" dir="2700000" algn="tl">
                    <a:srgbClr val="000000">
                      <a:alpha val="43137"/>
                    </a:srgbClr>
                  </a:outerShdw>
                </a:effectLst>
              </a:rPr>
              <a:t>"Be adam! </a:t>
            </a:r>
            <a:r>
              <a:rPr lang="tr-TR" sz="2400" b="1" dirty="0">
                <a:solidFill>
                  <a:srgbClr val="FF0000"/>
                </a:solidFill>
                <a:effectLst>
                  <a:outerShdw blurRad="38100" dist="38100" dir="2700000" algn="tl">
                    <a:srgbClr val="000000">
                      <a:alpha val="43137"/>
                    </a:srgbClr>
                  </a:outerShdw>
                </a:effectLst>
              </a:rPr>
              <a:t>Biz içinde iken yetişemiyoruz, </a:t>
            </a:r>
            <a:r>
              <a:rPr lang="tr-TR" sz="2400" b="1" dirty="0">
                <a:solidFill>
                  <a:srgbClr val="7030A0"/>
                </a:solidFill>
                <a:effectLst>
                  <a:outerShdw blurRad="38100" dist="38100" dir="2700000" algn="tl">
                    <a:srgbClr val="000000">
                      <a:alpha val="43137"/>
                    </a:srgbClr>
                  </a:outerShdw>
                </a:effectLst>
              </a:rPr>
              <a:t>sen dışarıdan gelip nasıl yetişeceksin?"</a:t>
            </a:r>
            <a:r>
              <a:rPr lang="tr-TR" sz="2400" b="1" dirty="0">
                <a:solidFill>
                  <a:srgbClr val="FF0000"/>
                </a:solidFill>
                <a:effectLst>
                  <a:outerShdw blurRad="38100" dist="38100" dir="2700000" algn="tl">
                    <a:srgbClr val="000000">
                      <a:alpha val="43137"/>
                    </a:srgbClr>
                  </a:outerShdw>
                </a:effectLst>
              </a:rPr>
              <a:t> </a:t>
            </a:r>
          </a:p>
          <a:p>
            <a:pPr algn="just"/>
            <a:r>
              <a:rPr lang="tr-TR" sz="900" b="1" dirty="0">
                <a:solidFill>
                  <a:schemeClr val="tx1"/>
                </a:solidFill>
                <a:effectLst>
                  <a:outerShdw blurRad="38100" dist="38100" dir="2700000" algn="tl">
                    <a:srgbClr val="000000">
                      <a:alpha val="43137"/>
                    </a:srgbClr>
                  </a:outerShdw>
                </a:effectLst>
              </a:rPr>
              <a:t>(http://www.islamiyasam.com/forum/topic1670.html)</a:t>
            </a:r>
          </a:p>
          <a:p>
            <a:endParaRPr lang="tr-TR" b="1" dirty="0">
              <a:latin typeface="Arial Black" pitchFamily="34" charset="0"/>
            </a:endParaRPr>
          </a:p>
          <a:p>
            <a:endParaRPr lang="tr-TR" b="1" dirty="0">
              <a:latin typeface="Arial Black" pitchFamily="34" charset="0"/>
            </a:endParaRPr>
          </a:p>
          <a:p>
            <a:r>
              <a:rPr lang="tr-TR" b="1" dirty="0" err="1">
                <a:latin typeface="Arial Black" pitchFamily="34" charset="0"/>
              </a:rPr>
              <a:t>Ebû</a:t>
            </a:r>
            <a:r>
              <a:rPr lang="tr-TR" b="1" dirty="0">
                <a:latin typeface="Arial Black" pitchFamily="34" charset="0"/>
              </a:rPr>
              <a:t> </a:t>
            </a:r>
            <a:r>
              <a:rPr lang="tr-TR" b="1" dirty="0" err="1">
                <a:latin typeface="Arial Black" pitchFamily="34" charset="0"/>
              </a:rPr>
              <a:t>Hüreyre</a:t>
            </a:r>
            <a:r>
              <a:rPr lang="tr-TR" b="1" dirty="0">
                <a:latin typeface="Arial Black" pitchFamily="34" charset="0"/>
              </a:rPr>
              <a:t> (</a:t>
            </a:r>
            <a:r>
              <a:rPr lang="tr-TR" b="1" dirty="0" err="1">
                <a:latin typeface="Arial Black" pitchFamily="34" charset="0"/>
              </a:rPr>
              <a:t>radıyallâhu</a:t>
            </a:r>
            <a:r>
              <a:rPr lang="tr-TR" b="1" dirty="0">
                <a:latin typeface="Arial Black" pitchFamily="34" charset="0"/>
              </a:rPr>
              <a:t> </a:t>
            </a:r>
            <a:r>
              <a:rPr lang="tr-TR" b="1" dirty="0" err="1">
                <a:latin typeface="Arial Black" pitchFamily="34" charset="0"/>
              </a:rPr>
              <a:t>anh</a:t>
            </a:r>
            <a:r>
              <a:rPr lang="tr-TR" b="1" dirty="0">
                <a:latin typeface="Arial Black" pitchFamily="34" charset="0"/>
              </a:rPr>
              <a:t>)‘den rivayetle Efendimiz SAV şöyle buyurmuşlardır: </a:t>
            </a:r>
            <a:endParaRPr lang="tr-TR" sz="1700" b="1" dirty="0">
              <a:latin typeface="Arial Black" pitchFamily="34" charset="0"/>
            </a:endParaRPr>
          </a:p>
          <a:p>
            <a:r>
              <a:rPr lang="ar-AE" sz="1700" b="1" dirty="0">
                <a:latin typeface="Arial Black" pitchFamily="34" charset="0"/>
              </a:rPr>
              <a:t>كَانَ رَسولُ اللّهِ  يُرَغِّبُهُمْ في قِيَامِ رَمَضَانَ مِنْ غَيْرِ </a:t>
            </a:r>
            <a:endParaRPr lang="tr-TR" sz="1700" b="1" dirty="0">
              <a:latin typeface="Arial Black" pitchFamily="34" charset="0"/>
            </a:endParaRPr>
          </a:p>
          <a:p>
            <a:r>
              <a:rPr lang="ar-AE" sz="1700" b="1" dirty="0">
                <a:latin typeface="Arial Black" pitchFamily="34" charset="0"/>
              </a:rPr>
              <a:t>أنْ يَأمُرَهُمْ بِعَزِيمَةٍ فَيَقُولُ: مَنْ قَامَ رَمَضَانَ إيمَاناً </a:t>
            </a:r>
            <a:endParaRPr lang="tr-TR" sz="1700" b="1" dirty="0">
              <a:latin typeface="Arial Black" pitchFamily="34" charset="0"/>
            </a:endParaRPr>
          </a:p>
          <a:p>
            <a:r>
              <a:rPr lang="ar-AE" sz="1700" b="1" dirty="0">
                <a:latin typeface="Arial Black" pitchFamily="34" charset="0"/>
              </a:rPr>
              <a:t>وَاحْتِسَاباً غُفِرَ لَهُ مَا تَقَدَّمَ مِنْ ذَنْبِهِ</a:t>
            </a:r>
            <a:endParaRPr lang="tr-TR" sz="1700" b="1" dirty="0">
              <a:latin typeface="Arial Black" pitchFamily="34" charset="0"/>
            </a:endParaRPr>
          </a:p>
          <a:p>
            <a:endParaRPr lang="ar-AE" b="1" dirty="0">
              <a:latin typeface="Arial Black" pitchFamily="34" charset="0"/>
            </a:endParaRPr>
          </a:p>
          <a:p>
            <a:r>
              <a:rPr lang="ar-AE" b="1" dirty="0">
                <a:latin typeface="Arial Black" pitchFamily="34" charset="0"/>
              </a:rPr>
              <a:t>"</a:t>
            </a:r>
            <a:r>
              <a:rPr lang="tr-TR" b="1" dirty="0" err="1">
                <a:latin typeface="Arial Black" pitchFamily="34" charset="0"/>
              </a:rPr>
              <a:t>Resûlullah</a:t>
            </a:r>
            <a:r>
              <a:rPr lang="tr-TR" b="1" dirty="0">
                <a:latin typeface="Arial Black" pitchFamily="34" charset="0"/>
              </a:rPr>
              <a:t> (</a:t>
            </a:r>
            <a:r>
              <a:rPr lang="tr-TR" b="1" dirty="0" err="1">
                <a:latin typeface="Arial Black" pitchFamily="34" charset="0"/>
              </a:rPr>
              <a:t>aleyhissalâtu</a:t>
            </a:r>
            <a:r>
              <a:rPr lang="tr-TR" b="1" dirty="0">
                <a:latin typeface="Arial Black" pitchFamily="34" charset="0"/>
              </a:rPr>
              <a:t> vesselâm) onları, kesin bir emirde bulunmaksızın ramazan gecelerini ihyaya teşvik ederdi. (Bu maksatla) derdi ki: "Kim ramazan gecesini, sevabına inanarak ve bunu elde etmek niyetiyle namazla (teravih) ihya ederse geçmiş günahları affedilir."  </a:t>
            </a:r>
            <a:r>
              <a:rPr lang="tr-TR" dirty="0"/>
              <a:t>(Buhari </a:t>
            </a:r>
            <a:r>
              <a:rPr lang="tr-TR" dirty="0" err="1"/>
              <a:t>salatut</a:t>
            </a:r>
            <a:r>
              <a:rPr lang="tr-TR" dirty="0"/>
              <a:t> teravih 1)</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57</a:t>
            </a:fld>
            <a:endParaRPr lang="tr-TR"/>
          </a:p>
        </p:txBody>
      </p:sp>
    </p:spTree>
    <p:extLst>
      <p:ext uri="{BB962C8B-B14F-4D97-AF65-F5344CB8AC3E}">
        <p14:creationId xmlns:p14="http://schemas.microsoft.com/office/powerpoint/2010/main" val="132480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sz="1200" b="1" dirty="0" smtClean="0">
                <a:solidFill>
                  <a:schemeClr val="tx1"/>
                </a:solidFill>
              </a:rPr>
              <a:t>Ramazan, hayırlarda yarışılan, takvada yardımlaşılan ve </a:t>
            </a:r>
            <a:r>
              <a:rPr lang="tr-TR" sz="1200" b="1" dirty="0" err="1" smtClean="0">
                <a:solidFill>
                  <a:schemeClr val="tx1"/>
                </a:solidFill>
              </a:rPr>
              <a:t>salih</a:t>
            </a:r>
            <a:r>
              <a:rPr lang="tr-TR" sz="1200" b="1" dirty="0" smtClean="0">
                <a:solidFill>
                  <a:schemeClr val="tx1"/>
                </a:solidFill>
              </a:rPr>
              <a:t> amellerin çoğaltılması gereken bir aydır.</a:t>
            </a:r>
            <a:endParaRPr lang="tr-TR" sz="1200" dirty="0" smtClean="0">
              <a:solidFill>
                <a:schemeClr val="tx1"/>
              </a:solidFill>
            </a:endParaRPr>
          </a:p>
          <a:p>
            <a:pPr algn="just"/>
            <a:r>
              <a:rPr lang="tr-TR" sz="1200" dirty="0" smtClean="0">
                <a:solidFill>
                  <a:schemeClr val="tx1"/>
                </a:solidFill>
              </a:rPr>
              <a:t>“Ramazan ayı bütün bereketi ile size geliyor. </a:t>
            </a:r>
          </a:p>
          <a:p>
            <a:pPr algn="just"/>
            <a:r>
              <a:rPr lang="tr-TR" sz="1200" dirty="0" smtClean="0">
                <a:solidFill>
                  <a:schemeClr val="tx1"/>
                </a:solidFill>
              </a:rPr>
              <a:t>Allah o ayda sizi zengin kılar, bundan dolayı size rahmet indirir. </a:t>
            </a:r>
          </a:p>
          <a:p>
            <a:pPr algn="just"/>
            <a:r>
              <a:rPr lang="tr-TR" sz="1200" dirty="0" smtClean="0">
                <a:solidFill>
                  <a:schemeClr val="tx1"/>
                </a:solidFill>
              </a:rPr>
              <a:t>Hataları yok eder, o ayda duaları çokça kabul eder. </a:t>
            </a:r>
          </a:p>
          <a:p>
            <a:pPr algn="just"/>
            <a:r>
              <a:rPr lang="tr-TR" sz="1200" b="1" dirty="0" err="1" smtClean="0">
                <a:solidFill>
                  <a:srgbClr val="FF0000"/>
                </a:solidFill>
              </a:rPr>
              <a:t>Allahu</a:t>
            </a:r>
            <a:r>
              <a:rPr lang="tr-TR" sz="1200" b="1" dirty="0" smtClean="0">
                <a:solidFill>
                  <a:srgbClr val="FF0000"/>
                </a:solidFill>
              </a:rPr>
              <a:t> </a:t>
            </a:r>
            <a:r>
              <a:rPr lang="tr-TR" sz="1200" b="1" dirty="0" err="1" smtClean="0">
                <a:solidFill>
                  <a:srgbClr val="FF0000"/>
                </a:solidFill>
              </a:rPr>
              <a:t>Teâla</a:t>
            </a:r>
            <a:r>
              <a:rPr lang="tr-TR" sz="1200" b="1" dirty="0" smtClean="0">
                <a:solidFill>
                  <a:srgbClr val="FF0000"/>
                </a:solidFill>
              </a:rPr>
              <a:t> sizin Ramazan ayında hayırlarla yarış etmenize bakar ve meleklerine karşı sizinle övünür. </a:t>
            </a:r>
          </a:p>
          <a:p>
            <a:pPr algn="just"/>
            <a:r>
              <a:rPr lang="tr-TR" sz="1200" b="1" dirty="0" smtClean="0">
                <a:solidFill>
                  <a:srgbClr val="7030A0"/>
                </a:solidFill>
              </a:rPr>
              <a:t>O halde iyilik ve hayırdan yana </a:t>
            </a:r>
            <a:r>
              <a:rPr lang="tr-TR" sz="1200" b="1" dirty="0" err="1" smtClean="0">
                <a:solidFill>
                  <a:srgbClr val="7030A0"/>
                </a:solidFill>
              </a:rPr>
              <a:t>Allahu</a:t>
            </a:r>
            <a:r>
              <a:rPr lang="tr-TR" sz="1200" b="1" dirty="0" smtClean="0">
                <a:solidFill>
                  <a:srgbClr val="7030A0"/>
                </a:solidFill>
              </a:rPr>
              <a:t> </a:t>
            </a:r>
            <a:r>
              <a:rPr lang="tr-TR" sz="1200" b="1" dirty="0" err="1" smtClean="0">
                <a:solidFill>
                  <a:srgbClr val="7030A0"/>
                </a:solidFill>
              </a:rPr>
              <a:t>Teâla’ya</a:t>
            </a:r>
            <a:r>
              <a:rPr lang="tr-TR" sz="1200" b="1" dirty="0" smtClean="0">
                <a:solidFill>
                  <a:srgbClr val="7030A0"/>
                </a:solidFill>
              </a:rPr>
              <a:t> kendinizi gösterin. </a:t>
            </a:r>
          </a:p>
          <a:p>
            <a:pPr algn="just"/>
            <a:r>
              <a:rPr lang="tr-TR" sz="1200" dirty="0" smtClean="0">
                <a:solidFill>
                  <a:schemeClr val="tx1"/>
                </a:solidFill>
              </a:rPr>
              <a:t>Ramazan ayında Allah’ın rahmetinden kendisini mahrum eden bedbaht kimselerden olmayın.” </a:t>
            </a:r>
          </a:p>
          <a:p>
            <a:pPr algn="just"/>
            <a:r>
              <a:rPr lang="tr-TR" dirty="0" smtClean="0">
                <a:solidFill>
                  <a:schemeClr val="tx1"/>
                </a:solidFill>
              </a:rPr>
              <a:t>(</a:t>
            </a:r>
            <a:r>
              <a:rPr lang="tr-TR" dirty="0" err="1" smtClean="0">
                <a:solidFill>
                  <a:schemeClr val="tx1"/>
                </a:solidFill>
              </a:rPr>
              <a:t>Heysemi</a:t>
            </a:r>
            <a:r>
              <a:rPr lang="tr-TR" dirty="0" smtClean="0">
                <a:solidFill>
                  <a:schemeClr val="tx1"/>
                </a:solidFill>
              </a:rPr>
              <a:t>, </a:t>
            </a:r>
            <a:r>
              <a:rPr lang="tr-TR" dirty="0" err="1" smtClean="0">
                <a:solidFill>
                  <a:schemeClr val="tx1"/>
                </a:solidFill>
              </a:rPr>
              <a:t>Mecmau’z-Zevâid</a:t>
            </a:r>
            <a:r>
              <a:rPr lang="tr-TR" dirty="0" smtClean="0">
                <a:solidFill>
                  <a:schemeClr val="tx1"/>
                </a:solidFill>
              </a:rPr>
              <a:t>, III/344)</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60</a:t>
            </a:fld>
            <a:endParaRPr lang="tr-TR"/>
          </a:p>
        </p:txBody>
      </p:sp>
    </p:spTree>
    <p:extLst>
      <p:ext uri="{BB962C8B-B14F-4D97-AF65-F5344CB8AC3E}">
        <p14:creationId xmlns:p14="http://schemas.microsoft.com/office/powerpoint/2010/main" val="375946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NEYE,</a:t>
            </a:r>
            <a:r>
              <a:rPr lang="tr-TR" baseline="0" dirty="0" smtClean="0"/>
              <a:t> KİME SABIR? NEDEN SABIR?</a:t>
            </a:r>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61</a:t>
            </a:fld>
            <a:endParaRPr lang="tr-TR"/>
          </a:p>
        </p:txBody>
      </p:sp>
    </p:spTree>
    <p:extLst>
      <p:ext uri="{BB962C8B-B14F-4D97-AF65-F5344CB8AC3E}">
        <p14:creationId xmlns:p14="http://schemas.microsoft.com/office/powerpoint/2010/main" val="3670707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ar-SA" sz="1200" dirty="0" smtClean="0">
                <a:solidFill>
                  <a:schemeClr val="tx1"/>
                </a:solidFill>
              </a:rPr>
              <a:t>‏</a:t>
            </a:r>
            <a:r>
              <a:rPr lang="ar-SA" sz="1600" dirty="0" smtClean="0">
                <a:solidFill>
                  <a:schemeClr val="tx1"/>
                </a:solidFill>
                <a:latin typeface="HASENAT4" pitchFamily="2" charset="-78"/>
                <a:cs typeface="HASENAT4" pitchFamily="2" charset="-78"/>
              </a:rPr>
              <a:t>"‏ إِنَّ الْعَبْدَ إِذَا أَخْطَأَ خَطِيئَةً نُكِتَتْ فِي قَلْبِهِ نُكْتَةٌ سَوْدَاءُ فَإِذَا هُوَ نَزَعَ وَاسْتَغْفَرَ وَتَابَ سُقِلَ قَلْبُهُ وَإِنْ عَادَ زِيدَ فِيهَا حَتَّى تَعْلُوَ قَلْبَهُ وَهُوَ الرَّانُ الَّذِي ذَكَرَ اللَّهُ ‏: </a:t>
            </a:r>
            <a:endParaRPr lang="tr-TR" sz="1600" dirty="0" smtClean="0">
              <a:solidFill>
                <a:schemeClr val="tx1"/>
              </a:solidFill>
              <a:latin typeface="HASENAT4" pitchFamily="2" charset="-78"/>
              <a:cs typeface="HASENAT4" pitchFamily="2" charset="-78"/>
            </a:endParaRPr>
          </a:p>
          <a:p>
            <a:pPr algn="ctr"/>
            <a:r>
              <a:rPr lang="ar-SA" sz="1600" dirty="0" smtClean="0">
                <a:solidFill>
                  <a:schemeClr val="tx1"/>
                </a:solidFill>
                <a:latin typeface="HASENAT4" pitchFamily="2" charset="-78"/>
                <a:cs typeface="HASENAT4" pitchFamily="2" charset="-78"/>
              </a:rPr>
              <a:t>‏(‏ كلاَّ بَلْ رَانَ عَلَى قُلُوبِهِمْ مَا كَانُوا يَكْسِبُونَ ‏)‏ ‏"‏</a:t>
            </a:r>
            <a:endParaRPr lang="tr-TR" sz="1200" dirty="0" smtClean="0">
              <a:solidFill>
                <a:schemeClr val="tx1"/>
              </a:solidFill>
              <a:latin typeface="HASENAT4" pitchFamily="2" charset="-78"/>
              <a:cs typeface="HASENAT4" pitchFamily="2" charset="-78"/>
            </a:endParaRPr>
          </a:p>
          <a:p>
            <a:pPr algn="just"/>
            <a:endParaRPr lang="tr-TR" sz="1100" dirty="0" smtClean="0">
              <a:solidFill>
                <a:schemeClr val="tx1"/>
              </a:solidFill>
            </a:endParaRPr>
          </a:p>
          <a:p>
            <a:pPr algn="just"/>
            <a:r>
              <a:rPr lang="tr-TR" sz="1100" dirty="0" smtClean="0">
                <a:solidFill>
                  <a:schemeClr val="tx1"/>
                </a:solidFill>
              </a:rPr>
              <a:t>Hz. Peygamber (</a:t>
            </a:r>
            <a:r>
              <a:rPr lang="tr-TR" sz="1100" dirty="0" err="1" smtClean="0">
                <a:solidFill>
                  <a:schemeClr val="tx1"/>
                </a:solidFill>
              </a:rPr>
              <a:t>a.s</a:t>
            </a:r>
            <a:r>
              <a:rPr lang="tr-TR" sz="1100" dirty="0" smtClean="0">
                <a:solidFill>
                  <a:schemeClr val="tx1"/>
                </a:solidFill>
              </a:rPr>
              <a:t>.):  </a:t>
            </a:r>
            <a:r>
              <a:rPr lang="tr-TR" sz="1200" dirty="0" smtClean="0">
                <a:solidFill>
                  <a:schemeClr val="tx1"/>
                </a:solidFill>
              </a:rPr>
              <a:t>"</a:t>
            </a:r>
            <a:r>
              <a:rPr lang="tr-TR" sz="1200" b="1" dirty="0" smtClean="0">
                <a:solidFill>
                  <a:srgbClr val="FF0000"/>
                </a:solidFill>
              </a:rPr>
              <a:t>Kul, bir hata işlediği zaman kalbine siyah bir nokta vurulur.</a:t>
            </a:r>
            <a:r>
              <a:rPr lang="tr-TR" sz="1200" b="1" dirty="0" smtClean="0">
                <a:solidFill>
                  <a:schemeClr val="tx1"/>
                </a:solidFill>
              </a:rPr>
              <a:t> </a:t>
            </a:r>
            <a:r>
              <a:rPr lang="tr-TR" sz="1200" b="1" dirty="0" smtClean="0">
                <a:solidFill>
                  <a:srgbClr val="0070C0"/>
                </a:solidFill>
              </a:rPr>
              <a:t>Şayet el çeker, mağfiret diler ve </a:t>
            </a:r>
            <a:r>
              <a:rPr lang="tr-TR" sz="1200" b="1" dirty="0" err="1" smtClean="0">
                <a:solidFill>
                  <a:srgbClr val="0070C0"/>
                </a:solidFill>
              </a:rPr>
              <a:t>tevbe</a:t>
            </a:r>
            <a:r>
              <a:rPr lang="tr-TR" sz="1200" b="1" dirty="0" smtClean="0">
                <a:solidFill>
                  <a:srgbClr val="0070C0"/>
                </a:solidFill>
              </a:rPr>
              <a:t> ederse kalbi cilalanır</a:t>
            </a:r>
            <a:r>
              <a:rPr lang="tr-TR" sz="1200" dirty="0" smtClean="0">
                <a:solidFill>
                  <a:srgbClr val="0070C0"/>
                </a:solidFill>
              </a:rPr>
              <a:t>.</a:t>
            </a:r>
            <a:r>
              <a:rPr lang="tr-TR" sz="1200" dirty="0" smtClean="0">
                <a:solidFill>
                  <a:schemeClr val="tx1"/>
                </a:solidFill>
              </a:rPr>
              <a:t> </a:t>
            </a:r>
          </a:p>
          <a:p>
            <a:pPr algn="just"/>
            <a:r>
              <a:rPr lang="tr-TR" sz="1200" b="1" dirty="0" smtClean="0">
                <a:solidFill>
                  <a:srgbClr val="7030A0"/>
                </a:solidFill>
              </a:rPr>
              <a:t>Eğer </a:t>
            </a:r>
            <a:r>
              <a:rPr lang="tr-TR" sz="1200" b="1" dirty="0" err="1" smtClean="0">
                <a:solidFill>
                  <a:srgbClr val="7030A0"/>
                </a:solidFill>
              </a:rPr>
              <a:t>Tevbe</a:t>
            </a:r>
            <a:r>
              <a:rPr lang="tr-TR" sz="1200" b="1" dirty="0" smtClean="0">
                <a:solidFill>
                  <a:srgbClr val="7030A0"/>
                </a:solidFill>
              </a:rPr>
              <a:t> etmeyip günaha devam ederse siyah nokta artırılır ve neticede bütün kalbini istila eder.</a:t>
            </a:r>
            <a:r>
              <a:rPr lang="tr-TR" sz="1200" dirty="0" smtClean="0">
                <a:solidFill>
                  <a:schemeClr val="tx1"/>
                </a:solidFill>
              </a:rPr>
              <a:t> </a:t>
            </a:r>
          </a:p>
          <a:p>
            <a:pPr algn="just"/>
            <a:r>
              <a:rPr lang="tr-TR" sz="1200" dirty="0" smtClean="0">
                <a:solidFill>
                  <a:schemeClr val="tx1"/>
                </a:solidFill>
              </a:rPr>
              <a:t>İşte Allah (</a:t>
            </a:r>
            <a:r>
              <a:rPr lang="tr-TR" sz="1200" dirty="0" err="1" smtClean="0">
                <a:solidFill>
                  <a:schemeClr val="tx1"/>
                </a:solidFill>
              </a:rPr>
              <a:t>c.c</a:t>
            </a:r>
            <a:r>
              <a:rPr lang="tr-TR" sz="1200" dirty="0" smtClean="0">
                <a:solidFill>
                  <a:schemeClr val="tx1"/>
                </a:solidFill>
              </a:rPr>
              <a:t>) </a:t>
            </a:r>
            <a:r>
              <a:rPr lang="tr-TR" sz="1200" dirty="0" err="1" smtClean="0">
                <a:solidFill>
                  <a:schemeClr val="tx1"/>
                </a:solidFill>
              </a:rPr>
              <a:t>nun</a:t>
            </a:r>
            <a:r>
              <a:rPr lang="tr-TR" sz="1200" dirty="0" smtClean="0">
                <a:solidFill>
                  <a:schemeClr val="tx1"/>
                </a:solidFill>
              </a:rPr>
              <a:t>, " </a:t>
            </a:r>
            <a:r>
              <a:rPr lang="tr-TR" sz="1200" b="1" dirty="0" smtClean="0">
                <a:solidFill>
                  <a:schemeClr val="accent6">
                    <a:lumMod val="50000"/>
                  </a:schemeClr>
                </a:solidFill>
              </a:rPr>
              <a:t>gerçek şu ki onların kazanmış oldukları günahlar, kalplerini örtmüştür</a:t>
            </a:r>
            <a:r>
              <a:rPr lang="tr-TR" sz="1200" dirty="0" smtClean="0">
                <a:solidFill>
                  <a:schemeClr val="tx1"/>
                </a:solidFill>
              </a:rPr>
              <a:t>."</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Mutaffifin</a:t>
            </a:r>
            <a:r>
              <a:rPr lang="tr-TR" sz="800" dirty="0" smtClean="0">
                <a:solidFill>
                  <a:schemeClr val="tx1"/>
                </a:solidFill>
              </a:rPr>
              <a:t>, 83/14) </a:t>
            </a:r>
            <a:r>
              <a:rPr lang="tr-TR" sz="1200" dirty="0" smtClean="0">
                <a:solidFill>
                  <a:schemeClr val="tx1"/>
                </a:solidFill>
              </a:rPr>
              <a:t>diye zikrettiği örtü budur</a:t>
            </a:r>
            <a:r>
              <a:rPr lang="tr-TR" sz="1100" dirty="0" smtClean="0">
                <a:solidFill>
                  <a:schemeClr val="tx1"/>
                </a:solidFill>
              </a:rPr>
              <a:t>." </a:t>
            </a:r>
            <a:r>
              <a:rPr lang="tr-TR" sz="800" dirty="0" smtClean="0">
                <a:solidFill>
                  <a:schemeClr val="tx1"/>
                </a:solidFill>
              </a:rPr>
              <a:t>(</a:t>
            </a:r>
            <a:r>
              <a:rPr lang="tr-TR" sz="800" dirty="0" err="1" smtClean="0">
                <a:solidFill>
                  <a:schemeClr val="tx1"/>
                </a:solidFill>
              </a:rPr>
              <a:t>Tirmizi</a:t>
            </a:r>
            <a:r>
              <a:rPr lang="tr-TR" sz="800" dirty="0" smtClean="0">
                <a:solidFill>
                  <a:schemeClr val="tx1"/>
                </a:solidFill>
              </a:rPr>
              <a:t>, Tefsir, 74/3654)</a:t>
            </a:r>
            <a:endParaRPr lang="tr-TR" sz="1100" dirty="0" smtClean="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fld id="{6E72C071-C9D9-44CB-A645-496556572C7F}" type="slidenum">
              <a:rPr lang="tr-TR" smtClean="0"/>
              <a:t>63</a:t>
            </a:fld>
            <a:endParaRPr lang="tr-TR"/>
          </a:p>
        </p:txBody>
      </p:sp>
    </p:spTree>
    <p:extLst>
      <p:ext uri="{BB962C8B-B14F-4D97-AF65-F5344CB8AC3E}">
        <p14:creationId xmlns:p14="http://schemas.microsoft.com/office/powerpoint/2010/main" val="3607629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66</a:t>
            </a:fld>
            <a:endParaRPr lang="tr-TR"/>
          </a:p>
        </p:txBody>
      </p:sp>
    </p:spTree>
    <p:extLst>
      <p:ext uri="{BB962C8B-B14F-4D97-AF65-F5344CB8AC3E}">
        <p14:creationId xmlns:p14="http://schemas.microsoft.com/office/powerpoint/2010/main" val="3757264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a:t>
            </a:fld>
            <a:endParaRPr lang="tr-TR"/>
          </a:p>
        </p:txBody>
      </p:sp>
    </p:spTree>
    <p:extLst>
      <p:ext uri="{BB962C8B-B14F-4D97-AF65-F5344CB8AC3E}">
        <p14:creationId xmlns:p14="http://schemas.microsoft.com/office/powerpoint/2010/main" val="2948231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fontAlgn="auto">
              <a:spcBef>
                <a:spcPts val="0"/>
              </a:spcBef>
              <a:spcAft>
                <a:spcPts val="0"/>
              </a:spcAft>
              <a:defRPr/>
            </a:pPr>
            <a:r>
              <a:rPr lang="tr-TR" sz="1200" b="1" u="sng" dirty="0" err="1" smtClean="0">
                <a:solidFill>
                  <a:schemeClr val="tx1"/>
                </a:solidFill>
                <a:latin typeface="Times New Roman" pitchFamily="18" charset="0"/>
                <a:cs typeface="Times New Roman" pitchFamily="18" charset="0"/>
              </a:rPr>
              <a:t>Cehd</a:t>
            </a:r>
            <a:r>
              <a:rPr lang="tr-TR" sz="1200" b="1" u="sng" dirty="0" smtClean="0">
                <a:solidFill>
                  <a:schemeClr val="tx1"/>
                </a:solidFill>
                <a:latin typeface="Times New Roman" pitchFamily="18" charset="0"/>
                <a:cs typeface="Times New Roman" pitchFamily="18" charset="0"/>
              </a:rPr>
              <a:t>: </a:t>
            </a:r>
          </a:p>
          <a:p>
            <a:pPr algn="l" fontAlgn="auto">
              <a:spcBef>
                <a:spcPts val="0"/>
              </a:spcBef>
              <a:spcAft>
                <a:spcPts val="0"/>
              </a:spcAft>
              <a:defRPr/>
            </a:pPr>
            <a:r>
              <a:rPr lang="tr-TR" sz="1200" dirty="0" smtClean="0">
                <a:solidFill>
                  <a:srgbClr val="002060"/>
                </a:solidFill>
                <a:latin typeface="Times New Roman" pitchFamily="18" charset="0"/>
                <a:cs typeface="Times New Roman" pitchFamily="18" charset="0"/>
              </a:rPr>
              <a:t>Gayret etmek, artırmak için çalışmak</a:t>
            </a:r>
          </a:p>
          <a:p>
            <a:pPr algn="l" fontAlgn="auto">
              <a:spcBef>
                <a:spcPts val="0"/>
              </a:spcBef>
              <a:spcAft>
                <a:spcPts val="0"/>
              </a:spcAft>
              <a:defRPr/>
            </a:pPr>
            <a:r>
              <a:rPr lang="tr-TR" sz="1200" b="1" u="sng" dirty="0" err="1" smtClean="0">
                <a:solidFill>
                  <a:schemeClr val="tx1"/>
                </a:solidFill>
                <a:latin typeface="Times New Roman" pitchFamily="18" charset="0"/>
                <a:cs typeface="Times New Roman" pitchFamily="18" charset="0"/>
              </a:rPr>
              <a:t>Cihad</a:t>
            </a:r>
            <a:r>
              <a:rPr lang="tr-TR" sz="1200" b="1" u="sng" dirty="0" smtClean="0">
                <a:solidFill>
                  <a:schemeClr val="tx1"/>
                </a:solidFill>
                <a:latin typeface="Times New Roman" pitchFamily="18" charset="0"/>
                <a:cs typeface="Times New Roman" pitchFamily="18" charset="0"/>
              </a:rPr>
              <a:t>: </a:t>
            </a:r>
          </a:p>
          <a:p>
            <a:pPr algn="l" fontAlgn="auto">
              <a:spcBef>
                <a:spcPts val="0"/>
              </a:spcBef>
              <a:spcAft>
                <a:spcPts val="0"/>
              </a:spcAft>
              <a:defRPr/>
            </a:pPr>
            <a:r>
              <a:rPr lang="tr-TR" sz="1200" b="1" dirty="0" smtClean="0">
                <a:solidFill>
                  <a:srgbClr val="FF0000"/>
                </a:solidFill>
                <a:latin typeface="Times New Roman" pitchFamily="18" charset="0"/>
                <a:cs typeface="Times New Roman" pitchFamily="18" charset="0"/>
              </a:rPr>
              <a:t>İslam ile insan arasındaki engellerin kaldırılması</a:t>
            </a:r>
          </a:p>
          <a:p>
            <a:pPr algn="l" fontAlgn="auto">
              <a:spcBef>
                <a:spcPts val="0"/>
              </a:spcBef>
              <a:spcAft>
                <a:spcPts val="0"/>
              </a:spcAft>
              <a:defRPr/>
            </a:pPr>
            <a:r>
              <a:rPr lang="tr-TR" sz="1800" b="1" dirty="0" smtClean="0">
                <a:solidFill>
                  <a:srgbClr val="FFFF00"/>
                </a:solidFill>
                <a:latin typeface="Times New Roman" pitchFamily="18" charset="0"/>
                <a:cs typeface="Times New Roman" pitchFamily="18" charset="0"/>
              </a:rPr>
              <a:t>Ramazan, </a:t>
            </a:r>
          </a:p>
          <a:p>
            <a:pPr algn="l" fontAlgn="auto">
              <a:spcBef>
                <a:spcPts val="0"/>
              </a:spcBef>
              <a:spcAft>
                <a:spcPts val="0"/>
              </a:spcAft>
              <a:defRPr/>
            </a:pPr>
            <a:r>
              <a:rPr lang="tr-TR" sz="1800" b="1" dirty="0" smtClean="0">
                <a:solidFill>
                  <a:schemeClr val="bg1"/>
                </a:solidFill>
                <a:latin typeface="Times New Roman" pitchFamily="18" charset="0"/>
                <a:cs typeface="Times New Roman" pitchFamily="18" charset="0"/>
              </a:rPr>
              <a:t>eğlence ve şenlik ayı değil, </a:t>
            </a:r>
          </a:p>
          <a:p>
            <a:pPr algn="l" fontAlgn="auto">
              <a:spcBef>
                <a:spcPts val="0"/>
              </a:spcBef>
              <a:spcAft>
                <a:spcPts val="0"/>
              </a:spcAft>
              <a:defRPr/>
            </a:pPr>
            <a:r>
              <a:rPr lang="tr-TR" sz="1800" b="1" dirty="0" smtClean="0">
                <a:solidFill>
                  <a:srgbClr val="FFFF00"/>
                </a:solidFill>
                <a:latin typeface="Times New Roman" pitchFamily="18" charset="0"/>
                <a:cs typeface="Times New Roman" pitchFamily="18" charset="0"/>
              </a:rPr>
              <a:t>İbadet ve </a:t>
            </a:r>
            <a:r>
              <a:rPr lang="tr-TR" sz="1800" b="1" dirty="0" err="1" smtClean="0">
                <a:solidFill>
                  <a:srgbClr val="FFFF00"/>
                </a:solidFill>
                <a:latin typeface="Times New Roman" pitchFamily="18" charset="0"/>
                <a:cs typeface="Times New Roman" pitchFamily="18" charset="0"/>
              </a:rPr>
              <a:t>cihad</a:t>
            </a:r>
            <a:r>
              <a:rPr lang="tr-TR" sz="1800" b="1" dirty="0" smtClean="0">
                <a:solidFill>
                  <a:srgbClr val="FFFF00"/>
                </a:solidFill>
                <a:latin typeface="Times New Roman" pitchFamily="18" charset="0"/>
                <a:cs typeface="Times New Roman" pitchFamily="18" charset="0"/>
              </a:rPr>
              <a:t> ayıdır.</a:t>
            </a:r>
          </a:p>
          <a:p>
            <a:pPr algn="l"/>
            <a:endParaRPr lang="tr-TR" dirty="0" smtClean="0"/>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68</a:t>
            </a:fld>
            <a:endParaRPr lang="tr-TR"/>
          </a:p>
        </p:txBody>
      </p:sp>
    </p:spTree>
    <p:extLst>
      <p:ext uri="{BB962C8B-B14F-4D97-AF65-F5344CB8AC3E}">
        <p14:creationId xmlns:p14="http://schemas.microsoft.com/office/powerpoint/2010/main" val="3264744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r>
              <a:rPr lang="tr-TR" sz="1700" b="1" dirty="0"/>
              <a:t>Bir başka rivayette “YAZIKLAR OLSUN” ifadesini, Cebrail (AS) kullanmış, Hz. Peygamber (SAV) de buna âmin demiştir. Peygamberimiz (SAV)’in özelliklerinden bir tanesi de çok istisnai bir-iki olay dışında hayatında hiç beddua etmemesi, hiç kimseye lanet okumamasıdır. Burada ise bir sitem vardır. Bir insan, Ramazana eriştiği halde arınmadan Ramazan’ı terk ederse ona yazıklar olsun. Çünkü bu, arınmaya direnmektir. </a:t>
            </a:r>
          </a:p>
          <a:p>
            <a:endParaRPr lang="tr-TR" sz="1700" b="1" dirty="0"/>
          </a:p>
          <a:p>
            <a:r>
              <a:rPr lang="tr-TR" sz="1200" kern="1200" dirty="0" err="1">
                <a:solidFill>
                  <a:schemeClr val="tx1"/>
                </a:solidFill>
                <a:effectLst/>
                <a:latin typeface="+mn-lt"/>
                <a:ea typeface="+mn-ea"/>
                <a:cs typeface="+mn-cs"/>
              </a:rPr>
              <a:t>Sahabe’den</a:t>
            </a:r>
            <a:r>
              <a:rPr lang="tr-TR" sz="1200" kern="1200" dirty="0">
                <a:solidFill>
                  <a:schemeClr val="tx1"/>
                </a:solidFill>
                <a:effectLst/>
                <a:latin typeface="+mn-lt"/>
                <a:ea typeface="+mn-ea"/>
                <a:cs typeface="+mn-cs"/>
              </a:rPr>
              <a:t> </a:t>
            </a:r>
            <a:r>
              <a:rPr lang="tr-TR" sz="1200" b="1" kern="1200" dirty="0" err="1">
                <a:solidFill>
                  <a:schemeClr val="tx1"/>
                </a:solidFill>
                <a:effectLst/>
                <a:latin typeface="+mn-lt"/>
                <a:ea typeface="+mn-ea"/>
                <a:cs typeface="+mn-cs"/>
              </a:rPr>
              <a:t>Ebû</a:t>
            </a:r>
            <a:r>
              <a:rPr lang="tr-TR" sz="1200" b="1" kern="1200" dirty="0">
                <a:solidFill>
                  <a:schemeClr val="tx1"/>
                </a:solidFill>
                <a:effectLst/>
                <a:latin typeface="+mn-lt"/>
                <a:ea typeface="+mn-ea"/>
                <a:cs typeface="+mn-cs"/>
              </a:rPr>
              <a:t> Said el-</a:t>
            </a:r>
            <a:r>
              <a:rPr lang="tr-TR" sz="1200" b="1" kern="1200" dirty="0" err="1">
                <a:solidFill>
                  <a:schemeClr val="tx1"/>
                </a:solidFill>
                <a:effectLst/>
                <a:latin typeface="+mn-lt"/>
                <a:ea typeface="+mn-ea"/>
                <a:cs typeface="+mn-cs"/>
              </a:rPr>
              <a:t>Hudri</a:t>
            </a:r>
            <a:r>
              <a:rPr lang="tr-TR" sz="1200" kern="1200" dirty="0">
                <a:solidFill>
                  <a:schemeClr val="tx1"/>
                </a:solidFill>
                <a:effectLst/>
                <a:latin typeface="+mn-lt"/>
                <a:ea typeface="+mn-ea"/>
                <a:cs typeface="+mn-cs"/>
              </a:rPr>
              <a:t> bize nakil ediyor. Diyor ki: “Peygamber Efendimiz (</a:t>
            </a:r>
            <a:r>
              <a:rPr lang="tr-TR" sz="1200" kern="1200" dirty="0" err="1">
                <a:solidFill>
                  <a:schemeClr val="tx1"/>
                </a:solidFill>
                <a:effectLst/>
                <a:latin typeface="+mn-lt"/>
                <a:ea typeface="+mn-ea"/>
                <a:cs typeface="+mn-cs"/>
              </a:rPr>
              <a:t>sas</a:t>
            </a:r>
            <a:r>
              <a:rPr lang="tr-TR" sz="1200" kern="1200" dirty="0">
                <a:solidFill>
                  <a:schemeClr val="tx1"/>
                </a:solidFill>
                <a:effectLst/>
                <a:latin typeface="+mn-lt"/>
                <a:ea typeface="+mn-ea"/>
                <a:cs typeface="+mn-cs"/>
              </a:rPr>
              <a:t>) bir keresinde minbere çıkarken, her adımda “âmin” dedi: Bir adım çıktı, “âmin…”; bir adım daha çıktı, “âmin…”; bir adım daha çıktı, “âmin…”</a:t>
            </a:r>
          </a:p>
          <a:p>
            <a:r>
              <a:rPr lang="tr-TR" sz="1200" kern="1200" dirty="0">
                <a:solidFill>
                  <a:schemeClr val="tx1"/>
                </a:solidFill>
                <a:effectLst/>
                <a:latin typeface="+mn-lt"/>
                <a:ea typeface="+mn-ea"/>
                <a:cs typeface="+mn-cs"/>
              </a:rPr>
              <a:t>Hutbesi bittikten sonra: “</a:t>
            </a:r>
            <a:r>
              <a:rPr lang="tr-TR" sz="1200" kern="1200" dirty="0" err="1">
                <a:solidFill>
                  <a:schemeClr val="tx1"/>
                </a:solidFill>
                <a:effectLst/>
                <a:latin typeface="+mn-lt"/>
                <a:ea typeface="+mn-ea"/>
                <a:cs typeface="+mn-cs"/>
              </a:rPr>
              <a:t>Yâ</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Resûlallah</a:t>
            </a:r>
            <a:r>
              <a:rPr lang="tr-TR" sz="1200" kern="1200" dirty="0">
                <a:solidFill>
                  <a:schemeClr val="tx1"/>
                </a:solidFill>
                <a:effectLst/>
                <a:latin typeface="+mn-lt"/>
                <a:ea typeface="+mn-ea"/>
                <a:cs typeface="+mn-cs"/>
              </a:rPr>
              <a:t>! Minbere çıktığınız zaman ‘âmin’ dediniz, her adımınızda bunu neden söylediniz?” diyerek sebebini sordular.</a:t>
            </a:r>
          </a:p>
          <a:p>
            <a:r>
              <a:rPr lang="tr-TR" sz="1200" kern="1200" dirty="0">
                <a:solidFill>
                  <a:schemeClr val="tx1"/>
                </a:solidFill>
                <a:effectLst/>
                <a:latin typeface="+mn-lt"/>
                <a:ea typeface="+mn-ea"/>
                <a:cs typeface="+mn-cs"/>
              </a:rPr>
              <a:t>Buyurdu ki: </a:t>
            </a:r>
            <a:r>
              <a:rPr lang="tr-TR" sz="1200" b="1" kern="1200" dirty="0">
                <a:solidFill>
                  <a:schemeClr val="tx1"/>
                </a:solidFill>
                <a:effectLst/>
                <a:latin typeface="+mn-lt"/>
                <a:ea typeface="+mn-ea"/>
                <a:cs typeface="+mn-cs"/>
              </a:rPr>
              <a:t>“Cebrail (as) üç dua etti, ben de onlara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Birisi: Cebrail (as): ‘Annesine, babasına veya sadece onlardan birine ulaşmış bir evlat, (onlara güzel hizmet edip, onların hayır duasını alıp) cenneti kazanamadıysa, ona yazıklar olsun/burnu yerde sürtünsün!’ dedi, ben de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İkincisi: “Cebrail (as): ‘Sen peygamber olarak bir insanın yanında anıldığın zaman, sana salat-ü selâm getirmezse; ona yazıklar olsun! Onun burnu yere sürünsün!’ dedi. Ben de ona âmin dedim.”</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“Üçüncüsü: “Cebrail (as): ‘Ramazana eriştiği halde bir insan, buna Ramazanın feyzinden, bereketinden istifade edememiş, Ramazan gelmiş geçmiş de hâlâ Allah’ın mağfiret ettiği bir kul olamamışsa, Allah’ın affını, mağfiretini kazanamamışsa; yazıklar olsun o kula! Burnu yerde sürtsün!’ diye dua etti. Ben de ona âmin dedim.”</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Buharî</a:t>
            </a:r>
            <a:r>
              <a:rPr lang="tr-TR" sz="1200" kern="1200" dirty="0">
                <a:solidFill>
                  <a:schemeClr val="tx1"/>
                </a:solidFill>
                <a:effectLst/>
                <a:latin typeface="+mn-lt"/>
                <a:ea typeface="+mn-ea"/>
                <a:cs typeface="+mn-cs"/>
              </a:rPr>
              <a:t>, </a:t>
            </a:r>
            <a:r>
              <a:rPr lang="tr-TR" sz="1200" i="1" kern="1200" dirty="0">
                <a:solidFill>
                  <a:schemeClr val="tx1"/>
                </a:solidFill>
                <a:effectLst/>
                <a:latin typeface="+mn-lt"/>
                <a:ea typeface="+mn-ea"/>
                <a:cs typeface="+mn-cs"/>
              </a:rPr>
              <a:t>el-</a:t>
            </a:r>
            <a:r>
              <a:rPr lang="tr-TR" sz="1200" i="1" kern="1200" dirty="0" err="1">
                <a:solidFill>
                  <a:schemeClr val="tx1"/>
                </a:solidFill>
                <a:effectLst/>
                <a:latin typeface="+mn-lt"/>
                <a:ea typeface="+mn-ea"/>
                <a:cs typeface="+mn-cs"/>
              </a:rPr>
              <a:t>Edebu’l</a:t>
            </a:r>
            <a:r>
              <a:rPr lang="tr-TR" sz="1200" i="1" kern="1200" dirty="0">
                <a:solidFill>
                  <a:schemeClr val="tx1"/>
                </a:solidFill>
                <a:effectLst/>
                <a:latin typeface="+mn-lt"/>
                <a:ea typeface="+mn-ea"/>
                <a:cs typeface="+mn-cs"/>
              </a:rPr>
              <a:t>-</a:t>
            </a:r>
            <a:r>
              <a:rPr lang="tr-TR" sz="1200" i="1" kern="1200" dirty="0" err="1">
                <a:solidFill>
                  <a:schemeClr val="tx1"/>
                </a:solidFill>
                <a:effectLst/>
                <a:latin typeface="+mn-lt"/>
                <a:ea typeface="+mn-ea"/>
                <a:cs typeface="+mn-cs"/>
              </a:rPr>
              <a:t>Müfred</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1/338; </a:t>
            </a:r>
            <a:r>
              <a:rPr lang="tr-TR" sz="1200" kern="1200" dirty="0" err="1">
                <a:solidFill>
                  <a:schemeClr val="tx1"/>
                </a:solidFill>
                <a:effectLst/>
                <a:latin typeface="+mn-lt"/>
                <a:ea typeface="+mn-ea"/>
                <a:cs typeface="+mn-cs"/>
              </a:rPr>
              <a:t>Taberanî</a:t>
            </a:r>
            <a:r>
              <a:rPr lang="tr-TR" sz="1200" kern="1200" dirty="0">
                <a:solidFill>
                  <a:schemeClr val="tx1"/>
                </a:solidFill>
                <a:effectLst/>
                <a:latin typeface="+mn-lt"/>
                <a:ea typeface="+mn-ea"/>
                <a:cs typeface="+mn-cs"/>
              </a:rPr>
              <a:t>, </a:t>
            </a:r>
            <a:r>
              <a:rPr lang="tr-TR" sz="1200" i="1" kern="1200" dirty="0" err="1">
                <a:solidFill>
                  <a:schemeClr val="tx1"/>
                </a:solidFill>
                <a:effectLst/>
                <a:latin typeface="+mn-lt"/>
                <a:ea typeface="+mn-ea"/>
                <a:cs typeface="+mn-cs"/>
              </a:rPr>
              <a:t>Mü’cemü’l-Evsat</a:t>
            </a:r>
            <a:r>
              <a:rPr lang="tr-TR" sz="1200" kern="1200" dirty="0">
                <a:solidFill>
                  <a:schemeClr val="tx1"/>
                </a:solidFill>
                <a:effectLst/>
                <a:latin typeface="+mn-lt"/>
                <a:ea typeface="+mn-ea"/>
                <a:cs typeface="+mn-cs"/>
              </a:rPr>
              <a:t>, 8994)</a:t>
            </a:r>
            <a:br>
              <a:rPr lang="tr-TR" sz="1200" kern="1200" dirty="0">
                <a:solidFill>
                  <a:schemeClr val="tx1"/>
                </a:solidFill>
                <a:effectLst/>
                <a:latin typeface="+mn-lt"/>
                <a:ea typeface="+mn-ea"/>
                <a:cs typeface="+mn-cs"/>
              </a:rPr>
            </a:br>
            <a:endParaRPr lang="tr-TR" sz="1700" b="1" dirty="0"/>
          </a:p>
          <a:p>
            <a:endParaRPr lang="tr-TR" sz="1700" b="1" dirty="0"/>
          </a:p>
          <a:p>
            <a:pPr algn="ctr" fontAlgn="auto">
              <a:spcBef>
                <a:spcPts val="0"/>
              </a:spcBef>
              <a:spcAft>
                <a:spcPts val="0"/>
              </a:spcAft>
              <a:defRPr/>
            </a:pPr>
            <a:r>
              <a:rPr lang="ar-SA" sz="1200" dirty="0">
                <a:solidFill>
                  <a:schemeClr val="tx1"/>
                </a:solidFill>
                <a:latin typeface="HASENAT" panose="01000600020000020003" pitchFamily="2" charset="-78"/>
                <a:cs typeface="HASENAT" panose="01000600020000020003" pitchFamily="2" charset="-78"/>
              </a:rPr>
              <a:t>الصَّلَوَاتُ الخَمْسُ وَالجُمُعَةُ إلى الجُمُعَةِ،</a:t>
            </a:r>
            <a:endParaRPr lang="tr-TR" sz="12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ar-SA" sz="1200" dirty="0">
                <a:solidFill>
                  <a:srgbClr val="FF0000"/>
                </a:solidFill>
                <a:latin typeface="HASENAT" panose="01000600020000020003" pitchFamily="2" charset="-78"/>
                <a:cs typeface="HASENAT" panose="01000600020000020003" pitchFamily="2" charset="-78"/>
              </a:rPr>
              <a:t> وَرَمَضَانُ إلى رَمَضَانَ</a:t>
            </a:r>
            <a:r>
              <a:rPr lang="ar-SA" sz="1200" dirty="0">
                <a:solidFill>
                  <a:schemeClr val="tx1"/>
                </a:solidFill>
                <a:latin typeface="HASENAT" panose="01000600020000020003" pitchFamily="2" charset="-78"/>
                <a:cs typeface="HASENAT" panose="01000600020000020003" pitchFamily="2" charset="-78"/>
              </a:rPr>
              <a:t>، مُكَفِّرَاتٌ ما بَيْنَهُنَّ إذا اجْتُنِبَتِ الكَبَائِرُ.</a:t>
            </a:r>
            <a:endParaRPr lang="tr-TR" sz="12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endParaRPr lang="tr-TR" sz="800" dirty="0">
              <a:solidFill>
                <a:schemeClr val="tx1"/>
              </a:solidFill>
            </a:endParaRPr>
          </a:p>
          <a:p>
            <a:pPr algn="just" fontAlgn="auto">
              <a:spcBef>
                <a:spcPts val="0"/>
              </a:spcBef>
              <a:spcAft>
                <a:spcPts val="0"/>
              </a:spcAft>
              <a:defRPr/>
            </a:pPr>
            <a:r>
              <a:rPr lang="tr-TR" sz="900" dirty="0" err="1">
                <a:solidFill>
                  <a:schemeClr val="tx1"/>
                </a:solidFill>
              </a:rPr>
              <a:t>Ebû</a:t>
            </a:r>
            <a:r>
              <a:rPr lang="tr-TR" sz="900" dirty="0">
                <a:solidFill>
                  <a:schemeClr val="tx1"/>
                </a:solidFill>
              </a:rPr>
              <a:t> </a:t>
            </a:r>
            <a:r>
              <a:rPr lang="tr-TR" sz="900" dirty="0" err="1">
                <a:solidFill>
                  <a:schemeClr val="tx1"/>
                </a:solidFill>
              </a:rPr>
              <a:t>Hüreyre</a:t>
            </a:r>
            <a:r>
              <a:rPr lang="tr-TR" sz="900" dirty="0">
                <a:solidFill>
                  <a:schemeClr val="tx1"/>
                </a:solidFill>
              </a:rPr>
              <a:t> (</a:t>
            </a:r>
            <a:r>
              <a:rPr lang="tr-TR" sz="900" dirty="0" err="1">
                <a:solidFill>
                  <a:schemeClr val="tx1"/>
                </a:solidFill>
              </a:rPr>
              <a:t>r.a</a:t>
            </a:r>
            <a:r>
              <a:rPr lang="tr-TR" sz="900" dirty="0">
                <a:solidFill>
                  <a:schemeClr val="tx1"/>
                </a:solidFill>
              </a:rPr>
              <a:t>)’den rivayetle Peygamber (</a:t>
            </a:r>
            <a:r>
              <a:rPr lang="tr-TR" sz="900" dirty="0" err="1">
                <a:solidFill>
                  <a:schemeClr val="tx1"/>
                </a:solidFill>
              </a:rPr>
              <a:t>s.a.v</a:t>
            </a:r>
            <a:r>
              <a:rPr lang="tr-TR" sz="900" dirty="0">
                <a:solidFill>
                  <a:schemeClr val="tx1"/>
                </a:solidFill>
              </a:rPr>
              <a:t>) şöyle buyurdu: </a:t>
            </a:r>
            <a:endParaRPr lang="tr-TR" sz="800" b="1" dirty="0">
              <a:solidFill>
                <a:schemeClr val="tx1"/>
              </a:solidFill>
            </a:endParaRPr>
          </a:p>
          <a:p>
            <a:pPr algn="just" fontAlgn="auto">
              <a:spcBef>
                <a:spcPts val="0"/>
              </a:spcBef>
              <a:spcAft>
                <a:spcPts val="0"/>
              </a:spcAft>
              <a:defRPr/>
            </a:pPr>
            <a:r>
              <a:rPr lang="tr-TR" sz="1100" b="1" dirty="0">
                <a:solidFill>
                  <a:schemeClr val="tx1"/>
                </a:solidFill>
              </a:rPr>
              <a:t>“</a:t>
            </a:r>
            <a:r>
              <a:rPr lang="tr-TR" sz="1100" b="1" dirty="0">
                <a:solidFill>
                  <a:srgbClr val="0070C0"/>
                </a:solidFill>
              </a:rPr>
              <a:t>Büyük günahlardan kaçınıldığı sürece</a:t>
            </a:r>
            <a:r>
              <a:rPr lang="tr-TR" sz="1100" b="1" dirty="0">
                <a:solidFill>
                  <a:schemeClr val="tx1"/>
                </a:solidFill>
              </a:rPr>
              <a:t>, </a:t>
            </a:r>
            <a:r>
              <a:rPr lang="tr-TR" sz="1100" b="1" dirty="0">
                <a:solidFill>
                  <a:srgbClr val="00B050"/>
                </a:solidFill>
              </a:rPr>
              <a:t>beş vakit namaz</a:t>
            </a:r>
            <a:r>
              <a:rPr lang="tr-TR" sz="1100" b="1" dirty="0">
                <a:solidFill>
                  <a:schemeClr val="tx1"/>
                </a:solidFill>
              </a:rPr>
              <a:t> ile </a:t>
            </a:r>
            <a:r>
              <a:rPr lang="tr-TR" sz="1100" b="1" dirty="0">
                <a:solidFill>
                  <a:srgbClr val="7030A0"/>
                </a:solidFill>
              </a:rPr>
              <a:t>iki cuma </a:t>
            </a:r>
            <a:r>
              <a:rPr lang="tr-TR" sz="1100" b="1" dirty="0">
                <a:solidFill>
                  <a:schemeClr val="tx1"/>
                </a:solidFill>
              </a:rPr>
              <a:t>ve </a:t>
            </a:r>
            <a:r>
              <a:rPr lang="tr-TR" sz="1200" b="1" dirty="0">
                <a:solidFill>
                  <a:srgbClr val="FF0000"/>
                </a:solidFill>
              </a:rPr>
              <a:t>iki ramazan, </a:t>
            </a:r>
            <a:r>
              <a:rPr lang="tr-TR" sz="1200" b="1" dirty="0">
                <a:solidFill>
                  <a:schemeClr val="accent6">
                    <a:lumMod val="50000"/>
                  </a:schemeClr>
                </a:solidFill>
              </a:rPr>
              <a:t>aralarında geçen günahlara </a:t>
            </a:r>
            <a:r>
              <a:rPr lang="tr-TR" sz="1200" b="1" dirty="0" err="1">
                <a:solidFill>
                  <a:schemeClr val="accent6">
                    <a:lumMod val="50000"/>
                  </a:schemeClr>
                </a:solidFill>
              </a:rPr>
              <a:t>keffaret</a:t>
            </a:r>
            <a:r>
              <a:rPr lang="tr-TR" sz="1200" b="1" dirty="0">
                <a:solidFill>
                  <a:schemeClr val="accent6">
                    <a:lumMod val="50000"/>
                  </a:schemeClr>
                </a:solidFill>
              </a:rPr>
              <a:t> olur.</a:t>
            </a:r>
            <a:r>
              <a:rPr lang="tr-TR" sz="1100" b="1" dirty="0">
                <a:solidFill>
                  <a:schemeClr val="accent6">
                    <a:lumMod val="50000"/>
                  </a:schemeClr>
                </a:solidFill>
              </a:rPr>
              <a:t> </a:t>
            </a:r>
            <a:r>
              <a:rPr lang="tr-TR" sz="1100" b="1" dirty="0">
                <a:solidFill>
                  <a:schemeClr val="tx1"/>
                </a:solidFill>
              </a:rPr>
              <a:t>”</a:t>
            </a:r>
            <a:r>
              <a:rPr lang="tr-TR" sz="1200" b="1" dirty="0">
                <a:solidFill>
                  <a:schemeClr val="tx1"/>
                </a:solidFill>
              </a:rPr>
              <a:t> </a:t>
            </a:r>
          </a:p>
          <a:p>
            <a:pPr algn="just" fontAlgn="auto">
              <a:spcBef>
                <a:spcPts val="0"/>
              </a:spcBef>
              <a:spcAft>
                <a:spcPts val="0"/>
              </a:spcAft>
              <a:defRPr/>
            </a:pPr>
            <a:r>
              <a:rPr lang="tr-TR" sz="800" b="1" dirty="0">
                <a:solidFill>
                  <a:schemeClr val="tx1"/>
                </a:solidFill>
              </a:rPr>
              <a:t>(</a:t>
            </a:r>
            <a:r>
              <a:rPr lang="tr-TR" sz="800" dirty="0">
                <a:solidFill>
                  <a:schemeClr val="tx1"/>
                </a:solidFill>
              </a:rPr>
              <a:t>Müslim, </a:t>
            </a:r>
            <a:r>
              <a:rPr lang="tr-TR" sz="800" dirty="0" err="1">
                <a:solidFill>
                  <a:schemeClr val="tx1"/>
                </a:solidFill>
              </a:rPr>
              <a:t>Tahâret</a:t>
            </a:r>
            <a:r>
              <a:rPr lang="tr-TR" sz="800" dirty="0">
                <a:solidFill>
                  <a:schemeClr val="tx1"/>
                </a:solidFill>
              </a:rPr>
              <a:t> 16., (I,209); Müslim, </a:t>
            </a:r>
            <a:r>
              <a:rPr lang="tr-TR" sz="800" dirty="0" err="1">
                <a:solidFill>
                  <a:schemeClr val="tx1"/>
                </a:solidFill>
              </a:rPr>
              <a:t>Tahâret</a:t>
            </a:r>
            <a:r>
              <a:rPr lang="tr-TR" sz="800" dirty="0">
                <a:solidFill>
                  <a:schemeClr val="tx1"/>
                </a:solidFill>
              </a:rPr>
              <a:t> 14, 15, (I,209)</a:t>
            </a:r>
            <a:r>
              <a:rPr lang="tr-TR" sz="800" b="1" dirty="0">
                <a:solidFill>
                  <a:schemeClr val="tx1"/>
                </a:solidFill>
              </a:rPr>
              <a:t>)</a:t>
            </a:r>
            <a:endParaRPr lang="tr-TR" sz="800" dirty="0">
              <a:solidFill>
                <a:schemeClr val="tx1"/>
              </a:solidFill>
            </a:endParaRP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74</a:t>
            </a:fld>
            <a:endParaRPr lang="tr-TR"/>
          </a:p>
        </p:txBody>
      </p:sp>
    </p:spTree>
    <p:extLst>
      <p:ext uri="{BB962C8B-B14F-4D97-AF65-F5344CB8AC3E}">
        <p14:creationId xmlns:p14="http://schemas.microsoft.com/office/powerpoint/2010/main" val="293377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76</a:t>
            </a:fld>
            <a:endParaRPr lang="tr-TR"/>
          </a:p>
        </p:txBody>
      </p:sp>
    </p:spTree>
    <p:extLst>
      <p:ext uri="{BB962C8B-B14F-4D97-AF65-F5344CB8AC3E}">
        <p14:creationId xmlns:p14="http://schemas.microsoft.com/office/powerpoint/2010/main" val="2525954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7500" lnSpcReduction="20000"/>
          </a:bodyPr>
          <a:lstStyle/>
          <a:p>
            <a:pPr marL="285750" lvl="0" indent="-285750">
              <a:buFont typeface="Arial" panose="020B0604020202020204" pitchFamily="34" charset="0"/>
              <a:buChar char="•"/>
            </a:pPr>
            <a:r>
              <a:rPr lang="tr-TR" sz="1200" dirty="0">
                <a:solidFill>
                  <a:schemeClr val="tx1"/>
                </a:solidFill>
              </a:rPr>
              <a:t>Dua, niyaz, ibadet ve sabır ile iradelerimizi eğiteceğimiz,</a:t>
            </a:r>
          </a:p>
          <a:p>
            <a:pPr marL="285750" lvl="0" indent="-285750">
              <a:buFont typeface="Arial" panose="020B0604020202020204" pitchFamily="34" charset="0"/>
              <a:buChar char="•"/>
            </a:pPr>
            <a:r>
              <a:rPr lang="tr-TR" sz="1200" dirty="0">
                <a:solidFill>
                  <a:schemeClr val="tx1"/>
                </a:solidFill>
              </a:rPr>
              <a:t>İbadetlerimizle maneviyatımıza derinlik katarak zenginleştireceğimiz, </a:t>
            </a:r>
          </a:p>
          <a:p>
            <a:pPr marL="285750" lvl="0" indent="-285750">
              <a:buFont typeface="Arial" panose="020B0604020202020204" pitchFamily="34" charset="0"/>
              <a:buChar char="•"/>
            </a:pPr>
            <a:r>
              <a:rPr lang="tr-TR" sz="1200" dirty="0">
                <a:solidFill>
                  <a:schemeClr val="tx1"/>
                </a:solidFill>
              </a:rPr>
              <a:t>Oruçlarımızı Allah için tutmakla maddi ve manevi sıhhate kavuşacağımız, </a:t>
            </a:r>
          </a:p>
          <a:p>
            <a:pPr marL="285750" lvl="0" indent="-285750">
              <a:buFont typeface="Arial" panose="020B0604020202020204" pitchFamily="34" charset="0"/>
              <a:buChar char="•"/>
            </a:pPr>
            <a:r>
              <a:rPr lang="tr-TR" sz="1200" dirty="0">
                <a:solidFill>
                  <a:schemeClr val="tx1"/>
                </a:solidFill>
              </a:rPr>
              <a:t>Teravihlerimizle, namazlarımıza daha farklı bir boyut katacağımız, </a:t>
            </a:r>
          </a:p>
          <a:p>
            <a:pPr marL="285750" lvl="0" indent="-285750">
              <a:buFont typeface="Arial" panose="020B0604020202020204" pitchFamily="34" charset="0"/>
              <a:buChar char="•"/>
            </a:pPr>
            <a:r>
              <a:rPr lang="tr-TR" sz="1200" dirty="0">
                <a:solidFill>
                  <a:schemeClr val="tx1"/>
                </a:solidFill>
              </a:rPr>
              <a:t>Aynı safta namaza durmakla birlik ve beraberliğimizi göstereceğimiz,</a:t>
            </a:r>
          </a:p>
          <a:p>
            <a:pPr marL="285750" lvl="0" indent="-285750">
              <a:buFont typeface="Arial" panose="020B0604020202020204" pitchFamily="34" charset="0"/>
              <a:buChar char="•"/>
            </a:pPr>
            <a:r>
              <a:rPr lang="tr-TR" sz="1200" dirty="0">
                <a:solidFill>
                  <a:schemeClr val="tx1"/>
                </a:solidFill>
              </a:rPr>
              <a:t>Kur’an-ı kerim nidalarıyla gönlümüzü sükûnete erdirdiğimiz ve Allah ile konuştuğumuz,</a:t>
            </a:r>
          </a:p>
          <a:p>
            <a:pPr marL="285750" lvl="0" indent="-285750">
              <a:buFont typeface="Arial" panose="020B0604020202020204" pitchFamily="34" charset="0"/>
              <a:buChar char="•"/>
            </a:pPr>
            <a:r>
              <a:rPr lang="tr-TR" sz="1200" dirty="0">
                <a:solidFill>
                  <a:schemeClr val="tx1"/>
                </a:solidFill>
              </a:rPr>
              <a:t>Örnekliğinde Hz. peygamberle buluştuğumuz, yeniden vahyin kalbimize inişine şahit olduğumuz, </a:t>
            </a:r>
          </a:p>
          <a:p>
            <a:pPr marL="285750" lvl="0" indent="-285750">
              <a:buFont typeface="Arial" panose="020B0604020202020204" pitchFamily="34" charset="0"/>
              <a:buChar char="•"/>
            </a:pPr>
            <a:r>
              <a:rPr lang="tr-TR" sz="1200" dirty="0">
                <a:solidFill>
                  <a:schemeClr val="tx1"/>
                </a:solidFill>
              </a:rPr>
              <a:t>Vaazlarla bilgilenip aydınlandığımız,</a:t>
            </a:r>
          </a:p>
          <a:p>
            <a:pPr marL="285750" lvl="0" indent="-285750">
              <a:buFont typeface="Arial" panose="020B0604020202020204" pitchFamily="34" charset="0"/>
              <a:buChar char="•"/>
            </a:pPr>
            <a:r>
              <a:rPr lang="tr-TR" sz="1200" dirty="0">
                <a:solidFill>
                  <a:schemeClr val="tx1"/>
                </a:solidFill>
              </a:rPr>
              <a:t>İhtiyaç sahiplerine zekâtlarımızı ve </a:t>
            </a:r>
            <a:r>
              <a:rPr lang="tr-TR" sz="1200" dirty="0" err="1">
                <a:solidFill>
                  <a:schemeClr val="tx1"/>
                </a:solidFill>
              </a:rPr>
              <a:t>fıtır</a:t>
            </a:r>
            <a:r>
              <a:rPr lang="tr-TR" sz="1200" dirty="0">
                <a:solidFill>
                  <a:schemeClr val="tx1"/>
                </a:solidFill>
              </a:rPr>
              <a:t> sadakalarımızı ulaştırmakla kardeşlerimizin sıkıntısına derman olmaya çalıştığımız, </a:t>
            </a:r>
          </a:p>
          <a:p>
            <a:pPr marL="285750" lvl="0" indent="-285750">
              <a:buFont typeface="Arial" panose="020B0604020202020204" pitchFamily="34" charset="0"/>
              <a:buChar char="•"/>
            </a:pPr>
            <a:r>
              <a:rPr lang="tr-TR" sz="1200" dirty="0">
                <a:solidFill>
                  <a:schemeClr val="tx1"/>
                </a:solidFill>
              </a:rPr>
              <a:t>Hayır ve </a:t>
            </a:r>
            <a:r>
              <a:rPr lang="tr-TR" sz="1200" dirty="0" err="1">
                <a:solidFill>
                  <a:schemeClr val="tx1"/>
                </a:solidFill>
              </a:rPr>
              <a:t>hasenatlarımızla</a:t>
            </a:r>
            <a:r>
              <a:rPr lang="tr-TR" sz="1200" dirty="0">
                <a:solidFill>
                  <a:schemeClr val="tx1"/>
                </a:solidFill>
              </a:rPr>
              <a:t> mallarımızı bereketlendireceğimiz,</a:t>
            </a:r>
          </a:p>
          <a:p>
            <a:pPr marL="285750" lvl="0" indent="-285750">
              <a:buFont typeface="Arial" panose="020B0604020202020204" pitchFamily="34" charset="0"/>
              <a:buChar char="•"/>
            </a:pPr>
            <a:r>
              <a:rPr lang="tr-TR" sz="1200" dirty="0">
                <a:solidFill>
                  <a:schemeClr val="tx1"/>
                </a:solidFill>
              </a:rPr>
              <a:t>Nimetler önümüzde, iftarı beklerken nefislerimizi terbiye edeceğimiz, </a:t>
            </a:r>
          </a:p>
          <a:p>
            <a:pPr marL="285750" lvl="0" indent="-285750">
              <a:buFont typeface="Arial" panose="020B0604020202020204" pitchFamily="34" charset="0"/>
              <a:buChar char="•"/>
            </a:pPr>
            <a:r>
              <a:rPr lang="tr-TR" sz="1200" dirty="0">
                <a:solidFill>
                  <a:schemeClr val="tx1"/>
                </a:solidFill>
              </a:rPr>
              <a:t>Tövbe etmek suretiyle günahlarımızdan arınacağımız, </a:t>
            </a:r>
          </a:p>
          <a:p>
            <a:pPr marL="285750" lvl="0" indent="-285750">
              <a:buFont typeface="Arial" panose="020B0604020202020204" pitchFamily="34" charset="0"/>
              <a:buChar char="•"/>
            </a:pPr>
            <a:r>
              <a:rPr lang="tr-TR" sz="1200" dirty="0">
                <a:solidFill>
                  <a:schemeClr val="tx1"/>
                </a:solidFill>
              </a:rPr>
              <a:t>Yalandan, haksızlıktan, günahlardan uzak durmak suretiyle ahlakımızı güzelleştireceğimiz </a:t>
            </a:r>
          </a:p>
          <a:p>
            <a:pPr marL="285750" lvl="0" indent="-285750">
              <a:buFont typeface="Arial" panose="020B0604020202020204" pitchFamily="34" charset="0"/>
              <a:buChar char="•"/>
            </a:pPr>
            <a:r>
              <a:rPr lang="tr-TR" sz="1200" dirty="0">
                <a:solidFill>
                  <a:schemeClr val="tx1"/>
                </a:solidFill>
              </a:rPr>
              <a:t>Amel defterimizi tüm bu sayılanların sevaplarıyla </a:t>
            </a:r>
            <a:r>
              <a:rPr lang="tr-TR" sz="1200" dirty="0" err="1">
                <a:solidFill>
                  <a:schemeClr val="tx1"/>
                </a:solidFill>
              </a:rPr>
              <a:t>doldurdurğumuz</a:t>
            </a:r>
            <a:r>
              <a:rPr lang="tr-TR" sz="1200" dirty="0">
                <a:solidFill>
                  <a:schemeClr val="tx1"/>
                </a:solidFill>
              </a:rPr>
              <a:t>, </a:t>
            </a:r>
          </a:p>
          <a:p>
            <a:pPr marL="285750" lvl="0" indent="-285750">
              <a:buFont typeface="Arial" panose="020B0604020202020204" pitchFamily="34" charset="0"/>
              <a:buChar char="•"/>
            </a:pPr>
            <a:r>
              <a:rPr lang="tr-TR" sz="1200" dirty="0">
                <a:solidFill>
                  <a:schemeClr val="tx1"/>
                </a:solidFill>
              </a:rPr>
              <a:t>Peygamberimizin diliyle, </a:t>
            </a:r>
            <a:r>
              <a:rPr lang="tr-TR" sz="1200" b="1" dirty="0">
                <a:solidFill>
                  <a:schemeClr val="tx1"/>
                </a:solidFill>
              </a:rPr>
              <a:t>gelişine sevinen müminlerin cesedini, Allah’ın, cehenneme haram kıldığı,</a:t>
            </a:r>
            <a:endParaRPr lang="tr-TR" sz="1200" dirty="0">
              <a:solidFill>
                <a:schemeClr val="tx1"/>
              </a:solidFill>
            </a:endParaRPr>
          </a:p>
          <a:p>
            <a:pPr marL="285750" lvl="0" indent="-285750">
              <a:buFont typeface="Arial" panose="020B0604020202020204" pitchFamily="34" charset="0"/>
              <a:buChar char="•"/>
            </a:pPr>
            <a:r>
              <a:rPr lang="tr-TR" sz="1200" b="1" dirty="0">
                <a:solidFill>
                  <a:schemeClr val="tx1"/>
                </a:solidFill>
              </a:rPr>
              <a:t>Evveli rahmet, ortası mağfiret sonu ise cehennemden kurtuluş olup,</a:t>
            </a:r>
            <a:r>
              <a:rPr lang="tr-TR" sz="1200" dirty="0">
                <a:solidFill>
                  <a:schemeClr val="tx1"/>
                </a:solidFill>
              </a:rPr>
              <a:t> </a:t>
            </a:r>
          </a:p>
          <a:p>
            <a:pPr marL="285750" lvl="0" indent="-285750">
              <a:buFont typeface="Arial" panose="020B0604020202020204" pitchFamily="34" charset="0"/>
              <a:buChar char="•"/>
            </a:pPr>
            <a:r>
              <a:rPr lang="tr-TR" sz="1200" b="1" dirty="0">
                <a:solidFill>
                  <a:schemeClr val="tx1"/>
                </a:solidFill>
              </a:rPr>
              <a:t>Cennet kapılarının açıldığı, cehennem kapıları kapandığı ve şeytanların zincirlere vurulduğu, </a:t>
            </a:r>
            <a:endParaRPr lang="tr-TR" sz="1200" dirty="0">
              <a:solidFill>
                <a:schemeClr val="tx1"/>
              </a:solidFill>
            </a:endParaRPr>
          </a:p>
          <a:p>
            <a:pPr marL="285750" lvl="0" indent="-285750">
              <a:buFont typeface="Arial" panose="020B0604020202020204" pitchFamily="34" charset="0"/>
              <a:buChar char="•"/>
            </a:pPr>
            <a:r>
              <a:rPr lang="tr-TR" sz="1200" dirty="0">
                <a:solidFill>
                  <a:schemeClr val="tx1"/>
                </a:solidFill>
              </a:rPr>
              <a:t>Rabbimizin ifadesiyle</a:t>
            </a:r>
            <a:r>
              <a:rPr lang="tr-TR" sz="1200" b="1" dirty="0">
                <a:solidFill>
                  <a:schemeClr val="tx1"/>
                </a:solidFill>
              </a:rPr>
              <a:t> “Sayılı </a:t>
            </a:r>
            <a:r>
              <a:rPr lang="tr-TR" sz="1200" b="1" dirty="0" err="1">
                <a:solidFill>
                  <a:schemeClr val="tx1"/>
                </a:solidFill>
              </a:rPr>
              <a:t>gün”dü</a:t>
            </a:r>
            <a:r>
              <a:rPr lang="tr-TR" sz="1200" b="1" dirty="0">
                <a:solidFill>
                  <a:schemeClr val="tx1"/>
                </a:solidFill>
              </a:rPr>
              <a:t> </a:t>
            </a:r>
            <a:r>
              <a:rPr lang="tr-TR" sz="1200" dirty="0">
                <a:solidFill>
                  <a:schemeClr val="tx1"/>
                </a:solidFill>
              </a:rPr>
              <a:t>hayrı ve bereketiyle gelip geçen ve</a:t>
            </a:r>
            <a:r>
              <a:rPr lang="tr-TR" sz="1200" b="1" dirty="0">
                <a:solidFill>
                  <a:schemeClr val="tx1"/>
                </a:solidFill>
              </a:rPr>
              <a:t> </a:t>
            </a:r>
            <a:endParaRPr lang="tr-TR" sz="1200" dirty="0">
              <a:solidFill>
                <a:schemeClr val="tx1"/>
              </a:solidFill>
            </a:endParaRPr>
          </a:p>
          <a:p>
            <a:pPr marL="285750" lvl="0" indent="-285750">
              <a:buFont typeface="Arial" panose="020B0604020202020204" pitchFamily="34" charset="0"/>
              <a:buChar char="•"/>
            </a:pPr>
            <a:r>
              <a:rPr lang="tr-TR" sz="1200" dirty="0">
                <a:solidFill>
                  <a:schemeClr val="tx1"/>
                </a:solidFill>
              </a:rPr>
              <a:t>Allah’ın rızasını kazandığımız mübarek bir aydı ramazan.</a:t>
            </a: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78</a:t>
            </a:fld>
            <a:endParaRPr lang="tr-TR"/>
          </a:p>
        </p:txBody>
      </p:sp>
    </p:spTree>
    <p:extLst>
      <p:ext uri="{BB962C8B-B14F-4D97-AF65-F5344CB8AC3E}">
        <p14:creationId xmlns:p14="http://schemas.microsoft.com/office/powerpoint/2010/main" val="124325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92500" lnSpcReduction="20000"/>
          </a:bodyPr>
          <a:lstStyle/>
          <a:p>
            <a:r>
              <a:rPr lang="tr-TR" sz="1200" b="1" kern="1200" dirty="0">
                <a:solidFill>
                  <a:schemeClr val="tx1"/>
                </a:solidFill>
                <a:effectLst/>
                <a:latin typeface="+mn-lt"/>
                <a:ea typeface="+mn-ea"/>
                <a:cs typeface="+mn-cs"/>
              </a:rPr>
              <a:t>“Bu ay, evveli rahmet, ortası mağfiret, sonu cehennemden kurtuluş olan bir aydır. Kim (bu ayda) emri altındakilerin yükünü hafifletirse Allah onu bağışlar ve cehennemden </a:t>
            </a:r>
            <a:r>
              <a:rPr lang="tr-TR" sz="1200" b="1" kern="1200" dirty="0" err="1">
                <a:solidFill>
                  <a:schemeClr val="tx1"/>
                </a:solidFill>
                <a:effectLst/>
                <a:latin typeface="+mn-lt"/>
                <a:ea typeface="+mn-ea"/>
                <a:cs typeface="+mn-cs"/>
              </a:rPr>
              <a:t>azad</a:t>
            </a:r>
            <a:r>
              <a:rPr lang="tr-TR" sz="1200" b="1" kern="1200" dirty="0">
                <a:solidFill>
                  <a:schemeClr val="tx1"/>
                </a:solidFill>
                <a:effectLst/>
                <a:latin typeface="+mn-lt"/>
                <a:ea typeface="+mn-ea"/>
                <a:cs typeface="+mn-cs"/>
              </a:rPr>
              <a:t> eder.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Bu ayda dört şeyi çok yapınız. Bunların ikisi ile Rabbinizi hoşnut edersiniz; ikisinden de zaten uzak kalamazsınız. Rabbinizi hoşnut edecek iki işiniz; ‘Lâ ilâhe illallah’ diyerek Allah’ın birliğine şehadet etmeniz ve bağışlanma dilemenizdir. Uzak kalamayacağınız öteki iki şeye gelince, onlar da Allah’tan cenneti isteyip cehennemden kurtulmayı dilemenizdir.</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Kim bir oruçluyu doyuracak olursa Allah onu benim havuzumdan sulayacak, o da cennete girinceye kadar bir daha susuzluk çekmeyecektir.” </a:t>
            </a:r>
            <a:r>
              <a:rPr lang="tr-TR" sz="1200" kern="1200" dirty="0">
                <a:solidFill>
                  <a:schemeClr val="tx1"/>
                </a:solidFill>
                <a:effectLst/>
                <a:latin typeface="+mn-lt"/>
                <a:ea typeface="+mn-ea"/>
                <a:cs typeface="+mn-cs"/>
              </a:rPr>
              <a:t>(</a:t>
            </a:r>
            <a:r>
              <a:rPr lang="tr-TR" sz="1200" kern="1200" dirty="0" err="1">
                <a:solidFill>
                  <a:schemeClr val="tx1"/>
                </a:solidFill>
                <a:effectLst/>
                <a:latin typeface="+mn-lt"/>
                <a:ea typeface="+mn-ea"/>
                <a:cs typeface="+mn-cs"/>
              </a:rPr>
              <a:t>İbn</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Huzeyme</a:t>
            </a:r>
            <a:r>
              <a:rPr lang="tr-TR" sz="1200" kern="1200" dirty="0">
                <a:solidFill>
                  <a:schemeClr val="tx1"/>
                </a:solidFill>
                <a:effectLst/>
                <a:latin typeface="+mn-lt"/>
                <a:ea typeface="+mn-ea"/>
                <a:cs typeface="+mn-cs"/>
              </a:rPr>
              <a:t>, </a:t>
            </a:r>
            <a:r>
              <a:rPr lang="tr-TR" sz="1200" i="1" kern="1200" dirty="0">
                <a:solidFill>
                  <a:schemeClr val="tx1"/>
                </a:solidFill>
                <a:effectLst/>
                <a:latin typeface="+mn-lt"/>
                <a:ea typeface="+mn-ea"/>
                <a:cs typeface="+mn-cs"/>
              </a:rPr>
              <a:t>Sahih, </a:t>
            </a:r>
            <a:r>
              <a:rPr lang="tr-TR" sz="1200" kern="1200" dirty="0">
                <a:solidFill>
                  <a:schemeClr val="tx1"/>
                </a:solidFill>
                <a:effectLst/>
                <a:latin typeface="+mn-lt"/>
                <a:ea typeface="+mn-ea"/>
                <a:cs typeface="+mn-cs"/>
              </a:rPr>
              <a:t>II/911; </a:t>
            </a:r>
            <a:r>
              <a:rPr lang="tr-TR" sz="1200" kern="1200" dirty="0" err="1">
                <a:solidFill>
                  <a:schemeClr val="tx1"/>
                </a:solidFill>
                <a:effectLst/>
                <a:latin typeface="+mn-lt"/>
                <a:ea typeface="+mn-ea"/>
                <a:cs typeface="+mn-cs"/>
              </a:rPr>
              <a:t>Beyhaki</a:t>
            </a:r>
            <a:r>
              <a:rPr lang="tr-TR" sz="1200" kern="1200" dirty="0">
                <a:solidFill>
                  <a:schemeClr val="tx1"/>
                </a:solidFill>
                <a:effectLst/>
                <a:latin typeface="+mn-lt"/>
                <a:ea typeface="+mn-ea"/>
                <a:cs typeface="+mn-cs"/>
              </a:rPr>
              <a:t>, </a:t>
            </a:r>
            <a:r>
              <a:rPr lang="tr-TR" sz="1200" i="1" kern="1200" dirty="0" err="1">
                <a:solidFill>
                  <a:schemeClr val="tx1"/>
                </a:solidFill>
                <a:effectLst/>
                <a:latin typeface="+mn-lt"/>
                <a:ea typeface="+mn-ea"/>
                <a:cs typeface="+mn-cs"/>
              </a:rPr>
              <a:t>Şuabu’İman</a:t>
            </a:r>
            <a:r>
              <a:rPr lang="tr-TR" sz="1200" i="1" kern="1200" dirty="0">
                <a:solidFill>
                  <a:schemeClr val="tx1"/>
                </a:solidFill>
                <a:effectLst/>
                <a:latin typeface="+mn-lt"/>
                <a:ea typeface="+mn-ea"/>
                <a:cs typeface="+mn-cs"/>
              </a:rPr>
              <a:t>, </a:t>
            </a:r>
            <a:r>
              <a:rPr lang="tr-TR" sz="1200" kern="1200" dirty="0">
                <a:solidFill>
                  <a:schemeClr val="tx1"/>
                </a:solidFill>
                <a:effectLst/>
                <a:latin typeface="+mn-lt"/>
                <a:ea typeface="+mn-ea"/>
                <a:cs typeface="+mn-cs"/>
              </a:rPr>
              <a:t>V/223</a:t>
            </a:r>
            <a:r>
              <a:rPr lang="tr-TR" sz="1200" kern="1200" dirty="0" smtClean="0">
                <a:solidFill>
                  <a:schemeClr val="tx1"/>
                </a:solidFill>
                <a:effectLst/>
                <a:latin typeface="+mn-lt"/>
                <a:ea typeface="+mn-ea"/>
                <a:cs typeface="+mn-cs"/>
              </a:rPr>
              <a:t>)</a:t>
            </a:r>
          </a:p>
          <a:p>
            <a:endParaRPr lang="tr-TR" sz="1200" kern="1200" dirty="0" smtClean="0">
              <a:solidFill>
                <a:schemeClr val="tx1"/>
              </a:solidFill>
              <a:effectLst/>
              <a:latin typeface="+mn-lt"/>
              <a:ea typeface="+mn-ea"/>
              <a:cs typeface="+mn-cs"/>
            </a:endParaRPr>
          </a:p>
          <a:p>
            <a:pPr algn="just" fontAlgn="auto">
              <a:spcBef>
                <a:spcPts val="0"/>
              </a:spcBef>
              <a:spcAft>
                <a:spcPts val="0"/>
              </a:spcAft>
              <a:defRPr/>
            </a:pPr>
            <a:r>
              <a:rPr lang="tr-TR" sz="1200" dirty="0" smtClean="0">
                <a:solidFill>
                  <a:schemeClr val="tx1"/>
                </a:solidFill>
                <a:latin typeface="Times New Roman" panose="02020603050405020304" pitchFamily="18" charset="0"/>
                <a:cs typeface="Times New Roman" panose="02020603050405020304" pitchFamily="18" charset="0"/>
              </a:rPr>
              <a:t>Peygamber Efendimiz bir hadis-i şerifle­rinde ümmetine verilen beş şeyden bahsederek söyle buyurmuştur:</a:t>
            </a:r>
            <a:r>
              <a:rPr lang="tr-TR" sz="1200" b="1" dirty="0" smtClean="0">
                <a:solidFill>
                  <a:schemeClr val="tx1"/>
                </a:solidFill>
                <a:latin typeface="Times New Roman" panose="02020603050405020304" pitchFamily="18" charset="0"/>
                <a:cs typeface="Times New Roman" panose="02020603050405020304" pitchFamily="18" charset="0"/>
              </a:rPr>
              <a:t> </a:t>
            </a:r>
            <a:endParaRPr lang="tr-TR" sz="1200" dirty="0" smtClean="0">
              <a:solidFill>
                <a:schemeClr val="tx1"/>
              </a:solidFill>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tr-TR" sz="1200" b="1" u="sng" dirty="0" smtClean="0">
                <a:solidFill>
                  <a:srgbClr val="FF0000"/>
                </a:solidFill>
                <a:latin typeface="Times New Roman" panose="02020603050405020304" pitchFamily="18" charset="0"/>
                <a:cs typeface="Times New Roman" panose="02020603050405020304" pitchFamily="18" charset="0"/>
              </a:rPr>
              <a:t>"Ümmetime ramazanda beş şey verilmiştir ki bunlar ben­den önceki hiç bir peygambere verilmemiştir:</a:t>
            </a:r>
          </a:p>
          <a:p>
            <a:pPr marL="457200" indent="-457200" algn="just" fontAlgn="auto">
              <a:spcBef>
                <a:spcPts val="0"/>
              </a:spcBef>
              <a:spcAft>
                <a:spcPts val="0"/>
              </a:spcAft>
              <a:buFont typeface="+mj-lt"/>
              <a:buAutoNum type="arabicPeriod"/>
              <a:defRPr/>
            </a:pPr>
            <a:r>
              <a:rPr lang="tr-TR" sz="1200" b="1" dirty="0" smtClean="0">
                <a:solidFill>
                  <a:schemeClr val="tx1"/>
                </a:solidFill>
                <a:latin typeface="Times New Roman" panose="02020603050405020304" pitchFamily="18" charset="0"/>
                <a:cs typeface="Times New Roman" panose="02020603050405020304" pitchFamily="18" charset="0"/>
              </a:rPr>
              <a:t>Ramazan ayının ilk gecesi olunca Allah </a:t>
            </a:r>
            <a:r>
              <a:rPr lang="tr-TR" sz="1200" b="1" dirty="0" err="1" smtClean="0">
                <a:solidFill>
                  <a:schemeClr val="tx1"/>
                </a:solidFill>
                <a:latin typeface="Times New Roman" panose="02020603050405020304" pitchFamily="18" charset="0"/>
                <a:cs typeface="Times New Roman" panose="02020603050405020304" pitchFamily="18" charset="0"/>
              </a:rPr>
              <a:t>teâlâ</a:t>
            </a:r>
            <a:r>
              <a:rPr lang="tr-TR" sz="1200" b="1" dirty="0" smtClean="0">
                <a:solidFill>
                  <a:schemeClr val="tx1"/>
                </a:solidFill>
                <a:latin typeface="Times New Roman" panose="02020603050405020304" pitchFamily="18" charset="0"/>
                <a:cs typeface="Times New Roman" panose="02020603050405020304" pitchFamily="18" charset="0"/>
              </a:rPr>
              <a:t> ümmetime (rah­met bakışıyla) bakar. Allah her kime (rah­met bakışıyla) bakar­sa, ona ebedî olarak azap etmez.</a:t>
            </a:r>
          </a:p>
          <a:p>
            <a:pPr marL="457200" indent="-457200" algn="just" fontAlgn="auto">
              <a:spcBef>
                <a:spcPts val="0"/>
              </a:spcBef>
              <a:spcAft>
                <a:spcPts val="0"/>
              </a:spcAft>
              <a:buFont typeface="+mj-lt"/>
              <a:buAutoNum type="arabicPeriod"/>
              <a:defRPr/>
            </a:pPr>
            <a:r>
              <a:rPr lang="tr-TR" sz="1200" b="1" dirty="0" smtClean="0">
                <a:solidFill>
                  <a:srgbClr val="7030A0"/>
                </a:solidFill>
                <a:latin typeface="Times New Roman" panose="02020603050405020304" pitchFamily="18" charset="0"/>
                <a:cs typeface="Times New Roman" panose="02020603050405020304" pitchFamily="18" charset="0"/>
              </a:rPr>
              <a:t>Akşamladıkların­da ağızlarının kokusu Allah katında misk koku­sundan daha güzel olur.</a:t>
            </a:r>
          </a:p>
          <a:p>
            <a:pPr marL="457200" indent="-457200" algn="just" fontAlgn="auto">
              <a:spcBef>
                <a:spcPts val="0"/>
              </a:spcBef>
              <a:spcAft>
                <a:spcPts val="0"/>
              </a:spcAft>
              <a:buFont typeface="+mj-lt"/>
              <a:buAutoNum type="arabicPeriod"/>
              <a:defRPr/>
            </a:pPr>
            <a:r>
              <a:rPr lang="tr-TR" sz="1200" b="1" dirty="0" smtClean="0">
                <a:solidFill>
                  <a:srgbClr val="0070C0"/>
                </a:solidFill>
                <a:latin typeface="Times New Roman" panose="02020603050405020304" pitchFamily="18" charset="0"/>
                <a:cs typeface="Times New Roman" panose="02020603050405020304" pitchFamily="18" charset="0"/>
              </a:rPr>
              <a:t>Melekler her gün ve ge­ce onlara istiğfar ederler, Al­lah'tan bağışlanmalarını dilerler.</a:t>
            </a:r>
          </a:p>
          <a:p>
            <a:pPr marL="457200" indent="-457200" algn="just" fontAlgn="auto">
              <a:spcBef>
                <a:spcPts val="0"/>
              </a:spcBef>
              <a:spcAft>
                <a:spcPts val="0"/>
              </a:spcAft>
              <a:buFont typeface="+mj-lt"/>
              <a:buAutoNum type="arabicPeriod"/>
              <a:defRPr/>
            </a:pPr>
            <a:r>
              <a:rPr lang="tr-TR" sz="1200" b="1" dirty="0" smtClean="0">
                <a:solidFill>
                  <a:srgbClr val="002060"/>
                </a:solidFill>
                <a:latin typeface="Times New Roman" panose="02020603050405020304" pitchFamily="18" charset="0"/>
                <a:cs typeface="Times New Roman" panose="02020603050405020304" pitchFamily="18" charset="0"/>
              </a:rPr>
              <a:t>Allah </a:t>
            </a:r>
            <a:r>
              <a:rPr lang="tr-TR" sz="1200" b="1" dirty="0" err="1" smtClean="0">
                <a:solidFill>
                  <a:srgbClr val="002060"/>
                </a:solidFill>
                <a:latin typeface="Times New Roman" panose="02020603050405020304" pitchFamily="18" charset="0"/>
                <a:cs typeface="Times New Roman" panose="02020603050405020304" pitchFamily="18" charset="0"/>
              </a:rPr>
              <a:t>teâlâ</a:t>
            </a:r>
            <a:r>
              <a:rPr lang="tr-TR" sz="1200" b="1" dirty="0" smtClean="0">
                <a:solidFill>
                  <a:srgbClr val="002060"/>
                </a:solidFill>
                <a:latin typeface="Times New Roman" panose="02020603050405020304" pitchFamily="18" charset="0"/>
                <a:cs typeface="Times New Roman" panose="02020603050405020304" pitchFamily="18" charset="0"/>
              </a:rPr>
              <a:t> cennetine emredip: "Kulla­rım için hazırlanıp süslen. Onların dünya meşakkatlerinden kurtulup, benim yurduma ve ihsanıma istirahat için gelmeleri yaklaştı.'</a:t>
            </a:r>
            <a:r>
              <a:rPr lang="tr-TR" sz="1200" b="1" baseline="30000" dirty="0" smtClean="0">
                <a:solidFill>
                  <a:srgbClr val="002060"/>
                </a:solidFill>
                <a:latin typeface="Times New Roman" panose="02020603050405020304" pitchFamily="18" charset="0"/>
                <a:cs typeface="Times New Roman" panose="02020603050405020304" pitchFamily="18" charset="0"/>
              </a:rPr>
              <a:t> </a:t>
            </a:r>
            <a:r>
              <a:rPr lang="tr-TR" sz="1200" b="1" dirty="0" smtClean="0">
                <a:solidFill>
                  <a:srgbClr val="002060"/>
                </a:solidFill>
                <a:latin typeface="Times New Roman" panose="02020603050405020304" pitchFamily="18" charset="0"/>
                <a:cs typeface="Times New Roman" panose="02020603050405020304" pitchFamily="18" charset="0"/>
              </a:rPr>
              <a:t>buyurur.</a:t>
            </a:r>
          </a:p>
          <a:p>
            <a:pPr marL="457200" indent="-457200" algn="just" fontAlgn="auto">
              <a:spcBef>
                <a:spcPts val="0"/>
              </a:spcBef>
              <a:spcAft>
                <a:spcPts val="0"/>
              </a:spcAft>
              <a:buFont typeface="+mj-lt"/>
              <a:buAutoNum type="arabicPeriod"/>
              <a:defRPr/>
            </a:pPr>
            <a:r>
              <a:rPr lang="tr-TR" sz="1200" b="1" dirty="0" smtClean="0">
                <a:solidFill>
                  <a:srgbClr val="00B050"/>
                </a:solidFill>
                <a:latin typeface="Times New Roman" panose="02020603050405020304" pitchFamily="18" charset="0"/>
                <a:cs typeface="Times New Roman" panose="02020603050405020304" pitchFamily="18" charset="0"/>
              </a:rPr>
              <a:t>Gecenin sonu olunca, Allah (</a:t>
            </a:r>
            <a:r>
              <a:rPr lang="tr-TR" sz="1200" b="1" dirty="0" err="1" smtClean="0">
                <a:solidFill>
                  <a:srgbClr val="00B050"/>
                </a:solidFill>
                <a:latin typeface="Times New Roman" panose="02020603050405020304" pitchFamily="18" charset="0"/>
                <a:cs typeface="Times New Roman" panose="02020603050405020304" pitchFamily="18" charset="0"/>
              </a:rPr>
              <a:t>c.c</a:t>
            </a:r>
            <a:r>
              <a:rPr lang="tr-TR" sz="1200" b="1" dirty="0" smtClean="0">
                <a:solidFill>
                  <a:srgbClr val="00B050"/>
                </a:solidFill>
                <a:latin typeface="Times New Roman" panose="02020603050405020304" pitchFamily="18" charset="0"/>
                <a:cs typeface="Times New Roman" panose="02020603050405020304" pitchFamily="18" charset="0"/>
              </a:rPr>
              <a:t>.) hepsi­ni bağışlar</a:t>
            </a:r>
            <a:r>
              <a:rPr lang="tr-TR" sz="1200" b="1" dirty="0" smtClean="0">
                <a:solidFill>
                  <a:schemeClr val="tx1"/>
                </a:solidFill>
                <a:latin typeface="Times New Roman" panose="02020603050405020304" pitchFamily="18" charset="0"/>
                <a:cs typeface="Times New Roman" panose="02020603050405020304" pitchFamily="18" charset="0"/>
              </a:rPr>
              <a:t>. </a:t>
            </a:r>
            <a:r>
              <a:rPr lang="tr-TR" sz="1200" dirty="0" smtClean="0">
                <a:solidFill>
                  <a:schemeClr val="tx1"/>
                </a:solidFill>
                <a:latin typeface="Times New Roman" panose="02020603050405020304" pitchFamily="18" charset="0"/>
                <a:cs typeface="Times New Roman" panose="02020603050405020304" pitchFamily="18" charset="0"/>
              </a:rPr>
              <a:t>Orada bulunanlardan biri:</a:t>
            </a:r>
          </a:p>
          <a:p>
            <a:pPr algn="just" fontAlgn="auto">
              <a:spcBef>
                <a:spcPts val="0"/>
              </a:spcBef>
              <a:spcAft>
                <a:spcPts val="0"/>
              </a:spcAft>
              <a:defRPr/>
            </a:pPr>
            <a:r>
              <a:rPr lang="tr-TR" sz="1200" b="1" dirty="0" smtClean="0">
                <a:solidFill>
                  <a:schemeClr val="tx1"/>
                </a:solidFill>
                <a:latin typeface="Times New Roman" panose="02020603050405020304" pitchFamily="18" charset="0"/>
                <a:cs typeface="Times New Roman" panose="02020603050405020304" pitchFamily="18" charset="0"/>
              </a:rPr>
              <a:t>"</a:t>
            </a:r>
            <a:r>
              <a:rPr lang="tr-TR" sz="1200" dirty="0" smtClean="0">
                <a:solidFill>
                  <a:schemeClr val="tx1"/>
                </a:solidFill>
                <a:latin typeface="Times New Roman" panose="02020603050405020304" pitchFamily="18" charset="0"/>
                <a:cs typeface="Times New Roman" panose="02020603050405020304" pitchFamily="18" charset="0"/>
              </a:rPr>
              <a:t>- </a:t>
            </a:r>
            <a:r>
              <a:rPr lang="tr-TR" sz="1200" b="1" dirty="0" smtClean="0">
                <a:solidFill>
                  <a:schemeClr val="tx1"/>
                </a:solidFill>
                <a:latin typeface="Times New Roman" panose="02020603050405020304" pitchFamily="18" charset="0"/>
                <a:cs typeface="Times New Roman" panose="02020603050405020304" pitchFamily="18" charset="0"/>
              </a:rPr>
              <a:t>O gece Kadir gecesi midir?" </a:t>
            </a:r>
            <a:r>
              <a:rPr lang="tr-TR" sz="1200" dirty="0" smtClean="0">
                <a:solidFill>
                  <a:schemeClr val="tx1"/>
                </a:solidFill>
                <a:latin typeface="Times New Roman" panose="02020603050405020304" pitchFamily="18" charset="0"/>
                <a:cs typeface="Times New Roman" panose="02020603050405020304" pitchFamily="18" charset="0"/>
              </a:rPr>
              <a:t>deyince: </a:t>
            </a:r>
            <a:r>
              <a:rPr lang="tr-TR" sz="1200" b="1" dirty="0" smtClean="0">
                <a:solidFill>
                  <a:schemeClr val="tx1"/>
                </a:solidFill>
                <a:latin typeface="Times New Roman" panose="02020603050405020304" pitchFamily="18" charset="0"/>
                <a:cs typeface="Times New Roman" panose="02020603050405020304" pitchFamily="18" charset="0"/>
              </a:rPr>
              <a:t>Hayır, çalışanları görmüyor musun? On­lar çalışıp işlerini bitirince kendilerine ücret­leri tam olarak ödenir.“</a:t>
            </a:r>
          </a:p>
          <a:p>
            <a:pPr algn="just" fontAlgn="auto">
              <a:spcBef>
                <a:spcPts val="0"/>
              </a:spcBef>
              <a:spcAft>
                <a:spcPts val="0"/>
              </a:spcAft>
              <a:defRPr/>
            </a:pPr>
            <a:r>
              <a:rPr lang="tr-TR" sz="1000" dirty="0" smtClean="0">
                <a:solidFill>
                  <a:schemeClr val="tx1"/>
                </a:solidFill>
                <a:latin typeface="Times New Roman" panose="02020603050405020304" pitchFamily="18" charset="0"/>
                <a:cs typeface="Times New Roman" panose="02020603050405020304" pitchFamily="18" charset="0"/>
              </a:rPr>
              <a:t>(</a:t>
            </a:r>
            <a:r>
              <a:rPr lang="tr-TR" sz="1000" i="1" dirty="0" smtClean="0">
                <a:solidFill>
                  <a:schemeClr val="tx1"/>
                </a:solidFill>
                <a:latin typeface="Times New Roman" panose="02020603050405020304" pitchFamily="18" charset="0"/>
                <a:cs typeface="Times New Roman" panose="02020603050405020304" pitchFamily="18" charset="0"/>
              </a:rPr>
              <a:t>Hadisi </a:t>
            </a:r>
            <a:r>
              <a:rPr lang="tr-TR" sz="1000" i="1" dirty="0" err="1" smtClean="0">
                <a:solidFill>
                  <a:schemeClr val="tx1"/>
                </a:solidFill>
                <a:latin typeface="Times New Roman" panose="02020603050405020304" pitchFamily="18" charset="0"/>
                <a:cs typeface="Times New Roman" panose="02020603050405020304" pitchFamily="18" charset="0"/>
              </a:rPr>
              <a:t>Beyhaki</a:t>
            </a:r>
            <a:r>
              <a:rPr lang="tr-TR" sz="1000" i="1" dirty="0" smtClean="0">
                <a:solidFill>
                  <a:schemeClr val="tx1"/>
                </a:solidFill>
                <a:latin typeface="Times New Roman" panose="02020603050405020304" pitchFamily="18" charset="0"/>
                <a:cs typeface="Times New Roman" panose="02020603050405020304" pitchFamily="18" charset="0"/>
              </a:rPr>
              <a:t> rivayet etmiştir, bk. et-</a:t>
            </a:r>
            <a:r>
              <a:rPr lang="tr-TR" sz="1000" i="1" dirty="0" err="1" smtClean="0">
                <a:solidFill>
                  <a:schemeClr val="tx1"/>
                </a:solidFill>
                <a:latin typeface="Times New Roman" panose="02020603050405020304" pitchFamily="18" charset="0"/>
                <a:cs typeface="Times New Roman" panose="02020603050405020304" pitchFamily="18" charset="0"/>
              </a:rPr>
              <a:t>Tergîb</a:t>
            </a:r>
            <a:r>
              <a:rPr lang="tr-TR" sz="1000" i="1" dirty="0" smtClean="0">
                <a:solidFill>
                  <a:schemeClr val="tx1"/>
                </a:solidFill>
                <a:latin typeface="Times New Roman" panose="02020603050405020304" pitchFamily="18" charset="0"/>
                <a:cs typeface="Times New Roman" panose="02020603050405020304" pitchFamily="18" charset="0"/>
              </a:rPr>
              <a:t> (</a:t>
            </a:r>
            <a:r>
              <a:rPr lang="tr-TR" sz="1000" i="1" dirty="0" err="1" smtClean="0">
                <a:solidFill>
                  <a:schemeClr val="tx1"/>
                </a:solidFill>
                <a:latin typeface="Times New Roman" panose="02020603050405020304" pitchFamily="18" charset="0"/>
                <a:cs typeface="Times New Roman" panose="02020603050405020304" pitchFamily="18" charset="0"/>
              </a:rPr>
              <a:t>terceme</a:t>
            </a:r>
            <a:r>
              <a:rPr lang="tr-TR" sz="1000" i="1" dirty="0" smtClean="0">
                <a:solidFill>
                  <a:schemeClr val="tx1"/>
                </a:solidFill>
                <a:latin typeface="Times New Roman" panose="02020603050405020304" pitchFamily="18" charset="0"/>
                <a:cs typeface="Times New Roman" panose="02020603050405020304" pitchFamily="18" charset="0"/>
              </a:rPr>
              <a:t>). II, 425)</a:t>
            </a:r>
            <a:endParaRPr lang="tr-TR" sz="1000" dirty="0" smtClean="0">
              <a:solidFill>
                <a:schemeClr val="tx1"/>
              </a:solidFill>
              <a:latin typeface="Times New Roman" panose="02020603050405020304" pitchFamily="18" charset="0"/>
              <a:cs typeface="Times New Roman" panose="02020603050405020304" pitchFamily="18" charset="0"/>
            </a:endParaRPr>
          </a:p>
          <a:p>
            <a:endParaRPr lang="tr-TR" sz="1200" kern="1200" dirty="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7</a:t>
            </a:fld>
            <a:endParaRPr lang="tr-TR"/>
          </a:p>
        </p:txBody>
      </p:sp>
    </p:spTree>
    <p:extLst>
      <p:ext uri="{BB962C8B-B14F-4D97-AF65-F5344CB8AC3E}">
        <p14:creationId xmlns:p14="http://schemas.microsoft.com/office/powerpoint/2010/main" val="2799022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9</a:t>
            </a:fld>
            <a:endParaRPr lang="tr-TR"/>
          </a:p>
        </p:txBody>
      </p:sp>
    </p:spTree>
    <p:extLst>
      <p:ext uri="{BB962C8B-B14F-4D97-AF65-F5344CB8AC3E}">
        <p14:creationId xmlns:p14="http://schemas.microsoft.com/office/powerpoint/2010/main" val="3000717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33</a:t>
            </a:fld>
            <a:endParaRPr lang="tr-TR"/>
          </a:p>
        </p:txBody>
      </p:sp>
    </p:spTree>
    <p:extLst>
      <p:ext uri="{BB962C8B-B14F-4D97-AF65-F5344CB8AC3E}">
        <p14:creationId xmlns:p14="http://schemas.microsoft.com/office/powerpoint/2010/main" val="1091079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Hz. Osman:</a:t>
            </a:r>
            <a:r>
              <a:rPr lang="tr-TR" sz="1200" b="1" kern="1200" dirty="0">
                <a:solidFill>
                  <a:schemeClr val="tx1"/>
                </a:solidFill>
                <a:effectLst/>
                <a:latin typeface="+mn-lt"/>
                <a:ea typeface="+mn-ea"/>
                <a:cs typeface="+mn-cs"/>
              </a:rPr>
              <a:t> “Eğer kalplerimiz temiz olsa, arınmış olsa; vallahi biz Kur’an okumaya doyamayız!”</a:t>
            </a:r>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40</a:t>
            </a:fld>
            <a:endParaRPr lang="tr-TR"/>
          </a:p>
        </p:txBody>
      </p:sp>
    </p:spTree>
    <p:extLst>
      <p:ext uri="{BB962C8B-B14F-4D97-AF65-F5344CB8AC3E}">
        <p14:creationId xmlns:p14="http://schemas.microsoft.com/office/powerpoint/2010/main" val="2495514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a:bodyPr>
          <a:lstStyle/>
          <a:p>
            <a:r>
              <a:rPr lang="tr-TR" sz="1200" b="1" kern="1200" dirty="0">
                <a:solidFill>
                  <a:schemeClr val="tx1"/>
                </a:solidFill>
                <a:effectLst/>
                <a:latin typeface="+mn-lt"/>
                <a:ea typeface="+mn-ea"/>
                <a:cs typeface="+mn-cs"/>
              </a:rPr>
              <a:t>“Allah’ın hükümleri ile hükmetmeyenler kâfirlerin, zalimlerin ve </a:t>
            </a:r>
            <a:r>
              <a:rPr lang="tr-TR" sz="1200" b="1" kern="1200" dirty="0" err="1">
                <a:solidFill>
                  <a:schemeClr val="tx1"/>
                </a:solidFill>
                <a:effectLst/>
                <a:latin typeface="+mn-lt"/>
                <a:ea typeface="+mn-ea"/>
                <a:cs typeface="+mn-cs"/>
              </a:rPr>
              <a:t>fasıkların</a:t>
            </a:r>
            <a:r>
              <a:rPr lang="tr-TR" sz="1200" b="1" kern="1200" dirty="0">
                <a:solidFill>
                  <a:schemeClr val="tx1"/>
                </a:solidFill>
                <a:effectLst/>
                <a:latin typeface="+mn-lt"/>
                <a:ea typeface="+mn-ea"/>
                <a:cs typeface="+mn-cs"/>
              </a:rPr>
              <a:t> ta kendileridir…”</a:t>
            </a:r>
            <a:r>
              <a:rPr lang="tr-TR" sz="1200" kern="1200" dirty="0">
                <a:solidFill>
                  <a:schemeClr val="tx1"/>
                </a:solidFill>
                <a:effectLst/>
                <a:latin typeface="+mn-lt"/>
                <a:ea typeface="+mn-ea"/>
                <a:cs typeface="+mn-cs"/>
              </a:rPr>
              <a:t>(Maide </a:t>
            </a:r>
            <a:r>
              <a:rPr lang="tr-TR" sz="1200" kern="1200" dirty="0" err="1">
                <a:solidFill>
                  <a:schemeClr val="tx1"/>
                </a:solidFill>
                <a:effectLst/>
                <a:latin typeface="+mn-lt"/>
                <a:ea typeface="+mn-ea"/>
                <a:cs typeface="+mn-cs"/>
              </a:rPr>
              <a:t>Sûresi</a:t>
            </a:r>
            <a:r>
              <a:rPr lang="tr-TR" sz="1200" kern="1200" dirty="0">
                <a:solidFill>
                  <a:schemeClr val="tx1"/>
                </a:solidFill>
                <a:effectLst/>
                <a:latin typeface="+mn-lt"/>
                <a:ea typeface="+mn-ea"/>
                <a:cs typeface="+mn-cs"/>
              </a:rPr>
              <a:t>, 44- 45 ve 47)</a:t>
            </a:r>
          </a:p>
          <a:p>
            <a:r>
              <a:rPr lang="tr-TR" sz="1200" kern="1200" dirty="0" err="1">
                <a:solidFill>
                  <a:schemeClr val="tx1"/>
                </a:solidFill>
                <a:effectLst/>
                <a:latin typeface="+mn-lt"/>
                <a:ea typeface="+mn-ea"/>
                <a:cs typeface="+mn-cs"/>
              </a:rPr>
              <a:t>İbn</a:t>
            </a:r>
            <a:r>
              <a:rPr lang="tr-TR" sz="1200" kern="1200" dirty="0">
                <a:solidFill>
                  <a:schemeClr val="tx1"/>
                </a:solidFill>
                <a:effectLst/>
                <a:latin typeface="+mn-lt"/>
                <a:ea typeface="+mn-ea"/>
                <a:cs typeface="+mn-cs"/>
              </a:rPr>
              <a:t> Abbas (</a:t>
            </a:r>
            <a:r>
              <a:rPr lang="tr-TR" sz="1200" kern="1200" dirty="0" err="1">
                <a:solidFill>
                  <a:schemeClr val="tx1"/>
                </a:solidFill>
                <a:effectLst/>
                <a:latin typeface="+mn-lt"/>
                <a:ea typeface="+mn-ea"/>
                <a:cs typeface="+mn-cs"/>
              </a:rPr>
              <a:t>ra</a:t>
            </a:r>
            <a:r>
              <a:rPr lang="tr-TR" sz="1200" kern="1200" dirty="0">
                <a:solidFill>
                  <a:schemeClr val="tx1"/>
                </a:solidFill>
                <a:effectLst/>
                <a:latin typeface="+mn-lt"/>
                <a:ea typeface="+mn-ea"/>
                <a:cs typeface="+mn-cs"/>
              </a:rPr>
              <a:t>): </a:t>
            </a:r>
            <a:r>
              <a:rPr lang="tr-TR" sz="1200" b="1" kern="1200" dirty="0">
                <a:solidFill>
                  <a:schemeClr val="tx1"/>
                </a:solidFill>
                <a:effectLst/>
                <a:latin typeface="+mn-lt"/>
                <a:ea typeface="+mn-ea"/>
                <a:cs typeface="+mn-cs"/>
              </a:rPr>
              <a:t>“Ey Müslümanlar! Sizler ne kadar akıllısınız böyle! Allah’ın kitabında tatlı olan ne varsa size, acı olan ne varsa kitap ehline öyle mi? Hayır, o kitabın acısı ile tatlısı ile her şeyi tüm Müslümanlar içindir. Unutmayın ki, sizden her kim inkâr ederek Allah’ın hükmü ile hükmetmezse kâfir olur. İnandığı halde hükmetmezse ya zalim olur yada </a:t>
            </a:r>
            <a:r>
              <a:rPr lang="tr-TR" sz="1200" b="1" kern="1200" dirty="0" err="1">
                <a:solidFill>
                  <a:schemeClr val="tx1"/>
                </a:solidFill>
                <a:effectLst/>
                <a:latin typeface="+mn-lt"/>
                <a:ea typeface="+mn-ea"/>
                <a:cs typeface="+mn-cs"/>
              </a:rPr>
              <a:t>fasık</a:t>
            </a:r>
            <a:r>
              <a:rPr lang="tr-TR" sz="1200" b="1" kern="1200" dirty="0">
                <a:solidFill>
                  <a:schemeClr val="tx1"/>
                </a:solidFill>
                <a:effectLst/>
                <a:latin typeface="+mn-lt"/>
                <a:ea typeface="+mn-ea"/>
                <a:cs typeface="+mn-cs"/>
              </a:rPr>
              <a:t> olur.”</a:t>
            </a:r>
            <a:endParaRPr lang="tr-TR" sz="1200" kern="1200" dirty="0">
              <a:solidFill>
                <a:schemeClr val="tx1"/>
              </a:solidFill>
              <a:effectLst/>
              <a:latin typeface="+mn-lt"/>
              <a:ea typeface="+mn-ea"/>
              <a:cs typeface="+mn-cs"/>
            </a:endParaRPr>
          </a:p>
          <a:p>
            <a:r>
              <a:rPr lang="tr-TR" sz="1200" kern="1200" dirty="0">
                <a:solidFill>
                  <a:schemeClr val="tx1"/>
                </a:solidFill>
                <a:effectLst/>
                <a:latin typeface="+mn-lt"/>
                <a:ea typeface="+mn-ea"/>
                <a:cs typeface="+mn-cs"/>
              </a:rPr>
              <a:t>Ümmetin sır küpü olan </a:t>
            </a:r>
            <a:r>
              <a:rPr lang="tr-TR" sz="1200" kern="1200" dirty="0" err="1">
                <a:solidFill>
                  <a:schemeClr val="tx1"/>
                </a:solidFill>
                <a:effectLst/>
                <a:latin typeface="+mn-lt"/>
                <a:ea typeface="+mn-ea"/>
                <a:cs typeface="+mn-cs"/>
              </a:rPr>
              <a:t>Huzeyfetü’l-Yemânî</a:t>
            </a:r>
            <a:r>
              <a:rPr lang="tr-TR" sz="1200" kern="1200" dirty="0">
                <a:solidFill>
                  <a:schemeClr val="tx1"/>
                </a:solidFill>
                <a:effectLst/>
                <a:latin typeface="+mn-lt"/>
                <a:ea typeface="+mn-ea"/>
                <a:cs typeface="+mn-cs"/>
              </a:rPr>
              <a:t> ise bir gün şöyle diyecekti: </a:t>
            </a:r>
            <a:r>
              <a:rPr lang="tr-TR" sz="1200" b="1" kern="1200" dirty="0">
                <a:solidFill>
                  <a:schemeClr val="tx1"/>
                </a:solidFill>
                <a:effectLst/>
                <a:latin typeface="+mn-lt"/>
                <a:ea typeface="+mn-ea"/>
                <a:cs typeface="+mn-cs"/>
              </a:rPr>
              <a:t>“Bu </a:t>
            </a:r>
            <a:r>
              <a:rPr lang="tr-TR" sz="1200" b="1" kern="1200" dirty="0" err="1">
                <a:solidFill>
                  <a:schemeClr val="tx1"/>
                </a:solidFill>
                <a:effectLst/>
                <a:latin typeface="+mn-lt"/>
                <a:ea typeface="+mn-ea"/>
                <a:cs typeface="+mn-cs"/>
              </a:rPr>
              <a:t>İsrailoğulları</a:t>
            </a:r>
            <a:r>
              <a:rPr lang="tr-TR" sz="1200" b="1" kern="1200" dirty="0">
                <a:solidFill>
                  <a:schemeClr val="tx1"/>
                </a:solidFill>
                <a:effectLst/>
                <a:latin typeface="+mn-lt"/>
                <a:ea typeface="+mn-ea"/>
                <a:cs typeface="+mn-cs"/>
              </a:rPr>
              <a:t> sizin ne güzel kardeşlerinizmiş! Eğer Kur’an’da iyi bir şeyden bahsediliyorsa size, kötü bir şeyden bahsediliyorsa onlara öyle mi?”</a:t>
            </a:r>
            <a:endParaRPr lang="tr-TR" sz="120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“(O gün) Peygamber diyecek ki: Ey Rabbim! Şu benim kavmim/milletim bu Kur’an’ı </a:t>
            </a:r>
            <a:r>
              <a:rPr lang="tr-TR" sz="1200" b="1" kern="1200" dirty="0" err="1">
                <a:solidFill>
                  <a:schemeClr val="tx1"/>
                </a:solidFill>
                <a:effectLst/>
                <a:latin typeface="+mn-lt"/>
                <a:ea typeface="+mn-ea"/>
                <a:cs typeface="+mn-cs"/>
              </a:rPr>
              <a:t>mehcur</a:t>
            </a:r>
            <a:r>
              <a:rPr lang="tr-TR" sz="1200" b="1" kern="1200" dirty="0">
                <a:solidFill>
                  <a:schemeClr val="tx1"/>
                </a:solidFill>
                <a:effectLst/>
                <a:latin typeface="+mn-lt"/>
                <a:ea typeface="+mn-ea"/>
                <a:cs typeface="+mn-cs"/>
              </a:rPr>
              <a:t> bıraktı.” </a:t>
            </a:r>
            <a:r>
              <a:rPr lang="tr-TR" sz="1200" kern="1200" dirty="0">
                <a:solidFill>
                  <a:schemeClr val="tx1"/>
                </a:solidFill>
                <a:effectLst/>
                <a:latin typeface="+mn-lt"/>
                <a:ea typeface="+mn-ea"/>
                <a:cs typeface="+mn-cs"/>
              </a:rPr>
              <a:t>(Furkan, 30)</a:t>
            </a:r>
          </a:p>
          <a:p>
            <a:r>
              <a:rPr lang="tr-TR" sz="1200" kern="1200" dirty="0">
                <a:solidFill>
                  <a:schemeClr val="tx1"/>
                </a:solidFill>
                <a:effectLst/>
                <a:latin typeface="+mn-lt"/>
                <a:ea typeface="+mn-ea"/>
                <a:cs typeface="+mn-cs"/>
              </a:rPr>
              <a:t>İmam </a:t>
            </a:r>
            <a:r>
              <a:rPr lang="tr-TR" sz="1200" kern="1200" dirty="0" err="1">
                <a:solidFill>
                  <a:schemeClr val="tx1"/>
                </a:solidFill>
                <a:effectLst/>
                <a:latin typeface="+mn-lt"/>
                <a:ea typeface="+mn-ea"/>
                <a:cs typeface="+mn-cs"/>
              </a:rPr>
              <a:t>Kurtubi</a:t>
            </a:r>
            <a:r>
              <a:rPr lang="tr-TR" sz="1200" kern="1200" dirty="0">
                <a:solidFill>
                  <a:schemeClr val="tx1"/>
                </a:solidFill>
                <a:effectLst/>
                <a:latin typeface="+mn-lt"/>
                <a:ea typeface="+mn-ea"/>
                <a:cs typeface="+mn-cs"/>
              </a:rPr>
              <a:t> Furkan Süresi 30. ayetin tefsirinde Hz. Enes’ten şöyle bu rivayeti aktarır: </a:t>
            </a:r>
            <a:r>
              <a:rPr lang="tr-TR" sz="1200" b="1" kern="1200" dirty="0">
                <a:solidFill>
                  <a:schemeClr val="tx1"/>
                </a:solidFill>
                <a:effectLst/>
                <a:latin typeface="+mn-lt"/>
                <a:ea typeface="+mn-ea"/>
                <a:cs typeface="+mn-cs"/>
              </a:rPr>
              <a:t>“Peygamberimiz buyurmuşlardır ki: “Kim Kur’an öğrenir, sonra onunla hiç ilgilenmez, ara ara bile olsa Mushaf’ını açmaz ve yüzüne bakmaz ise, o Mushaf ona kıyamet günü asılı olarak getirilir ve o Mushaf der ki: Ey Âlemlerin Rabbi olan Allah’ım! Senin bu kulun beni terk etti, artık sen benimle onun arasında hüküm ver!”</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Kurtubi</a:t>
            </a:r>
            <a:r>
              <a:rPr lang="tr-TR" sz="1200" kern="1200" dirty="0">
                <a:solidFill>
                  <a:schemeClr val="tx1"/>
                </a:solidFill>
                <a:effectLst/>
                <a:latin typeface="+mn-lt"/>
                <a:ea typeface="+mn-ea"/>
                <a:cs typeface="+mn-cs"/>
              </a:rPr>
              <a:t>, el-</a:t>
            </a:r>
            <a:r>
              <a:rPr lang="tr-TR" sz="1200" kern="1200" dirty="0" err="1">
                <a:solidFill>
                  <a:schemeClr val="tx1"/>
                </a:solidFill>
                <a:effectLst/>
                <a:latin typeface="+mn-lt"/>
                <a:ea typeface="+mn-ea"/>
                <a:cs typeface="+mn-cs"/>
              </a:rPr>
              <a:t>Camiu</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li</a:t>
            </a:r>
            <a:r>
              <a:rPr lang="tr-TR" sz="1200" kern="1200" dirty="0">
                <a:solidFill>
                  <a:schemeClr val="tx1"/>
                </a:solidFill>
                <a:effectLst/>
                <a:latin typeface="+mn-lt"/>
                <a:ea typeface="+mn-ea"/>
                <a:cs typeface="+mn-cs"/>
              </a:rPr>
              <a:t> </a:t>
            </a:r>
            <a:r>
              <a:rPr lang="tr-TR" sz="1200" kern="1200" dirty="0" err="1">
                <a:solidFill>
                  <a:schemeClr val="tx1"/>
                </a:solidFill>
                <a:effectLst/>
                <a:latin typeface="+mn-lt"/>
                <a:ea typeface="+mn-ea"/>
                <a:cs typeface="+mn-cs"/>
              </a:rPr>
              <a:t>Ahkami’l</a:t>
            </a:r>
            <a:r>
              <a:rPr lang="tr-TR" sz="1200" kern="1200" dirty="0">
                <a:solidFill>
                  <a:schemeClr val="tx1"/>
                </a:solidFill>
                <a:effectLst/>
                <a:latin typeface="+mn-lt"/>
                <a:ea typeface="+mn-ea"/>
                <a:cs typeface="+mn-cs"/>
              </a:rPr>
              <a:t>-Kur’an, 12/ 542)</a:t>
            </a: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43</a:t>
            </a:fld>
            <a:endParaRPr lang="tr-TR"/>
          </a:p>
        </p:txBody>
      </p:sp>
    </p:spTree>
    <p:extLst>
      <p:ext uri="{BB962C8B-B14F-4D97-AF65-F5344CB8AC3E}">
        <p14:creationId xmlns:p14="http://schemas.microsoft.com/office/powerpoint/2010/main" val="3965287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fontAlgn="auto">
              <a:spcBef>
                <a:spcPts val="0"/>
              </a:spcBef>
              <a:spcAft>
                <a:spcPts val="0"/>
              </a:spcAft>
              <a:defRPr/>
            </a:pPr>
            <a:r>
              <a:rPr lang="ar-SA" sz="1200" dirty="0" smtClean="0">
                <a:solidFill>
                  <a:srgbClr val="002060"/>
                </a:solidFill>
                <a:latin typeface="HASENAT" panose="01000600020000020003" pitchFamily="2" charset="-78"/>
                <a:cs typeface="HASENAT" panose="01000600020000020003" pitchFamily="2" charset="-78"/>
              </a:rPr>
              <a:t>اِنَّا اَنْزَلْنَاهُ فٖى لَيْلَةِ الْقَدْرِ ﴿١﴾ وَمَا اَدْرٰیكَ مَا لَيْلَةُ الْقَدْرِ ﴿٢﴾ لَيْلَةُ الْقَدْرِ خَيْرٌ مِنْ اَلْفِ شَهْرٍ ﴿٣﴾</a:t>
            </a:r>
            <a:endParaRPr lang="tr-TR" sz="1200" dirty="0" smtClean="0">
              <a:solidFill>
                <a:srgbClr val="002060"/>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ar-SA" sz="1200" dirty="0" smtClean="0">
                <a:solidFill>
                  <a:srgbClr val="002060"/>
                </a:solidFill>
                <a:latin typeface="HASENAT" panose="01000600020000020003" pitchFamily="2" charset="-78"/>
                <a:cs typeface="HASENAT" panose="01000600020000020003" pitchFamily="2" charset="-78"/>
              </a:rPr>
              <a:t>تَنَزَّلُ الْمَلٰئِكَةُ وَالرُّوحُ فٖيهَا بِاِذْنِ رَبِّهِمْ مِنْ كُلِّ اَمْرٍ ﴿٤﴾ سَلَامٌ هِىَ حَتّٰى مَطْلَعِ الْفَجْرِ ﴿٥﴾</a:t>
            </a:r>
            <a:endParaRPr lang="tr-TR" sz="1200" dirty="0" smtClean="0">
              <a:solidFill>
                <a:srgbClr val="002060"/>
              </a:solidFill>
              <a:latin typeface="HASENAT" panose="01000600020000020003" pitchFamily="2" charset="-78"/>
              <a:cs typeface="HASENAT" panose="01000600020000020003" pitchFamily="2" charset="-78"/>
            </a:endParaRPr>
          </a:p>
          <a:p>
            <a:pPr fontAlgn="auto">
              <a:spcBef>
                <a:spcPts val="0"/>
              </a:spcBef>
              <a:spcAft>
                <a:spcPts val="0"/>
              </a:spcAft>
              <a:defRPr/>
            </a:pPr>
            <a:endParaRPr lang="tr-TR" sz="800" b="1" dirty="0" smtClean="0">
              <a:solidFill>
                <a:srgbClr val="002060"/>
              </a:solidFill>
            </a:endParaRPr>
          </a:p>
          <a:p>
            <a:pPr algn="just" fontAlgn="auto">
              <a:spcBef>
                <a:spcPts val="0"/>
              </a:spcBef>
              <a:spcAft>
                <a:spcPts val="0"/>
              </a:spcAft>
              <a:defRPr/>
            </a:pPr>
            <a:r>
              <a:rPr lang="tr-TR" sz="1100" b="1" dirty="0" smtClean="0">
                <a:solidFill>
                  <a:srgbClr val="002060"/>
                </a:solidFill>
              </a:rPr>
              <a:t>“</a:t>
            </a:r>
            <a:r>
              <a:rPr lang="tr-TR" sz="1200" b="1" dirty="0" smtClean="0">
                <a:solidFill>
                  <a:srgbClr val="002060"/>
                </a:solidFill>
              </a:rPr>
              <a:t>Gerçek şu ki, Biz onu </a:t>
            </a:r>
            <a:r>
              <a:rPr lang="tr-TR" sz="1200" b="1" dirty="0" smtClean="0">
                <a:solidFill>
                  <a:srgbClr val="FF0000"/>
                </a:solidFill>
              </a:rPr>
              <a:t>“</a:t>
            </a:r>
            <a:r>
              <a:rPr lang="tr-TR" sz="1200" b="1" dirty="0" err="1" smtClean="0">
                <a:solidFill>
                  <a:srgbClr val="FF0000"/>
                </a:solidFill>
              </a:rPr>
              <a:t>Kur’ân’ı</a:t>
            </a:r>
            <a:r>
              <a:rPr lang="tr-TR" sz="1200" b="1" dirty="0" smtClean="0">
                <a:solidFill>
                  <a:srgbClr val="FF0000"/>
                </a:solidFill>
              </a:rPr>
              <a:t>” Kadir gecesinde indirdik</a:t>
            </a:r>
            <a:r>
              <a:rPr lang="tr-TR" sz="1200" b="1" dirty="0" smtClean="0">
                <a:solidFill>
                  <a:srgbClr val="002060"/>
                </a:solidFill>
              </a:rPr>
              <a:t>. </a:t>
            </a:r>
          </a:p>
          <a:p>
            <a:pPr algn="just" fontAlgn="auto">
              <a:spcBef>
                <a:spcPts val="0"/>
              </a:spcBef>
              <a:spcAft>
                <a:spcPts val="0"/>
              </a:spcAft>
              <a:defRPr/>
            </a:pPr>
            <a:r>
              <a:rPr lang="tr-TR" sz="1400" b="1" dirty="0" smtClean="0">
                <a:solidFill>
                  <a:srgbClr val="0070C0"/>
                </a:solidFill>
              </a:rPr>
              <a:t>Kadir gecesinin ne olduğunu sana bildiren nedir</a:t>
            </a:r>
            <a:r>
              <a:rPr lang="tr-TR" sz="1600" b="1" dirty="0" smtClean="0">
                <a:solidFill>
                  <a:srgbClr val="0070C0"/>
                </a:solidFill>
              </a:rPr>
              <a:t>? </a:t>
            </a:r>
          </a:p>
          <a:p>
            <a:pPr algn="just" fontAlgn="auto">
              <a:spcBef>
                <a:spcPts val="0"/>
              </a:spcBef>
              <a:spcAft>
                <a:spcPts val="0"/>
              </a:spcAft>
              <a:defRPr/>
            </a:pPr>
            <a:r>
              <a:rPr lang="tr-TR" sz="1800" b="1" u="sng" dirty="0" smtClean="0">
                <a:solidFill>
                  <a:srgbClr val="00B050"/>
                </a:solidFill>
                <a:effectLst>
                  <a:outerShdw blurRad="38100" dist="38100" dir="2700000" algn="tl">
                    <a:srgbClr val="000000">
                      <a:alpha val="43137"/>
                    </a:srgbClr>
                  </a:outerShdw>
                </a:effectLst>
              </a:rPr>
              <a:t>Kadir Gecesi, bin aydan daha hayırlıdır.</a:t>
            </a:r>
            <a:r>
              <a:rPr lang="tr-TR" sz="1800" b="1" dirty="0" smtClean="0">
                <a:solidFill>
                  <a:srgbClr val="00B050"/>
                </a:solidFill>
                <a:effectLst>
                  <a:outerShdw blurRad="38100" dist="38100" dir="2700000" algn="tl">
                    <a:srgbClr val="000000">
                      <a:alpha val="43137"/>
                    </a:srgbClr>
                  </a:outerShdw>
                </a:effectLst>
              </a:rPr>
              <a:t> </a:t>
            </a:r>
          </a:p>
          <a:p>
            <a:pPr algn="just" fontAlgn="auto">
              <a:spcBef>
                <a:spcPts val="0"/>
              </a:spcBef>
              <a:spcAft>
                <a:spcPts val="0"/>
              </a:spcAft>
              <a:defRPr/>
            </a:pPr>
            <a:r>
              <a:rPr lang="tr-TR" sz="1200" b="1" dirty="0" smtClean="0">
                <a:solidFill>
                  <a:srgbClr val="7030A0"/>
                </a:solidFill>
              </a:rPr>
              <a:t>Melekler ve ruh, onda Rablerinin izniyle her bir iş için inerler. </a:t>
            </a:r>
            <a:r>
              <a:rPr lang="tr-TR" sz="1200" b="1" dirty="0" smtClean="0">
                <a:solidFill>
                  <a:srgbClr val="002060"/>
                </a:solidFill>
              </a:rPr>
              <a:t>Fecrin çıkışına kadar bir esenliktir “selâmdır” o.”</a:t>
            </a:r>
            <a:r>
              <a:rPr lang="tr-TR" sz="1100" dirty="0" smtClean="0">
                <a:solidFill>
                  <a:srgbClr val="002060"/>
                </a:solidFill>
              </a:rPr>
              <a:t> </a:t>
            </a:r>
            <a:r>
              <a:rPr lang="tr-TR" sz="800" dirty="0" smtClean="0">
                <a:solidFill>
                  <a:srgbClr val="002060"/>
                </a:solidFill>
              </a:rPr>
              <a:t>(</a:t>
            </a:r>
            <a:r>
              <a:rPr lang="tr-TR" sz="800" i="1" dirty="0" smtClean="0">
                <a:solidFill>
                  <a:srgbClr val="002060"/>
                </a:solidFill>
              </a:rPr>
              <a:t>Kadir Suresi-1-5 )</a:t>
            </a:r>
            <a:r>
              <a:rPr lang="tr-TR" sz="800" dirty="0" smtClean="0">
                <a:solidFill>
                  <a:srgbClr val="002060"/>
                </a:solidFill>
              </a:rPr>
              <a:t> </a:t>
            </a:r>
            <a:endParaRPr lang="tr-TR" sz="1100" dirty="0" smtClean="0">
              <a:solidFill>
                <a:srgbClr val="002060"/>
              </a:solidFill>
            </a:endParaRPr>
          </a:p>
          <a:p>
            <a:endParaRPr lang="tr-TR" dirty="0"/>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44</a:t>
            </a:fld>
            <a:endParaRPr lang="tr-TR"/>
          </a:p>
        </p:txBody>
      </p:sp>
    </p:spTree>
    <p:extLst>
      <p:ext uri="{BB962C8B-B14F-4D97-AF65-F5344CB8AC3E}">
        <p14:creationId xmlns:p14="http://schemas.microsoft.com/office/powerpoint/2010/main" val="2020118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normAutofit fontScale="70000" lnSpcReduction="20000"/>
          </a:bodyPr>
          <a:lstStyle/>
          <a:p>
            <a:pPr algn="l"/>
            <a:r>
              <a:rPr lang="tr-TR" altLang="tr-TR" sz="1800" dirty="0"/>
              <a:t>Farsça </a:t>
            </a:r>
            <a:r>
              <a:rPr lang="tr-TR" altLang="tr-TR" sz="1800" b="1" dirty="0">
                <a:solidFill>
                  <a:schemeClr val="hlink"/>
                </a:solidFill>
              </a:rPr>
              <a:t>“gün”</a:t>
            </a:r>
            <a:r>
              <a:rPr lang="tr-TR" altLang="tr-TR" sz="1800" dirty="0"/>
              <a:t> anlamına gelen </a:t>
            </a:r>
            <a:r>
              <a:rPr lang="tr-TR" altLang="tr-TR" sz="1800" b="1" dirty="0" err="1">
                <a:solidFill>
                  <a:schemeClr val="hlink"/>
                </a:solidFill>
              </a:rPr>
              <a:t>rûze’</a:t>
            </a:r>
            <a:r>
              <a:rPr lang="tr-TR" altLang="tr-TR" sz="1800" dirty="0" err="1"/>
              <a:t>nin</a:t>
            </a:r>
            <a:r>
              <a:rPr lang="tr-TR" altLang="tr-TR" sz="1800" dirty="0"/>
              <a:t> Türkçeleşmişi olan </a:t>
            </a:r>
            <a:r>
              <a:rPr lang="tr-TR" altLang="tr-TR" sz="1800" b="1" dirty="0">
                <a:solidFill>
                  <a:schemeClr val="hlink"/>
                </a:solidFill>
              </a:rPr>
              <a:t>“oruç”</a:t>
            </a:r>
            <a:r>
              <a:rPr lang="de-DE" altLang="tr-TR" sz="1800" b="1" dirty="0"/>
              <a:t> </a:t>
            </a:r>
            <a:r>
              <a:rPr lang="tr-TR" altLang="tr-TR" sz="1800" dirty="0"/>
              <a:t>un Kur’an lisanındaki karşılığı </a:t>
            </a:r>
            <a:r>
              <a:rPr lang="tr-TR" altLang="tr-TR" sz="1800" dirty="0">
                <a:solidFill>
                  <a:srgbClr val="FF3300"/>
                </a:solidFill>
              </a:rPr>
              <a:t>“</a:t>
            </a:r>
            <a:r>
              <a:rPr lang="tr-TR" altLang="tr-TR" sz="1800" b="1" dirty="0" err="1">
                <a:solidFill>
                  <a:srgbClr val="FF3300"/>
                </a:solidFill>
              </a:rPr>
              <a:t>savm</a:t>
            </a:r>
            <a:r>
              <a:rPr lang="tr-TR" altLang="tr-TR" sz="1800" dirty="0">
                <a:solidFill>
                  <a:srgbClr val="FF3300"/>
                </a:solidFill>
              </a:rPr>
              <a:t>”</a:t>
            </a:r>
            <a:r>
              <a:rPr lang="tr-TR" altLang="tr-TR" sz="1800" dirty="0"/>
              <a:t> </a:t>
            </a:r>
            <a:r>
              <a:rPr lang="tr-TR" altLang="tr-TR" sz="1800" dirty="0" err="1"/>
              <a:t>dır</a:t>
            </a:r>
            <a:r>
              <a:rPr lang="tr-TR" altLang="tr-TR" sz="1800" dirty="0"/>
              <a:t>. </a:t>
            </a:r>
            <a:endParaRPr lang="de-DE" altLang="tr-TR" sz="1800" dirty="0"/>
          </a:p>
          <a:p>
            <a:pPr algn="l"/>
            <a:r>
              <a:rPr lang="tr-TR" altLang="tr-TR" sz="1800" dirty="0" err="1"/>
              <a:t>Savm</a:t>
            </a:r>
            <a:r>
              <a:rPr lang="tr-TR" altLang="tr-TR" sz="1800" dirty="0"/>
              <a:t>, hem </a:t>
            </a:r>
            <a:r>
              <a:rPr lang="tr-TR" altLang="tr-TR" sz="1800" b="1" dirty="0">
                <a:solidFill>
                  <a:srgbClr val="006600"/>
                </a:solidFill>
              </a:rPr>
              <a:t>“tutmak”</a:t>
            </a:r>
            <a:r>
              <a:rPr lang="tr-TR" altLang="tr-TR" sz="1800" dirty="0"/>
              <a:t> hem </a:t>
            </a:r>
            <a:r>
              <a:rPr lang="tr-TR" altLang="tr-TR" sz="1800" b="1" dirty="0"/>
              <a:t>de </a:t>
            </a:r>
            <a:r>
              <a:rPr lang="tr-TR" altLang="tr-TR" sz="1800" b="1" dirty="0">
                <a:solidFill>
                  <a:srgbClr val="006600"/>
                </a:solidFill>
              </a:rPr>
              <a:t>“terk etmek”</a:t>
            </a:r>
            <a:r>
              <a:rPr lang="tr-TR" altLang="tr-TR" sz="1800" dirty="0"/>
              <a:t> anlamını ihtiva eder. Kelimenin kök manası </a:t>
            </a:r>
            <a:r>
              <a:rPr lang="tr-TR" altLang="tr-TR" sz="1800" b="1" dirty="0">
                <a:solidFill>
                  <a:schemeClr val="hlink"/>
                </a:solidFill>
              </a:rPr>
              <a:t>“yeme ve içmeden kesilmek, ağzı kapalı olmak, içine ilave bir şey almamak”</a:t>
            </a:r>
            <a:r>
              <a:rPr lang="de-DE" altLang="tr-TR" sz="1800" b="1" dirty="0">
                <a:solidFill>
                  <a:schemeClr val="hlink"/>
                </a:solidFill>
              </a:rPr>
              <a:t> </a:t>
            </a:r>
            <a:r>
              <a:rPr lang="tr-TR" altLang="tr-TR" sz="1800" dirty="0"/>
              <a:t>tır. </a:t>
            </a:r>
            <a:endParaRPr lang="de-DE" altLang="tr-TR" sz="1800" dirty="0"/>
          </a:p>
          <a:p>
            <a:pPr algn="l"/>
            <a:endParaRPr lang="tr-TR" sz="1700" b="1" dirty="0">
              <a:solidFill>
                <a:srgbClr val="002060"/>
              </a:solidFill>
            </a:endParaRPr>
          </a:p>
          <a:p>
            <a:pPr algn="l"/>
            <a:r>
              <a:rPr lang="tr-TR" sz="1700" b="1" dirty="0">
                <a:solidFill>
                  <a:srgbClr val="002060"/>
                </a:solidFill>
              </a:rPr>
              <a:t>Orucun meşru olmasıyla ilgili olarak şöyle bir şeyde anlatıla gelmiştir: </a:t>
            </a:r>
          </a:p>
          <a:p>
            <a:pPr algn="l"/>
            <a:r>
              <a:rPr lang="tr-TR" sz="1700" b="1" dirty="0">
                <a:solidFill>
                  <a:srgbClr val="002060"/>
                </a:solidFill>
              </a:rPr>
              <a:t>“Allah, mahlûkatı yaratmadan önce AKLI yarattı ve ona: “</a:t>
            </a:r>
            <a:r>
              <a:rPr lang="tr-TR" sz="1700" b="1" dirty="0">
                <a:solidFill>
                  <a:srgbClr val="FF0000"/>
                </a:solidFill>
              </a:rPr>
              <a:t>Ey akıl, bana </a:t>
            </a:r>
            <a:r>
              <a:rPr lang="tr-TR" sz="1700" b="1" dirty="0" err="1">
                <a:solidFill>
                  <a:srgbClr val="FF0000"/>
                </a:solidFill>
              </a:rPr>
              <a:t>dön!</a:t>
            </a:r>
            <a:r>
              <a:rPr lang="tr-TR" sz="1700" b="1" dirty="0" err="1">
                <a:solidFill>
                  <a:srgbClr val="002060"/>
                </a:solidFill>
              </a:rPr>
              <a:t>”dedi</a:t>
            </a:r>
            <a:r>
              <a:rPr lang="tr-TR" sz="1700" b="1" dirty="0">
                <a:solidFill>
                  <a:srgbClr val="002060"/>
                </a:solidFill>
              </a:rPr>
              <a:t>. O da döndü. Allah </a:t>
            </a:r>
            <a:r>
              <a:rPr lang="tr-TR" sz="1700" b="1" dirty="0" err="1">
                <a:solidFill>
                  <a:srgbClr val="002060"/>
                </a:solidFill>
              </a:rPr>
              <a:t>akıla</a:t>
            </a:r>
            <a:r>
              <a:rPr lang="tr-TR" sz="1700" b="1" dirty="0">
                <a:solidFill>
                  <a:srgbClr val="002060"/>
                </a:solidFill>
              </a:rPr>
              <a:t>: “</a:t>
            </a:r>
            <a:r>
              <a:rPr lang="tr-TR" sz="1700" b="1" dirty="0">
                <a:solidFill>
                  <a:srgbClr val="FF0000"/>
                </a:solidFill>
              </a:rPr>
              <a:t>Sen kimsin, ben kimim?</a:t>
            </a:r>
            <a:r>
              <a:rPr lang="tr-TR" sz="1700" b="1" dirty="0">
                <a:solidFill>
                  <a:srgbClr val="002060"/>
                </a:solidFill>
              </a:rPr>
              <a:t>” diye sordu. Akıl da: “</a:t>
            </a:r>
            <a:r>
              <a:rPr lang="tr-TR" sz="1700" b="1" dirty="0">
                <a:solidFill>
                  <a:srgbClr val="FF0000"/>
                </a:solidFill>
              </a:rPr>
              <a:t>Sen </a:t>
            </a:r>
            <a:r>
              <a:rPr lang="tr-TR" sz="1700" b="1" dirty="0" err="1">
                <a:solidFill>
                  <a:srgbClr val="FF0000"/>
                </a:solidFill>
              </a:rPr>
              <a:t>halık</a:t>
            </a:r>
            <a:r>
              <a:rPr lang="tr-TR" sz="1700" b="1" dirty="0">
                <a:solidFill>
                  <a:srgbClr val="FF0000"/>
                </a:solidFill>
              </a:rPr>
              <a:t>, ben de mahlûkum. Yani sen yaratıcısın ben de senin yarattığın aciz bir varlığınım</a:t>
            </a:r>
            <a:r>
              <a:rPr lang="tr-TR" sz="1700" b="1" dirty="0">
                <a:solidFill>
                  <a:srgbClr val="002060"/>
                </a:solidFill>
              </a:rPr>
              <a:t>.” dedi. Bunun üzerine Allah: </a:t>
            </a:r>
            <a:r>
              <a:rPr lang="tr-TR" sz="2300" b="1" u="sng" dirty="0">
                <a:solidFill>
                  <a:srgbClr val="002060"/>
                </a:solidFill>
              </a:rPr>
              <a:t>“</a:t>
            </a:r>
            <a:r>
              <a:rPr lang="tr-TR" sz="2300" b="1" u="sng" dirty="0">
                <a:solidFill>
                  <a:srgbClr val="00B050"/>
                </a:solidFill>
              </a:rPr>
              <a:t>Ey akıl, senden daha aziz ve şerefli bir şey yaratmadım.</a:t>
            </a:r>
            <a:r>
              <a:rPr lang="tr-TR" sz="2300" b="1" u="sng" dirty="0">
                <a:solidFill>
                  <a:srgbClr val="002060"/>
                </a:solidFill>
              </a:rPr>
              <a:t>” </a:t>
            </a:r>
            <a:r>
              <a:rPr lang="tr-TR" sz="1700" b="1" dirty="0">
                <a:solidFill>
                  <a:srgbClr val="002060"/>
                </a:solidFill>
              </a:rPr>
              <a:t>buyurdu. </a:t>
            </a:r>
          </a:p>
          <a:p>
            <a:pPr algn="l"/>
            <a:r>
              <a:rPr lang="tr-TR" sz="1700" b="1" dirty="0">
                <a:solidFill>
                  <a:srgbClr val="002060"/>
                </a:solidFill>
              </a:rPr>
              <a:t>Sonra Allah nefsi yarattı ve ona aynı soruyu sordu: “</a:t>
            </a:r>
            <a:r>
              <a:rPr lang="tr-TR" sz="1700" b="1" dirty="0">
                <a:solidFill>
                  <a:srgbClr val="7030A0"/>
                </a:solidFill>
              </a:rPr>
              <a:t>Ey nefis, bana dön</a:t>
            </a:r>
            <a:r>
              <a:rPr lang="tr-TR" sz="1700" b="1" dirty="0">
                <a:solidFill>
                  <a:srgbClr val="002060"/>
                </a:solidFill>
              </a:rPr>
              <a:t>.” buyurdu. Nefis hiç cevap vermedi. Sonra Allah: “</a:t>
            </a:r>
            <a:r>
              <a:rPr lang="tr-TR" sz="1700" b="1" dirty="0">
                <a:solidFill>
                  <a:srgbClr val="FF0000"/>
                </a:solidFill>
              </a:rPr>
              <a:t>Sen kimsin, ben kimim?” </a:t>
            </a:r>
            <a:r>
              <a:rPr lang="tr-TR" sz="1700" b="1" dirty="0">
                <a:solidFill>
                  <a:srgbClr val="002060"/>
                </a:solidFill>
              </a:rPr>
              <a:t>diye sordu. Nefis: </a:t>
            </a:r>
            <a:r>
              <a:rPr lang="tr-TR" sz="2300" b="1" dirty="0">
                <a:solidFill>
                  <a:srgbClr val="FF0000"/>
                </a:solidFill>
              </a:rPr>
              <a:t>“Sen sensin, ben benim.”</a:t>
            </a:r>
            <a:r>
              <a:rPr lang="tr-TR" sz="1700" b="1" dirty="0">
                <a:solidFill>
                  <a:srgbClr val="FF0000"/>
                </a:solidFill>
              </a:rPr>
              <a:t> </a:t>
            </a:r>
            <a:r>
              <a:rPr lang="tr-TR" sz="1700" b="1" dirty="0">
                <a:solidFill>
                  <a:srgbClr val="002060"/>
                </a:solidFill>
              </a:rPr>
              <a:t>dedi. Bunun üzerine Allah nefse cehennemde 100 sene azap etti ve sonra nefsi cehennemden çıkardı. Yine aynı soruyu sordu. Nefis yine aynı küstah cevabı verdi. Daha sonra </a:t>
            </a:r>
            <a:r>
              <a:rPr lang="tr-TR" sz="2000" b="1" u="sng" dirty="0">
                <a:solidFill>
                  <a:srgbClr val="0070C0"/>
                </a:solidFill>
              </a:rPr>
              <a:t>Allah nefsi 100 sene açlık azabına tabi tuttu. </a:t>
            </a:r>
            <a:r>
              <a:rPr lang="tr-TR" sz="1700" b="1" dirty="0">
                <a:solidFill>
                  <a:srgbClr val="002060"/>
                </a:solidFill>
              </a:rPr>
              <a:t>Azap bitince Allah nefse sordu: “</a:t>
            </a:r>
            <a:r>
              <a:rPr lang="tr-TR" sz="1700" b="1" dirty="0">
                <a:solidFill>
                  <a:srgbClr val="FF0000"/>
                </a:solidFill>
              </a:rPr>
              <a:t>Sen kimsin, ben kimim?” </a:t>
            </a:r>
            <a:r>
              <a:rPr lang="tr-TR" sz="1700" b="1" dirty="0">
                <a:solidFill>
                  <a:srgbClr val="002060"/>
                </a:solidFill>
              </a:rPr>
              <a:t>Bu defa nefis, Allah’ın Kadir-i Mutlak olduğunu anlayarak: </a:t>
            </a:r>
            <a:r>
              <a:rPr lang="tr-TR" sz="2300" b="1" dirty="0">
                <a:solidFill>
                  <a:srgbClr val="002060"/>
                </a:solidFill>
              </a:rPr>
              <a:t>“</a:t>
            </a:r>
            <a:r>
              <a:rPr lang="tr-TR" sz="2300" b="1" dirty="0">
                <a:solidFill>
                  <a:srgbClr val="00B050"/>
                </a:solidFill>
              </a:rPr>
              <a:t>Ben kulunum sen de benim Rabbimsin.” </a:t>
            </a:r>
            <a:r>
              <a:rPr lang="tr-TR" sz="1700" b="1" dirty="0">
                <a:solidFill>
                  <a:srgbClr val="002060"/>
                </a:solidFill>
              </a:rPr>
              <a:t>diye cevap verdi. </a:t>
            </a:r>
            <a:r>
              <a:rPr lang="tr-TR" sz="2000" b="1" u="sng" dirty="0">
                <a:solidFill>
                  <a:srgbClr val="FF0000"/>
                </a:solidFill>
                <a:effectLst>
                  <a:outerShdw blurRad="38100" dist="38100" dir="2700000" algn="tl">
                    <a:srgbClr val="000000">
                      <a:alpha val="43137"/>
                    </a:srgbClr>
                  </a:outerShdw>
                </a:effectLst>
              </a:rPr>
              <a:t>Bundan sonra da Allah, nefis üzerine onu kahretmek ve ıslah etmek üzere orucu farz kıldı.” </a:t>
            </a:r>
            <a:r>
              <a:rPr lang="tr-TR" sz="1700" b="1" dirty="0">
                <a:solidFill>
                  <a:srgbClr val="002060"/>
                </a:solidFill>
              </a:rPr>
              <a:t>Oruç nefsi terbiye eden en tesirli vasıtadır.</a:t>
            </a:r>
            <a:endParaRPr lang="tr-TR" sz="1700" dirty="0">
              <a:solidFill>
                <a:srgbClr val="002060"/>
              </a:solidFill>
            </a:endParaRPr>
          </a:p>
        </p:txBody>
      </p:sp>
      <p:sp>
        <p:nvSpPr>
          <p:cNvPr id="4" name="Slayt Numarası Yer Tutucusu 3"/>
          <p:cNvSpPr>
            <a:spLocks noGrp="1"/>
          </p:cNvSpPr>
          <p:nvPr>
            <p:ph type="sldNum" sz="quarter" idx="10"/>
          </p:nvPr>
        </p:nvSpPr>
        <p:spPr/>
        <p:txBody>
          <a:bodyPr/>
          <a:lstStyle/>
          <a:p>
            <a:pPr>
              <a:defRPr/>
            </a:pPr>
            <a:fld id="{72BEDB22-2416-4F65-AD05-CB073CFFC59C}" type="slidenum">
              <a:rPr lang="tr-TR" smtClean="0"/>
              <a:pPr>
                <a:defRPr/>
              </a:pPr>
              <a:t>46</a:t>
            </a:fld>
            <a:endParaRPr lang="tr-TR"/>
          </a:p>
        </p:txBody>
      </p:sp>
    </p:spTree>
    <p:extLst>
      <p:ext uri="{BB962C8B-B14F-4D97-AF65-F5344CB8AC3E}">
        <p14:creationId xmlns:p14="http://schemas.microsoft.com/office/powerpoint/2010/main" val="3943278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lvl1pPr>
              <a:defRPr/>
            </a:lvl1pPr>
          </a:lstStyle>
          <a:p>
            <a:pPr>
              <a:defRPr/>
            </a:pPr>
            <a:fld id="{0301F979-2065-490B-8AC4-BFE4E9123850}" type="datetimeFigureOut">
              <a:rPr lang="tr-TR"/>
              <a:pPr>
                <a:defRPr/>
              </a:pPr>
              <a:t>13.04.2021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297D95C-4A65-471E-95F6-7BAF81D06766}"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68BF1DCD-BA18-4805-8B97-2E08BC3BFD63}" type="datetimeFigureOut">
              <a:rPr lang="tr-TR"/>
              <a:pPr>
                <a:defRPr/>
              </a:pPr>
              <a:t>13.04.2021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D767FCB-9913-4CC9-B7E0-97398660419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FE127D01-E015-4568-A792-DF64A91111E5}" type="datetimeFigureOut">
              <a:rPr lang="tr-TR"/>
              <a:pPr>
                <a:defRPr/>
              </a:pPr>
              <a:t>13.04.2021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42BD83B-AEEF-444B-B444-2E902D7A1044}"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94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lvl1pPr>
              <a:defRPr/>
            </a:lvl1pPr>
          </a:lstStyle>
          <a:p>
            <a:pPr>
              <a:defRPr/>
            </a:pPr>
            <a:fld id="{E8BF9F05-7ACB-4863-A322-C1206B7D8EBE}" type="datetimeFigureOut">
              <a:rPr lang="tr-TR"/>
              <a:pPr>
                <a:defRPr/>
              </a:pPr>
              <a:t>13.04.2021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C7A01223-5AC2-44FC-BCF2-AEF2CFAE2CBA}"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A4B59215-6526-4087-999F-648FD82AFDE0}" type="datetimeFigureOut">
              <a:rPr lang="tr-TR"/>
              <a:pPr>
                <a:defRPr/>
              </a:pPr>
              <a:t>13.04.2021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D69F31F-2979-47E4-BF36-D96358AF882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3 Veri Yer Tutucusu"/>
          <p:cNvSpPr>
            <a:spLocks noGrp="1"/>
          </p:cNvSpPr>
          <p:nvPr>
            <p:ph type="dt" sz="half" idx="10"/>
          </p:nvPr>
        </p:nvSpPr>
        <p:spPr/>
        <p:txBody>
          <a:bodyPr/>
          <a:lstStyle>
            <a:lvl1pPr>
              <a:defRPr/>
            </a:lvl1pPr>
          </a:lstStyle>
          <a:p>
            <a:pPr>
              <a:defRPr/>
            </a:pPr>
            <a:fld id="{4A4F1188-D93A-4F5A-9F85-620D639D254D}" type="datetimeFigureOut">
              <a:rPr lang="tr-TR"/>
              <a:pPr>
                <a:defRPr/>
              </a:pPr>
              <a:t>13.04.2021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5EF0BDA4-9230-4633-8376-046D3C99489B}"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3 Veri Yer Tutucusu"/>
          <p:cNvSpPr>
            <a:spLocks noGrp="1"/>
          </p:cNvSpPr>
          <p:nvPr>
            <p:ph type="dt" sz="half" idx="10"/>
          </p:nvPr>
        </p:nvSpPr>
        <p:spPr/>
        <p:txBody>
          <a:bodyPr/>
          <a:lstStyle>
            <a:lvl1pPr>
              <a:defRPr/>
            </a:lvl1pPr>
          </a:lstStyle>
          <a:p>
            <a:pPr>
              <a:defRPr/>
            </a:pPr>
            <a:fld id="{32E16038-E765-4C47-B7AD-2F192B941E8E}" type="datetimeFigureOut">
              <a:rPr lang="tr-TR"/>
              <a:pPr>
                <a:defRPr/>
              </a:pPr>
              <a:t>13.04.2021</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54544904-5A77-49A1-85C3-B4AFCD7F7228}"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3 Veri Yer Tutucusu"/>
          <p:cNvSpPr>
            <a:spLocks noGrp="1"/>
          </p:cNvSpPr>
          <p:nvPr>
            <p:ph type="dt" sz="half" idx="10"/>
          </p:nvPr>
        </p:nvSpPr>
        <p:spPr/>
        <p:txBody>
          <a:bodyPr/>
          <a:lstStyle>
            <a:lvl1pPr>
              <a:defRPr/>
            </a:lvl1pPr>
          </a:lstStyle>
          <a:p>
            <a:pPr>
              <a:defRPr/>
            </a:pPr>
            <a:fld id="{C188B310-1069-4C75-998F-F40877E9C551}" type="datetimeFigureOut">
              <a:rPr lang="tr-TR"/>
              <a:pPr>
                <a:defRPr/>
              </a:pPr>
              <a:t>13.04.2021</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5188D846-697B-461F-8357-72E226713221}"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D3547302-7B7F-4715-8093-5035E9597081}" type="datetimeFigureOut">
              <a:rPr lang="tr-TR"/>
              <a:pPr>
                <a:defRPr/>
              </a:pPr>
              <a:t>13.04.2021</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7FAC705D-0715-43E5-8750-98B64F80479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549C3D6-5C29-4D80-BFAD-63CA3489E26F}" type="datetimeFigureOut">
              <a:rPr lang="tr-TR"/>
              <a:pPr>
                <a:defRPr/>
              </a:pPr>
              <a:t>13.04.2021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F7057EE6-74B5-43FA-914B-53A8A6C6C3AF}"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869A5CD-0EF5-454A-98C8-0F06C2E82E56}" type="datetimeFigureOut">
              <a:rPr lang="tr-TR"/>
              <a:pPr>
                <a:defRPr/>
              </a:pPr>
              <a:t>13.04.2021</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E32F8D6-35E5-4BE5-8ECB-1ABE7A0F21F5}"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80CFF6C-5876-4970-ADAF-47D7500607DE}" type="datetimeFigureOut">
              <a:rPr lang="tr-TR"/>
              <a:pPr>
                <a:defRPr/>
              </a:pPr>
              <a:t>13.04.2021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9C74731-108B-45FF-BAA5-C87BF441E22E}"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Resim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5" name="4 Dikdörtgen"/>
          <p:cNvSpPr/>
          <p:nvPr/>
        </p:nvSpPr>
        <p:spPr>
          <a:xfrm>
            <a:off x="395536" y="401782"/>
            <a:ext cx="8352928" cy="2955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5400" b="1" dirty="0">
                <a:solidFill>
                  <a:srgbClr val="FF0000"/>
                </a:solidFill>
                <a:effectLst>
                  <a:outerShdw blurRad="38100" dist="38100" dir="2700000" algn="tl">
                    <a:srgbClr val="000000">
                      <a:alpha val="43137"/>
                    </a:srgbClr>
                  </a:outerShdw>
                </a:effectLst>
                <a:latin typeface="Elephant" panose="02020904090505020303" pitchFamily="18" charset="0"/>
              </a:rPr>
              <a:t>Rahmet, Mağfiret Ve Beraat Ayı Ramazan</a:t>
            </a:r>
          </a:p>
        </p:txBody>
      </p:sp>
      <p:sp>
        <p:nvSpPr>
          <p:cNvPr id="14" name="5 Dikdörtgen"/>
          <p:cNvSpPr/>
          <p:nvPr/>
        </p:nvSpPr>
        <p:spPr>
          <a:xfrm>
            <a:off x="4291953" y="4443581"/>
            <a:ext cx="4824536" cy="707886"/>
          </a:xfrm>
          <a:prstGeom prst="rect">
            <a:avLst/>
          </a:prstGeom>
        </p:spPr>
        <p:txBody>
          <a:bodyPr wrap="square">
            <a:spAutoFit/>
          </a:bodyPr>
          <a:lstStyle/>
          <a:p>
            <a:pPr algn="ctr"/>
            <a:r>
              <a:rPr lang="tr-TR" sz="2000" dirty="0" smtClean="0">
                <a:latin typeface="Elephant" pitchFamily="18" charset="0"/>
                <a:cs typeface="Times New Roman" pitchFamily="18" charset="0"/>
              </a:rPr>
              <a:t>Sosyal </a:t>
            </a:r>
            <a:r>
              <a:rPr lang="tr-TR" sz="2000" dirty="0">
                <a:latin typeface="Elephant" pitchFamily="18" charset="0"/>
                <a:cs typeface="Times New Roman" pitchFamily="18" charset="0"/>
              </a:rPr>
              <a:t>Ve Kültürel İçerikli </a:t>
            </a:r>
            <a:endParaRPr lang="tr-TR" sz="2000" dirty="0" smtClean="0">
              <a:latin typeface="Elephant" pitchFamily="18" charset="0"/>
              <a:cs typeface="Times New Roman" pitchFamily="18" charset="0"/>
            </a:endParaRPr>
          </a:p>
          <a:p>
            <a:pPr algn="ctr"/>
            <a:r>
              <a:rPr lang="tr-TR" sz="2000" dirty="0" smtClean="0">
                <a:latin typeface="Elephant" pitchFamily="18" charset="0"/>
                <a:cs typeface="Times New Roman" pitchFamily="18" charset="0"/>
              </a:rPr>
              <a:t>Din </a:t>
            </a:r>
            <a:r>
              <a:rPr lang="tr-TR" sz="2000" dirty="0">
                <a:latin typeface="Elephant" pitchFamily="18" charset="0"/>
                <a:cs typeface="Times New Roman" pitchFamily="18" charset="0"/>
              </a:rPr>
              <a:t>Hizmetleri Daire Başkanı</a:t>
            </a:r>
          </a:p>
        </p:txBody>
      </p:sp>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429000"/>
            <a:ext cx="3419872" cy="241769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190" y="3928587"/>
            <a:ext cx="1418522" cy="14185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473118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3600" dirty="0">
                <a:solidFill>
                  <a:srgbClr val="FF0000"/>
                </a:solidFill>
                <a:latin typeface="Times New Roman" panose="02020603050405020304" pitchFamily="18" charset="0"/>
                <a:cs typeface="Times New Roman" panose="02020603050405020304" pitchFamily="18" charset="0"/>
              </a:rPr>
              <a:t>Şifa ayı Ramazan dediğimizde aklımıza Kuran, Oruç, İftar, Sahur ve benzeri birçok kavram gelmektedir. Bunları bir ibadet olarak ifa eden insan açısından baktığımızda mükemmel yaratılan bir insan için neden Ramazan gibi kendine has özellikleri ve mükafatları Rabbimiz bildirmektedir? İnsan nasıl bir varlıktır ki Rabbimiz bu kadar güzellikler veriyor?</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2</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2206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251520" y="1196752"/>
            <a:ext cx="8712968"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Wingdings" pitchFamily="2" charset="2"/>
              <a:buChar char="q"/>
            </a:pPr>
            <a:r>
              <a:rPr lang="tr-TR" sz="2000" b="1" dirty="0" smtClean="0">
                <a:solidFill>
                  <a:srgbClr val="002060"/>
                </a:solidFill>
                <a:effectLst>
                  <a:outerShdw blurRad="38100" dist="38100" dir="2700000" algn="tl">
                    <a:srgbClr val="000000">
                      <a:alpha val="43137"/>
                    </a:srgbClr>
                  </a:outerShdw>
                </a:effectLst>
              </a:rPr>
              <a:t>Allah’ın En Güzel Şekilde Yarattığı Ve Bütün Organlarını Tastamam Yaptığı,  </a:t>
            </a:r>
            <a:r>
              <a:rPr lang="ar-SA" sz="2000" dirty="0" smtClean="0">
                <a:solidFill>
                  <a:schemeClr val="tx1"/>
                </a:solidFill>
                <a:latin typeface="HASENAT4" pitchFamily="2" charset="-78"/>
                <a:cs typeface="HASENAT4" pitchFamily="2" charset="-78"/>
              </a:rPr>
              <a:t>لَقَدْ خَلَقْنَا الْاِنْسَانَ فٖى اَحْسَنِ تَقْوٖيمٍ</a:t>
            </a:r>
            <a:r>
              <a:rPr lang="tr-TR" sz="1400" dirty="0" smtClean="0">
                <a:solidFill>
                  <a:schemeClr val="tx1"/>
                </a:solidFill>
              </a:rPr>
              <a:t>(</a:t>
            </a:r>
            <a:r>
              <a:rPr lang="tr-TR" sz="1400" dirty="0" err="1" smtClean="0">
                <a:solidFill>
                  <a:schemeClr val="tx1"/>
                </a:solidFill>
              </a:rPr>
              <a:t>Tîn</a:t>
            </a:r>
            <a:r>
              <a:rPr lang="tr-TR" sz="1400" dirty="0" smtClean="0">
                <a:solidFill>
                  <a:schemeClr val="tx1"/>
                </a:solidFill>
              </a:rPr>
              <a:t> 4.)</a:t>
            </a:r>
            <a:endParaRPr lang="tr-TR" sz="2000" b="1"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002060"/>
                </a:solidFill>
              </a:rPr>
              <a:t>Tertemiz Rızıklar Verdiği, </a:t>
            </a:r>
            <a:r>
              <a:rPr lang="ar-SA" sz="2000" dirty="0" smtClean="0">
                <a:solidFill>
                  <a:schemeClr val="tx1"/>
                </a:solidFill>
                <a:latin typeface="HASENAT4" pitchFamily="2" charset="-78"/>
                <a:cs typeface="HASENAT4" pitchFamily="2" charset="-78"/>
              </a:rPr>
              <a:t>وَرَزَقَكُمْ مِنَ الطَّيِّبَاتِ</a:t>
            </a:r>
            <a:r>
              <a:rPr lang="tr-TR" sz="1100" dirty="0" smtClean="0">
                <a:solidFill>
                  <a:schemeClr val="tx1"/>
                </a:solidFill>
              </a:rPr>
              <a:t>(</a:t>
            </a:r>
            <a:r>
              <a:rPr lang="tr-TR" sz="1100" dirty="0" err="1" smtClean="0">
                <a:solidFill>
                  <a:schemeClr val="tx1"/>
                </a:solidFill>
              </a:rPr>
              <a:t>Mü'min</a:t>
            </a:r>
            <a:r>
              <a:rPr lang="tr-TR" sz="1100" dirty="0" smtClean="0">
                <a:solidFill>
                  <a:schemeClr val="tx1"/>
                </a:solidFill>
              </a:rPr>
              <a:t> 64.)</a:t>
            </a:r>
            <a:endParaRPr lang="tr-TR" sz="2000" dirty="0" smtClean="0">
              <a:solidFill>
                <a:srgbClr val="002060"/>
              </a:solidFill>
            </a:endParaRPr>
          </a:p>
          <a:p>
            <a:pPr marL="457200" indent="-457200" algn="just">
              <a:buFont typeface="Wingdings" pitchFamily="2" charset="2"/>
              <a:buChar char="q"/>
            </a:pPr>
            <a:r>
              <a:rPr lang="tr-TR" sz="2000" b="1" dirty="0" smtClean="0">
                <a:solidFill>
                  <a:schemeClr val="tx1"/>
                </a:solidFill>
              </a:rPr>
              <a:t>Ruhundan Üfleyerek Şereflendirdiği, </a:t>
            </a:r>
            <a:r>
              <a:rPr lang="ar-SA" sz="2000" dirty="0" smtClean="0">
                <a:solidFill>
                  <a:schemeClr val="tx1"/>
                </a:solidFill>
                <a:latin typeface="HASENAT4" pitchFamily="2" charset="-78"/>
                <a:cs typeface="HASENAT4" pitchFamily="2" charset="-78"/>
              </a:rPr>
              <a:t>ثُمَّ سَوّٰیهُ وَنَفَخَ فٖيهِ مِنْ رُوحِهٖ </a:t>
            </a:r>
            <a:r>
              <a:rPr lang="tr-TR" sz="1400" dirty="0" smtClean="0">
                <a:solidFill>
                  <a:schemeClr val="tx1"/>
                </a:solidFill>
              </a:rPr>
              <a:t>(Secde 9) </a:t>
            </a:r>
          </a:p>
          <a:p>
            <a:pPr marL="457200" indent="-457200" algn="just">
              <a:buFont typeface="Wingdings" pitchFamily="2" charset="2"/>
              <a:buChar char="q"/>
            </a:pPr>
            <a:r>
              <a:rPr lang="tr-TR" sz="2000" b="1" dirty="0" smtClean="0">
                <a:solidFill>
                  <a:srgbClr val="C00000"/>
                </a:solidFill>
              </a:rPr>
              <a:t>Allah’ın Muhatap Aldığı Ve Yeryüzünde Halifesi Kabul Ettiği,</a:t>
            </a:r>
            <a:endParaRPr lang="tr-TR" sz="2000" dirty="0" smtClean="0">
              <a:solidFill>
                <a:srgbClr val="C00000"/>
              </a:solidFill>
            </a:endParaRPr>
          </a:p>
          <a:p>
            <a:pPr marL="457200" indent="-457200" algn="just">
              <a:buFont typeface="Wingdings" pitchFamily="2" charset="2"/>
              <a:buChar char="q"/>
            </a:pPr>
            <a:r>
              <a:rPr lang="tr-TR" sz="2000" b="1" dirty="0" smtClean="0">
                <a:solidFill>
                  <a:srgbClr val="00B0F0"/>
                </a:solidFill>
                <a:effectLst>
                  <a:outerShdw blurRad="38100" dist="38100" dir="2700000" algn="tl">
                    <a:srgbClr val="000000">
                      <a:alpha val="43137"/>
                    </a:srgbClr>
                  </a:outerShdw>
                </a:effectLst>
              </a:rPr>
              <a:t>Yaratılmışlara Üstün Kıldığı Ve Şan Şeref Sahibi Yaptığı, </a:t>
            </a:r>
            <a:r>
              <a:rPr lang="ar-SA" sz="2000" dirty="0" smtClean="0">
                <a:solidFill>
                  <a:schemeClr val="tx1"/>
                </a:solidFill>
                <a:latin typeface="HASENAT4" pitchFamily="2" charset="-78"/>
                <a:cs typeface="HASENAT4" pitchFamily="2" charset="-78"/>
              </a:rPr>
              <a:t>وَلَقَدْ كَرَّمْنَا بَنٖى اٰدَمَ </a:t>
            </a:r>
            <a:r>
              <a:rPr lang="tr-TR" sz="2000" dirty="0" smtClean="0">
                <a:solidFill>
                  <a:schemeClr val="tx1"/>
                </a:solidFill>
                <a:latin typeface="HASENAT4" pitchFamily="2" charset="-78"/>
                <a:cs typeface="HASENAT4" pitchFamily="2" charset="-78"/>
              </a:rPr>
              <a:t>…</a:t>
            </a:r>
            <a:r>
              <a:rPr lang="ar-SA" sz="2000" dirty="0" smtClean="0">
                <a:solidFill>
                  <a:schemeClr val="tx1"/>
                </a:solidFill>
                <a:latin typeface="HASENAT4" pitchFamily="2" charset="-78"/>
                <a:cs typeface="HASENAT4" pitchFamily="2" charset="-78"/>
              </a:rPr>
              <a:t>وَفَضَّلْنَاهُمْ عَلٰى كَثٖيرٍ مِمَّنْ خَلَقْنَا تَفْضٖيلًا</a:t>
            </a:r>
            <a:r>
              <a:rPr lang="tr-TR" sz="1200" dirty="0" smtClean="0">
                <a:solidFill>
                  <a:schemeClr val="tx1"/>
                </a:solidFill>
              </a:rPr>
              <a:t>(</a:t>
            </a:r>
            <a:r>
              <a:rPr lang="tr-TR" sz="1200" dirty="0" err="1" smtClean="0">
                <a:solidFill>
                  <a:schemeClr val="tx1"/>
                </a:solidFill>
              </a:rPr>
              <a:t>İsrâ</a:t>
            </a:r>
            <a:r>
              <a:rPr lang="tr-TR" sz="1200" dirty="0" smtClean="0">
                <a:solidFill>
                  <a:schemeClr val="tx1"/>
                </a:solidFill>
              </a:rPr>
              <a:t> 70.)</a:t>
            </a:r>
            <a:endParaRPr lang="tr-TR" sz="2000"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7030A0"/>
                </a:solidFill>
              </a:rPr>
              <a:t>Yaratılan Her Şeyi İstifadesine Sunduğu, </a:t>
            </a:r>
            <a:r>
              <a:rPr lang="ar-SA" sz="2000" dirty="0" smtClean="0">
                <a:solidFill>
                  <a:schemeClr val="tx1"/>
                </a:solidFill>
                <a:latin typeface="HASENAT4" pitchFamily="2" charset="-78"/>
                <a:cs typeface="HASENAT4" pitchFamily="2" charset="-78"/>
              </a:rPr>
              <a:t>اَلَمْ تَرَوْا اَنَّ اللّٰهَ سَخَّرَ لَكُمْ مَا فِى السَّمٰوَاتِ وَمَا فِى الْاَرْضِ </a:t>
            </a:r>
            <a:r>
              <a:rPr lang="tr-TR" sz="1400" dirty="0" smtClean="0">
                <a:solidFill>
                  <a:schemeClr val="tx1"/>
                </a:solidFill>
              </a:rPr>
              <a:t>(Lokman 20.)</a:t>
            </a:r>
            <a:endParaRPr lang="tr-TR" sz="2000" dirty="0" smtClean="0">
              <a:solidFill>
                <a:srgbClr val="7030A0"/>
              </a:solidFill>
            </a:endParaRPr>
          </a:p>
          <a:p>
            <a:pPr marL="457200" indent="-457200" algn="just">
              <a:buFont typeface="Wingdings" pitchFamily="2" charset="2"/>
              <a:buChar char="q"/>
            </a:pPr>
            <a:r>
              <a:rPr lang="tr-TR" sz="2000" b="1" dirty="0" smtClean="0">
                <a:solidFill>
                  <a:schemeClr val="tx1"/>
                </a:solidFill>
              </a:rPr>
              <a:t>Akıl, İrade Ve Özgürlük Verdiği, </a:t>
            </a:r>
            <a:r>
              <a:rPr lang="tr-TR" sz="1200" b="1" dirty="0" smtClean="0">
                <a:solidFill>
                  <a:schemeClr val="tx1"/>
                </a:solidFill>
              </a:rPr>
              <a:t> </a:t>
            </a:r>
            <a:r>
              <a:rPr lang="ar-SA" sz="2000" dirty="0" smtClean="0">
                <a:solidFill>
                  <a:schemeClr val="tx1"/>
                </a:solidFill>
                <a:latin typeface="HASENAT4" pitchFamily="2" charset="-78"/>
                <a:cs typeface="HASENAT4" pitchFamily="2" charset="-78"/>
              </a:rPr>
              <a:t>وَمَا يَذَّكَّرُ اِلَّا اُولُوا الْاَلْبَابِ</a:t>
            </a:r>
            <a:r>
              <a:rPr lang="tr-TR" sz="1200" dirty="0" smtClean="0">
                <a:solidFill>
                  <a:schemeClr val="tx1"/>
                </a:solidFill>
              </a:rPr>
              <a:t>(Bakara 269.) </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C00000"/>
                </a:solidFill>
              </a:rPr>
              <a:t>Peygamberler Ve Kitaplar Göndermek Suretiyle Doğru Yolu Gösterdiği, </a:t>
            </a:r>
            <a:r>
              <a:rPr lang="tr-TR" sz="1200" dirty="0" smtClean="0">
                <a:solidFill>
                  <a:schemeClr val="tx1"/>
                </a:solidFill>
              </a:rPr>
              <a:t> </a:t>
            </a:r>
            <a:r>
              <a:rPr lang="ar-SA" sz="2000" dirty="0" smtClean="0">
                <a:solidFill>
                  <a:schemeClr val="tx1"/>
                </a:solidFill>
                <a:latin typeface="HASENAT4" pitchFamily="2" charset="-78"/>
                <a:cs typeface="HASENAT4" pitchFamily="2" charset="-78"/>
              </a:rPr>
              <a:t>فَاٰمِنُوا بِاللّٰهِ وَرَسُولِهِ</a:t>
            </a:r>
            <a:r>
              <a:rPr lang="tr-TR" sz="1200" dirty="0" smtClean="0">
                <a:solidFill>
                  <a:schemeClr val="tx1"/>
                </a:solidFill>
              </a:rPr>
              <a:t>(</a:t>
            </a:r>
            <a:r>
              <a:rPr lang="tr-TR" sz="1200" dirty="0" err="1" smtClean="0">
                <a:solidFill>
                  <a:schemeClr val="tx1"/>
                </a:solidFill>
              </a:rPr>
              <a:t>A'raf</a:t>
            </a:r>
            <a:r>
              <a:rPr lang="tr-TR" sz="1200" dirty="0" smtClean="0">
                <a:solidFill>
                  <a:schemeClr val="tx1"/>
                </a:solidFill>
              </a:rPr>
              <a:t> 158.) </a:t>
            </a:r>
            <a:endParaRPr lang="tr-TR" sz="2000" dirty="0" smtClean="0">
              <a:solidFill>
                <a:srgbClr val="C00000"/>
              </a:solidFill>
            </a:endParaRPr>
          </a:p>
          <a:p>
            <a:pPr marL="457200" indent="-457200" algn="just">
              <a:buFont typeface="Wingdings" pitchFamily="2" charset="2"/>
              <a:buChar char="q"/>
            </a:pPr>
            <a:r>
              <a:rPr lang="tr-TR" sz="2000" b="1" dirty="0" smtClean="0">
                <a:solidFill>
                  <a:srgbClr val="00B0F0"/>
                </a:solidFill>
                <a:effectLst>
                  <a:outerShdw blurRad="38100" dist="38100" dir="2700000" algn="tl">
                    <a:srgbClr val="000000">
                      <a:alpha val="43137"/>
                    </a:srgbClr>
                  </a:outerShdw>
                </a:effectLst>
              </a:rPr>
              <a:t>İradeli Ve Bilinçli Olarak İman Ve İbadet Etmesini İstediği, </a:t>
            </a:r>
            <a:r>
              <a:rPr lang="ar-SA" sz="2000" dirty="0" smtClean="0">
                <a:solidFill>
                  <a:schemeClr val="tx1"/>
                </a:solidFill>
                <a:latin typeface="HASENAT4" pitchFamily="2" charset="-78"/>
                <a:cs typeface="HASENAT4" pitchFamily="2" charset="-78"/>
              </a:rPr>
              <a:t>وَمَا خَلَقْتُ الْجِنَّ وَالْاِنْسَ اِلَّا لِيَعْبُدُونِ</a:t>
            </a:r>
            <a:r>
              <a:rPr lang="tr-TR" sz="1200" dirty="0" smtClean="0">
                <a:solidFill>
                  <a:schemeClr val="tx1"/>
                </a:solidFill>
              </a:rPr>
              <a:t>(</a:t>
            </a:r>
            <a:r>
              <a:rPr lang="tr-TR" sz="1200" dirty="0" err="1" smtClean="0">
                <a:solidFill>
                  <a:schemeClr val="tx1"/>
                </a:solidFill>
              </a:rPr>
              <a:t>Zâriyât</a:t>
            </a:r>
            <a:r>
              <a:rPr lang="tr-TR" sz="1200" dirty="0" smtClean="0">
                <a:solidFill>
                  <a:schemeClr val="tx1"/>
                </a:solidFill>
              </a:rPr>
              <a:t> 6.)</a:t>
            </a:r>
            <a:endParaRPr lang="tr-TR" sz="2000" dirty="0" smtClean="0">
              <a:solidFill>
                <a:srgbClr val="00B0F0"/>
              </a:solidFill>
              <a:effectLst>
                <a:outerShdw blurRad="38100" dist="38100" dir="2700000" algn="tl">
                  <a:srgbClr val="000000">
                    <a:alpha val="43137"/>
                  </a:srgbClr>
                </a:outerShdw>
              </a:effectLst>
            </a:endParaRPr>
          </a:p>
          <a:p>
            <a:pPr marL="457200" indent="-457200" algn="just">
              <a:buFont typeface="Wingdings" pitchFamily="2" charset="2"/>
              <a:buChar char="q"/>
            </a:pPr>
            <a:r>
              <a:rPr lang="tr-TR" sz="2000" b="1" dirty="0" smtClean="0">
                <a:solidFill>
                  <a:srgbClr val="002060"/>
                </a:solidFill>
              </a:rPr>
              <a:t>İyilik Yapanları Mükâfatlandırıp Kötülük Yapanları Cezalandıracağı Ve Sorumlu Kıldığı Varlıktır </a:t>
            </a:r>
            <a:r>
              <a:rPr lang="ar-SA" sz="2000" dirty="0" smtClean="0">
                <a:solidFill>
                  <a:schemeClr val="tx1"/>
                </a:solidFill>
                <a:latin typeface="HASENAT4" pitchFamily="2" charset="-78"/>
                <a:cs typeface="HASENAT4" pitchFamily="2" charset="-78"/>
              </a:rPr>
              <a:t>وَمَنْ يَعْمَلْ مِثْقَالَ ذَرَّةٍ شَرًّا يَرَهُ ﴿٨﴾ فَمَنْ يَعْمَلْ مِثْقَالَ ذَرَّةٍ خَيْرًا يَرَهُ ﴿٧﴾</a:t>
            </a:r>
            <a:r>
              <a:rPr lang="tr-TR" sz="2000" dirty="0" smtClean="0">
                <a:solidFill>
                  <a:schemeClr val="tx1"/>
                </a:solidFill>
              </a:rPr>
              <a:t>(</a:t>
            </a:r>
            <a:r>
              <a:rPr lang="tr-TR" sz="2000" dirty="0" err="1" smtClean="0">
                <a:solidFill>
                  <a:schemeClr val="tx1"/>
                </a:solidFill>
              </a:rPr>
              <a:t>Zilzâl</a:t>
            </a:r>
            <a:r>
              <a:rPr lang="tr-TR" sz="2000" dirty="0" smtClean="0">
                <a:solidFill>
                  <a:schemeClr val="tx1"/>
                </a:solidFill>
              </a:rPr>
              <a:t> 7-8)</a:t>
            </a:r>
          </a:p>
          <a:p>
            <a:pPr marL="457200" lvl="0" indent="-457200" algn="just">
              <a:buFont typeface="Wingdings" pitchFamily="2" charset="2"/>
              <a:buChar char="q"/>
            </a:pPr>
            <a:r>
              <a:rPr lang="tr-TR" b="1" u="sng" dirty="0" smtClean="0">
                <a:solidFill>
                  <a:srgbClr val="002060"/>
                </a:solidFill>
                <a:effectLst>
                  <a:outerShdw blurRad="38100" dist="38100" dir="2700000" algn="tl">
                    <a:srgbClr val="000000">
                      <a:alpha val="43137"/>
                    </a:srgbClr>
                  </a:outerShdw>
                </a:effectLst>
              </a:rPr>
              <a:t>11. Allah’ın tertemiz fıtrat üzere yarattığı ve Şah damarından daha yakın olduğunu bildirdiği varlıktır.</a:t>
            </a:r>
            <a:endParaRPr lang="tr-TR" dirty="0" smtClean="0">
              <a:solidFill>
                <a:srgbClr val="002060"/>
              </a:solidFill>
            </a:endParaRPr>
          </a:p>
        </p:txBody>
      </p:sp>
      <p:sp>
        <p:nvSpPr>
          <p:cNvPr id="7" name="6 Slayt Numarası Yer Tutucusu"/>
          <p:cNvSpPr>
            <a:spLocks noGrp="1"/>
          </p:cNvSpPr>
          <p:nvPr>
            <p:ph type="sldNum" sz="quarter" idx="12"/>
          </p:nvPr>
        </p:nvSpPr>
        <p:spPr/>
        <p:txBody>
          <a:bodyPr/>
          <a:lstStyle/>
          <a:p>
            <a:fld id="{DF6AEE74-DE1E-4CF6-B228-906104B8E8CF}" type="slidenum">
              <a:rPr lang="tr-TR" smtClean="0"/>
              <a:pPr/>
              <a:t>11</a:t>
            </a:fld>
            <a:endParaRPr lang="tr-TR"/>
          </a:p>
        </p:txBody>
      </p:sp>
      <p:sp>
        <p:nvSpPr>
          <p:cNvPr id="4" name="3 Yuvarlatılmış Dikdörtgen"/>
          <p:cNvSpPr/>
          <p:nvPr/>
        </p:nvSpPr>
        <p:spPr>
          <a:xfrm>
            <a:off x="0" y="188640"/>
            <a:ext cx="9144000" cy="5760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r>
              <a:rPr lang="tr-TR" sz="2400" b="1" dirty="0" smtClean="0">
                <a:solidFill>
                  <a:schemeClr val="tx1"/>
                </a:solidFill>
                <a:effectLst>
                  <a:outerShdw blurRad="38100" dist="38100" dir="2700000" algn="tl">
                    <a:srgbClr val="000000">
                      <a:alpha val="43137"/>
                    </a:srgbClr>
                  </a:outerShdw>
                </a:effectLst>
              </a:rPr>
              <a:t>İNSAN ALLAHIN ÖZENE BEZENE YARATTIĞI YEGANE VARLIKTIR</a:t>
            </a:r>
            <a:endParaRPr lang="tr-TR" sz="1200" b="1"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771332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DF6AEE74-DE1E-4CF6-B228-906104B8E8CF}" type="slidenum">
              <a:rPr lang="tr-TR" smtClean="0"/>
              <a:pPr/>
              <a:t>12</a:t>
            </a:fld>
            <a:endParaRPr lang="tr-TR"/>
          </a:p>
        </p:txBody>
      </p:sp>
      <p:sp>
        <p:nvSpPr>
          <p:cNvPr id="4" name="3 Yuvarlatılmış Dikdörtgen"/>
          <p:cNvSpPr/>
          <p:nvPr/>
        </p:nvSpPr>
        <p:spPr>
          <a:xfrm>
            <a:off x="0" y="188640"/>
            <a:ext cx="9144000" cy="576064"/>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ctr"/>
            <a:r>
              <a:rPr lang="tr-TR" sz="2400" b="1" dirty="0" smtClean="0">
                <a:solidFill>
                  <a:schemeClr val="tx1"/>
                </a:solidFill>
                <a:effectLst>
                  <a:outerShdw blurRad="38100" dist="38100" dir="2700000" algn="tl">
                    <a:srgbClr val="000000">
                      <a:alpha val="43137"/>
                    </a:srgbClr>
                  </a:outerShdw>
                </a:effectLst>
              </a:rPr>
              <a:t>İNSAN ALLAHIN ÖZENE BEZENE YARATTIĞI YEGANE VARLIKTIR</a:t>
            </a:r>
            <a:endParaRPr lang="tr-TR" sz="1200" b="1" dirty="0" smtClean="0">
              <a:solidFill>
                <a:schemeClr val="tx1"/>
              </a:solidFill>
              <a:effectLst>
                <a:outerShdw blurRad="38100" dist="38100" dir="2700000" algn="tl">
                  <a:srgbClr val="000000">
                    <a:alpha val="43137"/>
                  </a:srgbClr>
                </a:outerShdw>
              </a:effectLst>
            </a:endParaRPr>
          </a:p>
        </p:txBody>
      </p:sp>
      <p:pic>
        <p:nvPicPr>
          <p:cNvPr id="3" name="Resim 2"/>
          <p:cNvPicPr>
            <a:picLocks noChangeAspect="1"/>
          </p:cNvPicPr>
          <p:nvPr/>
        </p:nvPicPr>
        <p:blipFill rotWithShape="1">
          <a:blip r:embed="rId2">
            <a:extLst>
              <a:ext uri="{28A0092B-C50C-407E-A947-70E740481C1C}">
                <a14:useLocalDpi xmlns:a14="http://schemas.microsoft.com/office/drawing/2010/main" val="0"/>
              </a:ext>
            </a:extLst>
          </a:blip>
          <a:srcRect t="11150" b="4851"/>
          <a:stretch/>
        </p:blipFill>
        <p:spPr>
          <a:xfrm rot="16200000">
            <a:off x="1510351" y="-775650"/>
            <a:ext cx="6123298" cy="9144001"/>
          </a:xfrm>
          <a:prstGeom prst="rect">
            <a:avLst/>
          </a:prstGeom>
        </p:spPr>
      </p:pic>
    </p:spTree>
    <p:extLst>
      <p:ext uri="{BB962C8B-B14F-4D97-AF65-F5344CB8AC3E}">
        <p14:creationId xmlns:p14="http://schemas.microsoft.com/office/powerpoint/2010/main" val="651032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Yuvarlatılmış Dikdörtgen"/>
          <p:cNvSpPr/>
          <p:nvPr/>
        </p:nvSpPr>
        <p:spPr>
          <a:xfrm>
            <a:off x="323528" y="980728"/>
            <a:ext cx="8640960" cy="3024336"/>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tr-TR" sz="2000" dirty="0">
                <a:solidFill>
                  <a:schemeClr val="tx1"/>
                </a:solidFill>
              </a:rPr>
              <a:t>Peygamberimiz (</a:t>
            </a:r>
            <a:r>
              <a:rPr lang="tr-TR" sz="2000" dirty="0" err="1">
                <a:solidFill>
                  <a:schemeClr val="tx1"/>
                </a:solidFill>
              </a:rPr>
              <a:t>s.a.s</a:t>
            </a:r>
            <a:r>
              <a:rPr lang="tr-TR" sz="2000" dirty="0">
                <a:solidFill>
                  <a:schemeClr val="tx1"/>
                </a:solidFill>
              </a:rPr>
              <a:t>), bir gün ashabıyla sohbet ederken yere dörtgen bir şekil çizdi. Sonra o şeklin ortasından dışarı uzanan bir çizgi ve o çizgiye bitişen başka çizgiler çizdi. Ardından, kendisini meraklı bakışlarla seyretmekte olan ashaba dönerek bunların ne anlama geldiğini şöyle açıkladı: </a:t>
            </a:r>
            <a:r>
              <a:rPr lang="tr-TR" sz="2400" b="1" dirty="0">
                <a:solidFill>
                  <a:srgbClr val="FF0000"/>
                </a:solidFill>
              </a:rPr>
              <a:t>“Bu dörtgenin ortasındaki çizgi insandır. </a:t>
            </a:r>
            <a:r>
              <a:rPr lang="tr-TR" sz="2400" b="1" dirty="0">
                <a:solidFill>
                  <a:srgbClr val="00B0F0"/>
                </a:solidFill>
              </a:rPr>
              <a:t>Dörtgen de insanın ecelidir ve onu kuşatmıştır. </a:t>
            </a:r>
            <a:r>
              <a:rPr lang="tr-TR" sz="2400" b="1" dirty="0">
                <a:solidFill>
                  <a:schemeClr val="tx1"/>
                </a:solidFill>
              </a:rPr>
              <a:t>Diğer çizgiler ise insanın arzu ve tutkularıdır. </a:t>
            </a:r>
            <a:r>
              <a:rPr lang="tr-TR" sz="2400" b="1" dirty="0">
                <a:solidFill>
                  <a:srgbClr val="FF0000"/>
                </a:solidFill>
              </a:rPr>
              <a:t>İnsan, bu arzu ve tutkuların peşinde koşup dururken, ecel ansızın onun önünü keser ve onu alıp götürür</a:t>
            </a:r>
            <a:r>
              <a:rPr lang="tr-TR" sz="2400" b="1" dirty="0" smtClean="0">
                <a:solidFill>
                  <a:srgbClr val="FF0000"/>
                </a:solidFill>
              </a:rPr>
              <a:t>.” </a:t>
            </a:r>
            <a:r>
              <a:rPr lang="tr-TR" sz="1600" dirty="0" smtClean="0">
                <a:solidFill>
                  <a:schemeClr val="tx1"/>
                </a:solidFill>
              </a:rPr>
              <a:t>(</a:t>
            </a:r>
            <a:r>
              <a:rPr lang="tr-TR" sz="1600" dirty="0" err="1">
                <a:solidFill>
                  <a:schemeClr val="tx1"/>
                </a:solidFill>
              </a:rPr>
              <a:t>Buhârî</a:t>
            </a:r>
            <a:r>
              <a:rPr lang="tr-TR" sz="1600" dirty="0">
                <a:solidFill>
                  <a:schemeClr val="tx1"/>
                </a:solidFill>
              </a:rPr>
              <a:t>, </a:t>
            </a:r>
            <a:r>
              <a:rPr lang="tr-TR" sz="1600" dirty="0" err="1">
                <a:solidFill>
                  <a:schemeClr val="tx1"/>
                </a:solidFill>
              </a:rPr>
              <a:t>Rikâk</a:t>
            </a:r>
            <a:r>
              <a:rPr lang="tr-TR" sz="1600" dirty="0">
                <a:solidFill>
                  <a:schemeClr val="tx1"/>
                </a:solidFill>
              </a:rPr>
              <a:t>, 4</a:t>
            </a:r>
            <a:r>
              <a:rPr lang="tr-TR" sz="1600" dirty="0" smtClean="0">
                <a:solidFill>
                  <a:schemeClr val="tx1"/>
                </a:solidFill>
              </a:rPr>
              <a:t>) </a:t>
            </a:r>
            <a:endParaRPr lang="tr-TR" sz="1600" dirty="0">
              <a:solidFill>
                <a:schemeClr val="tx1"/>
              </a:solidFill>
            </a:endParaRPr>
          </a:p>
        </p:txBody>
      </p:sp>
      <p:sp>
        <p:nvSpPr>
          <p:cNvPr id="6" name="5 Dikdörtgen"/>
          <p:cNvSpPr/>
          <p:nvPr/>
        </p:nvSpPr>
        <p:spPr>
          <a:xfrm rot="5400000">
            <a:off x="4153644" y="-4081636"/>
            <a:ext cx="836712"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8000" b="1" dirty="0" smtClean="0">
                <a:solidFill>
                  <a:schemeClr val="tx1"/>
                </a:solidFill>
              </a:rPr>
              <a:t>Hayat Çizgisi</a:t>
            </a:r>
            <a:endParaRPr lang="tr-TR" sz="8000" b="1" dirty="0">
              <a:solidFill>
                <a:schemeClr val="tx1"/>
              </a:solidFill>
            </a:endParaRPr>
          </a:p>
        </p:txBody>
      </p:sp>
      <p:sp>
        <p:nvSpPr>
          <p:cNvPr id="7" name="6 Slayt Numarası Yer Tutucusu"/>
          <p:cNvSpPr>
            <a:spLocks noGrp="1"/>
          </p:cNvSpPr>
          <p:nvPr>
            <p:ph type="sldNum" sz="quarter" idx="12"/>
          </p:nvPr>
        </p:nvSpPr>
        <p:spPr/>
        <p:txBody>
          <a:bodyPr/>
          <a:lstStyle/>
          <a:p>
            <a:fld id="{7F71AFC5-446D-4DDF-AFDE-BBFB7834D34D}" type="slidenum">
              <a:rPr lang="tr-TR" smtClean="0"/>
              <a:pPr/>
              <a:t>13</a:t>
            </a:fld>
            <a:endParaRPr lang="tr-TR"/>
          </a:p>
        </p:txBody>
      </p:sp>
      <p:grpSp>
        <p:nvGrpSpPr>
          <p:cNvPr id="37" name="Grup 36"/>
          <p:cNvGrpSpPr/>
          <p:nvPr/>
        </p:nvGrpSpPr>
        <p:grpSpPr>
          <a:xfrm>
            <a:off x="321029" y="3875208"/>
            <a:ext cx="8496944" cy="2880320"/>
            <a:chOff x="107504" y="2636912"/>
            <a:chExt cx="8424936" cy="4104456"/>
          </a:xfrm>
        </p:grpSpPr>
        <p:grpSp>
          <p:nvGrpSpPr>
            <p:cNvPr id="32" name="Grup 31"/>
            <p:cNvGrpSpPr/>
            <p:nvPr/>
          </p:nvGrpSpPr>
          <p:grpSpPr>
            <a:xfrm>
              <a:off x="1187624" y="2636912"/>
              <a:ext cx="6192688" cy="4104456"/>
              <a:chOff x="1187624" y="2636912"/>
              <a:chExt cx="6192688" cy="4104456"/>
            </a:xfrm>
          </p:grpSpPr>
          <p:sp>
            <p:nvSpPr>
              <p:cNvPr id="3" name="Dikdörtgen 2"/>
              <p:cNvSpPr/>
              <p:nvPr/>
            </p:nvSpPr>
            <p:spPr>
              <a:xfrm>
                <a:off x="2483768" y="4221088"/>
                <a:ext cx="3672408" cy="2520280"/>
              </a:xfrm>
              <a:prstGeom prst="rect">
                <a:avLst/>
              </a:prstGeom>
              <a:noFill/>
              <a:ln w="1143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5" name="Düz Bağlayıcı 4"/>
              <p:cNvCxnSpPr/>
              <p:nvPr/>
            </p:nvCxnSpPr>
            <p:spPr>
              <a:xfrm flipV="1">
                <a:off x="4319972" y="2636912"/>
                <a:ext cx="0" cy="3528392"/>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flipV="1">
                <a:off x="4319972" y="5301208"/>
                <a:ext cx="3060340" cy="50405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Düz Bağlayıcı 10"/>
              <p:cNvCxnSpPr/>
              <p:nvPr/>
            </p:nvCxnSpPr>
            <p:spPr>
              <a:xfrm flipV="1">
                <a:off x="4319972" y="4005064"/>
                <a:ext cx="2484276" cy="180020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flipV="1">
                <a:off x="4319972" y="3717032"/>
                <a:ext cx="1242138" cy="158417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flipH="1" flipV="1">
                <a:off x="1331640" y="3429000"/>
                <a:ext cx="2988332" cy="1656184"/>
              </a:xfrm>
              <a:prstGeom prst="line">
                <a:avLst/>
              </a:prstGeom>
              <a:ln w="508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Düz Bağlayıcı 16"/>
              <p:cNvCxnSpPr/>
              <p:nvPr/>
            </p:nvCxnSpPr>
            <p:spPr>
              <a:xfrm flipH="1" flipV="1">
                <a:off x="1187624" y="4905164"/>
                <a:ext cx="3132348" cy="18002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Düz Bağlayıcı 18"/>
              <p:cNvCxnSpPr/>
              <p:nvPr/>
            </p:nvCxnSpPr>
            <p:spPr>
              <a:xfrm flipH="1">
                <a:off x="1331640" y="5301208"/>
                <a:ext cx="2988332" cy="504056"/>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p:nvPr/>
            </p:nvCxnSpPr>
            <p:spPr>
              <a:xfrm flipH="1">
                <a:off x="1835696" y="5553236"/>
                <a:ext cx="2484276" cy="684076"/>
              </a:xfrm>
              <a:prstGeom prst="line">
                <a:avLst/>
              </a:prstGeom>
              <a:ln w="508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flipV="1">
                <a:off x="4319972" y="3429000"/>
                <a:ext cx="1044116" cy="156617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Düz Bağlayıcı 24"/>
              <p:cNvCxnSpPr/>
              <p:nvPr/>
            </p:nvCxnSpPr>
            <p:spPr>
              <a:xfrm flipH="1" flipV="1">
                <a:off x="2627784" y="3284984"/>
                <a:ext cx="1692188" cy="1440160"/>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7" name="Düz Bağlayıcı 26"/>
              <p:cNvCxnSpPr/>
              <p:nvPr/>
            </p:nvCxnSpPr>
            <p:spPr>
              <a:xfrm flipV="1">
                <a:off x="4319972" y="2852936"/>
                <a:ext cx="828092" cy="1656184"/>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3" idx="0"/>
              </p:cNvCxnSpPr>
              <p:nvPr/>
            </p:nvCxnSpPr>
            <p:spPr>
              <a:xfrm flipH="1" flipV="1">
                <a:off x="3275856" y="3068960"/>
                <a:ext cx="1044116" cy="1152128"/>
              </a:xfrm>
              <a:prstGeom prst="line">
                <a:avLst/>
              </a:prstGeom>
              <a:ln w="508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flipV="1">
                <a:off x="4319972" y="3429000"/>
                <a:ext cx="2124236" cy="2052228"/>
              </a:xfrm>
              <a:prstGeom prst="line">
                <a:avLst/>
              </a:prstGeom>
              <a:ln w="508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33" name="Dikdörtgen 32"/>
            <p:cNvSpPr/>
            <p:nvPr/>
          </p:nvSpPr>
          <p:spPr>
            <a:xfrm>
              <a:off x="3941930" y="6237312"/>
              <a:ext cx="846094"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İnsan</a:t>
              </a:r>
              <a:endParaRPr lang="tr-TR" dirty="0">
                <a:solidFill>
                  <a:schemeClr val="tx1"/>
                </a:solidFill>
              </a:endParaRPr>
            </a:p>
          </p:txBody>
        </p:sp>
        <p:sp>
          <p:nvSpPr>
            <p:cNvPr id="34" name="Dikdörtgen 33"/>
            <p:cNvSpPr/>
            <p:nvPr/>
          </p:nvSpPr>
          <p:spPr>
            <a:xfrm>
              <a:off x="6246186" y="6389712"/>
              <a:ext cx="55806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Ecel</a:t>
              </a:r>
              <a:endParaRPr lang="tr-TR" dirty="0">
                <a:solidFill>
                  <a:schemeClr val="tx1"/>
                </a:solidFill>
              </a:endParaRPr>
            </a:p>
          </p:txBody>
        </p:sp>
        <p:sp>
          <p:nvSpPr>
            <p:cNvPr id="35" name="Dikdörtgen 34"/>
            <p:cNvSpPr/>
            <p:nvPr/>
          </p:nvSpPr>
          <p:spPr>
            <a:xfrm>
              <a:off x="6732240" y="4869160"/>
              <a:ext cx="18002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Arzu ve Tutkular</a:t>
              </a:r>
              <a:endParaRPr lang="tr-TR" dirty="0">
                <a:solidFill>
                  <a:schemeClr val="tx1"/>
                </a:solidFill>
              </a:endParaRPr>
            </a:p>
          </p:txBody>
        </p:sp>
        <p:sp>
          <p:nvSpPr>
            <p:cNvPr id="36" name="Dikdörtgen 35"/>
            <p:cNvSpPr/>
            <p:nvPr/>
          </p:nvSpPr>
          <p:spPr>
            <a:xfrm>
              <a:off x="107504" y="4509120"/>
              <a:ext cx="18002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Arzu ve Tutkular</a:t>
              </a:r>
              <a:endParaRPr lang="tr-TR" dirty="0">
                <a:solidFill>
                  <a:schemeClr val="tx1"/>
                </a:solidFill>
              </a:endParaRPr>
            </a:p>
          </p:txBody>
        </p:sp>
      </p:grpSp>
    </p:spTree>
    <p:extLst>
      <p:ext uri="{BB962C8B-B14F-4D97-AF65-F5344CB8AC3E}">
        <p14:creationId xmlns:p14="http://schemas.microsoft.com/office/powerpoint/2010/main" val="1499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3600" dirty="0">
                <a:solidFill>
                  <a:srgbClr val="FF0000"/>
                </a:solidFill>
                <a:latin typeface="Times New Roman" panose="02020603050405020304" pitchFamily="18" charset="0"/>
                <a:cs typeface="Times New Roman" panose="02020603050405020304" pitchFamily="18" charset="0"/>
              </a:rPr>
              <a:t>Ahiret penceresinden baktığımızda dünya tarlamızda ektiğimiz ibadetlerimiz Ramazan'da daha da önem kazanmaktadır. Gizli açık yapılan hiçbir şey Allah'a saklı kalmaz. Bu yüzden Ramazan'da yapmış olduğumuz ibadetlerin Allah nezdinde daha makbul ibadetler ve ahiret açısından değerli olması için nelere dikkat etmeliyiz?</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3</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2043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4000" dirty="0">
                <a:solidFill>
                  <a:srgbClr val="FF0000"/>
                </a:solidFill>
                <a:latin typeface="Times New Roman" panose="02020603050405020304" pitchFamily="18" charset="0"/>
                <a:cs typeface="Times New Roman" panose="02020603050405020304" pitchFamily="18" charset="0"/>
              </a:rPr>
              <a:t>İnsanoğlu zaman içerisinde günah işleyebiliyor, hata edebiliyor maalesef. </a:t>
            </a:r>
            <a:r>
              <a:rPr lang="tr-TR" sz="4000" dirty="0" err="1">
                <a:solidFill>
                  <a:srgbClr val="FF0000"/>
                </a:solidFill>
                <a:latin typeface="Times New Roman" panose="02020603050405020304" pitchFamily="18" charset="0"/>
                <a:cs typeface="Times New Roman" panose="02020603050405020304" pitchFamily="18" charset="0"/>
              </a:rPr>
              <a:t>Rabb'inin</a:t>
            </a:r>
            <a:r>
              <a:rPr lang="tr-TR" sz="4000" dirty="0">
                <a:solidFill>
                  <a:srgbClr val="FF0000"/>
                </a:solidFill>
                <a:latin typeface="Times New Roman" panose="02020603050405020304" pitchFamily="18" charset="0"/>
                <a:cs typeface="Times New Roman" panose="02020603050405020304" pitchFamily="18" charset="0"/>
              </a:rPr>
              <a:t> ona İhsan ve ikram ettiği nimetlerde nankörlüğe, </a:t>
            </a:r>
            <a:r>
              <a:rPr lang="tr-TR" sz="4000" dirty="0" err="1">
                <a:solidFill>
                  <a:srgbClr val="FF0000"/>
                </a:solidFill>
                <a:latin typeface="Times New Roman" panose="02020603050405020304" pitchFamily="18" charset="0"/>
                <a:cs typeface="Times New Roman" panose="02020603050405020304" pitchFamily="18" charset="0"/>
              </a:rPr>
              <a:t>şükürsüzlüğe</a:t>
            </a:r>
            <a:r>
              <a:rPr lang="tr-TR" sz="4000" dirty="0">
                <a:solidFill>
                  <a:srgbClr val="FF0000"/>
                </a:solidFill>
                <a:latin typeface="Times New Roman" panose="02020603050405020304" pitchFamily="18" charset="0"/>
                <a:cs typeface="Times New Roman" panose="02020603050405020304" pitchFamily="18" charset="0"/>
              </a:rPr>
              <a:t> düşebiliyor. Arzu ve istekleri onu çeşitli olumsuz davranışlarla sürükleyebiliyor. Yorulan insan ruhlarına karşı manevi olgunluk reçetesi ile sunulabilecek şifa nedir?</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4</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11561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4000" dirty="0">
                <a:solidFill>
                  <a:srgbClr val="FF0000"/>
                </a:solidFill>
                <a:latin typeface="Times New Roman" panose="02020603050405020304" pitchFamily="18" charset="0"/>
                <a:cs typeface="Times New Roman" panose="02020603050405020304" pitchFamily="18" charset="0"/>
              </a:rPr>
              <a:t>Şifa ayı Ramazan'da şifa kaynağı olacak ibadetlere değinecek olursak namaz, oruç, Kur'an, fitre, zekat ve benzeri ibadetlerin insana kattığı Şifa nedir? Nasıl bir Şifa ayıdır Ramazan?</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5</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8381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4000" dirty="0">
                <a:solidFill>
                  <a:srgbClr val="FF0000"/>
                </a:solidFill>
                <a:latin typeface="Times New Roman" panose="02020603050405020304" pitchFamily="18" charset="0"/>
                <a:cs typeface="Times New Roman" panose="02020603050405020304" pitchFamily="18" charset="0"/>
              </a:rPr>
              <a:t>Ramazan'ı Şifa olarak görüp İhya etmek ya da etmemek ya da ihmal etmek açısından nasıl değerlendirilebiliriz? Evveli rahmet, ortası mağfiret, sonu cehennemden Kurtuluş olan Ramazan insan için nasıl şifa olur?</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6</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3280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4000" dirty="0">
                <a:solidFill>
                  <a:srgbClr val="FF0000"/>
                </a:solidFill>
                <a:latin typeface="Times New Roman" panose="02020603050405020304" pitchFamily="18" charset="0"/>
                <a:cs typeface="Times New Roman" panose="02020603050405020304" pitchFamily="18" charset="0"/>
              </a:rPr>
              <a:t>Sayılı günlerin ömrü maalesef kısadır. Dolayısıyla bu sayılı günleri nasıl değerlendirirsek hem bu dünyada hem de ahirette bizim için şifa kaynağı olur?</a:t>
            </a:r>
            <a:endParaRPr lang="tr-TR" sz="4000" dirty="0">
              <a:solidFill>
                <a:srgbClr val="FF0000"/>
              </a:solidFill>
              <a:latin typeface="Times New Roman" panose="02020603050405020304" pitchFamily="18" charset="0"/>
              <a:cs typeface="Times New Roman" panose="02020603050405020304" pitchFamily="18" charset="0"/>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SORU </a:t>
            </a:r>
            <a:r>
              <a:rPr lang="tr-TR" sz="3600" b="1" dirty="0" smtClean="0">
                <a:solidFill>
                  <a:schemeClr val="tx1"/>
                </a:solidFill>
                <a:effectLst>
                  <a:outerShdw blurRad="38100" dist="38100" dir="2700000" algn="tl">
                    <a:srgbClr val="000000">
                      <a:alpha val="43137"/>
                    </a:srgbClr>
                  </a:outerShdw>
                </a:effectLst>
              </a:rPr>
              <a:t>7</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05074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742950" indent="-742950" fontAlgn="auto">
              <a:spcBef>
                <a:spcPts val="0"/>
              </a:spcBef>
              <a:spcAft>
                <a:spcPts val="0"/>
              </a:spcAft>
              <a:buFont typeface="+mj-lt"/>
              <a:buAutoNum type="arabicPeriod"/>
              <a:defRPr/>
            </a:pPr>
            <a:r>
              <a:rPr lang="tr-TR" sz="4000" b="1" spc="50" dirty="0" smtClean="0">
                <a:ln w="9525" cmpd="sng">
                  <a:solidFill>
                    <a:schemeClr val="accent1"/>
                  </a:solidFill>
                  <a:prstDash val="solid"/>
                </a:ln>
                <a:solidFill>
                  <a:srgbClr val="FF0000"/>
                </a:solidFill>
                <a:effectLst>
                  <a:glow rad="38100">
                    <a:schemeClr val="accent1">
                      <a:alpha val="40000"/>
                    </a:schemeClr>
                  </a:glow>
                </a:effectLst>
              </a:rPr>
              <a:t>İnsan kimdir?</a:t>
            </a:r>
          </a:p>
          <a:p>
            <a:pPr marL="742950" indent="-742950" fontAlgn="auto">
              <a:spcBef>
                <a:spcPts val="0"/>
              </a:spcBef>
              <a:spcAft>
                <a:spcPts val="0"/>
              </a:spcAft>
              <a:buFont typeface="+mj-lt"/>
              <a:buAutoNum type="arabicPeriod"/>
              <a:defRPr/>
            </a:pPr>
            <a:r>
              <a:rPr lang="tr-TR" sz="4000" b="1" spc="50" dirty="0" smtClean="0">
                <a:ln w="9525" cmpd="sng">
                  <a:solidFill>
                    <a:schemeClr val="accent1"/>
                  </a:solidFill>
                  <a:prstDash val="solid"/>
                </a:ln>
                <a:solidFill>
                  <a:schemeClr val="tx1"/>
                </a:solidFill>
                <a:effectLst>
                  <a:glow rad="38100">
                    <a:schemeClr val="accent1">
                      <a:alpha val="40000"/>
                    </a:schemeClr>
                  </a:glow>
                </a:effectLst>
              </a:rPr>
              <a:t>Zaman Bilinci Neyi İfade eder?</a:t>
            </a:r>
          </a:p>
          <a:p>
            <a:pPr marL="742950" indent="-742950" fontAlgn="auto">
              <a:spcBef>
                <a:spcPts val="0"/>
              </a:spcBef>
              <a:spcAft>
                <a:spcPts val="0"/>
              </a:spcAft>
              <a:buFont typeface="+mj-lt"/>
              <a:buAutoNum type="arabicPeriod"/>
              <a:defRPr/>
            </a:pPr>
            <a:r>
              <a:rPr lang="tr-TR" sz="4000" b="1" spc="50" dirty="0" smtClean="0">
                <a:ln w="9525" cmpd="sng">
                  <a:solidFill>
                    <a:schemeClr val="accent1"/>
                  </a:solidFill>
                  <a:prstDash val="solid"/>
                </a:ln>
                <a:solidFill>
                  <a:srgbClr val="00B050"/>
                </a:solidFill>
                <a:effectLst>
                  <a:glow rad="38100">
                    <a:schemeClr val="accent1">
                      <a:alpha val="40000"/>
                    </a:schemeClr>
                  </a:glow>
                </a:effectLst>
              </a:rPr>
              <a:t>Ramazanın rahmet, mağfiret ve beraat ayı olması neyi ifade eder?</a:t>
            </a:r>
          </a:p>
          <a:p>
            <a:pPr marL="742950" indent="-742950" fontAlgn="auto">
              <a:spcBef>
                <a:spcPts val="0"/>
              </a:spcBef>
              <a:spcAft>
                <a:spcPts val="0"/>
              </a:spcAft>
              <a:buFont typeface="+mj-lt"/>
              <a:buAutoNum type="arabicPeriod"/>
              <a:defRPr/>
            </a:pPr>
            <a:r>
              <a:rPr lang="tr-TR" sz="4000" b="1" spc="50" dirty="0" smtClean="0">
                <a:ln w="9525" cmpd="sng">
                  <a:solidFill>
                    <a:schemeClr val="accent1"/>
                  </a:solidFill>
                  <a:prstDash val="solid"/>
                </a:ln>
                <a:solidFill>
                  <a:srgbClr val="0070C0"/>
                </a:solidFill>
                <a:effectLst>
                  <a:glow rad="38100">
                    <a:schemeClr val="accent1">
                      <a:alpha val="40000"/>
                    </a:schemeClr>
                  </a:glow>
                </a:effectLst>
              </a:rPr>
              <a:t>Ramazan deyince ilk aklımıza neler gelmektedir?</a:t>
            </a:r>
            <a:endParaRPr lang="tr-TR" sz="4000" b="1" dirty="0">
              <a:solidFill>
                <a:srgbClr val="0070C0"/>
              </a:solidFill>
              <a:effectLst>
                <a:outerShdw blurRad="38100" dist="38100" dir="2700000" algn="tl">
                  <a:srgbClr val="000000">
                    <a:alpha val="43137"/>
                  </a:srgbClr>
                </a:outerShdw>
              </a:effectLst>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11 AYIN SULTANI </a:t>
            </a:r>
            <a:r>
              <a:rPr lang="tr-TR" sz="3600" b="1" dirty="0" smtClean="0">
                <a:solidFill>
                  <a:schemeClr val="tx1"/>
                </a:solidFill>
                <a:effectLst>
                  <a:outerShdw blurRad="38100" dist="38100" dir="2700000" algn="tl">
                    <a:srgbClr val="000000">
                      <a:alpha val="43137"/>
                    </a:srgbClr>
                  </a:outerShdw>
                </a:effectLst>
              </a:rPr>
              <a:t>RAMAZAN…</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334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Dikdörtgen"/>
          <p:cNvSpPr/>
          <p:nvPr/>
        </p:nvSpPr>
        <p:spPr>
          <a:xfrm>
            <a:off x="107504" y="116632"/>
            <a:ext cx="8856984" cy="6624736"/>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just"/>
            <a:r>
              <a:rPr lang="tr-TR" dirty="0" smtClean="0">
                <a:solidFill>
                  <a:schemeClr val="tx1"/>
                </a:solidFill>
                <a:latin typeface="Times New Roman" panose="02020603050405020304" pitchFamily="18" charset="0"/>
                <a:cs typeface="Times New Roman" panose="02020603050405020304" pitchFamily="18" charset="0"/>
              </a:rPr>
              <a:t>ŞİFA AYI RAMAZAN</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Ramazan nedir? Ne gibi ibadetler ifa edilmektedir?</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Şifa </a:t>
            </a:r>
            <a:r>
              <a:rPr lang="tr-TR" dirty="0">
                <a:solidFill>
                  <a:schemeClr val="tx1"/>
                </a:solidFill>
                <a:latin typeface="Times New Roman" panose="02020603050405020304" pitchFamily="18" charset="0"/>
                <a:cs typeface="Times New Roman" panose="02020603050405020304" pitchFamily="18" charset="0"/>
              </a:rPr>
              <a:t>ayı Ramazan dediğimizde aklımıza </a:t>
            </a:r>
            <a:r>
              <a:rPr lang="tr-TR" dirty="0" smtClean="0">
                <a:solidFill>
                  <a:schemeClr val="tx1"/>
                </a:solidFill>
                <a:latin typeface="Times New Roman" panose="02020603050405020304" pitchFamily="18" charset="0"/>
                <a:cs typeface="Times New Roman" panose="02020603050405020304" pitchFamily="18" charset="0"/>
              </a:rPr>
              <a:t>Kuran, Oruç, İftar, Sahur </a:t>
            </a:r>
            <a:r>
              <a:rPr lang="tr-TR" dirty="0">
                <a:solidFill>
                  <a:schemeClr val="tx1"/>
                </a:solidFill>
                <a:latin typeface="Times New Roman" panose="02020603050405020304" pitchFamily="18" charset="0"/>
                <a:cs typeface="Times New Roman" panose="02020603050405020304" pitchFamily="18" charset="0"/>
              </a:rPr>
              <a:t>ve benzeri </a:t>
            </a:r>
            <a:r>
              <a:rPr lang="tr-TR" dirty="0" smtClean="0">
                <a:solidFill>
                  <a:schemeClr val="tx1"/>
                </a:solidFill>
                <a:latin typeface="Times New Roman" panose="02020603050405020304" pitchFamily="18" charset="0"/>
                <a:cs typeface="Times New Roman" panose="02020603050405020304" pitchFamily="18" charset="0"/>
              </a:rPr>
              <a:t>birçok </a:t>
            </a:r>
            <a:r>
              <a:rPr lang="tr-TR" dirty="0">
                <a:solidFill>
                  <a:schemeClr val="tx1"/>
                </a:solidFill>
                <a:latin typeface="Times New Roman" panose="02020603050405020304" pitchFamily="18" charset="0"/>
                <a:cs typeface="Times New Roman" panose="02020603050405020304" pitchFamily="18" charset="0"/>
              </a:rPr>
              <a:t>kavram </a:t>
            </a:r>
            <a:r>
              <a:rPr lang="tr-TR" dirty="0" smtClean="0">
                <a:solidFill>
                  <a:schemeClr val="tx1"/>
                </a:solidFill>
                <a:latin typeface="Times New Roman" panose="02020603050405020304" pitchFamily="18" charset="0"/>
                <a:cs typeface="Times New Roman" panose="02020603050405020304" pitchFamily="18" charset="0"/>
              </a:rPr>
              <a:t>gelmektedir. Bunları bir ibadet olarak ifa eden insan açısından baktığımızda mükemmel </a:t>
            </a:r>
            <a:r>
              <a:rPr lang="tr-TR" dirty="0">
                <a:solidFill>
                  <a:schemeClr val="tx1"/>
                </a:solidFill>
                <a:latin typeface="Times New Roman" panose="02020603050405020304" pitchFamily="18" charset="0"/>
                <a:cs typeface="Times New Roman" panose="02020603050405020304" pitchFamily="18" charset="0"/>
              </a:rPr>
              <a:t>yaratılan bir insan için neden Ramazan gibi kendine has özellikleri ve mükafatları Rabbimiz </a:t>
            </a:r>
            <a:r>
              <a:rPr lang="tr-TR" dirty="0" smtClean="0">
                <a:solidFill>
                  <a:schemeClr val="tx1"/>
                </a:solidFill>
                <a:latin typeface="Times New Roman" panose="02020603050405020304" pitchFamily="18" charset="0"/>
                <a:cs typeface="Times New Roman" panose="02020603050405020304" pitchFamily="18" charset="0"/>
              </a:rPr>
              <a:t>bildirmektedir? İnsan nasıl bir varlıktır ki Rabbimiz bu kadar güzellikler veriyor?</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Ahiret </a:t>
            </a:r>
            <a:r>
              <a:rPr lang="tr-TR" dirty="0">
                <a:solidFill>
                  <a:schemeClr val="tx1"/>
                </a:solidFill>
                <a:latin typeface="Times New Roman" panose="02020603050405020304" pitchFamily="18" charset="0"/>
                <a:cs typeface="Times New Roman" panose="02020603050405020304" pitchFamily="18" charset="0"/>
              </a:rPr>
              <a:t>penceresinden baktığımızda dünya tarlamızda ektiğimiz </a:t>
            </a:r>
            <a:r>
              <a:rPr lang="tr-TR" dirty="0" smtClean="0">
                <a:solidFill>
                  <a:schemeClr val="tx1"/>
                </a:solidFill>
                <a:latin typeface="Times New Roman" panose="02020603050405020304" pitchFamily="18" charset="0"/>
                <a:cs typeface="Times New Roman" panose="02020603050405020304" pitchFamily="18" charset="0"/>
              </a:rPr>
              <a:t>ibadetlerimiz </a:t>
            </a:r>
            <a:r>
              <a:rPr lang="tr-TR" dirty="0">
                <a:solidFill>
                  <a:schemeClr val="tx1"/>
                </a:solidFill>
                <a:latin typeface="Times New Roman" panose="02020603050405020304" pitchFamily="18" charset="0"/>
                <a:cs typeface="Times New Roman" panose="02020603050405020304" pitchFamily="18" charset="0"/>
              </a:rPr>
              <a:t>Ramazan'da daha da önem </a:t>
            </a:r>
            <a:r>
              <a:rPr lang="tr-TR" dirty="0" smtClean="0">
                <a:solidFill>
                  <a:schemeClr val="tx1"/>
                </a:solidFill>
                <a:latin typeface="Times New Roman" panose="02020603050405020304" pitchFamily="18" charset="0"/>
                <a:cs typeface="Times New Roman" panose="02020603050405020304" pitchFamily="18" charset="0"/>
              </a:rPr>
              <a:t>kazanmaktadır. Gizli </a:t>
            </a:r>
            <a:r>
              <a:rPr lang="tr-TR" dirty="0">
                <a:solidFill>
                  <a:schemeClr val="tx1"/>
                </a:solidFill>
                <a:latin typeface="Times New Roman" panose="02020603050405020304" pitchFamily="18" charset="0"/>
                <a:cs typeface="Times New Roman" panose="02020603050405020304" pitchFamily="18" charset="0"/>
              </a:rPr>
              <a:t>açık yapılan hiçbir şey Allah'a saklı </a:t>
            </a:r>
            <a:r>
              <a:rPr lang="tr-TR" dirty="0" smtClean="0">
                <a:solidFill>
                  <a:schemeClr val="tx1"/>
                </a:solidFill>
                <a:latin typeface="Times New Roman" panose="02020603050405020304" pitchFamily="18" charset="0"/>
                <a:cs typeface="Times New Roman" panose="02020603050405020304" pitchFamily="18" charset="0"/>
              </a:rPr>
              <a:t>kalmaz. Bu </a:t>
            </a:r>
            <a:r>
              <a:rPr lang="tr-TR" dirty="0">
                <a:solidFill>
                  <a:schemeClr val="tx1"/>
                </a:solidFill>
                <a:latin typeface="Times New Roman" panose="02020603050405020304" pitchFamily="18" charset="0"/>
                <a:cs typeface="Times New Roman" panose="02020603050405020304" pitchFamily="18" charset="0"/>
              </a:rPr>
              <a:t>yüzden Ramazan'da yapmış olduğumuz ibadetlerin Allah nezdinde daha makbul ibadetler </a:t>
            </a:r>
            <a:r>
              <a:rPr lang="tr-TR" dirty="0" smtClean="0">
                <a:solidFill>
                  <a:schemeClr val="tx1"/>
                </a:solidFill>
                <a:latin typeface="Times New Roman" panose="02020603050405020304" pitchFamily="18" charset="0"/>
                <a:cs typeface="Times New Roman" panose="02020603050405020304" pitchFamily="18" charset="0"/>
              </a:rPr>
              <a:t>ve </a:t>
            </a:r>
            <a:r>
              <a:rPr lang="tr-TR" dirty="0">
                <a:solidFill>
                  <a:schemeClr val="tx1"/>
                </a:solidFill>
                <a:latin typeface="Times New Roman" panose="02020603050405020304" pitchFamily="18" charset="0"/>
                <a:cs typeface="Times New Roman" panose="02020603050405020304" pitchFamily="18" charset="0"/>
              </a:rPr>
              <a:t>ahiret açısından değerli </a:t>
            </a:r>
            <a:r>
              <a:rPr lang="tr-TR" dirty="0" smtClean="0">
                <a:solidFill>
                  <a:schemeClr val="tx1"/>
                </a:solidFill>
                <a:latin typeface="Times New Roman" panose="02020603050405020304" pitchFamily="18" charset="0"/>
                <a:cs typeface="Times New Roman" panose="02020603050405020304" pitchFamily="18" charset="0"/>
              </a:rPr>
              <a:t>olması için </a:t>
            </a:r>
            <a:r>
              <a:rPr lang="tr-TR" dirty="0">
                <a:solidFill>
                  <a:schemeClr val="tx1"/>
                </a:solidFill>
                <a:latin typeface="Times New Roman" panose="02020603050405020304" pitchFamily="18" charset="0"/>
                <a:cs typeface="Times New Roman" panose="02020603050405020304" pitchFamily="18" charset="0"/>
              </a:rPr>
              <a:t>nelere dikkat </a:t>
            </a:r>
            <a:r>
              <a:rPr lang="tr-TR" dirty="0" smtClean="0">
                <a:solidFill>
                  <a:schemeClr val="tx1"/>
                </a:solidFill>
                <a:latin typeface="Times New Roman" panose="02020603050405020304" pitchFamily="18" charset="0"/>
                <a:cs typeface="Times New Roman" panose="02020603050405020304" pitchFamily="18" charset="0"/>
              </a:rPr>
              <a:t>etmeliyiz?</a:t>
            </a:r>
          </a:p>
          <a:p>
            <a:pPr marL="342900" indent="-342900" algn="just">
              <a:buAutoNum type="arabicPeriod"/>
            </a:pPr>
            <a:r>
              <a:rPr lang="tr-TR" dirty="0">
                <a:solidFill>
                  <a:schemeClr val="tx1"/>
                </a:solidFill>
                <a:latin typeface="Times New Roman" panose="02020603050405020304" pitchFamily="18" charset="0"/>
                <a:cs typeface="Times New Roman" panose="02020603050405020304" pitchFamily="18" charset="0"/>
              </a:rPr>
              <a:t>İ</a:t>
            </a:r>
            <a:r>
              <a:rPr lang="tr-TR" dirty="0" smtClean="0">
                <a:solidFill>
                  <a:schemeClr val="tx1"/>
                </a:solidFill>
                <a:latin typeface="Times New Roman" panose="02020603050405020304" pitchFamily="18" charset="0"/>
                <a:cs typeface="Times New Roman" panose="02020603050405020304" pitchFamily="18" charset="0"/>
              </a:rPr>
              <a:t>nsanoğlu </a:t>
            </a:r>
            <a:r>
              <a:rPr lang="tr-TR" dirty="0">
                <a:solidFill>
                  <a:schemeClr val="tx1"/>
                </a:solidFill>
                <a:latin typeface="Times New Roman" panose="02020603050405020304" pitchFamily="18" charset="0"/>
                <a:cs typeface="Times New Roman" panose="02020603050405020304" pitchFamily="18" charset="0"/>
              </a:rPr>
              <a:t>zaman içerisinde günah </a:t>
            </a:r>
            <a:r>
              <a:rPr lang="tr-TR" dirty="0" smtClean="0">
                <a:solidFill>
                  <a:schemeClr val="tx1"/>
                </a:solidFill>
                <a:latin typeface="Times New Roman" panose="02020603050405020304" pitchFamily="18" charset="0"/>
                <a:cs typeface="Times New Roman" panose="02020603050405020304" pitchFamily="18" charset="0"/>
              </a:rPr>
              <a:t>işleyebiliyor, </a:t>
            </a:r>
            <a:r>
              <a:rPr lang="tr-TR" dirty="0">
                <a:solidFill>
                  <a:schemeClr val="tx1"/>
                </a:solidFill>
                <a:latin typeface="Times New Roman" panose="02020603050405020304" pitchFamily="18" charset="0"/>
                <a:cs typeface="Times New Roman" panose="02020603050405020304" pitchFamily="18" charset="0"/>
              </a:rPr>
              <a:t>hata </a:t>
            </a:r>
            <a:r>
              <a:rPr lang="tr-TR" dirty="0" smtClean="0">
                <a:solidFill>
                  <a:schemeClr val="tx1"/>
                </a:solidFill>
                <a:latin typeface="Times New Roman" panose="02020603050405020304" pitchFamily="18" charset="0"/>
                <a:cs typeface="Times New Roman" panose="02020603050405020304" pitchFamily="18" charset="0"/>
              </a:rPr>
              <a:t>edebiliyor maalesef. </a:t>
            </a:r>
            <a:r>
              <a:rPr lang="tr-TR" dirty="0" err="1">
                <a:solidFill>
                  <a:schemeClr val="tx1"/>
                </a:solidFill>
                <a:latin typeface="Times New Roman" panose="02020603050405020304" pitchFamily="18" charset="0"/>
                <a:cs typeface="Times New Roman" panose="02020603050405020304" pitchFamily="18" charset="0"/>
              </a:rPr>
              <a:t>Rabb'inin</a:t>
            </a:r>
            <a:r>
              <a:rPr lang="tr-TR" dirty="0">
                <a:solidFill>
                  <a:schemeClr val="tx1"/>
                </a:solidFill>
                <a:latin typeface="Times New Roman" panose="02020603050405020304" pitchFamily="18" charset="0"/>
                <a:cs typeface="Times New Roman" panose="02020603050405020304" pitchFamily="18" charset="0"/>
              </a:rPr>
              <a:t> ona İhsan ve ikram ettiği </a:t>
            </a:r>
            <a:r>
              <a:rPr lang="tr-TR" dirty="0" smtClean="0">
                <a:solidFill>
                  <a:schemeClr val="tx1"/>
                </a:solidFill>
                <a:latin typeface="Times New Roman" panose="02020603050405020304" pitchFamily="18" charset="0"/>
                <a:cs typeface="Times New Roman" panose="02020603050405020304" pitchFamily="18" charset="0"/>
              </a:rPr>
              <a:t>nimetlerde nankörlüğe, </a:t>
            </a:r>
            <a:r>
              <a:rPr lang="tr-TR" dirty="0" err="1" smtClean="0">
                <a:solidFill>
                  <a:schemeClr val="tx1"/>
                </a:solidFill>
                <a:latin typeface="Times New Roman" panose="02020603050405020304" pitchFamily="18" charset="0"/>
                <a:cs typeface="Times New Roman" panose="02020603050405020304" pitchFamily="18" charset="0"/>
              </a:rPr>
              <a:t>şükürsüzlüğe</a:t>
            </a:r>
            <a:r>
              <a:rPr lang="tr-TR" dirty="0" smtClean="0">
                <a:solidFill>
                  <a:schemeClr val="tx1"/>
                </a:solidFill>
                <a:latin typeface="Times New Roman" panose="02020603050405020304" pitchFamily="18" charset="0"/>
                <a:cs typeface="Times New Roman" panose="02020603050405020304" pitchFamily="18" charset="0"/>
              </a:rPr>
              <a:t> düşebiliyor. </a:t>
            </a:r>
            <a:r>
              <a:rPr lang="tr-TR" dirty="0">
                <a:solidFill>
                  <a:schemeClr val="tx1"/>
                </a:solidFill>
                <a:latin typeface="Times New Roman" panose="02020603050405020304" pitchFamily="18" charset="0"/>
                <a:cs typeface="Times New Roman" panose="02020603050405020304" pitchFamily="18" charset="0"/>
              </a:rPr>
              <a:t>Arzu ve istekleri </a:t>
            </a:r>
            <a:r>
              <a:rPr lang="tr-TR" dirty="0" smtClean="0">
                <a:solidFill>
                  <a:schemeClr val="tx1"/>
                </a:solidFill>
                <a:latin typeface="Times New Roman" panose="02020603050405020304" pitchFamily="18" charset="0"/>
                <a:cs typeface="Times New Roman" panose="02020603050405020304" pitchFamily="18" charset="0"/>
              </a:rPr>
              <a:t>onu çeşitli </a:t>
            </a:r>
            <a:r>
              <a:rPr lang="tr-TR" dirty="0">
                <a:solidFill>
                  <a:schemeClr val="tx1"/>
                </a:solidFill>
                <a:latin typeface="Times New Roman" panose="02020603050405020304" pitchFamily="18" charset="0"/>
                <a:cs typeface="Times New Roman" panose="02020603050405020304" pitchFamily="18" charset="0"/>
              </a:rPr>
              <a:t>olumsuz davranışlarla </a:t>
            </a:r>
            <a:r>
              <a:rPr lang="tr-TR" dirty="0" smtClean="0">
                <a:solidFill>
                  <a:schemeClr val="tx1"/>
                </a:solidFill>
                <a:latin typeface="Times New Roman" panose="02020603050405020304" pitchFamily="18" charset="0"/>
                <a:cs typeface="Times New Roman" panose="02020603050405020304" pitchFamily="18" charset="0"/>
              </a:rPr>
              <a:t>sürükleyebiliyor. </a:t>
            </a:r>
            <a:r>
              <a:rPr lang="tr-TR" dirty="0">
                <a:solidFill>
                  <a:schemeClr val="tx1"/>
                </a:solidFill>
                <a:latin typeface="Times New Roman" panose="02020603050405020304" pitchFamily="18" charset="0"/>
                <a:cs typeface="Times New Roman" panose="02020603050405020304" pitchFamily="18" charset="0"/>
              </a:rPr>
              <a:t>Yorulan insan ruhlarına karşı manevi olgunluk reçetesi ile sunulabilecek şifa </a:t>
            </a:r>
            <a:r>
              <a:rPr lang="tr-TR" dirty="0" smtClean="0">
                <a:solidFill>
                  <a:schemeClr val="tx1"/>
                </a:solidFill>
                <a:latin typeface="Times New Roman" panose="02020603050405020304" pitchFamily="18" charset="0"/>
                <a:cs typeface="Times New Roman" panose="02020603050405020304" pitchFamily="18" charset="0"/>
              </a:rPr>
              <a:t>nedir?</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Ramazan'ı </a:t>
            </a:r>
            <a:r>
              <a:rPr lang="tr-TR" dirty="0">
                <a:solidFill>
                  <a:schemeClr val="tx1"/>
                </a:solidFill>
                <a:latin typeface="Times New Roman" panose="02020603050405020304" pitchFamily="18" charset="0"/>
                <a:cs typeface="Times New Roman" panose="02020603050405020304" pitchFamily="18" charset="0"/>
              </a:rPr>
              <a:t>Şifa olarak görüp İhya etmek ya da etmemek ya da ihmal etmek açısından nasıl </a:t>
            </a:r>
            <a:r>
              <a:rPr lang="tr-TR" dirty="0" smtClean="0">
                <a:solidFill>
                  <a:schemeClr val="tx1"/>
                </a:solidFill>
                <a:latin typeface="Times New Roman" panose="02020603050405020304" pitchFamily="18" charset="0"/>
                <a:cs typeface="Times New Roman" panose="02020603050405020304" pitchFamily="18" charset="0"/>
              </a:rPr>
              <a:t>değerlendirilebiliriz? </a:t>
            </a:r>
            <a:r>
              <a:rPr lang="tr-TR" dirty="0">
                <a:solidFill>
                  <a:schemeClr val="tx1"/>
                </a:solidFill>
                <a:latin typeface="Times New Roman" panose="02020603050405020304" pitchFamily="18" charset="0"/>
                <a:cs typeface="Times New Roman" panose="02020603050405020304" pitchFamily="18" charset="0"/>
              </a:rPr>
              <a:t>Evveli </a:t>
            </a:r>
            <a:r>
              <a:rPr lang="tr-TR" dirty="0" smtClean="0">
                <a:solidFill>
                  <a:schemeClr val="tx1"/>
                </a:solidFill>
                <a:latin typeface="Times New Roman" panose="02020603050405020304" pitchFamily="18" charset="0"/>
                <a:cs typeface="Times New Roman" panose="02020603050405020304" pitchFamily="18" charset="0"/>
              </a:rPr>
              <a:t>rahmet, </a:t>
            </a:r>
            <a:r>
              <a:rPr lang="tr-TR" dirty="0">
                <a:solidFill>
                  <a:schemeClr val="tx1"/>
                </a:solidFill>
                <a:latin typeface="Times New Roman" panose="02020603050405020304" pitchFamily="18" charset="0"/>
                <a:cs typeface="Times New Roman" panose="02020603050405020304" pitchFamily="18" charset="0"/>
              </a:rPr>
              <a:t>ortası </a:t>
            </a:r>
            <a:r>
              <a:rPr lang="tr-TR" dirty="0" smtClean="0">
                <a:solidFill>
                  <a:schemeClr val="tx1"/>
                </a:solidFill>
                <a:latin typeface="Times New Roman" panose="02020603050405020304" pitchFamily="18" charset="0"/>
                <a:cs typeface="Times New Roman" panose="02020603050405020304" pitchFamily="18" charset="0"/>
              </a:rPr>
              <a:t>mağfiret, </a:t>
            </a:r>
            <a:r>
              <a:rPr lang="tr-TR" dirty="0">
                <a:solidFill>
                  <a:schemeClr val="tx1"/>
                </a:solidFill>
                <a:latin typeface="Times New Roman" panose="02020603050405020304" pitchFamily="18" charset="0"/>
                <a:cs typeface="Times New Roman" panose="02020603050405020304" pitchFamily="18" charset="0"/>
              </a:rPr>
              <a:t>sonu cehennemden Kurtuluş olan Ramazan insan için nasıl şifa </a:t>
            </a:r>
            <a:r>
              <a:rPr lang="tr-TR" dirty="0" smtClean="0">
                <a:solidFill>
                  <a:schemeClr val="tx1"/>
                </a:solidFill>
                <a:latin typeface="Times New Roman" panose="02020603050405020304" pitchFamily="18" charset="0"/>
                <a:cs typeface="Times New Roman" panose="02020603050405020304" pitchFamily="18" charset="0"/>
              </a:rPr>
              <a:t>olur?</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Şifa </a:t>
            </a:r>
            <a:r>
              <a:rPr lang="tr-TR" dirty="0">
                <a:solidFill>
                  <a:schemeClr val="tx1"/>
                </a:solidFill>
                <a:latin typeface="Times New Roman" panose="02020603050405020304" pitchFamily="18" charset="0"/>
                <a:cs typeface="Times New Roman" panose="02020603050405020304" pitchFamily="18" charset="0"/>
              </a:rPr>
              <a:t>ayı Ramazan'da şifa kaynağı olacak ibadetlere değinecek olursak </a:t>
            </a:r>
            <a:r>
              <a:rPr lang="tr-TR" dirty="0" smtClean="0">
                <a:solidFill>
                  <a:schemeClr val="tx1"/>
                </a:solidFill>
                <a:latin typeface="Times New Roman" panose="02020603050405020304" pitchFamily="18" charset="0"/>
                <a:cs typeface="Times New Roman" panose="02020603050405020304" pitchFamily="18" charset="0"/>
              </a:rPr>
              <a:t>namaz, oruç, Kur'an, fitre, </a:t>
            </a:r>
            <a:r>
              <a:rPr lang="tr-TR" dirty="0">
                <a:solidFill>
                  <a:schemeClr val="tx1"/>
                </a:solidFill>
                <a:latin typeface="Times New Roman" panose="02020603050405020304" pitchFamily="18" charset="0"/>
                <a:cs typeface="Times New Roman" panose="02020603050405020304" pitchFamily="18" charset="0"/>
              </a:rPr>
              <a:t>zekat ve benzeri ibadetlerin insana kattığı Şifa </a:t>
            </a:r>
            <a:r>
              <a:rPr lang="tr-TR" dirty="0" smtClean="0">
                <a:solidFill>
                  <a:schemeClr val="tx1"/>
                </a:solidFill>
                <a:latin typeface="Times New Roman" panose="02020603050405020304" pitchFamily="18" charset="0"/>
                <a:cs typeface="Times New Roman" panose="02020603050405020304" pitchFamily="18" charset="0"/>
              </a:rPr>
              <a:t>nedir? </a:t>
            </a:r>
            <a:r>
              <a:rPr lang="tr-TR" dirty="0">
                <a:solidFill>
                  <a:schemeClr val="tx1"/>
                </a:solidFill>
                <a:latin typeface="Times New Roman" panose="02020603050405020304" pitchFamily="18" charset="0"/>
                <a:cs typeface="Times New Roman" panose="02020603050405020304" pitchFamily="18" charset="0"/>
              </a:rPr>
              <a:t>Nasıl bir Şifa ayıdır </a:t>
            </a:r>
            <a:r>
              <a:rPr lang="tr-TR" dirty="0" smtClean="0">
                <a:solidFill>
                  <a:schemeClr val="tx1"/>
                </a:solidFill>
                <a:latin typeface="Times New Roman" panose="02020603050405020304" pitchFamily="18" charset="0"/>
                <a:cs typeface="Times New Roman" panose="02020603050405020304" pitchFamily="18" charset="0"/>
              </a:rPr>
              <a:t>Ramazan?</a:t>
            </a:r>
          </a:p>
          <a:p>
            <a:pPr marL="342900" indent="-342900" algn="just">
              <a:buAutoNum type="arabicPeriod"/>
            </a:pPr>
            <a:r>
              <a:rPr lang="tr-TR" dirty="0" smtClean="0">
                <a:solidFill>
                  <a:schemeClr val="tx1"/>
                </a:solidFill>
                <a:latin typeface="Times New Roman" panose="02020603050405020304" pitchFamily="18" charset="0"/>
                <a:cs typeface="Times New Roman" panose="02020603050405020304" pitchFamily="18" charset="0"/>
              </a:rPr>
              <a:t>Sayılı </a:t>
            </a:r>
            <a:r>
              <a:rPr lang="tr-TR" dirty="0">
                <a:solidFill>
                  <a:schemeClr val="tx1"/>
                </a:solidFill>
                <a:latin typeface="Times New Roman" panose="02020603050405020304" pitchFamily="18" charset="0"/>
                <a:cs typeface="Times New Roman" panose="02020603050405020304" pitchFamily="18" charset="0"/>
              </a:rPr>
              <a:t>günlerin ömrü maalesef </a:t>
            </a:r>
            <a:r>
              <a:rPr lang="tr-TR" dirty="0" smtClean="0">
                <a:solidFill>
                  <a:schemeClr val="tx1"/>
                </a:solidFill>
                <a:latin typeface="Times New Roman" panose="02020603050405020304" pitchFamily="18" charset="0"/>
                <a:cs typeface="Times New Roman" panose="02020603050405020304" pitchFamily="18" charset="0"/>
              </a:rPr>
              <a:t>kısadır. </a:t>
            </a:r>
            <a:r>
              <a:rPr lang="tr-TR" dirty="0">
                <a:solidFill>
                  <a:schemeClr val="tx1"/>
                </a:solidFill>
                <a:latin typeface="Times New Roman" panose="02020603050405020304" pitchFamily="18" charset="0"/>
                <a:cs typeface="Times New Roman" panose="02020603050405020304" pitchFamily="18" charset="0"/>
              </a:rPr>
              <a:t>Dolayısıyla bu </a:t>
            </a:r>
            <a:r>
              <a:rPr lang="tr-TR" dirty="0" smtClean="0">
                <a:solidFill>
                  <a:schemeClr val="tx1"/>
                </a:solidFill>
                <a:latin typeface="Times New Roman" panose="02020603050405020304" pitchFamily="18" charset="0"/>
                <a:cs typeface="Times New Roman" panose="02020603050405020304" pitchFamily="18" charset="0"/>
              </a:rPr>
              <a:t>sayılı </a:t>
            </a:r>
            <a:r>
              <a:rPr lang="tr-TR" dirty="0">
                <a:solidFill>
                  <a:schemeClr val="tx1"/>
                </a:solidFill>
                <a:latin typeface="Times New Roman" panose="02020603050405020304" pitchFamily="18" charset="0"/>
                <a:cs typeface="Times New Roman" panose="02020603050405020304" pitchFamily="18" charset="0"/>
              </a:rPr>
              <a:t>günleri nasıl değerlendirirsek hem bu dünyada hem de ahirette bizim için şifa kaynağı </a:t>
            </a:r>
            <a:r>
              <a:rPr lang="tr-TR" dirty="0" smtClean="0">
                <a:solidFill>
                  <a:schemeClr val="tx1"/>
                </a:solidFill>
                <a:latin typeface="Times New Roman" panose="02020603050405020304" pitchFamily="18" charset="0"/>
                <a:cs typeface="Times New Roman" panose="02020603050405020304" pitchFamily="18" charset="0"/>
              </a:rPr>
              <a:t>olur?</a:t>
            </a:r>
            <a:endParaRPr lang="tr-TR"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34214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4016" y="1124744"/>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400" dirty="0" smtClean="0">
                <a:solidFill>
                  <a:schemeClr val="tx1"/>
                </a:solidFill>
              </a:rPr>
              <a:t>Nasreddin </a:t>
            </a:r>
            <a:r>
              <a:rPr lang="tr-TR" sz="2400" dirty="0">
                <a:solidFill>
                  <a:schemeClr val="tx1"/>
                </a:solidFill>
              </a:rPr>
              <a:t>hoca bir gün dostlarına; </a:t>
            </a:r>
            <a:r>
              <a:rPr lang="tr-TR" sz="2400" b="1" dirty="0">
                <a:solidFill>
                  <a:srgbClr val="FF0000"/>
                </a:solidFill>
              </a:rPr>
              <a:t>“Ben ölecek miyim?” </a:t>
            </a:r>
            <a:r>
              <a:rPr lang="tr-TR" sz="2400" dirty="0">
                <a:solidFill>
                  <a:schemeClr val="tx1"/>
                </a:solidFill>
              </a:rPr>
              <a:t>diye sorar. </a:t>
            </a:r>
            <a:endParaRPr lang="tr-TR" sz="2400" dirty="0" smtClean="0">
              <a:solidFill>
                <a:schemeClr val="tx1"/>
              </a:solidFill>
            </a:endParaRPr>
          </a:p>
          <a:p>
            <a:pPr algn="just"/>
            <a:r>
              <a:rPr lang="tr-TR" sz="2400" dirty="0" smtClean="0">
                <a:solidFill>
                  <a:schemeClr val="tx1"/>
                </a:solidFill>
              </a:rPr>
              <a:t>“</a:t>
            </a:r>
            <a:r>
              <a:rPr lang="tr-TR" sz="2400" dirty="0">
                <a:solidFill>
                  <a:schemeClr val="tx1"/>
                </a:solidFill>
              </a:rPr>
              <a:t>O nasıl soru hocam öyle? Biliyorsunuz ki herkes ölecek.” der dostları. </a:t>
            </a:r>
            <a:endParaRPr lang="tr-TR" sz="2400" dirty="0" smtClean="0">
              <a:solidFill>
                <a:schemeClr val="tx1"/>
              </a:solidFill>
            </a:endParaRPr>
          </a:p>
          <a:p>
            <a:pPr algn="just"/>
            <a:r>
              <a:rPr lang="tr-TR" sz="2400" dirty="0" smtClean="0">
                <a:solidFill>
                  <a:schemeClr val="tx1"/>
                </a:solidFill>
              </a:rPr>
              <a:t>“</a:t>
            </a:r>
            <a:r>
              <a:rPr lang="tr-TR" sz="2400" dirty="0">
                <a:solidFill>
                  <a:schemeClr val="tx1"/>
                </a:solidFill>
              </a:rPr>
              <a:t>Peki” der hoca merhum, </a:t>
            </a:r>
            <a:r>
              <a:rPr lang="tr-TR" sz="2400" b="1" dirty="0">
                <a:solidFill>
                  <a:srgbClr val="7030A0"/>
                </a:solidFill>
              </a:rPr>
              <a:t>“Benim cenaze namazımdan sonra hoca efendi size ‘Nasıl bilirsiniz?’ diye soracak</a:t>
            </a:r>
            <a:r>
              <a:rPr lang="tr-TR" sz="2400" b="1" dirty="0" smtClean="0">
                <a:solidFill>
                  <a:srgbClr val="7030A0"/>
                </a:solidFill>
              </a:rPr>
              <a:t>. </a:t>
            </a:r>
            <a:r>
              <a:rPr lang="tr-TR" sz="2400" b="1" dirty="0">
                <a:solidFill>
                  <a:srgbClr val="7030A0"/>
                </a:solidFill>
              </a:rPr>
              <a:t>Bu soruya ne cevap vereceksiniz?” </a:t>
            </a:r>
            <a:endParaRPr lang="tr-TR" sz="2400" b="1" dirty="0" smtClean="0">
              <a:solidFill>
                <a:srgbClr val="7030A0"/>
              </a:solidFill>
            </a:endParaRPr>
          </a:p>
          <a:p>
            <a:pPr algn="just"/>
            <a:r>
              <a:rPr lang="tr-TR" sz="2400" dirty="0" smtClean="0">
                <a:solidFill>
                  <a:schemeClr val="tx1"/>
                </a:solidFill>
              </a:rPr>
              <a:t>“</a:t>
            </a:r>
            <a:r>
              <a:rPr lang="tr-TR" sz="2400" dirty="0">
                <a:solidFill>
                  <a:schemeClr val="tx1"/>
                </a:solidFill>
              </a:rPr>
              <a:t>Aman be hocam. Nasıl cevap verebiliriz ki? </a:t>
            </a:r>
            <a:r>
              <a:rPr lang="tr-TR" sz="2400" b="1" dirty="0">
                <a:solidFill>
                  <a:srgbClr val="FF0000"/>
                </a:solidFill>
              </a:rPr>
              <a:t>Tabi ki ‘İyi biliriz.’ diyeceğiz.” </a:t>
            </a:r>
            <a:r>
              <a:rPr lang="tr-TR" sz="2400" dirty="0">
                <a:solidFill>
                  <a:schemeClr val="tx1"/>
                </a:solidFill>
              </a:rPr>
              <a:t>derler. </a:t>
            </a:r>
            <a:endParaRPr lang="tr-TR" sz="2400" dirty="0" smtClean="0">
              <a:solidFill>
                <a:schemeClr val="tx1"/>
              </a:solidFill>
            </a:endParaRPr>
          </a:p>
          <a:p>
            <a:pPr algn="just"/>
            <a:r>
              <a:rPr lang="tr-TR" sz="2400" dirty="0" smtClean="0">
                <a:solidFill>
                  <a:schemeClr val="tx1"/>
                </a:solidFill>
              </a:rPr>
              <a:t>Bunun </a:t>
            </a:r>
            <a:r>
              <a:rPr lang="tr-TR" sz="2400" dirty="0">
                <a:solidFill>
                  <a:schemeClr val="tx1"/>
                </a:solidFill>
              </a:rPr>
              <a:t>üzerine hoca efendi; </a:t>
            </a:r>
            <a:endParaRPr lang="tr-TR" sz="2400" dirty="0" smtClean="0">
              <a:solidFill>
                <a:schemeClr val="tx1"/>
              </a:solidFill>
            </a:endParaRPr>
          </a:p>
          <a:p>
            <a:pPr algn="just"/>
            <a:r>
              <a:rPr lang="tr-TR" sz="2400" b="1" dirty="0" smtClean="0">
                <a:solidFill>
                  <a:srgbClr val="FF0000"/>
                </a:solidFill>
              </a:rPr>
              <a:t>“</a:t>
            </a:r>
            <a:r>
              <a:rPr lang="tr-TR" sz="2400" b="1" dirty="0">
                <a:solidFill>
                  <a:srgbClr val="FF0000"/>
                </a:solidFill>
              </a:rPr>
              <a:t>Yahu dostlar, madem öldüğümde ‘İyi biliriz.’ diyecekseniz bunu ben yaşarken yüzüme karşı söylesenize</a:t>
            </a:r>
            <a:r>
              <a:rPr lang="tr-TR" sz="2400" b="1" dirty="0" smtClean="0">
                <a:solidFill>
                  <a:srgbClr val="FF0000"/>
                </a:solidFill>
              </a:rPr>
              <a:t>!”</a:t>
            </a:r>
          </a:p>
          <a:p>
            <a:pPr algn="just"/>
            <a:r>
              <a:rPr lang="tr-TR" sz="2400" dirty="0">
                <a:solidFill>
                  <a:schemeClr val="tx1"/>
                </a:solidFill>
              </a:rPr>
              <a:t>“Bir kimse din kardeşini severse, sevdiğini o kimseye söylesin.” </a:t>
            </a:r>
            <a:r>
              <a:rPr lang="tr-TR" sz="1400" dirty="0">
                <a:solidFill>
                  <a:schemeClr val="tx1"/>
                </a:solidFill>
              </a:rPr>
              <a:t>(</a:t>
            </a:r>
            <a:r>
              <a:rPr lang="tr-TR" sz="1400" dirty="0" err="1">
                <a:solidFill>
                  <a:schemeClr val="tx1"/>
                </a:solidFill>
              </a:rPr>
              <a:t>Riyâzü’s</a:t>
            </a:r>
            <a:r>
              <a:rPr lang="tr-TR" sz="1400" dirty="0">
                <a:solidFill>
                  <a:schemeClr val="tx1"/>
                </a:solidFill>
              </a:rPr>
              <a:t> </a:t>
            </a:r>
            <a:r>
              <a:rPr lang="tr-TR" sz="1400" dirty="0" err="1">
                <a:solidFill>
                  <a:schemeClr val="tx1"/>
                </a:solidFill>
              </a:rPr>
              <a:t>Sâlihîn</a:t>
            </a:r>
            <a:r>
              <a:rPr lang="tr-TR" sz="1400" dirty="0">
                <a:solidFill>
                  <a:schemeClr val="tx1"/>
                </a:solidFill>
              </a:rPr>
              <a:t>, DİB Yay. 9. Baskı. Emel Mat. Ank. C. 1-hadis </a:t>
            </a:r>
            <a:r>
              <a:rPr lang="tr-TR" sz="1400" dirty="0" err="1">
                <a:solidFill>
                  <a:schemeClr val="tx1"/>
                </a:solidFill>
              </a:rPr>
              <a:t>no</a:t>
            </a:r>
            <a:r>
              <a:rPr lang="tr-TR" sz="1400" dirty="0">
                <a:solidFill>
                  <a:schemeClr val="tx1"/>
                </a:solidFill>
              </a:rPr>
              <a:t>; 384).</a:t>
            </a: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20</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4800" b="1" dirty="0" smtClean="0">
                <a:solidFill>
                  <a:schemeClr val="tx1"/>
                </a:solidFill>
                <a:effectLst>
                  <a:outerShdw blurRad="38100" dist="38100" dir="2700000" algn="tl">
                    <a:srgbClr val="000000">
                      <a:alpha val="43137"/>
                    </a:srgbClr>
                  </a:outerShdw>
                </a:effectLst>
              </a:rPr>
              <a:t>İYİ BİLİRİZ DEMEK </a:t>
            </a:r>
            <a:r>
              <a:rPr lang="tr-TR" sz="4800" b="1" dirty="0" err="1" smtClean="0">
                <a:solidFill>
                  <a:schemeClr val="tx1"/>
                </a:solidFill>
                <a:effectLst>
                  <a:outerShdw blurRad="38100" dist="38100" dir="2700000" algn="tl">
                    <a:srgbClr val="000000">
                      <a:alpha val="43137"/>
                    </a:srgbClr>
                  </a:outerShdw>
                </a:effectLst>
              </a:rPr>
              <a:t>DEMEK</a:t>
            </a:r>
            <a:r>
              <a:rPr lang="tr-TR" sz="4800" b="1" dirty="0" smtClean="0">
                <a:solidFill>
                  <a:schemeClr val="tx1"/>
                </a:solidFill>
                <a:effectLst>
                  <a:outerShdw blurRad="38100" dist="38100" dir="2700000" algn="tl">
                    <a:srgbClr val="000000">
                      <a:alpha val="43137"/>
                    </a:srgbClr>
                  </a:outerShdw>
                </a:effectLst>
              </a:rPr>
              <a:t> ZOR MU?</a:t>
            </a:r>
            <a:endParaRPr lang="tr-TR" sz="48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4046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4016" y="1052736"/>
            <a:ext cx="8892480" cy="56886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tr-TR" sz="2000" u="sng" dirty="0" smtClean="0">
                <a:solidFill>
                  <a:schemeClr val="tx1"/>
                </a:solidFill>
              </a:rPr>
              <a:t>A</a:t>
            </a:r>
            <a:r>
              <a:rPr lang="tr-TR" sz="2000" b="1" u="sng" dirty="0" smtClean="0">
                <a:solidFill>
                  <a:schemeClr val="tx1"/>
                </a:solidFill>
              </a:rPr>
              <a:t>mel defterlerinde her şey yazılmış, hiçbir şey unutulmamıştır</a:t>
            </a:r>
            <a:r>
              <a:rPr lang="tr-TR" sz="2000" dirty="0" smtClean="0">
                <a:solidFill>
                  <a:schemeClr val="tx1"/>
                </a:solidFill>
              </a:rPr>
              <a:t>. </a:t>
            </a:r>
          </a:p>
          <a:p>
            <a:pPr algn="ctr"/>
            <a:r>
              <a:rPr lang="ar-SA" sz="3200" dirty="0" smtClean="0">
                <a:solidFill>
                  <a:schemeClr val="tx1"/>
                </a:solidFill>
                <a:latin typeface="HASENAT" pitchFamily="2" charset="-78"/>
                <a:cs typeface="HASENAT" pitchFamily="2" charset="-78"/>
              </a:rPr>
              <a:t>وَوُضِعَ الْكِتَابُ فَتَرَى الْمُجْرِمٖينَ مُشْفِقٖينَ مِمَّا فٖيهِ وَيَقُولُونَ يَا وَيْلَتَنَا مَالِ هٰـذَا الْكِتَابِ لَا يُغَادِرُ صَغٖيرَةً وَلَا كَبٖيرَةً اِلَّا اَحْصٰیهَا وَوَجَدُوا مَا عَمِلُوا حَاضِرًا وَلَا يَظْلِمُ رَبُّكَ اَحَدًا</a:t>
            </a:r>
            <a:endParaRPr lang="tr-TR" sz="3200" dirty="0" smtClean="0">
              <a:solidFill>
                <a:schemeClr val="tx1"/>
              </a:solidFill>
              <a:latin typeface="HASENAT" pitchFamily="2" charset="-78"/>
              <a:cs typeface="HASENAT" pitchFamily="2" charset="-78"/>
            </a:endParaRPr>
          </a:p>
          <a:p>
            <a:pPr algn="ctr"/>
            <a:r>
              <a:rPr lang="tr-TR" sz="2000" dirty="0" smtClean="0">
                <a:solidFill>
                  <a:schemeClr val="tx1"/>
                </a:solidFill>
              </a:rPr>
              <a:t>"</a:t>
            </a:r>
            <a:r>
              <a:rPr lang="tr-TR" sz="3400" b="1" u="sng" dirty="0" smtClean="0">
                <a:solidFill>
                  <a:srgbClr val="C00000"/>
                </a:solidFill>
              </a:rPr>
              <a:t>0 gün herkesin amel defteri ortaya konmuştur</a:t>
            </a:r>
            <a:r>
              <a:rPr lang="tr-TR" sz="3400" dirty="0" smtClean="0">
                <a:solidFill>
                  <a:schemeClr val="tx1"/>
                </a:solidFill>
              </a:rPr>
              <a:t>. </a:t>
            </a:r>
            <a:r>
              <a:rPr lang="tr-TR" sz="2000" dirty="0" smtClean="0">
                <a:solidFill>
                  <a:schemeClr val="tx1"/>
                </a:solidFill>
              </a:rPr>
              <a:t>Ey Muhammed! Suçluların, amel defterlerinden korktuklarını görürsün. </a:t>
            </a:r>
          </a:p>
          <a:p>
            <a:pPr algn="ctr"/>
            <a:r>
              <a:rPr lang="tr-TR" sz="3600" dirty="0" smtClean="0">
                <a:solidFill>
                  <a:srgbClr val="C00000"/>
                </a:solidFill>
              </a:rPr>
              <a:t>"</a:t>
            </a:r>
            <a:r>
              <a:rPr lang="tr-TR" sz="3600" b="1" u="sng" dirty="0" smtClean="0">
                <a:solidFill>
                  <a:srgbClr val="C00000"/>
                </a:solidFill>
              </a:rPr>
              <a:t>Eyvah, bu nasıl deftermiş ki, </a:t>
            </a:r>
          </a:p>
          <a:p>
            <a:pPr algn="ctr"/>
            <a:r>
              <a:rPr lang="tr-TR" sz="3600" b="1" u="sng" dirty="0" smtClean="0">
                <a:solidFill>
                  <a:srgbClr val="C00000"/>
                </a:solidFill>
              </a:rPr>
              <a:t>büyük küçük hiçbir şey bırakmadan </a:t>
            </a:r>
          </a:p>
          <a:p>
            <a:pPr algn="ctr"/>
            <a:r>
              <a:rPr lang="tr-TR" sz="3600" b="1" u="sng" dirty="0" smtClean="0">
                <a:solidFill>
                  <a:srgbClr val="C00000"/>
                </a:solidFill>
              </a:rPr>
              <a:t>hepsini saymış dökmüş"</a:t>
            </a:r>
            <a:r>
              <a:rPr lang="tr-TR" sz="3600" dirty="0" smtClean="0">
                <a:solidFill>
                  <a:srgbClr val="C00000"/>
                </a:solidFill>
              </a:rPr>
              <a:t> </a:t>
            </a:r>
            <a:r>
              <a:rPr lang="tr-TR" sz="2000" dirty="0" smtClean="0">
                <a:solidFill>
                  <a:schemeClr val="tx1"/>
                </a:solidFill>
              </a:rPr>
              <a:t>derler. </a:t>
            </a:r>
          </a:p>
          <a:p>
            <a:pPr algn="ctr"/>
            <a:r>
              <a:rPr lang="tr-TR" sz="2600" b="1" dirty="0" smtClean="0">
                <a:solidFill>
                  <a:srgbClr val="0070C0"/>
                </a:solidFill>
              </a:rPr>
              <a:t>Onlar (bu defterlerde) bütün yaptıklarını hazır bulmuşlardır</a:t>
            </a:r>
            <a:r>
              <a:rPr lang="tr-TR" sz="2000" dirty="0" smtClean="0">
                <a:solidFill>
                  <a:schemeClr val="tx1"/>
                </a:solidFill>
              </a:rPr>
              <a:t>. </a:t>
            </a:r>
            <a:r>
              <a:rPr lang="tr-TR" sz="2000" b="1" dirty="0" smtClean="0">
                <a:solidFill>
                  <a:schemeClr val="tx1"/>
                </a:solidFill>
              </a:rPr>
              <a:t>Senin Rabbin hiç kimseye haksızlık etmez</a:t>
            </a:r>
            <a:r>
              <a:rPr lang="tr-TR" sz="2000" dirty="0" smtClean="0">
                <a:solidFill>
                  <a:schemeClr val="tx1"/>
                </a:solidFill>
              </a:rPr>
              <a:t>."</a:t>
            </a:r>
            <a:r>
              <a:rPr lang="tr-TR" sz="1400" dirty="0" smtClean="0">
                <a:solidFill>
                  <a:schemeClr val="tx1"/>
                </a:solidFill>
              </a:rPr>
              <a:t>( </a:t>
            </a:r>
            <a:r>
              <a:rPr lang="tr-TR" sz="1400" dirty="0" err="1" smtClean="0">
                <a:solidFill>
                  <a:schemeClr val="tx1"/>
                </a:solidFill>
              </a:rPr>
              <a:t>Kehf</a:t>
            </a:r>
            <a:r>
              <a:rPr lang="tr-TR" sz="1400" dirty="0" smtClean="0">
                <a:solidFill>
                  <a:schemeClr val="tx1"/>
                </a:solidFill>
              </a:rPr>
              <a:t>, 18/49) </a:t>
            </a:r>
            <a:endParaRPr lang="tr-TR" sz="20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21</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RAMAZANDA AMEL DEFTERİMİZİ YAZMAK</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05095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dris\Desktop\Resi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197" y="-17782"/>
            <a:ext cx="2653069" cy="1989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http://tuub.net/resim_m/pictures/2014/06/b8436e249ad1f20f7b0ffa0a3be136eb.jpg/resim/Dua-Eden-E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4197" y="4869160"/>
            <a:ext cx="2619803" cy="2069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4016" y="1124744"/>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lnSpc>
                <a:spcPct val="150000"/>
              </a:lnSpc>
            </a:pPr>
            <a:r>
              <a:rPr lang="tr-TR" b="1" u="sng" dirty="0" smtClean="0">
                <a:solidFill>
                  <a:schemeClr val="tx1"/>
                </a:solidFill>
              </a:rPr>
              <a:t>Amel defterlerini inceleyenlerden bazıları orada yazılı günahlarından bir kısmını inkar edecekler</a:t>
            </a:r>
            <a:r>
              <a:rPr lang="tr-TR" dirty="0" smtClean="0">
                <a:solidFill>
                  <a:schemeClr val="tx1"/>
                </a:solidFill>
              </a:rPr>
              <a:t> </a:t>
            </a:r>
            <a:r>
              <a:rPr lang="tr-TR" sz="2800" dirty="0" smtClean="0">
                <a:solidFill>
                  <a:schemeClr val="tx1"/>
                </a:solidFill>
              </a:rPr>
              <a:t>-</a:t>
            </a:r>
            <a:r>
              <a:rPr lang="tr-TR" sz="2800" b="1" u="sng" dirty="0" smtClean="0">
                <a:solidFill>
                  <a:srgbClr val="FF0000"/>
                </a:solidFill>
              </a:rPr>
              <a:t>Bunları ben yapmadım, melekler yazdı diyecekler</a:t>
            </a:r>
            <a:r>
              <a:rPr lang="tr-TR" sz="2800" dirty="0" smtClean="0">
                <a:solidFill>
                  <a:schemeClr val="tx1"/>
                </a:solidFill>
              </a:rPr>
              <a:t> </a:t>
            </a:r>
            <a:r>
              <a:rPr lang="tr-TR" dirty="0" smtClean="0">
                <a:solidFill>
                  <a:schemeClr val="tx1"/>
                </a:solidFill>
              </a:rPr>
              <a:t>ama, bu konudaki şahitlere itiraz edemeyeceklerdir. </a:t>
            </a:r>
          </a:p>
          <a:p>
            <a:pPr algn="ctr">
              <a:lnSpc>
                <a:spcPct val="150000"/>
              </a:lnSpc>
            </a:pPr>
            <a:r>
              <a:rPr lang="ar-SA" sz="4000" dirty="0" smtClean="0">
                <a:solidFill>
                  <a:schemeClr val="tx1"/>
                </a:solidFill>
                <a:latin typeface="HASENAT" pitchFamily="2" charset="-78"/>
                <a:cs typeface="HASENAT" pitchFamily="2" charset="-78"/>
              </a:rPr>
              <a:t>يَوْمَ تَشْهَدُ عَلَيْهِمْ اَلْسِنَتُهُمْ وَاَيْدٖيهِمْ وَاَرْجُلُهُمْ بِمَا كَانُوا يَعْمَلُونَ</a:t>
            </a:r>
            <a:endParaRPr lang="tr-TR" sz="4000" dirty="0" smtClean="0">
              <a:solidFill>
                <a:schemeClr val="tx1"/>
              </a:solidFill>
              <a:latin typeface="HASENAT" pitchFamily="2" charset="-78"/>
              <a:cs typeface="HASENAT" pitchFamily="2" charset="-78"/>
            </a:endParaRPr>
          </a:p>
          <a:p>
            <a:pPr algn="ctr">
              <a:lnSpc>
                <a:spcPct val="150000"/>
              </a:lnSpc>
            </a:pPr>
            <a:r>
              <a:rPr lang="tr-TR" sz="2800" dirty="0" smtClean="0">
                <a:solidFill>
                  <a:schemeClr val="tx1"/>
                </a:solidFill>
              </a:rPr>
              <a:t>"</a:t>
            </a:r>
            <a:r>
              <a:rPr lang="tr-TR" sz="3200" u="sng" dirty="0" smtClean="0">
                <a:solidFill>
                  <a:srgbClr val="FF0000"/>
                </a:solidFill>
              </a:rPr>
              <a:t>0 gün onların </a:t>
            </a:r>
            <a:r>
              <a:rPr lang="tr-TR" sz="4000" b="1" u="sng" dirty="0" smtClean="0">
                <a:solidFill>
                  <a:srgbClr val="0070C0"/>
                </a:solidFill>
              </a:rPr>
              <a:t>dilleri, elleri ve ayakları</a:t>
            </a:r>
            <a:r>
              <a:rPr lang="tr-TR" sz="4000" u="sng" dirty="0" smtClean="0">
                <a:solidFill>
                  <a:srgbClr val="0070C0"/>
                </a:solidFill>
              </a:rPr>
              <a:t> </a:t>
            </a:r>
            <a:endParaRPr lang="tr-TR" sz="3200" u="sng" dirty="0" smtClean="0">
              <a:solidFill>
                <a:srgbClr val="0070C0"/>
              </a:solidFill>
            </a:endParaRPr>
          </a:p>
          <a:p>
            <a:pPr algn="ctr"/>
            <a:r>
              <a:rPr lang="tr-TR" sz="3200" u="sng" dirty="0" smtClean="0">
                <a:solidFill>
                  <a:srgbClr val="FF0000"/>
                </a:solidFill>
              </a:rPr>
              <a:t>işledikleri şeyler hakkında kendilerine </a:t>
            </a:r>
            <a:r>
              <a:rPr lang="tr-TR" sz="4000" b="1" u="sng" dirty="0" smtClean="0">
                <a:solidFill>
                  <a:srgbClr val="0070C0"/>
                </a:solidFill>
              </a:rPr>
              <a:t>şahitlik</a:t>
            </a:r>
            <a:r>
              <a:rPr lang="tr-TR" sz="4000" u="sng" dirty="0" smtClean="0">
                <a:solidFill>
                  <a:srgbClr val="FF0000"/>
                </a:solidFill>
              </a:rPr>
              <a:t> </a:t>
            </a:r>
            <a:r>
              <a:rPr lang="tr-TR" sz="3200" u="sng" dirty="0" smtClean="0">
                <a:solidFill>
                  <a:srgbClr val="FF0000"/>
                </a:solidFill>
              </a:rPr>
              <a:t>ederler</a:t>
            </a:r>
            <a:r>
              <a:rPr lang="tr-TR" sz="2000" dirty="0" smtClean="0">
                <a:solidFill>
                  <a:schemeClr val="tx1"/>
                </a:solidFill>
              </a:rPr>
              <a:t>.“( Nur, 24/24</a:t>
            </a:r>
            <a:endParaRPr lang="tr-TR"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22</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VÜCUT AZALARIMIZ RAMAZANIMIZA ŞAHİTLİK ETSİN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716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4016" y="1124744"/>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a:r>
              <a:rPr lang="ar-SA" sz="2800" dirty="0" smtClean="0">
                <a:solidFill>
                  <a:schemeClr val="tx1"/>
                </a:solidFill>
                <a:latin typeface="HASENAT" pitchFamily="2" charset="-78"/>
                <a:cs typeface="HASENAT" pitchFamily="2" charset="-78"/>
              </a:rPr>
              <a:t>وَيَوْمَ يُحْشَرُ اَعْدَاءُ اللّٰهِ اِلَى النَّارِ فَهُمْ يُوزَعُونَ ﴿١٩﴾ حَتّٰى اِذَا مَا جَاؤُهَا شَهِدَ عَلَيْهِمْ سَمْعُهُمْ وَاَبْصَارُهُمْ وَجُلُودُهُمْ بِمَا كَانُوا يَعْمَلُونَ ﴿٢٠﴾ وَقَالُوا لِجُلُودِهِمْ لِمَ شَهِدْتُمْ عَلَيْنَا قَالُوا اَنْطَقَنَا اللّٰهُ الَّذٖى اَنْطَقَ كُلَّ شَیْءٍ وَهُوَ خَلَقَكُمْ اَوَّلَ مَرَّةٍ وَاِلَيْهِ تُرْجَعُونَ ﴿٢١﴾ وَمَا كُنْتُمْ تَسْتَتِرُونَ اَنْ يَشْهَدَ عَلَيْكُمْ سَمْعُكُمْ وَلَا اَبْصَارُكُمْ وَلَا جُلُودُكُمْ وَلٰـكِنْ ظَنَنْتُمْ اَنَّ اللّٰهَ لَا يَعْلَمُ كَثٖيرًا مِمَّا تَعْمَلُونَ ﴿٢٢﴾</a:t>
            </a:r>
            <a:endParaRPr lang="tr-TR" sz="2800" dirty="0" smtClean="0">
              <a:solidFill>
                <a:schemeClr val="tx1"/>
              </a:solidFill>
              <a:latin typeface="HASENAT" pitchFamily="2" charset="-78"/>
              <a:cs typeface="HASENAT" pitchFamily="2" charset="-78"/>
            </a:endParaRPr>
          </a:p>
          <a:p>
            <a:pPr algn="just"/>
            <a:r>
              <a:rPr lang="tr-TR" sz="2400" dirty="0" smtClean="0">
                <a:solidFill>
                  <a:schemeClr val="tx1"/>
                </a:solidFill>
              </a:rPr>
              <a:t>“Allah'ın düşmanları, ateşe sürülmek üzere toplandıkları gün, hepsi bir araya getirilirler. Nihayet oraya geldikleri zaman </a:t>
            </a:r>
            <a:r>
              <a:rPr lang="tr-TR" sz="2400" b="1" u="sng" dirty="0" smtClean="0">
                <a:solidFill>
                  <a:schemeClr val="tx1"/>
                </a:solidFill>
              </a:rPr>
              <a:t>kulakları, gözleri ve derileri, işledikleri şeye karşı onların aleyhine şahitlik edecektir.</a:t>
            </a:r>
            <a:r>
              <a:rPr lang="tr-TR" sz="2400" dirty="0" smtClean="0">
                <a:solidFill>
                  <a:schemeClr val="tx1"/>
                </a:solidFill>
              </a:rPr>
              <a:t> </a:t>
            </a:r>
            <a:r>
              <a:rPr lang="tr-TR" sz="2400" b="1" dirty="0" smtClean="0">
                <a:solidFill>
                  <a:srgbClr val="FF0000"/>
                </a:solidFill>
              </a:rPr>
              <a:t>Derilerine: Niçin aleyhimize şahitlik ettiniz? derler</a:t>
            </a:r>
            <a:r>
              <a:rPr lang="tr-TR" sz="2400" dirty="0" smtClean="0">
                <a:solidFill>
                  <a:schemeClr val="tx1"/>
                </a:solidFill>
              </a:rPr>
              <a:t>. Onlar da: </a:t>
            </a:r>
            <a:r>
              <a:rPr lang="tr-TR" sz="2400" b="1" dirty="0" smtClean="0">
                <a:solidFill>
                  <a:srgbClr val="FF0000"/>
                </a:solidFill>
              </a:rPr>
              <a:t>Her şeyi konuşturan Allah, bizi de konuşturdu.</a:t>
            </a:r>
            <a:r>
              <a:rPr lang="tr-TR" sz="2400" dirty="0" smtClean="0">
                <a:solidFill>
                  <a:schemeClr val="tx1"/>
                </a:solidFill>
              </a:rPr>
              <a:t> İlk defa sizi o yaratmıştır. Yine O'na döndürülüyorsunuz, derler. Siz ne kulaklarınızın, ne gözlerinizin, ne de derilerinizin aleyhinize şahitlik etmesinden sakınmıyordunuz, yaptıklarınızdan çoğunu Allah'ın bilmeyeceğini sanıyordunuz.”</a:t>
            </a:r>
            <a:r>
              <a:rPr lang="tr-TR" sz="2000" dirty="0" smtClean="0">
                <a:solidFill>
                  <a:schemeClr val="tx1"/>
                </a:solidFill>
              </a:rPr>
              <a:t> (</a:t>
            </a:r>
            <a:r>
              <a:rPr lang="tr-TR" sz="2000" dirty="0" err="1" smtClean="0">
                <a:solidFill>
                  <a:schemeClr val="tx1"/>
                </a:solidFill>
              </a:rPr>
              <a:t>Fussılet</a:t>
            </a:r>
            <a:r>
              <a:rPr lang="tr-TR" sz="2000" dirty="0" smtClean="0">
                <a:solidFill>
                  <a:schemeClr val="tx1"/>
                </a:solidFill>
              </a:rPr>
              <a:t>, 19-22) </a:t>
            </a:r>
            <a:endParaRPr lang="tr-TR" sz="20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23</a:t>
            </a:fld>
            <a:endParaRPr lang="tr-TR"/>
          </a:p>
        </p:txBody>
      </p:sp>
      <p:sp>
        <p:nvSpPr>
          <p:cNvPr id="6"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VÜCUT AZALARIMIZ RAMAZANIMIZA ŞAHİTLİK ETSİN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1034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enzilci.av.tr/img/teraz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1" y="112649"/>
            <a:ext cx="2390202" cy="2136893"/>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44016" y="1052736"/>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just"/>
            <a:r>
              <a:rPr lang="tr-TR" sz="2800" b="1" u="sng" dirty="0" smtClean="0">
                <a:solidFill>
                  <a:schemeClr val="tx1"/>
                </a:solidFill>
              </a:rPr>
              <a:t>Ameller tartılırken ise hiç kimseye haksızlık yapılmayacak, yaptığı her şey adalet terazisinde tartılacaktır.</a:t>
            </a:r>
            <a:r>
              <a:rPr lang="tr-TR" sz="2800" dirty="0" smtClean="0">
                <a:solidFill>
                  <a:schemeClr val="tx1"/>
                </a:solidFill>
              </a:rPr>
              <a:t> </a:t>
            </a:r>
          </a:p>
          <a:p>
            <a:pPr algn="ctr"/>
            <a:r>
              <a:rPr lang="ar-SA" sz="4000" dirty="0" smtClean="0">
                <a:solidFill>
                  <a:schemeClr val="tx1"/>
                </a:solidFill>
                <a:latin typeface="HASENAT" pitchFamily="2" charset="-78"/>
                <a:cs typeface="HASENAT" pitchFamily="2" charset="-78"/>
              </a:rPr>
              <a:t>وَنَضَعُ الْمَوَازٖينَ الْقِسْطَ لِيَوْمِ الْقِيٰمَةِ فَلَا تُظْلَمُ نَفْسٌ شَيْپًا وَاِنْ كَانَ مِثْقَالَ حَبَّةٍ مِنْ خَرْدَلٍ اَتَيْنَا بِهَا وَكَفٰى بِنَا حَاسِبٖينَ</a:t>
            </a:r>
            <a:endParaRPr lang="tr-TR" sz="4000" dirty="0" smtClean="0">
              <a:solidFill>
                <a:schemeClr val="tx1"/>
              </a:solidFill>
              <a:latin typeface="HASENAT" pitchFamily="2" charset="-78"/>
              <a:cs typeface="HASENAT" pitchFamily="2" charset="-78"/>
            </a:endParaRPr>
          </a:p>
          <a:p>
            <a:pPr algn="just"/>
            <a:r>
              <a:rPr lang="tr-TR" sz="2400" dirty="0" smtClean="0">
                <a:solidFill>
                  <a:schemeClr val="tx1"/>
                </a:solidFill>
              </a:rPr>
              <a:t>"</a:t>
            </a:r>
            <a:r>
              <a:rPr lang="tr-TR" sz="2800" b="1" dirty="0" smtClean="0">
                <a:solidFill>
                  <a:srgbClr val="FF0000"/>
                </a:solidFill>
              </a:rPr>
              <a:t>Biz kıyamet günü için </a:t>
            </a:r>
            <a:r>
              <a:rPr lang="tr-TR" sz="2800" b="1" dirty="0" err="1" smtClean="0">
                <a:solidFill>
                  <a:srgbClr val="FF0000"/>
                </a:solidFill>
              </a:rPr>
              <a:t>adâlet</a:t>
            </a:r>
            <a:r>
              <a:rPr lang="tr-TR" sz="2800" b="1" dirty="0" smtClean="0">
                <a:solidFill>
                  <a:srgbClr val="FF0000"/>
                </a:solidFill>
              </a:rPr>
              <a:t> terazileri kurarız. Artık kimseye hiçbir şekilde haksızlık edilmez. (Yapılan iş) bir hardal tanesi kadar dahi olsa onu (</a:t>
            </a:r>
            <a:r>
              <a:rPr lang="tr-TR" sz="2800" b="1" dirty="0" err="1" smtClean="0">
                <a:solidFill>
                  <a:srgbClr val="FF0000"/>
                </a:solidFill>
              </a:rPr>
              <a:t>adâlet</a:t>
            </a:r>
            <a:r>
              <a:rPr lang="tr-TR" sz="2800" b="1" dirty="0" smtClean="0">
                <a:solidFill>
                  <a:srgbClr val="FF0000"/>
                </a:solidFill>
              </a:rPr>
              <a:t> terazisine) getiririz. Hesap gören olarak herkese yeteriz</a:t>
            </a:r>
            <a:r>
              <a:rPr lang="tr-TR" sz="2400" dirty="0" smtClean="0">
                <a:solidFill>
                  <a:schemeClr val="tx1"/>
                </a:solidFill>
              </a:rPr>
              <a:t>." </a:t>
            </a:r>
            <a:r>
              <a:rPr lang="tr-TR" sz="2000" dirty="0" smtClean="0">
                <a:solidFill>
                  <a:schemeClr val="tx1"/>
                </a:solidFill>
              </a:rPr>
              <a:t>( Enbiya, 21/47)</a:t>
            </a:r>
            <a:endParaRPr lang="tr-TR" sz="20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24</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tr-TR" sz="3200" b="1" dirty="0" smtClean="0">
                <a:solidFill>
                  <a:schemeClr val="tx1"/>
                </a:solidFill>
                <a:effectLst>
                  <a:outerShdw blurRad="38100" dist="38100" dir="2700000" algn="tl">
                    <a:srgbClr val="000000">
                      <a:alpha val="43137"/>
                    </a:srgbClr>
                  </a:outerShdw>
                </a:effectLst>
              </a:rPr>
              <a:t>O GÜN HAKSIZLIK OLMAYACAK</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7044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ezansesi.com.tr/images/haberler/cehennemde_cekilecek_azaplar_h1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980" y="4870539"/>
            <a:ext cx="3822040" cy="19874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4 Dikdörtgen"/>
          <p:cNvSpPr/>
          <p:nvPr/>
        </p:nvSpPr>
        <p:spPr>
          <a:xfrm>
            <a:off x="251520" y="1052736"/>
            <a:ext cx="8678198" cy="46805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2800" dirty="0" smtClean="0">
                <a:solidFill>
                  <a:schemeClr val="tx1"/>
                </a:solidFill>
                <a:latin typeface="HASENAT" pitchFamily="2" charset="-78"/>
                <a:cs typeface="HASENAT" pitchFamily="2" charset="-78"/>
              </a:rPr>
              <a:t>وَهُمْ يَصْطَرِخُونَ فيهَا رَبَّنَا اَخْرِجْنَا نَعْمَلْ صَالِحًا غَيْرَ الَّذى كُنَّا نَعْمَلُ اَوَلَمْ نُعَمِّرْكُمْ مَا يَتَذَ كَّرُ فيهِ مَنْ تَذَ كَّرَ  وَجَاءَكُمُ النذ يرُ فَذُ وقُوا فَمَا لِلظَّالِمينَ مِنْ نَصيرٍ</a:t>
            </a:r>
            <a:endParaRPr lang="tr-TR" sz="2800" dirty="0" smtClean="0">
              <a:solidFill>
                <a:schemeClr val="tx1"/>
              </a:solidFill>
              <a:latin typeface="HASENAT" pitchFamily="2" charset="-78"/>
              <a:cs typeface="HASENAT" pitchFamily="2" charset="-78"/>
            </a:endParaRPr>
          </a:p>
          <a:p>
            <a:pPr algn="ctr"/>
            <a:r>
              <a:rPr lang="tr-TR" sz="2400" b="1" i="1" dirty="0" smtClean="0">
                <a:solidFill>
                  <a:schemeClr val="tx1"/>
                </a:solidFill>
              </a:rPr>
              <a:t>"</a:t>
            </a:r>
            <a:r>
              <a:rPr lang="tr-TR" sz="2400" b="1" dirty="0" smtClean="0">
                <a:solidFill>
                  <a:srgbClr val="FF0000"/>
                </a:solidFill>
              </a:rPr>
              <a:t>Onlar orada, 'Ey Rabbimiz! Bizi buradan çıkar ki dünyada iken işlemekte olduğumuzdan başka ameller, </a:t>
            </a:r>
            <a:r>
              <a:rPr lang="tr-TR" sz="2400" b="1" dirty="0" err="1" smtClean="0">
                <a:solidFill>
                  <a:srgbClr val="FF0000"/>
                </a:solidFill>
              </a:rPr>
              <a:t>salih</a:t>
            </a:r>
            <a:r>
              <a:rPr lang="tr-TR" sz="2400" b="1" dirty="0" smtClean="0">
                <a:solidFill>
                  <a:srgbClr val="FF0000"/>
                </a:solidFill>
              </a:rPr>
              <a:t> ameller işleyelim' diye bağrışırlar</a:t>
            </a:r>
            <a:r>
              <a:rPr lang="tr-TR" sz="2400" dirty="0" smtClean="0">
                <a:solidFill>
                  <a:schemeClr val="tx1"/>
                </a:solidFill>
              </a:rPr>
              <a:t>. (onlara şöyle denilir</a:t>
            </a:r>
            <a:r>
              <a:rPr lang="tr-TR" sz="2400" b="1" dirty="0" smtClean="0">
                <a:solidFill>
                  <a:schemeClr val="tx1"/>
                </a:solidFill>
              </a:rPr>
              <a:t>:</a:t>
            </a:r>
            <a:r>
              <a:rPr lang="tr-TR" sz="2400" dirty="0" smtClean="0">
                <a:solidFill>
                  <a:schemeClr val="tx1"/>
                </a:solidFill>
              </a:rPr>
              <a:t>)</a:t>
            </a:r>
            <a:r>
              <a:rPr lang="tr-TR" sz="2800" u="sng" dirty="0" smtClean="0">
                <a:solidFill>
                  <a:schemeClr val="tx1"/>
                </a:solidFill>
              </a:rPr>
              <a:t> </a:t>
            </a:r>
          </a:p>
          <a:p>
            <a:pPr algn="ctr"/>
            <a:r>
              <a:rPr lang="tr-TR" sz="3200" b="1" u="sng" dirty="0" smtClean="0">
                <a:solidFill>
                  <a:srgbClr val="0070C0"/>
                </a:solidFill>
              </a:rPr>
              <a:t>'Sizi, düşünüp öğüt alacak kimsenin düşünüp öğüt alabileceği kadar yaşatmadık mı? </a:t>
            </a:r>
          </a:p>
          <a:p>
            <a:pPr algn="ctr"/>
            <a:r>
              <a:rPr lang="tr-TR" sz="4400" b="1" dirty="0" smtClean="0">
                <a:solidFill>
                  <a:srgbClr val="7030A0"/>
                </a:solidFill>
              </a:rPr>
              <a:t>Size uyarıcı da gelmişti. </a:t>
            </a:r>
          </a:p>
          <a:p>
            <a:pPr algn="ctr"/>
            <a:r>
              <a:rPr lang="tr-TR" sz="2400" dirty="0" smtClean="0">
                <a:solidFill>
                  <a:schemeClr val="tx1"/>
                </a:solidFill>
              </a:rPr>
              <a:t>Öyle ise tadın azabı. Çünkü zalimler için hiçbir yardımcı yoktur." </a:t>
            </a:r>
          </a:p>
          <a:p>
            <a:pPr algn="ctr"/>
            <a:r>
              <a:rPr lang="tr-TR" sz="2400" dirty="0" smtClean="0">
                <a:solidFill>
                  <a:schemeClr val="tx1"/>
                </a:solidFill>
              </a:rPr>
              <a:t>(</a:t>
            </a:r>
            <a:r>
              <a:rPr lang="tr-TR" sz="2400" dirty="0" err="1" smtClean="0">
                <a:solidFill>
                  <a:schemeClr val="tx1"/>
                </a:solidFill>
              </a:rPr>
              <a:t>Fatır</a:t>
            </a:r>
            <a:r>
              <a:rPr lang="tr-TR" sz="2400" dirty="0" smtClean="0">
                <a:solidFill>
                  <a:schemeClr val="tx1"/>
                </a:solidFill>
              </a:rPr>
              <a:t>,35/37)</a:t>
            </a:r>
            <a:endParaRPr lang="tr-TR" sz="24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25</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p>
          <a:p>
            <a:pPr algn="ctr"/>
            <a:r>
              <a:rPr lang="tr-TR" sz="3200" b="1" dirty="0" smtClean="0">
                <a:solidFill>
                  <a:srgbClr val="FF0000"/>
                </a:solidFill>
                <a:effectLst>
                  <a:outerShdw blurRad="38100" dist="38100" dir="2700000" algn="tl">
                    <a:srgbClr val="000000">
                      <a:alpha val="43137"/>
                    </a:srgbClr>
                  </a:outerShdw>
                </a:effectLst>
              </a:rPr>
              <a:t>Zaman ve Uyarıcı</a:t>
            </a:r>
            <a:r>
              <a:rPr lang="tr-TR" sz="3200" b="1" dirty="0" smtClean="0">
                <a:solidFill>
                  <a:schemeClr val="tx1"/>
                </a:solidFill>
                <a:effectLst>
                  <a:outerShdw blurRad="38100" dist="38100" dir="2700000" algn="tl">
                    <a:srgbClr val="000000">
                      <a:alpha val="43137"/>
                    </a:srgbClr>
                  </a:outerShdw>
                </a:effectLst>
              </a:rPr>
              <a:t>?</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6932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052736"/>
            <a:ext cx="8678198"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AE" sz="4000" dirty="0">
                <a:solidFill>
                  <a:schemeClr val="tx1"/>
                </a:solidFill>
                <a:latin typeface="HASENAT" pitchFamily="2" charset="-78"/>
                <a:cs typeface="HASENAT" pitchFamily="2" charset="-78"/>
              </a:rPr>
              <a:t>وَلَوْ تَرٰى اِذِ الْمُجْرِمُونَ نَاكِسُوا رُؤُسِهِمْ عِنْدَ رَبِّهِمْ رَبَّنَا اَبْصَرْنَا وَسَمِعْنَا فَارْجِعْنَا نَعْمَلْ صَالِحًا اِنَّا </a:t>
            </a:r>
            <a:r>
              <a:rPr lang="ar-AE" sz="4000" dirty="0" smtClean="0">
                <a:solidFill>
                  <a:schemeClr val="tx1"/>
                </a:solidFill>
                <a:latin typeface="HASENAT" pitchFamily="2" charset="-78"/>
                <a:cs typeface="HASENAT" pitchFamily="2" charset="-78"/>
              </a:rPr>
              <a:t>مُوقِنُونَ</a:t>
            </a:r>
            <a:endParaRPr lang="tr-TR" sz="4000" dirty="0" smtClean="0">
              <a:solidFill>
                <a:schemeClr val="tx1"/>
              </a:solidFill>
              <a:latin typeface="HASENAT" pitchFamily="2" charset="-78"/>
              <a:cs typeface="HASENAT" pitchFamily="2" charset="-78"/>
            </a:endParaRPr>
          </a:p>
          <a:p>
            <a:pPr algn="just" rtl="1"/>
            <a:r>
              <a:rPr lang="tr-TR" sz="2800" dirty="0" smtClean="0">
                <a:solidFill>
                  <a:schemeClr val="tx1"/>
                </a:solidFill>
              </a:rPr>
              <a:t>“</a:t>
            </a:r>
            <a:r>
              <a:rPr lang="tr-TR" sz="2800" dirty="0">
                <a:solidFill>
                  <a:schemeClr val="tx1"/>
                </a:solidFill>
              </a:rPr>
              <a:t>O günahkârların, Rableri huzurunda başlarını öne eğecekleri, </a:t>
            </a:r>
            <a:r>
              <a:rPr lang="tr-TR" sz="3200" b="1" dirty="0">
                <a:solidFill>
                  <a:srgbClr val="FF0000"/>
                </a:solidFill>
              </a:rPr>
              <a:t>«Rabbimiz! Gördük duyduk, şimdi bizi (dünyaya) geri gönder de, iyi işler yapalım, artık kesin olarak inandık»</a:t>
            </a:r>
            <a:r>
              <a:rPr lang="tr-TR" sz="2800" dirty="0">
                <a:solidFill>
                  <a:schemeClr val="tx1"/>
                </a:solidFill>
              </a:rPr>
              <a:t> diyecekleri zamanı bir görsen!</a:t>
            </a:r>
            <a:r>
              <a:rPr lang="tr-TR" sz="2800" b="1" i="1" dirty="0" smtClean="0">
                <a:solidFill>
                  <a:schemeClr val="tx1"/>
                </a:solidFill>
              </a:rPr>
              <a:t>”</a:t>
            </a:r>
            <a:r>
              <a:rPr lang="tr-TR" sz="2800" dirty="0" smtClean="0">
                <a:solidFill>
                  <a:schemeClr val="tx1"/>
                </a:solidFill>
              </a:rPr>
              <a:t> </a:t>
            </a:r>
          </a:p>
          <a:p>
            <a:pPr rtl="1"/>
            <a:r>
              <a:rPr lang="tr-TR" sz="2400" dirty="0" smtClean="0">
                <a:solidFill>
                  <a:schemeClr val="tx1"/>
                </a:solidFill>
              </a:rPr>
              <a:t>(Secde 12)</a:t>
            </a:r>
            <a:endParaRPr lang="tr-TR" sz="24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26</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3363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51520" y="1052736"/>
            <a:ext cx="8678198"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3600" dirty="0" smtClean="0">
                <a:solidFill>
                  <a:schemeClr val="tx1"/>
                </a:solidFill>
                <a:latin typeface="HASENAT" pitchFamily="2" charset="-78"/>
                <a:cs typeface="HASENAT" pitchFamily="2" charset="-78"/>
              </a:rPr>
              <a:t>حَتّى </a:t>
            </a:r>
            <a:r>
              <a:rPr lang="ar-SA" sz="3600" dirty="0">
                <a:solidFill>
                  <a:schemeClr val="tx1"/>
                </a:solidFill>
                <a:latin typeface="HASENAT" pitchFamily="2" charset="-78"/>
                <a:cs typeface="HASENAT" pitchFamily="2" charset="-78"/>
              </a:rPr>
              <a:t>اِذَا جَاءَ اَحَدَهُمُ الْمَوْتُ قَالَ رَبِّ ارْجِعُونِ لَعَلّى اَعْمَلُ صَالِحًا فيمَا تَرَكْتُ كَلَّا اِنَّهَا كَلِمَةٌ هُوَ قَائِلُهَا وَمِنْ وَرَائِهِمْ بَرْزَخٌ اِلى يَوْمِ يُبْعَثُونَ </a:t>
            </a:r>
            <a:endParaRPr lang="tr-TR" sz="3600" dirty="0">
              <a:solidFill>
                <a:schemeClr val="tx1"/>
              </a:solidFill>
              <a:latin typeface="HASENAT" pitchFamily="2" charset="-78"/>
              <a:cs typeface="HASENAT" pitchFamily="2" charset="-78"/>
            </a:endParaRPr>
          </a:p>
          <a:p>
            <a:pPr algn="just"/>
            <a:r>
              <a:rPr lang="tr-TR" sz="2400" dirty="0" smtClean="0">
                <a:solidFill>
                  <a:schemeClr val="tx1"/>
                </a:solidFill>
              </a:rPr>
              <a:t>“Nihayet </a:t>
            </a:r>
            <a:r>
              <a:rPr lang="tr-TR" sz="2400" dirty="0">
                <a:solidFill>
                  <a:schemeClr val="tx1"/>
                </a:solidFill>
              </a:rPr>
              <a:t>onlardan birine ölüm gelince, </a:t>
            </a:r>
            <a:r>
              <a:rPr lang="tr-TR" sz="2800" b="1" dirty="0">
                <a:solidFill>
                  <a:srgbClr val="FF0000"/>
                </a:solidFill>
              </a:rPr>
              <a:t>‘Rabbim! Beni dünyaya geri gönderiniz ki, terk ettiğim dünyada </a:t>
            </a:r>
            <a:r>
              <a:rPr lang="tr-TR" sz="2800" b="1" dirty="0" err="1">
                <a:solidFill>
                  <a:srgbClr val="FF0000"/>
                </a:solidFill>
              </a:rPr>
              <a:t>salih</a:t>
            </a:r>
            <a:r>
              <a:rPr lang="tr-TR" sz="2800" b="1" dirty="0">
                <a:solidFill>
                  <a:srgbClr val="FF0000"/>
                </a:solidFill>
              </a:rPr>
              <a:t> bir amel yapayım</a:t>
            </a:r>
            <a:r>
              <a:rPr lang="tr-TR" sz="2400" dirty="0">
                <a:solidFill>
                  <a:schemeClr val="tx1"/>
                </a:solidFill>
              </a:rPr>
              <a:t>’, der. </a:t>
            </a:r>
            <a:r>
              <a:rPr lang="tr-TR" sz="2800" b="1" dirty="0">
                <a:solidFill>
                  <a:srgbClr val="7030A0"/>
                </a:solidFill>
              </a:rPr>
              <a:t>Hayır! Bu sadece onun söylediği (boş) bir sözden ibarettir.</a:t>
            </a:r>
            <a:r>
              <a:rPr lang="tr-TR" sz="2400" dirty="0">
                <a:solidFill>
                  <a:schemeClr val="tx1"/>
                </a:solidFill>
              </a:rPr>
              <a:t> </a:t>
            </a:r>
            <a:r>
              <a:rPr lang="tr-TR" sz="2800" b="1" dirty="0">
                <a:solidFill>
                  <a:srgbClr val="0070C0"/>
                </a:solidFill>
              </a:rPr>
              <a:t>Onların arkasında, tekrar dirilecekleri güne kadar (devam edecek, dönmelerine engel) bir perde (berzah) vardır.</a:t>
            </a:r>
            <a:r>
              <a:rPr lang="tr-TR" sz="2400" b="1" i="1" dirty="0">
                <a:solidFill>
                  <a:schemeClr val="tx1"/>
                </a:solidFill>
              </a:rPr>
              <a:t>”</a:t>
            </a:r>
            <a:r>
              <a:rPr lang="tr-TR" sz="2400" dirty="0">
                <a:solidFill>
                  <a:schemeClr val="tx1"/>
                </a:solidFill>
              </a:rPr>
              <a:t> </a:t>
            </a:r>
            <a:r>
              <a:rPr lang="tr-TR" sz="2400" dirty="0" smtClean="0">
                <a:solidFill>
                  <a:schemeClr val="tx1"/>
                </a:solidFill>
              </a:rPr>
              <a:t> (</a:t>
            </a:r>
            <a:r>
              <a:rPr lang="tr-TR" sz="2400" dirty="0" err="1" smtClean="0">
                <a:solidFill>
                  <a:schemeClr val="tx1"/>
                </a:solidFill>
              </a:rPr>
              <a:t>Müminun</a:t>
            </a:r>
            <a:r>
              <a:rPr lang="tr-TR" sz="2400" dirty="0" smtClean="0">
                <a:solidFill>
                  <a:schemeClr val="tx1"/>
                </a:solidFill>
              </a:rPr>
              <a:t> </a:t>
            </a:r>
            <a:r>
              <a:rPr lang="tr-TR" sz="2400" dirty="0">
                <a:solidFill>
                  <a:schemeClr val="tx1"/>
                </a:solidFill>
              </a:rPr>
              <a:t>99,100)</a:t>
            </a: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27</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SON PİŞMANLIK NEYE YARAR</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3365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44016" y="1124744"/>
            <a:ext cx="8892480" cy="56166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r>
              <a:rPr lang="tr-TR" sz="2400" dirty="0" smtClean="0">
                <a:solidFill>
                  <a:schemeClr val="tx1"/>
                </a:solidFill>
              </a:rPr>
              <a:t>OKSİJENİN BEDELİ</a:t>
            </a:r>
            <a:r>
              <a:rPr lang="tr-TR" sz="2400" dirty="0">
                <a:solidFill>
                  <a:schemeClr val="tx1"/>
                </a:solidFill>
              </a:rPr>
              <a:t/>
            </a:r>
            <a:br>
              <a:rPr lang="tr-TR" sz="2400" dirty="0">
                <a:solidFill>
                  <a:schemeClr val="tx1"/>
                </a:solidFill>
              </a:rPr>
            </a:br>
            <a:r>
              <a:rPr lang="tr-TR" sz="2400" dirty="0" smtClean="0">
                <a:solidFill>
                  <a:schemeClr val="tx1"/>
                </a:solidFill>
              </a:rPr>
              <a:t>78 </a:t>
            </a:r>
            <a:r>
              <a:rPr lang="tr-TR" sz="2400" dirty="0">
                <a:solidFill>
                  <a:schemeClr val="tx1"/>
                </a:solidFill>
              </a:rPr>
              <a:t>yaşındaki bir adam ufak bir kriz geçirir ve hastaneye gider</a:t>
            </a:r>
            <a:r>
              <a:rPr lang="tr-TR" sz="2400" dirty="0" smtClean="0">
                <a:solidFill>
                  <a:schemeClr val="tx1"/>
                </a:solidFill>
              </a:rPr>
              <a:t>.</a:t>
            </a:r>
            <a:r>
              <a:rPr lang="tr-TR" sz="2400" dirty="0">
                <a:solidFill>
                  <a:schemeClr val="tx1"/>
                </a:solidFill>
              </a:rPr>
              <a:t/>
            </a:r>
            <a:br>
              <a:rPr lang="tr-TR" sz="2400" dirty="0">
                <a:solidFill>
                  <a:schemeClr val="tx1"/>
                </a:solidFill>
              </a:rPr>
            </a:br>
            <a:r>
              <a:rPr lang="tr-TR" sz="2400" dirty="0" smtClean="0">
                <a:solidFill>
                  <a:schemeClr val="tx1"/>
                </a:solidFill>
              </a:rPr>
              <a:t>Durumunun </a:t>
            </a:r>
            <a:r>
              <a:rPr lang="tr-TR" sz="2400" dirty="0">
                <a:solidFill>
                  <a:schemeClr val="tx1"/>
                </a:solidFill>
              </a:rPr>
              <a:t>düzelmesi için 24 saat boyunca oksijen verilen adam çok daha iyi hissetmeye başlar</a:t>
            </a:r>
            <a:r>
              <a:rPr lang="tr-TR" sz="2400" dirty="0" smtClean="0">
                <a:solidFill>
                  <a:schemeClr val="tx1"/>
                </a:solidFill>
              </a:rPr>
              <a:t>.</a:t>
            </a:r>
            <a:r>
              <a:rPr lang="tr-TR" sz="2400" dirty="0">
                <a:solidFill>
                  <a:schemeClr val="tx1"/>
                </a:solidFill>
              </a:rPr>
              <a:t/>
            </a:r>
            <a:br>
              <a:rPr lang="tr-TR" sz="2400" dirty="0">
                <a:solidFill>
                  <a:schemeClr val="tx1"/>
                </a:solidFill>
              </a:rPr>
            </a:br>
            <a:r>
              <a:rPr lang="tr-TR" sz="2400" dirty="0" smtClean="0">
                <a:solidFill>
                  <a:schemeClr val="tx1"/>
                </a:solidFill>
              </a:rPr>
              <a:t>Durumun </a:t>
            </a:r>
            <a:r>
              <a:rPr lang="tr-TR" sz="2400" dirty="0">
                <a:solidFill>
                  <a:schemeClr val="tx1"/>
                </a:solidFill>
              </a:rPr>
              <a:t>düzeldiğini gören doktorlar 2.000 TL civarındaki faturayı getirince adam ağlamaya başlar</a:t>
            </a:r>
            <a:r>
              <a:rPr lang="tr-TR" sz="2400" dirty="0" smtClean="0">
                <a:solidFill>
                  <a:schemeClr val="tx1"/>
                </a:solidFill>
              </a:rPr>
              <a:t>.</a:t>
            </a:r>
            <a:endParaRPr lang="tr-TR" sz="2400" dirty="0">
              <a:solidFill>
                <a:schemeClr val="tx1"/>
              </a:solidFill>
            </a:endParaRPr>
          </a:p>
          <a:p>
            <a:r>
              <a:rPr lang="tr-TR" sz="2400" dirty="0" smtClean="0">
                <a:solidFill>
                  <a:schemeClr val="tx1"/>
                </a:solidFill>
              </a:rPr>
              <a:t>Adamın </a:t>
            </a:r>
            <a:r>
              <a:rPr lang="tr-TR" sz="2400" dirty="0">
                <a:solidFill>
                  <a:schemeClr val="tx1"/>
                </a:solidFill>
              </a:rPr>
              <a:t>durumuna üzülen doktor </a:t>
            </a:r>
            <a:r>
              <a:rPr lang="tr-TR" sz="2400" b="1" dirty="0">
                <a:solidFill>
                  <a:schemeClr val="tx1"/>
                </a:solidFill>
              </a:rPr>
              <a:t>"ağlamana gerek yok, taksitle de ödeyebilirsin"</a:t>
            </a:r>
            <a:r>
              <a:rPr lang="tr-TR" sz="2400" dirty="0">
                <a:solidFill>
                  <a:schemeClr val="tx1"/>
                </a:solidFill>
              </a:rPr>
              <a:t> der</a:t>
            </a:r>
            <a:r>
              <a:rPr lang="tr-TR" sz="2400" dirty="0" smtClean="0">
                <a:solidFill>
                  <a:schemeClr val="tx1"/>
                </a:solidFill>
              </a:rPr>
              <a:t>.</a:t>
            </a:r>
            <a:endParaRPr lang="tr-TR" sz="2400" dirty="0">
              <a:solidFill>
                <a:schemeClr val="tx1"/>
              </a:solidFill>
            </a:endParaRPr>
          </a:p>
          <a:p>
            <a:r>
              <a:rPr lang="tr-TR" sz="2400" dirty="0" smtClean="0">
                <a:solidFill>
                  <a:schemeClr val="tx1"/>
                </a:solidFill>
              </a:rPr>
              <a:t>Adam ise: </a:t>
            </a:r>
            <a:r>
              <a:rPr lang="tr-TR" sz="2400" b="1" dirty="0" smtClean="0">
                <a:solidFill>
                  <a:srgbClr val="FF0000"/>
                </a:solidFill>
              </a:rPr>
              <a:t>«Mesele </a:t>
            </a:r>
            <a:r>
              <a:rPr lang="tr-TR" sz="2400" b="1" dirty="0">
                <a:solidFill>
                  <a:srgbClr val="FF0000"/>
                </a:solidFill>
              </a:rPr>
              <a:t>para değil peşin de öderim ben ücreti</a:t>
            </a:r>
            <a:r>
              <a:rPr lang="tr-TR" sz="2400" b="1" dirty="0" smtClean="0">
                <a:solidFill>
                  <a:srgbClr val="FF0000"/>
                </a:solidFill>
              </a:rPr>
              <a:t>. Asıl </a:t>
            </a:r>
            <a:r>
              <a:rPr lang="tr-TR" sz="2400" b="1" dirty="0">
                <a:solidFill>
                  <a:srgbClr val="FF0000"/>
                </a:solidFill>
              </a:rPr>
              <a:t>mesele şu ki; siz bana sadece 24 saat oksijen verdiniz ve bunun için 2.000 Lira istiyorsunuz. Bana 78 yıldır oksijen veren Yaradan'a borcumu nasıl ödeyeceğim, onu bilmiyorum" </a:t>
            </a:r>
            <a:r>
              <a:rPr lang="tr-TR" sz="2400" dirty="0">
                <a:solidFill>
                  <a:schemeClr val="tx1"/>
                </a:solidFill>
              </a:rPr>
              <a:t>ben onun için ağlıyorum der</a:t>
            </a:r>
            <a:r>
              <a:rPr lang="tr-TR" sz="2400" dirty="0" smtClean="0">
                <a:solidFill>
                  <a:schemeClr val="tx1"/>
                </a:solidFill>
              </a:rPr>
              <a:t>...</a:t>
            </a:r>
            <a:endParaRPr lang="tr-TR" sz="2400" dirty="0">
              <a:solidFill>
                <a:schemeClr val="tx1"/>
              </a:solidFill>
            </a:endParaRPr>
          </a:p>
        </p:txBody>
      </p:sp>
      <p:sp>
        <p:nvSpPr>
          <p:cNvPr id="3" name="2 Slayt Numarası Yer Tutucusu"/>
          <p:cNvSpPr>
            <a:spLocks noGrp="1"/>
          </p:cNvSpPr>
          <p:nvPr>
            <p:ph type="sldNum" sz="quarter" idx="12"/>
          </p:nvPr>
        </p:nvSpPr>
        <p:spPr/>
        <p:txBody>
          <a:bodyPr/>
          <a:lstStyle/>
          <a:p>
            <a:fld id="{7F71AFC5-446D-4DDF-AFDE-BBFB7834D34D}" type="slidenum">
              <a:rPr lang="tr-TR" smtClean="0"/>
              <a:pPr/>
              <a:t>28</a:t>
            </a:fld>
            <a:endParaRPr lang="tr-TR"/>
          </a:p>
        </p:txBody>
      </p:sp>
      <p:sp>
        <p:nvSpPr>
          <p:cNvPr id="4" name="3 Dikdörtgen"/>
          <p:cNvSpPr/>
          <p:nvPr/>
        </p:nvSpPr>
        <p:spPr>
          <a:xfrm rot="5400000">
            <a:off x="4225652" y="-4081636"/>
            <a:ext cx="692696" cy="914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tr-TR" sz="3200" b="1" dirty="0" smtClean="0">
                <a:solidFill>
                  <a:schemeClr val="tx1"/>
                </a:solidFill>
                <a:effectLst>
                  <a:outerShdw blurRad="38100" dist="38100" dir="2700000" algn="tl">
                    <a:srgbClr val="000000">
                      <a:alpha val="43137"/>
                    </a:srgbClr>
                  </a:outerShdw>
                </a:effectLst>
              </a:rPr>
              <a:t>ÖMRÜNÜ NEREDE TÜKETTİN…</a:t>
            </a:r>
          </a:p>
          <a:p>
            <a:pPr algn="ctr"/>
            <a:r>
              <a:rPr lang="tr-TR" sz="3200" b="1" dirty="0" smtClean="0">
                <a:solidFill>
                  <a:schemeClr val="tx1"/>
                </a:solidFill>
                <a:effectLst>
                  <a:outerShdw blurRad="38100" dist="38100" dir="2700000" algn="tl">
                    <a:srgbClr val="000000">
                      <a:alpha val="43137"/>
                    </a:srgbClr>
                  </a:outerShdw>
                </a:effectLst>
              </a:rPr>
              <a:t>RAMAZANI NASIL YAŞADIN…</a:t>
            </a:r>
            <a:endParaRPr lang="tr-TR" sz="3200" dirty="0" smtClean="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1687568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000" b="1" spc="50" dirty="0" smtClean="0">
                <a:ln w="9525" cmpd="sng">
                  <a:solidFill>
                    <a:schemeClr val="accent1"/>
                  </a:solidFill>
                  <a:prstDash val="solid"/>
                </a:ln>
                <a:solidFill>
                  <a:schemeClr val="tx1"/>
                </a:solidFill>
                <a:effectLst>
                  <a:glow rad="38100">
                    <a:schemeClr val="accent1">
                      <a:alpha val="40000"/>
                    </a:schemeClr>
                  </a:glow>
                </a:effectLst>
              </a:rPr>
              <a:t>Zaman Bilinci Neyi İfade eder?</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11 AYIN SULTANI </a:t>
            </a:r>
            <a:r>
              <a:rPr lang="tr-TR" sz="3600" b="1" dirty="0" smtClean="0">
                <a:solidFill>
                  <a:schemeClr val="tx1"/>
                </a:solidFill>
                <a:effectLst>
                  <a:outerShdw blurRad="38100" dist="38100" dir="2700000" algn="tl">
                    <a:srgbClr val="000000">
                      <a:alpha val="43137"/>
                    </a:srgbClr>
                  </a:outerShdw>
                </a:effectLst>
              </a:rPr>
              <a:t>RAMAZAN…</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5195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tr-TR" sz="4800" dirty="0">
                <a:solidFill>
                  <a:srgbClr val="FF0000"/>
                </a:solidFill>
                <a:latin typeface="Times New Roman" panose="02020603050405020304" pitchFamily="18" charset="0"/>
                <a:cs typeface="Times New Roman" panose="02020603050405020304" pitchFamily="18" charset="0"/>
              </a:rPr>
              <a:t>Ramazan nedir? Ne gibi ibadetler ifa edilmektedir?</a:t>
            </a: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smtClean="0">
                <a:solidFill>
                  <a:schemeClr val="tx1"/>
                </a:solidFill>
                <a:effectLst>
                  <a:outerShdw blurRad="38100" dist="38100" dir="2700000" algn="tl">
                    <a:srgbClr val="000000">
                      <a:alpha val="43137"/>
                    </a:srgbClr>
                  </a:outerShdw>
                </a:effectLst>
              </a:rPr>
              <a:t>SORU 1</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400865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34334" y="255273"/>
            <a:ext cx="9158356" cy="2575507"/>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lIns="199385" rIns="199385" rtlCol="0" anchor="ctr"/>
          <a:lstStyle/>
          <a:p>
            <a:pPr algn="just"/>
            <a:r>
              <a:rPr lang="tr-TR" sz="2800" u="sng" dirty="0">
                <a:solidFill>
                  <a:schemeClr val="tx1"/>
                </a:solidFill>
              </a:rPr>
              <a:t>Şüphesiz insan için en değerli mefhumlardan birisi zamandır. </a:t>
            </a:r>
          </a:p>
          <a:p>
            <a:pPr algn="just"/>
            <a:r>
              <a:rPr lang="tr-TR" sz="2800" u="sng" dirty="0">
                <a:solidFill>
                  <a:schemeClr val="tx1"/>
                </a:solidFill>
              </a:rPr>
              <a:t>Her şey zaman içinde var olmakta, gelişmekte ve yine zaman içinde yok olmaktadır.</a:t>
            </a:r>
            <a:r>
              <a:rPr lang="tr-TR" sz="2800" dirty="0">
                <a:solidFill>
                  <a:schemeClr val="tx1"/>
                </a:solidFill>
              </a:rPr>
              <a:t> </a:t>
            </a:r>
          </a:p>
          <a:p>
            <a:pPr algn="just"/>
            <a:r>
              <a:rPr lang="tr-TR" sz="2800" dirty="0">
                <a:solidFill>
                  <a:schemeClr val="tx1"/>
                </a:solidFill>
              </a:rPr>
              <a:t>İnsan hayatında önemli bir yere sahip olan </a:t>
            </a:r>
            <a:r>
              <a:rPr lang="tr-TR" sz="2800" u="sng" dirty="0">
                <a:solidFill>
                  <a:schemeClr val="tx1"/>
                </a:solidFill>
              </a:rPr>
              <a:t>ilim, amel, servet ve diğer bir çok değer, zaman içinde elde edilebilmektedir.</a:t>
            </a:r>
            <a:r>
              <a:rPr lang="tr-TR" sz="2800" dirty="0">
                <a:solidFill>
                  <a:schemeClr val="tx1"/>
                </a:solidFill>
              </a:rPr>
              <a:t> </a:t>
            </a:r>
          </a:p>
          <a:p>
            <a:pPr algn="just"/>
            <a:r>
              <a:rPr lang="tr-TR" sz="2800" dirty="0">
                <a:solidFill>
                  <a:schemeClr val="tx1"/>
                </a:solidFill>
                <a:latin typeface="Times New Roman" pitchFamily="18" charset="0"/>
                <a:cs typeface="Times New Roman" pitchFamily="18" charset="0"/>
              </a:rPr>
              <a:t>Bazı ibadetlerde belli zamanlarda olmaktadır. </a:t>
            </a:r>
          </a:p>
          <a:p>
            <a:pPr algn="just"/>
            <a:r>
              <a:rPr lang="tr-TR" sz="2800" dirty="0">
                <a:solidFill>
                  <a:schemeClr val="tx1"/>
                </a:solidFill>
                <a:latin typeface="Times New Roman" pitchFamily="18" charset="0"/>
                <a:cs typeface="Times New Roman" pitchFamily="18" charset="0"/>
              </a:rPr>
              <a:t>Namaz, Oruç, Hac, Kurban vb.</a:t>
            </a:r>
          </a:p>
        </p:txBody>
      </p:sp>
      <p:pic>
        <p:nvPicPr>
          <p:cNvPr id="9" name="Picture 2" descr="https://cdn.zeltser.com/wp-content/uploads/2011/06/tumblr_lmpmijk9NS1qd9o7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33" y="2748878"/>
            <a:ext cx="9178333" cy="460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76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 name="4 Dikdörtgen"/>
          <p:cNvSpPr/>
          <p:nvPr/>
        </p:nvSpPr>
        <p:spPr>
          <a:xfrm>
            <a:off x="1285852" y="263769"/>
            <a:ext cx="7858148"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algn="ctr"/>
            <a:endParaRPr lang="tr-TR" sz="1846" dirty="0">
              <a:solidFill>
                <a:srgbClr val="002060"/>
              </a:solidFill>
              <a:latin typeface="Times New Roman" pitchFamily="18" charset="0"/>
              <a:cs typeface="Times New Roman" pitchFamily="18" charset="0"/>
            </a:endParaRPr>
          </a:p>
        </p:txBody>
      </p:sp>
      <p:pic>
        <p:nvPicPr>
          <p:cNvPr id="6" name="6 Resim" descr="islam_wallpaper06.jpg"/>
          <p:cNvPicPr>
            <a:picLocks noChangeAspect="1"/>
          </p:cNvPicPr>
          <p:nvPr/>
        </p:nvPicPr>
        <p:blipFill rotWithShape="1">
          <a:blip r:embed="rId2" cstate="print"/>
          <a:srcRect l="3906" r="76562"/>
          <a:stretch/>
        </p:blipFill>
        <p:spPr>
          <a:xfrm>
            <a:off x="7714744" y="0"/>
            <a:ext cx="1438563" cy="5949280"/>
          </a:xfrm>
          <a:prstGeom prst="rect">
            <a:avLst/>
          </a:prstGeom>
        </p:spPr>
      </p:pic>
      <p:graphicFrame>
        <p:nvGraphicFramePr>
          <p:cNvPr id="9" name="8 Diyagram"/>
          <p:cNvGraphicFramePr/>
          <p:nvPr>
            <p:extLst>
              <p:ext uri="{D42A27DB-BD31-4B8C-83A1-F6EECF244321}">
                <p14:modId xmlns:p14="http://schemas.microsoft.com/office/powerpoint/2010/main" val="631364909"/>
              </p:ext>
            </p:extLst>
          </p:nvPr>
        </p:nvGraphicFramePr>
        <p:xfrm>
          <a:off x="-972616" y="122639"/>
          <a:ext cx="9239180" cy="5826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s://cdn.zeltser.com/wp-content/uploads/2011/06/tumblr_lmpmijk9NS1qd9o7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6545" y="4442132"/>
            <a:ext cx="2898361" cy="1507148"/>
          </a:xfrm>
          <a:prstGeom prst="rect">
            <a:avLst/>
          </a:prstGeom>
          <a:noFill/>
          <a:extLst>
            <a:ext uri="{909E8E84-426E-40DD-AFC4-6F175D3DCCD1}">
              <a14:hiddenFill xmlns:a14="http://schemas.microsoft.com/office/drawing/2010/main">
                <a:solidFill>
                  <a:srgbClr val="FFFFFF"/>
                </a:solidFill>
              </a14:hiddenFill>
            </a:ext>
          </a:extLst>
        </p:spPr>
      </p:pic>
      <p:sp>
        <p:nvSpPr>
          <p:cNvPr id="7" name="4 Dikdörtgen"/>
          <p:cNvSpPr/>
          <p:nvPr/>
        </p:nvSpPr>
        <p:spPr>
          <a:xfrm>
            <a:off x="0" y="5949280"/>
            <a:ext cx="9144000" cy="936104"/>
          </a:xfrm>
          <a:prstGeom prst="rect">
            <a:avLst/>
          </a:prstGeom>
          <a:ln/>
        </p:spPr>
        <p:style>
          <a:lnRef idx="2">
            <a:schemeClr val="dk1"/>
          </a:lnRef>
          <a:fillRef idx="1">
            <a:schemeClr val="lt1"/>
          </a:fillRef>
          <a:effectRef idx="0">
            <a:schemeClr val="dk1"/>
          </a:effectRef>
          <a:fontRef idx="minor">
            <a:schemeClr val="dk1"/>
          </a:fontRef>
        </p:style>
        <p:txBody>
          <a:bodyPr lIns="199385" rIns="199385" rtlCol="0" anchor="ctr"/>
          <a:lstStyle/>
          <a:p>
            <a:pPr algn="ctr"/>
            <a:r>
              <a:rPr lang="tr-TR" altLang="de-DE" sz="2800" b="1" dirty="0">
                <a:solidFill>
                  <a:srgbClr val="002060"/>
                </a:solidFill>
              </a:rPr>
              <a:t>Yüce Allah, </a:t>
            </a:r>
            <a:r>
              <a:rPr lang="tr-TR" altLang="de-DE" sz="2800" b="1" dirty="0" smtClean="0">
                <a:solidFill>
                  <a:srgbClr val="002060"/>
                </a:solidFill>
              </a:rPr>
              <a:t>mekânlar </a:t>
            </a:r>
            <a:r>
              <a:rPr lang="tr-TR" altLang="de-DE" sz="2800" b="1" dirty="0">
                <a:solidFill>
                  <a:srgbClr val="002060"/>
                </a:solidFill>
              </a:rPr>
              <a:t>içinde </a:t>
            </a:r>
            <a:r>
              <a:rPr lang="tr-TR" altLang="de-DE" sz="2800" b="1" dirty="0">
                <a:solidFill>
                  <a:srgbClr val="C00000"/>
                </a:solidFill>
              </a:rPr>
              <a:t>mukaddes mekânlar</a:t>
            </a:r>
            <a:r>
              <a:rPr lang="tr-TR" altLang="de-DE" sz="2800" b="1" dirty="0">
                <a:solidFill>
                  <a:srgbClr val="002060"/>
                </a:solidFill>
              </a:rPr>
              <a:t>; </a:t>
            </a:r>
          </a:p>
          <a:p>
            <a:pPr algn="ctr"/>
            <a:r>
              <a:rPr lang="tr-TR" altLang="de-DE" sz="2800" b="1" dirty="0">
                <a:solidFill>
                  <a:srgbClr val="002060"/>
                </a:solidFill>
              </a:rPr>
              <a:t>zamanlar içinde </a:t>
            </a:r>
            <a:r>
              <a:rPr lang="tr-TR" altLang="de-DE" sz="2800" b="1" dirty="0">
                <a:solidFill>
                  <a:srgbClr val="C00000"/>
                </a:solidFill>
              </a:rPr>
              <a:t>mukaddes zamanlar </a:t>
            </a:r>
            <a:r>
              <a:rPr lang="tr-TR" altLang="de-DE" sz="2800" b="1" dirty="0">
                <a:solidFill>
                  <a:srgbClr val="002060"/>
                </a:solidFill>
              </a:rPr>
              <a:t>yaratmıştır. </a:t>
            </a:r>
            <a:endParaRPr lang="de-DE" altLang="de-DE" sz="2800" b="1" dirty="0">
              <a:solidFill>
                <a:srgbClr val="002060"/>
              </a:solidFill>
            </a:endParaRPr>
          </a:p>
        </p:txBody>
      </p:sp>
    </p:spTree>
    <p:extLst>
      <p:ext uri="{BB962C8B-B14F-4D97-AF65-F5344CB8AC3E}">
        <p14:creationId xmlns:p14="http://schemas.microsoft.com/office/powerpoint/2010/main" val="2042902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908720"/>
            <a:ext cx="8568952" cy="583264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sz="4000" b="1" spc="50" dirty="0" smtClean="0">
                <a:ln w="9525" cmpd="sng">
                  <a:solidFill>
                    <a:schemeClr val="accent1"/>
                  </a:solidFill>
                  <a:prstDash val="solid"/>
                </a:ln>
                <a:solidFill>
                  <a:srgbClr val="00B050"/>
                </a:solidFill>
                <a:effectLst>
                  <a:glow rad="38100">
                    <a:schemeClr val="accent1">
                      <a:alpha val="40000"/>
                    </a:schemeClr>
                  </a:glow>
                </a:effectLst>
              </a:rPr>
              <a:t>Ramazanın rahmet, mağfiret ve beraat ayı olması neyi ifade eder?</a:t>
            </a:r>
          </a:p>
          <a:p>
            <a:pPr fontAlgn="auto">
              <a:spcBef>
                <a:spcPts val="0"/>
              </a:spcBef>
              <a:spcAft>
                <a:spcPts val="0"/>
              </a:spcAft>
              <a:defRPr/>
            </a:pPr>
            <a:r>
              <a:rPr lang="tr-TR" sz="4000" b="1" spc="50" dirty="0" smtClean="0">
                <a:ln w="9525" cmpd="sng">
                  <a:solidFill>
                    <a:schemeClr val="accent1"/>
                  </a:solidFill>
                  <a:prstDash val="solid"/>
                </a:ln>
                <a:solidFill>
                  <a:srgbClr val="0070C0"/>
                </a:solidFill>
                <a:effectLst>
                  <a:glow rad="38100">
                    <a:schemeClr val="accent1">
                      <a:alpha val="40000"/>
                    </a:schemeClr>
                  </a:glow>
                </a:effectLst>
              </a:rPr>
              <a:t>Ramazan deyince ilk aklımıza neler gelmektedir?</a:t>
            </a:r>
            <a:endParaRPr lang="tr-TR" sz="4000" b="1" dirty="0">
              <a:solidFill>
                <a:srgbClr val="0070C0"/>
              </a:solidFill>
              <a:effectLst>
                <a:outerShdw blurRad="38100" dist="38100" dir="2700000" algn="tl">
                  <a:srgbClr val="000000">
                    <a:alpha val="43137"/>
                  </a:srgbClr>
                </a:outerShdw>
              </a:effectLst>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11 AYIN SULTANI </a:t>
            </a:r>
            <a:r>
              <a:rPr lang="tr-TR" sz="3600" b="1" dirty="0" smtClean="0">
                <a:solidFill>
                  <a:schemeClr val="tx1"/>
                </a:solidFill>
                <a:effectLst>
                  <a:outerShdw blurRad="38100" dist="38100" dir="2700000" algn="tl">
                    <a:srgbClr val="000000">
                      <a:alpha val="43137"/>
                    </a:srgbClr>
                  </a:outerShdw>
                </a:effectLst>
              </a:rPr>
              <a:t>RAMAZAN…</a:t>
            </a:r>
            <a:endParaRPr lang="tr-TR" sz="36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8466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17 Yuvarlatılmış Dikdörtgen"/>
          <p:cNvSpPr/>
          <p:nvPr/>
        </p:nvSpPr>
        <p:spPr>
          <a:xfrm>
            <a:off x="107504" y="142852"/>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19" name="18 Yuvarlatılmış Dikdörtgen"/>
          <p:cNvSpPr/>
          <p:nvPr/>
        </p:nvSpPr>
        <p:spPr>
          <a:xfrm>
            <a:off x="107504" y="476672"/>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
        <p:nvSpPr>
          <p:cNvPr id="20" name="19 Yuvarlatılmış Dikdörtgen"/>
          <p:cNvSpPr/>
          <p:nvPr/>
        </p:nvSpPr>
        <p:spPr>
          <a:xfrm>
            <a:off x="107504" y="836712"/>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
        <p:nvSpPr>
          <p:cNvPr id="21" name="20 Yuvarlatılmış Dikdörtgen"/>
          <p:cNvSpPr/>
          <p:nvPr/>
        </p:nvSpPr>
        <p:spPr>
          <a:xfrm>
            <a:off x="107504" y="119675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
        <p:nvSpPr>
          <p:cNvPr id="22" name="21 Yuvarlatılmış Dikdörtgen"/>
          <p:cNvSpPr/>
          <p:nvPr/>
        </p:nvSpPr>
        <p:spPr>
          <a:xfrm>
            <a:off x="107504" y="1556792"/>
            <a:ext cx="7200800" cy="467124"/>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RAMAZAN AYINDA CENNET KAPILARI AÇILIR, CEHENNEM KAPILARI KAPANIR, ŞEYTANLAR ZİNCİRE VURULUR</a:t>
            </a:r>
          </a:p>
        </p:txBody>
      </p:sp>
      <p:sp>
        <p:nvSpPr>
          <p:cNvPr id="24" name="23 Yuvarlatılmış Dikdörtgen"/>
          <p:cNvSpPr/>
          <p:nvPr/>
        </p:nvSpPr>
        <p:spPr>
          <a:xfrm>
            <a:off x="107504" y="2060848"/>
            <a:ext cx="7200800" cy="34256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RAMAZAN’I İHYA EDENLERİN GÜNAHLARI BAĞIŞLANIR</a:t>
            </a:r>
          </a:p>
        </p:txBody>
      </p:sp>
      <p:sp>
        <p:nvSpPr>
          <p:cNvPr id="25" name="24 Yuvarlatılmış Dikdörtgen"/>
          <p:cNvSpPr/>
          <p:nvPr/>
        </p:nvSpPr>
        <p:spPr>
          <a:xfrm>
            <a:off x="107504" y="2420888"/>
            <a:ext cx="7200800" cy="34256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RAMAZAN’DA SEVAPLAR KAT KAT YAZILMAKTADIR</a:t>
            </a:r>
          </a:p>
        </p:txBody>
      </p:sp>
      <p:sp>
        <p:nvSpPr>
          <p:cNvPr id="26" name="25 Yuvarlatılmış Dikdörtgen"/>
          <p:cNvSpPr/>
          <p:nvPr/>
        </p:nvSpPr>
        <p:spPr>
          <a:xfrm>
            <a:off x="104916" y="2780928"/>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RAMAZAN MUKABELE AYIDIR</a:t>
            </a:r>
          </a:p>
        </p:txBody>
      </p:sp>
      <p:sp>
        <p:nvSpPr>
          <p:cNvPr id="27" name="26 Yuvarlatılmış Dikdörtgen"/>
          <p:cNvSpPr/>
          <p:nvPr/>
        </p:nvSpPr>
        <p:spPr>
          <a:xfrm>
            <a:off x="73162" y="3178016"/>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İ’TİKAF İBADETİ RAMAZAN AYINDA GERÇEKLEŞTİRİLİR</a:t>
            </a:r>
          </a:p>
        </p:txBody>
      </p:sp>
      <p:sp>
        <p:nvSpPr>
          <p:cNvPr id="28" name="27 Yuvarlatılmış Dikdörtgen"/>
          <p:cNvSpPr/>
          <p:nvPr/>
        </p:nvSpPr>
        <p:spPr>
          <a:xfrm>
            <a:off x="73162" y="3557276"/>
            <a:ext cx="7200800" cy="342562"/>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
        <p:nvSpPr>
          <p:cNvPr id="29" name="28 Yuvarlatılmış Dikdörtgen"/>
          <p:cNvSpPr/>
          <p:nvPr/>
        </p:nvSpPr>
        <p:spPr>
          <a:xfrm>
            <a:off x="73162" y="3966038"/>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 PEYGAMBERLİK RAMAZAN AYINDA VERİLMİŞTİR</a:t>
            </a:r>
          </a:p>
        </p:txBody>
      </p:sp>
      <p:sp>
        <p:nvSpPr>
          <p:cNvPr id="30" name="29 Yuvarlatılmış Dikdörtgen"/>
          <p:cNvSpPr/>
          <p:nvPr/>
        </p:nvSpPr>
        <p:spPr>
          <a:xfrm>
            <a:off x="59276" y="434054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 RAMAZAN SABIR AYIDIR</a:t>
            </a:r>
          </a:p>
        </p:txBody>
      </p:sp>
      <p:sp>
        <p:nvSpPr>
          <p:cNvPr id="31" name="30 Yuvarlatılmış Dikdörtgen"/>
          <p:cNvSpPr/>
          <p:nvPr/>
        </p:nvSpPr>
        <p:spPr>
          <a:xfrm>
            <a:off x="59276" y="4725144"/>
            <a:ext cx="7200800" cy="31140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VE İYİLİK AYIDIR</a:t>
            </a:r>
          </a:p>
        </p:txBody>
      </p:sp>
      <p:sp>
        <p:nvSpPr>
          <p:cNvPr id="15" name="25 Yuvarlatılmış Dikdörtgen"/>
          <p:cNvSpPr/>
          <p:nvPr/>
        </p:nvSpPr>
        <p:spPr>
          <a:xfrm>
            <a:off x="27040" y="5445224"/>
            <a:ext cx="7203651" cy="39293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RAMAZAN ÜMMETİ MUHAMMED’İN AYIDIR</a:t>
            </a:r>
          </a:p>
        </p:txBody>
      </p:sp>
      <p:sp>
        <p:nvSpPr>
          <p:cNvPr id="16" name="30 Yuvarlatılmış Dikdörtgen"/>
          <p:cNvSpPr/>
          <p:nvPr/>
        </p:nvSpPr>
        <p:spPr>
          <a:xfrm>
            <a:off x="51698" y="5057540"/>
            <a:ext cx="7203651" cy="35719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RAMAZAN İFTAR VE SAHUR BEREKETİDİR</a:t>
            </a:r>
          </a:p>
        </p:txBody>
      </p:sp>
      <p:sp>
        <p:nvSpPr>
          <p:cNvPr id="23" name="25 Yuvarlatılmış Dikdörtgen"/>
          <p:cNvSpPr/>
          <p:nvPr/>
        </p:nvSpPr>
        <p:spPr>
          <a:xfrm>
            <a:off x="51698" y="5868651"/>
            <a:ext cx="7203651" cy="39293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 RAMAZAN TEVBE VE DUA AYIDIR</a:t>
            </a:r>
          </a:p>
        </p:txBody>
      </p:sp>
      <p:sp>
        <p:nvSpPr>
          <p:cNvPr id="32" name="25 Yuvarlatılmış Dikdörtgen"/>
          <p:cNvSpPr/>
          <p:nvPr/>
        </p:nvSpPr>
        <p:spPr>
          <a:xfrm>
            <a:off x="56424" y="6317862"/>
            <a:ext cx="7203651"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17. RAMAZAN CEHD VE CİHAD AYIDIR</a:t>
            </a:r>
          </a:p>
        </p:txBody>
      </p:sp>
      <p:sp>
        <p:nvSpPr>
          <p:cNvPr id="33" name="25 Yuvarlatılmış Dikdörtgen"/>
          <p:cNvSpPr/>
          <p:nvPr/>
        </p:nvSpPr>
        <p:spPr>
          <a:xfrm rot="16200000">
            <a:off x="5676105" y="3209639"/>
            <a:ext cx="6526508" cy="39293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RAMAZAN HELALLEŞME AYIDIR</a:t>
            </a:r>
          </a:p>
        </p:txBody>
      </p:sp>
      <p:sp>
        <p:nvSpPr>
          <p:cNvPr id="34" name="25 Yuvarlatılmış Dikdörtgen"/>
          <p:cNvSpPr/>
          <p:nvPr/>
        </p:nvSpPr>
        <p:spPr>
          <a:xfrm rot="16200000">
            <a:off x="5288744" y="3209639"/>
            <a:ext cx="6526508" cy="39293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 RAMAZAN VAHDET /BİRLİKTE YAŞAMA AYIDIR</a:t>
            </a:r>
          </a:p>
        </p:txBody>
      </p:sp>
      <p:sp>
        <p:nvSpPr>
          <p:cNvPr id="35" name="25 Yuvarlatılmış Dikdörtgen"/>
          <p:cNvSpPr/>
          <p:nvPr/>
        </p:nvSpPr>
        <p:spPr>
          <a:xfrm rot="16200000">
            <a:off x="4886801" y="3203433"/>
            <a:ext cx="6526508"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 RAMAZAN SARSILMAZ İSTİKAMET AYIDIR</a:t>
            </a:r>
          </a:p>
        </p:txBody>
      </p:sp>
      <p:sp>
        <p:nvSpPr>
          <p:cNvPr id="36" name="29 Yuvarlatılmış Dikdörtgen"/>
          <p:cNvSpPr/>
          <p:nvPr/>
        </p:nvSpPr>
        <p:spPr>
          <a:xfrm rot="16200000">
            <a:off x="4512957" y="3253195"/>
            <a:ext cx="6529165" cy="35767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21. </a:t>
            </a: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KÖTÜLÜKLERİ TERKETME AYIDIR</a:t>
            </a:r>
            <a:endPar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1062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ppt_x"/>
                                          </p:val>
                                        </p:tav>
                                        <p:tav tm="100000">
                                          <p:val>
                                            <p:strVal val="#ppt_x"/>
                                          </p:val>
                                        </p:tav>
                                      </p:tavLst>
                                    </p:anim>
                                    <p:anim calcmode="lin" valueType="num">
                                      <p:cBhvr additive="base">
                                        <p:cTn id="7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fill="hold"/>
                                        <p:tgtEl>
                                          <p:spTgt spid="31"/>
                                        </p:tgtEl>
                                        <p:attrNameLst>
                                          <p:attrName>ppt_x</p:attrName>
                                        </p:attrNameLst>
                                      </p:cBhvr>
                                      <p:tavLst>
                                        <p:tav tm="0">
                                          <p:val>
                                            <p:strVal val="#ppt_x"/>
                                          </p:val>
                                        </p:tav>
                                        <p:tav tm="100000">
                                          <p:val>
                                            <p:strVal val="#ppt_x"/>
                                          </p:val>
                                        </p:tav>
                                      </p:tavLst>
                                    </p:anim>
                                    <p:anim calcmode="lin" valueType="num">
                                      <p:cBhvr additive="base">
                                        <p:cTn id="8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additive="base">
                                        <p:cTn id="97" dur="500" fill="hold"/>
                                        <p:tgtEl>
                                          <p:spTgt spid="23"/>
                                        </p:tgtEl>
                                        <p:attrNameLst>
                                          <p:attrName>ppt_x</p:attrName>
                                        </p:attrNameLst>
                                      </p:cBhvr>
                                      <p:tavLst>
                                        <p:tav tm="0">
                                          <p:val>
                                            <p:strVal val="#ppt_x"/>
                                          </p:val>
                                        </p:tav>
                                        <p:tav tm="100000">
                                          <p:val>
                                            <p:strVal val="#ppt_x"/>
                                          </p:val>
                                        </p:tav>
                                      </p:tavLst>
                                    </p:anim>
                                    <p:anim calcmode="lin" valueType="num">
                                      <p:cBhvr additive="base">
                                        <p:cTn id="9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additive="base">
                                        <p:cTn id="103" dur="500" fill="hold"/>
                                        <p:tgtEl>
                                          <p:spTgt spid="32"/>
                                        </p:tgtEl>
                                        <p:attrNameLst>
                                          <p:attrName>ppt_x</p:attrName>
                                        </p:attrNameLst>
                                      </p:cBhvr>
                                      <p:tavLst>
                                        <p:tav tm="0">
                                          <p:val>
                                            <p:strVal val="#ppt_x"/>
                                          </p:val>
                                        </p:tav>
                                        <p:tav tm="100000">
                                          <p:val>
                                            <p:strVal val="#ppt_x"/>
                                          </p:val>
                                        </p:tav>
                                      </p:tavLst>
                                    </p:anim>
                                    <p:anim calcmode="lin" valueType="num">
                                      <p:cBhvr additive="base">
                                        <p:cTn id="10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500" fill="hold"/>
                                        <p:tgtEl>
                                          <p:spTgt spid="33"/>
                                        </p:tgtEl>
                                        <p:attrNameLst>
                                          <p:attrName>ppt_x</p:attrName>
                                        </p:attrNameLst>
                                      </p:cBhvr>
                                      <p:tavLst>
                                        <p:tav tm="0">
                                          <p:val>
                                            <p:strVal val="#ppt_x"/>
                                          </p:val>
                                        </p:tav>
                                        <p:tav tm="100000">
                                          <p:val>
                                            <p:strVal val="#ppt_x"/>
                                          </p:val>
                                        </p:tav>
                                      </p:tavLst>
                                    </p:anim>
                                    <p:anim calcmode="lin" valueType="num">
                                      <p:cBhvr additive="base">
                                        <p:cTn id="11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4"/>
                                        </p:tgtEl>
                                        <p:attrNameLst>
                                          <p:attrName>style.visibility</p:attrName>
                                        </p:attrNameLst>
                                      </p:cBhvr>
                                      <p:to>
                                        <p:strVal val="visible"/>
                                      </p:to>
                                    </p:set>
                                    <p:anim calcmode="lin" valueType="num">
                                      <p:cBhvr additive="base">
                                        <p:cTn id="115" dur="500" fill="hold"/>
                                        <p:tgtEl>
                                          <p:spTgt spid="34"/>
                                        </p:tgtEl>
                                        <p:attrNameLst>
                                          <p:attrName>ppt_x</p:attrName>
                                        </p:attrNameLst>
                                      </p:cBhvr>
                                      <p:tavLst>
                                        <p:tav tm="0">
                                          <p:val>
                                            <p:strVal val="#ppt_x"/>
                                          </p:val>
                                        </p:tav>
                                        <p:tav tm="100000">
                                          <p:val>
                                            <p:strVal val="#ppt_x"/>
                                          </p:val>
                                        </p:tav>
                                      </p:tavLst>
                                    </p:anim>
                                    <p:anim calcmode="lin" valueType="num">
                                      <p:cBhvr additive="base">
                                        <p:cTn id="11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5"/>
                                        </p:tgtEl>
                                        <p:attrNameLst>
                                          <p:attrName>style.visibility</p:attrName>
                                        </p:attrNameLst>
                                      </p:cBhvr>
                                      <p:to>
                                        <p:strVal val="visible"/>
                                      </p:to>
                                    </p:set>
                                    <p:anim calcmode="lin" valueType="num">
                                      <p:cBhvr additive="base">
                                        <p:cTn id="121" dur="500" fill="hold"/>
                                        <p:tgtEl>
                                          <p:spTgt spid="35"/>
                                        </p:tgtEl>
                                        <p:attrNameLst>
                                          <p:attrName>ppt_x</p:attrName>
                                        </p:attrNameLst>
                                      </p:cBhvr>
                                      <p:tavLst>
                                        <p:tav tm="0">
                                          <p:val>
                                            <p:strVal val="#ppt_x"/>
                                          </p:val>
                                        </p:tav>
                                        <p:tav tm="100000">
                                          <p:val>
                                            <p:strVal val="#ppt_x"/>
                                          </p:val>
                                        </p:tav>
                                      </p:tavLst>
                                    </p:anim>
                                    <p:anim calcmode="lin" valueType="num">
                                      <p:cBhvr additive="base">
                                        <p:cTn id="12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6" presetClass="entr" presetSubtype="0" fill="hold" grpId="0" nodeType="clickEffect">
                                  <p:stCondLst>
                                    <p:cond delay="0"/>
                                  </p:stCondLst>
                                  <p:childTnLst>
                                    <p:set>
                                      <p:cBhvr>
                                        <p:cTn id="126" dur="1" fill="hold">
                                          <p:stCondLst>
                                            <p:cond delay="0"/>
                                          </p:stCondLst>
                                        </p:cTn>
                                        <p:tgtEl>
                                          <p:spTgt spid="36"/>
                                        </p:tgtEl>
                                        <p:attrNameLst>
                                          <p:attrName>style.visibility</p:attrName>
                                        </p:attrNameLst>
                                      </p:cBhvr>
                                      <p:to>
                                        <p:strVal val="visible"/>
                                      </p:to>
                                    </p:set>
                                    <p:animEffect transition="in" filter="wipe(down)">
                                      <p:cBhvr>
                                        <p:cTn id="127" dur="580">
                                          <p:stCondLst>
                                            <p:cond delay="0"/>
                                          </p:stCondLst>
                                        </p:cTn>
                                        <p:tgtEl>
                                          <p:spTgt spid="36"/>
                                        </p:tgtEl>
                                      </p:cBhvr>
                                    </p:animEffect>
                                    <p:anim calcmode="lin" valueType="num">
                                      <p:cBhvr>
                                        <p:cTn id="12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3" dur="26">
                                          <p:stCondLst>
                                            <p:cond delay="650"/>
                                          </p:stCondLst>
                                        </p:cTn>
                                        <p:tgtEl>
                                          <p:spTgt spid="36"/>
                                        </p:tgtEl>
                                      </p:cBhvr>
                                      <p:to x="100000" y="60000"/>
                                    </p:animScale>
                                    <p:animScale>
                                      <p:cBhvr>
                                        <p:cTn id="134" dur="166" decel="50000">
                                          <p:stCondLst>
                                            <p:cond delay="676"/>
                                          </p:stCondLst>
                                        </p:cTn>
                                        <p:tgtEl>
                                          <p:spTgt spid="36"/>
                                        </p:tgtEl>
                                      </p:cBhvr>
                                      <p:to x="100000" y="100000"/>
                                    </p:animScale>
                                    <p:animScale>
                                      <p:cBhvr>
                                        <p:cTn id="135" dur="26">
                                          <p:stCondLst>
                                            <p:cond delay="1312"/>
                                          </p:stCondLst>
                                        </p:cTn>
                                        <p:tgtEl>
                                          <p:spTgt spid="36"/>
                                        </p:tgtEl>
                                      </p:cBhvr>
                                      <p:to x="100000" y="80000"/>
                                    </p:animScale>
                                    <p:animScale>
                                      <p:cBhvr>
                                        <p:cTn id="136" dur="166" decel="50000">
                                          <p:stCondLst>
                                            <p:cond delay="1338"/>
                                          </p:stCondLst>
                                        </p:cTn>
                                        <p:tgtEl>
                                          <p:spTgt spid="36"/>
                                        </p:tgtEl>
                                      </p:cBhvr>
                                      <p:to x="100000" y="100000"/>
                                    </p:animScale>
                                    <p:animScale>
                                      <p:cBhvr>
                                        <p:cTn id="137" dur="26">
                                          <p:stCondLst>
                                            <p:cond delay="1642"/>
                                          </p:stCondLst>
                                        </p:cTn>
                                        <p:tgtEl>
                                          <p:spTgt spid="36"/>
                                        </p:tgtEl>
                                      </p:cBhvr>
                                      <p:to x="100000" y="90000"/>
                                    </p:animScale>
                                    <p:animScale>
                                      <p:cBhvr>
                                        <p:cTn id="138" dur="166" decel="50000">
                                          <p:stCondLst>
                                            <p:cond delay="1668"/>
                                          </p:stCondLst>
                                        </p:cTn>
                                        <p:tgtEl>
                                          <p:spTgt spid="36"/>
                                        </p:tgtEl>
                                      </p:cBhvr>
                                      <p:to x="100000" y="100000"/>
                                    </p:animScale>
                                    <p:animScale>
                                      <p:cBhvr>
                                        <p:cTn id="139" dur="26">
                                          <p:stCondLst>
                                            <p:cond delay="1808"/>
                                          </p:stCondLst>
                                        </p:cTn>
                                        <p:tgtEl>
                                          <p:spTgt spid="36"/>
                                        </p:tgtEl>
                                      </p:cBhvr>
                                      <p:to x="100000" y="95000"/>
                                    </p:animScale>
                                    <p:animScale>
                                      <p:cBhvr>
                                        <p:cTn id="140" dur="166" decel="50000">
                                          <p:stCondLst>
                                            <p:cond delay="1834"/>
                                          </p:stCondLst>
                                        </p:cTn>
                                        <p:tgtEl>
                                          <p:spTgt spid="3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6 Slayt Numarası Yer Tutucusu"/>
          <p:cNvSpPr>
            <a:spLocks noGrp="1"/>
          </p:cNvSpPr>
          <p:nvPr>
            <p:ph type="sldNum" sz="quarter" idx="12"/>
          </p:nvPr>
        </p:nvSpPr>
        <p:spPr/>
        <p:txBody>
          <a:bodyPr/>
          <a:lstStyle/>
          <a:p>
            <a:fld id="{DF6AEE74-DE1E-4CF6-B228-906104B8E8CF}" type="slidenum">
              <a:rPr lang="tr-TR" smtClean="0"/>
              <a:pPr/>
              <a:t>34</a:t>
            </a:fld>
            <a:endParaRPr lang="tr-TR"/>
          </a:p>
        </p:txBody>
      </p:sp>
      <p:sp>
        <p:nvSpPr>
          <p:cNvPr id="4" name="3 Dikdörtgen"/>
          <p:cNvSpPr/>
          <p:nvPr/>
        </p:nvSpPr>
        <p:spPr>
          <a:xfrm>
            <a:off x="0" y="0"/>
            <a:ext cx="9144000" cy="9283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rgbClr val="FF0000"/>
                </a:solidFill>
                <a:effectLst>
                  <a:outerShdw blurRad="38100" dist="38100" dir="2700000" algn="tl">
                    <a:srgbClr val="000000">
                      <a:alpha val="43137"/>
                    </a:srgbClr>
                  </a:outerShdw>
                </a:effectLst>
              </a:rPr>
              <a:t>RAMAZAN </a:t>
            </a:r>
            <a:r>
              <a:rPr lang="tr-TR" sz="3600" b="1" dirty="0" smtClean="0">
                <a:solidFill>
                  <a:srgbClr val="FF0000"/>
                </a:solidFill>
                <a:effectLst>
                  <a:outerShdw blurRad="38100" dist="38100" dir="2700000" algn="tl">
                    <a:srgbClr val="000000">
                      <a:alpha val="43137"/>
                    </a:srgbClr>
                  </a:outerShdw>
                </a:effectLst>
              </a:rPr>
              <a:t>HASTA RUHLAR İÇİN ŞİFA AYIDIR</a:t>
            </a:r>
            <a:endParaRPr lang="tr-TR" sz="3600" b="1" dirty="0">
              <a:solidFill>
                <a:srgbClr val="FF0000"/>
              </a:solidFill>
              <a:effectLst>
                <a:outerShdw blurRad="38100" dist="38100" dir="2700000" algn="tl">
                  <a:srgbClr val="000000">
                    <a:alpha val="43137"/>
                  </a:srgbClr>
                </a:outerShdw>
              </a:effectLst>
            </a:endParaRPr>
          </a:p>
        </p:txBody>
      </p:sp>
      <p:sp>
        <p:nvSpPr>
          <p:cNvPr id="6" name="5 Dikdörtgen"/>
          <p:cNvSpPr/>
          <p:nvPr/>
        </p:nvSpPr>
        <p:spPr>
          <a:xfrm>
            <a:off x="35496" y="6021288"/>
            <a:ext cx="9108504" cy="864096"/>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6600" b="1" dirty="0" smtClean="0">
                <a:solidFill>
                  <a:srgbClr val="FFFF00"/>
                </a:solidFill>
                <a:latin typeface="Times New Roman" pitchFamily="18" charset="0"/>
                <a:cs typeface="Times New Roman" pitchFamily="18" charset="0"/>
              </a:rPr>
              <a:t>ŞİFA </a:t>
            </a:r>
            <a:r>
              <a:rPr lang="tr-TR" sz="6600" b="1" dirty="0">
                <a:solidFill>
                  <a:srgbClr val="FFFF00"/>
                </a:solidFill>
                <a:latin typeface="Times New Roman" pitchFamily="18" charset="0"/>
                <a:cs typeface="Times New Roman" pitchFamily="18" charset="0"/>
              </a:rPr>
              <a:t>AYI RAMAZAN</a:t>
            </a:r>
            <a:endParaRPr lang="tr-TR" sz="6000" dirty="0">
              <a:solidFill>
                <a:srgbClr val="FFFF00"/>
              </a:solidFill>
              <a:latin typeface="Times New Roman" pitchFamily="18" charset="0"/>
              <a:cs typeface="Times New Roman" pitchFamily="18" charset="0"/>
            </a:endParaRPr>
          </a:p>
        </p:txBody>
      </p:sp>
      <p:pic>
        <p:nvPicPr>
          <p:cNvPr id="5" name="Resim 8">
            <a:extLst>
              <a:ext uri="{FF2B5EF4-FFF2-40B4-BE49-F238E27FC236}">
                <a16:creationId xmlns:a16="http://schemas.microsoft.com/office/drawing/2014/main" id="{DD918664-826C-3544-B11B-CDAEE2B24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1092214"/>
            <a:ext cx="6334125" cy="2113229"/>
          </a:xfrm>
          <a:prstGeom prst="rect">
            <a:avLst/>
          </a:prstGeom>
        </p:spPr>
      </p:pic>
      <p:pic>
        <p:nvPicPr>
          <p:cNvPr id="9" name="Resim 9">
            <a:extLst>
              <a:ext uri="{FF2B5EF4-FFF2-40B4-BE49-F238E27FC236}">
                <a16:creationId xmlns:a16="http://schemas.microsoft.com/office/drawing/2014/main" id="{27299E70-EAA9-6B49-8DFB-19B96AB25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3678812"/>
            <a:ext cx="6096000" cy="2032000"/>
          </a:xfrm>
          <a:prstGeom prst="rect">
            <a:avLst/>
          </a:prstGeom>
        </p:spPr>
      </p:pic>
      <p:pic>
        <p:nvPicPr>
          <p:cNvPr id="10" name="Resim 10">
            <a:extLst>
              <a:ext uri="{FF2B5EF4-FFF2-40B4-BE49-F238E27FC236}">
                <a16:creationId xmlns:a16="http://schemas.microsoft.com/office/drawing/2014/main" id="{6494CCF0-781B-4148-85BF-0D359D5DD7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5489122" y="2741163"/>
            <a:ext cx="4796518" cy="1598839"/>
          </a:xfrm>
          <a:prstGeom prst="rect">
            <a:avLst/>
          </a:prstGeom>
        </p:spPr>
      </p:pic>
    </p:spTree>
    <p:extLst>
      <p:ext uri="{BB962C8B-B14F-4D97-AF65-F5344CB8AC3E}">
        <p14:creationId xmlns:p14="http://schemas.microsoft.com/office/powerpoint/2010/main" val="35130196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D58B2F-CFCE-8C43-9A67-A0620A6EC273}"/>
              </a:ext>
            </a:extLst>
          </p:cNvPr>
          <p:cNvSpPr>
            <a:spLocks noGrp="1"/>
          </p:cNvSpPr>
          <p:nvPr>
            <p:ph type="title"/>
          </p:nvPr>
        </p:nvSpPr>
        <p:spPr>
          <a:xfrm>
            <a:off x="0" y="136071"/>
            <a:ext cx="9218839" cy="877661"/>
          </a:xfrm>
        </p:spPr>
        <p:txBody>
          <a:bodyPr/>
          <a:lstStyle/>
          <a:p>
            <a:r>
              <a:rPr lang="tr-TR"/>
              <a:t>ŞİFA AYI RAMAZAN</a:t>
            </a:r>
          </a:p>
        </p:txBody>
      </p:sp>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179512" y="1124744"/>
            <a:ext cx="8856984" cy="5616624"/>
          </a:xfrm>
        </p:spPr>
        <p:txBody>
          <a:bodyPr anchor="ctr"/>
          <a:lstStyle/>
          <a:p>
            <a:pPr algn="just"/>
            <a:r>
              <a:rPr lang="tr-TR" sz="2000" dirty="0"/>
              <a:t>Tüm dünyada ve ülkemizde etkisini devam ettiren salgın hastalık bir taraftan ruhumuzu bunaltırken diğer taraftan da sağlığımızı, hayatımızı olumsuz yönde etkilemektedir. Böyle bir dönemde Ramazan ayı, orucuyla, Kur’an tilavetiyle, mukabele, teravihiyle, iftarıyla, sahuruyla, fitresiyle, zikir, </a:t>
            </a:r>
            <a:r>
              <a:rPr lang="tr-TR" sz="2000" dirty="0" err="1"/>
              <a:t>tesbihat</a:t>
            </a:r>
            <a:r>
              <a:rPr lang="tr-TR" sz="2000" dirty="0"/>
              <a:t>, itikâf, tefekkür ve infak gibi uygulamaları salgın hastalıktan bunalan ruhumuza ve bedenimize şifa olmaktadır. </a:t>
            </a:r>
            <a:endParaRPr lang="tr-TR" sz="2000" dirty="0" smtClean="0"/>
          </a:p>
          <a:p>
            <a:pPr algn="just"/>
            <a:r>
              <a:rPr lang="tr-TR" sz="2000" dirty="0" smtClean="0"/>
              <a:t>Zira </a:t>
            </a:r>
            <a:r>
              <a:rPr lang="tr-TR" sz="2000" dirty="0"/>
              <a:t>bütün bunlar ruhen arınma, saflaşma ve yücelmeye vesile olmaktadır. Bencillik duyguları azalmaya başladıkça diğerkâm duygular filizlenmekte, tıpkı bahar aylarında mümbit topraklarda fışkıran ekinler gibi. Sevgi, merhamet, bağışlama, hoşgörü temelli vahdet bilincinin eşlik ettiği bir dünyaya fırsatı sunmaktadır.</a:t>
            </a:r>
          </a:p>
          <a:p>
            <a:pPr algn="just"/>
            <a:r>
              <a:rPr lang="tr-TR" sz="2000" dirty="0"/>
              <a:t>Bu ayda yapılacak faaliyetlerimizde</a:t>
            </a:r>
            <a:r>
              <a:rPr lang="tr-TR" sz="2000" b="1" dirty="0"/>
              <a:t> “Gel, Kur’an ile Şifa Bulalım”, “Gel, Oruç ile Sıhhat Bulalım”, “Gel Namaz İle Huzur Bulalım” ve “Gel, Zekât ile Derman Olalım” </a:t>
            </a:r>
            <a:r>
              <a:rPr lang="tr-TR" sz="2000" dirty="0"/>
              <a:t>sloganları ile müminleri şifa ayı ramazanın rahmetinden istifade etmeye davet ediyoruz.</a:t>
            </a:r>
          </a:p>
        </p:txBody>
      </p:sp>
    </p:spTree>
    <p:extLst>
      <p:ext uri="{BB962C8B-B14F-4D97-AF65-F5344CB8AC3E}">
        <p14:creationId xmlns:p14="http://schemas.microsoft.com/office/powerpoint/2010/main" val="28001250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D58B2F-CFCE-8C43-9A67-A0620A6EC273}"/>
              </a:ext>
            </a:extLst>
          </p:cNvPr>
          <p:cNvSpPr>
            <a:spLocks noGrp="1"/>
          </p:cNvSpPr>
          <p:nvPr>
            <p:ph type="title"/>
          </p:nvPr>
        </p:nvSpPr>
        <p:spPr>
          <a:xfrm>
            <a:off x="0" y="136071"/>
            <a:ext cx="9218839" cy="877661"/>
          </a:xfrm>
        </p:spPr>
        <p:txBody>
          <a:bodyPr/>
          <a:lstStyle/>
          <a:p>
            <a:r>
              <a:rPr lang="tr-TR"/>
              <a:t>ŞİFA AYI RAMAZAN</a:t>
            </a:r>
          </a:p>
        </p:txBody>
      </p:sp>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266699" y="1177017"/>
            <a:ext cx="8543925" cy="5538107"/>
          </a:xfrm>
        </p:spPr>
        <p:txBody>
          <a:bodyPr/>
          <a:lstStyle/>
          <a:p>
            <a:pPr marL="0" indent="0">
              <a:buNone/>
            </a:pPr>
            <a:r>
              <a:rPr lang="tr-TR" sz="2400"/>
              <a:t>Maddi be manevi hastalıklarla yoğrulmakta insanoğlu </a:t>
            </a:r>
            <a:br>
              <a:rPr lang="tr-TR" sz="2400"/>
            </a:br>
            <a:r>
              <a:rPr lang="tr-TR" sz="2400"/>
              <a:t/>
            </a:r>
            <a:br>
              <a:rPr lang="tr-TR" sz="2400"/>
            </a:br>
            <a:r>
              <a:rPr lang="tr-TR" sz="2400"/>
              <a:t>Gözle görülebilen veya bir takım tedavi metotları ile ortaya konan pek çok hastalıklarınız var ve her geçen gün yeni bir hastalık çeşidini öğreniyoruz. </a:t>
            </a:r>
            <a:br>
              <a:rPr lang="tr-TR" sz="2400"/>
            </a:br>
            <a:r>
              <a:rPr lang="tr-TR" sz="2400"/>
              <a:t>Göz, burun, boğaz,kalp, kırık çıkık, mide, böbrek, akciğer, bel, boyun, romatizmal hastalıklar gibi mütehassıs doktorlarımız tarafından teşhis edilen ve çeşitli ilaç vb ile tedavi edilen maddi hastalıklar...</a:t>
            </a:r>
            <a:br>
              <a:rPr lang="tr-TR" sz="2400"/>
            </a:br>
            <a:r>
              <a:rPr lang="tr-TR" sz="2400"/>
              <a:t/>
            </a:r>
            <a:br>
              <a:rPr lang="tr-TR" sz="2400"/>
            </a:br>
            <a:r>
              <a:rPr lang="tr-TR" sz="2400"/>
              <a:t>Birde manevi olarak bulunan ve maddi hastaliklarimizin da pek çoğunun kaynağını oluşturan haset, kıskançlık, kin, nefret, kibir, cimrilik, hırs, aklî ve kalbî, dil belası, riya, nifak, makam, dünyevi istek ve arzular...</a:t>
            </a:r>
          </a:p>
        </p:txBody>
      </p:sp>
    </p:spTree>
    <p:extLst>
      <p:ext uri="{BB962C8B-B14F-4D97-AF65-F5344CB8AC3E}">
        <p14:creationId xmlns:p14="http://schemas.microsoft.com/office/powerpoint/2010/main" val="2431758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D58B2F-CFCE-8C43-9A67-A0620A6EC273}"/>
              </a:ext>
            </a:extLst>
          </p:cNvPr>
          <p:cNvSpPr>
            <a:spLocks noGrp="1"/>
          </p:cNvSpPr>
          <p:nvPr>
            <p:ph type="title"/>
          </p:nvPr>
        </p:nvSpPr>
        <p:spPr>
          <a:xfrm>
            <a:off x="0" y="136071"/>
            <a:ext cx="9218839" cy="877661"/>
          </a:xfrm>
        </p:spPr>
        <p:txBody>
          <a:bodyPr/>
          <a:lstStyle/>
          <a:p>
            <a:r>
              <a:rPr lang="tr-TR"/>
              <a:t>ŞİFA AYI RAMAZAN</a:t>
            </a:r>
          </a:p>
        </p:txBody>
      </p:sp>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107504" y="1532164"/>
            <a:ext cx="8784976" cy="4525963"/>
          </a:xfrm>
        </p:spPr>
        <p:txBody>
          <a:bodyPr/>
          <a:lstStyle/>
          <a:p>
            <a:pPr marL="0" indent="0">
              <a:buNone/>
            </a:pPr>
            <a:r>
              <a:rPr lang="tr-TR" sz="2000" b="1" dirty="0">
                <a:solidFill>
                  <a:srgbClr val="FF0000"/>
                </a:solidFill>
              </a:rPr>
              <a:t>Maneviyatın azaldığı yerde hastalıkların arttığı bir gerçektir. </a:t>
            </a:r>
            <a:endParaRPr lang="tr-TR" sz="2000" b="1" dirty="0" smtClean="0">
              <a:solidFill>
                <a:srgbClr val="FF0000"/>
              </a:solidFill>
            </a:endParaRPr>
          </a:p>
          <a:p>
            <a:pPr marL="0" indent="0">
              <a:buNone/>
            </a:pPr>
            <a:r>
              <a:rPr lang="tr-TR" sz="2000" dirty="0" smtClean="0"/>
              <a:t>Eskiden </a:t>
            </a:r>
            <a:r>
              <a:rPr lang="tr-TR" sz="2000" dirty="0"/>
              <a:t>Ramazan gelmeye yakın </a:t>
            </a:r>
            <a:r>
              <a:rPr lang="tr-TR" sz="2000" dirty="0" err="1"/>
              <a:t>pekçok</a:t>
            </a:r>
            <a:r>
              <a:rPr lang="tr-TR" sz="2000" dirty="0"/>
              <a:t> insanın hayatında değişiklikler gözle görülür dereceye ulaşır, yediği, içtiği, giydiği, konuştuğu, bulunduğu ortamı değişir ve bir huzur hali etrafını sarardı. </a:t>
            </a:r>
            <a:br>
              <a:rPr lang="tr-TR" sz="2000" dirty="0"/>
            </a:br>
            <a:r>
              <a:rPr lang="tr-TR" sz="2000" b="1" dirty="0">
                <a:solidFill>
                  <a:srgbClr val="FF0000"/>
                </a:solidFill>
              </a:rPr>
              <a:t>Manevi iklim </a:t>
            </a:r>
            <a:r>
              <a:rPr lang="tr-TR" sz="2000" b="1" dirty="0" err="1">
                <a:solidFill>
                  <a:srgbClr val="FF0000"/>
                </a:solidFill>
              </a:rPr>
              <a:t>pekçok</a:t>
            </a:r>
            <a:r>
              <a:rPr lang="tr-TR" sz="2000" b="1" dirty="0">
                <a:solidFill>
                  <a:srgbClr val="FF0000"/>
                </a:solidFill>
              </a:rPr>
              <a:t> maddi hastalığı tedavi eder, manevi hastalıkları onarır, kirlerden insanı arındırır.</a:t>
            </a:r>
            <a:r>
              <a:rPr lang="tr-TR" sz="2000" dirty="0"/>
              <a:t> İnsanda oluşan huzur ve sükun hali kalbin </a:t>
            </a:r>
            <a:r>
              <a:rPr lang="tr-TR" sz="2000" dirty="0" err="1"/>
              <a:t>ferahlamasina</a:t>
            </a:r>
            <a:r>
              <a:rPr lang="tr-TR" sz="2000" dirty="0"/>
              <a:t>, düşünce ve zihin yapısının yenilenmesine sebep olur. Güven hisseden insan manevî olarak direnç kazanır.</a:t>
            </a:r>
            <a:br>
              <a:rPr lang="tr-TR" sz="2000" dirty="0"/>
            </a:br>
            <a:r>
              <a:rPr lang="tr-TR" sz="2000" dirty="0"/>
              <a:t>Kişinin </a:t>
            </a:r>
            <a:r>
              <a:rPr lang="tr-TR" sz="2000" dirty="0" err="1"/>
              <a:t>ofkelendiginde</a:t>
            </a:r>
            <a:r>
              <a:rPr lang="tr-TR" sz="2000" dirty="0"/>
              <a:t> abdest alması, </a:t>
            </a:r>
            <a:r>
              <a:rPr lang="tr-TR" sz="2000" dirty="0" err="1"/>
              <a:t>bunaldiginda</a:t>
            </a:r>
            <a:r>
              <a:rPr lang="tr-TR" sz="2000" dirty="0"/>
              <a:t> huzuru ilahide durması, kötülüklerden uzak kalması için namaza sarılması ve vaktini tanzim etmesi, düşünce ve zihin dünyası yorulduğunda kuran okuması, dünyevi bir çok hastalığın çözümü olarak oruç tutması, zihin yorgunluğunu tefekkür, tezekkür ile dağıtması, helal haram duyarlılığının hayata etkisi aslında kişinin maddi ve Manevî hayatının dengelenmesi gerektiğini bizlere göstermektedir. </a:t>
            </a:r>
          </a:p>
        </p:txBody>
      </p:sp>
    </p:spTree>
    <p:extLst>
      <p:ext uri="{BB962C8B-B14F-4D97-AF65-F5344CB8AC3E}">
        <p14:creationId xmlns:p14="http://schemas.microsoft.com/office/powerpoint/2010/main" val="10326276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1D58B2F-CFCE-8C43-9A67-A0620A6EC273}"/>
              </a:ext>
            </a:extLst>
          </p:cNvPr>
          <p:cNvSpPr>
            <a:spLocks noGrp="1"/>
          </p:cNvSpPr>
          <p:nvPr>
            <p:ph type="title"/>
          </p:nvPr>
        </p:nvSpPr>
        <p:spPr>
          <a:xfrm>
            <a:off x="0" y="136071"/>
            <a:ext cx="9218839" cy="877661"/>
          </a:xfrm>
        </p:spPr>
        <p:txBody>
          <a:bodyPr/>
          <a:lstStyle/>
          <a:p>
            <a:r>
              <a:rPr lang="tr-TR"/>
              <a:t>ŞİFA AYI RAMAZAN</a:t>
            </a:r>
          </a:p>
        </p:txBody>
      </p:sp>
      <p:sp>
        <p:nvSpPr>
          <p:cNvPr id="3" name="İçerik Yer Tutucusu 2">
            <a:extLst>
              <a:ext uri="{FF2B5EF4-FFF2-40B4-BE49-F238E27FC236}">
                <a16:creationId xmlns:a16="http://schemas.microsoft.com/office/drawing/2014/main" id="{4136C6DD-3A17-6F45-8D15-16C787317536}"/>
              </a:ext>
            </a:extLst>
          </p:cNvPr>
          <p:cNvSpPr>
            <a:spLocks noGrp="1"/>
          </p:cNvSpPr>
          <p:nvPr>
            <p:ph idx="1"/>
          </p:nvPr>
        </p:nvSpPr>
        <p:spPr>
          <a:xfrm>
            <a:off x="429986" y="1532164"/>
            <a:ext cx="8229600" cy="4525963"/>
          </a:xfrm>
        </p:spPr>
        <p:txBody>
          <a:bodyPr/>
          <a:lstStyle/>
          <a:p>
            <a:pPr marL="0" indent="0">
              <a:buNone/>
            </a:pPr>
            <a:r>
              <a:rPr lang="tr-TR" sz="2400"/>
              <a:t>İnsanoğlu gün geçtikçe kendini daha yorgun hissetmeye devam ediyor. Refah seviyesinin arttığı toplumlarda yapılan araştırmalar manevi hastalıklar, intihar ve yalnızlık oranlarının arttığını gösteriyor. Üzerinde çalışma yapılan hususlardan birisi manevi terapi...</a:t>
            </a:r>
            <a:br>
              <a:rPr lang="tr-TR" sz="2400"/>
            </a:br>
            <a:r>
              <a:rPr lang="tr-TR" sz="2400"/>
              <a:t/>
            </a:r>
            <a:br>
              <a:rPr lang="tr-TR" sz="2400"/>
            </a:br>
            <a:r>
              <a:rPr lang="tr-TR" sz="2400"/>
              <a:t>Ah Ramazan </a:t>
            </a:r>
            <a:br>
              <a:rPr lang="tr-TR" sz="2400"/>
            </a:br>
            <a:r>
              <a:rPr lang="tr-TR" sz="2400"/>
              <a:t>Baharlarınla, ciceklerinle, merhametinle, bereketinle gel...</a:t>
            </a:r>
            <a:br>
              <a:rPr lang="tr-TR" sz="2400"/>
            </a:br>
            <a:r>
              <a:rPr lang="tr-TR" sz="2400"/>
              <a:t>Gel şifa bulalım daralan ruhlarımıza, bunalan zihinlerimize</a:t>
            </a:r>
            <a:br>
              <a:rPr lang="tr-TR" sz="2400"/>
            </a:br>
            <a:r>
              <a:rPr lang="tr-TR" sz="2400"/>
              <a:t>Gel şifa bulalım yorulan gönüllerimize </a:t>
            </a:r>
          </a:p>
        </p:txBody>
      </p:sp>
    </p:spTree>
    <p:extLst>
      <p:ext uri="{BB962C8B-B14F-4D97-AF65-F5344CB8AC3E}">
        <p14:creationId xmlns:p14="http://schemas.microsoft.com/office/powerpoint/2010/main" val="33956488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lumemetissa.p.l.pic.centerblog.net/6c59ff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6288" y="4293096"/>
            <a:ext cx="3763795" cy="2564904"/>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07504" y="1196752"/>
            <a:ext cx="8784976" cy="4896544"/>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شَهْرُ رَمَضَانَ الَّذٖى اُنْزِلَ فٖيهِ الْقُرْاٰنُ </a:t>
            </a:r>
            <a:r>
              <a:rPr lang="tr-TR" sz="900" b="1" dirty="0">
                <a:solidFill>
                  <a:srgbClr val="002060"/>
                </a:solidFill>
                <a:latin typeface="HASENAT" panose="01000600020000020003" pitchFamily="2" charset="-78"/>
                <a:cs typeface="HASENAT" panose="01000600020000020003" pitchFamily="2" charset="-78"/>
              </a:rPr>
              <a:t>	</a:t>
            </a:r>
          </a:p>
          <a:p>
            <a:pPr algn="just" fontAlgn="auto">
              <a:spcBef>
                <a:spcPts val="0"/>
              </a:spcBef>
              <a:spcAft>
                <a:spcPts val="0"/>
              </a:spcAft>
              <a:defRPr/>
            </a:pPr>
            <a:r>
              <a:rPr lang="tr-TR" sz="2000" dirty="0">
                <a:solidFill>
                  <a:schemeClr val="tx1"/>
                </a:solidFill>
              </a:rPr>
              <a:t> “</a:t>
            </a:r>
            <a:r>
              <a:rPr lang="tr-TR" sz="2400" dirty="0">
                <a:solidFill>
                  <a:schemeClr val="tx1"/>
                </a:solidFill>
              </a:rPr>
              <a:t>Ramazan ayı, insanlara yol gösterici, doğrunun ve doğruyu eğriden ayırmanın açık delilleri olarak </a:t>
            </a:r>
            <a:r>
              <a:rPr lang="tr-TR" sz="2400" b="1" u="sng" dirty="0">
                <a:solidFill>
                  <a:srgbClr val="0070C0"/>
                </a:solidFill>
              </a:rPr>
              <a:t>Kur'an'ın indirildiği aydır</a:t>
            </a:r>
            <a:r>
              <a:rPr lang="tr-TR" sz="2000" dirty="0">
                <a:solidFill>
                  <a:schemeClr val="tx1"/>
                </a:solidFill>
              </a:rPr>
              <a:t>…” </a:t>
            </a:r>
            <a:r>
              <a:rPr lang="tr-TR" sz="1200" dirty="0">
                <a:solidFill>
                  <a:schemeClr val="tx1"/>
                </a:solidFill>
              </a:rPr>
              <a:t>(Bakara, </a:t>
            </a:r>
            <a:r>
              <a:rPr lang="ar-SA" sz="1200" dirty="0">
                <a:solidFill>
                  <a:schemeClr val="tx1"/>
                </a:solidFill>
              </a:rPr>
              <a:t>2</a:t>
            </a:r>
            <a:r>
              <a:rPr lang="tr-TR" sz="1200" dirty="0">
                <a:solidFill>
                  <a:schemeClr val="tx1"/>
                </a:solidFill>
              </a:rPr>
              <a:t>/185)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ar-AE" sz="3200" dirty="0">
                <a:solidFill>
                  <a:schemeClr val="tx1"/>
                </a:solidFill>
                <a:latin typeface="HASENAT" panose="01000600020000020003" pitchFamily="2" charset="-78"/>
                <a:cs typeface="HASENAT" panose="01000600020000020003" pitchFamily="2" charset="-78"/>
              </a:rPr>
              <a:t>حم ﴿١﴾ وَالْكِتَابِ الْمُبٖينِ ﴿٢﴾ اِنَّا اَنْزَلْنَاهُ فٖى لَيْلَةٍ مُبَارَكَةٍ اِنَّا كُنَّا مُنْذِرٖينَ ﴿٣﴾</a:t>
            </a:r>
            <a:endParaRPr lang="tr-TR" sz="32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2400" dirty="0">
                <a:solidFill>
                  <a:schemeClr val="tx1"/>
                </a:solidFill>
              </a:rPr>
              <a:t>“Ha mim. </a:t>
            </a:r>
            <a:r>
              <a:rPr lang="tr-TR" sz="2400" dirty="0">
                <a:solidFill>
                  <a:srgbClr val="FF0000"/>
                </a:solidFill>
                <a:latin typeface="Times New Roman" pitchFamily="18" charset="0"/>
                <a:cs typeface="Times New Roman" pitchFamily="18" charset="0"/>
              </a:rPr>
              <a:t>Apaçık olan </a:t>
            </a:r>
            <a:r>
              <a:rPr lang="tr-TR" sz="2400" dirty="0" err="1">
                <a:solidFill>
                  <a:srgbClr val="FF0000"/>
                </a:solidFill>
                <a:latin typeface="Times New Roman" pitchFamily="18" charset="0"/>
                <a:cs typeface="Times New Roman" pitchFamily="18" charset="0"/>
              </a:rPr>
              <a:t>Kitab'a</a:t>
            </a:r>
            <a:r>
              <a:rPr lang="tr-TR" sz="2400" dirty="0">
                <a:solidFill>
                  <a:srgbClr val="FF0000"/>
                </a:solidFill>
                <a:latin typeface="Times New Roman" pitchFamily="18" charset="0"/>
                <a:cs typeface="Times New Roman" pitchFamily="18" charset="0"/>
              </a:rPr>
              <a:t> </a:t>
            </a:r>
            <a:r>
              <a:rPr lang="tr-TR" sz="2400" dirty="0" err="1">
                <a:solidFill>
                  <a:srgbClr val="FF0000"/>
                </a:solidFill>
                <a:latin typeface="Times New Roman" pitchFamily="18" charset="0"/>
                <a:cs typeface="Times New Roman" pitchFamily="18" charset="0"/>
              </a:rPr>
              <a:t>andolsun</a:t>
            </a:r>
            <a:r>
              <a:rPr lang="tr-TR" sz="2400" dirty="0">
                <a:solidFill>
                  <a:srgbClr val="FF0000"/>
                </a:solidFill>
                <a:latin typeface="Times New Roman" pitchFamily="18" charset="0"/>
                <a:cs typeface="Times New Roman" pitchFamily="18" charset="0"/>
              </a:rPr>
              <a:t> ki, biz onu </a:t>
            </a:r>
            <a:r>
              <a:rPr lang="tr-TR" sz="2400" b="1" dirty="0">
                <a:solidFill>
                  <a:srgbClr val="FF0000"/>
                </a:solidFill>
                <a:latin typeface="Times New Roman" pitchFamily="18" charset="0"/>
                <a:cs typeface="Times New Roman" pitchFamily="18" charset="0"/>
              </a:rPr>
              <a:t>(</a:t>
            </a:r>
            <a:r>
              <a:rPr lang="tr-TR" sz="2400" b="1" dirty="0" err="1">
                <a:solidFill>
                  <a:srgbClr val="FF0000"/>
                </a:solidFill>
                <a:latin typeface="Times New Roman" pitchFamily="18" charset="0"/>
                <a:cs typeface="Times New Roman" pitchFamily="18" charset="0"/>
              </a:rPr>
              <a:t>Kur'an'ı</a:t>
            </a:r>
            <a:r>
              <a:rPr lang="tr-TR" sz="2400" b="1" dirty="0">
                <a:solidFill>
                  <a:srgbClr val="FF0000"/>
                </a:solidFill>
                <a:latin typeface="Times New Roman" pitchFamily="18" charset="0"/>
                <a:cs typeface="Times New Roman" pitchFamily="18" charset="0"/>
              </a:rPr>
              <a:t>) mübarek bir gecede </a:t>
            </a:r>
            <a:r>
              <a:rPr lang="tr-TR" sz="2400" dirty="0">
                <a:solidFill>
                  <a:srgbClr val="FF0000"/>
                </a:solidFill>
                <a:latin typeface="Times New Roman" pitchFamily="18" charset="0"/>
                <a:cs typeface="Times New Roman" pitchFamily="18" charset="0"/>
              </a:rPr>
              <a:t>indirdik.” </a:t>
            </a:r>
            <a:r>
              <a:rPr lang="tr-TR" sz="1400" dirty="0">
                <a:solidFill>
                  <a:schemeClr val="tx1"/>
                </a:solidFill>
                <a:latin typeface="Times New Roman" pitchFamily="18" charset="0"/>
                <a:cs typeface="Times New Roman" pitchFamily="18" charset="0"/>
              </a:rPr>
              <a:t>(</a:t>
            </a:r>
            <a:r>
              <a:rPr lang="tr-TR" sz="1400" dirty="0" err="1">
                <a:solidFill>
                  <a:schemeClr val="tx1"/>
                </a:solidFill>
                <a:latin typeface="Times New Roman" pitchFamily="18" charset="0"/>
                <a:cs typeface="Times New Roman" pitchFamily="18" charset="0"/>
              </a:rPr>
              <a:t>Duhan</a:t>
            </a:r>
            <a:r>
              <a:rPr lang="tr-TR" sz="1400" dirty="0">
                <a:solidFill>
                  <a:schemeClr val="tx1"/>
                </a:solidFill>
                <a:latin typeface="Times New Roman" pitchFamily="18" charset="0"/>
                <a:cs typeface="Times New Roman" pitchFamily="18" charset="0"/>
              </a:rPr>
              <a:t> 1-3)</a:t>
            </a:r>
          </a:p>
          <a:p>
            <a:pPr algn="just" fontAlgn="auto">
              <a:spcBef>
                <a:spcPts val="0"/>
              </a:spcBef>
              <a:spcAft>
                <a:spcPts val="0"/>
              </a:spcAft>
              <a:defRPr/>
            </a:pPr>
            <a:endParaRPr lang="tr-TR" sz="1400" dirty="0">
              <a:solidFill>
                <a:schemeClr val="tx1"/>
              </a:solidFill>
              <a:latin typeface="Times New Roman" pitchFamily="18" charset="0"/>
              <a:cs typeface="Times New Roman" pitchFamily="18" charset="0"/>
            </a:endParaRPr>
          </a:p>
          <a:p>
            <a:pPr fontAlgn="auto">
              <a:spcBef>
                <a:spcPts val="0"/>
              </a:spcBef>
              <a:spcAft>
                <a:spcPts val="0"/>
              </a:spcAft>
              <a:defRPr/>
            </a:pPr>
            <a:r>
              <a:rPr lang="ar-AE" sz="3600" dirty="0">
                <a:solidFill>
                  <a:schemeClr val="tx1"/>
                </a:solidFill>
                <a:latin typeface="HASENAT" panose="01000600020000020003" pitchFamily="2" charset="-78"/>
                <a:cs typeface="HASENAT" panose="01000600020000020003" pitchFamily="2" charset="-78"/>
              </a:rPr>
              <a:t>اِنَّا اَنْزَلْنَاهُ فٖى لَيْلَةِ الْقَدْرِ </a:t>
            </a:r>
          </a:p>
          <a:p>
            <a:pPr fontAlgn="auto">
              <a:spcBef>
                <a:spcPts val="0"/>
              </a:spcBef>
              <a:spcAft>
                <a:spcPts val="0"/>
              </a:spcAft>
              <a:defRPr/>
            </a:pPr>
            <a:r>
              <a:rPr lang="tr-TR" sz="1400" dirty="0">
                <a:solidFill>
                  <a:schemeClr val="tx1"/>
                </a:solidFill>
              </a:rPr>
              <a:t>“</a:t>
            </a:r>
            <a:r>
              <a:rPr lang="tr-TR" sz="2400" dirty="0">
                <a:solidFill>
                  <a:schemeClr val="tx1"/>
                </a:solidFill>
              </a:rPr>
              <a:t>Biz onu (</a:t>
            </a:r>
            <a:r>
              <a:rPr lang="tr-TR" sz="2400" dirty="0" err="1">
                <a:solidFill>
                  <a:schemeClr val="tx1"/>
                </a:solidFill>
              </a:rPr>
              <a:t>Kur'an'ı</a:t>
            </a:r>
            <a:r>
              <a:rPr lang="tr-TR" sz="2400" dirty="0">
                <a:solidFill>
                  <a:schemeClr val="tx1"/>
                </a:solidFill>
              </a:rPr>
              <a:t>) </a:t>
            </a:r>
            <a:r>
              <a:rPr lang="tr-TR" sz="2400" b="1" dirty="0">
                <a:solidFill>
                  <a:srgbClr val="00B050"/>
                </a:solidFill>
              </a:rPr>
              <a:t>Kadir gecesinde </a:t>
            </a:r>
            <a:r>
              <a:rPr lang="tr-TR" sz="2400" dirty="0">
                <a:solidFill>
                  <a:schemeClr val="tx1"/>
                </a:solidFill>
              </a:rPr>
              <a:t>indirdik. </a:t>
            </a:r>
            <a:r>
              <a:rPr lang="tr-TR" sz="1400" dirty="0">
                <a:solidFill>
                  <a:schemeClr val="tx1"/>
                </a:solidFill>
              </a:rPr>
              <a:t>“ (Kadir 1)</a:t>
            </a:r>
            <a:endParaRPr lang="tr-TR" sz="1400" dirty="0">
              <a:solidFill>
                <a:srgbClr val="00B050"/>
              </a:solidFill>
              <a:latin typeface="Times New Roman" pitchFamily="18" charset="0"/>
              <a:cs typeface="Times New Roman" pitchFamily="18" charset="0"/>
            </a:endParaRPr>
          </a:p>
        </p:txBody>
      </p:sp>
      <p:sp>
        <p:nvSpPr>
          <p:cNvPr id="6" name="4 Dikdörtgen"/>
          <p:cNvSpPr/>
          <p:nvPr/>
        </p:nvSpPr>
        <p:spPr>
          <a:xfrm>
            <a:off x="0" y="0"/>
            <a:ext cx="9180512"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pic>
        <p:nvPicPr>
          <p:cNvPr id="2052" name="Picture 4" descr="http://i1216.photobucket.com/albums/dd374/SeVdA184/sevda_seli/7-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97337">
            <a:off x="-540568" y="5088614"/>
            <a:ext cx="6424824" cy="2097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tr-TR" b="1" u="sng" dirty="0">
                <a:solidFill>
                  <a:schemeClr val="bg1"/>
                </a:solidFill>
              </a:rPr>
              <a:t>Ramazan</a:t>
            </a:r>
            <a:endParaRPr lang="tr-TR" b="1" dirty="0">
              <a:solidFill>
                <a:schemeClr val="bg1"/>
              </a:solidFill>
            </a:endParaRPr>
          </a:p>
          <a:p>
            <a:pPr marL="285750" lvl="0" indent="-285750">
              <a:buFont typeface="Arial" panose="020B0604020202020204" pitchFamily="34" charset="0"/>
              <a:buChar char="•"/>
            </a:pPr>
            <a:r>
              <a:rPr lang="tr-TR" b="1" dirty="0">
                <a:solidFill>
                  <a:srgbClr val="FFFF00"/>
                </a:solidFill>
              </a:rPr>
              <a:t>Dua, niyaz, ibadet ve sabır ile iradelerimizi eğittiğimiz,</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İbadetlerimizle maneviyatımıza derinlik katarak zenginleştirdiğimiz,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Oruçlarımızı Allah için tutmakla maddi ve manevi sıhhate kavuştuğumuz, </a:t>
            </a:r>
          </a:p>
          <a:p>
            <a:pPr marL="285750" lvl="0" indent="-285750">
              <a:buFont typeface="Arial" panose="020B0604020202020204" pitchFamily="34" charset="0"/>
              <a:buChar char="•"/>
            </a:pPr>
            <a:r>
              <a:rPr lang="tr-TR" b="1" dirty="0">
                <a:solidFill>
                  <a:srgbClr val="FF0000"/>
                </a:solidFill>
              </a:rPr>
              <a:t>Teravihlerimizle, namazlarımıza farklı bir boyut kattığımız,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Aynı safta namaza durmakla birlik ve beraberliğimizi gösterdiğimiz,</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Kur’an-ı kerim nidalarıyla gönlümüzü sükûnete erdirdiğimiz ve Allah ile konuştuğumuz,</a:t>
            </a:r>
          </a:p>
          <a:p>
            <a:pPr marL="285750" lvl="0" indent="-285750">
              <a:buFont typeface="Arial" panose="020B0604020202020204" pitchFamily="34" charset="0"/>
              <a:buChar char="•"/>
            </a:pPr>
            <a:r>
              <a:rPr lang="tr-TR" b="1" dirty="0">
                <a:solidFill>
                  <a:srgbClr val="FF0000"/>
                </a:solidFill>
              </a:rPr>
              <a:t>Örnekliğinde Hz. peygamberle buluştuğumuz, yeniden vahyin kalbimize inişine şahit olduğumuz,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Vaazlarla bilgilenip aydınlandığımız,</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Zekât ve </a:t>
            </a:r>
            <a:r>
              <a:rPr lang="tr-TR"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fıtır</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sadakalarımızla ihtiyaç sahibi kardeşlerimizin sıkıntısına derman olduğumuz,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Hayır ve </a:t>
            </a:r>
            <a:r>
              <a:rPr lang="tr-TR" b="1" dirty="0" err="1">
                <a:ln w="18415" cmpd="sng">
                  <a:solidFill>
                    <a:srgbClr val="FFFFFF"/>
                  </a:solidFill>
                  <a:prstDash val="solid"/>
                </a:ln>
                <a:solidFill>
                  <a:srgbClr val="FFFFFF"/>
                </a:solidFill>
              </a:rPr>
              <a:t>hasenatlarımızla</a:t>
            </a:r>
            <a:r>
              <a:rPr lang="tr-TR" b="1" dirty="0">
                <a:ln w="18415" cmpd="sng">
                  <a:solidFill>
                    <a:srgbClr val="FFFFFF"/>
                  </a:solidFill>
                  <a:prstDash val="solid"/>
                </a:ln>
                <a:solidFill>
                  <a:srgbClr val="FFFFFF"/>
                </a:solidFill>
              </a:rPr>
              <a:t> mallarımızı bereketlendirdiğimiz,</a:t>
            </a:r>
          </a:p>
          <a:p>
            <a:pPr marL="285750" lvl="0" indent="-285750">
              <a:buFont typeface="Arial" panose="020B0604020202020204" pitchFamily="34" charset="0"/>
              <a:buChar char="•"/>
            </a:pPr>
            <a:r>
              <a:rPr lang="tr-TR" b="1" dirty="0">
                <a:solidFill>
                  <a:srgbClr val="FF0000"/>
                </a:solidFill>
              </a:rPr>
              <a:t>Nimetler önümüzde, iftarı beklerken nefislerimizi terbiye ettiğimiz,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Tövbe etmek suretiyle günahlarımızdan arındığımız,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Yalandan, haksızlıktan, günahlardan uzak durmak suretiyle ahlakımızı güzelleştirdiğimiz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Amel defterimizi tüm bu sayılanların sevaplarıyla doldurduğumuz, </a:t>
            </a:r>
          </a:p>
          <a:p>
            <a:pPr marL="285750" lvl="0" indent="-285750">
              <a:buFont typeface="Arial" panose="020B0604020202020204" pitchFamily="34" charset="0"/>
              <a:buChar char="•"/>
            </a:pPr>
            <a:r>
              <a:rPr lang="tr-TR" b="1" dirty="0">
                <a:solidFill>
                  <a:srgbClr val="FF0000"/>
                </a:solidFill>
              </a:rPr>
              <a:t>Peygamberimizin diliyle, gelişine sevinen müminlerin cesedini, Allah’ın, cehenneme haram kıldığı,</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Evveli rahmet, ortası mağfiret sonu ise cehennemden kurtuluş olup,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Cennet kapılarının açıldığı, cehennem kapıları kapandığı ve şeytanların zincirlere vurulduğu, </a:t>
            </a:r>
          </a:p>
          <a:p>
            <a:pPr marL="285750" lvl="0" indent="-285750">
              <a:buFont typeface="Arial" panose="020B0604020202020204" pitchFamily="34" charset="0"/>
              <a:buChar char="•"/>
            </a:pPr>
            <a:r>
              <a:rPr lang="tr-TR" b="1" dirty="0">
                <a:solidFill>
                  <a:srgbClr val="FFFF00"/>
                </a:solidFill>
              </a:rPr>
              <a:t>Rabbimizin ifadesiyle “Sayılı </a:t>
            </a:r>
            <a:r>
              <a:rPr lang="tr-TR" b="1" dirty="0" err="1">
                <a:solidFill>
                  <a:srgbClr val="FFFF00"/>
                </a:solidFill>
              </a:rPr>
              <a:t>gün”dü</a:t>
            </a:r>
            <a:r>
              <a:rPr lang="tr-TR" b="1" dirty="0">
                <a:solidFill>
                  <a:srgbClr val="FFFF00"/>
                </a:solidFill>
              </a:rPr>
              <a:t> hayrı ve bereketiyle gelip geçen ve </a:t>
            </a:r>
          </a:p>
          <a:p>
            <a:pPr marL="285750" lvl="0" indent="-285750">
              <a:buFont typeface="Arial" panose="020B0604020202020204" pitchFamily="34" charset="0"/>
              <a:buChar char="•"/>
            </a:pPr>
            <a:r>
              <a:rPr lang="tr-TR" b="1" dirty="0">
                <a:ln w="18415" cmpd="sng">
                  <a:solidFill>
                    <a:srgbClr val="FFFFFF"/>
                  </a:solidFill>
                  <a:prstDash val="solid"/>
                </a:ln>
                <a:solidFill>
                  <a:srgbClr val="FFFFFF"/>
                </a:solidFill>
              </a:rPr>
              <a:t>Allah’ın rızasını kazandığımız mübarek bir ay OLMASINI DİLERİM.</a:t>
            </a:r>
          </a:p>
        </p:txBody>
      </p:sp>
    </p:spTree>
    <p:extLst>
      <p:ext uri="{BB962C8B-B14F-4D97-AF65-F5344CB8AC3E}">
        <p14:creationId xmlns:p14="http://schemas.microsoft.com/office/powerpoint/2010/main" val="27371947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KUR’AN’IN RAHMETİNDEN İSTİFADE ETMEK GEREKİR</a:t>
            </a:r>
            <a:endPar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Yuvarlatılmış Çapraz Köşeli Dikdörtgen"/>
          <p:cNvSpPr/>
          <p:nvPr/>
        </p:nvSpPr>
        <p:spPr>
          <a:xfrm>
            <a:off x="179511" y="1309265"/>
            <a:ext cx="8856985"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AE" sz="3600" dirty="0">
                <a:solidFill>
                  <a:schemeClr val="tx1"/>
                </a:solidFill>
                <a:latin typeface="HASENAT" panose="01000600020000020003" pitchFamily="2" charset="-78"/>
                <a:cs typeface="HASENAT" panose="01000600020000020003" pitchFamily="2" charset="-78"/>
              </a:rPr>
              <a:t>يَٓا اَيُّهَا النَّاسُ قَدْ جَٓاءَتْكُمْ مَوْعِظَةٌ مِنْ رَبِّكُمْ وَشِفَٓاءٌ لِمَا فِي الصُّدُورِ وَهُدًى وَرَحْمَةٌ لِلْمُؤْمِن۪ينَ ﴿٥٧﴾ </a:t>
            </a:r>
            <a:endParaRPr lang="tr-TR" sz="3600" dirty="0" smtClean="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chemeClr val="tx1"/>
                </a:solidFill>
              </a:rPr>
              <a:t>“Ey insanlar! İşte size Rabbinizden bir öğüt, kalplere bir </a:t>
            </a:r>
            <a:r>
              <a:rPr lang="tr-TR" sz="3200" dirty="0" err="1">
                <a:solidFill>
                  <a:schemeClr val="tx1"/>
                </a:solidFill>
              </a:rPr>
              <a:t>şifâ</a:t>
            </a:r>
            <a:r>
              <a:rPr lang="tr-TR" sz="3200" dirty="0">
                <a:solidFill>
                  <a:schemeClr val="tx1"/>
                </a:solidFill>
              </a:rPr>
              <a:t> ve inananlar için yol gösterici bir rehber ve rahmet (olan Kur'an) geldi</a:t>
            </a:r>
            <a:r>
              <a:rPr lang="tr-TR" sz="3200" dirty="0" smtClean="0">
                <a:solidFill>
                  <a:schemeClr val="tx1"/>
                </a:solidFill>
              </a:rPr>
              <a:t>.” </a:t>
            </a:r>
          </a:p>
          <a:p>
            <a:pPr algn="ctr" fontAlgn="auto">
              <a:spcBef>
                <a:spcPts val="0"/>
              </a:spcBef>
              <a:spcAft>
                <a:spcPts val="0"/>
              </a:spcAft>
              <a:defRPr/>
            </a:pPr>
            <a:r>
              <a:rPr lang="tr-TR" dirty="0" smtClean="0">
                <a:solidFill>
                  <a:schemeClr val="tx1"/>
                </a:solidFill>
              </a:rPr>
              <a:t>(</a:t>
            </a:r>
            <a:r>
              <a:rPr lang="tr-TR" dirty="0" err="1" smtClean="0">
                <a:solidFill>
                  <a:schemeClr val="tx1"/>
                </a:solidFill>
              </a:rPr>
              <a:t>Yûnus</a:t>
            </a:r>
            <a:r>
              <a:rPr lang="tr-TR" dirty="0" smtClean="0">
                <a:solidFill>
                  <a:schemeClr val="tx1"/>
                </a:solidFill>
              </a:rPr>
              <a:t> </a:t>
            </a:r>
            <a:r>
              <a:rPr lang="tr-TR" dirty="0">
                <a:solidFill>
                  <a:schemeClr val="tx1"/>
                </a:solidFill>
              </a:rPr>
              <a:t>57 </a:t>
            </a:r>
            <a:r>
              <a:rPr lang="tr-TR" dirty="0" smtClean="0">
                <a:solidFill>
                  <a:schemeClr val="tx1"/>
                </a:solidFill>
              </a:rPr>
              <a:t>)</a:t>
            </a:r>
          </a:p>
          <a:p>
            <a:pPr algn="ctr" fontAlgn="auto">
              <a:spcBef>
                <a:spcPts val="0"/>
              </a:spcBef>
              <a:spcAft>
                <a:spcPts val="0"/>
              </a:spcAft>
              <a:defRPr/>
            </a:pPr>
            <a:endParaRPr lang="tr-TR" dirty="0">
              <a:solidFill>
                <a:schemeClr val="tx1"/>
              </a:solidFill>
            </a:endParaRPr>
          </a:p>
          <a:p>
            <a:pPr algn="ctr" fontAlgn="auto">
              <a:spcBef>
                <a:spcPts val="0"/>
              </a:spcBef>
              <a:spcAft>
                <a:spcPts val="0"/>
              </a:spcAft>
              <a:defRPr/>
            </a:pPr>
            <a:r>
              <a:rPr lang="ar-AE" sz="4000" dirty="0">
                <a:solidFill>
                  <a:schemeClr val="tx1"/>
                </a:solidFill>
                <a:latin typeface="HASENAT" panose="01000600020000020003" pitchFamily="2" charset="-78"/>
                <a:cs typeface="HASENAT" panose="01000600020000020003" pitchFamily="2" charset="-78"/>
              </a:rPr>
              <a:t>نَوِّرُوا مَناَزِلَكُمْ بِالصّلَاة وَقِرَاءةَ الْقُرْأَنِ</a:t>
            </a:r>
            <a:endParaRPr lang="tr-TR" sz="40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dirty="0">
                <a:solidFill>
                  <a:schemeClr val="tx1"/>
                </a:solidFill>
              </a:rPr>
              <a:t>“</a:t>
            </a:r>
            <a:r>
              <a:rPr lang="tr-TR" sz="3200" b="1" dirty="0">
                <a:solidFill>
                  <a:srgbClr val="0070C0"/>
                </a:solidFill>
                <a:effectLst>
                  <a:outerShdw blurRad="38100" dist="38100" dir="2700000" algn="tl">
                    <a:srgbClr val="000000">
                      <a:alpha val="43137"/>
                    </a:srgbClr>
                  </a:outerShdw>
                </a:effectLst>
              </a:rPr>
              <a:t>Evlerinizi namaz ve </a:t>
            </a:r>
            <a:r>
              <a:rPr lang="tr-TR" sz="3200" b="1" dirty="0" err="1" smtClean="0">
                <a:solidFill>
                  <a:srgbClr val="0070C0"/>
                </a:solidFill>
                <a:effectLst>
                  <a:outerShdw blurRad="38100" dist="38100" dir="2700000" algn="tl">
                    <a:srgbClr val="000000">
                      <a:alpha val="43137"/>
                    </a:srgbClr>
                  </a:outerShdw>
                </a:effectLst>
              </a:rPr>
              <a:t>kur’an</a:t>
            </a:r>
            <a:r>
              <a:rPr lang="tr-TR" sz="3200" b="1" dirty="0" smtClean="0">
                <a:solidFill>
                  <a:srgbClr val="0070C0"/>
                </a:solidFill>
                <a:effectLst>
                  <a:outerShdw blurRad="38100" dist="38100" dir="2700000" algn="tl">
                    <a:srgbClr val="000000">
                      <a:alpha val="43137"/>
                    </a:srgbClr>
                  </a:outerShdw>
                </a:effectLst>
              </a:rPr>
              <a:t> </a:t>
            </a:r>
            <a:r>
              <a:rPr lang="tr-TR" sz="3200" b="1" dirty="0">
                <a:solidFill>
                  <a:srgbClr val="0070C0"/>
                </a:solidFill>
                <a:effectLst>
                  <a:outerShdw blurRad="38100" dist="38100" dir="2700000" algn="tl">
                    <a:srgbClr val="000000">
                      <a:alpha val="43137"/>
                    </a:srgbClr>
                  </a:outerShdw>
                </a:effectLst>
              </a:rPr>
              <a:t>okuma ile aydınlatın</a:t>
            </a:r>
            <a:r>
              <a:rPr lang="tr-TR" sz="3200" dirty="0">
                <a:solidFill>
                  <a:schemeClr val="tx1"/>
                </a:solidFill>
                <a:latin typeface="Times New Roman" pitchFamily="18" charset="0"/>
                <a:cs typeface="Times New Roman" pitchFamily="18" charset="0"/>
              </a:rPr>
              <a:t>.”</a:t>
            </a:r>
          </a:p>
          <a:p>
            <a:pPr algn="ctr" fontAlgn="auto">
              <a:spcBef>
                <a:spcPts val="0"/>
              </a:spcBef>
              <a:spcAft>
                <a:spcPts val="0"/>
              </a:spcAft>
              <a:defRPr/>
            </a:pP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Suyuti</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cami’u’s</a:t>
            </a:r>
            <a:r>
              <a:rPr lang="tr-TR" sz="1400" dirty="0">
                <a:solidFill>
                  <a:schemeClr val="tx1"/>
                </a:solidFill>
                <a:latin typeface="Times New Roman" pitchFamily="18" charset="0"/>
                <a:cs typeface="Times New Roman" pitchFamily="18" charset="0"/>
              </a:rPr>
              <a:t> </a:t>
            </a:r>
            <a:r>
              <a:rPr lang="tr-TR" sz="1400" dirty="0" err="1">
                <a:solidFill>
                  <a:schemeClr val="tx1"/>
                </a:solidFill>
                <a:latin typeface="Times New Roman" pitchFamily="18" charset="0"/>
                <a:cs typeface="Times New Roman" pitchFamily="18" charset="0"/>
              </a:rPr>
              <a:t>Sağir</a:t>
            </a:r>
            <a:r>
              <a:rPr lang="tr-TR" sz="1400" dirty="0">
                <a:solidFill>
                  <a:schemeClr val="tx1"/>
                </a:solidFill>
                <a:latin typeface="Times New Roman" pitchFamily="18" charset="0"/>
                <a:cs typeface="Times New Roman" pitchFamily="18" charset="0"/>
              </a:rPr>
              <a:t>, no:9291</a:t>
            </a:r>
            <a:r>
              <a:rPr lang="tr-TR" sz="1400" dirty="0" smtClean="0">
                <a:solidFill>
                  <a:schemeClr val="tx1"/>
                </a:solidFill>
                <a:latin typeface="Times New Roman" pitchFamily="18" charset="0"/>
                <a:cs typeface="Times New Roman" pitchFamily="18" charset="0"/>
              </a:rPr>
              <a:t>)</a:t>
            </a:r>
            <a:endParaRPr lang="tr-TR"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6" name="Picture 80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635896" y="-22882"/>
            <a:ext cx="2016224" cy="1284641"/>
          </a:xfrm>
          <a:prstGeom prst="rect">
            <a:avLst/>
          </a:prstGeom>
          <a:noFill/>
          <a:extLst/>
        </p:spPr>
      </p:pic>
      <p:sp>
        <p:nvSpPr>
          <p:cNvPr id="817" name="Rectangle 817"/>
          <p:cNvSpPr/>
          <p:nvPr/>
        </p:nvSpPr>
        <p:spPr>
          <a:xfrm>
            <a:off x="8439911" y="6447435"/>
            <a:ext cx="189890" cy="182879"/>
          </a:xfrm>
          <a:prstGeom prst="rect">
            <a:avLst/>
          </a:prstGeom>
        </p:spPr>
        <p:txBody>
          <a:bodyPr wrap="none" lIns="0" tIns="0" rIns="0" bIns="0">
            <a:spAutoFit/>
          </a:bodyPr>
          <a:lstStyle/>
          <a:p>
            <a:pPr marL="0"/>
            <a:r>
              <a:rPr lang="en-US" sz="1200" b="0" i="0" spc="0" baseline="0" dirty="0">
                <a:solidFill>
                  <a:srgbClr val="898989"/>
                </a:solidFill>
                <a:latin typeface="Calibri"/>
              </a:rPr>
              <a:t>34 </a:t>
            </a:r>
          </a:p>
        </p:txBody>
      </p:sp>
      <p:sp>
        <p:nvSpPr>
          <p:cNvPr id="5" name="3 Yuvarlatılmış Çapraz Köşeli Dikdörtgen"/>
          <p:cNvSpPr/>
          <p:nvPr/>
        </p:nvSpPr>
        <p:spPr>
          <a:xfrm>
            <a:off x="251520" y="1268760"/>
            <a:ext cx="8640960" cy="5472608"/>
          </a:xfrm>
          <a:prstGeom prst="round2DiagRect">
            <a:avLst>
              <a:gd name="adj1" fmla="val 4312"/>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ar-AE" sz="4000" dirty="0">
                <a:solidFill>
                  <a:schemeClr val="tx1"/>
                </a:solidFill>
                <a:cs typeface="Emine" panose="03020400000000000000" pitchFamily="66" charset="-78"/>
              </a:rPr>
              <a:t>اِنَّا عَرَضْنَا الْاَمَانَةَ عَلَى السَّمٰوَاتِ وَالْاَرْضِ وَالْجِبَالِ فَاَبَيْنَ اَنْ يَحْمِلْنَهَا وَاَشْفَقْنَ مِنْهَا وَحَمَلَهَا الْاِنْسَانُۜ اِنَّهُ كَانَ ظَلُوماً جَهُولاًۙ ﴿٧٢﴾ </a:t>
            </a:r>
            <a:endParaRPr lang="tr-TR" sz="4000" dirty="0">
              <a:solidFill>
                <a:schemeClr val="tx1"/>
              </a:solidFill>
              <a:cs typeface="Emine" panose="03020400000000000000" pitchFamily="66" charset="-78"/>
            </a:endParaRPr>
          </a:p>
          <a:p>
            <a:pPr algn="just"/>
            <a:endParaRPr lang="tr-TR" sz="3200" dirty="0">
              <a:solidFill>
                <a:schemeClr val="tx1"/>
              </a:solidFill>
            </a:endParaRPr>
          </a:p>
          <a:p>
            <a:pPr algn="just"/>
            <a:r>
              <a:rPr lang="en-US" sz="3200" dirty="0">
                <a:solidFill>
                  <a:schemeClr val="tx1"/>
                </a:solidFill>
              </a:rPr>
              <a:t>“Biz</a:t>
            </a:r>
            <a:r>
              <a:rPr lang="en-US" sz="3200" spc="-12" dirty="0">
                <a:solidFill>
                  <a:schemeClr val="tx1"/>
                </a:solidFill>
              </a:rPr>
              <a:t> </a:t>
            </a:r>
            <a:r>
              <a:rPr lang="en-US" sz="3200" dirty="0" err="1">
                <a:solidFill>
                  <a:schemeClr val="tx1"/>
                </a:solidFill>
              </a:rPr>
              <a:t>eman</a:t>
            </a:r>
            <a:r>
              <a:rPr lang="en-US" sz="3200" spc="-16" dirty="0" err="1">
                <a:solidFill>
                  <a:schemeClr val="tx1"/>
                </a:solidFill>
              </a:rPr>
              <a:t>e</a:t>
            </a:r>
            <a:r>
              <a:rPr lang="en-US" sz="3200" dirty="0" err="1">
                <a:solidFill>
                  <a:schemeClr val="tx1"/>
                </a:solidFill>
              </a:rPr>
              <a:t>ti</a:t>
            </a:r>
            <a:r>
              <a:rPr lang="en-US" sz="3200" dirty="0">
                <a:solidFill>
                  <a:schemeClr val="tx1"/>
                </a:solidFill>
              </a:rPr>
              <a:t>, </a:t>
            </a:r>
            <a:r>
              <a:rPr lang="en-US" sz="3200" b="1" spc="-27" dirty="0" err="1">
                <a:solidFill>
                  <a:schemeClr val="tx1"/>
                </a:solidFill>
                <a:latin typeface="Calibri,Bold"/>
              </a:rPr>
              <a:t>g</a:t>
            </a:r>
            <a:r>
              <a:rPr lang="en-US" sz="3200" b="1" dirty="0" err="1">
                <a:solidFill>
                  <a:schemeClr val="tx1"/>
                </a:solidFill>
                <a:latin typeface="Calibri,Bold"/>
              </a:rPr>
              <a:t>ökle</a:t>
            </a:r>
            <a:r>
              <a:rPr lang="en-US" sz="3200" b="1" spc="-33" dirty="0" err="1">
                <a:solidFill>
                  <a:schemeClr val="tx1"/>
                </a:solidFill>
                <a:latin typeface="Calibri,Bold"/>
              </a:rPr>
              <a:t>r</a:t>
            </a:r>
            <a:r>
              <a:rPr lang="en-US" sz="3200" b="1" dirty="0" err="1">
                <a:solidFill>
                  <a:schemeClr val="tx1"/>
                </a:solidFill>
                <a:latin typeface="Calibri,Bold"/>
              </a:rPr>
              <a:t>e</a:t>
            </a:r>
            <a:r>
              <a:rPr lang="en-US" sz="3200" b="1" dirty="0">
                <a:solidFill>
                  <a:schemeClr val="tx1"/>
                </a:solidFill>
                <a:latin typeface="Calibri,Bold"/>
              </a:rPr>
              <a:t>, </a:t>
            </a:r>
            <a:r>
              <a:rPr lang="en-US" sz="3200" b="1" spc="-41" dirty="0" err="1">
                <a:solidFill>
                  <a:schemeClr val="tx1"/>
                </a:solidFill>
                <a:latin typeface="Calibri,Bold"/>
              </a:rPr>
              <a:t>y</a:t>
            </a:r>
            <a:r>
              <a:rPr lang="en-US" sz="3200" b="1" dirty="0" err="1">
                <a:solidFill>
                  <a:schemeClr val="tx1"/>
                </a:solidFill>
                <a:latin typeface="Calibri,Bold"/>
              </a:rPr>
              <a:t>e</a:t>
            </a:r>
            <a:r>
              <a:rPr lang="en-US" sz="3200" b="1" spc="-36" dirty="0" err="1">
                <a:solidFill>
                  <a:schemeClr val="tx1"/>
                </a:solidFill>
                <a:latin typeface="Calibri,Bold"/>
              </a:rPr>
              <a:t>r</a:t>
            </a:r>
            <a:r>
              <a:rPr lang="en-US" sz="3200" b="1" dirty="0" err="1">
                <a:solidFill>
                  <a:schemeClr val="tx1"/>
                </a:solidFill>
                <a:latin typeface="Calibri,Bold"/>
              </a:rPr>
              <a:t>e</a:t>
            </a:r>
            <a:r>
              <a:rPr lang="en-US" sz="3200" b="1" dirty="0">
                <a:solidFill>
                  <a:schemeClr val="tx1"/>
                </a:solidFill>
                <a:latin typeface="Calibri,Bold"/>
              </a:rPr>
              <a:t> </a:t>
            </a:r>
            <a:r>
              <a:rPr lang="en-US" sz="3200" b="1" spc="-25" dirty="0" err="1">
                <a:solidFill>
                  <a:schemeClr val="tx1"/>
                </a:solidFill>
                <a:latin typeface="Calibri,Bold"/>
              </a:rPr>
              <a:t>v</a:t>
            </a:r>
            <a:r>
              <a:rPr lang="en-US" sz="3200" b="1" dirty="0" err="1">
                <a:solidFill>
                  <a:schemeClr val="tx1"/>
                </a:solidFill>
                <a:latin typeface="Calibri,Bold"/>
              </a:rPr>
              <a:t>e</a:t>
            </a:r>
            <a:r>
              <a:rPr lang="en-US" sz="3200" b="1" dirty="0">
                <a:solidFill>
                  <a:schemeClr val="tx1"/>
                </a:solidFill>
                <a:latin typeface="Calibri,Bold"/>
              </a:rPr>
              <a:t> </a:t>
            </a:r>
            <a:r>
              <a:rPr lang="en-US" sz="3200" b="1" dirty="0" err="1">
                <a:solidFill>
                  <a:schemeClr val="tx1"/>
                </a:solidFill>
                <a:latin typeface="Calibri,Bold"/>
              </a:rPr>
              <a:t>dağ</a:t>
            </a:r>
            <a:r>
              <a:rPr lang="en-US" sz="3200" b="1" spc="-11" dirty="0" err="1">
                <a:solidFill>
                  <a:schemeClr val="tx1"/>
                </a:solidFill>
                <a:latin typeface="Calibri,Bold"/>
              </a:rPr>
              <a:t>l</a:t>
            </a:r>
            <a:r>
              <a:rPr lang="en-US" sz="3200" b="1" dirty="0" err="1">
                <a:solidFill>
                  <a:schemeClr val="tx1"/>
                </a:solidFill>
                <a:latin typeface="Calibri,Bold"/>
              </a:rPr>
              <a:t>a</a:t>
            </a:r>
            <a:r>
              <a:rPr lang="en-US" sz="3200" b="1" spc="-58" dirty="0" err="1">
                <a:solidFill>
                  <a:schemeClr val="tx1"/>
                </a:solidFill>
                <a:latin typeface="Calibri,Bold"/>
              </a:rPr>
              <a:t>r</a:t>
            </a:r>
            <a:r>
              <a:rPr lang="en-US" sz="3200" b="1" dirty="0" err="1">
                <a:solidFill>
                  <a:schemeClr val="tx1"/>
                </a:solidFill>
                <a:latin typeface="Calibri,Bold"/>
              </a:rPr>
              <a:t>a</a:t>
            </a:r>
            <a:r>
              <a:rPr lang="en-US" sz="3200" b="1" dirty="0">
                <a:solidFill>
                  <a:schemeClr val="tx1"/>
                </a:solidFill>
                <a:latin typeface="Calibri,Bold"/>
              </a:rPr>
              <a:t> </a:t>
            </a:r>
            <a:r>
              <a:rPr lang="en-US" sz="3200" b="1" spc="-33" dirty="0" err="1">
                <a:solidFill>
                  <a:schemeClr val="tx1"/>
                </a:solidFill>
                <a:latin typeface="Calibri,Bold"/>
              </a:rPr>
              <a:t>t</a:t>
            </a:r>
            <a:r>
              <a:rPr lang="en-US" sz="3200" b="1" dirty="0" err="1">
                <a:solidFill>
                  <a:schemeClr val="tx1"/>
                </a:solidFill>
                <a:latin typeface="Calibri,Bold"/>
              </a:rPr>
              <a:t>eklif</a:t>
            </a:r>
            <a:r>
              <a:rPr lang="en-US" sz="3200" b="1" dirty="0">
                <a:solidFill>
                  <a:schemeClr val="tx1"/>
                </a:solidFill>
                <a:latin typeface="Calibri,Bold"/>
              </a:rPr>
              <a:t> </a:t>
            </a:r>
            <a:r>
              <a:rPr lang="en-US" sz="3200" b="1" spc="-25" dirty="0" err="1">
                <a:solidFill>
                  <a:schemeClr val="tx1"/>
                </a:solidFill>
                <a:latin typeface="Calibri,Bold"/>
              </a:rPr>
              <a:t>e</a:t>
            </a:r>
            <a:r>
              <a:rPr lang="en-US" sz="3200" b="1" spc="-33" dirty="0" err="1">
                <a:solidFill>
                  <a:schemeClr val="tx1"/>
                </a:solidFill>
                <a:latin typeface="Calibri,Bold"/>
              </a:rPr>
              <a:t>t</a:t>
            </a:r>
            <a:r>
              <a:rPr lang="en-US" sz="3200" b="1" dirty="0" err="1">
                <a:solidFill>
                  <a:schemeClr val="tx1"/>
                </a:solidFill>
                <a:latin typeface="Calibri,Bold"/>
              </a:rPr>
              <a:t>tik</a:t>
            </a:r>
            <a:r>
              <a:rPr lang="en-US" sz="3200" dirty="0">
                <a:solidFill>
                  <a:schemeClr val="tx1"/>
                </a:solidFill>
              </a:rPr>
              <a:t> de </a:t>
            </a:r>
            <a:r>
              <a:rPr lang="en-US" sz="3200" dirty="0" err="1">
                <a:solidFill>
                  <a:schemeClr val="tx1"/>
                </a:solidFill>
              </a:rPr>
              <a:t>onlar</a:t>
            </a:r>
            <a:r>
              <a:rPr lang="en-US" sz="3200" dirty="0">
                <a:solidFill>
                  <a:schemeClr val="tx1"/>
                </a:solidFill>
              </a:rPr>
              <a:t> </a:t>
            </a:r>
            <a:r>
              <a:rPr lang="en-US" sz="3200" dirty="0" err="1">
                <a:solidFill>
                  <a:schemeClr val="tx1"/>
                </a:solidFill>
              </a:rPr>
              <a:t>bu</a:t>
            </a:r>
            <a:r>
              <a:rPr lang="en-US" sz="3200" spc="-11" dirty="0" err="1">
                <a:solidFill>
                  <a:schemeClr val="tx1"/>
                </a:solidFill>
              </a:rPr>
              <a:t>n</a:t>
            </a:r>
            <a:r>
              <a:rPr lang="en-US" sz="3200" dirty="0" err="1">
                <a:solidFill>
                  <a:schemeClr val="tx1"/>
                </a:solidFill>
              </a:rPr>
              <a:t>u</a:t>
            </a:r>
            <a:r>
              <a:rPr lang="en-US" sz="3200" dirty="0">
                <a:solidFill>
                  <a:schemeClr val="tx1"/>
                </a:solidFill>
              </a:rPr>
              <a:t> </a:t>
            </a:r>
            <a:r>
              <a:rPr lang="en-US" sz="3200" dirty="0" err="1">
                <a:solidFill>
                  <a:schemeClr val="tx1"/>
                </a:solidFill>
              </a:rPr>
              <a:t>y</a:t>
            </a:r>
            <a:r>
              <a:rPr lang="en-US" sz="3200" spc="-11" dirty="0" err="1">
                <a:solidFill>
                  <a:schemeClr val="tx1"/>
                </a:solidFill>
              </a:rPr>
              <a:t>ü</a:t>
            </a:r>
            <a:r>
              <a:rPr lang="en-US" sz="3200" dirty="0" err="1">
                <a:solidFill>
                  <a:schemeClr val="tx1"/>
                </a:solidFill>
              </a:rPr>
              <a:t>kle</a:t>
            </a:r>
            <a:r>
              <a:rPr lang="en-US" sz="3200" spc="-11" dirty="0" err="1">
                <a:solidFill>
                  <a:schemeClr val="tx1"/>
                </a:solidFill>
              </a:rPr>
              <a:t>n</a:t>
            </a:r>
            <a:r>
              <a:rPr lang="en-US" sz="3200" dirty="0" err="1">
                <a:solidFill>
                  <a:schemeClr val="tx1"/>
                </a:solidFill>
              </a:rPr>
              <a:t>me</a:t>
            </a:r>
            <a:r>
              <a:rPr lang="en-US" sz="3200" spc="-13" dirty="0" err="1">
                <a:solidFill>
                  <a:schemeClr val="tx1"/>
                </a:solidFill>
              </a:rPr>
              <a:t>k</a:t>
            </a:r>
            <a:r>
              <a:rPr lang="en-US" sz="3200" spc="-25" dirty="0" err="1">
                <a:solidFill>
                  <a:schemeClr val="tx1"/>
                </a:solidFill>
              </a:rPr>
              <a:t>t</a:t>
            </a:r>
            <a:r>
              <a:rPr lang="en-US" sz="3200" dirty="0" err="1">
                <a:solidFill>
                  <a:schemeClr val="tx1"/>
                </a:solidFill>
              </a:rPr>
              <a:t>en</a:t>
            </a:r>
            <a:r>
              <a:rPr lang="en-US" sz="3200" dirty="0">
                <a:solidFill>
                  <a:schemeClr val="tx1"/>
                </a:solidFill>
              </a:rPr>
              <a:t> </a:t>
            </a:r>
            <a:r>
              <a:rPr lang="en-US" sz="3200" dirty="0" err="1">
                <a:solidFill>
                  <a:schemeClr val="tx1"/>
                </a:solidFill>
              </a:rPr>
              <a:t>çekin</a:t>
            </a:r>
            <a:r>
              <a:rPr lang="en-US" sz="3200" spc="-11" dirty="0" err="1">
                <a:solidFill>
                  <a:schemeClr val="tx1"/>
                </a:solidFill>
              </a:rPr>
              <a:t>d</a:t>
            </a:r>
            <a:r>
              <a:rPr lang="en-US" sz="3200" dirty="0" err="1">
                <a:solidFill>
                  <a:schemeClr val="tx1"/>
                </a:solidFill>
              </a:rPr>
              <a:t>i</a:t>
            </a:r>
            <a:r>
              <a:rPr lang="en-US" sz="3200" spc="-13" dirty="0" err="1">
                <a:solidFill>
                  <a:schemeClr val="tx1"/>
                </a:solidFill>
              </a:rPr>
              <a:t>l</a:t>
            </a:r>
            <a:r>
              <a:rPr lang="en-US" sz="3200" dirty="0" err="1">
                <a:solidFill>
                  <a:schemeClr val="tx1"/>
                </a:solidFill>
              </a:rPr>
              <a:t>e</a:t>
            </a:r>
            <a:r>
              <a:rPr lang="en-US" sz="3200" spc="-243" dirty="0" err="1">
                <a:solidFill>
                  <a:schemeClr val="tx1"/>
                </a:solidFill>
              </a:rPr>
              <a:t>r</a:t>
            </a:r>
            <a:r>
              <a:rPr lang="en-US" sz="3200" dirty="0">
                <a:solidFill>
                  <a:schemeClr val="tx1"/>
                </a:solidFill>
              </a:rPr>
              <a:t>, (</a:t>
            </a:r>
            <a:r>
              <a:rPr lang="en-US" sz="3200" dirty="0" err="1">
                <a:solidFill>
                  <a:schemeClr val="tx1"/>
                </a:solidFill>
              </a:rPr>
              <a:t>sorum</a:t>
            </a:r>
            <a:r>
              <a:rPr lang="en-US" sz="3200" spc="-11" dirty="0" err="1">
                <a:solidFill>
                  <a:schemeClr val="tx1"/>
                </a:solidFill>
              </a:rPr>
              <a:t>l</a:t>
            </a:r>
            <a:r>
              <a:rPr lang="en-US" sz="3200" dirty="0" err="1">
                <a:solidFill>
                  <a:schemeClr val="tx1"/>
                </a:solidFill>
              </a:rPr>
              <a:t>u</a:t>
            </a:r>
            <a:r>
              <a:rPr lang="en-US" sz="3200" spc="-11" dirty="0" err="1">
                <a:solidFill>
                  <a:schemeClr val="tx1"/>
                </a:solidFill>
              </a:rPr>
              <a:t>l</a:t>
            </a:r>
            <a:r>
              <a:rPr lang="en-US" sz="3200" dirty="0" err="1">
                <a:solidFill>
                  <a:schemeClr val="tx1"/>
                </a:solidFill>
              </a:rPr>
              <a:t>uğundan</a:t>
            </a:r>
            <a:r>
              <a:rPr lang="en-US" sz="3200" dirty="0">
                <a:solidFill>
                  <a:schemeClr val="tx1"/>
                </a:solidFill>
              </a:rPr>
              <a:t>) </a:t>
            </a:r>
            <a:r>
              <a:rPr lang="en-US" sz="3200" spc="-95" dirty="0" err="1">
                <a:solidFill>
                  <a:schemeClr val="tx1"/>
                </a:solidFill>
              </a:rPr>
              <a:t>k</a:t>
            </a:r>
            <a:r>
              <a:rPr lang="en-US" sz="3200" dirty="0" err="1">
                <a:solidFill>
                  <a:schemeClr val="tx1"/>
                </a:solidFill>
              </a:rPr>
              <a:t>or</a:t>
            </a:r>
            <a:r>
              <a:rPr lang="en-US" sz="3200" spc="-13" dirty="0" err="1">
                <a:solidFill>
                  <a:schemeClr val="tx1"/>
                </a:solidFill>
              </a:rPr>
              <a:t>k</a:t>
            </a:r>
            <a:r>
              <a:rPr lang="en-US" sz="3200" dirty="0" err="1">
                <a:solidFill>
                  <a:schemeClr val="tx1"/>
                </a:solidFill>
              </a:rPr>
              <a:t>tu</a:t>
            </a:r>
            <a:r>
              <a:rPr lang="en-US" sz="3200" spc="-11" dirty="0" err="1">
                <a:solidFill>
                  <a:schemeClr val="tx1"/>
                </a:solidFill>
              </a:rPr>
              <a:t>l</a:t>
            </a:r>
            <a:r>
              <a:rPr lang="en-US" sz="3200" dirty="0" err="1">
                <a:solidFill>
                  <a:schemeClr val="tx1"/>
                </a:solidFill>
              </a:rPr>
              <a:t>a</a:t>
            </a:r>
            <a:r>
              <a:rPr lang="en-US" sz="3200" spc="-274" dirty="0" err="1">
                <a:solidFill>
                  <a:schemeClr val="tx1"/>
                </a:solidFill>
              </a:rPr>
              <a:t>r</a:t>
            </a:r>
            <a:r>
              <a:rPr lang="en-US" sz="3200" dirty="0">
                <a:solidFill>
                  <a:schemeClr val="tx1"/>
                </a:solidFill>
              </a:rPr>
              <a:t>. </a:t>
            </a:r>
            <a:r>
              <a:rPr lang="en-US" sz="3200" b="1" dirty="0" err="1">
                <a:solidFill>
                  <a:schemeClr val="tx1"/>
                </a:solidFill>
                <a:latin typeface="Calibri,Bold"/>
              </a:rPr>
              <a:t>Onu</a:t>
            </a:r>
            <a:r>
              <a:rPr lang="en-US" sz="3200" b="1" spc="-19" dirty="0">
                <a:solidFill>
                  <a:schemeClr val="tx1"/>
                </a:solidFill>
                <a:latin typeface="Calibri,Bold"/>
              </a:rPr>
              <a:t> </a:t>
            </a:r>
            <a:r>
              <a:rPr lang="en-US" sz="3200" b="1" dirty="0" err="1">
                <a:solidFill>
                  <a:schemeClr val="tx1"/>
                </a:solidFill>
                <a:latin typeface="Calibri,Bold"/>
              </a:rPr>
              <a:t>insan</a:t>
            </a:r>
            <a:r>
              <a:rPr lang="en-US" sz="3200" b="1" spc="-25" dirty="0">
                <a:solidFill>
                  <a:schemeClr val="tx1"/>
                </a:solidFill>
                <a:latin typeface="Calibri,Bold"/>
              </a:rPr>
              <a:t> </a:t>
            </a:r>
            <a:r>
              <a:rPr lang="en-US" sz="3200" b="1" dirty="0" err="1">
                <a:solidFill>
                  <a:schemeClr val="tx1"/>
                </a:solidFill>
                <a:latin typeface="Calibri,Bold"/>
              </a:rPr>
              <a:t>y</a:t>
            </a:r>
            <a:r>
              <a:rPr lang="en-US" sz="3200" b="1" spc="-12" dirty="0" err="1">
                <a:solidFill>
                  <a:schemeClr val="tx1"/>
                </a:solidFill>
                <a:latin typeface="Calibri,Bold"/>
              </a:rPr>
              <a:t>ü</a:t>
            </a:r>
            <a:r>
              <a:rPr lang="en-US" sz="3200" b="1" dirty="0" err="1">
                <a:solidFill>
                  <a:schemeClr val="tx1"/>
                </a:solidFill>
                <a:latin typeface="Calibri,Bold"/>
              </a:rPr>
              <a:t>klendi</a:t>
            </a:r>
            <a:r>
              <a:rPr lang="en-US" sz="3200" b="1" dirty="0">
                <a:solidFill>
                  <a:schemeClr val="tx1"/>
                </a:solidFill>
                <a:latin typeface="Calibri,Bold"/>
              </a:rPr>
              <a:t>.</a:t>
            </a:r>
            <a:r>
              <a:rPr lang="en-US" sz="3200" b="1" spc="-12" dirty="0">
                <a:solidFill>
                  <a:schemeClr val="tx1"/>
                </a:solidFill>
                <a:latin typeface="Calibri,Bold"/>
              </a:rPr>
              <a:t> </a:t>
            </a:r>
            <a:r>
              <a:rPr lang="en-US" sz="3200" dirty="0" err="1">
                <a:solidFill>
                  <a:schemeClr val="tx1"/>
                </a:solidFill>
              </a:rPr>
              <a:t>Doğru</a:t>
            </a:r>
            <a:r>
              <a:rPr lang="en-US" sz="3200" spc="-12" dirty="0" err="1">
                <a:solidFill>
                  <a:schemeClr val="tx1"/>
                </a:solidFill>
              </a:rPr>
              <a:t>s</a:t>
            </a:r>
            <a:r>
              <a:rPr lang="en-US" sz="3200" dirty="0" err="1">
                <a:solidFill>
                  <a:schemeClr val="tx1"/>
                </a:solidFill>
              </a:rPr>
              <a:t>u</a:t>
            </a:r>
            <a:r>
              <a:rPr lang="en-US" sz="3200" dirty="0">
                <a:solidFill>
                  <a:schemeClr val="tx1"/>
                </a:solidFill>
              </a:rPr>
              <a:t> o </a:t>
            </a:r>
            <a:r>
              <a:rPr lang="en-US" sz="3200" spc="-25" dirty="0" err="1">
                <a:solidFill>
                  <a:schemeClr val="tx1"/>
                </a:solidFill>
              </a:rPr>
              <a:t>ç</a:t>
            </a:r>
            <a:r>
              <a:rPr lang="en-US" sz="3200" dirty="0" err="1">
                <a:solidFill>
                  <a:schemeClr val="tx1"/>
                </a:solidFill>
              </a:rPr>
              <a:t>ok</a:t>
            </a:r>
            <a:r>
              <a:rPr lang="en-US" sz="3200" spc="-22" dirty="0">
                <a:solidFill>
                  <a:schemeClr val="tx1"/>
                </a:solidFill>
              </a:rPr>
              <a:t> </a:t>
            </a:r>
            <a:r>
              <a:rPr lang="en-US" sz="3200" spc="-54" dirty="0" err="1">
                <a:solidFill>
                  <a:schemeClr val="tx1"/>
                </a:solidFill>
              </a:rPr>
              <a:t>z</a:t>
            </a:r>
            <a:r>
              <a:rPr lang="en-US" sz="3200" dirty="0" err="1">
                <a:solidFill>
                  <a:schemeClr val="tx1"/>
                </a:solidFill>
              </a:rPr>
              <a:t>alim</a:t>
            </a:r>
            <a:r>
              <a:rPr lang="en-US" sz="3200" dirty="0">
                <a:solidFill>
                  <a:schemeClr val="tx1"/>
                </a:solidFill>
              </a:rPr>
              <a:t>, </a:t>
            </a:r>
            <a:r>
              <a:rPr lang="en-US" sz="3200" spc="-19" dirty="0" err="1">
                <a:solidFill>
                  <a:schemeClr val="tx1"/>
                </a:solidFill>
              </a:rPr>
              <a:t>ç</a:t>
            </a:r>
            <a:r>
              <a:rPr lang="en-US" sz="3200" dirty="0" err="1">
                <a:solidFill>
                  <a:schemeClr val="tx1"/>
                </a:solidFill>
              </a:rPr>
              <a:t>ok</a:t>
            </a:r>
            <a:r>
              <a:rPr lang="en-US" sz="3200" dirty="0">
                <a:solidFill>
                  <a:schemeClr val="tx1"/>
                </a:solidFill>
              </a:rPr>
              <a:t> </a:t>
            </a:r>
            <a:r>
              <a:rPr lang="en-US" sz="3200" spc="-32" dirty="0" err="1">
                <a:solidFill>
                  <a:schemeClr val="tx1"/>
                </a:solidFill>
              </a:rPr>
              <a:t>c</a:t>
            </a:r>
            <a:r>
              <a:rPr lang="en-US" sz="3200" dirty="0" err="1">
                <a:solidFill>
                  <a:schemeClr val="tx1"/>
                </a:solidFill>
              </a:rPr>
              <a:t>ahi</a:t>
            </a:r>
            <a:r>
              <a:rPr lang="en-US" sz="3200" spc="-12" dirty="0" err="1">
                <a:solidFill>
                  <a:schemeClr val="tx1"/>
                </a:solidFill>
              </a:rPr>
              <a:t>l</a:t>
            </a:r>
            <a:r>
              <a:rPr lang="en-US" sz="3200" dirty="0" err="1">
                <a:solidFill>
                  <a:schemeClr val="tx1"/>
                </a:solidFill>
              </a:rPr>
              <a:t>di</a:t>
            </a:r>
            <a:r>
              <a:rPr lang="en-US" sz="3200" spc="-336" dirty="0" err="1">
                <a:solidFill>
                  <a:schemeClr val="tx1"/>
                </a:solidFill>
              </a:rPr>
              <a:t>r</a:t>
            </a:r>
            <a:r>
              <a:rPr lang="en-US" sz="3200" spc="-243" dirty="0">
                <a:solidFill>
                  <a:schemeClr val="tx1"/>
                </a:solidFill>
              </a:rPr>
              <a:t>.</a:t>
            </a:r>
            <a:r>
              <a:rPr lang="en-US" sz="3200" dirty="0">
                <a:solidFill>
                  <a:schemeClr val="tx1"/>
                </a:solidFill>
              </a:rPr>
              <a:t>” (</a:t>
            </a:r>
            <a:r>
              <a:rPr lang="en-US" sz="3200" dirty="0" err="1">
                <a:solidFill>
                  <a:schemeClr val="tx1"/>
                </a:solidFill>
              </a:rPr>
              <a:t>Ah</a:t>
            </a:r>
            <a:r>
              <a:rPr lang="en-US" sz="3200" spc="-28" dirty="0" err="1">
                <a:solidFill>
                  <a:schemeClr val="tx1"/>
                </a:solidFill>
              </a:rPr>
              <a:t>z</a:t>
            </a:r>
            <a:r>
              <a:rPr lang="en-US" sz="3200" dirty="0" err="1">
                <a:solidFill>
                  <a:schemeClr val="tx1"/>
                </a:solidFill>
              </a:rPr>
              <a:t>ab</a:t>
            </a:r>
            <a:r>
              <a:rPr lang="en-US" sz="3200" dirty="0">
                <a:solidFill>
                  <a:schemeClr val="tx1"/>
                </a:solidFill>
              </a:rPr>
              <a:t>, 72) </a:t>
            </a:r>
          </a:p>
        </p:txBody>
      </p:sp>
    </p:spTree>
    <p:extLst>
      <p:ext uri="{BB962C8B-B14F-4D97-AF65-F5344CB8AC3E}">
        <p14:creationId xmlns:p14="http://schemas.microsoft.com/office/powerpoint/2010/main" val="3407900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44624"/>
            <a:ext cx="9144000" cy="6813376"/>
          </a:xfrm>
          <a:prstGeom prst="round2DiagRect">
            <a:avLst>
              <a:gd name="adj1" fmla="val 3298"/>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800" dirty="0">
                <a:solidFill>
                  <a:schemeClr val="bg1"/>
                </a:solidFill>
                <a:latin typeface="Times New Roman" pitchFamily="18" charset="0"/>
                <a:cs typeface="Times New Roman" pitchFamily="18" charset="0"/>
              </a:rPr>
              <a:t>Kur’an-ı Kerimin </a:t>
            </a:r>
          </a:p>
          <a:p>
            <a:pPr marL="342900" indent="-342900" algn="just" fontAlgn="auto">
              <a:spcBef>
                <a:spcPts val="0"/>
              </a:spcBef>
              <a:spcAft>
                <a:spcPts val="0"/>
              </a:spcAft>
              <a:buFont typeface="Arial" panose="020B0604020202020204" pitchFamily="34" charset="0"/>
              <a:buChar char="•"/>
              <a:defRPr/>
            </a:pPr>
            <a:r>
              <a:rPr lang="tr-TR" sz="2800" b="1" dirty="0">
                <a:solidFill>
                  <a:srgbClr val="FFFF00"/>
                </a:solidFill>
                <a:latin typeface="Times New Roman" pitchFamily="18" charset="0"/>
                <a:cs typeface="Times New Roman" pitchFamily="18" charset="0"/>
              </a:rPr>
              <a:t>İndiği dağ, nur dağı olur.</a:t>
            </a:r>
          </a:p>
          <a:p>
            <a:pPr marL="342900" indent="-342900" algn="just" fontAlgn="auto">
              <a:spcBef>
                <a:spcPts val="0"/>
              </a:spcBef>
              <a:spcAft>
                <a:spcPts val="0"/>
              </a:spcAft>
              <a:buFont typeface="Arial" panose="020B0604020202020204" pitchFamily="34" charset="0"/>
              <a:buChar char="•"/>
              <a:defRPr/>
            </a:pPr>
            <a:r>
              <a:rPr lang="tr-TR" sz="2800" b="1" dirty="0">
                <a:solidFill>
                  <a:srgbClr val="92D050"/>
                </a:solidFill>
                <a:latin typeface="Times New Roman" pitchFamily="18" charset="0"/>
                <a:cs typeface="Times New Roman" pitchFamily="18" charset="0"/>
              </a:rPr>
              <a:t>İndiği şehir, </a:t>
            </a:r>
            <a:r>
              <a:rPr lang="tr-TR" sz="2800" b="1" dirty="0" err="1">
                <a:solidFill>
                  <a:srgbClr val="92D050"/>
                </a:solidFill>
                <a:latin typeface="Times New Roman" pitchFamily="18" charset="0"/>
                <a:cs typeface="Times New Roman" pitchFamily="18" charset="0"/>
              </a:rPr>
              <a:t>Ümmül</a:t>
            </a:r>
            <a:r>
              <a:rPr lang="tr-TR" sz="2800" b="1" dirty="0">
                <a:solidFill>
                  <a:srgbClr val="92D050"/>
                </a:solidFill>
                <a:latin typeface="Times New Roman" pitchFamily="18" charset="0"/>
                <a:cs typeface="Times New Roman" pitchFamily="18" charset="0"/>
              </a:rPr>
              <a:t> </a:t>
            </a:r>
            <a:r>
              <a:rPr lang="tr-TR" sz="2800" b="1" dirty="0" err="1">
                <a:solidFill>
                  <a:srgbClr val="92D050"/>
                </a:solidFill>
                <a:latin typeface="Times New Roman" pitchFamily="18" charset="0"/>
                <a:cs typeface="Times New Roman" pitchFamily="18" charset="0"/>
              </a:rPr>
              <a:t>Gura</a:t>
            </a:r>
            <a:r>
              <a:rPr lang="tr-TR" sz="2800" b="1" dirty="0">
                <a:solidFill>
                  <a:srgbClr val="92D050"/>
                </a:solidFill>
                <a:latin typeface="Times New Roman" pitchFamily="18" charset="0"/>
                <a:cs typeface="Times New Roman" pitchFamily="18" charset="0"/>
              </a:rPr>
              <a:t> ve </a:t>
            </a:r>
            <a:r>
              <a:rPr lang="tr-TR" sz="2800" b="1" dirty="0" err="1">
                <a:solidFill>
                  <a:srgbClr val="92D050"/>
                </a:solidFill>
                <a:latin typeface="Times New Roman" pitchFamily="18" charset="0"/>
                <a:cs typeface="Times New Roman" pitchFamily="18" charset="0"/>
              </a:rPr>
              <a:t>Mükerreme</a:t>
            </a:r>
            <a:r>
              <a:rPr lang="tr-TR" sz="2800" b="1" dirty="0">
                <a:solidFill>
                  <a:srgbClr val="92D050"/>
                </a:solidFill>
                <a:latin typeface="Times New Roman" pitchFamily="18" charset="0"/>
                <a:cs typeface="Times New Roman" pitchFamily="18" charset="0"/>
              </a:rPr>
              <a:t> olur</a:t>
            </a:r>
          </a:p>
          <a:p>
            <a:pPr marL="342900" indent="-342900" algn="just" fontAlgn="auto">
              <a:spcBef>
                <a:spcPts val="0"/>
              </a:spcBef>
              <a:spcAft>
                <a:spcPts val="0"/>
              </a:spcAft>
              <a:buFont typeface="Arial" panose="020B0604020202020204" pitchFamily="34" charset="0"/>
              <a:buChar char="•"/>
              <a:defRPr/>
            </a:pPr>
            <a:r>
              <a:rPr lang="tr-TR" sz="2800" b="1" dirty="0">
                <a:solidFill>
                  <a:srgbClr val="00B050"/>
                </a:solidFill>
                <a:latin typeface="Times New Roman" pitchFamily="18" charset="0"/>
                <a:cs typeface="Times New Roman" pitchFamily="18" charset="0"/>
              </a:rPr>
              <a:t>İndiği ay, aylar içerisinde sultan olur.</a:t>
            </a:r>
          </a:p>
          <a:p>
            <a:pPr marL="342900" indent="-342900" algn="just" fontAlgn="auto">
              <a:spcBef>
                <a:spcPts val="0"/>
              </a:spcBef>
              <a:spcAft>
                <a:spcPts val="0"/>
              </a:spcAft>
              <a:buFont typeface="Arial" panose="020B0604020202020204" pitchFamily="34" charset="0"/>
              <a:buChar char="•"/>
              <a:defRPr/>
            </a:pPr>
            <a:r>
              <a:rPr lang="tr-TR" sz="2800" b="1" dirty="0">
                <a:solidFill>
                  <a:srgbClr val="0070C0"/>
                </a:solidFill>
                <a:latin typeface="Times New Roman" pitchFamily="18" charset="0"/>
                <a:cs typeface="Times New Roman" pitchFamily="18" charset="0"/>
              </a:rPr>
              <a:t>İndiği gece, bir ömre bedel Kadir olur.</a:t>
            </a:r>
          </a:p>
          <a:p>
            <a:pPr marL="342900" indent="-342900" algn="just" fontAlgn="auto">
              <a:spcBef>
                <a:spcPts val="0"/>
              </a:spcBef>
              <a:spcAft>
                <a:spcPts val="0"/>
              </a:spcAft>
              <a:buFont typeface="Arial" panose="020B0604020202020204" pitchFamily="34" charset="0"/>
              <a:buChar char="•"/>
              <a:defRPr/>
            </a:pPr>
            <a:r>
              <a:rPr lang="tr-TR" sz="2800" b="1" dirty="0">
                <a:solidFill>
                  <a:srgbClr val="FF0000"/>
                </a:solidFill>
                <a:latin typeface="Times New Roman" pitchFamily="18" charset="0"/>
                <a:cs typeface="Times New Roman" pitchFamily="18" charset="0"/>
              </a:rPr>
              <a:t>İndiği insan, Hz. Muhammed Mustafa olur.</a:t>
            </a: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endParaRPr lang="tr-TR" sz="2800" dirty="0">
              <a:solidFill>
                <a:schemeClr val="tx1"/>
              </a:solidFill>
              <a:latin typeface="Times New Roman" pitchFamily="18" charset="0"/>
              <a:cs typeface="Times New Roman" pitchFamily="18" charset="0"/>
            </a:endParaRPr>
          </a:p>
          <a:p>
            <a:pPr algn="just" fontAlgn="auto">
              <a:spcBef>
                <a:spcPts val="0"/>
              </a:spcBef>
              <a:spcAft>
                <a:spcPts val="0"/>
              </a:spcAft>
              <a:defRPr/>
            </a:pPr>
            <a:r>
              <a:rPr lang="tr-TR" sz="2800" dirty="0">
                <a:solidFill>
                  <a:schemeClr val="bg1"/>
                </a:solidFill>
                <a:latin typeface="Times New Roman" pitchFamily="18" charset="0"/>
                <a:cs typeface="Times New Roman" pitchFamily="18" charset="0"/>
              </a:rPr>
              <a:t>İnsan kendisine inen kuranı yaşar ve hükümleriyle amel eder, </a:t>
            </a:r>
            <a:r>
              <a:rPr lang="tr-TR" sz="2800" b="1" dirty="0">
                <a:solidFill>
                  <a:srgbClr val="FF0000"/>
                </a:solidFill>
                <a:latin typeface="Times New Roman" pitchFamily="18" charset="0"/>
                <a:cs typeface="Times New Roman" pitchFamily="18" charset="0"/>
              </a:rPr>
              <a:t>Kur’an’ın İnsanı olursa, </a:t>
            </a:r>
            <a:r>
              <a:rPr lang="tr-TR" sz="2800" b="1" dirty="0">
                <a:solidFill>
                  <a:srgbClr val="FFFF00"/>
                </a:solidFill>
                <a:latin typeface="Times New Roman" pitchFamily="18" charset="0"/>
                <a:cs typeface="Times New Roman" pitchFamily="18" charset="0"/>
              </a:rPr>
              <a:t>O’nun ahlakıyla ahlaklanır ve </a:t>
            </a:r>
            <a:r>
              <a:rPr lang="tr-TR" sz="2800" b="1" dirty="0">
                <a:solidFill>
                  <a:schemeClr val="accent6">
                    <a:lumMod val="60000"/>
                    <a:lumOff val="40000"/>
                  </a:schemeClr>
                </a:solidFill>
                <a:latin typeface="Times New Roman" pitchFamily="18" charset="0"/>
                <a:cs typeface="Times New Roman" pitchFamily="18" charset="0"/>
              </a:rPr>
              <a:t>gösterdiği yolda bir hayat sürerse </a:t>
            </a:r>
            <a:r>
              <a:rPr lang="tr-TR" sz="2800" b="1" dirty="0">
                <a:solidFill>
                  <a:schemeClr val="bg1"/>
                </a:solidFill>
                <a:latin typeface="Times New Roman" pitchFamily="18" charset="0"/>
                <a:cs typeface="Times New Roman" pitchFamily="18" charset="0"/>
              </a:rPr>
              <a:t>şereflenir</a:t>
            </a:r>
            <a:r>
              <a:rPr lang="tr-TR" sz="28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1135102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SAHİPSİZ BIRAKMA RAHMET VESİLENE SARIL</a:t>
            </a:r>
          </a:p>
          <a:p>
            <a:pPr algn="ctr" fontAlgn="auto">
              <a:spcBef>
                <a:spcPts val="0"/>
              </a:spcBef>
              <a:spcAft>
                <a:spcPts val="0"/>
              </a:spcAft>
              <a:defRPr/>
            </a:pPr>
            <a:r>
              <a:rPr lang="tr-TR" sz="28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KARANLIKLARDAN AYDINLIĞA ÇIKARSIN</a:t>
            </a:r>
            <a:endParaRPr lang="tr-TR" sz="28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3 Yuvarlatılmış Çapraz Köşeli Dikdörtgen"/>
          <p:cNvSpPr/>
          <p:nvPr/>
        </p:nvSpPr>
        <p:spPr>
          <a:xfrm>
            <a:off x="179511" y="1309265"/>
            <a:ext cx="8784977" cy="554873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AE" sz="3600" dirty="0">
                <a:solidFill>
                  <a:schemeClr val="tx1"/>
                </a:solidFill>
                <a:cs typeface="Emine" panose="03020400000000000000" pitchFamily="66" charset="-78"/>
              </a:rPr>
              <a:t>وَقَالَ الرَّسُولُ يَا رَبِّ اِنَّ قَوْمِي اتَّخَذُوا هٰذَا الْقُرْاٰنَ مَهْجُوراً ﴿٣٠﴾</a:t>
            </a:r>
            <a:endParaRPr lang="tr-TR" sz="3600" dirty="0">
              <a:solidFill>
                <a:schemeClr val="tx1"/>
              </a:solidFill>
              <a:cs typeface="Emine" panose="03020400000000000000" pitchFamily="66" charset="-78"/>
            </a:endParaRPr>
          </a:p>
          <a:p>
            <a:pPr algn="ctr" fontAlgn="auto">
              <a:spcBef>
                <a:spcPts val="0"/>
              </a:spcBef>
              <a:spcAft>
                <a:spcPts val="0"/>
              </a:spcAft>
              <a:defRPr/>
            </a:pPr>
            <a:r>
              <a:rPr lang="ar-AE" sz="3600" dirty="0">
                <a:solidFill>
                  <a:schemeClr val="tx1"/>
                </a:solidFill>
                <a:cs typeface="Emine" panose="03020400000000000000" pitchFamily="66" charset="-78"/>
              </a:rPr>
              <a:t> </a:t>
            </a:r>
            <a:r>
              <a:rPr lang="ar-AE" sz="4400" dirty="0">
                <a:solidFill>
                  <a:schemeClr val="tx1"/>
                </a:solidFill>
              </a:rPr>
              <a:t>"</a:t>
            </a:r>
            <a:r>
              <a:rPr lang="tr-TR" sz="4400" dirty="0">
                <a:solidFill>
                  <a:schemeClr val="tx1"/>
                </a:solidFill>
              </a:rPr>
              <a:t>Resul, "Rabbim! Kavmim bu Kur’an’a büsbütün ilgisiz kaldılar" dedi."  </a:t>
            </a:r>
          </a:p>
          <a:p>
            <a:pPr algn="ctr" fontAlgn="auto">
              <a:spcBef>
                <a:spcPts val="0"/>
              </a:spcBef>
              <a:spcAft>
                <a:spcPts val="0"/>
              </a:spcAft>
              <a:defRPr/>
            </a:pPr>
            <a:r>
              <a:rPr lang="tr-TR" sz="2000" dirty="0">
                <a:solidFill>
                  <a:schemeClr val="tx1"/>
                </a:solidFill>
              </a:rPr>
              <a:t>(</a:t>
            </a:r>
            <a:r>
              <a:rPr lang="tr-TR" sz="2000" dirty="0" err="1">
                <a:solidFill>
                  <a:schemeClr val="tx1"/>
                </a:solidFill>
              </a:rPr>
              <a:t>Furkân</a:t>
            </a:r>
            <a:r>
              <a:rPr lang="tr-TR" sz="2000" dirty="0">
                <a:solidFill>
                  <a:schemeClr val="tx1"/>
                </a:solidFill>
              </a:rPr>
              <a:t>; 30) </a:t>
            </a:r>
          </a:p>
          <a:p>
            <a:pPr algn="just" fontAlgn="auto">
              <a:spcBef>
                <a:spcPts val="0"/>
              </a:spcBef>
              <a:spcAft>
                <a:spcPts val="0"/>
              </a:spcAft>
              <a:defRPr/>
            </a:pPr>
            <a:r>
              <a:rPr lang="tr-TR" sz="2800" b="1" u="sng" dirty="0">
                <a:solidFill>
                  <a:srgbClr val="00B050"/>
                </a:solidFill>
              </a:rPr>
              <a:t>Kur’an’ı </a:t>
            </a:r>
            <a:r>
              <a:rPr lang="tr-TR" sz="2800" b="1" u="sng" dirty="0" err="1">
                <a:solidFill>
                  <a:srgbClr val="00B050"/>
                </a:solidFill>
              </a:rPr>
              <a:t>Mehcur</a:t>
            </a:r>
            <a:r>
              <a:rPr lang="tr-TR" sz="2800" b="1" u="sng" dirty="0">
                <a:solidFill>
                  <a:srgbClr val="00B050"/>
                </a:solidFill>
              </a:rPr>
              <a:t> bırakmak, </a:t>
            </a:r>
          </a:p>
          <a:p>
            <a:pPr algn="just" fontAlgn="auto">
              <a:spcBef>
                <a:spcPts val="0"/>
              </a:spcBef>
              <a:spcAft>
                <a:spcPts val="0"/>
              </a:spcAft>
              <a:defRPr/>
            </a:pPr>
            <a:r>
              <a:rPr lang="tr-TR" sz="2800" b="1" dirty="0">
                <a:solidFill>
                  <a:srgbClr val="7030A0"/>
                </a:solidFill>
              </a:rPr>
              <a:t>Kur’an’dan yüz çevirmektir, </a:t>
            </a:r>
            <a:r>
              <a:rPr lang="tr-TR" sz="2800" b="1" dirty="0">
                <a:solidFill>
                  <a:srgbClr val="002060"/>
                </a:solidFill>
              </a:rPr>
              <a:t>Kur’an’ı sadece bir ibadet kitabı haline dönüştürmektir,</a:t>
            </a:r>
            <a:r>
              <a:rPr lang="tr-TR" sz="2800" b="1" dirty="0">
                <a:solidFill>
                  <a:srgbClr val="7030A0"/>
                </a:solidFill>
              </a:rPr>
              <a:t> </a:t>
            </a:r>
            <a:r>
              <a:rPr lang="tr-TR" sz="2800" b="1" dirty="0">
                <a:solidFill>
                  <a:srgbClr val="FF0000"/>
                </a:solidFill>
              </a:rPr>
              <a:t>onun ahkâmı ile amel etmemek,</a:t>
            </a:r>
            <a:r>
              <a:rPr lang="tr-TR" sz="2800" b="1" dirty="0">
                <a:solidFill>
                  <a:srgbClr val="7030A0"/>
                </a:solidFill>
              </a:rPr>
              <a:t> </a:t>
            </a:r>
            <a:r>
              <a:rPr lang="tr-TR" sz="2800" b="1" dirty="0">
                <a:solidFill>
                  <a:srgbClr val="FF0000"/>
                </a:solidFill>
              </a:rPr>
              <a:t>ahlakı ile ahlaklanmamaktır, </a:t>
            </a:r>
            <a:r>
              <a:rPr lang="tr-TR" sz="2800" b="1" dirty="0">
                <a:solidFill>
                  <a:schemeClr val="accent6">
                    <a:lumMod val="50000"/>
                  </a:schemeClr>
                </a:solidFill>
              </a:rPr>
              <a:t>onu hayat nizamı olarak görmemektir,</a:t>
            </a:r>
            <a:r>
              <a:rPr lang="tr-TR" sz="2800" b="1" dirty="0">
                <a:solidFill>
                  <a:srgbClr val="7030A0"/>
                </a:solidFill>
              </a:rPr>
              <a:t> karşılaşılan sorunlarda onu hakem olarak tayin etmemektir.</a:t>
            </a:r>
            <a:endParaRPr lang="tr-TR" sz="2800" dirty="0">
              <a:solidFill>
                <a:srgbClr val="7030A0"/>
              </a:solidFill>
            </a:endParaRPr>
          </a:p>
        </p:txBody>
      </p:sp>
    </p:spTree>
    <p:extLst>
      <p:ext uri="{BB962C8B-B14F-4D97-AF65-F5344CB8AC3E}">
        <p14:creationId xmlns:p14="http://schemas.microsoft.com/office/powerpoint/2010/main" val="29332484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07504" y="1124744"/>
            <a:ext cx="8856984" cy="5544616"/>
          </a:xfrm>
          <a:prstGeom prst="round2DiagRect">
            <a:avLst>
              <a:gd name="adj1" fmla="val 522"/>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3900" dirty="0">
                <a:solidFill>
                  <a:srgbClr val="002060"/>
                </a:solidFill>
                <a:latin typeface="HASENAT" panose="01000600020000020003" pitchFamily="2" charset="-78"/>
                <a:cs typeface="HASENAT" panose="01000600020000020003" pitchFamily="2" charset="-78"/>
              </a:rPr>
              <a:t>« مَنْ قام لَيْلَةَ القَدْرِ إِيماناً واحْتِسَاباً ، غُفِر لَهُ ما تقدَّم مِنْ ذنْبِهِ »</a:t>
            </a:r>
            <a:endParaRPr lang="tr-TR" sz="1600" dirty="0">
              <a:solidFill>
                <a:srgbClr val="002060"/>
              </a:solidFill>
            </a:endParaRPr>
          </a:p>
          <a:p>
            <a:pPr algn="ctr" fontAlgn="auto">
              <a:spcBef>
                <a:spcPts val="0"/>
              </a:spcBef>
              <a:spcAft>
                <a:spcPts val="0"/>
              </a:spcAft>
              <a:defRPr/>
            </a:pPr>
            <a:r>
              <a:rPr lang="tr-TR" sz="1600" dirty="0">
                <a:solidFill>
                  <a:srgbClr val="002060"/>
                </a:solidFill>
              </a:rPr>
              <a:t>	Ebu </a:t>
            </a:r>
            <a:r>
              <a:rPr lang="tr-TR" sz="1600" dirty="0" err="1">
                <a:solidFill>
                  <a:srgbClr val="002060"/>
                </a:solidFill>
              </a:rPr>
              <a:t>Hüreyre’ın</a:t>
            </a:r>
            <a:r>
              <a:rPr lang="tr-TR" sz="1600" dirty="0">
                <a:solidFill>
                  <a:srgbClr val="002060"/>
                </a:solidFill>
              </a:rPr>
              <a:t> (r.a.) rivayetiyle </a:t>
            </a:r>
            <a:r>
              <a:rPr lang="tr-TR" sz="1600" dirty="0" err="1">
                <a:solidFill>
                  <a:srgbClr val="002060"/>
                </a:solidFill>
              </a:rPr>
              <a:t>Rasülüllah</a:t>
            </a:r>
            <a:r>
              <a:rPr lang="tr-TR" sz="1600" dirty="0">
                <a:solidFill>
                  <a:srgbClr val="002060"/>
                </a:solidFill>
              </a:rPr>
              <a:t> (s.a.s.) şöyle buyurur</a:t>
            </a:r>
            <a:r>
              <a:rPr lang="tr-TR" sz="1600" b="1" dirty="0">
                <a:solidFill>
                  <a:srgbClr val="002060"/>
                </a:solidFill>
              </a:rPr>
              <a:t>: </a:t>
            </a:r>
          </a:p>
          <a:p>
            <a:pPr algn="ctr" fontAlgn="auto">
              <a:spcBef>
                <a:spcPts val="0"/>
              </a:spcBef>
              <a:spcAft>
                <a:spcPts val="0"/>
              </a:spcAft>
              <a:defRPr/>
            </a:pPr>
            <a:r>
              <a:rPr lang="tr-TR" sz="5400" b="1" dirty="0">
                <a:solidFill>
                  <a:srgbClr val="002060"/>
                </a:solidFill>
                <a:latin typeface="Times New Roman" panose="02020603050405020304" pitchFamily="18" charset="0"/>
                <a:cs typeface="Times New Roman" panose="02020603050405020304" pitchFamily="18" charset="0"/>
              </a:rPr>
              <a:t>“</a:t>
            </a:r>
            <a:r>
              <a:rPr lang="tr-TR" sz="5400" b="1" u="sng" dirty="0">
                <a:solidFill>
                  <a:srgbClr val="0070C0"/>
                </a:solidFill>
                <a:latin typeface="Times New Roman" panose="02020603050405020304" pitchFamily="18" charset="0"/>
                <a:cs typeface="Times New Roman" panose="02020603050405020304" pitchFamily="18" charset="0"/>
              </a:rPr>
              <a:t>Her kim imanından dolayı </a:t>
            </a:r>
          </a:p>
          <a:p>
            <a:pPr algn="ctr" fontAlgn="auto">
              <a:spcBef>
                <a:spcPts val="0"/>
              </a:spcBef>
              <a:spcAft>
                <a:spcPts val="0"/>
              </a:spcAft>
              <a:defRPr/>
            </a:pPr>
            <a:r>
              <a:rPr lang="tr-TR" sz="3000" dirty="0">
                <a:solidFill>
                  <a:srgbClr val="7030A0"/>
                </a:solidFill>
                <a:latin typeface="Times New Roman" panose="02020603050405020304" pitchFamily="18" charset="0"/>
                <a:cs typeface="Times New Roman" panose="02020603050405020304" pitchFamily="18" charset="0"/>
              </a:rPr>
              <a:t>Faziletine inanarak ve karşılığını Allah'tan bekleyerek </a:t>
            </a:r>
          </a:p>
          <a:p>
            <a:pPr algn="ctr" fontAlgn="auto">
              <a:spcBef>
                <a:spcPts val="0"/>
              </a:spcBef>
              <a:spcAft>
                <a:spcPts val="0"/>
              </a:spcAft>
              <a:defRPr/>
            </a:pPr>
            <a:r>
              <a:rPr lang="tr-TR" sz="4800" b="1" u="sng" dirty="0">
                <a:solidFill>
                  <a:srgbClr val="C00000"/>
                </a:solidFill>
                <a:latin typeface="Times New Roman" panose="02020603050405020304" pitchFamily="18" charset="0"/>
                <a:cs typeface="Times New Roman" panose="02020603050405020304" pitchFamily="18" charset="0"/>
              </a:rPr>
              <a:t>Kadir Gecesi’ni </a:t>
            </a:r>
            <a:r>
              <a:rPr lang="tr-TR" sz="4800" b="1" u="sng" dirty="0" err="1">
                <a:solidFill>
                  <a:srgbClr val="C00000"/>
                </a:solidFill>
                <a:latin typeface="Times New Roman" panose="02020603050405020304" pitchFamily="18" charset="0"/>
                <a:cs typeface="Times New Roman" panose="02020603050405020304" pitchFamily="18" charset="0"/>
              </a:rPr>
              <a:t>taatle</a:t>
            </a:r>
            <a:r>
              <a:rPr lang="tr-TR" sz="4800" b="1" u="sng" dirty="0">
                <a:solidFill>
                  <a:srgbClr val="C00000"/>
                </a:solidFill>
                <a:latin typeface="Times New Roman" panose="02020603050405020304" pitchFamily="18" charset="0"/>
                <a:cs typeface="Times New Roman" panose="02020603050405020304" pitchFamily="18" charset="0"/>
              </a:rPr>
              <a:t> geçirirse, </a:t>
            </a:r>
          </a:p>
          <a:p>
            <a:pPr algn="ctr" fontAlgn="auto">
              <a:spcBef>
                <a:spcPts val="0"/>
              </a:spcBef>
              <a:spcAft>
                <a:spcPts val="0"/>
              </a:spcAft>
              <a:defRPr/>
            </a:pPr>
            <a:r>
              <a:rPr lang="tr-TR" sz="3200" b="1" u="sng" dirty="0">
                <a:solidFill>
                  <a:srgbClr val="C00000"/>
                </a:solidFill>
                <a:latin typeface="Times New Roman" panose="02020603050405020304" pitchFamily="18" charset="0"/>
                <a:cs typeface="Times New Roman" panose="02020603050405020304" pitchFamily="18" charset="0"/>
              </a:rPr>
              <a:t>onun lehine, geçmiş günahları mağfiret olunur/</a:t>
            </a:r>
            <a:r>
              <a:rPr lang="tr-TR" sz="3200" dirty="0">
                <a:solidFill>
                  <a:srgbClr val="C00000"/>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tr-TR" sz="5400" b="1" dirty="0">
                <a:solidFill>
                  <a:srgbClr val="C00000"/>
                </a:solidFill>
                <a:latin typeface="Times New Roman" panose="02020603050405020304" pitchFamily="18" charset="0"/>
                <a:cs typeface="Times New Roman" panose="02020603050405020304" pitchFamily="18" charset="0"/>
              </a:rPr>
              <a:t>geçmiş günahları bağışlanır</a:t>
            </a:r>
            <a:r>
              <a:rPr lang="tr-TR" sz="3200" b="1" u="sng" dirty="0">
                <a:solidFill>
                  <a:srgbClr val="C00000"/>
                </a:solidFill>
                <a:latin typeface="Times New Roman" panose="02020603050405020304" pitchFamily="18" charset="0"/>
                <a:cs typeface="Times New Roman" panose="02020603050405020304" pitchFamily="18" charset="0"/>
              </a:rPr>
              <a:t>.</a:t>
            </a:r>
            <a:r>
              <a:rPr lang="tr-TR" sz="3200" b="1" dirty="0">
                <a:solidFill>
                  <a:srgbClr val="002060"/>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tr-TR" sz="1200" dirty="0">
                <a:solidFill>
                  <a:srgbClr val="002060"/>
                </a:solidFill>
              </a:rPr>
              <a:t>(</a:t>
            </a:r>
            <a:r>
              <a:rPr lang="tr-TR" sz="1200" i="1" dirty="0" err="1">
                <a:solidFill>
                  <a:srgbClr val="002060"/>
                </a:solidFill>
              </a:rPr>
              <a:t>Buhârî</a:t>
            </a:r>
            <a:r>
              <a:rPr lang="tr-TR" sz="1200" i="1" dirty="0">
                <a:solidFill>
                  <a:srgbClr val="002060"/>
                </a:solidFill>
              </a:rPr>
              <a:t>, iman, 28</a:t>
            </a:r>
            <a:r>
              <a:rPr lang="tr-TR" sz="1200" dirty="0">
                <a:solidFill>
                  <a:srgbClr val="002060"/>
                </a:solidFill>
              </a:rPr>
              <a:t>) </a:t>
            </a:r>
            <a:endParaRPr lang="tr-TR" sz="2800" dirty="0">
              <a:solidFill>
                <a:srgbClr val="002060"/>
              </a:solidFill>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BİN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AYDAN KIYMETLİOLAN KADİR GECESİ RAMAZAN’DADIR</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251520" y="1165249"/>
            <a:ext cx="8640960"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a:buNone/>
            </a:pPr>
            <a:r>
              <a:rPr lang="tr-TR" sz="2400" dirty="0">
                <a:solidFill>
                  <a:schemeClr val="tx1"/>
                </a:solidFill>
                <a:latin typeface="Times New Roman" panose="02020603050405020304" pitchFamily="18" charset="0"/>
                <a:cs typeface="Times New Roman" panose="02020603050405020304" pitchFamily="18" charset="0"/>
              </a:rPr>
              <a:t>Hz. Fâtıma validemizden gelen bir </a:t>
            </a:r>
            <a:r>
              <a:rPr lang="tr-TR" sz="2400" dirty="0" err="1">
                <a:solidFill>
                  <a:schemeClr val="tx1"/>
                </a:solidFill>
                <a:latin typeface="Times New Roman" panose="02020603050405020304" pitchFamily="18" charset="0"/>
                <a:cs typeface="Times New Roman" panose="02020603050405020304" pitchFamily="18" charset="0"/>
              </a:rPr>
              <a:t>rivâyete</a:t>
            </a:r>
            <a:r>
              <a:rPr lang="tr-TR" sz="2400" dirty="0">
                <a:solidFill>
                  <a:schemeClr val="tx1"/>
                </a:solidFill>
                <a:latin typeface="Times New Roman" panose="02020603050405020304" pitchFamily="18" charset="0"/>
                <a:cs typeface="Times New Roman" panose="02020603050405020304" pitchFamily="18" charset="0"/>
              </a:rPr>
              <a:t> göre, Peygamberimiz şöyle buyurmuştur: </a:t>
            </a:r>
          </a:p>
          <a:p>
            <a:pPr marL="0" indent="0">
              <a:buNone/>
            </a:pPr>
            <a:r>
              <a:rPr lang="tr-TR" sz="2400" b="1" dirty="0">
                <a:solidFill>
                  <a:srgbClr val="FF0000"/>
                </a:solidFill>
                <a:latin typeface="Times New Roman" panose="02020603050405020304" pitchFamily="18" charset="0"/>
                <a:cs typeface="Times New Roman" panose="02020603050405020304" pitchFamily="18" charset="0"/>
              </a:rPr>
              <a:t>“</a:t>
            </a:r>
            <a:r>
              <a:rPr lang="tr-TR" sz="2400" b="1" dirty="0" err="1">
                <a:solidFill>
                  <a:srgbClr val="FF0000"/>
                </a:solidFill>
                <a:latin typeface="Times New Roman" panose="02020603050405020304" pitchFamily="18" charset="0"/>
                <a:cs typeface="Times New Roman" panose="02020603050405020304" pitchFamily="18" charset="0"/>
              </a:rPr>
              <a:t>Cebrâil</a:t>
            </a:r>
            <a:r>
              <a:rPr lang="tr-TR" sz="2400" b="1" dirty="0">
                <a:solidFill>
                  <a:srgbClr val="FF0000"/>
                </a:solidFill>
                <a:latin typeface="Times New Roman" panose="02020603050405020304" pitchFamily="18" charset="0"/>
                <a:cs typeface="Times New Roman" panose="02020603050405020304" pitchFamily="18" charset="0"/>
              </a:rPr>
              <a:t> </a:t>
            </a:r>
            <a:r>
              <a:rPr lang="tr-TR" sz="2400" b="1" dirty="0" err="1">
                <a:solidFill>
                  <a:srgbClr val="FF0000"/>
                </a:solidFill>
                <a:latin typeface="Times New Roman" panose="02020603050405020304" pitchFamily="18" charset="0"/>
                <a:cs typeface="Times New Roman" panose="02020603050405020304" pitchFamily="18" charset="0"/>
              </a:rPr>
              <a:t>aleyhi's</a:t>
            </a:r>
            <a:r>
              <a:rPr lang="tr-TR" sz="2400" b="1" dirty="0">
                <a:solidFill>
                  <a:srgbClr val="FF0000"/>
                </a:solidFill>
                <a:latin typeface="Times New Roman" panose="02020603050405020304" pitchFamily="18" charset="0"/>
                <a:cs typeface="Times New Roman" panose="02020603050405020304" pitchFamily="18" charset="0"/>
              </a:rPr>
              <a:t>-selâm her yıl Kur'an-ı Kerîm'i benimle mukabele ederdi. Bu sene iki defa mukabele etti. Öyle sanıyorum ki ölümüm yaklaşmıştır.</a:t>
            </a:r>
            <a:r>
              <a:rPr lang="tr-TR" sz="2400" dirty="0">
                <a:solidFill>
                  <a:schemeClr val="tx1"/>
                </a:solidFill>
              </a:rPr>
              <a:t>"</a:t>
            </a:r>
            <a:r>
              <a:rPr lang="tr-TR" sz="2400" b="1" dirty="0">
                <a:solidFill>
                  <a:srgbClr val="FF0000"/>
                </a:solidFill>
                <a:latin typeface="Times New Roman" panose="02020603050405020304" pitchFamily="18" charset="0"/>
                <a:cs typeface="Times New Roman" panose="02020603050405020304" pitchFamily="18" charset="0"/>
              </a:rPr>
              <a:t> </a:t>
            </a:r>
            <a:r>
              <a:rPr lang="tr-TR" sz="2400" dirty="0">
                <a:solidFill>
                  <a:schemeClr val="tx1"/>
                </a:solidFill>
                <a:latin typeface="Times New Roman" panose="02020603050405020304" pitchFamily="18" charset="0"/>
                <a:cs typeface="Times New Roman" panose="02020603050405020304" pitchFamily="18" charset="0"/>
              </a:rPr>
              <a:t>(Buhari, </a:t>
            </a:r>
            <a:r>
              <a:rPr lang="tr-TR" sz="2400" dirty="0" err="1">
                <a:solidFill>
                  <a:schemeClr val="tx1"/>
                </a:solidFill>
                <a:latin typeface="Times New Roman" panose="02020603050405020304" pitchFamily="18" charset="0"/>
                <a:cs typeface="Times New Roman" panose="02020603050405020304" pitchFamily="18" charset="0"/>
              </a:rPr>
              <a:t>Fedailü'I</a:t>
            </a:r>
            <a:r>
              <a:rPr lang="tr-TR" sz="2400" dirty="0">
                <a:solidFill>
                  <a:schemeClr val="tx1"/>
                </a:solidFill>
                <a:latin typeface="Times New Roman" panose="02020603050405020304" pitchFamily="18" charset="0"/>
                <a:cs typeface="Times New Roman" panose="02020603050405020304" pitchFamily="18" charset="0"/>
              </a:rPr>
              <a:t>-Kur'an, 7.)</a:t>
            </a:r>
          </a:p>
          <a:p>
            <a:pPr algn="just" fontAlgn="auto">
              <a:spcBef>
                <a:spcPts val="0"/>
              </a:spcBef>
              <a:spcAft>
                <a:spcPts val="0"/>
              </a:spcAft>
              <a:defRPr/>
            </a:pPr>
            <a:r>
              <a:rPr lang="tr-TR" sz="2000" dirty="0">
                <a:solidFill>
                  <a:schemeClr val="tx1"/>
                </a:solidFill>
              </a:rPr>
              <a:t>Kur'an'ın Allah tarafından indirildiği şekilde muhafazası, </a:t>
            </a:r>
            <a:r>
              <a:rPr lang="tr-TR" sz="2000" dirty="0" err="1">
                <a:solidFill>
                  <a:schemeClr val="tx1"/>
                </a:solidFill>
              </a:rPr>
              <a:t>âyet</a:t>
            </a:r>
            <a:r>
              <a:rPr lang="tr-TR" sz="2000" dirty="0">
                <a:solidFill>
                  <a:schemeClr val="tx1"/>
                </a:solidFill>
              </a:rPr>
              <a:t> ve </a:t>
            </a:r>
            <a:r>
              <a:rPr lang="tr-TR" sz="2000" dirty="0" err="1">
                <a:solidFill>
                  <a:schemeClr val="tx1"/>
                </a:solidFill>
              </a:rPr>
              <a:t>sûrelerin</a:t>
            </a:r>
            <a:r>
              <a:rPr lang="tr-TR" sz="2000" dirty="0">
                <a:solidFill>
                  <a:schemeClr val="tx1"/>
                </a:solidFill>
              </a:rPr>
              <a:t> tertibinin doğru olarak </a:t>
            </a:r>
            <a:r>
              <a:rPr lang="tr-TR" sz="2000" dirty="0" err="1">
                <a:solidFill>
                  <a:schemeClr val="tx1"/>
                </a:solidFill>
              </a:rPr>
              <a:t>tesbiti</a:t>
            </a:r>
            <a:r>
              <a:rPr lang="tr-TR" sz="2000" dirty="0">
                <a:solidFill>
                  <a:schemeClr val="tx1"/>
                </a:solidFill>
              </a:rPr>
              <a:t> ve bunun kontrolü için Cibril (a.s) her sene Ramazan ayında, bir rivayete göre Ramazan ayının her gecesinde, Hz. Peygamber (s.a.s)'a gelirdi. </a:t>
            </a:r>
          </a:p>
          <a:p>
            <a:pPr algn="just" fontAlgn="auto">
              <a:spcBef>
                <a:spcPts val="0"/>
              </a:spcBef>
              <a:spcAft>
                <a:spcPts val="0"/>
              </a:spcAft>
              <a:defRPr/>
            </a:pPr>
            <a:r>
              <a:rPr lang="tr-TR" sz="2000" dirty="0">
                <a:solidFill>
                  <a:schemeClr val="tx1"/>
                </a:solidFill>
              </a:rPr>
              <a:t>Hz. Peygamber (s.a.s.) </a:t>
            </a:r>
            <a:r>
              <a:rPr lang="tr-TR" sz="2000" dirty="0" err="1">
                <a:solidFill>
                  <a:schemeClr val="tx1"/>
                </a:solidFill>
              </a:rPr>
              <a:t>Kur'an</a:t>
            </a:r>
            <a:r>
              <a:rPr lang="tr-TR" sz="2000" dirty="0">
                <a:solidFill>
                  <a:schemeClr val="tx1"/>
                </a:solidFill>
              </a:rPr>
              <a:t> </a:t>
            </a:r>
            <a:r>
              <a:rPr lang="tr-TR" sz="2000" dirty="0" err="1">
                <a:solidFill>
                  <a:schemeClr val="tx1"/>
                </a:solidFill>
              </a:rPr>
              <a:t>âyetlerini</a:t>
            </a:r>
            <a:r>
              <a:rPr lang="tr-TR" sz="2000" dirty="0">
                <a:solidFill>
                  <a:schemeClr val="tx1"/>
                </a:solidFill>
              </a:rPr>
              <a:t> Cibril'e okurdu. Buna "</a:t>
            </a:r>
            <a:r>
              <a:rPr lang="tr-TR" sz="2000" b="1" dirty="0">
                <a:solidFill>
                  <a:schemeClr val="tx1"/>
                </a:solidFill>
              </a:rPr>
              <a:t>arz"</a:t>
            </a:r>
            <a:r>
              <a:rPr lang="tr-TR" sz="2000" dirty="0">
                <a:solidFill>
                  <a:schemeClr val="tx1"/>
                </a:solidFill>
              </a:rPr>
              <a:t> denir. Aynı </a:t>
            </a:r>
            <a:r>
              <a:rPr lang="tr-TR" sz="2000" dirty="0" err="1">
                <a:solidFill>
                  <a:schemeClr val="tx1"/>
                </a:solidFill>
              </a:rPr>
              <a:t>âyetleri</a:t>
            </a:r>
            <a:r>
              <a:rPr lang="tr-TR" sz="2000" dirty="0">
                <a:solidFill>
                  <a:schemeClr val="tx1"/>
                </a:solidFill>
              </a:rPr>
              <a:t>, mukayese için, bir de </a:t>
            </a:r>
            <a:r>
              <a:rPr lang="tr-TR" sz="2000" dirty="0" err="1">
                <a:solidFill>
                  <a:schemeClr val="tx1"/>
                </a:solidFill>
              </a:rPr>
              <a:t>Cibrîl</a:t>
            </a:r>
            <a:r>
              <a:rPr lang="tr-TR" sz="2000" dirty="0">
                <a:solidFill>
                  <a:schemeClr val="tx1"/>
                </a:solidFill>
              </a:rPr>
              <a:t> (a.s) okurdu ki buna da "</a:t>
            </a:r>
            <a:r>
              <a:rPr lang="tr-TR" sz="2000" b="1" dirty="0">
                <a:solidFill>
                  <a:schemeClr val="tx1"/>
                </a:solidFill>
              </a:rPr>
              <a:t>mukabele</a:t>
            </a:r>
            <a:r>
              <a:rPr lang="tr-TR" sz="2000" dirty="0">
                <a:solidFill>
                  <a:schemeClr val="tx1"/>
                </a:solidFill>
              </a:rPr>
              <a:t>" denir.</a:t>
            </a:r>
          </a:p>
          <a:p>
            <a:pPr algn="ctr" fontAlgn="auto">
              <a:spcBef>
                <a:spcPts val="0"/>
              </a:spcBef>
              <a:spcAft>
                <a:spcPts val="0"/>
              </a:spcAft>
              <a:defRPr/>
            </a:pPr>
            <a:r>
              <a:rPr lang="ar-SA" sz="4400" dirty="0">
                <a:solidFill>
                  <a:schemeClr val="tx1"/>
                </a:solidFill>
                <a:latin typeface="HASENAT" panose="01000600020000020003" pitchFamily="2" charset="-78"/>
                <a:cs typeface="HASENAT" panose="01000600020000020003" pitchFamily="2" charset="-78"/>
              </a:rPr>
              <a:t>اِنَّا نَحْنُ نَزَّلْنَا الذِّكْرَ وَاِنَّا لَهُ لَحَافِظُونَ</a:t>
            </a:r>
            <a:endParaRPr lang="tr-TR" sz="24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dirty="0">
                <a:solidFill>
                  <a:schemeClr val="tx1"/>
                </a:solidFill>
              </a:rPr>
              <a:t>“</a:t>
            </a:r>
            <a:r>
              <a:rPr lang="tr-TR" sz="2800" b="1" dirty="0">
                <a:solidFill>
                  <a:srgbClr val="FF0000"/>
                </a:solidFill>
              </a:rPr>
              <a:t>Bu Zikri (</a:t>
            </a:r>
            <a:r>
              <a:rPr lang="tr-TR" sz="2800" b="1" dirty="0" err="1">
                <a:solidFill>
                  <a:srgbClr val="FF0000"/>
                </a:solidFill>
              </a:rPr>
              <a:t>Kur'ân'ı</a:t>
            </a:r>
            <a:r>
              <a:rPr lang="tr-TR" sz="2800" b="1" dirty="0">
                <a:solidFill>
                  <a:srgbClr val="FF0000"/>
                </a:solidFill>
              </a:rPr>
              <a:t>) biz indirdik, O'nun koruyucusu da elbette biziz</a:t>
            </a:r>
            <a:r>
              <a:rPr lang="tr-TR" sz="2400" dirty="0">
                <a:solidFill>
                  <a:schemeClr val="tx1"/>
                </a:solidFill>
              </a:rPr>
              <a:t>" </a:t>
            </a:r>
            <a:r>
              <a:rPr lang="tr-TR" sz="1200" dirty="0">
                <a:solidFill>
                  <a:schemeClr val="tx1"/>
                </a:solidFill>
              </a:rPr>
              <a:t>(</a:t>
            </a:r>
            <a:r>
              <a:rPr lang="tr-TR" sz="1200" dirty="0" err="1">
                <a:solidFill>
                  <a:schemeClr val="tx1"/>
                </a:solidFill>
              </a:rPr>
              <a:t>Hicr</a:t>
            </a:r>
            <a:r>
              <a:rPr lang="tr-TR" sz="1200" dirty="0">
                <a:solidFill>
                  <a:schemeClr val="tx1"/>
                </a:solidFill>
              </a:rPr>
              <a:t>, 15/9) </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MUKABELE AYIDIR</a:t>
            </a:r>
          </a:p>
        </p:txBody>
      </p:sp>
    </p:spTree>
    <p:extLst>
      <p:ext uri="{BB962C8B-B14F-4D97-AF65-F5344CB8AC3E}">
        <p14:creationId xmlns:p14="http://schemas.microsoft.com/office/powerpoint/2010/main" val="3894494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just" fontAlgn="auto">
              <a:spcBef>
                <a:spcPts val="0"/>
              </a:spcBef>
              <a:spcAft>
                <a:spcPts val="0"/>
              </a:spcAft>
              <a:defRPr/>
            </a:pPr>
            <a:endParaRPr lang="tr-TR" sz="3200" b="1" u="sng" dirty="0">
              <a:solidFill>
                <a:schemeClr val="tx1"/>
              </a:solidFill>
            </a:endParaRPr>
          </a:p>
          <a:p>
            <a:pPr algn="just" fontAlgn="auto">
              <a:spcBef>
                <a:spcPts val="0"/>
              </a:spcBef>
              <a:spcAft>
                <a:spcPts val="0"/>
              </a:spcAft>
              <a:defRPr/>
            </a:pPr>
            <a:r>
              <a:rPr lang="tr-TR" sz="3200" b="1" u="sng" dirty="0">
                <a:solidFill>
                  <a:schemeClr val="tx1"/>
                </a:solidFill>
              </a:rPr>
              <a:t>Oruç, tutmaya ehil kimselerin niyet ederek </a:t>
            </a:r>
            <a:r>
              <a:rPr lang="tr-TR" sz="3200" b="1" u="sng" dirty="0">
                <a:solidFill>
                  <a:srgbClr val="FF0000"/>
                </a:solidFill>
              </a:rPr>
              <a:t>fecrin doğuşundan (İmsak) </a:t>
            </a:r>
            <a:r>
              <a:rPr lang="tr-TR" sz="3200" b="1" u="sng" dirty="0">
                <a:solidFill>
                  <a:srgbClr val="0070C0"/>
                </a:solidFill>
              </a:rPr>
              <a:t>güneşin batışına kadar </a:t>
            </a:r>
            <a:r>
              <a:rPr lang="tr-TR" sz="3200" b="1" u="sng" dirty="0">
                <a:solidFill>
                  <a:schemeClr val="tx1"/>
                </a:solidFill>
              </a:rPr>
              <a:t>orucu bozan şeylerden korunmalarıdır. </a:t>
            </a:r>
            <a:r>
              <a:rPr lang="tr-TR" sz="3200" dirty="0">
                <a:solidFill>
                  <a:schemeClr val="tx1"/>
                </a:solidFill>
              </a:rPr>
              <a:t>	</a:t>
            </a:r>
          </a:p>
          <a:p>
            <a:pPr algn="just" fontAlgn="auto">
              <a:spcBef>
                <a:spcPts val="0"/>
              </a:spcBef>
              <a:spcAft>
                <a:spcPts val="0"/>
              </a:spcAft>
              <a:defRPr/>
            </a:pPr>
            <a:r>
              <a:rPr lang="tr-TR" sz="3200" dirty="0">
                <a:solidFill>
                  <a:schemeClr val="tx1"/>
                </a:solidFill>
              </a:rPr>
              <a:t>İnsan hem ruh hem beden dengesini sağlayan “</a:t>
            </a:r>
            <a:r>
              <a:rPr lang="tr-TR" sz="3200" b="1" dirty="0">
                <a:solidFill>
                  <a:schemeClr val="tx1"/>
                </a:solidFill>
              </a:rPr>
              <a:t>Oruç</a:t>
            </a:r>
            <a:r>
              <a:rPr lang="tr-TR" sz="3200" dirty="0">
                <a:solidFill>
                  <a:schemeClr val="tx1"/>
                </a:solidFill>
              </a:rPr>
              <a:t>” ibadeti, biz Müslümanlara </a:t>
            </a:r>
            <a:r>
              <a:rPr lang="tr-TR" sz="3200" b="1" u="sng" dirty="0">
                <a:solidFill>
                  <a:srgbClr val="FF0000"/>
                </a:solidFill>
              </a:rPr>
              <a:t>hicretin 2. yılında</a:t>
            </a:r>
            <a:r>
              <a:rPr lang="tr-TR" sz="3200" dirty="0">
                <a:solidFill>
                  <a:srgbClr val="FF0000"/>
                </a:solidFill>
              </a:rPr>
              <a:t> </a:t>
            </a:r>
            <a:r>
              <a:rPr lang="tr-TR" sz="3200" dirty="0">
                <a:solidFill>
                  <a:schemeClr val="tx1"/>
                </a:solidFill>
              </a:rPr>
              <a:t>İslam’ın beş erkanından biri olarak </a:t>
            </a:r>
            <a:r>
              <a:rPr lang="tr-TR" sz="3200" b="1" u="sng" dirty="0">
                <a:solidFill>
                  <a:srgbClr val="FF0000"/>
                </a:solidFill>
              </a:rPr>
              <a:t>farz</a:t>
            </a:r>
            <a:r>
              <a:rPr lang="tr-TR" sz="3200" b="1" dirty="0">
                <a:solidFill>
                  <a:srgbClr val="FF0000"/>
                </a:solidFill>
              </a:rPr>
              <a:t> kılınmıştır. </a:t>
            </a:r>
            <a:endParaRPr lang="tr-TR" sz="2000" b="1" dirty="0">
              <a:solidFill>
                <a:srgbClr val="FF0000"/>
              </a:solidFill>
              <a:latin typeface="Times New Roman" pitchFamily="18" charset="0"/>
              <a:cs typeface="Times New Roman" pitchFamily="18" charset="0"/>
            </a:endParaRPr>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extLst>
      <p:ext uri="{BB962C8B-B14F-4D97-AF65-F5344CB8AC3E}">
        <p14:creationId xmlns:p14="http://schemas.microsoft.com/office/powerpoint/2010/main" val="21791117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309264"/>
            <a:ext cx="8784976"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4000" dirty="0">
                <a:solidFill>
                  <a:schemeClr val="tx1"/>
                </a:solidFill>
                <a:latin typeface="HASENAT" panose="01000600020000020003" pitchFamily="2" charset="-78"/>
                <a:cs typeface="HASENAT" panose="01000600020000020003" pitchFamily="2" charset="-78"/>
              </a:rPr>
              <a:t>فَمَنْ شَهِدَ مِنْكُمُ الشَّهْرَ فَلْيَصُمْهُ</a:t>
            </a:r>
            <a:endParaRPr lang="tr-TR" sz="40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dirty="0">
                <a:solidFill>
                  <a:srgbClr val="FF0000"/>
                </a:solidFill>
              </a:rPr>
              <a:t>“Öyle ise sizden ramazan ayını idrak edenler </a:t>
            </a:r>
            <a:r>
              <a:rPr lang="tr-TR" sz="5400" dirty="0">
                <a:solidFill>
                  <a:srgbClr val="FF0000"/>
                </a:solidFill>
              </a:rPr>
              <a:t>onda oruç tutsun. </a:t>
            </a:r>
            <a:r>
              <a:rPr lang="tr-TR" sz="2000" dirty="0">
                <a:solidFill>
                  <a:schemeClr val="tx1"/>
                </a:solidFill>
              </a:rPr>
              <a:t>” </a:t>
            </a:r>
            <a:r>
              <a:rPr lang="tr-TR" sz="1200" dirty="0">
                <a:solidFill>
                  <a:schemeClr val="tx1"/>
                </a:solidFill>
              </a:rPr>
              <a:t>(Bakara 185)</a:t>
            </a:r>
          </a:p>
          <a:p>
            <a:pPr algn="just" fontAlgn="auto">
              <a:spcBef>
                <a:spcPts val="0"/>
              </a:spcBef>
              <a:spcAft>
                <a:spcPts val="0"/>
              </a:spcAft>
              <a:defRPr/>
            </a:pPr>
            <a:endParaRPr lang="tr-TR" sz="1200" dirty="0">
              <a:solidFill>
                <a:schemeClr val="tx1"/>
              </a:solidFill>
            </a:endParaRPr>
          </a:p>
          <a:p>
            <a:pPr algn="ctr" fontAlgn="auto">
              <a:spcBef>
                <a:spcPts val="0"/>
              </a:spcBef>
              <a:spcAft>
                <a:spcPts val="0"/>
              </a:spcAft>
              <a:defRPr/>
            </a:pPr>
            <a:r>
              <a:rPr lang="tr-TR" sz="2800" dirty="0">
                <a:latin typeface="HASENAT" panose="01000600020000020003" pitchFamily="2" charset="-78"/>
                <a:cs typeface="HASENAT" panose="01000600020000020003" pitchFamily="2" charset="-78"/>
              </a:rPr>
              <a:t> </a:t>
            </a:r>
            <a:r>
              <a:rPr lang="ar-SA" sz="2800" dirty="0">
                <a:solidFill>
                  <a:schemeClr val="tx1"/>
                </a:solidFill>
                <a:latin typeface="HASENAT" panose="01000600020000020003" pitchFamily="2" charset="-78"/>
                <a:cs typeface="HASENAT" panose="01000600020000020003" pitchFamily="2" charset="-78"/>
              </a:rPr>
              <a:t>يَا أَيُّهَا الَّذِينَ آمَنُواْ كُتِبَ عَلَيْكُمُ الصِّيَامُ كَمَا كُتِبَ عَلَى الَّذِينَ مِن قَبْلِكُمْ لَعَلَّكُمْ تَتَّقُونَ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400" b="1" dirty="0">
                <a:solidFill>
                  <a:schemeClr val="tx1"/>
                </a:solidFill>
              </a:rPr>
              <a:t>“</a:t>
            </a:r>
            <a:r>
              <a:rPr lang="tr-TR" sz="3200" b="1" dirty="0">
                <a:solidFill>
                  <a:schemeClr val="tx1"/>
                </a:solidFill>
              </a:rPr>
              <a:t>Ey iman edenler! </a:t>
            </a:r>
            <a:r>
              <a:rPr lang="tr-TR" sz="3200" b="1" dirty="0">
                <a:solidFill>
                  <a:srgbClr val="FF0000"/>
                </a:solidFill>
              </a:rPr>
              <a:t>Oruç</a:t>
            </a:r>
            <a:r>
              <a:rPr lang="tr-TR" sz="3200" b="1" dirty="0">
                <a:solidFill>
                  <a:schemeClr val="tx1"/>
                </a:solidFill>
              </a:rPr>
              <a:t> sizden önce gelip geçmiş ümmetlere farz kılındığı gibi </a:t>
            </a:r>
            <a:r>
              <a:rPr lang="tr-TR" sz="3200" b="1" dirty="0">
                <a:solidFill>
                  <a:srgbClr val="FF0000"/>
                </a:solidFill>
              </a:rPr>
              <a:t>size de farz kılındı. </a:t>
            </a:r>
            <a:r>
              <a:rPr lang="tr-TR" sz="3200" b="1" dirty="0">
                <a:solidFill>
                  <a:schemeClr val="tx1"/>
                </a:solidFill>
              </a:rPr>
              <a:t>Umulur ki korunursunuz..”</a:t>
            </a:r>
            <a:r>
              <a:rPr lang="tr-TR" sz="2400" dirty="0">
                <a:solidFill>
                  <a:schemeClr val="tx1"/>
                </a:solidFill>
              </a:rPr>
              <a:t> </a:t>
            </a:r>
            <a:r>
              <a:rPr lang="tr-TR" sz="1400" dirty="0">
                <a:solidFill>
                  <a:schemeClr val="tx1"/>
                </a:solidFill>
              </a:rPr>
              <a:t>(Bakara, 2/183)</a:t>
            </a:r>
          </a:p>
          <a:p>
            <a:pPr algn="ctr" fontAlgn="auto">
              <a:spcBef>
                <a:spcPts val="0"/>
              </a:spcBef>
              <a:spcAft>
                <a:spcPts val="0"/>
              </a:spcAft>
              <a:defRPr/>
            </a:pPr>
            <a:r>
              <a:rPr lang="tr-TR" sz="2400" b="1" dirty="0">
                <a:solidFill>
                  <a:srgbClr val="002060"/>
                </a:solidFill>
              </a:rPr>
              <a:t>Onlardan bazılarına 24 saatte bir yeme izni verilmiş, bazı ümmetler gece uyumamış, aileleriyle beraber olamamıştır. </a:t>
            </a:r>
            <a:endParaRPr lang="tr-TR" sz="2400" dirty="0">
              <a:solidFill>
                <a:srgbClr val="002060"/>
              </a:solidFill>
              <a:latin typeface="Times New Roman" pitchFamily="18" charset="0"/>
              <a:cs typeface="Times New Roman" pitchFamily="18" charset="0"/>
            </a:endParaRPr>
          </a:p>
        </p:txBody>
      </p:sp>
      <p:sp>
        <p:nvSpPr>
          <p:cNvPr id="6"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extLst>
      <p:ext uri="{BB962C8B-B14F-4D97-AF65-F5344CB8AC3E}">
        <p14:creationId xmlns:p14="http://schemas.microsoft.com/office/powerpoint/2010/main" val="23729337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4 Dikdörtgen"/>
          <p:cNvSpPr/>
          <p:nvPr/>
        </p:nvSpPr>
        <p:spPr>
          <a:xfrm>
            <a:off x="0" y="0"/>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İBADETİNİN </a:t>
            </a: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HİKMETLERİNİ ANLAYABİLSEK</a:t>
            </a:r>
          </a:p>
          <a:p>
            <a:pPr algn="ctr" fontAlgn="auto">
              <a:spcBef>
                <a:spcPts val="0"/>
              </a:spcBef>
              <a:spcAft>
                <a:spcPts val="0"/>
              </a:spcAft>
              <a:defRPr/>
            </a:pPr>
            <a:r>
              <a:rPr lang="tr-TR" sz="24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ORUÇLA BİRLİKTE KENDİMİZİ DE TUTARDIK BELKİ</a:t>
            </a:r>
            <a:endParaRPr lang="tr-TR"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6 Yuvarlatılmış Dikdörtgen"/>
          <p:cNvSpPr/>
          <p:nvPr/>
        </p:nvSpPr>
        <p:spPr>
          <a:xfrm>
            <a:off x="714375" y="1124744"/>
            <a:ext cx="7715250" cy="500063"/>
          </a:xfrm>
          <a:prstGeom prst="roundRect">
            <a:avLst/>
          </a:prstGeom>
          <a:solidFill>
            <a:srgbClr val="C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ORUÇ, SEVABI ALLAH’A  AİT OLAN İBADETTİR</a:t>
            </a:r>
          </a:p>
        </p:txBody>
      </p:sp>
      <p:sp>
        <p:nvSpPr>
          <p:cNvPr id="7" name="7 Yuvarlatılmış Dikdörtgen"/>
          <p:cNvSpPr/>
          <p:nvPr/>
        </p:nvSpPr>
        <p:spPr>
          <a:xfrm>
            <a:off x="714375" y="1772816"/>
            <a:ext cx="7715250" cy="500062"/>
          </a:xfrm>
          <a:prstGeom prst="roundRect">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ORUÇ, GÜNAHLARIMIZA KEFFARETTİR</a:t>
            </a:r>
          </a:p>
        </p:txBody>
      </p:sp>
      <p:sp>
        <p:nvSpPr>
          <p:cNvPr id="8" name="8 Yuvarlatılmış Dikdörtgen"/>
          <p:cNvSpPr/>
          <p:nvPr/>
        </p:nvSpPr>
        <p:spPr>
          <a:xfrm>
            <a:off x="714375" y="2420888"/>
            <a:ext cx="7715250" cy="500062"/>
          </a:xfrm>
          <a:prstGeom prst="roundRect">
            <a:avLst/>
          </a:prstGeom>
          <a:solidFill>
            <a:srgbClr val="FFFF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ORUÇ TUTANLAR CENNETE “REYYAN” KAPISINDAN GİRECEKLER</a:t>
            </a:r>
          </a:p>
        </p:txBody>
      </p:sp>
      <p:sp>
        <p:nvSpPr>
          <p:cNvPr id="9" name="9 Yuvarlatılmış Dikdörtgen"/>
          <p:cNvSpPr/>
          <p:nvPr/>
        </p:nvSpPr>
        <p:spPr>
          <a:xfrm>
            <a:off x="714375" y="3068960"/>
            <a:ext cx="7715250" cy="500062"/>
          </a:xfrm>
          <a:prstGeom prst="roundRect">
            <a:avLst/>
          </a:pr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ORUÇ, TUTANIN DUASI KABUL EDİLİR </a:t>
            </a:r>
          </a:p>
        </p:txBody>
      </p:sp>
      <p:sp>
        <p:nvSpPr>
          <p:cNvPr id="10" name="10 Yuvarlatılmış Dikdörtgen"/>
          <p:cNvSpPr/>
          <p:nvPr/>
        </p:nvSpPr>
        <p:spPr>
          <a:xfrm>
            <a:off x="714375" y="3721026"/>
            <a:ext cx="7715250" cy="500062"/>
          </a:xfrm>
          <a:prstGeom prst="round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ORUÇ, CEHENNEM ATEŞİNE KARŞI KALKANDIR</a:t>
            </a:r>
          </a:p>
        </p:txBody>
      </p:sp>
      <p:sp>
        <p:nvSpPr>
          <p:cNvPr id="11" name="11 Yuvarlatılmış Dikdörtgen"/>
          <p:cNvSpPr/>
          <p:nvPr/>
        </p:nvSpPr>
        <p:spPr>
          <a:xfrm>
            <a:off x="714375" y="4365104"/>
            <a:ext cx="7715250" cy="500062"/>
          </a:xfrm>
          <a:prstGeom prst="round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6. ORUÇ, KİŞİYİ HARAMLARDAN ALIKOYAR</a:t>
            </a:r>
          </a:p>
        </p:txBody>
      </p:sp>
      <p:sp>
        <p:nvSpPr>
          <p:cNvPr id="12" name="12 Yuvarlatılmış Dikdörtgen"/>
          <p:cNvSpPr/>
          <p:nvPr/>
        </p:nvSpPr>
        <p:spPr>
          <a:xfrm>
            <a:off x="714375" y="5017170"/>
            <a:ext cx="7715250" cy="500062"/>
          </a:xfrm>
          <a:prstGeom prst="roundRect">
            <a:avLst/>
          </a:prstGeom>
          <a:solidFill>
            <a:srgbClr val="7030A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ORUÇ, SABIR VE İRADEMİZİ GÜÇLENDİRİR</a:t>
            </a:r>
          </a:p>
        </p:txBody>
      </p:sp>
      <p:sp>
        <p:nvSpPr>
          <p:cNvPr id="13" name="14 Yuvarlatılmış Dikdörtgen"/>
          <p:cNvSpPr/>
          <p:nvPr/>
        </p:nvSpPr>
        <p:spPr>
          <a:xfrm>
            <a:off x="714375" y="5661248"/>
            <a:ext cx="7715250" cy="500062"/>
          </a:xfrm>
          <a:prstGeom prst="roundRect">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ORUÇ, SAĞLIK AÇISINDAN DA ÖNEMLİ BİR İBADETTİR</a:t>
            </a:r>
          </a:p>
        </p:txBody>
      </p:sp>
      <p:sp>
        <p:nvSpPr>
          <p:cNvPr id="14" name="15 Yuvarlatılmış Dikdörtgen"/>
          <p:cNvSpPr/>
          <p:nvPr/>
        </p:nvSpPr>
        <p:spPr>
          <a:xfrm>
            <a:off x="714375" y="6286500"/>
            <a:ext cx="7715250" cy="500063"/>
          </a:xfrm>
          <a:prstGeom prst="roundRect">
            <a:avLst/>
          </a:prstGeom>
          <a:solidFill>
            <a:schemeClr val="accent6">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ORUÇU MAZERETSİZ </a:t>
            </a:r>
            <a:r>
              <a:rPr lang="tr-TR"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TUTMAMAK </a:t>
            </a:r>
            <a:r>
              <a:rPr lang="tr-TR"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BÜYÜK GÜNAHLARDANDIR</a:t>
            </a:r>
          </a:p>
        </p:txBody>
      </p:sp>
    </p:spTree>
    <p:extLst>
      <p:ext uri="{BB962C8B-B14F-4D97-AF65-F5344CB8AC3E}">
        <p14:creationId xmlns:p14="http://schemas.microsoft.com/office/powerpoint/2010/main" val="320500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par>
                                <p:cTn id="57" presetID="26" presetClass="emph" presetSubtype="0" fill="hold" grpId="1" nodeType="withEffect">
                                  <p:stCondLst>
                                    <p:cond delay="0"/>
                                  </p:stCondLst>
                                  <p:childTnLst>
                                    <p:animEffect transition="out" filter="fade">
                                      <p:cBhvr>
                                        <p:cTn id="58" dur="500" tmFilter="0, 0; .2, .5; .8, .5; 1, 0"/>
                                        <p:tgtEl>
                                          <p:spTgt spid="6"/>
                                        </p:tgtEl>
                                      </p:cBhvr>
                                    </p:animEffect>
                                    <p:animScale>
                                      <p:cBhvr>
                                        <p:cTn id="59" dur="250" autoRev="1" fill="hold"/>
                                        <p:tgtEl>
                                          <p:spTgt spid="6"/>
                                        </p:tgtEl>
                                      </p:cBhvr>
                                      <p:by x="105000" y="105000"/>
                                    </p:animScale>
                                  </p:childTnLst>
                                </p:cTn>
                              </p:par>
                              <p:par>
                                <p:cTn id="60" presetID="26" presetClass="emph" presetSubtype="0" fill="hold" grpId="1" nodeType="withEffect">
                                  <p:stCondLst>
                                    <p:cond delay="0"/>
                                  </p:stCondLst>
                                  <p:childTnLst>
                                    <p:animEffect transition="out" filter="fade">
                                      <p:cBhvr>
                                        <p:cTn id="61" dur="500" tmFilter="0, 0; .2, .5; .8, .5; 1, 0"/>
                                        <p:tgtEl>
                                          <p:spTgt spid="7"/>
                                        </p:tgtEl>
                                      </p:cBhvr>
                                    </p:animEffect>
                                    <p:animScale>
                                      <p:cBhvr>
                                        <p:cTn id="62" dur="250" autoRev="1" fill="hold"/>
                                        <p:tgtEl>
                                          <p:spTgt spid="7"/>
                                        </p:tgtEl>
                                      </p:cBhvr>
                                      <p:by x="105000" y="105000"/>
                                    </p:animScale>
                                  </p:childTnLst>
                                </p:cTn>
                              </p:par>
                              <p:par>
                                <p:cTn id="63" presetID="26" presetClass="emph" presetSubtype="0" fill="hold" grpId="1" nodeType="withEffect">
                                  <p:stCondLst>
                                    <p:cond delay="0"/>
                                  </p:stCondLst>
                                  <p:childTnLst>
                                    <p:animEffect transition="out" filter="fade">
                                      <p:cBhvr>
                                        <p:cTn id="64" dur="500" tmFilter="0, 0; .2, .5; .8, .5; 1, 0"/>
                                        <p:tgtEl>
                                          <p:spTgt spid="8"/>
                                        </p:tgtEl>
                                      </p:cBhvr>
                                    </p:animEffect>
                                    <p:animScale>
                                      <p:cBhvr>
                                        <p:cTn id="65" dur="250" autoRev="1" fill="hold"/>
                                        <p:tgtEl>
                                          <p:spTgt spid="8"/>
                                        </p:tgtEl>
                                      </p:cBhvr>
                                      <p:by x="105000" y="105000"/>
                                    </p:animScale>
                                  </p:childTnLst>
                                </p:cTn>
                              </p:par>
                              <p:par>
                                <p:cTn id="66" presetID="26" presetClass="emph" presetSubtype="0" fill="hold" grpId="1" nodeType="withEffect">
                                  <p:stCondLst>
                                    <p:cond delay="0"/>
                                  </p:stCondLst>
                                  <p:childTnLst>
                                    <p:animEffect transition="out" filter="fade">
                                      <p:cBhvr>
                                        <p:cTn id="67" dur="500" tmFilter="0, 0; .2, .5; .8, .5; 1, 0"/>
                                        <p:tgtEl>
                                          <p:spTgt spid="9"/>
                                        </p:tgtEl>
                                      </p:cBhvr>
                                    </p:animEffect>
                                    <p:animScale>
                                      <p:cBhvr>
                                        <p:cTn id="68" dur="250" autoRev="1" fill="hold"/>
                                        <p:tgtEl>
                                          <p:spTgt spid="9"/>
                                        </p:tgtEl>
                                      </p:cBhvr>
                                      <p:by x="105000" y="105000"/>
                                    </p:animScale>
                                  </p:childTnLst>
                                </p:cTn>
                              </p:par>
                              <p:par>
                                <p:cTn id="69" presetID="26" presetClass="emph" presetSubtype="0" fill="hold" grpId="1" nodeType="withEffect">
                                  <p:stCondLst>
                                    <p:cond delay="0"/>
                                  </p:stCondLst>
                                  <p:childTnLst>
                                    <p:animEffect transition="out" filter="fade">
                                      <p:cBhvr>
                                        <p:cTn id="70" dur="500" tmFilter="0, 0; .2, .5; .8, .5; 1, 0"/>
                                        <p:tgtEl>
                                          <p:spTgt spid="10"/>
                                        </p:tgtEl>
                                      </p:cBhvr>
                                    </p:animEffect>
                                    <p:animScale>
                                      <p:cBhvr>
                                        <p:cTn id="71" dur="250" autoRev="1" fill="hold"/>
                                        <p:tgtEl>
                                          <p:spTgt spid="10"/>
                                        </p:tgtEl>
                                      </p:cBhvr>
                                      <p:by x="105000" y="105000"/>
                                    </p:animScale>
                                  </p:childTnLst>
                                </p:cTn>
                              </p:par>
                              <p:par>
                                <p:cTn id="72" presetID="26" presetClass="emph" presetSubtype="0" fill="hold" grpId="1" nodeType="withEffect">
                                  <p:stCondLst>
                                    <p:cond delay="0"/>
                                  </p:stCondLst>
                                  <p:childTnLst>
                                    <p:animEffect transition="out" filter="fade">
                                      <p:cBhvr>
                                        <p:cTn id="73" dur="500" tmFilter="0, 0; .2, .5; .8, .5; 1, 0"/>
                                        <p:tgtEl>
                                          <p:spTgt spid="11"/>
                                        </p:tgtEl>
                                      </p:cBhvr>
                                    </p:animEffect>
                                    <p:animScale>
                                      <p:cBhvr>
                                        <p:cTn id="74" dur="250" autoRev="1" fill="hold"/>
                                        <p:tgtEl>
                                          <p:spTgt spid="11"/>
                                        </p:tgtEl>
                                      </p:cBhvr>
                                      <p:by x="105000" y="105000"/>
                                    </p:animScale>
                                  </p:childTnLst>
                                </p:cTn>
                              </p:par>
                              <p:par>
                                <p:cTn id="75" presetID="26" presetClass="emph" presetSubtype="0" fill="hold" grpId="1" nodeType="withEffect">
                                  <p:stCondLst>
                                    <p:cond delay="0"/>
                                  </p:stCondLst>
                                  <p:childTnLst>
                                    <p:animEffect transition="out" filter="fade">
                                      <p:cBhvr>
                                        <p:cTn id="76" dur="500" tmFilter="0, 0; .2, .5; .8, .5; 1, 0"/>
                                        <p:tgtEl>
                                          <p:spTgt spid="12"/>
                                        </p:tgtEl>
                                      </p:cBhvr>
                                    </p:animEffect>
                                    <p:animScale>
                                      <p:cBhvr>
                                        <p:cTn id="77" dur="250" autoRev="1" fill="hold"/>
                                        <p:tgtEl>
                                          <p:spTgt spid="12"/>
                                        </p:tgtEl>
                                      </p:cBhvr>
                                      <p:by x="105000" y="105000"/>
                                    </p:animScale>
                                  </p:childTnLst>
                                </p:cTn>
                              </p:par>
                              <p:par>
                                <p:cTn id="78" presetID="26" presetClass="emph" presetSubtype="0" fill="hold" grpId="1" nodeType="withEffect">
                                  <p:stCondLst>
                                    <p:cond delay="0"/>
                                  </p:stCondLst>
                                  <p:childTnLst>
                                    <p:animEffect transition="out" filter="fade">
                                      <p:cBhvr>
                                        <p:cTn id="79" dur="500" tmFilter="0, 0; .2, .5; .8, .5; 1, 0"/>
                                        <p:tgtEl>
                                          <p:spTgt spid="13"/>
                                        </p:tgtEl>
                                      </p:cBhvr>
                                    </p:animEffect>
                                    <p:animScale>
                                      <p:cBhvr>
                                        <p:cTn id="80" dur="250" autoRev="1" fill="hold"/>
                                        <p:tgtEl>
                                          <p:spTgt spid="13"/>
                                        </p:tgtEl>
                                      </p:cBhvr>
                                      <p:by x="105000" y="105000"/>
                                    </p:animScale>
                                  </p:childTnLst>
                                </p:cTn>
                              </p:par>
                              <p:par>
                                <p:cTn id="81" presetID="26" presetClass="emph" presetSubtype="0" fill="hold" grpId="1" nodeType="withEffect">
                                  <p:stCondLst>
                                    <p:cond delay="0"/>
                                  </p:stCondLst>
                                  <p:childTnLst>
                                    <p:animEffect transition="out" filter="fade">
                                      <p:cBhvr>
                                        <p:cTn id="82" dur="500" tmFilter="0, 0; .2, .5; .8, .5; 1, 0"/>
                                        <p:tgtEl>
                                          <p:spTgt spid="14"/>
                                        </p:tgtEl>
                                      </p:cBhvr>
                                    </p:animEffect>
                                    <p:animScale>
                                      <p:cBhvr>
                                        <p:cTn id="83" dur="25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just"/>
            <a:r>
              <a:rPr lang="tr-TR" sz="2400" dirty="0"/>
              <a:t>İnsanın irade eğitiminde orucun önemli bir yeri vardır. </a:t>
            </a:r>
            <a:endParaRPr lang="tr-TR" sz="2400" dirty="0" smtClean="0"/>
          </a:p>
          <a:p>
            <a:pPr algn="just"/>
            <a:r>
              <a:rPr lang="tr-TR" sz="2400" dirty="0" smtClean="0"/>
              <a:t>Oruç </a:t>
            </a:r>
            <a:r>
              <a:rPr lang="tr-TR" sz="2400" dirty="0"/>
              <a:t>tutan insan, bedensel güçlüklerin üstesinden gelmeyi öğrendiği gibi zihinsel ve manevi açıdan da olgunlaşır. </a:t>
            </a:r>
            <a:endParaRPr lang="tr-TR" sz="2400" dirty="0" smtClean="0"/>
          </a:p>
          <a:p>
            <a:pPr algn="just"/>
            <a:r>
              <a:rPr lang="tr-TR" sz="2400" dirty="0" smtClean="0"/>
              <a:t>Oruç</a:t>
            </a:r>
            <a:r>
              <a:rPr lang="tr-TR" sz="2400" dirty="0"/>
              <a:t>; kişiyi takvaya ulaştırması, Allah’a kul olma bilincine eriştirmesi ve kulluğun belirli bir disipline bağlanması, nimete şükür vesilesi olması, Allah’ın koyduğu sınırlara uymayı öğretmesi ve mümine yaraşmayacak davranışlardan sakındırarak ahlakı güzelleştirmesi bakımından önemli bir yere sahiptir</a:t>
            </a:r>
            <a:r>
              <a:rPr lang="tr-TR" sz="2400" dirty="0" smtClean="0"/>
              <a:t>.</a:t>
            </a:r>
          </a:p>
          <a:p>
            <a:endParaRPr lang="tr-TR" sz="2400" dirty="0"/>
          </a:p>
          <a:p>
            <a:r>
              <a:rPr lang="tr-TR" sz="1600" dirty="0" smtClean="0"/>
              <a:t>(İbrahim </a:t>
            </a:r>
            <a:r>
              <a:rPr lang="tr-TR" sz="1600" dirty="0"/>
              <a:t>Kâfi Dönmez, “Oruç (İslam’da Oruç)”, </a:t>
            </a:r>
            <a:r>
              <a:rPr lang="tr-TR" sz="1600" i="1" dirty="0"/>
              <a:t>DİA</a:t>
            </a:r>
            <a:r>
              <a:rPr lang="tr-TR" sz="1600" dirty="0"/>
              <a:t>, c. 33, s. 417-424</a:t>
            </a:r>
            <a:r>
              <a:rPr lang="tr-TR" sz="1600" dirty="0" smtClean="0"/>
              <a:t>.)</a:t>
            </a:r>
            <a:endParaRPr lang="tr-TR" sz="1600" dirty="0"/>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BİR EĞİTİMDİR</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02403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323528" y="1196752"/>
            <a:ext cx="8424936" cy="540060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3200" dirty="0">
                <a:solidFill>
                  <a:schemeClr val="tx1"/>
                </a:solidFill>
                <a:latin typeface="HASENAT" panose="01000600020000020003" pitchFamily="2" charset="-78"/>
                <a:cs typeface="HASENAT" panose="01000600020000020003" pitchFamily="2" charset="-78"/>
              </a:rPr>
              <a:t>شَهْرُ رَمَضَانَ الَّذٖى اُنْزِلَ فٖيهِ الْقُرْاٰنُ هُدًى لِلنَّاسِ وَبَيِّنَاتٍ مِنَ الْهُدٰى وَالْفُرْقَانِ فَمَنْ شَهِدَ مِنْكُمُ الشَّهْرَ فَلْيَصُمْهُ وَمَنْ كَانَ مَرٖيضًا اَوْ عَلٰى سَفَرٍ فَعِدَّةٌ مِنْ اَيَّامٍ اُخَرَ يُرٖيدُ اللّٰهُ بِكُمُ الْيُسْرَ وَلَا يُرٖيدُ بِكُمُ الْعُسْرَ وَلِتُكْمِلُوا الْعِدَّةَ وَلِتُكَبِّرُوا اللّٰهَ عَلٰى مَا هَدٰيكُمْ وَلَعَلَّكُمْ تَشْكُرُونَ</a:t>
            </a:r>
            <a:endParaRPr lang="tr-TR" sz="32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2000" dirty="0">
                <a:solidFill>
                  <a:schemeClr val="tx1"/>
                </a:solidFill>
              </a:rPr>
              <a:t>“</a:t>
            </a:r>
            <a:r>
              <a:rPr lang="tr-TR" sz="2000" b="1" dirty="0">
                <a:solidFill>
                  <a:srgbClr val="FF0000"/>
                </a:solidFill>
              </a:rPr>
              <a:t>Ramazan ayı, insanlara yol gösterici, doğrunun ve </a:t>
            </a:r>
          </a:p>
          <a:p>
            <a:pPr algn="ctr" fontAlgn="auto">
              <a:spcBef>
                <a:spcPts val="0"/>
              </a:spcBef>
              <a:spcAft>
                <a:spcPts val="0"/>
              </a:spcAft>
              <a:defRPr/>
            </a:pPr>
            <a:r>
              <a:rPr lang="tr-TR" sz="2000" b="1" dirty="0">
                <a:solidFill>
                  <a:srgbClr val="FF0000"/>
                </a:solidFill>
              </a:rPr>
              <a:t>doğruyu eğriden ayırmanın açık delilleri olarak Kur'an'ın indirildiği aydır. </a:t>
            </a:r>
          </a:p>
          <a:p>
            <a:pPr algn="ctr" fontAlgn="auto">
              <a:spcBef>
                <a:spcPts val="0"/>
              </a:spcBef>
              <a:spcAft>
                <a:spcPts val="0"/>
              </a:spcAft>
              <a:defRPr/>
            </a:pPr>
            <a:r>
              <a:rPr lang="tr-TR" sz="2000" dirty="0">
                <a:solidFill>
                  <a:srgbClr val="0070C0"/>
                </a:solidFill>
              </a:rPr>
              <a:t>Öyle ise sizden ramazan ayını idrak edenler onda oruç tutsun. </a:t>
            </a:r>
          </a:p>
          <a:p>
            <a:pPr algn="ctr" fontAlgn="auto">
              <a:spcBef>
                <a:spcPts val="0"/>
              </a:spcBef>
              <a:spcAft>
                <a:spcPts val="0"/>
              </a:spcAft>
              <a:defRPr/>
            </a:pPr>
            <a:r>
              <a:rPr lang="tr-TR" sz="2000" dirty="0">
                <a:solidFill>
                  <a:srgbClr val="002060"/>
                </a:solidFill>
              </a:rPr>
              <a:t>Kim o anda hasta veya yolcu olursa (tutamadığı günler sayısınca) başka günlerde kaza etsin. </a:t>
            </a:r>
          </a:p>
          <a:p>
            <a:pPr algn="ctr" fontAlgn="auto">
              <a:spcBef>
                <a:spcPts val="0"/>
              </a:spcBef>
              <a:spcAft>
                <a:spcPts val="0"/>
              </a:spcAft>
              <a:defRPr/>
            </a:pPr>
            <a:r>
              <a:rPr lang="tr-TR" sz="2000" b="1" dirty="0">
                <a:solidFill>
                  <a:srgbClr val="7030A0"/>
                </a:solidFill>
              </a:rPr>
              <a:t>Allah sizin için kolaylık ister, zorluk istemez. </a:t>
            </a:r>
          </a:p>
          <a:p>
            <a:pPr algn="ctr" fontAlgn="auto">
              <a:spcBef>
                <a:spcPts val="0"/>
              </a:spcBef>
              <a:spcAft>
                <a:spcPts val="0"/>
              </a:spcAft>
              <a:defRPr/>
            </a:pPr>
            <a:r>
              <a:rPr lang="tr-TR" sz="2000" dirty="0">
                <a:solidFill>
                  <a:srgbClr val="FF0000"/>
                </a:solidFill>
              </a:rPr>
              <a:t>Bütün bunlar, sayıyı tamamlamanız ve size doğru yolu göstermesine karşılık, Allah'ı tazim etmeniz, şükretmeniz içindir</a:t>
            </a:r>
            <a:r>
              <a:rPr lang="tr-TR" sz="2000" dirty="0">
                <a:solidFill>
                  <a:schemeClr val="tx1"/>
                </a:solidFill>
              </a:rPr>
              <a:t>.” (Bakara, </a:t>
            </a:r>
            <a:r>
              <a:rPr lang="ar-SA" sz="2000" dirty="0">
                <a:solidFill>
                  <a:schemeClr val="tx1"/>
                </a:solidFill>
              </a:rPr>
              <a:t>2</a:t>
            </a:r>
            <a:r>
              <a:rPr lang="tr-TR" sz="2000" dirty="0">
                <a:solidFill>
                  <a:schemeClr val="tx1"/>
                </a:solidFill>
              </a:rPr>
              <a:t>/185).</a:t>
            </a:r>
          </a:p>
        </p:txBody>
      </p:sp>
      <p:sp>
        <p:nvSpPr>
          <p:cNvPr id="3" name="4 Dikdörtgen"/>
          <p:cNvSpPr/>
          <p:nvPr/>
        </p:nvSpPr>
        <p:spPr>
          <a:xfrm>
            <a:off x="251520" y="188640"/>
            <a:ext cx="856895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a:solidFill>
                  <a:schemeClr val="tx1"/>
                </a:solidFill>
                <a:effectLst>
                  <a:outerShdw blurRad="38100" dist="38100" dir="2700000" algn="tl">
                    <a:srgbClr val="000000">
                      <a:alpha val="43137"/>
                    </a:srgbClr>
                  </a:outerShdw>
                </a:effectLst>
              </a:rPr>
              <a:t>11 AYIN SULTANI RAMAZAN</a:t>
            </a:r>
          </a:p>
        </p:txBody>
      </p:sp>
    </p:spTree>
    <p:extLst>
      <p:ext uri="{BB962C8B-B14F-4D97-AF65-F5344CB8AC3E}">
        <p14:creationId xmlns:p14="http://schemas.microsoft.com/office/powerpoint/2010/main" val="22388141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pPr algn="just"/>
            <a:r>
              <a:rPr lang="tr-TR" dirty="0"/>
              <a:t>Hadislerde, orucun Allah ile inanan arasında gerçekleşen özel bir ibadet olduğu belirtilir. Başka hadiste ise oruçlu birinin çirkin sözden ve tartışmadan kaçınması gerektiği, kendisine kötü söz söylendiğinde ise sadece “Ben oruçluyum.” demesi tavsiye edilir. Yine oruç tuttuğu hâlde yalanı ve yalanla iş yapmayı terk etmeyen kişinin tuttuğu orucun, aç ve susuz kalmaktan ibaret olduğu ve Allah katında bir değer taşımadığı ifade edilir.</a:t>
            </a:r>
          </a:p>
          <a:p>
            <a:pPr algn="just"/>
            <a:r>
              <a:rPr lang="tr-TR" dirty="0"/>
              <a:t>Beden ve azalar, kulun yaptığı kötü şeylerden ne denli olumsuz etkileniyorlarsa yaptığı iyi şeylerden de o denli olumlu etkilenirler. Dışa bakan yüzüyle açlık ve zorluk olarak gözüken durum, içe bakan yüzüyle ilahi bir rahmettir</a:t>
            </a:r>
            <a:r>
              <a:rPr lang="tr-TR" sz="2400" dirty="0"/>
              <a:t> </a:t>
            </a:r>
            <a:r>
              <a:rPr lang="tr-TR" dirty="0"/>
              <a:t>Müslim, </a:t>
            </a:r>
            <a:r>
              <a:rPr lang="tr-TR" dirty="0" err="1"/>
              <a:t>Siyâm</a:t>
            </a:r>
            <a:r>
              <a:rPr lang="tr-TR" dirty="0"/>
              <a:t>, 29.</a:t>
            </a:r>
          </a:p>
          <a:p>
            <a:pPr algn="just"/>
            <a:r>
              <a:rPr lang="tr-TR" dirty="0" err="1"/>
              <a:t>Buhârî</a:t>
            </a:r>
            <a:r>
              <a:rPr lang="tr-TR" dirty="0"/>
              <a:t>, </a:t>
            </a:r>
            <a:r>
              <a:rPr lang="tr-TR" dirty="0" err="1"/>
              <a:t>Savm</a:t>
            </a:r>
            <a:r>
              <a:rPr lang="tr-TR" dirty="0"/>
              <a:t>, 8.</a:t>
            </a:r>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BİR EĞİTİMDİR</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094351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251520" y="692696"/>
            <a:ext cx="8640960" cy="5472608"/>
          </a:xfrm>
          <a:prstGeom prst="round2DiagRect">
            <a:avLst>
              <a:gd name="adj1" fmla="val 0"/>
              <a:gd name="adj2" fmla="val 0"/>
            </a:avLst>
          </a:prstGeom>
          <a:noFill/>
          <a:ln>
            <a:noFill/>
          </a:ln>
        </p:spPr>
        <p:style>
          <a:lnRef idx="2">
            <a:schemeClr val="dk1"/>
          </a:lnRef>
          <a:fillRef idx="1">
            <a:schemeClr val="lt1"/>
          </a:fillRef>
          <a:effectRef idx="0">
            <a:schemeClr val="dk1"/>
          </a:effectRef>
          <a:fontRef idx="minor">
            <a:schemeClr val="dk1"/>
          </a:fontRef>
        </p:style>
        <p:txBody>
          <a:bodyPr anchor="ctr"/>
          <a:lstStyle/>
          <a:p>
            <a:r>
              <a:rPr lang="tr-TR" sz="2000" dirty="0" err="1"/>
              <a:t>Resulüllah</a:t>
            </a:r>
            <a:r>
              <a:rPr lang="tr-TR" sz="2000" dirty="0"/>
              <a:t> (</a:t>
            </a:r>
            <a:r>
              <a:rPr lang="tr-TR" sz="2000" dirty="0" err="1"/>
              <a:t>s.a.s</a:t>
            </a:r>
            <a:r>
              <a:rPr lang="tr-TR" sz="2000" dirty="0"/>
              <a:t>.) bir hadislerinde şöyle buyurmuştur. </a:t>
            </a:r>
            <a:endParaRPr lang="tr-TR" sz="2000" dirty="0" smtClean="0"/>
          </a:p>
          <a:p>
            <a:pPr algn="just"/>
            <a:r>
              <a:rPr lang="tr-TR" sz="4000" dirty="0" smtClean="0"/>
              <a:t>“</a:t>
            </a:r>
            <a:r>
              <a:rPr lang="tr-TR" sz="4000" dirty="0"/>
              <a:t>Oruçlunun iki sevinci vardır: </a:t>
            </a:r>
            <a:endParaRPr lang="tr-TR" sz="4000" dirty="0" smtClean="0"/>
          </a:p>
          <a:p>
            <a:pPr algn="just"/>
            <a:r>
              <a:rPr lang="tr-TR" sz="4000" dirty="0" smtClean="0"/>
              <a:t>biri </a:t>
            </a:r>
            <a:r>
              <a:rPr lang="tr-TR" sz="4000" dirty="0"/>
              <a:t>iftar vaktinde diğeri ise </a:t>
            </a:r>
            <a:endParaRPr lang="tr-TR" sz="4000" dirty="0" smtClean="0"/>
          </a:p>
          <a:p>
            <a:pPr algn="just"/>
            <a:r>
              <a:rPr lang="tr-TR" sz="4000" dirty="0" smtClean="0"/>
              <a:t>Rabbiyle </a:t>
            </a:r>
            <a:r>
              <a:rPr lang="tr-TR" sz="4000" dirty="0"/>
              <a:t>buluşacağı günde!” </a:t>
            </a:r>
            <a:endParaRPr lang="tr-TR" sz="4000" dirty="0" smtClean="0"/>
          </a:p>
          <a:p>
            <a:r>
              <a:rPr lang="tr-TR" sz="1400" dirty="0" smtClean="0"/>
              <a:t>(Müslim</a:t>
            </a:r>
            <a:r>
              <a:rPr lang="tr-TR" sz="1400" dirty="0"/>
              <a:t>, </a:t>
            </a:r>
            <a:r>
              <a:rPr lang="tr-TR" sz="1400" dirty="0" err="1"/>
              <a:t>Sıyâm</a:t>
            </a:r>
            <a:r>
              <a:rPr lang="tr-TR" sz="1400" dirty="0"/>
              <a:t>, 164</a:t>
            </a:r>
            <a:r>
              <a:rPr lang="tr-TR" sz="1400" dirty="0" smtClean="0"/>
              <a:t>.)</a:t>
            </a:r>
            <a:endParaRPr lang="tr-TR" sz="1400" dirty="0"/>
          </a:p>
        </p:txBody>
      </p:sp>
      <p:sp>
        <p:nvSpPr>
          <p:cNvPr id="6" name="4 Dikdörtgen"/>
          <p:cNvSpPr/>
          <p:nvPr/>
        </p:nvSpPr>
        <p:spPr>
          <a:xfrm>
            <a:off x="0" y="44624"/>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 SEVİNÇTİR</a:t>
            </a:r>
            <a:endParaRPr lang="tr-TR" sz="4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545392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Ä°lgili res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80728"/>
            <a:ext cx="9144000" cy="5858307"/>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75856" y="1052736"/>
            <a:ext cx="5760640" cy="5288087"/>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fontAlgn="auto">
              <a:spcBef>
                <a:spcPts val="0"/>
              </a:spcBef>
              <a:spcAft>
                <a:spcPts val="0"/>
              </a:spcAft>
              <a:defRPr/>
            </a:pPr>
            <a:r>
              <a:rPr lang="ar-SA" sz="4000" dirty="0">
                <a:solidFill>
                  <a:schemeClr val="bg1"/>
                </a:solidFill>
                <a:latin typeface="HASENAT" panose="01000600020000020003" pitchFamily="2" charset="-78"/>
                <a:cs typeface="HASENAT" panose="01000600020000020003" pitchFamily="2" charset="-78"/>
              </a:rPr>
              <a:t>« مَنْ صَامَ رَمَضَانَ إِيمَاناً واحْتِساباً ، </a:t>
            </a:r>
            <a:endParaRPr lang="tr-TR" sz="4000" dirty="0">
              <a:solidFill>
                <a:schemeClr val="bg1"/>
              </a:solidFill>
              <a:latin typeface="HASENAT" panose="01000600020000020003" pitchFamily="2" charset="-78"/>
              <a:cs typeface="HASENAT" panose="01000600020000020003" pitchFamily="2" charset="-78"/>
            </a:endParaRPr>
          </a:p>
          <a:p>
            <a:pPr algn="r" rtl="1" fontAlgn="auto">
              <a:spcBef>
                <a:spcPts val="0"/>
              </a:spcBef>
              <a:spcAft>
                <a:spcPts val="0"/>
              </a:spcAft>
              <a:defRPr/>
            </a:pPr>
            <a:r>
              <a:rPr lang="ar-SA" sz="4000" dirty="0">
                <a:solidFill>
                  <a:schemeClr val="bg1"/>
                </a:solidFill>
                <a:latin typeface="HASENAT" panose="01000600020000020003" pitchFamily="2" charset="-78"/>
                <a:cs typeface="HASENAT" panose="01000600020000020003" pitchFamily="2" charset="-78"/>
              </a:rPr>
              <a:t>غُفِرَ لَهُ ما تَقَدَّمَ مِنْ ذنْبِهِ »</a:t>
            </a:r>
            <a:endParaRPr lang="tr-TR" sz="4000" dirty="0">
              <a:solidFill>
                <a:schemeClr val="bg1"/>
              </a:solidFill>
            </a:endParaRPr>
          </a:p>
          <a:p>
            <a:pPr algn="r" fontAlgn="auto">
              <a:spcBef>
                <a:spcPts val="0"/>
              </a:spcBef>
              <a:spcAft>
                <a:spcPts val="0"/>
              </a:spcAft>
              <a:defRPr/>
            </a:pPr>
            <a:r>
              <a:rPr lang="tr-TR" sz="3200" b="1" dirty="0">
                <a:ln w="10160">
                  <a:solidFill>
                    <a:schemeClr val="accent5"/>
                  </a:solidFill>
                  <a:prstDash val="solid"/>
                </a:ln>
                <a:solidFill>
                  <a:srgbClr val="FFFFFF"/>
                </a:solidFill>
              </a:rPr>
              <a:t>"Kim, faziletine inanarak ve </a:t>
            </a:r>
            <a:r>
              <a:rPr lang="tr-TR" sz="3200" b="1" dirty="0">
                <a:ln w="6600">
                  <a:solidFill>
                    <a:schemeClr val="accent2"/>
                  </a:solidFill>
                  <a:prstDash val="solid"/>
                </a:ln>
                <a:solidFill>
                  <a:srgbClr val="FFFFFF"/>
                </a:solidFill>
              </a:rPr>
              <a:t>karşılığını Allah'tan bekleyerek </a:t>
            </a:r>
          </a:p>
          <a:p>
            <a:pPr algn="r" fontAlgn="auto">
              <a:spcBef>
                <a:spcPts val="0"/>
              </a:spcBef>
              <a:spcAft>
                <a:spcPts val="0"/>
              </a:spcAft>
              <a:defRPr/>
            </a:pPr>
            <a:r>
              <a:rPr lang="tr-TR" sz="3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outerShdw blurRad="38100" dist="38100" dir="2700000" algn="tl">
                    <a:srgbClr val="000000">
                      <a:alpha val="43137"/>
                    </a:srgbClr>
                  </a:outerShdw>
                </a:effectLst>
              </a:rPr>
              <a:t>Ramazan Orucunu tutarsa, </a:t>
            </a:r>
          </a:p>
          <a:p>
            <a:pPr algn="r" fontAlgn="auto">
              <a:spcBef>
                <a:spcPts val="0"/>
              </a:spcBef>
              <a:spcAft>
                <a:spcPts val="0"/>
              </a:spcAft>
              <a:defRPr/>
            </a:pPr>
            <a:r>
              <a:rPr lang="tr-TR" sz="3200" b="1" dirty="0">
                <a:ln w="13462">
                  <a:solidFill>
                    <a:schemeClr val="bg1"/>
                  </a:solidFill>
                  <a:prstDash val="solid"/>
                </a:ln>
                <a:solidFill>
                  <a:schemeClr val="tx1">
                    <a:lumMod val="85000"/>
                    <a:lumOff val="15000"/>
                  </a:schemeClr>
                </a:solidFill>
              </a:rPr>
              <a:t>geçmiş günahları bağışlanır."</a:t>
            </a:r>
          </a:p>
          <a:p>
            <a:pPr algn="r" fontAlgn="auto">
              <a:spcBef>
                <a:spcPts val="0"/>
              </a:spcBef>
              <a:spcAft>
                <a:spcPts val="0"/>
              </a:spcAft>
              <a:defRPr/>
            </a:pPr>
            <a:r>
              <a:rPr lang="tr-TR" sz="1600" dirty="0">
                <a:solidFill>
                  <a:schemeClr val="bg1"/>
                </a:solidFill>
              </a:rPr>
              <a:t>(</a:t>
            </a:r>
            <a:r>
              <a:rPr lang="tr-TR" sz="1600" dirty="0" err="1">
                <a:solidFill>
                  <a:schemeClr val="bg1"/>
                </a:solidFill>
              </a:rPr>
              <a:t>Buhârî</a:t>
            </a:r>
            <a:r>
              <a:rPr lang="tr-TR" sz="1600" dirty="0">
                <a:solidFill>
                  <a:schemeClr val="bg1"/>
                </a:solidFill>
              </a:rPr>
              <a:t>, </a:t>
            </a:r>
            <a:r>
              <a:rPr lang="tr-TR" sz="1600" dirty="0" err="1">
                <a:solidFill>
                  <a:schemeClr val="bg1"/>
                </a:solidFill>
              </a:rPr>
              <a:t>Îmân</a:t>
            </a:r>
            <a:r>
              <a:rPr lang="tr-TR" sz="1600" dirty="0">
                <a:solidFill>
                  <a:schemeClr val="bg1"/>
                </a:solidFill>
              </a:rPr>
              <a:t> 28, </a:t>
            </a:r>
            <a:r>
              <a:rPr lang="tr-TR" sz="1600" dirty="0" err="1">
                <a:solidFill>
                  <a:schemeClr val="bg1"/>
                </a:solidFill>
              </a:rPr>
              <a:t>Savm</a:t>
            </a:r>
            <a:r>
              <a:rPr lang="tr-TR" sz="1600" dirty="0">
                <a:solidFill>
                  <a:schemeClr val="bg1"/>
                </a:solidFill>
              </a:rPr>
              <a:t> 6) </a:t>
            </a:r>
            <a:endParaRPr lang="tr-TR" sz="2000" dirty="0">
              <a:solidFill>
                <a:schemeClr val="bg1"/>
              </a:solidFill>
            </a:endParaRPr>
          </a:p>
        </p:txBody>
      </p:sp>
      <p:sp>
        <p:nvSpPr>
          <p:cNvPr id="3" name="4 Dikdörtgen"/>
          <p:cNvSpPr/>
          <p:nvPr/>
        </p:nvSpPr>
        <p:spPr>
          <a:xfrm>
            <a:off x="179512" y="116632"/>
            <a:ext cx="89644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FARZ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OLAN ORUÇ RAMAZAN AYI’NDA TUTULUR</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Ä°NÄ° SADE duvar kaÄÄ±dÄ±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8"/>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72008" y="0"/>
            <a:ext cx="8964488" cy="414908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4000" dirty="0">
                <a:solidFill>
                  <a:schemeClr val="tx1"/>
                </a:solidFill>
                <a:latin typeface="HASENAT" panose="01000600020000020003" pitchFamily="2" charset="-78"/>
                <a:cs typeface="HASENAT" panose="01000600020000020003" pitchFamily="2" charset="-78"/>
              </a:rPr>
              <a:t>مَنْ اَفْطَرَ يَوْمَا مِنْ رَمَضَانَ مِنْ غَيرِ رُخْصَةٍ وَ لاَ مَرَضٍ لمْ يَقْضِ عَنْهُ صَوْمُ الدَّهْرِ كُلِّهِ وَ اِنْ صَامَهُ</a:t>
            </a:r>
            <a:endParaRPr lang="tr-TR" sz="2000" dirty="0">
              <a:solidFill>
                <a:schemeClr val="tx1"/>
              </a:solidFill>
              <a:latin typeface="HASENAT" panose="01000600020000020003" pitchFamily="2" charset="-78"/>
              <a:cs typeface="HASENAT" panose="01000600020000020003" pitchFamily="2" charset="-78"/>
            </a:endParaRPr>
          </a:p>
          <a:p>
            <a:pPr algn="just" fontAlgn="auto">
              <a:spcBef>
                <a:spcPts val="0"/>
              </a:spcBef>
              <a:spcAft>
                <a:spcPts val="0"/>
              </a:spcAft>
              <a:defRPr/>
            </a:pPr>
            <a:r>
              <a:rPr lang="tr-TR" sz="4000" b="1" dirty="0">
                <a:solidFill>
                  <a:schemeClr val="accent6">
                    <a:lumMod val="50000"/>
                  </a:schemeClr>
                </a:solidFill>
              </a:rPr>
              <a:t>“Kim hastalığı ve bir ruhsatı olmaksızın </a:t>
            </a:r>
            <a:r>
              <a:rPr lang="tr-TR" sz="4000" b="1" u="sng" dirty="0">
                <a:solidFill>
                  <a:srgbClr val="FF0000"/>
                </a:solidFill>
              </a:rPr>
              <a:t>Ramazan ayından  bir gün oruç tutmasa </a:t>
            </a:r>
            <a:r>
              <a:rPr lang="tr-TR" sz="4000" b="1" u="sng" dirty="0">
                <a:solidFill>
                  <a:schemeClr val="tx1"/>
                </a:solidFill>
              </a:rPr>
              <a:t> </a:t>
            </a:r>
            <a:r>
              <a:rPr lang="tr-TR"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bütün günleri oruç tutsa yine bu orucu yerine getiremez”</a:t>
            </a:r>
            <a:r>
              <a:rPr lang="tr-TR" sz="4000" dirty="0">
                <a:solidFill>
                  <a:schemeClr val="tx1"/>
                </a:solidFill>
              </a:rPr>
              <a:t> </a:t>
            </a:r>
            <a:endParaRPr lang="tr-TR" sz="4400" dirty="0">
              <a:solidFill>
                <a:schemeClr val="tx1"/>
              </a:solidFill>
            </a:endParaRPr>
          </a:p>
          <a:p>
            <a:pPr fontAlgn="auto">
              <a:spcBef>
                <a:spcPts val="0"/>
              </a:spcBef>
              <a:spcAft>
                <a:spcPts val="0"/>
              </a:spcAft>
              <a:defRPr/>
            </a:pPr>
            <a:r>
              <a:rPr lang="tr-TR" sz="1400" dirty="0">
                <a:solidFill>
                  <a:schemeClr val="tx1"/>
                </a:solidFill>
              </a:rPr>
              <a:t>(</a:t>
            </a:r>
            <a:r>
              <a:rPr lang="tr-TR" sz="1400" dirty="0" err="1">
                <a:solidFill>
                  <a:schemeClr val="tx1"/>
                </a:solidFill>
              </a:rPr>
              <a:t>Ebû</a:t>
            </a:r>
            <a:r>
              <a:rPr lang="tr-TR" sz="1400" dirty="0">
                <a:solidFill>
                  <a:schemeClr val="tx1"/>
                </a:solidFill>
              </a:rPr>
              <a:t> </a:t>
            </a:r>
            <a:r>
              <a:rPr lang="tr-TR" sz="1400" dirty="0" err="1">
                <a:solidFill>
                  <a:schemeClr val="tx1"/>
                </a:solidFill>
              </a:rPr>
              <a:t>Dâvûd</a:t>
            </a:r>
            <a:r>
              <a:rPr lang="tr-TR" sz="1400" dirty="0">
                <a:solidFill>
                  <a:schemeClr val="tx1"/>
                </a:solidFill>
              </a:rPr>
              <a:t>, </a:t>
            </a:r>
            <a:r>
              <a:rPr lang="tr-TR" sz="1400" dirty="0" err="1">
                <a:solidFill>
                  <a:schemeClr val="tx1"/>
                </a:solidFill>
              </a:rPr>
              <a:t>Savm</a:t>
            </a:r>
            <a:r>
              <a:rPr lang="tr-TR" sz="1400" dirty="0">
                <a:solidFill>
                  <a:schemeClr val="tx1"/>
                </a:solidFill>
              </a:rPr>
              <a:t>, 38. I, 789. </a:t>
            </a:r>
            <a:r>
              <a:rPr lang="tr-TR" sz="1400" dirty="0" err="1">
                <a:solidFill>
                  <a:schemeClr val="tx1"/>
                </a:solidFill>
              </a:rPr>
              <a:t>Tirmizî</a:t>
            </a:r>
            <a:r>
              <a:rPr lang="tr-TR" sz="1400" dirty="0">
                <a:solidFill>
                  <a:schemeClr val="tx1"/>
                </a:solidFill>
              </a:rPr>
              <a:t>, </a:t>
            </a:r>
            <a:r>
              <a:rPr lang="tr-TR" sz="1400" dirty="0" err="1">
                <a:solidFill>
                  <a:schemeClr val="tx1"/>
                </a:solidFill>
              </a:rPr>
              <a:t>Savm</a:t>
            </a:r>
            <a:r>
              <a:rPr lang="tr-TR" sz="1400" dirty="0">
                <a:solidFill>
                  <a:schemeClr val="tx1"/>
                </a:solidFill>
              </a:rPr>
              <a:t>, 27. III, 101. </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Savm</a:t>
            </a:r>
            <a:r>
              <a:rPr lang="tr-TR" sz="1400" dirty="0">
                <a:solidFill>
                  <a:schemeClr val="tx1"/>
                </a:solidFill>
              </a:rPr>
              <a:t>, 14. I, 535)</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65695" y="1124745"/>
            <a:ext cx="8798793" cy="5472608"/>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2400" dirty="0">
                <a:solidFill>
                  <a:schemeClr val="tx1"/>
                </a:solidFill>
              </a:rPr>
              <a:t> </a:t>
            </a:r>
            <a:r>
              <a:rPr lang="ar-SA" sz="2400" dirty="0" smtClean="0">
                <a:solidFill>
                  <a:schemeClr val="tx1"/>
                </a:solidFill>
                <a:latin typeface="HASENAT" panose="01000600020000020003" pitchFamily="2" charset="-78"/>
                <a:cs typeface="HASENAT" panose="01000600020000020003" pitchFamily="2" charset="-78"/>
              </a:rPr>
              <a:t> </a:t>
            </a:r>
            <a:r>
              <a:rPr lang="ar-SA" sz="3200" dirty="0">
                <a:solidFill>
                  <a:srgbClr val="FF0000"/>
                </a:solidFill>
                <a:latin typeface="HASENAT" panose="01000600020000020003" pitchFamily="2" charset="-78"/>
                <a:cs typeface="HASENAT" panose="01000600020000020003" pitchFamily="2" charset="-78"/>
              </a:rPr>
              <a:t>الصِّيَامُ جُنَّةٌ </a:t>
            </a:r>
            <a:r>
              <a:rPr lang="ar-SA" sz="3200" dirty="0">
                <a:solidFill>
                  <a:srgbClr val="7030A0"/>
                </a:solidFill>
                <a:latin typeface="HASENAT" panose="01000600020000020003" pitchFamily="2" charset="-78"/>
                <a:cs typeface="HASENAT" panose="01000600020000020003" pitchFamily="2" charset="-78"/>
              </a:rPr>
              <a:t>فَلَا يَرْفُثْ وَلَا يَجْهَلْ </a:t>
            </a:r>
            <a:r>
              <a:rPr lang="ar-SA" sz="3200" dirty="0">
                <a:solidFill>
                  <a:srgbClr val="00B0F0"/>
                </a:solidFill>
                <a:latin typeface="HASENAT" panose="01000600020000020003" pitchFamily="2" charset="-78"/>
                <a:cs typeface="HASENAT" panose="01000600020000020003" pitchFamily="2" charset="-78"/>
              </a:rPr>
              <a:t>وَإِنْ امْرُؤٌ قَاتَلَهُ أَوْ شَاتَمَهُ فَلْيَقُلْ إِنِّي صَائِمٌ مَرَّتَيْنِ </a:t>
            </a:r>
            <a:r>
              <a:rPr lang="ar-SA" sz="3200" dirty="0">
                <a:solidFill>
                  <a:srgbClr val="00B050"/>
                </a:solidFill>
                <a:latin typeface="HASENAT" panose="01000600020000020003" pitchFamily="2" charset="-78"/>
                <a:cs typeface="HASENAT" panose="01000600020000020003" pitchFamily="2" charset="-78"/>
              </a:rPr>
              <a:t>وَالَّذِي نَفْسِي بِيَدِهِ</a:t>
            </a:r>
            <a:r>
              <a:rPr lang="ar-SA" sz="3200" dirty="0">
                <a:solidFill>
                  <a:schemeClr val="tx1"/>
                </a:solidFill>
                <a:latin typeface="HASENAT" panose="01000600020000020003" pitchFamily="2" charset="-78"/>
                <a:cs typeface="HASENAT" panose="01000600020000020003" pitchFamily="2" charset="-78"/>
              </a:rPr>
              <a:t> </a:t>
            </a:r>
            <a:r>
              <a:rPr lang="ar-SA" sz="3200" dirty="0">
                <a:solidFill>
                  <a:srgbClr val="FF0000"/>
                </a:solidFill>
                <a:latin typeface="HASENAT" panose="01000600020000020003" pitchFamily="2" charset="-78"/>
                <a:cs typeface="HASENAT" panose="01000600020000020003" pitchFamily="2" charset="-78"/>
              </a:rPr>
              <a:t>لَخُلُوفُ فَمِ الصَّائِمِ أَطْيَبُ عِنْدَ اللَّهِ تَعَالَى مِنْ رِيحِ الْمِسْك</a:t>
            </a:r>
            <a:r>
              <a:rPr lang="ar-SA" sz="3200" dirty="0">
                <a:solidFill>
                  <a:schemeClr val="tx1"/>
                </a:solidFill>
                <a:latin typeface="HASENAT" panose="01000600020000020003" pitchFamily="2" charset="-78"/>
                <a:cs typeface="HASENAT" panose="01000600020000020003" pitchFamily="2" charset="-78"/>
              </a:rPr>
              <a:t>ِ </a:t>
            </a:r>
            <a:r>
              <a:rPr lang="ar-SA" sz="3200" dirty="0">
                <a:solidFill>
                  <a:srgbClr val="7030A0"/>
                </a:solidFill>
                <a:latin typeface="HASENAT" panose="01000600020000020003" pitchFamily="2" charset="-78"/>
                <a:cs typeface="HASENAT" panose="01000600020000020003" pitchFamily="2" charset="-78"/>
              </a:rPr>
              <a:t>يَتْرُكُ طَعَامَهُ وَشَرَابَهُ وَشَهْوَتَهُ مِنْ أَجْلِي </a:t>
            </a:r>
            <a:r>
              <a:rPr lang="ar-SA" sz="3200" dirty="0">
                <a:solidFill>
                  <a:srgbClr val="FF0000"/>
                </a:solidFill>
                <a:latin typeface="HASENAT" panose="01000600020000020003" pitchFamily="2" charset="-78"/>
                <a:cs typeface="HASENAT" panose="01000600020000020003" pitchFamily="2" charset="-78"/>
              </a:rPr>
              <a:t>الصِّيَامُ لِي وَأَنَا أَجْزِي بِهِ</a:t>
            </a:r>
            <a:endParaRPr lang="tr-TR" sz="2400" dirty="0">
              <a:solidFill>
                <a:srgbClr val="FF0000"/>
              </a:solidFill>
              <a:latin typeface="HASENAT" panose="01000600020000020003" pitchFamily="2" charset="-78"/>
              <a:cs typeface="HASENAT" panose="01000600020000020003" pitchFamily="2" charset="-78"/>
            </a:endParaRPr>
          </a:p>
          <a:p>
            <a:pPr algn="ctr" rtl="1" fontAlgn="auto">
              <a:spcBef>
                <a:spcPts val="0"/>
              </a:spcBef>
              <a:spcAft>
                <a:spcPts val="0"/>
              </a:spcAft>
              <a:defRPr/>
            </a:pPr>
            <a:r>
              <a:rPr lang="ar-SA" sz="4400" dirty="0">
                <a:solidFill>
                  <a:schemeClr val="tx1"/>
                </a:solidFill>
              </a:rPr>
              <a:t> </a:t>
            </a:r>
            <a:r>
              <a:rPr lang="tr-TR" sz="4400" dirty="0">
                <a:solidFill>
                  <a:schemeClr val="tx1"/>
                </a:solidFill>
              </a:rPr>
              <a:t>“</a:t>
            </a:r>
            <a:r>
              <a:rPr lang="tr-TR" sz="4400" b="1" dirty="0">
                <a:solidFill>
                  <a:srgbClr val="FF0000"/>
                </a:solidFill>
              </a:rPr>
              <a:t>Oruç kötülüklere karşı kalkandır. </a:t>
            </a:r>
            <a:endParaRPr lang="tr-TR" sz="2400" b="1" dirty="0">
              <a:solidFill>
                <a:srgbClr val="FF0000"/>
              </a:solidFill>
            </a:endParaRPr>
          </a:p>
          <a:p>
            <a:pPr algn="ctr" rtl="1" fontAlgn="auto">
              <a:spcBef>
                <a:spcPts val="0"/>
              </a:spcBef>
              <a:spcAft>
                <a:spcPts val="0"/>
              </a:spcAft>
              <a:defRPr/>
            </a:pPr>
            <a:r>
              <a:rPr lang="tr-TR" sz="2400" b="1" dirty="0">
                <a:solidFill>
                  <a:srgbClr val="7030A0"/>
                </a:solidFill>
              </a:rPr>
              <a:t>Sizden biriniz oruçlu iken cahillik yapmasın, hanımına yaklaşmasın, </a:t>
            </a:r>
          </a:p>
          <a:p>
            <a:pPr algn="ctr" rtl="1" fontAlgn="auto">
              <a:spcBef>
                <a:spcPts val="0"/>
              </a:spcBef>
              <a:spcAft>
                <a:spcPts val="0"/>
              </a:spcAft>
              <a:defRPr/>
            </a:pPr>
            <a:r>
              <a:rPr lang="tr-TR" sz="2400" b="1" u="sng" dirty="0">
                <a:solidFill>
                  <a:srgbClr val="00B0F0"/>
                </a:solidFill>
                <a:effectLst>
                  <a:outerShdw blurRad="38100" dist="38100" dir="2700000" algn="tl">
                    <a:srgbClr val="000000">
                      <a:alpha val="43137"/>
                    </a:srgbClr>
                  </a:outerShdw>
                </a:effectLst>
              </a:rPr>
              <a:t>biri onunla dövüşür ve ona söverse iki kez ben oruçluyum desin. </a:t>
            </a:r>
          </a:p>
          <a:p>
            <a:pPr algn="ctr" rtl="1" fontAlgn="auto">
              <a:spcBef>
                <a:spcPts val="0"/>
              </a:spcBef>
              <a:spcAft>
                <a:spcPts val="0"/>
              </a:spcAft>
              <a:defRPr/>
            </a:pPr>
            <a:r>
              <a:rPr lang="tr-TR" sz="2400" b="1" dirty="0">
                <a:solidFill>
                  <a:srgbClr val="00B050"/>
                </a:solidFill>
              </a:rPr>
              <a:t>Nefsimi yed-i kudretinde bulundurana yemin ederim ki </a:t>
            </a:r>
          </a:p>
          <a:p>
            <a:pPr algn="ctr" rtl="1" fontAlgn="auto">
              <a:spcBef>
                <a:spcPts val="0"/>
              </a:spcBef>
              <a:spcAft>
                <a:spcPts val="0"/>
              </a:spcAft>
              <a:defRPr/>
            </a:pPr>
            <a:r>
              <a:rPr lang="tr-TR" sz="2400" b="1" dirty="0">
                <a:solidFill>
                  <a:srgbClr val="FF0000"/>
                </a:solidFill>
              </a:rPr>
              <a:t>oruçlunun ağız kokusu </a:t>
            </a:r>
          </a:p>
          <a:p>
            <a:pPr algn="ctr" rtl="1" fontAlgn="auto">
              <a:spcBef>
                <a:spcPts val="0"/>
              </a:spcBef>
              <a:spcAft>
                <a:spcPts val="0"/>
              </a:spcAft>
              <a:defRPr/>
            </a:pPr>
            <a:r>
              <a:rPr lang="tr-TR" sz="2400" b="1" dirty="0">
                <a:solidFill>
                  <a:srgbClr val="FF0000"/>
                </a:solidFill>
              </a:rPr>
              <a:t>Allah’ın indinde misk kokusundan daha hayırlıdır. </a:t>
            </a:r>
          </a:p>
          <a:p>
            <a:pPr algn="ctr" rtl="1" fontAlgn="auto">
              <a:spcBef>
                <a:spcPts val="0"/>
              </a:spcBef>
              <a:spcAft>
                <a:spcPts val="0"/>
              </a:spcAft>
              <a:defRPr/>
            </a:pPr>
            <a:r>
              <a:rPr lang="tr-TR" sz="2400" b="1" dirty="0">
                <a:solidFill>
                  <a:srgbClr val="7030A0"/>
                </a:solidFill>
              </a:rPr>
              <a:t>O benim için yemeği, içmeği ve şehvetini terk ediyor. </a:t>
            </a:r>
          </a:p>
          <a:p>
            <a:pPr algn="ctr" rtl="1" fontAlgn="auto">
              <a:spcBef>
                <a:spcPts val="0"/>
              </a:spcBef>
              <a:spcAft>
                <a:spcPts val="0"/>
              </a:spcAft>
              <a:defRPr/>
            </a:pPr>
            <a:r>
              <a:rPr lang="tr-TR" sz="2400" b="1" dirty="0">
                <a:solidFill>
                  <a:srgbClr val="FF0000"/>
                </a:solidFill>
              </a:rPr>
              <a:t>Oruç benim içindir ve onu ancak ben mükafatlandırırım</a:t>
            </a:r>
            <a:r>
              <a:rPr lang="tr-TR" sz="2400" b="1" dirty="0">
                <a:solidFill>
                  <a:schemeClr val="tx1"/>
                </a:solidFill>
              </a:rPr>
              <a:t>.”</a:t>
            </a:r>
            <a:endParaRPr lang="tr-TR" sz="2800" b="1" dirty="0">
              <a:solidFill>
                <a:schemeClr val="tx1"/>
              </a:solidFill>
            </a:endParaRPr>
          </a:p>
          <a:p>
            <a:pPr algn="ctr" rtl="1" fontAlgn="auto">
              <a:spcBef>
                <a:spcPts val="0"/>
              </a:spcBef>
              <a:spcAft>
                <a:spcPts val="0"/>
              </a:spcAft>
              <a:defRPr/>
            </a:pPr>
            <a:r>
              <a:rPr lang="tr-TR" sz="2400" b="1" dirty="0">
                <a:solidFill>
                  <a:schemeClr val="tx1"/>
                </a:solidFill>
              </a:rPr>
              <a:t> </a:t>
            </a:r>
            <a:r>
              <a:rPr lang="tr-TR" sz="1200" dirty="0">
                <a:solidFill>
                  <a:schemeClr val="tx1"/>
                </a:solidFill>
              </a:rPr>
              <a:t>(Buhari, </a:t>
            </a:r>
            <a:r>
              <a:rPr lang="tr-TR" sz="1200" dirty="0" err="1">
                <a:solidFill>
                  <a:schemeClr val="tx1"/>
                </a:solidFill>
              </a:rPr>
              <a:t>Savm</a:t>
            </a:r>
            <a:r>
              <a:rPr lang="tr-TR" sz="1200" dirty="0">
                <a:solidFill>
                  <a:schemeClr val="tx1"/>
                </a:solidFill>
              </a:rPr>
              <a:t>, 2)</a:t>
            </a:r>
          </a:p>
        </p:txBody>
      </p:sp>
      <p:sp>
        <p:nvSpPr>
          <p:cNvPr id="6" name="4 Dikdörtgen"/>
          <p:cNvSpPr/>
          <p:nvPr/>
        </p:nvSpPr>
        <p:spPr>
          <a:xfrm>
            <a:off x="0" y="116632"/>
            <a:ext cx="9144000"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ALLAH İÇİN </a:t>
            </a:r>
            <a:r>
              <a:rPr lang="tr-TR" sz="32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TUTUĞUMUZ </a:t>
            </a:r>
            <a:r>
              <a:rPr lang="tr-TR" sz="32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ORUÇLARIMIZ</a:t>
            </a:r>
          </a:p>
          <a:p>
            <a:pPr algn="ctr" fontAlgn="auto">
              <a:spcBef>
                <a:spcPts val="0"/>
              </a:spcBef>
              <a:spcAft>
                <a:spcPts val="0"/>
              </a:spcAft>
              <a:defRPr/>
            </a:pPr>
            <a:r>
              <a:rPr lang="tr-TR" sz="3200" b="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BİZİ KORUYAN KALKANA DÖNÜŞSÜN</a:t>
            </a:r>
            <a:endParaRPr lang="tr-TR" sz="32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Ä°lgili resi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3780" cy="683102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323528" y="188640"/>
            <a:ext cx="8712968" cy="648072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ar-SA" sz="5400" dirty="0">
                <a:solidFill>
                  <a:schemeClr val="bg1"/>
                </a:solidFill>
                <a:latin typeface="HASENAT" panose="01000600020000020003" pitchFamily="2" charset="-78"/>
                <a:cs typeface="HASENAT" panose="01000600020000020003" pitchFamily="2" charset="-78"/>
              </a:rPr>
              <a:t>اَلصِّيَامُ جُنَّةٌ مَالَمْ يَخْرِقْهَا بِالْكَذِبَ اَوْ غِيبَةٍ </a:t>
            </a:r>
            <a:r>
              <a:rPr lang="tr-TR" sz="5400" dirty="0">
                <a:solidFill>
                  <a:schemeClr val="bg1"/>
                </a:solidFill>
                <a:latin typeface="HASENAT" panose="01000600020000020003" pitchFamily="2" charset="-78"/>
                <a:cs typeface="HASENAT" panose="01000600020000020003" pitchFamily="2" charset="-78"/>
              </a:rPr>
              <a:t> </a:t>
            </a: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3200" dirty="0">
              <a:solidFill>
                <a:schemeClr val="tx1"/>
              </a:solidFill>
            </a:endParaRPr>
          </a:p>
          <a:p>
            <a:pPr algn="ctr">
              <a:defRPr/>
            </a:pPr>
            <a:endParaRPr lang="tr-TR" sz="4400" dirty="0">
              <a:solidFill>
                <a:schemeClr val="tx1"/>
              </a:solidFill>
            </a:endParaRPr>
          </a:p>
          <a:p>
            <a:pPr algn="ctr">
              <a:defRPr/>
            </a:pPr>
            <a:r>
              <a:rPr lang="tr-TR" sz="4000" b="1" dirty="0">
                <a:ln w="6600">
                  <a:solidFill>
                    <a:schemeClr val="accent2"/>
                  </a:solidFill>
                  <a:prstDash val="solid"/>
                </a:ln>
                <a:solidFill>
                  <a:srgbClr val="FFFFFF"/>
                </a:solidFill>
                <a:effectLst>
                  <a:outerShdw dist="38100" dir="2700000" algn="tl" rotWithShape="0">
                    <a:schemeClr val="accent2"/>
                  </a:outerShdw>
                </a:effectLst>
              </a:rPr>
              <a:t>"Oruç </a:t>
            </a:r>
            <a:r>
              <a:rPr lang="tr-TR" sz="4000" b="1" u="sng" dirty="0">
                <a:ln w="6600">
                  <a:solidFill>
                    <a:schemeClr val="accent2"/>
                  </a:solidFill>
                  <a:prstDash val="solid"/>
                </a:ln>
                <a:solidFill>
                  <a:srgbClr val="FFFFFF"/>
                </a:solidFill>
                <a:effectLst>
                  <a:outerShdw dist="38100" dir="2700000" algn="tl" rotWithShape="0">
                    <a:schemeClr val="accent2"/>
                  </a:outerShdw>
                </a:effectLst>
              </a:rPr>
              <a:t>ateşe karşı (sağlam) bir perdedir,</a:t>
            </a:r>
            <a:r>
              <a:rPr lang="tr-TR" sz="4000" b="1" dirty="0">
                <a:ln w="6600">
                  <a:solidFill>
                    <a:schemeClr val="accent2"/>
                  </a:solidFill>
                  <a:prstDash val="solid"/>
                </a:ln>
                <a:solidFill>
                  <a:srgbClr val="FFFFFF"/>
                </a:solidFill>
                <a:effectLst>
                  <a:outerShdw dist="38100" dir="2700000" algn="tl" rotWithShape="0">
                    <a:schemeClr val="accent2"/>
                  </a:outerShdw>
                </a:effectLst>
              </a:rPr>
              <a:t> </a:t>
            </a:r>
          </a:p>
          <a:p>
            <a:pPr algn="ctr">
              <a:defRPr/>
            </a:pPr>
            <a:r>
              <a:rPr lang="tr-TR" sz="4000" b="1" spc="50" dirty="0">
                <a:ln w="9525" cmpd="sng">
                  <a:solidFill>
                    <a:schemeClr val="accent1"/>
                  </a:solidFill>
                  <a:prstDash val="solid"/>
                </a:ln>
                <a:solidFill>
                  <a:srgbClr val="70AD47">
                    <a:tint val="1000"/>
                  </a:srgbClr>
                </a:solidFill>
                <a:effectLst>
                  <a:glow rad="38100">
                    <a:schemeClr val="accent1">
                      <a:alpha val="40000"/>
                    </a:schemeClr>
                  </a:glow>
                </a:effectLst>
              </a:rPr>
              <a:t>yeter ki </a:t>
            </a:r>
            <a:r>
              <a:rPr lang="tr-TR" sz="5400" b="1" u="sng" spc="50" dirty="0">
                <a:ln w="9525" cmpd="sng">
                  <a:solidFill>
                    <a:schemeClr val="accent1"/>
                  </a:solidFill>
                  <a:prstDash val="solid"/>
                </a:ln>
                <a:solidFill>
                  <a:srgbClr val="70AD47">
                    <a:tint val="1000"/>
                  </a:srgbClr>
                </a:solidFill>
                <a:effectLst>
                  <a:glow rad="38100">
                    <a:schemeClr val="accent1">
                      <a:alpha val="40000"/>
                    </a:schemeClr>
                  </a:glow>
                </a:effectLst>
              </a:rPr>
              <a:t>yalanla, gıybetle </a:t>
            </a:r>
            <a:r>
              <a:rPr lang="tr-TR" sz="4000" b="1" spc="50" dirty="0">
                <a:ln w="9525" cmpd="sng">
                  <a:solidFill>
                    <a:schemeClr val="accent1"/>
                  </a:solidFill>
                  <a:prstDash val="solid"/>
                </a:ln>
                <a:solidFill>
                  <a:srgbClr val="70AD47">
                    <a:tint val="1000"/>
                  </a:srgbClr>
                </a:solidFill>
                <a:effectLst>
                  <a:glow rad="38100">
                    <a:schemeClr val="accent1">
                      <a:alpha val="40000"/>
                    </a:schemeClr>
                  </a:glow>
                </a:effectLst>
              </a:rPr>
              <a:t>kişi onu yırtmamış olsun."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12" descr="dedikodu-giyb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900" y="692696"/>
            <a:ext cx="6372200" cy="3851422"/>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0" y="4544119"/>
            <a:ext cx="9144000" cy="2269258"/>
          </a:xfrm>
          <a:prstGeom prst="round2DiagRect">
            <a:avLst>
              <a:gd name="adj1" fmla="val 0"/>
              <a:gd name="adj2" fmla="val 0"/>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tr-TR" altLang="tr-TR" sz="2000" dirty="0">
                <a:latin typeface="Times New Roman" panose="02020603050405020304" pitchFamily="18" charset="0"/>
                <a:cs typeface="Times New Roman" panose="02020603050405020304" pitchFamily="18" charset="0"/>
              </a:rPr>
              <a:t>Peygamber Efendimiz (</a:t>
            </a:r>
            <a:r>
              <a:rPr lang="tr-TR" altLang="tr-TR" sz="2000" dirty="0" err="1">
                <a:latin typeface="Times New Roman" panose="02020603050405020304" pitchFamily="18" charset="0"/>
                <a:cs typeface="Times New Roman" panose="02020603050405020304" pitchFamily="18" charset="0"/>
              </a:rPr>
              <a:t>s.a.s</a:t>
            </a:r>
            <a:r>
              <a:rPr lang="tr-TR" altLang="tr-TR" sz="2000" dirty="0">
                <a:latin typeface="Times New Roman" panose="02020603050405020304" pitchFamily="18" charset="0"/>
                <a:cs typeface="Times New Roman" panose="02020603050405020304" pitchFamily="18" charset="0"/>
              </a:rPr>
              <a:t>.) şöyle buyurmuşlardır:</a:t>
            </a:r>
            <a:endParaRPr lang="de-DE" altLang="tr-TR" sz="2000" dirty="0">
              <a:latin typeface="Times New Roman" panose="02020603050405020304" pitchFamily="18" charset="0"/>
              <a:cs typeface="Times New Roman" panose="02020603050405020304" pitchFamily="18" charset="0"/>
            </a:endParaRPr>
          </a:p>
          <a:p>
            <a:pPr algn="ctr"/>
            <a:r>
              <a:rPr lang="tr-TR" altLang="tr-TR" sz="2800" b="1" dirty="0">
                <a:solidFill>
                  <a:srgbClr val="FF0000"/>
                </a:solidFill>
                <a:latin typeface="Times New Roman" panose="02020603050405020304" pitchFamily="18" charset="0"/>
                <a:cs typeface="Times New Roman" panose="02020603050405020304" pitchFamily="18" charset="0"/>
              </a:rPr>
              <a:t>"Kim kötü söz ve davranışları bırakmazsa, Allah'ın onun yemesini ve içmesini </a:t>
            </a:r>
            <a:r>
              <a:rPr lang="tr-TR" altLang="tr-TR" sz="2800" b="1" dirty="0" smtClean="0">
                <a:solidFill>
                  <a:srgbClr val="FF0000"/>
                </a:solidFill>
                <a:latin typeface="Times New Roman" panose="02020603050405020304" pitchFamily="18" charset="0"/>
                <a:cs typeface="Times New Roman" panose="02020603050405020304" pitchFamily="18" charset="0"/>
              </a:rPr>
              <a:t>terk etmesine </a:t>
            </a:r>
            <a:r>
              <a:rPr lang="tr-TR" altLang="tr-TR" sz="2800" b="1" dirty="0">
                <a:solidFill>
                  <a:srgbClr val="FF0000"/>
                </a:solidFill>
                <a:latin typeface="Times New Roman" panose="02020603050405020304" pitchFamily="18" charset="0"/>
                <a:cs typeface="Times New Roman" panose="02020603050405020304" pitchFamily="18" charset="0"/>
              </a:rPr>
              <a:t>ihtiyacı yoktur." </a:t>
            </a:r>
            <a:endParaRPr lang="de-DE" altLang="tr-TR" sz="2800" dirty="0">
              <a:solidFill>
                <a:srgbClr val="FF0000"/>
              </a:solidFill>
              <a:latin typeface="Times New Roman" panose="02020603050405020304" pitchFamily="18" charset="0"/>
              <a:cs typeface="Times New Roman" panose="02020603050405020304" pitchFamily="18" charset="0"/>
            </a:endParaRPr>
          </a:p>
          <a:p>
            <a:pPr algn="ctr"/>
            <a:r>
              <a:rPr lang="tr-TR" altLang="tr-TR" sz="2400" b="1" dirty="0">
                <a:solidFill>
                  <a:srgbClr val="7030A0"/>
                </a:solidFill>
                <a:latin typeface="Times New Roman" panose="02020603050405020304" pitchFamily="18" charset="0"/>
                <a:cs typeface="Times New Roman" panose="02020603050405020304" pitchFamily="18" charset="0"/>
              </a:rPr>
              <a:t>"Nice oruçlu vardır ki; orucun ona açlıktan başka faydası yoktur..." </a:t>
            </a:r>
            <a:endParaRPr lang="de-DE" altLang="tr-TR" sz="2400" dirty="0">
              <a:solidFill>
                <a:srgbClr val="7030A0"/>
              </a:solidFill>
              <a:latin typeface="Times New Roman" panose="02020603050405020304" pitchFamily="18" charset="0"/>
              <a:cs typeface="Times New Roman" panose="02020603050405020304" pitchFamily="18" charset="0"/>
            </a:endParaRPr>
          </a:p>
        </p:txBody>
      </p:sp>
      <p:sp>
        <p:nvSpPr>
          <p:cNvPr id="5" name="4 Dikdörtgen"/>
          <p:cNvSpPr/>
          <p:nvPr/>
        </p:nvSpPr>
        <p:spPr>
          <a:xfrm>
            <a:off x="0" y="0"/>
            <a:ext cx="9144000" cy="56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a:solidFill>
                  <a:schemeClr val="tx1"/>
                </a:solidFill>
                <a:latin typeface="Times New Roman" pitchFamily="18" charset="0"/>
                <a:cs typeface="Times New Roman" pitchFamily="18" charset="0"/>
              </a:rPr>
              <a:t>RAMAZAN </a:t>
            </a:r>
            <a:r>
              <a:rPr lang="de-DE" altLang="tr-TR" sz="2800" b="1" dirty="0">
                <a:solidFill>
                  <a:schemeClr val="tx1"/>
                </a:solidFill>
                <a:latin typeface="Times New Roman" panose="02020603050405020304" pitchFamily="18" charset="0"/>
                <a:cs typeface="Times New Roman" panose="02020603050405020304" pitchFamily="18" charset="0"/>
              </a:rPr>
              <a:t>KÖTÜLÜKLERI TERKETME </a:t>
            </a:r>
            <a:r>
              <a:rPr lang="tr-TR" sz="2800" b="1" dirty="0">
                <a:solidFill>
                  <a:schemeClr val="tx1"/>
                </a:solidFill>
                <a:latin typeface="Times New Roman" pitchFamily="18" charset="0"/>
                <a:cs typeface="Times New Roman" pitchFamily="18" charset="0"/>
              </a:rPr>
              <a:t>AYIDIR</a:t>
            </a:r>
          </a:p>
        </p:txBody>
      </p:sp>
    </p:spTree>
    <p:extLst>
      <p:ext uri="{BB962C8B-B14F-4D97-AF65-F5344CB8AC3E}">
        <p14:creationId xmlns:p14="http://schemas.microsoft.com/office/powerpoint/2010/main" val="15913008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7199"/>
          <a:stretch/>
        </p:blipFill>
        <p:spPr bwMode="auto">
          <a:xfrm>
            <a:off x="0" y="649417"/>
            <a:ext cx="9139129" cy="6208583"/>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683568" y="1124744"/>
            <a:ext cx="8496944" cy="37444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ar-SA" sz="3600" dirty="0">
                <a:solidFill>
                  <a:schemeClr val="tx1"/>
                </a:solidFill>
                <a:latin typeface="HASENAT" panose="01000600020000020003" pitchFamily="2" charset="-78"/>
                <a:cs typeface="HASENAT" panose="01000600020000020003" pitchFamily="2" charset="-78"/>
              </a:rPr>
              <a:t>مَنْ قَامَ رَمَضَانَ إِيمَانًا وَاحْتِسَابًا غُفِرَ لَهُ مَا تَقَدَّمَ مِنْ ذَنْبِهِ</a:t>
            </a:r>
            <a:endParaRPr lang="tr-TR" dirty="0">
              <a:solidFill>
                <a:schemeClr val="tx1"/>
              </a:solidFill>
            </a:endParaRPr>
          </a:p>
          <a:p>
            <a:pPr algn="r" fontAlgn="auto">
              <a:spcBef>
                <a:spcPts val="0"/>
              </a:spcBef>
              <a:spcAft>
                <a:spcPts val="0"/>
              </a:spcAft>
              <a:defRPr/>
            </a:pPr>
            <a:r>
              <a:rPr lang="tr-TR" sz="3200" dirty="0">
                <a:solidFill>
                  <a:schemeClr val="tx1"/>
                </a:solidFill>
              </a:rPr>
              <a:t>“</a:t>
            </a:r>
            <a:r>
              <a:rPr lang="tr-TR" sz="4000" b="1" dirty="0">
                <a:solidFill>
                  <a:srgbClr val="FF0000"/>
                </a:solidFill>
              </a:rPr>
              <a:t>Kim Ramazan ayının faziletine inanarak ve karşılığını Allah’tan bekleyerek, </a:t>
            </a:r>
            <a:r>
              <a:rPr lang="tr-TR" sz="4800" b="1" dirty="0">
                <a:solidFill>
                  <a:srgbClr val="0070C0"/>
                </a:solidFill>
              </a:rPr>
              <a:t>Ramazanı ibadetle ihya ederse, </a:t>
            </a:r>
            <a:r>
              <a:rPr lang="tr-TR" sz="5400" b="1" dirty="0">
                <a:solidFill>
                  <a:srgbClr val="7030A0"/>
                </a:solidFill>
              </a:rPr>
              <a:t>geçmiş günahları bağışlanır”.</a:t>
            </a:r>
          </a:p>
          <a:p>
            <a:pPr algn="ctr" fontAlgn="auto">
              <a:spcBef>
                <a:spcPts val="0"/>
              </a:spcBef>
              <a:spcAft>
                <a:spcPts val="0"/>
              </a:spcAft>
              <a:defRPr/>
            </a:pPr>
            <a:r>
              <a:rPr lang="tr-TR" sz="1200" dirty="0">
                <a:solidFill>
                  <a:schemeClr val="tx1"/>
                </a:solidFill>
              </a:rPr>
              <a:t>(</a:t>
            </a:r>
            <a:r>
              <a:rPr lang="tr-TR" sz="1200" dirty="0" err="1">
                <a:solidFill>
                  <a:schemeClr val="tx1"/>
                </a:solidFill>
              </a:rPr>
              <a:t>Buharî</a:t>
            </a:r>
            <a:r>
              <a:rPr lang="tr-TR" sz="1200" dirty="0">
                <a:solidFill>
                  <a:schemeClr val="tx1"/>
                </a:solidFill>
              </a:rPr>
              <a:t>, İman,37, I,14; Müslim, </a:t>
            </a:r>
            <a:r>
              <a:rPr lang="tr-TR" sz="1200" dirty="0" err="1">
                <a:solidFill>
                  <a:schemeClr val="tx1"/>
                </a:solidFill>
              </a:rPr>
              <a:t>Salâtü’l-Müsafirîn</a:t>
            </a:r>
            <a:r>
              <a:rPr lang="tr-TR" sz="1200" dirty="0">
                <a:solidFill>
                  <a:schemeClr val="tx1"/>
                </a:solidFill>
              </a:rPr>
              <a:t>, 13. II,523; </a:t>
            </a:r>
            <a:r>
              <a:rPr lang="tr-TR" sz="1200" dirty="0" err="1">
                <a:solidFill>
                  <a:schemeClr val="tx1"/>
                </a:solidFill>
              </a:rPr>
              <a:t>Nesâi</a:t>
            </a:r>
            <a:r>
              <a:rPr lang="tr-TR" sz="1200" dirty="0">
                <a:solidFill>
                  <a:schemeClr val="tx1"/>
                </a:solidFill>
              </a:rPr>
              <a:t>, </a:t>
            </a:r>
            <a:r>
              <a:rPr lang="tr-TR" sz="1200" dirty="0" err="1">
                <a:solidFill>
                  <a:schemeClr val="tx1"/>
                </a:solidFill>
              </a:rPr>
              <a:t>Kıyamu’l</a:t>
            </a:r>
            <a:r>
              <a:rPr lang="tr-TR" sz="1200" dirty="0">
                <a:solidFill>
                  <a:schemeClr val="tx1"/>
                </a:solidFill>
              </a:rPr>
              <a:t>-</a:t>
            </a:r>
            <a:r>
              <a:rPr lang="tr-TR" sz="1200" dirty="0" err="1">
                <a:solidFill>
                  <a:schemeClr val="tx1"/>
                </a:solidFill>
              </a:rPr>
              <a:t>Leyl</a:t>
            </a:r>
            <a:r>
              <a:rPr lang="tr-TR" sz="1200" dirty="0">
                <a:solidFill>
                  <a:schemeClr val="tx1"/>
                </a:solidFill>
              </a:rPr>
              <a:t>,3, III,201.)</a:t>
            </a:r>
          </a:p>
        </p:txBody>
      </p:sp>
      <p:sp>
        <p:nvSpPr>
          <p:cNvPr id="6" name="4 Dikdörtgen"/>
          <p:cNvSpPr/>
          <p:nvPr/>
        </p:nvSpPr>
        <p:spPr>
          <a:xfrm>
            <a:off x="179512" y="116632"/>
            <a:ext cx="8964488" cy="5327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TERAVİH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NAMAZI RAMAZAN AYINDA KILINIR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07504" y="1196752"/>
            <a:ext cx="8856984" cy="5544616"/>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800" dirty="0">
                <a:solidFill>
                  <a:schemeClr val="tx1"/>
                </a:solidFill>
              </a:rPr>
              <a:t>Ramazan bayramı sadakası. </a:t>
            </a:r>
          </a:p>
          <a:p>
            <a:pPr algn="just" fontAlgn="auto">
              <a:spcBef>
                <a:spcPts val="0"/>
              </a:spcBef>
              <a:spcAft>
                <a:spcPts val="0"/>
              </a:spcAft>
              <a:defRPr/>
            </a:pPr>
            <a:r>
              <a:rPr lang="tr-TR" sz="4000" dirty="0">
                <a:solidFill>
                  <a:srgbClr val="FF0000"/>
                </a:solidFill>
              </a:rPr>
              <a:t>Yaratılış şükrümüzün ifadesi olmak üzere </a:t>
            </a:r>
          </a:p>
          <a:p>
            <a:pPr algn="just" fontAlgn="auto">
              <a:spcBef>
                <a:spcPts val="0"/>
              </a:spcBef>
              <a:spcAft>
                <a:spcPts val="0"/>
              </a:spcAft>
              <a:defRPr/>
            </a:pPr>
            <a:r>
              <a:rPr lang="tr-TR" sz="4000" dirty="0">
                <a:solidFill>
                  <a:srgbClr val="FF0000"/>
                </a:solidFill>
              </a:rPr>
              <a:t>sevap kazanmak maksadıyla verilir. </a:t>
            </a:r>
          </a:p>
          <a:p>
            <a:pPr algn="just" fontAlgn="auto">
              <a:spcBef>
                <a:spcPts val="0"/>
              </a:spcBef>
              <a:spcAft>
                <a:spcPts val="0"/>
              </a:spcAft>
              <a:defRPr/>
            </a:pPr>
            <a:r>
              <a:rPr lang="tr-TR" sz="2800" b="1" dirty="0">
                <a:solidFill>
                  <a:srgbClr val="7030A0"/>
                </a:solidFill>
              </a:rPr>
              <a:t>Hicret'in ikinci senesinde zekat farz olmadan önce </a:t>
            </a:r>
            <a:r>
              <a:rPr lang="tr-TR" sz="2800" b="1" dirty="0" err="1">
                <a:solidFill>
                  <a:srgbClr val="7030A0"/>
                </a:solidFill>
              </a:rPr>
              <a:t>vacib</a:t>
            </a:r>
            <a:r>
              <a:rPr lang="tr-TR" sz="2800" b="1" dirty="0">
                <a:solidFill>
                  <a:srgbClr val="7030A0"/>
                </a:solidFill>
              </a:rPr>
              <a:t> olmuştur</a:t>
            </a:r>
            <a:r>
              <a:rPr lang="tr-TR" sz="2800" dirty="0">
                <a:solidFill>
                  <a:srgbClr val="7030A0"/>
                </a:solidFill>
              </a:rPr>
              <a:t>. </a:t>
            </a:r>
          </a:p>
          <a:p>
            <a:pPr algn="just" fontAlgn="auto">
              <a:spcBef>
                <a:spcPts val="0"/>
              </a:spcBef>
              <a:spcAft>
                <a:spcPts val="0"/>
              </a:spcAft>
              <a:defRPr/>
            </a:pPr>
            <a:r>
              <a:rPr lang="tr-TR" sz="3000" b="1" dirty="0">
                <a:solidFill>
                  <a:schemeClr val="accent6">
                    <a:lumMod val="50000"/>
                  </a:schemeClr>
                </a:solidFill>
              </a:rPr>
              <a:t>Hür, Müslüman ve asıl ihtiyacından fazla nisap miktarı bir mala sahip olan kişilerin vermesi gerekir. </a:t>
            </a:r>
            <a:r>
              <a:rPr lang="tr-TR" sz="3000" dirty="0">
                <a:solidFill>
                  <a:schemeClr val="tx1"/>
                </a:solidFill>
              </a:rPr>
              <a:t>	</a:t>
            </a:r>
          </a:p>
          <a:p>
            <a:pPr algn="just" fontAlgn="auto">
              <a:spcBef>
                <a:spcPts val="0"/>
              </a:spcBef>
              <a:spcAft>
                <a:spcPts val="0"/>
              </a:spcAft>
              <a:defRPr/>
            </a:pPr>
            <a:r>
              <a:rPr lang="tr-TR" sz="2800" b="1" dirty="0">
                <a:solidFill>
                  <a:srgbClr val="FF0000"/>
                </a:solidFill>
                <a:effectLst>
                  <a:outerShdw blurRad="38100" dist="38100" dir="2700000" algn="tl">
                    <a:srgbClr val="000000">
                      <a:alpha val="43137"/>
                    </a:srgbClr>
                  </a:outerShdw>
                </a:effectLst>
              </a:rPr>
              <a:t>Akıl ve </a:t>
            </a:r>
            <a:r>
              <a:rPr lang="tr-TR" sz="2800" b="1" dirty="0" err="1">
                <a:solidFill>
                  <a:srgbClr val="FF0000"/>
                </a:solidFill>
                <a:effectLst>
                  <a:outerShdw blurRad="38100" dist="38100" dir="2700000" algn="tl">
                    <a:srgbClr val="000000">
                      <a:alpha val="43137"/>
                    </a:srgbClr>
                  </a:outerShdw>
                </a:effectLst>
              </a:rPr>
              <a:t>büluğ</a:t>
            </a:r>
            <a:r>
              <a:rPr lang="tr-TR" sz="2800" b="1" dirty="0">
                <a:solidFill>
                  <a:srgbClr val="FF0000"/>
                </a:solidFill>
                <a:effectLst>
                  <a:outerShdw blurRad="38100" dist="38100" dir="2700000" algn="tl">
                    <a:srgbClr val="000000">
                      <a:alpha val="43137"/>
                    </a:srgbClr>
                  </a:outerShdw>
                </a:effectLst>
              </a:rPr>
              <a:t> şart değildir. </a:t>
            </a:r>
            <a:r>
              <a:rPr lang="tr-TR" sz="2800" dirty="0">
                <a:solidFill>
                  <a:schemeClr val="tx1"/>
                </a:solidFill>
              </a:rPr>
              <a:t>Akıl hastalarının ve delilerin velileri onların mallarından </a:t>
            </a:r>
            <a:r>
              <a:rPr lang="tr-TR" sz="2800" dirty="0" err="1">
                <a:solidFill>
                  <a:schemeClr val="tx1"/>
                </a:solidFill>
              </a:rPr>
              <a:t>fıtır</a:t>
            </a:r>
            <a:r>
              <a:rPr lang="tr-TR" sz="2800" dirty="0">
                <a:solidFill>
                  <a:schemeClr val="tx1"/>
                </a:solidFill>
              </a:rPr>
              <a:t> sadakası verirler. </a:t>
            </a:r>
          </a:p>
          <a:p>
            <a:pPr algn="just" fontAlgn="auto">
              <a:spcBef>
                <a:spcPts val="0"/>
              </a:spcBef>
              <a:spcAft>
                <a:spcPts val="0"/>
              </a:spcAft>
              <a:defRPr/>
            </a:pPr>
            <a:r>
              <a:rPr lang="tr-TR" sz="2800" dirty="0">
                <a:solidFill>
                  <a:schemeClr val="tx1"/>
                </a:solidFill>
              </a:rPr>
              <a:t>Ramazanda oruç tutmamış olanlar da </a:t>
            </a:r>
            <a:r>
              <a:rPr lang="tr-TR" sz="2800" dirty="0" err="1">
                <a:solidFill>
                  <a:schemeClr val="tx1"/>
                </a:solidFill>
              </a:rPr>
              <a:t>fıtır</a:t>
            </a:r>
            <a:r>
              <a:rPr lang="tr-TR" sz="2800" dirty="0">
                <a:solidFill>
                  <a:schemeClr val="tx1"/>
                </a:solidFill>
              </a:rPr>
              <a:t> sadakası verirler.</a:t>
            </a:r>
          </a:p>
          <a:p>
            <a:pPr algn="just" fontAlgn="auto">
              <a:spcBef>
                <a:spcPts val="0"/>
              </a:spcBef>
              <a:spcAft>
                <a:spcPts val="0"/>
              </a:spcAft>
              <a:defRPr/>
            </a:pPr>
            <a:r>
              <a:rPr lang="tr-TR" sz="2800" b="1" dirty="0">
                <a:solidFill>
                  <a:srgbClr val="0070C0"/>
                </a:solidFill>
                <a:effectLst>
                  <a:outerShdw blurRad="38100" dist="38100" dir="2700000" algn="tl">
                    <a:srgbClr val="000000">
                      <a:alpha val="43137"/>
                    </a:srgbClr>
                  </a:outerShdw>
                </a:effectLst>
              </a:rPr>
              <a:t>Sadaka-i </a:t>
            </a:r>
            <a:r>
              <a:rPr lang="tr-TR" sz="2800" b="1" dirty="0" err="1">
                <a:solidFill>
                  <a:srgbClr val="0070C0"/>
                </a:solidFill>
                <a:effectLst>
                  <a:outerShdw blurRad="38100" dist="38100" dir="2700000" algn="tl">
                    <a:srgbClr val="000000">
                      <a:alpha val="43137"/>
                    </a:srgbClr>
                  </a:outerShdw>
                </a:effectLst>
              </a:rPr>
              <a:t>fıtır</a:t>
            </a:r>
            <a:r>
              <a:rPr lang="tr-TR" sz="2800" b="1" dirty="0">
                <a:solidFill>
                  <a:srgbClr val="0070C0"/>
                </a:solidFill>
                <a:effectLst>
                  <a:outerShdw blurRad="38100" dist="38100" dir="2700000" algn="tl">
                    <a:srgbClr val="000000">
                      <a:alpha val="43137"/>
                    </a:srgbClr>
                  </a:outerShdw>
                </a:effectLst>
              </a:rPr>
              <a:t>, zekat gibi malın değil, başın zekâtıdır. </a:t>
            </a:r>
          </a:p>
        </p:txBody>
      </p:sp>
      <p:sp>
        <p:nvSpPr>
          <p:cNvPr id="6" name="4 Dikdörtgen"/>
          <p:cNvSpPr/>
          <p:nvPr/>
        </p:nvSpPr>
        <p:spPr>
          <a:xfrm>
            <a:off x="0" y="116632"/>
            <a:ext cx="6300192"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FİTRE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(SADAKA-İ FITR) RAMAZAN AYINA MAHSUSTUR</a:t>
            </a:r>
          </a:p>
        </p:txBody>
      </p:sp>
      <p:sp>
        <p:nvSpPr>
          <p:cNvPr id="5" name="Yuvarlatılmış Dikdörtgen 4"/>
          <p:cNvSpPr/>
          <p:nvPr/>
        </p:nvSpPr>
        <p:spPr>
          <a:xfrm>
            <a:off x="6300192" y="13361"/>
            <a:ext cx="2849672" cy="154343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sz="3600" u="sng" dirty="0">
                <a:solidFill>
                  <a:srgbClr val="FFFF00"/>
                </a:solidFill>
              </a:rPr>
              <a:t>EN ALT SINIR</a:t>
            </a:r>
          </a:p>
          <a:p>
            <a:pPr algn="ctr"/>
            <a:r>
              <a:rPr lang="tr-TR" sz="7200" b="1" dirty="0"/>
              <a:t>28 TL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856984" cy="55761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r>
              <a:rPr lang="ar-SA" sz="2800" dirty="0">
                <a:solidFill>
                  <a:schemeClr val="tx1"/>
                </a:solidFill>
                <a:latin typeface="HASENAT" panose="01000600020000020003" pitchFamily="2" charset="-78"/>
                <a:cs typeface="HASENAT" panose="01000600020000020003" pitchFamily="2" charset="-78"/>
              </a:rPr>
              <a:t>كَانَ رَسُولُ اللهِ ، صَلَّى اللهُ عَلَيْهِ وَسَلَّم ، أَجْوَدَ النَّاسِ ، وَكَانَ أَجْوَدُ مَا يَكُونُ في رَمَضَانَ حِينَ يَلْقَاهُ جِبْرِيلُ ، وَكَانَ جِبْرِيلُ يَلْقَاهُ في كُلِّ لَيْلَةٍ مِنْ رَمَضَانَ فَيُدَارِسُهُ القُرْآنَ ، فَلَرَسُولُ اللهِ ، صَلَّى اللهُ عَلَيْهِ وَسَلَّم ، حِينَ يَلْقَاهُ جِبْرِيلُ أَجْوَدُ بِالخَيْرِ مِنَ الرِّيحِ المُرْسَلَةِ »</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1200" dirty="0">
                <a:solidFill>
                  <a:schemeClr val="tx1"/>
                </a:solidFill>
              </a:rPr>
              <a:t> </a:t>
            </a:r>
          </a:p>
          <a:p>
            <a:pPr algn="ctr" fontAlgn="auto">
              <a:spcBef>
                <a:spcPts val="0"/>
              </a:spcBef>
              <a:spcAft>
                <a:spcPts val="0"/>
              </a:spcAft>
              <a:defRPr/>
            </a:pPr>
            <a:r>
              <a:rPr lang="tr-TR" b="1" dirty="0">
                <a:solidFill>
                  <a:schemeClr val="tx1"/>
                </a:solidFill>
                <a:latin typeface="Times New Roman" panose="02020603050405020304" pitchFamily="18" charset="0"/>
                <a:cs typeface="Times New Roman" panose="02020603050405020304" pitchFamily="18" charset="0"/>
              </a:rPr>
              <a:t> </a:t>
            </a:r>
            <a:r>
              <a:rPr lang="tr-TR" b="1" dirty="0" err="1">
                <a:solidFill>
                  <a:schemeClr val="tx1"/>
                </a:solidFill>
                <a:latin typeface="Times New Roman" panose="02020603050405020304" pitchFamily="18" charset="0"/>
                <a:cs typeface="Times New Roman" panose="02020603050405020304" pitchFamily="18" charset="0"/>
              </a:rPr>
              <a:t>İbni</a:t>
            </a:r>
            <a:r>
              <a:rPr lang="tr-TR" b="1" dirty="0">
                <a:solidFill>
                  <a:schemeClr val="tx1"/>
                </a:solidFill>
                <a:latin typeface="Times New Roman" panose="02020603050405020304" pitchFamily="18" charset="0"/>
                <a:cs typeface="Times New Roman" panose="02020603050405020304" pitchFamily="18" charset="0"/>
              </a:rPr>
              <a:t> Abbas (RA) Peygamberimiz (SAV)’in Ramazan hayatını şöyle anlatır:</a:t>
            </a:r>
          </a:p>
          <a:p>
            <a:pPr algn="ctr" fontAlgn="auto">
              <a:spcBef>
                <a:spcPts val="0"/>
              </a:spcBef>
              <a:spcAft>
                <a:spcPts val="0"/>
              </a:spcAft>
              <a:defRPr/>
            </a:pPr>
            <a:r>
              <a:rPr lang="tr-TR" sz="2400" dirty="0">
                <a:solidFill>
                  <a:schemeClr val="tx1"/>
                </a:solidFill>
                <a:latin typeface="Times New Roman" panose="02020603050405020304" pitchFamily="18" charset="0"/>
                <a:cs typeface="Times New Roman" panose="02020603050405020304" pitchFamily="18" charset="0"/>
              </a:rPr>
              <a:t>“</a:t>
            </a:r>
            <a:r>
              <a:rPr lang="tr-TR" sz="2400" dirty="0" err="1">
                <a:solidFill>
                  <a:srgbClr val="FF0000"/>
                </a:solidFill>
                <a:latin typeface="Times New Roman" panose="02020603050405020304" pitchFamily="18" charset="0"/>
                <a:cs typeface="Times New Roman" panose="02020603050405020304" pitchFamily="18" charset="0"/>
              </a:rPr>
              <a:t>Resûllullah</a:t>
            </a:r>
            <a:r>
              <a:rPr lang="tr-TR" sz="2400" dirty="0">
                <a:solidFill>
                  <a:srgbClr val="FF0000"/>
                </a:solidFill>
                <a:latin typeface="Times New Roman" panose="02020603050405020304" pitchFamily="18" charset="0"/>
                <a:cs typeface="Times New Roman" panose="02020603050405020304" pitchFamily="18" charset="0"/>
              </a:rPr>
              <a:t> </a:t>
            </a:r>
            <a:r>
              <a:rPr lang="tr-TR" sz="2400" i="1" dirty="0" err="1">
                <a:solidFill>
                  <a:srgbClr val="FF0000"/>
                </a:solidFill>
                <a:latin typeface="Times New Roman" panose="02020603050405020304" pitchFamily="18" charset="0"/>
                <a:cs typeface="Times New Roman" panose="02020603050405020304" pitchFamily="18" charset="0"/>
              </a:rPr>
              <a:t>sallallahu</a:t>
            </a:r>
            <a:r>
              <a:rPr lang="tr-TR" sz="2400" i="1" dirty="0">
                <a:solidFill>
                  <a:srgbClr val="FF0000"/>
                </a:solidFill>
                <a:latin typeface="Times New Roman" panose="02020603050405020304" pitchFamily="18" charset="0"/>
                <a:cs typeface="Times New Roman" panose="02020603050405020304" pitchFamily="18" charset="0"/>
              </a:rPr>
              <a:t> aleyhi ve </a:t>
            </a:r>
            <a:r>
              <a:rPr lang="tr-TR" sz="2400" i="1" dirty="0" err="1">
                <a:solidFill>
                  <a:srgbClr val="FF0000"/>
                </a:solidFill>
                <a:latin typeface="Times New Roman" panose="02020603050405020304" pitchFamily="18" charset="0"/>
                <a:cs typeface="Times New Roman" panose="02020603050405020304" pitchFamily="18" charset="0"/>
              </a:rPr>
              <a:t>sellem</a:t>
            </a:r>
            <a:r>
              <a:rPr lang="tr-TR" sz="2400" dirty="0">
                <a:solidFill>
                  <a:srgbClr val="FF0000"/>
                </a:solidFill>
                <a:latin typeface="Times New Roman" panose="02020603050405020304" pitchFamily="18" charset="0"/>
                <a:cs typeface="Times New Roman" panose="02020603050405020304" pitchFamily="18" charset="0"/>
              </a:rPr>
              <a:t> insanların en cömerdi idi. </a:t>
            </a:r>
          </a:p>
          <a:p>
            <a:pPr algn="ctr" fontAlgn="auto">
              <a:spcBef>
                <a:spcPts val="0"/>
              </a:spcBef>
              <a:spcAft>
                <a:spcPts val="0"/>
              </a:spcAft>
              <a:defRPr/>
            </a:pPr>
            <a:r>
              <a:rPr lang="tr-TR" sz="2400" dirty="0">
                <a:solidFill>
                  <a:srgbClr val="0070C0"/>
                </a:solidFill>
                <a:latin typeface="Times New Roman" panose="02020603050405020304" pitchFamily="18" charset="0"/>
                <a:cs typeface="Times New Roman" panose="02020603050405020304" pitchFamily="18" charset="0"/>
              </a:rPr>
              <a:t>Onun en cömert olduğu anlar da ramazanda </a:t>
            </a:r>
            <a:r>
              <a:rPr lang="tr-TR" sz="2400" dirty="0" err="1">
                <a:solidFill>
                  <a:srgbClr val="0070C0"/>
                </a:solidFill>
                <a:latin typeface="Times New Roman" panose="02020603050405020304" pitchFamily="18" charset="0"/>
                <a:cs typeface="Times New Roman" panose="02020603050405020304" pitchFamily="18" charset="0"/>
              </a:rPr>
              <a:t>Cebrâil'in</a:t>
            </a:r>
            <a:r>
              <a:rPr lang="tr-TR" sz="2400" dirty="0">
                <a:solidFill>
                  <a:srgbClr val="0070C0"/>
                </a:solidFill>
                <a:latin typeface="Times New Roman" panose="02020603050405020304" pitchFamily="18" charset="0"/>
                <a:cs typeface="Times New Roman" panose="02020603050405020304" pitchFamily="18" charset="0"/>
              </a:rPr>
              <a:t>, kendisi ile buluştuğu zamanlardı. </a:t>
            </a:r>
          </a:p>
          <a:p>
            <a:pPr algn="ctr" fontAlgn="auto">
              <a:spcBef>
                <a:spcPts val="0"/>
              </a:spcBef>
              <a:spcAft>
                <a:spcPts val="0"/>
              </a:spcAft>
              <a:defRPr/>
            </a:pPr>
            <a:r>
              <a:rPr lang="tr-TR" sz="2800" dirty="0" err="1">
                <a:solidFill>
                  <a:srgbClr val="00B050"/>
                </a:solidFill>
                <a:latin typeface="Times New Roman" panose="02020603050405020304" pitchFamily="18" charset="0"/>
                <a:cs typeface="Times New Roman" panose="02020603050405020304" pitchFamily="18" charset="0"/>
              </a:rPr>
              <a:t>Cebrâil</a:t>
            </a:r>
            <a:r>
              <a:rPr lang="tr-TR" sz="2800" dirty="0">
                <a:solidFill>
                  <a:srgbClr val="00B050"/>
                </a:solidFill>
                <a:latin typeface="Times New Roman" panose="02020603050405020304" pitchFamily="18" charset="0"/>
                <a:cs typeface="Times New Roman" panose="02020603050405020304" pitchFamily="18" charset="0"/>
              </a:rPr>
              <a:t> </a:t>
            </a:r>
            <a:r>
              <a:rPr lang="tr-TR" sz="2800" i="1" dirty="0" err="1">
                <a:solidFill>
                  <a:srgbClr val="00B050"/>
                </a:solidFill>
                <a:latin typeface="Times New Roman" panose="02020603050405020304" pitchFamily="18" charset="0"/>
                <a:cs typeface="Times New Roman" panose="02020603050405020304" pitchFamily="18" charset="0"/>
              </a:rPr>
              <a:t>aleyhisselâm</a:t>
            </a:r>
            <a:r>
              <a:rPr lang="tr-TR" sz="2800" dirty="0">
                <a:solidFill>
                  <a:srgbClr val="00B050"/>
                </a:solidFill>
                <a:latin typeface="Times New Roman" panose="02020603050405020304" pitchFamily="18" charset="0"/>
                <a:cs typeface="Times New Roman" panose="02020603050405020304" pitchFamily="18" charset="0"/>
              </a:rPr>
              <a:t>, ramazanın her gecesinde Hz. Peygamber ile buluşur, (karşılıklı) Kur'an okurlardı. </a:t>
            </a:r>
          </a:p>
          <a:p>
            <a:pPr algn="ctr" fontAlgn="auto">
              <a:spcBef>
                <a:spcPts val="0"/>
              </a:spcBef>
              <a:spcAft>
                <a:spcPts val="0"/>
              </a:spcAft>
              <a:defRPr/>
            </a:pPr>
            <a:r>
              <a:rPr lang="tr-TR" sz="2400" dirty="0">
                <a:solidFill>
                  <a:schemeClr val="tx1"/>
                </a:solidFill>
                <a:latin typeface="Times New Roman" panose="02020603050405020304" pitchFamily="18" charset="0"/>
                <a:cs typeface="Times New Roman" panose="02020603050405020304" pitchFamily="18" charset="0"/>
              </a:rPr>
              <a:t>Bundan dolayı </a:t>
            </a:r>
            <a:r>
              <a:rPr lang="tr-TR" sz="2400" dirty="0" err="1">
                <a:solidFill>
                  <a:schemeClr val="tx1"/>
                </a:solidFill>
                <a:latin typeface="Times New Roman" panose="02020603050405020304" pitchFamily="18" charset="0"/>
                <a:cs typeface="Times New Roman" panose="02020603050405020304" pitchFamily="18" charset="0"/>
              </a:rPr>
              <a:t>Resûlullah</a:t>
            </a:r>
            <a:r>
              <a:rPr lang="tr-TR" sz="2400" dirty="0">
                <a:solidFill>
                  <a:schemeClr val="tx1"/>
                </a:solidFill>
                <a:latin typeface="Times New Roman" panose="02020603050405020304" pitchFamily="18" charset="0"/>
                <a:cs typeface="Times New Roman" panose="02020603050405020304" pitchFamily="18" charset="0"/>
              </a:rPr>
              <a:t> </a:t>
            </a:r>
            <a:r>
              <a:rPr lang="tr-TR" sz="2400" i="1" dirty="0" err="1">
                <a:solidFill>
                  <a:schemeClr val="tx1"/>
                </a:solidFill>
                <a:latin typeface="Times New Roman" panose="02020603050405020304" pitchFamily="18" charset="0"/>
                <a:cs typeface="Times New Roman" panose="02020603050405020304" pitchFamily="18" charset="0"/>
              </a:rPr>
              <a:t>sallallahu</a:t>
            </a:r>
            <a:r>
              <a:rPr lang="tr-TR" sz="2400" i="1" dirty="0">
                <a:solidFill>
                  <a:schemeClr val="tx1"/>
                </a:solidFill>
                <a:latin typeface="Times New Roman" panose="02020603050405020304" pitchFamily="18" charset="0"/>
                <a:cs typeface="Times New Roman" panose="02020603050405020304" pitchFamily="18" charset="0"/>
              </a:rPr>
              <a:t> aleyhi ve </a:t>
            </a:r>
            <a:r>
              <a:rPr lang="tr-TR" sz="2400" i="1" dirty="0" err="1">
                <a:solidFill>
                  <a:schemeClr val="tx1"/>
                </a:solidFill>
                <a:latin typeface="Times New Roman" panose="02020603050405020304" pitchFamily="18" charset="0"/>
                <a:cs typeface="Times New Roman" panose="02020603050405020304" pitchFamily="18" charset="0"/>
              </a:rPr>
              <a:t>sellem</a:t>
            </a:r>
            <a:r>
              <a:rPr lang="tr-TR" sz="2400" dirty="0">
                <a:solidFill>
                  <a:schemeClr val="tx1"/>
                </a:solidFill>
                <a:latin typeface="Times New Roman" panose="02020603050405020304" pitchFamily="18" charset="0"/>
                <a:cs typeface="Times New Roman" panose="02020603050405020304" pitchFamily="18" charset="0"/>
              </a:rPr>
              <a:t> </a:t>
            </a:r>
            <a:r>
              <a:rPr lang="tr-TR" sz="2400" dirty="0" err="1">
                <a:solidFill>
                  <a:schemeClr val="tx1"/>
                </a:solidFill>
                <a:latin typeface="Times New Roman" panose="02020603050405020304" pitchFamily="18" charset="0"/>
                <a:cs typeface="Times New Roman" panose="02020603050405020304" pitchFamily="18" charset="0"/>
              </a:rPr>
              <a:t>Cebrâil</a:t>
            </a:r>
            <a:r>
              <a:rPr lang="tr-TR" sz="2400" dirty="0">
                <a:solidFill>
                  <a:schemeClr val="tx1"/>
                </a:solidFill>
                <a:latin typeface="Times New Roman" panose="02020603050405020304" pitchFamily="18" charset="0"/>
                <a:cs typeface="Times New Roman" panose="02020603050405020304" pitchFamily="18" charset="0"/>
              </a:rPr>
              <a:t> ile buluştuğunda, </a:t>
            </a:r>
            <a:r>
              <a:rPr lang="tr-TR" sz="3200" b="1" dirty="0">
                <a:solidFill>
                  <a:srgbClr val="7030A0"/>
                </a:solidFill>
                <a:latin typeface="Times New Roman" panose="02020603050405020304" pitchFamily="18" charset="0"/>
                <a:cs typeface="Times New Roman" panose="02020603050405020304" pitchFamily="18" charset="0"/>
              </a:rPr>
              <a:t>esmek için engel tanımayan bereketli rüzgârdan daha cömert davranırdı</a:t>
            </a:r>
            <a:r>
              <a:rPr lang="tr-TR" sz="2400" dirty="0">
                <a:solidFill>
                  <a:schemeClr val="tx1"/>
                </a:solidFill>
                <a:latin typeface="Times New Roman" panose="02020603050405020304" pitchFamily="18" charset="0"/>
                <a:cs typeface="Times New Roman" panose="02020603050405020304" pitchFamily="18" charset="0"/>
              </a:rPr>
              <a:t>.» </a:t>
            </a:r>
          </a:p>
          <a:p>
            <a:pPr algn="ctr" fontAlgn="auto">
              <a:spcBef>
                <a:spcPts val="0"/>
              </a:spcBef>
              <a:spcAft>
                <a:spcPts val="0"/>
              </a:spcAft>
              <a:defRPr/>
            </a:pPr>
            <a:r>
              <a:rPr lang="tr-TR" sz="1100" dirty="0">
                <a:solidFill>
                  <a:schemeClr val="tx1"/>
                </a:solidFill>
              </a:rPr>
              <a:t>(</a:t>
            </a:r>
            <a:r>
              <a:rPr lang="tr-TR" sz="1100" dirty="0" err="1">
                <a:solidFill>
                  <a:schemeClr val="tx1"/>
                </a:solidFill>
              </a:rPr>
              <a:t>Buhârî</a:t>
            </a:r>
            <a:r>
              <a:rPr lang="tr-TR" sz="1100" dirty="0">
                <a:solidFill>
                  <a:schemeClr val="tx1"/>
                </a:solidFill>
              </a:rPr>
              <a:t>, </a:t>
            </a:r>
            <a:r>
              <a:rPr lang="tr-TR" sz="1100" dirty="0" err="1">
                <a:solidFill>
                  <a:schemeClr val="tx1"/>
                </a:solidFill>
              </a:rPr>
              <a:t>Bedü'l</a:t>
            </a:r>
            <a:r>
              <a:rPr lang="tr-TR" sz="1100" dirty="0">
                <a:solidFill>
                  <a:schemeClr val="tx1"/>
                </a:solidFill>
              </a:rPr>
              <a:t>–</a:t>
            </a:r>
            <a:r>
              <a:rPr lang="tr-TR" sz="1100" dirty="0" err="1">
                <a:solidFill>
                  <a:schemeClr val="tx1"/>
                </a:solidFill>
              </a:rPr>
              <a:t>vahy</a:t>
            </a:r>
            <a:r>
              <a:rPr lang="tr-TR" sz="1100" dirty="0">
                <a:solidFill>
                  <a:schemeClr val="tx1"/>
                </a:solidFill>
              </a:rPr>
              <a:t> 5, 6, </a:t>
            </a:r>
            <a:r>
              <a:rPr lang="tr-TR" sz="1100" dirty="0" err="1">
                <a:solidFill>
                  <a:schemeClr val="tx1"/>
                </a:solidFill>
              </a:rPr>
              <a:t>Savm</a:t>
            </a:r>
            <a:r>
              <a:rPr lang="tr-TR" sz="1100" dirty="0">
                <a:solidFill>
                  <a:schemeClr val="tx1"/>
                </a:solidFill>
              </a:rPr>
              <a:t> 7; Müslim, </a:t>
            </a:r>
            <a:r>
              <a:rPr lang="tr-TR" sz="1100" dirty="0" err="1">
                <a:solidFill>
                  <a:schemeClr val="tx1"/>
                </a:solidFill>
              </a:rPr>
              <a:t>Fezâil</a:t>
            </a:r>
            <a:r>
              <a:rPr lang="tr-TR" sz="1100" dirty="0">
                <a:solidFill>
                  <a:schemeClr val="tx1"/>
                </a:solidFill>
              </a:rPr>
              <a:t> 48, 50)</a:t>
            </a:r>
          </a:p>
        </p:txBody>
      </p:sp>
      <p:sp>
        <p:nvSpPr>
          <p:cNvPr id="5"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HER ŞEYİ PAYLAŞMA AYIDIR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muftuluk\Desktop\üç aylar resim\image.jpg"/>
          <p:cNvPicPr>
            <a:picLocks noChangeAspect="1" noChangeArrowheads="1"/>
          </p:cNvPicPr>
          <p:nvPr/>
        </p:nvPicPr>
        <p:blipFill rotWithShape="1">
          <a:blip r:embed="rId2">
            <a:extLst>
              <a:ext uri="{28A0092B-C50C-407E-A947-70E740481C1C}">
                <a14:useLocalDpi xmlns:a14="http://schemas.microsoft.com/office/drawing/2010/main" val="0"/>
              </a:ext>
            </a:extLst>
          </a:blip>
          <a:srcRect b="5716"/>
          <a:stretch/>
        </p:blipFill>
        <p:spPr bwMode="auto">
          <a:xfrm>
            <a:off x="0" y="-27384"/>
            <a:ext cx="9144001" cy="6863080"/>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185051" y="44624"/>
            <a:ext cx="8958949" cy="3717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rIns="216000" rtlCol="0" anchor="ctr"/>
          <a:lstStyle/>
          <a:p>
            <a:pPr algn="ctr" rtl="1"/>
            <a:r>
              <a:rPr lang="ar-SA" sz="4800" dirty="0">
                <a:solidFill>
                  <a:schemeClr val="bg1"/>
                </a:solidFill>
                <a:latin typeface="HASENAT" panose="01000600020000020003" pitchFamily="2" charset="-78"/>
                <a:cs typeface="HASENAT" panose="01000600020000020003" pitchFamily="2" charset="-78"/>
              </a:rPr>
              <a:t>اللهُمَّ بَارِكْ لَنَا فِي رَجَبَ، وَشَعْبَانَ، وَبَلِّغْنَا رَمَضَانَ</a:t>
            </a:r>
            <a:endParaRPr lang="tr-TR" sz="3200" dirty="0">
              <a:solidFill>
                <a:schemeClr val="bg1"/>
              </a:solidFill>
              <a:latin typeface="HASENAT" panose="01000600020000020003" pitchFamily="2" charset="-78"/>
              <a:cs typeface="HASENAT" panose="01000600020000020003" pitchFamily="2" charset="-78"/>
            </a:endParaRPr>
          </a:p>
          <a:p>
            <a:pPr algn="ctr"/>
            <a:r>
              <a:rPr lang="tr-TR" sz="1100" b="1" dirty="0">
                <a:solidFill>
                  <a:schemeClr val="bg1"/>
                </a:solidFill>
              </a:rPr>
              <a:t>	</a:t>
            </a:r>
          </a:p>
          <a:p>
            <a:pPr algn="ctr"/>
            <a:r>
              <a:rPr lang="tr-TR" sz="2000" b="1" dirty="0">
                <a:solidFill>
                  <a:schemeClr val="bg1"/>
                </a:solidFill>
              </a:rPr>
              <a:t>Enes b. Mâlik</a:t>
            </a:r>
            <a:r>
              <a:rPr lang="tr-TR" sz="2000" dirty="0">
                <a:solidFill>
                  <a:schemeClr val="bg1"/>
                </a:solidFill>
              </a:rPr>
              <a:t> (</a:t>
            </a:r>
            <a:r>
              <a:rPr lang="tr-TR" sz="2000" dirty="0" err="1">
                <a:solidFill>
                  <a:schemeClr val="bg1"/>
                </a:solidFill>
              </a:rPr>
              <a:t>r.a</a:t>
            </a:r>
            <a:r>
              <a:rPr lang="tr-TR" sz="2000" dirty="0">
                <a:solidFill>
                  <a:schemeClr val="bg1"/>
                </a:solidFill>
              </a:rPr>
              <a:t>)'den şöyle rivayet edilmiştir: </a:t>
            </a:r>
          </a:p>
          <a:p>
            <a:pPr algn="ctr"/>
            <a:r>
              <a:rPr lang="tr-TR" sz="2000" dirty="0">
                <a:solidFill>
                  <a:schemeClr val="bg1"/>
                </a:solidFill>
              </a:rPr>
              <a:t>"</a:t>
            </a:r>
            <a:r>
              <a:rPr lang="tr-TR" sz="2000" dirty="0" err="1">
                <a:solidFill>
                  <a:schemeClr val="bg1"/>
                </a:solidFill>
              </a:rPr>
              <a:t>Receb</a:t>
            </a:r>
            <a:r>
              <a:rPr lang="tr-TR" sz="2000" dirty="0">
                <a:solidFill>
                  <a:schemeClr val="bg1"/>
                </a:solidFill>
              </a:rPr>
              <a:t> ayı girdiğinde Hz. Peygamber (</a:t>
            </a:r>
            <a:r>
              <a:rPr lang="tr-TR" sz="2000" dirty="0" err="1">
                <a:solidFill>
                  <a:schemeClr val="bg1"/>
                </a:solidFill>
              </a:rPr>
              <a:t>s.a.v</a:t>
            </a:r>
            <a:r>
              <a:rPr lang="tr-TR" sz="2000" dirty="0">
                <a:solidFill>
                  <a:schemeClr val="bg1"/>
                </a:solidFill>
              </a:rPr>
              <a:t>) şöyle derdi:  </a:t>
            </a:r>
          </a:p>
          <a:p>
            <a:pPr algn="ctr"/>
            <a:endParaRPr lang="tr-TR" sz="1200" b="1" u="sng" dirty="0">
              <a:solidFill>
                <a:schemeClr val="bg1"/>
              </a:solidFill>
            </a:endParaRPr>
          </a:p>
          <a:p>
            <a:pPr algn="ct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"Ey Allah'ım! Recep ve Şaban'ı bize </a:t>
            </a:r>
            <a:r>
              <a:rPr lang="tr-TR" sz="3200" b="1" u="sng"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mübaret</a:t>
            </a:r>
            <a:r>
              <a:rPr lang="tr-TR" sz="3200" b="1" u="sng"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kıl, </a:t>
            </a:r>
          </a:p>
          <a:p>
            <a:pPr algn="ctr"/>
            <a:r>
              <a:rPr lang="tr-TR" sz="60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bizi Ramazan'a kavuştur.“</a:t>
            </a:r>
          </a:p>
          <a:p>
            <a:pPr algn="ctr"/>
            <a:r>
              <a:rPr lang="tr-TR" sz="2000" dirty="0">
                <a:solidFill>
                  <a:schemeClr val="bg1"/>
                </a:solidFill>
              </a:rPr>
              <a:t>(</a:t>
            </a:r>
            <a:r>
              <a:rPr lang="tr-TR" sz="2000" dirty="0" err="1">
                <a:solidFill>
                  <a:schemeClr val="bg1"/>
                </a:solidFill>
              </a:rPr>
              <a:t>Müsned</a:t>
            </a:r>
            <a:r>
              <a:rPr lang="tr-TR" sz="2000" dirty="0">
                <a:solidFill>
                  <a:schemeClr val="bg1"/>
                </a:solidFill>
              </a:rPr>
              <a:t>, I, 259; </a:t>
            </a:r>
            <a:r>
              <a:rPr lang="tr-TR" sz="2000" dirty="0" err="1">
                <a:solidFill>
                  <a:schemeClr val="bg1"/>
                </a:solidFill>
              </a:rPr>
              <a:t>Ebû</a:t>
            </a:r>
            <a:r>
              <a:rPr lang="tr-TR" sz="2000" dirty="0">
                <a:solidFill>
                  <a:schemeClr val="bg1"/>
                </a:solidFill>
              </a:rPr>
              <a:t> </a:t>
            </a:r>
            <a:r>
              <a:rPr lang="tr-TR" sz="2000" dirty="0" err="1">
                <a:solidFill>
                  <a:schemeClr val="bg1"/>
                </a:solidFill>
              </a:rPr>
              <a:t>Nuaym</a:t>
            </a:r>
            <a:r>
              <a:rPr lang="tr-TR" sz="2000" dirty="0">
                <a:solidFill>
                  <a:schemeClr val="bg1"/>
                </a:solidFill>
              </a:rPr>
              <a:t>, VI, 269) </a:t>
            </a:r>
            <a:r>
              <a:rPr lang="tr-TR" sz="2000" b="1" dirty="0">
                <a:solidFill>
                  <a:schemeClr val="bg1"/>
                </a:solidFill>
              </a:rPr>
              <a:t> </a:t>
            </a:r>
            <a:endParaRPr lang="tr-TR" sz="2000" b="1" dirty="0">
              <a:solidFill>
                <a:schemeClr val="bg1"/>
              </a:solidFill>
              <a:latin typeface="Times New Roman" pitchFamily="18" charset="0"/>
              <a:cs typeface="Times New Roman" pitchFamily="18" charset="0"/>
            </a:endParaRPr>
          </a:p>
        </p:txBody>
      </p:sp>
      <p:sp>
        <p:nvSpPr>
          <p:cNvPr id="7" name="4 Dikdörtgen"/>
          <p:cNvSpPr/>
          <p:nvPr/>
        </p:nvSpPr>
        <p:spPr>
          <a:xfrm>
            <a:off x="0" y="5157192"/>
            <a:ext cx="9144000" cy="12961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AYIN SULTANI </a:t>
            </a:r>
            <a:r>
              <a:rPr lang="tr-TR" sz="4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RAMAZAN </a:t>
            </a:r>
            <a:r>
              <a:rPr lang="tr-TR" sz="4400" b="1">
                <a:ln w="13462">
                  <a:solidFill>
                    <a:schemeClr val="bg1"/>
                  </a:solidFill>
                  <a:prstDash val="solid"/>
                </a:ln>
                <a:solidFill>
                  <a:schemeClr val="tx1">
                    <a:lumMod val="85000"/>
                    <a:lumOff val="15000"/>
                  </a:schemeClr>
                </a:solidFill>
                <a:effectLst>
                  <a:outerShdw dist="38100" dir="2700000" algn="bl" rotWithShape="0">
                    <a:schemeClr val="accent5"/>
                  </a:outerShdw>
                </a:effectLst>
              </a:rPr>
              <a:t>13.04.2021 SALI İLK </a:t>
            </a: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ORUÇ</a:t>
            </a:r>
          </a:p>
        </p:txBody>
      </p:sp>
    </p:spTree>
    <p:extLst>
      <p:ext uri="{BB962C8B-B14F-4D97-AF65-F5344CB8AC3E}">
        <p14:creationId xmlns:p14="http://schemas.microsoft.com/office/powerpoint/2010/main" val="23819267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323528" y="764704"/>
            <a:ext cx="8712968" cy="197571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r>
              <a:rPr lang="ar-SA" sz="4400" dirty="0">
                <a:solidFill>
                  <a:schemeClr val="tx1"/>
                </a:solidFill>
                <a:latin typeface="HASENAT" panose="01000600020000020003" pitchFamily="2" charset="-78"/>
                <a:cs typeface="HASENAT" panose="01000600020000020003" pitchFamily="2" charset="-78"/>
              </a:rPr>
              <a:t>وَأىُّ  الصَّدقةِ أفْضَلُ؟ قَالَ فِى رَمَضانَ. </a:t>
            </a:r>
            <a:endParaRPr lang="tr-TR" sz="4400" dirty="0">
              <a:solidFill>
                <a:schemeClr val="tx1"/>
              </a:solidFill>
              <a:latin typeface="HASENAT" panose="01000600020000020003" pitchFamily="2" charset="-78"/>
              <a:cs typeface="HASENAT" panose="01000600020000020003" pitchFamily="2" charset="-78"/>
            </a:endParaRPr>
          </a:p>
          <a:p>
            <a:pPr algn="ctr"/>
            <a:r>
              <a:rPr lang="tr-TR" sz="2800" dirty="0">
                <a:solidFill>
                  <a:schemeClr val="tx1"/>
                </a:solidFill>
                <a:latin typeface="Times New Roman" panose="02020603050405020304" pitchFamily="18" charset="0"/>
                <a:cs typeface="Times New Roman" panose="02020603050405020304" pitchFamily="18" charset="0"/>
              </a:rPr>
              <a:t>Peygamberimize soruldu ki: </a:t>
            </a:r>
          </a:p>
          <a:p>
            <a:pPr algn="ctr"/>
            <a:r>
              <a:rPr lang="tr-TR" sz="54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«Hangi sadaka faziletlidir?» </a:t>
            </a:r>
          </a:p>
          <a:p>
            <a:pPr algn="ct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tr-TR"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Ramazanda verilen sadakadır</a:t>
            </a:r>
            <a:r>
              <a:rPr lang="tr-TR"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a:t>
            </a:r>
          </a:p>
          <a:p>
            <a:pPr algn="ctr"/>
            <a:r>
              <a:rPr lang="tr-TR" sz="2000" dirty="0">
                <a:solidFill>
                  <a:schemeClr val="tx1"/>
                </a:solidFill>
                <a:latin typeface="Times New Roman" panose="02020603050405020304" pitchFamily="18" charset="0"/>
                <a:cs typeface="Times New Roman" panose="02020603050405020304" pitchFamily="18" charset="0"/>
              </a:rPr>
              <a:t>diye cevap verdi</a:t>
            </a:r>
            <a:r>
              <a:rPr lang="tr-TR" sz="3200" dirty="0">
                <a:solidFill>
                  <a:schemeClr val="tx1"/>
                </a:solidFill>
                <a:latin typeface="Times New Roman" panose="02020603050405020304" pitchFamily="18" charset="0"/>
                <a:cs typeface="Times New Roman" panose="02020603050405020304" pitchFamily="18" charset="0"/>
              </a:rPr>
              <a:t>. </a:t>
            </a:r>
            <a:r>
              <a:rPr lang="tr-TR" sz="1400" dirty="0">
                <a:solidFill>
                  <a:schemeClr val="tx1"/>
                </a:solidFill>
                <a:latin typeface="Times New Roman" panose="02020603050405020304" pitchFamily="18" charset="0"/>
                <a:cs typeface="Times New Roman" panose="02020603050405020304" pitchFamily="18" charset="0"/>
              </a:rPr>
              <a:t>(</a:t>
            </a:r>
            <a:r>
              <a:rPr lang="tr-TR" sz="1400" dirty="0" err="1">
                <a:solidFill>
                  <a:schemeClr val="tx1"/>
                </a:solidFill>
                <a:latin typeface="Times New Roman" panose="02020603050405020304" pitchFamily="18" charset="0"/>
                <a:cs typeface="Times New Roman" panose="02020603050405020304" pitchFamily="18" charset="0"/>
              </a:rPr>
              <a:t>Tirmizî</a:t>
            </a:r>
            <a:r>
              <a:rPr lang="tr-TR" sz="1400" dirty="0">
                <a:solidFill>
                  <a:schemeClr val="tx1"/>
                </a:solidFill>
                <a:latin typeface="Times New Roman" panose="02020603050405020304" pitchFamily="18" charset="0"/>
                <a:cs typeface="Times New Roman" panose="02020603050405020304" pitchFamily="18" charset="0"/>
              </a:rPr>
              <a:t>, Zekat, 28)</a:t>
            </a:r>
            <a:endParaRPr lang="tr-TR" sz="2400" b="1" dirty="0">
              <a:solidFill>
                <a:srgbClr val="00B050"/>
              </a:solidFill>
            </a:endParaRPr>
          </a:p>
        </p:txBody>
      </p:sp>
    </p:spTree>
    <p:extLst>
      <p:ext uri="{BB962C8B-B14F-4D97-AF65-F5344CB8AC3E}">
        <p14:creationId xmlns:p14="http://schemas.microsoft.com/office/powerpoint/2010/main" val="196291242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84976" cy="3415879"/>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EG" sz="7200" dirty="0">
                <a:solidFill>
                  <a:schemeClr val="tx1"/>
                </a:solidFill>
                <a:latin typeface="HASENAT" panose="01000600020000020003" pitchFamily="2" charset="-78"/>
                <a:cs typeface="HASENAT" panose="01000600020000020003" pitchFamily="2" charset="-78"/>
              </a:rPr>
              <a:t>اَلصِّيَامُ نِصْفُ الصَّبْرِ</a:t>
            </a:r>
            <a:r>
              <a:rPr lang="tr-TR" sz="7200" dirty="0">
                <a:solidFill>
                  <a:schemeClr val="tx1"/>
                </a:solidFill>
                <a:latin typeface="HASENAT" panose="01000600020000020003" pitchFamily="2" charset="-78"/>
                <a:cs typeface="HASENAT" panose="01000600020000020003" pitchFamily="2" charset="-78"/>
              </a:rPr>
              <a:t> </a:t>
            </a:r>
            <a:r>
              <a:rPr lang="tr-TR" sz="6600" dirty="0">
                <a:solidFill>
                  <a:schemeClr val="tx1"/>
                </a:solidFill>
                <a:latin typeface="HASENAT" panose="01000600020000020003" pitchFamily="2" charset="-78"/>
                <a:cs typeface="HASENAT" panose="01000600020000020003" pitchFamily="2" charset="-78"/>
              </a:rPr>
              <a:t> </a:t>
            </a:r>
          </a:p>
          <a:p>
            <a:pPr algn="ctr" fontAlgn="auto">
              <a:spcBef>
                <a:spcPts val="0"/>
              </a:spcBef>
              <a:spcAft>
                <a:spcPts val="0"/>
              </a:spcAft>
              <a:defRPr/>
            </a:pPr>
            <a:r>
              <a:rPr lang="tr-TR" sz="7200" b="1" dirty="0">
                <a:solidFill>
                  <a:schemeClr val="tx1"/>
                </a:solidFill>
              </a:rPr>
              <a:t>"Oruç sabrın yarısıdır."</a:t>
            </a:r>
            <a:endParaRPr lang="tr-TR" sz="7200" dirty="0">
              <a:solidFill>
                <a:schemeClr val="tx1"/>
              </a:solidFill>
            </a:endParaRPr>
          </a:p>
          <a:p>
            <a:pPr algn="ctr" fontAlgn="auto">
              <a:spcBef>
                <a:spcPts val="0"/>
              </a:spcBef>
              <a:spcAft>
                <a:spcPts val="0"/>
              </a:spcAft>
              <a:defRPr/>
            </a:pPr>
            <a:r>
              <a:rPr lang="tr-TR" sz="1400" dirty="0">
                <a:solidFill>
                  <a:schemeClr val="tx1"/>
                </a:solidFill>
              </a:rPr>
              <a:t>(</a:t>
            </a:r>
            <a:r>
              <a:rPr lang="tr-TR" sz="1400" dirty="0" err="1">
                <a:solidFill>
                  <a:schemeClr val="tx1"/>
                </a:solidFill>
              </a:rPr>
              <a:t>İbn</a:t>
            </a:r>
            <a:r>
              <a:rPr lang="tr-TR" sz="1400" dirty="0">
                <a:solidFill>
                  <a:schemeClr val="tx1"/>
                </a:solidFill>
              </a:rPr>
              <a:t> </a:t>
            </a:r>
            <a:r>
              <a:rPr lang="tr-TR" sz="1400" dirty="0" err="1">
                <a:solidFill>
                  <a:schemeClr val="tx1"/>
                </a:solidFill>
              </a:rPr>
              <a:t>Mâce</a:t>
            </a:r>
            <a:r>
              <a:rPr lang="tr-TR" sz="1400" dirty="0">
                <a:solidFill>
                  <a:schemeClr val="tx1"/>
                </a:solidFill>
              </a:rPr>
              <a:t>, </a:t>
            </a:r>
            <a:r>
              <a:rPr lang="tr-TR" sz="1400" dirty="0" err="1">
                <a:solidFill>
                  <a:schemeClr val="tx1"/>
                </a:solidFill>
              </a:rPr>
              <a:t>Sıyâm</a:t>
            </a:r>
            <a:r>
              <a:rPr lang="tr-TR" sz="1400" dirty="0">
                <a:solidFill>
                  <a:schemeClr val="tx1"/>
                </a:solidFill>
              </a:rPr>
              <a:t> 44)</a:t>
            </a: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SABIR AYIDIR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0" y="908720"/>
            <a:ext cx="9144000"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4400" dirty="0">
                <a:solidFill>
                  <a:schemeClr val="tx1"/>
                </a:solidFill>
                <a:latin typeface="Times New Roman" pitchFamily="18" charset="0"/>
                <a:cs typeface="Times New Roman" pitchFamily="18" charset="0"/>
              </a:rPr>
              <a:t>“</a:t>
            </a:r>
            <a:r>
              <a:rPr lang="tr-TR" sz="4400" b="1" dirty="0">
                <a:solidFill>
                  <a:srgbClr val="FF0000"/>
                </a:solidFill>
                <a:latin typeface="Times New Roman" pitchFamily="18" charset="0"/>
                <a:cs typeface="Times New Roman" pitchFamily="18" charset="0"/>
              </a:rPr>
              <a:t>Üç kişinin duası geri çevrilmez</a:t>
            </a:r>
            <a:r>
              <a:rPr lang="tr-TR" sz="4400" b="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tr-TR" sz="4400" b="1" dirty="0">
                <a:solidFill>
                  <a:srgbClr val="0070C0"/>
                </a:solidFill>
                <a:latin typeface="Times New Roman" pitchFamily="18" charset="0"/>
                <a:cs typeface="Times New Roman" pitchFamily="18" charset="0"/>
              </a:rPr>
              <a:t>İftar edinceye kadar oruçlunun,</a:t>
            </a:r>
            <a:r>
              <a:rPr lang="tr-TR" sz="4400" b="1" dirty="0">
                <a:solidFill>
                  <a:schemeClr val="tx1"/>
                </a:solidFill>
                <a:latin typeface="Times New Roman" pitchFamily="18" charset="0"/>
                <a:cs typeface="Times New Roman" pitchFamily="18" charset="0"/>
              </a:rPr>
              <a:t> </a:t>
            </a:r>
          </a:p>
          <a:p>
            <a:pPr algn="ctr" fontAlgn="auto">
              <a:spcBef>
                <a:spcPts val="0"/>
              </a:spcBef>
              <a:spcAft>
                <a:spcPts val="0"/>
              </a:spcAft>
              <a:defRPr/>
            </a:pPr>
            <a:r>
              <a:rPr lang="tr-TR" sz="4000" b="1" dirty="0">
                <a:solidFill>
                  <a:schemeClr val="tx1"/>
                </a:solidFill>
                <a:latin typeface="Times New Roman" pitchFamily="18" charset="0"/>
                <a:cs typeface="Times New Roman" pitchFamily="18" charset="0"/>
              </a:rPr>
              <a:t>Adaletle hükmeden devlet başkanının, </a:t>
            </a:r>
          </a:p>
          <a:p>
            <a:pPr algn="ctr" fontAlgn="auto">
              <a:spcBef>
                <a:spcPts val="0"/>
              </a:spcBef>
              <a:spcAft>
                <a:spcPts val="0"/>
              </a:spcAft>
              <a:defRPr/>
            </a:pPr>
            <a:r>
              <a:rPr lang="tr-TR" sz="4400" b="1" dirty="0">
                <a:solidFill>
                  <a:srgbClr val="7030A0"/>
                </a:solidFill>
                <a:latin typeface="Times New Roman" pitchFamily="18" charset="0"/>
                <a:cs typeface="Times New Roman" pitchFamily="18" charset="0"/>
              </a:rPr>
              <a:t>Zulme uğrayanın duası.” </a:t>
            </a:r>
          </a:p>
          <a:p>
            <a:pPr algn="ctr" fontAlgn="auto">
              <a:spcBef>
                <a:spcPts val="0"/>
              </a:spcBef>
              <a:spcAft>
                <a:spcPts val="0"/>
              </a:spcAft>
              <a:defRPr/>
            </a:pPr>
            <a:r>
              <a:rPr lang="tr-TR" sz="2000" dirty="0">
                <a:solidFill>
                  <a:schemeClr val="tx1"/>
                </a:solidFill>
                <a:latin typeface="Times New Roman" pitchFamily="18" charset="0"/>
                <a:cs typeface="Times New Roman" pitchFamily="18" charset="0"/>
              </a:rPr>
              <a:t>(</a:t>
            </a:r>
            <a:r>
              <a:rPr lang="tr-TR" sz="2000" dirty="0" err="1">
                <a:solidFill>
                  <a:schemeClr val="tx1"/>
                </a:solidFill>
              </a:rPr>
              <a:t>Tirmizi</a:t>
            </a:r>
            <a:r>
              <a:rPr lang="tr-TR" sz="2000" dirty="0">
                <a:solidFill>
                  <a:schemeClr val="tx1"/>
                </a:solidFill>
              </a:rPr>
              <a:t>, </a:t>
            </a:r>
            <a:r>
              <a:rPr lang="tr-TR" sz="2000" i="1" dirty="0" err="1">
                <a:solidFill>
                  <a:schemeClr val="tx1"/>
                </a:solidFill>
              </a:rPr>
              <a:t>Deavat</a:t>
            </a:r>
            <a:r>
              <a:rPr lang="tr-TR" sz="2000" i="1" dirty="0">
                <a:solidFill>
                  <a:schemeClr val="tx1"/>
                </a:solidFill>
              </a:rPr>
              <a:t>,</a:t>
            </a:r>
            <a:r>
              <a:rPr lang="tr-TR" sz="2000" dirty="0">
                <a:solidFill>
                  <a:schemeClr val="tx1"/>
                </a:solidFill>
              </a:rPr>
              <a:t> 128, </a:t>
            </a:r>
            <a:r>
              <a:rPr lang="tr-TR" sz="2000" dirty="0" err="1">
                <a:solidFill>
                  <a:schemeClr val="tx1"/>
                </a:solidFill>
              </a:rPr>
              <a:t>İbn</a:t>
            </a:r>
            <a:r>
              <a:rPr lang="tr-TR" sz="2000" dirty="0">
                <a:solidFill>
                  <a:schemeClr val="tx1"/>
                </a:solidFill>
              </a:rPr>
              <a:t> </a:t>
            </a:r>
            <a:r>
              <a:rPr lang="tr-TR" sz="2000" dirty="0" err="1">
                <a:solidFill>
                  <a:schemeClr val="tx1"/>
                </a:solidFill>
              </a:rPr>
              <a:t>Mace</a:t>
            </a:r>
            <a:r>
              <a:rPr lang="tr-TR" sz="2000" dirty="0">
                <a:solidFill>
                  <a:schemeClr val="tx1"/>
                </a:solidFill>
              </a:rPr>
              <a:t>, </a:t>
            </a:r>
            <a:r>
              <a:rPr lang="tr-TR" sz="2000" i="1" dirty="0" err="1">
                <a:solidFill>
                  <a:schemeClr val="tx1"/>
                </a:solidFill>
              </a:rPr>
              <a:t>Sıyam</a:t>
            </a:r>
            <a:r>
              <a:rPr lang="tr-TR" sz="2000" i="1" dirty="0">
                <a:solidFill>
                  <a:schemeClr val="tx1"/>
                </a:solidFill>
              </a:rPr>
              <a:t>,</a:t>
            </a:r>
            <a:r>
              <a:rPr lang="tr-TR" sz="2000" dirty="0">
                <a:solidFill>
                  <a:schemeClr val="tx1"/>
                </a:solidFill>
              </a:rPr>
              <a:t> 48; </a:t>
            </a:r>
            <a:r>
              <a:rPr lang="tr-TR" sz="2000" dirty="0" err="1">
                <a:solidFill>
                  <a:schemeClr val="tx1"/>
                </a:solidFill>
                <a:latin typeface="Times New Roman" pitchFamily="18" charset="0"/>
                <a:cs typeface="Times New Roman" pitchFamily="18" charset="0"/>
              </a:rPr>
              <a:t>Müsned</a:t>
            </a:r>
            <a:r>
              <a:rPr lang="tr-TR" sz="2000" dirty="0">
                <a:solidFill>
                  <a:schemeClr val="tx1"/>
                </a:solidFill>
                <a:latin typeface="Times New Roman" pitchFamily="18" charset="0"/>
                <a:cs typeface="Times New Roman" pitchFamily="18" charset="0"/>
              </a:rPr>
              <a:t>, II, 445)</a:t>
            </a:r>
            <a:endParaRPr lang="tr-TR" sz="44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 VE DUA AYIDIR</a:t>
            </a:r>
          </a:p>
        </p:txBody>
      </p:sp>
      <p:pic>
        <p:nvPicPr>
          <p:cNvPr id="1026" name="Picture 2" descr="dua png ile ilgili gÃ¶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2352" y="4055591"/>
            <a:ext cx="3059296" cy="280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6767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79512" y="1196752"/>
            <a:ext cx="8750206" cy="5472608"/>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just"/>
            <a:r>
              <a:rPr lang="tr-TR" sz="2000" dirty="0" smtClean="0">
                <a:solidFill>
                  <a:schemeClr val="tx1"/>
                </a:solidFill>
              </a:rPr>
              <a:t>Hz. Peygamber Efendimiz Bir Hadis-i Şeriflerinde Şöyle Buyurmaktadırlar:  </a:t>
            </a:r>
          </a:p>
          <a:p>
            <a:pPr algn="ctr"/>
            <a:r>
              <a:rPr lang="ar-SA" sz="3600" dirty="0" smtClean="0">
                <a:solidFill>
                  <a:schemeClr val="tx1"/>
                </a:solidFill>
                <a:latin typeface="HASENAT4" pitchFamily="2" charset="-78"/>
                <a:cs typeface="Emine" panose="03020400000000000000" pitchFamily="66" charset="-78"/>
              </a:rPr>
              <a:t>إِنَّ </a:t>
            </a:r>
            <a:r>
              <a:rPr lang="ar-SA" sz="3600" dirty="0">
                <a:solidFill>
                  <a:schemeClr val="tx1"/>
                </a:solidFill>
                <a:latin typeface="HASENAT4" pitchFamily="2" charset="-78"/>
                <a:cs typeface="Emine" panose="03020400000000000000" pitchFamily="66" charset="-78"/>
              </a:rPr>
              <a:t>الْعَبْدَ إِذَا أَخْطَأَ خَطِيئَةً نُكِتَتْ فِي قَلْبِهِ نُكْتَةٌ سَوْدَاءُ</a:t>
            </a:r>
            <a:endParaRPr lang="tr-TR" sz="3600" dirty="0">
              <a:solidFill>
                <a:schemeClr val="tx1"/>
              </a:solidFill>
              <a:cs typeface="Emine" panose="03020400000000000000" pitchFamily="66" charset="-78"/>
            </a:endParaRPr>
          </a:p>
          <a:p>
            <a:pPr algn="just"/>
            <a:r>
              <a:rPr lang="tr-TR" sz="2400" dirty="0" smtClean="0">
                <a:solidFill>
                  <a:schemeClr val="tx1"/>
                </a:solidFill>
              </a:rPr>
              <a:t>"</a:t>
            </a:r>
            <a:r>
              <a:rPr lang="tr-TR" sz="2400" b="1" dirty="0" smtClean="0">
                <a:solidFill>
                  <a:srgbClr val="FF0000"/>
                </a:solidFill>
              </a:rPr>
              <a:t>Kul, bir hata işlediği zaman kalbine siyah bir nokta vurulur.</a:t>
            </a:r>
            <a:r>
              <a:rPr lang="tr-TR" sz="2400" b="1" dirty="0" smtClean="0">
                <a:solidFill>
                  <a:schemeClr val="tx1"/>
                </a:solidFill>
              </a:rPr>
              <a:t> </a:t>
            </a:r>
          </a:p>
          <a:p>
            <a:pPr algn="ctr"/>
            <a:r>
              <a:rPr lang="ar-SA" sz="4000" dirty="0">
                <a:solidFill>
                  <a:schemeClr val="tx1"/>
                </a:solidFill>
                <a:latin typeface="HASENAT4" pitchFamily="2" charset="-78"/>
                <a:cs typeface="Emine" panose="03020400000000000000" pitchFamily="66" charset="-78"/>
              </a:rPr>
              <a:t>فَإِذَا هُوَ نَزَعَ وَاسْتَغْفَرَ وَتَابَ سُقِلَ قَلْبُهُ</a:t>
            </a:r>
            <a:endParaRPr lang="tr-TR" sz="4000" b="1" dirty="0">
              <a:solidFill>
                <a:schemeClr val="tx1"/>
              </a:solidFill>
              <a:cs typeface="Emine" panose="03020400000000000000" pitchFamily="66" charset="-78"/>
            </a:endParaRPr>
          </a:p>
          <a:p>
            <a:pPr algn="just"/>
            <a:r>
              <a:rPr lang="tr-TR" sz="2400" b="1" dirty="0" smtClean="0">
                <a:solidFill>
                  <a:srgbClr val="0070C0"/>
                </a:solidFill>
              </a:rPr>
              <a:t>Şayet el çeker, mağfiret diler ve </a:t>
            </a:r>
            <a:r>
              <a:rPr lang="tr-TR" sz="2400" b="1" dirty="0" err="1" smtClean="0">
                <a:solidFill>
                  <a:srgbClr val="0070C0"/>
                </a:solidFill>
              </a:rPr>
              <a:t>tevbe</a:t>
            </a:r>
            <a:r>
              <a:rPr lang="tr-TR" sz="2400" b="1" dirty="0" smtClean="0">
                <a:solidFill>
                  <a:srgbClr val="0070C0"/>
                </a:solidFill>
              </a:rPr>
              <a:t> ederse kalbi cilalanır</a:t>
            </a:r>
            <a:r>
              <a:rPr lang="tr-TR" sz="2400" dirty="0" smtClean="0">
                <a:solidFill>
                  <a:srgbClr val="0070C0"/>
                </a:solidFill>
              </a:rPr>
              <a:t>.</a:t>
            </a:r>
            <a:r>
              <a:rPr lang="tr-TR" sz="2400" dirty="0" smtClean="0">
                <a:solidFill>
                  <a:schemeClr val="tx1"/>
                </a:solidFill>
              </a:rPr>
              <a:t> </a:t>
            </a:r>
          </a:p>
          <a:p>
            <a:pPr algn="ctr"/>
            <a:r>
              <a:rPr lang="ar-SA" sz="3600" dirty="0">
                <a:solidFill>
                  <a:schemeClr val="tx1"/>
                </a:solidFill>
                <a:latin typeface="HASENAT4" pitchFamily="2" charset="-78"/>
                <a:cs typeface="Emine" panose="03020400000000000000" pitchFamily="66" charset="-78"/>
              </a:rPr>
              <a:t>وَإِنْ عَادَ زِيدَ فِيهَا حَتَّى تَعْلُوَ قَلْبَهُ وَهُوَ الرَّانُ</a:t>
            </a:r>
            <a:endParaRPr lang="tr-TR" sz="3600" dirty="0">
              <a:solidFill>
                <a:schemeClr val="tx1"/>
              </a:solidFill>
              <a:cs typeface="Emine" panose="03020400000000000000" pitchFamily="66" charset="-78"/>
            </a:endParaRPr>
          </a:p>
          <a:p>
            <a:pPr algn="just"/>
            <a:r>
              <a:rPr lang="tr-TR" sz="2400" b="1" dirty="0" smtClean="0">
                <a:solidFill>
                  <a:srgbClr val="7030A0"/>
                </a:solidFill>
              </a:rPr>
              <a:t>Eğer </a:t>
            </a:r>
            <a:r>
              <a:rPr lang="tr-TR" sz="2400" b="1" dirty="0" err="1" smtClean="0">
                <a:solidFill>
                  <a:srgbClr val="7030A0"/>
                </a:solidFill>
              </a:rPr>
              <a:t>Tevbe</a:t>
            </a:r>
            <a:r>
              <a:rPr lang="tr-TR" sz="2400" b="1" dirty="0" smtClean="0">
                <a:solidFill>
                  <a:srgbClr val="7030A0"/>
                </a:solidFill>
              </a:rPr>
              <a:t> etmeyip günaha devam ederse siyah nokta artırılır ve neticede bütün kalbini istila eder.</a:t>
            </a:r>
            <a:r>
              <a:rPr lang="tr-TR" sz="2400" dirty="0" smtClean="0">
                <a:solidFill>
                  <a:schemeClr val="tx1"/>
                </a:solidFill>
              </a:rPr>
              <a:t> </a:t>
            </a:r>
          </a:p>
          <a:p>
            <a:pPr algn="ctr"/>
            <a:r>
              <a:rPr lang="ar-SA" sz="3200" dirty="0" smtClean="0">
                <a:solidFill>
                  <a:schemeClr val="tx1"/>
                </a:solidFill>
                <a:latin typeface="HASENAT4" pitchFamily="2" charset="-78"/>
                <a:cs typeface="Emine" panose="03020400000000000000" pitchFamily="66" charset="-78"/>
              </a:rPr>
              <a:t>الَّذِي </a:t>
            </a:r>
            <a:r>
              <a:rPr lang="ar-SA" sz="3200" dirty="0">
                <a:solidFill>
                  <a:schemeClr val="tx1"/>
                </a:solidFill>
                <a:latin typeface="HASENAT4" pitchFamily="2" charset="-78"/>
                <a:cs typeface="Emine" panose="03020400000000000000" pitchFamily="66" charset="-78"/>
              </a:rPr>
              <a:t>ذَكَرَ اللَّهُ ‏: </a:t>
            </a:r>
            <a:r>
              <a:rPr lang="ar-SA" sz="3200" dirty="0" smtClean="0">
                <a:solidFill>
                  <a:schemeClr val="tx1"/>
                </a:solidFill>
                <a:latin typeface="HASENAT4" pitchFamily="2" charset="-78"/>
                <a:cs typeface="Emine" panose="03020400000000000000" pitchFamily="66" charset="-78"/>
              </a:rPr>
              <a:t>‏</a:t>
            </a:r>
            <a:r>
              <a:rPr lang="ar-SA" sz="3200" dirty="0">
                <a:solidFill>
                  <a:schemeClr val="tx1"/>
                </a:solidFill>
                <a:latin typeface="HASENAT4" pitchFamily="2" charset="-78"/>
                <a:cs typeface="Emine" panose="03020400000000000000" pitchFamily="66" charset="-78"/>
              </a:rPr>
              <a:t>(‏ كلاَّ بَلْ رَانَ عَلَى قُلُوبِهِمْ مَا كَانُوا يَكْسِبُونَ ‏)</a:t>
            </a:r>
            <a:r>
              <a:rPr lang="ar-SA" sz="3200" dirty="0" smtClean="0">
                <a:solidFill>
                  <a:schemeClr val="tx1"/>
                </a:solidFill>
                <a:latin typeface="HASENAT4" pitchFamily="2" charset="-78"/>
                <a:cs typeface="Emine" panose="03020400000000000000" pitchFamily="66" charset="-78"/>
              </a:rPr>
              <a:t>‏</a:t>
            </a:r>
            <a:endParaRPr lang="tr-TR" sz="3200" dirty="0" smtClean="0">
              <a:solidFill>
                <a:schemeClr val="tx1"/>
              </a:solidFill>
              <a:cs typeface="Emine" panose="03020400000000000000" pitchFamily="66" charset="-78"/>
            </a:endParaRPr>
          </a:p>
          <a:p>
            <a:pPr algn="just"/>
            <a:r>
              <a:rPr lang="tr-TR" sz="2400" dirty="0" smtClean="0">
                <a:solidFill>
                  <a:schemeClr val="tx1"/>
                </a:solidFill>
              </a:rPr>
              <a:t>İşte Allah (c.c) </a:t>
            </a:r>
            <a:r>
              <a:rPr lang="tr-TR" sz="2400" dirty="0" err="1" smtClean="0">
                <a:solidFill>
                  <a:schemeClr val="tx1"/>
                </a:solidFill>
              </a:rPr>
              <a:t>nun</a:t>
            </a:r>
            <a:r>
              <a:rPr lang="tr-TR" sz="2400" dirty="0" smtClean="0">
                <a:solidFill>
                  <a:schemeClr val="tx1"/>
                </a:solidFill>
              </a:rPr>
              <a:t>, " </a:t>
            </a:r>
            <a:r>
              <a:rPr lang="tr-TR" sz="2400" b="1" dirty="0" smtClean="0">
                <a:solidFill>
                  <a:schemeClr val="accent6">
                    <a:lumMod val="50000"/>
                  </a:schemeClr>
                </a:solidFill>
              </a:rPr>
              <a:t>gerçek şu ki onların kazanmış oldukları günahlar, kalplerini örtmüştür</a:t>
            </a:r>
            <a:r>
              <a:rPr lang="tr-TR" sz="2400" dirty="0" smtClean="0">
                <a:solidFill>
                  <a:schemeClr val="tx1"/>
                </a:solidFill>
              </a:rPr>
              <a:t>."</a:t>
            </a:r>
            <a:r>
              <a:rPr lang="tr-TR" sz="2000" dirty="0" smtClean="0">
                <a:solidFill>
                  <a:schemeClr val="tx1"/>
                </a:solidFill>
              </a:rPr>
              <a:t> </a:t>
            </a:r>
            <a:r>
              <a:rPr lang="tr-TR" sz="1200" dirty="0" smtClean="0">
                <a:solidFill>
                  <a:schemeClr val="tx1"/>
                </a:solidFill>
              </a:rPr>
              <a:t>(</a:t>
            </a:r>
            <a:r>
              <a:rPr lang="tr-TR" sz="1200" dirty="0" err="1" smtClean="0">
                <a:solidFill>
                  <a:schemeClr val="tx1"/>
                </a:solidFill>
              </a:rPr>
              <a:t>Mutaffifin</a:t>
            </a:r>
            <a:r>
              <a:rPr lang="tr-TR" sz="1200" dirty="0" smtClean="0">
                <a:solidFill>
                  <a:schemeClr val="tx1"/>
                </a:solidFill>
              </a:rPr>
              <a:t>, 83/14) </a:t>
            </a:r>
            <a:r>
              <a:rPr lang="tr-TR" sz="2400" dirty="0" smtClean="0">
                <a:solidFill>
                  <a:schemeClr val="tx1"/>
                </a:solidFill>
              </a:rPr>
              <a:t>diye zikrettiği örtü budur</a:t>
            </a:r>
            <a:r>
              <a:rPr lang="tr-TR" sz="2000" dirty="0" smtClean="0">
                <a:solidFill>
                  <a:schemeClr val="tx1"/>
                </a:solidFill>
              </a:rPr>
              <a:t>." </a:t>
            </a:r>
            <a:r>
              <a:rPr lang="tr-TR" sz="1200" dirty="0" smtClean="0">
                <a:solidFill>
                  <a:schemeClr val="tx1"/>
                </a:solidFill>
              </a:rPr>
              <a:t>(</a:t>
            </a:r>
            <a:r>
              <a:rPr lang="tr-TR" sz="1200" dirty="0" err="1" smtClean="0">
                <a:solidFill>
                  <a:schemeClr val="tx1"/>
                </a:solidFill>
              </a:rPr>
              <a:t>Tirmizi</a:t>
            </a:r>
            <a:r>
              <a:rPr lang="tr-TR" sz="1200" dirty="0" smtClean="0">
                <a:solidFill>
                  <a:schemeClr val="tx1"/>
                </a:solidFill>
              </a:rPr>
              <a:t>, Tefsir, 74/3654)</a:t>
            </a:r>
            <a:endParaRPr lang="tr-TR" sz="2000" dirty="0" smtClean="0">
              <a:solidFill>
                <a:schemeClr val="tx1"/>
              </a:solidFill>
            </a:endParaRPr>
          </a:p>
        </p:txBody>
      </p:sp>
      <p:sp>
        <p:nvSpPr>
          <p:cNvPr id="3" name="Dikdörtgen 2"/>
          <p:cNvSpPr/>
          <p:nvPr/>
        </p:nvSpPr>
        <p:spPr>
          <a:xfrm>
            <a:off x="0" y="72008"/>
            <a:ext cx="903649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8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KALP VE TEVBE</a:t>
            </a:r>
            <a:endParaRPr lang="tr-TR" sz="8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8829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additive="base">
                                        <p:cTn id="3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8" end="8"/>
                                            </p:txEl>
                                          </p:spTgt>
                                        </p:tgtEl>
                                        <p:attrNameLst>
                                          <p:attrName>style.visibility</p:attrName>
                                        </p:attrNameLst>
                                      </p:cBhvr>
                                      <p:to>
                                        <p:strVal val="visible"/>
                                      </p:to>
                                    </p:set>
                                    <p:anim calcmode="lin" valueType="num">
                                      <p:cBhvr additive="base">
                                        <p:cTn id="4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Kalp"/>
          <p:cNvSpPr/>
          <p:nvPr/>
        </p:nvSpPr>
        <p:spPr>
          <a:xfrm>
            <a:off x="899592" y="0"/>
            <a:ext cx="7200800" cy="659735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4 Dikdörtgen"/>
          <p:cNvSpPr/>
          <p:nvPr/>
        </p:nvSpPr>
        <p:spPr>
          <a:xfrm>
            <a:off x="1662494" y="428046"/>
            <a:ext cx="6572296" cy="585789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tr-TR" sz="2000" dirty="0" smtClean="0">
              <a:solidFill>
                <a:schemeClr val="tx1"/>
              </a:solidFill>
            </a:endParaRPr>
          </a:p>
        </p:txBody>
      </p:sp>
      <p:sp>
        <p:nvSpPr>
          <p:cNvPr id="23" name="22 Oval"/>
          <p:cNvSpPr/>
          <p:nvPr/>
        </p:nvSpPr>
        <p:spPr>
          <a:xfrm>
            <a:off x="2771800" y="162880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23 Oval"/>
          <p:cNvSpPr/>
          <p:nvPr/>
        </p:nvSpPr>
        <p:spPr>
          <a:xfrm>
            <a:off x="4067944" y="4653136"/>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24 Oval"/>
          <p:cNvSpPr/>
          <p:nvPr/>
        </p:nvSpPr>
        <p:spPr>
          <a:xfrm>
            <a:off x="4716016" y="227687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25 Oval"/>
          <p:cNvSpPr/>
          <p:nvPr/>
        </p:nvSpPr>
        <p:spPr>
          <a:xfrm>
            <a:off x="3851920" y="3068960"/>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7" name="26 Oval"/>
          <p:cNvSpPr/>
          <p:nvPr/>
        </p:nvSpPr>
        <p:spPr>
          <a:xfrm>
            <a:off x="6732240" y="1844824"/>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8" name="27 Oval"/>
          <p:cNvSpPr/>
          <p:nvPr/>
        </p:nvSpPr>
        <p:spPr>
          <a:xfrm>
            <a:off x="6372200" y="371703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23 Oval"/>
          <p:cNvSpPr/>
          <p:nvPr/>
        </p:nvSpPr>
        <p:spPr>
          <a:xfrm>
            <a:off x="2627784" y="4077072"/>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27 Oval"/>
          <p:cNvSpPr/>
          <p:nvPr/>
        </p:nvSpPr>
        <p:spPr>
          <a:xfrm>
            <a:off x="4932040" y="3140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27 Oval"/>
          <p:cNvSpPr/>
          <p:nvPr/>
        </p:nvSpPr>
        <p:spPr>
          <a:xfrm>
            <a:off x="6876256" y="314096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23 Oval"/>
          <p:cNvSpPr/>
          <p:nvPr/>
        </p:nvSpPr>
        <p:spPr>
          <a:xfrm>
            <a:off x="3131840" y="3501008"/>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27 Oval"/>
          <p:cNvSpPr/>
          <p:nvPr/>
        </p:nvSpPr>
        <p:spPr>
          <a:xfrm>
            <a:off x="5436096" y="2564904"/>
            <a:ext cx="144016" cy="14401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9" name="28 Kalp"/>
          <p:cNvSpPr/>
          <p:nvPr/>
        </p:nvSpPr>
        <p:spPr>
          <a:xfrm>
            <a:off x="611560" y="0"/>
            <a:ext cx="7704856" cy="6597352"/>
          </a:xfrm>
          <a:prstGeom prst="hear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29 Kalp"/>
          <p:cNvSpPr/>
          <p:nvPr/>
        </p:nvSpPr>
        <p:spPr>
          <a:xfrm>
            <a:off x="679376" y="0"/>
            <a:ext cx="7569224" cy="6597352"/>
          </a:xfrm>
          <a:prstGeom prst="hear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8932544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ox(in)">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ox(i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ox(i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ox(i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ox(in)">
                                      <p:cBhvr>
                                        <p:cTn id="37" dur="500"/>
                                        <p:tgtEl>
                                          <p:spTgt spid="13"/>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ox(in)">
                                      <p:cBhvr>
                                        <p:cTn id="40" dur="500"/>
                                        <p:tgtEl>
                                          <p:spTgt spid="28"/>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ox(in)">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ox(in)">
                                      <p:cBhvr>
                                        <p:cTn id="48" dur="500"/>
                                        <p:tgtEl>
                                          <p:spTgt spid="16"/>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in)">
                                      <p:cBhvr>
                                        <p:cTn id="51" dur="500"/>
                                        <p:tgtEl>
                                          <p:spTgt spid="17"/>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ox(in)">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grpId="0" nodeType="click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diamond(in)">
                                      <p:cBhvr>
                                        <p:cTn id="59" dur="2000"/>
                                        <p:tgtEl>
                                          <p:spTgt spid="29"/>
                                        </p:tgtEl>
                                      </p:cBhvr>
                                    </p:animEffect>
                                  </p:childTnLst>
                                </p:cTn>
                              </p:par>
                            </p:childTnLst>
                          </p:cTn>
                        </p:par>
                      </p:childTnLst>
                    </p:cTn>
                  </p:par>
                  <p:par>
                    <p:cTn id="60" fill="hold">
                      <p:stCondLst>
                        <p:cond delay="indefinite"/>
                      </p:stCondLst>
                      <p:childTnLst>
                        <p:par>
                          <p:cTn id="61" fill="hold">
                            <p:stCondLst>
                              <p:cond delay="0"/>
                            </p:stCondLst>
                            <p:childTnLst>
                              <p:par>
                                <p:cTn id="62" presetID="5" presetClass="entr" presetSubtype="10" fill="hold" grpId="0"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checkerboard(across)">
                                      <p:cBhvr>
                                        <p:cTn id="6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4" grpId="0" animBg="1"/>
      <p:bldP spid="25" grpId="0" animBg="1"/>
      <p:bldP spid="26" grpId="0" animBg="1"/>
      <p:bldP spid="27" grpId="0" animBg="1"/>
      <p:bldP spid="28" grpId="0" animBg="1"/>
      <p:bldP spid="13" grpId="0" animBg="1"/>
      <p:bldP spid="14" grpId="0" animBg="1"/>
      <p:bldP spid="15" grpId="0" animBg="1"/>
      <p:bldP spid="16" grpId="0" animBg="1"/>
      <p:bldP spid="17" grpId="0" animBg="1"/>
      <p:bldP spid="29" grpId="0" animBg="1"/>
      <p:bldP spid="3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2010" y="3613730"/>
            <a:ext cx="9131990" cy="3122077"/>
          </a:xfrm>
          <a:prstGeom prst="rect">
            <a:avLst/>
          </a:prstGeom>
          <a:ln/>
        </p:spPr>
        <p:style>
          <a:lnRef idx="2">
            <a:schemeClr val="dk1">
              <a:shade val="50000"/>
            </a:schemeClr>
          </a:lnRef>
          <a:fillRef idx="1">
            <a:schemeClr val="dk1"/>
          </a:fillRef>
          <a:effectRef idx="0">
            <a:schemeClr val="dk1"/>
          </a:effectRef>
          <a:fontRef idx="minor">
            <a:schemeClr val="lt1"/>
          </a:fontRef>
        </p:style>
        <p:txBody>
          <a:bodyPr numCol="1" rtlCol="0" anchor="ctr"/>
          <a:lstStyle/>
          <a:p>
            <a:pPr algn="ctr"/>
            <a:r>
              <a:rPr lang="tr-TR" sz="2800" b="1" dirty="0" smtClean="0">
                <a:solidFill>
                  <a:schemeClr val="bg2">
                    <a:lumMod val="50000"/>
                  </a:schemeClr>
                </a:solidFill>
              </a:rPr>
              <a:t>50 yaşında bir adam düşünelim?</a:t>
            </a:r>
          </a:p>
          <a:p>
            <a:pPr algn="ctr"/>
            <a:r>
              <a:rPr lang="tr-TR" sz="2800" b="1" dirty="0" smtClean="0">
                <a:solidFill>
                  <a:srgbClr val="FFFF00"/>
                </a:solidFill>
              </a:rPr>
              <a:t>15 yaşında ergenlik dönemi/</a:t>
            </a:r>
            <a:r>
              <a:rPr lang="tr-TR" sz="2800" b="1" dirty="0" err="1" smtClean="0">
                <a:solidFill>
                  <a:srgbClr val="FFFF00"/>
                </a:solidFill>
              </a:rPr>
              <a:t>Büluğ</a:t>
            </a:r>
            <a:r>
              <a:rPr lang="tr-TR" sz="2800" b="1" dirty="0" smtClean="0">
                <a:solidFill>
                  <a:srgbClr val="FFFF00"/>
                </a:solidFill>
              </a:rPr>
              <a:t> cağına girmiş olsun.</a:t>
            </a:r>
          </a:p>
          <a:p>
            <a:pPr algn="ctr"/>
            <a:r>
              <a:rPr lang="tr-TR" sz="2800" b="1" dirty="0" smtClean="0">
                <a:solidFill>
                  <a:schemeClr val="accent6">
                    <a:lumMod val="75000"/>
                  </a:schemeClr>
                </a:solidFill>
              </a:rPr>
              <a:t>35 yıl mükellef olarak/ sorumlu olarak yaşamıştır.</a:t>
            </a:r>
          </a:p>
          <a:p>
            <a:pPr algn="ctr"/>
            <a:r>
              <a:rPr lang="tr-TR" sz="2800" b="1" dirty="0" smtClean="0">
                <a:solidFill>
                  <a:schemeClr val="bg1"/>
                </a:solidFill>
              </a:rPr>
              <a:t>Her gün bir günah işlediğini düşünsek</a:t>
            </a:r>
          </a:p>
          <a:p>
            <a:pPr algn="ctr"/>
            <a:r>
              <a:rPr lang="tr-TR" sz="2800" b="1" dirty="0">
                <a:solidFill>
                  <a:srgbClr val="7030A0"/>
                </a:solidFill>
              </a:rPr>
              <a:t>bir yılda </a:t>
            </a:r>
            <a:r>
              <a:rPr lang="tr-TR" sz="2800" b="1" dirty="0" smtClean="0">
                <a:solidFill>
                  <a:srgbClr val="7030A0"/>
                </a:solidFill>
              </a:rPr>
              <a:t>1*365=365  </a:t>
            </a:r>
          </a:p>
          <a:p>
            <a:pPr algn="ctr"/>
            <a:r>
              <a:rPr lang="tr-TR" sz="2800" b="1" dirty="0" smtClean="0">
                <a:solidFill>
                  <a:srgbClr val="00B0F0"/>
                </a:solidFill>
              </a:rPr>
              <a:t>Otuz beş yılda 365*35=12.775 günah işlemiş olur.</a:t>
            </a:r>
            <a:endParaRPr lang="tr-TR" sz="1400" b="1" dirty="0" smtClean="0">
              <a:solidFill>
                <a:srgbClr val="00B0F0"/>
              </a:solidFill>
            </a:endParaRPr>
          </a:p>
        </p:txBody>
      </p:sp>
      <p:sp>
        <p:nvSpPr>
          <p:cNvPr id="3" name="Dikdörtgen 2"/>
          <p:cNvSpPr/>
          <p:nvPr/>
        </p:nvSpPr>
        <p:spPr>
          <a:xfrm>
            <a:off x="0" y="72008"/>
            <a:ext cx="9036496" cy="10527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96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TEVBE</a:t>
            </a:r>
            <a:endParaRPr lang="tr-TR" sz="9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descr="gÃ¼nahlar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 y="-24774"/>
            <a:ext cx="9162256" cy="3622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43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1213168"/>
            <a:ext cx="9031731" cy="5644832"/>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79512" y="1237257"/>
            <a:ext cx="6408712" cy="5432103"/>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a:defRPr/>
            </a:pPr>
            <a:r>
              <a:rPr lang="ar-AE" sz="4000" dirty="0">
                <a:solidFill>
                  <a:schemeClr val="bg1"/>
                </a:solidFill>
                <a:latin typeface="HASENAT" panose="01000600020000020003" pitchFamily="2" charset="-78"/>
                <a:cs typeface="HASENAT" panose="01000600020000020003" pitchFamily="2" charset="-78"/>
              </a:rPr>
              <a:t>إِنَّ لِلّٰه عِنْدَ كُلِّ فِطْرٍ عُتَقَاءَ وَذٰلِكَ فِي كُلِّلَيْلَةٍ</a:t>
            </a:r>
            <a:endParaRPr lang="tr-TR" sz="4000" dirty="0">
              <a:solidFill>
                <a:schemeClr val="bg1"/>
              </a:solidFill>
            </a:endParaRPr>
          </a:p>
          <a:p>
            <a:pPr fontAlgn="auto">
              <a:spcBef>
                <a:spcPts val="0"/>
              </a:spcBef>
              <a:spcAft>
                <a:spcPts val="0"/>
              </a:spcAft>
              <a:defRPr/>
            </a:pPr>
            <a:r>
              <a:rPr lang="tr-TR" sz="3600" b="1" dirty="0">
                <a:solidFill>
                  <a:srgbClr val="0070C0"/>
                </a:solidFill>
              </a:rPr>
              <a:t>Her iftar vaktinde </a:t>
            </a:r>
          </a:p>
          <a:p>
            <a:pPr fontAlgn="auto">
              <a:spcBef>
                <a:spcPts val="0"/>
              </a:spcBef>
              <a:spcAft>
                <a:spcPts val="0"/>
              </a:spcAft>
              <a:defRPr/>
            </a:pPr>
            <a:r>
              <a:rPr lang="tr-TR" sz="3600" b="1" dirty="0">
                <a:solidFill>
                  <a:srgbClr val="FF0000"/>
                </a:solidFill>
              </a:rPr>
              <a:t>Allah tarafından </a:t>
            </a:r>
          </a:p>
          <a:p>
            <a:pPr fontAlgn="auto">
              <a:spcBef>
                <a:spcPts val="0"/>
              </a:spcBef>
              <a:spcAft>
                <a:spcPts val="0"/>
              </a:spcAft>
              <a:defRPr/>
            </a:pPr>
            <a:r>
              <a:rPr lang="tr-TR" sz="2800" b="1" dirty="0">
                <a:solidFill>
                  <a:srgbClr val="FF0000"/>
                </a:solidFill>
              </a:rPr>
              <a:t>(cehennemden) </a:t>
            </a:r>
            <a:r>
              <a:rPr lang="tr-TR" sz="3600" b="1" dirty="0">
                <a:solidFill>
                  <a:srgbClr val="FF0000"/>
                </a:solidFill>
              </a:rPr>
              <a:t>azat edilenler vardır </a:t>
            </a:r>
            <a:r>
              <a:rPr lang="tr-TR" sz="3600" dirty="0">
                <a:solidFill>
                  <a:schemeClr val="bg1"/>
                </a:solidFill>
              </a:rPr>
              <a:t>ve </a:t>
            </a:r>
            <a:r>
              <a:rPr lang="tr-TR" sz="3600" b="1" dirty="0">
                <a:solidFill>
                  <a:schemeClr val="bg1"/>
                </a:solidFill>
              </a:rPr>
              <a:t>bu (Ramazanın) </a:t>
            </a:r>
          </a:p>
          <a:p>
            <a:pPr fontAlgn="auto">
              <a:spcBef>
                <a:spcPts val="0"/>
              </a:spcBef>
              <a:spcAft>
                <a:spcPts val="0"/>
              </a:spcAft>
              <a:defRPr/>
            </a:pPr>
            <a:r>
              <a:rPr lang="tr-TR" sz="3600" b="1" dirty="0">
                <a:solidFill>
                  <a:srgbClr val="FFFF00"/>
                </a:solidFill>
              </a:rPr>
              <a:t>her gecesinde böyledir.”</a:t>
            </a:r>
            <a:r>
              <a:rPr lang="tr-TR" sz="3600" b="1" dirty="0">
                <a:solidFill>
                  <a:srgbClr val="7030A0"/>
                </a:solidFill>
              </a:rPr>
              <a:t> </a:t>
            </a:r>
          </a:p>
          <a:p>
            <a:pPr algn="ctr" fontAlgn="auto">
              <a:spcBef>
                <a:spcPts val="0"/>
              </a:spcBef>
              <a:spcAft>
                <a:spcPts val="0"/>
              </a:spcAft>
              <a:defRPr/>
            </a:pPr>
            <a:r>
              <a:rPr lang="tr-TR" sz="1200" dirty="0">
                <a:solidFill>
                  <a:schemeClr val="bg1"/>
                </a:solidFill>
              </a:rPr>
              <a:t>(</a:t>
            </a:r>
            <a:r>
              <a:rPr lang="tr-TR" sz="1200" dirty="0" err="1">
                <a:solidFill>
                  <a:schemeClr val="bg1"/>
                </a:solidFill>
              </a:rPr>
              <a:t>İbn</a:t>
            </a:r>
            <a:r>
              <a:rPr lang="tr-TR" sz="1200" dirty="0">
                <a:solidFill>
                  <a:schemeClr val="bg1"/>
                </a:solidFill>
              </a:rPr>
              <a:t> </a:t>
            </a:r>
            <a:r>
              <a:rPr lang="tr-TR" sz="1200" dirty="0" err="1">
                <a:solidFill>
                  <a:schemeClr val="bg1"/>
                </a:solidFill>
              </a:rPr>
              <a:t>Mâce</a:t>
            </a:r>
            <a:r>
              <a:rPr lang="tr-TR" sz="1200" dirty="0">
                <a:solidFill>
                  <a:schemeClr val="bg1"/>
                </a:solidFill>
              </a:rPr>
              <a:t>, </a:t>
            </a:r>
            <a:r>
              <a:rPr lang="tr-TR" sz="1200" dirty="0" err="1">
                <a:solidFill>
                  <a:schemeClr val="bg1"/>
                </a:solidFill>
              </a:rPr>
              <a:t>Savm</a:t>
            </a:r>
            <a:r>
              <a:rPr lang="tr-TR" sz="1200" dirty="0">
                <a:solidFill>
                  <a:schemeClr val="bg1"/>
                </a:solidFill>
              </a:rPr>
              <a:t>, 2)</a:t>
            </a:r>
          </a:p>
        </p:txBody>
      </p:sp>
      <p:sp>
        <p:nvSpPr>
          <p:cNvPr id="3" name="4 Dikdörtgen"/>
          <p:cNvSpPr/>
          <p:nvPr/>
        </p:nvSpPr>
        <p:spPr>
          <a:xfrm>
            <a:off x="-33975" y="0"/>
            <a:ext cx="9177975" cy="14127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İFTAR VAKTİ-AF ZAMANI</a:t>
            </a:r>
          </a:p>
          <a:p>
            <a:pPr algn="ctr" fontAlgn="auto">
              <a:spcBef>
                <a:spcPts val="0"/>
              </a:spcBef>
              <a:spcAft>
                <a:spcPts val="0"/>
              </a:spcAft>
              <a:defRPr/>
            </a:pPr>
            <a:r>
              <a:rPr lang="tr-TR" sz="4400"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SAHUR VAKTİ-BEREKET ANI</a:t>
            </a:r>
            <a:endParaRPr lang="tr-TR" sz="4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6068008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webbilge.net/wp-content/uploads/2016/05/Kadir-Gecesi-ne-zaman-Kadir-gecesinin-%C3%B6nemi-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9" y="0"/>
            <a:ext cx="914190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rot="19576495">
            <a:off x="-412868" y="1435222"/>
            <a:ext cx="8784976" cy="3240360"/>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tr-TR" sz="7200"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İFTARLARIMIZ </a:t>
            </a:r>
          </a:p>
          <a:p>
            <a:pPr algn="ctr">
              <a:defRPr/>
            </a:pPr>
            <a:r>
              <a:rPr lang="tr-TR"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İSRAF SOFRALARINA </a:t>
            </a:r>
            <a:r>
              <a:rPr lang="tr-TR" sz="7200" b="1" dirty="0">
                <a:ln w="6600">
                  <a:solidFill>
                    <a:schemeClr val="accent2"/>
                  </a:solidFill>
                  <a:prstDash val="solid"/>
                </a:ln>
                <a:solidFill>
                  <a:srgbClr val="FFFFFF"/>
                </a:solidFill>
                <a:effectLst>
                  <a:outerShdw dist="38100" dir="2700000" algn="tl" rotWithShape="0">
                    <a:schemeClr val="accent2"/>
                  </a:outerShdw>
                </a:effectLst>
              </a:rPr>
              <a:t>DÖNÜŞMESİN</a:t>
            </a:r>
            <a:endParaRPr lang="tr-TR" sz="88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5985879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4" name="3 Yuvarlatılmış Çapraz Köşeli Dikdörtgen"/>
          <p:cNvSpPr/>
          <p:nvPr/>
        </p:nvSpPr>
        <p:spPr>
          <a:xfrm>
            <a:off x="179512" y="1165249"/>
            <a:ext cx="8712968" cy="5360095"/>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tr-TR" sz="2000" dirty="0">
                <a:solidFill>
                  <a:schemeClr val="tx1"/>
                </a:solidFill>
                <a:latin typeface="Times New Roman" pitchFamily="18" charset="0"/>
                <a:cs typeface="Times New Roman" pitchFamily="18" charset="0"/>
              </a:rPr>
              <a:t>Efendimizin hayatında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9 ramazan vardır.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4 yılı 29 gün, 5 yıl 30 gün olarak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toplam 266 gün ramazan yaşayan efendimizin hayatı bizler için önemlidir. </a:t>
            </a:r>
          </a:p>
          <a:p>
            <a:pPr marL="571500" indent="-5715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Recep ayından başlayan hazırlık günden güne artmış ve şevvalde de devam etmiştir.</a:t>
            </a:r>
          </a:p>
          <a:p>
            <a:pPr marL="571500" indent="-571500" algn="just" fontAlgn="auto">
              <a:spcBef>
                <a:spcPts val="0"/>
              </a:spcBef>
              <a:spcAft>
                <a:spcPts val="0"/>
              </a:spcAft>
              <a:buFont typeface="Arial" panose="020B0604020202020204" pitchFamily="34" charset="0"/>
              <a:buChar char="•"/>
              <a:defRPr/>
            </a:pPr>
            <a:r>
              <a:rPr lang="tr-TR" sz="2000" b="1" dirty="0">
                <a:solidFill>
                  <a:schemeClr val="tx1"/>
                </a:solidFill>
                <a:latin typeface="Times New Roman" pitchFamily="18" charset="0"/>
                <a:cs typeface="Times New Roman" pitchFamily="18" charset="0"/>
              </a:rPr>
              <a:t>Ramazan, </a:t>
            </a:r>
            <a:r>
              <a:rPr lang="tr-TR" sz="2000" b="1" dirty="0" err="1">
                <a:solidFill>
                  <a:schemeClr val="tx1"/>
                </a:solidFill>
                <a:latin typeface="Times New Roman" pitchFamily="18" charset="0"/>
                <a:cs typeface="Times New Roman" pitchFamily="18" charset="0"/>
              </a:rPr>
              <a:t>cihad</a:t>
            </a:r>
            <a:r>
              <a:rPr lang="tr-TR" sz="2000" b="1" dirty="0">
                <a:solidFill>
                  <a:schemeClr val="tx1"/>
                </a:solidFill>
                <a:latin typeface="Times New Roman" pitchFamily="18" charset="0"/>
                <a:cs typeface="Times New Roman" pitchFamily="18" charset="0"/>
              </a:rPr>
              <a:t> şuurunu yakalamamız gereken bir aydır.</a:t>
            </a:r>
          </a:p>
          <a:p>
            <a:pPr algn="just" fontAlgn="auto">
              <a:spcBef>
                <a:spcPts val="0"/>
              </a:spcBef>
              <a:spcAft>
                <a:spcPts val="0"/>
              </a:spcAft>
              <a:defRPr/>
            </a:pPr>
            <a:r>
              <a:rPr lang="tr-TR" sz="2000" b="1" dirty="0">
                <a:solidFill>
                  <a:schemeClr val="tx1"/>
                </a:solidFill>
                <a:latin typeface="Times New Roman" pitchFamily="18" charset="0"/>
                <a:cs typeface="Times New Roman" pitchFamily="18" charset="0"/>
              </a:rPr>
              <a:t>Efendimiz 266 günlük ramazan hayatının bir kısmı savaş hazırlığında, bir kısmı savaş meydanında bir kısmı da Medine'de geçmiştir.</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latin typeface="Times New Roman" pitchFamily="18" charset="0"/>
                <a:cs typeface="Times New Roman" pitchFamily="18" charset="0"/>
              </a:rPr>
              <a:t>Bedir savaşı 17 gün Ramazan içerisinde</a:t>
            </a:r>
          </a:p>
          <a:p>
            <a:pPr marL="342900" indent="-342900" algn="just" fontAlgn="auto">
              <a:spcBef>
                <a:spcPts val="0"/>
              </a:spcBef>
              <a:spcAft>
                <a:spcPts val="0"/>
              </a:spcAft>
              <a:buFont typeface="Arial" panose="020B0604020202020204" pitchFamily="34" charset="0"/>
              <a:buChar char="•"/>
              <a:defRPr/>
            </a:pPr>
            <a:r>
              <a:rPr lang="tr-TR" sz="2000" dirty="0" err="1">
                <a:solidFill>
                  <a:srgbClr val="FF0000"/>
                </a:solidFill>
                <a:latin typeface="Times New Roman" pitchFamily="18" charset="0"/>
                <a:cs typeface="Times New Roman" pitchFamily="18" charset="0"/>
              </a:rPr>
              <a:t>Uhut</a:t>
            </a:r>
            <a:r>
              <a:rPr lang="tr-TR" sz="2000" dirty="0">
                <a:solidFill>
                  <a:srgbClr val="FF0000"/>
                </a:solidFill>
                <a:latin typeface="Times New Roman" pitchFamily="18" charset="0"/>
                <a:cs typeface="Times New Roman" pitchFamily="18" charset="0"/>
              </a:rPr>
              <a:t> hazırlığı Ramazan içerisinde</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latin typeface="Times New Roman" pitchFamily="18" charset="0"/>
                <a:cs typeface="Times New Roman" pitchFamily="18" charset="0"/>
              </a:rPr>
              <a:t>Mekke'nin fethi Ramazan ayında çıkılan bir sefer ve daha bir çok sefer</a:t>
            </a:r>
          </a:p>
          <a:p>
            <a:pPr marL="342900" indent="-342900" algn="just" fontAlgn="auto">
              <a:spcBef>
                <a:spcPts val="0"/>
              </a:spcBef>
              <a:spcAft>
                <a:spcPts val="0"/>
              </a:spcAft>
              <a:buFont typeface="Arial" panose="020B0604020202020204" pitchFamily="34" charset="0"/>
              <a:buChar char="•"/>
              <a:defRPr/>
            </a:pPr>
            <a:r>
              <a:rPr lang="tr-TR" sz="2000" dirty="0" err="1">
                <a:solidFill>
                  <a:schemeClr val="tx1"/>
                </a:solidFill>
                <a:latin typeface="Times New Roman" pitchFamily="18" charset="0"/>
                <a:cs typeface="Times New Roman" pitchFamily="18" charset="0"/>
              </a:rPr>
              <a:t>Sasanilere</a:t>
            </a:r>
            <a:r>
              <a:rPr lang="tr-TR" sz="2000" dirty="0">
                <a:solidFill>
                  <a:schemeClr val="tx1"/>
                </a:solidFill>
                <a:latin typeface="Times New Roman" pitchFamily="18" charset="0"/>
                <a:cs typeface="Times New Roman" pitchFamily="18" charset="0"/>
              </a:rPr>
              <a:t> karşı </a:t>
            </a:r>
            <a:r>
              <a:rPr lang="tr-TR" sz="2000" dirty="0" err="1">
                <a:solidFill>
                  <a:schemeClr val="tx1"/>
                </a:solidFill>
                <a:latin typeface="Times New Roman" pitchFamily="18" charset="0"/>
                <a:cs typeface="Times New Roman" pitchFamily="18" charset="0"/>
              </a:rPr>
              <a:t>Kadisiye</a:t>
            </a:r>
            <a:r>
              <a:rPr lang="tr-TR" sz="2000" dirty="0">
                <a:solidFill>
                  <a:schemeClr val="tx1"/>
                </a:solidFill>
                <a:latin typeface="Times New Roman" pitchFamily="18" charset="0"/>
                <a:cs typeface="Times New Roman" pitchFamily="18" charset="0"/>
              </a:rPr>
              <a:t> Savaşı Sad b. </a:t>
            </a:r>
            <a:r>
              <a:rPr lang="tr-TR" sz="2000" dirty="0" err="1">
                <a:solidFill>
                  <a:schemeClr val="tx1"/>
                </a:solidFill>
                <a:latin typeface="Times New Roman" pitchFamily="18" charset="0"/>
                <a:cs typeface="Times New Roman" pitchFamily="18" charset="0"/>
              </a:rPr>
              <a:t>Ebi</a:t>
            </a:r>
            <a:r>
              <a:rPr lang="tr-TR" sz="2000" dirty="0">
                <a:solidFill>
                  <a:schemeClr val="tx1"/>
                </a:solidFill>
                <a:latin typeface="Times New Roman" pitchFamily="18" charset="0"/>
                <a:cs typeface="Times New Roman" pitchFamily="18" charset="0"/>
              </a:rPr>
              <a:t> </a:t>
            </a:r>
            <a:r>
              <a:rPr lang="tr-TR" sz="2000" dirty="0" err="1">
                <a:solidFill>
                  <a:schemeClr val="tx1"/>
                </a:solidFill>
                <a:latin typeface="Times New Roman" pitchFamily="18" charset="0"/>
                <a:cs typeface="Times New Roman" pitchFamily="18" charset="0"/>
              </a:rPr>
              <a:t>Vakkas</a:t>
            </a:r>
            <a:r>
              <a:rPr lang="tr-TR" sz="2000" dirty="0">
                <a:solidFill>
                  <a:schemeClr val="tx1"/>
                </a:solidFill>
                <a:latin typeface="Times New Roman" pitchFamily="18" charset="0"/>
                <a:cs typeface="Times New Roman" pitchFamily="18" charset="0"/>
              </a:rPr>
              <a:t> komutasında Ramazan’da </a:t>
            </a:r>
          </a:p>
          <a:p>
            <a:pPr marL="342900" indent="-342900" algn="just" fontAlgn="auto">
              <a:spcBef>
                <a:spcPts val="0"/>
              </a:spcBef>
              <a:spcAft>
                <a:spcPts val="0"/>
              </a:spcAft>
              <a:buFont typeface="Arial" panose="020B0604020202020204" pitchFamily="34" charset="0"/>
              <a:buChar char="•"/>
              <a:defRPr/>
            </a:pPr>
            <a:r>
              <a:rPr lang="tr-TR" sz="2000" dirty="0">
                <a:solidFill>
                  <a:schemeClr val="tx1"/>
                </a:solidFill>
                <a:latin typeface="Times New Roman" pitchFamily="18" charset="0"/>
                <a:cs typeface="Times New Roman" pitchFamily="18" charset="0"/>
              </a:rPr>
              <a:t>Endülüs Ramazanda Fethedilmiş,</a:t>
            </a:r>
          </a:p>
          <a:p>
            <a:pPr marL="342900" indent="-342900" algn="just" fontAlgn="auto">
              <a:spcBef>
                <a:spcPts val="0"/>
              </a:spcBef>
              <a:spcAft>
                <a:spcPts val="0"/>
              </a:spcAft>
              <a:buFont typeface="Arial" panose="020B0604020202020204" pitchFamily="34" charset="0"/>
              <a:buChar char="•"/>
              <a:defRPr/>
            </a:pPr>
            <a:r>
              <a:rPr lang="tr-TR" sz="2000" dirty="0" err="1">
                <a:solidFill>
                  <a:srgbClr val="FF0000"/>
                </a:solidFill>
                <a:latin typeface="Times New Roman" pitchFamily="18" charset="0"/>
                <a:cs typeface="Times New Roman" pitchFamily="18" charset="0"/>
              </a:rPr>
              <a:t>Amuriye</a:t>
            </a:r>
            <a:r>
              <a:rPr lang="tr-TR" sz="2000" dirty="0">
                <a:solidFill>
                  <a:srgbClr val="FF0000"/>
                </a:solidFill>
                <a:latin typeface="Times New Roman" pitchFamily="18" charset="0"/>
                <a:cs typeface="Times New Roman" pitchFamily="18" charset="0"/>
              </a:rPr>
              <a:t> / Afyon fethedilmiş</a:t>
            </a:r>
          </a:p>
          <a:p>
            <a:pPr marL="342900" indent="-342900" algn="just" fontAlgn="auto">
              <a:spcBef>
                <a:spcPts val="0"/>
              </a:spcBef>
              <a:spcAft>
                <a:spcPts val="0"/>
              </a:spcAft>
              <a:buFont typeface="Arial" panose="020B0604020202020204" pitchFamily="34" charset="0"/>
              <a:buChar char="•"/>
              <a:defRPr/>
            </a:pPr>
            <a:r>
              <a:rPr lang="tr-TR" sz="2000" dirty="0">
                <a:solidFill>
                  <a:srgbClr val="FF0000"/>
                </a:solidFill>
              </a:rPr>
              <a:t>Memluküler 1259 yılında </a:t>
            </a:r>
            <a:r>
              <a:rPr lang="tr-TR" sz="2000" dirty="0">
                <a:solidFill>
                  <a:schemeClr val="tx1"/>
                </a:solidFill>
                <a:latin typeface="Times New Roman" pitchFamily="18" charset="0"/>
                <a:cs typeface="Times New Roman" pitchFamily="18" charset="0"/>
              </a:rPr>
              <a:t>Moğol Tatar saldırılarını durduran </a:t>
            </a:r>
            <a:r>
              <a:rPr lang="tr-TR" sz="2000" dirty="0" err="1">
                <a:solidFill>
                  <a:schemeClr val="tx1"/>
                </a:solidFill>
                <a:latin typeface="Times New Roman" pitchFamily="18" charset="0"/>
                <a:cs typeface="Times New Roman" pitchFamily="18" charset="0"/>
              </a:rPr>
              <a:t>Ayncalut</a:t>
            </a:r>
            <a:r>
              <a:rPr lang="tr-TR" sz="2000" dirty="0">
                <a:solidFill>
                  <a:schemeClr val="tx1"/>
                </a:solidFill>
                <a:latin typeface="Times New Roman" pitchFamily="18" charset="0"/>
                <a:cs typeface="Times New Roman" pitchFamily="18" charset="0"/>
              </a:rPr>
              <a:t> savaşında </a:t>
            </a:r>
            <a:r>
              <a:rPr lang="tr-TR" sz="2000" dirty="0" err="1">
                <a:solidFill>
                  <a:schemeClr val="tx1"/>
                </a:solidFill>
                <a:latin typeface="Times New Roman" pitchFamily="18" charset="0"/>
                <a:cs typeface="Times New Roman" pitchFamily="18" charset="0"/>
              </a:rPr>
              <a:t>kudüsü</a:t>
            </a:r>
            <a:r>
              <a:rPr lang="tr-TR" sz="2000" dirty="0">
                <a:solidFill>
                  <a:schemeClr val="tx1"/>
                </a:solidFill>
                <a:latin typeface="Times New Roman" pitchFamily="18" charset="0"/>
                <a:cs typeface="Times New Roman" pitchFamily="18" charset="0"/>
              </a:rPr>
              <a:t> yeniden Müslümanların hakimiyetine katmaları Ramazanda olmuştur.</a:t>
            </a:r>
          </a:p>
          <a:p>
            <a:pPr marL="342900" indent="-342900" algn="just" fontAlgn="auto">
              <a:spcBef>
                <a:spcPts val="0"/>
              </a:spcBef>
              <a:spcAft>
                <a:spcPts val="0"/>
              </a:spcAft>
              <a:buFont typeface="Arial" panose="020B0604020202020204" pitchFamily="34" charset="0"/>
              <a:buChar char="•"/>
              <a:defRPr/>
            </a:pPr>
            <a:endParaRPr lang="tr-TR" sz="2000" dirty="0">
              <a:solidFill>
                <a:schemeClr val="tx1"/>
              </a:solidFill>
              <a:latin typeface="Times New Roman" pitchFamily="18" charset="0"/>
              <a:cs typeface="Times New Roman" pitchFamily="18" charset="0"/>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CEHD VE CİHAD AYIDIR</a:t>
            </a:r>
          </a:p>
        </p:txBody>
      </p:sp>
    </p:spTree>
    <p:extLst>
      <p:ext uri="{BB962C8B-B14F-4D97-AF65-F5344CB8AC3E}">
        <p14:creationId xmlns:p14="http://schemas.microsoft.com/office/powerpoint/2010/main" val="32975036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Dikdörtgen"/>
          <p:cNvSpPr/>
          <p:nvPr/>
        </p:nvSpPr>
        <p:spPr>
          <a:xfrm>
            <a:off x="323528" y="178086"/>
            <a:ext cx="8820472" cy="636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marL="342900" indent="-342900">
              <a:buFont typeface="Arial" panose="020B0604020202020204" pitchFamily="34" charset="0"/>
              <a:buChar char="•"/>
            </a:pPr>
            <a:r>
              <a:rPr lang="tr-TR" sz="2400" dirty="0">
                <a:solidFill>
                  <a:srgbClr val="00B050"/>
                </a:solidFill>
                <a:latin typeface="Times New Roman" pitchFamily="18" charset="0"/>
                <a:cs typeface="Times New Roman" pitchFamily="18" charset="0"/>
              </a:rPr>
              <a:t>Allah ile aram nasıl?  Onun istediği bir kul olabildim mi? </a:t>
            </a:r>
          </a:p>
          <a:p>
            <a:pPr marL="342900" indent="-342900">
              <a:buFont typeface="Arial" panose="020B0604020202020204" pitchFamily="34" charset="0"/>
              <a:buChar char="•"/>
            </a:pPr>
            <a:r>
              <a:rPr lang="tr-TR" sz="2400" b="1" u="sng" dirty="0">
                <a:solidFill>
                  <a:srgbClr val="0070C0"/>
                </a:solidFill>
                <a:latin typeface="Times New Roman" pitchFamily="18" charset="0"/>
                <a:cs typeface="Times New Roman" pitchFamily="18" charset="0"/>
              </a:rPr>
              <a:t>Allah’a karşı kulluk vazifemi yapabiliyor muyum? </a:t>
            </a:r>
            <a:endParaRPr lang="tr-TR" sz="2400" dirty="0">
              <a:solidFill>
                <a:srgbClr val="0070C0"/>
              </a:solidFill>
              <a:latin typeface="Times New Roman" pitchFamily="18" charset="0"/>
              <a:cs typeface="Times New Roman" pitchFamily="18" charset="0"/>
            </a:endParaRPr>
          </a:p>
          <a:p>
            <a:pPr marL="342900" indent="-342900">
              <a:buFont typeface="Arial" panose="020B0604020202020204" pitchFamily="34" charset="0"/>
              <a:buChar char="•"/>
            </a:pPr>
            <a:r>
              <a:rPr lang="tr-TR" sz="2400" dirty="0">
                <a:solidFill>
                  <a:srgbClr val="7030A0"/>
                </a:solidFill>
                <a:latin typeface="Times New Roman" pitchFamily="18" charset="0"/>
                <a:cs typeface="Times New Roman" pitchFamily="18" charset="0"/>
              </a:rPr>
              <a:t>Beni ondan uzaklaştıran kötü alışkanlıklarım var mı?  </a:t>
            </a:r>
          </a:p>
          <a:p>
            <a:pPr marL="342900" indent="-342900">
              <a:buFont typeface="Arial" panose="020B0604020202020204" pitchFamily="34" charset="0"/>
              <a:buChar char="•"/>
            </a:pPr>
            <a:r>
              <a:rPr lang="tr-TR" sz="2400" b="1" u="sng" dirty="0">
                <a:solidFill>
                  <a:schemeClr val="accent2">
                    <a:lumMod val="75000"/>
                  </a:schemeClr>
                </a:solidFill>
                <a:latin typeface="Times New Roman" pitchFamily="18" charset="0"/>
                <a:cs typeface="Times New Roman" pitchFamily="18" charset="0"/>
              </a:rPr>
              <a:t>Peygamberin sünnetini, ahlakını yaşayabiliyor muyum?</a:t>
            </a:r>
            <a:endParaRPr lang="tr-TR" sz="2400" dirty="0">
              <a:solidFill>
                <a:schemeClr val="accent2">
                  <a:lumMod val="75000"/>
                </a:schemeClr>
              </a:solidFill>
              <a:latin typeface="Times New Roman" pitchFamily="18" charset="0"/>
              <a:cs typeface="Times New Roman" pitchFamily="18" charset="0"/>
            </a:endParaRPr>
          </a:p>
          <a:p>
            <a:pPr marL="342900" indent="-342900">
              <a:buFont typeface="Arial" panose="020B0604020202020204" pitchFamily="34" charset="0"/>
              <a:buChar char="•"/>
            </a:pPr>
            <a:r>
              <a:rPr lang="tr-TR" sz="2400" b="1" dirty="0">
                <a:solidFill>
                  <a:schemeClr val="accent3">
                    <a:lumMod val="50000"/>
                  </a:schemeClr>
                </a:solidFill>
                <a:latin typeface="Times New Roman" pitchFamily="18" charset="0"/>
                <a:cs typeface="Times New Roman" pitchFamily="18" charset="0"/>
              </a:rPr>
              <a:t>Her an ölüm gelecek olsa buna ne kadar hazırlıklıyım? </a:t>
            </a:r>
          </a:p>
          <a:p>
            <a:pPr marL="342900" indent="-342900">
              <a:buFont typeface="Arial" panose="020B0604020202020204" pitchFamily="34" charset="0"/>
              <a:buChar char="•"/>
            </a:pPr>
            <a:r>
              <a:rPr lang="tr-TR" sz="2400" b="1" dirty="0">
                <a:solidFill>
                  <a:srgbClr val="C00000"/>
                </a:solidFill>
                <a:latin typeface="Times New Roman" pitchFamily="18" charset="0"/>
                <a:cs typeface="Times New Roman" pitchFamily="18" charset="0"/>
              </a:rPr>
              <a:t>Ruhumuzu İslâm’ın güzellikleriyle ne derece süsleyebildik? </a:t>
            </a:r>
          </a:p>
          <a:p>
            <a:pPr marL="342900" indent="-342900">
              <a:buFont typeface="Arial" panose="020B0604020202020204" pitchFamily="34" charset="0"/>
              <a:buChar char="•"/>
            </a:pPr>
            <a:r>
              <a:rPr lang="tr-TR" sz="2400" b="1" dirty="0">
                <a:solidFill>
                  <a:schemeClr val="bg2">
                    <a:lumMod val="50000"/>
                  </a:schemeClr>
                </a:solidFill>
                <a:latin typeface="Times New Roman" pitchFamily="18" charset="0"/>
                <a:cs typeface="Times New Roman" pitchFamily="18" charset="0"/>
              </a:rPr>
              <a:t>Bir Müslüman olarak İslâm’ı ne derece özümseyebildik? </a:t>
            </a:r>
          </a:p>
          <a:p>
            <a:pPr marL="342900" indent="-342900">
              <a:buFont typeface="Arial" panose="020B0604020202020204" pitchFamily="34" charset="0"/>
              <a:buChar char="•"/>
            </a:pPr>
            <a:r>
              <a:rPr lang="tr-TR" sz="2400" dirty="0">
                <a:solidFill>
                  <a:srgbClr val="FF0000"/>
                </a:solidFill>
                <a:latin typeface="Times New Roman" pitchFamily="18" charset="0"/>
                <a:cs typeface="Times New Roman" pitchFamily="18" charset="0"/>
              </a:rPr>
              <a:t>İslâm ahlâkını ne kadar hayata geçirebildik?</a:t>
            </a:r>
          </a:p>
          <a:p>
            <a:pPr marL="342900" indent="-342900">
              <a:buFont typeface="Arial" panose="020B0604020202020204" pitchFamily="34" charset="0"/>
              <a:buChar char="•"/>
            </a:pPr>
            <a:r>
              <a:rPr lang="tr-TR" sz="2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Ailemiz ve çocuklarımız için üzerimize düşen görevleri yapabildik mi?</a:t>
            </a:r>
          </a:p>
          <a:p>
            <a:pPr marL="342900" indent="-342900">
              <a:buFont typeface="Arial" panose="020B0604020202020204" pitchFamily="34" charset="0"/>
              <a:buChar char="•"/>
            </a:pPr>
            <a:r>
              <a:rPr lang="tr-TR" sz="2400" dirty="0">
                <a:solidFill>
                  <a:schemeClr val="accent2"/>
                </a:solidFill>
                <a:effectLst>
                  <a:outerShdw blurRad="38100" dist="38100" dir="2700000" algn="tl">
                    <a:srgbClr val="000000">
                      <a:alpha val="43137"/>
                    </a:srgbClr>
                  </a:outerShdw>
                </a:effectLst>
                <a:latin typeface="Times New Roman" pitchFamily="18" charset="0"/>
                <a:cs typeface="Times New Roman" pitchFamily="18" charset="0"/>
              </a:rPr>
              <a:t>Bugüne kadar İslam’ın yaşanmasına katkıda bulunacak hizmetim var mı? </a:t>
            </a:r>
          </a:p>
          <a:p>
            <a:pPr marL="342900" indent="-342900">
              <a:buFont typeface="Arial" panose="020B0604020202020204" pitchFamily="34" charset="0"/>
              <a:buChar char="•"/>
            </a:pPr>
            <a:r>
              <a:rPr lang="tr-TR" sz="2400" b="1" dirty="0">
                <a:solidFill>
                  <a:schemeClr val="tx2"/>
                </a:solidFill>
                <a:latin typeface="Times New Roman" pitchFamily="18" charset="0"/>
                <a:cs typeface="Times New Roman" pitchFamily="18" charset="0"/>
              </a:rPr>
              <a:t>Kaç kişinin daha iyi </a:t>
            </a:r>
            <a:r>
              <a:rPr lang="tr-TR" sz="2400" b="1" dirty="0" err="1">
                <a:solidFill>
                  <a:schemeClr val="tx2"/>
                </a:solidFill>
                <a:latin typeface="Times New Roman" pitchFamily="18" charset="0"/>
                <a:cs typeface="Times New Roman" pitchFamily="18" charset="0"/>
              </a:rPr>
              <a:t>müslüman</a:t>
            </a:r>
            <a:r>
              <a:rPr lang="tr-TR" sz="2400" b="1" dirty="0">
                <a:solidFill>
                  <a:schemeClr val="tx2"/>
                </a:solidFill>
                <a:latin typeface="Times New Roman" pitchFamily="18" charset="0"/>
                <a:cs typeface="Times New Roman" pitchFamily="18" charset="0"/>
              </a:rPr>
              <a:t> olması için, daha iyi ibadet edebilmesi için gayret gösterdim? </a:t>
            </a:r>
          </a:p>
          <a:p>
            <a:pPr marL="342900" indent="-342900">
              <a:buFont typeface="Arial" panose="020B0604020202020204" pitchFamily="34" charset="0"/>
              <a:buChar char="•"/>
            </a:pPr>
            <a:r>
              <a:rPr lang="tr-TR" sz="2400" b="1" dirty="0">
                <a:solidFill>
                  <a:srgbClr val="FF0000"/>
                </a:solidFill>
                <a:latin typeface="Times New Roman" pitchFamily="18" charset="0"/>
                <a:cs typeface="Times New Roman" pitchFamily="18" charset="0"/>
              </a:rPr>
              <a:t>Kaç yetimin başını okşadım, karnını doyurdum, üstünü giydirdim?</a:t>
            </a:r>
          </a:p>
          <a:p>
            <a:pPr marL="342900" indent="-342900">
              <a:buFont typeface="Arial" panose="020B0604020202020204" pitchFamily="34" charset="0"/>
              <a:buChar char="•"/>
            </a:pPr>
            <a:r>
              <a:rPr lang="tr-TR" sz="2400" b="1" dirty="0">
                <a:solidFill>
                  <a:srgbClr val="00B0F0"/>
                </a:solidFill>
                <a:latin typeface="Times New Roman" pitchFamily="18" charset="0"/>
                <a:cs typeface="Times New Roman" pitchFamily="18" charset="0"/>
              </a:rPr>
              <a:t>İnsanlığa hizmet edecek, malımdan, ilmimden, neslimden örnek bir evlat kazanabildim? </a:t>
            </a:r>
            <a:endParaRPr lang="tr-TR" sz="2400" dirty="0">
              <a:solidFill>
                <a:srgbClr val="00B0F0"/>
              </a:solidFill>
              <a:latin typeface="Times New Roman" pitchFamily="18" charset="0"/>
              <a:cs typeface="Times New Roman" pitchFamily="18" charset="0"/>
            </a:endParaRPr>
          </a:p>
        </p:txBody>
      </p:sp>
      <p:sp>
        <p:nvSpPr>
          <p:cNvPr id="4" name="4 Dikdörtgen"/>
          <p:cNvSpPr/>
          <p:nvPr/>
        </p:nvSpPr>
        <p:spPr>
          <a:xfrm rot="16200000">
            <a:off x="-3498959" y="2931007"/>
            <a:ext cx="750095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MUHASEBE </a:t>
            </a:r>
            <a:r>
              <a:rPr lang="tr-TR"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AYIDIR</a:t>
            </a:r>
          </a:p>
        </p:txBody>
      </p:sp>
    </p:spTree>
    <p:extLst>
      <p:ext uri="{BB962C8B-B14F-4D97-AF65-F5344CB8AC3E}">
        <p14:creationId xmlns:p14="http://schemas.microsoft.com/office/powerpoint/2010/main" val="246471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xEl>
                                              <p:pRg st="10" end="10"/>
                                            </p:txEl>
                                          </p:spTgt>
                                        </p:tgtEl>
                                        <p:attrNameLst>
                                          <p:attrName>style.visibility</p:attrName>
                                        </p:attrNameLst>
                                      </p:cBhvr>
                                      <p:to>
                                        <p:strVal val="visible"/>
                                      </p:to>
                                    </p:set>
                                    <p:anim calcmode="lin" valueType="num">
                                      <p:cBhvr additive="base">
                                        <p:cTn id="6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5">
                                            <p:txEl>
                                              <p:pRg st="11" end="11"/>
                                            </p:txEl>
                                          </p:spTgt>
                                        </p:tgtEl>
                                        <p:attrNameLst>
                                          <p:attrName>style.visibility</p:attrName>
                                        </p:attrNameLst>
                                      </p:cBhvr>
                                      <p:to>
                                        <p:strVal val="visible"/>
                                      </p:to>
                                    </p:set>
                                    <p:anim calcmode="lin" valueType="num">
                                      <p:cBhvr additive="base">
                                        <p:cTn id="73"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5">
                                            <p:txEl>
                                              <p:pRg st="12" end="12"/>
                                            </p:txEl>
                                          </p:spTgt>
                                        </p:tgtEl>
                                        <p:attrNameLst>
                                          <p:attrName>style.visibility</p:attrName>
                                        </p:attrNameLst>
                                      </p:cBhvr>
                                      <p:to>
                                        <p:strVal val="visible"/>
                                      </p:to>
                                    </p:set>
                                    <p:anim calcmode="lin" valueType="num">
                                      <p:cBhvr additive="base">
                                        <p:cTn id="79"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AMAZAN ile ilgili gÃ¶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2692" r="22633"/>
          <a:stretch/>
        </p:blipFill>
        <p:spPr bwMode="auto">
          <a:xfrm>
            <a:off x="-36512" y="0"/>
            <a:ext cx="918051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332656"/>
            <a:ext cx="9108504" cy="2160240"/>
          </a:xfrm>
          <a:prstGeom prst="round2DiagRect">
            <a:avLst>
              <a:gd name="adj1" fmla="val 1599"/>
              <a:gd name="adj2" fmla="val 0"/>
            </a:avLst>
          </a:prstGeom>
          <a:solidFill>
            <a:schemeClr val="accent6">
              <a:lumMod val="60000"/>
              <a:lumOff val="4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200" dirty="0">
                <a:solidFill>
                  <a:schemeClr val="tx1"/>
                </a:solidFill>
                <a:latin typeface="HASENAT" panose="01000600020000020003" pitchFamily="2" charset="-78"/>
                <a:cs typeface="HASENAT" panose="01000600020000020003" pitchFamily="2" charset="-78"/>
              </a:rPr>
              <a:t> </a:t>
            </a:r>
            <a:r>
              <a:rPr lang="ar-SA" sz="4400" cap="all" dirty="0">
                <a:solidFill>
                  <a:schemeClr val="tx1"/>
                </a:solidFill>
                <a:latin typeface="HASENAT" panose="01000600020000020003" pitchFamily="2" charset="-78"/>
                <a:cs typeface="HASENAT" panose="01000600020000020003" pitchFamily="2" charset="-78"/>
              </a:rPr>
              <a:t> أَوَّلُ رَمَضَانَ رَحْمَةٌ وَأَوْسَطُهُ مَغْفِرَةٌ وَآخِرُهُ عِتْقٌ مِنَ النَّارِ</a:t>
            </a:r>
            <a:endParaRPr lang="tr-TR" sz="3200" b="1" cap="all"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600" b="1" dirty="0">
                <a:solidFill>
                  <a:schemeClr val="tx1"/>
                </a:solidFill>
                <a:latin typeface="Times New Roman" pitchFamily="18" charset="0"/>
                <a:cs typeface="Times New Roman" pitchFamily="18" charset="0"/>
              </a:rPr>
              <a:t>“Ramazan’ın </a:t>
            </a:r>
            <a:r>
              <a:rPr lang="tr-TR" sz="3600" b="1" dirty="0">
                <a:solidFill>
                  <a:srgbClr val="FF0000"/>
                </a:solidFill>
                <a:latin typeface="Times New Roman" pitchFamily="18" charset="0"/>
                <a:cs typeface="Times New Roman" pitchFamily="18" charset="0"/>
              </a:rPr>
              <a:t>Evveli rahmet</a:t>
            </a:r>
            <a:r>
              <a:rPr lang="tr-TR" sz="3600" b="1" dirty="0">
                <a:solidFill>
                  <a:schemeClr val="tx1"/>
                </a:solidFill>
                <a:latin typeface="Times New Roman" pitchFamily="18" charset="0"/>
                <a:cs typeface="Times New Roman" pitchFamily="18" charset="0"/>
              </a:rPr>
              <a:t>, </a:t>
            </a:r>
            <a:r>
              <a:rPr lang="tr-TR" sz="3600" b="1" dirty="0">
                <a:solidFill>
                  <a:srgbClr val="FFFF00"/>
                </a:solidFill>
                <a:latin typeface="Times New Roman" pitchFamily="18" charset="0"/>
                <a:cs typeface="Times New Roman" pitchFamily="18" charset="0"/>
              </a:rPr>
              <a:t>ortası mağfiret, </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sonu cehennemden </a:t>
            </a:r>
            <a:r>
              <a:rPr lang="tr-TR" sz="3600" b="1" spc="50" dirty="0" err="1">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kurtuluş’tur</a:t>
            </a:r>
            <a:r>
              <a:rPr lang="tr-TR"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pitchFamily="18" charset="0"/>
                <a:cs typeface="Times New Roman" pitchFamily="18" charset="0"/>
              </a:rPr>
              <a:t>” </a:t>
            </a:r>
            <a:endParaRPr lang="tr-TR" sz="3600" b="1" dirty="0">
              <a:solidFill>
                <a:schemeClr val="tx1"/>
              </a:solidFill>
              <a:latin typeface="Times New Roman" pitchFamily="18" charset="0"/>
              <a:cs typeface="Times New Roman" pitchFamily="18" charset="0"/>
            </a:endParaRPr>
          </a:p>
          <a:p>
            <a:pPr algn="ctr" fontAlgn="auto">
              <a:spcBef>
                <a:spcPts val="0"/>
              </a:spcBef>
              <a:spcAft>
                <a:spcPts val="0"/>
              </a:spcAft>
              <a:defRPr/>
            </a:pPr>
            <a:r>
              <a:rPr lang="tr-TR" sz="1200" dirty="0">
                <a:solidFill>
                  <a:schemeClr val="tx1"/>
                </a:solidFill>
              </a:rPr>
              <a:t>(</a:t>
            </a:r>
            <a:r>
              <a:rPr lang="tr-TR" sz="1200" dirty="0" err="1">
                <a:solidFill>
                  <a:schemeClr val="tx1"/>
                </a:solidFill>
              </a:rPr>
              <a:t>Beyhaki</a:t>
            </a:r>
            <a:r>
              <a:rPr lang="tr-TR" sz="1200" dirty="0">
                <a:solidFill>
                  <a:schemeClr val="tx1"/>
                </a:solidFill>
              </a:rPr>
              <a:t> , </a:t>
            </a:r>
            <a:r>
              <a:rPr lang="tr-TR" sz="1200" dirty="0" err="1">
                <a:solidFill>
                  <a:schemeClr val="tx1"/>
                </a:solidFill>
              </a:rPr>
              <a:t>Şuab</a:t>
            </a:r>
            <a:r>
              <a:rPr lang="tr-TR" sz="1200" dirty="0">
                <a:solidFill>
                  <a:schemeClr val="tx1"/>
                </a:solidFill>
              </a:rPr>
              <a:t>, 3/306)</a:t>
            </a:r>
            <a:endParaRPr lang="tr-TR" sz="3200" dirty="0">
              <a:solidFill>
                <a:schemeClr val="tx1"/>
              </a:solidFill>
            </a:endParaRPr>
          </a:p>
        </p:txBody>
      </p:sp>
    </p:spTree>
    <p:extLst>
      <p:ext uri="{BB962C8B-B14F-4D97-AF65-F5344CB8AC3E}">
        <p14:creationId xmlns:p14="http://schemas.microsoft.com/office/powerpoint/2010/main" val="397541329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8" name="Picture 4" descr="http://www.edebifikir.com/medya/011120121152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5" y="263770"/>
            <a:ext cx="9171479" cy="6330462"/>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53633" y="4093689"/>
            <a:ext cx="9025418" cy="23676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algn="ctr"/>
            <a:r>
              <a:rPr lang="ar-SA" sz="3692" dirty="0">
                <a:solidFill>
                  <a:schemeClr val="bg1"/>
                </a:solidFill>
                <a:latin typeface="HASENAT" panose="01000600020000020003" pitchFamily="2" charset="-78"/>
                <a:cs typeface="HASENAT" panose="01000600020000020003" pitchFamily="2" charset="-78"/>
              </a:rPr>
              <a:t>يَآاَيُّهَا الَّذِينَ اَمَنُوا اتَّقُوا اللهَ وَلْتَنْظُرْ نَفْسٌ مَا قَدَّمَتْ لِغَدٍ وَاتَّقُوا اللهَ اِنَّ اللهَ خَبِيرٌ بِمَا تَعْمَلُونَ</a:t>
            </a:r>
            <a:endParaRPr lang="tr-TR" sz="3692" dirty="0">
              <a:solidFill>
                <a:schemeClr val="bg1"/>
              </a:solidFill>
              <a:latin typeface="HASENAT" panose="01000600020000020003" pitchFamily="2" charset="-78"/>
              <a:cs typeface="HASENAT" panose="01000600020000020003" pitchFamily="2" charset="-78"/>
            </a:endParaRPr>
          </a:p>
          <a:p>
            <a:pPr algn="just"/>
            <a:r>
              <a:rPr lang="tr-TR" sz="2585"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tr-TR" sz="2585" b="1" u="sng"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Ey iman edenler! Allah'tan korkun, herkes yarına ne hazırladığına bir baksın; Allah'tan sakının, çünkü Allah, işlediklerinizden </a:t>
            </a:r>
            <a:r>
              <a:rPr lang="tr-TR" sz="2585" b="1" u="sng" spc="46"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haberdârdır</a:t>
            </a:r>
            <a:r>
              <a:rPr lang="tr-TR" sz="2585"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a:t>
            </a:r>
            <a:r>
              <a:rPr lang="tr-TR" sz="1846"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r>
              <a:rPr lang="tr-TR" sz="1846" b="1" spc="46"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Haşr</a:t>
            </a:r>
            <a:r>
              <a:rPr lang="tr-TR" sz="1846"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18)</a:t>
            </a:r>
            <a:endParaRPr lang="tr-TR" sz="1846"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24265329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194" name="Picture 2" descr="ramaza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980728"/>
            <a:ext cx="6336704" cy="3493059"/>
          </a:xfrm>
          <a:prstGeom prst="rect">
            <a:avLst/>
          </a:prstGeom>
          <a:solidFill>
            <a:schemeClr val="bg1"/>
          </a:solidFill>
          <a:extLst/>
        </p:spPr>
      </p:pic>
      <p:sp>
        <p:nvSpPr>
          <p:cNvPr id="4" name="3 Yuvarlatılmış Çapraz Köşeli Dikdörtgen"/>
          <p:cNvSpPr/>
          <p:nvPr/>
        </p:nvSpPr>
        <p:spPr>
          <a:xfrm>
            <a:off x="0" y="4581128"/>
            <a:ext cx="9144000" cy="2304256"/>
          </a:xfrm>
          <a:prstGeom prst="round2DiagRect">
            <a:avLst>
              <a:gd name="adj1" fmla="val 0"/>
              <a:gd name="adj2" fmla="val 0"/>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tr-TR" sz="2800" dirty="0">
                <a:solidFill>
                  <a:schemeClr val="tx1"/>
                </a:solidFill>
                <a:latin typeface="HASENAT" panose="01000600020000020003" pitchFamily="2" charset="-78"/>
                <a:cs typeface="HASENAT" panose="01000600020000020003" pitchFamily="2" charset="-78"/>
              </a:rPr>
              <a:t> </a:t>
            </a:r>
            <a:r>
              <a:rPr lang="ar-SA" sz="3200" dirty="0">
                <a:solidFill>
                  <a:schemeClr val="tx1"/>
                </a:solidFill>
                <a:latin typeface="HASENAT" panose="01000600020000020003" pitchFamily="2" charset="-78"/>
                <a:cs typeface="HASENAT" panose="01000600020000020003" pitchFamily="2" charset="-78"/>
              </a:rPr>
              <a:t>إِذَا جَاءَ رَمَضَانُ فُتِّحَتْ أَبْوَابُ الْجَنَّةِ وَغُلِّقَتْ أَبْوَابُ النَّارِ وَصُفِّدَتْ الشَّيَاطِينُ</a:t>
            </a:r>
            <a:endParaRPr lang="tr-TR" sz="2800" dirty="0">
              <a:solidFill>
                <a:schemeClr val="tx1"/>
              </a:solidFill>
              <a:latin typeface="HASENAT" panose="01000600020000020003" pitchFamily="2" charset="-78"/>
              <a:cs typeface="HASENAT" panose="01000600020000020003" pitchFamily="2" charset="-78"/>
            </a:endParaRPr>
          </a:p>
          <a:p>
            <a:pPr algn="ctr" fontAlgn="auto">
              <a:spcBef>
                <a:spcPts val="0"/>
              </a:spcBef>
              <a:spcAft>
                <a:spcPts val="0"/>
              </a:spcAft>
              <a:defRPr/>
            </a:pPr>
            <a:r>
              <a:rPr lang="tr-TR" sz="3200" b="1" dirty="0">
                <a:solidFill>
                  <a:schemeClr val="tx1"/>
                </a:solidFill>
              </a:rPr>
              <a:t>“Ramazan ayı girince </a:t>
            </a:r>
          </a:p>
          <a:p>
            <a:pPr algn="ctr" fontAlgn="auto">
              <a:spcBef>
                <a:spcPts val="0"/>
              </a:spcBef>
              <a:spcAft>
                <a:spcPts val="0"/>
              </a:spcAft>
              <a:defRPr/>
            </a:pPr>
            <a:r>
              <a:rPr lang="tr-TR"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cennet kapıları açılır, </a:t>
            </a:r>
            <a:r>
              <a:rPr lang="tr-TR" sz="3200" b="1" dirty="0">
                <a:solidFill>
                  <a:srgbClr val="FF0000"/>
                </a:solidFill>
              </a:rPr>
              <a:t>cehennem kapıları kapanır </a:t>
            </a:r>
            <a:r>
              <a:rPr lang="tr-TR" sz="3200" b="1" dirty="0">
                <a:solidFill>
                  <a:schemeClr val="tx1"/>
                </a:solidFill>
              </a:rPr>
              <a:t>ve </a:t>
            </a:r>
            <a:r>
              <a:rPr lang="tr-TR" sz="3200" b="1" dirty="0">
                <a:solidFill>
                  <a:srgbClr val="7030A0"/>
                </a:solidFill>
              </a:rPr>
              <a:t>şeytanlar zincirlere vurulur</a:t>
            </a:r>
            <a:r>
              <a:rPr lang="tr-TR" sz="3200" b="1" dirty="0">
                <a:solidFill>
                  <a:schemeClr val="tx1"/>
                </a:solidFill>
              </a:rPr>
              <a:t>.” </a:t>
            </a:r>
          </a:p>
          <a:p>
            <a:pPr algn="ctr" fontAlgn="auto">
              <a:spcBef>
                <a:spcPts val="0"/>
              </a:spcBef>
              <a:spcAft>
                <a:spcPts val="0"/>
              </a:spcAft>
              <a:defRPr/>
            </a:pPr>
            <a:r>
              <a:rPr lang="tr-TR" sz="1200" dirty="0">
                <a:solidFill>
                  <a:schemeClr val="tx1"/>
                </a:solidFill>
              </a:rPr>
              <a:t>(</a:t>
            </a:r>
            <a:r>
              <a:rPr lang="tr-TR" sz="1200" dirty="0" err="1">
                <a:solidFill>
                  <a:schemeClr val="tx1"/>
                </a:solidFill>
              </a:rPr>
              <a:t>Buhari</a:t>
            </a:r>
            <a:r>
              <a:rPr lang="tr-TR" sz="1200" dirty="0">
                <a:solidFill>
                  <a:schemeClr val="tx1"/>
                </a:solidFill>
              </a:rPr>
              <a:t>, </a:t>
            </a:r>
            <a:r>
              <a:rPr lang="tr-TR" sz="1200" dirty="0" err="1">
                <a:solidFill>
                  <a:schemeClr val="tx1"/>
                </a:solidFill>
              </a:rPr>
              <a:t>Savm</a:t>
            </a:r>
            <a:r>
              <a:rPr lang="tr-TR" sz="1200" dirty="0">
                <a:solidFill>
                  <a:schemeClr val="tx1"/>
                </a:solidFill>
              </a:rPr>
              <a:t>,5)</a:t>
            </a:r>
          </a:p>
        </p:txBody>
      </p:sp>
      <p:sp>
        <p:nvSpPr>
          <p:cNvPr id="6" name="4 Dikdörtgen"/>
          <p:cNvSpPr/>
          <p:nvPr/>
        </p:nvSpPr>
        <p:spPr>
          <a:xfrm>
            <a:off x="-2" y="0"/>
            <a:ext cx="9144002"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AYINDA CENNET KAPILARI AÇILIR, CEHENNEM KAPILARI KAPANIR, ŞEYTANLAR ZİNCİRE VURULUR</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Ä°lgili resim"/>
          <p:cNvPicPr>
            <a:picLocks noChangeAspect="1" noChangeArrowheads="1"/>
          </p:cNvPicPr>
          <p:nvPr/>
        </p:nvPicPr>
        <p:blipFill rotWithShape="1">
          <a:blip r:embed="rId2">
            <a:extLst>
              <a:ext uri="{28A0092B-C50C-407E-A947-70E740481C1C}">
                <a14:useLocalDpi xmlns:a14="http://schemas.microsoft.com/office/drawing/2010/main" val="0"/>
              </a:ext>
            </a:extLst>
          </a:blip>
          <a:srcRect l="36755"/>
          <a:stretch/>
        </p:blipFill>
        <p:spPr bwMode="auto">
          <a:xfrm>
            <a:off x="1205881" y="836712"/>
            <a:ext cx="6732240" cy="5056125"/>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1" y="4581128"/>
            <a:ext cx="9144000" cy="2276872"/>
          </a:xfrm>
          <a:prstGeom prst="round2DiagRect">
            <a:avLst>
              <a:gd name="adj1" fmla="val 0"/>
              <a:gd name="adj2" fmla="val 0"/>
            </a:avLst>
          </a:prstGeom>
          <a:ln>
            <a:noFill/>
          </a:ln>
        </p:spPr>
        <p:style>
          <a:lnRef idx="2">
            <a:schemeClr val="dk1"/>
          </a:lnRef>
          <a:fillRef idx="1">
            <a:schemeClr val="lt1"/>
          </a:fillRef>
          <a:effectRef idx="0">
            <a:schemeClr val="dk1"/>
          </a:effectRef>
          <a:fontRef idx="minor">
            <a:schemeClr val="dk1"/>
          </a:fontRef>
        </p:style>
        <p:txBody>
          <a:bodyPr anchor="ctr"/>
          <a:lstStyle/>
          <a:p>
            <a:pPr algn="ctr"/>
            <a:r>
              <a:rPr lang="tr-TR" sz="2000" dirty="0">
                <a:solidFill>
                  <a:schemeClr val="tx1"/>
                </a:solidFill>
                <a:latin typeface="Times New Roman" panose="02020603050405020304" pitchFamily="18" charset="0"/>
                <a:cs typeface="Times New Roman" panose="02020603050405020304" pitchFamily="18" charset="0"/>
              </a:rPr>
              <a:t>Peygamberimiz (SAV) şöyle buyuruyor:</a:t>
            </a:r>
          </a:p>
          <a:p>
            <a:pPr marL="0" indent="0" algn="ctr">
              <a:buNone/>
            </a:pPr>
            <a:r>
              <a:rPr lang="ar-AE" sz="3200" dirty="0">
                <a:solidFill>
                  <a:schemeClr val="tx1"/>
                </a:solidFill>
                <a:latin typeface="Arial Black" pitchFamily="34" charset="0"/>
                <a:cs typeface="Emine" panose="03020400000000000000" pitchFamily="66" charset="-78"/>
              </a:rPr>
              <a:t>لَوْ عَلِمَ اُمَّتِى مَا فِى رَمَضَانَ لَتَمَنَّوْا أَنْ تَكُونَ السّنَةَ كُلُّهَا رَمَضَان</a:t>
            </a:r>
            <a:endParaRPr lang="tr-TR" sz="3200" dirty="0">
              <a:solidFill>
                <a:schemeClr val="tx1"/>
              </a:solidFill>
              <a:latin typeface="Arial Black" pitchFamily="34" charset="0"/>
              <a:cs typeface="Emine" panose="03020400000000000000" pitchFamily="66" charset="-78"/>
            </a:endParaRPr>
          </a:p>
          <a:p>
            <a:pPr marL="0" indent="0" algn="ctr">
              <a:buNone/>
            </a:pPr>
            <a:r>
              <a:rPr lang="tr-TR" sz="2400" b="1" dirty="0">
                <a:solidFill>
                  <a:srgbClr val="FF0000"/>
                </a:solidFill>
                <a:latin typeface="Times New Roman" panose="02020603050405020304" pitchFamily="18" charset="0"/>
                <a:ea typeface="Times New Roman"/>
                <a:cs typeface="Times New Roman" panose="02020603050405020304" pitchFamily="18" charset="0"/>
              </a:rPr>
              <a:t>“</a:t>
            </a:r>
            <a:r>
              <a:rPr lang="tr-TR" sz="2400" b="1" dirty="0">
                <a:solidFill>
                  <a:srgbClr val="FF0000"/>
                </a:solidFill>
                <a:latin typeface="Times New Roman" panose="02020603050405020304" pitchFamily="18" charset="0"/>
                <a:cs typeface="Times New Roman" panose="02020603050405020304" pitchFamily="18" charset="0"/>
              </a:rPr>
              <a:t>Eğer ümmetim Ramazan ayındaki İlahi feyizleri bilmiş olsalardı, </a:t>
            </a:r>
            <a:r>
              <a:rPr lang="tr-TR" sz="2400" b="1" dirty="0">
                <a:solidFill>
                  <a:srgbClr val="002060"/>
                </a:solidFill>
                <a:latin typeface="Times New Roman" panose="02020603050405020304" pitchFamily="18" charset="0"/>
                <a:cs typeface="Times New Roman" panose="02020603050405020304" pitchFamily="18" charset="0"/>
              </a:rPr>
              <a:t>mutlaka bütün senenin Ramazan olmasını temenni ederlerdi.”</a:t>
            </a:r>
          </a:p>
        </p:txBody>
      </p:sp>
      <p:sp>
        <p:nvSpPr>
          <p:cNvPr id="6" name="4 Dikdörtgen"/>
          <p:cNvSpPr/>
          <p:nvPr/>
        </p:nvSpPr>
        <p:spPr>
          <a:xfrm>
            <a:off x="0" y="0"/>
            <a:ext cx="9127671" cy="98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RAMAZAN’DA </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SEVAPLAR KAT KAT YAZILMAKTADIR</a:t>
            </a:r>
          </a:p>
        </p:txBody>
      </p:sp>
    </p:spTree>
    <p:extLst>
      <p:ext uri="{BB962C8B-B14F-4D97-AF65-F5344CB8AC3E}">
        <p14:creationId xmlns:p14="http://schemas.microsoft.com/office/powerpoint/2010/main" val="117160251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okur-yazar.net/wp-content/uploads/2014/01/kand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4525"/>
          </a:xfrm>
          <a:prstGeom prst="rect">
            <a:avLst/>
          </a:prstGeom>
          <a:noFill/>
          <a:extLst>
            <a:ext uri="{909E8E84-426E-40DD-AFC4-6F175D3DCCD1}">
              <a14:hiddenFill xmlns:a14="http://schemas.microsoft.com/office/drawing/2010/main">
                <a:solidFill>
                  <a:srgbClr val="FFFFFF"/>
                </a:solidFill>
              </a14:hiddenFill>
            </a:ext>
          </a:extLst>
        </p:spPr>
      </p:pic>
      <p:sp>
        <p:nvSpPr>
          <p:cNvPr id="5" name="4 Dikdörtgen"/>
          <p:cNvSpPr/>
          <p:nvPr/>
        </p:nvSpPr>
        <p:spPr>
          <a:xfrm>
            <a:off x="35496" y="263769"/>
            <a:ext cx="7062323" cy="555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pPr algn="ctr"/>
            <a:r>
              <a:rPr lang="ar-SA" sz="3692" dirty="0">
                <a:solidFill>
                  <a:schemeClr val="bg1"/>
                </a:solidFill>
                <a:latin typeface="HASENAT" panose="01000600020000020003" pitchFamily="2" charset="-78"/>
                <a:cs typeface="HASENAT" panose="01000600020000020003" pitchFamily="2" charset="-78"/>
              </a:rPr>
              <a:t>مَنْ جَاءَ بِالْحَسَنَةِ فَلَهُ عَشْرُ اَمْثَالِهَا وَمَنْ جَاءَ بِالسَّيِّئَةِ فَلَا يُجْزٰى اِلَّا مِثْلَهَا وَهُمْ لَا يُظْلَمُونَ </a:t>
            </a:r>
          </a:p>
          <a:p>
            <a:endParaRPr lang="tr-TR" sz="969" dirty="0">
              <a:solidFill>
                <a:srgbClr val="002060"/>
              </a:solidFill>
            </a:endParaRPr>
          </a:p>
          <a:p>
            <a:pPr algn="just"/>
            <a:r>
              <a:rPr lang="tr-TR" sz="3323"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“Kim (Allah huzuruna) iyilikle gelirse ona getirdiğinin on katı vardır. </a:t>
            </a:r>
          </a:p>
          <a:p>
            <a:pPr algn="just"/>
            <a:r>
              <a:rPr lang="tr-TR" sz="3323" b="1" spc="46"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Kim de kötülükle gelirse o sadece getirdiğinin dengiyle cezalandırılır. Onlar haksızlığa uğratılmazlar.” </a:t>
            </a:r>
          </a:p>
          <a:p>
            <a:pPr algn="just"/>
            <a:r>
              <a:rPr lang="tr-TR" sz="2585" dirty="0">
                <a:solidFill>
                  <a:srgbClr val="002060"/>
                </a:solidFill>
              </a:rPr>
              <a:t>(Enam 160) </a:t>
            </a:r>
          </a:p>
        </p:txBody>
      </p:sp>
    </p:spTree>
    <p:extLst>
      <p:ext uri="{BB962C8B-B14F-4D97-AF65-F5344CB8AC3E}">
        <p14:creationId xmlns:p14="http://schemas.microsoft.com/office/powerpoint/2010/main" val="17930029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pic>
        <p:nvPicPr>
          <p:cNvPr id="2050" name="Picture 2" descr="http://www.mescidkur.com/images/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29" y="1162634"/>
            <a:ext cx="3202961" cy="5794758"/>
          </a:xfrm>
          <a:prstGeom prst="rect">
            <a:avLst/>
          </a:prstGeom>
          <a:noFill/>
          <a:extLst>
            <a:ext uri="{909E8E84-426E-40DD-AFC4-6F175D3DCCD1}">
              <a14:hiddenFill xmlns:a14="http://schemas.microsoft.com/office/drawing/2010/main">
                <a:solidFill>
                  <a:srgbClr val="FFFFFF"/>
                </a:solidFill>
              </a14:hiddenFill>
            </a:ext>
          </a:extLst>
        </p:spPr>
      </p:pic>
      <p:sp>
        <p:nvSpPr>
          <p:cNvPr id="4" name="3 Yuvarlatılmış Çapraz Köşeli Dikdörtgen"/>
          <p:cNvSpPr/>
          <p:nvPr/>
        </p:nvSpPr>
        <p:spPr>
          <a:xfrm>
            <a:off x="2195736" y="1165249"/>
            <a:ext cx="6948264" cy="5504111"/>
          </a:xfrm>
          <a:prstGeom prst="round2DiagRect">
            <a:avLst>
              <a:gd name="adj1" fmla="val 0"/>
              <a:gd name="adj2" fmla="val 0"/>
            </a:avLst>
          </a:prstGeom>
          <a:solidFill>
            <a:schemeClr val="accent6">
              <a:lumMod val="60000"/>
              <a:lumOff val="4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rtl="1">
              <a:defRPr/>
            </a:pPr>
            <a:r>
              <a:rPr lang="ar-AE" sz="4800" dirty="0">
                <a:solidFill>
                  <a:schemeClr val="tx1"/>
                </a:solidFill>
                <a:latin typeface="HASENAT" panose="01000600020000020003" pitchFamily="2" charset="-78"/>
                <a:cs typeface="HASENAT" panose="01000600020000020003" pitchFamily="2" charset="-78"/>
              </a:rPr>
              <a:t>رَغِمَ اَنْفُ رَجُلٍ دَخَلَ عَلَيْهِ رَمَضَانُ ثُمَّ انْسَلَخَ قَبْلَ اَنْ يُغْفَرَ لَهُ</a:t>
            </a:r>
            <a:endParaRPr lang="ar-AE" sz="1200" dirty="0"/>
          </a:p>
          <a:p>
            <a:pPr algn="r" fontAlgn="auto">
              <a:spcBef>
                <a:spcPts val="0"/>
              </a:spcBef>
              <a:spcAft>
                <a:spcPts val="0"/>
              </a:spcAft>
              <a:defRPr/>
            </a:pPr>
            <a:r>
              <a:rPr lang="tr-TR" sz="2000" dirty="0">
                <a:solidFill>
                  <a:schemeClr val="tx1"/>
                </a:solidFill>
              </a:rPr>
              <a:t>Peygamber (s.a.v) şöyle buyurdu: </a:t>
            </a:r>
            <a:endParaRPr lang="tr-TR" sz="1600" b="1" dirty="0">
              <a:solidFill>
                <a:schemeClr val="tx1"/>
              </a:solidFill>
            </a:endParaRPr>
          </a:p>
          <a:p>
            <a:pPr algn="r" fontAlgn="auto">
              <a:spcBef>
                <a:spcPts val="0"/>
              </a:spcBef>
              <a:spcAft>
                <a:spcPts val="0"/>
              </a:spcAft>
              <a:defRPr/>
            </a:pPr>
            <a:r>
              <a:rPr lang="tr-TR" sz="4800" b="1" dirty="0">
                <a:solidFill>
                  <a:schemeClr val="tx1"/>
                </a:solidFill>
                <a:effectLst>
                  <a:outerShdw blurRad="38100" dist="38100" dir="2700000" algn="tl">
                    <a:srgbClr val="000000">
                      <a:alpha val="43137"/>
                    </a:srgbClr>
                  </a:outerShdw>
                </a:effectLst>
              </a:rPr>
              <a:t>“</a:t>
            </a:r>
            <a:r>
              <a:rPr lang="tr-TR" sz="4800" b="1" dirty="0">
                <a:solidFill>
                  <a:srgbClr val="7030A0"/>
                </a:solidFill>
                <a:effectLst>
                  <a:outerShdw blurRad="38100" dist="38100" dir="2700000" algn="tl">
                    <a:srgbClr val="000000">
                      <a:alpha val="43137"/>
                    </a:srgbClr>
                  </a:outerShdw>
                </a:effectLst>
              </a:rPr>
              <a:t>Ramazan’ı yaşadığı halde</a:t>
            </a:r>
            <a:r>
              <a:rPr lang="tr-TR" sz="4800" b="1" dirty="0">
                <a:solidFill>
                  <a:schemeClr val="tx1"/>
                </a:solidFill>
                <a:effectLst>
                  <a:outerShdw blurRad="38100" dist="38100" dir="2700000" algn="tl">
                    <a:srgbClr val="000000">
                      <a:alpha val="43137"/>
                    </a:srgbClr>
                  </a:outerShdw>
                </a:effectLst>
              </a:rPr>
              <a:t> </a:t>
            </a:r>
          </a:p>
          <a:p>
            <a:pPr algn="r" fontAlgn="auto">
              <a:spcBef>
                <a:spcPts val="0"/>
              </a:spcBef>
              <a:spcAft>
                <a:spcPts val="0"/>
              </a:spcAft>
              <a:defRPr/>
            </a:pPr>
            <a:r>
              <a:rPr lang="tr-TR" sz="3200" b="1" dirty="0">
                <a:solidFill>
                  <a:srgbClr val="FF0000"/>
                </a:solidFill>
                <a:effectLst>
                  <a:outerShdw blurRad="38100" dist="38100" dir="2700000" algn="tl">
                    <a:srgbClr val="000000">
                      <a:alpha val="43137"/>
                    </a:srgbClr>
                  </a:outerShdw>
                </a:effectLst>
              </a:rPr>
              <a:t>günahlarını bağışlatamayan kimsenin </a:t>
            </a:r>
          </a:p>
          <a:p>
            <a:pPr algn="r" fontAlgn="auto">
              <a:spcBef>
                <a:spcPts val="0"/>
              </a:spcBef>
              <a:spcAft>
                <a:spcPts val="0"/>
              </a:spcAft>
              <a:defRPr/>
            </a:pPr>
            <a:r>
              <a:rPr lang="tr-TR" sz="4800" b="1" dirty="0">
                <a:solidFill>
                  <a:srgbClr val="002060"/>
                </a:solidFill>
                <a:effectLst>
                  <a:outerShdw blurRad="38100" dist="38100" dir="2700000" algn="tl">
                    <a:srgbClr val="000000">
                      <a:alpha val="43137"/>
                    </a:srgbClr>
                  </a:outerShdw>
                </a:effectLst>
              </a:rPr>
              <a:t>burnu yerde sürünsün</a:t>
            </a:r>
            <a:r>
              <a:rPr lang="tr-TR" sz="4800" b="1" dirty="0">
                <a:solidFill>
                  <a:schemeClr val="tx1"/>
                </a:solidFill>
                <a:effectLst>
                  <a:outerShdw blurRad="38100" dist="38100" dir="2700000" algn="tl">
                    <a:srgbClr val="000000">
                      <a:alpha val="43137"/>
                    </a:srgbClr>
                  </a:outerShdw>
                </a:effectLst>
              </a:rPr>
              <a:t>!”</a:t>
            </a:r>
          </a:p>
          <a:p>
            <a:pPr algn="r" fontAlgn="auto">
              <a:spcBef>
                <a:spcPts val="0"/>
              </a:spcBef>
              <a:spcAft>
                <a:spcPts val="0"/>
              </a:spcAft>
              <a:defRPr/>
            </a:pPr>
            <a:r>
              <a:rPr lang="tr-TR" sz="1100" b="1" dirty="0">
                <a:solidFill>
                  <a:schemeClr val="tx1"/>
                </a:solidFill>
              </a:rPr>
              <a:t>(</a:t>
            </a:r>
            <a:r>
              <a:rPr lang="tr-TR" sz="1100" b="1" dirty="0" err="1">
                <a:solidFill>
                  <a:schemeClr val="tx1"/>
                </a:solidFill>
              </a:rPr>
              <a:t>Tirmizi</a:t>
            </a:r>
            <a:r>
              <a:rPr lang="tr-TR" sz="1100" b="1" dirty="0">
                <a:solidFill>
                  <a:schemeClr val="tx1"/>
                </a:solidFill>
              </a:rPr>
              <a:t>, </a:t>
            </a:r>
            <a:r>
              <a:rPr lang="tr-TR" sz="1100" b="1" dirty="0" err="1">
                <a:solidFill>
                  <a:schemeClr val="tx1"/>
                </a:solidFill>
              </a:rPr>
              <a:t>Deavat</a:t>
            </a:r>
            <a:r>
              <a:rPr lang="tr-TR" sz="1100" b="1" dirty="0">
                <a:solidFill>
                  <a:schemeClr val="tx1"/>
                </a:solidFill>
              </a:rPr>
              <a:t>, 100)</a:t>
            </a:r>
            <a:endParaRPr lang="tr-TR" sz="1100" dirty="0">
              <a:solidFill>
                <a:schemeClr val="tx1"/>
              </a:solidFill>
            </a:endParaRPr>
          </a:p>
        </p:txBody>
      </p:sp>
      <p:sp>
        <p:nvSpPr>
          <p:cNvPr id="6" name="4 Dikdörtgen"/>
          <p:cNvSpPr/>
          <p:nvPr/>
        </p:nvSpPr>
        <p:spPr>
          <a:xfrm>
            <a:off x="0" y="116632"/>
            <a:ext cx="9144000"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tr-TR"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RAMAZAN’I </a:t>
            </a:r>
            <a:r>
              <a:rPr lang="tr-TR"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İHYA EDENLERİN GÜNAHLARI BAĞIŞLANIR</a:t>
            </a:r>
          </a:p>
        </p:txBody>
      </p:sp>
    </p:spTree>
    <p:extLst>
      <p:ext uri="{BB962C8B-B14F-4D97-AF65-F5344CB8AC3E}">
        <p14:creationId xmlns:p14="http://schemas.microsoft.com/office/powerpoint/2010/main" val="36459858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35496" y="1124744"/>
            <a:ext cx="9001000" cy="5688632"/>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FF0000"/>
                </a:solidFill>
              </a:rPr>
              <a:t>toprak olsaydım! </a:t>
            </a:r>
            <a:r>
              <a:rPr lang="ar-SA" sz="2400" dirty="0" smtClean="0">
                <a:solidFill>
                  <a:schemeClr val="tx1"/>
                </a:solidFill>
              </a:rPr>
              <a:t>يا </a:t>
            </a:r>
            <a:r>
              <a:rPr lang="ar-SA" sz="2400" dirty="0">
                <a:solidFill>
                  <a:schemeClr val="tx1"/>
                </a:solidFill>
              </a:rPr>
              <a:t>ليتني كنت </a:t>
            </a:r>
            <a:r>
              <a:rPr lang="ar-SA" sz="2400" dirty="0" smtClean="0">
                <a:solidFill>
                  <a:schemeClr val="tx1"/>
                </a:solidFill>
              </a:rPr>
              <a:t>ترابا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bu hayatım için bir şeyler gönderseydim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قدمت </a:t>
            </a:r>
            <a:r>
              <a:rPr lang="ar-SA" sz="2400" dirty="0" smtClean="0">
                <a:solidFill>
                  <a:schemeClr val="tx1"/>
                </a:solidFill>
              </a:rPr>
              <a:t>لحياتي</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2060"/>
                </a:solidFill>
              </a:rPr>
              <a:t>kitabım (amel defterim) verilmeseydi</a:t>
            </a:r>
            <a:r>
              <a:rPr lang="tr-TR" sz="2400" dirty="0" smtClean="0">
                <a:solidFill>
                  <a:srgbClr val="002060"/>
                </a:solidFill>
              </a:rPr>
              <a:t>! </a:t>
            </a:r>
            <a:r>
              <a:rPr lang="ar-SA" sz="2400" dirty="0" smtClean="0">
                <a:solidFill>
                  <a:schemeClr val="tx1"/>
                </a:solidFill>
              </a:rPr>
              <a:t>يا </a:t>
            </a:r>
            <a:r>
              <a:rPr lang="ar-SA" sz="2400" dirty="0">
                <a:solidFill>
                  <a:schemeClr val="tx1"/>
                </a:solidFill>
              </a:rPr>
              <a:t>ليتني لم أوت </a:t>
            </a:r>
            <a:r>
              <a:rPr lang="ar-SA" sz="2400" dirty="0" smtClean="0">
                <a:solidFill>
                  <a:schemeClr val="tx1"/>
                </a:solidFill>
              </a:rPr>
              <a:t>كتابيه</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chemeClr val="accent6">
                    <a:lumMod val="50000"/>
                  </a:schemeClr>
                </a:solidFill>
              </a:rPr>
              <a:t>falancayı dost edinmeseydim</a:t>
            </a:r>
            <a:r>
              <a:rPr lang="tr-TR" sz="2400" dirty="0" smtClean="0">
                <a:solidFill>
                  <a:schemeClr val="accent6">
                    <a:lumMod val="50000"/>
                  </a:schemeClr>
                </a:solidFill>
              </a:rPr>
              <a:t>! </a:t>
            </a:r>
            <a:r>
              <a:rPr lang="ar-SA" sz="2400" dirty="0" smtClean="0">
                <a:solidFill>
                  <a:schemeClr val="tx1"/>
                </a:solidFill>
              </a:rPr>
              <a:t>يا </a:t>
            </a:r>
            <a:r>
              <a:rPr lang="ar-SA" sz="2400" dirty="0">
                <a:solidFill>
                  <a:schemeClr val="tx1"/>
                </a:solidFill>
              </a:rPr>
              <a:t>ليتني لم أتخذ فلانا </a:t>
            </a:r>
            <a:r>
              <a:rPr lang="ar-SA" sz="2400" dirty="0" smtClean="0">
                <a:solidFill>
                  <a:schemeClr val="tx1"/>
                </a:solidFill>
              </a:rPr>
              <a:t>خليلا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0070C0"/>
                </a:solidFill>
              </a:rPr>
              <a:t>Allah’a ve </a:t>
            </a:r>
            <a:r>
              <a:rPr lang="tr-TR" sz="2400" dirty="0" err="1">
                <a:solidFill>
                  <a:srgbClr val="0070C0"/>
                </a:solidFill>
              </a:rPr>
              <a:t>rasule</a:t>
            </a:r>
            <a:r>
              <a:rPr lang="tr-TR" sz="2400" dirty="0">
                <a:solidFill>
                  <a:srgbClr val="0070C0"/>
                </a:solidFill>
              </a:rPr>
              <a:t> itaat etseydik</a:t>
            </a:r>
            <a:r>
              <a:rPr lang="tr-TR" sz="2400" dirty="0" smtClean="0">
                <a:solidFill>
                  <a:srgbClr val="0070C0"/>
                </a:solidFill>
              </a:rPr>
              <a:t>! </a:t>
            </a:r>
            <a:r>
              <a:rPr lang="ar-SA" sz="2400" dirty="0" smtClean="0">
                <a:solidFill>
                  <a:schemeClr val="tx1"/>
                </a:solidFill>
              </a:rPr>
              <a:t>يا </a:t>
            </a:r>
            <a:r>
              <a:rPr lang="ar-SA" sz="2400" dirty="0">
                <a:solidFill>
                  <a:schemeClr val="tx1"/>
                </a:solidFill>
              </a:rPr>
              <a:t>ليتنا اطعنا الله و اطعنا </a:t>
            </a:r>
            <a:r>
              <a:rPr lang="ar-SA" sz="2400" dirty="0" smtClean="0">
                <a:solidFill>
                  <a:schemeClr val="tx1"/>
                </a:solidFill>
              </a:rPr>
              <a:t>الرسولا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err="1">
                <a:solidFill>
                  <a:srgbClr val="FF0000"/>
                </a:solidFill>
              </a:rPr>
              <a:t>Rasulle</a:t>
            </a:r>
            <a:r>
              <a:rPr lang="tr-TR" sz="2400" dirty="0">
                <a:solidFill>
                  <a:srgbClr val="FF0000"/>
                </a:solidFill>
              </a:rPr>
              <a:t> beraber yol alsaydım</a:t>
            </a:r>
            <a:r>
              <a:rPr lang="tr-TR" sz="2400" dirty="0" smtClean="0">
                <a:solidFill>
                  <a:srgbClr val="FF0000"/>
                </a:solidFill>
              </a:rPr>
              <a:t>! </a:t>
            </a:r>
            <a:r>
              <a:rPr lang="ar-SA" sz="2400" dirty="0" smtClean="0">
                <a:solidFill>
                  <a:schemeClr val="tx1"/>
                </a:solidFill>
              </a:rPr>
              <a:t>يا </a:t>
            </a:r>
            <a:r>
              <a:rPr lang="ar-SA" sz="2400" dirty="0">
                <a:solidFill>
                  <a:schemeClr val="tx1"/>
                </a:solidFill>
              </a:rPr>
              <a:t>ليتني اتخذت مع الرسول </a:t>
            </a:r>
            <a:r>
              <a:rPr lang="ar-SA" sz="2400" dirty="0" smtClean="0">
                <a:solidFill>
                  <a:schemeClr val="tx1"/>
                </a:solidFill>
              </a:rPr>
              <a:t>سبيلا</a:t>
            </a:r>
            <a:endParaRPr lang="tr-TR" sz="2400" dirty="0">
              <a:solidFill>
                <a:schemeClr val="tx1"/>
              </a:solidFill>
            </a:endParaRPr>
          </a:p>
          <a:p>
            <a:pPr marL="285750" indent="-285750">
              <a:buFont typeface="Arial" panose="020B0604020202020204" pitchFamily="34" charset="0"/>
              <a:buChar char="•"/>
            </a:pPr>
            <a:r>
              <a:rPr lang="tr-TR" sz="2400" dirty="0" smtClean="0">
                <a:solidFill>
                  <a:schemeClr val="tx1"/>
                </a:solidFill>
              </a:rPr>
              <a:t>Keşke</a:t>
            </a:r>
            <a:r>
              <a:rPr lang="tr-TR" sz="2400" dirty="0">
                <a:solidFill>
                  <a:schemeClr val="tx1"/>
                </a:solidFill>
              </a:rPr>
              <a:t>, </a:t>
            </a:r>
            <a:r>
              <a:rPr lang="tr-TR" sz="2400" dirty="0">
                <a:solidFill>
                  <a:srgbClr val="7030A0"/>
                </a:solidFill>
              </a:rPr>
              <a:t>onlarla beraber olsaydım da büyük bir başarı kazansaydım</a:t>
            </a:r>
            <a:r>
              <a:rPr lang="tr-TR" sz="2400" dirty="0" smtClean="0">
                <a:solidFill>
                  <a:srgbClr val="7030A0"/>
                </a:solidFill>
              </a:rPr>
              <a:t>! </a:t>
            </a:r>
            <a:r>
              <a:rPr lang="ar-SA" sz="2400" dirty="0" smtClean="0">
                <a:solidFill>
                  <a:schemeClr val="tx1"/>
                </a:solidFill>
              </a:rPr>
              <a:t>يا </a:t>
            </a:r>
            <a:r>
              <a:rPr lang="ar-SA" sz="2400" dirty="0">
                <a:solidFill>
                  <a:schemeClr val="tx1"/>
                </a:solidFill>
              </a:rPr>
              <a:t>ليتني كنت معهم فأفوز فوزا عظيما</a:t>
            </a:r>
            <a:r>
              <a:rPr lang="tr-TR" sz="2400" dirty="0">
                <a:solidFill>
                  <a:schemeClr val="tx1"/>
                </a:solidFill>
              </a:rPr>
              <a:t/>
            </a:r>
            <a:br>
              <a:rPr lang="tr-TR" sz="2400" dirty="0">
                <a:solidFill>
                  <a:schemeClr val="tx1"/>
                </a:solidFill>
              </a:rPr>
            </a:br>
            <a:endParaRPr lang="tr-TR" sz="2400" dirty="0" smtClean="0">
              <a:solidFill>
                <a:schemeClr val="tx1"/>
              </a:solidFill>
            </a:endParaRPr>
          </a:p>
          <a:p>
            <a:pPr marL="285750" indent="-285750" algn="just">
              <a:buFont typeface="Arial" panose="020B0604020202020204" pitchFamily="34" charset="0"/>
              <a:buChar char="•"/>
            </a:pPr>
            <a:r>
              <a:rPr lang="tr-TR" sz="2800" dirty="0" smtClean="0">
                <a:solidFill>
                  <a:schemeClr val="tx1"/>
                </a:solidFill>
              </a:rPr>
              <a:t>Bunların </a:t>
            </a:r>
            <a:r>
              <a:rPr lang="tr-TR" sz="2800" dirty="0">
                <a:solidFill>
                  <a:schemeClr val="tx1"/>
                </a:solidFill>
              </a:rPr>
              <a:t>tamamı, şu an bizim için mümkün olan, </a:t>
            </a:r>
            <a:r>
              <a:rPr lang="tr-TR" sz="2800" dirty="0" smtClean="0">
                <a:solidFill>
                  <a:schemeClr val="tx1"/>
                </a:solidFill>
              </a:rPr>
              <a:t>Kuran-ı Kerimde ifade edilen </a:t>
            </a:r>
            <a:r>
              <a:rPr lang="tr-TR" sz="2800" b="1" dirty="0" smtClean="0">
                <a:solidFill>
                  <a:schemeClr val="tx1"/>
                </a:solidFill>
              </a:rPr>
              <a:t>ölülerin </a:t>
            </a:r>
            <a:r>
              <a:rPr lang="tr-TR" sz="2800" b="1" dirty="0">
                <a:solidFill>
                  <a:schemeClr val="tx1"/>
                </a:solidFill>
              </a:rPr>
              <a:t>temennileridir.</a:t>
            </a:r>
            <a:r>
              <a:rPr lang="tr-TR" sz="2800" dirty="0">
                <a:solidFill>
                  <a:schemeClr val="tx1"/>
                </a:solidFill>
              </a:rPr>
              <a:t> </a:t>
            </a:r>
            <a:r>
              <a:rPr lang="tr-TR" sz="2800" dirty="0" smtClean="0">
                <a:solidFill>
                  <a:schemeClr val="tx1"/>
                </a:solidFill>
              </a:rPr>
              <a:t>Yarın Mahşer meydanında </a:t>
            </a:r>
            <a:r>
              <a:rPr lang="tr-TR" sz="2800" dirty="0">
                <a:solidFill>
                  <a:schemeClr val="tx1"/>
                </a:solidFill>
              </a:rPr>
              <a:t>b</a:t>
            </a:r>
            <a:r>
              <a:rPr lang="tr-TR" sz="2800" dirty="0" smtClean="0">
                <a:solidFill>
                  <a:schemeClr val="tx1"/>
                </a:solidFill>
              </a:rPr>
              <a:t>unları </a:t>
            </a:r>
            <a:r>
              <a:rPr lang="tr-TR" sz="2800" dirty="0">
                <a:solidFill>
                  <a:schemeClr val="tx1"/>
                </a:solidFill>
              </a:rPr>
              <a:t>dememek için</a:t>
            </a:r>
            <a:r>
              <a:rPr lang="tr-TR" sz="2800" dirty="0" smtClean="0">
                <a:solidFill>
                  <a:schemeClr val="tx1"/>
                </a:solidFill>
              </a:rPr>
              <a:t>, bugün üzerimize düşeni hakkıyla yerine getirelim.</a:t>
            </a:r>
            <a:endParaRPr lang="tr-TR" sz="2800" dirty="0">
              <a:solidFill>
                <a:schemeClr val="tx1"/>
              </a:solidFill>
            </a:endParaRPr>
          </a:p>
        </p:txBody>
      </p:sp>
      <p:sp>
        <p:nvSpPr>
          <p:cNvPr id="3" name="Dikdörtgen 2"/>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b="1" dirty="0" smtClean="0">
                <a:solidFill>
                  <a:schemeClr val="tx1"/>
                </a:solidFill>
                <a:effectLst>
                  <a:outerShdw blurRad="38100" dist="38100" dir="2700000" algn="tl">
                    <a:srgbClr val="000000">
                      <a:alpha val="43137"/>
                    </a:srgbClr>
                  </a:outerShdw>
                </a:effectLst>
              </a:rPr>
              <a:t>AHİRETTE </a:t>
            </a:r>
            <a:r>
              <a:rPr lang="tr-TR" sz="5400" b="1" dirty="0" smtClean="0">
                <a:solidFill>
                  <a:schemeClr val="tx1"/>
                </a:solidFill>
                <a:effectLst>
                  <a:outerShdw blurRad="38100" dist="38100" dir="2700000" algn="tl">
                    <a:srgbClr val="000000">
                      <a:alpha val="43137"/>
                    </a:srgbClr>
                  </a:outerShdw>
                </a:effectLst>
              </a:rPr>
              <a:t>«KEŞKE» </a:t>
            </a:r>
            <a:r>
              <a:rPr lang="tr-TR" sz="4400" b="1" dirty="0" smtClean="0">
                <a:solidFill>
                  <a:schemeClr val="tx1"/>
                </a:solidFill>
                <a:effectLst>
                  <a:outerShdw blurRad="38100" dist="38100" dir="2700000" algn="tl">
                    <a:srgbClr val="000000">
                      <a:alpha val="43137"/>
                    </a:srgbClr>
                  </a:outerShdw>
                </a:effectLst>
              </a:rPr>
              <a:t>DEMEMEK İÇİN</a:t>
            </a:r>
            <a:endParaRPr lang="tr-TR" sz="44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386830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68000" b="-68000"/>
          </a:stretch>
        </a:blip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marL="285750" lvl="0" indent="-285750" algn="just">
              <a:buFont typeface="Arial" panose="020B0604020202020204" pitchFamily="34" charset="0"/>
              <a:buChar char="•"/>
            </a:pPr>
            <a:r>
              <a:rPr lang="tr-TR" sz="3200" dirty="0">
                <a:solidFill>
                  <a:schemeClr val="tx1"/>
                </a:solidFill>
              </a:rPr>
              <a:t>Gelin bu sene Ramazan bizi yaşatsın. </a:t>
            </a:r>
          </a:p>
          <a:p>
            <a:pPr marL="285750" lvl="0" indent="-285750" algn="just">
              <a:buFont typeface="Arial" panose="020B0604020202020204" pitchFamily="34" charset="0"/>
              <a:buChar char="•"/>
            </a:pPr>
            <a:r>
              <a:rPr lang="tr-TR" sz="3200" dirty="0">
                <a:solidFill>
                  <a:schemeClr val="tx1"/>
                </a:solidFill>
              </a:rPr>
              <a:t>Kuran bizi yeniden diriltsin. </a:t>
            </a:r>
          </a:p>
          <a:p>
            <a:pPr marL="285750" lvl="0" indent="-285750" algn="just">
              <a:buFont typeface="Arial" panose="020B0604020202020204" pitchFamily="34" charset="0"/>
              <a:buChar char="•"/>
            </a:pPr>
            <a:r>
              <a:rPr lang="tr-TR" sz="3200" dirty="0">
                <a:solidFill>
                  <a:schemeClr val="tx1"/>
                </a:solidFill>
              </a:rPr>
              <a:t>Oruç günahlara karşı bizi tutsun. </a:t>
            </a:r>
          </a:p>
          <a:p>
            <a:pPr marL="285750" lvl="0" indent="-285750" algn="just">
              <a:buFont typeface="Arial" panose="020B0604020202020204" pitchFamily="34" charset="0"/>
              <a:buChar char="•"/>
            </a:pPr>
            <a:r>
              <a:rPr lang="tr-TR" sz="3200" dirty="0">
                <a:solidFill>
                  <a:schemeClr val="tx1"/>
                </a:solidFill>
              </a:rPr>
              <a:t>İnfak bizi cömertliğe sevk etsin. </a:t>
            </a:r>
          </a:p>
          <a:p>
            <a:pPr marL="285750" lvl="0" indent="-285750" algn="just">
              <a:buFont typeface="Arial" panose="020B0604020202020204" pitchFamily="34" charset="0"/>
              <a:buChar char="•"/>
            </a:pPr>
            <a:r>
              <a:rPr lang="tr-TR" sz="3200" dirty="0">
                <a:solidFill>
                  <a:schemeClr val="tx1"/>
                </a:solidFill>
              </a:rPr>
              <a:t>Kalplerimiz ve ellerimiz kardeşlerimize açılsın. </a:t>
            </a:r>
          </a:p>
          <a:p>
            <a:pPr marL="285750" lvl="0" indent="-285750" algn="just">
              <a:buFont typeface="Arial" panose="020B0604020202020204" pitchFamily="34" charset="0"/>
              <a:buChar char="•"/>
            </a:pPr>
            <a:r>
              <a:rPr lang="tr-TR" sz="3200" dirty="0">
                <a:solidFill>
                  <a:schemeClr val="tx1"/>
                </a:solidFill>
              </a:rPr>
              <a:t>Ahlakımız günahlardan vaz geçerek güzelleşsin. </a:t>
            </a:r>
          </a:p>
          <a:p>
            <a:pPr marL="285750" lvl="0" indent="-285750" algn="just">
              <a:buFont typeface="Arial" panose="020B0604020202020204" pitchFamily="34" charset="0"/>
              <a:buChar char="•"/>
            </a:pPr>
            <a:r>
              <a:rPr lang="tr-TR" sz="3200" dirty="0">
                <a:solidFill>
                  <a:schemeClr val="tx1"/>
                </a:solidFill>
              </a:rPr>
              <a:t>Tövbelerle vicdanlarımız temizlensin. </a:t>
            </a:r>
          </a:p>
          <a:p>
            <a:pPr marL="285750" lvl="0" indent="-285750" algn="just">
              <a:buFont typeface="Arial" panose="020B0604020202020204" pitchFamily="34" charset="0"/>
              <a:buChar char="•"/>
            </a:pPr>
            <a:r>
              <a:rPr lang="tr-TR" sz="3200" dirty="0">
                <a:solidFill>
                  <a:schemeClr val="tx1"/>
                </a:solidFill>
              </a:rPr>
              <a:t>Yoksul, yetim ve misafirlerle sofralarımız bereketlensin. </a:t>
            </a:r>
          </a:p>
          <a:p>
            <a:pPr marL="285750" lvl="0" indent="-285750" algn="just">
              <a:buFont typeface="Arial" panose="020B0604020202020204" pitchFamily="34" charset="0"/>
              <a:buChar char="•"/>
            </a:pPr>
            <a:r>
              <a:rPr lang="tr-TR" sz="3200" dirty="0">
                <a:solidFill>
                  <a:schemeClr val="tx1"/>
                </a:solidFill>
              </a:rPr>
              <a:t>Camilerde kıldığımız namazlarımız saflarımızla birlikte kalplerimizi de birleşsin. </a:t>
            </a:r>
          </a:p>
          <a:p>
            <a:pPr marL="285750" lvl="0" indent="-285750" algn="just">
              <a:buFont typeface="Arial" panose="020B0604020202020204" pitchFamily="34" charset="0"/>
              <a:buChar char="•"/>
            </a:pPr>
            <a:r>
              <a:rPr lang="tr-TR" sz="3200" dirty="0" err="1">
                <a:solidFill>
                  <a:schemeClr val="tx1"/>
                </a:solidFill>
              </a:rPr>
              <a:t>Tevid</a:t>
            </a:r>
            <a:r>
              <a:rPr lang="tr-TR" sz="3200" dirty="0">
                <a:solidFill>
                  <a:schemeClr val="tx1"/>
                </a:solidFill>
              </a:rPr>
              <a:t> hayatımıza hakim olsun. </a:t>
            </a:r>
          </a:p>
          <a:p>
            <a:pPr marL="285750" lvl="0" indent="-285750" algn="just">
              <a:buFont typeface="Arial" panose="020B0604020202020204" pitchFamily="34" charset="0"/>
              <a:buChar char="•"/>
            </a:pPr>
            <a:r>
              <a:rPr lang="tr-TR" sz="3200" dirty="0">
                <a:solidFill>
                  <a:schemeClr val="tx1"/>
                </a:solidFill>
              </a:rPr>
              <a:t>Gelin bu sene Ramazanı doya doya yaşayalım. </a:t>
            </a:r>
          </a:p>
        </p:txBody>
      </p:sp>
    </p:spTree>
    <p:extLst>
      <p:ext uri="{BB962C8B-B14F-4D97-AF65-F5344CB8AC3E}">
        <p14:creationId xmlns:p14="http://schemas.microsoft.com/office/powerpoint/2010/main" val="32046724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6 Resim" descr="islam_wallpaper06.jpg"/>
          <p:cNvPicPr>
            <a:picLocks noChangeAspect="1"/>
          </p:cNvPicPr>
          <p:nvPr/>
        </p:nvPicPr>
        <p:blipFill>
          <a:blip r:embed="rId2" cstate="print"/>
          <a:srcRect l="3906" r="75073"/>
          <a:stretch>
            <a:fillRect/>
          </a:stretch>
        </p:blipFill>
        <p:spPr>
          <a:xfrm>
            <a:off x="-33" y="0"/>
            <a:ext cx="1780281" cy="6859095"/>
          </a:xfrm>
          <a:prstGeom prst="rect">
            <a:avLst/>
          </a:prstGeom>
        </p:spPr>
      </p:pic>
      <p:sp>
        <p:nvSpPr>
          <p:cNvPr id="5" name="4 Dikdörtgen"/>
          <p:cNvSpPr/>
          <p:nvPr/>
        </p:nvSpPr>
        <p:spPr>
          <a:xfrm>
            <a:off x="1643042" y="263769"/>
            <a:ext cx="7500958" cy="63304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99385" rIns="199385" rtlCol="0" anchor="ctr"/>
          <a:lstStyle/>
          <a:p>
            <a:r>
              <a:rPr lang="tr-TR" sz="2000" dirty="0">
                <a:solidFill>
                  <a:srgbClr val="002060"/>
                </a:solidFill>
              </a:rPr>
              <a:t>Gelin hep birlikte Rabbimize söz verelim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Allah'ın rızasını her işte üstün tutacağım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Allah’ın emrini tutacağım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Yasaklarından kaçınacağım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Farzları hakkıyla yerine getireceğim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Namazlarımı kılacağım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Sünnetlere riayet edeceğim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İbadetlerimi hakkıyla ifa edeceğim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Güzel ahlaklı olacağım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Dürüst ve samimi olacağım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Kul hakkını gözeteceğim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Adaletle hükmedeceğim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İyilik yapacağım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İyiliği emredip, kötülüklerden sakındıracağım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Günahları terk edip </a:t>
            </a:r>
            <a:r>
              <a:rPr lang="tr-TR" sz="2400" dirty="0" err="1">
                <a:solidFill>
                  <a:srgbClr val="002060"/>
                </a:solidFill>
                <a:latin typeface="Times New Roman" pitchFamily="18" charset="0"/>
                <a:cs typeface="Times New Roman" pitchFamily="18" charset="0"/>
              </a:rPr>
              <a:t>tevbe</a:t>
            </a:r>
            <a:r>
              <a:rPr lang="tr-TR" sz="2400" dirty="0">
                <a:solidFill>
                  <a:srgbClr val="002060"/>
                </a:solidFill>
                <a:latin typeface="Times New Roman" pitchFamily="18" charset="0"/>
                <a:cs typeface="Times New Roman" pitchFamily="18" charset="0"/>
              </a:rPr>
              <a:t> edeceğim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İlim peşinde koşacağım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Mazlumların yanında, zalimlerin karşısında olacağım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Çocuklarıma, eşime, aileme sahip çıkacağım</a:t>
            </a:r>
          </a:p>
          <a:p>
            <a:pPr marL="316531" indent="-316531">
              <a:buFont typeface="Arial" panose="020B0604020202020204" pitchFamily="34" charset="0"/>
              <a:buChar char="•"/>
            </a:pPr>
            <a:r>
              <a:rPr lang="tr-TR" sz="2400" dirty="0">
                <a:solidFill>
                  <a:srgbClr val="002060"/>
                </a:solidFill>
                <a:latin typeface="Times New Roman" pitchFamily="18" charset="0"/>
                <a:cs typeface="Times New Roman" pitchFamily="18" charset="0"/>
              </a:rPr>
              <a:t>Yetimleri, garipleri, kimsesizleri koruyacağım</a:t>
            </a:r>
          </a:p>
        </p:txBody>
      </p:sp>
    </p:spTree>
    <p:extLst>
      <p:ext uri="{BB962C8B-B14F-4D97-AF65-F5344CB8AC3E}">
        <p14:creationId xmlns:p14="http://schemas.microsoft.com/office/powerpoint/2010/main" val="42407733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12 Dikdörtgen"/>
          <p:cNvSpPr/>
          <p:nvPr/>
        </p:nvSpPr>
        <p:spPr>
          <a:xfrm>
            <a:off x="0" y="0"/>
            <a:ext cx="8964488" cy="68580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r>
              <a:rPr lang="tr-TR" b="1" u="sng" dirty="0">
                <a:solidFill>
                  <a:schemeClr val="bg1"/>
                </a:solidFill>
              </a:rPr>
              <a:t>Ramazan</a:t>
            </a:r>
            <a:endParaRPr lang="tr-TR" dirty="0">
              <a:solidFill>
                <a:schemeClr val="bg1"/>
              </a:solidFill>
            </a:endParaRPr>
          </a:p>
          <a:p>
            <a:pPr marL="285750" lvl="0" indent="-285750">
              <a:buFont typeface="Arial" panose="020B0604020202020204" pitchFamily="34" charset="0"/>
              <a:buChar char="•"/>
            </a:pPr>
            <a:r>
              <a:rPr lang="tr-TR" dirty="0">
                <a:solidFill>
                  <a:srgbClr val="FFFF00"/>
                </a:solidFill>
              </a:rPr>
              <a:t>Dua, niyaz, ibadet ve sabır ile iradelerimizi eğittiğimiz,</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İbadetlerimizle maneviyatımıza derinlik katarak zenginleştirdiğimiz, </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Oruçlarımızı Allah için tutmakla maddi ve manevi sıhhate kavuştuğumuz, </a:t>
            </a:r>
          </a:p>
          <a:p>
            <a:pPr marL="285750" lvl="0" indent="-285750">
              <a:buFont typeface="Arial" panose="020B0604020202020204" pitchFamily="34" charset="0"/>
              <a:buChar char="•"/>
            </a:pPr>
            <a:r>
              <a:rPr lang="tr-TR" dirty="0">
                <a:solidFill>
                  <a:srgbClr val="FF0000"/>
                </a:solidFill>
              </a:rPr>
              <a:t>Teravihlerimizle, namazlarımıza farklı bir boyut kattığımız,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Aynı safta namaza durmakla birlik ve beraberliğimizi gösterdiğimiz,</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Kur’an-ı kerim nidalarıyla gönlümüzü sükûnete erdirdiğimiz ve Allah ile konuştuğumuz,</a:t>
            </a:r>
          </a:p>
          <a:p>
            <a:pPr marL="285750" lvl="0" indent="-285750">
              <a:buFont typeface="Arial" panose="020B0604020202020204" pitchFamily="34" charset="0"/>
              <a:buChar char="•"/>
            </a:pPr>
            <a:r>
              <a:rPr lang="tr-TR" dirty="0">
                <a:solidFill>
                  <a:srgbClr val="FF0000"/>
                </a:solidFill>
              </a:rPr>
              <a:t>Örnekliğinde Hz. peygamberle buluştuğumuz, yeniden vahyin kalbimize inişine şahit olduğumuz,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Vaazlarla bilgilenip aydınlandığımız,</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Zekât ve </a:t>
            </a:r>
            <a:r>
              <a:rPr lang="tr-TR" b="1" spc="50" dirty="0" err="1">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fıtır</a:t>
            </a: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sadakalarımızla ihtiyaç sahibi kardeşlerimizin sıkıntısına derman olduğumuz, </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Hayır ve </a:t>
            </a:r>
            <a:r>
              <a:rPr lang="tr-TR" dirty="0" err="1">
                <a:ln w="18415" cmpd="sng">
                  <a:solidFill>
                    <a:srgbClr val="FFFFFF"/>
                  </a:solidFill>
                  <a:prstDash val="solid"/>
                </a:ln>
                <a:solidFill>
                  <a:srgbClr val="FFFFFF"/>
                </a:solidFill>
              </a:rPr>
              <a:t>hasenatlarımızla</a:t>
            </a:r>
            <a:r>
              <a:rPr lang="tr-TR" dirty="0">
                <a:ln w="18415" cmpd="sng">
                  <a:solidFill>
                    <a:srgbClr val="FFFFFF"/>
                  </a:solidFill>
                  <a:prstDash val="solid"/>
                </a:ln>
                <a:solidFill>
                  <a:srgbClr val="FFFFFF"/>
                </a:solidFill>
              </a:rPr>
              <a:t> mallarımızı bereketlendirdiğimiz,</a:t>
            </a:r>
          </a:p>
          <a:p>
            <a:pPr marL="285750" lvl="0" indent="-285750">
              <a:buFont typeface="Arial" panose="020B0604020202020204" pitchFamily="34" charset="0"/>
              <a:buChar char="•"/>
            </a:pPr>
            <a:r>
              <a:rPr lang="tr-TR" dirty="0">
                <a:solidFill>
                  <a:srgbClr val="FF0000"/>
                </a:solidFill>
              </a:rPr>
              <a:t>Nimetler önümüzde, iftarı beklerken nefislerimizi terbiye ettiğimiz, </a:t>
            </a: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Tövbe etmek suretiyle günahlarımızdan arındığımız,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Yalandan, haksızlıktan, günahlardan uzak durmak suretiyle ahlakımızı güzelleştirdiğimiz </a:t>
            </a: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Amel defterimizi tüm bu sayılanların sevaplarıyla doldurduğumuz, </a:t>
            </a:r>
          </a:p>
          <a:p>
            <a:pPr marL="285750" lvl="0" indent="-285750">
              <a:buFont typeface="Arial" panose="020B0604020202020204" pitchFamily="34" charset="0"/>
              <a:buChar char="•"/>
            </a:pPr>
            <a:r>
              <a:rPr lang="tr-TR" dirty="0">
                <a:solidFill>
                  <a:srgbClr val="FF0000"/>
                </a:solidFill>
              </a:rPr>
              <a:t>Peygamberimizin diliyle, </a:t>
            </a:r>
            <a:r>
              <a:rPr lang="tr-TR" b="1" dirty="0">
                <a:solidFill>
                  <a:srgbClr val="FF0000"/>
                </a:solidFill>
              </a:rPr>
              <a:t>gelişine sevinen müminlerin cesedini, Allah’ın, cehenneme haram kıldığı,</a:t>
            </a:r>
            <a:endParaRPr lang="tr-TR" dirty="0">
              <a:solidFill>
                <a:srgbClr val="FF0000"/>
              </a:solidFill>
            </a:endParaRPr>
          </a:p>
          <a:p>
            <a:pPr marL="285750" lvl="0" indent="-285750">
              <a:buFont typeface="Arial" panose="020B0604020202020204" pitchFamily="34" charset="0"/>
              <a:buChar char="•"/>
            </a:pPr>
            <a:r>
              <a:rPr lang="tr-TR" b="1" dirty="0">
                <a:ln w="12700">
                  <a:solidFill>
                    <a:schemeClr val="tx2">
                      <a:satMod val="155000"/>
                    </a:schemeClr>
                  </a:solidFill>
                  <a:prstDash val="solid"/>
                </a:ln>
                <a:solidFill>
                  <a:schemeClr val="bg2">
                    <a:tint val="85000"/>
                    <a:satMod val="155000"/>
                  </a:schemeClr>
                </a:solidFill>
              </a:rPr>
              <a:t>Evveli rahmet, ortası mağfiret sonu ise cehennemden kurtuluş olup, </a:t>
            </a:r>
          </a:p>
          <a:p>
            <a:pPr marL="285750" lvl="0" indent="-285750">
              <a:buFont typeface="Arial" panose="020B0604020202020204" pitchFamily="34" charset="0"/>
              <a:buChar char="•"/>
            </a:pPr>
            <a:r>
              <a:rPr lang="tr-T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Cennet kapılarının açıldığı, cehennem kapıları kapandığı ve şeytanların zincirlere vurulduğu, </a:t>
            </a:r>
          </a:p>
          <a:p>
            <a:pPr marL="285750" lvl="0" indent="-285750">
              <a:buFont typeface="Arial" panose="020B0604020202020204" pitchFamily="34" charset="0"/>
              <a:buChar char="•"/>
            </a:pPr>
            <a:r>
              <a:rPr lang="tr-TR" dirty="0">
                <a:solidFill>
                  <a:srgbClr val="FFFF00"/>
                </a:solidFill>
              </a:rPr>
              <a:t>Rabbimizin ifadesiyle</a:t>
            </a:r>
            <a:r>
              <a:rPr lang="tr-TR" b="1" dirty="0">
                <a:solidFill>
                  <a:srgbClr val="FFFF00"/>
                </a:solidFill>
              </a:rPr>
              <a:t> “Sayılı </a:t>
            </a:r>
            <a:r>
              <a:rPr lang="tr-TR" b="1" dirty="0" err="1">
                <a:solidFill>
                  <a:srgbClr val="FFFF00"/>
                </a:solidFill>
              </a:rPr>
              <a:t>gün”dü</a:t>
            </a:r>
            <a:r>
              <a:rPr lang="tr-TR" b="1" dirty="0">
                <a:solidFill>
                  <a:srgbClr val="FFFF00"/>
                </a:solidFill>
              </a:rPr>
              <a:t> </a:t>
            </a:r>
            <a:r>
              <a:rPr lang="tr-TR" dirty="0">
                <a:solidFill>
                  <a:srgbClr val="FFFF00"/>
                </a:solidFill>
              </a:rPr>
              <a:t>hayrı ve bereketiyle gelip geçen ve</a:t>
            </a:r>
            <a:r>
              <a:rPr lang="tr-TR" b="1" dirty="0">
                <a:solidFill>
                  <a:srgbClr val="FFFF00"/>
                </a:solidFill>
              </a:rPr>
              <a:t> </a:t>
            </a:r>
            <a:endParaRPr lang="tr-TR" dirty="0">
              <a:solidFill>
                <a:srgbClr val="FFFF00"/>
              </a:solidFill>
            </a:endParaRPr>
          </a:p>
          <a:p>
            <a:pPr marL="285750" lvl="0" indent="-285750">
              <a:buFont typeface="Arial" panose="020B0604020202020204" pitchFamily="34" charset="0"/>
              <a:buChar char="•"/>
            </a:pPr>
            <a:r>
              <a:rPr lang="tr-TR" dirty="0">
                <a:ln w="18415" cmpd="sng">
                  <a:solidFill>
                    <a:srgbClr val="FFFFFF"/>
                  </a:solidFill>
                  <a:prstDash val="solid"/>
                </a:ln>
                <a:solidFill>
                  <a:srgbClr val="FFFFFF"/>
                </a:solidFill>
              </a:rPr>
              <a:t>Allah’ın rızasını kazandığımız mübarek bir ay OLMASINI DİLERİM.</a:t>
            </a:r>
          </a:p>
        </p:txBody>
      </p:sp>
    </p:spTree>
    <p:extLst>
      <p:ext uri="{BB962C8B-B14F-4D97-AF65-F5344CB8AC3E}">
        <p14:creationId xmlns:p14="http://schemas.microsoft.com/office/powerpoint/2010/main" val="21881800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idris\Desktop\2016 Ramazan\kadir-gecesi-nasil-anlasil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713"/>
          </a:xfrm>
          <a:prstGeom prst="rect">
            <a:avLst/>
          </a:prstGeom>
          <a:noFill/>
          <a:extLst>
            <a:ext uri="{909E8E84-426E-40DD-AFC4-6F175D3DCCD1}">
              <a14:hiddenFill xmlns:a14="http://schemas.microsoft.com/office/drawing/2010/main">
                <a:solidFill>
                  <a:srgbClr val="FFFFFF"/>
                </a:solidFill>
              </a14:hiddenFill>
            </a:ext>
          </a:extLst>
        </p:spPr>
      </p:pic>
      <p:sp>
        <p:nvSpPr>
          <p:cNvPr id="13" name="12 Dikdörtgen"/>
          <p:cNvSpPr/>
          <p:nvPr/>
        </p:nvSpPr>
        <p:spPr>
          <a:xfrm>
            <a:off x="0" y="44624"/>
            <a:ext cx="9144000" cy="2088232"/>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3200" b="1" dirty="0">
                <a:solidFill>
                  <a:schemeClr val="tx1"/>
                </a:solidFill>
                <a:latin typeface="Times New Roman" pitchFamily="18" charset="0"/>
                <a:cs typeface="Times New Roman" pitchFamily="18" charset="0"/>
              </a:rPr>
              <a:t>“</a:t>
            </a:r>
            <a:r>
              <a:rPr lang="tr-TR" sz="6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Vivaldi" panose="03020602050506090804" pitchFamily="66" charset="0"/>
                <a:cs typeface="Times New Roman" pitchFamily="18" charset="0"/>
              </a:rPr>
              <a:t>Dünyası Ramazan Olanın Ahireti Bayram Olur</a:t>
            </a:r>
            <a:r>
              <a:rPr lang="tr-TR" sz="4000" b="1"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2462834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2" descr="C:\Users\şavşat müftülüğü\Desktop\ramazan\RAMAZAN_by_Elia_Sty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305315" cy="3947168"/>
          </a:xfrm>
          <a:prstGeom prst="rect">
            <a:avLst/>
          </a:prstGeom>
          <a:solidFill>
            <a:schemeClr val="accent6">
              <a:lumMod val="75000"/>
            </a:schemeClr>
          </a:solidFill>
          <a:extLst/>
        </p:spPr>
      </p:pic>
      <p:sp>
        <p:nvSpPr>
          <p:cNvPr id="4" name="3 Yuvarlatılmış Çapraz Köşeli Dikdörtgen"/>
          <p:cNvSpPr/>
          <p:nvPr/>
        </p:nvSpPr>
        <p:spPr>
          <a:xfrm>
            <a:off x="13133" y="5026721"/>
            <a:ext cx="9144000" cy="1800200"/>
          </a:xfrm>
          <a:prstGeom prst="round2DiagRect">
            <a:avLst>
              <a:gd name="adj1" fmla="val 0"/>
              <a:gd name="adj2" fmla="val 0"/>
            </a:avLst>
          </a:prstGeom>
          <a:solidFill>
            <a:schemeClr val="accent6">
              <a:lumMod val="75000"/>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tr-TR" sz="3600" b="1" dirty="0" smtClean="0">
                <a:solidFill>
                  <a:schemeClr val="tx1"/>
                </a:solidFill>
                <a:effectLst>
                  <a:outerShdw blurRad="38100" dist="38100" dir="2700000" algn="tl">
                    <a:srgbClr val="000000">
                      <a:alpha val="43137"/>
                    </a:srgbClr>
                  </a:outerShdw>
                </a:effectLst>
              </a:rPr>
              <a:t>SİZİN İLGİ VE ALAKANIZA GÖRE </a:t>
            </a:r>
          </a:p>
          <a:p>
            <a:pPr algn="ctr" fontAlgn="auto">
              <a:spcBef>
                <a:spcPts val="0"/>
              </a:spcBef>
              <a:spcAft>
                <a:spcPts val="0"/>
              </a:spcAft>
              <a:defRPr/>
            </a:pPr>
            <a:r>
              <a:rPr lang="tr-TR" sz="3600" b="1" dirty="0" smtClean="0">
                <a:solidFill>
                  <a:srgbClr val="00B0F0"/>
                </a:solidFill>
                <a:effectLst>
                  <a:outerShdw blurRad="38100" dist="38100" dir="2700000" algn="tl">
                    <a:srgbClr val="000000">
                      <a:alpha val="43137"/>
                    </a:srgbClr>
                  </a:outerShdw>
                </a:effectLst>
              </a:rPr>
              <a:t>YA HOŞNUT OLARAK </a:t>
            </a:r>
            <a:r>
              <a:rPr lang="tr-TR" sz="3600" b="1" dirty="0" smtClean="0">
                <a:solidFill>
                  <a:srgbClr val="7030A0"/>
                </a:solidFill>
                <a:effectLst>
                  <a:outerShdw blurRad="38100" dist="38100" dir="2700000" algn="tl">
                    <a:srgbClr val="000000">
                      <a:alpha val="43137"/>
                    </a:srgbClr>
                  </a:outerShdw>
                </a:effectLst>
              </a:rPr>
              <a:t>YADA BİR DAHA GELMEMEK ÜZERE HAYAL KIRIKLIĞI İLE </a:t>
            </a:r>
            <a:r>
              <a:rPr lang="tr-TR" sz="3600" b="1" dirty="0" smtClean="0">
                <a:solidFill>
                  <a:schemeClr val="tx1"/>
                </a:solidFill>
                <a:effectLst>
                  <a:outerShdw blurRad="38100" dist="38100" dir="2700000" algn="tl">
                    <a:srgbClr val="000000">
                      <a:alpha val="43137"/>
                    </a:srgbClr>
                  </a:outerShdw>
                </a:effectLst>
              </a:rPr>
              <a:t>GİDER…</a:t>
            </a:r>
            <a:endParaRPr lang="tr-TR" sz="3600" b="1" dirty="0">
              <a:solidFill>
                <a:schemeClr val="tx1"/>
              </a:solidFill>
              <a:effectLst>
                <a:outerShdw blurRad="38100" dist="38100" dir="2700000" algn="tl">
                  <a:srgbClr val="000000">
                    <a:alpha val="43137"/>
                  </a:srgbClr>
                </a:outerShdw>
              </a:effectLst>
            </a:endParaRPr>
          </a:p>
        </p:txBody>
      </p:sp>
      <p:sp>
        <p:nvSpPr>
          <p:cNvPr id="3" name="4 Dikdörtgen"/>
          <p:cNvSpPr/>
          <p:nvPr/>
        </p:nvSpPr>
        <p:spPr>
          <a:xfrm>
            <a:off x="0" y="0"/>
            <a:ext cx="9144000" cy="1124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b="1" dirty="0">
                <a:solidFill>
                  <a:schemeClr val="tx1"/>
                </a:solidFill>
                <a:effectLst>
                  <a:outerShdw blurRad="38100" dist="38100" dir="2700000" algn="tl">
                    <a:srgbClr val="000000">
                      <a:alpha val="43137"/>
                    </a:srgbClr>
                  </a:outerShdw>
                </a:effectLst>
              </a:rPr>
              <a:t>11 AYIN SULTANI RAMAZAN </a:t>
            </a:r>
            <a:r>
              <a:rPr lang="tr-TR" sz="3600" b="1" dirty="0" smtClean="0">
                <a:solidFill>
                  <a:schemeClr val="tx1"/>
                </a:solidFill>
                <a:effectLst>
                  <a:outerShdw blurRad="38100" dist="38100" dir="2700000" algn="tl">
                    <a:srgbClr val="000000">
                      <a:alpha val="43137"/>
                    </a:srgbClr>
                  </a:outerShdw>
                </a:effectLst>
              </a:rPr>
              <a:t>MİSAFİRİMİZDİR</a:t>
            </a:r>
          </a:p>
          <a:p>
            <a:pPr algn="ctr"/>
            <a:r>
              <a:rPr lang="tr-TR" sz="3600" b="1" spc="50" dirty="0" smtClean="0">
                <a:ln w="9525" cmpd="sng">
                  <a:solidFill>
                    <a:schemeClr val="accent1"/>
                  </a:solidFill>
                  <a:prstDash val="solid"/>
                </a:ln>
                <a:solidFill>
                  <a:schemeClr val="tx1"/>
                </a:solidFill>
                <a:effectLst>
                  <a:glow rad="38100">
                    <a:schemeClr val="accent1">
                      <a:alpha val="40000"/>
                    </a:schemeClr>
                  </a:glow>
                </a:effectLst>
              </a:rPr>
              <a:t>VE MİSAFİR </a:t>
            </a:r>
            <a:r>
              <a:rPr lang="tr-TR" sz="4000" b="1" dirty="0">
                <a:ln w="12700">
                  <a:solidFill>
                    <a:schemeClr val="accent3">
                      <a:lumMod val="50000"/>
                    </a:schemeClr>
                  </a:solidFill>
                  <a:prstDash val="solid"/>
                </a:ln>
                <a:solidFill>
                  <a:schemeClr val="tx1"/>
                </a:solidFill>
                <a:effectLst>
                  <a:innerShdw blurRad="177800">
                    <a:schemeClr val="accent3">
                      <a:lumMod val="50000"/>
                    </a:schemeClr>
                  </a:innerShdw>
                </a:effectLst>
              </a:rPr>
              <a:t>BEREKTİYLE </a:t>
            </a:r>
            <a:r>
              <a:rPr lang="tr-TR" sz="3600" b="1" spc="50" dirty="0">
                <a:ln w="9525" cmpd="sng">
                  <a:solidFill>
                    <a:schemeClr val="accent1"/>
                  </a:solidFill>
                  <a:prstDash val="solid"/>
                </a:ln>
                <a:solidFill>
                  <a:schemeClr val="tx1"/>
                </a:solidFill>
                <a:effectLst>
                  <a:glow rad="38100">
                    <a:schemeClr val="accent1">
                      <a:alpha val="40000"/>
                    </a:schemeClr>
                  </a:glow>
                </a:effectLst>
              </a:rPr>
              <a:t>GELİR</a:t>
            </a:r>
            <a:r>
              <a:rPr lang="tr-TR" sz="3600" b="1" spc="50" dirty="0" smtClean="0">
                <a:ln w="9525" cmpd="sng">
                  <a:solidFill>
                    <a:schemeClr val="accent1"/>
                  </a:solidFill>
                  <a:prstDash val="solid"/>
                </a:ln>
                <a:solidFill>
                  <a:schemeClr val="tx1"/>
                </a:solidFill>
                <a:effectLst>
                  <a:glow rad="38100">
                    <a:schemeClr val="accent1">
                      <a:alpha val="40000"/>
                    </a:schemeClr>
                  </a:glow>
                </a:effectLst>
              </a:rPr>
              <a:t>…</a:t>
            </a:r>
            <a:endParaRPr lang="tr-TR" sz="3600" b="1" spc="50" dirty="0">
              <a:ln w="9525" cmpd="sng">
                <a:solidFill>
                  <a:schemeClr val="accent1"/>
                </a:solidFill>
                <a:prstDash val="solid"/>
              </a:ln>
              <a:solidFill>
                <a:schemeClr val="tx1"/>
              </a:solidFill>
              <a:effectLst>
                <a:glow rad="38100">
                  <a:schemeClr val="accent1">
                    <a:alpha val="40000"/>
                  </a:schemeClr>
                </a:glow>
              </a:effectLst>
            </a:endParaRPr>
          </a:p>
        </p:txBody>
      </p:sp>
    </p:spTree>
    <p:extLst>
      <p:ext uri="{BB962C8B-B14F-4D97-AF65-F5344CB8AC3E}">
        <p14:creationId xmlns:p14="http://schemas.microsoft.com/office/powerpoint/2010/main" val="2892658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17 Yuvarlatılmış Dikdörtgen"/>
          <p:cNvSpPr/>
          <p:nvPr/>
        </p:nvSpPr>
        <p:spPr>
          <a:xfrm>
            <a:off x="107504" y="142852"/>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KUR’AN RAMAZAN AYI’NDA İNMEYE BAŞLAMIŞTIR</a:t>
            </a:r>
          </a:p>
        </p:txBody>
      </p:sp>
      <p:sp>
        <p:nvSpPr>
          <p:cNvPr id="19" name="18 Yuvarlatılmış Dikdörtgen"/>
          <p:cNvSpPr/>
          <p:nvPr/>
        </p:nvSpPr>
        <p:spPr>
          <a:xfrm>
            <a:off x="107504" y="476672"/>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FARZ OLAN ORUÇ RAMAZAN AYI’NDA TUTULUR</a:t>
            </a:r>
          </a:p>
        </p:txBody>
      </p:sp>
      <p:sp>
        <p:nvSpPr>
          <p:cNvPr id="20" name="19 Yuvarlatılmış Dikdörtgen"/>
          <p:cNvSpPr/>
          <p:nvPr/>
        </p:nvSpPr>
        <p:spPr>
          <a:xfrm>
            <a:off x="107504" y="836712"/>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BİN AYDAN KIYMETLİOLAN KADİR GECESİ RAMAZAN’DADIR</a:t>
            </a:r>
          </a:p>
        </p:txBody>
      </p:sp>
      <p:sp>
        <p:nvSpPr>
          <p:cNvPr id="21" name="20 Yuvarlatılmış Dikdörtgen"/>
          <p:cNvSpPr/>
          <p:nvPr/>
        </p:nvSpPr>
        <p:spPr>
          <a:xfrm>
            <a:off x="107504" y="119675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TERAVİH NAMAZI RAMAZAN AYINDA KILINIR</a:t>
            </a:r>
          </a:p>
        </p:txBody>
      </p:sp>
      <p:sp>
        <p:nvSpPr>
          <p:cNvPr id="22" name="21 Yuvarlatılmış Dikdörtgen"/>
          <p:cNvSpPr/>
          <p:nvPr/>
        </p:nvSpPr>
        <p:spPr>
          <a:xfrm>
            <a:off x="107504" y="1556792"/>
            <a:ext cx="7200800" cy="467124"/>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RAMAZAN AYINDA CENNET KAPILARI AÇILIR, CEHENNEM KAPILARI KAPANIR, ŞEYTANLAR ZİNCİRE VURULUR</a:t>
            </a:r>
          </a:p>
        </p:txBody>
      </p:sp>
      <p:sp>
        <p:nvSpPr>
          <p:cNvPr id="24" name="23 Yuvarlatılmış Dikdörtgen"/>
          <p:cNvSpPr/>
          <p:nvPr/>
        </p:nvSpPr>
        <p:spPr>
          <a:xfrm>
            <a:off x="107504" y="2060848"/>
            <a:ext cx="7200800" cy="34256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RAMAZAN’I İHYA EDENLERİN GÜNAHLARI BAĞIŞLANIR</a:t>
            </a:r>
          </a:p>
        </p:txBody>
      </p:sp>
      <p:sp>
        <p:nvSpPr>
          <p:cNvPr id="25" name="24 Yuvarlatılmış Dikdörtgen"/>
          <p:cNvSpPr/>
          <p:nvPr/>
        </p:nvSpPr>
        <p:spPr>
          <a:xfrm>
            <a:off x="107504" y="2420888"/>
            <a:ext cx="7200800" cy="342562"/>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RAMAZAN’DA SEVAPLAR KAT KAT YAZILMAKTADIR</a:t>
            </a:r>
          </a:p>
        </p:txBody>
      </p:sp>
      <p:sp>
        <p:nvSpPr>
          <p:cNvPr id="26" name="25 Yuvarlatılmış Dikdörtgen"/>
          <p:cNvSpPr/>
          <p:nvPr/>
        </p:nvSpPr>
        <p:spPr>
          <a:xfrm>
            <a:off x="104916" y="2780928"/>
            <a:ext cx="7200800" cy="342562"/>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8. RAMAZAN MUKABELE AYIDIR</a:t>
            </a:r>
          </a:p>
        </p:txBody>
      </p:sp>
      <p:sp>
        <p:nvSpPr>
          <p:cNvPr id="27" name="26 Yuvarlatılmış Dikdörtgen"/>
          <p:cNvSpPr/>
          <p:nvPr/>
        </p:nvSpPr>
        <p:spPr>
          <a:xfrm>
            <a:off x="73162" y="3178016"/>
            <a:ext cx="7200800" cy="342562"/>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9. İ’TİKAF İBADETİ RAMAZAN AYINDA GERÇEKLEŞTİRİLİR</a:t>
            </a:r>
          </a:p>
        </p:txBody>
      </p:sp>
      <p:sp>
        <p:nvSpPr>
          <p:cNvPr id="28" name="27 Yuvarlatılmış Dikdörtgen"/>
          <p:cNvSpPr/>
          <p:nvPr/>
        </p:nvSpPr>
        <p:spPr>
          <a:xfrm>
            <a:off x="73162" y="3557276"/>
            <a:ext cx="7200800" cy="342562"/>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10. FİTRE (SADAKA-İ FITR) RAMAZAN AYINA MAHSUSTUR</a:t>
            </a:r>
          </a:p>
        </p:txBody>
      </p:sp>
      <p:sp>
        <p:nvSpPr>
          <p:cNvPr id="29" name="28 Yuvarlatılmış Dikdörtgen"/>
          <p:cNvSpPr/>
          <p:nvPr/>
        </p:nvSpPr>
        <p:spPr>
          <a:xfrm>
            <a:off x="73162" y="3966038"/>
            <a:ext cx="7200800" cy="342562"/>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11. PEYGAMBERLİK RAMAZAN AYINDA VERİLMİŞTİR</a:t>
            </a:r>
          </a:p>
        </p:txBody>
      </p:sp>
      <p:sp>
        <p:nvSpPr>
          <p:cNvPr id="30" name="29 Yuvarlatılmış Dikdörtgen"/>
          <p:cNvSpPr/>
          <p:nvPr/>
        </p:nvSpPr>
        <p:spPr>
          <a:xfrm>
            <a:off x="59276" y="4340542"/>
            <a:ext cx="7200800" cy="342562"/>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12. RAMAZAN SABIR AYIDIR</a:t>
            </a:r>
          </a:p>
        </p:txBody>
      </p:sp>
      <p:sp>
        <p:nvSpPr>
          <p:cNvPr id="31" name="30 Yuvarlatılmış Dikdörtgen"/>
          <p:cNvSpPr/>
          <p:nvPr/>
        </p:nvSpPr>
        <p:spPr>
          <a:xfrm>
            <a:off x="59276" y="4725144"/>
            <a:ext cx="7200800" cy="311402"/>
          </a:xfrm>
          <a:prstGeom prst="roundRect">
            <a:avLst/>
          </a:prstGeom>
          <a:ln/>
        </p:spPr>
        <p:style>
          <a:lnRef idx="1">
            <a:schemeClr val="dk1"/>
          </a:lnRef>
          <a:fillRef idx="2">
            <a:schemeClr val="dk1"/>
          </a:fillRef>
          <a:effectRef idx="1">
            <a:schemeClr val="dk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13. RAMAZAN HER ŞEYİ PAYLAŞMA VE İYİLİK AYIDIR</a:t>
            </a:r>
          </a:p>
        </p:txBody>
      </p:sp>
      <p:sp>
        <p:nvSpPr>
          <p:cNvPr id="15" name="25 Yuvarlatılmış Dikdörtgen"/>
          <p:cNvSpPr/>
          <p:nvPr/>
        </p:nvSpPr>
        <p:spPr>
          <a:xfrm>
            <a:off x="27040" y="5445224"/>
            <a:ext cx="7203651" cy="392933"/>
          </a:xfrm>
          <a:prstGeom prst="roundRect">
            <a:avLst/>
          </a:prstGeom>
          <a:ln/>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15. RAMAZAN ÜMMETİ MUHAMMED’İN AYIDIR</a:t>
            </a:r>
          </a:p>
        </p:txBody>
      </p:sp>
      <p:sp>
        <p:nvSpPr>
          <p:cNvPr id="16" name="30 Yuvarlatılmış Dikdörtgen"/>
          <p:cNvSpPr/>
          <p:nvPr/>
        </p:nvSpPr>
        <p:spPr>
          <a:xfrm>
            <a:off x="51698" y="5057540"/>
            <a:ext cx="7203651" cy="357190"/>
          </a:xfrm>
          <a:prstGeom prst="roundRect">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14. RAMAZAN İFTAR VE SAHUR BEREKETİDİR</a:t>
            </a:r>
          </a:p>
        </p:txBody>
      </p:sp>
      <p:sp>
        <p:nvSpPr>
          <p:cNvPr id="23" name="25 Yuvarlatılmış Dikdörtgen"/>
          <p:cNvSpPr/>
          <p:nvPr/>
        </p:nvSpPr>
        <p:spPr>
          <a:xfrm>
            <a:off x="51698" y="5868651"/>
            <a:ext cx="7203651" cy="392933"/>
          </a:xfrm>
          <a:prstGeom prst="roundRect">
            <a:avLst/>
          </a:prstGeom>
          <a:ln/>
        </p:spPr>
        <p:style>
          <a:lnRef idx="2">
            <a:schemeClr val="accent3"/>
          </a:lnRef>
          <a:fillRef idx="1">
            <a:schemeClr val="lt1"/>
          </a:fillRef>
          <a:effectRef idx="0">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16. RAMAZAN TEVBE VE DUA AYIDIR</a:t>
            </a:r>
          </a:p>
        </p:txBody>
      </p:sp>
      <p:sp>
        <p:nvSpPr>
          <p:cNvPr id="32" name="25 Yuvarlatılmış Dikdörtgen"/>
          <p:cNvSpPr/>
          <p:nvPr/>
        </p:nvSpPr>
        <p:spPr>
          <a:xfrm>
            <a:off x="56424" y="6317862"/>
            <a:ext cx="7203651"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17. RAMAZAN CEHD VE CİHAD AYIDIR</a:t>
            </a:r>
          </a:p>
        </p:txBody>
      </p:sp>
      <p:sp>
        <p:nvSpPr>
          <p:cNvPr id="33" name="25 Yuvarlatılmış Dikdörtgen"/>
          <p:cNvSpPr/>
          <p:nvPr/>
        </p:nvSpPr>
        <p:spPr>
          <a:xfrm rot="16200000">
            <a:off x="5676105" y="3209639"/>
            <a:ext cx="6526508" cy="392933"/>
          </a:xfrm>
          <a:prstGeom prst="roundRect">
            <a:avLst/>
          </a:prstGeom>
          <a:ln/>
        </p:spPr>
        <p:style>
          <a:lnRef idx="2">
            <a:schemeClr val="accent1"/>
          </a:lnRef>
          <a:fillRef idx="1">
            <a:schemeClr val="lt1"/>
          </a:fillRef>
          <a:effectRef idx="0">
            <a:schemeClr val="accent1"/>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 RAMAZAN HELALLEŞME AYIDIR</a:t>
            </a:r>
          </a:p>
        </p:txBody>
      </p:sp>
      <p:sp>
        <p:nvSpPr>
          <p:cNvPr id="34" name="25 Yuvarlatılmış Dikdörtgen"/>
          <p:cNvSpPr/>
          <p:nvPr/>
        </p:nvSpPr>
        <p:spPr>
          <a:xfrm rot="16200000">
            <a:off x="5288744" y="3209639"/>
            <a:ext cx="6526508" cy="392933"/>
          </a:xfrm>
          <a:prstGeom prst="roundRect">
            <a:avLst/>
          </a:prstGeom>
          <a:ln/>
        </p:spPr>
        <p:style>
          <a:lnRef idx="1">
            <a:schemeClr val="accent5"/>
          </a:lnRef>
          <a:fillRef idx="2">
            <a:schemeClr val="accent5"/>
          </a:fillRef>
          <a:effectRef idx="1">
            <a:schemeClr val="accent5"/>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19. RAMAZAN VAHDET /BİRLİKTE YAŞAMA AYIDIR</a:t>
            </a:r>
          </a:p>
        </p:txBody>
      </p:sp>
      <p:sp>
        <p:nvSpPr>
          <p:cNvPr id="35" name="25 Yuvarlatılmış Dikdörtgen"/>
          <p:cNvSpPr/>
          <p:nvPr/>
        </p:nvSpPr>
        <p:spPr>
          <a:xfrm rot="16200000">
            <a:off x="4886801" y="3203433"/>
            <a:ext cx="6526508" cy="392933"/>
          </a:xfrm>
          <a:prstGeom prst="roundRect">
            <a:avLst/>
          </a:prstGeom>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20. RAMAZAN SARSILMAZ İSTİKAMET AYIDIR</a:t>
            </a:r>
          </a:p>
        </p:txBody>
      </p:sp>
      <p:sp>
        <p:nvSpPr>
          <p:cNvPr id="36" name="29 Yuvarlatılmış Dikdörtgen"/>
          <p:cNvSpPr/>
          <p:nvPr/>
        </p:nvSpPr>
        <p:spPr>
          <a:xfrm rot="16200000">
            <a:off x="4512957" y="3253195"/>
            <a:ext cx="6529165" cy="357670"/>
          </a:xfrm>
          <a:prstGeom prst="roundRect">
            <a:avLst/>
          </a:prstGeom>
          <a:ln/>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21. </a:t>
            </a:r>
            <a:r>
              <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RAMAZAN </a:t>
            </a:r>
            <a:r>
              <a:rPr lang="tr-TR" sz="1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KÖTÜLÜKLERİ TERKETME AYIDIR</a:t>
            </a:r>
            <a:endParaRPr lang="tr-TR" sz="1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0843785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2268</TotalTime>
  <Words>8457</Words>
  <Application>Microsoft Office PowerPoint</Application>
  <PresentationFormat>Ekran Gösterisi (4:3)</PresentationFormat>
  <Paragraphs>688</Paragraphs>
  <Slides>79</Slides>
  <Notes>23</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79</vt:i4>
      </vt:variant>
    </vt:vector>
  </HeadingPairs>
  <TitlesOfParts>
    <vt:vector size="91" baseType="lpstr">
      <vt:lpstr>Arial</vt:lpstr>
      <vt:lpstr>Arial Black</vt:lpstr>
      <vt:lpstr>Calibri</vt:lpstr>
      <vt:lpstr>Calibri,Bold</vt:lpstr>
      <vt:lpstr>Elephant</vt:lpstr>
      <vt:lpstr>Emine</vt:lpstr>
      <vt:lpstr>HASENAT</vt:lpstr>
      <vt:lpstr>HASENAT4</vt:lpstr>
      <vt:lpstr>Times New Roman</vt:lpstr>
      <vt:lpstr>Vivaldi</vt:lpstr>
      <vt:lpstr>Wingdings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ŞİFA AYI RAMAZAN</vt:lpstr>
      <vt:lpstr>ŞİFA AYI RAMAZAN</vt:lpstr>
      <vt:lpstr>ŞİFA AYI RAMAZAN</vt:lpstr>
      <vt:lpstr>ŞİFA AYI RAMAZAN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YUSUFCUK</dc:creator>
  <cp:lastModifiedBy>Idris YAVUZYIGIT</cp:lastModifiedBy>
  <cp:revision>380</cp:revision>
  <cp:lastPrinted>2018-05-07T08:17:24Z</cp:lastPrinted>
  <dcterms:created xsi:type="dcterms:W3CDTF">2011-07-27T08:58:36Z</dcterms:created>
  <dcterms:modified xsi:type="dcterms:W3CDTF">2021-04-13T06:44:42Z</dcterms:modified>
</cp:coreProperties>
</file>