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8" r:id="rId2"/>
    <p:sldId id="366" r:id="rId3"/>
    <p:sldId id="435" r:id="rId4"/>
    <p:sldId id="360" r:id="rId5"/>
    <p:sldId id="386" r:id="rId6"/>
    <p:sldId id="420" r:id="rId7"/>
    <p:sldId id="384" r:id="rId8"/>
    <p:sldId id="415" r:id="rId9"/>
    <p:sldId id="316" r:id="rId10"/>
    <p:sldId id="417" r:id="rId11"/>
    <p:sldId id="400" r:id="rId12"/>
    <p:sldId id="317" r:id="rId13"/>
    <p:sldId id="425" r:id="rId14"/>
    <p:sldId id="418" r:id="rId15"/>
    <p:sldId id="419" r:id="rId16"/>
    <p:sldId id="401" r:id="rId17"/>
    <p:sldId id="341" r:id="rId18"/>
    <p:sldId id="319" r:id="rId19"/>
    <p:sldId id="480" r:id="rId20"/>
    <p:sldId id="321" r:id="rId21"/>
    <p:sldId id="344" r:id="rId22"/>
    <p:sldId id="380" r:id="rId23"/>
    <p:sldId id="426" r:id="rId24"/>
    <p:sldId id="345" r:id="rId25"/>
    <p:sldId id="329" r:id="rId26"/>
    <p:sldId id="333" r:id="rId27"/>
    <p:sldId id="351" r:id="rId28"/>
    <p:sldId id="272" r:id="rId29"/>
    <p:sldId id="343" r:id="rId30"/>
    <p:sldId id="350" r:id="rId31"/>
    <p:sldId id="355" r:id="rId32"/>
    <p:sldId id="338" r:id="rId33"/>
    <p:sldId id="381" r:id="rId34"/>
    <p:sldId id="436" r:id="rId35"/>
    <p:sldId id="348" r:id="rId36"/>
    <p:sldId id="382" r:id="rId37"/>
    <p:sldId id="404" r:id="rId38"/>
    <p:sldId id="277" r:id="rId39"/>
    <p:sldId id="406" r:id="rId40"/>
    <p:sldId id="511" r:id="rId41"/>
    <p:sldId id="512" r:id="rId42"/>
    <p:sldId id="513" r:id="rId43"/>
    <p:sldId id="514" r:id="rId44"/>
    <p:sldId id="515" r:id="rId45"/>
    <p:sldId id="421" r:id="rId46"/>
    <p:sldId id="516" r:id="rId47"/>
    <p:sldId id="517" r:id="rId48"/>
    <p:sldId id="518" r:id="rId49"/>
    <p:sldId id="519" r:id="rId50"/>
    <p:sldId id="520" r:id="rId51"/>
    <p:sldId id="521" r:id="rId52"/>
    <p:sldId id="410" r:id="rId53"/>
    <p:sldId id="522" r:id="rId54"/>
    <p:sldId id="546" r:id="rId55"/>
    <p:sldId id="547" r:id="rId56"/>
    <p:sldId id="548" r:id="rId57"/>
    <p:sldId id="549" r:id="rId58"/>
    <p:sldId id="523" r:id="rId59"/>
    <p:sldId id="524" r:id="rId60"/>
    <p:sldId id="525" r:id="rId61"/>
    <p:sldId id="526" r:id="rId62"/>
    <p:sldId id="527" r:id="rId63"/>
    <p:sldId id="528" r:id="rId64"/>
    <p:sldId id="529" r:id="rId65"/>
    <p:sldId id="530" r:id="rId66"/>
    <p:sldId id="531" r:id="rId67"/>
    <p:sldId id="532" r:id="rId68"/>
    <p:sldId id="533" r:id="rId69"/>
    <p:sldId id="534" r:id="rId70"/>
    <p:sldId id="535" r:id="rId71"/>
    <p:sldId id="536" r:id="rId72"/>
    <p:sldId id="537" r:id="rId73"/>
    <p:sldId id="538" r:id="rId74"/>
    <p:sldId id="539" r:id="rId75"/>
    <p:sldId id="540" r:id="rId76"/>
    <p:sldId id="541" r:id="rId77"/>
    <p:sldId id="542" r:id="rId78"/>
    <p:sldId id="543" r:id="rId79"/>
    <p:sldId id="544" r:id="rId80"/>
    <p:sldId id="545" r:id="rId81"/>
    <p:sldId id="424" r:id="rId82"/>
    <p:sldId id="429" r:id="rId83"/>
    <p:sldId id="423" r:id="rId84"/>
    <p:sldId id="430" r:id="rId85"/>
    <p:sldId id="395" r:id="rId86"/>
    <p:sldId id="479" r:id="rId87"/>
    <p:sldId id="431" r:id="rId88"/>
    <p:sldId id="444" r:id="rId89"/>
    <p:sldId id="560" r:id="rId90"/>
    <p:sldId id="561" r:id="rId91"/>
    <p:sldId id="562" r:id="rId92"/>
    <p:sldId id="482" r:id="rId93"/>
    <p:sldId id="550" r:id="rId94"/>
    <p:sldId id="551" r:id="rId95"/>
    <p:sldId id="552" r:id="rId96"/>
    <p:sldId id="553" r:id="rId97"/>
    <p:sldId id="499" r:id="rId98"/>
    <p:sldId id="500" r:id="rId99"/>
    <p:sldId id="501" r:id="rId100"/>
    <p:sldId id="502" r:id="rId101"/>
    <p:sldId id="503" r:id="rId102"/>
    <p:sldId id="504" r:id="rId103"/>
    <p:sldId id="505" r:id="rId104"/>
    <p:sldId id="506" r:id="rId105"/>
    <p:sldId id="507" r:id="rId106"/>
    <p:sldId id="508" r:id="rId107"/>
    <p:sldId id="509" r:id="rId108"/>
    <p:sldId id="554" r:id="rId109"/>
    <p:sldId id="555" r:id="rId110"/>
    <p:sldId id="556" r:id="rId111"/>
    <p:sldId id="557" r:id="rId112"/>
    <p:sldId id="558" r:id="rId113"/>
    <p:sldId id="559" r:id="rId114"/>
    <p:sldId id="510" r:id="rId115"/>
    <p:sldId id="445" r:id="rId116"/>
    <p:sldId id="481" r:id="rId117"/>
    <p:sldId id="484" r:id="rId118"/>
    <p:sldId id="483" r:id="rId119"/>
    <p:sldId id="446" r:id="rId120"/>
    <p:sldId id="447" r:id="rId121"/>
    <p:sldId id="448" r:id="rId122"/>
    <p:sldId id="449" r:id="rId123"/>
    <p:sldId id="450" r:id="rId124"/>
    <p:sldId id="451" r:id="rId125"/>
    <p:sldId id="452" r:id="rId126"/>
    <p:sldId id="453" r:id="rId127"/>
    <p:sldId id="454" r:id="rId128"/>
    <p:sldId id="455" r:id="rId129"/>
    <p:sldId id="371" r:id="rId130"/>
    <p:sldId id="456" r:id="rId131"/>
    <p:sldId id="497" r:id="rId132"/>
    <p:sldId id="457" r:id="rId133"/>
    <p:sldId id="498" r:id="rId134"/>
    <p:sldId id="437" r:id="rId135"/>
  </p:sldIdLst>
  <p:sldSz cx="9144000" cy="6858000" type="screen4x3"/>
  <p:notesSz cx="4614863" cy="68151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93" autoAdjust="0"/>
  </p:normalViewPr>
  <p:slideViewPr>
    <p:cSldViewPr>
      <p:cViewPr varScale="1">
        <p:scale>
          <a:sx n="85" d="100"/>
          <a:sy n="85" d="100"/>
        </p:scale>
        <p:origin x="1144"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000250" cy="341313"/>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2614613" y="0"/>
            <a:ext cx="1998662" cy="341313"/>
          </a:xfrm>
          <a:prstGeom prst="rect">
            <a:avLst/>
          </a:prstGeom>
        </p:spPr>
        <p:txBody>
          <a:bodyPr vert="horz" lIns="91440" tIns="45720" rIns="91440" bIns="45720" rtlCol="0"/>
          <a:lstStyle>
            <a:lvl1pPr algn="r">
              <a:defRPr sz="1200"/>
            </a:lvl1pPr>
          </a:lstStyle>
          <a:p>
            <a:fld id="{A88BBDCF-5955-4FA1-A193-6FD7A9FBE3CA}" type="datetimeFigureOut">
              <a:rPr lang="tr-TR" smtClean="0"/>
              <a:t>20.07.2021</a:t>
            </a:fld>
            <a:endParaRPr lang="tr-TR"/>
          </a:p>
        </p:txBody>
      </p:sp>
      <p:sp>
        <p:nvSpPr>
          <p:cNvPr id="4" name="Slayt Görüntüsü Yer Tutucusu 3"/>
          <p:cNvSpPr>
            <a:spLocks noGrp="1" noRot="1" noChangeAspect="1"/>
          </p:cNvSpPr>
          <p:nvPr>
            <p:ph type="sldImg" idx="2"/>
          </p:nvPr>
        </p:nvSpPr>
        <p:spPr>
          <a:xfrm>
            <a:off x="604838" y="511175"/>
            <a:ext cx="3406775" cy="25558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461963" y="3236913"/>
            <a:ext cx="3690937" cy="30670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473825"/>
            <a:ext cx="2000250" cy="33972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2614613" y="6473825"/>
            <a:ext cx="1998662" cy="339725"/>
          </a:xfrm>
          <a:prstGeom prst="rect">
            <a:avLst/>
          </a:prstGeom>
        </p:spPr>
        <p:txBody>
          <a:bodyPr vert="horz" lIns="91440" tIns="45720" rIns="91440" bIns="45720" rtlCol="0" anchor="b"/>
          <a:lstStyle>
            <a:lvl1pPr algn="r">
              <a:defRPr sz="1200"/>
            </a:lvl1pPr>
          </a:lstStyle>
          <a:p>
            <a:fld id="{69980CE8-47F4-4D90-9C61-BCDC891741AC}" type="slidenum">
              <a:rPr lang="tr-TR" smtClean="0"/>
              <a:t>‹#›</a:t>
            </a:fld>
            <a:endParaRPr lang="tr-TR"/>
          </a:p>
        </p:txBody>
      </p:sp>
    </p:spTree>
    <p:extLst>
      <p:ext uri="{BB962C8B-B14F-4D97-AF65-F5344CB8AC3E}">
        <p14:creationId xmlns:p14="http://schemas.microsoft.com/office/powerpoint/2010/main" val="1150198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2</a:t>
            </a:fld>
            <a:endParaRPr lang="tr-TR"/>
          </a:p>
        </p:txBody>
      </p:sp>
    </p:spTree>
    <p:extLst>
      <p:ext uri="{BB962C8B-B14F-4D97-AF65-F5344CB8AC3E}">
        <p14:creationId xmlns:p14="http://schemas.microsoft.com/office/powerpoint/2010/main" val="36207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15</a:t>
            </a:fld>
            <a:endParaRPr lang="tr-TR"/>
          </a:p>
        </p:txBody>
      </p:sp>
    </p:spTree>
    <p:extLst>
      <p:ext uri="{BB962C8B-B14F-4D97-AF65-F5344CB8AC3E}">
        <p14:creationId xmlns:p14="http://schemas.microsoft.com/office/powerpoint/2010/main" val="1665673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16</a:t>
            </a:fld>
            <a:endParaRPr lang="tr-TR"/>
          </a:p>
        </p:txBody>
      </p:sp>
    </p:spTree>
    <p:extLst>
      <p:ext uri="{BB962C8B-B14F-4D97-AF65-F5344CB8AC3E}">
        <p14:creationId xmlns:p14="http://schemas.microsoft.com/office/powerpoint/2010/main" val="243878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Hadisin Ebu Hanife'ye delil oluşu şu yoruma dayanmaktadır: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“Hadiste yer alan böylesine güçlü bir uyarı, ancak vacip olan bir ibadetin terki konusunda yapılmış olabilir. Kurban vacip olmasaydı terk eden kimse için Hz. Peygamber böyle bir ifadeyi kullanmazdı.”</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22</a:t>
            </a:fld>
            <a:endParaRPr lang="tr-TR"/>
          </a:p>
        </p:txBody>
      </p:sp>
    </p:spTree>
    <p:extLst>
      <p:ext uri="{BB962C8B-B14F-4D97-AF65-F5344CB8AC3E}">
        <p14:creationId xmlns:p14="http://schemas.microsoft.com/office/powerpoint/2010/main" val="45487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Hz. Peygamber'in Arafat vakfesinde söylediği rivayet edilen ve sadece </a:t>
            </a:r>
            <a:r>
              <a:rPr lang="tr-TR" sz="1200" kern="1200" dirty="0" err="1" smtClean="0">
                <a:solidFill>
                  <a:schemeClr val="tx1"/>
                </a:solidFill>
                <a:effectLst/>
                <a:latin typeface="+mn-lt"/>
                <a:ea typeface="+mn-ea"/>
                <a:cs typeface="+mn-cs"/>
              </a:rPr>
              <a:t>Mıhnef</a:t>
            </a:r>
            <a:r>
              <a:rPr lang="tr-TR" sz="1200" kern="1200" dirty="0" smtClean="0">
                <a:solidFill>
                  <a:schemeClr val="tx1"/>
                </a:solidFill>
                <a:effectLst/>
                <a:latin typeface="+mn-lt"/>
                <a:ea typeface="+mn-ea"/>
                <a:cs typeface="+mn-cs"/>
              </a:rPr>
              <a:t> b. </a:t>
            </a:r>
            <a:r>
              <a:rPr lang="tr-TR" sz="1200" kern="1200" dirty="0" err="1" smtClean="0">
                <a:solidFill>
                  <a:schemeClr val="tx1"/>
                </a:solidFill>
                <a:effectLst/>
                <a:latin typeface="+mn-lt"/>
                <a:ea typeface="+mn-ea"/>
                <a:cs typeface="+mn-cs"/>
              </a:rPr>
              <a:t>Süleym'den</a:t>
            </a:r>
            <a:r>
              <a:rPr lang="tr-TR" sz="1200" kern="1200" dirty="0" smtClean="0">
                <a:solidFill>
                  <a:schemeClr val="tx1"/>
                </a:solidFill>
                <a:effectLst/>
                <a:latin typeface="+mn-lt"/>
                <a:ea typeface="+mn-ea"/>
                <a:cs typeface="+mn-cs"/>
              </a:rPr>
              <a:t> nakledilen, “her ev halkına, her yıl bir kurban gerektiğini” ifade eden hadis hem zayıftır,</a:t>
            </a:r>
            <a:r>
              <a:rPr lang="tr-TR" sz="1200" kern="1200" baseline="30000" dirty="0" smtClean="0">
                <a:solidFill>
                  <a:schemeClr val="tx1"/>
                </a:solidFill>
                <a:effectLst/>
                <a:latin typeface="+mn-lt"/>
                <a:ea typeface="+mn-ea"/>
                <a:cs typeface="+mn-cs"/>
              </a:rPr>
              <a:t>28</a:t>
            </a:r>
            <a:r>
              <a:rPr lang="tr-TR" sz="1200" kern="1200" dirty="0" smtClean="0">
                <a:solidFill>
                  <a:schemeClr val="tx1"/>
                </a:solidFill>
                <a:effectLst/>
                <a:latin typeface="+mn-lt"/>
                <a:ea typeface="+mn-ea"/>
                <a:cs typeface="+mn-cs"/>
              </a:rPr>
              <a:t> hem de </a:t>
            </a:r>
            <a:r>
              <a:rPr lang="tr-TR" sz="1200" kern="1200" dirty="0" err="1" smtClean="0">
                <a:solidFill>
                  <a:schemeClr val="tx1"/>
                </a:solidFill>
                <a:effectLst/>
                <a:latin typeface="+mn-lt"/>
                <a:ea typeface="+mn-ea"/>
                <a:cs typeface="+mn-cs"/>
              </a:rPr>
              <a:t>mensûh</a:t>
            </a:r>
            <a:r>
              <a:rPr lang="tr-TR" sz="1200" kern="1200" dirty="0" smtClean="0">
                <a:solidFill>
                  <a:schemeClr val="tx1"/>
                </a:solidFill>
                <a:effectLst/>
                <a:latin typeface="+mn-lt"/>
                <a:ea typeface="+mn-ea"/>
                <a:cs typeface="+mn-cs"/>
              </a:rPr>
              <a:t> yani hükmü yürürlükten kaldırılmıştır.</a:t>
            </a:r>
            <a:r>
              <a:rPr lang="tr-TR" sz="1200" kern="1200" baseline="30000" dirty="0" smtClean="0">
                <a:solidFill>
                  <a:schemeClr val="tx1"/>
                </a:solidFill>
                <a:effectLst/>
                <a:latin typeface="+mn-lt"/>
                <a:ea typeface="+mn-ea"/>
                <a:cs typeface="+mn-cs"/>
              </a:rPr>
              <a:t>29</a:t>
            </a:r>
            <a:r>
              <a:rPr lang="tr-TR" sz="1200" kern="1200" dirty="0" smtClean="0">
                <a:solidFill>
                  <a:schemeClr val="tx1"/>
                </a:solidFill>
                <a:effectLst/>
                <a:latin typeface="+mn-lt"/>
                <a:ea typeface="+mn-ea"/>
                <a:cs typeface="+mn-cs"/>
              </a:rPr>
              <a:t> </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23</a:t>
            </a:fld>
            <a:endParaRPr lang="tr-TR"/>
          </a:p>
        </p:txBody>
      </p:sp>
    </p:spTree>
    <p:extLst>
      <p:ext uri="{BB962C8B-B14F-4D97-AF65-F5344CB8AC3E}">
        <p14:creationId xmlns:p14="http://schemas.microsoft.com/office/powerpoint/2010/main" val="540825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HANEFİ MEZHEBİ:</a:t>
            </a:r>
          </a:p>
          <a:p>
            <a:pPr algn="just"/>
            <a:r>
              <a:rPr lang="tr-TR" sz="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İmam-ı Azam: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Vacip</a:t>
            </a:r>
            <a:endParaRPr lang="tr-TR" sz="1200" b="1" dirty="0" smtClean="0">
              <a:solidFill>
                <a:srgbClr val="99FF66"/>
              </a:solidFill>
              <a:latin typeface="Arial" pitchFamily="34" charset="0"/>
              <a:cs typeface="Arial" pitchFamily="34" charset="0"/>
            </a:endParaRPr>
          </a:p>
          <a:p>
            <a:pPr algn="just"/>
            <a:r>
              <a:rPr lang="tr-TR" sz="1200" dirty="0" smtClean="0">
                <a:solidFill>
                  <a:schemeClr val="bg1"/>
                </a:solidFill>
                <a:latin typeface="Arial" pitchFamily="34" charset="0"/>
                <a:cs typeface="Arial" pitchFamily="34" charset="0"/>
              </a:rPr>
              <a:t>İmam Muhammed: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Sünnet-i </a:t>
            </a:r>
            <a:r>
              <a:rPr lang="tr-TR" sz="1200" b="1" dirty="0" err="1" smtClean="0">
                <a:solidFill>
                  <a:srgbClr val="99FF66"/>
                </a:solidFill>
                <a:effectLst>
                  <a:outerShdw blurRad="38100" dist="38100" dir="2700000" algn="tl">
                    <a:srgbClr val="000000">
                      <a:alpha val="43137"/>
                    </a:srgbClr>
                  </a:outerShdw>
                </a:effectLst>
                <a:latin typeface="Arial" pitchFamily="34" charset="0"/>
                <a:cs typeface="Arial" pitchFamily="34" charset="0"/>
              </a:rPr>
              <a:t>müekkede</a:t>
            </a:r>
            <a:endPar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endParaRPr>
          </a:p>
          <a:p>
            <a:pPr algn="just"/>
            <a:r>
              <a:rPr lang="tr-TR" sz="1200" dirty="0" smtClean="0">
                <a:solidFill>
                  <a:schemeClr val="bg1"/>
                </a:solidFill>
                <a:latin typeface="Arial" pitchFamily="34" charset="0"/>
                <a:cs typeface="Arial" pitchFamily="34" charset="0"/>
              </a:rPr>
              <a:t>İmam Ebu Yusuf: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Sünnet-i </a:t>
            </a:r>
            <a:r>
              <a:rPr lang="tr-TR" sz="1200" b="1" dirty="0" err="1" smtClean="0">
                <a:solidFill>
                  <a:srgbClr val="99FF66"/>
                </a:solidFill>
                <a:effectLst>
                  <a:outerShdw blurRad="38100" dist="38100" dir="2700000" algn="tl">
                    <a:srgbClr val="000000">
                      <a:alpha val="43137"/>
                    </a:srgbClr>
                  </a:outerShdw>
                </a:effectLst>
                <a:latin typeface="Arial" pitchFamily="34" charset="0"/>
                <a:cs typeface="Arial" pitchFamily="34" charset="0"/>
              </a:rPr>
              <a:t>müekkede</a:t>
            </a:r>
            <a:endPar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endParaRPr>
          </a:p>
          <a:p>
            <a:pPr algn="just"/>
            <a:endParaRPr lang="tr-TR" sz="1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just"/>
            <a:endParaRPr lang="tr-TR" sz="100" dirty="0" smtClean="0">
              <a:solidFill>
                <a:srgbClr val="FFFF00"/>
              </a:solidFill>
              <a:latin typeface="Arial" pitchFamily="34" charset="0"/>
              <a:cs typeface="Arial" pitchFamily="34" charset="0"/>
            </a:endParaRPr>
          </a:p>
          <a:p>
            <a:pPr algn="just"/>
            <a:r>
              <a:rPr lang="tr-TR"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ŞAFİİ MEZHEBİ: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Sünnet-i </a:t>
            </a:r>
            <a:r>
              <a:rPr lang="tr-TR" sz="1200" b="1" dirty="0" err="1" smtClean="0">
                <a:solidFill>
                  <a:srgbClr val="99FF66"/>
                </a:solidFill>
                <a:effectLst>
                  <a:outerShdw blurRad="38100" dist="38100" dir="2700000" algn="tl">
                    <a:srgbClr val="000000">
                      <a:alpha val="43137"/>
                    </a:srgbClr>
                  </a:outerShdw>
                </a:effectLst>
                <a:latin typeface="Arial" pitchFamily="34" charset="0"/>
                <a:cs typeface="Arial" pitchFamily="34" charset="0"/>
              </a:rPr>
              <a:t>müekkede</a:t>
            </a:r>
            <a:endPar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endParaRPr>
          </a:p>
          <a:p>
            <a:pPr algn="just"/>
            <a:endParaRPr lang="tr-TR" sz="100" dirty="0" smtClean="0">
              <a:solidFill>
                <a:srgbClr val="FFFF00"/>
              </a:solidFill>
              <a:latin typeface="Arial" pitchFamily="34" charset="0"/>
              <a:cs typeface="Arial" pitchFamily="34" charset="0"/>
            </a:endParaRPr>
          </a:p>
          <a:p>
            <a:pPr algn="just"/>
            <a:r>
              <a:rPr lang="tr-TR"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MALİKİ MEZHEBİ: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Sünnet-i </a:t>
            </a:r>
            <a:r>
              <a:rPr lang="tr-TR" sz="1200" b="1" dirty="0" err="1" smtClean="0">
                <a:solidFill>
                  <a:srgbClr val="99FF66"/>
                </a:solidFill>
                <a:effectLst>
                  <a:outerShdw blurRad="38100" dist="38100" dir="2700000" algn="tl">
                    <a:srgbClr val="000000">
                      <a:alpha val="43137"/>
                    </a:srgbClr>
                  </a:outerShdw>
                </a:effectLst>
                <a:latin typeface="Arial" pitchFamily="34" charset="0"/>
                <a:cs typeface="Arial" pitchFamily="34" charset="0"/>
              </a:rPr>
              <a:t>müekkede</a:t>
            </a:r>
            <a:endPar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endParaRPr>
          </a:p>
          <a:p>
            <a:pPr algn="just"/>
            <a:endParaRPr lang="tr-TR" sz="100" dirty="0" smtClean="0">
              <a:solidFill>
                <a:srgbClr val="FFFF00"/>
              </a:solidFill>
              <a:latin typeface="Arial" pitchFamily="34" charset="0"/>
              <a:cs typeface="Arial" pitchFamily="34" charset="0"/>
            </a:endParaRPr>
          </a:p>
          <a:p>
            <a:pPr algn="just"/>
            <a:r>
              <a:rPr lang="tr-TR"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HANBELİ MEZHEBİ:   </a:t>
            </a:r>
            <a:r>
              <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rPr>
              <a:t>Sünnet-i </a:t>
            </a:r>
            <a:r>
              <a:rPr lang="tr-TR" sz="1200" b="1" dirty="0" err="1" smtClean="0">
                <a:solidFill>
                  <a:srgbClr val="99FF66"/>
                </a:solidFill>
                <a:effectLst>
                  <a:outerShdw blurRad="38100" dist="38100" dir="2700000" algn="tl">
                    <a:srgbClr val="000000">
                      <a:alpha val="43137"/>
                    </a:srgbClr>
                  </a:outerShdw>
                </a:effectLst>
                <a:latin typeface="Arial" pitchFamily="34" charset="0"/>
                <a:cs typeface="Arial" pitchFamily="34" charset="0"/>
              </a:rPr>
              <a:t>müekkede</a:t>
            </a:r>
            <a:endParaRPr lang="tr-TR" sz="1200" b="1" dirty="0" smtClean="0">
              <a:solidFill>
                <a:srgbClr val="99FF66"/>
              </a:solidFill>
              <a:effectLst>
                <a:outerShdw blurRad="38100" dist="38100" dir="2700000" algn="tl">
                  <a:srgbClr val="000000">
                    <a:alpha val="43137"/>
                  </a:srgbClr>
                </a:outerShdw>
              </a:effectLst>
              <a:latin typeface="Arial" pitchFamily="34" charset="0"/>
              <a:cs typeface="Arial" pitchFamily="34" charset="0"/>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24</a:t>
            </a:fld>
            <a:endParaRPr lang="tr-TR"/>
          </a:p>
        </p:txBody>
      </p:sp>
    </p:spTree>
    <p:extLst>
      <p:ext uri="{BB962C8B-B14F-4D97-AF65-F5344CB8AC3E}">
        <p14:creationId xmlns:p14="http://schemas.microsoft.com/office/powerpoint/2010/main" val="1775750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r>
              <a:rPr lang="tr-TR" sz="1050" b="1" dirty="0" smtClean="0">
                <a:solidFill>
                  <a:schemeClr val="tx1"/>
                </a:solidFill>
                <a:latin typeface="Times New Roman" pitchFamily="18" charset="0"/>
                <a:cs typeface="Times New Roman" pitchFamily="18" charset="0"/>
              </a:rPr>
              <a:t>KURBAN  KESME NİSABI</a:t>
            </a:r>
          </a:p>
          <a:p>
            <a:pPr algn="just"/>
            <a:r>
              <a:rPr lang="tr-TR" sz="1050" b="1" dirty="0" smtClean="0">
                <a:solidFill>
                  <a:srgbClr val="0070C0"/>
                </a:solidFill>
              </a:rPr>
              <a:t>	</a:t>
            </a:r>
            <a:r>
              <a:rPr lang="tr-TR" sz="1050" dirty="0" smtClean="0">
                <a:solidFill>
                  <a:schemeClr val="tx1"/>
                </a:solidFill>
                <a:latin typeface="Times New Roman" pitchFamily="18" charset="0"/>
                <a:cs typeface="Times New Roman" pitchFamily="18" charset="0"/>
              </a:rPr>
              <a:t> </a:t>
            </a:r>
            <a:r>
              <a:rPr lang="tr-TR" sz="1200" dirty="0" smtClean="0">
                <a:solidFill>
                  <a:schemeClr val="tx1"/>
                </a:solidFill>
                <a:latin typeface="Times New Roman" pitchFamily="18" charset="0"/>
                <a:cs typeface="Times New Roman" pitchFamily="18" charset="0"/>
              </a:rPr>
              <a:t>Kurban nisabı, kişinin temel ihtiyaçları olan </a:t>
            </a:r>
          </a:p>
          <a:p>
            <a:pPr marL="514350" indent="-514350" algn="just">
              <a:buFont typeface="Wingdings" pitchFamily="2" charset="2"/>
              <a:buChar char="q"/>
            </a:pPr>
            <a:r>
              <a:rPr lang="tr-TR" sz="1200" b="1" i="1" dirty="0" smtClean="0">
                <a:solidFill>
                  <a:srgbClr val="C00000"/>
                </a:solidFill>
                <a:latin typeface="Times New Roman" pitchFamily="18" charset="0"/>
                <a:cs typeface="Times New Roman" pitchFamily="18" charset="0"/>
              </a:rPr>
              <a:t>Oturacak evi, </a:t>
            </a:r>
          </a:p>
          <a:p>
            <a:pPr marL="514350" indent="-514350" algn="just">
              <a:buFont typeface="Wingdings" pitchFamily="2" charset="2"/>
              <a:buChar char="q"/>
            </a:pPr>
            <a:r>
              <a:rPr lang="tr-TR" sz="1200" b="1" i="1" dirty="0" smtClean="0">
                <a:solidFill>
                  <a:srgbClr val="00B050"/>
                </a:solidFill>
                <a:latin typeface="Times New Roman" pitchFamily="18" charset="0"/>
                <a:cs typeface="Times New Roman" pitchFamily="18" charset="0"/>
              </a:rPr>
              <a:t>Evinin yeter derecede eşyası, </a:t>
            </a:r>
          </a:p>
          <a:p>
            <a:pPr marL="514350" indent="-514350" algn="just">
              <a:buFont typeface="Wingdings" pitchFamily="2" charset="2"/>
              <a:buChar char="q"/>
            </a:pPr>
            <a:r>
              <a:rPr lang="tr-TR" sz="1200" b="1" i="1" dirty="0" smtClean="0">
                <a:solidFill>
                  <a:srgbClr val="7030A0"/>
                </a:solidFill>
                <a:latin typeface="Times New Roman" pitchFamily="18" charset="0"/>
                <a:cs typeface="Times New Roman" pitchFamily="18" charset="0"/>
              </a:rPr>
              <a:t>Üç kat elbisesi, </a:t>
            </a:r>
          </a:p>
          <a:p>
            <a:pPr marL="514350" indent="-514350" algn="just">
              <a:buFont typeface="Wingdings" pitchFamily="2" charset="2"/>
              <a:buChar char="q"/>
            </a:pPr>
            <a:r>
              <a:rPr lang="tr-TR" sz="1200" b="1" i="1" dirty="0" smtClean="0">
                <a:solidFill>
                  <a:schemeClr val="accent6">
                    <a:lumMod val="50000"/>
                  </a:schemeClr>
                </a:solidFill>
                <a:latin typeface="Times New Roman" pitchFamily="18" charset="0"/>
                <a:cs typeface="Times New Roman" pitchFamily="18" charset="0"/>
              </a:rPr>
              <a:t>Kendisinin ve bakmakla yükümlü olduğu kimselerin bir aylık (her ay sabit geliri olan) veya yıllık nafakalarından ve borcundan fazla </a:t>
            </a:r>
            <a:r>
              <a:rPr lang="tr-TR" sz="1200" b="1" i="1" dirty="0" smtClean="0">
                <a:solidFill>
                  <a:srgbClr val="FF0000"/>
                </a:solidFill>
                <a:latin typeface="Times New Roman" pitchFamily="18" charset="0"/>
                <a:cs typeface="Times New Roman" pitchFamily="18" charset="0"/>
              </a:rPr>
              <a:t>80,18 gr. Altın veya bunun kıymeti para ve eşyaya malik olan kimse </a:t>
            </a:r>
          </a:p>
          <a:p>
            <a:r>
              <a:rPr lang="tr-TR" sz="1200" b="1" i="1" u="sng" dirty="0" smtClean="0">
                <a:solidFill>
                  <a:srgbClr val="0070C0"/>
                </a:solidFill>
                <a:latin typeface="Times New Roman" pitchFamily="18" charset="0"/>
                <a:cs typeface="Times New Roman" pitchFamily="18" charset="0"/>
              </a:rPr>
              <a:t>Kurban kesecek kadar zengin demektir</a:t>
            </a:r>
            <a:r>
              <a:rPr lang="tr-TR" sz="1200" b="1" u="sng" dirty="0" smtClean="0">
                <a:solidFill>
                  <a:srgbClr val="0070C0"/>
                </a:solidFill>
                <a:latin typeface="Times New Roman" pitchFamily="18" charset="0"/>
                <a:cs typeface="Times New Roman" pitchFamily="18" charset="0"/>
              </a:rPr>
              <a:t>. </a:t>
            </a:r>
            <a:endParaRPr lang="tr-TR" sz="1100" b="1" u="sng" dirty="0" smtClean="0">
              <a:solidFill>
                <a:schemeClr val="tx1"/>
              </a:solidFill>
              <a:latin typeface="Times New Roman" pitchFamily="18" charset="0"/>
              <a:cs typeface="Times New Roman" pitchFamily="18" charset="0"/>
            </a:endParaRPr>
          </a:p>
          <a:p>
            <a:endParaRPr lang="tr-TR" sz="11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tr-TR" sz="11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tr-TR" sz="1200"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25</a:t>
            </a:fld>
            <a:endParaRPr lang="tr-TR"/>
          </a:p>
        </p:txBody>
      </p:sp>
    </p:spTree>
    <p:extLst>
      <p:ext uri="{BB962C8B-B14F-4D97-AF65-F5344CB8AC3E}">
        <p14:creationId xmlns:p14="http://schemas.microsoft.com/office/powerpoint/2010/main" val="364526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Güneşin yükselişiyle birlikte bayram namazı için önceden tespit ettiği açık alandaki </a:t>
            </a:r>
            <a:r>
              <a:rPr lang="tr-TR" sz="1200" kern="1200" dirty="0" err="1" smtClean="0">
                <a:solidFill>
                  <a:schemeClr val="tx1"/>
                </a:solidFill>
                <a:effectLst/>
                <a:latin typeface="+mn-lt"/>
                <a:ea typeface="+mn-ea"/>
                <a:cs typeface="+mn-cs"/>
              </a:rPr>
              <a:t>musallâya</a:t>
            </a:r>
            <a:r>
              <a:rPr lang="tr-TR" sz="1200" kern="1200" dirty="0" smtClean="0">
                <a:solidFill>
                  <a:schemeClr val="tx1"/>
                </a:solidFill>
                <a:effectLst/>
                <a:latin typeface="+mn-lt"/>
                <a:ea typeface="+mn-ea"/>
                <a:cs typeface="+mn-cs"/>
              </a:rPr>
              <a:t> (namazgâha) doğru ilerlemeye başladı. Yol boyu giderken henüz vakti gelmediği hâlde aceleyle kesilmiş kurbanlar dikkatinden kaçmadı.</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Namazgâha varınca oradakilere selâm verdi. Kendisine verilen bir yay veya bastona dayanarak Allah'a </a:t>
            </a:r>
            <a:r>
              <a:rPr lang="tr-TR" sz="1200" kern="1200" dirty="0" err="1" smtClean="0">
                <a:solidFill>
                  <a:schemeClr val="tx1"/>
                </a:solidFill>
                <a:effectLst/>
                <a:latin typeface="+mn-lt"/>
                <a:ea typeface="+mn-ea"/>
                <a:cs typeface="+mn-cs"/>
              </a:rPr>
              <a:t>hamd</a:t>
            </a:r>
            <a:r>
              <a:rPr lang="tr-TR" sz="1200" kern="1200" dirty="0" smtClean="0">
                <a:solidFill>
                  <a:schemeClr val="tx1"/>
                </a:solidFill>
                <a:effectLst/>
                <a:latin typeface="+mn-lt"/>
                <a:ea typeface="+mn-ea"/>
                <a:cs typeface="+mn-cs"/>
              </a:rPr>
              <a:t> ve </a:t>
            </a:r>
            <a:r>
              <a:rPr lang="tr-TR" sz="1200" kern="1200" dirty="0" err="1" smtClean="0">
                <a:solidFill>
                  <a:schemeClr val="tx1"/>
                </a:solidFill>
                <a:effectLst/>
                <a:latin typeface="+mn-lt"/>
                <a:ea typeface="+mn-ea"/>
                <a:cs typeface="+mn-cs"/>
              </a:rPr>
              <a:t>senâ</a:t>
            </a:r>
            <a:r>
              <a:rPr lang="tr-TR" sz="1200" kern="1200" dirty="0" smtClean="0">
                <a:solidFill>
                  <a:schemeClr val="tx1"/>
                </a:solidFill>
                <a:effectLst/>
                <a:latin typeface="+mn-lt"/>
                <a:ea typeface="+mn-ea"/>
                <a:cs typeface="+mn-cs"/>
              </a:rPr>
              <a:t> ettikten sonra </a:t>
            </a:r>
            <a:r>
              <a:rPr lang="tr-TR" sz="1200" kern="1200" dirty="0" err="1" smtClean="0">
                <a:solidFill>
                  <a:schemeClr val="tx1"/>
                </a:solidFill>
                <a:effectLst/>
                <a:latin typeface="+mn-lt"/>
                <a:ea typeface="+mn-ea"/>
                <a:cs typeface="+mn-cs"/>
              </a:rPr>
              <a:t>ashâbına</a:t>
            </a:r>
            <a:r>
              <a:rPr lang="tr-TR" sz="1200" kern="1200" dirty="0" smtClean="0">
                <a:solidFill>
                  <a:schemeClr val="tx1"/>
                </a:solidFill>
                <a:effectLst/>
                <a:latin typeface="+mn-lt"/>
                <a:ea typeface="+mn-ea"/>
                <a:cs typeface="+mn-cs"/>
              </a:rPr>
              <a:t> şöyle seslendi: </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31</a:t>
            </a:fld>
            <a:endParaRPr lang="tr-TR"/>
          </a:p>
        </p:txBody>
      </p:sp>
    </p:spTree>
    <p:extLst>
      <p:ext uri="{BB962C8B-B14F-4D97-AF65-F5344CB8AC3E}">
        <p14:creationId xmlns:p14="http://schemas.microsoft.com/office/powerpoint/2010/main" val="10634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 </a:t>
            </a:r>
          </a:p>
          <a:p>
            <a:pPr rtl="1"/>
            <a:r>
              <a:rPr lang="ar-SA" sz="1200" b="1" kern="1200" dirty="0" smtClean="0">
                <a:solidFill>
                  <a:schemeClr val="tx1"/>
                </a:solidFill>
                <a:effectLst/>
                <a:latin typeface="+mn-lt"/>
                <a:ea typeface="+mn-ea"/>
                <a:cs typeface="+mn-cs"/>
              </a:rPr>
              <a:t>إِنِّى وَجَّهْتُ وَجْهِىَ لِلَّذِى فَطَرَ السَّمَوَاتِ وَالأَرْضَ حَنِيفًا وَمَا أَنَا مِنَ الْمُشْرِكِينَ إِنَّ صَلاَتِى وَنُسُكِى وَمَحْيَاىَ وَمَمَاتِى لِلَّهِ رَبِّ الْعَالَمِينَ لاَ شَرِيكَ لَهُ وَبِذَلِكَ أُمِرْتُ وَأَنَا أَوَّلُ الْمُسْلِمِينَ اللَّهُمَّ مِنْكَ وَلَكَ عَنْ مُحَمَّدٍ وَأُمَّتِهِ</a:t>
            </a:r>
            <a:r>
              <a:rPr lang="tr-TR"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tr-TR" sz="1200" i="1" kern="1200" dirty="0" smtClean="0">
                <a:solidFill>
                  <a:schemeClr val="tx1"/>
                </a:solidFill>
                <a:effectLst/>
                <a:latin typeface="+mn-lt"/>
                <a:ea typeface="+mn-ea"/>
                <a:cs typeface="+mn-cs"/>
              </a:rPr>
              <a:t>“Ben </a:t>
            </a:r>
            <a:r>
              <a:rPr lang="tr-TR" sz="1200" i="1" kern="1200" dirty="0" err="1" smtClean="0">
                <a:solidFill>
                  <a:schemeClr val="tx1"/>
                </a:solidFill>
                <a:effectLst/>
                <a:latin typeface="+mn-lt"/>
                <a:ea typeface="+mn-ea"/>
                <a:cs typeface="+mn-cs"/>
              </a:rPr>
              <a:t>hanîf</a:t>
            </a:r>
            <a:r>
              <a:rPr lang="tr-TR" sz="1200" i="1" kern="1200" dirty="0" smtClean="0">
                <a:solidFill>
                  <a:schemeClr val="tx1"/>
                </a:solidFill>
                <a:effectLst/>
                <a:latin typeface="+mn-lt"/>
                <a:ea typeface="+mn-ea"/>
                <a:cs typeface="+mn-cs"/>
              </a:rPr>
              <a:t> (hakka yönelmiş) olarak, yüzümü gökleri ve yeri yaratan (Allah)'a çevirdim ve ben müşriklerden değilim. Şüphesiz benim namazım, kurbanım, hayatım ve ölümüm âlemlerin Rabbi olan Allah içindir. O'nun hiçbir ortağı yoktur. Ben bununla </a:t>
            </a:r>
            <a:r>
              <a:rPr lang="tr-TR" sz="1200" i="1" kern="1200" dirty="0" err="1" smtClean="0">
                <a:solidFill>
                  <a:schemeClr val="tx1"/>
                </a:solidFill>
                <a:effectLst/>
                <a:latin typeface="+mn-lt"/>
                <a:ea typeface="+mn-ea"/>
                <a:cs typeface="+mn-cs"/>
              </a:rPr>
              <a:t>emrolundum</a:t>
            </a:r>
            <a:r>
              <a:rPr lang="tr-TR" sz="1200" i="1" kern="1200" dirty="0" smtClean="0">
                <a:solidFill>
                  <a:schemeClr val="tx1"/>
                </a:solidFill>
                <a:effectLst/>
                <a:latin typeface="+mn-lt"/>
                <a:ea typeface="+mn-ea"/>
                <a:cs typeface="+mn-cs"/>
              </a:rPr>
              <a:t> ve ben Müslümanların ilkiyim. Allah'ım (bu kurban) sendendir ve Muhammed ile ümmeti tarafından senin (rızan) için sunulmuştur.”</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Allah </a:t>
            </a:r>
            <a:r>
              <a:rPr lang="tr-TR" sz="1200" kern="1200" dirty="0" err="1" smtClean="0">
                <a:solidFill>
                  <a:schemeClr val="tx1"/>
                </a:solidFill>
                <a:effectLst/>
                <a:latin typeface="+mn-lt"/>
                <a:ea typeface="+mn-ea"/>
                <a:cs typeface="+mn-cs"/>
              </a:rPr>
              <a:t>Resûlü'nün</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âyetler</a:t>
            </a:r>
            <a:r>
              <a:rPr lang="tr-TR" sz="1200" kern="1200" dirty="0" smtClean="0">
                <a:solidFill>
                  <a:schemeClr val="tx1"/>
                </a:solidFill>
                <a:effectLst/>
                <a:latin typeface="+mn-lt"/>
                <a:ea typeface="+mn-ea"/>
                <a:cs typeface="+mn-cs"/>
              </a:rPr>
              <a:t> ihtiva eden</a:t>
            </a:r>
            <a:r>
              <a:rPr lang="tr-TR" sz="1200" kern="1200" baseline="30000" dirty="0" smtClean="0">
                <a:solidFill>
                  <a:schemeClr val="tx1"/>
                </a:solidFill>
                <a:effectLst/>
                <a:latin typeface="+mn-lt"/>
                <a:ea typeface="+mn-ea"/>
                <a:cs typeface="+mn-cs"/>
              </a:rPr>
              <a:t>17</a:t>
            </a:r>
            <a:r>
              <a:rPr lang="tr-TR" sz="1200" kern="1200" dirty="0" smtClean="0">
                <a:solidFill>
                  <a:schemeClr val="tx1"/>
                </a:solidFill>
                <a:effectLst/>
                <a:latin typeface="+mn-lt"/>
                <a:ea typeface="+mn-ea"/>
                <a:cs typeface="+mn-cs"/>
              </a:rPr>
              <a:t> bu duası, İslâm'daki kurbanlar ile </a:t>
            </a:r>
            <a:r>
              <a:rPr lang="tr-TR" sz="1200" kern="1200" dirty="0" err="1" smtClean="0">
                <a:solidFill>
                  <a:schemeClr val="tx1"/>
                </a:solidFill>
                <a:effectLst/>
                <a:latin typeface="+mn-lt"/>
                <a:ea typeface="+mn-ea"/>
                <a:cs typeface="+mn-cs"/>
              </a:rPr>
              <a:t>câhiliye</a:t>
            </a:r>
            <a:r>
              <a:rPr lang="tr-TR" sz="1200" kern="1200" dirty="0" smtClean="0">
                <a:solidFill>
                  <a:schemeClr val="tx1"/>
                </a:solidFill>
                <a:effectLst/>
                <a:latin typeface="+mn-lt"/>
                <a:ea typeface="+mn-ea"/>
                <a:cs typeface="+mn-cs"/>
              </a:rPr>
              <a:t> dönemindeki kurbanlar arasındaki en önemli farkı göstermekteydi. Asırlardır kurbanlar putlara adanmış, şirk içerisinde kesilmişti.</a:t>
            </a:r>
          </a:p>
          <a:p>
            <a:r>
              <a:rPr lang="tr-TR" sz="1200" kern="1200" dirty="0" err="1" smtClean="0">
                <a:solidFill>
                  <a:schemeClr val="tx1"/>
                </a:solidFill>
                <a:effectLst/>
                <a:latin typeface="+mn-lt"/>
                <a:ea typeface="+mn-ea"/>
                <a:cs typeface="+mn-cs"/>
              </a:rPr>
              <a:t>İbn</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Mâce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Edâhî</a:t>
            </a:r>
            <a:r>
              <a:rPr lang="tr-TR" sz="1200" kern="1200" dirty="0" smtClean="0">
                <a:solidFill>
                  <a:schemeClr val="tx1"/>
                </a:solidFill>
                <a:effectLst/>
                <a:latin typeface="+mn-lt"/>
                <a:ea typeface="+mn-ea"/>
                <a:cs typeface="+mn-cs"/>
              </a:rPr>
              <a:t>, 1.</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Şimdi ise, sadece yaratan Allah'ın adıyla, O'nun adına kurban ediliyorlardı. Ardından Peygamber Efendimiz, </a:t>
            </a:r>
            <a:r>
              <a:rPr lang="tr-TR" sz="1200" i="1" kern="1200" dirty="0" smtClean="0">
                <a:solidFill>
                  <a:schemeClr val="tx1"/>
                </a:solidFill>
                <a:effectLst/>
                <a:latin typeface="+mn-lt"/>
                <a:ea typeface="+mn-ea"/>
                <a:cs typeface="+mn-cs"/>
              </a:rPr>
              <a:t>“Allah'ım (bu kurban) sendendir ve Muhammed ile ümmeti tarafından senin (rızan) için sunulmuştur.”</a:t>
            </a:r>
            <a:r>
              <a:rPr lang="tr-TR" sz="1200" kern="1200" dirty="0" smtClean="0">
                <a:solidFill>
                  <a:schemeClr val="tx1"/>
                </a:solidFill>
                <a:effectLst/>
                <a:latin typeface="+mn-lt"/>
                <a:ea typeface="+mn-ea"/>
                <a:cs typeface="+mn-cs"/>
              </a:rPr>
              <a:t> dedi.</a:t>
            </a:r>
            <a:r>
              <a:rPr lang="tr-TR" sz="1200" kern="1200" baseline="300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İbn</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Mâce</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Edâhî</a:t>
            </a:r>
            <a:r>
              <a:rPr lang="tr-TR" sz="1200" kern="1200" dirty="0" smtClean="0">
                <a:solidFill>
                  <a:schemeClr val="tx1"/>
                </a:solidFill>
                <a:effectLst/>
                <a:latin typeface="+mn-lt"/>
                <a:ea typeface="+mn-ea"/>
                <a:cs typeface="+mn-cs"/>
              </a:rPr>
              <a:t>, 3.</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32</a:t>
            </a:fld>
            <a:endParaRPr lang="tr-TR"/>
          </a:p>
        </p:txBody>
      </p:sp>
    </p:spTree>
    <p:extLst>
      <p:ext uri="{BB962C8B-B14F-4D97-AF65-F5344CB8AC3E}">
        <p14:creationId xmlns:p14="http://schemas.microsoft.com/office/powerpoint/2010/main" val="143276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chemeClr val="tx1"/>
                </a:solidFill>
              </a:rPr>
              <a:t>Kurban: Her Kılı Ve Tüyü İçin Sevap olup, Kıyamet Günü Binit ve Ateşe Karşı Perde Olacaktır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36</a:t>
            </a:fld>
            <a:endParaRPr lang="tr-TR"/>
          </a:p>
        </p:txBody>
      </p:sp>
    </p:spTree>
    <p:extLst>
      <p:ext uri="{BB962C8B-B14F-4D97-AF65-F5344CB8AC3E}">
        <p14:creationId xmlns:p14="http://schemas.microsoft.com/office/powerpoint/2010/main" val="194251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solidFill>
                  <a:schemeClr val="tx1"/>
                </a:solidFill>
              </a:rPr>
              <a:t>Kurban: Her Kılı Ve Tüyü İçin Sevap olup, Kıyamet Günü Binit ve Ateşe Karşı Perde Olacaktır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37</a:t>
            </a:fld>
            <a:endParaRPr lang="tr-TR"/>
          </a:p>
        </p:txBody>
      </p:sp>
    </p:spTree>
    <p:extLst>
      <p:ext uri="{BB962C8B-B14F-4D97-AF65-F5344CB8AC3E}">
        <p14:creationId xmlns:p14="http://schemas.microsoft.com/office/powerpoint/2010/main" val="22461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rtl="1"/>
            <a:r>
              <a:rPr lang="ar-SA" sz="2400" dirty="0" smtClean="0">
                <a:solidFill>
                  <a:schemeClr val="tx1"/>
                </a:solidFill>
                <a:latin typeface="HASENAT4" pitchFamily="2" charset="-78"/>
                <a:cs typeface="HASENAT4" pitchFamily="2" charset="-78"/>
              </a:rPr>
              <a:t>الصَّوْمُ يَوْمَ تُصُومُونَ وَالْفِطْرُ يَوْمَ تُفْطِرونَ، </a:t>
            </a:r>
            <a:r>
              <a:rPr lang="ar-SA" sz="2400" dirty="0" smtClean="0">
                <a:solidFill>
                  <a:srgbClr val="FF0000"/>
                </a:solidFill>
                <a:latin typeface="HASENAT4" pitchFamily="2" charset="-78"/>
                <a:cs typeface="HASENAT4" pitchFamily="2" charset="-78"/>
              </a:rPr>
              <a:t>وَالْاَضْحَى يَوْمَ تُضَحُّونَ. </a:t>
            </a:r>
            <a:endParaRPr lang="tr-TR" sz="900" dirty="0" smtClean="0">
              <a:solidFill>
                <a:srgbClr val="FF0000"/>
              </a:solidFill>
            </a:endParaRPr>
          </a:p>
          <a:p>
            <a:pPr algn="l"/>
            <a:r>
              <a:rPr lang="tr-TR" sz="1050" dirty="0" smtClean="0">
                <a:solidFill>
                  <a:schemeClr val="tx1"/>
                </a:solidFill>
              </a:rPr>
              <a:t>Hz. Ebu </a:t>
            </a:r>
            <a:r>
              <a:rPr lang="tr-TR" sz="1050" dirty="0" err="1" smtClean="0">
                <a:solidFill>
                  <a:schemeClr val="tx1"/>
                </a:solidFill>
              </a:rPr>
              <a:t>Hureyre</a:t>
            </a:r>
            <a:r>
              <a:rPr lang="tr-TR" sz="1050" dirty="0" smtClean="0">
                <a:solidFill>
                  <a:schemeClr val="tx1"/>
                </a:solidFill>
              </a:rPr>
              <a:t> (</a:t>
            </a:r>
            <a:r>
              <a:rPr lang="tr-TR" sz="1050" dirty="0" err="1" smtClean="0">
                <a:solidFill>
                  <a:schemeClr val="tx1"/>
                </a:solidFill>
              </a:rPr>
              <a:t>r.a</a:t>
            </a:r>
            <a:r>
              <a:rPr lang="tr-TR" sz="1050" dirty="0" smtClean="0">
                <a:solidFill>
                  <a:schemeClr val="tx1"/>
                </a:solidFill>
              </a:rPr>
              <a:t>) anlatıyor: "</a:t>
            </a:r>
            <a:r>
              <a:rPr lang="tr-TR" sz="1050" dirty="0" err="1" smtClean="0">
                <a:solidFill>
                  <a:schemeClr val="tx1"/>
                </a:solidFill>
              </a:rPr>
              <a:t>Rasulullah</a:t>
            </a:r>
            <a:r>
              <a:rPr lang="tr-TR" sz="1050" dirty="0" smtClean="0">
                <a:solidFill>
                  <a:schemeClr val="tx1"/>
                </a:solidFill>
              </a:rPr>
              <a:t> (</a:t>
            </a:r>
            <a:r>
              <a:rPr lang="tr-TR" sz="1050" dirty="0" err="1" smtClean="0">
                <a:solidFill>
                  <a:schemeClr val="tx1"/>
                </a:solidFill>
              </a:rPr>
              <a:t>s.a.v</a:t>
            </a:r>
            <a:r>
              <a:rPr lang="tr-TR" sz="1050" dirty="0" smtClean="0">
                <a:solidFill>
                  <a:schemeClr val="tx1"/>
                </a:solidFill>
              </a:rPr>
              <a:t>.) buyurdular ki</a:t>
            </a:r>
            <a:r>
              <a:rPr lang="tr-TR" sz="1050" b="1" dirty="0" smtClean="0">
                <a:solidFill>
                  <a:schemeClr val="tx1"/>
                </a:solidFill>
              </a:rPr>
              <a:t>:</a:t>
            </a:r>
            <a:endParaRPr lang="tr-TR" sz="800" b="1" dirty="0" smtClean="0">
              <a:solidFill>
                <a:schemeClr val="tx1"/>
              </a:solidFill>
            </a:endParaRPr>
          </a:p>
          <a:p>
            <a:pPr algn="l"/>
            <a:r>
              <a:rPr lang="tr-TR" sz="1200" dirty="0" smtClean="0">
                <a:solidFill>
                  <a:srgbClr val="002060"/>
                </a:solidFill>
              </a:rPr>
              <a:t>“(Muteber) oruç, (hep beraber) tuttuğunuz gündekidir. </a:t>
            </a:r>
          </a:p>
          <a:p>
            <a:pPr algn="l"/>
            <a:r>
              <a:rPr lang="tr-TR" sz="1400" dirty="0" smtClean="0">
                <a:solidFill>
                  <a:srgbClr val="7030A0"/>
                </a:solidFill>
              </a:rPr>
              <a:t>(Muteber) iftar, (hep beraber) ettiğiniz gündekidir. </a:t>
            </a:r>
          </a:p>
          <a:p>
            <a:pPr algn="l"/>
            <a:r>
              <a:rPr lang="tr-TR" sz="1200" b="1" dirty="0" smtClean="0">
                <a:solidFill>
                  <a:srgbClr val="FF0000"/>
                </a:solidFill>
              </a:rPr>
              <a:t>(Muteber) kurban (hep beraber) kurban kestiğiniz gündekidir.”</a:t>
            </a:r>
            <a:r>
              <a:rPr lang="tr-TR" sz="1400" b="1" dirty="0" smtClean="0">
                <a:solidFill>
                  <a:srgbClr val="FF0000"/>
                </a:solidFill>
              </a:rPr>
              <a:t> </a:t>
            </a:r>
          </a:p>
          <a:p>
            <a:pPr algn="l"/>
            <a:r>
              <a:rPr lang="tr-TR" sz="800" dirty="0" smtClean="0">
                <a:solidFill>
                  <a:schemeClr val="tx1"/>
                </a:solidFill>
              </a:rPr>
              <a:t>[</a:t>
            </a:r>
            <a:r>
              <a:rPr lang="tr-TR" sz="800" dirty="0" err="1" smtClean="0">
                <a:solidFill>
                  <a:schemeClr val="tx1"/>
                </a:solidFill>
              </a:rPr>
              <a:t>Tirmizî</a:t>
            </a:r>
            <a:r>
              <a:rPr lang="tr-TR" sz="800" dirty="0" smtClean="0">
                <a:solidFill>
                  <a:schemeClr val="tx1"/>
                </a:solidFill>
              </a:rPr>
              <a:t>, </a:t>
            </a:r>
            <a:r>
              <a:rPr lang="tr-TR" sz="800" dirty="0" err="1" smtClean="0">
                <a:solidFill>
                  <a:schemeClr val="tx1"/>
                </a:solidFill>
              </a:rPr>
              <a:t>Savm</a:t>
            </a:r>
            <a:r>
              <a:rPr lang="tr-TR" sz="800" dirty="0" smtClean="0">
                <a:solidFill>
                  <a:schemeClr val="tx1"/>
                </a:solidFill>
              </a:rPr>
              <a:t> 11, (697); Ebu </a:t>
            </a:r>
            <a:r>
              <a:rPr lang="tr-TR" sz="800" dirty="0" err="1" smtClean="0">
                <a:solidFill>
                  <a:schemeClr val="tx1"/>
                </a:solidFill>
              </a:rPr>
              <a:t>Dâvud</a:t>
            </a:r>
            <a:r>
              <a:rPr lang="tr-TR" sz="800" dirty="0" smtClean="0">
                <a:solidFill>
                  <a:schemeClr val="tx1"/>
                </a:solidFill>
              </a:rPr>
              <a:t>, </a:t>
            </a:r>
            <a:r>
              <a:rPr lang="tr-TR" sz="800" dirty="0" err="1" smtClean="0">
                <a:solidFill>
                  <a:schemeClr val="tx1"/>
                </a:solidFill>
              </a:rPr>
              <a:t>Savm</a:t>
            </a:r>
            <a:r>
              <a:rPr lang="tr-TR" sz="800" dirty="0" smtClean="0">
                <a:solidFill>
                  <a:schemeClr val="tx1"/>
                </a:solidFill>
              </a:rPr>
              <a:t> 5, (2324)]</a:t>
            </a:r>
          </a:p>
        </p:txBody>
      </p:sp>
      <p:sp>
        <p:nvSpPr>
          <p:cNvPr id="4" name="Slayt Numarası Yer Tutucusu 3"/>
          <p:cNvSpPr>
            <a:spLocks noGrp="1"/>
          </p:cNvSpPr>
          <p:nvPr>
            <p:ph type="sldNum" sz="quarter" idx="10"/>
          </p:nvPr>
        </p:nvSpPr>
        <p:spPr/>
        <p:txBody>
          <a:bodyPr/>
          <a:lstStyle/>
          <a:p>
            <a:fld id="{69980CE8-47F4-4D90-9C61-BCDC891741AC}" type="slidenum">
              <a:rPr lang="tr-TR" smtClean="0"/>
              <a:t>3</a:t>
            </a:fld>
            <a:endParaRPr lang="tr-TR"/>
          </a:p>
        </p:txBody>
      </p:sp>
    </p:spTree>
    <p:extLst>
      <p:ext uri="{BB962C8B-B14F-4D97-AF65-F5344CB8AC3E}">
        <p14:creationId xmlns:p14="http://schemas.microsoft.com/office/powerpoint/2010/main" val="129593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r>
              <a:rPr lang="tr-TR" sz="1200" b="1" dirty="0" smtClean="0">
                <a:solidFill>
                  <a:schemeClr val="tx1"/>
                </a:solidFill>
              </a:rPr>
              <a:t>Kurban derisi</a:t>
            </a:r>
            <a:endParaRPr lang="tr-TR" sz="1200" dirty="0" smtClean="0">
              <a:solidFill>
                <a:schemeClr val="tx1"/>
              </a:solidFill>
            </a:endParaRPr>
          </a:p>
          <a:p>
            <a:pPr algn="just"/>
            <a:r>
              <a:rPr lang="tr-TR" sz="1200" dirty="0" smtClean="0">
                <a:solidFill>
                  <a:schemeClr val="tx1"/>
                </a:solidFill>
              </a:rPr>
              <a:t>Kurbanın derisi, bir fakire veya hayır kurumuna verilmelidir. </a:t>
            </a:r>
          </a:p>
          <a:p>
            <a:pPr algn="just"/>
            <a:r>
              <a:rPr lang="da-DK" sz="1200" dirty="0" smtClean="0">
                <a:solidFill>
                  <a:schemeClr val="tx1"/>
                </a:solidFill>
              </a:rPr>
              <a:t>Hz. Peygamber, veda haccında Hz. Ali'ye, kurban olarak kesilen develerinin başında durmasını ve bunların derileri ile sırtlarındaki çullarını sadaka olarak vermesini, </a:t>
            </a:r>
            <a:r>
              <a:rPr lang="da-DK" sz="1200" b="1" u="sng" dirty="0" smtClean="0">
                <a:solidFill>
                  <a:srgbClr val="FF0000"/>
                </a:solidFill>
              </a:rPr>
              <a:t>kasap ücreti olarak bunlardan bir şey vermemesini</a:t>
            </a:r>
            <a:r>
              <a:rPr lang="da-DK" sz="1200" dirty="0" smtClean="0">
                <a:solidFill>
                  <a:schemeClr val="tx1"/>
                </a:solidFill>
              </a:rPr>
              <a:t> emretmiştir </a:t>
            </a:r>
            <a:r>
              <a:rPr lang="da-DK" sz="900" b="1" i="1" dirty="0" smtClean="0">
                <a:solidFill>
                  <a:schemeClr val="tx1"/>
                </a:solidFill>
              </a:rPr>
              <a:t>(Ebu Davud; Menasik, 20).</a:t>
            </a:r>
            <a:r>
              <a:rPr lang="da-DK" sz="900" dirty="0" smtClean="0">
                <a:solidFill>
                  <a:schemeClr val="tx1"/>
                </a:solidFill>
              </a:rPr>
              <a:t> </a:t>
            </a:r>
            <a:endParaRPr lang="tr-TR" sz="1200" dirty="0" smtClean="0">
              <a:solidFill>
                <a:schemeClr val="tx1"/>
              </a:solidFill>
            </a:endParaRPr>
          </a:p>
          <a:p>
            <a:pPr algn="just"/>
            <a:r>
              <a:rPr lang="da-DK" sz="1200" dirty="0" smtClean="0">
                <a:solidFill>
                  <a:schemeClr val="tx1"/>
                </a:solidFill>
              </a:rPr>
              <a:t>Buna göre kurban derilerinin para karşılığında satılması, kurbanın kesimi veya bakımı için ücret olarak verilmesi uygun değildir. </a:t>
            </a:r>
            <a:endParaRPr lang="tr-TR" sz="12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38</a:t>
            </a:fld>
            <a:endParaRPr lang="tr-TR"/>
          </a:p>
        </p:txBody>
      </p:sp>
    </p:spTree>
    <p:extLst>
      <p:ext uri="{BB962C8B-B14F-4D97-AF65-F5344CB8AC3E}">
        <p14:creationId xmlns:p14="http://schemas.microsoft.com/office/powerpoint/2010/main" val="2585806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40</a:t>
            </a:fld>
            <a:endParaRPr lang="tr-TR"/>
          </a:p>
        </p:txBody>
      </p:sp>
    </p:spTree>
    <p:extLst>
      <p:ext uri="{BB962C8B-B14F-4D97-AF65-F5344CB8AC3E}">
        <p14:creationId xmlns:p14="http://schemas.microsoft.com/office/powerpoint/2010/main" val="1206013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r>
              <a:rPr lang="tr-TR" sz="1200" b="1" dirty="0" smtClean="0">
                <a:solidFill>
                  <a:schemeClr val="tx1"/>
                </a:solidFill>
              </a:rPr>
              <a:t>Kurban derisi</a:t>
            </a:r>
            <a:endParaRPr lang="tr-TR" sz="1200" dirty="0" smtClean="0">
              <a:solidFill>
                <a:schemeClr val="tx1"/>
              </a:solidFill>
            </a:endParaRPr>
          </a:p>
          <a:p>
            <a:pPr algn="just"/>
            <a:r>
              <a:rPr lang="tr-TR" sz="1200" dirty="0" smtClean="0">
                <a:solidFill>
                  <a:schemeClr val="tx1"/>
                </a:solidFill>
              </a:rPr>
              <a:t>Kurbanın derisi, bir fakire veya hayır kurumuna verilmelidir. </a:t>
            </a:r>
          </a:p>
          <a:p>
            <a:pPr algn="just"/>
            <a:r>
              <a:rPr lang="da-DK" sz="1200" dirty="0" smtClean="0">
                <a:solidFill>
                  <a:schemeClr val="tx1"/>
                </a:solidFill>
              </a:rPr>
              <a:t>Hz. Peygamber, veda haccında Hz. Ali'ye, kurban olarak kesilen develerinin başında durmasını ve bunların derileri ile sırtlarındaki çullarını sadaka olarak vermesini, </a:t>
            </a:r>
            <a:r>
              <a:rPr lang="da-DK" sz="1200" b="1" u="sng" dirty="0" smtClean="0">
                <a:solidFill>
                  <a:srgbClr val="FF0000"/>
                </a:solidFill>
              </a:rPr>
              <a:t>kasap ücreti olarak bunlardan bir şey vermemesini</a:t>
            </a:r>
            <a:r>
              <a:rPr lang="da-DK" sz="1200" dirty="0" smtClean="0">
                <a:solidFill>
                  <a:schemeClr val="tx1"/>
                </a:solidFill>
              </a:rPr>
              <a:t> emretmiştir </a:t>
            </a:r>
            <a:r>
              <a:rPr lang="da-DK" sz="900" b="1" i="1" dirty="0" smtClean="0">
                <a:solidFill>
                  <a:schemeClr val="tx1"/>
                </a:solidFill>
              </a:rPr>
              <a:t>(Ebu Davud; Menasik, 20).</a:t>
            </a:r>
            <a:r>
              <a:rPr lang="da-DK" sz="900" dirty="0" smtClean="0">
                <a:solidFill>
                  <a:schemeClr val="tx1"/>
                </a:solidFill>
              </a:rPr>
              <a:t> </a:t>
            </a:r>
            <a:endParaRPr lang="tr-TR" sz="1200" dirty="0" smtClean="0">
              <a:solidFill>
                <a:schemeClr val="tx1"/>
              </a:solidFill>
            </a:endParaRPr>
          </a:p>
          <a:p>
            <a:pPr algn="just"/>
            <a:r>
              <a:rPr lang="da-DK" sz="1200" dirty="0" smtClean="0">
                <a:solidFill>
                  <a:schemeClr val="tx1"/>
                </a:solidFill>
              </a:rPr>
              <a:t>Buna göre kurban derilerinin para karşılığında satılması, kurbanın kesimi veya bakımı için ücret olarak verilmesi uygun değildir. </a:t>
            </a:r>
            <a:endParaRPr lang="tr-TR" sz="12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43</a:t>
            </a:fld>
            <a:endParaRPr lang="tr-TR"/>
          </a:p>
        </p:txBody>
      </p:sp>
    </p:spTree>
    <p:extLst>
      <p:ext uri="{BB962C8B-B14F-4D97-AF65-F5344CB8AC3E}">
        <p14:creationId xmlns:p14="http://schemas.microsoft.com/office/powerpoint/2010/main" val="2119373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a:r>
              <a:rPr lang="tr-TR" sz="1200" b="1" dirty="0" smtClean="0">
                <a:solidFill>
                  <a:schemeClr val="tx1"/>
                </a:solidFill>
              </a:rPr>
              <a:t>Kurban derisi</a:t>
            </a:r>
            <a:endParaRPr lang="tr-TR" sz="1200" dirty="0" smtClean="0">
              <a:solidFill>
                <a:schemeClr val="tx1"/>
              </a:solidFill>
            </a:endParaRPr>
          </a:p>
          <a:p>
            <a:pPr algn="just"/>
            <a:r>
              <a:rPr lang="tr-TR" sz="1200" dirty="0" smtClean="0">
                <a:solidFill>
                  <a:schemeClr val="tx1"/>
                </a:solidFill>
              </a:rPr>
              <a:t>Kurbanın derisi, bir fakire veya hayır kurumuna verilmelidir. </a:t>
            </a:r>
          </a:p>
          <a:p>
            <a:pPr algn="just"/>
            <a:r>
              <a:rPr lang="da-DK" sz="1200" dirty="0" smtClean="0">
                <a:solidFill>
                  <a:schemeClr val="tx1"/>
                </a:solidFill>
              </a:rPr>
              <a:t>Hz. Peygamber, veda haccında Hz. Ali'ye, kurban olarak kesilen develerinin başında durmasını ve bunların derileri ile sırtlarındaki çullarını sadaka olarak vermesini, </a:t>
            </a:r>
            <a:r>
              <a:rPr lang="da-DK" sz="1200" b="1" u="sng" dirty="0" smtClean="0">
                <a:solidFill>
                  <a:srgbClr val="FF0000"/>
                </a:solidFill>
              </a:rPr>
              <a:t>kasap ücreti olarak bunlardan bir şey vermemesini</a:t>
            </a:r>
            <a:r>
              <a:rPr lang="da-DK" sz="1200" dirty="0" smtClean="0">
                <a:solidFill>
                  <a:schemeClr val="tx1"/>
                </a:solidFill>
              </a:rPr>
              <a:t> emretmiştir </a:t>
            </a:r>
            <a:r>
              <a:rPr lang="da-DK" sz="900" b="1" i="1" dirty="0" smtClean="0">
                <a:solidFill>
                  <a:schemeClr val="tx1"/>
                </a:solidFill>
              </a:rPr>
              <a:t>(Ebu Davud; Menasik, 20).</a:t>
            </a:r>
            <a:r>
              <a:rPr lang="da-DK" sz="900" dirty="0" smtClean="0">
                <a:solidFill>
                  <a:schemeClr val="tx1"/>
                </a:solidFill>
              </a:rPr>
              <a:t> </a:t>
            </a:r>
            <a:endParaRPr lang="tr-TR" sz="1200" dirty="0" smtClean="0">
              <a:solidFill>
                <a:schemeClr val="tx1"/>
              </a:solidFill>
            </a:endParaRPr>
          </a:p>
          <a:p>
            <a:pPr algn="just"/>
            <a:r>
              <a:rPr lang="da-DK" sz="1200" dirty="0" smtClean="0">
                <a:solidFill>
                  <a:schemeClr val="tx1"/>
                </a:solidFill>
              </a:rPr>
              <a:t>Buna göre kurban derilerinin para karşılığında satılması, kurbanın kesimi veya bakımı için ücret olarak verilmesi uygun değildir. </a:t>
            </a:r>
            <a:endParaRPr lang="tr-TR" sz="12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44</a:t>
            </a:fld>
            <a:endParaRPr lang="tr-TR"/>
          </a:p>
        </p:txBody>
      </p:sp>
    </p:spTree>
    <p:extLst>
      <p:ext uri="{BB962C8B-B14F-4D97-AF65-F5344CB8AC3E}">
        <p14:creationId xmlns:p14="http://schemas.microsoft.com/office/powerpoint/2010/main" val="857747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47</a:t>
            </a:fld>
            <a:endParaRPr lang="tr-TR"/>
          </a:p>
        </p:txBody>
      </p:sp>
    </p:spTree>
    <p:extLst>
      <p:ext uri="{BB962C8B-B14F-4D97-AF65-F5344CB8AC3E}">
        <p14:creationId xmlns:p14="http://schemas.microsoft.com/office/powerpoint/2010/main" val="182726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371600" y="1143000"/>
            <a:ext cx="41148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278CC2B-A4BA-4D93-BA82-134CA8415DFD}" type="slidenum">
              <a:rPr lang="tr-TR" smtClean="0"/>
              <a:t>48</a:t>
            </a:fld>
            <a:endParaRPr lang="tr-TR"/>
          </a:p>
        </p:txBody>
      </p:sp>
    </p:spTree>
    <p:extLst>
      <p:ext uri="{BB962C8B-B14F-4D97-AF65-F5344CB8AC3E}">
        <p14:creationId xmlns:p14="http://schemas.microsoft.com/office/powerpoint/2010/main" val="1732116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smtClean="0">
                <a:solidFill>
                  <a:schemeClr val="tx1"/>
                </a:solidFill>
                <a:effectLst/>
                <a:latin typeface="+mn-lt"/>
                <a:ea typeface="+mn-ea"/>
                <a:cs typeface="+mn-cs"/>
              </a:rPr>
              <a:t>“FETÖ, özellikle mali ibadetleri istismar ederek hain ve gizli emellerine alet etmiştir”</a:t>
            </a:r>
            <a:endParaRPr lang="tr-TR" sz="1200" b="0" i="0" kern="1200" dirty="0" smtClean="0">
              <a:solidFill>
                <a:schemeClr val="tx1"/>
              </a:solidFill>
              <a:effectLst/>
              <a:latin typeface="+mn-lt"/>
              <a:ea typeface="+mn-ea"/>
              <a:cs typeface="+mn-cs"/>
            </a:endParaRPr>
          </a:p>
          <a:p>
            <a:r>
              <a:rPr lang="tr-TR" dirty="0" smtClean="0"/>
              <a:t/>
            </a:r>
            <a:br>
              <a:rPr lang="tr-TR" dirty="0" smtClean="0"/>
            </a:br>
            <a:r>
              <a:rPr lang="tr-TR" sz="1200" b="0" i="0" kern="1200" dirty="0" smtClean="0">
                <a:solidFill>
                  <a:schemeClr val="tx1"/>
                </a:solidFill>
                <a:effectLst/>
                <a:latin typeface="+mn-lt"/>
                <a:ea typeface="+mn-ea"/>
                <a:cs typeface="+mn-cs"/>
              </a:rPr>
              <a:t>“15 Temmuz hain darbe girişimiyle ifşa olan FETÖ ihanet şebekesi, inancımız ve ibadetlerimiz konusunda çok hassas ve dikkatli olmamız gerektiğini açıkça ortaya koymuştur. Zira söz konusu meşum yapı, bilhassa mali ibadetleri istismar ederek Müslümanların iyilik duygularını hain ve gizli emellerine alet etmiş, kurban ibadetini tam bir menfaat çarkına dönüştürmüştür. Topladığı zekât, sadaka gibi yardımları </a:t>
            </a:r>
            <a:r>
              <a:rPr lang="tr-TR" sz="1200" b="0" i="0" kern="1200" dirty="0" err="1" smtClean="0">
                <a:solidFill>
                  <a:schemeClr val="tx1"/>
                </a:solidFill>
                <a:effectLst/>
                <a:latin typeface="+mn-lt"/>
                <a:ea typeface="+mn-ea"/>
                <a:cs typeface="+mn-cs"/>
              </a:rPr>
              <a:t>suistimal</a:t>
            </a:r>
            <a:r>
              <a:rPr lang="tr-TR" sz="1200" b="0" i="0" kern="1200" dirty="0" smtClean="0">
                <a:solidFill>
                  <a:schemeClr val="tx1"/>
                </a:solidFill>
                <a:effectLst/>
                <a:latin typeface="+mn-lt"/>
                <a:ea typeface="+mn-ea"/>
                <a:cs typeface="+mn-cs"/>
              </a:rPr>
              <a:t> ettiği, vekâlet olarak aldığı kurbanları yerine getirmediği, süfli emelleri uğruna usulsüz ve ahlaksız bir biçimde televizyon programlarına, başka ülkelerde menfaatleri için lobi faaliyetlerine, toplantı ve gezi etkinliklerine, milletimiz ve memleketimiz aleyhine çalışan merkezlere peşkeş çekerek harcadığı acı bir şekilde ortaya çıkmıştır.  Dolayısıyla her zaman iyilik ve hayra öncülük eden alicenap milletimizi başta kurban ibadeti olmak üzere dini konularda daha dikkatli ve hassas olmaya davet ediyorum. Bu manada Diyanet İşleri Başkanlığımız, yurt içinde ve yurt dışında bütün mensuplarıyla, doğru, şeffaf ve güvenilir biçimde milletimize rehberlik etmektedir ve etmeye devam edecektir.”</a:t>
            </a:r>
          </a:p>
          <a:p>
            <a:r>
              <a:rPr lang="tr-TR" dirty="0" smtClean="0"/>
              <a:t/>
            </a:r>
            <a:br>
              <a:rPr lang="tr-TR" dirty="0" smtClean="0"/>
            </a:br>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49</a:t>
            </a:fld>
            <a:endParaRPr lang="tr-TR"/>
          </a:p>
        </p:txBody>
      </p:sp>
    </p:spTree>
    <p:extLst>
      <p:ext uri="{BB962C8B-B14F-4D97-AF65-F5344CB8AC3E}">
        <p14:creationId xmlns:p14="http://schemas.microsoft.com/office/powerpoint/2010/main" val="3999795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smtClean="0">
                <a:solidFill>
                  <a:schemeClr val="tx1"/>
                </a:solidFill>
                <a:effectLst/>
                <a:latin typeface="+mn-lt"/>
                <a:ea typeface="+mn-ea"/>
                <a:cs typeface="+mn-cs"/>
              </a:rPr>
              <a:t>“FETÖ, özellikle mali ibadetleri istismar ederek hain ve gizli emellerine alet etmiştir”</a:t>
            </a:r>
            <a:endParaRPr lang="tr-TR" sz="1200" b="0" i="0" kern="1200" dirty="0" smtClean="0">
              <a:solidFill>
                <a:schemeClr val="tx1"/>
              </a:solidFill>
              <a:effectLst/>
              <a:latin typeface="+mn-lt"/>
              <a:ea typeface="+mn-ea"/>
              <a:cs typeface="+mn-cs"/>
            </a:endParaRPr>
          </a:p>
          <a:p>
            <a:r>
              <a:rPr lang="tr-TR" dirty="0" smtClean="0"/>
              <a:t/>
            </a:r>
            <a:br>
              <a:rPr lang="tr-TR" dirty="0" smtClean="0"/>
            </a:br>
            <a:r>
              <a:rPr lang="tr-TR" sz="1200" b="0" i="0" kern="1200" dirty="0" smtClean="0">
                <a:solidFill>
                  <a:schemeClr val="tx1"/>
                </a:solidFill>
                <a:effectLst/>
                <a:latin typeface="+mn-lt"/>
                <a:ea typeface="+mn-ea"/>
                <a:cs typeface="+mn-cs"/>
              </a:rPr>
              <a:t>“15 Temmuz hain darbe girişimiyle ifşa olan FETÖ ihanet şebekesi, inancımız ve ibadetlerimiz konusunda çok hassas ve dikkatli olmamız gerektiğini açıkça ortaya koymuştur. Zira söz konusu meşum yapı, bilhassa mali ibadetleri istismar ederek Müslümanların iyilik duygularını hain ve gizli emellerine alet etmiş, kurban ibadetini tam bir menfaat çarkına dönüştürmüştür. Topladığı zekât, sadaka gibi yardımları </a:t>
            </a:r>
            <a:r>
              <a:rPr lang="tr-TR" sz="1200" b="0" i="0" kern="1200" dirty="0" err="1" smtClean="0">
                <a:solidFill>
                  <a:schemeClr val="tx1"/>
                </a:solidFill>
                <a:effectLst/>
                <a:latin typeface="+mn-lt"/>
                <a:ea typeface="+mn-ea"/>
                <a:cs typeface="+mn-cs"/>
              </a:rPr>
              <a:t>suistimal</a:t>
            </a:r>
            <a:r>
              <a:rPr lang="tr-TR" sz="1200" b="0" i="0" kern="1200" dirty="0" smtClean="0">
                <a:solidFill>
                  <a:schemeClr val="tx1"/>
                </a:solidFill>
                <a:effectLst/>
                <a:latin typeface="+mn-lt"/>
                <a:ea typeface="+mn-ea"/>
                <a:cs typeface="+mn-cs"/>
              </a:rPr>
              <a:t> ettiği, vekâlet olarak aldığı kurbanları yerine getirmediği, süfli emelleri uğruna usulsüz ve ahlaksız bir biçimde televizyon programlarına, başka ülkelerde menfaatleri için lobi faaliyetlerine, toplantı ve gezi etkinliklerine, milletimiz ve memleketimiz aleyhine çalışan merkezlere peşkeş çekerek harcadığı acı bir şekilde ortaya çıkmıştır.  Dolayısıyla her zaman iyilik ve hayra öncülük eden alicenap milletimizi başta kurban ibadeti olmak üzere dini konularda daha dikkatli ve hassas olmaya davet ediyorum. Bu manada Diyanet İşleri Başkanlığımız, yurt içinde ve yurt dışında bütün mensuplarıyla, doğru, şeffaf ve güvenilir biçimde milletimize rehberlik etmektedir ve etmeye devam edecektir.”</a:t>
            </a:r>
          </a:p>
          <a:p>
            <a:r>
              <a:rPr lang="tr-TR" dirty="0" smtClean="0"/>
              <a:t/>
            </a:r>
            <a:br>
              <a:rPr lang="tr-TR" dirty="0" smtClean="0"/>
            </a:br>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50</a:t>
            </a:fld>
            <a:endParaRPr lang="tr-TR"/>
          </a:p>
        </p:txBody>
      </p:sp>
    </p:spTree>
    <p:extLst>
      <p:ext uri="{BB962C8B-B14F-4D97-AF65-F5344CB8AC3E}">
        <p14:creationId xmlns:p14="http://schemas.microsoft.com/office/powerpoint/2010/main" val="4201814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371600" y="1143000"/>
            <a:ext cx="41148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278CC2B-A4BA-4D93-BA82-134CA8415DFD}" type="slidenum">
              <a:rPr lang="tr-TR" smtClean="0"/>
              <a:t>51</a:t>
            </a:fld>
            <a:endParaRPr lang="tr-TR"/>
          </a:p>
        </p:txBody>
      </p:sp>
    </p:spTree>
    <p:extLst>
      <p:ext uri="{BB962C8B-B14F-4D97-AF65-F5344CB8AC3E}">
        <p14:creationId xmlns:p14="http://schemas.microsoft.com/office/powerpoint/2010/main" val="43534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58</a:t>
            </a:fld>
            <a:endParaRPr lang="tr-TR"/>
          </a:p>
        </p:txBody>
      </p:sp>
    </p:spTree>
    <p:extLst>
      <p:ext uri="{BB962C8B-B14F-4D97-AF65-F5344CB8AC3E}">
        <p14:creationId xmlns:p14="http://schemas.microsoft.com/office/powerpoint/2010/main" val="3897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Allaha yaklaşmak, insanlara yakınlaşmak, gönülleri birbirine yakınlaştırmaktır.</a:t>
            </a:r>
          </a:p>
          <a:p>
            <a:r>
              <a:rPr lang="tr-TR" dirty="0" smtClean="0"/>
              <a:t>Kurban Allaha</a:t>
            </a:r>
            <a:r>
              <a:rPr lang="tr-TR" baseline="0" dirty="0" smtClean="0"/>
              <a:t> teslim olmak, severek bir emanet olan kurbanı veya parçasını kardeşine teslim etmek ve ulaşamadığın kardeşlerine gönül erleriyle kurbanını teslim ettirmektir.</a:t>
            </a:r>
          </a:p>
          <a:p>
            <a:r>
              <a:rPr lang="tr-TR" baseline="0" dirty="0" smtClean="0"/>
              <a:t>Kurban yeri geldiğinde Allah yolunda feda olmak, Allah için en sevdiğinden feda etmek ve kardeşlerini </a:t>
            </a:r>
            <a:r>
              <a:rPr lang="tr-TR" baseline="0" dirty="0" err="1" smtClean="0"/>
              <a:t>istifadelendirmektir</a:t>
            </a:r>
            <a:r>
              <a:rPr lang="tr-TR" baseline="0" dirty="0" smtClean="0"/>
              <a:t>.</a:t>
            </a:r>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5</a:t>
            </a:fld>
            <a:endParaRPr lang="tr-TR"/>
          </a:p>
        </p:txBody>
      </p:sp>
    </p:spTree>
    <p:extLst>
      <p:ext uri="{BB962C8B-B14F-4D97-AF65-F5344CB8AC3E}">
        <p14:creationId xmlns:p14="http://schemas.microsoft.com/office/powerpoint/2010/main" val="360832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59</a:t>
            </a:fld>
            <a:endParaRPr lang="tr-TR"/>
          </a:p>
        </p:txBody>
      </p:sp>
    </p:spTree>
    <p:extLst>
      <p:ext uri="{BB962C8B-B14F-4D97-AF65-F5344CB8AC3E}">
        <p14:creationId xmlns:p14="http://schemas.microsoft.com/office/powerpoint/2010/main" val="4206836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60</a:t>
            </a:fld>
            <a:endParaRPr lang="tr-TR"/>
          </a:p>
        </p:txBody>
      </p:sp>
    </p:spTree>
    <p:extLst>
      <p:ext uri="{BB962C8B-B14F-4D97-AF65-F5344CB8AC3E}">
        <p14:creationId xmlns:p14="http://schemas.microsoft.com/office/powerpoint/2010/main" val="4040253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61</a:t>
            </a:fld>
            <a:endParaRPr lang="tr-TR"/>
          </a:p>
        </p:txBody>
      </p:sp>
    </p:spTree>
    <p:extLst>
      <p:ext uri="{BB962C8B-B14F-4D97-AF65-F5344CB8AC3E}">
        <p14:creationId xmlns:p14="http://schemas.microsoft.com/office/powerpoint/2010/main" val="694404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62</a:t>
            </a:fld>
            <a:endParaRPr lang="tr-TR"/>
          </a:p>
        </p:txBody>
      </p:sp>
    </p:spTree>
    <p:extLst>
      <p:ext uri="{BB962C8B-B14F-4D97-AF65-F5344CB8AC3E}">
        <p14:creationId xmlns:p14="http://schemas.microsoft.com/office/powerpoint/2010/main" val="2369220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63</a:t>
            </a:fld>
            <a:endParaRPr lang="tr-TR"/>
          </a:p>
        </p:txBody>
      </p:sp>
    </p:spTree>
    <p:extLst>
      <p:ext uri="{BB962C8B-B14F-4D97-AF65-F5344CB8AC3E}">
        <p14:creationId xmlns:p14="http://schemas.microsoft.com/office/powerpoint/2010/main" val="3451787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64</a:t>
            </a:fld>
            <a:endParaRPr lang="tr-TR"/>
          </a:p>
        </p:txBody>
      </p:sp>
    </p:spTree>
    <p:extLst>
      <p:ext uri="{BB962C8B-B14F-4D97-AF65-F5344CB8AC3E}">
        <p14:creationId xmlns:p14="http://schemas.microsoft.com/office/powerpoint/2010/main" val="2669537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65</a:t>
            </a:fld>
            <a:endParaRPr lang="tr-TR"/>
          </a:p>
        </p:txBody>
      </p:sp>
    </p:spTree>
    <p:extLst>
      <p:ext uri="{BB962C8B-B14F-4D97-AF65-F5344CB8AC3E}">
        <p14:creationId xmlns:p14="http://schemas.microsoft.com/office/powerpoint/2010/main" val="893067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indent="355600" algn="just">
              <a:lnSpc>
                <a:spcPts val="2400"/>
              </a:lnSpc>
              <a:spcBef>
                <a:spcPts val="1200"/>
              </a:spcBef>
            </a:pPr>
            <a:r>
              <a:rPr lang="tr-TR" sz="1100" b="1" dirty="0" smtClean="0">
                <a:solidFill>
                  <a:srgbClr val="018BD3"/>
                </a:solidFill>
                <a:ea typeface="Verdana" panose="020B0604030504040204" pitchFamily="34" charset="0"/>
                <a:cs typeface="Verdana" panose="020B0604030504040204" pitchFamily="34" charset="0"/>
              </a:rPr>
              <a:t>SENEGAL’DEN BİR İHTİDA HİKAYESİ</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Senegal’in bir bölgesinde ekip arkadaşlarımız kurban yardımlarını ulaştırmak için bölgeye intikal ettikten sonra dağıtımla alakalı çalışma başlatıyorlar. Oradaki Müslüman kardeşlerimiz çevre köylerden Hristiyan bir kabilenin sıkıntı, açlık ve sefalet içinde ciddi hastalıklarla mücadele ettiğini söylüyor. </a:t>
            </a:r>
            <a:r>
              <a:rPr lang="tr-TR" sz="1200" i="1" dirty="0" smtClean="0">
                <a:solidFill>
                  <a:schemeClr val="bg2">
                    <a:lumMod val="25000"/>
                  </a:schemeClr>
                </a:solidFill>
                <a:ea typeface="Verdana" panose="020B0604030504040204" pitchFamily="34" charset="0"/>
                <a:cs typeface="Verdana" panose="020B0604030504040204" pitchFamily="34" charset="0"/>
              </a:rPr>
              <a:t>“Kurban etlerinden onlara da götürsek olur mu?” </a:t>
            </a:r>
            <a:r>
              <a:rPr lang="tr-TR" sz="1200" dirty="0" smtClean="0">
                <a:solidFill>
                  <a:schemeClr val="bg2">
                    <a:lumMod val="25000"/>
                  </a:schemeClr>
                </a:solidFill>
                <a:ea typeface="Verdana" panose="020B0604030504040204" pitchFamily="34" charset="0"/>
                <a:cs typeface="Verdana" panose="020B0604030504040204" pitchFamily="34" charset="0"/>
              </a:rPr>
              <a:t>diyorlar.</a:t>
            </a:r>
          </a:p>
          <a:p>
            <a:pPr indent="355600" algn="just">
              <a:lnSpc>
                <a:spcPts val="2400"/>
              </a:lnSpc>
              <a:spcBef>
                <a:spcPts val="1200"/>
              </a:spcBef>
            </a:pPr>
            <a:r>
              <a:rPr lang="tr-TR" sz="1200" dirty="0" smtClean="0">
                <a:solidFill>
                  <a:schemeClr val="bg2">
                    <a:lumMod val="25000"/>
                  </a:schemeClr>
                </a:solidFill>
                <a:ea typeface="Verdana" panose="020B0604030504040204" pitchFamily="34" charset="0"/>
                <a:cs typeface="Verdana" panose="020B0604030504040204" pitchFamily="34" charset="0"/>
              </a:rPr>
              <a:t>Arkadaşlarımız hemen yola koyuluyorlar ve bölgeye ulaşıyorlar. Hristiyan kabilenin lideri, Müslümanların kendilerine getirdiği hediyeler karşısında şaşkına dönüyor ve </a:t>
            </a:r>
            <a:r>
              <a:rPr lang="tr-TR" sz="1200" i="1" dirty="0" smtClean="0">
                <a:solidFill>
                  <a:schemeClr val="bg2">
                    <a:lumMod val="25000"/>
                  </a:schemeClr>
                </a:solidFill>
                <a:ea typeface="Verdana" panose="020B0604030504040204" pitchFamily="34" charset="0"/>
                <a:cs typeface="Verdana" panose="020B0604030504040204" pitchFamily="34" charset="0"/>
              </a:rPr>
              <a:t>“Şayet bu etleri vermeniz sizin ibadetinize engel teşkil etmeyecekse alalım” </a:t>
            </a:r>
            <a:r>
              <a:rPr lang="tr-TR" sz="1200" dirty="0" smtClean="0">
                <a:solidFill>
                  <a:schemeClr val="bg2">
                    <a:lumMod val="25000"/>
                  </a:schemeClr>
                </a:solidFill>
                <a:ea typeface="Verdana" panose="020B0604030504040204" pitchFamily="34" charset="0"/>
                <a:cs typeface="Verdana" panose="020B0604030504040204" pitchFamily="34" charset="0"/>
              </a:rPr>
              <a:t>diyor. Her ihtiyaç sahibine İslam dininin yardımı emrettiği konusunda bilgi veren arkadaşlarımız kurban etlerini köylülere dağıtıyorlar. Birkaç gün sonra kabile liderleriyle birlikte yerel halk gelip Müslüman oluyor. O kabilenin çocukları halen Senegal’in başkenti Dakar da hafızlık eğitimi almaktadırlar.</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66</a:t>
            </a:fld>
            <a:endParaRPr lang="tr-TR"/>
          </a:p>
        </p:txBody>
      </p:sp>
    </p:spTree>
    <p:extLst>
      <p:ext uri="{BB962C8B-B14F-4D97-AF65-F5344CB8AC3E}">
        <p14:creationId xmlns:p14="http://schemas.microsoft.com/office/powerpoint/2010/main" val="1474835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67</a:t>
            </a:fld>
            <a:endParaRPr lang="tr-TR"/>
          </a:p>
        </p:txBody>
      </p:sp>
    </p:spTree>
    <p:extLst>
      <p:ext uri="{BB962C8B-B14F-4D97-AF65-F5344CB8AC3E}">
        <p14:creationId xmlns:p14="http://schemas.microsoft.com/office/powerpoint/2010/main" val="2419392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68</a:t>
            </a:fld>
            <a:endParaRPr lang="tr-TR"/>
          </a:p>
        </p:txBody>
      </p:sp>
    </p:spTree>
    <p:extLst>
      <p:ext uri="{BB962C8B-B14F-4D97-AF65-F5344CB8AC3E}">
        <p14:creationId xmlns:p14="http://schemas.microsoft.com/office/powerpoint/2010/main" val="168972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ar-AE" sz="1200" b="0" dirty="0" smtClean="0">
                <a:solidFill>
                  <a:srgbClr val="002060"/>
                </a:solidFill>
              </a:rPr>
              <a:t>ذٰلِكَۗ وَمَنْ يُعَظِّمْ شَعَٓائِرَ اللّٰهِ فَاِنَّهَا مِنْ تَقْوَى الْقُلُوبِ ﴿٣٢﴾ </a:t>
            </a:r>
            <a:endParaRPr lang="tr-TR" sz="1200" b="0" dirty="0" smtClean="0">
              <a:solidFill>
                <a:srgbClr val="002060"/>
              </a:solidFill>
            </a:endParaRPr>
          </a:p>
          <a:p>
            <a:pPr algn="just"/>
            <a:r>
              <a:rPr lang="tr-TR" sz="1200" b="0" dirty="0" smtClean="0">
                <a:solidFill>
                  <a:srgbClr val="002060"/>
                </a:solidFill>
              </a:rPr>
              <a:t>"Her kim Allah'ın </a:t>
            </a:r>
            <a:r>
              <a:rPr lang="tr-TR" sz="1200" b="0" dirty="0" err="1" smtClean="0">
                <a:solidFill>
                  <a:srgbClr val="002060"/>
                </a:solidFill>
              </a:rPr>
              <a:t>şeâirine</a:t>
            </a:r>
            <a:r>
              <a:rPr lang="tr-TR" sz="1200" b="0" dirty="0" smtClean="0">
                <a:solidFill>
                  <a:srgbClr val="002060"/>
                </a:solidFill>
              </a:rPr>
              <a:t> (hükümlerine) saygı gösterir, onu tazim ederse, şüphesiz bu kalplerin takvasındandır," </a:t>
            </a:r>
            <a:r>
              <a:rPr lang="tr-TR" sz="1200" b="0" dirty="0" smtClean="0">
                <a:solidFill>
                  <a:schemeClr val="tx1"/>
                </a:solidFill>
              </a:rPr>
              <a:t>(Hac, 22/32), </a:t>
            </a:r>
          </a:p>
          <a:p>
            <a:pPr algn="just"/>
            <a:r>
              <a:rPr lang="ar-AE" sz="1200" b="0" dirty="0" smtClean="0">
                <a:solidFill>
                  <a:srgbClr val="002060"/>
                </a:solidFill>
              </a:rPr>
              <a:t>يَٓا اَيُّهَا الَّذ۪ينَ اٰمَنُوا لَا تُحِلُّوا شَعَٓائِرَ اللّٰهِ وَلَا الشَّهْرَ الْحَرَامَ وَلَا الْهَدْيَ </a:t>
            </a:r>
            <a:r>
              <a:rPr lang="tr-TR" sz="1200" b="0" dirty="0" smtClean="0">
                <a:solidFill>
                  <a:srgbClr val="002060"/>
                </a:solidFill>
              </a:rPr>
              <a:t>…</a:t>
            </a:r>
            <a:r>
              <a:rPr lang="ar-AE" sz="1200" b="0" dirty="0" smtClean="0">
                <a:solidFill>
                  <a:srgbClr val="002060"/>
                </a:solidFill>
              </a:rPr>
              <a:t>وَتَعَاوَنُوا عَلَى الْبِرِّ وَالتَّقْوٰىۖ وَلَا تَعَاوَنُوا عَلَى الْاِثْمِ وَالْعُدْوَانِۖ وَاتَّقُوا اللّٰهَۜ اِنَّ اللّٰهَ شَد۪يدُ الْعِقَابِ ﴿٢﴾ </a:t>
            </a:r>
            <a:endParaRPr lang="tr-TR" sz="1200" b="0" dirty="0" smtClean="0">
              <a:solidFill>
                <a:srgbClr val="002060"/>
              </a:solidFill>
            </a:endParaRPr>
          </a:p>
          <a:p>
            <a:pPr algn="just"/>
            <a:r>
              <a:rPr lang="tr-TR" sz="1200" b="0" dirty="0" smtClean="0">
                <a:solidFill>
                  <a:srgbClr val="002060"/>
                </a:solidFill>
              </a:rPr>
              <a:t>"</a:t>
            </a:r>
            <a:r>
              <a:rPr lang="tr-TR" sz="1200" b="0" dirty="0" smtClean="0">
                <a:solidFill>
                  <a:srgbClr val="7030A0"/>
                </a:solidFill>
              </a:rPr>
              <a:t>Ey iman edenler, Allah'ın </a:t>
            </a:r>
            <a:r>
              <a:rPr lang="tr-TR" sz="1200" b="0" dirty="0" err="1" smtClean="0">
                <a:solidFill>
                  <a:srgbClr val="7030A0"/>
                </a:solidFill>
              </a:rPr>
              <a:t>şeâirine</a:t>
            </a:r>
            <a:r>
              <a:rPr lang="tr-TR" sz="1200" b="0" dirty="0" smtClean="0">
                <a:solidFill>
                  <a:srgbClr val="7030A0"/>
                </a:solidFill>
              </a:rPr>
              <a:t> (haram ay, kurban vs.) sakın hürmetsizlik etmeyin</a:t>
            </a:r>
            <a:r>
              <a:rPr lang="tr-TR" sz="1200" b="0" dirty="0" smtClean="0">
                <a:solidFill>
                  <a:srgbClr val="002060"/>
                </a:solidFill>
              </a:rPr>
              <a:t>" </a:t>
            </a:r>
            <a:r>
              <a:rPr lang="tr-TR" sz="1200" b="0" dirty="0" smtClean="0">
                <a:solidFill>
                  <a:schemeClr val="tx1"/>
                </a:solidFill>
              </a:rPr>
              <a:t>(Maide, 5/2).</a:t>
            </a:r>
          </a:p>
          <a:p>
            <a:endParaRPr lang="tr-TR" b="0"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a:t>
            </a:fld>
            <a:endParaRPr lang="tr-TR"/>
          </a:p>
        </p:txBody>
      </p:sp>
    </p:spTree>
    <p:extLst>
      <p:ext uri="{BB962C8B-B14F-4D97-AF65-F5344CB8AC3E}">
        <p14:creationId xmlns:p14="http://schemas.microsoft.com/office/powerpoint/2010/main" val="2223177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85750" indent="-285750">
              <a:buFont typeface="Arial" panose="020B0604020202020204" pitchFamily="34" charset="0"/>
              <a:buChar char="•"/>
            </a:pPr>
            <a:r>
              <a:rPr lang="tr-TR" dirty="0" smtClean="0">
                <a:solidFill>
                  <a:schemeClr val="tx1"/>
                </a:solidFill>
              </a:rPr>
              <a:t>Kurbanlarınızı Türkiye Diyanet Vakfı güvencesiyle ihtiyaç sahiplerine ulaştırıyoruz. </a:t>
            </a:r>
            <a:endParaRPr lang="tr-TR" dirty="0" smtClean="0"/>
          </a:p>
          <a:p>
            <a:pPr marL="285750" indent="-285750">
              <a:buFont typeface="Arial" panose="020B0604020202020204" pitchFamily="34" charset="0"/>
              <a:buChar char="•"/>
            </a:pPr>
            <a:r>
              <a:rPr lang="tr-TR" dirty="0" smtClean="0">
                <a:solidFill>
                  <a:schemeClr val="tx1"/>
                </a:solidFill>
              </a:rPr>
              <a:t>Dünyanın dört bir tarafına milletimizin emanetlerini ulaştırıyoruz.</a:t>
            </a:r>
          </a:p>
          <a:p>
            <a:pPr marL="285750" indent="-285750">
              <a:buFont typeface="Arial" panose="020B0604020202020204" pitchFamily="34" charset="0"/>
              <a:buChar char="•"/>
            </a:pPr>
            <a:r>
              <a:rPr lang="tr-TR" dirty="0" smtClean="0">
                <a:solidFill>
                  <a:schemeClr val="tx1"/>
                </a:solidFill>
              </a:rPr>
              <a:t>Kardeşin seni bekliyorsa, yol uzakmış ne önemi var.</a:t>
            </a:r>
          </a:p>
          <a:p>
            <a:pPr marL="285750" indent="-285750">
              <a:buFont typeface="Arial" panose="020B0604020202020204" pitchFamily="34" charset="0"/>
              <a:buChar char="•"/>
            </a:pPr>
            <a:r>
              <a:rPr lang="tr-TR" dirty="0" smtClean="0">
                <a:solidFill>
                  <a:schemeClr val="tx1"/>
                </a:solidFill>
              </a:rPr>
              <a:t>Unutmayalım ki yolumuzu ümit ve hasretle gözleyen kardeşlerimiz var.</a:t>
            </a:r>
          </a:p>
          <a:p>
            <a:pPr marL="285750" indent="-285750">
              <a:buFont typeface="Arial" panose="020B0604020202020204" pitchFamily="34" charset="0"/>
              <a:buChar char="•"/>
            </a:pPr>
            <a:r>
              <a:rPr lang="tr-TR" dirty="0" smtClean="0">
                <a:solidFill>
                  <a:schemeClr val="tx1"/>
                </a:solidFill>
              </a:rPr>
              <a:t>Milletimizin gönülden paylaştığı emanetler kardeşliğimizin artarak çoğalmasına vesile olacak.</a:t>
            </a:r>
          </a:p>
          <a:p>
            <a:pPr marL="285750" indent="-285750">
              <a:buFont typeface="Arial" panose="020B0604020202020204" pitchFamily="34" charset="0"/>
              <a:buChar char="•"/>
            </a:pPr>
            <a:r>
              <a:rPr lang="tr-TR" dirty="0" smtClean="0">
                <a:solidFill>
                  <a:schemeClr val="tx1"/>
                </a:solidFill>
              </a:rPr>
              <a:t>Kurban ibadetinin asıl gayesi bizi Allah’a yakın kılmaktır. </a:t>
            </a:r>
          </a:p>
          <a:p>
            <a:pPr marL="285750" indent="-285750">
              <a:buFont typeface="Arial" panose="020B0604020202020204" pitchFamily="34" charset="0"/>
              <a:buChar char="•"/>
            </a:pPr>
            <a:r>
              <a:rPr lang="tr-TR" dirty="0" smtClean="0">
                <a:solidFill>
                  <a:schemeClr val="tx1"/>
                </a:solidFill>
              </a:rPr>
              <a:t>Kurbanlarınızı mahrum, mazlum ve mağdurlara ulaştırıyoruz.</a:t>
            </a:r>
          </a:p>
          <a:p>
            <a:pPr marL="285750" indent="-285750">
              <a:buFont typeface="Arial" panose="020B0604020202020204" pitchFamily="34" charset="0"/>
              <a:buChar char="•"/>
            </a:pPr>
            <a:r>
              <a:rPr lang="tr-TR" dirty="0" smtClean="0">
                <a:solidFill>
                  <a:schemeClr val="tx1"/>
                </a:solidFill>
              </a:rPr>
              <a:t>Kurban; </a:t>
            </a:r>
            <a:r>
              <a:rPr lang="tr-TR" dirty="0" err="1" smtClean="0">
                <a:solidFill>
                  <a:schemeClr val="tx1"/>
                </a:solidFill>
              </a:rPr>
              <a:t>Mü'minlerin</a:t>
            </a:r>
            <a:r>
              <a:rPr lang="tr-TR" dirty="0" smtClean="0">
                <a:solidFill>
                  <a:schemeClr val="tx1"/>
                </a:solidFill>
              </a:rPr>
              <a:t> birbirinden haberdar olmasına vesiledir.</a:t>
            </a:r>
          </a:p>
          <a:p>
            <a:pPr marL="285750" indent="-285750">
              <a:buFont typeface="Arial" panose="020B0604020202020204" pitchFamily="34" charset="0"/>
              <a:buChar char="•"/>
            </a:pPr>
            <a:r>
              <a:rPr lang="tr-TR" dirty="0" smtClean="0">
                <a:solidFill>
                  <a:schemeClr val="tx1"/>
                </a:solidFill>
              </a:rPr>
              <a:t>Kurban sevincini kardeşlerimizle paylaşmak için yola çıkıyoruz.</a:t>
            </a:r>
            <a:endParaRPr lang="tr-TR" dirty="0" smtClean="0"/>
          </a:p>
          <a:p>
            <a:pPr marL="285750" indent="-285750">
              <a:buFont typeface="Arial" panose="020B0604020202020204" pitchFamily="34" charset="0"/>
              <a:buChar char="•"/>
            </a:pPr>
            <a:r>
              <a:rPr lang="tr-TR" dirty="0" smtClean="0">
                <a:solidFill>
                  <a:schemeClr val="tx1"/>
                </a:solidFill>
              </a:rPr>
              <a:t>Kurban sevginin, vefanın, fedakarlığın simgesidir.</a:t>
            </a:r>
          </a:p>
          <a:p>
            <a:pPr marL="285750" indent="-285750">
              <a:buFont typeface="Arial" panose="020B0604020202020204" pitchFamily="34" charset="0"/>
              <a:buChar char="•"/>
            </a:pPr>
            <a:r>
              <a:rPr lang="tr-TR" dirty="0" smtClean="0">
                <a:solidFill>
                  <a:schemeClr val="tx1"/>
                </a:solidFill>
              </a:rPr>
              <a:t>Biliyoruz ki; açılan eller geri çevrilmez, gelin iyilik kapısını aralayalım. </a:t>
            </a:r>
          </a:p>
          <a:p>
            <a:pPr marL="285750" indent="-285750">
              <a:buFont typeface="Arial" panose="020B0604020202020204" pitchFamily="34" charset="0"/>
              <a:buChar char="•"/>
            </a:pPr>
            <a:r>
              <a:rPr lang="tr-TR" dirty="0" smtClean="0">
                <a:solidFill>
                  <a:schemeClr val="tx1"/>
                </a:solidFill>
              </a:rPr>
              <a:t>Bu bayram da çocuklar gülebilsin diye yola koyulduk</a:t>
            </a:r>
          </a:p>
          <a:p>
            <a:pPr marL="285750" indent="-285750">
              <a:buFont typeface="Arial" panose="020B0604020202020204" pitchFamily="34" charset="0"/>
              <a:buChar char="•"/>
            </a:pPr>
            <a:r>
              <a:rPr lang="tr-TR" dirty="0" smtClean="0">
                <a:solidFill>
                  <a:schemeClr val="tx1"/>
                </a:solidFill>
              </a:rPr>
              <a:t>Bu bayram da emanet ve selamınız ile kardeşliğimizin vefasını taşıyoruz.</a:t>
            </a:r>
          </a:p>
          <a:p>
            <a:pPr marL="285750" indent="-285750">
              <a:buFont typeface="Arial" panose="020B0604020202020204" pitchFamily="34" charset="0"/>
              <a:buChar char="•"/>
            </a:pPr>
            <a:r>
              <a:rPr lang="tr-TR" dirty="0" smtClean="0">
                <a:solidFill>
                  <a:schemeClr val="tx1"/>
                </a:solidFill>
              </a:rPr>
              <a:t>Muhtaç gönüllerin çağrısına sessiz kalmadık</a:t>
            </a:r>
          </a:p>
          <a:p>
            <a:pPr marL="285750" indent="-285750">
              <a:buFont typeface="Arial" panose="020B0604020202020204" pitchFamily="34" charset="0"/>
              <a:buChar char="•"/>
            </a:pPr>
            <a:r>
              <a:rPr lang="tr-TR" dirty="0" smtClean="0">
                <a:solidFill>
                  <a:schemeClr val="tx1"/>
                </a:solidFill>
              </a:rPr>
              <a:t>Emanetleriniz paylaştıkça çoğalacak, sevgi, merhamet ve iyiliğe dönüşecek tüm dünyada.</a:t>
            </a:r>
          </a:p>
          <a:p>
            <a:pPr marL="285750" indent="-285750">
              <a:buFont typeface="Arial" panose="020B0604020202020204" pitchFamily="34" charset="0"/>
              <a:buChar char="•"/>
            </a:pPr>
            <a:r>
              <a:rPr lang="tr-TR" dirty="0" smtClean="0">
                <a:solidFill>
                  <a:schemeClr val="tx1"/>
                </a:solidFill>
              </a:rPr>
              <a:t>Milletimizin destek ve teveccühüyle mazlum coğrafyalardaki kardeşlerimize umut oluyoruz</a:t>
            </a:r>
          </a:p>
          <a:p>
            <a:pPr marL="285750" indent="-285750">
              <a:buFont typeface="Arial" panose="020B0604020202020204" pitchFamily="34" charset="0"/>
              <a:buChar char="•"/>
            </a:pPr>
            <a:r>
              <a:rPr lang="tr-TR" dirty="0" smtClean="0">
                <a:solidFill>
                  <a:schemeClr val="tx1"/>
                </a:solidFill>
              </a:rPr>
              <a:t>Kardeşliğimiz sınır tanımıyor, emanetleriniz mazlum coğrafyalarda tebessüme dönüşüyor.</a:t>
            </a:r>
          </a:p>
          <a:p>
            <a:pPr marL="285750" indent="-285750">
              <a:buFont typeface="Arial" panose="020B0604020202020204" pitchFamily="34" charset="0"/>
              <a:buChar char="•"/>
            </a:pPr>
            <a:r>
              <a:rPr lang="tr-TR" dirty="0" smtClean="0">
                <a:solidFill>
                  <a:schemeClr val="tx1"/>
                </a:solidFill>
              </a:rPr>
              <a:t>Unutmayalım ki yolumuzu ümit ve hasretle gözleyen kardeşlerimiz var.</a:t>
            </a:r>
          </a:p>
          <a:p>
            <a:pPr marL="285750" indent="-285750">
              <a:buFont typeface="Arial" panose="020B0604020202020204" pitchFamily="34" charset="0"/>
              <a:buChar char="•"/>
            </a:pPr>
            <a:r>
              <a:rPr lang="tr-TR" dirty="0" smtClean="0">
                <a:solidFill>
                  <a:schemeClr val="tx1"/>
                </a:solidFill>
              </a:rPr>
              <a:t>Milletimizin gönülden paylaştığı emanetler kardeşliğimizin artarak çoğalmasına vesile olacak.</a:t>
            </a:r>
            <a:endParaRPr lang="tr-TR" dirty="0" smtClean="0"/>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69</a:t>
            </a:fld>
            <a:endParaRPr lang="tr-TR"/>
          </a:p>
        </p:txBody>
      </p:sp>
    </p:spTree>
    <p:extLst>
      <p:ext uri="{BB962C8B-B14F-4D97-AF65-F5344CB8AC3E}">
        <p14:creationId xmlns:p14="http://schemas.microsoft.com/office/powerpoint/2010/main" val="993456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Prof. Dr. Ali Murat DARYAL </a:t>
            </a:r>
            <a:r>
              <a:rPr lang="tr-TR" sz="1200" kern="1200" dirty="0" err="1" smtClean="0">
                <a:solidFill>
                  <a:schemeClr val="tx1"/>
                </a:solidFill>
                <a:effectLst/>
                <a:latin typeface="+mn-lt"/>
                <a:ea typeface="+mn-ea"/>
                <a:cs typeface="+mn-cs"/>
              </a:rPr>
              <a:t>Hacamız</a:t>
            </a:r>
            <a:r>
              <a:rPr lang="tr-TR" sz="1200" kern="1200" dirty="0" smtClean="0">
                <a:solidFill>
                  <a:schemeClr val="tx1"/>
                </a:solidFill>
                <a:effectLst/>
                <a:latin typeface="+mn-lt"/>
                <a:ea typeface="+mn-ea"/>
                <a:cs typeface="+mn-cs"/>
              </a:rPr>
              <a:t> “Kurban Kesmenin Psikolojik Temelleri” isimli kitabında kurban kesen medeniyetlerle kurban kesmeyen medeniyetleri farklı açılardan inceliyor ve kurbanın insan ve toplum üzerindeki etkisine ışık tutmaya çalışıyor. </a:t>
            </a:r>
          </a:p>
          <a:p>
            <a:r>
              <a:rPr lang="tr-TR" sz="1200" kern="1200" dirty="0" smtClean="0">
                <a:solidFill>
                  <a:schemeClr val="tx1"/>
                </a:solidFill>
                <a:effectLst/>
                <a:latin typeface="+mn-lt"/>
                <a:ea typeface="+mn-ea"/>
                <a:cs typeface="+mn-cs"/>
              </a:rPr>
              <a:t>İnsanda bir takım içgüdüler vardır. Saldırganlık, kan akıtma, vurma, kırma, seks, işkence vb. kuranı kerim bakara suresi 30 ayette bunu bizlere ifade etmektedir.</a:t>
            </a:r>
          </a:p>
          <a:p>
            <a:r>
              <a:rPr lang="ar-SA" sz="1200" kern="1200" dirty="0" smtClean="0">
                <a:solidFill>
                  <a:schemeClr val="tx1"/>
                </a:solidFill>
                <a:effectLst/>
                <a:latin typeface="+mn-lt"/>
                <a:ea typeface="+mn-ea"/>
                <a:cs typeface="+mn-cs"/>
              </a:rPr>
              <a:t>قَالُوا اَتَجْعَلُ فٖيهَا مَنْ يُفْسِدُ فٖيهَا وَيَسْفِكُ الدِّمَاءَ</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“Onlar: </a:t>
            </a:r>
            <a:r>
              <a:rPr lang="tr-TR" sz="1200" b="1" u="sng" kern="1200" dirty="0" smtClean="0">
                <a:solidFill>
                  <a:schemeClr val="tx1"/>
                </a:solidFill>
                <a:effectLst/>
                <a:latin typeface="+mn-lt"/>
                <a:ea typeface="+mn-ea"/>
                <a:cs typeface="+mn-cs"/>
              </a:rPr>
              <a:t>Bizler </a:t>
            </a:r>
            <a:r>
              <a:rPr lang="tr-TR" sz="1200" b="1" u="sng" kern="1200" dirty="0" err="1" smtClean="0">
                <a:solidFill>
                  <a:schemeClr val="tx1"/>
                </a:solidFill>
                <a:effectLst/>
                <a:latin typeface="+mn-lt"/>
                <a:ea typeface="+mn-ea"/>
                <a:cs typeface="+mn-cs"/>
              </a:rPr>
              <a:t>hamdinle</a:t>
            </a:r>
            <a:r>
              <a:rPr lang="tr-TR" sz="1200" b="1" u="sng" kern="1200" dirty="0" smtClean="0">
                <a:solidFill>
                  <a:schemeClr val="tx1"/>
                </a:solidFill>
                <a:effectLst/>
                <a:latin typeface="+mn-lt"/>
                <a:ea typeface="+mn-ea"/>
                <a:cs typeface="+mn-cs"/>
              </a:rPr>
              <a:t> seni </a:t>
            </a:r>
            <a:r>
              <a:rPr lang="tr-TR" sz="1200" b="1" u="sng" kern="1200" dirty="0" err="1" smtClean="0">
                <a:solidFill>
                  <a:schemeClr val="tx1"/>
                </a:solidFill>
                <a:effectLst/>
                <a:latin typeface="+mn-lt"/>
                <a:ea typeface="+mn-ea"/>
                <a:cs typeface="+mn-cs"/>
              </a:rPr>
              <a:t>tesbih</a:t>
            </a:r>
            <a:r>
              <a:rPr lang="tr-TR" sz="1200" b="1" u="sng" kern="1200" dirty="0" smtClean="0">
                <a:solidFill>
                  <a:schemeClr val="tx1"/>
                </a:solidFill>
                <a:effectLst/>
                <a:latin typeface="+mn-lt"/>
                <a:ea typeface="+mn-ea"/>
                <a:cs typeface="+mn-cs"/>
              </a:rPr>
              <a:t> ve seni takdis edip dururken, yeryüzünde fesat çıkaracak, orada kan dökecek birini mi yaratacaksın</a:t>
            </a:r>
            <a:r>
              <a:rPr lang="tr-TR" sz="1200" kern="1200" dirty="0" smtClean="0">
                <a:solidFill>
                  <a:schemeClr val="tx1"/>
                </a:solidFill>
                <a:effectLst/>
                <a:latin typeface="+mn-lt"/>
                <a:ea typeface="+mn-ea"/>
                <a:cs typeface="+mn-cs"/>
              </a:rPr>
              <a:t>? dediler.”  </a:t>
            </a:r>
          </a:p>
          <a:p>
            <a:r>
              <a:rPr lang="tr-TR" sz="1200" kern="1200" dirty="0" smtClean="0">
                <a:solidFill>
                  <a:schemeClr val="tx1"/>
                </a:solidFill>
                <a:effectLst/>
                <a:latin typeface="+mn-lt"/>
                <a:ea typeface="+mn-ea"/>
                <a:cs typeface="+mn-cs"/>
              </a:rPr>
              <a:t>İşte insanda var olan içgüdüleri dengede tutmak gerekir. Dinin amacı insanı her anlamda olgunlaştırarak Allah’a yaklaştırmaktır. Kurban ibadeti de insana bir takım faydalar sağlayan, kan akıtma, vurma-kırma, yakma gibi bazı içgüdüleri dengeleyen ve etkisini kıran bir özelliğe sahiptir. </a:t>
            </a:r>
          </a:p>
          <a:p>
            <a:r>
              <a:rPr lang="tr-TR" sz="1200" b="1" kern="1200" dirty="0" smtClean="0">
                <a:solidFill>
                  <a:schemeClr val="tx1"/>
                </a:solidFill>
                <a:effectLst/>
                <a:latin typeface="+mn-lt"/>
                <a:ea typeface="+mn-ea"/>
                <a:cs typeface="+mn-cs"/>
              </a:rPr>
              <a:t>“Kurban kanı akıtmak insan kanı akıtmaya engeldir”</a:t>
            </a:r>
            <a:endParaRPr lang="tr-TR" sz="1200" kern="1200" dirty="0" smtClean="0">
              <a:solidFill>
                <a:schemeClr val="tx1"/>
              </a:solidFill>
              <a:effectLst/>
              <a:latin typeface="+mn-lt"/>
              <a:ea typeface="+mn-ea"/>
              <a:cs typeface="+mn-cs"/>
            </a:endParaRPr>
          </a:p>
          <a:p>
            <a:r>
              <a:rPr lang="tr-TR" sz="1200" b="1" u="none" strike="noStrike"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tr-TR" sz="1200" b="1" u="sng" kern="1200" dirty="0" smtClean="0">
                <a:solidFill>
                  <a:schemeClr val="tx1"/>
                </a:solidFill>
                <a:effectLst/>
                <a:latin typeface="+mn-lt"/>
                <a:ea typeface="+mn-ea"/>
                <a:cs typeface="+mn-cs"/>
              </a:rPr>
              <a:t>Kurban kesen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Savaşlarda kadın, çocuk, yaşlı, silahsız ve din adamları öldürülmez.</a:t>
            </a:r>
          </a:p>
          <a:p>
            <a:pPr lvl="0"/>
            <a:r>
              <a:rPr lang="tr-TR" sz="1200" kern="1200" dirty="0" smtClean="0">
                <a:solidFill>
                  <a:schemeClr val="tx1"/>
                </a:solidFill>
                <a:effectLst/>
                <a:latin typeface="+mn-lt"/>
                <a:ea typeface="+mn-ea"/>
                <a:cs typeface="+mn-cs"/>
              </a:rPr>
              <a:t>Esirlere hiçbir surette işkence ve kötü muamele yapılamaz.</a:t>
            </a:r>
          </a:p>
          <a:p>
            <a:pPr lvl="0"/>
            <a:r>
              <a:rPr lang="tr-TR" sz="1200" kern="1200" dirty="0" smtClean="0">
                <a:solidFill>
                  <a:schemeClr val="tx1"/>
                </a:solidFill>
                <a:effectLst/>
                <a:latin typeface="+mn-lt"/>
                <a:ea typeface="+mn-ea"/>
                <a:cs typeface="+mn-cs"/>
              </a:rPr>
              <a:t>Aile içi şiddet ve huzursuzluklar azdır. Boşanma oranları azdır. (Günümüzde artmıştır)</a:t>
            </a:r>
          </a:p>
          <a:p>
            <a:pPr lvl="0"/>
            <a:r>
              <a:rPr lang="tr-TR" sz="1200" kern="1200" dirty="0" smtClean="0">
                <a:solidFill>
                  <a:schemeClr val="tx1"/>
                </a:solidFill>
                <a:effectLst/>
                <a:latin typeface="+mn-lt"/>
                <a:ea typeface="+mn-ea"/>
                <a:cs typeface="+mn-cs"/>
              </a:rPr>
              <a:t>Sporlarında sadelik vardır. Yüzme, güreş, atıcılık vb.</a:t>
            </a:r>
          </a:p>
          <a:p>
            <a:pPr lvl="0"/>
            <a:r>
              <a:rPr lang="tr-TR" sz="1200" kern="1200" dirty="0" smtClean="0">
                <a:solidFill>
                  <a:schemeClr val="tx1"/>
                </a:solidFill>
                <a:effectLst/>
                <a:latin typeface="+mn-lt"/>
                <a:ea typeface="+mn-ea"/>
                <a:cs typeface="+mn-cs"/>
              </a:rPr>
              <a:t>Eğlence tarzlarında şiddet yoktur.</a:t>
            </a:r>
          </a:p>
          <a:p>
            <a:pPr lvl="0"/>
            <a:r>
              <a:rPr lang="tr-TR" sz="1200" kern="1200" dirty="0" smtClean="0">
                <a:solidFill>
                  <a:schemeClr val="tx1"/>
                </a:solidFill>
                <a:effectLst/>
                <a:latin typeface="+mn-lt"/>
                <a:ea typeface="+mn-ea"/>
                <a:cs typeface="+mn-cs"/>
              </a:rPr>
              <a:t>Akıl hastalarını tedavide musikiyi kullanmışlar.</a:t>
            </a:r>
          </a:p>
          <a:p>
            <a:pPr lvl="0"/>
            <a:r>
              <a:rPr lang="tr-TR" sz="1200" kern="1200" dirty="0" smtClean="0">
                <a:solidFill>
                  <a:schemeClr val="tx1"/>
                </a:solidFill>
                <a:effectLst/>
                <a:latin typeface="+mn-lt"/>
                <a:ea typeface="+mn-ea"/>
                <a:cs typeface="+mn-cs"/>
              </a:rPr>
              <a:t>Toplumda cinayetler, suç oranları yok denecek kadar azdır. (Günümüzde artmıştır)</a:t>
            </a:r>
          </a:p>
          <a:p>
            <a:r>
              <a:rPr lang="tr-TR" sz="1200" b="1" u="sng" kern="1200" dirty="0" smtClean="0">
                <a:solidFill>
                  <a:schemeClr val="tx1"/>
                </a:solidFill>
                <a:effectLst/>
                <a:latin typeface="+mn-lt"/>
                <a:ea typeface="+mn-ea"/>
                <a:cs typeface="+mn-cs"/>
              </a:rPr>
              <a:t>Kurban kesmeyen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Savaşlarında herkes öldürülür</a:t>
            </a:r>
          </a:p>
          <a:p>
            <a:pPr lvl="0"/>
            <a:r>
              <a:rPr lang="tr-TR" sz="1200" kern="1200" dirty="0" smtClean="0">
                <a:solidFill>
                  <a:schemeClr val="tx1"/>
                </a:solidFill>
                <a:effectLst/>
                <a:latin typeface="+mn-lt"/>
                <a:ea typeface="+mn-ea"/>
                <a:cs typeface="+mn-cs"/>
              </a:rPr>
              <a:t>Esirler insan muamelesi görmez</a:t>
            </a:r>
          </a:p>
          <a:p>
            <a:pPr lvl="0"/>
            <a:r>
              <a:rPr lang="tr-TR" sz="1200" kern="1200" dirty="0" smtClean="0">
                <a:solidFill>
                  <a:schemeClr val="tx1"/>
                </a:solidFill>
                <a:effectLst/>
                <a:latin typeface="+mn-lt"/>
                <a:ea typeface="+mn-ea"/>
                <a:cs typeface="+mn-cs"/>
              </a:rPr>
              <a:t>Aile içi şiddet ve huzursuzluklar fazladır. Boşanma oranları fazladır.</a:t>
            </a:r>
          </a:p>
          <a:p>
            <a:pPr lvl="0"/>
            <a:r>
              <a:rPr lang="tr-TR" sz="1200" kern="1200" dirty="0" smtClean="0">
                <a:solidFill>
                  <a:schemeClr val="tx1"/>
                </a:solidFill>
                <a:effectLst/>
                <a:latin typeface="+mn-lt"/>
                <a:ea typeface="+mn-ea"/>
                <a:cs typeface="+mn-cs"/>
              </a:rPr>
              <a:t>Sporları kan ve şiddete dayanır. Boks, stadyumlarda vahşet, araba yarışları vs. ateş, kan, ölüm..</a:t>
            </a:r>
          </a:p>
          <a:p>
            <a:pPr lvl="0"/>
            <a:r>
              <a:rPr lang="tr-TR" sz="1200" kern="1200" dirty="0" smtClean="0">
                <a:solidFill>
                  <a:schemeClr val="tx1"/>
                </a:solidFill>
                <a:effectLst/>
                <a:latin typeface="+mn-lt"/>
                <a:ea typeface="+mn-ea"/>
                <a:cs typeface="+mn-cs"/>
              </a:rPr>
              <a:t>Eğlenceleri şiddete dönüşecek öğeler içerir. Yakma-yıkma, asma-kesme,</a:t>
            </a:r>
          </a:p>
          <a:p>
            <a:pPr lvl="0"/>
            <a:r>
              <a:rPr lang="tr-TR" sz="1200" kern="1200" dirty="0" smtClean="0">
                <a:solidFill>
                  <a:schemeClr val="tx1"/>
                </a:solidFill>
                <a:effectLst/>
                <a:latin typeface="+mn-lt"/>
                <a:ea typeface="+mn-ea"/>
                <a:cs typeface="+mn-cs"/>
              </a:rPr>
              <a:t>Akıl hastalarını kırbaçlayarak tedavi yöntemleri uygulamışlar.</a:t>
            </a:r>
          </a:p>
          <a:p>
            <a:pPr lvl="0"/>
            <a:r>
              <a:rPr lang="tr-TR" sz="1200" kern="1200" dirty="0" smtClean="0">
                <a:solidFill>
                  <a:schemeClr val="tx1"/>
                </a:solidFill>
                <a:effectLst/>
                <a:latin typeface="+mn-lt"/>
                <a:ea typeface="+mn-ea"/>
                <a:cs typeface="+mn-cs"/>
              </a:rPr>
              <a:t>Toplularında kan olayları çoktur. Suç oranları fazladır.</a:t>
            </a:r>
          </a:p>
          <a:p>
            <a:pPr lvl="0"/>
            <a:r>
              <a:rPr lang="tr-TR" sz="1200" kern="1200" dirty="0" smtClean="0">
                <a:solidFill>
                  <a:schemeClr val="tx1"/>
                </a:solidFill>
                <a:effectLst/>
                <a:latin typeface="+mn-lt"/>
                <a:ea typeface="+mn-ea"/>
                <a:cs typeface="+mn-cs"/>
              </a:rPr>
              <a:t>İspanyolların boğa bayramlarında işkence edilerek öldürülen boğalar…</a:t>
            </a:r>
          </a:p>
          <a:p>
            <a:pPr lvl="0"/>
            <a:r>
              <a:rPr lang="tr-TR" sz="1200" kern="1200" dirty="0" smtClean="0">
                <a:solidFill>
                  <a:schemeClr val="tx1"/>
                </a:solidFill>
                <a:effectLst/>
                <a:latin typeface="+mn-lt"/>
                <a:ea typeface="+mn-ea"/>
                <a:cs typeface="+mn-cs"/>
              </a:rPr>
              <a:t>İnsan avı bir spor olarak bazı yerlerde zengin sporu olarak yapılmaktadır.</a:t>
            </a:r>
          </a:p>
          <a:p>
            <a:pPr lvl="0"/>
            <a:r>
              <a:rPr lang="tr-TR" sz="1200" kern="1200" dirty="0" smtClean="0">
                <a:solidFill>
                  <a:schemeClr val="tx1"/>
                </a:solidFill>
                <a:effectLst/>
                <a:latin typeface="+mn-lt"/>
                <a:ea typeface="+mn-ea"/>
                <a:cs typeface="+mn-cs"/>
              </a:rPr>
              <a:t>Neticesi sadece ölüm olan bir çek müsabakalar düzenlenmekte ve tonlarca para harcanmaktadır.</a:t>
            </a:r>
          </a:p>
          <a:p>
            <a:r>
              <a:rPr lang="tr-TR" sz="1200" kern="1200" dirty="0" smtClean="0">
                <a:solidFill>
                  <a:schemeClr val="tx1"/>
                </a:solidFill>
                <a:effectLst/>
                <a:latin typeface="+mn-lt"/>
                <a:ea typeface="+mn-ea"/>
                <a:cs typeface="+mn-cs"/>
              </a:rPr>
              <a:t>Aynı şekilde kurban kesmeyen milletlerin de niçin kan dökücü ve vahşi mizaçlı olduklarını... </a:t>
            </a:r>
            <a:r>
              <a:rPr lang="tr-TR" sz="1200" b="1" u="sng" kern="1200" dirty="0" smtClean="0">
                <a:solidFill>
                  <a:schemeClr val="tx1"/>
                </a:solidFill>
                <a:effectLst/>
                <a:latin typeface="+mn-lt"/>
                <a:ea typeface="+mn-ea"/>
                <a:cs typeface="+mn-cs"/>
              </a:rPr>
              <a:t>"Kurban kesmeyen milletlerin </a:t>
            </a:r>
            <a:r>
              <a:rPr lang="tr-TR" sz="1200" b="1" u="sng" kern="1200" dirty="0" err="1" smtClean="0">
                <a:solidFill>
                  <a:schemeClr val="tx1"/>
                </a:solidFill>
                <a:effectLst/>
                <a:latin typeface="+mn-lt"/>
                <a:ea typeface="+mn-ea"/>
                <a:cs typeface="+mn-cs"/>
              </a:rPr>
              <a:t>harblerde</a:t>
            </a:r>
            <a:r>
              <a:rPr lang="tr-TR" sz="1200" b="1" u="sng" kern="1200" dirty="0" smtClean="0">
                <a:solidFill>
                  <a:schemeClr val="tx1"/>
                </a:solidFill>
                <a:effectLst/>
                <a:latin typeface="+mn-lt"/>
                <a:ea typeface="+mn-ea"/>
                <a:cs typeface="+mn-cs"/>
              </a:rPr>
              <a:t> düşmanlarına karşı takındıkları tavırlar da o millet mensubu fertlerin kendi içlerinde birbirlerine ve bizzat kendilerine karşı takınmış oldukları tavırdan daha başka bir davranış şeması göstermektedir. Aynı sertlikler, aynı aşırılık ve düşmanca davranışlar./ Ringlerde, arenalarda kanlar içinde can veren, pistlerde veya meydanlarda odun yığınları arasında diri diri yakılan bu insanlar, hep bu medeniyetlerin kendi taraftarlarına tatmin sağlamak için feda etmek mecburiyetinde kaldıkları kurbanlardır." </a:t>
            </a:r>
            <a:r>
              <a:rPr lang="tr-TR" sz="1200" kern="1200" dirty="0" smtClean="0">
                <a:solidFill>
                  <a:schemeClr val="tx1"/>
                </a:solidFill>
                <a:effectLst/>
                <a:latin typeface="+mn-lt"/>
                <a:ea typeface="+mn-ea"/>
                <a:cs typeface="+mn-cs"/>
              </a:rPr>
              <a:t>(Kurban Kesmenin Psikolojik Temelleri, Dr. Ali Murat </a:t>
            </a:r>
            <a:r>
              <a:rPr lang="tr-TR" sz="1200" kern="1200" dirty="0" err="1" smtClean="0">
                <a:solidFill>
                  <a:schemeClr val="tx1"/>
                </a:solidFill>
                <a:effectLst/>
                <a:latin typeface="+mn-lt"/>
                <a:ea typeface="+mn-ea"/>
                <a:cs typeface="+mn-cs"/>
              </a:rPr>
              <a:t>Daryal</a:t>
            </a:r>
            <a:r>
              <a:rPr lang="tr-TR" sz="1200" kern="1200" dirty="0" smtClean="0">
                <a:solidFill>
                  <a:schemeClr val="tx1"/>
                </a:solidFill>
                <a:effectLst/>
                <a:latin typeface="+mn-lt"/>
                <a:ea typeface="+mn-ea"/>
                <a:cs typeface="+mn-cs"/>
              </a:rPr>
              <a:t>, İst. 1980, s. 71 ve 111). </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81</a:t>
            </a:fld>
            <a:endParaRPr lang="tr-TR"/>
          </a:p>
        </p:txBody>
      </p:sp>
    </p:spTree>
    <p:extLst>
      <p:ext uri="{BB962C8B-B14F-4D97-AF65-F5344CB8AC3E}">
        <p14:creationId xmlns:p14="http://schemas.microsoft.com/office/powerpoint/2010/main" val="24417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Prof. Dr. Ali Murat DARYAL </a:t>
            </a:r>
            <a:r>
              <a:rPr lang="tr-TR" sz="1200" kern="1200" dirty="0" err="1" smtClean="0">
                <a:solidFill>
                  <a:schemeClr val="tx1"/>
                </a:solidFill>
                <a:effectLst/>
                <a:latin typeface="+mn-lt"/>
                <a:ea typeface="+mn-ea"/>
                <a:cs typeface="+mn-cs"/>
              </a:rPr>
              <a:t>Hacamız</a:t>
            </a:r>
            <a:r>
              <a:rPr lang="tr-TR" sz="1200" kern="1200" dirty="0" smtClean="0">
                <a:solidFill>
                  <a:schemeClr val="tx1"/>
                </a:solidFill>
                <a:effectLst/>
                <a:latin typeface="+mn-lt"/>
                <a:ea typeface="+mn-ea"/>
                <a:cs typeface="+mn-cs"/>
              </a:rPr>
              <a:t> “Kurban Kesmenin Psikolojik Temelleri” isimli kitabında kurban kesen medeniyetlerle kurban kesmeyen medeniyetleri farklı açılardan inceliyor ve kurbanın insan ve toplum üzerindeki etkisine ışık tutmaya çalışıyor. </a:t>
            </a:r>
          </a:p>
          <a:p>
            <a:r>
              <a:rPr lang="tr-TR" sz="1200" kern="1200" dirty="0" smtClean="0">
                <a:solidFill>
                  <a:schemeClr val="tx1"/>
                </a:solidFill>
                <a:effectLst/>
                <a:latin typeface="+mn-lt"/>
                <a:ea typeface="+mn-ea"/>
                <a:cs typeface="+mn-cs"/>
              </a:rPr>
              <a:t>İnsanda bir takım içgüdüler vardır. Saldırganlık, kan akıtma, vurma, kırma, seks, işkence vb. kuranı kerim bakara suresi 30 ayette bunu bizlere ifade etmektedir.</a:t>
            </a:r>
          </a:p>
          <a:p>
            <a:r>
              <a:rPr lang="ar-SA" sz="1200" kern="1200" dirty="0" smtClean="0">
                <a:solidFill>
                  <a:schemeClr val="tx1"/>
                </a:solidFill>
                <a:effectLst/>
                <a:latin typeface="+mn-lt"/>
                <a:ea typeface="+mn-ea"/>
                <a:cs typeface="+mn-cs"/>
              </a:rPr>
              <a:t>قَالُوا اَتَجْعَلُ فٖيهَا مَنْ يُفْسِدُ فٖيهَا وَيَسْفِكُ الدِّمَاءَ</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“Onlar: </a:t>
            </a:r>
            <a:r>
              <a:rPr lang="tr-TR" sz="1200" b="1" u="sng" kern="1200" dirty="0" smtClean="0">
                <a:solidFill>
                  <a:schemeClr val="tx1"/>
                </a:solidFill>
                <a:effectLst/>
                <a:latin typeface="+mn-lt"/>
                <a:ea typeface="+mn-ea"/>
                <a:cs typeface="+mn-cs"/>
              </a:rPr>
              <a:t>Bizler </a:t>
            </a:r>
            <a:r>
              <a:rPr lang="tr-TR" sz="1200" b="1" u="sng" kern="1200" dirty="0" err="1" smtClean="0">
                <a:solidFill>
                  <a:schemeClr val="tx1"/>
                </a:solidFill>
                <a:effectLst/>
                <a:latin typeface="+mn-lt"/>
                <a:ea typeface="+mn-ea"/>
                <a:cs typeface="+mn-cs"/>
              </a:rPr>
              <a:t>hamdinle</a:t>
            </a:r>
            <a:r>
              <a:rPr lang="tr-TR" sz="1200" b="1" u="sng" kern="1200" dirty="0" smtClean="0">
                <a:solidFill>
                  <a:schemeClr val="tx1"/>
                </a:solidFill>
                <a:effectLst/>
                <a:latin typeface="+mn-lt"/>
                <a:ea typeface="+mn-ea"/>
                <a:cs typeface="+mn-cs"/>
              </a:rPr>
              <a:t> seni </a:t>
            </a:r>
            <a:r>
              <a:rPr lang="tr-TR" sz="1200" b="1" u="sng" kern="1200" dirty="0" err="1" smtClean="0">
                <a:solidFill>
                  <a:schemeClr val="tx1"/>
                </a:solidFill>
                <a:effectLst/>
                <a:latin typeface="+mn-lt"/>
                <a:ea typeface="+mn-ea"/>
                <a:cs typeface="+mn-cs"/>
              </a:rPr>
              <a:t>tesbih</a:t>
            </a:r>
            <a:r>
              <a:rPr lang="tr-TR" sz="1200" b="1" u="sng" kern="1200" dirty="0" smtClean="0">
                <a:solidFill>
                  <a:schemeClr val="tx1"/>
                </a:solidFill>
                <a:effectLst/>
                <a:latin typeface="+mn-lt"/>
                <a:ea typeface="+mn-ea"/>
                <a:cs typeface="+mn-cs"/>
              </a:rPr>
              <a:t> ve seni takdis edip dururken, yeryüzünde fesat çıkaracak, orada kan dökecek birini mi yaratacaksın</a:t>
            </a:r>
            <a:r>
              <a:rPr lang="tr-TR" sz="1200" kern="1200" dirty="0" smtClean="0">
                <a:solidFill>
                  <a:schemeClr val="tx1"/>
                </a:solidFill>
                <a:effectLst/>
                <a:latin typeface="+mn-lt"/>
                <a:ea typeface="+mn-ea"/>
                <a:cs typeface="+mn-cs"/>
              </a:rPr>
              <a:t>? dediler.”  </a:t>
            </a:r>
          </a:p>
          <a:p>
            <a:r>
              <a:rPr lang="tr-TR" sz="1200" kern="1200" dirty="0" smtClean="0">
                <a:solidFill>
                  <a:schemeClr val="tx1"/>
                </a:solidFill>
                <a:effectLst/>
                <a:latin typeface="+mn-lt"/>
                <a:ea typeface="+mn-ea"/>
                <a:cs typeface="+mn-cs"/>
              </a:rPr>
              <a:t>İşte insanda var olan içgüdüleri dengede tutmak gerekir. Dinin amacı insanı her anlamda olgunlaştırarak Allah’a yaklaştırmaktır. Kurban ibadeti de insana bir takım faydalar sağlayan, kan akıtma, vurma-kırma, yakma gibi bazı içgüdüleri dengeleyen ve etkisini kıran bir özelliğe sahiptir. </a:t>
            </a:r>
          </a:p>
          <a:p>
            <a:r>
              <a:rPr lang="tr-TR" sz="1200" b="1" kern="1200" dirty="0" smtClean="0">
                <a:solidFill>
                  <a:schemeClr val="tx1"/>
                </a:solidFill>
                <a:effectLst/>
                <a:latin typeface="+mn-lt"/>
                <a:ea typeface="+mn-ea"/>
                <a:cs typeface="+mn-cs"/>
              </a:rPr>
              <a:t>“Kurban kanı akıtmak insan kanı akıtmaya engeldir”</a:t>
            </a:r>
            <a:endParaRPr lang="tr-TR" sz="1200" kern="1200" dirty="0" smtClean="0">
              <a:solidFill>
                <a:schemeClr val="tx1"/>
              </a:solidFill>
              <a:effectLst/>
              <a:latin typeface="+mn-lt"/>
              <a:ea typeface="+mn-ea"/>
              <a:cs typeface="+mn-cs"/>
            </a:endParaRPr>
          </a:p>
          <a:p>
            <a:r>
              <a:rPr lang="tr-TR" sz="1200" b="1" u="none" strike="noStrike"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tr-TR" sz="1200" b="1" u="sng" kern="1200" dirty="0" smtClean="0">
                <a:solidFill>
                  <a:schemeClr val="tx1"/>
                </a:solidFill>
                <a:effectLst/>
                <a:latin typeface="+mn-lt"/>
                <a:ea typeface="+mn-ea"/>
                <a:cs typeface="+mn-cs"/>
              </a:rPr>
              <a:t>Kurban kesen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Savaşlarda kadın, çocuk, yaşlı, silahsız ve din adamları öldürülmez.</a:t>
            </a:r>
          </a:p>
          <a:p>
            <a:pPr lvl="0"/>
            <a:r>
              <a:rPr lang="tr-TR" sz="1200" kern="1200" dirty="0" smtClean="0">
                <a:solidFill>
                  <a:schemeClr val="tx1"/>
                </a:solidFill>
                <a:effectLst/>
                <a:latin typeface="+mn-lt"/>
                <a:ea typeface="+mn-ea"/>
                <a:cs typeface="+mn-cs"/>
              </a:rPr>
              <a:t>Esirlere hiçbir surette işkence ve kötü muamele yapılamaz.</a:t>
            </a:r>
          </a:p>
          <a:p>
            <a:pPr lvl="0"/>
            <a:r>
              <a:rPr lang="tr-TR" sz="1200" kern="1200" dirty="0" smtClean="0">
                <a:solidFill>
                  <a:schemeClr val="tx1"/>
                </a:solidFill>
                <a:effectLst/>
                <a:latin typeface="+mn-lt"/>
                <a:ea typeface="+mn-ea"/>
                <a:cs typeface="+mn-cs"/>
              </a:rPr>
              <a:t>Aile içi şiddet ve huzursuzluklar azdır. Boşanma oranları azdır. (Günümüzde artmıştır)</a:t>
            </a:r>
          </a:p>
          <a:p>
            <a:pPr lvl="0"/>
            <a:r>
              <a:rPr lang="tr-TR" sz="1200" kern="1200" dirty="0" smtClean="0">
                <a:solidFill>
                  <a:schemeClr val="tx1"/>
                </a:solidFill>
                <a:effectLst/>
                <a:latin typeface="+mn-lt"/>
                <a:ea typeface="+mn-ea"/>
                <a:cs typeface="+mn-cs"/>
              </a:rPr>
              <a:t>Sporlarında sadelik vardır. Yüzme, güreş, atıcılık vb.</a:t>
            </a:r>
          </a:p>
          <a:p>
            <a:pPr lvl="0"/>
            <a:r>
              <a:rPr lang="tr-TR" sz="1200" kern="1200" dirty="0" smtClean="0">
                <a:solidFill>
                  <a:schemeClr val="tx1"/>
                </a:solidFill>
                <a:effectLst/>
                <a:latin typeface="+mn-lt"/>
                <a:ea typeface="+mn-ea"/>
                <a:cs typeface="+mn-cs"/>
              </a:rPr>
              <a:t>Eğlence tarzlarında şiddet yoktur.</a:t>
            </a:r>
          </a:p>
          <a:p>
            <a:pPr lvl="0"/>
            <a:r>
              <a:rPr lang="tr-TR" sz="1200" kern="1200" dirty="0" smtClean="0">
                <a:solidFill>
                  <a:schemeClr val="tx1"/>
                </a:solidFill>
                <a:effectLst/>
                <a:latin typeface="+mn-lt"/>
                <a:ea typeface="+mn-ea"/>
                <a:cs typeface="+mn-cs"/>
              </a:rPr>
              <a:t>Akıl hastalarını tedavide musikiyi kullanmışlar.</a:t>
            </a:r>
          </a:p>
          <a:p>
            <a:pPr lvl="0"/>
            <a:r>
              <a:rPr lang="tr-TR" sz="1200" kern="1200" dirty="0" smtClean="0">
                <a:solidFill>
                  <a:schemeClr val="tx1"/>
                </a:solidFill>
                <a:effectLst/>
                <a:latin typeface="+mn-lt"/>
                <a:ea typeface="+mn-ea"/>
                <a:cs typeface="+mn-cs"/>
              </a:rPr>
              <a:t>Toplumda cinayetler, suç oranları yok denecek kadar azdır. (Günümüzde artmıştır)</a:t>
            </a:r>
          </a:p>
          <a:p>
            <a:r>
              <a:rPr lang="tr-TR" sz="1200" b="1" u="sng" kern="1200" dirty="0" smtClean="0">
                <a:solidFill>
                  <a:schemeClr val="tx1"/>
                </a:solidFill>
                <a:effectLst/>
                <a:latin typeface="+mn-lt"/>
                <a:ea typeface="+mn-ea"/>
                <a:cs typeface="+mn-cs"/>
              </a:rPr>
              <a:t>Kurban kesmeyen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Savaşlarında herkes öldürülür</a:t>
            </a:r>
          </a:p>
          <a:p>
            <a:pPr lvl="0"/>
            <a:r>
              <a:rPr lang="tr-TR" sz="1200" kern="1200" dirty="0" smtClean="0">
                <a:solidFill>
                  <a:schemeClr val="tx1"/>
                </a:solidFill>
                <a:effectLst/>
                <a:latin typeface="+mn-lt"/>
                <a:ea typeface="+mn-ea"/>
                <a:cs typeface="+mn-cs"/>
              </a:rPr>
              <a:t>Esirler insan muamelesi görmez</a:t>
            </a:r>
          </a:p>
          <a:p>
            <a:pPr lvl="0"/>
            <a:r>
              <a:rPr lang="tr-TR" sz="1200" kern="1200" dirty="0" smtClean="0">
                <a:solidFill>
                  <a:schemeClr val="tx1"/>
                </a:solidFill>
                <a:effectLst/>
                <a:latin typeface="+mn-lt"/>
                <a:ea typeface="+mn-ea"/>
                <a:cs typeface="+mn-cs"/>
              </a:rPr>
              <a:t>Aile içi şiddet ve huzursuzluklar fazladır. Boşanma oranları fazladır.</a:t>
            </a:r>
          </a:p>
          <a:p>
            <a:pPr lvl="0"/>
            <a:r>
              <a:rPr lang="tr-TR" sz="1200" kern="1200" dirty="0" smtClean="0">
                <a:solidFill>
                  <a:schemeClr val="tx1"/>
                </a:solidFill>
                <a:effectLst/>
                <a:latin typeface="+mn-lt"/>
                <a:ea typeface="+mn-ea"/>
                <a:cs typeface="+mn-cs"/>
              </a:rPr>
              <a:t>Sporları kan ve şiddete dayanır. Boks, stadyumlarda vahşet, araba yarışları vs. ateş, kan, ölüm..</a:t>
            </a:r>
          </a:p>
          <a:p>
            <a:pPr lvl="0"/>
            <a:r>
              <a:rPr lang="tr-TR" sz="1200" kern="1200" dirty="0" smtClean="0">
                <a:solidFill>
                  <a:schemeClr val="tx1"/>
                </a:solidFill>
                <a:effectLst/>
                <a:latin typeface="+mn-lt"/>
                <a:ea typeface="+mn-ea"/>
                <a:cs typeface="+mn-cs"/>
              </a:rPr>
              <a:t>Eğlenceleri şiddete dönüşecek öğeler içerir. Yakma-yıkma, asma-kesme,</a:t>
            </a:r>
          </a:p>
          <a:p>
            <a:pPr lvl="0"/>
            <a:r>
              <a:rPr lang="tr-TR" sz="1200" kern="1200" dirty="0" smtClean="0">
                <a:solidFill>
                  <a:schemeClr val="tx1"/>
                </a:solidFill>
                <a:effectLst/>
                <a:latin typeface="+mn-lt"/>
                <a:ea typeface="+mn-ea"/>
                <a:cs typeface="+mn-cs"/>
              </a:rPr>
              <a:t>Akıl hastalarını kırbaçlayarak tedavi yöntemleri uygulamışlar.</a:t>
            </a:r>
          </a:p>
          <a:p>
            <a:pPr lvl="0"/>
            <a:r>
              <a:rPr lang="tr-TR" sz="1200" kern="1200" dirty="0" smtClean="0">
                <a:solidFill>
                  <a:schemeClr val="tx1"/>
                </a:solidFill>
                <a:effectLst/>
                <a:latin typeface="+mn-lt"/>
                <a:ea typeface="+mn-ea"/>
                <a:cs typeface="+mn-cs"/>
              </a:rPr>
              <a:t>Toplularında kan olayları çoktur. Suç oranları fazladır.</a:t>
            </a:r>
          </a:p>
          <a:p>
            <a:pPr lvl="0"/>
            <a:r>
              <a:rPr lang="tr-TR" sz="1200" kern="1200" dirty="0" smtClean="0">
                <a:solidFill>
                  <a:schemeClr val="tx1"/>
                </a:solidFill>
                <a:effectLst/>
                <a:latin typeface="+mn-lt"/>
                <a:ea typeface="+mn-ea"/>
                <a:cs typeface="+mn-cs"/>
              </a:rPr>
              <a:t>İspanyolların boğa bayramlarında işkence edilerek öldürülen boğalar…</a:t>
            </a:r>
          </a:p>
          <a:p>
            <a:pPr lvl="0"/>
            <a:r>
              <a:rPr lang="tr-TR" sz="1200" kern="1200" dirty="0" smtClean="0">
                <a:solidFill>
                  <a:schemeClr val="tx1"/>
                </a:solidFill>
                <a:effectLst/>
                <a:latin typeface="+mn-lt"/>
                <a:ea typeface="+mn-ea"/>
                <a:cs typeface="+mn-cs"/>
              </a:rPr>
              <a:t>İnsan avı bir spor olarak bazı yerlerde zengin sporu olarak yapılmaktadır.</a:t>
            </a:r>
          </a:p>
          <a:p>
            <a:pPr lvl="0"/>
            <a:r>
              <a:rPr lang="tr-TR" sz="1200" kern="1200" dirty="0" smtClean="0">
                <a:solidFill>
                  <a:schemeClr val="tx1"/>
                </a:solidFill>
                <a:effectLst/>
                <a:latin typeface="+mn-lt"/>
                <a:ea typeface="+mn-ea"/>
                <a:cs typeface="+mn-cs"/>
              </a:rPr>
              <a:t>Neticesi sadece ölüm olan bir çek müsabakalar düzenlenmekte ve tonlarca para harcanmaktadır.</a:t>
            </a:r>
          </a:p>
          <a:p>
            <a:r>
              <a:rPr lang="tr-TR" sz="1200" kern="1200" dirty="0" smtClean="0">
                <a:solidFill>
                  <a:schemeClr val="tx1"/>
                </a:solidFill>
                <a:effectLst/>
                <a:latin typeface="+mn-lt"/>
                <a:ea typeface="+mn-ea"/>
                <a:cs typeface="+mn-cs"/>
              </a:rPr>
              <a:t>Aynı şekilde kurban kesmeyen milletlerin de niçin kan dökücü ve vahşi mizaçlı olduklarını... </a:t>
            </a:r>
            <a:r>
              <a:rPr lang="tr-TR" sz="1200" b="1" u="sng" kern="1200" dirty="0" smtClean="0">
                <a:solidFill>
                  <a:schemeClr val="tx1"/>
                </a:solidFill>
                <a:effectLst/>
                <a:latin typeface="+mn-lt"/>
                <a:ea typeface="+mn-ea"/>
                <a:cs typeface="+mn-cs"/>
              </a:rPr>
              <a:t>"Kurban kesmeyen milletlerin </a:t>
            </a:r>
            <a:r>
              <a:rPr lang="tr-TR" sz="1200" b="1" u="sng" kern="1200" dirty="0" err="1" smtClean="0">
                <a:solidFill>
                  <a:schemeClr val="tx1"/>
                </a:solidFill>
                <a:effectLst/>
                <a:latin typeface="+mn-lt"/>
                <a:ea typeface="+mn-ea"/>
                <a:cs typeface="+mn-cs"/>
              </a:rPr>
              <a:t>harblerde</a:t>
            </a:r>
            <a:r>
              <a:rPr lang="tr-TR" sz="1200" b="1" u="sng" kern="1200" dirty="0" smtClean="0">
                <a:solidFill>
                  <a:schemeClr val="tx1"/>
                </a:solidFill>
                <a:effectLst/>
                <a:latin typeface="+mn-lt"/>
                <a:ea typeface="+mn-ea"/>
                <a:cs typeface="+mn-cs"/>
              </a:rPr>
              <a:t> düşmanlarına karşı takındıkları tavırlar da o millet mensubu fertlerin kendi içlerinde birbirlerine ve bizzat kendilerine karşı takınmış oldukları tavırdan daha başka bir davranış şeması göstermektedir. Aynı sertlikler, aynı aşırılık ve düşmanca davranışlar./ Ringlerde, arenalarda kanlar içinde can veren, pistlerde veya meydanlarda odun yığınları arasında diri diri yakılan bu insanlar, hep bu medeniyetlerin kendi taraftarlarına tatmin sağlamak için feda etmek mecburiyetinde kaldıkları kurbanlardır." </a:t>
            </a:r>
            <a:r>
              <a:rPr lang="tr-TR" sz="1200" kern="1200" dirty="0" smtClean="0">
                <a:solidFill>
                  <a:schemeClr val="tx1"/>
                </a:solidFill>
                <a:effectLst/>
                <a:latin typeface="+mn-lt"/>
                <a:ea typeface="+mn-ea"/>
                <a:cs typeface="+mn-cs"/>
              </a:rPr>
              <a:t>(Kurban Kesmenin Psikolojik Temelleri, Dr. Ali Murat </a:t>
            </a:r>
            <a:r>
              <a:rPr lang="tr-TR" sz="1200" kern="1200" dirty="0" err="1" smtClean="0">
                <a:solidFill>
                  <a:schemeClr val="tx1"/>
                </a:solidFill>
                <a:effectLst/>
                <a:latin typeface="+mn-lt"/>
                <a:ea typeface="+mn-ea"/>
                <a:cs typeface="+mn-cs"/>
              </a:rPr>
              <a:t>Daryal</a:t>
            </a:r>
            <a:r>
              <a:rPr lang="tr-TR" sz="1200" kern="1200" dirty="0" smtClean="0">
                <a:solidFill>
                  <a:schemeClr val="tx1"/>
                </a:solidFill>
                <a:effectLst/>
                <a:latin typeface="+mn-lt"/>
                <a:ea typeface="+mn-ea"/>
                <a:cs typeface="+mn-cs"/>
              </a:rPr>
              <a:t>, İst. 1980, s. 71 ve 111). </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82</a:t>
            </a:fld>
            <a:endParaRPr lang="tr-TR"/>
          </a:p>
        </p:txBody>
      </p:sp>
    </p:spTree>
    <p:extLst>
      <p:ext uri="{BB962C8B-B14F-4D97-AF65-F5344CB8AC3E}">
        <p14:creationId xmlns:p14="http://schemas.microsoft.com/office/powerpoint/2010/main" val="377487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Prof. Dr. Ali Murat DARYAL </a:t>
            </a:r>
            <a:r>
              <a:rPr lang="tr-TR" sz="1200" kern="1200" dirty="0" err="1" smtClean="0">
                <a:solidFill>
                  <a:schemeClr val="tx1"/>
                </a:solidFill>
                <a:effectLst/>
                <a:latin typeface="+mn-lt"/>
                <a:ea typeface="+mn-ea"/>
                <a:cs typeface="+mn-cs"/>
              </a:rPr>
              <a:t>Hacamız</a:t>
            </a:r>
            <a:r>
              <a:rPr lang="tr-TR" sz="1200" kern="1200" dirty="0" smtClean="0">
                <a:solidFill>
                  <a:schemeClr val="tx1"/>
                </a:solidFill>
                <a:effectLst/>
                <a:latin typeface="+mn-lt"/>
                <a:ea typeface="+mn-ea"/>
                <a:cs typeface="+mn-cs"/>
              </a:rPr>
              <a:t> “Kurban Kesmenin Psikolojik Temelleri” isimli kitabında kurban kesen medeniyetlerle kurban kesmeyen medeniyetleri farklı açılardan inceliyor ve kurbanın insan ve toplum üzerindeki etkisine ışık tutmaya çalışıyor. </a:t>
            </a:r>
          </a:p>
          <a:p>
            <a:r>
              <a:rPr lang="tr-TR" sz="1200" kern="1200" dirty="0" smtClean="0">
                <a:solidFill>
                  <a:schemeClr val="tx1"/>
                </a:solidFill>
                <a:effectLst/>
                <a:latin typeface="+mn-lt"/>
                <a:ea typeface="+mn-ea"/>
                <a:cs typeface="+mn-cs"/>
              </a:rPr>
              <a:t>İnsanda bir takım içgüdüler vardır. Saldırganlık, kan akıtma, vurma, kırma, seks, işkence vb. kuranı kerim bakara suresi 30 ayette bunu bizlere ifade etmektedir.</a:t>
            </a:r>
          </a:p>
          <a:p>
            <a:r>
              <a:rPr lang="ar-SA" sz="1200" kern="1200" dirty="0" smtClean="0">
                <a:solidFill>
                  <a:schemeClr val="tx1"/>
                </a:solidFill>
                <a:effectLst/>
                <a:latin typeface="+mn-lt"/>
                <a:ea typeface="+mn-ea"/>
                <a:cs typeface="+mn-cs"/>
              </a:rPr>
              <a:t>قَالُوا اَتَجْعَلُ فٖيهَا مَنْ يُفْسِدُ فٖيهَا وَيَسْفِكُ الدِّمَاءَ</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“Onlar: </a:t>
            </a:r>
            <a:r>
              <a:rPr lang="tr-TR" sz="1200" b="1" u="sng" kern="1200" dirty="0" smtClean="0">
                <a:solidFill>
                  <a:schemeClr val="tx1"/>
                </a:solidFill>
                <a:effectLst/>
                <a:latin typeface="+mn-lt"/>
                <a:ea typeface="+mn-ea"/>
                <a:cs typeface="+mn-cs"/>
              </a:rPr>
              <a:t>Bizler </a:t>
            </a:r>
            <a:r>
              <a:rPr lang="tr-TR" sz="1200" b="1" u="sng" kern="1200" dirty="0" err="1" smtClean="0">
                <a:solidFill>
                  <a:schemeClr val="tx1"/>
                </a:solidFill>
                <a:effectLst/>
                <a:latin typeface="+mn-lt"/>
                <a:ea typeface="+mn-ea"/>
                <a:cs typeface="+mn-cs"/>
              </a:rPr>
              <a:t>hamdinle</a:t>
            </a:r>
            <a:r>
              <a:rPr lang="tr-TR" sz="1200" b="1" u="sng" kern="1200" dirty="0" smtClean="0">
                <a:solidFill>
                  <a:schemeClr val="tx1"/>
                </a:solidFill>
                <a:effectLst/>
                <a:latin typeface="+mn-lt"/>
                <a:ea typeface="+mn-ea"/>
                <a:cs typeface="+mn-cs"/>
              </a:rPr>
              <a:t> seni </a:t>
            </a:r>
            <a:r>
              <a:rPr lang="tr-TR" sz="1200" b="1" u="sng" kern="1200" dirty="0" err="1" smtClean="0">
                <a:solidFill>
                  <a:schemeClr val="tx1"/>
                </a:solidFill>
                <a:effectLst/>
                <a:latin typeface="+mn-lt"/>
                <a:ea typeface="+mn-ea"/>
                <a:cs typeface="+mn-cs"/>
              </a:rPr>
              <a:t>tesbih</a:t>
            </a:r>
            <a:r>
              <a:rPr lang="tr-TR" sz="1200" b="1" u="sng" kern="1200" dirty="0" smtClean="0">
                <a:solidFill>
                  <a:schemeClr val="tx1"/>
                </a:solidFill>
                <a:effectLst/>
                <a:latin typeface="+mn-lt"/>
                <a:ea typeface="+mn-ea"/>
                <a:cs typeface="+mn-cs"/>
              </a:rPr>
              <a:t> ve seni takdis edip dururken, yeryüzünde fesat çıkaracak, orada kan dökecek birini mi yaratacaksın</a:t>
            </a:r>
            <a:r>
              <a:rPr lang="tr-TR" sz="1200" kern="1200" dirty="0" smtClean="0">
                <a:solidFill>
                  <a:schemeClr val="tx1"/>
                </a:solidFill>
                <a:effectLst/>
                <a:latin typeface="+mn-lt"/>
                <a:ea typeface="+mn-ea"/>
                <a:cs typeface="+mn-cs"/>
              </a:rPr>
              <a:t>? dediler.”  </a:t>
            </a:r>
          </a:p>
          <a:p>
            <a:r>
              <a:rPr lang="tr-TR" sz="1200" kern="1200" dirty="0" smtClean="0">
                <a:solidFill>
                  <a:schemeClr val="tx1"/>
                </a:solidFill>
                <a:effectLst/>
                <a:latin typeface="+mn-lt"/>
                <a:ea typeface="+mn-ea"/>
                <a:cs typeface="+mn-cs"/>
              </a:rPr>
              <a:t>İşte insanda var olan içgüdüleri dengede tutmak gerekir. Dinin amacı insanı her anlamda olgunlaştırarak Allah’a yaklaştırmaktır. Kurban ibadeti de insana bir takım faydalar sağlayan, kan akıtma, vurma-kırma, yakma gibi bazı içgüdüleri dengeleyen ve etkisini kıran bir özelliğe sahiptir. </a:t>
            </a:r>
          </a:p>
          <a:p>
            <a:r>
              <a:rPr lang="tr-TR" sz="1200" b="1" kern="1200" dirty="0" smtClean="0">
                <a:solidFill>
                  <a:schemeClr val="tx1"/>
                </a:solidFill>
                <a:effectLst/>
                <a:latin typeface="+mn-lt"/>
                <a:ea typeface="+mn-ea"/>
                <a:cs typeface="+mn-cs"/>
              </a:rPr>
              <a:t>“Kurban kanı akıtmak insan kanı akıtmaya engeldir”</a:t>
            </a:r>
            <a:endParaRPr lang="tr-TR" sz="1200" kern="1200" dirty="0" smtClean="0">
              <a:solidFill>
                <a:schemeClr val="tx1"/>
              </a:solidFill>
              <a:effectLst/>
              <a:latin typeface="+mn-lt"/>
              <a:ea typeface="+mn-ea"/>
              <a:cs typeface="+mn-cs"/>
            </a:endParaRPr>
          </a:p>
          <a:p>
            <a:r>
              <a:rPr lang="tr-TR" sz="1200" b="1" u="none" strike="noStrike"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tr-TR" sz="1200" b="1" u="sng" kern="1200" dirty="0" smtClean="0">
                <a:solidFill>
                  <a:schemeClr val="tx1"/>
                </a:solidFill>
                <a:effectLst/>
                <a:latin typeface="+mn-lt"/>
                <a:ea typeface="+mn-ea"/>
                <a:cs typeface="+mn-cs"/>
              </a:rPr>
              <a:t>Kurban kesen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Savaşlarda kadın, çocuk, yaşlı, silahsız ve din adamları öldürülmez.</a:t>
            </a:r>
          </a:p>
          <a:p>
            <a:pPr lvl="0"/>
            <a:r>
              <a:rPr lang="tr-TR" sz="1200" kern="1200" dirty="0" smtClean="0">
                <a:solidFill>
                  <a:schemeClr val="tx1"/>
                </a:solidFill>
                <a:effectLst/>
                <a:latin typeface="+mn-lt"/>
                <a:ea typeface="+mn-ea"/>
                <a:cs typeface="+mn-cs"/>
              </a:rPr>
              <a:t>Esirlere hiçbir surette işkence ve kötü muamele yapılamaz.</a:t>
            </a:r>
          </a:p>
          <a:p>
            <a:pPr lvl="0"/>
            <a:r>
              <a:rPr lang="tr-TR" sz="1200" kern="1200" dirty="0" smtClean="0">
                <a:solidFill>
                  <a:schemeClr val="tx1"/>
                </a:solidFill>
                <a:effectLst/>
                <a:latin typeface="+mn-lt"/>
                <a:ea typeface="+mn-ea"/>
                <a:cs typeface="+mn-cs"/>
              </a:rPr>
              <a:t>Aile içi şiddet ve huzursuzluklar azdır. Boşanma oranları azdır. (Günümüzde artmıştır)</a:t>
            </a:r>
          </a:p>
          <a:p>
            <a:pPr lvl="0"/>
            <a:r>
              <a:rPr lang="tr-TR" sz="1200" kern="1200" dirty="0" smtClean="0">
                <a:solidFill>
                  <a:schemeClr val="tx1"/>
                </a:solidFill>
                <a:effectLst/>
                <a:latin typeface="+mn-lt"/>
                <a:ea typeface="+mn-ea"/>
                <a:cs typeface="+mn-cs"/>
              </a:rPr>
              <a:t>Sporlarında sadelik vardır. Yüzme, güreş, atıcılık vb.</a:t>
            </a:r>
          </a:p>
          <a:p>
            <a:pPr lvl="0"/>
            <a:r>
              <a:rPr lang="tr-TR" sz="1200" kern="1200" dirty="0" smtClean="0">
                <a:solidFill>
                  <a:schemeClr val="tx1"/>
                </a:solidFill>
                <a:effectLst/>
                <a:latin typeface="+mn-lt"/>
                <a:ea typeface="+mn-ea"/>
                <a:cs typeface="+mn-cs"/>
              </a:rPr>
              <a:t>Eğlence tarzlarında şiddet yoktur.</a:t>
            </a:r>
          </a:p>
          <a:p>
            <a:pPr lvl="0"/>
            <a:r>
              <a:rPr lang="tr-TR" sz="1200" kern="1200" dirty="0" smtClean="0">
                <a:solidFill>
                  <a:schemeClr val="tx1"/>
                </a:solidFill>
                <a:effectLst/>
                <a:latin typeface="+mn-lt"/>
                <a:ea typeface="+mn-ea"/>
                <a:cs typeface="+mn-cs"/>
              </a:rPr>
              <a:t>Akıl hastalarını tedavide musikiyi kullanmışlar.</a:t>
            </a:r>
          </a:p>
          <a:p>
            <a:pPr lvl="0"/>
            <a:r>
              <a:rPr lang="tr-TR" sz="1200" kern="1200" dirty="0" smtClean="0">
                <a:solidFill>
                  <a:schemeClr val="tx1"/>
                </a:solidFill>
                <a:effectLst/>
                <a:latin typeface="+mn-lt"/>
                <a:ea typeface="+mn-ea"/>
                <a:cs typeface="+mn-cs"/>
              </a:rPr>
              <a:t>Toplumda cinayetler, suç oranları yok denecek kadar azdır. (Günümüzde artmıştır)</a:t>
            </a:r>
          </a:p>
          <a:p>
            <a:r>
              <a:rPr lang="tr-TR" sz="1200" b="1" u="sng" kern="1200" dirty="0" smtClean="0">
                <a:solidFill>
                  <a:schemeClr val="tx1"/>
                </a:solidFill>
                <a:effectLst/>
                <a:latin typeface="+mn-lt"/>
                <a:ea typeface="+mn-ea"/>
                <a:cs typeface="+mn-cs"/>
              </a:rPr>
              <a:t>Kurban kesmeyen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Savaşlarında herkes öldürülür</a:t>
            </a:r>
          </a:p>
          <a:p>
            <a:pPr lvl="0"/>
            <a:r>
              <a:rPr lang="tr-TR" sz="1200" kern="1200" dirty="0" smtClean="0">
                <a:solidFill>
                  <a:schemeClr val="tx1"/>
                </a:solidFill>
                <a:effectLst/>
                <a:latin typeface="+mn-lt"/>
                <a:ea typeface="+mn-ea"/>
                <a:cs typeface="+mn-cs"/>
              </a:rPr>
              <a:t>Esirler insan muamelesi görmez</a:t>
            </a:r>
          </a:p>
          <a:p>
            <a:pPr lvl="0"/>
            <a:r>
              <a:rPr lang="tr-TR" sz="1200" kern="1200" dirty="0" smtClean="0">
                <a:solidFill>
                  <a:schemeClr val="tx1"/>
                </a:solidFill>
                <a:effectLst/>
                <a:latin typeface="+mn-lt"/>
                <a:ea typeface="+mn-ea"/>
                <a:cs typeface="+mn-cs"/>
              </a:rPr>
              <a:t>Aile içi şiddet ve huzursuzluklar fazladır. Boşanma oranları fazladır.</a:t>
            </a:r>
          </a:p>
          <a:p>
            <a:pPr lvl="0"/>
            <a:r>
              <a:rPr lang="tr-TR" sz="1200" kern="1200" dirty="0" smtClean="0">
                <a:solidFill>
                  <a:schemeClr val="tx1"/>
                </a:solidFill>
                <a:effectLst/>
                <a:latin typeface="+mn-lt"/>
                <a:ea typeface="+mn-ea"/>
                <a:cs typeface="+mn-cs"/>
              </a:rPr>
              <a:t>Sporları kan ve şiddete dayanır. Boks, stadyumlarda vahşet, araba yarışları vs. ateş, kan, ölüm..</a:t>
            </a:r>
          </a:p>
          <a:p>
            <a:pPr lvl="0"/>
            <a:r>
              <a:rPr lang="tr-TR" sz="1200" kern="1200" dirty="0" smtClean="0">
                <a:solidFill>
                  <a:schemeClr val="tx1"/>
                </a:solidFill>
                <a:effectLst/>
                <a:latin typeface="+mn-lt"/>
                <a:ea typeface="+mn-ea"/>
                <a:cs typeface="+mn-cs"/>
              </a:rPr>
              <a:t>Eğlenceleri şiddete dönüşecek öğeler içerir. Yakma-yıkma, asma-kesme,</a:t>
            </a:r>
          </a:p>
          <a:p>
            <a:pPr lvl="0"/>
            <a:r>
              <a:rPr lang="tr-TR" sz="1200" kern="1200" dirty="0" smtClean="0">
                <a:solidFill>
                  <a:schemeClr val="tx1"/>
                </a:solidFill>
                <a:effectLst/>
                <a:latin typeface="+mn-lt"/>
                <a:ea typeface="+mn-ea"/>
                <a:cs typeface="+mn-cs"/>
              </a:rPr>
              <a:t>Akıl hastalarını kırbaçlayarak tedavi yöntemleri uygulamışlar.</a:t>
            </a:r>
          </a:p>
          <a:p>
            <a:pPr lvl="0"/>
            <a:r>
              <a:rPr lang="tr-TR" sz="1200" kern="1200" dirty="0" smtClean="0">
                <a:solidFill>
                  <a:schemeClr val="tx1"/>
                </a:solidFill>
                <a:effectLst/>
                <a:latin typeface="+mn-lt"/>
                <a:ea typeface="+mn-ea"/>
                <a:cs typeface="+mn-cs"/>
              </a:rPr>
              <a:t>Toplularında kan olayları çoktur. Suç oranları fazladır.</a:t>
            </a:r>
          </a:p>
          <a:p>
            <a:pPr lvl="0"/>
            <a:r>
              <a:rPr lang="tr-TR" sz="1200" kern="1200" dirty="0" smtClean="0">
                <a:solidFill>
                  <a:schemeClr val="tx1"/>
                </a:solidFill>
                <a:effectLst/>
                <a:latin typeface="+mn-lt"/>
                <a:ea typeface="+mn-ea"/>
                <a:cs typeface="+mn-cs"/>
              </a:rPr>
              <a:t>İspanyolların boğa bayramlarında işkence edilerek öldürülen boğalar…</a:t>
            </a:r>
          </a:p>
          <a:p>
            <a:pPr lvl="0"/>
            <a:r>
              <a:rPr lang="tr-TR" sz="1200" kern="1200" dirty="0" smtClean="0">
                <a:solidFill>
                  <a:schemeClr val="tx1"/>
                </a:solidFill>
                <a:effectLst/>
                <a:latin typeface="+mn-lt"/>
                <a:ea typeface="+mn-ea"/>
                <a:cs typeface="+mn-cs"/>
              </a:rPr>
              <a:t>İnsan avı bir spor olarak bazı yerlerde zengin sporu olarak yapılmaktadır.</a:t>
            </a:r>
          </a:p>
          <a:p>
            <a:pPr lvl="0"/>
            <a:r>
              <a:rPr lang="tr-TR" sz="1200" kern="1200" dirty="0" smtClean="0">
                <a:solidFill>
                  <a:schemeClr val="tx1"/>
                </a:solidFill>
                <a:effectLst/>
                <a:latin typeface="+mn-lt"/>
                <a:ea typeface="+mn-ea"/>
                <a:cs typeface="+mn-cs"/>
              </a:rPr>
              <a:t>Neticesi sadece ölüm olan bir çek müsabakalar düzenlenmekte ve tonlarca para harcanmaktadır.</a:t>
            </a:r>
          </a:p>
          <a:p>
            <a:r>
              <a:rPr lang="tr-TR" sz="1200" kern="1200" dirty="0" smtClean="0">
                <a:solidFill>
                  <a:schemeClr val="tx1"/>
                </a:solidFill>
                <a:effectLst/>
                <a:latin typeface="+mn-lt"/>
                <a:ea typeface="+mn-ea"/>
                <a:cs typeface="+mn-cs"/>
              </a:rPr>
              <a:t>Aynı şekilde kurban kesmeyen milletlerin de niçin kan dökücü ve vahşi mizaçlı olduklarını... </a:t>
            </a:r>
            <a:r>
              <a:rPr lang="tr-TR" sz="1200" b="1" u="sng" kern="1200" dirty="0" smtClean="0">
                <a:solidFill>
                  <a:schemeClr val="tx1"/>
                </a:solidFill>
                <a:effectLst/>
                <a:latin typeface="+mn-lt"/>
                <a:ea typeface="+mn-ea"/>
                <a:cs typeface="+mn-cs"/>
              </a:rPr>
              <a:t>"Kurban kesmeyen milletlerin </a:t>
            </a:r>
            <a:r>
              <a:rPr lang="tr-TR" sz="1200" b="1" u="sng" kern="1200" dirty="0" err="1" smtClean="0">
                <a:solidFill>
                  <a:schemeClr val="tx1"/>
                </a:solidFill>
                <a:effectLst/>
                <a:latin typeface="+mn-lt"/>
                <a:ea typeface="+mn-ea"/>
                <a:cs typeface="+mn-cs"/>
              </a:rPr>
              <a:t>harblerde</a:t>
            </a:r>
            <a:r>
              <a:rPr lang="tr-TR" sz="1200" b="1" u="sng" kern="1200" dirty="0" smtClean="0">
                <a:solidFill>
                  <a:schemeClr val="tx1"/>
                </a:solidFill>
                <a:effectLst/>
                <a:latin typeface="+mn-lt"/>
                <a:ea typeface="+mn-ea"/>
                <a:cs typeface="+mn-cs"/>
              </a:rPr>
              <a:t> düşmanlarına karşı takındıkları tavırlar da o millet mensubu fertlerin kendi içlerinde birbirlerine ve bizzat kendilerine karşı takınmış oldukları tavırdan daha başka bir davranış şeması göstermektedir. Aynı sertlikler, aynı aşırılık ve düşmanca davranışlar./ Ringlerde, arenalarda kanlar içinde can veren, pistlerde veya meydanlarda odun yığınları arasında diri diri yakılan bu insanlar, hep bu medeniyetlerin kendi taraftarlarına tatmin sağlamak için feda etmek mecburiyetinde kaldıkları kurbanlardır." </a:t>
            </a:r>
            <a:r>
              <a:rPr lang="tr-TR" sz="1200" kern="1200" dirty="0" smtClean="0">
                <a:solidFill>
                  <a:schemeClr val="tx1"/>
                </a:solidFill>
                <a:effectLst/>
                <a:latin typeface="+mn-lt"/>
                <a:ea typeface="+mn-ea"/>
                <a:cs typeface="+mn-cs"/>
              </a:rPr>
              <a:t>(Kurban Kesmenin Psikolojik Temelleri, Dr. Ali Murat </a:t>
            </a:r>
            <a:r>
              <a:rPr lang="tr-TR" sz="1200" kern="1200" dirty="0" err="1" smtClean="0">
                <a:solidFill>
                  <a:schemeClr val="tx1"/>
                </a:solidFill>
                <a:effectLst/>
                <a:latin typeface="+mn-lt"/>
                <a:ea typeface="+mn-ea"/>
                <a:cs typeface="+mn-cs"/>
              </a:rPr>
              <a:t>Daryal</a:t>
            </a:r>
            <a:r>
              <a:rPr lang="tr-TR" sz="1200" kern="1200" dirty="0" smtClean="0">
                <a:solidFill>
                  <a:schemeClr val="tx1"/>
                </a:solidFill>
                <a:effectLst/>
                <a:latin typeface="+mn-lt"/>
                <a:ea typeface="+mn-ea"/>
                <a:cs typeface="+mn-cs"/>
              </a:rPr>
              <a:t>, İst. 1980, s. </a:t>
            </a:r>
            <a:r>
              <a:rPr lang="tr-TR" sz="1200" kern="1200" smtClean="0">
                <a:solidFill>
                  <a:schemeClr val="tx1"/>
                </a:solidFill>
                <a:effectLst/>
                <a:latin typeface="+mn-lt"/>
                <a:ea typeface="+mn-ea"/>
                <a:cs typeface="+mn-cs"/>
              </a:rPr>
              <a:t>71 ve 111). </a:t>
            </a:r>
          </a:p>
          <a:p>
            <a:endParaRPr lang="tr-TR"/>
          </a:p>
        </p:txBody>
      </p:sp>
      <p:sp>
        <p:nvSpPr>
          <p:cNvPr id="4" name="Slayt Numarası Yer Tutucusu 3"/>
          <p:cNvSpPr>
            <a:spLocks noGrp="1"/>
          </p:cNvSpPr>
          <p:nvPr>
            <p:ph type="sldNum" sz="quarter" idx="10"/>
          </p:nvPr>
        </p:nvSpPr>
        <p:spPr/>
        <p:txBody>
          <a:bodyPr/>
          <a:lstStyle/>
          <a:p>
            <a:fld id="{69980CE8-47F4-4D90-9C61-BCDC891741AC}" type="slidenum">
              <a:rPr lang="tr-TR" smtClean="0"/>
              <a:t>83</a:t>
            </a:fld>
            <a:endParaRPr lang="tr-TR"/>
          </a:p>
        </p:txBody>
      </p:sp>
    </p:spTree>
    <p:extLst>
      <p:ext uri="{BB962C8B-B14F-4D97-AF65-F5344CB8AC3E}">
        <p14:creationId xmlns:p14="http://schemas.microsoft.com/office/powerpoint/2010/main" val="2191879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Prof. Dr. Ali Murat DARYAL </a:t>
            </a:r>
            <a:r>
              <a:rPr lang="tr-TR" sz="1200" kern="1200" dirty="0" err="1" smtClean="0">
                <a:solidFill>
                  <a:schemeClr val="tx1"/>
                </a:solidFill>
                <a:effectLst/>
                <a:latin typeface="+mn-lt"/>
                <a:ea typeface="+mn-ea"/>
                <a:cs typeface="+mn-cs"/>
              </a:rPr>
              <a:t>Hacamız</a:t>
            </a:r>
            <a:r>
              <a:rPr lang="tr-TR" sz="1200" kern="1200" dirty="0" smtClean="0">
                <a:solidFill>
                  <a:schemeClr val="tx1"/>
                </a:solidFill>
                <a:effectLst/>
                <a:latin typeface="+mn-lt"/>
                <a:ea typeface="+mn-ea"/>
                <a:cs typeface="+mn-cs"/>
              </a:rPr>
              <a:t> “Kurban Kesmenin Psikolojik Temelleri” isimli kitabında kurban kesen medeniyetlerle kurban kesmeyen medeniyetleri farklı açılardan inceliyor ve kurbanın insan ve toplum üzerindeki etkisine ışık tutmaya çalışıyor. </a:t>
            </a:r>
          </a:p>
          <a:p>
            <a:r>
              <a:rPr lang="tr-TR" sz="1200" kern="1200" dirty="0" smtClean="0">
                <a:solidFill>
                  <a:schemeClr val="tx1"/>
                </a:solidFill>
                <a:effectLst/>
                <a:latin typeface="+mn-lt"/>
                <a:ea typeface="+mn-ea"/>
                <a:cs typeface="+mn-cs"/>
              </a:rPr>
              <a:t>İnsanda bir takım içgüdüler vardır. Saldırganlık, kan akıtma, vurma, kırma, seks, işkence vb. kuranı kerim bakara suresi 30 ayette bunu bizlere ifade etmektedir.</a:t>
            </a:r>
          </a:p>
          <a:p>
            <a:r>
              <a:rPr lang="ar-SA" sz="1200" kern="1200" dirty="0" smtClean="0">
                <a:solidFill>
                  <a:schemeClr val="tx1"/>
                </a:solidFill>
                <a:effectLst/>
                <a:latin typeface="+mn-lt"/>
                <a:ea typeface="+mn-ea"/>
                <a:cs typeface="+mn-cs"/>
              </a:rPr>
              <a:t>قَالُوا اَتَجْعَلُ فٖيهَا مَنْ يُفْسِدُ فٖيهَا وَيَسْفِكُ الدِّمَاءَ</a:t>
            </a: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“Onlar: </a:t>
            </a:r>
            <a:r>
              <a:rPr lang="tr-TR" sz="1200" b="1" u="sng" kern="1200" dirty="0" smtClean="0">
                <a:solidFill>
                  <a:schemeClr val="tx1"/>
                </a:solidFill>
                <a:effectLst/>
                <a:latin typeface="+mn-lt"/>
                <a:ea typeface="+mn-ea"/>
                <a:cs typeface="+mn-cs"/>
              </a:rPr>
              <a:t>Bizler </a:t>
            </a:r>
            <a:r>
              <a:rPr lang="tr-TR" sz="1200" b="1" u="sng" kern="1200" dirty="0" err="1" smtClean="0">
                <a:solidFill>
                  <a:schemeClr val="tx1"/>
                </a:solidFill>
                <a:effectLst/>
                <a:latin typeface="+mn-lt"/>
                <a:ea typeface="+mn-ea"/>
                <a:cs typeface="+mn-cs"/>
              </a:rPr>
              <a:t>hamdinle</a:t>
            </a:r>
            <a:r>
              <a:rPr lang="tr-TR" sz="1200" b="1" u="sng" kern="1200" dirty="0" smtClean="0">
                <a:solidFill>
                  <a:schemeClr val="tx1"/>
                </a:solidFill>
                <a:effectLst/>
                <a:latin typeface="+mn-lt"/>
                <a:ea typeface="+mn-ea"/>
                <a:cs typeface="+mn-cs"/>
              </a:rPr>
              <a:t> seni </a:t>
            </a:r>
            <a:r>
              <a:rPr lang="tr-TR" sz="1200" b="1" u="sng" kern="1200" dirty="0" err="1" smtClean="0">
                <a:solidFill>
                  <a:schemeClr val="tx1"/>
                </a:solidFill>
                <a:effectLst/>
                <a:latin typeface="+mn-lt"/>
                <a:ea typeface="+mn-ea"/>
                <a:cs typeface="+mn-cs"/>
              </a:rPr>
              <a:t>tesbih</a:t>
            </a:r>
            <a:r>
              <a:rPr lang="tr-TR" sz="1200" b="1" u="sng" kern="1200" dirty="0" smtClean="0">
                <a:solidFill>
                  <a:schemeClr val="tx1"/>
                </a:solidFill>
                <a:effectLst/>
                <a:latin typeface="+mn-lt"/>
                <a:ea typeface="+mn-ea"/>
                <a:cs typeface="+mn-cs"/>
              </a:rPr>
              <a:t> ve seni takdis edip dururken, yeryüzünde fesat çıkaracak, orada kan dökecek birini mi yaratacaksın</a:t>
            </a:r>
            <a:r>
              <a:rPr lang="tr-TR" sz="1200" kern="1200" dirty="0" smtClean="0">
                <a:solidFill>
                  <a:schemeClr val="tx1"/>
                </a:solidFill>
                <a:effectLst/>
                <a:latin typeface="+mn-lt"/>
                <a:ea typeface="+mn-ea"/>
                <a:cs typeface="+mn-cs"/>
              </a:rPr>
              <a:t>? dediler.”  </a:t>
            </a:r>
          </a:p>
          <a:p>
            <a:r>
              <a:rPr lang="tr-TR" sz="1200" kern="1200" dirty="0" smtClean="0">
                <a:solidFill>
                  <a:schemeClr val="tx1"/>
                </a:solidFill>
                <a:effectLst/>
                <a:latin typeface="+mn-lt"/>
                <a:ea typeface="+mn-ea"/>
                <a:cs typeface="+mn-cs"/>
              </a:rPr>
              <a:t>İşte insanda var olan içgüdüleri dengede tutmak gerekir. Dinin amacı insanı her anlamda olgunlaştırarak Allah’a yaklaştırmaktır. Kurban ibadeti de insana bir takım faydalar sağlayan, kan akıtma, vurma-kırma, yakma gibi bazı içgüdüleri dengeleyen ve etkisini kıran bir özelliğe sahiptir. </a:t>
            </a:r>
          </a:p>
          <a:p>
            <a:r>
              <a:rPr lang="tr-TR" sz="1200" b="1" kern="1200" dirty="0" smtClean="0">
                <a:solidFill>
                  <a:schemeClr val="tx1"/>
                </a:solidFill>
                <a:effectLst/>
                <a:latin typeface="+mn-lt"/>
                <a:ea typeface="+mn-ea"/>
                <a:cs typeface="+mn-cs"/>
              </a:rPr>
              <a:t>“Kurban kanı akıtmak insan kanı akıtmaya engeldir”</a:t>
            </a:r>
            <a:endParaRPr lang="tr-TR" sz="1200" kern="1200" dirty="0" smtClean="0">
              <a:solidFill>
                <a:schemeClr val="tx1"/>
              </a:solidFill>
              <a:effectLst/>
              <a:latin typeface="+mn-lt"/>
              <a:ea typeface="+mn-ea"/>
              <a:cs typeface="+mn-cs"/>
            </a:endParaRPr>
          </a:p>
          <a:p>
            <a:r>
              <a:rPr lang="tr-TR" sz="1200" b="1" u="none" strike="noStrike"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tr-TR" sz="1200" b="1" u="sng" kern="1200" dirty="0" smtClean="0">
                <a:solidFill>
                  <a:schemeClr val="tx1"/>
                </a:solidFill>
                <a:effectLst/>
                <a:latin typeface="+mn-lt"/>
                <a:ea typeface="+mn-ea"/>
                <a:cs typeface="+mn-cs"/>
              </a:rPr>
              <a:t>Kurban kesen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Savaşlarda kadın, çocuk, yaşlı, silahsız ve din adamları öldürülmez.</a:t>
            </a:r>
          </a:p>
          <a:p>
            <a:pPr lvl="0"/>
            <a:r>
              <a:rPr lang="tr-TR" sz="1200" kern="1200" dirty="0" smtClean="0">
                <a:solidFill>
                  <a:schemeClr val="tx1"/>
                </a:solidFill>
                <a:effectLst/>
                <a:latin typeface="+mn-lt"/>
                <a:ea typeface="+mn-ea"/>
                <a:cs typeface="+mn-cs"/>
              </a:rPr>
              <a:t>Esirlere hiçbir surette işkence ve kötü muamele yapılamaz.</a:t>
            </a:r>
          </a:p>
          <a:p>
            <a:pPr lvl="0"/>
            <a:r>
              <a:rPr lang="tr-TR" sz="1200" kern="1200" dirty="0" smtClean="0">
                <a:solidFill>
                  <a:schemeClr val="tx1"/>
                </a:solidFill>
                <a:effectLst/>
                <a:latin typeface="+mn-lt"/>
                <a:ea typeface="+mn-ea"/>
                <a:cs typeface="+mn-cs"/>
              </a:rPr>
              <a:t>Aile içi şiddet ve huzursuzluklar azdır. Boşanma oranları azdır. (Günümüzde artmıştır)</a:t>
            </a:r>
          </a:p>
          <a:p>
            <a:pPr lvl="0"/>
            <a:r>
              <a:rPr lang="tr-TR" sz="1200" kern="1200" dirty="0" smtClean="0">
                <a:solidFill>
                  <a:schemeClr val="tx1"/>
                </a:solidFill>
                <a:effectLst/>
                <a:latin typeface="+mn-lt"/>
                <a:ea typeface="+mn-ea"/>
                <a:cs typeface="+mn-cs"/>
              </a:rPr>
              <a:t>Sporlarında sadelik vardır. Yüzme, güreş, atıcılık vb.</a:t>
            </a:r>
          </a:p>
          <a:p>
            <a:pPr lvl="0"/>
            <a:r>
              <a:rPr lang="tr-TR" sz="1200" kern="1200" dirty="0" smtClean="0">
                <a:solidFill>
                  <a:schemeClr val="tx1"/>
                </a:solidFill>
                <a:effectLst/>
                <a:latin typeface="+mn-lt"/>
                <a:ea typeface="+mn-ea"/>
                <a:cs typeface="+mn-cs"/>
              </a:rPr>
              <a:t>Eğlence tarzlarında şiddet yoktur.</a:t>
            </a:r>
          </a:p>
          <a:p>
            <a:pPr lvl="0"/>
            <a:r>
              <a:rPr lang="tr-TR" sz="1200" kern="1200" dirty="0" smtClean="0">
                <a:solidFill>
                  <a:schemeClr val="tx1"/>
                </a:solidFill>
                <a:effectLst/>
                <a:latin typeface="+mn-lt"/>
                <a:ea typeface="+mn-ea"/>
                <a:cs typeface="+mn-cs"/>
              </a:rPr>
              <a:t>Akıl hastalarını tedavide musikiyi kullanmışlar.</a:t>
            </a:r>
          </a:p>
          <a:p>
            <a:pPr lvl="0"/>
            <a:r>
              <a:rPr lang="tr-TR" sz="1200" kern="1200" dirty="0" smtClean="0">
                <a:solidFill>
                  <a:schemeClr val="tx1"/>
                </a:solidFill>
                <a:effectLst/>
                <a:latin typeface="+mn-lt"/>
                <a:ea typeface="+mn-ea"/>
                <a:cs typeface="+mn-cs"/>
              </a:rPr>
              <a:t>Toplumda cinayetler, suç oranları yok denecek kadar azdır. (Günümüzde artmıştır)</a:t>
            </a:r>
          </a:p>
          <a:p>
            <a:r>
              <a:rPr lang="tr-TR" sz="1200" b="1" u="sng" kern="1200" dirty="0" smtClean="0">
                <a:solidFill>
                  <a:schemeClr val="tx1"/>
                </a:solidFill>
                <a:effectLst/>
                <a:latin typeface="+mn-lt"/>
                <a:ea typeface="+mn-ea"/>
                <a:cs typeface="+mn-cs"/>
              </a:rPr>
              <a:t>Kurban kesmeyen medeniyetlerde:</a:t>
            </a:r>
            <a:endParaRPr lang="tr-TR" sz="1200" kern="1200" dirty="0" smtClean="0">
              <a:solidFill>
                <a:schemeClr val="tx1"/>
              </a:solidFill>
              <a:effectLst/>
              <a:latin typeface="+mn-lt"/>
              <a:ea typeface="+mn-ea"/>
              <a:cs typeface="+mn-cs"/>
            </a:endParaRPr>
          </a:p>
          <a:p>
            <a:pPr lvl="0"/>
            <a:r>
              <a:rPr lang="tr-TR" sz="1200" kern="1200" dirty="0" smtClean="0">
                <a:solidFill>
                  <a:schemeClr val="tx1"/>
                </a:solidFill>
                <a:effectLst/>
                <a:latin typeface="+mn-lt"/>
                <a:ea typeface="+mn-ea"/>
                <a:cs typeface="+mn-cs"/>
              </a:rPr>
              <a:t>Savaşlarında herkes öldürülür</a:t>
            </a:r>
          </a:p>
          <a:p>
            <a:pPr lvl="0"/>
            <a:r>
              <a:rPr lang="tr-TR" sz="1200" kern="1200" dirty="0" smtClean="0">
                <a:solidFill>
                  <a:schemeClr val="tx1"/>
                </a:solidFill>
                <a:effectLst/>
                <a:latin typeface="+mn-lt"/>
                <a:ea typeface="+mn-ea"/>
                <a:cs typeface="+mn-cs"/>
              </a:rPr>
              <a:t>Esirler insan muamelesi görmez</a:t>
            </a:r>
          </a:p>
          <a:p>
            <a:pPr lvl="0"/>
            <a:r>
              <a:rPr lang="tr-TR" sz="1200" kern="1200" dirty="0" smtClean="0">
                <a:solidFill>
                  <a:schemeClr val="tx1"/>
                </a:solidFill>
                <a:effectLst/>
                <a:latin typeface="+mn-lt"/>
                <a:ea typeface="+mn-ea"/>
                <a:cs typeface="+mn-cs"/>
              </a:rPr>
              <a:t>Aile içi şiddet ve huzursuzluklar fazladır. Boşanma oranları fazladır.</a:t>
            </a:r>
          </a:p>
          <a:p>
            <a:pPr lvl="0"/>
            <a:r>
              <a:rPr lang="tr-TR" sz="1200" kern="1200" dirty="0" smtClean="0">
                <a:solidFill>
                  <a:schemeClr val="tx1"/>
                </a:solidFill>
                <a:effectLst/>
                <a:latin typeface="+mn-lt"/>
                <a:ea typeface="+mn-ea"/>
                <a:cs typeface="+mn-cs"/>
              </a:rPr>
              <a:t>Sporları kan ve şiddete dayanır. Boks, stadyumlarda vahşet, araba yarışları vs. ateş, kan, ölüm..</a:t>
            </a:r>
          </a:p>
          <a:p>
            <a:pPr lvl="0"/>
            <a:r>
              <a:rPr lang="tr-TR" sz="1200" kern="1200" dirty="0" smtClean="0">
                <a:solidFill>
                  <a:schemeClr val="tx1"/>
                </a:solidFill>
                <a:effectLst/>
                <a:latin typeface="+mn-lt"/>
                <a:ea typeface="+mn-ea"/>
                <a:cs typeface="+mn-cs"/>
              </a:rPr>
              <a:t>Eğlenceleri şiddete dönüşecek öğeler içerir. Yakma-yıkma, asma-kesme,</a:t>
            </a:r>
          </a:p>
          <a:p>
            <a:pPr lvl="0"/>
            <a:r>
              <a:rPr lang="tr-TR" sz="1200" kern="1200" dirty="0" smtClean="0">
                <a:solidFill>
                  <a:schemeClr val="tx1"/>
                </a:solidFill>
                <a:effectLst/>
                <a:latin typeface="+mn-lt"/>
                <a:ea typeface="+mn-ea"/>
                <a:cs typeface="+mn-cs"/>
              </a:rPr>
              <a:t>Akıl hastalarını kırbaçlayarak tedavi yöntemleri uygulamışlar.</a:t>
            </a:r>
          </a:p>
          <a:p>
            <a:pPr lvl="0"/>
            <a:r>
              <a:rPr lang="tr-TR" sz="1200" kern="1200" dirty="0" smtClean="0">
                <a:solidFill>
                  <a:schemeClr val="tx1"/>
                </a:solidFill>
                <a:effectLst/>
                <a:latin typeface="+mn-lt"/>
                <a:ea typeface="+mn-ea"/>
                <a:cs typeface="+mn-cs"/>
              </a:rPr>
              <a:t>Toplularında kan olayları çoktur. Suç oranları fazladır.</a:t>
            </a:r>
          </a:p>
          <a:p>
            <a:pPr lvl="0"/>
            <a:r>
              <a:rPr lang="tr-TR" sz="1200" kern="1200" dirty="0" smtClean="0">
                <a:solidFill>
                  <a:schemeClr val="tx1"/>
                </a:solidFill>
                <a:effectLst/>
                <a:latin typeface="+mn-lt"/>
                <a:ea typeface="+mn-ea"/>
                <a:cs typeface="+mn-cs"/>
              </a:rPr>
              <a:t>İspanyolların boğa bayramlarında işkence edilerek öldürülen boğalar…</a:t>
            </a:r>
          </a:p>
          <a:p>
            <a:pPr lvl="0"/>
            <a:r>
              <a:rPr lang="tr-TR" sz="1200" kern="1200" dirty="0" smtClean="0">
                <a:solidFill>
                  <a:schemeClr val="tx1"/>
                </a:solidFill>
                <a:effectLst/>
                <a:latin typeface="+mn-lt"/>
                <a:ea typeface="+mn-ea"/>
                <a:cs typeface="+mn-cs"/>
              </a:rPr>
              <a:t>İnsan avı bir spor olarak bazı yerlerde zengin sporu olarak yapılmaktadır.</a:t>
            </a:r>
          </a:p>
          <a:p>
            <a:pPr lvl="0"/>
            <a:r>
              <a:rPr lang="tr-TR" sz="1200" kern="1200" dirty="0" smtClean="0">
                <a:solidFill>
                  <a:schemeClr val="tx1"/>
                </a:solidFill>
                <a:effectLst/>
                <a:latin typeface="+mn-lt"/>
                <a:ea typeface="+mn-ea"/>
                <a:cs typeface="+mn-cs"/>
              </a:rPr>
              <a:t>Neticesi sadece ölüm olan bir çek müsabakalar düzenlenmekte ve tonlarca para harcanmaktadır.</a:t>
            </a:r>
          </a:p>
          <a:p>
            <a:r>
              <a:rPr lang="tr-TR" sz="1200" kern="1200" dirty="0" smtClean="0">
                <a:solidFill>
                  <a:schemeClr val="tx1"/>
                </a:solidFill>
                <a:effectLst/>
                <a:latin typeface="+mn-lt"/>
                <a:ea typeface="+mn-ea"/>
                <a:cs typeface="+mn-cs"/>
              </a:rPr>
              <a:t>Aynı şekilde kurban kesmeyen milletlerin de niçin kan dökücü ve vahşi mizaçlı olduklarını... </a:t>
            </a:r>
            <a:r>
              <a:rPr lang="tr-TR" sz="1200" b="1" u="sng" kern="1200" dirty="0" smtClean="0">
                <a:solidFill>
                  <a:schemeClr val="tx1"/>
                </a:solidFill>
                <a:effectLst/>
                <a:latin typeface="+mn-lt"/>
                <a:ea typeface="+mn-ea"/>
                <a:cs typeface="+mn-cs"/>
              </a:rPr>
              <a:t>"Kurban kesmeyen milletlerin </a:t>
            </a:r>
            <a:r>
              <a:rPr lang="tr-TR" sz="1200" b="1" u="sng" kern="1200" dirty="0" err="1" smtClean="0">
                <a:solidFill>
                  <a:schemeClr val="tx1"/>
                </a:solidFill>
                <a:effectLst/>
                <a:latin typeface="+mn-lt"/>
                <a:ea typeface="+mn-ea"/>
                <a:cs typeface="+mn-cs"/>
              </a:rPr>
              <a:t>harblerde</a:t>
            </a:r>
            <a:r>
              <a:rPr lang="tr-TR" sz="1200" b="1" u="sng" kern="1200" dirty="0" smtClean="0">
                <a:solidFill>
                  <a:schemeClr val="tx1"/>
                </a:solidFill>
                <a:effectLst/>
                <a:latin typeface="+mn-lt"/>
                <a:ea typeface="+mn-ea"/>
                <a:cs typeface="+mn-cs"/>
              </a:rPr>
              <a:t> düşmanlarına karşı takındıkları tavırlar da o millet mensubu fertlerin kendi içlerinde birbirlerine ve bizzat kendilerine karşı takınmış oldukları tavırdan daha başka bir davranış şeması göstermektedir. Aynı sertlikler, aynı aşırılık ve düşmanca davranışlar./ Ringlerde, arenalarda kanlar içinde can veren, pistlerde veya meydanlarda odun yığınları arasında diri diri yakılan bu insanlar, hep bu medeniyetlerin kendi taraftarlarına tatmin sağlamak için feda etmek mecburiyetinde kaldıkları kurbanlardır." </a:t>
            </a:r>
            <a:r>
              <a:rPr lang="tr-TR" sz="1200" kern="1200" dirty="0" smtClean="0">
                <a:solidFill>
                  <a:schemeClr val="tx1"/>
                </a:solidFill>
                <a:effectLst/>
                <a:latin typeface="+mn-lt"/>
                <a:ea typeface="+mn-ea"/>
                <a:cs typeface="+mn-cs"/>
              </a:rPr>
              <a:t>(Kurban Kesmenin Psikolojik Temelleri, Dr. Ali Murat </a:t>
            </a:r>
            <a:r>
              <a:rPr lang="tr-TR" sz="1200" kern="1200" dirty="0" err="1" smtClean="0">
                <a:solidFill>
                  <a:schemeClr val="tx1"/>
                </a:solidFill>
                <a:effectLst/>
                <a:latin typeface="+mn-lt"/>
                <a:ea typeface="+mn-ea"/>
                <a:cs typeface="+mn-cs"/>
              </a:rPr>
              <a:t>Daryal</a:t>
            </a:r>
            <a:r>
              <a:rPr lang="tr-TR" sz="1200" kern="1200" dirty="0" smtClean="0">
                <a:solidFill>
                  <a:schemeClr val="tx1"/>
                </a:solidFill>
                <a:effectLst/>
                <a:latin typeface="+mn-lt"/>
                <a:ea typeface="+mn-ea"/>
                <a:cs typeface="+mn-cs"/>
              </a:rPr>
              <a:t>, İst. 1980, s. 71 ve 111). </a:t>
            </a: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84</a:t>
            </a:fld>
            <a:endParaRPr lang="tr-TR"/>
          </a:p>
        </p:txBody>
      </p:sp>
    </p:spTree>
    <p:extLst>
      <p:ext uri="{BB962C8B-B14F-4D97-AF65-F5344CB8AC3E}">
        <p14:creationId xmlns:p14="http://schemas.microsoft.com/office/powerpoint/2010/main" val="2859087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87</a:t>
            </a:fld>
            <a:endParaRPr lang="tr-TR"/>
          </a:p>
        </p:txBody>
      </p:sp>
    </p:spTree>
    <p:extLst>
      <p:ext uri="{BB962C8B-B14F-4D97-AF65-F5344CB8AC3E}">
        <p14:creationId xmlns:p14="http://schemas.microsoft.com/office/powerpoint/2010/main" val="2550901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Adamın biri ramazanın son günü iftar için geniş bir hazırlık yapıp konu komşu herkesi davet etmiş.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Arif zatlardan birisi bu hummalı hazırlığı görünce şöyle sormuş: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“Hayrola ne yapıyorsun.”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Hazırlık yapıp sofralar kuran </a:t>
            </a:r>
            <a:r>
              <a:rPr lang="tr-TR" sz="1200" u="sng" kern="1200" dirty="0" err="1" smtClean="0">
                <a:solidFill>
                  <a:schemeClr val="tx1"/>
                </a:solidFill>
                <a:effectLst/>
                <a:latin typeface="+mn-lt"/>
                <a:ea typeface="+mn-ea"/>
                <a:cs typeface="+mn-cs"/>
              </a:rPr>
              <a:t>şahış</a:t>
            </a:r>
            <a:r>
              <a:rPr lang="tr-TR" sz="1200" u="sng" kern="1200" dirty="0" smtClean="0">
                <a:solidFill>
                  <a:schemeClr val="tx1"/>
                </a:solidFill>
                <a:effectLst/>
                <a:latin typeface="+mn-lt"/>
                <a:ea typeface="+mn-ea"/>
                <a:cs typeface="+mn-cs"/>
              </a:rPr>
              <a:t>: “Ramazanı uğurlamaya çalışıyorum” diye cevap vermiş. </a:t>
            </a:r>
          </a:p>
          <a:p>
            <a:pPr marL="0" marR="0" indent="0" algn="l" defTabSz="914400" rtl="0" eaLnBrk="0" fontAlgn="base" latinLnBrk="0" hangingPunct="0">
              <a:lnSpc>
                <a:spcPct val="100000"/>
              </a:lnSpc>
              <a:spcBef>
                <a:spcPct val="30000"/>
              </a:spcBef>
              <a:spcAft>
                <a:spcPct val="0"/>
              </a:spcAft>
              <a:buClrTx/>
              <a:buSzTx/>
              <a:buFontTx/>
              <a:buNone/>
              <a:tabLst/>
              <a:defRPr/>
            </a:pPr>
            <a:r>
              <a:rPr lang="tr-TR" sz="1200" u="sng" kern="1200" dirty="0" smtClean="0">
                <a:solidFill>
                  <a:schemeClr val="tx1"/>
                </a:solidFill>
                <a:effectLst/>
                <a:latin typeface="+mn-lt"/>
                <a:ea typeface="+mn-ea"/>
                <a:cs typeface="+mn-cs"/>
              </a:rPr>
              <a:t>Arif zat: “Dikkat et Ya Ramazan seni uğurluyorsa” diye manidar bir cevap vermiştir.</a:t>
            </a:r>
            <a:endParaRPr lang="tr-TR" sz="120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89</a:t>
            </a:fld>
            <a:endParaRPr lang="tr-TR"/>
          </a:p>
        </p:txBody>
      </p:sp>
    </p:spTree>
    <p:extLst>
      <p:ext uri="{BB962C8B-B14F-4D97-AF65-F5344CB8AC3E}">
        <p14:creationId xmlns:p14="http://schemas.microsoft.com/office/powerpoint/2010/main" val="3590003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pPr marL="0" indent="0" algn="l">
              <a:lnSpc>
                <a:spcPct val="115000"/>
              </a:lnSpc>
              <a:buNone/>
            </a:pP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Behlül</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Dânâ</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bir bayram günü Harun </a:t>
            </a:r>
            <a:r>
              <a:rPr lang="tr-TR"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Reşid’i</a:t>
            </a:r>
            <a:r>
              <a:rPr lang="tr-TR"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atının üzerinden gösterişli bir elbiseyle görünce şu beyitleri okumuştur:</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لَبِسَ الْجَدِيدِ إِنَّمَا الْعِيدُ لِمَنْ أَمِنَ الْوَعِيدَ</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يَتَبَخَّرُ بِالْعُودِ إِنَّمَا الْعِيدُ لِمَنْ تَابَ وَلَا يَعُودُ</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زَيَّنَ الْقُصُورَ إِنَّمَا الْعِيدُ لِمَنْ زَيَّنَ الْقُبُورَ</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رَكِبَ الْمَطَايَا إِنَّمَا الْعِيدُ لِمَنْ تَرَكَ الْخَطَايَا</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أَنِسَ بِالْغِلْمَانِ إِنَّمَا الْعِيدُ لِمَنْ أَنِسَ بِالْقُرْآنِ</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lnSpc>
                <a:spcPct val="115000"/>
              </a:lnSpc>
              <a:buNone/>
            </a:pPr>
            <a:r>
              <a:rPr lang="ar-SA"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لَيْسَ الْعِيدُ لِمَنْ جَلَسَ عَلَى الْبِسَاطِ إِنَّمَا الْعِيدُ لِمَنْ جَاوَزَ الصِّرَاطَ</a:t>
            </a:r>
            <a:endParaRPr lang="tr-TR"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l">
              <a:buNone/>
            </a:pPr>
            <a:endParaRPr lang="tr-TR" dirty="0" smtClean="0"/>
          </a:p>
          <a:p>
            <a:pPr algn="l"/>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90</a:t>
            </a:fld>
            <a:endParaRPr lang="tr-TR"/>
          </a:p>
        </p:txBody>
      </p:sp>
    </p:spTree>
    <p:extLst>
      <p:ext uri="{BB962C8B-B14F-4D97-AF65-F5344CB8AC3E}">
        <p14:creationId xmlns:p14="http://schemas.microsoft.com/office/powerpoint/2010/main" val="506102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91</a:t>
            </a:fld>
            <a:endParaRPr lang="tr-TR"/>
          </a:p>
        </p:txBody>
      </p:sp>
    </p:spTree>
    <p:extLst>
      <p:ext uri="{BB962C8B-B14F-4D97-AF65-F5344CB8AC3E}">
        <p14:creationId xmlns:p14="http://schemas.microsoft.com/office/powerpoint/2010/main" val="15606161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ctr" rtl="1"/>
            <a:r>
              <a:rPr lang="ar-SA" sz="1400" dirty="0" smtClean="0">
                <a:solidFill>
                  <a:schemeClr val="tx1"/>
                </a:solidFill>
                <a:latin typeface="HASENAT" panose="01000600020000020003" pitchFamily="2" charset="-78"/>
                <a:cs typeface="HASENAT" panose="01000600020000020003" pitchFamily="2" charset="-78"/>
              </a:rPr>
              <a:t>« مَنْ لا يرْحَم النَّاس لا يرْحمْهُ اللَّه »</a:t>
            </a:r>
            <a:endParaRPr lang="tr-TR" sz="1400" dirty="0" smtClean="0">
              <a:solidFill>
                <a:schemeClr val="tx1"/>
              </a:solidFill>
              <a:latin typeface="HASENAT" panose="01000600020000020003" pitchFamily="2" charset="-78"/>
              <a:cs typeface="HASENAT" panose="01000600020000020003" pitchFamily="2" charset="-78"/>
            </a:endParaRPr>
          </a:p>
          <a:p>
            <a:pPr algn="ctr"/>
            <a:r>
              <a:rPr lang="tr-TR" sz="1200" b="1" dirty="0" smtClean="0">
                <a:solidFill>
                  <a:schemeClr val="tx1"/>
                </a:solidFill>
              </a:rPr>
              <a:t> “</a:t>
            </a:r>
            <a:r>
              <a:rPr lang="tr-TR" sz="1200" b="1" dirty="0" smtClean="0">
                <a:solidFill>
                  <a:srgbClr val="C00000"/>
                </a:solidFill>
              </a:rPr>
              <a:t>İnsanlara merhamet göstermeyen kimseye </a:t>
            </a:r>
            <a:r>
              <a:rPr lang="tr-TR" sz="1200" b="1" dirty="0" smtClean="0">
                <a:solidFill>
                  <a:srgbClr val="7030A0"/>
                </a:solidFill>
              </a:rPr>
              <a:t>Allah da merhamet etmez</a:t>
            </a:r>
            <a:r>
              <a:rPr lang="tr-TR" sz="1200" b="1" dirty="0" smtClean="0">
                <a:solidFill>
                  <a:schemeClr val="tx1"/>
                </a:solidFill>
              </a:rPr>
              <a:t>.” </a:t>
            </a:r>
          </a:p>
          <a:p>
            <a:endParaRPr lang="tr-TR" dirty="0"/>
          </a:p>
        </p:txBody>
      </p:sp>
      <p:sp>
        <p:nvSpPr>
          <p:cNvPr id="4" name="Slayt Numarası Yer Tutucusu 3"/>
          <p:cNvSpPr>
            <a:spLocks noGrp="1"/>
          </p:cNvSpPr>
          <p:nvPr>
            <p:ph type="sldNum" sz="quarter" idx="10"/>
          </p:nvPr>
        </p:nvSpPr>
        <p:spPr/>
        <p:txBody>
          <a:bodyPr/>
          <a:lstStyle/>
          <a:p>
            <a:fld id="{B278CC2B-A4BA-4D93-BA82-134CA8415DFD}" type="slidenum">
              <a:rPr lang="tr-TR" smtClean="0"/>
              <a:t>94</a:t>
            </a:fld>
            <a:endParaRPr lang="tr-TR"/>
          </a:p>
        </p:txBody>
      </p:sp>
    </p:spTree>
    <p:extLst>
      <p:ext uri="{BB962C8B-B14F-4D97-AF65-F5344CB8AC3E}">
        <p14:creationId xmlns:p14="http://schemas.microsoft.com/office/powerpoint/2010/main" val="686329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9</a:t>
            </a:fld>
            <a:endParaRPr lang="tr-TR"/>
          </a:p>
        </p:txBody>
      </p:sp>
    </p:spTree>
    <p:extLst>
      <p:ext uri="{BB962C8B-B14F-4D97-AF65-F5344CB8AC3E}">
        <p14:creationId xmlns:p14="http://schemas.microsoft.com/office/powerpoint/2010/main" val="3318582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dirty="0" smtClean="0">
                <a:solidFill>
                  <a:schemeClr val="tx1"/>
                </a:solidFill>
              </a:rPr>
              <a:t>Birbirimizi tamamlayan unsurlar haline dönüşmek durumundayız. </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100</a:t>
            </a:fld>
            <a:endParaRPr lang="tr-TR"/>
          </a:p>
        </p:txBody>
      </p:sp>
    </p:spTree>
    <p:extLst>
      <p:ext uri="{BB962C8B-B14F-4D97-AF65-F5344CB8AC3E}">
        <p14:creationId xmlns:p14="http://schemas.microsoft.com/office/powerpoint/2010/main" val="3475670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sz="1200" b="1" u="sng" dirty="0" smtClean="0">
                <a:solidFill>
                  <a:srgbClr val="FF0000"/>
                </a:solidFill>
                <a:latin typeface="Times New Roman" panose="02020603050405020304" pitchFamily="18" charset="0"/>
                <a:cs typeface="Times New Roman" panose="02020603050405020304" pitchFamily="18" charset="0"/>
              </a:rPr>
              <a:t>Birbirimizi uyarmak, eksikliklerimizi tamamlamak, kol kanat germek, birbirimize karşı sorumluluklarımızı yerine getirmek ilahi bir emirdir.</a:t>
            </a:r>
            <a:endParaRPr lang="tr-TR" sz="1200" dirty="0" smtClean="0">
              <a:solidFill>
                <a:srgbClr val="FF0000"/>
              </a:solidFill>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101</a:t>
            </a:fld>
            <a:endParaRPr lang="tr-TR"/>
          </a:p>
        </p:txBody>
      </p:sp>
    </p:spTree>
    <p:extLst>
      <p:ext uri="{BB962C8B-B14F-4D97-AF65-F5344CB8AC3E}">
        <p14:creationId xmlns:p14="http://schemas.microsoft.com/office/powerpoint/2010/main" val="19941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116</a:t>
            </a:fld>
            <a:endParaRPr lang="tr-TR"/>
          </a:p>
        </p:txBody>
      </p:sp>
    </p:spTree>
    <p:extLst>
      <p:ext uri="{BB962C8B-B14F-4D97-AF65-F5344CB8AC3E}">
        <p14:creationId xmlns:p14="http://schemas.microsoft.com/office/powerpoint/2010/main" val="2239157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r>
              <a:rPr lang="tr-TR" sz="1200" b="1" u="sng" dirty="0" smtClean="0">
                <a:solidFill>
                  <a:schemeClr val="tx1"/>
                </a:solidFill>
              </a:rPr>
              <a:t>Bayram günleri, tatil günleri olmaktan öte, bize bir takım yükümlülükler yükleyen gündür. Bu yükümlülükleri yerine getirdiğimiz zaman, bayramın anlamını ruhumuzda daha çok hissetmiş olacağız.</a:t>
            </a:r>
            <a:endParaRPr lang="tr-TR" sz="1200" dirty="0" smtClean="0">
              <a:solidFill>
                <a:schemeClr val="tx1"/>
              </a:solidFill>
            </a:endParaRPr>
          </a:p>
          <a:p>
            <a:r>
              <a:rPr lang="tr-TR" sz="1200" dirty="0" smtClean="0">
                <a:solidFill>
                  <a:schemeClr val="tx1"/>
                </a:solidFill>
              </a:rPr>
              <a:t>1. Bayram günlerinde önce, </a:t>
            </a:r>
            <a:r>
              <a:rPr lang="tr-TR" sz="1200" b="1" u="sng" dirty="0" smtClean="0">
                <a:solidFill>
                  <a:schemeClr val="tx1"/>
                </a:solidFill>
              </a:rPr>
              <a:t>varlığımızın sebebi olan ve bizi her türlü fedakarlığa katlanarak büyüten, yemeyip yediren, giymeyip giydiren, uyumayıp uyutan ve hayata hazırlayan şefkat ve merhametle üzerimizde titreyen anne ve babamızın ellerini öpüp hayır dualarını almalı, kırılan gönüllerini onarmalıyız.</a:t>
            </a:r>
            <a:r>
              <a:rPr lang="tr-TR" sz="1200" dirty="0" smtClean="0">
                <a:solidFill>
                  <a:schemeClr val="tx1"/>
                </a:solidFill>
              </a:rPr>
              <a:t> 						</a:t>
            </a:r>
          </a:p>
          <a:p>
            <a:r>
              <a:rPr lang="tr-TR" sz="1200" dirty="0" smtClean="0">
                <a:solidFill>
                  <a:schemeClr val="tx1"/>
                </a:solidFill>
              </a:rPr>
              <a:t>2. </a:t>
            </a:r>
            <a:r>
              <a:rPr lang="tr-TR" sz="1200" b="1" dirty="0" smtClean="0">
                <a:solidFill>
                  <a:schemeClr val="tx1"/>
                </a:solidFill>
              </a:rPr>
              <a:t>Akraba ve komşularla tebrikleşerek</a:t>
            </a:r>
            <a:r>
              <a:rPr lang="tr-TR" sz="1200" dirty="0" smtClean="0">
                <a:solidFill>
                  <a:schemeClr val="tx1"/>
                </a:solidFill>
              </a:rPr>
              <a:t> karşılıklı sevgi ve saygı duygularımızı aktarmalı, muhtaç olanlara yardım elimizi uzatmalıyız. </a:t>
            </a:r>
          </a:p>
          <a:p>
            <a:r>
              <a:rPr lang="tr-TR" sz="1200" dirty="0" smtClean="0">
                <a:solidFill>
                  <a:schemeClr val="tx1"/>
                </a:solidFill>
              </a:rPr>
              <a:t>3. </a:t>
            </a:r>
            <a:r>
              <a:rPr lang="tr-TR" sz="1200" b="1" dirty="0" smtClean="0">
                <a:solidFill>
                  <a:schemeClr val="tx1"/>
                </a:solidFill>
              </a:rPr>
              <a:t>Karşılaştığımız herkese selam vermeli</a:t>
            </a:r>
            <a:r>
              <a:rPr lang="tr-TR" sz="1200" dirty="0" smtClean="0">
                <a:solidFill>
                  <a:schemeClr val="tx1"/>
                </a:solidFill>
              </a:rPr>
              <a:t>, tanıdığımız ve tanımadığımız herkesin bayramını kutlamalıyız. 	</a:t>
            </a:r>
          </a:p>
          <a:p>
            <a:r>
              <a:rPr lang="tr-TR" sz="1200" dirty="0" smtClean="0">
                <a:solidFill>
                  <a:schemeClr val="tx1"/>
                </a:solidFill>
              </a:rPr>
              <a:t>4. </a:t>
            </a:r>
            <a:r>
              <a:rPr lang="tr-TR" sz="1200" b="1" dirty="0" smtClean="0">
                <a:solidFill>
                  <a:schemeClr val="tx1"/>
                </a:solidFill>
              </a:rPr>
              <a:t>Hastanelerde ve evlerde yatan hastaları görmeli,</a:t>
            </a:r>
            <a:r>
              <a:rPr lang="tr-TR" sz="1200" dirty="0" smtClean="0">
                <a:solidFill>
                  <a:schemeClr val="tx1"/>
                </a:solidFill>
              </a:rPr>
              <a:t> şifa dileklerimizi sunarak, iyileşmeleri hususunda gerekli olan yardımı yapmaya hazır olduğumuzu bildirmeliyiz. </a:t>
            </a:r>
          </a:p>
          <a:p>
            <a:r>
              <a:rPr lang="tr-TR" sz="1200" dirty="0" smtClean="0">
                <a:solidFill>
                  <a:schemeClr val="tx1"/>
                </a:solidFill>
              </a:rPr>
              <a:t>5. </a:t>
            </a:r>
            <a:r>
              <a:rPr lang="tr-TR" sz="1200" b="1" dirty="0" smtClean="0">
                <a:solidFill>
                  <a:schemeClr val="tx1"/>
                </a:solidFill>
              </a:rPr>
              <a:t>Yetimler ve kimsesiz çocuklara şefkat dolu duygularımızı aktarmalı</a:t>
            </a:r>
            <a:r>
              <a:rPr lang="tr-TR" sz="1200" dirty="0" smtClean="0">
                <a:solidFill>
                  <a:schemeClr val="tx1"/>
                </a:solidFill>
              </a:rPr>
              <a:t>, onlara ana-babalarının yokluğunu hissettirmemeye çalışmalıyız.</a:t>
            </a:r>
          </a:p>
          <a:p>
            <a:r>
              <a:rPr lang="tr-TR" sz="1200" dirty="0" smtClean="0">
                <a:solidFill>
                  <a:schemeClr val="tx1"/>
                </a:solidFill>
              </a:rPr>
              <a:t>6. Fakirleri unutmamalı ve bayrama ihtiyaçları bitirilmiş halde girmeleri sağlanmalıdır.</a:t>
            </a:r>
          </a:p>
          <a:p>
            <a:r>
              <a:rPr lang="tr-TR" sz="1200" dirty="0" smtClean="0">
                <a:solidFill>
                  <a:schemeClr val="tx1"/>
                </a:solidFill>
              </a:rPr>
              <a:t>7. </a:t>
            </a:r>
            <a:r>
              <a:rPr lang="tr-TR" sz="1200" b="1" dirty="0" smtClean="0">
                <a:solidFill>
                  <a:schemeClr val="tx1"/>
                </a:solidFill>
              </a:rPr>
              <a:t>Dargın olduğumuz kimselerle bayramı fırsat bilip barışmalı</a:t>
            </a:r>
            <a:r>
              <a:rPr lang="tr-TR" sz="1200" dirty="0" smtClean="0">
                <a:solidFill>
                  <a:schemeClr val="tx1"/>
                </a:solidFill>
              </a:rPr>
              <a:t>, tanıdıklarımızdan küs olanları barıştırmaya çalışmalı ve aralarını bulmalıyız. </a:t>
            </a:r>
          </a:p>
          <a:p>
            <a:r>
              <a:rPr lang="tr-TR" sz="1200" b="1" dirty="0" smtClean="0">
                <a:solidFill>
                  <a:schemeClr val="tx1"/>
                </a:solidFill>
              </a:rPr>
              <a:t>8. </a:t>
            </a:r>
            <a:r>
              <a:rPr lang="tr-TR" sz="1200" dirty="0" smtClean="0">
                <a:solidFill>
                  <a:schemeClr val="tx1"/>
                </a:solidFill>
              </a:rPr>
              <a:t>Bütün çocukların gülücüklerle geçireceği bir bayramı tüm çocuklara yaşatma gayreti içinde olmalıyız. </a:t>
            </a:r>
            <a:r>
              <a:rPr lang="tr-TR" sz="1200" b="1" dirty="0" smtClean="0">
                <a:solidFill>
                  <a:schemeClr val="tx1"/>
                </a:solidFill>
              </a:rPr>
              <a:t>Çocuklara hediyeler dağıtmalı</a:t>
            </a:r>
            <a:r>
              <a:rPr lang="tr-TR" sz="1200" dirty="0" smtClean="0">
                <a:solidFill>
                  <a:schemeClr val="tx1"/>
                </a:solidFill>
              </a:rPr>
              <a:t> ve onları sevindirmeliyiz.</a:t>
            </a:r>
          </a:p>
          <a:p>
            <a:r>
              <a:rPr lang="tr-TR" sz="1200" dirty="0" smtClean="0">
                <a:solidFill>
                  <a:schemeClr val="tx1"/>
                </a:solidFill>
              </a:rPr>
              <a:t>9. </a:t>
            </a:r>
            <a:r>
              <a:rPr lang="tr-TR" sz="1200" b="1" dirty="0" smtClean="0">
                <a:solidFill>
                  <a:schemeClr val="tx1"/>
                </a:solidFill>
              </a:rPr>
              <a:t>Ölülerimizi hayırla yad etmeliyiz</a:t>
            </a:r>
            <a:r>
              <a:rPr lang="tr-TR" sz="1200" dirty="0" smtClean="0">
                <a:solidFill>
                  <a:schemeClr val="tx1"/>
                </a:solidFill>
              </a:rPr>
              <a:t>. Mübarek bayramlarda güzel bir geleneğimiz vardır. O da bu günlerde mezarları ziyaret etmek ve onlara hayır duada bulunmak, ruhları için yoksullara ve kimsesizlere sadaka vermek.</a:t>
            </a:r>
          </a:p>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118</a:t>
            </a:fld>
            <a:endParaRPr lang="tr-TR"/>
          </a:p>
        </p:txBody>
      </p:sp>
    </p:spTree>
    <p:extLst>
      <p:ext uri="{BB962C8B-B14F-4D97-AF65-F5344CB8AC3E}">
        <p14:creationId xmlns:p14="http://schemas.microsoft.com/office/powerpoint/2010/main" val="875435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solidFill>
                  <a:schemeClr val="tx1"/>
                </a:solidFill>
              </a:rPr>
              <a:t>Temel ile Fadime kavga eder, birbirlerinin kalplerini kırarlar. Kızgınlıkları geçtikten sonra ikisi de söylediklerine pişman olur. Barışmak isterler; fakat özür dilemek ikisinin de ağırına gider. </a:t>
            </a:r>
          </a:p>
          <a:p>
            <a:r>
              <a:rPr lang="tr-TR" sz="1200" dirty="0" smtClean="0">
                <a:solidFill>
                  <a:schemeClr val="tx1"/>
                </a:solidFill>
              </a:rPr>
              <a:t>Temel salonda, Fadime yatak odasında durur, birbirlerinin yüzüne bakmazlar. </a:t>
            </a:r>
          </a:p>
          <a:p>
            <a:r>
              <a:rPr lang="tr-TR" sz="1200" dirty="0" smtClean="0">
                <a:solidFill>
                  <a:schemeClr val="tx1"/>
                </a:solidFill>
              </a:rPr>
              <a:t>Temel salonda "Uy </a:t>
            </a:r>
            <a:r>
              <a:rPr lang="tr-TR" sz="1200" dirty="0" err="1" smtClean="0">
                <a:solidFill>
                  <a:schemeClr val="tx1"/>
                </a:solidFill>
              </a:rPr>
              <a:t>Allahum</a:t>
            </a:r>
            <a:r>
              <a:rPr lang="tr-TR" sz="1200" dirty="0" smtClean="0">
                <a:solidFill>
                  <a:schemeClr val="tx1"/>
                </a:solidFill>
              </a:rPr>
              <a:t>, ben ne </a:t>
            </a:r>
            <a:r>
              <a:rPr lang="tr-TR" sz="1200" dirty="0" err="1" smtClean="0">
                <a:solidFill>
                  <a:schemeClr val="tx1"/>
                </a:solidFill>
              </a:rPr>
              <a:t>ettüm</a:t>
            </a:r>
            <a:r>
              <a:rPr lang="tr-TR" sz="1200" dirty="0" smtClean="0">
                <a:solidFill>
                  <a:schemeClr val="tx1"/>
                </a:solidFill>
              </a:rPr>
              <a:t> de </a:t>
            </a:r>
            <a:r>
              <a:rPr lang="tr-TR" sz="1200" dirty="0" err="1" smtClean="0">
                <a:solidFill>
                  <a:schemeClr val="tx1"/>
                </a:solidFill>
              </a:rPr>
              <a:t>Fadimemü</a:t>
            </a:r>
            <a:r>
              <a:rPr lang="tr-TR" sz="1200" dirty="0" smtClean="0">
                <a:solidFill>
                  <a:schemeClr val="tx1"/>
                </a:solidFill>
              </a:rPr>
              <a:t> küstürdüm..." deyip canı sıkılır. </a:t>
            </a:r>
          </a:p>
          <a:p>
            <a:r>
              <a:rPr lang="tr-TR" sz="1200" dirty="0" smtClean="0">
                <a:solidFill>
                  <a:schemeClr val="tx1"/>
                </a:solidFill>
              </a:rPr>
              <a:t>Fadime odada "Ben ne </a:t>
            </a:r>
            <a:r>
              <a:rPr lang="tr-TR" sz="1200" dirty="0" err="1" smtClean="0">
                <a:solidFill>
                  <a:schemeClr val="tx1"/>
                </a:solidFill>
              </a:rPr>
              <a:t>ettümde</a:t>
            </a:r>
            <a:r>
              <a:rPr lang="tr-TR" sz="1200" dirty="0" smtClean="0">
                <a:solidFill>
                  <a:schemeClr val="tx1"/>
                </a:solidFill>
              </a:rPr>
              <a:t> kocacığımı küstürdüm..." diye dövünür. </a:t>
            </a:r>
          </a:p>
          <a:p>
            <a:r>
              <a:rPr lang="tr-TR" sz="1200" dirty="0" smtClean="0">
                <a:solidFill>
                  <a:schemeClr val="tx1"/>
                </a:solidFill>
              </a:rPr>
              <a:t>Temel "Ula </a:t>
            </a:r>
            <a:r>
              <a:rPr lang="tr-TR" sz="1200" dirty="0" err="1" smtClean="0">
                <a:solidFill>
                  <a:schemeClr val="tx1"/>
                </a:solidFill>
              </a:rPr>
              <a:t>uşağum</a:t>
            </a:r>
            <a:r>
              <a:rPr lang="tr-TR" sz="1200" dirty="0" smtClean="0">
                <a:solidFill>
                  <a:schemeClr val="tx1"/>
                </a:solidFill>
              </a:rPr>
              <a:t> pi </a:t>
            </a:r>
            <a:r>
              <a:rPr lang="tr-TR" sz="1200" dirty="0" err="1" smtClean="0">
                <a:solidFill>
                  <a:schemeClr val="tx1"/>
                </a:solidFill>
              </a:rPr>
              <a:t>pakiim</a:t>
            </a:r>
            <a:r>
              <a:rPr lang="tr-TR" sz="1200" dirty="0" smtClean="0">
                <a:solidFill>
                  <a:schemeClr val="tx1"/>
                </a:solidFill>
              </a:rPr>
              <a:t>, ne ediyor bizim Fadime" der, yatak odasının kapısına varır.           </a:t>
            </a:r>
          </a:p>
          <a:p>
            <a:r>
              <a:rPr lang="tr-TR" sz="1200" dirty="0" smtClean="0">
                <a:solidFill>
                  <a:schemeClr val="tx1"/>
                </a:solidFill>
              </a:rPr>
              <a:t>Fadime yatağın kenarına oturmuş dua </a:t>
            </a:r>
            <a:r>
              <a:rPr lang="tr-TR" sz="1200" dirty="0" err="1" smtClean="0">
                <a:solidFill>
                  <a:schemeClr val="tx1"/>
                </a:solidFill>
              </a:rPr>
              <a:t>etmektedir:"Uy</a:t>
            </a:r>
            <a:r>
              <a:rPr lang="tr-TR" sz="1200" dirty="0" smtClean="0">
                <a:solidFill>
                  <a:schemeClr val="tx1"/>
                </a:solidFill>
              </a:rPr>
              <a:t> </a:t>
            </a:r>
            <a:r>
              <a:rPr lang="tr-TR" sz="1200" dirty="0" err="1" smtClean="0">
                <a:solidFill>
                  <a:schemeClr val="tx1"/>
                </a:solidFill>
              </a:rPr>
              <a:t>Allahım</a:t>
            </a:r>
            <a:r>
              <a:rPr lang="tr-TR" sz="1200" dirty="0" smtClean="0">
                <a:solidFill>
                  <a:schemeClr val="tx1"/>
                </a:solidFill>
              </a:rPr>
              <a:t>, ne </a:t>
            </a:r>
            <a:r>
              <a:rPr lang="tr-TR" sz="1200" dirty="0" err="1" smtClean="0">
                <a:solidFill>
                  <a:schemeClr val="tx1"/>
                </a:solidFill>
              </a:rPr>
              <a:t>ettümde</a:t>
            </a:r>
            <a:r>
              <a:rPr lang="tr-TR" sz="1200" dirty="0" smtClean="0">
                <a:solidFill>
                  <a:schemeClr val="tx1"/>
                </a:solidFill>
              </a:rPr>
              <a:t> küstürdüm </a:t>
            </a:r>
            <a:r>
              <a:rPr lang="tr-TR" sz="1200" dirty="0" err="1" smtClean="0">
                <a:solidFill>
                  <a:schemeClr val="tx1"/>
                </a:solidFill>
              </a:rPr>
              <a:t>Temelümü</a:t>
            </a:r>
            <a:r>
              <a:rPr lang="tr-TR" sz="1200" dirty="0" smtClean="0">
                <a:solidFill>
                  <a:schemeClr val="tx1"/>
                </a:solidFill>
              </a:rPr>
              <a:t>? Ben ne </a:t>
            </a:r>
            <a:r>
              <a:rPr lang="tr-TR" sz="1200" dirty="0" err="1" smtClean="0">
                <a:solidFill>
                  <a:schemeClr val="tx1"/>
                </a:solidFill>
              </a:rPr>
              <a:t>etceem</a:t>
            </a:r>
            <a:r>
              <a:rPr lang="tr-TR" sz="1200" dirty="0" smtClean="0">
                <a:solidFill>
                  <a:schemeClr val="tx1"/>
                </a:solidFill>
              </a:rPr>
              <a:t> </a:t>
            </a:r>
            <a:r>
              <a:rPr lang="tr-TR" sz="1200" dirty="0" err="1" smtClean="0">
                <a:solidFill>
                  <a:schemeClr val="tx1"/>
                </a:solidFill>
              </a:rPr>
              <a:t>şimdü</a:t>
            </a:r>
            <a:r>
              <a:rPr lang="tr-TR" sz="1200" dirty="0" smtClean="0">
                <a:solidFill>
                  <a:schemeClr val="tx1"/>
                </a:solidFill>
              </a:rPr>
              <a:t>? </a:t>
            </a:r>
            <a:r>
              <a:rPr lang="tr-TR" sz="1200" dirty="0" err="1" smtClean="0">
                <a:solidFill>
                  <a:schemeClr val="tx1"/>
                </a:solidFill>
              </a:rPr>
              <a:t>Allahum</a:t>
            </a:r>
            <a:r>
              <a:rPr lang="tr-TR" sz="1200" dirty="0" smtClean="0">
                <a:solidFill>
                  <a:schemeClr val="tx1"/>
                </a:solidFill>
              </a:rPr>
              <a:t> ne olur bizi </a:t>
            </a:r>
            <a:r>
              <a:rPr lang="tr-TR" sz="1200" dirty="0" err="1" smtClean="0">
                <a:solidFill>
                  <a:schemeClr val="tx1"/>
                </a:solidFill>
              </a:rPr>
              <a:t>parıştur</a:t>
            </a:r>
            <a:r>
              <a:rPr lang="tr-TR" sz="1200" dirty="0" smtClean="0">
                <a:solidFill>
                  <a:schemeClr val="tx1"/>
                </a:solidFill>
              </a:rPr>
              <a:t>. Gerekiyorsa Hızır </a:t>
            </a:r>
            <a:r>
              <a:rPr lang="tr-TR" sz="1200" dirty="0" err="1" smtClean="0">
                <a:solidFill>
                  <a:schemeClr val="tx1"/>
                </a:solidFill>
              </a:rPr>
              <a:t>aleyhisselamı</a:t>
            </a:r>
            <a:r>
              <a:rPr lang="tr-TR" sz="1200" dirty="0" smtClean="0">
                <a:solidFill>
                  <a:schemeClr val="tx1"/>
                </a:solidFill>
              </a:rPr>
              <a:t> gönder da!" </a:t>
            </a:r>
          </a:p>
          <a:p>
            <a:r>
              <a:rPr lang="tr-TR" sz="1200" dirty="0" smtClean="0">
                <a:solidFill>
                  <a:schemeClr val="tx1"/>
                </a:solidFill>
              </a:rPr>
              <a:t>Temel bunu duyar da durur mu? Kapıya hızla iterek içeri girer: -Ya Hızır! Tamam. İtme </a:t>
            </a:r>
            <a:r>
              <a:rPr lang="tr-TR" sz="1200" dirty="0" err="1" smtClean="0">
                <a:solidFill>
                  <a:schemeClr val="tx1"/>
                </a:solidFill>
              </a:rPr>
              <a:t>daaa</a:t>
            </a:r>
            <a:r>
              <a:rPr lang="tr-TR" sz="1200" dirty="0" smtClean="0">
                <a:solidFill>
                  <a:schemeClr val="tx1"/>
                </a:solidFill>
              </a:rPr>
              <a:t>. Tamam </a:t>
            </a:r>
            <a:r>
              <a:rPr lang="tr-TR" sz="1200" dirty="0" err="1" smtClean="0">
                <a:solidFill>
                  <a:schemeClr val="tx1"/>
                </a:solidFill>
              </a:rPr>
              <a:t>anladuk</a:t>
            </a:r>
            <a:r>
              <a:rPr lang="tr-TR" sz="1200" dirty="0" smtClean="0">
                <a:solidFill>
                  <a:schemeClr val="tx1"/>
                </a:solidFill>
              </a:rPr>
              <a:t>. </a:t>
            </a:r>
            <a:r>
              <a:rPr lang="tr-TR" sz="1200" dirty="0" err="1" smtClean="0">
                <a:solidFill>
                  <a:schemeClr val="tx1"/>
                </a:solidFill>
              </a:rPr>
              <a:t>Paruşacağuz</a:t>
            </a:r>
            <a:r>
              <a:rPr lang="tr-TR" sz="1200" dirty="0" smtClean="0">
                <a:solidFill>
                  <a:schemeClr val="tx1"/>
                </a:solidFill>
              </a:rPr>
              <a:t>.</a:t>
            </a:r>
            <a:br>
              <a:rPr lang="tr-TR" sz="1200" dirty="0" smtClean="0">
                <a:solidFill>
                  <a:schemeClr val="tx1"/>
                </a:solidFill>
              </a:rPr>
            </a:br>
            <a:endParaRPr lang="tr-TR" sz="1400" dirty="0" smtClean="0">
              <a:solidFill>
                <a:schemeClr val="tx1"/>
              </a:solidFill>
            </a:endParaRPr>
          </a:p>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120</a:t>
            </a:fld>
            <a:endParaRPr lang="tr-TR"/>
          </a:p>
        </p:txBody>
      </p:sp>
    </p:spTree>
    <p:extLst>
      <p:ext uri="{BB962C8B-B14F-4D97-AF65-F5344CB8AC3E}">
        <p14:creationId xmlns:p14="http://schemas.microsoft.com/office/powerpoint/2010/main" val="2259124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a:defRPr/>
            </a:pPr>
            <a:fld id="{72BEDB22-2416-4F65-AD05-CB073CFFC59C}" type="slidenum">
              <a:rPr lang="tr-TR" smtClean="0"/>
              <a:pPr>
                <a:defRPr/>
              </a:pPr>
              <a:t>133</a:t>
            </a:fld>
            <a:endParaRPr lang="tr-TR"/>
          </a:p>
        </p:txBody>
      </p:sp>
    </p:spTree>
    <p:extLst>
      <p:ext uri="{BB962C8B-B14F-4D97-AF65-F5344CB8AC3E}">
        <p14:creationId xmlns:p14="http://schemas.microsoft.com/office/powerpoint/2010/main" val="4156354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134</a:t>
            </a:fld>
            <a:endParaRPr lang="tr-TR"/>
          </a:p>
        </p:txBody>
      </p:sp>
    </p:spTree>
    <p:extLst>
      <p:ext uri="{BB962C8B-B14F-4D97-AF65-F5344CB8AC3E}">
        <p14:creationId xmlns:p14="http://schemas.microsoft.com/office/powerpoint/2010/main" val="420383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10</a:t>
            </a:fld>
            <a:endParaRPr lang="tr-TR"/>
          </a:p>
        </p:txBody>
      </p:sp>
    </p:spTree>
    <p:extLst>
      <p:ext uri="{BB962C8B-B14F-4D97-AF65-F5344CB8AC3E}">
        <p14:creationId xmlns:p14="http://schemas.microsoft.com/office/powerpoint/2010/main" val="2361523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12</a:t>
            </a:fld>
            <a:endParaRPr lang="tr-TR"/>
          </a:p>
        </p:txBody>
      </p:sp>
    </p:spTree>
    <p:extLst>
      <p:ext uri="{BB962C8B-B14F-4D97-AF65-F5344CB8AC3E}">
        <p14:creationId xmlns:p14="http://schemas.microsoft.com/office/powerpoint/2010/main" val="223895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13</a:t>
            </a:fld>
            <a:endParaRPr lang="tr-TR"/>
          </a:p>
        </p:txBody>
      </p:sp>
    </p:spTree>
    <p:extLst>
      <p:ext uri="{BB962C8B-B14F-4D97-AF65-F5344CB8AC3E}">
        <p14:creationId xmlns:p14="http://schemas.microsoft.com/office/powerpoint/2010/main" val="241484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9980CE8-47F4-4D90-9C61-BCDC891741AC}" type="slidenum">
              <a:rPr lang="tr-TR" smtClean="0"/>
              <a:t>14</a:t>
            </a:fld>
            <a:endParaRPr lang="tr-TR"/>
          </a:p>
        </p:txBody>
      </p:sp>
    </p:spTree>
    <p:extLst>
      <p:ext uri="{BB962C8B-B14F-4D97-AF65-F5344CB8AC3E}">
        <p14:creationId xmlns:p14="http://schemas.microsoft.com/office/powerpoint/2010/main" val="62095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AB401C1-51D1-4FDA-8A5C-3A2F531DADA3}" type="datetimeFigureOut">
              <a:rPr lang="tr-TR" smtClean="0"/>
              <a:pPr/>
              <a:t>20.07.2021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3698476-25A2-45F8-8C76-3BDA158099DF}"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401C1-51D1-4FDA-8A5C-3A2F531DADA3}" type="datetimeFigureOut">
              <a:rPr lang="tr-TR" smtClean="0"/>
              <a:pPr/>
              <a:t>20.07.2021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98476-25A2-45F8-8C76-3BDA158099DF}"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9.png"/><Relationship Id="rId3" Type="http://schemas.openxmlformats.org/officeDocument/2006/relationships/image" Target="../media/image70.png"/><Relationship Id="rId7" Type="http://schemas.openxmlformats.org/officeDocument/2006/relationships/oleObject" Target="../embeddings/oleObject2.bin"/><Relationship Id="rId12"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7.png"/><Relationship Id="rId11" Type="http://schemas.openxmlformats.org/officeDocument/2006/relationships/image" Target="../media/image74.jpeg"/><Relationship Id="rId5" Type="http://schemas.openxmlformats.org/officeDocument/2006/relationships/oleObject" Target="../embeddings/oleObject1.bin"/><Relationship Id="rId15" Type="http://schemas.openxmlformats.org/officeDocument/2006/relationships/image" Target="../media/image76.jpeg"/><Relationship Id="rId10" Type="http://schemas.openxmlformats.org/officeDocument/2006/relationships/image" Target="../media/image73.jpeg"/><Relationship Id="rId4" Type="http://schemas.openxmlformats.org/officeDocument/2006/relationships/image" Target="../media/image71.png"/><Relationship Id="rId9" Type="http://schemas.openxmlformats.org/officeDocument/2006/relationships/image" Target="../media/image72.jpeg"/><Relationship Id="rId14" Type="http://schemas.openxmlformats.org/officeDocument/2006/relationships/image" Target="../media/image7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78.jpeg"/><Relationship Id="rId4" Type="http://schemas.openxmlformats.org/officeDocument/2006/relationships/image" Target="../media/image67.png"/></Relationships>
</file>

<file path=ppt/slides/_rels/slide1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68.png"/></Relationships>
</file>

<file path=ppt/slides/_rels/slide1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3.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http://www.fikriyat.org/modules.php?name=News&amp;new_topic=4"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tr/url?sa=i&amp;rct=j&amp;q=&amp;esrc=s&amp;frm=1&amp;source=images&amp;cd=&amp;cad=rja&amp;docid=ojnEIh2XxPy-cM&amp;tbnid=D4LaIARMhOlUBM:&amp;ved=0CAUQjRw&amp;url=http://galeri.uludagsozluk.com/g/koyun/&amp;ei=0Q1DUt-8GsTQtAaPmoDIDQ&amp;bvm=bv.53077864,d.Yms&amp;psig=AFQjCNE3ZhCopGxPXBWfgTvxD8grE82D8A&amp;ust=1380212525928912" TargetMode="Externa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hyperlink" Target="http://www.google.com.tr/url?sa=i&amp;rct=j&amp;q=&amp;esrc=s&amp;frm=1&amp;source=images&amp;cd=&amp;cad=rja&amp;docid=5BJ9YdxP9bCxjM&amp;tbnid=RABDG-n18jcd2M:&amp;ved=0CAUQjRw&amp;url=http://www.resimlerden.com/deve-resimleri.html&amp;ei=7g9DUsWGG8WHtQalrYDgAQ&amp;bvm=bv.53077864,d.Yms&amp;psig=AFQjCNEE9_O8UzwdbIW9Ztu7vFPmbCOhZQ&amp;ust=1380213070727028" TargetMode="Externa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www.fikriyat.org/modules.php?name=News&amp;new_topic=4"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png"/></Relationships>
</file>

<file path=ppt/slides/_rels/slide9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5150802"/>
            <a:ext cx="9144000" cy="1446550"/>
          </a:xfrm>
          <a:prstGeom prst="rect">
            <a:avLst/>
          </a:prstGeom>
        </p:spPr>
        <p:txBody>
          <a:bodyPr wrap="square">
            <a:spAutoFit/>
          </a:bodyPr>
          <a:lstStyle/>
          <a:p>
            <a:pPr algn="ctr"/>
            <a:r>
              <a:rPr lang="tr-TR" sz="4400" b="1" dirty="0" smtClean="0">
                <a:solidFill>
                  <a:srgbClr val="C00000"/>
                </a:solidFill>
                <a:latin typeface="Vivaldi" pitchFamily="66" charset="0"/>
                <a:cs typeface="Times New Roman" pitchFamily="18" charset="0"/>
              </a:rPr>
              <a:t>İ</a:t>
            </a:r>
            <a:r>
              <a:rPr lang="tr-TR" sz="4400" b="1" dirty="0" smtClean="0">
                <a:solidFill>
                  <a:srgbClr val="C00000"/>
                </a:solidFill>
                <a:latin typeface="Elephant" pitchFamily="18" charset="0"/>
                <a:cs typeface="Times New Roman" pitchFamily="18" charset="0"/>
              </a:rPr>
              <a:t>dris YAVUZYİĞİT</a:t>
            </a:r>
          </a:p>
          <a:p>
            <a:pPr algn="ctr"/>
            <a:r>
              <a:rPr lang="tr-TR" sz="4400" dirty="0"/>
              <a:t>Çınarcık </a:t>
            </a:r>
            <a:r>
              <a:rPr lang="tr-TR" sz="4400" dirty="0" smtClean="0"/>
              <a:t>Müftüsü</a:t>
            </a:r>
            <a:endParaRPr lang="tr-TR" sz="4400" b="1" dirty="0" smtClean="0">
              <a:solidFill>
                <a:srgbClr val="C00000"/>
              </a:solidFill>
              <a:latin typeface="Elephant" pitchFamily="18" charset="0"/>
              <a:cs typeface="Times New Roman" pitchFamily="18" charset="0"/>
            </a:endParaRPr>
          </a:p>
        </p:txBody>
      </p:sp>
      <p:sp>
        <p:nvSpPr>
          <p:cNvPr id="7" name="6 Dikdörtgen"/>
          <p:cNvSpPr/>
          <p:nvPr/>
        </p:nvSpPr>
        <p:spPr>
          <a:xfrm>
            <a:off x="0" y="621263"/>
            <a:ext cx="9144000" cy="4031873"/>
          </a:xfrm>
          <a:prstGeom prst="rect">
            <a:avLst/>
          </a:prstGeom>
        </p:spPr>
        <p:txBody>
          <a:bodyPr wrap="square">
            <a:spAutoFit/>
          </a:bodyPr>
          <a:lstStyle/>
          <a:p>
            <a:pPr algn="ctr"/>
            <a:r>
              <a:rPr lang="tr-TR" sz="8800" b="1" dirty="0" smtClean="0">
                <a:latin typeface="Vivaldi" pitchFamily="66" charset="0"/>
                <a:cs typeface="Times New Roman" pitchFamily="18" charset="0"/>
              </a:rPr>
              <a:t>K</a:t>
            </a:r>
            <a:r>
              <a:rPr lang="tr-TR" sz="8000" b="1" dirty="0" smtClean="0">
                <a:latin typeface="Vivaldi" pitchFamily="66" charset="0"/>
                <a:cs typeface="Times New Roman" pitchFamily="18" charset="0"/>
              </a:rPr>
              <a:t>urban, </a:t>
            </a:r>
          </a:p>
          <a:p>
            <a:pPr algn="ctr"/>
            <a:r>
              <a:rPr lang="tr-TR" sz="8800" b="1" dirty="0" smtClean="0">
                <a:latin typeface="Vivaldi" pitchFamily="66" charset="0"/>
                <a:cs typeface="Times New Roman" pitchFamily="18" charset="0"/>
              </a:rPr>
              <a:t>V</a:t>
            </a:r>
            <a:r>
              <a:rPr lang="tr-TR" sz="8000" b="1" dirty="0" smtClean="0">
                <a:latin typeface="Vivaldi" pitchFamily="66" charset="0"/>
                <a:cs typeface="Times New Roman" pitchFamily="18" charset="0"/>
              </a:rPr>
              <a:t>ekaletle Kurban ve Bayram </a:t>
            </a:r>
            <a:endParaRPr lang="tr-TR" sz="1600" dirty="0" smtClean="0">
              <a:latin typeface="Vivaldi"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555882" y="0"/>
            <a:ext cx="8588118" cy="650083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pPr>
            <a:r>
              <a:rPr lang="tr-TR" sz="2000" b="1" dirty="0">
                <a:solidFill>
                  <a:schemeClr val="tx1"/>
                </a:solidFill>
              </a:rPr>
              <a:t>İslâm öncesi Türklerde </a:t>
            </a:r>
            <a:r>
              <a:rPr lang="tr-TR" sz="2000" dirty="0">
                <a:solidFill>
                  <a:schemeClr val="tx1"/>
                </a:solidFill>
              </a:rPr>
              <a:t>de Gök Tanrı’nın hoşnutluğunu kazanmak için hayvan kurban edilirdi. </a:t>
            </a:r>
          </a:p>
          <a:p>
            <a:pPr marL="342900" lvl="0" indent="-342900">
              <a:buFont typeface="Arial" panose="020B0604020202020204" pitchFamily="34" charset="0"/>
              <a:buChar char="•"/>
            </a:pPr>
            <a:r>
              <a:rPr lang="tr-TR" sz="2000" b="1" dirty="0">
                <a:solidFill>
                  <a:schemeClr val="tx1"/>
                </a:solidFill>
              </a:rPr>
              <a:t>Hinduizm, </a:t>
            </a:r>
            <a:r>
              <a:rPr lang="tr-TR" sz="2000" b="1" dirty="0" err="1">
                <a:solidFill>
                  <a:schemeClr val="tx1"/>
                </a:solidFill>
              </a:rPr>
              <a:t>Konfüçyanizm</a:t>
            </a:r>
            <a:r>
              <a:rPr lang="tr-TR" sz="2000" b="1" dirty="0">
                <a:solidFill>
                  <a:schemeClr val="tx1"/>
                </a:solidFill>
              </a:rPr>
              <a:t> ve Şintoizm</a:t>
            </a:r>
            <a:r>
              <a:rPr lang="tr-TR" sz="2000" dirty="0">
                <a:solidFill>
                  <a:schemeClr val="tx1"/>
                </a:solidFill>
              </a:rPr>
              <a:t> gibi dinlerde de kurban ibadeti bulunmaktadır.</a:t>
            </a:r>
          </a:p>
          <a:p>
            <a:pPr marL="342900" lvl="0" indent="-342900">
              <a:buFont typeface="Arial" panose="020B0604020202020204" pitchFamily="34" charset="0"/>
              <a:buChar char="•"/>
            </a:pPr>
            <a:r>
              <a:rPr lang="tr-TR" sz="2000" b="1" dirty="0">
                <a:solidFill>
                  <a:schemeClr val="tx1"/>
                </a:solidFill>
              </a:rPr>
              <a:t>İlahi olmayan dinlerden </a:t>
            </a:r>
            <a:r>
              <a:rPr lang="tr-TR" sz="2000" dirty="0">
                <a:solidFill>
                  <a:schemeClr val="tx1"/>
                </a:solidFill>
              </a:rPr>
              <a:t>bazılarında bir kısım tahıl ürünleri kurban olarak seçilirken bazılarında da insan kurban edilmiştir. </a:t>
            </a:r>
          </a:p>
          <a:p>
            <a:pPr marL="342900" lvl="0" indent="-342900">
              <a:buFont typeface="Arial" panose="020B0604020202020204" pitchFamily="34" charset="0"/>
              <a:buChar char="•"/>
            </a:pPr>
            <a:r>
              <a:rPr lang="tr-TR" sz="2000" b="1" dirty="0" smtClean="0">
                <a:solidFill>
                  <a:schemeClr val="tx1"/>
                </a:solidFill>
              </a:rPr>
              <a:t>Yahudilikte</a:t>
            </a:r>
            <a:r>
              <a:rPr lang="tr-TR" sz="2000" dirty="0" smtClean="0">
                <a:solidFill>
                  <a:schemeClr val="tx1"/>
                </a:solidFill>
              </a:rPr>
              <a:t> de Kurban </a:t>
            </a:r>
            <a:r>
              <a:rPr lang="tr-TR" sz="2000" dirty="0">
                <a:solidFill>
                  <a:schemeClr val="tx1"/>
                </a:solidFill>
              </a:rPr>
              <a:t>kesme geleneği  vardı. </a:t>
            </a:r>
            <a:r>
              <a:rPr lang="tr-TR" sz="2000" dirty="0" smtClean="0">
                <a:solidFill>
                  <a:schemeClr val="tx1"/>
                </a:solidFill>
              </a:rPr>
              <a:t>Fakat </a:t>
            </a:r>
            <a:r>
              <a:rPr lang="tr-TR" sz="2000" dirty="0">
                <a:solidFill>
                  <a:schemeClr val="tx1"/>
                </a:solidFill>
              </a:rPr>
              <a:t>Yahudiler, Babil sürgününden (M.Ö. 586) sonra mabedin yıkılmasıyla kurban kesme geleneğini terk ettiler. Günümüzde Yahudiler, günahlardan arınmak için, horoz veya tavuk kurban eder ve bunların etlerini fakirlere dağıtırlar. </a:t>
            </a:r>
            <a:endParaRPr lang="tr-TR" sz="2000" u="sng" dirty="0" smtClean="0">
              <a:solidFill>
                <a:schemeClr val="tx1"/>
              </a:solidFill>
            </a:endParaRPr>
          </a:p>
          <a:p>
            <a:pPr marL="342900" lvl="0" indent="-342900">
              <a:buFont typeface="Arial" panose="020B0604020202020204" pitchFamily="34" charset="0"/>
              <a:buChar char="•"/>
            </a:pPr>
            <a:r>
              <a:rPr lang="tr-TR" sz="2000" b="1" dirty="0" smtClean="0">
                <a:solidFill>
                  <a:schemeClr val="tx1"/>
                </a:solidFill>
              </a:rPr>
              <a:t>Hristiyanlar</a:t>
            </a:r>
            <a:r>
              <a:rPr lang="tr-TR" sz="2000" dirty="0" smtClean="0">
                <a:solidFill>
                  <a:schemeClr val="tx1"/>
                </a:solidFill>
              </a:rPr>
              <a:t> </a:t>
            </a:r>
            <a:r>
              <a:rPr lang="tr-TR" sz="2000" dirty="0">
                <a:solidFill>
                  <a:schemeClr val="tx1"/>
                </a:solidFill>
              </a:rPr>
              <a:t>ise Hz. İsa’nın insanlığı “aslî </a:t>
            </a:r>
            <a:r>
              <a:rPr lang="tr-TR" sz="2000" dirty="0" err="1">
                <a:solidFill>
                  <a:schemeClr val="tx1"/>
                </a:solidFill>
              </a:rPr>
              <a:t>suç”tan</a:t>
            </a:r>
            <a:r>
              <a:rPr lang="tr-TR" sz="2000" dirty="0">
                <a:solidFill>
                  <a:schemeClr val="tx1"/>
                </a:solidFill>
              </a:rPr>
              <a:t> kurtarmak için kendisini feda ederek kurban ettirmiş olduğuna inanırlar. Onlar bu nedenle başka kurbana gerek kalmadığını söylerler. </a:t>
            </a:r>
            <a:r>
              <a:rPr lang="tr-TR" sz="2000" dirty="0" err="1">
                <a:solidFill>
                  <a:schemeClr val="tx1"/>
                </a:solidFill>
              </a:rPr>
              <a:t>Pavlus</a:t>
            </a:r>
            <a:r>
              <a:rPr lang="tr-TR" sz="2000" dirty="0">
                <a:solidFill>
                  <a:schemeClr val="tx1"/>
                </a:solidFill>
              </a:rPr>
              <a:t>, Roma ve Eski Yunan dini anlayışlarının etkisinde kalarak, Hz İsa’nın çarmıhta can vermesini </a:t>
            </a:r>
            <a:r>
              <a:rPr lang="tr-TR" sz="2000" b="1" dirty="0">
                <a:solidFill>
                  <a:schemeClr val="tx1"/>
                </a:solidFill>
              </a:rPr>
              <a:t>Büyük Kurban</a:t>
            </a:r>
            <a:r>
              <a:rPr lang="tr-TR" sz="2000" dirty="0">
                <a:solidFill>
                  <a:schemeClr val="tx1"/>
                </a:solidFill>
              </a:rPr>
              <a:t> olarak değerlendirerek, kurban kesme geleneğini lağvetmiş ve kurban Hz İsa’nın bir ismi olmuştu.</a:t>
            </a:r>
          </a:p>
          <a:p>
            <a:pPr marL="342900" lvl="0" indent="-342900">
              <a:buFont typeface="Arial" panose="020B0604020202020204" pitchFamily="34" charset="0"/>
              <a:buChar char="•"/>
            </a:pPr>
            <a:r>
              <a:rPr lang="tr-TR" sz="2000" b="1" dirty="0">
                <a:solidFill>
                  <a:schemeClr val="tx1"/>
                </a:solidFill>
              </a:rPr>
              <a:t>İslam öncesi Müşrik Mekkeliler </a:t>
            </a:r>
            <a:r>
              <a:rPr lang="tr-TR" sz="2000" dirty="0">
                <a:solidFill>
                  <a:schemeClr val="tx1"/>
                </a:solidFill>
              </a:rPr>
              <a:t>de kurban kesiyorlar ancak kesikleri kurbanları Kâbe’ye koydukları putlara sunuyorlardı. </a:t>
            </a:r>
            <a:endParaRPr lang="tr-TR" sz="2000" dirty="0" smtClean="0">
              <a:solidFill>
                <a:schemeClr val="tx1"/>
              </a:solidFill>
            </a:endParaRPr>
          </a:p>
          <a:p>
            <a:r>
              <a:rPr lang="tr-TR" sz="2000" b="1" dirty="0" smtClean="0">
                <a:solidFill>
                  <a:schemeClr val="tx1"/>
                </a:solidFill>
              </a:rPr>
              <a:t>(Prof</a:t>
            </a:r>
            <a:r>
              <a:rPr lang="tr-TR" sz="2000" b="1" dirty="0">
                <a:solidFill>
                  <a:schemeClr val="tx1"/>
                </a:solidFill>
              </a:rPr>
              <a:t>. Dr. Ali Rafet ÖZKAN Dinlerde Kurban </a:t>
            </a:r>
            <a:r>
              <a:rPr lang="tr-TR" sz="2000" b="1" dirty="0" smtClean="0">
                <a:solidFill>
                  <a:schemeClr val="tx1"/>
                </a:solidFill>
              </a:rPr>
              <a:t>Kültürü)</a:t>
            </a:r>
            <a:endParaRPr lang="tr-TR" sz="2000" dirty="0">
              <a:solidFill>
                <a:schemeClr val="tx1"/>
              </a:solidFill>
            </a:endParaRPr>
          </a:p>
        </p:txBody>
      </p:sp>
      <p:sp>
        <p:nvSpPr>
          <p:cNvPr id="4" name="Text Box 3"/>
          <p:cNvSpPr txBox="1">
            <a:spLocks noChangeArrowheads="1"/>
          </p:cNvSpPr>
          <p:nvPr/>
        </p:nvSpPr>
        <p:spPr bwMode="auto">
          <a:xfrm rot="16200000">
            <a:off x="-3151060" y="3167390"/>
            <a:ext cx="6858002" cy="523220"/>
          </a:xfrm>
          <a:prstGeom prst="rect">
            <a:avLst/>
          </a:prstGeom>
          <a:solidFill>
            <a:srgbClr val="92D050"/>
          </a:solid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Bütün Dinlerde Kurban İbadeti</a:t>
            </a:r>
          </a:p>
        </p:txBody>
      </p:sp>
    </p:spTree>
    <p:extLst>
      <p:ext uri="{BB962C8B-B14F-4D97-AF65-F5344CB8AC3E}">
        <p14:creationId xmlns:p14="http://schemas.microsoft.com/office/powerpoint/2010/main" val="144084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oz-cam.com/wp-content/uploads/2015/05/aynalar-2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46" r="27426"/>
          <a:stretch/>
        </p:blipFill>
        <p:spPr bwMode="auto">
          <a:xfrm>
            <a:off x="7198531" y="1587810"/>
            <a:ext cx="2053989" cy="476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35496" y="1124744"/>
            <a:ext cx="7272808"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800" dirty="0" smtClean="0">
                <a:solidFill>
                  <a:srgbClr val="0070C0"/>
                </a:solidFill>
                <a:latin typeface="HASENAT" panose="01000600020000020003" pitchFamily="2" charset="-78"/>
                <a:cs typeface="HASENAT" panose="01000600020000020003" pitchFamily="2" charset="-78"/>
              </a:rPr>
              <a:t>إنَّ </a:t>
            </a:r>
            <a:r>
              <a:rPr lang="ar-SA" sz="4800" dirty="0">
                <a:solidFill>
                  <a:srgbClr val="0070C0"/>
                </a:solidFill>
                <a:latin typeface="HASENAT" panose="01000600020000020003" pitchFamily="2" charset="-78"/>
                <a:cs typeface="HASENAT" panose="01000600020000020003" pitchFamily="2" charset="-78"/>
              </a:rPr>
              <a:t>أحَدَكُمْ مِرْآةُ أخِيهِ</a:t>
            </a:r>
            <a:r>
              <a:rPr lang="ar-SA" sz="4800" dirty="0">
                <a:solidFill>
                  <a:schemeClr val="tx1"/>
                </a:solidFill>
                <a:latin typeface="HASENAT" panose="01000600020000020003" pitchFamily="2" charset="-78"/>
                <a:cs typeface="HASENAT" panose="01000600020000020003" pitchFamily="2" charset="-78"/>
              </a:rPr>
              <a:t>، فإن رَأى بِهِ أذَى فَلْيُمِطْهُ عَنْهُ.</a:t>
            </a:r>
            <a:endParaRPr lang="tr-TR" sz="4800" dirty="0">
              <a:solidFill>
                <a:schemeClr val="tx1"/>
              </a:solidFill>
              <a:latin typeface="HASENAT" panose="01000600020000020003" pitchFamily="2" charset="-78"/>
              <a:cs typeface="HASENAT" panose="01000600020000020003" pitchFamily="2" charset="-78"/>
            </a:endParaRPr>
          </a:p>
          <a:p>
            <a:pPr algn="ctr"/>
            <a:r>
              <a:rPr lang="tr-TR" sz="3800" dirty="0" smtClean="0">
                <a:solidFill>
                  <a:schemeClr val="tx1"/>
                </a:solidFill>
              </a:rPr>
              <a:t>“…</a:t>
            </a:r>
            <a:r>
              <a:rPr lang="tr-TR" sz="3800" b="1" dirty="0" smtClean="0">
                <a:solidFill>
                  <a:srgbClr val="0070C0"/>
                </a:solidFill>
              </a:rPr>
              <a:t>Her </a:t>
            </a:r>
            <a:r>
              <a:rPr lang="tr-TR" sz="3800" b="1" dirty="0">
                <a:solidFill>
                  <a:srgbClr val="0070C0"/>
                </a:solidFill>
              </a:rPr>
              <a:t>biriniz, kardeşinin aynasıdır, </a:t>
            </a:r>
            <a:endParaRPr lang="tr-TR" sz="3800" b="1" dirty="0" smtClean="0">
              <a:solidFill>
                <a:srgbClr val="0070C0"/>
              </a:solidFill>
            </a:endParaRPr>
          </a:p>
          <a:p>
            <a:pPr algn="ctr"/>
            <a:r>
              <a:rPr lang="tr-TR" sz="4000" b="1" dirty="0" smtClean="0">
                <a:solidFill>
                  <a:srgbClr val="FF0000"/>
                </a:solidFill>
              </a:rPr>
              <a:t>onda </a:t>
            </a:r>
            <a:r>
              <a:rPr lang="tr-TR" sz="4000" b="1" dirty="0">
                <a:solidFill>
                  <a:srgbClr val="FF0000"/>
                </a:solidFill>
              </a:rPr>
              <a:t>bir rahatsızlık görürse </a:t>
            </a:r>
            <a:endParaRPr lang="tr-TR" sz="4000" b="1" dirty="0" smtClean="0">
              <a:solidFill>
                <a:srgbClr val="FF0000"/>
              </a:solidFill>
            </a:endParaRPr>
          </a:p>
          <a:p>
            <a:pPr algn="ctr"/>
            <a:r>
              <a:rPr lang="tr-TR" sz="4000" b="1" dirty="0" smtClean="0">
                <a:solidFill>
                  <a:schemeClr val="tx1"/>
                </a:solidFill>
              </a:rPr>
              <a:t>bunu </a:t>
            </a:r>
            <a:r>
              <a:rPr lang="tr-TR" sz="4000" b="1" dirty="0">
                <a:solidFill>
                  <a:schemeClr val="tx1"/>
                </a:solidFill>
              </a:rPr>
              <a:t>ondan izale etsin</a:t>
            </a:r>
            <a:r>
              <a:rPr lang="tr-TR" sz="4000" dirty="0">
                <a:solidFill>
                  <a:schemeClr val="tx1"/>
                </a:solidFill>
              </a:rPr>
              <a:t>.” </a:t>
            </a:r>
            <a:endParaRPr lang="tr-TR" sz="4000" dirty="0" smtClean="0">
              <a:solidFill>
                <a:schemeClr val="tx1"/>
              </a:solidFill>
            </a:endParaRPr>
          </a:p>
          <a:p>
            <a:pPr algn="ctr"/>
            <a:r>
              <a:rPr lang="tr-TR" sz="1400" dirty="0" smtClean="0">
                <a:solidFill>
                  <a:schemeClr val="tx1"/>
                </a:solidFill>
              </a:rPr>
              <a:t>(</a:t>
            </a:r>
            <a:r>
              <a:rPr lang="tr-TR" sz="1400" dirty="0">
                <a:solidFill>
                  <a:schemeClr val="tx1"/>
                </a:solidFill>
              </a:rPr>
              <a:t>Müslim, İman 95</a:t>
            </a:r>
            <a:r>
              <a:rPr lang="tr-TR" sz="1400" dirty="0" smtClean="0">
                <a:solidFill>
                  <a:schemeClr val="tx1"/>
                </a:solidFill>
              </a:rPr>
              <a:t>)</a:t>
            </a:r>
            <a:endParaRPr lang="tr-TR" sz="2400" dirty="0">
              <a:solidFill>
                <a:schemeClr val="tx1"/>
              </a:solidFill>
            </a:endParaRPr>
          </a:p>
        </p:txBody>
      </p:sp>
      <p:sp>
        <p:nvSpPr>
          <p:cNvPr id="6" name="Dikdörtgen 5"/>
          <p:cNvSpPr/>
          <p:nvPr/>
        </p:nvSpPr>
        <p:spPr>
          <a:xfrm>
            <a:off x="0" y="36004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800" b="1" dirty="0" smtClean="0">
                <a:solidFill>
                  <a:schemeClr val="tx1"/>
                </a:solidFill>
                <a:latin typeface="Times New Roman" panose="02020603050405020304" pitchFamily="18" charset="0"/>
                <a:cs typeface="Times New Roman" panose="02020603050405020304" pitchFamily="18" charset="0"/>
              </a:rPr>
              <a:t>AYNA GİBİ OLALIM</a:t>
            </a:r>
            <a:endParaRPr lang="tr-TR"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84590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79512" y="1196752"/>
            <a:ext cx="8856984" cy="540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HASENAT" panose="01000600020000020003" pitchFamily="2" charset="-78"/>
                <a:cs typeface="HASENAT" panose="01000600020000020003" pitchFamily="2" charset="-78"/>
              </a:rPr>
              <a:t>وَلْتَكُنْ </a:t>
            </a:r>
            <a:r>
              <a:rPr lang="ar-SA" sz="4000" dirty="0">
                <a:solidFill>
                  <a:schemeClr val="tx1"/>
                </a:solidFill>
                <a:latin typeface="HASENAT" panose="01000600020000020003" pitchFamily="2" charset="-78"/>
                <a:cs typeface="HASENAT" panose="01000600020000020003" pitchFamily="2" charset="-78"/>
              </a:rPr>
              <a:t>مِنْكُمْ اُمَّةٌ </a:t>
            </a:r>
            <a:r>
              <a:rPr lang="ar-SA" sz="4000" dirty="0">
                <a:solidFill>
                  <a:srgbClr val="0070C0"/>
                </a:solidFill>
                <a:latin typeface="HASENAT" panose="01000600020000020003" pitchFamily="2" charset="-78"/>
                <a:cs typeface="HASENAT" panose="01000600020000020003" pitchFamily="2" charset="-78"/>
              </a:rPr>
              <a:t>يَدْعُونَ اِلَى الْخَيْرِ </a:t>
            </a:r>
            <a:r>
              <a:rPr lang="ar-SA" sz="4000" dirty="0">
                <a:solidFill>
                  <a:srgbClr val="FF0000"/>
                </a:solidFill>
                <a:latin typeface="HASENAT" panose="01000600020000020003" pitchFamily="2" charset="-78"/>
                <a:cs typeface="HASENAT" panose="01000600020000020003" pitchFamily="2" charset="-78"/>
              </a:rPr>
              <a:t>وَيَاْمُرُونَ بِالْمَعْرُوفِ </a:t>
            </a:r>
            <a:r>
              <a:rPr lang="ar-SA" sz="4000" dirty="0">
                <a:solidFill>
                  <a:srgbClr val="7030A0"/>
                </a:solidFill>
                <a:latin typeface="HASENAT" panose="01000600020000020003" pitchFamily="2" charset="-78"/>
                <a:cs typeface="HASENAT" panose="01000600020000020003" pitchFamily="2" charset="-78"/>
              </a:rPr>
              <a:t>وَيَنْهَوْنَ عَنِ الْمُنْكَرِ </a:t>
            </a:r>
            <a:r>
              <a:rPr lang="ar-SA" sz="4000" dirty="0">
                <a:solidFill>
                  <a:schemeClr val="tx1"/>
                </a:solidFill>
                <a:latin typeface="HASENAT" panose="01000600020000020003" pitchFamily="2" charset="-78"/>
                <a:cs typeface="HASENAT" panose="01000600020000020003" pitchFamily="2" charset="-78"/>
              </a:rPr>
              <a:t>وَاُولٰئِكَ هُمُ الْمُفْلِحُونَ</a:t>
            </a:r>
            <a:endParaRPr lang="tr-TR" sz="4000" dirty="0">
              <a:solidFill>
                <a:schemeClr val="tx1"/>
              </a:solidFill>
              <a:latin typeface="HASENAT" panose="01000600020000020003" pitchFamily="2" charset="-78"/>
              <a:cs typeface="HASENAT" panose="01000600020000020003" pitchFamily="2" charset="-78"/>
            </a:endParaRPr>
          </a:p>
          <a:p>
            <a:pPr algn="ctr"/>
            <a:r>
              <a:rPr lang="tr-TR" sz="4800" dirty="0">
                <a:solidFill>
                  <a:schemeClr val="tx1"/>
                </a:solidFill>
                <a:latin typeface="Times New Roman" panose="02020603050405020304" pitchFamily="18" charset="0"/>
                <a:cs typeface="Times New Roman" panose="02020603050405020304" pitchFamily="18" charset="0"/>
              </a:rPr>
              <a:t>“</a:t>
            </a:r>
            <a:r>
              <a:rPr lang="tr-TR" sz="4800" dirty="0">
                <a:solidFill>
                  <a:srgbClr val="0070C0"/>
                </a:solidFill>
                <a:latin typeface="Times New Roman" panose="02020603050405020304" pitchFamily="18" charset="0"/>
                <a:cs typeface="Times New Roman" panose="02020603050405020304" pitchFamily="18" charset="0"/>
              </a:rPr>
              <a:t>Sizden, hayra çağıran, </a:t>
            </a:r>
            <a:endParaRPr lang="tr-TR" sz="4800" dirty="0" smtClean="0">
              <a:solidFill>
                <a:srgbClr val="0070C0"/>
              </a:solidFill>
              <a:latin typeface="Times New Roman" panose="02020603050405020304" pitchFamily="18" charset="0"/>
              <a:cs typeface="Times New Roman" panose="02020603050405020304" pitchFamily="18" charset="0"/>
            </a:endParaRPr>
          </a:p>
          <a:p>
            <a:pPr algn="ctr"/>
            <a:r>
              <a:rPr lang="tr-TR" sz="4800" dirty="0" smtClean="0">
                <a:solidFill>
                  <a:srgbClr val="FF0000"/>
                </a:solidFill>
                <a:latin typeface="Times New Roman" panose="02020603050405020304" pitchFamily="18" charset="0"/>
                <a:cs typeface="Times New Roman" panose="02020603050405020304" pitchFamily="18" charset="0"/>
              </a:rPr>
              <a:t>iyiliği </a:t>
            </a:r>
            <a:r>
              <a:rPr lang="tr-TR" sz="4800" dirty="0">
                <a:solidFill>
                  <a:srgbClr val="FF0000"/>
                </a:solidFill>
                <a:latin typeface="Times New Roman" panose="02020603050405020304" pitchFamily="18" charset="0"/>
                <a:cs typeface="Times New Roman" panose="02020603050405020304" pitchFamily="18" charset="0"/>
              </a:rPr>
              <a:t>emredip </a:t>
            </a:r>
            <a:r>
              <a:rPr lang="tr-TR" sz="4800" dirty="0">
                <a:solidFill>
                  <a:srgbClr val="7030A0"/>
                </a:solidFill>
                <a:latin typeface="Times New Roman" panose="02020603050405020304" pitchFamily="18" charset="0"/>
                <a:cs typeface="Times New Roman" panose="02020603050405020304" pitchFamily="18" charset="0"/>
              </a:rPr>
              <a:t>kötülüğü meneden </a:t>
            </a:r>
            <a:endParaRPr lang="tr-TR" sz="4800" dirty="0" smtClean="0">
              <a:solidFill>
                <a:srgbClr val="7030A0"/>
              </a:solidFill>
              <a:latin typeface="Times New Roman" panose="02020603050405020304" pitchFamily="18" charset="0"/>
              <a:cs typeface="Times New Roman" panose="02020603050405020304" pitchFamily="18" charset="0"/>
            </a:endParaRPr>
          </a:p>
          <a:p>
            <a:pPr algn="ctr"/>
            <a:r>
              <a:rPr lang="tr-TR" sz="4800" dirty="0" smtClean="0">
                <a:solidFill>
                  <a:schemeClr val="tx1"/>
                </a:solidFill>
                <a:latin typeface="Times New Roman" panose="02020603050405020304" pitchFamily="18" charset="0"/>
                <a:cs typeface="Times New Roman" panose="02020603050405020304" pitchFamily="18" charset="0"/>
              </a:rPr>
              <a:t>bir </a:t>
            </a:r>
            <a:r>
              <a:rPr lang="tr-TR" sz="4800" dirty="0">
                <a:solidFill>
                  <a:schemeClr val="tx1"/>
                </a:solidFill>
                <a:latin typeface="Times New Roman" panose="02020603050405020304" pitchFamily="18" charset="0"/>
                <a:cs typeface="Times New Roman" panose="02020603050405020304" pitchFamily="18" charset="0"/>
              </a:rPr>
              <a:t>topluluk bulunsun. </a:t>
            </a:r>
            <a:endParaRPr lang="tr-TR" sz="4800" dirty="0" smtClean="0">
              <a:solidFill>
                <a:schemeClr val="tx1"/>
              </a:solidFill>
              <a:latin typeface="Times New Roman" panose="02020603050405020304" pitchFamily="18" charset="0"/>
              <a:cs typeface="Times New Roman" panose="02020603050405020304" pitchFamily="18" charset="0"/>
            </a:endParaRPr>
          </a:p>
          <a:p>
            <a:pPr algn="ctr"/>
            <a:r>
              <a:rPr lang="tr-TR" sz="4800" b="1" dirty="0" smtClean="0">
                <a:solidFill>
                  <a:schemeClr val="accent5">
                    <a:lumMod val="50000"/>
                  </a:schemeClr>
                </a:solidFill>
                <a:latin typeface="Times New Roman" panose="02020603050405020304" pitchFamily="18" charset="0"/>
                <a:cs typeface="Times New Roman" panose="02020603050405020304" pitchFamily="18" charset="0"/>
              </a:rPr>
              <a:t>İşte </a:t>
            </a:r>
            <a:r>
              <a:rPr lang="tr-TR" sz="4800" b="1" dirty="0">
                <a:solidFill>
                  <a:schemeClr val="accent5">
                    <a:lumMod val="50000"/>
                  </a:schemeClr>
                </a:solidFill>
                <a:latin typeface="Times New Roman" panose="02020603050405020304" pitchFamily="18" charset="0"/>
                <a:cs typeface="Times New Roman" panose="02020603050405020304" pitchFamily="18" charset="0"/>
              </a:rPr>
              <a:t>onlar kurtuluşa erenlerdir</a:t>
            </a:r>
            <a:r>
              <a:rPr lang="tr-TR" sz="3200" dirty="0">
                <a:solidFill>
                  <a:schemeClr val="tx1"/>
                </a:solidFill>
                <a:latin typeface="Times New Roman" panose="02020603050405020304" pitchFamily="18" charset="0"/>
                <a:cs typeface="Times New Roman" panose="02020603050405020304" pitchFamily="18" charset="0"/>
              </a:rPr>
              <a:t>.” </a:t>
            </a:r>
            <a:endParaRPr lang="tr-TR" sz="3200" dirty="0" smtClean="0">
              <a:solidFill>
                <a:schemeClr val="tx1"/>
              </a:solidFill>
              <a:latin typeface="Times New Roman" panose="02020603050405020304" pitchFamily="18" charset="0"/>
              <a:cs typeface="Times New Roman" panose="02020603050405020304" pitchFamily="18" charset="0"/>
            </a:endParaRPr>
          </a:p>
          <a:p>
            <a:pPr algn="ctr"/>
            <a:r>
              <a:rPr lang="tr-TR" sz="1400" dirty="0" smtClean="0">
                <a:solidFill>
                  <a:schemeClr val="tx1"/>
                </a:solidFill>
                <a:latin typeface="Times New Roman" panose="02020603050405020304" pitchFamily="18" charset="0"/>
                <a:cs typeface="Times New Roman" panose="02020603050405020304" pitchFamily="18" charset="0"/>
              </a:rPr>
              <a:t>(</a:t>
            </a:r>
            <a:r>
              <a:rPr lang="tr-TR" sz="1400" dirty="0">
                <a:solidFill>
                  <a:schemeClr val="tx1"/>
                </a:solidFill>
                <a:latin typeface="Times New Roman" panose="02020603050405020304" pitchFamily="18" charset="0"/>
                <a:cs typeface="Times New Roman" panose="02020603050405020304" pitchFamily="18" charset="0"/>
              </a:rPr>
              <a:t>3/Ali İmran104 </a:t>
            </a:r>
            <a:r>
              <a:rPr lang="tr-TR" sz="1400" dirty="0" smtClean="0">
                <a:solidFill>
                  <a:schemeClr val="tx1"/>
                </a:solidFill>
                <a:latin typeface="Times New Roman" panose="02020603050405020304" pitchFamily="18" charset="0"/>
                <a:cs typeface="Times New Roman" panose="02020603050405020304" pitchFamily="18" charset="0"/>
              </a:rPr>
              <a:t>)</a:t>
            </a:r>
            <a:endParaRPr lang="tr-TR" sz="1400" dirty="0">
              <a:solidFill>
                <a:schemeClr val="tx1"/>
              </a:solidFill>
            </a:endParaRPr>
          </a:p>
        </p:txBody>
      </p:sp>
      <p:sp>
        <p:nvSpPr>
          <p:cNvPr id="4" name="Dikdörtgen 3"/>
          <p:cNvSpPr/>
          <p:nvPr/>
        </p:nvSpPr>
        <p:spPr>
          <a:xfrm>
            <a:off x="0" y="36004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b="1" dirty="0" smtClean="0">
                <a:solidFill>
                  <a:schemeClr val="tx1"/>
                </a:solidFill>
                <a:latin typeface="Times New Roman" panose="02020603050405020304" pitchFamily="18" charset="0"/>
                <a:cs typeface="Times New Roman" panose="02020603050405020304" pitchFamily="18" charset="0"/>
              </a:rPr>
              <a:t>İNSANLIĞIN HAYRINI İSTEYELİM</a:t>
            </a:r>
            <a:endParaRPr lang="tr-TR"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0843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yilik eden iyilik bulur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27391"/>
          <a:stretch/>
        </p:blipFill>
        <p:spPr bwMode="auto">
          <a:xfrm>
            <a:off x="971600" y="1340768"/>
            <a:ext cx="7452320" cy="2940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36512" y="432048"/>
            <a:ext cx="9144000"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İYİLİKTEN YANA OLALIM</a:t>
            </a:r>
            <a:endParaRPr lang="tr-TR" sz="4000" b="1" dirty="0">
              <a:solidFill>
                <a:schemeClr val="tx1"/>
              </a:solidFill>
              <a:latin typeface="Times New Roman" panose="02020603050405020304" pitchFamily="18" charset="0"/>
              <a:cs typeface="Times New Roman" panose="02020603050405020304" pitchFamily="18" charset="0"/>
            </a:endParaRPr>
          </a:p>
        </p:txBody>
      </p:sp>
      <p:sp>
        <p:nvSpPr>
          <p:cNvPr id="5" name="1 Yuvarlatılmış Dikdörtgen"/>
          <p:cNvSpPr/>
          <p:nvPr/>
        </p:nvSpPr>
        <p:spPr>
          <a:xfrm>
            <a:off x="0" y="4077072"/>
            <a:ext cx="9144000" cy="2808312"/>
          </a:xfrm>
          <a:prstGeom prst="roundRect">
            <a:avLst>
              <a:gd name="adj" fmla="val 0"/>
            </a:avLst>
          </a:prstGeom>
          <a:ln/>
        </p:spPr>
        <p:style>
          <a:lnRef idx="2">
            <a:schemeClr val="dk1"/>
          </a:lnRef>
          <a:fillRef idx="1">
            <a:schemeClr val="lt1"/>
          </a:fillRef>
          <a:effectRef idx="0">
            <a:schemeClr val="dk1"/>
          </a:effectRef>
          <a:fontRef idx="minor">
            <a:schemeClr val="dk1"/>
          </a:fontRef>
        </p:style>
        <p:txBody>
          <a:bodyPr rtlCol="0" anchor="ctr"/>
          <a:lstStyle/>
          <a:p>
            <a:pPr algn="ctr" rtl="1"/>
            <a:r>
              <a:rPr lang="ar-SA" sz="3600" dirty="0" smtClean="0">
                <a:solidFill>
                  <a:schemeClr val="tx1"/>
                </a:solidFill>
                <a:latin typeface="HASENAT4" pitchFamily="2" charset="-78"/>
                <a:cs typeface="Emine" panose="03020400000000000000" pitchFamily="66" charset="-78"/>
              </a:rPr>
              <a:t>إِنْ أَحْسَنتُمْ أَحْسَنتُمْ لِأَنفُسِكُمْ وَإِنْ أَسَأْتُمْ فَلَهَا </a:t>
            </a:r>
            <a:endParaRPr lang="tr-TR" sz="3600" dirty="0" smtClean="0">
              <a:solidFill>
                <a:schemeClr val="tx1"/>
              </a:solidFill>
              <a:latin typeface="HASENAT4" pitchFamily="2" charset="-78"/>
              <a:cs typeface="Emine" panose="03020400000000000000" pitchFamily="66" charset="-78"/>
            </a:endParaRPr>
          </a:p>
          <a:p>
            <a:pPr algn="ctr"/>
            <a:r>
              <a:rPr lang="tr-TR" sz="4000" dirty="0" smtClean="0">
                <a:solidFill>
                  <a:schemeClr val="tx1"/>
                </a:solidFill>
              </a:rPr>
              <a:t>"</a:t>
            </a:r>
            <a:r>
              <a:rPr lang="tr-TR" sz="4000" b="1" dirty="0" smtClean="0">
                <a:solidFill>
                  <a:srgbClr val="FF0000"/>
                </a:solidFill>
              </a:rPr>
              <a:t>Eğer iyilik ederseniz kendinize etmiş</a:t>
            </a:r>
            <a:r>
              <a:rPr lang="tr-TR" sz="4000" dirty="0" smtClean="0">
                <a:solidFill>
                  <a:schemeClr val="tx1"/>
                </a:solidFill>
              </a:rPr>
              <a:t>, kötülük ederseniz yine kendinize etmiş olursunuz."</a:t>
            </a:r>
            <a:r>
              <a:rPr lang="tr-TR" dirty="0" smtClean="0">
                <a:solidFill>
                  <a:schemeClr val="tx1"/>
                </a:solidFill>
              </a:rPr>
              <a:t> </a:t>
            </a:r>
            <a:r>
              <a:rPr lang="tr-TR" sz="1100" dirty="0" smtClean="0">
                <a:solidFill>
                  <a:schemeClr val="tx1"/>
                </a:solidFill>
              </a:rPr>
              <a:t>(</a:t>
            </a:r>
            <a:r>
              <a:rPr lang="tr-TR" sz="1100" dirty="0" err="1" smtClean="0">
                <a:solidFill>
                  <a:schemeClr val="tx1"/>
                </a:solidFill>
              </a:rPr>
              <a:t>İsrâ</a:t>
            </a:r>
            <a:r>
              <a:rPr lang="tr-TR" sz="1100" dirty="0" smtClean="0">
                <a:solidFill>
                  <a:schemeClr val="tx1"/>
                </a:solidFill>
              </a:rPr>
              <a:t>, 17/7) </a:t>
            </a:r>
            <a:endParaRPr lang="tr-TR" dirty="0">
              <a:solidFill>
                <a:schemeClr val="tx1"/>
              </a:solidFill>
            </a:endParaRPr>
          </a:p>
        </p:txBody>
      </p:sp>
    </p:spTree>
    <p:extLst>
      <p:ext uri="{BB962C8B-B14F-4D97-AF65-F5344CB8AC3E}">
        <p14:creationId xmlns:p14="http://schemas.microsoft.com/office/powerpoint/2010/main" val="33292867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6694" y="0"/>
            <a:ext cx="9137305" cy="242088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ar-SA" sz="3200" dirty="0">
                <a:solidFill>
                  <a:srgbClr val="FF0000"/>
                </a:solidFill>
                <a:latin typeface="HASENAT" panose="01000600020000020003" pitchFamily="2" charset="-78"/>
                <a:cs typeface="HASENAT" panose="01000600020000020003" pitchFamily="2" charset="-78"/>
              </a:rPr>
              <a:t>لَا تَدْخُلُونَ الْجَنَّةَ حَتَّى تُؤْمِنُوا </a:t>
            </a:r>
            <a:r>
              <a:rPr lang="ar-SA" sz="3200" dirty="0">
                <a:solidFill>
                  <a:srgbClr val="0070C0"/>
                </a:solidFill>
                <a:latin typeface="HASENAT" panose="01000600020000020003" pitchFamily="2" charset="-78"/>
                <a:cs typeface="HASENAT" panose="01000600020000020003" pitchFamily="2" charset="-78"/>
              </a:rPr>
              <a:t>وَلَا تُؤْمِنُوا حَتَّى تَحَابُّوا </a:t>
            </a:r>
            <a:endParaRPr lang="tr-TR" sz="3200" dirty="0" smtClean="0">
              <a:solidFill>
                <a:schemeClr val="tx1"/>
              </a:solidFill>
              <a:latin typeface="HASENAT" panose="01000600020000020003" pitchFamily="2" charset="-78"/>
              <a:cs typeface="HASENAT" panose="01000600020000020003" pitchFamily="2" charset="-78"/>
            </a:endParaRPr>
          </a:p>
          <a:p>
            <a:pPr algn="ctr"/>
            <a:r>
              <a:rPr lang="tr-TR" sz="2400" dirty="0" smtClean="0">
                <a:solidFill>
                  <a:srgbClr val="7030A0"/>
                </a:solidFill>
              </a:rPr>
              <a:t>"</a:t>
            </a:r>
            <a:r>
              <a:rPr lang="tr-TR" sz="2400" b="1" dirty="0">
                <a:solidFill>
                  <a:srgbClr val="7030A0"/>
                </a:solidFill>
              </a:rPr>
              <a:t>Allah'a yemin ederim ki; </a:t>
            </a:r>
            <a:r>
              <a:rPr lang="tr-TR" sz="2400" b="1" dirty="0" smtClean="0">
                <a:solidFill>
                  <a:srgbClr val="FF0000"/>
                </a:solidFill>
              </a:rPr>
              <a:t>sizler </a:t>
            </a:r>
            <a:r>
              <a:rPr lang="tr-TR" sz="2400" b="1" dirty="0">
                <a:solidFill>
                  <a:srgbClr val="FF0000"/>
                </a:solidFill>
              </a:rPr>
              <a:t>iman etmedikçe cennete giremezsiniz. </a:t>
            </a:r>
            <a:endParaRPr lang="tr-TR" sz="2400" b="1" dirty="0" smtClean="0">
              <a:solidFill>
                <a:srgbClr val="FF0000"/>
              </a:solidFill>
            </a:endParaRPr>
          </a:p>
          <a:p>
            <a:pPr algn="ctr"/>
            <a:r>
              <a:rPr lang="tr-TR" sz="4000" b="1" dirty="0" smtClean="0">
                <a:solidFill>
                  <a:srgbClr val="0070C0"/>
                </a:solidFill>
                <a:effectLst>
                  <a:outerShdw blurRad="38100" dist="38100" dir="2700000" algn="tl">
                    <a:srgbClr val="000000">
                      <a:alpha val="43137"/>
                    </a:srgbClr>
                  </a:outerShdw>
                </a:effectLst>
              </a:rPr>
              <a:t>Birbirinizi </a:t>
            </a:r>
            <a:r>
              <a:rPr lang="tr-TR" sz="4000" b="1" dirty="0">
                <a:solidFill>
                  <a:srgbClr val="0070C0"/>
                </a:solidFill>
                <a:effectLst>
                  <a:outerShdw blurRad="38100" dist="38100" dir="2700000" algn="tl">
                    <a:srgbClr val="000000">
                      <a:alpha val="43137"/>
                    </a:srgbClr>
                  </a:outerShdw>
                </a:effectLst>
              </a:rPr>
              <a:t>sevmedikçe </a:t>
            </a:r>
            <a:r>
              <a:rPr lang="tr-TR" sz="4000" b="1" dirty="0">
                <a:solidFill>
                  <a:srgbClr val="0070C0"/>
                </a:solidFill>
              </a:rPr>
              <a:t>de </a:t>
            </a:r>
            <a:r>
              <a:rPr lang="tr-TR" sz="4000" b="1" dirty="0" smtClean="0">
                <a:solidFill>
                  <a:srgbClr val="002060"/>
                </a:solidFill>
              </a:rPr>
              <a:t>gerçek </a:t>
            </a:r>
            <a:r>
              <a:rPr lang="tr-TR" sz="4000" b="1" dirty="0">
                <a:solidFill>
                  <a:srgbClr val="002060"/>
                </a:solidFill>
              </a:rPr>
              <a:t>iman etmiş </a:t>
            </a:r>
            <a:r>
              <a:rPr lang="tr-TR" sz="4000" b="1" dirty="0" smtClean="0">
                <a:solidFill>
                  <a:srgbClr val="002060"/>
                </a:solidFill>
              </a:rPr>
              <a:t>olamazsınız.</a:t>
            </a:r>
            <a:r>
              <a:rPr lang="tr-TR" sz="4000" dirty="0" smtClean="0">
                <a:solidFill>
                  <a:schemeClr val="tx1"/>
                </a:solidFill>
              </a:rPr>
              <a:t>.</a:t>
            </a:r>
            <a:r>
              <a:rPr lang="tr-TR" sz="4000" b="1" dirty="0" smtClean="0">
                <a:solidFill>
                  <a:schemeClr val="tx1"/>
                </a:solidFill>
              </a:rPr>
              <a:t>" </a:t>
            </a:r>
          </a:p>
          <a:p>
            <a:pPr algn="ctr"/>
            <a:r>
              <a:rPr lang="tr-TR" sz="1100" dirty="0" smtClean="0">
                <a:solidFill>
                  <a:schemeClr val="tx1"/>
                </a:solidFill>
              </a:rPr>
              <a:t>(</a:t>
            </a:r>
            <a:r>
              <a:rPr lang="tr-TR" sz="1100" dirty="0">
                <a:solidFill>
                  <a:schemeClr val="tx1"/>
                </a:solidFill>
              </a:rPr>
              <a:t>Müslim, İman,  81</a:t>
            </a:r>
            <a:r>
              <a:rPr lang="tr-TR" sz="1100" dirty="0" smtClean="0">
                <a:solidFill>
                  <a:schemeClr val="tx1"/>
                </a:solidFill>
              </a:rPr>
              <a:t>)</a:t>
            </a:r>
            <a:endParaRPr lang="tr-TR" sz="1100" dirty="0">
              <a:solidFill>
                <a:schemeClr val="tx1"/>
              </a:solidFill>
            </a:endParaRPr>
          </a:p>
        </p:txBody>
      </p:sp>
      <p:pic>
        <p:nvPicPr>
          <p:cNvPr id="13314"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924944"/>
            <a:ext cx="4421289" cy="226732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 y="5085184"/>
            <a:ext cx="9144001" cy="1916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5400" b="1" dirty="0" smtClean="0">
                <a:solidFill>
                  <a:schemeClr val="tx1"/>
                </a:solidFill>
                <a:latin typeface="Times New Roman" panose="02020603050405020304" pitchFamily="18" charset="0"/>
                <a:cs typeface="Times New Roman" panose="02020603050405020304" pitchFamily="18" charset="0"/>
              </a:rPr>
              <a:t>BİRBİRİMİZİ SEVELİM</a:t>
            </a:r>
            <a:endParaRPr lang="tr-TR" sz="5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00898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533790"/>
            <a:ext cx="3905928" cy="16108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0" y="980728"/>
            <a:ext cx="9144000" cy="28803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SA" sz="3600" dirty="0">
                <a:solidFill>
                  <a:schemeClr val="tx1"/>
                </a:solidFill>
                <a:latin typeface="HASENAT" panose="01000600020000020003" pitchFamily="2" charset="-78"/>
                <a:cs typeface="HASENAT" panose="01000600020000020003" pitchFamily="2" charset="-78"/>
              </a:rPr>
              <a:t>« </a:t>
            </a:r>
            <a:r>
              <a:rPr lang="ar-SA" sz="3600" dirty="0">
                <a:solidFill>
                  <a:srgbClr val="7030A0"/>
                </a:solidFill>
                <a:latin typeface="HASENAT" panose="01000600020000020003" pitchFamily="2" charset="-78"/>
                <a:cs typeface="HASENAT" panose="01000600020000020003" pitchFamily="2" charset="-78"/>
              </a:rPr>
              <a:t>لاَ يُؤْمِنُ أَحَدُكُمْ </a:t>
            </a:r>
            <a:r>
              <a:rPr lang="ar-SA" sz="3600" dirty="0">
                <a:solidFill>
                  <a:srgbClr val="FF0000"/>
                </a:solidFill>
                <a:latin typeface="HASENAT" panose="01000600020000020003" pitchFamily="2" charset="-78"/>
                <a:cs typeface="HASENAT" panose="01000600020000020003" pitchFamily="2" charset="-78"/>
              </a:rPr>
              <a:t>حَتَّى يُحِبَّ لأَخِيهِ </a:t>
            </a:r>
            <a:r>
              <a:rPr lang="ar-SA" sz="3600" dirty="0">
                <a:solidFill>
                  <a:srgbClr val="0070C0"/>
                </a:solidFill>
                <a:latin typeface="HASENAT" panose="01000600020000020003" pitchFamily="2" charset="-78"/>
                <a:cs typeface="HASENAT" panose="01000600020000020003" pitchFamily="2" charset="-78"/>
              </a:rPr>
              <a:t>مَا يُحِبُّ لِنَفْسِهِ </a:t>
            </a:r>
            <a:r>
              <a:rPr lang="ar-SA" sz="3600" dirty="0">
                <a:solidFill>
                  <a:schemeClr val="tx1"/>
                </a:solidFill>
                <a:latin typeface="HASENAT" panose="01000600020000020003" pitchFamily="2" charset="-78"/>
                <a:cs typeface="HASENAT" panose="01000600020000020003" pitchFamily="2" charset="-78"/>
              </a:rPr>
              <a:t>»</a:t>
            </a:r>
            <a:endParaRPr lang="tr-TR" sz="3600" dirty="0">
              <a:solidFill>
                <a:schemeClr val="tx1"/>
              </a:solidFill>
              <a:latin typeface="HASENAT" panose="01000600020000020003" pitchFamily="2" charset="-78"/>
              <a:cs typeface="HASENAT" panose="01000600020000020003" pitchFamily="2" charset="-78"/>
            </a:endParaRPr>
          </a:p>
          <a:p>
            <a:pPr algn="ctr"/>
            <a:r>
              <a:rPr lang="tr-TR" sz="2400" b="1" dirty="0">
                <a:solidFill>
                  <a:schemeClr val="tx1"/>
                </a:solidFill>
              </a:rPr>
              <a:t> </a:t>
            </a:r>
            <a:r>
              <a:rPr lang="tr-TR" sz="2800" b="1" dirty="0">
                <a:solidFill>
                  <a:schemeClr val="tx1"/>
                </a:solidFill>
              </a:rPr>
              <a:t>“</a:t>
            </a:r>
            <a:r>
              <a:rPr lang="tr-TR" sz="2800" b="1" dirty="0">
                <a:solidFill>
                  <a:srgbClr val="0070C0"/>
                </a:solidFill>
              </a:rPr>
              <a:t>Sizden biriniz, </a:t>
            </a:r>
            <a:r>
              <a:rPr lang="tr-TR" sz="3200" b="1" dirty="0" smtClean="0">
                <a:solidFill>
                  <a:srgbClr val="002060"/>
                </a:solidFill>
              </a:rPr>
              <a:t>kendisi </a:t>
            </a:r>
            <a:r>
              <a:rPr lang="tr-TR" sz="3200" b="1" dirty="0">
                <a:solidFill>
                  <a:srgbClr val="002060"/>
                </a:solidFill>
              </a:rPr>
              <a:t>için arzu edip istediği şeyi, </a:t>
            </a:r>
            <a:endParaRPr lang="tr-TR" sz="3200" b="1" dirty="0" smtClean="0">
              <a:solidFill>
                <a:srgbClr val="002060"/>
              </a:solidFill>
            </a:endParaRPr>
          </a:p>
          <a:p>
            <a:pPr algn="ctr"/>
            <a:r>
              <a:rPr lang="tr-TR" sz="3200" b="1" dirty="0" smtClean="0">
                <a:solidFill>
                  <a:srgbClr val="FF0000"/>
                </a:solidFill>
                <a:effectLst>
                  <a:outerShdw blurRad="38100" dist="38100" dir="2700000" algn="tl">
                    <a:srgbClr val="000000">
                      <a:alpha val="43137"/>
                    </a:srgbClr>
                  </a:outerShdw>
                </a:effectLst>
              </a:rPr>
              <a:t>din </a:t>
            </a:r>
            <a:r>
              <a:rPr lang="tr-TR" sz="3200" b="1" dirty="0">
                <a:solidFill>
                  <a:srgbClr val="FF0000"/>
                </a:solidFill>
                <a:effectLst>
                  <a:outerShdw blurRad="38100" dist="38100" dir="2700000" algn="tl">
                    <a:srgbClr val="000000">
                      <a:alpha val="43137"/>
                    </a:srgbClr>
                  </a:outerShdw>
                </a:effectLst>
              </a:rPr>
              <a:t>kardeşi için de arzu edip istemedikçe</a:t>
            </a:r>
            <a:r>
              <a:rPr lang="tr-TR" sz="3200" b="1" dirty="0">
                <a:solidFill>
                  <a:schemeClr val="tx1"/>
                </a:solidFill>
                <a:effectLst>
                  <a:outerShdw blurRad="38100" dist="38100" dir="2700000" algn="tl">
                    <a:srgbClr val="000000">
                      <a:alpha val="43137"/>
                    </a:srgbClr>
                  </a:outerShdw>
                </a:effectLst>
              </a:rPr>
              <a:t>, </a:t>
            </a:r>
            <a:endParaRPr lang="tr-TR" sz="3200" b="1" dirty="0" smtClean="0">
              <a:solidFill>
                <a:schemeClr val="tx1"/>
              </a:solidFill>
              <a:effectLst>
                <a:outerShdw blurRad="38100" dist="38100" dir="2700000" algn="tl">
                  <a:srgbClr val="000000">
                    <a:alpha val="43137"/>
                  </a:srgbClr>
                </a:outerShdw>
              </a:effectLst>
            </a:endParaRPr>
          </a:p>
          <a:p>
            <a:pPr algn="ctr"/>
            <a:r>
              <a:rPr lang="tr-TR" sz="2800" b="1" dirty="0" smtClean="0">
                <a:solidFill>
                  <a:srgbClr val="7030A0"/>
                </a:solidFill>
              </a:rPr>
              <a:t>gerçek </a:t>
            </a:r>
            <a:r>
              <a:rPr lang="tr-TR" sz="2800" b="1" dirty="0">
                <a:solidFill>
                  <a:srgbClr val="7030A0"/>
                </a:solidFill>
              </a:rPr>
              <a:t>anlamda iman etmiş olmaz</a:t>
            </a:r>
            <a:r>
              <a:rPr lang="tr-TR" sz="2800" dirty="0" smtClean="0">
                <a:solidFill>
                  <a:srgbClr val="7030A0"/>
                </a:solidFill>
              </a:rPr>
              <a:t>. </a:t>
            </a:r>
            <a:r>
              <a:rPr lang="tr-TR" sz="2400" dirty="0" smtClean="0">
                <a:solidFill>
                  <a:schemeClr val="tx1"/>
                </a:solidFill>
              </a:rPr>
              <a:t>(</a:t>
            </a:r>
            <a:r>
              <a:rPr lang="tr-TR" sz="2400" dirty="0">
                <a:solidFill>
                  <a:schemeClr val="tx1"/>
                </a:solidFill>
              </a:rPr>
              <a:t>imanın tadına eremez)</a:t>
            </a:r>
            <a:r>
              <a:rPr lang="tr-TR" sz="2400" b="1" dirty="0">
                <a:solidFill>
                  <a:schemeClr val="tx1"/>
                </a:solidFill>
              </a:rPr>
              <a:t>”</a:t>
            </a:r>
            <a:r>
              <a:rPr lang="tr-TR" sz="3200" b="1" dirty="0">
                <a:solidFill>
                  <a:schemeClr val="tx1"/>
                </a:solidFill>
              </a:rPr>
              <a:t> </a:t>
            </a:r>
            <a:r>
              <a:rPr lang="tr-TR" sz="1200" b="1" dirty="0" smtClean="0">
                <a:solidFill>
                  <a:schemeClr val="tx1"/>
                </a:solidFill>
              </a:rPr>
              <a:t>(</a:t>
            </a:r>
            <a:r>
              <a:rPr lang="tr-TR" sz="1200" dirty="0" err="1">
                <a:solidFill>
                  <a:schemeClr val="tx1"/>
                </a:solidFill>
              </a:rPr>
              <a:t>Buhârî</a:t>
            </a:r>
            <a:r>
              <a:rPr lang="tr-TR" sz="1200" dirty="0">
                <a:solidFill>
                  <a:schemeClr val="tx1"/>
                </a:solidFill>
              </a:rPr>
              <a:t>, </a:t>
            </a:r>
            <a:r>
              <a:rPr lang="tr-TR" sz="1200" dirty="0" err="1">
                <a:solidFill>
                  <a:schemeClr val="tx1"/>
                </a:solidFill>
              </a:rPr>
              <a:t>Îmân</a:t>
            </a:r>
            <a:r>
              <a:rPr lang="tr-TR" sz="1200" dirty="0">
                <a:solidFill>
                  <a:schemeClr val="tx1"/>
                </a:solidFill>
              </a:rPr>
              <a:t> 7; Müslim, </a:t>
            </a:r>
            <a:r>
              <a:rPr lang="tr-TR" sz="1200" dirty="0" err="1">
                <a:solidFill>
                  <a:schemeClr val="tx1"/>
                </a:solidFill>
              </a:rPr>
              <a:t>Îmân</a:t>
            </a:r>
            <a:r>
              <a:rPr lang="tr-TR" sz="1200" dirty="0">
                <a:solidFill>
                  <a:schemeClr val="tx1"/>
                </a:solidFill>
              </a:rPr>
              <a:t> 71-72) </a:t>
            </a:r>
          </a:p>
        </p:txBody>
      </p:sp>
      <p:sp>
        <p:nvSpPr>
          <p:cNvPr id="4" name="Dikdörtgen 3"/>
          <p:cNvSpPr/>
          <p:nvPr/>
        </p:nvSpPr>
        <p:spPr>
          <a:xfrm>
            <a:off x="0" y="332656"/>
            <a:ext cx="9144000"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b="1" dirty="0" smtClean="0">
                <a:solidFill>
                  <a:schemeClr val="tx1"/>
                </a:solidFill>
                <a:latin typeface="Times New Roman" panose="02020603050405020304" pitchFamily="18" charset="0"/>
                <a:cs typeface="Times New Roman" panose="02020603050405020304" pitchFamily="18" charset="0"/>
              </a:rPr>
              <a:t>KENDİMİZ İÇİN İSTEDİĞİMİZİ…</a:t>
            </a:r>
            <a:endParaRPr lang="tr-TR"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8557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bs.twimg.com/media/CMZhA8OWIAAbCn8.jpg"/>
          <p:cNvPicPr>
            <a:picLocks noChangeAspect="1" noChangeArrowheads="1"/>
          </p:cNvPicPr>
          <p:nvPr/>
        </p:nvPicPr>
        <p:blipFill rotWithShape="1">
          <a:blip r:embed="rId2">
            <a:extLst>
              <a:ext uri="{28A0092B-C50C-407E-A947-70E740481C1C}">
                <a14:useLocalDpi xmlns:a14="http://schemas.microsoft.com/office/drawing/2010/main" val="0"/>
              </a:ext>
            </a:extLst>
          </a:blip>
          <a:srcRect l="34563"/>
          <a:stretch/>
        </p:blipFill>
        <p:spPr bwMode="auto">
          <a:xfrm>
            <a:off x="7132141" y="1196752"/>
            <a:ext cx="2011859" cy="5157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0" y="1052736"/>
            <a:ext cx="7132141" cy="5544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400" dirty="0">
                <a:solidFill>
                  <a:schemeClr val="tx1"/>
                </a:solidFill>
                <a:latin typeface="HASENAT" panose="01000600020000020003" pitchFamily="2" charset="-78"/>
                <a:cs typeface="HASENAT" panose="01000600020000020003" pitchFamily="2" charset="-78"/>
              </a:rPr>
              <a:t>« مَنْ لا يرْحَم النَّاس لا يرْحمْهُ اللَّه »</a:t>
            </a:r>
            <a:endParaRPr lang="tr-TR" sz="4400" dirty="0">
              <a:solidFill>
                <a:schemeClr val="tx1"/>
              </a:solidFill>
              <a:latin typeface="HASENAT" panose="01000600020000020003" pitchFamily="2" charset="-78"/>
              <a:cs typeface="HASENAT" panose="01000600020000020003" pitchFamily="2" charset="-78"/>
            </a:endParaRPr>
          </a:p>
          <a:p>
            <a:pPr algn="ctr"/>
            <a:r>
              <a:rPr lang="tr-TR" sz="3200" b="1" dirty="0">
                <a:solidFill>
                  <a:schemeClr val="tx1"/>
                </a:solidFill>
              </a:rPr>
              <a:t> </a:t>
            </a:r>
            <a:r>
              <a:rPr lang="tr-TR" sz="4000" b="1" dirty="0">
                <a:solidFill>
                  <a:schemeClr val="tx1"/>
                </a:solidFill>
              </a:rPr>
              <a:t>“</a:t>
            </a:r>
            <a:r>
              <a:rPr lang="tr-TR" sz="4000" b="1" dirty="0">
                <a:solidFill>
                  <a:srgbClr val="C00000"/>
                </a:solidFill>
              </a:rPr>
              <a:t>İnsanlara </a:t>
            </a:r>
            <a:endParaRPr lang="tr-TR" sz="4000" b="1" dirty="0" smtClean="0">
              <a:solidFill>
                <a:srgbClr val="C00000"/>
              </a:solidFill>
            </a:endParaRPr>
          </a:p>
          <a:p>
            <a:pPr algn="ctr"/>
            <a:r>
              <a:rPr lang="tr-TR" sz="4000" b="1" dirty="0" smtClean="0">
                <a:solidFill>
                  <a:srgbClr val="C00000"/>
                </a:solidFill>
              </a:rPr>
              <a:t>merhamet </a:t>
            </a:r>
            <a:r>
              <a:rPr lang="tr-TR" sz="4000" b="1" dirty="0">
                <a:solidFill>
                  <a:srgbClr val="C00000"/>
                </a:solidFill>
              </a:rPr>
              <a:t>göstermeyen kimseye </a:t>
            </a:r>
            <a:endParaRPr lang="tr-TR" sz="4000" b="1" dirty="0" smtClean="0">
              <a:solidFill>
                <a:srgbClr val="C00000"/>
              </a:solidFill>
            </a:endParaRPr>
          </a:p>
          <a:p>
            <a:pPr algn="ctr"/>
            <a:r>
              <a:rPr lang="tr-TR" sz="4800" b="1" dirty="0" smtClean="0">
                <a:solidFill>
                  <a:srgbClr val="7030A0"/>
                </a:solidFill>
              </a:rPr>
              <a:t>Allah da merhamet etmez</a:t>
            </a:r>
            <a:r>
              <a:rPr lang="tr-TR" sz="4800" b="1" dirty="0" smtClean="0">
                <a:solidFill>
                  <a:schemeClr val="tx1"/>
                </a:solidFill>
              </a:rPr>
              <a:t>.” </a:t>
            </a:r>
            <a:endParaRPr lang="tr-TR" sz="2800" b="1" dirty="0" smtClean="0">
              <a:solidFill>
                <a:schemeClr val="tx1"/>
              </a:solidFill>
            </a:endParaRPr>
          </a:p>
          <a:p>
            <a:pPr algn="ctr"/>
            <a:r>
              <a:rPr lang="tr-TR" sz="1200" b="1" dirty="0" smtClean="0">
                <a:solidFill>
                  <a:schemeClr val="tx1"/>
                </a:solidFill>
              </a:rPr>
              <a:t>(</a:t>
            </a:r>
            <a:r>
              <a:rPr lang="tr-TR" sz="1200" dirty="0" err="1" smtClean="0">
                <a:solidFill>
                  <a:schemeClr val="tx1"/>
                </a:solidFill>
              </a:rPr>
              <a:t>Buhârî</a:t>
            </a:r>
            <a:r>
              <a:rPr lang="tr-TR" sz="1200" dirty="0" smtClean="0">
                <a:solidFill>
                  <a:schemeClr val="tx1"/>
                </a:solidFill>
              </a:rPr>
              <a:t>, </a:t>
            </a:r>
            <a:r>
              <a:rPr lang="tr-TR" sz="1200" dirty="0" err="1" smtClean="0">
                <a:solidFill>
                  <a:schemeClr val="tx1"/>
                </a:solidFill>
              </a:rPr>
              <a:t>Edeb</a:t>
            </a:r>
            <a:r>
              <a:rPr lang="tr-TR" sz="1200" dirty="0" smtClean="0">
                <a:solidFill>
                  <a:schemeClr val="tx1"/>
                </a:solidFill>
              </a:rPr>
              <a:t> 18)</a:t>
            </a:r>
            <a:endParaRPr lang="tr-TR" sz="1200" dirty="0">
              <a:solidFill>
                <a:schemeClr val="tx1"/>
              </a:solidFill>
            </a:endParaRPr>
          </a:p>
        </p:txBody>
      </p:sp>
      <p:sp>
        <p:nvSpPr>
          <p:cNvPr id="4" name="Dikdörtgen 3"/>
          <p:cNvSpPr/>
          <p:nvPr/>
        </p:nvSpPr>
        <p:spPr>
          <a:xfrm>
            <a:off x="0" y="476672"/>
            <a:ext cx="9144000"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MERHAMETLİ </a:t>
            </a:r>
            <a:r>
              <a:rPr lang="tr-TR"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OLALIM</a:t>
            </a:r>
            <a:endParaRPr lang="tr-TR" sz="3200" dirty="0">
              <a:solidFill>
                <a:srgbClr val="FF0000"/>
              </a:solidFill>
            </a:endParaRPr>
          </a:p>
        </p:txBody>
      </p:sp>
    </p:spTree>
    <p:extLst>
      <p:ext uri="{BB962C8B-B14F-4D97-AF65-F5344CB8AC3E}">
        <p14:creationId xmlns:p14="http://schemas.microsoft.com/office/powerpoint/2010/main" val="322267212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urkhaber.com.ua/wp-content/uploads/2013/06/birlik-ve-beraberlik-onur-kurtay-62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797152"/>
            <a:ext cx="3346842" cy="2124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79512" y="1196752"/>
            <a:ext cx="8856984" cy="4176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ar-SA" sz="40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HASENAT" panose="01000600020000020003" pitchFamily="2" charset="-78"/>
                <a:cs typeface="HASENAT" panose="01000600020000020003" pitchFamily="2" charset="-78"/>
              </a:rPr>
              <a:t>وَاَطيعُوا </a:t>
            </a:r>
            <a:r>
              <a:rPr lang="ar-SA" sz="40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HASENAT" panose="01000600020000020003" pitchFamily="2" charset="-78"/>
                <a:cs typeface="HASENAT" panose="01000600020000020003" pitchFamily="2" charset="-78"/>
              </a:rPr>
              <a:t>اللّهَ وَرَسُولَهُ وَلَاتَنَازَعُوا فَتَفْشَلُوا وَتَذْهَبَ ريحُكُمْ وَاصْبِرُوا اِنَّ اللّهَ مَعَ الصَّابِرينَ</a:t>
            </a:r>
            <a:endParaRPr lang="tr-TR" sz="40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HASENAT" panose="01000600020000020003" pitchFamily="2" charset="-78"/>
              <a:cs typeface="HASENAT" panose="01000600020000020003" pitchFamily="2" charset="-78"/>
            </a:endParaRPr>
          </a:p>
          <a:p>
            <a:pPr algn="ctr"/>
            <a:r>
              <a:rPr lang="tr-TR" sz="2400" dirty="0">
                <a:solidFill>
                  <a:schemeClr val="tx1"/>
                </a:solidFill>
              </a:rPr>
              <a:t>“</a:t>
            </a:r>
            <a:r>
              <a:rPr lang="tr-TR" sz="3200" dirty="0">
                <a:solidFill>
                  <a:schemeClr val="tx1"/>
                </a:solidFill>
              </a:rPr>
              <a:t>Allah'a ve </a:t>
            </a:r>
            <a:r>
              <a:rPr lang="tr-TR" sz="3200" dirty="0" err="1">
                <a:solidFill>
                  <a:schemeClr val="tx1"/>
                </a:solidFill>
              </a:rPr>
              <a:t>Resulü'ne</a:t>
            </a:r>
            <a:r>
              <a:rPr lang="tr-TR" sz="3200" dirty="0">
                <a:solidFill>
                  <a:schemeClr val="tx1"/>
                </a:solidFill>
              </a:rPr>
              <a:t> itaat edin. </a:t>
            </a:r>
            <a:endParaRPr lang="tr-TR" sz="3200" dirty="0" smtClean="0">
              <a:solidFill>
                <a:schemeClr val="tx1"/>
              </a:solidFill>
            </a:endParaRPr>
          </a:p>
          <a:p>
            <a:pPr algn="ctr"/>
            <a:r>
              <a:rPr lang="tr-TR" sz="4000" dirty="0" smtClean="0">
                <a:solidFill>
                  <a:srgbClr val="7030A0"/>
                </a:solidFill>
              </a:rPr>
              <a:t>Ve </a:t>
            </a:r>
            <a:r>
              <a:rPr lang="tr-TR" sz="4000" b="1" dirty="0">
                <a:solidFill>
                  <a:srgbClr val="7030A0"/>
                </a:solidFill>
              </a:rPr>
              <a:t>birbirinizle didişmeyin. </a:t>
            </a:r>
            <a:endParaRPr lang="tr-TR" sz="4000" b="1" dirty="0" smtClean="0">
              <a:solidFill>
                <a:srgbClr val="7030A0"/>
              </a:solidFill>
            </a:endParaRPr>
          </a:p>
          <a:p>
            <a:pPr algn="ctr"/>
            <a:r>
              <a:rPr lang="tr-TR" sz="4000" b="1" dirty="0" smtClean="0">
                <a:solidFill>
                  <a:srgbClr val="FF0000"/>
                </a:solidFill>
              </a:rPr>
              <a:t>Sonra </a:t>
            </a:r>
            <a:r>
              <a:rPr lang="tr-TR" sz="4000" b="1" dirty="0">
                <a:solidFill>
                  <a:srgbClr val="FF0000"/>
                </a:solidFill>
              </a:rPr>
              <a:t>içinize korku düşer </a:t>
            </a:r>
            <a:r>
              <a:rPr lang="tr-TR" sz="4000" b="1" dirty="0">
                <a:solidFill>
                  <a:schemeClr val="tx1"/>
                </a:solidFill>
              </a:rPr>
              <a:t>ve </a:t>
            </a:r>
            <a:endParaRPr lang="tr-TR" sz="4000" b="1" dirty="0" smtClean="0">
              <a:solidFill>
                <a:schemeClr val="tx1"/>
              </a:solidFill>
            </a:endParaRPr>
          </a:p>
          <a:p>
            <a:pPr algn="ctr"/>
            <a:r>
              <a:rPr lang="tr-TR" sz="4000" b="1" dirty="0" smtClean="0">
                <a:solidFill>
                  <a:srgbClr val="0070C0"/>
                </a:solidFill>
              </a:rPr>
              <a:t>kuvvetiniz </a:t>
            </a:r>
            <a:r>
              <a:rPr lang="tr-TR" sz="4000" b="1" dirty="0">
                <a:solidFill>
                  <a:srgbClr val="0070C0"/>
                </a:solidFill>
              </a:rPr>
              <a:t>elden gider.</a:t>
            </a:r>
            <a:r>
              <a:rPr lang="tr-TR" sz="4000" b="1" dirty="0">
                <a:solidFill>
                  <a:schemeClr val="tx1"/>
                </a:solidFill>
              </a:rPr>
              <a:t> </a:t>
            </a:r>
            <a:endParaRPr lang="tr-TR" sz="4000" b="1" dirty="0" smtClean="0">
              <a:solidFill>
                <a:schemeClr val="tx1"/>
              </a:solidFill>
            </a:endParaRPr>
          </a:p>
          <a:p>
            <a:pPr algn="ctr"/>
            <a:r>
              <a:rPr lang="tr-TR" sz="3200" b="1" dirty="0" smtClean="0">
                <a:solidFill>
                  <a:schemeClr val="tx1"/>
                </a:solidFill>
              </a:rPr>
              <a:t>Sabırlı </a:t>
            </a:r>
            <a:r>
              <a:rPr lang="tr-TR" sz="3200" b="1" dirty="0">
                <a:solidFill>
                  <a:schemeClr val="tx1"/>
                </a:solidFill>
              </a:rPr>
              <a:t>olun</a:t>
            </a:r>
            <a:r>
              <a:rPr lang="tr-TR" sz="3200" dirty="0">
                <a:solidFill>
                  <a:schemeClr val="tx1"/>
                </a:solidFill>
              </a:rPr>
              <a:t>, </a:t>
            </a:r>
            <a:r>
              <a:rPr lang="tr-TR" sz="3200" dirty="0" smtClean="0">
                <a:solidFill>
                  <a:schemeClr val="tx1"/>
                </a:solidFill>
              </a:rPr>
              <a:t>çünkü </a:t>
            </a:r>
            <a:r>
              <a:rPr lang="tr-TR" sz="3200" b="1" dirty="0">
                <a:solidFill>
                  <a:schemeClr val="tx1"/>
                </a:solidFill>
              </a:rPr>
              <a:t>Allah sabredenlerle beraberdir</a:t>
            </a:r>
            <a:r>
              <a:rPr lang="tr-TR" sz="3200" dirty="0">
                <a:solidFill>
                  <a:schemeClr val="tx1"/>
                </a:solidFill>
              </a:rPr>
              <a:t>.” </a:t>
            </a:r>
            <a:endParaRPr lang="tr-TR" sz="3200" dirty="0" smtClean="0">
              <a:solidFill>
                <a:schemeClr val="tx1"/>
              </a:solidFill>
            </a:endParaRPr>
          </a:p>
          <a:p>
            <a:pPr algn="ctr"/>
            <a:r>
              <a:rPr lang="tr-TR" sz="1400" dirty="0" smtClean="0">
                <a:solidFill>
                  <a:schemeClr val="tx1"/>
                </a:solidFill>
              </a:rPr>
              <a:t>(</a:t>
            </a:r>
            <a:r>
              <a:rPr lang="tr-TR" sz="1400" dirty="0" err="1">
                <a:solidFill>
                  <a:schemeClr val="tx1"/>
                </a:solidFill>
              </a:rPr>
              <a:t>Enfal</a:t>
            </a:r>
            <a:r>
              <a:rPr lang="tr-TR" sz="1400" dirty="0">
                <a:solidFill>
                  <a:schemeClr val="tx1"/>
                </a:solidFill>
              </a:rPr>
              <a:t>, 8/46</a:t>
            </a:r>
            <a:r>
              <a:rPr lang="tr-TR" sz="1400" dirty="0" smtClean="0">
                <a:solidFill>
                  <a:schemeClr val="tx1"/>
                </a:solidFill>
              </a:rPr>
              <a:t>)</a:t>
            </a:r>
            <a:endParaRPr lang="tr-TR" sz="1400" dirty="0">
              <a:solidFill>
                <a:schemeClr val="tx1"/>
              </a:solidFill>
            </a:endParaRPr>
          </a:p>
        </p:txBody>
      </p:sp>
      <p:sp>
        <p:nvSpPr>
          <p:cNvPr id="4" name="Dikdörtgen 3"/>
          <p:cNvSpPr/>
          <p:nvPr/>
        </p:nvSpPr>
        <p:spPr>
          <a:xfrm>
            <a:off x="0" y="360040"/>
            <a:ext cx="9144000"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800" b="1" dirty="0" smtClean="0">
                <a:solidFill>
                  <a:schemeClr val="tx1"/>
                </a:solidFill>
                <a:latin typeface="Times New Roman" panose="02020603050405020304" pitchFamily="18" charset="0"/>
                <a:cs typeface="Times New Roman" panose="02020603050405020304" pitchFamily="18" charset="0"/>
              </a:rPr>
              <a:t>BİRLİK OLALIM</a:t>
            </a:r>
            <a:endParaRPr lang="tr-TR"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37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1 Çapraz Köşesi Kesik Dikdörtgen"/>
          <p:cNvSpPr/>
          <p:nvPr/>
        </p:nvSpPr>
        <p:spPr>
          <a:xfrm>
            <a:off x="1" y="2780928"/>
            <a:ext cx="9144000" cy="409533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tx1"/>
                </a:solidFill>
                <a:cs typeface="Emine" panose="03020400000000000000" pitchFamily="66" charset="-78"/>
              </a:rPr>
              <a:t>وَمَنْ </a:t>
            </a:r>
            <a:r>
              <a:rPr lang="ar-SA" sz="2400" dirty="0">
                <a:solidFill>
                  <a:schemeClr val="tx1"/>
                </a:solidFill>
                <a:cs typeface="Emine" panose="03020400000000000000" pitchFamily="66" charset="-78"/>
              </a:rPr>
              <a:t>يُطِعِ اللّٰهَ وَالرَّسُولَ فَاُولٰئِكَ مَعَ الَّذٖينَ اَنْعَمَ اللّٰهُ عَلَيْهِمْ مِنَ النَّبِيّٖنَ وَالصِّدّٖيقٖينَ وَالشُّهَدَاءِ وَالصَّالِحٖينَ وَحَسُنَ اُولٰـئِكَ رَفٖيقًا</a:t>
            </a:r>
            <a:endParaRPr lang="tr-TR" sz="2400" dirty="0">
              <a:solidFill>
                <a:schemeClr val="tx1"/>
              </a:solidFill>
              <a:cs typeface="Emine" panose="03020400000000000000" pitchFamily="66" charset="-78"/>
            </a:endParaRPr>
          </a:p>
          <a:p>
            <a:pPr algn="ctr"/>
            <a:r>
              <a:rPr lang="tr-TR" sz="3200" dirty="0">
                <a:solidFill>
                  <a:schemeClr val="tx1"/>
                </a:solidFill>
              </a:rPr>
              <a:t>“</a:t>
            </a:r>
            <a:r>
              <a:rPr lang="tr-TR" sz="3200" b="1" dirty="0">
                <a:solidFill>
                  <a:schemeClr val="tx1"/>
                </a:solidFill>
              </a:rPr>
              <a:t>Kim Allah'a ve </a:t>
            </a:r>
            <a:r>
              <a:rPr lang="tr-TR" sz="3200" b="1" dirty="0" err="1">
                <a:solidFill>
                  <a:schemeClr val="tx1"/>
                </a:solidFill>
              </a:rPr>
              <a:t>Resûl'e</a:t>
            </a:r>
            <a:r>
              <a:rPr lang="tr-TR" sz="3200" b="1" dirty="0">
                <a:solidFill>
                  <a:schemeClr val="tx1"/>
                </a:solidFill>
              </a:rPr>
              <a:t> itaat ederse işte onlar, </a:t>
            </a:r>
            <a:endParaRPr lang="tr-TR" sz="3200" b="1" dirty="0" smtClean="0">
              <a:solidFill>
                <a:schemeClr val="tx1"/>
              </a:solidFill>
            </a:endParaRPr>
          </a:p>
          <a:p>
            <a:pPr algn="ctr"/>
            <a:r>
              <a:rPr lang="tr-TR" sz="3200" b="1" dirty="0" smtClean="0">
                <a:solidFill>
                  <a:srgbClr val="FF0000"/>
                </a:solidFill>
              </a:rPr>
              <a:t>Allah'ın </a:t>
            </a:r>
            <a:r>
              <a:rPr lang="tr-TR" sz="3200" b="1" dirty="0">
                <a:solidFill>
                  <a:srgbClr val="FF0000"/>
                </a:solidFill>
              </a:rPr>
              <a:t>kendilerine lütuflarda bulunduğu peygamberler, </a:t>
            </a:r>
            <a:r>
              <a:rPr lang="tr-TR" sz="3200" b="1" dirty="0" err="1">
                <a:solidFill>
                  <a:srgbClr val="FF0000"/>
                </a:solidFill>
              </a:rPr>
              <a:t>sıddîkler</a:t>
            </a:r>
            <a:r>
              <a:rPr lang="tr-TR" sz="3200" b="1" dirty="0">
                <a:solidFill>
                  <a:srgbClr val="FF0000"/>
                </a:solidFill>
              </a:rPr>
              <a:t>, </a:t>
            </a:r>
            <a:r>
              <a:rPr lang="tr-TR" sz="3200" b="1" dirty="0" err="1">
                <a:solidFill>
                  <a:srgbClr val="FF0000"/>
                </a:solidFill>
              </a:rPr>
              <a:t>şehidler</a:t>
            </a:r>
            <a:r>
              <a:rPr lang="tr-TR" sz="3200" b="1" dirty="0">
                <a:solidFill>
                  <a:srgbClr val="FF0000"/>
                </a:solidFill>
              </a:rPr>
              <a:t> ve </a:t>
            </a:r>
            <a:r>
              <a:rPr lang="tr-TR" sz="3200" b="1" dirty="0" err="1">
                <a:solidFill>
                  <a:srgbClr val="FF0000"/>
                </a:solidFill>
              </a:rPr>
              <a:t>salih</a:t>
            </a:r>
            <a:r>
              <a:rPr lang="tr-TR" sz="3200" b="1" dirty="0">
                <a:solidFill>
                  <a:srgbClr val="FF0000"/>
                </a:solidFill>
              </a:rPr>
              <a:t> kişilerle beraberdir. </a:t>
            </a:r>
            <a:endParaRPr lang="tr-TR" sz="3200" b="1" dirty="0" smtClean="0">
              <a:solidFill>
                <a:srgbClr val="FF0000"/>
              </a:solidFill>
            </a:endParaRPr>
          </a:p>
          <a:p>
            <a:pPr algn="ctr"/>
            <a:r>
              <a:rPr lang="tr-TR" sz="3200" b="1" dirty="0" smtClean="0">
                <a:solidFill>
                  <a:schemeClr val="tx1"/>
                </a:solidFill>
              </a:rPr>
              <a:t>Bunlar </a:t>
            </a:r>
            <a:r>
              <a:rPr lang="tr-TR" sz="3200" b="1" dirty="0">
                <a:solidFill>
                  <a:schemeClr val="tx1"/>
                </a:solidFill>
              </a:rPr>
              <a:t>ne güzel arkadaştır</a:t>
            </a:r>
            <a:r>
              <a:rPr lang="tr-TR" sz="3200" dirty="0">
                <a:solidFill>
                  <a:schemeClr val="tx1"/>
                </a:solidFill>
              </a:rPr>
              <a:t>!” </a:t>
            </a:r>
            <a:r>
              <a:rPr lang="tr-TR" sz="2400" dirty="0" smtClean="0">
                <a:solidFill>
                  <a:schemeClr val="tx1"/>
                </a:solidFill>
              </a:rPr>
              <a:t>(</a:t>
            </a:r>
            <a:r>
              <a:rPr lang="tr-TR" sz="2400" dirty="0">
                <a:solidFill>
                  <a:schemeClr val="tx1"/>
                </a:solidFill>
              </a:rPr>
              <a:t>NİSA 69</a:t>
            </a:r>
            <a:r>
              <a:rPr lang="tr-TR" sz="2400" dirty="0" smtClean="0">
                <a:solidFill>
                  <a:schemeClr val="tx1"/>
                </a:solidFill>
              </a:rPr>
              <a:t>)</a:t>
            </a:r>
            <a:endParaRPr lang="tr-TR" sz="2400" dirty="0">
              <a:solidFill>
                <a:schemeClr val="tx1"/>
              </a:solidFill>
            </a:endParaRPr>
          </a:p>
        </p:txBody>
      </p:sp>
      <p:pic>
        <p:nvPicPr>
          <p:cNvPr id="11266" name="Picture 2" descr="kardeÅli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764704"/>
            <a:ext cx="2740498" cy="2060848"/>
          </a:xfrm>
          <a:prstGeom prst="rect">
            <a:avLst/>
          </a:prstGeom>
          <a:noFill/>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0"/>
            <a:ext cx="9144000" cy="980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400" b="1" dirty="0" smtClean="0">
                <a:solidFill>
                  <a:schemeClr val="tx1"/>
                </a:solidFill>
                <a:latin typeface="Times New Roman" pitchFamily="18" charset="0"/>
                <a:cs typeface="Times New Roman" pitchFamily="18" charset="0"/>
              </a:rPr>
              <a:t>KARDEŞLER OLALIM</a:t>
            </a:r>
            <a:endParaRPr lang="tr-TR" sz="4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2099663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replikler.net/wp-content/uploads/2010/04/the-message-muslim-warrio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994" y="2800532"/>
            <a:ext cx="2420282" cy="916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1277634" y="944724"/>
            <a:ext cx="664273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a:solidFill>
                  <a:schemeClr val="tx1"/>
                </a:solidFill>
              </a:rPr>
              <a:t>KALPLERİ BİRLEŞTİREN ALLAHTIR</a:t>
            </a:r>
            <a:endParaRPr lang="tr-TR" sz="2400" dirty="0">
              <a:solidFill>
                <a:schemeClr val="tx1"/>
              </a:solidFill>
            </a:endParaRPr>
          </a:p>
        </p:txBody>
      </p:sp>
      <p:sp>
        <p:nvSpPr>
          <p:cNvPr id="9" name="1 Yuvarlatılmış Dikdörtgen"/>
          <p:cNvSpPr/>
          <p:nvPr/>
        </p:nvSpPr>
        <p:spPr>
          <a:xfrm>
            <a:off x="1277634" y="1700808"/>
            <a:ext cx="6642738" cy="6875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solidFill>
                  <a:schemeClr val="tx1"/>
                </a:solidFill>
                <a:latin typeface="HASENAT" panose="01000600020000020003" pitchFamily="2" charset="-78"/>
                <a:cs typeface="HASENAT" panose="01000600020000020003" pitchFamily="2" charset="-78"/>
              </a:rPr>
              <a:t>وَمَنْ يُطِعِ اللّٰهَ وَالرَّسُولَ فَاُولٰئِكَ مَعَ الَّذٖينَ اَنْعَمَ اللّٰهُ عَلَيْهِمْ مِنَ النَّبِيّٖنَ وَالصِّدّٖيقٖينَ وَالشُّهَدَاءِ وَالصَّالِحٖينَ وَحَسُنَ اُولٰـئِكَ رَفٖيقًا</a:t>
            </a:r>
            <a:endParaRPr lang="tr-TR" sz="2400" dirty="0">
              <a:solidFill>
                <a:schemeClr val="tx1"/>
              </a:solidFill>
              <a:latin typeface="HASENAT" panose="01000600020000020003" pitchFamily="2" charset="-78"/>
              <a:cs typeface="HASENAT" panose="01000600020000020003" pitchFamily="2" charset="-78"/>
            </a:endParaRPr>
          </a:p>
        </p:txBody>
      </p:sp>
      <p:sp>
        <p:nvSpPr>
          <p:cNvPr id="11" name="2 Yuvarlatılmış Dikdörtgen"/>
          <p:cNvSpPr/>
          <p:nvPr/>
        </p:nvSpPr>
        <p:spPr>
          <a:xfrm>
            <a:off x="214639" y="3945967"/>
            <a:ext cx="8747876" cy="1859297"/>
          </a:xfrm>
          <a:prstGeom prst="roundRect">
            <a:avLst>
              <a:gd name="adj" fmla="val 109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700" dirty="0">
                <a:solidFill>
                  <a:srgbClr val="C00000"/>
                </a:solidFill>
              </a:rPr>
              <a:t>“</a:t>
            </a:r>
            <a:r>
              <a:rPr lang="tr-TR" sz="27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Kim Allah'a ve </a:t>
            </a:r>
            <a:r>
              <a:rPr lang="tr-TR" sz="2700" b="1" spc="38"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Resûl'e</a:t>
            </a:r>
            <a:r>
              <a:rPr lang="tr-TR" sz="2700" b="1" spc="38"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itaat ederse işte onlar, </a:t>
            </a:r>
            <a:r>
              <a:rPr lang="tr-TR" sz="2700" b="1" dirty="0">
                <a:solidFill>
                  <a:srgbClr val="002060"/>
                </a:solidFill>
                <a:effectLst>
                  <a:outerShdw blurRad="38100" dist="38100" dir="2700000" algn="tl">
                    <a:srgbClr val="000000">
                      <a:alpha val="43137"/>
                    </a:srgbClr>
                  </a:outerShdw>
                </a:effectLst>
              </a:rPr>
              <a:t>Allah'ın kendilerine lütuflarda bulunduğu peygamberler, </a:t>
            </a:r>
            <a:r>
              <a:rPr lang="tr-TR" sz="2700" b="1" dirty="0" err="1">
                <a:solidFill>
                  <a:srgbClr val="002060"/>
                </a:solidFill>
                <a:effectLst>
                  <a:outerShdw blurRad="38100" dist="38100" dir="2700000" algn="tl">
                    <a:srgbClr val="000000">
                      <a:alpha val="43137"/>
                    </a:srgbClr>
                  </a:outerShdw>
                </a:effectLst>
              </a:rPr>
              <a:t>sıddîkler</a:t>
            </a:r>
            <a:r>
              <a:rPr lang="tr-TR" sz="2700" b="1" dirty="0">
                <a:solidFill>
                  <a:srgbClr val="002060"/>
                </a:solidFill>
                <a:effectLst>
                  <a:outerShdw blurRad="38100" dist="38100" dir="2700000" algn="tl">
                    <a:srgbClr val="000000">
                      <a:alpha val="43137"/>
                    </a:srgbClr>
                  </a:outerShdw>
                </a:effectLst>
              </a:rPr>
              <a:t>, </a:t>
            </a:r>
            <a:r>
              <a:rPr lang="tr-TR" sz="2700" b="1" dirty="0" err="1">
                <a:solidFill>
                  <a:srgbClr val="002060"/>
                </a:solidFill>
                <a:effectLst>
                  <a:outerShdw blurRad="38100" dist="38100" dir="2700000" algn="tl">
                    <a:srgbClr val="000000">
                      <a:alpha val="43137"/>
                    </a:srgbClr>
                  </a:outerShdw>
                </a:effectLst>
              </a:rPr>
              <a:t>şehidler</a:t>
            </a:r>
            <a:r>
              <a:rPr lang="tr-TR" sz="2700" b="1" dirty="0">
                <a:solidFill>
                  <a:srgbClr val="002060"/>
                </a:solidFill>
                <a:effectLst>
                  <a:outerShdw blurRad="38100" dist="38100" dir="2700000" algn="tl">
                    <a:srgbClr val="000000">
                      <a:alpha val="43137"/>
                    </a:srgbClr>
                  </a:outerShdw>
                </a:effectLst>
              </a:rPr>
              <a:t> ve </a:t>
            </a:r>
            <a:r>
              <a:rPr lang="tr-TR" sz="2700" b="1" dirty="0" err="1">
                <a:solidFill>
                  <a:srgbClr val="002060"/>
                </a:solidFill>
                <a:effectLst>
                  <a:outerShdw blurRad="38100" dist="38100" dir="2700000" algn="tl">
                    <a:srgbClr val="000000">
                      <a:alpha val="43137"/>
                    </a:srgbClr>
                  </a:outerShdw>
                </a:effectLst>
              </a:rPr>
              <a:t>salih</a:t>
            </a:r>
            <a:r>
              <a:rPr lang="tr-TR" sz="2700" b="1" dirty="0">
                <a:solidFill>
                  <a:srgbClr val="002060"/>
                </a:solidFill>
                <a:effectLst>
                  <a:outerShdw blurRad="38100" dist="38100" dir="2700000" algn="tl">
                    <a:srgbClr val="000000">
                      <a:alpha val="43137"/>
                    </a:srgbClr>
                  </a:outerShdw>
                </a:effectLst>
              </a:rPr>
              <a:t> kişilerle</a:t>
            </a:r>
            <a:r>
              <a:rPr lang="tr-TR" sz="2700" b="1" dirty="0">
                <a:solidFill>
                  <a:schemeClr val="bg1"/>
                </a:solidFill>
                <a:effectLst>
                  <a:outerShdw blurRad="38100" dist="38100" dir="2700000" algn="tl">
                    <a:srgbClr val="000000">
                      <a:alpha val="43137"/>
                    </a:srgbClr>
                  </a:outerShdw>
                </a:effectLst>
              </a:rPr>
              <a:t> </a:t>
            </a:r>
            <a:r>
              <a:rPr lang="tr-TR" sz="2700" b="1" dirty="0">
                <a:solidFill>
                  <a:srgbClr val="C00000"/>
                </a:solidFill>
                <a:effectLst>
                  <a:outerShdw blurRad="38100" dist="38100" dir="2700000" algn="tl">
                    <a:srgbClr val="000000">
                      <a:alpha val="43137"/>
                    </a:srgbClr>
                  </a:outerShdw>
                </a:effectLst>
              </a:rPr>
              <a:t>beraberdir. </a:t>
            </a:r>
            <a:r>
              <a:rPr lang="tr-TR" sz="3000" b="1" dirty="0">
                <a:solidFill>
                  <a:srgbClr val="0070C0"/>
                </a:solidFill>
              </a:rPr>
              <a:t>Bunlar ne güzel arkadaştır</a:t>
            </a:r>
            <a:r>
              <a:rPr lang="tr-TR" sz="2700" dirty="0">
                <a:solidFill>
                  <a:srgbClr val="0070C0"/>
                </a:solidFill>
              </a:rPr>
              <a:t>!” </a:t>
            </a:r>
            <a:r>
              <a:rPr lang="tr-TR" sz="1200" dirty="0">
                <a:solidFill>
                  <a:srgbClr val="C00000"/>
                </a:solidFill>
              </a:rPr>
              <a:t>(NİSA suresi 69. ayet)</a:t>
            </a:r>
            <a:endParaRPr lang="tr-TR" sz="2700" dirty="0">
              <a:solidFill>
                <a:srgbClr val="C00000"/>
              </a:solidFill>
            </a:endParaRPr>
          </a:p>
        </p:txBody>
      </p:sp>
    </p:spTree>
    <p:extLst>
      <p:ext uri="{BB962C8B-B14F-4D97-AF65-F5344CB8AC3E}">
        <p14:creationId xmlns:p14="http://schemas.microsoft.com/office/powerpoint/2010/main" val="21410990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88997" y="1754814"/>
            <a:ext cx="8915400" cy="405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700" dirty="0">
                <a:solidFill>
                  <a:schemeClr val="tx1"/>
                </a:solidFill>
                <a:latin typeface="HASENAT" panose="01000600020000020003" pitchFamily="2" charset="-78"/>
                <a:cs typeface="HASENAT" panose="01000600020000020003" pitchFamily="2" charset="-78"/>
              </a:rPr>
              <a:t>المُسْلِمُ أخُو المُسْلِمِ لاَ يَظْلِمُهُ وَلاَ يُسْلِمُهُ، وَمَنْ كَانَ في حَاجَةِ أخِيهِ كَانَ اللّهُ في حَاجَتِهِ، وَمَنْ فَرَّجَ عَنْ مُسْلِمٍ كُرْبَةً فَرَّجَ اللّهُ عَنْهُ بِهَا كُرْبَةً مِنْ كُرَبِ يَوْمِ الْقِيَامَةِ، وَمَنْ سَتَرَ مُسْلِماً سَتَرَهُ اللّهُ يَوْمَ الْقِيَامَةِ.</a:t>
            </a:r>
            <a:endParaRPr lang="tr-TR" sz="2700" dirty="0">
              <a:solidFill>
                <a:schemeClr val="tx1"/>
              </a:solidFill>
              <a:latin typeface="HASENAT" panose="01000600020000020003" pitchFamily="2" charset="-78"/>
              <a:cs typeface="HASENAT" panose="01000600020000020003" pitchFamily="2" charset="-78"/>
            </a:endParaRPr>
          </a:p>
          <a:p>
            <a:pPr algn="ctr"/>
            <a:r>
              <a:rPr lang="tr-TR" sz="2400" dirty="0">
                <a:solidFill>
                  <a:schemeClr val="tx1"/>
                </a:solidFill>
                <a:latin typeface="Times New Roman" panose="02020603050405020304" pitchFamily="18" charset="0"/>
                <a:cs typeface="Times New Roman" panose="02020603050405020304" pitchFamily="18" charset="0"/>
              </a:rPr>
              <a:t>"Müslüman Müslüman’ın kardeşidir. </a:t>
            </a:r>
          </a:p>
          <a:p>
            <a:pPr algn="ctr"/>
            <a:r>
              <a:rPr lang="tr-TR" sz="2400" b="1" dirty="0">
                <a:solidFill>
                  <a:srgbClr val="002060"/>
                </a:solidFill>
                <a:latin typeface="Times New Roman" panose="02020603050405020304" pitchFamily="18" charset="0"/>
                <a:cs typeface="Times New Roman" panose="02020603050405020304" pitchFamily="18" charset="0"/>
              </a:rPr>
              <a:t>Ona zulmetmez, onu tehlikede yalnız bırakmaz. </a:t>
            </a:r>
          </a:p>
          <a:p>
            <a:pPr algn="ctr"/>
            <a:r>
              <a:rPr lang="tr-TR" sz="2400" dirty="0">
                <a:solidFill>
                  <a:srgbClr val="FF0000"/>
                </a:solidFill>
                <a:latin typeface="Times New Roman" panose="02020603050405020304" pitchFamily="18" charset="0"/>
                <a:cs typeface="Times New Roman" panose="02020603050405020304" pitchFamily="18" charset="0"/>
              </a:rPr>
              <a:t>Kim, kardeşinin ihtiyacını görürse Allah da onun ihtiyacını görür. </a:t>
            </a:r>
          </a:p>
          <a:p>
            <a:pPr algn="ctr"/>
            <a:r>
              <a:rPr lang="tr-TR" sz="2400" b="1" dirty="0">
                <a:solidFill>
                  <a:srgbClr val="0070C0"/>
                </a:solidFill>
                <a:latin typeface="Times New Roman" panose="02020603050405020304" pitchFamily="18" charset="0"/>
                <a:cs typeface="Times New Roman" panose="02020603050405020304" pitchFamily="18" charset="0"/>
              </a:rPr>
              <a:t>Kim bir Müslüman’ı bir sıkıntıdan kurtarırsa, Allah da o sebeple onu Kıyamet gününün sıkıntısından kurtarır. </a:t>
            </a:r>
          </a:p>
          <a:p>
            <a:pPr algn="ctr"/>
            <a:r>
              <a:rPr lang="tr-TR" sz="2400" b="1" u="sng" dirty="0">
                <a:solidFill>
                  <a:srgbClr val="7030A0"/>
                </a:solidFill>
                <a:latin typeface="Times New Roman" panose="02020603050405020304" pitchFamily="18" charset="0"/>
                <a:cs typeface="Times New Roman" panose="02020603050405020304" pitchFamily="18" charset="0"/>
              </a:rPr>
              <a:t>Kim bir Müslüman’ı örterse, Allah da onu kıyamet günü örter.</a:t>
            </a:r>
            <a:r>
              <a:rPr lang="tr-TR" sz="2400" dirty="0">
                <a:solidFill>
                  <a:srgbClr val="7030A0"/>
                </a:solidFill>
                <a:latin typeface="Times New Roman" panose="02020603050405020304" pitchFamily="18" charset="0"/>
                <a:cs typeface="Times New Roman" panose="02020603050405020304" pitchFamily="18" charset="0"/>
              </a:rPr>
              <a:t>" </a:t>
            </a:r>
          </a:p>
          <a:p>
            <a:pPr algn="ctr"/>
            <a:r>
              <a:rPr lang="tr-TR" sz="1050" dirty="0">
                <a:solidFill>
                  <a:schemeClr val="tx1"/>
                </a:solidFill>
                <a:latin typeface="Times New Roman" panose="02020603050405020304" pitchFamily="18" charset="0"/>
                <a:cs typeface="Times New Roman" panose="02020603050405020304" pitchFamily="18" charset="0"/>
              </a:rPr>
              <a:t>(</a:t>
            </a:r>
            <a:r>
              <a:rPr lang="tr-TR" sz="1050" dirty="0" err="1">
                <a:solidFill>
                  <a:schemeClr val="tx1"/>
                </a:solidFill>
                <a:latin typeface="Times New Roman" panose="02020603050405020304" pitchFamily="18" charset="0"/>
                <a:cs typeface="Times New Roman" panose="02020603050405020304" pitchFamily="18" charset="0"/>
              </a:rPr>
              <a:t>Ebû</a:t>
            </a:r>
            <a:r>
              <a:rPr lang="tr-TR" sz="1050" dirty="0">
                <a:solidFill>
                  <a:schemeClr val="tx1"/>
                </a:solidFill>
                <a:latin typeface="Times New Roman" panose="02020603050405020304" pitchFamily="18" charset="0"/>
                <a:cs typeface="Times New Roman" panose="02020603050405020304" pitchFamily="18" charset="0"/>
              </a:rPr>
              <a:t> </a:t>
            </a:r>
            <a:r>
              <a:rPr lang="tr-TR" sz="1050" dirty="0" err="1">
                <a:solidFill>
                  <a:schemeClr val="tx1"/>
                </a:solidFill>
                <a:latin typeface="Times New Roman" panose="02020603050405020304" pitchFamily="18" charset="0"/>
                <a:cs typeface="Times New Roman" panose="02020603050405020304" pitchFamily="18" charset="0"/>
              </a:rPr>
              <a:t>Dâvud</a:t>
            </a:r>
            <a:r>
              <a:rPr lang="tr-TR" sz="1050" dirty="0">
                <a:solidFill>
                  <a:schemeClr val="tx1"/>
                </a:solidFill>
                <a:latin typeface="Times New Roman" panose="02020603050405020304" pitchFamily="18" charset="0"/>
                <a:cs typeface="Times New Roman" panose="02020603050405020304" pitchFamily="18" charset="0"/>
              </a:rPr>
              <a:t>, </a:t>
            </a:r>
            <a:r>
              <a:rPr lang="tr-TR" sz="1050" dirty="0" err="1">
                <a:solidFill>
                  <a:schemeClr val="tx1"/>
                </a:solidFill>
                <a:latin typeface="Times New Roman" panose="02020603050405020304" pitchFamily="18" charset="0"/>
                <a:cs typeface="Times New Roman" panose="02020603050405020304" pitchFamily="18" charset="0"/>
              </a:rPr>
              <a:t>Edeb</a:t>
            </a:r>
            <a:r>
              <a:rPr lang="tr-TR" sz="1050" dirty="0">
                <a:solidFill>
                  <a:schemeClr val="tx1"/>
                </a:solidFill>
                <a:latin typeface="Times New Roman" panose="02020603050405020304" pitchFamily="18" charset="0"/>
                <a:cs typeface="Times New Roman" panose="02020603050405020304" pitchFamily="18" charset="0"/>
              </a:rPr>
              <a:t> 46)</a:t>
            </a:r>
          </a:p>
        </p:txBody>
      </p:sp>
      <p:sp>
        <p:nvSpPr>
          <p:cNvPr id="5" name="Dikdörtgen 4"/>
          <p:cNvSpPr/>
          <p:nvPr/>
        </p:nvSpPr>
        <p:spPr>
          <a:xfrm>
            <a:off x="1143000" y="857250"/>
            <a:ext cx="6858000" cy="789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2700" b="1" dirty="0">
                <a:solidFill>
                  <a:schemeClr val="tx1"/>
                </a:solidFill>
                <a:effectLst>
                  <a:outerShdw blurRad="38100" dist="38100" dir="2700000" algn="tl">
                    <a:srgbClr val="000000">
                      <a:alpha val="43137"/>
                    </a:srgbClr>
                  </a:outerShdw>
                </a:effectLst>
              </a:rPr>
              <a:t>TOPLUMDA İÇERİSİNDE BİRLİKTE YAŞAMAK</a:t>
            </a:r>
            <a:endParaRPr lang="tr-TR"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2022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440"/>
            <a:ext cx="5148064" cy="2889560"/>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107504" y="548680"/>
            <a:ext cx="8893651" cy="48245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800" b="1" u="sng" dirty="0">
                <a:solidFill>
                  <a:schemeClr val="tx1"/>
                </a:solidFill>
              </a:rPr>
              <a:t>İSLAM DİNİNDE NE TÜR KURBANLAR VARDIR? </a:t>
            </a:r>
            <a:endParaRPr lang="tr-TR" sz="2800" b="1" u="sng" dirty="0" smtClean="0">
              <a:solidFill>
                <a:schemeClr val="tx1"/>
              </a:solidFill>
            </a:endParaRPr>
          </a:p>
          <a:p>
            <a:pPr lvl="0" algn="just"/>
            <a:endParaRPr lang="tr-TR" sz="2800" b="1" u="sng" dirty="0" smtClean="0">
              <a:solidFill>
                <a:schemeClr val="tx1"/>
              </a:solidFill>
            </a:endParaRPr>
          </a:p>
          <a:p>
            <a:pPr marL="457200" lvl="0" indent="-457200" algn="just">
              <a:buFont typeface="Arial" panose="020B0604020202020204" pitchFamily="34" charset="0"/>
              <a:buChar char="•"/>
            </a:pPr>
            <a:r>
              <a:rPr lang="tr-TR" sz="2000" b="1" dirty="0" smtClean="0">
                <a:solidFill>
                  <a:srgbClr val="FF0000"/>
                </a:solidFill>
              </a:rPr>
              <a:t>UDHİYYE </a:t>
            </a:r>
            <a:r>
              <a:rPr lang="tr-TR" sz="2000" b="1" dirty="0">
                <a:solidFill>
                  <a:srgbClr val="FF0000"/>
                </a:solidFill>
              </a:rPr>
              <a:t>KURBANI: </a:t>
            </a:r>
            <a:r>
              <a:rPr lang="tr-TR" sz="2000" dirty="0">
                <a:solidFill>
                  <a:schemeClr val="tx1"/>
                </a:solidFill>
              </a:rPr>
              <a:t>ZİLHİCCE ayının 10</a:t>
            </a:r>
            <a:r>
              <a:rPr lang="tr-TR" sz="2000" dirty="0" smtClean="0">
                <a:solidFill>
                  <a:schemeClr val="tx1"/>
                </a:solidFill>
              </a:rPr>
              <a:t>. gününün </a:t>
            </a:r>
            <a:r>
              <a:rPr lang="tr-TR" sz="2000" dirty="0">
                <a:solidFill>
                  <a:schemeClr val="tx1"/>
                </a:solidFill>
              </a:rPr>
              <a:t>girmesiyle vacip olan kurbandır. </a:t>
            </a:r>
          </a:p>
          <a:p>
            <a:pPr marL="457200" lvl="0" indent="-457200" algn="just">
              <a:buFont typeface="Arial" panose="020B0604020202020204" pitchFamily="34" charset="0"/>
              <a:buChar char="•"/>
            </a:pPr>
            <a:r>
              <a:rPr lang="tr-TR" sz="2000" b="1" dirty="0">
                <a:solidFill>
                  <a:srgbClr val="FF0000"/>
                </a:solidFill>
              </a:rPr>
              <a:t>ADAK KURBANI </a:t>
            </a:r>
          </a:p>
          <a:p>
            <a:pPr marL="457200" lvl="0" indent="-457200" algn="just">
              <a:buFont typeface="Arial" panose="020B0604020202020204" pitchFamily="34" charset="0"/>
              <a:buChar char="•"/>
            </a:pPr>
            <a:r>
              <a:rPr lang="tr-TR" sz="2000" b="1" dirty="0">
                <a:solidFill>
                  <a:srgbClr val="FF0000"/>
                </a:solidFill>
              </a:rPr>
              <a:t>AKİKA (NESİKE) KURBANI: </a:t>
            </a:r>
            <a:r>
              <a:rPr lang="tr-TR" sz="2000" dirty="0">
                <a:solidFill>
                  <a:schemeClr val="tx1"/>
                </a:solidFill>
              </a:rPr>
              <a:t>Çocuğun doğumunu takip eden günlerde kesilir </a:t>
            </a:r>
          </a:p>
          <a:p>
            <a:pPr marL="457200" lvl="0" indent="-457200" algn="just">
              <a:buFont typeface="Arial" panose="020B0604020202020204" pitchFamily="34" charset="0"/>
              <a:buChar char="•"/>
            </a:pPr>
            <a:r>
              <a:rPr lang="tr-TR" sz="2000" b="1" dirty="0">
                <a:solidFill>
                  <a:srgbClr val="FF0000"/>
                </a:solidFill>
              </a:rPr>
              <a:t>ŞÜKÜR KURBANI: </a:t>
            </a:r>
            <a:r>
              <a:rPr lang="tr-TR" sz="2000" dirty="0">
                <a:solidFill>
                  <a:schemeClr val="tx1"/>
                </a:solidFill>
              </a:rPr>
              <a:t>Yapılan Bir Bina, alınan araç veya ulaşılan büyük bir nimet karşılığında şükür için Kesilir</a:t>
            </a:r>
            <a:r>
              <a:rPr lang="tr-TR" sz="2000" b="1" dirty="0">
                <a:solidFill>
                  <a:schemeClr val="tx1"/>
                </a:solidFill>
              </a:rPr>
              <a:t> </a:t>
            </a:r>
            <a:endParaRPr lang="tr-TR" sz="2000" dirty="0">
              <a:solidFill>
                <a:schemeClr val="tx1"/>
              </a:solidFill>
            </a:endParaRPr>
          </a:p>
          <a:p>
            <a:pPr marL="457200" lvl="0" indent="-457200" algn="just">
              <a:buFont typeface="Arial" panose="020B0604020202020204" pitchFamily="34" charset="0"/>
              <a:buChar char="•"/>
            </a:pPr>
            <a:r>
              <a:rPr lang="tr-TR" sz="2000" b="1" dirty="0" smtClean="0">
                <a:solidFill>
                  <a:srgbClr val="FF0000"/>
                </a:solidFill>
              </a:rPr>
              <a:t>HACC </a:t>
            </a:r>
            <a:r>
              <a:rPr lang="tr-TR" sz="2000" b="1" dirty="0">
                <a:solidFill>
                  <a:srgbClr val="FF0000"/>
                </a:solidFill>
              </a:rPr>
              <a:t>KURBANI (ŞÜKÜR, TATAVVU’): </a:t>
            </a:r>
            <a:r>
              <a:rPr lang="tr-TR" sz="2000" dirty="0">
                <a:solidFill>
                  <a:schemeClr val="tx1"/>
                </a:solidFill>
              </a:rPr>
              <a:t>Kıran veya </a:t>
            </a:r>
            <a:r>
              <a:rPr lang="tr-TR" sz="2000" dirty="0" err="1" smtClean="0">
                <a:solidFill>
                  <a:schemeClr val="tx1"/>
                </a:solidFill>
              </a:rPr>
              <a:t>Temmetü</a:t>
            </a:r>
            <a:r>
              <a:rPr lang="tr-TR" sz="2000" dirty="0" smtClean="0">
                <a:solidFill>
                  <a:schemeClr val="tx1"/>
                </a:solidFill>
              </a:rPr>
              <a:t>’ </a:t>
            </a:r>
            <a:r>
              <a:rPr lang="tr-TR" sz="2000" dirty="0">
                <a:solidFill>
                  <a:schemeClr val="tx1"/>
                </a:solidFill>
              </a:rPr>
              <a:t>haccına niyet edenlerin Allah’a şükretmek için kestikleri.</a:t>
            </a:r>
          </a:p>
          <a:p>
            <a:pPr marL="457200" lvl="0" indent="-457200" algn="just">
              <a:buFont typeface="Arial" panose="020B0604020202020204" pitchFamily="34" charset="0"/>
              <a:buChar char="•"/>
            </a:pPr>
            <a:r>
              <a:rPr lang="tr-TR" sz="2000" b="1" dirty="0" smtClean="0">
                <a:solidFill>
                  <a:srgbClr val="FF0000"/>
                </a:solidFill>
              </a:rPr>
              <a:t>CEZA </a:t>
            </a:r>
            <a:r>
              <a:rPr lang="tr-TR" sz="2000" b="1" dirty="0">
                <a:solidFill>
                  <a:srgbClr val="FF0000"/>
                </a:solidFill>
              </a:rPr>
              <a:t>KURBANI: </a:t>
            </a:r>
            <a:r>
              <a:rPr lang="tr-TR" sz="2000" dirty="0">
                <a:solidFill>
                  <a:schemeClr val="tx1"/>
                </a:solidFill>
              </a:rPr>
              <a:t>İhramlı bir Müslüman’ın, yasak olan işlerden birini yapmasından dolayı, </a:t>
            </a:r>
          </a:p>
          <a:p>
            <a:pPr marL="457200" lvl="0" indent="-457200" algn="just">
              <a:buFont typeface="Arial" panose="020B0604020202020204" pitchFamily="34" charset="0"/>
              <a:buChar char="•"/>
            </a:pPr>
            <a:r>
              <a:rPr lang="tr-TR" sz="2000" b="1" dirty="0">
                <a:solidFill>
                  <a:srgbClr val="FF0000"/>
                </a:solidFill>
              </a:rPr>
              <a:t>İHSAR KURBANI: </a:t>
            </a:r>
            <a:r>
              <a:rPr lang="tr-TR" sz="2000" dirty="0">
                <a:solidFill>
                  <a:schemeClr val="tx1"/>
                </a:solidFill>
              </a:rPr>
              <a:t>İhramlı bir kimsenin haccı tamamlamaya güç yetirememesi halinde </a:t>
            </a:r>
          </a:p>
        </p:txBody>
      </p:sp>
    </p:spTree>
    <p:extLst>
      <p:ext uri="{BB962C8B-B14F-4D97-AF65-F5344CB8AC3E}">
        <p14:creationId xmlns:p14="http://schemas.microsoft.com/office/powerpoint/2010/main" val="338087954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67524" y="1700808"/>
            <a:ext cx="8774052" cy="415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a:solidFill>
                  <a:srgbClr val="FF0000"/>
                </a:solidFill>
                <a:latin typeface="Times New Roman" panose="02020603050405020304" pitchFamily="18" charset="0"/>
                <a:cs typeface="Times New Roman" panose="02020603050405020304" pitchFamily="18" charset="0"/>
              </a:rPr>
              <a:t>Peygamber (as) Müslümanların dağınık yaşadıkları, bir araya gelmedikleri halde ki durumlarını </a:t>
            </a:r>
          </a:p>
          <a:p>
            <a:pPr algn="ctr"/>
            <a:r>
              <a:rPr lang="tr-TR" sz="3600" b="1" u="sng" dirty="0">
                <a:solidFill>
                  <a:srgbClr val="002060"/>
                </a:solidFill>
                <a:latin typeface="Times New Roman" panose="02020603050405020304" pitchFamily="18" charset="0"/>
                <a:cs typeface="Times New Roman" panose="02020603050405020304" pitchFamily="18" charset="0"/>
              </a:rPr>
              <a:t>su üzerindeki saman çöpüne </a:t>
            </a:r>
            <a:r>
              <a:rPr lang="tr-TR" sz="2400" dirty="0">
                <a:solidFill>
                  <a:srgbClr val="FF0000"/>
                </a:solidFill>
                <a:latin typeface="Times New Roman" panose="02020603050405020304" pitchFamily="18" charset="0"/>
                <a:cs typeface="Times New Roman" panose="02020603050405020304" pitchFamily="18" charset="0"/>
              </a:rPr>
              <a:t>benzetmiştir.</a:t>
            </a:r>
          </a:p>
          <a:p>
            <a:pPr algn="ctr"/>
            <a:r>
              <a:rPr lang="ar-AE" sz="3000" dirty="0">
                <a:solidFill>
                  <a:schemeClr val="tx1"/>
                </a:solidFill>
                <a:latin typeface="HASENAT" panose="01000600020000020003" pitchFamily="2" charset="-78"/>
                <a:cs typeface="HASENAT" panose="01000600020000020003" pitchFamily="2" charset="-78"/>
              </a:rPr>
              <a:t>مَنْ فَرَّغَ فَلَيْسَ مِنَّا  </a:t>
            </a:r>
            <a:r>
              <a:rPr lang="tr-TR" sz="3000" dirty="0">
                <a:solidFill>
                  <a:schemeClr val="tx1"/>
                </a:solidFill>
                <a:latin typeface="HASENAT" panose="01000600020000020003" pitchFamily="2" charset="-78"/>
                <a:cs typeface="HASENAT" panose="01000600020000020003" pitchFamily="2" charset="-78"/>
              </a:rPr>
              <a:t> </a:t>
            </a:r>
          </a:p>
          <a:p>
            <a:pPr algn="ctr"/>
            <a:r>
              <a:rPr lang="tr-TR" sz="3600" dirty="0">
                <a:solidFill>
                  <a:srgbClr val="7030A0"/>
                </a:solidFill>
                <a:latin typeface="Times New Roman" panose="02020603050405020304" pitchFamily="18" charset="0"/>
                <a:cs typeface="Times New Roman" panose="02020603050405020304" pitchFamily="18" charset="0"/>
              </a:rPr>
              <a:t>“</a:t>
            </a:r>
            <a:r>
              <a:rPr lang="tr-TR" sz="3600" b="1" dirty="0">
                <a:solidFill>
                  <a:srgbClr val="7030A0"/>
                </a:solidFill>
                <a:latin typeface="Times New Roman" panose="02020603050405020304" pitchFamily="18" charset="0"/>
                <a:cs typeface="Times New Roman" panose="02020603050405020304" pitchFamily="18" charset="0"/>
              </a:rPr>
              <a:t>Ayrılık çıkaran bizden değildir</a:t>
            </a:r>
            <a:r>
              <a:rPr lang="tr-TR" sz="3600" dirty="0">
                <a:solidFill>
                  <a:srgbClr val="7030A0"/>
                </a:solidFill>
                <a:latin typeface="Times New Roman" panose="02020603050405020304" pitchFamily="18" charset="0"/>
                <a:cs typeface="Times New Roman" panose="02020603050405020304" pitchFamily="18" charset="0"/>
              </a:rPr>
              <a:t>” </a:t>
            </a:r>
          </a:p>
          <a:p>
            <a:pPr algn="ctr"/>
            <a:r>
              <a:rPr lang="tr-TR" sz="1050" dirty="0">
                <a:solidFill>
                  <a:schemeClr val="tx1"/>
                </a:solidFill>
                <a:latin typeface="Times New Roman" panose="02020603050405020304" pitchFamily="18" charset="0"/>
                <a:cs typeface="Times New Roman" panose="02020603050405020304" pitchFamily="18" charset="0"/>
              </a:rPr>
              <a:t>(</a:t>
            </a:r>
            <a:r>
              <a:rPr lang="tr-TR" sz="1050" dirty="0" err="1">
                <a:solidFill>
                  <a:schemeClr val="tx1"/>
                </a:solidFill>
                <a:latin typeface="Times New Roman" panose="02020603050405020304" pitchFamily="18" charset="0"/>
                <a:cs typeface="Times New Roman" panose="02020603050405020304" pitchFamily="18" charset="0"/>
              </a:rPr>
              <a:t>Fethül</a:t>
            </a:r>
            <a:r>
              <a:rPr lang="tr-TR" sz="1050" dirty="0">
                <a:solidFill>
                  <a:schemeClr val="tx1"/>
                </a:solidFill>
                <a:latin typeface="Times New Roman" panose="02020603050405020304" pitchFamily="18" charset="0"/>
                <a:cs typeface="Times New Roman" panose="02020603050405020304" pitchFamily="18" charset="0"/>
              </a:rPr>
              <a:t> Kebir, 3/215)</a:t>
            </a:r>
          </a:p>
          <a:p>
            <a:pPr algn="ctr"/>
            <a:r>
              <a:rPr lang="ar-AE" sz="3000" dirty="0">
                <a:solidFill>
                  <a:schemeClr val="tx1"/>
                </a:solidFill>
                <a:latin typeface="HASENAT" panose="01000600020000020003" pitchFamily="2" charset="-78"/>
                <a:cs typeface="HASENAT" panose="01000600020000020003" pitchFamily="2" charset="-78"/>
              </a:rPr>
              <a:t>مَنْ اَصْبَحَ لَا يَهْتَمُّ بِالْمُسْلِمِينَ فَلَيْسَ مِنْهُمْ </a:t>
            </a:r>
            <a:endParaRPr lang="tr-TR" sz="3000" dirty="0">
              <a:solidFill>
                <a:schemeClr val="tx1"/>
              </a:solidFill>
              <a:latin typeface="HASENAT" panose="01000600020000020003" pitchFamily="2" charset="-78"/>
              <a:cs typeface="HASENAT" panose="01000600020000020003" pitchFamily="2" charset="-78"/>
            </a:endParaRPr>
          </a:p>
          <a:p>
            <a:pPr algn="ctr"/>
            <a:r>
              <a:rPr lang="tr-TR" sz="2700" dirty="0">
                <a:solidFill>
                  <a:schemeClr val="tx1"/>
                </a:solidFill>
                <a:latin typeface="Times New Roman" panose="02020603050405020304" pitchFamily="18" charset="0"/>
                <a:cs typeface="Times New Roman" panose="02020603050405020304" pitchFamily="18" charset="0"/>
              </a:rPr>
              <a:t>“</a:t>
            </a:r>
            <a:r>
              <a:rPr lang="tr-TR" sz="2700" b="1" u="sng" dirty="0">
                <a:solidFill>
                  <a:srgbClr val="0070C0"/>
                </a:solidFill>
                <a:latin typeface="Times New Roman" panose="02020603050405020304" pitchFamily="18" charset="0"/>
                <a:cs typeface="Times New Roman" panose="02020603050405020304" pitchFamily="18" charset="0"/>
              </a:rPr>
              <a:t>Müslümanların derdini dert edinmeyen </a:t>
            </a:r>
            <a:r>
              <a:rPr lang="tr-TR" sz="3600" b="1" u="sng" dirty="0">
                <a:solidFill>
                  <a:srgbClr val="7030A0"/>
                </a:solidFill>
                <a:latin typeface="Times New Roman" panose="02020603050405020304" pitchFamily="18" charset="0"/>
                <a:cs typeface="Times New Roman" panose="02020603050405020304" pitchFamily="18" charset="0"/>
              </a:rPr>
              <a:t>onlardan değildir</a:t>
            </a:r>
            <a:r>
              <a:rPr lang="tr-TR" sz="2700" dirty="0">
                <a:solidFill>
                  <a:schemeClr val="tx1"/>
                </a:solidFill>
                <a:latin typeface="Times New Roman" panose="02020603050405020304" pitchFamily="18" charset="0"/>
                <a:cs typeface="Times New Roman" panose="02020603050405020304" pitchFamily="18" charset="0"/>
              </a:rPr>
              <a:t>” </a:t>
            </a:r>
          </a:p>
          <a:p>
            <a:pPr algn="ctr"/>
            <a:r>
              <a:rPr lang="tr-TR" sz="1050" dirty="0">
                <a:solidFill>
                  <a:schemeClr val="tx1"/>
                </a:solidFill>
                <a:latin typeface="Times New Roman" panose="02020603050405020304" pitchFamily="18" charset="0"/>
                <a:cs typeface="Times New Roman" panose="02020603050405020304" pitchFamily="18" charset="0"/>
              </a:rPr>
              <a:t>(Cami-üs </a:t>
            </a:r>
            <a:r>
              <a:rPr lang="tr-TR" sz="1050" dirty="0" err="1">
                <a:solidFill>
                  <a:schemeClr val="tx1"/>
                </a:solidFill>
                <a:latin typeface="Times New Roman" panose="02020603050405020304" pitchFamily="18" charset="0"/>
                <a:cs typeface="Times New Roman" panose="02020603050405020304" pitchFamily="18" charset="0"/>
              </a:rPr>
              <a:t>Sağir</a:t>
            </a:r>
            <a:r>
              <a:rPr lang="tr-TR" sz="1050" dirty="0">
                <a:solidFill>
                  <a:schemeClr val="tx1"/>
                </a:solidFill>
                <a:latin typeface="Times New Roman" panose="02020603050405020304" pitchFamily="18" charset="0"/>
                <a:cs typeface="Times New Roman" panose="02020603050405020304" pitchFamily="18" charset="0"/>
              </a:rPr>
              <a:t>, 2/494)</a:t>
            </a:r>
          </a:p>
        </p:txBody>
      </p:sp>
      <p:sp>
        <p:nvSpPr>
          <p:cNvPr id="4" name="Dikdörtgen 3"/>
          <p:cNvSpPr/>
          <p:nvPr/>
        </p:nvSpPr>
        <p:spPr>
          <a:xfrm>
            <a:off x="94232" y="998730"/>
            <a:ext cx="8993927"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4050" b="1" dirty="0">
                <a:solidFill>
                  <a:schemeClr val="tx1"/>
                </a:solidFill>
                <a:effectLst>
                  <a:outerShdw blurRad="38100" dist="38100" dir="2700000" algn="tl">
                    <a:srgbClr val="000000">
                      <a:alpha val="43137"/>
                    </a:srgbClr>
                  </a:outerShdw>
                </a:effectLst>
              </a:rPr>
              <a:t>DÜNYADA BİRLİKTE YAŞAMAK</a:t>
            </a:r>
            <a:endParaRPr lang="tr-TR" sz="36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58663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tepmap.de/landkarte/osmanli-devleti-12114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836712"/>
            <a:ext cx="6841145" cy="5164038"/>
          </a:xfrm>
          <a:prstGeom prst="rect">
            <a:avLst/>
          </a:prstGeom>
          <a:noFill/>
          <a:extLst>
            <a:ext uri="{909E8E84-426E-40DD-AFC4-6F175D3DCCD1}">
              <a14:hiddenFill xmlns:a14="http://schemas.microsoft.com/office/drawing/2010/main">
                <a:solidFill>
                  <a:srgbClr val="FFFFFF"/>
                </a:solidFill>
              </a14:hiddenFill>
            </a:ext>
          </a:extLst>
        </p:spPr>
      </p:pic>
      <p:sp>
        <p:nvSpPr>
          <p:cNvPr id="4" name="5 Dikdörtgen"/>
          <p:cNvSpPr/>
          <p:nvPr/>
        </p:nvSpPr>
        <p:spPr>
          <a:xfrm>
            <a:off x="2141730" y="4995174"/>
            <a:ext cx="5292588" cy="972108"/>
          </a:xfrm>
          <a:prstGeom prst="rect">
            <a:avLst/>
          </a:prstGeom>
          <a:solidFill>
            <a:schemeClr val="accent6">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1350" b="1" dirty="0">
                <a:solidFill>
                  <a:schemeClr val="tx1"/>
                </a:solidFill>
                <a:latin typeface="Times New Roman" panose="02020603050405020304" pitchFamily="18" charset="0"/>
                <a:cs typeface="Times New Roman" panose="02020603050405020304" pitchFamily="18" charset="0"/>
              </a:rPr>
              <a:t>TARİHİMİZ VE ECDADIMIZ BİRLİKTE YAŞAYARAK </a:t>
            </a:r>
          </a:p>
          <a:p>
            <a:pPr lvl="0" algn="ctr"/>
            <a:r>
              <a:rPr lang="tr-TR" sz="1350" b="1" dirty="0">
                <a:solidFill>
                  <a:schemeClr val="tx1"/>
                </a:solidFill>
                <a:latin typeface="Times New Roman" panose="02020603050405020304" pitchFamily="18" charset="0"/>
                <a:cs typeface="Times New Roman" panose="02020603050405020304" pitchFamily="18" charset="0"/>
              </a:rPr>
              <a:t>VAR OLDUKLARINI BİZLERE HAYKIRIR</a:t>
            </a:r>
            <a:endParaRPr lang="tr-TR" sz="1350" dirty="0">
              <a:solidFill>
                <a:schemeClr val="tx1"/>
              </a:solidFill>
              <a:latin typeface="Times New Roman" panose="02020603050405020304" pitchFamily="18" charset="0"/>
              <a:cs typeface="Times New Roman" panose="02020603050405020304" pitchFamily="18" charset="0"/>
            </a:endParaRPr>
          </a:p>
          <a:p>
            <a:pPr algn="ctr"/>
            <a:r>
              <a:rPr lang="tr-TR" sz="1500" b="1" dirty="0">
                <a:solidFill>
                  <a:srgbClr val="002060"/>
                </a:solidFill>
                <a:latin typeface="Times New Roman" panose="02020603050405020304" pitchFamily="18" charset="0"/>
                <a:cs typeface="Times New Roman" panose="02020603050405020304" pitchFamily="18" charset="0"/>
              </a:rPr>
              <a:t>“Vahyin aydınlığında medenileşerek, </a:t>
            </a:r>
          </a:p>
          <a:p>
            <a:pPr algn="ctr"/>
            <a:r>
              <a:rPr lang="tr-TR" sz="1500" b="1" dirty="0">
                <a:solidFill>
                  <a:srgbClr val="002060"/>
                </a:solidFill>
                <a:latin typeface="Times New Roman" panose="02020603050405020304" pitchFamily="18" charset="0"/>
                <a:cs typeface="Times New Roman" panose="02020603050405020304" pitchFamily="18" charset="0"/>
              </a:rPr>
              <a:t>Medine’yi inşa etmiş ve medeniyetler kurmuşlardır”</a:t>
            </a:r>
            <a:r>
              <a:rPr lang="tr-TR" sz="1500" dirty="0">
                <a:solidFill>
                  <a:srgbClr val="002060"/>
                </a:solidFill>
                <a:latin typeface="Times New Roman" panose="02020603050405020304" pitchFamily="18" charset="0"/>
                <a:cs typeface="Times New Roman" panose="02020603050405020304" pitchFamily="18" charset="0"/>
              </a:rPr>
              <a:t>.</a:t>
            </a:r>
            <a:endParaRPr lang="tr-TR" sz="13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1104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bs.twimg.com/media/BQMZV8FCEAI3pHg.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872" y="857250"/>
            <a:ext cx="6876128" cy="5149348"/>
          </a:xfrm>
          <a:prstGeom prst="rect">
            <a:avLst/>
          </a:prstGeom>
          <a:noFill/>
          <a:extLst>
            <a:ext uri="{909E8E84-426E-40DD-AFC4-6F175D3DCCD1}">
              <a14:hiddenFill xmlns:a14="http://schemas.microsoft.com/office/drawing/2010/main">
                <a:solidFill>
                  <a:srgbClr val="FFFFFF"/>
                </a:solidFill>
              </a14:hiddenFill>
            </a:ext>
          </a:extLst>
        </p:spPr>
      </p:pic>
      <p:sp>
        <p:nvSpPr>
          <p:cNvPr id="4" name="5 Dikdörtgen"/>
          <p:cNvSpPr/>
          <p:nvPr/>
        </p:nvSpPr>
        <p:spPr>
          <a:xfrm>
            <a:off x="1115616" y="5103186"/>
            <a:ext cx="5400600" cy="864096"/>
          </a:xfrm>
          <a:prstGeom prst="rect">
            <a:avLst/>
          </a:prstGeom>
          <a:solidFill>
            <a:schemeClr val="accent6">
              <a:lumMod val="60000"/>
              <a:lumOff val="4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b="1" dirty="0">
                <a:solidFill>
                  <a:schemeClr val="tx1"/>
                </a:solidFill>
                <a:latin typeface="Times New Roman" panose="02020603050405020304" pitchFamily="18" charset="0"/>
                <a:cs typeface="Times New Roman" panose="02020603050405020304" pitchFamily="18" charset="0"/>
              </a:rPr>
              <a:t>ECDAT YADİGARI TOPRAKLARDA MÜSLÜMANLARIN İÇİNDE BULUNDUĞU KORKUNÇ DURUM</a:t>
            </a:r>
            <a:endParaRPr lang="tr-T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35056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62289" y="1754814"/>
            <a:ext cx="8805463" cy="4050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500" dirty="0">
                <a:solidFill>
                  <a:schemeClr val="tx1"/>
                </a:solidFill>
              </a:rPr>
              <a:t>Dünya üzerinde yaşayan insanlık bir araya gelince insanların daha çok şeyler başardığını görmüş ve bundan dolayı çeşitli şekillerde teşekküller oluşturarak, aynı amaç ve doğrultuda hareket etmek üzere birleşmeye çalışmışlardır. </a:t>
            </a:r>
          </a:p>
          <a:p>
            <a:pPr algn="just"/>
            <a:r>
              <a:rPr lang="tr-TR" sz="1500" b="1" dirty="0">
                <a:solidFill>
                  <a:srgbClr val="002060"/>
                </a:solidFill>
              </a:rPr>
              <a:t>Ancak kalplerin birleşemediği, vicdanların şekillendiremediği bazı kurum ve kuruluşlar çıkarları doğrultusunda hareket ederek insana ve insanlığa zarar vermiştir. (Haçlılar, Dünya savaşları için bir araya gelenler…)</a:t>
            </a:r>
          </a:p>
          <a:p>
            <a:pPr algn="just"/>
            <a:r>
              <a:rPr lang="tr-TR" sz="1500" b="1" dirty="0">
                <a:solidFill>
                  <a:srgbClr val="0070C0"/>
                </a:solidFill>
              </a:rPr>
              <a:t>Aslında bütün bunlar bizlere birlikteliğin, birlikte hareket etmenin işleri kolaylaştıracağını, güç oluşacağını, paylaşımla üzerindeki yükün hafifleyeceğini ve sırtının kolaylıkla yere getirilemeyeceğini de göstermektedir. </a:t>
            </a:r>
          </a:p>
          <a:p>
            <a:pPr algn="just"/>
            <a:r>
              <a:rPr lang="tr-TR" sz="1500" dirty="0">
                <a:solidFill>
                  <a:schemeClr val="tx1"/>
                </a:solidFill>
              </a:rPr>
              <a:t>Dünya bu yönde hareket ederken bizlerde aynı yöntemlerle ancak </a:t>
            </a:r>
            <a:r>
              <a:rPr lang="tr-TR" sz="1500" b="1" dirty="0">
                <a:solidFill>
                  <a:schemeClr val="tx1"/>
                </a:solidFill>
              </a:rPr>
              <a:t>kalpleri birleştirip vicdanı harekete geçirecek kapsamlı ve insan eksenli yeni oluşumlara doğru yol almalıyız</a:t>
            </a:r>
            <a:r>
              <a:rPr lang="tr-TR" sz="1500" dirty="0">
                <a:solidFill>
                  <a:schemeClr val="tx1"/>
                </a:solidFill>
              </a:rPr>
              <a:t>. Her türlü teknolojik gelişmenin ve iletişimin olduğu günümüz dünyasında var olmak, söz edebilmek güç sahibi olup bu yönde hareket edebilmeliyiz.</a:t>
            </a:r>
          </a:p>
        </p:txBody>
      </p:sp>
      <p:sp>
        <p:nvSpPr>
          <p:cNvPr id="4" name="5 Dikdörtgen"/>
          <p:cNvSpPr/>
          <p:nvPr/>
        </p:nvSpPr>
        <p:spPr>
          <a:xfrm>
            <a:off x="1143000" y="944724"/>
            <a:ext cx="6858000"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tr-TR" b="1" dirty="0">
                <a:solidFill>
                  <a:srgbClr val="C00000"/>
                </a:solidFill>
              </a:rPr>
              <a:t>BİRLİKTEN KUVVET DOĞAR. KURUMLAR, DERNEKLER, VAKIFLAR, BİRLİKLER BİZE BİRLİĞİN ÖNEMİNİ GÖSTERİYOR. </a:t>
            </a:r>
          </a:p>
          <a:p>
            <a:pPr lvl="0" algn="just"/>
            <a:r>
              <a:rPr lang="tr-TR" b="1" dirty="0">
                <a:solidFill>
                  <a:srgbClr val="C00000"/>
                </a:solidFill>
              </a:rPr>
              <a:t>(KIZILAY, TDV, SYDV, AB, BM, NATO, WHO, 2.DÜNYA SAVAŞI…) </a:t>
            </a:r>
            <a:endParaRPr lang="tr-TR" dirty="0">
              <a:solidFill>
                <a:srgbClr val="C00000"/>
              </a:solidFill>
            </a:endParaRPr>
          </a:p>
        </p:txBody>
      </p:sp>
    </p:spTree>
    <p:extLst>
      <p:ext uri="{BB962C8B-B14F-4D97-AF65-F5344CB8AC3E}">
        <p14:creationId xmlns:p14="http://schemas.microsoft.com/office/powerpoint/2010/main" val="32204157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045174"/>
            <a:ext cx="4572000" cy="2182552"/>
          </a:xfrm>
          <a:prstGeom prst="rect">
            <a:avLst/>
          </a:prstGeom>
          <a:noFill/>
          <a:extLst>
            <a:ext uri="{909E8E84-426E-40DD-AFC4-6F175D3DCCD1}">
              <a14:hiddenFill xmlns:a14="http://schemas.microsoft.com/office/drawing/2010/main">
                <a:solidFill>
                  <a:srgbClr val="FFFFFF"/>
                </a:solidFill>
              </a14:hiddenFill>
            </a:ext>
          </a:extLst>
        </p:spPr>
      </p:pic>
      <p:sp>
        <p:nvSpPr>
          <p:cNvPr id="3" name="4 Dikdörtgen"/>
          <p:cNvSpPr/>
          <p:nvPr/>
        </p:nvSpPr>
        <p:spPr>
          <a:xfrm>
            <a:off x="0" y="6237312"/>
            <a:ext cx="914400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4000" b="1" dirty="0" smtClean="0">
                <a:solidFill>
                  <a:schemeClr val="tx1"/>
                </a:solidFill>
                <a:latin typeface="Times New Roman" pitchFamily="18" charset="0"/>
                <a:cs typeface="Times New Roman" pitchFamily="18" charset="0"/>
              </a:rPr>
              <a:t>ARŞIN GÖLGESİNDE BULUŞALIM</a:t>
            </a:r>
            <a:endParaRPr lang="tr-TR" sz="40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27384"/>
            <a:ext cx="9144000" cy="407255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tx1"/>
                </a:solidFill>
                <a:cs typeface="Emine" panose="03020400000000000000" pitchFamily="66" charset="-78"/>
              </a:rPr>
              <a:t>سبْعَةٌ </a:t>
            </a:r>
            <a:r>
              <a:rPr lang="ar-SA" sz="2400" dirty="0">
                <a:solidFill>
                  <a:schemeClr val="tx1"/>
                </a:solidFill>
                <a:cs typeface="Emine" panose="03020400000000000000" pitchFamily="66" charset="-78"/>
              </a:rPr>
              <a:t>يُظِلُّهُم اللَّه في ظِلِّهِ يَوْمَ لا ظِلَّ إِلاَّ ظِلُّهُ : إِمامٌ عادِلٌ .... ورَجُلان تَحَابَّا في اللَّهِ اجْتَمَعَا عَلَيْهِ ، وَتَفَرَّقَا عَلَيْهِ</a:t>
            </a:r>
            <a:endParaRPr lang="tr-TR" sz="2400" dirty="0">
              <a:solidFill>
                <a:schemeClr val="tx1"/>
              </a:solidFill>
              <a:cs typeface="Emine" panose="03020400000000000000" pitchFamily="66" charset="-78"/>
            </a:endParaRPr>
          </a:p>
          <a:p>
            <a:pPr algn="ctr"/>
            <a:r>
              <a:rPr lang="tr-TR" sz="2400" b="1" dirty="0">
                <a:solidFill>
                  <a:schemeClr val="tx1"/>
                </a:solidFill>
              </a:rPr>
              <a:t> “Başka bir gölgenin bulunmadığı Kıyamet gününde Allah Teâlâ, yedi  insanı, arşının gölgesinde barındıracaktır: … </a:t>
            </a:r>
            <a:endParaRPr lang="tr-TR" sz="2400" b="1" dirty="0" smtClean="0">
              <a:solidFill>
                <a:schemeClr val="tx1"/>
              </a:solidFill>
            </a:endParaRPr>
          </a:p>
          <a:p>
            <a:pPr algn="ctr"/>
            <a:r>
              <a:rPr lang="tr-TR" sz="2800" b="1" u="sng" dirty="0" smtClean="0">
                <a:solidFill>
                  <a:schemeClr val="tx1"/>
                </a:solidFill>
              </a:rPr>
              <a:t>Birbirlerini </a:t>
            </a:r>
            <a:r>
              <a:rPr lang="tr-TR" sz="2800" b="1" u="sng" dirty="0">
                <a:solidFill>
                  <a:schemeClr val="tx1"/>
                </a:solidFill>
              </a:rPr>
              <a:t>Allah için sevip buluşmaları da ayrılmaları da Allah için olan iki insan …  </a:t>
            </a:r>
            <a:r>
              <a:rPr lang="tr-TR" sz="1600" dirty="0" smtClean="0">
                <a:solidFill>
                  <a:schemeClr val="tx1"/>
                </a:solidFill>
              </a:rPr>
              <a:t>(</a:t>
            </a:r>
            <a:r>
              <a:rPr lang="tr-TR" sz="1600" dirty="0" err="1">
                <a:solidFill>
                  <a:schemeClr val="tx1"/>
                </a:solidFill>
              </a:rPr>
              <a:t>Buhâri</a:t>
            </a:r>
            <a:r>
              <a:rPr lang="tr-TR" sz="1600" dirty="0">
                <a:solidFill>
                  <a:schemeClr val="tx1"/>
                </a:solidFill>
              </a:rPr>
              <a:t>, Ezan 36) </a:t>
            </a:r>
          </a:p>
        </p:txBody>
      </p:sp>
    </p:spTree>
    <p:extLst>
      <p:ext uri="{BB962C8B-B14F-4D97-AF65-F5344CB8AC3E}">
        <p14:creationId xmlns:p14="http://schemas.microsoft.com/office/powerpoint/2010/main" val="18179603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805744"/>
            <a:ext cx="9144000" cy="5719600"/>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400" dirty="0" smtClean="0">
                <a:solidFill>
                  <a:schemeClr val="tx1"/>
                </a:solidFill>
                <a:latin typeface="HASENAT4" pitchFamily="2" charset="-78"/>
                <a:cs typeface="Emine" panose="03020400000000000000" pitchFamily="66" charset="-78"/>
              </a:rPr>
              <a:t>مَنْ أَحْيَالَيْلَةَ</a:t>
            </a:r>
            <a:r>
              <a:rPr lang="tr-TR" sz="4400" dirty="0" smtClean="0">
                <a:solidFill>
                  <a:schemeClr val="tx1"/>
                </a:solidFill>
                <a:latin typeface="HASENAT4" pitchFamily="2" charset="-78"/>
                <a:cs typeface="Emine" panose="03020400000000000000" pitchFamily="66" charset="-78"/>
              </a:rPr>
              <a:t> </a:t>
            </a:r>
            <a:r>
              <a:rPr lang="ar-SA" sz="4400" dirty="0" smtClean="0">
                <a:solidFill>
                  <a:schemeClr val="tx1"/>
                </a:solidFill>
                <a:latin typeface="HASENAT4" pitchFamily="2" charset="-78"/>
                <a:cs typeface="Emine" panose="03020400000000000000" pitchFamily="66" charset="-78"/>
              </a:rPr>
              <a:t>الْفِطْرِ وَلَيْلَةَ اْلأَضْحَي</a:t>
            </a:r>
            <a:r>
              <a:rPr lang="tr-TR" sz="4400" dirty="0" smtClean="0">
                <a:solidFill>
                  <a:schemeClr val="tx1"/>
                </a:solidFill>
                <a:latin typeface="HASENAT4" pitchFamily="2" charset="-78"/>
                <a:cs typeface="Emine" panose="03020400000000000000" pitchFamily="66" charset="-78"/>
              </a:rPr>
              <a:t> </a:t>
            </a:r>
            <a:r>
              <a:rPr lang="ar-SA" sz="4400" dirty="0" smtClean="0">
                <a:solidFill>
                  <a:schemeClr val="tx1"/>
                </a:solidFill>
                <a:latin typeface="HASENAT4" pitchFamily="2" charset="-78"/>
                <a:cs typeface="Emine" panose="03020400000000000000" pitchFamily="66" charset="-78"/>
              </a:rPr>
              <a:t> لمْ َيمُتْ قَلْبُهُ </a:t>
            </a:r>
            <a:r>
              <a:rPr lang="ar-SA" sz="4400" dirty="0" smtClean="0">
                <a:solidFill>
                  <a:srgbClr val="FF0000"/>
                </a:solidFill>
                <a:latin typeface="HASENAT4" pitchFamily="2" charset="-78"/>
                <a:cs typeface="Emine" panose="03020400000000000000" pitchFamily="66" charset="-78"/>
              </a:rPr>
              <a:t>يَوْمَ َتمُوتُ اْلقُلُوبُ</a:t>
            </a:r>
            <a:endParaRPr lang="tr-TR" sz="4400" dirty="0" smtClean="0">
              <a:solidFill>
                <a:srgbClr val="FF0000"/>
              </a:solidFill>
              <a:cs typeface="Emine" panose="03020400000000000000" pitchFamily="66" charset="-78"/>
            </a:endParaRPr>
          </a:p>
          <a:p>
            <a:pPr algn="ctr"/>
            <a:r>
              <a:rPr lang="tr-TR" sz="3600" b="1" dirty="0" smtClean="0">
                <a:solidFill>
                  <a:schemeClr val="tx1"/>
                </a:solidFill>
              </a:rPr>
              <a:t>“Kim ramazan ve kurban bayramı gecelerini ihya edip iyi geçirirse, </a:t>
            </a:r>
          </a:p>
          <a:p>
            <a:pPr algn="ctr"/>
            <a:r>
              <a:rPr lang="tr-TR" sz="5400" b="1" dirty="0" smtClean="0">
                <a:solidFill>
                  <a:srgbClr val="FF0000"/>
                </a:solidFill>
                <a:effectLst>
                  <a:outerShdw blurRad="38100" dist="38100" dir="2700000" algn="tl">
                    <a:srgbClr val="000000">
                      <a:alpha val="43137"/>
                    </a:srgbClr>
                  </a:outerShdw>
                </a:effectLst>
              </a:rPr>
              <a:t>kalplerin öldüğü günde, </a:t>
            </a:r>
          </a:p>
          <a:p>
            <a:pPr algn="ctr"/>
            <a:r>
              <a:rPr lang="tr-TR" sz="5400" b="1" dirty="0" smtClean="0">
                <a:solidFill>
                  <a:srgbClr val="FF0000"/>
                </a:solidFill>
                <a:effectLst>
                  <a:outerShdw blurRad="38100" dist="38100" dir="2700000" algn="tl">
                    <a:srgbClr val="000000">
                      <a:alpha val="43137"/>
                    </a:srgbClr>
                  </a:outerShdw>
                </a:effectLst>
              </a:rPr>
              <a:t>o kimsenin kalbi ölmez.”</a:t>
            </a:r>
            <a:endParaRPr lang="tr-TR" sz="2400" dirty="0">
              <a:solidFill>
                <a:schemeClr val="tx1"/>
              </a:solidFill>
            </a:endParaRPr>
          </a:p>
        </p:txBody>
      </p:sp>
    </p:spTree>
    <p:extLst>
      <p:ext uri="{BB962C8B-B14F-4D97-AF65-F5344CB8AC3E}">
        <p14:creationId xmlns:p14="http://schemas.microsoft.com/office/powerpoint/2010/main" val="28912361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628800"/>
            <a:ext cx="9144000" cy="5229200"/>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2800" dirty="0">
                <a:solidFill>
                  <a:schemeClr val="tx1"/>
                </a:solidFill>
              </a:rPr>
              <a:t>Peygamberimiz (SAV) şöyle buyuruyor:</a:t>
            </a:r>
          </a:p>
          <a:p>
            <a:pPr algn="just"/>
            <a:r>
              <a:rPr lang="tr-TR" sz="2800" dirty="0">
                <a:solidFill>
                  <a:schemeClr val="tx1"/>
                </a:solidFill>
              </a:rPr>
              <a:t>“Her bayram gecesinde Şeytan </a:t>
            </a:r>
            <a:r>
              <a:rPr lang="tr-TR" sz="2800" dirty="0" err="1">
                <a:solidFill>
                  <a:schemeClr val="tx1"/>
                </a:solidFill>
              </a:rPr>
              <a:t>feryad</a:t>
            </a:r>
            <a:r>
              <a:rPr lang="tr-TR" sz="2800" dirty="0">
                <a:solidFill>
                  <a:schemeClr val="tx1"/>
                </a:solidFill>
              </a:rPr>
              <a:t> </a:t>
            </a:r>
            <a:r>
              <a:rPr lang="tr-TR" sz="2800" dirty="0" smtClean="0">
                <a:solidFill>
                  <a:schemeClr val="tx1"/>
                </a:solidFill>
              </a:rPr>
              <a:t>eder, </a:t>
            </a:r>
          </a:p>
          <a:p>
            <a:pPr algn="just"/>
            <a:r>
              <a:rPr lang="tr-TR" sz="2800" dirty="0" smtClean="0">
                <a:solidFill>
                  <a:schemeClr val="tx1"/>
                </a:solidFill>
              </a:rPr>
              <a:t>Adamları </a:t>
            </a:r>
            <a:r>
              <a:rPr lang="tr-TR" sz="2800" dirty="0">
                <a:solidFill>
                  <a:schemeClr val="tx1"/>
                </a:solidFill>
              </a:rPr>
              <a:t>ona: </a:t>
            </a:r>
            <a:r>
              <a:rPr lang="tr-TR" sz="2800" b="1" dirty="0">
                <a:solidFill>
                  <a:schemeClr val="tx1"/>
                </a:solidFill>
              </a:rPr>
              <a:t>“Sana ne oldu, seni öfkelendiren şey nedir? Senin bu bağırmandan biz çok müteessir oluyoruz” </a:t>
            </a:r>
            <a:r>
              <a:rPr lang="tr-TR" sz="2800" dirty="0">
                <a:solidFill>
                  <a:schemeClr val="tx1"/>
                </a:solidFill>
              </a:rPr>
              <a:t>derler. </a:t>
            </a:r>
            <a:endParaRPr lang="tr-TR" sz="2800" dirty="0" smtClean="0">
              <a:solidFill>
                <a:schemeClr val="tx1"/>
              </a:solidFill>
            </a:endParaRPr>
          </a:p>
          <a:p>
            <a:pPr algn="just"/>
            <a:r>
              <a:rPr lang="tr-TR" sz="2800" dirty="0" smtClean="0">
                <a:solidFill>
                  <a:schemeClr val="tx1"/>
                </a:solidFill>
              </a:rPr>
              <a:t>Şeytan</a:t>
            </a:r>
            <a:r>
              <a:rPr lang="tr-TR" sz="2800" dirty="0">
                <a:solidFill>
                  <a:schemeClr val="tx1"/>
                </a:solidFill>
              </a:rPr>
              <a:t>: </a:t>
            </a:r>
            <a:r>
              <a:rPr lang="tr-TR" sz="3200" b="1" dirty="0">
                <a:solidFill>
                  <a:schemeClr val="tx1"/>
                </a:solidFill>
              </a:rPr>
              <a:t>“Bir şey yok. Ama Allah Ümmet-i Muhammed’i bu gece af ve mağfiret etti.</a:t>
            </a:r>
            <a:r>
              <a:rPr lang="tr-TR" sz="2800" b="1" dirty="0">
                <a:solidFill>
                  <a:schemeClr val="tx1"/>
                </a:solidFill>
              </a:rPr>
              <a:t> </a:t>
            </a:r>
            <a:r>
              <a:rPr lang="tr-TR" sz="3200" b="1" dirty="0">
                <a:solidFill>
                  <a:schemeClr val="tx1"/>
                </a:solidFill>
              </a:rPr>
              <a:t>Size düşen görev, bunları lezzet, şehvet ve içki ile meşgul etmenizdir. Ta ki, Allah onlara </a:t>
            </a:r>
            <a:r>
              <a:rPr lang="tr-TR" sz="3200" b="1" dirty="0" err="1">
                <a:solidFill>
                  <a:schemeClr val="tx1"/>
                </a:solidFill>
              </a:rPr>
              <a:t>buğz</a:t>
            </a:r>
            <a:r>
              <a:rPr lang="tr-TR" sz="3200" b="1" dirty="0">
                <a:solidFill>
                  <a:schemeClr val="tx1"/>
                </a:solidFill>
              </a:rPr>
              <a:t> edinceye kadar” </a:t>
            </a:r>
            <a:r>
              <a:rPr lang="tr-TR" sz="2800" dirty="0">
                <a:solidFill>
                  <a:schemeClr val="tx1"/>
                </a:solidFill>
              </a:rPr>
              <a:t>der.</a:t>
            </a:r>
            <a:endParaRPr lang="tr-TR" sz="2400" b="1" dirty="0">
              <a:solidFill>
                <a:schemeClr val="tx1"/>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smtClean="0">
                <a:solidFill>
                  <a:schemeClr val="tx1"/>
                </a:solidFill>
              </a:rPr>
              <a:t>ŞEYTAN FERYAD EDER</a:t>
            </a:r>
            <a:endParaRPr lang="tr-TR" sz="7200" b="1" dirty="0">
              <a:solidFill>
                <a:schemeClr val="tx1"/>
              </a:solidFill>
            </a:endParaRPr>
          </a:p>
        </p:txBody>
      </p:sp>
    </p:spTree>
    <p:extLst>
      <p:ext uri="{BB962C8B-B14F-4D97-AF65-F5344CB8AC3E}">
        <p14:creationId xmlns:p14="http://schemas.microsoft.com/office/powerpoint/2010/main" val="12057286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0" y="4149080"/>
            <a:ext cx="9144000"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smtClean="0">
                <a:solidFill>
                  <a:schemeClr val="tx1"/>
                </a:solidFill>
                <a:latin typeface="HASENAT" panose="01000600020000020003" pitchFamily="2" charset="-78"/>
                <a:cs typeface="Emine" panose="03020400000000000000" pitchFamily="66" charset="-78"/>
              </a:rPr>
              <a:t>يَا </a:t>
            </a:r>
            <a:r>
              <a:rPr lang="ar-SA" sz="2400" dirty="0">
                <a:solidFill>
                  <a:schemeClr val="tx1"/>
                </a:solidFill>
                <a:latin typeface="HASENAT" panose="01000600020000020003" pitchFamily="2" charset="-78"/>
                <a:cs typeface="Emine" panose="03020400000000000000" pitchFamily="66" charset="-78"/>
              </a:rPr>
              <a:t>اَيُّهَا </a:t>
            </a:r>
            <a:r>
              <a:rPr lang="ar-SA" sz="2400" dirty="0" smtClean="0">
                <a:solidFill>
                  <a:schemeClr val="tx1"/>
                </a:solidFill>
                <a:latin typeface="HASENAT" panose="01000600020000020003" pitchFamily="2" charset="-78"/>
                <a:cs typeface="Emine" panose="03020400000000000000" pitchFamily="66" charset="-78"/>
              </a:rPr>
              <a:t>الَّذينَ </a:t>
            </a:r>
            <a:r>
              <a:rPr lang="ar-SA" sz="2400" dirty="0">
                <a:solidFill>
                  <a:schemeClr val="tx1"/>
                </a:solidFill>
                <a:latin typeface="HASENAT" panose="01000600020000020003" pitchFamily="2" charset="-78"/>
                <a:cs typeface="Emine" panose="03020400000000000000" pitchFamily="66" charset="-78"/>
              </a:rPr>
              <a:t>اٰمَنُوا ادْخُلُوا فِى السِّلْمِ كَافَّةً وَلَا تَتَّبِعُوا خُطُوَاتِ الشَّيْطَانِ اِنَّهُ لَكُمْ عَدُوٌّ </a:t>
            </a:r>
            <a:r>
              <a:rPr lang="ar-SA" sz="2400" dirty="0" smtClean="0">
                <a:solidFill>
                  <a:schemeClr val="tx1"/>
                </a:solidFill>
                <a:latin typeface="HASENAT" panose="01000600020000020003" pitchFamily="2" charset="-78"/>
                <a:cs typeface="Emine" panose="03020400000000000000" pitchFamily="66" charset="-78"/>
              </a:rPr>
              <a:t>مُبينٌ</a:t>
            </a:r>
            <a:endParaRPr lang="tr-TR" sz="2400" dirty="0">
              <a:solidFill>
                <a:schemeClr val="tx1"/>
              </a:solidFill>
              <a:latin typeface="HASENAT" panose="01000600020000020003" pitchFamily="2" charset="-78"/>
              <a:cs typeface="Emine" panose="03020400000000000000" pitchFamily="66" charset="-78"/>
            </a:endParaRPr>
          </a:p>
          <a:p>
            <a:pPr algn="ctr"/>
            <a:r>
              <a:rPr lang="tr-TR" sz="3600" dirty="0">
                <a:solidFill>
                  <a:srgbClr val="FF0000"/>
                </a:solidFill>
              </a:rPr>
              <a:t>“</a:t>
            </a:r>
            <a:r>
              <a:rPr lang="tr-TR" sz="3600" b="1" dirty="0">
                <a:solidFill>
                  <a:srgbClr val="FF0000"/>
                </a:solidFill>
              </a:rPr>
              <a:t>Ey iman edenler! Hep birden barışa girin.</a:t>
            </a:r>
            <a:r>
              <a:rPr lang="tr-TR" sz="3600" dirty="0">
                <a:solidFill>
                  <a:srgbClr val="FF0000"/>
                </a:solidFill>
              </a:rPr>
              <a:t> </a:t>
            </a:r>
            <a:r>
              <a:rPr lang="tr-TR" sz="4000" b="1" dirty="0">
                <a:solidFill>
                  <a:srgbClr val="002060"/>
                </a:solidFill>
              </a:rPr>
              <a:t>Sakın şeytanın peşinden gitmeyin. </a:t>
            </a:r>
            <a:endParaRPr lang="tr-TR" sz="4000" b="1" dirty="0" smtClean="0">
              <a:solidFill>
                <a:srgbClr val="002060"/>
              </a:solidFill>
            </a:endParaRPr>
          </a:p>
          <a:p>
            <a:pPr algn="ctr"/>
            <a:r>
              <a:rPr lang="tr-TR" sz="4000" dirty="0" smtClean="0">
                <a:solidFill>
                  <a:schemeClr val="tx1"/>
                </a:solidFill>
              </a:rPr>
              <a:t>Çünkü </a:t>
            </a:r>
            <a:r>
              <a:rPr lang="tr-TR" sz="4000" dirty="0">
                <a:solidFill>
                  <a:schemeClr val="tx1"/>
                </a:solidFill>
              </a:rPr>
              <a:t>o, apaçık düşmanınızdır</a:t>
            </a:r>
            <a:r>
              <a:rPr lang="tr-TR" sz="4000" dirty="0" smtClean="0">
                <a:solidFill>
                  <a:schemeClr val="tx1"/>
                </a:solidFill>
              </a:rPr>
              <a:t>.”</a:t>
            </a:r>
            <a:r>
              <a:rPr lang="tr-TR" sz="2800" dirty="0" smtClean="0">
                <a:solidFill>
                  <a:schemeClr val="tx1"/>
                </a:solidFill>
              </a:rPr>
              <a:t>( bakara 208 )</a:t>
            </a:r>
            <a:endParaRPr lang="tr-TR" sz="2800" dirty="0">
              <a:solidFill>
                <a:schemeClr val="tx1"/>
              </a:solidFill>
            </a:endParaRPr>
          </a:p>
        </p:txBody>
      </p:sp>
      <p:sp>
        <p:nvSpPr>
          <p:cNvPr id="4" name="Dikdörtgen 3"/>
          <p:cNvSpPr/>
          <p:nvPr/>
        </p:nvSpPr>
        <p:spPr>
          <a:xfrm>
            <a:off x="0" y="548680"/>
            <a:ext cx="9144000"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b="1" dirty="0" smtClean="0">
                <a:solidFill>
                  <a:schemeClr val="tx1"/>
                </a:solidFill>
                <a:latin typeface="Times New Roman" panose="02020603050405020304" pitchFamily="18" charset="0"/>
                <a:cs typeface="Times New Roman" panose="02020603050405020304" pitchFamily="18" charset="0"/>
              </a:rPr>
              <a:t>ŞEYTANDAN UZAK DURALIM</a:t>
            </a:r>
            <a:endParaRPr lang="tr-TR" sz="3600" b="1" dirty="0">
              <a:solidFill>
                <a:schemeClr val="tx1"/>
              </a:solidFill>
              <a:latin typeface="Times New Roman" panose="02020603050405020304" pitchFamily="18" charset="0"/>
              <a:cs typeface="Times New Roman" panose="02020603050405020304" pitchFamily="18" charset="0"/>
            </a:endParaRPr>
          </a:p>
        </p:txBody>
      </p:sp>
      <p:pic>
        <p:nvPicPr>
          <p:cNvPr id="14340" name="Picture 4" descr="Åeyta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84784"/>
            <a:ext cx="3960440" cy="198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9471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800" b="1" dirty="0" smtClean="0">
                <a:solidFill>
                  <a:schemeClr val="tx1"/>
                </a:solidFill>
              </a:rPr>
              <a:t>BAYRAMLAR</a:t>
            </a:r>
            <a:endParaRPr lang="tr-TR" sz="8800" b="1" dirty="0">
              <a:solidFill>
                <a:schemeClr val="tx1"/>
              </a:solidFill>
            </a:endParaRPr>
          </a:p>
        </p:txBody>
      </p:sp>
      <p:sp>
        <p:nvSpPr>
          <p:cNvPr id="4" name="11 Çapraz Köşesi Kesik Dikdörtgen"/>
          <p:cNvSpPr/>
          <p:nvPr/>
        </p:nvSpPr>
        <p:spPr>
          <a:xfrm>
            <a:off x="1" y="1196752"/>
            <a:ext cx="9144000" cy="547260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800" dirty="0" smtClean="0">
                <a:solidFill>
                  <a:schemeClr val="tx1"/>
                </a:solidFill>
              </a:rPr>
              <a:t>Bayramlar Salt İbadet, Eğlence Veya Tatil Günleri Değildir</a:t>
            </a:r>
          </a:p>
          <a:p>
            <a:pPr marL="342900" lvl="0" indent="-342900">
              <a:buFont typeface="Arial" panose="020B0604020202020204" pitchFamily="34" charset="0"/>
              <a:buChar char="•"/>
            </a:pPr>
            <a:r>
              <a:rPr lang="tr-TR" sz="2800" dirty="0" smtClean="0">
                <a:solidFill>
                  <a:schemeClr val="tx1"/>
                </a:solidFill>
              </a:rPr>
              <a:t>Bayramlar Barış Ve Sevinç Günleridir.</a:t>
            </a:r>
          </a:p>
          <a:p>
            <a:pPr marL="342900" lvl="0" indent="-342900">
              <a:buFont typeface="Arial" panose="020B0604020202020204" pitchFamily="34" charset="0"/>
              <a:buChar char="•"/>
            </a:pPr>
            <a:r>
              <a:rPr lang="tr-TR" sz="2800" dirty="0" smtClean="0">
                <a:solidFill>
                  <a:schemeClr val="tx1"/>
                </a:solidFill>
              </a:rPr>
              <a:t>Bayramlar Af Günleridir</a:t>
            </a:r>
          </a:p>
          <a:p>
            <a:pPr marL="342900" lvl="0" indent="-342900">
              <a:buFont typeface="Arial" panose="020B0604020202020204" pitchFamily="34" charset="0"/>
              <a:buChar char="•"/>
            </a:pPr>
            <a:r>
              <a:rPr lang="tr-TR" sz="2800" dirty="0" smtClean="0">
                <a:solidFill>
                  <a:schemeClr val="tx1"/>
                </a:solidFill>
              </a:rPr>
              <a:t>Bayramlar Merhamet Duygularının Yoğunlaştığı Günlerdir</a:t>
            </a:r>
          </a:p>
          <a:p>
            <a:pPr marL="342900" lvl="0" indent="-342900">
              <a:buFont typeface="Arial" panose="020B0604020202020204" pitchFamily="34" charset="0"/>
              <a:buChar char="•"/>
            </a:pPr>
            <a:r>
              <a:rPr lang="tr-TR" sz="2800" dirty="0" smtClean="0">
                <a:solidFill>
                  <a:schemeClr val="tx1"/>
                </a:solidFill>
              </a:rPr>
              <a:t>Bayramlar Ayıp Ve Kusurları Örtme Günüdür</a:t>
            </a:r>
          </a:p>
          <a:p>
            <a:pPr marL="342900" lvl="0" indent="-342900">
              <a:buFont typeface="Arial" panose="020B0604020202020204" pitchFamily="34" charset="0"/>
              <a:buChar char="•"/>
            </a:pPr>
            <a:r>
              <a:rPr lang="tr-TR" sz="2800" dirty="0" smtClean="0">
                <a:solidFill>
                  <a:schemeClr val="tx1"/>
                </a:solidFill>
              </a:rPr>
              <a:t>Bayramlar Akrabaların Fazlaca Görülüp Gözetildiği Günlerdir</a:t>
            </a:r>
          </a:p>
          <a:p>
            <a:pPr marL="342900" lvl="0" indent="-342900">
              <a:buFont typeface="Arial" panose="020B0604020202020204" pitchFamily="34" charset="0"/>
              <a:buChar char="•"/>
            </a:pPr>
            <a:r>
              <a:rPr lang="tr-TR" sz="2800" dirty="0" smtClean="0">
                <a:solidFill>
                  <a:schemeClr val="tx1"/>
                </a:solidFill>
              </a:rPr>
              <a:t>Bayramlar Ziyaretleşme Ve Tebrikleşme Günleridir</a:t>
            </a:r>
          </a:p>
          <a:p>
            <a:pPr marL="342900" lvl="0" indent="-342900">
              <a:buFont typeface="Arial" panose="020B0604020202020204" pitchFamily="34" charset="0"/>
              <a:buChar char="•"/>
            </a:pPr>
            <a:r>
              <a:rPr lang="tr-TR" sz="2800" dirty="0" smtClean="0">
                <a:solidFill>
                  <a:schemeClr val="tx1"/>
                </a:solidFill>
              </a:rPr>
              <a:t>Bayramlar Dualarda Buluşma Günleridir</a:t>
            </a:r>
          </a:p>
          <a:p>
            <a:pPr marL="342900" lvl="0" indent="-342900">
              <a:buFont typeface="Arial" panose="020B0604020202020204" pitchFamily="34" charset="0"/>
              <a:buChar char="•"/>
            </a:pPr>
            <a:r>
              <a:rPr lang="tr-TR" sz="2800" dirty="0" smtClean="0">
                <a:solidFill>
                  <a:schemeClr val="tx1"/>
                </a:solidFill>
              </a:rPr>
              <a:t>Bayramlar Yardımlaşma, dayanışma Günleridir</a:t>
            </a:r>
          </a:p>
          <a:p>
            <a:pPr marL="342900" lvl="0" indent="-342900">
              <a:buFont typeface="Arial" panose="020B0604020202020204" pitchFamily="34" charset="0"/>
              <a:buChar char="•"/>
            </a:pPr>
            <a:r>
              <a:rPr lang="tr-TR" sz="2800" dirty="0" smtClean="0">
                <a:solidFill>
                  <a:schemeClr val="tx1"/>
                </a:solidFill>
              </a:rPr>
              <a:t>Bayramlar Kardeşlik ve Beraberliğimizin Pekiştiği Günlerdir</a:t>
            </a:r>
            <a:endParaRPr lang="tr-TR" sz="2800" dirty="0">
              <a:solidFill>
                <a:schemeClr val="tx1"/>
              </a:solidFill>
            </a:endParaRPr>
          </a:p>
        </p:txBody>
      </p:sp>
    </p:spTree>
    <p:extLst>
      <p:ext uri="{BB962C8B-B14F-4D97-AF65-F5344CB8AC3E}">
        <p14:creationId xmlns:p14="http://schemas.microsoft.com/office/powerpoint/2010/main" val="6120416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214282" y="142852"/>
            <a:ext cx="8715436" cy="428628"/>
          </a:xfrm>
          <a:prstGeom prst="snip2Diag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rPr>
              <a:t>BAYRAMDA NELER YAPMALIYIZ ?</a:t>
            </a:r>
            <a:endParaRPr lang="tr-TR" sz="2400" dirty="0">
              <a:solidFill>
                <a:srgbClr val="C00000"/>
              </a:solidFill>
              <a:latin typeface="Times New Roman" pitchFamily="18" charset="0"/>
              <a:cs typeface="Times New Roman" pitchFamily="18" charset="0"/>
            </a:endParaRPr>
          </a:p>
        </p:txBody>
      </p:sp>
      <p:pic>
        <p:nvPicPr>
          <p:cNvPr id="9" name="Picture 12" descr="C:\Documents and Settings\AERO\Desktop\r.k.bayram\biten\BAYR.bmp"/>
          <p:cNvPicPr>
            <a:picLocks noChangeAspect="1" noChangeArrowheads="1"/>
          </p:cNvPicPr>
          <p:nvPr/>
        </p:nvPicPr>
        <p:blipFill>
          <a:blip r:embed="rId3" cstate="print"/>
          <a:srcRect/>
          <a:stretch>
            <a:fillRect/>
          </a:stretch>
        </p:blipFill>
        <p:spPr bwMode="auto">
          <a:xfrm>
            <a:off x="2357422" y="714356"/>
            <a:ext cx="2357422" cy="2139142"/>
          </a:xfrm>
          <a:prstGeom prst="rect">
            <a:avLst/>
          </a:prstGeom>
          <a:noFill/>
          <a:ln w="9525">
            <a:solidFill>
              <a:srgbClr val="000000"/>
            </a:solidFill>
            <a:miter lim="800000"/>
            <a:headEnd/>
            <a:tailEnd/>
          </a:ln>
        </p:spPr>
      </p:pic>
      <p:pic>
        <p:nvPicPr>
          <p:cNvPr id="10" name="Picture 7" descr="C:\Documents and Settings\AERO\Desktop\r.k.bayram\kabziyaret.bmp"/>
          <p:cNvPicPr>
            <a:picLocks noChangeAspect="1" noChangeArrowheads="1"/>
          </p:cNvPicPr>
          <p:nvPr/>
        </p:nvPicPr>
        <p:blipFill>
          <a:blip r:embed="rId4" cstate="print"/>
          <a:srcRect/>
          <a:stretch>
            <a:fillRect/>
          </a:stretch>
        </p:blipFill>
        <p:spPr bwMode="auto">
          <a:xfrm>
            <a:off x="2428860" y="2928933"/>
            <a:ext cx="2428892" cy="2261605"/>
          </a:xfrm>
          <a:prstGeom prst="rect">
            <a:avLst/>
          </a:prstGeom>
          <a:noFill/>
          <a:ln w="9525">
            <a:solidFill>
              <a:srgbClr val="000000"/>
            </a:solidFill>
            <a:miter lim="800000"/>
            <a:headEnd/>
            <a:tailEnd/>
          </a:ln>
        </p:spPr>
      </p:pic>
      <p:graphicFrame>
        <p:nvGraphicFramePr>
          <p:cNvPr id="1026" name="Object 2"/>
          <p:cNvGraphicFramePr>
            <a:graphicFrameLocks noChangeAspect="1"/>
          </p:cNvGraphicFramePr>
          <p:nvPr/>
        </p:nvGraphicFramePr>
        <p:xfrm>
          <a:off x="4786315" y="714356"/>
          <a:ext cx="2286016" cy="2161324"/>
        </p:xfrm>
        <a:graphic>
          <a:graphicData uri="http://schemas.openxmlformats.org/presentationml/2006/ole">
            <mc:AlternateContent xmlns:mc="http://schemas.openxmlformats.org/markup-compatibility/2006">
              <mc:Choice xmlns:v="urn:schemas-microsoft-com:vml" Requires="v">
                <p:oleObj spid="_x0000_s1272" name="Bit Eşlem Resmi" r:id="rId5" imgW="3266667" imgH="2553056" progId="PBrush">
                  <p:embed/>
                </p:oleObj>
              </mc:Choice>
              <mc:Fallback>
                <p:oleObj name="Bit Eşlem Resmi" r:id="rId5" imgW="3266667" imgH="255305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5" y="714356"/>
                        <a:ext cx="2286016" cy="2161324"/>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Grp="1" noChangeAspect="1"/>
          </p:cNvGraphicFramePr>
          <p:nvPr/>
        </p:nvGraphicFramePr>
        <p:xfrm>
          <a:off x="7077092" y="714356"/>
          <a:ext cx="2066908" cy="2143140"/>
        </p:xfrm>
        <a:graphic>
          <a:graphicData uri="http://schemas.openxmlformats.org/presentationml/2006/ole">
            <mc:AlternateContent xmlns:mc="http://schemas.openxmlformats.org/markup-compatibility/2006">
              <mc:Choice xmlns:v="urn:schemas-microsoft-com:vml" Requires="v">
                <p:oleObj spid="_x0000_s1273" name="Bit Eşlem Resmi" r:id="rId7" imgW="4676190" imgH="3095238" progId="PBrush">
                  <p:embed/>
                </p:oleObj>
              </mc:Choice>
              <mc:Fallback>
                <p:oleObj name="Bit Eşlem Resmi" r:id="rId7" imgW="4676190" imgH="3095238" progId="PBrush">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92" y="714356"/>
                        <a:ext cx="2066908" cy="214314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Picture 10" descr="C:\Documents and Settings\AERO\Desktop\r.k.bayram\SEHİT.JPG"/>
          <p:cNvPicPr>
            <a:picLocks noChangeAspect="1" noChangeArrowheads="1"/>
          </p:cNvPicPr>
          <p:nvPr/>
        </p:nvPicPr>
        <p:blipFill>
          <a:blip r:embed="rId9" cstate="print"/>
          <a:srcRect/>
          <a:stretch>
            <a:fillRect/>
          </a:stretch>
        </p:blipFill>
        <p:spPr bwMode="auto">
          <a:xfrm>
            <a:off x="-32" y="2928934"/>
            <a:ext cx="2357454" cy="2250960"/>
          </a:xfrm>
          <a:prstGeom prst="rect">
            <a:avLst/>
          </a:prstGeom>
          <a:noFill/>
          <a:ln w="9525">
            <a:solidFill>
              <a:srgbClr val="000000"/>
            </a:solidFill>
            <a:miter lim="800000"/>
            <a:headEnd/>
            <a:tailEnd/>
          </a:ln>
        </p:spPr>
      </p:pic>
      <p:pic>
        <p:nvPicPr>
          <p:cNvPr id="14" name="Picture 11" descr="C:\Documents and Settings\AERO\Desktop\r.k.bayram\social_pic03.jpg"/>
          <p:cNvPicPr>
            <a:picLocks noChangeAspect="1" noChangeArrowheads="1"/>
          </p:cNvPicPr>
          <p:nvPr/>
        </p:nvPicPr>
        <p:blipFill>
          <a:blip r:embed="rId10" cstate="print"/>
          <a:srcRect/>
          <a:stretch>
            <a:fillRect/>
          </a:stretch>
        </p:blipFill>
        <p:spPr bwMode="auto">
          <a:xfrm>
            <a:off x="4857752" y="2928934"/>
            <a:ext cx="1762124" cy="2286016"/>
          </a:xfrm>
          <a:prstGeom prst="rect">
            <a:avLst/>
          </a:prstGeom>
          <a:noFill/>
          <a:ln w="9525">
            <a:solidFill>
              <a:srgbClr val="000000"/>
            </a:solidFill>
            <a:miter lim="800000"/>
            <a:headEnd/>
            <a:tailEnd/>
          </a:ln>
        </p:spPr>
      </p:pic>
      <p:pic>
        <p:nvPicPr>
          <p:cNvPr id="17" name="Picture 11" descr="C:\Documents and Settings\AERO\Desktop\r.k.bayram\pg_0007_03.jpg"/>
          <p:cNvPicPr>
            <a:picLocks noChangeAspect="1" noChangeArrowheads="1"/>
          </p:cNvPicPr>
          <p:nvPr/>
        </p:nvPicPr>
        <p:blipFill>
          <a:blip r:embed="rId11" cstate="print"/>
          <a:srcRect/>
          <a:stretch>
            <a:fillRect/>
          </a:stretch>
        </p:blipFill>
        <p:spPr bwMode="auto">
          <a:xfrm>
            <a:off x="6643702" y="2928934"/>
            <a:ext cx="2500298" cy="2214578"/>
          </a:xfrm>
          <a:prstGeom prst="rect">
            <a:avLst/>
          </a:prstGeom>
          <a:noFill/>
          <a:ln w="9525">
            <a:solidFill>
              <a:srgbClr val="000000"/>
            </a:solidFill>
            <a:miter lim="800000"/>
            <a:headEnd/>
            <a:tailEnd/>
          </a:ln>
        </p:spPr>
      </p:pic>
      <p:graphicFrame>
        <p:nvGraphicFramePr>
          <p:cNvPr id="1029" name="Object 5"/>
          <p:cNvGraphicFramePr>
            <a:graphicFrameLocks noGrp="1" noChangeAspect="1"/>
          </p:cNvGraphicFramePr>
          <p:nvPr/>
        </p:nvGraphicFramePr>
        <p:xfrm>
          <a:off x="0" y="642918"/>
          <a:ext cx="2357422" cy="2214578"/>
        </p:xfrm>
        <a:graphic>
          <a:graphicData uri="http://schemas.openxmlformats.org/presentationml/2006/ole">
            <mc:AlternateContent xmlns:mc="http://schemas.openxmlformats.org/markup-compatibility/2006">
              <mc:Choice xmlns:v="urn:schemas-microsoft-com:vml" Requires="v">
                <p:oleObj spid="_x0000_s1274" name="Bit Eşlem Resmi" r:id="rId12" imgW="3895238" imgH="3057143" progId="PBrush">
                  <p:embed/>
                </p:oleObj>
              </mc:Choice>
              <mc:Fallback>
                <p:oleObj name="Bit Eşlem Resmi" r:id="rId12" imgW="3895238" imgH="3057143" progId="PBrush">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42918"/>
                        <a:ext cx="2357422" cy="221457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5" descr="C:\Users\salim\Pictures\Kurban\kurban6.jpg"/>
          <p:cNvPicPr>
            <a:picLocks noChangeAspect="1" noChangeArrowheads="1"/>
          </p:cNvPicPr>
          <p:nvPr/>
        </p:nvPicPr>
        <p:blipFill>
          <a:blip r:embed="rId14" cstate="print"/>
          <a:srcRect l="5287" t="2361" r="4818" b="15621"/>
          <a:stretch>
            <a:fillRect/>
          </a:stretch>
        </p:blipFill>
        <p:spPr bwMode="auto">
          <a:xfrm>
            <a:off x="-32" y="5072074"/>
            <a:ext cx="4000528" cy="1785950"/>
          </a:xfrm>
          <a:prstGeom prst="rect">
            <a:avLst/>
          </a:prstGeom>
          <a:noFill/>
          <a:ln w="9525">
            <a:noFill/>
            <a:miter lim="800000"/>
            <a:headEnd/>
            <a:tailEnd/>
          </a:ln>
        </p:spPr>
      </p:pic>
      <p:pic>
        <p:nvPicPr>
          <p:cNvPr id="15" name="Picture 4" descr="C:\Users\salim\Pictures\Kurban\kurban1.jpg"/>
          <p:cNvPicPr>
            <a:picLocks noChangeAspect="1" noChangeArrowheads="1"/>
          </p:cNvPicPr>
          <p:nvPr/>
        </p:nvPicPr>
        <p:blipFill>
          <a:blip r:embed="rId15" cstate="print"/>
          <a:srcRect l="9607" t="2619" r="11613" b="60710"/>
          <a:stretch>
            <a:fillRect/>
          </a:stretch>
        </p:blipFill>
        <p:spPr bwMode="auto">
          <a:xfrm>
            <a:off x="4332243" y="5072074"/>
            <a:ext cx="4811789" cy="1785926"/>
          </a:xfrm>
          <a:prstGeom prst="rect">
            <a:avLst/>
          </a:prstGeom>
          <a:noFill/>
          <a:ln w="9525">
            <a:noFill/>
            <a:miter lim="800000"/>
            <a:headEnd/>
            <a:tailEnd/>
          </a:ln>
        </p:spPr>
      </p:pic>
    </p:spTree>
    <p:extLst>
      <p:ext uri="{BB962C8B-B14F-4D97-AF65-F5344CB8AC3E}">
        <p14:creationId xmlns:p14="http://schemas.microsoft.com/office/powerpoint/2010/main" val="1761311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84690" y="285728"/>
            <a:ext cx="8616465" cy="4871464"/>
          </a:xfrm>
          <a:prstGeom prst="snip2DiagRect">
            <a:avLst>
              <a:gd name="adj1" fmla="val 0"/>
              <a:gd name="adj2" fmla="val 2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dirty="0">
                <a:solidFill>
                  <a:schemeClr val="tx1"/>
                </a:solidFill>
              </a:rPr>
              <a:t> </a:t>
            </a:r>
          </a:p>
          <a:p>
            <a:pPr algn="ctr"/>
            <a:r>
              <a:rPr lang="ar-SA" sz="3200" dirty="0">
                <a:solidFill>
                  <a:schemeClr val="tx1"/>
                </a:solidFill>
                <a:cs typeface="Emine" panose="03020400000000000000" pitchFamily="66" charset="-78"/>
              </a:rPr>
              <a:t>وَاتْلُ عَلَيْهِمْ نَبَأَ ابْنَيْ آدَمَ بِالْحَقِّ </a:t>
            </a:r>
            <a:r>
              <a:rPr lang="ar-SA" sz="3200" dirty="0">
                <a:solidFill>
                  <a:srgbClr val="7030A0"/>
                </a:solidFill>
                <a:cs typeface="Emine" panose="03020400000000000000" pitchFamily="66" charset="-78"/>
              </a:rPr>
              <a:t>إِذْ قَرَّبَا قُرْبَاناً فَتُقُبِّلَ مِن أَحَدِهِمَا وَلَمْ يُتَقَبَّلْ مِنَ الآخَرِ</a:t>
            </a:r>
            <a:r>
              <a:rPr lang="ar-SA" sz="3200" dirty="0">
                <a:solidFill>
                  <a:schemeClr val="tx1"/>
                </a:solidFill>
                <a:cs typeface="Emine" panose="03020400000000000000" pitchFamily="66" charset="-78"/>
              </a:rPr>
              <a:t> قَالَ لَأَقْتُلَنَّكَ قَالَ </a:t>
            </a:r>
            <a:r>
              <a:rPr lang="ar-SA" sz="3200" dirty="0">
                <a:solidFill>
                  <a:srgbClr val="FF0000"/>
                </a:solidFill>
                <a:cs typeface="Emine" panose="03020400000000000000" pitchFamily="66" charset="-78"/>
              </a:rPr>
              <a:t>إِنَّمَا يَتَقَبَّلُ اللّهُ مِنَ الْمُتَّقِينَ </a:t>
            </a:r>
            <a:r>
              <a:rPr lang="ar-SA" sz="3200" dirty="0">
                <a:solidFill>
                  <a:schemeClr val="tx1"/>
                </a:solidFill>
                <a:cs typeface="Emine" panose="03020400000000000000" pitchFamily="66" charset="-78"/>
              </a:rPr>
              <a:t>{27}</a:t>
            </a:r>
            <a:endParaRPr lang="tr-TR" sz="3200" dirty="0">
              <a:solidFill>
                <a:schemeClr val="tx1"/>
              </a:solidFill>
              <a:cs typeface="Emine" panose="03020400000000000000" pitchFamily="66" charset="-78"/>
            </a:endParaRPr>
          </a:p>
          <a:p>
            <a:pPr algn="just"/>
            <a:r>
              <a:rPr lang="tr-TR" sz="2800" dirty="0">
                <a:solidFill>
                  <a:schemeClr val="tx1"/>
                </a:solidFill>
              </a:rPr>
              <a:t>“Onlara, Âdem'in iki oğlunun haberini gerçek olarak anlat: </a:t>
            </a:r>
            <a:endParaRPr lang="tr-TR" sz="2800" dirty="0" smtClean="0">
              <a:solidFill>
                <a:schemeClr val="tx1"/>
              </a:solidFill>
            </a:endParaRPr>
          </a:p>
          <a:p>
            <a:pPr algn="just"/>
            <a:r>
              <a:rPr lang="tr-TR" sz="2800" b="1" dirty="0" smtClean="0">
                <a:solidFill>
                  <a:srgbClr val="7030A0"/>
                </a:solidFill>
              </a:rPr>
              <a:t>Hani </a:t>
            </a:r>
            <a:r>
              <a:rPr lang="tr-TR" sz="2800" b="1" dirty="0">
                <a:solidFill>
                  <a:srgbClr val="7030A0"/>
                </a:solidFill>
              </a:rPr>
              <a:t>birer kurban takdim etmişlerdi de birisinden kabul edilmiş, diğerinden ise kabul edilmemişti</a:t>
            </a:r>
            <a:r>
              <a:rPr lang="tr-TR" sz="2800" dirty="0">
                <a:solidFill>
                  <a:srgbClr val="7030A0"/>
                </a:solidFill>
              </a:rPr>
              <a:t>. </a:t>
            </a:r>
            <a:endParaRPr lang="tr-TR" sz="2800" dirty="0" smtClean="0">
              <a:solidFill>
                <a:srgbClr val="7030A0"/>
              </a:solidFill>
            </a:endParaRPr>
          </a:p>
          <a:p>
            <a:pPr algn="just"/>
            <a:r>
              <a:rPr lang="tr-TR" sz="2800" dirty="0" smtClean="0">
                <a:solidFill>
                  <a:schemeClr val="tx1"/>
                </a:solidFill>
              </a:rPr>
              <a:t>(</a:t>
            </a:r>
            <a:r>
              <a:rPr lang="tr-TR" sz="2800" dirty="0">
                <a:solidFill>
                  <a:schemeClr val="tx1"/>
                </a:solidFill>
              </a:rPr>
              <a:t>Kurbanı kabul edilmeyen </a:t>
            </a:r>
            <a:r>
              <a:rPr lang="tr-TR" sz="2800" dirty="0" smtClean="0">
                <a:solidFill>
                  <a:schemeClr val="tx1"/>
                </a:solidFill>
              </a:rPr>
              <a:t>kardeş (</a:t>
            </a:r>
            <a:r>
              <a:rPr lang="tr-TR" sz="2800" dirty="0">
                <a:solidFill>
                  <a:schemeClr val="tx1"/>
                </a:solidFill>
              </a:rPr>
              <a:t>Kabil), kıskançlık yüzünden), «</a:t>
            </a:r>
            <a:r>
              <a:rPr lang="tr-TR" sz="2800" b="1" dirty="0" err="1">
                <a:solidFill>
                  <a:schemeClr val="tx1"/>
                </a:solidFill>
              </a:rPr>
              <a:t>Andolsun</a:t>
            </a:r>
            <a:r>
              <a:rPr lang="tr-TR" sz="2800" b="1" dirty="0">
                <a:solidFill>
                  <a:schemeClr val="tx1"/>
                </a:solidFill>
              </a:rPr>
              <a:t> seni öldüreceğim</a:t>
            </a:r>
            <a:r>
              <a:rPr lang="tr-TR" sz="2800" dirty="0">
                <a:solidFill>
                  <a:schemeClr val="tx1"/>
                </a:solidFill>
              </a:rPr>
              <a:t>» dedi. </a:t>
            </a:r>
            <a:endParaRPr lang="tr-TR" sz="2800" dirty="0" smtClean="0">
              <a:solidFill>
                <a:schemeClr val="tx1"/>
              </a:solidFill>
            </a:endParaRPr>
          </a:p>
          <a:p>
            <a:pPr algn="just"/>
            <a:r>
              <a:rPr lang="tr-TR" sz="2800" dirty="0" smtClean="0">
                <a:solidFill>
                  <a:schemeClr val="tx1"/>
                </a:solidFill>
              </a:rPr>
              <a:t>Diğeri </a:t>
            </a:r>
            <a:r>
              <a:rPr lang="tr-TR" sz="2800" dirty="0">
                <a:solidFill>
                  <a:schemeClr val="tx1"/>
                </a:solidFill>
              </a:rPr>
              <a:t>de (Habil)  </a:t>
            </a:r>
            <a:endParaRPr lang="tr-TR" sz="2800" dirty="0" smtClean="0">
              <a:solidFill>
                <a:schemeClr val="tx1"/>
              </a:solidFill>
            </a:endParaRPr>
          </a:p>
          <a:p>
            <a:pPr algn="just"/>
            <a:r>
              <a:rPr lang="tr-TR" sz="2800" dirty="0" smtClean="0">
                <a:solidFill>
                  <a:srgbClr val="FF0000"/>
                </a:solidFill>
              </a:rPr>
              <a:t>«</a:t>
            </a:r>
            <a:r>
              <a:rPr lang="tr-TR" sz="3400" b="1" u="sng" dirty="0">
                <a:solidFill>
                  <a:srgbClr val="FF0000"/>
                </a:solidFill>
              </a:rPr>
              <a:t>Allah ancak </a:t>
            </a:r>
            <a:r>
              <a:rPr lang="tr-TR" sz="3400" b="1" u="sng" dirty="0" err="1">
                <a:solidFill>
                  <a:srgbClr val="FF0000"/>
                </a:solidFill>
              </a:rPr>
              <a:t>takvâ</a:t>
            </a:r>
            <a:r>
              <a:rPr lang="tr-TR" sz="3400" b="1" u="sng" dirty="0">
                <a:solidFill>
                  <a:srgbClr val="FF0000"/>
                </a:solidFill>
              </a:rPr>
              <a:t> sahiplerinden kabul eder</a:t>
            </a:r>
            <a:r>
              <a:rPr lang="tr-TR" sz="2800" b="1" dirty="0">
                <a:solidFill>
                  <a:srgbClr val="FF0000"/>
                </a:solidFill>
              </a:rPr>
              <a:t>»</a:t>
            </a:r>
            <a:r>
              <a:rPr lang="tr-TR" sz="2800" dirty="0">
                <a:solidFill>
                  <a:schemeClr val="tx1"/>
                </a:solidFill>
              </a:rPr>
              <a:t> </a:t>
            </a:r>
            <a:r>
              <a:rPr lang="tr-TR" sz="2800" dirty="0" smtClean="0">
                <a:solidFill>
                  <a:schemeClr val="tx1"/>
                </a:solidFill>
              </a:rPr>
              <a:t>dedi. </a:t>
            </a:r>
            <a:r>
              <a:rPr lang="tr-TR" sz="1600" dirty="0">
                <a:solidFill>
                  <a:schemeClr val="tx1"/>
                </a:solidFill>
              </a:rPr>
              <a:t>(Maide </a:t>
            </a:r>
            <a:r>
              <a:rPr lang="tr-TR" sz="1600" dirty="0" smtClean="0">
                <a:solidFill>
                  <a:schemeClr val="tx1"/>
                </a:solidFill>
              </a:rPr>
              <a:t>27)</a:t>
            </a:r>
            <a:endParaRPr lang="tr-TR" sz="1600" dirty="0">
              <a:solidFill>
                <a:schemeClr val="tx1"/>
              </a:solidFill>
            </a:endParaRPr>
          </a:p>
        </p:txBody>
      </p:sp>
      <p:sp>
        <p:nvSpPr>
          <p:cNvPr id="4"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Hz. İbrahim’in Oğlu İsmail’i Kurban Etmesi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642918"/>
          </a:xfrm>
          <a:prstGeom prst="snip2Diag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FF0000"/>
                </a:solidFill>
              </a:rPr>
              <a:t>BİRBİRİMİZLE BAYRAMLAŞALIM. DARGINLIKLARI BİTİRELİM</a:t>
            </a:r>
            <a:endParaRPr lang="tr-TR" sz="2400" dirty="0">
              <a:solidFill>
                <a:srgbClr val="FF0000"/>
              </a:solidFill>
              <a:latin typeface="Times New Roman" pitchFamily="18" charset="0"/>
              <a:cs typeface="Times New Roman" pitchFamily="18" charset="0"/>
            </a:endParaRPr>
          </a:p>
        </p:txBody>
      </p:sp>
      <p:sp>
        <p:nvSpPr>
          <p:cNvPr id="7" name="6 Çapraz Köşesi Kesik Dikdörtgen"/>
          <p:cNvSpPr/>
          <p:nvPr/>
        </p:nvSpPr>
        <p:spPr>
          <a:xfrm>
            <a:off x="142844" y="1071546"/>
            <a:ext cx="8786874" cy="2786082"/>
          </a:xfrm>
          <a:prstGeom prst="snip2DiagRect">
            <a:avLst>
              <a:gd name="adj1" fmla="val 0"/>
              <a:gd name="adj2" fmla="val 68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smtClean="0">
                <a:solidFill>
                  <a:schemeClr val="tx1"/>
                </a:solidFill>
                <a:latin typeface="HASENAT4" pitchFamily="2" charset="-78"/>
                <a:cs typeface="HASENAT4" pitchFamily="2" charset="-78"/>
              </a:rPr>
              <a:t>ما من مسلم يصافح أخاه ليس في صدر واحد منهما على أخيه حنة ، لم تتفرق أيديهما حتى يغفر الله لهما ما مضى من ذنوبهما</a:t>
            </a:r>
            <a:endParaRPr lang="tr-TR" sz="3600" dirty="0" smtClean="0">
              <a:solidFill>
                <a:schemeClr val="tx1"/>
              </a:solidFill>
              <a:latin typeface="HASENAT4" pitchFamily="2" charset="-78"/>
              <a:cs typeface="HASENAT4" pitchFamily="2" charset="-78"/>
            </a:endParaRPr>
          </a:p>
          <a:p>
            <a:pPr marL="342900" indent="-342900" algn="ctr" rtl="1">
              <a:spcBef>
                <a:spcPct val="20000"/>
              </a:spcBef>
              <a:buClr>
                <a:schemeClr val="accent1"/>
              </a:buClr>
              <a:buSzPct val="65000"/>
            </a:pPr>
            <a:r>
              <a:rPr lang="tr-TR" sz="2000" dirty="0" smtClean="0">
                <a:solidFill>
                  <a:schemeClr val="tx1"/>
                </a:solidFill>
                <a:latin typeface="Times New Roman" pitchFamily="18" charset="0"/>
                <a:cs typeface="Times New Roman" pitchFamily="18" charset="0"/>
              </a:rPr>
              <a:t>Peygamberimiz (sav) buyuruyor ki : </a:t>
            </a:r>
          </a:p>
          <a:p>
            <a:pPr marL="342900" indent="-342900" algn="just" rtl="1">
              <a:spcBef>
                <a:spcPct val="20000"/>
              </a:spcBef>
              <a:buClr>
                <a:schemeClr val="accent1"/>
              </a:buClr>
              <a:buSzPct val="65000"/>
            </a:pPr>
            <a:r>
              <a:rPr lang="tr-TR" sz="2200" dirty="0" smtClean="0">
                <a:solidFill>
                  <a:srgbClr val="FF0066"/>
                </a:solidFill>
                <a:latin typeface="Times New Roman" pitchFamily="18" charset="0"/>
                <a:cs typeface="Times New Roman" pitchFamily="18" charset="0"/>
              </a:rPr>
              <a:t>	“</a:t>
            </a:r>
            <a:r>
              <a:rPr lang="tr-TR" sz="2400" dirty="0" smtClean="0">
                <a:solidFill>
                  <a:srgbClr val="C00000"/>
                </a:solidFill>
                <a:latin typeface="Times New Roman" pitchFamily="18" charset="0"/>
                <a:cs typeface="Times New Roman" pitchFamily="18" charset="0"/>
              </a:rPr>
              <a:t>Bir </a:t>
            </a:r>
            <a:r>
              <a:rPr lang="tr-TR" sz="2400" dirty="0" err="1" smtClean="0">
                <a:solidFill>
                  <a:srgbClr val="C00000"/>
                </a:solidFill>
                <a:latin typeface="Times New Roman" pitchFamily="18" charset="0"/>
                <a:cs typeface="Times New Roman" pitchFamily="18" charset="0"/>
              </a:rPr>
              <a:t>mü’min</a:t>
            </a:r>
            <a:r>
              <a:rPr lang="tr-TR" sz="2400" dirty="0" smtClean="0">
                <a:solidFill>
                  <a:srgbClr val="C00000"/>
                </a:solidFill>
                <a:latin typeface="Times New Roman" pitchFamily="18" charset="0"/>
                <a:cs typeface="Times New Roman" pitchFamily="18" charset="0"/>
              </a:rPr>
              <a:t> bir </a:t>
            </a:r>
            <a:r>
              <a:rPr lang="tr-TR" sz="2400" dirty="0" err="1" smtClean="0">
                <a:solidFill>
                  <a:srgbClr val="C00000"/>
                </a:solidFill>
                <a:latin typeface="Times New Roman" pitchFamily="18" charset="0"/>
                <a:cs typeface="Times New Roman" pitchFamily="18" charset="0"/>
              </a:rPr>
              <a:t>mü’min</a:t>
            </a:r>
            <a:r>
              <a:rPr lang="tr-TR" sz="2400" dirty="0" smtClean="0">
                <a:solidFill>
                  <a:srgbClr val="C00000"/>
                </a:solidFill>
                <a:latin typeface="Times New Roman" pitchFamily="18" charset="0"/>
                <a:cs typeface="Times New Roman" pitchFamily="18" charset="0"/>
              </a:rPr>
              <a:t> kardeşiyle kalplerinde bir kin bulunmaksızın </a:t>
            </a:r>
            <a:r>
              <a:rPr lang="tr-TR" sz="2400" dirty="0" err="1" smtClean="0">
                <a:solidFill>
                  <a:srgbClr val="C00000"/>
                </a:solidFill>
                <a:latin typeface="Times New Roman" pitchFamily="18" charset="0"/>
                <a:cs typeface="Times New Roman" pitchFamily="18" charset="0"/>
              </a:rPr>
              <a:t>musafaha</a:t>
            </a:r>
            <a:r>
              <a:rPr lang="tr-TR" sz="2400" dirty="0" smtClean="0">
                <a:solidFill>
                  <a:srgbClr val="C00000"/>
                </a:solidFill>
                <a:latin typeface="Times New Roman" pitchFamily="18" charset="0"/>
                <a:cs typeface="Times New Roman" pitchFamily="18" charset="0"/>
              </a:rPr>
              <a:t> ederlerse elleri birbirinden ayrılmadan önce her ikisinin de geçmiş küçük günahları bağışlanır</a:t>
            </a:r>
            <a:r>
              <a:rPr lang="tr-TR" sz="2200" dirty="0" smtClean="0">
                <a:solidFill>
                  <a:srgbClr val="FF0066"/>
                </a:solidFill>
                <a:latin typeface="Times New Roman" pitchFamily="18" charset="0"/>
                <a:cs typeface="Times New Roman" pitchFamily="18" charset="0"/>
              </a:rPr>
              <a:t>.” </a:t>
            </a:r>
            <a:r>
              <a:rPr lang="tr-TR" sz="1600" dirty="0" smtClean="0">
                <a:solidFill>
                  <a:schemeClr val="tx1"/>
                </a:solidFill>
                <a:latin typeface="Times New Roman" pitchFamily="18" charset="0"/>
                <a:cs typeface="Times New Roman" pitchFamily="18" charset="0"/>
              </a:rPr>
              <a:t>(</a:t>
            </a:r>
            <a:r>
              <a:rPr lang="tr-TR" sz="1600" dirty="0" err="1" smtClean="0">
                <a:solidFill>
                  <a:schemeClr val="tx1"/>
                </a:solidFill>
                <a:latin typeface="Times New Roman" pitchFamily="18" charset="0"/>
                <a:cs typeface="Times New Roman" pitchFamily="18" charset="0"/>
              </a:rPr>
              <a:t>Beyhaki</a:t>
            </a:r>
            <a:r>
              <a:rPr lang="tr-TR" sz="1600" dirty="0" smtClean="0">
                <a:solidFill>
                  <a:schemeClr val="tx1"/>
                </a:solidFill>
                <a:latin typeface="Times New Roman" pitchFamily="18" charset="0"/>
                <a:cs typeface="Times New Roman" pitchFamily="18" charset="0"/>
              </a:rPr>
              <a:t> , </a:t>
            </a:r>
            <a:r>
              <a:rPr lang="tr-TR" sz="1600" dirty="0" err="1" smtClean="0">
                <a:solidFill>
                  <a:schemeClr val="tx1"/>
                </a:solidFill>
                <a:latin typeface="Times New Roman" pitchFamily="18" charset="0"/>
                <a:cs typeface="Times New Roman" pitchFamily="18" charset="0"/>
              </a:rPr>
              <a:t>Şuabul</a:t>
            </a:r>
            <a:r>
              <a:rPr lang="tr-TR" sz="1600" dirty="0" smtClean="0">
                <a:solidFill>
                  <a:schemeClr val="tx1"/>
                </a:solidFill>
                <a:latin typeface="Times New Roman" pitchFamily="18" charset="0"/>
                <a:cs typeface="Times New Roman" pitchFamily="18" charset="0"/>
              </a:rPr>
              <a:t>-İman)</a:t>
            </a:r>
          </a:p>
          <a:p>
            <a:pPr algn="just"/>
            <a:endParaRPr lang="tr-TR" sz="2000" dirty="0">
              <a:solidFill>
                <a:schemeClr val="tx1"/>
              </a:solidFill>
              <a:latin typeface="Times New Roman" pitchFamily="18" charset="0"/>
              <a:cs typeface="Times New Roman" pitchFamily="18" charset="0"/>
            </a:endParaRPr>
          </a:p>
        </p:txBody>
      </p:sp>
      <p:pic>
        <p:nvPicPr>
          <p:cNvPr id="9" name="Picture 12" descr="C:\Documents and Settings\AERO\Desktop\r.k.bayram\biten\BAYR.bmp"/>
          <p:cNvPicPr>
            <a:picLocks noChangeAspect="1" noChangeArrowheads="1"/>
          </p:cNvPicPr>
          <p:nvPr/>
        </p:nvPicPr>
        <p:blipFill>
          <a:blip r:embed="rId3" cstate="print"/>
          <a:srcRect/>
          <a:stretch>
            <a:fillRect/>
          </a:stretch>
        </p:blipFill>
        <p:spPr bwMode="auto">
          <a:xfrm>
            <a:off x="-1" y="3929066"/>
            <a:ext cx="4027285" cy="2928933"/>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18726855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ardeşlik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1182"/>
            <a:ext cx="4716016" cy="2436609"/>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0" y="0"/>
            <a:ext cx="9144000" cy="642918"/>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FF0000"/>
                </a:solidFill>
              </a:rPr>
              <a:t>BİRBİRİMİZLE BAYRAMLAŞALIM. DARGINLIKLARI BİTİRELİM</a:t>
            </a:r>
            <a:endParaRPr lang="tr-TR" sz="2400" dirty="0">
              <a:solidFill>
                <a:srgbClr val="FF0000"/>
              </a:solidFill>
              <a:latin typeface="Times New Roman" pitchFamily="18" charset="0"/>
              <a:cs typeface="Times New Roman" pitchFamily="18" charset="0"/>
            </a:endParaRPr>
          </a:p>
        </p:txBody>
      </p:sp>
      <p:sp>
        <p:nvSpPr>
          <p:cNvPr id="5" name="11 Çapraz Köşesi Kesik Dikdörtgen"/>
          <p:cNvSpPr/>
          <p:nvPr/>
        </p:nvSpPr>
        <p:spPr>
          <a:xfrm>
            <a:off x="251520" y="764704"/>
            <a:ext cx="8496944" cy="403244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ar-AE" sz="3600" dirty="0">
                <a:solidFill>
                  <a:schemeClr val="tx1"/>
                </a:solidFill>
                <a:latin typeface="HASENAT" panose="01000600020000020003" pitchFamily="2" charset="-78"/>
                <a:cs typeface="HASENAT" panose="01000600020000020003" pitchFamily="2" charset="-78"/>
              </a:rPr>
              <a:t>لا تَقَاطَعُوا ، </a:t>
            </a:r>
            <a:r>
              <a:rPr lang="tr-TR" sz="3600" dirty="0" smtClean="0">
                <a:solidFill>
                  <a:schemeClr val="tx1"/>
                </a:solidFill>
                <a:latin typeface="HASENAT" panose="01000600020000020003" pitchFamily="2" charset="-78"/>
                <a:cs typeface="HASENAT" panose="01000600020000020003" pitchFamily="2" charset="-78"/>
              </a:rPr>
              <a:t>    </a:t>
            </a:r>
            <a:r>
              <a:rPr lang="tr-TR" sz="2400" b="1" dirty="0" smtClean="0">
                <a:solidFill>
                  <a:schemeClr val="tx1"/>
                </a:solidFill>
                <a:latin typeface="Arial Black" pitchFamily="34" charset="0"/>
              </a:rPr>
              <a:t>«</a:t>
            </a:r>
            <a:r>
              <a:rPr lang="tr-TR" sz="2800" b="1" dirty="0" smtClean="0">
                <a:solidFill>
                  <a:schemeClr val="tx1"/>
                </a:solidFill>
                <a:latin typeface="Arial Black" pitchFamily="34" charset="0"/>
              </a:rPr>
              <a:t>Birbirinizle </a:t>
            </a:r>
            <a:r>
              <a:rPr lang="tr-TR" sz="2800" b="1" dirty="0">
                <a:solidFill>
                  <a:schemeClr val="tx1"/>
                </a:solidFill>
                <a:latin typeface="Arial Black" pitchFamily="34" charset="0"/>
              </a:rPr>
              <a:t>ilginizi kesmeyiniz, </a:t>
            </a:r>
            <a:endParaRPr lang="tr-TR" sz="2800" b="1" dirty="0" smtClean="0">
              <a:solidFill>
                <a:schemeClr val="tx1"/>
              </a:solidFill>
              <a:latin typeface="Arial Black" pitchFamily="34" charset="0"/>
            </a:endParaRPr>
          </a:p>
          <a:p>
            <a:pPr algn="just"/>
            <a:r>
              <a:rPr lang="ar-AE" sz="3600" dirty="0">
                <a:solidFill>
                  <a:schemeClr val="tx1"/>
                </a:solidFill>
                <a:latin typeface="HASENAT" panose="01000600020000020003" pitchFamily="2" charset="-78"/>
                <a:cs typeface="HASENAT" panose="01000600020000020003" pitchFamily="2" charset="-78"/>
              </a:rPr>
              <a:t>ولا تَدابروا ، </a:t>
            </a:r>
            <a:r>
              <a:rPr lang="tr-TR" sz="2400" dirty="0" smtClean="0">
                <a:solidFill>
                  <a:schemeClr val="tx1"/>
                </a:solidFill>
                <a:latin typeface="HASENAT" panose="01000600020000020003" pitchFamily="2" charset="-78"/>
                <a:cs typeface="HASENAT" panose="01000600020000020003" pitchFamily="2" charset="-78"/>
              </a:rPr>
              <a:t>        </a:t>
            </a:r>
            <a:r>
              <a:rPr lang="tr-TR" sz="2800" b="1" dirty="0" smtClean="0">
                <a:solidFill>
                  <a:srgbClr val="FF0000"/>
                </a:solidFill>
                <a:latin typeface="Arial Black" pitchFamily="34" charset="0"/>
              </a:rPr>
              <a:t>Birbirinize sırt </a:t>
            </a:r>
            <a:r>
              <a:rPr lang="tr-TR" sz="2800" b="1" dirty="0">
                <a:solidFill>
                  <a:srgbClr val="FF0000"/>
                </a:solidFill>
                <a:latin typeface="Arial Black" pitchFamily="34" charset="0"/>
              </a:rPr>
              <a:t>dönmeyiniz, </a:t>
            </a:r>
            <a:endParaRPr lang="tr-TR" sz="2400" b="1" dirty="0" smtClean="0">
              <a:solidFill>
                <a:srgbClr val="FF0000"/>
              </a:solidFill>
              <a:latin typeface="Arial Black" pitchFamily="34" charset="0"/>
            </a:endParaRPr>
          </a:p>
          <a:p>
            <a:pPr algn="just"/>
            <a:r>
              <a:rPr lang="ar-AE" sz="3600" dirty="0">
                <a:solidFill>
                  <a:schemeClr val="tx1"/>
                </a:solidFill>
                <a:latin typeface="HASENAT" panose="01000600020000020003" pitchFamily="2" charset="-78"/>
                <a:cs typeface="HASENAT" panose="01000600020000020003" pitchFamily="2" charset="-78"/>
              </a:rPr>
              <a:t>ولا تباغضُوا ، </a:t>
            </a:r>
            <a:r>
              <a:rPr lang="tr-TR" sz="2400" dirty="0" smtClean="0">
                <a:solidFill>
                  <a:schemeClr val="tx1"/>
                </a:solidFill>
                <a:latin typeface="HASENAT" panose="01000600020000020003" pitchFamily="2" charset="-78"/>
                <a:cs typeface="HASENAT" panose="01000600020000020003" pitchFamily="2" charset="-78"/>
              </a:rPr>
              <a:t>      </a:t>
            </a:r>
            <a:r>
              <a:rPr lang="tr-TR" sz="2800" b="1" dirty="0" smtClean="0">
                <a:solidFill>
                  <a:srgbClr val="002060"/>
                </a:solidFill>
                <a:latin typeface="Arial Black" pitchFamily="34" charset="0"/>
              </a:rPr>
              <a:t>Birbirinize kin </a:t>
            </a:r>
            <a:r>
              <a:rPr lang="tr-TR" sz="2800" b="1" dirty="0">
                <a:solidFill>
                  <a:srgbClr val="002060"/>
                </a:solidFill>
                <a:latin typeface="Arial Black" pitchFamily="34" charset="0"/>
              </a:rPr>
              <a:t>tutmayınız ve </a:t>
            </a:r>
            <a:endParaRPr lang="tr-TR" sz="2400" b="1" dirty="0" smtClean="0">
              <a:solidFill>
                <a:srgbClr val="002060"/>
              </a:solidFill>
              <a:latin typeface="Arial Black" pitchFamily="34" charset="0"/>
            </a:endParaRPr>
          </a:p>
          <a:p>
            <a:pPr algn="just"/>
            <a:r>
              <a:rPr lang="ar-AE" sz="3600" dirty="0">
                <a:solidFill>
                  <a:schemeClr val="tx1"/>
                </a:solidFill>
                <a:latin typeface="HASENAT" panose="01000600020000020003" pitchFamily="2" charset="-78"/>
                <a:cs typeface="HASENAT" panose="01000600020000020003" pitchFamily="2" charset="-78"/>
              </a:rPr>
              <a:t>ولا تحاسدُوا</a:t>
            </a:r>
            <a:r>
              <a:rPr lang="ar-AE" sz="2400" dirty="0">
                <a:solidFill>
                  <a:schemeClr val="tx1"/>
                </a:solidFill>
                <a:latin typeface="HASENAT" panose="01000600020000020003" pitchFamily="2" charset="-78"/>
                <a:cs typeface="HASENAT" panose="01000600020000020003" pitchFamily="2" charset="-78"/>
              </a:rPr>
              <a:t> </a:t>
            </a:r>
            <a:r>
              <a:rPr lang="ar-AE" sz="3600" dirty="0">
                <a:solidFill>
                  <a:schemeClr val="tx1"/>
                </a:solidFill>
                <a:latin typeface="HASENAT" panose="01000600020000020003" pitchFamily="2" charset="-78"/>
                <a:cs typeface="HASENAT" panose="01000600020000020003" pitchFamily="2" charset="-78"/>
              </a:rPr>
              <a:t>،</a:t>
            </a:r>
            <a:r>
              <a:rPr lang="tr-TR" sz="2400" dirty="0" smtClean="0">
                <a:solidFill>
                  <a:schemeClr val="tx1"/>
                </a:solidFill>
                <a:latin typeface="HASENAT" panose="01000600020000020003" pitchFamily="2" charset="-78"/>
                <a:cs typeface="HASENAT" panose="01000600020000020003" pitchFamily="2" charset="-78"/>
              </a:rPr>
              <a:t>       </a:t>
            </a:r>
            <a:r>
              <a:rPr lang="tr-TR" sz="2800" b="1" dirty="0" smtClean="0">
                <a:solidFill>
                  <a:srgbClr val="0070C0"/>
                </a:solidFill>
                <a:latin typeface="Arial Black" pitchFamily="34" charset="0"/>
              </a:rPr>
              <a:t>Birbirinize haset </a:t>
            </a:r>
            <a:r>
              <a:rPr lang="tr-TR" sz="2800" b="1" dirty="0">
                <a:solidFill>
                  <a:srgbClr val="0070C0"/>
                </a:solidFill>
                <a:latin typeface="Arial Black" pitchFamily="34" charset="0"/>
              </a:rPr>
              <a:t>etmeyiniz. </a:t>
            </a:r>
            <a:endParaRPr lang="tr-TR" sz="2800" b="1" dirty="0" smtClean="0">
              <a:solidFill>
                <a:srgbClr val="0070C0"/>
              </a:solidFill>
              <a:latin typeface="Arial Black" pitchFamily="34" charset="0"/>
            </a:endParaRPr>
          </a:p>
          <a:p>
            <a:pPr algn="ctr"/>
            <a:r>
              <a:rPr lang="tr-TR" sz="2400" dirty="0" smtClean="0">
                <a:solidFill>
                  <a:schemeClr val="tx1"/>
                </a:solidFill>
                <a:latin typeface="HASENAT" panose="01000600020000020003" pitchFamily="2" charset="-78"/>
                <a:cs typeface="HASENAT" panose="01000600020000020003" pitchFamily="2" charset="-78"/>
              </a:rPr>
              <a:t> </a:t>
            </a:r>
            <a:r>
              <a:rPr lang="ar-AE" sz="3600" dirty="0" smtClean="0">
                <a:solidFill>
                  <a:schemeClr val="tx1"/>
                </a:solidFill>
                <a:latin typeface="HASENAT" panose="01000600020000020003" pitchFamily="2" charset="-78"/>
                <a:cs typeface="HASENAT" panose="01000600020000020003" pitchFamily="2" charset="-78"/>
              </a:rPr>
              <a:t>وكُونُوا </a:t>
            </a:r>
            <a:r>
              <a:rPr lang="ar-AE" sz="3600" dirty="0">
                <a:solidFill>
                  <a:schemeClr val="tx1"/>
                </a:solidFill>
                <a:latin typeface="HASENAT" panose="01000600020000020003" pitchFamily="2" charset="-78"/>
                <a:cs typeface="HASENAT" panose="01000600020000020003" pitchFamily="2" charset="-78"/>
              </a:rPr>
              <a:t>عِبادَ اللَّهِ إخْواناً </a:t>
            </a:r>
            <a:r>
              <a:rPr lang="tr-TR" sz="3600" dirty="0" smtClean="0">
                <a:solidFill>
                  <a:schemeClr val="tx1"/>
                </a:solidFill>
                <a:latin typeface="HASENAT" panose="01000600020000020003" pitchFamily="2" charset="-78"/>
                <a:cs typeface="HASENAT" panose="01000600020000020003" pitchFamily="2" charset="-78"/>
              </a:rPr>
              <a:t> </a:t>
            </a:r>
          </a:p>
          <a:p>
            <a:pPr algn="ctr"/>
            <a:r>
              <a:rPr lang="tr-TR" sz="3400" b="1" dirty="0" smtClean="0">
                <a:solidFill>
                  <a:srgbClr val="7030A0"/>
                </a:solidFill>
                <a:effectLst>
                  <a:outerShdw blurRad="38100" dist="38100" dir="2700000" algn="tl">
                    <a:srgbClr val="000000">
                      <a:alpha val="43137"/>
                    </a:srgbClr>
                  </a:outerShdw>
                </a:effectLst>
                <a:latin typeface="Arial Black" pitchFamily="34" charset="0"/>
              </a:rPr>
              <a:t>Ey </a:t>
            </a:r>
            <a:r>
              <a:rPr lang="tr-TR" sz="3400" b="1" dirty="0">
                <a:solidFill>
                  <a:srgbClr val="7030A0"/>
                </a:solidFill>
                <a:effectLst>
                  <a:outerShdw blurRad="38100" dist="38100" dir="2700000" algn="tl">
                    <a:srgbClr val="000000">
                      <a:alpha val="43137"/>
                    </a:srgbClr>
                  </a:outerShdw>
                </a:effectLst>
                <a:latin typeface="Arial Black" pitchFamily="34" charset="0"/>
              </a:rPr>
              <a:t>Allah'ın kulları! kardeş olunuz</a:t>
            </a:r>
            <a:r>
              <a:rPr lang="tr-TR" sz="3400" b="1" dirty="0" smtClean="0">
                <a:solidFill>
                  <a:srgbClr val="7030A0"/>
                </a:solidFill>
                <a:effectLst>
                  <a:outerShdw blurRad="38100" dist="38100" dir="2700000" algn="tl">
                    <a:srgbClr val="000000">
                      <a:alpha val="43137"/>
                    </a:srgbClr>
                  </a:outerShdw>
                </a:effectLst>
                <a:latin typeface="Arial Black" pitchFamily="34" charset="0"/>
              </a:rPr>
              <a:t>.»</a:t>
            </a:r>
            <a:r>
              <a:rPr lang="tr-TR" sz="2400" b="1" dirty="0" smtClean="0">
                <a:solidFill>
                  <a:schemeClr val="tx1"/>
                </a:solidFill>
                <a:latin typeface="Arial Black" pitchFamily="34" charset="0"/>
              </a:rPr>
              <a:t> </a:t>
            </a:r>
          </a:p>
          <a:p>
            <a:pPr algn="ctr"/>
            <a:r>
              <a:rPr lang="tr-TR" sz="2400" dirty="0" smtClean="0">
                <a:solidFill>
                  <a:schemeClr val="tx1"/>
                </a:solidFill>
              </a:rPr>
              <a:t>(</a:t>
            </a:r>
            <a:r>
              <a:rPr lang="tr-TR" sz="2400" dirty="0">
                <a:solidFill>
                  <a:schemeClr val="tx1"/>
                </a:solidFill>
              </a:rPr>
              <a:t>Buhari, </a:t>
            </a:r>
            <a:r>
              <a:rPr lang="tr-TR" sz="2400" dirty="0" err="1">
                <a:solidFill>
                  <a:schemeClr val="tx1"/>
                </a:solidFill>
              </a:rPr>
              <a:t>Edeb</a:t>
            </a:r>
            <a:r>
              <a:rPr lang="tr-TR" sz="2400" dirty="0">
                <a:solidFill>
                  <a:schemeClr val="tx1"/>
                </a:solidFill>
              </a:rPr>
              <a:t> 57)</a:t>
            </a:r>
          </a:p>
          <a:p>
            <a:pPr algn="just"/>
            <a:endParaRPr lang="tr-TR" sz="2400" dirty="0">
              <a:solidFill>
                <a:schemeClr val="tx1"/>
              </a:solidFill>
            </a:endParaRPr>
          </a:p>
        </p:txBody>
      </p:sp>
    </p:spTree>
    <p:extLst>
      <p:ext uri="{BB962C8B-B14F-4D97-AF65-F5344CB8AC3E}">
        <p14:creationId xmlns:p14="http://schemas.microsoft.com/office/powerpoint/2010/main" val="310352880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69269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rPr>
              <a:t>ANNE-BABA,BÜYÜKLERİMİZİ VE KÜÇÜKLERİMİZİ ZİYARET EDELİM.</a:t>
            </a:r>
            <a:endParaRPr lang="tr-TR" sz="2400" dirty="0">
              <a:solidFill>
                <a:srgbClr val="C00000"/>
              </a:solidFill>
              <a:latin typeface="Times New Roman" pitchFamily="18" charset="0"/>
              <a:cs typeface="Times New Roman" pitchFamily="18" charset="0"/>
            </a:endParaRPr>
          </a:p>
        </p:txBody>
      </p:sp>
      <p:sp>
        <p:nvSpPr>
          <p:cNvPr id="7" name="6 Çapraz Köşesi Kesik Dikdörtgen"/>
          <p:cNvSpPr/>
          <p:nvPr/>
        </p:nvSpPr>
        <p:spPr>
          <a:xfrm>
            <a:off x="142844" y="836712"/>
            <a:ext cx="8786874" cy="264320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smtClean="0">
                <a:solidFill>
                  <a:schemeClr val="tx1"/>
                </a:solidFill>
                <a:latin typeface="HASENAT4" pitchFamily="2" charset="-78"/>
                <a:cs typeface="Emine" panose="03020400000000000000" pitchFamily="66" charset="-78"/>
              </a:rPr>
              <a:t>لَيْسَ مِنَّا مَنْ لَمْ يُوَقِّرْ كَبِيرَنَا وَيَرْحَمْ صَغِيرَنَا </a:t>
            </a:r>
            <a:endParaRPr lang="tr-TR" sz="3600" dirty="0" smtClean="0">
              <a:solidFill>
                <a:schemeClr val="tx1"/>
              </a:solidFill>
              <a:latin typeface="HASENAT4" pitchFamily="2" charset="-78"/>
              <a:cs typeface="Emine" panose="03020400000000000000" pitchFamily="66" charset="-78"/>
            </a:endParaRPr>
          </a:p>
          <a:p>
            <a:pPr algn="ctr"/>
            <a:r>
              <a:rPr lang="tr-TR" sz="2800" dirty="0" smtClean="0">
                <a:solidFill>
                  <a:schemeClr val="tx1"/>
                </a:solidFill>
                <a:latin typeface="Times New Roman" pitchFamily="18" charset="0"/>
                <a:cs typeface="Times New Roman" pitchFamily="18" charset="0"/>
              </a:rPr>
              <a:t>Peygamberimiz (sav) buyuruyor ki </a:t>
            </a:r>
            <a:r>
              <a:rPr lang="tr-TR" sz="2800" dirty="0" smtClean="0">
                <a:solidFill>
                  <a:srgbClr val="FF0066"/>
                </a:solidFill>
                <a:latin typeface="Times New Roman" pitchFamily="18" charset="0"/>
                <a:cs typeface="Times New Roman" pitchFamily="18" charset="0"/>
              </a:rPr>
              <a:t>: </a:t>
            </a:r>
          </a:p>
          <a:p>
            <a:pPr algn="ctr"/>
            <a:r>
              <a:rPr lang="tr-TR" sz="3600" dirty="0" smtClean="0">
                <a:solidFill>
                  <a:srgbClr val="FF0066"/>
                </a:solidFill>
                <a:latin typeface="Times New Roman" pitchFamily="18" charset="0"/>
                <a:cs typeface="Arial" pitchFamily="34" charset="0"/>
              </a:rPr>
              <a:t>“Büyüklerine saygı, küçüklerine sevgi göstermeyen bizden değildir.”</a:t>
            </a:r>
            <a:r>
              <a:rPr lang="tr-TR" sz="3600" i="1" dirty="0" smtClean="0">
                <a:solidFill>
                  <a:srgbClr val="FF0066"/>
                </a:solidFill>
                <a:latin typeface="Georgia" pitchFamily="18" charset="0"/>
                <a:cs typeface="Arial" pitchFamily="34" charset="0"/>
              </a:rPr>
              <a:t>  </a:t>
            </a:r>
          </a:p>
          <a:p>
            <a:pPr algn="ctr"/>
            <a:r>
              <a:rPr lang="tr-TR" dirty="0" smtClean="0">
                <a:solidFill>
                  <a:schemeClr val="tx1"/>
                </a:solidFill>
                <a:latin typeface="Georgia" pitchFamily="18" charset="0"/>
                <a:cs typeface="Arial" pitchFamily="34" charset="0"/>
              </a:rPr>
              <a:t>(</a:t>
            </a:r>
            <a:r>
              <a:rPr lang="tr-TR" dirty="0" err="1" smtClean="0">
                <a:solidFill>
                  <a:schemeClr val="tx1"/>
                </a:solidFill>
                <a:latin typeface="Georgia" pitchFamily="18" charset="0"/>
                <a:cs typeface="Arial" pitchFamily="34" charset="0"/>
              </a:rPr>
              <a:t>Tirmizi</a:t>
            </a:r>
            <a:r>
              <a:rPr lang="tr-TR" dirty="0" smtClean="0">
                <a:solidFill>
                  <a:schemeClr val="tx1"/>
                </a:solidFill>
                <a:latin typeface="Georgia" pitchFamily="18" charset="0"/>
                <a:cs typeface="Arial" pitchFamily="34" charset="0"/>
              </a:rPr>
              <a:t>)</a:t>
            </a:r>
            <a:endParaRPr lang="tr-TR" sz="2800" dirty="0">
              <a:solidFill>
                <a:schemeClr val="tx1"/>
              </a:solidFill>
              <a:latin typeface="Georgia" pitchFamily="18" charset="0"/>
              <a:cs typeface="Arial" pitchFamily="34" charset="0"/>
            </a:endParaRPr>
          </a:p>
        </p:txBody>
      </p:sp>
      <p:graphicFrame>
        <p:nvGraphicFramePr>
          <p:cNvPr id="30722" name="Object 2"/>
          <p:cNvGraphicFramePr>
            <a:graphicFrameLocks noChangeAspect="1"/>
          </p:cNvGraphicFramePr>
          <p:nvPr/>
        </p:nvGraphicFramePr>
        <p:xfrm>
          <a:off x="76200" y="4000504"/>
          <a:ext cx="3352792" cy="2786081"/>
        </p:xfrm>
        <a:graphic>
          <a:graphicData uri="http://schemas.openxmlformats.org/presentationml/2006/ole">
            <mc:AlternateContent xmlns:mc="http://schemas.openxmlformats.org/markup-compatibility/2006">
              <mc:Choice xmlns:v="urn:schemas-microsoft-com:vml" Requires="v">
                <p:oleObj spid="_x0000_s2133" name="Bit Eşlem Resmi" r:id="rId3" imgW="3266667" imgH="2553056" progId="PBrush">
                  <p:embed/>
                </p:oleObj>
              </mc:Choice>
              <mc:Fallback>
                <p:oleObj name="Bit Eşlem Resmi" r:id="rId3" imgW="3266667" imgH="2553056"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00504"/>
                        <a:ext cx="3352792" cy="278608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2" descr="C:\Documents and Settings\LALEYLL\Belgelerim\Resimlerim\el+%C3%B6pme.jpg"/>
          <p:cNvPicPr>
            <a:picLocks noChangeAspect="1" noChangeArrowheads="1"/>
          </p:cNvPicPr>
          <p:nvPr/>
        </p:nvPicPr>
        <p:blipFill>
          <a:blip r:embed="rId5" cstate="print"/>
          <a:srcRect/>
          <a:stretch>
            <a:fillRect/>
          </a:stretch>
        </p:blipFill>
        <p:spPr bwMode="auto">
          <a:xfrm>
            <a:off x="3419873" y="4005064"/>
            <a:ext cx="2808312" cy="2796204"/>
          </a:xfrm>
          <a:prstGeom prst="rect">
            <a:avLst/>
          </a:prstGeom>
          <a:noFill/>
        </p:spPr>
      </p:pic>
    </p:spTree>
    <p:extLst>
      <p:ext uri="{BB962C8B-B14F-4D97-AF65-F5344CB8AC3E}">
        <p14:creationId xmlns:p14="http://schemas.microsoft.com/office/powerpoint/2010/main" val="25227502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571480"/>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rPr>
              <a:t>KABİRLERİ ZİYARET EDELİM.</a:t>
            </a:r>
            <a:endParaRPr lang="tr-TR" sz="2400" dirty="0">
              <a:solidFill>
                <a:srgbClr val="C00000"/>
              </a:solidFill>
              <a:latin typeface="Times New Roman" pitchFamily="18" charset="0"/>
              <a:cs typeface="Times New Roman" pitchFamily="18" charset="0"/>
            </a:endParaRPr>
          </a:p>
        </p:txBody>
      </p:sp>
      <p:sp>
        <p:nvSpPr>
          <p:cNvPr id="7" name="6 Çapraz Köşesi Kesik Dikdörtgen"/>
          <p:cNvSpPr/>
          <p:nvPr/>
        </p:nvSpPr>
        <p:spPr>
          <a:xfrm>
            <a:off x="142844" y="1214422"/>
            <a:ext cx="8786874" cy="242889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Traditional Arabic" pitchFamily="2" charset="-78"/>
                <a:cs typeface="Traditional Arabic" pitchFamily="2" charset="-78"/>
              </a:rPr>
              <a:t>زُورُوا الْقُبُورَ فَإِنَّهَا تُذَكِّرُكُمْ الْآخِرَةَ</a:t>
            </a:r>
            <a:endParaRPr lang="tr-TR" sz="4000" dirty="0" smtClean="0">
              <a:solidFill>
                <a:schemeClr val="tx1"/>
              </a:solidFill>
              <a:latin typeface="Times New Roman" pitchFamily="18" charset="0"/>
              <a:cs typeface="Times New Roman" pitchFamily="18" charset="0"/>
            </a:endParaRPr>
          </a:p>
          <a:p>
            <a:pPr marL="342900" indent="-342900" algn="ctr" rtl="1">
              <a:spcBef>
                <a:spcPct val="20000"/>
              </a:spcBef>
              <a:buClr>
                <a:schemeClr val="accent1"/>
              </a:buClr>
              <a:buSzPct val="65000"/>
            </a:pPr>
            <a:r>
              <a:rPr lang="tr-TR" sz="2800" dirty="0" smtClean="0">
                <a:solidFill>
                  <a:schemeClr val="tx1"/>
                </a:solidFill>
                <a:latin typeface="Times New Roman" pitchFamily="18" charset="0"/>
                <a:cs typeface="Times New Roman" pitchFamily="18" charset="0"/>
              </a:rPr>
              <a:t>Peygamberimiz (sav) buyuruyor ki :</a:t>
            </a:r>
            <a:r>
              <a:rPr lang="tr-TR" sz="2800" dirty="0" smtClean="0">
                <a:solidFill>
                  <a:srgbClr val="FF0066"/>
                </a:solidFill>
                <a:latin typeface="Times New Roman" pitchFamily="18" charset="0"/>
                <a:cs typeface="Times New Roman" pitchFamily="18" charset="0"/>
              </a:rPr>
              <a:t> </a:t>
            </a:r>
          </a:p>
          <a:p>
            <a:pPr marL="342900" indent="-342900" algn="ctr" rtl="1">
              <a:spcBef>
                <a:spcPct val="20000"/>
              </a:spcBef>
              <a:buClr>
                <a:schemeClr val="accent1"/>
              </a:buClr>
              <a:buSzPct val="65000"/>
            </a:pPr>
            <a:r>
              <a:rPr lang="tr-TR" sz="2800" dirty="0" smtClean="0">
                <a:solidFill>
                  <a:srgbClr val="FF0066"/>
                </a:solidFill>
                <a:latin typeface="Times New Roman" pitchFamily="18" charset="0"/>
                <a:cs typeface="Arial" pitchFamily="34" charset="0"/>
              </a:rPr>
              <a:t>	“ Kabirleri ziyaret ediniz. Çünkü kabirleri ziyaret size ahireti hatırlatır.”</a:t>
            </a:r>
            <a:r>
              <a:rPr lang="tr-TR" sz="2800" i="1" dirty="0" smtClean="0">
                <a:solidFill>
                  <a:srgbClr val="FF0066"/>
                </a:solidFill>
                <a:latin typeface="Georgia" pitchFamily="18" charset="0"/>
                <a:cs typeface="Arial" pitchFamily="34" charset="0"/>
              </a:rPr>
              <a:t> </a:t>
            </a:r>
          </a:p>
          <a:p>
            <a:pPr marL="342900" indent="-342900" algn="ctr" rtl="1">
              <a:spcBef>
                <a:spcPct val="20000"/>
              </a:spcBef>
              <a:buClr>
                <a:schemeClr val="accent1"/>
              </a:buClr>
              <a:buSzPct val="65000"/>
            </a:pPr>
            <a:r>
              <a:rPr lang="tr-TR" dirty="0" smtClean="0">
                <a:solidFill>
                  <a:schemeClr val="tx1"/>
                </a:solidFill>
                <a:latin typeface="Georgia" pitchFamily="18" charset="0"/>
                <a:cs typeface="Arial" pitchFamily="34" charset="0"/>
              </a:rPr>
              <a:t>(</a:t>
            </a:r>
            <a:r>
              <a:rPr lang="tr-TR" dirty="0" err="1" smtClean="0">
                <a:solidFill>
                  <a:schemeClr val="tx1"/>
                </a:solidFill>
                <a:latin typeface="Georgia" pitchFamily="18" charset="0"/>
                <a:cs typeface="Arial" pitchFamily="34" charset="0"/>
              </a:rPr>
              <a:t>İbn</a:t>
            </a:r>
            <a:r>
              <a:rPr lang="tr-TR" dirty="0" smtClean="0">
                <a:solidFill>
                  <a:schemeClr val="tx1"/>
                </a:solidFill>
                <a:latin typeface="Georgia" pitchFamily="18" charset="0"/>
                <a:cs typeface="Arial" pitchFamily="34" charset="0"/>
              </a:rPr>
              <a:t> </a:t>
            </a:r>
            <a:r>
              <a:rPr lang="tr-TR" dirty="0" err="1" smtClean="0">
                <a:solidFill>
                  <a:schemeClr val="tx1"/>
                </a:solidFill>
                <a:latin typeface="Georgia" pitchFamily="18" charset="0"/>
                <a:cs typeface="Arial" pitchFamily="34" charset="0"/>
              </a:rPr>
              <a:t>Mace</a:t>
            </a:r>
            <a:r>
              <a:rPr lang="tr-TR" dirty="0" smtClean="0">
                <a:solidFill>
                  <a:schemeClr val="tx1"/>
                </a:solidFill>
                <a:latin typeface="Georgia" pitchFamily="18" charset="0"/>
                <a:cs typeface="Arial" pitchFamily="34" charset="0"/>
              </a:rPr>
              <a:t>)</a:t>
            </a:r>
          </a:p>
        </p:txBody>
      </p:sp>
      <p:pic>
        <p:nvPicPr>
          <p:cNvPr id="10" name="Picture 7" descr="C:\Documents and Settings\AERO\Desktop\r.k.bayram\kabziyaret.bmp"/>
          <p:cNvPicPr>
            <a:picLocks noChangeAspect="1" noChangeArrowheads="1"/>
          </p:cNvPicPr>
          <p:nvPr/>
        </p:nvPicPr>
        <p:blipFill>
          <a:blip r:embed="rId2" cstate="print"/>
          <a:srcRect/>
          <a:stretch>
            <a:fillRect/>
          </a:stretch>
        </p:blipFill>
        <p:spPr bwMode="auto">
          <a:xfrm>
            <a:off x="-32" y="4425317"/>
            <a:ext cx="3190866" cy="2432707"/>
          </a:xfrm>
          <a:prstGeom prst="rect">
            <a:avLst/>
          </a:prstGeom>
          <a:noFill/>
          <a:ln w="9525">
            <a:solidFill>
              <a:srgbClr val="000000"/>
            </a:solidFill>
            <a:miter lim="800000"/>
            <a:headEnd/>
            <a:tailEnd/>
          </a:ln>
        </p:spPr>
      </p:pic>
      <p:pic>
        <p:nvPicPr>
          <p:cNvPr id="5" name="Picture 10" descr="C:\Documents and Settings\AERO\Desktop\r.k.bayram\SEHİT.JPG"/>
          <p:cNvPicPr>
            <a:picLocks noChangeAspect="1" noChangeArrowheads="1"/>
          </p:cNvPicPr>
          <p:nvPr/>
        </p:nvPicPr>
        <p:blipFill>
          <a:blip r:embed="rId3" cstate="print"/>
          <a:srcRect/>
          <a:stretch>
            <a:fillRect/>
          </a:stretch>
        </p:blipFill>
        <p:spPr bwMode="auto">
          <a:xfrm>
            <a:off x="3214679" y="4429132"/>
            <a:ext cx="3218250" cy="2428868"/>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482706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32" y="0"/>
            <a:ext cx="9144032" cy="692696"/>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latin typeface="Times New Roman" pitchFamily="18" charset="0"/>
                <a:cs typeface="Times New Roman" pitchFamily="18" charset="0"/>
              </a:rPr>
              <a:t>KURBAN VESİLESİYLE SEVAPLARI ARTIRIP </a:t>
            </a:r>
          </a:p>
          <a:p>
            <a:pPr algn="ctr"/>
            <a:r>
              <a:rPr lang="tr-TR" sz="2400" b="1" dirty="0" smtClean="0">
                <a:solidFill>
                  <a:srgbClr val="C00000"/>
                </a:solidFill>
                <a:latin typeface="Times New Roman" pitchFamily="18" charset="0"/>
                <a:cs typeface="Times New Roman" pitchFamily="18" charset="0"/>
              </a:rPr>
              <a:t>GÜNAHLARI AZALTALIM</a:t>
            </a:r>
          </a:p>
        </p:txBody>
      </p:sp>
      <p:sp>
        <p:nvSpPr>
          <p:cNvPr id="7" name="6 Çapraz Köşesi Kesik Dikdörtgen"/>
          <p:cNvSpPr/>
          <p:nvPr/>
        </p:nvSpPr>
        <p:spPr>
          <a:xfrm>
            <a:off x="142844" y="836712"/>
            <a:ext cx="8786874" cy="2806602"/>
          </a:xfrm>
          <a:prstGeom prst="snip2DiagRect">
            <a:avLst>
              <a:gd name="adj1" fmla="val 0"/>
              <a:gd name="adj2" fmla="val 975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dirty="0" smtClean="0">
                <a:solidFill>
                  <a:srgbClr val="002060"/>
                </a:solidFill>
              </a:rPr>
              <a:t>Bir cenaze sonrasında Peygamberimize, tabutun çok ağır olduğu söyleniyor, </a:t>
            </a:r>
          </a:p>
          <a:p>
            <a:pPr algn="just"/>
            <a:r>
              <a:rPr lang="tr-TR" sz="2800" dirty="0" smtClean="0">
                <a:solidFill>
                  <a:srgbClr val="002060"/>
                </a:solidFill>
              </a:rPr>
              <a:t>Peygamberimiz (s.a.s), “</a:t>
            </a:r>
            <a:r>
              <a:rPr lang="tr-TR" sz="2800" b="1" dirty="0" smtClean="0">
                <a:solidFill>
                  <a:srgbClr val="002060"/>
                </a:solidFill>
              </a:rPr>
              <a:t>Demek ki sevabı çokmuş</a:t>
            </a:r>
            <a:r>
              <a:rPr lang="tr-TR" sz="2800" dirty="0" smtClean="0">
                <a:solidFill>
                  <a:srgbClr val="002060"/>
                </a:solidFill>
              </a:rPr>
              <a:t>” diyor. </a:t>
            </a:r>
          </a:p>
          <a:p>
            <a:pPr algn="just"/>
            <a:r>
              <a:rPr lang="tr-TR" sz="2800" dirty="0" smtClean="0">
                <a:solidFill>
                  <a:srgbClr val="002060"/>
                </a:solidFill>
              </a:rPr>
              <a:t>Başka bir cenazede, tabutun hafif olduğu söyleniyor. Bunun üzerine de  </a:t>
            </a:r>
          </a:p>
          <a:p>
            <a:pPr algn="just"/>
            <a:r>
              <a:rPr lang="tr-TR" sz="2800" dirty="0" smtClean="0">
                <a:solidFill>
                  <a:srgbClr val="002060"/>
                </a:solidFill>
              </a:rPr>
              <a:t>Peygamberimiz, “</a:t>
            </a:r>
            <a:r>
              <a:rPr lang="tr-TR" sz="2800" b="1" dirty="0" smtClean="0">
                <a:solidFill>
                  <a:srgbClr val="002060"/>
                </a:solidFill>
              </a:rPr>
              <a:t>Demek ki, günahı azmış</a:t>
            </a:r>
            <a:r>
              <a:rPr lang="tr-TR" sz="2800" dirty="0" smtClean="0">
                <a:solidFill>
                  <a:srgbClr val="002060"/>
                </a:solidFill>
              </a:rPr>
              <a:t>” buyuruyorlar. </a:t>
            </a:r>
            <a:endParaRPr lang="tr-TR" sz="2800" dirty="0">
              <a:solidFill>
                <a:srgbClr val="002060"/>
              </a:solidFill>
            </a:endParaRPr>
          </a:p>
        </p:txBody>
      </p:sp>
      <p:pic>
        <p:nvPicPr>
          <p:cNvPr id="10" name="Picture 7" descr="C:\Documents and Settings\AERO\Desktop\r.k.bayram\kabziyaret.bmp"/>
          <p:cNvPicPr>
            <a:picLocks noChangeAspect="1" noChangeArrowheads="1"/>
          </p:cNvPicPr>
          <p:nvPr/>
        </p:nvPicPr>
        <p:blipFill>
          <a:blip r:embed="rId2" cstate="print"/>
          <a:srcRect/>
          <a:stretch>
            <a:fillRect/>
          </a:stretch>
        </p:blipFill>
        <p:spPr bwMode="auto">
          <a:xfrm>
            <a:off x="-32" y="4425317"/>
            <a:ext cx="3190866" cy="2432707"/>
          </a:xfrm>
          <a:prstGeom prst="rect">
            <a:avLst/>
          </a:prstGeom>
          <a:noFill/>
          <a:ln w="9525">
            <a:solidFill>
              <a:srgbClr val="000000"/>
            </a:solidFill>
            <a:miter lim="800000"/>
            <a:headEnd/>
            <a:tailEnd/>
          </a:ln>
        </p:spPr>
      </p:pic>
      <p:pic>
        <p:nvPicPr>
          <p:cNvPr id="5" name="Picture 10" descr="C:\Documents and Settings\AERO\Desktop\r.k.bayram\SEHİT.JPG"/>
          <p:cNvPicPr>
            <a:picLocks noChangeAspect="1" noChangeArrowheads="1"/>
          </p:cNvPicPr>
          <p:nvPr/>
        </p:nvPicPr>
        <p:blipFill>
          <a:blip r:embed="rId3" cstate="print"/>
          <a:srcRect/>
          <a:stretch>
            <a:fillRect/>
          </a:stretch>
        </p:blipFill>
        <p:spPr bwMode="auto">
          <a:xfrm>
            <a:off x="3214679" y="4429132"/>
            <a:ext cx="3218250" cy="2428868"/>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25074851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571480"/>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rgbClr val="C00000"/>
                </a:solidFill>
                <a:effectLst>
                  <a:outerShdw blurRad="38100" dist="38100" dir="2700000" algn="tl">
                    <a:srgbClr val="000000">
                      <a:alpha val="43137"/>
                    </a:srgbClr>
                  </a:outerShdw>
                </a:effectLst>
              </a:rPr>
              <a:t>HASTALARIMIZI ZİYARET EDELİM.</a:t>
            </a:r>
            <a:endParaRPr lang="tr-TR" sz="32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142844" y="692696"/>
            <a:ext cx="8786874" cy="3168352"/>
          </a:xfrm>
          <a:prstGeom prst="snip2DiagRect">
            <a:avLst>
              <a:gd name="adj1" fmla="val 0"/>
              <a:gd name="adj2" fmla="val 1119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dirty="0" smtClean="0">
                <a:solidFill>
                  <a:schemeClr val="tx1"/>
                </a:solidFill>
                <a:latin typeface="Traditional Arabic" pitchFamily="2" charset="-78"/>
                <a:cs typeface="Traditional Arabic" pitchFamily="2" charset="-78"/>
              </a:rPr>
              <a:t>عَائِدُ الْمَرِيضِ فِي مَخْرَفَةِ الْجَنَّةِ حَتَّى يَرْجِعَ </a:t>
            </a:r>
            <a:endParaRPr lang="tr-TR" sz="4400" dirty="0" smtClean="0">
              <a:solidFill>
                <a:schemeClr val="tx1"/>
              </a:solidFill>
              <a:latin typeface="Traditional Arabic" pitchFamily="2" charset="-78"/>
              <a:cs typeface="Traditional Arabic" pitchFamily="2" charset="-78"/>
            </a:endParaRPr>
          </a:p>
          <a:p>
            <a:pPr algn="ctr"/>
            <a:r>
              <a:rPr lang="tr-TR" sz="2800" dirty="0" smtClean="0">
                <a:solidFill>
                  <a:schemeClr val="tx1"/>
                </a:solidFill>
                <a:latin typeface="Times New Roman" pitchFamily="18" charset="0"/>
                <a:cs typeface="Times New Roman" pitchFamily="18" charset="0"/>
              </a:rPr>
              <a:t>Peygamberimiz (sav) buyuruyor ki </a:t>
            </a:r>
            <a:r>
              <a:rPr lang="tr-TR" sz="2800" dirty="0" smtClean="0">
                <a:solidFill>
                  <a:srgbClr val="FF0066"/>
                </a:solidFill>
                <a:latin typeface="Times New Roman" pitchFamily="18" charset="0"/>
                <a:cs typeface="Times New Roman" pitchFamily="18" charset="0"/>
              </a:rPr>
              <a:t>: </a:t>
            </a:r>
          </a:p>
          <a:p>
            <a:pPr marL="342900" indent="-342900" algn="ctr" rtl="1">
              <a:spcBef>
                <a:spcPct val="20000"/>
              </a:spcBef>
              <a:buClr>
                <a:schemeClr val="accent1"/>
              </a:buClr>
              <a:buSzPct val="65000"/>
            </a:pPr>
            <a:r>
              <a:rPr lang="tr-TR" sz="2800" b="1" dirty="0" smtClean="0">
                <a:solidFill>
                  <a:srgbClr val="FF0066"/>
                </a:solidFill>
                <a:latin typeface="Times New Roman" pitchFamily="18" charset="0"/>
                <a:cs typeface="Arial" pitchFamily="34" charset="0"/>
              </a:rPr>
              <a:t>“</a:t>
            </a:r>
            <a:r>
              <a:rPr lang="tr-TR" sz="3600" b="1" dirty="0" smtClean="0">
                <a:solidFill>
                  <a:srgbClr val="FF0066"/>
                </a:solidFill>
                <a:latin typeface="Times New Roman" pitchFamily="18" charset="0"/>
                <a:cs typeface="Arial" pitchFamily="34" charset="0"/>
              </a:rPr>
              <a:t>Hasta ziyaret eden kimse, </a:t>
            </a:r>
          </a:p>
          <a:p>
            <a:pPr marL="342900" indent="-342900" algn="ctr" rtl="1">
              <a:spcBef>
                <a:spcPct val="20000"/>
              </a:spcBef>
              <a:buClr>
                <a:schemeClr val="accent1"/>
              </a:buClr>
              <a:buSzPct val="65000"/>
            </a:pPr>
            <a:r>
              <a:rPr lang="tr-TR" sz="3600" b="1" dirty="0" smtClean="0">
                <a:solidFill>
                  <a:srgbClr val="FF0066"/>
                </a:solidFill>
                <a:latin typeface="Times New Roman" pitchFamily="18" charset="0"/>
                <a:cs typeface="Arial" pitchFamily="34" charset="0"/>
              </a:rPr>
              <a:t>ziyaretten dönünceye kadar cennet bahçesindedir</a:t>
            </a:r>
            <a:r>
              <a:rPr lang="tr-TR" sz="2800" b="1" dirty="0" smtClean="0">
                <a:solidFill>
                  <a:srgbClr val="FF0066"/>
                </a:solidFill>
                <a:latin typeface="Times New Roman" pitchFamily="18" charset="0"/>
                <a:cs typeface="Arial" pitchFamily="34" charset="0"/>
              </a:rPr>
              <a:t>.”</a:t>
            </a:r>
            <a:r>
              <a:rPr lang="tr-TR" sz="2800" b="1" i="1" dirty="0" smtClean="0">
                <a:solidFill>
                  <a:srgbClr val="FF0066"/>
                </a:solidFill>
                <a:latin typeface="Georgia" pitchFamily="18" charset="0"/>
                <a:cs typeface="Arial" pitchFamily="34" charset="0"/>
              </a:rPr>
              <a:t> </a:t>
            </a:r>
            <a:r>
              <a:rPr lang="tr-TR" sz="1200" b="1" dirty="0" smtClean="0">
                <a:latin typeface="Georgia" pitchFamily="18" charset="0"/>
                <a:cs typeface="Arial" pitchFamily="34" charset="0"/>
              </a:rPr>
              <a:t>(</a:t>
            </a:r>
            <a:r>
              <a:rPr lang="tr-TR" sz="1200" b="1" dirty="0" smtClean="0">
                <a:solidFill>
                  <a:schemeClr val="tx1"/>
                </a:solidFill>
                <a:latin typeface="Georgia" pitchFamily="18" charset="0"/>
                <a:cs typeface="Arial" pitchFamily="34" charset="0"/>
              </a:rPr>
              <a:t>Müslim</a:t>
            </a:r>
            <a:r>
              <a:rPr lang="tr-TR" sz="1200" b="1" dirty="0" smtClean="0">
                <a:latin typeface="Georgia" pitchFamily="18" charset="0"/>
                <a:cs typeface="Arial" pitchFamily="34" charset="0"/>
              </a:rPr>
              <a:t>)</a:t>
            </a:r>
            <a:endParaRPr lang="tr-TR" sz="2800" b="1" dirty="0">
              <a:latin typeface="Georgia" pitchFamily="18" charset="0"/>
              <a:cs typeface="Arial" pitchFamily="34" charset="0"/>
            </a:endParaRPr>
          </a:p>
        </p:txBody>
      </p:sp>
      <p:graphicFrame>
        <p:nvGraphicFramePr>
          <p:cNvPr id="31747" name="Object 3"/>
          <p:cNvGraphicFramePr>
            <a:graphicFrameLocks noGrp="1" noChangeAspect="1"/>
          </p:cNvGraphicFramePr>
          <p:nvPr/>
        </p:nvGraphicFramePr>
        <p:xfrm>
          <a:off x="76200" y="4000504"/>
          <a:ext cx="4281485" cy="2857520"/>
        </p:xfrm>
        <a:graphic>
          <a:graphicData uri="http://schemas.openxmlformats.org/presentationml/2006/ole">
            <mc:AlternateContent xmlns:mc="http://schemas.openxmlformats.org/markup-compatibility/2006">
              <mc:Choice xmlns:v="urn:schemas-microsoft-com:vml" Requires="v">
                <p:oleObj spid="_x0000_s3158" name="Bit Eşlem Resmi" r:id="rId3" imgW="4676190" imgH="3095238" progId="PBrush">
                  <p:embed/>
                </p:oleObj>
              </mc:Choice>
              <mc:Fallback>
                <p:oleObj name="Bit Eşlem Resmi" r:id="rId3" imgW="4676190" imgH="3095238"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000504"/>
                        <a:ext cx="4281485" cy="28575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3906856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64291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rgbClr val="C00000"/>
                </a:solidFill>
                <a:effectLst>
                  <a:outerShdw blurRad="38100" dist="38100" dir="2700000" algn="tl">
                    <a:srgbClr val="000000">
                      <a:alpha val="43137"/>
                    </a:srgbClr>
                  </a:outerShdw>
                </a:effectLst>
              </a:rPr>
              <a:t>YOKSULLARA , FAKİRLERE,YETİMLERE YARDIM EDELİM.</a:t>
            </a:r>
            <a:endParaRPr lang="tr-TR" sz="28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142844" y="620688"/>
            <a:ext cx="8786874" cy="365131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smtClean="0">
                <a:solidFill>
                  <a:schemeClr val="tx1"/>
                </a:solidFill>
                <a:latin typeface="HASENAT4" pitchFamily="2" charset="-78"/>
                <a:cs typeface="Emine" panose="03020400000000000000" pitchFamily="66" charset="-78"/>
              </a:rPr>
              <a:t>الْيَدُ الْعُلْيَا خَيْرٌ مِنَ الْيَدِ السُّفْلَى </a:t>
            </a:r>
            <a:endParaRPr lang="tr-TR" sz="3600" dirty="0" smtClean="0">
              <a:solidFill>
                <a:schemeClr val="tx1"/>
              </a:solidFill>
              <a:latin typeface="HASENAT4" pitchFamily="2" charset="-78"/>
              <a:cs typeface="Emine" panose="03020400000000000000" pitchFamily="66" charset="-78"/>
            </a:endParaRPr>
          </a:p>
          <a:p>
            <a:pPr algn="ctr"/>
            <a:r>
              <a:rPr lang="tr-TR" sz="4000" i="1" dirty="0" smtClean="0">
                <a:solidFill>
                  <a:schemeClr val="tx1"/>
                </a:solidFill>
                <a:latin typeface="Times New Roman" pitchFamily="18" charset="0"/>
                <a:cs typeface="Times New Roman" pitchFamily="18" charset="0"/>
              </a:rPr>
              <a:t> “</a:t>
            </a:r>
            <a:r>
              <a:rPr lang="tr-TR" sz="3600" b="1" i="1" dirty="0" smtClean="0">
                <a:solidFill>
                  <a:srgbClr val="C00000"/>
                </a:solidFill>
                <a:latin typeface="Times New Roman" pitchFamily="18" charset="0"/>
                <a:cs typeface="Times New Roman" pitchFamily="18" charset="0"/>
              </a:rPr>
              <a:t>Veren el alan elden daha üstündür</a:t>
            </a:r>
            <a:r>
              <a:rPr lang="tr-TR" sz="4000" i="1" dirty="0" smtClean="0">
                <a:solidFill>
                  <a:schemeClr val="tx1"/>
                </a:solidFill>
                <a:latin typeface="Times New Roman" pitchFamily="18" charset="0"/>
                <a:cs typeface="Times New Roman" pitchFamily="18" charset="0"/>
              </a:rPr>
              <a:t>.”</a:t>
            </a:r>
            <a:r>
              <a:rPr lang="tr-TR" sz="4000" dirty="0" smtClean="0">
                <a:solidFill>
                  <a:schemeClr val="tx1"/>
                </a:solidFill>
                <a:latin typeface="Times New Roman" pitchFamily="18" charset="0"/>
                <a:cs typeface="Times New Roman" pitchFamily="18" charset="0"/>
              </a:rPr>
              <a:t> </a:t>
            </a:r>
          </a:p>
          <a:p>
            <a:pPr algn="ctr"/>
            <a:r>
              <a:rPr lang="tr-TR" sz="1400" dirty="0" err="1" smtClean="0">
                <a:solidFill>
                  <a:schemeClr val="tx1"/>
                </a:solidFill>
                <a:latin typeface="Times New Roman" pitchFamily="18" charset="0"/>
                <a:cs typeface="Times New Roman" pitchFamily="18" charset="0"/>
              </a:rPr>
              <a:t>Buhari</a:t>
            </a:r>
            <a:r>
              <a:rPr lang="tr-TR" sz="1400" dirty="0" smtClean="0">
                <a:solidFill>
                  <a:schemeClr val="tx1"/>
                </a:solidFill>
                <a:latin typeface="Times New Roman" pitchFamily="18" charset="0"/>
                <a:cs typeface="Times New Roman" pitchFamily="18" charset="0"/>
              </a:rPr>
              <a:t>, </a:t>
            </a:r>
            <a:r>
              <a:rPr lang="tr-TR" sz="1400" dirty="0" err="1" smtClean="0">
                <a:solidFill>
                  <a:schemeClr val="tx1"/>
                </a:solidFill>
                <a:latin typeface="Times New Roman" pitchFamily="18" charset="0"/>
                <a:cs typeface="Times New Roman" pitchFamily="18" charset="0"/>
              </a:rPr>
              <a:t>Vasaya</a:t>
            </a:r>
            <a:r>
              <a:rPr lang="tr-TR" sz="1400" dirty="0" smtClean="0">
                <a:solidFill>
                  <a:schemeClr val="tx1"/>
                </a:solidFill>
                <a:latin typeface="Times New Roman" pitchFamily="18" charset="0"/>
                <a:cs typeface="Times New Roman" pitchFamily="18" charset="0"/>
              </a:rPr>
              <a:t>,9; Müslim, Zekat, 94.</a:t>
            </a:r>
            <a:endParaRPr lang="tr-TR" sz="2800" dirty="0" smtClean="0">
              <a:solidFill>
                <a:schemeClr val="tx1"/>
              </a:solidFill>
              <a:latin typeface="Times New Roman" pitchFamily="18" charset="0"/>
              <a:cs typeface="Times New Roman" pitchFamily="18" charset="0"/>
            </a:endParaRPr>
          </a:p>
          <a:p>
            <a:pPr marL="342900" indent="-342900" algn="ctr" rtl="1">
              <a:buClr>
                <a:schemeClr val="accent1"/>
              </a:buClr>
              <a:buSzPct val="65000"/>
            </a:pPr>
            <a:r>
              <a:rPr lang="tr-TR" sz="2400" dirty="0" smtClean="0">
                <a:solidFill>
                  <a:schemeClr val="tx1"/>
                </a:solidFill>
                <a:latin typeface="Times New Roman" pitchFamily="18" charset="0"/>
                <a:cs typeface="Arial" pitchFamily="34" charset="0"/>
              </a:rPr>
              <a:t>Akrabalarımız arasında ve çevremizde bulunan yoksullara, yetimlere , yardım edelim. Fakir öğrencilere burs verelim. </a:t>
            </a:r>
          </a:p>
          <a:p>
            <a:pPr marL="342900" indent="-342900" algn="ctr" rtl="1">
              <a:buClr>
                <a:schemeClr val="accent1"/>
              </a:buClr>
              <a:buSzPct val="65000"/>
            </a:pPr>
            <a:r>
              <a:rPr lang="tr-TR" sz="3000" b="1" u="sng" dirty="0" smtClean="0">
                <a:solidFill>
                  <a:srgbClr val="FF0000"/>
                </a:solidFill>
                <a:latin typeface="Times New Roman" pitchFamily="18" charset="0"/>
                <a:cs typeface="Arial" pitchFamily="34" charset="0"/>
              </a:rPr>
              <a:t>Bayramda kestiğimiz  kurban etlerinden verelim. </a:t>
            </a:r>
          </a:p>
          <a:p>
            <a:pPr marL="342900" indent="-342900" algn="ctr" rtl="1">
              <a:buClr>
                <a:schemeClr val="accent1"/>
              </a:buClr>
              <a:buSzPct val="65000"/>
            </a:pPr>
            <a:r>
              <a:rPr lang="tr-TR" sz="2400" dirty="0" smtClean="0">
                <a:solidFill>
                  <a:schemeClr val="tx1"/>
                </a:solidFill>
                <a:latin typeface="Times New Roman" pitchFamily="18" charset="0"/>
                <a:cs typeface="Arial" pitchFamily="34" charset="0"/>
              </a:rPr>
              <a:t>Bayramda onları sevindirelim</a:t>
            </a:r>
            <a:endParaRPr lang="tr-TR" sz="2400" dirty="0">
              <a:solidFill>
                <a:schemeClr val="tx1"/>
              </a:solidFill>
              <a:latin typeface="Georgia" pitchFamily="18" charset="0"/>
            </a:endParaRPr>
          </a:p>
        </p:txBody>
      </p:sp>
      <p:pic>
        <p:nvPicPr>
          <p:cNvPr id="13" name="Picture 11" descr="C:\Documents and Settings\AERO\Desktop\r.k.bayram\social_pic03.jpg"/>
          <p:cNvPicPr>
            <a:picLocks noChangeAspect="1" noChangeArrowheads="1"/>
          </p:cNvPicPr>
          <p:nvPr/>
        </p:nvPicPr>
        <p:blipFill>
          <a:blip r:embed="rId2" cstate="print"/>
          <a:srcRect/>
          <a:stretch>
            <a:fillRect/>
          </a:stretch>
        </p:blipFill>
        <p:spPr bwMode="auto">
          <a:xfrm>
            <a:off x="0" y="3571876"/>
            <a:ext cx="1071570" cy="1500198"/>
          </a:xfrm>
          <a:prstGeom prst="rect">
            <a:avLst/>
          </a:prstGeom>
          <a:noFill/>
          <a:ln w="9525">
            <a:solidFill>
              <a:srgbClr val="000000"/>
            </a:solidFill>
            <a:miter lim="800000"/>
            <a:headEnd/>
            <a:tailEnd/>
          </a:ln>
        </p:spPr>
      </p:pic>
      <p:pic>
        <p:nvPicPr>
          <p:cNvPr id="14" name="Picture 13" descr="C:\Documents and Settings\AERO\Desktop\r.k.bayram\YET.JPG"/>
          <p:cNvPicPr>
            <a:picLocks noChangeAspect="1" noChangeArrowheads="1"/>
          </p:cNvPicPr>
          <p:nvPr/>
        </p:nvPicPr>
        <p:blipFill>
          <a:blip r:embed="rId3" cstate="print"/>
          <a:srcRect/>
          <a:stretch>
            <a:fillRect/>
          </a:stretch>
        </p:blipFill>
        <p:spPr bwMode="auto">
          <a:xfrm>
            <a:off x="7927186" y="3418886"/>
            <a:ext cx="1216814" cy="1738306"/>
          </a:xfrm>
          <a:prstGeom prst="rect">
            <a:avLst/>
          </a:prstGeom>
          <a:noFill/>
          <a:ln w="9525">
            <a:solidFill>
              <a:srgbClr val="000000"/>
            </a:solidFill>
            <a:miter lim="800000"/>
            <a:headEnd/>
            <a:tailEnd/>
          </a:ln>
        </p:spPr>
      </p:pic>
      <p:pic>
        <p:nvPicPr>
          <p:cNvPr id="8" name="Picture 5" descr="C:\Users\salim\Pictures\Kurban\kurban6.jpg"/>
          <p:cNvPicPr>
            <a:picLocks noChangeAspect="1" noChangeArrowheads="1"/>
          </p:cNvPicPr>
          <p:nvPr/>
        </p:nvPicPr>
        <p:blipFill>
          <a:blip r:embed="rId4" cstate="print"/>
          <a:srcRect l="5287" t="2361" r="4818" b="15621"/>
          <a:stretch>
            <a:fillRect/>
          </a:stretch>
        </p:blipFill>
        <p:spPr bwMode="auto">
          <a:xfrm>
            <a:off x="-32" y="5072074"/>
            <a:ext cx="4000528" cy="1785950"/>
          </a:xfrm>
          <a:prstGeom prst="rect">
            <a:avLst/>
          </a:prstGeom>
          <a:noFill/>
          <a:ln w="9525">
            <a:noFill/>
            <a:miter lim="800000"/>
            <a:headEnd/>
            <a:tailEnd/>
          </a:ln>
        </p:spPr>
      </p:pic>
      <p:pic>
        <p:nvPicPr>
          <p:cNvPr id="9" name="Picture 4" descr="C:\Users\salim\Pictures\Kurban\kurban1.jpg"/>
          <p:cNvPicPr>
            <a:picLocks noChangeAspect="1" noChangeArrowheads="1"/>
          </p:cNvPicPr>
          <p:nvPr/>
        </p:nvPicPr>
        <p:blipFill>
          <a:blip r:embed="rId5" cstate="print"/>
          <a:srcRect l="9607" t="2619" r="11613" b="60710"/>
          <a:stretch>
            <a:fillRect/>
          </a:stretch>
        </p:blipFill>
        <p:spPr bwMode="auto">
          <a:xfrm>
            <a:off x="4332243" y="5072074"/>
            <a:ext cx="4811789" cy="1785926"/>
          </a:xfrm>
          <a:prstGeom prst="rect">
            <a:avLst/>
          </a:prstGeom>
          <a:noFill/>
          <a:ln w="9525">
            <a:noFill/>
            <a:miter lim="800000"/>
            <a:headEnd/>
            <a:tailEnd/>
          </a:ln>
        </p:spPr>
      </p:pic>
    </p:spTree>
    <p:extLst>
      <p:ext uri="{BB962C8B-B14F-4D97-AF65-F5344CB8AC3E}">
        <p14:creationId xmlns:p14="http://schemas.microsoft.com/office/powerpoint/2010/main" val="26572509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642918"/>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rgbClr val="C00000"/>
                </a:solidFill>
                <a:effectLst>
                  <a:outerShdw blurRad="38100" dist="38100" dir="2700000" algn="tl">
                    <a:srgbClr val="000000">
                      <a:alpha val="43137"/>
                    </a:srgbClr>
                  </a:outerShdw>
                </a:effectLst>
              </a:rPr>
              <a:t>YOKSULLARA , FAKİRLERE,YETİMLERE YARDIM EDELİM.</a:t>
            </a:r>
            <a:endParaRPr lang="tr-TR" sz="28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142844" y="785794"/>
            <a:ext cx="8786874" cy="566754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ar-AE" sz="2800" dirty="0">
                <a:solidFill>
                  <a:schemeClr val="tx1"/>
                </a:solidFill>
                <a:latin typeface="HASENAT" panose="01000600020000020003" pitchFamily="2" charset="-78"/>
                <a:cs typeface="HASENAT" panose="01000600020000020003" pitchFamily="2" charset="-78"/>
              </a:rPr>
              <a:t>المُسْلِمُ أَخُو المُسْلِمِ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3200" b="1" dirty="0">
                <a:solidFill>
                  <a:schemeClr val="tx1"/>
                </a:solidFill>
              </a:rPr>
              <a:t>Müslüman, </a:t>
            </a:r>
            <a:r>
              <a:rPr lang="tr-TR" sz="3200" b="1" dirty="0" smtClean="0">
                <a:solidFill>
                  <a:schemeClr val="tx1"/>
                </a:solidFill>
              </a:rPr>
              <a:t>Müslümanın </a:t>
            </a:r>
            <a:r>
              <a:rPr lang="tr-TR" sz="3200" b="1" dirty="0">
                <a:solidFill>
                  <a:schemeClr val="tx1"/>
                </a:solidFill>
              </a:rPr>
              <a:t>kardeşidir. </a:t>
            </a:r>
            <a:endParaRPr lang="tr-TR" sz="32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لا يظْلِمُه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B050"/>
                </a:solidFill>
              </a:rPr>
              <a:t>Ona zulmedip </a:t>
            </a:r>
            <a:r>
              <a:rPr lang="tr-TR" sz="2800" b="1" dirty="0">
                <a:solidFill>
                  <a:srgbClr val="00B050"/>
                </a:solidFill>
              </a:rPr>
              <a:t>haksızlık yapmaz, </a:t>
            </a:r>
            <a:endParaRPr lang="tr-TR" sz="2800" dirty="0" smtClean="0">
              <a:solidFill>
                <a:srgbClr val="00B05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ولا يُسْلِمهُ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70C0"/>
                </a:solidFill>
              </a:rPr>
              <a:t>Onu </a:t>
            </a:r>
            <a:r>
              <a:rPr lang="tr-TR" sz="2800" b="1" dirty="0">
                <a:solidFill>
                  <a:srgbClr val="0070C0"/>
                </a:solidFill>
              </a:rPr>
              <a:t>düşmana teslim etmez. </a:t>
            </a:r>
            <a:endParaRPr lang="tr-TR" sz="2800" dirty="0" smtClean="0">
              <a:solidFill>
                <a:srgbClr val="0070C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منْ كَانَ فِي حَاجَةِ أَخِيهِ كَانَ اللَّهُ فِي حاجتِهِ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002060"/>
                </a:solidFill>
              </a:rPr>
              <a:t>Müslüman </a:t>
            </a:r>
            <a:r>
              <a:rPr lang="tr-TR" sz="2800" b="1" dirty="0">
                <a:solidFill>
                  <a:srgbClr val="002060"/>
                </a:solidFill>
              </a:rPr>
              <a:t>kardeşinin ihtiyacını gideren kimsenin Allah da ihtiyacını giderir. </a:t>
            </a:r>
            <a:endParaRPr lang="tr-TR" sz="2800" dirty="0" smtClean="0">
              <a:solidFill>
                <a:srgbClr val="00206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فَرَّج عنْ مُسْلِمٍ كُرْبةً فَرَّجَ اللَّهُ عنْهُ بِهَا كُرْبَةً مِنْ كُرَبِ يوْمَ الْقِيامَةِ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FF0000"/>
                </a:solidFill>
              </a:rPr>
              <a:t>Kim </a:t>
            </a:r>
            <a:r>
              <a:rPr lang="tr-TR" sz="2800" b="1" dirty="0">
                <a:solidFill>
                  <a:srgbClr val="FF0000"/>
                </a:solidFill>
              </a:rPr>
              <a:t>bir </a:t>
            </a:r>
            <a:r>
              <a:rPr lang="tr-TR" sz="2800" b="1" dirty="0" smtClean="0">
                <a:solidFill>
                  <a:srgbClr val="FF0000"/>
                </a:solidFill>
              </a:rPr>
              <a:t>Müslümandan </a:t>
            </a:r>
            <a:r>
              <a:rPr lang="tr-TR" sz="2800" b="1" dirty="0">
                <a:solidFill>
                  <a:srgbClr val="FF0000"/>
                </a:solidFill>
              </a:rPr>
              <a:t>bir sıkıntıyı giderirse, Allah Teâlâ o kimsenin kıyamet günündeki sıkıntılarından birini giderir</a:t>
            </a:r>
            <a:r>
              <a:rPr lang="tr-TR" sz="2800" b="1" dirty="0" smtClean="0">
                <a:solidFill>
                  <a:srgbClr val="FF0000"/>
                </a:solidFill>
              </a:rPr>
              <a:t>.</a:t>
            </a: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ستر مُسْلِماً سَتَرهُ اللَّهُ يَوْم </a:t>
            </a:r>
            <a:r>
              <a:rPr lang="ar-AE" sz="2800" dirty="0" smtClean="0">
                <a:solidFill>
                  <a:schemeClr val="tx1"/>
                </a:solidFill>
                <a:latin typeface="HASENAT" panose="01000600020000020003" pitchFamily="2" charset="-78"/>
                <a:cs typeface="HASENAT" panose="01000600020000020003" pitchFamily="2" charset="-78"/>
              </a:rPr>
              <a:t>الْقِيَامَةِ</a:t>
            </a:r>
            <a:endParaRPr lang="tr-TR" sz="28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tr-TR" sz="2800" b="1" dirty="0" smtClean="0">
                <a:solidFill>
                  <a:srgbClr val="7030A0"/>
                </a:solidFill>
                <a:effectLst>
                  <a:outerShdw blurRad="38100" dist="38100" dir="2700000" algn="tl">
                    <a:srgbClr val="000000">
                      <a:alpha val="43137"/>
                    </a:srgbClr>
                  </a:outerShdw>
                </a:effectLst>
              </a:rPr>
              <a:t>Kim </a:t>
            </a:r>
            <a:r>
              <a:rPr lang="tr-TR" sz="2800" b="1" dirty="0">
                <a:solidFill>
                  <a:srgbClr val="7030A0"/>
                </a:solidFill>
                <a:effectLst>
                  <a:outerShdw blurRad="38100" dist="38100" dir="2700000" algn="tl">
                    <a:srgbClr val="000000">
                      <a:alpha val="43137"/>
                    </a:srgbClr>
                  </a:outerShdw>
                </a:effectLst>
              </a:rPr>
              <a:t>bir </a:t>
            </a:r>
            <a:r>
              <a:rPr lang="tr-TR" sz="2800" b="1" dirty="0" smtClean="0">
                <a:solidFill>
                  <a:srgbClr val="7030A0"/>
                </a:solidFill>
                <a:effectLst>
                  <a:outerShdw blurRad="38100" dist="38100" dir="2700000" algn="tl">
                    <a:srgbClr val="000000">
                      <a:alpha val="43137"/>
                    </a:srgbClr>
                  </a:outerShdw>
                </a:effectLst>
              </a:rPr>
              <a:t>Müslümanın </a:t>
            </a:r>
            <a:r>
              <a:rPr lang="tr-TR" sz="2800" b="1" dirty="0">
                <a:solidFill>
                  <a:srgbClr val="7030A0"/>
                </a:solidFill>
                <a:effectLst>
                  <a:outerShdw blurRad="38100" dist="38100" dir="2700000" algn="tl">
                    <a:srgbClr val="000000">
                      <a:alpha val="43137"/>
                    </a:srgbClr>
                  </a:outerShdw>
                </a:effectLst>
              </a:rPr>
              <a:t>ayıp ve kusurunu örterse, Allah Teâlâ da o kimsenin ayıp ve kusurunu örter.» </a:t>
            </a:r>
            <a:endParaRPr lang="tr-TR" sz="2800" b="1" dirty="0" smtClean="0">
              <a:solidFill>
                <a:srgbClr val="7030A0"/>
              </a:solidFill>
              <a:effectLst>
                <a:outerShdw blurRad="38100" dist="38100" dir="2700000" algn="tl">
                  <a:srgbClr val="000000">
                    <a:alpha val="43137"/>
                  </a:srgbClr>
                </a:outerShdw>
              </a:effectLst>
            </a:endParaRPr>
          </a:p>
          <a:p>
            <a:pPr fontAlgn="auto">
              <a:spcAft>
                <a:spcPts val="0"/>
              </a:spcAft>
              <a:defRPr/>
            </a:pPr>
            <a:r>
              <a:rPr lang="tr-TR" sz="2800" dirty="0" smtClean="0">
                <a:solidFill>
                  <a:schemeClr val="tx1"/>
                </a:solidFill>
              </a:rPr>
              <a:t>( </a:t>
            </a:r>
            <a:r>
              <a:rPr lang="tr-TR" sz="2800" dirty="0">
                <a:solidFill>
                  <a:schemeClr val="tx1"/>
                </a:solidFill>
              </a:rPr>
              <a:t>Buhari, Mezalim 3</a:t>
            </a:r>
            <a:r>
              <a:rPr lang="tr-TR" sz="2800" dirty="0" smtClean="0">
                <a:solidFill>
                  <a:schemeClr val="tx1"/>
                </a:solidFill>
              </a:rPr>
              <a:t>)</a:t>
            </a:r>
            <a:endParaRPr lang="tr-TR" sz="2800" dirty="0">
              <a:solidFill>
                <a:schemeClr val="tx1"/>
              </a:solidFill>
            </a:endParaRPr>
          </a:p>
        </p:txBody>
      </p:sp>
    </p:spTree>
    <p:extLst>
      <p:ext uri="{BB962C8B-B14F-4D97-AF65-F5344CB8AC3E}">
        <p14:creationId xmlns:p14="http://schemas.microsoft.com/office/powerpoint/2010/main" val="272880652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66.media.tumblr.com/826695124e2aaaba59592b5efb9ffc1c/tumblr_nr40ow3bFT1sjt6sco1_1280.png"/>
          <p:cNvPicPr>
            <a:picLocks noChangeAspect="1" noChangeArrowheads="1"/>
          </p:cNvPicPr>
          <p:nvPr/>
        </p:nvPicPr>
        <p:blipFill rotWithShape="1">
          <a:blip r:embed="rId2">
            <a:extLst>
              <a:ext uri="{28A0092B-C50C-407E-A947-70E740481C1C}">
                <a14:useLocalDpi xmlns:a14="http://schemas.microsoft.com/office/drawing/2010/main" val="0"/>
              </a:ext>
            </a:extLst>
          </a:blip>
          <a:srcRect t="37245" b="7805"/>
          <a:stretch/>
        </p:blipFill>
        <p:spPr bwMode="auto">
          <a:xfrm>
            <a:off x="2627784" y="5390595"/>
            <a:ext cx="4193407" cy="12961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0" y="0"/>
            <a:ext cx="9144000" cy="545260"/>
          </a:xfrm>
          <a:prstGeom prst="snip2Diag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rgbClr val="C00000"/>
                </a:solidFill>
                <a:effectLst>
                  <a:outerShdw blurRad="38100" dist="38100" dir="2700000" algn="tl">
                    <a:srgbClr val="000000">
                      <a:alpha val="43137"/>
                    </a:srgbClr>
                  </a:outerShdw>
                </a:effectLst>
              </a:rPr>
              <a:t>BAYRAM GECELERİ VE GÜNLERİNİ İHYA EDELİM.</a:t>
            </a:r>
            <a:endParaRPr lang="tr-TR" sz="32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2" descr="C:\Documents and Settings\User\Belgelerim\eroman_tespih.jpg"/>
          <p:cNvPicPr>
            <a:picLocks noChangeAspect="1" noChangeArrowheads="1"/>
          </p:cNvPicPr>
          <p:nvPr/>
        </p:nvPicPr>
        <p:blipFill>
          <a:blip r:embed="rId3" cstate="print"/>
          <a:srcRect/>
          <a:stretch>
            <a:fillRect/>
          </a:stretch>
        </p:blipFill>
        <p:spPr bwMode="auto">
          <a:xfrm>
            <a:off x="107504" y="4437112"/>
            <a:ext cx="1480005" cy="2249627"/>
          </a:xfrm>
          <a:prstGeom prst="rect">
            <a:avLst/>
          </a:prstGeom>
          <a:noFill/>
        </p:spPr>
      </p:pic>
      <p:sp>
        <p:nvSpPr>
          <p:cNvPr id="11" name="3 Metin kutusu"/>
          <p:cNvSpPr txBox="1"/>
          <p:nvPr/>
        </p:nvSpPr>
        <p:spPr>
          <a:xfrm>
            <a:off x="107504" y="548680"/>
            <a:ext cx="8928992" cy="4216539"/>
          </a:xfrm>
          <a:prstGeom prst="rect">
            <a:avLst/>
          </a:prstGeom>
          <a:noFill/>
        </p:spPr>
        <p:txBody>
          <a:bodyPr wrap="square" rtlCol="0">
            <a:spAutoFit/>
          </a:bodyPr>
          <a:lstStyle/>
          <a:p>
            <a:pPr algn="ctr"/>
            <a:r>
              <a:rPr lang="tr-TR" sz="2400" dirty="0">
                <a:latin typeface="Times New Roman" pitchFamily="18" charset="0"/>
                <a:cs typeface="Times New Roman" pitchFamily="18" charset="0"/>
              </a:rPr>
              <a:t>	</a:t>
            </a:r>
            <a:r>
              <a:rPr lang="ar-SA" sz="3600" dirty="0">
                <a:latin typeface="HASENAT4" pitchFamily="2" charset="-78"/>
                <a:cs typeface="HASENAT4" pitchFamily="2" charset="-78"/>
              </a:rPr>
              <a:t> </a:t>
            </a:r>
            <a:r>
              <a:rPr lang="tr-TR" sz="3600" dirty="0">
                <a:solidFill>
                  <a:srgbClr val="0000FF"/>
                </a:solidFill>
                <a:latin typeface="Times New Roman" pitchFamily="18" charset="0"/>
                <a:cs typeface="Traditional Arabic" pitchFamily="2" charset="-78"/>
              </a:rPr>
              <a:t>:</a:t>
            </a:r>
            <a:r>
              <a:rPr lang="ar-SA" sz="3600" dirty="0">
                <a:solidFill>
                  <a:srgbClr val="0000FF"/>
                </a:solidFill>
                <a:latin typeface="Traditional Arabic" pitchFamily="2" charset="-78"/>
                <a:cs typeface="Traditional Arabic" pitchFamily="2" charset="-78"/>
              </a:rPr>
              <a:t>أفضل الأيام عند الله يوم النحر </a:t>
            </a:r>
            <a:r>
              <a:rPr lang="tr-TR" sz="3600" dirty="0">
                <a:solidFill>
                  <a:srgbClr val="0000FF"/>
                </a:solidFill>
                <a:latin typeface="Times New Roman" pitchFamily="18" charset="0"/>
                <a:cs typeface="Traditional Arabic" pitchFamily="2" charset="-78"/>
              </a:rPr>
              <a:t> </a:t>
            </a:r>
          </a:p>
          <a:p>
            <a:pPr algn="ctr"/>
            <a:r>
              <a:rPr lang="ar-SA" sz="3600" dirty="0" smtClean="0">
                <a:latin typeface="HASENAT4" pitchFamily="2" charset="-78"/>
                <a:cs typeface="HASENAT4" pitchFamily="2" charset="-78"/>
              </a:rPr>
              <a:t>خمْسُ </a:t>
            </a:r>
            <a:r>
              <a:rPr lang="ar-SA" sz="3600" dirty="0">
                <a:latin typeface="HASENAT4" pitchFamily="2" charset="-78"/>
                <a:cs typeface="HASENAT4" pitchFamily="2" charset="-78"/>
              </a:rPr>
              <a:t>لَيَالٍ لا تَرِدُ فِيهِنَّ الدَّعْوَةُ: </a:t>
            </a:r>
            <a:r>
              <a:rPr lang="ar-SA" sz="3600" b="1" dirty="0">
                <a:solidFill>
                  <a:srgbClr val="FF0000"/>
                </a:solidFill>
                <a:latin typeface="HASENAT4" pitchFamily="2" charset="-78"/>
                <a:cs typeface="HASENAT4" pitchFamily="2" charset="-78"/>
              </a:rPr>
              <a:t>أَوَّلُ لَيْلَةٍ مِنْ رَجَبَ، </a:t>
            </a:r>
            <a:r>
              <a:rPr lang="ar-SA" sz="3600" dirty="0">
                <a:solidFill>
                  <a:srgbClr val="00B050"/>
                </a:solidFill>
                <a:latin typeface="HASENAT4" pitchFamily="2" charset="-78"/>
                <a:cs typeface="HASENAT4" pitchFamily="2" charset="-78"/>
              </a:rPr>
              <a:t>وَلَيْلَةِ النِّصْفِ مِنْ شَعْبَانَ</a:t>
            </a:r>
            <a:r>
              <a:rPr lang="ar-SA" sz="3600" dirty="0">
                <a:latin typeface="HASENAT4" pitchFamily="2" charset="-78"/>
                <a:cs typeface="HASENAT4" pitchFamily="2" charset="-78"/>
              </a:rPr>
              <a:t>، </a:t>
            </a:r>
            <a:r>
              <a:rPr lang="ar-SA" sz="3600" dirty="0">
                <a:solidFill>
                  <a:srgbClr val="0070C0"/>
                </a:solidFill>
                <a:latin typeface="HASENAT4" pitchFamily="2" charset="-78"/>
                <a:cs typeface="HASENAT4" pitchFamily="2" charset="-78"/>
              </a:rPr>
              <a:t>وَلَيْلَةِ اْلجُمْعَةِ</a:t>
            </a:r>
            <a:r>
              <a:rPr lang="ar-SA" sz="3600" dirty="0">
                <a:latin typeface="HASENAT4" pitchFamily="2" charset="-78"/>
                <a:cs typeface="HASENAT4" pitchFamily="2" charset="-78"/>
              </a:rPr>
              <a:t>، </a:t>
            </a:r>
            <a:r>
              <a:rPr lang="ar-SA" sz="3600" dirty="0">
                <a:solidFill>
                  <a:srgbClr val="C00000"/>
                </a:solidFill>
                <a:latin typeface="HASENAT4" pitchFamily="2" charset="-78"/>
                <a:cs typeface="HASENAT4" pitchFamily="2" charset="-78"/>
              </a:rPr>
              <a:t>وَلَيْلَةِ الْفِطْرِ، </a:t>
            </a:r>
            <a:r>
              <a:rPr lang="ar-SA" sz="3600" dirty="0">
                <a:solidFill>
                  <a:schemeClr val="accent6">
                    <a:lumMod val="50000"/>
                  </a:schemeClr>
                </a:solidFill>
                <a:latin typeface="HASENAT4" pitchFamily="2" charset="-78"/>
                <a:cs typeface="HASENAT4" pitchFamily="2" charset="-78"/>
              </a:rPr>
              <a:t>وَلَيْلَةِ </a:t>
            </a:r>
            <a:r>
              <a:rPr lang="ar-SA" sz="3600" dirty="0" smtClean="0">
                <a:solidFill>
                  <a:schemeClr val="accent6">
                    <a:lumMod val="50000"/>
                  </a:schemeClr>
                </a:solidFill>
                <a:latin typeface="HASENAT4" pitchFamily="2" charset="-78"/>
                <a:cs typeface="HASENAT4" pitchFamily="2" charset="-78"/>
              </a:rPr>
              <a:t>النَّحْرِ</a:t>
            </a:r>
            <a:endParaRPr lang="tr-TR" sz="3600" dirty="0" smtClean="0">
              <a:solidFill>
                <a:schemeClr val="accent6">
                  <a:lumMod val="50000"/>
                </a:schemeClr>
              </a:solidFill>
              <a:latin typeface="HASENAT4" pitchFamily="2" charset="-78"/>
              <a:cs typeface="HASENAT4" pitchFamily="2" charset="-78"/>
            </a:endParaRPr>
          </a:p>
          <a:p>
            <a:r>
              <a:rPr lang="tr-TR" sz="2000" dirty="0" smtClean="0"/>
              <a:t>"</a:t>
            </a:r>
            <a:r>
              <a:rPr lang="tr-TR" sz="2000" b="1" u="sng" dirty="0" smtClean="0"/>
              <a:t>Beş gece vardır ki onlarda yapılan dualar geriye çevrilmez. </a:t>
            </a:r>
          </a:p>
          <a:p>
            <a:pPr marL="1885950" lvl="3" indent="-514350" algn="just">
              <a:buFont typeface="Wingdings" pitchFamily="2" charset="2"/>
              <a:buChar char="q"/>
            </a:pPr>
            <a:r>
              <a:rPr lang="tr-TR" sz="2400" b="1" dirty="0" smtClean="0">
                <a:solidFill>
                  <a:srgbClr val="FF0000"/>
                </a:solidFill>
              </a:rPr>
              <a:t>Recebin </a:t>
            </a:r>
            <a:r>
              <a:rPr lang="tr-TR" sz="2400" b="1" dirty="0">
                <a:solidFill>
                  <a:srgbClr val="FF0000"/>
                </a:solidFill>
              </a:rPr>
              <a:t>ilk (Cuma) gecesi, </a:t>
            </a:r>
          </a:p>
          <a:p>
            <a:pPr marL="1885950" lvl="3" indent="-514350" algn="just">
              <a:buFont typeface="Wingdings" pitchFamily="2" charset="2"/>
              <a:buChar char="q"/>
            </a:pPr>
            <a:r>
              <a:rPr lang="tr-TR" sz="2400" dirty="0">
                <a:solidFill>
                  <a:srgbClr val="00B050"/>
                </a:solidFill>
              </a:rPr>
              <a:t>Şabanın ortasında bulunan gece, </a:t>
            </a:r>
          </a:p>
          <a:p>
            <a:pPr marL="1885950" lvl="3" indent="-514350" algn="just">
              <a:buFont typeface="Wingdings" pitchFamily="2" charset="2"/>
              <a:buChar char="q"/>
            </a:pPr>
            <a:r>
              <a:rPr lang="tr-TR" sz="2400" b="1" dirty="0">
                <a:solidFill>
                  <a:srgbClr val="0070C0"/>
                </a:solidFill>
              </a:rPr>
              <a:t>Cuma gecesi, </a:t>
            </a:r>
          </a:p>
          <a:p>
            <a:pPr marL="1885950" lvl="3" indent="-514350" algn="just">
              <a:buFont typeface="Wingdings" pitchFamily="2" charset="2"/>
              <a:buChar char="q"/>
            </a:pPr>
            <a:r>
              <a:rPr lang="tr-TR" sz="2400" dirty="0">
                <a:solidFill>
                  <a:srgbClr val="C00000"/>
                </a:solidFill>
              </a:rPr>
              <a:t>Ramazan Bayramı gecesi </a:t>
            </a:r>
          </a:p>
          <a:p>
            <a:pPr marL="1885950" lvl="3" indent="-514350" algn="just">
              <a:buFont typeface="Wingdings" pitchFamily="2" charset="2"/>
              <a:buChar char="q"/>
            </a:pPr>
            <a:r>
              <a:rPr lang="tr-TR" sz="3200" b="1" u="sng" dirty="0">
                <a:solidFill>
                  <a:schemeClr val="accent6">
                    <a:lumMod val="75000"/>
                  </a:schemeClr>
                </a:solidFill>
                <a:effectLst>
                  <a:outerShdw blurRad="38100" dist="38100" dir="2700000" algn="tl">
                    <a:srgbClr val="000000">
                      <a:alpha val="43137"/>
                    </a:srgbClr>
                  </a:outerShdw>
                </a:effectLst>
              </a:rPr>
              <a:t>Kurban Bayramı geceleridir.</a:t>
            </a:r>
            <a:r>
              <a:rPr lang="tr-TR" sz="3200" b="1" u="sng" dirty="0">
                <a:effectLst>
                  <a:outerShdw blurRad="38100" dist="38100" dir="2700000" algn="tl">
                    <a:srgbClr val="000000">
                      <a:alpha val="43137"/>
                    </a:srgbClr>
                  </a:outerShdw>
                </a:effectLst>
              </a:rPr>
              <a:t> </a:t>
            </a:r>
            <a:endParaRPr lang="tr-TR" sz="3200" b="1" u="sng" dirty="0" smtClean="0">
              <a:effectLst>
                <a:outerShdw blurRad="38100" dist="38100" dir="2700000" algn="tl">
                  <a:srgbClr val="000000">
                    <a:alpha val="43137"/>
                  </a:srgbClr>
                </a:outerShdw>
              </a:effectLst>
            </a:endParaRPr>
          </a:p>
          <a:p>
            <a:pPr algn="ctr"/>
            <a:r>
              <a:rPr lang="tr-TR" sz="1200" dirty="0" smtClean="0"/>
              <a:t>(</a:t>
            </a:r>
            <a:r>
              <a:rPr lang="tr-TR" sz="1200" dirty="0" err="1"/>
              <a:t>Beyhaki</a:t>
            </a:r>
            <a:r>
              <a:rPr lang="tr-TR" sz="1200" dirty="0"/>
              <a:t>, Sünen, </a:t>
            </a:r>
            <a:r>
              <a:rPr lang="tr-TR" sz="1200" dirty="0" err="1"/>
              <a:t>Şuabül</a:t>
            </a:r>
            <a:r>
              <a:rPr lang="tr-TR" sz="1200" dirty="0"/>
              <a:t>-İman</a:t>
            </a:r>
            <a:r>
              <a:rPr lang="tr-TR" sz="1200" dirty="0" smtClean="0"/>
              <a:t>)</a:t>
            </a:r>
            <a:endParaRPr lang="tr-TR" sz="2400" dirty="0">
              <a:latin typeface="Times New Roman" pitchFamily="18" charset="0"/>
              <a:cs typeface="Times New Roman" pitchFamily="18" charset="0"/>
            </a:endParaRPr>
          </a:p>
        </p:txBody>
      </p:sp>
    </p:spTree>
    <p:extLst>
      <p:ext uri="{BB962C8B-B14F-4D97-AF65-F5344CB8AC3E}">
        <p14:creationId xmlns:p14="http://schemas.microsoft.com/office/powerpoint/2010/main" val="223421309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463936" y="0"/>
            <a:ext cx="8572560" cy="6858000"/>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b="1" u="sng" dirty="0" smtClean="0">
                <a:solidFill>
                  <a:schemeClr val="tx1"/>
                </a:solidFill>
                <a:effectLst>
                  <a:outerShdw blurRad="38100" dist="38100" dir="2700000" algn="tl">
                    <a:srgbClr val="000000">
                      <a:alpha val="43137"/>
                    </a:srgbClr>
                  </a:outerShdw>
                </a:effectLst>
              </a:rPr>
              <a:t>Teşrik Tekbirleri</a:t>
            </a:r>
          </a:p>
          <a:p>
            <a:r>
              <a:rPr lang="tr-TR" sz="1100" dirty="0" smtClean="0">
                <a:solidFill>
                  <a:schemeClr val="tx1"/>
                </a:solidFill>
              </a:rPr>
              <a:t>	</a:t>
            </a:r>
          </a:p>
          <a:p>
            <a:pPr algn="just"/>
            <a:r>
              <a:rPr lang="tr-TR" sz="2400" dirty="0" smtClean="0">
                <a:solidFill>
                  <a:schemeClr val="tx1"/>
                </a:solidFill>
              </a:rPr>
              <a:t>Cebrail (a.s.) </a:t>
            </a:r>
            <a:r>
              <a:rPr lang="tr-TR" sz="2400" dirty="0" err="1" smtClean="0">
                <a:solidFill>
                  <a:schemeClr val="tx1"/>
                </a:solidFill>
              </a:rPr>
              <a:t>Allahu</a:t>
            </a:r>
            <a:r>
              <a:rPr lang="tr-TR" sz="2400" dirty="0" smtClean="0">
                <a:solidFill>
                  <a:schemeClr val="tx1"/>
                </a:solidFill>
              </a:rPr>
              <a:t> Teâlâ'nın (c.c.) ihsan buyurduğu </a:t>
            </a:r>
            <a:r>
              <a:rPr lang="tr-TR" sz="2400" b="1" dirty="0" smtClean="0">
                <a:solidFill>
                  <a:schemeClr val="tx1"/>
                </a:solidFill>
              </a:rPr>
              <a:t>kurban</a:t>
            </a:r>
            <a:r>
              <a:rPr lang="tr-TR" sz="2400" dirty="0" smtClean="0">
                <a:solidFill>
                  <a:schemeClr val="tx1"/>
                </a:solidFill>
              </a:rPr>
              <a:t> ile Hz. İbrahim'e (a.s.) geldiği zaman; oğlu Hz. İsmail'i (a.s.) </a:t>
            </a:r>
            <a:r>
              <a:rPr lang="tr-TR" sz="2400" b="1" dirty="0" smtClean="0">
                <a:solidFill>
                  <a:schemeClr val="tx1"/>
                </a:solidFill>
              </a:rPr>
              <a:t>kurban</a:t>
            </a:r>
            <a:r>
              <a:rPr lang="tr-TR" sz="2400" dirty="0" smtClean="0">
                <a:solidFill>
                  <a:schemeClr val="tx1"/>
                </a:solidFill>
              </a:rPr>
              <a:t> etmede acele edeceği endişesi ile</a:t>
            </a:r>
            <a:r>
              <a:rPr lang="tr-TR" sz="2400" b="1" dirty="0" smtClean="0">
                <a:solidFill>
                  <a:schemeClr val="tx1"/>
                </a:solidFill>
              </a:rPr>
              <a:t> "</a:t>
            </a:r>
            <a:r>
              <a:rPr lang="tr-TR" sz="2400" b="1" dirty="0" err="1" smtClean="0">
                <a:solidFill>
                  <a:schemeClr val="tx1"/>
                </a:solidFill>
              </a:rPr>
              <a:t>Allahu</a:t>
            </a:r>
            <a:r>
              <a:rPr lang="tr-TR" sz="2400" b="1" dirty="0" smtClean="0">
                <a:solidFill>
                  <a:schemeClr val="tx1"/>
                </a:solidFill>
              </a:rPr>
              <a:t> </a:t>
            </a:r>
            <a:r>
              <a:rPr lang="tr-TR" sz="2400" b="1" dirty="0" err="1" smtClean="0">
                <a:solidFill>
                  <a:schemeClr val="tx1"/>
                </a:solidFill>
              </a:rPr>
              <a:t>ekber</a:t>
            </a:r>
            <a:r>
              <a:rPr lang="tr-TR" sz="2400" b="1" dirty="0" smtClean="0">
                <a:solidFill>
                  <a:schemeClr val="tx1"/>
                </a:solidFill>
              </a:rPr>
              <a:t>, </a:t>
            </a:r>
            <a:r>
              <a:rPr lang="tr-TR" sz="2400" b="1" dirty="0" err="1" smtClean="0">
                <a:solidFill>
                  <a:schemeClr val="tx1"/>
                </a:solidFill>
              </a:rPr>
              <a:t>Allahu</a:t>
            </a:r>
            <a:r>
              <a:rPr lang="tr-TR" sz="2400" b="1" dirty="0" smtClean="0">
                <a:solidFill>
                  <a:schemeClr val="tx1"/>
                </a:solidFill>
              </a:rPr>
              <a:t> </a:t>
            </a:r>
            <a:r>
              <a:rPr lang="tr-TR" sz="2400" b="1" dirty="0" err="1" smtClean="0">
                <a:solidFill>
                  <a:schemeClr val="tx1"/>
                </a:solidFill>
              </a:rPr>
              <a:t>ekber</a:t>
            </a:r>
            <a:r>
              <a:rPr lang="tr-TR" sz="2400" b="1" dirty="0" smtClean="0">
                <a:solidFill>
                  <a:schemeClr val="tx1"/>
                </a:solidFill>
              </a:rPr>
              <a:t>"</a:t>
            </a:r>
            <a:r>
              <a:rPr lang="tr-TR" sz="2400" dirty="0" smtClean="0">
                <a:solidFill>
                  <a:schemeClr val="tx1"/>
                </a:solidFill>
              </a:rPr>
              <a:t> diye nida etmiştir. </a:t>
            </a:r>
          </a:p>
          <a:p>
            <a:pPr algn="just"/>
            <a:r>
              <a:rPr lang="tr-TR" sz="2400" dirty="0" smtClean="0">
                <a:solidFill>
                  <a:schemeClr val="tx1"/>
                </a:solidFill>
              </a:rPr>
              <a:t>Hz. İbrahim (a.s.) Cebrail'i görünce:</a:t>
            </a:r>
            <a:r>
              <a:rPr lang="tr-TR" sz="2400" b="1" dirty="0" smtClean="0">
                <a:solidFill>
                  <a:schemeClr val="tx1"/>
                </a:solidFill>
              </a:rPr>
              <a:t> "La ilahe </a:t>
            </a:r>
            <a:r>
              <a:rPr lang="tr-TR" sz="2400" b="1" dirty="0" err="1" smtClean="0">
                <a:solidFill>
                  <a:schemeClr val="tx1"/>
                </a:solidFill>
              </a:rPr>
              <a:t>illallahu</a:t>
            </a:r>
            <a:r>
              <a:rPr lang="tr-TR" sz="2400" b="1" dirty="0" smtClean="0">
                <a:solidFill>
                  <a:schemeClr val="tx1"/>
                </a:solidFill>
              </a:rPr>
              <a:t> </a:t>
            </a:r>
            <a:r>
              <a:rPr lang="tr-TR" sz="2400" b="1" dirty="0" err="1" smtClean="0">
                <a:solidFill>
                  <a:schemeClr val="tx1"/>
                </a:solidFill>
              </a:rPr>
              <a:t>v</a:t>
            </a:r>
            <a:r>
              <a:rPr lang="tr-TR" sz="2400" dirty="0" err="1" smtClean="0">
                <a:solidFill>
                  <a:schemeClr val="tx1"/>
                </a:solidFill>
              </a:rPr>
              <a:t>a</a:t>
            </a:r>
            <a:r>
              <a:rPr lang="tr-TR" sz="2400" b="1" dirty="0" err="1" smtClean="0">
                <a:solidFill>
                  <a:schemeClr val="tx1"/>
                </a:solidFill>
              </a:rPr>
              <a:t>'llahu</a:t>
            </a:r>
            <a:r>
              <a:rPr lang="tr-TR" sz="2400" b="1" dirty="0" smtClean="0">
                <a:solidFill>
                  <a:schemeClr val="tx1"/>
                </a:solidFill>
              </a:rPr>
              <a:t> </a:t>
            </a:r>
            <a:r>
              <a:rPr lang="tr-TR" sz="2400" b="1" dirty="0" err="1" smtClean="0">
                <a:solidFill>
                  <a:schemeClr val="tx1"/>
                </a:solidFill>
              </a:rPr>
              <a:t>ekber</a:t>
            </a:r>
            <a:r>
              <a:rPr lang="tr-TR" sz="2400" b="1" dirty="0" smtClean="0">
                <a:solidFill>
                  <a:schemeClr val="tx1"/>
                </a:solidFill>
              </a:rPr>
              <a:t>"</a:t>
            </a:r>
            <a:r>
              <a:rPr lang="tr-TR" sz="2400" dirty="0" smtClean="0">
                <a:solidFill>
                  <a:schemeClr val="tx1"/>
                </a:solidFill>
              </a:rPr>
              <a:t> diyerek cevap vermiştir. </a:t>
            </a:r>
          </a:p>
          <a:p>
            <a:pPr algn="just"/>
            <a:r>
              <a:rPr lang="tr-TR" sz="2400" dirty="0" smtClean="0">
                <a:solidFill>
                  <a:schemeClr val="tx1"/>
                </a:solidFill>
              </a:rPr>
              <a:t>Hz. İsmail (a.s.) de kendine bedel olarak gönderilen </a:t>
            </a:r>
            <a:r>
              <a:rPr lang="tr-TR" sz="2400" b="1" dirty="0" smtClean="0">
                <a:solidFill>
                  <a:schemeClr val="tx1"/>
                </a:solidFill>
              </a:rPr>
              <a:t>kurban</a:t>
            </a:r>
            <a:r>
              <a:rPr lang="tr-TR" sz="2400" dirty="0" smtClean="0">
                <a:solidFill>
                  <a:schemeClr val="tx1"/>
                </a:solidFill>
              </a:rPr>
              <a:t>ı görünce:</a:t>
            </a:r>
            <a:r>
              <a:rPr lang="tr-TR" sz="2400" b="1" dirty="0" smtClean="0">
                <a:solidFill>
                  <a:schemeClr val="tx1"/>
                </a:solidFill>
              </a:rPr>
              <a:t> "</a:t>
            </a:r>
            <a:r>
              <a:rPr lang="tr-TR" sz="2400" b="1" dirty="0" err="1" smtClean="0">
                <a:solidFill>
                  <a:schemeClr val="tx1"/>
                </a:solidFill>
              </a:rPr>
              <a:t>Allahu</a:t>
            </a:r>
            <a:r>
              <a:rPr lang="tr-TR" sz="2400" b="1" dirty="0" smtClean="0">
                <a:solidFill>
                  <a:schemeClr val="tx1"/>
                </a:solidFill>
              </a:rPr>
              <a:t> </a:t>
            </a:r>
            <a:r>
              <a:rPr lang="tr-TR" sz="2400" b="1" dirty="0" err="1" smtClean="0">
                <a:solidFill>
                  <a:schemeClr val="tx1"/>
                </a:solidFill>
              </a:rPr>
              <a:t>ekber</a:t>
            </a:r>
            <a:r>
              <a:rPr lang="tr-TR" sz="2400" b="1" dirty="0" smtClean="0">
                <a:solidFill>
                  <a:schemeClr val="tx1"/>
                </a:solidFill>
              </a:rPr>
              <a:t> ve </a:t>
            </a:r>
            <a:r>
              <a:rPr lang="tr-TR" sz="2400" b="1" dirty="0" err="1" smtClean="0">
                <a:solidFill>
                  <a:schemeClr val="tx1"/>
                </a:solidFill>
              </a:rPr>
              <a:t>lillahi'l</a:t>
            </a:r>
            <a:r>
              <a:rPr lang="tr-TR" sz="2400" b="1" dirty="0" smtClean="0">
                <a:solidFill>
                  <a:schemeClr val="tx1"/>
                </a:solidFill>
              </a:rPr>
              <a:t> </a:t>
            </a:r>
            <a:r>
              <a:rPr lang="tr-TR" sz="2400" b="1" dirty="0" err="1" smtClean="0">
                <a:solidFill>
                  <a:schemeClr val="tx1"/>
                </a:solidFill>
              </a:rPr>
              <a:t>Hamd</a:t>
            </a:r>
            <a:r>
              <a:rPr lang="tr-TR" sz="2400" b="1" dirty="0" smtClean="0">
                <a:solidFill>
                  <a:schemeClr val="tx1"/>
                </a:solidFill>
              </a:rPr>
              <a:t>"</a:t>
            </a:r>
            <a:r>
              <a:rPr lang="tr-TR" sz="2400" dirty="0" smtClean="0">
                <a:solidFill>
                  <a:schemeClr val="tx1"/>
                </a:solidFill>
              </a:rPr>
              <a:t> diye </a:t>
            </a:r>
            <a:r>
              <a:rPr lang="tr-TR" sz="2400" dirty="0" err="1" smtClean="0">
                <a:solidFill>
                  <a:schemeClr val="tx1"/>
                </a:solidFill>
              </a:rPr>
              <a:t>tesbihte</a:t>
            </a:r>
            <a:r>
              <a:rPr lang="tr-TR" sz="2400" dirty="0" smtClean="0">
                <a:solidFill>
                  <a:schemeClr val="tx1"/>
                </a:solidFill>
              </a:rPr>
              <a:t> bulunmuştur. </a:t>
            </a:r>
          </a:p>
          <a:p>
            <a:pPr algn="just"/>
            <a:endParaRPr lang="tr-TR" sz="1050" dirty="0">
              <a:solidFill>
                <a:schemeClr val="tx1"/>
              </a:solidFill>
            </a:endParaRPr>
          </a:p>
          <a:p>
            <a:pPr algn="ctr"/>
            <a:r>
              <a:rPr lang="tr-TR" sz="2400" dirty="0">
                <a:solidFill>
                  <a:schemeClr val="tx1"/>
                </a:solidFill>
                <a:latin typeface="HASENAT4" pitchFamily="2" charset="-78"/>
                <a:cs typeface="HASENAT4" pitchFamily="2" charset="-78"/>
              </a:rPr>
              <a:t>" </a:t>
            </a:r>
            <a:r>
              <a:rPr lang="ar-SA" sz="2400" dirty="0">
                <a:solidFill>
                  <a:schemeClr val="tx1"/>
                </a:solidFill>
                <a:latin typeface="HASENAT4" pitchFamily="2" charset="-78"/>
                <a:cs typeface="HASENAT4" pitchFamily="2" charset="-78"/>
              </a:rPr>
              <a:t>الله اكبر الله اكبر لااله الاالله و الله اكبرالله اكبر ولله الحمد بسم الله الله اكبر</a:t>
            </a:r>
            <a:r>
              <a:rPr lang="tr-TR" sz="2400" dirty="0">
                <a:solidFill>
                  <a:schemeClr val="tx1"/>
                </a:solidFill>
                <a:latin typeface="HASENAT4" pitchFamily="2" charset="-78"/>
                <a:cs typeface="HASENAT4" pitchFamily="2" charset="-78"/>
              </a:rPr>
              <a:t>“</a:t>
            </a:r>
          </a:p>
          <a:p>
            <a:pPr algn="just"/>
            <a:r>
              <a:rPr lang="tr-TR" sz="2400" dirty="0" smtClean="0">
                <a:solidFill>
                  <a:srgbClr val="0070C0"/>
                </a:solidFill>
              </a:rPr>
              <a:t>“</a:t>
            </a:r>
            <a:r>
              <a:rPr lang="tr-TR" sz="2400" b="1" dirty="0" err="1">
                <a:solidFill>
                  <a:srgbClr val="0070C0"/>
                </a:solidFill>
                <a:effectLst>
                  <a:outerShdw blurRad="38100" dist="38100" dir="2700000" algn="tl">
                    <a:srgbClr val="000000">
                      <a:alpha val="43137"/>
                    </a:srgbClr>
                  </a:outerShdw>
                </a:effectLst>
              </a:rPr>
              <a:t>Allâhü</a:t>
            </a:r>
            <a:r>
              <a:rPr lang="tr-TR" sz="2400" b="1" dirty="0">
                <a:solidFill>
                  <a:srgbClr val="0070C0"/>
                </a:solidFill>
                <a:effectLst>
                  <a:outerShdw blurRad="38100" dist="38100" dir="2700000" algn="tl">
                    <a:srgbClr val="000000">
                      <a:alpha val="43137"/>
                    </a:srgbClr>
                  </a:outerShdw>
                </a:effectLst>
              </a:rPr>
              <a:t> Ekber, </a:t>
            </a:r>
            <a:r>
              <a:rPr lang="tr-TR" sz="2400" b="1" dirty="0" err="1">
                <a:solidFill>
                  <a:srgbClr val="0070C0"/>
                </a:solidFill>
                <a:effectLst>
                  <a:outerShdw blurRad="38100" dist="38100" dir="2700000" algn="tl">
                    <a:srgbClr val="000000">
                      <a:alpha val="43137"/>
                    </a:srgbClr>
                  </a:outerShdw>
                </a:effectLst>
              </a:rPr>
              <a:t>Allâhü</a:t>
            </a:r>
            <a:r>
              <a:rPr lang="tr-TR" sz="2400" b="1" dirty="0">
                <a:solidFill>
                  <a:srgbClr val="0070C0"/>
                </a:solidFill>
                <a:effectLst>
                  <a:outerShdw blurRad="38100" dist="38100" dir="2700000" algn="tl">
                    <a:srgbClr val="000000">
                      <a:alpha val="43137"/>
                    </a:srgbClr>
                  </a:outerShdw>
                </a:effectLst>
              </a:rPr>
              <a:t> Ekber, Lâ ilâhe </a:t>
            </a:r>
            <a:r>
              <a:rPr lang="tr-TR" sz="2400" b="1" dirty="0" err="1">
                <a:solidFill>
                  <a:srgbClr val="0070C0"/>
                </a:solidFill>
                <a:effectLst>
                  <a:outerShdw blurRad="38100" dist="38100" dir="2700000" algn="tl">
                    <a:srgbClr val="000000">
                      <a:alpha val="43137"/>
                    </a:srgbClr>
                  </a:outerShdw>
                </a:effectLst>
              </a:rPr>
              <a:t>İllallâhü</a:t>
            </a:r>
            <a:r>
              <a:rPr lang="tr-TR" sz="2400" b="1" dirty="0">
                <a:solidFill>
                  <a:srgbClr val="0070C0"/>
                </a:solidFill>
                <a:effectLst>
                  <a:outerShdw blurRad="38100" dist="38100" dir="2700000" algn="tl">
                    <a:srgbClr val="000000">
                      <a:alpha val="43137"/>
                    </a:srgbClr>
                  </a:outerShdw>
                </a:effectLst>
              </a:rPr>
              <a:t> </a:t>
            </a:r>
            <a:r>
              <a:rPr lang="tr-TR" sz="2400" b="1" dirty="0" err="1">
                <a:solidFill>
                  <a:srgbClr val="0070C0"/>
                </a:solidFill>
                <a:effectLst>
                  <a:outerShdw blurRad="38100" dist="38100" dir="2700000" algn="tl">
                    <a:srgbClr val="000000">
                      <a:alpha val="43137"/>
                    </a:srgbClr>
                  </a:outerShdw>
                </a:effectLst>
              </a:rPr>
              <a:t>Vallâhu</a:t>
            </a:r>
            <a:r>
              <a:rPr lang="tr-TR" sz="2400" b="1" dirty="0">
                <a:solidFill>
                  <a:srgbClr val="0070C0"/>
                </a:solidFill>
                <a:effectLst>
                  <a:outerShdw blurRad="38100" dist="38100" dir="2700000" algn="tl">
                    <a:srgbClr val="000000">
                      <a:alpha val="43137"/>
                    </a:srgbClr>
                  </a:outerShdw>
                </a:effectLst>
              </a:rPr>
              <a:t> Ekber. </a:t>
            </a:r>
            <a:r>
              <a:rPr lang="tr-TR" sz="2400" b="1" dirty="0" err="1">
                <a:solidFill>
                  <a:srgbClr val="0070C0"/>
                </a:solidFill>
                <a:effectLst>
                  <a:outerShdw blurRad="38100" dist="38100" dir="2700000" algn="tl">
                    <a:srgbClr val="000000">
                      <a:alpha val="43137"/>
                    </a:srgbClr>
                  </a:outerShdw>
                </a:effectLst>
              </a:rPr>
              <a:t>Allâhü</a:t>
            </a:r>
            <a:r>
              <a:rPr lang="tr-TR" sz="2400" b="1" dirty="0">
                <a:solidFill>
                  <a:srgbClr val="0070C0"/>
                </a:solidFill>
                <a:effectLst>
                  <a:outerShdw blurRad="38100" dist="38100" dir="2700000" algn="tl">
                    <a:srgbClr val="000000">
                      <a:alpha val="43137"/>
                    </a:srgbClr>
                  </a:outerShdw>
                </a:effectLst>
              </a:rPr>
              <a:t> Ekber </a:t>
            </a:r>
            <a:r>
              <a:rPr lang="tr-TR" sz="2400" b="1" dirty="0" err="1">
                <a:solidFill>
                  <a:srgbClr val="0070C0"/>
                </a:solidFill>
                <a:effectLst>
                  <a:outerShdw blurRad="38100" dist="38100" dir="2700000" algn="tl">
                    <a:srgbClr val="000000">
                      <a:alpha val="43137"/>
                    </a:srgbClr>
                  </a:outerShdw>
                </a:effectLst>
              </a:rPr>
              <a:t>Velillâhi'l-hamd</a:t>
            </a:r>
            <a:r>
              <a:rPr lang="tr-TR" sz="2400" b="1" dirty="0">
                <a:solidFill>
                  <a:srgbClr val="0070C0"/>
                </a:solidFill>
                <a:effectLst>
                  <a:outerShdw blurRad="38100" dist="38100" dir="2700000" algn="tl">
                    <a:srgbClr val="000000">
                      <a:alpha val="43137"/>
                    </a:srgbClr>
                  </a:outerShdw>
                </a:effectLst>
              </a:rPr>
              <a:t>”</a:t>
            </a:r>
            <a:endParaRPr lang="tr-TR" sz="2400" dirty="0">
              <a:solidFill>
                <a:srgbClr val="0070C0"/>
              </a:solidFill>
            </a:endParaRPr>
          </a:p>
          <a:p>
            <a:pPr algn="just"/>
            <a:r>
              <a:rPr lang="tr-TR" sz="2400" dirty="0" smtClean="0">
                <a:solidFill>
                  <a:srgbClr val="002060"/>
                </a:solidFill>
              </a:rPr>
              <a:t> </a:t>
            </a:r>
            <a:r>
              <a:rPr lang="tr-TR" sz="2400" b="1" dirty="0" err="1" smtClean="0">
                <a:solidFill>
                  <a:srgbClr val="FF0000"/>
                </a:solidFill>
                <a:effectLst>
                  <a:outerShdw blurRad="38100" dist="38100" dir="2700000" algn="tl">
                    <a:srgbClr val="000000">
                      <a:alpha val="43137"/>
                    </a:srgbClr>
                  </a:outerShdw>
                </a:effectLst>
              </a:rPr>
              <a:t>Arafe</a:t>
            </a:r>
            <a:r>
              <a:rPr lang="tr-TR" sz="2400" b="1" dirty="0" smtClean="0">
                <a:solidFill>
                  <a:srgbClr val="FF0000"/>
                </a:solidFill>
                <a:effectLst>
                  <a:outerShdw blurRad="38100" dist="38100" dir="2700000" algn="tl">
                    <a:srgbClr val="000000">
                      <a:alpha val="43137"/>
                    </a:srgbClr>
                  </a:outerShdw>
                </a:effectLst>
              </a:rPr>
              <a:t> günü sabah namazından eyyam-ı </a:t>
            </a:r>
            <a:r>
              <a:rPr lang="tr-TR" sz="2400" b="1" dirty="0" err="1" smtClean="0">
                <a:solidFill>
                  <a:srgbClr val="FF0000"/>
                </a:solidFill>
                <a:effectLst>
                  <a:outerShdw blurRad="38100" dist="38100" dir="2700000" algn="tl">
                    <a:srgbClr val="000000">
                      <a:alpha val="43137"/>
                    </a:srgbClr>
                  </a:outerShdw>
                </a:effectLst>
              </a:rPr>
              <a:t>teşrîk'ın</a:t>
            </a:r>
            <a:r>
              <a:rPr lang="tr-TR" sz="2400" b="1" dirty="0" smtClean="0">
                <a:solidFill>
                  <a:srgbClr val="FF0000"/>
                </a:solidFill>
                <a:effectLst>
                  <a:outerShdw blurRad="38100" dist="38100" dir="2700000" algn="tl">
                    <a:srgbClr val="000000">
                      <a:alpha val="43137"/>
                    </a:srgbClr>
                  </a:outerShdw>
                </a:effectLst>
              </a:rPr>
              <a:t> son günü ikindi namazına kadar 23 vakit namazın farzını edadan sonra bu tekbiri getirmek </a:t>
            </a:r>
            <a:r>
              <a:rPr lang="tr-TR" sz="2400" b="1" dirty="0" err="1" smtClean="0">
                <a:solidFill>
                  <a:srgbClr val="FF0000"/>
                </a:solidFill>
                <a:effectLst>
                  <a:outerShdw blurRad="38100" dist="38100" dir="2700000" algn="tl">
                    <a:srgbClr val="000000">
                      <a:alpha val="43137"/>
                    </a:srgbClr>
                  </a:outerShdw>
                </a:effectLst>
              </a:rPr>
              <a:t>vacib</a:t>
            </a:r>
            <a:r>
              <a:rPr lang="tr-TR" sz="2400" b="1" dirty="0" smtClean="0">
                <a:solidFill>
                  <a:srgbClr val="FF0000"/>
                </a:solidFill>
                <a:effectLst>
                  <a:outerShdw blurRad="38100" dist="38100" dir="2700000" algn="tl">
                    <a:srgbClr val="000000">
                      <a:alpha val="43137"/>
                    </a:srgbClr>
                  </a:outerShdw>
                </a:effectLst>
              </a:rPr>
              <a:t> oldu. </a:t>
            </a:r>
          </a:p>
        </p:txBody>
      </p:sp>
      <p:sp>
        <p:nvSpPr>
          <p:cNvPr id="3" name="Text Box 3"/>
          <p:cNvSpPr txBox="1">
            <a:spLocks noChangeArrowheads="1"/>
          </p:cNvSpPr>
          <p:nvPr/>
        </p:nvSpPr>
        <p:spPr bwMode="auto">
          <a:xfrm rot="16200000">
            <a:off x="-3244366" y="3228944"/>
            <a:ext cx="6858002" cy="400110"/>
          </a:xfrm>
          <a:prstGeom prst="rect">
            <a:avLst/>
          </a:prstGeom>
          <a:solidFill>
            <a:srgbClr val="92D050"/>
          </a:solid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Teşrik Tekbirleri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84690" y="285728"/>
            <a:ext cx="8616465" cy="4871464"/>
          </a:xfrm>
          <a:prstGeom prst="snip2DiagRect">
            <a:avLst>
              <a:gd name="adj1" fmla="val 0"/>
              <a:gd name="adj2" fmla="val 2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a:solidFill>
                  <a:schemeClr val="tx1"/>
                </a:solidFill>
              </a:rPr>
              <a:t>Hz İbrahim (AS), Allah’a manen yaklaşmak amacıyla </a:t>
            </a:r>
            <a:endParaRPr lang="tr-TR" sz="2400" dirty="0" smtClean="0">
              <a:solidFill>
                <a:schemeClr val="tx1"/>
              </a:solidFill>
            </a:endParaRPr>
          </a:p>
          <a:p>
            <a:pPr algn="just"/>
            <a:r>
              <a:rPr lang="tr-TR" sz="3000" b="1" dirty="0" smtClean="0">
                <a:solidFill>
                  <a:srgbClr val="00B050"/>
                </a:solidFill>
              </a:rPr>
              <a:t>1000 </a:t>
            </a:r>
            <a:r>
              <a:rPr lang="tr-TR" sz="3000" b="1" dirty="0">
                <a:solidFill>
                  <a:srgbClr val="00B050"/>
                </a:solidFill>
              </a:rPr>
              <a:t>tane koç, 300 sığır, 100 deve kurban kesmişti. </a:t>
            </a:r>
            <a:endParaRPr lang="tr-TR" sz="3000" b="1" dirty="0" smtClean="0">
              <a:solidFill>
                <a:srgbClr val="00B050"/>
              </a:solidFill>
            </a:endParaRPr>
          </a:p>
          <a:p>
            <a:pPr algn="just"/>
            <a:r>
              <a:rPr lang="tr-TR" sz="2400" dirty="0" smtClean="0">
                <a:solidFill>
                  <a:schemeClr val="tx1"/>
                </a:solidFill>
              </a:rPr>
              <a:t>Bunun </a:t>
            </a:r>
            <a:r>
              <a:rPr lang="tr-TR" sz="2400" dirty="0">
                <a:solidFill>
                  <a:schemeClr val="tx1"/>
                </a:solidFill>
              </a:rPr>
              <a:t>üzerine melekler hayret etmişlerdi. </a:t>
            </a:r>
            <a:endParaRPr lang="tr-TR" sz="2400" dirty="0" smtClean="0">
              <a:solidFill>
                <a:schemeClr val="tx1"/>
              </a:solidFill>
            </a:endParaRPr>
          </a:p>
          <a:p>
            <a:pPr algn="just"/>
            <a:r>
              <a:rPr lang="tr-TR" sz="2400" dirty="0" smtClean="0">
                <a:solidFill>
                  <a:schemeClr val="tx1"/>
                </a:solidFill>
              </a:rPr>
              <a:t>Hz </a:t>
            </a:r>
            <a:r>
              <a:rPr lang="tr-TR" sz="2400" dirty="0">
                <a:solidFill>
                  <a:schemeClr val="tx1"/>
                </a:solidFill>
              </a:rPr>
              <a:t>İbrahim (AS) ise: </a:t>
            </a:r>
            <a:r>
              <a:rPr lang="tr-TR" sz="2800" b="1" dirty="0">
                <a:solidFill>
                  <a:schemeClr val="tx1"/>
                </a:solidFill>
              </a:rPr>
              <a:t>“Hayret edilecek bir şey yok. </a:t>
            </a:r>
            <a:endParaRPr lang="tr-TR" sz="2800" b="1" dirty="0" smtClean="0">
              <a:solidFill>
                <a:schemeClr val="tx1"/>
              </a:solidFill>
            </a:endParaRPr>
          </a:p>
          <a:p>
            <a:pPr algn="just"/>
            <a:r>
              <a:rPr lang="tr-TR" sz="2800" b="1" dirty="0" smtClean="0">
                <a:solidFill>
                  <a:srgbClr val="FF0000"/>
                </a:solidFill>
              </a:rPr>
              <a:t>Biz </a:t>
            </a:r>
            <a:r>
              <a:rPr lang="tr-TR" sz="2800" b="1" dirty="0">
                <a:solidFill>
                  <a:srgbClr val="FF0000"/>
                </a:solidFill>
              </a:rPr>
              <a:t>Allah’a malımızı feda ettiğimiz gibi canımızı da feda ederiz. Can, maldan daha kıymetlidir. </a:t>
            </a:r>
            <a:r>
              <a:rPr lang="tr-TR" sz="2800" b="1" dirty="0">
                <a:solidFill>
                  <a:schemeClr val="tx1"/>
                </a:solidFill>
              </a:rPr>
              <a:t>Elbette malın ve mülkün yegâne sahibi Allah’tır. </a:t>
            </a:r>
            <a:r>
              <a:rPr lang="tr-TR" sz="2800" b="1" dirty="0">
                <a:solidFill>
                  <a:srgbClr val="7030A0"/>
                </a:solidFill>
              </a:rPr>
              <a:t>Değil mal, Allah bana bir evlat verse, onu dahi Rabbimin yoluna feda ederim, kurban keserim</a:t>
            </a:r>
            <a:r>
              <a:rPr lang="tr-TR" sz="2800" b="1" dirty="0">
                <a:solidFill>
                  <a:schemeClr val="tx1"/>
                </a:solidFill>
              </a:rPr>
              <a:t>.”</a:t>
            </a:r>
            <a:r>
              <a:rPr lang="tr-TR" sz="2400" dirty="0">
                <a:solidFill>
                  <a:schemeClr val="tx1"/>
                </a:solidFill>
              </a:rPr>
              <a:t> buyurdu.</a:t>
            </a:r>
          </a:p>
        </p:txBody>
      </p:sp>
      <p:sp>
        <p:nvSpPr>
          <p:cNvPr id="4"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Hz. İbrahim’in Oğlu İsmail’i Kurban Etmesi</a:t>
            </a:r>
          </a:p>
        </p:txBody>
      </p:sp>
    </p:spTree>
    <p:extLst>
      <p:ext uri="{BB962C8B-B14F-4D97-AF65-F5344CB8AC3E}">
        <p14:creationId xmlns:p14="http://schemas.microsoft.com/office/powerpoint/2010/main" val="204205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357158" y="357166"/>
            <a:ext cx="8572560" cy="5572164"/>
          </a:xfrm>
          <a:prstGeom prst="snip2DiagRect">
            <a:avLst>
              <a:gd name="adj1" fmla="val 0"/>
              <a:gd name="adj2" fmla="val 30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b="1" dirty="0" smtClean="0">
                <a:solidFill>
                  <a:srgbClr val="002060"/>
                </a:solidFill>
              </a:rPr>
              <a:t>Bayram Namazının Kılınışı Şöyledir:</a:t>
            </a:r>
            <a:endParaRPr lang="tr-TR" sz="3200" dirty="0" smtClean="0">
              <a:solidFill>
                <a:srgbClr val="002060"/>
              </a:solidFill>
            </a:endParaRPr>
          </a:p>
          <a:p>
            <a:r>
              <a:rPr lang="tr-TR" sz="2000" dirty="0" smtClean="0">
                <a:solidFill>
                  <a:srgbClr val="002060"/>
                </a:solidFill>
              </a:rPr>
              <a:t>Bayram namazı,  güneş doğduktan ve kerahet vakti çıktıktan sonra, öğleye kadar kılınır. Herhangi bir sebeple ilk günü kılınamazsa ertesi günü kılınır. Bayram namazı Cuma namazı gibi ancak cemaatle kılınır. İki rekattır. Şöyle niyet edilir: </a:t>
            </a:r>
          </a:p>
          <a:p>
            <a:r>
              <a:rPr lang="tr-TR" sz="2000" b="1" dirty="0" smtClean="0">
                <a:solidFill>
                  <a:srgbClr val="002060"/>
                </a:solidFill>
              </a:rPr>
              <a:t>"Niyet ettim Allah rızası için kurban bayram namazını kılmaya, uydum imama</a:t>
            </a:r>
            <a:r>
              <a:rPr lang="tr-TR" sz="2000" dirty="0" smtClean="0">
                <a:solidFill>
                  <a:srgbClr val="002060"/>
                </a:solidFill>
              </a:rPr>
              <a:t>.'' Bundan sonra tekbir alınır. </a:t>
            </a:r>
          </a:p>
          <a:p>
            <a:r>
              <a:rPr lang="tr-TR" sz="2000" b="1" u="sng" dirty="0" smtClean="0">
                <a:solidFill>
                  <a:srgbClr val="002060"/>
                </a:solidFill>
              </a:rPr>
              <a:t>Birinci rekatta </a:t>
            </a:r>
            <a:r>
              <a:rPr lang="tr-TR" sz="2000" dirty="0" smtClean="0">
                <a:solidFill>
                  <a:srgbClr val="002060"/>
                </a:solidFill>
              </a:rPr>
              <a:t>"</a:t>
            </a:r>
            <a:r>
              <a:rPr lang="tr-TR" sz="2000" b="1" dirty="0" err="1" smtClean="0">
                <a:solidFill>
                  <a:srgbClr val="002060"/>
                </a:solidFill>
              </a:rPr>
              <a:t>Sübhaneke</a:t>
            </a:r>
            <a:r>
              <a:rPr lang="tr-TR" sz="2000" dirty="0" smtClean="0">
                <a:solidFill>
                  <a:srgbClr val="002060"/>
                </a:solidFill>
              </a:rPr>
              <a:t>" okunur.  Sonra imam açıktan, cemaat tarafından da gizlice üç defa "</a:t>
            </a:r>
            <a:r>
              <a:rPr lang="tr-TR" sz="2000" b="1" dirty="0" err="1" smtClean="0">
                <a:solidFill>
                  <a:srgbClr val="002060"/>
                </a:solidFill>
              </a:rPr>
              <a:t>Allahü</a:t>
            </a:r>
            <a:r>
              <a:rPr lang="tr-TR" sz="2000" b="1" dirty="0" smtClean="0">
                <a:solidFill>
                  <a:srgbClr val="002060"/>
                </a:solidFill>
              </a:rPr>
              <a:t> </a:t>
            </a:r>
            <a:r>
              <a:rPr lang="tr-TR" sz="2000" b="1" dirty="0" err="1" smtClean="0">
                <a:solidFill>
                  <a:srgbClr val="002060"/>
                </a:solidFill>
              </a:rPr>
              <a:t>Ekber</a:t>
            </a:r>
            <a:r>
              <a:rPr lang="tr-TR" sz="2000" dirty="0" smtClean="0">
                <a:solidFill>
                  <a:srgbClr val="002060"/>
                </a:solidFill>
              </a:rPr>
              <a:t>" diye tekbir alınır. İlk iki tekbirde eller yukarı kaldırılır, sonra yanlara salıverilir. Üçüncü tekbirin peşinden eller yanlara salıverilmeyip bağlanır. İmam Fatiha ve sure okur; cemaat dinler. Sonra diğer namazlarda olduğu gibi rükû ve secde yapılır. </a:t>
            </a:r>
          </a:p>
          <a:p>
            <a:r>
              <a:rPr lang="tr-TR" sz="2000" b="1" u="sng" dirty="0" smtClean="0">
                <a:solidFill>
                  <a:srgbClr val="002060"/>
                </a:solidFill>
              </a:rPr>
              <a:t>İkinci rekata </a:t>
            </a:r>
            <a:r>
              <a:rPr lang="tr-TR" sz="2000" dirty="0" smtClean="0">
                <a:solidFill>
                  <a:srgbClr val="002060"/>
                </a:solidFill>
              </a:rPr>
              <a:t>kalkıldığında imam önce Fatiha ve </a:t>
            </a:r>
            <a:r>
              <a:rPr lang="tr-TR" sz="2000" dirty="0" err="1" smtClean="0">
                <a:solidFill>
                  <a:srgbClr val="002060"/>
                </a:solidFill>
              </a:rPr>
              <a:t>sûre</a:t>
            </a:r>
            <a:r>
              <a:rPr lang="tr-TR" sz="2000" dirty="0" smtClean="0">
                <a:solidFill>
                  <a:srgbClr val="002060"/>
                </a:solidFill>
              </a:rPr>
              <a:t> okur. Sonra birinci rekatta olduğu gibi </a:t>
            </a:r>
            <a:r>
              <a:rPr lang="tr-TR" sz="2000" b="1" dirty="0" smtClean="0">
                <a:solidFill>
                  <a:srgbClr val="002060"/>
                </a:solidFill>
              </a:rPr>
              <a:t>üç defa tekbir alınır. Her üç tekbirde de eller yukarı kaldırılıp yanlara salıverilir. </a:t>
            </a:r>
            <a:r>
              <a:rPr lang="tr-TR" sz="2000" u="sng" dirty="0" smtClean="0">
                <a:solidFill>
                  <a:srgbClr val="002060"/>
                </a:solidFill>
              </a:rPr>
              <a:t>Dördüncü tekbir ile rükûa gidilir </a:t>
            </a:r>
            <a:r>
              <a:rPr lang="tr-TR" sz="2000" dirty="0" smtClean="0">
                <a:solidFill>
                  <a:srgbClr val="002060"/>
                </a:solidFill>
              </a:rPr>
              <a:t>ve secdeler yapılarak oturulur, </a:t>
            </a:r>
            <a:r>
              <a:rPr lang="tr-TR" sz="2000" dirty="0" err="1" smtClean="0">
                <a:solidFill>
                  <a:srgbClr val="002060"/>
                </a:solidFill>
              </a:rPr>
              <a:t>tahiyyât</a:t>
            </a:r>
            <a:r>
              <a:rPr lang="tr-TR" sz="2000" dirty="0" smtClean="0">
                <a:solidFill>
                  <a:srgbClr val="002060"/>
                </a:solidFill>
              </a:rPr>
              <a:t> ve </a:t>
            </a:r>
            <a:r>
              <a:rPr lang="tr-TR" sz="2000" dirty="0" err="1" smtClean="0">
                <a:solidFill>
                  <a:srgbClr val="002060"/>
                </a:solidFill>
              </a:rPr>
              <a:t>salli</a:t>
            </a:r>
            <a:r>
              <a:rPr lang="tr-TR" sz="2000" dirty="0" smtClean="0">
                <a:solidFill>
                  <a:srgbClr val="002060"/>
                </a:solidFill>
              </a:rPr>
              <a:t> </a:t>
            </a:r>
            <a:r>
              <a:rPr lang="tr-TR" sz="2000" dirty="0" err="1" smtClean="0">
                <a:solidFill>
                  <a:srgbClr val="002060"/>
                </a:solidFill>
              </a:rPr>
              <a:t>barik</a:t>
            </a:r>
            <a:r>
              <a:rPr lang="tr-TR" sz="2000" dirty="0" smtClean="0">
                <a:solidFill>
                  <a:srgbClr val="002060"/>
                </a:solidFill>
              </a:rPr>
              <a:t> okunur, sonra selâm verilir.</a:t>
            </a:r>
            <a:endParaRPr lang="tr-TR" sz="2000" dirty="0">
              <a:solidFill>
                <a:srgbClr val="002060"/>
              </a:solidFill>
            </a:endParaRPr>
          </a:p>
        </p:txBody>
      </p:sp>
      <p:sp>
        <p:nvSpPr>
          <p:cNvPr id="3"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BAYRAM NAMAZININ KILINIŞI</a:t>
            </a:r>
          </a:p>
        </p:txBody>
      </p:sp>
    </p:spTree>
    <p:extLst>
      <p:ext uri="{BB962C8B-B14F-4D97-AF65-F5344CB8AC3E}">
        <p14:creationId xmlns:p14="http://schemas.microsoft.com/office/powerpoint/2010/main" val="28065277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tr-TR" sz="5400" b="1" dirty="0">
                <a:solidFill>
                  <a:schemeClr val="tx1"/>
                </a:solidFill>
              </a:rPr>
              <a:t>BAYRAMLAR </a:t>
            </a:r>
            <a:r>
              <a:rPr lang="tr-TR" sz="5400" b="1" dirty="0" smtClean="0">
                <a:solidFill>
                  <a:schemeClr val="tx1"/>
                </a:solidFill>
              </a:rPr>
              <a:t>BAYRAM OLSUN</a:t>
            </a:r>
            <a:endParaRPr lang="tr-TR" sz="5400" b="1" dirty="0">
              <a:solidFill>
                <a:schemeClr val="tx1"/>
              </a:solidFill>
              <a:latin typeface="Times New Roman" pitchFamily="18" charset="0"/>
              <a:cs typeface="Times New Roman" pitchFamily="18" charset="0"/>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3200" dirty="0">
                <a:solidFill>
                  <a:schemeClr val="tx1"/>
                </a:solidFill>
              </a:rPr>
              <a:t>Peygamberimiz (SAV) şöyle buyuruyor: </a:t>
            </a:r>
            <a:endParaRPr lang="tr-TR" sz="3200" dirty="0" smtClean="0">
              <a:solidFill>
                <a:schemeClr val="tx1"/>
              </a:solidFill>
            </a:endParaRPr>
          </a:p>
          <a:p>
            <a:pPr algn="just"/>
            <a:r>
              <a:rPr lang="tr-TR" sz="3600" dirty="0" smtClean="0">
                <a:solidFill>
                  <a:srgbClr val="7030A0"/>
                </a:solidFill>
              </a:rPr>
              <a:t>“</a:t>
            </a:r>
            <a:r>
              <a:rPr lang="tr-TR" sz="3600" dirty="0">
                <a:solidFill>
                  <a:srgbClr val="7030A0"/>
                </a:solidFill>
              </a:rPr>
              <a:t>Bayram günü sadaka vermeye, hayırlı işler yapmaya koşunuz, namazı kılıp, zekâtı veriniz. </a:t>
            </a:r>
            <a:r>
              <a:rPr lang="tr-TR" sz="3600" dirty="0" err="1">
                <a:solidFill>
                  <a:srgbClr val="7030A0"/>
                </a:solidFill>
              </a:rPr>
              <a:t>Tesbih</a:t>
            </a:r>
            <a:r>
              <a:rPr lang="tr-TR" sz="3600" dirty="0">
                <a:solidFill>
                  <a:srgbClr val="7030A0"/>
                </a:solidFill>
              </a:rPr>
              <a:t> ve </a:t>
            </a:r>
            <a:r>
              <a:rPr lang="tr-TR" sz="3600" dirty="0" err="1">
                <a:solidFill>
                  <a:srgbClr val="7030A0"/>
                </a:solidFill>
              </a:rPr>
              <a:t>tehlil</a:t>
            </a:r>
            <a:r>
              <a:rPr lang="tr-TR" sz="3600" dirty="0">
                <a:solidFill>
                  <a:srgbClr val="7030A0"/>
                </a:solidFill>
              </a:rPr>
              <a:t> ile meşgul olunuz. </a:t>
            </a:r>
            <a:r>
              <a:rPr lang="tr-TR" sz="3600" dirty="0">
                <a:solidFill>
                  <a:schemeClr val="tx1"/>
                </a:solidFill>
              </a:rPr>
              <a:t>Zira </a:t>
            </a:r>
            <a:r>
              <a:rPr lang="tr-TR" sz="3600" b="1" dirty="0">
                <a:solidFill>
                  <a:srgbClr val="FF0000"/>
                </a:solidFill>
                <a:effectLst>
                  <a:outerShdw blurRad="38100" dist="38100" dir="2700000" algn="tl">
                    <a:srgbClr val="000000">
                      <a:alpha val="43137"/>
                    </a:srgbClr>
                  </a:outerShdw>
                </a:effectLst>
              </a:rPr>
              <a:t>bugün öyle bir gündür ki, Allah günahlarınızı affeder, dualarınızı kabul buyurur ve size rahmet nazarıyla bakar</a:t>
            </a:r>
            <a:r>
              <a:rPr lang="tr-TR" sz="3600" dirty="0">
                <a:solidFill>
                  <a:schemeClr val="tx1"/>
                </a:solidFill>
                <a:effectLst>
                  <a:outerShdw blurRad="38100" dist="38100" dir="2700000" algn="tl">
                    <a:srgbClr val="000000">
                      <a:alpha val="43137"/>
                    </a:srgbClr>
                  </a:outerShdw>
                </a:effectLst>
              </a:rPr>
              <a:t>.”</a:t>
            </a:r>
            <a:endParaRPr lang="tr-TR" sz="11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7030419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827584" y="357166"/>
            <a:ext cx="8245010" cy="6312194"/>
          </a:xfrm>
          <a:prstGeom prst="snip2DiagRect">
            <a:avLst>
              <a:gd name="adj1" fmla="val 0"/>
              <a:gd name="adj2" fmla="val 30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3200" dirty="0" smtClean="0">
                <a:solidFill>
                  <a:schemeClr val="tx1"/>
                </a:solidFill>
              </a:rPr>
              <a:t>	</a:t>
            </a:r>
            <a:r>
              <a:rPr lang="tr-TR" sz="3600" dirty="0" smtClean="0">
                <a:solidFill>
                  <a:schemeClr val="tx1"/>
                </a:solidFill>
              </a:rPr>
              <a:t>Kurban Bayramınızı tebrik eder, bayramın şahsınız, aileniz, milletimiz ve bütün İslam ailemi içine hayırlar getirmesini dilerken; </a:t>
            </a:r>
          </a:p>
          <a:p>
            <a:pPr algn="just"/>
            <a:r>
              <a:rPr lang="tr-TR" sz="3600" dirty="0" smtClean="0">
                <a:solidFill>
                  <a:schemeClr val="tx1"/>
                </a:solidFill>
              </a:rPr>
              <a:t>	Rabbim, sağlık ve afiyetle yaşamayı, rızasını kazanmış bir kul olmayı cümlemize nasip eylesin.</a:t>
            </a:r>
            <a:endParaRPr lang="tr-TR" sz="3600" dirty="0">
              <a:solidFill>
                <a:schemeClr val="tx1"/>
              </a:solidFill>
            </a:endParaRPr>
          </a:p>
        </p:txBody>
      </p:sp>
      <p:sp>
        <p:nvSpPr>
          <p:cNvPr id="3" name="Text Box 3"/>
          <p:cNvSpPr txBox="1">
            <a:spLocks noChangeArrowheads="1"/>
          </p:cNvSpPr>
          <p:nvPr/>
        </p:nvSpPr>
        <p:spPr bwMode="auto">
          <a:xfrm rot="16200000">
            <a:off x="-3080792" y="3044281"/>
            <a:ext cx="6858002" cy="769441"/>
          </a:xfrm>
          <a:prstGeom prst="rect">
            <a:avLst/>
          </a:prstGeom>
          <a:noFill/>
          <a:ln w="9525">
            <a:noFill/>
            <a:miter lim="800000"/>
            <a:headEnd/>
            <a:tailEnd/>
          </a:ln>
        </p:spPr>
        <p:txBody>
          <a:bodyPr wrap="square">
            <a:spAutoFit/>
          </a:bodyPr>
          <a:lstStyle/>
          <a:p>
            <a:pPr algn="ctr" eaLnBrk="0" hangingPunct="0"/>
            <a:r>
              <a:rPr lang="tr-TR" sz="4400" b="1" dirty="0" smtClean="0">
                <a:latin typeface="Times New Roman" pitchFamily="18" charset="0"/>
                <a:cs typeface="Times New Roman" pitchFamily="18" charset="0"/>
              </a:rPr>
              <a:t>Bayram </a:t>
            </a:r>
            <a:r>
              <a:rPr lang="tr-TR" sz="4400" b="1" dirty="0" err="1" smtClean="0">
                <a:latin typeface="Times New Roman" pitchFamily="18" charset="0"/>
                <a:cs typeface="Times New Roman" pitchFamily="18" charset="0"/>
              </a:rPr>
              <a:t>Tebriği</a:t>
            </a:r>
            <a:endParaRPr lang="tr-TR" sz="44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2913149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rPr>
              <a:t>BAYRAM O BAYRAM OLA </a:t>
            </a:r>
            <a:endParaRPr lang="tr-TR" sz="6000" b="1" dirty="0">
              <a:solidFill>
                <a:schemeClr val="tx1"/>
              </a:solidFill>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a:solidFill>
                  <a:schemeClr val="tx1"/>
                </a:solidFill>
              </a:rPr>
              <a:t>Vaazımızı </a:t>
            </a:r>
            <a:r>
              <a:rPr lang="tr-TR" sz="2400" dirty="0" err="1">
                <a:solidFill>
                  <a:schemeClr val="tx1"/>
                </a:solidFill>
              </a:rPr>
              <a:t>Alvar’lı</a:t>
            </a:r>
            <a:r>
              <a:rPr lang="tr-TR" sz="2400" dirty="0">
                <a:solidFill>
                  <a:schemeClr val="tx1"/>
                </a:solidFill>
              </a:rPr>
              <a:t> Muhammet Lütfi Efe hazretin bayramın nasıl bir bayram olması gerekliliğini ifade ettiği mısralarıyla sonlandırıyorum.</a:t>
            </a:r>
          </a:p>
          <a:p>
            <a:pPr algn="ctr"/>
            <a:r>
              <a:rPr lang="tr-TR" sz="3600" b="1" dirty="0">
                <a:solidFill>
                  <a:schemeClr val="tx1"/>
                </a:solidFill>
              </a:rPr>
              <a:t>Can Bula Cananını </a:t>
            </a:r>
            <a:endParaRPr lang="tr-TR" sz="36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 </a:t>
            </a:r>
            <a:endParaRPr lang="tr-TR" sz="3200" b="1" dirty="0" smtClean="0">
              <a:solidFill>
                <a:schemeClr val="tx1"/>
              </a:solidFill>
            </a:endParaRPr>
          </a:p>
          <a:p>
            <a:pPr algn="ctr"/>
            <a:r>
              <a:rPr lang="tr-TR" sz="3200" b="1" dirty="0" smtClean="0">
                <a:solidFill>
                  <a:schemeClr val="tx1"/>
                </a:solidFill>
              </a:rPr>
              <a:t>Kul </a:t>
            </a:r>
            <a:r>
              <a:rPr lang="tr-TR" sz="3200" b="1" dirty="0">
                <a:solidFill>
                  <a:schemeClr val="tx1"/>
                </a:solidFill>
              </a:rPr>
              <a:t>Bula Sultanını </a:t>
            </a:r>
            <a:endParaRPr lang="tr-TR" sz="32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a:t>
            </a:r>
          </a:p>
          <a:p>
            <a:pPr algn="ctr"/>
            <a:r>
              <a:rPr lang="tr-TR" sz="3200" b="1" dirty="0" err="1">
                <a:solidFill>
                  <a:schemeClr val="tx1"/>
                </a:solidFill>
              </a:rPr>
              <a:t>Hüzn</a:t>
            </a:r>
            <a:r>
              <a:rPr lang="tr-TR" sz="3200" b="1" dirty="0">
                <a:solidFill>
                  <a:schemeClr val="tx1"/>
                </a:solidFill>
              </a:rPr>
              <a:t>-ü Keder Def Ola </a:t>
            </a:r>
            <a:endParaRPr lang="tr-TR" sz="3200" b="1" dirty="0" smtClean="0">
              <a:solidFill>
                <a:schemeClr val="tx1"/>
              </a:solidFill>
            </a:endParaRPr>
          </a:p>
          <a:p>
            <a:pPr algn="ctr"/>
            <a:r>
              <a:rPr lang="tr-TR" sz="3200" b="1" dirty="0" smtClean="0">
                <a:solidFill>
                  <a:schemeClr val="tx1"/>
                </a:solidFill>
              </a:rPr>
              <a:t>Dilde </a:t>
            </a:r>
            <a:r>
              <a:rPr lang="tr-TR" sz="3200" b="1" dirty="0">
                <a:solidFill>
                  <a:schemeClr val="tx1"/>
                </a:solidFill>
              </a:rPr>
              <a:t>Hicap </a:t>
            </a:r>
            <a:r>
              <a:rPr lang="tr-TR" sz="3200" b="1" dirty="0" err="1">
                <a:solidFill>
                  <a:schemeClr val="tx1"/>
                </a:solidFill>
              </a:rPr>
              <a:t>Ref</a:t>
            </a:r>
            <a:r>
              <a:rPr lang="tr-TR" sz="3200" b="1" dirty="0">
                <a:solidFill>
                  <a:schemeClr val="tx1"/>
                </a:solidFill>
              </a:rPr>
              <a:t> Ola </a:t>
            </a:r>
            <a:endParaRPr lang="tr-TR" sz="3200" b="1" dirty="0" smtClean="0">
              <a:solidFill>
                <a:schemeClr val="tx1"/>
              </a:solidFill>
            </a:endParaRPr>
          </a:p>
          <a:p>
            <a:pPr algn="ctr"/>
            <a:r>
              <a:rPr lang="tr-TR" sz="3200" b="1" dirty="0" smtClean="0">
                <a:solidFill>
                  <a:schemeClr val="tx1"/>
                </a:solidFill>
              </a:rPr>
              <a:t>Cümle </a:t>
            </a:r>
            <a:r>
              <a:rPr lang="tr-TR" sz="3200" b="1" dirty="0">
                <a:solidFill>
                  <a:schemeClr val="tx1"/>
                </a:solidFill>
              </a:rPr>
              <a:t>Günah Af Ola </a:t>
            </a:r>
            <a:endParaRPr lang="tr-TR" sz="3200" b="1" dirty="0" smtClean="0">
              <a:solidFill>
                <a:schemeClr val="tx1"/>
              </a:solidFill>
            </a:endParaRPr>
          </a:p>
          <a:p>
            <a:pPr algn="ctr"/>
            <a:r>
              <a:rPr lang="tr-TR" sz="3200" b="1" dirty="0" smtClean="0">
                <a:solidFill>
                  <a:schemeClr val="tx1"/>
                </a:solidFill>
              </a:rPr>
              <a:t>Bayram </a:t>
            </a:r>
            <a:r>
              <a:rPr lang="tr-TR" sz="3200" b="1" dirty="0">
                <a:solidFill>
                  <a:schemeClr val="tx1"/>
                </a:solidFill>
              </a:rPr>
              <a:t>O Bayram Ola</a:t>
            </a:r>
            <a:endParaRPr lang="tr-TR" sz="3200" b="1" dirty="0" smtClean="0">
              <a:solidFill>
                <a:schemeClr val="tx1"/>
              </a:solidFill>
            </a:endParaRPr>
          </a:p>
        </p:txBody>
      </p:sp>
    </p:spTree>
    <p:extLst>
      <p:ext uri="{BB962C8B-B14F-4D97-AF65-F5344CB8AC3E}">
        <p14:creationId xmlns:p14="http://schemas.microsoft.com/office/powerpoint/2010/main" val="21936815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62044" y="274340"/>
            <a:ext cx="8373836" cy="5952154"/>
          </a:xfrm>
          <a:prstGeom prst="snip2DiagRect">
            <a:avLst>
              <a:gd name="adj1" fmla="val 0"/>
              <a:gd name="adj2" fmla="val 30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r>
              <a:rPr lang="tr-TR" altLang="tr-TR"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Bu çalışma İdris YAVUZYİĞİT tarafından </a:t>
            </a:r>
            <a:endParaRPr lang="tr-TR" altLang="tr-TR"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İlmihal, Heyet, TDV Yayınları</a:t>
            </a:r>
          </a:p>
          <a:p>
            <a:pPr marL="342900" indent="-342900" algn="just" eaLnBrk="0" fontAlgn="base" hangingPunct="0">
              <a:spcBef>
                <a:spcPct val="0"/>
              </a:spcBef>
              <a:spcAft>
                <a:spcPct val="0"/>
              </a:spcAft>
              <a:buFont typeface="Arial" panose="020B0604020202020204" pitchFamily="34" charset="0"/>
              <a:buChar char="•"/>
            </a:pPr>
            <a:r>
              <a:rPr lang="tr-TR" sz="2400" dirty="0" smtClean="0">
                <a:solidFill>
                  <a:schemeClr val="tx1"/>
                </a:solidFill>
              </a:rPr>
              <a:t>“Kuranı </a:t>
            </a:r>
            <a:r>
              <a:rPr lang="tr-TR" sz="2400" dirty="0">
                <a:solidFill>
                  <a:schemeClr val="tx1"/>
                </a:solidFill>
              </a:rPr>
              <a:t>Kerim Meali” </a:t>
            </a:r>
            <a:r>
              <a:rPr lang="tr-TR" sz="2400" dirty="0" smtClean="0">
                <a:solidFill>
                  <a:schemeClr val="tx1"/>
                </a:solidFill>
              </a:rPr>
              <a:t>(DİB Kuran 3.0); </a:t>
            </a:r>
          </a:p>
          <a:p>
            <a:pPr marL="342900" indent="-342900" algn="just" eaLnBrk="0" fontAlgn="base" hangingPunct="0">
              <a:spcBef>
                <a:spcPct val="0"/>
              </a:spcBef>
              <a:spcAft>
                <a:spcPct val="0"/>
              </a:spcAft>
              <a:buFont typeface="Arial" panose="020B0604020202020204" pitchFamily="34" charset="0"/>
              <a:buChar char="•"/>
            </a:pPr>
            <a:r>
              <a:rPr lang="tr-TR" sz="2400" dirty="0" smtClean="0">
                <a:solidFill>
                  <a:schemeClr val="tx1"/>
                </a:solidFill>
              </a:rPr>
              <a:t>“</a:t>
            </a:r>
            <a:r>
              <a:rPr lang="tr-TR" sz="2400" dirty="0" err="1">
                <a:solidFill>
                  <a:schemeClr val="tx1"/>
                </a:solidFill>
              </a:rPr>
              <a:t>Riyazü’s</a:t>
            </a:r>
            <a:r>
              <a:rPr lang="tr-TR" sz="2400" dirty="0">
                <a:solidFill>
                  <a:schemeClr val="tx1"/>
                </a:solidFill>
              </a:rPr>
              <a:t> </a:t>
            </a:r>
            <a:r>
              <a:rPr lang="tr-TR" sz="2400" dirty="0" err="1">
                <a:solidFill>
                  <a:schemeClr val="tx1"/>
                </a:solidFill>
              </a:rPr>
              <a:t>Salihin</a:t>
            </a:r>
            <a:r>
              <a:rPr lang="tr-TR" sz="2400" dirty="0">
                <a:solidFill>
                  <a:schemeClr val="tx1"/>
                </a:solidFill>
              </a:rPr>
              <a:t>” (</a:t>
            </a:r>
            <a:r>
              <a:rPr lang="tr-TR" sz="2400" dirty="0" err="1">
                <a:solidFill>
                  <a:schemeClr val="tx1"/>
                </a:solidFill>
              </a:rPr>
              <a:t>Erkam</a:t>
            </a:r>
            <a:r>
              <a:rPr lang="tr-TR" sz="2400" dirty="0">
                <a:solidFill>
                  <a:schemeClr val="tx1"/>
                </a:solidFill>
              </a:rPr>
              <a:t> Yay. 8 </a:t>
            </a:r>
            <a:r>
              <a:rPr lang="tr-TR" sz="2400" dirty="0" smtClean="0">
                <a:solidFill>
                  <a:schemeClr val="tx1"/>
                </a:solidFill>
              </a:rPr>
              <a:t>Cilt); </a:t>
            </a:r>
          </a:p>
          <a:p>
            <a:pPr marL="342900" indent="-342900" algn="just" eaLnBrk="0" fontAlgn="base" hangingPunct="0">
              <a:spcBef>
                <a:spcPct val="0"/>
              </a:spcBef>
              <a:spcAft>
                <a:spcPct val="0"/>
              </a:spcAft>
              <a:buFont typeface="Arial" panose="020B0604020202020204" pitchFamily="34" charset="0"/>
              <a:buChar char="•"/>
            </a:pPr>
            <a:r>
              <a:rPr lang="tr-TR" sz="2400" dirty="0" smtClean="0">
                <a:solidFill>
                  <a:schemeClr val="tx1"/>
                </a:solidFill>
              </a:rPr>
              <a:t>“</a:t>
            </a:r>
            <a:r>
              <a:rPr lang="tr-TR" sz="2400" dirty="0" err="1">
                <a:solidFill>
                  <a:schemeClr val="tx1"/>
                </a:solidFill>
              </a:rPr>
              <a:t>Tergib</a:t>
            </a:r>
            <a:r>
              <a:rPr lang="tr-TR" sz="2400" dirty="0">
                <a:solidFill>
                  <a:schemeClr val="tx1"/>
                </a:solidFill>
              </a:rPr>
              <a:t> Ve </a:t>
            </a:r>
            <a:r>
              <a:rPr lang="tr-TR" sz="2400" dirty="0" err="1">
                <a:solidFill>
                  <a:schemeClr val="tx1"/>
                </a:solidFill>
              </a:rPr>
              <a:t>Terhib</a:t>
            </a:r>
            <a:r>
              <a:rPr lang="tr-TR" sz="2400" dirty="0">
                <a:solidFill>
                  <a:schemeClr val="tx1"/>
                </a:solidFill>
              </a:rPr>
              <a:t>” (Huzur Yayınevi, </a:t>
            </a:r>
            <a:r>
              <a:rPr lang="tr-TR" sz="2400" dirty="0" smtClean="0">
                <a:solidFill>
                  <a:schemeClr val="tx1"/>
                </a:solidFill>
              </a:rPr>
              <a:t>İlgili </a:t>
            </a:r>
            <a:r>
              <a:rPr lang="tr-TR" sz="2400" dirty="0">
                <a:solidFill>
                  <a:schemeClr val="tx1"/>
                </a:solidFill>
              </a:rPr>
              <a:t>Bölümler); </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Dini Hayatın </a:t>
            </a:r>
            <a:r>
              <a:rPr lang="tr-TR" altLang="tr-T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Psiko</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-Sosyal Temelleri” Prof. Dr. Ali Murat DARYAL; </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2400" dirty="0" smtClean="0">
                <a:solidFill>
                  <a:schemeClr val="tx1"/>
                </a:solidFill>
              </a:rPr>
              <a:t>Dinlerde </a:t>
            </a:r>
            <a:r>
              <a:rPr lang="tr-TR" sz="2400" dirty="0">
                <a:solidFill>
                  <a:schemeClr val="tx1"/>
                </a:solidFill>
              </a:rPr>
              <a:t>Kurban </a:t>
            </a:r>
            <a:r>
              <a:rPr lang="tr-TR" sz="2400" dirty="0" smtClean="0">
                <a:solidFill>
                  <a:schemeClr val="tx1"/>
                </a:solidFill>
              </a:rPr>
              <a:t>Kültürü</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2400" dirty="0" smtClean="0">
                <a:solidFill>
                  <a:schemeClr val="tx1"/>
                </a:solidFill>
              </a:rPr>
              <a:t>, Prof</a:t>
            </a:r>
            <a:r>
              <a:rPr lang="tr-TR" sz="2400" dirty="0">
                <a:solidFill>
                  <a:schemeClr val="tx1"/>
                </a:solidFill>
              </a:rPr>
              <a:t>. Dr. Ali Rafet </a:t>
            </a:r>
            <a:r>
              <a:rPr lang="tr-TR" sz="2400" dirty="0" smtClean="0">
                <a:solidFill>
                  <a:schemeClr val="tx1"/>
                </a:solidFill>
              </a:rPr>
              <a:t>ÖZKAN</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Ve Bayram”, “Kurban’ın Önemi  Ve Fıkhî Yönü”  </a:t>
            </a:r>
            <a:r>
              <a:rPr lang="tr-TR" altLang="tr-TR"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İdris YAVUZYİĞİT;</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Kurbanın </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Anlam Ve Önemi, Kurban Kültürü Üzerine Bir Değerlendirme” Mehmet Yaşar </a:t>
            </a:r>
            <a:r>
              <a:rPr lang="tr-TR" altLang="tr-T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Soyalan</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Kurbanın Anlamı” Rasim </a:t>
            </a:r>
            <a:r>
              <a:rPr lang="tr-TR" altLang="tr-T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Özdenören</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tr-TR" altLang="tr-TR"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Kurban Rehberi” Din hizmetleri genel müdürlüğü;</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kitap</a:t>
            </a:r>
            <a:r>
              <a:rPr lang="tr-TR" altLang="tr-T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makale, vaaz örneklerinden </a:t>
            </a: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istifade edilerek ve alıntılar yapılarak hazırlanmıştır.</a:t>
            </a:r>
            <a:endParaRPr lang="tr-TR" altLang="tr-TR" sz="2400" dirty="0">
              <a:solidFill>
                <a:schemeClr val="tx1"/>
              </a:solidFill>
              <a:latin typeface="Times New Roman" panose="02020603050405020304" pitchFamily="18" charset="0"/>
              <a:cs typeface="Times New Roman" panose="02020603050405020304" pitchFamily="18" charset="0"/>
            </a:endParaRPr>
          </a:p>
        </p:txBody>
      </p:sp>
      <p:sp>
        <p:nvSpPr>
          <p:cNvPr id="3" name="Text Box 3"/>
          <p:cNvSpPr txBox="1">
            <a:spLocks noChangeArrowheads="1"/>
          </p:cNvSpPr>
          <p:nvPr/>
        </p:nvSpPr>
        <p:spPr bwMode="auto">
          <a:xfrm rot="16200000">
            <a:off x="-3151060"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KAYNAKLAR</a:t>
            </a:r>
          </a:p>
        </p:txBody>
      </p:sp>
      <p:sp>
        <p:nvSpPr>
          <p:cNvPr id="5" name="AutoShape 1" descr="Alıntılar">
            <a:hlinkClick r:id="rId3"/>
          </p:cNvPr>
          <p:cNvSpPr>
            <a:spLocks noChangeAspect="1" noChangeArrowheads="1"/>
          </p:cNvSpPr>
          <p:nvPr/>
        </p:nvSpPr>
        <p:spPr bwMode="auto">
          <a:xfrm>
            <a:off x="-203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41941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84690" y="116632"/>
            <a:ext cx="8616465" cy="3744416"/>
          </a:xfrm>
          <a:prstGeom prst="snip2DiagRect">
            <a:avLst>
              <a:gd name="adj1" fmla="val 0"/>
              <a:gd name="adj2" fmla="val 2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800" dirty="0" smtClean="0">
                <a:solidFill>
                  <a:schemeClr val="tx1"/>
                </a:solidFill>
                <a:latin typeface="HASENAT4" pitchFamily="2" charset="-78"/>
                <a:cs typeface="HASENAT4" pitchFamily="2" charset="-78"/>
              </a:rPr>
              <a:t>رَبِّ هَبْ لِي مِنَ الصَّالِحِينَ {100} فَبَشَّرْنَاهُ بِغُلَامٍ حَلِيمٍ {101} فَلَمَّا بَلَغَ مَعَهُ السَّعْيَ قَالَ يَا بُنَيَّ إِنِّي أَرَى فِي الْمَنَامِ أَنِّي أَذْبَحُكَ فَانظُرْ مَاذَا تَرَى قَالَ</a:t>
            </a:r>
            <a:endParaRPr lang="tr-TR" sz="2800" dirty="0" smtClean="0">
              <a:solidFill>
                <a:schemeClr val="tx1"/>
              </a:solidFill>
              <a:latin typeface="HASENAT4" pitchFamily="2" charset="-78"/>
              <a:cs typeface="HASENAT4" pitchFamily="2" charset="-78"/>
            </a:endParaRPr>
          </a:p>
          <a:p>
            <a:pPr algn="ctr"/>
            <a:r>
              <a:rPr lang="ar-SA" sz="2800" dirty="0" smtClean="0">
                <a:solidFill>
                  <a:schemeClr val="tx1"/>
                </a:solidFill>
                <a:latin typeface="HASENAT4" pitchFamily="2" charset="-78"/>
                <a:cs typeface="HASENAT4" pitchFamily="2" charset="-78"/>
              </a:rPr>
              <a:t>يَا أَبَتِ افْعَلْ مَا تُؤْمَرُ سَتَجِدُنِي إِن شَاء اللَّهُ مِنَ الصَّابِرِينَ {102}</a:t>
            </a:r>
            <a:endParaRPr lang="tr-TR" sz="2800" dirty="0" smtClean="0">
              <a:solidFill>
                <a:schemeClr val="tx1"/>
              </a:solidFill>
              <a:latin typeface="HASENAT4" pitchFamily="2" charset="-78"/>
              <a:cs typeface="HASENAT4" pitchFamily="2" charset="-78"/>
            </a:endParaRPr>
          </a:p>
          <a:p>
            <a:pPr algn="just"/>
            <a:r>
              <a:rPr lang="tr-TR" sz="2300" dirty="0" smtClean="0">
                <a:solidFill>
                  <a:schemeClr val="tx1"/>
                </a:solidFill>
                <a:latin typeface="Times New Roman" pitchFamily="18" charset="0"/>
                <a:cs typeface="Times New Roman" pitchFamily="18" charset="0"/>
              </a:rPr>
              <a:t>“(İbrahim) “Ey Rabbim, bana iyilerden (bir oğul) ihsan et'' dedi. </a:t>
            </a:r>
          </a:p>
          <a:p>
            <a:pPr algn="just"/>
            <a:r>
              <a:rPr lang="tr-TR" sz="2300" dirty="0" smtClean="0">
                <a:solidFill>
                  <a:schemeClr val="tx1"/>
                </a:solidFill>
                <a:latin typeface="Times New Roman" pitchFamily="18" charset="0"/>
                <a:cs typeface="Times New Roman" pitchFamily="18" charset="0"/>
              </a:rPr>
              <a:t>Biz de kendisine yumuşak huylu bir oğul müjdeledik. </a:t>
            </a:r>
          </a:p>
          <a:p>
            <a:pPr algn="just"/>
            <a:r>
              <a:rPr lang="tr-TR" sz="2300" dirty="0" smtClean="0">
                <a:solidFill>
                  <a:schemeClr val="tx1"/>
                </a:solidFill>
                <a:latin typeface="Times New Roman" pitchFamily="18" charset="0"/>
                <a:cs typeface="Times New Roman" pitchFamily="18" charset="0"/>
              </a:rPr>
              <a:t>Oğlu yanında koşacak çağa gelince, </a:t>
            </a:r>
            <a:r>
              <a:rPr lang="tr-TR" sz="2300" dirty="0" smtClean="0">
                <a:solidFill>
                  <a:srgbClr val="C00000"/>
                </a:solidFill>
                <a:latin typeface="Times New Roman" pitchFamily="18" charset="0"/>
                <a:cs typeface="Times New Roman" pitchFamily="18" charset="0"/>
              </a:rPr>
              <a:t>“Ey oğlum, ben seni rüyamda boğazladığımı görüyorum, bir düşün, ne dersin?” </a:t>
            </a:r>
            <a:r>
              <a:rPr lang="tr-TR" sz="2300" dirty="0" smtClean="0">
                <a:solidFill>
                  <a:schemeClr val="tx1"/>
                </a:solidFill>
                <a:latin typeface="Times New Roman" pitchFamily="18" charset="0"/>
                <a:cs typeface="Times New Roman" pitchFamily="18" charset="0"/>
              </a:rPr>
              <a:t>dedi. </a:t>
            </a:r>
          </a:p>
          <a:p>
            <a:pPr algn="just"/>
            <a:r>
              <a:rPr lang="tr-TR" sz="2300" dirty="0" smtClean="0">
                <a:solidFill>
                  <a:schemeClr val="tx1"/>
                </a:solidFill>
                <a:latin typeface="Times New Roman" pitchFamily="18" charset="0"/>
                <a:cs typeface="Times New Roman" pitchFamily="18" charset="0"/>
              </a:rPr>
              <a:t>(İsmail) </a:t>
            </a:r>
            <a:r>
              <a:rPr lang="tr-TR" sz="2300" b="1" dirty="0" smtClean="0">
                <a:solidFill>
                  <a:srgbClr val="0070C0"/>
                </a:solidFill>
                <a:latin typeface="Times New Roman" pitchFamily="18" charset="0"/>
                <a:cs typeface="Times New Roman" pitchFamily="18" charset="0"/>
              </a:rPr>
              <a:t>“Babacığım, sana ne </a:t>
            </a:r>
            <a:r>
              <a:rPr lang="tr-TR" sz="2300" b="1" dirty="0" err="1" smtClean="0">
                <a:solidFill>
                  <a:srgbClr val="0070C0"/>
                </a:solidFill>
                <a:latin typeface="Times New Roman" pitchFamily="18" charset="0"/>
                <a:cs typeface="Times New Roman" pitchFamily="18" charset="0"/>
              </a:rPr>
              <a:t>emr</a:t>
            </a:r>
            <a:r>
              <a:rPr lang="tr-TR" sz="2300" b="1" dirty="0" smtClean="0">
                <a:solidFill>
                  <a:srgbClr val="0070C0"/>
                </a:solidFill>
                <a:latin typeface="Times New Roman" pitchFamily="18" charset="0"/>
                <a:cs typeface="Times New Roman" pitchFamily="18" charset="0"/>
              </a:rPr>
              <a:t> olunuyorsa yap, inşallah beni sabredenlerden bulacaksın.” </a:t>
            </a:r>
            <a:r>
              <a:rPr lang="tr-TR" sz="2300" dirty="0" smtClean="0">
                <a:solidFill>
                  <a:schemeClr val="tx1"/>
                </a:solidFill>
                <a:latin typeface="Times New Roman" pitchFamily="18" charset="0"/>
                <a:cs typeface="Times New Roman" pitchFamily="18" charset="0"/>
              </a:rPr>
              <a:t>dedi. Her ikisi de Allah'a teslim oldular (Allah'ın emrine boyun eğdiler). </a:t>
            </a:r>
            <a:r>
              <a:rPr lang="tr-TR" sz="1600" dirty="0" smtClean="0">
                <a:solidFill>
                  <a:schemeClr val="tx1"/>
                </a:solidFill>
                <a:latin typeface="Times New Roman" pitchFamily="18" charset="0"/>
                <a:cs typeface="Times New Roman" pitchFamily="18" charset="0"/>
              </a:rPr>
              <a:t>(</a:t>
            </a:r>
            <a:r>
              <a:rPr lang="tr-TR" sz="1600" dirty="0" err="1" smtClean="0">
                <a:solidFill>
                  <a:schemeClr val="tx1"/>
                </a:solidFill>
              </a:rPr>
              <a:t>Saffat</a:t>
            </a:r>
            <a:r>
              <a:rPr lang="tr-TR" sz="1600" dirty="0" smtClean="0">
                <a:solidFill>
                  <a:schemeClr val="tx1"/>
                </a:solidFill>
              </a:rPr>
              <a:t> 100-102</a:t>
            </a:r>
            <a:r>
              <a:rPr lang="tr-TR" sz="1600" dirty="0" smtClean="0">
                <a:solidFill>
                  <a:schemeClr val="tx1"/>
                </a:solidFill>
                <a:latin typeface="Times New Roman" pitchFamily="18" charset="0"/>
                <a:cs typeface="Times New Roman" pitchFamily="18" charset="0"/>
              </a:rPr>
              <a:t>)</a:t>
            </a:r>
            <a:endParaRPr lang="tr-TR" sz="1600" dirty="0">
              <a:solidFill>
                <a:schemeClr val="tx1"/>
              </a:solidFill>
              <a:latin typeface="Times New Roman" pitchFamily="18" charset="0"/>
              <a:cs typeface="Times New Roman" pitchFamily="18" charset="0"/>
            </a:endParaRPr>
          </a:p>
        </p:txBody>
      </p:sp>
      <p:sp>
        <p:nvSpPr>
          <p:cNvPr id="13" name="12 Çapraz Köşesi Kesik Dikdörtgen"/>
          <p:cNvSpPr/>
          <p:nvPr/>
        </p:nvSpPr>
        <p:spPr>
          <a:xfrm>
            <a:off x="467544" y="3861048"/>
            <a:ext cx="8604448" cy="3000396"/>
          </a:xfrm>
          <a:prstGeom prst="snip2DiagRect">
            <a:avLst>
              <a:gd name="adj1" fmla="val 0"/>
              <a:gd name="adj2" fmla="val 6970"/>
            </a:avLst>
          </a:prstGeom>
          <a:ln/>
        </p:spPr>
        <p:style>
          <a:lnRef idx="2">
            <a:schemeClr val="dk1"/>
          </a:lnRef>
          <a:fillRef idx="1">
            <a:schemeClr val="lt1"/>
          </a:fillRef>
          <a:effectRef idx="0">
            <a:schemeClr val="dk1"/>
          </a:effectRef>
          <a:fontRef idx="minor">
            <a:schemeClr val="dk1"/>
          </a:fontRef>
        </p:style>
        <p:txBody>
          <a:bodyPr rtlCol="0" anchor="ctr"/>
          <a:lstStyle/>
          <a:p>
            <a:pPr algn="just"/>
            <a:r>
              <a:rPr lang="tr-TR" b="1" dirty="0">
                <a:solidFill>
                  <a:schemeClr val="tx1"/>
                </a:solidFill>
              </a:rPr>
              <a:t>Hz İbrahim (AS) oğlunu kurban keseceğini </a:t>
            </a:r>
            <a:r>
              <a:rPr lang="tr-TR" b="1" dirty="0" err="1">
                <a:solidFill>
                  <a:schemeClr val="tx1"/>
                </a:solidFill>
              </a:rPr>
              <a:t>vaad</a:t>
            </a:r>
            <a:r>
              <a:rPr lang="tr-TR" b="1" dirty="0">
                <a:solidFill>
                  <a:schemeClr val="tx1"/>
                </a:solidFill>
              </a:rPr>
              <a:t> </a:t>
            </a:r>
            <a:r>
              <a:rPr lang="tr-TR" b="1" dirty="0" smtClean="0">
                <a:solidFill>
                  <a:schemeClr val="tx1"/>
                </a:solidFill>
              </a:rPr>
              <a:t>etmiş, aradan </a:t>
            </a:r>
            <a:r>
              <a:rPr lang="tr-TR" b="1" dirty="0">
                <a:solidFill>
                  <a:schemeClr val="tx1"/>
                </a:solidFill>
              </a:rPr>
              <a:t>zaman geçince bunu </a:t>
            </a:r>
            <a:r>
              <a:rPr lang="tr-TR" b="1" dirty="0" smtClean="0">
                <a:solidFill>
                  <a:schemeClr val="tx1"/>
                </a:solidFill>
              </a:rPr>
              <a:t>unutmuştu. </a:t>
            </a:r>
            <a:r>
              <a:rPr lang="tr-TR" dirty="0">
                <a:solidFill>
                  <a:schemeClr val="tx1"/>
                </a:solidFill>
              </a:rPr>
              <a:t>Hz İsmail (AS) onunla yürüyecek çağa </a:t>
            </a:r>
            <a:r>
              <a:rPr lang="tr-TR" dirty="0" smtClean="0">
                <a:solidFill>
                  <a:schemeClr val="tx1"/>
                </a:solidFill>
              </a:rPr>
              <a:t>gelince</a:t>
            </a:r>
            <a:r>
              <a:rPr lang="tr-TR" dirty="0">
                <a:solidFill>
                  <a:schemeClr val="tx1"/>
                </a:solidFill>
              </a:rPr>
              <a:t>, rüyasında kendisine: </a:t>
            </a:r>
            <a:endParaRPr lang="tr-TR" dirty="0" smtClean="0">
              <a:solidFill>
                <a:schemeClr val="tx1"/>
              </a:solidFill>
            </a:endParaRPr>
          </a:p>
          <a:p>
            <a:pPr algn="just"/>
            <a:r>
              <a:rPr lang="tr-TR" dirty="0" smtClean="0">
                <a:solidFill>
                  <a:srgbClr val="FF0000"/>
                </a:solidFill>
              </a:rPr>
              <a:t>“</a:t>
            </a:r>
            <a:r>
              <a:rPr lang="tr-TR" dirty="0">
                <a:solidFill>
                  <a:srgbClr val="FF0000"/>
                </a:solidFill>
              </a:rPr>
              <a:t>Nezrini yerine getir.” </a:t>
            </a:r>
            <a:r>
              <a:rPr lang="tr-TR" dirty="0">
                <a:solidFill>
                  <a:schemeClr val="tx1"/>
                </a:solidFill>
              </a:rPr>
              <a:t>dendi. Bu rüyayı arife gününden bir gün önce yani </a:t>
            </a:r>
            <a:r>
              <a:rPr lang="tr-TR" dirty="0" err="1">
                <a:solidFill>
                  <a:schemeClr val="tx1"/>
                </a:solidFill>
              </a:rPr>
              <a:t>Terviye</a:t>
            </a:r>
            <a:r>
              <a:rPr lang="tr-TR" dirty="0">
                <a:solidFill>
                  <a:schemeClr val="tx1"/>
                </a:solidFill>
              </a:rPr>
              <a:t> günü görmüştü. </a:t>
            </a:r>
            <a:r>
              <a:rPr lang="tr-TR" dirty="0" err="1" smtClean="0">
                <a:solidFill>
                  <a:schemeClr val="tx1"/>
                </a:solidFill>
              </a:rPr>
              <a:t>Terviye</a:t>
            </a:r>
            <a:r>
              <a:rPr lang="tr-TR" dirty="0" smtClean="0">
                <a:solidFill>
                  <a:schemeClr val="tx1"/>
                </a:solidFill>
              </a:rPr>
              <a:t> </a:t>
            </a:r>
            <a:r>
              <a:rPr lang="tr-TR" dirty="0">
                <a:solidFill>
                  <a:schemeClr val="tx1"/>
                </a:solidFill>
              </a:rPr>
              <a:t>gecesi, gördüğü rüyanın Allah tarafından mı şeytan tarafından mı olduğunu tefekkür etti. Bunun için o güne </a:t>
            </a:r>
            <a:r>
              <a:rPr lang="tr-TR" dirty="0">
                <a:solidFill>
                  <a:srgbClr val="FF0000"/>
                </a:solidFill>
              </a:rPr>
              <a:t>TERVİYE GÜNÜ </a:t>
            </a:r>
            <a:r>
              <a:rPr lang="tr-TR" dirty="0">
                <a:solidFill>
                  <a:schemeClr val="tx1"/>
                </a:solidFill>
              </a:rPr>
              <a:t>denir. </a:t>
            </a:r>
            <a:endParaRPr lang="tr-TR" dirty="0" smtClean="0">
              <a:solidFill>
                <a:schemeClr val="tx1"/>
              </a:solidFill>
            </a:endParaRPr>
          </a:p>
          <a:p>
            <a:pPr algn="just"/>
            <a:r>
              <a:rPr lang="tr-TR" dirty="0" smtClean="0">
                <a:solidFill>
                  <a:schemeClr val="tx1"/>
                </a:solidFill>
              </a:rPr>
              <a:t>İkinci </a:t>
            </a:r>
            <a:r>
              <a:rPr lang="tr-TR" dirty="0">
                <a:solidFill>
                  <a:schemeClr val="tx1"/>
                </a:solidFill>
              </a:rPr>
              <a:t>gece aynı rüyayı yine gördü. Bu sefer </a:t>
            </a:r>
            <a:r>
              <a:rPr lang="tr-TR" b="1" dirty="0">
                <a:solidFill>
                  <a:schemeClr val="tx1"/>
                </a:solidFill>
              </a:rPr>
              <a:t>rüyanın Allah tarafından olduğunu anladı</a:t>
            </a:r>
            <a:r>
              <a:rPr lang="tr-TR" dirty="0">
                <a:solidFill>
                  <a:schemeClr val="tx1"/>
                </a:solidFill>
              </a:rPr>
              <a:t>. Bu bakımdan o güne de </a:t>
            </a:r>
            <a:r>
              <a:rPr lang="tr-TR" dirty="0">
                <a:solidFill>
                  <a:srgbClr val="FF0000"/>
                </a:solidFill>
              </a:rPr>
              <a:t>ARİFE GÜNÜ</a:t>
            </a:r>
            <a:r>
              <a:rPr lang="tr-TR" dirty="0">
                <a:solidFill>
                  <a:schemeClr val="tx1"/>
                </a:solidFill>
              </a:rPr>
              <a:t>, </a:t>
            </a:r>
            <a:r>
              <a:rPr lang="tr-TR" b="1" dirty="0">
                <a:solidFill>
                  <a:schemeClr val="tx1"/>
                </a:solidFill>
              </a:rPr>
              <a:t>rüyayı gördüğü yere</a:t>
            </a:r>
            <a:r>
              <a:rPr lang="tr-TR" dirty="0">
                <a:solidFill>
                  <a:schemeClr val="tx1"/>
                </a:solidFill>
              </a:rPr>
              <a:t> de ARAFAT denir. </a:t>
            </a:r>
            <a:endParaRPr lang="tr-TR" dirty="0" smtClean="0">
              <a:solidFill>
                <a:schemeClr val="tx1"/>
              </a:solidFill>
            </a:endParaRPr>
          </a:p>
          <a:p>
            <a:pPr algn="just"/>
            <a:r>
              <a:rPr lang="tr-TR" b="1" dirty="0" smtClean="0">
                <a:solidFill>
                  <a:schemeClr val="tx1"/>
                </a:solidFill>
              </a:rPr>
              <a:t>Üçüncü </a:t>
            </a:r>
            <a:r>
              <a:rPr lang="tr-TR" b="1" dirty="0">
                <a:solidFill>
                  <a:schemeClr val="tx1"/>
                </a:solidFill>
              </a:rPr>
              <a:t>gece yine aynı rüyayı görür,</a:t>
            </a:r>
            <a:r>
              <a:rPr lang="tr-TR" dirty="0">
                <a:solidFill>
                  <a:schemeClr val="tx1"/>
                </a:solidFill>
              </a:rPr>
              <a:t> rüyasında: “</a:t>
            </a:r>
            <a:r>
              <a:rPr lang="tr-TR" b="1" dirty="0">
                <a:solidFill>
                  <a:schemeClr val="tx1"/>
                </a:solidFill>
              </a:rPr>
              <a:t>Nezrini yerine getir.”</a:t>
            </a:r>
            <a:r>
              <a:rPr lang="tr-TR" dirty="0">
                <a:solidFill>
                  <a:schemeClr val="tx1"/>
                </a:solidFill>
              </a:rPr>
              <a:t> emrini alır. Artık oğlu İsmail’i kesme kararını alır. Bunun için de bu güne </a:t>
            </a:r>
            <a:r>
              <a:rPr lang="tr-TR" dirty="0">
                <a:solidFill>
                  <a:srgbClr val="FF0000"/>
                </a:solidFill>
              </a:rPr>
              <a:t>NAHR (KURBAN KESME) GÜNÜ</a:t>
            </a:r>
            <a:r>
              <a:rPr lang="tr-TR" dirty="0">
                <a:solidFill>
                  <a:schemeClr val="tx1"/>
                </a:solidFill>
              </a:rPr>
              <a:t> denir. </a:t>
            </a:r>
          </a:p>
        </p:txBody>
      </p:sp>
      <p:sp>
        <p:nvSpPr>
          <p:cNvPr id="4"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Hz. İbrahim’in Oğlu İsmail’i Kurban Etmesi</a:t>
            </a:r>
          </a:p>
        </p:txBody>
      </p:sp>
    </p:spTree>
    <p:extLst>
      <p:ext uri="{BB962C8B-B14F-4D97-AF65-F5344CB8AC3E}">
        <p14:creationId xmlns:p14="http://schemas.microsoft.com/office/powerpoint/2010/main" val="3151505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415882" y="179968"/>
            <a:ext cx="8728118" cy="3321039"/>
          </a:xfrm>
          <a:prstGeom prst="snip2DiagRect">
            <a:avLst>
              <a:gd name="adj1" fmla="val 0"/>
              <a:gd name="adj2" fmla="val 29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dirty="0">
                <a:solidFill>
                  <a:schemeClr val="tx1"/>
                </a:solidFill>
              </a:rPr>
              <a:t>Gökten inen melek Hz İbrahim (AS)’a, Allah’ın şu emrini iletir</a:t>
            </a:r>
            <a:r>
              <a:rPr lang="tr-TR" sz="2000" dirty="0">
                <a:solidFill>
                  <a:schemeClr val="tx1"/>
                </a:solidFill>
              </a:rPr>
              <a:t>: </a:t>
            </a:r>
            <a:endParaRPr lang="tr-TR" sz="2000" dirty="0" smtClean="0">
              <a:solidFill>
                <a:schemeClr val="tx1"/>
              </a:solidFill>
            </a:endParaRPr>
          </a:p>
          <a:p>
            <a:pPr algn="just"/>
            <a:r>
              <a:rPr lang="tr-TR" sz="2000" dirty="0" smtClean="0">
                <a:solidFill>
                  <a:schemeClr val="tx1"/>
                </a:solidFill>
              </a:rPr>
              <a:t>“</a:t>
            </a:r>
            <a:r>
              <a:rPr lang="tr-TR" sz="2000" dirty="0">
                <a:solidFill>
                  <a:schemeClr val="tx1"/>
                </a:solidFill>
              </a:rPr>
              <a:t>Ey İbrahim, gerçekten rüyana sadakat gösterdin.” </a:t>
            </a:r>
            <a:endParaRPr lang="tr-TR" sz="2000" dirty="0" smtClean="0">
              <a:solidFill>
                <a:schemeClr val="tx1"/>
              </a:solidFill>
            </a:endParaRPr>
          </a:p>
          <a:p>
            <a:pPr algn="just"/>
            <a:r>
              <a:rPr lang="tr-TR" sz="2000" dirty="0" smtClean="0">
                <a:solidFill>
                  <a:schemeClr val="tx1"/>
                </a:solidFill>
              </a:rPr>
              <a:t>Dünyadaki </a:t>
            </a:r>
            <a:r>
              <a:rPr lang="tr-TR" sz="2000" dirty="0">
                <a:solidFill>
                  <a:schemeClr val="tx1"/>
                </a:solidFill>
              </a:rPr>
              <a:t>en sevgili varlığını, Bu varlık, gönlünün süruru biricik evladın İsmail bile olsa Allah yolunda kurban etmekten çekinmeyeceğini yeterince ispat ettin. Hem sen, hem İsmail hem de eşin Hacer Allah’a bağlılığınızın dillere destan olmaya hak kazanan bir örneğini başarıyla sergilediniz.”</a:t>
            </a:r>
          </a:p>
          <a:p>
            <a:pPr algn="just"/>
            <a:r>
              <a:rPr lang="tr-TR" sz="2400" b="1" dirty="0">
                <a:solidFill>
                  <a:srgbClr val="FF0000"/>
                </a:solidFill>
              </a:rPr>
              <a:t>Koçu getiren Cebrail (AS): “</a:t>
            </a:r>
            <a:r>
              <a:rPr lang="tr-TR" sz="2400" b="1" dirty="0" err="1">
                <a:solidFill>
                  <a:srgbClr val="FF0000"/>
                </a:solidFill>
              </a:rPr>
              <a:t>Allahü</a:t>
            </a:r>
            <a:r>
              <a:rPr lang="tr-TR" sz="2400" b="1" dirty="0">
                <a:solidFill>
                  <a:srgbClr val="FF0000"/>
                </a:solidFill>
              </a:rPr>
              <a:t> </a:t>
            </a:r>
            <a:r>
              <a:rPr lang="tr-TR" sz="2400" b="1" dirty="0" err="1">
                <a:solidFill>
                  <a:srgbClr val="FF0000"/>
                </a:solidFill>
              </a:rPr>
              <a:t>ekber</a:t>
            </a:r>
            <a:r>
              <a:rPr lang="tr-TR" sz="2400" b="1" dirty="0">
                <a:solidFill>
                  <a:srgbClr val="FF0000"/>
                </a:solidFill>
              </a:rPr>
              <a:t>, </a:t>
            </a:r>
            <a:r>
              <a:rPr lang="tr-TR" sz="2400" b="1" dirty="0" err="1">
                <a:solidFill>
                  <a:srgbClr val="FF0000"/>
                </a:solidFill>
              </a:rPr>
              <a:t>allahü</a:t>
            </a:r>
            <a:r>
              <a:rPr lang="tr-TR" sz="2400" b="1" dirty="0">
                <a:solidFill>
                  <a:srgbClr val="FF0000"/>
                </a:solidFill>
              </a:rPr>
              <a:t> </a:t>
            </a:r>
            <a:r>
              <a:rPr lang="tr-TR" sz="2400" b="1" dirty="0" err="1">
                <a:solidFill>
                  <a:srgbClr val="FF0000"/>
                </a:solidFill>
              </a:rPr>
              <a:t>ekber</a:t>
            </a:r>
            <a:r>
              <a:rPr lang="tr-TR" sz="2400" b="1" dirty="0">
                <a:solidFill>
                  <a:srgbClr val="FF0000"/>
                </a:solidFill>
              </a:rPr>
              <a:t>.” derken, </a:t>
            </a:r>
            <a:endParaRPr lang="tr-TR" sz="2400" b="1" dirty="0" smtClean="0">
              <a:solidFill>
                <a:srgbClr val="FF0000"/>
              </a:solidFill>
            </a:endParaRPr>
          </a:p>
          <a:p>
            <a:pPr algn="just"/>
            <a:r>
              <a:rPr lang="tr-TR" sz="2400" b="1" dirty="0" smtClean="0">
                <a:solidFill>
                  <a:srgbClr val="FF0000"/>
                </a:solidFill>
              </a:rPr>
              <a:t>Hz </a:t>
            </a:r>
            <a:r>
              <a:rPr lang="tr-TR" sz="2400" b="1" dirty="0">
                <a:solidFill>
                  <a:srgbClr val="FF0000"/>
                </a:solidFill>
              </a:rPr>
              <a:t>İbrahim (AS): “La ilahe </a:t>
            </a:r>
            <a:r>
              <a:rPr lang="tr-TR" sz="2400" b="1" dirty="0" err="1">
                <a:solidFill>
                  <a:srgbClr val="FF0000"/>
                </a:solidFill>
              </a:rPr>
              <a:t>ilallahü</a:t>
            </a:r>
            <a:r>
              <a:rPr lang="tr-TR" sz="2400" b="1" dirty="0">
                <a:solidFill>
                  <a:srgbClr val="FF0000"/>
                </a:solidFill>
              </a:rPr>
              <a:t> </a:t>
            </a:r>
            <a:r>
              <a:rPr lang="tr-TR" sz="2400" b="1" dirty="0" err="1">
                <a:solidFill>
                  <a:srgbClr val="FF0000"/>
                </a:solidFill>
              </a:rPr>
              <a:t>vallahü</a:t>
            </a:r>
            <a:r>
              <a:rPr lang="tr-TR" sz="2400" b="1" dirty="0">
                <a:solidFill>
                  <a:srgbClr val="FF0000"/>
                </a:solidFill>
              </a:rPr>
              <a:t> </a:t>
            </a:r>
            <a:r>
              <a:rPr lang="tr-TR" sz="2400" b="1" dirty="0" err="1">
                <a:solidFill>
                  <a:srgbClr val="FF0000"/>
                </a:solidFill>
              </a:rPr>
              <a:t>ekber</a:t>
            </a:r>
            <a:r>
              <a:rPr lang="tr-TR" sz="2400" b="1" dirty="0">
                <a:solidFill>
                  <a:srgbClr val="FF0000"/>
                </a:solidFill>
              </a:rPr>
              <a:t>.” derken, </a:t>
            </a:r>
            <a:endParaRPr lang="tr-TR" sz="2400" b="1" dirty="0" smtClean="0">
              <a:solidFill>
                <a:srgbClr val="FF0000"/>
              </a:solidFill>
            </a:endParaRPr>
          </a:p>
          <a:p>
            <a:pPr algn="just"/>
            <a:r>
              <a:rPr lang="tr-TR" sz="2400" b="1" dirty="0" smtClean="0">
                <a:solidFill>
                  <a:srgbClr val="FF0000"/>
                </a:solidFill>
              </a:rPr>
              <a:t>Hz </a:t>
            </a:r>
            <a:r>
              <a:rPr lang="tr-TR" sz="2400" b="1" dirty="0">
                <a:solidFill>
                  <a:srgbClr val="FF0000"/>
                </a:solidFill>
              </a:rPr>
              <a:t>İsmail (AS) da: “</a:t>
            </a:r>
            <a:r>
              <a:rPr lang="tr-TR" sz="2400" b="1" dirty="0" err="1">
                <a:solidFill>
                  <a:srgbClr val="FF0000"/>
                </a:solidFill>
              </a:rPr>
              <a:t>Allahü</a:t>
            </a:r>
            <a:r>
              <a:rPr lang="tr-TR" sz="2400" b="1" dirty="0">
                <a:solidFill>
                  <a:srgbClr val="FF0000"/>
                </a:solidFill>
              </a:rPr>
              <a:t> </a:t>
            </a:r>
            <a:r>
              <a:rPr lang="tr-TR" sz="2400" b="1" dirty="0" err="1">
                <a:solidFill>
                  <a:srgbClr val="FF0000"/>
                </a:solidFill>
              </a:rPr>
              <a:t>ekber</a:t>
            </a:r>
            <a:r>
              <a:rPr lang="tr-TR" sz="2400" b="1" dirty="0">
                <a:solidFill>
                  <a:srgbClr val="FF0000"/>
                </a:solidFill>
              </a:rPr>
              <a:t> ve </a:t>
            </a:r>
            <a:r>
              <a:rPr lang="tr-TR" sz="2400" b="1" dirty="0" err="1">
                <a:solidFill>
                  <a:srgbClr val="FF0000"/>
                </a:solidFill>
              </a:rPr>
              <a:t>lillahil</a:t>
            </a:r>
            <a:r>
              <a:rPr lang="tr-TR" sz="2400" b="1" dirty="0">
                <a:solidFill>
                  <a:srgbClr val="FF0000"/>
                </a:solidFill>
              </a:rPr>
              <a:t> </a:t>
            </a:r>
            <a:r>
              <a:rPr lang="tr-TR" sz="2400" b="1" dirty="0" err="1">
                <a:solidFill>
                  <a:srgbClr val="FF0000"/>
                </a:solidFill>
              </a:rPr>
              <a:t>hamd</a:t>
            </a:r>
            <a:r>
              <a:rPr lang="tr-TR" sz="2400" b="1" dirty="0">
                <a:solidFill>
                  <a:srgbClr val="FF0000"/>
                </a:solidFill>
              </a:rPr>
              <a:t>.” diyordu. </a:t>
            </a:r>
            <a:endParaRPr lang="tr-TR" sz="2400" b="1" dirty="0" smtClean="0">
              <a:solidFill>
                <a:srgbClr val="FF0000"/>
              </a:solidFill>
            </a:endParaRPr>
          </a:p>
          <a:p>
            <a:pPr algn="just"/>
            <a:r>
              <a:rPr lang="tr-TR" sz="2000" dirty="0" smtClean="0">
                <a:solidFill>
                  <a:schemeClr val="tx1"/>
                </a:solidFill>
              </a:rPr>
              <a:t>Bugün </a:t>
            </a:r>
            <a:r>
              <a:rPr lang="tr-TR" sz="2000" dirty="0">
                <a:solidFill>
                  <a:schemeClr val="tx1"/>
                </a:solidFill>
              </a:rPr>
              <a:t>bizler de Kurban keserken onlara uyarak aynı tekbiri getiriyoruz.</a:t>
            </a:r>
          </a:p>
        </p:txBody>
      </p:sp>
      <p:sp>
        <p:nvSpPr>
          <p:cNvPr id="13" name="12 Çapraz Köşesi Kesik Dikdörtgen"/>
          <p:cNvSpPr/>
          <p:nvPr/>
        </p:nvSpPr>
        <p:spPr>
          <a:xfrm>
            <a:off x="429166" y="3861048"/>
            <a:ext cx="8679338" cy="2926107"/>
          </a:xfrm>
          <a:prstGeom prst="snip2DiagRect">
            <a:avLst>
              <a:gd name="adj1" fmla="val 0"/>
              <a:gd name="adj2" fmla="val 6970"/>
            </a:avLst>
          </a:prstGeom>
          <a:noFill/>
          <a:ln/>
        </p:spPr>
        <p:style>
          <a:lnRef idx="1">
            <a:schemeClr val="accent4"/>
          </a:lnRef>
          <a:fillRef idx="2">
            <a:schemeClr val="accent4"/>
          </a:fillRef>
          <a:effectRef idx="1">
            <a:schemeClr val="accent4"/>
          </a:effectRef>
          <a:fontRef idx="minor">
            <a:schemeClr val="dk1"/>
          </a:fontRef>
        </p:style>
        <p:txBody>
          <a:bodyPr rtlCol="0" anchor="ctr"/>
          <a:lstStyle/>
          <a:p>
            <a:pPr algn="ctr">
              <a:buNone/>
            </a:pPr>
            <a:r>
              <a:rPr lang="ar-SA" sz="2400" dirty="0" smtClean="0">
                <a:solidFill>
                  <a:schemeClr val="tx1"/>
                </a:solidFill>
                <a:latin typeface="HASENAT4" pitchFamily="2" charset="-78"/>
                <a:cs typeface="Emine" panose="03020400000000000000" pitchFamily="66" charset="-78"/>
              </a:rPr>
              <a:t>فَلَمَّا أَسْلَمَا وَتَلَّهُ لِلْجَبِينِ {103} وَنَادَيْنَاهُ أَنْ يَا إِبْرَاهِيمُ {104} قَدْ صَدَّقْتَ الرُّؤْيَا إِنَّا كَذَلِكَ نَجْزِي الْمُحْسِنِينَ {105} إِنَّ هَذَا لَهُوَ الْبَلَاء الْمُبِينُ {106} وَفَدَيْنَاهُ بِذِبْحٍ عَظِيمٍ {107}</a:t>
            </a:r>
            <a:endParaRPr lang="tr-TR" sz="2400" dirty="0" smtClean="0">
              <a:solidFill>
                <a:schemeClr val="tx1"/>
              </a:solidFill>
              <a:latin typeface="HASENAT4" pitchFamily="2" charset="-78"/>
              <a:cs typeface="Emine" panose="03020400000000000000" pitchFamily="66" charset="-78"/>
            </a:endParaRPr>
          </a:p>
          <a:p>
            <a:pPr algn="just">
              <a:buNone/>
            </a:pPr>
            <a:r>
              <a:rPr lang="tr-TR" sz="2400" dirty="0" smtClean="0">
                <a:solidFill>
                  <a:schemeClr val="tx1"/>
                </a:solidFill>
                <a:latin typeface="Times New Roman" pitchFamily="18" charset="0"/>
                <a:cs typeface="Times New Roman" pitchFamily="18" charset="0"/>
              </a:rPr>
              <a:t>İbrahim, oğlunu şakağı üzerine yatırdı. Biz de ona şöyle seslendik: </a:t>
            </a:r>
            <a:r>
              <a:rPr lang="tr-TR" sz="2800" b="1" dirty="0" smtClean="0">
                <a:solidFill>
                  <a:srgbClr val="C00000"/>
                </a:solidFill>
                <a:latin typeface="Times New Roman" pitchFamily="18" charset="0"/>
                <a:cs typeface="Times New Roman" pitchFamily="18" charset="0"/>
              </a:rPr>
              <a:t>“Ey İbrahim, rüyana gerçekten sadakat gösterdin, şüphesiz ki bu apaçık bir imtihandı.” </a:t>
            </a:r>
            <a:r>
              <a:rPr lang="tr-TR" sz="2600" dirty="0" smtClean="0">
                <a:solidFill>
                  <a:srgbClr val="002060"/>
                </a:solidFill>
                <a:latin typeface="Times New Roman" pitchFamily="18" charset="0"/>
                <a:cs typeface="Times New Roman" pitchFamily="18" charset="0"/>
              </a:rPr>
              <a:t>dedik ve ona (İsmail'e karşılık) büyük bir kurbanlık fidye verdik. </a:t>
            </a:r>
            <a:r>
              <a:rPr lang="tr-TR" sz="1400" dirty="0" smtClean="0">
                <a:solidFill>
                  <a:schemeClr val="tx1"/>
                </a:solidFill>
                <a:latin typeface="Times New Roman" pitchFamily="18" charset="0"/>
                <a:cs typeface="Times New Roman" pitchFamily="18" charset="0"/>
              </a:rPr>
              <a:t>(</a:t>
            </a:r>
            <a:r>
              <a:rPr lang="tr-TR" sz="1400" dirty="0" err="1" smtClean="0">
                <a:solidFill>
                  <a:schemeClr val="tx1"/>
                </a:solidFill>
              </a:rPr>
              <a:t>Saffat</a:t>
            </a:r>
            <a:r>
              <a:rPr lang="tr-TR" sz="1400" dirty="0" smtClean="0">
                <a:solidFill>
                  <a:schemeClr val="tx1"/>
                </a:solidFill>
              </a:rPr>
              <a:t> 103-107</a:t>
            </a:r>
            <a:r>
              <a:rPr lang="tr-TR" sz="1400" dirty="0" smtClean="0">
                <a:solidFill>
                  <a:schemeClr val="tx1"/>
                </a:solidFill>
                <a:latin typeface="Times New Roman" pitchFamily="18" charset="0"/>
                <a:cs typeface="Times New Roman" pitchFamily="18" charset="0"/>
              </a:rPr>
              <a:t>)</a:t>
            </a:r>
            <a:endParaRPr lang="tr-TR" sz="2800" dirty="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Hz. İbrahim’in Oğlu İsmail’i Kurban Etmesi</a:t>
            </a:r>
          </a:p>
        </p:txBody>
      </p:sp>
    </p:spTree>
    <p:extLst>
      <p:ext uri="{BB962C8B-B14F-4D97-AF65-F5344CB8AC3E}">
        <p14:creationId xmlns:p14="http://schemas.microsoft.com/office/powerpoint/2010/main" val="1893107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kurban png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8519" r="18519"/>
          <a:stretch/>
        </p:blipFill>
        <p:spPr bwMode="auto">
          <a:xfrm>
            <a:off x="-30074" y="4293096"/>
            <a:ext cx="2448272" cy="2370995"/>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179512" y="476672"/>
            <a:ext cx="8892480" cy="489654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chemeClr val="tx1"/>
                </a:solidFill>
              </a:rPr>
              <a:t>Kurban </a:t>
            </a:r>
          </a:p>
          <a:p>
            <a:pPr algn="ctr"/>
            <a:r>
              <a:rPr lang="tr-TR" sz="5400" b="1" dirty="0">
                <a:solidFill>
                  <a:srgbClr val="7030A0"/>
                </a:solidFill>
                <a:cs typeface="Times New Roman" pitchFamily="18" charset="0"/>
              </a:rPr>
              <a:t>Allah’a Bağlılık Ve Teslimiyettir</a:t>
            </a:r>
            <a:endParaRPr lang="tr-TR" sz="5400" dirty="0">
              <a:solidFill>
                <a:srgbClr val="FF0000"/>
              </a:solidFill>
            </a:endParaRPr>
          </a:p>
          <a:p>
            <a:pPr algn="ctr"/>
            <a:r>
              <a:rPr lang="tr-TR" sz="5400" b="1" dirty="0" smtClean="0">
                <a:solidFill>
                  <a:srgbClr val="002060"/>
                </a:solidFill>
                <a:effectLst>
                  <a:outerShdw blurRad="38100" dist="38100" dir="2700000" algn="tl">
                    <a:srgbClr val="000000">
                      <a:alpha val="43137"/>
                    </a:srgbClr>
                  </a:outerShdw>
                </a:effectLst>
              </a:rPr>
              <a:t>Hz. İsmail’in sabrının,</a:t>
            </a:r>
          </a:p>
          <a:p>
            <a:pPr algn="ctr"/>
            <a:r>
              <a:rPr lang="tr-TR" sz="5400" b="1" dirty="0" smtClean="0">
                <a:solidFill>
                  <a:srgbClr val="0070C0"/>
                </a:solidFill>
                <a:effectLst>
                  <a:outerShdw blurRad="38100" dist="38100" dir="2700000" algn="tl">
                    <a:srgbClr val="000000">
                      <a:alpha val="43137"/>
                    </a:srgbClr>
                  </a:outerShdw>
                </a:effectLst>
              </a:rPr>
              <a:t>Hz. İbrahim’in teslimiyetinin,</a:t>
            </a:r>
          </a:p>
          <a:p>
            <a:pPr algn="ctr"/>
            <a:r>
              <a:rPr lang="tr-TR" sz="5400" b="1" dirty="0" smtClean="0">
                <a:solidFill>
                  <a:srgbClr val="00B050"/>
                </a:solidFill>
                <a:effectLst>
                  <a:outerShdw blurRad="38100" dist="38100" dir="2700000" algn="tl">
                    <a:srgbClr val="000000">
                      <a:alpha val="43137"/>
                    </a:srgbClr>
                  </a:outerShdw>
                </a:effectLst>
              </a:rPr>
              <a:t>Hz. Hacer’in tevekkülü</a:t>
            </a:r>
            <a:r>
              <a:rPr lang="tr-TR" sz="5400" b="1" dirty="0" smtClean="0">
                <a:solidFill>
                  <a:srgbClr val="00B050"/>
                </a:solidFill>
              </a:rPr>
              <a:t>nün</a:t>
            </a:r>
            <a:r>
              <a:rPr lang="tr-TR" sz="5400" dirty="0" smtClean="0">
                <a:solidFill>
                  <a:srgbClr val="FF0000"/>
                </a:solidFill>
              </a:rPr>
              <a:t> </a:t>
            </a:r>
            <a:r>
              <a:rPr lang="tr-TR" sz="5400" b="1" dirty="0" smtClean="0">
                <a:solidFill>
                  <a:srgbClr val="FF0000"/>
                </a:solidFill>
              </a:rPr>
              <a:t>sembolüdür</a:t>
            </a:r>
            <a:r>
              <a:rPr lang="tr-TR" sz="5400" dirty="0" smtClean="0">
                <a:solidFill>
                  <a:srgbClr val="FF0000"/>
                </a:solidFill>
              </a:rPr>
              <a:t>.</a:t>
            </a:r>
          </a:p>
        </p:txBody>
      </p:sp>
      <p:pic>
        <p:nvPicPr>
          <p:cNvPr id="6146" name="Picture 2"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758500"/>
            <a:ext cx="3149250" cy="209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880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Ä°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r="6966"/>
          <a:stretch/>
        </p:blipFill>
        <p:spPr bwMode="auto">
          <a:xfrm>
            <a:off x="4860032" y="4058974"/>
            <a:ext cx="4320480" cy="283041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kurban pn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9800"/>
            <a:ext cx="5940152" cy="4526396"/>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0" y="0"/>
            <a:ext cx="9144000" cy="371703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rgbClr val="0070C0"/>
                </a:solidFill>
              </a:rPr>
              <a:t>İnsan, Kurban keserken; </a:t>
            </a:r>
          </a:p>
          <a:p>
            <a:pPr algn="ctr"/>
            <a:r>
              <a:rPr lang="tr-TR" sz="3600" b="1" dirty="0" smtClean="0">
                <a:solidFill>
                  <a:srgbClr val="FF0000"/>
                </a:solidFill>
              </a:rPr>
              <a:t>İçinde, kalbinde bulunan</a:t>
            </a:r>
          </a:p>
          <a:p>
            <a:pPr algn="ctr"/>
            <a:r>
              <a:rPr lang="tr-TR" sz="3600" b="1" dirty="0" smtClean="0">
                <a:solidFill>
                  <a:srgbClr val="7030A0"/>
                </a:solidFill>
              </a:rPr>
              <a:t>Şirk, cimrilik ve tüm kötü duygu, düşünce ve alışkanlıkları </a:t>
            </a:r>
            <a:r>
              <a:rPr lang="tr-TR" sz="3600" b="1" dirty="0" smtClean="0">
                <a:solidFill>
                  <a:schemeClr val="tx1"/>
                </a:solidFill>
              </a:rPr>
              <a:t>kurbanla birlikte </a:t>
            </a:r>
            <a:r>
              <a:rPr lang="tr-TR" sz="3600" b="1" dirty="0" smtClean="0">
                <a:solidFill>
                  <a:srgbClr val="FF0000"/>
                </a:solidFill>
              </a:rPr>
              <a:t>kesip atmalı, </a:t>
            </a:r>
          </a:p>
          <a:p>
            <a:pPr algn="ctr"/>
            <a:r>
              <a:rPr lang="tr-TR" sz="3600" b="1" dirty="0" smtClean="0">
                <a:solidFill>
                  <a:srgbClr val="002060"/>
                </a:solidFill>
              </a:rPr>
              <a:t>En çok sevdiğini  Allah yolunda verebilme gücüne ulaşmalıdır.</a:t>
            </a:r>
            <a:endParaRPr lang="tr-TR" sz="36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11560" y="285728"/>
            <a:ext cx="8496944" cy="3214710"/>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smtClean="0">
                <a:solidFill>
                  <a:schemeClr val="tx1"/>
                </a:solidFill>
                <a:latin typeface="HASENAT4" pitchFamily="2" charset="-78"/>
                <a:cs typeface="Emine" panose="03020400000000000000" pitchFamily="66" charset="-78"/>
              </a:rPr>
              <a:t>لَن يَنَالَ اللَّهَ لُحُومُهَا وَلَا دِمَاؤُهَا وَلَكِن يَنَالُهُ التَّقْوَى مِنكُمْ كَذَلِكَ سَخَّرَهَا لَكُمْ لِتُكَبِّرُوا اللَّهَ عَلَى مَا هَدَاكُمْ وَبَشِّرِ الْمُحْسِنِينَ {37}</a:t>
            </a:r>
            <a:endParaRPr lang="tr-TR" sz="3200" dirty="0" smtClean="0">
              <a:solidFill>
                <a:schemeClr val="tx1"/>
              </a:solidFill>
              <a:latin typeface="Times New Roman" pitchFamily="18" charset="0"/>
              <a:cs typeface="Emine" panose="03020400000000000000" pitchFamily="66" charset="-78"/>
            </a:endParaRPr>
          </a:p>
          <a:p>
            <a:pPr algn="just"/>
            <a:r>
              <a:rPr lang="tr-TR" sz="3200" dirty="0" smtClean="0">
                <a:solidFill>
                  <a:schemeClr val="tx1"/>
                </a:solidFill>
                <a:latin typeface="Times New Roman" pitchFamily="18" charset="0"/>
                <a:cs typeface="Times New Roman" pitchFamily="18" charset="0"/>
              </a:rPr>
              <a:t>“</a:t>
            </a:r>
            <a:r>
              <a:rPr lang="tr-TR" sz="3600" b="1" dirty="0" smtClean="0">
                <a:solidFill>
                  <a:srgbClr val="FF0000"/>
                </a:solidFill>
                <a:latin typeface="Times New Roman" pitchFamily="18" charset="0"/>
                <a:cs typeface="Times New Roman" pitchFamily="18" charset="0"/>
              </a:rPr>
              <a:t>Onların (kurbanların) ne etleri ne de kanları Allah'a ulaşır. </a:t>
            </a:r>
          </a:p>
          <a:p>
            <a:pPr algn="just"/>
            <a:r>
              <a:rPr lang="tr-TR" sz="36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Fakat O'na sadece sizin takvanız ulaşır.”</a:t>
            </a:r>
            <a:r>
              <a:rPr lang="tr-TR" sz="32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tr-TR" sz="1200" dirty="0" smtClean="0">
                <a:solidFill>
                  <a:schemeClr val="tx1"/>
                </a:solidFill>
                <a:latin typeface="Times New Roman" pitchFamily="18" charset="0"/>
                <a:cs typeface="Times New Roman" pitchFamily="18" charset="0"/>
              </a:rPr>
              <a:t>(Hac 37)</a:t>
            </a:r>
            <a:endParaRPr lang="tr-TR" sz="1200" dirty="0">
              <a:solidFill>
                <a:schemeClr val="tx1"/>
              </a:solidFill>
              <a:latin typeface="Times New Roman" pitchFamily="18" charset="0"/>
              <a:cs typeface="Times New Roman" pitchFamily="18" charset="0"/>
            </a:endParaRPr>
          </a:p>
        </p:txBody>
      </p:sp>
      <p:sp>
        <p:nvSpPr>
          <p:cNvPr id="13" name="12 Çapraz Köşesi Kesik Dikdörtgen"/>
          <p:cNvSpPr/>
          <p:nvPr/>
        </p:nvSpPr>
        <p:spPr>
          <a:xfrm>
            <a:off x="539552" y="3714752"/>
            <a:ext cx="8568952" cy="2666576"/>
          </a:xfrm>
          <a:prstGeom prst="snip2DiagRect">
            <a:avLst>
              <a:gd name="adj1" fmla="val 0"/>
              <a:gd name="adj2" fmla="val 83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tr-TR" sz="3600" dirty="0" smtClean="0">
                <a:solidFill>
                  <a:schemeClr val="tx1"/>
                </a:solidFill>
              </a:rPr>
              <a:t>Allah'ın hoşnutluğunu kazanmak için yapılan her şeyde ve </a:t>
            </a:r>
            <a:r>
              <a:rPr lang="tr-TR" sz="3600" b="1" dirty="0" smtClean="0">
                <a:solidFill>
                  <a:srgbClr val="FF0000"/>
                </a:solidFill>
                <a:effectLst>
                  <a:outerShdw blurRad="38100" dist="38100" dir="2700000" algn="tl">
                    <a:srgbClr val="000000">
                      <a:alpha val="43137"/>
                    </a:srgbClr>
                  </a:outerShdw>
                </a:effectLst>
              </a:rPr>
              <a:t>kurban ibadetinde </a:t>
            </a:r>
            <a:r>
              <a:rPr lang="tr-TR" sz="3600" dirty="0" smtClean="0">
                <a:solidFill>
                  <a:schemeClr val="tx1"/>
                </a:solidFill>
              </a:rPr>
              <a:t>esas olan </a:t>
            </a:r>
            <a:r>
              <a:rPr lang="tr-TR" sz="3600" b="1" dirty="0" smtClean="0">
                <a:solidFill>
                  <a:srgbClr val="0070C0"/>
                </a:solidFill>
                <a:effectLst>
                  <a:outerShdw blurRad="38100" dist="38100" dir="2700000" algn="tl">
                    <a:srgbClr val="000000">
                      <a:alpha val="43137"/>
                    </a:srgbClr>
                  </a:outerShdw>
                </a:effectLst>
              </a:rPr>
              <a:t>iyi niyet ve ihlâs</a:t>
            </a:r>
            <a:r>
              <a:rPr lang="tr-TR" sz="3600" b="1" dirty="0" smtClean="0">
                <a:solidFill>
                  <a:schemeClr val="tx1"/>
                </a:solidFill>
                <a:effectLst>
                  <a:outerShdw blurRad="38100" dist="38100" dir="2700000" algn="tl">
                    <a:srgbClr val="000000">
                      <a:alpha val="43137"/>
                    </a:srgbClr>
                  </a:outerShdw>
                </a:effectLst>
              </a:rPr>
              <a:t>’tır.</a:t>
            </a:r>
            <a:endParaRPr lang="tr-TR" sz="3600" dirty="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151060" y="3167390"/>
            <a:ext cx="6858002" cy="523220"/>
          </a:xfrm>
          <a:prstGeom prst="rect">
            <a:avLst/>
          </a:prstGeom>
          <a:solidFill>
            <a:srgbClr val="92D050"/>
          </a:solid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Kurban’da İhlas Ve Samimiyet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galeri5.uludagsozluk.com/3/koyun_66992.jpg">
            <a:hlinkClick r:id="rId2"/>
          </p:cNvPr>
          <p:cNvPicPr>
            <a:picLocks noChangeAspect="1" noChangeArrowheads="1"/>
          </p:cNvPicPr>
          <p:nvPr/>
        </p:nvPicPr>
        <p:blipFill>
          <a:blip r:embed="rId3" cstate="print"/>
          <a:srcRect/>
          <a:stretch>
            <a:fillRect/>
          </a:stretch>
        </p:blipFill>
        <p:spPr bwMode="auto">
          <a:xfrm>
            <a:off x="-2577" y="4437112"/>
            <a:ext cx="3693228" cy="2376264"/>
          </a:xfrm>
          <a:prstGeom prst="rect">
            <a:avLst/>
          </a:prstGeom>
          <a:noFill/>
        </p:spPr>
      </p:pic>
      <p:pic>
        <p:nvPicPr>
          <p:cNvPr id="7" name="Picture 23" descr="C:\Users\hoca\Desktop\Resim1e.jpg"/>
          <p:cNvPicPr>
            <a:picLocks noChangeAspect="1" noChangeArrowheads="1"/>
          </p:cNvPicPr>
          <p:nvPr/>
        </p:nvPicPr>
        <p:blipFill>
          <a:blip r:embed="rId4" cstate="print"/>
          <a:srcRect/>
          <a:stretch>
            <a:fillRect/>
          </a:stretch>
        </p:blipFill>
        <p:spPr bwMode="auto">
          <a:xfrm>
            <a:off x="3702609" y="4437112"/>
            <a:ext cx="3211166" cy="2376264"/>
          </a:xfrm>
          <a:prstGeom prst="rect">
            <a:avLst/>
          </a:prstGeom>
          <a:noFill/>
        </p:spPr>
      </p:pic>
      <p:pic>
        <p:nvPicPr>
          <p:cNvPr id="8" name="Picture 12" descr="http://www.resimlerden.com/deve/colde-deve.jpg">
            <a:hlinkClick r:id="rId5"/>
          </p:cNvPr>
          <p:cNvPicPr>
            <a:picLocks noChangeAspect="1" noChangeArrowheads="1"/>
          </p:cNvPicPr>
          <p:nvPr/>
        </p:nvPicPr>
        <p:blipFill>
          <a:blip r:embed="rId6" cstate="print"/>
          <a:srcRect/>
          <a:stretch>
            <a:fillRect/>
          </a:stretch>
        </p:blipFill>
        <p:spPr bwMode="auto">
          <a:xfrm>
            <a:off x="6904486" y="4437112"/>
            <a:ext cx="2242091" cy="2401186"/>
          </a:xfrm>
          <a:prstGeom prst="rect">
            <a:avLst/>
          </a:prstGeom>
          <a:noFill/>
        </p:spPr>
      </p:pic>
      <p:sp>
        <p:nvSpPr>
          <p:cNvPr id="9" name="2 Dikdörtgen"/>
          <p:cNvSpPr/>
          <p:nvPr/>
        </p:nvSpPr>
        <p:spPr>
          <a:xfrm>
            <a:off x="0" y="122143"/>
            <a:ext cx="9144000" cy="4154984"/>
          </a:xfrm>
          <a:prstGeom prst="rect">
            <a:avLst/>
          </a:prstGeom>
          <a:noFill/>
          <a:ln>
            <a:noFill/>
          </a:ln>
        </p:spPr>
        <p:style>
          <a:lnRef idx="1">
            <a:schemeClr val="dk1"/>
          </a:lnRef>
          <a:fillRef idx="3">
            <a:schemeClr val="dk1"/>
          </a:fillRef>
          <a:effectRef idx="2">
            <a:schemeClr val="dk1"/>
          </a:effectRef>
          <a:fontRef idx="minor">
            <a:schemeClr val="lt1"/>
          </a:fontRef>
        </p:style>
        <p:txBody>
          <a:bodyPr wrap="square">
            <a:spAutoFit/>
          </a:bodyPr>
          <a:lstStyle/>
          <a:p>
            <a:pPr lvl="0" indent="215900" algn="ctr" fontAlgn="base">
              <a:spcBef>
                <a:spcPct val="0"/>
              </a:spcBef>
              <a:spcAft>
                <a:spcPct val="0"/>
              </a:spcAft>
              <a:tabLst>
                <a:tab pos="790575" algn="l"/>
              </a:tabLst>
            </a:pPr>
            <a:r>
              <a:rPr lang="tr-TR" sz="2400" dirty="0" smtClean="0">
                <a:solidFill>
                  <a:schemeClr val="tx1"/>
                </a:solidFill>
                <a:ea typeface="Calibri" pitchFamily="34" charset="0"/>
                <a:cs typeface="Arial" pitchFamily="34" charset="0"/>
              </a:rPr>
              <a:t>Kurbanımızı keserken okuduğumuz ayeti Kerimeler bize bir çek hususu aslında anlatmaktadır:</a:t>
            </a:r>
          </a:p>
          <a:p>
            <a:pPr algn="just"/>
            <a:endParaRPr lang="tr-TR" sz="100" dirty="0">
              <a:latin typeface="Times New Roman" pitchFamily="18" charset="0"/>
              <a:cs typeface="Times New Roman" pitchFamily="18" charset="0"/>
            </a:endParaRPr>
          </a:p>
          <a:p>
            <a:pPr algn="ctr" rtl="1"/>
            <a:r>
              <a:rPr lang="ar-SA" sz="2800" dirty="0">
                <a:solidFill>
                  <a:schemeClr val="tx1"/>
                </a:solidFill>
                <a:latin typeface="HASENAT4" pitchFamily="2" charset="-78"/>
                <a:cs typeface="HASENAT4" pitchFamily="2" charset="-78"/>
              </a:rPr>
              <a:t>إِنِّي وَجَّهْتُ وَجْهِيَ لِلَّذِي فَطَرَ السَّمَاوَاتِ وَالأَرْضَ حَنِيفًا وَمَا أَنَاْ مِنَ الْمُشْرِكِينَ</a:t>
            </a:r>
            <a:endParaRPr lang="tr-TR" sz="2800" dirty="0">
              <a:solidFill>
                <a:schemeClr val="tx1"/>
              </a:solidFill>
              <a:latin typeface="HASENAT4" pitchFamily="2" charset="-78"/>
              <a:cs typeface="HASENAT4" pitchFamily="2" charset="-78"/>
            </a:endParaRPr>
          </a:p>
          <a:p>
            <a:pPr algn="ctr"/>
            <a:r>
              <a:rPr lang="tr-TR" sz="2400" dirty="0">
                <a:solidFill>
                  <a:schemeClr val="tx1"/>
                </a:solidFill>
                <a:cs typeface="Arial" pitchFamily="34" charset="0"/>
              </a:rPr>
              <a:t>"Doğrusu ben yüzümü, gökleri ve yeri yaratana, doğruya yönelerek çevirdim, ben puta tapanlardan değilim."   </a:t>
            </a:r>
          </a:p>
          <a:p>
            <a:pPr algn="ctr"/>
            <a:r>
              <a:rPr lang="tr-TR" sz="1400" dirty="0">
                <a:solidFill>
                  <a:schemeClr val="tx1"/>
                </a:solidFill>
                <a:latin typeface="Arial" pitchFamily="34" charset="0"/>
                <a:cs typeface="Arial" pitchFamily="34" charset="0"/>
              </a:rPr>
              <a:t>(Enam, 6/79)</a:t>
            </a:r>
          </a:p>
          <a:p>
            <a:pPr algn="just"/>
            <a:endParaRPr lang="tr-TR" sz="100" dirty="0">
              <a:solidFill>
                <a:schemeClr val="tx1"/>
              </a:solidFill>
              <a:latin typeface="Times New Roman" pitchFamily="18" charset="0"/>
              <a:cs typeface="Times New Roman" pitchFamily="18" charset="0"/>
            </a:endParaRPr>
          </a:p>
          <a:p>
            <a:pPr algn="ctr"/>
            <a:r>
              <a:rPr lang="ar-SA" sz="2600" dirty="0" smtClean="0">
                <a:solidFill>
                  <a:schemeClr val="tx1"/>
                </a:solidFill>
                <a:cs typeface="Shaikh Hamdullah Basic" pitchFamily="2" charset="-78"/>
              </a:rPr>
              <a:t>قُلْ </a:t>
            </a:r>
            <a:r>
              <a:rPr lang="ar-SA" sz="2600" dirty="0">
                <a:solidFill>
                  <a:schemeClr val="tx1"/>
                </a:solidFill>
                <a:cs typeface="Shaikh Hamdullah Basic" pitchFamily="2" charset="-78"/>
              </a:rPr>
              <a:t>اِنَّ صَلَات۪ي وَنُسُك۪ي وَمَحْيَايَ وَمَمَات۪ي لِلّٰهِ رَبِّ الْعَالَم۪ينَۙ </a:t>
            </a:r>
            <a:r>
              <a:rPr lang="ar-SA" sz="2600" dirty="0" smtClean="0">
                <a:solidFill>
                  <a:schemeClr val="tx1"/>
                </a:solidFill>
                <a:cs typeface="Shaikh Hamdullah Basic" pitchFamily="2" charset="-78"/>
              </a:rPr>
              <a:t>لَا </a:t>
            </a:r>
            <a:r>
              <a:rPr lang="ar-SA" sz="2600" dirty="0">
                <a:solidFill>
                  <a:schemeClr val="tx1"/>
                </a:solidFill>
                <a:cs typeface="Shaikh Hamdullah Basic" pitchFamily="2" charset="-78"/>
              </a:rPr>
              <a:t>شَر۪يكَ لَهُۚ وَبِذٰلِكَ اُمِرْتُ وَاَنَا۬ اَوَّلُ </a:t>
            </a:r>
            <a:r>
              <a:rPr lang="ar-SA" sz="2600" dirty="0" smtClean="0">
                <a:solidFill>
                  <a:schemeClr val="tx1"/>
                </a:solidFill>
                <a:cs typeface="Shaikh Hamdullah Basic" pitchFamily="2" charset="-78"/>
              </a:rPr>
              <a:t>الْمُسْلِم۪ينَ </a:t>
            </a:r>
            <a:endParaRPr lang="tr-TR" sz="2600" dirty="0">
              <a:solidFill>
                <a:schemeClr val="tx1"/>
              </a:solidFill>
              <a:cs typeface="Shaikh Hamdullah Basic" pitchFamily="2" charset="-78"/>
            </a:endParaRPr>
          </a:p>
          <a:p>
            <a:pPr algn="just"/>
            <a:r>
              <a:rPr lang="tr-TR" sz="2400" dirty="0">
                <a:solidFill>
                  <a:schemeClr val="tx1"/>
                </a:solidFill>
                <a:ea typeface="Calibri" pitchFamily="34" charset="0"/>
                <a:cs typeface="Arial" pitchFamily="34" charset="0"/>
              </a:rPr>
              <a:t>De ki: </a:t>
            </a:r>
            <a:r>
              <a:rPr lang="tr-TR" sz="2400" dirty="0">
                <a:solidFill>
                  <a:srgbClr val="FF0000"/>
                </a:solidFill>
                <a:ea typeface="Calibri" pitchFamily="34" charset="0"/>
                <a:cs typeface="Arial" pitchFamily="34" charset="0"/>
              </a:rPr>
              <a:t>Şüphesiz benim namazım, kurbanım, hayatım ve ölümüm hepsi âlemlerin Rabbi Allah içindir. </a:t>
            </a:r>
            <a:r>
              <a:rPr lang="tr-TR" sz="2400" dirty="0">
                <a:solidFill>
                  <a:srgbClr val="0070C0"/>
                </a:solidFill>
                <a:ea typeface="Calibri" pitchFamily="34" charset="0"/>
                <a:cs typeface="Arial" pitchFamily="34" charset="0"/>
              </a:rPr>
              <a:t>O'nun hiçbir ortağı yoktur;</a:t>
            </a:r>
            <a:r>
              <a:rPr lang="tr-TR" sz="2400" dirty="0">
                <a:solidFill>
                  <a:schemeClr val="tx1"/>
                </a:solidFill>
                <a:ea typeface="Calibri" pitchFamily="34" charset="0"/>
                <a:cs typeface="Arial" pitchFamily="34" charset="0"/>
              </a:rPr>
              <a:t> böyle </a:t>
            </a:r>
            <a:r>
              <a:rPr lang="tr-TR" sz="2400" dirty="0" err="1" smtClean="0">
                <a:solidFill>
                  <a:schemeClr val="tx1"/>
                </a:solidFill>
                <a:ea typeface="Calibri" pitchFamily="34" charset="0"/>
                <a:cs typeface="Arial" pitchFamily="34" charset="0"/>
              </a:rPr>
              <a:t>emr</a:t>
            </a:r>
            <a:r>
              <a:rPr lang="tr-TR" sz="2400" dirty="0" smtClean="0">
                <a:solidFill>
                  <a:schemeClr val="tx1"/>
                </a:solidFill>
                <a:ea typeface="Calibri" pitchFamily="34" charset="0"/>
                <a:cs typeface="Arial" pitchFamily="34" charset="0"/>
              </a:rPr>
              <a:t>  olundum </a:t>
            </a:r>
            <a:r>
              <a:rPr lang="tr-TR" sz="2400" dirty="0">
                <a:solidFill>
                  <a:schemeClr val="tx1"/>
                </a:solidFill>
                <a:ea typeface="Calibri" pitchFamily="34" charset="0"/>
                <a:cs typeface="Arial" pitchFamily="34" charset="0"/>
              </a:rPr>
              <a:t>ve ben Müslümanların ilkiyim.    </a:t>
            </a:r>
            <a:r>
              <a:rPr lang="tr-TR" dirty="0">
                <a:solidFill>
                  <a:schemeClr val="tx1"/>
                </a:solidFill>
                <a:ea typeface="Calibri" pitchFamily="34" charset="0"/>
                <a:cs typeface="Arial" pitchFamily="34" charset="0"/>
              </a:rPr>
              <a:t>(Enam, 6/162-163</a:t>
            </a:r>
            <a:r>
              <a:rPr lang="tr-TR" dirty="0" smtClean="0">
                <a:solidFill>
                  <a:schemeClr val="tx1"/>
                </a:solidFill>
                <a:ea typeface="Calibri" pitchFamily="34" charset="0"/>
                <a:cs typeface="Arial" pitchFamily="34" charset="0"/>
              </a:rPr>
              <a:t>)</a:t>
            </a:r>
            <a:endParaRPr lang="tr-TR" dirty="0" smtClean="0">
              <a:solidFill>
                <a:schemeClr val="tx1"/>
              </a:solidFill>
              <a:cs typeface="Arial" pitchFamily="34" charset="0"/>
            </a:endParaRPr>
          </a:p>
        </p:txBody>
      </p:sp>
    </p:spTree>
    <p:extLst>
      <p:ext uri="{BB962C8B-B14F-4D97-AF65-F5344CB8AC3E}">
        <p14:creationId xmlns:p14="http://schemas.microsoft.com/office/powerpoint/2010/main" val="2067023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ski medine fotolar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280" y="3645024"/>
            <a:ext cx="5464149" cy="208823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rot="16200000">
            <a:off x="-3217594" y="3181082"/>
            <a:ext cx="6885386"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a:t>
            </a:r>
          </a:p>
        </p:txBody>
      </p:sp>
      <p:sp>
        <p:nvSpPr>
          <p:cNvPr id="7" name="11 Çapraz Köşesi Kesik Dikdörtgen"/>
          <p:cNvSpPr/>
          <p:nvPr/>
        </p:nvSpPr>
        <p:spPr>
          <a:xfrm>
            <a:off x="384690" y="188640"/>
            <a:ext cx="8616465" cy="3163468"/>
          </a:xfrm>
          <a:prstGeom prst="snip2DiagRect">
            <a:avLst>
              <a:gd name="adj1" fmla="val 0"/>
              <a:gd name="adj2" fmla="val 697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5400" b="1" dirty="0">
                <a:solidFill>
                  <a:schemeClr val="tx1"/>
                </a:solidFill>
                <a:latin typeface="Traditional Arabic" pitchFamily="18" charset="-78"/>
                <a:cs typeface="Traditional Arabic" pitchFamily="18" charset="-78"/>
              </a:rPr>
              <a:t>فَصَلِّ لِرَبِّكَ وَانْحَرْ</a:t>
            </a:r>
            <a:endParaRPr lang="tr-TR" sz="5400" b="1" dirty="0">
              <a:solidFill>
                <a:schemeClr val="tx1"/>
              </a:solidFill>
              <a:latin typeface="Traditional Arabic" pitchFamily="18" charset="-78"/>
              <a:cs typeface="Traditional Arabic" pitchFamily="18" charset="-78"/>
            </a:endParaRPr>
          </a:p>
          <a:p>
            <a:pPr algn="ctr"/>
            <a:r>
              <a:rPr lang="tr-TR" sz="5400" b="1" dirty="0">
                <a:solidFill>
                  <a:schemeClr val="tx1"/>
                </a:solidFill>
              </a:rPr>
              <a:t>Şimdi sen Rabbine kulluk et ve </a:t>
            </a:r>
            <a:r>
              <a:rPr lang="tr-TR" sz="5400" b="1" dirty="0">
                <a:solidFill>
                  <a:srgbClr val="FF0000"/>
                </a:solidFill>
              </a:rPr>
              <a:t>kurban kes.</a:t>
            </a:r>
          </a:p>
          <a:p>
            <a:pPr algn="ctr"/>
            <a:r>
              <a:rPr lang="tr-TR" sz="2400" dirty="0" smtClean="0">
                <a:solidFill>
                  <a:schemeClr val="tx1"/>
                </a:solidFill>
              </a:rPr>
              <a:t>(Kevser 2)</a:t>
            </a:r>
            <a:endParaRPr lang="tr-TR" sz="24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11560" y="71414"/>
            <a:ext cx="8352928" cy="614366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b="1" u="sng" dirty="0" smtClean="0">
              <a:solidFill>
                <a:schemeClr val="tx1"/>
              </a:solidFill>
              <a:latin typeface="Times New Roman" pitchFamily="18" charset="0"/>
              <a:cs typeface="Times New Roman" pitchFamily="18" charset="0"/>
            </a:endParaRPr>
          </a:p>
          <a:p>
            <a:pPr algn="ctr"/>
            <a:endParaRPr lang="tr-TR" sz="2000" b="1" u="sng" dirty="0" smtClean="0">
              <a:solidFill>
                <a:schemeClr val="tx1"/>
              </a:solidFill>
              <a:latin typeface="Times New Roman" pitchFamily="18" charset="0"/>
              <a:cs typeface="Times New Roman" pitchFamily="18" charset="0"/>
            </a:endParaRPr>
          </a:p>
          <a:p>
            <a:pPr algn="ctr"/>
            <a:r>
              <a:rPr lang="tr-TR" sz="2000" b="1" u="sng" dirty="0" smtClean="0">
                <a:solidFill>
                  <a:schemeClr val="tx1"/>
                </a:solidFill>
                <a:latin typeface="Times New Roman" pitchFamily="18" charset="0"/>
                <a:cs typeface="Times New Roman" pitchFamily="18" charset="0"/>
              </a:rPr>
              <a:t>Kurban Kesmekle;</a:t>
            </a:r>
          </a:p>
          <a:p>
            <a:pPr algn="ctr"/>
            <a:endParaRPr lang="tr-TR" sz="700" b="1" u="sng" dirty="0" smtClean="0">
              <a:solidFill>
                <a:schemeClr val="tx1"/>
              </a:solidFill>
              <a:latin typeface="Times New Roman" pitchFamily="18" charset="0"/>
              <a:cs typeface="Times New Roman" pitchFamily="18" charset="0"/>
            </a:endParaRPr>
          </a:p>
          <a:p>
            <a:pPr marL="457200" indent="-457200" algn="just">
              <a:buFont typeface="Wingdings" pitchFamily="2" charset="2"/>
              <a:buChar char="q"/>
            </a:pPr>
            <a:r>
              <a:rPr lang="tr-TR" sz="2400" dirty="0" smtClean="0">
                <a:solidFill>
                  <a:srgbClr val="C00000"/>
                </a:solidFill>
                <a:latin typeface="Times New Roman" pitchFamily="18" charset="0"/>
                <a:cs typeface="Times New Roman" pitchFamily="18" charset="0"/>
              </a:rPr>
              <a:t>Allah’ın </a:t>
            </a:r>
            <a:r>
              <a:rPr lang="tr-TR" sz="2400" b="1" dirty="0" smtClean="0">
                <a:solidFill>
                  <a:srgbClr val="C00000"/>
                </a:solidFill>
                <a:latin typeface="Times New Roman" pitchFamily="18" charset="0"/>
                <a:cs typeface="Times New Roman" pitchFamily="18" charset="0"/>
              </a:rPr>
              <a:t>emrine itaat</a:t>
            </a:r>
            <a:r>
              <a:rPr lang="tr-TR" sz="2400" dirty="0" smtClean="0">
                <a:solidFill>
                  <a:srgbClr val="C00000"/>
                </a:solidFill>
                <a:latin typeface="Times New Roman" pitchFamily="18" charset="0"/>
                <a:cs typeface="Times New Roman" pitchFamily="18" charset="0"/>
              </a:rPr>
              <a:t> edilmektedir.</a:t>
            </a:r>
          </a:p>
          <a:p>
            <a:pPr marL="457200" indent="-457200" algn="just">
              <a:buFont typeface="Wingdings" pitchFamily="2" charset="2"/>
              <a:buChar char="q"/>
            </a:pPr>
            <a:r>
              <a:rPr lang="tr-TR" sz="2400" dirty="0" smtClean="0">
                <a:solidFill>
                  <a:srgbClr val="0070C0"/>
                </a:solidFill>
                <a:latin typeface="Times New Roman" pitchFamily="18" charset="0"/>
                <a:cs typeface="Times New Roman" pitchFamily="18" charset="0"/>
              </a:rPr>
              <a:t>Allah için </a:t>
            </a:r>
            <a:r>
              <a:rPr lang="tr-TR" sz="2400" b="1" dirty="0" smtClean="0">
                <a:solidFill>
                  <a:srgbClr val="0070C0"/>
                </a:solidFill>
                <a:latin typeface="Times New Roman" pitchFamily="18" charset="0"/>
                <a:cs typeface="Times New Roman" pitchFamily="18" charset="0"/>
              </a:rPr>
              <a:t>fedakarlık</a:t>
            </a:r>
            <a:r>
              <a:rPr lang="tr-TR" sz="2400" dirty="0" smtClean="0">
                <a:solidFill>
                  <a:srgbClr val="0070C0"/>
                </a:solidFill>
                <a:latin typeface="Times New Roman" pitchFamily="18" charset="0"/>
                <a:cs typeface="Times New Roman" pitchFamily="18" charset="0"/>
              </a:rPr>
              <a:t> yapma alışkanlığı kazanılmaktadır.</a:t>
            </a:r>
          </a:p>
          <a:p>
            <a:pPr marL="457200" indent="-457200" algn="just">
              <a:buFont typeface="Wingdings" pitchFamily="2" charset="2"/>
              <a:buChar char="q"/>
            </a:pPr>
            <a:r>
              <a:rPr lang="tr-TR" sz="2400" dirty="0" smtClean="0">
                <a:solidFill>
                  <a:srgbClr val="7030A0"/>
                </a:solidFill>
                <a:latin typeface="Times New Roman" pitchFamily="18" charset="0"/>
                <a:cs typeface="Times New Roman" pitchFamily="18" charset="0"/>
              </a:rPr>
              <a:t>Toplumda </a:t>
            </a:r>
            <a:r>
              <a:rPr lang="tr-TR" sz="2400" b="1" dirty="0" smtClean="0">
                <a:solidFill>
                  <a:srgbClr val="7030A0"/>
                </a:solidFill>
                <a:latin typeface="Times New Roman" pitchFamily="18" charset="0"/>
                <a:cs typeface="Times New Roman" pitchFamily="18" charset="0"/>
              </a:rPr>
              <a:t>yardımlaşma</a:t>
            </a:r>
            <a:r>
              <a:rPr lang="tr-TR" sz="2400" dirty="0" smtClean="0">
                <a:solidFill>
                  <a:srgbClr val="7030A0"/>
                </a:solidFill>
                <a:latin typeface="Times New Roman" pitchFamily="18" charset="0"/>
                <a:cs typeface="Times New Roman" pitchFamily="18" charset="0"/>
              </a:rPr>
              <a:t> ve dayanışma yoluyla kardeşlik ve </a:t>
            </a:r>
            <a:r>
              <a:rPr lang="tr-TR" sz="2400" b="1" dirty="0" smtClean="0">
                <a:solidFill>
                  <a:srgbClr val="7030A0"/>
                </a:solidFill>
                <a:latin typeface="Times New Roman" pitchFamily="18" charset="0"/>
                <a:cs typeface="Times New Roman" pitchFamily="18" charset="0"/>
              </a:rPr>
              <a:t>dostluk bağları</a:t>
            </a:r>
            <a:r>
              <a:rPr lang="tr-TR" sz="2400" dirty="0" smtClean="0">
                <a:solidFill>
                  <a:srgbClr val="7030A0"/>
                </a:solidFill>
                <a:latin typeface="Times New Roman" pitchFamily="18" charset="0"/>
                <a:cs typeface="Times New Roman" pitchFamily="18" charset="0"/>
              </a:rPr>
              <a:t> güçlenmektedir.</a:t>
            </a:r>
          </a:p>
          <a:p>
            <a:pPr marL="457200" indent="-457200" algn="just">
              <a:buFont typeface="Wingdings" pitchFamily="2" charset="2"/>
              <a:buChar char="q"/>
            </a:pPr>
            <a:r>
              <a:rPr lang="tr-TR" sz="2400" b="1" dirty="0" smtClean="0">
                <a:solidFill>
                  <a:schemeClr val="accent6">
                    <a:lumMod val="50000"/>
                  </a:schemeClr>
                </a:solidFill>
                <a:latin typeface="Times New Roman" pitchFamily="18" charset="0"/>
                <a:cs typeface="Times New Roman" pitchFamily="18" charset="0"/>
              </a:rPr>
              <a:t>Sosyal adaletin</a:t>
            </a:r>
            <a:r>
              <a:rPr lang="tr-TR" sz="2400" dirty="0" smtClean="0">
                <a:solidFill>
                  <a:schemeClr val="accent6">
                    <a:lumMod val="50000"/>
                  </a:schemeClr>
                </a:solidFill>
                <a:latin typeface="Times New Roman" pitchFamily="18" charset="0"/>
                <a:cs typeface="Times New Roman" pitchFamily="18" charset="0"/>
              </a:rPr>
              <a:t> önü açılmış olur ve bir yıl boyu et yeme imkanı bulamayanlar bu vesileyle et yemiş olurlar.</a:t>
            </a:r>
          </a:p>
          <a:p>
            <a:pPr marL="457200" indent="-457200" algn="just">
              <a:buFont typeface="Wingdings" pitchFamily="2" charset="2"/>
              <a:buChar char="q"/>
            </a:pPr>
            <a:r>
              <a:rPr lang="tr-TR" sz="2400" dirty="0" smtClean="0">
                <a:solidFill>
                  <a:srgbClr val="FF0000"/>
                </a:solidFill>
                <a:latin typeface="Times New Roman" pitchFamily="18" charset="0"/>
                <a:cs typeface="Times New Roman" pitchFamily="18" charset="0"/>
              </a:rPr>
              <a:t>Zengin, malını feda ederek </a:t>
            </a:r>
            <a:r>
              <a:rPr lang="tr-TR" sz="2400" b="1" dirty="0" smtClean="0">
                <a:solidFill>
                  <a:srgbClr val="FF0000"/>
                </a:solidFill>
                <a:latin typeface="Times New Roman" pitchFamily="18" charset="0"/>
                <a:cs typeface="Times New Roman" pitchFamily="18" charset="0"/>
              </a:rPr>
              <a:t>şükretme </a:t>
            </a:r>
            <a:r>
              <a:rPr lang="tr-TR" sz="2400" dirty="0" smtClean="0">
                <a:solidFill>
                  <a:srgbClr val="FF0000"/>
                </a:solidFill>
                <a:latin typeface="Times New Roman" pitchFamily="18" charset="0"/>
                <a:cs typeface="Times New Roman" pitchFamily="18" charset="0"/>
              </a:rPr>
              <a:t>imkanını elde ederken, fakir de bayram vesilesi ile bulduğu bir yiyecek için şükretme imkanına kavuşur.</a:t>
            </a:r>
            <a:r>
              <a:rPr lang="tr-TR" sz="2400" dirty="0" smtClean="0">
                <a:solidFill>
                  <a:schemeClr val="tx1"/>
                </a:solidFill>
                <a:latin typeface="Times New Roman" pitchFamily="18" charset="0"/>
                <a:cs typeface="Times New Roman" pitchFamily="18" charset="0"/>
              </a:rPr>
              <a:t> </a:t>
            </a:r>
          </a:p>
          <a:p>
            <a:pPr marL="457200" indent="-457200" algn="just">
              <a:buFont typeface="Wingdings" pitchFamily="2" charset="2"/>
              <a:buChar char="q"/>
            </a:pPr>
            <a:r>
              <a:rPr lang="tr-TR" sz="2400" dirty="0" smtClean="0">
                <a:solidFill>
                  <a:srgbClr val="002060"/>
                </a:solidFill>
                <a:latin typeface="Times New Roman" pitchFamily="18" charset="0"/>
                <a:cs typeface="Times New Roman" pitchFamily="18" charset="0"/>
              </a:rPr>
              <a:t>Zenginde </a:t>
            </a:r>
            <a:r>
              <a:rPr lang="tr-TR" sz="2400" b="1" dirty="0" smtClean="0">
                <a:solidFill>
                  <a:srgbClr val="002060"/>
                </a:solidFill>
                <a:latin typeface="Times New Roman" pitchFamily="18" charset="0"/>
                <a:cs typeface="Times New Roman" pitchFamily="18" charset="0"/>
              </a:rPr>
              <a:t>cimrilik veya dünya malına düşkünlük</a:t>
            </a:r>
            <a:r>
              <a:rPr lang="tr-TR" sz="2400" dirty="0" smtClean="0">
                <a:solidFill>
                  <a:srgbClr val="002060"/>
                </a:solidFill>
                <a:latin typeface="Times New Roman" pitchFamily="18" charset="0"/>
                <a:cs typeface="Times New Roman" pitchFamily="18" charset="0"/>
              </a:rPr>
              <a:t> varsa bu duyguları zaafa uğramış olur.</a:t>
            </a:r>
          </a:p>
          <a:p>
            <a:pPr marL="457200" indent="-457200" algn="just">
              <a:buFont typeface="Wingdings" pitchFamily="2" charset="2"/>
              <a:buChar char="q"/>
            </a:pPr>
            <a:r>
              <a:rPr lang="tr-TR" sz="2400" dirty="0" smtClean="0">
                <a:solidFill>
                  <a:srgbClr val="00B050"/>
                </a:solidFill>
                <a:latin typeface="Times New Roman" pitchFamily="18" charset="0"/>
                <a:cs typeface="Times New Roman" pitchFamily="18" charset="0"/>
              </a:rPr>
              <a:t>Hayvan piyasasında </a:t>
            </a:r>
            <a:r>
              <a:rPr lang="tr-TR" sz="2400" b="1" dirty="0" smtClean="0">
                <a:solidFill>
                  <a:srgbClr val="00B050"/>
                </a:solidFill>
                <a:latin typeface="Times New Roman" pitchFamily="18" charset="0"/>
                <a:cs typeface="Times New Roman" pitchFamily="18" charset="0"/>
              </a:rPr>
              <a:t>ticari </a:t>
            </a:r>
            <a:r>
              <a:rPr lang="tr-TR" sz="2400" dirty="0" smtClean="0">
                <a:solidFill>
                  <a:srgbClr val="00B050"/>
                </a:solidFill>
                <a:latin typeface="Times New Roman" pitchFamily="18" charset="0"/>
                <a:cs typeface="Times New Roman" pitchFamily="18" charset="0"/>
              </a:rPr>
              <a:t>bir canlanma meydana gelir</a:t>
            </a:r>
            <a:r>
              <a:rPr lang="tr-TR" sz="2400" dirty="0" smtClean="0">
                <a:solidFill>
                  <a:schemeClr val="tx2">
                    <a:lumMod val="60000"/>
                    <a:lumOff val="40000"/>
                  </a:schemeClr>
                </a:solidFill>
                <a:latin typeface="Times New Roman" pitchFamily="18" charset="0"/>
                <a:cs typeface="Times New Roman" pitchFamily="18" charset="0"/>
              </a:rPr>
              <a:t>.</a:t>
            </a:r>
          </a:p>
          <a:p>
            <a:pPr marL="457200" indent="-457200" algn="just">
              <a:buFont typeface="Wingdings" pitchFamily="2" charset="2"/>
              <a:buChar char="q"/>
            </a:pPr>
            <a:r>
              <a:rPr lang="tr-TR" sz="2400" dirty="0" smtClean="0">
                <a:solidFill>
                  <a:schemeClr val="accent6">
                    <a:lumMod val="75000"/>
                  </a:schemeClr>
                </a:solidFill>
                <a:latin typeface="Times New Roman" pitchFamily="18" charset="0"/>
                <a:cs typeface="Times New Roman" pitchFamily="18" charset="0"/>
              </a:rPr>
              <a:t>Hayvancılık teşvik edilmiş olur.</a:t>
            </a:r>
          </a:p>
          <a:p>
            <a:pPr marL="457200" indent="-457200" algn="just">
              <a:buFont typeface="Wingdings" pitchFamily="2" charset="2"/>
              <a:buChar char="q"/>
            </a:pPr>
            <a:r>
              <a:rPr lang="tr-TR" sz="2400" dirty="0" smtClean="0">
                <a:solidFill>
                  <a:schemeClr val="tx2">
                    <a:lumMod val="60000"/>
                    <a:lumOff val="40000"/>
                  </a:schemeClr>
                </a:solidFill>
                <a:latin typeface="Times New Roman" pitchFamily="18" charset="0"/>
                <a:cs typeface="Times New Roman" pitchFamily="18" charset="0"/>
              </a:rPr>
              <a:t>Deri sanayinin gelişimine katkıda bulunulur. </a:t>
            </a:r>
            <a:endParaRPr lang="tr-TR" sz="2000" dirty="0" smtClean="0">
              <a:solidFill>
                <a:schemeClr val="tx2">
                  <a:lumMod val="60000"/>
                  <a:lumOff val="40000"/>
                </a:schemeClr>
              </a:solidFill>
              <a:latin typeface="Times New Roman" pitchFamily="18" charset="0"/>
              <a:cs typeface="Times New Roman" pitchFamily="18" charset="0"/>
            </a:endParaRPr>
          </a:p>
          <a:p>
            <a:pPr marL="457200" indent="-457200" algn="just"/>
            <a:endParaRPr lang="tr-TR" sz="2000" dirty="0" smtClean="0">
              <a:solidFill>
                <a:schemeClr val="tx2">
                  <a:lumMod val="60000"/>
                  <a:lumOff val="40000"/>
                </a:schemeClr>
              </a:solidFill>
              <a:latin typeface="Times New Roman" pitchFamily="18" charset="0"/>
              <a:cs typeface="Times New Roman" pitchFamily="18" charset="0"/>
            </a:endParaRPr>
          </a:p>
          <a:p>
            <a:pPr marL="457200" indent="-457200" algn="just"/>
            <a:endParaRPr lang="tr-TR" sz="2000" dirty="0" smtClean="0">
              <a:solidFill>
                <a:schemeClr val="tx2">
                  <a:lumMod val="60000"/>
                  <a:lumOff val="40000"/>
                </a:schemeClr>
              </a:solidFill>
              <a:latin typeface="Times New Roman" pitchFamily="18" charset="0"/>
              <a:cs typeface="Times New Roman" pitchFamily="18" charset="0"/>
            </a:endParaRPr>
          </a:p>
          <a:p>
            <a:pPr marL="457200" indent="-457200" algn="just"/>
            <a:endParaRPr lang="tr-TR" sz="2000" dirty="0" smtClean="0">
              <a:solidFill>
                <a:schemeClr val="tx2">
                  <a:lumMod val="60000"/>
                  <a:lumOff val="40000"/>
                </a:schemeClr>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151060"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 Kesmenin Faydaları</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11560" y="188640"/>
            <a:ext cx="8496944" cy="5879576"/>
          </a:xfrm>
          <a:prstGeom prst="snip2DiagRect">
            <a:avLst>
              <a:gd name="adj1" fmla="val 0"/>
              <a:gd name="adj2" fmla="val 442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just"/>
            <a:r>
              <a:rPr lang="tr-TR" sz="2400" dirty="0" smtClean="0">
                <a:solidFill>
                  <a:schemeClr val="tx1"/>
                </a:solidFill>
              </a:rPr>
              <a:t>	</a:t>
            </a:r>
            <a:r>
              <a:rPr lang="tr-TR" sz="2000" dirty="0" smtClean="0">
                <a:solidFill>
                  <a:schemeClr val="tx1"/>
                </a:solidFill>
              </a:rPr>
              <a:t>Hz. </a:t>
            </a:r>
            <a:r>
              <a:rPr lang="tr-TR" sz="2000" dirty="0" err="1" smtClean="0">
                <a:solidFill>
                  <a:schemeClr val="tx1"/>
                </a:solidFill>
              </a:rPr>
              <a:t>Aişe</a:t>
            </a:r>
            <a:r>
              <a:rPr lang="tr-TR" sz="2000" dirty="0" smtClean="0">
                <a:solidFill>
                  <a:schemeClr val="tx1"/>
                </a:solidFill>
              </a:rPr>
              <a:t> (r. </a:t>
            </a:r>
            <a:r>
              <a:rPr lang="tr-TR" sz="2000" dirty="0" err="1" smtClean="0">
                <a:solidFill>
                  <a:schemeClr val="tx1"/>
                </a:solidFill>
              </a:rPr>
              <a:t>anhâ</a:t>
            </a:r>
            <a:r>
              <a:rPr lang="tr-TR" sz="2000" dirty="0" smtClean="0">
                <a:solidFill>
                  <a:schemeClr val="tx1"/>
                </a:solidFill>
              </a:rPr>
              <a:t>) anlatıyor: "</a:t>
            </a:r>
            <a:r>
              <a:rPr lang="tr-TR" sz="2000" dirty="0" err="1" smtClean="0">
                <a:solidFill>
                  <a:schemeClr val="tx1"/>
                </a:solidFill>
              </a:rPr>
              <a:t>Rasulullah</a:t>
            </a:r>
            <a:r>
              <a:rPr lang="tr-TR" sz="2000" dirty="0" smtClean="0">
                <a:solidFill>
                  <a:schemeClr val="tx1"/>
                </a:solidFill>
              </a:rPr>
              <a:t> (a.s) buyurdular ki: </a:t>
            </a:r>
          </a:p>
          <a:p>
            <a:pPr algn="ctr"/>
            <a:r>
              <a:rPr lang="ar-SA" sz="3600" dirty="0">
                <a:solidFill>
                  <a:schemeClr val="tx1"/>
                </a:solidFill>
                <a:latin typeface="HASENAT" panose="01000600020000020003" pitchFamily="2" charset="-78"/>
                <a:cs typeface="HASENAT" panose="01000600020000020003" pitchFamily="2" charset="-78"/>
              </a:rPr>
              <a:t>مَا عَمِلَ آدَمِىٌّ عَمَلاً يَوْمَ النَّحْرِ أحَبَّ إلى اللّهِ تَعالى مِنْ إهْرَاقِهِ الدِّمَاءَ،</a:t>
            </a:r>
            <a:endParaRPr lang="tr-TR" sz="3600" dirty="0" smtClean="0">
              <a:solidFill>
                <a:schemeClr val="tx1"/>
              </a:solidFill>
              <a:latin typeface="HASENAT" panose="01000600020000020003" pitchFamily="2" charset="-78"/>
              <a:cs typeface="HASENAT" panose="01000600020000020003" pitchFamily="2" charset="-78"/>
            </a:endParaRPr>
          </a:p>
          <a:p>
            <a:pPr algn="just"/>
            <a:r>
              <a:rPr lang="tr-TR" sz="2400" b="1" dirty="0" smtClean="0">
                <a:solidFill>
                  <a:schemeClr val="tx1"/>
                </a:solidFill>
                <a:effectLst>
                  <a:outerShdw blurRad="38100" dist="38100" dir="2700000" algn="tl">
                    <a:srgbClr val="000000">
                      <a:alpha val="43137"/>
                    </a:srgbClr>
                  </a:outerShdw>
                </a:effectLst>
              </a:rPr>
              <a:t>"</a:t>
            </a:r>
            <a:r>
              <a:rPr lang="tr-TR" sz="2800" b="1" dirty="0" smtClean="0">
                <a:solidFill>
                  <a:srgbClr val="FF0000"/>
                </a:solidFill>
                <a:effectLst>
                  <a:outerShdw blurRad="38100" dist="38100" dir="2700000" algn="tl">
                    <a:srgbClr val="000000">
                      <a:alpha val="43137"/>
                    </a:srgbClr>
                  </a:outerShdw>
                </a:effectLst>
              </a:rPr>
              <a:t>Hiç bir kul, kurban günü, Allah indinde kan akıtmaktan daha sevimli bir iş yapamaz. </a:t>
            </a:r>
          </a:p>
          <a:p>
            <a:pPr algn="ctr"/>
            <a:r>
              <a:rPr lang="ar-SA" sz="4000" dirty="0">
                <a:solidFill>
                  <a:schemeClr val="tx1"/>
                </a:solidFill>
                <a:latin typeface="HASENAT" panose="01000600020000020003" pitchFamily="2" charset="-78"/>
                <a:cs typeface="HASENAT" panose="01000600020000020003" pitchFamily="2" charset="-78"/>
              </a:rPr>
              <a:t>إنَّهَا لَتَأتِى يَوْمَ الْقِيَامَةِ بقُرُونِهَا وَأشْعَارِهَا وأظْاَفِهَا،</a:t>
            </a:r>
            <a:endParaRPr lang="tr-TR" sz="4000" dirty="0" smtClean="0">
              <a:solidFill>
                <a:srgbClr val="FF0000"/>
              </a:solidFill>
              <a:latin typeface="HASENAT" panose="01000600020000020003" pitchFamily="2" charset="-78"/>
              <a:cs typeface="HASENAT" panose="01000600020000020003" pitchFamily="2" charset="-78"/>
            </a:endParaRPr>
          </a:p>
          <a:p>
            <a:pPr algn="just"/>
            <a:r>
              <a:rPr lang="tr-TR" sz="2800" b="1" dirty="0" err="1" smtClean="0">
                <a:solidFill>
                  <a:srgbClr val="0070C0"/>
                </a:solidFill>
                <a:effectLst>
                  <a:outerShdw blurRad="38100" dist="38100" dir="2700000" algn="tl">
                    <a:srgbClr val="000000">
                      <a:alpha val="43137"/>
                    </a:srgbClr>
                  </a:outerShdw>
                </a:effectLst>
              </a:rPr>
              <a:t>Zîra</a:t>
            </a:r>
            <a:r>
              <a:rPr lang="tr-TR" sz="2800" b="1" dirty="0" smtClean="0">
                <a:solidFill>
                  <a:srgbClr val="0070C0"/>
                </a:solidFill>
                <a:effectLst>
                  <a:outerShdw blurRad="38100" dist="38100" dir="2700000" algn="tl">
                    <a:srgbClr val="000000">
                      <a:alpha val="43137"/>
                    </a:srgbClr>
                  </a:outerShdw>
                </a:effectLst>
              </a:rPr>
              <a:t>, kesilen hayvan, kıyamet günü boynuzlarıyla, kıllarıyla, tırnaklarıyla gelecektir. </a:t>
            </a:r>
          </a:p>
          <a:p>
            <a:pPr algn="ctr"/>
            <a:r>
              <a:rPr lang="ar-SA" sz="3600" dirty="0">
                <a:solidFill>
                  <a:schemeClr val="tx1"/>
                </a:solidFill>
                <a:latin typeface="HASENAT" panose="01000600020000020003" pitchFamily="2" charset="-78"/>
                <a:cs typeface="HASENAT" panose="01000600020000020003" pitchFamily="2" charset="-78"/>
              </a:rPr>
              <a:t>وَإنَّ الدَّمَ لَيَقَعُ مِنَ اللّهِ تَعالى بِمَكَانٍ قَبْلَ أنْ يَقَعَ في الارْضِ</a:t>
            </a:r>
            <a:endParaRPr lang="tr-TR" sz="3600" dirty="0">
              <a:solidFill>
                <a:srgbClr val="0070C0"/>
              </a:solidFill>
              <a:latin typeface="HASENAT" panose="01000600020000020003" pitchFamily="2" charset="-78"/>
              <a:cs typeface="HASENAT" panose="01000600020000020003" pitchFamily="2" charset="-78"/>
            </a:endParaRPr>
          </a:p>
          <a:p>
            <a:pPr algn="just"/>
            <a:r>
              <a:rPr lang="tr-TR" sz="2800" b="1" dirty="0" smtClean="0">
                <a:solidFill>
                  <a:srgbClr val="C00000"/>
                </a:solidFill>
                <a:effectLst>
                  <a:outerShdw blurRad="38100" dist="38100" dir="2700000" algn="tl">
                    <a:srgbClr val="000000">
                      <a:alpha val="43137"/>
                    </a:srgbClr>
                  </a:outerShdw>
                </a:effectLst>
              </a:rPr>
              <a:t>Hayvanın kanı yere düşmezden önce Allah indinde yüce bir </a:t>
            </a:r>
            <a:r>
              <a:rPr lang="tr-TR" sz="2800" b="1" dirty="0" err="1" smtClean="0">
                <a:solidFill>
                  <a:srgbClr val="C00000"/>
                </a:solidFill>
                <a:effectLst>
                  <a:outerShdw blurRad="38100" dist="38100" dir="2700000" algn="tl">
                    <a:srgbClr val="000000">
                      <a:alpha val="43137"/>
                    </a:srgbClr>
                  </a:outerShdw>
                </a:effectLst>
              </a:rPr>
              <a:t>mevkiye</a:t>
            </a:r>
            <a:r>
              <a:rPr lang="tr-TR" sz="2800" b="1" dirty="0" smtClean="0">
                <a:solidFill>
                  <a:srgbClr val="C00000"/>
                </a:solidFill>
                <a:effectLst>
                  <a:outerShdw blurRad="38100" dist="38100" dir="2700000" algn="tl">
                    <a:srgbClr val="000000">
                      <a:alpha val="43137"/>
                    </a:srgbClr>
                  </a:outerShdw>
                </a:effectLst>
              </a:rPr>
              <a:t> ulaşır. </a:t>
            </a:r>
          </a:p>
          <a:p>
            <a:pPr algn="just"/>
            <a:r>
              <a:rPr lang="ar-SA" sz="3600" dirty="0">
                <a:solidFill>
                  <a:schemeClr val="tx1"/>
                </a:solidFill>
                <a:latin typeface="HASENAT" panose="01000600020000020003" pitchFamily="2" charset="-78"/>
                <a:cs typeface="HASENAT" panose="01000600020000020003" pitchFamily="2" charset="-78"/>
              </a:rPr>
              <a:t>فَطِيبُوا بِهَا نَفْساً</a:t>
            </a:r>
            <a:r>
              <a:rPr lang="ar-SA" sz="3600" dirty="0" smtClean="0">
                <a:solidFill>
                  <a:schemeClr val="tx1"/>
                </a:solidFill>
                <a:latin typeface="HASENAT" panose="01000600020000020003" pitchFamily="2" charset="-78"/>
                <a:cs typeface="HASENAT" panose="01000600020000020003" pitchFamily="2" charset="-78"/>
              </a:rPr>
              <a:t>.</a:t>
            </a:r>
            <a:r>
              <a:rPr lang="tr-TR" sz="3600" dirty="0" smtClean="0">
                <a:solidFill>
                  <a:schemeClr val="tx1"/>
                </a:solidFill>
                <a:latin typeface="HASENAT" panose="01000600020000020003" pitchFamily="2" charset="-78"/>
                <a:cs typeface="HASENAT" panose="01000600020000020003" pitchFamily="2" charset="-78"/>
              </a:rPr>
              <a:t> </a:t>
            </a:r>
            <a:r>
              <a:rPr lang="tr-TR" sz="2800" dirty="0" smtClean="0">
                <a:solidFill>
                  <a:schemeClr val="tx1"/>
                </a:solidFill>
              </a:rPr>
              <a:t>Öyle ise, </a:t>
            </a:r>
            <a:r>
              <a:rPr lang="tr-TR" sz="2800" b="1" dirty="0" smtClean="0">
                <a:solidFill>
                  <a:srgbClr val="0070C0"/>
                </a:solidFill>
                <a:effectLst>
                  <a:outerShdw blurRad="38100" dist="38100" dir="2700000" algn="tl">
                    <a:srgbClr val="000000">
                      <a:alpha val="43137"/>
                    </a:srgbClr>
                  </a:outerShdw>
                </a:effectLst>
              </a:rPr>
              <a:t>onu gönül hoşluğu ile </a:t>
            </a:r>
            <a:r>
              <a:rPr lang="tr-TR" sz="2800" b="1" dirty="0" err="1" smtClean="0">
                <a:solidFill>
                  <a:srgbClr val="0070C0"/>
                </a:solidFill>
                <a:effectLst>
                  <a:outerShdw blurRad="38100" dist="38100" dir="2700000" algn="tl">
                    <a:srgbClr val="000000">
                      <a:alpha val="43137"/>
                    </a:srgbClr>
                  </a:outerShdw>
                </a:effectLst>
              </a:rPr>
              <a:t>ifâ</a:t>
            </a:r>
            <a:r>
              <a:rPr lang="tr-TR" sz="2800" b="1" dirty="0" smtClean="0">
                <a:solidFill>
                  <a:srgbClr val="0070C0"/>
                </a:solidFill>
                <a:effectLst>
                  <a:outerShdw blurRad="38100" dist="38100" dir="2700000" algn="tl">
                    <a:srgbClr val="000000">
                      <a:alpha val="43137"/>
                    </a:srgbClr>
                  </a:outerShdw>
                </a:effectLst>
              </a:rPr>
              <a:t> edin</a:t>
            </a:r>
            <a:r>
              <a:rPr lang="tr-TR" sz="2400" dirty="0" smtClean="0">
                <a:solidFill>
                  <a:schemeClr val="tx1"/>
                </a:solidFill>
              </a:rPr>
              <a:t>." </a:t>
            </a:r>
            <a:r>
              <a:rPr lang="tr-TR" sz="1400" dirty="0" smtClean="0">
                <a:solidFill>
                  <a:schemeClr val="tx1"/>
                </a:solidFill>
                <a:latin typeface="Times New Roman" panose="02020603050405020304" pitchFamily="18" charset="0"/>
                <a:cs typeface="Times New Roman" panose="02020603050405020304" pitchFamily="18" charset="0"/>
              </a:rPr>
              <a:t>[</a:t>
            </a:r>
            <a:r>
              <a:rPr lang="tr-TR" sz="1400" dirty="0" err="1" smtClean="0">
                <a:solidFill>
                  <a:schemeClr val="tx1"/>
                </a:solidFill>
                <a:latin typeface="Times New Roman" panose="02020603050405020304" pitchFamily="18" charset="0"/>
                <a:cs typeface="Times New Roman" panose="02020603050405020304" pitchFamily="18" charset="0"/>
              </a:rPr>
              <a:t>Tirmizî</a:t>
            </a:r>
            <a:r>
              <a:rPr lang="tr-TR" sz="1400" dirty="0" smtClean="0">
                <a:solidFill>
                  <a:schemeClr val="tx1"/>
                </a:solidFill>
                <a:latin typeface="Times New Roman" panose="02020603050405020304" pitchFamily="18" charset="0"/>
                <a:cs typeface="Times New Roman" panose="02020603050405020304" pitchFamily="18" charset="0"/>
              </a:rPr>
              <a:t>, </a:t>
            </a:r>
            <a:r>
              <a:rPr lang="tr-TR" sz="1400" dirty="0" err="1" smtClean="0">
                <a:solidFill>
                  <a:schemeClr val="tx1"/>
                </a:solidFill>
                <a:latin typeface="Times New Roman" panose="02020603050405020304" pitchFamily="18" charset="0"/>
                <a:cs typeface="Times New Roman" panose="02020603050405020304" pitchFamily="18" charset="0"/>
              </a:rPr>
              <a:t>Edâhî</a:t>
            </a:r>
            <a:r>
              <a:rPr lang="tr-TR" sz="1400" dirty="0" smtClean="0">
                <a:solidFill>
                  <a:schemeClr val="tx1"/>
                </a:solidFill>
                <a:latin typeface="Times New Roman" panose="02020603050405020304" pitchFamily="18" charset="0"/>
                <a:cs typeface="Times New Roman" panose="02020603050405020304" pitchFamily="18" charset="0"/>
              </a:rPr>
              <a:t> 1, (1493); </a:t>
            </a:r>
            <a:r>
              <a:rPr lang="tr-TR" sz="1400" dirty="0" err="1" smtClean="0">
                <a:solidFill>
                  <a:schemeClr val="tx1"/>
                </a:solidFill>
                <a:latin typeface="Times New Roman" panose="02020603050405020304" pitchFamily="18" charset="0"/>
                <a:cs typeface="Times New Roman" panose="02020603050405020304" pitchFamily="18" charset="0"/>
              </a:rPr>
              <a:t>İbnu</a:t>
            </a:r>
            <a:r>
              <a:rPr lang="tr-TR" sz="1400" dirty="0" smtClean="0">
                <a:solidFill>
                  <a:schemeClr val="tx1"/>
                </a:solidFill>
                <a:latin typeface="Times New Roman" panose="02020603050405020304" pitchFamily="18" charset="0"/>
                <a:cs typeface="Times New Roman" panose="02020603050405020304" pitchFamily="18" charset="0"/>
              </a:rPr>
              <a:t> </a:t>
            </a:r>
            <a:r>
              <a:rPr lang="tr-TR" sz="1400" dirty="0" err="1" smtClean="0">
                <a:solidFill>
                  <a:schemeClr val="tx1"/>
                </a:solidFill>
                <a:latin typeface="Times New Roman" panose="02020603050405020304" pitchFamily="18" charset="0"/>
                <a:cs typeface="Times New Roman" panose="02020603050405020304" pitchFamily="18" charset="0"/>
              </a:rPr>
              <a:t>Mâce</a:t>
            </a:r>
            <a:r>
              <a:rPr lang="tr-TR" sz="1400" dirty="0" smtClean="0">
                <a:solidFill>
                  <a:schemeClr val="tx1"/>
                </a:solidFill>
                <a:latin typeface="Times New Roman" panose="02020603050405020304" pitchFamily="18" charset="0"/>
                <a:cs typeface="Times New Roman" panose="02020603050405020304" pitchFamily="18" charset="0"/>
              </a:rPr>
              <a:t>, </a:t>
            </a:r>
            <a:r>
              <a:rPr lang="tr-TR" sz="1400" dirty="0" err="1" smtClean="0">
                <a:solidFill>
                  <a:schemeClr val="tx1"/>
                </a:solidFill>
                <a:latin typeface="Times New Roman" panose="02020603050405020304" pitchFamily="18" charset="0"/>
                <a:cs typeface="Times New Roman" panose="02020603050405020304" pitchFamily="18" charset="0"/>
              </a:rPr>
              <a:t>Edâhî</a:t>
            </a:r>
            <a:r>
              <a:rPr lang="tr-TR" sz="1400" dirty="0" smtClean="0">
                <a:solidFill>
                  <a:schemeClr val="tx1"/>
                </a:solidFill>
                <a:latin typeface="Times New Roman" panose="02020603050405020304" pitchFamily="18" charset="0"/>
                <a:cs typeface="Times New Roman" panose="02020603050405020304" pitchFamily="18" charset="0"/>
              </a:rPr>
              <a:t> 3, (3126).] </a:t>
            </a:r>
            <a:endParaRPr lang="tr-TR" sz="2400" dirty="0">
              <a:solidFill>
                <a:schemeClr val="tx1"/>
              </a:solidFill>
              <a:latin typeface="Times New Roman" panose="02020603050405020304" pitchFamily="18" charset="0"/>
              <a:cs typeface="Times New Roman" panose="02020603050405020304" pitchFamily="18" charset="0"/>
            </a:endParaRPr>
          </a:p>
        </p:txBody>
      </p:sp>
      <p:sp>
        <p:nvSpPr>
          <p:cNvPr id="4" name="Text Box 3"/>
          <p:cNvSpPr txBox="1">
            <a:spLocks noChangeArrowheads="1"/>
          </p:cNvSpPr>
          <p:nvPr/>
        </p:nvSpPr>
        <p:spPr bwMode="auto">
          <a:xfrm rot="16200000">
            <a:off x="-3151060"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effectLst>
                  <a:outerShdw blurRad="38100" dist="38100" dir="2700000" algn="tl">
                    <a:srgbClr val="000000">
                      <a:alpha val="43137"/>
                    </a:srgbClr>
                  </a:outerShdw>
                </a:effectLst>
                <a:latin typeface="Times New Roman" pitchFamily="18" charset="0"/>
                <a:cs typeface="Times New Roman" pitchFamily="18" charset="0"/>
              </a:rPr>
              <a:t>Kurban’ın Allah Katındaki  Değeri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enginlik para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b="29753"/>
          <a:stretch/>
        </p:blipFill>
        <p:spPr bwMode="auto">
          <a:xfrm>
            <a:off x="2411760" y="4653136"/>
            <a:ext cx="5234736" cy="1908209"/>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971600" y="260648"/>
            <a:ext cx="8170735" cy="4320480"/>
          </a:xfrm>
          <a:prstGeom prst="snip2DiagRect">
            <a:avLst>
              <a:gd name="adj1" fmla="val 0"/>
              <a:gd name="adj2" fmla="val 105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400" dirty="0" smtClean="0">
                <a:solidFill>
                  <a:schemeClr val="tx1"/>
                </a:solidFill>
                <a:latin typeface="HASENAT4" pitchFamily="2" charset="-78"/>
                <a:cs typeface="Emine" panose="03020400000000000000" pitchFamily="66" charset="-78"/>
              </a:rPr>
              <a:t> مَنْ وَجَدَ سَعَةً فَلَمْ يُضَحِّ فَلاَ يَقْرَبَنَّ مُصَلاَّنَا </a:t>
            </a:r>
            <a:endParaRPr lang="tr-TR" sz="2800" b="1" dirty="0" smtClean="0">
              <a:solidFill>
                <a:schemeClr val="tx1"/>
              </a:solidFill>
              <a:cs typeface="Emine" panose="03020400000000000000" pitchFamily="66" charset="-78"/>
            </a:endParaRPr>
          </a:p>
          <a:p>
            <a:pPr algn="ctr"/>
            <a:r>
              <a:rPr lang="tr-TR" sz="4800" b="1" dirty="0" smtClean="0">
                <a:solidFill>
                  <a:schemeClr val="tx1"/>
                </a:solidFill>
                <a:effectLst>
                  <a:outerShdw blurRad="38100" dist="38100" dir="2700000" algn="tl">
                    <a:srgbClr val="000000">
                      <a:alpha val="43137"/>
                    </a:srgbClr>
                  </a:outerShdw>
                </a:effectLst>
              </a:rPr>
              <a:t>"</a:t>
            </a:r>
            <a:r>
              <a:rPr lang="tr-TR" sz="4800" b="1" dirty="0" smtClean="0">
                <a:solidFill>
                  <a:srgbClr val="FF0000"/>
                </a:solidFill>
                <a:effectLst>
                  <a:outerShdw blurRad="38100" dist="38100" dir="2700000" algn="tl">
                    <a:srgbClr val="000000">
                      <a:alpha val="43137"/>
                    </a:srgbClr>
                  </a:outerShdw>
                </a:effectLst>
              </a:rPr>
              <a:t>Kim, imkanı olduğu halde </a:t>
            </a:r>
          </a:p>
          <a:p>
            <a:pPr algn="ctr"/>
            <a:r>
              <a:rPr lang="tr-TR" sz="6000" b="1" dirty="0" smtClean="0">
                <a:solidFill>
                  <a:srgbClr val="7030A0"/>
                </a:solidFill>
                <a:effectLst>
                  <a:outerShdw blurRad="38100" dist="38100" dir="2700000" algn="tl">
                    <a:srgbClr val="000000">
                      <a:alpha val="43137"/>
                    </a:srgbClr>
                  </a:outerShdw>
                </a:effectLst>
              </a:rPr>
              <a:t>kurban kesmezse </a:t>
            </a:r>
          </a:p>
          <a:p>
            <a:pPr algn="ctr"/>
            <a:r>
              <a:rPr lang="tr-TR" sz="4600" b="1" u="sng" dirty="0" smtClean="0">
                <a:solidFill>
                  <a:srgbClr val="002060"/>
                </a:solidFill>
                <a:effectLst>
                  <a:outerShdw blurRad="38100" dist="38100" dir="2700000" algn="tl">
                    <a:srgbClr val="000000">
                      <a:alpha val="43137"/>
                    </a:srgbClr>
                  </a:outerShdw>
                </a:effectLst>
              </a:rPr>
              <a:t>bizim mescidimize yaklaşmasın"</a:t>
            </a:r>
          </a:p>
          <a:p>
            <a:pPr algn="ctr"/>
            <a:r>
              <a:rPr lang="tr-TR" sz="1400" dirty="0" smtClean="0">
                <a:solidFill>
                  <a:schemeClr val="tx1"/>
                </a:solidFill>
              </a:rPr>
              <a:t>(</a:t>
            </a:r>
            <a:r>
              <a:rPr lang="tr-TR" sz="1400" dirty="0" err="1" smtClean="0">
                <a:solidFill>
                  <a:schemeClr val="tx1"/>
                </a:solidFill>
              </a:rPr>
              <a:t>İbn</a:t>
            </a:r>
            <a:r>
              <a:rPr lang="tr-TR" sz="1400" dirty="0" smtClean="0">
                <a:solidFill>
                  <a:schemeClr val="tx1"/>
                </a:solidFill>
              </a:rPr>
              <a:t> </a:t>
            </a:r>
            <a:r>
              <a:rPr lang="tr-TR" sz="1400" dirty="0" err="1" smtClean="0">
                <a:solidFill>
                  <a:schemeClr val="tx1"/>
                </a:solidFill>
              </a:rPr>
              <a:t>Mace</a:t>
            </a:r>
            <a:r>
              <a:rPr lang="tr-TR" sz="1400" dirty="0" smtClean="0">
                <a:solidFill>
                  <a:schemeClr val="tx1"/>
                </a:solidFill>
              </a:rPr>
              <a:t>, </a:t>
            </a:r>
            <a:r>
              <a:rPr lang="tr-TR" sz="1400" dirty="0" err="1" smtClean="0">
                <a:solidFill>
                  <a:schemeClr val="tx1"/>
                </a:solidFill>
              </a:rPr>
              <a:t>Edahi</a:t>
            </a:r>
            <a:r>
              <a:rPr lang="tr-TR" sz="1400" dirty="0" smtClean="0">
                <a:solidFill>
                  <a:schemeClr val="tx1"/>
                </a:solidFill>
              </a:rPr>
              <a:t>, 2; </a:t>
            </a:r>
            <a:r>
              <a:rPr lang="tr-TR" sz="1400" dirty="0" err="1" smtClean="0">
                <a:solidFill>
                  <a:schemeClr val="tx1"/>
                </a:solidFill>
              </a:rPr>
              <a:t>Müsned</a:t>
            </a:r>
            <a:r>
              <a:rPr lang="tr-TR" sz="1400" dirty="0" smtClean="0">
                <a:solidFill>
                  <a:schemeClr val="tx1"/>
                </a:solidFill>
              </a:rPr>
              <a:t>, 2, 321), </a:t>
            </a:r>
            <a:endParaRPr lang="tr-TR" sz="3200" dirty="0">
              <a:solidFill>
                <a:schemeClr val="tx1"/>
              </a:solidFill>
            </a:endParaRPr>
          </a:p>
        </p:txBody>
      </p:sp>
      <p:sp>
        <p:nvSpPr>
          <p:cNvPr id="4" name="Text Box 3"/>
          <p:cNvSpPr txBox="1">
            <a:spLocks noChangeArrowheads="1"/>
          </p:cNvSpPr>
          <p:nvPr/>
        </p:nvSpPr>
        <p:spPr bwMode="auto">
          <a:xfrm rot="16200000">
            <a:off x="-3003847" y="2967337"/>
            <a:ext cx="6858002" cy="923330"/>
          </a:xfrm>
          <a:prstGeom prst="rect">
            <a:avLst/>
          </a:prstGeom>
          <a:noFill/>
          <a:ln w="9525">
            <a:noFill/>
            <a:miter lim="800000"/>
            <a:headEnd/>
            <a:tailEnd/>
          </a:ln>
        </p:spPr>
        <p:txBody>
          <a:bodyPr wrap="square">
            <a:spAutoFit/>
          </a:bodyPr>
          <a:lstStyle/>
          <a:p>
            <a:pPr algn="ctr" eaLnBrk="0" hangingPunct="0"/>
            <a:r>
              <a:rPr lang="tr-TR" sz="5400" b="1" dirty="0" smtClean="0">
                <a:latin typeface="Times New Roman" pitchFamily="18" charset="0"/>
                <a:cs typeface="Times New Roman" pitchFamily="18" charset="0"/>
              </a:rPr>
              <a:t>Kurban Kesmemek…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23" y="4653136"/>
            <a:ext cx="4185602" cy="2032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ev png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17788" t="20012" r="17731" b="19954"/>
          <a:stretch/>
        </p:blipFill>
        <p:spPr bwMode="auto">
          <a:xfrm>
            <a:off x="683568" y="3110386"/>
            <a:ext cx="4104456" cy="3821390"/>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971600" y="260648"/>
            <a:ext cx="8170735" cy="4392488"/>
          </a:xfrm>
          <a:prstGeom prst="snip2DiagRect">
            <a:avLst>
              <a:gd name="adj1" fmla="val 0"/>
              <a:gd name="adj2" fmla="val 105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tx1"/>
                </a:solidFill>
                <a:cs typeface="Emine" panose="03020400000000000000" pitchFamily="66" charset="-78"/>
              </a:rPr>
              <a:t>يَا أيُّهَا النَّاسُ إنَّ على كُلِّ أهْلِ بَيْتٍ في كُلِّ عَامٍ أُضْحِيَة</a:t>
            </a:r>
            <a:endParaRPr lang="tr-TR" sz="3200" dirty="0">
              <a:solidFill>
                <a:schemeClr val="tx1"/>
              </a:solidFill>
              <a:cs typeface="Emine" panose="03020400000000000000" pitchFamily="66" charset="-78"/>
            </a:endParaRPr>
          </a:p>
          <a:p>
            <a:pPr algn="ctr"/>
            <a:r>
              <a:rPr lang="tr-TR" sz="2000" dirty="0">
                <a:solidFill>
                  <a:schemeClr val="tx1"/>
                </a:solidFill>
              </a:rPr>
              <a:t>Salih oğlu </a:t>
            </a:r>
            <a:r>
              <a:rPr lang="tr-TR" sz="2000" dirty="0" err="1">
                <a:solidFill>
                  <a:schemeClr val="tx1"/>
                </a:solidFill>
              </a:rPr>
              <a:t>Mihnef</a:t>
            </a:r>
            <a:r>
              <a:rPr lang="tr-TR" sz="2000" dirty="0">
                <a:solidFill>
                  <a:schemeClr val="tx1"/>
                </a:solidFill>
              </a:rPr>
              <a:t> (</a:t>
            </a:r>
            <a:r>
              <a:rPr lang="tr-TR" sz="2000" dirty="0" err="1">
                <a:solidFill>
                  <a:schemeClr val="tx1"/>
                </a:solidFill>
              </a:rPr>
              <a:t>R.a</a:t>
            </a:r>
            <a:r>
              <a:rPr lang="tr-TR" sz="2000" dirty="0">
                <a:solidFill>
                  <a:schemeClr val="tx1"/>
                </a:solidFill>
              </a:rPr>
              <a:t>.) efendimizden şöyle işittiğini rivayet etmiştir:</a:t>
            </a:r>
          </a:p>
          <a:p>
            <a:pPr algn="ctr"/>
            <a:r>
              <a:rPr lang="tr-TR" sz="4400" b="1" dirty="0">
                <a:solidFill>
                  <a:schemeClr val="tx1"/>
                </a:solidFill>
              </a:rPr>
              <a:t>"Ey insanlar, her sene, </a:t>
            </a:r>
            <a:endParaRPr lang="tr-TR" sz="4400" b="1" dirty="0" smtClean="0">
              <a:solidFill>
                <a:schemeClr val="tx1"/>
              </a:solidFill>
            </a:endParaRPr>
          </a:p>
          <a:p>
            <a:pPr algn="ctr"/>
            <a:r>
              <a:rPr lang="tr-TR" sz="4800" b="1" u="sng" dirty="0" smtClean="0">
                <a:solidFill>
                  <a:srgbClr val="FF0000"/>
                </a:solidFill>
              </a:rPr>
              <a:t>her </a:t>
            </a:r>
            <a:r>
              <a:rPr lang="tr-TR" sz="4800" b="1" u="sng" dirty="0">
                <a:solidFill>
                  <a:srgbClr val="FF0000"/>
                </a:solidFill>
              </a:rPr>
              <a:t>ev halkına kurban kesmek </a:t>
            </a:r>
            <a:r>
              <a:rPr lang="tr-TR" sz="4400" b="1" dirty="0">
                <a:solidFill>
                  <a:schemeClr val="tx1"/>
                </a:solidFill>
              </a:rPr>
              <a:t>vaciptir."</a:t>
            </a:r>
            <a:r>
              <a:rPr lang="tr-TR" sz="4400" dirty="0">
                <a:solidFill>
                  <a:schemeClr val="tx1"/>
                </a:solidFill>
              </a:rPr>
              <a:t> </a:t>
            </a:r>
            <a:endParaRPr lang="tr-TR" sz="4400" dirty="0" smtClean="0">
              <a:solidFill>
                <a:schemeClr val="tx1"/>
              </a:solidFill>
            </a:endParaRPr>
          </a:p>
          <a:p>
            <a:pPr algn="ctr"/>
            <a:r>
              <a:rPr lang="tr-TR" sz="1600" dirty="0" smtClean="0">
                <a:solidFill>
                  <a:schemeClr val="tx1"/>
                </a:solidFill>
              </a:rPr>
              <a:t>(</a:t>
            </a:r>
            <a:r>
              <a:rPr lang="tr-TR" sz="1600" dirty="0" err="1">
                <a:solidFill>
                  <a:schemeClr val="tx1"/>
                </a:solidFill>
              </a:rPr>
              <a:t>Tirmizi</a:t>
            </a:r>
            <a:r>
              <a:rPr lang="tr-TR" sz="1600" dirty="0">
                <a:solidFill>
                  <a:schemeClr val="tx1"/>
                </a:solidFill>
              </a:rPr>
              <a:t>, </a:t>
            </a:r>
            <a:r>
              <a:rPr lang="tr-TR" sz="1600" dirty="0" err="1">
                <a:solidFill>
                  <a:schemeClr val="tx1"/>
                </a:solidFill>
              </a:rPr>
              <a:t>Edahi</a:t>
            </a:r>
            <a:r>
              <a:rPr lang="tr-TR" sz="1600" dirty="0">
                <a:solidFill>
                  <a:schemeClr val="tx1"/>
                </a:solidFill>
              </a:rPr>
              <a:t>, 18; </a:t>
            </a:r>
            <a:r>
              <a:rPr lang="tr-TR" sz="1600" dirty="0" err="1">
                <a:solidFill>
                  <a:schemeClr val="tx1"/>
                </a:solidFill>
              </a:rPr>
              <a:t>İbn</a:t>
            </a:r>
            <a:r>
              <a:rPr lang="tr-TR" sz="1600" dirty="0">
                <a:solidFill>
                  <a:schemeClr val="tx1"/>
                </a:solidFill>
              </a:rPr>
              <a:t> </a:t>
            </a:r>
            <a:r>
              <a:rPr lang="tr-TR" sz="1600" dirty="0" err="1">
                <a:solidFill>
                  <a:schemeClr val="tx1"/>
                </a:solidFill>
              </a:rPr>
              <a:t>Mace</a:t>
            </a:r>
            <a:r>
              <a:rPr lang="tr-TR" sz="1600" dirty="0">
                <a:solidFill>
                  <a:schemeClr val="tx1"/>
                </a:solidFill>
              </a:rPr>
              <a:t>, </a:t>
            </a:r>
            <a:r>
              <a:rPr lang="tr-TR" sz="1600" dirty="0" err="1">
                <a:solidFill>
                  <a:schemeClr val="tx1"/>
                </a:solidFill>
              </a:rPr>
              <a:t>Edahi</a:t>
            </a:r>
            <a:r>
              <a:rPr lang="tr-TR" sz="1600" dirty="0">
                <a:solidFill>
                  <a:schemeClr val="tx1"/>
                </a:solidFill>
              </a:rPr>
              <a:t>, 2)</a:t>
            </a:r>
          </a:p>
        </p:txBody>
      </p:sp>
      <p:sp>
        <p:nvSpPr>
          <p:cNvPr id="4" name="Text Box 3"/>
          <p:cNvSpPr txBox="1">
            <a:spLocks noChangeArrowheads="1"/>
          </p:cNvSpPr>
          <p:nvPr/>
        </p:nvSpPr>
        <p:spPr bwMode="auto">
          <a:xfrm rot="16200000">
            <a:off x="-3003847" y="2967337"/>
            <a:ext cx="6858002" cy="923330"/>
          </a:xfrm>
          <a:prstGeom prst="rect">
            <a:avLst/>
          </a:prstGeom>
          <a:solidFill>
            <a:srgbClr val="92D050"/>
          </a:solidFill>
          <a:ln w="9525">
            <a:noFill/>
            <a:miter lim="800000"/>
            <a:headEnd/>
            <a:tailEnd/>
          </a:ln>
        </p:spPr>
        <p:txBody>
          <a:bodyPr wrap="square">
            <a:spAutoFit/>
          </a:bodyPr>
          <a:lstStyle/>
          <a:p>
            <a:pPr algn="ctr" eaLnBrk="0" hangingPunct="0"/>
            <a:r>
              <a:rPr lang="tr-TR" sz="5400" b="1" dirty="0" smtClean="0">
                <a:latin typeface="Times New Roman" pitchFamily="18" charset="0"/>
                <a:cs typeface="Times New Roman" pitchFamily="18" charset="0"/>
              </a:rPr>
              <a:t>Kurban Kesmemek…</a:t>
            </a:r>
          </a:p>
        </p:txBody>
      </p:sp>
    </p:spTree>
    <p:extLst>
      <p:ext uri="{BB962C8B-B14F-4D97-AF65-F5344CB8AC3E}">
        <p14:creationId xmlns:p14="http://schemas.microsoft.com/office/powerpoint/2010/main" val="281955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574892" y="285728"/>
            <a:ext cx="8533612" cy="592935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u="sng" dirty="0" smtClean="0">
                <a:solidFill>
                  <a:schemeClr val="tx1"/>
                </a:solidFill>
                <a:latin typeface="Times New Roman" pitchFamily="18" charset="0"/>
                <a:cs typeface="Times New Roman" pitchFamily="18" charset="0"/>
              </a:rPr>
              <a:t>KURBAN KESMENİN DİNİ HÜKMÜ</a:t>
            </a:r>
          </a:p>
          <a:p>
            <a:pPr algn="just"/>
            <a:r>
              <a:rPr lang="tr-TR" sz="2400" b="1" dirty="0" smtClean="0">
                <a:solidFill>
                  <a:srgbClr val="0070C0"/>
                </a:solidFill>
              </a:rPr>
              <a:t>Kurban bir gelenek değil, </a:t>
            </a:r>
            <a:r>
              <a:rPr lang="tr-TR" sz="2400" b="1" dirty="0" err="1" smtClean="0">
                <a:solidFill>
                  <a:srgbClr val="0070C0"/>
                </a:solidFill>
                <a:effectLst>
                  <a:outerShdw blurRad="38100" dist="38100" dir="2700000" algn="tl">
                    <a:srgbClr val="000000">
                      <a:alpha val="43137"/>
                    </a:srgbClr>
                  </a:outerShdw>
                </a:effectLst>
              </a:rPr>
              <a:t>İBADET</a:t>
            </a:r>
            <a:r>
              <a:rPr lang="tr-TR" sz="2400" b="1" dirty="0" err="1" smtClean="0">
                <a:solidFill>
                  <a:srgbClr val="0070C0"/>
                </a:solidFill>
              </a:rPr>
              <a:t>’tir</a:t>
            </a:r>
            <a:r>
              <a:rPr lang="tr-TR" sz="2400" b="1" dirty="0" smtClean="0">
                <a:solidFill>
                  <a:srgbClr val="0070C0"/>
                </a:solidFill>
              </a:rPr>
              <a:t>. </a:t>
            </a:r>
          </a:p>
          <a:p>
            <a:pPr algn="just"/>
            <a:r>
              <a:rPr lang="tr-TR" sz="2400" dirty="0" smtClean="0">
                <a:solidFill>
                  <a:schemeClr val="tx1"/>
                </a:solidFill>
              </a:rPr>
              <a:t>İslâm'da, kurban bayramında kurban kesmenin dinî bir hüküm oluşu </a:t>
            </a:r>
            <a:r>
              <a:rPr lang="tr-TR" sz="2400" b="1" u="sng" dirty="0" smtClean="0">
                <a:solidFill>
                  <a:srgbClr val="FF0000"/>
                </a:solidFill>
              </a:rPr>
              <a:t>Kitap, Sünnet ve </a:t>
            </a:r>
            <a:r>
              <a:rPr lang="tr-TR" sz="2400" b="1" u="sng" dirty="0" err="1" smtClean="0">
                <a:solidFill>
                  <a:srgbClr val="FF0000"/>
                </a:solidFill>
              </a:rPr>
              <a:t>icmâ</a:t>
            </a:r>
            <a:r>
              <a:rPr lang="tr-TR" sz="2400" b="1" u="sng" dirty="0" smtClean="0">
                <a:solidFill>
                  <a:srgbClr val="FF0000"/>
                </a:solidFill>
              </a:rPr>
              <a:t> ile sabit</a:t>
            </a:r>
            <a:r>
              <a:rPr lang="tr-TR" sz="2400" dirty="0" smtClean="0">
                <a:solidFill>
                  <a:srgbClr val="FF0000"/>
                </a:solidFill>
              </a:rPr>
              <a:t> </a:t>
            </a:r>
            <a:r>
              <a:rPr lang="tr-TR" sz="2400" dirty="0" smtClean="0">
                <a:solidFill>
                  <a:schemeClr val="tx1"/>
                </a:solidFill>
              </a:rPr>
              <a:t>olup</a:t>
            </a:r>
            <a:r>
              <a:rPr lang="tr-TR" sz="2400" dirty="0" smtClean="0">
                <a:solidFill>
                  <a:srgbClr val="FF0000"/>
                </a:solidFill>
              </a:rPr>
              <a:t>, </a:t>
            </a:r>
            <a:r>
              <a:rPr lang="tr-TR" sz="2400" dirty="0" smtClean="0">
                <a:solidFill>
                  <a:schemeClr val="tx1"/>
                </a:solidFill>
              </a:rPr>
              <a:t>zekât gibi </a:t>
            </a:r>
            <a:r>
              <a:rPr lang="tr-TR" sz="2400" b="1" dirty="0" smtClean="0">
                <a:solidFill>
                  <a:srgbClr val="FF0000"/>
                </a:solidFill>
              </a:rPr>
              <a:t>Hicretin ikinci yılında </a:t>
            </a:r>
            <a:r>
              <a:rPr lang="tr-TR" sz="2400" dirty="0" err="1" smtClean="0">
                <a:solidFill>
                  <a:schemeClr val="tx1"/>
                </a:solidFill>
              </a:rPr>
              <a:t>meşrû</a:t>
            </a:r>
            <a:r>
              <a:rPr lang="tr-TR" sz="2400" dirty="0" smtClean="0">
                <a:solidFill>
                  <a:schemeClr val="tx1"/>
                </a:solidFill>
              </a:rPr>
              <a:t> kılınmıştır. </a:t>
            </a:r>
            <a:endParaRPr lang="tr-TR" sz="2400" dirty="0" smtClean="0">
              <a:solidFill>
                <a:schemeClr val="tx1"/>
              </a:solidFill>
              <a:latin typeface="Times New Roman" pitchFamily="18" charset="0"/>
              <a:cs typeface="Times New Roman" pitchFamily="18" charset="0"/>
            </a:endParaRPr>
          </a:p>
          <a:p>
            <a:pPr algn="just"/>
            <a:r>
              <a:rPr lang="tr-TR" sz="3200" dirty="0" smtClean="0">
                <a:solidFill>
                  <a:schemeClr val="tx1"/>
                </a:solidFill>
                <a:latin typeface="Times New Roman" pitchFamily="18" charset="0"/>
                <a:cs typeface="Times New Roman" pitchFamily="18" charset="0"/>
              </a:rPr>
              <a:t>Kurban kesmek </a:t>
            </a:r>
          </a:p>
          <a:p>
            <a:pPr algn="just"/>
            <a:r>
              <a:rPr lang="tr-TR" sz="32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İmam-ı Azam Ebu Hanife'ye göre vacip</a:t>
            </a:r>
            <a:r>
              <a:rPr lang="tr-TR" sz="3200" dirty="0" smtClean="0">
                <a:solidFill>
                  <a:schemeClr val="tx1"/>
                </a:solidFill>
                <a:latin typeface="Times New Roman" pitchFamily="18" charset="0"/>
                <a:cs typeface="Times New Roman" pitchFamily="18" charset="0"/>
              </a:rPr>
              <a:t>, </a:t>
            </a:r>
          </a:p>
          <a:p>
            <a:pPr algn="just"/>
            <a:r>
              <a:rPr lang="tr-TR" sz="2400" dirty="0" smtClean="0">
                <a:solidFill>
                  <a:srgbClr val="00B050"/>
                </a:solidFill>
                <a:latin typeface="Times New Roman" pitchFamily="18" charset="0"/>
                <a:cs typeface="Times New Roman" pitchFamily="18" charset="0"/>
              </a:rPr>
              <a:t>(İmam Malik’in kurban kesmeyi vacip kabul ettiğine dair rivayetler de mevcuttur) </a:t>
            </a:r>
          </a:p>
          <a:p>
            <a:pPr marL="457200" indent="-457200" algn="just">
              <a:buFont typeface="Arial" panose="020B0604020202020204" pitchFamily="34" charset="0"/>
              <a:buChar char="•"/>
            </a:pPr>
            <a:r>
              <a:rPr lang="tr-TR" sz="3200"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İmam Muhammed, İmam Ebu Yusuf</a:t>
            </a:r>
            <a:r>
              <a:rPr lang="tr-TR" sz="3200" dirty="0" smtClean="0">
                <a:solidFill>
                  <a:srgbClr val="0070C0"/>
                </a:solidFill>
                <a:latin typeface="Times New Roman" pitchFamily="18" charset="0"/>
                <a:cs typeface="Times New Roman" pitchFamily="18" charset="0"/>
              </a:rPr>
              <a:t>, </a:t>
            </a:r>
          </a:p>
          <a:p>
            <a:pPr marL="457200" indent="-457200" algn="just">
              <a:buFont typeface="Arial" panose="020B0604020202020204" pitchFamily="34" charset="0"/>
              <a:buChar char="•"/>
            </a:pPr>
            <a:r>
              <a:rPr lang="tr-TR" sz="3200" u="sng" dirty="0" smtClean="0">
                <a:solidFill>
                  <a:srgbClr val="0070C0"/>
                </a:solidFill>
                <a:latin typeface="Times New Roman" pitchFamily="18" charset="0"/>
                <a:cs typeface="Times New Roman" pitchFamily="18" charset="0"/>
              </a:rPr>
              <a:t>Şafiî, Malik ve </a:t>
            </a:r>
            <a:r>
              <a:rPr lang="tr-TR" sz="3200" u="sng" dirty="0" err="1" smtClean="0">
                <a:solidFill>
                  <a:srgbClr val="0070C0"/>
                </a:solidFill>
                <a:latin typeface="Times New Roman" pitchFamily="18" charset="0"/>
                <a:cs typeface="Times New Roman" pitchFamily="18" charset="0"/>
              </a:rPr>
              <a:t>Ahmed</a:t>
            </a:r>
            <a:r>
              <a:rPr lang="tr-TR" sz="3200" u="sng" dirty="0" smtClean="0">
                <a:solidFill>
                  <a:srgbClr val="0070C0"/>
                </a:solidFill>
                <a:latin typeface="Times New Roman" pitchFamily="18" charset="0"/>
                <a:cs typeface="Times New Roman" pitchFamily="18" charset="0"/>
              </a:rPr>
              <a:t> b. </a:t>
            </a:r>
            <a:r>
              <a:rPr lang="tr-TR" sz="3200" u="sng" dirty="0" err="1" smtClean="0">
                <a:solidFill>
                  <a:srgbClr val="0070C0"/>
                </a:solidFill>
                <a:latin typeface="Times New Roman" pitchFamily="18" charset="0"/>
                <a:cs typeface="Times New Roman" pitchFamily="18" charset="0"/>
              </a:rPr>
              <a:t>Hanbel'e</a:t>
            </a:r>
            <a:r>
              <a:rPr lang="tr-TR" sz="3200" u="sng" dirty="0" smtClean="0">
                <a:solidFill>
                  <a:srgbClr val="0070C0"/>
                </a:solidFill>
                <a:latin typeface="Times New Roman" pitchFamily="18" charset="0"/>
                <a:cs typeface="Times New Roman" pitchFamily="18" charset="0"/>
              </a:rPr>
              <a:t> göre </a:t>
            </a:r>
          </a:p>
          <a:p>
            <a:pPr algn="just"/>
            <a:r>
              <a:rPr lang="tr-TR" sz="3200" b="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sünnet-i </a:t>
            </a:r>
            <a:r>
              <a:rPr lang="tr-TR" sz="3200" b="1" u="sng"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müekkede</a:t>
            </a:r>
            <a:r>
              <a:rPr lang="tr-TR" sz="3200" u="sng" dirty="0" err="1" smtClean="0">
                <a:solidFill>
                  <a:srgbClr val="FF0000"/>
                </a:solidFill>
                <a:latin typeface="Times New Roman" pitchFamily="18" charset="0"/>
                <a:cs typeface="Times New Roman" pitchFamily="18" charset="0"/>
              </a:rPr>
              <a:t>dir</a:t>
            </a:r>
            <a:r>
              <a:rPr lang="tr-TR" sz="3200" dirty="0" smtClean="0">
                <a:solidFill>
                  <a:srgbClr val="FF0000"/>
                </a:solidFill>
                <a:latin typeface="Times New Roman" pitchFamily="18" charset="0"/>
                <a:cs typeface="Times New Roman" pitchFamily="18" charset="0"/>
              </a:rPr>
              <a:t>. </a:t>
            </a:r>
            <a:endParaRPr lang="tr-TR" sz="2800" dirty="0" smtClean="0">
              <a:solidFill>
                <a:srgbClr val="FF0000"/>
              </a:solidFill>
              <a:latin typeface="Times New Roman" pitchFamily="18" charset="0"/>
              <a:cs typeface="Times New Roman" pitchFamily="18" charset="0"/>
            </a:endParaRPr>
          </a:p>
          <a:p>
            <a:pPr algn="just"/>
            <a:r>
              <a:rPr lang="tr-TR" sz="2800" b="1" dirty="0" smtClean="0">
                <a:solidFill>
                  <a:srgbClr val="7030A0"/>
                </a:solidFill>
                <a:latin typeface="Times New Roman" pitchFamily="18" charset="0"/>
                <a:cs typeface="Times New Roman" pitchFamily="18" charset="0"/>
              </a:rPr>
              <a:t>Hükmümün vacip veya sünnet-i </a:t>
            </a:r>
            <a:r>
              <a:rPr lang="tr-TR" sz="2800" b="1" dirty="0" err="1" smtClean="0">
                <a:solidFill>
                  <a:srgbClr val="7030A0"/>
                </a:solidFill>
                <a:latin typeface="Times New Roman" pitchFamily="18" charset="0"/>
                <a:cs typeface="Times New Roman" pitchFamily="18" charset="0"/>
              </a:rPr>
              <a:t>müekkede</a:t>
            </a:r>
            <a:r>
              <a:rPr lang="tr-TR" sz="2800" b="1" dirty="0" smtClean="0">
                <a:solidFill>
                  <a:srgbClr val="7030A0"/>
                </a:solidFill>
                <a:latin typeface="Times New Roman" pitchFamily="18" charset="0"/>
                <a:cs typeface="Times New Roman" pitchFamily="18" charset="0"/>
              </a:rPr>
              <a:t> olması, uygulamaya bir etki yapmamaktadır. </a:t>
            </a:r>
            <a:endParaRPr lang="tr-TR" sz="2800" dirty="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167391" y="3167391"/>
            <a:ext cx="6858002" cy="523220"/>
          </a:xfrm>
          <a:prstGeom prst="rect">
            <a:avLst/>
          </a:prstGeom>
          <a:solidFill>
            <a:srgbClr val="92D050"/>
          </a:solid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 Kesmenin Dini Hükmü</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107504" y="692696"/>
            <a:ext cx="8856984" cy="590465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u="sng" dirty="0" smtClean="0">
                <a:solidFill>
                  <a:srgbClr val="0070C0"/>
                </a:solidFill>
                <a:latin typeface="+mj-lt"/>
                <a:cs typeface="Times New Roman" pitchFamily="18" charset="0"/>
              </a:rPr>
              <a:t>KURBAN  KESMEKLE  MÜKELLEF OLANLAR</a:t>
            </a:r>
          </a:p>
          <a:p>
            <a:pPr algn="just"/>
            <a:endParaRPr lang="tr-TR" sz="1200" b="1" u="sng" dirty="0" smtClean="0">
              <a:solidFill>
                <a:schemeClr val="tx1"/>
              </a:solidFill>
              <a:latin typeface="Times New Roman" pitchFamily="18" charset="0"/>
              <a:cs typeface="Times New Roman" pitchFamily="18" charset="0"/>
            </a:endParaRPr>
          </a:p>
          <a:p>
            <a:pPr marL="457200" indent="-457200">
              <a:buFont typeface="+mj-lt"/>
              <a:buAutoNum type="arabicPeriod"/>
            </a:pPr>
            <a:r>
              <a:rPr lang="tr-TR" sz="3200" b="1" u="sng" dirty="0" smtClean="0">
                <a:solidFill>
                  <a:srgbClr val="FF0000"/>
                </a:solidFill>
                <a:latin typeface="Times New Roman" pitchFamily="18" charset="0"/>
                <a:cs typeface="Times New Roman" pitchFamily="18" charset="0"/>
              </a:rPr>
              <a:t>Müslüman</a:t>
            </a:r>
            <a:r>
              <a:rPr lang="tr-TR" sz="3200" b="1" dirty="0" smtClean="0">
                <a:solidFill>
                  <a:srgbClr val="FF0000"/>
                </a:solidFill>
                <a:latin typeface="Times New Roman" pitchFamily="18" charset="0"/>
                <a:cs typeface="Times New Roman" pitchFamily="18" charset="0"/>
              </a:rPr>
              <a:t> Olmak</a:t>
            </a:r>
          </a:p>
          <a:p>
            <a:pPr marL="457200" indent="-457200">
              <a:buFont typeface="+mj-lt"/>
              <a:buAutoNum type="arabicPeriod"/>
            </a:pPr>
            <a:r>
              <a:rPr lang="tr-TR" sz="3200" b="1" u="sng" dirty="0" smtClean="0">
                <a:solidFill>
                  <a:srgbClr val="0070C0"/>
                </a:solidFill>
                <a:latin typeface="Times New Roman" pitchFamily="18" charset="0"/>
                <a:cs typeface="Times New Roman" pitchFamily="18" charset="0"/>
              </a:rPr>
              <a:t>Akıllı</a:t>
            </a:r>
            <a:r>
              <a:rPr lang="tr-TR" sz="3200" b="1" dirty="0" smtClean="0">
                <a:solidFill>
                  <a:srgbClr val="0070C0"/>
                </a:solidFill>
                <a:latin typeface="Times New Roman" pitchFamily="18" charset="0"/>
                <a:cs typeface="Times New Roman" pitchFamily="18" charset="0"/>
              </a:rPr>
              <a:t> Ve Buluğa Ermiş Olmak</a:t>
            </a:r>
          </a:p>
          <a:p>
            <a:pPr marL="457200" indent="-457200">
              <a:buFont typeface="+mj-lt"/>
              <a:buAutoNum type="arabicPeriod"/>
            </a:pPr>
            <a:r>
              <a:rPr lang="tr-TR" sz="3200" b="1" dirty="0" smtClean="0">
                <a:solidFill>
                  <a:srgbClr val="00B050"/>
                </a:solidFill>
                <a:latin typeface="Times New Roman" pitchFamily="18" charset="0"/>
                <a:cs typeface="Times New Roman" pitchFamily="18" charset="0"/>
              </a:rPr>
              <a:t>Yolcu Olmayıp </a:t>
            </a:r>
            <a:r>
              <a:rPr lang="tr-TR" sz="3200" b="1" u="sng" dirty="0" smtClean="0">
                <a:solidFill>
                  <a:srgbClr val="00B050"/>
                </a:solidFill>
                <a:latin typeface="Times New Roman" pitchFamily="18" charset="0"/>
                <a:cs typeface="Times New Roman" pitchFamily="18" charset="0"/>
              </a:rPr>
              <a:t>Mukim</a:t>
            </a:r>
            <a:r>
              <a:rPr lang="tr-TR" sz="3200" b="1" dirty="0" smtClean="0">
                <a:solidFill>
                  <a:srgbClr val="00B050"/>
                </a:solidFill>
                <a:latin typeface="Times New Roman" pitchFamily="18" charset="0"/>
                <a:cs typeface="Times New Roman" pitchFamily="18" charset="0"/>
              </a:rPr>
              <a:t> Olmak</a:t>
            </a:r>
          </a:p>
          <a:p>
            <a:pPr marL="457200" indent="-457200">
              <a:buFont typeface="+mj-lt"/>
              <a:buAutoNum type="arabicPeriod"/>
            </a:pPr>
            <a:r>
              <a:rPr lang="tr-TR" sz="3200" b="1" dirty="0" smtClean="0">
                <a:solidFill>
                  <a:srgbClr val="7030A0"/>
                </a:solidFill>
                <a:latin typeface="Times New Roman" pitchFamily="18" charset="0"/>
                <a:cs typeface="Times New Roman" pitchFamily="18" charset="0"/>
              </a:rPr>
              <a:t>Belirli Bir Mali Güce (</a:t>
            </a:r>
            <a:r>
              <a:rPr lang="tr-TR" sz="3200" b="1" u="sng" dirty="0" smtClean="0">
                <a:solidFill>
                  <a:srgbClr val="7030A0"/>
                </a:solidFill>
                <a:latin typeface="Times New Roman" pitchFamily="18" charset="0"/>
                <a:cs typeface="Times New Roman" pitchFamily="18" charset="0"/>
              </a:rPr>
              <a:t>Nisap</a:t>
            </a:r>
            <a:r>
              <a:rPr lang="tr-TR" sz="3200" b="1" dirty="0" smtClean="0">
                <a:solidFill>
                  <a:srgbClr val="7030A0"/>
                </a:solidFill>
                <a:latin typeface="Times New Roman" pitchFamily="18" charset="0"/>
                <a:cs typeface="Times New Roman" pitchFamily="18" charset="0"/>
              </a:rPr>
              <a:t>) Sahip Olmak.</a:t>
            </a:r>
          </a:p>
          <a:p>
            <a:endParaRPr lang="tr-TR" sz="1400" dirty="0" smtClean="0">
              <a:solidFill>
                <a:schemeClr val="tx1"/>
              </a:solidFill>
              <a:latin typeface="Times New Roman" pitchFamily="18" charset="0"/>
              <a:cs typeface="Times New Roman" pitchFamily="18" charset="0"/>
            </a:endParaRPr>
          </a:p>
          <a:p>
            <a:pPr algn="just"/>
            <a:r>
              <a:rPr lang="tr-TR" sz="2400" b="1" u="sng" dirty="0" err="1" smtClean="0">
                <a:solidFill>
                  <a:srgbClr val="C00000"/>
                </a:solidFill>
                <a:effectLst>
                  <a:outerShdw blurRad="38100" dist="38100" dir="2700000" algn="tl">
                    <a:srgbClr val="000000">
                      <a:alpha val="43137"/>
                    </a:srgbClr>
                  </a:outerShdw>
                </a:effectLst>
              </a:rPr>
              <a:t>Hanefîler'den</a:t>
            </a:r>
            <a:r>
              <a:rPr lang="tr-TR" sz="2400" b="1" u="sng" dirty="0" smtClean="0">
                <a:solidFill>
                  <a:srgbClr val="C00000"/>
                </a:solidFill>
                <a:effectLst>
                  <a:outerShdw blurRad="38100" dist="38100" dir="2700000" algn="tl">
                    <a:srgbClr val="000000">
                      <a:alpha val="43137"/>
                    </a:srgbClr>
                  </a:outerShdw>
                </a:effectLst>
              </a:rPr>
              <a:t> </a:t>
            </a:r>
            <a:r>
              <a:rPr lang="tr-TR" sz="2400" b="1" u="sng" dirty="0" err="1" smtClean="0">
                <a:solidFill>
                  <a:srgbClr val="C00000"/>
                </a:solidFill>
                <a:effectLst>
                  <a:outerShdw blurRad="38100" dist="38100" dir="2700000" algn="tl">
                    <a:srgbClr val="000000">
                      <a:alpha val="43137"/>
                    </a:srgbClr>
                  </a:outerShdw>
                </a:effectLst>
              </a:rPr>
              <a:t>Ebû</a:t>
            </a:r>
            <a:r>
              <a:rPr lang="tr-TR" sz="2400" b="1" u="sng" dirty="0" smtClean="0">
                <a:solidFill>
                  <a:srgbClr val="C00000"/>
                </a:solidFill>
                <a:effectLst>
                  <a:outerShdw blurRad="38100" dist="38100" dir="2700000" algn="tl">
                    <a:srgbClr val="000000">
                      <a:alpha val="43137"/>
                    </a:srgbClr>
                  </a:outerShdw>
                </a:effectLst>
              </a:rPr>
              <a:t> </a:t>
            </a:r>
            <a:r>
              <a:rPr lang="tr-TR" sz="2400" b="1" u="sng" dirty="0" err="1" smtClean="0">
                <a:solidFill>
                  <a:srgbClr val="C00000"/>
                </a:solidFill>
                <a:effectLst>
                  <a:outerShdw blurRad="38100" dist="38100" dir="2700000" algn="tl">
                    <a:srgbClr val="000000">
                      <a:alpha val="43137"/>
                    </a:srgbClr>
                  </a:outerShdw>
                </a:effectLst>
              </a:rPr>
              <a:t>Hanîfe</a:t>
            </a:r>
            <a:r>
              <a:rPr lang="tr-TR" sz="2400" b="1" u="sng" dirty="0" smtClean="0">
                <a:solidFill>
                  <a:srgbClr val="C00000"/>
                </a:solidFill>
                <a:effectLst>
                  <a:outerShdw blurRad="38100" dist="38100" dir="2700000" algn="tl">
                    <a:srgbClr val="000000">
                      <a:alpha val="43137"/>
                    </a:srgbClr>
                  </a:outerShdw>
                </a:effectLst>
              </a:rPr>
              <a:t> ve </a:t>
            </a:r>
            <a:r>
              <a:rPr lang="tr-TR" sz="2400" b="1" u="sng" dirty="0" err="1" smtClean="0">
                <a:solidFill>
                  <a:srgbClr val="C00000"/>
                </a:solidFill>
                <a:effectLst>
                  <a:outerShdw blurRad="38100" dist="38100" dir="2700000" algn="tl">
                    <a:srgbClr val="000000">
                      <a:alpha val="43137"/>
                    </a:srgbClr>
                  </a:outerShdw>
                </a:effectLst>
              </a:rPr>
              <a:t>Ebû</a:t>
            </a:r>
            <a:r>
              <a:rPr lang="tr-TR" sz="2400" b="1" u="sng" dirty="0" smtClean="0">
                <a:solidFill>
                  <a:srgbClr val="C00000"/>
                </a:solidFill>
                <a:effectLst>
                  <a:outerShdw blurRad="38100" dist="38100" dir="2700000" algn="tl">
                    <a:srgbClr val="000000">
                      <a:alpha val="43137"/>
                    </a:srgbClr>
                  </a:outerShdw>
                </a:effectLst>
              </a:rPr>
              <a:t> </a:t>
            </a:r>
            <a:r>
              <a:rPr lang="tr-TR" sz="2400" b="1" u="sng" dirty="0" err="1" smtClean="0">
                <a:solidFill>
                  <a:srgbClr val="C00000"/>
                </a:solidFill>
                <a:effectLst>
                  <a:outerShdw blurRad="38100" dist="38100" dir="2700000" algn="tl">
                    <a:srgbClr val="000000">
                      <a:alpha val="43137"/>
                    </a:srgbClr>
                  </a:outerShdw>
                </a:effectLst>
              </a:rPr>
              <a:t>Yûsuf</a:t>
            </a:r>
            <a:r>
              <a:rPr lang="tr-TR" sz="2400" b="1" u="sng" dirty="0" smtClean="0">
                <a:solidFill>
                  <a:srgbClr val="C00000"/>
                </a:solidFill>
                <a:effectLst>
                  <a:outerShdw blurRad="38100" dist="38100" dir="2700000" algn="tl">
                    <a:srgbClr val="000000">
                      <a:alpha val="43137"/>
                    </a:srgbClr>
                  </a:outerShdw>
                </a:effectLst>
              </a:rPr>
              <a:t> ile </a:t>
            </a:r>
            <a:r>
              <a:rPr lang="tr-TR" sz="2400" b="1" u="sng" dirty="0" err="1" smtClean="0">
                <a:solidFill>
                  <a:srgbClr val="C00000"/>
                </a:solidFill>
                <a:effectLst>
                  <a:outerShdw blurRad="38100" dist="38100" dir="2700000" algn="tl">
                    <a:srgbClr val="000000">
                      <a:alpha val="43137"/>
                    </a:srgbClr>
                  </a:outerShdw>
                </a:effectLst>
              </a:rPr>
              <a:t>Mâliki</a:t>
            </a:r>
            <a:r>
              <a:rPr lang="tr-TR" sz="2400" b="1" u="sng" dirty="0" smtClean="0">
                <a:solidFill>
                  <a:srgbClr val="C00000"/>
                </a:solidFill>
                <a:effectLst>
                  <a:outerShdw blurRad="38100" dist="38100" dir="2700000" algn="tl">
                    <a:srgbClr val="000000">
                      <a:alpha val="43137"/>
                    </a:srgbClr>
                  </a:outerShdw>
                </a:effectLst>
              </a:rPr>
              <a:t> ve Hanbelî mezheplerine göre</a:t>
            </a:r>
            <a:r>
              <a:rPr lang="tr-TR" sz="2400" b="1" dirty="0" smtClean="0">
                <a:solidFill>
                  <a:srgbClr val="C00000"/>
                </a:solidFill>
              </a:rPr>
              <a:t> </a:t>
            </a:r>
            <a:r>
              <a:rPr lang="tr-TR" sz="2400" b="1" dirty="0" smtClean="0">
                <a:solidFill>
                  <a:srgbClr val="0070C0"/>
                </a:solidFill>
              </a:rPr>
              <a:t>kurbanla yükümlü sayılmak için </a:t>
            </a:r>
            <a:r>
              <a:rPr lang="tr-TR" sz="2400" b="1" u="sng" dirty="0" smtClean="0">
                <a:solidFill>
                  <a:srgbClr val="C00000"/>
                </a:solidFill>
              </a:rPr>
              <a:t>akıl ve bulûğ şart olmayıp</a:t>
            </a:r>
            <a:r>
              <a:rPr lang="tr-TR" sz="2400" b="1" dirty="0" smtClean="0">
                <a:solidFill>
                  <a:srgbClr val="0070C0"/>
                </a:solidFill>
              </a:rPr>
              <a:t> gerekli malî güce sahip olan küçük çocuklar ve akıl hastaları adına kanunî temsilcileri tarafından kurban kesilmesi gerekir. </a:t>
            </a:r>
            <a:r>
              <a:rPr lang="tr-TR" sz="2000" dirty="0" smtClean="0">
                <a:solidFill>
                  <a:schemeClr val="tx1"/>
                </a:solidFill>
              </a:rPr>
              <a:t>Bu fakihler kurbanın malî bir ibadet oluşu ve başta fakirler olmak üzere üçüncü şahısların hakkının gözetilmesi hususunu ön planda tutmuşlardır.</a:t>
            </a:r>
            <a:endParaRPr lang="tr-TR" sz="2000" dirty="0" smtClean="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285720" y="1572182"/>
            <a:ext cx="8786874" cy="1712802"/>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dirty="0" smtClean="0">
                <a:solidFill>
                  <a:schemeClr val="tx1"/>
                </a:solidFill>
                <a:latin typeface="Times New Roman" pitchFamily="18" charset="0"/>
                <a:cs typeface="Times New Roman" pitchFamily="18" charset="0"/>
              </a:rPr>
              <a:t>	Kurbanlık hayvanlardan koyun veya keçi ancak bir kişi tarafından Kurban edilir. Bunun yanında </a:t>
            </a:r>
            <a:r>
              <a:rPr lang="tr-TR" sz="2000" b="1" u="sng" dirty="0" smtClean="0">
                <a:solidFill>
                  <a:srgbClr val="C00000"/>
                </a:solidFill>
                <a:latin typeface="Times New Roman" pitchFamily="18" charset="0"/>
                <a:cs typeface="Times New Roman" pitchFamily="18" charset="0"/>
              </a:rPr>
              <a:t>sığır, manda ve deve yedi kişiye kadar ortaklaşa kurban edilebilir. </a:t>
            </a:r>
            <a:r>
              <a:rPr lang="tr-TR" sz="2000" dirty="0" smtClean="0">
                <a:solidFill>
                  <a:schemeClr val="tx1"/>
                </a:solidFill>
                <a:latin typeface="Times New Roman" pitchFamily="18" charset="0"/>
                <a:cs typeface="Times New Roman" pitchFamily="18" charset="0"/>
              </a:rPr>
              <a:t>Ortakların tek veya çift olmalarında da bir sakınca yoktur. </a:t>
            </a:r>
            <a:r>
              <a:rPr lang="tr-TR" sz="2000" dirty="0">
                <a:solidFill>
                  <a:schemeClr val="tx1"/>
                </a:solidFill>
                <a:latin typeface="Times New Roman" pitchFamily="18" charset="0"/>
                <a:cs typeface="Times New Roman" pitchFamily="18" charset="0"/>
              </a:rPr>
              <a:t>Kurbanın geçerliliği açısından kurban edilecek hayvanların </a:t>
            </a:r>
            <a:r>
              <a:rPr lang="tr-TR" sz="2000" b="1" u="sng" dirty="0">
                <a:solidFill>
                  <a:schemeClr val="tx1"/>
                </a:solidFill>
                <a:latin typeface="Times New Roman" pitchFamily="18" charset="0"/>
                <a:cs typeface="Times New Roman" pitchFamily="18" charset="0"/>
              </a:rPr>
              <a:t>erkek veya dişi olmaları arasında fark yoktur</a:t>
            </a:r>
            <a:r>
              <a:rPr lang="tr-TR" sz="2000" dirty="0" smtClean="0">
                <a:solidFill>
                  <a:schemeClr val="tx1"/>
                </a:solidFill>
                <a:latin typeface="Times New Roman" pitchFamily="18" charset="0"/>
                <a:cs typeface="Times New Roman" pitchFamily="18" charset="0"/>
              </a:rPr>
              <a:t>.</a:t>
            </a:r>
            <a:endParaRPr lang="tr-TR" sz="2800" dirty="0" smtClean="0">
              <a:solidFill>
                <a:schemeClr val="tx1"/>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cstate="print"/>
          <a:srcRect l="5418" t="7265" r="5392" b="14638"/>
          <a:stretch>
            <a:fillRect/>
          </a:stretch>
        </p:blipFill>
        <p:spPr bwMode="auto">
          <a:xfrm>
            <a:off x="357158" y="3212976"/>
            <a:ext cx="8786842" cy="3645024"/>
          </a:xfrm>
          <a:prstGeom prst="rect">
            <a:avLst/>
          </a:prstGeom>
          <a:noFill/>
          <a:ln w="9525">
            <a:noFill/>
            <a:miter lim="800000"/>
            <a:headEnd/>
            <a:tailEnd/>
          </a:ln>
          <a:effectLst/>
        </p:spPr>
      </p:pic>
      <p:sp>
        <p:nvSpPr>
          <p:cNvPr id="9" name="Text Box 3"/>
          <p:cNvSpPr txBox="1">
            <a:spLocks noChangeArrowheads="1"/>
          </p:cNvSpPr>
          <p:nvPr/>
        </p:nvSpPr>
        <p:spPr bwMode="auto">
          <a:xfrm rot="16200000">
            <a:off x="-2424542" y="4037922"/>
            <a:ext cx="5229200" cy="410956"/>
          </a:xfrm>
          <a:prstGeom prst="rect">
            <a:avLst/>
          </a:prstGeom>
          <a:solidFill>
            <a:srgbClr val="92D050"/>
          </a:solidFill>
          <a:ln w="9525">
            <a:noFill/>
            <a:miter lim="800000"/>
            <a:headEnd/>
            <a:tailEnd/>
          </a:ln>
        </p:spPr>
        <p:txBody>
          <a:bodyPr wrap="square">
            <a:spAutoFit/>
          </a:bodyPr>
          <a:lstStyle/>
          <a:p>
            <a:pPr algn="ctr"/>
            <a:r>
              <a:rPr lang="tr-TR" sz="2000" b="1" dirty="0" smtClean="0">
                <a:latin typeface="Times New Roman" pitchFamily="18" charset="0"/>
                <a:cs typeface="Times New Roman" pitchFamily="18" charset="0"/>
              </a:rPr>
              <a:t>Kurbanlık Hayvanlarda Ortaklık</a:t>
            </a:r>
          </a:p>
        </p:txBody>
      </p:sp>
      <p:pic>
        <p:nvPicPr>
          <p:cNvPr id="10" name="Picture 12" descr="ad195ccd5c88c7da27d3f6345b24c342"/>
          <p:cNvPicPr>
            <a:picLocks noChangeAspect="1" noChangeArrowheads="1"/>
          </p:cNvPicPr>
          <p:nvPr/>
        </p:nvPicPr>
        <p:blipFill>
          <a:blip r:embed="rId3" cstate="print"/>
          <a:srcRect/>
          <a:stretch>
            <a:fillRect/>
          </a:stretch>
        </p:blipFill>
        <p:spPr bwMode="auto">
          <a:xfrm>
            <a:off x="6948264" y="-24"/>
            <a:ext cx="2195768" cy="1660522"/>
          </a:xfrm>
          <a:prstGeom prst="rect">
            <a:avLst/>
          </a:prstGeom>
          <a:noFill/>
        </p:spPr>
      </p:pic>
      <p:pic>
        <p:nvPicPr>
          <p:cNvPr id="11" name="Picture 2" descr="C:\Documents and Settings\alp\Desktop\ZEKAT\resm\inek cifliği.jpg"/>
          <p:cNvPicPr>
            <a:picLocks noChangeAspect="1" noChangeArrowheads="1"/>
          </p:cNvPicPr>
          <p:nvPr/>
        </p:nvPicPr>
        <p:blipFill>
          <a:blip r:embed="rId4" cstate="print"/>
          <a:srcRect/>
          <a:stretch>
            <a:fillRect/>
          </a:stretch>
        </p:blipFill>
        <p:spPr bwMode="auto">
          <a:xfrm>
            <a:off x="4716017" y="-24"/>
            <a:ext cx="2232248" cy="1643074"/>
          </a:xfrm>
          <a:prstGeom prst="rect">
            <a:avLst/>
          </a:prstGeom>
          <a:noFill/>
        </p:spPr>
      </p:pic>
      <p:pic>
        <p:nvPicPr>
          <p:cNvPr id="13" name="Picture 2" descr="C:\Documents and Settings\alp\Desktop\ZEKAT\resm\asabi-koyun-surusu.jpg"/>
          <p:cNvPicPr>
            <a:picLocks noChangeAspect="1" noChangeArrowheads="1"/>
          </p:cNvPicPr>
          <p:nvPr/>
        </p:nvPicPr>
        <p:blipFill>
          <a:blip r:embed="rId5" cstate="print"/>
          <a:srcRect/>
          <a:stretch>
            <a:fillRect/>
          </a:stretch>
        </p:blipFill>
        <p:spPr bwMode="auto">
          <a:xfrm>
            <a:off x="-36512" y="-24"/>
            <a:ext cx="2592288" cy="1643074"/>
          </a:xfrm>
          <a:prstGeom prst="rect">
            <a:avLst/>
          </a:prstGeom>
          <a:noFill/>
        </p:spPr>
      </p:pic>
      <p:pic>
        <p:nvPicPr>
          <p:cNvPr id="14" name="Picture 1"/>
          <p:cNvPicPr>
            <a:picLocks noChangeAspect="1" noChangeArrowheads="1"/>
          </p:cNvPicPr>
          <p:nvPr/>
        </p:nvPicPr>
        <p:blipFill>
          <a:blip r:embed="rId6" cstate="print"/>
          <a:srcRect/>
          <a:stretch>
            <a:fillRect/>
          </a:stretch>
        </p:blipFill>
        <p:spPr bwMode="auto">
          <a:xfrm>
            <a:off x="2555776" y="1"/>
            <a:ext cx="2160240" cy="1628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611560" y="44624"/>
            <a:ext cx="8424936" cy="6552728"/>
          </a:xfrm>
          <a:prstGeom prst="snip2DiagRect">
            <a:avLst>
              <a:gd name="adj1" fmla="val 0"/>
              <a:gd name="adj2" fmla="val 59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400" b="1" dirty="0" smtClean="0">
                <a:solidFill>
                  <a:schemeClr val="tx1"/>
                </a:solidFill>
              </a:rPr>
              <a:t>Kurbanlık Satın Alınırken Dikkat Edilecek Hususlar </a:t>
            </a:r>
          </a:p>
          <a:p>
            <a:endParaRPr lang="tr-TR" sz="1100" b="1" dirty="0" smtClean="0">
              <a:solidFill>
                <a:schemeClr val="tx1"/>
              </a:solidFill>
            </a:endParaRPr>
          </a:p>
          <a:p>
            <a:pPr marL="457200" indent="-457200">
              <a:buFont typeface="+mj-lt"/>
              <a:buAutoNum type="arabicPeriod"/>
            </a:pPr>
            <a:r>
              <a:rPr lang="tr-TR" sz="2400" b="1" u="sng" dirty="0" smtClean="0">
                <a:solidFill>
                  <a:srgbClr val="FF0000"/>
                </a:solidFill>
              </a:rPr>
              <a:t>Veteriner Hekim Sağlık Raporu veya Menşe Şahadetnamesi olmayan,</a:t>
            </a:r>
          </a:p>
          <a:p>
            <a:pPr marL="457200" indent="-457200">
              <a:buFont typeface="+mj-lt"/>
              <a:buAutoNum type="arabicPeriod"/>
            </a:pPr>
            <a:r>
              <a:rPr lang="tr-TR" sz="2400" b="1" u="sng" dirty="0" smtClean="0">
                <a:solidFill>
                  <a:srgbClr val="0070C0"/>
                </a:solidFill>
              </a:rPr>
              <a:t>Kulak Küpesi ve Pasaportu bulunmayan,</a:t>
            </a:r>
          </a:p>
          <a:p>
            <a:pPr marL="457200" indent="-457200">
              <a:buFont typeface="+mj-lt"/>
              <a:buAutoNum type="arabicPeriod"/>
            </a:pPr>
            <a:r>
              <a:rPr lang="tr-TR" sz="2800" dirty="0" smtClean="0">
                <a:solidFill>
                  <a:srgbClr val="00B050"/>
                </a:solidFill>
              </a:rPr>
              <a:t>Çok zayıf olan, </a:t>
            </a:r>
          </a:p>
          <a:p>
            <a:pPr marL="457200" indent="-457200">
              <a:buFont typeface="+mj-lt"/>
              <a:buAutoNum type="arabicPeriod"/>
            </a:pPr>
            <a:r>
              <a:rPr lang="tr-TR" sz="3600" b="1" u="sng" dirty="0" smtClean="0">
                <a:solidFill>
                  <a:srgbClr val="7030A0"/>
                </a:solidFill>
              </a:rPr>
              <a:t>Gebe veya yeni doğum yapmış olan, </a:t>
            </a:r>
          </a:p>
          <a:p>
            <a:pPr marL="457200" indent="-457200">
              <a:buFont typeface="+mj-lt"/>
              <a:buAutoNum type="arabicPeriod"/>
            </a:pPr>
            <a:r>
              <a:rPr lang="tr-TR" sz="2800" dirty="0" smtClean="0">
                <a:solidFill>
                  <a:schemeClr val="accent6">
                    <a:lumMod val="50000"/>
                  </a:schemeClr>
                </a:solidFill>
              </a:rPr>
              <a:t>Yüksek ateşi olan, </a:t>
            </a:r>
          </a:p>
          <a:p>
            <a:pPr marL="457200" indent="-457200">
              <a:buFont typeface="+mj-lt"/>
              <a:buAutoNum type="arabicPeriod"/>
            </a:pPr>
            <a:r>
              <a:rPr lang="tr-TR" sz="2800" dirty="0" smtClean="0">
                <a:solidFill>
                  <a:srgbClr val="002060"/>
                </a:solidFill>
              </a:rPr>
              <a:t>Çok genç ve etleri olgunlaşmamış olan,</a:t>
            </a:r>
          </a:p>
          <a:p>
            <a:pPr marL="457200" indent="-457200">
              <a:buFont typeface="+mj-lt"/>
              <a:buAutoNum type="arabicPeriod"/>
            </a:pPr>
            <a:r>
              <a:rPr lang="tr-TR" sz="2800" dirty="0" smtClean="0">
                <a:solidFill>
                  <a:srgbClr val="C00000"/>
                </a:solidFill>
              </a:rPr>
              <a:t>Kılları karışık ve mat halde olan, </a:t>
            </a:r>
          </a:p>
          <a:p>
            <a:pPr marL="457200" indent="-457200">
              <a:buFont typeface="+mj-lt"/>
              <a:buAutoNum type="arabicPeriod"/>
            </a:pPr>
            <a:r>
              <a:rPr lang="tr-TR" sz="2800" dirty="0" smtClean="0">
                <a:solidFill>
                  <a:srgbClr val="00B0F0"/>
                </a:solidFill>
              </a:rPr>
              <a:t>Bakışları ve dış görünümü canlı olmayan, </a:t>
            </a:r>
          </a:p>
          <a:p>
            <a:pPr marL="457200" indent="-457200">
              <a:buFont typeface="+mj-lt"/>
              <a:buAutoNum type="arabicPeriod"/>
            </a:pPr>
            <a:r>
              <a:rPr lang="tr-TR" sz="2800" dirty="0" smtClean="0">
                <a:solidFill>
                  <a:srgbClr val="7030A0"/>
                </a:solidFill>
              </a:rPr>
              <a:t>Salya akıntısı bulunan, </a:t>
            </a:r>
          </a:p>
          <a:p>
            <a:pPr marL="457200" indent="-457200">
              <a:buFont typeface="+mj-lt"/>
              <a:buAutoNum type="arabicPeriod"/>
            </a:pPr>
            <a:r>
              <a:rPr lang="fi-FI" sz="2800" dirty="0" smtClean="0">
                <a:solidFill>
                  <a:srgbClr val="00B050"/>
                </a:solidFill>
              </a:rPr>
              <a:t>Pis kokulu ishali olan, </a:t>
            </a:r>
          </a:p>
          <a:p>
            <a:pPr marL="457200" indent="-457200">
              <a:buFont typeface="+mj-lt"/>
              <a:buAutoNum type="arabicPeriod"/>
            </a:pPr>
            <a:r>
              <a:rPr lang="fi-FI" sz="2800" dirty="0" smtClean="0">
                <a:solidFill>
                  <a:schemeClr val="accent6">
                    <a:lumMod val="50000"/>
                  </a:schemeClr>
                </a:solidFill>
              </a:rPr>
              <a:t>Pis kokulu burun akıntısı olan, </a:t>
            </a:r>
          </a:p>
          <a:p>
            <a:pPr marL="457200" indent="-457200">
              <a:buFont typeface="+mj-lt"/>
              <a:buAutoNum type="arabicPeriod"/>
            </a:pPr>
            <a:r>
              <a:rPr lang="tr-TR" sz="2800" dirty="0" smtClean="0">
                <a:solidFill>
                  <a:srgbClr val="FF0000"/>
                </a:solidFill>
              </a:rPr>
              <a:t>Çevreye karşı aşırı tepkili veya çok duyarsız, hayvanların </a:t>
            </a:r>
            <a:r>
              <a:rPr lang="tr-TR" sz="2800" b="1" u="sng" dirty="0" smtClean="0">
                <a:solidFill>
                  <a:schemeClr val="tx1"/>
                </a:solidFill>
              </a:rPr>
              <a:t>satın alınmaması gerekmektedir. </a:t>
            </a:r>
            <a:endParaRPr lang="tr-TR" sz="2800" b="1" u="sng" dirty="0" smtClean="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068599" y="3105835"/>
            <a:ext cx="6858002" cy="646331"/>
          </a:xfrm>
          <a:prstGeom prst="rect">
            <a:avLst/>
          </a:prstGeom>
          <a:solidFill>
            <a:srgbClr val="92D050"/>
          </a:solidFill>
          <a:ln w="9525">
            <a:noFill/>
            <a:miter lim="800000"/>
            <a:headEnd/>
            <a:tailEnd/>
          </a:ln>
        </p:spPr>
        <p:txBody>
          <a:bodyPr wrap="square">
            <a:spAutoFit/>
          </a:bodyPr>
          <a:lstStyle/>
          <a:p>
            <a:pPr algn="ctr"/>
            <a:r>
              <a:rPr lang="tr-TR" sz="3600" b="1" dirty="0" smtClean="0">
                <a:latin typeface="Times New Roman" pitchFamily="18" charset="0"/>
                <a:cs typeface="Times New Roman" pitchFamily="18" charset="0"/>
              </a:rPr>
              <a:t>Kurbanlık Hayvan Alırken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rot="16200000">
            <a:off x="-3244366" y="3228944"/>
            <a:ext cx="6858002" cy="400110"/>
          </a:xfrm>
          <a:prstGeom prst="rect">
            <a:avLst/>
          </a:prstGeom>
          <a:solidFill>
            <a:srgbClr val="92D050"/>
          </a:solidFill>
          <a:ln w="9525">
            <a:noFill/>
            <a:miter lim="800000"/>
            <a:headEnd/>
            <a:tailEnd/>
          </a:ln>
        </p:spPr>
        <p:txBody>
          <a:bodyPr wrap="square">
            <a:spAutoFit/>
          </a:bodyPr>
          <a:lstStyle/>
          <a:p>
            <a:pPr algn="ctr"/>
            <a:r>
              <a:rPr lang="tr-TR" sz="2000" b="1" dirty="0" smtClean="0">
                <a:latin typeface="Times New Roman" pitchFamily="18" charset="0"/>
                <a:cs typeface="Times New Roman" pitchFamily="18" charset="0"/>
              </a:rPr>
              <a:t>Kurban  Alırken Dikkat Edilmesi Gerekir</a:t>
            </a:r>
          </a:p>
        </p:txBody>
      </p:sp>
      <p:pic>
        <p:nvPicPr>
          <p:cNvPr id="62465" name="Picture 1" descr="C:\Users\acer\Desktop\KURBAN\kurban resimler\images.jpeg"/>
          <p:cNvPicPr>
            <a:picLocks noChangeAspect="1" noChangeArrowheads="1"/>
          </p:cNvPicPr>
          <p:nvPr/>
        </p:nvPicPr>
        <p:blipFill>
          <a:blip r:embed="rId2" cstate="print"/>
          <a:srcRect/>
          <a:stretch>
            <a:fillRect/>
          </a:stretch>
        </p:blipFill>
        <p:spPr bwMode="auto">
          <a:xfrm>
            <a:off x="395536" y="0"/>
            <a:ext cx="3122145" cy="1988840"/>
          </a:xfrm>
          <a:prstGeom prst="rect">
            <a:avLst/>
          </a:prstGeom>
          <a:noFill/>
        </p:spPr>
      </p:pic>
      <p:pic>
        <p:nvPicPr>
          <p:cNvPr id="62466" name="Picture 2" descr="C:\Users\acer\Desktop\KURBAN\kurban resimler\Hayvanların Menşei Şahadetinin Bulunması.jpg"/>
          <p:cNvPicPr>
            <a:picLocks noChangeAspect="1" noChangeArrowheads="1"/>
          </p:cNvPicPr>
          <p:nvPr/>
        </p:nvPicPr>
        <p:blipFill>
          <a:blip r:embed="rId3" cstate="print"/>
          <a:srcRect/>
          <a:stretch>
            <a:fillRect/>
          </a:stretch>
        </p:blipFill>
        <p:spPr bwMode="auto">
          <a:xfrm>
            <a:off x="3563888" y="0"/>
            <a:ext cx="2808312" cy="2016224"/>
          </a:xfrm>
          <a:prstGeom prst="rect">
            <a:avLst/>
          </a:prstGeom>
          <a:noFill/>
        </p:spPr>
      </p:pic>
      <p:pic>
        <p:nvPicPr>
          <p:cNvPr id="62467" name="Picture 3" descr="C:\Users\acer\Desktop\KURBAN\kurban resimler\Hayvanların Yaşlarının Kontrol Edilmesi.jpg"/>
          <p:cNvPicPr>
            <a:picLocks noChangeAspect="1" noChangeArrowheads="1"/>
          </p:cNvPicPr>
          <p:nvPr/>
        </p:nvPicPr>
        <p:blipFill>
          <a:blip r:embed="rId4" cstate="print"/>
          <a:srcRect/>
          <a:stretch>
            <a:fillRect/>
          </a:stretch>
        </p:blipFill>
        <p:spPr bwMode="auto">
          <a:xfrm>
            <a:off x="6372200" y="0"/>
            <a:ext cx="2771800" cy="2060848"/>
          </a:xfrm>
          <a:prstGeom prst="rect">
            <a:avLst/>
          </a:prstGeom>
          <a:noFill/>
        </p:spPr>
      </p:pic>
      <p:pic>
        <p:nvPicPr>
          <p:cNvPr id="62468" name="Picture 4" descr="C:\Users\acer\Desktop\KURBAN\kurban resimler\küpeler1.jpg"/>
          <p:cNvPicPr>
            <a:picLocks noChangeAspect="1" noChangeArrowheads="1"/>
          </p:cNvPicPr>
          <p:nvPr/>
        </p:nvPicPr>
        <p:blipFill>
          <a:blip r:embed="rId5" cstate="print"/>
          <a:srcRect/>
          <a:stretch>
            <a:fillRect/>
          </a:stretch>
        </p:blipFill>
        <p:spPr bwMode="auto">
          <a:xfrm>
            <a:off x="395536" y="1988840"/>
            <a:ext cx="3312368" cy="2642534"/>
          </a:xfrm>
          <a:prstGeom prst="rect">
            <a:avLst/>
          </a:prstGeom>
          <a:noFill/>
        </p:spPr>
      </p:pic>
      <p:pic>
        <p:nvPicPr>
          <p:cNvPr id="62469" name="Picture 5" descr="C:\Users\acer\Desktop\KURBAN\kurban resimler\küpeler.jpg"/>
          <p:cNvPicPr>
            <a:picLocks noChangeAspect="1" noChangeArrowheads="1"/>
          </p:cNvPicPr>
          <p:nvPr/>
        </p:nvPicPr>
        <p:blipFill>
          <a:blip r:embed="rId6" cstate="print"/>
          <a:srcRect/>
          <a:stretch>
            <a:fillRect/>
          </a:stretch>
        </p:blipFill>
        <p:spPr bwMode="auto">
          <a:xfrm>
            <a:off x="3436938" y="2051497"/>
            <a:ext cx="3243041" cy="2601640"/>
          </a:xfrm>
          <a:prstGeom prst="rect">
            <a:avLst/>
          </a:prstGeom>
          <a:noFill/>
        </p:spPr>
      </p:pic>
      <p:pic>
        <p:nvPicPr>
          <p:cNvPr id="62470" name="Picture 6" descr="C:\Users\acer\Desktop\KURBAN\kurban resimler\USKUDA~1.JPG"/>
          <p:cNvPicPr>
            <a:picLocks noChangeAspect="1" noChangeArrowheads="1"/>
          </p:cNvPicPr>
          <p:nvPr/>
        </p:nvPicPr>
        <p:blipFill>
          <a:blip r:embed="rId7" cstate="print"/>
          <a:srcRect/>
          <a:stretch>
            <a:fillRect/>
          </a:stretch>
        </p:blipFill>
        <p:spPr bwMode="auto">
          <a:xfrm>
            <a:off x="395536" y="4653136"/>
            <a:ext cx="3299371" cy="2195399"/>
          </a:xfrm>
          <a:prstGeom prst="rect">
            <a:avLst/>
          </a:prstGeom>
          <a:noFill/>
        </p:spPr>
      </p:pic>
      <p:pic>
        <p:nvPicPr>
          <p:cNvPr id="62471" name="Picture 7" descr="C:\Users\acer\Desktop\KURBAN\kurban resimler\29281.jpg"/>
          <p:cNvPicPr>
            <a:picLocks noChangeAspect="1" noChangeArrowheads="1"/>
          </p:cNvPicPr>
          <p:nvPr/>
        </p:nvPicPr>
        <p:blipFill>
          <a:blip r:embed="rId8" cstate="print"/>
          <a:srcRect/>
          <a:stretch>
            <a:fillRect/>
          </a:stretch>
        </p:blipFill>
        <p:spPr bwMode="auto">
          <a:xfrm>
            <a:off x="6660232" y="2132856"/>
            <a:ext cx="2483768" cy="2955943"/>
          </a:xfrm>
          <a:prstGeom prst="rect">
            <a:avLst/>
          </a:prstGeom>
          <a:noFill/>
        </p:spPr>
      </p:pic>
      <p:pic>
        <p:nvPicPr>
          <p:cNvPr id="62472" name="Picture 8" descr="C:\Users\acer\Desktop\KURBAN\kurban resimler\256242.jpg"/>
          <p:cNvPicPr>
            <a:picLocks noChangeAspect="1" noChangeArrowheads="1"/>
          </p:cNvPicPr>
          <p:nvPr/>
        </p:nvPicPr>
        <p:blipFill>
          <a:blip r:embed="rId9" cstate="print"/>
          <a:srcRect/>
          <a:stretch>
            <a:fillRect/>
          </a:stretch>
        </p:blipFill>
        <p:spPr bwMode="auto">
          <a:xfrm>
            <a:off x="3707905" y="4653136"/>
            <a:ext cx="3528392" cy="2204864"/>
          </a:xfrm>
          <a:prstGeom prst="rect">
            <a:avLst/>
          </a:prstGeom>
          <a:noFill/>
        </p:spPr>
      </p:pic>
      <p:pic>
        <p:nvPicPr>
          <p:cNvPr id="13" name="Picture 7" descr="C:\Users\acer\Desktop\KURBAN\kurban resimler\71599.jpg"/>
          <p:cNvPicPr>
            <a:picLocks noChangeAspect="1" noChangeArrowheads="1"/>
          </p:cNvPicPr>
          <p:nvPr/>
        </p:nvPicPr>
        <p:blipFill>
          <a:blip r:embed="rId10" cstate="print"/>
          <a:srcRect/>
          <a:stretch>
            <a:fillRect/>
          </a:stretch>
        </p:blipFill>
        <p:spPr bwMode="auto">
          <a:xfrm>
            <a:off x="5931868" y="4725144"/>
            <a:ext cx="3212132" cy="2132856"/>
          </a:xfrm>
          <a:prstGeom prst="rect">
            <a:avLst/>
          </a:prstGeom>
          <a:noFill/>
        </p:spPr>
      </p:pic>
      <p:sp>
        <p:nvSpPr>
          <p:cNvPr id="12" name="11 Çapraz Köşesi Kesik Dikdörtgen"/>
          <p:cNvSpPr/>
          <p:nvPr/>
        </p:nvSpPr>
        <p:spPr>
          <a:xfrm rot="19394073">
            <a:off x="368455" y="2211566"/>
            <a:ext cx="8786874" cy="2480396"/>
          </a:xfrm>
          <a:prstGeom prst="snip2DiagRect">
            <a:avLst/>
          </a:prstGeom>
          <a:solidFill>
            <a:srgbClr val="92D05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4400" b="1" dirty="0" smtClean="0">
                <a:solidFill>
                  <a:srgbClr val="0070C0"/>
                </a:solidFill>
              </a:rPr>
              <a:t>	</a:t>
            </a:r>
            <a:r>
              <a:rPr lang="tr-TR" sz="4400" dirty="0" smtClean="0">
                <a:solidFill>
                  <a:schemeClr val="tx1"/>
                </a:solidFill>
                <a:latin typeface="Times New Roman" pitchFamily="18" charset="0"/>
                <a:cs typeface="Times New Roman" pitchFamily="18" charset="0"/>
              </a:rPr>
              <a:t> Kurbanlık hayvanlarda esas olan; kurbanın </a:t>
            </a:r>
            <a:r>
              <a:rPr lang="tr-TR" sz="4400" dirty="0" smtClean="0">
                <a:solidFill>
                  <a:srgbClr val="FF0000"/>
                </a:solidFill>
                <a:latin typeface="Times New Roman" pitchFamily="18" charset="0"/>
                <a:cs typeface="Times New Roman" pitchFamily="18" charset="0"/>
              </a:rPr>
              <a:t>sağlıklı, düzgün, azaları tastamam ve</a:t>
            </a:r>
            <a:r>
              <a:rPr lang="tr-TR" sz="4400" dirty="0" smtClean="0">
                <a:solidFill>
                  <a:schemeClr val="tx1"/>
                </a:solidFill>
                <a:latin typeface="Times New Roman" pitchFamily="18" charset="0"/>
                <a:cs typeface="Times New Roman" pitchFamily="18" charset="0"/>
              </a:rPr>
              <a:t> </a:t>
            </a:r>
            <a:r>
              <a:rPr lang="tr-TR" sz="4400" dirty="0" smtClean="0">
                <a:solidFill>
                  <a:srgbClr val="FF0000"/>
                </a:solidFill>
                <a:latin typeface="Times New Roman" pitchFamily="18" charset="0"/>
                <a:cs typeface="Times New Roman" pitchFamily="18" charset="0"/>
              </a:rPr>
              <a:t>besili</a:t>
            </a:r>
            <a:r>
              <a:rPr lang="tr-TR" sz="4400" dirty="0" smtClean="0">
                <a:solidFill>
                  <a:schemeClr val="tx1"/>
                </a:solidFill>
                <a:latin typeface="Times New Roman" pitchFamily="18" charset="0"/>
                <a:cs typeface="Times New Roman" pitchFamily="18" charset="0"/>
              </a:rPr>
              <a:t> olmasıdır.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5"/>
                                        </p:tgtEl>
                                        <p:attrNameLst>
                                          <p:attrName>style.visibility</p:attrName>
                                        </p:attrNameLst>
                                      </p:cBhvr>
                                      <p:to>
                                        <p:strVal val="visible"/>
                                      </p:to>
                                    </p:set>
                                    <p:anim calcmode="lin" valueType="num">
                                      <p:cBhvr additive="base">
                                        <p:cTn id="13" dur="500" fill="hold"/>
                                        <p:tgtEl>
                                          <p:spTgt spid="62465"/>
                                        </p:tgtEl>
                                        <p:attrNameLst>
                                          <p:attrName>ppt_x</p:attrName>
                                        </p:attrNameLst>
                                      </p:cBhvr>
                                      <p:tavLst>
                                        <p:tav tm="0">
                                          <p:val>
                                            <p:strVal val="#ppt_x"/>
                                          </p:val>
                                        </p:tav>
                                        <p:tav tm="100000">
                                          <p:val>
                                            <p:strVal val="#ppt_x"/>
                                          </p:val>
                                        </p:tav>
                                      </p:tavLst>
                                    </p:anim>
                                    <p:anim calcmode="lin" valueType="num">
                                      <p:cBhvr additive="base">
                                        <p:cTn id="14" dur="500" fill="hold"/>
                                        <p:tgtEl>
                                          <p:spTgt spid="6246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6"/>
                                        </p:tgtEl>
                                        <p:attrNameLst>
                                          <p:attrName>style.visibility</p:attrName>
                                        </p:attrNameLst>
                                      </p:cBhvr>
                                      <p:to>
                                        <p:strVal val="visible"/>
                                      </p:to>
                                    </p:set>
                                    <p:anim calcmode="lin" valueType="num">
                                      <p:cBhvr additive="base">
                                        <p:cTn id="19" dur="500" fill="hold"/>
                                        <p:tgtEl>
                                          <p:spTgt spid="62466"/>
                                        </p:tgtEl>
                                        <p:attrNameLst>
                                          <p:attrName>ppt_x</p:attrName>
                                        </p:attrNameLst>
                                      </p:cBhvr>
                                      <p:tavLst>
                                        <p:tav tm="0">
                                          <p:val>
                                            <p:strVal val="#ppt_x"/>
                                          </p:val>
                                        </p:tav>
                                        <p:tav tm="100000">
                                          <p:val>
                                            <p:strVal val="#ppt_x"/>
                                          </p:val>
                                        </p:tav>
                                      </p:tavLst>
                                    </p:anim>
                                    <p:anim calcmode="lin" valueType="num">
                                      <p:cBhvr additive="base">
                                        <p:cTn id="20" dur="500" fill="hold"/>
                                        <p:tgtEl>
                                          <p:spTgt spid="624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67"/>
                                        </p:tgtEl>
                                        <p:attrNameLst>
                                          <p:attrName>style.visibility</p:attrName>
                                        </p:attrNameLst>
                                      </p:cBhvr>
                                      <p:to>
                                        <p:strVal val="visible"/>
                                      </p:to>
                                    </p:set>
                                    <p:anim calcmode="lin" valueType="num">
                                      <p:cBhvr additive="base">
                                        <p:cTn id="25" dur="500" fill="hold"/>
                                        <p:tgtEl>
                                          <p:spTgt spid="62467"/>
                                        </p:tgtEl>
                                        <p:attrNameLst>
                                          <p:attrName>ppt_x</p:attrName>
                                        </p:attrNameLst>
                                      </p:cBhvr>
                                      <p:tavLst>
                                        <p:tav tm="0">
                                          <p:val>
                                            <p:strVal val="#ppt_x"/>
                                          </p:val>
                                        </p:tav>
                                        <p:tav tm="100000">
                                          <p:val>
                                            <p:strVal val="#ppt_x"/>
                                          </p:val>
                                        </p:tav>
                                      </p:tavLst>
                                    </p:anim>
                                    <p:anim calcmode="lin" valueType="num">
                                      <p:cBhvr additive="base">
                                        <p:cTn id="26"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468"/>
                                        </p:tgtEl>
                                        <p:attrNameLst>
                                          <p:attrName>style.visibility</p:attrName>
                                        </p:attrNameLst>
                                      </p:cBhvr>
                                      <p:to>
                                        <p:strVal val="visible"/>
                                      </p:to>
                                    </p:set>
                                    <p:anim calcmode="lin" valueType="num">
                                      <p:cBhvr additive="base">
                                        <p:cTn id="31" dur="500" fill="hold"/>
                                        <p:tgtEl>
                                          <p:spTgt spid="62468"/>
                                        </p:tgtEl>
                                        <p:attrNameLst>
                                          <p:attrName>ppt_x</p:attrName>
                                        </p:attrNameLst>
                                      </p:cBhvr>
                                      <p:tavLst>
                                        <p:tav tm="0">
                                          <p:val>
                                            <p:strVal val="#ppt_x"/>
                                          </p:val>
                                        </p:tav>
                                        <p:tav tm="100000">
                                          <p:val>
                                            <p:strVal val="#ppt_x"/>
                                          </p:val>
                                        </p:tav>
                                      </p:tavLst>
                                    </p:anim>
                                    <p:anim calcmode="lin" valueType="num">
                                      <p:cBhvr additive="base">
                                        <p:cTn id="32"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2469"/>
                                        </p:tgtEl>
                                        <p:attrNameLst>
                                          <p:attrName>style.visibility</p:attrName>
                                        </p:attrNameLst>
                                      </p:cBhvr>
                                      <p:to>
                                        <p:strVal val="visible"/>
                                      </p:to>
                                    </p:set>
                                    <p:anim calcmode="lin" valueType="num">
                                      <p:cBhvr additive="base">
                                        <p:cTn id="37" dur="500" fill="hold"/>
                                        <p:tgtEl>
                                          <p:spTgt spid="62469"/>
                                        </p:tgtEl>
                                        <p:attrNameLst>
                                          <p:attrName>ppt_x</p:attrName>
                                        </p:attrNameLst>
                                      </p:cBhvr>
                                      <p:tavLst>
                                        <p:tav tm="0">
                                          <p:val>
                                            <p:strVal val="#ppt_x"/>
                                          </p:val>
                                        </p:tav>
                                        <p:tav tm="100000">
                                          <p:val>
                                            <p:strVal val="#ppt_x"/>
                                          </p:val>
                                        </p:tav>
                                      </p:tavLst>
                                    </p:anim>
                                    <p:anim calcmode="lin" valueType="num">
                                      <p:cBhvr additive="base">
                                        <p:cTn id="38" dur="500" fill="hold"/>
                                        <p:tgtEl>
                                          <p:spTgt spid="6246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2471"/>
                                        </p:tgtEl>
                                        <p:attrNameLst>
                                          <p:attrName>style.visibility</p:attrName>
                                        </p:attrNameLst>
                                      </p:cBhvr>
                                      <p:to>
                                        <p:strVal val="visible"/>
                                      </p:to>
                                    </p:set>
                                    <p:anim calcmode="lin" valueType="num">
                                      <p:cBhvr additive="base">
                                        <p:cTn id="43" dur="500" fill="hold"/>
                                        <p:tgtEl>
                                          <p:spTgt spid="62471"/>
                                        </p:tgtEl>
                                        <p:attrNameLst>
                                          <p:attrName>ppt_x</p:attrName>
                                        </p:attrNameLst>
                                      </p:cBhvr>
                                      <p:tavLst>
                                        <p:tav tm="0">
                                          <p:val>
                                            <p:strVal val="#ppt_x"/>
                                          </p:val>
                                        </p:tav>
                                        <p:tav tm="100000">
                                          <p:val>
                                            <p:strVal val="#ppt_x"/>
                                          </p:val>
                                        </p:tav>
                                      </p:tavLst>
                                    </p:anim>
                                    <p:anim calcmode="lin" valueType="num">
                                      <p:cBhvr additive="base">
                                        <p:cTn id="44" dur="500" fill="hold"/>
                                        <p:tgtEl>
                                          <p:spTgt spid="6247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2470"/>
                                        </p:tgtEl>
                                        <p:attrNameLst>
                                          <p:attrName>style.visibility</p:attrName>
                                        </p:attrNameLst>
                                      </p:cBhvr>
                                      <p:to>
                                        <p:strVal val="visible"/>
                                      </p:to>
                                    </p:set>
                                    <p:anim calcmode="lin" valueType="num">
                                      <p:cBhvr additive="base">
                                        <p:cTn id="47" dur="500" fill="hold"/>
                                        <p:tgtEl>
                                          <p:spTgt spid="62470"/>
                                        </p:tgtEl>
                                        <p:attrNameLst>
                                          <p:attrName>ppt_x</p:attrName>
                                        </p:attrNameLst>
                                      </p:cBhvr>
                                      <p:tavLst>
                                        <p:tav tm="0">
                                          <p:val>
                                            <p:strVal val="#ppt_x"/>
                                          </p:val>
                                        </p:tav>
                                        <p:tav tm="100000">
                                          <p:val>
                                            <p:strVal val="#ppt_x"/>
                                          </p:val>
                                        </p:tav>
                                      </p:tavLst>
                                    </p:anim>
                                    <p:anim calcmode="lin" valueType="num">
                                      <p:cBhvr additive="base">
                                        <p:cTn id="48" dur="500" fill="hold"/>
                                        <p:tgtEl>
                                          <p:spTgt spid="6247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2472"/>
                                        </p:tgtEl>
                                        <p:attrNameLst>
                                          <p:attrName>style.visibility</p:attrName>
                                        </p:attrNameLst>
                                      </p:cBhvr>
                                      <p:to>
                                        <p:strVal val="visible"/>
                                      </p:to>
                                    </p:set>
                                    <p:anim calcmode="lin" valueType="num">
                                      <p:cBhvr additive="base">
                                        <p:cTn id="53" dur="500" fill="hold"/>
                                        <p:tgtEl>
                                          <p:spTgt spid="62472"/>
                                        </p:tgtEl>
                                        <p:attrNameLst>
                                          <p:attrName>ppt_x</p:attrName>
                                        </p:attrNameLst>
                                      </p:cBhvr>
                                      <p:tavLst>
                                        <p:tav tm="0">
                                          <p:val>
                                            <p:strVal val="#ppt_x"/>
                                          </p:val>
                                        </p:tav>
                                        <p:tav tm="100000">
                                          <p:val>
                                            <p:strVal val="#ppt_x"/>
                                          </p:val>
                                        </p:tav>
                                      </p:tavLst>
                                    </p:anim>
                                    <p:anim calcmode="lin" valueType="num">
                                      <p:cBhvr additive="base">
                                        <p:cTn id="54" dur="500" fill="hold"/>
                                        <p:tgtEl>
                                          <p:spTgt spid="6247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1+#ppt_w/2"/>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84690" y="516002"/>
            <a:ext cx="8616465" cy="4929222"/>
          </a:xfrm>
          <a:prstGeom prst="snip2DiagRect">
            <a:avLst>
              <a:gd name="adj1" fmla="val 0"/>
              <a:gd name="adj2" fmla="val 345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solidFill>
                  <a:srgbClr val="FF0000"/>
                </a:solidFill>
              </a:rPr>
              <a:t>“</a:t>
            </a:r>
            <a:r>
              <a:rPr lang="tr-TR" sz="2800" i="1" dirty="0">
                <a:solidFill>
                  <a:srgbClr val="FF0000"/>
                </a:solidFill>
              </a:rPr>
              <a:t>Topallığı açıkça belli olan, </a:t>
            </a:r>
            <a:r>
              <a:rPr lang="ar-SA" sz="4000" dirty="0" smtClean="0">
                <a:solidFill>
                  <a:schemeClr val="tx1"/>
                </a:solidFill>
                <a:latin typeface="HASENAT4" pitchFamily="2" charset="-78"/>
                <a:cs typeface="HASENAT4" pitchFamily="2" charset="-78"/>
              </a:rPr>
              <a:t>لَا </a:t>
            </a:r>
            <a:r>
              <a:rPr lang="ar-SA" sz="4000" dirty="0">
                <a:solidFill>
                  <a:schemeClr val="tx1"/>
                </a:solidFill>
                <a:latin typeface="HASENAT4" pitchFamily="2" charset="-78"/>
                <a:cs typeface="HASENAT4" pitchFamily="2" charset="-78"/>
              </a:rPr>
              <a:t>يُضَحَّى </a:t>
            </a:r>
            <a:r>
              <a:rPr lang="ar-SA" sz="4000" dirty="0" smtClean="0">
                <a:solidFill>
                  <a:schemeClr val="tx1"/>
                </a:solidFill>
                <a:latin typeface="HASENAT4" pitchFamily="2" charset="-78"/>
                <a:cs typeface="HASENAT4" pitchFamily="2" charset="-78"/>
              </a:rPr>
              <a:t>بالعَرج</a:t>
            </a:r>
            <a:r>
              <a:rPr lang="ar-SA" sz="4000" dirty="0">
                <a:solidFill>
                  <a:schemeClr val="tx1"/>
                </a:solidFill>
                <a:latin typeface="HASENAT4" pitchFamily="2" charset="-78"/>
                <a:cs typeface="HASENAT4" pitchFamily="2" charset="-78"/>
              </a:rPr>
              <a:t>َ</a:t>
            </a:r>
            <a:r>
              <a:rPr lang="ar-SA" sz="4000" dirty="0" smtClean="0">
                <a:solidFill>
                  <a:schemeClr val="tx1"/>
                </a:solidFill>
                <a:latin typeface="HASENAT4" pitchFamily="2" charset="-78"/>
                <a:cs typeface="HASENAT4" pitchFamily="2" charset="-78"/>
              </a:rPr>
              <a:t>اءِ بيِّنٌ </a:t>
            </a:r>
            <a:r>
              <a:rPr lang="ar-SA" sz="4000" dirty="0">
                <a:solidFill>
                  <a:schemeClr val="tx1"/>
                </a:solidFill>
                <a:latin typeface="HASENAT4" pitchFamily="2" charset="-78"/>
                <a:cs typeface="HASENAT4" pitchFamily="2" charset="-78"/>
              </a:rPr>
              <a:t>ظَلعُهَا </a:t>
            </a:r>
            <a:endParaRPr lang="tr-TR" sz="4000" dirty="0" smtClean="0">
              <a:solidFill>
                <a:schemeClr val="tx1"/>
              </a:solidFill>
              <a:latin typeface="HASENAT4" pitchFamily="2" charset="-78"/>
              <a:cs typeface="HASENAT4" pitchFamily="2" charset="-78"/>
            </a:endParaRPr>
          </a:p>
          <a:p>
            <a:pPr algn="r"/>
            <a:r>
              <a:rPr lang="tr-TR" sz="3200" i="1" dirty="0" smtClean="0">
                <a:solidFill>
                  <a:srgbClr val="0070C0"/>
                </a:solidFill>
              </a:rPr>
              <a:t>Körlüğü açıkça </a:t>
            </a:r>
            <a:r>
              <a:rPr lang="tr-TR" sz="3200" i="1" dirty="0">
                <a:solidFill>
                  <a:srgbClr val="0070C0"/>
                </a:solidFill>
              </a:rPr>
              <a:t>belli olan,</a:t>
            </a:r>
            <a:r>
              <a:rPr lang="tr-TR" sz="4000" i="1" dirty="0">
                <a:solidFill>
                  <a:srgbClr val="0070C0"/>
                </a:solidFill>
              </a:rPr>
              <a:t> </a:t>
            </a:r>
            <a:r>
              <a:rPr lang="ar-SA" sz="4000" dirty="0" smtClean="0">
                <a:solidFill>
                  <a:schemeClr val="tx1"/>
                </a:solidFill>
                <a:latin typeface="HASENAT4" pitchFamily="2" charset="-78"/>
                <a:cs typeface="HASENAT4" pitchFamily="2" charset="-78"/>
              </a:rPr>
              <a:t>وَلَا بالعَور</a:t>
            </a:r>
            <a:r>
              <a:rPr lang="ar-SA" sz="4000" dirty="0">
                <a:solidFill>
                  <a:schemeClr val="tx1"/>
                </a:solidFill>
                <a:latin typeface="HASENAT4" pitchFamily="2" charset="-78"/>
                <a:cs typeface="HASENAT4" pitchFamily="2" charset="-78"/>
              </a:rPr>
              <a:t>َ</a:t>
            </a:r>
            <a:r>
              <a:rPr lang="ar-SA" sz="4000" dirty="0" smtClean="0">
                <a:solidFill>
                  <a:schemeClr val="tx1"/>
                </a:solidFill>
                <a:latin typeface="HASENAT4" pitchFamily="2" charset="-78"/>
                <a:cs typeface="HASENAT4" pitchFamily="2" charset="-78"/>
              </a:rPr>
              <a:t>اءِ </a:t>
            </a:r>
            <a:r>
              <a:rPr lang="ar-SA" sz="4000" dirty="0">
                <a:solidFill>
                  <a:schemeClr val="tx1"/>
                </a:solidFill>
                <a:latin typeface="HASENAT4" pitchFamily="2" charset="-78"/>
                <a:cs typeface="HASENAT4" pitchFamily="2" charset="-78"/>
              </a:rPr>
              <a:t>بَيِّنٌ عورُهَا </a:t>
            </a:r>
            <a:endParaRPr lang="tr-TR" sz="4000" dirty="0" smtClean="0">
              <a:solidFill>
                <a:schemeClr val="tx1"/>
              </a:solidFill>
              <a:latin typeface="HASENAT4" pitchFamily="2" charset="-78"/>
              <a:cs typeface="HASENAT4" pitchFamily="2" charset="-78"/>
            </a:endParaRPr>
          </a:p>
          <a:p>
            <a:pPr algn="r"/>
            <a:r>
              <a:rPr lang="tr-TR" sz="2800" i="1" dirty="0" smtClean="0">
                <a:solidFill>
                  <a:srgbClr val="7030A0"/>
                </a:solidFill>
              </a:rPr>
              <a:t>Hastalığı açıkça </a:t>
            </a:r>
            <a:r>
              <a:rPr lang="tr-TR" sz="2800" i="1" dirty="0">
                <a:solidFill>
                  <a:srgbClr val="7030A0"/>
                </a:solidFill>
              </a:rPr>
              <a:t>belli olan </a:t>
            </a:r>
            <a:r>
              <a:rPr lang="tr-TR" sz="2800" i="1" dirty="0">
                <a:solidFill>
                  <a:srgbClr val="00B050"/>
                </a:solidFill>
              </a:rPr>
              <a:t>hasta</a:t>
            </a:r>
            <a:r>
              <a:rPr lang="tr-TR" sz="2800" i="1" dirty="0">
                <a:solidFill>
                  <a:srgbClr val="FF0000"/>
                </a:solidFill>
              </a:rPr>
              <a:t> </a:t>
            </a:r>
            <a:r>
              <a:rPr lang="ar-SA" sz="4000" dirty="0" smtClean="0">
                <a:solidFill>
                  <a:schemeClr val="tx1"/>
                </a:solidFill>
                <a:latin typeface="HASENAT4" pitchFamily="2" charset="-78"/>
                <a:cs typeface="HASENAT4" pitchFamily="2" charset="-78"/>
              </a:rPr>
              <a:t>وَلَا بالمَريض</a:t>
            </a:r>
            <a:r>
              <a:rPr lang="ar-SA" sz="4000" dirty="0">
                <a:solidFill>
                  <a:schemeClr val="tx1"/>
                </a:solidFill>
                <a:latin typeface="HASENAT4" pitchFamily="2" charset="-78"/>
                <a:cs typeface="HASENAT4" pitchFamily="2" charset="-78"/>
              </a:rPr>
              <a:t>َ</a:t>
            </a:r>
            <a:r>
              <a:rPr lang="ar-SA" sz="4000" dirty="0" smtClean="0">
                <a:solidFill>
                  <a:schemeClr val="tx1"/>
                </a:solidFill>
                <a:latin typeface="HASENAT4" pitchFamily="2" charset="-78"/>
                <a:cs typeface="HASENAT4" pitchFamily="2" charset="-78"/>
              </a:rPr>
              <a:t>ةِ </a:t>
            </a:r>
            <a:r>
              <a:rPr lang="ar-SA" sz="4000" dirty="0">
                <a:solidFill>
                  <a:schemeClr val="tx1"/>
                </a:solidFill>
                <a:latin typeface="HASENAT4" pitchFamily="2" charset="-78"/>
                <a:cs typeface="HASENAT4" pitchFamily="2" charset="-78"/>
              </a:rPr>
              <a:t>بَيِّنٌ </a:t>
            </a:r>
            <a:r>
              <a:rPr lang="ar-SA" sz="4000" dirty="0" smtClean="0">
                <a:solidFill>
                  <a:schemeClr val="tx1"/>
                </a:solidFill>
                <a:latin typeface="HASENAT4" pitchFamily="2" charset="-78"/>
                <a:cs typeface="HASENAT4" pitchFamily="2" charset="-78"/>
              </a:rPr>
              <a:t>مَرَضُه</a:t>
            </a:r>
            <a:r>
              <a:rPr lang="ar-SA" sz="4000" dirty="0">
                <a:solidFill>
                  <a:schemeClr val="tx1"/>
                </a:solidFill>
                <a:latin typeface="HASENAT4" pitchFamily="2" charset="-78"/>
                <a:cs typeface="HASENAT4" pitchFamily="2" charset="-78"/>
              </a:rPr>
              <a:t>َ</a:t>
            </a:r>
            <a:r>
              <a:rPr lang="ar-SA" sz="4000" dirty="0" smtClean="0">
                <a:solidFill>
                  <a:schemeClr val="tx1"/>
                </a:solidFill>
                <a:latin typeface="HASENAT4" pitchFamily="2" charset="-78"/>
                <a:cs typeface="HASENAT4" pitchFamily="2" charset="-78"/>
              </a:rPr>
              <a:t>ا </a:t>
            </a:r>
            <a:endParaRPr lang="tr-TR" sz="4000" dirty="0" smtClean="0">
              <a:solidFill>
                <a:schemeClr val="tx1"/>
              </a:solidFill>
              <a:latin typeface="HASENAT4" pitchFamily="2" charset="-78"/>
              <a:cs typeface="HASENAT4" pitchFamily="2" charset="-78"/>
            </a:endParaRPr>
          </a:p>
          <a:p>
            <a:pPr algn="r"/>
            <a:r>
              <a:rPr lang="tr-TR" sz="2600" b="1" i="1" dirty="0" smtClean="0">
                <a:solidFill>
                  <a:schemeClr val="accent6">
                    <a:lumMod val="50000"/>
                  </a:schemeClr>
                </a:solidFill>
                <a:latin typeface="Times New Roman" panose="02020603050405020304" pitchFamily="18" charset="0"/>
                <a:cs typeface="Times New Roman" panose="02020603050405020304" pitchFamily="18" charset="0"/>
              </a:rPr>
              <a:t>İliği kurumuş </a:t>
            </a:r>
            <a:r>
              <a:rPr lang="tr-TR" sz="2600" b="1" i="1" dirty="0">
                <a:solidFill>
                  <a:schemeClr val="accent6">
                    <a:lumMod val="50000"/>
                  </a:schemeClr>
                </a:solidFill>
                <a:latin typeface="Times New Roman" panose="02020603050405020304" pitchFamily="18" charset="0"/>
                <a:cs typeface="Times New Roman" panose="02020603050405020304" pitchFamily="18" charset="0"/>
              </a:rPr>
              <a:t>derecede zayıf </a:t>
            </a:r>
            <a:r>
              <a:rPr lang="tr-TR" sz="2600" b="1" i="1" dirty="0">
                <a:solidFill>
                  <a:srgbClr val="FF0000"/>
                </a:solidFill>
                <a:latin typeface="Times New Roman" panose="02020603050405020304" pitchFamily="18" charset="0"/>
                <a:cs typeface="Times New Roman" panose="02020603050405020304" pitchFamily="18" charset="0"/>
              </a:rPr>
              <a:t>olan </a:t>
            </a:r>
            <a:r>
              <a:rPr lang="ar-SA" sz="4000" dirty="0" smtClean="0">
                <a:solidFill>
                  <a:schemeClr val="tx1"/>
                </a:solidFill>
                <a:latin typeface="HASENAT4" pitchFamily="2" charset="-78"/>
                <a:cs typeface="HASENAT4" pitchFamily="2" charset="-78"/>
              </a:rPr>
              <a:t>وَلَا بالعَجف</a:t>
            </a:r>
            <a:r>
              <a:rPr lang="ar-SA" sz="4000" dirty="0">
                <a:solidFill>
                  <a:schemeClr val="tx1"/>
                </a:solidFill>
                <a:latin typeface="HASENAT4" pitchFamily="2" charset="-78"/>
                <a:cs typeface="HASENAT4" pitchFamily="2" charset="-78"/>
              </a:rPr>
              <a:t>َ</a:t>
            </a:r>
            <a:r>
              <a:rPr lang="ar-SA" sz="4000" dirty="0" smtClean="0">
                <a:solidFill>
                  <a:schemeClr val="tx1"/>
                </a:solidFill>
                <a:latin typeface="HASENAT4" pitchFamily="2" charset="-78"/>
                <a:cs typeface="HASENAT4" pitchFamily="2" charset="-78"/>
              </a:rPr>
              <a:t>اءِ التي </a:t>
            </a:r>
            <a:r>
              <a:rPr lang="ar-SA" sz="4000" dirty="0">
                <a:solidFill>
                  <a:schemeClr val="tx1"/>
                </a:solidFill>
                <a:latin typeface="HASENAT4" pitchFamily="2" charset="-78"/>
                <a:cs typeface="HASENAT4" pitchFamily="2" charset="-78"/>
              </a:rPr>
              <a:t>لَا </a:t>
            </a:r>
            <a:r>
              <a:rPr lang="ar-SA" sz="4000" dirty="0" smtClean="0">
                <a:solidFill>
                  <a:schemeClr val="tx1"/>
                </a:solidFill>
                <a:latin typeface="HASENAT4" pitchFamily="2" charset="-78"/>
                <a:cs typeface="HASENAT4" pitchFamily="2" charset="-78"/>
              </a:rPr>
              <a:t>تُنقى</a:t>
            </a:r>
            <a:endParaRPr lang="tr-TR" sz="2000" b="1" i="1" dirty="0" smtClean="0">
              <a:solidFill>
                <a:schemeClr val="tx1"/>
              </a:solidFill>
            </a:endParaRPr>
          </a:p>
          <a:p>
            <a:pPr algn="ctr"/>
            <a:r>
              <a:rPr lang="tr-TR" sz="5400" b="1" i="1" u="sng" dirty="0" smtClean="0">
                <a:solidFill>
                  <a:schemeClr val="tx1"/>
                </a:solidFill>
                <a:effectLst>
                  <a:outerShdw blurRad="38100" dist="38100" dir="2700000" algn="tl">
                    <a:srgbClr val="000000">
                      <a:alpha val="43137"/>
                    </a:srgbClr>
                  </a:outerShdw>
                </a:effectLst>
              </a:rPr>
              <a:t>hayvanlar kurban edilmez</a:t>
            </a:r>
            <a:r>
              <a:rPr lang="tr-TR" sz="5400" i="1" dirty="0" smtClean="0">
                <a:solidFill>
                  <a:srgbClr val="FF0000"/>
                </a:solidFill>
                <a:effectLst>
                  <a:outerShdw blurRad="38100" dist="38100" dir="2700000" algn="tl">
                    <a:srgbClr val="000000">
                      <a:alpha val="43137"/>
                    </a:srgbClr>
                  </a:outerShdw>
                </a:effectLst>
              </a:rPr>
              <a:t>”</a:t>
            </a:r>
            <a:endParaRPr lang="tr-TR" sz="2400" i="1" dirty="0" smtClean="0">
              <a:solidFill>
                <a:srgbClr val="FF0000"/>
              </a:solidFill>
              <a:effectLst>
                <a:outerShdw blurRad="38100" dist="38100" dir="2700000" algn="tl">
                  <a:srgbClr val="000000">
                    <a:alpha val="43137"/>
                  </a:srgbClr>
                </a:outerShdw>
              </a:effectLst>
            </a:endParaRPr>
          </a:p>
          <a:p>
            <a:pPr algn="ctr"/>
            <a:r>
              <a:rPr lang="tr-TR" sz="1400" dirty="0" smtClean="0">
                <a:solidFill>
                  <a:schemeClr val="tx1"/>
                </a:solidFill>
              </a:rPr>
              <a:t> (</a:t>
            </a:r>
            <a:r>
              <a:rPr lang="tr-TR" sz="1400" dirty="0" err="1" smtClean="0">
                <a:solidFill>
                  <a:schemeClr val="tx1"/>
                </a:solidFill>
              </a:rPr>
              <a:t>Tirmizi</a:t>
            </a:r>
            <a:r>
              <a:rPr lang="tr-TR" sz="1400" dirty="0" smtClean="0">
                <a:solidFill>
                  <a:schemeClr val="tx1"/>
                </a:solidFill>
              </a:rPr>
              <a:t>, </a:t>
            </a:r>
            <a:r>
              <a:rPr lang="tr-TR" sz="1400" dirty="0" err="1" smtClean="0">
                <a:solidFill>
                  <a:schemeClr val="tx1"/>
                </a:solidFill>
              </a:rPr>
              <a:t>Edahi</a:t>
            </a:r>
            <a:r>
              <a:rPr lang="tr-TR" sz="1400" dirty="0" smtClean="0">
                <a:solidFill>
                  <a:schemeClr val="tx1"/>
                </a:solidFill>
              </a:rPr>
              <a:t>, 5. IV,86)</a:t>
            </a:r>
          </a:p>
          <a:p>
            <a:pPr algn="r"/>
            <a:endParaRPr lang="tr-TR" sz="1400" dirty="0" smtClean="0">
              <a:solidFill>
                <a:schemeClr val="tx1"/>
              </a:solidFill>
            </a:endParaRPr>
          </a:p>
          <a:p>
            <a:pPr algn="r"/>
            <a:endParaRPr lang="tr-TR" sz="1400" dirty="0" smtClean="0">
              <a:solidFill>
                <a:schemeClr val="tx1"/>
              </a:solidFill>
            </a:endParaRPr>
          </a:p>
          <a:p>
            <a:pPr algn="r"/>
            <a:endParaRPr lang="tr-TR" sz="1400" dirty="0" smtClean="0">
              <a:solidFill>
                <a:schemeClr val="tx1"/>
              </a:solidFill>
            </a:endParaRPr>
          </a:p>
          <a:p>
            <a:pPr algn="r"/>
            <a:endParaRPr lang="tr-TR" sz="1400" dirty="0">
              <a:solidFill>
                <a:schemeClr val="tx1"/>
              </a:solidFill>
            </a:endParaRPr>
          </a:p>
        </p:txBody>
      </p:sp>
      <p:sp>
        <p:nvSpPr>
          <p:cNvPr id="5" name="Text Box 3"/>
          <p:cNvSpPr txBox="1">
            <a:spLocks noChangeArrowheads="1"/>
          </p:cNvSpPr>
          <p:nvPr/>
        </p:nvSpPr>
        <p:spPr bwMode="auto">
          <a:xfrm rot="16200000">
            <a:off x="-3109829" y="3136613"/>
            <a:ext cx="6858002" cy="584775"/>
          </a:xfrm>
          <a:prstGeom prst="rect">
            <a:avLst/>
          </a:prstGeom>
          <a:solidFill>
            <a:srgbClr val="92D050"/>
          </a:solidFill>
          <a:ln w="9525">
            <a:noFill/>
            <a:miter lim="800000"/>
            <a:headEnd/>
            <a:tailEnd/>
          </a:ln>
        </p:spPr>
        <p:txBody>
          <a:bodyPr wrap="square">
            <a:spAutoFit/>
          </a:bodyPr>
          <a:lstStyle/>
          <a:p>
            <a:pPr algn="ctr"/>
            <a:r>
              <a:rPr lang="tr-TR" sz="3200" b="1" dirty="0" smtClean="0">
                <a:latin typeface="Times New Roman" pitchFamily="18" charset="0"/>
                <a:cs typeface="Times New Roman" pitchFamily="18" charset="0"/>
              </a:rPr>
              <a:t>Kurban Edilemeyecek Hayvanlar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rot="16200000">
            <a:off x="-3244366" y="3228944"/>
            <a:ext cx="6858002" cy="400110"/>
          </a:xfrm>
          <a:prstGeom prst="rect">
            <a:avLst/>
          </a:prstGeom>
          <a:noFill/>
          <a:ln w="9525">
            <a:noFill/>
            <a:miter lim="800000"/>
            <a:headEnd/>
            <a:tailEnd/>
          </a:ln>
        </p:spPr>
        <p:txBody>
          <a:bodyPr wrap="square">
            <a:spAutoFit/>
          </a:bodyPr>
          <a:lstStyle/>
          <a:p>
            <a:pPr algn="ctr" eaLnBrk="0" hangingPunct="0"/>
            <a:r>
              <a:rPr lang="tr-TR" sz="2000" b="1" dirty="0" smtClean="0">
                <a:latin typeface="Times New Roman" pitchFamily="18" charset="0"/>
                <a:cs typeface="Times New Roman" pitchFamily="18" charset="0"/>
              </a:rPr>
              <a:t>İslam Dininde İki Bayram</a:t>
            </a:r>
          </a:p>
        </p:txBody>
      </p:sp>
      <p:pic>
        <p:nvPicPr>
          <p:cNvPr id="6" name="Picture 2" descr="eski medine fotolar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933056"/>
            <a:ext cx="4788025" cy="2853400"/>
          </a:xfrm>
          <a:prstGeom prst="rect">
            <a:avLst/>
          </a:prstGeom>
          <a:noFill/>
          <a:extLst>
            <a:ext uri="{909E8E84-426E-40DD-AFC4-6F175D3DCCD1}">
              <a14:hiddenFill xmlns:a14="http://schemas.microsoft.com/office/drawing/2010/main">
                <a:solidFill>
                  <a:srgbClr val="FFFFFF"/>
                </a:solidFill>
              </a14:hiddenFill>
            </a:ext>
          </a:extLst>
        </p:spPr>
      </p:pic>
      <p:sp>
        <p:nvSpPr>
          <p:cNvPr id="7" name="11 Çapraz Köşesi Kesik Dikdörtgen"/>
          <p:cNvSpPr/>
          <p:nvPr/>
        </p:nvSpPr>
        <p:spPr>
          <a:xfrm>
            <a:off x="400112" y="-2"/>
            <a:ext cx="8759310" cy="4149082"/>
          </a:xfrm>
          <a:prstGeom prst="snip2DiagRect">
            <a:avLst>
              <a:gd name="adj1" fmla="val 0"/>
              <a:gd name="adj2" fmla="val 0"/>
            </a:avLst>
          </a:prstGeom>
          <a:ln/>
        </p:spPr>
        <p:style>
          <a:lnRef idx="2">
            <a:schemeClr val="accent3"/>
          </a:lnRef>
          <a:fillRef idx="1">
            <a:schemeClr val="lt1"/>
          </a:fillRef>
          <a:effectRef idx="0">
            <a:schemeClr val="accent3"/>
          </a:effectRef>
          <a:fontRef idx="minor">
            <a:schemeClr val="dk1"/>
          </a:fontRef>
        </p:style>
        <p:txBody>
          <a:bodyPr rtlCol="0" anchor="ctr"/>
          <a:lstStyle/>
          <a:p>
            <a:pPr algn="ctr" rtl="1"/>
            <a:r>
              <a:rPr lang="ar-SA" sz="4000" dirty="0" smtClean="0">
                <a:solidFill>
                  <a:schemeClr val="tx1"/>
                </a:solidFill>
                <a:latin typeface="HASENAT4" pitchFamily="2" charset="-78"/>
                <a:cs typeface="Emine" panose="03020400000000000000" pitchFamily="66" charset="-78"/>
              </a:rPr>
              <a:t>إنَّ أعْظَمَ الايَّامِ عِنْدَ اللّهِ يَوْمُ النَّحْرِ ثُمَّ يَوْمُ النَّفْرِ </a:t>
            </a:r>
            <a:endParaRPr lang="tr-TR" sz="4000" dirty="0" smtClean="0">
              <a:solidFill>
                <a:schemeClr val="tx1"/>
              </a:solidFill>
              <a:cs typeface="Emine" panose="03020400000000000000" pitchFamily="66" charset="-78"/>
            </a:endParaRPr>
          </a:p>
          <a:p>
            <a:pPr algn="ctr"/>
            <a:r>
              <a:rPr lang="tr-TR" sz="2000" dirty="0" smtClean="0">
                <a:solidFill>
                  <a:schemeClr val="tx1"/>
                </a:solidFill>
              </a:rPr>
              <a:t>Abdullah </a:t>
            </a:r>
            <a:r>
              <a:rPr lang="tr-TR" sz="2000" dirty="0" err="1" smtClean="0">
                <a:solidFill>
                  <a:schemeClr val="tx1"/>
                </a:solidFill>
              </a:rPr>
              <a:t>İbnu</a:t>
            </a:r>
            <a:r>
              <a:rPr lang="tr-TR" sz="2000" dirty="0" smtClean="0">
                <a:solidFill>
                  <a:schemeClr val="tx1"/>
                </a:solidFill>
              </a:rPr>
              <a:t> Kurt anlatıyor: "</a:t>
            </a:r>
            <a:r>
              <a:rPr lang="tr-TR" sz="2000" dirty="0" err="1" smtClean="0">
                <a:solidFill>
                  <a:schemeClr val="tx1"/>
                </a:solidFill>
              </a:rPr>
              <a:t>Resulullah</a:t>
            </a:r>
            <a:r>
              <a:rPr lang="tr-TR" sz="2000" dirty="0" smtClean="0">
                <a:solidFill>
                  <a:schemeClr val="tx1"/>
                </a:solidFill>
              </a:rPr>
              <a:t> (a.s) buyurdular ki:</a:t>
            </a:r>
          </a:p>
          <a:p>
            <a:pPr algn="ctr"/>
            <a:r>
              <a:rPr lang="tr-TR" sz="3200" dirty="0" smtClean="0">
                <a:solidFill>
                  <a:schemeClr val="tx1"/>
                </a:solidFill>
              </a:rPr>
              <a:t>"</a:t>
            </a:r>
            <a:r>
              <a:rPr lang="tr-TR" sz="3200" b="1" dirty="0" smtClean="0">
                <a:solidFill>
                  <a:srgbClr val="FF0000"/>
                </a:solidFill>
              </a:rPr>
              <a:t>Allah indinde günlerin en büyüğü Kurban bayramı günüdür, </a:t>
            </a:r>
            <a:r>
              <a:rPr lang="tr-TR" sz="3200" b="1" dirty="0" smtClean="0">
                <a:solidFill>
                  <a:schemeClr val="tx1"/>
                </a:solidFill>
              </a:rPr>
              <a:t>bunu, fazilette </a:t>
            </a:r>
            <a:r>
              <a:rPr lang="tr-TR" sz="3200" b="1" dirty="0" err="1" smtClean="0">
                <a:solidFill>
                  <a:schemeClr val="tx1"/>
                </a:solidFill>
              </a:rPr>
              <a:t>Nefr</a:t>
            </a:r>
            <a:r>
              <a:rPr lang="tr-TR" sz="3200" b="1" dirty="0" smtClean="0">
                <a:solidFill>
                  <a:schemeClr val="tx1"/>
                </a:solidFill>
              </a:rPr>
              <a:t> günü (teşrik günlerinin ikinci günü) takip eder.</a:t>
            </a:r>
            <a:r>
              <a:rPr lang="tr-TR" sz="3200" dirty="0" smtClean="0">
                <a:solidFill>
                  <a:schemeClr val="tx1"/>
                </a:solidFill>
              </a:rPr>
              <a:t>"  </a:t>
            </a:r>
          </a:p>
          <a:p>
            <a:pPr algn="ctr"/>
            <a:r>
              <a:rPr lang="tr-TR" sz="1400" dirty="0" smtClean="0">
                <a:solidFill>
                  <a:schemeClr val="tx1"/>
                </a:solidFill>
              </a:rPr>
              <a:t>(</a:t>
            </a:r>
            <a:r>
              <a:rPr lang="tr-TR" sz="1400" dirty="0" err="1" smtClean="0">
                <a:solidFill>
                  <a:schemeClr val="tx1"/>
                </a:solidFill>
              </a:rPr>
              <a:t>Ebû</a:t>
            </a:r>
            <a:r>
              <a:rPr lang="tr-TR" sz="1400" dirty="0" smtClean="0">
                <a:solidFill>
                  <a:schemeClr val="tx1"/>
                </a:solidFill>
              </a:rPr>
              <a:t> Davud, </a:t>
            </a:r>
            <a:r>
              <a:rPr lang="tr-TR" sz="1400" dirty="0" err="1" smtClean="0">
                <a:solidFill>
                  <a:schemeClr val="tx1"/>
                </a:solidFill>
              </a:rPr>
              <a:t>Menâsik</a:t>
            </a:r>
            <a:r>
              <a:rPr lang="tr-TR" sz="1400" dirty="0" smtClean="0">
                <a:solidFill>
                  <a:schemeClr val="tx1"/>
                </a:solidFill>
              </a:rPr>
              <a:t> 19, (1765))</a:t>
            </a:r>
            <a:endParaRPr lang="tr-TR" sz="1400" dirty="0">
              <a:solidFill>
                <a:schemeClr val="tx1"/>
              </a:solidFill>
            </a:endParaRPr>
          </a:p>
        </p:txBody>
      </p:sp>
    </p:spTree>
    <p:extLst>
      <p:ext uri="{BB962C8B-B14F-4D97-AF65-F5344CB8AC3E}">
        <p14:creationId xmlns:p14="http://schemas.microsoft.com/office/powerpoint/2010/main" val="40303004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2" y="214290"/>
            <a:ext cx="8786874" cy="6429420"/>
          </a:xfrm>
          <a:prstGeom prst="snip2DiagRect">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latin typeface="Times New Roman" pitchFamily="18" charset="0"/>
                <a:cs typeface="Times New Roman" pitchFamily="18" charset="0"/>
              </a:rPr>
              <a:t>HANGİ AYIPLAR HAYVANIN KURBAN OLMASINA MANİ OLUR </a:t>
            </a:r>
          </a:p>
          <a:p>
            <a:pPr algn="just"/>
            <a:endParaRPr lang="tr-TR" sz="1200" b="1" u="sng" dirty="0" smtClean="0">
              <a:solidFill>
                <a:schemeClr val="tx1"/>
              </a:solidFill>
              <a:latin typeface="Times New Roman" pitchFamily="18" charset="0"/>
              <a:cs typeface="Times New Roman" pitchFamily="18" charset="0"/>
            </a:endParaRPr>
          </a:p>
          <a:p>
            <a:pPr marL="457200" lvl="0" indent="-457200">
              <a:buFont typeface="+mj-lt"/>
              <a:buAutoNum type="arabicPeriod"/>
            </a:pPr>
            <a:r>
              <a:rPr lang="tr-TR" sz="2400" dirty="0" smtClean="0">
                <a:solidFill>
                  <a:srgbClr val="C00000"/>
                </a:solidFill>
                <a:latin typeface="Times New Roman" pitchFamily="18" charset="0"/>
                <a:cs typeface="Times New Roman" pitchFamily="18" charset="0"/>
              </a:rPr>
              <a:t>İki veya bir </a:t>
            </a:r>
            <a:r>
              <a:rPr lang="tr-TR"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gözü kör </a:t>
            </a:r>
            <a:r>
              <a:rPr lang="tr-TR" sz="2400" dirty="0" smtClean="0">
                <a:solidFill>
                  <a:srgbClr val="C00000"/>
                </a:solidFill>
                <a:latin typeface="Times New Roman" pitchFamily="18" charset="0"/>
                <a:cs typeface="Times New Roman" pitchFamily="18" charset="0"/>
              </a:rPr>
              <a:t>olan, </a:t>
            </a:r>
          </a:p>
          <a:p>
            <a:pPr marL="457200" lvl="0" indent="-457200">
              <a:buFont typeface="+mj-lt"/>
              <a:buAutoNum type="arabicPeriod"/>
            </a:pPr>
            <a:r>
              <a:rPr lang="tr-TR" sz="2400" dirty="0" smtClean="0">
                <a:solidFill>
                  <a:srgbClr val="00B050"/>
                </a:solidFill>
                <a:latin typeface="Times New Roman" pitchFamily="18" charset="0"/>
                <a:cs typeface="Times New Roman" pitchFamily="18" charset="0"/>
              </a:rPr>
              <a:t>Aşırı derecede </a:t>
            </a:r>
            <a:r>
              <a:rPr lang="tr-TR" sz="24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zayıf</a:t>
            </a:r>
            <a:r>
              <a:rPr lang="tr-TR" sz="2400"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tr-TR" sz="2400" dirty="0" smtClean="0">
                <a:solidFill>
                  <a:srgbClr val="00B050"/>
                </a:solidFill>
                <a:latin typeface="Times New Roman" pitchFamily="18" charset="0"/>
                <a:cs typeface="Times New Roman" pitchFamily="18" charset="0"/>
              </a:rPr>
              <a:t>olan, </a:t>
            </a:r>
          </a:p>
          <a:p>
            <a:pPr marL="457200" lvl="0" indent="-457200">
              <a:buFont typeface="+mj-lt"/>
              <a:buAutoNum type="arabicPeriod"/>
            </a:pPr>
            <a:r>
              <a:rPr lang="tr-TR" sz="2000" dirty="0" smtClean="0">
                <a:solidFill>
                  <a:srgbClr val="0070C0"/>
                </a:solidFill>
                <a:latin typeface="Times New Roman" pitchFamily="18" charset="0"/>
                <a:cs typeface="Times New Roman" pitchFamily="18" charset="0"/>
              </a:rPr>
              <a:t>Kesim yerine yürüyerek gidemeyecek derecede </a:t>
            </a:r>
            <a:r>
              <a:rPr lang="tr-TR" sz="20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aksak/topal</a:t>
            </a:r>
            <a:r>
              <a:rPr lang="tr-TR" sz="2000" dirty="0" smtClean="0">
                <a:solidFill>
                  <a:srgbClr val="0070C0"/>
                </a:solidFill>
                <a:latin typeface="Times New Roman" pitchFamily="18" charset="0"/>
                <a:cs typeface="Times New Roman" pitchFamily="18" charset="0"/>
              </a:rPr>
              <a:t> olan,</a:t>
            </a:r>
          </a:p>
          <a:p>
            <a:pPr marL="457200" indent="-457200">
              <a:buFont typeface="+mj-lt"/>
              <a:buAutoNum type="arabicPeriod"/>
            </a:pPr>
            <a:r>
              <a:rPr lang="tr-TR" sz="2000" dirty="0" smtClean="0">
                <a:solidFill>
                  <a:srgbClr val="FF0000"/>
                </a:solidFill>
                <a:latin typeface="Times New Roman" pitchFamily="18" charset="0"/>
                <a:cs typeface="Times New Roman" pitchFamily="18" charset="0"/>
              </a:rPr>
              <a:t>Doğuştan </a:t>
            </a:r>
            <a:r>
              <a:rPr lang="tr-TR" sz="2000" b="1" dirty="0" smtClean="0">
                <a:solidFill>
                  <a:srgbClr val="FF0000"/>
                </a:solidFill>
                <a:latin typeface="Times New Roman" pitchFamily="18" charset="0"/>
                <a:cs typeface="Times New Roman" pitchFamily="18" charset="0"/>
              </a:rPr>
              <a:t>kulağı ve tenasül </a:t>
            </a:r>
            <a:r>
              <a:rPr lang="tr-TR" sz="2000" dirty="0" smtClean="0">
                <a:solidFill>
                  <a:srgbClr val="FF0000"/>
                </a:solidFill>
                <a:latin typeface="Times New Roman" pitchFamily="18" charset="0"/>
                <a:cs typeface="Times New Roman" pitchFamily="18" charset="0"/>
              </a:rPr>
              <a:t>organı olmayan, </a:t>
            </a:r>
          </a:p>
          <a:p>
            <a:pPr marL="457200" lvl="0" indent="-457200">
              <a:buFont typeface="+mj-lt"/>
              <a:buAutoNum type="arabicPeriod"/>
            </a:pPr>
            <a:r>
              <a:rPr lang="tr-TR" sz="2400" b="1" dirty="0" smtClean="0">
                <a:solidFill>
                  <a:srgbClr val="7030A0"/>
                </a:solidFill>
                <a:latin typeface="Times New Roman" pitchFamily="18" charset="0"/>
                <a:cs typeface="Times New Roman" pitchFamily="18" charset="0"/>
              </a:rPr>
              <a:t>Kulağının, kuyruğunun </a:t>
            </a:r>
            <a:r>
              <a:rPr lang="tr-TR" sz="2400" dirty="0" smtClean="0">
                <a:solidFill>
                  <a:srgbClr val="7030A0"/>
                </a:solidFill>
                <a:latin typeface="Times New Roman" pitchFamily="18" charset="0"/>
                <a:cs typeface="Times New Roman" pitchFamily="18" charset="0"/>
              </a:rPr>
              <a:t>veya </a:t>
            </a:r>
            <a:r>
              <a:rPr lang="tr-TR" sz="2400" b="1" dirty="0" smtClean="0">
                <a:solidFill>
                  <a:srgbClr val="7030A0"/>
                </a:solidFill>
                <a:latin typeface="Times New Roman" pitchFamily="18" charset="0"/>
                <a:cs typeface="Times New Roman" pitchFamily="18" charset="0"/>
              </a:rPr>
              <a:t>tenasül</a:t>
            </a:r>
            <a:r>
              <a:rPr lang="tr-TR" sz="2400" dirty="0" smtClean="0">
                <a:solidFill>
                  <a:srgbClr val="7030A0"/>
                </a:solidFill>
                <a:latin typeface="Times New Roman" pitchFamily="18" charset="0"/>
                <a:cs typeface="Times New Roman" pitchFamily="18" charset="0"/>
              </a:rPr>
              <a:t> organının üçte birinden fazlası </a:t>
            </a:r>
            <a:r>
              <a:rPr lang="tr-TR" sz="2400" b="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kopmuş</a:t>
            </a:r>
            <a:r>
              <a:rPr lang="tr-TR" sz="2400"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tr-TR" sz="2400" dirty="0" smtClean="0">
                <a:solidFill>
                  <a:srgbClr val="7030A0"/>
                </a:solidFill>
                <a:latin typeface="Times New Roman" pitchFamily="18" charset="0"/>
                <a:cs typeface="Times New Roman" pitchFamily="18" charset="0"/>
              </a:rPr>
              <a:t>olan, </a:t>
            </a:r>
          </a:p>
          <a:p>
            <a:pPr marL="457200" lvl="0" indent="-457200">
              <a:buFont typeface="+mj-lt"/>
              <a:buAutoNum type="arabicPeriod"/>
            </a:pPr>
            <a:r>
              <a:rPr lang="tr-TR" sz="2400" b="1" dirty="0" smtClean="0">
                <a:solidFill>
                  <a:schemeClr val="accent6">
                    <a:lumMod val="50000"/>
                  </a:schemeClr>
                </a:solidFill>
                <a:latin typeface="Times New Roman" pitchFamily="18" charset="0"/>
                <a:cs typeface="Times New Roman" pitchFamily="18" charset="0"/>
              </a:rPr>
              <a:t>Dişlerinin</a:t>
            </a:r>
            <a:r>
              <a:rPr lang="tr-TR" sz="2400" dirty="0" smtClean="0">
                <a:solidFill>
                  <a:schemeClr val="accent6">
                    <a:lumMod val="50000"/>
                  </a:schemeClr>
                </a:solidFill>
                <a:latin typeface="Times New Roman" pitchFamily="18" charset="0"/>
                <a:cs typeface="Times New Roman" pitchFamily="18" charset="0"/>
              </a:rPr>
              <a:t> yarıdan fazlası düşmüş olan</a:t>
            </a:r>
            <a:r>
              <a:rPr lang="tr-TR" sz="2400" dirty="0" smtClean="0">
                <a:solidFill>
                  <a:schemeClr val="tx1"/>
                </a:solidFill>
                <a:latin typeface="Times New Roman" pitchFamily="18" charset="0"/>
                <a:cs typeface="Times New Roman" pitchFamily="18" charset="0"/>
              </a:rPr>
              <a:t>, </a:t>
            </a:r>
          </a:p>
          <a:p>
            <a:pPr marL="457200" lvl="0" indent="-457200">
              <a:buFont typeface="+mj-lt"/>
              <a:buAutoNum type="arabicPeriod"/>
            </a:pPr>
            <a:r>
              <a:rPr lang="tr-TR" sz="2400" dirty="0" smtClean="0">
                <a:solidFill>
                  <a:srgbClr val="00B050"/>
                </a:solidFill>
                <a:latin typeface="Times New Roman" pitchFamily="18" charset="0"/>
                <a:cs typeface="Times New Roman" pitchFamily="18" charset="0"/>
              </a:rPr>
              <a:t>Koyun ve keçide bir, sığırda iki memesi kurumuş olan, </a:t>
            </a:r>
          </a:p>
          <a:p>
            <a:pPr marL="457200" lvl="0" indent="-457200">
              <a:buFont typeface="+mj-lt"/>
              <a:buAutoNum type="arabicPeriod"/>
            </a:pPr>
            <a:r>
              <a:rPr lang="tr-TR" sz="2400" dirty="0" smtClean="0">
                <a:solidFill>
                  <a:srgbClr val="0070C0"/>
                </a:solidFill>
                <a:latin typeface="Times New Roman" pitchFamily="18" charset="0"/>
                <a:cs typeface="Times New Roman" pitchFamily="18" charset="0"/>
              </a:rPr>
              <a:t>Burnu kesilmiş olan, </a:t>
            </a:r>
          </a:p>
          <a:p>
            <a:pPr marL="457200" lvl="0" indent="-457200">
              <a:buFont typeface="+mj-lt"/>
              <a:buAutoNum type="arabicPeriod"/>
            </a:pPr>
            <a:r>
              <a:rPr lang="tr-TR" sz="2400" dirty="0" smtClean="0">
                <a:solidFill>
                  <a:srgbClr val="FF0000"/>
                </a:solidFill>
                <a:latin typeface="Times New Roman" pitchFamily="18" charset="0"/>
                <a:cs typeface="Times New Roman" pitchFamily="18" charset="0"/>
              </a:rPr>
              <a:t>Memesinin ucu kesilmiş olan,</a:t>
            </a:r>
          </a:p>
          <a:p>
            <a:pPr marL="457200" lvl="0" indent="-457200">
              <a:buFont typeface="+mj-lt"/>
              <a:buAutoNum type="arabicPeriod"/>
            </a:pPr>
            <a:r>
              <a:rPr lang="tr-TR" sz="2000" dirty="0" smtClean="0">
                <a:solidFill>
                  <a:srgbClr val="00B050"/>
                </a:solidFill>
                <a:latin typeface="Times New Roman" pitchFamily="18" charset="0"/>
                <a:cs typeface="Times New Roman" pitchFamily="18" charset="0"/>
              </a:rPr>
              <a:t>Boynuzlarından bir’i veya ikisi </a:t>
            </a:r>
            <a:r>
              <a:rPr lang="tr-TR" sz="2000" b="1" dirty="0" smtClean="0">
                <a:solidFill>
                  <a:srgbClr val="00B050"/>
                </a:solidFill>
                <a:latin typeface="Times New Roman" pitchFamily="18" charset="0"/>
                <a:cs typeface="Times New Roman" pitchFamily="18" charset="0"/>
              </a:rPr>
              <a:t>kökünden kopmuş/kesilmiş </a:t>
            </a:r>
            <a:r>
              <a:rPr lang="tr-TR" sz="2000" dirty="0" smtClean="0">
                <a:solidFill>
                  <a:srgbClr val="00B050"/>
                </a:solidFill>
                <a:latin typeface="Times New Roman" pitchFamily="18" charset="0"/>
                <a:cs typeface="Times New Roman" pitchFamily="18" charset="0"/>
              </a:rPr>
              <a:t>olan,</a:t>
            </a:r>
          </a:p>
          <a:p>
            <a:pPr marL="457200" lvl="0" indent="-457200">
              <a:buFont typeface="+mj-lt"/>
              <a:buAutoNum type="arabicPeriod"/>
            </a:pPr>
            <a:r>
              <a:rPr lang="tr-TR" sz="2400" dirty="0" smtClean="0">
                <a:solidFill>
                  <a:srgbClr val="7030A0"/>
                </a:solidFill>
                <a:latin typeface="Times New Roman" pitchFamily="18" charset="0"/>
                <a:cs typeface="Times New Roman" pitchFamily="18" charset="0"/>
              </a:rPr>
              <a:t>Dilinin çoğu kesilmiş olan, </a:t>
            </a:r>
          </a:p>
          <a:p>
            <a:pPr marL="457200" lvl="0" indent="-457200">
              <a:buFont typeface="+mj-lt"/>
              <a:buAutoNum type="arabicPeriod"/>
            </a:pPr>
            <a:r>
              <a:rPr lang="tr-TR" sz="2400" dirty="0" smtClean="0">
                <a:solidFill>
                  <a:srgbClr val="0070C0"/>
                </a:solidFill>
                <a:latin typeface="Times New Roman" pitchFamily="18" charset="0"/>
                <a:cs typeface="Times New Roman" pitchFamily="18" charset="0"/>
              </a:rPr>
              <a:t>İlaçla sütü kesilmiş olan,</a:t>
            </a:r>
          </a:p>
          <a:p>
            <a:pPr marL="457200" lvl="0" indent="-457200">
              <a:buFont typeface="+mj-lt"/>
              <a:buAutoNum type="arabicPeriod"/>
            </a:pPr>
            <a:r>
              <a:rPr lang="tr-TR" sz="2400" dirty="0" smtClean="0">
                <a:solidFill>
                  <a:schemeClr val="tx1"/>
                </a:solidFill>
                <a:latin typeface="Times New Roman" pitchFamily="18" charset="0"/>
                <a:cs typeface="Times New Roman" pitchFamily="18" charset="0"/>
              </a:rPr>
              <a:t>Ölüm derecesinde hasta olan, </a:t>
            </a:r>
          </a:p>
          <a:p>
            <a:pPr marL="457200" lvl="0" indent="-457200">
              <a:buFont typeface="+mj-lt"/>
              <a:buAutoNum type="arabicPeriod"/>
            </a:pPr>
            <a:r>
              <a:rPr lang="tr-TR" sz="2400" dirty="0" smtClean="0">
                <a:solidFill>
                  <a:schemeClr val="accent6">
                    <a:lumMod val="50000"/>
                  </a:schemeClr>
                </a:solidFill>
                <a:latin typeface="Times New Roman" pitchFamily="18" charset="0"/>
                <a:cs typeface="Times New Roman" pitchFamily="18" charset="0"/>
              </a:rPr>
              <a:t>Pislik yiyip bir süre hapsedilmemiş olan hayvanlar</a:t>
            </a:r>
            <a:endParaRPr lang="tr-TR" sz="2000" dirty="0" smtClean="0">
              <a:solidFill>
                <a:schemeClr val="accent6">
                  <a:lumMod val="50000"/>
                </a:schemeClr>
              </a:solidFill>
              <a:latin typeface="Times New Roman" pitchFamily="18" charset="0"/>
              <a:cs typeface="Times New Roman" pitchFamily="18" charset="0"/>
            </a:endParaRPr>
          </a:p>
          <a:p>
            <a:pPr lvl="0"/>
            <a:r>
              <a:rPr lang="tr-TR" sz="2000" b="1" u="sng" dirty="0" smtClean="0">
                <a:solidFill>
                  <a:srgbClr val="C00000"/>
                </a:solidFill>
                <a:latin typeface="Times New Roman" pitchFamily="18" charset="0"/>
                <a:cs typeface="Times New Roman" pitchFamily="18" charset="0"/>
              </a:rPr>
              <a:t>Böyle kusuru olan hayvanları kurban etmek caiz değildir.</a:t>
            </a:r>
            <a:r>
              <a:rPr lang="tr-TR" sz="2000" dirty="0" smtClean="0">
                <a:solidFill>
                  <a:schemeClr val="tx1"/>
                </a:solidFill>
                <a:latin typeface="Times New Roman" pitchFamily="18" charset="0"/>
                <a:cs typeface="Times New Roman" pitchFamily="18" charset="0"/>
              </a:rPr>
              <a:t> Bunun için kurbanlık satın alınırken kusurlu olup olmadığına dikkat etmek gerekir.</a:t>
            </a:r>
            <a:endParaRPr lang="tr-TR" sz="2000" dirty="0">
              <a:solidFill>
                <a:schemeClr val="tx1"/>
              </a:solidFill>
              <a:latin typeface="Times New Roman" pitchFamily="18" charset="0"/>
              <a:cs typeface="Times New Roman" pitchFamily="18" charset="0"/>
            </a:endParaRPr>
          </a:p>
        </p:txBody>
      </p:sp>
      <p:sp>
        <p:nvSpPr>
          <p:cNvPr id="6" name="Text Box 3"/>
          <p:cNvSpPr txBox="1">
            <a:spLocks noChangeArrowheads="1"/>
          </p:cNvSpPr>
          <p:nvPr/>
        </p:nvSpPr>
        <p:spPr bwMode="auto">
          <a:xfrm rot="16200000">
            <a:off x="-3244366" y="3228944"/>
            <a:ext cx="6858002" cy="400110"/>
          </a:xfrm>
          <a:prstGeom prst="rect">
            <a:avLst/>
          </a:prstGeom>
          <a:solidFill>
            <a:srgbClr val="92D050"/>
          </a:solidFill>
          <a:ln w="9525">
            <a:noFill/>
            <a:miter lim="800000"/>
            <a:headEnd/>
            <a:tailEnd/>
          </a:ln>
        </p:spPr>
        <p:txBody>
          <a:bodyPr wrap="square">
            <a:spAutoFit/>
          </a:bodyPr>
          <a:lstStyle/>
          <a:p>
            <a:pPr algn="ctr"/>
            <a:r>
              <a:rPr lang="tr-TR" sz="2000" b="1" dirty="0" smtClean="0">
                <a:latin typeface="Times New Roman" pitchFamily="18" charset="0"/>
                <a:cs typeface="Times New Roman" pitchFamily="18" charset="0"/>
              </a:rPr>
              <a:t>Kurban  Alırken Dikkat Edilmesi Gereken Hususlar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 calcmode="lin" valueType="num">
                                      <p:cBhvr additive="base">
                                        <p:cTn id="25"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 calcmode="lin" valueType="num">
                                      <p:cBhvr additive="base">
                                        <p:cTn id="3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7" end="7"/>
                                            </p:txEl>
                                          </p:spTgt>
                                        </p:tgtEl>
                                        <p:attrNameLst>
                                          <p:attrName>style.visibility</p:attrName>
                                        </p:attrNameLst>
                                      </p:cBhvr>
                                      <p:to>
                                        <p:strVal val="visible"/>
                                      </p:to>
                                    </p:set>
                                    <p:anim calcmode="lin" valueType="num">
                                      <p:cBhvr additive="base">
                                        <p:cTn id="43"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 calcmode="lin" valueType="num">
                                      <p:cBhvr additive="base">
                                        <p:cTn id="49"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xEl>
                                              <p:pRg st="9" end="9"/>
                                            </p:txEl>
                                          </p:spTgt>
                                        </p:tgtEl>
                                        <p:attrNameLst>
                                          <p:attrName>style.visibility</p:attrName>
                                        </p:attrNameLst>
                                      </p:cBhvr>
                                      <p:to>
                                        <p:strVal val="visible"/>
                                      </p:to>
                                    </p:set>
                                    <p:anim calcmode="lin" valueType="num">
                                      <p:cBhvr additive="base">
                                        <p:cTn id="55"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xEl>
                                              <p:pRg st="10" end="10"/>
                                            </p:txEl>
                                          </p:spTgt>
                                        </p:tgtEl>
                                        <p:attrNameLst>
                                          <p:attrName>style.visibility</p:attrName>
                                        </p:attrNameLst>
                                      </p:cBhvr>
                                      <p:to>
                                        <p:strVal val="visible"/>
                                      </p:to>
                                    </p:set>
                                    <p:anim calcmode="lin" valueType="num">
                                      <p:cBhvr additive="base">
                                        <p:cTn id="61"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
                                            <p:txEl>
                                              <p:pRg st="11" end="11"/>
                                            </p:txEl>
                                          </p:spTgt>
                                        </p:tgtEl>
                                        <p:attrNameLst>
                                          <p:attrName>style.visibility</p:attrName>
                                        </p:attrNameLst>
                                      </p:cBhvr>
                                      <p:to>
                                        <p:strVal val="visible"/>
                                      </p:to>
                                    </p:set>
                                    <p:anim calcmode="lin" valueType="num">
                                      <p:cBhvr additive="base">
                                        <p:cTn id="67"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2">
                                            <p:txEl>
                                              <p:pRg st="12" end="12"/>
                                            </p:txEl>
                                          </p:spTgt>
                                        </p:tgtEl>
                                        <p:attrNameLst>
                                          <p:attrName>style.visibility</p:attrName>
                                        </p:attrNameLst>
                                      </p:cBhvr>
                                      <p:to>
                                        <p:strVal val="visible"/>
                                      </p:to>
                                    </p:set>
                                    <p:anim calcmode="lin" valueType="num">
                                      <p:cBhvr additive="base">
                                        <p:cTn id="73" dur="5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2">
                                            <p:txEl>
                                              <p:pRg st="13" end="13"/>
                                            </p:txEl>
                                          </p:spTgt>
                                        </p:tgtEl>
                                        <p:attrNameLst>
                                          <p:attrName>style.visibility</p:attrName>
                                        </p:attrNameLst>
                                      </p:cBhvr>
                                      <p:to>
                                        <p:strVal val="visible"/>
                                      </p:to>
                                    </p:set>
                                    <p:anim calcmode="lin" valueType="num">
                                      <p:cBhvr additive="base">
                                        <p:cTn id="79"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2">
                                            <p:txEl>
                                              <p:pRg st="14" end="14"/>
                                            </p:txEl>
                                          </p:spTgt>
                                        </p:tgtEl>
                                        <p:attrNameLst>
                                          <p:attrName>style.visibility</p:attrName>
                                        </p:attrNameLst>
                                      </p:cBhvr>
                                      <p:to>
                                        <p:strVal val="visible"/>
                                      </p:to>
                                    </p:set>
                                    <p:anim calcmode="lin" valueType="num">
                                      <p:cBhvr additive="base">
                                        <p:cTn id="85"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2">
                                            <p:txEl>
                                              <p:pRg st="15" end="15"/>
                                            </p:txEl>
                                          </p:spTgt>
                                        </p:tgtEl>
                                        <p:attrNameLst>
                                          <p:attrName>style.visibility</p:attrName>
                                        </p:attrNameLst>
                                      </p:cBhvr>
                                      <p:to>
                                        <p:strVal val="visible"/>
                                      </p:to>
                                    </p:set>
                                    <p:anim calcmode="lin" valueType="num">
                                      <p:cBhvr additive="base">
                                        <p:cTn id="91"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2">
                                            <p:txEl>
                                              <p:pRg st="16" end="16"/>
                                            </p:txEl>
                                          </p:spTgt>
                                        </p:tgtEl>
                                        <p:attrNameLst>
                                          <p:attrName>style.visibility</p:attrName>
                                        </p:attrNameLst>
                                      </p:cBhvr>
                                      <p:to>
                                        <p:strVal val="visible"/>
                                      </p:to>
                                    </p:set>
                                    <p:anim calcmode="lin" valueType="num">
                                      <p:cBhvr additive="base">
                                        <p:cTn id="97" dur="500" fill="hold"/>
                                        <p:tgtEl>
                                          <p:spTgt spid="12">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2">
                                            <p:txEl>
                                              <p:pRg st="16"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71376" y="285728"/>
            <a:ext cx="8329779" cy="544752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smtClean="0">
                <a:solidFill>
                  <a:schemeClr val="tx1"/>
                </a:solidFill>
                <a:latin typeface="HASENAT4" pitchFamily="2" charset="-78"/>
                <a:cs typeface="Emine" panose="03020400000000000000" pitchFamily="66" charset="-78"/>
              </a:rPr>
              <a:t>إ</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أ</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و</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 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ب</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د</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أ</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ب</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ي ي</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وم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 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ذ</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 أ</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نص</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ي</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ثم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ر</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ج</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ع</a:t>
            </a:r>
            <a:r>
              <a:rPr lang="ar-AE" sz="3200" dirty="0" smtClean="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ح</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ر</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ع</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ق</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د</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أ</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ص</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اب</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س</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نَّت</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 و</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ذ</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ب</a:t>
            </a:r>
            <a:r>
              <a:rPr lang="ar-AE" sz="3200" dirty="0" smtClean="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ح</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ق</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ب</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إن</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م</a:t>
            </a:r>
            <a:r>
              <a:rPr lang="ar-AE" sz="3200" dirty="0" smtClean="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ا 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و</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ح</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م ق</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دَّم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أ</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ه</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ل</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ي</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س</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م</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ن النُّسُك</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 ف</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ي شي</a:t>
            </a:r>
            <a:r>
              <a:rPr lang="ar-AE" sz="3200" dirty="0">
                <a:solidFill>
                  <a:schemeClr val="tx1"/>
                </a:solidFill>
                <a:latin typeface="HASENAT4" pitchFamily="2" charset="-78"/>
                <a:cs typeface="Emine" panose="03020400000000000000" pitchFamily="66" charset="-78"/>
              </a:rPr>
              <a:t>ْ</a:t>
            </a:r>
            <a:r>
              <a:rPr lang="ar-SA" sz="3200" dirty="0" smtClean="0">
                <a:solidFill>
                  <a:schemeClr val="tx1"/>
                </a:solidFill>
                <a:latin typeface="HASENAT4" pitchFamily="2" charset="-78"/>
                <a:cs typeface="Emine" panose="03020400000000000000" pitchFamily="66" charset="-78"/>
              </a:rPr>
              <a:t>ء</a:t>
            </a:r>
            <a:endParaRPr lang="tr-TR" sz="3200" dirty="0" smtClean="0">
              <a:solidFill>
                <a:schemeClr val="tx1"/>
              </a:solidFill>
              <a:latin typeface="HASENAT4" pitchFamily="2" charset="-78"/>
              <a:cs typeface="Emine" panose="03020400000000000000" pitchFamily="66" charset="-78"/>
            </a:endParaRPr>
          </a:p>
          <a:p>
            <a:pPr algn="just"/>
            <a:r>
              <a:rPr lang="tr-TR" sz="2800" dirty="0">
                <a:solidFill>
                  <a:schemeClr val="tx1"/>
                </a:solidFill>
              </a:rPr>
              <a:t>Hz. Peygamber:</a:t>
            </a:r>
          </a:p>
          <a:p>
            <a:pPr algn="just"/>
            <a:r>
              <a:rPr lang="tr-TR" sz="2800" dirty="0" smtClean="0">
                <a:solidFill>
                  <a:schemeClr val="tx1"/>
                </a:solidFill>
              </a:rPr>
              <a:t>“</a:t>
            </a:r>
            <a:r>
              <a:rPr lang="tr-TR" sz="2800" i="1" dirty="0" smtClean="0">
                <a:solidFill>
                  <a:srgbClr val="FF0000"/>
                </a:solidFill>
              </a:rPr>
              <a:t>Bu günümüzde </a:t>
            </a:r>
            <a:r>
              <a:rPr lang="tr-TR" sz="2800" i="1" u="sng" dirty="0" smtClean="0">
                <a:solidFill>
                  <a:srgbClr val="FF0000"/>
                </a:solidFill>
              </a:rPr>
              <a:t>yapacağımız ilk şey bayram namazını kılmak, </a:t>
            </a:r>
            <a:r>
              <a:rPr lang="tr-TR" sz="2800" i="1" dirty="0" smtClean="0">
                <a:solidFill>
                  <a:srgbClr val="7030A0"/>
                </a:solidFill>
              </a:rPr>
              <a:t>sonra (evlerimize) dönüp kurban kesmek olacaktır. </a:t>
            </a:r>
            <a:r>
              <a:rPr lang="tr-TR" sz="2800" i="1" dirty="0" smtClean="0">
                <a:solidFill>
                  <a:srgbClr val="0070C0"/>
                </a:solidFill>
              </a:rPr>
              <a:t>Her kim böyle yaparsa sünnetimize uygun iş yapmış olur. </a:t>
            </a:r>
            <a:r>
              <a:rPr lang="tr-TR" sz="2800" i="1" dirty="0" smtClean="0">
                <a:solidFill>
                  <a:srgbClr val="7030A0"/>
                </a:solidFill>
              </a:rPr>
              <a:t>Kim (namazdan) önce kurban keserse, o ancak ailesine bir et sunmuş olur. Bu kestiği kurban olmaz</a:t>
            </a:r>
            <a:r>
              <a:rPr lang="tr-TR" sz="2800" i="1" dirty="0" smtClean="0">
                <a:solidFill>
                  <a:schemeClr val="tx1"/>
                </a:solidFill>
              </a:rPr>
              <a:t>”</a:t>
            </a:r>
            <a:r>
              <a:rPr lang="tr-TR" sz="2800" dirty="0" smtClean="0">
                <a:solidFill>
                  <a:schemeClr val="tx1"/>
                </a:solidFill>
              </a:rPr>
              <a:t>  (</a:t>
            </a:r>
            <a:r>
              <a:rPr lang="tr-TR" sz="2400" dirty="0" err="1" smtClean="0">
                <a:solidFill>
                  <a:schemeClr val="tx1"/>
                </a:solidFill>
              </a:rPr>
              <a:t>Buhari</a:t>
            </a:r>
            <a:r>
              <a:rPr lang="tr-TR" sz="2400" dirty="0" smtClean="0">
                <a:solidFill>
                  <a:schemeClr val="tx1"/>
                </a:solidFill>
              </a:rPr>
              <a:t>, </a:t>
            </a:r>
            <a:r>
              <a:rPr lang="tr-TR" sz="2400" dirty="0" err="1" smtClean="0">
                <a:solidFill>
                  <a:schemeClr val="tx1"/>
                </a:solidFill>
              </a:rPr>
              <a:t>Edahî</a:t>
            </a:r>
            <a:r>
              <a:rPr lang="tr-TR" sz="2400" dirty="0" smtClean="0">
                <a:solidFill>
                  <a:schemeClr val="tx1"/>
                </a:solidFill>
              </a:rPr>
              <a:t>,1. VI,234)</a:t>
            </a:r>
            <a:endParaRPr lang="tr-TR" sz="2400" dirty="0">
              <a:solidFill>
                <a:schemeClr val="tx1"/>
              </a:solidFill>
            </a:endParaRPr>
          </a:p>
        </p:txBody>
      </p:sp>
      <p:sp>
        <p:nvSpPr>
          <p:cNvPr id="4" name="Text Box 3"/>
          <p:cNvSpPr txBox="1">
            <a:spLocks noChangeArrowheads="1"/>
          </p:cNvSpPr>
          <p:nvPr/>
        </p:nvSpPr>
        <p:spPr bwMode="auto">
          <a:xfrm rot="16200000">
            <a:off x="-3111569" y="3075058"/>
            <a:ext cx="6858002" cy="707886"/>
          </a:xfrm>
          <a:prstGeom prst="rect">
            <a:avLst/>
          </a:prstGeom>
          <a:solidFill>
            <a:srgbClr val="92D050"/>
          </a:solidFill>
          <a:ln w="9525">
            <a:noFill/>
            <a:miter lim="800000"/>
            <a:headEnd/>
            <a:tailEnd/>
          </a:ln>
        </p:spPr>
        <p:txBody>
          <a:bodyPr wrap="square">
            <a:spAutoFit/>
          </a:bodyPr>
          <a:lstStyle/>
          <a:p>
            <a:pPr algn="ctr"/>
            <a:r>
              <a:rPr lang="tr-TR" sz="4000" b="1" dirty="0" smtClean="0">
                <a:latin typeface="Times New Roman" pitchFamily="18" charset="0"/>
                <a:cs typeface="Times New Roman" pitchFamily="18" charset="0"/>
              </a:rPr>
              <a:t>Kurban  Kesme Zamanı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827584" y="143422"/>
            <a:ext cx="8173571" cy="6381922"/>
          </a:xfrm>
          <a:prstGeom prst="snip2DiagRect">
            <a:avLst>
              <a:gd name="adj1" fmla="val 0"/>
              <a:gd name="adj2" fmla="val 325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smtClean="0">
                <a:solidFill>
                  <a:schemeClr val="tx1"/>
                </a:solidFill>
                <a:latin typeface="Times New Roman" pitchFamily="18" charset="0"/>
                <a:cs typeface="Times New Roman" pitchFamily="18" charset="0"/>
              </a:rPr>
              <a:t> Hayvan kesim yerine incitilmeden götürülür, kesilecek zaman da </a:t>
            </a:r>
            <a:r>
              <a:rPr lang="tr-TR" sz="2000" b="1" u="sng" dirty="0" smtClean="0">
                <a:solidFill>
                  <a:srgbClr val="C00000"/>
                </a:solidFill>
                <a:latin typeface="Times New Roman" pitchFamily="18" charset="0"/>
                <a:cs typeface="Times New Roman" pitchFamily="18" charset="0"/>
              </a:rPr>
              <a:t>kıbleye karşı ve sol tarafı üzerine yatırılır.</a:t>
            </a:r>
            <a:r>
              <a:rPr lang="tr-TR" sz="2000" dirty="0" smtClean="0">
                <a:solidFill>
                  <a:schemeClr val="tx1"/>
                </a:solidFill>
                <a:latin typeface="Times New Roman" pitchFamily="18" charset="0"/>
                <a:cs typeface="Times New Roman" pitchFamily="18" charset="0"/>
              </a:rPr>
              <a:t> </a:t>
            </a:r>
            <a:r>
              <a:rPr lang="tr-TR" dirty="0" smtClean="0">
                <a:solidFill>
                  <a:schemeClr val="tx1"/>
                </a:solidFill>
                <a:latin typeface="Times New Roman" pitchFamily="18" charset="0"/>
                <a:cs typeface="Times New Roman" pitchFamily="18" charset="0"/>
              </a:rPr>
              <a:t>Hayvan yere yatırılınca şu ayetleri okur:</a:t>
            </a:r>
          </a:p>
          <a:p>
            <a:pPr algn="just"/>
            <a:endParaRPr lang="tr-TR" sz="1100" dirty="0" smtClean="0">
              <a:solidFill>
                <a:schemeClr val="tx1"/>
              </a:solidFill>
              <a:latin typeface="Times New Roman" pitchFamily="18" charset="0"/>
              <a:cs typeface="Times New Roman" pitchFamily="18" charset="0"/>
            </a:endParaRPr>
          </a:p>
          <a:p>
            <a:pPr algn="ctr" rtl="1"/>
            <a:r>
              <a:rPr lang="ar-SA" sz="2800" dirty="0" smtClean="0">
                <a:solidFill>
                  <a:schemeClr val="tx1"/>
                </a:solidFill>
                <a:latin typeface="HASENAT4" pitchFamily="2" charset="-78"/>
                <a:cs typeface="HASENAT4" pitchFamily="2" charset="-78"/>
              </a:rPr>
              <a:t>إِنِّي وَجَّهْتُ وَجْهِيَ لِلَّذِي فَطَرَ السَّمَاوَاتِ وَالأَرْضَ حَنِيفًا وَمَا أَنَاْ مِنَ الْمُشْرِكِينَ</a:t>
            </a:r>
            <a:endParaRPr lang="tr-TR" sz="2800" dirty="0" smtClean="0">
              <a:solidFill>
                <a:schemeClr val="tx1"/>
              </a:solidFill>
              <a:latin typeface="HASENAT4" pitchFamily="2" charset="-78"/>
              <a:cs typeface="HASENAT4" pitchFamily="2" charset="-78"/>
            </a:endParaRPr>
          </a:p>
          <a:p>
            <a:pPr algn="just"/>
            <a:r>
              <a:rPr lang="tr-TR" b="1" dirty="0" smtClean="0">
                <a:solidFill>
                  <a:schemeClr val="tx1"/>
                </a:solidFill>
                <a:latin typeface="Times New Roman" pitchFamily="18" charset="0"/>
                <a:cs typeface="Times New Roman" pitchFamily="18" charset="0"/>
              </a:rPr>
              <a:t>"</a:t>
            </a:r>
            <a:r>
              <a:rPr lang="tr-TR" b="1" dirty="0" smtClean="0">
                <a:solidFill>
                  <a:srgbClr val="0070C0"/>
                </a:solidFill>
                <a:latin typeface="Times New Roman" pitchFamily="18" charset="0"/>
                <a:cs typeface="Times New Roman" pitchFamily="18" charset="0"/>
              </a:rPr>
              <a:t>Doğrusu ben yüzümü, gökleri ve yeri yaratana, doğruya yönelerek cevirdim, ben puta tapanlardan değilim</a:t>
            </a:r>
            <a:r>
              <a:rPr lang="tr-TR" b="1" dirty="0" smtClean="0">
                <a:solidFill>
                  <a:schemeClr val="tx1"/>
                </a:solidFill>
                <a:latin typeface="Times New Roman" pitchFamily="18" charset="0"/>
                <a:cs typeface="Times New Roman" pitchFamily="18" charset="0"/>
              </a:rPr>
              <a:t>."</a:t>
            </a:r>
            <a:r>
              <a:rPr lang="tr-TR" dirty="0" smtClean="0">
                <a:solidFill>
                  <a:schemeClr val="tx1"/>
                </a:solidFill>
                <a:latin typeface="Times New Roman" pitchFamily="18" charset="0"/>
                <a:cs typeface="Times New Roman" pitchFamily="18" charset="0"/>
              </a:rPr>
              <a:t>   </a:t>
            </a:r>
            <a:r>
              <a:rPr lang="tr-TR" b="1" i="1" dirty="0" smtClean="0">
                <a:solidFill>
                  <a:schemeClr val="tx1"/>
                </a:solidFill>
                <a:latin typeface="Times New Roman" pitchFamily="18" charset="0"/>
                <a:cs typeface="Times New Roman" pitchFamily="18" charset="0"/>
              </a:rPr>
              <a:t>(Enam, 6/79)</a:t>
            </a:r>
          </a:p>
          <a:p>
            <a:pPr algn="just"/>
            <a:endParaRPr lang="tr-TR" sz="1100" dirty="0" smtClean="0">
              <a:solidFill>
                <a:schemeClr val="tx1"/>
              </a:solidFill>
              <a:latin typeface="Times New Roman" pitchFamily="18" charset="0"/>
              <a:cs typeface="Times New Roman" pitchFamily="18" charset="0"/>
            </a:endParaRPr>
          </a:p>
          <a:p>
            <a:pPr algn="ctr" rtl="1"/>
            <a:r>
              <a:rPr lang="ar-SA" sz="2000" dirty="0" smtClean="0">
                <a:solidFill>
                  <a:schemeClr val="tx1"/>
                </a:solidFill>
                <a:latin typeface="HASENAT4" pitchFamily="2" charset="-78"/>
                <a:cs typeface="HASENAT4" pitchFamily="2" charset="-78"/>
              </a:rPr>
              <a:t>قُلْ إِنَّ صَلاَتِي وَنُسُكِي وَمَحْيَايَ وَمَمَاتِي لِلّهِ رَبِّ الْعَالَمِينَ  لاَ شَرِيكَ لَهُ وَبِذَلِكَ أُمِرْتُ وَأَنَاْ أَوَّلُ الْمُسْلِمِينَ</a:t>
            </a:r>
            <a:endParaRPr lang="tr-TR" sz="2000" dirty="0" smtClean="0">
              <a:solidFill>
                <a:schemeClr val="tx1"/>
              </a:solidFill>
              <a:latin typeface="HASENAT4" pitchFamily="2" charset="-78"/>
              <a:cs typeface="HASENAT4" pitchFamily="2" charset="-78"/>
            </a:endParaRPr>
          </a:p>
          <a:p>
            <a:pPr algn="just"/>
            <a:r>
              <a:rPr lang="tr-TR" sz="1600" b="1" dirty="0" smtClean="0">
                <a:solidFill>
                  <a:schemeClr val="tx1"/>
                </a:solidFill>
                <a:latin typeface="Times New Roman" pitchFamily="18" charset="0"/>
                <a:cs typeface="Times New Roman" pitchFamily="18" charset="0"/>
              </a:rPr>
              <a:t>"</a:t>
            </a:r>
            <a:r>
              <a:rPr lang="tr-TR" sz="1600" b="1" dirty="0" smtClean="0">
                <a:solidFill>
                  <a:srgbClr val="00B050"/>
                </a:solidFill>
                <a:latin typeface="Times New Roman" pitchFamily="18" charset="0"/>
                <a:cs typeface="Times New Roman" pitchFamily="18" charset="0"/>
              </a:rPr>
              <a:t>De ki: Şüphesiz benim namazım, kurbanım, hayatım ve ölümüm hepsi âlemlerin Rabbi Allah içindir. O'nun hiçbir ortağı yoktur; böyle </a:t>
            </a:r>
            <a:r>
              <a:rPr lang="tr-TR" sz="1600" b="1" dirty="0" err="1" smtClean="0">
                <a:solidFill>
                  <a:srgbClr val="00B050"/>
                </a:solidFill>
                <a:latin typeface="Times New Roman" pitchFamily="18" charset="0"/>
                <a:cs typeface="Times New Roman" pitchFamily="18" charset="0"/>
              </a:rPr>
              <a:t>emrolundum</a:t>
            </a:r>
            <a:r>
              <a:rPr lang="tr-TR" sz="1600" b="1" dirty="0" smtClean="0">
                <a:solidFill>
                  <a:srgbClr val="00B050"/>
                </a:solidFill>
                <a:latin typeface="Times New Roman" pitchFamily="18" charset="0"/>
                <a:cs typeface="Times New Roman" pitchFamily="18" charset="0"/>
              </a:rPr>
              <a:t> ve ben </a:t>
            </a:r>
            <a:r>
              <a:rPr lang="tr-TR" sz="1600" b="1" dirty="0" err="1" smtClean="0">
                <a:solidFill>
                  <a:srgbClr val="00B050"/>
                </a:solidFill>
                <a:latin typeface="Times New Roman" pitchFamily="18" charset="0"/>
                <a:cs typeface="Times New Roman" pitchFamily="18" charset="0"/>
              </a:rPr>
              <a:t>müslümanların</a:t>
            </a:r>
            <a:r>
              <a:rPr lang="tr-TR" sz="1600" b="1" dirty="0" smtClean="0">
                <a:solidFill>
                  <a:srgbClr val="00B050"/>
                </a:solidFill>
                <a:latin typeface="Times New Roman" pitchFamily="18" charset="0"/>
                <a:cs typeface="Times New Roman" pitchFamily="18" charset="0"/>
              </a:rPr>
              <a:t> ilkiyim."  </a:t>
            </a:r>
            <a:r>
              <a:rPr lang="tr-TR" sz="1600" b="1" i="1" dirty="0" smtClean="0">
                <a:solidFill>
                  <a:schemeClr val="tx1"/>
                </a:solidFill>
                <a:latin typeface="Times New Roman" pitchFamily="18" charset="0"/>
                <a:cs typeface="Times New Roman" pitchFamily="18" charset="0"/>
              </a:rPr>
              <a:t>(Enam, 6/162-163)</a:t>
            </a:r>
            <a:endParaRPr lang="tr-TR" dirty="0" smtClean="0">
              <a:solidFill>
                <a:schemeClr val="tx1"/>
              </a:solidFill>
              <a:latin typeface="Times New Roman" pitchFamily="18" charset="0"/>
              <a:cs typeface="Times New Roman" pitchFamily="18" charset="0"/>
            </a:endParaRPr>
          </a:p>
          <a:p>
            <a:pPr algn="just"/>
            <a:r>
              <a:rPr lang="tr-TR" dirty="0" smtClean="0">
                <a:solidFill>
                  <a:schemeClr val="tx1"/>
                </a:solidFill>
                <a:latin typeface="Times New Roman" pitchFamily="18" charset="0"/>
                <a:cs typeface="Times New Roman" pitchFamily="18" charset="0"/>
              </a:rPr>
              <a:t>Daha sonra, tekbir ve tahlil getirir: </a:t>
            </a:r>
          </a:p>
          <a:p>
            <a:pPr algn="ctr" rtl="1"/>
            <a:r>
              <a:rPr lang="tr-TR" sz="2400" dirty="0" smtClean="0">
                <a:solidFill>
                  <a:schemeClr val="tx1"/>
                </a:solidFill>
                <a:latin typeface="HASENAT4" pitchFamily="2" charset="-78"/>
                <a:cs typeface="HASENAT4" pitchFamily="2" charset="-78"/>
              </a:rPr>
              <a:t>" </a:t>
            </a:r>
            <a:r>
              <a:rPr lang="ar-SA" sz="2400" dirty="0" smtClean="0">
                <a:solidFill>
                  <a:schemeClr val="tx1"/>
                </a:solidFill>
                <a:latin typeface="HASENAT4" pitchFamily="2" charset="-78"/>
                <a:cs typeface="HASENAT4" pitchFamily="2" charset="-78"/>
              </a:rPr>
              <a:t>الله اكبر الله اكبر لااله الاالله و الله اكبرالله اكبر ولله الحمد بسم الله الله اكبر</a:t>
            </a:r>
            <a:r>
              <a:rPr lang="tr-TR" sz="2400" dirty="0" smtClean="0">
                <a:solidFill>
                  <a:schemeClr val="tx1"/>
                </a:solidFill>
                <a:latin typeface="HASENAT4" pitchFamily="2" charset="-78"/>
                <a:cs typeface="HASENAT4" pitchFamily="2" charset="-78"/>
              </a:rPr>
              <a:t>"</a:t>
            </a:r>
          </a:p>
          <a:p>
            <a:pPr algn="just"/>
            <a:r>
              <a:rPr lang="tr-TR" dirty="0" smtClean="0">
                <a:solidFill>
                  <a:schemeClr val="tx1"/>
                </a:solidFill>
                <a:latin typeface="Times New Roman" pitchFamily="18" charset="0"/>
                <a:cs typeface="Times New Roman" pitchFamily="18" charset="0"/>
              </a:rPr>
              <a:t>Diyerek  ara vermeden kurbanını keser. </a:t>
            </a:r>
          </a:p>
          <a:p>
            <a:pPr algn="just"/>
            <a:r>
              <a:rPr lang="tr-TR" dirty="0" smtClean="0">
                <a:solidFill>
                  <a:schemeClr val="tx1"/>
                </a:solidFill>
                <a:latin typeface="Times New Roman" pitchFamily="18" charset="0"/>
                <a:cs typeface="Times New Roman" pitchFamily="18" charset="0"/>
              </a:rPr>
              <a:t>Bu ayet-i kerime ile duayı okumadan sadece, </a:t>
            </a:r>
            <a:r>
              <a:rPr lang="tr-TR" sz="2800" u="sng" dirty="0" smtClean="0">
                <a:solidFill>
                  <a:srgbClr val="C00000"/>
                </a:solidFill>
                <a:latin typeface="Times New Roman" pitchFamily="18" charset="0"/>
                <a:cs typeface="Times New Roman" pitchFamily="18" charset="0"/>
              </a:rPr>
              <a:t>"</a:t>
            </a:r>
            <a:r>
              <a:rPr lang="tr-TR" sz="2800" b="1" u="sng" dirty="0" err="1" smtClean="0">
                <a:solidFill>
                  <a:srgbClr val="C00000"/>
                </a:solidFill>
                <a:latin typeface="Times New Roman" pitchFamily="18" charset="0"/>
                <a:cs typeface="Times New Roman" pitchFamily="18" charset="0"/>
              </a:rPr>
              <a:t>Bismillahi</a:t>
            </a:r>
            <a:r>
              <a:rPr lang="tr-TR" sz="2800" b="1" u="sng" dirty="0" smtClean="0">
                <a:solidFill>
                  <a:srgbClr val="C00000"/>
                </a:solidFill>
                <a:latin typeface="Times New Roman" pitchFamily="18" charset="0"/>
                <a:cs typeface="Times New Roman" pitchFamily="18" charset="0"/>
              </a:rPr>
              <a:t> </a:t>
            </a:r>
            <a:r>
              <a:rPr lang="tr-TR" sz="2800" b="1" u="sng" dirty="0" err="1" smtClean="0">
                <a:solidFill>
                  <a:srgbClr val="C00000"/>
                </a:solidFill>
                <a:latin typeface="Times New Roman" pitchFamily="18" charset="0"/>
                <a:cs typeface="Times New Roman" pitchFamily="18" charset="0"/>
              </a:rPr>
              <a:t>Allahü</a:t>
            </a:r>
            <a:r>
              <a:rPr lang="tr-TR" sz="2800" b="1" u="sng" dirty="0" smtClean="0">
                <a:solidFill>
                  <a:srgbClr val="C00000"/>
                </a:solidFill>
                <a:latin typeface="Times New Roman" pitchFamily="18" charset="0"/>
                <a:cs typeface="Times New Roman" pitchFamily="18" charset="0"/>
              </a:rPr>
              <a:t> Ekber</a:t>
            </a:r>
            <a:r>
              <a:rPr lang="tr-TR" sz="2800" u="sng" dirty="0" smtClean="0">
                <a:solidFill>
                  <a:srgbClr val="C00000"/>
                </a:solidFill>
                <a:latin typeface="Times New Roman" pitchFamily="18" charset="0"/>
                <a:cs typeface="Times New Roman" pitchFamily="18" charset="0"/>
              </a:rPr>
              <a:t>," yahut "</a:t>
            </a:r>
            <a:r>
              <a:rPr lang="tr-TR" sz="2800" b="1" u="sng" dirty="0" smtClean="0">
                <a:solidFill>
                  <a:srgbClr val="C00000"/>
                </a:solidFill>
                <a:latin typeface="Times New Roman" pitchFamily="18" charset="0"/>
                <a:cs typeface="Times New Roman" pitchFamily="18" charset="0"/>
              </a:rPr>
              <a:t>Bismillah</a:t>
            </a:r>
            <a:r>
              <a:rPr lang="tr-TR" sz="2800" u="sng" dirty="0" smtClean="0">
                <a:solidFill>
                  <a:srgbClr val="C00000"/>
                </a:solidFill>
                <a:latin typeface="Times New Roman" pitchFamily="18" charset="0"/>
                <a:cs typeface="Times New Roman" pitchFamily="18" charset="0"/>
              </a:rPr>
              <a:t>" deyip keserse yine caiz olur. </a:t>
            </a:r>
            <a:r>
              <a:rPr lang="tr-TR" dirty="0" smtClean="0">
                <a:solidFill>
                  <a:schemeClr val="tx1"/>
                </a:solidFill>
                <a:latin typeface="Times New Roman" pitchFamily="18" charset="0"/>
                <a:cs typeface="Times New Roman" pitchFamily="18" charset="0"/>
              </a:rPr>
              <a:t>Usulüne göre bir kesim yapmış olmak için, hayvanın yemek ve nefes borularıyla iki şah damarının kesilmesi gerekir.</a:t>
            </a:r>
          </a:p>
          <a:p>
            <a:pPr algn="just"/>
            <a:r>
              <a:rPr lang="tr-TR" sz="2400" b="1" u="sng" dirty="0" smtClean="0">
                <a:solidFill>
                  <a:schemeClr val="tx1"/>
                </a:solidFill>
                <a:latin typeface="Times New Roman" pitchFamily="18" charset="0"/>
                <a:cs typeface="Arial" pitchFamily="34" charset="0"/>
              </a:rPr>
              <a:t>Besmele </a:t>
            </a:r>
            <a:r>
              <a:rPr lang="tr-TR" sz="2400" b="1" u="sng" dirty="0" err="1" smtClean="0">
                <a:solidFill>
                  <a:schemeClr val="tx1"/>
                </a:solidFill>
                <a:latin typeface="Times New Roman" pitchFamily="18" charset="0"/>
                <a:cs typeface="Arial" pitchFamily="34" charset="0"/>
              </a:rPr>
              <a:t>kasden</a:t>
            </a:r>
            <a:r>
              <a:rPr lang="tr-TR" sz="2400" b="1" u="sng" dirty="0" smtClean="0">
                <a:solidFill>
                  <a:schemeClr val="tx1"/>
                </a:solidFill>
                <a:latin typeface="Times New Roman" pitchFamily="18" charset="0"/>
                <a:cs typeface="Arial" pitchFamily="34" charset="0"/>
              </a:rPr>
              <a:t> terk edilirse kurban olmaz. </a:t>
            </a:r>
          </a:p>
          <a:p>
            <a:pPr algn="just"/>
            <a:r>
              <a:rPr lang="tr-TR" sz="2400" b="1" u="sng" dirty="0" smtClean="0">
                <a:solidFill>
                  <a:schemeClr val="tx1"/>
                </a:solidFill>
                <a:latin typeface="Times New Roman" pitchFamily="18" charset="0"/>
                <a:cs typeface="Arial" pitchFamily="34" charset="0"/>
              </a:rPr>
              <a:t>Eti yenmez.  </a:t>
            </a:r>
          </a:p>
          <a:p>
            <a:pPr algn="just"/>
            <a:endParaRPr lang="tr-TR" sz="2000" dirty="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016916" y="3013503"/>
            <a:ext cx="6858002" cy="830997"/>
          </a:xfrm>
          <a:prstGeom prst="rect">
            <a:avLst/>
          </a:prstGeom>
          <a:solidFill>
            <a:srgbClr val="92D050"/>
          </a:solidFill>
          <a:ln w="9525">
            <a:noFill/>
            <a:miter lim="800000"/>
            <a:headEnd/>
            <a:tailEnd/>
          </a:ln>
        </p:spPr>
        <p:txBody>
          <a:bodyPr wrap="square">
            <a:spAutoFit/>
          </a:bodyPr>
          <a:lstStyle/>
          <a:p>
            <a:pPr algn="ctr"/>
            <a:r>
              <a:rPr lang="tr-TR" sz="4800" b="1" dirty="0" smtClean="0">
                <a:latin typeface="Times New Roman" pitchFamily="18" charset="0"/>
                <a:cs typeface="Times New Roman" pitchFamily="18" charset="0"/>
              </a:rPr>
              <a:t>Kurban  Keserken</a:t>
            </a:r>
          </a:p>
        </p:txBody>
      </p:sp>
      <p:sp>
        <p:nvSpPr>
          <p:cNvPr id="6" name="11 Çapraz Köşesi Kesik Dikdörtgen"/>
          <p:cNvSpPr/>
          <p:nvPr/>
        </p:nvSpPr>
        <p:spPr>
          <a:xfrm rot="19394073">
            <a:off x="368455" y="2211566"/>
            <a:ext cx="8786874" cy="2480396"/>
          </a:xfrm>
          <a:prstGeom prst="snip2DiagRect">
            <a:avLst/>
          </a:prstGeom>
          <a:solidFill>
            <a:srgbClr val="92D05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BESMELE VE TEKBİRİ </a:t>
            </a:r>
            <a:r>
              <a:rPr lang="tr-TR" sz="8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UNUTMAYIN</a:t>
            </a:r>
            <a:endParaRPr lang="tr-TR"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11560" y="285728"/>
            <a:ext cx="8389595" cy="566355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dirty="0" smtClean="0">
                <a:solidFill>
                  <a:schemeClr val="tx1"/>
                </a:solidFill>
                <a:latin typeface="HASENAT4" pitchFamily="2" charset="-78"/>
                <a:cs typeface="Emine" panose="03020400000000000000" pitchFamily="66" charset="-78"/>
              </a:rPr>
              <a:t>إِنَّ الَّلهَ كَتَبَ الْإِحْسَانَ عَلَى كُلِّ شَيْئٍ  فَإِذَا قَتَلْتُمْ فَاَحْسِنُوا اَلْقِتْلَةَ وَإِذَا ذَبَحْتُمْ فَاَحْسِنُوا اَلذَّبْحَةَ وَلْيُحِدَّ اَحَدُكُمْ شَفْرَتَهُ فَالْيُرِحْ ذَبِيحَتَهُ</a:t>
            </a:r>
            <a:endParaRPr lang="tr-TR" sz="2000" b="1" dirty="0" smtClean="0">
              <a:solidFill>
                <a:schemeClr val="tx1"/>
              </a:solidFill>
              <a:cs typeface="Emine" panose="03020400000000000000" pitchFamily="66" charset="-78"/>
            </a:endParaRPr>
          </a:p>
          <a:p>
            <a:pPr algn="just"/>
            <a:endParaRPr lang="tr-TR" sz="2800" b="1" dirty="0" smtClean="0">
              <a:solidFill>
                <a:srgbClr val="FF0000"/>
              </a:solidFill>
            </a:endParaRPr>
          </a:p>
          <a:p>
            <a:pPr algn="just"/>
            <a:r>
              <a:rPr lang="tr-TR" sz="3200" b="1" dirty="0" smtClean="0">
                <a:solidFill>
                  <a:srgbClr val="FF0000"/>
                </a:solidFill>
              </a:rPr>
              <a:t>“Allah, her şeyin güzel yapılmasını emretti. </a:t>
            </a:r>
          </a:p>
          <a:p>
            <a:pPr algn="just"/>
            <a:r>
              <a:rPr lang="tr-TR" sz="2800" b="1" dirty="0" smtClean="0">
                <a:solidFill>
                  <a:schemeClr val="tx1"/>
                </a:solidFill>
              </a:rPr>
              <a:t>Öldürdüğünüz zaman öldürme işini güzel yapın. </a:t>
            </a:r>
          </a:p>
          <a:p>
            <a:pPr algn="just"/>
            <a:r>
              <a:rPr lang="tr-TR" sz="2800" b="1" u="sng" dirty="0" smtClean="0">
                <a:solidFill>
                  <a:srgbClr val="0070C0"/>
                </a:solidFill>
                <a:effectLst>
                  <a:outerShdw blurRad="38100" dist="38100" dir="2700000" algn="tl">
                    <a:srgbClr val="000000">
                      <a:alpha val="43137"/>
                    </a:srgbClr>
                  </a:outerShdw>
                </a:effectLst>
              </a:rPr>
              <a:t>Kesim yapacağınız zaman kesim işini güzelce yapın. </a:t>
            </a:r>
          </a:p>
          <a:p>
            <a:pPr algn="just"/>
            <a:r>
              <a:rPr lang="tr-TR" sz="2800" b="1" dirty="0" smtClean="0">
                <a:solidFill>
                  <a:srgbClr val="FF0000"/>
                </a:solidFill>
              </a:rPr>
              <a:t>Sizden biriniz (Kurban keseceği zaman) bıçağını iyice bilesin ve hayvanını rahat ettirsin.”</a:t>
            </a:r>
            <a:r>
              <a:rPr lang="tr-TR" sz="2800" b="1" dirty="0" smtClean="0">
                <a:solidFill>
                  <a:schemeClr val="tx1"/>
                </a:solidFill>
              </a:rPr>
              <a:t>  </a:t>
            </a:r>
            <a:endParaRPr lang="tr-TR" sz="2400" b="1" dirty="0" smtClean="0">
              <a:solidFill>
                <a:schemeClr val="tx1"/>
              </a:solidFill>
            </a:endParaRPr>
          </a:p>
          <a:p>
            <a:pPr algn="just"/>
            <a:r>
              <a:rPr lang="tr-TR" sz="1600" b="1" dirty="0" smtClean="0">
                <a:solidFill>
                  <a:schemeClr val="tx1"/>
                </a:solidFill>
              </a:rPr>
              <a:t>(</a:t>
            </a:r>
            <a:r>
              <a:rPr lang="tr-TR" sz="1600" b="1" dirty="0" err="1" smtClean="0">
                <a:solidFill>
                  <a:schemeClr val="tx1"/>
                </a:solidFill>
              </a:rPr>
              <a:t>Hanbel</a:t>
            </a:r>
            <a:r>
              <a:rPr lang="tr-TR" sz="1600" b="1" dirty="0" smtClean="0">
                <a:solidFill>
                  <a:schemeClr val="tx1"/>
                </a:solidFill>
              </a:rPr>
              <a:t>, sünen, 4/123)</a:t>
            </a:r>
          </a:p>
          <a:p>
            <a:pPr algn="just"/>
            <a:endParaRPr lang="tr-TR" sz="1600" b="1" dirty="0" smtClean="0">
              <a:solidFill>
                <a:schemeClr val="tx1"/>
              </a:solidFill>
            </a:endParaRPr>
          </a:p>
          <a:p>
            <a:pPr algn="just"/>
            <a:endParaRPr lang="tr-TR" sz="1600" dirty="0">
              <a:solidFill>
                <a:schemeClr val="tx1"/>
              </a:solidFill>
            </a:endParaRPr>
          </a:p>
        </p:txBody>
      </p:sp>
      <p:sp>
        <p:nvSpPr>
          <p:cNvPr id="4" name="Text Box 3"/>
          <p:cNvSpPr txBox="1">
            <a:spLocks noChangeArrowheads="1"/>
          </p:cNvSpPr>
          <p:nvPr/>
        </p:nvSpPr>
        <p:spPr bwMode="auto">
          <a:xfrm rot="16200000">
            <a:off x="-3151060" y="3167390"/>
            <a:ext cx="6858002" cy="523220"/>
          </a:xfrm>
          <a:prstGeom prst="rect">
            <a:avLst/>
          </a:prstGeom>
          <a:solidFill>
            <a:srgbClr val="92D050"/>
          </a:solidFill>
          <a:ln w="9525">
            <a:noFill/>
            <a:miter lim="800000"/>
            <a:headEnd/>
            <a:tailEnd/>
          </a:ln>
        </p:spPr>
        <p:txBody>
          <a:bodyPr wrap="square">
            <a:spAutoFit/>
          </a:bodyPr>
          <a:lstStyle/>
          <a:p>
            <a:pPr algn="ctr"/>
            <a:r>
              <a:rPr lang="tr-TR" sz="2800" b="1" dirty="0" smtClean="0">
                <a:latin typeface="Times New Roman" pitchFamily="18" charset="0"/>
                <a:cs typeface="Times New Roman" pitchFamily="18" charset="0"/>
              </a:rPr>
              <a:t>Kurban  Keserken Bıçağı İyice Bilemek</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11560" y="285728"/>
            <a:ext cx="8389595" cy="4929222"/>
          </a:xfrm>
          <a:prstGeom prst="snip2DiagRect">
            <a:avLst>
              <a:gd name="adj1" fmla="val 0"/>
              <a:gd name="adj2" fmla="val 50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0" hangingPunct="0"/>
            <a:r>
              <a:rPr lang="ar-SA" sz="3600" dirty="0" smtClean="0">
                <a:solidFill>
                  <a:schemeClr val="tx1"/>
                </a:solidFill>
                <a:latin typeface="Traditional Arabic" pitchFamily="18" charset="-78"/>
                <a:cs typeface="Emine" panose="03020400000000000000" pitchFamily="66" charset="-78"/>
              </a:rPr>
              <a:t>يَا </a:t>
            </a:r>
            <a:r>
              <a:rPr lang="ar-SA" sz="3600" dirty="0">
                <a:solidFill>
                  <a:schemeClr val="tx1"/>
                </a:solidFill>
                <a:latin typeface="Traditional Arabic" pitchFamily="18" charset="-78"/>
                <a:cs typeface="Emine" panose="03020400000000000000" pitchFamily="66" charset="-78"/>
              </a:rPr>
              <a:t>فَاطِمَةُ قُومِي إِلَى أُضْحِيَّتِكَ فَاشْهَدِيهَا فَإِنَّهُ يُغْفَرُ لَكِ عِنْدَ أَوَّلِ قَطْرَةٍ تَقْطُرُ مِنْ دَمِهَا كُلُّ ذَنْبٍ عَمِلْتِيهِ</a:t>
            </a:r>
            <a:endParaRPr lang="tr-TR" sz="3600" dirty="0">
              <a:solidFill>
                <a:schemeClr val="tx1"/>
              </a:solidFill>
              <a:latin typeface="Traditional Arabic" pitchFamily="18" charset="-78"/>
              <a:cs typeface="Emine" panose="03020400000000000000" pitchFamily="66" charset="-78"/>
            </a:endParaRPr>
          </a:p>
          <a:p>
            <a:pPr algn="ctr" eaLnBrk="0" hangingPunct="0"/>
            <a:r>
              <a:rPr lang="tr-TR" sz="2800" dirty="0">
                <a:solidFill>
                  <a:schemeClr val="tx1"/>
                </a:solidFill>
              </a:rPr>
              <a:t>Peygamberimiz (sav) kızı Fatıma’ya şöyle buyurdu: </a:t>
            </a:r>
          </a:p>
          <a:p>
            <a:pPr algn="ctr" eaLnBrk="0" hangingPunct="0"/>
            <a:r>
              <a:rPr lang="tr-TR" sz="3200" dirty="0" smtClean="0">
                <a:solidFill>
                  <a:srgbClr val="002060"/>
                </a:solidFill>
              </a:rPr>
              <a:t>Kızım </a:t>
            </a:r>
            <a:r>
              <a:rPr lang="tr-TR" sz="3200" dirty="0">
                <a:solidFill>
                  <a:srgbClr val="002060"/>
                </a:solidFill>
              </a:rPr>
              <a:t>Fatıma! </a:t>
            </a:r>
            <a:r>
              <a:rPr lang="tr-TR" sz="3200" b="1" dirty="0">
                <a:solidFill>
                  <a:srgbClr val="002060"/>
                </a:solidFill>
              </a:rPr>
              <a:t>Kurbanın kesilirken orada bulun. </a:t>
            </a:r>
            <a:r>
              <a:rPr lang="tr-TR" sz="3200" b="1" dirty="0">
                <a:solidFill>
                  <a:srgbClr val="7030A0"/>
                </a:solidFill>
              </a:rPr>
              <a:t>Zira işlemiş olduğun her günah </a:t>
            </a:r>
            <a:endParaRPr lang="tr-TR" sz="3200" b="1" dirty="0" smtClean="0">
              <a:solidFill>
                <a:srgbClr val="7030A0"/>
              </a:solidFill>
            </a:endParaRPr>
          </a:p>
          <a:p>
            <a:pPr algn="ctr" eaLnBrk="0" hangingPunct="0"/>
            <a:r>
              <a:rPr lang="tr-TR" sz="3200" b="1" dirty="0" smtClean="0">
                <a:solidFill>
                  <a:srgbClr val="FF0000"/>
                </a:solidFill>
              </a:rPr>
              <a:t>kurban  </a:t>
            </a:r>
            <a:r>
              <a:rPr lang="tr-TR" sz="3200" b="1" dirty="0">
                <a:solidFill>
                  <a:srgbClr val="FF0000"/>
                </a:solidFill>
              </a:rPr>
              <a:t>kanının ilk damlası yere düştüğünde </a:t>
            </a:r>
            <a:r>
              <a:rPr lang="tr-TR" sz="3200" b="1" dirty="0">
                <a:solidFill>
                  <a:srgbClr val="7030A0"/>
                </a:solidFill>
              </a:rPr>
              <a:t>bağışlanır.</a:t>
            </a:r>
          </a:p>
          <a:p>
            <a:pPr algn="ctr" eaLnBrk="0" hangingPunct="0"/>
            <a:r>
              <a:rPr lang="tr-TR" sz="1700" dirty="0" smtClean="0">
                <a:solidFill>
                  <a:schemeClr val="tx1"/>
                </a:solidFill>
                <a:latin typeface="Georgia" pitchFamily="18" charset="0"/>
              </a:rPr>
              <a:t>(Hakim</a:t>
            </a:r>
            <a:r>
              <a:rPr lang="tr-TR" sz="1700" dirty="0">
                <a:solidFill>
                  <a:schemeClr val="tx1"/>
                </a:solidFill>
                <a:latin typeface="Georgia" pitchFamily="18" charset="0"/>
              </a:rPr>
              <a:t>, </a:t>
            </a:r>
            <a:r>
              <a:rPr lang="tr-TR" sz="1700" dirty="0" err="1" smtClean="0">
                <a:solidFill>
                  <a:schemeClr val="tx1"/>
                </a:solidFill>
                <a:latin typeface="Georgia" pitchFamily="18" charset="0"/>
              </a:rPr>
              <a:t>Müstedrek</a:t>
            </a:r>
            <a:r>
              <a:rPr lang="tr-TR" sz="1700" dirty="0" smtClean="0">
                <a:solidFill>
                  <a:schemeClr val="tx1"/>
                </a:solidFill>
                <a:latin typeface="Georgia" pitchFamily="18" charset="0"/>
              </a:rPr>
              <a:t>)</a:t>
            </a:r>
            <a:endParaRPr lang="tr-TR" sz="1700" dirty="0">
              <a:solidFill>
                <a:schemeClr val="tx1"/>
              </a:solidFill>
              <a:latin typeface="Georgia" pitchFamily="18" charset="0"/>
            </a:endParaRPr>
          </a:p>
        </p:txBody>
      </p:sp>
      <p:sp>
        <p:nvSpPr>
          <p:cNvPr id="4" name="Text Box 3"/>
          <p:cNvSpPr txBox="1">
            <a:spLocks noChangeArrowheads="1"/>
          </p:cNvSpPr>
          <p:nvPr/>
        </p:nvSpPr>
        <p:spPr bwMode="auto">
          <a:xfrm rot="16200000">
            <a:off x="-3109829" y="3136613"/>
            <a:ext cx="6858002" cy="584775"/>
          </a:xfrm>
          <a:prstGeom prst="rect">
            <a:avLst/>
          </a:prstGeom>
          <a:solidFill>
            <a:srgbClr val="92D050"/>
          </a:solidFill>
          <a:ln w="9525">
            <a:noFill/>
            <a:miter lim="800000"/>
            <a:headEnd/>
            <a:tailEnd/>
          </a:ln>
        </p:spPr>
        <p:txBody>
          <a:bodyPr wrap="square">
            <a:spAutoFit/>
          </a:bodyPr>
          <a:lstStyle/>
          <a:p>
            <a:pPr algn="ctr"/>
            <a:r>
              <a:rPr lang="tr-TR" sz="3200" b="1" dirty="0" smtClean="0">
                <a:latin typeface="Times New Roman" pitchFamily="18" charset="0"/>
                <a:cs typeface="Times New Roman" pitchFamily="18" charset="0"/>
              </a:rPr>
              <a:t>Kurban  Keserken Başında olmak</a:t>
            </a:r>
          </a:p>
        </p:txBody>
      </p:sp>
    </p:spTree>
    <p:extLst>
      <p:ext uri="{BB962C8B-B14F-4D97-AF65-F5344CB8AC3E}">
        <p14:creationId xmlns:p14="http://schemas.microsoft.com/office/powerpoint/2010/main" val="679603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rot="16200000">
            <a:off x="-3244366" y="3228944"/>
            <a:ext cx="6858002" cy="400110"/>
          </a:xfrm>
          <a:prstGeom prst="rect">
            <a:avLst/>
          </a:prstGeom>
          <a:solidFill>
            <a:srgbClr val="92D050"/>
          </a:solidFill>
          <a:ln w="9525">
            <a:noFill/>
            <a:miter lim="800000"/>
            <a:headEnd/>
            <a:tailEnd/>
          </a:ln>
        </p:spPr>
        <p:txBody>
          <a:bodyPr wrap="square">
            <a:spAutoFit/>
          </a:bodyPr>
          <a:lstStyle/>
          <a:p>
            <a:pPr algn="ctr"/>
            <a:r>
              <a:rPr lang="tr-TR" sz="2000" b="1" dirty="0" smtClean="0">
                <a:latin typeface="Times New Roman" pitchFamily="18" charset="0"/>
                <a:cs typeface="Times New Roman" pitchFamily="18" charset="0"/>
              </a:rPr>
              <a:t>Kurban  Keserken Hayvana Güzel Davran</a:t>
            </a:r>
          </a:p>
        </p:txBody>
      </p:sp>
      <p:pic>
        <p:nvPicPr>
          <p:cNvPr id="106498" name="Picture 2" descr="C:\Users\acer\Desktop\KURBAN\kurban resimler\52973.jpg"/>
          <p:cNvPicPr>
            <a:picLocks noChangeAspect="1" noChangeArrowheads="1"/>
          </p:cNvPicPr>
          <p:nvPr/>
        </p:nvPicPr>
        <p:blipFill>
          <a:blip r:embed="rId2" cstate="print"/>
          <a:srcRect/>
          <a:stretch>
            <a:fillRect/>
          </a:stretch>
        </p:blipFill>
        <p:spPr bwMode="auto">
          <a:xfrm>
            <a:off x="395536" y="2564904"/>
            <a:ext cx="3744416" cy="2845756"/>
          </a:xfrm>
          <a:prstGeom prst="rect">
            <a:avLst/>
          </a:prstGeom>
          <a:noFill/>
        </p:spPr>
      </p:pic>
      <p:pic>
        <p:nvPicPr>
          <p:cNvPr id="106499" name="Picture 3" descr="C:\Users\acer\Desktop\KURBAN\kurban resimler\bıçak.jpeg"/>
          <p:cNvPicPr>
            <a:picLocks noChangeAspect="1" noChangeArrowheads="1"/>
          </p:cNvPicPr>
          <p:nvPr/>
        </p:nvPicPr>
        <p:blipFill>
          <a:blip r:embed="rId3" cstate="print"/>
          <a:srcRect/>
          <a:stretch>
            <a:fillRect/>
          </a:stretch>
        </p:blipFill>
        <p:spPr bwMode="auto">
          <a:xfrm rot="16200000">
            <a:off x="79740" y="315796"/>
            <a:ext cx="2516651" cy="1885059"/>
          </a:xfrm>
          <a:prstGeom prst="rect">
            <a:avLst/>
          </a:prstGeom>
          <a:noFill/>
        </p:spPr>
      </p:pic>
      <p:pic>
        <p:nvPicPr>
          <p:cNvPr id="8" name="Picture 3" descr="C:\Users\acer\Desktop\KURBAN\kurban resimler\kurban asıpta kesmek.jpg"/>
          <p:cNvPicPr>
            <a:picLocks noChangeAspect="1" noChangeArrowheads="1"/>
          </p:cNvPicPr>
          <p:nvPr/>
        </p:nvPicPr>
        <p:blipFill>
          <a:blip r:embed="rId4" cstate="print"/>
          <a:srcRect/>
          <a:stretch>
            <a:fillRect/>
          </a:stretch>
        </p:blipFill>
        <p:spPr bwMode="auto">
          <a:xfrm>
            <a:off x="4023431" y="2492896"/>
            <a:ext cx="5120569" cy="2880320"/>
          </a:xfrm>
          <a:prstGeom prst="rect">
            <a:avLst/>
          </a:prstGeom>
          <a:noFill/>
        </p:spPr>
      </p:pic>
      <p:pic>
        <p:nvPicPr>
          <p:cNvPr id="106502" name="Picture 6"/>
          <p:cNvPicPr>
            <a:picLocks noChangeAspect="1" noChangeArrowheads="1"/>
          </p:cNvPicPr>
          <p:nvPr/>
        </p:nvPicPr>
        <p:blipFill>
          <a:blip r:embed="rId5" cstate="print"/>
          <a:srcRect/>
          <a:stretch>
            <a:fillRect/>
          </a:stretch>
        </p:blipFill>
        <p:spPr bwMode="auto">
          <a:xfrm>
            <a:off x="2123728" y="0"/>
            <a:ext cx="3347864" cy="2564904"/>
          </a:xfrm>
          <a:prstGeom prst="rect">
            <a:avLst/>
          </a:prstGeom>
          <a:noFill/>
          <a:ln w="9525">
            <a:noFill/>
            <a:miter lim="800000"/>
            <a:headEnd/>
            <a:tailEnd/>
          </a:ln>
        </p:spPr>
      </p:pic>
      <p:pic>
        <p:nvPicPr>
          <p:cNvPr id="5" name="Picture 1"/>
          <p:cNvPicPr>
            <a:picLocks noChangeAspect="1" noChangeArrowheads="1"/>
          </p:cNvPicPr>
          <p:nvPr/>
        </p:nvPicPr>
        <p:blipFill>
          <a:blip r:embed="rId6" cstate="print"/>
          <a:srcRect l="54931" t="50781" r="12842" b="4297"/>
          <a:stretch>
            <a:fillRect/>
          </a:stretch>
        </p:blipFill>
        <p:spPr bwMode="auto">
          <a:xfrm>
            <a:off x="5076056" y="0"/>
            <a:ext cx="4067944" cy="2453416"/>
          </a:xfrm>
          <a:prstGeom prst="rect">
            <a:avLst/>
          </a:prstGeom>
          <a:noFill/>
          <a:ln w="9525">
            <a:noFill/>
            <a:miter lim="800000"/>
            <a:headEnd/>
            <a:tailEnd/>
          </a:ln>
          <a:effectLst/>
        </p:spPr>
      </p:pic>
      <p:pic>
        <p:nvPicPr>
          <p:cNvPr id="106506" name="Picture 10"/>
          <p:cNvPicPr>
            <a:picLocks noChangeAspect="1" noChangeArrowheads="1"/>
          </p:cNvPicPr>
          <p:nvPr/>
        </p:nvPicPr>
        <p:blipFill>
          <a:blip r:embed="rId7" cstate="print"/>
          <a:srcRect l="7790" t="7845" r="6287" b="10680"/>
          <a:stretch>
            <a:fillRect/>
          </a:stretch>
        </p:blipFill>
        <p:spPr bwMode="auto">
          <a:xfrm>
            <a:off x="357158" y="5286388"/>
            <a:ext cx="2013628" cy="1571612"/>
          </a:xfrm>
          <a:prstGeom prst="rect">
            <a:avLst/>
          </a:prstGeom>
          <a:noFill/>
          <a:ln w="9525">
            <a:noFill/>
            <a:miter lim="800000"/>
            <a:headEnd/>
            <a:tailEnd/>
          </a:ln>
        </p:spPr>
      </p:pic>
      <p:pic>
        <p:nvPicPr>
          <p:cNvPr id="106507" name="Picture 11"/>
          <p:cNvPicPr>
            <a:picLocks noChangeAspect="1" noChangeArrowheads="1"/>
          </p:cNvPicPr>
          <p:nvPr/>
        </p:nvPicPr>
        <p:blipFill>
          <a:blip r:embed="rId8" cstate="print"/>
          <a:srcRect l="11575" t="12915" r="6488" b="17669"/>
          <a:stretch>
            <a:fillRect/>
          </a:stretch>
        </p:blipFill>
        <p:spPr bwMode="auto">
          <a:xfrm>
            <a:off x="5143504" y="5129808"/>
            <a:ext cx="3295622" cy="1728192"/>
          </a:xfrm>
          <a:prstGeom prst="rect">
            <a:avLst/>
          </a:prstGeom>
          <a:noFill/>
          <a:ln w="9525">
            <a:noFill/>
            <a:miter lim="800000"/>
            <a:headEnd/>
            <a:tailEnd/>
          </a:ln>
        </p:spPr>
      </p:pic>
      <p:sp>
        <p:nvSpPr>
          <p:cNvPr id="10" name="11 Çapraz Köşesi Kesik Dikdörtgen"/>
          <p:cNvSpPr/>
          <p:nvPr/>
        </p:nvSpPr>
        <p:spPr>
          <a:xfrm rot="19394073">
            <a:off x="368455" y="2211566"/>
            <a:ext cx="8786874" cy="2480396"/>
          </a:xfrm>
          <a:prstGeom prst="snip2DiagRect">
            <a:avLst/>
          </a:prstGeom>
          <a:solidFill>
            <a:srgbClr val="92D05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MÜSLÜMAN GİBİ DAVRAN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blinds(horizontal)">
                                      <p:cBhvr>
                                        <p:cTn id="7" dur="500"/>
                                        <p:tgtEl>
                                          <p:spTgt spid="1064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502"/>
                                        </p:tgtEl>
                                        <p:attrNameLst>
                                          <p:attrName>style.visibility</p:attrName>
                                        </p:attrNameLst>
                                      </p:cBhvr>
                                      <p:to>
                                        <p:strVal val="visible"/>
                                      </p:to>
                                    </p:set>
                                    <p:anim calcmode="lin" valueType="num">
                                      <p:cBhvr additive="base">
                                        <p:cTn id="12" dur="500" fill="hold"/>
                                        <p:tgtEl>
                                          <p:spTgt spid="106502"/>
                                        </p:tgtEl>
                                        <p:attrNameLst>
                                          <p:attrName>ppt_x</p:attrName>
                                        </p:attrNameLst>
                                      </p:cBhvr>
                                      <p:tavLst>
                                        <p:tav tm="0">
                                          <p:val>
                                            <p:strVal val="#ppt_x"/>
                                          </p:val>
                                        </p:tav>
                                        <p:tav tm="100000">
                                          <p:val>
                                            <p:strVal val="#ppt_x"/>
                                          </p:val>
                                        </p:tav>
                                      </p:tavLst>
                                    </p:anim>
                                    <p:anim calcmode="lin" valueType="num">
                                      <p:cBhvr additive="base">
                                        <p:cTn id="13" dur="500" fill="hold"/>
                                        <p:tgtEl>
                                          <p:spTgt spid="1065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6498"/>
                                        </p:tgtEl>
                                        <p:attrNameLst>
                                          <p:attrName>style.visibility</p:attrName>
                                        </p:attrNameLst>
                                      </p:cBhvr>
                                      <p:to>
                                        <p:strVal val="visible"/>
                                      </p:to>
                                    </p:set>
                                    <p:anim calcmode="lin" valueType="num">
                                      <p:cBhvr additive="base">
                                        <p:cTn id="24" dur="500" fill="hold"/>
                                        <p:tgtEl>
                                          <p:spTgt spid="106498"/>
                                        </p:tgtEl>
                                        <p:attrNameLst>
                                          <p:attrName>ppt_x</p:attrName>
                                        </p:attrNameLst>
                                      </p:cBhvr>
                                      <p:tavLst>
                                        <p:tav tm="0">
                                          <p:val>
                                            <p:strVal val="#ppt_x"/>
                                          </p:val>
                                        </p:tav>
                                        <p:tav tm="100000">
                                          <p:val>
                                            <p:strVal val="#ppt_x"/>
                                          </p:val>
                                        </p:tav>
                                      </p:tavLst>
                                    </p:anim>
                                    <p:anim calcmode="lin" valueType="num">
                                      <p:cBhvr additive="base">
                                        <p:cTn id="25" dur="500" fill="hold"/>
                                        <p:tgtEl>
                                          <p:spTgt spid="10649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6506"/>
                                        </p:tgtEl>
                                        <p:attrNameLst>
                                          <p:attrName>style.visibility</p:attrName>
                                        </p:attrNameLst>
                                      </p:cBhvr>
                                      <p:to>
                                        <p:strVal val="visible"/>
                                      </p:to>
                                    </p:set>
                                    <p:anim calcmode="lin" valueType="num">
                                      <p:cBhvr additive="base">
                                        <p:cTn id="36" dur="500" fill="hold"/>
                                        <p:tgtEl>
                                          <p:spTgt spid="106506"/>
                                        </p:tgtEl>
                                        <p:attrNameLst>
                                          <p:attrName>ppt_x</p:attrName>
                                        </p:attrNameLst>
                                      </p:cBhvr>
                                      <p:tavLst>
                                        <p:tav tm="0">
                                          <p:val>
                                            <p:strVal val="#ppt_x"/>
                                          </p:val>
                                        </p:tav>
                                        <p:tav tm="100000">
                                          <p:val>
                                            <p:strVal val="#ppt_x"/>
                                          </p:val>
                                        </p:tav>
                                      </p:tavLst>
                                    </p:anim>
                                    <p:anim calcmode="lin" valueType="num">
                                      <p:cBhvr additive="base">
                                        <p:cTn id="37" dur="500" fill="hold"/>
                                        <p:tgtEl>
                                          <p:spTgt spid="10650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6507"/>
                                        </p:tgtEl>
                                        <p:attrNameLst>
                                          <p:attrName>style.visibility</p:attrName>
                                        </p:attrNameLst>
                                      </p:cBhvr>
                                      <p:to>
                                        <p:strVal val="visible"/>
                                      </p:to>
                                    </p:set>
                                    <p:anim calcmode="lin" valueType="num">
                                      <p:cBhvr additive="base">
                                        <p:cTn id="42" dur="500" fill="hold"/>
                                        <p:tgtEl>
                                          <p:spTgt spid="106507"/>
                                        </p:tgtEl>
                                        <p:attrNameLst>
                                          <p:attrName>ppt_x</p:attrName>
                                        </p:attrNameLst>
                                      </p:cBhvr>
                                      <p:tavLst>
                                        <p:tav tm="0">
                                          <p:val>
                                            <p:strVal val="#ppt_x"/>
                                          </p:val>
                                        </p:tav>
                                        <p:tav tm="100000">
                                          <p:val>
                                            <p:strVal val="#ppt_x"/>
                                          </p:val>
                                        </p:tav>
                                      </p:tavLst>
                                    </p:anim>
                                    <p:anim calcmode="lin" valueType="num">
                                      <p:cBhvr additive="base">
                                        <p:cTn id="43" dur="500" fill="hold"/>
                                        <p:tgtEl>
                                          <p:spTgt spid="10650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9552" y="285728"/>
            <a:ext cx="8461604" cy="4007368"/>
          </a:xfrm>
          <a:prstGeom prst="snip2DiagRect">
            <a:avLst>
              <a:gd name="adj1" fmla="val 0"/>
              <a:gd name="adj2" fmla="val 445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000" dirty="0" smtClean="0">
                <a:solidFill>
                  <a:schemeClr val="tx1"/>
                </a:solidFill>
                <a:latin typeface="HASENAT4" pitchFamily="2" charset="-78"/>
                <a:cs typeface="Emine" panose="03020400000000000000" pitchFamily="66" charset="-78"/>
              </a:rPr>
              <a:t>اِسْتَنْجِدُوا هَدَايَاكُمْ فَإِنَّهَا مَطَايَاكُمْ  يَوْمَ الْقِيَامَةِ</a:t>
            </a:r>
            <a:endParaRPr lang="tr-TR" sz="4000" b="1" dirty="0" smtClean="0">
              <a:solidFill>
                <a:schemeClr val="tx1"/>
              </a:solidFill>
              <a:cs typeface="Emine" panose="03020400000000000000" pitchFamily="66" charset="-78"/>
            </a:endParaRPr>
          </a:p>
          <a:p>
            <a:pPr algn="ctr" rtl="1"/>
            <a:r>
              <a:rPr lang="tr-TR" sz="4400" b="1" dirty="0" smtClean="0">
                <a:solidFill>
                  <a:srgbClr val="002060"/>
                </a:solidFill>
              </a:rPr>
              <a:t>“Kurbanlarınıza iyi bakın. </a:t>
            </a:r>
          </a:p>
          <a:p>
            <a:pPr algn="ctr"/>
            <a:r>
              <a:rPr lang="tr-TR" sz="3400" b="1" dirty="0" smtClean="0">
                <a:solidFill>
                  <a:srgbClr val="FF0000"/>
                </a:solidFill>
                <a:effectLst>
                  <a:outerShdw blurRad="38100" dist="38100" dir="2700000" algn="tl">
                    <a:srgbClr val="000000">
                      <a:alpha val="43137"/>
                    </a:srgbClr>
                  </a:outerShdw>
                </a:effectLst>
              </a:rPr>
              <a:t>Zira onlar kıyamet günü sizin binitlerinizdir.”</a:t>
            </a:r>
            <a:endParaRPr lang="tr-TR" sz="3400" b="1" dirty="0" smtClean="0">
              <a:solidFill>
                <a:schemeClr val="tx1"/>
              </a:solidFill>
              <a:effectLst>
                <a:outerShdw blurRad="38100" dist="38100" dir="2700000" algn="tl">
                  <a:srgbClr val="000000">
                    <a:alpha val="43137"/>
                  </a:srgbClr>
                </a:outerShdw>
              </a:effectLst>
            </a:endParaRPr>
          </a:p>
          <a:p>
            <a:pPr algn="ctr"/>
            <a:r>
              <a:rPr lang="tr-TR" sz="1600" dirty="0" smtClean="0">
                <a:solidFill>
                  <a:schemeClr val="tx1"/>
                </a:solidFill>
              </a:rPr>
              <a:t>(Gazali, İhya, 1/237)</a:t>
            </a:r>
            <a:endParaRPr lang="tr-TR" sz="2400" dirty="0">
              <a:solidFill>
                <a:schemeClr val="tx1"/>
              </a:solidFill>
            </a:endParaRPr>
          </a:p>
        </p:txBody>
      </p:sp>
      <p:sp>
        <p:nvSpPr>
          <p:cNvPr id="4" name="Text Box 3"/>
          <p:cNvSpPr txBox="1">
            <a:spLocks noChangeArrowheads="1"/>
          </p:cNvSpPr>
          <p:nvPr/>
        </p:nvSpPr>
        <p:spPr bwMode="auto">
          <a:xfrm rot="16200000">
            <a:off x="-3173125" y="3136613"/>
            <a:ext cx="6858002" cy="584775"/>
          </a:xfrm>
          <a:prstGeom prst="rect">
            <a:avLst/>
          </a:prstGeom>
          <a:solidFill>
            <a:srgbClr val="92D050"/>
          </a:solidFill>
          <a:ln w="9525">
            <a:noFill/>
            <a:miter lim="800000"/>
            <a:headEnd/>
            <a:tailEnd/>
          </a:ln>
        </p:spPr>
        <p:txBody>
          <a:bodyPr wrap="square">
            <a:spAutoFit/>
          </a:bodyPr>
          <a:lstStyle/>
          <a:p>
            <a:pPr algn="ctr"/>
            <a:r>
              <a:rPr lang="tr-TR" sz="3200" b="1" dirty="0" smtClean="0">
                <a:latin typeface="Times New Roman" pitchFamily="18" charset="0"/>
                <a:cs typeface="Times New Roman" pitchFamily="18" charset="0"/>
              </a:rPr>
              <a:t>Kurban’ın Kıyamete Bakan Yüzü</a:t>
            </a:r>
          </a:p>
        </p:txBody>
      </p:sp>
      <p:pic>
        <p:nvPicPr>
          <p:cNvPr id="48130" name="Picture 2" descr="kıyamet günü bini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581128"/>
            <a:ext cx="4710896" cy="17437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rot="16200000">
            <a:off x="-3173125" y="3136613"/>
            <a:ext cx="6858002" cy="584775"/>
          </a:xfrm>
          <a:prstGeom prst="rect">
            <a:avLst/>
          </a:prstGeom>
          <a:solidFill>
            <a:srgbClr val="92D050"/>
          </a:solidFill>
          <a:ln w="9525">
            <a:noFill/>
            <a:miter lim="800000"/>
            <a:headEnd/>
            <a:tailEnd/>
          </a:ln>
        </p:spPr>
        <p:txBody>
          <a:bodyPr wrap="square">
            <a:spAutoFit/>
          </a:bodyPr>
          <a:lstStyle/>
          <a:p>
            <a:pPr algn="ctr"/>
            <a:r>
              <a:rPr lang="tr-TR" sz="3200" b="1" dirty="0" smtClean="0">
                <a:latin typeface="Times New Roman" pitchFamily="18" charset="0"/>
                <a:cs typeface="Times New Roman" pitchFamily="18" charset="0"/>
              </a:rPr>
              <a:t>Kurban’ın Kıyamete Bakan Yüzü</a:t>
            </a:r>
          </a:p>
        </p:txBody>
      </p:sp>
      <p:pic>
        <p:nvPicPr>
          <p:cNvPr id="49156" name="Picture 4" descr="inekler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6497"/>
          <a:stretch/>
        </p:blipFill>
        <p:spPr bwMode="auto">
          <a:xfrm>
            <a:off x="559918" y="3284984"/>
            <a:ext cx="8584082" cy="36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539552" y="44624"/>
            <a:ext cx="8604448" cy="345638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dirty="0" smtClean="0">
                <a:solidFill>
                  <a:schemeClr val="tx1"/>
                </a:solidFill>
                <a:latin typeface="HASENAT4" pitchFamily="2" charset="-78"/>
                <a:cs typeface="Emine" panose="03020400000000000000" pitchFamily="66" charset="-78"/>
              </a:rPr>
              <a:t>مَنْ ضَحَى طَيِّبَةً نَفْسَهُ مُحْتَسِبًا لِاُضْحِيَّتِهِ كَانَتْ لَهُ حِجَابًا مِنَ النَّارِ</a:t>
            </a:r>
            <a:endParaRPr lang="tr-TR" sz="3200" dirty="0" smtClean="0">
              <a:solidFill>
                <a:schemeClr val="tx1"/>
              </a:solidFill>
              <a:latin typeface="HASENAT4" pitchFamily="2" charset="-78"/>
              <a:cs typeface="Emine" panose="03020400000000000000" pitchFamily="66" charset="-78"/>
            </a:endParaRPr>
          </a:p>
          <a:p>
            <a:pPr algn="ctr"/>
            <a:r>
              <a:rPr lang="tr-TR" sz="3200" b="1" dirty="0" smtClean="0">
                <a:solidFill>
                  <a:srgbClr val="FF0000"/>
                </a:solidFill>
              </a:rPr>
              <a:t>“Gönül hoşnutluğu içerisinde ve </a:t>
            </a:r>
          </a:p>
          <a:p>
            <a:pPr algn="ctr"/>
            <a:r>
              <a:rPr lang="tr-TR" sz="3200" b="1" dirty="0" smtClean="0">
                <a:solidFill>
                  <a:srgbClr val="002060"/>
                </a:solidFill>
              </a:rPr>
              <a:t>sevabını Allah’tan umarak kesilen kurban, </a:t>
            </a:r>
          </a:p>
          <a:p>
            <a:pPr algn="ctr"/>
            <a:r>
              <a:rPr lang="tr-TR"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ateşe karşı bir perde olur.”  </a:t>
            </a:r>
            <a:endParaRPr lang="tr-T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tr-TR" sz="1400" b="1" dirty="0" smtClean="0">
                <a:solidFill>
                  <a:schemeClr val="tx1"/>
                </a:solidFill>
              </a:rPr>
              <a:t>(Et </a:t>
            </a:r>
            <a:r>
              <a:rPr lang="tr-TR" sz="1400" b="1" dirty="0" err="1" smtClean="0">
                <a:solidFill>
                  <a:schemeClr val="tx1"/>
                </a:solidFill>
              </a:rPr>
              <a:t>Terğib</a:t>
            </a:r>
            <a:r>
              <a:rPr lang="tr-TR" sz="1400" b="1" dirty="0" smtClean="0">
                <a:solidFill>
                  <a:schemeClr val="tx1"/>
                </a:solidFill>
              </a:rPr>
              <a:t> </a:t>
            </a:r>
            <a:r>
              <a:rPr lang="tr-TR" sz="1400" b="1" dirty="0" err="1" smtClean="0">
                <a:solidFill>
                  <a:schemeClr val="tx1"/>
                </a:solidFill>
              </a:rPr>
              <a:t>ve’t</a:t>
            </a:r>
            <a:r>
              <a:rPr lang="tr-TR" sz="1400" b="1" dirty="0" smtClean="0">
                <a:solidFill>
                  <a:schemeClr val="tx1"/>
                </a:solidFill>
              </a:rPr>
              <a:t> </a:t>
            </a:r>
            <a:r>
              <a:rPr lang="tr-TR" sz="1400" b="1" dirty="0" err="1" smtClean="0">
                <a:solidFill>
                  <a:schemeClr val="tx1"/>
                </a:solidFill>
              </a:rPr>
              <a:t>Terhib</a:t>
            </a:r>
            <a:r>
              <a:rPr lang="tr-TR" sz="1400" b="1" dirty="0" smtClean="0">
                <a:solidFill>
                  <a:schemeClr val="tx1"/>
                </a:solidFill>
              </a:rPr>
              <a:t>, 2/155)</a:t>
            </a:r>
            <a:endParaRPr lang="tr-TR" sz="2400" dirty="0">
              <a:solidFill>
                <a:schemeClr val="tx1"/>
              </a:solidFill>
            </a:endParaRPr>
          </a:p>
        </p:txBody>
      </p:sp>
      <p:pic>
        <p:nvPicPr>
          <p:cNvPr id="4098" name="Picture 2" descr="GÃ¶rÃ¼ntÃ¼nÃ¼n olasÄ± iÃ§eriÄi: yazÄ±"/>
          <p:cNvPicPr>
            <a:picLocks noChangeAspect="1" noChangeArrowheads="1"/>
          </p:cNvPicPr>
          <p:nvPr/>
        </p:nvPicPr>
        <p:blipFill rotWithShape="1">
          <a:blip r:embed="rId4">
            <a:extLst>
              <a:ext uri="{28A0092B-C50C-407E-A947-70E740481C1C}">
                <a14:useLocalDpi xmlns:a14="http://schemas.microsoft.com/office/drawing/2010/main" val="0"/>
              </a:ext>
            </a:extLst>
          </a:blip>
          <a:srcRect b="18293"/>
          <a:stretch/>
        </p:blipFill>
        <p:spPr bwMode="auto">
          <a:xfrm>
            <a:off x="539551" y="3284984"/>
            <a:ext cx="8604449"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3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671376" y="116633"/>
            <a:ext cx="8329779" cy="3548586"/>
          </a:xfrm>
          <a:prstGeom prst="snip2DiagRect">
            <a:avLst>
              <a:gd name="adj1" fmla="val 0"/>
              <a:gd name="adj2" fmla="val 4804"/>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u="sng" dirty="0" smtClean="0">
                <a:solidFill>
                  <a:schemeClr val="tx1"/>
                </a:solidFill>
                <a:latin typeface="Times New Roman" pitchFamily="18" charset="0"/>
                <a:cs typeface="Times New Roman" pitchFamily="18" charset="0"/>
              </a:rPr>
              <a:t>KURBAN ETİNİN TAKSİMİ</a:t>
            </a:r>
          </a:p>
          <a:p>
            <a:pPr algn="just"/>
            <a:r>
              <a:rPr lang="tr-TR" sz="2400" dirty="0" smtClean="0">
                <a:solidFill>
                  <a:schemeClr val="tx1"/>
                </a:solidFill>
                <a:latin typeface="Times New Roman" pitchFamily="18" charset="0"/>
                <a:cs typeface="Times New Roman" pitchFamily="18" charset="0"/>
              </a:rPr>
              <a:t>Deve ve sığır gibi hayvanlar ortaklaşa kurban edildiğinde, </a:t>
            </a:r>
            <a:r>
              <a:rPr lang="tr-T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etleri ortaklar arasında </a:t>
            </a:r>
            <a:r>
              <a:rPr lang="tr-TR" sz="2800" b="1" u="sng"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tahmini olarak değil, </a:t>
            </a:r>
            <a:r>
              <a:rPr lang="tr-TR" sz="2800" b="1" u="sng"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tartılarak</a:t>
            </a:r>
            <a:r>
              <a:rPr lang="tr-TR" sz="28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taksim edilir. </a:t>
            </a:r>
          </a:p>
          <a:p>
            <a:pPr algn="just"/>
            <a:r>
              <a:rPr lang="tr-TR" sz="2000" dirty="0" smtClean="0">
                <a:solidFill>
                  <a:schemeClr val="tx1"/>
                </a:solidFill>
                <a:latin typeface="Times New Roman" pitchFamily="18" charset="0"/>
                <a:cs typeface="Times New Roman" pitchFamily="18" charset="0"/>
              </a:rPr>
              <a:t>Ancak, </a:t>
            </a:r>
            <a:r>
              <a:rPr lang="tr-TR" sz="2000" dirty="0" smtClean="0">
                <a:solidFill>
                  <a:srgbClr val="0070C0"/>
                </a:solidFill>
                <a:latin typeface="Times New Roman" pitchFamily="18" charset="0"/>
                <a:cs typeface="Times New Roman" pitchFamily="18" charset="0"/>
              </a:rPr>
              <a:t>bir ailenin fertlerinin ortaklaşa kestiği kurbanın etinin bu şekilde taksimi gerekmez. </a:t>
            </a:r>
            <a:r>
              <a:rPr lang="tr-TR" sz="2000" dirty="0" smtClean="0">
                <a:solidFill>
                  <a:schemeClr val="tx1"/>
                </a:solidFill>
                <a:latin typeface="Times New Roman" pitchFamily="18" charset="0"/>
                <a:cs typeface="Times New Roman" pitchFamily="18" charset="0"/>
              </a:rPr>
              <a:t>Böyle bir kurban  tamamen bir hayır kurumuna verilecekse etinin taksim edilmesi gerekmez.</a:t>
            </a:r>
          </a:p>
          <a:p>
            <a:pPr algn="just"/>
            <a:r>
              <a:rPr lang="tr-TR" sz="24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Adak olarak ortak olan kimse adak olan payı kendi payıyla karıştırmamaya özen göstermelidir. Çünkü adakta bulunan kimse ve usul-</a:t>
            </a:r>
            <a:r>
              <a:rPr lang="tr-TR" sz="2400" b="1" u="sng" dirty="0" err="1"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füruu</a:t>
            </a:r>
            <a:r>
              <a:rPr lang="tr-TR" sz="2400" b="1" u="sng"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bu adak kurbanından yiyemez.</a:t>
            </a:r>
          </a:p>
        </p:txBody>
      </p:sp>
      <p:sp>
        <p:nvSpPr>
          <p:cNvPr id="13" name="12 Çapraz Köşesi Kesik Dikdörtgen"/>
          <p:cNvSpPr/>
          <p:nvPr/>
        </p:nvSpPr>
        <p:spPr>
          <a:xfrm>
            <a:off x="607554" y="3813550"/>
            <a:ext cx="5044566" cy="3071834"/>
          </a:xfrm>
          <a:prstGeom prst="snip2DiagRect">
            <a:avLst>
              <a:gd name="adj1" fmla="val 0"/>
              <a:gd name="adj2" fmla="val 9000"/>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smtClean="0">
                <a:solidFill>
                  <a:schemeClr val="tx1"/>
                </a:solidFill>
                <a:latin typeface="Times New Roman" pitchFamily="18" charset="0"/>
                <a:cs typeface="Times New Roman" pitchFamily="18" charset="0"/>
              </a:rPr>
              <a:t>En uygun olanı, </a:t>
            </a:r>
            <a:r>
              <a:rPr lang="tr-TR" sz="2400" dirty="0" smtClean="0">
                <a:solidFill>
                  <a:srgbClr val="0070C0"/>
                </a:solidFill>
                <a:latin typeface="Times New Roman" pitchFamily="18" charset="0"/>
                <a:cs typeface="Times New Roman" pitchFamily="18" charset="0"/>
              </a:rPr>
              <a:t>kurban etini üçe taksim edip,</a:t>
            </a:r>
            <a:r>
              <a:rPr lang="tr-TR" sz="2400" dirty="0" smtClean="0">
                <a:solidFill>
                  <a:schemeClr val="tx1"/>
                </a:solidFill>
                <a:latin typeface="Times New Roman" pitchFamily="18" charset="0"/>
                <a:cs typeface="Times New Roman" pitchFamily="18" charset="0"/>
              </a:rPr>
              <a:t> </a:t>
            </a:r>
            <a:r>
              <a:rPr lang="tr-TR" sz="2400" dirty="0" smtClean="0">
                <a:solidFill>
                  <a:srgbClr val="C00000"/>
                </a:solidFill>
                <a:latin typeface="Times New Roman" pitchFamily="18" charset="0"/>
                <a:cs typeface="Times New Roman" pitchFamily="18" charset="0"/>
              </a:rPr>
              <a:t>birini kurban kesmeyen yoksullara sadaka olarak dağıtmak, </a:t>
            </a:r>
            <a:r>
              <a:rPr lang="tr-TR" sz="2400" dirty="0" smtClean="0">
                <a:solidFill>
                  <a:srgbClr val="7030A0"/>
                </a:solidFill>
                <a:latin typeface="Times New Roman" pitchFamily="18" charset="0"/>
                <a:cs typeface="Times New Roman" pitchFamily="18" charset="0"/>
              </a:rPr>
              <a:t>bir bölümünü de akraba, tanıdık ve komşulara ikram etmek, </a:t>
            </a:r>
            <a:r>
              <a:rPr lang="tr-TR" sz="2400" dirty="0" smtClean="0">
                <a:solidFill>
                  <a:srgbClr val="00B050"/>
                </a:solidFill>
                <a:latin typeface="Times New Roman" pitchFamily="18" charset="0"/>
                <a:cs typeface="Times New Roman" pitchFamily="18" charset="0"/>
              </a:rPr>
              <a:t>birini de kendi çoluk çocuğu ile yemektir. </a:t>
            </a:r>
            <a:endParaRPr lang="tr-TR" sz="2400" dirty="0">
              <a:solidFill>
                <a:srgbClr val="00B050"/>
              </a:solidFill>
              <a:latin typeface="Times New Roman" pitchFamily="18" charset="0"/>
              <a:cs typeface="Times New Roman" pitchFamily="18" charset="0"/>
            </a:endParaRPr>
          </a:p>
        </p:txBody>
      </p:sp>
      <p:pic>
        <p:nvPicPr>
          <p:cNvPr id="7" name="Picture 9" descr="C:\Documents and Settings\AERO\Desktop\r.k.bayram\TAKSIM.JPG"/>
          <p:cNvPicPr>
            <a:picLocks noChangeAspect="1" noChangeArrowheads="1"/>
          </p:cNvPicPr>
          <p:nvPr/>
        </p:nvPicPr>
        <p:blipFill>
          <a:blip r:embed="rId3" cstate="print"/>
          <a:srcRect/>
          <a:stretch>
            <a:fillRect/>
          </a:stretch>
        </p:blipFill>
        <p:spPr bwMode="auto">
          <a:xfrm>
            <a:off x="5508104" y="4076827"/>
            <a:ext cx="3643338" cy="2736549"/>
          </a:xfrm>
          <a:prstGeom prst="rect">
            <a:avLst/>
          </a:prstGeom>
          <a:noFill/>
        </p:spPr>
      </p:pic>
      <p:sp>
        <p:nvSpPr>
          <p:cNvPr id="6" name="Text Box 3"/>
          <p:cNvSpPr txBox="1">
            <a:spLocks noChangeArrowheads="1"/>
          </p:cNvSpPr>
          <p:nvPr/>
        </p:nvSpPr>
        <p:spPr bwMode="auto">
          <a:xfrm rot="16200000">
            <a:off x="-3111569" y="3075058"/>
            <a:ext cx="6858002" cy="707886"/>
          </a:xfrm>
          <a:prstGeom prst="rect">
            <a:avLst/>
          </a:prstGeom>
          <a:solidFill>
            <a:srgbClr val="92D050"/>
          </a:solidFill>
          <a:ln w="9525">
            <a:noFill/>
            <a:miter lim="800000"/>
            <a:headEnd/>
            <a:tailEnd/>
          </a:ln>
        </p:spPr>
        <p:txBody>
          <a:bodyPr wrap="square">
            <a:spAutoFit/>
          </a:bodyPr>
          <a:lstStyle/>
          <a:p>
            <a:pPr algn="ctr"/>
            <a:r>
              <a:rPr lang="tr-TR" sz="4000" b="1" dirty="0" smtClean="0">
                <a:latin typeface="Times New Roman" pitchFamily="18" charset="0"/>
                <a:cs typeface="Times New Roman" pitchFamily="18" charset="0"/>
              </a:rPr>
              <a:t>Kurban  Etinin Taksimi</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915014"/>
            <a:ext cx="9144000" cy="78579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rgbClr val="C00000"/>
                </a:solidFill>
                <a:effectLst>
                  <a:outerShdw blurRad="38100" dist="38100" dir="2700000" algn="tl">
                    <a:srgbClr val="000000">
                      <a:alpha val="43137"/>
                    </a:srgbClr>
                  </a:outerShdw>
                </a:effectLst>
                <a:latin typeface="+mj-lt"/>
              </a:rPr>
              <a:t>KURBAN YOKSUL, FAKİR VE YETİMLERLE PAYLAŞMAKTIR</a:t>
            </a:r>
          </a:p>
          <a:p>
            <a:pPr algn="ctr"/>
            <a:r>
              <a:rPr lang="tr-TR" sz="3200" b="1" dirty="0" smtClean="0">
                <a:solidFill>
                  <a:srgbClr val="C00000"/>
                </a:solidFill>
                <a:effectLst>
                  <a:outerShdw blurRad="38100" dist="38100" dir="2700000" algn="tl">
                    <a:srgbClr val="000000">
                      <a:alpha val="43137"/>
                    </a:srgbClr>
                  </a:outerShdw>
                </a:effectLst>
                <a:latin typeface="+mj-lt"/>
                <a:cs typeface="Times New Roman" pitchFamily="18" charset="0"/>
              </a:rPr>
              <a:t>KARDEŞLİĞİ YENİDEN İNŞA ETMEKTİR</a:t>
            </a:r>
            <a:endParaRPr lang="tr-TR" sz="3200" b="1" dirty="0">
              <a:solidFill>
                <a:srgbClr val="C00000"/>
              </a:solidFill>
              <a:effectLst>
                <a:outerShdw blurRad="38100" dist="38100" dir="2700000" algn="tl">
                  <a:srgbClr val="000000">
                    <a:alpha val="43137"/>
                  </a:srgbClr>
                </a:outerShdw>
              </a:effectLst>
              <a:latin typeface="+mj-lt"/>
              <a:cs typeface="Times New Roman" pitchFamily="18" charset="0"/>
            </a:endParaRPr>
          </a:p>
        </p:txBody>
      </p:sp>
      <p:sp>
        <p:nvSpPr>
          <p:cNvPr id="7" name="6 Çapraz Köşesi Kesik Dikdörtgen"/>
          <p:cNvSpPr/>
          <p:nvPr/>
        </p:nvSpPr>
        <p:spPr>
          <a:xfrm>
            <a:off x="107504" y="1988840"/>
            <a:ext cx="8928992" cy="4680520"/>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tx1"/>
                </a:solidFill>
                <a:cs typeface="Emine" panose="03020400000000000000" pitchFamily="66" charset="-78"/>
              </a:rPr>
              <a:t>فَاذْكُرُوا اسْمَ اللَّهِ عَلَيْهَا صَوَافَّ فَإِذَا وَجَبَتْ جُنُوبُهَا فَكُلُوا مِنْهَا وَأَطْعِمُوا الْقَانِعَ وَالْمُعْتَرَّ كَذَلِكَ سَخَّرْنَاهَا لَكُمْ لَعَلَّكُمْ تَشْكُرُونَ</a:t>
            </a:r>
            <a:endParaRPr lang="tr-TR" sz="3200" dirty="0">
              <a:solidFill>
                <a:schemeClr val="tx1"/>
              </a:solidFill>
              <a:cs typeface="Emine" panose="03020400000000000000" pitchFamily="66" charset="-78"/>
            </a:endParaRPr>
          </a:p>
          <a:p>
            <a:pPr algn="ctr"/>
            <a:r>
              <a:rPr lang="tr-TR" sz="2800" b="1" dirty="0">
                <a:solidFill>
                  <a:schemeClr val="tx1"/>
                </a:solidFill>
              </a:rPr>
              <a:t>“Öyleyse artık, (kurban edilmek üzere) sıraya dizildiklerinde </a:t>
            </a:r>
            <a:r>
              <a:rPr lang="tr-TR" sz="2800" b="1" dirty="0">
                <a:solidFill>
                  <a:srgbClr val="0070C0"/>
                </a:solidFill>
              </a:rPr>
              <a:t>onların üzerinde Allah'ın ismini anın</a:t>
            </a:r>
            <a:r>
              <a:rPr lang="tr-TR" sz="2800" b="1" dirty="0">
                <a:solidFill>
                  <a:schemeClr val="tx1"/>
                </a:solidFill>
              </a:rPr>
              <a:t>; ve cansız olarak yere serildiklerinde </a:t>
            </a:r>
            <a:r>
              <a:rPr lang="tr-TR" sz="2800" b="1" dirty="0">
                <a:solidFill>
                  <a:srgbClr val="FF0000"/>
                </a:solidFill>
              </a:rPr>
              <a:t>onların etinden kendiniz de yiyin; </a:t>
            </a:r>
            <a:r>
              <a:rPr lang="tr-TR" sz="2800" b="1" dirty="0">
                <a:solidFill>
                  <a:srgbClr val="7030A0"/>
                </a:solidFill>
              </a:rPr>
              <a:t>kendi nasibiyle yetinip istemeyen kimseyi de, </a:t>
            </a:r>
            <a:r>
              <a:rPr lang="tr-TR" sz="2800" b="1" dirty="0">
                <a:solidFill>
                  <a:srgbClr val="FF0000"/>
                </a:solidFill>
              </a:rPr>
              <a:t>istemek zorunda kalan kimseyi de (onunla) doyurun. </a:t>
            </a:r>
            <a:r>
              <a:rPr lang="tr-TR" sz="2800" b="1" dirty="0">
                <a:solidFill>
                  <a:schemeClr val="tx1"/>
                </a:solidFill>
              </a:rPr>
              <a:t>Biz, işte bu amaçla onları sizin yararınıza sunuyoruz ki şükredesiniz.” </a:t>
            </a:r>
            <a:endParaRPr lang="tr-TR" sz="2800" b="1" dirty="0" smtClean="0">
              <a:solidFill>
                <a:schemeClr val="tx1"/>
              </a:solidFill>
            </a:endParaRPr>
          </a:p>
          <a:p>
            <a:pPr algn="ctr"/>
            <a:r>
              <a:rPr lang="tr-TR" b="1" dirty="0" smtClean="0">
                <a:solidFill>
                  <a:schemeClr val="tx1"/>
                </a:solidFill>
              </a:rPr>
              <a:t>(</a:t>
            </a:r>
            <a:r>
              <a:rPr lang="tr-TR" dirty="0">
                <a:solidFill>
                  <a:schemeClr val="tx1"/>
                </a:solidFill>
              </a:rPr>
              <a:t>Hac 22/36)</a:t>
            </a:r>
          </a:p>
        </p:txBody>
      </p:sp>
    </p:spTree>
    <p:extLst>
      <p:ext uri="{BB962C8B-B14F-4D97-AF65-F5344CB8AC3E}">
        <p14:creationId xmlns:p14="http://schemas.microsoft.com/office/powerpoint/2010/main" val="326659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107504" y="44624"/>
            <a:ext cx="8893651" cy="525658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solidFill>
              </a:rPr>
              <a:t>KURBAN</a:t>
            </a:r>
            <a:r>
              <a:rPr lang="tr-TR" sz="2800" dirty="0" smtClean="0">
                <a:solidFill>
                  <a:srgbClr val="0070C0"/>
                </a:solidFill>
              </a:rPr>
              <a:t> </a:t>
            </a:r>
            <a:r>
              <a:rPr lang="tr-TR" sz="2800" dirty="0" smtClean="0">
                <a:solidFill>
                  <a:schemeClr val="tx1"/>
                </a:solidFill>
              </a:rPr>
              <a:t>	</a:t>
            </a:r>
          </a:p>
          <a:p>
            <a:pPr algn="just"/>
            <a:r>
              <a:rPr lang="tr-TR" sz="3200" dirty="0" smtClean="0">
                <a:solidFill>
                  <a:schemeClr val="tx1"/>
                </a:solidFill>
              </a:rPr>
              <a:t>Sözlükte: </a:t>
            </a:r>
            <a:r>
              <a:rPr lang="tr-TR" sz="3200" b="1" dirty="0" smtClean="0">
                <a:solidFill>
                  <a:srgbClr val="FF0000"/>
                </a:solidFill>
              </a:rPr>
              <a:t>yaklaşmak, </a:t>
            </a:r>
            <a:r>
              <a:rPr lang="tr-TR" sz="3200" b="1" dirty="0" err="1" smtClean="0">
                <a:solidFill>
                  <a:srgbClr val="FF0000"/>
                </a:solidFill>
              </a:rPr>
              <a:t>Allâh’a</a:t>
            </a:r>
            <a:r>
              <a:rPr lang="tr-TR" sz="3200" b="1" dirty="0" smtClean="0">
                <a:solidFill>
                  <a:srgbClr val="FF0000"/>
                </a:solidFill>
              </a:rPr>
              <a:t> (rahmetine) yakınlaşmaya vesile olan şey</a:t>
            </a:r>
            <a:r>
              <a:rPr lang="tr-TR" sz="3200" b="1" dirty="0" smtClean="0">
                <a:solidFill>
                  <a:schemeClr val="tx1"/>
                </a:solidFill>
              </a:rPr>
              <a:t> </a:t>
            </a:r>
            <a:r>
              <a:rPr lang="tr-TR" sz="3200" dirty="0" smtClean="0">
                <a:solidFill>
                  <a:schemeClr val="tx1"/>
                </a:solidFill>
              </a:rPr>
              <a:t>anlamlarına gelir.</a:t>
            </a:r>
          </a:p>
          <a:p>
            <a:pPr algn="just"/>
            <a:r>
              <a:rPr lang="tr-TR" sz="2800" dirty="0" smtClean="0">
                <a:solidFill>
                  <a:schemeClr val="tx1"/>
                </a:solidFill>
              </a:rPr>
              <a:t>Dinî bir terim olarak: </a:t>
            </a:r>
          </a:p>
          <a:p>
            <a:pPr marL="457200" indent="-457200" algn="just">
              <a:buFont typeface="Arial" panose="020B0604020202020204" pitchFamily="34" charset="0"/>
              <a:buChar char="•"/>
            </a:pPr>
            <a:r>
              <a:rPr lang="tr-TR" sz="4000" b="1" dirty="0" smtClean="0">
                <a:solidFill>
                  <a:srgbClr val="0070C0"/>
                </a:solidFill>
              </a:rPr>
              <a:t>Kurban, kurban bayramı günlerinde </a:t>
            </a:r>
          </a:p>
          <a:p>
            <a:pPr marL="457200" indent="-457200" algn="just">
              <a:buFont typeface="Arial" panose="020B0604020202020204" pitchFamily="34" charset="0"/>
              <a:buChar char="•"/>
            </a:pPr>
            <a:r>
              <a:rPr lang="tr-TR" sz="4000" b="1" dirty="0">
                <a:solidFill>
                  <a:srgbClr val="FF0000"/>
                </a:solidFill>
              </a:rPr>
              <a:t>İ</a:t>
            </a:r>
            <a:r>
              <a:rPr lang="tr-TR" sz="4000" b="1" dirty="0" smtClean="0">
                <a:solidFill>
                  <a:srgbClr val="FF0000"/>
                </a:solidFill>
              </a:rPr>
              <a:t>badet maksadıyla, </a:t>
            </a:r>
          </a:p>
          <a:p>
            <a:pPr marL="457200" indent="-457200" algn="just">
              <a:buFont typeface="Arial" panose="020B0604020202020204" pitchFamily="34" charset="0"/>
              <a:buChar char="•"/>
            </a:pPr>
            <a:r>
              <a:rPr lang="tr-TR" sz="4000" b="1" dirty="0" smtClean="0">
                <a:solidFill>
                  <a:srgbClr val="00B050"/>
                </a:solidFill>
                <a:effectLst>
                  <a:outerShdw blurRad="38100" dist="38100" dir="2700000" algn="tl">
                    <a:srgbClr val="000000">
                      <a:alpha val="43137"/>
                    </a:srgbClr>
                  </a:outerShdw>
                </a:effectLst>
              </a:rPr>
              <a:t>Belirli şartları taşıyan hayvanı </a:t>
            </a:r>
          </a:p>
          <a:p>
            <a:pPr marL="457200" indent="-457200" algn="just">
              <a:buFont typeface="Arial" panose="020B0604020202020204" pitchFamily="34" charset="0"/>
              <a:buChar char="•"/>
            </a:pPr>
            <a:r>
              <a:rPr lang="tr-TR" sz="4000" b="1" dirty="0" smtClean="0">
                <a:solidFill>
                  <a:srgbClr val="7030A0"/>
                </a:solidFill>
              </a:rPr>
              <a:t>Usulüne uygun olarak kesmeyi </a:t>
            </a:r>
            <a:r>
              <a:rPr lang="tr-TR" sz="4000" b="1" dirty="0" smtClean="0">
                <a:solidFill>
                  <a:srgbClr val="0070C0"/>
                </a:solidFill>
              </a:rPr>
              <a:t>ve </a:t>
            </a:r>
          </a:p>
          <a:p>
            <a:pPr marL="457200" indent="-457200" algn="just">
              <a:buFont typeface="Arial" panose="020B0604020202020204" pitchFamily="34" charset="0"/>
              <a:buChar char="•"/>
            </a:pPr>
            <a:r>
              <a:rPr lang="tr-TR" sz="4000" b="1" dirty="0">
                <a:solidFill>
                  <a:srgbClr val="0070C0"/>
                </a:solidFill>
              </a:rPr>
              <a:t>B</a:t>
            </a:r>
            <a:r>
              <a:rPr lang="tr-TR" sz="4000" b="1" dirty="0" smtClean="0">
                <a:solidFill>
                  <a:srgbClr val="0070C0"/>
                </a:solidFill>
              </a:rPr>
              <a:t>u amaçla kesilen hayvan</a:t>
            </a:r>
            <a:r>
              <a:rPr lang="tr-TR" sz="4000" dirty="0" smtClean="0">
                <a:solidFill>
                  <a:srgbClr val="0070C0"/>
                </a:solidFill>
              </a:rPr>
              <a:t>ı ifade eder. </a:t>
            </a:r>
          </a:p>
          <a:p>
            <a:pPr algn="just"/>
            <a:r>
              <a:rPr lang="tr-TR" sz="2800" dirty="0" err="1" smtClean="0">
                <a:solidFill>
                  <a:schemeClr val="tx1"/>
                </a:solidFill>
              </a:rPr>
              <a:t>Arapça'da</a:t>
            </a:r>
            <a:r>
              <a:rPr lang="tr-TR" sz="2800" dirty="0" smtClean="0">
                <a:solidFill>
                  <a:schemeClr val="tx1"/>
                </a:solidFill>
              </a:rPr>
              <a:t> "</a:t>
            </a:r>
            <a:r>
              <a:rPr lang="tr-TR" sz="2800" dirty="0" err="1" smtClean="0">
                <a:solidFill>
                  <a:schemeClr val="tx1"/>
                </a:solidFill>
              </a:rPr>
              <a:t>Udhiyye</a:t>
            </a:r>
            <a:r>
              <a:rPr lang="tr-TR" sz="2800" dirty="0" smtClean="0">
                <a:solidFill>
                  <a:schemeClr val="tx1"/>
                </a:solidFill>
              </a:rPr>
              <a:t>" denir.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Dikdörtgen"/>
          <p:cNvSpPr/>
          <p:nvPr/>
        </p:nvSpPr>
        <p:spPr>
          <a:xfrm>
            <a:off x="0" y="0"/>
            <a:ext cx="9144000" cy="1196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chemeClr val="tx1"/>
                </a:solidFill>
              </a:rPr>
              <a:t>BAYRAM O BAYRAM OLA </a:t>
            </a:r>
            <a:endParaRPr lang="tr-TR" sz="6000" b="1" dirty="0">
              <a:solidFill>
                <a:schemeClr val="tx1"/>
              </a:solidFill>
            </a:endParaRPr>
          </a:p>
        </p:txBody>
      </p:sp>
      <p:sp>
        <p:nvSpPr>
          <p:cNvPr id="4" name="11 Çapraz Köşesi Kesik Dikdörtgen"/>
          <p:cNvSpPr/>
          <p:nvPr/>
        </p:nvSpPr>
        <p:spPr>
          <a:xfrm>
            <a:off x="1" y="1196752"/>
            <a:ext cx="9144000" cy="5472608"/>
          </a:xfrm>
          <a:prstGeom prst="snip2DiagRect">
            <a:avLst>
              <a:gd name="adj1" fmla="val 0"/>
              <a:gd name="adj2" fmla="val 535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tr-TR" sz="2400" dirty="0">
                <a:solidFill>
                  <a:schemeClr val="tx1"/>
                </a:solidFill>
                <a:latin typeface="Comic Sans MS" pitchFamily="66" charset="0"/>
                <a:cs typeface="Arial" charset="0"/>
              </a:rPr>
              <a:t>Bir Kurban Bayramı sabahı namazdan sonra geldiği evinde </a:t>
            </a:r>
            <a:r>
              <a:rPr lang="tr-TR" sz="2400" dirty="0" err="1">
                <a:solidFill>
                  <a:schemeClr val="tx1"/>
                </a:solidFill>
                <a:latin typeface="Comic Sans MS" pitchFamily="66" charset="0"/>
                <a:cs typeface="Arial" charset="0"/>
              </a:rPr>
              <a:t>Efendimiz'e</a:t>
            </a:r>
            <a:r>
              <a:rPr lang="tr-TR" sz="2400" dirty="0">
                <a:solidFill>
                  <a:schemeClr val="tx1"/>
                </a:solidFill>
                <a:latin typeface="Comic Sans MS" pitchFamily="66" charset="0"/>
                <a:cs typeface="Arial" charset="0"/>
              </a:rPr>
              <a:t> erkenden hazırlanmış kurban eti takdim ederler. Tebessüm eden yüzünde bir tereddüt işareti dolaşır:</a:t>
            </a:r>
          </a:p>
          <a:p>
            <a:pPr>
              <a:defRPr/>
            </a:pPr>
            <a:r>
              <a:rPr lang="tr-TR" sz="2400" dirty="0">
                <a:solidFill>
                  <a:schemeClr val="tx1"/>
                </a:solidFill>
                <a:latin typeface="Comic Sans MS" pitchFamily="66" charset="0"/>
                <a:cs typeface="Arial" charset="0"/>
              </a:rPr>
              <a:t>- Şu anda çevremizdeki komşularımız da et yiyorlar mı? diye sorar.</a:t>
            </a:r>
          </a:p>
          <a:p>
            <a:pPr>
              <a:defRPr/>
            </a:pPr>
            <a:r>
              <a:rPr lang="tr-TR" sz="2400" dirty="0">
                <a:solidFill>
                  <a:schemeClr val="tx1"/>
                </a:solidFill>
                <a:latin typeface="Comic Sans MS" pitchFamily="66" charset="0"/>
                <a:cs typeface="Arial" charset="0"/>
              </a:rPr>
              <a:t>- Hayır, derler, biz herkesten önce sizin için hazırladık. Önce siz yiyin, sonra onlara göndereceğiz!</a:t>
            </a:r>
          </a:p>
          <a:p>
            <a:pPr>
              <a:defRPr/>
            </a:pPr>
            <a:r>
              <a:rPr lang="tr-TR" sz="2400" dirty="0">
                <a:solidFill>
                  <a:schemeClr val="tx1"/>
                </a:solidFill>
                <a:latin typeface="Comic Sans MS" pitchFamily="66" charset="0"/>
                <a:cs typeface="Arial" charset="0"/>
              </a:rPr>
              <a:t>Elinin ucuyla önündeki tabağı öteye iterken şöyle der:</a:t>
            </a:r>
          </a:p>
          <a:p>
            <a:pPr>
              <a:defRPr/>
            </a:pPr>
            <a:r>
              <a:rPr lang="tr-TR" sz="2400" dirty="0">
                <a:solidFill>
                  <a:schemeClr val="tx1"/>
                </a:solidFill>
                <a:latin typeface="Comic Sans MS" pitchFamily="66" charset="0"/>
                <a:cs typeface="Arial" charset="0"/>
              </a:rPr>
              <a:t>- Götürün bu tabağı önümden. Komşumun yemediğini yemem, giymediğini de giymem. Ne zaman komşularımızın bacalarından et piştiğini gösteren dumanlar yükselirse o zaman getirin, onlarla birlikte et yiyebilir, onlarla birlikte bayram yaparım!.</a:t>
            </a:r>
          </a:p>
        </p:txBody>
      </p:sp>
    </p:spTree>
    <p:extLst>
      <p:ext uri="{BB962C8B-B14F-4D97-AF65-F5344CB8AC3E}">
        <p14:creationId xmlns:p14="http://schemas.microsoft.com/office/powerpoint/2010/main" val="248546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47918" y="260648"/>
            <a:ext cx="8827993" cy="6336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dirty="0">
                <a:solidFill>
                  <a:srgbClr val="FF0000"/>
                </a:solidFill>
              </a:rPr>
              <a:t>Kurban da </a:t>
            </a:r>
            <a:r>
              <a:rPr lang="tr-TR" sz="2800" dirty="0" err="1">
                <a:solidFill>
                  <a:srgbClr val="FF0000"/>
                </a:solidFill>
              </a:rPr>
              <a:t>kurbiyyet</a:t>
            </a:r>
            <a:r>
              <a:rPr lang="tr-TR" sz="2800" dirty="0">
                <a:solidFill>
                  <a:srgbClr val="FF0000"/>
                </a:solidFill>
              </a:rPr>
              <a:t> vardır, yakınlaşmak, yaklaşmak… </a:t>
            </a:r>
            <a:endParaRPr lang="tr-TR" sz="2800" dirty="0" smtClean="0">
              <a:solidFill>
                <a:srgbClr val="FF0000"/>
              </a:solidFill>
            </a:endParaRPr>
          </a:p>
          <a:p>
            <a:pPr algn="just"/>
            <a:r>
              <a:rPr lang="tr-TR" sz="2800" dirty="0" smtClean="0">
                <a:solidFill>
                  <a:srgbClr val="FF0000"/>
                </a:solidFill>
              </a:rPr>
              <a:t>İnsan </a:t>
            </a:r>
            <a:r>
              <a:rPr lang="tr-TR" sz="2800" dirty="0">
                <a:solidFill>
                  <a:srgbClr val="FF0000"/>
                </a:solidFill>
              </a:rPr>
              <a:t>kurban keserek bir yönüyle Allaha yaklaşmaktayken diğer taraftan da insanın insana yaklaşması, insanın toplumla kaynaşması olarak kardeşlerine yakınlaşmaktadır.</a:t>
            </a:r>
          </a:p>
        </p:txBody>
      </p:sp>
    </p:spTree>
    <p:extLst>
      <p:ext uri="{BB962C8B-B14F-4D97-AF65-F5344CB8AC3E}">
        <p14:creationId xmlns:p14="http://schemas.microsoft.com/office/powerpoint/2010/main" val="2415193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47918" y="260648"/>
            <a:ext cx="8827993" cy="6336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dirty="0">
                <a:solidFill>
                  <a:schemeClr val="tx1"/>
                </a:solidFill>
              </a:rPr>
              <a:t>Kurban, Paylaştığı için etrafındaki sevdikleriyle, etrafındakilerle, ailesiyle, ihtiyaç sahipleriyle topluma yakınlaştırır. İnsanlar arasında bir ülfet, muhabbet, güven ve kardeşlik meydana getirir. Gönüllerin birbirine yakınlaşmasını sağlar kısaca…</a:t>
            </a:r>
          </a:p>
          <a:p>
            <a:pPr algn="just"/>
            <a:endParaRPr lang="tr-TR" sz="2000" b="1" dirty="0" smtClean="0">
              <a:solidFill>
                <a:srgbClr val="FF0000"/>
              </a:solidFill>
            </a:endParaRPr>
          </a:p>
          <a:p>
            <a:pPr algn="just"/>
            <a:r>
              <a:rPr lang="tr-TR" sz="2000" b="1" dirty="0" smtClean="0">
                <a:solidFill>
                  <a:srgbClr val="FF0000"/>
                </a:solidFill>
              </a:rPr>
              <a:t>Paylaşmak </a:t>
            </a:r>
            <a:r>
              <a:rPr lang="tr-TR" sz="2000" b="1" dirty="0">
                <a:solidFill>
                  <a:srgbClr val="FF0000"/>
                </a:solidFill>
              </a:rPr>
              <a:t>insanı yüceltir. </a:t>
            </a:r>
            <a:r>
              <a:rPr lang="tr-TR" sz="2000" dirty="0">
                <a:solidFill>
                  <a:schemeClr val="tx1"/>
                </a:solidFill>
              </a:rPr>
              <a:t>İnsanı bencillikten arındıran, gönülleri birbirine bağlayan, insana huzur veren, başını yastığa koyduğunda bugün ne iyi bir iş yaptım, bir başka gönlü, bir başka haneyi, bir başka sofrayı şenlendirdim ve ben sadece kendim için değil kardeşlerim içinde yaşadım diyerek huzur içerisinde uyumasını sağlayan büyük bir etkisi vardır paylaşmanın. </a:t>
            </a:r>
            <a:endParaRPr lang="tr-TR" sz="2000" dirty="0" smtClean="0">
              <a:solidFill>
                <a:schemeClr val="tx1"/>
              </a:solidFill>
            </a:endParaRPr>
          </a:p>
          <a:p>
            <a:pPr algn="just"/>
            <a:endParaRPr lang="tr-TR" sz="2000" dirty="0">
              <a:solidFill>
                <a:schemeClr val="tx1"/>
              </a:solidFill>
            </a:endParaRPr>
          </a:p>
          <a:p>
            <a:pPr algn="just"/>
            <a:r>
              <a:rPr lang="tr-TR" sz="2000" b="1" dirty="0">
                <a:solidFill>
                  <a:srgbClr val="FF0000"/>
                </a:solidFill>
              </a:rPr>
              <a:t>Paylaştıkça kazanan ve Allaha yaklaştıran bir ibadettir kurban… </a:t>
            </a:r>
          </a:p>
          <a:p>
            <a:pPr algn="just"/>
            <a:r>
              <a:rPr lang="tr-TR" sz="2000" dirty="0">
                <a:solidFill>
                  <a:schemeClr val="tx1"/>
                </a:solidFill>
              </a:rPr>
              <a:t>paylaşırsan bereketi artar der Allah Resulü… öyleyse ihtiyaç sahipleri ile, komsunla, arkadaşlarınla paylaş ki bereketlensin. Bu bir berekettir. </a:t>
            </a:r>
          </a:p>
          <a:p>
            <a:pPr algn="just"/>
            <a:endParaRPr lang="tr-TR" sz="2000" dirty="0">
              <a:solidFill>
                <a:schemeClr val="tx1"/>
              </a:solidFill>
            </a:endParaRPr>
          </a:p>
          <a:p>
            <a:pPr algn="just"/>
            <a:r>
              <a:rPr lang="tr-TR" sz="2000" dirty="0">
                <a:solidFill>
                  <a:schemeClr val="tx1"/>
                </a:solidFill>
              </a:rPr>
              <a:t>Medine de bir kurban bayramında, Medine dışından gelen misafirlerinde dahil olduğu çok fazla ihtiyaç sahibi varken kurban etlerinin bekletilmemesini, saklanmamasını ve paylaşılmasını emretmiştir. Yiyecek, yedirecek, dağıtacak ve bitirecek… verilen mesaj önemlidir… ihtiyaç sahibi beklerken sen biriktirmeyeceksin.</a:t>
            </a:r>
          </a:p>
        </p:txBody>
      </p:sp>
    </p:spTree>
    <p:extLst>
      <p:ext uri="{BB962C8B-B14F-4D97-AF65-F5344CB8AC3E}">
        <p14:creationId xmlns:p14="http://schemas.microsoft.com/office/powerpoint/2010/main" val="7562914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944725"/>
            <a:ext cx="8326898" cy="4838768"/>
          </a:xfrm>
          <a:prstGeom prst="snip2DiagRect">
            <a:avLst>
              <a:gd name="adj1" fmla="val 0"/>
              <a:gd name="adj2" fmla="val 4804"/>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100" dirty="0">
                <a:solidFill>
                  <a:schemeClr val="tx1"/>
                </a:solidFill>
              </a:rPr>
              <a:t>Bir gün Peygamber Efendimiz Hz. Muhammed (sav) evinde “kurban” kesmiş... Parçalama işlemi bittikten sonra, Efendimiz (sav) evden ayrılmış...</a:t>
            </a:r>
          </a:p>
          <a:p>
            <a:pPr algn="just"/>
            <a:r>
              <a:rPr lang="tr-TR" sz="2100" dirty="0">
                <a:solidFill>
                  <a:schemeClr val="tx1"/>
                </a:solidFill>
              </a:rPr>
              <a:t>Hz. </a:t>
            </a:r>
            <a:r>
              <a:rPr lang="tr-TR" sz="2100" dirty="0" err="1">
                <a:solidFill>
                  <a:schemeClr val="tx1"/>
                </a:solidFill>
              </a:rPr>
              <a:t>Aişe</a:t>
            </a:r>
            <a:r>
              <a:rPr lang="tr-TR" sz="2100" dirty="0">
                <a:solidFill>
                  <a:schemeClr val="tx1"/>
                </a:solidFill>
              </a:rPr>
              <a:t> validemiz de, kurban etinin hemen hemen hepsini de ihtiyaç sahiplerine dağıtmış... Elinde sadece </a:t>
            </a:r>
            <a:r>
              <a:rPr lang="tr-TR" sz="2100" b="1" dirty="0">
                <a:solidFill>
                  <a:srgbClr val="FF0000"/>
                </a:solidFill>
              </a:rPr>
              <a:t>“kürek kemiği” kalmış.</a:t>
            </a:r>
          </a:p>
          <a:p>
            <a:pPr algn="just"/>
            <a:endParaRPr lang="tr-TR" sz="2100" b="1" dirty="0">
              <a:solidFill>
                <a:srgbClr val="FF0000"/>
              </a:solidFill>
            </a:endParaRPr>
          </a:p>
          <a:p>
            <a:pPr algn="just"/>
            <a:r>
              <a:rPr lang="tr-TR" sz="2100" dirty="0">
                <a:solidFill>
                  <a:schemeClr val="tx1"/>
                </a:solidFill>
              </a:rPr>
              <a:t>Hazreti Peygamber Efendimiz eve gelince sormuş “</a:t>
            </a:r>
            <a:r>
              <a:rPr lang="tr-TR" sz="2100" dirty="0" err="1">
                <a:solidFill>
                  <a:schemeClr val="tx1"/>
                </a:solidFill>
              </a:rPr>
              <a:t>Aişe</a:t>
            </a:r>
            <a:r>
              <a:rPr lang="tr-TR" sz="2100" dirty="0">
                <a:solidFill>
                  <a:schemeClr val="tx1"/>
                </a:solidFill>
              </a:rPr>
              <a:t> </a:t>
            </a:r>
            <a:r>
              <a:rPr lang="tr-TR" sz="2100" dirty="0" err="1">
                <a:solidFill>
                  <a:schemeClr val="tx1"/>
                </a:solidFill>
              </a:rPr>
              <a:t>validemiz”e</a:t>
            </a:r>
            <a:r>
              <a:rPr lang="tr-TR" sz="2100" dirty="0">
                <a:solidFill>
                  <a:schemeClr val="tx1"/>
                </a:solidFill>
              </a:rPr>
              <a:t>; </a:t>
            </a:r>
            <a:r>
              <a:rPr lang="tr-TR" sz="2100" b="1" u="sng" dirty="0">
                <a:solidFill>
                  <a:srgbClr val="FF0000"/>
                </a:solidFill>
              </a:rPr>
              <a:t>“Ya </a:t>
            </a:r>
            <a:r>
              <a:rPr lang="tr-TR" sz="2100" b="1" u="sng" dirty="0" err="1">
                <a:solidFill>
                  <a:srgbClr val="FF0000"/>
                </a:solidFill>
              </a:rPr>
              <a:t>Aişe</a:t>
            </a:r>
            <a:r>
              <a:rPr lang="tr-TR" sz="2100" b="1" u="sng" dirty="0">
                <a:solidFill>
                  <a:srgbClr val="FF0000"/>
                </a:solidFill>
              </a:rPr>
              <a:t>, Kurban’ı ne yaptın, ondan geriye ne kaldı?”</a:t>
            </a:r>
          </a:p>
          <a:p>
            <a:pPr algn="just"/>
            <a:r>
              <a:rPr lang="tr-TR" sz="2100" dirty="0" err="1">
                <a:solidFill>
                  <a:schemeClr val="tx1"/>
                </a:solidFill>
              </a:rPr>
              <a:t>Aişe</a:t>
            </a:r>
            <a:r>
              <a:rPr lang="tr-TR" sz="2100" dirty="0">
                <a:solidFill>
                  <a:schemeClr val="tx1"/>
                </a:solidFill>
              </a:rPr>
              <a:t> validemiz cevap vermiş; </a:t>
            </a:r>
            <a:r>
              <a:rPr lang="tr-TR" sz="2100" b="1" dirty="0">
                <a:solidFill>
                  <a:srgbClr val="00B050"/>
                </a:solidFill>
              </a:rPr>
              <a:t>“Kalan, bir kürek kemiğidir.”</a:t>
            </a:r>
          </a:p>
          <a:p>
            <a:pPr algn="just"/>
            <a:r>
              <a:rPr lang="tr-TR" sz="2100" dirty="0">
                <a:solidFill>
                  <a:schemeClr val="tx1"/>
                </a:solidFill>
              </a:rPr>
              <a:t>Bunun üzerine Peygamber Efendimiz (sav) gayet mutlu bir ifade ile şu karşılığı vermiş; </a:t>
            </a:r>
            <a:r>
              <a:rPr lang="tr-TR" sz="2100" b="1" dirty="0">
                <a:solidFill>
                  <a:srgbClr val="FF0000"/>
                </a:solidFill>
              </a:rPr>
              <a:t>“Desene kürek kemiği dışında hepsi bizim oldu.”</a:t>
            </a:r>
          </a:p>
        </p:txBody>
      </p:sp>
      <p:sp>
        <p:nvSpPr>
          <p:cNvPr id="6"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Kurban  Paylaşmaktır</a:t>
            </a:r>
          </a:p>
        </p:txBody>
      </p:sp>
    </p:spTree>
    <p:extLst>
      <p:ext uri="{BB962C8B-B14F-4D97-AF65-F5344CB8AC3E}">
        <p14:creationId xmlns:p14="http://schemas.microsoft.com/office/powerpoint/2010/main" val="12201811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944725"/>
            <a:ext cx="8326898" cy="4838768"/>
          </a:xfrm>
          <a:prstGeom prst="snip2DiagRect">
            <a:avLst>
              <a:gd name="adj1" fmla="val 0"/>
              <a:gd name="adj2" fmla="val 4804"/>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solidFill>
                  <a:schemeClr val="tx1"/>
                </a:solidFill>
              </a:rPr>
              <a:t>Seleme b. </a:t>
            </a:r>
            <a:r>
              <a:rPr lang="tr-TR" dirty="0" err="1">
                <a:solidFill>
                  <a:schemeClr val="tx1"/>
                </a:solidFill>
              </a:rPr>
              <a:t>Ekva’nın</a:t>
            </a:r>
            <a:r>
              <a:rPr lang="tr-TR" dirty="0">
                <a:solidFill>
                  <a:schemeClr val="tx1"/>
                </a:solidFill>
              </a:rPr>
              <a:t> (</a:t>
            </a:r>
            <a:r>
              <a:rPr lang="tr-TR" dirty="0" err="1">
                <a:solidFill>
                  <a:schemeClr val="tx1"/>
                </a:solidFill>
              </a:rPr>
              <a:t>r.a</a:t>
            </a:r>
            <a:r>
              <a:rPr lang="tr-TR" dirty="0">
                <a:solidFill>
                  <a:schemeClr val="tx1"/>
                </a:solidFill>
              </a:rPr>
              <a:t>.) naklettiğine göre: </a:t>
            </a:r>
          </a:p>
          <a:p>
            <a:pPr algn="just"/>
            <a:r>
              <a:rPr lang="tr-TR" dirty="0">
                <a:solidFill>
                  <a:schemeClr val="tx1"/>
                </a:solidFill>
              </a:rPr>
              <a:t>Hz. Peygamber (</a:t>
            </a:r>
            <a:r>
              <a:rPr lang="tr-TR" dirty="0" err="1">
                <a:solidFill>
                  <a:schemeClr val="tx1"/>
                </a:solidFill>
              </a:rPr>
              <a:t>a.s</a:t>
            </a:r>
            <a:r>
              <a:rPr lang="tr-TR" dirty="0">
                <a:solidFill>
                  <a:schemeClr val="tx1"/>
                </a:solidFill>
              </a:rPr>
              <a:t>.) şöyle buyurmuştur: </a:t>
            </a:r>
            <a:r>
              <a:rPr lang="tr-TR" b="1" dirty="0">
                <a:solidFill>
                  <a:srgbClr val="FF0000"/>
                </a:solidFill>
              </a:rPr>
              <a:t>“Kim kurban keserse bayramın üçüncü gecesinden sonra evinde kurban etinden bir şey bulunduğu halde sabahlamasın”</a:t>
            </a:r>
            <a:r>
              <a:rPr lang="tr-TR" dirty="0">
                <a:solidFill>
                  <a:schemeClr val="tx1"/>
                </a:solidFill>
              </a:rPr>
              <a:t> buyurdu. </a:t>
            </a:r>
          </a:p>
          <a:p>
            <a:pPr algn="just"/>
            <a:endParaRPr lang="tr-TR" dirty="0">
              <a:solidFill>
                <a:schemeClr val="tx1"/>
              </a:solidFill>
            </a:endParaRPr>
          </a:p>
          <a:p>
            <a:pPr algn="just"/>
            <a:r>
              <a:rPr lang="tr-TR" dirty="0">
                <a:solidFill>
                  <a:schemeClr val="tx1"/>
                </a:solidFill>
              </a:rPr>
              <a:t>Ertesi seneye girdiğimiz zaman sahabeler: </a:t>
            </a:r>
            <a:r>
              <a:rPr lang="tr-TR" b="1" dirty="0">
                <a:solidFill>
                  <a:srgbClr val="7030A0"/>
                </a:solidFill>
              </a:rPr>
              <a:t>“Ey Allah’ın Resulü! Kurban etlerini geçen sene yaptığımız gibi mi yapacağız (yani dağıtacak mıyız)?” </a:t>
            </a:r>
            <a:r>
              <a:rPr lang="tr-TR" dirty="0">
                <a:solidFill>
                  <a:schemeClr val="tx1"/>
                </a:solidFill>
              </a:rPr>
              <a:t>diye sordular. </a:t>
            </a:r>
          </a:p>
          <a:p>
            <a:pPr algn="just"/>
            <a:r>
              <a:rPr lang="tr-TR" dirty="0">
                <a:solidFill>
                  <a:schemeClr val="tx1"/>
                </a:solidFill>
              </a:rPr>
              <a:t>Hz. Peygamber: </a:t>
            </a:r>
            <a:r>
              <a:rPr lang="tr-TR" sz="2400" b="1" u="sng" dirty="0">
                <a:solidFill>
                  <a:srgbClr val="FF0000"/>
                </a:solidFill>
              </a:rPr>
              <a:t>“Hayır (bu yıl yiyin, yedirin, azık da edinin) çünkü geçen sene halk arasında geçim zorluğu vardı. Bu sebeple kurban etlerinin halk arasında dağıtılmasını arzu ettim” </a:t>
            </a:r>
            <a:r>
              <a:rPr lang="tr-TR" dirty="0">
                <a:solidFill>
                  <a:schemeClr val="tx1"/>
                </a:solidFill>
              </a:rPr>
              <a:t>buyurdu.</a:t>
            </a:r>
            <a:r>
              <a:rPr lang="tr-TR" b="1" dirty="0">
                <a:solidFill>
                  <a:schemeClr val="tx1"/>
                </a:solidFill>
              </a:rPr>
              <a:t>(Müslim)</a:t>
            </a:r>
            <a:endParaRPr lang="tr-TR" sz="2700" b="1" dirty="0">
              <a:solidFill>
                <a:schemeClr val="tx1"/>
              </a:solidFill>
            </a:endParaRPr>
          </a:p>
        </p:txBody>
      </p:sp>
      <p:sp>
        <p:nvSpPr>
          <p:cNvPr id="6"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Kurban  Paylaşmaktır</a:t>
            </a:r>
          </a:p>
        </p:txBody>
      </p:sp>
    </p:spTree>
    <p:extLst>
      <p:ext uri="{BB962C8B-B14F-4D97-AF65-F5344CB8AC3E}">
        <p14:creationId xmlns:p14="http://schemas.microsoft.com/office/powerpoint/2010/main" val="4293170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785794"/>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rgbClr val="C00000"/>
                </a:solidFill>
              </a:rPr>
              <a:t>KURBAN YOKSUL, FAKİR VE YETİMLERLE PAYLAŞMAKTIR</a:t>
            </a:r>
          </a:p>
          <a:p>
            <a:pPr algn="ctr"/>
            <a:r>
              <a:rPr lang="tr-TR" sz="2400" b="1" dirty="0" smtClean="0">
                <a:solidFill>
                  <a:srgbClr val="C00000"/>
                </a:solidFill>
                <a:latin typeface="Times New Roman" pitchFamily="18" charset="0"/>
                <a:cs typeface="Times New Roman" pitchFamily="18" charset="0"/>
              </a:rPr>
              <a:t>KARDEŞLİĞİ YENİDEN İNŞA ETMEKTİR</a:t>
            </a:r>
            <a:endParaRPr lang="tr-TR" sz="2400" dirty="0">
              <a:solidFill>
                <a:srgbClr val="C00000"/>
              </a:solidFill>
              <a:latin typeface="Times New Roman" pitchFamily="18" charset="0"/>
              <a:cs typeface="Times New Roman" pitchFamily="18" charset="0"/>
            </a:endParaRPr>
          </a:p>
        </p:txBody>
      </p:sp>
      <p:sp>
        <p:nvSpPr>
          <p:cNvPr id="7" name="6 Çapraz Köşesi Kesik Dikdörtgen"/>
          <p:cNvSpPr/>
          <p:nvPr/>
        </p:nvSpPr>
        <p:spPr>
          <a:xfrm>
            <a:off x="142844" y="785794"/>
            <a:ext cx="8786874" cy="566754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Aft>
                <a:spcPts val="0"/>
              </a:spcAft>
              <a:defRPr/>
            </a:pPr>
            <a:r>
              <a:rPr lang="ar-AE" sz="2800" dirty="0">
                <a:solidFill>
                  <a:schemeClr val="tx1"/>
                </a:solidFill>
                <a:latin typeface="HASENAT" panose="01000600020000020003" pitchFamily="2" charset="-78"/>
                <a:cs typeface="HASENAT" panose="01000600020000020003" pitchFamily="2" charset="-78"/>
              </a:rPr>
              <a:t>المُسْلِمُ أَخُو المُسْلِمِ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3200" b="1" dirty="0">
                <a:solidFill>
                  <a:schemeClr val="tx1"/>
                </a:solidFill>
              </a:rPr>
              <a:t>Müslüman, </a:t>
            </a:r>
            <a:r>
              <a:rPr lang="tr-TR" sz="3200" b="1" dirty="0" smtClean="0">
                <a:solidFill>
                  <a:schemeClr val="tx1"/>
                </a:solidFill>
              </a:rPr>
              <a:t>Müslümanın </a:t>
            </a:r>
            <a:r>
              <a:rPr lang="tr-TR" sz="3200" b="1" dirty="0">
                <a:solidFill>
                  <a:schemeClr val="tx1"/>
                </a:solidFill>
              </a:rPr>
              <a:t>kardeşidir. </a:t>
            </a:r>
            <a:endParaRPr lang="tr-TR" sz="32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لا يظْلِمُه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B050"/>
                </a:solidFill>
              </a:rPr>
              <a:t>Ona zulmedip </a:t>
            </a:r>
            <a:r>
              <a:rPr lang="tr-TR" sz="2800" b="1" dirty="0">
                <a:solidFill>
                  <a:srgbClr val="00B050"/>
                </a:solidFill>
              </a:rPr>
              <a:t>haksızlık yapmaz, </a:t>
            </a:r>
            <a:endParaRPr lang="tr-TR" sz="2800" dirty="0" smtClean="0">
              <a:solidFill>
                <a:srgbClr val="00B05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ولا يُسْلِمهُ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r>
              <a:rPr lang="tr-TR" sz="2800" b="1" dirty="0" smtClean="0">
                <a:solidFill>
                  <a:schemeClr val="tx1"/>
                </a:solidFill>
              </a:rPr>
              <a:t>         </a:t>
            </a:r>
            <a:r>
              <a:rPr lang="tr-TR" sz="2800" b="1" dirty="0" smtClean="0">
                <a:solidFill>
                  <a:srgbClr val="0070C0"/>
                </a:solidFill>
              </a:rPr>
              <a:t>Onu </a:t>
            </a:r>
            <a:r>
              <a:rPr lang="tr-TR" sz="2800" b="1" dirty="0">
                <a:solidFill>
                  <a:srgbClr val="0070C0"/>
                </a:solidFill>
              </a:rPr>
              <a:t>düşmana teslim etmez. </a:t>
            </a:r>
            <a:endParaRPr lang="tr-TR" sz="2800" dirty="0" smtClean="0">
              <a:solidFill>
                <a:srgbClr val="0070C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منْ كَانَ فِي حَاجَةِ أَخِيهِ كَانَ اللَّهُ فِي حاجتِهِ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002060"/>
                </a:solidFill>
              </a:rPr>
              <a:t>Müslüman </a:t>
            </a:r>
            <a:r>
              <a:rPr lang="tr-TR" sz="2800" b="1" dirty="0">
                <a:solidFill>
                  <a:srgbClr val="002060"/>
                </a:solidFill>
              </a:rPr>
              <a:t>kardeşinin ihtiyacını gideren kimsenin Allah da ihtiyacını giderir. </a:t>
            </a:r>
            <a:endParaRPr lang="tr-TR" sz="2800" dirty="0" smtClean="0">
              <a:solidFill>
                <a:srgbClr val="002060"/>
              </a:solidFill>
              <a:latin typeface="HASENAT" panose="01000600020000020003" pitchFamily="2" charset="-78"/>
              <a:cs typeface="HASENAT" panose="01000600020000020003" pitchFamily="2" charset="-78"/>
            </a:endParaRP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فَرَّج عنْ مُسْلِمٍ كُرْبةً فَرَّجَ اللَّهُ عنْهُ بِهَا كُرْبَةً مِنْ كُرَبِ يوْمَ الْقِيامَةِ </a:t>
            </a:r>
            <a:r>
              <a:rPr lang="ar-AE" sz="2800" dirty="0" smtClean="0">
                <a:solidFill>
                  <a:schemeClr val="tx1"/>
                </a:solidFill>
                <a:latin typeface="HASENAT" panose="01000600020000020003" pitchFamily="2" charset="-78"/>
                <a:cs typeface="HASENAT" panose="01000600020000020003" pitchFamily="2" charset="-78"/>
              </a:rPr>
              <a:t>،</a:t>
            </a:r>
            <a:r>
              <a:rPr lang="tr-TR" sz="2800" b="1" dirty="0">
                <a:solidFill>
                  <a:schemeClr val="tx1"/>
                </a:solidFill>
              </a:rPr>
              <a:t> </a:t>
            </a:r>
            <a:endParaRPr lang="tr-TR" sz="2800" b="1" dirty="0" smtClean="0">
              <a:solidFill>
                <a:schemeClr val="tx1"/>
              </a:solidFill>
            </a:endParaRPr>
          </a:p>
          <a:p>
            <a:pPr fontAlgn="auto">
              <a:spcAft>
                <a:spcPts val="0"/>
              </a:spcAft>
              <a:defRPr/>
            </a:pPr>
            <a:r>
              <a:rPr lang="tr-TR" sz="2800" b="1" dirty="0" smtClean="0">
                <a:solidFill>
                  <a:srgbClr val="FF0000"/>
                </a:solidFill>
              </a:rPr>
              <a:t>Kim </a:t>
            </a:r>
            <a:r>
              <a:rPr lang="tr-TR" sz="2800" b="1" dirty="0">
                <a:solidFill>
                  <a:srgbClr val="FF0000"/>
                </a:solidFill>
              </a:rPr>
              <a:t>bir </a:t>
            </a:r>
            <a:r>
              <a:rPr lang="tr-TR" sz="2800" b="1" dirty="0" smtClean="0">
                <a:solidFill>
                  <a:srgbClr val="FF0000"/>
                </a:solidFill>
              </a:rPr>
              <a:t>Müslümandan </a:t>
            </a:r>
            <a:r>
              <a:rPr lang="tr-TR" sz="2800" b="1" dirty="0">
                <a:solidFill>
                  <a:srgbClr val="FF0000"/>
                </a:solidFill>
              </a:rPr>
              <a:t>bir sıkıntıyı giderirse, Allah Teâlâ o kimsenin kıyamet günündeki sıkıntılarından birini giderir</a:t>
            </a:r>
            <a:r>
              <a:rPr lang="tr-TR" sz="2800" b="1" dirty="0" smtClean="0">
                <a:solidFill>
                  <a:srgbClr val="FF0000"/>
                </a:solidFill>
              </a:rPr>
              <a:t>.</a:t>
            </a:r>
          </a:p>
          <a:p>
            <a:pPr fontAlgn="auto">
              <a:spcAft>
                <a:spcPts val="0"/>
              </a:spcAft>
              <a:defRPr/>
            </a:pPr>
            <a:r>
              <a:rPr lang="ar-AE" sz="2800" dirty="0" smtClean="0">
                <a:solidFill>
                  <a:schemeClr val="tx1"/>
                </a:solidFill>
                <a:latin typeface="HASENAT" panose="01000600020000020003" pitchFamily="2" charset="-78"/>
                <a:cs typeface="HASENAT" panose="01000600020000020003" pitchFamily="2" charset="-78"/>
              </a:rPr>
              <a:t> </a:t>
            </a:r>
            <a:r>
              <a:rPr lang="ar-AE" sz="2800" dirty="0">
                <a:solidFill>
                  <a:schemeClr val="tx1"/>
                </a:solidFill>
                <a:latin typeface="HASENAT" panose="01000600020000020003" pitchFamily="2" charset="-78"/>
                <a:cs typeface="HASENAT" panose="01000600020000020003" pitchFamily="2" charset="-78"/>
              </a:rPr>
              <a:t>ومَنْ ستر مُسْلِماً سَتَرهُ اللَّهُ يَوْم </a:t>
            </a:r>
            <a:r>
              <a:rPr lang="ar-AE" sz="2800" dirty="0" smtClean="0">
                <a:solidFill>
                  <a:schemeClr val="tx1"/>
                </a:solidFill>
                <a:latin typeface="HASENAT" panose="01000600020000020003" pitchFamily="2" charset="-78"/>
                <a:cs typeface="HASENAT" panose="01000600020000020003" pitchFamily="2" charset="-78"/>
              </a:rPr>
              <a:t>الْقِيَامَةِ</a:t>
            </a:r>
            <a:endParaRPr lang="tr-TR" sz="2800" dirty="0" smtClean="0">
              <a:solidFill>
                <a:schemeClr val="tx1"/>
              </a:solidFill>
              <a:latin typeface="HASENAT" panose="01000600020000020003" pitchFamily="2" charset="-78"/>
              <a:cs typeface="HASENAT" panose="01000600020000020003" pitchFamily="2" charset="-78"/>
            </a:endParaRPr>
          </a:p>
          <a:p>
            <a:pPr fontAlgn="auto">
              <a:spcAft>
                <a:spcPts val="0"/>
              </a:spcAft>
              <a:defRPr/>
            </a:pPr>
            <a:r>
              <a:rPr lang="tr-TR" sz="2800" b="1" dirty="0" smtClean="0">
                <a:solidFill>
                  <a:srgbClr val="7030A0"/>
                </a:solidFill>
                <a:effectLst>
                  <a:outerShdw blurRad="38100" dist="38100" dir="2700000" algn="tl">
                    <a:srgbClr val="000000">
                      <a:alpha val="43137"/>
                    </a:srgbClr>
                  </a:outerShdw>
                </a:effectLst>
              </a:rPr>
              <a:t>Kim </a:t>
            </a:r>
            <a:r>
              <a:rPr lang="tr-TR" sz="2800" b="1" dirty="0">
                <a:solidFill>
                  <a:srgbClr val="7030A0"/>
                </a:solidFill>
                <a:effectLst>
                  <a:outerShdw blurRad="38100" dist="38100" dir="2700000" algn="tl">
                    <a:srgbClr val="000000">
                      <a:alpha val="43137"/>
                    </a:srgbClr>
                  </a:outerShdw>
                </a:effectLst>
              </a:rPr>
              <a:t>bir </a:t>
            </a:r>
            <a:r>
              <a:rPr lang="tr-TR" sz="2800" b="1" dirty="0" smtClean="0">
                <a:solidFill>
                  <a:srgbClr val="7030A0"/>
                </a:solidFill>
                <a:effectLst>
                  <a:outerShdw blurRad="38100" dist="38100" dir="2700000" algn="tl">
                    <a:srgbClr val="000000">
                      <a:alpha val="43137"/>
                    </a:srgbClr>
                  </a:outerShdw>
                </a:effectLst>
              </a:rPr>
              <a:t>Müslümanın </a:t>
            </a:r>
            <a:r>
              <a:rPr lang="tr-TR" sz="2800" b="1" dirty="0">
                <a:solidFill>
                  <a:srgbClr val="7030A0"/>
                </a:solidFill>
                <a:effectLst>
                  <a:outerShdw blurRad="38100" dist="38100" dir="2700000" algn="tl">
                    <a:srgbClr val="000000">
                      <a:alpha val="43137"/>
                    </a:srgbClr>
                  </a:outerShdw>
                </a:effectLst>
              </a:rPr>
              <a:t>ayıp ve kusurunu örterse, Allah Teâlâ da o kimsenin ayıp ve kusurunu örter.» </a:t>
            </a:r>
            <a:endParaRPr lang="tr-TR" sz="2800" b="1" dirty="0" smtClean="0">
              <a:solidFill>
                <a:srgbClr val="7030A0"/>
              </a:solidFill>
              <a:effectLst>
                <a:outerShdw blurRad="38100" dist="38100" dir="2700000" algn="tl">
                  <a:srgbClr val="000000">
                    <a:alpha val="43137"/>
                  </a:srgbClr>
                </a:outerShdw>
              </a:effectLst>
            </a:endParaRPr>
          </a:p>
          <a:p>
            <a:pPr fontAlgn="auto">
              <a:spcAft>
                <a:spcPts val="0"/>
              </a:spcAft>
              <a:defRPr/>
            </a:pPr>
            <a:r>
              <a:rPr lang="tr-TR" sz="2800" dirty="0" smtClean="0">
                <a:solidFill>
                  <a:schemeClr val="tx1"/>
                </a:solidFill>
              </a:rPr>
              <a:t>( </a:t>
            </a:r>
            <a:r>
              <a:rPr lang="tr-TR" sz="2800" dirty="0">
                <a:solidFill>
                  <a:schemeClr val="tx1"/>
                </a:solidFill>
              </a:rPr>
              <a:t>Buhari, Mezalim 3</a:t>
            </a:r>
            <a:r>
              <a:rPr lang="tr-TR" sz="2800" dirty="0" smtClean="0">
                <a:solidFill>
                  <a:schemeClr val="tx1"/>
                </a:solidFill>
              </a:rPr>
              <a:t>)</a:t>
            </a:r>
            <a:endParaRPr lang="tr-TR" sz="2800" dirty="0">
              <a:solidFill>
                <a:schemeClr val="tx1"/>
              </a:solidFill>
            </a:endParaRPr>
          </a:p>
        </p:txBody>
      </p:sp>
    </p:spTree>
    <p:extLst>
      <p:ext uri="{BB962C8B-B14F-4D97-AF65-F5344CB8AC3E}">
        <p14:creationId xmlns:p14="http://schemas.microsoft.com/office/powerpoint/2010/main" val="3464698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1143000" y="857250"/>
            <a:ext cx="7913594" cy="58934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700" b="1" dirty="0">
                <a:solidFill>
                  <a:schemeClr val="tx1"/>
                </a:solidFill>
              </a:rPr>
              <a:t>İNSANLIK KURBANA MUHTAÇ BİR HALDEYKEN</a:t>
            </a:r>
            <a:endParaRPr lang="tr-TR" sz="2700" dirty="0">
              <a:solidFill>
                <a:schemeClr val="tx1"/>
              </a:solidFill>
            </a:endParaRPr>
          </a:p>
        </p:txBody>
      </p:sp>
      <p:sp>
        <p:nvSpPr>
          <p:cNvPr id="7" name="6 Çapraz Köşesi Kesik Dikdörtgen"/>
          <p:cNvSpPr/>
          <p:nvPr/>
        </p:nvSpPr>
        <p:spPr>
          <a:xfrm>
            <a:off x="208429" y="1446596"/>
            <a:ext cx="8774206" cy="4410189"/>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dirty="0">
                <a:solidFill>
                  <a:schemeClr val="tx1"/>
                </a:solidFill>
              </a:rPr>
              <a:t>Dünyada;</a:t>
            </a:r>
          </a:p>
          <a:p>
            <a:pPr marL="257175" indent="-257175" algn="just">
              <a:buFont typeface="Arial" panose="020B0604020202020204" pitchFamily="34" charset="0"/>
              <a:buChar char="•"/>
            </a:pPr>
            <a:r>
              <a:rPr lang="tr-TR" sz="3200" b="1" dirty="0">
                <a:solidFill>
                  <a:srgbClr val="7030A0"/>
                </a:solidFill>
              </a:rPr>
              <a:t>Hırsızlık, yolsuzluk, hukuksuzluk diz boyu. </a:t>
            </a:r>
          </a:p>
          <a:p>
            <a:pPr marL="257175" indent="-257175" algn="just">
              <a:buFont typeface="Arial" panose="020B0604020202020204" pitchFamily="34" charset="0"/>
              <a:buChar char="•"/>
            </a:pPr>
            <a:r>
              <a:rPr lang="tr-TR" sz="3200" b="1" dirty="0">
                <a:solidFill>
                  <a:srgbClr val="7030A0"/>
                </a:solidFill>
              </a:rPr>
              <a:t>Fakir, yoksul insanlar ölümle pençeleşiyor.</a:t>
            </a:r>
          </a:p>
          <a:p>
            <a:pPr marL="257175" indent="-257175" algn="just">
              <a:buFont typeface="Arial" panose="020B0604020202020204" pitchFamily="34" charset="0"/>
              <a:buChar char="•"/>
            </a:pPr>
            <a:r>
              <a:rPr lang="tr-TR" sz="3200" b="1" dirty="0">
                <a:solidFill>
                  <a:srgbClr val="7030A0"/>
                </a:solidFill>
              </a:rPr>
              <a:t>Savaşlardan dolayı binlerce insan evsiz barksız.</a:t>
            </a:r>
          </a:p>
          <a:p>
            <a:pPr marL="257175" indent="-257175" algn="just">
              <a:buFont typeface="Arial" panose="020B0604020202020204" pitchFamily="34" charset="0"/>
              <a:buChar char="•"/>
            </a:pPr>
            <a:r>
              <a:rPr lang="tr-TR" sz="3200" b="1" dirty="0">
                <a:solidFill>
                  <a:srgbClr val="7030A0"/>
                </a:solidFill>
              </a:rPr>
              <a:t>Açların, yoksulların sayısı çığ gibi artmaktadır.</a:t>
            </a:r>
            <a:endParaRPr lang="tr-TR" sz="2800" dirty="0">
              <a:solidFill>
                <a:schemeClr val="tx1"/>
              </a:solidFill>
            </a:endParaRPr>
          </a:p>
        </p:txBody>
      </p:sp>
    </p:spTree>
    <p:extLst>
      <p:ext uri="{BB962C8B-B14F-4D97-AF65-F5344CB8AC3E}">
        <p14:creationId xmlns:p14="http://schemas.microsoft.com/office/powerpoint/2010/main" val="253009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94129" y="1312705"/>
            <a:ext cx="8868335" cy="443855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tr-TR" sz="1500" dirty="0"/>
              <a:t>Diyanet İşleri Başkanlığımız Türkiye Diyanet Vakfı ile birlikte 1993 yılından itibaren 28 yıldır vekâletle kurban kesim organizasyonu yapmaktadır. </a:t>
            </a:r>
          </a:p>
          <a:p>
            <a:pPr algn="just"/>
            <a:r>
              <a:rPr lang="tr-TR" b="1" dirty="0">
                <a:solidFill>
                  <a:srgbClr val="FF0000"/>
                </a:solidFill>
                <a:effectLst>
                  <a:outerShdw blurRad="38100" dist="38100" dir="2700000" algn="tl">
                    <a:srgbClr val="000000">
                      <a:alpha val="43137"/>
                    </a:srgbClr>
                  </a:outerShdw>
                </a:effectLst>
              </a:rPr>
              <a:t>“Türkiye Diyanet Vakfımız; milletimizin kurban vekâletlerini, emanet bilinciyle ve büyük bir hassasiyetle yürütmekte, tam bir titizlik ve şeffaflıkla, dinimizin esaslarına uygun olarak, güven ve emanete riayet şiarıyla yerine getirmektedir. </a:t>
            </a:r>
          </a:p>
          <a:p>
            <a:pPr algn="just"/>
            <a:r>
              <a:rPr lang="tr-TR" sz="1500" dirty="0"/>
              <a:t>Kurbanlar, vekâlet sahiplerinin isimleri tek tek okunarak bizzat Diyanet İşleri Başkanlığımızda görev yapan hocalarımızla, vakfımızın görevli ve gönüllüleri nezaretinde yerine getirilmektedir” </a:t>
            </a:r>
          </a:p>
          <a:p>
            <a:pPr algn="just"/>
            <a:r>
              <a:rPr lang="tr-TR" sz="1500" dirty="0"/>
              <a:t>“Kurban Bayramı’nda ülkemizdeki ihtiyaç sahiplerine ve bütün dünyadaki mazlum, mağdur ve muhtaçlara bayram sevincini ve milletimizin iyilik elini taşıyamaya gayret ediyoruz.” </a:t>
            </a:r>
          </a:p>
          <a:p>
            <a:pPr algn="just"/>
            <a:r>
              <a:rPr lang="tr-TR" sz="1500" b="1" dirty="0">
                <a:solidFill>
                  <a:srgbClr val="0070C0"/>
                </a:solidFill>
              </a:rPr>
              <a:t>“2021 yılı Vekâletle Kurban Kesim Programı kapsamında, yurtdışında 75 Ülke de ve Yurt içinde 81 il 922 ilçede</a:t>
            </a:r>
            <a:r>
              <a:rPr lang="tr-TR" sz="1500" dirty="0"/>
              <a:t>, </a:t>
            </a:r>
            <a:r>
              <a:rPr lang="tr-TR" sz="1500" b="1" dirty="0">
                <a:solidFill>
                  <a:srgbClr val="FF0000"/>
                </a:solidFill>
              </a:rPr>
              <a:t>20 milyonu aşkın mazlum, mağdur, muhtaç ve sığınmacı kardeşimize halkımızın iyilik elini ulaştırmayı hedefliyoruz. </a:t>
            </a:r>
            <a:r>
              <a:rPr lang="tr-TR" sz="1500" dirty="0"/>
              <a:t>Bunun için, görevli ve gönüllülerimizle ülkemizdeki ve yurt dışındaki din görevlisi hocalarımız ile yardımcı kuruluşlardaki çalışanlar olmak üzere yaklaşık </a:t>
            </a:r>
            <a:r>
              <a:rPr lang="tr-TR" sz="1500" b="1" u="sng" dirty="0">
                <a:solidFill>
                  <a:srgbClr val="FF0000"/>
                </a:solidFill>
              </a:rPr>
              <a:t>büyük bir ekiple </a:t>
            </a:r>
            <a:r>
              <a:rPr lang="tr-TR" sz="1500" dirty="0"/>
              <a:t>bu yılki kurban organizasyonumuzu gerçekleştireceğiz.”</a:t>
            </a:r>
            <a:endParaRPr lang="tr-TR" sz="1500" b="1" dirty="0">
              <a:solidFill>
                <a:srgbClr val="0070C0"/>
              </a:solidFill>
            </a:endParaRPr>
          </a:p>
        </p:txBody>
      </p:sp>
      <p:sp>
        <p:nvSpPr>
          <p:cNvPr id="4" name="11 Çapraz Köşesi Kesik Dikdörtgen"/>
          <p:cNvSpPr/>
          <p:nvPr/>
        </p:nvSpPr>
        <p:spPr>
          <a:xfrm>
            <a:off x="1143000" y="890718"/>
            <a:ext cx="6858000"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15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871501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F3416A8-0CDA-4E7A-8A96-1DF109729A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351" y="1450135"/>
            <a:ext cx="8115298" cy="4138659"/>
          </a:xfrm>
          <a:prstGeom prst="rect">
            <a:avLst/>
          </a:prstGeom>
        </p:spPr>
      </p:pic>
    </p:spTree>
    <p:extLst>
      <p:ext uri="{BB962C8B-B14F-4D97-AF65-F5344CB8AC3E}">
        <p14:creationId xmlns:p14="http://schemas.microsoft.com/office/powerpoint/2010/main" val="8034126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901491"/>
            <a:ext cx="9144000" cy="56303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3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KURBAN PAYLAŞMAKTIR</a:t>
            </a:r>
          </a:p>
        </p:txBody>
      </p:sp>
      <p:sp>
        <p:nvSpPr>
          <p:cNvPr id="7" name="6 Çapraz Köşesi Kesik Dikdörtgen"/>
          <p:cNvSpPr/>
          <p:nvPr/>
        </p:nvSpPr>
        <p:spPr>
          <a:xfrm>
            <a:off x="201706" y="1511640"/>
            <a:ext cx="8754035" cy="4489111"/>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base"/>
            <a:r>
              <a:rPr lang="tr-TR" sz="1500" b="1" dirty="0">
                <a:solidFill>
                  <a:srgbClr val="FF0000"/>
                </a:solidFill>
              </a:rPr>
              <a:t>“Kurbanını Paylaş Kardeşinle Yakınlaş”</a:t>
            </a:r>
            <a:endParaRPr lang="tr-TR" sz="1500" dirty="0">
              <a:solidFill>
                <a:srgbClr val="FF0000"/>
              </a:solidFill>
            </a:endParaRPr>
          </a:p>
          <a:p>
            <a:pPr algn="just" fontAlgn="base"/>
            <a:r>
              <a:rPr lang="tr-TR" sz="1500" b="1" dirty="0"/>
              <a:t>Her yıl Diyanet İşleri Başkanlığımızla işbirliği içerisinde dini esaslara uygun, güven ve emanet bilinci ile hareket ederek dünyanın dört bir yanında kurban sevincini kardeşlerimizle birlikte yaşıyoruz.</a:t>
            </a:r>
            <a:endParaRPr lang="tr-TR" sz="1500" dirty="0"/>
          </a:p>
          <a:p>
            <a:pPr algn="just" fontAlgn="base"/>
            <a:r>
              <a:rPr lang="tr-TR" sz="1500" dirty="0"/>
              <a:t>Kurmuş olduğumuz profesyonel ve teknolojik alt yapı ile her bir bağışçıyı ve her bir kurbanı adım adım takip ediyor, vekâletle kurban organizasyonunun tüm süreçlerini bizzat gönüllü ve görevlilerimiz nezaretinde yürütüyor, dini esaslara uygun bir şekilde keserek dağıtımını yapıyoruz.</a:t>
            </a:r>
          </a:p>
          <a:p>
            <a:pPr algn="just" fontAlgn="base"/>
            <a:endParaRPr lang="tr-TR" sz="1500" dirty="0"/>
          </a:p>
          <a:p>
            <a:pPr algn="just" fontAlgn="base"/>
            <a:r>
              <a:rPr lang="tr-TR" sz="1500" dirty="0"/>
              <a:t>“Kurbanını Paylaş Kardeşinle Yakınlaş” temasıyla düzenlediğimiz 2020 yılı vekâletle kurban kesim organizasyonu kapsamında vakfımıza emanet edilen</a:t>
            </a:r>
            <a:r>
              <a:rPr lang="tr-TR" sz="1500" b="1" dirty="0"/>
              <a:t> </a:t>
            </a:r>
            <a:r>
              <a:rPr lang="tr-TR" sz="1500" b="1" dirty="0">
                <a:solidFill>
                  <a:srgbClr val="FF0000"/>
                </a:solidFill>
              </a:rPr>
              <a:t>557.311 hisse kurbanı yurtiçinde 430 il ve ilçe merkezinde, yurtdışında ise yoksulluk ve krizlerin yoğun yaşandığı Afganistan, Suriye, Irak, Filistin ve Arakan başta olmak üzere Afrika, Balkanlar, Türk Cumhuriyetleri, Kafkasya, Uzakdoğu ve Güney Amerika’nın da aralarında bulunduğu 74 ülkenin 308 bölgesinde keserek hayırseverlerimizin emanetlerini  kardeşlerimize ulaştırdık.</a:t>
            </a:r>
          </a:p>
        </p:txBody>
      </p:sp>
    </p:spTree>
    <p:extLst>
      <p:ext uri="{BB962C8B-B14F-4D97-AF65-F5344CB8AC3E}">
        <p14:creationId xmlns:p14="http://schemas.microsoft.com/office/powerpoint/2010/main" val="173328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467544" y="908721"/>
            <a:ext cx="8533612" cy="561662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Kurban, </a:t>
            </a:r>
            <a:r>
              <a:rPr lang="tr-TR" sz="3600" b="1" spc="50" dirty="0" err="1">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gurbiyettir</a:t>
            </a:r>
            <a:r>
              <a:rPr lang="tr-TR" sz="36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a:t>
            </a:r>
            <a:r>
              <a:rPr lang="tr-TR" sz="28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 </a:t>
            </a:r>
            <a:endParaRPr lang="tr-TR" sz="28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endParaRPr>
          </a:p>
          <a:p>
            <a:pPr algn="ctr"/>
            <a:r>
              <a:rPr lang="tr-TR" sz="2800"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t>yaklaşmak, yakınlaşmak, yakınlaştırmaktır.</a:t>
            </a:r>
            <a:br>
              <a:rPr lang="tr-TR" sz="2800" dirty="0" smtClean="0">
                <a:ln w="18415" cmpd="sng">
                  <a:solidFill>
                    <a:srgbClr val="FFFFFF"/>
                  </a:solidFill>
                  <a:prstDash val="solid"/>
                </a:ln>
                <a:solidFill>
                  <a:schemeClr val="tx1"/>
                </a:solidFill>
                <a:effectLst>
                  <a:outerShdw blurRad="63500" dir="3600000" algn="tl" rotWithShape="0">
                    <a:srgbClr val="000000">
                      <a:alpha val="70000"/>
                    </a:srgbClr>
                  </a:outerShdw>
                </a:effectLst>
              </a:rPr>
            </a:br>
            <a:r>
              <a:rPr lang="tr-TR" sz="36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Kurban, teslimiyettir; </a:t>
            </a:r>
            <a:endParaRPr lang="tr-TR" sz="3600" b="1" dirty="0" smtClean="0">
              <a:solidFill>
                <a:schemeClr val="tx1"/>
              </a:solidFill>
            </a:endParaRPr>
          </a:p>
          <a:p>
            <a:pPr algn="ctr"/>
            <a:r>
              <a:rPr lang="tr-TR" sz="28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teslim </a:t>
            </a:r>
            <a:r>
              <a:rPr lang="tr-TR" sz="28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olmak, teslim etmek, teslim ettirmektir.</a:t>
            </a:r>
            <a:br>
              <a:rPr lang="tr-TR" sz="28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br>
            <a:r>
              <a:rPr lang="tr-TR" sz="36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Kurban, fedakarlıktır; </a:t>
            </a:r>
            <a:endParaRPr lang="tr-TR" sz="2800" b="1" dirty="0" smtClean="0">
              <a:solidFill>
                <a:schemeClr val="tx1"/>
              </a:solidFill>
            </a:endParaRPr>
          </a:p>
          <a:p>
            <a:pPr algn="ctr"/>
            <a:r>
              <a:rPr lang="tr-TR" sz="2800" b="1" dirty="0" smtClean="0">
                <a:ln w="24500" cmpd="dbl">
                  <a:solidFill>
                    <a:schemeClr val="accent2">
                      <a:shade val="85000"/>
                      <a:satMod val="155000"/>
                    </a:schemeClr>
                  </a:solidFill>
                  <a:prstDash val="solid"/>
                  <a:miter lim="800000"/>
                </a:ln>
                <a:solidFill>
                  <a:schemeClr val="tx1"/>
                </a:solidFill>
                <a:effectLst>
                  <a:outerShdw blurRad="38100" dist="38100" dir="7020000" algn="tl">
                    <a:srgbClr val="000000">
                      <a:alpha val="35000"/>
                    </a:srgbClr>
                  </a:outerShdw>
                </a:effectLst>
              </a:rPr>
              <a:t>feda </a:t>
            </a:r>
            <a:r>
              <a:rPr lang="tr-TR" sz="2800" b="1" dirty="0">
                <a:ln w="24500" cmpd="dbl">
                  <a:solidFill>
                    <a:schemeClr val="accent2">
                      <a:shade val="85000"/>
                      <a:satMod val="155000"/>
                    </a:schemeClr>
                  </a:solidFill>
                  <a:prstDash val="solid"/>
                  <a:miter lim="800000"/>
                </a:ln>
                <a:solidFill>
                  <a:schemeClr val="tx1"/>
                </a:solidFill>
                <a:effectLst>
                  <a:outerShdw blurRad="38100" dist="38100" dir="7020000" algn="tl">
                    <a:srgbClr val="000000">
                      <a:alpha val="35000"/>
                    </a:srgbClr>
                  </a:outerShdw>
                </a:effectLst>
              </a:rPr>
              <a:t>olmak, feda etmek, feda ettirmektir.</a:t>
            </a:r>
          </a:p>
        </p:txBody>
      </p:sp>
      <p:sp>
        <p:nvSpPr>
          <p:cNvPr id="3" name="Text Box 3"/>
          <p:cNvSpPr txBox="1">
            <a:spLocks noChangeArrowheads="1"/>
          </p:cNvSpPr>
          <p:nvPr/>
        </p:nvSpPr>
        <p:spPr bwMode="auto">
          <a:xfrm rot="16200000">
            <a:off x="-3192290" y="3198167"/>
            <a:ext cx="6858002" cy="461665"/>
          </a:xfrm>
          <a:prstGeom prst="rect">
            <a:avLst/>
          </a:prstGeom>
          <a:noFill/>
          <a:ln w="9525">
            <a:noFill/>
            <a:miter lim="800000"/>
            <a:headEnd/>
            <a:tailEnd/>
          </a:ln>
        </p:spPr>
        <p:txBody>
          <a:bodyPr wrap="square">
            <a:spAutoFit/>
          </a:bodyPr>
          <a:lstStyle/>
          <a:p>
            <a:pPr algn="ctr" eaLnBrk="0" hangingPunct="0"/>
            <a:r>
              <a:rPr lang="tr-TR" sz="2400" b="1" dirty="0" smtClean="0">
                <a:latin typeface="Times New Roman" pitchFamily="18" charset="0"/>
                <a:cs typeface="Times New Roman" pitchFamily="18" charset="0"/>
              </a:rPr>
              <a:t>Kurban Yakınlaşmaktır</a:t>
            </a:r>
          </a:p>
        </p:txBody>
      </p:sp>
    </p:spTree>
    <p:extLst>
      <p:ext uri="{BB962C8B-B14F-4D97-AF65-F5344CB8AC3E}">
        <p14:creationId xmlns:p14="http://schemas.microsoft.com/office/powerpoint/2010/main" val="869461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901491"/>
            <a:ext cx="9144000" cy="56303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3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KURBAN PAYLAŞMAKTIR</a:t>
            </a:r>
          </a:p>
        </p:txBody>
      </p:sp>
      <p:sp>
        <p:nvSpPr>
          <p:cNvPr id="7" name="6 Çapraz Köşesi Kesik Dikdörtgen"/>
          <p:cNvSpPr/>
          <p:nvPr/>
        </p:nvSpPr>
        <p:spPr>
          <a:xfrm>
            <a:off x="201706" y="1511640"/>
            <a:ext cx="8754035" cy="4489111"/>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tr-TR"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TÜRKİYE DİYANET VAKFIMIZ</a:t>
            </a:r>
            <a:endParaRPr lang="tr-TR" sz="24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tr-TR" sz="2400" dirty="0">
                <a:solidFill>
                  <a:srgbClr val="00B050"/>
                </a:solidFill>
              </a:rPr>
              <a:t>“Müslüman azınlıkların, savaşlara, işgallere, afetlere maruz kalanların, yoksulların, kimsesizlerin, çaresizlerin umudu ve sevinci olmaktadır. </a:t>
            </a:r>
          </a:p>
          <a:p>
            <a:pPr algn="ctr"/>
            <a:r>
              <a:rPr lang="tr-TR" sz="2400" dirty="0">
                <a:solidFill>
                  <a:srgbClr val="0070C0"/>
                </a:solidFill>
              </a:rPr>
              <a:t>Vakfımız, Filipinler’den Haiti’ye, Moskova’dan Suriye’ye, </a:t>
            </a:r>
            <a:r>
              <a:rPr lang="tr-TR" sz="2400" dirty="0" err="1">
                <a:solidFill>
                  <a:srgbClr val="0070C0"/>
                </a:solidFill>
              </a:rPr>
              <a:t>Arakan’dan</a:t>
            </a:r>
            <a:r>
              <a:rPr lang="tr-TR" sz="2400" dirty="0">
                <a:solidFill>
                  <a:srgbClr val="0070C0"/>
                </a:solidFill>
              </a:rPr>
              <a:t> Amerika’ya kadar her yerde halkımızın hayır köprüsü olarak nice güzel çalışmalara imza atmıştır. </a:t>
            </a:r>
          </a:p>
          <a:p>
            <a:pPr algn="ctr"/>
            <a:r>
              <a:rPr lang="tr-TR" sz="2400" dirty="0">
                <a:solidFill>
                  <a:srgbClr val="FF0000"/>
                </a:solidFill>
              </a:rPr>
              <a:t>Vermiş olduğu hizmetlerle ülkemizde ve İslam coğrafyasında iyiliğin öncüsü bir kuruluş haline gelmiştir”</a:t>
            </a:r>
            <a:endParaRPr lang="tr-TR" sz="2400" b="1" dirty="0">
              <a:solidFill>
                <a:srgbClr val="FF0000"/>
              </a:solidFill>
            </a:endParaRPr>
          </a:p>
        </p:txBody>
      </p:sp>
    </p:spTree>
    <p:extLst>
      <p:ext uri="{BB962C8B-B14F-4D97-AF65-F5344CB8AC3E}">
        <p14:creationId xmlns:p14="http://schemas.microsoft.com/office/powerpoint/2010/main" val="20673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5CD1C1F-B940-4DE9-9CB3-0E2D077BCC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351" y="1450135"/>
            <a:ext cx="8115298" cy="4138658"/>
          </a:xfrm>
          <a:prstGeom prst="rect">
            <a:avLst/>
          </a:prstGeom>
        </p:spPr>
      </p:pic>
    </p:spTree>
    <p:extLst>
      <p:ext uri="{BB962C8B-B14F-4D97-AF65-F5344CB8AC3E}">
        <p14:creationId xmlns:p14="http://schemas.microsoft.com/office/powerpoint/2010/main" val="2030150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78579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VEKALET YOLUYLA KURBAN KESİMİ</a:t>
            </a:r>
            <a:endParaRPr lang="tr-TR" sz="36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432048" y="764704"/>
            <a:ext cx="8244408" cy="6048672"/>
          </a:xfrm>
          <a:prstGeom prst="snip2DiagRect">
            <a:avLst>
              <a:gd name="adj1" fmla="val 0"/>
              <a:gd name="adj2" fmla="val 0"/>
            </a:avLst>
          </a:prstGeom>
          <a:noFill/>
          <a:ln/>
        </p:spPr>
        <p:style>
          <a:lnRef idx="1">
            <a:schemeClr val="accent1"/>
          </a:lnRef>
          <a:fillRef idx="2">
            <a:schemeClr val="accent1"/>
          </a:fillRef>
          <a:effectRef idx="1">
            <a:schemeClr val="accent1"/>
          </a:effectRef>
          <a:fontRef idx="minor">
            <a:schemeClr val="dk1"/>
          </a:fontRef>
        </p:style>
        <p:txBody>
          <a:bodyPr rtlCol="0" anchor="ctr"/>
          <a:lstStyle/>
          <a:p>
            <a:r>
              <a:rPr lang="tr-TR" sz="2000" dirty="0">
                <a:solidFill>
                  <a:schemeClr val="tx1"/>
                </a:solidFill>
              </a:rPr>
              <a:t>Bizlere emanet ettiğiniz kurbanları </a:t>
            </a:r>
            <a:r>
              <a:rPr lang="tr-TR" sz="2000" b="1" u="sng" dirty="0" smtClean="0">
                <a:solidFill>
                  <a:srgbClr val="FF0000"/>
                </a:solidFill>
              </a:rPr>
              <a:t>İslami </a:t>
            </a:r>
            <a:r>
              <a:rPr lang="tr-TR" sz="2000" b="1" u="sng" dirty="0">
                <a:solidFill>
                  <a:srgbClr val="FF0000"/>
                </a:solidFill>
              </a:rPr>
              <a:t>usullere uygun şekilde keserek</a:t>
            </a:r>
            <a:r>
              <a:rPr lang="tr-TR" sz="2000" dirty="0">
                <a:solidFill>
                  <a:schemeClr val="tx1"/>
                </a:solidFill>
              </a:rPr>
              <a:t>, başta </a:t>
            </a:r>
            <a:endParaRPr lang="tr-TR" sz="2000" dirty="0" smtClean="0">
              <a:solidFill>
                <a:schemeClr val="tx1"/>
              </a:solidFill>
            </a:endParaRPr>
          </a:p>
          <a:p>
            <a:pPr marL="342900" indent="-342900">
              <a:buFont typeface="Arial" panose="020B0604020202020204" pitchFamily="34" charset="0"/>
              <a:buChar char="•"/>
            </a:pPr>
            <a:r>
              <a:rPr lang="tr-TR" sz="2400" b="1" dirty="0" smtClean="0">
                <a:solidFill>
                  <a:schemeClr val="tx1"/>
                </a:solidFill>
              </a:rPr>
              <a:t>Ülkemizdeki İhtiyaç Sahipleri Olmak Üzere </a:t>
            </a:r>
          </a:p>
          <a:p>
            <a:pPr marL="342900" indent="-342900">
              <a:buFont typeface="Arial" panose="020B0604020202020204" pitchFamily="34" charset="0"/>
              <a:buChar char="•"/>
            </a:pPr>
            <a:r>
              <a:rPr lang="tr-TR" sz="2400" b="1" dirty="0" smtClean="0">
                <a:solidFill>
                  <a:schemeClr val="tx1"/>
                </a:solidFill>
              </a:rPr>
              <a:t>Mülteci Kamplarından, </a:t>
            </a:r>
          </a:p>
          <a:p>
            <a:pPr marL="342900" indent="-342900">
              <a:buFont typeface="Arial" panose="020B0604020202020204" pitchFamily="34" charset="0"/>
              <a:buChar char="•"/>
            </a:pPr>
            <a:r>
              <a:rPr lang="tr-TR" sz="2400" b="1" dirty="0" smtClean="0">
                <a:solidFill>
                  <a:schemeClr val="tx1"/>
                </a:solidFill>
              </a:rPr>
              <a:t>Savaş Ve Afet Bölgelerine, </a:t>
            </a:r>
          </a:p>
          <a:p>
            <a:pPr marL="342900" indent="-342900">
              <a:buFont typeface="Arial" panose="020B0604020202020204" pitchFamily="34" charset="0"/>
              <a:buChar char="•"/>
            </a:pPr>
            <a:r>
              <a:rPr lang="tr-TR" sz="2400" b="1" dirty="0" smtClean="0">
                <a:solidFill>
                  <a:schemeClr val="tx1"/>
                </a:solidFill>
              </a:rPr>
              <a:t>Kıtlık Ve Kuraklıkla Mücadele Eden Ülkelerden, </a:t>
            </a:r>
          </a:p>
          <a:p>
            <a:pPr marL="342900" indent="-342900">
              <a:buFont typeface="Arial" panose="020B0604020202020204" pitchFamily="34" charset="0"/>
              <a:buChar char="•"/>
            </a:pPr>
            <a:r>
              <a:rPr lang="tr-TR" sz="2400" b="1" dirty="0" smtClean="0">
                <a:solidFill>
                  <a:schemeClr val="tx1"/>
                </a:solidFill>
              </a:rPr>
              <a:t>Müslüman Hasreti Çeken Muhtaç Bölgelere Kadar </a:t>
            </a:r>
          </a:p>
          <a:p>
            <a:pPr algn="just"/>
            <a:r>
              <a:rPr lang="tr-TR" sz="2400" b="1" u="sng" dirty="0" smtClean="0">
                <a:solidFill>
                  <a:srgbClr val="0070C0"/>
                </a:solidFill>
              </a:rPr>
              <a:t>dünyanın </a:t>
            </a:r>
            <a:r>
              <a:rPr lang="tr-TR" sz="2400" b="1" u="sng" dirty="0">
                <a:solidFill>
                  <a:srgbClr val="0070C0"/>
                </a:solidFill>
              </a:rPr>
              <a:t>dört bir yanında</a:t>
            </a:r>
            <a:r>
              <a:rPr lang="tr-TR" sz="2400" dirty="0">
                <a:solidFill>
                  <a:srgbClr val="0070C0"/>
                </a:solidFill>
              </a:rPr>
              <a:t> </a:t>
            </a:r>
            <a:r>
              <a:rPr lang="tr-TR" sz="2400" b="1" dirty="0">
                <a:solidFill>
                  <a:srgbClr val="FF0000"/>
                </a:solidFill>
              </a:rPr>
              <a:t>fakir, mazlum, mağdur, garip olan ihtiyaç sahiplerine ulaştırıyoruz.</a:t>
            </a:r>
          </a:p>
        </p:txBody>
      </p:sp>
    </p:spTree>
    <p:extLst>
      <p:ext uri="{BB962C8B-B14F-4D97-AF65-F5344CB8AC3E}">
        <p14:creationId xmlns:p14="http://schemas.microsoft.com/office/powerpoint/2010/main" val="307652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yilik ile ilgili gÃ¶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7531" y="4880617"/>
            <a:ext cx="1810750" cy="1120133"/>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0" y="857250"/>
            <a:ext cx="9144000" cy="89756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KURBAN PAYLAŞMAKTIR</a:t>
            </a:r>
          </a:p>
          <a:p>
            <a:pPr algn="ctr"/>
            <a:r>
              <a:rPr lang="tr-TR" sz="3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GÖNÜLLER İNŞA ETMEKTİR</a:t>
            </a:r>
            <a:endParaRPr lang="tr-TR" sz="3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154641" y="1916832"/>
            <a:ext cx="8801100" cy="2963786"/>
          </a:xfrm>
          <a:prstGeom prst="snip2DiagRect">
            <a:avLst>
              <a:gd name="adj1" fmla="val 0"/>
              <a:gd name="adj2" fmla="val 8217"/>
            </a:avLst>
          </a:prstGeom>
          <a:solidFill>
            <a:schemeClr val="lt1">
              <a:alpha val="3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tr-TR" sz="3000" b="1" dirty="0">
                <a:solidFill>
                  <a:srgbClr val="0070C0"/>
                </a:solidFill>
              </a:rPr>
              <a:t>“Yeryüzünde iyiliğin hâkim olabilmesi için </a:t>
            </a:r>
          </a:p>
          <a:p>
            <a:pPr algn="ctr"/>
            <a:r>
              <a:rPr lang="tr-TR" sz="2700" b="1" dirty="0">
                <a:solidFill>
                  <a:srgbClr val="002060"/>
                </a:solidFill>
              </a:rPr>
              <a:t>İnananlar olarak, Ümmet olarak, Millet olarak </a:t>
            </a:r>
          </a:p>
          <a:p>
            <a:pPr algn="ctr"/>
            <a:r>
              <a:rPr lang="tr-TR" sz="3600" b="1" dirty="0">
                <a:solidFill>
                  <a:srgbClr val="FF0000"/>
                </a:solidFill>
              </a:rPr>
              <a:t>tüm gücümüzle ve imkânlarımızla </a:t>
            </a:r>
          </a:p>
          <a:p>
            <a:pPr algn="ctr"/>
            <a:r>
              <a:rPr lang="tr-TR" sz="2700" b="1" dirty="0">
                <a:solidFill>
                  <a:srgbClr val="FF0000"/>
                </a:solidFill>
              </a:rPr>
              <a:t>çalışmaya ihtiyacımız var</a:t>
            </a:r>
            <a:r>
              <a:rPr lang="tr-TR" sz="2700" dirty="0"/>
              <a:t>”</a:t>
            </a:r>
          </a:p>
          <a:p>
            <a:pPr algn="ctr"/>
            <a:endParaRPr lang="tr-TR" sz="2700" dirty="0"/>
          </a:p>
          <a:p>
            <a:pPr algn="ctr"/>
            <a:r>
              <a:rPr lang="tr-TR" sz="2700" b="1" u="sng" dirty="0">
                <a:solidFill>
                  <a:srgbClr val="FF0000"/>
                </a:solidFill>
              </a:rPr>
              <a:t>Biz, bu diyarlara Dolu gidip boş dönen kervanlarız. SADECE UMUT TAŞIRIZ YÜREKLERE İBADET AŞKIYLA</a:t>
            </a:r>
          </a:p>
        </p:txBody>
      </p:sp>
    </p:spTree>
    <p:extLst>
      <p:ext uri="{BB962C8B-B14F-4D97-AF65-F5344CB8AC3E}">
        <p14:creationId xmlns:p14="http://schemas.microsoft.com/office/powerpoint/2010/main" val="244943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387398" y="1815142"/>
            <a:ext cx="8313363" cy="3785652"/>
          </a:xfrm>
          <a:prstGeom prst="rect">
            <a:avLst/>
          </a:prstGeom>
          <a:noFill/>
        </p:spPr>
        <p:txBody>
          <a:bodyPr wrap="square" rtlCol="0">
            <a:spAutoFit/>
          </a:bodyPr>
          <a:lstStyle/>
          <a:p>
            <a:pPr lvl="0"/>
            <a:r>
              <a:rPr lang="tr-TR" sz="6000" dirty="0">
                <a:solidFill>
                  <a:srgbClr val="FF0000"/>
                </a:solidFill>
              </a:rPr>
              <a:t>Bu bayramda en çok </a:t>
            </a:r>
            <a:r>
              <a:rPr lang="tr-TR" sz="6000" b="1" u="sng" dirty="0">
                <a:solidFill>
                  <a:srgbClr val="FF0000"/>
                </a:solidFill>
              </a:rPr>
              <a:t>hangi kesimlere </a:t>
            </a:r>
            <a:r>
              <a:rPr lang="tr-TR" sz="6000" dirty="0">
                <a:solidFill>
                  <a:srgbClr val="FF0000"/>
                </a:solidFill>
              </a:rPr>
              <a:t>ulaşılmaya gayret ediliyor?</a:t>
            </a:r>
          </a:p>
        </p:txBody>
      </p:sp>
    </p:spTree>
    <p:extLst>
      <p:ext uri="{BB962C8B-B14F-4D97-AF65-F5344CB8AC3E}">
        <p14:creationId xmlns:p14="http://schemas.microsoft.com/office/powerpoint/2010/main" val="25607257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193700" y="1109172"/>
            <a:ext cx="8627468" cy="4455066"/>
          </a:xfrm>
          <a:prstGeom prst="rect">
            <a:avLst/>
          </a:prstGeom>
          <a:noFill/>
        </p:spPr>
        <p:txBody>
          <a:bodyPr wrap="square" rtlCol="0">
            <a:spAutoFit/>
          </a:bodyPr>
          <a:lstStyle/>
          <a:p>
            <a:pPr algn="just"/>
            <a:r>
              <a:rPr lang="tr-TR" sz="1350" dirty="0"/>
              <a:t>Bir kurbanı bahçemizde, ya da uygun bir yerde kesip etini evimize getirdiğimizde sadece bu şekilde kalmamaktadır. Komşularımızla paylaştığımız, eşimize dostumuza ikram ettiğimiz, ihtiyaç sahiplerine ulaştırdığımızda toplumun daha geniş halkaları ile ilişki kurmuş olmaktayız.</a:t>
            </a:r>
          </a:p>
          <a:p>
            <a:pPr algn="just"/>
            <a:r>
              <a:rPr lang="tr-TR" sz="1350" dirty="0"/>
              <a:t>Müslüman coğrafyanın, ümmet coğrafyamız bütün yeryüzüne yayılacak kadar geniştir. Diyanet Vakfımız organizasyonu ile Kurbanımızı paylaştığımızda çok daha fazla geniş halkalara ulaşmış olmaktadır. Ülkemizin çok farklı köşelerinde, Kur’an kurslarımızdan tutun da yetimhanelere, öğrenci yurtlarından tutunda muhtaç ailelere, köylerden kasabalara, mezralara varana kadar, mültecilerden tutunda engelli kardeşlerimize, hasta, yatalak kardeşlerimize, dul ve yetimlere ulaşmasını sağlıyor. Bu noktada baktığımızda ülke çapındaki paylaşımın mutluluğa ve berekete vesile olduğunu görüyoruz. </a:t>
            </a:r>
          </a:p>
          <a:p>
            <a:pPr algn="just"/>
            <a:r>
              <a:rPr lang="tr-TR" sz="1350" dirty="0"/>
              <a:t>Yurtdışında ümmet coğrafyamız dediğimiz Müslüman kardeşlerimizin bulunduğu Afrika’dan Asya’ya, Avrupa’dan Amerika’ya, Filistin’den Makedonya’ya, Kazakistan’dan, Kırgızistan’dan Etiyopya’ya çok farklı coğrafyalarda ihtiyaç sahibi ailelere, sığınmacılara, yerinden edilmiş kişilere, yetimhanelere, Kur’an kurslarına kurban etlerinin ulaşması ve bu sevincin yaşanması için gayret gösteriyoruz.</a:t>
            </a:r>
          </a:p>
          <a:p>
            <a:pPr algn="just"/>
            <a:r>
              <a:rPr lang="tr-TR" sz="1350" dirty="0"/>
              <a:t>Burada mesele sadece yılda bir defa bu insanların evine et girmesi değildir. Allaha bizim kestiğimiz kurbanların kanları, eti vb. ulaşmaz. Bizim takvamız, niyet ve arzumuz burada önemlidir. Bir Müslüman </a:t>
            </a:r>
            <a:r>
              <a:rPr lang="tr-TR" sz="1350" dirty="0" err="1"/>
              <a:t>TDV’ye</a:t>
            </a:r>
            <a:r>
              <a:rPr lang="tr-TR" sz="1350" dirty="0"/>
              <a:t> kurban vekâletini verdiğinde Kırgızistan’daki, Somali’deki, Filistin’deki, Kenya’daki, Nairobi’deki, Senegal’deki bir Müslümanın sofrasına sadece et koymuyor. Oraya sevgisini, duasını, ruhunu gönderiyor. Oraya ümmet ve vahdet bilincinin, takvanın, umudun pekişmesini sağlıyor.</a:t>
            </a:r>
          </a:p>
          <a:p>
            <a:pPr algn="just"/>
            <a:r>
              <a:rPr lang="tr-TR" sz="1350" dirty="0"/>
              <a:t>Bir mesaj gelip Kurbanınız Kenya’da kesilmiştir, Allah kabul etsin ifadesinden ibaret değildir yapılan. Şükrediyorsunuz öncelikle, imkanınızla kurban kesebildiğiniz, ibadetinizi ifa ettiğiniz, kardeşlerinize ikram ettiğiniz için. Müslümanlar arasında muhteşem bir ağ örülüyor kurbanlarımızla aslında. Kalplerimizi, zihinlerimizi, bilinçlerimizi, manevi hayatlarımızı birbirine bağlayan muhteşem bir ağ…</a:t>
            </a:r>
          </a:p>
        </p:txBody>
      </p:sp>
    </p:spTree>
    <p:extLst>
      <p:ext uri="{BB962C8B-B14F-4D97-AF65-F5344CB8AC3E}">
        <p14:creationId xmlns:p14="http://schemas.microsoft.com/office/powerpoint/2010/main" val="41767987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256520" y="972289"/>
            <a:ext cx="8616999" cy="3139321"/>
          </a:xfrm>
          <a:prstGeom prst="rect">
            <a:avLst/>
          </a:prstGeom>
          <a:noFill/>
        </p:spPr>
        <p:txBody>
          <a:bodyPr wrap="square" rtlCol="0">
            <a:spAutoFit/>
          </a:bodyPr>
          <a:lstStyle/>
          <a:p>
            <a:pPr lvl="0" algn="ctr"/>
            <a:r>
              <a:rPr lang="tr-TR" sz="4950" dirty="0">
                <a:solidFill>
                  <a:srgbClr val="FF0000"/>
                </a:solidFill>
              </a:rPr>
              <a:t>Toplumumuzun iyilik ve merhamet konusundaki hassasiyetini nasıl değerlendirirsiniz? </a:t>
            </a:r>
          </a:p>
        </p:txBody>
      </p:sp>
    </p:spTree>
    <p:extLst>
      <p:ext uri="{BB962C8B-B14F-4D97-AF65-F5344CB8AC3E}">
        <p14:creationId xmlns:p14="http://schemas.microsoft.com/office/powerpoint/2010/main" val="36561793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500" dirty="0">
                <a:solidFill>
                  <a:srgbClr val="FF0000"/>
                </a:solidFill>
              </a:rPr>
              <a:t>Toplumumuz bugünden ve bu topraklardan ibaret değildir.</a:t>
            </a:r>
          </a:p>
          <a:p>
            <a:r>
              <a:rPr lang="tr-TR" sz="1500" dirty="0">
                <a:solidFill>
                  <a:schemeClr val="tx1"/>
                </a:solidFill>
              </a:rPr>
              <a:t>Her daim mazlum, mağdur, ihtiyaç sahibi insanların yanında ve yardımında olmuştur. </a:t>
            </a:r>
          </a:p>
          <a:p>
            <a:r>
              <a:rPr lang="tr-TR" sz="1500" dirty="0">
                <a:solidFill>
                  <a:schemeClr val="tx1"/>
                </a:solidFill>
              </a:rPr>
              <a:t>İmanının gereği, insanlığından, vicdanından dolayı her daim iyilikten yana tavır almıştır. </a:t>
            </a:r>
          </a:p>
          <a:p>
            <a:r>
              <a:rPr lang="tr-TR" sz="1500" dirty="0">
                <a:solidFill>
                  <a:schemeClr val="tx1"/>
                </a:solidFill>
              </a:rPr>
              <a:t>Tarihler boyunca bu hep böyle olmuştur. Bana ne, beni ilgilendirmez dememiştir. </a:t>
            </a:r>
            <a:r>
              <a:rPr lang="tr-TR" sz="1500" dirty="0" err="1">
                <a:solidFill>
                  <a:schemeClr val="tx1"/>
                </a:solidFill>
              </a:rPr>
              <a:t>Ilgisiz</a:t>
            </a:r>
            <a:r>
              <a:rPr lang="tr-TR" sz="1500" dirty="0">
                <a:solidFill>
                  <a:schemeClr val="tx1"/>
                </a:solidFill>
              </a:rPr>
              <a:t> kalmamıştır. Tarih bunun şahididir. Dünyanın neresine giderseniz gidin ata mirası eserleri görürsünüz. Gururlanırsınız sahip olduğunuz mirasla, hep bu duyguyla hareket etmeye gayret edersiniz. Elhamdülillah </a:t>
            </a:r>
          </a:p>
          <a:p>
            <a:r>
              <a:rPr lang="tr-TR" sz="1500" dirty="0">
                <a:solidFill>
                  <a:schemeClr val="tx1"/>
                </a:solidFill>
              </a:rPr>
              <a:t>Arakandan Yememe, Sudandan </a:t>
            </a:r>
            <a:r>
              <a:rPr lang="tr-TR" sz="1500" dirty="0" err="1">
                <a:solidFill>
                  <a:schemeClr val="tx1"/>
                </a:solidFill>
              </a:rPr>
              <a:t>Gazzeye</a:t>
            </a:r>
            <a:r>
              <a:rPr lang="tr-TR" sz="1500" dirty="0">
                <a:solidFill>
                  <a:schemeClr val="tx1"/>
                </a:solidFill>
              </a:rPr>
              <a:t>, </a:t>
            </a:r>
            <a:r>
              <a:rPr lang="tr-TR" sz="1500" dirty="0" err="1">
                <a:solidFill>
                  <a:schemeClr val="tx1"/>
                </a:solidFill>
              </a:rPr>
              <a:t>Suriyeden</a:t>
            </a:r>
            <a:r>
              <a:rPr lang="tr-TR" sz="1500" dirty="0">
                <a:solidFill>
                  <a:schemeClr val="tx1"/>
                </a:solidFill>
              </a:rPr>
              <a:t> </a:t>
            </a:r>
            <a:r>
              <a:rPr lang="tr-TR" sz="1500" dirty="0" err="1">
                <a:solidFill>
                  <a:schemeClr val="tx1"/>
                </a:solidFill>
              </a:rPr>
              <a:t>Etiyopyaya</a:t>
            </a:r>
            <a:r>
              <a:rPr lang="tr-TR" sz="1500" dirty="0">
                <a:solidFill>
                  <a:schemeClr val="tx1"/>
                </a:solidFill>
              </a:rPr>
              <a:t> her yere bir dua, bir yardım, bir iyilik, bir umut taşımaya devam ediyoruz. </a:t>
            </a:r>
          </a:p>
          <a:p>
            <a:endParaRPr lang="tr-TR" sz="1500" dirty="0">
              <a:solidFill>
                <a:schemeClr val="tx1"/>
              </a:solidFill>
            </a:endParaRPr>
          </a:p>
          <a:p>
            <a:r>
              <a:rPr lang="tr-TR" sz="1500" dirty="0">
                <a:solidFill>
                  <a:schemeClr val="tx1"/>
                </a:solidFill>
              </a:rPr>
              <a:t>İyilik için yaşamayı, varoluş sebebi olarak görüyor, dünyayı iyiliğin değiştireceğine inanan bir toplumumuz var. </a:t>
            </a:r>
          </a:p>
          <a:p>
            <a:r>
              <a:rPr lang="tr-TR" sz="1500" dirty="0">
                <a:solidFill>
                  <a:schemeClr val="tx1"/>
                </a:solidFill>
              </a:rPr>
              <a:t>İyiliğin paylaştıkça çoğalacağı, bir iyiliği duyurmanın, anlatmanın, aktarmanın birçok insanı iyilik yapmaya teşvik edeceği düşüncesinde bir toplumumuz var.</a:t>
            </a:r>
          </a:p>
          <a:p>
            <a:r>
              <a:rPr lang="tr-TR" sz="1500" dirty="0">
                <a:solidFill>
                  <a:schemeClr val="tx1"/>
                </a:solidFill>
              </a:rPr>
              <a:t>Yaşadığı toplumda ve dünyada çığır açan,</a:t>
            </a:r>
          </a:p>
          <a:p>
            <a:pPr marL="214313" indent="-214313">
              <a:buFont typeface="Arial" panose="020B0604020202020204" pitchFamily="34" charset="0"/>
              <a:buChar char="•"/>
            </a:pPr>
            <a:r>
              <a:rPr lang="tr-TR" sz="1500" dirty="0">
                <a:solidFill>
                  <a:schemeClr val="tx1"/>
                </a:solidFill>
              </a:rPr>
              <a:t>Bireyleri harekete geçiren, </a:t>
            </a:r>
          </a:p>
          <a:p>
            <a:pPr marL="214313" indent="-214313">
              <a:buFont typeface="Arial" panose="020B0604020202020204" pitchFamily="34" charset="0"/>
              <a:buChar char="•"/>
            </a:pPr>
            <a:r>
              <a:rPr lang="tr-TR" sz="1500" dirty="0">
                <a:solidFill>
                  <a:schemeClr val="tx1"/>
                </a:solidFill>
              </a:rPr>
              <a:t>çevresine ilham veren,</a:t>
            </a:r>
          </a:p>
          <a:p>
            <a:pPr marL="214313" indent="-214313">
              <a:buFont typeface="Arial" panose="020B0604020202020204" pitchFamily="34" charset="0"/>
              <a:buChar char="•"/>
            </a:pPr>
            <a:r>
              <a:rPr lang="tr-TR" sz="1500" dirty="0">
                <a:solidFill>
                  <a:schemeClr val="tx1"/>
                </a:solidFill>
              </a:rPr>
              <a:t>Farklı dil ve kültürlerde yaşayan insanları güzellikte bir araya getiren,</a:t>
            </a:r>
          </a:p>
          <a:p>
            <a:pPr marL="214313" indent="-214313">
              <a:buFont typeface="Arial" panose="020B0604020202020204" pitchFamily="34" charset="0"/>
              <a:buChar char="•"/>
            </a:pPr>
            <a:r>
              <a:rPr lang="tr-TR" sz="1500" dirty="0">
                <a:solidFill>
                  <a:schemeClr val="tx1"/>
                </a:solidFill>
              </a:rPr>
              <a:t>Yaradan’ın hatırına tüm yaratılmışları koruyan ve kuşatan merhametli dünyanın neresinde olursa olsun mazlumun yanında olan bir toplumumuz var.</a:t>
            </a:r>
          </a:p>
        </p:txBody>
      </p:sp>
    </p:spTree>
    <p:extLst>
      <p:ext uri="{BB962C8B-B14F-4D97-AF65-F5344CB8AC3E}">
        <p14:creationId xmlns:p14="http://schemas.microsoft.com/office/powerpoint/2010/main" val="384257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sz="1500" dirty="0"/>
              <a:t>2014 yılında Vekâletle Kurban Organizasyonu için Senegal’e giden ekiplerimiz kurbanların kesim ve dağıtımını yaparken, </a:t>
            </a:r>
            <a:r>
              <a:rPr lang="tr-TR" sz="1500" dirty="0">
                <a:solidFill>
                  <a:srgbClr val="FF0000"/>
                </a:solidFill>
              </a:rPr>
              <a:t>ekibimize bir kabilede açlıktan hastalıkların başladığı ve durumlarının çok kötü olduğu bilgisi geliyor.</a:t>
            </a:r>
          </a:p>
          <a:p>
            <a:pPr algn="just" fontAlgn="auto"/>
            <a:r>
              <a:rPr lang="tr-TR" sz="1500" dirty="0"/>
              <a:t>Ekiplerimiz kurban etlerini alarak bu kabileye ulaşıyor. </a:t>
            </a:r>
            <a:r>
              <a:rPr lang="tr-TR" sz="1500" b="1" dirty="0">
                <a:solidFill>
                  <a:srgbClr val="FF0000"/>
                </a:solidFill>
              </a:rPr>
              <a:t>Kabile başkanı kendilerinin Hristiyan olduklarını söyleyerek bir yanlışlık olmasın diye ekibimizi uyarıyor.</a:t>
            </a:r>
          </a:p>
          <a:p>
            <a:pPr algn="just" fontAlgn="auto"/>
            <a:endParaRPr lang="tr-TR" sz="1500" dirty="0"/>
          </a:p>
          <a:p>
            <a:pPr algn="just" fontAlgn="auto"/>
            <a:r>
              <a:rPr lang="tr-TR" sz="1500" dirty="0"/>
              <a:t>Ekibimiz dinlerinin ne olduğunun bir öneminin olmadığını, sıkıntıda olan bu insanların ihtiyaçlarını gidermenin insani ve dini bir vazife olduğunu belirterek, kurban etlerini fakir halka dağıtıyor.</a:t>
            </a:r>
          </a:p>
          <a:p>
            <a:pPr algn="just" fontAlgn="auto"/>
            <a:r>
              <a:rPr lang="tr-TR" sz="1500" dirty="0"/>
              <a:t>Kurban etlerinin dağıtımından birkaç gün sonra kabile başkanının da telkiniyle Senegal başkenti Dakar’a 120 km uzaklıkta </a:t>
            </a:r>
            <a:r>
              <a:rPr lang="tr-TR" sz="1500" dirty="0" err="1"/>
              <a:t>Mbour</a:t>
            </a:r>
            <a:r>
              <a:rPr lang="tr-TR" sz="1500" dirty="0"/>
              <a:t> şehrine bağlı </a:t>
            </a:r>
            <a:r>
              <a:rPr lang="tr-TR" sz="1500" dirty="0" err="1"/>
              <a:t>Fouwa</a:t>
            </a:r>
            <a:r>
              <a:rPr lang="tr-TR" sz="1500" dirty="0"/>
              <a:t> </a:t>
            </a:r>
            <a:r>
              <a:rPr lang="tr-TR" sz="1500" dirty="0" err="1"/>
              <a:t>Takh</a:t>
            </a:r>
            <a:r>
              <a:rPr lang="tr-TR" sz="1500" dirty="0"/>
              <a:t> köyünde </a:t>
            </a:r>
            <a:r>
              <a:rPr lang="tr-TR" sz="1500" b="1" dirty="0" err="1">
                <a:solidFill>
                  <a:srgbClr val="FF0000"/>
                </a:solidFill>
              </a:rPr>
              <a:t>Fulfulda</a:t>
            </a:r>
            <a:r>
              <a:rPr lang="tr-TR" sz="1500" b="1" dirty="0">
                <a:solidFill>
                  <a:srgbClr val="FF0000"/>
                </a:solidFill>
              </a:rPr>
              <a:t> kabilesinden 200 </a:t>
            </a:r>
            <a:r>
              <a:rPr lang="tr-TR" sz="1500" dirty="0"/>
              <a:t>kişi ve daha sonraki yıllarda başkente 400 km uzaklıkta </a:t>
            </a:r>
            <a:r>
              <a:rPr lang="tr-TR" sz="1500" dirty="0" err="1"/>
              <a:t>Koalk</a:t>
            </a:r>
            <a:r>
              <a:rPr lang="tr-TR" sz="1500" dirty="0"/>
              <a:t> şehrine bağlı </a:t>
            </a:r>
            <a:r>
              <a:rPr lang="tr-TR" sz="1500" dirty="0" err="1"/>
              <a:t>Kawlakh</a:t>
            </a:r>
            <a:r>
              <a:rPr lang="tr-TR" sz="1500" dirty="0"/>
              <a:t> köyünde </a:t>
            </a:r>
            <a:r>
              <a:rPr lang="tr-TR" sz="1500" b="1" dirty="0" err="1">
                <a:solidFill>
                  <a:srgbClr val="FF0000"/>
                </a:solidFill>
              </a:rPr>
              <a:t>Bambaka</a:t>
            </a:r>
            <a:r>
              <a:rPr lang="tr-TR" sz="1500" b="1" dirty="0">
                <a:solidFill>
                  <a:srgbClr val="FF0000"/>
                </a:solidFill>
              </a:rPr>
              <a:t> kabilesinin şefi önderliğinde </a:t>
            </a:r>
            <a:r>
              <a:rPr lang="tr-TR" sz="1500" dirty="0">
                <a:solidFill>
                  <a:srgbClr val="FF0000"/>
                </a:solidFill>
              </a:rPr>
              <a:t>diğer kabilelerinde bir araya gelmesi ile toplam </a:t>
            </a:r>
            <a:r>
              <a:rPr lang="tr-TR" sz="1500" b="1" dirty="0">
                <a:solidFill>
                  <a:srgbClr val="FF0000"/>
                </a:solidFill>
              </a:rPr>
              <a:t>600 kişi Müslüman oluyor</a:t>
            </a:r>
            <a:r>
              <a:rPr lang="tr-TR" sz="1500" dirty="0">
                <a:solidFill>
                  <a:srgbClr val="FF0000"/>
                </a:solidFill>
              </a:rPr>
              <a:t> </a:t>
            </a:r>
            <a:r>
              <a:rPr lang="tr-TR" sz="1500" dirty="0"/>
              <a:t>ve çocuklarını </a:t>
            </a:r>
            <a:r>
              <a:rPr lang="tr-TR" sz="1500" b="1" dirty="0">
                <a:solidFill>
                  <a:srgbClr val="FF0000"/>
                </a:solidFill>
              </a:rPr>
              <a:t>Dakar’da hafızlık eğitimine gönderiyor</a:t>
            </a:r>
            <a:r>
              <a:rPr lang="tr-TR" sz="1500" dirty="0"/>
              <a:t>. </a:t>
            </a:r>
          </a:p>
          <a:p>
            <a:pPr algn="just" fontAlgn="auto"/>
            <a:endParaRPr lang="tr-TR" sz="1500" dirty="0"/>
          </a:p>
          <a:p>
            <a:pPr algn="just" fontAlgn="auto"/>
            <a:r>
              <a:rPr lang="tr-TR" sz="1500" dirty="0"/>
              <a:t>Yani aslında biz verdiğimiz kurbanlarla insanların kalbine dokunuyoruz.</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SENEGAL</a:t>
            </a:r>
          </a:p>
        </p:txBody>
      </p:sp>
    </p:spTree>
    <p:extLst>
      <p:ext uri="{BB962C8B-B14F-4D97-AF65-F5344CB8AC3E}">
        <p14:creationId xmlns:p14="http://schemas.microsoft.com/office/powerpoint/2010/main" val="122085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890718"/>
            <a:ext cx="9144000"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174811" y="1808820"/>
            <a:ext cx="8868335" cy="3834426"/>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tr-TR" dirty="0"/>
              <a:t>Bir hocamızın anlattığı şu anekdotu sizlerle paylaşmak isterim:</a:t>
            </a:r>
          </a:p>
          <a:p>
            <a:pPr algn="just"/>
            <a:r>
              <a:rPr lang="tr-TR" dirty="0"/>
              <a:t>Kurban hisselerini dağıttıktan sonra elimizde son bir paket hisse kaldı. Yanımızda bulunan küçük bir çocuk bize yardıma muhtaç bir ailenin olduğunu, bu kurbanı da onlara verebilir miyiz diye sordu. Biz de kabul ettik ve o ailenin yanına gittik. Kapıya küçük bir çocuk çıkıp ne istediğimizi sordu. Biz de kendisine kurban eti getirdiğimizi söyledik. </a:t>
            </a:r>
          </a:p>
          <a:p>
            <a:pPr algn="just"/>
            <a:r>
              <a:rPr lang="tr-TR" b="1" u="sng" dirty="0">
                <a:solidFill>
                  <a:srgbClr val="002060"/>
                </a:solidFill>
              </a:rPr>
              <a:t>Et mi? bize mi? diye sorup ağlamaya başladı. </a:t>
            </a:r>
          </a:p>
          <a:p>
            <a:pPr algn="just"/>
            <a:r>
              <a:rPr lang="tr-TR" dirty="0"/>
              <a:t>İçeriden çocuğunun neden ağladığını henüz anlayamayan baba sinirli bir şekilde yanımıza geldi. O da durumu öğrenince ağladı ve  onunla beraber biz de ağlamaya  başladık. </a:t>
            </a:r>
          </a:p>
          <a:p>
            <a:pPr algn="just"/>
            <a:r>
              <a:rPr lang="tr-TR" dirty="0">
                <a:solidFill>
                  <a:srgbClr val="FF0000"/>
                </a:solidFill>
              </a:rPr>
              <a:t>Ben bu yaşıma kadar ebeveynlerinden şeker, çikolata gibi şeyler için ağlayan gördüm ama et yiyeceği için ağlayan birisine ilk defa şahit olmuştum.</a:t>
            </a:r>
          </a:p>
          <a:p>
            <a:pPr algn="just"/>
            <a:r>
              <a:rPr lang="tr-TR" b="1" u="sng" dirty="0">
                <a:solidFill>
                  <a:srgbClr val="7030A0"/>
                </a:solidFill>
              </a:rPr>
              <a:t>Bir defasında da bir baba çocuklarım etin tadını bilmiyor, bu yardımı kabul edemem, başka bir şey varsa olabilir cevabını verdi."</a:t>
            </a:r>
          </a:p>
        </p:txBody>
      </p:sp>
    </p:spTree>
    <p:extLst>
      <p:ext uri="{BB962C8B-B14F-4D97-AF65-F5344CB8AC3E}">
        <p14:creationId xmlns:p14="http://schemas.microsoft.com/office/powerpoint/2010/main" val="3350653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486710" y="44624"/>
            <a:ext cx="8477778" cy="532859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dirty="0">
                <a:solidFill>
                  <a:schemeClr val="tx1"/>
                </a:solidFill>
              </a:rPr>
              <a:t>Dinin evrenselliğini ortaya koyan, ifade eden, amacını belirten bir takım semboller vardır. </a:t>
            </a:r>
            <a:r>
              <a:rPr lang="tr-TR" sz="2400" u="sng" dirty="0" err="1">
                <a:solidFill>
                  <a:srgbClr val="002060"/>
                </a:solidFill>
              </a:rPr>
              <a:t>Şeâir</a:t>
            </a:r>
            <a:r>
              <a:rPr lang="tr-TR" sz="2400" u="sng" dirty="0">
                <a:solidFill>
                  <a:srgbClr val="002060"/>
                </a:solidFill>
              </a:rPr>
              <a:t>,</a:t>
            </a:r>
            <a:r>
              <a:rPr lang="tr-TR" sz="2400" dirty="0">
                <a:solidFill>
                  <a:srgbClr val="002060"/>
                </a:solidFill>
              </a:rPr>
              <a:t> hemen herkesin bildiği </a:t>
            </a:r>
            <a:r>
              <a:rPr lang="tr-TR" sz="2400" b="1" u="sng" dirty="0">
                <a:solidFill>
                  <a:srgbClr val="FF0000"/>
                </a:solidFill>
                <a:effectLst>
                  <a:outerShdw blurRad="38100" dist="38100" dir="2700000" algn="tl">
                    <a:srgbClr val="000000">
                      <a:alpha val="43137"/>
                    </a:srgbClr>
                  </a:outerShdw>
                </a:effectLst>
              </a:rPr>
              <a:t>Allah'ın dininin alameti, özelliği, nişanesi</a:t>
            </a:r>
            <a:r>
              <a:rPr lang="tr-TR" sz="2400" dirty="0">
                <a:solidFill>
                  <a:srgbClr val="002060"/>
                </a:solidFill>
              </a:rPr>
              <a:t> olma manalarına gelir. </a:t>
            </a:r>
          </a:p>
          <a:p>
            <a:pPr algn="just"/>
            <a:r>
              <a:rPr lang="tr-TR" sz="2400" b="1" dirty="0" smtClean="0">
                <a:solidFill>
                  <a:schemeClr val="tx1"/>
                </a:solidFill>
              </a:rPr>
              <a:t>İslam </a:t>
            </a:r>
            <a:r>
              <a:rPr lang="tr-TR" sz="2400" b="1" dirty="0">
                <a:solidFill>
                  <a:schemeClr val="tx1"/>
                </a:solidFill>
              </a:rPr>
              <a:t>dininin ezan, cami, namaz, minare gibi bir takım sembolleri vardır. Kurban da kuran-ı kerimin ifadesi ile dini ortaya koyan bu sembollerden, nişanelerden birisidir</a:t>
            </a:r>
            <a:r>
              <a:rPr lang="tr-TR" sz="2400" b="1" dirty="0" smtClean="0">
                <a:solidFill>
                  <a:schemeClr val="tx1"/>
                </a:solidFill>
              </a:rPr>
              <a:t>.</a:t>
            </a:r>
          </a:p>
          <a:p>
            <a:pPr algn="just"/>
            <a:endParaRPr lang="tr-TR" dirty="0">
              <a:solidFill>
                <a:schemeClr val="tx1"/>
              </a:solidFill>
            </a:endParaRPr>
          </a:p>
          <a:p>
            <a:pPr algn="just" rtl="1"/>
            <a:r>
              <a:rPr lang="ar-SA" sz="4400" dirty="0">
                <a:solidFill>
                  <a:schemeClr val="tx1"/>
                </a:solidFill>
                <a:cs typeface="Emine" panose="03020400000000000000" pitchFamily="66" charset="-78"/>
              </a:rPr>
              <a:t>وَالْبُدْنَ جَعَلْنَاهَا لَكُم مِّن شَعَائِرِاللَّهِ لَكُمْ فِيهَا خَيْرٌ </a:t>
            </a:r>
            <a:endParaRPr lang="tr-TR" sz="4400" dirty="0">
              <a:solidFill>
                <a:schemeClr val="tx1"/>
              </a:solidFill>
              <a:cs typeface="Emine" panose="03020400000000000000" pitchFamily="66" charset="-78"/>
            </a:endParaRPr>
          </a:p>
          <a:p>
            <a:pPr algn="just"/>
            <a:r>
              <a:rPr lang="tr-TR" sz="3200" b="1" dirty="0" smtClean="0">
                <a:solidFill>
                  <a:schemeClr val="tx1"/>
                </a:solidFill>
              </a:rPr>
              <a:t>“</a:t>
            </a:r>
            <a:r>
              <a:rPr lang="tr-TR" sz="3200" b="1" dirty="0">
                <a:solidFill>
                  <a:srgbClr val="FF0000"/>
                </a:solidFill>
              </a:rPr>
              <a:t>Kurbanlık deve ve sığırlar, Allah’ın size olan nişanelerinden </a:t>
            </a:r>
            <a:r>
              <a:rPr lang="tr-TR" sz="3200" b="1" dirty="0">
                <a:solidFill>
                  <a:srgbClr val="0070C0"/>
                </a:solidFill>
              </a:rPr>
              <a:t>(Allah’ın size verdiği dinin alametlerinden) </a:t>
            </a:r>
            <a:r>
              <a:rPr lang="tr-TR" sz="3200" b="1" dirty="0">
                <a:solidFill>
                  <a:srgbClr val="FF0000"/>
                </a:solidFill>
              </a:rPr>
              <a:t>kıldık. </a:t>
            </a:r>
            <a:r>
              <a:rPr lang="tr-TR" sz="3200" b="1" dirty="0">
                <a:solidFill>
                  <a:schemeClr val="tx1"/>
                </a:solidFill>
              </a:rPr>
              <a:t>Sizin için onlarda hayır vardır</a:t>
            </a:r>
            <a:r>
              <a:rPr lang="tr-TR" sz="3200" b="1" dirty="0" smtClean="0">
                <a:solidFill>
                  <a:schemeClr val="tx1"/>
                </a:solidFill>
              </a:rPr>
              <a:t>.” </a:t>
            </a:r>
            <a:r>
              <a:rPr lang="tr-TR" sz="1600" dirty="0" smtClean="0">
                <a:solidFill>
                  <a:schemeClr val="tx1"/>
                </a:solidFill>
              </a:rPr>
              <a:t>(</a:t>
            </a:r>
            <a:r>
              <a:rPr lang="tr-TR" sz="1600" dirty="0" err="1">
                <a:solidFill>
                  <a:schemeClr val="tx1"/>
                </a:solidFill>
              </a:rPr>
              <a:t>Hacc</a:t>
            </a:r>
            <a:r>
              <a:rPr lang="tr-TR" sz="1600" dirty="0">
                <a:solidFill>
                  <a:schemeClr val="tx1"/>
                </a:solidFill>
              </a:rPr>
              <a:t> 36) </a:t>
            </a:r>
          </a:p>
        </p:txBody>
      </p:sp>
      <p:sp>
        <p:nvSpPr>
          <p:cNvPr id="3" name="Text Box 3"/>
          <p:cNvSpPr txBox="1">
            <a:spLocks noChangeArrowheads="1"/>
          </p:cNvSpPr>
          <p:nvPr/>
        </p:nvSpPr>
        <p:spPr bwMode="auto">
          <a:xfrm rot="16200000">
            <a:off x="-3203902"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 </a:t>
            </a:r>
            <a:r>
              <a:rPr lang="tr-TR" sz="2800" b="1" dirty="0" err="1" smtClean="0">
                <a:latin typeface="Times New Roman" pitchFamily="18" charset="0"/>
                <a:cs typeface="Times New Roman" pitchFamily="18" charset="0"/>
              </a:rPr>
              <a:t>Şeairi</a:t>
            </a:r>
            <a:r>
              <a:rPr lang="tr-TR" sz="2800" b="1" dirty="0" smtClean="0">
                <a:latin typeface="Times New Roman" pitchFamily="18" charset="0"/>
                <a:cs typeface="Times New Roman" pitchFamily="18" charset="0"/>
              </a:rPr>
              <a:t> İslam'dandır</a:t>
            </a:r>
          </a:p>
        </p:txBody>
      </p:sp>
    </p:spTree>
    <p:extLst>
      <p:ext uri="{BB962C8B-B14F-4D97-AF65-F5344CB8AC3E}">
        <p14:creationId xmlns:p14="http://schemas.microsoft.com/office/powerpoint/2010/main" val="17614625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lnSpc>
                <a:spcPts val="1800"/>
              </a:lnSpc>
              <a:spcBef>
                <a:spcPts val="900"/>
              </a:spcBef>
            </a:pPr>
            <a:r>
              <a:rPr lang="tr-TR" sz="1500" b="1" dirty="0">
                <a:solidFill>
                  <a:srgbClr val="018BD3"/>
                </a:solidFill>
                <a:ea typeface="Verdana" panose="020B0604030504040204" pitchFamily="34" charset="0"/>
                <a:cs typeface="Verdana" panose="020B0604030504040204" pitchFamily="34" charset="0"/>
              </a:rPr>
              <a:t>NECAŞİ YÜREKLİ İNSANLARIN ÜLKESİ…</a:t>
            </a:r>
          </a:p>
          <a:p>
            <a:pPr algn="just">
              <a:lnSpc>
                <a:spcPts val="1800"/>
              </a:lnSpc>
              <a:spcBef>
                <a:spcPts val="900"/>
              </a:spcBef>
            </a:pPr>
            <a:r>
              <a:rPr lang="tr-TR" sz="1500" dirty="0">
                <a:solidFill>
                  <a:schemeClr val="bg2">
                    <a:lumMod val="25000"/>
                  </a:schemeClr>
                </a:solidFill>
                <a:ea typeface="Verdana" panose="020B0604030504040204" pitchFamily="34" charset="0"/>
                <a:cs typeface="Verdana" panose="020B0604030504040204" pitchFamily="34" charset="0"/>
              </a:rPr>
              <a:t>Yıllar önce hicretin ilk toprakları, </a:t>
            </a:r>
            <a:r>
              <a:rPr lang="tr-TR" sz="1500" dirty="0" err="1">
                <a:solidFill>
                  <a:schemeClr val="bg2">
                    <a:lumMod val="25000"/>
                  </a:schemeClr>
                </a:solidFill>
                <a:ea typeface="Verdana" panose="020B0604030504040204" pitchFamily="34" charset="0"/>
                <a:cs typeface="Verdana" panose="020B0604030504040204" pitchFamily="34" charset="0"/>
              </a:rPr>
              <a:t>ensar</a:t>
            </a:r>
            <a:r>
              <a:rPr lang="tr-TR" sz="1500" dirty="0">
                <a:solidFill>
                  <a:schemeClr val="bg2">
                    <a:lumMod val="25000"/>
                  </a:schemeClr>
                </a:solidFill>
                <a:ea typeface="Verdana" panose="020B0604030504040204" pitchFamily="34" charset="0"/>
                <a:cs typeface="Verdana" panose="020B0604030504040204" pitchFamily="34" charset="0"/>
              </a:rPr>
              <a:t> ve muhacirliğin ilk sergilendiği yerde, Etiyopya’daydık. Habeşli </a:t>
            </a:r>
            <a:r>
              <a:rPr lang="tr-TR" sz="1500" dirty="0" err="1">
                <a:solidFill>
                  <a:schemeClr val="bg2">
                    <a:lumMod val="25000"/>
                  </a:schemeClr>
                </a:solidFill>
                <a:ea typeface="Verdana" panose="020B0604030504040204" pitchFamily="34" charset="0"/>
                <a:cs typeface="Verdana" panose="020B0604030504040204" pitchFamily="34" charset="0"/>
              </a:rPr>
              <a:t>Necaşi’nin</a:t>
            </a:r>
            <a:r>
              <a:rPr lang="tr-TR" sz="1500" dirty="0">
                <a:solidFill>
                  <a:schemeClr val="bg2">
                    <a:lumMod val="25000"/>
                  </a:schemeClr>
                </a:solidFill>
                <a:ea typeface="Verdana" panose="020B0604030504040204" pitchFamily="34" charset="0"/>
                <a:cs typeface="Verdana" panose="020B0604030504040204" pitchFamily="34" charset="0"/>
              </a:rPr>
              <a:t> torunlarını ziyaret etmenin mutluluğunu içimizde duyuyorduk. Milletimizin emaneti olan kurbanları dağıtmak üzere Müslümanların yoğun olduğu </a:t>
            </a:r>
            <a:r>
              <a:rPr lang="tr-TR" sz="1500" b="1" dirty="0">
                <a:solidFill>
                  <a:srgbClr val="FF0000"/>
                </a:solidFill>
                <a:ea typeface="Verdana" panose="020B0604030504040204" pitchFamily="34" charset="0"/>
                <a:cs typeface="Verdana" panose="020B0604030504040204" pitchFamily="34" charset="0"/>
              </a:rPr>
              <a:t>Bale </a:t>
            </a:r>
            <a:r>
              <a:rPr lang="tr-TR" sz="1500" b="1" dirty="0" err="1">
                <a:solidFill>
                  <a:srgbClr val="FF0000"/>
                </a:solidFill>
                <a:ea typeface="Verdana" panose="020B0604030504040204" pitchFamily="34" charset="0"/>
                <a:cs typeface="Verdana" panose="020B0604030504040204" pitchFamily="34" charset="0"/>
              </a:rPr>
              <a:t>Robe</a:t>
            </a:r>
            <a:r>
              <a:rPr lang="tr-TR" sz="1500" b="1" dirty="0">
                <a:solidFill>
                  <a:srgbClr val="FF0000"/>
                </a:solidFill>
                <a:ea typeface="Verdana" panose="020B0604030504040204" pitchFamily="34" charset="0"/>
                <a:cs typeface="Verdana" panose="020B0604030504040204" pitchFamily="34" charset="0"/>
              </a:rPr>
              <a:t> bölgesindeydik</a:t>
            </a:r>
            <a:r>
              <a:rPr lang="tr-TR" sz="1500" dirty="0">
                <a:solidFill>
                  <a:schemeClr val="bg2">
                    <a:lumMod val="25000"/>
                  </a:schemeClr>
                </a:solidFill>
                <a:ea typeface="Verdana" panose="020B0604030504040204" pitchFamily="34" charset="0"/>
                <a:cs typeface="Verdana" panose="020B0604030504040204" pitchFamily="34" charset="0"/>
              </a:rPr>
              <a:t>. Vekâletle kurban organizasyonumuza başlamak üzereyken Etiyopya Müslümanları etrafımızdaydı.</a:t>
            </a:r>
          </a:p>
          <a:p>
            <a:pPr algn="just">
              <a:lnSpc>
                <a:spcPts val="1800"/>
              </a:lnSpc>
              <a:spcBef>
                <a:spcPts val="900"/>
              </a:spcBef>
            </a:pPr>
            <a:r>
              <a:rPr lang="tr-TR" sz="1500" dirty="0">
                <a:solidFill>
                  <a:srgbClr val="FF0000"/>
                </a:solidFill>
                <a:ea typeface="Verdana" panose="020B0604030504040204" pitchFamily="34" charset="0"/>
                <a:cs typeface="Verdana" panose="020B0604030504040204" pitchFamily="34" charset="0"/>
              </a:rPr>
              <a:t>Kurban kesmeye hazırlanan, yabancı bir dilde konuşan beyaz adamların kimler olduğunu merak ediyorlardı. Müslüman olduğumuzu, kurbanlarımızı paylaşmak için geldiğimizi tercüman aracılığıyla anlattık. Şaşırdılar</a:t>
            </a:r>
            <a:r>
              <a:rPr lang="tr-TR" sz="1500" dirty="0">
                <a:solidFill>
                  <a:schemeClr val="bg2">
                    <a:lumMod val="25000"/>
                  </a:schemeClr>
                </a:solidFill>
                <a:ea typeface="Verdana" panose="020B0604030504040204" pitchFamily="34" charset="0"/>
                <a:cs typeface="Verdana" panose="020B0604030504040204" pitchFamily="34" charset="0"/>
              </a:rPr>
              <a:t>. </a:t>
            </a:r>
          </a:p>
          <a:p>
            <a:pPr algn="just">
              <a:lnSpc>
                <a:spcPts val="1800"/>
              </a:lnSpc>
              <a:spcBef>
                <a:spcPts val="900"/>
              </a:spcBef>
            </a:pPr>
            <a:r>
              <a:rPr lang="tr-TR" sz="1500" b="1" dirty="0">
                <a:solidFill>
                  <a:srgbClr val="00B050"/>
                </a:solidFill>
                <a:ea typeface="Verdana" panose="020B0604030504040204" pitchFamily="34" charset="0"/>
                <a:cs typeface="Verdana" panose="020B0604030504040204" pitchFamily="34" charset="0"/>
              </a:rPr>
              <a:t>Bizi ilk gördüklerinde kestiğimiz kurbanın yenip yenmeyeceğini tartışan </a:t>
            </a:r>
            <a:r>
              <a:rPr lang="tr-TR" sz="1500" b="1" dirty="0">
                <a:solidFill>
                  <a:srgbClr val="00B05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Etiyopyalı Müslümanlar artık her kurban bayramında bizi şehrin girişinde ilahilerle ve tekbirlerle karşılıyor. </a:t>
            </a:r>
          </a:p>
          <a:p>
            <a:pPr algn="just">
              <a:lnSpc>
                <a:spcPts val="1800"/>
              </a:lnSpc>
              <a:spcBef>
                <a:spcPts val="900"/>
              </a:spcBef>
            </a:pPr>
            <a:r>
              <a:rPr lang="tr-TR" sz="1500" dirty="0">
                <a:solidFill>
                  <a:schemeClr val="bg2">
                    <a:lumMod val="25000"/>
                  </a:schemeClr>
                </a:solidFill>
                <a:ea typeface="Verdana" panose="020B0604030504040204" pitchFamily="34" charset="0"/>
                <a:cs typeface="Verdana" panose="020B0604030504040204" pitchFamily="34" charset="0"/>
              </a:rPr>
              <a:t>Etiyopyalı çocuklar </a:t>
            </a:r>
            <a:r>
              <a:rPr lang="tr-TR" b="1" i="1" dirty="0">
                <a:solidFill>
                  <a:srgbClr val="FF0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“Türkler geliyor” </a:t>
            </a:r>
            <a:r>
              <a:rPr lang="tr-TR" b="1" dirty="0">
                <a:solidFill>
                  <a:srgbClr val="FF0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diye sevinçle koşup sarılıyorlar. </a:t>
            </a:r>
            <a:r>
              <a:rPr lang="tr-TR" sz="1500" dirty="0">
                <a:solidFill>
                  <a:srgbClr val="7030A0"/>
                </a:solidFill>
                <a:ea typeface="Verdana" panose="020B0604030504040204" pitchFamily="34" charset="0"/>
                <a:cs typeface="Verdana" panose="020B0604030504040204" pitchFamily="34" charset="0"/>
              </a:rPr>
              <a:t>Bu öyle büyük bir sevgi ki 15 Temmuz gecesi camilerde toplanıp sabah ezanlarına kadar Türkiye’deki kardeşleri için dua etmişler. </a:t>
            </a:r>
            <a:r>
              <a:rPr lang="tr-TR" sz="1500" dirty="0">
                <a:solidFill>
                  <a:schemeClr val="bg2">
                    <a:lumMod val="25000"/>
                  </a:schemeClr>
                </a:solidFill>
                <a:ea typeface="Verdana" panose="020B0604030504040204" pitchFamily="34" charset="0"/>
                <a:cs typeface="Verdana" panose="020B0604030504040204" pitchFamily="34" charset="0"/>
              </a:rPr>
              <a:t>Bu büyük hizmetlere vesile olan hayırsever halkımızdan Allah razı olsun.</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ETİYOPYA-HABEŞİSTAN</a:t>
            </a:r>
          </a:p>
        </p:txBody>
      </p:sp>
    </p:spTree>
    <p:extLst>
      <p:ext uri="{BB962C8B-B14F-4D97-AF65-F5344CB8AC3E}">
        <p14:creationId xmlns:p14="http://schemas.microsoft.com/office/powerpoint/2010/main" val="261526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tr-TR" sz="2100" dirty="0">
                <a:solidFill>
                  <a:srgbClr val="FF0000"/>
                </a:solidFill>
              </a:rPr>
              <a:t>‘Bir İbrahim’le geldik 4 İsmail ile dönüyoruz!’</a:t>
            </a:r>
          </a:p>
          <a:p>
            <a:pPr fontAlgn="auto"/>
            <a:r>
              <a:rPr lang="tr-TR" sz="1500" dirty="0"/>
              <a:t>2016 Senesinde </a:t>
            </a:r>
            <a:r>
              <a:rPr lang="tr-TR" sz="1500" b="1" dirty="0"/>
              <a:t>Uganda’nı</a:t>
            </a:r>
            <a:r>
              <a:rPr lang="tr-TR" sz="1500" dirty="0"/>
              <a:t>n farklı bölgelerinde kurban kesimi için kalabalık bir ekip ile bölgelere ulaştık. Oralarda bizlere yardımcı olan şoförlerden bir kaçı Müslüman değildi. Aynı zamanda bize yardımcı olan kişilerden bazıları da Müslüman değillerdi. Kurbanları hassasiyetle kontrol ettik, kesilmesine iştirak ettik, eşit paylarla dağıtılmasını sağladık. </a:t>
            </a:r>
            <a:r>
              <a:rPr lang="tr-TR" sz="1500" b="1" dirty="0">
                <a:solidFill>
                  <a:srgbClr val="7030A0"/>
                </a:solidFill>
              </a:rPr>
              <a:t>Bize yardımcı olan kişilere de kurban etlerinden ikram ettik.</a:t>
            </a:r>
            <a:r>
              <a:rPr lang="tr-TR" sz="1500" dirty="0">
                <a:solidFill>
                  <a:srgbClr val="7030A0"/>
                </a:solidFill>
              </a:rPr>
              <a:t> Bunun üzerine yaptıklarımızı gören Müslüman olmayan çalışanlar bize bunları </a:t>
            </a:r>
            <a:r>
              <a:rPr lang="tr-TR" sz="1500" b="1" dirty="0">
                <a:solidFill>
                  <a:srgbClr val="7030A0"/>
                </a:solidFill>
              </a:rPr>
              <a:t>niye yaptığımızı ve bir karşılık bekleyip beklemediğimizi</a:t>
            </a:r>
            <a:r>
              <a:rPr lang="tr-TR" sz="1500" dirty="0">
                <a:solidFill>
                  <a:srgbClr val="7030A0"/>
                </a:solidFill>
              </a:rPr>
              <a:t> sordular. Biz de onlara Hz. İbrahim ile oğlu Hz. İsmail’in hikâyesini anlattık ve kurbanın bizim üzerimize zorunlu bir ibadet olduğunu söyledik. </a:t>
            </a:r>
            <a:r>
              <a:rPr lang="tr-TR" sz="1500" dirty="0"/>
              <a:t>Karşılığını da sadece Allah’tan beklediğimizi söyleyince de onlardan şu cevabı aldık: </a:t>
            </a:r>
            <a:r>
              <a:rPr lang="tr-TR" sz="1500" b="1" dirty="0">
                <a:solidFill>
                  <a:srgbClr val="FF0000"/>
                </a:solidFill>
              </a:rPr>
              <a:t>‘Şüphesiz ki böyle bir din Hak dindir!”</a:t>
            </a:r>
            <a:r>
              <a:rPr lang="tr-TR" sz="1500" dirty="0">
                <a:solidFill>
                  <a:srgbClr val="FF0000"/>
                </a:solidFill>
              </a:rPr>
              <a:t> </a:t>
            </a:r>
            <a:r>
              <a:rPr lang="tr-TR" sz="1500" dirty="0"/>
              <a:t>dediler ve bizlerden Müslümanlık hakkında bilgi aldılar. Sonra da Müslüman oldular. </a:t>
            </a:r>
          </a:p>
          <a:p>
            <a:pPr fontAlgn="auto"/>
            <a:endParaRPr lang="tr-TR" sz="1500" dirty="0"/>
          </a:p>
          <a:p>
            <a:pPr fontAlgn="auto"/>
            <a:r>
              <a:rPr lang="tr-TR" sz="1500" b="1" dirty="0">
                <a:solidFill>
                  <a:srgbClr val="FF0000"/>
                </a:solidFill>
              </a:rPr>
              <a:t>Gönüllülerimizden bir arkadaşın ismi de İbrahim idi</a:t>
            </a:r>
            <a:r>
              <a:rPr lang="tr-TR" sz="1500" dirty="0"/>
              <a:t>. Arkadaşımız bu yaşananlardan ardından beni hala duygulandıran şu sözleri söyledi: “Bir İbrahim’le geldik 4 İsmail ile dönüyoruz!”</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UGANDA</a:t>
            </a:r>
          </a:p>
        </p:txBody>
      </p:sp>
    </p:spTree>
    <p:extLst>
      <p:ext uri="{BB962C8B-B14F-4D97-AF65-F5344CB8AC3E}">
        <p14:creationId xmlns:p14="http://schemas.microsoft.com/office/powerpoint/2010/main" val="369974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dirty="0"/>
              <a:t>Uganda’da kurban kesimleri yaptığımız bir sırada </a:t>
            </a:r>
            <a:r>
              <a:rPr lang="tr-TR" b="1" dirty="0"/>
              <a:t>mezbahanın içerisinden bağrışmalar</a:t>
            </a:r>
            <a:r>
              <a:rPr lang="tr-TR" dirty="0"/>
              <a:t> geldi. Korkuyla içeriye girdiğimde o bağrışmaların aslında sevinç çığlıkları olduğunu anladım. İçerideki arkadaşımızdan kesim yapan kasaplar kestikleri hayvanların kuyruklarından bir tanesini almak istediklerini söylemişler. O da tamam demiş. Yani </a:t>
            </a:r>
            <a:r>
              <a:rPr lang="tr-TR" b="1" dirty="0">
                <a:solidFill>
                  <a:srgbClr val="FF0000"/>
                </a:solidFill>
              </a:rPr>
              <a:t>o sevinç bizim çöpe atacağımız kuyruk içinmiş.</a:t>
            </a:r>
          </a:p>
          <a:p>
            <a:pPr algn="just" fontAlgn="auto"/>
            <a:endParaRPr lang="tr-TR" dirty="0"/>
          </a:p>
          <a:p>
            <a:pPr algn="just" fontAlgn="auto"/>
            <a:r>
              <a:rPr lang="tr-TR" dirty="0"/>
              <a:t>Aynı mezbahada içeride kesim yapıldığını duyan insanlar mezbahanın etrafına toplanmışlardı. Saatler ilerledikçe kalabalık artıyor, izdiham olma tehlikesinden ötürü de mezbahanın güvenliği insanların dağılması için uğraşıyordu. Kalabalığın dağılmasını sağlayamayan güvenlikten sorumlu bey gelerek bu insanlar sabahtan beri bekliyorlar az da olsa bir şeyler dağıtsak dedi. </a:t>
            </a:r>
            <a:r>
              <a:rPr lang="tr-TR" b="1" dirty="0">
                <a:solidFill>
                  <a:srgbClr val="FF0000"/>
                </a:solidFill>
              </a:rPr>
              <a:t>Yeni kesilmiş hayvanların işkembelerini işaret ederek bunları ufak parçalara bölerek dağıtabiliriz </a:t>
            </a:r>
            <a:r>
              <a:rPr lang="tr-TR" dirty="0"/>
              <a:t>dedi. Ben de istemeden içime sinmeden olur dedim. Dağıtıma başladık ve ilk başta duyduğumuz sevinç çığlıkları şimdi yine duyulmaktaydı. </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UGANDA</a:t>
            </a:r>
          </a:p>
        </p:txBody>
      </p:sp>
    </p:spTree>
    <p:extLst>
      <p:ext uri="{BB962C8B-B14F-4D97-AF65-F5344CB8AC3E}">
        <p14:creationId xmlns:p14="http://schemas.microsoft.com/office/powerpoint/2010/main" val="992079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dirty="0"/>
              <a:t>2014 yılından itibaren Burkina Faso’da Vakfımız tarafından organize edilen </a:t>
            </a:r>
            <a:r>
              <a:rPr lang="tr-TR" b="1" dirty="0">
                <a:solidFill>
                  <a:srgbClr val="FF0000"/>
                </a:solidFill>
              </a:rPr>
              <a:t>Ramazan, Kurban ve Su kuyusu</a:t>
            </a:r>
            <a:r>
              <a:rPr lang="tr-TR" dirty="0">
                <a:solidFill>
                  <a:srgbClr val="FF0000"/>
                </a:solidFill>
              </a:rPr>
              <a:t> </a:t>
            </a:r>
            <a:r>
              <a:rPr lang="tr-TR" dirty="0"/>
              <a:t>faaliyetleri çerçevesinde bölge halkının İslam’a olan ön yargısı kırılmış ve İslam’a karşı bir ilgi oluşmuştur. Vakfımız personellerinin bölgedeki faaliyetleri sırasında </a:t>
            </a:r>
            <a:r>
              <a:rPr lang="tr-TR" sz="2100" b="1" dirty="0">
                <a:solidFill>
                  <a:srgbClr val="FF0000"/>
                </a:solidFill>
              </a:rPr>
              <a:t>köy şefi bizim arkadaşların yanına gelmiş ve yapılan faaliyetlerin sebebini, ne için yaptıklarını sormuş</a:t>
            </a:r>
            <a:r>
              <a:rPr lang="tr-TR" dirty="0"/>
              <a:t>, oradaki gönüllü arkadaşlarımızın </a:t>
            </a:r>
            <a:r>
              <a:rPr lang="tr-TR" b="1" dirty="0">
                <a:solidFill>
                  <a:srgbClr val="FF0000"/>
                </a:solidFill>
              </a:rPr>
              <a:t>‘’bunu dinimizin yükümlülüğü sonucu yapıyoruz’’</a:t>
            </a:r>
            <a:r>
              <a:rPr lang="tr-TR" dirty="0">
                <a:solidFill>
                  <a:srgbClr val="FF0000"/>
                </a:solidFill>
              </a:rPr>
              <a:t> demeleri sonucu </a:t>
            </a:r>
            <a:r>
              <a:rPr lang="tr-TR" dirty="0"/>
              <a:t>Müslüman olmaya karar vermişler. </a:t>
            </a:r>
          </a:p>
          <a:p>
            <a:pPr algn="just" fontAlgn="auto"/>
            <a:r>
              <a:rPr lang="tr-TR" dirty="0"/>
              <a:t>Vakfımızın </a:t>
            </a:r>
            <a:r>
              <a:rPr lang="tr-TR" b="1" dirty="0">
                <a:solidFill>
                  <a:srgbClr val="FF0000"/>
                </a:solidFill>
              </a:rPr>
              <a:t>2017 yılında Su kuyusu açılışı </a:t>
            </a:r>
            <a:r>
              <a:rPr lang="tr-TR" dirty="0"/>
              <a:t>vesilesiyle Burkina Faso’da bulunduğu zamanda Kepez Vaizi Mücahit Demirel’in de şahitliğinde</a:t>
            </a:r>
          </a:p>
          <a:p>
            <a:pPr algn="just" fontAlgn="auto"/>
            <a:r>
              <a:rPr lang="tr-TR" dirty="0"/>
              <a:t>Başkent </a:t>
            </a:r>
            <a:r>
              <a:rPr lang="tr-TR" dirty="0" err="1"/>
              <a:t>Ouagadougou’ya</a:t>
            </a:r>
            <a:r>
              <a:rPr lang="tr-TR" dirty="0"/>
              <a:t> 85 km uzaklıkta olan </a:t>
            </a:r>
            <a:r>
              <a:rPr lang="tr-TR" b="1" dirty="0" err="1">
                <a:solidFill>
                  <a:srgbClr val="FF0000"/>
                </a:solidFill>
              </a:rPr>
              <a:t>Sabou</a:t>
            </a:r>
            <a:r>
              <a:rPr lang="tr-TR" b="1" dirty="0">
                <a:solidFill>
                  <a:srgbClr val="FF0000"/>
                </a:solidFill>
              </a:rPr>
              <a:t> Köyünde 500 kişi,</a:t>
            </a:r>
            <a:r>
              <a:rPr lang="tr-TR" dirty="0"/>
              <a:t> </a:t>
            </a:r>
          </a:p>
          <a:p>
            <a:pPr algn="just" fontAlgn="auto"/>
            <a:r>
              <a:rPr lang="tr-TR" dirty="0"/>
              <a:t>110 km uzaklıkta </a:t>
            </a:r>
            <a:r>
              <a:rPr lang="tr-TR" b="1" dirty="0" err="1">
                <a:solidFill>
                  <a:srgbClr val="FF0000"/>
                </a:solidFill>
              </a:rPr>
              <a:t>Noukhaa</a:t>
            </a:r>
            <a:r>
              <a:rPr lang="tr-TR" b="1" dirty="0">
                <a:solidFill>
                  <a:srgbClr val="FF0000"/>
                </a:solidFill>
              </a:rPr>
              <a:t> köyünde 350 kişi </a:t>
            </a:r>
          </a:p>
          <a:p>
            <a:pPr algn="just" fontAlgn="auto"/>
            <a:r>
              <a:rPr lang="tr-TR" dirty="0"/>
              <a:t>100 km uzaklıkta </a:t>
            </a:r>
            <a:r>
              <a:rPr lang="tr-TR" b="1" dirty="0" err="1">
                <a:solidFill>
                  <a:srgbClr val="FF0000"/>
                </a:solidFill>
              </a:rPr>
              <a:t>Taamsin</a:t>
            </a:r>
            <a:r>
              <a:rPr lang="tr-TR" b="1" dirty="0">
                <a:solidFill>
                  <a:srgbClr val="FF0000"/>
                </a:solidFill>
              </a:rPr>
              <a:t> köyünde 400 kişi </a:t>
            </a:r>
          </a:p>
          <a:p>
            <a:pPr algn="just" fontAlgn="auto"/>
            <a:r>
              <a:rPr lang="tr-TR" dirty="0">
                <a:solidFill>
                  <a:srgbClr val="FF0000"/>
                </a:solidFill>
              </a:rPr>
              <a:t>Toplamda </a:t>
            </a:r>
            <a:r>
              <a:rPr lang="tr-TR" b="1" dirty="0">
                <a:solidFill>
                  <a:srgbClr val="FF0000"/>
                </a:solidFill>
              </a:rPr>
              <a:t>1250</a:t>
            </a:r>
            <a:r>
              <a:rPr lang="tr-TR" dirty="0">
                <a:solidFill>
                  <a:srgbClr val="FF0000"/>
                </a:solidFill>
              </a:rPr>
              <a:t> kişi Müslüman oldular.</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BURKİNA FASO</a:t>
            </a:r>
          </a:p>
        </p:txBody>
      </p:sp>
    </p:spTree>
    <p:extLst>
      <p:ext uri="{BB962C8B-B14F-4D97-AF65-F5344CB8AC3E}">
        <p14:creationId xmlns:p14="http://schemas.microsoft.com/office/powerpoint/2010/main" val="37881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sz="2100" dirty="0"/>
              <a:t>Nijer’de kurban faaliyetleri kapsamında ekibimiz bir eve misafir oluyorlar. Ev sahibinin yemek yaparken bir kavanozdan yemeğin içerisine bir şeyler kattığını görüyorlar. Merak edip, soruyorlar: Bu nedir? </a:t>
            </a:r>
          </a:p>
          <a:p>
            <a:pPr algn="just" fontAlgn="auto"/>
            <a:r>
              <a:rPr lang="tr-TR" sz="2100" dirty="0"/>
              <a:t>Ev sahibinin cevabı: </a:t>
            </a:r>
          </a:p>
          <a:p>
            <a:pPr algn="just" fontAlgn="auto"/>
            <a:r>
              <a:rPr lang="tr-TR" sz="2100" b="1" dirty="0">
                <a:solidFill>
                  <a:srgbClr val="FF0000"/>
                </a:solidFill>
              </a:rPr>
              <a:t>Bu sizin geçen sene bize verdiğiniz Kurban eti.</a:t>
            </a:r>
            <a:r>
              <a:rPr lang="tr-TR" sz="2100" dirty="0">
                <a:solidFill>
                  <a:srgbClr val="FF0000"/>
                </a:solidFill>
              </a:rPr>
              <a:t> </a:t>
            </a:r>
            <a:r>
              <a:rPr lang="tr-TR" sz="2100" b="1" dirty="0">
                <a:solidFill>
                  <a:srgbClr val="FF0000"/>
                </a:solidFill>
              </a:rPr>
              <a:t>Bu eti ben aldım kuruttum ve her yemeğe azar azar katıyorum.</a:t>
            </a:r>
            <a:r>
              <a:rPr lang="tr-TR" sz="2100" dirty="0">
                <a:solidFill>
                  <a:srgbClr val="FF0000"/>
                </a:solidFill>
              </a:rPr>
              <a:t> Çünkü bizim için çok değerli! </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NİJER</a:t>
            </a:r>
          </a:p>
        </p:txBody>
      </p:sp>
    </p:spTree>
    <p:extLst>
      <p:ext uri="{BB962C8B-B14F-4D97-AF65-F5344CB8AC3E}">
        <p14:creationId xmlns:p14="http://schemas.microsoft.com/office/powerpoint/2010/main" val="1072154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sz="2100" dirty="0"/>
              <a:t>Nijer’de kurban faaliyetleri kapsamında ekibimiz bir eve misafir oluyorlar. Ev sahibinin yemek yaparken bir kavanozdan yemeğin içerisine bir şeyler kattığını görüyorlar. Merak edip, soruyorlar: Bu nedir? </a:t>
            </a:r>
          </a:p>
          <a:p>
            <a:pPr algn="just" fontAlgn="auto"/>
            <a:r>
              <a:rPr lang="tr-TR" sz="2100" dirty="0"/>
              <a:t>Ev sahibinin cevabı: </a:t>
            </a:r>
          </a:p>
          <a:p>
            <a:pPr algn="just" fontAlgn="auto"/>
            <a:r>
              <a:rPr lang="tr-TR" sz="2100" b="1" dirty="0">
                <a:solidFill>
                  <a:srgbClr val="FF0000"/>
                </a:solidFill>
              </a:rPr>
              <a:t>Bu sizin geçen sene bize verdiğiniz Kurban eti.</a:t>
            </a:r>
            <a:r>
              <a:rPr lang="tr-TR" sz="2100" dirty="0">
                <a:solidFill>
                  <a:srgbClr val="FF0000"/>
                </a:solidFill>
              </a:rPr>
              <a:t> </a:t>
            </a:r>
            <a:r>
              <a:rPr lang="tr-TR" sz="2100" b="1" dirty="0">
                <a:solidFill>
                  <a:srgbClr val="FF0000"/>
                </a:solidFill>
              </a:rPr>
              <a:t>Bu eti ben aldım kuruttum ve her yemeğe azar azar katıyorum.</a:t>
            </a:r>
            <a:r>
              <a:rPr lang="tr-TR" sz="2100" dirty="0">
                <a:solidFill>
                  <a:srgbClr val="FF0000"/>
                </a:solidFill>
              </a:rPr>
              <a:t> Çünkü bizim için çok değerli! </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NİJER</a:t>
            </a:r>
          </a:p>
        </p:txBody>
      </p:sp>
    </p:spTree>
    <p:extLst>
      <p:ext uri="{BB962C8B-B14F-4D97-AF65-F5344CB8AC3E}">
        <p14:creationId xmlns:p14="http://schemas.microsoft.com/office/powerpoint/2010/main" val="428828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sz="2100" dirty="0">
                <a:solidFill>
                  <a:srgbClr val="0070C0"/>
                </a:solidFill>
              </a:rPr>
              <a:t>"3 günlük kurban kesimi ve dağıtımı süresinde Nijer’de yaklaşık 200 bin aileye kurban eti ulaştırdık. </a:t>
            </a:r>
            <a:r>
              <a:rPr lang="tr-TR" sz="2100" dirty="0"/>
              <a:t>Bu sayede Nijer halkının, Türk halkıyla kardeşlik duygularının gelişmesine de tanık olduk. </a:t>
            </a:r>
          </a:p>
          <a:p>
            <a:pPr algn="just" fontAlgn="auto"/>
            <a:endParaRPr lang="tr-TR" sz="2100" dirty="0"/>
          </a:p>
          <a:p>
            <a:pPr algn="just" fontAlgn="auto"/>
            <a:r>
              <a:rPr lang="tr-TR" sz="2100" dirty="0"/>
              <a:t>Nijer’de Türkiye’nin yaptığı kurban faaliyetleri ve yardım çalışmaları neticesinde Nijerlilerin </a:t>
            </a:r>
            <a:r>
              <a:rPr lang="tr-TR" sz="2100" b="1" dirty="0">
                <a:solidFill>
                  <a:srgbClr val="FF0000"/>
                </a:solidFill>
              </a:rPr>
              <a:t>kurban eti dağıtan her beyaza 'Türk' dediklerine şahit olduk</a:t>
            </a:r>
            <a:r>
              <a:rPr lang="tr-TR" sz="2100" dirty="0">
                <a:solidFill>
                  <a:srgbClr val="FF0000"/>
                </a:solidFill>
              </a:rPr>
              <a:t>."</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NİJER</a:t>
            </a:r>
          </a:p>
        </p:txBody>
      </p:sp>
    </p:spTree>
    <p:extLst>
      <p:ext uri="{BB962C8B-B14F-4D97-AF65-F5344CB8AC3E}">
        <p14:creationId xmlns:p14="http://schemas.microsoft.com/office/powerpoint/2010/main" val="384276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fontAlgn="auto"/>
            <a:r>
              <a:rPr lang="tr-TR" sz="1500" dirty="0"/>
              <a:t>Bayramın birinci günü toplam 10 köye gidiyoruz. Her köyde ayrı bir heyecan, ayrı mutluluklar. İnsanların yüzlerinde tarifi imkânsız bir mutluluk. </a:t>
            </a:r>
            <a:r>
              <a:rPr lang="tr-TR" sz="1500" b="1" dirty="0">
                <a:solidFill>
                  <a:srgbClr val="FF0000"/>
                </a:solidFill>
              </a:rPr>
              <a:t>Ekip sabahtan akşama kadar ayakta, dinlenmek yok. Yemek yememek bile umurumuzda değil.</a:t>
            </a:r>
            <a:r>
              <a:rPr lang="tr-TR" sz="1500" dirty="0"/>
              <a:t> O mutlulukları görmek bizlere yetiyor, akşam oluyor, verilen kurban emanetlerini asıl sahiplerine teslim etmenin huzuruyla şehre geri dönüyoruz. Ertesi gün ekip arkadaşım Zeliha hanımla beraber Kurban organizasyonu için </a:t>
            </a:r>
            <a:r>
              <a:rPr lang="tr-TR" sz="1500" dirty="0" err="1"/>
              <a:t>Pemba</a:t>
            </a:r>
            <a:r>
              <a:rPr lang="tr-TR" sz="1500" dirty="0"/>
              <a:t> adasına gidiyoruz. Yine orada birçok yüz, birçok hikâye birikiyor anı defterimizde. </a:t>
            </a:r>
            <a:r>
              <a:rPr lang="tr-TR" sz="1500" dirty="0">
                <a:solidFill>
                  <a:srgbClr val="FF0000"/>
                </a:solidFill>
              </a:rPr>
              <a:t>Dönüşte </a:t>
            </a:r>
            <a:r>
              <a:rPr lang="tr-TR" sz="1500" dirty="0" err="1">
                <a:solidFill>
                  <a:srgbClr val="FF0000"/>
                </a:solidFill>
              </a:rPr>
              <a:t>Pemba</a:t>
            </a:r>
            <a:r>
              <a:rPr lang="tr-TR" sz="1500" dirty="0">
                <a:solidFill>
                  <a:srgbClr val="FF0000"/>
                </a:solidFill>
              </a:rPr>
              <a:t> havaalanında beklerken bir amcanın yanına oturuyoruz. Amca merak edip neden geldiğimizi sordu. “Kurban dağıtmak için” dedik </a:t>
            </a:r>
            <a:r>
              <a:rPr lang="tr-TR" b="1" dirty="0">
                <a:solidFill>
                  <a:srgbClr val="0070C0"/>
                </a:solidFill>
              </a:rPr>
              <a:t>“ne güzel siz bizlere bir şeyler getirmişsiniz ama benim size verecek bir şeyim yok”</a:t>
            </a:r>
            <a:r>
              <a:rPr lang="tr-TR" sz="1500" dirty="0">
                <a:solidFill>
                  <a:srgbClr val="FF0000"/>
                </a:solidFill>
              </a:rPr>
              <a:t> dedikten sonra ellerine baktı ve “elimde bunlar var” dedi. </a:t>
            </a:r>
            <a:r>
              <a:rPr lang="tr-TR" sz="1500" dirty="0">
                <a:solidFill>
                  <a:srgbClr val="7030A0"/>
                </a:solidFill>
              </a:rPr>
              <a:t>Elindeki ağaç kabuklarını bize uzattı. Bunlar sıradan kabuklar değil tarçın ağacının kabuklarıydı.</a:t>
            </a:r>
            <a:r>
              <a:rPr lang="tr-TR" sz="1500" dirty="0"/>
              <a:t> Hala o kabukları saklıyorum.</a:t>
            </a:r>
          </a:p>
          <a:p>
            <a:pPr algn="just" fontAlgn="auto"/>
            <a:endParaRPr lang="tr-TR" sz="1500" dirty="0"/>
          </a:p>
          <a:p>
            <a:pPr algn="just" fontAlgn="auto"/>
            <a:r>
              <a:rPr lang="tr-TR" sz="1500" dirty="0"/>
              <a:t>Dönüş hazırlığımızı yapıp kahvaltıdan sonra otelden ayrılıyoruz. Havalananına giderken namaz kılmak için bir camide duruyoruz. </a:t>
            </a:r>
            <a:r>
              <a:rPr lang="tr-TR" sz="1500" b="1" dirty="0">
                <a:solidFill>
                  <a:srgbClr val="FF0000"/>
                </a:solidFill>
              </a:rPr>
              <a:t>Camide yaşlı bir amca ile karşılaşıyoruz. Niçin geldiğimizi soruyor. </a:t>
            </a:r>
            <a:r>
              <a:rPr lang="tr-TR" sz="1500" dirty="0"/>
              <a:t>Kurban bayramı sebebiyle yardım etmek için geldiğimizi söyleyince, </a:t>
            </a:r>
            <a:r>
              <a:rPr lang="tr-TR" sz="1500" b="1" dirty="0">
                <a:solidFill>
                  <a:srgbClr val="FF0000"/>
                </a:solidFill>
              </a:rPr>
              <a:t>“sadece yardım için değil, bize dinimizi öğretmek için de gelin”</a:t>
            </a:r>
            <a:r>
              <a:rPr lang="tr-TR" sz="1500" dirty="0"/>
              <a:t> diyor. </a:t>
            </a:r>
          </a:p>
          <a:p>
            <a:pPr algn="just" fontAlgn="auto"/>
            <a:r>
              <a:rPr lang="tr-TR" sz="1500" dirty="0"/>
              <a:t>Kurbanın, sadece kan akıtmak olmadığını Allah’a yakınlaşmanın sembolü olduğu gibi daha önce adını bile duymadığımız kardeşlerimizle yakınlaşmanın da sembolü olduğunu yaşayarak görmek çok güzeldi.</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TANZANYA</a:t>
            </a:r>
          </a:p>
        </p:txBody>
      </p:sp>
    </p:spTree>
    <p:extLst>
      <p:ext uri="{BB962C8B-B14F-4D97-AF65-F5344CB8AC3E}">
        <p14:creationId xmlns:p14="http://schemas.microsoft.com/office/powerpoint/2010/main" val="359628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530916" y="890718"/>
            <a:ext cx="8613085" cy="32403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1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KURBAN PAYLAŞMAKTIR GÖNÜLLER İNŞA ETMEKTİR</a:t>
            </a:r>
            <a:endParaRPr lang="tr-TR" sz="21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602038" y="1248222"/>
            <a:ext cx="8340256" cy="4619033"/>
          </a:xfrm>
          <a:prstGeom prst="snip2DiagRect">
            <a:avLst>
              <a:gd name="adj1" fmla="val 0"/>
              <a:gd name="adj2"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tr-TR" sz="3000" dirty="0"/>
              <a:t>Moritanya’da Vakfımızın </a:t>
            </a:r>
            <a:r>
              <a:rPr lang="tr-TR" sz="3000" b="1" dirty="0">
                <a:solidFill>
                  <a:srgbClr val="FF0000"/>
                </a:solidFill>
              </a:rPr>
              <a:t>‘’Bir Damla Hayat’’ </a:t>
            </a:r>
            <a:r>
              <a:rPr lang="tr-TR" sz="3000" dirty="0"/>
              <a:t>Su kuyusu ve Vakıf Çeşmeleri projesi kapsamında 30 kuyu ve çeşme açılışı gerçekleştirdik. </a:t>
            </a:r>
          </a:p>
          <a:p>
            <a:r>
              <a:rPr lang="tr-TR" sz="3000" dirty="0"/>
              <a:t>Köyün reisinin </a:t>
            </a:r>
          </a:p>
          <a:p>
            <a:r>
              <a:rPr lang="tr-TR" sz="3300" b="1" dirty="0">
                <a:solidFill>
                  <a:srgbClr val="FF0000"/>
                </a:solidFill>
              </a:rPr>
              <a:t>‘’Artık cenazelerimizi yıkayabileceğiz’’ </a:t>
            </a:r>
            <a:r>
              <a:rPr lang="tr-TR" sz="3000" dirty="0"/>
              <a:t>demesi hala kulaklarımızda..</a:t>
            </a:r>
          </a:p>
        </p:txBody>
      </p:sp>
      <p:sp>
        <p:nvSpPr>
          <p:cNvPr id="5" name="Text Box 3"/>
          <p:cNvSpPr txBox="1">
            <a:spLocks noChangeArrowheads="1"/>
          </p:cNvSpPr>
          <p:nvPr/>
        </p:nvSpPr>
        <p:spPr bwMode="auto">
          <a:xfrm rot="16200000">
            <a:off x="-2306294" y="3152002"/>
            <a:ext cx="5143502" cy="553998"/>
          </a:xfrm>
          <a:prstGeom prst="rect">
            <a:avLst/>
          </a:prstGeom>
          <a:solidFill>
            <a:srgbClr val="92D050"/>
          </a:solidFill>
          <a:ln w="9525">
            <a:noFill/>
            <a:miter lim="800000"/>
            <a:headEnd/>
            <a:tailEnd/>
          </a:ln>
        </p:spPr>
        <p:txBody>
          <a:bodyPr wrap="square">
            <a:spAutoFit/>
          </a:bodyPr>
          <a:lstStyle/>
          <a:p>
            <a:pPr algn="ctr"/>
            <a:r>
              <a:rPr lang="tr-TR" sz="3000" b="1" dirty="0">
                <a:latin typeface="Times New Roman" pitchFamily="18" charset="0"/>
                <a:cs typeface="Times New Roman" pitchFamily="18" charset="0"/>
              </a:rPr>
              <a:t>MORİTANYA</a:t>
            </a:r>
          </a:p>
        </p:txBody>
      </p:sp>
    </p:spTree>
    <p:extLst>
      <p:ext uri="{BB962C8B-B14F-4D97-AF65-F5344CB8AC3E}">
        <p14:creationId xmlns:p14="http://schemas.microsoft.com/office/powerpoint/2010/main" val="2273259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1143000" y="857250"/>
            <a:ext cx="6858000" cy="58934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VEKALET YOLUYLA KURBAN KESİMİ</a:t>
            </a:r>
            <a:endParaRPr lang="tr-TR" sz="27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275665" y="1446596"/>
            <a:ext cx="8606117" cy="442589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just">
              <a:buFont typeface="Arial" panose="020B0604020202020204" pitchFamily="34" charset="0"/>
              <a:buChar char="•"/>
            </a:pPr>
            <a:r>
              <a:rPr lang="tr-TR" dirty="0">
                <a:solidFill>
                  <a:srgbClr val="FF0000"/>
                </a:solidFill>
                <a:latin typeface="Times New Roman" panose="02020603050405020304" pitchFamily="18" charset="0"/>
                <a:cs typeface="Times New Roman" panose="02020603050405020304" pitchFamily="18" charset="0"/>
              </a:rPr>
              <a:t>Kurban; hatırlamak, hatırlatmak ve hatırda kalmaktır</a:t>
            </a:r>
          </a:p>
          <a:p>
            <a:pPr marL="257175" indent="-257175" algn="just">
              <a:buFont typeface="Arial" panose="020B0604020202020204" pitchFamily="34" charset="0"/>
              <a:buChar char="•"/>
            </a:pPr>
            <a:r>
              <a:rPr lang="es-ES" dirty="0">
                <a:solidFill>
                  <a:srgbClr val="FF0000"/>
                </a:solidFill>
                <a:latin typeface="Times New Roman" panose="02020603050405020304" pitchFamily="18" charset="0"/>
                <a:cs typeface="Times New Roman" panose="02020603050405020304" pitchFamily="18" charset="0"/>
              </a:rPr>
              <a:t>Sevgi ve ülfete vesiledir; Kurban</a:t>
            </a:r>
            <a:endParaRPr lang="tr-TR" dirty="0">
              <a:solidFill>
                <a:srgbClr val="FF0000"/>
              </a:solidFill>
              <a:latin typeface="Times New Roman" panose="02020603050405020304" pitchFamily="18" charset="0"/>
              <a:cs typeface="Times New Roman" panose="02020603050405020304" pitchFamily="18" charset="0"/>
            </a:endParaRP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Kurban; mazlumun dualarına ortak olmak, uzakları yakın kılmaktır.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İsmail’in teslimiyetinde, İbrahim’in imtihanıdır; Kurban</a:t>
            </a:r>
          </a:p>
          <a:p>
            <a:pPr marL="257175" indent="-257175" algn="just">
              <a:buFont typeface="Arial" panose="020B0604020202020204" pitchFamily="34" charset="0"/>
              <a:buChar char="•"/>
            </a:pPr>
            <a:r>
              <a:rPr lang="tr-TR" dirty="0">
                <a:solidFill>
                  <a:srgbClr val="FF0000"/>
                </a:solidFill>
                <a:latin typeface="Times New Roman" panose="02020603050405020304" pitchFamily="18" charset="0"/>
                <a:cs typeface="Times New Roman" panose="02020603050405020304" pitchFamily="18" charset="0"/>
              </a:rPr>
              <a:t>Allah’ın rızasına erişebilmenin yoludur; Paylaşmak</a:t>
            </a:r>
          </a:p>
          <a:p>
            <a:pPr marL="257175" indent="-257175" algn="just">
              <a:buFont typeface="Arial" panose="020B0604020202020204" pitchFamily="34" charset="0"/>
              <a:buChar char="•"/>
            </a:pPr>
            <a:r>
              <a:rPr lang="tr-TR" altLang="tr-TR" dirty="0">
                <a:solidFill>
                  <a:srgbClr val="FF0000"/>
                </a:solidFill>
                <a:latin typeface="Times New Roman" panose="02020603050405020304" pitchFamily="18" charset="0"/>
                <a:cs typeface="Times New Roman" panose="02020603050405020304" pitchFamily="18" charset="0"/>
              </a:rPr>
              <a:t>Paylaşmak; Allah’ın ‘iyilik yap’ emrine itaat etmektir.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kardeşlerimize bayram sevincini götürerek mazlum coğrafyalara umut olmaktır.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kardeşlerimize ulaşmanın verdiği sevince yol olmaktır.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ümitsizliğe kapılmamak için gönülden köprüler inşa etmektir.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güven duygusunun diri kalmasına vesiledir.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veren elin huzuru, alan kişinin mutluluğunu kolaylaştırmaktır.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Paylaşmak; fazilettir, erdemdir, mutluluk sebebidir.</a:t>
            </a:r>
          </a:p>
          <a:p>
            <a:pPr marL="257175" indent="-257175" algn="just">
              <a:buFont typeface="Arial" panose="020B0604020202020204" pitchFamily="34" charset="0"/>
              <a:buChar char="•"/>
            </a:pPr>
            <a:r>
              <a:rPr lang="tr-TR" altLang="tr-TR" dirty="0">
                <a:solidFill>
                  <a:schemeClr val="tx1"/>
                </a:solidFill>
                <a:latin typeface="Times New Roman" panose="02020603050405020304" pitchFamily="18" charset="0"/>
                <a:cs typeface="Times New Roman" panose="02020603050405020304" pitchFamily="18" charset="0"/>
              </a:rPr>
              <a:t>Fedakarlığın, sadakatin ve teslimiyetin amele dönüştüğü vakittir; Kurban</a:t>
            </a:r>
          </a:p>
          <a:p>
            <a:pPr marL="257175" indent="-257175" algn="just">
              <a:buFont typeface="Arial" panose="020B0604020202020204" pitchFamily="34" charset="0"/>
              <a:buChar char="•"/>
            </a:pPr>
            <a:r>
              <a:rPr lang="tr-TR" altLang="tr-TR" dirty="0">
                <a:solidFill>
                  <a:srgbClr val="FF0000"/>
                </a:solidFill>
                <a:latin typeface="Times New Roman" panose="02020603050405020304" pitchFamily="18" charset="0"/>
                <a:cs typeface="Times New Roman" panose="02020603050405020304" pitchFamily="18" charset="0"/>
              </a:rPr>
              <a:t>Bayram; birlik ve beraberliğe en güzel vesiledir.</a:t>
            </a:r>
          </a:p>
          <a:p>
            <a:pPr marL="257175" indent="-257175" algn="just">
              <a:buFont typeface="Arial" panose="020B0604020202020204" pitchFamily="34" charset="0"/>
              <a:buChar char="•"/>
            </a:pPr>
            <a:r>
              <a:rPr lang="tr-TR" dirty="0">
                <a:solidFill>
                  <a:srgbClr val="FF0000"/>
                </a:solidFill>
                <a:latin typeface="Times New Roman" panose="02020603050405020304" pitchFamily="18" charset="0"/>
                <a:cs typeface="Times New Roman" panose="02020603050405020304" pitchFamily="18" charset="0"/>
              </a:rPr>
              <a:t>Bayram; gözyaşlarının tebessüme dönüştüğü kutlu vakitlerdir.</a:t>
            </a:r>
          </a:p>
        </p:txBody>
      </p:sp>
    </p:spTree>
    <p:extLst>
      <p:ext uri="{BB962C8B-B14F-4D97-AF65-F5344CB8AC3E}">
        <p14:creationId xmlns:p14="http://schemas.microsoft.com/office/powerpoint/2010/main" val="379061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urban png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55" y="4422659"/>
            <a:ext cx="6446490" cy="2435341"/>
          </a:xfrm>
          <a:prstGeom prst="rect">
            <a:avLst/>
          </a:prstGeom>
          <a:noFill/>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0" y="476672"/>
            <a:ext cx="9144000" cy="443998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u="sng" dirty="0" smtClean="0">
                <a:solidFill>
                  <a:srgbClr val="002060"/>
                </a:solidFill>
                <a:effectLst>
                  <a:outerShdw blurRad="38100" dist="38100" dir="2700000" algn="tl">
                    <a:srgbClr val="000000">
                      <a:alpha val="43137"/>
                    </a:srgbClr>
                  </a:outerShdw>
                </a:effectLst>
              </a:rPr>
              <a:t>Kurban bir gelenek değildir.</a:t>
            </a:r>
          </a:p>
          <a:p>
            <a:pPr algn="ctr"/>
            <a:r>
              <a:rPr lang="tr-TR" sz="3600" dirty="0">
                <a:solidFill>
                  <a:srgbClr val="002060"/>
                </a:solidFill>
              </a:rPr>
              <a:t>Kurban, Hicretin ikinci yılında meşru </a:t>
            </a:r>
            <a:r>
              <a:rPr lang="tr-TR" sz="3600" dirty="0" smtClean="0">
                <a:solidFill>
                  <a:srgbClr val="002060"/>
                </a:solidFill>
              </a:rPr>
              <a:t>kılınmış,</a:t>
            </a:r>
            <a:endParaRPr lang="tr-TR" sz="3600" dirty="0">
              <a:solidFill>
                <a:srgbClr val="002060"/>
              </a:solidFill>
            </a:endParaRPr>
          </a:p>
          <a:p>
            <a:pPr algn="ctr"/>
            <a:r>
              <a:rPr lang="tr-TR" sz="4000" b="1" dirty="0" smtClean="0">
                <a:solidFill>
                  <a:srgbClr val="FF0000"/>
                </a:solidFill>
              </a:rPr>
              <a:t>Kitap, sünnet ve </a:t>
            </a:r>
            <a:r>
              <a:rPr lang="tr-TR" sz="4000" b="1" dirty="0" err="1" smtClean="0">
                <a:solidFill>
                  <a:srgbClr val="FF0000"/>
                </a:solidFill>
              </a:rPr>
              <a:t>İcma</a:t>
            </a:r>
            <a:r>
              <a:rPr lang="tr-TR" sz="4000" b="1" dirty="0" smtClean="0">
                <a:solidFill>
                  <a:srgbClr val="FF0000"/>
                </a:solidFill>
              </a:rPr>
              <a:t> ile sabit ve </a:t>
            </a:r>
          </a:p>
          <a:p>
            <a:pPr algn="ctr"/>
            <a:r>
              <a:rPr lang="tr-TR" sz="4000" b="1" dirty="0" smtClean="0">
                <a:solidFill>
                  <a:srgbClr val="7030A0"/>
                </a:solidFill>
              </a:rPr>
              <a:t>Peygamberimiz her yıl (9) kestiği bir</a:t>
            </a:r>
          </a:p>
          <a:p>
            <a:pPr algn="ctr"/>
            <a:r>
              <a:rPr lang="tr-TR" sz="9600" b="1" dirty="0" smtClean="0">
                <a:solidFill>
                  <a:srgbClr val="00B050"/>
                </a:solidFill>
              </a:rPr>
              <a:t>İBADETTİR</a:t>
            </a:r>
            <a:endParaRPr lang="tr-TR" sz="9600" b="1" dirty="0">
              <a:solidFill>
                <a:srgbClr val="00B05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857250"/>
            <a:ext cx="9144000" cy="58934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7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VEKALET YOLUYLA KURBAN İSTİSMAR EDİLMESİN</a:t>
            </a:r>
            <a:endParaRPr lang="tr-TR" sz="27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6 Çapraz Köşesi Kesik Dikdörtgen"/>
          <p:cNvSpPr/>
          <p:nvPr/>
        </p:nvSpPr>
        <p:spPr>
          <a:xfrm>
            <a:off x="262218" y="1446596"/>
            <a:ext cx="8680076" cy="442589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solidFill>
                  <a:schemeClr val="tx1"/>
                </a:solidFill>
              </a:rPr>
              <a:t>Günümüzde insani ilişkilerin zayıflaması, şehirleşmenin etkisi vb. nedenlerle inanan insanların birçoğu kurbanlarını kendileri kesemediklerinden dolayı </a:t>
            </a:r>
            <a:r>
              <a:rPr lang="tr-TR" b="1" dirty="0">
                <a:solidFill>
                  <a:srgbClr val="7030A0"/>
                </a:solidFill>
              </a:rPr>
              <a:t>başkalarına kestirmekte veya vekâlet yolu ile başka yerlerde kesilmesini sağlamaktadır. </a:t>
            </a:r>
          </a:p>
          <a:p>
            <a:pPr algn="just"/>
            <a:r>
              <a:rPr lang="tr-TR" dirty="0">
                <a:solidFill>
                  <a:schemeClr val="tx1"/>
                </a:solidFill>
              </a:rPr>
              <a:t>Kurban bir ibadettir ve bu ibadetin geçerli olabilmesi için kurallarına göre yerine getirilmesi gerekir. </a:t>
            </a:r>
          </a:p>
          <a:p>
            <a:pPr algn="just"/>
            <a:r>
              <a:rPr lang="tr-TR" sz="2400" u="sng" dirty="0">
                <a:solidFill>
                  <a:srgbClr val="FF0000"/>
                </a:solidFill>
              </a:rPr>
              <a:t>Maalesef </a:t>
            </a:r>
            <a:r>
              <a:rPr lang="tr-TR" sz="2400" b="1" u="sng" dirty="0">
                <a:solidFill>
                  <a:srgbClr val="FF0000"/>
                </a:solidFill>
              </a:rPr>
              <a:t>bazı dernek, vakıf, kurum ve kuruluşlar tarafından vatandaşlarımızın kurbanları gereği gibi yerine getirilmemiş ve dini duyguları istismar edilmiştir. </a:t>
            </a:r>
          </a:p>
          <a:p>
            <a:pPr algn="just"/>
            <a:r>
              <a:rPr lang="tr-TR" dirty="0">
                <a:solidFill>
                  <a:schemeClr val="tx1"/>
                </a:solidFill>
              </a:rPr>
              <a:t>Bizlerin bu hususta duyarlı hareket etmemiz ve </a:t>
            </a:r>
            <a:r>
              <a:rPr lang="tr-TR" b="1" dirty="0">
                <a:solidFill>
                  <a:srgbClr val="0070C0"/>
                </a:solidFill>
              </a:rPr>
              <a:t>ibadet bilincini esas alarak Kurbanlarımızı kesen, güvenilir, tecrübeli, denetlenebilir ve şeffaf kuruluşları</a:t>
            </a:r>
            <a:r>
              <a:rPr lang="tr-TR" dirty="0">
                <a:solidFill>
                  <a:schemeClr val="tx1"/>
                </a:solidFill>
              </a:rPr>
              <a:t> bulmamız gerekir.</a:t>
            </a:r>
          </a:p>
        </p:txBody>
      </p:sp>
    </p:spTree>
    <p:extLst>
      <p:ext uri="{BB962C8B-B14F-4D97-AF65-F5344CB8AC3E}">
        <p14:creationId xmlns:p14="http://schemas.microsoft.com/office/powerpoint/2010/main" val="382588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0" y="1815142"/>
            <a:ext cx="9144000" cy="2585323"/>
          </a:xfrm>
          <a:prstGeom prst="rect">
            <a:avLst/>
          </a:prstGeom>
          <a:noFill/>
        </p:spPr>
        <p:txBody>
          <a:bodyPr wrap="square" rtlCol="0">
            <a:spAutoFit/>
          </a:bodyPr>
          <a:lstStyle/>
          <a:p>
            <a:pPr lvl="0" algn="ctr"/>
            <a:r>
              <a:rPr lang="tr-TR" sz="4050" dirty="0">
                <a:solidFill>
                  <a:srgbClr val="FF0000"/>
                </a:solidFill>
              </a:rPr>
              <a:t>Diyanet İşleri Başkanlığı olarak Kurban İbadetinin gereği gibi ifa edilebilmesi açısından ne tür faaliyetler yürütülmektedir? </a:t>
            </a:r>
          </a:p>
        </p:txBody>
      </p:sp>
    </p:spTree>
    <p:extLst>
      <p:ext uri="{BB962C8B-B14F-4D97-AF65-F5344CB8AC3E}">
        <p14:creationId xmlns:p14="http://schemas.microsoft.com/office/powerpoint/2010/main" val="28589135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a:solidFill>
                  <a:schemeClr val="tx1"/>
                </a:solidFill>
              </a:rPr>
              <a:t>Yasal Dayanak</a:t>
            </a:r>
            <a:endParaRPr lang="tr-TR" dirty="0">
              <a:solidFill>
                <a:schemeClr val="tx1"/>
              </a:solidFill>
            </a:endParaRPr>
          </a:p>
          <a:p>
            <a:pPr algn="just"/>
            <a:r>
              <a:rPr lang="tr-TR" dirty="0">
                <a:solidFill>
                  <a:schemeClr val="tx1"/>
                </a:solidFill>
              </a:rPr>
              <a:t>Başkanlığımız kurban hizmetlerini yaparken dayanağı nedir? Bu noktada yasal dayanaklarımızı da şu şekilde ifade etmek mümkündür:</a:t>
            </a:r>
          </a:p>
          <a:p>
            <a:pPr algn="just"/>
            <a:endParaRPr lang="tr-TR" dirty="0">
              <a:solidFill>
                <a:schemeClr val="tx1"/>
              </a:solidFill>
            </a:endParaRPr>
          </a:p>
          <a:p>
            <a:pPr marL="257175" indent="-257175" algn="just">
              <a:buFont typeface="Arial" panose="020B0604020202020204" pitchFamily="34" charset="0"/>
              <a:buChar char="•"/>
            </a:pPr>
            <a:r>
              <a:rPr lang="tr-TR" dirty="0">
                <a:solidFill>
                  <a:schemeClr val="tx1"/>
                </a:solidFill>
              </a:rPr>
              <a:t>633 Sayılı Kanun 1 inci madde “ibadet … ile ilgili işleri yürütmek”</a:t>
            </a:r>
          </a:p>
          <a:p>
            <a:pPr marL="257175" indent="-257175" algn="just">
              <a:buFont typeface="Arial" panose="020B0604020202020204" pitchFamily="34" charset="0"/>
              <a:buChar char="•"/>
            </a:pPr>
            <a:r>
              <a:rPr lang="tr-TR" dirty="0">
                <a:solidFill>
                  <a:schemeClr val="tx1"/>
                </a:solidFill>
              </a:rPr>
              <a:t>Bakanlar Kurulu Kararı 24.10.2001 </a:t>
            </a:r>
          </a:p>
          <a:p>
            <a:pPr marL="257175" indent="-257175" algn="just">
              <a:buFont typeface="Arial" panose="020B0604020202020204" pitchFamily="34" charset="0"/>
              <a:buChar char="•"/>
            </a:pPr>
            <a:r>
              <a:rPr lang="tr-TR" dirty="0">
                <a:solidFill>
                  <a:schemeClr val="tx1"/>
                </a:solidFill>
              </a:rPr>
              <a:t>Yönetmelik 18.08.2002</a:t>
            </a:r>
          </a:p>
          <a:p>
            <a:pPr marL="257175" indent="-257175" algn="just">
              <a:buFont typeface="Arial" panose="020B0604020202020204" pitchFamily="34" charset="0"/>
              <a:buChar char="•"/>
            </a:pPr>
            <a:r>
              <a:rPr lang="tr-TR" dirty="0">
                <a:solidFill>
                  <a:schemeClr val="tx1"/>
                </a:solidFill>
              </a:rPr>
              <a:t>633 Sayılı Kanun’un 7 inci Maddesinin 8 inci Fıkrasında Değişiklik 2.7.2018 denetleme eklenmiştir.</a:t>
            </a:r>
          </a:p>
        </p:txBody>
      </p:sp>
    </p:spTree>
    <p:extLst>
      <p:ext uri="{BB962C8B-B14F-4D97-AF65-F5344CB8AC3E}">
        <p14:creationId xmlns:p14="http://schemas.microsoft.com/office/powerpoint/2010/main" val="51338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lgn="just">
              <a:buFont typeface="Arial" panose="020B0604020202020204" pitchFamily="34" charset="0"/>
              <a:buChar char="•"/>
            </a:pPr>
            <a:r>
              <a:rPr lang="tr-TR" dirty="0">
                <a:solidFill>
                  <a:srgbClr val="FF0000"/>
                </a:solidFill>
              </a:rPr>
              <a:t>VAAZ VE İRŞAD </a:t>
            </a:r>
            <a:r>
              <a:rPr lang="tr-TR" dirty="0">
                <a:solidFill>
                  <a:schemeClr val="tx1"/>
                </a:solidFill>
              </a:rPr>
              <a:t>FAALİYETLERİ İLE BİLGİLENDİRME</a:t>
            </a:r>
          </a:p>
          <a:p>
            <a:pPr marL="257175" indent="-257175" algn="just">
              <a:buFont typeface="Arial" panose="020B0604020202020204" pitchFamily="34" charset="0"/>
              <a:buChar char="•"/>
            </a:pPr>
            <a:r>
              <a:rPr lang="tr-TR" dirty="0">
                <a:solidFill>
                  <a:srgbClr val="FF0000"/>
                </a:solidFill>
              </a:rPr>
              <a:t>ALO 190 FETVA </a:t>
            </a:r>
            <a:r>
              <a:rPr lang="tr-TR" dirty="0">
                <a:solidFill>
                  <a:schemeClr val="tx1"/>
                </a:solidFill>
              </a:rPr>
              <a:t>HATTI İLE HER AN SORUNLARA ÇÖZÜM BULMA</a:t>
            </a:r>
          </a:p>
          <a:p>
            <a:pPr marL="257175" indent="-257175" algn="just">
              <a:buFont typeface="Arial" panose="020B0604020202020204" pitchFamily="34" charset="0"/>
              <a:buChar char="•"/>
            </a:pPr>
            <a:r>
              <a:rPr lang="tr-TR" dirty="0">
                <a:solidFill>
                  <a:schemeClr val="tx1"/>
                </a:solidFill>
              </a:rPr>
              <a:t>KURBAN </a:t>
            </a:r>
            <a:r>
              <a:rPr lang="tr-TR" dirty="0">
                <a:solidFill>
                  <a:srgbClr val="FF0000"/>
                </a:solidFill>
              </a:rPr>
              <a:t>İBDETİNİN</a:t>
            </a:r>
            <a:r>
              <a:rPr lang="tr-TR" dirty="0">
                <a:solidFill>
                  <a:schemeClr val="tx1"/>
                </a:solidFill>
              </a:rPr>
              <a:t> USULÜNE UYGUN YAPILMASI İÇİN ÇALIŞMALAR</a:t>
            </a:r>
          </a:p>
          <a:p>
            <a:pPr marL="257175" indent="-257175" algn="just">
              <a:buFont typeface="Arial" panose="020B0604020202020204" pitchFamily="34" charset="0"/>
              <a:buChar char="•"/>
            </a:pPr>
            <a:r>
              <a:rPr lang="tr-TR" dirty="0">
                <a:solidFill>
                  <a:schemeClr val="tx1"/>
                </a:solidFill>
              </a:rPr>
              <a:t>BAKANLIKLARARASI KURBAN HİZMETLERİ </a:t>
            </a:r>
            <a:r>
              <a:rPr lang="tr-TR" dirty="0">
                <a:solidFill>
                  <a:srgbClr val="FF0000"/>
                </a:solidFill>
              </a:rPr>
              <a:t>KURULU</a:t>
            </a:r>
            <a:r>
              <a:rPr lang="tr-TR" dirty="0">
                <a:solidFill>
                  <a:schemeClr val="tx1"/>
                </a:solidFill>
              </a:rPr>
              <a:t> </a:t>
            </a:r>
          </a:p>
          <a:p>
            <a:pPr marL="257175" indent="-257175" algn="just">
              <a:buFont typeface="Arial" panose="020B0604020202020204" pitchFamily="34" charset="0"/>
              <a:buChar char="•"/>
            </a:pPr>
            <a:r>
              <a:rPr lang="tr-TR" dirty="0">
                <a:solidFill>
                  <a:schemeClr val="tx1"/>
                </a:solidFill>
              </a:rPr>
              <a:t>HER YIL KURBAN TEBLİĞİ</a:t>
            </a:r>
          </a:p>
          <a:p>
            <a:pPr marL="257175" indent="-257175" algn="just">
              <a:buFont typeface="Arial" panose="020B0604020202020204" pitchFamily="34" charset="0"/>
              <a:buChar char="•"/>
            </a:pPr>
            <a:r>
              <a:rPr lang="tr-TR" dirty="0">
                <a:solidFill>
                  <a:schemeClr val="tx1"/>
                </a:solidFill>
              </a:rPr>
              <a:t>KURBAN KESİM VE SATIŞ YERLERİNİN BELİRLENMESİ</a:t>
            </a:r>
          </a:p>
          <a:p>
            <a:pPr marL="257175" indent="-257175" algn="just">
              <a:buFont typeface="Arial" panose="020B0604020202020204" pitchFamily="34" charset="0"/>
              <a:buChar char="•"/>
            </a:pPr>
            <a:r>
              <a:rPr lang="tr-TR" dirty="0">
                <a:solidFill>
                  <a:srgbClr val="FF0000"/>
                </a:solidFill>
              </a:rPr>
              <a:t>VEKALETLE</a:t>
            </a:r>
            <a:r>
              <a:rPr lang="tr-TR" dirty="0">
                <a:solidFill>
                  <a:schemeClr val="tx1"/>
                </a:solidFill>
              </a:rPr>
              <a:t> KURBAN ORGANİZASYONU</a:t>
            </a:r>
          </a:p>
          <a:p>
            <a:pPr marL="257175" indent="-257175" algn="just">
              <a:buFont typeface="Arial" panose="020B0604020202020204" pitchFamily="34" charset="0"/>
              <a:buChar char="•"/>
            </a:pPr>
            <a:r>
              <a:rPr lang="tr-TR" dirty="0">
                <a:solidFill>
                  <a:schemeClr val="tx1"/>
                </a:solidFill>
              </a:rPr>
              <a:t>KURBAN </a:t>
            </a:r>
            <a:r>
              <a:rPr lang="tr-TR" dirty="0">
                <a:solidFill>
                  <a:srgbClr val="FF0000"/>
                </a:solidFill>
              </a:rPr>
              <a:t>SATIŞ VE KESİM YERLERİNİN </a:t>
            </a:r>
            <a:r>
              <a:rPr lang="tr-TR" dirty="0">
                <a:solidFill>
                  <a:schemeClr val="tx1"/>
                </a:solidFill>
              </a:rPr>
              <a:t>DENETİMİ </a:t>
            </a:r>
          </a:p>
          <a:p>
            <a:pPr marL="257175" indent="-257175" algn="just">
              <a:buFont typeface="Arial" panose="020B0604020202020204" pitchFamily="34" charset="0"/>
              <a:buChar char="•"/>
            </a:pPr>
            <a:r>
              <a:rPr lang="tr-TR" dirty="0">
                <a:solidFill>
                  <a:schemeClr val="tx1"/>
                </a:solidFill>
              </a:rPr>
              <a:t>VEKALETLE KURBAN ORGANİZASYONLARININ YURT İÇİ VE YURT DIŞI </a:t>
            </a:r>
            <a:r>
              <a:rPr lang="tr-TR" dirty="0">
                <a:solidFill>
                  <a:srgbClr val="FF0000"/>
                </a:solidFill>
              </a:rPr>
              <a:t>DENETİMLERİ</a:t>
            </a:r>
          </a:p>
        </p:txBody>
      </p:sp>
    </p:spTree>
    <p:extLst>
      <p:ext uri="{BB962C8B-B14F-4D97-AF65-F5344CB8AC3E}">
        <p14:creationId xmlns:p14="http://schemas.microsoft.com/office/powerpoint/2010/main" val="4227935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r>
              <a:rPr lang="tr-TR" sz="3000" b="1" dirty="0" err="1">
                <a:solidFill>
                  <a:schemeClr val="tx1"/>
                </a:solidFill>
              </a:rPr>
              <a:t>Bakanlıklararası</a:t>
            </a:r>
            <a:r>
              <a:rPr lang="tr-TR" sz="3000" b="1" dirty="0">
                <a:solidFill>
                  <a:schemeClr val="tx1"/>
                </a:solidFill>
              </a:rPr>
              <a:t> Kurban Hizmetleri Kurulu</a:t>
            </a:r>
          </a:p>
          <a:p>
            <a:pPr marL="342900" indent="-342900">
              <a:buFont typeface="+mj-lt"/>
              <a:buAutoNum type="arabicPeriod"/>
            </a:pPr>
            <a:r>
              <a:rPr lang="tr-TR" sz="2700" dirty="0">
                <a:solidFill>
                  <a:schemeClr val="tx1"/>
                </a:solidFill>
              </a:rPr>
              <a:t>Diyanet İşleri Başkanlığı</a:t>
            </a:r>
          </a:p>
          <a:p>
            <a:pPr marL="342900" indent="-342900">
              <a:buFont typeface="+mj-lt"/>
              <a:buAutoNum type="arabicPeriod"/>
            </a:pPr>
            <a:r>
              <a:rPr lang="tr-TR" sz="2700" dirty="0">
                <a:solidFill>
                  <a:schemeClr val="tx1"/>
                </a:solidFill>
              </a:rPr>
              <a:t>İçişleri Bakanlığı</a:t>
            </a:r>
          </a:p>
          <a:p>
            <a:pPr marL="342900" indent="-342900">
              <a:buFont typeface="+mj-lt"/>
              <a:buAutoNum type="arabicPeriod"/>
            </a:pPr>
            <a:r>
              <a:rPr lang="tr-TR" sz="2700" dirty="0">
                <a:solidFill>
                  <a:schemeClr val="tx1"/>
                </a:solidFill>
              </a:rPr>
              <a:t>Sağlık Bakanlığı</a:t>
            </a:r>
          </a:p>
          <a:p>
            <a:pPr marL="342900" indent="-342900">
              <a:buFont typeface="+mj-lt"/>
              <a:buAutoNum type="arabicPeriod"/>
            </a:pPr>
            <a:r>
              <a:rPr lang="tr-TR" sz="2700" dirty="0">
                <a:solidFill>
                  <a:schemeClr val="tx1"/>
                </a:solidFill>
              </a:rPr>
              <a:t>Tarım ve Orman Bakanlığı </a:t>
            </a:r>
          </a:p>
          <a:p>
            <a:pPr marL="342900" indent="-342900">
              <a:buFont typeface="+mj-lt"/>
              <a:buAutoNum type="arabicPeriod"/>
            </a:pPr>
            <a:r>
              <a:rPr lang="tr-TR" sz="2700" dirty="0">
                <a:solidFill>
                  <a:schemeClr val="tx1"/>
                </a:solidFill>
              </a:rPr>
              <a:t>Çevre ve Şehircilik Bakanlığı </a:t>
            </a:r>
          </a:p>
          <a:p>
            <a:pPr marL="342900" indent="-342900">
              <a:buFont typeface="+mj-lt"/>
              <a:buAutoNum type="arabicPeriod"/>
            </a:pPr>
            <a:r>
              <a:rPr lang="tr-TR" sz="2700" dirty="0">
                <a:solidFill>
                  <a:schemeClr val="tx1"/>
                </a:solidFill>
              </a:rPr>
              <a:t>Türkiye Diyanet Vakfı </a:t>
            </a:r>
          </a:p>
        </p:txBody>
      </p:sp>
    </p:spTree>
    <p:extLst>
      <p:ext uri="{BB962C8B-B14F-4D97-AF65-F5344CB8AC3E}">
        <p14:creationId xmlns:p14="http://schemas.microsoft.com/office/powerpoint/2010/main" val="56480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tr-TR" sz="2100">
                <a:solidFill>
                  <a:schemeClr val="tx1"/>
                </a:solidFill>
              </a:rPr>
              <a:t>UYARMAKTAYIZ/BİLGİLENDİRİYORUZ</a:t>
            </a:r>
          </a:p>
          <a:p>
            <a:pPr marL="214313" indent="-214313">
              <a:buFont typeface="Arial" panose="020B0604020202020204" pitchFamily="34" charset="0"/>
              <a:buChar char="•"/>
            </a:pPr>
            <a:endParaRPr lang="tr-TR" sz="2100">
              <a:solidFill>
                <a:schemeClr val="tx1"/>
              </a:solidFill>
            </a:endParaRPr>
          </a:p>
          <a:p>
            <a:pPr marL="214313" indent="-214313">
              <a:buFont typeface="Arial" panose="020B0604020202020204" pitchFamily="34" charset="0"/>
              <a:buChar char="•"/>
            </a:pPr>
            <a:r>
              <a:rPr lang="tr-TR" sz="2100" dirty="0">
                <a:solidFill>
                  <a:schemeClr val="tx1"/>
                </a:solidFill>
              </a:rPr>
              <a:t>Yasal olmayan yollarla vatandaşlarımızdan bağış toplayarak vekâletle kurban organizasyonu düzenleyen kişi ve gruplara,</a:t>
            </a:r>
          </a:p>
          <a:p>
            <a:pPr marL="214313" indent="-214313">
              <a:buFont typeface="Arial" panose="020B0604020202020204" pitchFamily="34" charset="0"/>
              <a:buChar char="•"/>
            </a:pPr>
            <a:r>
              <a:rPr lang="tr-TR" sz="2100" dirty="0">
                <a:solidFill>
                  <a:schemeClr val="tx1"/>
                </a:solidFill>
              </a:rPr>
              <a:t>Makbuzsuz kurban bağışı toplayanlara,</a:t>
            </a:r>
          </a:p>
          <a:p>
            <a:pPr marL="214313" indent="-214313">
              <a:buFont typeface="Arial" panose="020B0604020202020204" pitchFamily="34" charset="0"/>
              <a:buChar char="•"/>
            </a:pPr>
            <a:r>
              <a:rPr lang="tr-TR" sz="2100" dirty="0" err="1">
                <a:solidFill>
                  <a:schemeClr val="tx1"/>
                </a:solidFill>
              </a:rPr>
              <a:t>Kesimsiz</a:t>
            </a:r>
            <a:r>
              <a:rPr lang="tr-TR" sz="2100" dirty="0">
                <a:solidFill>
                  <a:schemeClr val="tx1"/>
                </a:solidFill>
              </a:rPr>
              <a:t> kurban organizasyonu yapanlara,</a:t>
            </a:r>
          </a:p>
          <a:p>
            <a:pPr marL="214313" indent="-214313">
              <a:buFont typeface="Arial" panose="020B0604020202020204" pitchFamily="34" charset="0"/>
              <a:buChar char="•"/>
            </a:pPr>
            <a:r>
              <a:rPr lang="tr-TR" sz="2100" dirty="0">
                <a:solidFill>
                  <a:schemeClr val="tx1"/>
                </a:solidFill>
              </a:rPr>
              <a:t>Kurban bahanesiyle bağış toplayanlara karşı dikkatli olunması gerektiğine dair hususlar kamuoyuyla paylaşılmıştır.</a:t>
            </a:r>
          </a:p>
        </p:txBody>
      </p:sp>
    </p:spTree>
    <p:extLst>
      <p:ext uri="{BB962C8B-B14F-4D97-AF65-F5344CB8AC3E}">
        <p14:creationId xmlns:p14="http://schemas.microsoft.com/office/powerpoint/2010/main" val="223500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177994" y="1815142"/>
            <a:ext cx="8690291" cy="2862322"/>
          </a:xfrm>
          <a:prstGeom prst="rect">
            <a:avLst/>
          </a:prstGeom>
          <a:noFill/>
        </p:spPr>
        <p:txBody>
          <a:bodyPr wrap="square" rtlCol="0">
            <a:spAutoFit/>
          </a:bodyPr>
          <a:lstStyle/>
          <a:p>
            <a:pPr lvl="0"/>
            <a:r>
              <a:rPr lang="tr-TR" sz="3600" dirty="0">
                <a:solidFill>
                  <a:srgbClr val="FF0000"/>
                </a:solidFill>
              </a:rPr>
              <a:t>Türkiye’de ve Dünyada pek çok kurum, kuruluş, STK vekaletle kurban organizasyonu düzenlemektedir. Bu organizasyonlar kimler tarafından nasıl </a:t>
            </a:r>
            <a:r>
              <a:rPr lang="tr-TR" sz="3600" b="1" dirty="0"/>
              <a:t>denetlenmektedir</a:t>
            </a:r>
            <a:r>
              <a:rPr lang="tr-TR" sz="3600" dirty="0">
                <a:solidFill>
                  <a:srgbClr val="FF0000"/>
                </a:solidFill>
              </a:rPr>
              <a:t>? Vatandaşlarımız nelere dikkat etmelidir?</a:t>
            </a:r>
          </a:p>
        </p:txBody>
      </p:sp>
    </p:spTree>
    <p:extLst>
      <p:ext uri="{BB962C8B-B14F-4D97-AF65-F5344CB8AC3E}">
        <p14:creationId xmlns:p14="http://schemas.microsoft.com/office/powerpoint/2010/main" val="1429842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dirty="0">
                <a:solidFill>
                  <a:schemeClr val="tx1"/>
                </a:solidFill>
              </a:rPr>
              <a:t>Vekâletle kurban organizasyonu düzenleyen kurum, kuruluş ve işletmelerin denetimleri 3 yıldan beri gerçekleştirilmektedir. Zira 633 sayılı Kanundaki değişiklik 2018 yılında yapılmıştır. </a:t>
            </a:r>
          </a:p>
          <a:p>
            <a:pPr algn="just"/>
            <a:endParaRPr lang="tr-TR" b="1" dirty="0">
              <a:solidFill>
                <a:schemeClr val="tx1"/>
              </a:solidFill>
            </a:endParaRPr>
          </a:p>
          <a:p>
            <a:pPr algn="just"/>
            <a:r>
              <a:rPr lang="tr-TR" b="1" dirty="0">
                <a:solidFill>
                  <a:schemeClr val="tx1"/>
                </a:solidFill>
              </a:rPr>
              <a:t>2018 yılında </a:t>
            </a:r>
            <a:r>
              <a:rPr lang="tr-TR" dirty="0">
                <a:solidFill>
                  <a:schemeClr val="tx1"/>
                </a:solidFill>
              </a:rPr>
              <a:t>633 sayılı Kanuna 09.07.2018 tarihli ve 3. Mükerrer sayılı Resmi Gazetede yayımlanan 703 </a:t>
            </a:r>
            <a:r>
              <a:rPr lang="tr-TR" dirty="0" err="1">
                <a:solidFill>
                  <a:schemeClr val="tx1"/>
                </a:solidFill>
              </a:rPr>
              <a:t>nolu</a:t>
            </a:r>
            <a:r>
              <a:rPr lang="tr-TR" dirty="0">
                <a:solidFill>
                  <a:schemeClr val="tx1"/>
                </a:solidFill>
              </a:rPr>
              <a:t> Kanun Hükmünde Kararnamenin 141. Maddesine eklenen hükümle Teşkilat Kanunu’nun 7 inci maddesinin 8 inci fıkrası aşağıdaki şekilde düzenlenmiştir.</a:t>
            </a:r>
          </a:p>
          <a:p>
            <a:pPr algn="just"/>
            <a:r>
              <a:rPr lang="tr-TR" dirty="0">
                <a:solidFill>
                  <a:schemeClr val="tx1"/>
                </a:solidFill>
              </a:rPr>
              <a:t>8) (Değişik: 2/7/2018 – KHK/703/141 </a:t>
            </a:r>
            <a:r>
              <a:rPr lang="tr-TR" dirty="0" err="1">
                <a:solidFill>
                  <a:schemeClr val="tx1"/>
                </a:solidFill>
              </a:rPr>
              <a:t>md.</a:t>
            </a:r>
            <a:r>
              <a:rPr lang="tr-TR" dirty="0">
                <a:solidFill>
                  <a:schemeClr val="tx1"/>
                </a:solidFill>
              </a:rPr>
              <a:t>)</a:t>
            </a:r>
            <a:r>
              <a:rPr lang="tr-TR" b="1" dirty="0">
                <a:solidFill>
                  <a:schemeClr val="tx1"/>
                </a:solidFill>
              </a:rPr>
              <a:t> </a:t>
            </a:r>
            <a:r>
              <a:rPr lang="tr-TR" sz="2400" dirty="0">
                <a:solidFill>
                  <a:srgbClr val="FF0000"/>
                </a:solidFill>
              </a:rPr>
              <a:t>Kurban ibadetinin usulüne uygun şekilde yerine getirilmesi amacıyla gerekli tedbirleri almak, vekâletle kurban organizasyonu gerçekleştiren kurum ve kuruluşların bu kapsamdaki hizmet ve faaliyetlerini </a:t>
            </a:r>
            <a:r>
              <a:rPr lang="tr-TR" sz="2400" b="1" dirty="0">
                <a:solidFill>
                  <a:srgbClr val="FF0000"/>
                </a:solidFill>
              </a:rPr>
              <a:t>denetlemek</a:t>
            </a:r>
            <a:r>
              <a:rPr lang="tr-TR" sz="2400" dirty="0">
                <a:solidFill>
                  <a:srgbClr val="FF0000"/>
                </a:solidFill>
              </a:rPr>
              <a:t>.</a:t>
            </a:r>
            <a:endParaRPr lang="tr-TR" dirty="0">
              <a:solidFill>
                <a:srgbClr val="FF0000"/>
              </a:solidFill>
            </a:endParaRPr>
          </a:p>
        </p:txBody>
      </p:sp>
    </p:spTree>
    <p:extLst>
      <p:ext uri="{BB962C8B-B14F-4D97-AF65-F5344CB8AC3E}">
        <p14:creationId xmlns:p14="http://schemas.microsoft.com/office/powerpoint/2010/main" val="274299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350" dirty="0">
                <a:solidFill>
                  <a:schemeClr val="tx1"/>
                </a:solidFill>
              </a:rPr>
              <a:t>Bu sene </a:t>
            </a:r>
            <a:r>
              <a:rPr lang="tr-TR" sz="1350" b="1" dirty="0">
                <a:solidFill>
                  <a:schemeClr val="tx1"/>
                </a:solidFill>
              </a:rPr>
              <a:t>430 bini Türkiye’de, 633 bini yurt dışında olmak üzere 1 milyon 63 bin hisse </a:t>
            </a:r>
            <a:r>
              <a:rPr lang="tr-TR" sz="1350" dirty="0">
                <a:solidFill>
                  <a:schemeClr val="tx1"/>
                </a:solidFill>
              </a:rPr>
              <a:t>kurban vekâlet alınarak kesilmiştir. Yurt dışında geçtiğimiz yıllarda 150 civarında ülkede kurban kesilirken bu yıl </a:t>
            </a:r>
            <a:r>
              <a:rPr lang="tr-TR" sz="1350" dirty="0" err="1">
                <a:solidFill>
                  <a:schemeClr val="tx1"/>
                </a:solidFill>
              </a:rPr>
              <a:t>Covid</a:t>
            </a:r>
            <a:r>
              <a:rPr lang="tr-TR" sz="1350" dirty="0">
                <a:solidFill>
                  <a:schemeClr val="tx1"/>
                </a:solidFill>
              </a:rPr>
              <a:t> 19’un etkisi sebebiyle 75 kadar ülkede kesilebilmiştir. </a:t>
            </a:r>
          </a:p>
          <a:p>
            <a:pPr algn="just"/>
            <a:endParaRPr lang="tr-TR" sz="1350" dirty="0">
              <a:solidFill>
                <a:schemeClr val="tx1"/>
              </a:solidFill>
            </a:endParaRPr>
          </a:p>
          <a:p>
            <a:pPr algn="just"/>
            <a:r>
              <a:rPr lang="tr-TR" sz="1350" dirty="0">
                <a:solidFill>
                  <a:schemeClr val="tx1"/>
                </a:solidFill>
              </a:rPr>
              <a:t>Kurban Bayramında ibadet maksadıyla kurban kesmek isteyenlerin kurbanlarını, </a:t>
            </a:r>
            <a:r>
              <a:rPr lang="tr-TR" sz="1350" b="1" dirty="0">
                <a:solidFill>
                  <a:schemeClr val="tx1"/>
                </a:solidFill>
              </a:rPr>
              <a:t>dini hükümlere, sağlık şartlarına ve çevre temizliğine uygun olarak hayvana en az acı verecek şekilde </a:t>
            </a:r>
            <a:r>
              <a:rPr lang="tr-TR" sz="1350" dirty="0">
                <a:solidFill>
                  <a:schemeClr val="tx1"/>
                </a:solidFill>
              </a:rPr>
              <a:t>bizzat kesmelerine veya vekâlet yoluyla kestirmelerine yardımcı olmak ve kurbanın dini ve sosyal fonksiyonunun yerine getirilmesini sağlamak Kurban hizmetlerinin temel gayesidir.</a:t>
            </a:r>
          </a:p>
          <a:p>
            <a:pPr algn="just"/>
            <a:endParaRPr lang="tr-TR" sz="1350" dirty="0">
              <a:solidFill>
                <a:schemeClr val="tx1"/>
              </a:solidFill>
            </a:endParaRPr>
          </a:p>
          <a:p>
            <a:pPr algn="just"/>
            <a:r>
              <a:rPr lang="tr-TR" sz="1350" dirty="0">
                <a:solidFill>
                  <a:schemeClr val="tx1"/>
                </a:solidFill>
              </a:rPr>
              <a:t>Başkanlığımızca bu yıl </a:t>
            </a:r>
            <a:r>
              <a:rPr lang="tr-TR" sz="1350" b="1" dirty="0">
                <a:solidFill>
                  <a:srgbClr val="FF0000"/>
                </a:solidFill>
                <a:effectLst>
                  <a:outerShdw blurRad="38100" dist="38100" dir="2700000" algn="tl">
                    <a:srgbClr val="000000">
                      <a:alpha val="43137"/>
                    </a:srgbClr>
                  </a:outerShdw>
                </a:effectLst>
              </a:rPr>
              <a:t>62 kurum, kuruluş ve işletmenin</a:t>
            </a:r>
            <a:r>
              <a:rPr lang="tr-TR" sz="1350" dirty="0">
                <a:solidFill>
                  <a:schemeClr val="tx1"/>
                </a:solidFill>
              </a:rPr>
              <a:t> (marketler de dâhil) organizasyon düzenlediği tespit edilmiş ve 13 Temmuz 2020 tarihine kadar,</a:t>
            </a:r>
          </a:p>
          <a:p>
            <a:pPr marL="214313" indent="-214313" algn="just">
              <a:buFont typeface="Arial" panose="020B0604020202020204" pitchFamily="34" charset="0"/>
              <a:buChar char="•"/>
            </a:pPr>
            <a:r>
              <a:rPr lang="tr-TR" sz="1350" dirty="0">
                <a:solidFill>
                  <a:schemeClr val="tx1"/>
                </a:solidFill>
              </a:rPr>
              <a:t>Yurt içinde organizasyon düzenleyecekleri şehirler, kurban kesim tesislerinin adresleri, ilgili kişilerin iletişim bilgileri, tahmini hisse sayıları,</a:t>
            </a:r>
          </a:p>
          <a:p>
            <a:pPr marL="214313" indent="-214313" algn="just">
              <a:buFont typeface="Arial" panose="020B0604020202020204" pitchFamily="34" charset="0"/>
              <a:buChar char="•"/>
            </a:pPr>
            <a:r>
              <a:rPr lang="tr-TR" sz="1350" dirty="0">
                <a:solidFill>
                  <a:schemeClr val="tx1"/>
                </a:solidFill>
              </a:rPr>
              <a:t>Yurt dışında organizasyon düzenleyecekleri ülke ve bölge isimleri, partner kuruluşların isim ve iletişim bilgileri, tahmini hisse sayıları ile ilgili bilgilerin kurban@diyanet.gov.tr adresine ve posta yoluyla Başkanlığa bildirilmesi resmi yazı ile istenmiştir.</a:t>
            </a:r>
          </a:p>
          <a:p>
            <a:pPr algn="just"/>
            <a:r>
              <a:rPr lang="tr-TR" sz="1350" dirty="0">
                <a:solidFill>
                  <a:schemeClr val="tx1"/>
                </a:solidFill>
              </a:rPr>
              <a:t>Başkanlığımızca yazılan yazıya organizasyon düzenleyen 62 kurum, kuruluş ve işletmeden 27 tanesi dönüş yapmıştır. Ayrıca müftülüklerimiz de bölgelerinde organizasyon düzenleyen kurum, kuruluş ve işletmeleri de tespit ederek denetlemelerini gerçekleştirmişlerdir. </a:t>
            </a:r>
          </a:p>
          <a:p>
            <a:pPr algn="just"/>
            <a:r>
              <a:rPr lang="tr-TR" sz="1350" b="1" dirty="0">
                <a:solidFill>
                  <a:srgbClr val="FF0000"/>
                </a:solidFill>
              </a:rPr>
              <a:t>toplam 54 kurum, kuruluş ve işletmenin organizasyonu denetlenebilmiştir.</a:t>
            </a:r>
          </a:p>
        </p:txBody>
      </p:sp>
    </p:spTree>
    <p:extLst>
      <p:ext uri="{BB962C8B-B14F-4D97-AF65-F5344CB8AC3E}">
        <p14:creationId xmlns:p14="http://schemas.microsoft.com/office/powerpoint/2010/main" val="1593615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1350" b="1" i="1" dirty="0">
                <a:solidFill>
                  <a:schemeClr val="tx1"/>
                </a:solidFill>
              </a:rPr>
              <a:t>ORGANİZASYON ÇEŞİTLERİ</a:t>
            </a:r>
          </a:p>
          <a:p>
            <a:pPr algn="just"/>
            <a:endParaRPr lang="tr-TR" sz="1350" b="1" i="1" dirty="0">
              <a:solidFill>
                <a:schemeClr val="tx1"/>
              </a:solidFill>
            </a:endParaRPr>
          </a:p>
          <a:p>
            <a:pPr algn="just"/>
            <a:r>
              <a:rPr lang="tr-TR" sz="1350" dirty="0">
                <a:solidFill>
                  <a:schemeClr val="tx1"/>
                </a:solidFill>
              </a:rPr>
              <a:t>31 Temmuz-03 Ağustos 2020 tarihleri arasında idrak edilen 2020 yılı Kurban Bayramında çeşitli organizasyonlarca yurt içinde ve yurt dışında vekâletle kurban kesim ve dağıtımı yapılmıştır.</a:t>
            </a:r>
          </a:p>
          <a:p>
            <a:pPr algn="just"/>
            <a:r>
              <a:rPr lang="tr-TR" sz="1350" dirty="0">
                <a:solidFill>
                  <a:schemeClr val="tx1"/>
                </a:solidFill>
              </a:rPr>
              <a:t>Bu organizasyonlar aşağıdaki şekilde gruplandırılabilir:</a:t>
            </a:r>
          </a:p>
          <a:p>
            <a:pPr algn="just"/>
            <a:endParaRPr lang="tr-TR" sz="1350" dirty="0">
              <a:solidFill>
                <a:schemeClr val="tx1"/>
              </a:solidFill>
            </a:endParaRPr>
          </a:p>
          <a:p>
            <a:pPr marL="257175" indent="-257175" algn="just">
              <a:buFont typeface="+mj-lt"/>
              <a:buAutoNum type="arabicPeriod"/>
            </a:pPr>
            <a:r>
              <a:rPr lang="tr-TR" b="1" dirty="0">
                <a:solidFill>
                  <a:srgbClr val="FF0000"/>
                </a:solidFill>
              </a:rPr>
              <a:t>Ulusal işletme ağı olan ya da belirli illerde çalışmalar yürüten marketler. </a:t>
            </a:r>
            <a:r>
              <a:rPr lang="tr-TR" dirty="0">
                <a:solidFill>
                  <a:schemeClr val="tx1"/>
                </a:solidFill>
              </a:rPr>
              <a:t>Söz konusu organizasyonlarda vatandaştan alınan kurban vekâletliyle yurt içinde kesim yapılmakta ve kurban etleri vatandaşlara ulaştırılmaktadır.</a:t>
            </a:r>
          </a:p>
          <a:p>
            <a:pPr marL="257175" indent="-257175" algn="just">
              <a:buFont typeface="+mj-lt"/>
              <a:buAutoNum type="arabicPeriod"/>
            </a:pPr>
            <a:r>
              <a:rPr lang="tr-TR" b="1" dirty="0">
                <a:solidFill>
                  <a:srgbClr val="FF0000"/>
                </a:solidFill>
              </a:rPr>
              <a:t>Sadece yurt içinde faaliyet gösteren, entegre et tesisleri ile yapılan anlaşma çerçevesinde kesim yaptıran kurum ve kuruluşlar.</a:t>
            </a:r>
          </a:p>
          <a:p>
            <a:pPr marL="257175" indent="-257175" algn="just">
              <a:buFont typeface="+mj-lt"/>
              <a:buAutoNum type="arabicPeriod"/>
            </a:pPr>
            <a:r>
              <a:rPr lang="tr-TR" dirty="0">
                <a:solidFill>
                  <a:schemeClr val="tx1"/>
                </a:solidFill>
              </a:rPr>
              <a:t>Yurt içindeki </a:t>
            </a:r>
            <a:r>
              <a:rPr lang="tr-TR" b="1" dirty="0">
                <a:solidFill>
                  <a:srgbClr val="FF0000"/>
                </a:solidFill>
              </a:rPr>
              <a:t>öğrenci yurtlarının yıllık et ihtiyacının karşılanması amacıyla </a:t>
            </a:r>
            <a:r>
              <a:rPr lang="tr-TR" dirty="0">
                <a:solidFill>
                  <a:schemeClr val="tx1"/>
                </a:solidFill>
              </a:rPr>
              <a:t>gerçekleştirilen, yaygın fakat küçük çaplı organizasyonlar.</a:t>
            </a:r>
          </a:p>
          <a:p>
            <a:pPr marL="257175" indent="-257175" algn="just">
              <a:buFont typeface="+mj-lt"/>
              <a:buAutoNum type="arabicPeriod"/>
            </a:pPr>
            <a:r>
              <a:rPr lang="tr-TR" b="1" dirty="0">
                <a:solidFill>
                  <a:srgbClr val="FF0000"/>
                </a:solidFill>
              </a:rPr>
              <a:t>Yurt içinde ve yurt dışında uluslararası yardım faaliyeti gösteren ve merkezi Türkiye’de bulunan organizasyonlar.</a:t>
            </a:r>
          </a:p>
        </p:txBody>
      </p:sp>
    </p:spTree>
    <p:extLst>
      <p:ext uri="{BB962C8B-B14F-4D97-AF65-F5344CB8AC3E}">
        <p14:creationId xmlns:p14="http://schemas.microsoft.com/office/powerpoint/2010/main" val="42517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384691" y="71414"/>
            <a:ext cx="8651805" cy="6143668"/>
          </a:xfrm>
          <a:prstGeom prst="snip2DiagRect">
            <a:avLst>
              <a:gd name="adj1" fmla="val 0"/>
              <a:gd name="adj2" fmla="val 544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u="sng" dirty="0" smtClean="0">
              <a:solidFill>
                <a:schemeClr val="tx1"/>
              </a:solidFill>
              <a:latin typeface="Times New Roman" pitchFamily="18" charset="0"/>
              <a:cs typeface="Times New Roman" pitchFamily="18" charset="0"/>
            </a:endParaRPr>
          </a:p>
          <a:p>
            <a:pPr algn="ctr"/>
            <a:endParaRPr lang="tr-TR" sz="2800" b="1" u="sng" dirty="0" smtClean="0">
              <a:solidFill>
                <a:schemeClr val="tx1"/>
              </a:solidFill>
              <a:latin typeface="Times New Roman" pitchFamily="18" charset="0"/>
              <a:cs typeface="Times New Roman" pitchFamily="18" charset="0"/>
            </a:endParaRPr>
          </a:p>
          <a:p>
            <a:pPr marL="342900" lvl="0" indent="-342900">
              <a:buFont typeface="Arial" panose="020B0604020202020204" pitchFamily="34" charset="0"/>
              <a:buChar char="•"/>
            </a:pPr>
            <a:r>
              <a:rPr lang="tr-TR" sz="3200" dirty="0" smtClean="0">
                <a:solidFill>
                  <a:schemeClr val="tx1"/>
                </a:solidFill>
              </a:rPr>
              <a:t>Bütün </a:t>
            </a:r>
            <a:r>
              <a:rPr lang="tr-TR" sz="3200" dirty="0">
                <a:solidFill>
                  <a:schemeClr val="tx1"/>
                </a:solidFill>
              </a:rPr>
              <a:t>Dinlerde Mevcut </a:t>
            </a:r>
            <a:r>
              <a:rPr lang="tr-TR" sz="3200" dirty="0" smtClean="0">
                <a:solidFill>
                  <a:schemeClr val="tx1"/>
                </a:solidFill>
              </a:rPr>
              <a:t>Olan</a:t>
            </a:r>
          </a:p>
          <a:p>
            <a:pPr marL="342900" lvl="0" indent="-342900">
              <a:buFont typeface="Arial" panose="020B0604020202020204" pitchFamily="34" charset="0"/>
              <a:buChar char="•"/>
            </a:pPr>
            <a:r>
              <a:rPr lang="tr-TR" sz="3200" dirty="0" smtClean="0">
                <a:solidFill>
                  <a:srgbClr val="FF0000"/>
                </a:solidFill>
              </a:rPr>
              <a:t>Ayetler ve hadislerle bildirilen</a:t>
            </a:r>
          </a:p>
          <a:p>
            <a:pPr marL="342900" lvl="0" indent="-342900">
              <a:buFont typeface="Arial" panose="020B0604020202020204" pitchFamily="34" charset="0"/>
              <a:buChar char="•"/>
            </a:pPr>
            <a:r>
              <a:rPr lang="tr-TR" sz="3200" b="1" dirty="0" smtClean="0">
                <a:solidFill>
                  <a:schemeClr val="accent6">
                    <a:lumMod val="50000"/>
                  </a:schemeClr>
                </a:solidFill>
              </a:rPr>
              <a:t>İnsanlar için İmtihan </a:t>
            </a:r>
            <a:r>
              <a:rPr lang="tr-TR" sz="3200" b="1" dirty="0">
                <a:solidFill>
                  <a:schemeClr val="accent6">
                    <a:lumMod val="50000"/>
                  </a:schemeClr>
                </a:solidFill>
              </a:rPr>
              <a:t>Vesilesi </a:t>
            </a:r>
            <a:r>
              <a:rPr lang="tr-TR" sz="3200" b="1" dirty="0" smtClean="0">
                <a:solidFill>
                  <a:schemeClr val="accent6">
                    <a:lumMod val="50000"/>
                  </a:schemeClr>
                </a:solidFill>
              </a:rPr>
              <a:t>Kılınmış</a:t>
            </a:r>
          </a:p>
          <a:p>
            <a:pPr marL="342900" lvl="0" indent="-342900">
              <a:buFont typeface="Arial" panose="020B0604020202020204" pitchFamily="34" charset="0"/>
              <a:buChar char="•"/>
            </a:pPr>
            <a:r>
              <a:rPr lang="tr-TR" sz="3200" dirty="0" smtClean="0">
                <a:solidFill>
                  <a:srgbClr val="7030A0"/>
                </a:solidFill>
              </a:rPr>
              <a:t>Peygamberimizin hayatında </a:t>
            </a:r>
            <a:r>
              <a:rPr lang="tr-TR" sz="3200" dirty="0">
                <a:solidFill>
                  <a:srgbClr val="7030A0"/>
                </a:solidFill>
              </a:rPr>
              <a:t>Önemli </a:t>
            </a:r>
            <a:r>
              <a:rPr lang="tr-TR" sz="3200" dirty="0" smtClean="0">
                <a:solidFill>
                  <a:srgbClr val="7030A0"/>
                </a:solidFill>
              </a:rPr>
              <a:t>olan</a:t>
            </a:r>
          </a:p>
          <a:p>
            <a:pPr marL="342900" lvl="0" indent="-342900">
              <a:buFont typeface="Arial" panose="020B0604020202020204" pitchFamily="34" charset="0"/>
              <a:buChar char="•"/>
            </a:pPr>
            <a:r>
              <a:rPr lang="tr-TR" sz="3200" dirty="0" smtClean="0">
                <a:solidFill>
                  <a:srgbClr val="0070C0"/>
                </a:solidFill>
              </a:rPr>
              <a:t>Paylaşma</a:t>
            </a:r>
            <a:r>
              <a:rPr lang="tr-TR" sz="3200" dirty="0">
                <a:solidFill>
                  <a:srgbClr val="0070C0"/>
                </a:solidFill>
              </a:rPr>
              <a:t>, Yaklaşma Ve Kaynaşmaya </a:t>
            </a:r>
            <a:r>
              <a:rPr lang="tr-TR" sz="3200" dirty="0" smtClean="0">
                <a:solidFill>
                  <a:srgbClr val="0070C0"/>
                </a:solidFill>
              </a:rPr>
              <a:t>Vesile</a:t>
            </a:r>
          </a:p>
          <a:p>
            <a:pPr marL="342900" lvl="0" indent="-342900">
              <a:buFont typeface="Arial" panose="020B0604020202020204" pitchFamily="34" charset="0"/>
              <a:buChar char="•"/>
            </a:pPr>
            <a:r>
              <a:rPr lang="tr-TR" sz="3200" dirty="0" smtClean="0">
                <a:solidFill>
                  <a:srgbClr val="002060"/>
                </a:solidFill>
              </a:rPr>
              <a:t>Psikolojik, Sosyal, Ekonomik </a:t>
            </a:r>
            <a:r>
              <a:rPr lang="tr-TR" sz="3200" dirty="0">
                <a:solidFill>
                  <a:srgbClr val="002060"/>
                </a:solidFill>
              </a:rPr>
              <a:t>Yönleri </a:t>
            </a:r>
            <a:r>
              <a:rPr lang="tr-TR" sz="3200" dirty="0" smtClean="0">
                <a:solidFill>
                  <a:srgbClr val="002060"/>
                </a:solidFill>
              </a:rPr>
              <a:t>Bulunan</a:t>
            </a:r>
          </a:p>
          <a:p>
            <a:pPr marL="342900" lvl="0" indent="-342900">
              <a:buFont typeface="Arial" panose="020B0604020202020204" pitchFamily="34" charset="0"/>
              <a:buChar char="•"/>
            </a:pPr>
            <a:r>
              <a:rPr lang="tr-TR" sz="3200" b="1" dirty="0" smtClean="0">
                <a:solidFill>
                  <a:schemeClr val="accent6">
                    <a:lumMod val="75000"/>
                  </a:schemeClr>
                </a:solidFill>
              </a:rPr>
              <a:t>Günümüze </a:t>
            </a:r>
            <a:r>
              <a:rPr lang="tr-TR" sz="3200" b="1" dirty="0">
                <a:solidFill>
                  <a:schemeClr val="accent6">
                    <a:lumMod val="75000"/>
                  </a:schemeClr>
                </a:solidFill>
              </a:rPr>
              <a:t>Kadar Gelmiş Ayet, Hadis Ve </a:t>
            </a:r>
            <a:r>
              <a:rPr lang="tr-TR" sz="3200" b="1" dirty="0" err="1">
                <a:solidFill>
                  <a:schemeClr val="accent6">
                    <a:lumMod val="75000"/>
                  </a:schemeClr>
                </a:solidFill>
              </a:rPr>
              <a:t>İcma</a:t>
            </a:r>
            <a:r>
              <a:rPr lang="tr-TR" sz="3200" b="1" dirty="0">
                <a:solidFill>
                  <a:schemeClr val="accent6">
                    <a:lumMod val="75000"/>
                  </a:schemeClr>
                </a:solidFill>
              </a:rPr>
              <a:t> İle Sabit Bir İbadettir.</a:t>
            </a:r>
            <a:endParaRPr lang="tr-TR" sz="2800" b="1" dirty="0">
              <a:solidFill>
                <a:schemeClr val="accent6">
                  <a:lumMod val="75000"/>
                </a:schemeClr>
              </a:solidFill>
            </a:endParaRPr>
          </a:p>
          <a:p>
            <a:pPr marL="457200" indent="-457200" algn="just"/>
            <a:endParaRPr lang="tr-TR" sz="2800" dirty="0" smtClean="0">
              <a:solidFill>
                <a:schemeClr val="tx1"/>
              </a:solidFill>
              <a:latin typeface="Times New Roman" pitchFamily="18" charset="0"/>
              <a:cs typeface="Times New Roman" pitchFamily="18" charset="0"/>
            </a:endParaRPr>
          </a:p>
          <a:p>
            <a:pPr marL="457200" indent="-457200" algn="just"/>
            <a:endParaRPr lang="tr-TR" sz="2800" dirty="0" smtClean="0">
              <a:solidFill>
                <a:schemeClr val="tx1"/>
              </a:solidFill>
              <a:latin typeface="Times New Roman" pitchFamily="18" charset="0"/>
              <a:cs typeface="Times New Roman" pitchFamily="18" charset="0"/>
            </a:endParaRPr>
          </a:p>
          <a:p>
            <a:pPr marL="457200" indent="-457200" algn="just"/>
            <a:endParaRPr lang="tr-TR" sz="2800" dirty="0" smtClean="0">
              <a:solidFill>
                <a:schemeClr val="tx1"/>
              </a:solidFill>
              <a:latin typeface="Times New Roman" pitchFamily="18" charset="0"/>
              <a:cs typeface="Times New Roman" pitchFamily="18" charset="0"/>
            </a:endParaRPr>
          </a:p>
        </p:txBody>
      </p:sp>
      <p:sp>
        <p:nvSpPr>
          <p:cNvPr id="4" name="Text Box 3"/>
          <p:cNvSpPr txBox="1">
            <a:spLocks noChangeArrowheads="1"/>
          </p:cNvSpPr>
          <p:nvPr/>
        </p:nvSpPr>
        <p:spPr bwMode="auto">
          <a:xfrm rot="16200000">
            <a:off x="-3151060" y="3167390"/>
            <a:ext cx="6858002" cy="523220"/>
          </a:xfrm>
          <a:prstGeom prst="rect">
            <a:avLst/>
          </a:prstGeom>
          <a:solidFill>
            <a:srgbClr val="92D050"/>
          </a:solidFill>
          <a:ln w="9525">
            <a:noFill/>
            <a:miter lim="800000"/>
            <a:headEnd/>
            <a:tailEnd/>
          </a:ln>
        </p:spPr>
        <p:txBody>
          <a:bodyPr wrap="square">
            <a:spAutoFit/>
          </a:bodyPr>
          <a:lstStyle/>
          <a:p>
            <a:pPr lvl="0" algn="ctr"/>
            <a:r>
              <a:rPr lang="tr-TR" sz="2800" b="1" dirty="0"/>
              <a:t>KURBAN İBADETİNİN ÖNEMİ </a:t>
            </a:r>
          </a:p>
        </p:txBody>
      </p:sp>
    </p:spTree>
    <p:extLst>
      <p:ext uri="{BB962C8B-B14F-4D97-AF65-F5344CB8AC3E}">
        <p14:creationId xmlns:p14="http://schemas.microsoft.com/office/powerpoint/2010/main" val="4083829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1350" dirty="0">
                <a:solidFill>
                  <a:schemeClr val="tx1"/>
                </a:solidFill>
              </a:rPr>
              <a:t>Bu sene </a:t>
            </a:r>
            <a:r>
              <a:rPr lang="tr-TR" sz="1350" b="1" dirty="0">
                <a:solidFill>
                  <a:schemeClr val="tx1"/>
                </a:solidFill>
              </a:rPr>
              <a:t>430 bini Türkiye’de, 633 bini yurt dışında olmak üzere 1 milyon 63 bin hisse </a:t>
            </a:r>
            <a:r>
              <a:rPr lang="tr-TR" sz="1350" dirty="0">
                <a:solidFill>
                  <a:schemeClr val="tx1"/>
                </a:solidFill>
              </a:rPr>
              <a:t>kurban vekâlet alınarak kesilmiştir. </a:t>
            </a:r>
          </a:p>
          <a:p>
            <a:pPr lvl="0"/>
            <a:r>
              <a:rPr lang="tr-TR" sz="1350" dirty="0">
                <a:solidFill>
                  <a:srgbClr val="FF0000"/>
                </a:solidFill>
              </a:rPr>
              <a:t>Yurt içinde 56 il ve 142 merkezde toplam 377,812 hissenin denetimi yapılmıştır. Yurt dışında 74 ülkede toplam 633 bin hisse kurban kesilmiştir. Bunlardan 99701 hisse kurban denetlenebilmiştir. Bazı bölgelerde sınırlı sayıda olsa da bazı sorunlarla karşılaşıldığı </a:t>
            </a:r>
          </a:p>
          <a:p>
            <a:pPr lvl="0"/>
            <a:endParaRPr lang="tr-TR" sz="1350" dirty="0">
              <a:solidFill>
                <a:srgbClr val="FF0000"/>
              </a:solidFill>
            </a:endParaRPr>
          </a:p>
          <a:p>
            <a:pPr marL="257175" indent="-257175">
              <a:buFont typeface="+mj-lt"/>
              <a:buAutoNum type="arabicPeriod"/>
            </a:pPr>
            <a:r>
              <a:rPr lang="tr-TR" sz="1350" dirty="0">
                <a:solidFill>
                  <a:schemeClr val="tx1"/>
                </a:solidFill>
              </a:rPr>
              <a:t>kesimlerde kurban sahiplerinin isimlerinin zikredilmediği </a:t>
            </a:r>
          </a:p>
          <a:p>
            <a:pPr marL="257175" indent="-257175">
              <a:buFont typeface="+mj-lt"/>
              <a:buAutoNum type="arabicPeriod"/>
            </a:pPr>
            <a:r>
              <a:rPr lang="tr-TR" sz="1350" dirty="0">
                <a:solidFill>
                  <a:schemeClr val="tx1"/>
                </a:solidFill>
              </a:rPr>
              <a:t>Vaat edilen 16 kilonun denkleştirilmesi için hisselerin karıştırıldığı </a:t>
            </a:r>
          </a:p>
          <a:p>
            <a:pPr marL="257175" indent="-257175">
              <a:buFont typeface="+mj-lt"/>
              <a:buAutoNum type="arabicPeriod"/>
            </a:pPr>
            <a:r>
              <a:rPr lang="tr-TR" sz="1350" dirty="0">
                <a:solidFill>
                  <a:schemeClr val="tx1"/>
                </a:solidFill>
              </a:rPr>
              <a:t>kurbanların kıbleye döndürülmesi hususuna dikkat edilmediği, </a:t>
            </a:r>
          </a:p>
          <a:p>
            <a:pPr marL="257175" indent="-257175">
              <a:buFont typeface="+mj-lt"/>
              <a:buAutoNum type="arabicPeriod"/>
            </a:pPr>
            <a:r>
              <a:rPr lang="tr-TR" sz="1350" dirty="0">
                <a:solidFill>
                  <a:schemeClr val="tx1"/>
                </a:solidFill>
              </a:rPr>
              <a:t>hayvanın canı çıkmadan kafasının bedeninden ayrıldığı </a:t>
            </a:r>
          </a:p>
          <a:p>
            <a:pPr marL="257175" indent="-257175">
              <a:buFont typeface="+mj-lt"/>
              <a:buAutoNum type="arabicPeriod"/>
            </a:pPr>
            <a:r>
              <a:rPr lang="tr-TR" sz="1350" dirty="0">
                <a:solidFill>
                  <a:schemeClr val="tx1"/>
                </a:solidFill>
              </a:rPr>
              <a:t>hisse başına yirmi kg’dan fazla et düşmesi durumunda, bu fazla olan hisselerle 20 (yirmi) </a:t>
            </a:r>
            <a:r>
              <a:rPr lang="tr-TR" sz="1350" dirty="0" err="1">
                <a:solidFill>
                  <a:schemeClr val="tx1"/>
                </a:solidFill>
              </a:rPr>
              <a:t>kg’den</a:t>
            </a:r>
            <a:r>
              <a:rPr lang="tr-TR" sz="1350" dirty="0">
                <a:solidFill>
                  <a:schemeClr val="tx1"/>
                </a:solidFill>
              </a:rPr>
              <a:t> eksik olan hisselerin tamamlandığı, </a:t>
            </a:r>
          </a:p>
          <a:p>
            <a:pPr marL="257175" indent="-257175">
              <a:buFont typeface="+mj-lt"/>
              <a:buAutoNum type="arabicPeriod"/>
            </a:pPr>
            <a:r>
              <a:rPr lang="tr-TR" sz="1350" dirty="0">
                <a:solidFill>
                  <a:schemeClr val="tx1"/>
                </a:solidFill>
              </a:rPr>
              <a:t>hayvanın yaşının kurban olmaya elverişli olmadığı </a:t>
            </a:r>
          </a:p>
          <a:p>
            <a:pPr marL="257175" indent="-257175">
              <a:buFont typeface="+mj-lt"/>
              <a:buAutoNum type="arabicPeriod"/>
            </a:pPr>
            <a:r>
              <a:rPr lang="tr-TR" sz="1350" dirty="0">
                <a:solidFill>
                  <a:schemeClr val="tx1"/>
                </a:solidFill>
              </a:rPr>
              <a:t>etlerin hepsinin bir havuzda toplanarak kaç hisse var ise herkese eşit bir şekilde dağıtım yapıldığı </a:t>
            </a:r>
          </a:p>
          <a:p>
            <a:pPr marL="257175" indent="-257175">
              <a:buFont typeface="+mj-lt"/>
              <a:buAutoNum type="arabicPeriod"/>
            </a:pPr>
            <a:r>
              <a:rPr lang="tr-TR" sz="1350" dirty="0">
                <a:solidFill>
                  <a:schemeClr val="tx1"/>
                </a:solidFill>
              </a:rPr>
              <a:t>kesilen hayvanların etlerinin kar amacı gözetmeden satılacağı </a:t>
            </a:r>
          </a:p>
          <a:p>
            <a:pPr marL="257175" indent="-257175">
              <a:buFont typeface="+mj-lt"/>
              <a:buAutoNum type="arabicPeriod"/>
            </a:pPr>
            <a:r>
              <a:rPr lang="tr-TR" sz="1350" dirty="0">
                <a:solidFill>
                  <a:schemeClr val="tx1"/>
                </a:solidFill>
              </a:rPr>
              <a:t>hayvanın aşırı derecede zayıf olduğu, </a:t>
            </a:r>
          </a:p>
          <a:p>
            <a:pPr marL="257175" indent="-257175">
              <a:buFont typeface="+mj-lt"/>
              <a:buAutoNum type="arabicPeriod"/>
            </a:pPr>
            <a:r>
              <a:rPr lang="tr-TR" sz="1350" dirty="0">
                <a:solidFill>
                  <a:schemeClr val="tx1"/>
                </a:solidFill>
              </a:rPr>
              <a:t>birkaç hayvanın ayağının aksadığı ve topalladığı </a:t>
            </a:r>
          </a:p>
          <a:p>
            <a:pPr marL="257175" indent="-257175">
              <a:buFont typeface="+mj-lt"/>
              <a:buAutoNum type="arabicPeriod"/>
            </a:pPr>
            <a:r>
              <a:rPr lang="tr-TR" sz="1350" dirty="0">
                <a:solidFill>
                  <a:schemeClr val="tx1"/>
                </a:solidFill>
              </a:rPr>
              <a:t>elektroşok kullanılarak hayvanlara eziyet edildiği </a:t>
            </a:r>
          </a:p>
          <a:p>
            <a:pPr marL="257175" indent="-257175">
              <a:buFont typeface="+mj-lt"/>
              <a:buAutoNum type="arabicPeriod"/>
            </a:pPr>
            <a:r>
              <a:rPr lang="tr-TR" sz="1350" dirty="0">
                <a:solidFill>
                  <a:schemeClr val="tx1"/>
                </a:solidFill>
              </a:rPr>
              <a:t>hijyenin çok kötü olduğu, </a:t>
            </a:r>
          </a:p>
          <a:p>
            <a:pPr marL="257175" indent="-257175">
              <a:buFont typeface="+mj-lt"/>
              <a:buAutoNum type="arabicPeriod"/>
            </a:pPr>
            <a:r>
              <a:rPr lang="tr-TR" sz="1350" dirty="0">
                <a:solidFill>
                  <a:schemeClr val="tx1"/>
                </a:solidFill>
              </a:rPr>
              <a:t>kesim esnasında dini usullere dikkat edilmediği, ehil olmayan kişiler tarafından kesim yapıldığı görülmüştür. </a:t>
            </a:r>
          </a:p>
        </p:txBody>
      </p:sp>
    </p:spTree>
    <p:extLst>
      <p:ext uri="{BB962C8B-B14F-4D97-AF65-F5344CB8AC3E}">
        <p14:creationId xmlns:p14="http://schemas.microsoft.com/office/powerpoint/2010/main" val="64546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119675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800" b="1" u="sng" dirty="0">
                <a:solidFill>
                  <a:schemeClr val="tx1"/>
                </a:solidFill>
              </a:rPr>
              <a:t>KURBAN KESEN MEDENİYETLERLE KESMEYEN MEDENİYETLER ARASINDA BİR BAĞLANTI VAR MIDIR?</a:t>
            </a:r>
            <a:endParaRPr lang="tr-TR" sz="2800" dirty="0">
              <a:solidFill>
                <a:schemeClr val="tx1"/>
              </a:solidFill>
            </a:endParaRPr>
          </a:p>
        </p:txBody>
      </p:sp>
      <p:sp>
        <p:nvSpPr>
          <p:cNvPr id="7" name="6 Çapraz Köşesi Kesik Dikdörtgen"/>
          <p:cNvSpPr/>
          <p:nvPr/>
        </p:nvSpPr>
        <p:spPr>
          <a:xfrm>
            <a:off x="142844" y="1196752"/>
            <a:ext cx="8786874" cy="566124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800" dirty="0">
                <a:solidFill>
                  <a:schemeClr val="tx1"/>
                </a:solidFill>
              </a:rPr>
              <a:t>İnsanda bir takım içgüdüler vardır. Saldırganlık, kan akıtma, vurma, kırma</a:t>
            </a:r>
            <a:r>
              <a:rPr lang="tr-TR" sz="2800" dirty="0" smtClean="0">
                <a:solidFill>
                  <a:schemeClr val="tx1"/>
                </a:solidFill>
              </a:rPr>
              <a:t>, </a:t>
            </a:r>
            <a:r>
              <a:rPr lang="tr-TR" sz="2800" dirty="0">
                <a:solidFill>
                  <a:schemeClr val="tx1"/>
                </a:solidFill>
              </a:rPr>
              <a:t>işkence vb. kuranı kerim bakara suresi 30 ayette bunu bizlere ifade etmektedir.</a:t>
            </a:r>
          </a:p>
          <a:p>
            <a:pPr algn="ctr"/>
            <a:r>
              <a:rPr lang="ar-SA" sz="2800" dirty="0">
                <a:solidFill>
                  <a:schemeClr val="tx1"/>
                </a:solidFill>
                <a:cs typeface="Emine" panose="03020400000000000000" pitchFamily="66" charset="-78"/>
              </a:rPr>
              <a:t>قَالُوا اَتَجْعَلُ </a:t>
            </a:r>
            <a:r>
              <a:rPr lang="ar-SA" sz="2800" dirty="0" smtClean="0">
                <a:solidFill>
                  <a:schemeClr val="tx1"/>
                </a:solidFill>
                <a:cs typeface="Emine" panose="03020400000000000000" pitchFamily="66" charset="-78"/>
              </a:rPr>
              <a:t>فيهَا </a:t>
            </a:r>
            <a:r>
              <a:rPr lang="ar-SA" sz="2800" dirty="0">
                <a:solidFill>
                  <a:schemeClr val="tx1"/>
                </a:solidFill>
                <a:cs typeface="Emine" panose="03020400000000000000" pitchFamily="66" charset="-78"/>
              </a:rPr>
              <a:t>مَنْ يُفْسِدُ </a:t>
            </a:r>
            <a:r>
              <a:rPr lang="ar-SA" sz="2800" dirty="0" smtClean="0">
                <a:solidFill>
                  <a:schemeClr val="tx1"/>
                </a:solidFill>
                <a:cs typeface="Emine" panose="03020400000000000000" pitchFamily="66" charset="-78"/>
              </a:rPr>
              <a:t>فيهَا </a:t>
            </a:r>
            <a:r>
              <a:rPr lang="ar-SA" sz="2800" dirty="0">
                <a:solidFill>
                  <a:schemeClr val="tx1"/>
                </a:solidFill>
                <a:cs typeface="Emine" panose="03020400000000000000" pitchFamily="66" charset="-78"/>
              </a:rPr>
              <a:t>وَيَسْفِكُ الدِّمَاءَ</a:t>
            </a:r>
            <a:endParaRPr lang="tr-TR" sz="2800" dirty="0">
              <a:solidFill>
                <a:schemeClr val="tx1"/>
              </a:solidFill>
              <a:cs typeface="Emine" panose="03020400000000000000" pitchFamily="66" charset="-78"/>
            </a:endParaRPr>
          </a:p>
          <a:p>
            <a:pPr algn="just"/>
            <a:r>
              <a:rPr lang="tr-TR" sz="2800" dirty="0">
                <a:solidFill>
                  <a:schemeClr val="tx1"/>
                </a:solidFill>
              </a:rPr>
              <a:t>“Onlar: </a:t>
            </a:r>
            <a:r>
              <a:rPr lang="tr-TR" sz="2800" b="1" u="sng" dirty="0">
                <a:solidFill>
                  <a:schemeClr val="tx1"/>
                </a:solidFill>
              </a:rPr>
              <a:t>Bizler </a:t>
            </a:r>
            <a:r>
              <a:rPr lang="tr-TR" sz="2800" b="1" u="sng" dirty="0" err="1">
                <a:solidFill>
                  <a:schemeClr val="tx1"/>
                </a:solidFill>
              </a:rPr>
              <a:t>hamdinle</a:t>
            </a:r>
            <a:r>
              <a:rPr lang="tr-TR" sz="2800" b="1" u="sng" dirty="0">
                <a:solidFill>
                  <a:schemeClr val="tx1"/>
                </a:solidFill>
              </a:rPr>
              <a:t> seni </a:t>
            </a:r>
            <a:r>
              <a:rPr lang="tr-TR" sz="2800" b="1" u="sng" dirty="0" err="1">
                <a:solidFill>
                  <a:schemeClr val="tx1"/>
                </a:solidFill>
              </a:rPr>
              <a:t>tesbih</a:t>
            </a:r>
            <a:r>
              <a:rPr lang="tr-TR" sz="2800" b="1" u="sng" dirty="0">
                <a:solidFill>
                  <a:schemeClr val="tx1"/>
                </a:solidFill>
              </a:rPr>
              <a:t> ve seni takdis edip dururken, yeryüzünde fesat çıkaracak, orada kan dökecek birini mi yaratacaksın</a:t>
            </a:r>
            <a:r>
              <a:rPr lang="tr-TR" sz="2800" dirty="0">
                <a:solidFill>
                  <a:schemeClr val="tx1"/>
                </a:solidFill>
              </a:rPr>
              <a:t>? dediler.”  </a:t>
            </a:r>
          </a:p>
          <a:p>
            <a:pPr algn="just"/>
            <a:r>
              <a:rPr lang="tr-TR" sz="2800" dirty="0">
                <a:solidFill>
                  <a:schemeClr val="tx1"/>
                </a:solidFill>
              </a:rPr>
              <a:t>İşte insanda var olan içgüdüleri dengede tutmak gerekir. </a:t>
            </a:r>
            <a:r>
              <a:rPr lang="tr-TR" sz="2800" dirty="0">
                <a:solidFill>
                  <a:srgbClr val="FF0000"/>
                </a:solidFill>
              </a:rPr>
              <a:t>Dinin amacı insanı her anlamda olgunlaştırarak Allah’a yaklaştırmaktır. Kurban ibadeti de insana bir takım faydalar sağlayan, kan akıtma, vurma-kırma, yakma gibi bazı içgüdüleri dengeleyen ve etkisini kıran bir özelliğe sahiptir. </a:t>
            </a:r>
          </a:p>
          <a:p>
            <a:pPr algn="just"/>
            <a:r>
              <a:rPr lang="tr-TR" sz="2800" b="1" dirty="0">
                <a:solidFill>
                  <a:srgbClr val="7030A0"/>
                </a:solidFill>
              </a:rPr>
              <a:t>“Kurban kanı akıtmak insan kanı akıtmaya engeldir”</a:t>
            </a:r>
            <a:endParaRPr lang="tr-TR" sz="2800" dirty="0">
              <a:solidFill>
                <a:srgbClr val="7030A0"/>
              </a:solidFill>
            </a:endParaRPr>
          </a:p>
        </p:txBody>
      </p:sp>
    </p:spTree>
    <p:extLst>
      <p:ext uri="{BB962C8B-B14F-4D97-AF65-F5344CB8AC3E}">
        <p14:creationId xmlns:p14="http://schemas.microsoft.com/office/powerpoint/2010/main" val="39311270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119675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800" b="1" u="sng" dirty="0">
                <a:solidFill>
                  <a:schemeClr val="tx1"/>
                </a:solidFill>
              </a:rPr>
              <a:t>KURBAN KESEN MEDENİYETLERLE KESMEYEN MEDENİYETLER ARASINDA BİR BAĞLANTI VAR MIDIR?</a:t>
            </a:r>
            <a:endParaRPr lang="tr-TR" sz="2800" dirty="0">
              <a:solidFill>
                <a:schemeClr val="tx1"/>
              </a:solidFill>
            </a:endParaRPr>
          </a:p>
        </p:txBody>
      </p:sp>
      <p:sp>
        <p:nvSpPr>
          <p:cNvPr id="7" name="6 Çapraz Köşesi Kesik Dikdörtgen"/>
          <p:cNvSpPr/>
          <p:nvPr/>
        </p:nvSpPr>
        <p:spPr>
          <a:xfrm>
            <a:off x="142844" y="1196752"/>
            <a:ext cx="8786874" cy="566124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b="1" u="sng" dirty="0">
                <a:solidFill>
                  <a:schemeClr val="tx1"/>
                </a:solidFill>
              </a:rPr>
              <a:t>Kurban kesen medeniyetlerde:</a:t>
            </a:r>
            <a:endParaRPr lang="tr-TR" sz="2800" dirty="0">
              <a:solidFill>
                <a:schemeClr val="tx1"/>
              </a:solidFill>
            </a:endParaRPr>
          </a:p>
          <a:p>
            <a:pPr marL="457200" lvl="0" indent="-457200">
              <a:buFont typeface="Arial" panose="020B0604020202020204" pitchFamily="34" charset="0"/>
              <a:buChar char="•"/>
            </a:pPr>
            <a:r>
              <a:rPr lang="tr-TR" sz="2800" dirty="0">
                <a:solidFill>
                  <a:schemeClr val="tx1"/>
                </a:solidFill>
              </a:rPr>
              <a:t>Savaşlarda kadın, çocuk, yaşlı, silahsız ve din adamları öldürülmez.</a:t>
            </a:r>
          </a:p>
          <a:p>
            <a:pPr marL="457200" lvl="0" indent="-457200">
              <a:buFont typeface="Arial" panose="020B0604020202020204" pitchFamily="34" charset="0"/>
              <a:buChar char="•"/>
            </a:pPr>
            <a:r>
              <a:rPr lang="tr-TR" sz="2800" dirty="0">
                <a:solidFill>
                  <a:schemeClr val="tx1"/>
                </a:solidFill>
              </a:rPr>
              <a:t>Esirlere hiçbir surette işkence ve kötü muamele yapılamaz.</a:t>
            </a:r>
          </a:p>
          <a:p>
            <a:pPr marL="457200" lvl="0" indent="-457200">
              <a:buFont typeface="Arial" panose="020B0604020202020204" pitchFamily="34" charset="0"/>
              <a:buChar char="•"/>
            </a:pPr>
            <a:r>
              <a:rPr lang="tr-TR" sz="2800" dirty="0">
                <a:solidFill>
                  <a:schemeClr val="tx1"/>
                </a:solidFill>
              </a:rPr>
              <a:t>Aile içi şiddet ve huzursuzluklar azdır. Boşanma oranları azdır. (Günümüzde artmıştır)</a:t>
            </a:r>
          </a:p>
          <a:p>
            <a:pPr marL="457200" lvl="0" indent="-457200">
              <a:buFont typeface="Arial" panose="020B0604020202020204" pitchFamily="34" charset="0"/>
              <a:buChar char="•"/>
            </a:pPr>
            <a:r>
              <a:rPr lang="tr-TR" sz="2800" dirty="0">
                <a:solidFill>
                  <a:schemeClr val="tx1"/>
                </a:solidFill>
              </a:rPr>
              <a:t>Sporlarında sadelik vardır. Yüzme, güreş, atıcılık vb.</a:t>
            </a:r>
          </a:p>
          <a:p>
            <a:pPr marL="457200" lvl="0" indent="-457200">
              <a:buFont typeface="Arial" panose="020B0604020202020204" pitchFamily="34" charset="0"/>
              <a:buChar char="•"/>
            </a:pPr>
            <a:r>
              <a:rPr lang="tr-TR" sz="2800" dirty="0">
                <a:solidFill>
                  <a:schemeClr val="tx1"/>
                </a:solidFill>
              </a:rPr>
              <a:t>Eğlence tarzlarında şiddet yoktur.</a:t>
            </a:r>
          </a:p>
          <a:p>
            <a:pPr marL="457200" lvl="0" indent="-457200">
              <a:buFont typeface="Arial" panose="020B0604020202020204" pitchFamily="34" charset="0"/>
              <a:buChar char="•"/>
            </a:pPr>
            <a:r>
              <a:rPr lang="tr-TR" sz="2800" dirty="0">
                <a:solidFill>
                  <a:schemeClr val="tx1"/>
                </a:solidFill>
              </a:rPr>
              <a:t>Akıl hastalarını tedavide musikiyi kullanmışlar.</a:t>
            </a:r>
          </a:p>
          <a:p>
            <a:pPr marL="457200" lvl="0" indent="-457200">
              <a:buFont typeface="Arial" panose="020B0604020202020204" pitchFamily="34" charset="0"/>
              <a:buChar char="•"/>
            </a:pPr>
            <a:r>
              <a:rPr lang="tr-TR" sz="2800" dirty="0">
                <a:solidFill>
                  <a:schemeClr val="tx1"/>
                </a:solidFill>
              </a:rPr>
              <a:t>Toplumda cinayetler, suç oranları yok denecek kadar azdır. (Günümüzde artmıştır)</a:t>
            </a:r>
          </a:p>
        </p:txBody>
      </p:sp>
    </p:spTree>
    <p:extLst>
      <p:ext uri="{BB962C8B-B14F-4D97-AF65-F5344CB8AC3E}">
        <p14:creationId xmlns:p14="http://schemas.microsoft.com/office/powerpoint/2010/main" val="26892375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119675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800" b="1" u="sng" dirty="0">
                <a:solidFill>
                  <a:schemeClr val="tx1"/>
                </a:solidFill>
              </a:rPr>
              <a:t>KURBAN KESEN MEDENİYETLERLE KESMEYEN MEDENİYETLER ARASINDA BİR BAĞLANTI VAR MIDIR?</a:t>
            </a:r>
            <a:endParaRPr lang="tr-TR" sz="2800" dirty="0">
              <a:solidFill>
                <a:schemeClr val="tx1"/>
              </a:solidFill>
            </a:endParaRPr>
          </a:p>
        </p:txBody>
      </p:sp>
      <p:sp>
        <p:nvSpPr>
          <p:cNvPr id="7" name="6 Çapraz Köşesi Kesik Dikdörtgen"/>
          <p:cNvSpPr/>
          <p:nvPr/>
        </p:nvSpPr>
        <p:spPr>
          <a:xfrm>
            <a:off x="142844" y="1196752"/>
            <a:ext cx="8786874" cy="566124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u="sng" dirty="0" smtClean="0">
                <a:solidFill>
                  <a:schemeClr val="tx1"/>
                </a:solidFill>
              </a:rPr>
              <a:t>Kurban kesmeyen medeniyetlerde:</a:t>
            </a:r>
          </a:p>
          <a:p>
            <a:pPr marL="342900" lvl="0" indent="-342900" algn="just">
              <a:buFont typeface="Arial" panose="020B0604020202020204" pitchFamily="34" charset="0"/>
              <a:buChar char="•"/>
            </a:pPr>
            <a:r>
              <a:rPr lang="tr-TR" sz="2200" dirty="0" smtClean="0">
                <a:solidFill>
                  <a:schemeClr val="tx1"/>
                </a:solidFill>
              </a:rPr>
              <a:t>Savaşlarında herkes öldürülür</a:t>
            </a:r>
          </a:p>
          <a:p>
            <a:pPr marL="342900" lvl="0" indent="-342900" algn="just">
              <a:buFont typeface="Arial" panose="020B0604020202020204" pitchFamily="34" charset="0"/>
              <a:buChar char="•"/>
            </a:pPr>
            <a:r>
              <a:rPr lang="tr-TR" sz="2200" dirty="0" smtClean="0">
                <a:solidFill>
                  <a:schemeClr val="tx1"/>
                </a:solidFill>
              </a:rPr>
              <a:t>Esirler insan muamelesi görmez</a:t>
            </a:r>
          </a:p>
          <a:p>
            <a:pPr marL="342900" lvl="0" indent="-342900" algn="just">
              <a:buFont typeface="Arial" panose="020B0604020202020204" pitchFamily="34" charset="0"/>
              <a:buChar char="•"/>
            </a:pPr>
            <a:r>
              <a:rPr lang="tr-TR" sz="2200" dirty="0" smtClean="0">
                <a:solidFill>
                  <a:schemeClr val="tx1"/>
                </a:solidFill>
              </a:rPr>
              <a:t>Aile içi şiddet ve huzursuzluklar fazladır. Boşanma oranları fazladır.</a:t>
            </a:r>
          </a:p>
          <a:p>
            <a:pPr marL="342900" lvl="0" indent="-342900" algn="just">
              <a:buFont typeface="Arial" panose="020B0604020202020204" pitchFamily="34" charset="0"/>
              <a:buChar char="•"/>
            </a:pPr>
            <a:r>
              <a:rPr lang="tr-TR" sz="2200" dirty="0" smtClean="0">
                <a:solidFill>
                  <a:schemeClr val="tx1"/>
                </a:solidFill>
              </a:rPr>
              <a:t>Sporları kan ve şiddete dayanır. Boks, stadyumlarda vahşet, araba yarışları vs. ateş, kan, ölüm..</a:t>
            </a:r>
          </a:p>
          <a:p>
            <a:pPr marL="342900" lvl="0" indent="-342900" algn="just">
              <a:buFont typeface="Arial" panose="020B0604020202020204" pitchFamily="34" charset="0"/>
              <a:buChar char="•"/>
            </a:pPr>
            <a:r>
              <a:rPr lang="tr-TR" sz="2200" dirty="0" smtClean="0">
                <a:solidFill>
                  <a:schemeClr val="tx1"/>
                </a:solidFill>
              </a:rPr>
              <a:t>Eğlenceleri şiddete dönüşecek öğeler içerir. Yakma-yıkma, asma-kesme,</a:t>
            </a:r>
          </a:p>
          <a:p>
            <a:pPr marL="342900" lvl="0" indent="-342900" algn="just">
              <a:buFont typeface="Arial" panose="020B0604020202020204" pitchFamily="34" charset="0"/>
              <a:buChar char="•"/>
            </a:pPr>
            <a:r>
              <a:rPr lang="tr-TR" sz="2200" dirty="0" smtClean="0">
                <a:solidFill>
                  <a:schemeClr val="tx1"/>
                </a:solidFill>
              </a:rPr>
              <a:t>Akıl hastalarını kırbaçlayarak tedavi yöntemleri uygulamışlar.</a:t>
            </a:r>
          </a:p>
          <a:p>
            <a:pPr marL="342900" lvl="0" indent="-342900" algn="just">
              <a:buFont typeface="Arial" panose="020B0604020202020204" pitchFamily="34" charset="0"/>
              <a:buChar char="•"/>
            </a:pPr>
            <a:r>
              <a:rPr lang="tr-TR" sz="2200" dirty="0" smtClean="0">
                <a:solidFill>
                  <a:schemeClr val="tx1"/>
                </a:solidFill>
              </a:rPr>
              <a:t>Toplularında kan olayları çoktur. Suç oranları fazladır.</a:t>
            </a:r>
          </a:p>
          <a:p>
            <a:pPr marL="342900" lvl="0" indent="-342900" algn="just">
              <a:buFont typeface="Arial" panose="020B0604020202020204" pitchFamily="34" charset="0"/>
              <a:buChar char="•"/>
            </a:pPr>
            <a:r>
              <a:rPr lang="tr-TR" sz="2200" dirty="0" smtClean="0">
                <a:solidFill>
                  <a:schemeClr val="tx1"/>
                </a:solidFill>
              </a:rPr>
              <a:t>İspanyolların boğa bayramlarında işkence edilerek öldürülen boğalar…</a:t>
            </a:r>
          </a:p>
          <a:p>
            <a:pPr marL="342900" lvl="0" indent="-342900" algn="just">
              <a:buFont typeface="Arial" panose="020B0604020202020204" pitchFamily="34" charset="0"/>
              <a:buChar char="•"/>
            </a:pPr>
            <a:r>
              <a:rPr lang="tr-TR" sz="2200" dirty="0" smtClean="0">
                <a:solidFill>
                  <a:schemeClr val="tx1"/>
                </a:solidFill>
              </a:rPr>
              <a:t>İnsan avı bir spor olarak bazı yerlerde zengin sporu olarak yapılmaktadır.</a:t>
            </a:r>
          </a:p>
          <a:p>
            <a:pPr marL="342900" lvl="0" indent="-342900" algn="just">
              <a:buFont typeface="Arial" panose="020B0604020202020204" pitchFamily="34" charset="0"/>
              <a:buChar char="•"/>
            </a:pPr>
            <a:r>
              <a:rPr lang="tr-TR" sz="2200" dirty="0" smtClean="0">
                <a:solidFill>
                  <a:schemeClr val="tx1"/>
                </a:solidFill>
              </a:rPr>
              <a:t>Neticesi sadece ölüm olan bir çek müsabakalar düzenlenmekte ve tonlarca para harcanmaktadır.</a:t>
            </a:r>
            <a:endParaRPr lang="tr-TR" sz="2200" dirty="0">
              <a:solidFill>
                <a:schemeClr val="tx1"/>
              </a:solidFill>
            </a:endParaRPr>
          </a:p>
        </p:txBody>
      </p:sp>
    </p:spTree>
    <p:extLst>
      <p:ext uri="{BB962C8B-B14F-4D97-AF65-F5344CB8AC3E}">
        <p14:creationId xmlns:p14="http://schemas.microsoft.com/office/powerpoint/2010/main" val="27207627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a:off x="0" y="0"/>
            <a:ext cx="9144000" cy="1196752"/>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2800" b="1" u="sng" dirty="0">
                <a:solidFill>
                  <a:schemeClr val="tx1"/>
                </a:solidFill>
              </a:rPr>
              <a:t>KURBAN KESEN MEDENİYETLERLE KESMEYEN MEDENİYETLER ARASINDA BİR BAĞLANTI VAR MIDIR?</a:t>
            </a:r>
            <a:endParaRPr lang="tr-TR" sz="2800" dirty="0">
              <a:solidFill>
                <a:schemeClr val="tx1"/>
              </a:solidFill>
            </a:endParaRPr>
          </a:p>
        </p:txBody>
      </p:sp>
      <p:sp>
        <p:nvSpPr>
          <p:cNvPr id="7" name="6 Çapraz Köşesi Kesik Dikdörtgen"/>
          <p:cNvSpPr/>
          <p:nvPr/>
        </p:nvSpPr>
        <p:spPr>
          <a:xfrm>
            <a:off x="142844" y="1196752"/>
            <a:ext cx="8786874" cy="5661248"/>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a:solidFill>
                  <a:schemeClr val="tx1"/>
                </a:solidFill>
              </a:rPr>
              <a:t>Aynı şekilde kurban kesmeyen milletlerin de niçin kan dökücü ve vahşi mizaçlı olduklarını... </a:t>
            </a:r>
            <a:endParaRPr lang="tr-TR" sz="2400" dirty="0" smtClean="0">
              <a:solidFill>
                <a:schemeClr val="tx1"/>
              </a:solidFill>
            </a:endParaRPr>
          </a:p>
          <a:p>
            <a:pPr algn="just"/>
            <a:r>
              <a:rPr lang="tr-TR" sz="2400" b="1" u="sng" dirty="0" smtClean="0">
                <a:solidFill>
                  <a:srgbClr val="FF0000"/>
                </a:solidFill>
              </a:rPr>
              <a:t>"</a:t>
            </a:r>
            <a:r>
              <a:rPr lang="tr-TR" sz="2400" b="1" u="sng" dirty="0">
                <a:solidFill>
                  <a:srgbClr val="FF0000"/>
                </a:solidFill>
              </a:rPr>
              <a:t>Kurban kesmeyen milletlerin </a:t>
            </a:r>
            <a:r>
              <a:rPr lang="tr-TR" sz="2400" b="1" u="sng" dirty="0" smtClean="0">
                <a:solidFill>
                  <a:srgbClr val="FF0000"/>
                </a:solidFill>
              </a:rPr>
              <a:t>harplerde </a:t>
            </a:r>
            <a:r>
              <a:rPr lang="tr-TR" sz="2400" b="1" u="sng" dirty="0">
                <a:solidFill>
                  <a:srgbClr val="FF0000"/>
                </a:solidFill>
              </a:rPr>
              <a:t>düşmanlarına karşı takındıkları tavırlar da o millet mensubu fertlerin kendi içlerinde birbirlerine ve bizzat kendilerine karşı takınmış oldukları tavırdan daha başka bir davranış şeması göstermektedir. </a:t>
            </a:r>
            <a:endParaRPr lang="tr-TR" sz="2400" b="1" u="sng" dirty="0" smtClean="0">
              <a:solidFill>
                <a:srgbClr val="FF0000"/>
              </a:solidFill>
            </a:endParaRPr>
          </a:p>
          <a:p>
            <a:pPr algn="just"/>
            <a:r>
              <a:rPr lang="tr-TR" sz="2400" b="1" u="sng" dirty="0" smtClean="0">
                <a:solidFill>
                  <a:schemeClr val="tx1"/>
                </a:solidFill>
              </a:rPr>
              <a:t>Aynı </a:t>
            </a:r>
            <a:r>
              <a:rPr lang="tr-TR" sz="2400" b="1" u="sng" dirty="0">
                <a:solidFill>
                  <a:schemeClr val="tx1"/>
                </a:solidFill>
              </a:rPr>
              <a:t>sertlikler, aynı aşırılık ve düşmanca davranışlar./ </a:t>
            </a:r>
            <a:endParaRPr lang="tr-TR" sz="2400" b="1" u="sng" dirty="0" smtClean="0">
              <a:solidFill>
                <a:schemeClr val="tx1"/>
              </a:solidFill>
            </a:endParaRPr>
          </a:p>
          <a:p>
            <a:pPr algn="just"/>
            <a:r>
              <a:rPr lang="tr-TR" sz="2400" b="1" u="sng" dirty="0" smtClean="0">
                <a:solidFill>
                  <a:srgbClr val="7030A0"/>
                </a:solidFill>
              </a:rPr>
              <a:t>Ringlerde</a:t>
            </a:r>
            <a:r>
              <a:rPr lang="tr-TR" sz="2400" b="1" u="sng" dirty="0">
                <a:solidFill>
                  <a:srgbClr val="7030A0"/>
                </a:solidFill>
              </a:rPr>
              <a:t>, arenalarda kanlar içinde can veren, pistlerde veya meydanlarda odun yığınları arasında diri diri yakılan bu insanlar, hep bu medeniyetlerin kendi taraftarlarına tatmin sağlamak için feda etmek mecburiyetinde kaldıkları kurbanlardır." </a:t>
            </a:r>
            <a:endParaRPr lang="tr-TR" sz="2400" b="1" u="sng" dirty="0" smtClean="0">
              <a:solidFill>
                <a:srgbClr val="7030A0"/>
              </a:solidFill>
            </a:endParaRPr>
          </a:p>
          <a:p>
            <a:pPr algn="just"/>
            <a:r>
              <a:rPr lang="tr-TR" sz="1600" dirty="0" smtClean="0">
                <a:solidFill>
                  <a:schemeClr val="tx1"/>
                </a:solidFill>
              </a:rPr>
              <a:t>(</a:t>
            </a:r>
            <a:r>
              <a:rPr lang="tr-TR" sz="1600" dirty="0">
                <a:solidFill>
                  <a:schemeClr val="tx1"/>
                </a:solidFill>
              </a:rPr>
              <a:t>Kurban Kesmenin Psikolojik Temelleri, Dr. Ali Murat </a:t>
            </a:r>
            <a:r>
              <a:rPr lang="tr-TR" sz="1600" dirty="0" err="1">
                <a:solidFill>
                  <a:schemeClr val="tx1"/>
                </a:solidFill>
              </a:rPr>
              <a:t>Daryal</a:t>
            </a:r>
            <a:r>
              <a:rPr lang="tr-TR" sz="1600" dirty="0">
                <a:solidFill>
                  <a:schemeClr val="tx1"/>
                </a:solidFill>
              </a:rPr>
              <a:t>, İst. 1980, s. 71 ve 111). </a:t>
            </a:r>
            <a:endParaRPr lang="tr-TR" sz="1600" dirty="0" smtClean="0">
              <a:solidFill>
                <a:schemeClr val="tx1"/>
              </a:solidFill>
            </a:endParaRPr>
          </a:p>
          <a:p>
            <a:pPr algn="just"/>
            <a:endParaRPr lang="tr-TR" sz="1600" dirty="0">
              <a:solidFill>
                <a:schemeClr val="tx1"/>
              </a:solidFill>
            </a:endParaRPr>
          </a:p>
          <a:p>
            <a:pPr algn="just"/>
            <a:endParaRPr lang="tr-TR" sz="1600" dirty="0">
              <a:solidFill>
                <a:schemeClr val="tx1"/>
              </a:solidFill>
            </a:endParaRPr>
          </a:p>
        </p:txBody>
      </p:sp>
    </p:spTree>
    <p:extLst>
      <p:ext uri="{BB962C8B-B14F-4D97-AF65-F5344CB8AC3E}">
        <p14:creationId xmlns:p14="http://schemas.microsoft.com/office/powerpoint/2010/main" val="18850059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idris\Desktop\Kurban\11f108ada3a4493df304e517863fa368.jpg"/>
          <p:cNvPicPr>
            <a:picLocks noChangeAspect="1" noChangeArrowheads="1"/>
          </p:cNvPicPr>
          <p:nvPr/>
        </p:nvPicPr>
        <p:blipFill rotWithShape="1">
          <a:blip r:embed="rId2">
            <a:extLst>
              <a:ext uri="{28A0092B-C50C-407E-A947-70E740481C1C}">
                <a14:useLocalDpi xmlns:a14="http://schemas.microsoft.com/office/drawing/2010/main" val="0"/>
              </a:ext>
            </a:extLst>
          </a:blip>
          <a:srcRect t="18286" b="7697"/>
          <a:stretch/>
        </p:blipFill>
        <p:spPr bwMode="auto">
          <a:xfrm>
            <a:off x="1781289" y="3501008"/>
            <a:ext cx="5581422" cy="2888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11 Çapraz Köşesi Kesik Dikdörtgen"/>
          <p:cNvSpPr/>
          <p:nvPr/>
        </p:nvSpPr>
        <p:spPr>
          <a:xfrm>
            <a:off x="539552" y="237469"/>
            <a:ext cx="8461604" cy="2471451"/>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dirty="0" smtClean="0">
                <a:solidFill>
                  <a:schemeClr val="tx1"/>
                </a:solidFill>
              </a:rPr>
              <a:t>Ey Müslüman Kardeşim: Kurban İlk İbadettir.</a:t>
            </a:r>
          </a:p>
          <a:p>
            <a:pPr algn="just"/>
            <a:r>
              <a:rPr lang="tr-TR" sz="3200" b="1" dirty="0" smtClean="0">
                <a:solidFill>
                  <a:srgbClr val="FF0000"/>
                </a:solidFill>
              </a:rPr>
              <a:t>Müslümanlar, birbirlerini </a:t>
            </a:r>
            <a:r>
              <a:rPr lang="tr-TR" sz="3200" b="1" dirty="0">
                <a:solidFill>
                  <a:srgbClr val="FF0000"/>
                </a:solidFill>
              </a:rPr>
              <a:t>hayvan gibi kurban etmeyi </a:t>
            </a:r>
            <a:r>
              <a:rPr lang="tr-TR" sz="3200" b="1" dirty="0" smtClean="0">
                <a:solidFill>
                  <a:srgbClr val="FF0000"/>
                </a:solidFill>
              </a:rPr>
              <a:t>bırakıp;</a:t>
            </a:r>
          </a:p>
          <a:p>
            <a:pPr algn="just"/>
            <a:r>
              <a:rPr lang="tr-TR" sz="3200" dirty="0" smtClean="0">
                <a:solidFill>
                  <a:srgbClr val="002060"/>
                </a:solidFill>
                <a:effectLst>
                  <a:outerShdw blurRad="38100" dist="38100" dir="2700000" algn="tl">
                    <a:srgbClr val="000000">
                      <a:alpha val="43137"/>
                    </a:srgbClr>
                  </a:outerShdw>
                </a:effectLst>
              </a:rPr>
              <a:t>hayvanları, haklarına riayet ederek Kurban etseler </a:t>
            </a:r>
            <a:r>
              <a:rPr lang="tr-TR" sz="3200" b="1" dirty="0" smtClean="0">
                <a:solidFill>
                  <a:srgbClr val="7030A0"/>
                </a:solidFill>
              </a:rPr>
              <a:t>Müslümanlar arasında ve Müslüman toplumlarda zulüm biter.</a:t>
            </a:r>
            <a:endParaRPr lang="tr-TR" sz="3000" b="1" dirty="0" smtClean="0">
              <a:solidFill>
                <a:srgbClr val="7030A0"/>
              </a:solidFill>
            </a:endParaRPr>
          </a:p>
        </p:txBody>
      </p:sp>
      <p:sp>
        <p:nvSpPr>
          <p:cNvPr id="4" name="Text Box 3"/>
          <p:cNvSpPr txBox="1">
            <a:spLocks noChangeArrowheads="1"/>
          </p:cNvSpPr>
          <p:nvPr/>
        </p:nvSpPr>
        <p:spPr bwMode="auto">
          <a:xfrm rot="16200000">
            <a:off x="-3151060"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 Allah’a Bağlılık Ve Teslimiyettir</a:t>
            </a:r>
          </a:p>
        </p:txBody>
      </p:sp>
      <p:sp>
        <p:nvSpPr>
          <p:cNvPr id="5" name="Text Box 3"/>
          <p:cNvSpPr txBox="1">
            <a:spLocks noChangeArrowheads="1"/>
          </p:cNvSpPr>
          <p:nvPr/>
        </p:nvSpPr>
        <p:spPr bwMode="auto">
          <a:xfrm>
            <a:off x="0" y="6500834"/>
            <a:ext cx="9144000" cy="400110"/>
          </a:xfrm>
          <a:prstGeom prst="rect">
            <a:avLst/>
          </a:prstGeom>
          <a:noFill/>
          <a:ln w="9525">
            <a:noFill/>
            <a:miter lim="800000"/>
            <a:headEnd/>
            <a:tailEnd/>
          </a:ln>
        </p:spPr>
        <p:txBody>
          <a:bodyPr wrap="square">
            <a:spAutoFit/>
          </a:bodyPr>
          <a:lstStyle/>
          <a:p>
            <a:pPr algn="ctr" eaLnBrk="0" hangingPunct="0"/>
            <a:endParaRPr lang="tr-TR" sz="20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574780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Çapraz Köşesi Kesik Dikdörtgen"/>
          <p:cNvSpPr/>
          <p:nvPr/>
        </p:nvSpPr>
        <p:spPr>
          <a:xfrm rot="19875077">
            <a:off x="-18040" y="1954866"/>
            <a:ext cx="9102080" cy="2708920"/>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7200" b="1" dirty="0">
                <a:solidFill>
                  <a:srgbClr val="FF0000"/>
                </a:solidFill>
                <a:effectLst>
                  <a:outerShdw blurRad="38100" dist="38100" dir="2700000" algn="tl">
                    <a:srgbClr val="000000">
                      <a:alpha val="43137"/>
                    </a:srgbClr>
                  </a:outerShdw>
                </a:effectLst>
              </a:rPr>
              <a:t>“Kurban kanı akıtmak </a:t>
            </a:r>
            <a:endParaRPr lang="tr-TR" sz="7200" b="1" dirty="0" smtClean="0">
              <a:solidFill>
                <a:srgbClr val="FF0000"/>
              </a:solidFill>
              <a:effectLst>
                <a:outerShdw blurRad="38100" dist="38100" dir="2700000" algn="tl">
                  <a:srgbClr val="000000">
                    <a:alpha val="43137"/>
                  </a:srgbClr>
                </a:outerShdw>
              </a:effectLst>
            </a:endParaRPr>
          </a:p>
          <a:p>
            <a:pPr algn="ctr"/>
            <a:r>
              <a:rPr lang="tr-TR" sz="7200" b="1" dirty="0" smtClean="0">
                <a:solidFill>
                  <a:srgbClr val="7030A0"/>
                </a:solidFill>
                <a:effectLst>
                  <a:outerShdw blurRad="38100" dist="38100" dir="2700000" algn="tl">
                    <a:srgbClr val="000000">
                      <a:alpha val="43137"/>
                    </a:srgbClr>
                  </a:outerShdw>
                </a:effectLst>
              </a:rPr>
              <a:t>insan </a:t>
            </a:r>
            <a:r>
              <a:rPr lang="tr-TR" sz="7200" b="1" dirty="0">
                <a:solidFill>
                  <a:srgbClr val="7030A0"/>
                </a:solidFill>
                <a:effectLst>
                  <a:outerShdw blurRad="38100" dist="38100" dir="2700000" algn="tl">
                    <a:srgbClr val="000000">
                      <a:alpha val="43137"/>
                    </a:srgbClr>
                  </a:outerShdw>
                </a:effectLst>
              </a:rPr>
              <a:t>kanı akıtmaya </a:t>
            </a:r>
            <a:endParaRPr lang="tr-TR" sz="7200" b="1" dirty="0" smtClean="0">
              <a:solidFill>
                <a:srgbClr val="7030A0"/>
              </a:solidFill>
              <a:effectLst>
                <a:outerShdw blurRad="38100" dist="38100" dir="2700000" algn="tl">
                  <a:srgbClr val="000000">
                    <a:alpha val="43137"/>
                  </a:srgbClr>
                </a:outerShdw>
              </a:effectLst>
            </a:endParaRPr>
          </a:p>
          <a:p>
            <a:pPr algn="ctr"/>
            <a:r>
              <a:rPr lang="tr-TR" sz="7200" b="1" dirty="0" smtClean="0">
                <a:solidFill>
                  <a:srgbClr val="FF0000"/>
                </a:solidFill>
                <a:effectLst>
                  <a:outerShdw blurRad="38100" dist="38100" dir="2700000" algn="tl">
                    <a:srgbClr val="000000">
                      <a:alpha val="43137"/>
                    </a:srgbClr>
                  </a:outerShdw>
                </a:effectLst>
              </a:rPr>
              <a:t>engeldir</a:t>
            </a:r>
            <a:r>
              <a:rPr lang="tr-TR" sz="7200" b="1" dirty="0">
                <a:solidFill>
                  <a:srgbClr val="FF0000"/>
                </a:solidFill>
                <a:effectLst>
                  <a:outerShdw blurRad="38100" dist="38100" dir="2700000" algn="tl">
                    <a:srgbClr val="000000">
                      <a:alpha val="43137"/>
                    </a:srgbClr>
                  </a:outerShdw>
                </a:effectLst>
              </a:rPr>
              <a:t>”</a:t>
            </a:r>
            <a:endParaRPr lang="tr-TR" sz="7200" dirty="0">
              <a:solidFill>
                <a:srgbClr val="FF0000"/>
              </a:solidFill>
              <a:effectLst>
                <a:outerShdw blurRad="38100" dist="38100" dir="2700000" algn="tl">
                  <a:srgbClr val="000000">
                    <a:alpha val="43137"/>
                  </a:srgbClr>
                </a:outerShdw>
              </a:effectLst>
            </a:endParaRPr>
          </a:p>
        </p:txBody>
      </p:sp>
      <p:sp>
        <p:nvSpPr>
          <p:cNvPr id="4" name="Text Box 3"/>
          <p:cNvSpPr txBox="1">
            <a:spLocks noChangeArrowheads="1"/>
          </p:cNvSpPr>
          <p:nvPr/>
        </p:nvSpPr>
        <p:spPr bwMode="auto">
          <a:xfrm rot="16200000">
            <a:off x="-3151060" y="3167390"/>
            <a:ext cx="6858002" cy="523220"/>
          </a:xfrm>
          <a:prstGeom prst="rect">
            <a:avLst/>
          </a:prstGeom>
          <a:noFill/>
          <a:ln w="9525">
            <a:noFill/>
            <a:miter lim="800000"/>
            <a:headEnd/>
            <a:tailEnd/>
          </a:ln>
        </p:spPr>
        <p:txBody>
          <a:bodyPr wrap="square">
            <a:spAutoFit/>
          </a:bodyPr>
          <a:lstStyle/>
          <a:p>
            <a:pPr algn="ctr" eaLnBrk="0" hangingPunct="0"/>
            <a:r>
              <a:rPr lang="tr-TR" sz="2800" b="1" dirty="0" smtClean="0">
                <a:latin typeface="Times New Roman" pitchFamily="18" charset="0"/>
                <a:cs typeface="Times New Roman" pitchFamily="18" charset="0"/>
              </a:rPr>
              <a:t>Kurban Allah’a Bağlılık Ve Teslimiyettir</a:t>
            </a:r>
          </a:p>
        </p:txBody>
      </p:sp>
    </p:spTree>
    <p:extLst>
      <p:ext uri="{BB962C8B-B14F-4D97-AF65-F5344CB8AC3E}">
        <p14:creationId xmlns:p14="http://schemas.microsoft.com/office/powerpoint/2010/main" val="33946077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683568" y="44624"/>
            <a:ext cx="8246150" cy="5952154"/>
          </a:xfrm>
          <a:prstGeom prst="snip2DiagRect">
            <a:avLst>
              <a:gd name="adj1" fmla="val 0"/>
              <a:gd name="adj2" fmla="val 30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namaz, oruç, hac gibi bir ibadettir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öncelikle bizzat yapmamız gereken bir ibadettir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Kurbanı yardımlaşma fonuna dönüştürmek doğru değildir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can provası yapmak gibidir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canlılığı kaybolmamalıdır,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Kurbanı Aile ve çocuklarımızla birlikte ifa etmeliyiz</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Kurban takvaya götürmelidir, bu sadaka gibi düşünülemez</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Kurban et değil, </a:t>
            </a:r>
            <a:r>
              <a:rPr lang="tr-TR" altLang="tr-TR"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a:t>
            </a:r>
            <a:r>
              <a:rPr lang="tr-TR" altLang="tr-TR"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llah’a yakınlaşma olmalıdır</a:t>
            </a:r>
          </a:p>
          <a:p>
            <a:pPr marL="342900" indent="-342900" algn="just" eaLnBrk="0" fontAlgn="base" hangingPunct="0">
              <a:spcBef>
                <a:spcPct val="0"/>
              </a:spcBef>
              <a:spcAft>
                <a:spcPct val="0"/>
              </a:spcAft>
              <a:buFont typeface="Arial" panose="020B0604020202020204" pitchFamily="34" charset="0"/>
              <a:buChar char="•"/>
            </a:pPr>
            <a:r>
              <a:rPr lang="tr-TR" altLang="tr-TR" sz="24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Kurban ve İsmail hissiyatı yaşamaktır</a:t>
            </a:r>
            <a:endParaRPr lang="tr-TR" altLang="tr-TR"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 Box 3"/>
          <p:cNvSpPr txBox="1">
            <a:spLocks noChangeArrowheads="1"/>
          </p:cNvSpPr>
          <p:nvPr/>
        </p:nvSpPr>
        <p:spPr bwMode="auto">
          <a:xfrm rot="16200000">
            <a:off x="-3068599" y="3105835"/>
            <a:ext cx="6858002" cy="646331"/>
          </a:xfrm>
          <a:prstGeom prst="rect">
            <a:avLst/>
          </a:prstGeom>
          <a:solidFill>
            <a:srgbClr val="92D050"/>
          </a:solidFill>
          <a:ln w="9525">
            <a:noFill/>
            <a:miter lim="800000"/>
            <a:headEnd/>
            <a:tailEnd/>
          </a:ln>
        </p:spPr>
        <p:txBody>
          <a:bodyPr wrap="square">
            <a:spAutoFit/>
          </a:bodyPr>
          <a:lstStyle/>
          <a:p>
            <a:pPr algn="ctr" eaLnBrk="0" hangingPunct="0"/>
            <a:r>
              <a:rPr lang="tr-TR" sz="3600" b="1" dirty="0" smtClean="0">
                <a:latin typeface="Times New Roman" pitchFamily="18" charset="0"/>
                <a:cs typeface="Times New Roman" pitchFamily="18" charset="0"/>
              </a:rPr>
              <a:t>ÖZETLE</a:t>
            </a:r>
          </a:p>
        </p:txBody>
      </p:sp>
      <p:sp>
        <p:nvSpPr>
          <p:cNvPr id="5" name="AutoShape 1" descr="Alıntılar">
            <a:hlinkClick r:id="rId3"/>
          </p:cNvPr>
          <p:cNvSpPr>
            <a:spLocks noChangeAspect="1" noChangeArrowheads="1"/>
          </p:cNvSpPr>
          <p:nvPr/>
        </p:nvSpPr>
        <p:spPr bwMode="auto">
          <a:xfrm>
            <a:off x="-203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2074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4869160"/>
            <a:ext cx="9144000" cy="769441"/>
          </a:xfrm>
          <a:prstGeom prst="rect">
            <a:avLst/>
          </a:prstGeom>
        </p:spPr>
        <p:txBody>
          <a:bodyPr wrap="square">
            <a:spAutoFit/>
          </a:bodyPr>
          <a:lstStyle/>
          <a:p>
            <a:pPr algn="ctr"/>
            <a:r>
              <a:rPr lang="tr-TR" sz="4400" b="1" dirty="0" smtClean="0">
                <a:solidFill>
                  <a:srgbClr val="C00000"/>
                </a:solidFill>
                <a:latin typeface="Vivaldi" pitchFamily="66" charset="0"/>
                <a:cs typeface="Times New Roman" pitchFamily="18" charset="0"/>
              </a:rPr>
              <a:t>İ</a:t>
            </a:r>
            <a:r>
              <a:rPr lang="tr-TR" sz="4400" b="1" dirty="0" smtClean="0">
                <a:solidFill>
                  <a:srgbClr val="C00000"/>
                </a:solidFill>
                <a:latin typeface="Elephant" pitchFamily="18" charset="0"/>
                <a:cs typeface="Times New Roman" pitchFamily="18" charset="0"/>
              </a:rPr>
              <a:t>dris YAVUZYİĞİT</a:t>
            </a:r>
          </a:p>
        </p:txBody>
      </p:sp>
      <p:sp>
        <p:nvSpPr>
          <p:cNvPr id="7" name="6 Dikdörtgen"/>
          <p:cNvSpPr/>
          <p:nvPr/>
        </p:nvSpPr>
        <p:spPr>
          <a:xfrm>
            <a:off x="0" y="1192684"/>
            <a:ext cx="9144000" cy="2308324"/>
          </a:xfrm>
          <a:prstGeom prst="rect">
            <a:avLst/>
          </a:prstGeom>
        </p:spPr>
        <p:txBody>
          <a:bodyPr wrap="square">
            <a:spAutoFit/>
          </a:bodyPr>
          <a:lstStyle/>
          <a:p>
            <a:pPr algn="ctr"/>
            <a:r>
              <a:rPr lang="tr-TR" sz="7200" b="1" dirty="0" smtClean="0">
                <a:latin typeface="Vivaldi" pitchFamily="66" charset="0"/>
                <a:cs typeface="Times New Roman" pitchFamily="18" charset="0"/>
              </a:rPr>
              <a:t>Kurban Bayramını</a:t>
            </a:r>
          </a:p>
          <a:p>
            <a:pPr algn="ctr"/>
            <a:r>
              <a:rPr lang="tr-TR" sz="7200" b="1" dirty="0" err="1" smtClean="0">
                <a:latin typeface="Vivaldi" pitchFamily="66" charset="0"/>
                <a:cs typeface="Times New Roman" pitchFamily="18" charset="0"/>
              </a:rPr>
              <a:t>Geregi</a:t>
            </a:r>
            <a:r>
              <a:rPr lang="tr-TR" sz="7200" b="1" dirty="0" smtClean="0">
                <a:latin typeface="Vivaldi" pitchFamily="66" charset="0"/>
                <a:cs typeface="Times New Roman" pitchFamily="18" charset="0"/>
              </a:rPr>
              <a:t> Gibi </a:t>
            </a:r>
            <a:r>
              <a:rPr lang="tr-TR" sz="7200" b="1" dirty="0" err="1" smtClean="0">
                <a:latin typeface="Vivaldi" pitchFamily="66" charset="0"/>
                <a:cs typeface="Times New Roman" pitchFamily="18" charset="0"/>
              </a:rPr>
              <a:t>Degerledirmek</a:t>
            </a:r>
            <a:endParaRPr lang="tr-TR" sz="1400" dirty="0" smtClean="0">
              <a:latin typeface="Vivaldi" pitchFamily="66" charset="0"/>
              <a:cs typeface="Times New Roman" pitchFamily="18" charset="0"/>
            </a:endParaRPr>
          </a:p>
        </p:txBody>
      </p:sp>
    </p:spTree>
    <p:extLst>
      <p:ext uri="{BB962C8B-B14F-4D97-AF65-F5344CB8AC3E}">
        <p14:creationId xmlns:p14="http://schemas.microsoft.com/office/powerpoint/2010/main" val="18679130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tr-TR" sz="2400" dirty="0" smtClean="0">
                <a:solidFill>
                  <a:schemeClr val="tx1"/>
                </a:solidFill>
              </a:rPr>
              <a:t>Büyüklerden </a:t>
            </a:r>
            <a:r>
              <a:rPr lang="tr-TR" sz="2400" dirty="0">
                <a:solidFill>
                  <a:schemeClr val="tx1"/>
                </a:solidFill>
              </a:rPr>
              <a:t>biri yatsı namazından sonra caminin avlusuna çıkıp herkese elini uzatarak: </a:t>
            </a:r>
            <a:endParaRPr lang="tr-TR" sz="2400" dirty="0" smtClean="0">
              <a:solidFill>
                <a:schemeClr val="tx1"/>
              </a:solidFill>
            </a:endParaRPr>
          </a:p>
          <a:p>
            <a:r>
              <a:rPr lang="tr-TR" sz="4000" b="1" u="sng" dirty="0" smtClean="0">
                <a:solidFill>
                  <a:srgbClr val="FF0000"/>
                </a:solidFill>
              </a:rPr>
              <a:t>“</a:t>
            </a:r>
            <a:r>
              <a:rPr lang="tr-TR" sz="4000" b="1" u="sng" dirty="0">
                <a:solidFill>
                  <a:srgbClr val="FF0000"/>
                </a:solidFill>
              </a:rPr>
              <a:t>Bayramım mübarek olsun”,</a:t>
            </a:r>
            <a:r>
              <a:rPr lang="tr-TR" sz="2400" dirty="0">
                <a:solidFill>
                  <a:schemeClr val="tx1"/>
                </a:solidFill>
              </a:rPr>
              <a:t> diye tokalaşıyormuş.</a:t>
            </a:r>
          </a:p>
          <a:p>
            <a:r>
              <a:rPr lang="tr-TR" sz="2400" dirty="0">
                <a:solidFill>
                  <a:schemeClr val="tx1"/>
                </a:solidFill>
              </a:rPr>
              <a:t>Kendisini ikaz etmişler: “Efendi” demişler, </a:t>
            </a:r>
            <a:r>
              <a:rPr lang="tr-TR" sz="3200" b="1" dirty="0">
                <a:solidFill>
                  <a:srgbClr val="FF0000"/>
                </a:solidFill>
              </a:rPr>
              <a:t>“eski bayram geçti, yenisi de daha gelmedi, bekle de gelince bayramlaş!” </a:t>
            </a:r>
            <a:endParaRPr lang="tr-TR" sz="3200" b="1" dirty="0" smtClean="0">
              <a:solidFill>
                <a:srgbClr val="FF0000"/>
              </a:solidFill>
            </a:endParaRPr>
          </a:p>
          <a:p>
            <a:r>
              <a:rPr lang="tr-TR" sz="2400" dirty="0" smtClean="0">
                <a:solidFill>
                  <a:schemeClr val="tx1"/>
                </a:solidFill>
              </a:rPr>
              <a:t>Cevaba </a:t>
            </a:r>
            <a:r>
              <a:rPr lang="tr-TR" sz="2400" dirty="0">
                <a:solidFill>
                  <a:schemeClr val="tx1"/>
                </a:solidFill>
              </a:rPr>
              <a:t>dikkat edin! “Hayır”, der büyük zat. </a:t>
            </a:r>
            <a:endParaRPr lang="tr-TR" sz="2400" dirty="0" smtClean="0">
              <a:solidFill>
                <a:schemeClr val="tx1"/>
              </a:solidFill>
            </a:endParaRPr>
          </a:p>
          <a:p>
            <a:pPr algn="just"/>
            <a:r>
              <a:rPr lang="tr-TR" sz="3600" b="1" dirty="0" smtClean="0">
                <a:solidFill>
                  <a:srgbClr val="FF0000"/>
                </a:solidFill>
              </a:rPr>
              <a:t>“</a:t>
            </a:r>
            <a:r>
              <a:rPr lang="tr-TR" sz="3600" b="1" dirty="0">
                <a:solidFill>
                  <a:srgbClr val="FF0000"/>
                </a:solidFill>
              </a:rPr>
              <a:t>Benim bayramım bugün. </a:t>
            </a:r>
            <a:r>
              <a:rPr lang="tr-TR" sz="3600" b="1" dirty="0" smtClean="0">
                <a:solidFill>
                  <a:srgbClr val="FF0000"/>
                </a:solidFill>
              </a:rPr>
              <a:t>Çünkü, </a:t>
            </a:r>
            <a:r>
              <a:rPr lang="tr-TR" sz="3600" b="1" dirty="0">
                <a:solidFill>
                  <a:srgbClr val="FF0000"/>
                </a:solidFill>
              </a:rPr>
              <a:t>bugün ben günah </a:t>
            </a:r>
            <a:r>
              <a:rPr lang="tr-TR" sz="3600" b="1" dirty="0" smtClean="0">
                <a:solidFill>
                  <a:srgbClr val="FF0000"/>
                </a:solidFill>
              </a:rPr>
              <a:t>işlemedim. </a:t>
            </a:r>
            <a:r>
              <a:rPr lang="tr-TR" sz="3600" b="1" dirty="0">
                <a:solidFill>
                  <a:srgbClr val="FF0000"/>
                </a:solidFill>
              </a:rPr>
              <a:t>Günaha maruz kalmadığım gün benim bayram günümdür!”</a:t>
            </a:r>
            <a:endParaRPr lang="tr-TR" sz="4400" b="1"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chemeClr val="tx1"/>
                </a:solidFill>
              </a:rPr>
              <a:t>GÜNAHSIZ GEÇEN HER GÜN BAYRAMDIR</a:t>
            </a:r>
          </a:p>
        </p:txBody>
      </p:sp>
    </p:spTree>
    <p:extLst>
      <p:ext uri="{BB962C8B-B14F-4D97-AF65-F5344CB8AC3E}">
        <p14:creationId xmlns:p14="http://schemas.microsoft.com/office/powerpoint/2010/main" val="1978802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11 Çapraz Köşesi Kesik Dikdörtgen"/>
          <p:cNvSpPr/>
          <p:nvPr/>
        </p:nvSpPr>
        <p:spPr>
          <a:xfrm>
            <a:off x="548264" y="188640"/>
            <a:ext cx="8452891" cy="5184576"/>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tr-TR" sz="3600" dirty="0" smtClean="0">
                <a:solidFill>
                  <a:schemeClr val="tx1"/>
                </a:solidFill>
                <a:latin typeface="HASENAT4" pitchFamily="2" charset="-78"/>
                <a:cs typeface="Emine" panose="03020400000000000000" pitchFamily="66" charset="-78"/>
              </a:rPr>
              <a:t> </a:t>
            </a:r>
            <a:r>
              <a:rPr lang="ar-SA" sz="3600" dirty="0" smtClean="0">
                <a:solidFill>
                  <a:schemeClr val="tx1"/>
                </a:solidFill>
                <a:latin typeface="HASENAT4" pitchFamily="2" charset="-78"/>
                <a:cs typeface="Emine" panose="03020400000000000000" pitchFamily="66" charset="-78"/>
              </a:rPr>
              <a:t>وَلِكُلِّ أُمَّةٍ جَعَلْنَا مَنسَكًا لِيَذْكُرُوا اسْمَ اللَّهِ عَلَى مَا رَزَقَهُم مِّن بَهِيمَةِ الْأَنْعَامِ </a:t>
            </a:r>
            <a:endParaRPr lang="tr-TR" sz="3600" b="1" dirty="0" smtClean="0">
              <a:solidFill>
                <a:srgbClr val="0070C0"/>
              </a:solidFill>
              <a:cs typeface="Emine" panose="03020400000000000000" pitchFamily="66" charset="-78"/>
            </a:endParaRPr>
          </a:p>
          <a:p>
            <a:pPr algn="just"/>
            <a:r>
              <a:rPr lang="tr-TR" sz="4000" b="1" u="sng" dirty="0" smtClean="0">
                <a:solidFill>
                  <a:srgbClr val="0070C0"/>
                </a:solidFill>
              </a:rPr>
              <a:t>“Her ümmet için, </a:t>
            </a:r>
          </a:p>
          <a:p>
            <a:pPr algn="just"/>
            <a:r>
              <a:rPr lang="tr-TR" sz="4000" b="1" dirty="0" smtClean="0">
                <a:solidFill>
                  <a:srgbClr val="7030A0"/>
                </a:solidFill>
              </a:rPr>
              <a:t>Allah’ın kendilerine rızık olarak verdiği </a:t>
            </a:r>
          </a:p>
          <a:p>
            <a:pPr algn="just"/>
            <a:r>
              <a:rPr lang="tr-TR" sz="4000" b="1" dirty="0" smtClean="0">
                <a:solidFill>
                  <a:srgbClr val="FF0000"/>
                </a:solidFill>
                <a:effectLst>
                  <a:outerShdw blurRad="38100" dist="38100" dir="2700000" algn="tl">
                    <a:srgbClr val="000000">
                      <a:alpha val="43137"/>
                    </a:srgbClr>
                  </a:outerShdw>
                </a:effectLst>
              </a:rPr>
              <a:t>kurbanlık hayvanların üzerine </a:t>
            </a:r>
          </a:p>
          <a:p>
            <a:pPr algn="just"/>
            <a:r>
              <a:rPr lang="tr-TR" sz="4000" b="1" dirty="0" smtClean="0">
                <a:solidFill>
                  <a:srgbClr val="002060"/>
                </a:solidFill>
              </a:rPr>
              <a:t>O’nun adını ansınlar diye </a:t>
            </a:r>
          </a:p>
          <a:p>
            <a:pPr algn="just"/>
            <a:r>
              <a:rPr lang="tr-TR" sz="4800" b="1" u="sng" dirty="0" smtClean="0">
                <a:solidFill>
                  <a:schemeClr val="accent6">
                    <a:lumMod val="50000"/>
                  </a:schemeClr>
                </a:solidFill>
                <a:effectLst>
                  <a:outerShdw blurRad="38100" dist="38100" dir="2700000" algn="tl">
                    <a:srgbClr val="000000">
                      <a:alpha val="43137"/>
                    </a:srgbClr>
                  </a:outerShdw>
                </a:effectLst>
              </a:rPr>
              <a:t>kurban kesmeyi meşru kıldık…” </a:t>
            </a:r>
          </a:p>
          <a:p>
            <a:pPr algn="just"/>
            <a:r>
              <a:rPr lang="tr-TR" sz="1600" b="1" dirty="0" smtClean="0">
                <a:solidFill>
                  <a:schemeClr val="tx1"/>
                </a:solidFill>
              </a:rPr>
              <a:t>(Hac, 34)</a:t>
            </a:r>
            <a:endParaRPr lang="tr-TR" sz="3600" dirty="0">
              <a:solidFill>
                <a:schemeClr val="tx1"/>
              </a:solidFill>
            </a:endParaRPr>
          </a:p>
        </p:txBody>
      </p:sp>
      <p:sp>
        <p:nvSpPr>
          <p:cNvPr id="4" name="Text Box 3"/>
          <p:cNvSpPr txBox="1">
            <a:spLocks noChangeArrowheads="1"/>
          </p:cNvSpPr>
          <p:nvPr/>
        </p:nvSpPr>
        <p:spPr bwMode="auto">
          <a:xfrm rot="16200000">
            <a:off x="-3173125" y="3136613"/>
            <a:ext cx="6858002" cy="584775"/>
          </a:xfrm>
          <a:prstGeom prst="rect">
            <a:avLst/>
          </a:prstGeom>
          <a:solidFill>
            <a:srgbClr val="92D050"/>
          </a:solidFill>
          <a:ln w="9525">
            <a:noFill/>
            <a:miter lim="800000"/>
            <a:headEnd/>
            <a:tailEnd/>
          </a:ln>
        </p:spPr>
        <p:txBody>
          <a:bodyPr wrap="square">
            <a:spAutoFit/>
          </a:bodyPr>
          <a:lstStyle/>
          <a:p>
            <a:pPr algn="ctr" eaLnBrk="0" hangingPunct="0"/>
            <a:r>
              <a:rPr lang="tr-TR" sz="3200" b="1" dirty="0" smtClean="0">
                <a:latin typeface="Times New Roman" pitchFamily="18" charset="0"/>
                <a:cs typeface="Times New Roman" pitchFamily="18" charset="0"/>
              </a:rPr>
              <a:t>Bütün Dinlerde Kurban İbadeti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eni elbiseler giymek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518" y="2852936"/>
            <a:ext cx="3476625" cy="2695576"/>
          </a:xfrm>
          <a:prstGeom prst="rect">
            <a:avLst/>
          </a:prstGeom>
          <a:noFill/>
          <a:extLst>
            <a:ext uri="{909E8E84-426E-40DD-AFC4-6F175D3DCCD1}">
              <a14:hiddenFill xmlns:a14="http://schemas.microsoft.com/office/drawing/2010/main">
                <a:solidFill>
                  <a:srgbClr val="FFFFFF"/>
                </a:solidFill>
              </a14:hiddenFill>
            </a:ext>
          </a:extLst>
        </p:spPr>
      </p:pic>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tr-TR" sz="2400" b="1" dirty="0" err="1" smtClean="0">
                <a:solidFill>
                  <a:schemeClr val="tx1"/>
                </a:solidFill>
              </a:rPr>
              <a:t>Behlül</a:t>
            </a:r>
            <a:r>
              <a:rPr lang="tr-TR" sz="2400" b="1" dirty="0" smtClean="0">
                <a:solidFill>
                  <a:schemeClr val="tx1"/>
                </a:solidFill>
              </a:rPr>
              <a:t> </a:t>
            </a:r>
            <a:r>
              <a:rPr lang="tr-TR" sz="2400" b="1" dirty="0" err="1">
                <a:solidFill>
                  <a:schemeClr val="tx1"/>
                </a:solidFill>
              </a:rPr>
              <a:t>Dânâ</a:t>
            </a:r>
            <a:r>
              <a:rPr lang="tr-TR" sz="2400" b="1" dirty="0">
                <a:solidFill>
                  <a:schemeClr val="tx1"/>
                </a:solidFill>
              </a:rPr>
              <a:t> Hazretleri</a:t>
            </a:r>
            <a:r>
              <a:rPr lang="tr-TR" sz="2400" dirty="0">
                <a:solidFill>
                  <a:schemeClr val="tx1"/>
                </a:solidFill>
              </a:rPr>
              <a:t>’nin bayram şiirinde söylediği gibi</a:t>
            </a:r>
            <a:r>
              <a:rPr lang="tr-TR" sz="2400" dirty="0" smtClean="0">
                <a:solidFill>
                  <a:schemeClr val="tx1"/>
                </a:solidFill>
              </a:rPr>
              <a:t>;</a:t>
            </a:r>
          </a:p>
          <a:p>
            <a:endParaRPr lang="tr-TR" sz="2400" dirty="0">
              <a:solidFill>
                <a:schemeClr val="tx1"/>
              </a:solidFill>
            </a:endParaRPr>
          </a:p>
          <a:p>
            <a:r>
              <a:rPr lang="tr-TR" sz="2400" dirty="0">
                <a:solidFill>
                  <a:schemeClr val="tx1"/>
                </a:solidFill>
              </a:rPr>
              <a:t>“Bayram, yeni elbiseler giyenler için </a:t>
            </a:r>
            <a:r>
              <a:rPr lang="tr-TR" sz="2400" dirty="0" smtClean="0">
                <a:solidFill>
                  <a:schemeClr val="tx1"/>
                </a:solidFill>
              </a:rPr>
              <a:t>değil, </a:t>
            </a:r>
          </a:p>
          <a:p>
            <a:r>
              <a:rPr lang="tr-TR" sz="3200" b="1" dirty="0">
                <a:solidFill>
                  <a:srgbClr val="FF0000"/>
                </a:solidFill>
              </a:rPr>
              <a:t>Asıl bayram, </a:t>
            </a:r>
            <a:r>
              <a:rPr lang="tr-TR" sz="3200" b="1" dirty="0" err="1">
                <a:solidFill>
                  <a:srgbClr val="FF0000"/>
                </a:solidFill>
              </a:rPr>
              <a:t>ilâhi</a:t>
            </a:r>
            <a:r>
              <a:rPr lang="tr-TR" sz="3200" b="1" dirty="0">
                <a:solidFill>
                  <a:srgbClr val="FF0000"/>
                </a:solidFill>
              </a:rPr>
              <a:t> azaptan emin olanlar içindir. </a:t>
            </a:r>
            <a:endParaRPr lang="tr-TR" sz="3200" b="1" dirty="0" smtClean="0">
              <a:solidFill>
                <a:srgbClr val="FF0000"/>
              </a:solidFill>
            </a:endParaRPr>
          </a:p>
          <a:p>
            <a:r>
              <a:rPr lang="tr-TR" sz="2400" dirty="0" smtClean="0">
                <a:solidFill>
                  <a:schemeClr val="tx1"/>
                </a:solidFill>
              </a:rPr>
              <a:t>Bayram </a:t>
            </a:r>
            <a:r>
              <a:rPr lang="tr-TR" sz="2400" dirty="0">
                <a:solidFill>
                  <a:schemeClr val="tx1"/>
                </a:solidFill>
              </a:rPr>
              <a:t>yeni bineklere binenler için </a:t>
            </a:r>
            <a:r>
              <a:rPr lang="tr-TR" sz="2400" dirty="0" smtClean="0">
                <a:solidFill>
                  <a:schemeClr val="tx1"/>
                </a:solidFill>
              </a:rPr>
              <a:t>değil, </a:t>
            </a:r>
          </a:p>
          <a:p>
            <a:r>
              <a:rPr lang="tr-TR" sz="3200" b="1" dirty="0">
                <a:solidFill>
                  <a:srgbClr val="FF0000"/>
                </a:solidFill>
              </a:rPr>
              <a:t>Asıl bayram, günahları bağışlananlar içindir. </a:t>
            </a:r>
            <a:endParaRPr lang="tr-TR" sz="3200" b="1" dirty="0" smtClean="0">
              <a:solidFill>
                <a:srgbClr val="FF0000"/>
              </a:solidFill>
            </a:endParaRPr>
          </a:p>
          <a:p>
            <a:r>
              <a:rPr lang="tr-TR" sz="2400" dirty="0" smtClean="0">
                <a:solidFill>
                  <a:schemeClr val="tx1"/>
                </a:solidFill>
              </a:rPr>
              <a:t>Bayram</a:t>
            </a:r>
            <a:r>
              <a:rPr lang="tr-TR" sz="2400" dirty="0">
                <a:solidFill>
                  <a:schemeClr val="tx1"/>
                </a:solidFill>
              </a:rPr>
              <a:t>, yeni elbiseler giyenler için </a:t>
            </a:r>
            <a:r>
              <a:rPr lang="tr-TR" sz="2400" dirty="0" smtClean="0">
                <a:solidFill>
                  <a:schemeClr val="tx1"/>
                </a:solidFill>
              </a:rPr>
              <a:t>değil,</a:t>
            </a:r>
          </a:p>
          <a:p>
            <a:r>
              <a:rPr lang="tr-TR" sz="3200" b="1" dirty="0" smtClean="0">
                <a:solidFill>
                  <a:srgbClr val="FF0000"/>
                </a:solidFill>
              </a:rPr>
              <a:t>Asıl bayram, Kulundan Rabbinin razı olduğu ve şiddetli azaptan azat ettiği kimseler içindir.”</a:t>
            </a:r>
          </a:p>
          <a:p>
            <a:r>
              <a:rPr lang="tr-TR" sz="2400" dirty="0" smtClean="0">
                <a:solidFill>
                  <a:schemeClr val="tx1"/>
                </a:solidFill>
              </a:rPr>
              <a:t>Bayram</a:t>
            </a:r>
            <a:r>
              <a:rPr lang="tr-TR" sz="2400" dirty="0">
                <a:solidFill>
                  <a:schemeClr val="tx1"/>
                </a:solidFill>
              </a:rPr>
              <a:t>, dünya süsleriyle bezenenler için değil,</a:t>
            </a:r>
          </a:p>
          <a:p>
            <a:r>
              <a:rPr lang="tr-TR" sz="2400" b="1" dirty="0">
                <a:solidFill>
                  <a:srgbClr val="FF0000"/>
                </a:solidFill>
              </a:rPr>
              <a:t>Asıl bayram, </a:t>
            </a:r>
            <a:r>
              <a:rPr lang="tr-TR" sz="2400" dirty="0" smtClean="0">
                <a:solidFill>
                  <a:srgbClr val="FF0000"/>
                </a:solidFill>
              </a:rPr>
              <a:t>Takva </a:t>
            </a:r>
            <a:r>
              <a:rPr lang="tr-TR" sz="2400" dirty="0">
                <a:solidFill>
                  <a:srgbClr val="FF0000"/>
                </a:solidFill>
              </a:rPr>
              <a:t>azığı ile </a:t>
            </a:r>
            <a:r>
              <a:rPr lang="tr-TR" sz="2400" dirty="0" err="1">
                <a:solidFill>
                  <a:srgbClr val="FF0000"/>
                </a:solidFill>
              </a:rPr>
              <a:t>azıklananlar</a:t>
            </a:r>
            <a:r>
              <a:rPr lang="tr-TR" sz="2400" dirty="0">
                <a:solidFill>
                  <a:srgbClr val="FF0000"/>
                </a:solidFill>
              </a:rPr>
              <a:t> içindir.</a:t>
            </a:r>
          </a:p>
          <a:p>
            <a:r>
              <a:rPr lang="tr-TR" sz="2400" dirty="0">
                <a:solidFill>
                  <a:schemeClr val="tx1"/>
                </a:solidFill>
              </a:rPr>
              <a:t>Bayram, çeşit çeşit renklere bakanlar için değil,</a:t>
            </a:r>
          </a:p>
          <a:p>
            <a:r>
              <a:rPr lang="tr-TR" sz="2400" b="1" dirty="0">
                <a:solidFill>
                  <a:srgbClr val="FF0000"/>
                </a:solidFill>
              </a:rPr>
              <a:t>Asıl bayram, </a:t>
            </a:r>
            <a:r>
              <a:rPr lang="tr-TR" sz="2400" dirty="0" err="1" smtClean="0">
                <a:solidFill>
                  <a:srgbClr val="FF0000"/>
                </a:solidFill>
              </a:rPr>
              <a:t>Rahamanın</a:t>
            </a:r>
            <a:r>
              <a:rPr lang="tr-TR" sz="2400" dirty="0" smtClean="0">
                <a:solidFill>
                  <a:srgbClr val="FF0000"/>
                </a:solidFill>
              </a:rPr>
              <a:t> </a:t>
            </a:r>
            <a:r>
              <a:rPr lang="tr-TR" sz="2400" dirty="0">
                <a:solidFill>
                  <a:srgbClr val="FF0000"/>
                </a:solidFill>
              </a:rPr>
              <a:t>cemaline nazar edenler içindir.</a:t>
            </a:r>
          </a:p>
          <a:p>
            <a:endParaRPr lang="tr-TR" sz="3200" b="1" dirty="0">
              <a:solidFill>
                <a:srgbClr val="FF0000"/>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000" b="1" dirty="0">
                <a:solidFill>
                  <a:schemeClr val="tx1"/>
                </a:solidFill>
              </a:rPr>
              <a:t>GÜNAHSIZ GEÇEN HER GÜN BAYRAMDIR</a:t>
            </a:r>
          </a:p>
        </p:txBody>
      </p:sp>
    </p:spTree>
    <p:extLst>
      <p:ext uri="{BB962C8B-B14F-4D97-AF65-F5344CB8AC3E}">
        <p14:creationId xmlns:p14="http://schemas.microsoft.com/office/powerpoint/2010/main" val="33921691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0" y="1052736"/>
            <a:ext cx="9144000" cy="5805264"/>
          </a:xfrm>
          <a:prstGeom prst="round2DiagRect">
            <a:avLst>
              <a:gd name="adj1" fmla="val 0"/>
              <a:gd name="adj2" fmla="val 0"/>
            </a:avLst>
          </a:prstGeom>
          <a:solidFill>
            <a:schemeClr val="accent6">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tr-TR" sz="2400" dirty="0">
                <a:solidFill>
                  <a:schemeClr val="tx1"/>
                </a:solidFill>
              </a:rPr>
              <a:t>Ramazan bayramı sabahı Melekler yollara dökülür ve Şöyle seslenirler: </a:t>
            </a:r>
            <a:endParaRPr lang="tr-TR" sz="2400" dirty="0" smtClean="0">
              <a:solidFill>
                <a:schemeClr val="tx1"/>
              </a:solidFill>
            </a:endParaRPr>
          </a:p>
          <a:p>
            <a:pPr algn="just"/>
            <a:r>
              <a:rPr lang="tr-TR" sz="2800" b="1" dirty="0" smtClean="0">
                <a:solidFill>
                  <a:srgbClr val="FF0000"/>
                </a:solidFill>
              </a:rPr>
              <a:t>“</a:t>
            </a:r>
            <a:r>
              <a:rPr lang="tr-TR" sz="2800" b="1" dirty="0">
                <a:solidFill>
                  <a:srgbClr val="FF0000"/>
                </a:solidFill>
              </a:rPr>
              <a:t>Ey Müslümanlar topluluğu! </a:t>
            </a:r>
            <a:endParaRPr lang="tr-TR" sz="2800" b="1" dirty="0" smtClean="0">
              <a:solidFill>
                <a:srgbClr val="FF0000"/>
              </a:solidFill>
            </a:endParaRPr>
          </a:p>
          <a:p>
            <a:pPr algn="just"/>
            <a:r>
              <a:rPr lang="tr-TR" sz="2800" b="1" dirty="0" smtClean="0">
                <a:solidFill>
                  <a:srgbClr val="FF0000"/>
                </a:solidFill>
              </a:rPr>
              <a:t>Keremi </a:t>
            </a:r>
            <a:r>
              <a:rPr lang="tr-TR" sz="2800" b="1" dirty="0">
                <a:solidFill>
                  <a:srgbClr val="FF0000"/>
                </a:solidFill>
              </a:rPr>
              <a:t>bol olan Rabbinizin rahmetine koşunuz. O, bol iyilik ve ihsanda bulunur. Sonra onlara bol bol mükâfatlar verilir. </a:t>
            </a:r>
            <a:endParaRPr lang="tr-TR" sz="2800" b="1" dirty="0" smtClean="0">
              <a:solidFill>
                <a:srgbClr val="FF0000"/>
              </a:solidFill>
            </a:endParaRPr>
          </a:p>
          <a:p>
            <a:pPr algn="just"/>
            <a:r>
              <a:rPr lang="tr-TR" sz="2800" b="1" dirty="0" smtClean="0">
                <a:solidFill>
                  <a:srgbClr val="002060"/>
                </a:solidFill>
              </a:rPr>
              <a:t>Siz</a:t>
            </a:r>
            <a:r>
              <a:rPr lang="tr-TR" sz="2800" b="1" dirty="0">
                <a:solidFill>
                  <a:srgbClr val="002060"/>
                </a:solidFill>
              </a:rPr>
              <a:t>, gece ibadetle </a:t>
            </a:r>
            <a:r>
              <a:rPr lang="tr-TR" sz="2800" b="1" dirty="0" err="1">
                <a:solidFill>
                  <a:srgbClr val="002060"/>
                </a:solidFill>
              </a:rPr>
              <a:t>emr</a:t>
            </a:r>
            <a:r>
              <a:rPr lang="tr-TR" sz="2800" b="1" dirty="0">
                <a:solidFill>
                  <a:srgbClr val="002060"/>
                </a:solidFill>
              </a:rPr>
              <a:t> olundunuz ve yerine getirdiniz. </a:t>
            </a:r>
            <a:endParaRPr lang="tr-TR" sz="2800" b="1" dirty="0" smtClean="0">
              <a:solidFill>
                <a:srgbClr val="002060"/>
              </a:solidFill>
            </a:endParaRPr>
          </a:p>
          <a:p>
            <a:pPr algn="just"/>
            <a:r>
              <a:rPr lang="tr-TR" sz="2800" b="1" dirty="0" smtClean="0">
                <a:solidFill>
                  <a:srgbClr val="0070C0"/>
                </a:solidFill>
              </a:rPr>
              <a:t>Gündüz </a:t>
            </a:r>
            <a:r>
              <a:rPr lang="tr-TR" sz="2800" b="1" dirty="0">
                <a:solidFill>
                  <a:srgbClr val="0070C0"/>
                </a:solidFill>
              </a:rPr>
              <a:t>oruç tutmakla </a:t>
            </a:r>
            <a:r>
              <a:rPr lang="tr-TR" sz="2800" b="1" dirty="0" err="1">
                <a:solidFill>
                  <a:srgbClr val="0070C0"/>
                </a:solidFill>
              </a:rPr>
              <a:t>emr</a:t>
            </a:r>
            <a:r>
              <a:rPr lang="tr-TR" sz="2800" b="1" dirty="0">
                <a:solidFill>
                  <a:srgbClr val="0070C0"/>
                </a:solidFill>
              </a:rPr>
              <a:t> olundunuz orucu tuttunuz. </a:t>
            </a:r>
            <a:endParaRPr lang="tr-TR" sz="2800" b="1" dirty="0" smtClean="0">
              <a:solidFill>
                <a:srgbClr val="0070C0"/>
              </a:solidFill>
            </a:endParaRPr>
          </a:p>
          <a:p>
            <a:pPr algn="just"/>
            <a:r>
              <a:rPr lang="tr-TR" sz="2800" b="1" dirty="0" smtClean="0">
                <a:solidFill>
                  <a:srgbClr val="00B050"/>
                </a:solidFill>
              </a:rPr>
              <a:t>Rabbinize </a:t>
            </a:r>
            <a:r>
              <a:rPr lang="tr-TR" sz="2800" b="1" dirty="0">
                <a:solidFill>
                  <a:srgbClr val="00B050"/>
                </a:solidFill>
              </a:rPr>
              <a:t>itaat ediniz, mükâfatınızı alınız.” </a:t>
            </a:r>
            <a:endParaRPr lang="tr-TR" sz="2800" b="1" dirty="0" smtClean="0">
              <a:solidFill>
                <a:srgbClr val="00B050"/>
              </a:solidFill>
            </a:endParaRPr>
          </a:p>
          <a:p>
            <a:pPr algn="just"/>
            <a:endParaRPr lang="tr-TR" sz="2400" dirty="0">
              <a:solidFill>
                <a:schemeClr val="tx1"/>
              </a:solidFill>
            </a:endParaRPr>
          </a:p>
          <a:p>
            <a:pPr algn="just"/>
            <a:r>
              <a:rPr lang="tr-TR" sz="2400" dirty="0" smtClean="0">
                <a:solidFill>
                  <a:schemeClr val="tx1"/>
                </a:solidFill>
              </a:rPr>
              <a:t>Yine </a:t>
            </a:r>
            <a:r>
              <a:rPr lang="tr-TR" sz="2400" dirty="0">
                <a:solidFill>
                  <a:schemeClr val="tx1"/>
                </a:solidFill>
              </a:rPr>
              <a:t>bayram namazı kılındıktan sonra bir münadi şöyle seslenir: </a:t>
            </a:r>
            <a:endParaRPr lang="tr-TR" sz="2400" dirty="0" smtClean="0">
              <a:solidFill>
                <a:schemeClr val="tx1"/>
              </a:solidFill>
            </a:endParaRPr>
          </a:p>
          <a:p>
            <a:pPr algn="just"/>
            <a:r>
              <a:rPr lang="tr-TR" sz="2600" dirty="0" smtClean="0">
                <a:solidFill>
                  <a:srgbClr val="7030A0"/>
                </a:solidFill>
              </a:rPr>
              <a:t>“</a:t>
            </a:r>
            <a:r>
              <a:rPr lang="tr-TR" sz="2600" b="1" dirty="0">
                <a:solidFill>
                  <a:srgbClr val="7030A0"/>
                </a:solidFill>
              </a:rPr>
              <a:t>Dikkat ediniz, müjde size! </a:t>
            </a:r>
            <a:endParaRPr lang="tr-TR" sz="2600" b="1" dirty="0" smtClean="0">
              <a:solidFill>
                <a:srgbClr val="7030A0"/>
              </a:solidFill>
            </a:endParaRPr>
          </a:p>
          <a:p>
            <a:pPr algn="just"/>
            <a:r>
              <a:rPr lang="tr-TR" sz="2600" b="1" dirty="0" smtClean="0">
                <a:solidFill>
                  <a:srgbClr val="7030A0"/>
                </a:solidFill>
              </a:rPr>
              <a:t>Rabbiniz </a:t>
            </a:r>
            <a:r>
              <a:rPr lang="tr-TR" sz="2600" b="1" dirty="0">
                <a:solidFill>
                  <a:srgbClr val="7030A0"/>
                </a:solidFill>
              </a:rPr>
              <a:t>sizi bağışladı, evlerinize doğru ermiş olarak dönünüz. </a:t>
            </a:r>
            <a:endParaRPr lang="tr-TR" sz="2600" b="1" dirty="0" smtClean="0">
              <a:solidFill>
                <a:srgbClr val="7030A0"/>
              </a:solidFill>
            </a:endParaRPr>
          </a:p>
          <a:p>
            <a:pPr algn="just"/>
            <a:r>
              <a:rPr lang="tr-TR" sz="2600" b="1" dirty="0" smtClean="0">
                <a:solidFill>
                  <a:srgbClr val="7030A0"/>
                </a:solidFill>
              </a:rPr>
              <a:t>Bu </a:t>
            </a:r>
            <a:r>
              <a:rPr lang="tr-TR" sz="2600" b="1" dirty="0">
                <a:solidFill>
                  <a:srgbClr val="7030A0"/>
                </a:solidFill>
              </a:rPr>
              <a:t>gün sema âleminde mükâfat günü olarak ilan edildi</a:t>
            </a:r>
            <a:r>
              <a:rPr lang="tr-TR" sz="2600" dirty="0">
                <a:solidFill>
                  <a:srgbClr val="7030A0"/>
                </a:solidFill>
              </a:rPr>
              <a:t>” </a:t>
            </a:r>
            <a:endParaRPr lang="tr-TR" sz="2600" dirty="0" smtClean="0">
              <a:solidFill>
                <a:srgbClr val="7030A0"/>
              </a:solidFill>
            </a:endParaRPr>
          </a:p>
          <a:p>
            <a:pPr algn="just"/>
            <a:r>
              <a:rPr lang="tr-TR" sz="1600" dirty="0" smtClean="0">
                <a:solidFill>
                  <a:schemeClr val="tx1"/>
                </a:solidFill>
              </a:rPr>
              <a:t>(</a:t>
            </a:r>
            <a:r>
              <a:rPr lang="tr-TR" sz="1600" dirty="0">
                <a:solidFill>
                  <a:schemeClr val="tx1"/>
                </a:solidFill>
              </a:rPr>
              <a:t>Et </a:t>
            </a:r>
            <a:r>
              <a:rPr lang="tr-TR" sz="1600" dirty="0" err="1">
                <a:solidFill>
                  <a:schemeClr val="tx1"/>
                </a:solidFill>
              </a:rPr>
              <a:t>Tergib</a:t>
            </a:r>
            <a:r>
              <a:rPr lang="tr-TR" sz="1600" dirty="0">
                <a:solidFill>
                  <a:schemeClr val="tx1"/>
                </a:solidFill>
              </a:rPr>
              <a:t> Ve </a:t>
            </a:r>
            <a:r>
              <a:rPr lang="tr-TR" sz="1600" dirty="0" err="1">
                <a:solidFill>
                  <a:schemeClr val="tx1"/>
                </a:solidFill>
              </a:rPr>
              <a:t>Terhip</a:t>
            </a:r>
            <a:r>
              <a:rPr lang="tr-TR" sz="1600" dirty="0">
                <a:solidFill>
                  <a:schemeClr val="tx1"/>
                </a:solidFill>
              </a:rPr>
              <a:t>, </a:t>
            </a:r>
            <a:r>
              <a:rPr lang="tr-TR" sz="1600" dirty="0" err="1">
                <a:solidFill>
                  <a:schemeClr val="tx1"/>
                </a:solidFill>
              </a:rPr>
              <a:t>Tac</a:t>
            </a:r>
            <a:r>
              <a:rPr lang="tr-TR" sz="1600" dirty="0">
                <a:solidFill>
                  <a:schemeClr val="tx1"/>
                </a:solidFill>
              </a:rPr>
              <a:t> 2/332,)</a:t>
            </a:r>
            <a:endParaRPr lang="tr-TR" sz="2000" b="1" dirty="0">
              <a:solidFill>
                <a:schemeClr val="tx1"/>
              </a:solidFill>
              <a:effectLst>
                <a:outerShdw blurRad="38100" dist="38100" dir="2700000" algn="tl">
                  <a:srgbClr val="000000">
                    <a:alpha val="43137"/>
                  </a:srgbClr>
                </a:outerShdw>
              </a:effectLst>
            </a:endParaRPr>
          </a:p>
        </p:txBody>
      </p:sp>
      <p:sp>
        <p:nvSpPr>
          <p:cNvPr id="3" name="4 Dikdörtgen"/>
          <p:cNvSpPr/>
          <p:nvPr/>
        </p:nvSpPr>
        <p:spPr>
          <a:xfrm>
            <a:off x="0" y="0"/>
            <a:ext cx="9144000" cy="1052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800" b="1" dirty="0" smtClean="0">
                <a:solidFill>
                  <a:schemeClr val="tx1"/>
                </a:solidFill>
              </a:rPr>
              <a:t>BAYRAM SABAHINDA MELEKLER</a:t>
            </a:r>
            <a:endParaRPr lang="tr-TR" sz="4800" b="1" dirty="0">
              <a:solidFill>
                <a:schemeClr val="tx1"/>
              </a:solidFill>
            </a:endParaRPr>
          </a:p>
        </p:txBody>
      </p:sp>
    </p:spTree>
    <p:extLst>
      <p:ext uri="{BB962C8B-B14F-4D97-AF65-F5344CB8AC3E}">
        <p14:creationId xmlns:p14="http://schemas.microsoft.com/office/powerpoint/2010/main" val="42459065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Dikdörtgen"/>
          <p:cNvSpPr/>
          <p:nvPr/>
        </p:nvSpPr>
        <p:spPr>
          <a:xfrm>
            <a:off x="107504" y="1628800"/>
            <a:ext cx="8964488" cy="504056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lvl="0" algn="just"/>
            <a:r>
              <a:rPr lang="tr-TR" sz="3200" dirty="0" smtClean="0"/>
              <a:t>Bayram </a:t>
            </a:r>
            <a:r>
              <a:rPr lang="tr-TR" sz="3200" dirty="0"/>
              <a:t>sabahına bizleri kavuşturan Yüce Rabbimize sonsuz </a:t>
            </a:r>
            <a:r>
              <a:rPr lang="tr-TR" sz="3200" dirty="0" smtClean="0"/>
              <a:t>şükrediyor</a:t>
            </a:r>
            <a:r>
              <a:rPr lang="tr-TR" sz="3200" dirty="0"/>
              <a:t>, </a:t>
            </a:r>
            <a:r>
              <a:rPr lang="tr-TR" sz="3200" dirty="0" smtClean="0"/>
              <a:t>Sevgili peygamberimiz </a:t>
            </a:r>
            <a:r>
              <a:rPr lang="tr-TR" sz="3200" dirty="0"/>
              <a:t>(</a:t>
            </a:r>
            <a:r>
              <a:rPr lang="tr-TR" sz="3200" dirty="0" err="1"/>
              <a:t>s.a.s</a:t>
            </a:r>
            <a:r>
              <a:rPr lang="tr-TR" sz="3200" dirty="0"/>
              <a:t>.)’e salat ve selam ediyoruz</a:t>
            </a:r>
            <a:r>
              <a:rPr lang="tr-TR" sz="3200" dirty="0" smtClean="0"/>
              <a:t>.</a:t>
            </a:r>
          </a:p>
          <a:p>
            <a:pPr lvl="0"/>
            <a:endParaRPr lang="tr-TR" sz="3200" b="1" dirty="0" smtClean="0"/>
          </a:p>
          <a:p>
            <a:pPr algn="ctr"/>
            <a:r>
              <a:rPr lang="ar-AE" sz="3200" dirty="0" smtClean="0">
                <a:cs typeface="Emine" panose="03020400000000000000" pitchFamily="66" charset="-78"/>
              </a:rPr>
              <a:t>اِنَّ الَّذينَ قَالُوا رَبُّنَا اللّٰهُ ثُمَّ اسْتَقَامُوا تَتَنَزَّلُ عَلَيْهِمُ الْمَلٰئِكَةُ اَلَّا تَخَافُوا وَلَا تَحْزَنُوا وَاَبْشِرُوا بِالْجَنَّةِ الَّتى كُنْتُمْ تُوعَدُونَ</a:t>
            </a:r>
          </a:p>
          <a:p>
            <a:pPr algn="just"/>
            <a:r>
              <a:rPr lang="tr-TR" sz="3200" dirty="0" smtClean="0"/>
              <a:t>“Şüphesiz, </a:t>
            </a:r>
            <a:r>
              <a:rPr lang="tr-TR" sz="3200" b="1" dirty="0" smtClean="0">
                <a:solidFill>
                  <a:srgbClr val="FF0000"/>
                </a:solidFill>
              </a:rPr>
              <a:t>Rabbimiz Allah'tır deyip, sonra dosdoğru yolda yürüyenlerin üzerine melekler iner. </a:t>
            </a:r>
            <a:r>
              <a:rPr lang="tr-TR" sz="3200" dirty="0" smtClean="0"/>
              <a:t>Onlara: </a:t>
            </a:r>
            <a:r>
              <a:rPr lang="tr-TR" sz="3200" dirty="0" smtClean="0">
                <a:solidFill>
                  <a:srgbClr val="002060"/>
                </a:solidFill>
              </a:rPr>
              <a:t>Korkmayın, üzülmeyin, size </a:t>
            </a:r>
            <a:r>
              <a:rPr lang="tr-TR" sz="3200" dirty="0" err="1" smtClean="0">
                <a:solidFill>
                  <a:srgbClr val="002060"/>
                </a:solidFill>
              </a:rPr>
              <a:t>vâdolunan</a:t>
            </a:r>
            <a:r>
              <a:rPr lang="tr-TR" sz="3200" dirty="0" smtClean="0">
                <a:solidFill>
                  <a:srgbClr val="002060"/>
                </a:solidFill>
              </a:rPr>
              <a:t> cennetle sevinin! </a:t>
            </a:r>
            <a:r>
              <a:rPr lang="tr-TR" sz="3200" dirty="0" smtClean="0"/>
              <a:t>Derler”. </a:t>
            </a:r>
            <a:r>
              <a:rPr lang="tr-TR" sz="1600" dirty="0" smtClean="0"/>
              <a:t>(</a:t>
            </a:r>
            <a:r>
              <a:rPr lang="tr-TR" sz="1600" dirty="0" err="1" smtClean="0"/>
              <a:t>Fussilet</a:t>
            </a:r>
            <a:r>
              <a:rPr lang="tr-TR" sz="1600" dirty="0" smtClean="0"/>
              <a:t> 41.30)</a:t>
            </a:r>
            <a:endParaRPr lang="tr-TR" sz="1600" dirty="0" smtClean="0">
              <a:solidFill>
                <a:srgbClr val="FF0000"/>
              </a:solidFill>
              <a:latin typeface="Times New Roman" pitchFamily="18" charset="0"/>
              <a:cs typeface="Times New Roman" pitchFamily="18" charset="0"/>
            </a:endParaRPr>
          </a:p>
        </p:txBody>
      </p:sp>
      <p:sp>
        <p:nvSpPr>
          <p:cNvPr id="4" name="2 Dikdörtgen"/>
          <p:cNvSpPr/>
          <p:nvPr/>
        </p:nvSpPr>
        <p:spPr>
          <a:xfrm>
            <a:off x="0" y="360040"/>
            <a:ext cx="9144000" cy="1124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000" b="1" dirty="0" smtClean="0">
                <a:solidFill>
                  <a:srgbClr val="002060"/>
                </a:solidFill>
                <a:latin typeface="Times New Roman" pitchFamily="18" charset="0"/>
                <a:cs typeface="Times New Roman" pitchFamily="18" charset="0"/>
              </a:rPr>
              <a:t>BAYRAMA ERİŞTİK</a:t>
            </a:r>
            <a:endParaRPr lang="tr-TR" sz="6000" b="1" dirty="0">
              <a:solidFill>
                <a:srgbClr val="002060"/>
              </a:solidFill>
            </a:endParaRPr>
          </a:p>
        </p:txBody>
      </p:sp>
    </p:spTree>
    <p:extLst>
      <p:ext uri="{BB962C8B-B14F-4D97-AF65-F5344CB8AC3E}">
        <p14:creationId xmlns:p14="http://schemas.microsoft.com/office/powerpoint/2010/main" val="372431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096E1C8-3A7E-4187-A928-98E75EA656E4}"/>
              </a:ext>
            </a:extLst>
          </p:cNvPr>
          <p:cNvSpPr txBox="1"/>
          <p:nvPr/>
        </p:nvSpPr>
        <p:spPr>
          <a:xfrm>
            <a:off x="256520" y="972289"/>
            <a:ext cx="8616999" cy="4154984"/>
          </a:xfrm>
          <a:prstGeom prst="rect">
            <a:avLst/>
          </a:prstGeom>
          <a:noFill/>
        </p:spPr>
        <p:txBody>
          <a:bodyPr wrap="square" rtlCol="0">
            <a:spAutoFit/>
          </a:bodyPr>
          <a:lstStyle/>
          <a:p>
            <a:pPr lvl="0" algn="ctr"/>
            <a:r>
              <a:rPr lang="tr-TR" sz="3300" dirty="0">
                <a:solidFill>
                  <a:srgbClr val="FF0000"/>
                </a:solidFill>
              </a:rPr>
              <a:t>Günümüzde yardımlaşma, paylaşma kavramı da küresel bir boyut kazandı. Eskiden sadece kapı komşumuza yardım ederken, günümüzde dünyanın farklı bir yerinde ihtiyaç sahibi olan kişilerden haberdar oluyoruz. TDV gibi kurumlar sayesinde de yardımlarımız ulaşıyor. Bu bağlamda ümmet kardeşliğini bize nasıl anlatırsınız? Sizin bu konudaki şahitlikleriniz nelerdir?</a:t>
            </a:r>
          </a:p>
        </p:txBody>
      </p:sp>
    </p:spTree>
    <p:extLst>
      <p:ext uri="{BB962C8B-B14F-4D97-AF65-F5344CB8AC3E}">
        <p14:creationId xmlns:p14="http://schemas.microsoft.com/office/powerpoint/2010/main" val="17797183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Çapraz Köşesi Kesik Dikdörtgen"/>
          <p:cNvSpPr/>
          <p:nvPr/>
        </p:nvSpPr>
        <p:spPr>
          <a:xfrm>
            <a:off x="262218" y="914837"/>
            <a:ext cx="8680076" cy="4957653"/>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dirty="0">
                <a:solidFill>
                  <a:schemeClr val="tx1"/>
                </a:solidFill>
              </a:rPr>
              <a:t>Eskiden de milletimiz yardım elini, iyilik elini mazlumun olduğu her yere ulaştırmaya imkanlar ölçüsünde gayret ediyordu. Ama </a:t>
            </a:r>
            <a:r>
              <a:rPr lang="tr-TR" sz="2400" dirty="0">
                <a:solidFill>
                  <a:srgbClr val="FF0000"/>
                </a:solidFill>
              </a:rPr>
              <a:t>günümüzde iletişim imkanlarının yaygınlığı, ihtiyaçları daha görünür kılmıştır.</a:t>
            </a:r>
          </a:p>
        </p:txBody>
      </p:sp>
    </p:spTree>
    <p:extLst>
      <p:ext uri="{BB962C8B-B14F-4D97-AF65-F5344CB8AC3E}">
        <p14:creationId xmlns:p14="http://schemas.microsoft.com/office/powerpoint/2010/main" val="299663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C:\Users\şavşat müftülüğü\Desktop\BİRLİKTE YAŞAMA AHLAKI İdris YAVUZYİĞİT\dd-bab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175" y="4634964"/>
            <a:ext cx="4801101" cy="1440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5 Dikdörtgen"/>
          <p:cNvSpPr/>
          <p:nvPr/>
        </p:nvSpPr>
        <p:spPr>
          <a:xfrm>
            <a:off x="130878" y="1880913"/>
            <a:ext cx="8815933" cy="3546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400" dirty="0">
                <a:solidFill>
                  <a:schemeClr val="tx1"/>
                </a:solidFill>
                <a:latin typeface="HASENAT" panose="01000600020000020003" pitchFamily="2" charset="-78"/>
                <a:cs typeface="HASENAT" panose="01000600020000020003" pitchFamily="2" charset="-78"/>
              </a:rPr>
              <a:t>أيها الناس!</a:t>
            </a:r>
            <a:br>
              <a:rPr lang="ar-AE" sz="2400" dirty="0">
                <a:solidFill>
                  <a:schemeClr val="tx1"/>
                </a:solidFill>
                <a:latin typeface="HASENAT" panose="01000600020000020003" pitchFamily="2" charset="-78"/>
                <a:cs typeface="HASENAT" panose="01000600020000020003" pitchFamily="2" charset="-78"/>
              </a:rPr>
            </a:br>
            <a:r>
              <a:rPr lang="ar-AE" sz="2400" dirty="0">
                <a:solidFill>
                  <a:schemeClr val="tx1"/>
                </a:solidFill>
                <a:latin typeface="HASENAT" panose="01000600020000020003" pitchFamily="2" charset="-78"/>
                <a:cs typeface="HASENAT" panose="01000600020000020003" pitchFamily="2" charset="-78"/>
              </a:rPr>
              <a:t>إنَّ رَبَّكم واحِد! وإنّ أَبَاكمْ وَاحِد! كلّكمْ لِآدَمَ، وَآدَمُ مِنْ ترَاب! أَكْرَمُكمْ عِنْدَ اللَّهِ أَتقَاكمْ. إنَّ اللَّه عَلِيم خَبِير. لَيْسَ لِعَرَبِيٍّ عَلَى عَجَمِيٍّ فَضْلٌ إِلاّ بِالتَّقْوَى. أَلاَ هَلْ بَلَّغْتَ؟ اَلَّلهمَّ اشْهَدْ!)).</a:t>
            </a:r>
            <a:endParaRPr lang="tr-TR" sz="2400" dirty="0">
              <a:solidFill>
                <a:schemeClr val="tx1"/>
              </a:solidFill>
              <a:latin typeface="HASENAT" panose="01000600020000020003" pitchFamily="2" charset="-78"/>
              <a:cs typeface="HASENAT" panose="01000600020000020003" pitchFamily="2" charset="-78"/>
            </a:endParaRPr>
          </a:p>
          <a:p>
            <a:pPr algn="just"/>
            <a:r>
              <a:rPr lang="tr-TR" sz="2100" dirty="0">
                <a:solidFill>
                  <a:schemeClr val="tx1"/>
                </a:solidFill>
              </a:rPr>
              <a:t>“</a:t>
            </a:r>
            <a:r>
              <a:rPr lang="tr-TR" sz="2100" b="1" dirty="0">
                <a:solidFill>
                  <a:schemeClr val="tx1"/>
                </a:solidFill>
              </a:rPr>
              <a:t>Ey insanlar! Şunu iyi bilin ki, Rabbiniz birdir, atanız birdir. </a:t>
            </a:r>
            <a:r>
              <a:rPr lang="tr-TR" sz="2100" b="1" dirty="0">
                <a:solidFill>
                  <a:srgbClr val="FF0000"/>
                </a:solidFill>
              </a:rPr>
              <a:t>Hepiniz Âdemdensiniz. Âdem ise topraktandır.</a:t>
            </a:r>
            <a:r>
              <a:rPr lang="tr-TR" sz="2100" b="1" dirty="0">
                <a:solidFill>
                  <a:schemeClr val="tx1"/>
                </a:solidFill>
              </a:rPr>
              <a:t> </a:t>
            </a:r>
            <a:r>
              <a:rPr lang="tr-TR" sz="2100" b="1" dirty="0">
                <a:solidFill>
                  <a:srgbClr val="0070C0"/>
                </a:solidFill>
              </a:rPr>
              <a:t>Allah katında Üstünlük ancak takva iledir. Muhakkak ki Allah her şeyi bilir. </a:t>
            </a:r>
            <a:r>
              <a:rPr lang="tr-TR" sz="2100" b="1" dirty="0">
                <a:solidFill>
                  <a:srgbClr val="7030A0"/>
                </a:solidFill>
              </a:rPr>
              <a:t>Arap’ın Arap olmayana, Arap olmayanın Arap’a, </a:t>
            </a:r>
            <a:r>
              <a:rPr lang="tr-TR" sz="2100" b="1" dirty="0">
                <a:solidFill>
                  <a:srgbClr val="002060"/>
                </a:solidFill>
              </a:rPr>
              <a:t>beyazın siyaha, siyahın beyaza üstünlüğü yoktur</a:t>
            </a:r>
            <a:r>
              <a:rPr lang="tr-TR" sz="2100" b="1" dirty="0">
                <a:solidFill>
                  <a:schemeClr val="tx1"/>
                </a:solidFill>
              </a:rPr>
              <a:t>. Dikkat edin! Tebliğ ettim mi? Allah’ım Şahit ol</a:t>
            </a:r>
            <a:r>
              <a:rPr lang="tr-TR" b="1" dirty="0">
                <a:solidFill>
                  <a:schemeClr val="tx1"/>
                </a:solidFill>
              </a:rPr>
              <a:t>.</a:t>
            </a:r>
            <a:r>
              <a:rPr lang="tr-TR" dirty="0">
                <a:solidFill>
                  <a:schemeClr val="tx1"/>
                </a:solidFill>
              </a:rPr>
              <a:t>”</a:t>
            </a:r>
            <a:r>
              <a:rPr lang="tr-TR" sz="1200" dirty="0">
                <a:solidFill>
                  <a:schemeClr val="tx1"/>
                </a:solidFill>
              </a:rPr>
              <a:t> (</a:t>
            </a:r>
            <a:r>
              <a:rPr lang="tr-TR" sz="1200" dirty="0" err="1">
                <a:solidFill>
                  <a:schemeClr val="tx1"/>
                </a:solidFill>
              </a:rPr>
              <a:t>İbn</a:t>
            </a:r>
            <a:r>
              <a:rPr lang="tr-TR" sz="1200" dirty="0">
                <a:solidFill>
                  <a:schemeClr val="tx1"/>
                </a:solidFill>
              </a:rPr>
              <a:t> </a:t>
            </a:r>
            <a:r>
              <a:rPr lang="tr-TR" sz="1200" dirty="0" err="1">
                <a:solidFill>
                  <a:schemeClr val="tx1"/>
                </a:solidFill>
              </a:rPr>
              <a:t>Hanbel</a:t>
            </a:r>
            <a:r>
              <a:rPr lang="tr-TR" sz="1200" dirty="0">
                <a:solidFill>
                  <a:schemeClr val="tx1"/>
                </a:solidFill>
              </a:rPr>
              <a:t>, V, 411.) </a:t>
            </a:r>
          </a:p>
          <a:p>
            <a:pPr algn="just"/>
            <a:endParaRPr lang="tr-TR" sz="1200" dirty="0">
              <a:solidFill>
                <a:schemeClr val="tx1"/>
              </a:solidFill>
            </a:endParaRPr>
          </a:p>
          <a:p>
            <a:pPr algn="just"/>
            <a:endParaRPr lang="tr-TR" sz="1200" dirty="0">
              <a:solidFill>
                <a:schemeClr val="tx1"/>
              </a:solidFill>
            </a:endParaRPr>
          </a:p>
          <a:p>
            <a:pPr algn="just"/>
            <a:endParaRPr lang="tr-TR" sz="1200" dirty="0">
              <a:solidFill>
                <a:schemeClr val="tx1"/>
              </a:solidFill>
            </a:endParaRPr>
          </a:p>
          <a:p>
            <a:pPr algn="just"/>
            <a:endParaRPr lang="tr-TR" sz="1200" dirty="0">
              <a:solidFill>
                <a:schemeClr val="tx1"/>
              </a:solidFill>
            </a:endParaRPr>
          </a:p>
        </p:txBody>
      </p:sp>
      <p:sp>
        <p:nvSpPr>
          <p:cNvPr id="2" name="AutoShape 2"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3" name="AutoShape 4"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4" name="AutoShape 6"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1488281"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5" name="AutoShape 8" descr="data:image/jpeg;base64,/9j/4AAQSkZJRgABAQAAAQABAAD/2wCEAAkGBxQTEhUUEhQUFhUXFxcXFxcWFhcXFhUVGhcZFxcdGBUYHCggGBwlHRceITEhJSkrLi4uGh8zODMsNyguLisBCgoKDA0NDwwMDiwZFBksLCsrNysrKysrKysrKysrKysrKysrKysrKysrKysrKysrKysrKysrKysrKysrKysrK//AABEIAIwBaAMBIgACEQEDEQH/xAAbAAACAwEBAQAAAAAAAAAAAAAABQMEBgECB//EAEAQAAIBAwIEAgcGBAUEAgMAAAECEQADEgQhBRMxQSJRBjJhcYGRoRQjQlKxwWJystEzgpKiwnPh8PFTYxUWJP/EABYBAQEBAAAAAAAAAAAAAAAAAAABAv/EABURAQEAAAAAAAAAAAAAAAAAAAAR/9oADAMBAAIRAxEAPwD7bUOru4IW6wJ+Papqh1VrNGU7ZAj5iKiKni689QekYrhPl5/WrOjvF1DEQdwR5EGD9RWMTWarZOQuefLyzGB3jI28spjfHpFbTSWMEVB+EAe+gmoooqIKKKKCtrbxXEAgZE+JuigCSY71VuXGQZc0XB1KkKCVncrER9a56Ro/JL2wC9s5gHo0DcdRG1I+HXL166qNaFu3GbkuLh/hC4mACe5671VbAUV2uUBRRRUR2l+ouMbhUOEAC77EljMBZ27e3tV+s96SNdt3Lb20DhgUcZBGEbqVckCeux67VVMrF1lcKXDgyJ2DKwEwY6gj3VfrO+jJuXGa5cQIFlEE5MfzFmBIPuHSTWioCiiiogrhr1XDRS1bzPJ5uAkwAFLYgkSZnynpU2jvEllYhsYIYdGUzG09dqznFL16zeuKLQuJ/iKwdbZEnxA5HcDfxD2U74BaflZ3QBcuQzBei7bDqf8Aw1Q0ooooCiiigj1N3FWaJxBPvqmS5km+oPkAuIPlvufnV2/byUr5gj5iKxP23VDwchS4flhsxgRPrG3llMScfLeg2PD7mSAkQZYEe1WKmD5SKsVDotOLaKg3gRPmep+pqagKKKKiCq2uuEBQIBYxJ6AQSSfgKs0u9ILbGyxtgF18agiQxHbqOokVVebtxkGQuh4GRUhd1G7Yle/zpmKxugv3r9xLbWQiMA9xi4uQB2TE9CSRkfbtWzoOUUUUBRRXaChqbxzxDBAACWME7mAFnvXhLrKyqXDqxxMgBlaCR07bHt5VR9JzcQ27lpQ++DqSF8Ldw5MAg9jselQ+j3Nu3Ga5bwW1sskO7MR4iWBIET0HnQae3XK6lFVUWouhVZj2BNINTxO+DH3QJkR1ZNgd9yO4p5rv8N/5W/SsrZshrjtG4GMAdSSzHp1O4qIrvaZQLuR5nMJyiXyjuQIxjaPKnWl4zcIk2wYMEKdztJIHuH/elYQxi07OTA3aMfIEx8q5iBeJWRFvY79yV2+dBsbTyAR0O491eq82vVHuH6V6oCqnENQyjwCWJgA9PMk+4Cat0t46v3Y95+WDCgT6ziN51ZM0gjrb6kEbgE9DBqrbY6e4Dbj1FyUKQjLvEyB4vb7a9abTTaLKDLFn2AAEknpMAV7sjJgWkwiAxJE9TJE+7tQOdFxRmK5JAaN1MhZnEN74ifaKbVlPR5Rl3jmtsf4csflIrV0BQaKKiF3EdY6kBMR0yZ9lGRhR1mT+1IdTfuXyguFcZBxA8JI6FhBJ9lXPSdQZkdVA6A9c16Hv4utVb1nDAr6oKiTsPLqTVV54XrnslkQBlLmFPhxYtBx6Qs9q0Wg1xcsrLiRuDMhhJBI9xFZi/bHKuEhpIcjqN94gnYx76dejvSO2AgeQJJIoHVFFFRBSTX8SuKWwwCiYz6vBAbGD5mIp3WS4haDXwp/OzTE7KzbT2EsDHuqqh1KNdLtdYGLZ7SqjvgADB9p9m9XOG8XuhQhAaFJybZiq9J33PtqveRlLdgyMBPUmQNhMmodXZX7oQ3rgGZGxVuoj/wAig1ui1BcSVKkEhlPUH/0QfjViqfCTNuT1LMT7d/7RVygK8X7mKlj0AJPuFe6i1fqN/Kf0NAj1HFb4/wDjWTEHdk2neDB6j50ou2yBzS33nMnKJfKNtwIxgdJiKsWrAa657qI2HWWJJkdT0ryEMYNPrzA3aMfygmPfFA00nGbjDe2DECFO7GJMCfYaeWnDKCOhAI9xrHBRz5XIEW9jv1LY7eRhorYacQigbeEfpQe6KKKCtrr5RZUZMTCjsTud57AAn4Uh1nE7zAqGQSAcrfWCOgnoYpvxofd/H9m/as9o9KCjFRuzMYCgRBjp0AgCgjsk2Htm2ROABABxKz+IwPF7afaPizNjkkBokgg4yYXL3kRSWwMsC0+FFBiSJ67kTH0qTgijmNAMG9BnuBiy/Vp+NBrRRQBRQFUOJ6tlICATEksYVRMCfedqv0h9JjG8T4e4B3kkbHrvQL9bqbt6FcqFyEhfVaG2LdSVmvGj1r6d3VIZS3qkYgNsCVmIHnXp9JgiBJhcBO3SR3JrjopFwnIzkdpjy2O8/Og1HDdQzhsliDEgyD1mPcdqKo+if+AP8p+JRWPzJJoqqucUuhbTEkAHwydgJIG5+NItEB4yiZlm8PhJTJQFln/CARNNfSA/ddJ8ax0O5MdDUGmspOJZhgqlUDFZkZM8AjIkn4VEZ/TpcW4pV1a7z7v8Kud52yOIMR360yODEuJXILbAYFcWDZlTPUjEzG3Sqtnh10BF3wW4b3NyEMD4wFExMtExO1NtdpgVdC5cBc1yhmQrHfuCCevtoGujuZIp9g/SpqpcEA5CY7DfbpHiOwHlV2gKUekGoUBVYgbM25iYEfvTek3FrStftKRMjf3Buk9v+9At1Fthp2RFwItsGuMhhUxiF3hi20eQqDhrlHb8VvC3mBMr1AYAGTBG469T7KYazT87T3PvGzueA+MwhYwEKTAiYqLQaS413N87QwFsAP4zj4iciTC+wUEmlhGTxfiNwzsSHYCcTvBgn3VpKzPE7YIDuQ5VsM4XxADIEx+JSeo9taWKAooooM5xi4r3SsywZVCjdpXx7D6VW4qrNyohLeY2ZSrXGxaWIJGKjp7ZPSrLgc2+w2KkjKB4ciFZum5AJ90V3iWk8Vl7Rd8CbmOZbmAjCQS3XedqCjoiTZNt5ZWNxbbKCSfEckMGAx6gzFOOEuBcIBBkFdjO6Yqfd0NVeF6O4qOWuG2xY3CJBRcyTDT6x23MmvWntKNUpAAZ1L7dmZTkJ8j1ig0AooWig4TFZe26tcDDxbEnEFyA7HsPdHxrTXx4WnyP6VnuGKuCScA58RHhJCgYpkIiSxPt3oFnFrb8xyxCjk+BBsba5EqCS0Fj1PxjzpiGLYc3Z7cOxAJV1C7PPSCNo6zUfEdBcF27yg7i4gtbufuzEyxyBI8RPemGmsYIqm4W6W2RiCrj1TiI2+HxoLPA3GEAzBnz2KiN/mPgaY0m9H7Ko10KOhA8pALAE+2ABPspzQFVuJ3Atpye4j4tsN+25qzS7j8cncT4k2O++QHQ9djQKNJj4yqm5LQsBirMNhLj1R0JntNLrS3BckOrXftDfwq3h3AEyF6ifeaf6OyJCFmGKKQgYqWJGTOQInfak6aG7AUZYi6b/NykR6wAWYLSY3HWgtkqxLiVkLbhpGLZBmUk9SIMx7K0OiebaH+EA+8bH6ilWv00qyM+YxLgPBZGXcSY3B9vtq7wQDkrjsJaB5eIjYeW1BeoooqBXx26AqhiBuW3MbBSP1YUqtqeSRaGJxb7xlOKWyCSQZAcsIj3mav8ctBrllSPWkTt6uaA79pBiRUWosC7Zu/eEMwKQGIW3JxAKTHTz/tVCnhTMhBHiQWbfMUHxBRPiEEzHUjYwKYabFSpy6sbnl4SUEgHeCFJHsFeNDorpuIX5lsLbFoeKXY9SRlML4O1e+MWQUychyjFC0CSpUtvHRgR/wCTQaUGiuJ0rtAVnuPurPjsSMVC9yTJG3fqPnWhNZ7UADUXmA3QSDE+LBIPmYBO1BT4upZFx8FvmW8iylWuNlsAGOwA6nvXnQXYR1fdC7i24k4seqkKT1nbeJEVe4ro5W01p3cq4uf4mXMCj8JmAd+0dK5wrR3BzGe41pnbmAAgx+EZ5ST6vn3oGXAkgMo/Dgh37qgn5dPhRU3C7Q8TiPHBMCAWAgke/aiqql6TalEtrmwUG4BJ7GGI/SqouNiLkFmlUCnoiMoYkADxSImfKvHpxam0hJgC5BO/hLDEHbpvt8ataG26tbW5BYBASNwTg4kfKohSyeJXYMEJxIMgMB+EHv7oBPSrzOVV3JYF1fNWx8JWFykdgY27TWiis9xW07JeFsAkhxvEBS6hjv5BTQMeBXAbIxMgM4kdPWP96YUh9CkA023QuxB8+gJ+YNPqArP8Y1ajUooP3mKYr1yyZh+07+VaCslxrTsdfawIDkBlnYOEPiWfMCT8RQWdQ5UbA3A6i4znrkdhso2gDaq1gct2JViYkD1WE+uYMx4Z3mB06mnvC1hmHkAPk9wVa1nqP/K36GgznEGW3b5ZfwKdi0A/4YOO2x9b41qEOw91Y30osk2gYHLDkuTHWEQKPfv8q1mgQi3bB6hFBHkQooJ6KKKDL2NYGu3VRyJZg5WCU+8x77bkxXrUAn7oW2AUsilZY4iNuwjbzEUv4NpmW7qSCAFJFxehDZZqwB7Hc/GtZoAMPcz/ANRoM/oLYYC2Z8TQzqRsV3QEMI6A+H4mrGn1QOotZMMoUAdCwKOco8iKacTMKv8ANPyDH9qzN7Tv9tsFgB6gtiRJVV8TfVhQbQGiiigr8Qu42rhPQIx+QpBw64ty3CtNtZZQIAuMgUwWO4gkU541bLWLoAklDt594rO8DskaaZBRjcKeYBtkMCPYVoJNWzXAWxZSAGJgxlA3PT96s6bfFlDKbYGG6stzNgD1E7tPi261ogKXa0feL/k+PjJ/40FfgV5Wu3YIJ2JA/D43EHyO3SnVZD0SsMNVfLxnHjj8JYhgpjqev1rX0BSv0jvKtoZsFUuok9utNKznpygNhSdgHEn8sggH60HUvNgt3diMVVegVXVSW2EtIqi/VXIKoTiQZAx64q3f5TGwpnw+yym0LkZAIDBkTjcAIPuANPGUUGdN3FXuSy5hw6sF8OCxMjoBtsaZ8CcG1sQQHcSNx17HvuaocUtuwui2JYhwBt0JtqT8ADXn0HWNOY6FzuOhMDIj40GirldrlRCHjeqVb9oT448A7sTcUQKiv3Sokg3OYuTsdoIIAAUDaO3uqp6R6ZjrLOBAcgFJ6NgSWWenenvDx943uP0uOf3qqSWGKXJORMZKOjSZlgpP5Z9g3qXXQlrAv4JkFsRjNt2KkjYnp860d2ApPkD+k1kPSK0xsDYYKyl2MbRbVQN/Mk0Gv07yqnzUH5iakqpwhIs2gfyJ+girdAGsydaPtF0I8Nkc43KKOWC0HbpWmNYrS6VvtWpxI2W5zF6GHBZGE9d4oL+pOP3QVoUlVb1iZAyMAd53326+yodGgINs5SzBCwIJRQZQMG6bnp1NaLh/Rv53+pJ/ejiA8I9rp+v/AGoDhN4kEHfHvESJYAx7loqLgysJkQuFvE+exZvq1FVV26gYEEAg9Qdwaoaza4D7LZ+TlT9HpiTSnXXCXcQdkA2BPWTsfOR9KiG9LNAuWUickWR/MXYj61LfvNyC3fAHbzIHTy61HomIu4xH3YMRHqkAd/afpQXdPZCKFUBVAgAdAB0qSiigK8PbBIJAMdD3HnB7V7ooF2k2ukeZuD5MG/5GrOvPgI7khfmQKW2tQ0q0He6w6GN2xMnpG3XzFXeIsZtgCfFMDfoJG07gf2oOWNMjoM1DAXGcSJAIc4mKvVS4Y5IYeTsPb2J6e0mrtAUUUUFfVWRhcgAEqZPc7GJPeK8aBpDfzT/qVW/evfEbmNtyPL9dqq6FjzCsEDBTuCN18Ij2x19woPXFW2j+Fz8xiP6qsnTLmHxGYXENG4WZgHyMVQ1pJa4IJAQCQJgQW89jtPwplpnJRSepUE+8iaCQUUUUBVPV2QFUAADMdBA8Ug7Dzn61dqhxC6QbYjq/lO4GQ6dtvpQWNE020/lH0EVVuGbw9jqPkjN/yqThbHEg7QxAB2gbH96pJebwsQZN3qQIM+DrPSP2oGdjTKhYqoBc5MR+JoiT57CpqKKArzdthgQwBB2IIkEe0HrXqigXa7ZwfIKfgtxQfkGNMTSvX3JuMsHa3GwJ9YzOw6yuw99WH1DGxn3wn4xNBDoFyJJ7pJH8zuf0ir2msLbUIihVUQAOgFUdGxFwLEfdjYiNlIA79fEQaZUBRRRUR4e0CQSASplSR6pgiR5bGqWnMXT7WcfRH/vTCkvPM5Ab86Ohj/44mIiO89aqmWvP3be0EfPb96gt6RLiMrqGU3CYPSVbbb/LXeJMRgAJlxtEzEsNvLajhl0nNT2c+zqAx2nzagvAUUUUAaiewsk4iSuJMbld9ifialqHWXSqMwElVJjzgTQVuFNsfcjfNAD9VNe+JvAH+Zv9KE/rFV9A5DqsGOXG4InGI6jrv0r1rCTcIgxy+wn1jB7jcgUDHSrCqPJQPkKKj4dcytox7qD9KKqpWpTrjjcaOr2/kcgv/IfKm1KeKf4o/wCm30YH9qiGNywChTtjA+UCqPDLmdxmPUJbA/zCT+g+VMrp2PuNLODnxXPYLY/20DSiiigK7XKKBTpAM+X2W65+AAYfVvpV7W7Yt+V1+ROJ/WqWkP3z/wDVf6oP7Vd1x8I/nX9Z/agh4OPuw0bszE/6iP0FXqo8EP3CT7f6jV6gKKKKiK/ELeVtx/CfoJH1qvw65mcvJEUfEZH9R8quan1G/lb9DVHgp8PvVD9CP2qq8cXuY5EfiT6hgJP+qmdpAoCjoAAPcKVcdbY/ygfN1mm9AUUUVEFUeJiMG8rij4MYP61eqjxhoQGPxp/UKqpdBumX5izfMmPpFUXA5q2+3NY/7Rc/Wr/D/UHsLD5MRVJm/wD6FH8dz6W0H70DWiiigKKKKBVxBsLpI6taPzUhR/UKYNpxhh2xx+kUv4sfvFH/ANdz6Yn9qaMdjQLOHPncLHqtu382mf0ppSvgx8biOiWh/tJprQcoooqI7Sexs7W+3On4Y8z+oim9KbBnUN7Lg+ts/wBqqrms2UN+VlP1g/Qmo+E7qzfmd5+BxH6VPrvV97J/UKg4IZtA+bMf9xoL1FFFAVHqbQZWU9GBB9x2qSigW8KuZ4sfw21+bEz/AE0cVfCWHe24Ptxgj9T86j4AfCP+mv0ZhXvjjQp/kf6lB+9Ax0VvFFXyAor1Y9Ue4fpRVUGs7xLiic0geP7srKwcWJ3yPQGrfpDrdRaRnsWrNxUR3fmXXtsMRIChbb5SAesdqR6C4Tpxqbul0VrmJbax965DXrsctbn3K4SWAkZbmojWaieW3TLE/OP70l4TxhDdYNFvIIFDEeIjbarbcYW218alrNsWlS5s5JFphBa4CoxHMVwOshfhSteMaZtVpk0w091bj30e4gVij2rXMhWXafPrQaqioNDq0vIHtMHQkwy7q0GDB7ie42qxFByvF24FBJIAHc9Kkisr6W8fXTaixav4GxdtahnDLk7vbNkW0RfxMxuEBQCSYoLPD+IB70KCSbrHL8JXEjY9xEfGmPGNRy1VokBxI89jG/vrP6QPZS0bi2tNqNTeCWVS1mLKb3eXcbKGc27bAsNgx2BA3vavj1qyuo+1PmLV5EaLRhReK8lcZOcZCW+lFWvR/iCOmAIDgsShPiUTIn59qb1jtJx9RrLdu1pLqpcs3HJOnNq6WW5bUHFipCQxmRPq1soojlFdiiKClxXVLbtsWZRsQJPUx0A71T4Fqg84qygIgIbrPijaqvpTqAL+itNatut++1ts1kqBZe5Kb7GUHntV/W6rT6K3kwKKzBYt27lxixBjwW1ZjsD2oKfpDreWWBUnJBBHbxb/AN6b6DVpdXJGVh5qdgfKlDekOiu2XvEl0tMEcGxdN22xiAbBTmCZB9XoZ6VJ6Oce0moNy3pSZtBS6Gxds45TjtcResGgd0V2KIoOUo47r1QKDBOanEbsQDPq+Xtqnc12p1Gov2tK9q0mnKo73LbXWe8yC5iqB1CqqssmTJbtFR6vUW1ZV1On5+qFvO79nslgtvJlVjkdg2JhCSTi0TBNIQ64Rdyt5RALNA7gZH95pRf4qqXwH2C3Hyc9II2nuNoHwqXS+k+m5luxZF180s3E5Vl2QWr04OzAQi+EyWil/AeN2L9iw2pCPeOlXUX35a4WkxnK43RMoMDqcTtAJorW2rgYAqQQRII6EV6pHo/SO2xCCzfRjbNy0jWsGu21xDG2pPUZrKtiRkNqtcI42moe6iJdVrJVbgdYAZlyCyCQTiQSO0ietEMqK7FKvSXih01g3FTmPkiW7c48y7cdURcoMSW8ukmgq8X4ii3cSZ+7YeHeCfPy6CnF0nln82J+cVjr2ss/YLWutadA119MGRi0I128lq4CAR4lLMOnUVpdZx/S27nJuX7S3PCMGYAjLZA35cu0xNFUuFcVQ3CPUlEAD/iI/Ke/Wn4pQiaP7y5FiLBYXWhYtMgDtmfwkAg79oNWNBxHm3bqg2yqC0ylHyci4paXSBh7NzI8qIv0V2KT+l3F20mle8oUkNbWXJFtM7i287hHRFyyPsHUUDdjFINNxBWvlV3JuiCN1ICGfF32n41B9ovJp7z6y9pr9nlyHtWXAk7eJOY4ddwdiO9ebbWNG1w3sAben555du54USReYSzbExCjcAd6B1xW/ggaJAdCR577fWKrej+vV1KggMGY4HZgJ2kVW0/pPpr5ZCt0DlNdAvWLlsXbKxkyC4ozAkfMHvVfgfHNFcuDkWnttcttctu2muW1uoAC3LdlGUSNh1G4kUGprlUeAazn6azeyD8y2r5qhthpEyEYkqPYSaTenfE7lgaUW7xsC7qRae4La3CE5N19lZTvkg7UGnqHVXgiliQIH4jAntvWa03HxYtIz3r+s5t/kpjp1Rw/Ke4FwCpKxbPi7TuYBIi456RWofn6LUslhbd2+SLUWFdcpJFyWKiZVMjt5RINfR/Vq8BARFsBshG87bfP6V30g1WHVSwa2wGO5G6zt8vlS/QcdsWefnp7um5VtLpD4sbttiyWymDt4iyxgYMkSN68az0otYXPtWluq1pUuC2/JuM6PcFqUNu4yyGIBUkHcdZFFabheqW4gKsrbCcTMGN58qKyuo9IEs2NWBYu6O5ZtJdgJYZ2tszKroocoxlGEMRFFUaTjNotp76qCWNq6oA3JJQgAD31neK6C6eE6ZRbdrln7Dce2B44s3LT3AF7sAp29lbEV2aD5p6SW72rXiVy1p9QFuaCzatcy2Ua663L7HFD4h/iDZgD7Iglx6e8Auaq5pLdktbUDUBnVZRAbMKrj8jEBSBBIJEitntRIoFvo5qXewvMsmw6Tbe3EKGXb7s9GtnqpHY9iCKaVyaMqDtZb0o9GBrNVpzdtq9hLOqt3JIyVrvKCFe4bwN4huK1GVGVBh9RwzXi1YzUX7mi1QuI3MVX1djlXLYJLQEvAXNwdmK9RO0er4Hq766lnspba7qtFdVBdDxbsvaL5NAGUIdhI7AnrW8yoyoM9xfS311tjUWrXNQWrtlwHVWTO5aYP4yAVAQyBv0gVoRRlRlQdormVGVBj/Ty9y73D7xS4yWtS7Py7b3SqnT3VBK2wTEsB071V9IPSrmW7bWG1VmzzgupujS3Vu27ZtuVKLctnYuqqWCnEHtW6muTQfNOE8TOkHEtTbt6y+D9n5JvW7puX25WIPqhuWD1MbAHbpWh9AbtnluqNduXiebqLt3T37PNuv1I5qLKiMQonFQorUhhXZFB6ormVGVBjOO37vDrt/UWhZu29QVY2bl42bp1Cotsco4MLmSqox2IIkTO0Gv9GtQ9/wC0vp9LqHuWraXbZvXbS2nttcKm2/LbNSLmJlQZWR1gbggV6mgz3o9wR7F5nK2kQ6bS2lt2mYqjWuaXC5KPB94AD1MGQKz/AAz0Eu2tMdMGQW9Tpja1YDMcb/LwF6ySvinZWU4iApEQQfoBcVzmCgxPD+Aam0Ga1o9Db1CWXS3e591w1xoE4G14EMZESTsB7adeiGhvWLXKvWrSRvml9rz3rjEtde5Nm3DMxykT1PSKfZUZUHayHpTp7+o1ultWCqCwG1TXLlp7lovvZtJAdJPidtm2xUx0rXZVyaD5jqNDqLVjVaS4puEa3Sam21q0622t3tXbuXAilmxwcOSMjAIPSq+r0WP27T6vUay0L16+xSzpVurqLVw+ApcWwzFgmKQWkFR0EV9Wo2oPnnH+FXftJ09tHNjiIs85oMW+RA1GZ/CbthUQR3B99aDgVlhxHiBKkKRpMTBCmLTA4noY9laOaJoPVUeMNdFsmzaS80gG2zhAyHZoYgiY7HY9JFXcqMqD523opeufa3s6ZNGt3T8sWM0xvXw+YuOLUokAYyJJyM9BVni3DNZqxqmbTizzNBe01tGuozG6xMZYeFR5EE+2OlbrIedBcedBmOK8FuvdsuoEJo9VZbcTzLgs4D3fdnf3V3/8Nejh2w+4Rlu+IbE6Y2hH5vER8q0+VGVAo9DuHvp9DprF0APbs20YAyMlUAwe9R+k/Cbt86Z7LWw9i+L0XMsWHKuW48O4/wASfhTvKiaBDe4ZqLzaZr5sg2NRzot5kMnIvWo8X4puz7hUXGfR171vXoHUfa7QtqTPgItG3Lee57Vo8qJoMv6Q+iX2pr2TKFu6e1aErljctXmvIzLIDLljKzvBHeqn/wCpXGtXE5OgsFuWA2ntsC2F1LhLGBAOHq77xvWzyoyoMp6T+ir6l9Uy3EXn6RNMJBOLLduXMjHUQ8R7K5WsFFB4rldrlZZFFFFAUUUUBRRRQFFFFAUUUUBRRRQFFFBoO1yvIO/yr0DQFFBNdoOUUUUBRRQTQFFBNFAUUUNQFFANFAUVya7QFFFFBW1VskyJ2R4gxvKwPpUN0Mctm3DCN46bddvlV+iqqi4bsWxk9QxboPLxRM/+q9FWgkluo89xiOy7jfvVyigpIHJ3LL/qMDHzmJn4121k2LGRMmAdtgI+BMmrtcAoF4RiBOWxUkQ0g7zHn17bVYckkeuF36TOQPeO0fCrFFRFJVY/mnbLr62QnH2RPT2VJp1YETlHjmTPRhj9JqzRQe0rldSitNP/2Q=="/>
          <p:cNvSpPr>
            <a:spLocks noChangeAspect="1" noChangeArrowheads="1"/>
          </p:cNvSpPr>
          <p:nvPr/>
        </p:nvSpPr>
        <p:spPr bwMode="auto">
          <a:xfrm>
            <a:off x="1602581" y="10918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10" name="Dikdörtgen 9"/>
          <p:cNvSpPr/>
          <p:nvPr/>
        </p:nvSpPr>
        <p:spPr>
          <a:xfrm>
            <a:off x="1277634" y="944724"/>
            <a:ext cx="664273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a:solidFill>
                  <a:schemeClr val="tx1"/>
                </a:solidFill>
              </a:rPr>
              <a:t>ALLAH KATINDA ÜSTÜNLÜK</a:t>
            </a:r>
            <a:endParaRPr lang="tr-TR" sz="2400" dirty="0">
              <a:solidFill>
                <a:schemeClr val="tx1"/>
              </a:solidFill>
            </a:endParaRPr>
          </a:p>
        </p:txBody>
      </p:sp>
    </p:spTree>
    <p:extLst>
      <p:ext uri="{BB962C8B-B14F-4D97-AF65-F5344CB8AC3E}">
        <p14:creationId xmlns:p14="http://schemas.microsoft.com/office/powerpoint/2010/main" val="33242553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5 Dikdörtgen"/>
          <p:cNvSpPr/>
          <p:nvPr/>
        </p:nvSpPr>
        <p:spPr>
          <a:xfrm>
            <a:off x="136113" y="1808820"/>
            <a:ext cx="8873519" cy="4104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2938" indent="-642938" algn="ctr">
              <a:buFont typeface="Arial" panose="020B0604020202020204" pitchFamily="34" charset="0"/>
              <a:buChar char="•"/>
            </a:pPr>
            <a:r>
              <a:rPr lang="tr-TR" sz="4950" b="1" dirty="0">
                <a:solidFill>
                  <a:srgbClr val="0070C0"/>
                </a:solidFill>
              </a:rPr>
              <a:t>AYNI GEMİDEYİZ</a:t>
            </a:r>
          </a:p>
          <a:p>
            <a:pPr marL="642938" indent="-642938" algn="ctr">
              <a:buFont typeface="Arial" panose="020B0604020202020204" pitchFamily="34" charset="0"/>
              <a:buChar char="•"/>
            </a:pPr>
            <a:r>
              <a:rPr lang="tr-TR" sz="4950" b="1" dirty="0">
                <a:solidFill>
                  <a:srgbClr val="002060"/>
                </a:solidFill>
              </a:rPr>
              <a:t>BİR BİNA GİBİYİZ</a:t>
            </a:r>
          </a:p>
          <a:p>
            <a:pPr marL="642938" indent="-642938" algn="ctr">
              <a:buFont typeface="Arial" panose="020B0604020202020204" pitchFamily="34" charset="0"/>
              <a:buChar char="•"/>
            </a:pPr>
            <a:r>
              <a:rPr lang="tr-TR" sz="4950" b="1" dirty="0">
                <a:solidFill>
                  <a:srgbClr val="7030A0"/>
                </a:solidFill>
              </a:rPr>
              <a:t>BİR VÜCUT GİBİYİZ</a:t>
            </a:r>
          </a:p>
          <a:p>
            <a:pPr marL="642938" indent="-642938" algn="ctr">
              <a:buFont typeface="Arial" panose="020B0604020202020204" pitchFamily="34" charset="0"/>
              <a:buChar char="•"/>
            </a:pPr>
            <a:r>
              <a:rPr lang="tr-TR" sz="4500" b="1" dirty="0">
                <a:solidFill>
                  <a:srgbClr val="C00000"/>
                </a:solidFill>
              </a:rPr>
              <a:t>BİRBİRİMİZİN AYNASIYIZ</a:t>
            </a:r>
            <a:endParaRPr lang="tr-TR" sz="4500" dirty="0">
              <a:solidFill>
                <a:srgbClr val="002060"/>
              </a:solidFill>
            </a:endParaRPr>
          </a:p>
        </p:txBody>
      </p:sp>
      <p:sp>
        <p:nvSpPr>
          <p:cNvPr id="3" name="Dikdörtgen 2"/>
          <p:cNvSpPr/>
          <p:nvPr/>
        </p:nvSpPr>
        <p:spPr>
          <a:xfrm>
            <a:off x="1143000" y="998730"/>
            <a:ext cx="685800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6000" b="1" dirty="0">
                <a:solidFill>
                  <a:schemeClr val="tx1"/>
                </a:solidFill>
                <a:latin typeface="Times New Roman" panose="02020603050405020304" pitchFamily="18" charset="0"/>
                <a:cs typeface="Times New Roman" panose="02020603050405020304" pitchFamily="18" charset="0"/>
              </a:rPr>
              <a:t>UNUTMAYALIM!</a:t>
            </a:r>
          </a:p>
        </p:txBody>
      </p:sp>
    </p:spTree>
    <p:extLst>
      <p:ext uri="{BB962C8B-B14F-4D97-AF65-F5344CB8AC3E}">
        <p14:creationId xmlns:p14="http://schemas.microsoft.com/office/powerpoint/2010/main" val="29388878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otekisinema.com/wp-content/uploads/2013/08/titani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464241"/>
            <a:ext cx="4859878" cy="309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Dikdörtgen"/>
          <p:cNvSpPr/>
          <p:nvPr/>
        </p:nvSpPr>
        <p:spPr>
          <a:xfrm>
            <a:off x="251520" y="4869160"/>
            <a:ext cx="8712968" cy="1728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400" b="1"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Efendimiz </a:t>
            </a:r>
            <a:r>
              <a:rPr lang="tr-TR" sz="24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a:t>
            </a:r>
            <a:r>
              <a:rPr lang="tr-TR" sz="2400" b="1" spc="50" dirty="0" err="1">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s.a.s</a:t>
            </a:r>
            <a:r>
              <a:rPr lang="tr-TR" sz="2400" b="1" spc="50" dirty="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rPr>
              <a:t>) toplum içinde yaşayanları bir gemide seyahat edenlere benzetmiş ve Geminin alt katında olanların, su ihtiyacını karşılamak için gemide delik açmaya çalışması ve üst katta olanların da bu işe göz yumması haline hep birlikte batacakları örneğini vermiştir. </a:t>
            </a:r>
          </a:p>
        </p:txBody>
      </p:sp>
      <p:sp>
        <p:nvSpPr>
          <p:cNvPr id="7" name="Dikdörtgen 6"/>
          <p:cNvSpPr/>
          <p:nvPr/>
        </p:nvSpPr>
        <p:spPr>
          <a:xfrm>
            <a:off x="36004" y="321470"/>
            <a:ext cx="914400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AYNI </a:t>
            </a:r>
            <a:r>
              <a:rPr lang="tr-TR" sz="4000" b="1" dirty="0">
                <a:solidFill>
                  <a:schemeClr val="tx1"/>
                </a:solidFill>
                <a:latin typeface="Times New Roman" panose="02020603050405020304" pitchFamily="18" charset="0"/>
                <a:cs typeface="Times New Roman" panose="02020603050405020304" pitchFamily="18" charset="0"/>
              </a:rPr>
              <a:t>GEMİDE YOL </a:t>
            </a:r>
            <a:r>
              <a:rPr lang="tr-TR" sz="4000" b="1" dirty="0" smtClean="0">
                <a:solidFill>
                  <a:schemeClr val="tx1"/>
                </a:solidFill>
                <a:latin typeface="Times New Roman" panose="02020603050405020304" pitchFamily="18" charset="0"/>
                <a:cs typeface="Times New Roman" panose="02020603050405020304" pitchFamily="18" charset="0"/>
              </a:rPr>
              <a:t>ALMAKTAYIZ</a:t>
            </a:r>
          </a:p>
        </p:txBody>
      </p:sp>
      <p:pic>
        <p:nvPicPr>
          <p:cNvPr id="8" name="Picture 4" descr="http://www.hotel411.net/img/Cruise-shi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 y="1480598"/>
            <a:ext cx="5191246" cy="2699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1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erradanismanlik.com/wp-content/uploads/2012/10/bi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60" y="1027086"/>
            <a:ext cx="3737703" cy="2451613"/>
          </a:xfrm>
          <a:prstGeom prst="rect">
            <a:avLst/>
          </a:prstGeom>
          <a:noFill/>
          <a:extLst>
            <a:ext uri="{909E8E84-426E-40DD-AFC4-6F175D3DCCD1}">
              <a14:hiddenFill xmlns:a14="http://schemas.microsoft.com/office/drawing/2010/main">
                <a:solidFill>
                  <a:srgbClr val="FFFFFF"/>
                </a:solidFill>
              </a14:hiddenFill>
            </a:ext>
          </a:extLst>
        </p:spPr>
      </p:pic>
      <p:sp>
        <p:nvSpPr>
          <p:cNvPr id="16" name="5 Dikdörtgen"/>
          <p:cNvSpPr/>
          <p:nvPr/>
        </p:nvSpPr>
        <p:spPr>
          <a:xfrm>
            <a:off x="35495" y="3429000"/>
            <a:ext cx="9108505"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4000" dirty="0" smtClean="0">
                <a:solidFill>
                  <a:schemeClr val="tx1"/>
                </a:solidFill>
                <a:latin typeface="HASENAT" panose="01000600020000020003" pitchFamily="2" charset="-78"/>
                <a:cs typeface="HASENAT" panose="01000600020000020003" pitchFamily="2" charset="-78"/>
              </a:rPr>
              <a:t>المُؤمِنُ </a:t>
            </a:r>
            <a:r>
              <a:rPr lang="ar-SA" sz="4000" dirty="0">
                <a:solidFill>
                  <a:schemeClr val="tx1"/>
                </a:solidFill>
                <a:latin typeface="HASENAT" panose="01000600020000020003" pitchFamily="2" charset="-78"/>
                <a:cs typeface="HASENAT" panose="01000600020000020003" pitchFamily="2" charset="-78"/>
              </a:rPr>
              <a:t>لِلمؤمنِ كَالبُنْيَان يَشُدُّ بَعْضُهُ بَعْضاً</a:t>
            </a:r>
            <a:endParaRPr lang="tr-TR" sz="4000" dirty="0">
              <a:solidFill>
                <a:schemeClr val="tx1"/>
              </a:solidFill>
              <a:latin typeface="HASENAT" panose="01000600020000020003" pitchFamily="2" charset="-78"/>
              <a:cs typeface="HASENAT" panose="01000600020000020003" pitchFamily="2" charset="-78"/>
            </a:endParaRPr>
          </a:p>
          <a:p>
            <a:pPr algn="ctr"/>
            <a:r>
              <a:rPr lang="tr-TR" sz="2400" b="1" dirty="0">
                <a:solidFill>
                  <a:schemeClr val="tx1"/>
                </a:solidFill>
              </a:rPr>
              <a:t>“</a:t>
            </a:r>
            <a:r>
              <a:rPr lang="tr-TR" sz="3200" b="1" dirty="0" err="1">
                <a:solidFill>
                  <a:srgbClr val="FF0000"/>
                </a:solidFill>
              </a:rPr>
              <a:t>Mü’minin</a:t>
            </a:r>
            <a:r>
              <a:rPr lang="tr-TR" sz="3200" b="1" dirty="0">
                <a:solidFill>
                  <a:srgbClr val="FF0000"/>
                </a:solidFill>
              </a:rPr>
              <a:t> </a:t>
            </a:r>
            <a:r>
              <a:rPr lang="tr-TR" sz="3200" b="1" dirty="0" err="1">
                <a:solidFill>
                  <a:srgbClr val="FF0000"/>
                </a:solidFill>
              </a:rPr>
              <a:t>mü’mine</a:t>
            </a:r>
            <a:r>
              <a:rPr lang="tr-TR" sz="3200" b="1" dirty="0">
                <a:solidFill>
                  <a:srgbClr val="FF0000"/>
                </a:solidFill>
              </a:rPr>
              <a:t> karşı durumu, bir parçası diğer parçasını sımsıkı kenetleyip tutan binalar gibidir</a:t>
            </a:r>
            <a:r>
              <a:rPr lang="tr-TR" sz="2400" b="1" dirty="0">
                <a:solidFill>
                  <a:schemeClr val="tx1"/>
                </a:solidFill>
              </a:rPr>
              <a:t>.” </a:t>
            </a:r>
            <a:r>
              <a:rPr lang="tr-TR" sz="2400" dirty="0">
                <a:solidFill>
                  <a:schemeClr val="tx1"/>
                </a:solidFill>
              </a:rPr>
              <a:t> (</a:t>
            </a:r>
            <a:r>
              <a:rPr lang="tr-TR" sz="2400" dirty="0" err="1">
                <a:solidFill>
                  <a:schemeClr val="tx1"/>
                </a:solidFill>
              </a:rPr>
              <a:t>Nesâî</a:t>
            </a:r>
            <a:r>
              <a:rPr lang="tr-TR" sz="2400" dirty="0">
                <a:solidFill>
                  <a:schemeClr val="tx1"/>
                </a:solidFill>
              </a:rPr>
              <a:t>, Zekât 66) </a:t>
            </a:r>
          </a:p>
        </p:txBody>
      </p:sp>
      <p:sp>
        <p:nvSpPr>
          <p:cNvPr id="5" name="Dikdörtgen 4"/>
          <p:cNvSpPr/>
          <p:nvPr/>
        </p:nvSpPr>
        <p:spPr>
          <a:xfrm>
            <a:off x="0" y="620688"/>
            <a:ext cx="91440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2400" b="1" dirty="0" smtClean="0">
                <a:solidFill>
                  <a:schemeClr val="tx1"/>
                </a:solidFill>
                <a:latin typeface="Times New Roman" panose="02020603050405020304" pitchFamily="18" charset="0"/>
                <a:cs typeface="Times New Roman" panose="02020603050405020304" pitchFamily="18" charset="0"/>
              </a:rPr>
              <a:t>BİNANIN </a:t>
            </a:r>
            <a:r>
              <a:rPr lang="tr-TR" sz="2400" b="1" dirty="0">
                <a:solidFill>
                  <a:schemeClr val="tx1"/>
                </a:solidFill>
                <a:latin typeface="Times New Roman" panose="02020603050405020304" pitchFamily="18" charset="0"/>
                <a:cs typeface="Times New Roman" panose="02020603050405020304" pitchFamily="18" charset="0"/>
              </a:rPr>
              <a:t>YAPI TAŞLARI GİBİ </a:t>
            </a:r>
            <a:r>
              <a:rPr lang="tr-TR" sz="2400" b="1" dirty="0" smtClean="0">
                <a:solidFill>
                  <a:schemeClr val="tx1"/>
                </a:solidFill>
                <a:latin typeface="Times New Roman" panose="02020603050405020304" pitchFamily="18" charset="0"/>
                <a:cs typeface="Times New Roman" panose="02020603050405020304" pitchFamily="18" charset="0"/>
              </a:rPr>
              <a:t>BİRBİRİMİZE TUTUNALIM</a:t>
            </a:r>
            <a:endParaRPr lang="tr-TR"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2" descr="http://www.marmarainan.com/resimler/insaat-malzemeleri/insaat-malzemeleri%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45911" y="4787486"/>
            <a:ext cx="1387481"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likaracilik.com/images/entries/220x130/insaat220x1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5467255"/>
            <a:ext cx="2850558" cy="14181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fotodes.ru/upload/img13400568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9179"/>
          <a:stretch/>
        </p:blipFill>
        <p:spPr bwMode="auto">
          <a:xfrm>
            <a:off x="2843808" y="5474864"/>
            <a:ext cx="3456384" cy="141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1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1619672" y="1484784"/>
            <a:ext cx="6357622" cy="1224136"/>
            <a:chOff x="606393" y="2060848"/>
            <a:chExt cx="8584630" cy="2276548"/>
          </a:xfrm>
        </p:grpSpPr>
        <p:pic>
          <p:nvPicPr>
            <p:cNvPr id="6" name="Picture 2" descr="insan vücudu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6" y="2060848"/>
              <a:ext cx="6010275" cy="22765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saglikguzellik.biz/wp-content/uploads/2013/09/vucut-sistemi.png"/>
            <p:cNvPicPr>
              <a:picLocks noChangeAspect="1" noChangeArrowheads="1"/>
            </p:cNvPicPr>
            <p:nvPr/>
          </p:nvPicPr>
          <p:blipFill rotWithShape="1">
            <a:blip r:embed="rId3">
              <a:extLst>
                <a:ext uri="{28A0092B-C50C-407E-A947-70E740481C1C}">
                  <a14:useLocalDpi xmlns:a14="http://schemas.microsoft.com/office/drawing/2010/main" val="0"/>
                </a:ext>
              </a:extLst>
            </a:blip>
            <a:srcRect l="9029" r="7582" b="6840"/>
            <a:stretch/>
          </p:blipFill>
          <p:spPr bwMode="auto">
            <a:xfrm>
              <a:off x="606393" y="2060848"/>
              <a:ext cx="2331445" cy="2247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acilsoru.com/up/cevap/1130/organ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0018" y="2060848"/>
              <a:ext cx="1501005" cy="227654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5 Dikdörtgen"/>
          <p:cNvSpPr/>
          <p:nvPr/>
        </p:nvSpPr>
        <p:spPr>
          <a:xfrm>
            <a:off x="0" y="3216802"/>
            <a:ext cx="9144000" cy="3596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smtClean="0">
                <a:solidFill>
                  <a:schemeClr val="tx1"/>
                </a:solidFill>
                <a:latin typeface="HASENAT" panose="01000600020000020003" pitchFamily="2" charset="-78"/>
                <a:cs typeface="HASENAT" panose="01000600020000020003" pitchFamily="2" charset="-78"/>
              </a:rPr>
              <a:t>مَثَلُ </a:t>
            </a:r>
            <a:r>
              <a:rPr lang="ar-SA" sz="3200" dirty="0">
                <a:solidFill>
                  <a:schemeClr val="tx1"/>
                </a:solidFill>
                <a:latin typeface="HASENAT" panose="01000600020000020003" pitchFamily="2" charset="-78"/>
                <a:cs typeface="HASENAT" panose="01000600020000020003" pitchFamily="2" charset="-78"/>
              </a:rPr>
              <a:t>المُؤْمِنِينَ في </a:t>
            </a:r>
            <a:r>
              <a:rPr lang="ar-SA" sz="3200" dirty="0">
                <a:solidFill>
                  <a:srgbClr val="FF0000"/>
                </a:solidFill>
                <a:latin typeface="HASENAT" panose="01000600020000020003" pitchFamily="2" charset="-78"/>
                <a:cs typeface="HASENAT" panose="01000600020000020003" pitchFamily="2" charset="-78"/>
              </a:rPr>
              <a:t>تَوَادِّهِمْ</a:t>
            </a:r>
            <a:r>
              <a:rPr lang="ar-SA" sz="3200" dirty="0">
                <a:solidFill>
                  <a:schemeClr val="tx1"/>
                </a:solidFill>
                <a:latin typeface="HASENAT" panose="01000600020000020003" pitchFamily="2" charset="-78"/>
                <a:cs typeface="HASENAT" panose="01000600020000020003" pitchFamily="2" charset="-78"/>
              </a:rPr>
              <a:t> </a:t>
            </a:r>
            <a:r>
              <a:rPr lang="ar-SA" sz="3200" dirty="0">
                <a:solidFill>
                  <a:srgbClr val="0070C0"/>
                </a:solidFill>
                <a:latin typeface="HASENAT" panose="01000600020000020003" pitchFamily="2" charset="-78"/>
                <a:cs typeface="HASENAT" panose="01000600020000020003" pitchFamily="2" charset="-78"/>
              </a:rPr>
              <a:t>وَتَرَاحُمِهِمْ</a:t>
            </a:r>
            <a:r>
              <a:rPr lang="ar-SA" sz="3200" dirty="0">
                <a:solidFill>
                  <a:schemeClr val="tx1"/>
                </a:solidFill>
                <a:latin typeface="HASENAT" panose="01000600020000020003" pitchFamily="2" charset="-78"/>
                <a:cs typeface="HASENAT" panose="01000600020000020003" pitchFamily="2" charset="-78"/>
              </a:rPr>
              <a:t> </a:t>
            </a:r>
            <a:r>
              <a:rPr lang="ar-SA" sz="3200" dirty="0">
                <a:solidFill>
                  <a:srgbClr val="7030A0"/>
                </a:solidFill>
                <a:latin typeface="HASENAT" panose="01000600020000020003" pitchFamily="2" charset="-78"/>
                <a:cs typeface="HASENAT" panose="01000600020000020003" pitchFamily="2" charset="-78"/>
              </a:rPr>
              <a:t>وَتَعاطُفِهِمْ</a:t>
            </a:r>
            <a:r>
              <a:rPr lang="ar-SA" sz="3200" dirty="0">
                <a:solidFill>
                  <a:schemeClr val="tx1"/>
                </a:solidFill>
                <a:latin typeface="HASENAT" panose="01000600020000020003" pitchFamily="2" charset="-78"/>
                <a:cs typeface="HASENAT" panose="01000600020000020003" pitchFamily="2" charset="-78"/>
              </a:rPr>
              <a:t> مَثَلُ الجَسَدِ إذَا اشْتَكَى مِنْهُ عُضْوٌ تَدَاعَى لَهُ سَائِرُ الجَسَدِ بِالسَّهَرِ وَالحُمَّى.</a:t>
            </a:r>
            <a:endParaRPr lang="tr-TR" sz="3200" dirty="0">
              <a:solidFill>
                <a:schemeClr val="tx1"/>
              </a:solidFill>
              <a:latin typeface="HASENAT" panose="01000600020000020003" pitchFamily="2" charset="-78"/>
              <a:cs typeface="HASENAT" panose="01000600020000020003" pitchFamily="2" charset="-78"/>
            </a:endParaRPr>
          </a:p>
          <a:p>
            <a:pPr algn="ctr"/>
            <a:r>
              <a:rPr lang="tr-TR" sz="3200" b="1" dirty="0">
                <a:solidFill>
                  <a:schemeClr val="tx1"/>
                </a:solidFill>
                <a:latin typeface="Times New Roman" panose="02020603050405020304" pitchFamily="18" charset="0"/>
                <a:cs typeface="Times New Roman" panose="02020603050405020304" pitchFamily="18" charset="0"/>
              </a:rPr>
              <a:t>“</a:t>
            </a:r>
            <a:r>
              <a:rPr lang="tr-TR" sz="3200" b="1" dirty="0" err="1">
                <a:solidFill>
                  <a:srgbClr val="FF0000"/>
                </a:solidFill>
                <a:latin typeface="Times New Roman" panose="02020603050405020304" pitchFamily="18" charset="0"/>
                <a:cs typeface="Times New Roman" panose="02020603050405020304" pitchFamily="18" charset="0"/>
              </a:rPr>
              <a:t>Mü’minler</a:t>
            </a:r>
            <a:r>
              <a:rPr lang="tr-TR" sz="3200" b="1" dirty="0">
                <a:solidFill>
                  <a:srgbClr val="FF0000"/>
                </a:solidFill>
                <a:latin typeface="Times New Roman" panose="02020603050405020304" pitchFamily="18" charset="0"/>
                <a:cs typeface="Times New Roman" panose="02020603050405020304" pitchFamily="18" charset="0"/>
              </a:rPr>
              <a:t> birbirlerini sevmekte, </a:t>
            </a:r>
            <a:r>
              <a:rPr lang="tr-TR" sz="3200" b="1" dirty="0" smtClean="0">
                <a:solidFill>
                  <a:srgbClr val="0070C0"/>
                </a:solidFill>
                <a:latin typeface="Times New Roman" panose="02020603050405020304" pitchFamily="18" charset="0"/>
                <a:cs typeface="Times New Roman" panose="02020603050405020304" pitchFamily="18" charset="0"/>
              </a:rPr>
              <a:t>birbirlerine </a:t>
            </a:r>
            <a:r>
              <a:rPr lang="tr-TR" sz="3200" b="1" dirty="0">
                <a:solidFill>
                  <a:srgbClr val="0070C0"/>
                </a:solidFill>
                <a:latin typeface="Times New Roman" panose="02020603050405020304" pitchFamily="18" charset="0"/>
                <a:cs typeface="Times New Roman" panose="02020603050405020304" pitchFamily="18" charset="0"/>
              </a:rPr>
              <a:t>acımakta </a:t>
            </a:r>
            <a:r>
              <a:rPr lang="tr-TR" sz="3200" b="1" dirty="0">
                <a:solidFill>
                  <a:schemeClr val="tx1"/>
                </a:solidFill>
                <a:latin typeface="Times New Roman" panose="02020603050405020304" pitchFamily="18" charset="0"/>
                <a:cs typeface="Times New Roman" panose="02020603050405020304" pitchFamily="18" charset="0"/>
              </a:rPr>
              <a:t>ve </a:t>
            </a:r>
            <a:r>
              <a:rPr lang="tr-TR" sz="3200" b="1" dirty="0">
                <a:solidFill>
                  <a:srgbClr val="7030A0"/>
                </a:solidFill>
                <a:latin typeface="Times New Roman" panose="02020603050405020304" pitchFamily="18" charset="0"/>
                <a:cs typeface="Times New Roman" panose="02020603050405020304" pitchFamily="18" charset="0"/>
              </a:rPr>
              <a:t>birbirlerini korumakta </a:t>
            </a:r>
            <a:endParaRPr lang="tr-TR" sz="3200" b="1" dirty="0" smtClean="0">
              <a:solidFill>
                <a:srgbClr val="7030A0"/>
              </a:solidFill>
              <a:latin typeface="Times New Roman" panose="02020603050405020304" pitchFamily="18" charset="0"/>
              <a:cs typeface="Times New Roman" panose="02020603050405020304" pitchFamily="18" charset="0"/>
            </a:endParaRPr>
          </a:p>
          <a:p>
            <a:pPr algn="ctr"/>
            <a:r>
              <a:rPr lang="tr-TR" sz="4400" b="1" dirty="0" smtClean="0">
                <a:solidFill>
                  <a:srgbClr val="FF0000"/>
                </a:solidFill>
                <a:latin typeface="Times New Roman" panose="02020603050405020304" pitchFamily="18" charset="0"/>
                <a:cs typeface="Times New Roman" panose="02020603050405020304" pitchFamily="18" charset="0"/>
              </a:rPr>
              <a:t>bir </a:t>
            </a:r>
            <a:r>
              <a:rPr lang="tr-TR" sz="4400" b="1" dirty="0">
                <a:solidFill>
                  <a:srgbClr val="FF0000"/>
                </a:solidFill>
                <a:latin typeface="Times New Roman" panose="02020603050405020304" pitchFamily="18" charset="0"/>
                <a:cs typeface="Times New Roman" panose="02020603050405020304" pitchFamily="18" charset="0"/>
              </a:rPr>
              <a:t>vücuda benzerler</a:t>
            </a:r>
            <a:r>
              <a:rPr lang="tr-TR" sz="4400" b="1" dirty="0">
                <a:solidFill>
                  <a:schemeClr val="tx1"/>
                </a:solidFill>
                <a:latin typeface="Times New Roman" panose="02020603050405020304" pitchFamily="18" charset="0"/>
                <a:cs typeface="Times New Roman" panose="02020603050405020304" pitchFamily="18" charset="0"/>
              </a:rPr>
              <a:t>. </a:t>
            </a:r>
            <a:endParaRPr lang="tr-TR" sz="4400" b="1" dirty="0" smtClean="0">
              <a:solidFill>
                <a:schemeClr val="tx1"/>
              </a:solidFill>
              <a:latin typeface="Times New Roman" panose="02020603050405020304" pitchFamily="18" charset="0"/>
              <a:cs typeface="Times New Roman" panose="02020603050405020304" pitchFamily="18" charset="0"/>
            </a:endParaRPr>
          </a:p>
          <a:p>
            <a:pPr algn="ctr"/>
            <a:r>
              <a:rPr lang="tr-TR" sz="2400" b="1" dirty="0" smtClean="0">
                <a:solidFill>
                  <a:srgbClr val="002060"/>
                </a:solidFill>
                <a:latin typeface="Times New Roman" panose="02020603050405020304" pitchFamily="18" charset="0"/>
                <a:cs typeface="Times New Roman" panose="02020603050405020304" pitchFamily="18" charset="0"/>
              </a:rPr>
              <a:t>Vücudun </a:t>
            </a:r>
            <a:r>
              <a:rPr lang="tr-TR" sz="2400" b="1" dirty="0">
                <a:solidFill>
                  <a:srgbClr val="002060"/>
                </a:solidFill>
                <a:latin typeface="Times New Roman" panose="02020603050405020304" pitchFamily="18" charset="0"/>
                <a:cs typeface="Times New Roman" panose="02020603050405020304" pitchFamily="18" charset="0"/>
              </a:rPr>
              <a:t>bir uzvu hasta olduğu zaman, </a:t>
            </a:r>
            <a:r>
              <a:rPr lang="tr-TR" sz="2400" b="1" dirty="0" smtClean="0">
                <a:solidFill>
                  <a:srgbClr val="002060"/>
                </a:solidFill>
                <a:latin typeface="Times New Roman" panose="02020603050405020304" pitchFamily="18" charset="0"/>
                <a:cs typeface="Times New Roman" panose="02020603050405020304" pitchFamily="18" charset="0"/>
              </a:rPr>
              <a:t>diğer </a:t>
            </a:r>
            <a:r>
              <a:rPr lang="tr-TR" sz="2400" b="1" dirty="0">
                <a:solidFill>
                  <a:srgbClr val="002060"/>
                </a:solidFill>
                <a:latin typeface="Times New Roman" panose="02020603050405020304" pitchFamily="18" charset="0"/>
                <a:cs typeface="Times New Roman" panose="02020603050405020304" pitchFamily="18" charset="0"/>
              </a:rPr>
              <a:t>uzuvlar da bu sebeple uykusuzluğa ve </a:t>
            </a:r>
            <a:r>
              <a:rPr lang="tr-TR" sz="2400" b="1" dirty="0" smtClean="0">
                <a:solidFill>
                  <a:srgbClr val="002060"/>
                </a:solidFill>
                <a:latin typeface="Times New Roman" panose="02020603050405020304" pitchFamily="18" charset="0"/>
                <a:cs typeface="Times New Roman" panose="02020603050405020304" pitchFamily="18" charset="0"/>
              </a:rPr>
              <a:t>ateşli hastalığa </a:t>
            </a:r>
            <a:r>
              <a:rPr lang="tr-TR" sz="2400" b="1" dirty="0">
                <a:solidFill>
                  <a:srgbClr val="002060"/>
                </a:solidFill>
                <a:latin typeface="Times New Roman" panose="02020603050405020304" pitchFamily="18" charset="0"/>
                <a:cs typeface="Times New Roman" panose="02020603050405020304" pitchFamily="18" charset="0"/>
              </a:rPr>
              <a:t>tutulurlar</a:t>
            </a:r>
            <a:r>
              <a:rPr lang="tr-TR" sz="2400" b="1" dirty="0">
                <a:solidFill>
                  <a:schemeClr val="tx1"/>
                </a:solidFill>
                <a:latin typeface="Times New Roman" panose="02020603050405020304" pitchFamily="18" charset="0"/>
                <a:cs typeface="Times New Roman" panose="02020603050405020304" pitchFamily="18" charset="0"/>
              </a:rPr>
              <a:t>.”</a:t>
            </a:r>
            <a:r>
              <a:rPr lang="tr-TR" sz="2400" dirty="0">
                <a:solidFill>
                  <a:schemeClr val="tx1"/>
                </a:solidFill>
                <a:latin typeface="Times New Roman" panose="02020603050405020304" pitchFamily="18" charset="0"/>
                <a:cs typeface="Times New Roman" panose="02020603050405020304" pitchFamily="18" charset="0"/>
              </a:rPr>
              <a:t> </a:t>
            </a:r>
            <a:endParaRPr lang="tr-TR" sz="2400" dirty="0" smtClean="0">
              <a:solidFill>
                <a:schemeClr val="tx1"/>
              </a:solidFill>
              <a:latin typeface="Times New Roman" panose="02020603050405020304" pitchFamily="18" charset="0"/>
              <a:cs typeface="Times New Roman" panose="02020603050405020304" pitchFamily="18" charset="0"/>
            </a:endParaRPr>
          </a:p>
          <a:p>
            <a:pPr algn="ctr"/>
            <a:r>
              <a:rPr lang="tr-TR" sz="1100" dirty="0" smtClean="0">
                <a:solidFill>
                  <a:schemeClr val="tx1"/>
                </a:solidFill>
              </a:rPr>
              <a:t>( </a:t>
            </a:r>
            <a:r>
              <a:rPr lang="tr-TR" sz="1100" dirty="0" err="1">
                <a:solidFill>
                  <a:schemeClr val="tx1"/>
                </a:solidFill>
              </a:rPr>
              <a:t>Buhârî</a:t>
            </a:r>
            <a:r>
              <a:rPr lang="tr-TR" sz="1100" dirty="0">
                <a:solidFill>
                  <a:schemeClr val="tx1"/>
                </a:solidFill>
              </a:rPr>
              <a:t>, </a:t>
            </a:r>
            <a:r>
              <a:rPr lang="tr-TR" sz="1100" dirty="0" err="1">
                <a:solidFill>
                  <a:schemeClr val="tx1"/>
                </a:solidFill>
              </a:rPr>
              <a:t>Edeb</a:t>
            </a:r>
            <a:r>
              <a:rPr lang="tr-TR" sz="1100" dirty="0">
                <a:solidFill>
                  <a:schemeClr val="tx1"/>
                </a:solidFill>
              </a:rPr>
              <a:t> 27</a:t>
            </a:r>
            <a:r>
              <a:rPr lang="tr-TR" sz="1100" dirty="0" smtClean="0">
                <a:solidFill>
                  <a:schemeClr val="tx1"/>
                </a:solidFill>
              </a:rPr>
              <a:t>)</a:t>
            </a:r>
          </a:p>
        </p:txBody>
      </p:sp>
      <p:sp>
        <p:nvSpPr>
          <p:cNvPr id="4" name="Dikdörtgen 3"/>
          <p:cNvSpPr/>
          <p:nvPr/>
        </p:nvSpPr>
        <p:spPr>
          <a:xfrm>
            <a:off x="0" y="476672"/>
            <a:ext cx="914400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4000" b="1" dirty="0" smtClean="0">
                <a:solidFill>
                  <a:schemeClr val="tx1"/>
                </a:solidFill>
                <a:latin typeface="Times New Roman" panose="02020603050405020304" pitchFamily="18" charset="0"/>
                <a:cs typeface="Times New Roman" panose="02020603050405020304" pitchFamily="18" charset="0"/>
              </a:rPr>
              <a:t>TEK VUCUT GİBİ OLALIM</a:t>
            </a:r>
            <a:endParaRPr lang="tr-TR" sz="4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543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4829</TotalTime>
  <Words>15504</Words>
  <Application>Microsoft Office PowerPoint</Application>
  <PresentationFormat>Ekran Gösterisi (4:3)</PresentationFormat>
  <Paragraphs>1170</Paragraphs>
  <Slides>134</Slides>
  <Notes>56</Notes>
  <HiddenSlides>16</HiddenSlides>
  <MMClips>0</MMClips>
  <ScaleCrop>false</ScaleCrop>
  <HeadingPairs>
    <vt:vector size="8" baseType="variant">
      <vt:variant>
        <vt:lpstr>Kullanılan Yazı Tipleri</vt:lpstr>
      </vt:variant>
      <vt:variant>
        <vt:i4>15</vt:i4>
      </vt:variant>
      <vt:variant>
        <vt:lpstr>Tema</vt:lpstr>
      </vt:variant>
      <vt:variant>
        <vt:i4>1</vt:i4>
      </vt:variant>
      <vt:variant>
        <vt:lpstr>Eklenmiş OLE Hizmet Programları</vt:lpstr>
      </vt:variant>
      <vt:variant>
        <vt:i4>1</vt:i4>
      </vt:variant>
      <vt:variant>
        <vt:lpstr>Slayt Başlıkları</vt:lpstr>
      </vt:variant>
      <vt:variant>
        <vt:i4>134</vt:i4>
      </vt:variant>
    </vt:vector>
  </HeadingPairs>
  <TitlesOfParts>
    <vt:vector size="151" baseType="lpstr">
      <vt:lpstr>Arial</vt:lpstr>
      <vt:lpstr>Arial Black</vt:lpstr>
      <vt:lpstr>Calibri</vt:lpstr>
      <vt:lpstr>Comic Sans MS</vt:lpstr>
      <vt:lpstr>Elephant</vt:lpstr>
      <vt:lpstr>Emine</vt:lpstr>
      <vt:lpstr>Georgia</vt:lpstr>
      <vt:lpstr>HASENAT</vt:lpstr>
      <vt:lpstr>HASENAT4</vt:lpstr>
      <vt:lpstr>Shaikh Hamdullah Basic</vt:lpstr>
      <vt:lpstr>Times New Roman</vt:lpstr>
      <vt:lpstr>Traditional Arabic</vt:lpstr>
      <vt:lpstr>Verdana</vt:lpstr>
      <vt:lpstr>Vivaldi</vt:lpstr>
      <vt:lpstr>Wingdings</vt:lpstr>
      <vt:lpstr>Ofis Teması</vt:lpstr>
      <vt:lpstr>Bit Eşlem Resmi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laleyl</dc:creator>
  <cp:lastModifiedBy>Idris YAVUZYIGIT</cp:lastModifiedBy>
  <cp:revision>629</cp:revision>
  <dcterms:created xsi:type="dcterms:W3CDTF">2010-11-09T08:23:58Z</dcterms:created>
  <dcterms:modified xsi:type="dcterms:W3CDTF">2021-07-21T09:52:43Z</dcterms:modified>
</cp:coreProperties>
</file>