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8" r:id="rId2"/>
    <p:sldId id="373" r:id="rId3"/>
    <p:sldId id="260" r:id="rId4"/>
    <p:sldId id="374" r:id="rId5"/>
    <p:sldId id="298" r:id="rId6"/>
    <p:sldId id="335" r:id="rId7"/>
    <p:sldId id="265" r:id="rId8"/>
    <p:sldId id="262" r:id="rId9"/>
    <p:sldId id="266" r:id="rId10"/>
    <p:sldId id="317" r:id="rId11"/>
    <p:sldId id="296" r:id="rId12"/>
    <p:sldId id="352" r:id="rId13"/>
    <p:sldId id="376" r:id="rId14"/>
    <p:sldId id="267" r:id="rId15"/>
    <p:sldId id="268" r:id="rId16"/>
    <p:sldId id="347" r:id="rId17"/>
    <p:sldId id="304" r:id="rId18"/>
    <p:sldId id="371" r:id="rId19"/>
    <p:sldId id="372" r:id="rId20"/>
    <p:sldId id="341" r:id="rId21"/>
    <p:sldId id="353" r:id="rId22"/>
    <p:sldId id="275" r:id="rId23"/>
    <p:sldId id="316" r:id="rId24"/>
    <p:sldId id="276" r:id="rId25"/>
    <p:sldId id="336" r:id="rId26"/>
    <p:sldId id="300" r:id="rId27"/>
    <p:sldId id="273" r:id="rId28"/>
    <p:sldId id="305" r:id="rId29"/>
    <p:sldId id="363" r:id="rId30"/>
    <p:sldId id="306" r:id="rId31"/>
    <p:sldId id="274" r:id="rId32"/>
    <p:sldId id="278" r:id="rId33"/>
    <p:sldId id="280" r:id="rId34"/>
    <p:sldId id="281" r:id="rId35"/>
    <p:sldId id="283" r:id="rId36"/>
    <p:sldId id="332" r:id="rId37"/>
    <p:sldId id="369" r:id="rId38"/>
    <p:sldId id="287" r:id="rId39"/>
    <p:sldId id="289" r:id="rId40"/>
    <p:sldId id="343" r:id="rId41"/>
    <p:sldId id="297" r:id="rId42"/>
    <p:sldId id="292" r:id="rId43"/>
    <p:sldId id="294" r:id="rId44"/>
    <p:sldId id="315" r:id="rId45"/>
    <p:sldId id="370" r:id="rId46"/>
    <p:sldId id="364" r:id="rId47"/>
    <p:sldId id="379" r:id="rId48"/>
    <p:sldId id="365" r:id="rId49"/>
    <p:sldId id="367" r:id="rId50"/>
    <p:sldId id="368" r:id="rId51"/>
    <p:sldId id="378" r:id="rId52"/>
    <p:sldId id="351" r:id="rId53"/>
    <p:sldId id="358" r:id="rId54"/>
    <p:sldId id="354" r:id="rId55"/>
    <p:sldId id="377" r:id="rId56"/>
    <p:sldId id="346" r:id="rId57"/>
    <p:sldId id="350" r:id="rId58"/>
    <p:sldId id="355" r:id="rId59"/>
    <p:sldId id="359" r:id="rId60"/>
    <p:sldId id="360" r:id="rId61"/>
  </p:sldIdLst>
  <p:sldSz cx="9144000" cy="6858000" type="screen4x3"/>
  <p:notesSz cx="9872663" cy="6797675"/>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56" autoAdjust="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07B2BA7A-BBFF-430F-B499-15EEEC10E6DD}" type="datetimeFigureOut">
              <a:rPr lang="tr-TR" smtClean="0"/>
              <a:t>13.4.2020</a:t>
            </a:fld>
            <a:endParaRPr lang="tr-TR"/>
          </a:p>
        </p:txBody>
      </p:sp>
      <p:sp>
        <p:nvSpPr>
          <p:cNvPr id="4" name="Altbilgi Yer Tutucusu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197F4F4A-CA0A-4549-82E9-9E8B0492078C}" type="slidenum">
              <a:rPr lang="tr-TR" smtClean="0"/>
              <a:t>‹#›</a:t>
            </a:fld>
            <a:endParaRPr lang="tr-TR"/>
          </a:p>
        </p:txBody>
      </p:sp>
    </p:spTree>
    <p:extLst>
      <p:ext uri="{BB962C8B-B14F-4D97-AF65-F5344CB8AC3E}">
        <p14:creationId xmlns:p14="http://schemas.microsoft.com/office/powerpoint/2010/main" val="2501362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1"/>
            <a:ext cx="4278041" cy="339170"/>
          </a:xfrm>
          <a:prstGeom prst="rect">
            <a:avLst/>
          </a:prstGeom>
        </p:spPr>
        <p:txBody>
          <a:bodyPr vert="horz" lIns="94832" tIns="47416" rIns="94832" bIns="47416" rtlCol="0"/>
          <a:lstStyle>
            <a:lvl1pPr algn="l" fontAlgn="auto">
              <a:spcBef>
                <a:spcPts val="0"/>
              </a:spcBef>
              <a:spcAft>
                <a:spcPts val="0"/>
              </a:spcAft>
              <a:defRPr sz="1300">
                <a:latin typeface="+mn-lt"/>
              </a:defRPr>
            </a:lvl1pPr>
          </a:lstStyle>
          <a:p>
            <a:pPr>
              <a:defRPr/>
            </a:pPr>
            <a:endParaRPr lang="tr-TR"/>
          </a:p>
        </p:txBody>
      </p:sp>
      <p:sp>
        <p:nvSpPr>
          <p:cNvPr id="3" name="2 Veri Yer Tutucusu"/>
          <p:cNvSpPr>
            <a:spLocks noGrp="1"/>
          </p:cNvSpPr>
          <p:nvPr>
            <p:ph type="dt" idx="1"/>
          </p:nvPr>
        </p:nvSpPr>
        <p:spPr>
          <a:xfrm>
            <a:off x="5591204" y="1"/>
            <a:ext cx="4278038" cy="339170"/>
          </a:xfrm>
          <a:prstGeom prst="rect">
            <a:avLst/>
          </a:prstGeom>
        </p:spPr>
        <p:txBody>
          <a:bodyPr vert="horz" lIns="94832" tIns="47416" rIns="94832" bIns="47416" rtlCol="0"/>
          <a:lstStyle>
            <a:lvl1pPr algn="r" fontAlgn="auto">
              <a:spcBef>
                <a:spcPts val="0"/>
              </a:spcBef>
              <a:spcAft>
                <a:spcPts val="0"/>
              </a:spcAft>
              <a:defRPr sz="1300">
                <a:latin typeface="+mn-lt"/>
              </a:defRPr>
            </a:lvl1pPr>
          </a:lstStyle>
          <a:p>
            <a:pPr>
              <a:defRPr/>
            </a:pPr>
            <a:fld id="{EB116FBC-D58E-4F75-829C-BDFAA7DA1FAF}" type="datetimeFigureOut">
              <a:rPr lang="tr-TR"/>
              <a:pPr>
                <a:defRPr/>
              </a:pPr>
              <a:t>13.4.2020</a:t>
            </a:fld>
            <a:endParaRPr lang="tr-TR"/>
          </a:p>
        </p:txBody>
      </p:sp>
      <p:sp>
        <p:nvSpPr>
          <p:cNvPr id="4" name="3 Slayt Görüntüsü Yer Tutucusu"/>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4832" tIns="47416" rIns="94832" bIns="47416" rtlCol="0" anchor="ctr"/>
          <a:lstStyle/>
          <a:p>
            <a:pPr lvl="0"/>
            <a:endParaRPr lang="tr-TR" noProof="0"/>
          </a:p>
        </p:txBody>
      </p:sp>
      <p:sp>
        <p:nvSpPr>
          <p:cNvPr id="5" name="4 Not Yer Tutucusu"/>
          <p:cNvSpPr>
            <a:spLocks noGrp="1"/>
          </p:cNvSpPr>
          <p:nvPr>
            <p:ph type="body" sz="quarter" idx="3"/>
          </p:nvPr>
        </p:nvSpPr>
        <p:spPr>
          <a:xfrm>
            <a:off x="988295" y="3228460"/>
            <a:ext cx="7896076" cy="3058875"/>
          </a:xfrm>
          <a:prstGeom prst="rect">
            <a:avLst/>
          </a:prstGeom>
        </p:spPr>
        <p:txBody>
          <a:bodyPr vert="horz" lIns="94832" tIns="47416" rIns="94832" bIns="47416"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6456919"/>
            <a:ext cx="4278041" cy="339170"/>
          </a:xfrm>
          <a:prstGeom prst="rect">
            <a:avLst/>
          </a:prstGeom>
        </p:spPr>
        <p:txBody>
          <a:bodyPr vert="horz" lIns="94832" tIns="47416" rIns="94832" bIns="47416" rtlCol="0" anchor="b"/>
          <a:lstStyle>
            <a:lvl1pPr algn="l" fontAlgn="auto">
              <a:spcBef>
                <a:spcPts val="0"/>
              </a:spcBef>
              <a:spcAft>
                <a:spcPts val="0"/>
              </a:spcAft>
              <a:defRPr sz="1300">
                <a:latin typeface="+mn-lt"/>
              </a:defRPr>
            </a:lvl1pPr>
          </a:lstStyle>
          <a:p>
            <a:pPr>
              <a:defRPr/>
            </a:pPr>
            <a:endParaRPr lang="tr-TR"/>
          </a:p>
        </p:txBody>
      </p:sp>
      <p:sp>
        <p:nvSpPr>
          <p:cNvPr id="7" name="6 Slayt Numarası Yer Tutucusu"/>
          <p:cNvSpPr>
            <a:spLocks noGrp="1"/>
          </p:cNvSpPr>
          <p:nvPr>
            <p:ph type="sldNum" sz="quarter" idx="5"/>
          </p:nvPr>
        </p:nvSpPr>
        <p:spPr>
          <a:xfrm>
            <a:off x="5591204" y="6456919"/>
            <a:ext cx="4278038" cy="339170"/>
          </a:xfrm>
          <a:prstGeom prst="rect">
            <a:avLst/>
          </a:prstGeom>
        </p:spPr>
        <p:txBody>
          <a:bodyPr vert="horz" lIns="94832" tIns="47416" rIns="94832" bIns="47416" rtlCol="0" anchor="b"/>
          <a:lstStyle>
            <a:lvl1pPr algn="r" fontAlgn="auto">
              <a:spcBef>
                <a:spcPts val="0"/>
              </a:spcBef>
              <a:spcAft>
                <a:spcPts val="0"/>
              </a:spcAft>
              <a:defRPr sz="1300">
                <a:latin typeface="+mn-lt"/>
              </a:defRPr>
            </a:lvl1pPr>
          </a:lstStyle>
          <a:p>
            <a:pPr>
              <a:defRPr/>
            </a:pPr>
            <a:fld id="{72BEDB22-2416-4F65-AD05-CB073CFFC59C}" type="slidenum">
              <a:rPr lang="tr-TR"/>
              <a:pPr>
                <a:defRPr/>
              </a:pPr>
              <a:t>‹#›</a:t>
            </a:fld>
            <a:endParaRPr lang="tr-TR"/>
          </a:p>
        </p:txBody>
      </p:sp>
    </p:spTree>
    <p:extLst>
      <p:ext uri="{BB962C8B-B14F-4D97-AF65-F5344CB8AC3E}">
        <p14:creationId xmlns:p14="http://schemas.microsoft.com/office/powerpoint/2010/main" val="4774788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2</a:t>
            </a:fld>
            <a:endParaRPr lang="tr-TR"/>
          </a:p>
        </p:txBody>
      </p:sp>
    </p:spTree>
    <p:extLst>
      <p:ext uri="{BB962C8B-B14F-4D97-AF65-F5344CB8AC3E}">
        <p14:creationId xmlns:p14="http://schemas.microsoft.com/office/powerpoint/2010/main" val="3643301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70000" lnSpcReduction="20000"/>
          </a:bodyPr>
          <a:lstStyle/>
          <a:p>
            <a:pPr algn="l"/>
            <a:r>
              <a:rPr lang="tr-TR" altLang="tr-TR" sz="1800" dirty="0" smtClean="0"/>
              <a:t>Farsça </a:t>
            </a:r>
            <a:r>
              <a:rPr lang="tr-TR" altLang="tr-TR" sz="1800" b="1" dirty="0" smtClean="0">
                <a:solidFill>
                  <a:schemeClr val="hlink"/>
                </a:solidFill>
              </a:rPr>
              <a:t>“gün”</a:t>
            </a:r>
            <a:r>
              <a:rPr lang="tr-TR" altLang="tr-TR" sz="1800" dirty="0" smtClean="0"/>
              <a:t> anlamına gelen </a:t>
            </a:r>
            <a:r>
              <a:rPr lang="tr-TR" altLang="tr-TR" sz="1800" b="1" dirty="0" err="1" smtClean="0">
                <a:solidFill>
                  <a:schemeClr val="hlink"/>
                </a:solidFill>
              </a:rPr>
              <a:t>rûze’</a:t>
            </a:r>
            <a:r>
              <a:rPr lang="tr-TR" altLang="tr-TR" sz="1800" dirty="0" err="1" smtClean="0"/>
              <a:t>nin</a:t>
            </a:r>
            <a:r>
              <a:rPr lang="tr-TR" altLang="tr-TR" sz="1800" dirty="0" smtClean="0"/>
              <a:t> Türkçeleşmişi olan </a:t>
            </a:r>
            <a:r>
              <a:rPr lang="tr-TR" altLang="tr-TR" sz="1800" b="1" dirty="0" smtClean="0">
                <a:solidFill>
                  <a:schemeClr val="hlink"/>
                </a:solidFill>
              </a:rPr>
              <a:t>“oruç”</a:t>
            </a:r>
            <a:r>
              <a:rPr lang="de-DE" altLang="tr-TR" sz="1800" b="1" dirty="0" smtClean="0"/>
              <a:t> </a:t>
            </a:r>
            <a:r>
              <a:rPr lang="tr-TR" altLang="tr-TR" sz="1800" dirty="0" smtClean="0"/>
              <a:t>un Kur’an lisanındaki karşılığı </a:t>
            </a:r>
            <a:r>
              <a:rPr lang="tr-TR" altLang="tr-TR" sz="1800" dirty="0" smtClean="0">
                <a:solidFill>
                  <a:srgbClr val="FF3300"/>
                </a:solidFill>
              </a:rPr>
              <a:t>“</a:t>
            </a:r>
            <a:r>
              <a:rPr lang="tr-TR" altLang="tr-TR" sz="1800" b="1" dirty="0" err="1" smtClean="0">
                <a:solidFill>
                  <a:srgbClr val="FF3300"/>
                </a:solidFill>
              </a:rPr>
              <a:t>savm</a:t>
            </a:r>
            <a:r>
              <a:rPr lang="tr-TR" altLang="tr-TR" sz="1800" dirty="0" smtClean="0">
                <a:solidFill>
                  <a:srgbClr val="FF3300"/>
                </a:solidFill>
              </a:rPr>
              <a:t>”</a:t>
            </a:r>
            <a:r>
              <a:rPr lang="tr-TR" altLang="tr-TR" sz="1800" dirty="0" smtClean="0"/>
              <a:t> </a:t>
            </a:r>
            <a:r>
              <a:rPr lang="tr-TR" altLang="tr-TR" sz="1800" dirty="0" err="1" smtClean="0"/>
              <a:t>dır</a:t>
            </a:r>
            <a:r>
              <a:rPr lang="tr-TR" altLang="tr-TR" sz="1800" dirty="0" smtClean="0"/>
              <a:t>. </a:t>
            </a:r>
            <a:endParaRPr lang="de-DE" altLang="tr-TR" sz="1800" dirty="0" smtClean="0"/>
          </a:p>
          <a:p>
            <a:pPr algn="l"/>
            <a:r>
              <a:rPr lang="tr-TR" altLang="tr-TR" sz="1800" dirty="0" err="1" smtClean="0"/>
              <a:t>Savm</a:t>
            </a:r>
            <a:r>
              <a:rPr lang="tr-TR" altLang="tr-TR" sz="1800" dirty="0" smtClean="0"/>
              <a:t>, hem </a:t>
            </a:r>
            <a:r>
              <a:rPr lang="tr-TR" altLang="tr-TR" sz="1800" b="1" dirty="0" smtClean="0">
                <a:solidFill>
                  <a:srgbClr val="006600"/>
                </a:solidFill>
              </a:rPr>
              <a:t>“tutmak”</a:t>
            </a:r>
            <a:r>
              <a:rPr lang="tr-TR" altLang="tr-TR" sz="1800" dirty="0" smtClean="0"/>
              <a:t> hem </a:t>
            </a:r>
            <a:r>
              <a:rPr lang="tr-TR" altLang="tr-TR" sz="1800" b="1" dirty="0" smtClean="0"/>
              <a:t>de </a:t>
            </a:r>
            <a:r>
              <a:rPr lang="tr-TR" altLang="tr-TR" sz="1800" b="1" dirty="0" smtClean="0">
                <a:solidFill>
                  <a:srgbClr val="006600"/>
                </a:solidFill>
              </a:rPr>
              <a:t>“terk etmek”</a:t>
            </a:r>
            <a:r>
              <a:rPr lang="tr-TR" altLang="tr-TR" sz="1800" dirty="0" smtClean="0"/>
              <a:t> anlamını ihtiva eder. Kelimenin kök manası </a:t>
            </a:r>
            <a:r>
              <a:rPr lang="tr-TR" altLang="tr-TR" sz="1800" b="1" dirty="0" smtClean="0">
                <a:solidFill>
                  <a:schemeClr val="hlink"/>
                </a:solidFill>
              </a:rPr>
              <a:t>“yeme ve içmeden kesilmek, ağzı kapalı olmak, içine ilave bir şey almamak”</a:t>
            </a:r>
            <a:r>
              <a:rPr lang="de-DE" altLang="tr-TR" sz="1800" b="1" dirty="0" smtClean="0">
                <a:solidFill>
                  <a:schemeClr val="hlink"/>
                </a:solidFill>
              </a:rPr>
              <a:t> </a:t>
            </a:r>
            <a:r>
              <a:rPr lang="tr-TR" altLang="tr-TR" sz="1800" dirty="0" smtClean="0"/>
              <a:t>tır. </a:t>
            </a:r>
            <a:endParaRPr lang="de-DE" altLang="tr-TR" sz="1800" dirty="0" smtClean="0"/>
          </a:p>
          <a:p>
            <a:pPr algn="l"/>
            <a:endParaRPr lang="tr-TR" sz="1700" b="1" dirty="0" smtClean="0">
              <a:solidFill>
                <a:srgbClr val="002060"/>
              </a:solidFill>
            </a:endParaRPr>
          </a:p>
          <a:p>
            <a:pPr algn="l"/>
            <a:r>
              <a:rPr lang="tr-TR" sz="1700" b="1" dirty="0" smtClean="0">
                <a:solidFill>
                  <a:srgbClr val="002060"/>
                </a:solidFill>
              </a:rPr>
              <a:t>Orucun </a:t>
            </a:r>
            <a:r>
              <a:rPr lang="tr-TR" sz="1700" b="1" dirty="0">
                <a:solidFill>
                  <a:srgbClr val="002060"/>
                </a:solidFill>
              </a:rPr>
              <a:t>meşru olmasıyla ilgili olarak şöyle bir şeyde anlatıla gelmiştir: </a:t>
            </a:r>
          </a:p>
          <a:p>
            <a:pPr algn="l"/>
            <a:r>
              <a:rPr lang="tr-TR" sz="1700" b="1" dirty="0">
                <a:solidFill>
                  <a:srgbClr val="002060"/>
                </a:solidFill>
              </a:rPr>
              <a:t>“Allah, mahlûkatı yaratmadan önce AKLI yarattı ve ona: “</a:t>
            </a:r>
            <a:r>
              <a:rPr lang="tr-TR" sz="1700" b="1" dirty="0">
                <a:solidFill>
                  <a:srgbClr val="FF0000"/>
                </a:solidFill>
              </a:rPr>
              <a:t>Ey akıl, bana </a:t>
            </a:r>
            <a:r>
              <a:rPr lang="tr-TR" sz="1700" b="1" dirty="0" err="1">
                <a:solidFill>
                  <a:srgbClr val="FF0000"/>
                </a:solidFill>
              </a:rPr>
              <a:t>dön!</a:t>
            </a:r>
            <a:r>
              <a:rPr lang="tr-TR" sz="1700" b="1" dirty="0" err="1">
                <a:solidFill>
                  <a:srgbClr val="002060"/>
                </a:solidFill>
              </a:rPr>
              <a:t>”dedi</a:t>
            </a:r>
            <a:r>
              <a:rPr lang="tr-TR" sz="1700" b="1" dirty="0">
                <a:solidFill>
                  <a:srgbClr val="002060"/>
                </a:solidFill>
              </a:rPr>
              <a:t>. O da döndü. Allah </a:t>
            </a:r>
            <a:r>
              <a:rPr lang="tr-TR" sz="1700" b="1" dirty="0" err="1">
                <a:solidFill>
                  <a:srgbClr val="002060"/>
                </a:solidFill>
              </a:rPr>
              <a:t>akıla</a:t>
            </a:r>
            <a:r>
              <a:rPr lang="tr-TR" sz="1700" b="1" dirty="0">
                <a:solidFill>
                  <a:srgbClr val="002060"/>
                </a:solidFill>
              </a:rPr>
              <a:t>: “</a:t>
            </a:r>
            <a:r>
              <a:rPr lang="tr-TR" sz="1700" b="1" dirty="0">
                <a:solidFill>
                  <a:srgbClr val="FF0000"/>
                </a:solidFill>
              </a:rPr>
              <a:t>Sen kimsin, ben kimim?</a:t>
            </a:r>
            <a:r>
              <a:rPr lang="tr-TR" sz="1700" b="1" dirty="0">
                <a:solidFill>
                  <a:srgbClr val="002060"/>
                </a:solidFill>
              </a:rPr>
              <a:t>” diye sordu. Akıl da: “</a:t>
            </a:r>
            <a:r>
              <a:rPr lang="tr-TR" sz="1700" b="1" dirty="0">
                <a:solidFill>
                  <a:srgbClr val="FF0000"/>
                </a:solidFill>
              </a:rPr>
              <a:t>Sen </a:t>
            </a:r>
            <a:r>
              <a:rPr lang="tr-TR" sz="1700" b="1" dirty="0" err="1">
                <a:solidFill>
                  <a:srgbClr val="FF0000"/>
                </a:solidFill>
              </a:rPr>
              <a:t>halık</a:t>
            </a:r>
            <a:r>
              <a:rPr lang="tr-TR" sz="1700" b="1" dirty="0">
                <a:solidFill>
                  <a:srgbClr val="FF0000"/>
                </a:solidFill>
              </a:rPr>
              <a:t>, ben de mahlûkum. Yani sen yaratıcısın ben de senin yarattığın aciz bir varlığınım</a:t>
            </a:r>
            <a:r>
              <a:rPr lang="tr-TR" sz="1700" b="1" dirty="0">
                <a:solidFill>
                  <a:srgbClr val="002060"/>
                </a:solidFill>
              </a:rPr>
              <a:t>.” dedi. Bunun üzerine Allah: </a:t>
            </a:r>
            <a:r>
              <a:rPr lang="tr-TR" sz="2300" b="1" u="sng" dirty="0">
                <a:solidFill>
                  <a:srgbClr val="002060"/>
                </a:solidFill>
              </a:rPr>
              <a:t>“</a:t>
            </a:r>
            <a:r>
              <a:rPr lang="tr-TR" sz="2300" b="1" u="sng" dirty="0">
                <a:solidFill>
                  <a:srgbClr val="00B050"/>
                </a:solidFill>
              </a:rPr>
              <a:t>Ey akıl, senden daha aziz ve şerefli bir şey yaratmadım.</a:t>
            </a:r>
            <a:r>
              <a:rPr lang="tr-TR" sz="2300" b="1" u="sng" dirty="0">
                <a:solidFill>
                  <a:srgbClr val="002060"/>
                </a:solidFill>
              </a:rPr>
              <a:t>” </a:t>
            </a:r>
            <a:r>
              <a:rPr lang="tr-TR" sz="1700" b="1" dirty="0">
                <a:solidFill>
                  <a:srgbClr val="002060"/>
                </a:solidFill>
              </a:rPr>
              <a:t>buyurdu. </a:t>
            </a:r>
          </a:p>
          <a:p>
            <a:pPr algn="l"/>
            <a:r>
              <a:rPr lang="tr-TR" sz="1700" b="1" dirty="0">
                <a:solidFill>
                  <a:srgbClr val="002060"/>
                </a:solidFill>
              </a:rPr>
              <a:t>Sonra Allah nefsi yarattı ve ona aynı soruyu sordu: “</a:t>
            </a:r>
            <a:r>
              <a:rPr lang="tr-TR" sz="1700" b="1" dirty="0">
                <a:solidFill>
                  <a:srgbClr val="7030A0"/>
                </a:solidFill>
              </a:rPr>
              <a:t>Ey nefis, bana dön</a:t>
            </a:r>
            <a:r>
              <a:rPr lang="tr-TR" sz="1700" b="1" dirty="0">
                <a:solidFill>
                  <a:srgbClr val="002060"/>
                </a:solidFill>
              </a:rPr>
              <a:t>.” buyurdu. Nefis hiç cevap vermedi. Sonra Allah: “</a:t>
            </a:r>
            <a:r>
              <a:rPr lang="tr-TR" sz="1700" b="1" dirty="0">
                <a:solidFill>
                  <a:srgbClr val="FF0000"/>
                </a:solidFill>
              </a:rPr>
              <a:t>Sen kimsin, ben kimim?” </a:t>
            </a:r>
            <a:r>
              <a:rPr lang="tr-TR" sz="1700" b="1" dirty="0">
                <a:solidFill>
                  <a:srgbClr val="002060"/>
                </a:solidFill>
              </a:rPr>
              <a:t>diye sordu. Nefis: </a:t>
            </a:r>
            <a:r>
              <a:rPr lang="tr-TR" sz="2300" b="1" dirty="0">
                <a:solidFill>
                  <a:srgbClr val="FF0000"/>
                </a:solidFill>
              </a:rPr>
              <a:t>“Sen sensin, ben benim.”</a:t>
            </a:r>
            <a:r>
              <a:rPr lang="tr-TR" sz="1700" b="1" dirty="0">
                <a:solidFill>
                  <a:srgbClr val="FF0000"/>
                </a:solidFill>
              </a:rPr>
              <a:t> </a:t>
            </a:r>
            <a:r>
              <a:rPr lang="tr-TR" sz="1700" b="1" dirty="0">
                <a:solidFill>
                  <a:srgbClr val="002060"/>
                </a:solidFill>
              </a:rPr>
              <a:t>dedi. Bunun üzerine Allah nefse cehennemde 100 sene azap etti ve sonra nefsi cehennemden çıkardı. Yine aynı soruyu sordu. Nefis yine aynı küstah cevabı verdi. Daha sonra </a:t>
            </a:r>
            <a:r>
              <a:rPr lang="tr-TR" sz="2000" b="1" u="sng" dirty="0">
                <a:solidFill>
                  <a:srgbClr val="0070C0"/>
                </a:solidFill>
              </a:rPr>
              <a:t>Allah nefsi 100 sene açlık azabına tabi tuttu. </a:t>
            </a:r>
            <a:r>
              <a:rPr lang="tr-TR" sz="1700" b="1" dirty="0">
                <a:solidFill>
                  <a:srgbClr val="002060"/>
                </a:solidFill>
              </a:rPr>
              <a:t>Azap bitince Allah nefse sordu: “</a:t>
            </a:r>
            <a:r>
              <a:rPr lang="tr-TR" sz="1700" b="1" dirty="0">
                <a:solidFill>
                  <a:srgbClr val="FF0000"/>
                </a:solidFill>
              </a:rPr>
              <a:t>Sen kimsin, ben kimim?” </a:t>
            </a:r>
            <a:r>
              <a:rPr lang="tr-TR" sz="1700" b="1" dirty="0">
                <a:solidFill>
                  <a:srgbClr val="002060"/>
                </a:solidFill>
              </a:rPr>
              <a:t>Bu defa nefis, Allah’ın Kadir-i Mutlak olduğunu anlayarak: </a:t>
            </a:r>
            <a:r>
              <a:rPr lang="tr-TR" sz="2300" b="1" dirty="0">
                <a:solidFill>
                  <a:srgbClr val="002060"/>
                </a:solidFill>
              </a:rPr>
              <a:t>“</a:t>
            </a:r>
            <a:r>
              <a:rPr lang="tr-TR" sz="2300" b="1" dirty="0">
                <a:solidFill>
                  <a:srgbClr val="00B050"/>
                </a:solidFill>
              </a:rPr>
              <a:t>Ben kulunum sen de benim Rabbimsin.” </a:t>
            </a:r>
            <a:r>
              <a:rPr lang="tr-TR" sz="1700" b="1" dirty="0">
                <a:solidFill>
                  <a:srgbClr val="002060"/>
                </a:solidFill>
              </a:rPr>
              <a:t>diye cevap verdi. </a:t>
            </a:r>
            <a:r>
              <a:rPr lang="tr-TR" sz="2000" b="1" u="sng" dirty="0">
                <a:solidFill>
                  <a:srgbClr val="FF0000"/>
                </a:solidFill>
                <a:effectLst>
                  <a:outerShdw blurRad="38100" dist="38100" dir="2700000" algn="tl">
                    <a:srgbClr val="000000">
                      <a:alpha val="43137"/>
                    </a:srgbClr>
                  </a:outerShdw>
                </a:effectLst>
              </a:rPr>
              <a:t>Bundan sonra da Allah, nefis üzerine onu kahretmek ve ıslah etmek üzere orucu farz kıldı.” </a:t>
            </a:r>
            <a:r>
              <a:rPr lang="tr-TR" sz="1700" b="1" dirty="0">
                <a:solidFill>
                  <a:srgbClr val="002060"/>
                </a:solidFill>
              </a:rPr>
              <a:t>Oruç nefsi terbiye eden en tesirli vasıtadır.</a:t>
            </a:r>
            <a:endParaRPr lang="tr-TR" sz="1700" dirty="0">
              <a:solidFill>
                <a:srgbClr val="002060"/>
              </a:solidFill>
            </a:endParaRPr>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20</a:t>
            </a:fld>
            <a:endParaRPr lang="tr-TR"/>
          </a:p>
        </p:txBody>
      </p:sp>
    </p:spTree>
    <p:extLst>
      <p:ext uri="{BB962C8B-B14F-4D97-AF65-F5344CB8AC3E}">
        <p14:creationId xmlns:p14="http://schemas.microsoft.com/office/powerpoint/2010/main" val="3943278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altLang="tr-TR" sz="1200" b="1" dirty="0" err="1" smtClean="0"/>
              <a:t>Savm</a:t>
            </a:r>
            <a:r>
              <a:rPr lang="tr-TR" altLang="tr-TR" sz="1200" b="1" dirty="0" smtClean="0"/>
              <a:t>, </a:t>
            </a:r>
            <a:r>
              <a:rPr lang="tr-TR" altLang="tr-TR" sz="1200" b="1" dirty="0" smtClean="0">
                <a:solidFill>
                  <a:srgbClr val="006600"/>
                </a:solidFill>
              </a:rPr>
              <a:t>“tutmak”</a:t>
            </a:r>
            <a:r>
              <a:rPr lang="de-DE" altLang="tr-TR" sz="1200" b="1" dirty="0" smtClean="0"/>
              <a:t> </a:t>
            </a:r>
            <a:r>
              <a:rPr lang="tr-TR" altLang="tr-TR" sz="1200" b="1" dirty="0" smtClean="0"/>
              <a:t>tır. Lisanımızda “</a:t>
            </a:r>
            <a:r>
              <a:rPr lang="tr-TR" altLang="tr-TR" sz="1200" b="1" dirty="0" smtClean="0">
                <a:solidFill>
                  <a:srgbClr val="006600"/>
                </a:solidFill>
              </a:rPr>
              <a:t>oruç tutmak”</a:t>
            </a:r>
            <a:r>
              <a:rPr lang="tr-TR" altLang="tr-TR" sz="1200" b="1" dirty="0" smtClean="0"/>
              <a:t> deriz.</a:t>
            </a:r>
            <a:endParaRPr lang="de-DE" altLang="tr-TR" sz="1200" b="1" dirty="0" smtClean="0"/>
          </a:p>
          <a:p>
            <a:pPr algn="l"/>
            <a:r>
              <a:rPr lang="tr-TR" altLang="tr-TR" sz="1200" b="1" dirty="0" smtClean="0"/>
              <a:t>Namazı “kılarız”, abdesti “alırız”, zekâtı “veririz”, kelime-i şehadeti “getiririz”, hacca “gideriz”, orucu ise “tutarız”.</a:t>
            </a:r>
            <a:r>
              <a:rPr lang="tr-TR" altLang="tr-TR" sz="1200" dirty="0" smtClean="0"/>
              <a:t> </a:t>
            </a:r>
            <a:endParaRPr lang="de-DE" altLang="tr-TR"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tr-TR" altLang="tr-TR" sz="1200" b="1" u="sng" dirty="0" smtClean="0">
                <a:solidFill>
                  <a:srgbClr val="FF3300"/>
                </a:solidFill>
              </a:rPr>
              <a:t>Oruç tutmak, başta orucun tarafını tutmaktır.</a:t>
            </a:r>
            <a:r>
              <a:rPr lang="tr-TR" altLang="tr-TR" sz="1200" b="1" u="sng" dirty="0" smtClean="0"/>
              <a:t> </a:t>
            </a:r>
            <a:endParaRPr lang="de-DE" altLang="tr-TR" sz="1200" b="1" u="sng"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tr-TR" altLang="tr-TR" sz="1200" b="1" u="sng" dirty="0" smtClean="0">
                <a:solidFill>
                  <a:schemeClr val="hlink"/>
                </a:solidFill>
              </a:rPr>
              <a:t>Oruç tutmak kendini tutmaktır.</a:t>
            </a:r>
            <a:r>
              <a:rPr lang="tr-TR" altLang="tr-TR" sz="1200" dirty="0" smtClean="0"/>
              <a:t>  </a:t>
            </a:r>
            <a:endParaRPr lang="de-DE" altLang="tr-TR" sz="1200" dirty="0" smtClean="0"/>
          </a:p>
          <a:p>
            <a:pPr algn="l"/>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21</a:t>
            </a:fld>
            <a:endParaRPr lang="tr-TR"/>
          </a:p>
        </p:txBody>
      </p:sp>
    </p:spTree>
    <p:extLst>
      <p:ext uri="{BB962C8B-B14F-4D97-AF65-F5344CB8AC3E}">
        <p14:creationId xmlns:p14="http://schemas.microsoft.com/office/powerpoint/2010/main" val="23307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dirty="0" err="1" smtClean="0">
                <a:solidFill>
                  <a:schemeClr val="tx1"/>
                </a:solidFill>
                <a:latin typeface="Times New Roman" panose="02020603050405020304" pitchFamily="18" charset="0"/>
                <a:cs typeface="Times New Roman" panose="02020603050405020304" pitchFamily="18" charset="0"/>
              </a:rPr>
              <a:t>Haccac</a:t>
            </a:r>
            <a:r>
              <a:rPr lang="tr-TR" sz="1200" dirty="0" smtClean="0">
                <a:solidFill>
                  <a:schemeClr val="tx1"/>
                </a:solidFill>
                <a:latin typeface="Times New Roman" panose="02020603050405020304" pitchFamily="18" charset="0"/>
                <a:cs typeface="Times New Roman" panose="02020603050405020304" pitchFamily="18" charset="0"/>
              </a:rPr>
              <a:t> ve adamları Mekke ile Medine arasında yolculuk yaparken bir suyun başında mola verdiler. </a:t>
            </a:r>
          </a:p>
          <a:p>
            <a:pPr algn="just"/>
            <a:r>
              <a:rPr lang="tr-TR" sz="1200" dirty="0" smtClean="0">
                <a:solidFill>
                  <a:schemeClr val="tx1"/>
                </a:solidFill>
                <a:latin typeface="Times New Roman" panose="02020603050405020304" pitchFamily="18" charset="0"/>
                <a:cs typeface="Times New Roman" panose="02020603050405020304" pitchFamily="18" charset="0"/>
              </a:rPr>
              <a:t>Sofra kurulunca; </a:t>
            </a:r>
            <a:r>
              <a:rPr lang="tr-TR" sz="1200" dirty="0" err="1" smtClean="0">
                <a:solidFill>
                  <a:schemeClr val="tx1"/>
                </a:solidFill>
                <a:latin typeface="Times New Roman" panose="02020603050405020304" pitchFamily="18" charset="0"/>
                <a:cs typeface="Times New Roman" panose="02020603050405020304" pitchFamily="18" charset="0"/>
              </a:rPr>
              <a:t>Haccac</a:t>
            </a:r>
            <a:r>
              <a:rPr lang="tr-TR" sz="1200" dirty="0" smtClean="0">
                <a:solidFill>
                  <a:schemeClr val="tx1"/>
                </a:solidFill>
                <a:latin typeface="Times New Roman" panose="02020603050405020304" pitchFamily="18" charset="0"/>
                <a:cs typeface="Times New Roman" panose="02020603050405020304" pitchFamily="18" charset="0"/>
              </a:rPr>
              <a:t>: “</a:t>
            </a:r>
            <a:r>
              <a:rPr lang="tr-TR" sz="1200" b="1" dirty="0" smtClean="0">
                <a:solidFill>
                  <a:srgbClr val="FF0000"/>
                </a:solidFill>
                <a:latin typeface="Times New Roman" panose="02020603050405020304" pitchFamily="18" charset="0"/>
                <a:cs typeface="Times New Roman" panose="02020603050405020304" pitchFamily="18" charset="0"/>
              </a:rPr>
              <a:t>Etrafa bakın fakir birisi varsa getirin beraber yiyelim</a:t>
            </a:r>
            <a:r>
              <a:rPr lang="tr-TR" sz="1200" dirty="0" smtClean="0">
                <a:solidFill>
                  <a:schemeClr val="tx1"/>
                </a:solidFill>
                <a:latin typeface="Times New Roman" panose="02020603050405020304" pitchFamily="18" charset="0"/>
                <a:cs typeface="Times New Roman" panose="02020603050405020304" pitchFamily="18" charset="0"/>
              </a:rPr>
              <a:t>” dedi. Hizmetçiler yakınlarda </a:t>
            </a:r>
            <a:r>
              <a:rPr lang="tr-TR" sz="1200" dirty="0" smtClean="0">
                <a:solidFill>
                  <a:srgbClr val="7030A0"/>
                </a:solidFill>
                <a:latin typeface="Times New Roman" panose="02020603050405020304" pitchFamily="18" charset="0"/>
                <a:cs typeface="Times New Roman" panose="02020603050405020304" pitchFamily="18" charset="0"/>
              </a:rPr>
              <a:t>üzerinde bir hırka olan birini gördüler. Onu uyandırıp; “Seni </a:t>
            </a:r>
            <a:r>
              <a:rPr lang="tr-TR" sz="1200" dirty="0" err="1" smtClean="0">
                <a:solidFill>
                  <a:srgbClr val="7030A0"/>
                </a:solidFill>
                <a:latin typeface="Times New Roman" panose="02020603050405020304" pitchFamily="18" charset="0"/>
                <a:cs typeface="Times New Roman" panose="02020603050405020304" pitchFamily="18" charset="0"/>
              </a:rPr>
              <a:t>Haccac</a:t>
            </a:r>
            <a:r>
              <a:rPr lang="tr-TR" sz="1200" dirty="0" smtClean="0">
                <a:solidFill>
                  <a:srgbClr val="7030A0"/>
                </a:solidFill>
                <a:latin typeface="Times New Roman" panose="02020603050405020304" pitchFamily="18" charset="0"/>
                <a:cs typeface="Times New Roman" panose="02020603050405020304" pitchFamily="18" charset="0"/>
              </a:rPr>
              <a:t> çağırıyor,” dediler </a:t>
            </a:r>
            <a:r>
              <a:rPr lang="tr-TR" sz="1200" dirty="0" smtClean="0">
                <a:solidFill>
                  <a:schemeClr val="tx1"/>
                </a:solidFill>
                <a:latin typeface="Times New Roman" panose="02020603050405020304" pitchFamily="18" charset="0"/>
                <a:cs typeface="Times New Roman" panose="02020603050405020304" pitchFamily="18" charset="0"/>
              </a:rPr>
              <a:t>ve adamı </a:t>
            </a:r>
            <a:r>
              <a:rPr lang="tr-TR" sz="1200" dirty="0" err="1" smtClean="0">
                <a:solidFill>
                  <a:schemeClr val="tx1"/>
                </a:solidFill>
                <a:latin typeface="Times New Roman" panose="02020603050405020304" pitchFamily="18" charset="0"/>
                <a:cs typeface="Times New Roman" panose="02020603050405020304" pitchFamily="18" charset="0"/>
              </a:rPr>
              <a:t>Haccac'ın</a:t>
            </a:r>
            <a:r>
              <a:rPr lang="tr-TR" sz="1200" dirty="0" smtClean="0">
                <a:solidFill>
                  <a:schemeClr val="tx1"/>
                </a:solidFill>
                <a:latin typeface="Times New Roman" panose="02020603050405020304" pitchFamily="18" charset="0"/>
                <a:cs typeface="Times New Roman" panose="02020603050405020304" pitchFamily="18" charset="0"/>
              </a:rPr>
              <a:t> yanına götürdüler. </a:t>
            </a:r>
          </a:p>
          <a:p>
            <a:pPr algn="just"/>
            <a:r>
              <a:rPr lang="tr-TR" sz="1200" dirty="0" err="1" smtClean="0">
                <a:solidFill>
                  <a:schemeClr val="tx1"/>
                </a:solidFill>
                <a:latin typeface="Times New Roman" panose="02020603050405020304" pitchFamily="18" charset="0"/>
                <a:cs typeface="Times New Roman" panose="02020603050405020304" pitchFamily="18" charset="0"/>
              </a:rPr>
              <a:t>Haccac</a:t>
            </a:r>
            <a:r>
              <a:rPr lang="tr-TR" sz="1200" dirty="0" smtClean="0">
                <a:solidFill>
                  <a:schemeClr val="tx1"/>
                </a:solidFill>
                <a:latin typeface="Times New Roman" panose="02020603050405020304" pitchFamily="18" charset="0"/>
                <a:cs typeface="Times New Roman" panose="02020603050405020304" pitchFamily="18" charset="0"/>
              </a:rPr>
              <a:t>: “</a:t>
            </a:r>
            <a:r>
              <a:rPr lang="tr-TR" sz="1200" b="1" dirty="0" smtClean="0">
                <a:solidFill>
                  <a:srgbClr val="FF0000"/>
                </a:solidFill>
                <a:latin typeface="Times New Roman" panose="02020603050405020304" pitchFamily="18" charset="0"/>
                <a:cs typeface="Times New Roman" panose="02020603050405020304" pitchFamily="18" charset="0"/>
              </a:rPr>
              <a:t>Gel beraber yemek yiyelim</a:t>
            </a:r>
            <a:r>
              <a:rPr lang="tr-TR" sz="1200" dirty="0" smtClean="0">
                <a:solidFill>
                  <a:schemeClr val="tx1"/>
                </a:solidFill>
                <a:latin typeface="Times New Roman" panose="02020603050405020304" pitchFamily="18" charset="0"/>
                <a:cs typeface="Times New Roman" panose="02020603050405020304" pitchFamily="18" charset="0"/>
              </a:rPr>
              <a:t>,” dedi.</a:t>
            </a:r>
          </a:p>
          <a:p>
            <a:pPr algn="just"/>
            <a:r>
              <a:rPr lang="tr-TR" sz="1200" dirty="0" smtClean="0">
                <a:solidFill>
                  <a:schemeClr val="tx1"/>
                </a:solidFill>
                <a:latin typeface="Times New Roman" panose="02020603050405020304" pitchFamily="18" charset="0"/>
                <a:cs typeface="Times New Roman" panose="02020603050405020304" pitchFamily="18" charset="0"/>
              </a:rPr>
              <a:t>Adam: “</a:t>
            </a:r>
            <a:r>
              <a:rPr lang="tr-TR" sz="1200" b="1" dirty="0" smtClean="0">
                <a:solidFill>
                  <a:schemeClr val="tx1"/>
                </a:solidFill>
                <a:latin typeface="Times New Roman" panose="02020603050405020304" pitchFamily="18" charset="0"/>
                <a:cs typeface="Times New Roman" panose="02020603050405020304" pitchFamily="18" charset="0"/>
              </a:rPr>
              <a:t>yemem</a:t>
            </a:r>
            <a:r>
              <a:rPr lang="tr-TR" sz="1200" dirty="0" smtClean="0">
                <a:solidFill>
                  <a:schemeClr val="tx1"/>
                </a:solidFill>
                <a:latin typeface="Times New Roman" panose="02020603050405020304" pitchFamily="18" charset="0"/>
                <a:cs typeface="Times New Roman" panose="02020603050405020304" pitchFamily="18" charset="0"/>
              </a:rPr>
              <a:t>” diyerek </a:t>
            </a:r>
            <a:r>
              <a:rPr lang="tr-TR" sz="1200" dirty="0" err="1" smtClean="0">
                <a:solidFill>
                  <a:schemeClr val="tx1"/>
                </a:solidFill>
                <a:latin typeface="Times New Roman" panose="02020603050405020304" pitchFamily="18" charset="0"/>
                <a:cs typeface="Times New Roman" panose="02020603050405020304" pitchFamily="18" charset="0"/>
              </a:rPr>
              <a:t>Haccac'ın</a:t>
            </a:r>
            <a:r>
              <a:rPr lang="tr-TR" sz="1200" dirty="0" smtClean="0">
                <a:solidFill>
                  <a:schemeClr val="tx1"/>
                </a:solidFill>
                <a:latin typeface="Times New Roman" panose="02020603050405020304" pitchFamily="18" charset="0"/>
                <a:cs typeface="Times New Roman" panose="02020603050405020304" pitchFamily="18" charset="0"/>
              </a:rPr>
              <a:t> teklifini reddetti. </a:t>
            </a:r>
          </a:p>
          <a:p>
            <a:pPr algn="just"/>
            <a:r>
              <a:rPr lang="tr-TR" sz="1200" dirty="0" smtClean="0">
                <a:solidFill>
                  <a:schemeClr val="tx1"/>
                </a:solidFill>
                <a:latin typeface="Times New Roman" panose="02020603050405020304" pitchFamily="18" charset="0"/>
                <a:cs typeface="Times New Roman" panose="02020603050405020304" pitchFamily="18" charset="0"/>
              </a:rPr>
              <a:t>Cevaba şaşıran </a:t>
            </a:r>
            <a:r>
              <a:rPr lang="tr-TR" sz="1200" dirty="0" err="1" smtClean="0">
                <a:solidFill>
                  <a:schemeClr val="tx1"/>
                </a:solidFill>
                <a:latin typeface="Times New Roman" panose="02020603050405020304" pitchFamily="18" charset="0"/>
                <a:cs typeface="Times New Roman" panose="02020603050405020304" pitchFamily="18" charset="0"/>
              </a:rPr>
              <a:t>Haccac</a:t>
            </a:r>
            <a:r>
              <a:rPr lang="tr-TR" sz="1200" dirty="0" smtClean="0">
                <a:solidFill>
                  <a:schemeClr val="tx1"/>
                </a:solidFill>
                <a:latin typeface="Times New Roman" panose="02020603050405020304" pitchFamily="18" charset="0"/>
                <a:cs typeface="Times New Roman" panose="02020603050405020304" pitchFamily="18" charset="0"/>
              </a:rPr>
              <a:t> sebebini sorunca: </a:t>
            </a:r>
            <a:r>
              <a:rPr lang="tr-TR" sz="1200" b="1" dirty="0" smtClean="0">
                <a:solidFill>
                  <a:srgbClr val="FF0000"/>
                </a:solidFill>
                <a:latin typeface="Times New Roman" panose="02020603050405020304" pitchFamily="18" charset="0"/>
                <a:cs typeface="Times New Roman" panose="02020603050405020304" pitchFamily="18" charset="0"/>
              </a:rPr>
              <a:t>“Beni senin sofrandan daha iyi bir yere çağırdılar.” </a:t>
            </a:r>
          </a:p>
          <a:p>
            <a:pPr algn="just"/>
            <a:r>
              <a:rPr lang="tr-TR" sz="1200" dirty="0" smtClean="0">
                <a:solidFill>
                  <a:schemeClr val="tx1"/>
                </a:solidFill>
                <a:latin typeface="Times New Roman" panose="02020603050405020304" pitchFamily="18" charset="0"/>
                <a:cs typeface="Times New Roman" panose="02020603050405020304" pitchFamily="18" charset="0"/>
              </a:rPr>
              <a:t>-“Nereye çağırdılar?” deyince adam: </a:t>
            </a:r>
            <a:r>
              <a:rPr lang="tr-TR" sz="1200" b="1" u="sng" dirty="0" smtClean="0">
                <a:solidFill>
                  <a:srgbClr val="FF0000"/>
                </a:solidFill>
                <a:latin typeface="Times New Roman" panose="02020603050405020304" pitchFamily="18" charset="0"/>
                <a:cs typeface="Times New Roman" panose="02020603050405020304" pitchFamily="18" charset="0"/>
              </a:rPr>
              <a:t>“Allah'ın misafirliğine çağırdılar. Ben oruç tutuyorum” </a:t>
            </a:r>
            <a:r>
              <a:rPr lang="tr-TR" sz="1200" dirty="0" smtClean="0">
                <a:solidFill>
                  <a:schemeClr val="tx1"/>
                </a:solidFill>
                <a:latin typeface="Times New Roman" panose="02020603050405020304" pitchFamily="18" charset="0"/>
                <a:cs typeface="Times New Roman" panose="02020603050405020304" pitchFamily="18" charset="0"/>
              </a:rPr>
              <a:t>deyince, </a:t>
            </a:r>
            <a:r>
              <a:rPr lang="tr-TR" sz="1200" dirty="0" err="1" smtClean="0">
                <a:solidFill>
                  <a:schemeClr val="tx1"/>
                </a:solidFill>
                <a:latin typeface="Times New Roman" panose="02020603050405020304" pitchFamily="18" charset="0"/>
                <a:cs typeface="Times New Roman" panose="02020603050405020304" pitchFamily="18" charset="0"/>
              </a:rPr>
              <a:t>Haccac</a:t>
            </a:r>
            <a:r>
              <a:rPr lang="tr-TR" sz="1200" dirty="0" smtClean="0">
                <a:solidFill>
                  <a:schemeClr val="tx1"/>
                </a:solidFill>
                <a:latin typeface="Times New Roman" panose="02020603050405020304" pitchFamily="18" charset="0"/>
                <a:cs typeface="Times New Roman" panose="02020603050405020304" pitchFamily="18" charset="0"/>
              </a:rPr>
              <a:t>: “</a:t>
            </a:r>
            <a:r>
              <a:rPr lang="tr-TR" sz="1200" b="1" u="sng" dirty="0" smtClean="0">
                <a:solidFill>
                  <a:srgbClr val="7030A0"/>
                </a:solidFill>
                <a:latin typeface="Times New Roman" panose="02020603050405020304" pitchFamily="18" charset="0"/>
                <a:cs typeface="Times New Roman" panose="02020603050405020304" pitchFamily="18" charset="0"/>
              </a:rPr>
              <a:t>Böyle sıcak günde oruç mu tutuyorsun?” </a:t>
            </a:r>
            <a:r>
              <a:rPr lang="tr-TR" sz="1200" dirty="0" smtClean="0">
                <a:solidFill>
                  <a:schemeClr val="tx1"/>
                </a:solidFill>
                <a:latin typeface="Times New Roman" panose="02020603050405020304" pitchFamily="18" charset="0"/>
                <a:cs typeface="Times New Roman" panose="02020603050405020304" pitchFamily="18" charset="0"/>
              </a:rPr>
              <a:t>Deyince adam şöyle cevap verdi: </a:t>
            </a:r>
          </a:p>
          <a:p>
            <a:pPr algn="just"/>
            <a:r>
              <a:rPr lang="tr-TR" sz="1800" b="1" dirty="0" smtClean="0">
                <a:solidFill>
                  <a:srgbClr val="002060"/>
                </a:solidFill>
                <a:latin typeface="Times New Roman" panose="02020603050405020304" pitchFamily="18" charset="0"/>
                <a:cs typeface="Times New Roman" panose="02020603050405020304" pitchFamily="18" charset="0"/>
              </a:rPr>
              <a:t>“Evet, bu sıcak günde oruç tutuyorum ki kıyamet gününün sıcaklığından kurtulayım.”</a:t>
            </a:r>
          </a:p>
          <a:p>
            <a:pPr algn="just"/>
            <a:r>
              <a:rPr lang="tr-TR" sz="900" dirty="0" smtClean="0">
                <a:solidFill>
                  <a:schemeClr val="tx1"/>
                </a:solidFill>
                <a:latin typeface="Times New Roman" panose="02020603050405020304" pitchFamily="18" charset="0"/>
                <a:cs typeface="Times New Roman" panose="02020603050405020304" pitchFamily="18" charset="0"/>
              </a:rPr>
              <a:t>(</a:t>
            </a:r>
            <a:r>
              <a:rPr lang="tr-TR" sz="900" dirty="0" smtClean="0">
                <a:solidFill>
                  <a:schemeClr val="tx1"/>
                </a:solidFill>
              </a:rPr>
              <a:t>Orucu Yaşayanlar, Salih </a:t>
            </a:r>
            <a:r>
              <a:rPr lang="tr-TR" sz="900" dirty="0" err="1" smtClean="0">
                <a:solidFill>
                  <a:schemeClr val="tx1"/>
                </a:solidFill>
              </a:rPr>
              <a:t>Büte</a:t>
            </a:r>
            <a:r>
              <a:rPr lang="tr-TR" sz="900" dirty="0" smtClean="0">
                <a:solidFill>
                  <a:schemeClr val="tx1"/>
                </a:solidFill>
              </a:rPr>
              <a:t>, Kayıhan Yayınları, 2007</a:t>
            </a:r>
            <a:r>
              <a:rPr lang="tr-TR" sz="900" dirty="0" smtClean="0">
                <a:solidFill>
                  <a:schemeClr val="tx1"/>
                </a:solidFill>
                <a:latin typeface="Times New Roman" panose="02020603050405020304" pitchFamily="18" charset="0"/>
                <a:cs typeface="Times New Roman" panose="02020603050405020304" pitchFamily="18" charset="0"/>
              </a:rPr>
              <a:t>)</a:t>
            </a: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25</a:t>
            </a:fld>
            <a:endParaRPr lang="tr-TR"/>
          </a:p>
        </p:txBody>
      </p:sp>
    </p:spTree>
    <p:extLst>
      <p:ext uri="{BB962C8B-B14F-4D97-AF65-F5344CB8AC3E}">
        <p14:creationId xmlns:p14="http://schemas.microsoft.com/office/powerpoint/2010/main" val="1688685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200" dirty="0" smtClean="0">
                <a:solidFill>
                  <a:schemeClr val="tx1"/>
                </a:solidFill>
              </a:rPr>
              <a:t>Yalan söylemek, iftira atmak, şantaj yapmak, başkasının aleyhine yalan belge hazırlamak, yalan haber paylaşmak, yapmayacağı vaatlerde bulunmak, yapmadığı şeyleri yapmış gibi sunmak, gözün içine baka baka alavere dalavere çevirmek gibi </a:t>
            </a:r>
            <a:r>
              <a:rPr lang="tr-TR" sz="1200" dirty="0" err="1" smtClean="0">
                <a:solidFill>
                  <a:schemeClr val="tx1"/>
                </a:solidFill>
              </a:rPr>
              <a:t>masiyet</a:t>
            </a:r>
            <a:r>
              <a:rPr lang="tr-TR" sz="1200" dirty="0" smtClean="0">
                <a:solidFill>
                  <a:schemeClr val="tx1"/>
                </a:solidFill>
              </a:rPr>
              <a:t> türünden ne varsa orucu bozar. </a:t>
            </a:r>
          </a:p>
          <a:p>
            <a:pPr algn="l"/>
            <a:endParaRPr lang="tr-TR" sz="1200" dirty="0" smtClean="0">
              <a:solidFill>
                <a:schemeClr val="tx1"/>
              </a:solidFill>
            </a:endParaRPr>
          </a:p>
          <a:p>
            <a:pPr algn="l"/>
            <a:r>
              <a:rPr lang="tr-TR" sz="1200" dirty="0" smtClean="0">
                <a:solidFill>
                  <a:schemeClr val="tx1"/>
                </a:solidFill>
              </a:rPr>
              <a:t>Diğer mezheplere göre ise orucu bozmaz ama sevabını alır götürür.</a:t>
            </a:r>
          </a:p>
          <a:p>
            <a:pPr algn="l"/>
            <a:r>
              <a:rPr lang="tr-TR" sz="1050" dirty="0" smtClean="0">
                <a:solidFill>
                  <a:schemeClr val="tx1"/>
                </a:solidFill>
              </a:rPr>
              <a:t>Murat PADAK </a:t>
            </a:r>
          </a:p>
          <a:p>
            <a:pPr algn="l"/>
            <a:r>
              <a:rPr lang="tr-TR" sz="1050" dirty="0" smtClean="0">
                <a:solidFill>
                  <a:schemeClr val="tx1"/>
                </a:solidFill>
              </a:rPr>
              <a:t>Şanlıurfa eğitim merkezi eğitim görevlisi</a:t>
            </a:r>
          </a:p>
          <a:p>
            <a:pPr algn="l"/>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28</a:t>
            </a:fld>
            <a:endParaRPr lang="tr-TR"/>
          </a:p>
        </p:txBody>
      </p:sp>
    </p:spTree>
    <p:extLst>
      <p:ext uri="{BB962C8B-B14F-4D97-AF65-F5344CB8AC3E}">
        <p14:creationId xmlns:p14="http://schemas.microsoft.com/office/powerpoint/2010/main" val="1304735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defRPr/>
            </a:pPr>
            <a:endParaRPr lang="tr-TR" sz="1200" dirty="0" smtClean="0">
              <a:solidFill>
                <a:schemeClr val="tx1"/>
              </a:solidFill>
              <a:latin typeface="HASENAT" panose="01000600020000020003" pitchFamily="2" charset="-78"/>
              <a:cs typeface="HASENAT" panose="01000600020000020003" pitchFamily="2" charset="-78"/>
            </a:endParaRPr>
          </a:p>
          <a:p>
            <a:pPr algn="l">
              <a:defRPr/>
            </a:pPr>
            <a:endParaRPr lang="tr-TR" sz="1200" dirty="0" smtClean="0">
              <a:solidFill>
                <a:schemeClr val="tx1"/>
              </a:solidFill>
              <a:latin typeface="HASENAT" panose="01000600020000020003" pitchFamily="2" charset="-78"/>
              <a:cs typeface="HASENAT" panose="01000600020000020003" pitchFamily="2" charset="-78"/>
            </a:endParaRPr>
          </a:p>
          <a:p>
            <a:pPr algn="l">
              <a:defRPr/>
            </a:pPr>
            <a:r>
              <a:rPr lang="ar-SA" sz="1200" dirty="0" smtClean="0">
                <a:solidFill>
                  <a:schemeClr val="tx1"/>
                </a:solidFill>
                <a:latin typeface="HASENAT" panose="01000600020000020003" pitchFamily="2" charset="-78"/>
                <a:cs typeface="HASENAT" panose="01000600020000020003" pitchFamily="2" charset="-78"/>
              </a:rPr>
              <a:t>نَوْمُ الصَّائِمِ عِبَادَةٌ وَصَمْتُهُ تَسْبِيحٌ وَعَمَلُهُ مُضَاعَف وَدُعَاءهُ مُسْتَجَابٌ وَذَنْببُهُ مَغْفُورٌ</a:t>
            </a:r>
            <a:endParaRPr lang="tr-TR" sz="1200" b="1" u="sng" dirty="0" smtClean="0">
              <a:solidFill>
                <a:schemeClr val="tx1"/>
              </a:solidFill>
            </a:endParaRPr>
          </a:p>
          <a:p>
            <a:pPr algn="l">
              <a:defRPr/>
            </a:pPr>
            <a:endParaRPr lang="tr-TR" sz="1800" dirty="0" smtClean="0">
              <a:solidFill>
                <a:schemeClr val="tx1"/>
              </a:solidFill>
            </a:endParaRPr>
          </a:p>
          <a:p>
            <a:pPr algn="l">
              <a:defRPr/>
            </a:pPr>
            <a:endParaRPr lang="tr-TR" sz="1800" dirty="0" smtClean="0">
              <a:solidFill>
                <a:schemeClr val="tx1"/>
              </a:solidFill>
            </a:endParaRPr>
          </a:p>
          <a:p>
            <a:pPr algn="l">
              <a:defRPr/>
            </a:pPr>
            <a:r>
              <a:rPr lang="tr-TR" sz="1800" b="1" dirty="0" smtClean="0">
                <a:solidFill>
                  <a:schemeClr val="tx1"/>
                </a:solidFill>
              </a:rPr>
              <a:t>"</a:t>
            </a:r>
            <a:r>
              <a:rPr lang="tr-TR" sz="1800" b="1" dirty="0" smtClean="0">
                <a:solidFill>
                  <a:srgbClr val="C00000"/>
                </a:solidFill>
              </a:rPr>
              <a:t>Oruçlunun </a:t>
            </a:r>
          </a:p>
          <a:p>
            <a:pPr algn="l">
              <a:defRPr/>
            </a:pPr>
            <a:r>
              <a:rPr lang="tr-TR" sz="1600" b="1" dirty="0" smtClean="0">
                <a:solidFill>
                  <a:srgbClr val="C00000"/>
                </a:solidFill>
              </a:rPr>
              <a:t>uykusu ibadettir</a:t>
            </a:r>
            <a:r>
              <a:rPr lang="tr-TR" sz="1600" b="1" dirty="0" smtClean="0">
                <a:solidFill>
                  <a:schemeClr val="tx1"/>
                </a:solidFill>
              </a:rPr>
              <a:t>, susması </a:t>
            </a:r>
            <a:r>
              <a:rPr lang="tr-TR" sz="1600" b="1" dirty="0" err="1" smtClean="0">
                <a:solidFill>
                  <a:schemeClr val="tx1"/>
                </a:solidFill>
              </a:rPr>
              <a:t>tesbihtir</a:t>
            </a:r>
            <a:r>
              <a:rPr lang="tr-TR" sz="1600" b="1" dirty="0" smtClean="0">
                <a:solidFill>
                  <a:schemeClr val="tx1"/>
                </a:solidFill>
              </a:rPr>
              <a:t>, </a:t>
            </a:r>
          </a:p>
          <a:p>
            <a:pPr algn="l">
              <a:defRPr/>
            </a:pPr>
            <a:r>
              <a:rPr lang="tr-TR" sz="2000" b="1" dirty="0" smtClean="0">
                <a:solidFill>
                  <a:srgbClr val="00B050"/>
                </a:solidFill>
              </a:rPr>
              <a:t>amelleri misliyle kabul edilir, </a:t>
            </a:r>
          </a:p>
          <a:p>
            <a:pPr algn="l">
              <a:defRPr/>
            </a:pPr>
            <a:r>
              <a:rPr lang="tr-TR" sz="1800" b="1" dirty="0" smtClean="0">
                <a:solidFill>
                  <a:srgbClr val="C00000"/>
                </a:solidFill>
              </a:rPr>
              <a:t>duası makbul,</a:t>
            </a:r>
            <a:r>
              <a:rPr lang="tr-TR" sz="1800" b="1" dirty="0" smtClean="0">
                <a:solidFill>
                  <a:schemeClr val="tx1"/>
                </a:solidFill>
              </a:rPr>
              <a:t> </a:t>
            </a:r>
            <a:r>
              <a:rPr lang="tr-TR" sz="1800" b="1" dirty="0" smtClean="0">
                <a:solidFill>
                  <a:srgbClr val="0070C0"/>
                </a:solidFill>
              </a:rPr>
              <a:t>günahı affedilir</a:t>
            </a:r>
            <a:r>
              <a:rPr lang="tr-TR" sz="1800" b="1" dirty="0" smtClean="0">
                <a:solidFill>
                  <a:schemeClr val="tx1"/>
                </a:solidFill>
              </a:rPr>
              <a:t>."</a:t>
            </a:r>
          </a:p>
          <a:p>
            <a:pPr algn="l"/>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30</a:t>
            </a:fld>
            <a:endParaRPr lang="tr-TR"/>
          </a:p>
        </p:txBody>
      </p:sp>
    </p:spTree>
    <p:extLst>
      <p:ext uri="{BB962C8B-B14F-4D97-AF65-F5344CB8AC3E}">
        <p14:creationId xmlns:p14="http://schemas.microsoft.com/office/powerpoint/2010/main" val="3681393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70000" lnSpcReduction="20000"/>
          </a:bodyPr>
          <a:lstStyle/>
          <a:p>
            <a:pPr algn="just"/>
            <a:r>
              <a:rPr lang="tr-TR" sz="1200" b="1" dirty="0" smtClean="0">
                <a:solidFill>
                  <a:schemeClr val="tx1"/>
                </a:solidFill>
              </a:rPr>
              <a:t>Sultan </a:t>
            </a:r>
            <a:r>
              <a:rPr lang="tr-TR" sz="1200" b="1" dirty="0" err="1" smtClean="0">
                <a:solidFill>
                  <a:schemeClr val="tx1"/>
                </a:solidFill>
              </a:rPr>
              <a:t>II.Mahmud</a:t>
            </a:r>
            <a:r>
              <a:rPr lang="tr-TR" sz="1200" b="1" dirty="0" smtClean="0">
                <a:solidFill>
                  <a:schemeClr val="tx1"/>
                </a:solidFill>
              </a:rPr>
              <a:t> Han </a:t>
            </a:r>
            <a:r>
              <a:rPr lang="tr-TR" sz="1200" b="1" dirty="0" err="1" smtClean="0">
                <a:solidFill>
                  <a:schemeClr val="tx1"/>
                </a:solidFill>
              </a:rPr>
              <a:t>asr</a:t>
            </a:r>
            <a:r>
              <a:rPr lang="tr-TR" sz="1200" b="1" dirty="0" smtClean="0">
                <a:solidFill>
                  <a:schemeClr val="tx1"/>
                </a:solidFill>
              </a:rPr>
              <a:t>-ı ricalinden bir zât, Ramazanda bazı </a:t>
            </a:r>
            <a:r>
              <a:rPr lang="tr-TR" sz="1200" b="1" dirty="0" err="1" smtClean="0">
                <a:solidFill>
                  <a:schemeClr val="tx1"/>
                </a:solidFill>
              </a:rPr>
              <a:t>ahbab</a:t>
            </a:r>
            <a:r>
              <a:rPr lang="tr-TR" sz="1200" b="1" dirty="0" smtClean="0">
                <a:solidFill>
                  <a:schemeClr val="tx1"/>
                </a:solidFill>
              </a:rPr>
              <a:t> ve tanıdıklarını iftara davet etmiş. </a:t>
            </a:r>
          </a:p>
          <a:p>
            <a:pPr algn="just"/>
            <a:r>
              <a:rPr lang="tr-TR" sz="1200" b="1" dirty="0" smtClean="0">
                <a:solidFill>
                  <a:srgbClr val="FF0000"/>
                </a:solidFill>
              </a:rPr>
              <a:t>Meşhur şair İzzet Molla da davetliler arasındaymış. </a:t>
            </a:r>
          </a:p>
          <a:p>
            <a:pPr algn="just"/>
            <a:r>
              <a:rPr lang="tr-TR" sz="1200" b="1" dirty="0" smtClean="0">
                <a:solidFill>
                  <a:schemeClr val="tx1"/>
                </a:solidFill>
              </a:rPr>
              <a:t>Yatsı ezanı okunmuş, cemaatle namaza başlamışlar. </a:t>
            </a:r>
            <a:r>
              <a:rPr lang="tr-TR" sz="1200" b="1" u="sng" dirty="0" smtClean="0">
                <a:solidFill>
                  <a:srgbClr val="FF0000"/>
                </a:solidFill>
              </a:rPr>
              <a:t>İmamlık eden zât, namazı neredeyse iki secdeyi bir edecek kadar acele kıldırıyormuş. </a:t>
            </a:r>
            <a:r>
              <a:rPr lang="tr-TR" sz="1200" b="1" dirty="0" smtClean="0">
                <a:solidFill>
                  <a:schemeClr val="tx1"/>
                </a:solidFill>
              </a:rPr>
              <a:t>Çok kısa zamanda sonuncu rekatın </a:t>
            </a:r>
            <a:r>
              <a:rPr lang="tr-TR" sz="1200" b="1" dirty="0" err="1" smtClean="0">
                <a:solidFill>
                  <a:schemeClr val="tx1"/>
                </a:solidFill>
              </a:rPr>
              <a:t>tahıyyatına</a:t>
            </a:r>
            <a:r>
              <a:rPr lang="tr-TR" sz="1200" b="1" dirty="0" smtClean="0">
                <a:solidFill>
                  <a:schemeClr val="tx1"/>
                </a:solidFill>
              </a:rPr>
              <a:t> gelmişler. </a:t>
            </a:r>
          </a:p>
          <a:p>
            <a:pPr algn="just"/>
            <a:r>
              <a:rPr lang="tr-TR" sz="1200" b="1" dirty="0" smtClean="0">
                <a:solidFill>
                  <a:schemeClr val="tx1"/>
                </a:solidFill>
              </a:rPr>
              <a:t>O aralık dışarıdan bir adam gelip namaz kıldıklarını görünce:</a:t>
            </a:r>
          </a:p>
          <a:p>
            <a:pPr algn="just"/>
            <a:r>
              <a:rPr lang="tr-TR" sz="1200" b="1" dirty="0" smtClean="0">
                <a:solidFill>
                  <a:srgbClr val="0070C0"/>
                </a:solidFill>
              </a:rPr>
              <a:t>"Hazır abdestim varken ben de cemaate yetişeyim" </a:t>
            </a:r>
            <a:r>
              <a:rPr lang="tr-TR" sz="1200" b="1" dirty="0" smtClean="0">
                <a:solidFill>
                  <a:schemeClr val="tx1"/>
                </a:solidFill>
              </a:rPr>
              <a:t>diye düşünüp safa dahil olacağı sırada cemaat selam vermiş. </a:t>
            </a:r>
          </a:p>
          <a:p>
            <a:pPr algn="just"/>
            <a:r>
              <a:rPr lang="tr-TR" sz="1200" b="1" dirty="0" smtClean="0">
                <a:solidFill>
                  <a:schemeClr val="tx1"/>
                </a:solidFill>
              </a:rPr>
              <a:t>İzzet Molla dönüp adama şöyle demiş:</a:t>
            </a:r>
          </a:p>
          <a:p>
            <a:pPr algn="just"/>
            <a:r>
              <a:rPr lang="tr-TR" sz="2400" b="1" dirty="0" smtClean="0">
                <a:solidFill>
                  <a:srgbClr val="0070C0"/>
                </a:solidFill>
                <a:effectLst>
                  <a:outerShdw blurRad="38100" dist="38100" dir="2700000" algn="tl">
                    <a:srgbClr val="000000">
                      <a:alpha val="43137"/>
                    </a:srgbClr>
                  </a:outerShdw>
                </a:effectLst>
              </a:rPr>
              <a:t>"Be adam! </a:t>
            </a:r>
            <a:r>
              <a:rPr lang="tr-TR" sz="2400" b="1" dirty="0" smtClean="0">
                <a:solidFill>
                  <a:srgbClr val="FF0000"/>
                </a:solidFill>
                <a:effectLst>
                  <a:outerShdw blurRad="38100" dist="38100" dir="2700000" algn="tl">
                    <a:srgbClr val="000000">
                      <a:alpha val="43137"/>
                    </a:srgbClr>
                  </a:outerShdw>
                </a:effectLst>
              </a:rPr>
              <a:t>Biz içinde iken yetişemiyoruz, </a:t>
            </a:r>
            <a:r>
              <a:rPr lang="tr-TR" sz="2400" b="1" dirty="0" smtClean="0">
                <a:solidFill>
                  <a:srgbClr val="7030A0"/>
                </a:solidFill>
                <a:effectLst>
                  <a:outerShdw blurRad="38100" dist="38100" dir="2700000" algn="tl">
                    <a:srgbClr val="000000">
                      <a:alpha val="43137"/>
                    </a:srgbClr>
                  </a:outerShdw>
                </a:effectLst>
              </a:rPr>
              <a:t>sen dışarıdan gelip nasıl yetişeceksin?"</a:t>
            </a:r>
            <a:r>
              <a:rPr lang="tr-TR" sz="2400" b="1" dirty="0" smtClean="0">
                <a:solidFill>
                  <a:srgbClr val="FF0000"/>
                </a:solidFill>
                <a:effectLst>
                  <a:outerShdw blurRad="38100" dist="38100" dir="2700000" algn="tl">
                    <a:srgbClr val="000000">
                      <a:alpha val="43137"/>
                    </a:srgbClr>
                  </a:outerShdw>
                </a:effectLst>
              </a:rPr>
              <a:t> </a:t>
            </a:r>
          </a:p>
          <a:p>
            <a:pPr algn="just"/>
            <a:r>
              <a:rPr lang="tr-TR" sz="900" b="1" dirty="0" smtClean="0">
                <a:solidFill>
                  <a:schemeClr val="tx1"/>
                </a:solidFill>
                <a:effectLst>
                  <a:outerShdw blurRad="38100" dist="38100" dir="2700000" algn="tl">
                    <a:srgbClr val="000000">
                      <a:alpha val="43137"/>
                    </a:srgbClr>
                  </a:outerShdw>
                </a:effectLst>
              </a:rPr>
              <a:t>(http://www.islamiyasam.com/forum/topic1670.html)</a:t>
            </a:r>
          </a:p>
          <a:p>
            <a:endParaRPr lang="tr-TR" b="1" dirty="0" smtClean="0">
              <a:latin typeface="Arial Black" pitchFamily="34" charset="0"/>
            </a:endParaRPr>
          </a:p>
          <a:p>
            <a:endParaRPr lang="tr-TR" b="1" dirty="0" smtClean="0">
              <a:latin typeface="Arial Black" pitchFamily="34" charset="0"/>
            </a:endParaRPr>
          </a:p>
          <a:p>
            <a:r>
              <a:rPr lang="tr-TR" b="1" dirty="0" err="1" smtClean="0">
                <a:latin typeface="Arial Black" pitchFamily="34" charset="0"/>
              </a:rPr>
              <a:t>Ebû</a:t>
            </a:r>
            <a:r>
              <a:rPr lang="tr-TR" b="1" dirty="0" smtClean="0">
                <a:latin typeface="Arial Black" pitchFamily="34" charset="0"/>
              </a:rPr>
              <a:t> </a:t>
            </a:r>
            <a:r>
              <a:rPr lang="tr-TR" b="1" dirty="0" err="1" smtClean="0">
                <a:latin typeface="Arial Black" pitchFamily="34" charset="0"/>
              </a:rPr>
              <a:t>Hüreyre</a:t>
            </a:r>
            <a:r>
              <a:rPr lang="tr-TR" b="1" dirty="0" smtClean="0">
                <a:latin typeface="Arial Black" pitchFamily="34" charset="0"/>
              </a:rPr>
              <a:t> (</a:t>
            </a:r>
            <a:r>
              <a:rPr lang="tr-TR" b="1" dirty="0" err="1" smtClean="0">
                <a:latin typeface="Arial Black" pitchFamily="34" charset="0"/>
              </a:rPr>
              <a:t>radıyallâhu</a:t>
            </a:r>
            <a:r>
              <a:rPr lang="tr-TR" b="1" dirty="0" smtClean="0">
                <a:latin typeface="Arial Black" pitchFamily="34" charset="0"/>
              </a:rPr>
              <a:t> </a:t>
            </a:r>
            <a:r>
              <a:rPr lang="tr-TR" b="1" dirty="0" err="1" smtClean="0">
                <a:latin typeface="Arial Black" pitchFamily="34" charset="0"/>
              </a:rPr>
              <a:t>anh</a:t>
            </a:r>
            <a:r>
              <a:rPr lang="tr-TR" b="1" dirty="0" smtClean="0">
                <a:latin typeface="Arial Black" pitchFamily="34" charset="0"/>
              </a:rPr>
              <a:t>)‘den rivayetle Efendimiz SAV şöyle buyurmuşlardır: </a:t>
            </a:r>
            <a:endParaRPr lang="tr-TR" sz="1700" b="1" dirty="0">
              <a:latin typeface="Arial Black" pitchFamily="34" charset="0"/>
            </a:endParaRPr>
          </a:p>
          <a:p>
            <a:r>
              <a:rPr lang="ar-AE" sz="1700" b="1" dirty="0">
                <a:latin typeface="Arial Black" pitchFamily="34" charset="0"/>
              </a:rPr>
              <a:t>كَانَ رَسولُ اللّهِ  يُرَغِّبُهُمْ في قِيَامِ رَمَضَانَ مِنْ غَيْرِ </a:t>
            </a:r>
            <a:endParaRPr lang="tr-TR" sz="1700" b="1" dirty="0">
              <a:latin typeface="Arial Black" pitchFamily="34" charset="0"/>
            </a:endParaRPr>
          </a:p>
          <a:p>
            <a:r>
              <a:rPr lang="ar-AE" sz="1700" b="1" dirty="0">
                <a:latin typeface="Arial Black" pitchFamily="34" charset="0"/>
              </a:rPr>
              <a:t>أنْ يَأمُرَهُمْ بِعَزِيمَةٍ فَيَقُولُ: مَنْ قَامَ رَمَضَانَ إيمَاناً </a:t>
            </a:r>
            <a:endParaRPr lang="tr-TR" sz="1700" b="1" dirty="0">
              <a:latin typeface="Arial Black" pitchFamily="34" charset="0"/>
            </a:endParaRPr>
          </a:p>
          <a:p>
            <a:r>
              <a:rPr lang="ar-AE" sz="1700" b="1" dirty="0">
                <a:latin typeface="Arial Black" pitchFamily="34" charset="0"/>
              </a:rPr>
              <a:t>وَاحْتِسَاباً غُفِرَ لَهُ مَا تَقَدَّمَ مِنْ ذَنْبِهِ</a:t>
            </a:r>
            <a:endParaRPr lang="tr-TR" sz="1700" b="1" dirty="0">
              <a:latin typeface="Arial Black" pitchFamily="34" charset="0"/>
            </a:endParaRPr>
          </a:p>
          <a:p>
            <a:endParaRPr lang="ar-AE" b="1" dirty="0" smtClean="0">
              <a:latin typeface="Arial Black" pitchFamily="34" charset="0"/>
            </a:endParaRPr>
          </a:p>
          <a:p>
            <a:r>
              <a:rPr lang="ar-AE" b="1" dirty="0" smtClean="0">
                <a:latin typeface="Arial Black" pitchFamily="34" charset="0"/>
              </a:rPr>
              <a:t>"</a:t>
            </a:r>
            <a:r>
              <a:rPr lang="tr-TR" b="1" dirty="0" err="1" smtClean="0">
                <a:latin typeface="Arial Black" pitchFamily="34" charset="0"/>
              </a:rPr>
              <a:t>Resûlullah</a:t>
            </a:r>
            <a:r>
              <a:rPr lang="tr-TR" b="1" dirty="0" smtClean="0">
                <a:latin typeface="Arial Black" pitchFamily="34" charset="0"/>
              </a:rPr>
              <a:t> (</a:t>
            </a:r>
            <a:r>
              <a:rPr lang="tr-TR" b="1" dirty="0" err="1" smtClean="0">
                <a:latin typeface="Arial Black" pitchFamily="34" charset="0"/>
              </a:rPr>
              <a:t>aleyhissalâtu</a:t>
            </a:r>
            <a:r>
              <a:rPr lang="tr-TR" b="1" dirty="0" smtClean="0">
                <a:latin typeface="Arial Black" pitchFamily="34" charset="0"/>
              </a:rPr>
              <a:t> vesselâm) onları, kesin bir emirde bulunmaksızın ramazan gecelerini ihyaya teşvik ederdi. (Bu maksatla) derdi ki: "Kim ramazan gecesini, sevabına inanarak ve bunu elde etmek niyetiyle namazla (teravih) ihya ederse geçmiş günahları affedilir."  </a:t>
            </a:r>
            <a:r>
              <a:rPr lang="tr-TR" dirty="0" smtClean="0"/>
              <a:t>(Buhari </a:t>
            </a:r>
            <a:r>
              <a:rPr lang="tr-TR" dirty="0" err="1" smtClean="0"/>
              <a:t>salatut</a:t>
            </a:r>
            <a:r>
              <a:rPr lang="tr-TR" dirty="0" smtClean="0"/>
              <a:t> teravih 1)</a:t>
            </a: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34</a:t>
            </a:fld>
            <a:endParaRPr lang="tr-TR"/>
          </a:p>
        </p:txBody>
      </p:sp>
    </p:spTree>
    <p:extLst>
      <p:ext uri="{BB962C8B-B14F-4D97-AF65-F5344CB8AC3E}">
        <p14:creationId xmlns:p14="http://schemas.microsoft.com/office/powerpoint/2010/main" val="1324803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49</a:t>
            </a:fld>
            <a:endParaRPr lang="tr-TR"/>
          </a:p>
        </p:txBody>
      </p:sp>
    </p:spTree>
    <p:extLst>
      <p:ext uri="{BB962C8B-B14F-4D97-AF65-F5344CB8AC3E}">
        <p14:creationId xmlns:p14="http://schemas.microsoft.com/office/powerpoint/2010/main" val="3264744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50</a:t>
            </a:fld>
            <a:endParaRPr lang="tr-TR"/>
          </a:p>
        </p:txBody>
      </p:sp>
    </p:spTree>
    <p:extLst>
      <p:ext uri="{BB962C8B-B14F-4D97-AF65-F5344CB8AC3E}">
        <p14:creationId xmlns:p14="http://schemas.microsoft.com/office/powerpoint/2010/main" val="64306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51</a:t>
            </a:fld>
            <a:endParaRPr lang="tr-TR"/>
          </a:p>
        </p:txBody>
      </p:sp>
    </p:spTree>
    <p:extLst>
      <p:ext uri="{BB962C8B-B14F-4D97-AF65-F5344CB8AC3E}">
        <p14:creationId xmlns:p14="http://schemas.microsoft.com/office/powerpoint/2010/main" val="1231237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77500" lnSpcReduction="20000"/>
          </a:bodyPr>
          <a:lstStyle/>
          <a:p>
            <a:pPr marL="285750" lvl="0" indent="-285750">
              <a:buFont typeface="Arial" panose="020B0604020202020204" pitchFamily="34" charset="0"/>
              <a:buChar char="•"/>
            </a:pPr>
            <a:r>
              <a:rPr lang="tr-TR" sz="1200" dirty="0" smtClean="0">
                <a:solidFill>
                  <a:schemeClr val="tx1"/>
                </a:solidFill>
              </a:rPr>
              <a:t>Dua, niyaz, ibadet ve sabır ile iradelerimizi eğiteceğimiz,</a:t>
            </a:r>
          </a:p>
          <a:p>
            <a:pPr marL="285750" lvl="0" indent="-285750">
              <a:buFont typeface="Arial" panose="020B0604020202020204" pitchFamily="34" charset="0"/>
              <a:buChar char="•"/>
            </a:pPr>
            <a:r>
              <a:rPr lang="tr-TR" sz="1200" dirty="0" smtClean="0">
                <a:solidFill>
                  <a:schemeClr val="tx1"/>
                </a:solidFill>
              </a:rPr>
              <a:t>İbadetlerimizle maneviyatımıza derinlik katarak zenginleştireceğimiz, </a:t>
            </a:r>
          </a:p>
          <a:p>
            <a:pPr marL="285750" lvl="0" indent="-285750">
              <a:buFont typeface="Arial" panose="020B0604020202020204" pitchFamily="34" charset="0"/>
              <a:buChar char="•"/>
            </a:pPr>
            <a:r>
              <a:rPr lang="tr-TR" sz="1200" dirty="0" smtClean="0">
                <a:solidFill>
                  <a:schemeClr val="tx1"/>
                </a:solidFill>
              </a:rPr>
              <a:t>Oruçlarımızı Allah için tutmakla maddi ve manevi sıhhate kavuşacağımız, </a:t>
            </a:r>
          </a:p>
          <a:p>
            <a:pPr marL="285750" lvl="0" indent="-285750">
              <a:buFont typeface="Arial" panose="020B0604020202020204" pitchFamily="34" charset="0"/>
              <a:buChar char="•"/>
            </a:pPr>
            <a:r>
              <a:rPr lang="tr-TR" sz="1200" dirty="0" smtClean="0">
                <a:solidFill>
                  <a:schemeClr val="tx1"/>
                </a:solidFill>
              </a:rPr>
              <a:t>Teravihlerimizle, namazlarımıza daha farklı bir boyut katacağımız, </a:t>
            </a:r>
          </a:p>
          <a:p>
            <a:pPr marL="285750" lvl="0" indent="-285750">
              <a:buFont typeface="Arial" panose="020B0604020202020204" pitchFamily="34" charset="0"/>
              <a:buChar char="•"/>
            </a:pPr>
            <a:r>
              <a:rPr lang="tr-TR" sz="1200" dirty="0" smtClean="0">
                <a:solidFill>
                  <a:schemeClr val="tx1"/>
                </a:solidFill>
              </a:rPr>
              <a:t>Aynı safta namaza durmakla birlik ve beraberliğimizi göstereceğimiz,</a:t>
            </a:r>
          </a:p>
          <a:p>
            <a:pPr marL="285750" lvl="0" indent="-285750">
              <a:buFont typeface="Arial" panose="020B0604020202020204" pitchFamily="34" charset="0"/>
              <a:buChar char="•"/>
            </a:pPr>
            <a:r>
              <a:rPr lang="tr-TR" sz="1200" dirty="0" smtClean="0">
                <a:solidFill>
                  <a:schemeClr val="tx1"/>
                </a:solidFill>
              </a:rPr>
              <a:t>Kur’an-ı kerim nidalarıyla gönlümüzü sükûnete erdirdiğimiz ve Allah ile konuştuğumuz,</a:t>
            </a:r>
          </a:p>
          <a:p>
            <a:pPr marL="285750" lvl="0" indent="-285750">
              <a:buFont typeface="Arial" panose="020B0604020202020204" pitchFamily="34" charset="0"/>
              <a:buChar char="•"/>
            </a:pPr>
            <a:r>
              <a:rPr lang="tr-TR" sz="1200" dirty="0" smtClean="0">
                <a:solidFill>
                  <a:schemeClr val="tx1"/>
                </a:solidFill>
              </a:rPr>
              <a:t>Örnekliğinde Hz. peygamberle buluştuğumuz, yeniden vahyin kalbimize inişine şahit olduğumuz, </a:t>
            </a:r>
          </a:p>
          <a:p>
            <a:pPr marL="285750" lvl="0" indent="-285750">
              <a:buFont typeface="Arial" panose="020B0604020202020204" pitchFamily="34" charset="0"/>
              <a:buChar char="•"/>
            </a:pPr>
            <a:r>
              <a:rPr lang="tr-TR" sz="1200" dirty="0" smtClean="0">
                <a:solidFill>
                  <a:schemeClr val="tx1"/>
                </a:solidFill>
              </a:rPr>
              <a:t>Vaazlarla bilgilenip aydınlandığımız,</a:t>
            </a:r>
          </a:p>
          <a:p>
            <a:pPr marL="285750" lvl="0" indent="-285750">
              <a:buFont typeface="Arial" panose="020B0604020202020204" pitchFamily="34" charset="0"/>
              <a:buChar char="•"/>
            </a:pPr>
            <a:r>
              <a:rPr lang="tr-TR" sz="1200" dirty="0" smtClean="0">
                <a:solidFill>
                  <a:schemeClr val="tx1"/>
                </a:solidFill>
              </a:rPr>
              <a:t>İhtiyaç sahiplerine zekâtlarımızı ve </a:t>
            </a:r>
            <a:r>
              <a:rPr lang="tr-TR" sz="1200" dirty="0" err="1" smtClean="0">
                <a:solidFill>
                  <a:schemeClr val="tx1"/>
                </a:solidFill>
              </a:rPr>
              <a:t>fıtır</a:t>
            </a:r>
            <a:r>
              <a:rPr lang="tr-TR" sz="1200" dirty="0" smtClean="0">
                <a:solidFill>
                  <a:schemeClr val="tx1"/>
                </a:solidFill>
              </a:rPr>
              <a:t> sadakalarımızı ulaştırmakla kardeşlerimizin sıkıntısına derman olmaya çalıştığımız, </a:t>
            </a:r>
          </a:p>
          <a:p>
            <a:pPr marL="285750" lvl="0" indent="-285750">
              <a:buFont typeface="Arial" panose="020B0604020202020204" pitchFamily="34" charset="0"/>
              <a:buChar char="•"/>
            </a:pPr>
            <a:r>
              <a:rPr lang="tr-TR" sz="1200" dirty="0" smtClean="0">
                <a:solidFill>
                  <a:schemeClr val="tx1"/>
                </a:solidFill>
              </a:rPr>
              <a:t>Hayır ve </a:t>
            </a:r>
            <a:r>
              <a:rPr lang="tr-TR" sz="1200" dirty="0" err="1" smtClean="0">
                <a:solidFill>
                  <a:schemeClr val="tx1"/>
                </a:solidFill>
              </a:rPr>
              <a:t>hasenatlarımızla</a:t>
            </a:r>
            <a:r>
              <a:rPr lang="tr-TR" sz="1200" dirty="0" smtClean="0">
                <a:solidFill>
                  <a:schemeClr val="tx1"/>
                </a:solidFill>
              </a:rPr>
              <a:t> mallarımızı bereketlendireceğimiz,</a:t>
            </a:r>
          </a:p>
          <a:p>
            <a:pPr marL="285750" lvl="0" indent="-285750">
              <a:buFont typeface="Arial" panose="020B0604020202020204" pitchFamily="34" charset="0"/>
              <a:buChar char="•"/>
            </a:pPr>
            <a:r>
              <a:rPr lang="tr-TR" sz="1200" dirty="0" smtClean="0">
                <a:solidFill>
                  <a:schemeClr val="tx1"/>
                </a:solidFill>
              </a:rPr>
              <a:t>Nimetler önümüzde, iftarı beklerken nefislerimizi terbiye edeceğimiz, </a:t>
            </a:r>
          </a:p>
          <a:p>
            <a:pPr marL="285750" lvl="0" indent="-285750">
              <a:buFont typeface="Arial" panose="020B0604020202020204" pitchFamily="34" charset="0"/>
              <a:buChar char="•"/>
            </a:pPr>
            <a:r>
              <a:rPr lang="tr-TR" sz="1200" dirty="0" smtClean="0">
                <a:solidFill>
                  <a:schemeClr val="tx1"/>
                </a:solidFill>
              </a:rPr>
              <a:t>Tövbe etmek suretiyle günahlarımızdan arınacağımız, </a:t>
            </a:r>
          </a:p>
          <a:p>
            <a:pPr marL="285750" lvl="0" indent="-285750">
              <a:buFont typeface="Arial" panose="020B0604020202020204" pitchFamily="34" charset="0"/>
              <a:buChar char="•"/>
            </a:pPr>
            <a:r>
              <a:rPr lang="tr-TR" sz="1200" dirty="0" smtClean="0">
                <a:solidFill>
                  <a:schemeClr val="tx1"/>
                </a:solidFill>
              </a:rPr>
              <a:t>Yalandan, haksızlıktan, günahlardan uzak durmak suretiyle ahlakımızı güzelleştireceğimiz </a:t>
            </a:r>
          </a:p>
          <a:p>
            <a:pPr marL="285750" lvl="0" indent="-285750">
              <a:buFont typeface="Arial" panose="020B0604020202020204" pitchFamily="34" charset="0"/>
              <a:buChar char="•"/>
            </a:pPr>
            <a:r>
              <a:rPr lang="tr-TR" sz="1200" dirty="0" smtClean="0">
                <a:solidFill>
                  <a:schemeClr val="tx1"/>
                </a:solidFill>
              </a:rPr>
              <a:t>Amel defterimizi tüm bu sayılanların sevaplarıyla </a:t>
            </a:r>
            <a:r>
              <a:rPr lang="tr-TR" sz="1200" dirty="0" err="1" smtClean="0">
                <a:solidFill>
                  <a:schemeClr val="tx1"/>
                </a:solidFill>
              </a:rPr>
              <a:t>doldurdurğumuz</a:t>
            </a:r>
            <a:r>
              <a:rPr lang="tr-TR" sz="1200" dirty="0" smtClean="0">
                <a:solidFill>
                  <a:schemeClr val="tx1"/>
                </a:solidFill>
              </a:rPr>
              <a:t>, </a:t>
            </a:r>
          </a:p>
          <a:p>
            <a:pPr marL="285750" lvl="0" indent="-285750">
              <a:buFont typeface="Arial" panose="020B0604020202020204" pitchFamily="34" charset="0"/>
              <a:buChar char="•"/>
            </a:pPr>
            <a:r>
              <a:rPr lang="tr-TR" sz="1200" dirty="0" smtClean="0">
                <a:solidFill>
                  <a:schemeClr val="tx1"/>
                </a:solidFill>
              </a:rPr>
              <a:t>Peygamberimizin diliyle, </a:t>
            </a:r>
            <a:r>
              <a:rPr lang="tr-TR" sz="1200" b="1" dirty="0" smtClean="0">
                <a:solidFill>
                  <a:schemeClr val="tx1"/>
                </a:solidFill>
              </a:rPr>
              <a:t>gelişine sevinen müminlerin cesedini, Allah’ın, cehenneme haram kıldığı,</a:t>
            </a:r>
            <a:endParaRPr lang="tr-TR" sz="1200" dirty="0" smtClean="0">
              <a:solidFill>
                <a:schemeClr val="tx1"/>
              </a:solidFill>
            </a:endParaRPr>
          </a:p>
          <a:p>
            <a:pPr marL="285750" lvl="0" indent="-285750">
              <a:buFont typeface="Arial" panose="020B0604020202020204" pitchFamily="34" charset="0"/>
              <a:buChar char="•"/>
            </a:pPr>
            <a:r>
              <a:rPr lang="tr-TR" sz="1200" b="1" dirty="0" smtClean="0">
                <a:solidFill>
                  <a:schemeClr val="tx1"/>
                </a:solidFill>
              </a:rPr>
              <a:t>Evveli rahmet, ortası mağfiret sonu ise cehennemden kurtuluş olup,</a:t>
            </a:r>
            <a:r>
              <a:rPr lang="tr-TR" sz="1200" dirty="0" smtClean="0">
                <a:solidFill>
                  <a:schemeClr val="tx1"/>
                </a:solidFill>
              </a:rPr>
              <a:t> </a:t>
            </a:r>
          </a:p>
          <a:p>
            <a:pPr marL="285750" lvl="0" indent="-285750">
              <a:buFont typeface="Arial" panose="020B0604020202020204" pitchFamily="34" charset="0"/>
              <a:buChar char="•"/>
            </a:pPr>
            <a:r>
              <a:rPr lang="tr-TR" sz="1200" b="1" dirty="0" smtClean="0">
                <a:solidFill>
                  <a:schemeClr val="tx1"/>
                </a:solidFill>
              </a:rPr>
              <a:t>Cennet kapılarının açıldığı, cehennem kapıları kapandığı ve şeytanların zincirlere vurulduğu, </a:t>
            </a:r>
            <a:endParaRPr lang="tr-TR" sz="1200" dirty="0" smtClean="0">
              <a:solidFill>
                <a:schemeClr val="tx1"/>
              </a:solidFill>
            </a:endParaRPr>
          </a:p>
          <a:p>
            <a:pPr marL="285750" lvl="0" indent="-285750">
              <a:buFont typeface="Arial" panose="020B0604020202020204" pitchFamily="34" charset="0"/>
              <a:buChar char="•"/>
            </a:pPr>
            <a:r>
              <a:rPr lang="tr-TR" sz="1200" dirty="0" smtClean="0">
                <a:solidFill>
                  <a:schemeClr val="tx1"/>
                </a:solidFill>
              </a:rPr>
              <a:t>Rabbimizin ifadesiyle</a:t>
            </a:r>
            <a:r>
              <a:rPr lang="tr-TR" sz="1200" b="1" dirty="0" smtClean="0">
                <a:solidFill>
                  <a:schemeClr val="tx1"/>
                </a:solidFill>
              </a:rPr>
              <a:t> “Sayılı </a:t>
            </a:r>
            <a:r>
              <a:rPr lang="tr-TR" sz="1200" b="1" dirty="0" err="1" smtClean="0">
                <a:solidFill>
                  <a:schemeClr val="tx1"/>
                </a:solidFill>
              </a:rPr>
              <a:t>gün”dü</a:t>
            </a:r>
            <a:r>
              <a:rPr lang="tr-TR" sz="1200" b="1" dirty="0" smtClean="0">
                <a:solidFill>
                  <a:schemeClr val="tx1"/>
                </a:solidFill>
              </a:rPr>
              <a:t> </a:t>
            </a:r>
            <a:r>
              <a:rPr lang="tr-TR" sz="1200" dirty="0" smtClean="0">
                <a:solidFill>
                  <a:schemeClr val="tx1"/>
                </a:solidFill>
              </a:rPr>
              <a:t>hayrı ve bereketiyle gelip geçen ve</a:t>
            </a:r>
            <a:r>
              <a:rPr lang="tr-TR" sz="1200" b="1" dirty="0" smtClean="0">
                <a:solidFill>
                  <a:schemeClr val="tx1"/>
                </a:solidFill>
              </a:rPr>
              <a:t> </a:t>
            </a:r>
            <a:endParaRPr lang="tr-TR" sz="1200" dirty="0" smtClean="0">
              <a:solidFill>
                <a:schemeClr val="tx1"/>
              </a:solidFill>
            </a:endParaRPr>
          </a:p>
          <a:p>
            <a:pPr marL="285750" lvl="0" indent="-285750">
              <a:buFont typeface="Arial" panose="020B0604020202020204" pitchFamily="34" charset="0"/>
              <a:buChar char="•"/>
            </a:pPr>
            <a:r>
              <a:rPr lang="tr-TR" sz="1200" dirty="0" smtClean="0">
                <a:solidFill>
                  <a:schemeClr val="tx1"/>
                </a:solidFill>
              </a:rPr>
              <a:t>Allah’ın rızasını kazandığımız mübarek bir aydı ramazan.</a:t>
            </a: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54</a:t>
            </a:fld>
            <a:endParaRPr lang="tr-TR"/>
          </a:p>
        </p:txBody>
      </p:sp>
    </p:spTree>
    <p:extLst>
      <p:ext uri="{BB962C8B-B14F-4D97-AF65-F5344CB8AC3E}">
        <p14:creationId xmlns:p14="http://schemas.microsoft.com/office/powerpoint/2010/main" val="124325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3</a:t>
            </a:fld>
            <a:endParaRPr lang="tr-TR"/>
          </a:p>
        </p:txBody>
      </p:sp>
    </p:spTree>
    <p:extLst>
      <p:ext uri="{BB962C8B-B14F-4D97-AF65-F5344CB8AC3E}">
        <p14:creationId xmlns:p14="http://schemas.microsoft.com/office/powerpoint/2010/main" val="4154645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55</a:t>
            </a:fld>
            <a:endParaRPr lang="tr-TR"/>
          </a:p>
        </p:txBody>
      </p:sp>
    </p:spTree>
    <p:extLst>
      <p:ext uri="{BB962C8B-B14F-4D97-AF65-F5344CB8AC3E}">
        <p14:creationId xmlns:p14="http://schemas.microsoft.com/office/powerpoint/2010/main" val="2525954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70000" lnSpcReduction="20000"/>
          </a:bodyPr>
          <a:lstStyle/>
          <a:p>
            <a:r>
              <a:rPr lang="tr-TR" sz="1700" b="1" dirty="0"/>
              <a:t>Bir başka rivayette “YAZIKLAR OLSUN” ifadesini, Cebrail (AS) kullanmış, Hz. Peygamber (SAV) de buna âmin demiştir. Peygamberimiz (SAV)’in özelliklerinden bir tanesi de çok istisnai bir-iki olay dışında hayatında hiç beddua etmemesi, hiç kimseye lanet okumamasıdır. Burada ise bir sitem vardır. Bir insan, Ramazana eriştiği halde arınmadan Ramazan’ı terk ederse ona yazıklar olsun. Çünkü bu, arınmaya direnmektir. </a:t>
            </a:r>
            <a:endParaRPr lang="tr-TR" sz="1700" b="1" dirty="0" smtClean="0"/>
          </a:p>
          <a:p>
            <a:endParaRPr lang="tr-TR" sz="1700" b="1" dirty="0" smtClean="0"/>
          </a:p>
          <a:p>
            <a:r>
              <a:rPr lang="tr-TR" sz="1200" kern="1200" dirty="0" err="1" smtClean="0">
                <a:solidFill>
                  <a:schemeClr val="tx1"/>
                </a:solidFill>
                <a:effectLst/>
                <a:latin typeface="+mn-lt"/>
                <a:ea typeface="+mn-ea"/>
                <a:cs typeface="+mn-cs"/>
              </a:rPr>
              <a:t>Sahabe’den</a:t>
            </a:r>
            <a:r>
              <a:rPr lang="tr-TR" sz="1200" kern="1200" dirty="0" smtClean="0">
                <a:solidFill>
                  <a:schemeClr val="tx1"/>
                </a:solidFill>
                <a:effectLst/>
                <a:latin typeface="+mn-lt"/>
                <a:ea typeface="+mn-ea"/>
                <a:cs typeface="+mn-cs"/>
              </a:rPr>
              <a:t> </a:t>
            </a:r>
            <a:r>
              <a:rPr lang="tr-TR" sz="1200" b="1" kern="1200" dirty="0" err="1" smtClean="0">
                <a:solidFill>
                  <a:schemeClr val="tx1"/>
                </a:solidFill>
                <a:effectLst/>
                <a:latin typeface="+mn-lt"/>
                <a:ea typeface="+mn-ea"/>
                <a:cs typeface="+mn-cs"/>
              </a:rPr>
              <a:t>Ebû</a:t>
            </a:r>
            <a:r>
              <a:rPr lang="tr-TR" sz="1200" b="1" kern="1200" dirty="0" smtClean="0">
                <a:solidFill>
                  <a:schemeClr val="tx1"/>
                </a:solidFill>
                <a:effectLst/>
                <a:latin typeface="+mn-lt"/>
                <a:ea typeface="+mn-ea"/>
                <a:cs typeface="+mn-cs"/>
              </a:rPr>
              <a:t> Said el-</a:t>
            </a:r>
            <a:r>
              <a:rPr lang="tr-TR" sz="1200" b="1" kern="1200" dirty="0" err="1" smtClean="0">
                <a:solidFill>
                  <a:schemeClr val="tx1"/>
                </a:solidFill>
                <a:effectLst/>
                <a:latin typeface="+mn-lt"/>
                <a:ea typeface="+mn-ea"/>
                <a:cs typeface="+mn-cs"/>
              </a:rPr>
              <a:t>Hudri</a:t>
            </a:r>
            <a:r>
              <a:rPr lang="tr-TR" sz="1200" kern="1200" dirty="0" smtClean="0">
                <a:solidFill>
                  <a:schemeClr val="tx1"/>
                </a:solidFill>
                <a:effectLst/>
                <a:latin typeface="+mn-lt"/>
                <a:ea typeface="+mn-ea"/>
                <a:cs typeface="+mn-cs"/>
              </a:rPr>
              <a:t> bize nakil ediyor. Diyor ki: “Peygamber Efendimiz (</a:t>
            </a:r>
            <a:r>
              <a:rPr lang="tr-TR" sz="1200" kern="1200" dirty="0" err="1" smtClean="0">
                <a:solidFill>
                  <a:schemeClr val="tx1"/>
                </a:solidFill>
                <a:effectLst/>
                <a:latin typeface="+mn-lt"/>
                <a:ea typeface="+mn-ea"/>
                <a:cs typeface="+mn-cs"/>
              </a:rPr>
              <a:t>sas</a:t>
            </a:r>
            <a:r>
              <a:rPr lang="tr-TR" sz="1200" kern="1200" dirty="0" smtClean="0">
                <a:solidFill>
                  <a:schemeClr val="tx1"/>
                </a:solidFill>
                <a:effectLst/>
                <a:latin typeface="+mn-lt"/>
                <a:ea typeface="+mn-ea"/>
                <a:cs typeface="+mn-cs"/>
              </a:rPr>
              <a:t>) bir keresinde minbere çıkarken, her adımda “âmin” dedi: Bir adım çıktı, “âmin…”; bir adım daha çıktı, “âmin…”; bir adım daha çıktı, “âmin…”</a:t>
            </a:r>
          </a:p>
          <a:p>
            <a:r>
              <a:rPr lang="tr-TR" sz="1200" kern="1200" dirty="0" smtClean="0">
                <a:solidFill>
                  <a:schemeClr val="tx1"/>
                </a:solidFill>
                <a:effectLst/>
                <a:latin typeface="+mn-lt"/>
                <a:ea typeface="+mn-ea"/>
                <a:cs typeface="+mn-cs"/>
              </a:rPr>
              <a:t>Hutbesi bittikten sonra: “</a:t>
            </a:r>
            <a:r>
              <a:rPr lang="tr-TR" sz="1200" kern="1200" dirty="0" err="1" smtClean="0">
                <a:solidFill>
                  <a:schemeClr val="tx1"/>
                </a:solidFill>
                <a:effectLst/>
                <a:latin typeface="+mn-lt"/>
                <a:ea typeface="+mn-ea"/>
                <a:cs typeface="+mn-cs"/>
              </a:rPr>
              <a:t>Yâ</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Resûlallah</a:t>
            </a:r>
            <a:r>
              <a:rPr lang="tr-TR" sz="1200" kern="1200" dirty="0" smtClean="0">
                <a:solidFill>
                  <a:schemeClr val="tx1"/>
                </a:solidFill>
                <a:effectLst/>
                <a:latin typeface="+mn-lt"/>
                <a:ea typeface="+mn-ea"/>
                <a:cs typeface="+mn-cs"/>
              </a:rPr>
              <a:t>! Minbere çıktığınız zaman ‘âmin’ dediniz, her adımınızda bunu neden söylediniz?” diyerek sebebini sordular.</a:t>
            </a:r>
          </a:p>
          <a:p>
            <a:r>
              <a:rPr lang="tr-TR" sz="1200" kern="1200" dirty="0" smtClean="0">
                <a:solidFill>
                  <a:schemeClr val="tx1"/>
                </a:solidFill>
                <a:effectLst/>
                <a:latin typeface="+mn-lt"/>
                <a:ea typeface="+mn-ea"/>
                <a:cs typeface="+mn-cs"/>
              </a:rPr>
              <a:t>Buyurdu ki: </a:t>
            </a:r>
            <a:r>
              <a:rPr lang="tr-TR" sz="1200" b="1" kern="1200" dirty="0" smtClean="0">
                <a:solidFill>
                  <a:schemeClr val="tx1"/>
                </a:solidFill>
                <a:effectLst/>
                <a:latin typeface="+mn-lt"/>
                <a:ea typeface="+mn-ea"/>
                <a:cs typeface="+mn-cs"/>
              </a:rPr>
              <a:t>“Cebrail (as) üç dua etti, ben de onlara âmin dedim!”</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Birisi: Cebrail (as): ‘Annesine, babasına veya sadece onlardan birine ulaşmış bir evlat, (onlara güzel hizmet edip, onların hayır duasını alıp) cenneti kazanamadıysa, ona yazıklar olsun/burnu yerde sürtünsün!’ dedi, ben de âmin dedim.”</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İkincisi: “Cebrail (as): ‘Sen peygamber olarak bir insanın yanında anıldığın zaman, sana salat-ü selâm getirmezse; ona yazıklar olsun! Onun burnu yere sürünsün!’ dedi. Ben de ona âmin dedim.”</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“Üçüncüsü: “Cebrail (as): ‘Ramazana eriştiği halde bir insan, buna Ramazanın feyzinden, bereketinden istifade edememiş, Ramazan gelmiş geçmiş de hâlâ Allah’ın mağfiret ettiği bir kul olamamışsa, Allah’ın affını, mağfiretini kazanamamışsa; yazıklar olsun o kula! Burnu yerde sürtsün!’ diye dua etti. Ben de ona âmin dedim.”</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Buharî</a:t>
            </a:r>
            <a:r>
              <a:rPr lang="tr-TR" sz="1200" kern="1200" dirty="0" smtClean="0">
                <a:solidFill>
                  <a:schemeClr val="tx1"/>
                </a:solidFill>
                <a:effectLst/>
                <a:latin typeface="+mn-lt"/>
                <a:ea typeface="+mn-ea"/>
                <a:cs typeface="+mn-cs"/>
              </a:rPr>
              <a:t>, </a:t>
            </a:r>
            <a:r>
              <a:rPr lang="tr-TR" sz="1200" i="1" kern="1200" dirty="0" smtClean="0">
                <a:solidFill>
                  <a:schemeClr val="tx1"/>
                </a:solidFill>
                <a:effectLst/>
                <a:latin typeface="+mn-lt"/>
                <a:ea typeface="+mn-ea"/>
                <a:cs typeface="+mn-cs"/>
              </a:rPr>
              <a:t>el-</a:t>
            </a:r>
            <a:r>
              <a:rPr lang="tr-TR" sz="1200" i="1" kern="1200" dirty="0" err="1" smtClean="0">
                <a:solidFill>
                  <a:schemeClr val="tx1"/>
                </a:solidFill>
                <a:effectLst/>
                <a:latin typeface="+mn-lt"/>
                <a:ea typeface="+mn-ea"/>
                <a:cs typeface="+mn-cs"/>
              </a:rPr>
              <a:t>Edebu’l</a:t>
            </a:r>
            <a:r>
              <a:rPr lang="tr-TR" sz="1200" i="1" kern="1200" dirty="0" smtClean="0">
                <a:solidFill>
                  <a:schemeClr val="tx1"/>
                </a:solidFill>
                <a:effectLst/>
                <a:latin typeface="+mn-lt"/>
                <a:ea typeface="+mn-ea"/>
                <a:cs typeface="+mn-cs"/>
              </a:rPr>
              <a:t>-</a:t>
            </a:r>
            <a:r>
              <a:rPr lang="tr-TR" sz="1200" i="1" kern="1200" dirty="0" err="1" smtClean="0">
                <a:solidFill>
                  <a:schemeClr val="tx1"/>
                </a:solidFill>
                <a:effectLst/>
                <a:latin typeface="+mn-lt"/>
                <a:ea typeface="+mn-ea"/>
                <a:cs typeface="+mn-cs"/>
              </a:rPr>
              <a:t>Müfred</a:t>
            </a:r>
            <a:r>
              <a:rPr lang="tr-TR" sz="1200" i="1"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1/338; </a:t>
            </a:r>
            <a:r>
              <a:rPr lang="tr-TR" sz="1200" kern="1200" dirty="0" err="1" smtClean="0">
                <a:solidFill>
                  <a:schemeClr val="tx1"/>
                </a:solidFill>
                <a:effectLst/>
                <a:latin typeface="+mn-lt"/>
                <a:ea typeface="+mn-ea"/>
                <a:cs typeface="+mn-cs"/>
              </a:rPr>
              <a:t>Taberanî</a:t>
            </a:r>
            <a:r>
              <a:rPr lang="tr-TR" sz="1200" kern="1200" dirty="0" smtClean="0">
                <a:solidFill>
                  <a:schemeClr val="tx1"/>
                </a:solidFill>
                <a:effectLst/>
                <a:latin typeface="+mn-lt"/>
                <a:ea typeface="+mn-ea"/>
                <a:cs typeface="+mn-cs"/>
              </a:rPr>
              <a:t>, </a:t>
            </a:r>
            <a:r>
              <a:rPr lang="tr-TR" sz="1200" i="1" kern="1200" dirty="0" err="1" smtClean="0">
                <a:solidFill>
                  <a:schemeClr val="tx1"/>
                </a:solidFill>
                <a:effectLst/>
                <a:latin typeface="+mn-lt"/>
                <a:ea typeface="+mn-ea"/>
                <a:cs typeface="+mn-cs"/>
              </a:rPr>
              <a:t>Mü’cemü’l-Evsat</a:t>
            </a:r>
            <a:r>
              <a:rPr lang="tr-TR" sz="1200" kern="1200" dirty="0" smtClean="0">
                <a:solidFill>
                  <a:schemeClr val="tx1"/>
                </a:solidFill>
                <a:effectLst/>
                <a:latin typeface="+mn-lt"/>
                <a:ea typeface="+mn-ea"/>
                <a:cs typeface="+mn-cs"/>
              </a:rPr>
              <a:t>, 8994)</a:t>
            </a:r>
            <a:br>
              <a:rPr lang="tr-TR" sz="1200" kern="1200" dirty="0" smtClean="0">
                <a:solidFill>
                  <a:schemeClr val="tx1"/>
                </a:solidFill>
                <a:effectLst/>
                <a:latin typeface="+mn-lt"/>
                <a:ea typeface="+mn-ea"/>
                <a:cs typeface="+mn-cs"/>
              </a:rPr>
            </a:br>
            <a:endParaRPr lang="tr-TR" sz="1700" b="1" dirty="0" smtClean="0"/>
          </a:p>
          <a:p>
            <a:endParaRPr lang="tr-TR" sz="1700" b="1" dirty="0" smtClean="0"/>
          </a:p>
          <a:p>
            <a:pPr algn="ctr" fontAlgn="auto">
              <a:spcBef>
                <a:spcPts val="0"/>
              </a:spcBef>
              <a:spcAft>
                <a:spcPts val="0"/>
              </a:spcAft>
              <a:defRPr/>
            </a:pPr>
            <a:r>
              <a:rPr lang="ar-SA" sz="1200" dirty="0" smtClean="0">
                <a:solidFill>
                  <a:schemeClr val="tx1"/>
                </a:solidFill>
                <a:latin typeface="HASENAT" panose="01000600020000020003" pitchFamily="2" charset="-78"/>
                <a:cs typeface="HASENAT" panose="01000600020000020003" pitchFamily="2" charset="-78"/>
              </a:rPr>
              <a:t>الصَّلَوَاتُ الخَمْسُ وَالجُمُعَةُ إلى الجُمُعَةِ،</a:t>
            </a:r>
            <a:endParaRPr lang="tr-TR" sz="1200" dirty="0" smtClean="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ar-SA" sz="1200" dirty="0" smtClean="0">
                <a:solidFill>
                  <a:srgbClr val="FF0000"/>
                </a:solidFill>
                <a:latin typeface="HASENAT" panose="01000600020000020003" pitchFamily="2" charset="-78"/>
                <a:cs typeface="HASENAT" panose="01000600020000020003" pitchFamily="2" charset="-78"/>
              </a:rPr>
              <a:t> وَرَمَضَانُ إلى رَمَضَانَ</a:t>
            </a:r>
            <a:r>
              <a:rPr lang="ar-SA" sz="1200" dirty="0" smtClean="0">
                <a:solidFill>
                  <a:schemeClr val="tx1"/>
                </a:solidFill>
                <a:latin typeface="HASENAT" panose="01000600020000020003" pitchFamily="2" charset="-78"/>
                <a:cs typeface="HASENAT" panose="01000600020000020003" pitchFamily="2" charset="-78"/>
              </a:rPr>
              <a:t>، مُكَفِّرَاتٌ ما بَيْنَهُنَّ إذا اجْتُنِبَتِ الكَبَائِرُ.</a:t>
            </a:r>
            <a:endParaRPr lang="tr-TR" sz="1200" dirty="0" smtClean="0">
              <a:solidFill>
                <a:schemeClr val="tx1"/>
              </a:solidFill>
              <a:latin typeface="HASENAT" panose="01000600020000020003" pitchFamily="2" charset="-78"/>
              <a:cs typeface="HASENAT" panose="01000600020000020003" pitchFamily="2" charset="-78"/>
            </a:endParaRPr>
          </a:p>
          <a:p>
            <a:pPr algn="just" fontAlgn="auto">
              <a:spcBef>
                <a:spcPts val="0"/>
              </a:spcBef>
              <a:spcAft>
                <a:spcPts val="0"/>
              </a:spcAft>
              <a:defRPr/>
            </a:pPr>
            <a:endParaRPr lang="tr-TR" sz="800" dirty="0" smtClean="0">
              <a:solidFill>
                <a:schemeClr val="tx1"/>
              </a:solidFill>
            </a:endParaRPr>
          </a:p>
          <a:p>
            <a:pPr algn="just" fontAlgn="auto">
              <a:spcBef>
                <a:spcPts val="0"/>
              </a:spcBef>
              <a:spcAft>
                <a:spcPts val="0"/>
              </a:spcAft>
              <a:defRPr/>
            </a:pPr>
            <a:r>
              <a:rPr lang="tr-TR" sz="900" dirty="0" err="1" smtClean="0">
                <a:solidFill>
                  <a:schemeClr val="tx1"/>
                </a:solidFill>
              </a:rPr>
              <a:t>Ebû</a:t>
            </a:r>
            <a:r>
              <a:rPr lang="tr-TR" sz="900" dirty="0" smtClean="0">
                <a:solidFill>
                  <a:schemeClr val="tx1"/>
                </a:solidFill>
              </a:rPr>
              <a:t> </a:t>
            </a:r>
            <a:r>
              <a:rPr lang="tr-TR" sz="900" dirty="0" err="1" smtClean="0">
                <a:solidFill>
                  <a:schemeClr val="tx1"/>
                </a:solidFill>
              </a:rPr>
              <a:t>Hüreyre</a:t>
            </a:r>
            <a:r>
              <a:rPr lang="tr-TR" sz="900" dirty="0" smtClean="0">
                <a:solidFill>
                  <a:schemeClr val="tx1"/>
                </a:solidFill>
              </a:rPr>
              <a:t> (</a:t>
            </a:r>
            <a:r>
              <a:rPr lang="tr-TR" sz="900" dirty="0" err="1" smtClean="0">
                <a:solidFill>
                  <a:schemeClr val="tx1"/>
                </a:solidFill>
              </a:rPr>
              <a:t>r.a</a:t>
            </a:r>
            <a:r>
              <a:rPr lang="tr-TR" sz="900" dirty="0" smtClean="0">
                <a:solidFill>
                  <a:schemeClr val="tx1"/>
                </a:solidFill>
              </a:rPr>
              <a:t>)’den rivayetle Peygamber (</a:t>
            </a:r>
            <a:r>
              <a:rPr lang="tr-TR" sz="900" dirty="0" err="1" smtClean="0">
                <a:solidFill>
                  <a:schemeClr val="tx1"/>
                </a:solidFill>
              </a:rPr>
              <a:t>s.a.v</a:t>
            </a:r>
            <a:r>
              <a:rPr lang="tr-TR" sz="900" dirty="0" smtClean="0">
                <a:solidFill>
                  <a:schemeClr val="tx1"/>
                </a:solidFill>
              </a:rPr>
              <a:t>) şöyle buyurdu: </a:t>
            </a:r>
            <a:endParaRPr lang="tr-TR" sz="800" b="1" dirty="0" smtClean="0">
              <a:solidFill>
                <a:schemeClr val="tx1"/>
              </a:solidFill>
            </a:endParaRPr>
          </a:p>
          <a:p>
            <a:pPr algn="just" fontAlgn="auto">
              <a:spcBef>
                <a:spcPts val="0"/>
              </a:spcBef>
              <a:spcAft>
                <a:spcPts val="0"/>
              </a:spcAft>
              <a:defRPr/>
            </a:pPr>
            <a:r>
              <a:rPr lang="tr-TR" sz="1100" b="1" dirty="0" smtClean="0">
                <a:solidFill>
                  <a:schemeClr val="tx1"/>
                </a:solidFill>
              </a:rPr>
              <a:t>“</a:t>
            </a:r>
            <a:r>
              <a:rPr lang="tr-TR" sz="1100" b="1" dirty="0" smtClean="0">
                <a:solidFill>
                  <a:srgbClr val="0070C0"/>
                </a:solidFill>
              </a:rPr>
              <a:t>Büyük günahlardan kaçınıldığı sürece</a:t>
            </a:r>
            <a:r>
              <a:rPr lang="tr-TR" sz="1100" b="1" dirty="0" smtClean="0">
                <a:solidFill>
                  <a:schemeClr val="tx1"/>
                </a:solidFill>
              </a:rPr>
              <a:t>, </a:t>
            </a:r>
            <a:r>
              <a:rPr lang="tr-TR" sz="1100" b="1" dirty="0" smtClean="0">
                <a:solidFill>
                  <a:srgbClr val="00B050"/>
                </a:solidFill>
              </a:rPr>
              <a:t>beş vakit namaz</a:t>
            </a:r>
            <a:r>
              <a:rPr lang="tr-TR" sz="1100" b="1" dirty="0" smtClean="0">
                <a:solidFill>
                  <a:schemeClr val="tx1"/>
                </a:solidFill>
              </a:rPr>
              <a:t> ile </a:t>
            </a:r>
            <a:r>
              <a:rPr lang="tr-TR" sz="1100" b="1" dirty="0" smtClean="0">
                <a:solidFill>
                  <a:srgbClr val="7030A0"/>
                </a:solidFill>
              </a:rPr>
              <a:t>iki cuma </a:t>
            </a:r>
            <a:r>
              <a:rPr lang="tr-TR" sz="1100" b="1" dirty="0" smtClean="0">
                <a:solidFill>
                  <a:schemeClr val="tx1"/>
                </a:solidFill>
              </a:rPr>
              <a:t>ve </a:t>
            </a:r>
            <a:r>
              <a:rPr lang="tr-TR" sz="1200" b="1" dirty="0" smtClean="0">
                <a:solidFill>
                  <a:srgbClr val="FF0000"/>
                </a:solidFill>
              </a:rPr>
              <a:t>iki ramazan, </a:t>
            </a:r>
            <a:r>
              <a:rPr lang="tr-TR" sz="1200" b="1" dirty="0" smtClean="0">
                <a:solidFill>
                  <a:schemeClr val="accent6">
                    <a:lumMod val="50000"/>
                  </a:schemeClr>
                </a:solidFill>
              </a:rPr>
              <a:t>aralarında geçen günahlara </a:t>
            </a:r>
            <a:r>
              <a:rPr lang="tr-TR" sz="1200" b="1" dirty="0" err="1" smtClean="0">
                <a:solidFill>
                  <a:schemeClr val="accent6">
                    <a:lumMod val="50000"/>
                  </a:schemeClr>
                </a:solidFill>
              </a:rPr>
              <a:t>keffaret</a:t>
            </a:r>
            <a:r>
              <a:rPr lang="tr-TR" sz="1200" b="1" dirty="0" smtClean="0">
                <a:solidFill>
                  <a:schemeClr val="accent6">
                    <a:lumMod val="50000"/>
                  </a:schemeClr>
                </a:solidFill>
              </a:rPr>
              <a:t> olur.</a:t>
            </a:r>
            <a:r>
              <a:rPr lang="tr-TR" sz="1100" b="1" dirty="0" smtClean="0">
                <a:solidFill>
                  <a:schemeClr val="accent6">
                    <a:lumMod val="50000"/>
                  </a:schemeClr>
                </a:solidFill>
              </a:rPr>
              <a:t> </a:t>
            </a:r>
            <a:r>
              <a:rPr lang="tr-TR" sz="1100" b="1" dirty="0" smtClean="0">
                <a:solidFill>
                  <a:schemeClr val="tx1"/>
                </a:solidFill>
              </a:rPr>
              <a:t>”</a:t>
            </a:r>
            <a:r>
              <a:rPr lang="tr-TR" sz="1200" b="1" dirty="0" smtClean="0">
                <a:solidFill>
                  <a:schemeClr val="tx1"/>
                </a:solidFill>
              </a:rPr>
              <a:t> </a:t>
            </a:r>
          </a:p>
          <a:p>
            <a:pPr algn="just" fontAlgn="auto">
              <a:spcBef>
                <a:spcPts val="0"/>
              </a:spcBef>
              <a:spcAft>
                <a:spcPts val="0"/>
              </a:spcAft>
              <a:defRPr/>
            </a:pPr>
            <a:r>
              <a:rPr lang="tr-TR" sz="800" b="1" dirty="0" smtClean="0">
                <a:solidFill>
                  <a:schemeClr val="tx1"/>
                </a:solidFill>
              </a:rPr>
              <a:t>(</a:t>
            </a:r>
            <a:r>
              <a:rPr lang="tr-TR" sz="800" dirty="0" smtClean="0">
                <a:solidFill>
                  <a:schemeClr val="tx1"/>
                </a:solidFill>
              </a:rPr>
              <a:t>Müslim, </a:t>
            </a:r>
            <a:r>
              <a:rPr lang="tr-TR" sz="800" dirty="0" err="1" smtClean="0">
                <a:solidFill>
                  <a:schemeClr val="tx1"/>
                </a:solidFill>
              </a:rPr>
              <a:t>Tahâret</a:t>
            </a:r>
            <a:r>
              <a:rPr lang="tr-TR" sz="800" dirty="0" smtClean="0">
                <a:solidFill>
                  <a:schemeClr val="tx1"/>
                </a:solidFill>
              </a:rPr>
              <a:t> 16., (I,209); Müslim, </a:t>
            </a:r>
            <a:r>
              <a:rPr lang="tr-TR" sz="800" dirty="0" err="1" smtClean="0">
                <a:solidFill>
                  <a:schemeClr val="tx1"/>
                </a:solidFill>
              </a:rPr>
              <a:t>Tahâret</a:t>
            </a:r>
            <a:r>
              <a:rPr lang="tr-TR" sz="800" dirty="0" smtClean="0">
                <a:solidFill>
                  <a:schemeClr val="tx1"/>
                </a:solidFill>
              </a:rPr>
              <a:t> 14, 15, (I,209)</a:t>
            </a:r>
            <a:r>
              <a:rPr lang="tr-TR" sz="800" b="1" dirty="0" smtClean="0">
                <a:solidFill>
                  <a:schemeClr val="tx1"/>
                </a:solidFill>
              </a:rPr>
              <a:t>)</a:t>
            </a:r>
            <a:endParaRPr lang="tr-TR" sz="800" dirty="0" smtClean="0">
              <a:solidFill>
                <a:schemeClr val="tx1"/>
              </a:solidFill>
            </a:endParaRP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56</a:t>
            </a:fld>
            <a:endParaRPr lang="tr-TR"/>
          </a:p>
        </p:txBody>
      </p:sp>
    </p:spTree>
    <p:extLst>
      <p:ext uri="{BB962C8B-B14F-4D97-AF65-F5344CB8AC3E}">
        <p14:creationId xmlns:p14="http://schemas.microsoft.com/office/powerpoint/2010/main" val="2933775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a:noFill/>
        </p:spPr>
        <p:txBody>
          <a:bodyPr/>
          <a:lstStyle/>
          <a:p>
            <a:r>
              <a:rPr lang="tr-TR" smtClean="0">
                <a:latin typeface="Arial" charset="0"/>
                <a:cs typeface="Arial" charset="0"/>
              </a:rPr>
              <a:t>İLETİŞİM BECERİLERİ EĞİTİM SEMİNERİ</a:t>
            </a:r>
          </a:p>
        </p:txBody>
      </p:sp>
      <p:sp>
        <p:nvSpPr>
          <p:cNvPr id="132099" name="Rectangle 7"/>
          <p:cNvSpPr>
            <a:spLocks noGrp="1" noChangeArrowheads="1"/>
          </p:cNvSpPr>
          <p:nvPr>
            <p:ph type="sldNum" sz="quarter" idx="5"/>
          </p:nvPr>
        </p:nvSpPr>
        <p:spPr>
          <a:noFill/>
        </p:spPr>
        <p:txBody>
          <a:bodyPr/>
          <a:lstStyle/>
          <a:p>
            <a:fld id="{EA0C4DF8-028B-48CA-B083-7AA799294D1A}" type="slidenum">
              <a:rPr lang="tr-TR" smtClean="0">
                <a:latin typeface="Arial" charset="0"/>
                <a:cs typeface="Arial" charset="0"/>
              </a:rPr>
              <a:pPr/>
              <a:t>58</a:t>
            </a:fld>
            <a:endParaRPr lang="tr-TR" smtClean="0">
              <a:latin typeface="Arial" charset="0"/>
              <a:cs typeface="Arial" charset="0"/>
            </a:endParaRPr>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p:spPr>
        <p:txBody>
          <a:bodyPr/>
          <a:lstStyle/>
          <a:p>
            <a:endParaRPr lang="tr-TR" dirty="0" smtClean="0">
              <a:latin typeface="Arial" charset="0"/>
              <a:cs typeface="Arial" charset="0"/>
            </a:endParaRPr>
          </a:p>
        </p:txBody>
      </p:sp>
    </p:spTree>
    <p:extLst>
      <p:ext uri="{BB962C8B-B14F-4D97-AF65-F5344CB8AC3E}">
        <p14:creationId xmlns:p14="http://schemas.microsoft.com/office/powerpoint/2010/main" val="4104521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77500" lnSpcReduction="20000"/>
          </a:bodyPr>
          <a:lstStyle/>
          <a:p>
            <a:pPr marL="285750" lvl="0" indent="-285750">
              <a:buFont typeface="Arial" panose="020B0604020202020204" pitchFamily="34" charset="0"/>
              <a:buChar char="•"/>
            </a:pPr>
            <a:r>
              <a:rPr lang="tr-TR" sz="1200" dirty="0" smtClean="0">
                <a:solidFill>
                  <a:schemeClr val="tx1"/>
                </a:solidFill>
              </a:rPr>
              <a:t>Dua, niyaz, ibadet ve sabır ile iradelerimizi eğiteceğimiz,</a:t>
            </a:r>
          </a:p>
          <a:p>
            <a:pPr marL="285750" lvl="0" indent="-285750">
              <a:buFont typeface="Arial" panose="020B0604020202020204" pitchFamily="34" charset="0"/>
              <a:buChar char="•"/>
            </a:pPr>
            <a:r>
              <a:rPr lang="tr-TR" sz="1200" dirty="0" smtClean="0">
                <a:solidFill>
                  <a:schemeClr val="tx1"/>
                </a:solidFill>
              </a:rPr>
              <a:t>İbadetlerimizle maneviyatımıza derinlik katarak zenginleştireceğimiz, </a:t>
            </a:r>
          </a:p>
          <a:p>
            <a:pPr marL="285750" lvl="0" indent="-285750">
              <a:buFont typeface="Arial" panose="020B0604020202020204" pitchFamily="34" charset="0"/>
              <a:buChar char="•"/>
            </a:pPr>
            <a:r>
              <a:rPr lang="tr-TR" sz="1200" dirty="0" smtClean="0">
                <a:solidFill>
                  <a:schemeClr val="tx1"/>
                </a:solidFill>
              </a:rPr>
              <a:t>Oruçlarımızı Allah için tutmakla maddi ve manevi sıhhate kavuşacağımız, </a:t>
            </a:r>
          </a:p>
          <a:p>
            <a:pPr marL="285750" lvl="0" indent="-285750">
              <a:buFont typeface="Arial" panose="020B0604020202020204" pitchFamily="34" charset="0"/>
              <a:buChar char="•"/>
            </a:pPr>
            <a:r>
              <a:rPr lang="tr-TR" sz="1200" dirty="0" smtClean="0">
                <a:solidFill>
                  <a:schemeClr val="tx1"/>
                </a:solidFill>
              </a:rPr>
              <a:t>Teravihlerimizle, namazlarımıza daha farklı bir boyut katacağımız, </a:t>
            </a:r>
          </a:p>
          <a:p>
            <a:pPr marL="285750" lvl="0" indent="-285750">
              <a:buFont typeface="Arial" panose="020B0604020202020204" pitchFamily="34" charset="0"/>
              <a:buChar char="•"/>
            </a:pPr>
            <a:r>
              <a:rPr lang="tr-TR" sz="1200" dirty="0" smtClean="0">
                <a:solidFill>
                  <a:schemeClr val="tx1"/>
                </a:solidFill>
              </a:rPr>
              <a:t>Aynı safta namaza durmakla birlik ve beraberliğimizi göstereceğimiz,</a:t>
            </a:r>
          </a:p>
          <a:p>
            <a:pPr marL="285750" lvl="0" indent="-285750">
              <a:buFont typeface="Arial" panose="020B0604020202020204" pitchFamily="34" charset="0"/>
              <a:buChar char="•"/>
            </a:pPr>
            <a:r>
              <a:rPr lang="tr-TR" sz="1200" dirty="0" smtClean="0">
                <a:solidFill>
                  <a:schemeClr val="tx1"/>
                </a:solidFill>
              </a:rPr>
              <a:t>Kur’an-ı kerim nidalarıyla gönlümüzü sükûnete erdirdiğimiz ve Allah ile konuştuğumuz,</a:t>
            </a:r>
          </a:p>
          <a:p>
            <a:pPr marL="285750" lvl="0" indent="-285750">
              <a:buFont typeface="Arial" panose="020B0604020202020204" pitchFamily="34" charset="0"/>
              <a:buChar char="•"/>
            </a:pPr>
            <a:r>
              <a:rPr lang="tr-TR" sz="1200" dirty="0" smtClean="0">
                <a:solidFill>
                  <a:schemeClr val="tx1"/>
                </a:solidFill>
              </a:rPr>
              <a:t>Örnekliğinde Hz. peygamberle buluştuğumuz, yeniden vahyin kalbimize inişine şahit olduğumuz, </a:t>
            </a:r>
          </a:p>
          <a:p>
            <a:pPr marL="285750" lvl="0" indent="-285750">
              <a:buFont typeface="Arial" panose="020B0604020202020204" pitchFamily="34" charset="0"/>
              <a:buChar char="•"/>
            </a:pPr>
            <a:r>
              <a:rPr lang="tr-TR" sz="1200" dirty="0" smtClean="0">
                <a:solidFill>
                  <a:schemeClr val="tx1"/>
                </a:solidFill>
              </a:rPr>
              <a:t>Vaazlarla bilgilenip aydınlandığımız,</a:t>
            </a:r>
          </a:p>
          <a:p>
            <a:pPr marL="285750" lvl="0" indent="-285750">
              <a:buFont typeface="Arial" panose="020B0604020202020204" pitchFamily="34" charset="0"/>
              <a:buChar char="•"/>
            </a:pPr>
            <a:r>
              <a:rPr lang="tr-TR" sz="1200" dirty="0" smtClean="0">
                <a:solidFill>
                  <a:schemeClr val="tx1"/>
                </a:solidFill>
              </a:rPr>
              <a:t>İhtiyaç sahiplerine zekâtlarımızı ve </a:t>
            </a:r>
            <a:r>
              <a:rPr lang="tr-TR" sz="1200" dirty="0" err="1" smtClean="0">
                <a:solidFill>
                  <a:schemeClr val="tx1"/>
                </a:solidFill>
              </a:rPr>
              <a:t>fıtır</a:t>
            </a:r>
            <a:r>
              <a:rPr lang="tr-TR" sz="1200" dirty="0" smtClean="0">
                <a:solidFill>
                  <a:schemeClr val="tx1"/>
                </a:solidFill>
              </a:rPr>
              <a:t> sadakalarımızı ulaştırmakla kardeşlerimizin sıkıntısına derman olmaya çalıştığımız, </a:t>
            </a:r>
          </a:p>
          <a:p>
            <a:pPr marL="285750" lvl="0" indent="-285750">
              <a:buFont typeface="Arial" panose="020B0604020202020204" pitchFamily="34" charset="0"/>
              <a:buChar char="•"/>
            </a:pPr>
            <a:r>
              <a:rPr lang="tr-TR" sz="1200" dirty="0" smtClean="0">
                <a:solidFill>
                  <a:schemeClr val="tx1"/>
                </a:solidFill>
              </a:rPr>
              <a:t>Hayır ve </a:t>
            </a:r>
            <a:r>
              <a:rPr lang="tr-TR" sz="1200" dirty="0" err="1" smtClean="0">
                <a:solidFill>
                  <a:schemeClr val="tx1"/>
                </a:solidFill>
              </a:rPr>
              <a:t>hasenatlarımızla</a:t>
            </a:r>
            <a:r>
              <a:rPr lang="tr-TR" sz="1200" dirty="0" smtClean="0">
                <a:solidFill>
                  <a:schemeClr val="tx1"/>
                </a:solidFill>
              </a:rPr>
              <a:t> mallarımızı bereketlendireceğimiz,</a:t>
            </a:r>
          </a:p>
          <a:p>
            <a:pPr marL="285750" lvl="0" indent="-285750">
              <a:buFont typeface="Arial" panose="020B0604020202020204" pitchFamily="34" charset="0"/>
              <a:buChar char="•"/>
            </a:pPr>
            <a:r>
              <a:rPr lang="tr-TR" sz="1200" dirty="0" smtClean="0">
                <a:solidFill>
                  <a:schemeClr val="tx1"/>
                </a:solidFill>
              </a:rPr>
              <a:t>Nimetler önümüzde, iftarı beklerken nefislerimizi terbiye edeceğimiz, </a:t>
            </a:r>
          </a:p>
          <a:p>
            <a:pPr marL="285750" lvl="0" indent="-285750">
              <a:buFont typeface="Arial" panose="020B0604020202020204" pitchFamily="34" charset="0"/>
              <a:buChar char="•"/>
            </a:pPr>
            <a:r>
              <a:rPr lang="tr-TR" sz="1200" dirty="0" smtClean="0">
                <a:solidFill>
                  <a:schemeClr val="tx1"/>
                </a:solidFill>
              </a:rPr>
              <a:t>Tövbe etmek suretiyle günahlarımızdan arınacağımız, </a:t>
            </a:r>
          </a:p>
          <a:p>
            <a:pPr marL="285750" lvl="0" indent="-285750">
              <a:buFont typeface="Arial" panose="020B0604020202020204" pitchFamily="34" charset="0"/>
              <a:buChar char="•"/>
            </a:pPr>
            <a:r>
              <a:rPr lang="tr-TR" sz="1200" dirty="0" smtClean="0">
                <a:solidFill>
                  <a:schemeClr val="tx1"/>
                </a:solidFill>
              </a:rPr>
              <a:t>Yalandan, haksızlıktan, günahlardan uzak durmak suretiyle ahlakımızı güzelleştireceğimiz </a:t>
            </a:r>
          </a:p>
          <a:p>
            <a:pPr marL="285750" lvl="0" indent="-285750">
              <a:buFont typeface="Arial" panose="020B0604020202020204" pitchFamily="34" charset="0"/>
              <a:buChar char="•"/>
            </a:pPr>
            <a:r>
              <a:rPr lang="tr-TR" sz="1200" dirty="0" smtClean="0">
                <a:solidFill>
                  <a:schemeClr val="tx1"/>
                </a:solidFill>
              </a:rPr>
              <a:t>Amel defterimizi tüm bu sayılanların sevaplarıyla </a:t>
            </a:r>
            <a:r>
              <a:rPr lang="tr-TR" sz="1200" dirty="0" err="1" smtClean="0">
                <a:solidFill>
                  <a:schemeClr val="tx1"/>
                </a:solidFill>
              </a:rPr>
              <a:t>doldurdurğumuz</a:t>
            </a:r>
            <a:r>
              <a:rPr lang="tr-TR" sz="1200" dirty="0" smtClean="0">
                <a:solidFill>
                  <a:schemeClr val="tx1"/>
                </a:solidFill>
              </a:rPr>
              <a:t>, </a:t>
            </a:r>
          </a:p>
          <a:p>
            <a:pPr marL="285750" lvl="0" indent="-285750">
              <a:buFont typeface="Arial" panose="020B0604020202020204" pitchFamily="34" charset="0"/>
              <a:buChar char="•"/>
            </a:pPr>
            <a:r>
              <a:rPr lang="tr-TR" sz="1200" dirty="0" smtClean="0">
                <a:solidFill>
                  <a:schemeClr val="tx1"/>
                </a:solidFill>
              </a:rPr>
              <a:t>Peygamberimizin diliyle, </a:t>
            </a:r>
            <a:r>
              <a:rPr lang="tr-TR" sz="1200" b="1" dirty="0" smtClean="0">
                <a:solidFill>
                  <a:schemeClr val="tx1"/>
                </a:solidFill>
              </a:rPr>
              <a:t>gelişine sevinen müminlerin cesedini, Allah’ın, cehenneme haram kıldığı,</a:t>
            </a:r>
            <a:endParaRPr lang="tr-TR" sz="1200" dirty="0" smtClean="0">
              <a:solidFill>
                <a:schemeClr val="tx1"/>
              </a:solidFill>
            </a:endParaRPr>
          </a:p>
          <a:p>
            <a:pPr marL="285750" lvl="0" indent="-285750">
              <a:buFont typeface="Arial" panose="020B0604020202020204" pitchFamily="34" charset="0"/>
              <a:buChar char="•"/>
            </a:pPr>
            <a:r>
              <a:rPr lang="tr-TR" sz="1200" b="1" dirty="0" smtClean="0">
                <a:solidFill>
                  <a:schemeClr val="tx1"/>
                </a:solidFill>
              </a:rPr>
              <a:t>Evveli rahmet, ortası mağfiret sonu ise cehennemden kurtuluş olup,</a:t>
            </a:r>
            <a:r>
              <a:rPr lang="tr-TR" sz="1200" dirty="0" smtClean="0">
                <a:solidFill>
                  <a:schemeClr val="tx1"/>
                </a:solidFill>
              </a:rPr>
              <a:t> </a:t>
            </a:r>
          </a:p>
          <a:p>
            <a:pPr marL="285750" lvl="0" indent="-285750">
              <a:buFont typeface="Arial" panose="020B0604020202020204" pitchFamily="34" charset="0"/>
              <a:buChar char="•"/>
            </a:pPr>
            <a:r>
              <a:rPr lang="tr-TR" sz="1200" b="1" dirty="0" smtClean="0">
                <a:solidFill>
                  <a:schemeClr val="tx1"/>
                </a:solidFill>
              </a:rPr>
              <a:t>Cennet kapılarının açıldığı, cehennem kapıları kapandığı ve şeytanların zincirlere vurulduğu, </a:t>
            </a:r>
            <a:endParaRPr lang="tr-TR" sz="1200" dirty="0" smtClean="0">
              <a:solidFill>
                <a:schemeClr val="tx1"/>
              </a:solidFill>
            </a:endParaRPr>
          </a:p>
          <a:p>
            <a:pPr marL="285750" lvl="0" indent="-285750">
              <a:buFont typeface="Arial" panose="020B0604020202020204" pitchFamily="34" charset="0"/>
              <a:buChar char="•"/>
            </a:pPr>
            <a:r>
              <a:rPr lang="tr-TR" sz="1200" dirty="0" smtClean="0">
                <a:solidFill>
                  <a:schemeClr val="tx1"/>
                </a:solidFill>
              </a:rPr>
              <a:t>Rabbimizin ifadesiyle</a:t>
            </a:r>
            <a:r>
              <a:rPr lang="tr-TR" sz="1200" b="1" dirty="0" smtClean="0">
                <a:solidFill>
                  <a:schemeClr val="tx1"/>
                </a:solidFill>
              </a:rPr>
              <a:t> “Sayılı </a:t>
            </a:r>
            <a:r>
              <a:rPr lang="tr-TR" sz="1200" b="1" dirty="0" err="1" smtClean="0">
                <a:solidFill>
                  <a:schemeClr val="tx1"/>
                </a:solidFill>
              </a:rPr>
              <a:t>gün”dü</a:t>
            </a:r>
            <a:r>
              <a:rPr lang="tr-TR" sz="1200" b="1" dirty="0" smtClean="0">
                <a:solidFill>
                  <a:schemeClr val="tx1"/>
                </a:solidFill>
              </a:rPr>
              <a:t> </a:t>
            </a:r>
            <a:r>
              <a:rPr lang="tr-TR" sz="1200" dirty="0" smtClean="0">
                <a:solidFill>
                  <a:schemeClr val="tx1"/>
                </a:solidFill>
              </a:rPr>
              <a:t>hayrı ve bereketiyle gelip geçen ve</a:t>
            </a:r>
            <a:r>
              <a:rPr lang="tr-TR" sz="1200" b="1" dirty="0" smtClean="0">
                <a:solidFill>
                  <a:schemeClr val="tx1"/>
                </a:solidFill>
              </a:rPr>
              <a:t> </a:t>
            </a:r>
            <a:endParaRPr lang="tr-TR" sz="1200" dirty="0" smtClean="0">
              <a:solidFill>
                <a:schemeClr val="tx1"/>
              </a:solidFill>
            </a:endParaRPr>
          </a:p>
          <a:p>
            <a:pPr marL="285750" lvl="0" indent="-285750">
              <a:buFont typeface="Arial" panose="020B0604020202020204" pitchFamily="34" charset="0"/>
              <a:buChar char="•"/>
            </a:pPr>
            <a:r>
              <a:rPr lang="tr-TR" sz="1200" dirty="0" smtClean="0">
                <a:solidFill>
                  <a:schemeClr val="tx1"/>
                </a:solidFill>
              </a:rPr>
              <a:t>Allah’ın rızasını kazandığımız mübarek bir aydı ramazan.</a:t>
            </a: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4</a:t>
            </a:fld>
            <a:endParaRPr lang="tr-TR"/>
          </a:p>
        </p:txBody>
      </p:sp>
    </p:spTree>
    <p:extLst>
      <p:ext uri="{BB962C8B-B14F-4D97-AF65-F5344CB8AC3E}">
        <p14:creationId xmlns:p14="http://schemas.microsoft.com/office/powerpoint/2010/main" val="271122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“Bu ay, evveli rahmet, ortası mağfiret, sonu cehennemden kurtuluş olan bir aydır. Kim (bu ayda) emri altındakilerin yükünü hafifletirse Allah onu bağışlar ve cehennemden </a:t>
            </a:r>
            <a:r>
              <a:rPr lang="tr-TR" sz="1200" b="1" kern="1200" dirty="0" err="1" smtClean="0">
                <a:solidFill>
                  <a:schemeClr val="tx1"/>
                </a:solidFill>
                <a:effectLst/>
                <a:latin typeface="+mn-lt"/>
                <a:ea typeface="+mn-ea"/>
                <a:cs typeface="+mn-cs"/>
              </a:rPr>
              <a:t>azad</a:t>
            </a:r>
            <a:r>
              <a:rPr lang="tr-TR" sz="1200" b="1" kern="1200" dirty="0" smtClean="0">
                <a:solidFill>
                  <a:schemeClr val="tx1"/>
                </a:solidFill>
                <a:effectLst/>
                <a:latin typeface="+mn-lt"/>
                <a:ea typeface="+mn-ea"/>
                <a:cs typeface="+mn-cs"/>
              </a:rPr>
              <a:t> eder.</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Bu ayda dört şeyi çok yapınız. Bunların ikisi ile Rabbinizi hoşnut edersiniz; ikisinden de zaten uzak kalamazsınız. Rabbinizi hoşnut edecek iki işiniz; ‘Lâ ilâhe illallah’ diyerek Allah’ın birliğine şehadet etmeniz ve bağışlanma dilemenizdir. Uzak kalamayacağınız öteki iki şeye gelince, onlar da Allah’tan cenneti isteyip cehennemden kurtulmayı dilemenizdir.</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Kim bir oruçluyu doyuracak olursa Allah onu benim havuzumdan sulayacak, o da cennete girinceye kadar bir daha susuzluk çekmeyecektir.” </a:t>
            </a:r>
            <a:r>
              <a:rPr lang="tr-TR" sz="1200" kern="1200" dirty="0" smtClean="0">
                <a:solidFill>
                  <a:schemeClr val="tx1"/>
                </a:solidFill>
                <a:effectLst/>
                <a:latin typeface="+mn-lt"/>
                <a:ea typeface="+mn-ea"/>
                <a:cs typeface="+mn-cs"/>
              </a:rPr>
              <a:t>(</a:t>
            </a:r>
            <a:r>
              <a:rPr lang="tr-TR" sz="1200" kern="1200" dirty="0" err="1" smtClean="0">
                <a:solidFill>
                  <a:schemeClr val="tx1"/>
                </a:solidFill>
                <a:effectLst/>
                <a:latin typeface="+mn-lt"/>
                <a:ea typeface="+mn-ea"/>
                <a:cs typeface="+mn-cs"/>
              </a:rPr>
              <a:t>İbn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Huzeyme</a:t>
            </a:r>
            <a:r>
              <a:rPr lang="tr-TR" sz="1200" kern="1200" dirty="0" smtClean="0">
                <a:solidFill>
                  <a:schemeClr val="tx1"/>
                </a:solidFill>
                <a:effectLst/>
                <a:latin typeface="+mn-lt"/>
                <a:ea typeface="+mn-ea"/>
                <a:cs typeface="+mn-cs"/>
              </a:rPr>
              <a:t>, </a:t>
            </a:r>
            <a:r>
              <a:rPr lang="tr-TR" sz="1200" i="1" kern="1200" dirty="0" smtClean="0">
                <a:solidFill>
                  <a:schemeClr val="tx1"/>
                </a:solidFill>
                <a:effectLst/>
                <a:latin typeface="+mn-lt"/>
                <a:ea typeface="+mn-ea"/>
                <a:cs typeface="+mn-cs"/>
              </a:rPr>
              <a:t>Sahih, </a:t>
            </a:r>
            <a:r>
              <a:rPr lang="tr-TR" sz="1200" kern="1200" dirty="0" smtClean="0">
                <a:solidFill>
                  <a:schemeClr val="tx1"/>
                </a:solidFill>
                <a:effectLst/>
                <a:latin typeface="+mn-lt"/>
                <a:ea typeface="+mn-ea"/>
                <a:cs typeface="+mn-cs"/>
              </a:rPr>
              <a:t>II/911; </a:t>
            </a:r>
            <a:r>
              <a:rPr lang="tr-TR" sz="1200" kern="1200" dirty="0" err="1" smtClean="0">
                <a:solidFill>
                  <a:schemeClr val="tx1"/>
                </a:solidFill>
                <a:effectLst/>
                <a:latin typeface="+mn-lt"/>
                <a:ea typeface="+mn-ea"/>
                <a:cs typeface="+mn-cs"/>
              </a:rPr>
              <a:t>Beyhaki</a:t>
            </a:r>
            <a:r>
              <a:rPr lang="tr-TR" sz="1200" kern="1200" dirty="0" smtClean="0">
                <a:solidFill>
                  <a:schemeClr val="tx1"/>
                </a:solidFill>
                <a:effectLst/>
                <a:latin typeface="+mn-lt"/>
                <a:ea typeface="+mn-ea"/>
                <a:cs typeface="+mn-cs"/>
              </a:rPr>
              <a:t>, </a:t>
            </a:r>
            <a:r>
              <a:rPr lang="tr-TR" sz="1200" i="1" kern="1200" dirty="0" err="1" smtClean="0">
                <a:solidFill>
                  <a:schemeClr val="tx1"/>
                </a:solidFill>
                <a:effectLst/>
                <a:latin typeface="+mn-lt"/>
                <a:ea typeface="+mn-ea"/>
                <a:cs typeface="+mn-cs"/>
              </a:rPr>
              <a:t>Şuabu’İman</a:t>
            </a:r>
            <a:r>
              <a:rPr lang="tr-TR" sz="1200" i="1"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V/223)</a:t>
            </a: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7</a:t>
            </a:fld>
            <a:endParaRPr lang="tr-TR"/>
          </a:p>
        </p:txBody>
      </p:sp>
    </p:spTree>
    <p:extLst>
      <p:ext uri="{BB962C8B-B14F-4D97-AF65-F5344CB8AC3E}">
        <p14:creationId xmlns:p14="http://schemas.microsoft.com/office/powerpoint/2010/main" val="9870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mn-cs"/>
              </a:rPr>
              <a:t>Hz. Ömer anlatıyor: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b="1" kern="1200" dirty="0" smtClean="0">
                <a:solidFill>
                  <a:schemeClr val="tx1"/>
                </a:solidFill>
                <a:effectLst/>
                <a:latin typeface="+mn-lt"/>
                <a:ea typeface="+mn-ea"/>
                <a:cs typeface="+mn-cs"/>
              </a:rPr>
              <a:t>“Ramazan ayı girmeden hemen önce Allah </a:t>
            </a:r>
            <a:r>
              <a:rPr lang="tr-TR" sz="1200" b="1" kern="1200" dirty="0" err="1" smtClean="0">
                <a:solidFill>
                  <a:schemeClr val="tx1"/>
                </a:solidFill>
                <a:effectLst/>
                <a:latin typeface="+mn-lt"/>
                <a:ea typeface="+mn-ea"/>
                <a:cs typeface="+mn-cs"/>
              </a:rPr>
              <a:t>Resûlü</a:t>
            </a:r>
            <a:r>
              <a:rPr lang="tr-TR" sz="1200" b="1" kern="1200" dirty="0" smtClean="0">
                <a:solidFill>
                  <a:schemeClr val="tx1"/>
                </a:solidFill>
                <a:effectLst/>
                <a:latin typeface="+mn-lt"/>
                <a:ea typeface="+mn-ea"/>
                <a:cs typeface="+mn-cs"/>
              </a:rPr>
              <a:t> (</a:t>
            </a:r>
            <a:r>
              <a:rPr lang="tr-TR" sz="1200" b="1" kern="1200" dirty="0" err="1" smtClean="0">
                <a:solidFill>
                  <a:schemeClr val="tx1"/>
                </a:solidFill>
                <a:effectLst/>
                <a:latin typeface="+mn-lt"/>
                <a:ea typeface="+mn-ea"/>
                <a:cs typeface="+mn-cs"/>
              </a:rPr>
              <a:t>sas</a:t>
            </a:r>
            <a:r>
              <a:rPr lang="tr-TR" sz="1200" b="1" kern="1200" dirty="0" smtClean="0">
                <a:solidFill>
                  <a:schemeClr val="tx1"/>
                </a:solidFill>
                <a:effectLst/>
                <a:latin typeface="+mn-lt"/>
                <a:ea typeface="+mn-ea"/>
                <a:cs typeface="+mn-cs"/>
              </a:rPr>
              <a:t>) bize şu konuşmayı yaptı: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b="1" kern="1200" dirty="0" smtClean="0">
                <a:solidFill>
                  <a:schemeClr val="tx1"/>
                </a:solidFill>
                <a:effectLst/>
                <a:latin typeface="+mn-lt"/>
                <a:ea typeface="+mn-ea"/>
                <a:cs typeface="+mn-cs"/>
              </a:rPr>
              <a:t>“Ramazan ayı geldi. Ona hazırlanın! Onun hakkındaki niyetlerinizi güzelleştirin! Ona büyük bir hürmet gösterin! İyi bilin ki onun Allah katındaki değeri çok büyüktür. Sakın ola ona saygısızlık etmeyin! Ramazan’da iyiliğin de kötülüğün de karşılığı kat kattır.”</a:t>
            </a:r>
            <a:r>
              <a:rPr lang="tr-TR" sz="1200" kern="120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mn-cs"/>
              </a:rPr>
              <a:t>(el-</a:t>
            </a:r>
            <a:r>
              <a:rPr lang="tr-TR" sz="1200" kern="1200" dirty="0" err="1" smtClean="0">
                <a:solidFill>
                  <a:schemeClr val="tx1"/>
                </a:solidFill>
                <a:effectLst/>
                <a:latin typeface="+mn-lt"/>
                <a:ea typeface="+mn-ea"/>
                <a:cs typeface="+mn-cs"/>
              </a:rPr>
              <a:t>Hindî</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Kenzü’l-Ummâl</a:t>
            </a:r>
            <a:r>
              <a:rPr lang="tr-TR" sz="1200" kern="1200" dirty="0" smtClean="0">
                <a:solidFill>
                  <a:schemeClr val="tx1"/>
                </a:solidFill>
                <a:effectLst/>
                <a:latin typeface="+mn-lt"/>
                <a:ea typeface="+mn-ea"/>
                <a:cs typeface="+mn-cs"/>
              </a:rPr>
              <a:t>, 24269)</a:t>
            </a: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9</a:t>
            </a:fld>
            <a:endParaRPr lang="tr-TR"/>
          </a:p>
        </p:txBody>
      </p:sp>
    </p:spTree>
    <p:extLst>
      <p:ext uri="{BB962C8B-B14F-4D97-AF65-F5344CB8AC3E}">
        <p14:creationId xmlns:p14="http://schemas.microsoft.com/office/powerpoint/2010/main" val="89499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13</a:t>
            </a:fld>
            <a:endParaRPr lang="tr-TR"/>
          </a:p>
        </p:txBody>
      </p:sp>
    </p:spTree>
    <p:extLst>
      <p:ext uri="{BB962C8B-B14F-4D97-AF65-F5344CB8AC3E}">
        <p14:creationId xmlns:p14="http://schemas.microsoft.com/office/powerpoint/2010/main" val="300071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Hz. Osman:</a:t>
            </a:r>
            <a:r>
              <a:rPr lang="tr-TR" sz="1200" b="1" kern="1200" dirty="0" smtClean="0">
                <a:solidFill>
                  <a:schemeClr val="tx1"/>
                </a:solidFill>
                <a:effectLst/>
                <a:latin typeface="+mn-lt"/>
                <a:ea typeface="+mn-ea"/>
                <a:cs typeface="+mn-cs"/>
              </a:rPr>
              <a:t> “Eğer kalplerimiz temiz olsa, arınmış olsa; vallahi biz Kur’an okumaya doyamayız!”</a:t>
            </a:r>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15</a:t>
            </a:fld>
            <a:endParaRPr lang="tr-TR"/>
          </a:p>
        </p:txBody>
      </p:sp>
    </p:spTree>
    <p:extLst>
      <p:ext uri="{BB962C8B-B14F-4D97-AF65-F5344CB8AC3E}">
        <p14:creationId xmlns:p14="http://schemas.microsoft.com/office/powerpoint/2010/main" val="2495514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r>
              <a:rPr lang="tr-TR" sz="1200" b="1" kern="1200" dirty="0" smtClean="0">
                <a:solidFill>
                  <a:schemeClr val="tx1"/>
                </a:solidFill>
                <a:effectLst/>
                <a:latin typeface="+mn-lt"/>
                <a:ea typeface="+mn-ea"/>
                <a:cs typeface="+mn-cs"/>
              </a:rPr>
              <a:t>“Allah’ın hükümleri ile hükmetmeyenler kâfirlerin, zalimlerin ve </a:t>
            </a:r>
            <a:r>
              <a:rPr lang="tr-TR" sz="1200" b="1" kern="1200" dirty="0" err="1" smtClean="0">
                <a:solidFill>
                  <a:schemeClr val="tx1"/>
                </a:solidFill>
                <a:effectLst/>
                <a:latin typeface="+mn-lt"/>
                <a:ea typeface="+mn-ea"/>
                <a:cs typeface="+mn-cs"/>
              </a:rPr>
              <a:t>fasıkların</a:t>
            </a:r>
            <a:r>
              <a:rPr lang="tr-TR" sz="1200" b="1" kern="1200" dirty="0" smtClean="0">
                <a:solidFill>
                  <a:schemeClr val="tx1"/>
                </a:solidFill>
                <a:effectLst/>
                <a:latin typeface="+mn-lt"/>
                <a:ea typeface="+mn-ea"/>
                <a:cs typeface="+mn-cs"/>
              </a:rPr>
              <a:t> ta kendileridir…”</a:t>
            </a:r>
            <a:r>
              <a:rPr lang="tr-TR" sz="1200" kern="1200" dirty="0" smtClean="0">
                <a:solidFill>
                  <a:schemeClr val="tx1"/>
                </a:solidFill>
                <a:effectLst/>
                <a:latin typeface="+mn-lt"/>
                <a:ea typeface="+mn-ea"/>
                <a:cs typeface="+mn-cs"/>
              </a:rPr>
              <a:t>(Maide </a:t>
            </a:r>
            <a:r>
              <a:rPr lang="tr-TR" sz="1200" kern="1200" dirty="0" err="1" smtClean="0">
                <a:solidFill>
                  <a:schemeClr val="tx1"/>
                </a:solidFill>
                <a:effectLst/>
                <a:latin typeface="+mn-lt"/>
                <a:ea typeface="+mn-ea"/>
                <a:cs typeface="+mn-cs"/>
              </a:rPr>
              <a:t>Sûresi</a:t>
            </a:r>
            <a:r>
              <a:rPr lang="tr-TR" sz="1200" kern="1200" dirty="0" smtClean="0">
                <a:solidFill>
                  <a:schemeClr val="tx1"/>
                </a:solidFill>
                <a:effectLst/>
                <a:latin typeface="+mn-lt"/>
                <a:ea typeface="+mn-ea"/>
                <a:cs typeface="+mn-cs"/>
              </a:rPr>
              <a:t>, 44- 45 ve 47)</a:t>
            </a:r>
          </a:p>
          <a:p>
            <a:r>
              <a:rPr lang="tr-TR" sz="1200" kern="1200" dirty="0" err="1" smtClean="0">
                <a:solidFill>
                  <a:schemeClr val="tx1"/>
                </a:solidFill>
                <a:effectLst/>
                <a:latin typeface="+mn-lt"/>
                <a:ea typeface="+mn-ea"/>
                <a:cs typeface="+mn-cs"/>
              </a:rPr>
              <a:t>İbn</a:t>
            </a:r>
            <a:r>
              <a:rPr lang="tr-TR" sz="1200" kern="1200" dirty="0" smtClean="0">
                <a:solidFill>
                  <a:schemeClr val="tx1"/>
                </a:solidFill>
                <a:effectLst/>
                <a:latin typeface="+mn-lt"/>
                <a:ea typeface="+mn-ea"/>
                <a:cs typeface="+mn-cs"/>
              </a:rPr>
              <a:t> Abbas (</a:t>
            </a:r>
            <a:r>
              <a:rPr lang="tr-TR" sz="1200" kern="1200" dirty="0" err="1" smtClean="0">
                <a:solidFill>
                  <a:schemeClr val="tx1"/>
                </a:solidFill>
                <a:effectLst/>
                <a:latin typeface="+mn-lt"/>
                <a:ea typeface="+mn-ea"/>
                <a:cs typeface="+mn-cs"/>
              </a:rPr>
              <a:t>ra</a:t>
            </a:r>
            <a:r>
              <a:rPr lang="tr-TR" sz="1200" kern="120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“Ey Müslümanlar! Sizler ne kadar akıllısınız böyle! Allah’ın kitabında tatlı olan ne varsa size, acı olan ne varsa kitap ehline öyle mi? Hayır, o kitabın acısı ile tatlısı ile her şeyi tüm Müslümanlar içindir. Unutmayın ki, sizden her kim inkâr ederek Allah’ın hükmü ile hükmetmezse kâfir olur. İnandığı halde hükmetmezse ya zalim olur yada </a:t>
            </a:r>
            <a:r>
              <a:rPr lang="tr-TR" sz="1200" b="1" kern="1200" dirty="0" err="1" smtClean="0">
                <a:solidFill>
                  <a:schemeClr val="tx1"/>
                </a:solidFill>
                <a:effectLst/>
                <a:latin typeface="+mn-lt"/>
                <a:ea typeface="+mn-ea"/>
                <a:cs typeface="+mn-cs"/>
              </a:rPr>
              <a:t>fasık</a:t>
            </a:r>
            <a:r>
              <a:rPr lang="tr-TR" sz="1200" b="1" kern="1200" dirty="0" smtClean="0">
                <a:solidFill>
                  <a:schemeClr val="tx1"/>
                </a:solidFill>
                <a:effectLst/>
                <a:latin typeface="+mn-lt"/>
                <a:ea typeface="+mn-ea"/>
                <a:cs typeface="+mn-cs"/>
              </a:rPr>
              <a:t> olur.”</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Ümmetin sır küpü olan </a:t>
            </a:r>
            <a:r>
              <a:rPr lang="tr-TR" sz="1200" kern="1200" dirty="0" err="1" smtClean="0">
                <a:solidFill>
                  <a:schemeClr val="tx1"/>
                </a:solidFill>
                <a:effectLst/>
                <a:latin typeface="+mn-lt"/>
                <a:ea typeface="+mn-ea"/>
                <a:cs typeface="+mn-cs"/>
              </a:rPr>
              <a:t>Huzeyfetü’l-Yemânî</a:t>
            </a:r>
            <a:r>
              <a:rPr lang="tr-TR" sz="1200" kern="1200" dirty="0" smtClean="0">
                <a:solidFill>
                  <a:schemeClr val="tx1"/>
                </a:solidFill>
                <a:effectLst/>
                <a:latin typeface="+mn-lt"/>
                <a:ea typeface="+mn-ea"/>
                <a:cs typeface="+mn-cs"/>
              </a:rPr>
              <a:t> ise bir gün şöyle diyecekti: </a:t>
            </a:r>
            <a:r>
              <a:rPr lang="tr-TR" sz="1200" b="1" kern="1200" dirty="0" smtClean="0">
                <a:solidFill>
                  <a:schemeClr val="tx1"/>
                </a:solidFill>
                <a:effectLst/>
                <a:latin typeface="+mn-lt"/>
                <a:ea typeface="+mn-ea"/>
                <a:cs typeface="+mn-cs"/>
              </a:rPr>
              <a:t>“Bu </a:t>
            </a:r>
            <a:r>
              <a:rPr lang="tr-TR" sz="1200" b="1" kern="1200" dirty="0" err="1" smtClean="0">
                <a:solidFill>
                  <a:schemeClr val="tx1"/>
                </a:solidFill>
                <a:effectLst/>
                <a:latin typeface="+mn-lt"/>
                <a:ea typeface="+mn-ea"/>
                <a:cs typeface="+mn-cs"/>
              </a:rPr>
              <a:t>İsrailoğulları</a:t>
            </a:r>
            <a:r>
              <a:rPr lang="tr-TR" sz="1200" b="1" kern="1200" dirty="0" smtClean="0">
                <a:solidFill>
                  <a:schemeClr val="tx1"/>
                </a:solidFill>
                <a:effectLst/>
                <a:latin typeface="+mn-lt"/>
                <a:ea typeface="+mn-ea"/>
                <a:cs typeface="+mn-cs"/>
              </a:rPr>
              <a:t> sizin ne güzel kardeşlerinizmiş! Eğer Kur’an’da iyi bir şeyden bahsediliyorsa size, kötü bir şeyden bahsediliyorsa onlara öyle mi?”</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“(O gün) Peygamber diyecek ki: Ey Rabbim! Şu benim kavmim/milletim bu Kur’an’ı </a:t>
            </a:r>
            <a:r>
              <a:rPr lang="tr-TR" sz="1200" b="1" kern="1200" dirty="0" err="1" smtClean="0">
                <a:solidFill>
                  <a:schemeClr val="tx1"/>
                </a:solidFill>
                <a:effectLst/>
                <a:latin typeface="+mn-lt"/>
                <a:ea typeface="+mn-ea"/>
                <a:cs typeface="+mn-cs"/>
              </a:rPr>
              <a:t>mehcur</a:t>
            </a:r>
            <a:r>
              <a:rPr lang="tr-TR" sz="1200" b="1" kern="1200" dirty="0" smtClean="0">
                <a:solidFill>
                  <a:schemeClr val="tx1"/>
                </a:solidFill>
                <a:effectLst/>
                <a:latin typeface="+mn-lt"/>
                <a:ea typeface="+mn-ea"/>
                <a:cs typeface="+mn-cs"/>
              </a:rPr>
              <a:t> bıraktı.” </a:t>
            </a:r>
            <a:r>
              <a:rPr lang="tr-TR" sz="1200" kern="1200" dirty="0" smtClean="0">
                <a:solidFill>
                  <a:schemeClr val="tx1"/>
                </a:solidFill>
                <a:effectLst/>
                <a:latin typeface="+mn-lt"/>
                <a:ea typeface="+mn-ea"/>
                <a:cs typeface="+mn-cs"/>
              </a:rPr>
              <a:t>(Furkan, 30)</a:t>
            </a:r>
          </a:p>
          <a:p>
            <a:r>
              <a:rPr lang="tr-TR" sz="1200" kern="1200" dirty="0" smtClean="0">
                <a:solidFill>
                  <a:schemeClr val="tx1"/>
                </a:solidFill>
                <a:effectLst/>
                <a:latin typeface="+mn-lt"/>
                <a:ea typeface="+mn-ea"/>
                <a:cs typeface="+mn-cs"/>
              </a:rPr>
              <a:t>İmam </a:t>
            </a:r>
            <a:r>
              <a:rPr lang="tr-TR" sz="1200" kern="1200" dirty="0" err="1" smtClean="0">
                <a:solidFill>
                  <a:schemeClr val="tx1"/>
                </a:solidFill>
                <a:effectLst/>
                <a:latin typeface="+mn-lt"/>
                <a:ea typeface="+mn-ea"/>
                <a:cs typeface="+mn-cs"/>
              </a:rPr>
              <a:t>Kurtubi</a:t>
            </a:r>
            <a:r>
              <a:rPr lang="tr-TR" sz="1200" kern="1200" dirty="0" smtClean="0">
                <a:solidFill>
                  <a:schemeClr val="tx1"/>
                </a:solidFill>
                <a:effectLst/>
                <a:latin typeface="+mn-lt"/>
                <a:ea typeface="+mn-ea"/>
                <a:cs typeface="+mn-cs"/>
              </a:rPr>
              <a:t> Furkan Süresi 30. ayetin tefsirinde Hz. Enes’ten şöyle bu rivayeti aktarır: </a:t>
            </a:r>
            <a:r>
              <a:rPr lang="tr-TR" sz="1200" b="1" kern="1200" dirty="0" smtClean="0">
                <a:solidFill>
                  <a:schemeClr val="tx1"/>
                </a:solidFill>
                <a:effectLst/>
                <a:latin typeface="+mn-lt"/>
                <a:ea typeface="+mn-ea"/>
                <a:cs typeface="+mn-cs"/>
              </a:rPr>
              <a:t>“Peygamberimiz buyurmuşlardır ki: “Kim Kur’an öğrenir, sonra onunla hiç ilgilenmez, ara ara bile olsa Mushaf’ını açmaz ve yüzüne bakmaz ise, o Mushaf ona kıyamet günü asılı olarak getirilir ve o Mushaf der ki: Ey Âlemlerin Rabbi olan Allah’ım! Senin bu kulun beni terk etti, artık sen benimle onun arasında hüküm ver!”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Kurtubi</a:t>
            </a:r>
            <a:r>
              <a:rPr lang="tr-TR" sz="1200" kern="1200" dirty="0" smtClean="0">
                <a:solidFill>
                  <a:schemeClr val="tx1"/>
                </a:solidFill>
                <a:effectLst/>
                <a:latin typeface="+mn-lt"/>
                <a:ea typeface="+mn-ea"/>
                <a:cs typeface="+mn-cs"/>
              </a:rPr>
              <a:t>, el-</a:t>
            </a:r>
            <a:r>
              <a:rPr lang="tr-TR" sz="1200" kern="1200" dirty="0" err="1" smtClean="0">
                <a:solidFill>
                  <a:schemeClr val="tx1"/>
                </a:solidFill>
                <a:effectLst/>
                <a:latin typeface="+mn-lt"/>
                <a:ea typeface="+mn-ea"/>
                <a:cs typeface="+mn-cs"/>
              </a:rPr>
              <a:t>Camiu</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li</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Ahkami’l</a:t>
            </a:r>
            <a:r>
              <a:rPr lang="tr-TR" sz="1200" kern="1200" dirty="0" smtClean="0">
                <a:solidFill>
                  <a:schemeClr val="tx1"/>
                </a:solidFill>
                <a:effectLst/>
                <a:latin typeface="+mn-lt"/>
                <a:ea typeface="+mn-ea"/>
                <a:cs typeface="+mn-cs"/>
              </a:rPr>
              <a:t>-Kur’an, 12/ 542)</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18</a:t>
            </a:fld>
            <a:endParaRPr lang="tr-TR"/>
          </a:p>
        </p:txBody>
      </p:sp>
    </p:spTree>
    <p:extLst>
      <p:ext uri="{BB962C8B-B14F-4D97-AF65-F5344CB8AC3E}">
        <p14:creationId xmlns:p14="http://schemas.microsoft.com/office/powerpoint/2010/main" val="3965287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b="1" kern="1200" dirty="0" smtClean="0">
                <a:solidFill>
                  <a:schemeClr val="tx1"/>
                </a:solidFill>
                <a:effectLst/>
                <a:latin typeface="+mn-lt"/>
                <a:ea typeface="+mn-ea"/>
                <a:cs typeface="+mn-cs"/>
              </a:rPr>
              <a:t>“Bu gece rüyamda Cebrail’i gördüm. Hem de Mikail ile beraber… Cebrail rüyamda geldi tam başucumda durdu, Mikail ise ayaklarımın ucunda; birbirleri ile konuşmaya başladılar. Biri diğerine beni göstererek dedi ki: ‘Şu zatın hali neye benzer?’ diğeri cevap verdi: ‘Bu zatın hali şuna benzer: Çok güçlü ve zengin bir hükümdarın güzel bir sarayı vardır. O hükümdar o sarayda muhteşem bir ziyafet tertip eder. Sonra bir elçi çıkarır tebaasının arasına ve o halkı o muhteşem saraya ve o sofraya davet eder. Ancak, o halkın bir kısmı bu davete icabet eder, bir kısmı </a:t>
            </a:r>
            <a:r>
              <a:rPr lang="tr-TR" sz="1200" b="1" kern="1200" dirty="0" err="1" smtClean="0">
                <a:solidFill>
                  <a:schemeClr val="tx1"/>
                </a:solidFill>
                <a:effectLst/>
                <a:latin typeface="+mn-lt"/>
                <a:ea typeface="+mn-ea"/>
                <a:cs typeface="+mn-cs"/>
              </a:rPr>
              <a:t>duymamazlıktan</a:t>
            </a:r>
            <a:r>
              <a:rPr lang="tr-TR" sz="1200" b="1" kern="1200" dirty="0" smtClean="0">
                <a:solidFill>
                  <a:schemeClr val="tx1"/>
                </a:solidFill>
                <a:effectLst/>
                <a:latin typeface="+mn-lt"/>
                <a:ea typeface="+mn-ea"/>
                <a:cs typeface="+mn-cs"/>
              </a:rPr>
              <a:t> gelir, bir kısmı bana ne, ne diye gidecekmişim deyip, o davete icabet etmez. İşte bu misaldeki hükümdar, </a:t>
            </a:r>
            <a:r>
              <a:rPr lang="tr-TR" sz="1200" b="1" kern="1200" dirty="0" err="1" smtClean="0">
                <a:solidFill>
                  <a:schemeClr val="tx1"/>
                </a:solidFill>
                <a:effectLst/>
                <a:latin typeface="+mn-lt"/>
                <a:ea typeface="+mn-ea"/>
                <a:cs typeface="+mn-cs"/>
              </a:rPr>
              <a:t>Rabbü’l</a:t>
            </a:r>
            <a:r>
              <a:rPr lang="tr-TR" sz="1200" b="1" kern="1200" dirty="0" smtClean="0">
                <a:solidFill>
                  <a:schemeClr val="tx1"/>
                </a:solidFill>
                <a:effectLst/>
                <a:latin typeface="+mn-lt"/>
                <a:ea typeface="+mn-ea"/>
                <a:cs typeface="+mn-cs"/>
              </a:rPr>
              <a:t>-Âlemin olan Allah, o saray cennet, o cennete insanları davet eden elçi ise Muhammed’dir.’ Efendimiz (</a:t>
            </a:r>
            <a:r>
              <a:rPr lang="tr-TR" sz="1200" b="1" kern="1200" dirty="0" err="1" smtClean="0">
                <a:solidFill>
                  <a:schemeClr val="tx1"/>
                </a:solidFill>
                <a:effectLst/>
                <a:latin typeface="+mn-lt"/>
                <a:ea typeface="+mn-ea"/>
                <a:cs typeface="+mn-cs"/>
              </a:rPr>
              <a:t>sas</a:t>
            </a:r>
            <a:r>
              <a:rPr lang="tr-TR" sz="1200" b="1" kern="1200" dirty="0" smtClean="0">
                <a:solidFill>
                  <a:schemeClr val="tx1"/>
                </a:solidFill>
                <a:effectLst/>
                <a:latin typeface="+mn-lt"/>
                <a:ea typeface="+mn-ea"/>
                <a:cs typeface="+mn-cs"/>
              </a:rPr>
              <a:t>) sözün devamında diyor ki, sonra Cebrail bana seslendi dedi ki: “Ya </a:t>
            </a:r>
            <a:r>
              <a:rPr lang="tr-TR" sz="1200" b="1" kern="1200" dirty="0" err="1" smtClean="0">
                <a:solidFill>
                  <a:schemeClr val="tx1"/>
                </a:solidFill>
                <a:effectLst/>
                <a:latin typeface="+mn-lt"/>
                <a:ea typeface="+mn-ea"/>
                <a:cs typeface="+mn-cs"/>
              </a:rPr>
              <a:t>Resulullah</a:t>
            </a:r>
            <a:r>
              <a:rPr lang="tr-TR" sz="1200" b="1" kern="1200" dirty="0" smtClean="0">
                <a:solidFill>
                  <a:schemeClr val="tx1"/>
                </a:solidFill>
                <a:effectLst/>
                <a:latin typeface="+mn-lt"/>
                <a:ea typeface="+mn-ea"/>
                <a:cs typeface="+mn-cs"/>
              </a:rPr>
              <a:t>’ senin davetine icabet eden cennete girmeye hak kazanır. Cennete giren ise o nimetlerden istifade eder.” Ben bu sözlere çok sevindim, o sevinç içinde uyandım, bir de baktım ki, rüya imiş…”</a:t>
            </a:r>
            <a:r>
              <a:rPr lang="tr-TR" sz="1200" kern="1200" dirty="0" smtClean="0">
                <a:solidFill>
                  <a:schemeClr val="tx1"/>
                </a:solidFill>
                <a:effectLst/>
                <a:latin typeface="+mn-lt"/>
                <a:ea typeface="+mn-ea"/>
                <a:cs typeface="+mn-cs"/>
              </a:rPr>
              <a:t> (Buhari, </a:t>
            </a:r>
            <a:r>
              <a:rPr lang="tr-TR" sz="1200" kern="1200" dirty="0" err="1" smtClean="0">
                <a:solidFill>
                  <a:schemeClr val="tx1"/>
                </a:solidFill>
                <a:effectLst/>
                <a:latin typeface="+mn-lt"/>
                <a:ea typeface="+mn-ea"/>
                <a:cs typeface="+mn-cs"/>
              </a:rPr>
              <a:t>Tirmizi</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Darimi</a:t>
            </a:r>
            <a:r>
              <a:rPr lang="tr-TR" sz="1200" kern="1200" dirty="0" smtClean="0">
                <a:solidFill>
                  <a:schemeClr val="tx1"/>
                </a:solidFill>
                <a:effectLst/>
                <a:latin typeface="+mn-lt"/>
                <a:ea typeface="+mn-ea"/>
                <a:cs typeface="+mn-cs"/>
              </a:rPr>
              <a:t>, Hâkim)</a:t>
            </a:r>
          </a:p>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19</a:t>
            </a:fld>
            <a:endParaRPr lang="tr-TR"/>
          </a:p>
        </p:txBody>
      </p:sp>
    </p:spTree>
    <p:extLst>
      <p:ext uri="{BB962C8B-B14F-4D97-AF65-F5344CB8AC3E}">
        <p14:creationId xmlns:p14="http://schemas.microsoft.com/office/powerpoint/2010/main" val="252789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0301F979-2065-490B-8AC4-BFE4E9123850}" type="datetimeFigureOut">
              <a:rPr lang="tr-TR"/>
              <a:pPr>
                <a:defRPr/>
              </a:pPr>
              <a:t>13.4.2020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297D95C-4A65-471E-95F6-7BAF81D06766}"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8BF1DCD-BA18-4805-8B97-2E08BC3BFD63}" type="datetimeFigureOut">
              <a:rPr lang="tr-TR"/>
              <a:pPr>
                <a:defRPr/>
              </a:pPr>
              <a:t>13.4.2020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767FCB-9913-4CC9-B7E0-973986604197}"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E127D01-E015-4568-A792-DF64A91111E5}" type="datetimeFigureOut">
              <a:rPr lang="tr-TR"/>
              <a:pPr>
                <a:defRPr/>
              </a:pPr>
              <a:t>13.4.2020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42BD83B-AEEF-444B-B444-2E902D7A1044}"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8BF9F05-7ACB-4863-A322-C1206B7D8EBE}" type="datetimeFigureOut">
              <a:rPr lang="tr-TR"/>
              <a:pPr>
                <a:defRPr/>
              </a:pPr>
              <a:t>13.4.2020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7A01223-5AC2-44FC-BCF2-AEF2CFAE2CBA}"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A4B59215-6526-4087-999F-648FD82AFDE0}" type="datetimeFigureOut">
              <a:rPr lang="tr-TR"/>
              <a:pPr>
                <a:defRPr/>
              </a:pPr>
              <a:t>13.4.2020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D69F31F-2979-47E4-BF36-D96358AF882C}"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4A4F1188-D93A-4F5A-9F85-620D639D254D}" type="datetimeFigureOut">
              <a:rPr lang="tr-TR"/>
              <a:pPr>
                <a:defRPr/>
              </a:pPr>
              <a:t>13.4.2020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5EF0BDA4-9230-4633-8376-046D3C99489B}"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2E16038-E765-4C47-B7AD-2F192B941E8E}" type="datetimeFigureOut">
              <a:rPr lang="tr-TR"/>
              <a:pPr>
                <a:defRPr/>
              </a:pPr>
              <a:t>13.4.2020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54544904-5A77-49A1-85C3-B4AFCD7F722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C188B310-1069-4C75-998F-F40877E9C551}" type="datetimeFigureOut">
              <a:rPr lang="tr-TR"/>
              <a:pPr>
                <a:defRPr/>
              </a:pPr>
              <a:t>13.4.2020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188D846-697B-461F-8357-72E226713221}"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D3547302-7B7F-4715-8093-5035E9597081}" type="datetimeFigureOut">
              <a:rPr lang="tr-TR"/>
              <a:pPr>
                <a:defRPr/>
              </a:pPr>
              <a:t>13.4.2020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7FAC705D-0715-43E5-8750-98B64F804793}"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549C3D6-5C29-4D80-BFAD-63CA3489E26F}" type="datetimeFigureOut">
              <a:rPr lang="tr-TR"/>
              <a:pPr>
                <a:defRPr/>
              </a:pPr>
              <a:t>13.4.2020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7057EE6-74B5-43FA-914B-53A8A6C6C3AF}"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869A5CD-0EF5-454A-98C8-0F06C2E82E56}" type="datetimeFigureOut">
              <a:rPr lang="tr-TR"/>
              <a:pPr>
                <a:defRPr/>
              </a:pPr>
              <a:t>13.4.2020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E32F8D6-35E5-4BE5-8ECB-1ABE7A0F21F5}"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80CFF6C-5876-4970-ADAF-47D7500607DE}" type="datetimeFigureOut">
              <a:rPr lang="tr-TR"/>
              <a:pPr>
                <a:defRPr/>
              </a:pPr>
              <a:t>13.4.2020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9C74731-108B-45FF-BAA5-C87BF441E22E}"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Yuvarlatılmış Dikdörtgen"/>
          <p:cNvSpPr/>
          <p:nvPr/>
        </p:nvSpPr>
        <p:spPr>
          <a:xfrm>
            <a:off x="0" y="0"/>
            <a:ext cx="9144000" cy="2922814"/>
          </a:xfrm>
          <a:prstGeom prst="roundRect">
            <a:avLst>
              <a:gd name="adj" fmla="val 0"/>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9600" b="1" dirty="0" smtClean="0">
                <a:solidFill>
                  <a:srgbClr val="FF0000"/>
                </a:solidFill>
                <a:effectLst>
                  <a:outerShdw blurRad="38100" dist="38100" dir="2700000" algn="tl">
                    <a:srgbClr val="000000">
                      <a:alpha val="43137"/>
                    </a:srgbClr>
                  </a:outerShdw>
                </a:effectLst>
                <a:latin typeface="Vivaldi" pitchFamily="66" charset="0"/>
              </a:rPr>
              <a:t>Ramazan-ı </a:t>
            </a:r>
            <a:r>
              <a:rPr lang="tr-TR" sz="9600" b="1" dirty="0" err="1" smtClean="0">
                <a:solidFill>
                  <a:srgbClr val="FF0000"/>
                </a:solidFill>
                <a:effectLst>
                  <a:outerShdw blurRad="38100" dist="38100" dir="2700000" algn="tl">
                    <a:srgbClr val="000000">
                      <a:alpha val="43137"/>
                    </a:srgbClr>
                  </a:outerShdw>
                </a:effectLst>
                <a:latin typeface="Vivaldi" pitchFamily="66" charset="0"/>
              </a:rPr>
              <a:t>Serif</a:t>
            </a:r>
            <a:endParaRPr lang="tr-TR" sz="9600" b="1" dirty="0" smtClean="0">
              <a:solidFill>
                <a:srgbClr val="FF0000"/>
              </a:solidFill>
              <a:effectLst>
                <a:outerShdw blurRad="38100" dist="38100" dir="2700000" algn="tl">
                  <a:srgbClr val="000000">
                    <a:alpha val="43137"/>
                  </a:srgbClr>
                </a:outerShdw>
              </a:effectLst>
              <a:latin typeface="Vivaldi" pitchFamily="66" charset="0"/>
            </a:endParaRPr>
          </a:p>
          <a:p>
            <a:pPr algn="ctr" fontAlgn="auto">
              <a:spcBef>
                <a:spcPts val="0"/>
              </a:spcBef>
              <a:spcAft>
                <a:spcPts val="0"/>
              </a:spcAft>
              <a:defRPr/>
            </a:pPr>
            <a:r>
              <a:rPr lang="tr-TR" sz="9600" b="1" dirty="0" smtClean="0">
                <a:solidFill>
                  <a:srgbClr val="FF0000"/>
                </a:solidFill>
                <a:effectLst>
                  <a:outerShdw blurRad="38100" dist="38100" dir="2700000" algn="tl">
                    <a:srgbClr val="000000">
                      <a:alpha val="43137"/>
                    </a:srgbClr>
                  </a:outerShdw>
                </a:effectLst>
                <a:latin typeface="Vivaldi" pitchFamily="66" charset="0"/>
              </a:rPr>
              <a:t>Ve </a:t>
            </a:r>
            <a:r>
              <a:rPr lang="tr-TR" sz="9600" b="1" dirty="0" err="1" smtClean="0">
                <a:solidFill>
                  <a:srgbClr val="FF0000"/>
                </a:solidFill>
                <a:effectLst>
                  <a:outerShdw blurRad="38100" dist="38100" dir="2700000" algn="tl">
                    <a:srgbClr val="000000">
                      <a:alpha val="43137"/>
                    </a:srgbClr>
                  </a:outerShdw>
                </a:effectLst>
                <a:latin typeface="Vivaldi" pitchFamily="66" charset="0"/>
              </a:rPr>
              <a:t>Jbadetlerimiz</a:t>
            </a:r>
            <a:endParaRPr lang="tr-TR" sz="9600" b="1" dirty="0">
              <a:solidFill>
                <a:srgbClr val="FF0000"/>
              </a:solidFill>
              <a:effectLst>
                <a:outerShdw blurRad="38100" dist="38100" dir="2700000" algn="tl">
                  <a:srgbClr val="000000">
                    <a:alpha val="43137"/>
                  </a:srgbClr>
                </a:outerShdw>
              </a:effectLst>
              <a:latin typeface="Vivaldi" pitchFamily="66" charset="0"/>
            </a:endParaRPr>
          </a:p>
        </p:txBody>
      </p:sp>
      <p:sp>
        <p:nvSpPr>
          <p:cNvPr id="7" name="Dikdörtgen 6"/>
          <p:cNvSpPr/>
          <p:nvPr/>
        </p:nvSpPr>
        <p:spPr>
          <a:xfrm>
            <a:off x="13187"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800" b="1" dirty="0" err="1" smtClean="0">
                <a:solidFill>
                  <a:schemeClr val="tx1"/>
                </a:solidFill>
                <a:latin typeface="Brush Script MT" panose="03060802040406070304" pitchFamily="66" charset="0"/>
              </a:rPr>
              <a:t>Idris</a:t>
            </a:r>
            <a:r>
              <a:rPr lang="tr-TR" sz="4800" b="1" dirty="0" smtClean="0">
                <a:solidFill>
                  <a:schemeClr val="tx1"/>
                </a:solidFill>
                <a:latin typeface="Brush Script MT" panose="03060802040406070304" pitchFamily="66" charset="0"/>
              </a:rPr>
              <a:t> </a:t>
            </a:r>
            <a:r>
              <a:rPr lang="tr-TR" sz="4800" b="1" dirty="0" err="1" smtClean="0">
                <a:solidFill>
                  <a:schemeClr val="tx1"/>
                </a:solidFill>
                <a:latin typeface="Brush Script MT" panose="03060802040406070304" pitchFamily="66" charset="0"/>
              </a:rPr>
              <a:t>Yavuzyigit</a:t>
            </a:r>
            <a:endParaRPr lang="tr-TR" sz="4800" b="1" dirty="0">
              <a:solidFill>
                <a:schemeClr val="tx1"/>
              </a:solidFill>
              <a:latin typeface="Brush Script MT" panose="03060802040406070304" pitchFamily="66" charset="0"/>
            </a:endParaRPr>
          </a:p>
        </p:txBody>
      </p:sp>
      <p:sp>
        <p:nvSpPr>
          <p:cNvPr id="8" name="10 Dikdörtgen"/>
          <p:cNvSpPr/>
          <p:nvPr/>
        </p:nvSpPr>
        <p:spPr>
          <a:xfrm>
            <a:off x="7770962" y="6408712"/>
            <a:ext cx="1419390" cy="307777"/>
          </a:xfrm>
          <a:prstGeom prst="rect">
            <a:avLst/>
          </a:prstGeom>
          <a:noFill/>
        </p:spPr>
        <p:txBody>
          <a:bodyPr wrap="square" anchor="ctr">
            <a:spAutoFit/>
          </a:bodyPr>
          <a:lstStyle/>
          <a:p>
            <a:pPr algn="ctr"/>
            <a:r>
              <a:rPr lang="tr-TR" sz="1400" dirty="0" smtClean="0">
                <a:latin typeface="Times New Roman" pitchFamily="18" charset="0"/>
                <a:cs typeface="Times New Roman" pitchFamily="18" charset="0"/>
              </a:rPr>
              <a:t>/</a:t>
            </a:r>
            <a:r>
              <a:rPr lang="tr-TR" sz="1400" b="1" dirty="0" err="1" smtClean="0">
                <a:latin typeface="Times New Roman" pitchFamily="18" charset="0"/>
                <a:cs typeface="Times New Roman" pitchFamily="18" charset="0"/>
              </a:rPr>
              <a:t>idrisyavuzyigit</a:t>
            </a:r>
            <a:endParaRPr lang="tr-TR" sz="1400" b="1" dirty="0" smtClean="0">
              <a:latin typeface="Times New Roman" pitchFamily="18" charset="0"/>
              <a:cs typeface="Times New Roman" pitchFamily="18" charset="0"/>
            </a:endParaRPr>
          </a:p>
        </p:txBody>
      </p:sp>
      <p:pic>
        <p:nvPicPr>
          <p:cNvPr id="9" name="Picture 2" descr="C:\Users\şavşat müftülüğü\Desktop\RESİMLERDEN FON\twitter_circle_color-5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6336704"/>
            <a:ext cx="483429" cy="4834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şavşat müftülüğü\Desktop\RESİMLERDEN FON\fa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1223" y="6380174"/>
            <a:ext cx="439089" cy="4390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şavşat müftülüğü\Desktop\RESİMLERDEN FON\siteon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0078" y="6397710"/>
            <a:ext cx="414130" cy="4224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icons.iconarchive.com/icons/martz90/circle/512/hotmail-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0330" y="6388369"/>
            <a:ext cx="430894" cy="4308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şavşat müftülüğü\Desktop\20150206_11145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820" r="46417" b="8169"/>
          <a:stretch/>
        </p:blipFill>
        <p:spPr bwMode="auto">
          <a:xfrm>
            <a:off x="-39733" y="2708920"/>
            <a:ext cx="2739525" cy="30544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8 Dikdörtgen"/>
          <p:cNvSpPr>
            <a:spLocks noChangeArrowheads="1"/>
          </p:cNvSpPr>
          <p:nvPr/>
        </p:nvSpPr>
        <p:spPr bwMode="auto">
          <a:xfrm>
            <a:off x="2699792" y="3669412"/>
            <a:ext cx="6085100" cy="1415772"/>
          </a:xfrm>
          <a:prstGeom prst="rect">
            <a:avLst/>
          </a:prstGeom>
          <a:noFill/>
          <a:ln w="9525">
            <a:noFill/>
            <a:miter lim="800000"/>
            <a:headEnd/>
            <a:tailEnd/>
          </a:ln>
        </p:spPr>
        <p:txBody>
          <a:bodyPr wrap="square">
            <a:spAutoFit/>
          </a:bodyPr>
          <a:lstStyle/>
          <a:p>
            <a:pPr algn="ctr"/>
            <a:r>
              <a:rPr lang="tr-TR" sz="5400" b="1" dirty="0" smtClean="0">
                <a:latin typeface="Vivaldi" pitchFamily="66" charset="0"/>
                <a:cs typeface="Times New Roman" pitchFamily="18" charset="0"/>
              </a:rPr>
              <a:t>İ</a:t>
            </a:r>
            <a:r>
              <a:rPr lang="tr-TR" sz="5400" b="1" dirty="0" smtClean="0">
                <a:latin typeface="Times New Roman" pitchFamily="18" charset="0"/>
                <a:cs typeface="Times New Roman" pitchFamily="18" charset="0"/>
              </a:rPr>
              <a:t>dris YAVUZYİĞİT</a:t>
            </a:r>
          </a:p>
          <a:p>
            <a:pPr algn="ctr"/>
            <a:r>
              <a:rPr lang="tr-TR" sz="3200" dirty="0" smtClean="0">
                <a:latin typeface="Times New Roman" pitchFamily="18" charset="0"/>
                <a:cs typeface="Times New Roman" pitchFamily="18" charset="0"/>
              </a:rPr>
              <a:t>Çınarcık Müftüsü</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dn.zeltser.com/wp-content/uploads/2011/06/tumblr_lmpmijk9NS1qd9o7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293096"/>
            <a:ext cx="7128792" cy="3267578"/>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0" y="1052736"/>
            <a:ext cx="9144000" cy="3672408"/>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tr-TR" sz="3600" b="1" dirty="0">
                <a:solidFill>
                  <a:schemeClr val="tx1"/>
                </a:solidFill>
              </a:rPr>
              <a:t>Sayılı günlerin ömrü azdır, hiç farkında olmadan gelir geçer.</a:t>
            </a:r>
            <a:r>
              <a:rPr lang="tr-TR" sz="3600" dirty="0">
                <a:solidFill>
                  <a:schemeClr val="tx1"/>
                </a:solidFill>
              </a:rPr>
              <a:t> </a:t>
            </a:r>
            <a:endParaRPr lang="tr-TR" sz="3600" dirty="0" smtClean="0">
              <a:solidFill>
                <a:schemeClr val="tx1"/>
              </a:solidFill>
            </a:endParaRPr>
          </a:p>
          <a:p>
            <a:pPr algn="just"/>
            <a:r>
              <a:rPr lang="tr-TR" sz="3600" dirty="0" smtClean="0">
                <a:solidFill>
                  <a:srgbClr val="FF0000"/>
                </a:solidFill>
              </a:rPr>
              <a:t>Ramazan </a:t>
            </a:r>
            <a:r>
              <a:rPr lang="tr-TR" sz="3600" dirty="0">
                <a:solidFill>
                  <a:srgbClr val="FF0000"/>
                </a:solidFill>
              </a:rPr>
              <a:t>da </a:t>
            </a:r>
            <a:r>
              <a:rPr lang="tr-TR" sz="3600" b="1" u="sng" dirty="0" smtClean="0">
                <a:solidFill>
                  <a:srgbClr val="FF0000"/>
                </a:solidFill>
              </a:rPr>
              <a:t>daha </a:t>
            </a:r>
            <a:r>
              <a:rPr lang="tr-TR" sz="3600" b="1" u="sng" dirty="0">
                <a:solidFill>
                  <a:srgbClr val="FF0000"/>
                </a:solidFill>
              </a:rPr>
              <a:t>dün başlamış </a:t>
            </a:r>
            <a:r>
              <a:rPr lang="tr-TR" sz="3600" b="1" u="sng" dirty="0" smtClean="0">
                <a:solidFill>
                  <a:srgbClr val="FF0000"/>
                </a:solidFill>
              </a:rPr>
              <a:t>gibi farkına varmadan yarın biter. </a:t>
            </a:r>
          </a:p>
          <a:p>
            <a:pPr algn="just"/>
            <a:endParaRPr lang="tr-TR" sz="3600" dirty="0" smtClean="0">
              <a:solidFill>
                <a:schemeClr val="tx1"/>
              </a:solidFill>
            </a:endParaRPr>
          </a:p>
          <a:p>
            <a:pPr algn="just"/>
            <a:r>
              <a:rPr lang="tr-TR" sz="3600" b="1" dirty="0" smtClean="0">
                <a:solidFill>
                  <a:srgbClr val="FF0000"/>
                </a:solidFill>
                <a:effectLst>
                  <a:outerShdw blurRad="38100" dist="38100" dir="2700000" algn="tl">
                    <a:srgbClr val="000000">
                      <a:alpha val="43137"/>
                    </a:srgbClr>
                  </a:outerShdw>
                </a:effectLst>
              </a:rPr>
              <a:t>Düşünün ki ömrümüzden </a:t>
            </a:r>
            <a:r>
              <a:rPr lang="tr-TR" sz="3600" b="1" dirty="0">
                <a:solidFill>
                  <a:srgbClr val="FF0000"/>
                </a:solidFill>
                <a:effectLst>
                  <a:outerShdw blurRad="38100" dist="38100" dir="2700000" algn="tl">
                    <a:srgbClr val="000000">
                      <a:alpha val="43137"/>
                    </a:srgbClr>
                  </a:outerShdw>
                </a:effectLst>
              </a:rPr>
              <a:t>30 gün daha </a:t>
            </a:r>
            <a:r>
              <a:rPr lang="tr-TR" sz="3600" b="1" dirty="0" smtClean="0">
                <a:solidFill>
                  <a:srgbClr val="FF0000"/>
                </a:solidFill>
                <a:effectLst>
                  <a:outerShdw blurRad="38100" dist="38100" dir="2700000" algn="tl">
                    <a:srgbClr val="000000">
                      <a:alpha val="43137"/>
                    </a:srgbClr>
                  </a:outerShdw>
                </a:effectLst>
              </a:rPr>
              <a:t>gidecek.</a:t>
            </a:r>
            <a:endParaRPr lang="tr-TR" sz="3600" dirty="0">
              <a:solidFill>
                <a:srgbClr val="FF0000"/>
              </a:solidFill>
              <a:effectLst>
                <a:outerShdw blurRad="38100" dist="38100" dir="2700000" algn="tl">
                  <a:srgbClr val="000000">
                    <a:alpha val="43137"/>
                  </a:srgbClr>
                </a:outerShdw>
              </a:effectLst>
            </a:endParaRPr>
          </a:p>
        </p:txBody>
      </p:sp>
      <p:sp>
        <p:nvSpPr>
          <p:cNvPr id="3" name="4 Dikdörtgen"/>
          <p:cNvSpPr/>
          <p:nvPr/>
        </p:nvSpPr>
        <p:spPr>
          <a:xfrm>
            <a:off x="251520"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effectLst>
                  <a:outerShdw blurRad="38100" dist="38100" dir="2700000" algn="tl">
                    <a:srgbClr val="000000">
                      <a:alpha val="43137"/>
                    </a:srgbClr>
                  </a:outerShdw>
                </a:effectLst>
              </a:rPr>
              <a:t>11 AYIN SULTANI RAMAZAN</a:t>
            </a:r>
            <a:endParaRPr lang="tr-TR"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6544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251520" y="1340768"/>
            <a:ext cx="8568952" cy="5256584"/>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tr-TR" sz="2400" dirty="0" smtClean="0">
                <a:solidFill>
                  <a:schemeClr val="tx1"/>
                </a:solidFill>
              </a:rPr>
              <a:t>Yaşadığımız hayatın </a:t>
            </a:r>
            <a:r>
              <a:rPr lang="tr-TR" sz="2400" dirty="0">
                <a:solidFill>
                  <a:schemeClr val="tx1"/>
                </a:solidFill>
              </a:rPr>
              <a:t>her </a:t>
            </a:r>
            <a:r>
              <a:rPr lang="tr-TR" sz="2400" dirty="0" smtClean="0">
                <a:solidFill>
                  <a:schemeClr val="tx1"/>
                </a:solidFill>
              </a:rPr>
              <a:t>devresi </a:t>
            </a:r>
            <a:r>
              <a:rPr lang="tr-TR" sz="2400" dirty="0">
                <a:solidFill>
                  <a:schemeClr val="tx1"/>
                </a:solidFill>
              </a:rPr>
              <a:t>için nice hazırlıklar yapmışızdır. </a:t>
            </a:r>
            <a:endParaRPr lang="tr-TR" sz="2400" dirty="0" smtClean="0">
              <a:solidFill>
                <a:schemeClr val="tx1"/>
              </a:solidFill>
            </a:endParaRPr>
          </a:p>
          <a:p>
            <a:pPr marL="342900" indent="-342900" algn="just" fontAlgn="auto">
              <a:spcBef>
                <a:spcPts val="0"/>
              </a:spcBef>
              <a:spcAft>
                <a:spcPts val="0"/>
              </a:spcAft>
              <a:buFont typeface="Arial" panose="020B0604020202020204" pitchFamily="34" charset="0"/>
              <a:buChar char="•"/>
              <a:defRPr/>
            </a:pPr>
            <a:r>
              <a:rPr lang="tr-TR" sz="2400" dirty="0" smtClean="0">
                <a:solidFill>
                  <a:schemeClr val="tx1"/>
                </a:solidFill>
              </a:rPr>
              <a:t>Sünnet </a:t>
            </a:r>
            <a:r>
              <a:rPr lang="tr-TR" sz="2400" dirty="0">
                <a:solidFill>
                  <a:schemeClr val="tx1"/>
                </a:solidFill>
              </a:rPr>
              <a:t>olmuşuz, </a:t>
            </a:r>
            <a:r>
              <a:rPr lang="tr-TR" sz="2400" b="1" dirty="0">
                <a:solidFill>
                  <a:schemeClr val="tx1"/>
                </a:solidFill>
              </a:rPr>
              <a:t>Askere gitmişizdir</a:t>
            </a:r>
            <a:r>
              <a:rPr lang="tr-TR" sz="2400" dirty="0">
                <a:solidFill>
                  <a:schemeClr val="tx1"/>
                </a:solidFill>
              </a:rPr>
              <a:t>. </a:t>
            </a:r>
            <a:endParaRPr lang="tr-TR" sz="2400" dirty="0" smtClean="0">
              <a:solidFill>
                <a:schemeClr val="tx1"/>
              </a:solidFill>
            </a:endParaRPr>
          </a:p>
          <a:p>
            <a:pPr marL="342900" indent="-342900" algn="just" fontAlgn="auto">
              <a:spcBef>
                <a:spcPts val="0"/>
              </a:spcBef>
              <a:spcAft>
                <a:spcPts val="0"/>
              </a:spcAft>
              <a:buFont typeface="Arial" panose="020B0604020202020204" pitchFamily="34" charset="0"/>
              <a:buChar char="•"/>
              <a:defRPr/>
            </a:pPr>
            <a:r>
              <a:rPr lang="tr-TR" sz="2400" dirty="0" smtClean="0">
                <a:solidFill>
                  <a:srgbClr val="FF0000"/>
                </a:solidFill>
              </a:rPr>
              <a:t>Düğün </a:t>
            </a:r>
            <a:r>
              <a:rPr lang="tr-TR" sz="2400" dirty="0">
                <a:solidFill>
                  <a:srgbClr val="FF0000"/>
                </a:solidFill>
              </a:rPr>
              <a:t>hazırlığımız bizler için bir başka dönüm noktasıdır. </a:t>
            </a:r>
            <a:endParaRPr lang="tr-TR" sz="2400" dirty="0" smtClean="0">
              <a:solidFill>
                <a:srgbClr val="FF0000"/>
              </a:solidFill>
            </a:endParaRPr>
          </a:p>
          <a:p>
            <a:pPr marL="342900" indent="-342900" algn="just" fontAlgn="auto">
              <a:spcBef>
                <a:spcPts val="0"/>
              </a:spcBef>
              <a:spcAft>
                <a:spcPts val="0"/>
              </a:spcAft>
              <a:buFont typeface="Arial" panose="020B0604020202020204" pitchFamily="34" charset="0"/>
              <a:buChar char="•"/>
              <a:defRPr/>
            </a:pPr>
            <a:r>
              <a:rPr lang="tr-TR" sz="2400" dirty="0" smtClean="0">
                <a:solidFill>
                  <a:srgbClr val="0070C0"/>
                </a:solidFill>
              </a:rPr>
              <a:t>Gelinlik </a:t>
            </a:r>
            <a:r>
              <a:rPr lang="tr-TR" sz="2400" dirty="0">
                <a:solidFill>
                  <a:srgbClr val="0070C0"/>
                </a:solidFill>
              </a:rPr>
              <a:t>kızlar bu gün için nice çeyizler düzmüşlerdir. </a:t>
            </a:r>
          </a:p>
          <a:p>
            <a:pPr marL="342900" indent="-342900" algn="just" fontAlgn="auto">
              <a:spcBef>
                <a:spcPts val="0"/>
              </a:spcBef>
              <a:spcAft>
                <a:spcPts val="0"/>
              </a:spcAft>
              <a:buFont typeface="Arial" panose="020B0604020202020204" pitchFamily="34" charset="0"/>
              <a:buChar char="•"/>
              <a:defRPr/>
            </a:pPr>
            <a:r>
              <a:rPr lang="tr-TR" sz="2400" b="1" dirty="0" smtClean="0">
                <a:solidFill>
                  <a:schemeClr val="tx1"/>
                </a:solidFill>
              </a:rPr>
              <a:t>Çocuğumuz </a:t>
            </a:r>
            <a:r>
              <a:rPr lang="tr-TR" sz="2400" b="1" dirty="0">
                <a:solidFill>
                  <a:schemeClr val="tx1"/>
                </a:solidFill>
              </a:rPr>
              <a:t>olmasına yakın onun için hazırlıklar yapmışızdır.</a:t>
            </a:r>
            <a:r>
              <a:rPr lang="tr-TR" sz="2400" dirty="0">
                <a:solidFill>
                  <a:schemeClr val="tx1"/>
                </a:solidFill>
              </a:rPr>
              <a:t> </a:t>
            </a:r>
            <a:endParaRPr lang="tr-TR" sz="2400" dirty="0" smtClean="0">
              <a:solidFill>
                <a:schemeClr val="tx1"/>
              </a:solidFill>
            </a:endParaRPr>
          </a:p>
          <a:p>
            <a:pPr marL="342900" indent="-342900" algn="just" fontAlgn="auto">
              <a:spcBef>
                <a:spcPts val="0"/>
              </a:spcBef>
              <a:spcAft>
                <a:spcPts val="0"/>
              </a:spcAft>
              <a:buFont typeface="Arial" panose="020B0604020202020204" pitchFamily="34" charset="0"/>
              <a:buChar char="•"/>
              <a:defRPr/>
            </a:pPr>
            <a:r>
              <a:rPr lang="tr-TR" sz="2400" dirty="0" smtClean="0">
                <a:solidFill>
                  <a:srgbClr val="7030A0"/>
                </a:solidFill>
              </a:rPr>
              <a:t>Okula </a:t>
            </a:r>
            <a:r>
              <a:rPr lang="tr-TR" sz="2400" dirty="0">
                <a:solidFill>
                  <a:srgbClr val="7030A0"/>
                </a:solidFill>
              </a:rPr>
              <a:t>giden evlatlarımız için okul hazırlığı yapmaktayız. </a:t>
            </a:r>
            <a:endParaRPr lang="tr-TR" sz="2400" dirty="0" smtClean="0">
              <a:solidFill>
                <a:srgbClr val="7030A0"/>
              </a:solidFill>
            </a:endParaRPr>
          </a:p>
          <a:p>
            <a:pPr marL="342900" indent="-342900" algn="just" fontAlgn="auto">
              <a:spcBef>
                <a:spcPts val="0"/>
              </a:spcBef>
              <a:spcAft>
                <a:spcPts val="0"/>
              </a:spcAft>
              <a:buFont typeface="Arial" panose="020B0604020202020204" pitchFamily="34" charset="0"/>
              <a:buChar char="•"/>
              <a:defRPr/>
            </a:pPr>
            <a:r>
              <a:rPr lang="tr-TR" sz="2400" dirty="0" smtClean="0">
                <a:solidFill>
                  <a:srgbClr val="FF0000"/>
                </a:solidFill>
              </a:rPr>
              <a:t>Kış </a:t>
            </a:r>
            <a:r>
              <a:rPr lang="tr-TR" sz="2400" dirty="0">
                <a:solidFill>
                  <a:srgbClr val="FF0000"/>
                </a:solidFill>
              </a:rPr>
              <a:t>gelmeden kış için hazırlık yaparız, odun, kömür, kışlık erzak, un, şeker vs. </a:t>
            </a:r>
            <a:r>
              <a:rPr lang="tr-TR" sz="2400" dirty="0" smtClean="0">
                <a:solidFill>
                  <a:srgbClr val="FF0000"/>
                </a:solidFill>
              </a:rPr>
              <a:t>alırız.</a:t>
            </a:r>
          </a:p>
          <a:p>
            <a:pPr marL="342900" indent="-342900" algn="just" fontAlgn="auto">
              <a:spcBef>
                <a:spcPts val="0"/>
              </a:spcBef>
              <a:spcAft>
                <a:spcPts val="0"/>
              </a:spcAft>
              <a:buFont typeface="Arial" panose="020B0604020202020204" pitchFamily="34" charset="0"/>
              <a:buChar char="•"/>
              <a:defRPr/>
            </a:pPr>
            <a:r>
              <a:rPr lang="tr-TR" sz="2400" dirty="0" smtClean="0">
                <a:solidFill>
                  <a:srgbClr val="002060"/>
                </a:solidFill>
              </a:rPr>
              <a:t>uzaklardan </a:t>
            </a:r>
            <a:r>
              <a:rPr lang="tr-TR" sz="2400" dirty="0">
                <a:solidFill>
                  <a:srgbClr val="002060"/>
                </a:solidFill>
              </a:rPr>
              <a:t>bir sevdiğimizin bizi ziyarete, bize misafirliği geleceğini haber alınca onu karşılamak için hazırlık yaparız. Evimizi temizler, güzel yemekler yaptırırız. Ki misafirimize mahcup olmayalım. </a:t>
            </a:r>
          </a:p>
          <a:p>
            <a:pPr algn="just" fontAlgn="auto">
              <a:spcBef>
                <a:spcPts val="0"/>
              </a:spcBef>
              <a:spcAft>
                <a:spcPts val="0"/>
              </a:spcAft>
              <a:defRPr/>
            </a:pPr>
            <a:r>
              <a:rPr lang="tr-TR" sz="2400" b="1" u="sng" dirty="0" smtClean="0">
                <a:solidFill>
                  <a:srgbClr val="FF0000"/>
                </a:solidFill>
              </a:rPr>
              <a:t>Hazırlık yapılan şeyin değeri anlaşıldığı müddetçe ona yapılan hazırlıkta daha güzel olacaktır.</a:t>
            </a:r>
            <a:r>
              <a:rPr lang="tr-TR" sz="2400" dirty="0" smtClean="0">
                <a:solidFill>
                  <a:srgbClr val="FF0000"/>
                </a:solidFill>
              </a:rPr>
              <a:t> </a:t>
            </a:r>
          </a:p>
        </p:txBody>
      </p:sp>
      <p:sp>
        <p:nvSpPr>
          <p:cNvPr id="3" name="4 Dikdörtgen"/>
          <p:cNvSpPr/>
          <p:nvPr/>
        </p:nvSpPr>
        <p:spPr>
          <a:xfrm>
            <a:off x="251520"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effectLst>
                  <a:outerShdw blurRad="38100" dist="38100" dir="2700000" algn="tl">
                    <a:srgbClr val="000000">
                      <a:alpha val="43137"/>
                    </a:srgbClr>
                  </a:outerShdw>
                </a:effectLst>
              </a:rPr>
              <a:t>11 AYIN SULTANI RAMAZAN İÇİN HAZIRLIKLARIMIZ</a:t>
            </a:r>
            <a:endParaRPr lang="tr-TR" sz="28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şavşat müftülüğü\Desktop\ramazan\RAMAZAN_by_Elia_Sty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3796"/>
            <a:ext cx="9144000" cy="5724204"/>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251520" y="1340768"/>
            <a:ext cx="8568952" cy="4176464"/>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9600" b="1" spc="50" dirty="0" smtClean="0">
                <a:ln w="9525" cmpd="sng">
                  <a:solidFill>
                    <a:schemeClr val="accent1"/>
                  </a:solidFill>
                  <a:prstDash val="solid"/>
                </a:ln>
                <a:solidFill>
                  <a:srgbClr val="70AD47">
                    <a:tint val="1000"/>
                  </a:srgbClr>
                </a:solidFill>
                <a:effectLst>
                  <a:glow rad="38100">
                    <a:schemeClr val="accent1">
                      <a:alpha val="40000"/>
                    </a:schemeClr>
                  </a:glow>
                </a:effectLst>
              </a:rPr>
              <a:t>MİSAFİR </a:t>
            </a:r>
            <a:r>
              <a:rPr lang="tr-TR" sz="115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BEREKTİYLE </a:t>
            </a:r>
            <a:r>
              <a:rPr lang="tr-TR" sz="9600" b="1" spc="50" dirty="0" smtClean="0">
                <a:ln w="9525" cmpd="sng">
                  <a:solidFill>
                    <a:schemeClr val="accent1"/>
                  </a:solidFill>
                  <a:prstDash val="solid"/>
                </a:ln>
                <a:solidFill>
                  <a:srgbClr val="70AD47">
                    <a:tint val="1000"/>
                  </a:srgbClr>
                </a:solidFill>
                <a:effectLst>
                  <a:glow rad="38100">
                    <a:schemeClr val="accent1">
                      <a:alpha val="40000"/>
                    </a:schemeClr>
                  </a:glow>
                </a:effectLst>
              </a:rPr>
              <a:t>GELİR</a:t>
            </a:r>
            <a:endParaRPr lang="tr-TR" sz="9600" b="1" dirty="0" smtClean="0">
              <a:solidFill>
                <a:srgbClr val="FF0000"/>
              </a:solidFill>
              <a:effectLst>
                <a:outerShdw blurRad="38100" dist="38100" dir="2700000" algn="tl">
                  <a:srgbClr val="000000">
                    <a:alpha val="43137"/>
                  </a:srgbClr>
                </a:outerShdw>
              </a:effectLst>
            </a:endParaRPr>
          </a:p>
        </p:txBody>
      </p:sp>
      <p:sp>
        <p:nvSpPr>
          <p:cNvPr id="3"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effectLst>
                  <a:outerShdw blurRad="38100" dist="38100" dir="2700000" algn="tl">
                    <a:srgbClr val="000000">
                      <a:alpha val="43137"/>
                    </a:srgbClr>
                  </a:outerShdw>
                </a:effectLst>
              </a:rPr>
              <a:t>11 AYIN SULTANI RAMAZAN MİSAFİRİMİZDİR</a:t>
            </a:r>
            <a:endParaRPr lang="tr-TR" sz="3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822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Yuvarlatılmış Dikdörtgen"/>
          <p:cNvSpPr/>
          <p:nvPr/>
        </p:nvSpPr>
        <p:spPr>
          <a:xfrm>
            <a:off x="107504" y="142852"/>
            <a:ext cx="8072494" cy="392933"/>
          </a:xfrm>
          <a:prstGeom prst="roundRect">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KUR’AN RAMAZAN AYI’NDA İNMEYE BAŞLAMIŞTIR</a:t>
            </a:r>
          </a:p>
        </p:txBody>
      </p:sp>
      <p:sp>
        <p:nvSpPr>
          <p:cNvPr id="19" name="18 Yuvarlatılmış Dikdörtgen"/>
          <p:cNvSpPr/>
          <p:nvPr/>
        </p:nvSpPr>
        <p:spPr>
          <a:xfrm>
            <a:off x="107504" y="642918"/>
            <a:ext cx="8072494" cy="392933"/>
          </a:xfrm>
          <a:prstGeom prst="roundRect">
            <a:avLst/>
          </a:prstGeom>
          <a:solidFill>
            <a:srgbClr val="FF0000"/>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FARZ OLAN ORUÇ RAMAZAN AYI’NDA TUTULUR</a:t>
            </a:r>
          </a:p>
        </p:txBody>
      </p:sp>
      <p:sp>
        <p:nvSpPr>
          <p:cNvPr id="20" name="19 Yuvarlatılmış Dikdörtgen"/>
          <p:cNvSpPr/>
          <p:nvPr/>
        </p:nvSpPr>
        <p:spPr>
          <a:xfrm>
            <a:off x="107504" y="1142984"/>
            <a:ext cx="8072494" cy="392933"/>
          </a:xfrm>
          <a:prstGeom prst="roundRect">
            <a:avLst/>
          </a:prstGeom>
          <a:solidFill>
            <a:srgbClr val="FFC000"/>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BİN AYDAN KIYMETLİOLAN KADİR GECESİ RAMAZAN’DADIR</a:t>
            </a:r>
          </a:p>
        </p:txBody>
      </p:sp>
      <p:sp>
        <p:nvSpPr>
          <p:cNvPr id="21" name="20 Yuvarlatılmış Dikdörtgen"/>
          <p:cNvSpPr/>
          <p:nvPr/>
        </p:nvSpPr>
        <p:spPr>
          <a:xfrm>
            <a:off x="107504" y="1678745"/>
            <a:ext cx="8072494" cy="392933"/>
          </a:xfrm>
          <a:prstGeom prst="roundRect">
            <a:avLst/>
          </a:prstGeom>
          <a:solidFill>
            <a:srgbClr val="92D050"/>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TERAVİH NAMAZI RAMAZAN AYINDA KILINIR</a:t>
            </a:r>
          </a:p>
        </p:txBody>
      </p:sp>
      <p:sp>
        <p:nvSpPr>
          <p:cNvPr id="22" name="21 Yuvarlatılmış Dikdörtgen"/>
          <p:cNvSpPr/>
          <p:nvPr/>
        </p:nvSpPr>
        <p:spPr>
          <a:xfrm>
            <a:off x="107504" y="2214554"/>
            <a:ext cx="8072494" cy="535809"/>
          </a:xfrm>
          <a:prstGeom prst="roundRect">
            <a:avLst/>
          </a:prstGeom>
          <a:solidFill>
            <a:srgbClr val="00B0F0"/>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RAMAZAN AYINDA CENNET KAPILARI AÇILIR, CEHENNEM KAPILARI KAPANIR, ŞEYTANLAR ZİNCİRE VURULUR</a:t>
            </a:r>
          </a:p>
        </p:txBody>
      </p:sp>
      <p:sp>
        <p:nvSpPr>
          <p:cNvPr id="24" name="23 Yuvarlatılmış Dikdörtgen"/>
          <p:cNvSpPr/>
          <p:nvPr/>
        </p:nvSpPr>
        <p:spPr>
          <a:xfrm>
            <a:off x="107504" y="2893191"/>
            <a:ext cx="8072494" cy="392933"/>
          </a:xfrm>
          <a:prstGeom prst="roundRect">
            <a:avLst/>
          </a:prstGeom>
          <a:solidFill>
            <a:srgbClr val="7030A0"/>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6. RAMAZAN’I İHYA EDENLERİN GÜNAHLARI BAĞIŞLANIR</a:t>
            </a:r>
          </a:p>
        </p:txBody>
      </p:sp>
      <p:sp>
        <p:nvSpPr>
          <p:cNvPr id="25" name="24 Yuvarlatılmış Dikdörtgen"/>
          <p:cNvSpPr/>
          <p:nvPr/>
        </p:nvSpPr>
        <p:spPr>
          <a:xfrm>
            <a:off x="107504" y="3393257"/>
            <a:ext cx="8072494" cy="392933"/>
          </a:xfrm>
          <a:prstGeom prst="roundRect">
            <a:avLst/>
          </a:prstGeom>
          <a:solidFill>
            <a:schemeClr val="accent6">
              <a:lumMod val="50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7. RAMAZAN’DA SEVAPLAR </a:t>
            </a: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KAT KAT </a:t>
            </a: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YAZILMAKTADIR</a:t>
            </a:r>
          </a:p>
        </p:txBody>
      </p:sp>
      <p:sp>
        <p:nvSpPr>
          <p:cNvPr id="26" name="25 Yuvarlatılmış Dikdörtgen"/>
          <p:cNvSpPr/>
          <p:nvPr/>
        </p:nvSpPr>
        <p:spPr>
          <a:xfrm>
            <a:off x="107504" y="3857628"/>
            <a:ext cx="8072494" cy="392933"/>
          </a:xfrm>
          <a:prstGeom prst="roundRect">
            <a:avLst/>
          </a:prstGeom>
          <a:solidFill>
            <a:schemeClr val="accent6">
              <a:lumMod val="75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8. RAMAZAN MUKABELE AYIDIR</a:t>
            </a:r>
          </a:p>
        </p:txBody>
      </p:sp>
      <p:sp>
        <p:nvSpPr>
          <p:cNvPr id="27" name="26 Yuvarlatılmış Dikdörtgen"/>
          <p:cNvSpPr/>
          <p:nvPr/>
        </p:nvSpPr>
        <p:spPr>
          <a:xfrm>
            <a:off x="107504" y="4357694"/>
            <a:ext cx="8072494" cy="392933"/>
          </a:xfrm>
          <a:prstGeom prst="roundRect">
            <a:avLst/>
          </a:prstGeom>
          <a:solidFill>
            <a:schemeClr val="accent3">
              <a:lumMod val="60000"/>
              <a:lumOff val="40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9. İ’TİKAF İBADETİ RAMAZAN AYINDA GERÇEKLEŞTİRİLİR</a:t>
            </a:r>
          </a:p>
        </p:txBody>
      </p:sp>
      <p:sp>
        <p:nvSpPr>
          <p:cNvPr id="28" name="27 Yuvarlatılmış Dikdörtgen"/>
          <p:cNvSpPr/>
          <p:nvPr/>
        </p:nvSpPr>
        <p:spPr>
          <a:xfrm>
            <a:off x="107504" y="4857760"/>
            <a:ext cx="8072494" cy="392933"/>
          </a:xfrm>
          <a:prstGeom prst="roundRect">
            <a:avLst/>
          </a:prstGeom>
          <a:solidFill>
            <a:srgbClr val="C00000"/>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10. FİTRE (SADAKA-İ FITR) RAMAZAN AYINA MAHSUSTUR</a:t>
            </a:r>
          </a:p>
        </p:txBody>
      </p:sp>
      <p:sp>
        <p:nvSpPr>
          <p:cNvPr id="29" name="28 Yuvarlatılmış Dikdörtgen"/>
          <p:cNvSpPr/>
          <p:nvPr/>
        </p:nvSpPr>
        <p:spPr>
          <a:xfrm>
            <a:off x="107504" y="5357826"/>
            <a:ext cx="8072494" cy="392933"/>
          </a:xfrm>
          <a:prstGeom prst="roundRect">
            <a:avLst/>
          </a:prstGeom>
          <a:solidFill>
            <a:schemeClr val="bg1">
              <a:lumMod val="75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11. PEYGAMBERLİK RAMAZAN AYINDA VERİLMİŞTİR</a:t>
            </a:r>
          </a:p>
        </p:txBody>
      </p:sp>
      <p:sp>
        <p:nvSpPr>
          <p:cNvPr id="30" name="29 Yuvarlatılmış Dikdörtgen"/>
          <p:cNvSpPr/>
          <p:nvPr/>
        </p:nvSpPr>
        <p:spPr>
          <a:xfrm>
            <a:off x="107504" y="5857892"/>
            <a:ext cx="8072494" cy="392933"/>
          </a:xfrm>
          <a:prstGeom prst="roundRect">
            <a:avLst/>
          </a:prstGeom>
          <a:solidFill>
            <a:schemeClr val="accent2">
              <a:lumMod val="60000"/>
              <a:lumOff val="40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12. RAMAZAN SABIR </a:t>
            </a: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AYIDIR</a:t>
            </a:r>
            <a:endPar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30 Yuvarlatılmış Dikdörtgen"/>
          <p:cNvSpPr/>
          <p:nvPr/>
        </p:nvSpPr>
        <p:spPr>
          <a:xfrm>
            <a:off x="107504" y="6357958"/>
            <a:ext cx="8072494" cy="357190"/>
          </a:xfrm>
          <a:prstGeom prst="roundRect">
            <a:avLst/>
          </a:prstGeom>
          <a:solidFill>
            <a:schemeClr val="accent4">
              <a:lumMod val="60000"/>
              <a:lumOff val="40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13. RAMAZAN HER ŞEYİ </a:t>
            </a: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PAYLAŞMA VE İYİLİK </a:t>
            </a: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AYIDIR</a:t>
            </a:r>
          </a:p>
        </p:txBody>
      </p:sp>
      <p:sp>
        <p:nvSpPr>
          <p:cNvPr id="15" name="25 Yuvarlatılmış Dikdörtgen"/>
          <p:cNvSpPr/>
          <p:nvPr/>
        </p:nvSpPr>
        <p:spPr>
          <a:xfrm rot="16200000">
            <a:off x="5515918" y="3232546"/>
            <a:ext cx="6858025" cy="392933"/>
          </a:xfrm>
          <a:prstGeom prst="roundRect">
            <a:avLst/>
          </a:prstGeom>
          <a:solidFill>
            <a:schemeClr val="accent6">
              <a:lumMod val="75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15. </a:t>
            </a: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ÜMMETİ MUHAMMED’İN AYIDIR</a:t>
            </a:r>
            <a:endPar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30 Yuvarlatılmış Dikdörtgen"/>
          <p:cNvSpPr/>
          <p:nvPr/>
        </p:nvSpPr>
        <p:spPr>
          <a:xfrm rot="16200000">
            <a:off x="5068848" y="3250417"/>
            <a:ext cx="6858025" cy="357190"/>
          </a:xfrm>
          <a:prstGeom prst="roundRect">
            <a:avLst/>
          </a:prstGeom>
          <a:solidFill>
            <a:schemeClr val="accent4">
              <a:lumMod val="60000"/>
              <a:lumOff val="40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14. RAMAZAN İFTAR VE SAHUR BEREKETİDİR</a:t>
            </a:r>
          </a:p>
        </p:txBody>
      </p:sp>
      <p:sp>
        <p:nvSpPr>
          <p:cNvPr id="23" name="25 Yuvarlatılmış Dikdörtgen"/>
          <p:cNvSpPr/>
          <p:nvPr/>
        </p:nvSpPr>
        <p:spPr>
          <a:xfrm rot="16200000">
            <a:off x="4579814" y="3205162"/>
            <a:ext cx="6858025" cy="392933"/>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16. </a:t>
            </a: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TEVBE VE DUA AYIDIR</a:t>
            </a:r>
            <a:endPar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 name="25 Yuvarlatılmış Dikdörtgen"/>
          <p:cNvSpPr/>
          <p:nvPr/>
        </p:nvSpPr>
        <p:spPr>
          <a:xfrm rot="16200000">
            <a:off x="4042865" y="3205162"/>
            <a:ext cx="6858025" cy="392933"/>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17. </a:t>
            </a: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CEHD VE CİHAD AYIDIR</a:t>
            </a:r>
            <a:endPar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3" name="25 Yuvarlatılmış Dikdörtgen"/>
          <p:cNvSpPr/>
          <p:nvPr/>
        </p:nvSpPr>
        <p:spPr>
          <a:xfrm rot="16200000">
            <a:off x="3499694" y="3205162"/>
            <a:ext cx="6858025" cy="392933"/>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18. </a:t>
            </a: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HELALLEŞME AYIDIR</a:t>
            </a:r>
            <a:endPar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4" name="25 Yuvarlatılmış Dikdörtgen"/>
          <p:cNvSpPr/>
          <p:nvPr/>
        </p:nvSpPr>
        <p:spPr>
          <a:xfrm rot="16200000">
            <a:off x="2923630" y="3205162"/>
            <a:ext cx="6858025" cy="392933"/>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19. </a:t>
            </a: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VAHDET /BİRLİKTE YAŞAMA AYIDIR</a:t>
            </a:r>
            <a:endPar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5" name="25 Yuvarlatılmış Dikdörtgen"/>
          <p:cNvSpPr/>
          <p:nvPr/>
        </p:nvSpPr>
        <p:spPr>
          <a:xfrm rot="16200000">
            <a:off x="2386681" y="3205162"/>
            <a:ext cx="6858025" cy="392933"/>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 </a:t>
            </a: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SARSILMAZ İSTİKAMET AYIDIR</a:t>
            </a:r>
            <a:endPar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8437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additive="base">
                                        <p:cTn id="103" dur="500" fill="hold"/>
                                        <p:tgtEl>
                                          <p:spTgt spid="32"/>
                                        </p:tgtEl>
                                        <p:attrNameLst>
                                          <p:attrName>ppt_x</p:attrName>
                                        </p:attrNameLst>
                                      </p:cBhvr>
                                      <p:tavLst>
                                        <p:tav tm="0">
                                          <p:val>
                                            <p:strVal val="#ppt_x"/>
                                          </p:val>
                                        </p:tav>
                                        <p:tav tm="100000">
                                          <p:val>
                                            <p:strVal val="#ppt_x"/>
                                          </p:val>
                                        </p:tav>
                                      </p:tavLst>
                                    </p:anim>
                                    <p:anim calcmode="lin" valueType="num">
                                      <p:cBhvr additive="base">
                                        <p:cTn id="10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additive="base">
                                        <p:cTn id="115" dur="500" fill="hold"/>
                                        <p:tgtEl>
                                          <p:spTgt spid="34"/>
                                        </p:tgtEl>
                                        <p:attrNameLst>
                                          <p:attrName>ppt_x</p:attrName>
                                        </p:attrNameLst>
                                      </p:cBhvr>
                                      <p:tavLst>
                                        <p:tav tm="0">
                                          <p:val>
                                            <p:strVal val="#ppt_x"/>
                                          </p:val>
                                        </p:tav>
                                        <p:tav tm="100000">
                                          <p:val>
                                            <p:strVal val="#ppt_x"/>
                                          </p:val>
                                        </p:tav>
                                      </p:tavLst>
                                    </p:anim>
                                    <p:anim calcmode="lin" valueType="num">
                                      <p:cBhvr additive="base">
                                        <p:cTn id="11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35"/>
                                        </p:tgtEl>
                                        <p:attrNameLst>
                                          <p:attrName>style.visibility</p:attrName>
                                        </p:attrNameLst>
                                      </p:cBhvr>
                                      <p:to>
                                        <p:strVal val="visible"/>
                                      </p:to>
                                    </p:set>
                                    <p:anim calcmode="lin" valueType="num">
                                      <p:cBhvr additive="base">
                                        <p:cTn id="121" dur="500" fill="hold"/>
                                        <p:tgtEl>
                                          <p:spTgt spid="35"/>
                                        </p:tgtEl>
                                        <p:attrNameLst>
                                          <p:attrName>ppt_x</p:attrName>
                                        </p:attrNameLst>
                                      </p:cBhvr>
                                      <p:tavLst>
                                        <p:tav tm="0">
                                          <p:val>
                                            <p:strVal val="#ppt_x"/>
                                          </p:val>
                                        </p:tav>
                                        <p:tav tm="100000">
                                          <p:val>
                                            <p:strVal val="#ppt_x"/>
                                          </p:val>
                                        </p:tav>
                                      </p:tavLst>
                                    </p:anim>
                                    <p:anim calcmode="lin" valueType="num">
                                      <p:cBhvr additive="base">
                                        <p:cTn id="12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lumemetissa.p.l.pic.centerblog.net/6c59ff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288" y="4293096"/>
            <a:ext cx="3763795" cy="2564904"/>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107504" y="1196752"/>
            <a:ext cx="8784976" cy="4896544"/>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SA" sz="3600" dirty="0">
                <a:solidFill>
                  <a:schemeClr val="tx1"/>
                </a:solidFill>
                <a:latin typeface="HASENAT" panose="01000600020000020003" pitchFamily="2" charset="-78"/>
                <a:cs typeface="HASENAT" panose="01000600020000020003" pitchFamily="2" charset="-78"/>
              </a:rPr>
              <a:t>شَهْرُ رَمَضَانَ الَّذٖى اُنْزِلَ فٖيهِ الْقُرْاٰنُ </a:t>
            </a:r>
            <a:r>
              <a:rPr lang="tr-TR" sz="900" b="1" dirty="0">
                <a:solidFill>
                  <a:srgbClr val="002060"/>
                </a:solidFill>
                <a:latin typeface="HASENAT" panose="01000600020000020003" pitchFamily="2" charset="-78"/>
                <a:cs typeface="HASENAT" panose="01000600020000020003" pitchFamily="2" charset="-78"/>
              </a:rPr>
              <a:t>	</a:t>
            </a:r>
          </a:p>
          <a:p>
            <a:pPr algn="just" fontAlgn="auto">
              <a:spcBef>
                <a:spcPts val="0"/>
              </a:spcBef>
              <a:spcAft>
                <a:spcPts val="0"/>
              </a:spcAft>
              <a:defRPr/>
            </a:pPr>
            <a:r>
              <a:rPr lang="tr-TR" sz="2000" dirty="0" smtClean="0">
                <a:solidFill>
                  <a:schemeClr val="tx1"/>
                </a:solidFill>
              </a:rPr>
              <a:t> </a:t>
            </a:r>
            <a:r>
              <a:rPr lang="tr-TR" sz="2000" dirty="0">
                <a:solidFill>
                  <a:schemeClr val="tx1"/>
                </a:solidFill>
              </a:rPr>
              <a:t>“</a:t>
            </a:r>
            <a:r>
              <a:rPr lang="tr-TR" sz="2400" dirty="0">
                <a:solidFill>
                  <a:schemeClr val="tx1"/>
                </a:solidFill>
              </a:rPr>
              <a:t>Ramazan ayı, insanlara yol gösterici, doğrunun ve doğruyu eğriden ayırmanın açık delilleri olarak </a:t>
            </a:r>
            <a:r>
              <a:rPr lang="tr-TR" sz="2400" b="1" u="sng" dirty="0">
                <a:solidFill>
                  <a:srgbClr val="0070C0"/>
                </a:solidFill>
              </a:rPr>
              <a:t>Kur'an'ın indirildiği aydır</a:t>
            </a:r>
            <a:r>
              <a:rPr lang="tr-TR" sz="2000" dirty="0">
                <a:solidFill>
                  <a:schemeClr val="tx1"/>
                </a:solidFill>
              </a:rPr>
              <a:t>…” </a:t>
            </a:r>
            <a:r>
              <a:rPr lang="tr-TR" sz="1200" dirty="0">
                <a:solidFill>
                  <a:schemeClr val="tx1"/>
                </a:solidFill>
              </a:rPr>
              <a:t>(Bakara, </a:t>
            </a:r>
            <a:r>
              <a:rPr lang="ar-SA" sz="1200" dirty="0">
                <a:solidFill>
                  <a:schemeClr val="tx1"/>
                </a:solidFill>
              </a:rPr>
              <a:t>2</a:t>
            </a:r>
            <a:r>
              <a:rPr lang="tr-TR" sz="1200" dirty="0">
                <a:solidFill>
                  <a:schemeClr val="tx1"/>
                </a:solidFill>
              </a:rPr>
              <a:t>/185)</a:t>
            </a:r>
          </a:p>
          <a:p>
            <a:pPr algn="just" fontAlgn="auto">
              <a:spcBef>
                <a:spcPts val="0"/>
              </a:spcBef>
              <a:spcAft>
                <a:spcPts val="0"/>
              </a:spcAft>
              <a:defRPr/>
            </a:pPr>
            <a:endParaRPr lang="tr-TR" sz="1200" dirty="0">
              <a:solidFill>
                <a:schemeClr val="tx1"/>
              </a:solidFill>
            </a:endParaRPr>
          </a:p>
          <a:p>
            <a:pPr algn="ctr" fontAlgn="auto">
              <a:spcBef>
                <a:spcPts val="0"/>
              </a:spcBef>
              <a:spcAft>
                <a:spcPts val="0"/>
              </a:spcAft>
              <a:defRPr/>
            </a:pPr>
            <a:r>
              <a:rPr lang="ar-AE" sz="3200" dirty="0">
                <a:solidFill>
                  <a:schemeClr val="tx1"/>
                </a:solidFill>
                <a:latin typeface="HASENAT" panose="01000600020000020003" pitchFamily="2" charset="-78"/>
                <a:cs typeface="HASENAT" panose="01000600020000020003" pitchFamily="2" charset="-78"/>
              </a:rPr>
              <a:t>حم ﴿١﴾ وَالْكِتَابِ الْمُبٖينِ ﴿٢﴾ اِنَّا اَنْزَلْنَاهُ فٖى لَيْلَةٍ مُبَارَكَةٍ اِنَّا كُنَّا مُنْذِرٖينَ ﴿٣﴾</a:t>
            </a:r>
            <a:endParaRPr lang="tr-TR" sz="3200" dirty="0">
              <a:solidFill>
                <a:schemeClr val="tx1"/>
              </a:solidFill>
              <a:latin typeface="HASENAT" panose="01000600020000020003" pitchFamily="2" charset="-78"/>
              <a:cs typeface="HASENAT" panose="01000600020000020003" pitchFamily="2" charset="-78"/>
            </a:endParaRPr>
          </a:p>
          <a:p>
            <a:pPr algn="just" fontAlgn="auto">
              <a:spcBef>
                <a:spcPts val="0"/>
              </a:spcBef>
              <a:spcAft>
                <a:spcPts val="0"/>
              </a:spcAft>
              <a:defRPr/>
            </a:pPr>
            <a:r>
              <a:rPr lang="tr-TR" sz="2400" dirty="0">
                <a:solidFill>
                  <a:schemeClr val="tx1"/>
                </a:solidFill>
              </a:rPr>
              <a:t>“Ha mim. </a:t>
            </a:r>
            <a:r>
              <a:rPr lang="tr-TR" sz="2400" dirty="0">
                <a:solidFill>
                  <a:srgbClr val="FF0000"/>
                </a:solidFill>
                <a:latin typeface="Times New Roman" pitchFamily="18" charset="0"/>
                <a:cs typeface="Times New Roman" pitchFamily="18" charset="0"/>
              </a:rPr>
              <a:t>Apaçık olan </a:t>
            </a:r>
            <a:r>
              <a:rPr lang="tr-TR" sz="2400" dirty="0" err="1">
                <a:solidFill>
                  <a:srgbClr val="FF0000"/>
                </a:solidFill>
                <a:latin typeface="Times New Roman" pitchFamily="18" charset="0"/>
                <a:cs typeface="Times New Roman" pitchFamily="18" charset="0"/>
              </a:rPr>
              <a:t>Kitab'a</a:t>
            </a:r>
            <a:r>
              <a:rPr lang="tr-TR" sz="2400" dirty="0">
                <a:solidFill>
                  <a:srgbClr val="FF0000"/>
                </a:solidFill>
                <a:latin typeface="Times New Roman" pitchFamily="18" charset="0"/>
                <a:cs typeface="Times New Roman" pitchFamily="18" charset="0"/>
              </a:rPr>
              <a:t> </a:t>
            </a:r>
            <a:r>
              <a:rPr lang="tr-TR" sz="2400" dirty="0" err="1">
                <a:solidFill>
                  <a:srgbClr val="FF0000"/>
                </a:solidFill>
                <a:latin typeface="Times New Roman" pitchFamily="18" charset="0"/>
                <a:cs typeface="Times New Roman" pitchFamily="18" charset="0"/>
              </a:rPr>
              <a:t>andolsun</a:t>
            </a:r>
            <a:r>
              <a:rPr lang="tr-TR" sz="2400" dirty="0">
                <a:solidFill>
                  <a:srgbClr val="FF0000"/>
                </a:solidFill>
                <a:latin typeface="Times New Roman" pitchFamily="18" charset="0"/>
                <a:cs typeface="Times New Roman" pitchFamily="18" charset="0"/>
              </a:rPr>
              <a:t> ki, biz onu </a:t>
            </a:r>
            <a:r>
              <a:rPr lang="tr-TR" sz="2400" b="1" dirty="0">
                <a:solidFill>
                  <a:srgbClr val="FF0000"/>
                </a:solidFill>
                <a:latin typeface="Times New Roman" pitchFamily="18" charset="0"/>
                <a:cs typeface="Times New Roman" pitchFamily="18" charset="0"/>
              </a:rPr>
              <a:t>(</a:t>
            </a:r>
            <a:r>
              <a:rPr lang="tr-TR" sz="2400" b="1" dirty="0" err="1">
                <a:solidFill>
                  <a:srgbClr val="FF0000"/>
                </a:solidFill>
                <a:latin typeface="Times New Roman" pitchFamily="18" charset="0"/>
                <a:cs typeface="Times New Roman" pitchFamily="18" charset="0"/>
              </a:rPr>
              <a:t>Kur'an'ı</a:t>
            </a:r>
            <a:r>
              <a:rPr lang="tr-TR" sz="2400" b="1" dirty="0">
                <a:solidFill>
                  <a:srgbClr val="FF0000"/>
                </a:solidFill>
                <a:latin typeface="Times New Roman" pitchFamily="18" charset="0"/>
                <a:cs typeface="Times New Roman" pitchFamily="18" charset="0"/>
              </a:rPr>
              <a:t>) mübarek bir gecede </a:t>
            </a:r>
            <a:r>
              <a:rPr lang="tr-TR" sz="2400" dirty="0">
                <a:solidFill>
                  <a:srgbClr val="FF0000"/>
                </a:solidFill>
                <a:latin typeface="Times New Roman" pitchFamily="18" charset="0"/>
                <a:cs typeface="Times New Roman" pitchFamily="18" charset="0"/>
              </a:rPr>
              <a:t>indirdik.” </a:t>
            </a:r>
            <a:r>
              <a:rPr lang="tr-TR" sz="1400" dirty="0">
                <a:solidFill>
                  <a:schemeClr val="tx1"/>
                </a:solidFill>
                <a:latin typeface="Times New Roman" pitchFamily="18" charset="0"/>
                <a:cs typeface="Times New Roman" pitchFamily="18" charset="0"/>
              </a:rPr>
              <a:t>(</a:t>
            </a:r>
            <a:r>
              <a:rPr lang="tr-TR" sz="1400" dirty="0" err="1">
                <a:solidFill>
                  <a:schemeClr val="tx1"/>
                </a:solidFill>
                <a:latin typeface="Times New Roman" pitchFamily="18" charset="0"/>
                <a:cs typeface="Times New Roman" pitchFamily="18" charset="0"/>
              </a:rPr>
              <a:t>Duhan</a:t>
            </a:r>
            <a:r>
              <a:rPr lang="tr-TR" sz="1400" dirty="0">
                <a:solidFill>
                  <a:schemeClr val="tx1"/>
                </a:solidFill>
                <a:latin typeface="Times New Roman" pitchFamily="18" charset="0"/>
                <a:cs typeface="Times New Roman" pitchFamily="18" charset="0"/>
              </a:rPr>
              <a:t> 1-3)</a:t>
            </a:r>
          </a:p>
          <a:p>
            <a:pPr algn="just" fontAlgn="auto">
              <a:spcBef>
                <a:spcPts val="0"/>
              </a:spcBef>
              <a:spcAft>
                <a:spcPts val="0"/>
              </a:spcAft>
              <a:defRPr/>
            </a:pPr>
            <a:endParaRPr lang="tr-TR" sz="1400" dirty="0">
              <a:solidFill>
                <a:schemeClr val="tx1"/>
              </a:solidFill>
              <a:latin typeface="Times New Roman" pitchFamily="18" charset="0"/>
              <a:cs typeface="Times New Roman" pitchFamily="18" charset="0"/>
            </a:endParaRPr>
          </a:p>
          <a:p>
            <a:pPr fontAlgn="auto">
              <a:spcBef>
                <a:spcPts val="0"/>
              </a:spcBef>
              <a:spcAft>
                <a:spcPts val="0"/>
              </a:spcAft>
              <a:defRPr/>
            </a:pPr>
            <a:r>
              <a:rPr lang="ar-AE" sz="3600" dirty="0">
                <a:solidFill>
                  <a:schemeClr val="tx1"/>
                </a:solidFill>
                <a:latin typeface="HASENAT" panose="01000600020000020003" pitchFamily="2" charset="-78"/>
                <a:cs typeface="HASENAT" panose="01000600020000020003" pitchFamily="2" charset="-78"/>
              </a:rPr>
              <a:t>اِنَّا اَنْزَلْنَاهُ فٖى لَيْلَةِ الْقَدْرِ </a:t>
            </a:r>
          </a:p>
          <a:p>
            <a:pPr fontAlgn="auto">
              <a:spcBef>
                <a:spcPts val="0"/>
              </a:spcBef>
              <a:spcAft>
                <a:spcPts val="0"/>
              </a:spcAft>
              <a:defRPr/>
            </a:pPr>
            <a:r>
              <a:rPr lang="tr-TR" sz="1400" dirty="0">
                <a:solidFill>
                  <a:schemeClr val="tx1"/>
                </a:solidFill>
              </a:rPr>
              <a:t>“</a:t>
            </a:r>
            <a:r>
              <a:rPr lang="tr-TR" sz="2400" dirty="0">
                <a:solidFill>
                  <a:schemeClr val="tx1"/>
                </a:solidFill>
              </a:rPr>
              <a:t>Biz onu (</a:t>
            </a:r>
            <a:r>
              <a:rPr lang="tr-TR" sz="2400" dirty="0" err="1">
                <a:solidFill>
                  <a:schemeClr val="tx1"/>
                </a:solidFill>
              </a:rPr>
              <a:t>Kur'an'ı</a:t>
            </a:r>
            <a:r>
              <a:rPr lang="tr-TR" sz="2400" dirty="0">
                <a:solidFill>
                  <a:schemeClr val="tx1"/>
                </a:solidFill>
              </a:rPr>
              <a:t>) </a:t>
            </a:r>
            <a:r>
              <a:rPr lang="tr-TR" sz="2400" b="1" dirty="0">
                <a:solidFill>
                  <a:srgbClr val="00B050"/>
                </a:solidFill>
              </a:rPr>
              <a:t>Kadir gecesinde </a:t>
            </a:r>
            <a:r>
              <a:rPr lang="tr-TR" sz="2400" dirty="0">
                <a:solidFill>
                  <a:schemeClr val="tx1"/>
                </a:solidFill>
              </a:rPr>
              <a:t>indirdik. </a:t>
            </a:r>
            <a:r>
              <a:rPr lang="tr-TR" sz="1400" dirty="0">
                <a:solidFill>
                  <a:schemeClr val="tx1"/>
                </a:solidFill>
              </a:rPr>
              <a:t>“ (Kadir 1)</a:t>
            </a:r>
            <a:endParaRPr lang="tr-TR" sz="1400" dirty="0">
              <a:solidFill>
                <a:srgbClr val="00B050"/>
              </a:solidFill>
              <a:latin typeface="Times New Roman" pitchFamily="18" charset="0"/>
              <a:cs typeface="Times New Roman" pitchFamily="18" charset="0"/>
            </a:endParaRPr>
          </a:p>
        </p:txBody>
      </p:sp>
      <p:sp>
        <p:nvSpPr>
          <p:cNvPr id="6" name="4 Dikdörtgen"/>
          <p:cNvSpPr/>
          <p:nvPr/>
        </p:nvSpPr>
        <p:spPr>
          <a:xfrm>
            <a:off x="251520" y="116632"/>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KUR’AN RAMAZAN AYI’NDA İNMEYE BAŞLAMIŞTIR</a:t>
            </a:r>
          </a:p>
        </p:txBody>
      </p:sp>
      <p:pic>
        <p:nvPicPr>
          <p:cNvPr id="2052" name="Picture 4" descr="http://i1216.photobucket.com/albums/dd374/SeVdA184/sevda_seli/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7337">
            <a:off x="-540568" y="5088614"/>
            <a:ext cx="6424824" cy="2097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9.storage.canalblog.com/97/07/937437/77345485_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71740" flipH="1">
            <a:off x="6617970" y="2322027"/>
            <a:ext cx="3044422" cy="3190554"/>
          </a:xfrm>
          <a:prstGeom prst="rect">
            <a:avLst/>
          </a:prstGeom>
          <a:noFill/>
          <a:extLst>
            <a:ext uri="{909E8E84-426E-40DD-AFC4-6F175D3DCCD1}">
              <a14:hiddenFill xmlns:a14="http://schemas.microsoft.com/office/drawing/2010/main">
                <a:solidFill>
                  <a:srgbClr val="FFFFFF"/>
                </a:solidFill>
              </a14:hiddenFill>
            </a:ext>
          </a:extLst>
        </p:spPr>
      </p:pic>
      <p:sp>
        <p:nvSpPr>
          <p:cNvPr id="6" name="4 Dikdörtgen"/>
          <p:cNvSpPr/>
          <p:nvPr/>
        </p:nvSpPr>
        <p:spPr>
          <a:xfrm>
            <a:off x="251520" y="116632"/>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KUR’AN RAMAZAN AYI’NDA İNMEYE BAŞLAMIŞTIR</a:t>
            </a:r>
          </a:p>
        </p:txBody>
      </p:sp>
      <p:pic>
        <p:nvPicPr>
          <p:cNvPr id="3076" name="Picture 4" descr="http://png-2.findicons.com/files/icons/905/style_islam/256/kur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717032"/>
            <a:ext cx="3775975" cy="3775975"/>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179511" y="1309265"/>
            <a:ext cx="7704857" cy="4634941"/>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AE" sz="3200" dirty="0">
                <a:solidFill>
                  <a:schemeClr val="tx1"/>
                </a:solidFill>
                <a:latin typeface="HASENAT" panose="01000600020000020003" pitchFamily="2" charset="-78"/>
                <a:cs typeface="HASENAT" panose="01000600020000020003" pitchFamily="2" charset="-78"/>
              </a:rPr>
              <a:t>وَقُرْاٰنًا فَرَقْنَاهُ لِتَقْرَاَهُ عَلَى النَّاسِ عَلٰى مُكْثٍ وَنَزَّلْنَاهُ تَنْزٖيلًا </a:t>
            </a:r>
            <a:endParaRPr lang="tr-TR" sz="3200" b="1" dirty="0">
              <a:solidFill>
                <a:schemeClr val="tx1"/>
              </a:solidFill>
              <a:latin typeface="HASENAT" panose="01000600020000020003" pitchFamily="2" charset="-78"/>
              <a:cs typeface="HASENAT" panose="01000600020000020003" pitchFamily="2" charset="-78"/>
            </a:endParaRPr>
          </a:p>
          <a:p>
            <a:pPr fontAlgn="auto">
              <a:spcBef>
                <a:spcPts val="0"/>
              </a:spcBef>
              <a:spcAft>
                <a:spcPts val="0"/>
              </a:spcAft>
              <a:defRPr/>
            </a:pPr>
            <a:r>
              <a:rPr lang="tr-TR" sz="2000" dirty="0" smtClean="0">
                <a:solidFill>
                  <a:schemeClr val="tx1"/>
                </a:solidFill>
              </a:rPr>
              <a:t>“</a:t>
            </a:r>
            <a:r>
              <a:rPr lang="tr-TR" sz="2400" dirty="0">
                <a:solidFill>
                  <a:schemeClr val="tx1"/>
                </a:solidFill>
              </a:rPr>
              <a:t>Biz onu, Kur'an olarak, insanlara dura dura okuyasın diye (</a:t>
            </a:r>
            <a:r>
              <a:rPr lang="tr-TR" sz="2400" dirty="0" err="1">
                <a:solidFill>
                  <a:schemeClr val="tx1"/>
                </a:solidFill>
              </a:rPr>
              <a:t>âyet</a:t>
            </a:r>
            <a:r>
              <a:rPr lang="tr-TR" sz="2400" dirty="0">
                <a:solidFill>
                  <a:schemeClr val="tx1"/>
                </a:solidFill>
              </a:rPr>
              <a:t>  </a:t>
            </a:r>
            <a:r>
              <a:rPr lang="tr-TR" sz="2400" dirty="0" err="1">
                <a:solidFill>
                  <a:schemeClr val="tx1"/>
                </a:solidFill>
              </a:rPr>
              <a:t>âyet</a:t>
            </a:r>
            <a:r>
              <a:rPr lang="tr-TR" sz="2400" dirty="0">
                <a:solidFill>
                  <a:schemeClr val="tx1"/>
                </a:solidFill>
              </a:rPr>
              <a:t>, </a:t>
            </a:r>
            <a:r>
              <a:rPr lang="tr-TR" sz="2400" dirty="0" err="1">
                <a:solidFill>
                  <a:schemeClr val="tx1"/>
                </a:solidFill>
              </a:rPr>
              <a:t>sûre</a:t>
            </a:r>
            <a:r>
              <a:rPr lang="tr-TR" sz="2400" dirty="0">
                <a:solidFill>
                  <a:schemeClr val="tx1"/>
                </a:solidFill>
              </a:rPr>
              <a:t> </a:t>
            </a:r>
            <a:r>
              <a:rPr lang="tr-TR" sz="2400" dirty="0" err="1">
                <a:solidFill>
                  <a:schemeClr val="tx1"/>
                </a:solidFill>
              </a:rPr>
              <a:t>sûre</a:t>
            </a:r>
            <a:r>
              <a:rPr lang="tr-TR" sz="2400" dirty="0">
                <a:solidFill>
                  <a:schemeClr val="tx1"/>
                </a:solidFill>
              </a:rPr>
              <a:t>) ayırdık; ve onu peyderpey indirdik.</a:t>
            </a:r>
            <a:r>
              <a:rPr lang="tr-TR" sz="2000" dirty="0">
                <a:solidFill>
                  <a:schemeClr val="tx1"/>
                </a:solidFill>
              </a:rPr>
              <a:t>” </a:t>
            </a:r>
            <a:r>
              <a:rPr lang="tr-TR" sz="1200" dirty="0">
                <a:solidFill>
                  <a:schemeClr val="tx1"/>
                </a:solidFill>
              </a:rPr>
              <a:t>(</a:t>
            </a:r>
            <a:r>
              <a:rPr lang="tr-TR" sz="1200" dirty="0" err="1">
                <a:solidFill>
                  <a:schemeClr val="tx1"/>
                </a:solidFill>
              </a:rPr>
              <a:t>İsra</a:t>
            </a:r>
            <a:r>
              <a:rPr lang="tr-TR" sz="1200" dirty="0">
                <a:solidFill>
                  <a:schemeClr val="tx1"/>
                </a:solidFill>
              </a:rPr>
              <a:t>  106)</a:t>
            </a:r>
          </a:p>
          <a:p>
            <a:pPr algn="ctr" fontAlgn="auto">
              <a:spcBef>
                <a:spcPts val="0"/>
              </a:spcBef>
              <a:spcAft>
                <a:spcPts val="0"/>
              </a:spcAft>
              <a:defRPr/>
            </a:pPr>
            <a:r>
              <a:rPr lang="ar-AE" sz="3600" dirty="0" smtClean="0">
                <a:solidFill>
                  <a:schemeClr val="tx1"/>
                </a:solidFill>
                <a:latin typeface="HASENAT" panose="01000600020000020003" pitchFamily="2" charset="-78"/>
                <a:cs typeface="HASENAT" panose="01000600020000020003" pitchFamily="2" charset="-78"/>
              </a:rPr>
              <a:t>نَوِّرُوا </a:t>
            </a:r>
            <a:r>
              <a:rPr lang="ar-AE" sz="3600" dirty="0">
                <a:solidFill>
                  <a:schemeClr val="tx1"/>
                </a:solidFill>
                <a:latin typeface="HASENAT" panose="01000600020000020003" pitchFamily="2" charset="-78"/>
                <a:cs typeface="HASENAT" panose="01000600020000020003" pitchFamily="2" charset="-78"/>
              </a:rPr>
              <a:t>مَناَزِلَكُمْ بِالصّلَاة وَقِرَاءةَ الْقُرْأَنِ</a:t>
            </a:r>
            <a:endParaRPr lang="tr-TR" sz="36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3200" dirty="0">
                <a:solidFill>
                  <a:schemeClr val="tx1"/>
                </a:solidFill>
              </a:rPr>
              <a:t>“</a:t>
            </a:r>
            <a:r>
              <a:rPr lang="tr-TR" sz="3200" b="1" dirty="0">
                <a:solidFill>
                  <a:srgbClr val="0070C0"/>
                </a:solidFill>
                <a:effectLst>
                  <a:outerShdw blurRad="38100" dist="38100" dir="2700000" algn="tl">
                    <a:srgbClr val="000000">
                      <a:alpha val="43137"/>
                    </a:srgbClr>
                  </a:outerShdw>
                </a:effectLst>
              </a:rPr>
              <a:t>Evlerinizi namaz ve </a:t>
            </a:r>
            <a:endParaRPr lang="tr-TR" sz="3200" b="1" dirty="0" smtClean="0">
              <a:solidFill>
                <a:srgbClr val="0070C0"/>
              </a:solidFill>
              <a:effectLst>
                <a:outerShdw blurRad="38100" dist="38100" dir="2700000" algn="tl">
                  <a:srgbClr val="000000">
                    <a:alpha val="43137"/>
                  </a:srgbClr>
                </a:outerShdw>
              </a:effectLst>
            </a:endParaRPr>
          </a:p>
          <a:p>
            <a:pPr algn="ctr" fontAlgn="auto">
              <a:spcBef>
                <a:spcPts val="0"/>
              </a:spcBef>
              <a:spcAft>
                <a:spcPts val="0"/>
              </a:spcAft>
              <a:defRPr/>
            </a:pPr>
            <a:r>
              <a:rPr lang="tr-TR" sz="3200" b="1" dirty="0" err="1" smtClean="0">
                <a:solidFill>
                  <a:srgbClr val="0070C0"/>
                </a:solidFill>
                <a:effectLst>
                  <a:outerShdw blurRad="38100" dist="38100" dir="2700000" algn="tl">
                    <a:srgbClr val="000000">
                      <a:alpha val="43137"/>
                    </a:srgbClr>
                  </a:outerShdw>
                </a:effectLst>
              </a:rPr>
              <a:t>kur’an</a:t>
            </a:r>
            <a:r>
              <a:rPr lang="tr-TR" sz="3200" b="1" dirty="0" smtClean="0">
                <a:solidFill>
                  <a:srgbClr val="0070C0"/>
                </a:solidFill>
                <a:effectLst>
                  <a:outerShdw blurRad="38100" dist="38100" dir="2700000" algn="tl">
                    <a:srgbClr val="000000">
                      <a:alpha val="43137"/>
                    </a:srgbClr>
                  </a:outerShdw>
                </a:effectLst>
              </a:rPr>
              <a:t> </a:t>
            </a:r>
            <a:r>
              <a:rPr lang="tr-TR" sz="3200" b="1" dirty="0">
                <a:solidFill>
                  <a:srgbClr val="0070C0"/>
                </a:solidFill>
                <a:effectLst>
                  <a:outerShdw blurRad="38100" dist="38100" dir="2700000" algn="tl">
                    <a:srgbClr val="000000">
                      <a:alpha val="43137"/>
                    </a:srgbClr>
                  </a:outerShdw>
                </a:effectLst>
              </a:rPr>
              <a:t>okuma ile aydınlatın</a:t>
            </a:r>
            <a:r>
              <a:rPr lang="tr-TR" sz="3200" dirty="0" smtClean="0">
                <a:solidFill>
                  <a:schemeClr val="tx1"/>
                </a:solidFill>
                <a:latin typeface="Times New Roman" pitchFamily="18" charset="0"/>
                <a:cs typeface="Times New Roman" pitchFamily="18" charset="0"/>
              </a:rPr>
              <a:t>.”</a:t>
            </a:r>
          </a:p>
          <a:p>
            <a:pPr algn="ctr" fontAlgn="auto">
              <a:spcBef>
                <a:spcPts val="0"/>
              </a:spcBef>
              <a:spcAft>
                <a:spcPts val="0"/>
              </a:spcAft>
              <a:defRPr/>
            </a:pPr>
            <a:r>
              <a:rPr lang="tr-TR" sz="1200" dirty="0" smtClean="0">
                <a:solidFill>
                  <a:schemeClr val="tx1"/>
                </a:solidFill>
                <a:latin typeface="Times New Roman" pitchFamily="18" charset="0"/>
                <a:cs typeface="Times New Roman" pitchFamily="18" charset="0"/>
              </a:rPr>
              <a:t> </a:t>
            </a:r>
            <a:r>
              <a:rPr lang="tr-TR" sz="1200" dirty="0">
                <a:solidFill>
                  <a:schemeClr val="tx1"/>
                </a:solidFill>
                <a:latin typeface="Times New Roman" pitchFamily="18" charset="0"/>
                <a:cs typeface="Times New Roman" pitchFamily="18" charset="0"/>
              </a:rPr>
              <a:t>(</a:t>
            </a:r>
            <a:r>
              <a:rPr lang="tr-TR" sz="1200" dirty="0" err="1">
                <a:solidFill>
                  <a:schemeClr val="tx1"/>
                </a:solidFill>
                <a:latin typeface="Times New Roman" pitchFamily="18" charset="0"/>
                <a:cs typeface="Times New Roman" pitchFamily="18" charset="0"/>
              </a:rPr>
              <a:t>Suyuti</a:t>
            </a:r>
            <a:r>
              <a:rPr lang="tr-TR" sz="1200" dirty="0">
                <a:solidFill>
                  <a:schemeClr val="tx1"/>
                </a:solidFill>
                <a:latin typeface="Times New Roman" pitchFamily="18" charset="0"/>
                <a:cs typeface="Times New Roman" pitchFamily="18" charset="0"/>
              </a:rPr>
              <a:t>, </a:t>
            </a:r>
            <a:r>
              <a:rPr lang="tr-TR" sz="1200" dirty="0" err="1">
                <a:solidFill>
                  <a:schemeClr val="tx1"/>
                </a:solidFill>
                <a:latin typeface="Times New Roman" pitchFamily="18" charset="0"/>
                <a:cs typeface="Times New Roman" pitchFamily="18" charset="0"/>
              </a:rPr>
              <a:t>cami’u’s</a:t>
            </a:r>
            <a:r>
              <a:rPr lang="tr-TR" sz="1200" dirty="0">
                <a:solidFill>
                  <a:schemeClr val="tx1"/>
                </a:solidFill>
                <a:latin typeface="Times New Roman" pitchFamily="18" charset="0"/>
                <a:cs typeface="Times New Roman" pitchFamily="18" charset="0"/>
              </a:rPr>
              <a:t> </a:t>
            </a:r>
            <a:r>
              <a:rPr lang="tr-TR" sz="1200" dirty="0" err="1">
                <a:solidFill>
                  <a:schemeClr val="tx1"/>
                </a:solidFill>
                <a:latin typeface="Times New Roman" pitchFamily="18" charset="0"/>
                <a:cs typeface="Times New Roman" pitchFamily="18" charset="0"/>
              </a:rPr>
              <a:t>Sağir</a:t>
            </a:r>
            <a:r>
              <a:rPr lang="tr-TR" sz="1200" dirty="0">
                <a:solidFill>
                  <a:schemeClr val="tx1"/>
                </a:solidFill>
                <a:latin typeface="Times New Roman" pitchFamily="18" charset="0"/>
                <a:cs typeface="Times New Roman" pitchFamily="18" charset="0"/>
              </a:rPr>
              <a:t>, no:9291)</a:t>
            </a:r>
          </a:p>
          <a:p>
            <a:pPr algn="just" fontAlgn="auto">
              <a:spcBef>
                <a:spcPts val="0"/>
              </a:spcBef>
              <a:spcAft>
                <a:spcPts val="0"/>
              </a:spcAft>
              <a:defRPr/>
            </a:pPr>
            <a:endParaRPr lang="tr-TR" sz="1400" dirty="0">
              <a:solidFill>
                <a:schemeClr val="tx1"/>
              </a:solidFill>
              <a:latin typeface="Times New Roman" pitchFamily="18" charset="0"/>
              <a:cs typeface="Times New Roman" pitchFamily="18" charset="0"/>
            </a:endParaRPr>
          </a:p>
          <a:p>
            <a:pPr algn="ctr" fontAlgn="auto">
              <a:spcBef>
                <a:spcPts val="0"/>
              </a:spcBef>
              <a:spcAft>
                <a:spcPts val="0"/>
              </a:spcAft>
              <a:defRPr/>
            </a:pPr>
            <a:r>
              <a:rPr lang="tr-TR" sz="3600" dirty="0">
                <a:solidFill>
                  <a:schemeClr val="tx1"/>
                </a:solidFill>
                <a:latin typeface="HASENAT" panose="01000600020000020003" pitchFamily="2" charset="-78"/>
                <a:cs typeface="HASENAT" panose="01000600020000020003" pitchFamily="2" charset="-78"/>
              </a:rPr>
              <a:t>	</a:t>
            </a:r>
            <a:r>
              <a:rPr lang="ar-SA" sz="3600" dirty="0">
                <a:solidFill>
                  <a:schemeClr val="tx1"/>
                </a:solidFill>
                <a:latin typeface="HASENAT" panose="01000600020000020003" pitchFamily="2" charset="-78"/>
                <a:cs typeface="HASENAT" panose="01000600020000020003" pitchFamily="2" charset="-78"/>
              </a:rPr>
              <a:t> خَيركُم مَنْ تَعَلَّمَ القُرْآنَ وَعلَّمهُ</a:t>
            </a:r>
            <a:endParaRPr lang="tr-TR" sz="36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3200" dirty="0">
                <a:solidFill>
                  <a:srgbClr val="FF0000"/>
                </a:solidFill>
                <a:latin typeface="Times New Roman" pitchFamily="18" charset="0"/>
                <a:cs typeface="Times New Roman" pitchFamily="18" charset="0"/>
              </a:rPr>
              <a:t>“</a:t>
            </a:r>
            <a:r>
              <a:rPr lang="tr-TR" sz="3200" b="1" dirty="0">
                <a:solidFill>
                  <a:srgbClr val="FF0000"/>
                </a:solidFill>
                <a:latin typeface="Times New Roman" pitchFamily="18" charset="0"/>
                <a:cs typeface="Times New Roman" pitchFamily="18" charset="0"/>
              </a:rPr>
              <a:t>Sizin en hayırlılarınız, </a:t>
            </a:r>
            <a:endParaRPr lang="tr-TR" sz="3200" b="1" dirty="0" smtClean="0">
              <a:solidFill>
                <a:srgbClr val="FF0000"/>
              </a:solidFill>
              <a:latin typeface="Times New Roman" pitchFamily="18" charset="0"/>
              <a:cs typeface="Times New Roman" pitchFamily="18" charset="0"/>
            </a:endParaRPr>
          </a:p>
          <a:p>
            <a:pPr algn="ctr" fontAlgn="auto">
              <a:spcBef>
                <a:spcPts val="0"/>
              </a:spcBef>
              <a:spcAft>
                <a:spcPts val="0"/>
              </a:spcAft>
              <a:defRPr/>
            </a:pPr>
            <a:r>
              <a:rPr lang="tr-TR" sz="3200" b="1" dirty="0" smtClean="0">
                <a:solidFill>
                  <a:srgbClr val="FF0000"/>
                </a:solidFill>
                <a:latin typeface="Times New Roman" pitchFamily="18" charset="0"/>
                <a:cs typeface="Times New Roman" pitchFamily="18" charset="0"/>
              </a:rPr>
              <a:t>Kur’an’ı </a:t>
            </a:r>
            <a:r>
              <a:rPr lang="tr-TR" sz="3200" b="1" dirty="0">
                <a:solidFill>
                  <a:srgbClr val="FF0000"/>
                </a:solidFill>
                <a:latin typeface="Times New Roman" pitchFamily="18" charset="0"/>
                <a:cs typeface="Times New Roman" pitchFamily="18" charset="0"/>
              </a:rPr>
              <a:t>öğrenen ve öğretenlerinizdir</a:t>
            </a:r>
            <a:r>
              <a:rPr lang="tr-TR" sz="24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0" y="44624"/>
            <a:ext cx="9144000" cy="6813376"/>
          </a:xfrm>
          <a:prstGeom prst="round2DiagRect">
            <a:avLst>
              <a:gd name="adj1" fmla="val 3298"/>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tr-TR" sz="2800" dirty="0" smtClean="0">
                <a:solidFill>
                  <a:schemeClr val="bg1"/>
                </a:solidFill>
                <a:latin typeface="Times New Roman" pitchFamily="18" charset="0"/>
                <a:cs typeface="Times New Roman" pitchFamily="18" charset="0"/>
              </a:rPr>
              <a:t>Kur’an-ı Kerimin </a:t>
            </a:r>
          </a:p>
          <a:p>
            <a:pPr marL="342900" indent="-342900" algn="just" fontAlgn="auto">
              <a:spcBef>
                <a:spcPts val="0"/>
              </a:spcBef>
              <a:spcAft>
                <a:spcPts val="0"/>
              </a:spcAft>
              <a:buFont typeface="Arial" panose="020B0604020202020204" pitchFamily="34" charset="0"/>
              <a:buChar char="•"/>
              <a:defRPr/>
            </a:pPr>
            <a:r>
              <a:rPr lang="tr-TR" sz="2800" b="1" dirty="0" smtClean="0">
                <a:solidFill>
                  <a:srgbClr val="FFFF00"/>
                </a:solidFill>
                <a:latin typeface="Times New Roman" pitchFamily="18" charset="0"/>
                <a:cs typeface="Times New Roman" pitchFamily="18" charset="0"/>
              </a:rPr>
              <a:t>İndiği dağ, nur dağı olur.</a:t>
            </a:r>
          </a:p>
          <a:p>
            <a:pPr marL="342900" indent="-342900" algn="just" fontAlgn="auto">
              <a:spcBef>
                <a:spcPts val="0"/>
              </a:spcBef>
              <a:spcAft>
                <a:spcPts val="0"/>
              </a:spcAft>
              <a:buFont typeface="Arial" panose="020B0604020202020204" pitchFamily="34" charset="0"/>
              <a:buChar char="•"/>
              <a:defRPr/>
            </a:pPr>
            <a:r>
              <a:rPr lang="tr-TR" sz="2800" b="1" dirty="0" smtClean="0">
                <a:solidFill>
                  <a:srgbClr val="92D050"/>
                </a:solidFill>
                <a:latin typeface="Times New Roman" pitchFamily="18" charset="0"/>
                <a:cs typeface="Times New Roman" pitchFamily="18" charset="0"/>
              </a:rPr>
              <a:t>İndiği şehir, </a:t>
            </a:r>
            <a:r>
              <a:rPr lang="tr-TR" sz="2800" b="1" dirty="0" err="1" smtClean="0">
                <a:solidFill>
                  <a:srgbClr val="92D050"/>
                </a:solidFill>
                <a:latin typeface="Times New Roman" pitchFamily="18" charset="0"/>
                <a:cs typeface="Times New Roman" pitchFamily="18" charset="0"/>
              </a:rPr>
              <a:t>Ümmül</a:t>
            </a:r>
            <a:r>
              <a:rPr lang="tr-TR" sz="2800" b="1" dirty="0" smtClean="0">
                <a:solidFill>
                  <a:srgbClr val="92D050"/>
                </a:solidFill>
                <a:latin typeface="Times New Roman" pitchFamily="18" charset="0"/>
                <a:cs typeface="Times New Roman" pitchFamily="18" charset="0"/>
              </a:rPr>
              <a:t> </a:t>
            </a:r>
            <a:r>
              <a:rPr lang="tr-TR" sz="2800" b="1" dirty="0" err="1" smtClean="0">
                <a:solidFill>
                  <a:srgbClr val="92D050"/>
                </a:solidFill>
                <a:latin typeface="Times New Roman" pitchFamily="18" charset="0"/>
                <a:cs typeface="Times New Roman" pitchFamily="18" charset="0"/>
              </a:rPr>
              <a:t>Gura</a:t>
            </a:r>
            <a:r>
              <a:rPr lang="tr-TR" sz="2800" b="1" dirty="0" smtClean="0">
                <a:solidFill>
                  <a:srgbClr val="92D050"/>
                </a:solidFill>
                <a:latin typeface="Times New Roman" pitchFamily="18" charset="0"/>
                <a:cs typeface="Times New Roman" pitchFamily="18" charset="0"/>
              </a:rPr>
              <a:t> ve </a:t>
            </a:r>
            <a:r>
              <a:rPr lang="tr-TR" sz="2800" b="1" dirty="0" err="1" smtClean="0">
                <a:solidFill>
                  <a:srgbClr val="92D050"/>
                </a:solidFill>
                <a:latin typeface="Times New Roman" pitchFamily="18" charset="0"/>
                <a:cs typeface="Times New Roman" pitchFamily="18" charset="0"/>
              </a:rPr>
              <a:t>Mükerreme</a:t>
            </a:r>
            <a:r>
              <a:rPr lang="tr-TR" sz="2800" b="1" dirty="0" smtClean="0">
                <a:solidFill>
                  <a:srgbClr val="92D050"/>
                </a:solidFill>
                <a:latin typeface="Times New Roman" pitchFamily="18" charset="0"/>
                <a:cs typeface="Times New Roman" pitchFamily="18" charset="0"/>
              </a:rPr>
              <a:t> olur</a:t>
            </a:r>
          </a:p>
          <a:p>
            <a:pPr marL="342900" indent="-342900" algn="just" fontAlgn="auto">
              <a:spcBef>
                <a:spcPts val="0"/>
              </a:spcBef>
              <a:spcAft>
                <a:spcPts val="0"/>
              </a:spcAft>
              <a:buFont typeface="Arial" panose="020B0604020202020204" pitchFamily="34" charset="0"/>
              <a:buChar char="•"/>
              <a:defRPr/>
            </a:pPr>
            <a:r>
              <a:rPr lang="tr-TR" sz="2800" b="1" dirty="0" smtClean="0">
                <a:solidFill>
                  <a:srgbClr val="00B050"/>
                </a:solidFill>
                <a:latin typeface="Times New Roman" pitchFamily="18" charset="0"/>
                <a:cs typeface="Times New Roman" pitchFamily="18" charset="0"/>
              </a:rPr>
              <a:t>İndiği ay, aylar </a:t>
            </a:r>
            <a:r>
              <a:rPr lang="tr-TR" sz="2800" b="1" dirty="0">
                <a:solidFill>
                  <a:srgbClr val="00B050"/>
                </a:solidFill>
                <a:latin typeface="Times New Roman" pitchFamily="18" charset="0"/>
                <a:cs typeface="Times New Roman" pitchFamily="18" charset="0"/>
              </a:rPr>
              <a:t>içerisinde sultan olur.</a:t>
            </a:r>
            <a:endParaRPr lang="tr-TR" sz="2800" b="1" dirty="0" smtClean="0">
              <a:solidFill>
                <a:srgbClr val="00B050"/>
              </a:solidFill>
              <a:latin typeface="Times New Roman" pitchFamily="18" charset="0"/>
              <a:cs typeface="Times New Roman" pitchFamily="18" charset="0"/>
            </a:endParaRPr>
          </a:p>
          <a:p>
            <a:pPr marL="342900" indent="-342900" algn="just" fontAlgn="auto">
              <a:spcBef>
                <a:spcPts val="0"/>
              </a:spcBef>
              <a:spcAft>
                <a:spcPts val="0"/>
              </a:spcAft>
              <a:buFont typeface="Arial" panose="020B0604020202020204" pitchFamily="34" charset="0"/>
              <a:buChar char="•"/>
              <a:defRPr/>
            </a:pPr>
            <a:r>
              <a:rPr lang="tr-TR" sz="2800" b="1" dirty="0" smtClean="0">
                <a:solidFill>
                  <a:srgbClr val="0070C0"/>
                </a:solidFill>
                <a:latin typeface="Times New Roman" pitchFamily="18" charset="0"/>
                <a:cs typeface="Times New Roman" pitchFamily="18" charset="0"/>
              </a:rPr>
              <a:t>İndiği gece, bir </a:t>
            </a:r>
            <a:r>
              <a:rPr lang="tr-TR" sz="2800" b="1" dirty="0">
                <a:solidFill>
                  <a:srgbClr val="0070C0"/>
                </a:solidFill>
                <a:latin typeface="Times New Roman" pitchFamily="18" charset="0"/>
                <a:cs typeface="Times New Roman" pitchFamily="18" charset="0"/>
              </a:rPr>
              <a:t>ömre bedel </a:t>
            </a:r>
            <a:r>
              <a:rPr lang="tr-TR" sz="2800" b="1" dirty="0" smtClean="0">
                <a:solidFill>
                  <a:srgbClr val="0070C0"/>
                </a:solidFill>
                <a:latin typeface="Times New Roman" pitchFamily="18" charset="0"/>
                <a:cs typeface="Times New Roman" pitchFamily="18" charset="0"/>
              </a:rPr>
              <a:t>Kadir olur</a:t>
            </a:r>
            <a:r>
              <a:rPr lang="tr-TR" sz="2800" b="1" dirty="0">
                <a:solidFill>
                  <a:srgbClr val="0070C0"/>
                </a:solidFill>
                <a:latin typeface="Times New Roman" pitchFamily="18" charset="0"/>
                <a:cs typeface="Times New Roman" pitchFamily="18" charset="0"/>
              </a:rPr>
              <a:t>.</a:t>
            </a:r>
            <a:endParaRPr lang="tr-TR" sz="2800" b="1" dirty="0" smtClean="0">
              <a:solidFill>
                <a:srgbClr val="0070C0"/>
              </a:solidFill>
              <a:latin typeface="Times New Roman" pitchFamily="18" charset="0"/>
              <a:cs typeface="Times New Roman" pitchFamily="18" charset="0"/>
            </a:endParaRPr>
          </a:p>
          <a:p>
            <a:pPr marL="342900" indent="-342900" algn="just" fontAlgn="auto">
              <a:spcBef>
                <a:spcPts val="0"/>
              </a:spcBef>
              <a:spcAft>
                <a:spcPts val="0"/>
              </a:spcAft>
              <a:buFont typeface="Arial" panose="020B0604020202020204" pitchFamily="34" charset="0"/>
              <a:buChar char="•"/>
              <a:defRPr/>
            </a:pPr>
            <a:r>
              <a:rPr lang="tr-TR" sz="2800" b="1" dirty="0" smtClean="0">
                <a:solidFill>
                  <a:srgbClr val="FF0000"/>
                </a:solidFill>
                <a:latin typeface="Times New Roman" pitchFamily="18" charset="0"/>
                <a:cs typeface="Times New Roman" pitchFamily="18" charset="0"/>
              </a:rPr>
              <a:t>İndiği insan, Hz. Muhammed Mustafa olur.</a:t>
            </a:r>
          </a:p>
          <a:p>
            <a:pPr algn="just" fontAlgn="auto">
              <a:spcBef>
                <a:spcPts val="0"/>
              </a:spcBef>
              <a:spcAft>
                <a:spcPts val="0"/>
              </a:spcAft>
              <a:defRPr/>
            </a:pPr>
            <a:endParaRPr lang="tr-TR" sz="2800" dirty="0" smtClean="0">
              <a:solidFill>
                <a:schemeClr val="tx1"/>
              </a:solidFill>
              <a:latin typeface="Times New Roman" pitchFamily="18" charset="0"/>
              <a:cs typeface="Times New Roman" pitchFamily="18" charset="0"/>
            </a:endParaRPr>
          </a:p>
          <a:p>
            <a:pPr algn="just" fontAlgn="auto">
              <a:spcBef>
                <a:spcPts val="0"/>
              </a:spcBef>
              <a:spcAft>
                <a:spcPts val="0"/>
              </a:spcAft>
              <a:defRPr/>
            </a:pPr>
            <a:endParaRPr lang="tr-TR" sz="2800" dirty="0">
              <a:solidFill>
                <a:schemeClr val="tx1"/>
              </a:solidFill>
              <a:latin typeface="Times New Roman" pitchFamily="18" charset="0"/>
              <a:cs typeface="Times New Roman" pitchFamily="18" charset="0"/>
            </a:endParaRPr>
          </a:p>
          <a:p>
            <a:pPr algn="just" fontAlgn="auto">
              <a:spcBef>
                <a:spcPts val="0"/>
              </a:spcBef>
              <a:spcAft>
                <a:spcPts val="0"/>
              </a:spcAft>
              <a:defRPr/>
            </a:pPr>
            <a:endParaRPr lang="tr-TR" sz="2800" dirty="0" smtClean="0">
              <a:solidFill>
                <a:schemeClr val="tx1"/>
              </a:solidFill>
              <a:latin typeface="Times New Roman" pitchFamily="18" charset="0"/>
              <a:cs typeface="Times New Roman" pitchFamily="18" charset="0"/>
            </a:endParaRPr>
          </a:p>
          <a:p>
            <a:pPr algn="just" fontAlgn="auto">
              <a:spcBef>
                <a:spcPts val="0"/>
              </a:spcBef>
              <a:spcAft>
                <a:spcPts val="0"/>
              </a:spcAft>
              <a:defRPr/>
            </a:pPr>
            <a:endParaRPr lang="tr-TR" sz="2800" dirty="0">
              <a:solidFill>
                <a:schemeClr val="tx1"/>
              </a:solidFill>
              <a:latin typeface="Times New Roman" pitchFamily="18" charset="0"/>
              <a:cs typeface="Times New Roman" pitchFamily="18" charset="0"/>
            </a:endParaRPr>
          </a:p>
          <a:p>
            <a:pPr algn="just" fontAlgn="auto">
              <a:spcBef>
                <a:spcPts val="0"/>
              </a:spcBef>
              <a:spcAft>
                <a:spcPts val="0"/>
              </a:spcAft>
              <a:defRPr/>
            </a:pPr>
            <a:endParaRPr lang="tr-TR" sz="2800" dirty="0" smtClean="0">
              <a:solidFill>
                <a:schemeClr val="tx1"/>
              </a:solidFill>
              <a:latin typeface="Times New Roman" pitchFamily="18" charset="0"/>
              <a:cs typeface="Times New Roman" pitchFamily="18" charset="0"/>
            </a:endParaRPr>
          </a:p>
          <a:p>
            <a:pPr algn="just" fontAlgn="auto">
              <a:spcBef>
                <a:spcPts val="0"/>
              </a:spcBef>
              <a:spcAft>
                <a:spcPts val="0"/>
              </a:spcAft>
              <a:defRPr/>
            </a:pPr>
            <a:endParaRPr lang="tr-TR" sz="2800" dirty="0">
              <a:solidFill>
                <a:schemeClr val="tx1"/>
              </a:solidFill>
              <a:latin typeface="Times New Roman" pitchFamily="18" charset="0"/>
              <a:cs typeface="Times New Roman" pitchFamily="18" charset="0"/>
            </a:endParaRPr>
          </a:p>
          <a:p>
            <a:pPr algn="just" fontAlgn="auto">
              <a:spcBef>
                <a:spcPts val="0"/>
              </a:spcBef>
              <a:spcAft>
                <a:spcPts val="0"/>
              </a:spcAft>
              <a:defRPr/>
            </a:pPr>
            <a:r>
              <a:rPr lang="tr-TR" sz="2800" dirty="0" smtClean="0">
                <a:solidFill>
                  <a:schemeClr val="bg1"/>
                </a:solidFill>
                <a:latin typeface="Times New Roman" pitchFamily="18" charset="0"/>
                <a:cs typeface="Times New Roman" pitchFamily="18" charset="0"/>
              </a:rPr>
              <a:t>İnsan kendisine inen kuranı yaşar ve hükümleriyle amel eder, </a:t>
            </a:r>
            <a:r>
              <a:rPr lang="tr-TR" sz="2800" b="1" dirty="0" smtClean="0">
                <a:solidFill>
                  <a:srgbClr val="FF0000"/>
                </a:solidFill>
                <a:latin typeface="Times New Roman" pitchFamily="18" charset="0"/>
                <a:cs typeface="Times New Roman" pitchFamily="18" charset="0"/>
              </a:rPr>
              <a:t>Kur’an’ın İnsanı olursa</a:t>
            </a:r>
            <a:r>
              <a:rPr lang="tr-TR" sz="2800" b="1" dirty="0">
                <a:solidFill>
                  <a:srgbClr val="FF0000"/>
                </a:solidFill>
                <a:latin typeface="Times New Roman" pitchFamily="18" charset="0"/>
                <a:cs typeface="Times New Roman" pitchFamily="18" charset="0"/>
              </a:rPr>
              <a:t>, </a:t>
            </a:r>
            <a:r>
              <a:rPr lang="tr-TR" sz="2800" b="1" dirty="0" smtClean="0">
                <a:solidFill>
                  <a:srgbClr val="FFFF00"/>
                </a:solidFill>
                <a:latin typeface="Times New Roman" pitchFamily="18" charset="0"/>
                <a:cs typeface="Times New Roman" pitchFamily="18" charset="0"/>
              </a:rPr>
              <a:t>O’nun ahlakıyla ahlaklanır ve </a:t>
            </a:r>
            <a:r>
              <a:rPr lang="tr-TR" sz="2800" b="1" dirty="0" smtClean="0">
                <a:solidFill>
                  <a:schemeClr val="accent6">
                    <a:lumMod val="60000"/>
                    <a:lumOff val="40000"/>
                  </a:schemeClr>
                </a:solidFill>
                <a:latin typeface="Times New Roman" pitchFamily="18" charset="0"/>
                <a:cs typeface="Times New Roman" pitchFamily="18" charset="0"/>
              </a:rPr>
              <a:t>gösterdiği yolda bir hayat sürerse </a:t>
            </a:r>
            <a:r>
              <a:rPr lang="tr-TR" sz="2800" b="1" dirty="0" smtClean="0">
                <a:solidFill>
                  <a:schemeClr val="bg1"/>
                </a:solidFill>
                <a:latin typeface="Times New Roman" pitchFamily="18" charset="0"/>
                <a:cs typeface="Times New Roman" pitchFamily="18" charset="0"/>
              </a:rPr>
              <a:t>şereflenir</a:t>
            </a:r>
            <a:r>
              <a:rPr lang="tr-TR" sz="2800" dirty="0" smtClean="0">
                <a:solidFill>
                  <a:schemeClr val="tx1"/>
                </a:solidFill>
                <a:latin typeface="Times New Roman" pitchFamily="18" charset="0"/>
                <a:cs typeface="Times New Roman" pitchFamily="18" charset="0"/>
              </a:rPr>
              <a:t>.</a:t>
            </a:r>
            <a:endParaRPr lang="tr-TR"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35102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Ä°NÄ° SADE duvar kaÄÄ±d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0" y="0"/>
            <a:ext cx="9144000" cy="6741367"/>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3400" b="1" u="sng"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İçinde indiği </a:t>
            </a:r>
            <a:r>
              <a:rPr lang="tr-TR" sz="3400" b="1" u="sng"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ayı </a:t>
            </a:r>
            <a:r>
              <a:rPr lang="tr-TR" sz="3400" b="1" u="sng"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on bir ayın sultanı yapan, </a:t>
            </a:r>
            <a:endParaRPr lang="tr-TR" sz="3400" b="1" u="sng"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endParaRPr>
          </a:p>
          <a:p>
            <a:pPr algn="ctr" fontAlgn="auto">
              <a:spcBef>
                <a:spcPts val="0"/>
              </a:spcBef>
              <a:spcAft>
                <a:spcPts val="0"/>
              </a:spcAft>
              <a:defRPr/>
            </a:pPr>
            <a:r>
              <a:rPr lang="tr-TR" sz="3400" b="1" u="sng" spc="50" dirty="0" smtClean="0">
                <a:ln w="9525" cmpd="sng">
                  <a:solidFill>
                    <a:schemeClr val="accent1"/>
                  </a:solidFill>
                  <a:prstDash val="solid"/>
                </a:ln>
                <a:solidFill>
                  <a:srgbClr val="FFFF00"/>
                </a:solidFill>
                <a:effectLst>
                  <a:glow rad="38100">
                    <a:schemeClr val="accent1">
                      <a:alpha val="40000"/>
                    </a:schemeClr>
                  </a:glow>
                </a:effectLst>
                <a:latin typeface="Times New Roman" pitchFamily="18" charset="0"/>
                <a:cs typeface="Times New Roman" pitchFamily="18" charset="0"/>
              </a:rPr>
              <a:t>içinde indiği </a:t>
            </a:r>
            <a:r>
              <a:rPr lang="tr-TR" sz="3400" b="1" u="sng" spc="50" dirty="0">
                <a:ln w="9525" cmpd="sng">
                  <a:solidFill>
                    <a:schemeClr val="accent1"/>
                  </a:solidFill>
                  <a:prstDash val="solid"/>
                </a:ln>
                <a:solidFill>
                  <a:srgbClr val="FFFF00"/>
                </a:solidFill>
                <a:effectLst>
                  <a:glow rad="38100">
                    <a:schemeClr val="accent1">
                      <a:alpha val="40000"/>
                    </a:schemeClr>
                  </a:glow>
                </a:effectLst>
                <a:latin typeface="Times New Roman" pitchFamily="18" charset="0"/>
                <a:cs typeface="Times New Roman" pitchFamily="18" charset="0"/>
              </a:rPr>
              <a:t>günü bin aydan hayırlı yapan </a:t>
            </a:r>
            <a:endParaRPr lang="tr-TR" sz="3400" b="1" u="sng" spc="50" dirty="0" smtClean="0">
              <a:ln w="9525" cmpd="sng">
                <a:solidFill>
                  <a:schemeClr val="accent1"/>
                </a:solidFill>
                <a:prstDash val="solid"/>
              </a:ln>
              <a:solidFill>
                <a:srgbClr val="FFFF00"/>
              </a:solidFill>
              <a:effectLst>
                <a:glow rad="38100">
                  <a:schemeClr val="accent1">
                    <a:alpha val="40000"/>
                  </a:schemeClr>
                </a:glow>
              </a:effectLst>
              <a:latin typeface="Times New Roman" pitchFamily="18" charset="0"/>
              <a:cs typeface="Times New Roman" pitchFamily="18" charset="0"/>
            </a:endParaRPr>
          </a:p>
          <a:p>
            <a:pPr algn="ctr" fontAlgn="auto">
              <a:spcBef>
                <a:spcPts val="0"/>
              </a:spcBef>
              <a:spcAft>
                <a:spcPts val="0"/>
              </a:spcAft>
              <a:defRPr/>
            </a:pPr>
            <a:r>
              <a:rPr lang="tr-TR" b="1" u="sng"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a:t>
            </a:r>
            <a:r>
              <a:rPr lang="tr-TR" b="1" u="sng"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1000 AY= 83 YIL) </a:t>
            </a:r>
            <a:endParaRPr lang="tr-TR" b="1" u="sng"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endParaRPr>
          </a:p>
          <a:p>
            <a:pPr algn="ctr" fontAlgn="auto">
              <a:spcBef>
                <a:spcPts val="0"/>
              </a:spcBef>
              <a:spcAft>
                <a:spcPts val="0"/>
              </a:spcAft>
              <a:defRPr/>
            </a:pPr>
            <a:endParaRPr lang="tr-TR" sz="2400" b="1" u="sng" dirty="0" smtClean="0">
              <a:solidFill>
                <a:srgbClr val="002060"/>
              </a:solidFill>
              <a:latin typeface="Times New Roman" pitchFamily="18" charset="0"/>
              <a:cs typeface="Times New Roman" pitchFamily="18" charset="0"/>
            </a:endParaRPr>
          </a:p>
          <a:p>
            <a:pPr algn="ctr" fontAlgn="auto">
              <a:spcBef>
                <a:spcPts val="0"/>
              </a:spcBef>
              <a:spcAft>
                <a:spcPts val="0"/>
              </a:spcAft>
              <a:defRPr/>
            </a:pPr>
            <a:endParaRPr lang="tr-TR" sz="2400" b="1" u="sng" dirty="0">
              <a:solidFill>
                <a:srgbClr val="002060"/>
              </a:solidFill>
              <a:latin typeface="Times New Roman" pitchFamily="18" charset="0"/>
              <a:cs typeface="Times New Roman" pitchFamily="18" charset="0"/>
            </a:endParaRPr>
          </a:p>
          <a:p>
            <a:pPr algn="ctr" fontAlgn="auto">
              <a:spcBef>
                <a:spcPts val="0"/>
              </a:spcBef>
              <a:spcAft>
                <a:spcPts val="0"/>
              </a:spcAft>
              <a:defRPr/>
            </a:pPr>
            <a:endParaRPr lang="tr-TR" sz="2400" b="1" u="sng" dirty="0" smtClean="0">
              <a:solidFill>
                <a:srgbClr val="002060"/>
              </a:solidFill>
              <a:latin typeface="Times New Roman" pitchFamily="18" charset="0"/>
              <a:cs typeface="Times New Roman" pitchFamily="18" charset="0"/>
            </a:endParaRPr>
          </a:p>
          <a:p>
            <a:pPr algn="ctr" fontAlgn="auto">
              <a:spcBef>
                <a:spcPts val="0"/>
              </a:spcBef>
              <a:spcAft>
                <a:spcPts val="0"/>
              </a:spcAft>
              <a:defRPr/>
            </a:pPr>
            <a:endParaRPr lang="tr-TR" sz="2400" b="1" u="sng" dirty="0" smtClean="0">
              <a:solidFill>
                <a:srgbClr val="002060"/>
              </a:solidFill>
              <a:latin typeface="Times New Roman" pitchFamily="18" charset="0"/>
              <a:cs typeface="Times New Roman" pitchFamily="18" charset="0"/>
            </a:endParaRPr>
          </a:p>
          <a:p>
            <a:pPr algn="ctr" fontAlgn="auto">
              <a:spcBef>
                <a:spcPts val="0"/>
              </a:spcBef>
              <a:spcAft>
                <a:spcPts val="0"/>
              </a:spcAft>
              <a:defRPr/>
            </a:pPr>
            <a:endParaRPr lang="tr-TR" sz="2400" b="1" u="sng" dirty="0" smtClean="0">
              <a:solidFill>
                <a:srgbClr val="002060"/>
              </a:solidFill>
              <a:latin typeface="Times New Roman" pitchFamily="18" charset="0"/>
              <a:cs typeface="Times New Roman" pitchFamily="18" charset="0"/>
            </a:endParaRPr>
          </a:p>
          <a:p>
            <a:pPr algn="ctr" fontAlgn="auto">
              <a:spcBef>
                <a:spcPts val="0"/>
              </a:spcBef>
              <a:spcAft>
                <a:spcPts val="0"/>
              </a:spcAft>
              <a:defRPr/>
            </a:pPr>
            <a:endParaRPr lang="tr-TR" sz="700" b="1" u="sng" dirty="0">
              <a:solidFill>
                <a:srgbClr val="002060"/>
              </a:solidFill>
              <a:latin typeface="Times New Roman" pitchFamily="18" charset="0"/>
              <a:cs typeface="Times New Roman" pitchFamily="18" charset="0"/>
            </a:endParaRPr>
          </a:p>
          <a:p>
            <a:pPr algn="ctr" fontAlgn="auto">
              <a:spcBef>
                <a:spcPts val="0"/>
              </a:spcBef>
              <a:spcAft>
                <a:spcPts val="0"/>
              </a:spcAft>
              <a:defRPr/>
            </a:pPr>
            <a:endParaRPr lang="tr-TR" sz="2400" b="1" u="sng" dirty="0" smtClean="0">
              <a:solidFill>
                <a:srgbClr val="002060"/>
              </a:solidFill>
              <a:latin typeface="Times New Roman" pitchFamily="18" charset="0"/>
              <a:cs typeface="Times New Roman" pitchFamily="18" charset="0"/>
            </a:endParaRPr>
          </a:p>
          <a:p>
            <a:pPr algn="ctr" fontAlgn="auto">
              <a:spcBef>
                <a:spcPts val="0"/>
              </a:spcBef>
              <a:spcAft>
                <a:spcPts val="0"/>
              </a:spcAft>
              <a:defRPr/>
            </a:pPr>
            <a:endParaRPr lang="tr-TR" sz="4800" b="1" u="sng" dirty="0">
              <a:solidFill>
                <a:srgbClr val="002060"/>
              </a:solidFill>
              <a:latin typeface="Times New Roman" pitchFamily="18" charset="0"/>
              <a:cs typeface="Times New Roman" pitchFamily="18" charset="0"/>
            </a:endParaRPr>
          </a:p>
          <a:p>
            <a:pPr algn="ctr" fontAlgn="auto">
              <a:spcBef>
                <a:spcPts val="0"/>
              </a:spcBef>
              <a:spcAft>
                <a:spcPts val="0"/>
              </a:spcAft>
              <a:defRPr/>
            </a:pPr>
            <a:endParaRPr lang="tr-TR" sz="2400" b="1" u="sng" dirty="0" smtClean="0">
              <a:solidFill>
                <a:srgbClr val="002060"/>
              </a:solidFill>
              <a:latin typeface="Times New Roman" pitchFamily="18" charset="0"/>
              <a:cs typeface="Times New Roman" pitchFamily="18" charset="0"/>
            </a:endParaRPr>
          </a:p>
          <a:p>
            <a:pPr algn="ctr" fontAlgn="auto">
              <a:spcBef>
                <a:spcPts val="0"/>
              </a:spcBef>
              <a:spcAft>
                <a:spcPts val="0"/>
              </a:spcAft>
              <a:defRPr/>
            </a:pPr>
            <a:endParaRPr lang="tr-TR" sz="2400" b="1" u="sng" dirty="0" smtClean="0">
              <a:solidFill>
                <a:srgbClr val="002060"/>
              </a:solidFill>
              <a:latin typeface="Times New Roman" pitchFamily="18" charset="0"/>
              <a:cs typeface="Times New Roman" pitchFamily="18" charset="0"/>
            </a:endParaRPr>
          </a:p>
          <a:p>
            <a:pPr algn="ctr" fontAlgn="auto">
              <a:spcBef>
                <a:spcPts val="0"/>
              </a:spcBef>
              <a:spcAft>
                <a:spcPts val="0"/>
              </a:spcAft>
              <a:defRPr/>
            </a:pPr>
            <a:r>
              <a:rPr lang="tr-TR" sz="4400" b="1" u="sng"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Dünya </a:t>
            </a:r>
            <a:r>
              <a:rPr lang="tr-TR" sz="4400" b="1" u="sng"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ve ahiret mutluluğu </a:t>
            </a:r>
            <a:r>
              <a:rPr lang="tr-TR" sz="4400" b="1" u="sng"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verip Hayata </a:t>
            </a:r>
            <a:r>
              <a:rPr lang="tr-TR" sz="4400" b="1" u="sng"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hayat katan Kuran’dır.</a:t>
            </a:r>
            <a:endParaRPr lang="tr-TR" sz="4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Dikdörtgen"/>
          <p:cNvSpPr/>
          <p:nvPr/>
        </p:nvSpPr>
        <p:spPr>
          <a:xfrm>
            <a:off x="251520" y="116632"/>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KUR’AN RAMAZAN AYI’NDA İNMEYE BAŞLAMIŞTIR</a:t>
            </a:r>
          </a:p>
        </p:txBody>
      </p:sp>
      <p:sp>
        <p:nvSpPr>
          <p:cNvPr id="4" name="3 Yuvarlatılmış Çapraz Köşeli Dikdörtgen"/>
          <p:cNvSpPr/>
          <p:nvPr/>
        </p:nvSpPr>
        <p:spPr>
          <a:xfrm>
            <a:off x="179511" y="1309265"/>
            <a:ext cx="8784977" cy="5548735"/>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AE" sz="3600" dirty="0">
                <a:solidFill>
                  <a:schemeClr val="tx1"/>
                </a:solidFill>
                <a:cs typeface="Emine" panose="03020400000000000000" pitchFamily="66" charset="-78"/>
              </a:rPr>
              <a:t>وَقَالَ الرَّسُولُ يَا رَبِّ اِنَّ قَوْمِي اتَّخَذُوا هٰذَا الْقُرْاٰنَ مَهْجُوراً ﴿٣٠</a:t>
            </a:r>
            <a:r>
              <a:rPr lang="ar-AE" sz="3600" dirty="0" smtClean="0">
                <a:solidFill>
                  <a:schemeClr val="tx1"/>
                </a:solidFill>
                <a:cs typeface="Emine" panose="03020400000000000000" pitchFamily="66" charset="-78"/>
              </a:rPr>
              <a:t>﴾</a:t>
            </a:r>
            <a:endParaRPr lang="tr-TR" sz="3600" dirty="0">
              <a:solidFill>
                <a:schemeClr val="tx1"/>
              </a:solidFill>
              <a:cs typeface="Emine" panose="03020400000000000000" pitchFamily="66" charset="-78"/>
            </a:endParaRPr>
          </a:p>
          <a:p>
            <a:pPr algn="ctr" fontAlgn="auto">
              <a:spcBef>
                <a:spcPts val="0"/>
              </a:spcBef>
              <a:spcAft>
                <a:spcPts val="0"/>
              </a:spcAft>
              <a:defRPr/>
            </a:pPr>
            <a:r>
              <a:rPr lang="ar-AE" sz="3600" dirty="0" smtClean="0">
                <a:solidFill>
                  <a:schemeClr val="tx1"/>
                </a:solidFill>
                <a:cs typeface="Emine" panose="03020400000000000000" pitchFamily="66" charset="-78"/>
              </a:rPr>
              <a:t> </a:t>
            </a:r>
            <a:r>
              <a:rPr lang="ar-AE" sz="4400" dirty="0" smtClean="0">
                <a:solidFill>
                  <a:schemeClr val="tx1"/>
                </a:solidFill>
              </a:rPr>
              <a:t>"</a:t>
            </a:r>
            <a:r>
              <a:rPr lang="tr-TR" sz="4400" dirty="0" smtClean="0">
                <a:solidFill>
                  <a:schemeClr val="tx1"/>
                </a:solidFill>
              </a:rPr>
              <a:t>Resul</a:t>
            </a:r>
            <a:r>
              <a:rPr lang="tr-TR" sz="4400" dirty="0">
                <a:solidFill>
                  <a:schemeClr val="tx1"/>
                </a:solidFill>
              </a:rPr>
              <a:t>, "Rabbim! Kavmim bu Kur’an’a büsbütün ilgisiz kaldılar" dedi."  </a:t>
            </a:r>
            <a:endParaRPr lang="tr-TR" sz="4400" dirty="0" smtClean="0">
              <a:solidFill>
                <a:schemeClr val="tx1"/>
              </a:solidFill>
            </a:endParaRPr>
          </a:p>
          <a:p>
            <a:pPr algn="ctr" fontAlgn="auto">
              <a:spcBef>
                <a:spcPts val="0"/>
              </a:spcBef>
              <a:spcAft>
                <a:spcPts val="0"/>
              </a:spcAft>
              <a:defRPr/>
            </a:pPr>
            <a:r>
              <a:rPr lang="tr-TR" sz="2000" dirty="0" smtClean="0">
                <a:solidFill>
                  <a:schemeClr val="tx1"/>
                </a:solidFill>
              </a:rPr>
              <a:t>(</a:t>
            </a:r>
            <a:r>
              <a:rPr lang="tr-TR" sz="2000" dirty="0" err="1">
                <a:solidFill>
                  <a:schemeClr val="tx1"/>
                </a:solidFill>
              </a:rPr>
              <a:t>Furkân</a:t>
            </a:r>
            <a:r>
              <a:rPr lang="tr-TR" sz="2000" dirty="0">
                <a:solidFill>
                  <a:schemeClr val="tx1"/>
                </a:solidFill>
              </a:rPr>
              <a:t>; 30) </a:t>
            </a:r>
            <a:endParaRPr lang="tr-TR" sz="2000" dirty="0" smtClean="0">
              <a:solidFill>
                <a:schemeClr val="tx1"/>
              </a:solidFill>
            </a:endParaRPr>
          </a:p>
          <a:p>
            <a:pPr algn="just" fontAlgn="auto">
              <a:spcBef>
                <a:spcPts val="0"/>
              </a:spcBef>
              <a:spcAft>
                <a:spcPts val="0"/>
              </a:spcAft>
              <a:defRPr/>
            </a:pPr>
            <a:r>
              <a:rPr lang="tr-TR" sz="2800" b="1" u="sng" dirty="0">
                <a:solidFill>
                  <a:srgbClr val="00B050"/>
                </a:solidFill>
              </a:rPr>
              <a:t>Kur’an’ı </a:t>
            </a:r>
            <a:r>
              <a:rPr lang="tr-TR" sz="2800" b="1" u="sng" dirty="0" err="1">
                <a:solidFill>
                  <a:srgbClr val="00B050"/>
                </a:solidFill>
              </a:rPr>
              <a:t>Mehcur</a:t>
            </a:r>
            <a:r>
              <a:rPr lang="tr-TR" sz="2800" b="1" u="sng" dirty="0">
                <a:solidFill>
                  <a:srgbClr val="00B050"/>
                </a:solidFill>
              </a:rPr>
              <a:t> bırakmak, </a:t>
            </a:r>
            <a:endParaRPr lang="tr-TR" sz="2800" b="1" u="sng" dirty="0" smtClean="0">
              <a:solidFill>
                <a:srgbClr val="00B050"/>
              </a:solidFill>
            </a:endParaRPr>
          </a:p>
          <a:p>
            <a:pPr algn="just" fontAlgn="auto">
              <a:spcBef>
                <a:spcPts val="0"/>
              </a:spcBef>
              <a:spcAft>
                <a:spcPts val="0"/>
              </a:spcAft>
              <a:defRPr/>
            </a:pPr>
            <a:r>
              <a:rPr lang="tr-TR" sz="2800" b="1" dirty="0" smtClean="0">
                <a:solidFill>
                  <a:srgbClr val="7030A0"/>
                </a:solidFill>
              </a:rPr>
              <a:t>Kur’an’dan </a:t>
            </a:r>
            <a:r>
              <a:rPr lang="tr-TR" sz="2800" b="1" dirty="0">
                <a:solidFill>
                  <a:srgbClr val="7030A0"/>
                </a:solidFill>
              </a:rPr>
              <a:t>yüz çevirmektir, </a:t>
            </a:r>
            <a:r>
              <a:rPr lang="tr-TR" sz="2800" b="1" dirty="0">
                <a:solidFill>
                  <a:srgbClr val="002060"/>
                </a:solidFill>
              </a:rPr>
              <a:t>Kur’an’ı sadece bir ibadet kitabı haline dönüştürmektir,</a:t>
            </a:r>
            <a:r>
              <a:rPr lang="tr-TR" sz="2800" b="1" dirty="0">
                <a:solidFill>
                  <a:srgbClr val="7030A0"/>
                </a:solidFill>
              </a:rPr>
              <a:t> </a:t>
            </a:r>
            <a:r>
              <a:rPr lang="tr-TR" sz="2800" b="1" dirty="0">
                <a:solidFill>
                  <a:srgbClr val="FF0000"/>
                </a:solidFill>
              </a:rPr>
              <a:t>onun ahkâmı ile amel etmemek,</a:t>
            </a:r>
            <a:r>
              <a:rPr lang="tr-TR" sz="2800" b="1" dirty="0">
                <a:solidFill>
                  <a:srgbClr val="7030A0"/>
                </a:solidFill>
              </a:rPr>
              <a:t> </a:t>
            </a:r>
            <a:r>
              <a:rPr lang="tr-TR" sz="2800" b="1" dirty="0">
                <a:solidFill>
                  <a:srgbClr val="FF0000"/>
                </a:solidFill>
              </a:rPr>
              <a:t>ahlakı ile ahlaklanmamaktır, </a:t>
            </a:r>
            <a:r>
              <a:rPr lang="tr-TR" sz="2800" b="1" dirty="0">
                <a:solidFill>
                  <a:schemeClr val="accent6">
                    <a:lumMod val="50000"/>
                  </a:schemeClr>
                </a:solidFill>
              </a:rPr>
              <a:t>onu hayat nizamı olarak görmemektir,</a:t>
            </a:r>
            <a:r>
              <a:rPr lang="tr-TR" sz="2800" b="1" dirty="0">
                <a:solidFill>
                  <a:srgbClr val="7030A0"/>
                </a:solidFill>
              </a:rPr>
              <a:t> karşılaşılan sorunlarda onu hakem olarak tayin etmemektir</a:t>
            </a:r>
            <a:r>
              <a:rPr lang="tr-TR" sz="2800" b="1" dirty="0" smtClean="0">
                <a:solidFill>
                  <a:srgbClr val="7030A0"/>
                </a:solidFill>
              </a:rPr>
              <a:t>.</a:t>
            </a:r>
            <a:endParaRPr lang="tr-TR" sz="2800" dirty="0">
              <a:solidFill>
                <a:srgbClr val="7030A0"/>
              </a:solidFill>
            </a:endParaRPr>
          </a:p>
        </p:txBody>
      </p:sp>
    </p:spTree>
    <p:extLst>
      <p:ext uri="{BB962C8B-B14F-4D97-AF65-F5344CB8AC3E}">
        <p14:creationId xmlns:p14="http://schemas.microsoft.com/office/powerpoint/2010/main" val="2933248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Dikdörtgen"/>
          <p:cNvSpPr/>
          <p:nvPr/>
        </p:nvSpPr>
        <p:spPr>
          <a:xfrm>
            <a:off x="251520" y="116632"/>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KUR’AN RAMAZAN AYI’NDA İNMEYE BAŞLAMIŞTIR</a:t>
            </a:r>
          </a:p>
        </p:txBody>
      </p:sp>
      <p:sp>
        <p:nvSpPr>
          <p:cNvPr id="4" name="3 Yuvarlatılmış Çapraz Köşeli Dikdörtgen"/>
          <p:cNvSpPr/>
          <p:nvPr/>
        </p:nvSpPr>
        <p:spPr>
          <a:xfrm>
            <a:off x="179511" y="1309265"/>
            <a:ext cx="8784977" cy="5288087"/>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tr-TR" sz="2400" dirty="0">
                <a:solidFill>
                  <a:schemeClr val="tx1"/>
                </a:solidFill>
              </a:rPr>
              <a:t>İmam </a:t>
            </a:r>
            <a:r>
              <a:rPr lang="tr-TR" sz="2400" dirty="0" err="1">
                <a:solidFill>
                  <a:schemeClr val="tx1"/>
                </a:solidFill>
              </a:rPr>
              <a:t>Kurtubi</a:t>
            </a:r>
            <a:r>
              <a:rPr lang="tr-TR" sz="2400" dirty="0">
                <a:solidFill>
                  <a:schemeClr val="tx1"/>
                </a:solidFill>
              </a:rPr>
              <a:t> Furkan Süresi 30. ayetin tefsirinde Hz. Enes’ten şöyle bu rivayeti aktarır: </a:t>
            </a:r>
            <a:endParaRPr lang="tr-TR" sz="2400" dirty="0" smtClean="0">
              <a:solidFill>
                <a:schemeClr val="tx1"/>
              </a:solidFill>
            </a:endParaRPr>
          </a:p>
          <a:p>
            <a:r>
              <a:rPr lang="tr-TR" sz="2400" b="1" dirty="0" smtClean="0">
                <a:solidFill>
                  <a:schemeClr val="tx1"/>
                </a:solidFill>
              </a:rPr>
              <a:t>“</a:t>
            </a:r>
            <a:r>
              <a:rPr lang="tr-TR" sz="2400" b="1" dirty="0">
                <a:solidFill>
                  <a:schemeClr val="tx1"/>
                </a:solidFill>
              </a:rPr>
              <a:t>Peygamberimiz buyurmuşlardır ki: </a:t>
            </a:r>
            <a:endParaRPr lang="tr-TR" sz="2400" b="1" dirty="0" smtClean="0">
              <a:solidFill>
                <a:schemeClr val="tx1"/>
              </a:solidFill>
            </a:endParaRPr>
          </a:p>
          <a:p>
            <a:r>
              <a:rPr lang="tr-TR" sz="2400" b="1" dirty="0" smtClean="0">
                <a:solidFill>
                  <a:schemeClr val="tx1"/>
                </a:solidFill>
              </a:rPr>
              <a:t>“</a:t>
            </a:r>
            <a:r>
              <a:rPr lang="tr-TR" sz="2400" b="1" dirty="0">
                <a:solidFill>
                  <a:schemeClr val="tx1"/>
                </a:solidFill>
              </a:rPr>
              <a:t>Kim Kur’an öğrenir, sonra onunla hiç ilgilenmez, ara ara bile olsa Mushaf’ını açmaz ve yüzüne bakmaz ise, o Mushaf ona kıyamet günü asılı olarak getirilir ve o Mushaf der ki: Ey Âlemlerin Rabbi olan Allah’ım! Senin bu kulun beni terk etti, artık sen benimle onun arasında hüküm ver!”</a:t>
            </a:r>
            <a:r>
              <a:rPr lang="tr-TR" sz="2400" dirty="0">
                <a:solidFill>
                  <a:schemeClr val="tx1"/>
                </a:solidFill>
              </a:rPr>
              <a:t> </a:t>
            </a:r>
            <a:endParaRPr lang="tr-TR" sz="2400" dirty="0" smtClean="0">
              <a:solidFill>
                <a:schemeClr val="tx1"/>
              </a:solidFill>
            </a:endParaRPr>
          </a:p>
          <a:p>
            <a:r>
              <a:rPr lang="tr-TR" sz="2400" dirty="0" smtClean="0">
                <a:solidFill>
                  <a:schemeClr val="tx1"/>
                </a:solidFill>
              </a:rPr>
              <a:t>(</a:t>
            </a:r>
            <a:r>
              <a:rPr lang="tr-TR" sz="2400" dirty="0" err="1">
                <a:solidFill>
                  <a:schemeClr val="tx1"/>
                </a:solidFill>
              </a:rPr>
              <a:t>Kurtubi</a:t>
            </a:r>
            <a:r>
              <a:rPr lang="tr-TR" sz="2400" dirty="0">
                <a:solidFill>
                  <a:schemeClr val="tx1"/>
                </a:solidFill>
              </a:rPr>
              <a:t>, el-</a:t>
            </a:r>
            <a:r>
              <a:rPr lang="tr-TR" sz="2400" dirty="0" err="1">
                <a:solidFill>
                  <a:schemeClr val="tx1"/>
                </a:solidFill>
              </a:rPr>
              <a:t>Camiu</a:t>
            </a:r>
            <a:r>
              <a:rPr lang="tr-TR" sz="2400" dirty="0">
                <a:solidFill>
                  <a:schemeClr val="tx1"/>
                </a:solidFill>
              </a:rPr>
              <a:t> </a:t>
            </a:r>
            <a:r>
              <a:rPr lang="tr-TR" sz="2400" dirty="0" err="1">
                <a:solidFill>
                  <a:schemeClr val="tx1"/>
                </a:solidFill>
              </a:rPr>
              <a:t>li</a:t>
            </a:r>
            <a:r>
              <a:rPr lang="tr-TR" sz="2400" dirty="0">
                <a:solidFill>
                  <a:schemeClr val="tx1"/>
                </a:solidFill>
              </a:rPr>
              <a:t> </a:t>
            </a:r>
            <a:r>
              <a:rPr lang="tr-TR" sz="2400" dirty="0" err="1">
                <a:solidFill>
                  <a:schemeClr val="tx1"/>
                </a:solidFill>
              </a:rPr>
              <a:t>Ahkami’l</a:t>
            </a:r>
            <a:r>
              <a:rPr lang="tr-TR" sz="2400" dirty="0">
                <a:solidFill>
                  <a:schemeClr val="tx1"/>
                </a:solidFill>
              </a:rPr>
              <a:t>-Kur’an, 12/ 542)</a:t>
            </a:r>
          </a:p>
        </p:txBody>
      </p:sp>
    </p:spTree>
    <p:extLst>
      <p:ext uri="{BB962C8B-B14F-4D97-AF65-F5344CB8AC3E}">
        <p14:creationId xmlns:p14="http://schemas.microsoft.com/office/powerpoint/2010/main" val="2453314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3" name="12 Dikdörtgen"/>
          <p:cNvSpPr/>
          <p:nvPr/>
        </p:nvSpPr>
        <p:spPr>
          <a:xfrm>
            <a:off x="0" y="0"/>
            <a:ext cx="8964488" cy="68580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tr-TR" b="1" u="sng" dirty="0" smtClean="0">
                <a:solidFill>
                  <a:schemeClr val="bg1"/>
                </a:solidFill>
              </a:rPr>
              <a:t>Ramazan</a:t>
            </a:r>
            <a:endParaRPr lang="tr-TR" b="1" dirty="0">
              <a:solidFill>
                <a:schemeClr val="bg1"/>
              </a:solidFill>
            </a:endParaRPr>
          </a:p>
          <a:p>
            <a:pPr marL="285750" lvl="0" indent="-285750">
              <a:buFont typeface="Arial" panose="020B0604020202020204" pitchFamily="34" charset="0"/>
              <a:buChar char="•"/>
            </a:pPr>
            <a:r>
              <a:rPr lang="tr-TR" b="1" dirty="0">
                <a:solidFill>
                  <a:srgbClr val="FFFF00"/>
                </a:solidFill>
              </a:rPr>
              <a:t>Dua, niyaz, ibadet ve sabır ile iradelerimizi eğittiğimiz,</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İbadetlerimizle maneviyatımıza derinlik katarak zenginleştirdiğimiz, </a:t>
            </a:r>
          </a:p>
          <a:p>
            <a:pPr marL="285750" lvl="0" indent="-285750">
              <a:buFont typeface="Arial" panose="020B0604020202020204" pitchFamily="34" charset="0"/>
              <a:buChar char="•"/>
            </a:pPr>
            <a:r>
              <a:rPr lang="tr-TR" b="1" dirty="0">
                <a:ln w="18415" cmpd="sng">
                  <a:solidFill>
                    <a:srgbClr val="FFFFFF"/>
                  </a:solidFill>
                  <a:prstDash val="solid"/>
                </a:ln>
                <a:solidFill>
                  <a:srgbClr val="FFFFFF"/>
                </a:solidFill>
              </a:rPr>
              <a:t>Oruçlarımızı Allah için tutmakla maddi ve manevi sıhhate kavuştuğumuz, </a:t>
            </a:r>
          </a:p>
          <a:p>
            <a:pPr marL="285750" lvl="0" indent="-285750">
              <a:buFont typeface="Arial" panose="020B0604020202020204" pitchFamily="34" charset="0"/>
              <a:buChar char="•"/>
            </a:pPr>
            <a:r>
              <a:rPr lang="tr-TR" b="1" dirty="0">
                <a:solidFill>
                  <a:srgbClr val="FF0000"/>
                </a:solidFill>
              </a:rPr>
              <a:t>Teravihlerimizle, namazlarımıza </a:t>
            </a:r>
            <a:r>
              <a:rPr lang="tr-TR" b="1" dirty="0" smtClean="0">
                <a:solidFill>
                  <a:srgbClr val="FF0000"/>
                </a:solidFill>
              </a:rPr>
              <a:t>farklı </a:t>
            </a:r>
            <a:r>
              <a:rPr lang="tr-TR" b="1" dirty="0">
                <a:solidFill>
                  <a:srgbClr val="FF0000"/>
                </a:solidFill>
              </a:rPr>
              <a:t>bir boyut kattığımız, </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Aynı safta namaza durmakla birlik ve beraberliğimizi gösterdiğimiz,</a:t>
            </a:r>
          </a:p>
          <a:p>
            <a:pPr marL="285750" lvl="0" indent="-285750">
              <a:buFont typeface="Arial" panose="020B0604020202020204" pitchFamily="34" charset="0"/>
              <a:buChar char="•"/>
            </a:pPr>
            <a:r>
              <a:rPr lang="tr-TR" b="1" dirty="0">
                <a:ln w="18415" cmpd="sng">
                  <a:solidFill>
                    <a:srgbClr val="FFFFFF"/>
                  </a:solidFill>
                  <a:prstDash val="solid"/>
                </a:ln>
                <a:solidFill>
                  <a:srgbClr val="FFFFFF"/>
                </a:solidFill>
              </a:rPr>
              <a:t>Kur’an-ı kerim nidalarıyla gönlümüzü sükûnete erdirdiğimiz ve Allah ile konuştuğumuz,</a:t>
            </a:r>
          </a:p>
          <a:p>
            <a:pPr marL="285750" lvl="0" indent="-285750">
              <a:buFont typeface="Arial" panose="020B0604020202020204" pitchFamily="34" charset="0"/>
              <a:buChar char="•"/>
            </a:pPr>
            <a:r>
              <a:rPr lang="tr-TR" b="1" dirty="0">
                <a:solidFill>
                  <a:srgbClr val="FF0000"/>
                </a:solidFill>
              </a:rPr>
              <a:t>Örnekliğinde Hz. peygamberle buluştuğumuz, yeniden vahyin kalbimize inişine şahit olduğumuz, </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Vaazlarla bilgilenip aydınlandığımız,</a:t>
            </a:r>
          </a:p>
          <a:p>
            <a:pPr marL="285750" lvl="0" indent="-285750">
              <a:buFont typeface="Arial" panose="020B0604020202020204" pitchFamily="34" charset="0"/>
              <a:buChar char="•"/>
            </a:pPr>
            <a:r>
              <a:rPr lang="tr-T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Zekât </a:t>
            </a: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ve </a:t>
            </a:r>
            <a:r>
              <a:rPr lang="tr-TR"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fıtır</a:t>
            </a: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tr-T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sadakalarımızla ihtiyaç sahibi kardeşlerimizin </a:t>
            </a: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sıkıntısına derman </a:t>
            </a:r>
            <a:r>
              <a:rPr lang="tr-T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olduğumuz, </a:t>
            </a:r>
            <a:endPar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285750" lvl="0" indent="-285750">
              <a:buFont typeface="Arial" panose="020B0604020202020204" pitchFamily="34" charset="0"/>
              <a:buChar char="•"/>
            </a:pPr>
            <a:r>
              <a:rPr lang="tr-TR" b="1" dirty="0">
                <a:ln w="18415" cmpd="sng">
                  <a:solidFill>
                    <a:srgbClr val="FFFFFF"/>
                  </a:solidFill>
                  <a:prstDash val="solid"/>
                </a:ln>
                <a:solidFill>
                  <a:srgbClr val="FFFFFF"/>
                </a:solidFill>
              </a:rPr>
              <a:t>Hayır ve </a:t>
            </a:r>
            <a:r>
              <a:rPr lang="tr-TR" b="1" dirty="0" err="1">
                <a:ln w="18415" cmpd="sng">
                  <a:solidFill>
                    <a:srgbClr val="FFFFFF"/>
                  </a:solidFill>
                  <a:prstDash val="solid"/>
                </a:ln>
                <a:solidFill>
                  <a:srgbClr val="FFFFFF"/>
                </a:solidFill>
              </a:rPr>
              <a:t>hasenatlarımızla</a:t>
            </a:r>
            <a:r>
              <a:rPr lang="tr-TR" b="1" dirty="0">
                <a:ln w="18415" cmpd="sng">
                  <a:solidFill>
                    <a:srgbClr val="FFFFFF"/>
                  </a:solidFill>
                  <a:prstDash val="solid"/>
                </a:ln>
                <a:solidFill>
                  <a:srgbClr val="FFFFFF"/>
                </a:solidFill>
              </a:rPr>
              <a:t> mallarımızı bereketlendirdiğimiz,</a:t>
            </a:r>
          </a:p>
          <a:p>
            <a:pPr marL="285750" lvl="0" indent="-285750">
              <a:buFont typeface="Arial" panose="020B0604020202020204" pitchFamily="34" charset="0"/>
              <a:buChar char="•"/>
            </a:pPr>
            <a:r>
              <a:rPr lang="tr-TR" b="1" dirty="0">
                <a:solidFill>
                  <a:srgbClr val="FF0000"/>
                </a:solidFill>
              </a:rPr>
              <a:t>Nimetler önümüzde, iftarı beklerken nefislerimizi terbiye ettiğimiz, </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Tövbe etmek suretiyle günahlarımızdan arındığımız, </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Yalandan, haksızlıktan, günahlardan uzak durmak suretiyle ahlakımızı güzelleştirdiğimiz </a:t>
            </a:r>
          </a:p>
          <a:p>
            <a:pPr marL="285750" lvl="0" indent="-285750">
              <a:buFont typeface="Arial" panose="020B0604020202020204" pitchFamily="34" charset="0"/>
              <a:buChar char="•"/>
            </a:pPr>
            <a:r>
              <a:rPr lang="tr-TR" b="1" dirty="0">
                <a:ln w="18415" cmpd="sng">
                  <a:solidFill>
                    <a:srgbClr val="FFFFFF"/>
                  </a:solidFill>
                  <a:prstDash val="solid"/>
                </a:ln>
                <a:solidFill>
                  <a:srgbClr val="FFFFFF"/>
                </a:solidFill>
              </a:rPr>
              <a:t>Amel defterimizi tüm bu sayılanların sevaplarıyla doldurduğumuz, </a:t>
            </a:r>
          </a:p>
          <a:p>
            <a:pPr marL="285750" lvl="0" indent="-285750">
              <a:buFont typeface="Arial" panose="020B0604020202020204" pitchFamily="34" charset="0"/>
              <a:buChar char="•"/>
            </a:pPr>
            <a:r>
              <a:rPr lang="tr-TR" b="1" dirty="0">
                <a:solidFill>
                  <a:srgbClr val="FF0000"/>
                </a:solidFill>
              </a:rPr>
              <a:t>Peygamberimizin diliyle, gelişine sevinen müminlerin cesedini, Allah’ın, cehenneme haram kıldığı,</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Evveli rahmet, ortası mağfiret sonu ise cehennemden kurtuluş olup, </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Cennet kapılarının açıldığı, cehennem kapıları kapandığı ve şeytanların zincirlere vurulduğu, </a:t>
            </a:r>
          </a:p>
          <a:p>
            <a:pPr marL="285750" lvl="0" indent="-285750">
              <a:buFont typeface="Arial" panose="020B0604020202020204" pitchFamily="34" charset="0"/>
              <a:buChar char="•"/>
            </a:pPr>
            <a:r>
              <a:rPr lang="tr-TR" b="1" dirty="0">
                <a:solidFill>
                  <a:srgbClr val="FFFF00"/>
                </a:solidFill>
              </a:rPr>
              <a:t>Rabbimizin ifadesiyle “Sayılı </a:t>
            </a:r>
            <a:r>
              <a:rPr lang="tr-TR" b="1" dirty="0" err="1">
                <a:solidFill>
                  <a:srgbClr val="FFFF00"/>
                </a:solidFill>
              </a:rPr>
              <a:t>gün”dü</a:t>
            </a:r>
            <a:r>
              <a:rPr lang="tr-TR" b="1" dirty="0">
                <a:solidFill>
                  <a:srgbClr val="FFFF00"/>
                </a:solidFill>
              </a:rPr>
              <a:t> hayrı ve bereketiyle gelip geçen ve </a:t>
            </a:r>
          </a:p>
          <a:p>
            <a:pPr marL="285750" lvl="0" indent="-285750">
              <a:buFont typeface="Arial" panose="020B0604020202020204" pitchFamily="34" charset="0"/>
              <a:buChar char="•"/>
            </a:pPr>
            <a:r>
              <a:rPr lang="tr-TR" b="1" dirty="0">
                <a:ln w="18415" cmpd="sng">
                  <a:solidFill>
                    <a:srgbClr val="FFFFFF"/>
                  </a:solidFill>
                  <a:prstDash val="solid"/>
                </a:ln>
                <a:solidFill>
                  <a:srgbClr val="FFFFFF"/>
                </a:solidFill>
              </a:rPr>
              <a:t>Allah’ın rızasını kazandığımız mübarek bir </a:t>
            </a:r>
            <a:r>
              <a:rPr lang="tr-TR" b="1" dirty="0" smtClean="0">
                <a:ln w="18415" cmpd="sng">
                  <a:solidFill>
                    <a:srgbClr val="FFFFFF"/>
                  </a:solidFill>
                  <a:prstDash val="solid"/>
                </a:ln>
                <a:solidFill>
                  <a:srgbClr val="FFFFFF"/>
                </a:solidFill>
              </a:rPr>
              <a:t>ay OLMASINI DİLERİM.</a:t>
            </a:r>
            <a:endParaRPr lang="tr-TR" b="1"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1467854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dris\Desktop\2016 Ramazan\FB_IMG_14648928855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6" y="0"/>
            <a:ext cx="9133834" cy="6877891"/>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809328" y="692696"/>
            <a:ext cx="7579096" cy="5472608"/>
          </a:xfrm>
          <a:prstGeom prst="round2DiagRect">
            <a:avLst>
              <a:gd name="adj1" fmla="val 0"/>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just" fontAlgn="auto">
              <a:spcBef>
                <a:spcPts val="0"/>
              </a:spcBef>
              <a:spcAft>
                <a:spcPts val="0"/>
              </a:spcAft>
              <a:defRPr/>
            </a:pPr>
            <a:endParaRPr lang="tr-TR" sz="3200" b="1" u="sng" dirty="0" smtClean="0">
              <a:solidFill>
                <a:schemeClr val="tx1"/>
              </a:solidFill>
            </a:endParaRPr>
          </a:p>
          <a:p>
            <a:pPr algn="just" fontAlgn="auto">
              <a:spcBef>
                <a:spcPts val="0"/>
              </a:spcBef>
              <a:spcAft>
                <a:spcPts val="0"/>
              </a:spcAft>
              <a:defRPr/>
            </a:pPr>
            <a:r>
              <a:rPr lang="tr-TR" sz="3200" b="1" u="sng" dirty="0" smtClean="0">
                <a:solidFill>
                  <a:schemeClr val="tx1"/>
                </a:solidFill>
              </a:rPr>
              <a:t>Oruç</a:t>
            </a:r>
            <a:r>
              <a:rPr lang="tr-TR" sz="3200" b="1" u="sng" dirty="0">
                <a:solidFill>
                  <a:schemeClr val="tx1"/>
                </a:solidFill>
              </a:rPr>
              <a:t>, tutmaya ehil kimselerin niyet ederek </a:t>
            </a:r>
            <a:r>
              <a:rPr lang="tr-TR" sz="3200" b="1" u="sng" dirty="0">
                <a:solidFill>
                  <a:srgbClr val="FF0000"/>
                </a:solidFill>
              </a:rPr>
              <a:t>fecrin </a:t>
            </a:r>
            <a:r>
              <a:rPr lang="tr-TR" sz="3200" b="1" u="sng" dirty="0" smtClean="0">
                <a:solidFill>
                  <a:srgbClr val="FF0000"/>
                </a:solidFill>
              </a:rPr>
              <a:t>doğuşundan (İmsak) </a:t>
            </a:r>
            <a:r>
              <a:rPr lang="tr-TR" sz="3200" b="1" u="sng" dirty="0">
                <a:solidFill>
                  <a:srgbClr val="0070C0"/>
                </a:solidFill>
              </a:rPr>
              <a:t>güneşin batışına kadar </a:t>
            </a:r>
            <a:r>
              <a:rPr lang="tr-TR" sz="3200" b="1" u="sng" dirty="0">
                <a:solidFill>
                  <a:schemeClr val="tx1"/>
                </a:solidFill>
              </a:rPr>
              <a:t>orucu bozan şeylerden korunmalarıdır. </a:t>
            </a:r>
            <a:r>
              <a:rPr lang="tr-TR" sz="3200" dirty="0">
                <a:solidFill>
                  <a:schemeClr val="tx1"/>
                </a:solidFill>
              </a:rPr>
              <a:t>	</a:t>
            </a:r>
          </a:p>
          <a:p>
            <a:pPr algn="just" fontAlgn="auto">
              <a:spcBef>
                <a:spcPts val="0"/>
              </a:spcBef>
              <a:spcAft>
                <a:spcPts val="0"/>
              </a:spcAft>
              <a:defRPr/>
            </a:pPr>
            <a:r>
              <a:rPr lang="tr-TR" sz="3200" dirty="0" smtClean="0">
                <a:solidFill>
                  <a:schemeClr val="tx1"/>
                </a:solidFill>
              </a:rPr>
              <a:t>İnsan </a:t>
            </a:r>
            <a:r>
              <a:rPr lang="tr-TR" sz="3200" dirty="0">
                <a:solidFill>
                  <a:schemeClr val="tx1"/>
                </a:solidFill>
              </a:rPr>
              <a:t>hem ruh hem beden dengesini sağlayan “</a:t>
            </a:r>
            <a:r>
              <a:rPr lang="tr-TR" sz="3200" b="1" dirty="0">
                <a:solidFill>
                  <a:schemeClr val="tx1"/>
                </a:solidFill>
              </a:rPr>
              <a:t>Oruç</a:t>
            </a:r>
            <a:r>
              <a:rPr lang="tr-TR" sz="3200" dirty="0">
                <a:solidFill>
                  <a:schemeClr val="tx1"/>
                </a:solidFill>
              </a:rPr>
              <a:t>” </a:t>
            </a:r>
            <a:r>
              <a:rPr lang="tr-TR" sz="3200" dirty="0" smtClean="0">
                <a:solidFill>
                  <a:schemeClr val="tx1"/>
                </a:solidFill>
              </a:rPr>
              <a:t>ibadeti, </a:t>
            </a:r>
            <a:r>
              <a:rPr lang="tr-TR" sz="3200" dirty="0">
                <a:solidFill>
                  <a:schemeClr val="tx1"/>
                </a:solidFill>
              </a:rPr>
              <a:t>biz Müslümanlara </a:t>
            </a:r>
            <a:r>
              <a:rPr lang="tr-TR" sz="3200" b="1" u="sng" dirty="0">
                <a:solidFill>
                  <a:srgbClr val="FF0000"/>
                </a:solidFill>
              </a:rPr>
              <a:t>hicretin 2. yılında</a:t>
            </a:r>
            <a:r>
              <a:rPr lang="tr-TR" sz="3200" dirty="0">
                <a:solidFill>
                  <a:srgbClr val="FF0000"/>
                </a:solidFill>
              </a:rPr>
              <a:t> </a:t>
            </a:r>
            <a:r>
              <a:rPr lang="tr-TR" sz="3200" dirty="0">
                <a:solidFill>
                  <a:schemeClr val="tx1"/>
                </a:solidFill>
              </a:rPr>
              <a:t>İslam’ın beş erkanından biri olarak </a:t>
            </a:r>
            <a:r>
              <a:rPr lang="tr-TR" sz="3200" b="1" u="sng" dirty="0">
                <a:solidFill>
                  <a:srgbClr val="FF0000"/>
                </a:solidFill>
              </a:rPr>
              <a:t>farz</a:t>
            </a:r>
            <a:r>
              <a:rPr lang="tr-TR" sz="3200" b="1" dirty="0">
                <a:solidFill>
                  <a:srgbClr val="FF0000"/>
                </a:solidFill>
              </a:rPr>
              <a:t> kılınmıştır. </a:t>
            </a:r>
            <a:endParaRPr lang="tr-TR" sz="2000" b="1" dirty="0">
              <a:solidFill>
                <a:srgbClr val="FF0000"/>
              </a:solidFill>
              <a:latin typeface="Times New Roman" pitchFamily="18" charset="0"/>
              <a:cs typeface="Times New Roman" pitchFamily="18" charset="0"/>
            </a:endParaRPr>
          </a:p>
        </p:txBody>
      </p:sp>
      <p:sp>
        <p:nvSpPr>
          <p:cNvPr id="6" name="4 Dikdörtgen"/>
          <p:cNvSpPr/>
          <p:nvPr/>
        </p:nvSpPr>
        <p:spPr>
          <a:xfrm>
            <a:off x="179512" y="692696"/>
            <a:ext cx="89644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FARZ OLAN ORUÇ RAMAZAN AYI’NDA TUTULUR</a:t>
            </a:r>
          </a:p>
        </p:txBody>
      </p:sp>
    </p:spTree>
    <p:extLst>
      <p:ext uri="{BB962C8B-B14F-4D97-AF65-F5344CB8AC3E}">
        <p14:creationId xmlns:p14="http://schemas.microsoft.com/office/powerpoint/2010/main" val="2179111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179512" y="1309264"/>
            <a:ext cx="8784976" cy="5360095"/>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SA" sz="4000" dirty="0">
                <a:solidFill>
                  <a:schemeClr val="tx1"/>
                </a:solidFill>
                <a:latin typeface="HASENAT" panose="01000600020000020003" pitchFamily="2" charset="-78"/>
                <a:cs typeface="HASENAT" panose="01000600020000020003" pitchFamily="2" charset="-78"/>
              </a:rPr>
              <a:t>فَمَنْ شَهِدَ مِنْكُمُ الشَّهْرَ </a:t>
            </a:r>
            <a:r>
              <a:rPr lang="ar-SA" sz="4000" dirty="0" smtClean="0">
                <a:solidFill>
                  <a:schemeClr val="tx1"/>
                </a:solidFill>
                <a:latin typeface="HASENAT" panose="01000600020000020003" pitchFamily="2" charset="-78"/>
                <a:cs typeface="HASENAT" panose="01000600020000020003" pitchFamily="2" charset="-78"/>
              </a:rPr>
              <a:t>فَلْيَصُمْهُ</a:t>
            </a:r>
            <a:endParaRPr lang="tr-TR" sz="4000" dirty="0" smtClean="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3600" dirty="0" smtClean="0">
                <a:solidFill>
                  <a:srgbClr val="FF0000"/>
                </a:solidFill>
              </a:rPr>
              <a:t>“Öyle ise sizden ramazan ayını idrak edenler </a:t>
            </a:r>
            <a:r>
              <a:rPr lang="tr-TR" sz="5400" dirty="0" smtClean="0">
                <a:solidFill>
                  <a:srgbClr val="FF0000"/>
                </a:solidFill>
              </a:rPr>
              <a:t>onda oruç tutsun. </a:t>
            </a:r>
            <a:r>
              <a:rPr lang="tr-TR" sz="2000" dirty="0" smtClean="0">
                <a:solidFill>
                  <a:schemeClr val="tx1"/>
                </a:solidFill>
              </a:rPr>
              <a:t>” </a:t>
            </a:r>
            <a:r>
              <a:rPr lang="tr-TR" sz="1200" dirty="0" smtClean="0">
                <a:solidFill>
                  <a:schemeClr val="tx1"/>
                </a:solidFill>
              </a:rPr>
              <a:t>(Bakara 185)</a:t>
            </a:r>
          </a:p>
          <a:p>
            <a:pPr algn="just" fontAlgn="auto">
              <a:spcBef>
                <a:spcPts val="0"/>
              </a:spcBef>
              <a:spcAft>
                <a:spcPts val="0"/>
              </a:spcAft>
              <a:defRPr/>
            </a:pPr>
            <a:endParaRPr lang="tr-TR" sz="1200" dirty="0">
              <a:solidFill>
                <a:schemeClr val="tx1"/>
              </a:solidFill>
            </a:endParaRPr>
          </a:p>
          <a:p>
            <a:pPr algn="ctr" fontAlgn="auto">
              <a:spcBef>
                <a:spcPts val="0"/>
              </a:spcBef>
              <a:spcAft>
                <a:spcPts val="0"/>
              </a:spcAft>
              <a:defRPr/>
            </a:pPr>
            <a:r>
              <a:rPr lang="tr-TR" sz="2800" dirty="0">
                <a:latin typeface="HASENAT" panose="01000600020000020003" pitchFamily="2" charset="-78"/>
                <a:cs typeface="HASENAT" panose="01000600020000020003" pitchFamily="2" charset="-78"/>
              </a:rPr>
              <a:t> </a:t>
            </a:r>
            <a:r>
              <a:rPr lang="ar-SA" sz="2800" dirty="0">
                <a:solidFill>
                  <a:schemeClr val="tx1"/>
                </a:solidFill>
                <a:latin typeface="HASENAT" panose="01000600020000020003" pitchFamily="2" charset="-78"/>
                <a:cs typeface="HASENAT" panose="01000600020000020003" pitchFamily="2" charset="-78"/>
              </a:rPr>
              <a:t>يَا أَيُّهَا الَّذِينَ آمَنُواْ كُتِبَ عَلَيْكُمُ الصِّيَامُ كَمَا كُتِبَ عَلَى الَّذِينَ مِن قَبْلِكُمْ لَعَلَّكُمْ تَتَّقُونَ</a:t>
            </a:r>
            <a:endParaRPr lang="tr-TR" sz="28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2400" b="1" dirty="0">
                <a:solidFill>
                  <a:schemeClr val="tx1"/>
                </a:solidFill>
              </a:rPr>
              <a:t>“</a:t>
            </a:r>
            <a:r>
              <a:rPr lang="tr-TR" sz="3200" b="1" dirty="0">
                <a:solidFill>
                  <a:schemeClr val="tx1"/>
                </a:solidFill>
              </a:rPr>
              <a:t>Ey iman edenler! </a:t>
            </a:r>
            <a:r>
              <a:rPr lang="tr-TR" sz="3200" b="1" dirty="0">
                <a:solidFill>
                  <a:srgbClr val="FF0000"/>
                </a:solidFill>
              </a:rPr>
              <a:t>Oruç</a:t>
            </a:r>
            <a:r>
              <a:rPr lang="tr-TR" sz="3200" b="1" dirty="0">
                <a:solidFill>
                  <a:schemeClr val="tx1"/>
                </a:solidFill>
              </a:rPr>
              <a:t> sizden önce gelip geçmiş ümmetlere farz kılındığı gibi </a:t>
            </a:r>
            <a:r>
              <a:rPr lang="tr-TR" sz="3200" b="1" dirty="0">
                <a:solidFill>
                  <a:srgbClr val="FF0000"/>
                </a:solidFill>
              </a:rPr>
              <a:t>size de farz kılındı. </a:t>
            </a:r>
            <a:r>
              <a:rPr lang="tr-TR" sz="3200" b="1" dirty="0">
                <a:solidFill>
                  <a:schemeClr val="tx1"/>
                </a:solidFill>
              </a:rPr>
              <a:t>Umulur ki korunursunuz..”</a:t>
            </a:r>
            <a:r>
              <a:rPr lang="tr-TR" sz="2400" dirty="0">
                <a:solidFill>
                  <a:schemeClr val="tx1"/>
                </a:solidFill>
              </a:rPr>
              <a:t> </a:t>
            </a:r>
            <a:r>
              <a:rPr lang="tr-TR" sz="1400" dirty="0">
                <a:solidFill>
                  <a:schemeClr val="tx1"/>
                </a:solidFill>
              </a:rPr>
              <a:t>(Bakara, 2/183</a:t>
            </a:r>
            <a:r>
              <a:rPr lang="tr-TR" sz="1400" dirty="0" smtClean="0">
                <a:solidFill>
                  <a:schemeClr val="tx1"/>
                </a:solidFill>
              </a:rPr>
              <a:t>)</a:t>
            </a:r>
          </a:p>
          <a:p>
            <a:pPr algn="ctr" fontAlgn="auto">
              <a:spcBef>
                <a:spcPts val="0"/>
              </a:spcBef>
              <a:spcAft>
                <a:spcPts val="0"/>
              </a:spcAft>
              <a:defRPr/>
            </a:pPr>
            <a:r>
              <a:rPr lang="tr-TR" sz="2400" b="1" dirty="0">
                <a:solidFill>
                  <a:srgbClr val="002060"/>
                </a:solidFill>
              </a:rPr>
              <a:t>Onlardan bazılarına 24 saatte bir yeme izni verilmiş, bazı ümmetler gece uyumamış, aileleriyle beraber olamamıştır. </a:t>
            </a:r>
            <a:endParaRPr lang="tr-TR" sz="2400" dirty="0">
              <a:solidFill>
                <a:srgbClr val="002060"/>
              </a:solidFill>
              <a:latin typeface="Times New Roman" pitchFamily="18" charset="0"/>
              <a:cs typeface="Times New Roman" pitchFamily="18" charset="0"/>
            </a:endParaRPr>
          </a:p>
        </p:txBody>
      </p:sp>
      <p:sp>
        <p:nvSpPr>
          <p:cNvPr id="6" name="4 Dikdörtgen"/>
          <p:cNvSpPr/>
          <p:nvPr/>
        </p:nvSpPr>
        <p:spPr>
          <a:xfrm>
            <a:off x="179512" y="116632"/>
            <a:ext cx="89644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FARZ OLAN ORUÇ RAMAZAN AYI’NDA TUTULUR</a:t>
            </a:r>
          </a:p>
        </p:txBody>
      </p:sp>
    </p:spTree>
    <p:extLst>
      <p:ext uri="{BB962C8B-B14F-4D97-AF65-F5344CB8AC3E}">
        <p14:creationId xmlns:p14="http://schemas.microsoft.com/office/powerpoint/2010/main" val="2372933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0728"/>
            <a:ext cx="9144000" cy="5858307"/>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3275856" y="1052736"/>
            <a:ext cx="5760640" cy="5288087"/>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fontAlgn="auto">
              <a:spcBef>
                <a:spcPts val="0"/>
              </a:spcBef>
              <a:spcAft>
                <a:spcPts val="0"/>
              </a:spcAft>
              <a:defRPr/>
            </a:pPr>
            <a:r>
              <a:rPr lang="ar-SA" sz="4000" dirty="0">
                <a:solidFill>
                  <a:schemeClr val="bg1"/>
                </a:solidFill>
                <a:latin typeface="HASENAT" panose="01000600020000020003" pitchFamily="2" charset="-78"/>
                <a:cs typeface="HASENAT" panose="01000600020000020003" pitchFamily="2" charset="-78"/>
              </a:rPr>
              <a:t>« مَنْ صَامَ رَمَضَانَ إِيمَاناً واحْتِساباً ، </a:t>
            </a:r>
            <a:endParaRPr lang="tr-TR" sz="4000" dirty="0" smtClean="0">
              <a:solidFill>
                <a:schemeClr val="bg1"/>
              </a:solidFill>
              <a:latin typeface="HASENAT" panose="01000600020000020003" pitchFamily="2" charset="-78"/>
              <a:cs typeface="HASENAT" panose="01000600020000020003" pitchFamily="2" charset="-78"/>
            </a:endParaRPr>
          </a:p>
          <a:p>
            <a:pPr algn="r" rtl="1" fontAlgn="auto">
              <a:spcBef>
                <a:spcPts val="0"/>
              </a:spcBef>
              <a:spcAft>
                <a:spcPts val="0"/>
              </a:spcAft>
              <a:defRPr/>
            </a:pPr>
            <a:r>
              <a:rPr lang="ar-SA" sz="4000" dirty="0" smtClean="0">
                <a:solidFill>
                  <a:schemeClr val="bg1"/>
                </a:solidFill>
                <a:latin typeface="HASENAT" panose="01000600020000020003" pitchFamily="2" charset="-78"/>
                <a:cs typeface="HASENAT" panose="01000600020000020003" pitchFamily="2" charset="-78"/>
              </a:rPr>
              <a:t>غُفِرَ </a:t>
            </a:r>
            <a:r>
              <a:rPr lang="ar-SA" sz="4000" dirty="0">
                <a:solidFill>
                  <a:schemeClr val="bg1"/>
                </a:solidFill>
                <a:latin typeface="HASENAT" panose="01000600020000020003" pitchFamily="2" charset="-78"/>
                <a:cs typeface="HASENAT" panose="01000600020000020003" pitchFamily="2" charset="-78"/>
              </a:rPr>
              <a:t>لَهُ ما تَقَدَّمَ مِنْ ذنْبِهِ </a:t>
            </a:r>
            <a:r>
              <a:rPr lang="ar-SA" sz="4000" dirty="0" smtClean="0">
                <a:solidFill>
                  <a:schemeClr val="bg1"/>
                </a:solidFill>
                <a:latin typeface="HASENAT" panose="01000600020000020003" pitchFamily="2" charset="-78"/>
                <a:cs typeface="HASENAT" panose="01000600020000020003" pitchFamily="2" charset="-78"/>
              </a:rPr>
              <a:t>»</a:t>
            </a:r>
            <a:endParaRPr lang="tr-TR" sz="4000" dirty="0">
              <a:solidFill>
                <a:schemeClr val="bg1"/>
              </a:solidFill>
            </a:endParaRPr>
          </a:p>
          <a:p>
            <a:pPr algn="r" fontAlgn="auto">
              <a:spcBef>
                <a:spcPts val="0"/>
              </a:spcBef>
              <a:spcAft>
                <a:spcPts val="0"/>
              </a:spcAft>
              <a:defRPr/>
            </a:pPr>
            <a:r>
              <a:rPr lang="tr-TR" sz="3200" b="1" dirty="0">
                <a:ln w="10160">
                  <a:solidFill>
                    <a:schemeClr val="accent5"/>
                  </a:solidFill>
                  <a:prstDash val="solid"/>
                </a:ln>
                <a:solidFill>
                  <a:srgbClr val="FFFFFF"/>
                </a:solidFill>
              </a:rPr>
              <a:t>"Kim, faziletine inanarak ve </a:t>
            </a:r>
            <a:r>
              <a:rPr lang="tr-TR" sz="3200" b="1" dirty="0">
                <a:ln w="6600">
                  <a:solidFill>
                    <a:schemeClr val="accent2"/>
                  </a:solidFill>
                  <a:prstDash val="solid"/>
                </a:ln>
                <a:solidFill>
                  <a:srgbClr val="FFFFFF"/>
                </a:solidFill>
              </a:rPr>
              <a:t>karşılığını Allah'tan bekleyerek </a:t>
            </a:r>
            <a:endParaRPr lang="tr-TR" sz="3200" b="1" dirty="0" smtClean="0">
              <a:ln w="6600">
                <a:solidFill>
                  <a:schemeClr val="accent2"/>
                </a:solidFill>
                <a:prstDash val="solid"/>
              </a:ln>
              <a:solidFill>
                <a:srgbClr val="FFFFFF"/>
              </a:solidFill>
            </a:endParaRPr>
          </a:p>
          <a:p>
            <a:pPr algn="r" fontAlgn="auto">
              <a:spcBef>
                <a:spcPts val="0"/>
              </a:spcBef>
              <a:spcAft>
                <a:spcPts val="0"/>
              </a:spcAft>
              <a:defRPr/>
            </a:pPr>
            <a:r>
              <a:rPr lang="tr-TR" sz="3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Ramazan Orucunu tutarsa</a:t>
            </a:r>
            <a:r>
              <a:rPr lang="tr-TR"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 </a:t>
            </a:r>
            <a:endParaRPr lang="tr-TR" sz="3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endParaRPr>
          </a:p>
          <a:p>
            <a:pPr algn="r" fontAlgn="auto">
              <a:spcBef>
                <a:spcPts val="0"/>
              </a:spcBef>
              <a:spcAft>
                <a:spcPts val="0"/>
              </a:spcAft>
              <a:defRPr/>
            </a:pPr>
            <a:r>
              <a:rPr lang="tr-TR" sz="3200" b="1" dirty="0" smtClean="0">
                <a:ln w="13462">
                  <a:solidFill>
                    <a:schemeClr val="bg1"/>
                  </a:solidFill>
                  <a:prstDash val="solid"/>
                </a:ln>
                <a:solidFill>
                  <a:schemeClr val="tx1">
                    <a:lumMod val="85000"/>
                    <a:lumOff val="15000"/>
                  </a:schemeClr>
                </a:solidFill>
              </a:rPr>
              <a:t>geçmiş </a:t>
            </a:r>
            <a:r>
              <a:rPr lang="tr-TR" sz="3200" b="1" dirty="0">
                <a:ln w="13462">
                  <a:solidFill>
                    <a:schemeClr val="bg1"/>
                  </a:solidFill>
                  <a:prstDash val="solid"/>
                </a:ln>
                <a:solidFill>
                  <a:schemeClr val="tx1">
                    <a:lumMod val="85000"/>
                    <a:lumOff val="15000"/>
                  </a:schemeClr>
                </a:solidFill>
              </a:rPr>
              <a:t>günahları bağışlanır</a:t>
            </a:r>
            <a:r>
              <a:rPr lang="tr-TR" sz="3200" b="1" dirty="0" smtClean="0">
                <a:ln w="13462">
                  <a:solidFill>
                    <a:schemeClr val="bg1"/>
                  </a:solidFill>
                  <a:prstDash val="solid"/>
                </a:ln>
                <a:solidFill>
                  <a:schemeClr val="tx1">
                    <a:lumMod val="85000"/>
                    <a:lumOff val="15000"/>
                  </a:schemeClr>
                </a:solidFill>
              </a:rPr>
              <a:t>."</a:t>
            </a:r>
            <a:endParaRPr lang="tr-TR" sz="3200" b="1" dirty="0">
              <a:ln w="13462">
                <a:solidFill>
                  <a:schemeClr val="bg1"/>
                </a:solidFill>
                <a:prstDash val="solid"/>
              </a:ln>
              <a:solidFill>
                <a:schemeClr val="tx1">
                  <a:lumMod val="85000"/>
                  <a:lumOff val="15000"/>
                </a:schemeClr>
              </a:solidFill>
            </a:endParaRPr>
          </a:p>
          <a:p>
            <a:pPr algn="r" fontAlgn="auto">
              <a:spcBef>
                <a:spcPts val="0"/>
              </a:spcBef>
              <a:spcAft>
                <a:spcPts val="0"/>
              </a:spcAft>
              <a:defRPr/>
            </a:pPr>
            <a:r>
              <a:rPr lang="tr-TR" sz="1600" dirty="0" smtClean="0">
                <a:solidFill>
                  <a:schemeClr val="bg1"/>
                </a:solidFill>
              </a:rPr>
              <a:t>(</a:t>
            </a:r>
            <a:r>
              <a:rPr lang="tr-TR" sz="1600" dirty="0" err="1" smtClean="0">
                <a:solidFill>
                  <a:schemeClr val="bg1"/>
                </a:solidFill>
              </a:rPr>
              <a:t>Buhârî</a:t>
            </a:r>
            <a:r>
              <a:rPr lang="tr-TR" sz="1600" dirty="0">
                <a:solidFill>
                  <a:schemeClr val="bg1"/>
                </a:solidFill>
              </a:rPr>
              <a:t>, </a:t>
            </a:r>
            <a:r>
              <a:rPr lang="tr-TR" sz="1600" dirty="0" err="1">
                <a:solidFill>
                  <a:schemeClr val="bg1"/>
                </a:solidFill>
              </a:rPr>
              <a:t>Îmân</a:t>
            </a:r>
            <a:r>
              <a:rPr lang="tr-TR" sz="1600" dirty="0">
                <a:solidFill>
                  <a:schemeClr val="bg1"/>
                </a:solidFill>
              </a:rPr>
              <a:t> 28, </a:t>
            </a:r>
            <a:r>
              <a:rPr lang="tr-TR" sz="1600" dirty="0" err="1">
                <a:solidFill>
                  <a:schemeClr val="bg1"/>
                </a:solidFill>
              </a:rPr>
              <a:t>Savm</a:t>
            </a:r>
            <a:r>
              <a:rPr lang="tr-TR" sz="1600" dirty="0">
                <a:solidFill>
                  <a:schemeClr val="bg1"/>
                </a:solidFill>
              </a:rPr>
              <a:t> </a:t>
            </a:r>
            <a:r>
              <a:rPr lang="tr-TR" sz="1600" dirty="0" smtClean="0">
                <a:solidFill>
                  <a:schemeClr val="bg1"/>
                </a:solidFill>
              </a:rPr>
              <a:t>6) </a:t>
            </a:r>
            <a:endParaRPr lang="tr-TR" sz="2000" dirty="0">
              <a:solidFill>
                <a:schemeClr val="bg1"/>
              </a:solidFill>
            </a:endParaRPr>
          </a:p>
        </p:txBody>
      </p:sp>
      <p:sp>
        <p:nvSpPr>
          <p:cNvPr id="3" name="4 Dikdörtgen"/>
          <p:cNvSpPr/>
          <p:nvPr/>
        </p:nvSpPr>
        <p:spPr>
          <a:xfrm>
            <a:off x="179512" y="116632"/>
            <a:ext cx="89644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FARZ OLAN ORUÇ RAMAZAN AYI’NDA TUTULUR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Dikdörtgen"/>
          <p:cNvSpPr/>
          <p:nvPr/>
        </p:nvSpPr>
        <p:spPr>
          <a:xfrm>
            <a:off x="179512" y="116632"/>
            <a:ext cx="89644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ORUÇ İBADETİNİN FAZİLET VE HİKMETLERİ</a:t>
            </a:r>
          </a:p>
        </p:txBody>
      </p:sp>
      <p:sp>
        <p:nvSpPr>
          <p:cNvPr id="6" name="6 Yuvarlatılmış Dikdörtgen"/>
          <p:cNvSpPr/>
          <p:nvPr/>
        </p:nvSpPr>
        <p:spPr>
          <a:xfrm>
            <a:off x="714375" y="1124744"/>
            <a:ext cx="7715250" cy="500063"/>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ORUÇ, SEVABI ALLAH’A  AİT OLAN İBADETTİR</a:t>
            </a:r>
          </a:p>
        </p:txBody>
      </p:sp>
      <p:sp>
        <p:nvSpPr>
          <p:cNvPr id="7" name="7 Yuvarlatılmış Dikdörtgen"/>
          <p:cNvSpPr/>
          <p:nvPr/>
        </p:nvSpPr>
        <p:spPr>
          <a:xfrm>
            <a:off x="714375" y="1772816"/>
            <a:ext cx="7715250" cy="500062"/>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ORUÇ, GÜNAHLARIMIZA KEFFARETTİR</a:t>
            </a:r>
          </a:p>
        </p:txBody>
      </p:sp>
      <p:sp>
        <p:nvSpPr>
          <p:cNvPr id="8" name="8 Yuvarlatılmış Dikdörtgen"/>
          <p:cNvSpPr/>
          <p:nvPr/>
        </p:nvSpPr>
        <p:spPr>
          <a:xfrm>
            <a:off x="714375" y="2420888"/>
            <a:ext cx="7715250" cy="500062"/>
          </a:xfrm>
          <a:prstGeom prst="roundRect">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ORUÇ TUTANLAR CENNETE “REYYAN” KAPISINDAN GİRECEKLER</a:t>
            </a:r>
          </a:p>
        </p:txBody>
      </p:sp>
      <p:sp>
        <p:nvSpPr>
          <p:cNvPr id="9" name="9 Yuvarlatılmış Dikdörtgen"/>
          <p:cNvSpPr/>
          <p:nvPr/>
        </p:nvSpPr>
        <p:spPr>
          <a:xfrm>
            <a:off x="714375" y="3068960"/>
            <a:ext cx="7715250" cy="500062"/>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ORUÇ, TUTANIN DUASI KABUL EDİLİR </a:t>
            </a:r>
          </a:p>
        </p:txBody>
      </p:sp>
      <p:sp>
        <p:nvSpPr>
          <p:cNvPr id="10" name="10 Yuvarlatılmış Dikdörtgen"/>
          <p:cNvSpPr/>
          <p:nvPr/>
        </p:nvSpPr>
        <p:spPr>
          <a:xfrm>
            <a:off x="714375" y="3721026"/>
            <a:ext cx="7715250" cy="500062"/>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ORUÇ, CEHENNEM ATEŞİNE KARŞI KALKANDIR</a:t>
            </a:r>
          </a:p>
        </p:txBody>
      </p:sp>
      <p:sp>
        <p:nvSpPr>
          <p:cNvPr id="11" name="11 Yuvarlatılmış Dikdörtgen"/>
          <p:cNvSpPr/>
          <p:nvPr/>
        </p:nvSpPr>
        <p:spPr>
          <a:xfrm>
            <a:off x="714375" y="4365104"/>
            <a:ext cx="7715250" cy="500062"/>
          </a:xfrm>
          <a:prstGeom prst="round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6. ORUÇ, KİŞİYİ HARAMLARDAN ALIKOYAR</a:t>
            </a:r>
          </a:p>
        </p:txBody>
      </p:sp>
      <p:sp>
        <p:nvSpPr>
          <p:cNvPr id="12" name="12 Yuvarlatılmış Dikdörtgen"/>
          <p:cNvSpPr/>
          <p:nvPr/>
        </p:nvSpPr>
        <p:spPr>
          <a:xfrm>
            <a:off x="714375" y="5017170"/>
            <a:ext cx="7715250" cy="500062"/>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7. ORUÇ, SABIR VE İRADEMİZİ GÜÇLENDİRİR</a:t>
            </a:r>
          </a:p>
        </p:txBody>
      </p:sp>
      <p:sp>
        <p:nvSpPr>
          <p:cNvPr id="13" name="14 Yuvarlatılmış Dikdörtgen"/>
          <p:cNvSpPr/>
          <p:nvPr/>
        </p:nvSpPr>
        <p:spPr>
          <a:xfrm>
            <a:off x="714375" y="5661248"/>
            <a:ext cx="7715250" cy="500062"/>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8. ORUÇ, SAĞLIK AÇISINDAN DA ÖNEMLİ BİR İBADETTİR</a:t>
            </a:r>
          </a:p>
        </p:txBody>
      </p:sp>
      <p:sp>
        <p:nvSpPr>
          <p:cNvPr id="14" name="15 Yuvarlatılmış Dikdörtgen"/>
          <p:cNvSpPr/>
          <p:nvPr/>
        </p:nvSpPr>
        <p:spPr>
          <a:xfrm>
            <a:off x="714375" y="6286500"/>
            <a:ext cx="7715250" cy="500063"/>
          </a:xfrm>
          <a:prstGeom prst="roundRect">
            <a:avLst/>
          </a:prstGeom>
          <a:solidFill>
            <a:schemeClr val="accent6">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9. </a:t>
            </a:r>
            <a:r>
              <a:rPr lang="tr-TR"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ORUÇU </a:t>
            </a: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MAZERETSİZ TUTMAK BÜYÜK GÜNAHLARDANDIR</a:t>
            </a:r>
          </a:p>
        </p:txBody>
      </p:sp>
    </p:spTree>
    <p:extLst>
      <p:ext uri="{BB962C8B-B14F-4D97-AF65-F5344CB8AC3E}">
        <p14:creationId xmlns:p14="http://schemas.microsoft.com/office/powerpoint/2010/main" val="320500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6" presetClass="emph" presetSubtype="0" fill="hold" grpId="1" nodeType="withEffect">
                                  <p:stCondLst>
                                    <p:cond delay="0"/>
                                  </p:stCondLst>
                                  <p:childTnLst>
                                    <p:animEffect transition="out" filter="fade">
                                      <p:cBhvr>
                                        <p:cTn id="58" dur="500" tmFilter="0, 0; .2, .5; .8, .5; 1, 0"/>
                                        <p:tgtEl>
                                          <p:spTgt spid="6"/>
                                        </p:tgtEl>
                                      </p:cBhvr>
                                    </p:animEffect>
                                    <p:animScale>
                                      <p:cBhvr>
                                        <p:cTn id="59" dur="250" autoRev="1" fill="hold"/>
                                        <p:tgtEl>
                                          <p:spTgt spid="6"/>
                                        </p:tgtEl>
                                      </p:cBhvr>
                                      <p:by x="105000" y="105000"/>
                                    </p:animScale>
                                  </p:childTnLst>
                                </p:cTn>
                              </p:par>
                              <p:par>
                                <p:cTn id="60" presetID="26" presetClass="emph" presetSubtype="0" fill="hold" grpId="1" nodeType="withEffect">
                                  <p:stCondLst>
                                    <p:cond delay="0"/>
                                  </p:stCondLst>
                                  <p:childTnLst>
                                    <p:animEffect transition="out" filter="fade">
                                      <p:cBhvr>
                                        <p:cTn id="61" dur="500" tmFilter="0, 0; .2, .5; .8, .5; 1, 0"/>
                                        <p:tgtEl>
                                          <p:spTgt spid="7"/>
                                        </p:tgtEl>
                                      </p:cBhvr>
                                    </p:animEffect>
                                    <p:animScale>
                                      <p:cBhvr>
                                        <p:cTn id="62" dur="250" autoRev="1" fill="hold"/>
                                        <p:tgtEl>
                                          <p:spTgt spid="7"/>
                                        </p:tgtEl>
                                      </p:cBhvr>
                                      <p:by x="105000" y="105000"/>
                                    </p:animScale>
                                  </p:childTnLst>
                                </p:cTn>
                              </p:par>
                              <p:par>
                                <p:cTn id="63" presetID="26" presetClass="emph" presetSubtype="0" fill="hold" grpId="1" nodeType="withEffect">
                                  <p:stCondLst>
                                    <p:cond delay="0"/>
                                  </p:stCondLst>
                                  <p:childTnLst>
                                    <p:animEffect transition="out" filter="fade">
                                      <p:cBhvr>
                                        <p:cTn id="64" dur="500" tmFilter="0, 0; .2, .5; .8, .5; 1, 0"/>
                                        <p:tgtEl>
                                          <p:spTgt spid="8"/>
                                        </p:tgtEl>
                                      </p:cBhvr>
                                    </p:animEffect>
                                    <p:animScale>
                                      <p:cBhvr>
                                        <p:cTn id="65" dur="250" autoRev="1" fill="hold"/>
                                        <p:tgtEl>
                                          <p:spTgt spid="8"/>
                                        </p:tgtEl>
                                      </p:cBhvr>
                                      <p:by x="105000" y="105000"/>
                                    </p:animScale>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par>
                                <p:cTn id="69" presetID="26" presetClass="emph" presetSubtype="0" fill="hold" grpId="1" nodeType="withEffect">
                                  <p:stCondLst>
                                    <p:cond delay="0"/>
                                  </p:stCondLst>
                                  <p:childTnLst>
                                    <p:animEffect transition="out" filter="fade">
                                      <p:cBhvr>
                                        <p:cTn id="70" dur="500" tmFilter="0, 0; .2, .5; .8, .5; 1, 0"/>
                                        <p:tgtEl>
                                          <p:spTgt spid="10"/>
                                        </p:tgtEl>
                                      </p:cBhvr>
                                    </p:animEffect>
                                    <p:animScale>
                                      <p:cBhvr>
                                        <p:cTn id="71" dur="250" autoRev="1" fill="hold"/>
                                        <p:tgtEl>
                                          <p:spTgt spid="10"/>
                                        </p:tgtEl>
                                      </p:cBhvr>
                                      <p:by x="105000" y="105000"/>
                                    </p:animScale>
                                  </p:childTnLst>
                                </p:cTn>
                              </p:par>
                              <p:par>
                                <p:cTn id="72" presetID="26" presetClass="emph" presetSubtype="0" fill="hold" grpId="1" nodeType="withEffect">
                                  <p:stCondLst>
                                    <p:cond delay="0"/>
                                  </p:stCondLst>
                                  <p:childTnLst>
                                    <p:animEffect transition="out" filter="fade">
                                      <p:cBhvr>
                                        <p:cTn id="73" dur="500" tmFilter="0, 0; .2, .5; .8, .5; 1, 0"/>
                                        <p:tgtEl>
                                          <p:spTgt spid="11"/>
                                        </p:tgtEl>
                                      </p:cBhvr>
                                    </p:animEffect>
                                    <p:animScale>
                                      <p:cBhvr>
                                        <p:cTn id="74" dur="250" autoRev="1" fill="hold"/>
                                        <p:tgtEl>
                                          <p:spTgt spid="11"/>
                                        </p:tgtEl>
                                      </p:cBhvr>
                                      <p:by x="105000" y="105000"/>
                                    </p:animScale>
                                  </p:childTnLst>
                                </p:cTn>
                              </p:par>
                              <p:par>
                                <p:cTn id="75" presetID="26" presetClass="emph" presetSubtype="0" fill="hold" grpId="1" nodeType="withEffect">
                                  <p:stCondLst>
                                    <p:cond delay="0"/>
                                  </p:stCondLst>
                                  <p:childTnLst>
                                    <p:animEffect transition="out" filter="fade">
                                      <p:cBhvr>
                                        <p:cTn id="76" dur="500" tmFilter="0, 0; .2, .5; .8, .5; 1, 0"/>
                                        <p:tgtEl>
                                          <p:spTgt spid="12"/>
                                        </p:tgtEl>
                                      </p:cBhvr>
                                    </p:animEffect>
                                    <p:animScale>
                                      <p:cBhvr>
                                        <p:cTn id="77" dur="250" autoRev="1" fill="hold"/>
                                        <p:tgtEl>
                                          <p:spTgt spid="12"/>
                                        </p:tgtEl>
                                      </p:cBhvr>
                                      <p:by x="105000" y="105000"/>
                                    </p:animScale>
                                  </p:childTnLst>
                                </p:cTn>
                              </p:par>
                              <p:par>
                                <p:cTn id="78" presetID="26" presetClass="emph" presetSubtype="0" fill="hold" grpId="1" nodeType="withEffect">
                                  <p:stCondLst>
                                    <p:cond delay="0"/>
                                  </p:stCondLst>
                                  <p:childTnLst>
                                    <p:animEffect transition="out" filter="fade">
                                      <p:cBhvr>
                                        <p:cTn id="79" dur="500" tmFilter="0, 0; .2, .5; .8, .5; 1, 0"/>
                                        <p:tgtEl>
                                          <p:spTgt spid="13"/>
                                        </p:tgtEl>
                                      </p:cBhvr>
                                    </p:animEffect>
                                    <p:animScale>
                                      <p:cBhvr>
                                        <p:cTn id="80" dur="250" autoRev="1" fill="hold"/>
                                        <p:tgtEl>
                                          <p:spTgt spid="13"/>
                                        </p:tgtEl>
                                      </p:cBhvr>
                                      <p:by x="105000" y="105000"/>
                                    </p:animScale>
                                  </p:childTnLst>
                                </p:cTn>
                              </p:par>
                              <p:par>
                                <p:cTn id="81" presetID="26" presetClass="emph" presetSubtype="0" fill="hold" grpId="1" nodeType="withEffect">
                                  <p:stCondLst>
                                    <p:cond delay="0"/>
                                  </p:stCondLst>
                                  <p:childTnLst>
                                    <p:animEffect transition="out" filter="fade">
                                      <p:cBhvr>
                                        <p:cTn id="82" dur="500" tmFilter="0, 0; .2, .5; .8, .5; 1, 0"/>
                                        <p:tgtEl>
                                          <p:spTgt spid="14"/>
                                        </p:tgtEl>
                                      </p:cBhvr>
                                    </p:animEffect>
                                    <p:animScale>
                                      <p:cBhvr>
                                        <p:cTn id="83"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Ä°NÄ° SADE duvar kaÄÄ±d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72008" y="0"/>
            <a:ext cx="8964488" cy="4149080"/>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SA" sz="4000" dirty="0">
                <a:solidFill>
                  <a:schemeClr val="tx1"/>
                </a:solidFill>
                <a:latin typeface="HASENAT" panose="01000600020000020003" pitchFamily="2" charset="-78"/>
                <a:cs typeface="HASENAT" panose="01000600020000020003" pitchFamily="2" charset="-78"/>
              </a:rPr>
              <a:t>مَنْ اَفْطَرَ يَوْمَا مِنْ رَمَضَانَ مِنْ غَيرِ رُخْصَةٍ وَ لاَ مَرَضٍ لمْ يَقْضِ عَنْهُ صَوْمُ الدَّهْرِ كُلِّهِ وَ اِنْ صَامَهُ</a:t>
            </a:r>
            <a:endParaRPr lang="tr-TR" sz="2000" dirty="0">
              <a:solidFill>
                <a:schemeClr val="tx1"/>
              </a:solidFill>
              <a:latin typeface="HASENAT" panose="01000600020000020003" pitchFamily="2" charset="-78"/>
              <a:cs typeface="HASENAT" panose="01000600020000020003" pitchFamily="2" charset="-78"/>
            </a:endParaRPr>
          </a:p>
          <a:p>
            <a:pPr algn="just" fontAlgn="auto">
              <a:spcBef>
                <a:spcPts val="0"/>
              </a:spcBef>
              <a:spcAft>
                <a:spcPts val="0"/>
              </a:spcAft>
              <a:defRPr/>
            </a:pPr>
            <a:r>
              <a:rPr lang="tr-TR" sz="4000" b="1" dirty="0" smtClean="0">
                <a:solidFill>
                  <a:schemeClr val="accent6">
                    <a:lumMod val="50000"/>
                  </a:schemeClr>
                </a:solidFill>
              </a:rPr>
              <a:t>“</a:t>
            </a:r>
            <a:r>
              <a:rPr lang="tr-TR" sz="4000" b="1" dirty="0">
                <a:solidFill>
                  <a:schemeClr val="accent6">
                    <a:lumMod val="50000"/>
                  </a:schemeClr>
                </a:solidFill>
              </a:rPr>
              <a:t>Kim hastalığı ve bir ruhsatı olmaksızın </a:t>
            </a:r>
            <a:r>
              <a:rPr lang="tr-TR" sz="4000" b="1" u="sng" dirty="0">
                <a:solidFill>
                  <a:srgbClr val="FF0000"/>
                </a:solidFill>
              </a:rPr>
              <a:t>Ramazan ayından  bir gün oruç tutmasa </a:t>
            </a:r>
            <a:r>
              <a:rPr lang="tr-TR" sz="4000" b="1" u="sng" dirty="0">
                <a:solidFill>
                  <a:schemeClr val="tx1"/>
                </a:solidFill>
              </a:rPr>
              <a:t> </a:t>
            </a:r>
            <a:r>
              <a:rPr lang="tr-T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bütün günleri oruç tutsa yine bu orucu yerine getiremez”</a:t>
            </a:r>
            <a:r>
              <a:rPr lang="tr-TR" sz="4000" dirty="0">
                <a:solidFill>
                  <a:schemeClr val="tx1"/>
                </a:solidFill>
              </a:rPr>
              <a:t> </a:t>
            </a:r>
            <a:endParaRPr lang="tr-TR" sz="4400" dirty="0">
              <a:solidFill>
                <a:schemeClr val="tx1"/>
              </a:solidFill>
            </a:endParaRPr>
          </a:p>
          <a:p>
            <a:pPr fontAlgn="auto">
              <a:spcBef>
                <a:spcPts val="0"/>
              </a:spcBef>
              <a:spcAft>
                <a:spcPts val="0"/>
              </a:spcAft>
              <a:defRPr/>
            </a:pPr>
            <a:r>
              <a:rPr lang="tr-TR" sz="1400" dirty="0">
                <a:solidFill>
                  <a:schemeClr val="tx1"/>
                </a:solidFill>
              </a:rPr>
              <a:t>(</a:t>
            </a:r>
            <a:r>
              <a:rPr lang="tr-TR" sz="1400" dirty="0" err="1">
                <a:solidFill>
                  <a:schemeClr val="tx1"/>
                </a:solidFill>
              </a:rPr>
              <a:t>Ebû</a:t>
            </a:r>
            <a:r>
              <a:rPr lang="tr-TR" sz="1400" dirty="0">
                <a:solidFill>
                  <a:schemeClr val="tx1"/>
                </a:solidFill>
              </a:rPr>
              <a:t> </a:t>
            </a:r>
            <a:r>
              <a:rPr lang="tr-TR" sz="1400" dirty="0" err="1">
                <a:solidFill>
                  <a:schemeClr val="tx1"/>
                </a:solidFill>
              </a:rPr>
              <a:t>Dâvûd</a:t>
            </a:r>
            <a:r>
              <a:rPr lang="tr-TR" sz="1400" dirty="0">
                <a:solidFill>
                  <a:schemeClr val="tx1"/>
                </a:solidFill>
              </a:rPr>
              <a:t>, </a:t>
            </a:r>
            <a:r>
              <a:rPr lang="tr-TR" sz="1400" dirty="0" err="1">
                <a:solidFill>
                  <a:schemeClr val="tx1"/>
                </a:solidFill>
              </a:rPr>
              <a:t>Savm</a:t>
            </a:r>
            <a:r>
              <a:rPr lang="tr-TR" sz="1400" dirty="0">
                <a:solidFill>
                  <a:schemeClr val="tx1"/>
                </a:solidFill>
              </a:rPr>
              <a:t>, 38. I, 789. </a:t>
            </a:r>
            <a:r>
              <a:rPr lang="tr-TR" sz="1400" dirty="0" err="1">
                <a:solidFill>
                  <a:schemeClr val="tx1"/>
                </a:solidFill>
              </a:rPr>
              <a:t>Tirmizî</a:t>
            </a:r>
            <a:r>
              <a:rPr lang="tr-TR" sz="1400" dirty="0">
                <a:solidFill>
                  <a:schemeClr val="tx1"/>
                </a:solidFill>
              </a:rPr>
              <a:t>, </a:t>
            </a:r>
            <a:r>
              <a:rPr lang="tr-TR" sz="1400" dirty="0" err="1">
                <a:solidFill>
                  <a:schemeClr val="tx1"/>
                </a:solidFill>
              </a:rPr>
              <a:t>Savm</a:t>
            </a:r>
            <a:r>
              <a:rPr lang="tr-TR" sz="1400" dirty="0">
                <a:solidFill>
                  <a:schemeClr val="tx1"/>
                </a:solidFill>
              </a:rPr>
              <a:t>, 27. III, 101. </a:t>
            </a:r>
            <a:r>
              <a:rPr lang="tr-TR" sz="1400" dirty="0" err="1">
                <a:solidFill>
                  <a:schemeClr val="tx1"/>
                </a:solidFill>
              </a:rPr>
              <a:t>İbn</a:t>
            </a:r>
            <a:r>
              <a:rPr lang="tr-TR" sz="1400" dirty="0">
                <a:solidFill>
                  <a:schemeClr val="tx1"/>
                </a:solidFill>
              </a:rPr>
              <a:t> </a:t>
            </a:r>
            <a:r>
              <a:rPr lang="tr-TR" sz="1400" dirty="0" err="1">
                <a:solidFill>
                  <a:schemeClr val="tx1"/>
                </a:solidFill>
              </a:rPr>
              <a:t>Mâce</a:t>
            </a:r>
            <a:r>
              <a:rPr lang="tr-TR" sz="1400" dirty="0">
                <a:solidFill>
                  <a:schemeClr val="tx1"/>
                </a:solidFill>
              </a:rPr>
              <a:t>, </a:t>
            </a:r>
            <a:r>
              <a:rPr lang="tr-TR" sz="1400" dirty="0" err="1">
                <a:solidFill>
                  <a:schemeClr val="tx1"/>
                </a:solidFill>
              </a:rPr>
              <a:t>Savm</a:t>
            </a:r>
            <a:r>
              <a:rPr lang="tr-TR" sz="1400" dirty="0">
                <a:solidFill>
                  <a:schemeClr val="tx1"/>
                </a:solidFill>
              </a:rPr>
              <a:t>, 14. I, 535)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şavşat müftülüğü\Desktop\ramazan\2015-ramazanla-ilgili-söz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0" y="10712"/>
            <a:ext cx="9156220" cy="6840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12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5" y="1124744"/>
            <a:ext cx="9173210" cy="5733256"/>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179512" y="1237257"/>
            <a:ext cx="6408712" cy="5432103"/>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AE" sz="4000" dirty="0">
                <a:solidFill>
                  <a:schemeClr val="bg1"/>
                </a:solidFill>
                <a:latin typeface="HASENAT" panose="01000600020000020003" pitchFamily="2" charset="-78"/>
                <a:cs typeface="HASENAT" panose="01000600020000020003" pitchFamily="2" charset="-78"/>
              </a:rPr>
              <a:t>إِنَّ لِلّٰه عِنْدَ كُلِّ فِطْرٍ عُتَقَاءَ وَذٰلِكَ فِي </a:t>
            </a:r>
            <a:r>
              <a:rPr lang="ar-AE" sz="4000" dirty="0" smtClean="0">
                <a:solidFill>
                  <a:schemeClr val="bg1"/>
                </a:solidFill>
                <a:latin typeface="HASENAT" panose="01000600020000020003" pitchFamily="2" charset="-78"/>
                <a:cs typeface="HASENAT" panose="01000600020000020003" pitchFamily="2" charset="-78"/>
              </a:rPr>
              <a:t>كُلِّلَيْلَةٍ</a:t>
            </a:r>
            <a:endParaRPr lang="tr-TR" sz="4000" dirty="0">
              <a:solidFill>
                <a:schemeClr val="bg1"/>
              </a:solidFill>
            </a:endParaRPr>
          </a:p>
          <a:p>
            <a:pPr fontAlgn="auto">
              <a:spcBef>
                <a:spcPts val="0"/>
              </a:spcBef>
              <a:spcAft>
                <a:spcPts val="0"/>
              </a:spcAft>
              <a:defRPr/>
            </a:pPr>
            <a:r>
              <a:rPr lang="tr-TR" sz="3600" b="1" dirty="0" smtClean="0">
                <a:solidFill>
                  <a:srgbClr val="0070C0"/>
                </a:solidFill>
              </a:rPr>
              <a:t>Her </a:t>
            </a:r>
            <a:r>
              <a:rPr lang="tr-TR" sz="3600" b="1" dirty="0">
                <a:solidFill>
                  <a:srgbClr val="0070C0"/>
                </a:solidFill>
              </a:rPr>
              <a:t>iftar vaktinde </a:t>
            </a:r>
            <a:endParaRPr lang="tr-TR" sz="3600" b="1" dirty="0" smtClean="0">
              <a:solidFill>
                <a:srgbClr val="0070C0"/>
              </a:solidFill>
            </a:endParaRPr>
          </a:p>
          <a:p>
            <a:pPr fontAlgn="auto">
              <a:spcBef>
                <a:spcPts val="0"/>
              </a:spcBef>
              <a:spcAft>
                <a:spcPts val="0"/>
              </a:spcAft>
              <a:defRPr/>
            </a:pPr>
            <a:r>
              <a:rPr lang="tr-TR" sz="3600" b="1" dirty="0" smtClean="0">
                <a:solidFill>
                  <a:srgbClr val="FF0000"/>
                </a:solidFill>
              </a:rPr>
              <a:t>Allah </a:t>
            </a:r>
            <a:r>
              <a:rPr lang="tr-TR" sz="3600" b="1" dirty="0">
                <a:solidFill>
                  <a:srgbClr val="FF0000"/>
                </a:solidFill>
              </a:rPr>
              <a:t>tarafından </a:t>
            </a:r>
            <a:endParaRPr lang="tr-TR" sz="3600" b="1" dirty="0" smtClean="0">
              <a:solidFill>
                <a:srgbClr val="FF0000"/>
              </a:solidFill>
            </a:endParaRPr>
          </a:p>
          <a:p>
            <a:pPr fontAlgn="auto">
              <a:spcBef>
                <a:spcPts val="0"/>
              </a:spcBef>
              <a:spcAft>
                <a:spcPts val="0"/>
              </a:spcAft>
              <a:defRPr/>
            </a:pPr>
            <a:r>
              <a:rPr lang="tr-TR" sz="2800" b="1" dirty="0" smtClean="0">
                <a:solidFill>
                  <a:srgbClr val="FF0000"/>
                </a:solidFill>
              </a:rPr>
              <a:t>(</a:t>
            </a:r>
            <a:r>
              <a:rPr lang="tr-TR" sz="2800" b="1" dirty="0">
                <a:solidFill>
                  <a:srgbClr val="FF0000"/>
                </a:solidFill>
              </a:rPr>
              <a:t>cehennemden) </a:t>
            </a:r>
            <a:r>
              <a:rPr lang="tr-TR" sz="3600" b="1" dirty="0">
                <a:solidFill>
                  <a:srgbClr val="FF0000"/>
                </a:solidFill>
              </a:rPr>
              <a:t>azat edilenler vardır </a:t>
            </a:r>
            <a:r>
              <a:rPr lang="tr-TR" sz="3600" dirty="0">
                <a:solidFill>
                  <a:schemeClr val="bg1"/>
                </a:solidFill>
              </a:rPr>
              <a:t>ve </a:t>
            </a:r>
            <a:r>
              <a:rPr lang="tr-TR" sz="3600" b="1" dirty="0">
                <a:solidFill>
                  <a:schemeClr val="bg1"/>
                </a:solidFill>
              </a:rPr>
              <a:t>bu </a:t>
            </a:r>
            <a:r>
              <a:rPr lang="tr-TR" sz="3600" b="1" dirty="0" smtClean="0">
                <a:solidFill>
                  <a:schemeClr val="bg1"/>
                </a:solidFill>
              </a:rPr>
              <a:t>(</a:t>
            </a:r>
            <a:r>
              <a:rPr lang="tr-TR" sz="3600" b="1" dirty="0">
                <a:solidFill>
                  <a:schemeClr val="bg1"/>
                </a:solidFill>
              </a:rPr>
              <a:t>Ramazanın) </a:t>
            </a:r>
            <a:endParaRPr lang="tr-TR" sz="3600" b="1" dirty="0" smtClean="0">
              <a:solidFill>
                <a:schemeClr val="bg1"/>
              </a:solidFill>
            </a:endParaRPr>
          </a:p>
          <a:p>
            <a:pPr fontAlgn="auto">
              <a:spcBef>
                <a:spcPts val="0"/>
              </a:spcBef>
              <a:spcAft>
                <a:spcPts val="0"/>
              </a:spcAft>
              <a:defRPr/>
            </a:pPr>
            <a:r>
              <a:rPr lang="tr-TR" sz="3600" b="1" dirty="0" smtClean="0">
                <a:solidFill>
                  <a:srgbClr val="FFFF00"/>
                </a:solidFill>
              </a:rPr>
              <a:t>her </a:t>
            </a:r>
            <a:r>
              <a:rPr lang="tr-TR" sz="3600" b="1" dirty="0">
                <a:solidFill>
                  <a:srgbClr val="FFFF00"/>
                </a:solidFill>
              </a:rPr>
              <a:t>gecesinde böyledir.”</a:t>
            </a:r>
            <a:r>
              <a:rPr lang="tr-TR" sz="3600" b="1" dirty="0">
                <a:solidFill>
                  <a:srgbClr val="7030A0"/>
                </a:solidFill>
              </a:rPr>
              <a:t> </a:t>
            </a:r>
            <a:endParaRPr lang="tr-TR" sz="3600" b="1" dirty="0" smtClean="0">
              <a:solidFill>
                <a:srgbClr val="7030A0"/>
              </a:solidFill>
            </a:endParaRPr>
          </a:p>
          <a:p>
            <a:pPr algn="ctr" fontAlgn="auto">
              <a:spcBef>
                <a:spcPts val="0"/>
              </a:spcBef>
              <a:spcAft>
                <a:spcPts val="0"/>
              </a:spcAft>
              <a:defRPr/>
            </a:pPr>
            <a:r>
              <a:rPr lang="tr-TR" sz="1200" dirty="0" smtClean="0">
                <a:solidFill>
                  <a:schemeClr val="bg1"/>
                </a:solidFill>
              </a:rPr>
              <a:t>(</a:t>
            </a:r>
            <a:r>
              <a:rPr lang="tr-TR" sz="1200" dirty="0" err="1">
                <a:solidFill>
                  <a:schemeClr val="bg1"/>
                </a:solidFill>
              </a:rPr>
              <a:t>İbn</a:t>
            </a:r>
            <a:r>
              <a:rPr lang="tr-TR" sz="1200" dirty="0">
                <a:solidFill>
                  <a:schemeClr val="bg1"/>
                </a:solidFill>
              </a:rPr>
              <a:t> </a:t>
            </a:r>
            <a:r>
              <a:rPr lang="tr-TR" sz="1200" dirty="0" err="1">
                <a:solidFill>
                  <a:schemeClr val="bg1"/>
                </a:solidFill>
              </a:rPr>
              <a:t>Mâce</a:t>
            </a:r>
            <a:r>
              <a:rPr lang="tr-TR" sz="1200" dirty="0">
                <a:solidFill>
                  <a:schemeClr val="bg1"/>
                </a:solidFill>
              </a:rPr>
              <a:t>, </a:t>
            </a:r>
            <a:r>
              <a:rPr lang="tr-TR" sz="1200" dirty="0" err="1">
                <a:solidFill>
                  <a:schemeClr val="bg1"/>
                </a:solidFill>
              </a:rPr>
              <a:t>Savm</a:t>
            </a:r>
            <a:r>
              <a:rPr lang="tr-TR" sz="1200" dirty="0">
                <a:solidFill>
                  <a:schemeClr val="bg1"/>
                </a:solidFill>
              </a:rPr>
              <a:t>, 2)</a:t>
            </a:r>
          </a:p>
        </p:txBody>
      </p:sp>
      <p:sp>
        <p:nvSpPr>
          <p:cNvPr id="3" name="4 Dikdörtgen"/>
          <p:cNvSpPr/>
          <p:nvPr/>
        </p:nvSpPr>
        <p:spPr>
          <a:xfrm>
            <a:off x="-33975" y="0"/>
            <a:ext cx="917797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FARZ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OLAN ORUÇ RAMAZAN AYI’NDA TUTULUR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165695" y="1124745"/>
            <a:ext cx="8798793" cy="5472608"/>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dirty="0">
                <a:solidFill>
                  <a:schemeClr val="tx1"/>
                </a:solidFill>
              </a:rPr>
              <a:t> </a:t>
            </a:r>
          </a:p>
          <a:p>
            <a:pPr algn="ctr" rtl="1" fontAlgn="auto">
              <a:spcBef>
                <a:spcPts val="0"/>
              </a:spcBef>
              <a:spcAft>
                <a:spcPts val="0"/>
              </a:spcAft>
              <a:defRPr/>
            </a:pPr>
            <a:r>
              <a:rPr lang="ar-SA" sz="2400" dirty="0">
                <a:solidFill>
                  <a:schemeClr val="tx1"/>
                </a:solidFill>
                <a:latin typeface="HASENAT" panose="01000600020000020003" pitchFamily="2" charset="-78"/>
                <a:cs typeface="HASENAT" panose="01000600020000020003" pitchFamily="2" charset="-78"/>
              </a:rPr>
              <a:t> </a:t>
            </a:r>
            <a:r>
              <a:rPr lang="ar-SA" sz="3200" dirty="0">
                <a:solidFill>
                  <a:schemeClr val="tx1"/>
                </a:solidFill>
                <a:latin typeface="HASENAT" panose="01000600020000020003" pitchFamily="2" charset="-78"/>
                <a:cs typeface="HASENAT" panose="01000600020000020003" pitchFamily="2" charset="-78"/>
              </a:rPr>
              <a:t>الصِّيَامُ جُنَّةٌ فَلَا يَرْفُثْ وَلَا يَجْهَلْ وَإِنْ امْرُؤٌ قَاتَلَهُ أَوْ شَاتَمَهُ فَلْيَقُلْ إِنِّي صَائِمٌ مَرَّتَيْنِ وَالَّذِي نَفْسِي بِيَدِهِ لَخُلُوفُ فَمِ الصَّائِمِ أَطْيَبُ عِنْدَ اللَّهِ تَعَالَى مِنْ رِيحِ الْمِسْكِ يَتْرُكُ طَعَامَهُ وَشَرَابَهُ وَشَهْوَتَهُ مِنْ أَجْلِي الصِّيَامُ لِي وَأَنَا أَجْزِي بِهِ</a:t>
            </a:r>
            <a:endParaRPr lang="tr-TR" sz="2400" dirty="0">
              <a:solidFill>
                <a:schemeClr val="tx1"/>
              </a:solidFill>
              <a:latin typeface="HASENAT" panose="01000600020000020003" pitchFamily="2" charset="-78"/>
              <a:cs typeface="HASENAT" panose="01000600020000020003" pitchFamily="2" charset="-78"/>
            </a:endParaRPr>
          </a:p>
          <a:p>
            <a:pPr algn="ctr" rtl="1" fontAlgn="auto">
              <a:spcBef>
                <a:spcPts val="0"/>
              </a:spcBef>
              <a:spcAft>
                <a:spcPts val="0"/>
              </a:spcAft>
              <a:defRPr/>
            </a:pPr>
            <a:r>
              <a:rPr lang="ar-SA" sz="4800" dirty="0">
                <a:solidFill>
                  <a:schemeClr val="tx1"/>
                </a:solidFill>
              </a:rPr>
              <a:t> </a:t>
            </a:r>
            <a:r>
              <a:rPr lang="tr-TR" sz="4800" dirty="0">
                <a:solidFill>
                  <a:schemeClr val="tx1"/>
                </a:solidFill>
              </a:rPr>
              <a:t>“</a:t>
            </a:r>
            <a:r>
              <a:rPr lang="tr-TR" sz="4800" b="1" dirty="0">
                <a:solidFill>
                  <a:srgbClr val="FF0000"/>
                </a:solidFill>
              </a:rPr>
              <a:t>Oruç kötülüklere karşı kalkandır. </a:t>
            </a:r>
            <a:endParaRPr lang="tr-TR" sz="4800" b="1" dirty="0" smtClean="0">
              <a:solidFill>
                <a:srgbClr val="FF0000"/>
              </a:solidFill>
            </a:endParaRPr>
          </a:p>
          <a:p>
            <a:pPr algn="ctr" rtl="1" fontAlgn="auto">
              <a:spcBef>
                <a:spcPts val="0"/>
              </a:spcBef>
              <a:spcAft>
                <a:spcPts val="0"/>
              </a:spcAft>
              <a:defRPr/>
            </a:pPr>
            <a:r>
              <a:rPr lang="tr-TR" sz="2400" b="1" dirty="0" smtClean="0">
                <a:solidFill>
                  <a:srgbClr val="7030A0"/>
                </a:solidFill>
              </a:rPr>
              <a:t>Sizden </a:t>
            </a:r>
            <a:r>
              <a:rPr lang="tr-TR" sz="2400" b="1" dirty="0">
                <a:solidFill>
                  <a:srgbClr val="7030A0"/>
                </a:solidFill>
              </a:rPr>
              <a:t>biriniz oruçlu iken cahillik yapmasın, hanımına yaklaşmasın, </a:t>
            </a:r>
            <a:endParaRPr lang="tr-TR" sz="2400" b="1" dirty="0" smtClean="0">
              <a:solidFill>
                <a:srgbClr val="7030A0"/>
              </a:solidFill>
            </a:endParaRPr>
          </a:p>
          <a:p>
            <a:pPr algn="ctr" rtl="1" fontAlgn="auto">
              <a:spcBef>
                <a:spcPts val="0"/>
              </a:spcBef>
              <a:spcAft>
                <a:spcPts val="0"/>
              </a:spcAft>
              <a:defRPr/>
            </a:pPr>
            <a:r>
              <a:rPr lang="tr-TR" sz="2500" b="1" u="sng" dirty="0" smtClean="0">
                <a:solidFill>
                  <a:srgbClr val="00B0F0"/>
                </a:solidFill>
                <a:effectLst>
                  <a:outerShdw blurRad="38100" dist="38100" dir="2700000" algn="tl">
                    <a:srgbClr val="000000">
                      <a:alpha val="43137"/>
                    </a:srgbClr>
                  </a:outerShdw>
                </a:effectLst>
              </a:rPr>
              <a:t>biri </a:t>
            </a:r>
            <a:r>
              <a:rPr lang="tr-TR" sz="2500" b="1" u="sng" dirty="0">
                <a:solidFill>
                  <a:srgbClr val="00B0F0"/>
                </a:solidFill>
                <a:effectLst>
                  <a:outerShdw blurRad="38100" dist="38100" dir="2700000" algn="tl">
                    <a:srgbClr val="000000">
                      <a:alpha val="43137"/>
                    </a:srgbClr>
                  </a:outerShdw>
                </a:effectLst>
              </a:rPr>
              <a:t>onunla dövüşür ve ona söverse iki kez ben oruçluyum desin. </a:t>
            </a:r>
            <a:endParaRPr lang="tr-TR" sz="2500" b="1" u="sng" dirty="0" smtClean="0">
              <a:solidFill>
                <a:srgbClr val="00B0F0"/>
              </a:solidFill>
              <a:effectLst>
                <a:outerShdw blurRad="38100" dist="38100" dir="2700000" algn="tl">
                  <a:srgbClr val="000000">
                    <a:alpha val="43137"/>
                  </a:srgbClr>
                </a:outerShdw>
              </a:effectLst>
            </a:endParaRPr>
          </a:p>
          <a:p>
            <a:pPr algn="ctr" rtl="1" fontAlgn="auto">
              <a:spcBef>
                <a:spcPts val="0"/>
              </a:spcBef>
              <a:spcAft>
                <a:spcPts val="0"/>
              </a:spcAft>
              <a:defRPr/>
            </a:pPr>
            <a:r>
              <a:rPr lang="tr-TR" sz="2400" b="1" dirty="0" smtClean="0">
                <a:solidFill>
                  <a:srgbClr val="00B050"/>
                </a:solidFill>
              </a:rPr>
              <a:t>Nefsimi </a:t>
            </a:r>
            <a:r>
              <a:rPr lang="tr-TR" sz="2400" b="1" dirty="0">
                <a:solidFill>
                  <a:srgbClr val="00B050"/>
                </a:solidFill>
              </a:rPr>
              <a:t>yed-i kudretinde bulundurana yemin ederim ki </a:t>
            </a:r>
            <a:endParaRPr lang="tr-TR" sz="2400" b="1" dirty="0" smtClean="0">
              <a:solidFill>
                <a:srgbClr val="00B050"/>
              </a:solidFill>
            </a:endParaRPr>
          </a:p>
          <a:p>
            <a:pPr algn="ctr" rtl="1" fontAlgn="auto">
              <a:spcBef>
                <a:spcPts val="0"/>
              </a:spcBef>
              <a:spcAft>
                <a:spcPts val="0"/>
              </a:spcAft>
              <a:defRPr/>
            </a:pPr>
            <a:r>
              <a:rPr lang="tr-TR" sz="4400" b="1" dirty="0" smtClean="0">
                <a:solidFill>
                  <a:srgbClr val="FF0000"/>
                </a:solidFill>
              </a:rPr>
              <a:t>oruçlunun </a:t>
            </a:r>
            <a:r>
              <a:rPr lang="tr-TR" sz="4400" b="1" dirty="0">
                <a:solidFill>
                  <a:srgbClr val="FF0000"/>
                </a:solidFill>
              </a:rPr>
              <a:t>ağız kokusu </a:t>
            </a:r>
            <a:endParaRPr lang="tr-TR" sz="4400" b="1" dirty="0" smtClean="0">
              <a:solidFill>
                <a:srgbClr val="FF0000"/>
              </a:solidFill>
            </a:endParaRPr>
          </a:p>
          <a:p>
            <a:pPr algn="ctr" rtl="1" fontAlgn="auto">
              <a:spcBef>
                <a:spcPts val="0"/>
              </a:spcBef>
              <a:spcAft>
                <a:spcPts val="0"/>
              </a:spcAft>
              <a:defRPr/>
            </a:pPr>
            <a:r>
              <a:rPr lang="tr-TR" sz="3200" b="1" dirty="0" smtClean="0">
                <a:solidFill>
                  <a:schemeClr val="accent6">
                    <a:lumMod val="50000"/>
                  </a:schemeClr>
                </a:solidFill>
              </a:rPr>
              <a:t>Allah’ın </a:t>
            </a:r>
            <a:r>
              <a:rPr lang="tr-TR" sz="3200" b="1" dirty="0">
                <a:solidFill>
                  <a:schemeClr val="accent6">
                    <a:lumMod val="50000"/>
                  </a:schemeClr>
                </a:solidFill>
              </a:rPr>
              <a:t>indinde misk kokusundan daha hayırlıdır. </a:t>
            </a:r>
            <a:endParaRPr lang="tr-TR" sz="3200" b="1" dirty="0" smtClean="0">
              <a:solidFill>
                <a:schemeClr val="accent6">
                  <a:lumMod val="50000"/>
                </a:schemeClr>
              </a:solidFill>
            </a:endParaRPr>
          </a:p>
          <a:p>
            <a:pPr algn="ctr" rtl="1" fontAlgn="auto">
              <a:spcBef>
                <a:spcPts val="0"/>
              </a:spcBef>
              <a:spcAft>
                <a:spcPts val="0"/>
              </a:spcAft>
              <a:defRPr/>
            </a:pPr>
            <a:r>
              <a:rPr lang="tr-TR" sz="3000" b="1" dirty="0" smtClean="0">
                <a:solidFill>
                  <a:srgbClr val="7030A0"/>
                </a:solidFill>
              </a:rPr>
              <a:t>O </a:t>
            </a:r>
            <a:r>
              <a:rPr lang="tr-TR" sz="3000" b="1" dirty="0">
                <a:solidFill>
                  <a:srgbClr val="7030A0"/>
                </a:solidFill>
              </a:rPr>
              <a:t>benim için yemeği, içmeği ve şehvetini terk ediyor. </a:t>
            </a:r>
            <a:endParaRPr lang="tr-TR" sz="3000" b="1" dirty="0" smtClean="0">
              <a:solidFill>
                <a:srgbClr val="7030A0"/>
              </a:solidFill>
            </a:endParaRPr>
          </a:p>
          <a:p>
            <a:pPr algn="ctr" rtl="1" fontAlgn="auto">
              <a:spcBef>
                <a:spcPts val="0"/>
              </a:spcBef>
              <a:spcAft>
                <a:spcPts val="0"/>
              </a:spcAft>
              <a:defRPr/>
            </a:pPr>
            <a:r>
              <a:rPr lang="tr-TR" sz="2800" b="1" dirty="0" smtClean="0">
                <a:solidFill>
                  <a:srgbClr val="FF0000"/>
                </a:solidFill>
              </a:rPr>
              <a:t>Oruç </a:t>
            </a:r>
            <a:r>
              <a:rPr lang="tr-TR" sz="2800" b="1" dirty="0">
                <a:solidFill>
                  <a:srgbClr val="FF0000"/>
                </a:solidFill>
              </a:rPr>
              <a:t>benim içindir ve onu ancak ben mükafatlandırırım</a:t>
            </a:r>
            <a:r>
              <a:rPr lang="tr-TR" sz="2400" b="1" dirty="0" smtClean="0">
                <a:solidFill>
                  <a:schemeClr val="tx1"/>
                </a:solidFill>
              </a:rPr>
              <a:t>.”</a:t>
            </a:r>
          </a:p>
          <a:p>
            <a:pPr algn="ctr" rtl="1" fontAlgn="auto">
              <a:spcBef>
                <a:spcPts val="0"/>
              </a:spcBef>
              <a:spcAft>
                <a:spcPts val="0"/>
              </a:spcAft>
              <a:defRPr/>
            </a:pPr>
            <a:r>
              <a:rPr lang="tr-TR" sz="2400" b="1" dirty="0" smtClean="0">
                <a:solidFill>
                  <a:schemeClr val="tx1"/>
                </a:solidFill>
              </a:rPr>
              <a:t> </a:t>
            </a:r>
            <a:r>
              <a:rPr lang="tr-TR" sz="1200" dirty="0" smtClean="0">
                <a:solidFill>
                  <a:schemeClr val="tx1"/>
                </a:solidFill>
              </a:rPr>
              <a:t>(</a:t>
            </a:r>
            <a:r>
              <a:rPr lang="tr-TR" sz="1200" dirty="0">
                <a:solidFill>
                  <a:schemeClr val="tx1"/>
                </a:solidFill>
              </a:rPr>
              <a:t>Buhari, </a:t>
            </a:r>
            <a:r>
              <a:rPr lang="tr-TR" sz="1200" dirty="0" err="1">
                <a:solidFill>
                  <a:schemeClr val="tx1"/>
                </a:solidFill>
              </a:rPr>
              <a:t>Savm</a:t>
            </a:r>
            <a:r>
              <a:rPr lang="tr-TR" sz="1200" dirty="0">
                <a:solidFill>
                  <a:schemeClr val="tx1"/>
                </a:solidFill>
              </a:rPr>
              <a:t>, 2)</a:t>
            </a:r>
          </a:p>
        </p:txBody>
      </p:sp>
      <p:sp>
        <p:nvSpPr>
          <p:cNvPr id="6" name="4 Dikdörtgen"/>
          <p:cNvSpPr/>
          <p:nvPr/>
        </p:nvSpPr>
        <p:spPr>
          <a:xfrm>
            <a:off x="179512" y="116632"/>
            <a:ext cx="89644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FARZ OLAN ORUÇ RAMAZAN AYI’NDA TUTULUR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5122" name="Picture 2" descr="Ä°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3780" cy="6831023"/>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323528" y="188640"/>
            <a:ext cx="8712968" cy="6480720"/>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5400" dirty="0" smtClean="0">
                <a:solidFill>
                  <a:schemeClr val="bg1"/>
                </a:solidFill>
                <a:latin typeface="HASENAT" panose="01000600020000020003" pitchFamily="2" charset="-78"/>
                <a:cs typeface="HASENAT" panose="01000600020000020003" pitchFamily="2" charset="-78"/>
              </a:rPr>
              <a:t>اَلصِّيَامُ </a:t>
            </a:r>
            <a:r>
              <a:rPr lang="ar-SA" sz="5400" dirty="0">
                <a:solidFill>
                  <a:schemeClr val="bg1"/>
                </a:solidFill>
                <a:latin typeface="HASENAT" panose="01000600020000020003" pitchFamily="2" charset="-78"/>
                <a:cs typeface="HASENAT" panose="01000600020000020003" pitchFamily="2" charset="-78"/>
              </a:rPr>
              <a:t>جُنَّةٌ مَالَمْ يَخْرِقْهَا بِالْكَذِبَ اَوْ غِيبَةٍ </a:t>
            </a:r>
            <a:r>
              <a:rPr lang="tr-TR" sz="5400" dirty="0">
                <a:solidFill>
                  <a:schemeClr val="bg1"/>
                </a:solidFill>
                <a:latin typeface="HASENAT" panose="01000600020000020003" pitchFamily="2" charset="-78"/>
                <a:cs typeface="HASENAT" panose="01000600020000020003" pitchFamily="2" charset="-78"/>
              </a:rPr>
              <a:t> </a:t>
            </a:r>
          </a:p>
          <a:p>
            <a:pPr algn="ctr">
              <a:defRPr/>
            </a:pPr>
            <a:endParaRPr lang="tr-TR" sz="3200" dirty="0" smtClean="0">
              <a:solidFill>
                <a:schemeClr val="tx1"/>
              </a:solidFill>
            </a:endParaRPr>
          </a:p>
          <a:p>
            <a:pPr algn="ctr">
              <a:defRPr/>
            </a:pPr>
            <a:endParaRPr lang="tr-TR" sz="3200" dirty="0" smtClean="0">
              <a:solidFill>
                <a:schemeClr val="tx1"/>
              </a:solidFill>
            </a:endParaRPr>
          </a:p>
          <a:p>
            <a:pPr algn="ctr">
              <a:defRPr/>
            </a:pPr>
            <a:endParaRPr lang="tr-TR" sz="3200" dirty="0">
              <a:solidFill>
                <a:schemeClr val="tx1"/>
              </a:solidFill>
            </a:endParaRPr>
          </a:p>
          <a:p>
            <a:pPr algn="ctr">
              <a:defRPr/>
            </a:pPr>
            <a:endParaRPr lang="tr-TR" sz="3200" dirty="0" smtClean="0">
              <a:solidFill>
                <a:schemeClr val="tx1"/>
              </a:solidFill>
            </a:endParaRPr>
          </a:p>
          <a:p>
            <a:pPr algn="ctr">
              <a:defRPr/>
            </a:pPr>
            <a:endParaRPr lang="tr-TR" sz="3200" dirty="0">
              <a:solidFill>
                <a:schemeClr val="tx1"/>
              </a:solidFill>
            </a:endParaRPr>
          </a:p>
          <a:p>
            <a:pPr algn="ctr">
              <a:defRPr/>
            </a:pPr>
            <a:endParaRPr lang="tr-TR" sz="3200" dirty="0" smtClean="0">
              <a:solidFill>
                <a:schemeClr val="tx1"/>
              </a:solidFill>
            </a:endParaRPr>
          </a:p>
          <a:p>
            <a:pPr algn="ctr">
              <a:defRPr/>
            </a:pPr>
            <a:endParaRPr lang="tr-TR" sz="4400" dirty="0">
              <a:solidFill>
                <a:schemeClr val="tx1"/>
              </a:solidFill>
            </a:endParaRPr>
          </a:p>
          <a:p>
            <a:pPr algn="ctr">
              <a:defRPr/>
            </a:pPr>
            <a:r>
              <a:rPr lang="tr-TR" sz="4000" b="1" dirty="0" smtClean="0">
                <a:ln w="6600">
                  <a:solidFill>
                    <a:schemeClr val="accent2"/>
                  </a:solidFill>
                  <a:prstDash val="solid"/>
                </a:ln>
                <a:solidFill>
                  <a:srgbClr val="FFFFFF"/>
                </a:solidFill>
                <a:effectLst>
                  <a:outerShdw dist="38100" dir="2700000" algn="tl" rotWithShape="0">
                    <a:schemeClr val="accent2"/>
                  </a:outerShdw>
                </a:effectLst>
              </a:rPr>
              <a:t>"</a:t>
            </a:r>
            <a:r>
              <a:rPr lang="tr-TR" sz="4000" b="1" dirty="0">
                <a:ln w="6600">
                  <a:solidFill>
                    <a:schemeClr val="accent2"/>
                  </a:solidFill>
                  <a:prstDash val="solid"/>
                </a:ln>
                <a:solidFill>
                  <a:srgbClr val="FFFFFF"/>
                </a:solidFill>
                <a:effectLst>
                  <a:outerShdw dist="38100" dir="2700000" algn="tl" rotWithShape="0">
                    <a:schemeClr val="accent2"/>
                  </a:outerShdw>
                </a:effectLst>
              </a:rPr>
              <a:t>Oruç </a:t>
            </a:r>
            <a:r>
              <a:rPr lang="tr-TR" sz="4000" b="1" u="sng" dirty="0">
                <a:ln w="6600">
                  <a:solidFill>
                    <a:schemeClr val="accent2"/>
                  </a:solidFill>
                  <a:prstDash val="solid"/>
                </a:ln>
                <a:solidFill>
                  <a:srgbClr val="FFFFFF"/>
                </a:solidFill>
                <a:effectLst>
                  <a:outerShdw dist="38100" dir="2700000" algn="tl" rotWithShape="0">
                    <a:schemeClr val="accent2"/>
                  </a:outerShdw>
                </a:effectLst>
              </a:rPr>
              <a:t>ateşe karşı (sağlam) bir perdedir,</a:t>
            </a:r>
            <a:r>
              <a:rPr lang="tr-TR" sz="4000" b="1" dirty="0">
                <a:ln w="6600">
                  <a:solidFill>
                    <a:schemeClr val="accent2"/>
                  </a:solidFill>
                  <a:prstDash val="solid"/>
                </a:ln>
                <a:solidFill>
                  <a:srgbClr val="FFFFFF"/>
                </a:solidFill>
                <a:effectLst>
                  <a:outerShdw dist="38100" dir="2700000" algn="tl" rotWithShape="0">
                    <a:schemeClr val="accent2"/>
                  </a:outerShdw>
                </a:effectLst>
              </a:rPr>
              <a:t> </a:t>
            </a:r>
            <a:endParaRPr lang="tr-TR" sz="4000" b="1" dirty="0" smtClean="0">
              <a:ln w="6600">
                <a:solidFill>
                  <a:schemeClr val="accent2"/>
                </a:solidFill>
                <a:prstDash val="solid"/>
              </a:ln>
              <a:solidFill>
                <a:srgbClr val="FFFFFF"/>
              </a:solidFill>
              <a:effectLst>
                <a:outerShdw dist="38100" dir="2700000" algn="tl" rotWithShape="0">
                  <a:schemeClr val="accent2"/>
                </a:outerShdw>
              </a:effectLst>
            </a:endParaRPr>
          </a:p>
          <a:p>
            <a:pPr algn="ctr">
              <a:defRPr/>
            </a:pPr>
            <a:r>
              <a:rPr lang="tr-TR"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yeter </a:t>
            </a:r>
            <a:r>
              <a:rPr lang="tr-TR" sz="4000" b="1" spc="50" dirty="0">
                <a:ln w="9525" cmpd="sng">
                  <a:solidFill>
                    <a:schemeClr val="accent1"/>
                  </a:solidFill>
                  <a:prstDash val="solid"/>
                </a:ln>
                <a:solidFill>
                  <a:srgbClr val="70AD47">
                    <a:tint val="1000"/>
                  </a:srgbClr>
                </a:solidFill>
                <a:effectLst>
                  <a:glow rad="38100">
                    <a:schemeClr val="accent1">
                      <a:alpha val="40000"/>
                    </a:schemeClr>
                  </a:glow>
                </a:effectLst>
              </a:rPr>
              <a:t>ki </a:t>
            </a:r>
            <a:r>
              <a:rPr lang="tr-TR" sz="5400" b="1" u="sng" spc="50" dirty="0">
                <a:ln w="9525" cmpd="sng">
                  <a:solidFill>
                    <a:schemeClr val="accent1"/>
                  </a:solidFill>
                  <a:prstDash val="solid"/>
                </a:ln>
                <a:solidFill>
                  <a:srgbClr val="70AD47">
                    <a:tint val="1000"/>
                  </a:srgbClr>
                </a:solidFill>
                <a:effectLst>
                  <a:glow rad="38100">
                    <a:schemeClr val="accent1">
                      <a:alpha val="40000"/>
                    </a:schemeClr>
                  </a:glow>
                </a:effectLst>
              </a:rPr>
              <a:t>yalanla, gıybetle </a:t>
            </a:r>
            <a:r>
              <a:rPr lang="tr-TR" sz="4000" b="1" spc="50" dirty="0">
                <a:ln w="9525" cmpd="sng">
                  <a:solidFill>
                    <a:schemeClr val="accent1"/>
                  </a:solidFill>
                  <a:prstDash val="solid"/>
                </a:ln>
                <a:solidFill>
                  <a:srgbClr val="70AD47">
                    <a:tint val="1000"/>
                  </a:srgbClr>
                </a:solidFill>
                <a:effectLst>
                  <a:glow rad="38100">
                    <a:schemeClr val="accent1">
                      <a:alpha val="40000"/>
                    </a:schemeClr>
                  </a:glow>
                </a:effectLst>
              </a:rPr>
              <a:t>kişi onu yırtmamış olsun."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dedikodu-giyb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8133"/>
            <a:ext cx="9143999" cy="5526725"/>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0" y="5301208"/>
            <a:ext cx="9144000" cy="1512168"/>
          </a:xfrm>
          <a:prstGeom prst="round2DiagRect">
            <a:avLst>
              <a:gd name="adj1" fmla="val 0"/>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r>
              <a:rPr lang="tr-TR" altLang="tr-TR" sz="2000" dirty="0">
                <a:latin typeface="Times New Roman" panose="02020603050405020304" pitchFamily="18" charset="0"/>
                <a:cs typeface="Times New Roman" panose="02020603050405020304" pitchFamily="18" charset="0"/>
              </a:rPr>
              <a:t>Peygamber Efendimiz (</a:t>
            </a:r>
            <a:r>
              <a:rPr lang="tr-TR" altLang="tr-TR" sz="2000" dirty="0" err="1">
                <a:latin typeface="Times New Roman" panose="02020603050405020304" pitchFamily="18" charset="0"/>
                <a:cs typeface="Times New Roman" panose="02020603050405020304" pitchFamily="18" charset="0"/>
              </a:rPr>
              <a:t>s.a.s</a:t>
            </a:r>
            <a:r>
              <a:rPr lang="tr-TR" altLang="tr-TR" sz="2000" dirty="0">
                <a:latin typeface="Times New Roman" panose="02020603050405020304" pitchFamily="18" charset="0"/>
                <a:cs typeface="Times New Roman" panose="02020603050405020304" pitchFamily="18" charset="0"/>
              </a:rPr>
              <a:t>.) şöyle buyurmuşlardır:</a:t>
            </a:r>
            <a:endParaRPr lang="de-DE" altLang="tr-TR" sz="2000" dirty="0">
              <a:latin typeface="Times New Roman" panose="02020603050405020304" pitchFamily="18" charset="0"/>
              <a:cs typeface="Times New Roman" panose="02020603050405020304" pitchFamily="18" charset="0"/>
            </a:endParaRPr>
          </a:p>
          <a:p>
            <a:pPr algn="ctr"/>
            <a:r>
              <a:rPr lang="tr-TR" altLang="tr-TR" sz="2800" b="1" dirty="0">
                <a:solidFill>
                  <a:srgbClr val="FF0000"/>
                </a:solidFill>
                <a:latin typeface="Times New Roman" panose="02020603050405020304" pitchFamily="18" charset="0"/>
                <a:cs typeface="Times New Roman" panose="02020603050405020304" pitchFamily="18" charset="0"/>
              </a:rPr>
              <a:t>"Kim kötü söz ve davranışları bırakmazsa, Allah'ın onun yemesini ve içmesini </a:t>
            </a:r>
            <a:r>
              <a:rPr lang="tr-TR" altLang="tr-TR" sz="2800" b="1" dirty="0" err="1">
                <a:solidFill>
                  <a:srgbClr val="FF0000"/>
                </a:solidFill>
                <a:latin typeface="Times New Roman" panose="02020603050405020304" pitchFamily="18" charset="0"/>
                <a:cs typeface="Times New Roman" panose="02020603050405020304" pitchFamily="18" charset="0"/>
              </a:rPr>
              <a:t>terketmesine</a:t>
            </a:r>
            <a:r>
              <a:rPr lang="tr-TR" altLang="tr-TR" sz="2800" b="1" dirty="0">
                <a:solidFill>
                  <a:srgbClr val="FF0000"/>
                </a:solidFill>
                <a:latin typeface="Times New Roman" panose="02020603050405020304" pitchFamily="18" charset="0"/>
                <a:cs typeface="Times New Roman" panose="02020603050405020304" pitchFamily="18" charset="0"/>
              </a:rPr>
              <a:t> ihtiyacı yoktur." </a:t>
            </a:r>
            <a:endParaRPr lang="de-DE" altLang="tr-TR" sz="2800" dirty="0">
              <a:solidFill>
                <a:srgbClr val="FF0000"/>
              </a:solidFill>
              <a:latin typeface="Times New Roman" panose="02020603050405020304" pitchFamily="18" charset="0"/>
              <a:cs typeface="Times New Roman" panose="02020603050405020304" pitchFamily="18" charset="0"/>
            </a:endParaRPr>
          </a:p>
          <a:p>
            <a:pPr algn="ctr"/>
            <a:r>
              <a:rPr lang="tr-TR" altLang="tr-TR" sz="2400" b="1" dirty="0">
                <a:solidFill>
                  <a:srgbClr val="7030A0"/>
                </a:solidFill>
                <a:latin typeface="Times New Roman" panose="02020603050405020304" pitchFamily="18" charset="0"/>
                <a:cs typeface="Times New Roman" panose="02020603050405020304" pitchFamily="18" charset="0"/>
              </a:rPr>
              <a:t>"Nice oruçlu vardır ki; orucun ona açlıktan başka faydası yoktur..." </a:t>
            </a:r>
            <a:endParaRPr lang="de-DE" altLang="tr-TR" sz="2400" dirty="0">
              <a:solidFill>
                <a:srgbClr val="7030A0"/>
              </a:solidFill>
              <a:latin typeface="Times New Roman" panose="02020603050405020304" pitchFamily="18" charset="0"/>
              <a:cs typeface="Times New Roman" panose="02020603050405020304" pitchFamily="18" charset="0"/>
            </a:endParaRPr>
          </a:p>
        </p:txBody>
      </p:sp>
      <p:sp>
        <p:nvSpPr>
          <p:cNvPr id="5" name="4 Dikdörtgen"/>
          <p:cNvSpPr/>
          <p:nvPr/>
        </p:nvSpPr>
        <p:spPr>
          <a:xfrm>
            <a:off x="0" y="0"/>
            <a:ext cx="9144000" cy="5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latin typeface="Times New Roman" pitchFamily="18" charset="0"/>
                <a:cs typeface="Times New Roman" pitchFamily="18" charset="0"/>
              </a:rPr>
              <a:t>RAMAZAN </a:t>
            </a:r>
            <a:r>
              <a:rPr lang="de-DE" altLang="tr-TR" sz="2800" b="1" dirty="0">
                <a:solidFill>
                  <a:schemeClr val="tx1"/>
                </a:solidFill>
                <a:latin typeface="Times New Roman" panose="02020603050405020304" pitchFamily="18" charset="0"/>
                <a:cs typeface="Times New Roman" panose="02020603050405020304" pitchFamily="18" charset="0"/>
              </a:rPr>
              <a:t>KÖTÜLÜKLERI TERKETME </a:t>
            </a:r>
            <a:r>
              <a:rPr lang="tr-TR" sz="2800" b="1" dirty="0" smtClean="0">
                <a:solidFill>
                  <a:schemeClr val="tx1"/>
                </a:solidFill>
                <a:latin typeface="Times New Roman" pitchFamily="18" charset="0"/>
                <a:cs typeface="Times New Roman" pitchFamily="18" charset="0"/>
              </a:rPr>
              <a:t>AYIDIR</a:t>
            </a:r>
            <a:endParaRPr lang="tr-TR"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91300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Yuvarlatılmış Dikdörtgen"/>
          <p:cNvSpPr/>
          <p:nvPr/>
        </p:nvSpPr>
        <p:spPr>
          <a:xfrm>
            <a:off x="-36512" y="142852"/>
            <a:ext cx="6735857" cy="392933"/>
          </a:xfrm>
          <a:prstGeom prst="roundRect">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smtClean="0">
                <a:solidFill>
                  <a:schemeClr val="tx1"/>
                </a:solidFill>
                <a:latin typeface="Times New Roman" pitchFamily="18" charset="0"/>
                <a:cs typeface="Times New Roman" pitchFamily="18" charset="0"/>
              </a:rPr>
              <a:t>1. Kur’an Ramazan Ayı’nda İnmeye Başlamıştır</a:t>
            </a:r>
            <a:endParaRPr lang="tr-TR" sz="2000" b="1" dirty="0">
              <a:solidFill>
                <a:schemeClr val="tx1"/>
              </a:solidFill>
              <a:latin typeface="Times New Roman" pitchFamily="18" charset="0"/>
              <a:cs typeface="Times New Roman" pitchFamily="18" charset="0"/>
            </a:endParaRPr>
          </a:p>
        </p:txBody>
      </p:sp>
      <p:sp>
        <p:nvSpPr>
          <p:cNvPr id="19" name="18 Yuvarlatılmış Dikdörtgen"/>
          <p:cNvSpPr/>
          <p:nvPr/>
        </p:nvSpPr>
        <p:spPr>
          <a:xfrm>
            <a:off x="-36512" y="642918"/>
            <a:ext cx="6735857" cy="392933"/>
          </a:xfrm>
          <a:prstGeom prst="roundRect">
            <a:avLst/>
          </a:prstGeom>
          <a:solidFill>
            <a:srgbClr val="FF0000"/>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smtClean="0">
                <a:solidFill>
                  <a:schemeClr val="tx1"/>
                </a:solidFill>
                <a:latin typeface="Times New Roman" pitchFamily="18" charset="0"/>
                <a:cs typeface="Times New Roman" pitchFamily="18" charset="0"/>
              </a:rPr>
              <a:t>2. Farz Olan Oruç Ramazan Ayı’nda Tutulur</a:t>
            </a:r>
            <a:endParaRPr lang="tr-TR" sz="2000" b="1" dirty="0">
              <a:solidFill>
                <a:schemeClr val="tx1"/>
              </a:solidFill>
              <a:latin typeface="Times New Roman" pitchFamily="18" charset="0"/>
              <a:cs typeface="Times New Roman" pitchFamily="18" charset="0"/>
            </a:endParaRPr>
          </a:p>
        </p:txBody>
      </p:sp>
      <p:sp>
        <p:nvSpPr>
          <p:cNvPr id="20" name="19 Yuvarlatılmış Dikdörtgen"/>
          <p:cNvSpPr/>
          <p:nvPr/>
        </p:nvSpPr>
        <p:spPr>
          <a:xfrm>
            <a:off x="-36512" y="1142984"/>
            <a:ext cx="6735857" cy="392933"/>
          </a:xfrm>
          <a:prstGeom prst="roundRect">
            <a:avLst/>
          </a:prstGeom>
          <a:solidFill>
            <a:srgbClr val="FFC000"/>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smtClean="0">
                <a:solidFill>
                  <a:schemeClr val="tx1"/>
                </a:solidFill>
                <a:latin typeface="Times New Roman" pitchFamily="18" charset="0"/>
                <a:cs typeface="Times New Roman" pitchFamily="18" charset="0"/>
              </a:rPr>
              <a:t>3. Bin Aydan </a:t>
            </a:r>
            <a:r>
              <a:rPr lang="tr-TR" sz="2000" b="1" dirty="0" err="1" smtClean="0">
                <a:solidFill>
                  <a:schemeClr val="tx1"/>
                </a:solidFill>
                <a:latin typeface="Times New Roman" pitchFamily="18" charset="0"/>
                <a:cs typeface="Times New Roman" pitchFamily="18" charset="0"/>
              </a:rPr>
              <a:t>Kıymetliolan</a:t>
            </a:r>
            <a:r>
              <a:rPr lang="tr-TR" sz="2000" b="1" dirty="0" smtClean="0">
                <a:solidFill>
                  <a:schemeClr val="tx1"/>
                </a:solidFill>
                <a:latin typeface="Times New Roman" pitchFamily="18" charset="0"/>
                <a:cs typeface="Times New Roman" pitchFamily="18" charset="0"/>
              </a:rPr>
              <a:t> Kadir Gecesi Ramazan’dadır</a:t>
            </a:r>
            <a:endParaRPr lang="tr-TR" sz="2000" b="1" dirty="0">
              <a:solidFill>
                <a:schemeClr val="tx1"/>
              </a:solidFill>
              <a:latin typeface="Times New Roman" pitchFamily="18" charset="0"/>
              <a:cs typeface="Times New Roman" pitchFamily="18" charset="0"/>
            </a:endParaRPr>
          </a:p>
        </p:txBody>
      </p:sp>
      <p:sp>
        <p:nvSpPr>
          <p:cNvPr id="21" name="20 Yuvarlatılmış Dikdörtgen"/>
          <p:cNvSpPr/>
          <p:nvPr/>
        </p:nvSpPr>
        <p:spPr>
          <a:xfrm>
            <a:off x="-36512" y="1678745"/>
            <a:ext cx="6735857" cy="392933"/>
          </a:xfrm>
          <a:prstGeom prst="roundRect">
            <a:avLst/>
          </a:prstGeom>
          <a:solidFill>
            <a:srgbClr val="92D050"/>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smtClean="0">
                <a:solidFill>
                  <a:schemeClr val="tx1"/>
                </a:solidFill>
                <a:latin typeface="Times New Roman" pitchFamily="18" charset="0"/>
                <a:cs typeface="Times New Roman" pitchFamily="18" charset="0"/>
              </a:rPr>
              <a:t>4. Teravih Namazı Ramazan Ayında Kılınır</a:t>
            </a:r>
            <a:endParaRPr lang="tr-TR" sz="2000" b="1" dirty="0">
              <a:solidFill>
                <a:schemeClr val="tx1"/>
              </a:solidFill>
              <a:latin typeface="Times New Roman" pitchFamily="18" charset="0"/>
              <a:cs typeface="Times New Roman" pitchFamily="18" charset="0"/>
            </a:endParaRPr>
          </a:p>
        </p:txBody>
      </p:sp>
      <p:sp>
        <p:nvSpPr>
          <p:cNvPr id="22" name="21 Yuvarlatılmış Dikdörtgen"/>
          <p:cNvSpPr/>
          <p:nvPr/>
        </p:nvSpPr>
        <p:spPr>
          <a:xfrm>
            <a:off x="-36512" y="2214554"/>
            <a:ext cx="6735857" cy="535809"/>
          </a:xfrm>
          <a:prstGeom prst="roundRect">
            <a:avLst/>
          </a:prstGeom>
          <a:solidFill>
            <a:srgbClr val="00B0F0"/>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smtClean="0">
                <a:solidFill>
                  <a:schemeClr val="tx1"/>
                </a:solidFill>
                <a:latin typeface="Times New Roman" pitchFamily="18" charset="0"/>
                <a:cs typeface="Times New Roman" pitchFamily="18" charset="0"/>
              </a:rPr>
              <a:t>5. Ramazan Ayında Cennet Kapıları Açılır, Cehennem Kapıları Kapanır, Şeytanlar Zincire Vurulur</a:t>
            </a:r>
            <a:endParaRPr lang="tr-TR" sz="2000" b="1" dirty="0">
              <a:solidFill>
                <a:schemeClr val="tx1"/>
              </a:solidFill>
              <a:latin typeface="Times New Roman" pitchFamily="18" charset="0"/>
              <a:cs typeface="Times New Roman" pitchFamily="18" charset="0"/>
            </a:endParaRPr>
          </a:p>
        </p:txBody>
      </p:sp>
      <p:sp>
        <p:nvSpPr>
          <p:cNvPr id="24" name="23 Yuvarlatılmış Dikdörtgen"/>
          <p:cNvSpPr/>
          <p:nvPr/>
        </p:nvSpPr>
        <p:spPr>
          <a:xfrm>
            <a:off x="-36512" y="2893191"/>
            <a:ext cx="6735857" cy="392933"/>
          </a:xfrm>
          <a:prstGeom prst="roundRect">
            <a:avLst/>
          </a:prstGeom>
          <a:solidFill>
            <a:srgbClr val="7030A0"/>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smtClean="0">
                <a:solidFill>
                  <a:schemeClr val="tx1"/>
                </a:solidFill>
                <a:latin typeface="Times New Roman" pitchFamily="18" charset="0"/>
                <a:cs typeface="Times New Roman" pitchFamily="18" charset="0"/>
              </a:rPr>
              <a:t>6. Ramazan’ı İhya Edenlerin Günahları Bağışlanır</a:t>
            </a:r>
            <a:endParaRPr lang="tr-TR" sz="2000" b="1" dirty="0">
              <a:solidFill>
                <a:schemeClr val="tx1"/>
              </a:solidFill>
              <a:latin typeface="Times New Roman" pitchFamily="18" charset="0"/>
              <a:cs typeface="Times New Roman" pitchFamily="18" charset="0"/>
            </a:endParaRPr>
          </a:p>
        </p:txBody>
      </p:sp>
      <p:sp>
        <p:nvSpPr>
          <p:cNvPr id="25" name="24 Yuvarlatılmış Dikdörtgen"/>
          <p:cNvSpPr/>
          <p:nvPr/>
        </p:nvSpPr>
        <p:spPr>
          <a:xfrm>
            <a:off x="-36512" y="3393257"/>
            <a:ext cx="6735857" cy="392933"/>
          </a:xfrm>
          <a:prstGeom prst="roundRect">
            <a:avLst/>
          </a:prstGeom>
          <a:solidFill>
            <a:schemeClr val="accent6">
              <a:lumMod val="50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smtClean="0">
                <a:solidFill>
                  <a:schemeClr val="tx1"/>
                </a:solidFill>
                <a:latin typeface="Times New Roman" pitchFamily="18" charset="0"/>
                <a:cs typeface="Times New Roman" pitchFamily="18" charset="0"/>
              </a:rPr>
              <a:t>7. Ramazan’da Sevaplar Kat Kat Yazılmaktadır</a:t>
            </a:r>
            <a:endParaRPr lang="tr-TR" sz="2000" b="1" dirty="0">
              <a:solidFill>
                <a:schemeClr val="tx1"/>
              </a:solidFill>
              <a:latin typeface="Times New Roman" pitchFamily="18" charset="0"/>
              <a:cs typeface="Times New Roman" pitchFamily="18" charset="0"/>
            </a:endParaRPr>
          </a:p>
        </p:txBody>
      </p:sp>
      <p:sp>
        <p:nvSpPr>
          <p:cNvPr id="26" name="25 Yuvarlatılmış Dikdörtgen"/>
          <p:cNvSpPr/>
          <p:nvPr/>
        </p:nvSpPr>
        <p:spPr>
          <a:xfrm>
            <a:off x="-36512" y="3857628"/>
            <a:ext cx="6735857" cy="392933"/>
          </a:xfrm>
          <a:prstGeom prst="roundRect">
            <a:avLst/>
          </a:prstGeom>
          <a:solidFill>
            <a:schemeClr val="accent6">
              <a:lumMod val="75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smtClean="0">
                <a:solidFill>
                  <a:schemeClr val="tx1"/>
                </a:solidFill>
                <a:latin typeface="Times New Roman" pitchFamily="18" charset="0"/>
                <a:cs typeface="Times New Roman" pitchFamily="18" charset="0"/>
              </a:rPr>
              <a:t>8. Ramazan Mukabele Ayıdır</a:t>
            </a:r>
            <a:endParaRPr lang="tr-TR" sz="2000" b="1" dirty="0">
              <a:solidFill>
                <a:schemeClr val="tx1"/>
              </a:solidFill>
              <a:latin typeface="Times New Roman" pitchFamily="18" charset="0"/>
              <a:cs typeface="Times New Roman" pitchFamily="18" charset="0"/>
            </a:endParaRPr>
          </a:p>
        </p:txBody>
      </p:sp>
      <p:sp>
        <p:nvSpPr>
          <p:cNvPr id="27" name="26 Yuvarlatılmış Dikdörtgen"/>
          <p:cNvSpPr/>
          <p:nvPr/>
        </p:nvSpPr>
        <p:spPr>
          <a:xfrm>
            <a:off x="-36512" y="4357694"/>
            <a:ext cx="6735857" cy="392933"/>
          </a:xfrm>
          <a:prstGeom prst="roundRect">
            <a:avLst/>
          </a:prstGeom>
          <a:solidFill>
            <a:schemeClr val="accent3">
              <a:lumMod val="60000"/>
              <a:lumOff val="40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smtClean="0">
                <a:solidFill>
                  <a:schemeClr val="tx1"/>
                </a:solidFill>
                <a:latin typeface="Times New Roman" pitchFamily="18" charset="0"/>
                <a:cs typeface="Times New Roman" pitchFamily="18" charset="0"/>
              </a:rPr>
              <a:t>9. </a:t>
            </a:r>
            <a:r>
              <a:rPr lang="tr-TR" sz="2000" b="1" dirty="0" err="1" smtClean="0">
                <a:solidFill>
                  <a:schemeClr val="tx1"/>
                </a:solidFill>
                <a:latin typeface="Times New Roman" pitchFamily="18" charset="0"/>
                <a:cs typeface="Times New Roman" pitchFamily="18" charset="0"/>
              </a:rPr>
              <a:t>İ’tikaf</a:t>
            </a:r>
            <a:r>
              <a:rPr lang="tr-TR" sz="2000" b="1" dirty="0" smtClean="0">
                <a:solidFill>
                  <a:schemeClr val="tx1"/>
                </a:solidFill>
                <a:latin typeface="Times New Roman" pitchFamily="18" charset="0"/>
                <a:cs typeface="Times New Roman" pitchFamily="18" charset="0"/>
              </a:rPr>
              <a:t> İbadeti Ramazan Ayında Gerçekleştirilir</a:t>
            </a:r>
            <a:endParaRPr lang="tr-TR" sz="2000" b="1" dirty="0">
              <a:solidFill>
                <a:schemeClr val="tx1"/>
              </a:solidFill>
              <a:latin typeface="Times New Roman" pitchFamily="18" charset="0"/>
              <a:cs typeface="Times New Roman" pitchFamily="18" charset="0"/>
            </a:endParaRPr>
          </a:p>
        </p:txBody>
      </p:sp>
      <p:sp>
        <p:nvSpPr>
          <p:cNvPr id="28" name="27 Yuvarlatılmış Dikdörtgen"/>
          <p:cNvSpPr/>
          <p:nvPr/>
        </p:nvSpPr>
        <p:spPr>
          <a:xfrm>
            <a:off x="-36512" y="4857760"/>
            <a:ext cx="6735857" cy="392933"/>
          </a:xfrm>
          <a:prstGeom prst="roundRect">
            <a:avLst/>
          </a:prstGeom>
          <a:solidFill>
            <a:srgbClr val="C00000"/>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smtClean="0">
                <a:solidFill>
                  <a:schemeClr val="tx1"/>
                </a:solidFill>
                <a:latin typeface="Times New Roman" pitchFamily="18" charset="0"/>
                <a:cs typeface="Times New Roman" pitchFamily="18" charset="0"/>
              </a:rPr>
              <a:t>10. Fitre (Sadaka-i </a:t>
            </a:r>
            <a:r>
              <a:rPr lang="tr-TR" sz="2000" b="1" dirty="0" err="1" smtClean="0">
                <a:solidFill>
                  <a:schemeClr val="tx1"/>
                </a:solidFill>
                <a:latin typeface="Times New Roman" pitchFamily="18" charset="0"/>
                <a:cs typeface="Times New Roman" pitchFamily="18" charset="0"/>
              </a:rPr>
              <a:t>Fıtr</a:t>
            </a:r>
            <a:r>
              <a:rPr lang="tr-TR" sz="2000" b="1" dirty="0" smtClean="0">
                <a:solidFill>
                  <a:schemeClr val="tx1"/>
                </a:solidFill>
                <a:latin typeface="Times New Roman" pitchFamily="18" charset="0"/>
                <a:cs typeface="Times New Roman" pitchFamily="18" charset="0"/>
              </a:rPr>
              <a:t>) Ramazan Ayına Mahsustur</a:t>
            </a:r>
            <a:endParaRPr lang="tr-TR" sz="2000" b="1" dirty="0">
              <a:solidFill>
                <a:schemeClr val="tx1"/>
              </a:solidFill>
              <a:latin typeface="Times New Roman" pitchFamily="18" charset="0"/>
              <a:cs typeface="Times New Roman" pitchFamily="18" charset="0"/>
            </a:endParaRPr>
          </a:p>
        </p:txBody>
      </p:sp>
      <p:sp>
        <p:nvSpPr>
          <p:cNvPr id="29" name="28 Yuvarlatılmış Dikdörtgen"/>
          <p:cNvSpPr/>
          <p:nvPr/>
        </p:nvSpPr>
        <p:spPr>
          <a:xfrm>
            <a:off x="-36512" y="5357826"/>
            <a:ext cx="6735857" cy="392933"/>
          </a:xfrm>
          <a:prstGeom prst="roundRect">
            <a:avLst/>
          </a:prstGeom>
          <a:solidFill>
            <a:schemeClr val="bg1">
              <a:lumMod val="75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smtClean="0">
                <a:solidFill>
                  <a:schemeClr val="tx1"/>
                </a:solidFill>
                <a:latin typeface="Times New Roman" pitchFamily="18" charset="0"/>
                <a:cs typeface="Times New Roman" pitchFamily="18" charset="0"/>
              </a:rPr>
              <a:t>11. Peygamberlik Ramazan Ayında Verilmiştir</a:t>
            </a:r>
            <a:endParaRPr lang="tr-TR" sz="2000" b="1" dirty="0">
              <a:solidFill>
                <a:schemeClr val="tx1"/>
              </a:solidFill>
              <a:latin typeface="Times New Roman" pitchFamily="18" charset="0"/>
              <a:cs typeface="Times New Roman" pitchFamily="18" charset="0"/>
            </a:endParaRPr>
          </a:p>
        </p:txBody>
      </p:sp>
      <p:sp>
        <p:nvSpPr>
          <p:cNvPr id="30" name="29 Yuvarlatılmış Dikdörtgen"/>
          <p:cNvSpPr/>
          <p:nvPr/>
        </p:nvSpPr>
        <p:spPr>
          <a:xfrm>
            <a:off x="-36512" y="5857892"/>
            <a:ext cx="6735857" cy="392933"/>
          </a:xfrm>
          <a:prstGeom prst="roundRect">
            <a:avLst/>
          </a:prstGeom>
          <a:solidFill>
            <a:schemeClr val="accent2">
              <a:lumMod val="60000"/>
              <a:lumOff val="40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smtClean="0">
                <a:solidFill>
                  <a:schemeClr val="tx1"/>
                </a:solidFill>
                <a:latin typeface="Times New Roman" pitchFamily="18" charset="0"/>
                <a:cs typeface="Times New Roman" pitchFamily="18" charset="0"/>
              </a:rPr>
              <a:t>12. Ramazan Sabır Ayıdır</a:t>
            </a:r>
            <a:endParaRPr lang="tr-TR" sz="2000" b="1" dirty="0">
              <a:solidFill>
                <a:schemeClr val="tx1"/>
              </a:solidFill>
              <a:latin typeface="Times New Roman" pitchFamily="18" charset="0"/>
              <a:cs typeface="Times New Roman" pitchFamily="18" charset="0"/>
            </a:endParaRPr>
          </a:p>
        </p:txBody>
      </p:sp>
      <p:sp>
        <p:nvSpPr>
          <p:cNvPr id="31" name="30 Yuvarlatılmış Dikdörtgen"/>
          <p:cNvSpPr/>
          <p:nvPr/>
        </p:nvSpPr>
        <p:spPr>
          <a:xfrm>
            <a:off x="-36512" y="6357958"/>
            <a:ext cx="6735857" cy="357190"/>
          </a:xfrm>
          <a:prstGeom prst="roundRect">
            <a:avLst/>
          </a:prstGeom>
          <a:solidFill>
            <a:schemeClr val="accent4">
              <a:lumMod val="60000"/>
              <a:lumOff val="40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smtClean="0">
                <a:solidFill>
                  <a:schemeClr val="tx1"/>
                </a:solidFill>
                <a:latin typeface="Times New Roman" pitchFamily="18" charset="0"/>
                <a:cs typeface="Times New Roman" pitchFamily="18" charset="0"/>
              </a:rPr>
              <a:t>13. Ramazan Her Şeyi Paylaşma Ve İyilik Ayıdır</a:t>
            </a:r>
            <a:endParaRPr lang="tr-TR" sz="2000" b="1" dirty="0">
              <a:solidFill>
                <a:schemeClr val="tx1"/>
              </a:solidFill>
              <a:latin typeface="Times New Roman" pitchFamily="18" charset="0"/>
              <a:cs typeface="Times New Roman" pitchFamily="18" charset="0"/>
            </a:endParaRPr>
          </a:p>
        </p:txBody>
      </p:sp>
      <p:sp>
        <p:nvSpPr>
          <p:cNvPr id="15" name="25 Yuvarlatılmış Dikdörtgen"/>
          <p:cNvSpPr/>
          <p:nvPr/>
        </p:nvSpPr>
        <p:spPr>
          <a:xfrm rot="16200000">
            <a:off x="5515918" y="3232546"/>
            <a:ext cx="6858025" cy="392933"/>
          </a:xfrm>
          <a:prstGeom prst="roundRect">
            <a:avLst/>
          </a:prstGeom>
          <a:solidFill>
            <a:schemeClr val="accent6">
              <a:lumMod val="75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15. </a:t>
            </a: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ÜMMETİ MUHAMMED’İN AYIDIR</a:t>
            </a:r>
            <a:endPar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30 Yuvarlatılmış Dikdörtgen"/>
          <p:cNvSpPr/>
          <p:nvPr/>
        </p:nvSpPr>
        <p:spPr>
          <a:xfrm rot="16200000">
            <a:off x="5212864" y="3250417"/>
            <a:ext cx="6858025" cy="357190"/>
          </a:xfrm>
          <a:prstGeom prst="roundRect">
            <a:avLst/>
          </a:prstGeom>
          <a:solidFill>
            <a:schemeClr val="accent4">
              <a:lumMod val="60000"/>
              <a:lumOff val="40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14. RAMAZAN İFTAR VE SAHUR BEREKETİDİR</a:t>
            </a:r>
          </a:p>
        </p:txBody>
      </p:sp>
      <p:sp>
        <p:nvSpPr>
          <p:cNvPr id="23" name="25 Yuvarlatılmış Dikdörtgen"/>
          <p:cNvSpPr/>
          <p:nvPr/>
        </p:nvSpPr>
        <p:spPr>
          <a:xfrm rot="16200000">
            <a:off x="4834952" y="3205162"/>
            <a:ext cx="6858025" cy="392933"/>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16. </a:t>
            </a: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TEVBE VE DUA AYIDIR</a:t>
            </a:r>
            <a:endPar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 name="25 Yuvarlatılmış Dikdörtgen"/>
          <p:cNvSpPr/>
          <p:nvPr/>
        </p:nvSpPr>
        <p:spPr>
          <a:xfrm rot="16200000">
            <a:off x="4474912" y="3205162"/>
            <a:ext cx="6858025" cy="392933"/>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17. </a:t>
            </a: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CEHD VE CİHAD AYIDIR</a:t>
            </a:r>
            <a:endPar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3" name="25 Yuvarlatılmış Dikdörtgen"/>
          <p:cNvSpPr/>
          <p:nvPr/>
        </p:nvSpPr>
        <p:spPr>
          <a:xfrm rot="16200000">
            <a:off x="4114873" y="3205162"/>
            <a:ext cx="6858025" cy="392933"/>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18. </a:t>
            </a: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HELALLEŞME AYIDIR</a:t>
            </a:r>
            <a:endPar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4" name="25 Yuvarlatılmış Dikdörtgen"/>
          <p:cNvSpPr/>
          <p:nvPr/>
        </p:nvSpPr>
        <p:spPr>
          <a:xfrm rot="16200000">
            <a:off x="3754832" y="3205162"/>
            <a:ext cx="6858025" cy="392933"/>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19. </a:t>
            </a: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VAHDET /BİRLİKTE YAŞAMA AYIDIR</a:t>
            </a:r>
            <a:endPar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5" name="25 Yuvarlatılmış Dikdörtgen"/>
          <p:cNvSpPr/>
          <p:nvPr/>
        </p:nvSpPr>
        <p:spPr>
          <a:xfrm rot="16200000">
            <a:off x="3394792" y="3205162"/>
            <a:ext cx="6858025" cy="392933"/>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 </a:t>
            </a: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SARSILMAZ İSTİKAMET AYIDIR</a:t>
            </a:r>
            <a:endPar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Ä°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85"/>
            <a:ext cx="9121991" cy="6865953"/>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179511" y="1988840"/>
            <a:ext cx="8942479" cy="4863927"/>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7200" b="1" u="sng" dirty="0">
                <a:solidFill>
                  <a:schemeClr val="bg1"/>
                </a:solidFill>
              </a:rPr>
              <a:t>Oruçlunun</a:t>
            </a:r>
            <a:endParaRPr lang="tr-TR" sz="7200" u="sng" dirty="0" smtClean="0">
              <a:solidFill>
                <a:schemeClr val="bg1"/>
              </a:solidFill>
              <a:latin typeface="HASENAT" panose="01000600020000020003" pitchFamily="2" charset="-78"/>
              <a:cs typeface="HASENAT" panose="01000600020000020003" pitchFamily="2" charset="-78"/>
            </a:endParaRPr>
          </a:p>
          <a:p>
            <a:pPr>
              <a:defRPr/>
            </a:pPr>
            <a:r>
              <a:rPr lang="ar-SA" sz="4800" dirty="0" smtClean="0">
                <a:solidFill>
                  <a:srgbClr val="FFFF00"/>
                </a:solidFill>
                <a:latin typeface="HASENAT" panose="01000600020000020003" pitchFamily="2" charset="-78"/>
                <a:cs typeface="HASENAT" panose="01000600020000020003" pitchFamily="2" charset="-78"/>
              </a:rPr>
              <a:t>نَوْمُ </a:t>
            </a:r>
            <a:r>
              <a:rPr lang="ar-SA" sz="4800" dirty="0">
                <a:solidFill>
                  <a:srgbClr val="FFFF00"/>
                </a:solidFill>
                <a:latin typeface="HASENAT" panose="01000600020000020003" pitchFamily="2" charset="-78"/>
                <a:cs typeface="HASENAT" panose="01000600020000020003" pitchFamily="2" charset="-78"/>
              </a:rPr>
              <a:t>الصَّائِمِ عِبَادَةٌ </a:t>
            </a:r>
            <a:r>
              <a:rPr lang="tr-TR" sz="4800" dirty="0" smtClean="0">
                <a:solidFill>
                  <a:srgbClr val="FFFF00"/>
                </a:solidFill>
                <a:latin typeface="HASENAT" panose="01000600020000020003" pitchFamily="2" charset="-78"/>
                <a:cs typeface="HASENAT" panose="01000600020000020003" pitchFamily="2" charset="-78"/>
              </a:rPr>
              <a:t> </a:t>
            </a:r>
            <a:r>
              <a:rPr lang="tr-TR" sz="4800" b="1" dirty="0" smtClean="0">
                <a:solidFill>
                  <a:srgbClr val="FFFF00"/>
                </a:solidFill>
              </a:rPr>
              <a:t>"uykusu </a:t>
            </a:r>
            <a:r>
              <a:rPr lang="tr-TR" sz="4800" b="1" dirty="0">
                <a:solidFill>
                  <a:srgbClr val="FFFF00"/>
                </a:solidFill>
              </a:rPr>
              <a:t>ibadettir, </a:t>
            </a:r>
            <a:endParaRPr lang="tr-TR" sz="4800" b="1" dirty="0" smtClean="0">
              <a:solidFill>
                <a:srgbClr val="FFFF00"/>
              </a:solidFill>
            </a:endParaRPr>
          </a:p>
          <a:p>
            <a:pPr>
              <a:defRPr/>
            </a:pPr>
            <a:r>
              <a:rPr lang="ar-SA" sz="4800" dirty="0">
                <a:solidFill>
                  <a:schemeClr val="accent6">
                    <a:lumMod val="60000"/>
                    <a:lumOff val="40000"/>
                  </a:schemeClr>
                </a:solidFill>
                <a:latin typeface="HASENAT" panose="01000600020000020003" pitchFamily="2" charset="-78"/>
                <a:cs typeface="HASENAT" panose="01000600020000020003" pitchFamily="2" charset="-78"/>
              </a:rPr>
              <a:t>وَصَمْتُهُ </a:t>
            </a:r>
            <a:r>
              <a:rPr lang="ar-SA" sz="4800" dirty="0" smtClean="0">
                <a:solidFill>
                  <a:schemeClr val="accent6">
                    <a:lumMod val="60000"/>
                    <a:lumOff val="40000"/>
                  </a:schemeClr>
                </a:solidFill>
                <a:latin typeface="HASENAT" panose="01000600020000020003" pitchFamily="2" charset="-78"/>
                <a:cs typeface="HASENAT" panose="01000600020000020003" pitchFamily="2" charset="-78"/>
              </a:rPr>
              <a:t>تَسْبِيحٌ</a:t>
            </a:r>
            <a:r>
              <a:rPr lang="tr-TR" sz="4800" dirty="0" smtClean="0">
                <a:solidFill>
                  <a:schemeClr val="accent6">
                    <a:lumMod val="60000"/>
                    <a:lumOff val="40000"/>
                  </a:schemeClr>
                </a:solidFill>
                <a:latin typeface="HASENAT" panose="01000600020000020003" pitchFamily="2" charset="-78"/>
                <a:cs typeface="HASENAT" panose="01000600020000020003" pitchFamily="2" charset="-78"/>
              </a:rPr>
              <a:t>    </a:t>
            </a:r>
            <a:r>
              <a:rPr lang="tr-TR" sz="4800" b="1" dirty="0" smtClean="0">
                <a:solidFill>
                  <a:schemeClr val="accent6">
                    <a:lumMod val="60000"/>
                    <a:lumOff val="40000"/>
                  </a:schemeClr>
                </a:solidFill>
              </a:rPr>
              <a:t>susması </a:t>
            </a:r>
            <a:r>
              <a:rPr lang="tr-TR" sz="4800" b="1" dirty="0" err="1">
                <a:solidFill>
                  <a:schemeClr val="accent6">
                    <a:lumMod val="60000"/>
                    <a:lumOff val="40000"/>
                  </a:schemeClr>
                </a:solidFill>
              </a:rPr>
              <a:t>tesbihtir</a:t>
            </a:r>
            <a:r>
              <a:rPr lang="tr-TR" sz="4800" b="1" dirty="0">
                <a:solidFill>
                  <a:schemeClr val="accent6">
                    <a:lumMod val="60000"/>
                    <a:lumOff val="40000"/>
                  </a:schemeClr>
                </a:solidFill>
              </a:rPr>
              <a:t>, </a:t>
            </a:r>
            <a:endParaRPr lang="tr-TR" sz="4800" b="1" dirty="0" smtClean="0">
              <a:solidFill>
                <a:schemeClr val="accent6">
                  <a:lumMod val="60000"/>
                  <a:lumOff val="40000"/>
                </a:schemeClr>
              </a:solidFill>
            </a:endParaRPr>
          </a:p>
          <a:p>
            <a:pPr>
              <a:defRPr/>
            </a:pPr>
            <a:r>
              <a:rPr lang="ar-SA" sz="4800" dirty="0">
                <a:solidFill>
                  <a:srgbClr val="92D050"/>
                </a:solidFill>
                <a:latin typeface="HASENAT" panose="01000600020000020003" pitchFamily="2" charset="-78"/>
                <a:cs typeface="HASENAT" panose="01000600020000020003" pitchFamily="2" charset="-78"/>
              </a:rPr>
              <a:t>وَعَمَلُهُ </a:t>
            </a:r>
            <a:r>
              <a:rPr lang="ar-SA" sz="4800" dirty="0" smtClean="0">
                <a:solidFill>
                  <a:srgbClr val="92D050"/>
                </a:solidFill>
                <a:latin typeface="HASENAT" panose="01000600020000020003" pitchFamily="2" charset="-78"/>
                <a:cs typeface="HASENAT" panose="01000600020000020003" pitchFamily="2" charset="-78"/>
              </a:rPr>
              <a:t>مُضَاعَف</a:t>
            </a:r>
            <a:r>
              <a:rPr lang="tr-TR" sz="4800" dirty="0" smtClean="0">
                <a:solidFill>
                  <a:srgbClr val="92D050"/>
                </a:solidFill>
                <a:latin typeface="HASENAT" panose="01000600020000020003" pitchFamily="2" charset="-78"/>
                <a:cs typeface="HASENAT" panose="01000600020000020003" pitchFamily="2" charset="-78"/>
              </a:rPr>
              <a:t>   </a:t>
            </a:r>
            <a:r>
              <a:rPr lang="tr-TR" sz="3800" b="1" dirty="0" smtClean="0">
                <a:solidFill>
                  <a:srgbClr val="92D050"/>
                </a:solidFill>
                <a:effectLst>
                  <a:outerShdw blurRad="38100" dist="38100" dir="2700000" algn="tl">
                    <a:srgbClr val="000000">
                      <a:alpha val="43137"/>
                    </a:srgbClr>
                  </a:outerShdw>
                </a:effectLst>
              </a:rPr>
              <a:t>amelleri </a:t>
            </a:r>
            <a:r>
              <a:rPr lang="tr-TR" sz="3800" b="1" dirty="0">
                <a:solidFill>
                  <a:srgbClr val="92D050"/>
                </a:solidFill>
                <a:effectLst>
                  <a:outerShdw blurRad="38100" dist="38100" dir="2700000" algn="tl">
                    <a:srgbClr val="000000">
                      <a:alpha val="43137"/>
                    </a:srgbClr>
                  </a:outerShdw>
                </a:effectLst>
              </a:rPr>
              <a:t>misliyle kabul </a:t>
            </a:r>
            <a:r>
              <a:rPr lang="tr-TR" sz="3800" b="1" dirty="0" smtClean="0">
                <a:solidFill>
                  <a:srgbClr val="92D050"/>
                </a:solidFill>
                <a:effectLst>
                  <a:outerShdw blurRad="38100" dist="38100" dir="2700000" algn="tl">
                    <a:srgbClr val="000000">
                      <a:alpha val="43137"/>
                    </a:srgbClr>
                  </a:outerShdw>
                </a:effectLst>
              </a:rPr>
              <a:t>edilir, </a:t>
            </a:r>
            <a:r>
              <a:rPr lang="ar-SA" sz="4800" dirty="0" smtClean="0">
                <a:solidFill>
                  <a:schemeClr val="accent4">
                    <a:lumMod val="60000"/>
                    <a:lumOff val="40000"/>
                  </a:schemeClr>
                </a:solidFill>
                <a:latin typeface="HASENAT" panose="01000600020000020003" pitchFamily="2" charset="-78"/>
                <a:cs typeface="HASENAT" panose="01000600020000020003" pitchFamily="2" charset="-78"/>
              </a:rPr>
              <a:t>وَدُعَاءهُ مُسْتَجَابٌ</a:t>
            </a:r>
            <a:r>
              <a:rPr lang="tr-TR" sz="4800" dirty="0" smtClean="0">
                <a:solidFill>
                  <a:schemeClr val="accent4">
                    <a:lumMod val="60000"/>
                    <a:lumOff val="40000"/>
                  </a:schemeClr>
                </a:solidFill>
                <a:latin typeface="HASENAT" panose="01000600020000020003" pitchFamily="2" charset="-78"/>
                <a:cs typeface="HASENAT" panose="01000600020000020003" pitchFamily="2" charset="-78"/>
              </a:rPr>
              <a:t>  </a:t>
            </a:r>
            <a:r>
              <a:rPr lang="tr-TR" sz="4800" b="1" dirty="0" smtClean="0">
                <a:solidFill>
                  <a:schemeClr val="accent4">
                    <a:lumMod val="60000"/>
                    <a:lumOff val="40000"/>
                  </a:schemeClr>
                </a:solidFill>
              </a:rPr>
              <a:t>duası </a:t>
            </a:r>
            <a:r>
              <a:rPr lang="tr-TR" sz="4800" b="1" dirty="0">
                <a:solidFill>
                  <a:schemeClr val="accent4">
                    <a:lumMod val="60000"/>
                    <a:lumOff val="40000"/>
                  </a:schemeClr>
                </a:solidFill>
              </a:rPr>
              <a:t>makbul, </a:t>
            </a:r>
            <a:endParaRPr lang="tr-TR" sz="4800" b="1" dirty="0" smtClean="0">
              <a:solidFill>
                <a:schemeClr val="accent4">
                  <a:lumMod val="60000"/>
                  <a:lumOff val="40000"/>
                </a:schemeClr>
              </a:solidFill>
            </a:endParaRPr>
          </a:p>
          <a:p>
            <a:pPr>
              <a:defRPr/>
            </a:pPr>
            <a:r>
              <a:rPr lang="ar-SA" sz="4800" dirty="0">
                <a:solidFill>
                  <a:schemeClr val="accent5">
                    <a:lumMod val="60000"/>
                    <a:lumOff val="40000"/>
                  </a:schemeClr>
                </a:solidFill>
                <a:latin typeface="HASENAT" panose="01000600020000020003" pitchFamily="2" charset="-78"/>
                <a:cs typeface="HASENAT" panose="01000600020000020003" pitchFamily="2" charset="-78"/>
              </a:rPr>
              <a:t>وَذَنْببُهُ </a:t>
            </a:r>
            <a:r>
              <a:rPr lang="ar-SA" sz="4800" dirty="0" smtClean="0">
                <a:solidFill>
                  <a:schemeClr val="accent5">
                    <a:lumMod val="60000"/>
                    <a:lumOff val="40000"/>
                  </a:schemeClr>
                </a:solidFill>
                <a:latin typeface="HASENAT" panose="01000600020000020003" pitchFamily="2" charset="-78"/>
                <a:cs typeface="HASENAT" panose="01000600020000020003" pitchFamily="2" charset="-78"/>
              </a:rPr>
              <a:t>مَغْفُورٌ</a:t>
            </a:r>
            <a:r>
              <a:rPr lang="tr-TR" sz="4800" b="1" dirty="0" smtClean="0">
                <a:solidFill>
                  <a:schemeClr val="accent5">
                    <a:lumMod val="60000"/>
                    <a:lumOff val="40000"/>
                  </a:schemeClr>
                </a:solidFill>
              </a:rPr>
              <a:t>      günahı </a:t>
            </a:r>
            <a:r>
              <a:rPr lang="tr-TR" sz="4800" b="1" dirty="0">
                <a:solidFill>
                  <a:schemeClr val="accent5">
                    <a:lumMod val="60000"/>
                    <a:lumOff val="40000"/>
                  </a:schemeClr>
                </a:solidFill>
              </a:rPr>
              <a:t>affedilir</a:t>
            </a:r>
            <a:r>
              <a:rPr lang="tr-TR" sz="4800" b="1" dirty="0" smtClean="0">
                <a:solidFill>
                  <a:schemeClr val="accent5">
                    <a:lumMod val="60000"/>
                    <a:lumOff val="40000"/>
                  </a:schemeClr>
                </a:solidFill>
              </a:rPr>
              <a:t>."</a:t>
            </a:r>
            <a:endParaRPr lang="tr-TR" sz="4800" b="1"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179512" y="1196752"/>
            <a:ext cx="8712968" cy="5472608"/>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SA" sz="2700" dirty="0">
                <a:solidFill>
                  <a:srgbClr val="002060"/>
                </a:solidFill>
                <a:latin typeface="HASENAT" panose="01000600020000020003" pitchFamily="2" charset="-78"/>
                <a:cs typeface="HASENAT" panose="01000600020000020003" pitchFamily="2" charset="-78"/>
              </a:rPr>
              <a:t>اِنَّا اَنْزَلْنَاهُ فٖى لَيْلَةِ الْقَدْرِ ﴿١﴾ وَمَا اَدْرٰیكَ مَا لَيْلَةُ الْقَدْرِ ﴿٢﴾ لَيْلَةُ الْقَدْرِ خَيْرٌ مِنْ اَلْفِ شَهْرٍ ﴿٣﴾</a:t>
            </a:r>
            <a:endParaRPr lang="tr-TR" sz="2700" dirty="0">
              <a:solidFill>
                <a:srgbClr val="002060"/>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ar-SA" sz="2800" dirty="0">
                <a:solidFill>
                  <a:srgbClr val="002060"/>
                </a:solidFill>
                <a:latin typeface="HASENAT" panose="01000600020000020003" pitchFamily="2" charset="-78"/>
                <a:cs typeface="HASENAT" panose="01000600020000020003" pitchFamily="2" charset="-78"/>
              </a:rPr>
              <a:t>تَنَزَّلُ الْمَلٰئِكَةُ وَالرُّوحُ فٖيهَا بِاِذْنِ رَبِّهِمْ مِنْ كُلِّ اَمْرٍ ﴿٤﴾ سَلَامٌ هِىَ حَتّٰى مَطْلَعِ الْفَجْرِ ﴿٥﴾</a:t>
            </a:r>
            <a:endParaRPr lang="tr-TR" sz="2800" dirty="0">
              <a:solidFill>
                <a:srgbClr val="002060"/>
              </a:solidFill>
              <a:latin typeface="HASENAT" panose="01000600020000020003" pitchFamily="2" charset="-78"/>
              <a:cs typeface="HASENAT" panose="01000600020000020003" pitchFamily="2" charset="-78"/>
            </a:endParaRPr>
          </a:p>
          <a:p>
            <a:pPr fontAlgn="auto">
              <a:spcBef>
                <a:spcPts val="0"/>
              </a:spcBef>
              <a:spcAft>
                <a:spcPts val="0"/>
              </a:spcAft>
              <a:defRPr/>
            </a:pPr>
            <a:endParaRPr lang="tr-TR" sz="1400" b="1" dirty="0">
              <a:solidFill>
                <a:srgbClr val="002060"/>
              </a:solidFill>
            </a:endParaRPr>
          </a:p>
          <a:p>
            <a:pPr algn="just" fontAlgn="auto">
              <a:spcBef>
                <a:spcPts val="0"/>
              </a:spcBef>
              <a:spcAft>
                <a:spcPts val="0"/>
              </a:spcAft>
              <a:defRPr/>
            </a:pPr>
            <a:r>
              <a:rPr lang="tr-TR" sz="2400" b="1" dirty="0" smtClean="0">
                <a:solidFill>
                  <a:srgbClr val="002060"/>
                </a:solidFill>
              </a:rPr>
              <a:t>“</a:t>
            </a:r>
            <a:r>
              <a:rPr lang="tr-TR" sz="2800" b="1" dirty="0">
                <a:solidFill>
                  <a:srgbClr val="002060"/>
                </a:solidFill>
              </a:rPr>
              <a:t>Gerçek şu ki, Biz onu </a:t>
            </a:r>
            <a:r>
              <a:rPr lang="tr-TR" sz="2800" b="1" dirty="0">
                <a:solidFill>
                  <a:srgbClr val="FF0000"/>
                </a:solidFill>
              </a:rPr>
              <a:t>“</a:t>
            </a:r>
            <a:r>
              <a:rPr lang="tr-TR" sz="2800" b="1" dirty="0" err="1">
                <a:solidFill>
                  <a:srgbClr val="FF0000"/>
                </a:solidFill>
              </a:rPr>
              <a:t>Kur’ân’ı</a:t>
            </a:r>
            <a:r>
              <a:rPr lang="tr-TR" sz="2800" b="1" dirty="0">
                <a:solidFill>
                  <a:srgbClr val="FF0000"/>
                </a:solidFill>
              </a:rPr>
              <a:t>” </a:t>
            </a:r>
            <a:r>
              <a:rPr lang="tr-TR" sz="2800" b="1" dirty="0" smtClean="0">
                <a:solidFill>
                  <a:srgbClr val="FF0000"/>
                </a:solidFill>
              </a:rPr>
              <a:t>Kadir gecesinde </a:t>
            </a:r>
            <a:r>
              <a:rPr lang="tr-TR" sz="2800" b="1" dirty="0">
                <a:solidFill>
                  <a:srgbClr val="FF0000"/>
                </a:solidFill>
              </a:rPr>
              <a:t>indirdik</a:t>
            </a:r>
            <a:r>
              <a:rPr lang="tr-TR" sz="2800" b="1" dirty="0">
                <a:solidFill>
                  <a:srgbClr val="002060"/>
                </a:solidFill>
              </a:rPr>
              <a:t>. </a:t>
            </a:r>
            <a:endParaRPr lang="tr-TR" sz="2800" b="1" dirty="0" smtClean="0">
              <a:solidFill>
                <a:srgbClr val="002060"/>
              </a:solidFill>
            </a:endParaRPr>
          </a:p>
          <a:p>
            <a:pPr algn="just" fontAlgn="auto">
              <a:spcBef>
                <a:spcPts val="0"/>
              </a:spcBef>
              <a:spcAft>
                <a:spcPts val="0"/>
              </a:spcAft>
              <a:defRPr/>
            </a:pPr>
            <a:r>
              <a:rPr lang="tr-TR" sz="3200" b="1" dirty="0" smtClean="0">
                <a:solidFill>
                  <a:srgbClr val="0070C0"/>
                </a:solidFill>
              </a:rPr>
              <a:t>Kadir gecesinin </a:t>
            </a:r>
            <a:r>
              <a:rPr lang="tr-TR" sz="3200" b="1" dirty="0">
                <a:solidFill>
                  <a:srgbClr val="0070C0"/>
                </a:solidFill>
              </a:rPr>
              <a:t>ne olduğunu sana bildiren nedir</a:t>
            </a:r>
            <a:r>
              <a:rPr lang="tr-TR" sz="3600" b="1" dirty="0">
                <a:solidFill>
                  <a:srgbClr val="0070C0"/>
                </a:solidFill>
              </a:rPr>
              <a:t>? </a:t>
            </a:r>
            <a:endParaRPr lang="tr-TR" sz="3600" b="1" dirty="0" smtClean="0">
              <a:solidFill>
                <a:srgbClr val="0070C0"/>
              </a:solidFill>
            </a:endParaRPr>
          </a:p>
          <a:p>
            <a:pPr algn="just" fontAlgn="auto">
              <a:spcBef>
                <a:spcPts val="0"/>
              </a:spcBef>
              <a:spcAft>
                <a:spcPts val="0"/>
              </a:spcAft>
              <a:defRPr/>
            </a:pPr>
            <a:r>
              <a:rPr lang="tr-TR" sz="4000" b="1" u="sng" dirty="0" smtClean="0">
                <a:solidFill>
                  <a:srgbClr val="00B050"/>
                </a:solidFill>
                <a:effectLst>
                  <a:outerShdw blurRad="38100" dist="38100" dir="2700000" algn="tl">
                    <a:srgbClr val="000000">
                      <a:alpha val="43137"/>
                    </a:srgbClr>
                  </a:outerShdw>
                </a:effectLst>
              </a:rPr>
              <a:t>Kadir </a:t>
            </a:r>
            <a:r>
              <a:rPr lang="tr-TR" sz="4000" b="1" u="sng" dirty="0">
                <a:solidFill>
                  <a:srgbClr val="00B050"/>
                </a:solidFill>
                <a:effectLst>
                  <a:outerShdw blurRad="38100" dist="38100" dir="2700000" algn="tl">
                    <a:srgbClr val="000000">
                      <a:alpha val="43137"/>
                    </a:srgbClr>
                  </a:outerShdw>
                </a:effectLst>
              </a:rPr>
              <a:t>Gecesi, bin aydan daha hayırlıdır.</a:t>
            </a:r>
            <a:r>
              <a:rPr lang="tr-TR" sz="4000" b="1" dirty="0">
                <a:solidFill>
                  <a:srgbClr val="00B050"/>
                </a:solidFill>
                <a:effectLst>
                  <a:outerShdw blurRad="38100" dist="38100" dir="2700000" algn="tl">
                    <a:srgbClr val="000000">
                      <a:alpha val="43137"/>
                    </a:srgbClr>
                  </a:outerShdw>
                </a:effectLst>
              </a:rPr>
              <a:t> </a:t>
            </a:r>
            <a:endParaRPr lang="tr-TR" sz="4000" b="1" dirty="0" smtClean="0">
              <a:solidFill>
                <a:srgbClr val="00B050"/>
              </a:solidFill>
              <a:effectLst>
                <a:outerShdw blurRad="38100" dist="38100" dir="2700000" algn="tl">
                  <a:srgbClr val="000000">
                    <a:alpha val="43137"/>
                  </a:srgbClr>
                </a:outerShdw>
              </a:effectLst>
            </a:endParaRPr>
          </a:p>
          <a:p>
            <a:pPr algn="just" fontAlgn="auto">
              <a:spcBef>
                <a:spcPts val="0"/>
              </a:spcBef>
              <a:spcAft>
                <a:spcPts val="0"/>
              </a:spcAft>
              <a:defRPr/>
            </a:pPr>
            <a:r>
              <a:rPr lang="tr-TR" sz="2800" b="1" dirty="0" smtClean="0">
                <a:solidFill>
                  <a:srgbClr val="7030A0"/>
                </a:solidFill>
              </a:rPr>
              <a:t>Melekler </a:t>
            </a:r>
            <a:r>
              <a:rPr lang="tr-TR" sz="2800" b="1" dirty="0">
                <a:solidFill>
                  <a:srgbClr val="7030A0"/>
                </a:solidFill>
              </a:rPr>
              <a:t>ve ruh, onda Rablerinin izniyle her bir iş için inerler. </a:t>
            </a:r>
            <a:r>
              <a:rPr lang="tr-TR" sz="2800" b="1" dirty="0">
                <a:solidFill>
                  <a:srgbClr val="002060"/>
                </a:solidFill>
              </a:rPr>
              <a:t>Fecrin çıkışına kadar bir esenliktir “selâmdır” o.”</a:t>
            </a:r>
            <a:r>
              <a:rPr lang="tr-TR" sz="2400" dirty="0">
                <a:solidFill>
                  <a:srgbClr val="002060"/>
                </a:solidFill>
              </a:rPr>
              <a:t> </a:t>
            </a:r>
            <a:r>
              <a:rPr lang="tr-TR" sz="1200" dirty="0">
                <a:solidFill>
                  <a:srgbClr val="002060"/>
                </a:solidFill>
              </a:rPr>
              <a:t>(</a:t>
            </a:r>
            <a:r>
              <a:rPr lang="tr-TR" sz="1200" i="1" dirty="0">
                <a:solidFill>
                  <a:srgbClr val="002060"/>
                </a:solidFill>
              </a:rPr>
              <a:t>Kadir Suresi-1-5 )</a:t>
            </a:r>
            <a:r>
              <a:rPr lang="tr-TR" sz="1200" dirty="0">
                <a:solidFill>
                  <a:srgbClr val="002060"/>
                </a:solidFill>
              </a:rPr>
              <a:t> </a:t>
            </a:r>
            <a:endParaRPr lang="tr-TR" sz="2400" dirty="0">
              <a:solidFill>
                <a:srgbClr val="002060"/>
              </a:solidFill>
            </a:endParaRPr>
          </a:p>
        </p:txBody>
      </p:sp>
      <p:sp>
        <p:nvSpPr>
          <p:cNvPr id="6" name="4 Dikdörtgen"/>
          <p:cNvSpPr/>
          <p:nvPr/>
        </p:nvSpPr>
        <p:spPr>
          <a:xfrm>
            <a:off x="179512" y="116632"/>
            <a:ext cx="89644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BİN AYDAN KIYMETLİOLAN KADİR GECESİ RAMAZAN’DADIR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107504" y="1124744"/>
            <a:ext cx="8856984" cy="5544616"/>
          </a:xfrm>
          <a:prstGeom prst="round2DiagRect">
            <a:avLst>
              <a:gd name="adj1" fmla="val 522"/>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SA" sz="3900" dirty="0">
                <a:solidFill>
                  <a:srgbClr val="002060"/>
                </a:solidFill>
                <a:latin typeface="HASENAT" panose="01000600020000020003" pitchFamily="2" charset="-78"/>
                <a:cs typeface="HASENAT" panose="01000600020000020003" pitchFamily="2" charset="-78"/>
              </a:rPr>
              <a:t>« مَنْ قام لَيْلَةَ القَدْرِ إِيماناً واحْتِسَاباً ، غُفِر لَهُ ما تقدَّم مِنْ ذنْبِهِ </a:t>
            </a:r>
            <a:r>
              <a:rPr lang="ar-SA" sz="3900" dirty="0" smtClean="0">
                <a:solidFill>
                  <a:srgbClr val="002060"/>
                </a:solidFill>
                <a:latin typeface="HASENAT" panose="01000600020000020003" pitchFamily="2" charset="-78"/>
                <a:cs typeface="HASENAT" panose="01000600020000020003" pitchFamily="2" charset="-78"/>
              </a:rPr>
              <a:t>»</a:t>
            </a:r>
            <a:endParaRPr lang="tr-TR" sz="1600" dirty="0">
              <a:solidFill>
                <a:srgbClr val="002060"/>
              </a:solidFill>
            </a:endParaRPr>
          </a:p>
          <a:p>
            <a:pPr algn="ctr" fontAlgn="auto">
              <a:spcBef>
                <a:spcPts val="0"/>
              </a:spcBef>
              <a:spcAft>
                <a:spcPts val="0"/>
              </a:spcAft>
              <a:defRPr/>
            </a:pPr>
            <a:r>
              <a:rPr lang="tr-TR" sz="1600" dirty="0">
                <a:solidFill>
                  <a:srgbClr val="002060"/>
                </a:solidFill>
              </a:rPr>
              <a:t>	Ebu </a:t>
            </a:r>
            <a:r>
              <a:rPr lang="tr-TR" sz="1600" dirty="0" err="1">
                <a:solidFill>
                  <a:srgbClr val="002060"/>
                </a:solidFill>
              </a:rPr>
              <a:t>Hüreyre’ın</a:t>
            </a:r>
            <a:r>
              <a:rPr lang="tr-TR" sz="1600" dirty="0">
                <a:solidFill>
                  <a:srgbClr val="002060"/>
                </a:solidFill>
              </a:rPr>
              <a:t> (r.a.) rivayetiyle </a:t>
            </a:r>
            <a:r>
              <a:rPr lang="tr-TR" sz="1600" dirty="0" err="1">
                <a:solidFill>
                  <a:srgbClr val="002060"/>
                </a:solidFill>
              </a:rPr>
              <a:t>Rasülüllah</a:t>
            </a:r>
            <a:r>
              <a:rPr lang="tr-TR" sz="1600" dirty="0">
                <a:solidFill>
                  <a:srgbClr val="002060"/>
                </a:solidFill>
              </a:rPr>
              <a:t> (s.a.s.) şöyle buyurur</a:t>
            </a:r>
            <a:r>
              <a:rPr lang="tr-TR" sz="1600" b="1" dirty="0">
                <a:solidFill>
                  <a:srgbClr val="002060"/>
                </a:solidFill>
              </a:rPr>
              <a:t>: </a:t>
            </a:r>
          </a:p>
          <a:p>
            <a:pPr algn="ctr" fontAlgn="auto">
              <a:spcBef>
                <a:spcPts val="0"/>
              </a:spcBef>
              <a:spcAft>
                <a:spcPts val="0"/>
              </a:spcAft>
              <a:defRPr/>
            </a:pPr>
            <a:r>
              <a:rPr lang="tr-TR" sz="5400" b="1" dirty="0" smtClean="0">
                <a:solidFill>
                  <a:srgbClr val="002060"/>
                </a:solidFill>
                <a:latin typeface="Times New Roman" panose="02020603050405020304" pitchFamily="18" charset="0"/>
                <a:cs typeface="Times New Roman" panose="02020603050405020304" pitchFamily="18" charset="0"/>
              </a:rPr>
              <a:t>“</a:t>
            </a:r>
            <a:r>
              <a:rPr lang="tr-TR" sz="5400" b="1" u="sng" dirty="0">
                <a:solidFill>
                  <a:srgbClr val="0070C0"/>
                </a:solidFill>
                <a:latin typeface="Times New Roman" panose="02020603050405020304" pitchFamily="18" charset="0"/>
                <a:cs typeface="Times New Roman" panose="02020603050405020304" pitchFamily="18" charset="0"/>
              </a:rPr>
              <a:t>Her kim imanından dolayı </a:t>
            </a:r>
            <a:endParaRPr lang="tr-TR" sz="5400" b="1" u="sng" dirty="0" smtClean="0">
              <a:solidFill>
                <a:srgbClr val="0070C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tr-TR" sz="3000" dirty="0" smtClean="0">
                <a:solidFill>
                  <a:srgbClr val="7030A0"/>
                </a:solidFill>
                <a:latin typeface="Times New Roman" panose="02020603050405020304" pitchFamily="18" charset="0"/>
                <a:cs typeface="Times New Roman" panose="02020603050405020304" pitchFamily="18" charset="0"/>
              </a:rPr>
              <a:t>Faziletine </a:t>
            </a:r>
            <a:r>
              <a:rPr lang="tr-TR" sz="3000" dirty="0">
                <a:solidFill>
                  <a:srgbClr val="7030A0"/>
                </a:solidFill>
                <a:latin typeface="Times New Roman" panose="02020603050405020304" pitchFamily="18" charset="0"/>
                <a:cs typeface="Times New Roman" panose="02020603050405020304" pitchFamily="18" charset="0"/>
              </a:rPr>
              <a:t>inanarak ve karşılığını Allah'tan bekleyerek </a:t>
            </a:r>
            <a:endParaRPr lang="tr-TR" sz="3000" dirty="0" smtClean="0">
              <a:solidFill>
                <a:srgbClr val="7030A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tr-TR" sz="4800" b="1" u="sng" dirty="0" smtClean="0">
                <a:solidFill>
                  <a:srgbClr val="C00000"/>
                </a:solidFill>
                <a:latin typeface="Times New Roman" panose="02020603050405020304" pitchFamily="18" charset="0"/>
                <a:cs typeface="Times New Roman" panose="02020603050405020304" pitchFamily="18" charset="0"/>
              </a:rPr>
              <a:t>Kadir </a:t>
            </a:r>
            <a:r>
              <a:rPr lang="tr-TR" sz="4800" b="1" u="sng" dirty="0">
                <a:solidFill>
                  <a:srgbClr val="C00000"/>
                </a:solidFill>
                <a:latin typeface="Times New Roman" panose="02020603050405020304" pitchFamily="18" charset="0"/>
                <a:cs typeface="Times New Roman" panose="02020603050405020304" pitchFamily="18" charset="0"/>
              </a:rPr>
              <a:t>Gecesi’ni </a:t>
            </a:r>
            <a:r>
              <a:rPr lang="tr-TR" sz="4800" b="1" u="sng" dirty="0" err="1">
                <a:solidFill>
                  <a:srgbClr val="C00000"/>
                </a:solidFill>
                <a:latin typeface="Times New Roman" panose="02020603050405020304" pitchFamily="18" charset="0"/>
                <a:cs typeface="Times New Roman" panose="02020603050405020304" pitchFamily="18" charset="0"/>
              </a:rPr>
              <a:t>taatle</a:t>
            </a:r>
            <a:r>
              <a:rPr lang="tr-TR" sz="4800" b="1" u="sng" dirty="0">
                <a:solidFill>
                  <a:srgbClr val="C00000"/>
                </a:solidFill>
                <a:latin typeface="Times New Roman" panose="02020603050405020304" pitchFamily="18" charset="0"/>
                <a:cs typeface="Times New Roman" panose="02020603050405020304" pitchFamily="18" charset="0"/>
              </a:rPr>
              <a:t> geçirirse, </a:t>
            </a:r>
            <a:endParaRPr lang="tr-TR" sz="4800" b="1" u="sng" dirty="0" smtClean="0">
              <a:solidFill>
                <a:srgbClr val="C0000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tr-TR" sz="3200" b="1" u="sng" dirty="0" smtClean="0">
                <a:solidFill>
                  <a:srgbClr val="C00000"/>
                </a:solidFill>
                <a:latin typeface="Times New Roman" panose="02020603050405020304" pitchFamily="18" charset="0"/>
                <a:cs typeface="Times New Roman" panose="02020603050405020304" pitchFamily="18" charset="0"/>
              </a:rPr>
              <a:t>onun </a:t>
            </a:r>
            <a:r>
              <a:rPr lang="tr-TR" sz="3200" b="1" u="sng" dirty="0">
                <a:solidFill>
                  <a:srgbClr val="C00000"/>
                </a:solidFill>
                <a:latin typeface="Times New Roman" panose="02020603050405020304" pitchFamily="18" charset="0"/>
                <a:cs typeface="Times New Roman" panose="02020603050405020304" pitchFamily="18" charset="0"/>
              </a:rPr>
              <a:t>lehine, geçmiş günahları mağfiret olunur/</a:t>
            </a:r>
            <a:r>
              <a:rPr lang="tr-TR" sz="3200" dirty="0">
                <a:solidFill>
                  <a:srgbClr val="C00000"/>
                </a:solidFill>
                <a:latin typeface="Times New Roman" panose="02020603050405020304" pitchFamily="18" charset="0"/>
                <a:cs typeface="Times New Roman" panose="02020603050405020304" pitchFamily="18" charset="0"/>
              </a:rPr>
              <a:t> </a:t>
            </a:r>
            <a:endParaRPr lang="tr-TR" sz="3200" dirty="0" smtClean="0">
              <a:solidFill>
                <a:srgbClr val="C0000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tr-TR" sz="5400" b="1" dirty="0" smtClean="0">
                <a:solidFill>
                  <a:srgbClr val="C00000"/>
                </a:solidFill>
                <a:latin typeface="Times New Roman" panose="02020603050405020304" pitchFamily="18" charset="0"/>
                <a:cs typeface="Times New Roman" panose="02020603050405020304" pitchFamily="18" charset="0"/>
              </a:rPr>
              <a:t>geçmiş </a:t>
            </a:r>
            <a:r>
              <a:rPr lang="tr-TR" sz="5400" b="1" dirty="0">
                <a:solidFill>
                  <a:srgbClr val="C00000"/>
                </a:solidFill>
                <a:latin typeface="Times New Roman" panose="02020603050405020304" pitchFamily="18" charset="0"/>
                <a:cs typeface="Times New Roman" panose="02020603050405020304" pitchFamily="18" charset="0"/>
              </a:rPr>
              <a:t>günahları bağışlanır</a:t>
            </a:r>
            <a:r>
              <a:rPr lang="tr-TR" sz="3200" b="1" u="sng" dirty="0">
                <a:solidFill>
                  <a:srgbClr val="C00000"/>
                </a:solidFill>
                <a:latin typeface="Times New Roman" panose="02020603050405020304" pitchFamily="18" charset="0"/>
                <a:cs typeface="Times New Roman" panose="02020603050405020304" pitchFamily="18" charset="0"/>
              </a:rPr>
              <a:t>.</a:t>
            </a:r>
            <a:r>
              <a:rPr lang="tr-TR" sz="3200" b="1" dirty="0">
                <a:solidFill>
                  <a:srgbClr val="002060"/>
                </a:solidFill>
                <a:latin typeface="Times New Roman" panose="02020603050405020304" pitchFamily="18" charset="0"/>
                <a:cs typeface="Times New Roman" panose="02020603050405020304" pitchFamily="18" charset="0"/>
              </a:rPr>
              <a:t>” </a:t>
            </a:r>
            <a:endParaRPr lang="tr-TR" sz="3200" b="1" dirty="0" smtClean="0">
              <a:solidFill>
                <a:srgbClr val="00206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tr-TR" sz="1200" dirty="0" smtClean="0">
                <a:solidFill>
                  <a:srgbClr val="002060"/>
                </a:solidFill>
              </a:rPr>
              <a:t>(</a:t>
            </a:r>
            <a:r>
              <a:rPr lang="tr-TR" sz="1200" i="1" dirty="0" err="1">
                <a:solidFill>
                  <a:srgbClr val="002060"/>
                </a:solidFill>
              </a:rPr>
              <a:t>Buhârî</a:t>
            </a:r>
            <a:r>
              <a:rPr lang="tr-TR" sz="1200" i="1" dirty="0">
                <a:solidFill>
                  <a:srgbClr val="002060"/>
                </a:solidFill>
              </a:rPr>
              <a:t>, iman, 28</a:t>
            </a:r>
            <a:r>
              <a:rPr lang="tr-TR" sz="1200" dirty="0">
                <a:solidFill>
                  <a:srgbClr val="002060"/>
                </a:solidFill>
              </a:rPr>
              <a:t>) </a:t>
            </a:r>
            <a:endParaRPr lang="tr-TR" sz="2800" dirty="0">
              <a:solidFill>
                <a:srgbClr val="002060"/>
              </a:solidFill>
            </a:endParaRPr>
          </a:p>
        </p:txBody>
      </p:sp>
      <p:sp>
        <p:nvSpPr>
          <p:cNvPr id="6" name="4 Dikdörtgen"/>
          <p:cNvSpPr/>
          <p:nvPr/>
        </p:nvSpPr>
        <p:spPr>
          <a:xfrm>
            <a:off x="179512" y="116632"/>
            <a:ext cx="89644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BİN AYDAN KIYMETLİOLAN KADİR GECESİ RAMAZAN’DADIR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165695" y="1165249"/>
            <a:ext cx="8798793" cy="5504111"/>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tr-TR" sz="2300" b="1" dirty="0" smtClean="0">
                <a:solidFill>
                  <a:srgbClr val="00B050"/>
                </a:solidFill>
                <a:effectLst>
                  <a:outerShdw blurRad="38100" dist="38100" dir="2700000" algn="tl">
                    <a:srgbClr val="000000">
                      <a:alpha val="43137"/>
                    </a:srgbClr>
                  </a:outerShdw>
                </a:effectLst>
              </a:rPr>
              <a:t>Ramazan </a:t>
            </a:r>
            <a:r>
              <a:rPr lang="tr-TR" sz="2300" b="1" dirty="0">
                <a:solidFill>
                  <a:srgbClr val="00B050"/>
                </a:solidFill>
                <a:effectLst>
                  <a:outerShdw blurRad="38100" dist="38100" dir="2700000" algn="tl">
                    <a:srgbClr val="000000">
                      <a:alpha val="43137"/>
                    </a:srgbClr>
                  </a:outerShdw>
                </a:effectLst>
              </a:rPr>
              <a:t>ayında yatsı namazından sonra kılınan 20 </a:t>
            </a:r>
            <a:r>
              <a:rPr lang="tr-TR" sz="2300" b="1" dirty="0" err="1">
                <a:solidFill>
                  <a:srgbClr val="00B050"/>
                </a:solidFill>
                <a:effectLst>
                  <a:outerShdw blurRad="38100" dist="38100" dir="2700000" algn="tl">
                    <a:srgbClr val="000000">
                      <a:alpha val="43137"/>
                    </a:srgbClr>
                  </a:outerShdw>
                </a:effectLst>
              </a:rPr>
              <a:t>rekaatlik</a:t>
            </a:r>
            <a:r>
              <a:rPr lang="tr-TR" sz="2300" b="1" dirty="0">
                <a:solidFill>
                  <a:srgbClr val="00B050"/>
                </a:solidFill>
                <a:effectLst>
                  <a:outerShdw blurRad="38100" dist="38100" dir="2700000" algn="tl">
                    <a:srgbClr val="000000">
                      <a:alpha val="43137"/>
                    </a:srgbClr>
                  </a:outerShdw>
                </a:effectLst>
              </a:rPr>
              <a:t> namazdır. </a:t>
            </a:r>
          </a:p>
          <a:p>
            <a:pPr algn="just" fontAlgn="auto">
              <a:spcBef>
                <a:spcPts val="0"/>
              </a:spcBef>
              <a:spcAft>
                <a:spcPts val="0"/>
              </a:spcAft>
              <a:defRPr/>
            </a:pPr>
            <a:r>
              <a:rPr lang="tr-TR" sz="2000" dirty="0" smtClean="0">
                <a:solidFill>
                  <a:schemeClr val="tx1"/>
                </a:solidFill>
              </a:rPr>
              <a:t>"</a:t>
            </a:r>
            <a:r>
              <a:rPr lang="tr-TR" sz="2000" dirty="0">
                <a:solidFill>
                  <a:schemeClr val="tx1"/>
                </a:solidFill>
              </a:rPr>
              <a:t>Teravih" kelimesi Arapça, "</a:t>
            </a:r>
            <a:r>
              <a:rPr lang="tr-TR" sz="2000" dirty="0" err="1">
                <a:solidFill>
                  <a:schemeClr val="tx1"/>
                </a:solidFill>
              </a:rPr>
              <a:t>Terviha”nın</a:t>
            </a:r>
            <a:r>
              <a:rPr lang="tr-TR" sz="2000" dirty="0">
                <a:solidFill>
                  <a:schemeClr val="tx1"/>
                </a:solidFill>
              </a:rPr>
              <a:t> çoğuludur ve "</a:t>
            </a:r>
            <a:r>
              <a:rPr lang="tr-TR" sz="2000" b="1" dirty="0">
                <a:solidFill>
                  <a:schemeClr val="tx1"/>
                </a:solidFill>
              </a:rPr>
              <a:t>oturmak, istirahat etmek</a:t>
            </a:r>
            <a:r>
              <a:rPr lang="tr-TR" sz="2000" dirty="0">
                <a:solidFill>
                  <a:schemeClr val="tx1"/>
                </a:solidFill>
              </a:rPr>
              <a:t>'" anlamına gelmektedir. Teravih namazı her iki veya dört rekatın sonunda oturulup biraz dinlenildiği için, bu adı almıştır</a:t>
            </a:r>
            <a:r>
              <a:rPr lang="tr-TR" sz="1200" dirty="0">
                <a:solidFill>
                  <a:schemeClr val="tx1"/>
                </a:solidFill>
              </a:rPr>
              <a:t> (el-Meydanı, el-</a:t>
            </a:r>
            <a:r>
              <a:rPr lang="tr-TR" sz="1200" dirty="0" err="1">
                <a:solidFill>
                  <a:schemeClr val="tx1"/>
                </a:solidFill>
              </a:rPr>
              <a:t>Lubab</a:t>
            </a:r>
            <a:r>
              <a:rPr lang="tr-TR" sz="1200" dirty="0">
                <a:solidFill>
                  <a:schemeClr val="tx1"/>
                </a:solidFill>
              </a:rPr>
              <a:t>, İstanbul, (t.y) I, 123</a:t>
            </a:r>
            <a:r>
              <a:rPr lang="tr-TR" sz="1200" dirty="0" smtClean="0">
                <a:solidFill>
                  <a:schemeClr val="tx1"/>
                </a:solidFill>
              </a:rPr>
              <a:t>).</a:t>
            </a:r>
            <a:endParaRPr lang="tr-TR" sz="2000" dirty="0">
              <a:solidFill>
                <a:schemeClr val="tx1"/>
              </a:solidFill>
            </a:endParaRPr>
          </a:p>
          <a:p>
            <a:pPr algn="just" fontAlgn="auto">
              <a:spcBef>
                <a:spcPts val="0"/>
              </a:spcBef>
              <a:spcAft>
                <a:spcPts val="0"/>
              </a:spcAft>
              <a:defRPr/>
            </a:pPr>
            <a:r>
              <a:rPr lang="tr-TR" sz="2400" b="1" dirty="0" smtClean="0">
                <a:solidFill>
                  <a:srgbClr val="FF0000"/>
                </a:solidFill>
              </a:rPr>
              <a:t>Teravih </a:t>
            </a:r>
            <a:r>
              <a:rPr lang="tr-TR" sz="2400" b="1" dirty="0">
                <a:solidFill>
                  <a:srgbClr val="FF0000"/>
                </a:solidFill>
              </a:rPr>
              <a:t>namazı, kadın erkek her </a:t>
            </a:r>
            <a:r>
              <a:rPr lang="tr-TR" sz="2400" b="1" dirty="0" err="1">
                <a:solidFill>
                  <a:srgbClr val="FF0000"/>
                </a:solidFill>
              </a:rPr>
              <a:t>müslüman</a:t>
            </a:r>
            <a:r>
              <a:rPr lang="tr-TR" sz="2400" b="1" dirty="0">
                <a:solidFill>
                  <a:srgbClr val="FF0000"/>
                </a:solidFill>
              </a:rPr>
              <a:t> için sünnet-i </a:t>
            </a:r>
            <a:r>
              <a:rPr lang="tr-TR" sz="2400" b="1" dirty="0" err="1">
                <a:solidFill>
                  <a:srgbClr val="FF0000"/>
                </a:solidFill>
              </a:rPr>
              <a:t>müekkededir</a:t>
            </a:r>
            <a:r>
              <a:rPr lang="tr-TR" sz="2400" b="1" dirty="0">
                <a:solidFill>
                  <a:srgbClr val="FF0000"/>
                </a:solidFill>
              </a:rPr>
              <a:t>.</a:t>
            </a:r>
            <a:r>
              <a:rPr lang="tr-TR" sz="2400" dirty="0">
                <a:solidFill>
                  <a:schemeClr val="tx1"/>
                </a:solidFill>
              </a:rPr>
              <a:t> </a:t>
            </a:r>
            <a:r>
              <a:rPr lang="tr-TR" sz="2400" b="1" dirty="0">
                <a:solidFill>
                  <a:srgbClr val="0070C0"/>
                </a:solidFill>
              </a:rPr>
              <a:t>Teravih, orucun sünneti değil, vaktin sünnetidir. </a:t>
            </a:r>
            <a:r>
              <a:rPr lang="tr-TR" sz="2400" dirty="0">
                <a:solidFill>
                  <a:schemeClr val="tx1"/>
                </a:solidFill>
              </a:rPr>
              <a:t>Bir mazereti dolayısıyla oruç tutamayanlar da teravih namazı kılarlar</a:t>
            </a:r>
            <a:r>
              <a:rPr lang="tr-TR" sz="2400" dirty="0" smtClean="0">
                <a:solidFill>
                  <a:schemeClr val="tx1"/>
                </a:solidFill>
              </a:rPr>
              <a:t>.</a:t>
            </a:r>
          </a:p>
          <a:p>
            <a:pPr algn="just" fontAlgn="auto">
              <a:spcBef>
                <a:spcPts val="0"/>
              </a:spcBef>
              <a:spcAft>
                <a:spcPts val="0"/>
              </a:spcAft>
              <a:defRPr/>
            </a:pPr>
            <a:r>
              <a:rPr lang="tr-TR" sz="2000" b="1" dirty="0">
                <a:solidFill>
                  <a:schemeClr val="tx1"/>
                </a:solidFill>
                <a:latin typeface="Times New Roman" panose="02020603050405020304" pitchFamily="18" charset="0"/>
                <a:cs typeface="Times New Roman" panose="02020603050405020304" pitchFamily="18" charset="0"/>
              </a:rPr>
              <a:t> </a:t>
            </a:r>
            <a:r>
              <a:rPr lang="tr-TR" sz="2000" b="1" dirty="0" err="1">
                <a:solidFill>
                  <a:schemeClr val="tx1"/>
                </a:solidFill>
                <a:latin typeface="Times New Roman" panose="02020603050405020304" pitchFamily="18" charset="0"/>
                <a:cs typeface="Times New Roman" panose="02020603050405020304" pitchFamily="18" charset="0"/>
              </a:rPr>
              <a:t>Ebû</a:t>
            </a:r>
            <a:r>
              <a:rPr lang="tr-TR" sz="2000" b="1" dirty="0">
                <a:solidFill>
                  <a:schemeClr val="tx1"/>
                </a:solidFill>
                <a:latin typeface="Times New Roman" panose="02020603050405020304" pitchFamily="18" charset="0"/>
                <a:cs typeface="Times New Roman" panose="02020603050405020304" pitchFamily="18" charset="0"/>
              </a:rPr>
              <a:t> Hanife (Allah ona rahmet etsin</a:t>
            </a:r>
            <a:r>
              <a:rPr lang="tr-TR" sz="2000" b="1" dirty="0" smtClean="0">
                <a:solidFill>
                  <a:schemeClr val="tx1"/>
                </a:solidFill>
                <a:latin typeface="Times New Roman" panose="02020603050405020304" pitchFamily="18" charset="0"/>
                <a:cs typeface="Times New Roman" panose="02020603050405020304" pitchFamily="18" charset="0"/>
              </a:rPr>
              <a:t>) bu konuda şöyle demektedir:</a:t>
            </a:r>
          </a:p>
          <a:p>
            <a:pPr algn="just" fontAlgn="auto">
              <a:spcBef>
                <a:spcPts val="0"/>
              </a:spcBef>
              <a:spcAft>
                <a:spcPts val="0"/>
              </a:spcAft>
              <a:defRPr/>
            </a:pPr>
            <a:r>
              <a:rPr lang="tr-TR" sz="2000" b="1" dirty="0" smtClean="0">
                <a:solidFill>
                  <a:schemeClr val="tx1"/>
                </a:solidFill>
                <a:latin typeface="Times New Roman" panose="02020603050405020304" pitchFamily="18" charset="0"/>
                <a:cs typeface="Times New Roman" panose="02020603050405020304" pitchFamily="18" charset="0"/>
              </a:rPr>
              <a:t>“</a:t>
            </a:r>
            <a:r>
              <a:rPr lang="tr-TR" sz="2000" b="1" dirty="0">
                <a:solidFill>
                  <a:srgbClr val="00B050"/>
                </a:solidFill>
                <a:latin typeface="Times New Roman" panose="02020603050405020304" pitchFamily="18" charset="0"/>
                <a:cs typeface="Times New Roman" panose="02020603050405020304" pitchFamily="18" charset="0"/>
              </a:rPr>
              <a:t>Teravih namazı hiç şüphesiz bir sünnet-i </a:t>
            </a:r>
            <a:r>
              <a:rPr lang="tr-TR" sz="2000" b="1" dirty="0" err="1">
                <a:solidFill>
                  <a:srgbClr val="00B050"/>
                </a:solidFill>
                <a:latin typeface="Times New Roman" panose="02020603050405020304" pitchFamily="18" charset="0"/>
                <a:cs typeface="Times New Roman" panose="02020603050405020304" pitchFamily="18" charset="0"/>
              </a:rPr>
              <a:t>müekkede’dir</a:t>
            </a:r>
            <a:r>
              <a:rPr lang="tr-TR" sz="2000" b="1" dirty="0">
                <a:solidFill>
                  <a:srgbClr val="00B050"/>
                </a:solidFill>
                <a:latin typeface="Times New Roman" panose="02020603050405020304" pitchFamily="18" charset="0"/>
                <a:cs typeface="Times New Roman" panose="02020603050405020304" pitchFamily="18" charset="0"/>
              </a:rPr>
              <a:t>. </a:t>
            </a:r>
            <a:endParaRPr lang="tr-TR" sz="2000" b="1" dirty="0" smtClean="0">
              <a:solidFill>
                <a:srgbClr val="00B050"/>
              </a:solidFill>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2000" b="1" dirty="0" smtClean="0">
                <a:solidFill>
                  <a:srgbClr val="7030A0"/>
                </a:solidFill>
                <a:latin typeface="Times New Roman" panose="02020603050405020304" pitchFamily="18" charset="0"/>
                <a:cs typeface="Times New Roman" panose="02020603050405020304" pitchFamily="18" charset="0"/>
              </a:rPr>
              <a:t>Hz</a:t>
            </a:r>
            <a:r>
              <a:rPr lang="tr-TR" sz="2000" b="1" dirty="0">
                <a:solidFill>
                  <a:srgbClr val="7030A0"/>
                </a:solidFill>
                <a:latin typeface="Times New Roman" panose="02020603050405020304" pitchFamily="18" charset="0"/>
                <a:cs typeface="Times New Roman" panose="02020603050405020304" pitchFamily="18" charset="0"/>
              </a:rPr>
              <a:t>. Ömer </a:t>
            </a:r>
            <a:r>
              <a:rPr lang="tr-TR" sz="2000" b="1" dirty="0" smtClean="0">
                <a:solidFill>
                  <a:srgbClr val="7030A0"/>
                </a:solidFill>
                <a:latin typeface="Times New Roman" panose="02020603050405020304" pitchFamily="18" charset="0"/>
                <a:cs typeface="Times New Roman" panose="02020603050405020304" pitchFamily="18" charset="0"/>
              </a:rPr>
              <a:t>(</a:t>
            </a:r>
            <a:r>
              <a:rPr lang="tr-TR" sz="2000" b="1" dirty="0" err="1" smtClean="0">
                <a:solidFill>
                  <a:srgbClr val="7030A0"/>
                </a:solidFill>
                <a:latin typeface="Times New Roman" panose="02020603050405020304" pitchFamily="18" charset="0"/>
                <a:cs typeface="Times New Roman" panose="02020603050405020304" pitchFamily="18" charset="0"/>
              </a:rPr>
              <a:t>ra</a:t>
            </a:r>
            <a:r>
              <a:rPr lang="tr-TR" sz="2000" b="1" dirty="0" smtClean="0">
                <a:solidFill>
                  <a:srgbClr val="7030A0"/>
                </a:solidFill>
                <a:latin typeface="Times New Roman" panose="02020603050405020304" pitchFamily="18" charset="0"/>
                <a:cs typeface="Times New Roman" panose="02020603050405020304" pitchFamily="18" charset="0"/>
              </a:rPr>
              <a:t>) </a:t>
            </a:r>
            <a:r>
              <a:rPr lang="tr-TR" sz="2000" b="1" dirty="0">
                <a:solidFill>
                  <a:srgbClr val="7030A0"/>
                </a:solidFill>
                <a:latin typeface="Times New Roman" panose="02020603050405020304" pitchFamily="18" charset="0"/>
                <a:cs typeface="Times New Roman" panose="02020603050405020304" pitchFamily="18" charset="0"/>
              </a:rPr>
              <a:t>bu namazın cemaatle yirmi rekât kılınmasını, ne kendi </a:t>
            </a:r>
            <a:r>
              <a:rPr lang="tr-TR" sz="2000" b="1" dirty="0" err="1">
                <a:solidFill>
                  <a:srgbClr val="7030A0"/>
                </a:solidFill>
                <a:latin typeface="Times New Roman" panose="02020603050405020304" pitchFamily="18" charset="0"/>
                <a:cs typeface="Times New Roman" panose="02020603050405020304" pitchFamily="18" charset="0"/>
              </a:rPr>
              <a:t>içtihadi</a:t>
            </a:r>
            <a:r>
              <a:rPr lang="tr-TR" sz="2000" b="1" dirty="0">
                <a:solidFill>
                  <a:srgbClr val="7030A0"/>
                </a:solidFill>
                <a:latin typeface="Times New Roman" panose="02020603050405020304" pitchFamily="18" charset="0"/>
                <a:cs typeface="Times New Roman" panose="02020603050405020304" pitchFamily="18" charset="0"/>
              </a:rPr>
              <a:t> ile ne de sırf kendi düşüncesinden çıkarmıştır, ne de Peygamberimiz </a:t>
            </a:r>
            <a:r>
              <a:rPr lang="tr-TR" sz="2000" b="1" dirty="0" smtClean="0">
                <a:solidFill>
                  <a:srgbClr val="7030A0"/>
                </a:solidFill>
                <a:latin typeface="Times New Roman" panose="02020603050405020304" pitchFamily="18" charset="0"/>
                <a:cs typeface="Times New Roman" panose="02020603050405020304" pitchFamily="18" charset="0"/>
              </a:rPr>
              <a:t>(sav) </a:t>
            </a:r>
            <a:r>
              <a:rPr lang="tr-TR" sz="2000" b="1" dirty="0">
                <a:solidFill>
                  <a:srgbClr val="7030A0"/>
                </a:solidFill>
                <a:latin typeface="Times New Roman" panose="02020603050405020304" pitchFamily="18" charset="0"/>
                <a:cs typeface="Times New Roman" panose="02020603050405020304" pitchFamily="18" charset="0"/>
              </a:rPr>
              <a:t>zamanında olmayan bir din konusunu ortaya koymuş bir </a:t>
            </a:r>
            <a:r>
              <a:rPr lang="tr-TR" sz="2000" b="1" dirty="0" err="1">
                <a:solidFill>
                  <a:srgbClr val="7030A0"/>
                </a:solidFill>
                <a:latin typeface="Times New Roman" panose="02020603050405020304" pitchFamily="18" charset="0"/>
                <a:cs typeface="Times New Roman" panose="02020603050405020304" pitchFamily="18" charset="0"/>
              </a:rPr>
              <a:t>bid’atçidir</a:t>
            </a:r>
            <a:r>
              <a:rPr lang="tr-TR" sz="2000" b="1" dirty="0">
                <a:solidFill>
                  <a:srgbClr val="7030A0"/>
                </a:solidFill>
                <a:latin typeface="Times New Roman" panose="02020603050405020304" pitchFamily="18" charset="0"/>
                <a:cs typeface="Times New Roman" panose="02020603050405020304" pitchFamily="18" charset="0"/>
              </a:rPr>
              <a:t>. </a:t>
            </a:r>
            <a:endParaRPr lang="tr-TR" sz="2000" b="1" dirty="0" smtClean="0">
              <a:solidFill>
                <a:srgbClr val="7030A0"/>
              </a:solidFill>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2000" b="1" dirty="0" smtClean="0">
                <a:solidFill>
                  <a:srgbClr val="FF0000"/>
                </a:solidFill>
                <a:latin typeface="Times New Roman" panose="02020603050405020304" pitchFamily="18" charset="0"/>
                <a:cs typeface="Times New Roman" panose="02020603050405020304" pitchFamily="18" charset="0"/>
              </a:rPr>
              <a:t>Elbette </a:t>
            </a:r>
            <a:r>
              <a:rPr lang="tr-TR" sz="2000" b="1" dirty="0">
                <a:solidFill>
                  <a:srgbClr val="FF0000"/>
                </a:solidFill>
                <a:latin typeface="Times New Roman" panose="02020603050405020304" pitchFamily="18" charset="0"/>
                <a:cs typeface="Times New Roman" panose="02020603050405020304" pitchFamily="18" charset="0"/>
              </a:rPr>
              <a:t>Ömer </a:t>
            </a:r>
            <a:r>
              <a:rPr lang="tr-TR" sz="2000" b="1" dirty="0" smtClean="0">
                <a:solidFill>
                  <a:srgbClr val="FF0000"/>
                </a:solidFill>
                <a:latin typeface="Times New Roman" panose="02020603050405020304" pitchFamily="18" charset="0"/>
                <a:cs typeface="Times New Roman" panose="02020603050405020304" pitchFamily="18" charset="0"/>
              </a:rPr>
              <a:t>(</a:t>
            </a:r>
            <a:r>
              <a:rPr lang="tr-TR" sz="2000" b="1" dirty="0" err="1" smtClean="0">
                <a:solidFill>
                  <a:srgbClr val="FF0000"/>
                </a:solidFill>
                <a:latin typeface="Times New Roman" panose="02020603050405020304" pitchFamily="18" charset="0"/>
                <a:cs typeface="Times New Roman" panose="02020603050405020304" pitchFamily="18" charset="0"/>
              </a:rPr>
              <a:t>ra</a:t>
            </a:r>
            <a:r>
              <a:rPr lang="tr-TR" sz="2000" b="1" dirty="0" smtClean="0">
                <a:solidFill>
                  <a:srgbClr val="FF0000"/>
                </a:solidFill>
                <a:latin typeface="Times New Roman" panose="02020603050405020304" pitchFamily="18" charset="0"/>
                <a:cs typeface="Times New Roman" panose="02020603050405020304" pitchFamily="18" charset="0"/>
              </a:rPr>
              <a:t>), </a:t>
            </a:r>
            <a:r>
              <a:rPr lang="tr-TR" sz="2000" b="1" dirty="0">
                <a:solidFill>
                  <a:srgbClr val="FF0000"/>
                </a:solidFill>
                <a:latin typeface="Times New Roman" panose="02020603050405020304" pitchFamily="18" charset="0"/>
                <a:cs typeface="Times New Roman" panose="02020603050405020304" pitchFamily="18" charset="0"/>
              </a:rPr>
              <a:t>bunu, kendisince bilinen dinin bir temel kaynağına ve Peygamberimiz </a:t>
            </a:r>
            <a:r>
              <a:rPr lang="tr-TR" sz="2000" b="1" dirty="0" smtClean="0">
                <a:solidFill>
                  <a:srgbClr val="FF0000"/>
                </a:solidFill>
                <a:latin typeface="Times New Roman" panose="02020603050405020304" pitchFamily="18" charset="0"/>
                <a:cs typeface="Times New Roman" panose="02020603050405020304" pitchFamily="18" charset="0"/>
              </a:rPr>
              <a:t>(sav)</a:t>
            </a:r>
            <a:r>
              <a:rPr lang="tr-TR" sz="2000" b="1" dirty="0">
                <a:solidFill>
                  <a:srgbClr val="FF0000"/>
                </a:solidFill>
                <a:latin typeface="Times New Roman" panose="02020603050405020304" pitchFamily="18" charset="0"/>
                <a:cs typeface="Times New Roman" panose="02020603050405020304" pitchFamily="18" charset="0"/>
              </a:rPr>
              <a:t>’in bir tavsiyesine dayanarak bunu emretmiştir.”  </a:t>
            </a:r>
          </a:p>
        </p:txBody>
      </p:sp>
      <p:sp>
        <p:nvSpPr>
          <p:cNvPr id="6" name="4 Dikdörtgen"/>
          <p:cNvSpPr/>
          <p:nvPr/>
        </p:nvSpPr>
        <p:spPr>
          <a:xfrm>
            <a:off x="179512" y="116632"/>
            <a:ext cx="89644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TERAVİH NAMAZI RAMAZAN AYINDA KILINIR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amazan ile ilgili gÃ¶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17199"/>
          <a:stretch/>
        </p:blipFill>
        <p:spPr bwMode="auto">
          <a:xfrm>
            <a:off x="0" y="649417"/>
            <a:ext cx="9139129" cy="6208583"/>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683568" y="1124744"/>
            <a:ext cx="8496944" cy="3744416"/>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ar-SA" sz="3600" dirty="0">
                <a:solidFill>
                  <a:schemeClr val="tx1"/>
                </a:solidFill>
                <a:latin typeface="HASENAT" panose="01000600020000020003" pitchFamily="2" charset="-78"/>
                <a:cs typeface="HASENAT" panose="01000600020000020003" pitchFamily="2" charset="-78"/>
              </a:rPr>
              <a:t>مَنْ قَامَ رَمَضَانَ إِيمَانًا وَاحْتِسَابًا غُفِرَ لَهُ مَا تَقَدَّمَ مِنْ </a:t>
            </a:r>
            <a:r>
              <a:rPr lang="ar-SA" sz="3600" dirty="0" smtClean="0">
                <a:solidFill>
                  <a:schemeClr val="tx1"/>
                </a:solidFill>
                <a:latin typeface="HASENAT" panose="01000600020000020003" pitchFamily="2" charset="-78"/>
                <a:cs typeface="HASENAT" panose="01000600020000020003" pitchFamily="2" charset="-78"/>
              </a:rPr>
              <a:t>ذَنْبِهِ</a:t>
            </a:r>
            <a:endParaRPr lang="tr-TR" dirty="0">
              <a:solidFill>
                <a:schemeClr val="tx1"/>
              </a:solidFill>
            </a:endParaRPr>
          </a:p>
          <a:p>
            <a:pPr algn="r" fontAlgn="auto">
              <a:spcBef>
                <a:spcPts val="0"/>
              </a:spcBef>
              <a:spcAft>
                <a:spcPts val="0"/>
              </a:spcAft>
              <a:defRPr/>
            </a:pPr>
            <a:r>
              <a:rPr lang="tr-TR" sz="3200" dirty="0">
                <a:solidFill>
                  <a:schemeClr val="tx1"/>
                </a:solidFill>
              </a:rPr>
              <a:t>“</a:t>
            </a:r>
            <a:r>
              <a:rPr lang="tr-TR" sz="4000" b="1" dirty="0">
                <a:solidFill>
                  <a:srgbClr val="FF0000"/>
                </a:solidFill>
              </a:rPr>
              <a:t>Kim Ramazan ayının faziletine inanarak ve karşılığını Allah’tan bekleyerek, </a:t>
            </a:r>
            <a:r>
              <a:rPr lang="tr-TR" sz="4800" b="1" dirty="0">
                <a:solidFill>
                  <a:srgbClr val="0070C0"/>
                </a:solidFill>
              </a:rPr>
              <a:t>Ramazanı ibadetle ihya ederse, </a:t>
            </a:r>
            <a:r>
              <a:rPr lang="tr-TR" sz="5400" b="1" dirty="0">
                <a:solidFill>
                  <a:srgbClr val="7030A0"/>
                </a:solidFill>
              </a:rPr>
              <a:t>geçmiş günahları bağışlanır</a:t>
            </a:r>
            <a:r>
              <a:rPr lang="tr-TR" sz="5400" b="1" dirty="0" smtClean="0">
                <a:solidFill>
                  <a:srgbClr val="7030A0"/>
                </a:solidFill>
              </a:rPr>
              <a:t>”.</a:t>
            </a:r>
          </a:p>
          <a:p>
            <a:pPr algn="ctr" fontAlgn="auto">
              <a:spcBef>
                <a:spcPts val="0"/>
              </a:spcBef>
              <a:spcAft>
                <a:spcPts val="0"/>
              </a:spcAft>
              <a:defRPr/>
            </a:pPr>
            <a:r>
              <a:rPr lang="tr-TR" sz="1200" dirty="0" smtClean="0">
                <a:solidFill>
                  <a:schemeClr val="tx1"/>
                </a:solidFill>
              </a:rPr>
              <a:t>(</a:t>
            </a:r>
            <a:r>
              <a:rPr lang="tr-TR" sz="1200" dirty="0" err="1">
                <a:solidFill>
                  <a:schemeClr val="tx1"/>
                </a:solidFill>
              </a:rPr>
              <a:t>Buharî</a:t>
            </a:r>
            <a:r>
              <a:rPr lang="tr-TR" sz="1200" dirty="0">
                <a:solidFill>
                  <a:schemeClr val="tx1"/>
                </a:solidFill>
              </a:rPr>
              <a:t>, İman,37, I,14; Müslim, </a:t>
            </a:r>
            <a:r>
              <a:rPr lang="tr-TR" sz="1200" dirty="0" err="1">
                <a:solidFill>
                  <a:schemeClr val="tx1"/>
                </a:solidFill>
              </a:rPr>
              <a:t>Salâtü’l-Müsafirîn</a:t>
            </a:r>
            <a:r>
              <a:rPr lang="tr-TR" sz="1200" dirty="0">
                <a:solidFill>
                  <a:schemeClr val="tx1"/>
                </a:solidFill>
              </a:rPr>
              <a:t>, 13. II,523; </a:t>
            </a:r>
            <a:r>
              <a:rPr lang="tr-TR" sz="1200" dirty="0" err="1">
                <a:solidFill>
                  <a:schemeClr val="tx1"/>
                </a:solidFill>
              </a:rPr>
              <a:t>Nesâi</a:t>
            </a:r>
            <a:r>
              <a:rPr lang="tr-TR" sz="1200" dirty="0">
                <a:solidFill>
                  <a:schemeClr val="tx1"/>
                </a:solidFill>
              </a:rPr>
              <a:t>, </a:t>
            </a:r>
            <a:r>
              <a:rPr lang="tr-TR" sz="1200" dirty="0" err="1">
                <a:solidFill>
                  <a:schemeClr val="tx1"/>
                </a:solidFill>
              </a:rPr>
              <a:t>Kıyamu’l</a:t>
            </a:r>
            <a:r>
              <a:rPr lang="tr-TR" sz="1200" dirty="0">
                <a:solidFill>
                  <a:schemeClr val="tx1"/>
                </a:solidFill>
              </a:rPr>
              <a:t>-</a:t>
            </a:r>
            <a:r>
              <a:rPr lang="tr-TR" sz="1200" dirty="0" err="1">
                <a:solidFill>
                  <a:schemeClr val="tx1"/>
                </a:solidFill>
              </a:rPr>
              <a:t>Leyl</a:t>
            </a:r>
            <a:r>
              <a:rPr lang="tr-TR" sz="1200" dirty="0">
                <a:solidFill>
                  <a:schemeClr val="tx1"/>
                </a:solidFill>
              </a:rPr>
              <a:t>,3, III,201.)</a:t>
            </a:r>
          </a:p>
        </p:txBody>
      </p:sp>
      <p:sp>
        <p:nvSpPr>
          <p:cNvPr id="6" name="4 Dikdörtgen"/>
          <p:cNvSpPr/>
          <p:nvPr/>
        </p:nvSpPr>
        <p:spPr>
          <a:xfrm>
            <a:off x="179512" y="116632"/>
            <a:ext cx="8964488" cy="532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TERAVİH NAMAZI RAMAZAN AYINDA KILINIR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amaza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383"/>
            <a:ext cx="9144001" cy="5040560"/>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0" y="4581128"/>
            <a:ext cx="9144000" cy="2304256"/>
          </a:xfrm>
          <a:prstGeom prst="round2DiagRect">
            <a:avLst>
              <a:gd name="adj1" fmla="val 0"/>
              <a:gd name="adj2" fmla="val 0"/>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tr-TR" sz="2800" dirty="0">
                <a:solidFill>
                  <a:schemeClr val="tx1"/>
                </a:solidFill>
                <a:latin typeface="HASENAT" panose="01000600020000020003" pitchFamily="2" charset="-78"/>
                <a:cs typeface="HASENAT" panose="01000600020000020003" pitchFamily="2" charset="-78"/>
              </a:rPr>
              <a:t> </a:t>
            </a:r>
            <a:r>
              <a:rPr lang="ar-SA" sz="3200" dirty="0">
                <a:solidFill>
                  <a:schemeClr val="tx1"/>
                </a:solidFill>
                <a:latin typeface="HASENAT" panose="01000600020000020003" pitchFamily="2" charset="-78"/>
                <a:cs typeface="HASENAT" panose="01000600020000020003" pitchFamily="2" charset="-78"/>
              </a:rPr>
              <a:t>إِذَا جَاءَ رَمَضَانُ فُتِّحَتْ أَبْوَابُ الْجَنَّةِ وَغُلِّقَتْ أَبْوَابُ </a:t>
            </a:r>
            <a:r>
              <a:rPr lang="ar-SA" sz="3200" dirty="0" smtClean="0">
                <a:solidFill>
                  <a:schemeClr val="tx1"/>
                </a:solidFill>
                <a:latin typeface="HASENAT" panose="01000600020000020003" pitchFamily="2" charset="-78"/>
                <a:cs typeface="HASENAT" panose="01000600020000020003" pitchFamily="2" charset="-78"/>
              </a:rPr>
              <a:t>النَّارِ </a:t>
            </a:r>
            <a:r>
              <a:rPr lang="ar-SA" sz="3200" dirty="0">
                <a:solidFill>
                  <a:schemeClr val="tx1"/>
                </a:solidFill>
                <a:latin typeface="HASENAT" panose="01000600020000020003" pitchFamily="2" charset="-78"/>
                <a:cs typeface="HASENAT" panose="01000600020000020003" pitchFamily="2" charset="-78"/>
              </a:rPr>
              <a:t>وَصُفِّدَتْ الشَّيَاطِينُ</a:t>
            </a:r>
            <a:endParaRPr lang="tr-TR" sz="28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3200" b="1" dirty="0" smtClean="0">
                <a:solidFill>
                  <a:schemeClr val="tx1"/>
                </a:solidFill>
              </a:rPr>
              <a:t>“Ramazan ayı </a:t>
            </a:r>
            <a:r>
              <a:rPr lang="tr-TR" sz="3200" b="1" dirty="0">
                <a:solidFill>
                  <a:schemeClr val="tx1"/>
                </a:solidFill>
              </a:rPr>
              <a:t>girince </a:t>
            </a:r>
            <a:endParaRPr lang="tr-TR" sz="3200" b="1" dirty="0" smtClean="0">
              <a:solidFill>
                <a:schemeClr val="tx1"/>
              </a:solidFill>
            </a:endParaRPr>
          </a:p>
          <a:p>
            <a:pPr algn="ctr" fontAlgn="auto">
              <a:spcBef>
                <a:spcPts val="0"/>
              </a:spcBef>
              <a:spcAft>
                <a:spcPts val="0"/>
              </a:spcAft>
              <a:defRPr/>
            </a:pPr>
            <a:r>
              <a:rPr lang="tr-TR"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cennet </a:t>
            </a:r>
            <a:r>
              <a:rPr lang="tr-TR"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kapıları açılır, </a:t>
            </a:r>
            <a:r>
              <a:rPr lang="tr-TR" sz="3200" b="1" dirty="0" smtClean="0">
                <a:solidFill>
                  <a:srgbClr val="FF0000"/>
                </a:solidFill>
              </a:rPr>
              <a:t>cehennem </a:t>
            </a:r>
            <a:r>
              <a:rPr lang="tr-TR" sz="3200" b="1" dirty="0">
                <a:solidFill>
                  <a:srgbClr val="FF0000"/>
                </a:solidFill>
              </a:rPr>
              <a:t>kapıları kapanır </a:t>
            </a:r>
            <a:r>
              <a:rPr lang="tr-TR" sz="3200" b="1" dirty="0">
                <a:solidFill>
                  <a:schemeClr val="tx1"/>
                </a:solidFill>
              </a:rPr>
              <a:t>ve </a:t>
            </a:r>
            <a:r>
              <a:rPr lang="tr-TR" sz="3200" b="1" dirty="0" smtClean="0">
                <a:solidFill>
                  <a:srgbClr val="7030A0"/>
                </a:solidFill>
              </a:rPr>
              <a:t>şeytanlar </a:t>
            </a:r>
            <a:r>
              <a:rPr lang="tr-TR" sz="3200" b="1" dirty="0">
                <a:solidFill>
                  <a:srgbClr val="7030A0"/>
                </a:solidFill>
              </a:rPr>
              <a:t>zincirlere vurulur</a:t>
            </a:r>
            <a:r>
              <a:rPr lang="tr-TR" sz="3200" b="1" dirty="0">
                <a:solidFill>
                  <a:schemeClr val="tx1"/>
                </a:solidFill>
              </a:rPr>
              <a:t>.” </a:t>
            </a:r>
          </a:p>
          <a:p>
            <a:pPr algn="ctr" fontAlgn="auto">
              <a:spcBef>
                <a:spcPts val="0"/>
              </a:spcBef>
              <a:spcAft>
                <a:spcPts val="0"/>
              </a:spcAft>
              <a:defRPr/>
            </a:pPr>
            <a:r>
              <a:rPr lang="tr-TR" sz="1200" dirty="0">
                <a:solidFill>
                  <a:schemeClr val="tx1"/>
                </a:solidFill>
              </a:rPr>
              <a:t>(</a:t>
            </a:r>
            <a:r>
              <a:rPr lang="tr-TR" sz="1200" dirty="0" err="1">
                <a:solidFill>
                  <a:schemeClr val="tx1"/>
                </a:solidFill>
              </a:rPr>
              <a:t>Buhari</a:t>
            </a:r>
            <a:r>
              <a:rPr lang="tr-TR" sz="1200" dirty="0">
                <a:solidFill>
                  <a:schemeClr val="tx1"/>
                </a:solidFill>
              </a:rPr>
              <a:t>, </a:t>
            </a:r>
            <a:r>
              <a:rPr lang="tr-TR" sz="1200" dirty="0" err="1">
                <a:solidFill>
                  <a:schemeClr val="tx1"/>
                </a:solidFill>
              </a:rPr>
              <a:t>Savm</a:t>
            </a:r>
            <a:r>
              <a:rPr lang="tr-TR" sz="1200" dirty="0">
                <a:solidFill>
                  <a:schemeClr val="tx1"/>
                </a:solidFill>
              </a:rPr>
              <a:t>,5)</a:t>
            </a:r>
          </a:p>
        </p:txBody>
      </p:sp>
      <p:sp>
        <p:nvSpPr>
          <p:cNvPr id="6" name="4 Dikdörtgen"/>
          <p:cNvSpPr/>
          <p:nvPr/>
        </p:nvSpPr>
        <p:spPr>
          <a:xfrm>
            <a:off x="-2" y="0"/>
            <a:ext cx="9144002" cy="98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RAMAZAN AYINDA CENNET KAPILARI AÇILIR, CEHENNEM KAPILARI KAPANIR, ŞEYTANLAR ZİNCİRE VURULUR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Ä°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l="36755"/>
          <a:stretch/>
        </p:blipFill>
        <p:spPr bwMode="auto">
          <a:xfrm>
            <a:off x="0" y="-9433"/>
            <a:ext cx="9144000" cy="6867433"/>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1" y="5157192"/>
            <a:ext cx="9144000" cy="1700808"/>
          </a:xfrm>
          <a:prstGeom prst="round2DiagRect">
            <a:avLst>
              <a:gd name="adj1" fmla="val 0"/>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r>
              <a:rPr lang="tr-TR" sz="2000" dirty="0">
                <a:solidFill>
                  <a:schemeClr val="tx1"/>
                </a:solidFill>
                <a:latin typeface="Times New Roman" panose="02020603050405020304" pitchFamily="18" charset="0"/>
                <a:cs typeface="Times New Roman" panose="02020603050405020304" pitchFamily="18" charset="0"/>
              </a:rPr>
              <a:t>Peygamberimiz (SAV) şöyle buyuruyor</a:t>
            </a:r>
            <a:r>
              <a:rPr lang="tr-TR" sz="2000" dirty="0" smtClean="0">
                <a:solidFill>
                  <a:schemeClr val="tx1"/>
                </a:solidFill>
                <a:latin typeface="Times New Roman" panose="02020603050405020304" pitchFamily="18" charset="0"/>
                <a:cs typeface="Times New Roman" panose="02020603050405020304" pitchFamily="18" charset="0"/>
              </a:rPr>
              <a:t>:</a:t>
            </a:r>
          </a:p>
          <a:p>
            <a:pPr marL="0" indent="0" algn="ctr">
              <a:buNone/>
            </a:pPr>
            <a:r>
              <a:rPr lang="ar-AE" sz="3200" dirty="0" smtClean="0">
                <a:solidFill>
                  <a:schemeClr val="tx1"/>
                </a:solidFill>
                <a:latin typeface="Arial Black" pitchFamily="34" charset="0"/>
                <a:cs typeface="Emine" panose="03020400000000000000" pitchFamily="66" charset="-78"/>
              </a:rPr>
              <a:t>لَوْ </a:t>
            </a:r>
            <a:r>
              <a:rPr lang="ar-AE" sz="3200" dirty="0">
                <a:solidFill>
                  <a:schemeClr val="tx1"/>
                </a:solidFill>
                <a:latin typeface="Arial Black" pitchFamily="34" charset="0"/>
                <a:cs typeface="Emine" panose="03020400000000000000" pitchFamily="66" charset="-78"/>
              </a:rPr>
              <a:t>عَلِمَ اُمَّتِى مَا فِى رَمَضَانَ لَتَمَنَّوْا أَنْ تَكُونَ السّنَةَ كُلُّهَا رَمَضَان</a:t>
            </a:r>
            <a:endParaRPr lang="tr-TR" sz="3200" dirty="0" smtClean="0">
              <a:solidFill>
                <a:schemeClr val="tx1"/>
              </a:solidFill>
              <a:latin typeface="Arial Black" pitchFamily="34" charset="0"/>
              <a:cs typeface="Emine" panose="03020400000000000000" pitchFamily="66" charset="-78"/>
            </a:endParaRPr>
          </a:p>
          <a:p>
            <a:pPr marL="0" indent="0" algn="ctr">
              <a:buNone/>
            </a:pPr>
            <a:r>
              <a:rPr lang="tr-TR" sz="2400" b="1" dirty="0" smtClean="0">
                <a:solidFill>
                  <a:srgbClr val="FF0000"/>
                </a:solidFill>
                <a:latin typeface="Times New Roman" panose="02020603050405020304" pitchFamily="18" charset="0"/>
                <a:ea typeface="Times New Roman"/>
                <a:cs typeface="Times New Roman" panose="02020603050405020304" pitchFamily="18" charset="0"/>
              </a:rPr>
              <a:t>“</a:t>
            </a:r>
            <a:r>
              <a:rPr lang="tr-TR" sz="2400" b="1" dirty="0" smtClean="0">
                <a:solidFill>
                  <a:srgbClr val="FF0000"/>
                </a:solidFill>
                <a:latin typeface="Times New Roman" panose="02020603050405020304" pitchFamily="18" charset="0"/>
                <a:cs typeface="Times New Roman" panose="02020603050405020304" pitchFamily="18" charset="0"/>
              </a:rPr>
              <a:t>Eğer </a:t>
            </a:r>
            <a:r>
              <a:rPr lang="tr-TR" sz="2400" b="1" dirty="0">
                <a:solidFill>
                  <a:srgbClr val="FF0000"/>
                </a:solidFill>
                <a:latin typeface="Times New Roman" panose="02020603050405020304" pitchFamily="18" charset="0"/>
                <a:cs typeface="Times New Roman" panose="02020603050405020304" pitchFamily="18" charset="0"/>
              </a:rPr>
              <a:t>ümmetim Ramazan ayındaki İlahi feyizleri bilmiş olsalardı, </a:t>
            </a:r>
            <a:r>
              <a:rPr lang="tr-TR" sz="2400" b="1" dirty="0">
                <a:solidFill>
                  <a:srgbClr val="002060"/>
                </a:solidFill>
                <a:latin typeface="Times New Roman" panose="02020603050405020304" pitchFamily="18" charset="0"/>
                <a:cs typeface="Times New Roman" panose="02020603050405020304" pitchFamily="18" charset="0"/>
              </a:rPr>
              <a:t>mutlaka bütün senenin Ramazan olmasını temenni ederlerdi.”</a:t>
            </a:r>
          </a:p>
        </p:txBody>
      </p:sp>
      <p:sp>
        <p:nvSpPr>
          <p:cNvPr id="6" name="4 Dikdörtgen"/>
          <p:cNvSpPr/>
          <p:nvPr/>
        </p:nvSpPr>
        <p:spPr>
          <a:xfrm>
            <a:off x="0" y="0"/>
            <a:ext cx="9127671" cy="98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7. RAMAZAN’DA SEVAPLAR </a:t>
            </a:r>
            <a:r>
              <a:rPr lang="tr-TR"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KAT KAT </a:t>
            </a:r>
            <a:r>
              <a:rPr lang="tr-TR"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YAZILMAKTADIR</a:t>
            </a:r>
          </a:p>
        </p:txBody>
      </p:sp>
    </p:spTree>
    <p:extLst>
      <p:ext uri="{BB962C8B-B14F-4D97-AF65-F5344CB8AC3E}">
        <p14:creationId xmlns:p14="http://schemas.microsoft.com/office/powerpoint/2010/main" val="1171602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251520" y="1165249"/>
            <a:ext cx="8640960" cy="5576119"/>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buNone/>
            </a:pPr>
            <a:r>
              <a:rPr lang="tr-TR" sz="2400" dirty="0">
                <a:solidFill>
                  <a:schemeClr val="tx1"/>
                </a:solidFill>
                <a:latin typeface="Times New Roman" panose="02020603050405020304" pitchFamily="18" charset="0"/>
                <a:cs typeface="Times New Roman" panose="02020603050405020304" pitchFamily="18" charset="0"/>
              </a:rPr>
              <a:t>Hz. Fâtıma validemizden gelen bir </a:t>
            </a:r>
            <a:r>
              <a:rPr lang="tr-TR" sz="2400" dirty="0" err="1">
                <a:solidFill>
                  <a:schemeClr val="tx1"/>
                </a:solidFill>
                <a:latin typeface="Times New Roman" panose="02020603050405020304" pitchFamily="18" charset="0"/>
                <a:cs typeface="Times New Roman" panose="02020603050405020304" pitchFamily="18" charset="0"/>
              </a:rPr>
              <a:t>rivâyete</a:t>
            </a:r>
            <a:r>
              <a:rPr lang="tr-TR" sz="2400" dirty="0">
                <a:solidFill>
                  <a:schemeClr val="tx1"/>
                </a:solidFill>
                <a:latin typeface="Times New Roman" panose="02020603050405020304" pitchFamily="18" charset="0"/>
                <a:cs typeface="Times New Roman" panose="02020603050405020304" pitchFamily="18" charset="0"/>
              </a:rPr>
              <a:t> göre, Peygamberimiz şöyle buyurmuştur: </a:t>
            </a:r>
          </a:p>
          <a:p>
            <a:pPr marL="0" indent="0">
              <a:buNone/>
            </a:pPr>
            <a:r>
              <a:rPr lang="tr-TR" sz="2400" b="1" dirty="0">
                <a:solidFill>
                  <a:srgbClr val="FF0000"/>
                </a:solidFill>
                <a:latin typeface="Times New Roman" panose="02020603050405020304" pitchFamily="18" charset="0"/>
                <a:cs typeface="Times New Roman" panose="02020603050405020304" pitchFamily="18" charset="0"/>
              </a:rPr>
              <a:t>“</a:t>
            </a:r>
            <a:r>
              <a:rPr lang="tr-TR" sz="2400" b="1" dirty="0" err="1">
                <a:solidFill>
                  <a:srgbClr val="FF0000"/>
                </a:solidFill>
                <a:latin typeface="Times New Roman" panose="02020603050405020304" pitchFamily="18" charset="0"/>
                <a:cs typeface="Times New Roman" panose="02020603050405020304" pitchFamily="18" charset="0"/>
              </a:rPr>
              <a:t>Cebrâil</a:t>
            </a:r>
            <a:r>
              <a:rPr lang="tr-TR" sz="2400" b="1" dirty="0">
                <a:solidFill>
                  <a:srgbClr val="FF0000"/>
                </a:solidFill>
                <a:latin typeface="Times New Roman" panose="02020603050405020304" pitchFamily="18" charset="0"/>
                <a:cs typeface="Times New Roman" panose="02020603050405020304" pitchFamily="18" charset="0"/>
              </a:rPr>
              <a:t> </a:t>
            </a:r>
            <a:r>
              <a:rPr lang="tr-TR" sz="2400" b="1" dirty="0" err="1">
                <a:solidFill>
                  <a:srgbClr val="FF0000"/>
                </a:solidFill>
                <a:latin typeface="Times New Roman" panose="02020603050405020304" pitchFamily="18" charset="0"/>
                <a:cs typeface="Times New Roman" panose="02020603050405020304" pitchFamily="18" charset="0"/>
              </a:rPr>
              <a:t>aleyhi's</a:t>
            </a:r>
            <a:r>
              <a:rPr lang="tr-TR" sz="2400" b="1" dirty="0">
                <a:solidFill>
                  <a:srgbClr val="FF0000"/>
                </a:solidFill>
                <a:latin typeface="Times New Roman" panose="02020603050405020304" pitchFamily="18" charset="0"/>
                <a:cs typeface="Times New Roman" panose="02020603050405020304" pitchFamily="18" charset="0"/>
              </a:rPr>
              <a:t>-selâm her yıl Kur'an-ı Kerîm'i benimle mukabele ederdi. Bu sene iki defa mukabele etti. Öyle sanıyorum ki ölümüm yaklaşmıştır</a:t>
            </a:r>
            <a:r>
              <a:rPr lang="tr-TR" sz="2400" b="1" dirty="0" smtClean="0">
                <a:solidFill>
                  <a:srgbClr val="FF0000"/>
                </a:solidFill>
                <a:latin typeface="Times New Roman" panose="02020603050405020304" pitchFamily="18" charset="0"/>
                <a:cs typeface="Times New Roman" panose="02020603050405020304" pitchFamily="18" charset="0"/>
              </a:rPr>
              <a:t>.</a:t>
            </a:r>
            <a:r>
              <a:rPr lang="tr-TR" sz="2400" dirty="0" smtClean="0">
                <a:solidFill>
                  <a:schemeClr val="tx1"/>
                </a:solidFill>
              </a:rPr>
              <a:t>"</a:t>
            </a:r>
            <a:r>
              <a:rPr lang="tr-TR" sz="2400" b="1" dirty="0" smtClean="0">
                <a:solidFill>
                  <a:srgbClr val="FF0000"/>
                </a:solidFill>
                <a:latin typeface="Times New Roman" panose="02020603050405020304" pitchFamily="18" charset="0"/>
                <a:cs typeface="Times New Roman" panose="02020603050405020304" pitchFamily="18" charset="0"/>
              </a:rPr>
              <a:t> </a:t>
            </a:r>
            <a:r>
              <a:rPr lang="tr-TR" sz="2400" dirty="0">
                <a:solidFill>
                  <a:schemeClr val="tx1"/>
                </a:solidFill>
                <a:latin typeface="Times New Roman" panose="02020603050405020304" pitchFamily="18" charset="0"/>
                <a:cs typeface="Times New Roman" panose="02020603050405020304" pitchFamily="18" charset="0"/>
              </a:rPr>
              <a:t>(Buhari, </a:t>
            </a:r>
            <a:r>
              <a:rPr lang="tr-TR" sz="2400" dirty="0" err="1">
                <a:solidFill>
                  <a:schemeClr val="tx1"/>
                </a:solidFill>
                <a:latin typeface="Times New Roman" panose="02020603050405020304" pitchFamily="18" charset="0"/>
                <a:cs typeface="Times New Roman" panose="02020603050405020304" pitchFamily="18" charset="0"/>
              </a:rPr>
              <a:t>Fedailü'I</a:t>
            </a:r>
            <a:r>
              <a:rPr lang="tr-TR" sz="2400" dirty="0">
                <a:solidFill>
                  <a:schemeClr val="tx1"/>
                </a:solidFill>
                <a:latin typeface="Times New Roman" panose="02020603050405020304" pitchFamily="18" charset="0"/>
                <a:cs typeface="Times New Roman" panose="02020603050405020304" pitchFamily="18" charset="0"/>
              </a:rPr>
              <a:t>-Kur'an, 7.)</a:t>
            </a:r>
          </a:p>
          <a:p>
            <a:pPr algn="just" fontAlgn="auto">
              <a:spcBef>
                <a:spcPts val="0"/>
              </a:spcBef>
              <a:spcAft>
                <a:spcPts val="0"/>
              </a:spcAft>
              <a:defRPr/>
            </a:pPr>
            <a:r>
              <a:rPr lang="tr-TR" sz="2000" dirty="0" smtClean="0">
                <a:solidFill>
                  <a:schemeClr val="tx1"/>
                </a:solidFill>
              </a:rPr>
              <a:t>Kur'an'ın </a:t>
            </a:r>
            <a:r>
              <a:rPr lang="tr-TR" sz="2000" dirty="0">
                <a:solidFill>
                  <a:schemeClr val="tx1"/>
                </a:solidFill>
              </a:rPr>
              <a:t>Allah tarafından indirildiği şekilde muhafazası, </a:t>
            </a:r>
            <a:r>
              <a:rPr lang="tr-TR" sz="2000" dirty="0" err="1">
                <a:solidFill>
                  <a:schemeClr val="tx1"/>
                </a:solidFill>
              </a:rPr>
              <a:t>âyet</a:t>
            </a:r>
            <a:r>
              <a:rPr lang="tr-TR" sz="2000" dirty="0">
                <a:solidFill>
                  <a:schemeClr val="tx1"/>
                </a:solidFill>
              </a:rPr>
              <a:t> ve </a:t>
            </a:r>
            <a:r>
              <a:rPr lang="tr-TR" sz="2000" dirty="0" err="1">
                <a:solidFill>
                  <a:schemeClr val="tx1"/>
                </a:solidFill>
              </a:rPr>
              <a:t>sûrelerin</a:t>
            </a:r>
            <a:r>
              <a:rPr lang="tr-TR" sz="2000" dirty="0">
                <a:solidFill>
                  <a:schemeClr val="tx1"/>
                </a:solidFill>
              </a:rPr>
              <a:t> tertibinin doğru olarak </a:t>
            </a:r>
            <a:r>
              <a:rPr lang="tr-TR" sz="2000" dirty="0" err="1">
                <a:solidFill>
                  <a:schemeClr val="tx1"/>
                </a:solidFill>
              </a:rPr>
              <a:t>tesbiti</a:t>
            </a:r>
            <a:r>
              <a:rPr lang="tr-TR" sz="2000" dirty="0">
                <a:solidFill>
                  <a:schemeClr val="tx1"/>
                </a:solidFill>
              </a:rPr>
              <a:t> ve bunun kontrolü için Cibril (a.s) her sene Ramazan ayında, bir rivayete göre Ramazan ayının her gecesinde, Hz. Peygamber (s.a.s)'a gelirdi. </a:t>
            </a:r>
            <a:endParaRPr lang="tr-TR" sz="2000" dirty="0" smtClean="0">
              <a:solidFill>
                <a:schemeClr val="tx1"/>
              </a:solidFill>
            </a:endParaRPr>
          </a:p>
          <a:p>
            <a:pPr algn="just" fontAlgn="auto">
              <a:spcBef>
                <a:spcPts val="0"/>
              </a:spcBef>
              <a:spcAft>
                <a:spcPts val="0"/>
              </a:spcAft>
              <a:defRPr/>
            </a:pPr>
            <a:r>
              <a:rPr lang="tr-TR" sz="2000" dirty="0" smtClean="0">
                <a:solidFill>
                  <a:schemeClr val="tx1"/>
                </a:solidFill>
              </a:rPr>
              <a:t>Hz</a:t>
            </a:r>
            <a:r>
              <a:rPr lang="tr-TR" sz="2000" dirty="0">
                <a:solidFill>
                  <a:schemeClr val="tx1"/>
                </a:solidFill>
              </a:rPr>
              <a:t>. Peygamber (s.a.s.) </a:t>
            </a:r>
            <a:r>
              <a:rPr lang="tr-TR" sz="2000" dirty="0" err="1">
                <a:solidFill>
                  <a:schemeClr val="tx1"/>
                </a:solidFill>
              </a:rPr>
              <a:t>Kur'an</a:t>
            </a:r>
            <a:r>
              <a:rPr lang="tr-TR" sz="2000" dirty="0">
                <a:solidFill>
                  <a:schemeClr val="tx1"/>
                </a:solidFill>
              </a:rPr>
              <a:t> </a:t>
            </a:r>
            <a:r>
              <a:rPr lang="tr-TR" sz="2000" dirty="0" err="1">
                <a:solidFill>
                  <a:schemeClr val="tx1"/>
                </a:solidFill>
              </a:rPr>
              <a:t>âyetlerini</a:t>
            </a:r>
            <a:r>
              <a:rPr lang="tr-TR" sz="2000" dirty="0">
                <a:solidFill>
                  <a:schemeClr val="tx1"/>
                </a:solidFill>
              </a:rPr>
              <a:t> Cibril'e okurdu. Buna "</a:t>
            </a:r>
            <a:r>
              <a:rPr lang="tr-TR" sz="2000" b="1" dirty="0">
                <a:solidFill>
                  <a:schemeClr val="tx1"/>
                </a:solidFill>
              </a:rPr>
              <a:t>arz"</a:t>
            </a:r>
            <a:r>
              <a:rPr lang="tr-TR" sz="2000" dirty="0">
                <a:solidFill>
                  <a:schemeClr val="tx1"/>
                </a:solidFill>
              </a:rPr>
              <a:t> denir. Aynı </a:t>
            </a:r>
            <a:r>
              <a:rPr lang="tr-TR" sz="2000" dirty="0" err="1">
                <a:solidFill>
                  <a:schemeClr val="tx1"/>
                </a:solidFill>
              </a:rPr>
              <a:t>âyetleri</a:t>
            </a:r>
            <a:r>
              <a:rPr lang="tr-TR" sz="2000" dirty="0">
                <a:solidFill>
                  <a:schemeClr val="tx1"/>
                </a:solidFill>
              </a:rPr>
              <a:t>, mukayese için, bir de </a:t>
            </a:r>
            <a:r>
              <a:rPr lang="tr-TR" sz="2000" dirty="0" err="1">
                <a:solidFill>
                  <a:schemeClr val="tx1"/>
                </a:solidFill>
              </a:rPr>
              <a:t>Cibrîl</a:t>
            </a:r>
            <a:r>
              <a:rPr lang="tr-TR" sz="2000" dirty="0">
                <a:solidFill>
                  <a:schemeClr val="tx1"/>
                </a:solidFill>
              </a:rPr>
              <a:t> (a.s) okurdu ki buna da "</a:t>
            </a:r>
            <a:r>
              <a:rPr lang="tr-TR" sz="2000" b="1" dirty="0">
                <a:solidFill>
                  <a:schemeClr val="tx1"/>
                </a:solidFill>
              </a:rPr>
              <a:t>mukabele</a:t>
            </a:r>
            <a:r>
              <a:rPr lang="tr-TR" sz="2000" dirty="0">
                <a:solidFill>
                  <a:schemeClr val="tx1"/>
                </a:solidFill>
              </a:rPr>
              <a:t>" </a:t>
            </a:r>
            <a:r>
              <a:rPr lang="tr-TR" sz="2000" dirty="0" smtClean="0">
                <a:solidFill>
                  <a:schemeClr val="tx1"/>
                </a:solidFill>
              </a:rPr>
              <a:t>denir.</a:t>
            </a:r>
          </a:p>
          <a:p>
            <a:pPr algn="ctr" fontAlgn="auto">
              <a:spcBef>
                <a:spcPts val="0"/>
              </a:spcBef>
              <a:spcAft>
                <a:spcPts val="0"/>
              </a:spcAft>
              <a:defRPr/>
            </a:pPr>
            <a:r>
              <a:rPr lang="ar-SA" sz="4400" dirty="0" smtClean="0">
                <a:solidFill>
                  <a:schemeClr val="tx1"/>
                </a:solidFill>
                <a:latin typeface="HASENAT" panose="01000600020000020003" pitchFamily="2" charset="-78"/>
                <a:cs typeface="HASENAT" panose="01000600020000020003" pitchFamily="2" charset="-78"/>
              </a:rPr>
              <a:t>اِنَّا نَحْنُ نَزَّلْنَا الذِّكْرَ وَاِنَّا لَهُ لَحَافِظُونَ</a:t>
            </a:r>
            <a:endParaRPr lang="tr-TR" sz="2400" dirty="0" smtClean="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2400" dirty="0" smtClean="0">
                <a:solidFill>
                  <a:schemeClr val="tx1"/>
                </a:solidFill>
              </a:rPr>
              <a:t>“</a:t>
            </a:r>
            <a:r>
              <a:rPr lang="tr-TR" sz="2800" b="1" dirty="0">
                <a:solidFill>
                  <a:srgbClr val="FF0000"/>
                </a:solidFill>
              </a:rPr>
              <a:t>Bu Zikri (</a:t>
            </a:r>
            <a:r>
              <a:rPr lang="tr-TR" sz="2800" b="1" dirty="0" err="1">
                <a:solidFill>
                  <a:srgbClr val="FF0000"/>
                </a:solidFill>
              </a:rPr>
              <a:t>Kur'ân'ı</a:t>
            </a:r>
            <a:r>
              <a:rPr lang="tr-TR" sz="2800" b="1" dirty="0">
                <a:solidFill>
                  <a:srgbClr val="FF0000"/>
                </a:solidFill>
              </a:rPr>
              <a:t>) biz indirdik, O'nun koruyucusu da elbette biziz</a:t>
            </a:r>
            <a:r>
              <a:rPr lang="tr-TR" sz="2400" dirty="0">
                <a:solidFill>
                  <a:schemeClr val="tx1"/>
                </a:solidFill>
              </a:rPr>
              <a:t>" </a:t>
            </a:r>
            <a:r>
              <a:rPr lang="tr-TR" sz="1200" dirty="0">
                <a:solidFill>
                  <a:schemeClr val="tx1"/>
                </a:solidFill>
              </a:rPr>
              <a:t>(</a:t>
            </a:r>
            <a:r>
              <a:rPr lang="tr-TR" sz="1200" dirty="0" err="1">
                <a:solidFill>
                  <a:schemeClr val="tx1"/>
                </a:solidFill>
              </a:rPr>
              <a:t>Hicr</a:t>
            </a:r>
            <a:r>
              <a:rPr lang="tr-TR" sz="1200" dirty="0">
                <a:solidFill>
                  <a:schemeClr val="tx1"/>
                </a:solidFill>
              </a:rPr>
              <a:t>, 15/9) </a:t>
            </a: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8. RAMAZAN MUKABELE AYIDIR</a:t>
            </a:r>
          </a:p>
        </p:txBody>
      </p:sp>
    </p:spTree>
    <p:extLst>
      <p:ext uri="{BB962C8B-B14F-4D97-AF65-F5344CB8AC3E}">
        <p14:creationId xmlns:p14="http://schemas.microsoft.com/office/powerpoint/2010/main" val="38944941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1475656" y="980728"/>
            <a:ext cx="7488832" cy="4176464"/>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tr-TR" sz="2400" dirty="0" smtClean="0">
                <a:solidFill>
                  <a:schemeClr val="tx1"/>
                </a:solidFill>
              </a:rPr>
              <a:t>Dini </a:t>
            </a:r>
            <a:r>
              <a:rPr lang="tr-TR" sz="2400" dirty="0">
                <a:solidFill>
                  <a:schemeClr val="tx1"/>
                </a:solidFill>
              </a:rPr>
              <a:t>literatürde: </a:t>
            </a:r>
            <a:r>
              <a:rPr lang="tr-TR" sz="2800" b="1" dirty="0">
                <a:solidFill>
                  <a:srgbClr val="FF0000"/>
                </a:solidFill>
              </a:rPr>
              <a:t>Cemaatle namaz kılınan bir mescitte oruçlu olarak ve itikâfa niyet ederek beklemektir</a:t>
            </a:r>
            <a:r>
              <a:rPr lang="tr-TR" sz="2400" dirty="0">
                <a:solidFill>
                  <a:schemeClr val="tx1"/>
                </a:solidFill>
              </a:rPr>
              <a:t>. Mescitte beklemek itikâfın rüknüdür. İtikâf </a:t>
            </a:r>
            <a:r>
              <a:rPr lang="tr-TR" sz="2400" dirty="0" err="1">
                <a:solidFill>
                  <a:schemeClr val="tx1"/>
                </a:solidFill>
              </a:rPr>
              <a:t>Kur'an</a:t>
            </a:r>
            <a:r>
              <a:rPr lang="tr-TR" sz="2400" dirty="0">
                <a:solidFill>
                  <a:schemeClr val="tx1"/>
                </a:solidFill>
              </a:rPr>
              <a:t> ve sünnetle sabittir. </a:t>
            </a:r>
          </a:p>
          <a:p>
            <a:pPr algn="ctr" fontAlgn="auto">
              <a:spcBef>
                <a:spcPts val="0"/>
              </a:spcBef>
              <a:spcAft>
                <a:spcPts val="0"/>
              </a:spcAft>
              <a:defRPr/>
            </a:pPr>
            <a:r>
              <a:rPr lang="ar-SA" sz="4400" dirty="0">
                <a:solidFill>
                  <a:schemeClr val="tx1"/>
                </a:solidFill>
                <a:latin typeface="HASENAT" panose="01000600020000020003" pitchFamily="2" charset="-78"/>
                <a:cs typeface="HASENAT" panose="01000600020000020003" pitchFamily="2" charset="-78"/>
              </a:rPr>
              <a:t>وَلاَ تُبَاشِرُوهُنَّ وَاَنْتُمْ عَاكِفُونَ فِى الْمَسَاجِدِ</a:t>
            </a:r>
            <a:endParaRPr lang="tr-TR" sz="4400" dirty="0">
              <a:solidFill>
                <a:schemeClr val="tx1"/>
              </a:solidFill>
              <a:latin typeface="HASENAT" panose="01000600020000020003" pitchFamily="2" charset="-78"/>
              <a:cs typeface="HASENAT" panose="01000600020000020003" pitchFamily="2" charset="-78"/>
            </a:endParaRPr>
          </a:p>
          <a:p>
            <a:pPr algn="just" fontAlgn="auto">
              <a:spcBef>
                <a:spcPts val="0"/>
              </a:spcBef>
              <a:spcAft>
                <a:spcPts val="0"/>
              </a:spcAft>
              <a:defRPr/>
            </a:pPr>
            <a:r>
              <a:rPr lang="tr-TR" sz="2400" dirty="0" smtClean="0">
                <a:solidFill>
                  <a:schemeClr val="tx1"/>
                </a:solidFill>
              </a:rPr>
              <a:t>"...</a:t>
            </a:r>
            <a:r>
              <a:rPr lang="tr-TR" sz="2400" dirty="0">
                <a:solidFill>
                  <a:schemeClr val="tx1"/>
                </a:solidFill>
              </a:rPr>
              <a:t>Bununla beraber </a:t>
            </a:r>
            <a:r>
              <a:rPr lang="tr-TR" sz="2400" b="1" dirty="0">
                <a:solidFill>
                  <a:srgbClr val="FF0000"/>
                </a:solidFill>
                <a:effectLst>
                  <a:outerShdw blurRad="38100" dist="38100" dir="2700000" algn="tl">
                    <a:srgbClr val="000000">
                      <a:alpha val="43137"/>
                    </a:srgbClr>
                  </a:outerShdw>
                </a:effectLst>
              </a:rPr>
              <a:t>siz mescitlerinizde itikaf halinde iken</a:t>
            </a:r>
            <a:r>
              <a:rPr lang="tr-TR" sz="2400" dirty="0">
                <a:solidFill>
                  <a:schemeClr val="tx1"/>
                </a:solidFill>
              </a:rPr>
              <a:t> onlara (kadınlarınıza) yaklaşmayın...“ </a:t>
            </a:r>
            <a:endParaRPr lang="tr-TR" sz="1200" dirty="0">
              <a:solidFill>
                <a:schemeClr val="tx1"/>
              </a:solidFill>
            </a:endParaRPr>
          </a:p>
        </p:txBody>
      </p:sp>
      <p:sp>
        <p:nvSpPr>
          <p:cNvPr id="6" name="4 Dikdörtgen"/>
          <p:cNvSpPr/>
          <p:nvPr/>
        </p:nvSpPr>
        <p:spPr>
          <a:xfrm>
            <a:off x="827584" y="116632"/>
            <a:ext cx="831641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9. İ’TİKAF İBADETİ RAMAZAN AYINDA GERÇEKLEŞTİRİLİR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107504" y="1196752"/>
            <a:ext cx="8856984" cy="5544616"/>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tr-TR" sz="2800" dirty="0" smtClean="0">
                <a:solidFill>
                  <a:schemeClr val="tx1"/>
                </a:solidFill>
              </a:rPr>
              <a:t>Ramazan </a:t>
            </a:r>
            <a:r>
              <a:rPr lang="tr-TR" sz="2800" dirty="0">
                <a:solidFill>
                  <a:schemeClr val="tx1"/>
                </a:solidFill>
              </a:rPr>
              <a:t>bayramı sadakası. </a:t>
            </a:r>
            <a:endParaRPr lang="tr-TR" sz="2800" dirty="0" smtClean="0">
              <a:solidFill>
                <a:schemeClr val="tx1"/>
              </a:solidFill>
            </a:endParaRPr>
          </a:p>
          <a:p>
            <a:pPr algn="just" fontAlgn="auto">
              <a:spcBef>
                <a:spcPts val="0"/>
              </a:spcBef>
              <a:spcAft>
                <a:spcPts val="0"/>
              </a:spcAft>
              <a:defRPr/>
            </a:pPr>
            <a:r>
              <a:rPr lang="tr-TR" sz="4000" dirty="0" smtClean="0">
                <a:solidFill>
                  <a:srgbClr val="FF0000"/>
                </a:solidFill>
              </a:rPr>
              <a:t>Yaratılış </a:t>
            </a:r>
            <a:r>
              <a:rPr lang="tr-TR" sz="4000" dirty="0">
                <a:solidFill>
                  <a:srgbClr val="FF0000"/>
                </a:solidFill>
              </a:rPr>
              <a:t>şükrümüzün ifadesi olmak üzere </a:t>
            </a:r>
            <a:endParaRPr lang="tr-TR" sz="4000" dirty="0" smtClean="0">
              <a:solidFill>
                <a:srgbClr val="FF0000"/>
              </a:solidFill>
            </a:endParaRPr>
          </a:p>
          <a:p>
            <a:pPr algn="just" fontAlgn="auto">
              <a:spcBef>
                <a:spcPts val="0"/>
              </a:spcBef>
              <a:spcAft>
                <a:spcPts val="0"/>
              </a:spcAft>
              <a:defRPr/>
            </a:pPr>
            <a:r>
              <a:rPr lang="tr-TR" sz="4000" dirty="0" smtClean="0">
                <a:solidFill>
                  <a:srgbClr val="FF0000"/>
                </a:solidFill>
              </a:rPr>
              <a:t>sevap </a:t>
            </a:r>
            <a:r>
              <a:rPr lang="tr-TR" sz="4000" dirty="0">
                <a:solidFill>
                  <a:srgbClr val="FF0000"/>
                </a:solidFill>
              </a:rPr>
              <a:t>kazanmak maksadıyla verilir. </a:t>
            </a:r>
          </a:p>
          <a:p>
            <a:pPr algn="just" fontAlgn="auto">
              <a:spcBef>
                <a:spcPts val="0"/>
              </a:spcBef>
              <a:spcAft>
                <a:spcPts val="0"/>
              </a:spcAft>
              <a:defRPr/>
            </a:pPr>
            <a:r>
              <a:rPr lang="tr-TR" sz="2800" b="1" dirty="0" smtClean="0">
                <a:solidFill>
                  <a:srgbClr val="7030A0"/>
                </a:solidFill>
              </a:rPr>
              <a:t>Hicret'in </a:t>
            </a:r>
            <a:r>
              <a:rPr lang="tr-TR" sz="2800" b="1" dirty="0">
                <a:solidFill>
                  <a:srgbClr val="7030A0"/>
                </a:solidFill>
              </a:rPr>
              <a:t>ikinci senesinde zekat farz olmadan önce </a:t>
            </a:r>
            <a:r>
              <a:rPr lang="tr-TR" sz="2800" b="1" dirty="0" err="1">
                <a:solidFill>
                  <a:srgbClr val="7030A0"/>
                </a:solidFill>
              </a:rPr>
              <a:t>vacib</a:t>
            </a:r>
            <a:r>
              <a:rPr lang="tr-TR" sz="2800" b="1" dirty="0">
                <a:solidFill>
                  <a:srgbClr val="7030A0"/>
                </a:solidFill>
              </a:rPr>
              <a:t> olmuştur</a:t>
            </a:r>
            <a:r>
              <a:rPr lang="tr-TR" sz="2800" dirty="0">
                <a:solidFill>
                  <a:srgbClr val="7030A0"/>
                </a:solidFill>
              </a:rPr>
              <a:t>. </a:t>
            </a:r>
          </a:p>
          <a:p>
            <a:pPr algn="just" fontAlgn="auto">
              <a:spcBef>
                <a:spcPts val="0"/>
              </a:spcBef>
              <a:spcAft>
                <a:spcPts val="0"/>
              </a:spcAft>
              <a:defRPr/>
            </a:pPr>
            <a:r>
              <a:rPr lang="tr-TR" sz="3000" b="1" dirty="0" smtClean="0">
                <a:solidFill>
                  <a:schemeClr val="accent6">
                    <a:lumMod val="50000"/>
                  </a:schemeClr>
                </a:solidFill>
              </a:rPr>
              <a:t>Hür</a:t>
            </a:r>
            <a:r>
              <a:rPr lang="tr-TR" sz="3000" b="1" dirty="0">
                <a:solidFill>
                  <a:schemeClr val="accent6">
                    <a:lumMod val="50000"/>
                  </a:schemeClr>
                </a:solidFill>
              </a:rPr>
              <a:t>, </a:t>
            </a:r>
            <a:r>
              <a:rPr lang="tr-TR" sz="3000" b="1" dirty="0" smtClean="0">
                <a:solidFill>
                  <a:schemeClr val="accent6">
                    <a:lumMod val="50000"/>
                  </a:schemeClr>
                </a:solidFill>
              </a:rPr>
              <a:t>Müslüman </a:t>
            </a:r>
            <a:r>
              <a:rPr lang="tr-TR" sz="3000" b="1" dirty="0">
                <a:solidFill>
                  <a:schemeClr val="accent6">
                    <a:lumMod val="50000"/>
                  </a:schemeClr>
                </a:solidFill>
              </a:rPr>
              <a:t>ve asıl ihtiyacından fazla nisap miktarı bir mala sahip olan kişilerin vermesi gerekir. </a:t>
            </a:r>
            <a:r>
              <a:rPr lang="tr-TR" sz="3000" dirty="0">
                <a:solidFill>
                  <a:schemeClr val="tx1"/>
                </a:solidFill>
              </a:rPr>
              <a:t>	</a:t>
            </a:r>
          </a:p>
          <a:p>
            <a:pPr algn="just" fontAlgn="auto">
              <a:spcBef>
                <a:spcPts val="0"/>
              </a:spcBef>
              <a:spcAft>
                <a:spcPts val="0"/>
              </a:spcAft>
              <a:defRPr/>
            </a:pPr>
            <a:r>
              <a:rPr lang="tr-TR" sz="2800" b="1" dirty="0" smtClean="0">
                <a:solidFill>
                  <a:srgbClr val="FF0000"/>
                </a:solidFill>
                <a:effectLst>
                  <a:outerShdw blurRad="38100" dist="38100" dir="2700000" algn="tl">
                    <a:srgbClr val="000000">
                      <a:alpha val="43137"/>
                    </a:srgbClr>
                  </a:outerShdw>
                </a:effectLst>
              </a:rPr>
              <a:t>Akıl </a:t>
            </a:r>
            <a:r>
              <a:rPr lang="tr-TR" sz="2800" b="1" dirty="0">
                <a:solidFill>
                  <a:srgbClr val="FF0000"/>
                </a:solidFill>
                <a:effectLst>
                  <a:outerShdw blurRad="38100" dist="38100" dir="2700000" algn="tl">
                    <a:srgbClr val="000000">
                      <a:alpha val="43137"/>
                    </a:srgbClr>
                  </a:outerShdw>
                </a:effectLst>
              </a:rPr>
              <a:t>ve </a:t>
            </a:r>
            <a:r>
              <a:rPr lang="tr-TR" sz="2800" b="1" dirty="0" err="1">
                <a:solidFill>
                  <a:srgbClr val="FF0000"/>
                </a:solidFill>
                <a:effectLst>
                  <a:outerShdw blurRad="38100" dist="38100" dir="2700000" algn="tl">
                    <a:srgbClr val="000000">
                      <a:alpha val="43137"/>
                    </a:srgbClr>
                  </a:outerShdw>
                </a:effectLst>
              </a:rPr>
              <a:t>büluğ</a:t>
            </a:r>
            <a:r>
              <a:rPr lang="tr-TR" sz="2800" b="1" dirty="0">
                <a:solidFill>
                  <a:srgbClr val="FF0000"/>
                </a:solidFill>
                <a:effectLst>
                  <a:outerShdw blurRad="38100" dist="38100" dir="2700000" algn="tl">
                    <a:srgbClr val="000000">
                      <a:alpha val="43137"/>
                    </a:srgbClr>
                  </a:outerShdw>
                </a:effectLst>
              </a:rPr>
              <a:t> şart değildir. </a:t>
            </a:r>
            <a:r>
              <a:rPr lang="tr-TR" sz="2800" dirty="0">
                <a:solidFill>
                  <a:schemeClr val="tx1"/>
                </a:solidFill>
              </a:rPr>
              <a:t>Akıl hastalarının ve delilerin velileri onların mallarından </a:t>
            </a:r>
            <a:r>
              <a:rPr lang="tr-TR" sz="2800" dirty="0" err="1">
                <a:solidFill>
                  <a:schemeClr val="tx1"/>
                </a:solidFill>
              </a:rPr>
              <a:t>fıtır</a:t>
            </a:r>
            <a:r>
              <a:rPr lang="tr-TR" sz="2800" dirty="0">
                <a:solidFill>
                  <a:schemeClr val="tx1"/>
                </a:solidFill>
              </a:rPr>
              <a:t> sadakası verirler. </a:t>
            </a:r>
          </a:p>
          <a:p>
            <a:pPr algn="just" fontAlgn="auto">
              <a:spcBef>
                <a:spcPts val="0"/>
              </a:spcBef>
              <a:spcAft>
                <a:spcPts val="0"/>
              </a:spcAft>
              <a:defRPr/>
            </a:pPr>
            <a:r>
              <a:rPr lang="tr-TR" sz="2800" dirty="0" smtClean="0">
                <a:solidFill>
                  <a:schemeClr val="tx1"/>
                </a:solidFill>
              </a:rPr>
              <a:t>Ramazanda </a:t>
            </a:r>
            <a:r>
              <a:rPr lang="tr-TR" sz="2800" dirty="0">
                <a:solidFill>
                  <a:schemeClr val="tx1"/>
                </a:solidFill>
              </a:rPr>
              <a:t>oruç tutmamış olanlar da </a:t>
            </a:r>
            <a:r>
              <a:rPr lang="tr-TR" sz="2800" dirty="0" err="1">
                <a:solidFill>
                  <a:schemeClr val="tx1"/>
                </a:solidFill>
              </a:rPr>
              <a:t>fıtır</a:t>
            </a:r>
            <a:r>
              <a:rPr lang="tr-TR" sz="2800" dirty="0">
                <a:solidFill>
                  <a:schemeClr val="tx1"/>
                </a:solidFill>
              </a:rPr>
              <a:t> sadakası </a:t>
            </a:r>
            <a:r>
              <a:rPr lang="tr-TR" sz="2800" dirty="0" smtClean="0">
                <a:solidFill>
                  <a:schemeClr val="tx1"/>
                </a:solidFill>
              </a:rPr>
              <a:t>verirler.</a:t>
            </a:r>
          </a:p>
          <a:p>
            <a:pPr algn="just" fontAlgn="auto">
              <a:spcBef>
                <a:spcPts val="0"/>
              </a:spcBef>
              <a:spcAft>
                <a:spcPts val="0"/>
              </a:spcAft>
              <a:defRPr/>
            </a:pPr>
            <a:r>
              <a:rPr lang="tr-TR" sz="2800" b="1" dirty="0" smtClean="0">
                <a:solidFill>
                  <a:srgbClr val="0070C0"/>
                </a:solidFill>
                <a:effectLst>
                  <a:outerShdw blurRad="38100" dist="38100" dir="2700000" algn="tl">
                    <a:srgbClr val="000000">
                      <a:alpha val="43137"/>
                    </a:srgbClr>
                  </a:outerShdw>
                </a:effectLst>
              </a:rPr>
              <a:t>Sadaka-i </a:t>
            </a:r>
            <a:r>
              <a:rPr lang="tr-TR" sz="2800" b="1" dirty="0" err="1">
                <a:solidFill>
                  <a:srgbClr val="0070C0"/>
                </a:solidFill>
                <a:effectLst>
                  <a:outerShdw blurRad="38100" dist="38100" dir="2700000" algn="tl">
                    <a:srgbClr val="000000">
                      <a:alpha val="43137"/>
                    </a:srgbClr>
                  </a:outerShdw>
                </a:effectLst>
              </a:rPr>
              <a:t>fıtır</a:t>
            </a:r>
            <a:r>
              <a:rPr lang="tr-TR" sz="2800" b="1" dirty="0">
                <a:solidFill>
                  <a:srgbClr val="0070C0"/>
                </a:solidFill>
                <a:effectLst>
                  <a:outerShdw blurRad="38100" dist="38100" dir="2700000" algn="tl">
                    <a:srgbClr val="000000">
                      <a:alpha val="43137"/>
                    </a:srgbClr>
                  </a:outerShdw>
                </a:effectLst>
              </a:rPr>
              <a:t>, zekat gibi malın değil, başın zekâtıdır. </a:t>
            </a: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10. FİTRE (SADAKA-İ FITR) RAMAZAN AYINA MAHSUSTUR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Dikdörtgen"/>
          <p:cNvSpPr/>
          <p:nvPr/>
        </p:nvSpPr>
        <p:spPr>
          <a:xfrm>
            <a:off x="0" y="0"/>
            <a:ext cx="8964488" cy="68580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marL="285750" lvl="0" indent="-285750" algn="just">
              <a:buFont typeface="Arial" panose="020B0604020202020204" pitchFamily="34" charset="0"/>
              <a:buChar char="•"/>
            </a:pPr>
            <a:r>
              <a:rPr lang="tr-TR" dirty="0">
                <a:solidFill>
                  <a:schemeClr val="tx1"/>
                </a:solidFill>
              </a:rPr>
              <a:t>Dua, niyaz, ibadet ve sabır ile iradelerimizi eğiteceğimiz,</a:t>
            </a:r>
          </a:p>
          <a:p>
            <a:pPr marL="285750" lvl="0" indent="-285750" algn="just">
              <a:buFont typeface="Arial" panose="020B0604020202020204" pitchFamily="34" charset="0"/>
              <a:buChar char="•"/>
            </a:pPr>
            <a:r>
              <a:rPr lang="tr-TR" dirty="0">
                <a:solidFill>
                  <a:schemeClr val="tx1"/>
                </a:solidFill>
              </a:rPr>
              <a:t>İbadetlerimizle maneviyatımıza derinlik katarak zenginleştireceğimiz, </a:t>
            </a:r>
          </a:p>
          <a:p>
            <a:pPr marL="285750" lvl="0" indent="-285750" algn="just">
              <a:buFont typeface="Arial" panose="020B0604020202020204" pitchFamily="34" charset="0"/>
              <a:buChar char="•"/>
            </a:pPr>
            <a:r>
              <a:rPr lang="tr-TR" dirty="0">
                <a:solidFill>
                  <a:schemeClr val="tx1"/>
                </a:solidFill>
              </a:rPr>
              <a:t>Oruçlarımızı Allah için tutmakla maddi ve manevi sıhhate kavuşacağımız, </a:t>
            </a:r>
          </a:p>
          <a:p>
            <a:pPr marL="285750" lvl="0" indent="-285750" algn="just">
              <a:buFont typeface="Arial" panose="020B0604020202020204" pitchFamily="34" charset="0"/>
              <a:buChar char="•"/>
            </a:pPr>
            <a:r>
              <a:rPr lang="tr-TR" dirty="0">
                <a:solidFill>
                  <a:schemeClr val="tx1"/>
                </a:solidFill>
              </a:rPr>
              <a:t>Teravihlerimizle, namazlarımıza daha farklı bir boyut katacağımız, </a:t>
            </a:r>
          </a:p>
          <a:p>
            <a:pPr marL="285750" lvl="0" indent="-285750" algn="just">
              <a:buFont typeface="Arial" panose="020B0604020202020204" pitchFamily="34" charset="0"/>
              <a:buChar char="•"/>
            </a:pPr>
            <a:r>
              <a:rPr lang="tr-TR" dirty="0">
                <a:solidFill>
                  <a:schemeClr val="tx1"/>
                </a:solidFill>
              </a:rPr>
              <a:t>Aynı safta namaza durmakla birlik ve beraberliğimizi göstereceğimiz,</a:t>
            </a:r>
          </a:p>
          <a:p>
            <a:pPr marL="285750" lvl="0" indent="-285750" algn="just">
              <a:buFont typeface="Arial" panose="020B0604020202020204" pitchFamily="34" charset="0"/>
              <a:buChar char="•"/>
            </a:pPr>
            <a:r>
              <a:rPr lang="tr-TR" dirty="0">
                <a:solidFill>
                  <a:schemeClr val="tx1"/>
                </a:solidFill>
              </a:rPr>
              <a:t>Kur’an-ı kerim nidalarıyla gönlümüzü sükûnete erdirdiğimiz ve Allah ile konuştuğumuz,</a:t>
            </a:r>
          </a:p>
          <a:p>
            <a:pPr marL="285750" lvl="0" indent="-285750" algn="just">
              <a:buFont typeface="Arial" panose="020B0604020202020204" pitchFamily="34" charset="0"/>
              <a:buChar char="•"/>
            </a:pPr>
            <a:r>
              <a:rPr lang="tr-TR" dirty="0">
                <a:solidFill>
                  <a:schemeClr val="tx1"/>
                </a:solidFill>
              </a:rPr>
              <a:t>Örnekliğinde Hz. peygamberle buluştuğumuz, yeniden vahyin kalbimize inişine şahit olduğumuz, </a:t>
            </a:r>
          </a:p>
          <a:p>
            <a:pPr marL="285750" lvl="0" indent="-285750" algn="just">
              <a:buFont typeface="Arial" panose="020B0604020202020204" pitchFamily="34" charset="0"/>
              <a:buChar char="•"/>
            </a:pPr>
            <a:r>
              <a:rPr lang="tr-TR" dirty="0">
                <a:solidFill>
                  <a:schemeClr val="tx1"/>
                </a:solidFill>
              </a:rPr>
              <a:t>Vaazlarla bilgilenip aydınlandığımız,</a:t>
            </a:r>
          </a:p>
          <a:p>
            <a:pPr marL="285750" lvl="0" indent="-285750" algn="just">
              <a:buFont typeface="Arial" panose="020B0604020202020204" pitchFamily="34" charset="0"/>
              <a:buChar char="•"/>
            </a:pPr>
            <a:r>
              <a:rPr lang="tr-TR" dirty="0">
                <a:solidFill>
                  <a:schemeClr val="tx1"/>
                </a:solidFill>
              </a:rPr>
              <a:t>İhtiyaç sahiplerine zekâtlarımızı ve </a:t>
            </a:r>
            <a:r>
              <a:rPr lang="tr-TR" dirty="0" err="1">
                <a:solidFill>
                  <a:schemeClr val="tx1"/>
                </a:solidFill>
              </a:rPr>
              <a:t>fıtır</a:t>
            </a:r>
            <a:r>
              <a:rPr lang="tr-TR" dirty="0">
                <a:solidFill>
                  <a:schemeClr val="tx1"/>
                </a:solidFill>
              </a:rPr>
              <a:t> sadakalarımızı ulaştırmakla kardeşlerimizin sıkıntısına derman olmaya çalıştığımız, </a:t>
            </a:r>
          </a:p>
          <a:p>
            <a:pPr marL="285750" lvl="0" indent="-285750" algn="just">
              <a:buFont typeface="Arial" panose="020B0604020202020204" pitchFamily="34" charset="0"/>
              <a:buChar char="•"/>
            </a:pPr>
            <a:r>
              <a:rPr lang="tr-TR" dirty="0">
                <a:solidFill>
                  <a:schemeClr val="tx1"/>
                </a:solidFill>
              </a:rPr>
              <a:t>Hayır ve </a:t>
            </a:r>
            <a:r>
              <a:rPr lang="tr-TR" dirty="0" err="1">
                <a:solidFill>
                  <a:schemeClr val="tx1"/>
                </a:solidFill>
              </a:rPr>
              <a:t>hasenatlarımızla</a:t>
            </a:r>
            <a:r>
              <a:rPr lang="tr-TR" dirty="0">
                <a:solidFill>
                  <a:schemeClr val="tx1"/>
                </a:solidFill>
              </a:rPr>
              <a:t> mallarımızı bereketlendireceğimiz,</a:t>
            </a:r>
          </a:p>
          <a:p>
            <a:pPr marL="285750" lvl="0" indent="-285750" algn="just">
              <a:buFont typeface="Arial" panose="020B0604020202020204" pitchFamily="34" charset="0"/>
              <a:buChar char="•"/>
            </a:pPr>
            <a:r>
              <a:rPr lang="tr-TR" dirty="0">
                <a:solidFill>
                  <a:schemeClr val="tx1"/>
                </a:solidFill>
              </a:rPr>
              <a:t>Nimetler önümüzde, iftarı beklerken nefislerimizi terbiye edeceğimiz, </a:t>
            </a:r>
          </a:p>
          <a:p>
            <a:pPr marL="285750" lvl="0" indent="-285750" algn="just">
              <a:buFont typeface="Arial" panose="020B0604020202020204" pitchFamily="34" charset="0"/>
              <a:buChar char="•"/>
            </a:pPr>
            <a:r>
              <a:rPr lang="tr-TR" dirty="0">
                <a:solidFill>
                  <a:schemeClr val="tx1"/>
                </a:solidFill>
              </a:rPr>
              <a:t>Tövbe etmek suretiyle günahlarımızdan arınacağımız, </a:t>
            </a:r>
          </a:p>
          <a:p>
            <a:pPr marL="285750" lvl="0" indent="-285750" algn="just">
              <a:buFont typeface="Arial" panose="020B0604020202020204" pitchFamily="34" charset="0"/>
              <a:buChar char="•"/>
            </a:pPr>
            <a:r>
              <a:rPr lang="tr-TR" dirty="0">
                <a:solidFill>
                  <a:schemeClr val="tx1"/>
                </a:solidFill>
              </a:rPr>
              <a:t>Yalandan, haksızlıktan, günahlardan uzak durmak suretiyle ahlakımızı güzelleştireceğimiz </a:t>
            </a:r>
          </a:p>
          <a:p>
            <a:pPr marL="285750" lvl="0" indent="-285750" algn="just">
              <a:buFont typeface="Arial" panose="020B0604020202020204" pitchFamily="34" charset="0"/>
              <a:buChar char="•"/>
            </a:pPr>
            <a:r>
              <a:rPr lang="tr-TR" dirty="0">
                <a:solidFill>
                  <a:schemeClr val="tx1"/>
                </a:solidFill>
              </a:rPr>
              <a:t>Amel defterimizi tüm bu sayılanların sevaplarıyla </a:t>
            </a:r>
            <a:r>
              <a:rPr lang="tr-TR" dirty="0" err="1">
                <a:solidFill>
                  <a:schemeClr val="tx1"/>
                </a:solidFill>
              </a:rPr>
              <a:t>doldurdurğumuz</a:t>
            </a:r>
            <a:r>
              <a:rPr lang="tr-TR" dirty="0">
                <a:solidFill>
                  <a:schemeClr val="tx1"/>
                </a:solidFill>
              </a:rPr>
              <a:t>, </a:t>
            </a:r>
          </a:p>
          <a:p>
            <a:pPr marL="285750" lvl="0" indent="-285750" algn="just">
              <a:buFont typeface="Arial" panose="020B0604020202020204" pitchFamily="34" charset="0"/>
              <a:buChar char="•"/>
            </a:pPr>
            <a:r>
              <a:rPr lang="tr-TR" dirty="0">
                <a:solidFill>
                  <a:schemeClr val="tx1"/>
                </a:solidFill>
              </a:rPr>
              <a:t>Peygamberimizin diliyle, </a:t>
            </a:r>
            <a:r>
              <a:rPr lang="tr-TR" b="1" dirty="0">
                <a:solidFill>
                  <a:schemeClr val="tx1"/>
                </a:solidFill>
              </a:rPr>
              <a:t>gelişine sevinen müminlerin cesedini, Allah’ın, cehenneme haram kıldığı,</a:t>
            </a:r>
            <a:endParaRPr lang="tr-TR" dirty="0">
              <a:solidFill>
                <a:schemeClr val="tx1"/>
              </a:solidFill>
            </a:endParaRPr>
          </a:p>
          <a:p>
            <a:pPr marL="285750" lvl="0" indent="-285750" algn="just">
              <a:buFont typeface="Arial" panose="020B0604020202020204" pitchFamily="34" charset="0"/>
              <a:buChar char="•"/>
            </a:pPr>
            <a:r>
              <a:rPr lang="tr-TR" b="1" dirty="0">
                <a:solidFill>
                  <a:schemeClr val="tx1"/>
                </a:solidFill>
              </a:rPr>
              <a:t>Evveli rahmet, ortası mağfiret sonu ise cehennemden kurtuluş olup,</a:t>
            </a:r>
            <a:r>
              <a:rPr lang="tr-TR" dirty="0">
                <a:solidFill>
                  <a:schemeClr val="tx1"/>
                </a:solidFill>
              </a:rPr>
              <a:t> </a:t>
            </a:r>
          </a:p>
          <a:p>
            <a:pPr marL="285750" lvl="0" indent="-285750" algn="just">
              <a:buFont typeface="Arial" panose="020B0604020202020204" pitchFamily="34" charset="0"/>
              <a:buChar char="•"/>
            </a:pPr>
            <a:r>
              <a:rPr lang="tr-TR" b="1" dirty="0">
                <a:solidFill>
                  <a:schemeClr val="tx1"/>
                </a:solidFill>
              </a:rPr>
              <a:t>Cennet kapılarının açıldığı, cehennem kapıları kapandığı ve şeytanların zincirlere vurulduğu, </a:t>
            </a:r>
            <a:endParaRPr lang="tr-TR" dirty="0">
              <a:solidFill>
                <a:schemeClr val="tx1"/>
              </a:solidFill>
            </a:endParaRPr>
          </a:p>
          <a:p>
            <a:pPr marL="285750" lvl="0" indent="-285750" algn="just">
              <a:buFont typeface="Arial" panose="020B0604020202020204" pitchFamily="34" charset="0"/>
              <a:buChar char="•"/>
            </a:pPr>
            <a:r>
              <a:rPr lang="tr-TR" dirty="0">
                <a:solidFill>
                  <a:schemeClr val="tx1"/>
                </a:solidFill>
              </a:rPr>
              <a:t>Rabbimizin ifadesiyle</a:t>
            </a:r>
            <a:r>
              <a:rPr lang="tr-TR" b="1" dirty="0">
                <a:solidFill>
                  <a:schemeClr val="tx1"/>
                </a:solidFill>
              </a:rPr>
              <a:t> “Sayılı </a:t>
            </a:r>
            <a:r>
              <a:rPr lang="tr-TR" b="1" dirty="0" err="1">
                <a:solidFill>
                  <a:schemeClr val="tx1"/>
                </a:solidFill>
              </a:rPr>
              <a:t>gün”dü</a:t>
            </a:r>
            <a:r>
              <a:rPr lang="tr-TR" b="1" dirty="0">
                <a:solidFill>
                  <a:schemeClr val="tx1"/>
                </a:solidFill>
              </a:rPr>
              <a:t> </a:t>
            </a:r>
            <a:r>
              <a:rPr lang="tr-TR" dirty="0">
                <a:solidFill>
                  <a:schemeClr val="tx1"/>
                </a:solidFill>
              </a:rPr>
              <a:t>hayrı ve bereketiyle gelip geçen ve</a:t>
            </a:r>
            <a:r>
              <a:rPr lang="tr-TR" b="1" dirty="0">
                <a:solidFill>
                  <a:schemeClr val="tx1"/>
                </a:solidFill>
              </a:rPr>
              <a:t> </a:t>
            </a:r>
            <a:endParaRPr lang="tr-TR" dirty="0">
              <a:solidFill>
                <a:schemeClr val="tx1"/>
              </a:solidFill>
            </a:endParaRPr>
          </a:p>
          <a:p>
            <a:pPr marL="285750" lvl="0" indent="-285750" algn="just">
              <a:buFont typeface="Arial" panose="020B0604020202020204" pitchFamily="34" charset="0"/>
              <a:buChar char="•"/>
            </a:pPr>
            <a:r>
              <a:rPr lang="tr-TR" dirty="0">
                <a:solidFill>
                  <a:schemeClr val="tx1"/>
                </a:solidFill>
              </a:rPr>
              <a:t>Allah’ın rızasını kazandığımız mübarek bir aydı ramazan</a:t>
            </a:r>
            <a:r>
              <a:rPr lang="tr-TR" dirty="0" smtClean="0">
                <a:solidFill>
                  <a:schemeClr val="tx1"/>
                </a:solidFill>
              </a:rPr>
              <a:t>.</a:t>
            </a:r>
            <a:endParaRPr lang="tr-TR" dirty="0">
              <a:solidFill>
                <a:schemeClr val="tx1"/>
              </a:solidFill>
            </a:endParaRPr>
          </a:p>
        </p:txBody>
      </p:sp>
    </p:spTree>
    <p:extLst>
      <p:ext uri="{BB962C8B-B14F-4D97-AF65-F5344CB8AC3E}">
        <p14:creationId xmlns:p14="http://schemas.microsoft.com/office/powerpoint/2010/main" val="3828580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10. FİTRE (SADAKA-İ FITR) RAMAZAN AYINA MAHSUSTUR</a:t>
            </a:r>
          </a:p>
        </p:txBody>
      </p:sp>
      <p:sp>
        <p:nvSpPr>
          <p:cNvPr id="2" name="Yuvarlatılmış Dikdörtgen 1"/>
          <p:cNvSpPr/>
          <p:nvPr/>
        </p:nvSpPr>
        <p:spPr>
          <a:xfrm>
            <a:off x="251520" y="1556792"/>
            <a:ext cx="8640960" cy="50405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7200" u="sng" dirty="0" smtClean="0">
                <a:solidFill>
                  <a:srgbClr val="FFFF00"/>
                </a:solidFill>
              </a:rPr>
              <a:t>EN ALT SINIR</a:t>
            </a:r>
          </a:p>
          <a:p>
            <a:pPr algn="ctr"/>
            <a:r>
              <a:rPr lang="tr-TR" sz="19900" b="1" dirty="0" smtClean="0"/>
              <a:t>27 </a:t>
            </a:r>
            <a:r>
              <a:rPr lang="tr-TR" sz="19900" b="1" dirty="0" smtClean="0"/>
              <a:t>TL</a:t>
            </a:r>
            <a:endParaRPr lang="tr-TR" sz="19900" b="1" dirty="0"/>
          </a:p>
        </p:txBody>
      </p:sp>
    </p:spTree>
    <p:extLst>
      <p:ext uri="{BB962C8B-B14F-4D97-AF65-F5344CB8AC3E}">
        <p14:creationId xmlns:p14="http://schemas.microsoft.com/office/powerpoint/2010/main" val="20713427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179512" y="1165249"/>
            <a:ext cx="8856984" cy="5576119"/>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tr-TR" sz="3600" dirty="0" smtClean="0">
                <a:solidFill>
                  <a:srgbClr val="00B050"/>
                </a:solidFill>
              </a:rPr>
              <a:t>Allah’ın </a:t>
            </a:r>
            <a:r>
              <a:rPr lang="tr-TR" sz="3600" dirty="0">
                <a:solidFill>
                  <a:srgbClr val="00B050"/>
                </a:solidFill>
              </a:rPr>
              <a:t>alemlere rahmet olarak gönderdiği, </a:t>
            </a:r>
            <a:r>
              <a:rPr lang="tr-TR" sz="3600" dirty="0">
                <a:solidFill>
                  <a:srgbClr val="FF0000"/>
                </a:solidFill>
              </a:rPr>
              <a:t>yaratılmışların en şereflisi, </a:t>
            </a:r>
            <a:r>
              <a:rPr lang="tr-TR" sz="3600" dirty="0">
                <a:solidFill>
                  <a:srgbClr val="0070C0"/>
                </a:solidFill>
              </a:rPr>
              <a:t>Allah’ın en sevgili kulu,</a:t>
            </a:r>
            <a:r>
              <a:rPr lang="tr-TR" sz="3600" dirty="0">
                <a:solidFill>
                  <a:schemeClr val="tx1"/>
                </a:solidFill>
              </a:rPr>
              <a:t> </a:t>
            </a:r>
            <a:r>
              <a:rPr lang="tr-TR" sz="3600" dirty="0">
                <a:solidFill>
                  <a:srgbClr val="7030A0"/>
                </a:solidFill>
              </a:rPr>
              <a:t>insanlığın yüksek ve en mükemmel ahlak örneği, </a:t>
            </a:r>
            <a:r>
              <a:rPr lang="tr-TR" sz="3600" dirty="0">
                <a:solidFill>
                  <a:schemeClr val="accent6">
                    <a:lumMod val="50000"/>
                  </a:schemeClr>
                </a:solidFill>
              </a:rPr>
              <a:t>peygamberlerin sonuncusu </a:t>
            </a:r>
            <a:r>
              <a:rPr lang="tr-TR" sz="3600" dirty="0">
                <a:solidFill>
                  <a:schemeClr val="tx1"/>
                </a:solidFill>
              </a:rPr>
              <a:t>olan Hz. Muhammed’e peygamberlik görevi bu mübarek ayda verilmiştir.</a:t>
            </a: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11. PEYGAMBERLİK RAMAZAN AYINDA VERİLMİŞTİR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179512" y="1165249"/>
            <a:ext cx="8784976" cy="3415879"/>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EG" sz="7200" dirty="0">
                <a:solidFill>
                  <a:schemeClr val="tx1"/>
                </a:solidFill>
                <a:latin typeface="HASENAT" panose="01000600020000020003" pitchFamily="2" charset="-78"/>
                <a:cs typeface="HASENAT" panose="01000600020000020003" pitchFamily="2" charset="-78"/>
              </a:rPr>
              <a:t>اَلصِّيَامُ نِصْفُ الصَّبْرِ</a:t>
            </a:r>
            <a:r>
              <a:rPr lang="tr-TR" sz="7200" dirty="0">
                <a:solidFill>
                  <a:schemeClr val="tx1"/>
                </a:solidFill>
                <a:latin typeface="HASENAT" panose="01000600020000020003" pitchFamily="2" charset="-78"/>
                <a:cs typeface="HASENAT" panose="01000600020000020003" pitchFamily="2" charset="-78"/>
              </a:rPr>
              <a:t> </a:t>
            </a:r>
            <a:r>
              <a:rPr lang="tr-TR" sz="6600" dirty="0">
                <a:solidFill>
                  <a:schemeClr val="tx1"/>
                </a:solidFill>
                <a:latin typeface="HASENAT" panose="01000600020000020003" pitchFamily="2" charset="-78"/>
                <a:cs typeface="HASENAT" panose="01000600020000020003" pitchFamily="2" charset="-78"/>
              </a:rPr>
              <a:t> </a:t>
            </a:r>
          </a:p>
          <a:p>
            <a:pPr algn="ctr" fontAlgn="auto">
              <a:spcBef>
                <a:spcPts val="0"/>
              </a:spcBef>
              <a:spcAft>
                <a:spcPts val="0"/>
              </a:spcAft>
              <a:defRPr/>
            </a:pPr>
            <a:r>
              <a:rPr lang="tr-TR" sz="7200" b="1" dirty="0">
                <a:solidFill>
                  <a:schemeClr val="tx1"/>
                </a:solidFill>
              </a:rPr>
              <a:t>"Oruç sabrın yarısıdır</a:t>
            </a:r>
            <a:r>
              <a:rPr lang="tr-TR" sz="7200" b="1" dirty="0" smtClean="0">
                <a:solidFill>
                  <a:schemeClr val="tx1"/>
                </a:solidFill>
              </a:rPr>
              <a:t>."</a:t>
            </a:r>
            <a:endParaRPr lang="tr-TR" sz="7200" dirty="0">
              <a:solidFill>
                <a:schemeClr val="tx1"/>
              </a:solidFill>
            </a:endParaRPr>
          </a:p>
          <a:p>
            <a:pPr algn="ctr" fontAlgn="auto">
              <a:spcBef>
                <a:spcPts val="0"/>
              </a:spcBef>
              <a:spcAft>
                <a:spcPts val="0"/>
              </a:spcAft>
              <a:defRPr/>
            </a:pPr>
            <a:r>
              <a:rPr lang="tr-TR" sz="1400" dirty="0">
                <a:solidFill>
                  <a:schemeClr val="tx1"/>
                </a:solidFill>
              </a:rPr>
              <a:t>(</a:t>
            </a:r>
            <a:r>
              <a:rPr lang="tr-TR" sz="1400" dirty="0" err="1">
                <a:solidFill>
                  <a:schemeClr val="tx1"/>
                </a:solidFill>
              </a:rPr>
              <a:t>İbn</a:t>
            </a:r>
            <a:r>
              <a:rPr lang="tr-TR" sz="1400" dirty="0">
                <a:solidFill>
                  <a:schemeClr val="tx1"/>
                </a:solidFill>
              </a:rPr>
              <a:t> </a:t>
            </a:r>
            <a:r>
              <a:rPr lang="tr-TR" sz="1400" dirty="0" err="1">
                <a:solidFill>
                  <a:schemeClr val="tx1"/>
                </a:solidFill>
              </a:rPr>
              <a:t>Mâce</a:t>
            </a:r>
            <a:r>
              <a:rPr lang="tr-TR" sz="1400" dirty="0">
                <a:solidFill>
                  <a:schemeClr val="tx1"/>
                </a:solidFill>
              </a:rPr>
              <a:t>, </a:t>
            </a:r>
            <a:r>
              <a:rPr lang="tr-TR" sz="1400" dirty="0" err="1">
                <a:solidFill>
                  <a:schemeClr val="tx1"/>
                </a:solidFill>
              </a:rPr>
              <a:t>Sıyâm</a:t>
            </a:r>
            <a:r>
              <a:rPr lang="tr-TR" sz="1400" dirty="0">
                <a:solidFill>
                  <a:schemeClr val="tx1"/>
                </a:solidFill>
              </a:rPr>
              <a:t> 44)</a:t>
            </a: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12. RAMAZAN SABIR AYIDIR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179512" y="1165249"/>
            <a:ext cx="8856984" cy="5576119"/>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SA" sz="2800" dirty="0">
                <a:solidFill>
                  <a:schemeClr val="tx1"/>
                </a:solidFill>
                <a:latin typeface="HASENAT" panose="01000600020000020003" pitchFamily="2" charset="-78"/>
                <a:cs typeface="HASENAT" panose="01000600020000020003" pitchFamily="2" charset="-78"/>
              </a:rPr>
              <a:t>كَانَ رَسُولُ اللهِ ، صَلَّى اللهُ عَلَيْهِ وَسَلَّم ، أَجْوَدَ النَّاسِ ، وَكَانَ أَجْوَدُ مَا يَكُونُ في رَمَضَانَ حِينَ يَلْقَاهُ جِبْرِيلُ ، وَكَانَ جِبْرِيلُ يَلْقَاهُ في كُلِّ لَيْلَةٍ مِنْ رَمَضَانَ فَيُدَارِسُهُ القُرْآنَ ، فَلَرَسُولُ اللهِ ، صَلَّى اللهُ عَلَيْهِ وَسَلَّم ، حِينَ يَلْقَاهُ جِبْرِيلُ أَجْوَدُ بِالخَيْرِ مِنَ الرِّيحِ المُرْسَلَةِ »</a:t>
            </a:r>
            <a:endParaRPr lang="tr-TR" sz="28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1200" dirty="0">
                <a:solidFill>
                  <a:schemeClr val="tx1"/>
                </a:solidFill>
              </a:rPr>
              <a:t> </a:t>
            </a:r>
          </a:p>
          <a:p>
            <a:pPr algn="ctr" fontAlgn="auto">
              <a:spcBef>
                <a:spcPts val="0"/>
              </a:spcBef>
              <a:spcAft>
                <a:spcPts val="0"/>
              </a:spcAft>
              <a:defRPr/>
            </a:pPr>
            <a:r>
              <a:rPr lang="tr-TR" b="1" dirty="0">
                <a:solidFill>
                  <a:schemeClr val="tx1"/>
                </a:solidFill>
                <a:latin typeface="Times New Roman" panose="02020603050405020304" pitchFamily="18" charset="0"/>
                <a:cs typeface="Times New Roman" panose="02020603050405020304" pitchFamily="18" charset="0"/>
              </a:rPr>
              <a:t> </a:t>
            </a:r>
            <a:r>
              <a:rPr lang="tr-TR" b="1" dirty="0" err="1">
                <a:solidFill>
                  <a:schemeClr val="tx1"/>
                </a:solidFill>
                <a:latin typeface="Times New Roman" panose="02020603050405020304" pitchFamily="18" charset="0"/>
                <a:cs typeface="Times New Roman" panose="02020603050405020304" pitchFamily="18" charset="0"/>
              </a:rPr>
              <a:t>İbni</a:t>
            </a:r>
            <a:r>
              <a:rPr lang="tr-TR" b="1" dirty="0">
                <a:solidFill>
                  <a:schemeClr val="tx1"/>
                </a:solidFill>
                <a:latin typeface="Times New Roman" panose="02020603050405020304" pitchFamily="18" charset="0"/>
                <a:cs typeface="Times New Roman" panose="02020603050405020304" pitchFamily="18" charset="0"/>
              </a:rPr>
              <a:t> Abbas (RA) Peygamberimiz (SAV)’in Ramazan hayatını şöyle </a:t>
            </a:r>
            <a:r>
              <a:rPr lang="tr-TR" b="1" dirty="0" smtClean="0">
                <a:solidFill>
                  <a:schemeClr val="tx1"/>
                </a:solidFill>
                <a:latin typeface="Times New Roman" panose="02020603050405020304" pitchFamily="18" charset="0"/>
                <a:cs typeface="Times New Roman" panose="02020603050405020304" pitchFamily="18" charset="0"/>
              </a:rPr>
              <a:t>anlatır:</a:t>
            </a:r>
          </a:p>
          <a:p>
            <a:pPr algn="ctr" fontAlgn="auto">
              <a:spcBef>
                <a:spcPts val="0"/>
              </a:spcBef>
              <a:spcAft>
                <a:spcPts val="0"/>
              </a:spcAft>
              <a:defRPr/>
            </a:pPr>
            <a:r>
              <a:rPr lang="tr-TR" sz="2400" dirty="0" smtClean="0">
                <a:solidFill>
                  <a:schemeClr val="tx1"/>
                </a:solidFill>
                <a:latin typeface="Times New Roman" panose="02020603050405020304" pitchFamily="18" charset="0"/>
                <a:cs typeface="Times New Roman" panose="02020603050405020304" pitchFamily="18" charset="0"/>
              </a:rPr>
              <a:t>“</a:t>
            </a:r>
            <a:r>
              <a:rPr lang="tr-TR" sz="2400" dirty="0" err="1" smtClean="0">
                <a:solidFill>
                  <a:srgbClr val="FF0000"/>
                </a:solidFill>
                <a:latin typeface="Times New Roman" panose="02020603050405020304" pitchFamily="18" charset="0"/>
                <a:cs typeface="Times New Roman" panose="02020603050405020304" pitchFamily="18" charset="0"/>
              </a:rPr>
              <a:t>Resûllullah</a:t>
            </a:r>
            <a:r>
              <a:rPr lang="tr-TR" sz="2400" dirty="0" smtClean="0">
                <a:solidFill>
                  <a:srgbClr val="FF0000"/>
                </a:solidFill>
                <a:latin typeface="Times New Roman" panose="02020603050405020304" pitchFamily="18" charset="0"/>
                <a:cs typeface="Times New Roman" panose="02020603050405020304" pitchFamily="18" charset="0"/>
              </a:rPr>
              <a:t> </a:t>
            </a:r>
            <a:r>
              <a:rPr lang="tr-TR" sz="2400" i="1" dirty="0" err="1">
                <a:solidFill>
                  <a:srgbClr val="FF0000"/>
                </a:solidFill>
                <a:latin typeface="Times New Roman" panose="02020603050405020304" pitchFamily="18" charset="0"/>
                <a:cs typeface="Times New Roman" panose="02020603050405020304" pitchFamily="18" charset="0"/>
              </a:rPr>
              <a:t>sallallahu</a:t>
            </a:r>
            <a:r>
              <a:rPr lang="tr-TR" sz="2400" i="1" dirty="0">
                <a:solidFill>
                  <a:srgbClr val="FF0000"/>
                </a:solidFill>
                <a:latin typeface="Times New Roman" panose="02020603050405020304" pitchFamily="18" charset="0"/>
                <a:cs typeface="Times New Roman" panose="02020603050405020304" pitchFamily="18" charset="0"/>
              </a:rPr>
              <a:t> aleyhi ve </a:t>
            </a:r>
            <a:r>
              <a:rPr lang="tr-TR" sz="2400" i="1" dirty="0" err="1">
                <a:solidFill>
                  <a:srgbClr val="FF0000"/>
                </a:solidFill>
                <a:latin typeface="Times New Roman" panose="02020603050405020304" pitchFamily="18" charset="0"/>
                <a:cs typeface="Times New Roman" panose="02020603050405020304" pitchFamily="18" charset="0"/>
              </a:rPr>
              <a:t>sellem</a:t>
            </a:r>
            <a:r>
              <a:rPr lang="tr-TR" sz="2400" dirty="0">
                <a:solidFill>
                  <a:srgbClr val="FF0000"/>
                </a:solidFill>
                <a:latin typeface="Times New Roman" panose="02020603050405020304" pitchFamily="18" charset="0"/>
                <a:cs typeface="Times New Roman" panose="02020603050405020304" pitchFamily="18" charset="0"/>
              </a:rPr>
              <a:t> insanların en cömerdi idi. </a:t>
            </a:r>
            <a:endParaRPr lang="tr-TR" sz="2400" dirty="0" smtClean="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tr-TR" sz="2400" dirty="0" smtClean="0">
                <a:solidFill>
                  <a:srgbClr val="0070C0"/>
                </a:solidFill>
                <a:latin typeface="Times New Roman" panose="02020603050405020304" pitchFamily="18" charset="0"/>
                <a:cs typeface="Times New Roman" panose="02020603050405020304" pitchFamily="18" charset="0"/>
              </a:rPr>
              <a:t>Onun </a:t>
            </a:r>
            <a:r>
              <a:rPr lang="tr-TR" sz="2400" dirty="0">
                <a:solidFill>
                  <a:srgbClr val="0070C0"/>
                </a:solidFill>
                <a:latin typeface="Times New Roman" panose="02020603050405020304" pitchFamily="18" charset="0"/>
                <a:cs typeface="Times New Roman" panose="02020603050405020304" pitchFamily="18" charset="0"/>
              </a:rPr>
              <a:t>en cömert olduğu anlar da ramazanda </a:t>
            </a:r>
            <a:r>
              <a:rPr lang="tr-TR" sz="2400" dirty="0" err="1">
                <a:solidFill>
                  <a:srgbClr val="0070C0"/>
                </a:solidFill>
                <a:latin typeface="Times New Roman" panose="02020603050405020304" pitchFamily="18" charset="0"/>
                <a:cs typeface="Times New Roman" panose="02020603050405020304" pitchFamily="18" charset="0"/>
              </a:rPr>
              <a:t>Cebrâil'in</a:t>
            </a:r>
            <a:r>
              <a:rPr lang="tr-TR" sz="2400" dirty="0">
                <a:solidFill>
                  <a:srgbClr val="0070C0"/>
                </a:solidFill>
                <a:latin typeface="Times New Roman" panose="02020603050405020304" pitchFamily="18" charset="0"/>
                <a:cs typeface="Times New Roman" panose="02020603050405020304" pitchFamily="18" charset="0"/>
              </a:rPr>
              <a:t>, kendisi ile buluştuğu zamanlardı. </a:t>
            </a:r>
            <a:endParaRPr lang="tr-TR" sz="2400" dirty="0" smtClean="0">
              <a:solidFill>
                <a:srgbClr val="0070C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tr-TR" sz="2800" dirty="0" err="1" smtClean="0">
                <a:solidFill>
                  <a:srgbClr val="00B050"/>
                </a:solidFill>
                <a:latin typeface="Times New Roman" panose="02020603050405020304" pitchFamily="18" charset="0"/>
                <a:cs typeface="Times New Roman" panose="02020603050405020304" pitchFamily="18" charset="0"/>
              </a:rPr>
              <a:t>Cebrâil</a:t>
            </a:r>
            <a:r>
              <a:rPr lang="tr-TR" sz="2800" dirty="0" smtClean="0">
                <a:solidFill>
                  <a:srgbClr val="00B050"/>
                </a:solidFill>
                <a:latin typeface="Times New Roman" panose="02020603050405020304" pitchFamily="18" charset="0"/>
                <a:cs typeface="Times New Roman" panose="02020603050405020304" pitchFamily="18" charset="0"/>
              </a:rPr>
              <a:t> </a:t>
            </a:r>
            <a:r>
              <a:rPr lang="tr-TR" sz="2800" i="1" dirty="0" err="1">
                <a:solidFill>
                  <a:srgbClr val="00B050"/>
                </a:solidFill>
                <a:latin typeface="Times New Roman" panose="02020603050405020304" pitchFamily="18" charset="0"/>
                <a:cs typeface="Times New Roman" panose="02020603050405020304" pitchFamily="18" charset="0"/>
              </a:rPr>
              <a:t>aleyhisselâm</a:t>
            </a:r>
            <a:r>
              <a:rPr lang="tr-TR" sz="2800" dirty="0">
                <a:solidFill>
                  <a:srgbClr val="00B050"/>
                </a:solidFill>
                <a:latin typeface="Times New Roman" panose="02020603050405020304" pitchFamily="18" charset="0"/>
                <a:cs typeface="Times New Roman" panose="02020603050405020304" pitchFamily="18" charset="0"/>
              </a:rPr>
              <a:t>, ramazanın her gecesinde Hz. Peygamber ile buluşur, (karşılıklı) Kur'an okurlardı. </a:t>
            </a:r>
            <a:endParaRPr lang="tr-TR" sz="2800" dirty="0" smtClean="0">
              <a:solidFill>
                <a:srgbClr val="00B05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tr-TR" sz="2400" dirty="0" smtClean="0">
                <a:solidFill>
                  <a:schemeClr val="tx1"/>
                </a:solidFill>
                <a:latin typeface="Times New Roman" panose="02020603050405020304" pitchFamily="18" charset="0"/>
                <a:cs typeface="Times New Roman" panose="02020603050405020304" pitchFamily="18" charset="0"/>
              </a:rPr>
              <a:t>Bundan </a:t>
            </a:r>
            <a:r>
              <a:rPr lang="tr-TR" sz="2400" dirty="0">
                <a:solidFill>
                  <a:schemeClr val="tx1"/>
                </a:solidFill>
                <a:latin typeface="Times New Roman" panose="02020603050405020304" pitchFamily="18" charset="0"/>
                <a:cs typeface="Times New Roman" panose="02020603050405020304" pitchFamily="18" charset="0"/>
              </a:rPr>
              <a:t>dolayı </a:t>
            </a:r>
            <a:r>
              <a:rPr lang="tr-TR" sz="2400" dirty="0" err="1">
                <a:solidFill>
                  <a:schemeClr val="tx1"/>
                </a:solidFill>
                <a:latin typeface="Times New Roman" panose="02020603050405020304" pitchFamily="18" charset="0"/>
                <a:cs typeface="Times New Roman" panose="02020603050405020304" pitchFamily="18" charset="0"/>
              </a:rPr>
              <a:t>Resûlullah</a:t>
            </a:r>
            <a:r>
              <a:rPr lang="tr-TR" sz="2400" dirty="0">
                <a:solidFill>
                  <a:schemeClr val="tx1"/>
                </a:solidFill>
                <a:latin typeface="Times New Roman" panose="02020603050405020304" pitchFamily="18" charset="0"/>
                <a:cs typeface="Times New Roman" panose="02020603050405020304" pitchFamily="18" charset="0"/>
              </a:rPr>
              <a:t> </a:t>
            </a:r>
            <a:r>
              <a:rPr lang="tr-TR" sz="2400" i="1" dirty="0" err="1">
                <a:solidFill>
                  <a:schemeClr val="tx1"/>
                </a:solidFill>
                <a:latin typeface="Times New Roman" panose="02020603050405020304" pitchFamily="18" charset="0"/>
                <a:cs typeface="Times New Roman" panose="02020603050405020304" pitchFamily="18" charset="0"/>
              </a:rPr>
              <a:t>sallallahu</a:t>
            </a:r>
            <a:r>
              <a:rPr lang="tr-TR" sz="2400" i="1" dirty="0">
                <a:solidFill>
                  <a:schemeClr val="tx1"/>
                </a:solidFill>
                <a:latin typeface="Times New Roman" panose="02020603050405020304" pitchFamily="18" charset="0"/>
                <a:cs typeface="Times New Roman" panose="02020603050405020304" pitchFamily="18" charset="0"/>
              </a:rPr>
              <a:t> aleyhi ve </a:t>
            </a:r>
            <a:r>
              <a:rPr lang="tr-TR" sz="2400" i="1" dirty="0" err="1">
                <a:solidFill>
                  <a:schemeClr val="tx1"/>
                </a:solidFill>
                <a:latin typeface="Times New Roman" panose="02020603050405020304" pitchFamily="18" charset="0"/>
                <a:cs typeface="Times New Roman" panose="02020603050405020304" pitchFamily="18" charset="0"/>
              </a:rPr>
              <a:t>sellem</a:t>
            </a:r>
            <a:r>
              <a:rPr lang="tr-TR" sz="2400" dirty="0">
                <a:solidFill>
                  <a:schemeClr val="tx1"/>
                </a:solidFill>
                <a:latin typeface="Times New Roman" panose="02020603050405020304" pitchFamily="18" charset="0"/>
                <a:cs typeface="Times New Roman" panose="02020603050405020304" pitchFamily="18" charset="0"/>
              </a:rPr>
              <a:t> </a:t>
            </a:r>
            <a:r>
              <a:rPr lang="tr-TR" sz="2400" dirty="0" err="1">
                <a:solidFill>
                  <a:schemeClr val="tx1"/>
                </a:solidFill>
                <a:latin typeface="Times New Roman" panose="02020603050405020304" pitchFamily="18" charset="0"/>
                <a:cs typeface="Times New Roman" panose="02020603050405020304" pitchFamily="18" charset="0"/>
              </a:rPr>
              <a:t>Cebrâil</a:t>
            </a:r>
            <a:r>
              <a:rPr lang="tr-TR" sz="2400" dirty="0">
                <a:solidFill>
                  <a:schemeClr val="tx1"/>
                </a:solidFill>
                <a:latin typeface="Times New Roman" panose="02020603050405020304" pitchFamily="18" charset="0"/>
                <a:cs typeface="Times New Roman" panose="02020603050405020304" pitchFamily="18" charset="0"/>
              </a:rPr>
              <a:t> ile buluştuğunda, </a:t>
            </a:r>
            <a:r>
              <a:rPr lang="tr-TR" sz="3200" b="1" dirty="0" smtClean="0">
                <a:solidFill>
                  <a:srgbClr val="7030A0"/>
                </a:solidFill>
                <a:latin typeface="Times New Roman" panose="02020603050405020304" pitchFamily="18" charset="0"/>
                <a:cs typeface="Times New Roman" panose="02020603050405020304" pitchFamily="18" charset="0"/>
              </a:rPr>
              <a:t>esmek </a:t>
            </a:r>
            <a:r>
              <a:rPr lang="tr-TR" sz="3200" b="1" dirty="0">
                <a:solidFill>
                  <a:srgbClr val="7030A0"/>
                </a:solidFill>
                <a:latin typeface="Times New Roman" panose="02020603050405020304" pitchFamily="18" charset="0"/>
                <a:cs typeface="Times New Roman" panose="02020603050405020304" pitchFamily="18" charset="0"/>
              </a:rPr>
              <a:t>için engel tanımayan bereketli rüzgârdan daha cömert davranırdı</a:t>
            </a:r>
            <a:r>
              <a:rPr lang="tr-TR" sz="2400" dirty="0" smtClean="0">
                <a:solidFill>
                  <a:schemeClr val="tx1"/>
                </a:solidFill>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tr-TR" sz="1100" dirty="0" smtClean="0">
                <a:solidFill>
                  <a:schemeClr val="tx1"/>
                </a:solidFill>
              </a:rPr>
              <a:t>(</a:t>
            </a:r>
            <a:r>
              <a:rPr lang="tr-TR" sz="1100" dirty="0" err="1">
                <a:solidFill>
                  <a:schemeClr val="tx1"/>
                </a:solidFill>
              </a:rPr>
              <a:t>Buhârî</a:t>
            </a:r>
            <a:r>
              <a:rPr lang="tr-TR" sz="1100" dirty="0">
                <a:solidFill>
                  <a:schemeClr val="tx1"/>
                </a:solidFill>
              </a:rPr>
              <a:t>, </a:t>
            </a:r>
            <a:r>
              <a:rPr lang="tr-TR" sz="1100" dirty="0" err="1">
                <a:solidFill>
                  <a:schemeClr val="tx1"/>
                </a:solidFill>
              </a:rPr>
              <a:t>Bedü'l</a:t>
            </a:r>
            <a:r>
              <a:rPr lang="tr-TR" sz="1100" dirty="0">
                <a:solidFill>
                  <a:schemeClr val="tx1"/>
                </a:solidFill>
              </a:rPr>
              <a:t>–</a:t>
            </a:r>
            <a:r>
              <a:rPr lang="tr-TR" sz="1100" dirty="0" err="1">
                <a:solidFill>
                  <a:schemeClr val="tx1"/>
                </a:solidFill>
              </a:rPr>
              <a:t>vahy</a:t>
            </a:r>
            <a:r>
              <a:rPr lang="tr-TR" sz="1100" dirty="0">
                <a:solidFill>
                  <a:schemeClr val="tx1"/>
                </a:solidFill>
              </a:rPr>
              <a:t> 5, 6, </a:t>
            </a:r>
            <a:r>
              <a:rPr lang="tr-TR" sz="1100" dirty="0" err="1">
                <a:solidFill>
                  <a:schemeClr val="tx1"/>
                </a:solidFill>
              </a:rPr>
              <a:t>Savm</a:t>
            </a:r>
            <a:r>
              <a:rPr lang="tr-TR" sz="1100" dirty="0">
                <a:solidFill>
                  <a:schemeClr val="tx1"/>
                </a:solidFill>
              </a:rPr>
              <a:t> 7; Müslim, </a:t>
            </a:r>
            <a:r>
              <a:rPr lang="tr-TR" sz="1100" dirty="0" err="1">
                <a:solidFill>
                  <a:schemeClr val="tx1"/>
                </a:solidFill>
              </a:rPr>
              <a:t>Fezâil</a:t>
            </a:r>
            <a:r>
              <a:rPr lang="tr-TR" sz="1100" dirty="0">
                <a:solidFill>
                  <a:schemeClr val="tx1"/>
                </a:solidFill>
              </a:rPr>
              <a:t> 48, 50)</a:t>
            </a:r>
          </a:p>
        </p:txBody>
      </p:sp>
      <p:sp>
        <p:nvSpPr>
          <p:cNvPr id="5"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13. RAMAZAN HER ŞEYİ PAYLAŞMA AYIDIR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179512" y="1165249"/>
            <a:ext cx="8712968" cy="3919935"/>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ar-SA" sz="4400" dirty="0" smtClean="0">
                <a:solidFill>
                  <a:schemeClr val="tx1"/>
                </a:solidFill>
                <a:latin typeface="HASENAT" panose="01000600020000020003" pitchFamily="2" charset="-78"/>
                <a:cs typeface="HASENAT" panose="01000600020000020003" pitchFamily="2" charset="-78"/>
              </a:rPr>
              <a:t>وَأىُّ  </a:t>
            </a:r>
            <a:r>
              <a:rPr lang="ar-SA" sz="4400" dirty="0">
                <a:solidFill>
                  <a:schemeClr val="tx1"/>
                </a:solidFill>
                <a:latin typeface="HASENAT" panose="01000600020000020003" pitchFamily="2" charset="-78"/>
                <a:cs typeface="HASENAT" panose="01000600020000020003" pitchFamily="2" charset="-78"/>
              </a:rPr>
              <a:t>الصَّدقةِ أفْضَلُ؟ قَالَ فِى رَمَضانَ. </a:t>
            </a:r>
            <a:endParaRPr lang="tr-TR" sz="4400" dirty="0">
              <a:solidFill>
                <a:schemeClr val="tx1"/>
              </a:solidFill>
              <a:latin typeface="HASENAT" panose="01000600020000020003" pitchFamily="2" charset="-78"/>
              <a:cs typeface="HASENAT" panose="01000600020000020003" pitchFamily="2" charset="-78"/>
            </a:endParaRPr>
          </a:p>
          <a:p>
            <a:pPr algn="ctr"/>
            <a:r>
              <a:rPr lang="tr-TR" sz="2800" dirty="0">
                <a:solidFill>
                  <a:schemeClr val="tx1"/>
                </a:solidFill>
                <a:latin typeface="Times New Roman" panose="02020603050405020304" pitchFamily="18" charset="0"/>
                <a:cs typeface="Times New Roman" panose="02020603050405020304" pitchFamily="18" charset="0"/>
              </a:rPr>
              <a:t>Peygamberimize </a:t>
            </a:r>
            <a:r>
              <a:rPr lang="tr-TR" sz="2800" dirty="0" smtClean="0">
                <a:solidFill>
                  <a:schemeClr val="tx1"/>
                </a:solidFill>
                <a:latin typeface="Times New Roman" panose="02020603050405020304" pitchFamily="18" charset="0"/>
                <a:cs typeface="Times New Roman" panose="02020603050405020304" pitchFamily="18" charset="0"/>
              </a:rPr>
              <a:t>soruldu ki: </a:t>
            </a:r>
          </a:p>
          <a:p>
            <a:pPr algn="ctr"/>
            <a:r>
              <a:rPr lang="tr-TR" sz="54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«Hangi </a:t>
            </a:r>
            <a:r>
              <a:rPr lang="tr-TR" sz="54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sadaka faziletlidir</a:t>
            </a:r>
            <a:r>
              <a:rPr lang="tr-TR" sz="54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endParaRPr lang="tr-TR" sz="54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r>
              <a:rPr lang="tr-TR"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tr-TR"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Ramazanda verilen </a:t>
            </a:r>
            <a:r>
              <a:rPr lang="tr-TR"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sadakadır</a:t>
            </a:r>
            <a:r>
              <a:rPr lang="tr-TR"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p>
          <a:p>
            <a:pPr algn="ctr"/>
            <a:r>
              <a:rPr lang="tr-TR" sz="2000" dirty="0" smtClean="0">
                <a:solidFill>
                  <a:schemeClr val="tx1"/>
                </a:solidFill>
                <a:latin typeface="Times New Roman" panose="02020603050405020304" pitchFamily="18" charset="0"/>
                <a:cs typeface="Times New Roman" panose="02020603050405020304" pitchFamily="18" charset="0"/>
              </a:rPr>
              <a:t>diye </a:t>
            </a:r>
            <a:r>
              <a:rPr lang="tr-TR" sz="2000" dirty="0">
                <a:solidFill>
                  <a:schemeClr val="tx1"/>
                </a:solidFill>
                <a:latin typeface="Times New Roman" panose="02020603050405020304" pitchFamily="18" charset="0"/>
                <a:cs typeface="Times New Roman" panose="02020603050405020304" pitchFamily="18" charset="0"/>
              </a:rPr>
              <a:t>cevap verdi</a:t>
            </a:r>
            <a:r>
              <a:rPr lang="tr-TR" sz="3200" dirty="0" smtClean="0">
                <a:solidFill>
                  <a:schemeClr val="tx1"/>
                </a:solidFill>
                <a:latin typeface="Times New Roman" panose="02020603050405020304" pitchFamily="18" charset="0"/>
                <a:cs typeface="Times New Roman" panose="02020603050405020304" pitchFamily="18" charset="0"/>
              </a:rPr>
              <a:t>. </a:t>
            </a:r>
            <a:r>
              <a:rPr lang="tr-TR" sz="1400" dirty="0" smtClean="0">
                <a:solidFill>
                  <a:schemeClr val="tx1"/>
                </a:solidFill>
                <a:latin typeface="Times New Roman" panose="02020603050405020304" pitchFamily="18" charset="0"/>
                <a:cs typeface="Times New Roman" panose="02020603050405020304" pitchFamily="18" charset="0"/>
              </a:rPr>
              <a:t>(</a:t>
            </a:r>
            <a:r>
              <a:rPr lang="tr-TR" sz="1400" dirty="0" err="1">
                <a:solidFill>
                  <a:schemeClr val="tx1"/>
                </a:solidFill>
                <a:latin typeface="Times New Roman" panose="02020603050405020304" pitchFamily="18" charset="0"/>
                <a:cs typeface="Times New Roman" panose="02020603050405020304" pitchFamily="18" charset="0"/>
              </a:rPr>
              <a:t>Tirmizî</a:t>
            </a:r>
            <a:r>
              <a:rPr lang="tr-TR" sz="1400" dirty="0">
                <a:solidFill>
                  <a:schemeClr val="tx1"/>
                </a:solidFill>
                <a:latin typeface="Times New Roman" panose="02020603050405020304" pitchFamily="18" charset="0"/>
                <a:cs typeface="Times New Roman" panose="02020603050405020304" pitchFamily="18" charset="0"/>
              </a:rPr>
              <a:t>, Zekat, 28</a:t>
            </a:r>
            <a:r>
              <a:rPr lang="tr-TR" sz="1400" dirty="0" smtClean="0">
                <a:solidFill>
                  <a:schemeClr val="tx1"/>
                </a:solidFill>
                <a:latin typeface="Times New Roman" panose="02020603050405020304" pitchFamily="18" charset="0"/>
                <a:cs typeface="Times New Roman" panose="02020603050405020304" pitchFamily="18" charset="0"/>
              </a:rPr>
              <a:t>)</a:t>
            </a:r>
            <a:endParaRPr lang="tr-TR" sz="2400" b="1" dirty="0" smtClean="0">
              <a:solidFill>
                <a:srgbClr val="00B050"/>
              </a:solidFill>
            </a:endParaRP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13. RAMAZAN HER ŞEYİ PAYLAŞMA AYIDIR</a:t>
            </a:r>
          </a:p>
        </p:txBody>
      </p:sp>
    </p:spTree>
    <p:extLst>
      <p:ext uri="{BB962C8B-B14F-4D97-AF65-F5344CB8AC3E}">
        <p14:creationId xmlns:p14="http://schemas.microsoft.com/office/powerpoint/2010/main" val="19629124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251520" y="1165249"/>
            <a:ext cx="8640960" cy="5576119"/>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tr-TR" sz="2400" b="1" dirty="0">
                <a:solidFill>
                  <a:schemeClr val="tx1"/>
                </a:solidFill>
              </a:rPr>
              <a:t>Ramazan, hayırlarda yarışılan, takvada yardımlaşılan ve </a:t>
            </a:r>
            <a:r>
              <a:rPr lang="tr-TR" sz="2400" b="1" dirty="0" err="1">
                <a:solidFill>
                  <a:schemeClr val="tx1"/>
                </a:solidFill>
              </a:rPr>
              <a:t>salih</a:t>
            </a:r>
            <a:r>
              <a:rPr lang="tr-TR" sz="2400" b="1" dirty="0">
                <a:solidFill>
                  <a:schemeClr val="tx1"/>
                </a:solidFill>
              </a:rPr>
              <a:t> amellerin çoğaltılması gereken bir aydır.</a:t>
            </a:r>
            <a:endParaRPr lang="tr-TR" sz="2400" dirty="0">
              <a:solidFill>
                <a:schemeClr val="tx1"/>
              </a:solidFill>
            </a:endParaRPr>
          </a:p>
          <a:p>
            <a:pPr algn="just"/>
            <a:r>
              <a:rPr lang="tr-TR" sz="2400" dirty="0">
                <a:solidFill>
                  <a:schemeClr val="tx1"/>
                </a:solidFill>
              </a:rPr>
              <a:t>“Ramazan ayı bütün bereketi ile size geliyor. </a:t>
            </a:r>
            <a:endParaRPr lang="tr-TR" sz="2400" dirty="0" smtClean="0">
              <a:solidFill>
                <a:schemeClr val="tx1"/>
              </a:solidFill>
            </a:endParaRPr>
          </a:p>
          <a:p>
            <a:pPr algn="just"/>
            <a:r>
              <a:rPr lang="tr-TR" sz="2400" dirty="0" smtClean="0">
                <a:solidFill>
                  <a:schemeClr val="tx1"/>
                </a:solidFill>
              </a:rPr>
              <a:t>Allah </a:t>
            </a:r>
            <a:r>
              <a:rPr lang="tr-TR" sz="2400" dirty="0">
                <a:solidFill>
                  <a:schemeClr val="tx1"/>
                </a:solidFill>
              </a:rPr>
              <a:t>o ayda sizi zengin kılar, bundan dolayı size rahmet indirir. </a:t>
            </a:r>
            <a:endParaRPr lang="tr-TR" sz="2400" dirty="0" smtClean="0">
              <a:solidFill>
                <a:schemeClr val="tx1"/>
              </a:solidFill>
            </a:endParaRPr>
          </a:p>
          <a:p>
            <a:pPr algn="just"/>
            <a:r>
              <a:rPr lang="tr-TR" sz="2400" dirty="0" smtClean="0">
                <a:solidFill>
                  <a:schemeClr val="tx1"/>
                </a:solidFill>
              </a:rPr>
              <a:t>Hataları </a:t>
            </a:r>
            <a:r>
              <a:rPr lang="tr-TR" sz="2400" dirty="0">
                <a:solidFill>
                  <a:schemeClr val="tx1"/>
                </a:solidFill>
              </a:rPr>
              <a:t>yok eder, o ayda duaları çokça kabul eder. </a:t>
            </a:r>
            <a:endParaRPr lang="tr-TR" sz="2400" dirty="0" smtClean="0">
              <a:solidFill>
                <a:schemeClr val="tx1"/>
              </a:solidFill>
            </a:endParaRPr>
          </a:p>
          <a:p>
            <a:pPr algn="just"/>
            <a:r>
              <a:rPr lang="tr-TR" sz="2400" b="1" dirty="0" err="1" smtClean="0">
                <a:solidFill>
                  <a:srgbClr val="FF0000"/>
                </a:solidFill>
              </a:rPr>
              <a:t>Allahu</a:t>
            </a:r>
            <a:r>
              <a:rPr lang="tr-TR" sz="2400" b="1" dirty="0" smtClean="0">
                <a:solidFill>
                  <a:srgbClr val="FF0000"/>
                </a:solidFill>
              </a:rPr>
              <a:t> </a:t>
            </a:r>
            <a:r>
              <a:rPr lang="tr-TR" sz="2400" b="1" dirty="0" err="1">
                <a:solidFill>
                  <a:srgbClr val="FF0000"/>
                </a:solidFill>
              </a:rPr>
              <a:t>Teâla</a:t>
            </a:r>
            <a:r>
              <a:rPr lang="tr-TR" sz="2400" b="1" dirty="0">
                <a:solidFill>
                  <a:srgbClr val="FF0000"/>
                </a:solidFill>
              </a:rPr>
              <a:t> sizin Ramazan ayında hayırlarla yarış etmenize bakar ve meleklerine karşı sizinle övünür. </a:t>
            </a:r>
            <a:endParaRPr lang="tr-TR" sz="2400" b="1" dirty="0" smtClean="0">
              <a:solidFill>
                <a:srgbClr val="FF0000"/>
              </a:solidFill>
            </a:endParaRPr>
          </a:p>
          <a:p>
            <a:pPr algn="just"/>
            <a:r>
              <a:rPr lang="tr-TR" sz="2400" b="1" dirty="0" smtClean="0">
                <a:solidFill>
                  <a:srgbClr val="7030A0"/>
                </a:solidFill>
              </a:rPr>
              <a:t>O </a:t>
            </a:r>
            <a:r>
              <a:rPr lang="tr-TR" sz="2400" b="1" dirty="0">
                <a:solidFill>
                  <a:srgbClr val="7030A0"/>
                </a:solidFill>
              </a:rPr>
              <a:t>halde iyilik ve hayırdan yana </a:t>
            </a:r>
            <a:r>
              <a:rPr lang="tr-TR" sz="2400" b="1" dirty="0" err="1">
                <a:solidFill>
                  <a:srgbClr val="7030A0"/>
                </a:solidFill>
              </a:rPr>
              <a:t>Allahu</a:t>
            </a:r>
            <a:r>
              <a:rPr lang="tr-TR" sz="2400" b="1" dirty="0">
                <a:solidFill>
                  <a:srgbClr val="7030A0"/>
                </a:solidFill>
              </a:rPr>
              <a:t> </a:t>
            </a:r>
            <a:r>
              <a:rPr lang="tr-TR" sz="2400" b="1" dirty="0" err="1">
                <a:solidFill>
                  <a:srgbClr val="7030A0"/>
                </a:solidFill>
              </a:rPr>
              <a:t>Teâla’ya</a:t>
            </a:r>
            <a:r>
              <a:rPr lang="tr-TR" sz="2400" b="1" dirty="0">
                <a:solidFill>
                  <a:srgbClr val="7030A0"/>
                </a:solidFill>
              </a:rPr>
              <a:t> kendinizi gösterin. </a:t>
            </a:r>
            <a:endParaRPr lang="tr-TR" sz="2400" b="1" dirty="0" smtClean="0">
              <a:solidFill>
                <a:srgbClr val="7030A0"/>
              </a:solidFill>
            </a:endParaRPr>
          </a:p>
          <a:p>
            <a:pPr algn="just"/>
            <a:r>
              <a:rPr lang="tr-TR" sz="2400" dirty="0" smtClean="0">
                <a:solidFill>
                  <a:schemeClr val="tx1"/>
                </a:solidFill>
              </a:rPr>
              <a:t>Ramazan </a:t>
            </a:r>
            <a:r>
              <a:rPr lang="tr-TR" sz="2400" dirty="0">
                <a:solidFill>
                  <a:schemeClr val="tx1"/>
                </a:solidFill>
              </a:rPr>
              <a:t>ayında Allah’ın rahmetinden kendisini mahrum eden bedbaht kimselerden olmayın.” </a:t>
            </a:r>
            <a:endParaRPr lang="tr-TR" sz="2400" dirty="0" smtClean="0">
              <a:solidFill>
                <a:schemeClr val="tx1"/>
              </a:solidFill>
            </a:endParaRPr>
          </a:p>
          <a:p>
            <a:pPr algn="just"/>
            <a:r>
              <a:rPr lang="tr-TR" dirty="0" smtClean="0">
                <a:solidFill>
                  <a:schemeClr val="tx1"/>
                </a:solidFill>
              </a:rPr>
              <a:t>(</a:t>
            </a:r>
            <a:r>
              <a:rPr lang="tr-TR" dirty="0" err="1">
                <a:solidFill>
                  <a:schemeClr val="tx1"/>
                </a:solidFill>
              </a:rPr>
              <a:t>Heysemi</a:t>
            </a:r>
            <a:r>
              <a:rPr lang="tr-TR" dirty="0">
                <a:solidFill>
                  <a:schemeClr val="tx1"/>
                </a:solidFill>
              </a:rPr>
              <a:t>, </a:t>
            </a:r>
            <a:r>
              <a:rPr lang="tr-TR" dirty="0" err="1">
                <a:solidFill>
                  <a:schemeClr val="tx1"/>
                </a:solidFill>
              </a:rPr>
              <a:t>Mecmau’z-Zevâid</a:t>
            </a:r>
            <a:r>
              <a:rPr lang="tr-TR" dirty="0">
                <a:solidFill>
                  <a:schemeClr val="tx1"/>
                </a:solidFill>
              </a:rPr>
              <a:t>, III/344)</a:t>
            </a:r>
          </a:p>
        </p:txBody>
      </p:sp>
      <p:sp>
        <p:nvSpPr>
          <p:cNvPr id="5"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13. RAMAZAN HER ŞEYİ PAYLAŞMA AYIDIR</a:t>
            </a:r>
          </a:p>
        </p:txBody>
      </p:sp>
    </p:spTree>
    <p:extLst>
      <p:ext uri="{BB962C8B-B14F-4D97-AF65-F5344CB8AC3E}">
        <p14:creationId xmlns:p14="http://schemas.microsoft.com/office/powerpoint/2010/main" val="33976195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0" y="908720"/>
            <a:ext cx="9144000" cy="3240360"/>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4400" dirty="0" smtClean="0">
                <a:solidFill>
                  <a:schemeClr val="tx1"/>
                </a:solidFill>
                <a:latin typeface="Times New Roman" pitchFamily="18" charset="0"/>
                <a:cs typeface="Times New Roman" pitchFamily="18" charset="0"/>
              </a:rPr>
              <a:t>“</a:t>
            </a:r>
            <a:r>
              <a:rPr lang="tr-TR" sz="4400" b="1" dirty="0">
                <a:solidFill>
                  <a:srgbClr val="FF0000"/>
                </a:solidFill>
                <a:latin typeface="Times New Roman" pitchFamily="18" charset="0"/>
                <a:cs typeface="Times New Roman" pitchFamily="18" charset="0"/>
              </a:rPr>
              <a:t>Üç kişinin duası geri çevrilmez</a:t>
            </a:r>
            <a:r>
              <a:rPr lang="tr-TR" sz="4400" b="1" dirty="0">
                <a:solidFill>
                  <a:schemeClr val="tx1"/>
                </a:solidFill>
                <a:latin typeface="Times New Roman" pitchFamily="18" charset="0"/>
                <a:cs typeface="Times New Roman" pitchFamily="18" charset="0"/>
              </a:rPr>
              <a:t>. </a:t>
            </a:r>
            <a:endParaRPr lang="tr-TR" sz="4400" b="1" dirty="0" smtClean="0">
              <a:solidFill>
                <a:schemeClr val="tx1"/>
              </a:solidFill>
              <a:latin typeface="Times New Roman" pitchFamily="18" charset="0"/>
              <a:cs typeface="Times New Roman" pitchFamily="18" charset="0"/>
            </a:endParaRPr>
          </a:p>
          <a:p>
            <a:pPr algn="ctr" fontAlgn="auto">
              <a:spcBef>
                <a:spcPts val="0"/>
              </a:spcBef>
              <a:spcAft>
                <a:spcPts val="0"/>
              </a:spcAft>
              <a:defRPr/>
            </a:pPr>
            <a:r>
              <a:rPr lang="tr-TR" sz="4400" b="1" dirty="0" smtClean="0">
                <a:solidFill>
                  <a:srgbClr val="0070C0"/>
                </a:solidFill>
                <a:latin typeface="Times New Roman" pitchFamily="18" charset="0"/>
                <a:cs typeface="Times New Roman" pitchFamily="18" charset="0"/>
              </a:rPr>
              <a:t>İftar </a:t>
            </a:r>
            <a:r>
              <a:rPr lang="tr-TR" sz="4400" b="1" dirty="0">
                <a:solidFill>
                  <a:srgbClr val="0070C0"/>
                </a:solidFill>
                <a:latin typeface="Times New Roman" pitchFamily="18" charset="0"/>
                <a:cs typeface="Times New Roman" pitchFamily="18" charset="0"/>
              </a:rPr>
              <a:t>edinceye kadar oruçlunun,</a:t>
            </a:r>
            <a:r>
              <a:rPr lang="tr-TR" sz="4400" b="1" dirty="0">
                <a:solidFill>
                  <a:schemeClr val="tx1"/>
                </a:solidFill>
                <a:latin typeface="Times New Roman" pitchFamily="18" charset="0"/>
                <a:cs typeface="Times New Roman" pitchFamily="18" charset="0"/>
              </a:rPr>
              <a:t> </a:t>
            </a:r>
            <a:endParaRPr lang="tr-TR" sz="4400" b="1" dirty="0" smtClean="0">
              <a:solidFill>
                <a:schemeClr val="tx1"/>
              </a:solidFill>
              <a:latin typeface="Times New Roman" pitchFamily="18" charset="0"/>
              <a:cs typeface="Times New Roman" pitchFamily="18" charset="0"/>
            </a:endParaRPr>
          </a:p>
          <a:p>
            <a:pPr algn="ctr" fontAlgn="auto">
              <a:spcBef>
                <a:spcPts val="0"/>
              </a:spcBef>
              <a:spcAft>
                <a:spcPts val="0"/>
              </a:spcAft>
              <a:defRPr/>
            </a:pPr>
            <a:r>
              <a:rPr lang="tr-TR" sz="4000" b="1" dirty="0" smtClean="0">
                <a:solidFill>
                  <a:schemeClr val="tx1"/>
                </a:solidFill>
                <a:latin typeface="Times New Roman" pitchFamily="18" charset="0"/>
                <a:cs typeface="Times New Roman" pitchFamily="18" charset="0"/>
              </a:rPr>
              <a:t>Adaletle hükmeden devlet başkanının, </a:t>
            </a:r>
          </a:p>
          <a:p>
            <a:pPr algn="ctr" fontAlgn="auto">
              <a:spcBef>
                <a:spcPts val="0"/>
              </a:spcBef>
              <a:spcAft>
                <a:spcPts val="0"/>
              </a:spcAft>
              <a:defRPr/>
            </a:pPr>
            <a:r>
              <a:rPr lang="tr-TR" sz="4400" b="1" dirty="0" smtClean="0">
                <a:solidFill>
                  <a:srgbClr val="7030A0"/>
                </a:solidFill>
                <a:latin typeface="Times New Roman" pitchFamily="18" charset="0"/>
                <a:cs typeface="Times New Roman" pitchFamily="18" charset="0"/>
              </a:rPr>
              <a:t>Zulme uğrayanın duası.” </a:t>
            </a:r>
          </a:p>
          <a:p>
            <a:pPr algn="ctr" fontAlgn="auto">
              <a:spcBef>
                <a:spcPts val="0"/>
              </a:spcBef>
              <a:spcAft>
                <a:spcPts val="0"/>
              </a:spcAft>
              <a:defRPr/>
            </a:pPr>
            <a:r>
              <a:rPr lang="tr-TR" sz="2000" dirty="0" smtClean="0">
                <a:solidFill>
                  <a:schemeClr val="tx1"/>
                </a:solidFill>
                <a:latin typeface="Times New Roman" pitchFamily="18" charset="0"/>
                <a:cs typeface="Times New Roman" pitchFamily="18" charset="0"/>
              </a:rPr>
              <a:t>(</a:t>
            </a:r>
            <a:r>
              <a:rPr lang="tr-TR" sz="2000" dirty="0" err="1">
                <a:solidFill>
                  <a:schemeClr val="tx1"/>
                </a:solidFill>
              </a:rPr>
              <a:t>Tirmizi</a:t>
            </a:r>
            <a:r>
              <a:rPr lang="tr-TR" sz="2000" dirty="0">
                <a:solidFill>
                  <a:schemeClr val="tx1"/>
                </a:solidFill>
              </a:rPr>
              <a:t>, </a:t>
            </a:r>
            <a:r>
              <a:rPr lang="tr-TR" sz="2000" i="1" dirty="0" err="1">
                <a:solidFill>
                  <a:schemeClr val="tx1"/>
                </a:solidFill>
              </a:rPr>
              <a:t>Deavat</a:t>
            </a:r>
            <a:r>
              <a:rPr lang="tr-TR" sz="2000" i="1" dirty="0">
                <a:solidFill>
                  <a:schemeClr val="tx1"/>
                </a:solidFill>
              </a:rPr>
              <a:t>,</a:t>
            </a:r>
            <a:r>
              <a:rPr lang="tr-TR" sz="2000" dirty="0">
                <a:solidFill>
                  <a:schemeClr val="tx1"/>
                </a:solidFill>
              </a:rPr>
              <a:t> 128, </a:t>
            </a:r>
            <a:r>
              <a:rPr lang="tr-TR" sz="2000" dirty="0" err="1">
                <a:solidFill>
                  <a:schemeClr val="tx1"/>
                </a:solidFill>
              </a:rPr>
              <a:t>İbn</a:t>
            </a:r>
            <a:r>
              <a:rPr lang="tr-TR" sz="2000" dirty="0">
                <a:solidFill>
                  <a:schemeClr val="tx1"/>
                </a:solidFill>
              </a:rPr>
              <a:t> </a:t>
            </a:r>
            <a:r>
              <a:rPr lang="tr-TR" sz="2000" dirty="0" err="1">
                <a:solidFill>
                  <a:schemeClr val="tx1"/>
                </a:solidFill>
              </a:rPr>
              <a:t>Mace</a:t>
            </a:r>
            <a:r>
              <a:rPr lang="tr-TR" sz="2000" dirty="0">
                <a:solidFill>
                  <a:schemeClr val="tx1"/>
                </a:solidFill>
              </a:rPr>
              <a:t>, </a:t>
            </a:r>
            <a:r>
              <a:rPr lang="tr-TR" sz="2000" i="1" dirty="0" err="1">
                <a:solidFill>
                  <a:schemeClr val="tx1"/>
                </a:solidFill>
              </a:rPr>
              <a:t>Sıyam</a:t>
            </a:r>
            <a:r>
              <a:rPr lang="tr-TR" sz="2000" i="1" dirty="0">
                <a:solidFill>
                  <a:schemeClr val="tx1"/>
                </a:solidFill>
              </a:rPr>
              <a:t>,</a:t>
            </a:r>
            <a:r>
              <a:rPr lang="tr-TR" sz="2000" dirty="0">
                <a:solidFill>
                  <a:schemeClr val="tx1"/>
                </a:solidFill>
              </a:rPr>
              <a:t> </a:t>
            </a:r>
            <a:r>
              <a:rPr lang="tr-TR" sz="2000" dirty="0" smtClean="0">
                <a:solidFill>
                  <a:schemeClr val="tx1"/>
                </a:solidFill>
              </a:rPr>
              <a:t>48; </a:t>
            </a:r>
            <a:r>
              <a:rPr lang="tr-TR" sz="2000" dirty="0" err="1" smtClean="0">
                <a:solidFill>
                  <a:schemeClr val="tx1"/>
                </a:solidFill>
                <a:latin typeface="Times New Roman" pitchFamily="18" charset="0"/>
                <a:cs typeface="Times New Roman" pitchFamily="18" charset="0"/>
              </a:rPr>
              <a:t>Müsned</a:t>
            </a:r>
            <a:r>
              <a:rPr lang="tr-TR" sz="2000" dirty="0">
                <a:solidFill>
                  <a:schemeClr val="tx1"/>
                </a:solidFill>
                <a:latin typeface="Times New Roman" pitchFamily="18" charset="0"/>
                <a:cs typeface="Times New Roman" pitchFamily="18" charset="0"/>
              </a:rPr>
              <a:t>, II, 445)</a:t>
            </a:r>
            <a:endParaRPr lang="tr-TR" sz="4400" dirty="0">
              <a:solidFill>
                <a:schemeClr val="tx1"/>
              </a:solidFill>
              <a:latin typeface="Times New Roman" pitchFamily="18" charset="0"/>
              <a:cs typeface="Times New Roman" pitchFamily="18" charset="0"/>
            </a:endParaRP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14.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TEVBE VE DUA AYIDIR</a:t>
            </a:r>
            <a:endPar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dua png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2352" y="4055591"/>
            <a:ext cx="3059296" cy="280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6767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0" y="332656"/>
            <a:ext cx="9144000" cy="3240360"/>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4400" dirty="0" smtClean="0">
                <a:solidFill>
                  <a:schemeClr val="tx1"/>
                </a:solidFill>
                <a:latin typeface="Times New Roman" pitchFamily="18" charset="0"/>
                <a:cs typeface="Times New Roman" pitchFamily="18" charset="0"/>
              </a:rPr>
              <a:t>“</a:t>
            </a:r>
            <a:r>
              <a:rPr lang="tr-TR" sz="4400" b="1" dirty="0">
                <a:solidFill>
                  <a:srgbClr val="FF0000"/>
                </a:solidFill>
                <a:latin typeface="Times New Roman" pitchFamily="18" charset="0"/>
                <a:cs typeface="Times New Roman" pitchFamily="18" charset="0"/>
              </a:rPr>
              <a:t>Üç kişinin duası geri çevrilmez</a:t>
            </a:r>
            <a:r>
              <a:rPr lang="tr-TR" sz="4400" b="1" dirty="0">
                <a:solidFill>
                  <a:schemeClr val="tx1"/>
                </a:solidFill>
                <a:latin typeface="Times New Roman" pitchFamily="18" charset="0"/>
                <a:cs typeface="Times New Roman" pitchFamily="18" charset="0"/>
              </a:rPr>
              <a:t>. </a:t>
            </a:r>
            <a:endParaRPr lang="tr-TR" sz="4400" b="1" dirty="0" smtClean="0">
              <a:solidFill>
                <a:schemeClr val="tx1"/>
              </a:solidFill>
              <a:latin typeface="Times New Roman" pitchFamily="18" charset="0"/>
              <a:cs typeface="Times New Roman" pitchFamily="18" charset="0"/>
            </a:endParaRPr>
          </a:p>
          <a:p>
            <a:pPr algn="ctr" fontAlgn="auto">
              <a:spcBef>
                <a:spcPts val="0"/>
              </a:spcBef>
              <a:spcAft>
                <a:spcPts val="0"/>
              </a:spcAft>
              <a:defRPr/>
            </a:pPr>
            <a:r>
              <a:rPr lang="tr-TR" sz="4400" b="1" dirty="0" smtClean="0">
                <a:solidFill>
                  <a:srgbClr val="0070C0"/>
                </a:solidFill>
                <a:latin typeface="Times New Roman" pitchFamily="18" charset="0"/>
                <a:cs typeface="Times New Roman" pitchFamily="18" charset="0"/>
              </a:rPr>
              <a:t>İftar </a:t>
            </a:r>
            <a:r>
              <a:rPr lang="tr-TR" sz="4400" b="1" dirty="0">
                <a:solidFill>
                  <a:srgbClr val="0070C0"/>
                </a:solidFill>
                <a:latin typeface="Times New Roman" pitchFamily="18" charset="0"/>
                <a:cs typeface="Times New Roman" pitchFamily="18" charset="0"/>
              </a:rPr>
              <a:t>edinceye kadar oruçlunun,</a:t>
            </a:r>
            <a:r>
              <a:rPr lang="tr-TR" sz="4400" b="1" dirty="0">
                <a:solidFill>
                  <a:schemeClr val="tx1"/>
                </a:solidFill>
                <a:latin typeface="Times New Roman" pitchFamily="18" charset="0"/>
                <a:cs typeface="Times New Roman" pitchFamily="18" charset="0"/>
              </a:rPr>
              <a:t> </a:t>
            </a:r>
            <a:endParaRPr lang="tr-TR" sz="4400" b="1" dirty="0" smtClean="0">
              <a:solidFill>
                <a:schemeClr val="tx1"/>
              </a:solidFill>
              <a:latin typeface="Times New Roman" pitchFamily="18" charset="0"/>
              <a:cs typeface="Times New Roman" pitchFamily="18" charset="0"/>
            </a:endParaRPr>
          </a:p>
          <a:p>
            <a:pPr algn="ctr" fontAlgn="auto">
              <a:spcBef>
                <a:spcPts val="0"/>
              </a:spcBef>
              <a:spcAft>
                <a:spcPts val="0"/>
              </a:spcAft>
              <a:defRPr/>
            </a:pPr>
            <a:r>
              <a:rPr lang="tr-TR" sz="4000" b="1" dirty="0" smtClean="0">
                <a:solidFill>
                  <a:schemeClr val="tx1"/>
                </a:solidFill>
                <a:latin typeface="Times New Roman" pitchFamily="18" charset="0"/>
                <a:cs typeface="Times New Roman" pitchFamily="18" charset="0"/>
              </a:rPr>
              <a:t>Adaletle hükmeden devlet başkanının, </a:t>
            </a:r>
          </a:p>
          <a:p>
            <a:pPr algn="ctr" fontAlgn="auto">
              <a:spcBef>
                <a:spcPts val="0"/>
              </a:spcBef>
              <a:spcAft>
                <a:spcPts val="0"/>
              </a:spcAft>
              <a:defRPr/>
            </a:pPr>
            <a:r>
              <a:rPr lang="tr-TR" sz="4400" b="1" dirty="0" smtClean="0">
                <a:solidFill>
                  <a:srgbClr val="7030A0"/>
                </a:solidFill>
                <a:latin typeface="Times New Roman" pitchFamily="18" charset="0"/>
                <a:cs typeface="Times New Roman" pitchFamily="18" charset="0"/>
              </a:rPr>
              <a:t>Zulme uğrayanın duası.” </a:t>
            </a:r>
          </a:p>
          <a:p>
            <a:pPr algn="ctr" fontAlgn="auto">
              <a:spcBef>
                <a:spcPts val="0"/>
              </a:spcBef>
              <a:spcAft>
                <a:spcPts val="0"/>
              </a:spcAft>
              <a:defRPr/>
            </a:pPr>
            <a:r>
              <a:rPr lang="tr-TR" sz="1400" dirty="0" smtClean="0">
                <a:solidFill>
                  <a:schemeClr val="tx1"/>
                </a:solidFill>
                <a:latin typeface="Times New Roman" pitchFamily="18" charset="0"/>
                <a:cs typeface="Times New Roman" pitchFamily="18" charset="0"/>
              </a:rPr>
              <a:t>(</a:t>
            </a:r>
            <a:r>
              <a:rPr lang="tr-TR" sz="1400" dirty="0" err="1">
                <a:solidFill>
                  <a:schemeClr val="tx1"/>
                </a:solidFill>
              </a:rPr>
              <a:t>Tirmizi</a:t>
            </a:r>
            <a:r>
              <a:rPr lang="tr-TR" sz="1400" dirty="0">
                <a:solidFill>
                  <a:schemeClr val="tx1"/>
                </a:solidFill>
              </a:rPr>
              <a:t>, </a:t>
            </a:r>
            <a:r>
              <a:rPr lang="tr-TR" sz="1400" i="1" dirty="0" err="1">
                <a:solidFill>
                  <a:schemeClr val="tx1"/>
                </a:solidFill>
              </a:rPr>
              <a:t>Deavat</a:t>
            </a:r>
            <a:r>
              <a:rPr lang="tr-TR" sz="1400" i="1" dirty="0">
                <a:solidFill>
                  <a:schemeClr val="tx1"/>
                </a:solidFill>
              </a:rPr>
              <a:t>,</a:t>
            </a:r>
            <a:r>
              <a:rPr lang="tr-TR" sz="1400" dirty="0">
                <a:solidFill>
                  <a:schemeClr val="tx1"/>
                </a:solidFill>
              </a:rPr>
              <a:t> 128, </a:t>
            </a:r>
            <a:r>
              <a:rPr lang="tr-TR" sz="1400" dirty="0" err="1">
                <a:solidFill>
                  <a:schemeClr val="tx1"/>
                </a:solidFill>
              </a:rPr>
              <a:t>İbn</a:t>
            </a:r>
            <a:r>
              <a:rPr lang="tr-TR" sz="1400" dirty="0">
                <a:solidFill>
                  <a:schemeClr val="tx1"/>
                </a:solidFill>
              </a:rPr>
              <a:t> </a:t>
            </a:r>
            <a:r>
              <a:rPr lang="tr-TR" sz="1400" dirty="0" err="1">
                <a:solidFill>
                  <a:schemeClr val="tx1"/>
                </a:solidFill>
              </a:rPr>
              <a:t>Mace</a:t>
            </a:r>
            <a:r>
              <a:rPr lang="tr-TR" sz="1400" dirty="0">
                <a:solidFill>
                  <a:schemeClr val="tx1"/>
                </a:solidFill>
              </a:rPr>
              <a:t>, </a:t>
            </a:r>
            <a:r>
              <a:rPr lang="tr-TR" sz="1400" i="1" dirty="0" err="1">
                <a:solidFill>
                  <a:schemeClr val="tx1"/>
                </a:solidFill>
              </a:rPr>
              <a:t>Sıyam</a:t>
            </a:r>
            <a:r>
              <a:rPr lang="tr-TR" sz="1400" i="1" dirty="0">
                <a:solidFill>
                  <a:schemeClr val="tx1"/>
                </a:solidFill>
              </a:rPr>
              <a:t>,</a:t>
            </a:r>
            <a:r>
              <a:rPr lang="tr-TR" sz="1400" dirty="0">
                <a:solidFill>
                  <a:schemeClr val="tx1"/>
                </a:solidFill>
              </a:rPr>
              <a:t> </a:t>
            </a:r>
            <a:r>
              <a:rPr lang="tr-TR" sz="1400" dirty="0" smtClean="0">
                <a:solidFill>
                  <a:schemeClr val="tx1"/>
                </a:solidFill>
              </a:rPr>
              <a:t>48; </a:t>
            </a:r>
            <a:r>
              <a:rPr lang="tr-TR" sz="1400" dirty="0" err="1" smtClean="0">
                <a:solidFill>
                  <a:schemeClr val="tx1"/>
                </a:solidFill>
                <a:latin typeface="Times New Roman" pitchFamily="18" charset="0"/>
                <a:cs typeface="Times New Roman" pitchFamily="18" charset="0"/>
              </a:rPr>
              <a:t>Müsned</a:t>
            </a:r>
            <a:r>
              <a:rPr lang="tr-TR" sz="1400" dirty="0">
                <a:solidFill>
                  <a:schemeClr val="tx1"/>
                </a:solidFill>
                <a:latin typeface="Times New Roman" pitchFamily="18" charset="0"/>
                <a:cs typeface="Times New Roman" pitchFamily="18" charset="0"/>
              </a:rPr>
              <a:t>, II, 445)</a:t>
            </a:r>
            <a:endParaRPr lang="tr-TR" sz="3200" dirty="0">
              <a:solidFill>
                <a:schemeClr val="tx1"/>
              </a:solidFill>
              <a:latin typeface="Times New Roman" pitchFamily="18" charset="0"/>
              <a:cs typeface="Times New Roman" pitchFamily="18" charset="0"/>
            </a:endParaRPr>
          </a:p>
        </p:txBody>
      </p:sp>
      <p:pic>
        <p:nvPicPr>
          <p:cNvPr id="1026" name="Picture 2" descr="dua png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2352" y="4055591"/>
            <a:ext cx="3059296" cy="280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6938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179512" y="1165249"/>
            <a:ext cx="8712968" cy="5360095"/>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tr-TR" sz="4000" dirty="0" err="1" smtClean="0">
                <a:solidFill>
                  <a:schemeClr val="tx1"/>
                </a:solidFill>
                <a:latin typeface="Times New Roman" pitchFamily="18" charset="0"/>
                <a:cs typeface="Times New Roman" pitchFamily="18" charset="0"/>
              </a:rPr>
              <a:t>Cehd</a:t>
            </a:r>
            <a:r>
              <a:rPr lang="tr-TR" sz="4000" dirty="0" smtClean="0">
                <a:solidFill>
                  <a:schemeClr val="tx1"/>
                </a:solidFill>
                <a:latin typeface="Times New Roman" pitchFamily="18" charset="0"/>
                <a:cs typeface="Times New Roman" pitchFamily="18" charset="0"/>
              </a:rPr>
              <a:t>: </a:t>
            </a:r>
          </a:p>
          <a:p>
            <a:pPr algn="just" fontAlgn="auto">
              <a:spcBef>
                <a:spcPts val="0"/>
              </a:spcBef>
              <a:spcAft>
                <a:spcPts val="0"/>
              </a:spcAft>
              <a:defRPr/>
            </a:pPr>
            <a:r>
              <a:rPr lang="tr-TR" sz="4000" dirty="0" smtClean="0">
                <a:solidFill>
                  <a:schemeClr val="tx1"/>
                </a:solidFill>
                <a:latin typeface="Times New Roman" pitchFamily="18" charset="0"/>
                <a:cs typeface="Times New Roman" pitchFamily="18" charset="0"/>
              </a:rPr>
              <a:t>Gayret etme, artırmak için çalışmak</a:t>
            </a:r>
          </a:p>
          <a:p>
            <a:pPr algn="just" fontAlgn="auto">
              <a:spcBef>
                <a:spcPts val="0"/>
              </a:spcBef>
              <a:spcAft>
                <a:spcPts val="0"/>
              </a:spcAft>
              <a:defRPr/>
            </a:pPr>
            <a:r>
              <a:rPr lang="tr-TR" sz="4000" dirty="0" err="1" smtClean="0">
                <a:solidFill>
                  <a:schemeClr val="tx1"/>
                </a:solidFill>
                <a:latin typeface="Times New Roman" pitchFamily="18" charset="0"/>
                <a:cs typeface="Times New Roman" pitchFamily="18" charset="0"/>
              </a:rPr>
              <a:t>Cihad</a:t>
            </a:r>
            <a:r>
              <a:rPr lang="tr-TR" sz="4000" dirty="0" smtClean="0">
                <a:solidFill>
                  <a:schemeClr val="tx1"/>
                </a:solidFill>
                <a:latin typeface="Times New Roman" pitchFamily="18" charset="0"/>
                <a:cs typeface="Times New Roman" pitchFamily="18" charset="0"/>
              </a:rPr>
              <a:t>: </a:t>
            </a:r>
          </a:p>
          <a:p>
            <a:pPr algn="just" fontAlgn="auto">
              <a:spcBef>
                <a:spcPts val="0"/>
              </a:spcBef>
              <a:spcAft>
                <a:spcPts val="0"/>
              </a:spcAft>
              <a:defRPr/>
            </a:pPr>
            <a:r>
              <a:rPr lang="tr-TR" sz="4000" b="1" dirty="0" smtClean="0">
                <a:solidFill>
                  <a:schemeClr val="tx1"/>
                </a:solidFill>
                <a:latin typeface="Times New Roman" pitchFamily="18" charset="0"/>
                <a:cs typeface="Times New Roman" pitchFamily="18" charset="0"/>
              </a:rPr>
              <a:t>İslam ile insan arasındaki engellerin kaldırılması</a:t>
            </a:r>
            <a:endParaRPr lang="tr-TR" sz="4000" b="1" dirty="0">
              <a:solidFill>
                <a:schemeClr val="tx1"/>
              </a:solidFill>
              <a:latin typeface="Times New Roman" pitchFamily="18" charset="0"/>
              <a:cs typeface="Times New Roman" pitchFamily="18" charset="0"/>
            </a:endParaRP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15.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CEHD VE CİHAD AYIDIR</a:t>
            </a:r>
            <a:endPar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06333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179512" y="1165249"/>
            <a:ext cx="8712968" cy="5360095"/>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tr-TR" sz="2000" dirty="0" smtClean="0">
                <a:solidFill>
                  <a:schemeClr val="tx1"/>
                </a:solidFill>
                <a:latin typeface="Times New Roman" pitchFamily="18" charset="0"/>
                <a:cs typeface="Times New Roman" pitchFamily="18" charset="0"/>
              </a:rPr>
              <a:t>Efendimizin hayatında </a:t>
            </a:r>
          </a:p>
          <a:p>
            <a:pPr marL="571500" indent="-571500" algn="just" fontAlgn="auto">
              <a:spcBef>
                <a:spcPts val="0"/>
              </a:spcBef>
              <a:spcAft>
                <a:spcPts val="0"/>
              </a:spcAft>
              <a:buFont typeface="Arial" panose="020B0604020202020204" pitchFamily="34" charset="0"/>
              <a:buChar char="•"/>
              <a:defRPr/>
            </a:pPr>
            <a:r>
              <a:rPr lang="tr-TR" sz="2000" dirty="0" smtClean="0">
                <a:solidFill>
                  <a:schemeClr val="tx1"/>
                </a:solidFill>
                <a:latin typeface="Times New Roman" pitchFamily="18" charset="0"/>
                <a:cs typeface="Times New Roman" pitchFamily="18" charset="0"/>
              </a:rPr>
              <a:t>9 ramazan vardır. </a:t>
            </a:r>
          </a:p>
          <a:p>
            <a:pPr marL="571500" indent="-571500" algn="just" fontAlgn="auto">
              <a:spcBef>
                <a:spcPts val="0"/>
              </a:spcBef>
              <a:spcAft>
                <a:spcPts val="0"/>
              </a:spcAft>
              <a:buFont typeface="Arial" panose="020B0604020202020204" pitchFamily="34" charset="0"/>
              <a:buChar char="•"/>
              <a:defRPr/>
            </a:pPr>
            <a:r>
              <a:rPr lang="tr-TR" sz="2000" dirty="0" smtClean="0">
                <a:solidFill>
                  <a:schemeClr val="tx1"/>
                </a:solidFill>
                <a:latin typeface="Times New Roman" pitchFamily="18" charset="0"/>
                <a:cs typeface="Times New Roman" pitchFamily="18" charset="0"/>
              </a:rPr>
              <a:t>4 yılı 29 gün, 5 yıl 30 gün olarak </a:t>
            </a:r>
          </a:p>
          <a:p>
            <a:pPr marL="571500" indent="-571500" algn="just" fontAlgn="auto">
              <a:spcBef>
                <a:spcPts val="0"/>
              </a:spcBef>
              <a:spcAft>
                <a:spcPts val="0"/>
              </a:spcAft>
              <a:buFont typeface="Arial" panose="020B0604020202020204" pitchFamily="34" charset="0"/>
              <a:buChar char="•"/>
              <a:defRPr/>
            </a:pPr>
            <a:r>
              <a:rPr lang="tr-TR" sz="2000" dirty="0" smtClean="0">
                <a:solidFill>
                  <a:schemeClr val="tx1"/>
                </a:solidFill>
                <a:latin typeface="Times New Roman" pitchFamily="18" charset="0"/>
                <a:cs typeface="Times New Roman" pitchFamily="18" charset="0"/>
              </a:rPr>
              <a:t>toplam 266 gün ramazan yaşayan efendimizin hayatı bizler için önemlidir. </a:t>
            </a:r>
          </a:p>
          <a:p>
            <a:pPr marL="571500" indent="-571500" algn="just" fontAlgn="auto">
              <a:spcBef>
                <a:spcPts val="0"/>
              </a:spcBef>
              <a:spcAft>
                <a:spcPts val="0"/>
              </a:spcAft>
              <a:buFont typeface="Arial" panose="020B0604020202020204" pitchFamily="34" charset="0"/>
              <a:buChar char="•"/>
              <a:defRPr/>
            </a:pPr>
            <a:r>
              <a:rPr lang="tr-TR" sz="2000" dirty="0" smtClean="0">
                <a:solidFill>
                  <a:schemeClr val="tx1"/>
                </a:solidFill>
                <a:latin typeface="Times New Roman" pitchFamily="18" charset="0"/>
                <a:cs typeface="Times New Roman" pitchFamily="18" charset="0"/>
              </a:rPr>
              <a:t>Recep ayından başlayan hazırlık günden güne artmış ve şevvalde de devam etmiştir.</a:t>
            </a:r>
          </a:p>
          <a:p>
            <a:pPr marL="571500" indent="-571500" algn="just" fontAlgn="auto">
              <a:spcBef>
                <a:spcPts val="0"/>
              </a:spcBef>
              <a:spcAft>
                <a:spcPts val="0"/>
              </a:spcAft>
              <a:buFont typeface="Arial" panose="020B0604020202020204" pitchFamily="34" charset="0"/>
              <a:buChar char="•"/>
              <a:defRPr/>
            </a:pPr>
            <a:r>
              <a:rPr lang="tr-TR" sz="2000" b="1" dirty="0" smtClean="0">
                <a:solidFill>
                  <a:schemeClr val="tx1"/>
                </a:solidFill>
                <a:latin typeface="Times New Roman" pitchFamily="18" charset="0"/>
                <a:cs typeface="Times New Roman" pitchFamily="18" charset="0"/>
              </a:rPr>
              <a:t>Ramazan, </a:t>
            </a:r>
            <a:r>
              <a:rPr lang="tr-TR" sz="2000" b="1" dirty="0" err="1" smtClean="0">
                <a:solidFill>
                  <a:schemeClr val="tx1"/>
                </a:solidFill>
                <a:latin typeface="Times New Roman" pitchFamily="18" charset="0"/>
                <a:cs typeface="Times New Roman" pitchFamily="18" charset="0"/>
              </a:rPr>
              <a:t>cihad</a:t>
            </a:r>
            <a:r>
              <a:rPr lang="tr-TR" sz="2000" b="1" dirty="0" smtClean="0">
                <a:solidFill>
                  <a:schemeClr val="tx1"/>
                </a:solidFill>
                <a:latin typeface="Times New Roman" pitchFamily="18" charset="0"/>
                <a:cs typeface="Times New Roman" pitchFamily="18" charset="0"/>
              </a:rPr>
              <a:t> şuurunu yakalamamız gereken bir aydır.</a:t>
            </a:r>
          </a:p>
          <a:p>
            <a:pPr algn="just" fontAlgn="auto">
              <a:spcBef>
                <a:spcPts val="0"/>
              </a:spcBef>
              <a:spcAft>
                <a:spcPts val="0"/>
              </a:spcAft>
              <a:defRPr/>
            </a:pPr>
            <a:r>
              <a:rPr lang="tr-TR" sz="2000" b="1" dirty="0" smtClean="0">
                <a:solidFill>
                  <a:schemeClr val="tx1"/>
                </a:solidFill>
                <a:latin typeface="Times New Roman" pitchFamily="18" charset="0"/>
                <a:cs typeface="Times New Roman" pitchFamily="18" charset="0"/>
              </a:rPr>
              <a:t>Efendimiz 266 günlük ramazan hayatının bir kısmı savaş hazırlığında, bir kısmı savaş meydanında bir kısmı da Medine'de geçmiştir.</a:t>
            </a:r>
          </a:p>
          <a:p>
            <a:pPr marL="342900" indent="-342900" algn="just" fontAlgn="auto">
              <a:spcBef>
                <a:spcPts val="0"/>
              </a:spcBef>
              <a:spcAft>
                <a:spcPts val="0"/>
              </a:spcAft>
              <a:buFont typeface="Arial" panose="020B0604020202020204" pitchFamily="34" charset="0"/>
              <a:buChar char="•"/>
              <a:defRPr/>
            </a:pPr>
            <a:r>
              <a:rPr lang="tr-TR" sz="2000" dirty="0" smtClean="0">
                <a:solidFill>
                  <a:srgbClr val="FF0000"/>
                </a:solidFill>
                <a:latin typeface="Times New Roman" pitchFamily="18" charset="0"/>
                <a:cs typeface="Times New Roman" pitchFamily="18" charset="0"/>
              </a:rPr>
              <a:t>Bedir savaşı 17 gün Ramazan içerisinde</a:t>
            </a:r>
          </a:p>
          <a:p>
            <a:pPr marL="342900" indent="-342900" algn="just" fontAlgn="auto">
              <a:spcBef>
                <a:spcPts val="0"/>
              </a:spcBef>
              <a:spcAft>
                <a:spcPts val="0"/>
              </a:spcAft>
              <a:buFont typeface="Arial" panose="020B0604020202020204" pitchFamily="34" charset="0"/>
              <a:buChar char="•"/>
              <a:defRPr/>
            </a:pPr>
            <a:r>
              <a:rPr lang="tr-TR" sz="2000" dirty="0" err="1" smtClean="0">
                <a:solidFill>
                  <a:srgbClr val="FF0000"/>
                </a:solidFill>
                <a:latin typeface="Times New Roman" pitchFamily="18" charset="0"/>
                <a:cs typeface="Times New Roman" pitchFamily="18" charset="0"/>
              </a:rPr>
              <a:t>Uhut</a:t>
            </a:r>
            <a:r>
              <a:rPr lang="tr-TR" sz="2000" dirty="0" smtClean="0">
                <a:solidFill>
                  <a:srgbClr val="FF0000"/>
                </a:solidFill>
                <a:latin typeface="Times New Roman" pitchFamily="18" charset="0"/>
                <a:cs typeface="Times New Roman" pitchFamily="18" charset="0"/>
              </a:rPr>
              <a:t> hazırlığı Ramazan içerisinde</a:t>
            </a:r>
          </a:p>
          <a:p>
            <a:pPr marL="342900" indent="-342900" algn="just" fontAlgn="auto">
              <a:spcBef>
                <a:spcPts val="0"/>
              </a:spcBef>
              <a:spcAft>
                <a:spcPts val="0"/>
              </a:spcAft>
              <a:buFont typeface="Arial" panose="020B0604020202020204" pitchFamily="34" charset="0"/>
              <a:buChar char="•"/>
              <a:defRPr/>
            </a:pPr>
            <a:r>
              <a:rPr lang="tr-TR" sz="2000" dirty="0" smtClean="0">
                <a:solidFill>
                  <a:srgbClr val="FF0000"/>
                </a:solidFill>
                <a:latin typeface="Times New Roman" pitchFamily="18" charset="0"/>
                <a:cs typeface="Times New Roman" pitchFamily="18" charset="0"/>
              </a:rPr>
              <a:t>Mekke'nin fethi Ramazan ayında çıkılan bir sefer ve daha bir çok sefer</a:t>
            </a:r>
          </a:p>
          <a:p>
            <a:pPr marL="342900" indent="-342900" algn="just" fontAlgn="auto">
              <a:spcBef>
                <a:spcPts val="0"/>
              </a:spcBef>
              <a:spcAft>
                <a:spcPts val="0"/>
              </a:spcAft>
              <a:buFont typeface="Arial" panose="020B0604020202020204" pitchFamily="34" charset="0"/>
              <a:buChar char="•"/>
              <a:defRPr/>
            </a:pPr>
            <a:r>
              <a:rPr lang="tr-TR" sz="2000" dirty="0" err="1" smtClean="0">
                <a:solidFill>
                  <a:schemeClr val="tx1"/>
                </a:solidFill>
                <a:latin typeface="Times New Roman" pitchFamily="18" charset="0"/>
                <a:cs typeface="Times New Roman" pitchFamily="18" charset="0"/>
              </a:rPr>
              <a:t>Sasanilere</a:t>
            </a:r>
            <a:r>
              <a:rPr lang="tr-TR" sz="2000" dirty="0" smtClean="0">
                <a:solidFill>
                  <a:schemeClr val="tx1"/>
                </a:solidFill>
                <a:latin typeface="Times New Roman" pitchFamily="18" charset="0"/>
                <a:cs typeface="Times New Roman" pitchFamily="18" charset="0"/>
              </a:rPr>
              <a:t> karşı </a:t>
            </a:r>
            <a:r>
              <a:rPr lang="tr-TR" sz="2000" dirty="0" err="1" smtClean="0">
                <a:solidFill>
                  <a:schemeClr val="tx1"/>
                </a:solidFill>
                <a:latin typeface="Times New Roman" pitchFamily="18" charset="0"/>
                <a:cs typeface="Times New Roman" pitchFamily="18" charset="0"/>
              </a:rPr>
              <a:t>Kadisiye</a:t>
            </a:r>
            <a:r>
              <a:rPr lang="tr-TR" sz="2000" dirty="0" smtClean="0">
                <a:solidFill>
                  <a:schemeClr val="tx1"/>
                </a:solidFill>
                <a:latin typeface="Times New Roman" pitchFamily="18" charset="0"/>
                <a:cs typeface="Times New Roman" pitchFamily="18" charset="0"/>
              </a:rPr>
              <a:t> Savaşı Sad b. </a:t>
            </a:r>
            <a:r>
              <a:rPr lang="tr-TR" sz="2000" dirty="0" err="1" smtClean="0">
                <a:solidFill>
                  <a:schemeClr val="tx1"/>
                </a:solidFill>
                <a:latin typeface="Times New Roman" pitchFamily="18" charset="0"/>
                <a:cs typeface="Times New Roman" pitchFamily="18" charset="0"/>
              </a:rPr>
              <a:t>Ebi</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Vakkas</a:t>
            </a:r>
            <a:r>
              <a:rPr lang="tr-TR" sz="2000" dirty="0" smtClean="0">
                <a:solidFill>
                  <a:schemeClr val="tx1"/>
                </a:solidFill>
                <a:latin typeface="Times New Roman" pitchFamily="18" charset="0"/>
                <a:cs typeface="Times New Roman" pitchFamily="18" charset="0"/>
              </a:rPr>
              <a:t> komutasında Ramazan’da </a:t>
            </a:r>
          </a:p>
          <a:p>
            <a:pPr marL="342900" indent="-342900" algn="just" fontAlgn="auto">
              <a:spcBef>
                <a:spcPts val="0"/>
              </a:spcBef>
              <a:spcAft>
                <a:spcPts val="0"/>
              </a:spcAft>
              <a:buFont typeface="Arial" panose="020B0604020202020204" pitchFamily="34" charset="0"/>
              <a:buChar char="•"/>
              <a:defRPr/>
            </a:pPr>
            <a:r>
              <a:rPr lang="tr-TR" sz="2000" dirty="0" smtClean="0">
                <a:solidFill>
                  <a:schemeClr val="tx1"/>
                </a:solidFill>
                <a:latin typeface="Times New Roman" pitchFamily="18" charset="0"/>
                <a:cs typeface="Times New Roman" pitchFamily="18" charset="0"/>
              </a:rPr>
              <a:t>Endülüs Ramazanda Fethedilmiş,</a:t>
            </a:r>
          </a:p>
          <a:p>
            <a:pPr marL="342900" indent="-342900" algn="just" fontAlgn="auto">
              <a:spcBef>
                <a:spcPts val="0"/>
              </a:spcBef>
              <a:spcAft>
                <a:spcPts val="0"/>
              </a:spcAft>
              <a:buFont typeface="Arial" panose="020B0604020202020204" pitchFamily="34" charset="0"/>
              <a:buChar char="•"/>
              <a:defRPr/>
            </a:pPr>
            <a:r>
              <a:rPr lang="tr-TR" sz="2000" dirty="0" err="1" smtClean="0">
                <a:solidFill>
                  <a:srgbClr val="FF0000"/>
                </a:solidFill>
                <a:latin typeface="Times New Roman" pitchFamily="18" charset="0"/>
                <a:cs typeface="Times New Roman" pitchFamily="18" charset="0"/>
              </a:rPr>
              <a:t>Amuriye</a:t>
            </a:r>
            <a:r>
              <a:rPr lang="tr-TR" sz="2000" dirty="0" smtClean="0">
                <a:solidFill>
                  <a:srgbClr val="FF0000"/>
                </a:solidFill>
                <a:latin typeface="Times New Roman" pitchFamily="18" charset="0"/>
                <a:cs typeface="Times New Roman" pitchFamily="18" charset="0"/>
              </a:rPr>
              <a:t> / Afyon fethedilmiş</a:t>
            </a:r>
          </a:p>
          <a:p>
            <a:pPr marL="342900" indent="-342900" algn="just" fontAlgn="auto">
              <a:spcBef>
                <a:spcPts val="0"/>
              </a:spcBef>
              <a:spcAft>
                <a:spcPts val="0"/>
              </a:spcAft>
              <a:buFont typeface="Arial" panose="020B0604020202020204" pitchFamily="34" charset="0"/>
              <a:buChar char="•"/>
              <a:defRPr/>
            </a:pPr>
            <a:r>
              <a:rPr lang="tr-TR" sz="2000" dirty="0">
                <a:solidFill>
                  <a:srgbClr val="FF0000"/>
                </a:solidFill>
              </a:rPr>
              <a:t>Memluküler </a:t>
            </a:r>
            <a:r>
              <a:rPr lang="tr-TR" sz="2000" dirty="0" smtClean="0">
                <a:solidFill>
                  <a:srgbClr val="FF0000"/>
                </a:solidFill>
              </a:rPr>
              <a:t>1259 yılında</a:t>
            </a:r>
            <a:r>
              <a:rPr lang="tr-TR" sz="2000" dirty="0">
                <a:solidFill>
                  <a:srgbClr val="FF0000"/>
                </a:solidFill>
              </a:rPr>
              <a:t> </a:t>
            </a:r>
            <a:r>
              <a:rPr lang="tr-TR" sz="2000" dirty="0" smtClean="0">
                <a:solidFill>
                  <a:schemeClr val="tx1"/>
                </a:solidFill>
                <a:latin typeface="Times New Roman" pitchFamily="18" charset="0"/>
                <a:cs typeface="Times New Roman" pitchFamily="18" charset="0"/>
              </a:rPr>
              <a:t>Moğol Tatar saldırılarını durduran </a:t>
            </a:r>
            <a:r>
              <a:rPr lang="tr-TR" sz="2000" dirty="0" err="1" smtClean="0">
                <a:solidFill>
                  <a:schemeClr val="tx1"/>
                </a:solidFill>
                <a:latin typeface="Times New Roman" pitchFamily="18" charset="0"/>
                <a:cs typeface="Times New Roman" pitchFamily="18" charset="0"/>
              </a:rPr>
              <a:t>Ayncalut</a:t>
            </a:r>
            <a:r>
              <a:rPr lang="tr-TR" sz="2000" dirty="0" smtClean="0">
                <a:solidFill>
                  <a:schemeClr val="tx1"/>
                </a:solidFill>
                <a:latin typeface="Times New Roman" pitchFamily="18" charset="0"/>
                <a:cs typeface="Times New Roman" pitchFamily="18" charset="0"/>
              </a:rPr>
              <a:t> savaşında </a:t>
            </a:r>
            <a:r>
              <a:rPr lang="tr-TR" sz="2000" dirty="0" err="1" smtClean="0">
                <a:solidFill>
                  <a:schemeClr val="tx1"/>
                </a:solidFill>
                <a:latin typeface="Times New Roman" pitchFamily="18" charset="0"/>
                <a:cs typeface="Times New Roman" pitchFamily="18" charset="0"/>
              </a:rPr>
              <a:t>kudüsü</a:t>
            </a:r>
            <a:r>
              <a:rPr lang="tr-TR" sz="2000" dirty="0" smtClean="0">
                <a:solidFill>
                  <a:schemeClr val="tx1"/>
                </a:solidFill>
                <a:latin typeface="Times New Roman" pitchFamily="18" charset="0"/>
                <a:cs typeface="Times New Roman" pitchFamily="18" charset="0"/>
              </a:rPr>
              <a:t> yeniden Müslümanların hakimiyetine katmaları Ramazanda olmuştur.</a:t>
            </a:r>
          </a:p>
          <a:p>
            <a:pPr marL="342900" indent="-342900" algn="just" fontAlgn="auto">
              <a:spcBef>
                <a:spcPts val="0"/>
              </a:spcBef>
              <a:spcAft>
                <a:spcPts val="0"/>
              </a:spcAft>
              <a:buFont typeface="Arial" panose="020B0604020202020204" pitchFamily="34" charset="0"/>
              <a:buChar char="•"/>
              <a:defRPr/>
            </a:pPr>
            <a:endParaRPr lang="tr-TR" sz="2000" dirty="0">
              <a:solidFill>
                <a:schemeClr val="tx1"/>
              </a:solidFill>
              <a:latin typeface="Times New Roman" pitchFamily="18" charset="0"/>
              <a:cs typeface="Times New Roman" pitchFamily="18" charset="0"/>
            </a:endParaRP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15.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CEHD VE CİHAD AYIDIR</a:t>
            </a:r>
            <a:endPar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97503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323528" y="1196752"/>
            <a:ext cx="8424936" cy="5400600"/>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SA" sz="3200" dirty="0">
                <a:solidFill>
                  <a:schemeClr val="tx1"/>
                </a:solidFill>
                <a:latin typeface="HASENAT" panose="01000600020000020003" pitchFamily="2" charset="-78"/>
                <a:cs typeface="HASENAT" panose="01000600020000020003" pitchFamily="2" charset="-78"/>
              </a:rPr>
              <a:t>شَهْرُ رَمَضَانَ الَّذٖى اُنْزِلَ فٖيهِ الْقُرْاٰنُ هُدًى لِلنَّاسِ وَبَيِّنَاتٍ مِنَ الْهُدٰى وَالْفُرْقَانِ فَمَنْ شَهِدَ مِنْكُمُ الشَّهْرَ فَلْيَصُمْهُ وَمَنْ كَانَ مَرٖيضًا اَوْ عَلٰى سَفَرٍ فَعِدَّةٌ مِنْ اَيَّامٍ اُخَرَ يُرٖيدُ اللّٰهُ بِكُمُ الْيُسْرَ وَلَا يُرٖيدُ بِكُمُ الْعُسْرَ وَلِتُكْمِلُوا الْعِدَّةَ وَلِتُكَبِّرُوا اللّٰهَ عَلٰى مَا هَدٰيكُمْ وَلَعَلَّكُمْ تَشْكُرُونَ</a:t>
            </a:r>
            <a:endParaRPr lang="tr-TR" sz="32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2000" dirty="0" smtClean="0">
                <a:solidFill>
                  <a:schemeClr val="tx1"/>
                </a:solidFill>
              </a:rPr>
              <a:t>“</a:t>
            </a:r>
            <a:r>
              <a:rPr lang="tr-TR" sz="2000" b="1" dirty="0">
                <a:solidFill>
                  <a:srgbClr val="FF0000"/>
                </a:solidFill>
              </a:rPr>
              <a:t>Ramazan ayı, insanlara yol gösterici, doğrunun ve </a:t>
            </a:r>
            <a:endParaRPr lang="tr-TR" sz="2000" b="1" dirty="0" smtClean="0">
              <a:solidFill>
                <a:srgbClr val="FF0000"/>
              </a:solidFill>
            </a:endParaRPr>
          </a:p>
          <a:p>
            <a:pPr algn="ctr" fontAlgn="auto">
              <a:spcBef>
                <a:spcPts val="0"/>
              </a:spcBef>
              <a:spcAft>
                <a:spcPts val="0"/>
              </a:spcAft>
              <a:defRPr/>
            </a:pPr>
            <a:r>
              <a:rPr lang="tr-TR" sz="2000" b="1" dirty="0" smtClean="0">
                <a:solidFill>
                  <a:srgbClr val="FF0000"/>
                </a:solidFill>
              </a:rPr>
              <a:t>doğruyu </a:t>
            </a:r>
            <a:r>
              <a:rPr lang="tr-TR" sz="2000" b="1" dirty="0">
                <a:solidFill>
                  <a:srgbClr val="FF0000"/>
                </a:solidFill>
              </a:rPr>
              <a:t>eğriden ayırmanın açık delilleri olarak Kur'an'ın indirildiği aydır. </a:t>
            </a:r>
            <a:endParaRPr lang="tr-TR" sz="2000" b="1" dirty="0" smtClean="0">
              <a:solidFill>
                <a:srgbClr val="FF0000"/>
              </a:solidFill>
            </a:endParaRPr>
          </a:p>
          <a:p>
            <a:pPr algn="ctr" fontAlgn="auto">
              <a:spcBef>
                <a:spcPts val="0"/>
              </a:spcBef>
              <a:spcAft>
                <a:spcPts val="0"/>
              </a:spcAft>
              <a:defRPr/>
            </a:pPr>
            <a:r>
              <a:rPr lang="tr-TR" sz="2000" dirty="0" smtClean="0">
                <a:solidFill>
                  <a:srgbClr val="0070C0"/>
                </a:solidFill>
              </a:rPr>
              <a:t>Öyle </a:t>
            </a:r>
            <a:r>
              <a:rPr lang="tr-TR" sz="2000" dirty="0">
                <a:solidFill>
                  <a:srgbClr val="0070C0"/>
                </a:solidFill>
              </a:rPr>
              <a:t>ise sizden ramazan ayını idrak edenler onda oruç tutsun. </a:t>
            </a:r>
            <a:endParaRPr lang="tr-TR" sz="2000" dirty="0" smtClean="0">
              <a:solidFill>
                <a:srgbClr val="0070C0"/>
              </a:solidFill>
            </a:endParaRPr>
          </a:p>
          <a:p>
            <a:pPr algn="ctr" fontAlgn="auto">
              <a:spcBef>
                <a:spcPts val="0"/>
              </a:spcBef>
              <a:spcAft>
                <a:spcPts val="0"/>
              </a:spcAft>
              <a:defRPr/>
            </a:pPr>
            <a:r>
              <a:rPr lang="tr-TR" sz="2000" dirty="0" smtClean="0">
                <a:solidFill>
                  <a:srgbClr val="002060"/>
                </a:solidFill>
              </a:rPr>
              <a:t>Kim </a:t>
            </a:r>
            <a:r>
              <a:rPr lang="tr-TR" sz="2000" dirty="0">
                <a:solidFill>
                  <a:srgbClr val="002060"/>
                </a:solidFill>
              </a:rPr>
              <a:t>o anda hasta veya yolcu olursa (tutamadığı günler sayısınca) başka günlerde kaza etsin. </a:t>
            </a:r>
            <a:endParaRPr lang="tr-TR" sz="2000" dirty="0" smtClean="0">
              <a:solidFill>
                <a:srgbClr val="002060"/>
              </a:solidFill>
            </a:endParaRPr>
          </a:p>
          <a:p>
            <a:pPr algn="ctr" fontAlgn="auto">
              <a:spcBef>
                <a:spcPts val="0"/>
              </a:spcBef>
              <a:spcAft>
                <a:spcPts val="0"/>
              </a:spcAft>
              <a:defRPr/>
            </a:pPr>
            <a:r>
              <a:rPr lang="tr-TR" sz="2000" b="1" dirty="0" smtClean="0">
                <a:solidFill>
                  <a:srgbClr val="7030A0"/>
                </a:solidFill>
              </a:rPr>
              <a:t>Allah </a:t>
            </a:r>
            <a:r>
              <a:rPr lang="tr-TR" sz="2000" b="1" dirty="0">
                <a:solidFill>
                  <a:srgbClr val="7030A0"/>
                </a:solidFill>
              </a:rPr>
              <a:t>sizin için kolaylık ister, zorluk istemez. </a:t>
            </a:r>
            <a:endParaRPr lang="tr-TR" sz="2000" b="1" dirty="0" smtClean="0">
              <a:solidFill>
                <a:srgbClr val="7030A0"/>
              </a:solidFill>
            </a:endParaRPr>
          </a:p>
          <a:p>
            <a:pPr algn="ctr" fontAlgn="auto">
              <a:spcBef>
                <a:spcPts val="0"/>
              </a:spcBef>
              <a:spcAft>
                <a:spcPts val="0"/>
              </a:spcAft>
              <a:defRPr/>
            </a:pPr>
            <a:r>
              <a:rPr lang="tr-TR" sz="2000" dirty="0" smtClean="0">
                <a:solidFill>
                  <a:srgbClr val="FF0000"/>
                </a:solidFill>
              </a:rPr>
              <a:t>Bütün </a:t>
            </a:r>
            <a:r>
              <a:rPr lang="tr-TR" sz="2000" dirty="0">
                <a:solidFill>
                  <a:srgbClr val="FF0000"/>
                </a:solidFill>
              </a:rPr>
              <a:t>bunlar, sayıyı tamamlamanız ve size doğru yolu göstermesine karşılık, Allah'ı tazim etmeniz, şükretmeniz içindir</a:t>
            </a:r>
            <a:r>
              <a:rPr lang="tr-TR" sz="2000" dirty="0">
                <a:solidFill>
                  <a:schemeClr val="tx1"/>
                </a:solidFill>
              </a:rPr>
              <a:t>.” (Bakara, </a:t>
            </a:r>
            <a:r>
              <a:rPr lang="ar-SA" sz="2000" dirty="0">
                <a:solidFill>
                  <a:schemeClr val="tx1"/>
                </a:solidFill>
              </a:rPr>
              <a:t>2</a:t>
            </a:r>
            <a:r>
              <a:rPr lang="tr-TR" sz="2000" dirty="0">
                <a:solidFill>
                  <a:schemeClr val="tx1"/>
                </a:solidFill>
              </a:rPr>
              <a:t>/185).</a:t>
            </a:r>
          </a:p>
        </p:txBody>
      </p:sp>
      <p:sp>
        <p:nvSpPr>
          <p:cNvPr id="3" name="4 Dikdörtgen"/>
          <p:cNvSpPr/>
          <p:nvPr/>
        </p:nvSpPr>
        <p:spPr>
          <a:xfrm>
            <a:off x="251520"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effectLst>
                  <a:outerShdw blurRad="38100" dist="38100" dir="2700000" algn="tl">
                    <a:srgbClr val="000000">
                      <a:alpha val="43137"/>
                    </a:srgbClr>
                  </a:outerShdw>
                </a:effectLst>
              </a:rPr>
              <a:t>11 AYIN SULTANI RAMAZAN</a:t>
            </a:r>
            <a:endParaRPr lang="tr-TR" sz="28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0" y="4077072"/>
            <a:ext cx="9144000" cy="2780928"/>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6000" b="1" dirty="0" smtClean="0">
                <a:solidFill>
                  <a:srgbClr val="FFFF00"/>
                </a:solidFill>
                <a:latin typeface="Times New Roman" pitchFamily="18" charset="0"/>
                <a:cs typeface="Times New Roman" pitchFamily="18" charset="0"/>
              </a:rPr>
              <a:t>Ramazan, </a:t>
            </a:r>
          </a:p>
          <a:p>
            <a:pPr algn="ctr" fontAlgn="auto">
              <a:spcBef>
                <a:spcPts val="0"/>
              </a:spcBef>
              <a:spcAft>
                <a:spcPts val="0"/>
              </a:spcAft>
              <a:defRPr/>
            </a:pPr>
            <a:r>
              <a:rPr lang="tr-TR" sz="6000" b="1" dirty="0" smtClean="0">
                <a:solidFill>
                  <a:schemeClr val="bg1"/>
                </a:solidFill>
                <a:latin typeface="Times New Roman" pitchFamily="18" charset="0"/>
                <a:cs typeface="Times New Roman" pitchFamily="18" charset="0"/>
              </a:rPr>
              <a:t>eğlence ve şenlik ayı değil, </a:t>
            </a:r>
          </a:p>
          <a:p>
            <a:pPr algn="ctr" fontAlgn="auto">
              <a:spcBef>
                <a:spcPts val="0"/>
              </a:spcBef>
              <a:spcAft>
                <a:spcPts val="0"/>
              </a:spcAft>
              <a:defRPr/>
            </a:pPr>
            <a:r>
              <a:rPr lang="tr-TR" sz="6000" b="1" dirty="0" smtClean="0">
                <a:solidFill>
                  <a:srgbClr val="FFFF00"/>
                </a:solidFill>
                <a:latin typeface="Times New Roman" pitchFamily="18" charset="0"/>
                <a:cs typeface="Times New Roman" pitchFamily="18" charset="0"/>
              </a:rPr>
              <a:t>İbadet ve </a:t>
            </a:r>
            <a:r>
              <a:rPr lang="tr-TR" sz="6000" b="1" dirty="0" err="1" smtClean="0">
                <a:solidFill>
                  <a:srgbClr val="FFFF00"/>
                </a:solidFill>
                <a:latin typeface="Times New Roman" pitchFamily="18" charset="0"/>
                <a:cs typeface="Times New Roman" pitchFamily="18" charset="0"/>
              </a:rPr>
              <a:t>cihad</a:t>
            </a:r>
            <a:r>
              <a:rPr lang="tr-TR" sz="6000" b="1" dirty="0" smtClean="0">
                <a:solidFill>
                  <a:srgbClr val="FFFF00"/>
                </a:solidFill>
                <a:latin typeface="Times New Roman" pitchFamily="18" charset="0"/>
                <a:cs typeface="Times New Roman" pitchFamily="18" charset="0"/>
              </a:rPr>
              <a:t> ayıdır.</a:t>
            </a:r>
            <a:endParaRPr lang="tr-TR" sz="6000" b="1" dirty="0">
              <a:solidFill>
                <a:srgbClr val="FFFF00"/>
              </a:solidFill>
              <a:latin typeface="Times New Roman" pitchFamily="18" charset="0"/>
              <a:cs typeface="Times New Roman" pitchFamily="18" charset="0"/>
            </a:endParaRP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15.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CEHD VE CİHAD AYIDIR</a:t>
            </a:r>
            <a:endPar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063933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0" y="4077072"/>
            <a:ext cx="9144000" cy="2780928"/>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6000" b="1" dirty="0" smtClean="0">
                <a:solidFill>
                  <a:srgbClr val="FFFF00"/>
                </a:solidFill>
                <a:latin typeface="Times New Roman" pitchFamily="18" charset="0"/>
                <a:cs typeface="Times New Roman" pitchFamily="18" charset="0"/>
              </a:rPr>
              <a:t>Ramazan, </a:t>
            </a:r>
          </a:p>
          <a:p>
            <a:pPr algn="ctr" fontAlgn="auto">
              <a:spcBef>
                <a:spcPts val="0"/>
              </a:spcBef>
              <a:spcAft>
                <a:spcPts val="0"/>
              </a:spcAft>
              <a:defRPr/>
            </a:pPr>
            <a:r>
              <a:rPr lang="tr-TR" sz="6000" b="1" dirty="0" smtClean="0">
                <a:solidFill>
                  <a:schemeClr val="bg1"/>
                </a:solidFill>
                <a:latin typeface="Times New Roman" pitchFamily="18" charset="0"/>
                <a:cs typeface="Times New Roman" pitchFamily="18" charset="0"/>
              </a:rPr>
              <a:t>eğlence ve şenlik ayı değil, </a:t>
            </a:r>
          </a:p>
          <a:p>
            <a:pPr algn="ctr" fontAlgn="auto">
              <a:spcBef>
                <a:spcPts val="0"/>
              </a:spcBef>
              <a:spcAft>
                <a:spcPts val="0"/>
              </a:spcAft>
              <a:defRPr/>
            </a:pPr>
            <a:r>
              <a:rPr lang="tr-TR" sz="6000" b="1" dirty="0" smtClean="0">
                <a:solidFill>
                  <a:srgbClr val="FFFF00"/>
                </a:solidFill>
                <a:latin typeface="Times New Roman" pitchFamily="18" charset="0"/>
                <a:cs typeface="Times New Roman" pitchFamily="18" charset="0"/>
              </a:rPr>
              <a:t>İbadet ve </a:t>
            </a:r>
            <a:r>
              <a:rPr lang="tr-TR" sz="6000" b="1" dirty="0" err="1" smtClean="0">
                <a:solidFill>
                  <a:srgbClr val="FFFF00"/>
                </a:solidFill>
                <a:latin typeface="Times New Roman" pitchFamily="18" charset="0"/>
                <a:cs typeface="Times New Roman" pitchFamily="18" charset="0"/>
              </a:rPr>
              <a:t>cihad</a:t>
            </a:r>
            <a:r>
              <a:rPr lang="tr-TR" sz="6000" b="1" dirty="0" smtClean="0">
                <a:solidFill>
                  <a:srgbClr val="FFFF00"/>
                </a:solidFill>
                <a:latin typeface="Times New Roman" pitchFamily="18" charset="0"/>
                <a:cs typeface="Times New Roman" pitchFamily="18" charset="0"/>
              </a:rPr>
              <a:t> ayıdır.</a:t>
            </a:r>
            <a:endParaRPr lang="tr-TR" sz="6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1154407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ebbilge.net/wp-content/uploads/2016/05/Kadir-Gecesi-ne-zaman-Kadir-gecesinin-%C3%B6nemi-ne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9" y="0"/>
            <a:ext cx="9141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rot="19576495">
            <a:off x="-412868" y="1435222"/>
            <a:ext cx="8784976" cy="3240360"/>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7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İFTARLARIMIZ </a:t>
            </a:r>
          </a:p>
          <a:p>
            <a:pPr algn="ctr">
              <a:defRPr/>
            </a:pPr>
            <a:r>
              <a:rPr lang="tr-TR"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İSRAF SOFRALARINA </a:t>
            </a:r>
            <a:r>
              <a:rPr lang="tr-TR" sz="7200" b="1" dirty="0" smtClean="0">
                <a:ln w="6600">
                  <a:solidFill>
                    <a:schemeClr val="accent2"/>
                  </a:solidFill>
                  <a:prstDash val="solid"/>
                </a:ln>
                <a:solidFill>
                  <a:srgbClr val="FFFFFF"/>
                </a:solidFill>
                <a:effectLst>
                  <a:outerShdw dist="38100" dir="2700000" algn="tl" rotWithShape="0">
                    <a:schemeClr val="accent2"/>
                  </a:outerShdw>
                </a:effectLst>
              </a:rPr>
              <a:t>DÖNÜŞMESİN</a:t>
            </a:r>
            <a:endParaRPr lang="tr-TR" sz="88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5985879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DF6AEE74-DE1E-4CF6-B228-906104B8E8CF}" type="slidenum">
              <a:rPr lang="tr-TR" smtClean="0"/>
              <a:pPr/>
              <a:t>53</a:t>
            </a:fld>
            <a:endParaRPr lang="tr-TR"/>
          </a:p>
        </p:txBody>
      </p:sp>
      <p:sp>
        <p:nvSpPr>
          <p:cNvPr id="4" name="3 Dikdörtgen"/>
          <p:cNvSpPr/>
          <p:nvPr/>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smtClean="0">
                <a:solidFill>
                  <a:srgbClr val="FF0000"/>
                </a:solidFill>
                <a:effectLst>
                  <a:outerShdw blurRad="38100" dist="38100" dir="2700000" algn="tl">
                    <a:srgbClr val="000000">
                      <a:alpha val="43137"/>
                    </a:srgbClr>
                  </a:outerShdw>
                </a:effectLst>
              </a:rPr>
              <a:t>RAMAZAN HAZIRLIKLARI</a:t>
            </a:r>
            <a:endParaRPr lang="tr-TR" sz="6000" b="1" dirty="0">
              <a:solidFill>
                <a:srgbClr val="FF0000"/>
              </a:solidFill>
              <a:effectLst>
                <a:outerShdw blurRad="38100" dist="38100" dir="2700000" algn="tl">
                  <a:srgbClr val="000000">
                    <a:alpha val="43137"/>
                  </a:srgbClr>
                </a:outerShdw>
              </a:effectLst>
            </a:endParaRPr>
          </a:p>
        </p:txBody>
      </p:sp>
      <p:sp>
        <p:nvSpPr>
          <p:cNvPr id="6" name="5 Dikdörtgen"/>
          <p:cNvSpPr/>
          <p:nvPr/>
        </p:nvSpPr>
        <p:spPr>
          <a:xfrm>
            <a:off x="35496" y="6021288"/>
            <a:ext cx="9108504" cy="864096"/>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6600" b="1" dirty="0" smtClean="0">
                <a:solidFill>
                  <a:srgbClr val="FFFF00"/>
                </a:solidFill>
                <a:latin typeface="Times New Roman" pitchFamily="18" charset="0"/>
                <a:cs typeface="Times New Roman" pitchFamily="18" charset="0"/>
              </a:rPr>
              <a:t>İNFAK</a:t>
            </a:r>
            <a:endParaRPr lang="tr-TR" sz="6000" dirty="0" smtClean="0">
              <a:solidFill>
                <a:srgbClr val="FFFF00"/>
              </a:solidFill>
              <a:latin typeface="Times New Roman" pitchFamily="18" charset="0"/>
              <a:cs typeface="Times New Roman" pitchFamily="18" charset="0"/>
            </a:endParaRPr>
          </a:p>
        </p:txBody>
      </p:sp>
      <p:pic>
        <p:nvPicPr>
          <p:cNvPr id="12" name="Picture 2" descr="GÃ¶rÃ¼ntÃ¼nÃ¼n olasÄ± iÃ§eriÄi: 2 kiÅ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805" y="1113486"/>
            <a:ext cx="7399886" cy="4933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4222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12 Dikdörtgen"/>
          <p:cNvSpPr/>
          <p:nvPr/>
        </p:nvSpPr>
        <p:spPr>
          <a:xfrm>
            <a:off x="0" y="0"/>
            <a:ext cx="8964488" cy="68580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tr-TR" b="1" u="sng" dirty="0" smtClean="0">
                <a:solidFill>
                  <a:schemeClr val="bg1"/>
                </a:solidFill>
              </a:rPr>
              <a:t>Ramazan</a:t>
            </a:r>
            <a:endParaRPr lang="tr-TR" dirty="0">
              <a:solidFill>
                <a:schemeClr val="bg1"/>
              </a:solidFill>
            </a:endParaRPr>
          </a:p>
          <a:p>
            <a:pPr marL="285750" lvl="0" indent="-285750">
              <a:buFont typeface="Arial" panose="020B0604020202020204" pitchFamily="34" charset="0"/>
              <a:buChar char="•"/>
            </a:pPr>
            <a:r>
              <a:rPr lang="tr-TR" dirty="0">
                <a:solidFill>
                  <a:srgbClr val="FFFF00"/>
                </a:solidFill>
              </a:rPr>
              <a:t>Dua, niyaz, ibadet ve sabır ile iradelerimizi eğittiğimiz,</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İbadetlerimizle maneviyatımıza derinlik katarak zenginleştirdiğimiz, </a:t>
            </a:r>
          </a:p>
          <a:p>
            <a:pPr marL="285750" lvl="0" indent="-285750">
              <a:buFont typeface="Arial" panose="020B0604020202020204" pitchFamily="34" charset="0"/>
              <a:buChar char="•"/>
            </a:pPr>
            <a:r>
              <a:rPr lang="tr-TR" dirty="0">
                <a:ln w="18415" cmpd="sng">
                  <a:solidFill>
                    <a:srgbClr val="FFFFFF"/>
                  </a:solidFill>
                  <a:prstDash val="solid"/>
                </a:ln>
                <a:solidFill>
                  <a:srgbClr val="FFFFFF"/>
                </a:solidFill>
              </a:rPr>
              <a:t>Oruçlarımızı Allah için tutmakla maddi ve manevi sıhhate kavuştuğumuz, </a:t>
            </a:r>
          </a:p>
          <a:p>
            <a:pPr marL="285750" lvl="0" indent="-285750">
              <a:buFont typeface="Arial" panose="020B0604020202020204" pitchFamily="34" charset="0"/>
              <a:buChar char="•"/>
            </a:pPr>
            <a:r>
              <a:rPr lang="tr-TR" dirty="0">
                <a:solidFill>
                  <a:srgbClr val="FF0000"/>
                </a:solidFill>
              </a:rPr>
              <a:t>Teravihlerimizle, namazlarımıza </a:t>
            </a:r>
            <a:r>
              <a:rPr lang="tr-TR" dirty="0" smtClean="0">
                <a:solidFill>
                  <a:srgbClr val="FF0000"/>
                </a:solidFill>
              </a:rPr>
              <a:t>farklı </a:t>
            </a:r>
            <a:r>
              <a:rPr lang="tr-TR" dirty="0">
                <a:solidFill>
                  <a:srgbClr val="FF0000"/>
                </a:solidFill>
              </a:rPr>
              <a:t>bir boyut kattığımız, </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Aynı safta namaza durmakla birlik ve beraberliğimizi gösterdiğimiz,</a:t>
            </a:r>
          </a:p>
          <a:p>
            <a:pPr marL="285750" lvl="0" indent="-285750">
              <a:buFont typeface="Arial" panose="020B0604020202020204" pitchFamily="34" charset="0"/>
              <a:buChar char="•"/>
            </a:pPr>
            <a:r>
              <a:rPr lang="tr-TR" dirty="0">
                <a:ln w="18415" cmpd="sng">
                  <a:solidFill>
                    <a:srgbClr val="FFFFFF"/>
                  </a:solidFill>
                  <a:prstDash val="solid"/>
                </a:ln>
                <a:solidFill>
                  <a:srgbClr val="FFFFFF"/>
                </a:solidFill>
              </a:rPr>
              <a:t>Kur’an-ı kerim nidalarıyla gönlümüzü sükûnete erdirdiğimiz ve Allah ile konuştuğumuz,</a:t>
            </a:r>
          </a:p>
          <a:p>
            <a:pPr marL="285750" lvl="0" indent="-285750">
              <a:buFont typeface="Arial" panose="020B0604020202020204" pitchFamily="34" charset="0"/>
              <a:buChar char="•"/>
            </a:pPr>
            <a:r>
              <a:rPr lang="tr-TR" dirty="0">
                <a:solidFill>
                  <a:srgbClr val="FF0000"/>
                </a:solidFill>
              </a:rPr>
              <a:t>Örnekliğinde Hz. peygamberle buluştuğumuz, yeniden vahyin kalbimize inişine şahit olduğumuz, </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Vaazlarla bilgilenip aydınlandığımız,</a:t>
            </a:r>
          </a:p>
          <a:p>
            <a:pPr marL="285750" lvl="0" indent="-285750">
              <a:buFont typeface="Arial" panose="020B0604020202020204" pitchFamily="34" charset="0"/>
              <a:buChar char="•"/>
            </a:pPr>
            <a:r>
              <a:rPr lang="tr-T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Zekât </a:t>
            </a: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ve </a:t>
            </a:r>
            <a:r>
              <a:rPr lang="tr-TR"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fıtır</a:t>
            </a: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tr-T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sadakalarımızla ihtiyaç sahibi kardeşlerimizin </a:t>
            </a: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sıkıntısına derman </a:t>
            </a:r>
            <a:r>
              <a:rPr lang="tr-T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olduğumuz, </a:t>
            </a:r>
            <a:endPar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285750" lvl="0" indent="-285750">
              <a:buFont typeface="Arial" panose="020B0604020202020204" pitchFamily="34" charset="0"/>
              <a:buChar char="•"/>
            </a:pPr>
            <a:r>
              <a:rPr lang="tr-TR" dirty="0">
                <a:ln w="18415" cmpd="sng">
                  <a:solidFill>
                    <a:srgbClr val="FFFFFF"/>
                  </a:solidFill>
                  <a:prstDash val="solid"/>
                </a:ln>
                <a:solidFill>
                  <a:srgbClr val="FFFFFF"/>
                </a:solidFill>
              </a:rPr>
              <a:t>Hayır ve </a:t>
            </a:r>
            <a:r>
              <a:rPr lang="tr-TR" dirty="0" err="1">
                <a:ln w="18415" cmpd="sng">
                  <a:solidFill>
                    <a:srgbClr val="FFFFFF"/>
                  </a:solidFill>
                  <a:prstDash val="solid"/>
                </a:ln>
                <a:solidFill>
                  <a:srgbClr val="FFFFFF"/>
                </a:solidFill>
              </a:rPr>
              <a:t>hasenatlarımızla</a:t>
            </a:r>
            <a:r>
              <a:rPr lang="tr-TR" dirty="0">
                <a:ln w="18415" cmpd="sng">
                  <a:solidFill>
                    <a:srgbClr val="FFFFFF"/>
                  </a:solidFill>
                  <a:prstDash val="solid"/>
                </a:ln>
                <a:solidFill>
                  <a:srgbClr val="FFFFFF"/>
                </a:solidFill>
              </a:rPr>
              <a:t> mallarımızı bereketlendirdiğimiz,</a:t>
            </a:r>
          </a:p>
          <a:p>
            <a:pPr marL="285750" lvl="0" indent="-285750">
              <a:buFont typeface="Arial" panose="020B0604020202020204" pitchFamily="34" charset="0"/>
              <a:buChar char="•"/>
            </a:pPr>
            <a:r>
              <a:rPr lang="tr-TR" dirty="0">
                <a:solidFill>
                  <a:srgbClr val="FF0000"/>
                </a:solidFill>
              </a:rPr>
              <a:t>Nimetler önümüzde, iftarı beklerken nefislerimizi terbiye ettiğimiz, </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Tövbe etmek suretiyle günahlarımızdan arındığımız, </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Yalandan, haksızlıktan, günahlardan uzak durmak suretiyle ahlakımızı güzelleştirdiğimiz </a:t>
            </a:r>
          </a:p>
          <a:p>
            <a:pPr marL="285750" lvl="0" indent="-285750">
              <a:buFont typeface="Arial" panose="020B0604020202020204" pitchFamily="34" charset="0"/>
              <a:buChar char="•"/>
            </a:pPr>
            <a:r>
              <a:rPr lang="tr-TR" dirty="0">
                <a:ln w="18415" cmpd="sng">
                  <a:solidFill>
                    <a:srgbClr val="FFFFFF"/>
                  </a:solidFill>
                  <a:prstDash val="solid"/>
                </a:ln>
                <a:solidFill>
                  <a:srgbClr val="FFFFFF"/>
                </a:solidFill>
              </a:rPr>
              <a:t>Amel defterimizi tüm bu sayılanların sevaplarıyla doldurduğumuz, </a:t>
            </a:r>
          </a:p>
          <a:p>
            <a:pPr marL="285750" lvl="0" indent="-285750">
              <a:buFont typeface="Arial" panose="020B0604020202020204" pitchFamily="34" charset="0"/>
              <a:buChar char="•"/>
            </a:pPr>
            <a:r>
              <a:rPr lang="tr-TR" dirty="0">
                <a:solidFill>
                  <a:srgbClr val="FF0000"/>
                </a:solidFill>
              </a:rPr>
              <a:t>Peygamberimizin diliyle, </a:t>
            </a:r>
            <a:r>
              <a:rPr lang="tr-TR" b="1" dirty="0">
                <a:solidFill>
                  <a:srgbClr val="FF0000"/>
                </a:solidFill>
              </a:rPr>
              <a:t>gelişine sevinen müminlerin cesedini, Allah’ın, cehenneme haram kıldığı,</a:t>
            </a:r>
            <a:endParaRPr lang="tr-TR" dirty="0">
              <a:solidFill>
                <a:srgbClr val="FF0000"/>
              </a:solidFill>
            </a:endParaRP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Evveli rahmet, ortası mağfiret sonu ise cehennemden kurtuluş olup, </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Cennet kapılarının açıldığı, cehennem kapıları kapandığı ve şeytanların zincirlere vurulduğu, </a:t>
            </a:r>
          </a:p>
          <a:p>
            <a:pPr marL="285750" lvl="0" indent="-285750">
              <a:buFont typeface="Arial" panose="020B0604020202020204" pitchFamily="34" charset="0"/>
              <a:buChar char="•"/>
            </a:pPr>
            <a:r>
              <a:rPr lang="tr-TR" dirty="0">
                <a:solidFill>
                  <a:srgbClr val="FFFF00"/>
                </a:solidFill>
              </a:rPr>
              <a:t>Rabbimizin ifadesiyle</a:t>
            </a:r>
            <a:r>
              <a:rPr lang="tr-TR" b="1" dirty="0">
                <a:solidFill>
                  <a:srgbClr val="FFFF00"/>
                </a:solidFill>
              </a:rPr>
              <a:t> “Sayılı </a:t>
            </a:r>
            <a:r>
              <a:rPr lang="tr-TR" b="1" dirty="0" err="1">
                <a:solidFill>
                  <a:srgbClr val="FFFF00"/>
                </a:solidFill>
              </a:rPr>
              <a:t>gün”dü</a:t>
            </a:r>
            <a:r>
              <a:rPr lang="tr-TR" b="1" dirty="0">
                <a:solidFill>
                  <a:srgbClr val="FFFF00"/>
                </a:solidFill>
              </a:rPr>
              <a:t> </a:t>
            </a:r>
            <a:r>
              <a:rPr lang="tr-TR" dirty="0">
                <a:solidFill>
                  <a:srgbClr val="FFFF00"/>
                </a:solidFill>
              </a:rPr>
              <a:t>hayrı ve bereketiyle gelip geçen ve</a:t>
            </a:r>
            <a:r>
              <a:rPr lang="tr-TR" b="1" dirty="0">
                <a:solidFill>
                  <a:srgbClr val="FFFF00"/>
                </a:solidFill>
              </a:rPr>
              <a:t> </a:t>
            </a:r>
            <a:endParaRPr lang="tr-TR" dirty="0">
              <a:solidFill>
                <a:srgbClr val="FFFF00"/>
              </a:solidFill>
            </a:endParaRPr>
          </a:p>
          <a:p>
            <a:pPr marL="285750" lvl="0" indent="-285750">
              <a:buFont typeface="Arial" panose="020B0604020202020204" pitchFamily="34" charset="0"/>
              <a:buChar char="•"/>
            </a:pPr>
            <a:r>
              <a:rPr lang="tr-TR" dirty="0">
                <a:ln w="18415" cmpd="sng">
                  <a:solidFill>
                    <a:srgbClr val="FFFFFF"/>
                  </a:solidFill>
                  <a:prstDash val="solid"/>
                </a:ln>
                <a:solidFill>
                  <a:srgbClr val="FFFFFF"/>
                </a:solidFill>
              </a:rPr>
              <a:t>Allah’ın rızasını kazandığımız mübarek bir </a:t>
            </a:r>
            <a:r>
              <a:rPr lang="tr-TR" dirty="0" smtClean="0">
                <a:ln w="18415" cmpd="sng">
                  <a:solidFill>
                    <a:srgbClr val="FFFFFF"/>
                  </a:solidFill>
                  <a:prstDash val="solid"/>
                </a:ln>
                <a:solidFill>
                  <a:srgbClr val="FFFFFF"/>
                </a:solidFill>
              </a:rPr>
              <a:t>ay OLMASINI DİLERİM.</a:t>
            </a:r>
            <a:endParaRPr lang="tr-TR"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21881800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8000" b="-68000"/>
          </a:stretch>
        </a:blipFill>
        <a:effectLst/>
      </p:bgPr>
    </p:bg>
    <p:spTree>
      <p:nvGrpSpPr>
        <p:cNvPr id="1" name=""/>
        <p:cNvGrpSpPr/>
        <p:nvPr/>
      </p:nvGrpSpPr>
      <p:grpSpPr>
        <a:xfrm>
          <a:off x="0" y="0"/>
          <a:ext cx="0" cy="0"/>
          <a:chOff x="0" y="0"/>
          <a:chExt cx="0" cy="0"/>
        </a:xfrm>
      </p:grpSpPr>
      <p:sp>
        <p:nvSpPr>
          <p:cNvPr id="13" name="12 Dikdörtgen"/>
          <p:cNvSpPr/>
          <p:nvPr/>
        </p:nvSpPr>
        <p:spPr>
          <a:xfrm>
            <a:off x="0" y="0"/>
            <a:ext cx="8964488" cy="68580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marL="285750" lvl="0" indent="-285750" algn="just">
              <a:buFont typeface="Arial" panose="020B0604020202020204" pitchFamily="34" charset="0"/>
              <a:buChar char="•"/>
            </a:pPr>
            <a:r>
              <a:rPr lang="tr-TR" sz="3200" dirty="0" smtClean="0">
                <a:solidFill>
                  <a:schemeClr val="tx1"/>
                </a:solidFill>
              </a:rPr>
              <a:t>Gelin bu sene Ramazan bizi yaşatsın. </a:t>
            </a:r>
          </a:p>
          <a:p>
            <a:pPr marL="285750" lvl="0" indent="-285750" algn="just">
              <a:buFont typeface="Arial" panose="020B0604020202020204" pitchFamily="34" charset="0"/>
              <a:buChar char="•"/>
            </a:pPr>
            <a:r>
              <a:rPr lang="tr-TR" sz="3200" dirty="0" smtClean="0">
                <a:solidFill>
                  <a:schemeClr val="tx1"/>
                </a:solidFill>
              </a:rPr>
              <a:t>Kuran bizi yeniden diriltsin. </a:t>
            </a:r>
          </a:p>
          <a:p>
            <a:pPr marL="285750" lvl="0" indent="-285750" algn="just">
              <a:buFont typeface="Arial" panose="020B0604020202020204" pitchFamily="34" charset="0"/>
              <a:buChar char="•"/>
            </a:pPr>
            <a:r>
              <a:rPr lang="tr-TR" sz="3200" dirty="0" smtClean="0">
                <a:solidFill>
                  <a:schemeClr val="tx1"/>
                </a:solidFill>
              </a:rPr>
              <a:t>Oruç günahlara karşı bizi tutsun. </a:t>
            </a:r>
          </a:p>
          <a:p>
            <a:pPr marL="285750" lvl="0" indent="-285750" algn="just">
              <a:buFont typeface="Arial" panose="020B0604020202020204" pitchFamily="34" charset="0"/>
              <a:buChar char="•"/>
            </a:pPr>
            <a:r>
              <a:rPr lang="tr-TR" sz="3200" dirty="0" smtClean="0">
                <a:solidFill>
                  <a:schemeClr val="tx1"/>
                </a:solidFill>
              </a:rPr>
              <a:t>İnfak bizi cömertliğe sevk etsin. </a:t>
            </a:r>
          </a:p>
          <a:p>
            <a:pPr marL="285750" lvl="0" indent="-285750" algn="just">
              <a:buFont typeface="Arial" panose="020B0604020202020204" pitchFamily="34" charset="0"/>
              <a:buChar char="•"/>
            </a:pPr>
            <a:r>
              <a:rPr lang="tr-TR" sz="3200" dirty="0" smtClean="0">
                <a:solidFill>
                  <a:schemeClr val="tx1"/>
                </a:solidFill>
              </a:rPr>
              <a:t>Kalplerimiz ve ellerimiz kardeşlerimize açılsın. </a:t>
            </a:r>
          </a:p>
          <a:p>
            <a:pPr marL="285750" lvl="0" indent="-285750" algn="just">
              <a:buFont typeface="Arial" panose="020B0604020202020204" pitchFamily="34" charset="0"/>
              <a:buChar char="•"/>
            </a:pPr>
            <a:r>
              <a:rPr lang="tr-TR" sz="3200" dirty="0" smtClean="0">
                <a:solidFill>
                  <a:schemeClr val="tx1"/>
                </a:solidFill>
              </a:rPr>
              <a:t>Ahlakımız günahlardan vaz geçerek güzelleşsin. </a:t>
            </a:r>
          </a:p>
          <a:p>
            <a:pPr marL="285750" lvl="0" indent="-285750" algn="just">
              <a:buFont typeface="Arial" panose="020B0604020202020204" pitchFamily="34" charset="0"/>
              <a:buChar char="•"/>
            </a:pPr>
            <a:r>
              <a:rPr lang="tr-TR" sz="3200" dirty="0" smtClean="0">
                <a:solidFill>
                  <a:schemeClr val="tx1"/>
                </a:solidFill>
              </a:rPr>
              <a:t>Tövbelerle vicdanlarımız temizlensin. </a:t>
            </a:r>
          </a:p>
          <a:p>
            <a:pPr marL="285750" lvl="0" indent="-285750" algn="just">
              <a:buFont typeface="Arial" panose="020B0604020202020204" pitchFamily="34" charset="0"/>
              <a:buChar char="•"/>
            </a:pPr>
            <a:r>
              <a:rPr lang="tr-TR" sz="3200" dirty="0" smtClean="0">
                <a:solidFill>
                  <a:schemeClr val="tx1"/>
                </a:solidFill>
              </a:rPr>
              <a:t>Yoksul, yetim ve misafirlerle sofralarımız bereketlensin. </a:t>
            </a:r>
          </a:p>
          <a:p>
            <a:pPr marL="285750" lvl="0" indent="-285750" algn="just">
              <a:buFont typeface="Arial" panose="020B0604020202020204" pitchFamily="34" charset="0"/>
              <a:buChar char="•"/>
            </a:pPr>
            <a:r>
              <a:rPr lang="tr-TR" sz="3200" dirty="0" smtClean="0">
                <a:solidFill>
                  <a:schemeClr val="tx1"/>
                </a:solidFill>
              </a:rPr>
              <a:t>Camilerde kıldığımız namazlarımız saflarımızla birlikte kalplerimizi de birleşsin. </a:t>
            </a:r>
          </a:p>
          <a:p>
            <a:pPr marL="285750" lvl="0" indent="-285750" algn="just">
              <a:buFont typeface="Arial" panose="020B0604020202020204" pitchFamily="34" charset="0"/>
              <a:buChar char="•"/>
            </a:pPr>
            <a:r>
              <a:rPr lang="tr-TR" sz="3200" dirty="0" err="1" smtClean="0">
                <a:solidFill>
                  <a:schemeClr val="tx1"/>
                </a:solidFill>
              </a:rPr>
              <a:t>Tevid</a:t>
            </a:r>
            <a:r>
              <a:rPr lang="tr-TR" sz="3200" dirty="0" smtClean="0">
                <a:solidFill>
                  <a:schemeClr val="tx1"/>
                </a:solidFill>
              </a:rPr>
              <a:t> hayatımıza hakim olsun. </a:t>
            </a:r>
          </a:p>
          <a:p>
            <a:pPr marL="285750" lvl="0" indent="-285750" algn="just">
              <a:buFont typeface="Arial" panose="020B0604020202020204" pitchFamily="34" charset="0"/>
              <a:buChar char="•"/>
            </a:pPr>
            <a:r>
              <a:rPr lang="tr-TR" sz="3200" dirty="0" smtClean="0">
                <a:solidFill>
                  <a:schemeClr val="tx1"/>
                </a:solidFill>
              </a:rPr>
              <a:t>Gelin bu sene Ramazanı doya doya yaşayalım. </a:t>
            </a:r>
            <a:endParaRPr lang="tr-TR" sz="3200" dirty="0">
              <a:solidFill>
                <a:schemeClr val="tx1"/>
              </a:solidFill>
            </a:endParaRPr>
          </a:p>
        </p:txBody>
      </p:sp>
    </p:spTree>
    <p:extLst>
      <p:ext uri="{BB962C8B-B14F-4D97-AF65-F5344CB8AC3E}">
        <p14:creationId xmlns:p14="http://schemas.microsoft.com/office/powerpoint/2010/main" val="32046724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2050" name="Picture 2" descr="http://www.mescidkur.com/images/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29" y="1162634"/>
            <a:ext cx="3202961" cy="5794758"/>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2195736" y="1165249"/>
            <a:ext cx="6948264" cy="5504111"/>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ar-AE" sz="4800" dirty="0">
                <a:solidFill>
                  <a:schemeClr val="tx1"/>
                </a:solidFill>
                <a:latin typeface="HASENAT" panose="01000600020000020003" pitchFamily="2" charset="-78"/>
                <a:cs typeface="HASENAT" panose="01000600020000020003" pitchFamily="2" charset="-78"/>
              </a:rPr>
              <a:t>رَغِمَ اَنْفُ رَجُلٍ دَخَلَ عَلَيْهِ رَمَضَانُ ثُمَّ انْسَلَخَ قَبْلَ اَنْ يُغْفَرَ </a:t>
            </a:r>
            <a:r>
              <a:rPr lang="ar-AE" sz="4800" dirty="0" smtClean="0">
                <a:solidFill>
                  <a:schemeClr val="tx1"/>
                </a:solidFill>
                <a:latin typeface="HASENAT" panose="01000600020000020003" pitchFamily="2" charset="-78"/>
                <a:cs typeface="HASENAT" panose="01000600020000020003" pitchFamily="2" charset="-78"/>
              </a:rPr>
              <a:t>لَهُ</a:t>
            </a:r>
            <a:endParaRPr lang="ar-AE" sz="1200" dirty="0"/>
          </a:p>
          <a:p>
            <a:pPr algn="r" fontAlgn="auto">
              <a:spcBef>
                <a:spcPts val="0"/>
              </a:spcBef>
              <a:spcAft>
                <a:spcPts val="0"/>
              </a:spcAft>
              <a:defRPr/>
            </a:pPr>
            <a:r>
              <a:rPr lang="tr-TR" sz="2000" dirty="0" smtClean="0">
                <a:solidFill>
                  <a:schemeClr val="tx1"/>
                </a:solidFill>
              </a:rPr>
              <a:t>Peygamber </a:t>
            </a:r>
            <a:r>
              <a:rPr lang="tr-TR" sz="2000" dirty="0">
                <a:solidFill>
                  <a:schemeClr val="tx1"/>
                </a:solidFill>
              </a:rPr>
              <a:t>(s.a.v) şöyle buyurdu: </a:t>
            </a:r>
            <a:endParaRPr lang="tr-TR" sz="1600" b="1" dirty="0">
              <a:solidFill>
                <a:schemeClr val="tx1"/>
              </a:solidFill>
            </a:endParaRPr>
          </a:p>
          <a:p>
            <a:pPr algn="r" fontAlgn="auto">
              <a:spcBef>
                <a:spcPts val="0"/>
              </a:spcBef>
              <a:spcAft>
                <a:spcPts val="0"/>
              </a:spcAft>
              <a:defRPr/>
            </a:pPr>
            <a:r>
              <a:rPr lang="tr-TR" sz="4800" b="1" dirty="0" smtClean="0">
                <a:solidFill>
                  <a:schemeClr val="tx1"/>
                </a:solidFill>
                <a:effectLst>
                  <a:outerShdw blurRad="38100" dist="38100" dir="2700000" algn="tl">
                    <a:srgbClr val="000000">
                      <a:alpha val="43137"/>
                    </a:srgbClr>
                  </a:outerShdw>
                </a:effectLst>
              </a:rPr>
              <a:t>“</a:t>
            </a:r>
            <a:r>
              <a:rPr lang="tr-TR" sz="4800" b="1" dirty="0">
                <a:solidFill>
                  <a:srgbClr val="7030A0"/>
                </a:solidFill>
                <a:effectLst>
                  <a:outerShdw blurRad="38100" dist="38100" dir="2700000" algn="tl">
                    <a:srgbClr val="000000">
                      <a:alpha val="43137"/>
                    </a:srgbClr>
                  </a:outerShdw>
                </a:effectLst>
              </a:rPr>
              <a:t>Ramazan’ı yaşadığı halde</a:t>
            </a:r>
            <a:r>
              <a:rPr lang="tr-TR" sz="4800" b="1" dirty="0">
                <a:solidFill>
                  <a:schemeClr val="tx1"/>
                </a:solidFill>
                <a:effectLst>
                  <a:outerShdw blurRad="38100" dist="38100" dir="2700000" algn="tl">
                    <a:srgbClr val="000000">
                      <a:alpha val="43137"/>
                    </a:srgbClr>
                  </a:outerShdw>
                </a:effectLst>
              </a:rPr>
              <a:t> </a:t>
            </a:r>
            <a:endParaRPr lang="tr-TR" sz="4800" b="1" dirty="0" smtClean="0">
              <a:solidFill>
                <a:schemeClr val="tx1"/>
              </a:solidFill>
              <a:effectLst>
                <a:outerShdw blurRad="38100" dist="38100" dir="2700000" algn="tl">
                  <a:srgbClr val="000000">
                    <a:alpha val="43137"/>
                  </a:srgbClr>
                </a:outerShdw>
              </a:effectLst>
            </a:endParaRPr>
          </a:p>
          <a:p>
            <a:pPr algn="r" fontAlgn="auto">
              <a:spcBef>
                <a:spcPts val="0"/>
              </a:spcBef>
              <a:spcAft>
                <a:spcPts val="0"/>
              </a:spcAft>
              <a:defRPr/>
            </a:pPr>
            <a:r>
              <a:rPr lang="tr-TR" sz="3200" b="1" dirty="0" smtClean="0">
                <a:solidFill>
                  <a:srgbClr val="FF0000"/>
                </a:solidFill>
                <a:effectLst>
                  <a:outerShdw blurRad="38100" dist="38100" dir="2700000" algn="tl">
                    <a:srgbClr val="000000">
                      <a:alpha val="43137"/>
                    </a:srgbClr>
                  </a:outerShdw>
                </a:effectLst>
              </a:rPr>
              <a:t>günahlarını </a:t>
            </a:r>
            <a:r>
              <a:rPr lang="tr-TR" sz="3200" b="1" dirty="0">
                <a:solidFill>
                  <a:srgbClr val="FF0000"/>
                </a:solidFill>
                <a:effectLst>
                  <a:outerShdw blurRad="38100" dist="38100" dir="2700000" algn="tl">
                    <a:srgbClr val="000000">
                      <a:alpha val="43137"/>
                    </a:srgbClr>
                  </a:outerShdw>
                </a:effectLst>
              </a:rPr>
              <a:t>bağışlatamayan kimsenin </a:t>
            </a:r>
            <a:endParaRPr lang="tr-TR" sz="3200" b="1" dirty="0" smtClean="0">
              <a:solidFill>
                <a:srgbClr val="FF0000"/>
              </a:solidFill>
              <a:effectLst>
                <a:outerShdw blurRad="38100" dist="38100" dir="2700000" algn="tl">
                  <a:srgbClr val="000000">
                    <a:alpha val="43137"/>
                  </a:srgbClr>
                </a:outerShdw>
              </a:effectLst>
            </a:endParaRPr>
          </a:p>
          <a:p>
            <a:pPr algn="r" fontAlgn="auto">
              <a:spcBef>
                <a:spcPts val="0"/>
              </a:spcBef>
              <a:spcAft>
                <a:spcPts val="0"/>
              </a:spcAft>
              <a:defRPr/>
            </a:pPr>
            <a:r>
              <a:rPr lang="tr-TR" sz="4800" b="1" dirty="0" smtClean="0">
                <a:solidFill>
                  <a:srgbClr val="002060"/>
                </a:solidFill>
                <a:effectLst>
                  <a:outerShdw blurRad="38100" dist="38100" dir="2700000" algn="tl">
                    <a:srgbClr val="000000">
                      <a:alpha val="43137"/>
                    </a:srgbClr>
                  </a:outerShdw>
                </a:effectLst>
              </a:rPr>
              <a:t>burnu </a:t>
            </a:r>
            <a:r>
              <a:rPr lang="tr-TR" sz="4800" b="1" dirty="0">
                <a:solidFill>
                  <a:srgbClr val="002060"/>
                </a:solidFill>
                <a:effectLst>
                  <a:outerShdw blurRad="38100" dist="38100" dir="2700000" algn="tl">
                    <a:srgbClr val="000000">
                      <a:alpha val="43137"/>
                    </a:srgbClr>
                  </a:outerShdw>
                </a:effectLst>
              </a:rPr>
              <a:t>yerde sürünsün</a:t>
            </a:r>
            <a:r>
              <a:rPr lang="tr-TR" sz="4800" b="1" dirty="0" smtClean="0">
                <a:solidFill>
                  <a:schemeClr val="tx1"/>
                </a:solidFill>
                <a:effectLst>
                  <a:outerShdw blurRad="38100" dist="38100" dir="2700000" algn="tl">
                    <a:srgbClr val="000000">
                      <a:alpha val="43137"/>
                    </a:srgbClr>
                  </a:outerShdw>
                </a:effectLst>
              </a:rPr>
              <a:t>!”</a:t>
            </a:r>
          </a:p>
          <a:p>
            <a:pPr algn="r" fontAlgn="auto">
              <a:spcBef>
                <a:spcPts val="0"/>
              </a:spcBef>
              <a:spcAft>
                <a:spcPts val="0"/>
              </a:spcAft>
              <a:defRPr/>
            </a:pPr>
            <a:r>
              <a:rPr lang="tr-TR" sz="1100" b="1" dirty="0" smtClean="0">
                <a:solidFill>
                  <a:schemeClr val="tx1"/>
                </a:solidFill>
              </a:rPr>
              <a:t>(</a:t>
            </a:r>
            <a:r>
              <a:rPr lang="tr-TR" sz="1100" b="1" dirty="0" err="1">
                <a:solidFill>
                  <a:schemeClr val="tx1"/>
                </a:solidFill>
              </a:rPr>
              <a:t>Tirmizi</a:t>
            </a:r>
            <a:r>
              <a:rPr lang="tr-TR" sz="1100" b="1" dirty="0">
                <a:solidFill>
                  <a:schemeClr val="tx1"/>
                </a:solidFill>
              </a:rPr>
              <a:t>, </a:t>
            </a:r>
            <a:r>
              <a:rPr lang="tr-TR" sz="1100" b="1" dirty="0" err="1">
                <a:solidFill>
                  <a:schemeClr val="tx1"/>
                </a:solidFill>
              </a:rPr>
              <a:t>Deavat</a:t>
            </a:r>
            <a:r>
              <a:rPr lang="tr-TR" sz="1100" b="1" dirty="0">
                <a:solidFill>
                  <a:schemeClr val="tx1"/>
                </a:solidFill>
              </a:rPr>
              <a:t>, 100)</a:t>
            </a:r>
            <a:endParaRPr lang="tr-TR" sz="1100" dirty="0">
              <a:solidFill>
                <a:schemeClr val="tx1"/>
              </a:solidFill>
            </a:endParaRPr>
          </a:p>
        </p:txBody>
      </p:sp>
      <p:sp>
        <p:nvSpPr>
          <p:cNvPr id="6" name="4 Dikdörtgen"/>
          <p:cNvSpPr/>
          <p:nvPr/>
        </p:nvSpPr>
        <p:spPr>
          <a:xfrm>
            <a:off x="179512" y="116632"/>
            <a:ext cx="89644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6. RAMAZAN’I İHYA EDENLERİN GÜNAHLARI BAĞIŞLANIR</a:t>
            </a:r>
          </a:p>
        </p:txBody>
      </p:sp>
    </p:spTree>
    <p:extLst>
      <p:ext uri="{BB962C8B-B14F-4D97-AF65-F5344CB8AC3E}">
        <p14:creationId xmlns:p14="http://schemas.microsoft.com/office/powerpoint/2010/main" val="36459858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DZNDHpZXcAUgI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76386"/>
            <a:ext cx="9144001" cy="6072319"/>
          </a:xfrm>
          <a:prstGeom prst="rect">
            <a:avLst/>
          </a:prstGeom>
          <a:noFill/>
          <a:extLst>
            <a:ext uri="{909E8E84-426E-40DD-AFC4-6F175D3DCCD1}">
              <a14:hiddenFill xmlns:a14="http://schemas.microsoft.com/office/drawing/2010/main">
                <a:solidFill>
                  <a:srgbClr val="FFFFFF"/>
                </a:solidFill>
              </a14:hiddenFill>
            </a:ext>
          </a:extLst>
        </p:spPr>
      </p:pic>
      <p:sp>
        <p:nvSpPr>
          <p:cNvPr id="3" name="4 Dikdörtgen"/>
          <p:cNvSpPr/>
          <p:nvPr/>
        </p:nvSpPr>
        <p:spPr>
          <a:xfrm>
            <a:off x="0" y="0"/>
            <a:ext cx="9144000" cy="112474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defRPr/>
            </a:pPr>
            <a:r>
              <a:rPr lang="tr-TR" sz="3600" b="1" dirty="0">
                <a:solidFill>
                  <a:srgbClr val="000308"/>
                </a:solidFill>
                <a:effectLst>
                  <a:outerShdw blurRad="38100" dist="38100" dir="2700000" algn="tl">
                    <a:srgbClr val="000000">
                      <a:alpha val="43137"/>
                    </a:srgbClr>
                  </a:outerShdw>
                </a:effectLst>
              </a:rPr>
              <a:t>Ömür dediğin üç beş gün... </a:t>
            </a:r>
            <a:endParaRPr lang="tr-TR" sz="3600" b="1" dirty="0" smtClean="0">
              <a:solidFill>
                <a:srgbClr val="000308"/>
              </a:solidFill>
              <a:effectLst>
                <a:outerShdw blurRad="38100" dist="38100" dir="2700000" algn="tl">
                  <a:srgbClr val="000000">
                    <a:alpha val="43137"/>
                  </a:srgbClr>
                </a:outerShdw>
              </a:effectLst>
            </a:endParaRPr>
          </a:p>
          <a:p>
            <a:pPr algn="ctr" fontAlgn="auto">
              <a:spcBef>
                <a:spcPts val="0"/>
              </a:spcBef>
              <a:spcAft>
                <a:spcPts val="0"/>
              </a:spcAft>
              <a:defRPr/>
            </a:pPr>
            <a:r>
              <a:rPr lang="tr-TR" sz="3600" b="1" dirty="0" err="1" smtClean="0">
                <a:solidFill>
                  <a:srgbClr val="000308"/>
                </a:solidFill>
                <a:effectLst>
                  <a:outerShdw blurRad="38100" dist="38100" dir="2700000" algn="tl">
                    <a:srgbClr val="000000">
                      <a:alpha val="43137"/>
                    </a:srgbClr>
                  </a:outerShdw>
                </a:effectLst>
              </a:rPr>
              <a:t>Keşkesiz</a:t>
            </a:r>
            <a:r>
              <a:rPr lang="tr-TR" sz="3600" b="1" dirty="0">
                <a:solidFill>
                  <a:srgbClr val="000308"/>
                </a:solidFill>
                <a:effectLst>
                  <a:outerShdw blurRad="38100" dist="38100" dir="2700000" algn="tl">
                    <a:srgbClr val="000000">
                      <a:alpha val="43137"/>
                    </a:srgbClr>
                  </a:outerShdw>
                </a:effectLst>
              </a:rPr>
              <a:t>.... Lekesiz... Samimi...</a:t>
            </a:r>
            <a:endParaRPr lang="tr-TR" sz="3200" b="1" dirty="0">
              <a:solidFill>
                <a:srgbClr val="000308"/>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096612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iyanetvakfi.org.tr/images/template/tdv3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664" y="1772816"/>
            <a:ext cx="3048336" cy="3960440"/>
          </a:xfrm>
          <a:prstGeom prst="rect">
            <a:avLst/>
          </a:prstGeom>
          <a:noFill/>
          <a:extLst>
            <a:ext uri="{909E8E84-426E-40DD-AFC4-6F175D3DCCD1}">
              <a14:hiddenFill xmlns:a14="http://schemas.microsoft.com/office/drawing/2010/main">
                <a:solidFill>
                  <a:srgbClr val="FFFFFF"/>
                </a:solidFill>
              </a14:hiddenFill>
            </a:ext>
          </a:extLst>
        </p:spPr>
      </p:pic>
      <p:sp>
        <p:nvSpPr>
          <p:cNvPr id="6" name="3 Dikdörtgen"/>
          <p:cNvSpPr/>
          <p:nvPr/>
        </p:nvSpPr>
        <p:spPr>
          <a:xfrm>
            <a:off x="0" y="0"/>
            <a:ext cx="9144000" cy="112474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tr-TR" sz="6600" b="1" dirty="0" smtClean="0">
                <a:solidFill>
                  <a:srgbClr val="FF0000"/>
                </a:solidFill>
                <a:effectLst>
                  <a:outerShdw blurRad="38100" dist="38100" dir="2700000" algn="tl">
                    <a:srgbClr val="000000">
                      <a:alpha val="43137"/>
                    </a:srgbClr>
                  </a:outerShdw>
                </a:effectLst>
              </a:rPr>
              <a:t>TÜRKİYE DİYANET VAKFI</a:t>
            </a:r>
            <a:endParaRPr lang="tr-TR" sz="6600" b="1" dirty="0">
              <a:solidFill>
                <a:srgbClr val="FF0000"/>
              </a:solidFill>
              <a:effectLst>
                <a:outerShdw blurRad="38100" dist="38100" dir="2700000" algn="tl">
                  <a:srgbClr val="000000">
                    <a:alpha val="43137"/>
                  </a:srgbClr>
                </a:outerShdw>
              </a:effectLst>
            </a:endParaRPr>
          </a:p>
        </p:txBody>
      </p:sp>
      <p:sp>
        <p:nvSpPr>
          <p:cNvPr id="4" name="3 Dikdörtgen"/>
          <p:cNvSpPr/>
          <p:nvPr/>
        </p:nvSpPr>
        <p:spPr>
          <a:xfrm>
            <a:off x="35496" y="1772816"/>
            <a:ext cx="8784976" cy="4752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tr-TR" sz="8000" b="1" dirty="0" smtClean="0">
                <a:solidFill>
                  <a:schemeClr val="tx1"/>
                </a:solidFill>
                <a:effectLst>
                  <a:outerShdw blurRad="38100" dist="38100" dir="2700000" algn="tl">
                    <a:srgbClr val="000000">
                      <a:alpha val="43137"/>
                    </a:srgbClr>
                  </a:outerShdw>
                </a:effectLst>
              </a:rPr>
              <a:t>FİTRE </a:t>
            </a:r>
            <a:r>
              <a:rPr lang="tr-TR" sz="8000" b="1" u="sng" dirty="0" smtClean="0">
                <a:solidFill>
                  <a:schemeClr val="tx1"/>
                </a:solidFill>
                <a:effectLst>
                  <a:outerShdw blurRad="38100" dist="38100" dir="2700000" algn="tl">
                    <a:srgbClr val="000000">
                      <a:alpha val="43137"/>
                    </a:srgbClr>
                  </a:outerShdw>
                </a:effectLst>
              </a:rPr>
              <a:t>(</a:t>
            </a:r>
            <a:r>
              <a:rPr lang="tr-TR" sz="8000" b="1" u="sng" dirty="0" smtClean="0">
                <a:solidFill>
                  <a:schemeClr val="tx1"/>
                </a:solidFill>
                <a:effectLst>
                  <a:outerShdw blurRad="38100" dist="38100" dir="2700000" algn="tl">
                    <a:srgbClr val="000000">
                      <a:alpha val="43137"/>
                    </a:srgbClr>
                  </a:outerShdw>
                </a:effectLst>
              </a:rPr>
              <a:t>27 TL</a:t>
            </a:r>
            <a:r>
              <a:rPr lang="tr-TR" sz="8000" b="1" u="sng" dirty="0" smtClean="0">
                <a:solidFill>
                  <a:schemeClr val="tx1"/>
                </a:solidFill>
                <a:effectLst>
                  <a:outerShdw blurRad="38100" dist="38100" dir="2700000" algn="tl">
                    <a:srgbClr val="000000">
                      <a:alpha val="43137"/>
                    </a:srgbClr>
                  </a:outerShdw>
                </a:effectLst>
              </a:rPr>
              <a:t>)</a:t>
            </a:r>
            <a:endParaRPr lang="tr-TR" sz="8000" b="1" u="sng" dirty="0">
              <a:solidFill>
                <a:schemeClr val="tx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tr-TR" sz="4400" b="1" dirty="0" smtClean="0">
                <a:solidFill>
                  <a:srgbClr val="00B050"/>
                </a:solidFill>
              </a:rPr>
              <a:t>ZEKAT</a:t>
            </a:r>
            <a:endParaRPr lang="tr-TR" sz="4400" b="1" dirty="0">
              <a:solidFill>
                <a:srgbClr val="00B050"/>
              </a:solidFill>
            </a:endParaRPr>
          </a:p>
          <a:p>
            <a:pPr marL="457200" indent="-457200">
              <a:buFont typeface="Arial" panose="020B0604020202020204" pitchFamily="34" charset="0"/>
              <a:buChar char="•"/>
            </a:pPr>
            <a:r>
              <a:rPr lang="tr-TR" sz="4400" b="1" dirty="0" smtClean="0">
                <a:solidFill>
                  <a:srgbClr val="FF0000"/>
                </a:solidFill>
              </a:rPr>
              <a:t>BAĞIŞ</a:t>
            </a:r>
          </a:p>
          <a:p>
            <a:pPr marL="457200" indent="-457200">
              <a:buFont typeface="Arial" panose="020B0604020202020204" pitchFamily="34" charset="0"/>
              <a:buChar char="•"/>
            </a:pPr>
            <a:r>
              <a:rPr lang="tr-TR" sz="4400" b="1" dirty="0" smtClean="0">
                <a:solidFill>
                  <a:srgbClr val="002060"/>
                </a:solidFill>
              </a:rPr>
              <a:t>İFTAR DESTEĞİ</a:t>
            </a:r>
          </a:p>
          <a:p>
            <a:pPr marL="457200" indent="-457200">
              <a:buFont typeface="Arial" panose="020B0604020202020204" pitchFamily="34" charset="0"/>
              <a:buChar char="•"/>
            </a:pPr>
            <a:endParaRPr lang="tr-TR" sz="4400" b="1" u="sng" dirty="0" smtClean="0">
              <a:solidFill>
                <a:schemeClr val="accent6">
                  <a:lumMod val="50000"/>
                </a:schemeClr>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tr-TR" sz="4400" b="1" u="sng" dirty="0" smtClean="0">
                <a:solidFill>
                  <a:schemeClr val="accent6">
                    <a:lumMod val="50000"/>
                  </a:schemeClr>
                </a:solidFill>
                <a:effectLst>
                  <a:outerShdw blurRad="38100" dist="38100" dir="2700000" algn="tl">
                    <a:srgbClr val="000000">
                      <a:alpha val="43137"/>
                    </a:srgbClr>
                  </a:outerShdw>
                </a:effectLst>
              </a:rPr>
              <a:t>50 ÖĞRENCİYE BURS VERECEĞİZ</a:t>
            </a:r>
          </a:p>
        </p:txBody>
      </p:sp>
    </p:spTree>
    <p:extLst>
      <p:ext uri="{BB962C8B-B14F-4D97-AF65-F5344CB8AC3E}">
        <p14:creationId xmlns:p14="http://schemas.microsoft.com/office/powerpoint/2010/main" val="3612998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idris\Desktop\2016 Ramazan\kadir-gecesi-nasil-anlasil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713"/>
          </a:xfrm>
          <a:prstGeom prst="rect">
            <a:avLst/>
          </a:prstGeom>
          <a:noFill/>
          <a:extLst>
            <a:ext uri="{909E8E84-426E-40DD-AFC4-6F175D3DCCD1}">
              <a14:hiddenFill xmlns:a14="http://schemas.microsoft.com/office/drawing/2010/main">
                <a:solidFill>
                  <a:srgbClr val="FFFFFF"/>
                </a:solidFill>
              </a14:hiddenFill>
            </a:ext>
          </a:extLst>
        </p:spPr>
      </p:pic>
      <p:sp>
        <p:nvSpPr>
          <p:cNvPr id="13" name="12 Dikdörtgen"/>
          <p:cNvSpPr/>
          <p:nvPr/>
        </p:nvSpPr>
        <p:spPr>
          <a:xfrm>
            <a:off x="0" y="44624"/>
            <a:ext cx="9144000" cy="208823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200" b="1" dirty="0" smtClean="0">
                <a:solidFill>
                  <a:schemeClr val="tx1"/>
                </a:solidFill>
                <a:latin typeface="Times New Roman" pitchFamily="18" charset="0"/>
                <a:cs typeface="Times New Roman" pitchFamily="18" charset="0"/>
              </a:rPr>
              <a:t>“</a:t>
            </a:r>
            <a:r>
              <a:rPr lang="tr-TR"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valdi" panose="03020602050506090804" pitchFamily="66" charset="0"/>
                <a:cs typeface="Times New Roman" pitchFamily="18" charset="0"/>
              </a:rPr>
              <a:t>Dünyası Ramazan Olanın Ahireti Bayram Olur</a:t>
            </a:r>
            <a:r>
              <a:rPr lang="tr-TR" sz="4000" b="1" dirty="0" smtClean="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462834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uftuluk\Desktop\üç aylar resim\image.jpg"/>
          <p:cNvPicPr>
            <a:picLocks noChangeAspect="1" noChangeArrowheads="1"/>
          </p:cNvPicPr>
          <p:nvPr/>
        </p:nvPicPr>
        <p:blipFill rotWithShape="1">
          <a:blip r:embed="rId2">
            <a:extLst>
              <a:ext uri="{28A0092B-C50C-407E-A947-70E740481C1C}">
                <a14:useLocalDpi xmlns:a14="http://schemas.microsoft.com/office/drawing/2010/main" val="0"/>
              </a:ext>
            </a:extLst>
          </a:blip>
          <a:srcRect b="5716"/>
          <a:stretch/>
        </p:blipFill>
        <p:spPr bwMode="auto">
          <a:xfrm>
            <a:off x="0" y="-27384"/>
            <a:ext cx="9144001" cy="6863080"/>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85051" y="44624"/>
            <a:ext cx="8958949" cy="3717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800" dirty="0" smtClean="0">
                <a:solidFill>
                  <a:schemeClr val="bg1"/>
                </a:solidFill>
                <a:latin typeface="HASENAT" panose="01000600020000020003" pitchFamily="2" charset="-78"/>
                <a:cs typeface="HASENAT" panose="01000600020000020003" pitchFamily="2" charset="-78"/>
              </a:rPr>
              <a:t>اللهُمَّ بَارِكْ لَنَا فِي </a:t>
            </a:r>
            <a:r>
              <a:rPr lang="ar-SA" sz="4800" dirty="0">
                <a:solidFill>
                  <a:schemeClr val="bg1"/>
                </a:solidFill>
                <a:latin typeface="HASENAT" panose="01000600020000020003" pitchFamily="2" charset="-78"/>
                <a:cs typeface="HASENAT" panose="01000600020000020003" pitchFamily="2" charset="-78"/>
              </a:rPr>
              <a:t>رَجَبَ، </a:t>
            </a:r>
            <a:r>
              <a:rPr lang="ar-SA" sz="4800" dirty="0" smtClean="0">
                <a:solidFill>
                  <a:schemeClr val="bg1"/>
                </a:solidFill>
                <a:latin typeface="HASENAT" panose="01000600020000020003" pitchFamily="2" charset="-78"/>
                <a:cs typeface="HASENAT" panose="01000600020000020003" pitchFamily="2" charset="-78"/>
              </a:rPr>
              <a:t>وَشَعْبَانَ، وَبَلِّغْنَا رَمَضَانَ</a:t>
            </a:r>
            <a:endParaRPr lang="tr-TR" sz="3200" dirty="0" smtClean="0">
              <a:solidFill>
                <a:schemeClr val="bg1"/>
              </a:solidFill>
              <a:latin typeface="HASENAT" panose="01000600020000020003" pitchFamily="2" charset="-78"/>
              <a:cs typeface="HASENAT" panose="01000600020000020003" pitchFamily="2" charset="-78"/>
            </a:endParaRPr>
          </a:p>
          <a:p>
            <a:pPr algn="ctr"/>
            <a:r>
              <a:rPr lang="tr-TR" sz="1100" b="1" dirty="0" smtClean="0">
                <a:solidFill>
                  <a:schemeClr val="bg1"/>
                </a:solidFill>
              </a:rPr>
              <a:t>	</a:t>
            </a:r>
          </a:p>
          <a:p>
            <a:pPr algn="ctr"/>
            <a:r>
              <a:rPr lang="tr-TR" sz="2000" b="1" dirty="0" smtClean="0">
                <a:solidFill>
                  <a:schemeClr val="bg1"/>
                </a:solidFill>
              </a:rPr>
              <a:t>Enes </a:t>
            </a:r>
            <a:r>
              <a:rPr lang="tr-TR" sz="2000" b="1" dirty="0">
                <a:solidFill>
                  <a:schemeClr val="bg1"/>
                </a:solidFill>
              </a:rPr>
              <a:t>b. Mâlik</a:t>
            </a:r>
            <a:r>
              <a:rPr lang="tr-TR" sz="2000" dirty="0">
                <a:solidFill>
                  <a:schemeClr val="bg1"/>
                </a:solidFill>
              </a:rPr>
              <a:t> (</a:t>
            </a:r>
            <a:r>
              <a:rPr lang="tr-TR" sz="2000" dirty="0" err="1">
                <a:solidFill>
                  <a:schemeClr val="bg1"/>
                </a:solidFill>
              </a:rPr>
              <a:t>r.a</a:t>
            </a:r>
            <a:r>
              <a:rPr lang="tr-TR" sz="2000" dirty="0">
                <a:solidFill>
                  <a:schemeClr val="bg1"/>
                </a:solidFill>
              </a:rPr>
              <a:t>)'den şöyle rivayet edilmiştir: </a:t>
            </a:r>
            <a:endParaRPr lang="tr-TR" sz="2000" dirty="0" smtClean="0">
              <a:solidFill>
                <a:schemeClr val="bg1"/>
              </a:solidFill>
            </a:endParaRPr>
          </a:p>
          <a:p>
            <a:pPr algn="ctr"/>
            <a:r>
              <a:rPr lang="tr-TR" sz="2000" dirty="0" smtClean="0">
                <a:solidFill>
                  <a:schemeClr val="bg1"/>
                </a:solidFill>
              </a:rPr>
              <a:t>"</a:t>
            </a:r>
            <a:r>
              <a:rPr lang="tr-TR" sz="2000" dirty="0" err="1">
                <a:solidFill>
                  <a:schemeClr val="bg1"/>
                </a:solidFill>
              </a:rPr>
              <a:t>Receb</a:t>
            </a:r>
            <a:r>
              <a:rPr lang="tr-TR" sz="2000" dirty="0">
                <a:solidFill>
                  <a:schemeClr val="bg1"/>
                </a:solidFill>
              </a:rPr>
              <a:t> ayı girdiğinde Hz. Peygamber (</a:t>
            </a:r>
            <a:r>
              <a:rPr lang="tr-TR" sz="2000" dirty="0" err="1">
                <a:solidFill>
                  <a:schemeClr val="bg1"/>
                </a:solidFill>
              </a:rPr>
              <a:t>s.a.v</a:t>
            </a:r>
            <a:r>
              <a:rPr lang="tr-TR" sz="2000" dirty="0">
                <a:solidFill>
                  <a:schemeClr val="bg1"/>
                </a:solidFill>
              </a:rPr>
              <a:t>) şöyle derdi:  </a:t>
            </a:r>
          </a:p>
          <a:p>
            <a:pPr algn="ctr"/>
            <a:endParaRPr lang="tr-TR" sz="1200" b="1" u="sng" dirty="0">
              <a:solidFill>
                <a:schemeClr val="bg1"/>
              </a:solidFill>
            </a:endParaRPr>
          </a:p>
          <a:p>
            <a:pPr algn="ctr"/>
            <a:r>
              <a:rPr lang="tr-TR" sz="32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"Ey Allah'ım! Recep ve Şaban'ı bize </a:t>
            </a:r>
            <a:r>
              <a:rPr lang="tr-TR" sz="3200" b="1" u="sng"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mübaret</a:t>
            </a:r>
            <a:r>
              <a:rPr lang="tr-TR" sz="32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kıl, </a:t>
            </a:r>
            <a:endParaRPr lang="tr-TR" sz="32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tr-TR" sz="60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bizi </a:t>
            </a:r>
            <a:r>
              <a:rPr lang="tr-TR" sz="60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Ramazan'a kavuştur.“</a:t>
            </a:r>
          </a:p>
          <a:p>
            <a:pPr algn="ctr"/>
            <a:r>
              <a:rPr lang="tr-TR" sz="2000" dirty="0">
                <a:solidFill>
                  <a:schemeClr val="bg1"/>
                </a:solidFill>
              </a:rPr>
              <a:t>(</a:t>
            </a:r>
            <a:r>
              <a:rPr lang="tr-TR" sz="2000" dirty="0" err="1">
                <a:solidFill>
                  <a:schemeClr val="bg1"/>
                </a:solidFill>
              </a:rPr>
              <a:t>Müsned</a:t>
            </a:r>
            <a:r>
              <a:rPr lang="tr-TR" sz="2000" dirty="0">
                <a:solidFill>
                  <a:schemeClr val="bg1"/>
                </a:solidFill>
              </a:rPr>
              <a:t>, I, 259; </a:t>
            </a:r>
            <a:r>
              <a:rPr lang="tr-TR" sz="2000" dirty="0" err="1">
                <a:solidFill>
                  <a:schemeClr val="bg1"/>
                </a:solidFill>
              </a:rPr>
              <a:t>Ebû</a:t>
            </a:r>
            <a:r>
              <a:rPr lang="tr-TR" sz="2000" dirty="0">
                <a:solidFill>
                  <a:schemeClr val="bg1"/>
                </a:solidFill>
              </a:rPr>
              <a:t> </a:t>
            </a:r>
            <a:r>
              <a:rPr lang="tr-TR" sz="2000" dirty="0" err="1">
                <a:solidFill>
                  <a:schemeClr val="bg1"/>
                </a:solidFill>
              </a:rPr>
              <a:t>Nuaym</a:t>
            </a:r>
            <a:r>
              <a:rPr lang="tr-TR" sz="2000" dirty="0">
                <a:solidFill>
                  <a:schemeClr val="bg1"/>
                </a:solidFill>
              </a:rPr>
              <a:t>, VI, 269) </a:t>
            </a:r>
            <a:r>
              <a:rPr lang="tr-TR" sz="2000" b="1" dirty="0">
                <a:solidFill>
                  <a:schemeClr val="bg1"/>
                </a:solidFill>
              </a:rPr>
              <a:t> </a:t>
            </a:r>
            <a:endParaRPr lang="tr-TR" sz="2000" b="1" dirty="0">
              <a:solidFill>
                <a:schemeClr val="bg1"/>
              </a:solidFill>
              <a:latin typeface="Times New Roman" pitchFamily="18" charset="0"/>
              <a:cs typeface="Times New Roman" pitchFamily="18" charset="0"/>
            </a:endParaRPr>
          </a:p>
        </p:txBody>
      </p:sp>
      <p:sp>
        <p:nvSpPr>
          <p:cNvPr id="7" name="4 Dikdörtgen"/>
          <p:cNvSpPr/>
          <p:nvPr/>
        </p:nvSpPr>
        <p:spPr>
          <a:xfrm>
            <a:off x="0" y="5157192"/>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11 AYIN SULTANI RAMAZAN </a:t>
            </a:r>
            <a:r>
              <a:rPr lang="tr-TR"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16.05.2018 ÇARŞAMBA İLK ORUÇ</a:t>
            </a:r>
            <a:endParaRPr lang="tr-TR"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7182934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islamveihsan.com/wp-content/uploads/2014/07/kadi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12 Dikdörtgen"/>
          <p:cNvSpPr/>
          <p:nvPr/>
        </p:nvSpPr>
        <p:spPr>
          <a:xfrm>
            <a:off x="215516" y="476672"/>
            <a:ext cx="8712968" cy="482453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tr-TR"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anose="03020602050506090804" pitchFamily="66" charset="0"/>
              </a:rPr>
              <a:t>Ramazan</a:t>
            </a:r>
            <a:endParaRPr lang="tr-TR" sz="8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anose="03020602050506090804" pitchFamily="66" charset="0"/>
            </a:endParaRPr>
          </a:p>
          <a:p>
            <a:pPr marL="342900" lvl="0" indent="-342900" algn="just">
              <a:buFont typeface="Wingdings" panose="05000000000000000000" pitchFamily="2" charset="2"/>
              <a:buChar char="q"/>
            </a:pPr>
            <a:r>
              <a:rPr lang="tr-TR"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İbadetlerle bir ay Mevla’sına yaklaşanların, </a:t>
            </a:r>
          </a:p>
          <a:p>
            <a:pPr marL="342900" lvl="0" indent="-342900" algn="just">
              <a:buFont typeface="Wingdings" panose="05000000000000000000" pitchFamily="2" charset="2"/>
              <a:buChar char="q"/>
            </a:pPr>
            <a:r>
              <a:rPr lang="tr-TR"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Dili damağı Allah için kuruyanların, </a:t>
            </a:r>
          </a:p>
          <a:p>
            <a:pPr marL="342900" lvl="0" indent="-342900" algn="just">
              <a:buFont typeface="Wingdings" panose="05000000000000000000" pitchFamily="2" charset="2"/>
              <a:buChar char="q"/>
            </a:pPr>
            <a:r>
              <a:rPr lang="tr-T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Yetim</a:t>
            </a:r>
            <a:r>
              <a:rPr lang="tr-T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kimsesiz ve öksüzleri görüp gözetenlerin, </a:t>
            </a:r>
          </a:p>
          <a:p>
            <a:pPr marL="342900" lvl="0" indent="-342900" algn="just">
              <a:buFont typeface="Wingdings" panose="05000000000000000000" pitchFamily="2" charset="2"/>
              <a:buChar char="q"/>
            </a:pPr>
            <a:r>
              <a:rPr lang="tr-TR"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Çocuklara ramazan sevincini aşılayanların, </a:t>
            </a:r>
          </a:p>
          <a:p>
            <a:pPr marL="342900" lvl="0" indent="-342900" algn="just">
              <a:buFont typeface="Wingdings" panose="05000000000000000000" pitchFamily="2" charset="2"/>
              <a:buChar char="q"/>
            </a:pPr>
            <a:r>
              <a:rPr lang="tr-TR"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Ramazanı, </a:t>
            </a:r>
            <a:r>
              <a:rPr lang="tr-TR"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ramazan </a:t>
            </a:r>
            <a:r>
              <a:rPr lang="tr-TR"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neşesi </a:t>
            </a:r>
            <a:r>
              <a:rPr lang="tr-TR"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içerisinde yaşayanların </a:t>
            </a:r>
            <a:endParaRPr lang="tr-TR"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lvl="0" algn="r"/>
            <a:r>
              <a:rPr lang="tr-TR"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anose="03020602050506090804" pitchFamily="66" charset="0"/>
              </a:rPr>
              <a:t>Bayramıdır</a:t>
            </a:r>
            <a:r>
              <a:rPr lang="tr-TR"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anose="03020602050506090804" pitchFamily="66" charset="0"/>
              </a:rPr>
              <a:t>. </a:t>
            </a: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ivaldi" panose="03020602050506090804" pitchFamily="66" charset="0"/>
            </a:endParaRPr>
          </a:p>
        </p:txBody>
      </p:sp>
    </p:spTree>
    <p:extLst>
      <p:ext uri="{BB962C8B-B14F-4D97-AF65-F5344CB8AC3E}">
        <p14:creationId xmlns:p14="http://schemas.microsoft.com/office/powerpoint/2010/main" val="188980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MAZAN ile ilgili gÃ¶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2692" r="22633"/>
          <a:stretch/>
        </p:blipFill>
        <p:spPr bwMode="auto">
          <a:xfrm>
            <a:off x="-36512" y="0"/>
            <a:ext cx="9180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1" y="332656"/>
            <a:ext cx="9108504" cy="2160240"/>
          </a:xfrm>
          <a:prstGeom prst="round2DiagRect">
            <a:avLst>
              <a:gd name="adj1" fmla="val 1599"/>
              <a:gd name="adj2" fmla="val 0"/>
            </a:avLst>
          </a:prstGeom>
          <a:solidFill>
            <a:schemeClr val="accent6">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3200" dirty="0">
                <a:solidFill>
                  <a:schemeClr val="tx1"/>
                </a:solidFill>
                <a:latin typeface="HASENAT" panose="01000600020000020003" pitchFamily="2" charset="-78"/>
                <a:cs typeface="HASENAT" panose="01000600020000020003" pitchFamily="2" charset="-78"/>
              </a:rPr>
              <a:t> </a:t>
            </a:r>
            <a:r>
              <a:rPr lang="ar-SA" sz="4400" cap="all" dirty="0">
                <a:solidFill>
                  <a:schemeClr val="tx1"/>
                </a:solidFill>
                <a:latin typeface="HASENAT" panose="01000600020000020003" pitchFamily="2" charset="-78"/>
                <a:cs typeface="HASENAT" panose="01000600020000020003" pitchFamily="2" charset="-78"/>
              </a:rPr>
              <a:t> أَوَّلُ رَمَضَانَ رَحْمَةٌ وَأَوْسَطُهُ مَغْفِرَةٌ وَآخِرُهُ عِتْقٌ مِنَ النَّارِ</a:t>
            </a:r>
            <a:endParaRPr lang="tr-TR" sz="3200" b="1" cap="all"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3600" b="1" dirty="0" smtClean="0">
                <a:solidFill>
                  <a:schemeClr val="tx1"/>
                </a:solidFill>
                <a:latin typeface="Times New Roman" pitchFamily="18" charset="0"/>
                <a:cs typeface="Times New Roman" pitchFamily="18" charset="0"/>
              </a:rPr>
              <a:t>“</a:t>
            </a:r>
            <a:r>
              <a:rPr lang="tr-TR" sz="3600" b="1" dirty="0">
                <a:solidFill>
                  <a:schemeClr val="tx1"/>
                </a:solidFill>
                <a:latin typeface="Times New Roman" pitchFamily="18" charset="0"/>
                <a:cs typeface="Times New Roman" pitchFamily="18" charset="0"/>
              </a:rPr>
              <a:t>Ramazan’ın </a:t>
            </a:r>
            <a:r>
              <a:rPr lang="tr-TR" sz="3600" b="1" dirty="0">
                <a:solidFill>
                  <a:srgbClr val="FF0000"/>
                </a:solidFill>
                <a:latin typeface="Times New Roman" pitchFamily="18" charset="0"/>
                <a:cs typeface="Times New Roman" pitchFamily="18" charset="0"/>
              </a:rPr>
              <a:t>Evveli rahmet</a:t>
            </a:r>
            <a:r>
              <a:rPr lang="tr-TR" sz="3600" b="1" dirty="0">
                <a:solidFill>
                  <a:schemeClr val="tx1"/>
                </a:solidFill>
                <a:latin typeface="Times New Roman" pitchFamily="18" charset="0"/>
                <a:cs typeface="Times New Roman" pitchFamily="18" charset="0"/>
              </a:rPr>
              <a:t>, </a:t>
            </a:r>
            <a:r>
              <a:rPr lang="tr-TR" sz="3600" b="1" dirty="0">
                <a:solidFill>
                  <a:srgbClr val="FFFF00"/>
                </a:solidFill>
                <a:latin typeface="Times New Roman" pitchFamily="18" charset="0"/>
                <a:cs typeface="Times New Roman" pitchFamily="18" charset="0"/>
              </a:rPr>
              <a:t>ortası mağfiret, </a:t>
            </a:r>
            <a:r>
              <a:rPr lang="tr-TR"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sonu cehennemden </a:t>
            </a:r>
            <a:r>
              <a:rPr lang="tr-TR" sz="36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kurtuluş’tur</a:t>
            </a:r>
            <a:r>
              <a:rPr lang="tr-TR"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 </a:t>
            </a:r>
            <a:endParaRPr lang="tr-TR" sz="3600" b="1" dirty="0">
              <a:solidFill>
                <a:schemeClr val="tx1"/>
              </a:solidFill>
              <a:latin typeface="Times New Roman" pitchFamily="18" charset="0"/>
              <a:cs typeface="Times New Roman" pitchFamily="18" charset="0"/>
            </a:endParaRPr>
          </a:p>
          <a:p>
            <a:pPr algn="ctr" fontAlgn="auto">
              <a:spcBef>
                <a:spcPts val="0"/>
              </a:spcBef>
              <a:spcAft>
                <a:spcPts val="0"/>
              </a:spcAft>
              <a:defRPr/>
            </a:pPr>
            <a:r>
              <a:rPr lang="tr-TR" sz="1200" dirty="0">
                <a:solidFill>
                  <a:schemeClr val="tx1"/>
                </a:solidFill>
              </a:rPr>
              <a:t>(</a:t>
            </a:r>
            <a:r>
              <a:rPr lang="tr-TR" sz="1200" dirty="0" err="1">
                <a:solidFill>
                  <a:schemeClr val="tx1"/>
                </a:solidFill>
              </a:rPr>
              <a:t>Beyhaki</a:t>
            </a:r>
            <a:r>
              <a:rPr lang="tr-TR" sz="1200" dirty="0">
                <a:solidFill>
                  <a:schemeClr val="tx1"/>
                </a:solidFill>
              </a:rPr>
              <a:t> , </a:t>
            </a:r>
            <a:r>
              <a:rPr lang="tr-TR" sz="1200" dirty="0" err="1">
                <a:solidFill>
                  <a:schemeClr val="tx1"/>
                </a:solidFill>
              </a:rPr>
              <a:t>Şuab</a:t>
            </a:r>
            <a:r>
              <a:rPr lang="tr-TR" sz="1200" dirty="0">
                <a:solidFill>
                  <a:schemeClr val="tx1"/>
                </a:solidFill>
              </a:rPr>
              <a:t>, 3/306)</a:t>
            </a:r>
            <a:endParaRPr lang="tr-TR" sz="32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1" y="1196752"/>
            <a:ext cx="9144000" cy="5400600"/>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tr-TR" sz="2000" dirty="0">
                <a:solidFill>
                  <a:schemeClr val="tx1"/>
                </a:solidFill>
                <a:latin typeface="Times New Roman" panose="02020603050405020304" pitchFamily="18" charset="0"/>
                <a:cs typeface="Times New Roman" panose="02020603050405020304" pitchFamily="18" charset="0"/>
              </a:rPr>
              <a:t>Peygamber Efendimiz bir hadis-i şerifle­rinde ümmetine verilen beş şeyden bahsederek söyle buyurmuştur:</a:t>
            </a:r>
            <a:r>
              <a:rPr lang="tr-TR" sz="2000" b="1" dirty="0">
                <a:solidFill>
                  <a:schemeClr val="tx1"/>
                </a:solidFill>
                <a:latin typeface="Times New Roman" panose="02020603050405020304" pitchFamily="18" charset="0"/>
                <a:cs typeface="Times New Roman" panose="02020603050405020304" pitchFamily="18" charset="0"/>
              </a:rPr>
              <a:t> </a:t>
            </a:r>
            <a:endParaRPr lang="tr-TR" sz="2000" dirty="0">
              <a:solidFill>
                <a:schemeClr val="tx1"/>
              </a:solidFill>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2000" b="1" u="sng" dirty="0" smtClean="0">
                <a:solidFill>
                  <a:srgbClr val="FF0000"/>
                </a:solidFill>
                <a:latin typeface="Times New Roman" panose="02020603050405020304" pitchFamily="18" charset="0"/>
                <a:cs typeface="Times New Roman" panose="02020603050405020304" pitchFamily="18" charset="0"/>
              </a:rPr>
              <a:t>"Ümmetime </a:t>
            </a:r>
            <a:r>
              <a:rPr lang="tr-TR" sz="2000" b="1" u="sng" dirty="0">
                <a:solidFill>
                  <a:srgbClr val="FF0000"/>
                </a:solidFill>
                <a:latin typeface="Times New Roman" panose="02020603050405020304" pitchFamily="18" charset="0"/>
                <a:cs typeface="Times New Roman" panose="02020603050405020304" pitchFamily="18" charset="0"/>
              </a:rPr>
              <a:t>ramazanda beş şey verilmiştir ki bunlar ben­den önceki hiç bir peygambere verilmemiştir:</a:t>
            </a:r>
          </a:p>
          <a:p>
            <a:pPr marL="457200" indent="-457200" algn="just" fontAlgn="auto">
              <a:spcBef>
                <a:spcPts val="0"/>
              </a:spcBef>
              <a:spcAft>
                <a:spcPts val="0"/>
              </a:spcAft>
              <a:buFont typeface="+mj-lt"/>
              <a:buAutoNum type="arabicPeriod"/>
              <a:defRPr/>
            </a:pPr>
            <a:r>
              <a:rPr lang="tr-TR" sz="2000" b="1" dirty="0" smtClean="0">
                <a:solidFill>
                  <a:schemeClr val="tx1"/>
                </a:solidFill>
                <a:latin typeface="Times New Roman" panose="02020603050405020304" pitchFamily="18" charset="0"/>
                <a:cs typeface="Times New Roman" panose="02020603050405020304" pitchFamily="18" charset="0"/>
              </a:rPr>
              <a:t>Ramazan </a:t>
            </a:r>
            <a:r>
              <a:rPr lang="tr-TR" sz="2000" b="1" dirty="0">
                <a:solidFill>
                  <a:schemeClr val="tx1"/>
                </a:solidFill>
                <a:latin typeface="Times New Roman" panose="02020603050405020304" pitchFamily="18" charset="0"/>
                <a:cs typeface="Times New Roman" panose="02020603050405020304" pitchFamily="18" charset="0"/>
              </a:rPr>
              <a:t>ayının ilk gecesi olunca Allah </a:t>
            </a:r>
            <a:r>
              <a:rPr lang="tr-TR" sz="2000" b="1" dirty="0" err="1">
                <a:solidFill>
                  <a:schemeClr val="tx1"/>
                </a:solidFill>
                <a:latin typeface="Times New Roman" panose="02020603050405020304" pitchFamily="18" charset="0"/>
                <a:cs typeface="Times New Roman" panose="02020603050405020304" pitchFamily="18" charset="0"/>
              </a:rPr>
              <a:t>teâlâ</a:t>
            </a:r>
            <a:r>
              <a:rPr lang="tr-TR" sz="2000" b="1" dirty="0">
                <a:solidFill>
                  <a:schemeClr val="tx1"/>
                </a:solidFill>
                <a:latin typeface="Times New Roman" panose="02020603050405020304" pitchFamily="18" charset="0"/>
                <a:cs typeface="Times New Roman" panose="02020603050405020304" pitchFamily="18" charset="0"/>
              </a:rPr>
              <a:t> ümmetime (rah­met bakışıyla) bakar. Allah her kime (rah­met bakışıyla) bakar­sa, </a:t>
            </a:r>
            <a:r>
              <a:rPr lang="tr-TR" sz="2000" b="1" dirty="0" smtClean="0">
                <a:solidFill>
                  <a:schemeClr val="tx1"/>
                </a:solidFill>
                <a:latin typeface="Times New Roman" panose="02020603050405020304" pitchFamily="18" charset="0"/>
                <a:cs typeface="Times New Roman" panose="02020603050405020304" pitchFamily="18" charset="0"/>
              </a:rPr>
              <a:t>ona </a:t>
            </a:r>
            <a:r>
              <a:rPr lang="tr-TR" sz="2000" b="1" dirty="0">
                <a:solidFill>
                  <a:schemeClr val="tx1"/>
                </a:solidFill>
                <a:latin typeface="Times New Roman" panose="02020603050405020304" pitchFamily="18" charset="0"/>
                <a:cs typeface="Times New Roman" panose="02020603050405020304" pitchFamily="18" charset="0"/>
              </a:rPr>
              <a:t>ebedî olarak azap etmez.</a:t>
            </a:r>
          </a:p>
          <a:p>
            <a:pPr marL="457200" indent="-457200" algn="just" fontAlgn="auto">
              <a:spcBef>
                <a:spcPts val="0"/>
              </a:spcBef>
              <a:spcAft>
                <a:spcPts val="0"/>
              </a:spcAft>
              <a:buFont typeface="+mj-lt"/>
              <a:buAutoNum type="arabicPeriod"/>
              <a:defRPr/>
            </a:pPr>
            <a:r>
              <a:rPr lang="tr-TR" sz="2000" b="1" dirty="0" smtClean="0">
                <a:solidFill>
                  <a:srgbClr val="7030A0"/>
                </a:solidFill>
                <a:latin typeface="Times New Roman" panose="02020603050405020304" pitchFamily="18" charset="0"/>
                <a:cs typeface="Times New Roman" panose="02020603050405020304" pitchFamily="18" charset="0"/>
              </a:rPr>
              <a:t>Akşamladıkların­da </a:t>
            </a:r>
            <a:r>
              <a:rPr lang="tr-TR" sz="2000" b="1" dirty="0">
                <a:solidFill>
                  <a:srgbClr val="7030A0"/>
                </a:solidFill>
                <a:latin typeface="Times New Roman" panose="02020603050405020304" pitchFamily="18" charset="0"/>
                <a:cs typeface="Times New Roman" panose="02020603050405020304" pitchFamily="18" charset="0"/>
              </a:rPr>
              <a:t>ağızlarının kokusu Allah katında misk koku­sundan daha güzel olur.</a:t>
            </a:r>
          </a:p>
          <a:p>
            <a:pPr marL="457200" indent="-457200" algn="just" fontAlgn="auto">
              <a:spcBef>
                <a:spcPts val="0"/>
              </a:spcBef>
              <a:spcAft>
                <a:spcPts val="0"/>
              </a:spcAft>
              <a:buFont typeface="+mj-lt"/>
              <a:buAutoNum type="arabicPeriod"/>
              <a:defRPr/>
            </a:pPr>
            <a:r>
              <a:rPr lang="tr-TR" sz="2000" b="1" dirty="0" smtClean="0">
                <a:solidFill>
                  <a:srgbClr val="0070C0"/>
                </a:solidFill>
                <a:latin typeface="Times New Roman" panose="02020603050405020304" pitchFamily="18" charset="0"/>
                <a:cs typeface="Times New Roman" panose="02020603050405020304" pitchFamily="18" charset="0"/>
              </a:rPr>
              <a:t>Melekler </a:t>
            </a:r>
            <a:r>
              <a:rPr lang="tr-TR" sz="2000" b="1" dirty="0">
                <a:solidFill>
                  <a:srgbClr val="0070C0"/>
                </a:solidFill>
                <a:latin typeface="Times New Roman" panose="02020603050405020304" pitchFamily="18" charset="0"/>
                <a:cs typeface="Times New Roman" panose="02020603050405020304" pitchFamily="18" charset="0"/>
              </a:rPr>
              <a:t>her gün ve ge­ce onlara istiğfar ederler, Al­lah'tan bağışlanmalarını dilerler.</a:t>
            </a:r>
          </a:p>
          <a:p>
            <a:pPr marL="457200" indent="-457200" algn="just" fontAlgn="auto">
              <a:spcBef>
                <a:spcPts val="0"/>
              </a:spcBef>
              <a:spcAft>
                <a:spcPts val="0"/>
              </a:spcAft>
              <a:buFont typeface="+mj-lt"/>
              <a:buAutoNum type="arabicPeriod"/>
              <a:defRPr/>
            </a:pPr>
            <a:r>
              <a:rPr lang="tr-TR" sz="2000" b="1" dirty="0" smtClean="0">
                <a:solidFill>
                  <a:srgbClr val="002060"/>
                </a:solidFill>
                <a:latin typeface="Times New Roman" panose="02020603050405020304" pitchFamily="18" charset="0"/>
                <a:cs typeface="Times New Roman" panose="02020603050405020304" pitchFamily="18" charset="0"/>
              </a:rPr>
              <a:t>Allah </a:t>
            </a:r>
            <a:r>
              <a:rPr lang="tr-TR" sz="2000" b="1" dirty="0" err="1">
                <a:solidFill>
                  <a:srgbClr val="002060"/>
                </a:solidFill>
                <a:latin typeface="Times New Roman" panose="02020603050405020304" pitchFamily="18" charset="0"/>
                <a:cs typeface="Times New Roman" panose="02020603050405020304" pitchFamily="18" charset="0"/>
              </a:rPr>
              <a:t>teâlâ</a:t>
            </a:r>
            <a:r>
              <a:rPr lang="tr-TR" sz="2000" b="1" dirty="0">
                <a:solidFill>
                  <a:srgbClr val="002060"/>
                </a:solidFill>
                <a:latin typeface="Times New Roman" panose="02020603050405020304" pitchFamily="18" charset="0"/>
                <a:cs typeface="Times New Roman" panose="02020603050405020304" pitchFamily="18" charset="0"/>
              </a:rPr>
              <a:t> cennetine emredip: "Kulla­rım için hazırlanıp süslen. Onların dünya meşakkatlerinden kurtulup, benim </a:t>
            </a:r>
            <a:r>
              <a:rPr lang="tr-TR" sz="2000" b="1" dirty="0" smtClean="0">
                <a:solidFill>
                  <a:srgbClr val="002060"/>
                </a:solidFill>
                <a:latin typeface="Times New Roman" panose="02020603050405020304" pitchFamily="18" charset="0"/>
                <a:cs typeface="Times New Roman" panose="02020603050405020304" pitchFamily="18" charset="0"/>
              </a:rPr>
              <a:t>yurduma ve </a:t>
            </a:r>
            <a:r>
              <a:rPr lang="tr-TR" sz="2000" b="1" dirty="0">
                <a:solidFill>
                  <a:srgbClr val="002060"/>
                </a:solidFill>
                <a:latin typeface="Times New Roman" panose="02020603050405020304" pitchFamily="18" charset="0"/>
                <a:cs typeface="Times New Roman" panose="02020603050405020304" pitchFamily="18" charset="0"/>
              </a:rPr>
              <a:t>ihsanıma istirahat için gelmeleri yaklaştı</a:t>
            </a:r>
            <a:r>
              <a:rPr lang="tr-TR" sz="2000" b="1" dirty="0" smtClean="0">
                <a:solidFill>
                  <a:srgbClr val="002060"/>
                </a:solidFill>
                <a:latin typeface="Times New Roman" panose="02020603050405020304" pitchFamily="18" charset="0"/>
                <a:cs typeface="Times New Roman" panose="02020603050405020304" pitchFamily="18" charset="0"/>
              </a:rPr>
              <a:t>.'</a:t>
            </a:r>
            <a:r>
              <a:rPr lang="tr-TR" sz="2000" b="1" baseline="30000" dirty="0" smtClean="0">
                <a:solidFill>
                  <a:srgbClr val="002060"/>
                </a:solidFill>
                <a:latin typeface="Times New Roman" panose="02020603050405020304" pitchFamily="18" charset="0"/>
                <a:cs typeface="Times New Roman" panose="02020603050405020304" pitchFamily="18" charset="0"/>
              </a:rPr>
              <a:t> </a:t>
            </a:r>
            <a:r>
              <a:rPr lang="tr-TR" sz="2000" b="1" dirty="0">
                <a:solidFill>
                  <a:srgbClr val="002060"/>
                </a:solidFill>
                <a:latin typeface="Times New Roman" panose="02020603050405020304" pitchFamily="18" charset="0"/>
                <a:cs typeface="Times New Roman" panose="02020603050405020304" pitchFamily="18" charset="0"/>
              </a:rPr>
              <a:t>buyurur.</a:t>
            </a:r>
          </a:p>
          <a:p>
            <a:pPr marL="457200" indent="-457200" algn="just" fontAlgn="auto">
              <a:spcBef>
                <a:spcPts val="0"/>
              </a:spcBef>
              <a:spcAft>
                <a:spcPts val="0"/>
              </a:spcAft>
              <a:buFont typeface="+mj-lt"/>
              <a:buAutoNum type="arabicPeriod"/>
              <a:defRPr/>
            </a:pPr>
            <a:r>
              <a:rPr lang="tr-TR" sz="2000" b="1" dirty="0" smtClean="0">
                <a:solidFill>
                  <a:srgbClr val="00B050"/>
                </a:solidFill>
                <a:latin typeface="Times New Roman" panose="02020603050405020304" pitchFamily="18" charset="0"/>
                <a:cs typeface="Times New Roman" panose="02020603050405020304" pitchFamily="18" charset="0"/>
              </a:rPr>
              <a:t>Gecenin </a:t>
            </a:r>
            <a:r>
              <a:rPr lang="tr-TR" sz="2000" b="1" dirty="0">
                <a:solidFill>
                  <a:srgbClr val="00B050"/>
                </a:solidFill>
                <a:latin typeface="Times New Roman" panose="02020603050405020304" pitchFamily="18" charset="0"/>
                <a:cs typeface="Times New Roman" panose="02020603050405020304" pitchFamily="18" charset="0"/>
              </a:rPr>
              <a:t>sonu olunca, Allah (c.c.) hepsi­ni bağışlar</a:t>
            </a:r>
            <a:r>
              <a:rPr lang="tr-TR" sz="2000" b="1" dirty="0">
                <a:solidFill>
                  <a:schemeClr val="tx1"/>
                </a:solidFill>
                <a:latin typeface="Times New Roman" panose="02020603050405020304" pitchFamily="18" charset="0"/>
                <a:cs typeface="Times New Roman" panose="02020603050405020304" pitchFamily="18" charset="0"/>
              </a:rPr>
              <a:t>. </a:t>
            </a:r>
            <a:r>
              <a:rPr lang="tr-TR" sz="2000" dirty="0">
                <a:solidFill>
                  <a:schemeClr val="tx1"/>
                </a:solidFill>
                <a:latin typeface="Times New Roman" panose="02020603050405020304" pitchFamily="18" charset="0"/>
                <a:cs typeface="Times New Roman" panose="02020603050405020304" pitchFamily="18" charset="0"/>
              </a:rPr>
              <a:t>Orada bulunanlardan biri:</a:t>
            </a:r>
          </a:p>
          <a:p>
            <a:pPr algn="just" fontAlgn="auto">
              <a:spcBef>
                <a:spcPts val="0"/>
              </a:spcBef>
              <a:spcAft>
                <a:spcPts val="0"/>
              </a:spcAft>
              <a:defRPr/>
            </a:pPr>
            <a:r>
              <a:rPr lang="tr-TR" sz="2000" b="1" dirty="0">
                <a:solidFill>
                  <a:schemeClr val="tx1"/>
                </a:solidFill>
                <a:latin typeface="Times New Roman" panose="02020603050405020304" pitchFamily="18" charset="0"/>
                <a:cs typeface="Times New Roman" panose="02020603050405020304" pitchFamily="18" charset="0"/>
              </a:rPr>
              <a:t>"</a:t>
            </a:r>
            <a:r>
              <a:rPr lang="tr-TR" sz="2000" dirty="0">
                <a:solidFill>
                  <a:schemeClr val="tx1"/>
                </a:solidFill>
                <a:latin typeface="Times New Roman" panose="02020603050405020304" pitchFamily="18" charset="0"/>
                <a:cs typeface="Times New Roman" panose="02020603050405020304" pitchFamily="18" charset="0"/>
              </a:rPr>
              <a:t>- </a:t>
            </a:r>
            <a:r>
              <a:rPr lang="tr-TR" sz="2000" b="1" dirty="0">
                <a:solidFill>
                  <a:schemeClr val="tx1"/>
                </a:solidFill>
                <a:latin typeface="Times New Roman" panose="02020603050405020304" pitchFamily="18" charset="0"/>
                <a:cs typeface="Times New Roman" panose="02020603050405020304" pitchFamily="18" charset="0"/>
              </a:rPr>
              <a:t>O gece Kadir gecesi midir?" </a:t>
            </a:r>
            <a:r>
              <a:rPr lang="tr-TR" sz="2000" dirty="0">
                <a:solidFill>
                  <a:schemeClr val="tx1"/>
                </a:solidFill>
                <a:latin typeface="Times New Roman" panose="02020603050405020304" pitchFamily="18" charset="0"/>
                <a:cs typeface="Times New Roman" panose="02020603050405020304" pitchFamily="18" charset="0"/>
              </a:rPr>
              <a:t>deyince: </a:t>
            </a:r>
            <a:r>
              <a:rPr lang="tr-TR" sz="2000" b="1" dirty="0">
                <a:solidFill>
                  <a:schemeClr val="tx1"/>
                </a:solidFill>
                <a:latin typeface="Times New Roman" panose="02020603050405020304" pitchFamily="18" charset="0"/>
                <a:cs typeface="Times New Roman" panose="02020603050405020304" pitchFamily="18" charset="0"/>
              </a:rPr>
              <a:t>Hayır, çalışanları görmüyor musun? On­lar çalışıp işlerini bitirince kendilerine ücret­leri tam olarak ödenir.“</a:t>
            </a:r>
          </a:p>
          <a:p>
            <a:pPr algn="just" fontAlgn="auto">
              <a:spcBef>
                <a:spcPts val="0"/>
              </a:spcBef>
              <a:spcAft>
                <a:spcPts val="0"/>
              </a:spcAft>
              <a:defRPr/>
            </a:pPr>
            <a:r>
              <a:rPr lang="tr-TR" sz="1400" dirty="0">
                <a:solidFill>
                  <a:schemeClr val="tx1"/>
                </a:solidFill>
                <a:latin typeface="Times New Roman" panose="02020603050405020304" pitchFamily="18" charset="0"/>
                <a:cs typeface="Times New Roman" panose="02020603050405020304" pitchFamily="18" charset="0"/>
              </a:rPr>
              <a:t>(</a:t>
            </a:r>
            <a:r>
              <a:rPr lang="tr-TR" sz="1400" i="1" dirty="0">
                <a:solidFill>
                  <a:schemeClr val="tx1"/>
                </a:solidFill>
                <a:latin typeface="Times New Roman" panose="02020603050405020304" pitchFamily="18" charset="0"/>
                <a:cs typeface="Times New Roman" panose="02020603050405020304" pitchFamily="18" charset="0"/>
              </a:rPr>
              <a:t>Hadisi </a:t>
            </a:r>
            <a:r>
              <a:rPr lang="tr-TR" sz="1400" i="1" dirty="0" err="1">
                <a:solidFill>
                  <a:schemeClr val="tx1"/>
                </a:solidFill>
                <a:latin typeface="Times New Roman" panose="02020603050405020304" pitchFamily="18" charset="0"/>
                <a:cs typeface="Times New Roman" panose="02020603050405020304" pitchFamily="18" charset="0"/>
              </a:rPr>
              <a:t>Beyhaki</a:t>
            </a:r>
            <a:r>
              <a:rPr lang="tr-TR" sz="1400" i="1" dirty="0">
                <a:solidFill>
                  <a:schemeClr val="tx1"/>
                </a:solidFill>
                <a:latin typeface="Times New Roman" panose="02020603050405020304" pitchFamily="18" charset="0"/>
                <a:cs typeface="Times New Roman" panose="02020603050405020304" pitchFamily="18" charset="0"/>
              </a:rPr>
              <a:t> rivayet etmiştir, bk. et-</a:t>
            </a:r>
            <a:r>
              <a:rPr lang="tr-TR" sz="1400" i="1" dirty="0" err="1">
                <a:solidFill>
                  <a:schemeClr val="tx1"/>
                </a:solidFill>
                <a:latin typeface="Times New Roman" panose="02020603050405020304" pitchFamily="18" charset="0"/>
                <a:cs typeface="Times New Roman" panose="02020603050405020304" pitchFamily="18" charset="0"/>
              </a:rPr>
              <a:t>Tergîb</a:t>
            </a:r>
            <a:r>
              <a:rPr lang="tr-TR" sz="1400" i="1" dirty="0">
                <a:solidFill>
                  <a:schemeClr val="tx1"/>
                </a:solidFill>
                <a:latin typeface="Times New Roman" panose="02020603050405020304" pitchFamily="18" charset="0"/>
                <a:cs typeface="Times New Roman" panose="02020603050405020304" pitchFamily="18" charset="0"/>
              </a:rPr>
              <a:t> (</a:t>
            </a:r>
            <a:r>
              <a:rPr lang="tr-TR" sz="1400" i="1" dirty="0" err="1">
                <a:solidFill>
                  <a:schemeClr val="tx1"/>
                </a:solidFill>
                <a:latin typeface="Times New Roman" panose="02020603050405020304" pitchFamily="18" charset="0"/>
                <a:cs typeface="Times New Roman" panose="02020603050405020304" pitchFamily="18" charset="0"/>
              </a:rPr>
              <a:t>terceme</a:t>
            </a:r>
            <a:r>
              <a:rPr lang="tr-TR" sz="1400" i="1" dirty="0">
                <a:solidFill>
                  <a:schemeClr val="tx1"/>
                </a:solidFill>
                <a:latin typeface="Times New Roman" panose="02020603050405020304" pitchFamily="18" charset="0"/>
                <a:cs typeface="Times New Roman" panose="02020603050405020304" pitchFamily="18" charset="0"/>
              </a:rPr>
              <a:t>). II, 425)</a:t>
            </a:r>
            <a:endParaRPr lang="tr-TR" sz="1400" dirty="0">
              <a:solidFill>
                <a:schemeClr val="tx1"/>
              </a:solidFill>
              <a:latin typeface="Times New Roman" panose="02020603050405020304" pitchFamily="18" charset="0"/>
              <a:cs typeface="Times New Roman" panose="02020603050405020304" pitchFamily="18" charset="0"/>
            </a:endParaRPr>
          </a:p>
        </p:txBody>
      </p:sp>
      <p:sp>
        <p:nvSpPr>
          <p:cNvPr id="3" name="4 Dikdörtgen"/>
          <p:cNvSpPr/>
          <p:nvPr/>
        </p:nvSpPr>
        <p:spPr>
          <a:xfrm>
            <a:off x="251520"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effectLst>
                  <a:outerShdw blurRad="38100" dist="38100" dir="2700000" algn="tl">
                    <a:srgbClr val="000000">
                      <a:alpha val="43137"/>
                    </a:srgbClr>
                  </a:outerShdw>
                </a:effectLst>
              </a:rPr>
              <a:t>RAMAZAN’DA ÜMMETE VERİLEN 5 ÖZELLİK</a:t>
            </a:r>
            <a:endParaRPr lang="tr-TR" sz="28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şavşat müftülüğü\Desktop\ramazan\ramadan-mubarak-wallpapers-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5063"/>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36512" y="1052736"/>
            <a:ext cx="7704856" cy="2736304"/>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4400" b="1" dirty="0">
                <a:solidFill>
                  <a:schemeClr val="tx1"/>
                </a:solidFill>
              </a:rPr>
              <a:t>“</a:t>
            </a:r>
            <a:r>
              <a:rPr lang="tr-TR" sz="4400" b="1" dirty="0">
                <a:solidFill>
                  <a:srgbClr val="FF0000"/>
                </a:solidFill>
              </a:rPr>
              <a:t>Ramazanın gelişine sevinen müminlerin cesedini</a:t>
            </a:r>
            <a:r>
              <a:rPr lang="tr-TR" sz="4400" b="1" dirty="0">
                <a:solidFill>
                  <a:schemeClr val="tx1"/>
                </a:solidFill>
              </a:rPr>
              <a:t>, </a:t>
            </a:r>
            <a:r>
              <a:rPr lang="tr-TR" sz="4400" b="1" dirty="0">
                <a:solidFill>
                  <a:srgbClr val="002060"/>
                </a:solidFill>
              </a:rPr>
              <a:t>Allah, cehenneme haram kılar</a:t>
            </a:r>
            <a:r>
              <a:rPr lang="tr-TR" sz="4400" b="1" dirty="0">
                <a:solidFill>
                  <a:schemeClr val="tx1"/>
                </a:solidFill>
              </a:rPr>
              <a:t>”.</a:t>
            </a:r>
          </a:p>
          <a:p>
            <a:pPr algn="ctr" fontAlgn="auto">
              <a:spcBef>
                <a:spcPts val="0"/>
              </a:spcBef>
              <a:spcAft>
                <a:spcPts val="0"/>
              </a:spcAft>
              <a:defRPr/>
            </a:pPr>
            <a:r>
              <a:rPr lang="tr-TR" sz="1200" b="1" dirty="0">
                <a:solidFill>
                  <a:schemeClr val="tx1"/>
                </a:solidFill>
                <a:latin typeface="Times New Roman" pitchFamily="18" charset="0"/>
                <a:cs typeface="Times New Roman" pitchFamily="18" charset="0"/>
              </a:rPr>
              <a:t>(Hadis, Vaaz ve İrşat, M. </a:t>
            </a:r>
            <a:r>
              <a:rPr lang="tr-TR" sz="1200" b="1" dirty="0" err="1">
                <a:solidFill>
                  <a:schemeClr val="tx1"/>
                </a:solidFill>
                <a:latin typeface="Times New Roman" pitchFamily="18" charset="0"/>
                <a:cs typeface="Times New Roman" pitchFamily="18" charset="0"/>
              </a:rPr>
              <a:t>Altunkaya</a:t>
            </a:r>
            <a:r>
              <a:rPr lang="tr-TR" sz="1200" b="1" dirty="0">
                <a:solidFill>
                  <a:schemeClr val="tx1"/>
                </a:solidFill>
                <a:latin typeface="Times New Roman" pitchFamily="18" charset="0"/>
                <a:cs typeface="Times New Roman" pitchFamily="18" charset="0"/>
              </a:rPr>
              <a:t>, c.1, s.312)</a:t>
            </a:r>
            <a:endParaRPr lang="tr-TR" sz="1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4731</Words>
  <Application>Microsoft Office PowerPoint</Application>
  <PresentationFormat>Ekran Gösterisi (4:3)</PresentationFormat>
  <Paragraphs>588</Paragraphs>
  <Slides>60</Slides>
  <Notes>22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60</vt:i4>
      </vt:variant>
    </vt:vector>
  </HeadingPairs>
  <TitlesOfParts>
    <vt:vector size="70" baseType="lpstr">
      <vt:lpstr>Arial</vt:lpstr>
      <vt:lpstr>Arial Black</vt:lpstr>
      <vt:lpstr>Brush Script MT</vt:lpstr>
      <vt:lpstr>Calibri</vt:lpstr>
      <vt:lpstr>Emine</vt:lpstr>
      <vt:lpstr>HASENAT</vt:lpstr>
      <vt:lpstr>Times New Roman</vt:lpstr>
      <vt:lpstr>Vivaldi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YUSUFCUK</dc:creator>
  <cp:lastModifiedBy>Office 2013</cp:lastModifiedBy>
  <cp:revision>340</cp:revision>
  <cp:lastPrinted>2018-05-07T08:17:24Z</cp:lastPrinted>
  <dcterms:created xsi:type="dcterms:W3CDTF">2011-07-27T08:58:36Z</dcterms:created>
  <dcterms:modified xsi:type="dcterms:W3CDTF">2020-04-13T11:35:27Z</dcterms:modified>
</cp:coreProperties>
</file>