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handoutMasterIdLst>
    <p:handoutMasterId r:id="rId78"/>
  </p:handoutMasterIdLst>
  <p:sldIdLst>
    <p:sldId id="258" r:id="rId2"/>
    <p:sldId id="298" r:id="rId3"/>
    <p:sldId id="369" r:id="rId4"/>
    <p:sldId id="370" r:id="rId5"/>
    <p:sldId id="384" r:id="rId6"/>
    <p:sldId id="385" r:id="rId7"/>
    <p:sldId id="317" r:id="rId8"/>
    <p:sldId id="402" r:id="rId9"/>
    <p:sldId id="403" r:id="rId10"/>
    <p:sldId id="404" r:id="rId11"/>
    <p:sldId id="405" r:id="rId12"/>
    <p:sldId id="406" r:id="rId13"/>
    <p:sldId id="352" r:id="rId14"/>
    <p:sldId id="260" r:id="rId15"/>
    <p:sldId id="386" r:id="rId16"/>
    <p:sldId id="347" r:id="rId17"/>
    <p:sldId id="286" r:id="rId18"/>
    <p:sldId id="387" r:id="rId19"/>
    <p:sldId id="388" r:id="rId20"/>
    <p:sldId id="447" r:id="rId21"/>
    <p:sldId id="448" r:id="rId22"/>
    <p:sldId id="275" r:id="rId23"/>
    <p:sldId id="316" r:id="rId24"/>
    <p:sldId id="278" r:id="rId25"/>
    <p:sldId id="392" r:id="rId26"/>
    <p:sldId id="281" r:id="rId27"/>
    <p:sldId id="391" r:id="rId28"/>
    <p:sldId id="332" r:id="rId29"/>
    <p:sldId id="394" r:id="rId30"/>
    <p:sldId id="315" r:id="rId31"/>
    <p:sldId id="446" r:id="rId32"/>
    <p:sldId id="393" r:id="rId33"/>
    <p:sldId id="397" r:id="rId34"/>
    <p:sldId id="390" r:id="rId35"/>
    <p:sldId id="396" r:id="rId36"/>
    <p:sldId id="400" r:id="rId37"/>
    <p:sldId id="473" r:id="rId38"/>
    <p:sldId id="479" r:id="rId39"/>
    <p:sldId id="471" r:id="rId40"/>
    <p:sldId id="472" r:id="rId41"/>
    <p:sldId id="474" r:id="rId42"/>
    <p:sldId id="475" r:id="rId43"/>
    <p:sldId id="346" r:id="rId44"/>
    <p:sldId id="398" r:id="rId45"/>
    <p:sldId id="399" r:id="rId46"/>
    <p:sldId id="466" r:id="rId47"/>
    <p:sldId id="451" r:id="rId48"/>
    <p:sldId id="467" r:id="rId49"/>
    <p:sldId id="350" r:id="rId50"/>
    <p:sldId id="476" r:id="rId51"/>
    <p:sldId id="429" r:id="rId52"/>
    <p:sldId id="430" r:id="rId53"/>
    <p:sldId id="431" r:id="rId54"/>
    <p:sldId id="433" r:id="rId55"/>
    <p:sldId id="449" r:id="rId56"/>
    <p:sldId id="435" r:id="rId57"/>
    <p:sldId id="436" r:id="rId58"/>
    <p:sldId id="437" r:id="rId59"/>
    <p:sldId id="438" r:id="rId60"/>
    <p:sldId id="439" r:id="rId61"/>
    <p:sldId id="442" r:id="rId62"/>
    <p:sldId id="440" r:id="rId63"/>
    <p:sldId id="441" r:id="rId64"/>
    <p:sldId id="470" r:id="rId65"/>
    <p:sldId id="450" r:id="rId66"/>
    <p:sldId id="445" r:id="rId67"/>
    <p:sldId id="452" r:id="rId68"/>
    <p:sldId id="469" r:id="rId69"/>
    <p:sldId id="477" r:id="rId70"/>
    <p:sldId id="478" r:id="rId71"/>
    <p:sldId id="468" r:id="rId72"/>
    <p:sldId id="454" r:id="rId73"/>
    <p:sldId id="410" r:id="rId74"/>
    <p:sldId id="464" r:id="rId75"/>
    <p:sldId id="426" r:id="rId76"/>
  </p:sldIdLst>
  <p:sldSz cx="9144000" cy="6858000" type="screen4x3"/>
  <p:notesSz cx="9872663" cy="6797675"/>
  <p:defaultTextStyle>
    <a:defPPr>
      <a:defRPr lang="tr-T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3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04" autoAdjust="0"/>
    <p:restoredTop sz="85356" autoAdjust="0"/>
  </p:normalViewPr>
  <p:slideViewPr>
    <p:cSldViewPr>
      <p:cViewPr varScale="1">
        <p:scale>
          <a:sx n="59" d="100"/>
          <a:sy n="59" d="100"/>
        </p:scale>
        <p:origin x="552" y="-3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1" y="0"/>
            <a:ext cx="4277135" cy="340265"/>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93177" y="0"/>
            <a:ext cx="4277135" cy="340265"/>
          </a:xfrm>
          <a:prstGeom prst="rect">
            <a:avLst/>
          </a:prstGeom>
        </p:spPr>
        <p:txBody>
          <a:bodyPr vert="horz" lIns="91440" tIns="45720" rIns="91440" bIns="45720" rtlCol="0"/>
          <a:lstStyle>
            <a:lvl1pPr algn="r">
              <a:defRPr sz="1200"/>
            </a:lvl1pPr>
          </a:lstStyle>
          <a:p>
            <a:fld id="{07B2BA7A-BBFF-430F-B499-15EEEC10E6DD}" type="datetimeFigureOut">
              <a:rPr lang="tr-TR" smtClean="0"/>
              <a:t>3.6.2019</a:t>
            </a:fld>
            <a:endParaRPr lang="tr-TR"/>
          </a:p>
        </p:txBody>
      </p:sp>
      <p:sp>
        <p:nvSpPr>
          <p:cNvPr id="4" name="Altbilgi Yer Tutucusu 3"/>
          <p:cNvSpPr>
            <a:spLocks noGrp="1"/>
          </p:cNvSpPr>
          <p:nvPr>
            <p:ph type="ftr" sz="quarter" idx="2"/>
          </p:nvPr>
        </p:nvSpPr>
        <p:spPr>
          <a:xfrm>
            <a:off x="1" y="6457410"/>
            <a:ext cx="4277135" cy="340265"/>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93177" y="6457410"/>
            <a:ext cx="4277135" cy="340265"/>
          </a:xfrm>
          <a:prstGeom prst="rect">
            <a:avLst/>
          </a:prstGeom>
        </p:spPr>
        <p:txBody>
          <a:bodyPr vert="horz" lIns="91440" tIns="45720" rIns="91440" bIns="45720" rtlCol="0" anchor="b"/>
          <a:lstStyle>
            <a:lvl1pPr algn="r">
              <a:defRPr sz="1200"/>
            </a:lvl1pPr>
          </a:lstStyle>
          <a:p>
            <a:fld id="{197F4F4A-CA0A-4549-82E9-9E8B0492078C}" type="slidenum">
              <a:rPr lang="tr-TR" smtClean="0"/>
              <a:t>‹#›</a:t>
            </a:fld>
            <a:endParaRPr lang="tr-TR"/>
          </a:p>
        </p:txBody>
      </p:sp>
    </p:spTree>
    <p:extLst>
      <p:ext uri="{BB962C8B-B14F-4D97-AF65-F5344CB8AC3E}">
        <p14:creationId xmlns:p14="http://schemas.microsoft.com/office/powerpoint/2010/main" val="25013623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1"/>
            <a:ext cx="4278041" cy="339170"/>
          </a:xfrm>
          <a:prstGeom prst="rect">
            <a:avLst/>
          </a:prstGeom>
        </p:spPr>
        <p:txBody>
          <a:bodyPr vert="horz" lIns="94832" tIns="47416" rIns="94832" bIns="47416" rtlCol="0"/>
          <a:lstStyle>
            <a:lvl1pPr algn="l" fontAlgn="auto">
              <a:spcBef>
                <a:spcPts val="0"/>
              </a:spcBef>
              <a:spcAft>
                <a:spcPts val="0"/>
              </a:spcAft>
              <a:defRPr sz="1300">
                <a:latin typeface="+mn-lt"/>
              </a:defRPr>
            </a:lvl1pPr>
          </a:lstStyle>
          <a:p>
            <a:pPr>
              <a:defRPr/>
            </a:pPr>
            <a:endParaRPr lang="tr-TR"/>
          </a:p>
        </p:txBody>
      </p:sp>
      <p:sp>
        <p:nvSpPr>
          <p:cNvPr id="3" name="2 Veri Yer Tutucusu"/>
          <p:cNvSpPr>
            <a:spLocks noGrp="1"/>
          </p:cNvSpPr>
          <p:nvPr>
            <p:ph type="dt" idx="1"/>
          </p:nvPr>
        </p:nvSpPr>
        <p:spPr>
          <a:xfrm>
            <a:off x="5591204" y="1"/>
            <a:ext cx="4278038" cy="339170"/>
          </a:xfrm>
          <a:prstGeom prst="rect">
            <a:avLst/>
          </a:prstGeom>
        </p:spPr>
        <p:txBody>
          <a:bodyPr vert="horz" lIns="94832" tIns="47416" rIns="94832" bIns="47416" rtlCol="0"/>
          <a:lstStyle>
            <a:lvl1pPr algn="r" fontAlgn="auto">
              <a:spcBef>
                <a:spcPts val="0"/>
              </a:spcBef>
              <a:spcAft>
                <a:spcPts val="0"/>
              </a:spcAft>
              <a:defRPr sz="1300">
                <a:latin typeface="+mn-lt"/>
              </a:defRPr>
            </a:lvl1pPr>
          </a:lstStyle>
          <a:p>
            <a:pPr>
              <a:defRPr/>
            </a:pPr>
            <a:fld id="{EB116FBC-D58E-4F75-829C-BDFAA7DA1FAF}" type="datetimeFigureOut">
              <a:rPr lang="tr-TR"/>
              <a:pPr>
                <a:defRPr/>
              </a:pPr>
              <a:t>3.6.2019</a:t>
            </a:fld>
            <a:endParaRPr lang="tr-TR"/>
          </a:p>
        </p:txBody>
      </p:sp>
      <p:sp>
        <p:nvSpPr>
          <p:cNvPr id="4" name="3 Slayt Görüntüsü Yer Tutucusu"/>
          <p:cNvSpPr>
            <a:spLocks noGrp="1" noRot="1" noChangeAspect="1"/>
          </p:cNvSpPr>
          <p:nvPr>
            <p:ph type="sldImg" idx="2"/>
          </p:nvPr>
        </p:nvSpPr>
        <p:spPr>
          <a:xfrm>
            <a:off x="3236913" y="509588"/>
            <a:ext cx="3398837" cy="2549525"/>
          </a:xfrm>
          <a:prstGeom prst="rect">
            <a:avLst/>
          </a:prstGeom>
          <a:noFill/>
          <a:ln w="12700">
            <a:solidFill>
              <a:prstClr val="black"/>
            </a:solidFill>
          </a:ln>
        </p:spPr>
        <p:txBody>
          <a:bodyPr vert="horz" lIns="94832" tIns="47416" rIns="94832" bIns="47416" rtlCol="0" anchor="ctr"/>
          <a:lstStyle/>
          <a:p>
            <a:pPr lvl="0"/>
            <a:endParaRPr lang="tr-TR" noProof="0"/>
          </a:p>
        </p:txBody>
      </p:sp>
      <p:sp>
        <p:nvSpPr>
          <p:cNvPr id="5" name="4 Not Yer Tutucusu"/>
          <p:cNvSpPr>
            <a:spLocks noGrp="1"/>
          </p:cNvSpPr>
          <p:nvPr>
            <p:ph type="body" sz="quarter" idx="3"/>
          </p:nvPr>
        </p:nvSpPr>
        <p:spPr>
          <a:xfrm>
            <a:off x="988295" y="3228460"/>
            <a:ext cx="7896076" cy="3058875"/>
          </a:xfrm>
          <a:prstGeom prst="rect">
            <a:avLst/>
          </a:prstGeom>
        </p:spPr>
        <p:txBody>
          <a:bodyPr vert="horz" lIns="94832" tIns="47416" rIns="94832" bIns="47416" rtlCol="0">
            <a:normAutofit/>
          </a:bodyPr>
          <a:lstStyle/>
          <a:p>
            <a:pPr lvl="0"/>
            <a:r>
              <a:rPr lang="tr-TR" noProof="0" smtClean="0"/>
              <a:t>Asıl metin stillerini düzenlemek için tıklatın</a:t>
            </a:r>
          </a:p>
          <a:p>
            <a:pPr lvl="1"/>
            <a:r>
              <a:rPr lang="tr-TR" noProof="0" smtClean="0"/>
              <a:t>İkinci düzey</a:t>
            </a:r>
          </a:p>
          <a:p>
            <a:pPr lvl="2"/>
            <a:r>
              <a:rPr lang="tr-TR" noProof="0" smtClean="0"/>
              <a:t>Üçüncü düzey</a:t>
            </a:r>
          </a:p>
          <a:p>
            <a:pPr lvl="3"/>
            <a:r>
              <a:rPr lang="tr-TR" noProof="0" smtClean="0"/>
              <a:t>Dördüncü düzey</a:t>
            </a:r>
          </a:p>
          <a:p>
            <a:pPr lvl="4"/>
            <a:r>
              <a:rPr lang="tr-TR" noProof="0" smtClean="0"/>
              <a:t>Beşinci düzey</a:t>
            </a:r>
            <a:endParaRPr lang="tr-TR" noProof="0"/>
          </a:p>
        </p:txBody>
      </p:sp>
      <p:sp>
        <p:nvSpPr>
          <p:cNvPr id="6" name="5 Altbilgi Yer Tutucusu"/>
          <p:cNvSpPr>
            <a:spLocks noGrp="1"/>
          </p:cNvSpPr>
          <p:nvPr>
            <p:ph type="ftr" sz="quarter" idx="4"/>
          </p:nvPr>
        </p:nvSpPr>
        <p:spPr>
          <a:xfrm>
            <a:off x="0" y="6456919"/>
            <a:ext cx="4278041" cy="339170"/>
          </a:xfrm>
          <a:prstGeom prst="rect">
            <a:avLst/>
          </a:prstGeom>
        </p:spPr>
        <p:txBody>
          <a:bodyPr vert="horz" lIns="94832" tIns="47416" rIns="94832" bIns="47416" rtlCol="0" anchor="b"/>
          <a:lstStyle>
            <a:lvl1pPr algn="l" fontAlgn="auto">
              <a:spcBef>
                <a:spcPts val="0"/>
              </a:spcBef>
              <a:spcAft>
                <a:spcPts val="0"/>
              </a:spcAft>
              <a:defRPr sz="1300">
                <a:latin typeface="+mn-lt"/>
              </a:defRPr>
            </a:lvl1pPr>
          </a:lstStyle>
          <a:p>
            <a:pPr>
              <a:defRPr/>
            </a:pPr>
            <a:endParaRPr lang="tr-TR"/>
          </a:p>
        </p:txBody>
      </p:sp>
      <p:sp>
        <p:nvSpPr>
          <p:cNvPr id="7" name="6 Slayt Numarası Yer Tutucusu"/>
          <p:cNvSpPr>
            <a:spLocks noGrp="1"/>
          </p:cNvSpPr>
          <p:nvPr>
            <p:ph type="sldNum" sz="quarter" idx="5"/>
          </p:nvPr>
        </p:nvSpPr>
        <p:spPr>
          <a:xfrm>
            <a:off x="5591204" y="6456919"/>
            <a:ext cx="4278038" cy="339170"/>
          </a:xfrm>
          <a:prstGeom prst="rect">
            <a:avLst/>
          </a:prstGeom>
        </p:spPr>
        <p:txBody>
          <a:bodyPr vert="horz" lIns="94832" tIns="47416" rIns="94832" bIns="47416" rtlCol="0" anchor="b"/>
          <a:lstStyle>
            <a:lvl1pPr algn="r" fontAlgn="auto">
              <a:spcBef>
                <a:spcPts val="0"/>
              </a:spcBef>
              <a:spcAft>
                <a:spcPts val="0"/>
              </a:spcAft>
              <a:defRPr sz="1300">
                <a:latin typeface="+mn-lt"/>
              </a:defRPr>
            </a:lvl1pPr>
          </a:lstStyle>
          <a:p>
            <a:pPr>
              <a:defRPr/>
            </a:pPr>
            <a:fld id="{72BEDB22-2416-4F65-AD05-CB073CFFC59C}" type="slidenum">
              <a:rPr lang="tr-TR"/>
              <a:pPr>
                <a:defRPr/>
              </a:pPr>
              <a:t>‹#›</a:t>
            </a:fld>
            <a:endParaRPr lang="tr-TR"/>
          </a:p>
        </p:txBody>
      </p:sp>
    </p:spTree>
    <p:extLst>
      <p:ext uri="{BB962C8B-B14F-4D97-AF65-F5344CB8AC3E}">
        <p14:creationId xmlns:p14="http://schemas.microsoft.com/office/powerpoint/2010/main" val="4774788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tr-TR" sz="1000" dirty="0" smtClean="0">
                <a:solidFill>
                  <a:schemeClr val="tx1"/>
                </a:solidFill>
                <a:latin typeface="HASENAT" panose="01000600020000020003" pitchFamily="2" charset="-78"/>
                <a:cs typeface="HASENAT" panose="01000600020000020003" pitchFamily="2" charset="-78"/>
              </a:rPr>
              <a:t> </a:t>
            </a:r>
            <a:r>
              <a:rPr lang="ar-SA" sz="1200" cap="all" dirty="0" smtClean="0">
                <a:solidFill>
                  <a:schemeClr val="tx1"/>
                </a:solidFill>
                <a:latin typeface="HASENAT" panose="01000600020000020003" pitchFamily="2" charset="-78"/>
                <a:cs typeface="HASENAT" panose="01000600020000020003" pitchFamily="2" charset="-78"/>
              </a:rPr>
              <a:t> أَوَّلُ رَمَضَانَ رَحْمَةٌ وَأَوْسَطُهُ مَغْفِرَةٌ وَآخِرُهُ عِتْقٌ مِنَ النَّارِ</a:t>
            </a:r>
            <a:endParaRPr lang="tr-TR" sz="1000" b="1" cap="all" dirty="0" smtClean="0">
              <a:solidFill>
                <a:schemeClr val="tx1"/>
              </a:solidFill>
              <a:latin typeface="HASENAT" panose="01000600020000020003" pitchFamily="2" charset="-78"/>
              <a:cs typeface="HASENAT" panose="01000600020000020003" pitchFamily="2" charset="-78"/>
            </a:endParaRPr>
          </a:p>
          <a:p>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6</a:t>
            </a:fld>
            <a:endParaRPr lang="tr-TR"/>
          </a:p>
        </p:txBody>
      </p:sp>
    </p:spTree>
    <p:extLst>
      <p:ext uri="{BB962C8B-B14F-4D97-AF65-F5344CB8AC3E}">
        <p14:creationId xmlns:p14="http://schemas.microsoft.com/office/powerpoint/2010/main" val="152019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İlahi Kelamı okumak ve hayat rehberi edinmek suretiyle bir ayı ihya ettik. </a:t>
            </a:r>
          </a:p>
          <a:p>
            <a:r>
              <a:rPr lang="tr-TR" sz="1200" b="0" i="0" u="none" strike="noStrike" kern="1200" baseline="0" dirty="0" smtClean="0">
                <a:solidFill>
                  <a:schemeClr val="tx1"/>
                </a:solidFill>
                <a:latin typeface="+mn-lt"/>
                <a:ea typeface="+mn-ea"/>
                <a:cs typeface="+mn-cs"/>
              </a:rPr>
              <a:t>Kuranla konuştuk. </a:t>
            </a:r>
          </a:p>
          <a:p>
            <a:r>
              <a:rPr lang="tr-TR" sz="1200" b="0" i="0" u="none" strike="noStrike" kern="1200" baseline="0" dirty="0" smtClean="0">
                <a:solidFill>
                  <a:schemeClr val="tx1"/>
                </a:solidFill>
                <a:latin typeface="+mn-lt"/>
                <a:ea typeface="+mn-ea"/>
                <a:cs typeface="+mn-cs"/>
              </a:rPr>
              <a:t>Okunan kuranları dinledik. </a:t>
            </a:r>
          </a:p>
          <a:p>
            <a:r>
              <a:rPr lang="tr-TR" sz="1200" b="0" i="0" u="none" strike="noStrike" kern="1200" baseline="0" dirty="0" smtClean="0">
                <a:solidFill>
                  <a:schemeClr val="tx1"/>
                </a:solidFill>
                <a:latin typeface="+mn-lt"/>
                <a:ea typeface="+mn-ea"/>
                <a:cs typeface="+mn-cs"/>
              </a:rPr>
              <a:t>Kulaklarımızın pasını, gönül kirlerimizi Kuranın nuruyla nurlandırarak onurlandık.</a:t>
            </a:r>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17</a:t>
            </a:fld>
            <a:endParaRPr lang="tr-TR"/>
          </a:p>
        </p:txBody>
      </p:sp>
    </p:spTree>
    <p:extLst>
      <p:ext uri="{BB962C8B-B14F-4D97-AF65-F5344CB8AC3E}">
        <p14:creationId xmlns:p14="http://schemas.microsoft.com/office/powerpoint/2010/main" val="278929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23</a:t>
            </a:fld>
            <a:endParaRPr lang="tr-TR"/>
          </a:p>
        </p:txBody>
      </p:sp>
    </p:spTree>
    <p:extLst>
      <p:ext uri="{BB962C8B-B14F-4D97-AF65-F5344CB8AC3E}">
        <p14:creationId xmlns:p14="http://schemas.microsoft.com/office/powerpoint/2010/main" val="4206776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fontAlgn="auto">
              <a:spcBef>
                <a:spcPts val="0"/>
              </a:spcBef>
              <a:spcAft>
                <a:spcPts val="0"/>
              </a:spcAft>
              <a:defRPr/>
            </a:pPr>
            <a:r>
              <a:rPr lang="tr-TR" sz="1200" dirty="0" smtClean="0">
                <a:solidFill>
                  <a:schemeClr val="tx1"/>
                </a:solidFill>
                <a:latin typeface="Times New Roman" pitchFamily="18" charset="0"/>
                <a:cs typeface="Times New Roman" pitchFamily="18" charset="0"/>
              </a:rPr>
              <a:t>“</a:t>
            </a:r>
            <a:r>
              <a:rPr lang="tr-TR" sz="1200" b="1" dirty="0" smtClean="0">
                <a:solidFill>
                  <a:srgbClr val="FF0000"/>
                </a:solidFill>
                <a:latin typeface="Times New Roman" pitchFamily="18" charset="0"/>
                <a:cs typeface="Times New Roman" pitchFamily="18" charset="0"/>
              </a:rPr>
              <a:t>Üç kişinin duası geri çevrilmez</a:t>
            </a:r>
            <a:r>
              <a:rPr lang="tr-TR" sz="1200" b="1" dirty="0" smtClean="0">
                <a:solidFill>
                  <a:schemeClr val="tx1"/>
                </a:solidFill>
                <a:latin typeface="Times New Roman" pitchFamily="18" charset="0"/>
                <a:cs typeface="Times New Roman" pitchFamily="18" charset="0"/>
              </a:rPr>
              <a:t>. </a:t>
            </a:r>
          </a:p>
          <a:p>
            <a:pPr algn="just" fontAlgn="auto">
              <a:spcBef>
                <a:spcPts val="0"/>
              </a:spcBef>
              <a:spcAft>
                <a:spcPts val="0"/>
              </a:spcAft>
              <a:defRPr/>
            </a:pPr>
            <a:r>
              <a:rPr lang="tr-TR" sz="1200" b="1" dirty="0" smtClean="0">
                <a:solidFill>
                  <a:srgbClr val="0070C0"/>
                </a:solidFill>
                <a:latin typeface="Times New Roman" pitchFamily="18" charset="0"/>
                <a:cs typeface="Times New Roman" pitchFamily="18" charset="0"/>
              </a:rPr>
              <a:t>İftar edinceye kadar oruçlunun,</a:t>
            </a:r>
            <a:r>
              <a:rPr lang="tr-TR" sz="1200" b="1" dirty="0" smtClean="0">
                <a:solidFill>
                  <a:schemeClr val="tx1"/>
                </a:solidFill>
                <a:latin typeface="Times New Roman" pitchFamily="18" charset="0"/>
                <a:cs typeface="Times New Roman" pitchFamily="18" charset="0"/>
              </a:rPr>
              <a:t> </a:t>
            </a:r>
          </a:p>
          <a:p>
            <a:pPr algn="just" fontAlgn="auto">
              <a:spcBef>
                <a:spcPts val="0"/>
              </a:spcBef>
              <a:spcAft>
                <a:spcPts val="0"/>
              </a:spcAft>
              <a:defRPr/>
            </a:pPr>
            <a:r>
              <a:rPr lang="tr-TR" sz="1100" b="1" dirty="0" smtClean="0">
                <a:solidFill>
                  <a:schemeClr val="tx1"/>
                </a:solidFill>
                <a:latin typeface="Times New Roman" pitchFamily="18" charset="0"/>
                <a:cs typeface="Times New Roman" pitchFamily="18" charset="0"/>
              </a:rPr>
              <a:t>Adaletle hükmeden devlet başkanının, </a:t>
            </a:r>
          </a:p>
          <a:p>
            <a:pPr algn="just" fontAlgn="auto">
              <a:spcBef>
                <a:spcPts val="0"/>
              </a:spcBef>
              <a:spcAft>
                <a:spcPts val="0"/>
              </a:spcAft>
              <a:defRPr/>
            </a:pPr>
            <a:r>
              <a:rPr lang="tr-TR" sz="1200" b="1" dirty="0" smtClean="0">
                <a:solidFill>
                  <a:srgbClr val="7030A0"/>
                </a:solidFill>
                <a:latin typeface="Times New Roman" pitchFamily="18" charset="0"/>
                <a:cs typeface="Times New Roman" pitchFamily="18" charset="0"/>
              </a:rPr>
              <a:t>Zulme uğrayanın duası.” </a:t>
            </a:r>
          </a:p>
          <a:p>
            <a:pPr algn="just" fontAlgn="auto">
              <a:spcBef>
                <a:spcPts val="0"/>
              </a:spcBef>
              <a:spcAft>
                <a:spcPts val="0"/>
              </a:spcAft>
              <a:defRPr/>
            </a:pPr>
            <a:r>
              <a:rPr lang="tr-TR" sz="800" dirty="0" smtClean="0">
                <a:solidFill>
                  <a:schemeClr val="tx1"/>
                </a:solidFill>
                <a:latin typeface="Times New Roman" pitchFamily="18" charset="0"/>
                <a:cs typeface="Times New Roman" pitchFamily="18" charset="0"/>
              </a:rPr>
              <a:t>(</a:t>
            </a:r>
            <a:r>
              <a:rPr lang="tr-TR" sz="800" dirty="0" err="1" smtClean="0">
                <a:solidFill>
                  <a:schemeClr val="tx1"/>
                </a:solidFill>
                <a:latin typeface="Times New Roman" pitchFamily="18" charset="0"/>
                <a:cs typeface="Times New Roman" pitchFamily="18" charset="0"/>
              </a:rPr>
              <a:t>Müsned</a:t>
            </a:r>
            <a:r>
              <a:rPr lang="tr-TR" sz="800" dirty="0" smtClean="0">
                <a:solidFill>
                  <a:schemeClr val="tx1"/>
                </a:solidFill>
                <a:latin typeface="Times New Roman" pitchFamily="18" charset="0"/>
                <a:cs typeface="Times New Roman" pitchFamily="18" charset="0"/>
              </a:rPr>
              <a:t>, II, 445)</a:t>
            </a:r>
            <a:endParaRPr lang="tr-TR" sz="1200" dirty="0" smtClean="0">
              <a:solidFill>
                <a:schemeClr val="tx1"/>
              </a:solidFill>
              <a:latin typeface="Times New Roman" pitchFamily="18" charset="0"/>
              <a:cs typeface="Times New Roman" pitchFamily="18" charset="0"/>
            </a:endParaRPr>
          </a:p>
          <a:p>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25</a:t>
            </a:fld>
            <a:endParaRPr lang="tr-TR"/>
          </a:p>
        </p:txBody>
      </p:sp>
    </p:spTree>
    <p:extLst>
      <p:ext uri="{BB962C8B-B14F-4D97-AF65-F5344CB8AC3E}">
        <p14:creationId xmlns:p14="http://schemas.microsoft.com/office/powerpoint/2010/main" val="2759090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70000" lnSpcReduction="20000"/>
          </a:bodyPr>
          <a:lstStyle/>
          <a:p>
            <a:pPr algn="just"/>
            <a:r>
              <a:rPr lang="tr-TR" sz="1200" b="1" dirty="0" smtClean="0">
                <a:solidFill>
                  <a:schemeClr val="tx1"/>
                </a:solidFill>
              </a:rPr>
              <a:t>Sultan </a:t>
            </a:r>
            <a:r>
              <a:rPr lang="tr-TR" sz="1200" b="1" dirty="0" err="1" smtClean="0">
                <a:solidFill>
                  <a:schemeClr val="tx1"/>
                </a:solidFill>
              </a:rPr>
              <a:t>II.Mahmud</a:t>
            </a:r>
            <a:r>
              <a:rPr lang="tr-TR" sz="1200" b="1" dirty="0" smtClean="0">
                <a:solidFill>
                  <a:schemeClr val="tx1"/>
                </a:solidFill>
              </a:rPr>
              <a:t> Han </a:t>
            </a:r>
            <a:r>
              <a:rPr lang="tr-TR" sz="1200" b="1" dirty="0" err="1" smtClean="0">
                <a:solidFill>
                  <a:schemeClr val="tx1"/>
                </a:solidFill>
              </a:rPr>
              <a:t>asr</a:t>
            </a:r>
            <a:r>
              <a:rPr lang="tr-TR" sz="1200" b="1" dirty="0" smtClean="0">
                <a:solidFill>
                  <a:schemeClr val="tx1"/>
                </a:solidFill>
              </a:rPr>
              <a:t>-ı ricalinden bir zât, Ramazanda bazı </a:t>
            </a:r>
            <a:r>
              <a:rPr lang="tr-TR" sz="1200" b="1" dirty="0" err="1" smtClean="0">
                <a:solidFill>
                  <a:schemeClr val="tx1"/>
                </a:solidFill>
              </a:rPr>
              <a:t>ahbab</a:t>
            </a:r>
            <a:r>
              <a:rPr lang="tr-TR" sz="1200" b="1" dirty="0" smtClean="0">
                <a:solidFill>
                  <a:schemeClr val="tx1"/>
                </a:solidFill>
              </a:rPr>
              <a:t> ve tanıdıklarını iftara davet etmiş. </a:t>
            </a:r>
          </a:p>
          <a:p>
            <a:pPr algn="just"/>
            <a:r>
              <a:rPr lang="tr-TR" sz="1200" b="1" dirty="0" smtClean="0">
                <a:solidFill>
                  <a:srgbClr val="FF0000"/>
                </a:solidFill>
              </a:rPr>
              <a:t>Meşhur şair İzzet Molla da davetliler arasındaymış. </a:t>
            </a:r>
          </a:p>
          <a:p>
            <a:pPr algn="just"/>
            <a:r>
              <a:rPr lang="tr-TR" sz="1200" b="1" dirty="0" smtClean="0">
                <a:solidFill>
                  <a:schemeClr val="tx1"/>
                </a:solidFill>
              </a:rPr>
              <a:t>Yatsı ezanı okunmuş, cemaatle namaza başlamışlar. </a:t>
            </a:r>
            <a:r>
              <a:rPr lang="tr-TR" sz="1200" b="1" u="sng" dirty="0" smtClean="0">
                <a:solidFill>
                  <a:srgbClr val="FF0000"/>
                </a:solidFill>
              </a:rPr>
              <a:t>İmamlık eden zât, namazı neredeyse iki secdeyi bir edecek kadar acele kıldırıyormuş. </a:t>
            </a:r>
            <a:r>
              <a:rPr lang="tr-TR" sz="1200" b="1" dirty="0" smtClean="0">
                <a:solidFill>
                  <a:schemeClr val="tx1"/>
                </a:solidFill>
              </a:rPr>
              <a:t>Çok kısa zamanda sonuncu rekatın </a:t>
            </a:r>
            <a:r>
              <a:rPr lang="tr-TR" sz="1200" b="1" dirty="0" err="1" smtClean="0">
                <a:solidFill>
                  <a:schemeClr val="tx1"/>
                </a:solidFill>
              </a:rPr>
              <a:t>tahıyyatına</a:t>
            </a:r>
            <a:r>
              <a:rPr lang="tr-TR" sz="1200" b="1" dirty="0" smtClean="0">
                <a:solidFill>
                  <a:schemeClr val="tx1"/>
                </a:solidFill>
              </a:rPr>
              <a:t> gelmişler. </a:t>
            </a:r>
          </a:p>
          <a:p>
            <a:pPr algn="just"/>
            <a:r>
              <a:rPr lang="tr-TR" sz="1200" b="1" dirty="0" smtClean="0">
                <a:solidFill>
                  <a:schemeClr val="tx1"/>
                </a:solidFill>
              </a:rPr>
              <a:t>O aralık dışarıdan bir adam gelip namaz kıldıklarını görünce:</a:t>
            </a:r>
          </a:p>
          <a:p>
            <a:pPr algn="just"/>
            <a:r>
              <a:rPr lang="tr-TR" sz="1200" b="1" dirty="0" smtClean="0">
                <a:solidFill>
                  <a:srgbClr val="0070C0"/>
                </a:solidFill>
              </a:rPr>
              <a:t>"Hazır abdestim varken ben de cemaate yetişeyim" </a:t>
            </a:r>
            <a:r>
              <a:rPr lang="tr-TR" sz="1200" b="1" dirty="0" smtClean="0">
                <a:solidFill>
                  <a:schemeClr val="tx1"/>
                </a:solidFill>
              </a:rPr>
              <a:t>diye düşünüp safa dahil olacağı sırada cemaat selam vermiş. </a:t>
            </a:r>
          </a:p>
          <a:p>
            <a:pPr algn="just"/>
            <a:r>
              <a:rPr lang="tr-TR" sz="1200" b="1" dirty="0" smtClean="0">
                <a:solidFill>
                  <a:schemeClr val="tx1"/>
                </a:solidFill>
              </a:rPr>
              <a:t>İzzet Molla dönüp adama şöyle demiş:</a:t>
            </a:r>
          </a:p>
          <a:p>
            <a:pPr algn="just"/>
            <a:r>
              <a:rPr lang="tr-TR" sz="2400" b="1" dirty="0" smtClean="0">
                <a:solidFill>
                  <a:srgbClr val="0070C0"/>
                </a:solidFill>
                <a:effectLst>
                  <a:outerShdw blurRad="38100" dist="38100" dir="2700000" algn="tl">
                    <a:srgbClr val="000000">
                      <a:alpha val="43137"/>
                    </a:srgbClr>
                  </a:outerShdw>
                </a:effectLst>
              </a:rPr>
              <a:t>"Be adam! </a:t>
            </a:r>
            <a:r>
              <a:rPr lang="tr-TR" sz="2400" b="1" dirty="0" smtClean="0">
                <a:solidFill>
                  <a:srgbClr val="FF0000"/>
                </a:solidFill>
                <a:effectLst>
                  <a:outerShdw blurRad="38100" dist="38100" dir="2700000" algn="tl">
                    <a:srgbClr val="000000">
                      <a:alpha val="43137"/>
                    </a:srgbClr>
                  </a:outerShdw>
                </a:effectLst>
              </a:rPr>
              <a:t>Biz içinde iken yetişemiyoruz, </a:t>
            </a:r>
            <a:r>
              <a:rPr lang="tr-TR" sz="2400" b="1" dirty="0" smtClean="0">
                <a:solidFill>
                  <a:srgbClr val="7030A0"/>
                </a:solidFill>
                <a:effectLst>
                  <a:outerShdw blurRad="38100" dist="38100" dir="2700000" algn="tl">
                    <a:srgbClr val="000000">
                      <a:alpha val="43137"/>
                    </a:srgbClr>
                  </a:outerShdw>
                </a:effectLst>
              </a:rPr>
              <a:t>sen dışarıdan gelip nasıl yetişeceksin?"</a:t>
            </a:r>
            <a:r>
              <a:rPr lang="tr-TR" sz="2400" b="1" dirty="0" smtClean="0">
                <a:solidFill>
                  <a:srgbClr val="FF0000"/>
                </a:solidFill>
                <a:effectLst>
                  <a:outerShdw blurRad="38100" dist="38100" dir="2700000" algn="tl">
                    <a:srgbClr val="000000">
                      <a:alpha val="43137"/>
                    </a:srgbClr>
                  </a:outerShdw>
                </a:effectLst>
              </a:rPr>
              <a:t> </a:t>
            </a:r>
          </a:p>
          <a:p>
            <a:pPr algn="just"/>
            <a:r>
              <a:rPr lang="tr-TR" sz="900" b="1" dirty="0" smtClean="0">
                <a:solidFill>
                  <a:schemeClr val="tx1"/>
                </a:solidFill>
                <a:effectLst>
                  <a:outerShdw blurRad="38100" dist="38100" dir="2700000" algn="tl">
                    <a:srgbClr val="000000">
                      <a:alpha val="43137"/>
                    </a:srgbClr>
                  </a:outerShdw>
                </a:effectLst>
              </a:rPr>
              <a:t>(http://www.islamiyasam.com/forum/topic1670.html)</a:t>
            </a:r>
          </a:p>
          <a:p>
            <a:endParaRPr lang="tr-TR" b="1" dirty="0" smtClean="0">
              <a:latin typeface="Arial Black" pitchFamily="34" charset="0"/>
            </a:endParaRPr>
          </a:p>
          <a:p>
            <a:endParaRPr lang="tr-TR" b="1" dirty="0" smtClean="0">
              <a:latin typeface="Arial Black" pitchFamily="34" charset="0"/>
            </a:endParaRPr>
          </a:p>
          <a:p>
            <a:r>
              <a:rPr lang="tr-TR" b="1" dirty="0" err="1" smtClean="0">
                <a:latin typeface="Arial Black" pitchFamily="34" charset="0"/>
              </a:rPr>
              <a:t>Ebû</a:t>
            </a:r>
            <a:r>
              <a:rPr lang="tr-TR" b="1" dirty="0" smtClean="0">
                <a:latin typeface="Arial Black" pitchFamily="34" charset="0"/>
              </a:rPr>
              <a:t> </a:t>
            </a:r>
            <a:r>
              <a:rPr lang="tr-TR" b="1" dirty="0" err="1" smtClean="0">
                <a:latin typeface="Arial Black" pitchFamily="34" charset="0"/>
              </a:rPr>
              <a:t>Hüreyre</a:t>
            </a:r>
            <a:r>
              <a:rPr lang="tr-TR" b="1" dirty="0" smtClean="0">
                <a:latin typeface="Arial Black" pitchFamily="34" charset="0"/>
              </a:rPr>
              <a:t> (</a:t>
            </a:r>
            <a:r>
              <a:rPr lang="tr-TR" b="1" dirty="0" err="1" smtClean="0">
                <a:latin typeface="Arial Black" pitchFamily="34" charset="0"/>
              </a:rPr>
              <a:t>radıyallâhu</a:t>
            </a:r>
            <a:r>
              <a:rPr lang="tr-TR" b="1" dirty="0" smtClean="0">
                <a:latin typeface="Arial Black" pitchFamily="34" charset="0"/>
              </a:rPr>
              <a:t> </a:t>
            </a:r>
            <a:r>
              <a:rPr lang="tr-TR" b="1" dirty="0" err="1" smtClean="0">
                <a:latin typeface="Arial Black" pitchFamily="34" charset="0"/>
              </a:rPr>
              <a:t>anh</a:t>
            </a:r>
            <a:r>
              <a:rPr lang="tr-TR" b="1" dirty="0" smtClean="0">
                <a:latin typeface="Arial Black" pitchFamily="34" charset="0"/>
              </a:rPr>
              <a:t>)‘den rivayetle Efendimiz SAV şöyle buyurmuşlardır: </a:t>
            </a:r>
            <a:endParaRPr lang="tr-TR" sz="1700" b="1" dirty="0">
              <a:latin typeface="Arial Black" pitchFamily="34" charset="0"/>
            </a:endParaRPr>
          </a:p>
          <a:p>
            <a:r>
              <a:rPr lang="ar-AE" sz="1700" b="1" dirty="0">
                <a:latin typeface="Arial Black" pitchFamily="34" charset="0"/>
              </a:rPr>
              <a:t>كَانَ رَسولُ اللّهِ  يُرَغِّبُهُمْ في قِيَامِ رَمَضَانَ مِنْ غَيْرِ </a:t>
            </a:r>
            <a:endParaRPr lang="tr-TR" sz="1700" b="1" dirty="0">
              <a:latin typeface="Arial Black" pitchFamily="34" charset="0"/>
            </a:endParaRPr>
          </a:p>
          <a:p>
            <a:r>
              <a:rPr lang="ar-AE" sz="1700" b="1" dirty="0">
                <a:latin typeface="Arial Black" pitchFamily="34" charset="0"/>
              </a:rPr>
              <a:t>أنْ يَأمُرَهُمْ بِعَزِيمَةٍ فَيَقُولُ: مَنْ قَامَ رَمَضَانَ إيمَاناً </a:t>
            </a:r>
            <a:endParaRPr lang="tr-TR" sz="1700" b="1" dirty="0">
              <a:latin typeface="Arial Black" pitchFamily="34" charset="0"/>
            </a:endParaRPr>
          </a:p>
          <a:p>
            <a:r>
              <a:rPr lang="ar-AE" sz="1700" b="1" dirty="0">
                <a:latin typeface="Arial Black" pitchFamily="34" charset="0"/>
              </a:rPr>
              <a:t>وَاحْتِسَاباً غُفِرَ لَهُ مَا تَقَدَّمَ مِنْ ذَنْبِهِ</a:t>
            </a:r>
            <a:endParaRPr lang="tr-TR" sz="1700" b="1" dirty="0">
              <a:latin typeface="Arial Black" pitchFamily="34" charset="0"/>
            </a:endParaRPr>
          </a:p>
          <a:p>
            <a:endParaRPr lang="ar-AE" b="1" dirty="0" smtClean="0">
              <a:latin typeface="Arial Black" pitchFamily="34" charset="0"/>
            </a:endParaRPr>
          </a:p>
          <a:p>
            <a:r>
              <a:rPr lang="ar-AE" b="1" dirty="0" smtClean="0">
                <a:latin typeface="Arial Black" pitchFamily="34" charset="0"/>
              </a:rPr>
              <a:t>"</a:t>
            </a:r>
            <a:r>
              <a:rPr lang="tr-TR" b="1" dirty="0" err="1" smtClean="0">
                <a:latin typeface="Arial Black" pitchFamily="34" charset="0"/>
              </a:rPr>
              <a:t>Resûlullah</a:t>
            </a:r>
            <a:r>
              <a:rPr lang="tr-TR" b="1" dirty="0" smtClean="0">
                <a:latin typeface="Arial Black" pitchFamily="34" charset="0"/>
              </a:rPr>
              <a:t> (</a:t>
            </a:r>
            <a:r>
              <a:rPr lang="tr-TR" b="1" dirty="0" err="1" smtClean="0">
                <a:latin typeface="Arial Black" pitchFamily="34" charset="0"/>
              </a:rPr>
              <a:t>aleyhissalâtu</a:t>
            </a:r>
            <a:r>
              <a:rPr lang="tr-TR" b="1" dirty="0" smtClean="0">
                <a:latin typeface="Arial Black" pitchFamily="34" charset="0"/>
              </a:rPr>
              <a:t> vesselâm) onları, kesin bir emirde bulunmaksızın ramazan gecelerini ihyaya teşvik ederdi. (Bu maksatla) derdi ki: "Kim ramazan gecesini, sevabına inanarak ve bunu elde etmek niyetiyle namazla (teravih) ihya ederse geçmiş günahları affedilir."  </a:t>
            </a:r>
            <a:r>
              <a:rPr lang="tr-TR" dirty="0" smtClean="0"/>
              <a:t>(Buhari </a:t>
            </a:r>
            <a:r>
              <a:rPr lang="tr-TR" dirty="0" err="1" smtClean="0"/>
              <a:t>salatut</a:t>
            </a:r>
            <a:r>
              <a:rPr lang="tr-TR" dirty="0" smtClean="0"/>
              <a:t> teravih 1)</a:t>
            </a:r>
          </a:p>
          <a:p>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26</a:t>
            </a:fld>
            <a:endParaRPr lang="tr-TR"/>
          </a:p>
        </p:txBody>
      </p:sp>
    </p:spTree>
    <p:extLst>
      <p:ext uri="{BB962C8B-B14F-4D97-AF65-F5344CB8AC3E}">
        <p14:creationId xmlns:p14="http://schemas.microsoft.com/office/powerpoint/2010/main" val="1324803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ar-AE" sz="1200" b="0" i="0" u="none" strike="noStrike" kern="1200" baseline="0" dirty="0" smtClean="0">
                <a:solidFill>
                  <a:schemeClr val="tx1"/>
                </a:solidFill>
                <a:latin typeface="+mn-lt"/>
                <a:ea typeface="+mn-ea"/>
                <a:cs typeface="+mn-cs"/>
              </a:rPr>
              <a:t>وَتَعَاوَنُوا عَلَى الْبِرِّ وَالتَّقْوٰى وَلَا تَعَاوَنُوا عَلَى الْاِثْمِ وَالْعُدْوَانِ وَاتَّقُوا اللّٰهَ اِنَّ اللّٰهَ شَ دٖيدُ الْعِقَابِ</a:t>
            </a:r>
          </a:p>
          <a:p>
            <a:r>
              <a:rPr lang="tr-TR" sz="1200" b="0" i="0" u="none" strike="noStrike" kern="1200" baseline="0" dirty="0" smtClean="0">
                <a:solidFill>
                  <a:schemeClr val="tx1"/>
                </a:solidFill>
                <a:latin typeface="+mn-lt"/>
                <a:ea typeface="+mn-ea"/>
                <a:cs typeface="+mn-cs"/>
              </a:rPr>
              <a:t>“…</a:t>
            </a:r>
            <a:r>
              <a:rPr lang="tr-TR" sz="1200" b="1" i="0" u="none" strike="noStrike" kern="1200" baseline="0" dirty="0" smtClean="0">
                <a:solidFill>
                  <a:schemeClr val="tx1"/>
                </a:solidFill>
                <a:latin typeface="+mn-lt"/>
                <a:ea typeface="+mn-ea"/>
                <a:cs typeface="+mn-cs"/>
              </a:rPr>
              <a:t>İyilik ve (Allah'ın yasaklarından) sakınma üzerinde yardımlaşın, günah ve düşmanlık üzerine yardımlaşmayın. </a:t>
            </a:r>
            <a:r>
              <a:rPr lang="tr-TR" sz="1200" b="0" i="0" u="none" strike="noStrike" kern="1200" baseline="0" dirty="0" smtClean="0">
                <a:solidFill>
                  <a:schemeClr val="tx1"/>
                </a:solidFill>
                <a:latin typeface="+mn-lt"/>
                <a:ea typeface="+mn-ea"/>
                <a:cs typeface="+mn-cs"/>
              </a:rPr>
              <a:t>Allah'tan korkun; çünkü Allah'ın cezası çetindir.” (Maide 5.2)</a:t>
            </a:r>
          </a:p>
          <a:p>
            <a:r>
              <a:rPr lang="ar-AE" sz="1200" b="0" i="0" u="none" strike="noStrike" kern="1200" baseline="0" dirty="0" smtClean="0">
                <a:solidFill>
                  <a:schemeClr val="tx1"/>
                </a:solidFill>
                <a:latin typeface="+mn-lt"/>
                <a:ea typeface="+mn-ea"/>
                <a:cs typeface="+mn-cs"/>
              </a:rPr>
              <a:t>لَنْ تَنَالُوا الْبِرَّ حَتّٰى تُنْفِقُوا مِمَّا تُحِبُّونَ وَمَا تُنْفِقُوا مِنْ شَیْ ء فَاِنَّ اللّٰهَ بِهٖ عَلٖيمٌ</a:t>
            </a:r>
          </a:p>
          <a:p>
            <a:r>
              <a:rPr lang="tr-TR" sz="1200" b="1" i="0" u="none" strike="noStrike" kern="1200" baseline="0" dirty="0" smtClean="0">
                <a:solidFill>
                  <a:schemeClr val="tx1"/>
                </a:solidFill>
                <a:latin typeface="+mn-lt"/>
                <a:ea typeface="+mn-ea"/>
                <a:cs typeface="+mn-cs"/>
              </a:rPr>
              <a:t>“Sevdiğiniz şeylerden (Allah yolunda) harcamadıkça «</a:t>
            </a:r>
            <a:r>
              <a:rPr lang="tr-TR" sz="1200" b="1" i="0" u="none" strike="noStrike" kern="1200" baseline="0" dirty="0" err="1" smtClean="0">
                <a:solidFill>
                  <a:schemeClr val="tx1"/>
                </a:solidFill>
                <a:latin typeface="+mn-lt"/>
                <a:ea typeface="+mn-ea"/>
                <a:cs typeface="+mn-cs"/>
              </a:rPr>
              <a:t>iyi»ye</a:t>
            </a:r>
            <a:r>
              <a:rPr lang="tr-TR" sz="1200" b="1" i="0" u="none" strike="noStrike" kern="1200" baseline="0" dirty="0" smtClean="0">
                <a:solidFill>
                  <a:schemeClr val="tx1"/>
                </a:solidFill>
                <a:latin typeface="+mn-lt"/>
                <a:ea typeface="+mn-ea"/>
                <a:cs typeface="+mn-cs"/>
              </a:rPr>
              <a:t> eremezsiniz. Her ne harcarsanız, Allah onu hakkıyla bilir.” </a:t>
            </a:r>
            <a:r>
              <a:rPr lang="tr-TR" sz="1200" b="0" i="0" u="none" strike="noStrike" kern="1200" baseline="0" dirty="0" smtClean="0">
                <a:solidFill>
                  <a:schemeClr val="tx1"/>
                </a:solidFill>
                <a:latin typeface="+mn-lt"/>
                <a:ea typeface="+mn-ea"/>
                <a:cs typeface="+mn-cs"/>
              </a:rPr>
              <a:t>(Ali İmran 3.92)</a:t>
            </a:r>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30</a:t>
            </a:fld>
            <a:endParaRPr lang="tr-TR"/>
          </a:p>
        </p:txBody>
      </p:sp>
    </p:spTree>
    <p:extLst>
      <p:ext uri="{BB962C8B-B14F-4D97-AF65-F5344CB8AC3E}">
        <p14:creationId xmlns:p14="http://schemas.microsoft.com/office/powerpoint/2010/main" val="3454361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tr-TR" sz="1100" dirty="0" smtClean="0">
                <a:solidFill>
                  <a:schemeClr val="tx1"/>
                </a:solidFill>
                <a:latin typeface="HASENAT" panose="01000600020000020003" pitchFamily="2" charset="-78"/>
                <a:cs typeface="HASENAT" panose="01000600020000020003" pitchFamily="2" charset="-78"/>
              </a:rPr>
              <a:t> </a:t>
            </a:r>
            <a:r>
              <a:rPr lang="ar-SA" sz="1200" dirty="0" smtClean="0">
                <a:solidFill>
                  <a:schemeClr val="tx1"/>
                </a:solidFill>
                <a:latin typeface="HASENAT" panose="01000600020000020003" pitchFamily="2" charset="-78"/>
                <a:cs typeface="HASENAT" panose="01000600020000020003" pitchFamily="2" charset="-78"/>
              </a:rPr>
              <a:t>إِذَا جَاءَ رَمَضَانُ فُتِّحَتْ أَبْوَابُ الْجَنَّةِ وَغُلِّقَتْ أَبْوَابُ النَّارِ وَصُفِّدَتْ الشَّيَاطِينُ</a:t>
            </a:r>
            <a:endParaRPr lang="tr-TR" sz="1100" dirty="0" smtClean="0">
              <a:solidFill>
                <a:schemeClr val="tx1"/>
              </a:solidFill>
              <a:latin typeface="HASENAT" panose="01000600020000020003" pitchFamily="2" charset="-78"/>
              <a:cs typeface="HASENAT" panose="01000600020000020003" pitchFamily="2" charset="-78"/>
            </a:endParaRPr>
          </a:p>
          <a:p>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32</a:t>
            </a:fld>
            <a:endParaRPr lang="tr-TR"/>
          </a:p>
        </p:txBody>
      </p:sp>
    </p:spTree>
    <p:extLst>
      <p:ext uri="{BB962C8B-B14F-4D97-AF65-F5344CB8AC3E}">
        <p14:creationId xmlns:p14="http://schemas.microsoft.com/office/powerpoint/2010/main" val="2776310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35</a:t>
            </a:fld>
            <a:endParaRPr lang="tr-TR"/>
          </a:p>
        </p:txBody>
      </p:sp>
    </p:spTree>
    <p:extLst>
      <p:ext uri="{BB962C8B-B14F-4D97-AF65-F5344CB8AC3E}">
        <p14:creationId xmlns:p14="http://schemas.microsoft.com/office/powerpoint/2010/main" val="3149577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ar-AE" sz="1200" b="0" i="0" u="none" strike="noStrike" kern="1200" baseline="0" dirty="0" smtClean="0">
                <a:solidFill>
                  <a:schemeClr val="tx1"/>
                </a:solidFill>
                <a:latin typeface="+mn-lt"/>
                <a:ea typeface="+mn-ea"/>
                <a:cs typeface="+mn-cs"/>
              </a:rPr>
              <a:t>وَجَعَلَنٖى مُبَارَكًا اَيْنَ مَا كُنْتُ وَاَوْصَانٖى بِالصَّلوٰةِ وَالزَّك وةِ مَا دُمْتُ حَيًّا</a:t>
            </a:r>
          </a:p>
          <a:p>
            <a:r>
              <a:rPr lang="tr-TR" sz="1200" b="0" i="0" u="none" strike="noStrike" kern="1200" baseline="0" dirty="0" smtClean="0">
                <a:solidFill>
                  <a:schemeClr val="tx1"/>
                </a:solidFill>
                <a:latin typeface="+mn-lt"/>
                <a:ea typeface="+mn-ea"/>
                <a:cs typeface="+mn-cs"/>
              </a:rPr>
              <a:t>“Nerede olursam olayım, O beni mübarek kıldı; </a:t>
            </a:r>
            <a:r>
              <a:rPr lang="tr-TR" sz="1200" b="1" i="0" u="none" strike="noStrike" kern="1200" baseline="0" dirty="0" smtClean="0">
                <a:solidFill>
                  <a:schemeClr val="tx1"/>
                </a:solidFill>
                <a:latin typeface="+mn-lt"/>
                <a:ea typeface="+mn-ea"/>
                <a:cs typeface="+mn-cs"/>
              </a:rPr>
              <a:t>yaşadığım sürece bana namazı ve zekâtı emretti</a:t>
            </a:r>
            <a:r>
              <a:rPr lang="tr-TR" sz="1200" b="0" i="0" u="none" strike="noStrike" kern="1200" baseline="0" dirty="0" smtClean="0">
                <a:solidFill>
                  <a:schemeClr val="tx1"/>
                </a:solidFill>
                <a:latin typeface="+mn-lt"/>
                <a:ea typeface="+mn-ea"/>
                <a:cs typeface="+mn-cs"/>
              </a:rPr>
              <a:t>.” ( 19/Meryem 31 )</a:t>
            </a:r>
          </a:p>
          <a:p>
            <a:r>
              <a:rPr lang="ar-AE" sz="1200" b="0" i="0" u="none" strike="noStrike" kern="1200" baseline="0" dirty="0" smtClean="0">
                <a:solidFill>
                  <a:schemeClr val="tx1"/>
                </a:solidFill>
                <a:latin typeface="+mn-lt"/>
                <a:ea typeface="+mn-ea"/>
                <a:cs typeface="+mn-cs"/>
              </a:rPr>
              <a:t>اكْلَفُوا مِنَ الْعَمَلِ مَا تَطِيقُونَ. فَإنَّ خَيْرَ الْعَمَلِ أدْوَمُهُ وَإنْ قَلَّ.</a:t>
            </a:r>
          </a:p>
          <a:p>
            <a:r>
              <a:rPr lang="tr-TR" sz="1200" b="0" i="0" u="none" strike="noStrike" kern="1200" baseline="0" dirty="0" smtClean="0">
                <a:solidFill>
                  <a:schemeClr val="tx1"/>
                </a:solidFill>
                <a:latin typeface="+mn-lt"/>
                <a:ea typeface="+mn-ea"/>
                <a:cs typeface="+mn-cs"/>
              </a:rPr>
              <a:t>Hz. Ebu </a:t>
            </a:r>
            <a:r>
              <a:rPr lang="tr-TR" sz="1200" b="0" i="0" u="none" strike="noStrike" kern="1200" baseline="0" dirty="0" err="1" smtClean="0">
                <a:solidFill>
                  <a:schemeClr val="tx1"/>
                </a:solidFill>
                <a:latin typeface="+mn-lt"/>
                <a:ea typeface="+mn-ea"/>
                <a:cs typeface="+mn-cs"/>
              </a:rPr>
              <a:t>Hureyre</a:t>
            </a:r>
            <a:r>
              <a:rPr lang="tr-TR" sz="1200" b="0" i="0" u="none" strike="noStrike" kern="1200" baseline="0" dirty="0" smtClean="0">
                <a:solidFill>
                  <a:schemeClr val="tx1"/>
                </a:solidFill>
                <a:latin typeface="+mn-lt"/>
                <a:ea typeface="+mn-ea"/>
                <a:cs typeface="+mn-cs"/>
              </a:rPr>
              <a:t> </a:t>
            </a:r>
            <a:r>
              <a:rPr lang="tr-TR" sz="1200" b="0" i="0" u="none" strike="noStrike" kern="1200" baseline="0" dirty="0" err="1" smtClean="0">
                <a:solidFill>
                  <a:schemeClr val="tx1"/>
                </a:solidFill>
                <a:latin typeface="+mn-lt"/>
                <a:ea typeface="+mn-ea"/>
                <a:cs typeface="+mn-cs"/>
              </a:rPr>
              <a:t>radıyallahu</a:t>
            </a:r>
            <a:r>
              <a:rPr lang="tr-TR" sz="1200" b="0" i="0" u="none" strike="noStrike" kern="1200" baseline="0" dirty="0" smtClean="0">
                <a:solidFill>
                  <a:schemeClr val="tx1"/>
                </a:solidFill>
                <a:latin typeface="+mn-lt"/>
                <a:ea typeface="+mn-ea"/>
                <a:cs typeface="+mn-cs"/>
              </a:rPr>
              <a:t> </a:t>
            </a:r>
            <a:r>
              <a:rPr lang="tr-TR" sz="1200" b="0" i="0" u="none" strike="noStrike" kern="1200" baseline="0" dirty="0" err="1" smtClean="0">
                <a:solidFill>
                  <a:schemeClr val="tx1"/>
                </a:solidFill>
                <a:latin typeface="+mn-lt"/>
                <a:ea typeface="+mn-ea"/>
                <a:cs typeface="+mn-cs"/>
              </a:rPr>
              <a:t>anh</a:t>
            </a:r>
            <a:r>
              <a:rPr lang="tr-TR" sz="1200" b="0" i="0" u="none" strike="noStrike" kern="1200" baseline="0" dirty="0" smtClean="0">
                <a:solidFill>
                  <a:schemeClr val="tx1"/>
                </a:solidFill>
                <a:latin typeface="+mn-lt"/>
                <a:ea typeface="+mn-ea"/>
                <a:cs typeface="+mn-cs"/>
              </a:rPr>
              <a:t> anlatıyor: "</a:t>
            </a:r>
            <a:r>
              <a:rPr lang="tr-TR" sz="1200" b="0" i="0" u="none" strike="noStrike" kern="1200" baseline="0" dirty="0" err="1" smtClean="0">
                <a:solidFill>
                  <a:schemeClr val="tx1"/>
                </a:solidFill>
                <a:latin typeface="+mn-lt"/>
                <a:ea typeface="+mn-ea"/>
                <a:cs typeface="+mn-cs"/>
              </a:rPr>
              <a:t>Resûlullah</a:t>
            </a:r>
            <a:r>
              <a:rPr lang="tr-TR" sz="1200" b="0" i="0" u="none" strike="noStrike" kern="1200" baseline="0" dirty="0" smtClean="0">
                <a:solidFill>
                  <a:schemeClr val="tx1"/>
                </a:solidFill>
                <a:latin typeface="+mn-lt"/>
                <a:ea typeface="+mn-ea"/>
                <a:cs typeface="+mn-cs"/>
              </a:rPr>
              <a:t> </a:t>
            </a:r>
            <a:r>
              <a:rPr lang="tr-TR" sz="1200" b="0" i="0" u="none" strike="noStrike" kern="1200" baseline="0" dirty="0" err="1" smtClean="0">
                <a:solidFill>
                  <a:schemeClr val="tx1"/>
                </a:solidFill>
                <a:latin typeface="+mn-lt"/>
                <a:ea typeface="+mn-ea"/>
                <a:cs typeface="+mn-cs"/>
              </a:rPr>
              <a:t>aleyhissalâtu</a:t>
            </a:r>
            <a:r>
              <a:rPr lang="tr-TR" sz="1200" b="0" i="0" u="none" strike="noStrike" kern="1200" baseline="0" dirty="0" smtClean="0">
                <a:solidFill>
                  <a:schemeClr val="tx1"/>
                </a:solidFill>
                <a:latin typeface="+mn-lt"/>
                <a:ea typeface="+mn-ea"/>
                <a:cs typeface="+mn-cs"/>
              </a:rPr>
              <a:t> vesselâm buyurdular ki:</a:t>
            </a:r>
          </a:p>
          <a:p>
            <a:r>
              <a:rPr lang="tr-TR" sz="1200" b="0" i="0" u="none" strike="noStrike" kern="1200" baseline="0" dirty="0" smtClean="0">
                <a:solidFill>
                  <a:schemeClr val="tx1"/>
                </a:solidFill>
                <a:latin typeface="+mn-lt"/>
                <a:ea typeface="+mn-ea"/>
                <a:cs typeface="+mn-cs"/>
              </a:rPr>
              <a:t>"</a:t>
            </a:r>
            <a:r>
              <a:rPr lang="tr-TR" sz="1200" b="1" i="0" u="none" strike="noStrike" kern="1200" baseline="0" dirty="0" smtClean="0">
                <a:solidFill>
                  <a:schemeClr val="tx1"/>
                </a:solidFill>
                <a:latin typeface="+mn-lt"/>
                <a:ea typeface="+mn-ea"/>
                <a:cs typeface="+mn-cs"/>
              </a:rPr>
              <a:t>Farz olmayan amelden gücünüz yettiği kadar yüklenin. Çünkü amelin hayırlısı devamlı olanıdır, az bile olsa.</a:t>
            </a:r>
            <a:r>
              <a:rPr lang="tr-TR" sz="1200" b="0" i="0" u="none" strike="noStrike" kern="1200" baseline="0" dirty="0" smtClean="0">
                <a:solidFill>
                  <a:schemeClr val="tx1"/>
                </a:solidFill>
                <a:latin typeface="+mn-lt"/>
                <a:ea typeface="+mn-ea"/>
                <a:cs typeface="+mn-cs"/>
              </a:rPr>
              <a:t>«</a:t>
            </a:r>
          </a:p>
          <a:p>
            <a:endParaRPr lang="tr-TR" sz="1200" b="0" i="0" u="none" strike="noStrike" kern="1200" baseline="0" dirty="0" smtClean="0">
              <a:solidFill>
                <a:schemeClr val="tx1"/>
              </a:solidFill>
              <a:latin typeface="+mn-lt"/>
              <a:ea typeface="+mn-ea"/>
              <a:cs typeface="+mn-cs"/>
            </a:endParaRPr>
          </a:p>
          <a:p>
            <a:r>
              <a:rPr lang="tr-TR" sz="1200" b="1" i="0" u="none" strike="noStrike" kern="1200" baseline="0" dirty="0" smtClean="0">
                <a:solidFill>
                  <a:schemeClr val="tx1"/>
                </a:solidFill>
                <a:latin typeface="+mn-lt"/>
                <a:ea typeface="+mn-ea"/>
                <a:cs typeface="+mn-cs"/>
              </a:rPr>
              <a:t>Bir gün İbrahim Ethem’e demişler ki:</a:t>
            </a:r>
          </a:p>
          <a:p>
            <a:r>
              <a:rPr lang="tr-TR" sz="1200" b="0" i="0" u="none" strike="noStrike" kern="1200" baseline="0" dirty="0" smtClean="0">
                <a:solidFill>
                  <a:schemeClr val="tx1"/>
                </a:solidFill>
                <a:latin typeface="+mn-lt"/>
                <a:ea typeface="+mn-ea"/>
                <a:cs typeface="+mn-cs"/>
              </a:rPr>
              <a:t>-</a:t>
            </a:r>
            <a:r>
              <a:rPr lang="tr-TR" sz="1200" b="1" i="0" u="none" strike="noStrike" kern="1200" baseline="0" dirty="0" smtClean="0">
                <a:solidFill>
                  <a:schemeClr val="tx1"/>
                </a:solidFill>
                <a:latin typeface="+mn-lt"/>
                <a:ea typeface="+mn-ea"/>
                <a:cs typeface="+mn-cs"/>
              </a:rPr>
              <a:t>Bu sene havalar çok kurak geçiyor, bitkiler kurudu, kıtlık hüküm sürüyor, biz yağmur duasına çıkıyoruz, sen de bize katıl. </a:t>
            </a:r>
            <a:r>
              <a:rPr lang="tr-TR" sz="1200" b="0" i="0" u="none" strike="noStrike" kern="1200" baseline="0" dirty="0" smtClean="0">
                <a:solidFill>
                  <a:schemeClr val="tx1"/>
                </a:solidFill>
                <a:latin typeface="+mn-lt"/>
                <a:ea typeface="+mn-ea"/>
                <a:cs typeface="+mn-cs"/>
              </a:rPr>
              <a:t>O Allah dostu şöyle cevap vermiş:</a:t>
            </a:r>
          </a:p>
          <a:p>
            <a:r>
              <a:rPr lang="tr-TR" sz="1200" b="0" i="0" u="none" strike="noStrike" kern="1200" baseline="0" dirty="0" smtClean="0">
                <a:solidFill>
                  <a:schemeClr val="tx1"/>
                </a:solidFill>
                <a:latin typeface="+mn-lt"/>
                <a:ea typeface="+mn-ea"/>
                <a:cs typeface="+mn-cs"/>
              </a:rPr>
              <a:t>-</a:t>
            </a:r>
            <a:r>
              <a:rPr lang="tr-TR" sz="1200" b="1" i="0" u="none" strike="noStrike" kern="1200" baseline="0" dirty="0" smtClean="0">
                <a:solidFill>
                  <a:schemeClr val="tx1"/>
                </a:solidFill>
                <a:latin typeface="+mn-lt"/>
                <a:ea typeface="+mn-ea"/>
                <a:cs typeface="+mn-cs"/>
              </a:rPr>
              <a:t>Siz kulluğunu bilin, O </a:t>
            </a:r>
            <a:r>
              <a:rPr lang="tr-TR" sz="1200" b="1" i="0" u="none" strike="noStrike" kern="1200" baseline="0" dirty="0" err="1" smtClean="0">
                <a:solidFill>
                  <a:schemeClr val="tx1"/>
                </a:solidFill>
                <a:latin typeface="+mn-lt"/>
                <a:ea typeface="+mn-ea"/>
                <a:cs typeface="+mn-cs"/>
              </a:rPr>
              <a:t>Rabliğini</a:t>
            </a:r>
            <a:r>
              <a:rPr lang="tr-TR" sz="1200" b="1" i="0" u="none" strike="noStrike" kern="1200" baseline="0" dirty="0" smtClean="0">
                <a:solidFill>
                  <a:schemeClr val="tx1"/>
                </a:solidFill>
                <a:latin typeface="+mn-lt"/>
                <a:ea typeface="+mn-ea"/>
                <a:cs typeface="+mn-cs"/>
              </a:rPr>
              <a:t> bilir. Siz Allah’ın güzel kulları olun, o yağmur da yağdırır, ekini de bitirir, rızkı da bol bol ihsan eder.</a:t>
            </a:r>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40</a:t>
            </a:fld>
            <a:endParaRPr lang="tr-TR"/>
          </a:p>
        </p:txBody>
      </p:sp>
    </p:spTree>
    <p:extLst>
      <p:ext uri="{BB962C8B-B14F-4D97-AF65-F5344CB8AC3E}">
        <p14:creationId xmlns:p14="http://schemas.microsoft.com/office/powerpoint/2010/main" val="3238004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700" b="1" dirty="0"/>
              <a:t>Bir başka rivayette “YAZIKLAR OLSUN” ifadesini, Cebrail (AS) kullanmış, Hz. Peygamber (SAV) de buna âmin demiştir. Peygamberimiz (SAV)’in özelliklerinden bir tanesi de çok istisnai bir-iki olay dışında hayatında hiç beddua etmemesi, hiç kimseye lanet okumamasıdır. Burada ise bir sitem vardır. Bir insan, Ramazana eriştiği halde arınmadan Ramazan’ı terk ederse ona yazıklar olsun. Çünkü bu, arınmaya direnmektir. </a:t>
            </a:r>
            <a:endParaRPr lang="tr-TR" sz="1700" b="1" dirty="0" smtClean="0"/>
          </a:p>
          <a:p>
            <a:r>
              <a:rPr lang="tr-TR" sz="1700" b="1" dirty="0" smtClean="0"/>
              <a:t>  </a:t>
            </a:r>
            <a:r>
              <a:rPr lang="ar-SA" sz="1200" dirty="0" smtClean="0">
                <a:solidFill>
                  <a:schemeClr val="tx1"/>
                </a:solidFill>
                <a:latin typeface="HASENAT" panose="01000600020000020003" pitchFamily="2" charset="-78"/>
                <a:cs typeface="HASENAT" panose="01000600020000020003" pitchFamily="2" charset="-78"/>
              </a:rPr>
              <a:t>بَيْنَهُنَّ إذا اجْتُنِبَتِ الكَبَائِرُ.</a:t>
            </a:r>
            <a:endParaRPr lang="tr-TR" sz="1200" dirty="0" smtClean="0">
              <a:solidFill>
                <a:schemeClr val="tx1"/>
              </a:solidFill>
              <a:latin typeface="HASENAT" panose="01000600020000020003" pitchFamily="2" charset="-78"/>
              <a:cs typeface="HASENAT" panose="01000600020000020003" pitchFamily="2" charset="-78"/>
            </a:endParaRPr>
          </a:p>
          <a:p>
            <a:pPr algn="just" fontAlgn="auto">
              <a:spcBef>
                <a:spcPts val="0"/>
              </a:spcBef>
              <a:spcAft>
                <a:spcPts val="0"/>
              </a:spcAft>
              <a:defRPr/>
            </a:pPr>
            <a:endParaRPr lang="tr-TR" sz="800" dirty="0" smtClean="0">
              <a:solidFill>
                <a:schemeClr val="tx1"/>
              </a:solidFill>
            </a:endParaRPr>
          </a:p>
          <a:p>
            <a:pPr algn="just" fontAlgn="auto">
              <a:spcBef>
                <a:spcPts val="0"/>
              </a:spcBef>
              <a:spcAft>
                <a:spcPts val="0"/>
              </a:spcAft>
              <a:defRPr/>
            </a:pPr>
            <a:r>
              <a:rPr lang="tr-TR" sz="900" dirty="0" err="1" smtClean="0">
                <a:solidFill>
                  <a:schemeClr val="tx1"/>
                </a:solidFill>
              </a:rPr>
              <a:t>Ebû</a:t>
            </a:r>
            <a:r>
              <a:rPr lang="tr-TR" sz="900" dirty="0" smtClean="0">
                <a:solidFill>
                  <a:schemeClr val="tx1"/>
                </a:solidFill>
              </a:rPr>
              <a:t> </a:t>
            </a:r>
            <a:r>
              <a:rPr lang="tr-TR" sz="900" dirty="0" err="1" smtClean="0">
                <a:solidFill>
                  <a:schemeClr val="tx1"/>
                </a:solidFill>
              </a:rPr>
              <a:t>Hüreyre</a:t>
            </a:r>
            <a:r>
              <a:rPr lang="tr-TR" sz="900" dirty="0" smtClean="0">
                <a:solidFill>
                  <a:schemeClr val="tx1"/>
                </a:solidFill>
              </a:rPr>
              <a:t> (</a:t>
            </a:r>
            <a:r>
              <a:rPr lang="tr-TR" sz="900" dirty="0" err="1" smtClean="0">
                <a:solidFill>
                  <a:schemeClr val="tx1"/>
                </a:solidFill>
              </a:rPr>
              <a:t>r.a</a:t>
            </a:r>
            <a:r>
              <a:rPr lang="tr-TR" sz="900" dirty="0" smtClean="0">
                <a:solidFill>
                  <a:schemeClr val="tx1"/>
                </a:solidFill>
              </a:rPr>
              <a:t>)’den rivayetle Peygamber (</a:t>
            </a:r>
            <a:r>
              <a:rPr lang="tr-TR" sz="900" dirty="0" err="1" smtClean="0">
                <a:solidFill>
                  <a:schemeClr val="tx1"/>
                </a:solidFill>
              </a:rPr>
              <a:t>s.a.v</a:t>
            </a:r>
            <a:r>
              <a:rPr lang="tr-TR" sz="900" dirty="0" smtClean="0">
                <a:solidFill>
                  <a:schemeClr val="tx1"/>
                </a:solidFill>
              </a:rPr>
              <a:t>) şöyle buyurdu: </a:t>
            </a:r>
            <a:endParaRPr lang="tr-TR" sz="800" b="1" dirty="0" smtClean="0">
              <a:solidFill>
                <a:schemeClr val="tx1"/>
              </a:solidFill>
            </a:endParaRPr>
          </a:p>
          <a:p>
            <a:pPr algn="just" fontAlgn="auto">
              <a:spcBef>
                <a:spcPts val="0"/>
              </a:spcBef>
              <a:spcAft>
                <a:spcPts val="0"/>
              </a:spcAft>
              <a:defRPr/>
            </a:pPr>
            <a:r>
              <a:rPr lang="tr-TR" sz="1100" b="1" dirty="0" smtClean="0">
                <a:solidFill>
                  <a:schemeClr val="tx1"/>
                </a:solidFill>
              </a:rPr>
              <a:t>“</a:t>
            </a:r>
            <a:r>
              <a:rPr lang="tr-TR" sz="1100" b="1" dirty="0" smtClean="0">
                <a:solidFill>
                  <a:srgbClr val="0070C0"/>
                </a:solidFill>
              </a:rPr>
              <a:t>Büyük günahlardan kaçınıldığı sürece</a:t>
            </a:r>
            <a:r>
              <a:rPr lang="tr-TR" sz="1100" b="1" dirty="0" smtClean="0">
                <a:solidFill>
                  <a:schemeClr val="tx1"/>
                </a:solidFill>
              </a:rPr>
              <a:t>, </a:t>
            </a:r>
            <a:r>
              <a:rPr lang="tr-TR" sz="1100" b="1" dirty="0" smtClean="0">
                <a:solidFill>
                  <a:srgbClr val="00B050"/>
                </a:solidFill>
              </a:rPr>
              <a:t>beş vakit namaz</a:t>
            </a:r>
            <a:r>
              <a:rPr lang="tr-TR" sz="1100" b="1" dirty="0" smtClean="0">
                <a:solidFill>
                  <a:schemeClr val="tx1"/>
                </a:solidFill>
              </a:rPr>
              <a:t> ile </a:t>
            </a:r>
            <a:r>
              <a:rPr lang="tr-TR" sz="1100" b="1" dirty="0" smtClean="0">
                <a:solidFill>
                  <a:srgbClr val="7030A0"/>
                </a:solidFill>
              </a:rPr>
              <a:t>iki cuma </a:t>
            </a:r>
            <a:r>
              <a:rPr lang="tr-TR" sz="1100" b="1" dirty="0" smtClean="0">
                <a:solidFill>
                  <a:schemeClr val="tx1"/>
                </a:solidFill>
              </a:rPr>
              <a:t>ve </a:t>
            </a:r>
            <a:r>
              <a:rPr lang="tr-TR" sz="1200" b="1" dirty="0" smtClean="0">
                <a:solidFill>
                  <a:srgbClr val="FF0000"/>
                </a:solidFill>
              </a:rPr>
              <a:t>iki ramazan, </a:t>
            </a:r>
            <a:r>
              <a:rPr lang="tr-TR" sz="1200" b="1" dirty="0" smtClean="0">
                <a:solidFill>
                  <a:schemeClr val="accent6">
                    <a:lumMod val="50000"/>
                  </a:schemeClr>
                </a:solidFill>
              </a:rPr>
              <a:t>aralarında geçen günahlara </a:t>
            </a:r>
            <a:r>
              <a:rPr lang="tr-TR" sz="1200" b="1" dirty="0" err="1" smtClean="0">
                <a:solidFill>
                  <a:schemeClr val="accent6">
                    <a:lumMod val="50000"/>
                  </a:schemeClr>
                </a:solidFill>
              </a:rPr>
              <a:t>keffaret</a:t>
            </a:r>
            <a:r>
              <a:rPr lang="tr-TR" sz="1200" b="1" dirty="0" smtClean="0">
                <a:solidFill>
                  <a:schemeClr val="accent6">
                    <a:lumMod val="50000"/>
                  </a:schemeClr>
                </a:solidFill>
              </a:rPr>
              <a:t> olur.</a:t>
            </a:r>
            <a:r>
              <a:rPr lang="tr-TR" sz="1100" b="1" dirty="0" smtClean="0">
                <a:solidFill>
                  <a:schemeClr val="accent6">
                    <a:lumMod val="50000"/>
                  </a:schemeClr>
                </a:solidFill>
              </a:rPr>
              <a:t> </a:t>
            </a:r>
            <a:r>
              <a:rPr lang="tr-TR" sz="1100" b="1" dirty="0" smtClean="0">
                <a:solidFill>
                  <a:schemeClr val="tx1"/>
                </a:solidFill>
              </a:rPr>
              <a:t>”</a:t>
            </a:r>
            <a:r>
              <a:rPr lang="tr-TR" sz="1200" b="1" dirty="0" smtClean="0">
                <a:solidFill>
                  <a:schemeClr val="tx1"/>
                </a:solidFill>
              </a:rPr>
              <a:t> </a:t>
            </a:r>
          </a:p>
          <a:p>
            <a:pPr algn="just" fontAlgn="auto">
              <a:spcBef>
                <a:spcPts val="0"/>
              </a:spcBef>
              <a:spcAft>
                <a:spcPts val="0"/>
              </a:spcAft>
              <a:defRPr/>
            </a:pPr>
            <a:r>
              <a:rPr lang="tr-TR" sz="800" b="1" dirty="0" smtClean="0">
                <a:solidFill>
                  <a:schemeClr val="tx1"/>
                </a:solidFill>
              </a:rPr>
              <a:t>(</a:t>
            </a:r>
            <a:r>
              <a:rPr lang="tr-TR" sz="800" dirty="0" smtClean="0">
                <a:solidFill>
                  <a:schemeClr val="tx1"/>
                </a:solidFill>
              </a:rPr>
              <a:t>Müslim, </a:t>
            </a:r>
            <a:r>
              <a:rPr lang="tr-TR" sz="800" dirty="0" err="1" smtClean="0">
                <a:solidFill>
                  <a:schemeClr val="tx1"/>
                </a:solidFill>
              </a:rPr>
              <a:t>Tahâret</a:t>
            </a:r>
            <a:r>
              <a:rPr lang="tr-TR" sz="800" dirty="0" smtClean="0">
                <a:solidFill>
                  <a:schemeClr val="tx1"/>
                </a:solidFill>
              </a:rPr>
              <a:t> 16., (I,209); Müslim, </a:t>
            </a:r>
            <a:r>
              <a:rPr lang="tr-TR" sz="800" dirty="0" err="1" smtClean="0">
                <a:solidFill>
                  <a:schemeClr val="tx1"/>
                </a:solidFill>
              </a:rPr>
              <a:t>Tahâret</a:t>
            </a:r>
            <a:r>
              <a:rPr lang="tr-TR" sz="800" dirty="0" smtClean="0">
                <a:solidFill>
                  <a:schemeClr val="tx1"/>
                </a:solidFill>
              </a:rPr>
              <a:t> 14, 15, (I,209)</a:t>
            </a:r>
            <a:r>
              <a:rPr lang="tr-TR" sz="800" b="1" dirty="0" smtClean="0">
                <a:solidFill>
                  <a:schemeClr val="tx1"/>
                </a:solidFill>
              </a:rPr>
              <a:t>)</a:t>
            </a:r>
            <a:endParaRPr lang="tr-TR" sz="800" dirty="0" smtClean="0">
              <a:solidFill>
                <a:schemeClr val="tx1"/>
              </a:solidFill>
            </a:endParaRPr>
          </a:p>
          <a:p>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43</a:t>
            </a:fld>
            <a:endParaRPr lang="tr-TR"/>
          </a:p>
        </p:txBody>
      </p:sp>
    </p:spTree>
    <p:extLst>
      <p:ext uri="{BB962C8B-B14F-4D97-AF65-F5344CB8AC3E}">
        <p14:creationId xmlns:p14="http://schemas.microsoft.com/office/powerpoint/2010/main" val="2933775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44</a:t>
            </a:fld>
            <a:endParaRPr lang="tr-TR"/>
          </a:p>
        </p:txBody>
      </p:sp>
    </p:spTree>
    <p:extLst>
      <p:ext uri="{BB962C8B-B14F-4D97-AF65-F5344CB8AC3E}">
        <p14:creationId xmlns:p14="http://schemas.microsoft.com/office/powerpoint/2010/main" val="3812686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85000" lnSpcReduction="20000"/>
          </a:bodyPr>
          <a:lstStyle/>
          <a:p>
            <a:r>
              <a:rPr lang="tr-TR" sz="1200" b="0" i="0" u="none" strike="noStrike" kern="1200" baseline="0" dirty="0" smtClean="0">
                <a:solidFill>
                  <a:schemeClr val="tx1"/>
                </a:solidFill>
                <a:latin typeface="+mn-lt"/>
                <a:ea typeface="+mn-ea"/>
                <a:cs typeface="+mn-cs"/>
              </a:rPr>
              <a:t>Birçok Ramazan ayını idrak etmiş bir hanımla beyi konuşuyorlarmış.</a:t>
            </a:r>
          </a:p>
          <a:p>
            <a:r>
              <a:rPr lang="tr-TR" sz="1200" b="0" i="0" u="none" strike="noStrike" kern="1200" baseline="0" dirty="0" smtClean="0">
                <a:solidFill>
                  <a:schemeClr val="tx1"/>
                </a:solidFill>
                <a:latin typeface="+mn-lt"/>
                <a:ea typeface="+mn-ea"/>
                <a:cs typeface="+mn-cs"/>
              </a:rPr>
              <a:t>Bey hanımına: </a:t>
            </a:r>
            <a:r>
              <a:rPr lang="tr-TR" sz="1200" b="1" i="0" u="none" strike="noStrike" kern="1200" baseline="0" dirty="0" smtClean="0">
                <a:solidFill>
                  <a:schemeClr val="tx1"/>
                </a:solidFill>
                <a:latin typeface="+mn-lt"/>
                <a:ea typeface="+mn-ea"/>
                <a:cs typeface="+mn-cs"/>
              </a:rPr>
              <a:t>“Hanım acaba bunca senedir Ramazan-ı Şerifi hiç memnun edebildik mi?” </a:t>
            </a:r>
            <a:r>
              <a:rPr lang="tr-TR" sz="1200" b="0" i="0" u="none" strike="noStrike" kern="1200" baseline="0" dirty="0" smtClean="0">
                <a:solidFill>
                  <a:schemeClr val="tx1"/>
                </a:solidFill>
                <a:latin typeface="+mn-lt"/>
                <a:ea typeface="+mn-ea"/>
                <a:cs typeface="+mn-cs"/>
              </a:rPr>
              <a:t>diye sormuş.</a:t>
            </a:r>
          </a:p>
          <a:p>
            <a:r>
              <a:rPr lang="tr-TR" sz="1200" b="0" i="0" u="none" strike="noStrike" kern="1200" baseline="0" dirty="0" smtClean="0">
                <a:solidFill>
                  <a:schemeClr val="tx1"/>
                </a:solidFill>
                <a:latin typeface="+mn-lt"/>
                <a:ea typeface="+mn-ea"/>
                <a:cs typeface="+mn-cs"/>
              </a:rPr>
              <a:t>Hanımı : </a:t>
            </a:r>
            <a:r>
              <a:rPr lang="tr-TR" sz="1200" b="1" i="0" u="none" strike="noStrike" kern="1200" baseline="0" dirty="0" smtClean="0">
                <a:solidFill>
                  <a:schemeClr val="tx1"/>
                </a:solidFill>
                <a:latin typeface="+mn-lt"/>
                <a:ea typeface="+mn-ea"/>
                <a:cs typeface="+mn-cs"/>
              </a:rPr>
              <a:t>“Ah Bey düşündüğün şeye bak, mübarek hiç memnun olmasaydı her sene on gün önceden gelir miydi?” </a:t>
            </a:r>
            <a:r>
              <a:rPr lang="tr-TR" sz="1200" b="0" i="0" u="none" strike="noStrike" kern="1200" baseline="0" dirty="0" smtClean="0">
                <a:solidFill>
                  <a:schemeClr val="tx1"/>
                </a:solidFill>
                <a:latin typeface="+mn-lt"/>
                <a:ea typeface="+mn-ea"/>
                <a:cs typeface="+mn-cs"/>
              </a:rPr>
              <a:t>demiş.</a:t>
            </a:r>
          </a:p>
          <a:p>
            <a:endParaRPr lang="tr-TR" sz="1200" b="0" i="0" u="none" strike="noStrike" kern="1200" baseline="0" dirty="0" smtClean="0">
              <a:solidFill>
                <a:schemeClr val="tx1"/>
              </a:solidFill>
              <a:latin typeface="+mn-lt"/>
              <a:ea typeface="+mn-ea"/>
              <a:cs typeface="+mn-cs"/>
            </a:endParaRPr>
          </a:p>
          <a:p>
            <a:r>
              <a:rPr lang="tr-TR" sz="1200" b="0" i="0" u="none" strike="noStrike" kern="1200" baseline="0" dirty="0" smtClean="0">
                <a:solidFill>
                  <a:schemeClr val="tx1"/>
                </a:solidFill>
                <a:latin typeface="+mn-lt"/>
                <a:ea typeface="+mn-ea"/>
                <a:cs typeface="+mn-cs"/>
              </a:rPr>
              <a:t>RAMAZAN KIRKBEŞ</a:t>
            </a:r>
          </a:p>
          <a:p>
            <a:r>
              <a:rPr lang="tr-TR" sz="1200" b="0" i="0" u="none" strike="noStrike" kern="1200" baseline="0" dirty="0" smtClean="0">
                <a:solidFill>
                  <a:schemeClr val="tx1"/>
                </a:solidFill>
                <a:latin typeface="+mn-lt"/>
                <a:ea typeface="+mn-ea"/>
                <a:cs typeface="+mn-cs"/>
              </a:rPr>
              <a:t>Hoca merhum, köyün imamı iken Ramazan ayı geldiğinde günleri şaşırmamak için her gün çömleğe bir taş atarmış.</a:t>
            </a:r>
          </a:p>
          <a:p>
            <a:r>
              <a:rPr lang="tr-TR" sz="1200" b="1" i="0" u="none" strike="noStrike" kern="1200" baseline="0" dirty="0" smtClean="0">
                <a:solidFill>
                  <a:schemeClr val="tx1"/>
                </a:solidFill>
                <a:latin typeface="+mn-lt"/>
                <a:ea typeface="+mn-ea"/>
                <a:cs typeface="+mn-cs"/>
              </a:rPr>
              <a:t>Hocanın bir de küçük kızı varmış Bu çocuk babasının her gün çömleğe taş attığını görünce, kendisi de tutmuş bir avuç taşı çömleğe doldurmuş.</a:t>
            </a:r>
          </a:p>
          <a:p>
            <a:r>
              <a:rPr lang="tr-TR" sz="1200" b="0" i="0" u="none" strike="noStrike" kern="1200" baseline="0" dirty="0" smtClean="0">
                <a:solidFill>
                  <a:schemeClr val="tx1"/>
                </a:solidFill>
                <a:latin typeface="+mn-lt"/>
                <a:ea typeface="+mn-ea"/>
                <a:cs typeface="+mn-cs"/>
              </a:rPr>
              <a:t>Ramazanın sonuna doğru gelmişler (yirmi – yirmi beşi olduğu sıralarda) cemaat hocaya:</a:t>
            </a:r>
          </a:p>
          <a:p>
            <a:r>
              <a:rPr lang="tr-TR" sz="1200" b="0" i="0" u="none" strike="noStrike" kern="1200" baseline="0" dirty="0" smtClean="0">
                <a:solidFill>
                  <a:schemeClr val="tx1"/>
                </a:solidFill>
                <a:latin typeface="+mn-lt"/>
                <a:ea typeface="+mn-ea"/>
                <a:cs typeface="+mn-cs"/>
              </a:rPr>
              <a:t>“</a:t>
            </a:r>
            <a:r>
              <a:rPr lang="tr-TR" sz="1200" b="1" i="0" u="none" strike="noStrike" kern="1200" baseline="0" dirty="0" smtClean="0">
                <a:solidFill>
                  <a:schemeClr val="tx1"/>
                </a:solidFill>
                <a:latin typeface="+mn-lt"/>
                <a:ea typeface="+mn-ea"/>
                <a:cs typeface="+mn-cs"/>
              </a:rPr>
              <a:t>Ramazanın kaçı?</a:t>
            </a:r>
            <a:r>
              <a:rPr lang="tr-TR" sz="1200" b="0" i="0" u="none" strike="noStrike" kern="1200" baseline="0" dirty="0" smtClean="0">
                <a:solidFill>
                  <a:schemeClr val="tx1"/>
                </a:solidFill>
                <a:latin typeface="+mn-lt"/>
                <a:ea typeface="+mn-ea"/>
                <a:cs typeface="+mn-cs"/>
              </a:rPr>
              <a:t>” diye sormuşlar.</a:t>
            </a:r>
          </a:p>
          <a:p>
            <a:r>
              <a:rPr lang="tr-TR" sz="1200" b="1" i="0" u="none" strike="noStrike" kern="1200" baseline="0" dirty="0" smtClean="0">
                <a:solidFill>
                  <a:schemeClr val="tx1"/>
                </a:solidFill>
                <a:latin typeface="+mn-lt"/>
                <a:ea typeface="+mn-ea"/>
                <a:cs typeface="+mn-cs"/>
              </a:rPr>
              <a:t>“Eve kadar gidip - geleyim, size Ramazanın kaçı olduğunu söylerim,” </a:t>
            </a:r>
            <a:r>
              <a:rPr lang="tr-TR" sz="1200" b="0" i="0" u="none" strike="noStrike" kern="1200" baseline="0" dirty="0" smtClean="0">
                <a:solidFill>
                  <a:schemeClr val="tx1"/>
                </a:solidFill>
                <a:latin typeface="+mn-lt"/>
                <a:ea typeface="+mn-ea"/>
                <a:cs typeface="+mn-cs"/>
              </a:rPr>
              <a:t>demiş ve eve gidip taşı saydığında, çömlekten tam 115 taş çıkmış. Hoca düşünmüş-taşınmış </a:t>
            </a:r>
            <a:r>
              <a:rPr lang="tr-TR" sz="1200" b="1" i="0" u="none" strike="noStrike" kern="1200" baseline="0" dirty="0" smtClean="0">
                <a:solidFill>
                  <a:schemeClr val="tx1"/>
                </a:solidFill>
                <a:latin typeface="+mn-lt"/>
                <a:ea typeface="+mn-ea"/>
                <a:cs typeface="+mn-cs"/>
              </a:rPr>
              <a:t>«Ramazanın 115'i dese hepten ayıp olacak kırk beşi» </a:t>
            </a:r>
            <a:r>
              <a:rPr lang="tr-TR" sz="1200" b="0" i="0" u="none" strike="noStrike" kern="1200" baseline="0" dirty="0" smtClean="0">
                <a:solidFill>
                  <a:schemeClr val="tx1"/>
                </a:solidFill>
                <a:latin typeface="+mn-lt"/>
                <a:ea typeface="+mn-ea"/>
                <a:cs typeface="+mn-cs"/>
              </a:rPr>
              <a:t>demeye karar</a:t>
            </a:r>
          </a:p>
          <a:p>
            <a:r>
              <a:rPr lang="tr-TR" sz="1200" b="0" i="0" u="none" strike="noStrike" kern="1200" baseline="0" dirty="0" smtClean="0">
                <a:solidFill>
                  <a:schemeClr val="tx1"/>
                </a:solidFill>
                <a:latin typeface="+mn-lt"/>
                <a:ea typeface="+mn-ea"/>
                <a:cs typeface="+mn-cs"/>
              </a:rPr>
              <a:t>vermiş </a:t>
            </a:r>
            <a:r>
              <a:rPr lang="tr-TR" sz="1200" b="0" i="0" u="none" strike="noStrike" kern="1200" baseline="0" dirty="0" err="1" smtClean="0">
                <a:solidFill>
                  <a:schemeClr val="tx1"/>
                </a:solidFill>
                <a:latin typeface="+mn-lt"/>
                <a:ea typeface="+mn-ea"/>
                <a:cs typeface="+mn-cs"/>
              </a:rPr>
              <a:t>Cemaatın</a:t>
            </a:r>
            <a:r>
              <a:rPr lang="tr-TR" sz="1200" b="0" i="0" u="none" strike="noStrike" kern="1200" baseline="0" dirty="0" smtClean="0">
                <a:solidFill>
                  <a:schemeClr val="tx1"/>
                </a:solidFill>
                <a:latin typeface="+mn-lt"/>
                <a:ea typeface="+mn-ea"/>
                <a:cs typeface="+mn-cs"/>
              </a:rPr>
              <a:t> yanına gelince: </a:t>
            </a:r>
            <a:r>
              <a:rPr lang="tr-TR" sz="1200" b="1" i="0" u="none" strike="noStrike" kern="1200" baseline="0" dirty="0" smtClean="0">
                <a:solidFill>
                  <a:schemeClr val="tx1"/>
                </a:solidFill>
                <a:latin typeface="+mn-lt"/>
                <a:ea typeface="+mn-ea"/>
                <a:cs typeface="+mn-cs"/>
              </a:rPr>
              <a:t>“Kaçı olmuş hocam?” </a:t>
            </a:r>
            <a:r>
              <a:rPr lang="tr-TR" sz="1200" b="0" i="0" u="none" strike="noStrike" kern="1200" baseline="0" dirty="0" smtClean="0">
                <a:solidFill>
                  <a:schemeClr val="tx1"/>
                </a:solidFill>
                <a:latin typeface="+mn-lt"/>
                <a:ea typeface="+mn-ea"/>
                <a:cs typeface="+mn-cs"/>
              </a:rPr>
              <a:t>diye sormuşlar</a:t>
            </a:r>
          </a:p>
          <a:p>
            <a:r>
              <a:rPr lang="tr-TR" sz="1200" b="0" i="0" u="none" strike="noStrike" kern="1200" baseline="0" dirty="0" smtClean="0">
                <a:solidFill>
                  <a:schemeClr val="tx1"/>
                </a:solidFill>
                <a:latin typeface="+mn-lt"/>
                <a:ea typeface="+mn-ea"/>
                <a:cs typeface="+mn-cs"/>
              </a:rPr>
              <a:t>Hoca: </a:t>
            </a:r>
            <a:r>
              <a:rPr lang="tr-TR" sz="1200" b="1" i="0" u="none" strike="noStrike" kern="1200" baseline="0" dirty="0" smtClean="0">
                <a:solidFill>
                  <a:schemeClr val="tx1"/>
                </a:solidFill>
                <a:latin typeface="+mn-lt"/>
                <a:ea typeface="+mn-ea"/>
                <a:cs typeface="+mn-cs"/>
              </a:rPr>
              <a:t>“</a:t>
            </a:r>
            <a:r>
              <a:rPr lang="tr-TR" sz="1200" b="1" i="0" u="none" strike="noStrike" kern="1200" baseline="0" dirty="0" err="1" smtClean="0">
                <a:solidFill>
                  <a:schemeClr val="tx1"/>
                </a:solidFill>
                <a:latin typeface="+mn-lt"/>
                <a:ea typeface="+mn-ea"/>
                <a:cs typeface="+mn-cs"/>
              </a:rPr>
              <a:t>Kırkbeşi</a:t>
            </a:r>
            <a:r>
              <a:rPr lang="tr-TR" sz="1200" b="1" i="0" u="none" strike="noStrike" kern="1200" baseline="0" dirty="0" smtClean="0">
                <a:solidFill>
                  <a:schemeClr val="tx1"/>
                </a:solidFill>
                <a:latin typeface="+mn-lt"/>
                <a:ea typeface="+mn-ea"/>
                <a:cs typeface="+mn-cs"/>
              </a:rPr>
              <a:t>,” </a:t>
            </a:r>
            <a:r>
              <a:rPr lang="tr-TR" sz="1200" b="0" i="0" u="none" strike="noStrike" kern="1200" baseline="0" dirty="0" smtClean="0">
                <a:solidFill>
                  <a:schemeClr val="tx1"/>
                </a:solidFill>
                <a:latin typeface="+mn-lt"/>
                <a:ea typeface="+mn-ea"/>
                <a:cs typeface="+mn-cs"/>
              </a:rPr>
              <a:t>diye cevap verince Oradakiler: “</a:t>
            </a:r>
            <a:r>
              <a:rPr lang="tr-TR" sz="1200" b="1" i="0" u="none" strike="noStrike" kern="1200" baseline="0" dirty="0" smtClean="0">
                <a:solidFill>
                  <a:schemeClr val="tx1"/>
                </a:solidFill>
                <a:latin typeface="+mn-lt"/>
                <a:ea typeface="+mn-ea"/>
                <a:cs typeface="+mn-cs"/>
              </a:rPr>
              <a:t>İnsaf be hoca Ramazan kırk beş olur mu?” </a:t>
            </a:r>
            <a:r>
              <a:rPr lang="tr-TR" sz="1200" b="0" i="0" u="none" strike="noStrike" kern="1200" baseline="0" dirty="0" smtClean="0">
                <a:solidFill>
                  <a:schemeClr val="tx1"/>
                </a:solidFill>
                <a:latin typeface="+mn-lt"/>
                <a:ea typeface="+mn-ea"/>
                <a:cs typeface="+mn-cs"/>
              </a:rPr>
              <a:t>demişler.</a:t>
            </a:r>
          </a:p>
          <a:p>
            <a:r>
              <a:rPr lang="tr-TR" sz="1200" b="0" i="0" u="none" strike="noStrike" kern="1200" baseline="0" dirty="0" smtClean="0">
                <a:solidFill>
                  <a:schemeClr val="tx1"/>
                </a:solidFill>
                <a:latin typeface="+mn-lt"/>
                <a:ea typeface="+mn-ea"/>
                <a:cs typeface="+mn-cs"/>
              </a:rPr>
              <a:t>Hoca: </a:t>
            </a:r>
            <a:r>
              <a:rPr lang="tr-TR" sz="1200" b="1" i="0" u="none" strike="noStrike" kern="1200" baseline="0" dirty="0" smtClean="0">
                <a:solidFill>
                  <a:schemeClr val="tx1"/>
                </a:solidFill>
                <a:latin typeface="+mn-lt"/>
                <a:ea typeface="+mn-ea"/>
                <a:cs typeface="+mn-cs"/>
              </a:rPr>
              <a:t>“Siz bana dua edin, yoksa iş çömlekten çıkan taşa kalsaydı, Ramazanın 115'i olacaktı,” </a:t>
            </a:r>
            <a:r>
              <a:rPr lang="tr-TR" sz="1200" b="0" i="0" u="none" strike="noStrike" kern="1200" baseline="0" dirty="0" smtClean="0">
                <a:solidFill>
                  <a:schemeClr val="tx1"/>
                </a:solidFill>
                <a:latin typeface="+mn-lt"/>
                <a:ea typeface="+mn-ea"/>
                <a:cs typeface="+mn-cs"/>
              </a:rPr>
              <a:t>demiş.</a:t>
            </a:r>
          </a:p>
          <a:p>
            <a:endParaRPr lang="tr-TR" sz="1200" b="0" i="0" u="none" strike="noStrike" kern="1200" baseline="0" dirty="0" smtClean="0">
              <a:solidFill>
                <a:schemeClr val="tx1"/>
              </a:solidFill>
              <a:latin typeface="+mn-lt"/>
              <a:ea typeface="+mn-ea"/>
              <a:cs typeface="+mn-cs"/>
            </a:endParaRPr>
          </a:p>
          <a:p>
            <a:r>
              <a:rPr lang="tr-TR" sz="1200" b="0" i="0" u="none" strike="noStrike" kern="1200" baseline="0" dirty="0" smtClean="0">
                <a:solidFill>
                  <a:schemeClr val="tx1"/>
                </a:solidFill>
                <a:latin typeface="+mn-lt"/>
                <a:ea typeface="+mn-ea"/>
                <a:cs typeface="+mn-cs"/>
              </a:rPr>
              <a:t>Adamın biri ramazanın son günü iftar için geniş bir hazırlık yapıp konu komşu herkesi davet etmiş. Arif zatlardan birisi bu hummalı hazırlığı görünce şöyle sormuş: </a:t>
            </a:r>
            <a:r>
              <a:rPr lang="tr-TR" sz="1200" b="1" i="0" u="none" strike="noStrike" kern="1200" baseline="0" dirty="0" smtClean="0">
                <a:solidFill>
                  <a:schemeClr val="tx1"/>
                </a:solidFill>
                <a:latin typeface="+mn-lt"/>
                <a:ea typeface="+mn-ea"/>
                <a:cs typeface="+mn-cs"/>
              </a:rPr>
              <a:t>“Hayrola ne yapıyorsun.” </a:t>
            </a:r>
            <a:r>
              <a:rPr lang="tr-TR" sz="1200" b="0" i="0" u="none" strike="noStrike" kern="1200" baseline="0" dirty="0" smtClean="0">
                <a:solidFill>
                  <a:schemeClr val="tx1"/>
                </a:solidFill>
                <a:latin typeface="+mn-lt"/>
                <a:ea typeface="+mn-ea"/>
                <a:cs typeface="+mn-cs"/>
              </a:rPr>
              <a:t>Hazırlık yapıp sofralar kuran </a:t>
            </a:r>
            <a:r>
              <a:rPr lang="tr-TR" sz="1200" b="0" i="0" u="none" strike="noStrike" kern="1200" baseline="0" dirty="0" err="1" smtClean="0">
                <a:solidFill>
                  <a:schemeClr val="tx1"/>
                </a:solidFill>
                <a:latin typeface="+mn-lt"/>
                <a:ea typeface="+mn-ea"/>
                <a:cs typeface="+mn-cs"/>
              </a:rPr>
              <a:t>şahış</a:t>
            </a:r>
            <a:r>
              <a:rPr lang="tr-TR" sz="1200" b="0" i="0" u="none" strike="noStrike" kern="1200" baseline="0" dirty="0" smtClean="0">
                <a:solidFill>
                  <a:schemeClr val="tx1"/>
                </a:solidFill>
                <a:latin typeface="+mn-lt"/>
                <a:ea typeface="+mn-ea"/>
                <a:cs typeface="+mn-cs"/>
              </a:rPr>
              <a:t>: </a:t>
            </a:r>
            <a:r>
              <a:rPr lang="tr-TR" sz="1200" b="1" i="0" u="sng" strike="noStrike" kern="1200" baseline="0" dirty="0" smtClean="0">
                <a:solidFill>
                  <a:schemeClr val="tx1"/>
                </a:solidFill>
                <a:latin typeface="+mn-lt"/>
                <a:ea typeface="+mn-ea"/>
                <a:cs typeface="+mn-cs"/>
              </a:rPr>
              <a:t>“Ramazanı uğurlamaya çalışıyorum” </a:t>
            </a:r>
            <a:r>
              <a:rPr lang="tr-TR" sz="1200" b="0" i="0" u="none" strike="noStrike" kern="1200" baseline="0" dirty="0" smtClean="0">
                <a:solidFill>
                  <a:schemeClr val="tx1"/>
                </a:solidFill>
                <a:latin typeface="+mn-lt"/>
                <a:ea typeface="+mn-ea"/>
                <a:cs typeface="+mn-cs"/>
              </a:rPr>
              <a:t>diye cevap vermiş. Arif zat: </a:t>
            </a:r>
            <a:r>
              <a:rPr lang="tr-TR" sz="1200" b="1" i="0" u="sng" strike="noStrike" kern="1200" baseline="0" dirty="0" smtClean="0">
                <a:solidFill>
                  <a:schemeClr val="tx1"/>
                </a:solidFill>
                <a:latin typeface="+mn-lt"/>
                <a:ea typeface="+mn-ea"/>
                <a:cs typeface="+mn-cs"/>
              </a:rPr>
              <a:t>“Dikkat et Ya Ramazan seni uğurluyorsa” </a:t>
            </a:r>
            <a:r>
              <a:rPr lang="tr-TR" sz="1200" b="0" i="0" u="none" strike="noStrike" kern="1200" baseline="0" dirty="0" smtClean="0">
                <a:solidFill>
                  <a:schemeClr val="tx1"/>
                </a:solidFill>
                <a:latin typeface="+mn-lt"/>
                <a:ea typeface="+mn-ea"/>
                <a:cs typeface="+mn-cs"/>
              </a:rPr>
              <a:t>diye manidar bir cevap vermiştir.</a:t>
            </a:r>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7</a:t>
            </a:fld>
            <a:endParaRPr lang="tr-TR"/>
          </a:p>
        </p:txBody>
      </p:sp>
    </p:spTree>
    <p:extLst>
      <p:ext uri="{BB962C8B-B14F-4D97-AF65-F5344CB8AC3E}">
        <p14:creationId xmlns:p14="http://schemas.microsoft.com/office/powerpoint/2010/main" val="3140292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92500" lnSpcReduction="20000"/>
          </a:bodyPr>
          <a:lstStyle/>
          <a:p>
            <a:r>
              <a:rPr lang="tr-TR" sz="1200" b="1" u="sng" dirty="0" smtClean="0">
                <a:solidFill>
                  <a:schemeClr val="tx1"/>
                </a:solidFill>
              </a:rPr>
              <a:t>Bayram günleri, tatil günleri olmaktan öte, bize bir takım yükümlülükler yükleyen gündür. Bu yükümlülükleri yerine getirdiğimiz zaman, bayramın anlamını ruhumuzda daha çok hissetmiş olacağız.</a:t>
            </a:r>
            <a:endParaRPr lang="tr-TR" sz="1200" dirty="0" smtClean="0">
              <a:solidFill>
                <a:schemeClr val="tx1"/>
              </a:solidFill>
            </a:endParaRPr>
          </a:p>
          <a:p>
            <a:r>
              <a:rPr lang="tr-TR" sz="1200" dirty="0" smtClean="0">
                <a:solidFill>
                  <a:schemeClr val="tx1"/>
                </a:solidFill>
              </a:rPr>
              <a:t>1. Bayram günlerinde önce, </a:t>
            </a:r>
            <a:r>
              <a:rPr lang="tr-TR" sz="1200" b="1" u="sng" dirty="0" smtClean="0">
                <a:solidFill>
                  <a:schemeClr val="tx1"/>
                </a:solidFill>
              </a:rPr>
              <a:t>varlığımızın sebebi olan ve bizi her türlü fedakarlığa katlanarak büyüten, yemeyip yediren, giymeyip giydiren, uyumayıp uyutan ve hayata hazırlayan şefkat ve merhametle üzerimizde titreyen anne ve babamızın ellerini öpüp hayır dualarını almalı, kırılan gönüllerini onarmalıyız.</a:t>
            </a:r>
            <a:r>
              <a:rPr lang="tr-TR" sz="1200" dirty="0" smtClean="0">
                <a:solidFill>
                  <a:schemeClr val="tx1"/>
                </a:solidFill>
              </a:rPr>
              <a:t> 						</a:t>
            </a:r>
          </a:p>
          <a:p>
            <a:r>
              <a:rPr lang="tr-TR" sz="1200" dirty="0" smtClean="0">
                <a:solidFill>
                  <a:schemeClr val="tx1"/>
                </a:solidFill>
              </a:rPr>
              <a:t>2. </a:t>
            </a:r>
            <a:r>
              <a:rPr lang="tr-TR" sz="1200" b="1" dirty="0" smtClean="0">
                <a:solidFill>
                  <a:schemeClr val="tx1"/>
                </a:solidFill>
              </a:rPr>
              <a:t>Akraba ve komşularla tebrikleşerek</a:t>
            </a:r>
            <a:r>
              <a:rPr lang="tr-TR" sz="1200" dirty="0" smtClean="0">
                <a:solidFill>
                  <a:schemeClr val="tx1"/>
                </a:solidFill>
              </a:rPr>
              <a:t> karşılıklı sevgi ve saygı duygularımızı aktarmalı, muhtaç olanlara yardım elimizi uzatmalıyız. </a:t>
            </a:r>
          </a:p>
          <a:p>
            <a:r>
              <a:rPr lang="tr-TR" sz="1200" dirty="0" smtClean="0">
                <a:solidFill>
                  <a:schemeClr val="tx1"/>
                </a:solidFill>
              </a:rPr>
              <a:t>3. </a:t>
            </a:r>
            <a:r>
              <a:rPr lang="tr-TR" sz="1200" b="1" dirty="0" smtClean="0">
                <a:solidFill>
                  <a:schemeClr val="tx1"/>
                </a:solidFill>
              </a:rPr>
              <a:t>Karşılaştığımız herkese selam vermeli</a:t>
            </a:r>
            <a:r>
              <a:rPr lang="tr-TR" sz="1200" dirty="0" smtClean="0">
                <a:solidFill>
                  <a:schemeClr val="tx1"/>
                </a:solidFill>
              </a:rPr>
              <a:t>, tanıdığımız ve tanımadığımız herkesin bayramını kutlamalıyız. 	</a:t>
            </a:r>
          </a:p>
          <a:p>
            <a:r>
              <a:rPr lang="tr-TR" sz="1200" dirty="0" smtClean="0">
                <a:solidFill>
                  <a:schemeClr val="tx1"/>
                </a:solidFill>
              </a:rPr>
              <a:t>4. </a:t>
            </a:r>
            <a:r>
              <a:rPr lang="tr-TR" sz="1200" b="1" dirty="0" smtClean="0">
                <a:solidFill>
                  <a:schemeClr val="tx1"/>
                </a:solidFill>
              </a:rPr>
              <a:t>Hastanelerde ve evlerde yatan hastaları görmeli,</a:t>
            </a:r>
            <a:r>
              <a:rPr lang="tr-TR" sz="1200" dirty="0" smtClean="0">
                <a:solidFill>
                  <a:schemeClr val="tx1"/>
                </a:solidFill>
              </a:rPr>
              <a:t> şifa dileklerimizi sunarak, iyileşmeleri hususunda gerekli olan yardımı yapmaya hazır olduğumuzu bildirmeliyiz. </a:t>
            </a:r>
          </a:p>
          <a:p>
            <a:r>
              <a:rPr lang="tr-TR" sz="1200" dirty="0" smtClean="0">
                <a:solidFill>
                  <a:schemeClr val="tx1"/>
                </a:solidFill>
              </a:rPr>
              <a:t>5. </a:t>
            </a:r>
            <a:r>
              <a:rPr lang="tr-TR" sz="1200" b="1" dirty="0" smtClean="0">
                <a:solidFill>
                  <a:schemeClr val="tx1"/>
                </a:solidFill>
              </a:rPr>
              <a:t>Yetimler ve kimsesiz çocuklara şefkat dolu duygularımızı aktarmalı</a:t>
            </a:r>
            <a:r>
              <a:rPr lang="tr-TR" sz="1200" dirty="0" smtClean="0">
                <a:solidFill>
                  <a:schemeClr val="tx1"/>
                </a:solidFill>
              </a:rPr>
              <a:t>, onlara ana-babalarının yokluğunu hissettirmemeye çalışmalıyız.</a:t>
            </a:r>
          </a:p>
          <a:p>
            <a:r>
              <a:rPr lang="tr-TR" sz="1200" dirty="0" smtClean="0">
                <a:solidFill>
                  <a:schemeClr val="tx1"/>
                </a:solidFill>
              </a:rPr>
              <a:t>6. Fakirleri unutmamalı ve bayrama ihtiyaçları bitirilmiş halde girmeleri sağlanmalıdır.</a:t>
            </a:r>
          </a:p>
          <a:p>
            <a:r>
              <a:rPr lang="tr-TR" sz="1200" dirty="0" smtClean="0">
                <a:solidFill>
                  <a:schemeClr val="tx1"/>
                </a:solidFill>
              </a:rPr>
              <a:t>7. </a:t>
            </a:r>
            <a:r>
              <a:rPr lang="tr-TR" sz="1200" b="1" dirty="0" smtClean="0">
                <a:solidFill>
                  <a:schemeClr val="tx1"/>
                </a:solidFill>
              </a:rPr>
              <a:t>Dargın olduğumuz kimselerle bayramı fırsat bilip barışmalı</a:t>
            </a:r>
            <a:r>
              <a:rPr lang="tr-TR" sz="1200" dirty="0" smtClean="0">
                <a:solidFill>
                  <a:schemeClr val="tx1"/>
                </a:solidFill>
              </a:rPr>
              <a:t>, tanıdıklarımızdan küs olanları barıştırmaya çalışmalı ve aralarını bulmalıyız. </a:t>
            </a:r>
          </a:p>
          <a:p>
            <a:r>
              <a:rPr lang="tr-TR" sz="1200" b="1" dirty="0" smtClean="0">
                <a:solidFill>
                  <a:schemeClr val="tx1"/>
                </a:solidFill>
              </a:rPr>
              <a:t>8. </a:t>
            </a:r>
            <a:r>
              <a:rPr lang="tr-TR" sz="1200" dirty="0" smtClean="0">
                <a:solidFill>
                  <a:schemeClr val="tx1"/>
                </a:solidFill>
              </a:rPr>
              <a:t>Bütün çocukların gülücüklerle geçireceği bir bayramı tüm çocuklara yaşatma gayreti içinde olmalıyız. </a:t>
            </a:r>
            <a:r>
              <a:rPr lang="tr-TR" sz="1200" b="1" dirty="0" smtClean="0">
                <a:solidFill>
                  <a:schemeClr val="tx1"/>
                </a:solidFill>
              </a:rPr>
              <a:t>Çocuklara hediyeler dağıtmalı</a:t>
            </a:r>
            <a:r>
              <a:rPr lang="tr-TR" sz="1200" dirty="0" smtClean="0">
                <a:solidFill>
                  <a:schemeClr val="tx1"/>
                </a:solidFill>
              </a:rPr>
              <a:t> ve onları sevindirmeliyiz.</a:t>
            </a:r>
          </a:p>
          <a:p>
            <a:r>
              <a:rPr lang="tr-TR" sz="1200" dirty="0" smtClean="0">
                <a:solidFill>
                  <a:schemeClr val="tx1"/>
                </a:solidFill>
              </a:rPr>
              <a:t>9. </a:t>
            </a:r>
            <a:r>
              <a:rPr lang="tr-TR" sz="1200" b="1" dirty="0" smtClean="0">
                <a:solidFill>
                  <a:schemeClr val="tx1"/>
                </a:solidFill>
              </a:rPr>
              <a:t>Ölülerimizi hayırla yad etmeliyiz</a:t>
            </a:r>
            <a:r>
              <a:rPr lang="tr-TR" sz="1200" dirty="0" smtClean="0">
                <a:solidFill>
                  <a:schemeClr val="tx1"/>
                </a:solidFill>
              </a:rPr>
              <a:t>. Mübarek bayramlarda güzel bir geleneğimiz vardır. O da bu günlerde mezarları ziyaret etmek ve onlara hayır duada bulunmak, ruhları için yoksullara ve kimsesizlere sadaka vermek.</a:t>
            </a:r>
          </a:p>
          <a:p>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50</a:t>
            </a:fld>
            <a:endParaRPr lang="tr-TR"/>
          </a:p>
        </p:txBody>
      </p:sp>
    </p:spTree>
    <p:extLst>
      <p:ext uri="{BB962C8B-B14F-4D97-AF65-F5344CB8AC3E}">
        <p14:creationId xmlns:p14="http://schemas.microsoft.com/office/powerpoint/2010/main" val="3318660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51</a:t>
            </a:fld>
            <a:endParaRPr lang="tr-TR"/>
          </a:p>
        </p:txBody>
      </p:sp>
    </p:spTree>
    <p:extLst>
      <p:ext uri="{BB962C8B-B14F-4D97-AF65-F5344CB8AC3E}">
        <p14:creationId xmlns:p14="http://schemas.microsoft.com/office/powerpoint/2010/main" val="1535900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tr-TR" sz="1200" dirty="0" smtClean="0">
                <a:solidFill>
                  <a:schemeClr val="tx1"/>
                </a:solidFill>
              </a:rPr>
              <a:t>Birbirimizi tamamlayan unsurlar haline dönüşmek durumundayız. </a:t>
            </a:r>
          </a:p>
          <a:p>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59</a:t>
            </a:fld>
            <a:endParaRPr lang="tr-TR"/>
          </a:p>
        </p:txBody>
      </p:sp>
    </p:spTree>
    <p:extLst>
      <p:ext uri="{BB962C8B-B14F-4D97-AF65-F5344CB8AC3E}">
        <p14:creationId xmlns:p14="http://schemas.microsoft.com/office/powerpoint/2010/main" val="29987779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tr-TR" sz="1200" b="1" u="sng" dirty="0" smtClean="0">
                <a:solidFill>
                  <a:srgbClr val="FF0000"/>
                </a:solidFill>
                <a:latin typeface="Times New Roman" panose="02020603050405020304" pitchFamily="18" charset="0"/>
                <a:cs typeface="Times New Roman" panose="02020603050405020304" pitchFamily="18" charset="0"/>
              </a:rPr>
              <a:t>Birbirimizi uyarmak, eksikliklerimizi tamamlamak, kol kanat germek, birbirimize karşı sorumluluklarımızı yerine getirmek ilahi bir emirdir.</a:t>
            </a:r>
            <a:endParaRPr lang="tr-TR" sz="1200" dirty="0" smtClean="0">
              <a:solidFill>
                <a:srgbClr val="FF0000"/>
              </a:solidFill>
              <a:latin typeface="Times New Roman" panose="02020603050405020304" pitchFamily="18" charset="0"/>
              <a:cs typeface="Times New Roman" panose="02020603050405020304" pitchFamily="18" charset="0"/>
            </a:endParaRPr>
          </a:p>
          <a:p>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60</a:t>
            </a:fld>
            <a:endParaRPr lang="tr-TR"/>
          </a:p>
        </p:txBody>
      </p:sp>
    </p:spTree>
    <p:extLst>
      <p:ext uri="{BB962C8B-B14F-4D97-AF65-F5344CB8AC3E}">
        <p14:creationId xmlns:p14="http://schemas.microsoft.com/office/powerpoint/2010/main" val="4173465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tr-TR" sz="1200" b="1" dirty="0" smtClean="0">
                <a:solidFill>
                  <a:srgbClr val="002060"/>
                </a:solidFill>
              </a:rPr>
              <a:t>Alimlerden birinin</a:t>
            </a:r>
            <a:r>
              <a:rPr lang="tr-TR" sz="1200" dirty="0" smtClean="0">
                <a:solidFill>
                  <a:srgbClr val="002060"/>
                </a:solidFill>
              </a:rPr>
              <a:t> bir bayram öncesi kapısı çalınmış. Üzerinde pijamaları olduğu için kapıyı açmamış, kim o, diye seslenmiş. Kapıdaki adam, zaruretten yardım toplayan biri imiş. </a:t>
            </a:r>
          </a:p>
          <a:p>
            <a:pPr algn="just"/>
            <a:r>
              <a:rPr lang="tr-TR" sz="1200" dirty="0" smtClean="0">
                <a:solidFill>
                  <a:srgbClr val="FF0000"/>
                </a:solidFill>
              </a:rPr>
              <a:t>Alim adama kapı aralığından bakınca bir de ne görsün, eski bir dostu! Alim, evinde, kesesinde ne varsa kapı aralığından eski dostuna görünmeden vermiş. </a:t>
            </a:r>
            <a:r>
              <a:rPr lang="tr-TR" sz="1200" dirty="0" smtClean="0">
                <a:solidFill>
                  <a:srgbClr val="002060"/>
                </a:solidFill>
              </a:rPr>
              <a:t>Tanırsa üzülür, mahcup olur diye görünmek istememiş. </a:t>
            </a:r>
          </a:p>
          <a:p>
            <a:pPr algn="just"/>
            <a:r>
              <a:rPr lang="tr-TR" sz="1200" dirty="0" smtClean="0">
                <a:solidFill>
                  <a:srgbClr val="002060"/>
                </a:solidFill>
              </a:rPr>
              <a:t>Ardından da hıçkırıklarla ağlamaya başlamış. </a:t>
            </a:r>
          </a:p>
          <a:p>
            <a:pPr algn="just"/>
            <a:r>
              <a:rPr lang="tr-TR" sz="1200" dirty="0" smtClean="0">
                <a:solidFill>
                  <a:srgbClr val="002060"/>
                </a:solidFill>
              </a:rPr>
              <a:t>Hanımı, </a:t>
            </a:r>
            <a:r>
              <a:rPr lang="tr-TR" sz="1200" b="1" u="sng" dirty="0" smtClean="0">
                <a:solidFill>
                  <a:srgbClr val="002060"/>
                </a:solidFill>
              </a:rPr>
              <a:t>verdiğin gözüne mi göründü, zoruna mı gitti, neden ağlıyorsun, </a:t>
            </a:r>
            <a:r>
              <a:rPr lang="tr-TR" sz="1200" dirty="0" smtClean="0">
                <a:solidFill>
                  <a:srgbClr val="002060"/>
                </a:solidFill>
              </a:rPr>
              <a:t>demiş. </a:t>
            </a:r>
          </a:p>
          <a:p>
            <a:pPr algn="just"/>
            <a:r>
              <a:rPr lang="tr-TR" sz="1200" dirty="0" smtClean="0">
                <a:solidFill>
                  <a:srgbClr val="002060"/>
                </a:solidFill>
              </a:rPr>
              <a:t>Alim ise, hayır hanım, verdiğime ağlamıyorum, benim </a:t>
            </a:r>
            <a:r>
              <a:rPr lang="tr-TR" sz="1200" b="1" dirty="0" smtClean="0">
                <a:solidFill>
                  <a:srgbClr val="7030A0"/>
                </a:solidFill>
              </a:rPr>
              <a:t>bir arkadaşım, toplayıcılık yapacak kadar düşmüş de haberim olmamış</a:t>
            </a:r>
            <a:r>
              <a:rPr lang="tr-TR" sz="1200" dirty="0" smtClean="0">
                <a:solidFill>
                  <a:srgbClr val="7030A0"/>
                </a:solidFill>
              </a:rPr>
              <a:t>, </a:t>
            </a:r>
            <a:r>
              <a:rPr lang="tr-TR" sz="1200" dirty="0" smtClean="0">
                <a:solidFill>
                  <a:srgbClr val="002060"/>
                </a:solidFill>
              </a:rPr>
              <a:t>ben buna ağlıyorum, demiş. </a:t>
            </a:r>
          </a:p>
          <a:p>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64</a:t>
            </a:fld>
            <a:endParaRPr lang="tr-TR"/>
          </a:p>
        </p:txBody>
      </p:sp>
    </p:spTree>
    <p:extLst>
      <p:ext uri="{BB962C8B-B14F-4D97-AF65-F5344CB8AC3E}">
        <p14:creationId xmlns:p14="http://schemas.microsoft.com/office/powerpoint/2010/main" val="3481134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SLAYT AHMET ALİ KURT HOCAMIZDAN ALINMIŞTIR</a:t>
            </a:r>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69</a:t>
            </a:fld>
            <a:endParaRPr lang="tr-TR"/>
          </a:p>
        </p:txBody>
      </p:sp>
    </p:spTree>
    <p:extLst>
      <p:ext uri="{BB962C8B-B14F-4D97-AF65-F5344CB8AC3E}">
        <p14:creationId xmlns:p14="http://schemas.microsoft.com/office/powerpoint/2010/main" val="661544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SLAYT AHMET ALİ KURT HOCAMIZDAN ALINMIŞTIR</a:t>
            </a:r>
          </a:p>
          <a:p>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70</a:t>
            </a:fld>
            <a:endParaRPr lang="tr-TR"/>
          </a:p>
        </p:txBody>
      </p:sp>
    </p:spTree>
    <p:extLst>
      <p:ext uri="{BB962C8B-B14F-4D97-AF65-F5344CB8AC3E}">
        <p14:creationId xmlns:p14="http://schemas.microsoft.com/office/powerpoint/2010/main" val="3783659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75</a:t>
            </a:fld>
            <a:endParaRPr lang="tr-TR"/>
          </a:p>
        </p:txBody>
      </p:sp>
    </p:spTree>
    <p:extLst>
      <p:ext uri="{BB962C8B-B14F-4D97-AF65-F5344CB8AC3E}">
        <p14:creationId xmlns:p14="http://schemas.microsoft.com/office/powerpoint/2010/main" val="45857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a:bodyPr>
          <a:lstStyle/>
          <a:p>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8</a:t>
            </a:fld>
            <a:endParaRPr lang="tr-TR"/>
          </a:p>
        </p:txBody>
      </p:sp>
    </p:spTree>
    <p:extLst>
      <p:ext uri="{BB962C8B-B14F-4D97-AF65-F5344CB8AC3E}">
        <p14:creationId xmlns:p14="http://schemas.microsoft.com/office/powerpoint/2010/main" val="4161801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tr-TR" sz="1200" u="sng" kern="1200" dirty="0" smtClean="0">
                <a:solidFill>
                  <a:schemeClr val="tx1"/>
                </a:solidFill>
                <a:effectLst/>
                <a:latin typeface="+mn-lt"/>
                <a:ea typeface="+mn-ea"/>
                <a:cs typeface="+mn-cs"/>
              </a:rPr>
              <a:t>Adamın biri ramazanın son günü iftar için geniş bir hazırlık yapıp konu komşu herkesi davet etmiş. </a:t>
            </a:r>
          </a:p>
          <a:p>
            <a:pPr marL="0" marR="0" indent="0" algn="l" defTabSz="914400" rtl="0" eaLnBrk="0" fontAlgn="base" latinLnBrk="0" hangingPunct="0">
              <a:lnSpc>
                <a:spcPct val="100000"/>
              </a:lnSpc>
              <a:spcBef>
                <a:spcPct val="30000"/>
              </a:spcBef>
              <a:spcAft>
                <a:spcPct val="0"/>
              </a:spcAft>
              <a:buClrTx/>
              <a:buSzTx/>
              <a:buFontTx/>
              <a:buNone/>
              <a:tabLst/>
              <a:defRPr/>
            </a:pPr>
            <a:r>
              <a:rPr lang="tr-TR" sz="1200" u="sng" kern="1200" dirty="0" smtClean="0">
                <a:solidFill>
                  <a:schemeClr val="tx1"/>
                </a:solidFill>
                <a:effectLst/>
                <a:latin typeface="+mn-lt"/>
                <a:ea typeface="+mn-ea"/>
                <a:cs typeface="+mn-cs"/>
              </a:rPr>
              <a:t>Arif zatlardan birisi bu hummalı hazırlığı görünce şöyle sormuş: </a:t>
            </a:r>
          </a:p>
          <a:p>
            <a:pPr marL="0" marR="0" indent="0" algn="l" defTabSz="914400" rtl="0" eaLnBrk="0" fontAlgn="base" latinLnBrk="0" hangingPunct="0">
              <a:lnSpc>
                <a:spcPct val="100000"/>
              </a:lnSpc>
              <a:spcBef>
                <a:spcPct val="30000"/>
              </a:spcBef>
              <a:spcAft>
                <a:spcPct val="0"/>
              </a:spcAft>
              <a:buClrTx/>
              <a:buSzTx/>
              <a:buFontTx/>
              <a:buNone/>
              <a:tabLst/>
              <a:defRPr/>
            </a:pPr>
            <a:r>
              <a:rPr lang="tr-TR" sz="1200" u="sng" kern="1200" dirty="0" smtClean="0">
                <a:solidFill>
                  <a:schemeClr val="tx1"/>
                </a:solidFill>
                <a:effectLst/>
                <a:latin typeface="+mn-lt"/>
                <a:ea typeface="+mn-ea"/>
                <a:cs typeface="+mn-cs"/>
              </a:rPr>
              <a:t>“Hayrola ne yapıyorsun.” </a:t>
            </a:r>
          </a:p>
          <a:p>
            <a:pPr marL="0" marR="0" indent="0" algn="l" defTabSz="914400" rtl="0" eaLnBrk="0" fontAlgn="base" latinLnBrk="0" hangingPunct="0">
              <a:lnSpc>
                <a:spcPct val="100000"/>
              </a:lnSpc>
              <a:spcBef>
                <a:spcPct val="30000"/>
              </a:spcBef>
              <a:spcAft>
                <a:spcPct val="0"/>
              </a:spcAft>
              <a:buClrTx/>
              <a:buSzTx/>
              <a:buFontTx/>
              <a:buNone/>
              <a:tabLst/>
              <a:defRPr/>
            </a:pPr>
            <a:r>
              <a:rPr lang="tr-TR" sz="1200" u="sng" kern="1200" dirty="0" smtClean="0">
                <a:solidFill>
                  <a:schemeClr val="tx1"/>
                </a:solidFill>
                <a:effectLst/>
                <a:latin typeface="+mn-lt"/>
                <a:ea typeface="+mn-ea"/>
                <a:cs typeface="+mn-cs"/>
              </a:rPr>
              <a:t>Hazırlık yapıp sofralar kuran </a:t>
            </a:r>
            <a:r>
              <a:rPr lang="tr-TR" sz="1200" u="sng" kern="1200" dirty="0" err="1" smtClean="0">
                <a:solidFill>
                  <a:schemeClr val="tx1"/>
                </a:solidFill>
                <a:effectLst/>
                <a:latin typeface="+mn-lt"/>
                <a:ea typeface="+mn-ea"/>
                <a:cs typeface="+mn-cs"/>
              </a:rPr>
              <a:t>şahış</a:t>
            </a:r>
            <a:r>
              <a:rPr lang="tr-TR" sz="1200" u="sng" kern="1200" dirty="0" smtClean="0">
                <a:solidFill>
                  <a:schemeClr val="tx1"/>
                </a:solidFill>
                <a:effectLst/>
                <a:latin typeface="+mn-lt"/>
                <a:ea typeface="+mn-ea"/>
                <a:cs typeface="+mn-cs"/>
              </a:rPr>
              <a:t>: “Ramazanı uğurlamaya çalışıyorum” diye cevap vermiş. </a:t>
            </a:r>
          </a:p>
          <a:p>
            <a:pPr marL="0" marR="0" indent="0" algn="l" defTabSz="914400" rtl="0" eaLnBrk="0" fontAlgn="base" latinLnBrk="0" hangingPunct="0">
              <a:lnSpc>
                <a:spcPct val="100000"/>
              </a:lnSpc>
              <a:spcBef>
                <a:spcPct val="30000"/>
              </a:spcBef>
              <a:spcAft>
                <a:spcPct val="0"/>
              </a:spcAft>
              <a:buClrTx/>
              <a:buSzTx/>
              <a:buFontTx/>
              <a:buNone/>
              <a:tabLst/>
              <a:defRPr/>
            </a:pPr>
            <a:r>
              <a:rPr lang="tr-TR" sz="1200" u="sng" kern="1200" dirty="0" smtClean="0">
                <a:solidFill>
                  <a:schemeClr val="tx1"/>
                </a:solidFill>
                <a:effectLst/>
                <a:latin typeface="+mn-lt"/>
                <a:ea typeface="+mn-ea"/>
                <a:cs typeface="+mn-cs"/>
              </a:rPr>
              <a:t>Arif zat: “Dikkat et Ya Ramazan seni uğurluyorsa” diye manidar bir cevap vermiştir.</a:t>
            </a:r>
            <a:endParaRPr lang="tr-TR" sz="1200" kern="1200" dirty="0" smtClean="0">
              <a:solidFill>
                <a:schemeClr val="tx1"/>
              </a:solidFill>
              <a:effectLst/>
              <a:latin typeface="+mn-lt"/>
              <a:ea typeface="+mn-ea"/>
              <a:cs typeface="+mn-cs"/>
            </a:endParaRPr>
          </a:p>
          <a:p>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9</a:t>
            </a:fld>
            <a:endParaRPr lang="tr-TR"/>
          </a:p>
        </p:txBody>
      </p:sp>
    </p:spTree>
    <p:extLst>
      <p:ext uri="{BB962C8B-B14F-4D97-AF65-F5344CB8AC3E}">
        <p14:creationId xmlns:p14="http://schemas.microsoft.com/office/powerpoint/2010/main" val="929861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a:bodyPr>
          <a:lstStyle/>
          <a:p>
            <a:pPr marL="0" indent="0" algn="l">
              <a:lnSpc>
                <a:spcPct val="115000"/>
              </a:lnSpc>
              <a:buNone/>
            </a:pPr>
            <a:r>
              <a:rPr lang="tr-TR"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Behlül</a:t>
            </a:r>
            <a:r>
              <a:rPr lang="tr-TR"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tr-TR"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Dânâ</a:t>
            </a:r>
            <a:r>
              <a:rPr lang="tr-TR"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bir bayram günü Harun </a:t>
            </a:r>
            <a:r>
              <a:rPr lang="tr-TR"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Reşid’i</a:t>
            </a:r>
            <a:r>
              <a:rPr lang="tr-TR"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atının üzerinden gösterişli bir elbiseyle görünce şu beyitleri okumuştur:</a:t>
            </a:r>
            <a:endParaRPr lang="tr-TR" sz="1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l">
              <a:lnSpc>
                <a:spcPct val="115000"/>
              </a:lnSpc>
              <a:buNone/>
            </a:pPr>
            <a:r>
              <a:rPr lang="ar-SA"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لَيْسَ الْعِيدُ لِمَنْ لَبِسَ الْجَدِيدِ إِنَّمَا الْعِيدُ لِمَنْ أَمِنَ الْوَعِيدَ</a:t>
            </a:r>
            <a:endParaRPr lang="tr-TR" sz="1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l">
              <a:lnSpc>
                <a:spcPct val="115000"/>
              </a:lnSpc>
              <a:buNone/>
            </a:pPr>
            <a:r>
              <a:rPr lang="ar-SA"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لَيْسَ الْعِيدُ لِمَنْ يَتَبَخَّرُ بِالْعُودِ إِنَّمَا الْعِيدُ لِمَنْ تَابَ وَلَا يَعُودُ</a:t>
            </a:r>
            <a:endParaRPr lang="tr-TR" sz="1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l">
              <a:lnSpc>
                <a:spcPct val="115000"/>
              </a:lnSpc>
              <a:buNone/>
            </a:pPr>
            <a:r>
              <a:rPr lang="ar-SA"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لَيْسَ الْعِيدُ لِمَنْ زَيَّنَ الْقُصُورَ إِنَّمَا الْعِيدُ لِمَنْ زَيَّنَ الْقُبُورَ</a:t>
            </a:r>
            <a:endParaRPr lang="tr-TR" sz="1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l">
              <a:lnSpc>
                <a:spcPct val="115000"/>
              </a:lnSpc>
              <a:buNone/>
            </a:pPr>
            <a:r>
              <a:rPr lang="ar-SA"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لَيْسَ الْعِيدُ لِمَنْ رَكِبَ الْمَطَايَا إِنَّمَا الْعِيدُ لِمَنْ تَرَكَ الْخَطَايَا</a:t>
            </a:r>
            <a:endParaRPr lang="tr-TR" sz="1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l">
              <a:lnSpc>
                <a:spcPct val="115000"/>
              </a:lnSpc>
              <a:buNone/>
            </a:pPr>
            <a:r>
              <a:rPr lang="ar-SA"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لَيْسَ الْعِيدُ لِمَنْ أَنِسَ بِالْغِلْمَانِ إِنَّمَا الْعِيدُ لِمَنْ أَنِسَ بِالْقُرْآنِ</a:t>
            </a:r>
            <a:endParaRPr lang="tr-TR" sz="1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l">
              <a:lnSpc>
                <a:spcPct val="115000"/>
              </a:lnSpc>
              <a:buNone/>
            </a:pPr>
            <a:r>
              <a:rPr lang="ar-SA"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لَيْسَ الْعِيدُ لِمَنْ جَلَسَ عَلَى الْبِسَاطِ إِنَّمَا الْعِيدُ لِمَنْ جَاوَزَ الصِّرَاطَ</a:t>
            </a:r>
            <a:endParaRPr lang="tr-TR" sz="1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l">
              <a:buNone/>
            </a:pPr>
            <a:endParaRPr lang="tr-TR" dirty="0" smtClean="0"/>
          </a:p>
          <a:p>
            <a:pPr algn="l"/>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10</a:t>
            </a:fld>
            <a:endParaRPr lang="tr-TR"/>
          </a:p>
        </p:txBody>
      </p:sp>
    </p:spTree>
    <p:extLst>
      <p:ext uri="{BB962C8B-B14F-4D97-AF65-F5344CB8AC3E}">
        <p14:creationId xmlns:p14="http://schemas.microsoft.com/office/powerpoint/2010/main" val="2027321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a:bodyPr>
          <a:lstStyle/>
          <a:p>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11</a:t>
            </a:fld>
            <a:endParaRPr lang="tr-TR"/>
          </a:p>
        </p:txBody>
      </p:sp>
    </p:spTree>
    <p:extLst>
      <p:ext uri="{BB962C8B-B14F-4D97-AF65-F5344CB8AC3E}">
        <p14:creationId xmlns:p14="http://schemas.microsoft.com/office/powerpoint/2010/main" val="1674745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a:bodyPr>
          <a:lstStyle/>
          <a:p>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12</a:t>
            </a:fld>
            <a:endParaRPr lang="tr-TR"/>
          </a:p>
        </p:txBody>
      </p:sp>
    </p:spTree>
    <p:extLst>
      <p:ext uri="{BB962C8B-B14F-4D97-AF65-F5344CB8AC3E}">
        <p14:creationId xmlns:p14="http://schemas.microsoft.com/office/powerpoint/2010/main" val="410930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14</a:t>
            </a:fld>
            <a:endParaRPr lang="tr-TR"/>
          </a:p>
        </p:txBody>
      </p:sp>
    </p:spTree>
    <p:extLst>
      <p:ext uri="{BB962C8B-B14F-4D97-AF65-F5344CB8AC3E}">
        <p14:creationId xmlns:p14="http://schemas.microsoft.com/office/powerpoint/2010/main" val="4154645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457200" indent="-457200">
              <a:buFont typeface="Wingdings" panose="05000000000000000000" pitchFamily="2" charset="2"/>
              <a:buChar char="v"/>
            </a:pPr>
            <a:r>
              <a:rPr lang="tr-TR" sz="1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Nasıl ki Kur’an bir ayı </a:t>
            </a:r>
            <a:r>
              <a:rPr lang="tr-TR" sz="1200" b="1" dirty="0" smtClean="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on bir ayın sultanı yapıyor ise, </a:t>
            </a:r>
          </a:p>
          <a:p>
            <a:pPr marL="457200" indent="-457200">
              <a:buFont typeface="Wingdings" panose="05000000000000000000" pitchFamily="2" charset="2"/>
              <a:buChar char="v"/>
            </a:pPr>
            <a:r>
              <a:rPr lang="tr-TR" sz="1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Nasıl ki Kur’an bir geceyi </a:t>
            </a:r>
            <a:r>
              <a:rPr lang="tr-TR" sz="1200" b="1" dirty="0" smtClean="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bin aydan daha hayırlı , bir ömre bedel yapıyor ise, </a:t>
            </a:r>
          </a:p>
          <a:p>
            <a:pPr marL="457200" indent="-457200">
              <a:buFont typeface="Wingdings" panose="05000000000000000000" pitchFamily="2" charset="2"/>
              <a:buChar char="v"/>
            </a:pPr>
            <a:r>
              <a:rPr lang="tr-TR" sz="1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Nasıl ki Kur’an indiği şehri </a:t>
            </a:r>
            <a:r>
              <a:rPr lang="tr-TR" sz="1200" b="1" dirty="0" smtClean="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Şehirlerin Anası ve </a:t>
            </a:r>
            <a:r>
              <a:rPr lang="tr-TR" sz="1200" b="1" dirty="0" err="1" smtClean="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Mükerreme</a:t>
            </a:r>
            <a:r>
              <a:rPr lang="tr-TR" sz="1200" b="1" dirty="0" smtClean="0">
                <a:solidFill>
                  <a:schemeClr val="accent6">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yapıyorsa,</a:t>
            </a:r>
          </a:p>
          <a:p>
            <a:pPr marL="457200" indent="-457200">
              <a:buFont typeface="Wingdings" panose="05000000000000000000" pitchFamily="2" charset="2"/>
              <a:buChar char="v"/>
            </a:pPr>
            <a:r>
              <a:rPr lang="tr-TR" sz="1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Nasıl ki Kur’an indiği dağı </a:t>
            </a:r>
            <a:r>
              <a:rPr lang="tr-TR" sz="1200" b="1" dirty="0" smtClean="0">
                <a:solidFill>
                  <a:schemeClr val="accent5">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Nur Dağı yapıyorsa,</a:t>
            </a:r>
          </a:p>
          <a:p>
            <a:pPr marL="457200" indent="-457200">
              <a:buFont typeface="Wingdings" panose="05000000000000000000" pitchFamily="2" charset="2"/>
              <a:buChar char="v"/>
            </a:pPr>
            <a:r>
              <a:rPr lang="tr-TR" sz="1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Nasıl ki Kur’an indiği insanları, </a:t>
            </a:r>
            <a:r>
              <a:rPr lang="tr-TR" sz="12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gökteki yıldızlar gibi yapıp medenileştiriyorsa;</a:t>
            </a:r>
          </a:p>
          <a:p>
            <a:pPr algn="just"/>
            <a:r>
              <a:rPr lang="tr-TR" sz="12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Gönlümüze, benliğimize, ahlakımıza ve hayatımıza aktardığımız Kur’an </a:t>
            </a:r>
            <a:r>
              <a:rPr lang="tr-TR" sz="12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bizleri de ulvi bir mertebeye ulaştıracaktır.</a:t>
            </a:r>
          </a:p>
          <a:p>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16</a:t>
            </a:fld>
            <a:endParaRPr lang="tr-TR"/>
          </a:p>
        </p:txBody>
      </p:sp>
    </p:spTree>
    <p:extLst>
      <p:ext uri="{BB962C8B-B14F-4D97-AF65-F5344CB8AC3E}">
        <p14:creationId xmlns:p14="http://schemas.microsoft.com/office/powerpoint/2010/main" val="2729611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fld id="{0301F979-2065-490B-8AC4-BFE4E9123850}" type="datetimeFigureOut">
              <a:rPr lang="tr-TR"/>
              <a:pPr>
                <a:defRPr/>
              </a:pPr>
              <a:t>3.6.2019</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7297D95C-4A65-471E-95F6-7BAF81D06766}" type="slidenum">
              <a:rPr lang="tr-TR"/>
              <a:pPr>
                <a:defRPr/>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68BF1DCD-BA18-4805-8B97-2E08BC3BFD63}" type="datetimeFigureOut">
              <a:rPr lang="tr-TR"/>
              <a:pPr>
                <a:defRPr/>
              </a:pPr>
              <a:t>3.6.2019</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7D767FCB-9913-4CC9-B7E0-973986604197}" type="slidenum">
              <a:rPr lang="tr-TR"/>
              <a:pPr>
                <a:defRPr/>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FE127D01-E015-4568-A792-DF64A91111E5}" type="datetimeFigureOut">
              <a:rPr lang="tr-TR"/>
              <a:pPr>
                <a:defRPr/>
              </a:pPr>
              <a:t>3.6.2019</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442BD83B-AEEF-444B-B444-2E902D7A1044}" type="slidenum">
              <a:rPr lang="tr-TR"/>
              <a:pPr>
                <a:defRPr/>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E8BF9F05-7ACB-4863-A322-C1206B7D8EBE}" type="datetimeFigureOut">
              <a:rPr lang="tr-TR"/>
              <a:pPr>
                <a:defRPr/>
              </a:pPr>
              <a:t>3.6.2019</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C7A01223-5AC2-44FC-BCF2-AEF2CFAE2CBA}" type="slidenum">
              <a:rPr lang="tr-TR"/>
              <a:pPr>
                <a:defRPr/>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A4B59215-6526-4087-999F-648FD82AFDE0}" type="datetimeFigureOut">
              <a:rPr lang="tr-TR"/>
              <a:pPr>
                <a:defRPr/>
              </a:pPr>
              <a:t>3.6.2019</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5D69F31F-2979-47E4-BF36-D96358AF882C}" type="slidenum">
              <a:rPr lang="tr-TR"/>
              <a:pPr>
                <a:defRPr/>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a:defRPr/>
            </a:pPr>
            <a:fld id="{4A4F1188-D93A-4F5A-9F85-620D639D254D}" type="datetimeFigureOut">
              <a:rPr lang="tr-TR"/>
              <a:pPr>
                <a:defRPr/>
              </a:pPr>
              <a:t>3.6.2019</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5EF0BDA4-9230-4633-8376-046D3C99489B}" type="slidenum">
              <a:rPr lang="tr-TR"/>
              <a:pPr>
                <a:defRPr/>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a:defRPr/>
            </a:pPr>
            <a:fld id="{32E16038-E765-4C47-B7AD-2F192B941E8E}" type="datetimeFigureOut">
              <a:rPr lang="tr-TR"/>
              <a:pPr>
                <a:defRPr/>
              </a:pPr>
              <a:t>3.6.2019</a:t>
            </a:fld>
            <a:endParaRPr lang="tr-TR"/>
          </a:p>
        </p:txBody>
      </p:sp>
      <p:sp>
        <p:nvSpPr>
          <p:cNvPr id="8" name="4 Altbilgi Yer Tutucusu"/>
          <p:cNvSpPr>
            <a:spLocks noGrp="1"/>
          </p:cNvSpPr>
          <p:nvPr>
            <p:ph type="ftr" sz="quarter" idx="11"/>
          </p:nvPr>
        </p:nvSpPr>
        <p:spPr/>
        <p:txBody>
          <a:bodyPr/>
          <a:lstStyle>
            <a:lvl1pPr>
              <a:defRPr/>
            </a:lvl1pPr>
          </a:lstStyle>
          <a:p>
            <a:pPr>
              <a:defRPr/>
            </a:pPr>
            <a:endParaRPr lang="tr-TR"/>
          </a:p>
        </p:txBody>
      </p:sp>
      <p:sp>
        <p:nvSpPr>
          <p:cNvPr id="9" name="5 Slayt Numarası Yer Tutucusu"/>
          <p:cNvSpPr>
            <a:spLocks noGrp="1"/>
          </p:cNvSpPr>
          <p:nvPr>
            <p:ph type="sldNum" sz="quarter" idx="12"/>
          </p:nvPr>
        </p:nvSpPr>
        <p:spPr/>
        <p:txBody>
          <a:bodyPr/>
          <a:lstStyle>
            <a:lvl1pPr>
              <a:defRPr/>
            </a:lvl1pPr>
          </a:lstStyle>
          <a:p>
            <a:pPr>
              <a:defRPr/>
            </a:pPr>
            <a:fld id="{54544904-5A77-49A1-85C3-B4AFCD7F7228}" type="slidenum">
              <a:rPr lang="tr-TR"/>
              <a:pPr>
                <a:defRPr/>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fld id="{C188B310-1069-4C75-998F-F40877E9C551}" type="datetimeFigureOut">
              <a:rPr lang="tr-TR"/>
              <a:pPr>
                <a:defRPr/>
              </a:pPr>
              <a:t>3.6.2019</a:t>
            </a:fld>
            <a:endParaRPr lang="tr-TR"/>
          </a:p>
        </p:txBody>
      </p:sp>
      <p:sp>
        <p:nvSpPr>
          <p:cNvPr id="4" name="4 Altbilgi Yer Tutucusu"/>
          <p:cNvSpPr>
            <a:spLocks noGrp="1"/>
          </p:cNvSpPr>
          <p:nvPr>
            <p:ph type="ftr" sz="quarter" idx="11"/>
          </p:nvPr>
        </p:nvSpPr>
        <p:spPr/>
        <p:txBody>
          <a:bodyPr/>
          <a:lstStyle>
            <a:lvl1pPr>
              <a:defRPr/>
            </a:lvl1pPr>
          </a:lstStyle>
          <a:p>
            <a:pPr>
              <a:defRPr/>
            </a:pPr>
            <a:endParaRPr lang="tr-TR"/>
          </a:p>
        </p:txBody>
      </p:sp>
      <p:sp>
        <p:nvSpPr>
          <p:cNvPr id="5" name="5 Slayt Numarası Yer Tutucusu"/>
          <p:cNvSpPr>
            <a:spLocks noGrp="1"/>
          </p:cNvSpPr>
          <p:nvPr>
            <p:ph type="sldNum" sz="quarter" idx="12"/>
          </p:nvPr>
        </p:nvSpPr>
        <p:spPr/>
        <p:txBody>
          <a:bodyPr/>
          <a:lstStyle>
            <a:lvl1pPr>
              <a:defRPr/>
            </a:lvl1pPr>
          </a:lstStyle>
          <a:p>
            <a:pPr>
              <a:defRPr/>
            </a:pPr>
            <a:fld id="{5188D846-697B-461F-8357-72E226713221}" type="slidenum">
              <a:rPr lang="tr-TR"/>
              <a:pPr>
                <a:defRPr/>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D3547302-7B7F-4715-8093-5035E9597081}" type="datetimeFigureOut">
              <a:rPr lang="tr-TR"/>
              <a:pPr>
                <a:defRPr/>
              </a:pPr>
              <a:t>3.6.2019</a:t>
            </a:fld>
            <a:endParaRPr lang="tr-TR"/>
          </a:p>
        </p:txBody>
      </p:sp>
      <p:sp>
        <p:nvSpPr>
          <p:cNvPr id="3" name="4 Altbilgi Yer Tutucusu"/>
          <p:cNvSpPr>
            <a:spLocks noGrp="1"/>
          </p:cNvSpPr>
          <p:nvPr>
            <p:ph type="ftr" sz="quarter" idx="11"/>
          </p:nvPr>
        </p:nvSpPr>
        <p:spPr/>
        <p:txBody>
          <a:bodyPr/>
          <a:lstStyle>
            <a:lvl1pPr>
              <a:defRPr/>
            </a:lvl1pPr>
          </a:lstStyle>
          <a:p>
            <a:pPr>
              <a:defRPr/>
            </a:pPr>
            <a:endParaRPr lang="tr-TR"/>
          </a:p>
        </p:txBody>
      </p:sp>
      <p:sp>
        <p:nvSpPr>
          <p:cNvPr id="4" name="5 Slayt Numarası Yer Tutucusu"/>
          <p:cNvSpPr>
            <a:spLocks noGrp="1"/>
          </p:cNvSpPr>
          <p:nvPr>
            <p:ph type="sldNum" sz="quarter" idx="12"/>
          </p:nvPr>
        </p:nvSpPr>
        <p:spPr/>
        <p:txBody>
          <a:bodyPr/>
          <a:lstStyle>
            <a:lvl1pPr>
              <a:defRPr/>
            </a:lvl1pPr>
          </a:lstStyle>
          <a:p>
            <a:pPr>
              <a:defRPr/>
            </a:pPr>
            <a:fld id="{7FAC705D-0715-43E5-8750-98B64F804793}" type="slidenum">
              <a:rPr lang="tr-TR"/>
              <a:pPr>
                <a:defRPr/>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B549C3D6-5C29-4D80-BFAD-63CA3489E26F}" type="datetimeFigureOut">
              <a:rPr lang="tr-TR"/>
              <a:pPr>
                <a:defRPr/>
              </a:pPr>
              <a:t>3.6.2019</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F7057EE6-74B5-43FA-914B-53A8A6C6C3AF}" type="slidenum">
              <a:rPr lang="tr-TR"/>
              <a:pPr>
                <a:defRPr/>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5869A5CD-0EF5-454A-98C8-0F06C2E82E56}" type="datetimeFigureOut">
              <a:rPr lang="tr-TR"/>
              <a:pPr>
                <a:defRPr/>
              </a:pPr>
              <a:t>3.6.2019</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AE32F8D6-35E5-4BE5-8ECB-1ABE7A0F21F5}" type="slidenum">
              <a:rPr lang="tr-TR"/>
              <a:pPr>
                <a:defRPr/>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1 Başlık Yer Tutucusu"/>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1027" name="2 Metin Yer Tutucusu"/>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80CFF6C-5876-4970-ADAF-47D7500607DE}" type="datetimeFigureOut">
              <a:rPr lang="tr-TR"/>
              <a:pPr>
                <a:defRPr/>
              </a:pPr>
              <a:t>3.6.2019</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9C74731-108B-45FF-BAA5-C87BF441E22E}"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0.png"/><Relationship Id="rId3" Type="http://schemas.openxmlformats.org/officeDocument/2006/relationships/image" Target="../media/image71.png"/><Relationship Id="rId7" Type="http://schemas.openxmlformats.org/officeDocument/2006/relationships/oleObject" Target="../embeddings/oleObject2.bin"/><Relationship Id="rId12"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8.png"/><Relationship Id="rId11" Type="http://schemas.openxmlformats.org/officeDocument/2006/relationships/image" Target="../media/image75.jpeg"/><Relationship Id="rId5" Type="http://schemas.openxmlformats.org/officeDocument/2006/relationships/oleObject" Target="../embeddings/oleObject1.bin"/><Relationship Id="rId15" Type="http://schemas.openxmlformats.org/officeDocument/2006/relationships/image" Target="../media/image77.jpeg"/><Relationship Id="rId10" Type="http://schemas.openxmlformats.org/officeDocument/2006/relationships/image" Target="../media/image74.jpeg"/><Relationship Id="rId4" Type="http://schemas.openxmlformats.org/officeDocument/2006/relationships/image" Target="../media/image72.png"/><Relationship Id="rId9" Type="http://schemas.openxmlformats.org/officeDocument/2006/relationships/image" Target="../media/image73.jpeg"/><Relationship Id="rId14" Type="http://schemas.openxmlformats.org/officeDocument/2006/relationships/image" Target="../media/image76.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şavşat müftülüğü\Desktop\20150206_11145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820" r="46417" b="8169"/>
          <a:stretch/>
        </p:blipFill>
        <p:spPr bwMode="auto">
          <a:xfrm>
            <a:off x="-571" y="2276872"/>
            <a:ext cx="2583329" cy="288032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8 Dikdörtgen"/>
          <p:cNvSpPr>
            <a:spLocks noChangeArrowheads="1"/>
          </p:cNvSpPr>
          <p:nvPr/>
        </p:nvSpPr>
        <p:spPr bwMode="auto">
          <a:xfrm>
            <a:off x="4499992" y="2883466"/>
            <a:ext cx="4680520" cy="1323439"/>
          </a:xfrm>
          <a:prstGeom prst="rect">
            <a:avLst/>
          </a:prstGeom>
          <a:noFill/>
          <a:ln w="9525">
            <a:noFill/>
            <a:miter lim="800000"/>
            <a:headEnd/>
            <a:tailEnd/>
          </a:ln>
        </p:spPr>
        <p:txBody>
          <a:bodyPr wrap="square">
            <a:spAutoFit/>
          </a:bodyPr>
          <a:lstStyle/>
          <a:p>
            <a:pPr algn="ctr"/>
            <a:r>
              <a:rPr lang="tr-TR" sz="4000" b="1" dirty="0" smtClean="0">
                <a:ln w="19050">
                  <a:solidFill>
                    <a:schemeClr val="tx2">
                      <a:tint val="1000"/>
                    </a:schemeClr>
                  </a:solidFill>
                  <a:prstDash val="solid"/>
                </a:ln>
                <a:solidFill>
                  <a:schemeClr val="accent6">
                    <a:lumMod val="50000"/>
                  </a:schemeClr>
                </a:solidFill>
                <a:effectLst>
                  <a:outerShdw blurRad="50000" dist="50800" dir="7500000" algn="tl">
                    <a:srgbClr val="000000">
                      <a:shade val="5000"/>
                      <a:alpha val="35000"/>
                    </a:srgbClr>
                  </a:outerShdw>
                </a:effectLst>
                <a:latin typeface="Vivaldi" pitchFamily="66" charset="0"/>
                <a:cs typeface="Times New Roman" pitchFamily="18" charset="0"/>
              </a:rPr>
              <a:t>İ</a:t>
            </a:r>
            <a:r>
              <a:rPr lang="tr-TR" sz="4000" b="1" dirty="0" smtClean="0">
                <a:ln w="19050">
                  <a:solidFill>
                    <a:schemeClr val="tx2">
                      <a:tint val="1000"/>
                    </a:schemeClr>
                  </a:solidFill>
                  <a:prstDash val="solid"/>
                </a:ln>
                <a:solidFill>
                  <a:schemeClr val="accent6">
                    <a:lumMod val="50000"/>
                  </a:schemeClr>
                </a:solidFill>
                <a:effectLst>
                  <a:outerShdw blurRad="50000" dist="50800" dir="7500000" algn="tl">
                    <a:srgbClr val="000000">
                      <a:shade val="5000"/>
                      <a:alpha val="35000"/>
                    </a:srgbClr>
                  </a:outerShdw>
                </a:effectLst>
                <a:latin typeface="Times New Roman" pitchFamily="18" charset="0"/>
                <a:cs typeface="Times New Roman" pitchFamily="18" charset="0"/>
              </a:rPr>
              <a:t>dris YAVUZYİĞİT</a:t>
            </a:r>
          </a:p>
          <a:p>
            <a:pPr algn="ctr"/>
            <a:r>
              <a:rPr lang="tr-TR" sz="4000" b="1" spc="50" dirty="0" smtClean="0">
                <a:ln w="12700" cmpd="sng">
                  <a:solidFill>
                    <a:schemeClr val="accent6">
                      <a:satMod val="120000"/>
                      <a:shade val="80000"/>
                    </a:schemeClr>
                  </a:solidFill>
                  <a:prstDash val="solid"/>
                </a:ln>
                <a:effectLst>
                  <a:glow rad="53100">
                    <a:schemeClr val="accent6">
                      <a:satMod val="180000"/>
                      <a:alpha val="30000"/>
                    </a:schemeClr>
                  </a:glow>
                </a:effectLst>
                <a:latin typeface="Times New Roman" pitchFamily="18" charset="0"/>
                <a:cs typeface="Times New Roman" pitchFamily="18" charset="0"/>
              </a:rPr>
              <a:t>Çınarcık Müftüsü</a:t>
            </a:r>
          </a:p>
        </p:txBody>
      </p:sp>
      <p:sp>
        <p:nvSpPr>
          <p:cNvPr id="7" name="Dikdörtgen 6"/>
          <p:cNvSpPr/>
          <p:nvPr/>
        </p:nvSpPr>
        <p:spPr>
          <a:xfrm>
            <a:off x="13187" y="6237312"/>
            <a:ext cx="9144000" cy="62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4800" b="1" dirty="0">
                <a:solidFill>
                  <a:schemeClr val="tx1"/>
                </a:solidFill>
                <a:latin typeface="Brush Script MT" panose="03060802040406070304" pitchFamily="66" charset="0"/>
              </a:rPr>
              <a:t>i</a:t>
            </a:r>
            <a:r>
              <a:rPr lang="tr-TR" sz="4800" b="1" dirty="0" smtClean="0">
                <a:solidFill>
                  <a:schemeClr val="tx1"/>
                </a:solidFill>
                <a:latin typeface="Brush Script MT" panose="03060802040406070304" pitchFamily="66" charset="0"/>
              </a:rPr>
              <a:t>drisyavuzyigit.com.tr</a:t>
            </a:r>
            <a:endParaRPr lang="tr-TR" sz="4800" b="1" dirty="0">
              <a:solidFill>
                <a:schemeClr val="tx1"/>
              </a:solidFill>
              <a:latin typeface="Brush Script MT" panose="03060802040406070304" pitchFamily="66" charset="0"/>
            </a:endParaRPr>
          </a:p>
        </p:txBody>
      </p:sp>
      <p:sp>
        <p:nvSpPr>
          <p:cNvPr id="8" name="10 Dikdörtgen"/>
          <p:cNvSpPr/>
          <p:nvPr/>
        </p:nvSpPr>
        <p:spPr>
          <a:xfrm>
            <a:off x="7770962" y="6408712"/>
            <a:ext cx="1419390" cy="307777"/>
          </a:xfrm>
          <a:prstGeom prst="rect">
            <a:avLst/>
          </a:prstGeom>
          <a:noFill/>
        </p:spPr>
        <p:txBody>
          <a:bodyPr wrap="square" anchor="ctr">
            <a:spAutoFit/>
          </a:bodyPr>
          <a:lstStyle/>
          <a:p>
            <a:pPr algn="ctr"/>
            <a:r>
              <a:rPr lang="tr-TR" sz="1400" dirty="0" smtClean="0">
                <a:latin typeface="Times New Roman" pitchFamily="18" charset="0"/>
                <a:cs typeface="Times New Roman" pitchFamily="18" charset="0"/>
              </a:rPr>
              <a:t>/</a:t>
            </a:r>
            <a:r>
              <a:rPr lang="tr-TR" sz="1400" b="1" dirty="0" err="1" smtClean="0">
                <a:latin typeface="Times New Roman" pitchFamily="18" charset="0"/>
                <a:cs typeface="Times New Roman" pitchFamily="18" charset="0"/>
              </a:rPr>
              <a:t>idrisyavuzyigit</a:t>
            </a:r>
            <a:endParaRPr lang="tr-TR" sz="1400" b="1" dirty="0" smtClean="0">
              <a:latin typeface="Times New Roman" pitchFamily="18" charset="0"/>
              <a:cs typeface="Times New Roman" pitchFamily="18" charset="0"/>
            </a:endParaRPr>
          </a:p>
        </p:txBody>
      </p:sp>
      <p:pic>
        <p:nvPicPr>
          <p:cNvPr id="9" name="Picture 2" descr="C:\Users\şavşat müftülüğü\Desktop\RESİMLERDEN FON\twitter_circle_color-5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6336704"/>
            <a:ext cx="483429" cy="4834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şavşat müftülüğü\Desktop\RESİMLERDEN FON\fac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1223" y="6380174"/>
            <a:ext cx="439089" cy="4390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şavşat müftülüğü\Desktop\RESİMLERDEN FON\siteon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0078" y="6397710"/>
            <a:ext cx="414130" cy="4224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icons.iconarchive.com/icons/martz90/circle/512/hotmail-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0330" y="6388369"/>
            <a:ext cx="430894" cy="430894"/>
          </a:xfrm>
          <a:prstGeom prst="rect">
            <a:avLst/>
          </a:prstGeom>
          <a:noFill/>
          <a:extLst>
            <a:ext uri="{909E8E84-426E-40DD-AFC4-6F175D3DCCD1}">
              <a14:hiddenFill xmlns:a14="http://schemas.microsoft.com/office/drawing/2010/main">
                <a:solidFill>
                  <a:srgbClr val="FFFFFF"/>
                </a:solidFill>
              </a14:hiddenFill>
            </a:ext>
          </a:extLst>
        </p:spPr>
      </p:pic>
      <p:sp>
        <p:nvSpPr>
          <p:cNvPr id="10" name="9 Yuvarlatılmış Dikdörtgen"/>
          <p:cNvSpPr/>
          <p:nvPr/>
        </p:nvSpPr>
        <p:spPr>
          <a:xfrm>
            <a:off x="1403648" y="1234181"/>
            <a:ext cx="7632848" cy="4427067"/>
          </a:xfrm>
          <a:prstGeom prst="roundRect">
            <a:avLst>
              <a:gd name="adj" fmla="val 0"/>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r>
              <a:rPr lang="tr-TR" sz="16600" b="1" dirty="0" smtClean="0">
                <a:solidFill>
                  <a:srgbClr val="FF0000"/>
                </a:solidFill>
                <a:latin typeface="Vivaldi" pitchFamily="66" charset="0"/>
              </a:rPr>
              <a:t>Ramazan </a:t>
            </a:r>
          </a:p>
          <a:p>
            <a:pPr algn="r" fontAlgn="auto">
              <a:spcBef>
                <a:spcPts val="0"/>
              </a:spcBef>
              <a:spcAft>
                <a:spcPts val="0"/>
              </a:spcAft>
              <a:defRPr/>
            </a:pPr>
            <a:r>
              <a:rPr lang="tr-TR" sz="16600" b="1" dirty="0" smtClean="0">
                <a:solidFill>
                  <a:srgbClr val="FF0000"/>
                </a:solidFill>
                <a:latin typeface="Vivaldi" pitchFamily="66" charset="0"/>
              </a:rPr>
              <a:t>Bayramı</a:t>
            </a:r>
            <a:endParaRPr lang="tr-TR" sz="16600" b="1" dirty="0">
              <a:solidFill>
                <a:srgbClr val="FF0000"/>
              </a:solidFill>
              <a:latin typeface="Vivaldi" pitchFamily="66" charset="0"/>
            </a:endParaRPr>
          </a:p>
        </p:txBody>
      </p:sp>
      <p:sp>
        <p:nvSpPr>
          <p:cNvPr id="16" name="4 Dikdörtgen"/>
          <p:cNvSpPr/>
          <p:nvPr/>
        </p:nvSpPr>
        <p:spPr>
          <a:xfrm>
            <a:off x="0" y="0"/>
            <a:ext cx="9144000" cy="1052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6000" b="1" dirty="0" smtClean="0">
                <a:solidFill>
                  <a:schemeClr val="tx1"/>
                </a:solidFill>
                <a:effectLst>
                  <a:outerShdw blurRad="38100" dist="38100" dir="2700000" algn="tl">
                    <a:srgbClr val="000000">
                      <a:alpha val="43137"/>
                    </a:srgbClr>
                  </a:outerShdw>
                </a:effectLst>
              </a:rPr>
              <a:t>ELVEDA YA ŞEHRİ RAMAZAN</a:t>
            </a:r>
            <a:endParaRPr lang="tr-TR" sz="60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yeni elbiseler giymek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0518" y="2852936"/>
            <a:ext cx="3476625" cy="2695576"/>
          </a:xfrm>
          <a:prstGeom prst="rect">
            <a:avLst/>
          </a:prstGeom>
          <a:noFill/>
          <a:extLst>
            <a:ext uri="{909E8E84-426E-40DD-AFC4-6F175D3DCCD1}">
              <a14:hiddenFill xmlns:a14="http://schemas.microsoft.com/office/drawing/2010/main">
                <a:solidFill>
                  <a:srgbClr val="FFFFFF"/>
                </a:solidFill>
              </a14:hiddenFill>
            </a:ext>
          </a:extLst>
        </p:spPr>
      </p:pic>
      <p:sp>
        <p:nvSpPr>
          <p:cNvPr id="4" name="3 Yuvarlatılmış Çapraz Köşeli Dikdörtgen"/>
          <p:cNvSpPr/>
          <p:nvPr/>
        </p:nvSpPr>
        <p:spPr>
          <a:xfrm>
            <a:off x="0" y="1052736"/>
            <a:ext cx="9144000" cy="5805264"/>
          </a:xfrm>
          <a:prstGeom prst="round2DiagRect">
            <a:avLst>
              <a:gd name="adj1" fmla="val 0"/>
              <a:gd name="adj2" fmla="val 0"/>
            </a:avLst>
          </a:prstGeom>
          <a:solidFill>
            <a:schemeClr val="accent6">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tr-TR" sz="2400" b="1" dirty="0" err="1" smtClean="0">
                <a:solidFill>
                  <a:schemeClr val="tx1"/>
                </a:solidFill>
              </a:rPr>
              <a:t>Behlül</a:t>
            </a:r>
            <a:r>
              <a:rPr lang="tr-TR" sz="2400" b="1" dirty="0" smtClean="0">
                <a:solidFill>
                  <a:schemeClr val="tx1"/>
                </a:solidFill>
              </a:rPr>
              <a:t> </a:t>
            </a:r>
            <a:r>
              <a:rPr lang="tr-TR" sz="2400" b="1" dirty="0" err="1">
                <a:solidFill>
                  <a:schemeClr val="tx1"/>
                </a:solidFill>
              </a:rPr>
              <a:t>Dânâ</a:t>
            </a:r>
            <a:r>
              <a:rPr lang="tr-TR" sz="2400" b="1" dirty="0">
                <a:solidFill>
                  <a:schemeClr val="tx1"/>
                </a:solidFill>
              </a:rPr>
              <a:t> Hazretleri</a:t>
            </a:r>
            <a:r>
              <a:rPr lang="tr-TR" sz="2400" dirty="0">
                <a:solidFill>
                  <a:schemeClr val="tx1"/>
                </a:solidFill>
              </a:rPr>
              <a:t>’nin bayram şiirinde söylediği gibi</a:t>
            </a:r>
            <a:r>
              <a:rPr lang="tr-TR" sz="2400" dirty="0" smtClean="0">
                <a:solidFill>
                  <a:schemeClr val="tx1"/>
                </a:solidFill>
              </a:rPr>
              <a:t>;</a:t>
            </a:r>
          </a:p>
          <a:p>
            <a:endParaRPr lang="tr-TR" sz="2400" dirty="0">
              <a:solidFill>
                <a:schemeClr val="tx1"/>
              </a:solidFill>
            </a:endParaRPr>
          </a:p>
          <a:p>
            <a:r>
              <a:rPr lang="tr-TR" sz="2400" dirty="0">
                <a:solidFill>
                  <a:schemeClr val="tx1"/>
                </a:solidFill>
              </a:rPr>
              <a:t>“Bayram, yeni elbiseler giyenler için </a:t>
            </a:r>
            <a:r>
              <a:rPr lang="tr-TR" sz="2400" dirty="0" smtClean="0">
                <a:solidFill>
                  <a:schemeClr val="tx1"/>
                </a:solidFill>
              </a:rPr>
              <a:t>değil, </a:t>
            </a:r>
          </a:p>
          <a:p>
            <a:r>
              <a:rPr lang="tr-TR" sz="3200" b="1" dirty="0">
                <a:solidFill>
                  <a:srgbClr val="FF0000"/>
                </a:solidFill>
              </a:rPr>
              <a:t>Asıl bayram, </a:t>
            </a:r>
            <a:r>
              <a:rPr lang="tr-TR" sz="3200" b="1" dirty="0" err="1">
                <a:solidFill>
                  <a:srgbClr val="FF0000"/>
                </a:solidFill>
              </a:rPr>
              <a:t>ilâhi</a:t>
            </a:r>
            <a:r>
              <a:rPr lang="tr-TR" sz="3200" b="1" dirty="0">
                <a:solidFill>
                  <a:srgbClr val="FF0000"/>
                </a:solidFill>
              </a:rPr>
              <a:t> azaptan emin olanlar içindir. </a:t>
            </a:r>
            <a:endParaRPr lang="tr-TR" sz="3200" b="1" dirty="0" smtClean="0">
              <a:solidFill>
                <a:srgbClr val="FF0000"/>
              </a:solidFill>
            </a:endParaRPr>
          </a:p>
          <a:p>
            <a:r>
              <a:rPr lang="tr-TR" sz="2400" dirty="0" smtClean="0">
                <a:solidFill>
                  <a:schemeClr val="tx1"/>
                </a:solidFill>
              </a:rPr>
              <a:t>Bayram </a:t>
            </a:r>
            <a:r>
              <a:rPr lang="tr-TR" sz="2400" dirty="0">
                <a:solidFill>
                  <a:schemeClr val="tx1"/>
                </a:solidFill>
              </a:rPr>
              <a:t>yeni bineklere binenler için </a:t>
            </a:r>
            <a:r>
              <a:rPr lang="tr-TR" sz="2400" dirty="0" smtClean="0">
                <a:solidFill>
                  <a:schemeClr val="tx1"/>
                </a:solidFill>
              </a:rPr>
              <a:t>değil, </a:t>
            </a:r>
          </a:p>
          <a:p>
            <a:r>
              <a:rPr lang="tr-TR" sz="3200" b="1" dirty="0">
                <a:solidFill>
                  <a:srgbClr val="FF0000"/>
                </a:solidFill>
              </a:rPr>
              <a:t>Asıl bayram, günahları bağışlananlar içindir. </a:t>
            </a:r>
            <a:endParaRPr lang="tr-TR" sz="3200" b="1" dirty="0" smtClean="0">
              <a:solidFill>
                <a:srgbClr val="FF0000"/>
              </a:solidFill>
            </a:endParaRPr>
          </a:p>
          <a:p>
            <a:r>
              <a:rPr lang="tr-TR" sz="2400" dirty="0" smtClean="0">
                <a:solidFill>
                  <a:schemeClr val="tx1"/>
                </a:solidFill>
              </a:rPr>
              <a:t>Bayram</a:t>
            </a:r>
            <a:r>
              <a:rPr lang="tr-TR" sz="2400" dirty="0">
                <a:solidFill>
                  <a:schemeClr val="tx1"/>
                </a:solidFill>
              </a:rPr>
              <a:t>, yeni elbiseler giyenler için </a:t>
            </a:r>
            <a:r>
              <a:rPr lang="tr-TR" sz="2400" dirty="0" smtClean="0">
                <a:solidFill>
                  <a:schemeClr val="tx1"/>
                </a:solidFill>
              </a:rPr>
              <a:t>değil,</a:t>
            </a:r>
          </a:p>
          <a:p>
            <a:r>
              <a:rPr lang="tr-TR" sz="3200" b="1" dirty="0" smtClean="0">
                <a:solidFill>
                  <a:srgbClr val="FF0000"/>
                </a:solidFill>
              </a:rPr>
              <a:t>Asıl bayram, Kulundan Rabbinin razı olduğu ve şiddetli azaptan azat ettiği kimseler içindir.”</a:t>
            </a:r>
          </a:p>
          <a:p>
            <a:r>
              <a:rPr lang="tr-TR" sz="2400" dirty="0" smtClean="0">
                <a:solidFill>
                  <a:schemeClr val="tx1"/>
                </a:solidFill>
              </a:rPr>
              <a:t>Bayram</a:t>
            </a:r>
            <a:r>
              <a:rPr lang="tr-TR" sz="2400" dirty="0">
                <a:solidFill>
                  <a:schemeClr val="tx1"/>
                </a:solidFill>
              </a:rPr>
              <a:t>, dünya süsleriyle bezenenler için değil,</a:t>
            </a:r>
          </a:p>
          <a:p>
            <a:r>
              <a:rPr lang="tr-TR" sz="2400" b="1" dirty="0">
                <a:solidFill>
                  <a:srgbClr val="FF0000"/>
                </a:solidFill>
              </a:rPr>
              <a:t>Asıl bayram, </a:t>
            </a:r>
            <a:r>
              <a:rPr lang="tr-TR" sz="2400" dirty="0" smtClean="0">
                <a:solidFill>
                  <a:srgbClr val="FF0000"/>
                </a:solidFill>
              </a:rPr>
              <a:t>Takva </a:t>
            </a:r>
            <a:r>
              <a:rPr lang="tr-TR" sz="2400" dirty="0">
                <a:solidFill>
                  <a:srgbClr val="FF0000"/>
                </a:solidFill>
              </a:rPr>
              <a:t>azığı ile </a:t>
            </a:r>
            <a:r>
              <a:rPr lang="tr-TR" sz="2400" dirty="0" err="1">
                <a:solidFill>
                  <a:srgbClr val="FF0000"/>
                </a:solidFill>
              </a:rPr>
              <a:t>azıklananlar</a:t>
            </a:r>
            <a:r>
              <a:rPr lang="tr-TR" sz="2400" dirty="0">
                <a:solidFill>
                  <a:srgbClr val="FF0000"/>
                </a:solidFill>
              </a:rPr>
              <a:t> içindir.</a:t>
            </a:r>
          </a:p>
          <a:p>
            <a:r>
              <a:rPr lang="tr-TR" sz="2400" dirty="0">
                <a:solidFill>
                  <a:schemeClr val="tx1"/>
                </a:solidFill>
              </a:rPr>
              <a:t>Bayram, çeşit çeşit renklere bakanlar için değil,</a:t>
            </a:r>
          </a:p>
          <a:p>
            <a:r>
              <a:rPr lang="tr-TR" sz="2400" b="1" dirty="0">
                <a:solidFill>
                  <a:srgbClr val="FF0000"/>
                </a:solidFill>
              </a:rPr>
              <a:t>Asıl bayram, </a:t>
            </a:r>
            <a:r>
              <a:rPr lang="tr-TR" sz="2400" dirty="0" err="1" smtClean="0">
                <a:solidFill>
                  <a:srgbClr val="FF0000"/>
                </a:solidFill>
              </a:rPr>
              <a:t>Rahamanın</a:t>
            </a:r>
            <a:r>
              <a:rPr lang="tr-TR" sz="2400" dirty="0" smtClean="0">
                <a:solidFill>
                  <a:srgbClr val="FF0000"/>
                </a:solidFill>
              </a:rPr>
              <a:t> </a:t>
            </a:r>
            <a:r>
              <a:rPr lang="tr-TR" sz="2400" dirty="0">
                <a:solidFill>
                  <a:srgbClr val="FF0000"/>
                </a:solidFill>
              </a:rPr>
              <a:t>cemaline nazar edenler içindir.</a:t>
            </a:r>
          </a:p>
          <a:p>
            <a:endParaRPr lang="tr-TR" sz="3200" b="1" dirty="0">
              <a:solidFill>
                <a:srgbClr val="FF0000"/>
              </a:solidFill>
              <a:effectLst>
                <a:outerShdw blurRad="38100" dist="38100" dir="2700000" algn="tl">
                  <a:srgbClr val="000000">
                    <a:alpha val="43137"/>
                  </a:srgbClr>
                </a:outerShdw>
              </a:effectLst>
            </a:endParaRPr>
          </a:p>
        </p:txBody>
      </p:sp>
      <p:sp>
        <p:nvSpPr>
          <p:cNvPr id="3" name="4 Dikdörtgen"/>
          <p:cNvSpPr/>
          <p:nvPr/>
        </p:nvSpPr>
        <p:spPr>
          <a:xfrm>
            <a:off x="0" y="0"/>
            <a:ext cx="9144000" cy="1052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4000" b="1" dirty="0">
                <a:solidFill>
                  <a:schemeClr val="tx1"/>
                </a:solidFill>
              </a:rPr>
              <a:t>GÜNAHSIZ GEÇEN HER GÜN BAYRAMDIR</a:t>
            </a:r>
          </a:p>
        </p:txBody>
      </p:sp>
    </p:spTree>
    <p:extLst>
      <p:ext uri="{BB962C8B-B14F-4D97-AF65-F5344CB8AC3E}">
        <p14:creationId xmlns:p14="http://schemas.microsoft.com/office/powerpoint/2010/main" val="19515847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Yuvarlatılmış Çapraz Köşeli Dikdörtgen"/>
          <p:cNvSpPr/>
          <p:nvPr/>
        </p:nvSpPr>
        <p:spPr>
          <a:xfrm>
            <a:off x="0" y="1052736"/>
            <a:ext cx="9144000" cy="5805264"/>
          </a:xfrm>
          <a:prstGeom prst="round2DiagRect">
            <a:avLst>
              <a:gd name="adj1" fmla="val 0"/>
              <a:gd name="adj2" fmla="val 0"/>
            </a:avLst>
          </a:prstGeom>
          <a:solidFill>
            <a:schemeClr val="accent6">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tr-TR" sz="2400" dirty="0">
                <a:solidFill>
                  <a:schemeClr val="tx1"/>
                </a:solidFill>
              </a:rPr>
              <a:t>Ramazan bayramı sabahı Melekler yollara dökülür ve Şöyle seslenirler: </a:t>
            </a:r>
            <a:endParaRPr lang="tr-TR" sz="2400" dirty="0" smtClean="0">
              <a:solidFill>
                <a:schemeClr val="tx1"/>
              </a:solidFill>
            </a:endParaRPr>
          </a:p>
          <a:p>
            <a:pPr algn="just"/>
            <a:r>
              <a:rPr lang="tr-TR" sz="2800" b="1" dirty="0" smtClean="0">
                <a:solidFill>
                  <a:srgbClr val="FF0000"/>
                </a:solidFill>
              </a:rPr>
              <a:t>“</a:t>
            </a:r>
            <a:r>
              <a:rPr lang="tr-TR" sz="2800" b="1" dirty="0">
                <a:solidFill>
                  <a:srgbClr val="FF0000"/>
                </a:solidFill>
              </a:rPr>
              <a:t>Ey Müslümanlar topluluğu! </a:t>
            </a:r>
            <a:endParaRPr lang="tr-TR" sz="2800" b="1" dirty="0" smtClean="0">
              <a:solidFill>
                <a:srgbClr val="FF0000"/>
              </a:solidFill>
            </a:endParaRPr>
          </a:p>
          <a:p>
            <a:pPr algn="just"/>
            <a:r>
              <a:rPr lang="tr-TR" sz="2800" b="1" dirty="0" smtClean="0">
                <a:solidFill>
                  <a:srgbClr val="FF0000"/>
                </a:solidFill>
              </a:rPr>
              <a:t>Keremi </a:t>
            </a:r>
            <a:r>
              <a:rPr lang="tr-TR" sz="2800" b="1" dirty="0">
                <a:solidFill>
                  <a:srgbClr val="FF0000"/>
                </a:solidFill>
              </a:rPr>
              <a:t>bol olan Rabbinizin rahmetine koşunuz. O, bol iyilik ve ihsanda bulunur. Sonra onlara bol bol mükâfatlar verilir. </a:t>
            </a:r>
            <a:endParaRPr lang="tr-TR" sz="2800" b="1" dirty="0" smtClean="0">
              <a:solidFill>
                <a:srgbClr val="FF0000"/>
              </a:solidFill>
            </a:endParaRPr>
          </a:p>
          <a:p>
            <a:pPr algn="just"/>
            <a:r>
              <a:rPr lang="tr-TR" sz="2800" b="1" dirty="0" smtClean="0">
                <a:solidFill>
                  <a:srgbClr val="002060"/>
                </a:solidFill>
              </a:rPr>
              <a:t>Siz</a:t>
            </a:r>
            <a:r>
              <a:rPr lang="tr-TR" sz="2800" b="1" dirty="0">
                <a:solidFill>
                  <a:srgbClr val="002060"/>
                </a:solidFill>
              </a:rPr>
              <a:t>, gece ibadetle </a:t>
            </a:r>
            <a:r>
              <a:rPr lang="tr-TR" sz="2800" b="1" dirty="0" err="1">
                <a:solidFill>
                  <a:srgbClr val="002060"/>
                </a:solidFill>
              </a:rPr>
              <a:t>emr</a:t>
            </a:r>
            <a:r>
              <a:rPr lang="tr-TR" sz="2800" b="1" dirty="0">
                <a:solidFill>
                  <a:srgbClr val="002060"/>
                </a:solidFill>
              </a:rPr>
              <a:t> olundunuz ve yerine getirdiniz. </a:t>
            </a:r>
            <a:endParaRPr lang="tr-TR" sz="2800" b="1" dirty="0" smtClean="0">
              <a:solidFill>
                <a:srgbClr val="002060"/>
              </a:solidFill>
            </a:endParaRPr>
          </a:p>
          <a:p>
            <a:pPr algn="just"/>
            <a:r>
              <a:rPr lang="tr-TR" sz="2800" b="1" dirty="0" smtClean="0">
                <a:solidFill>
                  <a:srgbClr val="0070C0"/>
                </a:solidFill>
              </a:rPr>
              <a:t>Gündüz </a:t>
            </a:r>
            <a:r>
              <a:rPr lang="tr-TR" sz="2800" b="1" dirty="0">
                <a:solidFill>
                  <a:srgbClr val="0070C0"/>
                </a:solidFill>
              </a:rPr>
              <a:t>oruç tutmakla </a:t>
            </a:r>
            <a:r>
              <a:rPr lang="tr-TR" sz="2800" b="1" dirty="0" err="1">
                <a:solidFill>
                  <a:srgbClr val="0070C0"/>
                </a:solidFill>
              </a:rPr>
              <a:t>emr</a:t>
            </a:r>
            <a:r>
              <a:rPr lang="tr-TR" sz="2800" b="1" dirty="0">
                <a:solidFill>
                  <a:srgbClr val="0070C0"/>
                </a:solidFill>
              </a:rPr>
              <a:t> olundunuz orucu tuttunuz. </a:t>
            </a:r>
            <a:endParaRPr lang="tr-TR" sz="2800" b="1" dirty="0" smtClean="0">
              <a:solidFill>
                <a:srgbClr val="0070C0"/>
              </a:solidFill>
            </a:endParaRPr>
          </a:p>
          <a:p>
            <a:pPr algn="just"/>
            <a:r>
              <a:rPr lang="tr-TR" sz="2800" b="1" dirty="0" smtClean="0">
                <a:solidFill>
                  <a:srgbClr val="00B050"/>
                </a:solidFill>
              </a:rPr>
              <a:t>Rabbinize </a:t>
            </a:r>
            <a:r>
              <a:rPr lang="tr-TR" sz="2800" b="1" dirty="0">
                <a:solidFill>
                  <a:srgbClr val="00B050"/>
                </a:solidFill>
              </a:rPr>
              <a:t>itaat ediniz, mükâfatınızı alınız.” </a:t>
            </a:r>
            <a:endParaRPr lang="tr-TR" sz="2800" b="1" dirty="0" smtClean="0">
              <a:solidFill>
                <a:srgbClr val="00B050"/>
              </a:solidFill>
            </a:endParaRPr>
          </a:p>
          <a:p>
            <a:pPr algn="just"/>
            <a:endParaRPr lang="tr-TR" sz="2400" dirty="0">
              <a:solidFill>
                <a:schemeClr val="tx1"/>
              </a:solidFill>
            </a:endParaRPr>
          </a:p>
          <a:p>
            <a:pPr algn="just"/>
            <a:r>
              <a:rPr lang="tr-TR" sz="2400" dirty="0" smtClean="0">
                <a:solidFill>
                  <a:schemeClr val="tx1"/>
                </a:solidFill>
              </a:rPr>
              <a:t>Yine </a:t>
            </a:r>
            <a:r>
              <a:rPr lang="tr-TR" sz="2400" dirty="0">
                <a:solidFill>
                  <a:schemeClr val="tx1"/>
                </a:solidFill>
              </a:rPr>
              <a:t>bayram namazı kılındıktan sonra bir münadi şöyle seslenir: </a:t>
            </a:r>
            <a:endParaRPr lang="tr-TR" sz="2400" dirty="0" smtClean="0">
              <a:solidFill>
                <a:schemeClr val="tx1"/>
              </a:solidFill>
            </a:endParaRPr>
          </a:p>
          <a:p>
            <a:pPr algn="just"/>
            <a:r>
              <a:rPr lang="tr-TR" sz="2600" dirty="0" smtClean="0">
                <a:solidFill>
                  <a:srgbClr val="7030A0"/>
                </a:solidFill>
              </a:rPr>
              <a:t>“</a:t>
            </a:r>
            <a:r>
              <a:rPr lang="tr-TR" sz="2600" b="1" dirty="0">
                <a:solidFill>
                  <a:srgbClr val="7030A0"/>
                </a:solidFill>
              </a:rPr>
              <a:t>Dikkat ediniz, müjde size! </a:t>
            </a:r>
            <a:endParaRPr lang="tr-TR" sz="2600" b="1" dirty="0" smtClean="0">
              <a:solidFill>
                <a:srgbClr val="7030A0"/>
              </a:solidFill>
            </a:endParaRPr>
          </a:p>
          <a:p>
            <a:pPr algn="just"/>
            <a:r>
              <a:rPr lang="tr-TR" sz="2600" b="1" dirty="0" smtClean="0">
                <a:solidFill>
                  <a:srgbClr val="7030A0"/>
                </a:solidFill>
              </a:rPr>
              <a:t>Rabbiniz </a:t>
            </a:r>
            <a:r>
              <a:rPr lang="tr-TR" sz="2600" b="1" dirty="0">
                <a:solidFill>
                  <a:srgbClr val="7030A0"/>
                </a:solidFill>
              </a:rPr>
              <a:t>sizi bağışladı, evlerinize doğru ermiş olarak dönünüz. </a:t>
            </a:r>
            <a:endParaRPr lang="tr-TR" sz="2600" b="1" dirty="0" smtClean="0">
              <a:solidFill>
                <a:srgbClr val="7030A0"/>
              </a:solidFill>
            </a:endParaRPr>
          </a:p>
          <a:p>
            <a:pPr algn="just"/>
            <a:r>
              <a:rPr lang="tr-TR" sz="2600" b="1" dirty="0" smtClean="0">
                <a:solidFill>
                  <a:srgbClr val="7030A0"/>
                </a:solidFill>
              </a:rPr>
              <a:t>Bu </a:t>
            </a:r>
            <a:r>
              <a:rPr lang="tr-TR" sz="2600" b="1" dirty="0">
                <a:solidFill>
                  <a:srgbClr val="7030A0"/>
                </a:solidFill>
              </a:rPr>
              <a:t>gün sema âleminde mükâfat günü olarak ilan edildi</a:t>
            </a:r>
            <a:r>
              <a:rPr lang="tr-TR" sz="2600" dirty="0">
                <a:solidFill>
                  <a:srgbClr val="7030A0"/>
                </a:solidFill>
              </a:rPr>
              <a:t>” </a:t>
            </a:r>
            <a:endParaRPr lang="tr-TR" sz="2600" dirty="0" smtClean="0">
              <a:solidFill>
                <a:srgbClr val="7030A0"/>
              </a:solidFill>
            </a:endParaRPr>
          </a:p>
          <a:p>
            <a:pPr algn="just"/>
            <a:r>
              <a:rPr lang="tr-TR" sz="1600" dirty="0" smtClean="0">
                <a:solidFill>
                  <a:schemeClr val="tx1"/>
                </a:solidFill>
              </a:rPr>
              <a:t>(</a:t>
            </a:r>
            <a:r>
              <a:rPr lang="tr-TR" sz="1600" dirty="0">
                <a:solidFill>
                  <a:schemeClr val="tx1"/>
                </a:solidFill>
              </a:rPr>
              <a:t>Et </a:t>
            </a:r>
            <a:r>
              <a:rPr lang="tr-TR" sz="1600" dirty="0" err="1">
                <a:solidFill>
                  <a:schemeClr val="tx1"/>
                </a:solidFill>
              </a:rPr>
              <a:t>Tergib</a:t>
            </a:r>
            <a:r>
              <a:rPr lang="tr-TR" sz="1600" dirty="0">
                <a:solidFill>
                  <a:schemeClr val="tx1"/>
                </a:solidFill>
              </a:rPr>
              <a:t> Ve </a:t>
            </a:r>
            <a:r>
              <a:rPr lang="tr-TR" sz="1600" dirty="0" err="1">
                <a:solidFill>
                  <a:schemeClr val="tx1"/>
                </a:solidFill>
              </a:rPr>
              <a:t>Terhip</a:t>
            </a:r>
            <a:r>
              <a:rPr lang="tr-TR" sz="1600" dirty="0">
                <a:solidFill>
                  <a:schemeClr val="tx1"/>
                </a:solidFill>
              </a:rPr>
              <a:t>, </a:t>
            </a:r>
            <a:r>
              <a:rPr lang="tr-TR" sz="1600" dirty="0" err="1">
                <a:solidFill>
                  <a:schemeClr val="tx1"/>
                </a:solidFill>
              </a:rPr>
              <a:t>Tac</a:t>
            </a:r>
            <a:r>
              <a:rPr lang="tr-TR" sz="1600" dirty="0">
                <a:solidFill>
                  <a:schemeClr val="tx1"/>
                </a:solidFill>
              </a:rPr>
              <a:t> 2/332,)</a:t>
            </a:r>
            <a:endParaRPr lang="tr-TR" sz="2000" b="1" dirty="0">
              <a:solidFill>
                <a:schemeClr val="tx1"/>
              </a:solidFill>
              <a:effectLst>
                <a:outerShdw blurRad="38100" dist="38100" dir="2700000" algn="tl">
                  <a:srgbClr val="000000">
                    <a:alpha val="43137"/>
                  </a:srgbClr>
                </a:outerShdw>
              </a:effectLst>
            </a:endParaRPr>
          </a:p>
        </p:txBody>
      </p:sp>
      <p:sp>
        <p:nvSpPr>
          <p:cNvPr id="3" name="4 Dikdörtgen"/>
          <p:cNvSpPr/>
          <p:nvPr/>
        </p:nvSpPr>
        <p:spPr>
          <a:xfrm>
            <a:off x="0" y="0"/>
            <a:ext cx="9144000" cy="1052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800" b="1" dirty="0" smtClean="0">
                <a:solidFill>
                  <a:schemeClr val="tx1"/>
                </a:solidFill>
              </a:rPr>
              <a:t>BAYRAM SABAHINDA MELEKLER</a:t>
            </a:r>
            <a:endParaRPr lang="tr-TR" sz="4800" b="1" dirty="0">
              <a:solidFill>
                <a:schemeClr val="tx1"/>
              </a:solidFill>
            </a:endParaRPr>
          </a:p>
        </p:txBody>
      </p:sp>
    </p:spTree>
    <p:extLst>
      <p:ext uri="{BB962C8B-B14F-4D97-AF65-F5344CB8AC3E}">
        <p14:creationId xmlns:p14="http://schemas.microsoft.com/office/powerpoint/2010/main" val="4659326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ŞİMŞEKLER GİF ile ilgili görsel sonucu"/>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360" y="908720"/>
            <a:ext cx="9161360" cy="5949279"/>
          </a:xfrm>
          <a:prstGeom prst="rect">
            <a:avLst/>
          </a:prstGeom>
          <a:noFill/>
          <a:extLst>
            <a:ext uri="{909E8E84-426E-40DD-AFC4-6F175D3DCCD1}">
              <a14:hiddenFill xmlns:a14="http://schemas.microsoft.com/office/drawing/2010/main">
                <a:solidFill>
                  <a:srgbClr val="FFFFFF"/>
                </a:solidFill>
              </a14:hiddenFill>
            </a:ext>
          </a:extLst>
        </p:spPr>
      </p:pic>
      <p:sp>
        <p:nvSpPr>
          <p:cNvPr id="4" name="3 Yuvarlatılmış Çapraz Köşeli Dikdörtgen"/>
          <p:cNvSpPr/>
          <p:nvPr/>
        </p:nvSpPr>
        <p:spPr>
          <a:xfrm>
            <a:off x="0" y="1052736"/>
            <a:ext cx="9144000" cy="5805264"/>
          </a:xfrm>
          <a:prstGeom prst="round2DiagRect">
            <a:avLst>
              <a:gd name="adj1" fmla="val 0"/>
              <a:gd name="adj2" fmla="val 0"/>
            </a:avLst>
          </a:prstGeom>
          <a:solidFill>
            <a:schemeClr val="accent6">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tr-TR" sz="2800" dirty="0">
                <a:solidFill>
                  <a:schemeClr val="bg1"/>
                </a:solidFill>
              </a:rPr>
              <a:t>Peygamberimiz (SAV) şöyle buyuruyor:</a:t>
            </a:r>
          </a:p>
          <a:p>
            <a:pPr algn="just"/>
            <a:r>
              <a:rPr lang="tr-TR" sz="2800" dirty="0">
                <a:solidFill>
                  <a:schemeClr val="bg1"/>
                </a:solidFill>
              </a:rPr>
              <a:t>“Her bayram gecesinde Şeytan </a:t>
            </a:r>
            <a:r>
              <a:rPr lang="tr-TR" sz="2800" dirty="0" err="1">
                <a:solidFill>
                  <a:schemeClr val="bg1"/>
                </a:solidFill>
              </a:rPr>
              <a:t>feryad</a:t>
            </a:r>
            <a:r>
              <a:rPr lang="tr-TR" sz="2800" dirty="0">
                <a:solidFill>
                  <a:schemeClr val="bg1"/>
                </a:solidFill>
              </a:rPr>
              <a:t> </a:t>
            </a:r>
            <a:r>
              <a:rPr lang="tr-TR" sz="2800" dirty="0" smtClean="0">
                <a:solidFill>
                  <a:schemeClr val="bg1"/>
                </a:solidFill>
              </a:rPr>
              <a:t>eder, </a:t>
            </a:r>
          </a:p>
          <a:p>
            <a:pPr algn="just"/>
            <a:r>
              <a:rPr lang="tr-TR" sz="2800" dirty="0" smtClean="0">
                <a:solidFill>
                  <a:schemeClr val="bg1"/>
                </a:solidFill>
              </a:rPr>
              <a:t>Adamları </a:t>
            </a:r>
            <a:r>
              <a:rPr lang="tr-TR" sz="2800" dirty="0">
                <a:solidFill>
                  <a:schemeClr val="bg1"/>
                </a:solidFill>
              </a:rPr>
              <a:t>ona: </a:t>
            </a:r>
            <a:r>
              <a:rPr lang="tr-TR" sz="2800" b="1" dirty="0">
                <a:solidFill>
                  <a:srgbClr val="FF0000"/>
                </a:solidFill>
              </a:rPr>
              <a:t>“Sana ne oldu, seni öfkelendiren şey nedir? Senin bu bağırmandan biz çok müteessir oluyoruz” </a:t>
            </a:r>
            <a:r>
              <a:rPr lang="tr-TR" sz="2800" dirty="0">
                <a:solidFill>
                  <a:schemeClr val="tx1"/>
                </a:solidFill>
              </a:rPr>
              <a:t>derler. </a:t>
            </a:r>
            <a:endParaRPr lang="tr-TR" sz="2800" dirty="0" smtClean="0">
              <a:solidFill>
                <a:schemeClr val="tx1"/>
              </a:solidFill>
            </a:endParaRPr>
          </a:p>
          <a:p>
            <a:pPr algn="just"/>
            <a:r>
              <a:rPr lang="tr-TR" sz="2800" dirty="0" smtClean="0">
                <a:solidFill>
                  <a:schemeClr val="tx1"/>
                </a:solidFill>
              </a:rPr>
              <a:t>Şeytan</a:t>
            </a:r>
            <a:r>
              <a:rPr lang="tr-TR" sz="2800" dirty="0">
                <a:solidFill>
                  <a:schemeClr val="tx1"/>
                </a:solidFill>
              </a:rPr>
              <a:t>: </a:t>
            </a:r>
            <a:r>
              <a:rPr lang="tr-TR" sz="3200" b="1" dirty="0">
                <a:solidFill>
                  <a:schemeClr val="bg1"/>
                </a:solidFill>
              </a:rPr>
              <a:t>“Bir şey yok. Ama Allah Ümmet-i Muhammed’i bu gece af ve mağfiret etti.</a:t>
            </a:r>
            <a:r>
              <a:rPr lang="tr-TR" sz="2800" b="1" dirty="0">
                <a:solidFill>
                  <a:schemeClr val="bg1"/>
                </a:solidFill>
              </a:rPr>
              <a:t> </a:t>
            </a:r>
            <a:r>
              <a:rPr lang="tr-TR" sz="3200" b="1" dirty="0">
                <a:solidFill>
                  <a:srgbClr val="FFFF00"/>
                </a:solidFill>
              </a:rPr>
              <a:t>Size düşen görev, bunları lezzet, şehvet ve içki ile meşgul etmenizdir. Ta ki, Allah onlara </a:t>
            </a:r>
            <a:r>
              <a:rPr lang="tr-TR" sz="3200" b="1" dirty="0" err="1">
                <a:solidFill>
                  <a:srgbClr val="FFFF00"/>
                </a:solidFill>
              </a:rPr>
              <a:t>buğz</a:t>
            </a:r>
            <a:r>
              <a:rPr lang="tr-TR" sz="3200" b="1" dirty="0">
                <a:solidFill>
                  <a:srgbClr val="FFFF00"/>
                </a:solidFill>
              </a:rPr>
              <a:t> edinceye kadar” </a:t>
            </a:r>
            <a:r>
              <a:rPr lang="tr-TR" sz="2800" dirty="0">
                <a:solidFill>
                  <a:schemeClr val="tx1"/>
                </a:solidFill>
              </a:rPr>
              <a:t>der.</a:t>
            </a:r>
            <a:endParaRPr lang="tr-TR" sz="2400" b="1" dirty="0">
              <a:solidFill>
                <a:schemeClr val="tx1"/>
              </a:solidFill>
              <a:effectLst>
                <a:outerShdw blurRad="38100" dist="38100" dir="2700000" algn="tl">
                  <a:srgbClr val="000000">
                    <a:alpha val="43137"/>
                  </a:srgbClr>
                </a:outerShdw>
              </a:effectLst>
            </a:endParaRPr>
          </a:p>
        </p:txBody>
      </p:sp>
      <p:sp>
        <p:nvSpPr>
          <p:cNvPr id="3" name="4 Dikdörtgen"/>
          <p:cNvSpPr/>
          <p:nvPr/>
        </p:nvSpPr>
        <p:spPr>
          <a:xfrm>
            <a:off x="0" y="0"/>
            <a:ext cx="9144000" cy="1052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200" b="1" dirty="0" smtClean="0">
                <a:solidFill>
                  <a:schemeClr val="tx1"/>
                </a:solidFill>
              </a:rPr>
              <a:t>ŞEYTAN FERYAD EDER</a:t>
            </a:r>
            <a:endParaRPr lang="tr-TR" sz="7200" b="1" dirty="0">
              <a:solidFill>
                <a:schemeClr val="tx1"/>
              </a:solidFill>
            </a:endParaRPr>
          </a:p>
        </p:txBody>
      </p:sp>
    </p:spTree>
    <p:extLst>
      <p:ext uri="{BB962C8B-B14F-4D97-AF65-F5344CB8AC3E}">
        <p14:creationId xmlns:p14="http://schemas.microsoft.com/office/powerpoint/2010/main" val="40621980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şavşat müftülüğü\Desktop\ramazan\RAMAZAN_by_Elia_Sty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3796"/>
            <a:ext cx="9144000" cy="5724204"/>
          </a:xfrm>
          <a:prstGeom prst="rect">
            <a:avLst/>
          </a:prstGeom>
          <a:noFill/>
          <a:extLst>
            <a:ext uri="{909E8E84-426E-40DD-AFC4-6F175D3DCCD1}">
              <a14:hiddenFill xmlns:a14="http://schemas.microsoft.com/office/drawing/2010/main">
                <a:solidFill>
                  <a:srgbClr val="FFFFFF"/>
                </a:solidFill>
              </a14:hiddenFill>
            </a:ext>
          </a:extLst>
        </p:spPr>
      </p:pic>
      <p:sp>
        <p:nvSpPr>
          <p:cNvPr id="4" name="3 Yuvarlatılmış Çapraz Köşeli Dikdörtgen"/>
          <p:cNvSpPr/>
          <p:nvPr/>
        </p:nvSpPr>
        <p:spPr>
          <a:xfrm>
            <a:off x="251520" y="1340768"/>
            <a:ext cx="8568952" cy="4176464"/>
          </a:xfrm>
          <a:prstGeom prst="round2DiagRect">
            <a:avLst>
              <a:gd name="adj1" fmla="val 0"/>
              <a:gd name="adj2" fmla="val 0"/>
            </a:avLst>
          </a:prstGeom>
          <a:solidFill>
            <a:schemeClr val="accent6">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9600" b="1" spc="50" dirty="0" smtClean="0">
                <a:ln w="9525" cmpd="sng">
                  <a:solidFill>
                    <a:schemeClr val="accent1"/>
                  </a:solidFill>
                  <a:prstDash val="solid"/>
                </a:ln>
                <a:solidFill>
                  <a:srgbClr val="70AD47">
                    <a:tint val="1000"/>
                  </a:srgbClr>
                </a:solidFill>
                <a:effectLst>
                  <a:glow rad="38100">
                    <a:schemeClr val="accent1">
                      <a:alpha val="40000"/>
                    </a:schemeClr>
                  </a:glow>
                </a:effectLst>
              </a:rPr>
              <a:t>MİSAFİR </a:t>
            </a:r>
            <a:r>
              <a:rPr lang="tr-TR" sz="115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BEREKTİYLE </a:t>
            </a:r>
            <a:r>
              <a:rPr lang="tr-TR" sz="9600" b="1" spc="50" dirty="0" smtClean="0">
                <a:ln w="9525" cmpd="sng">
                  <a:solidFill>
                    <a:schemeClr val="accent1"/>
                  </a:solidFill>
                  <a:prstDash val="solid"/>
                </a:ln>
                <a:solidFill>
                  <a:srgbClr val="70AD47">
                    <a:tint val="1000"/>
                  </a:srgbClr>
                </a:solidFill>
                <a:effectLst>
                  <a:glow rad="38100">
                    <a:schemeClr val="accent1">
                      <a:alpha val="40000"/>
                    </a:schemeClr>
                  </a:glow>
                </a:effectLst>
              </a:rPr>
              <a:t>GELİR</a:t>
            </a:r>
            <a:endParaRPr lang="tr-TR" sz="9600" b="1" dirty="0" smtClean="0">
              <a:solidFill>
                <a:srgbClr val="FF0000"/>
              </a:solidFill>
              <a:effectLst>
                <a:outerShdw blurRad="38100" dist="38100" dir="2700000" algn="tl">
                  <a:srgbClr val="000000">
                    <a:alpha val="43137"/>
                  </a:srgbClr>
                </a:outerShdw>
              </a:effectLst>
            </a:endParaRPr>
          </a:p>
        </p:txBody>
      </p:sp>
      <p:sp>
        <p:nvSpPr>
          <p:cNvPr id="3" name="4 Dikdörtgen"/>
          <p:cNvSpPr/>
          <p:nvPr/>
        </p:nvSpPr>
        <p:spPr>
          <a:xfrm>
            <a:off x="0" y="0"/>
            <a:ext cx="9144000" cy="1124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b="1" dirty="0" smtClean="0">
                <a:solidFill>
                  <a:schemeClr val="tx1"/>
                </a:solidFill>
                <a:effectLst>
                  <a:outerShdw blurRad="38100" dist="38100" dir="2700000" algn="tl">
                    <a:srgbClr val="000000">
                      <a:alpha val="43137"/>
                    </a:srgbClr>
                  </a:outerShdw>
                </a:effectLst>
              </a:rPr>
              <a:t>11 AYIN SULTANI RAMAZAN MİSAFİRİMİZDİR</a:t>
            </a:r>
            <a:endParaRPr lang="tr-TR" sz="36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918229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7 Yuvarlatılmış Dikdörtgen"/>
          <p:cNvSpPr/>
          <p:nvPr/>
        </p:nvSpPr>
        <p:spPr>
          <a:xfrm>
            <a:off x="107504" y="142852"/>
            <a:ext cx="8072494" cy="392933"/>
          </a:xfrm>
          <a:prstGeom prst="roundRect">
            <a:avLst/>
          </a:prstGeom>
          <a:ln>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1. KUR’AN RAMAZAN AYI’NDA İNMEYE BAŞLAMIŞTIR</a:t>
            </a:r>
          </a:p>
        </p:txBody>
      </p:sp>
      <p:sp>
        <p:nvSpPr>
          <p:cNvPr id="19" name="18 Yuvarlatılmış Dikdörtgen"/>
          <p:cNvSpPr/>
          <p:nvPr/>
        </p:nvSpPr>
        <p:spPr>
          <a:xfrm>
            <a:off x="107504" y="642918"/>
            <a:ext cx="8072494" cy="392933"/>
          </a:xfrm>
          <a:prstGeom prst="roundRect">
            <a:avLst/>
          </a:prstGeom>
          <a:solidFill>
            <a:srgbClr val="FF0000"/>
          </a:solidFill>
          <a:ln>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2. FARZ OLAN ORUÇ RAMAZAN AYI’NDA TUTULUR</a:t>
            </a:r>
          </a:p>
        </p:txBody>
      </p:sp>
      <p:sp>
        <p:nvSpPr>
          <p:cNvPr id="20" name="19 Yuvarlatılmış Dikdörtgen"/>
          <p:cNvSpPr/>
          <p:nvPr/>
        </p:nvSpPr>
        <p:spPr>
          <a:xfrm>
            <a:off x="107504" y="1142984"/>
            <a:ext cx="8072494" cy="392933"/>
          </a:xfrm>
          <a:prstGeom prst="roundRect">
            <a:avLst/>
          </a:prstGeom>
          <a:solidFill>
            <a:srgbClr val="FFC000"/>
          </a:solidFill>
          <a:ln>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3. BİN AYDAN KIYMETLİOLAN KADİR GECESİ RAMAZAN’DADIR</a:t>
            </a:r>
          </a:p>
        </p:txBody>
      </p:sp>
      <p:sp>
        <p:nvSpPr>
          <p:cNvPr id="21" name="20 Yuvarlatılmış Dikdörtgen"/>
          <p:cNvSpPr/>
          <p:nvPr/>
        </p:nvSpPr>
        <p:spPr>
          <a:xfrm>
            <a:off x="107504" y="1678745"/>
            <a:ext cx="8072494" cy="392933"/>
          </a:xfrm>
          <a:prstGeom prst="roundRect">
            <a:avLst/>
          </a:prstGeom>
          <a:solidFill>
            <a:srgbClr val="92D050"/>
          </a:solidFill>
          <a:ln>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4. TERAVİH NAMAZI RAMAZAN AYINDA KILINIR</a:t>
            </a:r>
          </a:p>
        </p:txBody>
      </p:sp>
      <p:sp>
        <p:nvSpPr>
          <p:cNvPr id="22" name="21 Yuvarlatılmış Dikdörtgen"/>
          <p:cNvSpPr/>
          <p:nvPr/>
        </p:nvSpPr>
        <p:spPr>
          <a:xfrm>
            <a:off x="107504" y="2214554"/>
            <a:ext cx="8072494" cy="535809"/>
          </a:xfrm>
          <a:prstGeom prst="roundRect">
            <a:avLst/>
          </a:prstGeom>
          <a:solidFill>
            <a:srgbClr val="00B0F0"/>
          </a:solidFill>
          <a:ln>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5. RAMAZAN AYINDA CENNET KAPILARI AÇILIR, CEHENNEM KAPILARI KAPANIR, ŞEYTANLAR ZİNCİRE VURULUR</a:t>
            </a:r>
          </a:p>
        </p:txBody>
      </p:sp>
      <p:sp>
        <p:nvSpPr>
          <p:cNvPr id="24" name="23 Yuvarlatılmış Dikdörtgen"/>
          <p:cNvSpPr/>
          <p:nvPr/>
        </p:nvSpPr>
        <p:spPr>
          <a:xfrm>
            <a:off x="107504" y="2893191"/>
            <a:ext cx="8072494" cy="392933"/>
          </a:xfrm>
          <a:prstGeom prst="roundRect">
            <a:avLst/>
          </a:prstGeom>
          <a:solidFill>
            <a:srgbClr val="7030A0"/>
          </a:solidFill>
          <a:ln>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6. RAMAZAN’I İHYA EDENLERİN GÜNAHLARI BAĞIŞLANIR</a:t>
            </a:r>
          </a:p>
        </p:txBody>
      </p:sp>
      <p:sp>
        <p:nvSpPr>
          <p:cNvPr id="25" name="24 Yuvarlatılmış Dikdörtgen"/>
          <p:cNvSpPr/>
          <p:nvPr/>
        </p:nvSpPr>
        <p:spPr>
          <a:xfrm>
            <a:off x="107504" y="3393257"/>
            <a:ext cx="8072494" cy="392933"/>
          </a:xfrm>
          <a:prstGeom prst="roundRect">
            <a:avLst/>
          </a:prstGeom>
          <a:solidFill>
            <a:schemeClr val="accent6">
              <a:lumMod val="50000"/>
            </a:schemeClr>
          </a:solidFill>
          <a:ln>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7. RAMAZAN’DA SEVAPLAR </a:t>
            </a:r>
            <a:r>
              <a:rPr lang="tr-TR" sz="20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KAT KAT </a:t>
            </a:r>
            <a:r>
              <a:rPr lang="tr-TR"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YAZILMAKTADIR</a:t>
            </a:r>
          </a:p>
        </p:txBody>
      </p:sp>
      <p:sp>
        <p:nvSpPr>
          <p:cNvPr id="26" name="25 Yuvarlatılmış Dikdörtgen"/>
          <p:cNvSpPr/>
          <p:nvPr/>
        </p:nvSpPr>
        <p:spPr>
          <a:xfrm>
            <a:off x="107504" y="3857628"/>
            <a:ext cx="8072494" cy="392933"/>
          </a:xfrm>
          <a:prstGeom prst="roundRect">
            <a:avLst/>
          </a:prstGeom>
          <a:solidFill>
            <a:schemeClr val="accent6">
              <a:lumMod val="75000"/>
            </a:schemeClr>
          </a:solidFill>
          <a:ln>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8. RAMAZAN MUKABELE AYIDIR</a:t>
            </a:r>
          </a:p>
        </p:txBody>
      </p:sp>
      <p:sp>
        <p:nvSpPr>
          <p:cNvPr id="27" name="26 Yuvarlatılmış Dikdörtgen"/>
          <p:cNvSpPr/>
          <p:nvPr/>
        </p:nvSpPr>
        <p:spPr>
          <a:xfrm>
            <a:off x="107504" y="4357694"/>
            <a:ext cx="8072494" cy="392933"/>
          </a:xfrm>
          <a:prstGeom prst="roundRect">
            <a:avLst/>
          </a:prstGeom>
          <a:solidFill>
            <a:schemeClr val="accent3">
              <a:lumMod val="60000"/>
              <a:lumOff val="40000"/>
            </a:schemeClr>
          </a:solidFill>
          <a:ln>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9. İ’TİKAF İBADETİ RAMAZAN AYINDA GERÇEKLEŞTİRİLİR</a:t>
            </a:r>
          </a:p>
        </p:txBody>
      </p:sp>
      <p:sp>
        <p:nvSpPr>
          <p:cNvPr id="28" name="27 Yuvarlatılmış Dikdörtgen"/>
          <p:cNvSpPr/>
          <p:nvPr/>
        </p:nvSpPr>
        <p:spPr>
          <a:xfrm>
            <a:off x="107504" y="4857760"/>
            <a:ext cx="8072494" cy="392933"/>
          </a:xfrm>
          <a:prstGeom prst="roundRect">
            <a:avLst/>
          </a:prstGeom>
          <a:solidFill>
            <a:srgbClr val="C00000"/>
          </a:solidFill>
          <a:ln>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10. FİTRE (SADAKA-İ FITR) RAMAZAN AYINA MAHSUSTUR</a:t>
            </a:r>
          </a:p>
        </p:txBody>
      </p:sp>
      <p:sp>
        <p:nvSpPr>
          <p:cNvPr id="29" name="28 Yuvarlatılmış Dikdörtgen"/>
          <p:cNvSpPr/>
          <p:nvPr/>
        </p:nvSpPr>
        <p:spPr>
          <a:xfrm>
            <a:off x="107504" y="5357826"/>
            <a:ext cx="8072494" cy="392933"/>
          </a:xfrm>
          <a:prstGeom prst="roundRect">
            <a:avLst/>
          </a:prstGeom>
          <a:solidFill>
            <a:schemeClr val="bg1">
              <a:lumMod val="75000"/>
            </a:schemeClr>
          </a:solidFill>
          <a:ln>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11. PEYGAMBERLİK RAMAZAN AYINDA VERİLMİŞTİR</a:t>
            </a:r>
          </a:p>
        </p:txBody>
      </p:sp>
      <p:sp>
        <p:nvSpPr>
          <p:cNvPr id="30" name="29 Yuvarlatılmış Dikdörtgen"/>
          <p:cNvSpPr/>
          <p:nvPr/>
        </p:nvSpPr>
        <p:spPr>
          <a:xfrm>
            <a:off x="107504" y="5857892"/>
            <a:ext cx="8072494" cy="392933"/>
          </a:xfrm>
          <a:prstGeom prst="roundRect">
            <a:avLst/>
          </a:prstGeom>
          <a:solidFill>
            <a:schemeClr val="accent2">
              <a:lumMod val="60000"/>
              <a:lumOff val="40000"/>
            </a:schemeClr>
          </a:solidFill>
          <a:ln>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12. RAMAZAN SABIR </a:t>
            </a:r>
            <a:r>
              <a:rPr lang="tr-TR" sz="20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AYIDIR</a:t>
            </a:r>
            <a:endParaRPr lang="tr-TR"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1" name="30 Yuvarlatılmış Dikdörtgen"/>
          <p:cNvSpPr/>
          <p:nvPr/>
        </p:nvSpPr>
        <p:spPr>
          <a:xfrm>
            <a:off x="107504" y="6357958"/>
            <a:ext cx="8072494" cy="357190"/>
          </a:xfrm>
          <a:prstGeom prst="roundRect">
            <a:avLst/>
          </a:prstGeom>
          <a:solidFill>
            <a:schemeClr val="accent4">
              <a:lumMod val="60000"/>
              <a:lumOff val="40000"/>
            </a:schemeClr>
          </a:solidFill>
          <a:ln>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13. RAMAZAN HER ŞEYİ </a:t>
            </a:r>
            <a:r>
              <a:rPr lang="tr-TR" sz="20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PAYLAŞMA VE İYİLİK </a:t>
            </a:r>
            <a:r>
              <a:rPr lang="tr-TR"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AYIDIR</a:t>
            </a:r>
          </a:p>
        </p:txBody>
      </p:sp>
      <p:sp>
        <p:nvSpPr>
          <p:cNvPr id="15" name="25 Yuvarlatılmış Dikdörtgen"/>
          <p:cNvSpPr/>
          <p:nvPr/>
        </p:nvSpPr>
        <p:spPr>
          <a:xfrm rot="16200000">
            <a:off x="5515918" y="3232546"/>
            <a:ext cx="6858025" cy="392933"/>
          </a:xfrm>
          <a:prstGeom prst="roundRect">
            <a:avLst/>
          </a:prstGeom>
          <a:solidFill>
            <a:schemeClr val="accent6">
              <a:lumMod val="75000"/>
            </a:schemeClr>
          </a:solidFill>
          <a:ln>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0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15. </a:t>
            </a:r>
            <a:r>
              <a:rPr lang="tr-TR"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RAMAZAN </a:t>
            </a:r>
            <a:r>
              <a:rPr lang="tr-TR" sz="20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ÜMMETİ MUHAMMED’İN AYIDIR</a:t>
            </a:r>
            <a:endParaRPr lang="tr-TR"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6" name="30 Yuvarlatılmış Dikdörtgen"/>
          <p:cNvSpPr/>
          <p:nvPr/>
        </p:nvSpPr>
        <p:spPr>
          <a:xfrm rot="16200000">
            <a:off x="5068848" y="3250417"/>
            <a:ext cx="6858025" cy="357190"/>
          </a:xfrm>
          <a:prstGeom prst="roundRect">
            <a:avLst/>
          </a:prstGeom>
          <a:solidFill>
            <a:schemeClr val="accent4">
              <a:lumMod val="60000"/>
              <a:lumOff val="40000"/>
            </a:schemeClr>
          </a:solidFill>
          <a:ln>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14. RAMAZAN İFTAR VE SAHUR BEREKETİDİR</a:t>
            </a:r>
          </a:p>
        </p:txBody>
      </p:sp>
      <p:sp>
        <p:nvSpPr>
          <p:cNvPr id="23" name="25 Yuvarlatılmış Dikdörtgen"/>
          <p:cNvSpPr/>
          <p:nvPr/>
        </p:nvSpPr>
        <p:spPr>
          <a:xfrm rot="16200000">
            <a:off x="4579814" y="3205162"/>
            <a:ext cx="6858025" cy="392933"/>
          </a:xfrm>
          <a:prstGeom prst="roundRect">
            <a:avLst/>
          </a:prstGeom>
          <a:ln/>
        </p:spPr>
        <p:style>
          <a:lnRef idx="2">
            <a:schemeClr val="accent2"/>
          </a:lnRef>
          <a:fillRef idx="1">
            <a:schemeClr val="lt1"/>
          </a:fillRef>
          <a:effectRef idx="0">
            <a:schemeClr val="accent2"/>
          </a:effectRef>
          <a:fontRef idx="minor">
            <a:schemeClr val="dk1"/>
          </a:fontRef>
        </p:style>
        <p:txBody>
          <a:bodyPr anchor="ctr"/>
          <a:lstStyle/>
          <a:p>
            <a:pPr fontAlgn="auto">
              <a:spcBef>
                <a:spcPts val="0"/>
              </a:spcBef>
              <a:spcAft>
                <a:spcPts val="0"/>
              </a:spcAft>
              <a:defRPr/>
            </a:pPr>
            <a:r>
              <a:rPr lang="tr-TR" sz="20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16. </a:t>
            </a:r>
            <a:r>
              <a:rPr lang="tr-TR"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RAMAZAN </a:t>
            </a:r>
            <a:r>
              <a:rPr lang="tr-TR" sz="20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TEVBE VE DUA AYIDIR</a:t>
            </a:r>
            <a:endParaRPr lang="tr-TR"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2" name="25 Yuvarlatılmış Dikdörtgen"/>
          <p:cNvSpPr/>
          <p:nvPr/>
        </p:nvSpPr>
        <p:spPr>
          <a:xfrm rot="16200000">
            <a:off x="4042865" y="3205162"/>
            <a:ext cx="6858025" cy="392933"/>
          </a:xfrm>
          <a:prstGeom prst="roundRect">
            <a:avLst/>
          </a:prstGeom>
          <a:ln/>
        </p:spPr>
        <p:style>
          <a:lnRef idx="0">
            <a:schemeClr val="accent3"/>
          </a:lnRef>
          <a:fillRef idx="3">
            <a:schemeClr val="accent3"/>
          </a:fillRef>
          <a:effectRef idx="3">
            <a:schemeClr val="accent3"/>
          </a:effectRef>
          <a:fontRef idx="minor">
            <a:schemeClr val="lt1"/>
          </a:fontRef>
        </p:style>
        <p:txBody>
          <a:bodyPr anchor="ctr"/>
          <a:lstStyle/>
          <a:p>
            <a:pPr fontAlgn="auto">
              <a:spcBef>
                <a:spcPts val="0"/>
              </a:spcBef>
              <a:spcAft>
                <a:spcPts val="0"/>
              </a:spcAft>
              <a:defRPr/>
            </a:pPr>
            <a:r>
              <a:rPr lang="tr-TR" sz="20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17. </a:t>
            </a:r>
            <a:r>
              <a:rPr lang="tr-TR"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RAMAZAN </a:t>
            </a:r>
            <a:r>
              <a:rPr lang="tr-TR" sz="20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CEHD VE CİHAD AYIDIR</a:t>
            </a:r>
            <a:endParaRPr lang="tr-TR"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3" name="25 Yuvarlatılmış Dikdörtgen"/>
          <p:cNvSpPr/>
          <p:nvPr/>
        </p:nvSpPr>
        <p:spPr>
          <a:xfrm rot="16200000">
            <a:off x="3499694" y="3205162"/>
            <a:ext cx="6858025" cy="392933"/>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fontAlgn="auto">
              <a:spcBef>
                <a:spcPts val="0"/>
              </a:spcBef>
              <a:spcAft>
                <a:spcPts val="0"/>
              </a:spcAft>
              <a:defRPr/>
            </a:pPr>
            <a:r>
              <a:rPr lang="tr-TR" sz="20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18. </a:t>
            </a:r>
            <a:r>
              <a:rPr lang="tr-TR"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RAMAZAN </a:t>
            </a:r>
            <a:r>
              <a:rPr lang="tr-TR" sz="20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HELALLEŞME AYIDIR</a:t>
            </a:r>
            <a:endParaRPr lang="tr-TR"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4" name="25 Yuvarlatılmış Dikdörtgen"/>
          <p:cNvSpPr/>
          <p:nvPr/>
        </p:nvSpPr>
        <p:spPr>
          <a:xfrm rot="16200000">
            <a:off x="2923630" y="3205162"/>
            <a:ext cx="6858025" cy="392933"/>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fontAlgn="auto">
              <a:spcBef>
                <a:spcPts val="0"/>
              </a:spcBef>
              <a:spcAft>
                <a:spcPts val="0"/>
              </a:spcAft>
              <a:defRPr/>
            </a:pPr>
            <a:r>
              <a:rPr lang="tr-TR" sz="20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19. </a:t>
            </a:r>
            <a:r>
              <a:rPr lang="tr-TR"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RAMAZAN </a:t>
            </a:r>
            <a:r>
              <a:rPr lang="tr-TR" sz="20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VAHDET /BİRLİKTE YAŞAMA AYIDIR</a:t>
            </a:r>
            <a:endParaRPr lang="tr-TR"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5" name="25 Yuvarlatılmış Dikdörtgen"/>
          <p:cNvSpPr/>
          <p:nvPr/>
        </p:nvSpPr>
        <p:spPr>
          <a:xfrm rot="16200000">
            <a:off x="2386681" y="3205162"/>
            <a:ext cx="6858025" cy="392933"/>
          </a:xfrm>
          <a:prstGeom prst="roundRect">
            <a:avLst/>
          </a:prstGeom>
          <a:ln/>
        </p:spPr>
        <p:style>
          <a:lnRef idx="0">
            <a:schemeClr val="accent3"/>
          </a:lnRef>
          <a:fillRef idx="3">
            <a:schemeClr val="accent3"/>
          </a:fillRef>
          <a:effectRef idx="3">
            <a:schemeClr val="accent3"/>
          </a:effectRef>
          <a:fontRef idx="minor">
            <a:schemeClr val="lt1"/>
          </a:fontRef>
        </p:style>
        <p:txBody>
          <a:bodyPr anchor="ctr"/>
          <a:lstStyle/>
          <a:p>
            <a:pPr fontAlgn="auto">
              <a:spcBef>
                <a:spcPts val="0"/>
              </a:spcBef>
              <a:spcAft>
                <a:spcPts val="0"/>
              </a:spcAft>
              <a:defRPr/>
            </a:pPr>
            <a:r>
              <a:rPr lang="tr-TR" sz="20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20. </a:t>
            </a:r>
            <a:r>
              <a:rPr lang="tr-TR"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RAMAZAN </a:t>
            </a:r>
            <a:r>
              <a:rPr lang="tr-TR" sz="20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SARSILMAZ İSTİKAMET AYIDIR</a:t>
            </a:r>
            <a:endParaRPr lang="tr-TR"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ppt_x"/>
                                          </p:val>
                                        </p:tav>
                                        <p:tav tm="100000">
                                          <p:val>
                                            <p:strVal val="#ppt_x"/>
                                          </p:val>
                                        </p:tav>
                                      </p:tavLst>
                                    </p:anim>
                                    <p:anim calcmode="lin" valueType="num">
                                      <p:cBhvr additive="base">
                                        <p:cTn id="5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ppt_x"/>
                                          </p:val>
                                        </p:tav>
                                        <p:tav tm="100000">
                                          <p:val>
                                            <p:strVal val="#ppt_x"/>
                                          </p:val>
                                        </p:tav>
                                      </p:tavLst>
                                    </p:anim>
                                    <p:anim calcmode="lin" valueType="num">
                                      <p:cBhvr additive="base">
                                        <p:cTn id="5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500" fill="hold"/>
                                        <p:tgtEl>
                                          <p:spTgt spid="28"/>
                                        </p:tgtEl>
                                        <p:attrNameLst>
                                          <p:attrName>ppt_x</p:attrName>
                                        </p:attrNameLst>
                                      </p:cBhvr>
                                      <p:tavLst>
                                        <p:tav tm="0">
                                          <p:val>
                                            <p:strVal val="#ppt_x"/>
                                          </p:val>
                                        </p:tav>
                                        <p:tav tm="100000">
                                          <p:val>
                                            <p:strVal val="#ppt_x"/>
                                          </p:val>
                                        </p:tav>
                                      </p:tavLst>
                                    </p:anim>
                                    <p:anim calcmode="lin" valueType="num">
                                      <p:cBhvr additive="base">
                                        <p:cTn id="6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cBhvr additive="base">
                                        <p:cTn id="73" dur="500" fill="hold"/>
                                        <p:tgtEl>
                                          <p:spTgt spid="30"/>
                                        </p:tgtEl>
                                        <p:attrNameLst>
                                          <p:attrName>ppt_x</p:attrName>
                                        </p:attrNameLst>
                                      </p:cBhvr>
                                      <p:tavLst>
                                        <p:tav tm="0">
                                          <p:val>
                                            <p:strVal val="#ppt_x"/>
                                          </p:val>
                                        </p:tav>
                                        <p:tav tm="100000">
                                          <p:val>
                                            <p:strVal val="#ppt_x"/>
                                          </p:val>
                                        </p:tav>
                                      </p:tavLst>
                                    </p:anim>
                                    <p:anim calcmode="lin" valueType="num">
                                      <p:cBhvr additive="base">
                                        <p:cTn id="7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1"/>
                                        </p:tgtEl>
                                        <p:attrNameLst>
                                          <p:attrName>style.visibility</p:attrName>
                                        </p:attrNameLst>
                                      </p:cBhvr>
                                      <p:to>
                                        <p:strVal val="visible"/>
                                      </p:to>
                                    </p:set>
                                    <p:anim calcmode="lin" valueType="num">
                                      <p:cBhvr additive="base">
                                        <p:cTn id="79" dur="500" fill="hold"/>
                                        <p:tgtEl>
                                          <p:spTgt spid="31"/>
                                        </p:tgtEl>
                                        <p:attrNameLst>
                                          <p:attrName>ppt_x</p:attrName>
                                        </p:attrNameLst>
                                      </p:cBhvr>
                                      <p:tavLst>
                                        <p:tav tm="0">
                                          <p:val>
                                            <p:strVal val="#ppt_x"/>
                                          </p:val>
                                        </p:tav>
                                        <p:tav tm="100000">
                                          <p:val>
                                            <p:strVal val="#ppt_x"/>
                                          </p:val>
                                        </p:tav>
                                      </p:tavLst>
                                    </p:anim>
                                    <p:anim calcmode="lin" valueType="num">
                                      <p:cBhvr additive="base">
                                        <p:cTn id="8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cBhvr additive="base">
                                        <p:cTn id="85" dur="500" fill="hold"/>
                                        <p:tgtEl>
                                          <p:spTgt spid="15"/>
                                        </p:tgtEl>
                                        <p:attrNameLst>
                                          <p:attrName>ppt_x</p:attrName>
                                        </p:attrNameLst>
                                      </p:cBhvr>
                                      <p:tavLst>
                                        <p:tav tm="0">
                                          <p:val>
                                            <p:strVal val="#ppt_x"/>
                                          </p:val>
                                        </p:tav>
                                        <p:tav tm="100000">
                                          <p:val>
                                            <p:strVal val="#ppt_x"/>
                                          </p:val>
                                        </p:tav>
                                      </p:tavLst>
                                    </p:anim>
                                    <p:anim calcmode="lin" valueType="num">
                                      <p:cBhvr additive="base">
                                        <p:cTn id="8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additive="base">
                                        <p:cTn id="91" dur="500" fill="hold"/>
                                        <p:tgtEl>
                                          <p:spTgt spid="16"/>
                                        </p:tgtEl>
                                        <p:attrNameLst>
                                          <p:attrName>ppt_x</p:attrName>
                                        </p:attrNameLst>
                                      </p:cBhvr>
                                      <p:tavLst>
                                        <p:tav tm="0">
                                          <p:val>
                                            <p:strVal val="#ppt_x"/>
                                          </p:val>
                                        </p:tav>
                                        <p:tav tm="100000">
                                          <p:val>
                                            <p:strVal val="#ppt_x"/>
                                          </p:val>
                                        </p:tav>
                                      </p:tavLst>
                                    </p:anim>
                                    <p:anim calcmode="lin" valueType="num">
                                      <p:cBhvr additive="base">
                                        <p:cTn id="9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23"/>
                                        </p:tgtEl>
                                        <p:attrNameLst>
                                          <p:attrName>style.visibility</p:attrName>
                                        </p:attrNameLst>
                                      </p:cBhvr>
                                      <p:to>
                                        <p:strVal val="visible"/>
                                      </p:to>
                                    </p:set>
                                    <p:anim calcmode="lin" valueType="num">
                                      <p:cBhvr additive="base">
                                        <p:cTn id="97" dur="500" fill="hold"/>
                                        <p:tgtEl>
                                          <p:spTgt spid="23"/>
                                        </p:tgtEl>
                                        <p:attrNameLst>
                                          <p:attrName>ppt_x</p:attrName>
                                        </p:attrNameLst>
                                      </p:cBhvr>
                                      <p:tavLst>
                                        <p:tav tm="0">
                                          <p:val>
                                            <p:strVal val="#ppt_x"/>
                                          </p:val>
                                        </p:tav>
                                        <p:tav tm="100000">
                                          <p:val>
                                            <p:strVal val="#ppt_x"/>
                                          </p:val>
                                        </p:tav>
                                      </p:tavLst>
                                    </p:anim>
                                    <p:anim calcmode="lin" valueType="num">
                                      <p:cBhvr additive="base">
                                        <p:cTn id="9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32"/>
                                        </p:tgtEl>
                                        <p:attrNameLst>
                                          <p:attrName>style.visibility</p:attrName>
                                        </p:attrNameLst>
                                      </p:cBhvr>
                                      <p:to>
                                        <p:strVal val="visible"/>
                                      </p:to>
                                    </p:set>
                                    <p:anim calcmode="lin" valueType="num">
                                      <p:cBhvr additive="base">
                                        <p:cTn id="103" dur="500" fill="hold"/>
                                        <p:tgtEl>
                                          <p:spTgt spid="32"/>
                                        </p:tgtEl>
                                        <p:attrNameLst>
                                          <p:attrName>ppt_x</p:attrName>
                                        </p:attrNameLst>
                                      </p:cBhvr>
                                      <p:tavLst>
                                        <p:tav tm="0">
                                          <p:val>
                                            <p:strVal val="#ppt_x"/>
                                          </p:val>
                                        </p:tav>
                                        <p:tav tm="100000">
                                          <p:val>
                                            <p:strVal val="#ppt_x"/>
                                          </p:val>
                                        </p:tav>
                                      </p:tavLst>
                                    </p:anim>
                                    <p:anim calcmode="lin" valueType="num">
                                      <p:cBhvr additive="base">
                                        <p:cTn id="10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33"/>
                                        </p:tgtEl>
                                        <p:attrNameLst>
                                          <p:attrName>style.visibility</p:attrName>
                                        </p:attrNameLst>
                                      </p:cBhvr>
                                      <p:to>
                                        <p:strVal val="visible"/>
                                      </p:to>
                                    </p:set>
                                    <p:anim calcmode="lin" valueType="num">
                                      <p:cBhvr additive="base">
                                        <p:cTn id="109" dur="500" fill="hold"/>
                                        <p:tgtEl>
                                          <p:spTgt spid="33"/>
                                        </p:tgtEl>
                                        <p:attrNameLst>
                                          <p:attrName>ppt_x</p:attrName>
                                        </p:attrNameLst>
                                      </p:cBhvr>
                                      <p:tavLst>
                                        <p:tav tm="0">
                                          <p:val>
                                            <p:strVal val="#ppt_x"/>
                                          </p:val>
                                        </p:tav>
                                        <p:tav tm="100000">
                                          <p:val>
                                            <p:strVal val="#ppt_x"/>
                                          </p:val>
                                        </p:tav>
                                      </p:tavLst>
                                    </p:anim>
                                    <p:anim calcmode="lin" valueType="num">
                                      <p:cBhvr additive="base">
                                        <p:cTn id="11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34"/>
                                        </p:tgtEl>
                                        <p:attrNameLst>
                                          <p:attrName>style.visibility</p:attrName>
                                        </p:attrNameLst>
                                      </p:cBhvr>
                                      <p:to>
                                        <p:strVal val="visible"/>
                                      </p:to>
                                    </p:set>
                                    <p:anim calcmode="lin" valueType="num">
                                      <p:cBhvr additive="base">
                                        <p:cTn id="115" dur="500" fill="hold"/>
                                        <p:tgtEl>
                                          <p:spTgt spid="34"/>
                                        </p:tgtEl>
                                        <p:attrNameLst>
                                          <p:attrName>ppt_x</p:attrName>
                                        </p:attrNameLst>
                                      </p:cBhvr>
                                      <p:tavLst>
                                        <p:tav tm="0">
                                          <p:val>
                                            <p:strVal val="#ppt_x"/>
                                          </p:val>
                                        </p:tav>
                                        <p:tav tm="100000">
                                          <p:val>
                                            <p:strVal val="#ppt_x"/>
                                          </p:val>
                                        </p:tav>
                                      </p:tavLst>
                                    </p:anim>
                                    <p:anim calcmode="lin" valueType="num">
                                      <p:cBhvr additive="base">
                                        <p:cTn id="11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35"/>
                                        </p:tgtEl>
                                        <p:attrNameLst>
                                          <p:attrName>style.visibility</p:attrName>
                                        </p:attrNameLst>
                                      </p:cBhvr>
                                      <p:to>
                                        <p:strVal val="visible"/>
                                      </p:to>
                                    </p:set>
                                    <p:anim calcmode="lin" valueType="num">
                                      <p:cBhvr additive="base">
                                        <p:cTn id="121" dur="500" fill="hold"/>
                                        <p:tgtEl>
                                          <p:spTgt spid="35"/>
                                        </p:tgtEl>
                                        <p:attrNameLst>
                                          <p:attrName>ppt_x</p:attrName>
                                        </p:attrNameLst>
                                      </p:cBhvr>
                                      <p:tavLst>
                                        <p:tav tm="0">
                                          <p:val>
                                            <p:strVal val="#ppt_x"/>
                                          </p:val>
                                        </p:tav>
                                        <p:tav tm="100000">
                                          <p:val>
                                            <p:strVal val="#ppt_x"/>
                                          </p:val>
                                        </p:tav>
                                      </p:tavLst>
                                    </p:anim>
                                    <p:anim calcmode="lin" valueType="num">
                                      <p:cBhvr additive="base">
                                        <p:cTn id="12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uran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0309"/>
            <a:ext cx="9144000" cy="5876925"/>
          </a:xfrm>
          <a:prstGeom prst="rect">
            <a:avLst/>
          </a:prstGeom>
          <a:noFill/>
          <a:extLst>
            <a:ext uri="{909E8E84-426E-40DD-AFC4-6F175D3DCCD1}">
              <a14:hiddenFill xmlns:a14="http://schemas.microsoft.com/office/drawing/2010/main">
                <a:solidFill>
                  <a:srgbClr val="FFFFFF"/>
                </a:solidFill>
              </a14:hiddenFill>
            </a:ext>
          </a:extLst>
        </p:spPr>
      </p:pic>
      <p:sp>
        <p:nvSpPr>
          <p:cNvPr id="6" name="4 Dikdörtgen"/>
          <p:cNvSpPr/>
          <p:nvPr/>
        </p:nvSpPr>
        <p:spPr>
          <a:xfrm>
            <a:off x="0" y="0"/>
            <a:ext cx="9144000" cy="980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4400" b="1" dirty="0">
                <a:solidFill>
                  <a:schemeClr val="tx1"/>
                </a:solidFill>
              </a:rPr>
              <a:t>RAMAZAN </a:t>
            </a:r>
            <a:r>
              <a:rPr lang="tr-TR" sz="4400" b="1" dirty="0" smtClean="0">
                <a:solidFill>
                  <a:schemeClr val="tx1"/>
                </a:solidFill>
              </a:rPr>
              <a:t>KUR'AN </a:t>
            </a:r>
            <a:r>
              <a:rPr lang="tr-TR" sz="4400" b="1" dirty="0">
                <a:solidFill>
                  <a:schemeClr val="tx1"/>
                </a:solidFill>
              </a:rPr>
              <a:t>AYIDIR</a:t>
            </a:r>
          </a:p>
        </p:txBody>
      </p:sp>
      <p:sp>
        <p:nvSpPr>
          <p:cNvPr id="5" name="3 Yuvarlatılmış Çapraz Köşeli Dikdörtgen"/>
          <p:cNvSpPr/>
          <p:nvPr/>
        </p:nvSpPr>
        <p:spPr>
          <a:xfrm>
            <a:off x="107504" y="980309"/>
            <a:ext cx="9036496" cy="5876925"/>
          </a:xfrm>
          <a:prstGeom prst="round2DiagRect">
            <a:avLst>
              <a:gd name="adj1" fmla="val 0"/>
              <a:gd name="adj2" fmla="val 0"/>
            </a:avLst>
          </a:prstGeom>
          <a:solidFill>
            <a:schemeClr val="accent6">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fontAlgn="auto">
              <a:spcBef>
                <a:spcPts val="0"/>
              </a:spcBef>
              <a:spcAft>
                <a:spcPts val="0"/>
              </a:spcAft>
              <a:defRPr/>
            </a:pPr>
            <a:r>
              <a:rPr lang="ar-SA" sz="4800" dirty="0">
                <a:solidFill>
                  <a:schemeClr val="bg1"/>
                </a:solidFill>
                <a:latin typeface="HASENAT" panose="01000600020000020003" pitchFamily="2" charset="-78"/>
                <a:cs typeface="HASENAT" panose="01000600020000020003" pitchFamily="2" charset="-78"/>
              </a:rPr>
              <a:t>شَهْرُ رَمَضَانَ الَّذٖى اُنْزِلَ فٖيهِ الْقُرْاٰنُ </a:t>
            </a:r>
            <a:r>
              <a:rPr lang="tr-TR" sz="1100" b="1" dirty="0">
                <a:solidFill>
                  <a:schemeClr val="bg1"/>
                </a:solidFill>
                <a:latin typeface="HASENAT" panose="01000600020000020003" pitchFamily="2" charset="-78"/>
                <a:cs typeface="HASENAT" panose="01000600020000020003" pitchFamily="2" charset="-78"/>
              </a:rPr>
              <a:t>	</a:t>
            </a:r>
          </a:p>
          <a:p>
            <a:pPr algn="ctr" fontAlgn="auto">
              <a:spcBef>
                <a:spcPts val="0"/>
              </a:spcBef>
              <a:spcAft>
                <a:spcPts val="0"/>
              </a:spcAft>
              <a:defRPr/>
            </a:pPr>
            <a:r>
              <a:rPr lang="tr-TR" sz="2400" dirty="0" smtClean="0">
                <a:solidFill>
                  <a:srgbClr val="FFFF00"/>
                </a:solidFill>
              </a:rPr>
              <a:t> </a:t>
            </a:r>
            <a:r>
              <a:rPr lang="tr-TR" sz="2400" dirty="0">
                <a:solidFill>
                  <a:srgbClr val="FFFF00"/>
                </a:solidFill>
              </a:rPr>
              <a:t>“Ramazan ayı, insanlara yol gösterici, doğrunun ve doğruyu eğriden ayırmanın açık delilleri olarak </a:t>
            </a:r>
            <a:r>
              <a:rPr lang="tr-TR" sz="2400" b="1" u="sng" dirty="0">
                <a:solidFill>
                  <a:srgbClr val="FFFF00"/>
                </a:solidFill>
              </a:rPr>
              <a:t>Kur'an'ın indirildiği aydır</a:t>
            </a:r>
            <a:r>
              <a:rPr lang="tr-TR" sz="2400" dirty="0">
                <a:solidFill>
                  <a:srgbClr val="FFFF00"/>
                </a:solidFill>
              </a:rPr>
              <a:t>…” </a:t>
            </a:r>
            <a:endParaRPr lang="tr-TR" sz="2400" dirty="0" smtClean="0">
              <a:solidFill>
                <a:srgbClr val="FFFF00"/>
              </a:solidFill>
            </a:endParaRPr>
          </a:p>
          <a:p>
            <a:pPr algn="ctr" fontAlgn="auto">
              <a:spcBef>
                <a:spcPts val="0"/>
              </a:spcBef>
              <a:spcAft>
                <a:spcPts val="0"/>
              </a:spcAft>
              <a:defRPr/>
            </a:pPr>
            <a:r>
              <a:rPr lang="tr-TR" sz="1200" dirty="0" smtClean="0">
                <a:solidFill>
                  <a:srgbClr val="FFFF00"/>
                </a:solidFill>
              </a:rPr>
              <a:t>(</a:t>
            </a:r>
            <a:r>
              <a:rPr lang="tr-TR" sz="1200" dirty="0">
                <a:solidFill>
                  <a:srgbClr val="FFFF00"/>
                </a:solidFill>
              </a:rPr>
              <a:t>Bakara, </a:t>
            </a:r>
            <a:r>
              <a:rPr lang="ar-SA" sz="1200" dirty="0">
                <a:solidFill>
                  <a:srgbClr val="FFFF00"/>
                </a:solidFill>
              </a:rPr>
              <a:t>2</a:t>
            </a:r>
            <a:r>
              <a:rPr lang="tr-TR" sz="1200" dirty="0">
                <a:solidFill>
                  <a:srgbClr val="FFFF00"/>
                </a:solidFill>
              </a:rPr>
              <a:t>/185)</a:t>
            </a:r>
          </a:p>
          <a:p>
            <a:pPr algn="just" fontAlgn="auto">
              <a:spcBef>
                <a:spcPts val="0"/>
              </a:spcBef>
              <a:spcAft>
                <a:spcPts val="0"/>
              </a:spcAft>
              <a:defRPr/>
            </a:pPr>
            <a:endParaRPr lang="tr-TR" sz="1200" dirty="0" smtClean="0">
              <a:solidFill>
                <a:schemeClr val="tx1"/>
              </a:solidFill>
            </a:endParaRPr>
          </a:p>
          <a:p>
            <a:pPr algn="just" fontAlgn="auto">
              <a:spcBef>
                <a:spcPts val="0"/>
              </a:spcBef>
              <a:spcAft>
                <a:spcPts val="0"/>
              </a:spcAft>
              <a:defRPr/>
            </a:pPr>
            <a:endParaRPr lang="tr-TR" sz="1200" dirty="0">
              <a:solidFill>
                <a:schemeClr val="tx1"/>
              </a:solidFill>
            </a:endParaRPr>
          </a:p>
          <a:p>
            <a:pPr algn="just" fontAlgn="auto">
              <a:spcBef>
                <a:spcPts val="0"/>
              </a:spcBef>
              <a:spcAft>
                <a:spcPts val="0"/>
              </a:spcAft>
              <a:defRPr/>
            </a:pPr>
            <a:endParaRPr lang="tr-TR" sz="1200" dirty="0" smtClean="0">
              <a:solidFill>
                <a:schemeClr val="tx1"/>
              </a:solidFill>
            </a:endParaRPr>
          </a:p>
          <a:p>
            <a:pPr algn="just" fontAlgn="auto">
              <a:spcBef>
                <a:spcPts val="0"/>
              </a:spcBef>
              <a:spcAft>
                <a:spcPts val="0"/>
              </a:spcAft>
              <a:defRPr/>
            </a:pPr>
            <a:endParaRPr lang="tr-TR" sz="1200" dirty="0">
              <a:solidFill>
                <a:schemeClr val="tx1"/>
              </a:solidFill>
            </a:endParaRPr>
          </a:p>
          <a:p>
            <a:pPr algn="just" fontAlgn="auto">
              <a:spcBef>
                <a:spcPts val="0"/>
              </a:spcBef>
              <a:spcAft>
                <a:spcPts val="0"/>
              </a:spcAft>
              <a:defRPr/>
            </a:pPr>
            <a:endParaRPr lang="tr-TR" sz="1200" dirty="0" smtClean="0">
              <a:solidFill>
                <a:schemeClr val="tx1"/>
              </a:solidFill>
            </a:endParaRPr>
          </a:p>
          <a:p>
            <a:pPr algn="just" fontAlgn="auto">
              <a:spcBef>
                <a:spcPts val="0"/>
              </a:spcBef>
              <a:spcAft>
                <a:spcPts val="0"/>
              </a:spcAft>
              <a:defRPr/>
            </a:pPr>
            <a:endParaRPr lang="tr-TR" sz="1400" dirty="0" smtClean="0">
              <a:solidFill>
                <a:schemeClr val="tx1"/>
              </a:solidFill>
              <a:latin typeface="Times New Roman" pitchFamily="18" charset="0"/>
              <a:cs typeface="Times New Roman" pitchFamily="18" charset="0"/>
            </a:endParaRPr>
          </a:p>
          <a:p>
            <a:pPr algn="just" fontAlgn="auto">
              <a:spcBef>
                <a:spcPts val="0"/>
              </a:spcBef>
              <a:spcAft>
                <a:spcPts val="0"/>
              </a:spcAft>
              <a:defRPr/>
            </a:pPr>
            <a:endParaRPr lang="tr-TR" sz="1400" dirty="0">
              <a:solidFill>
                <a:schemeClr val="tx1"/>
              </a:solidFill>
              <a:latin typeface="Times New Roman" pitchFamily="18" charset="0"/>
              <a:cs typeface="Times New Roman" pitchFamily="18" charset="0"/>
            </a:endParaRPr>
          </a:p>
          <a:p>
            <a:pPr algn="just" fontAlgn="auto">
              <a:spcBef>
                <a:spcPts val="0"/>
              </a:spcBef>
              <a:spcAft>
                <a:spcPts val="0"/>
              </a:spcAft>
              <a:defRPr/>
            </a:pPr>
            <a:endParaRPr lang="tr-TR" sz="1400" dirty="0" smtClean="0">
              <a:solidFill>
                <a:schemeClr val="tx1"/>
              </a:solidFill>
              <a:latin typeface="Times New Roman" pitchFamily="18" charset="0"/>
              <a:cs typeface="Times New Roman" pitchFamily="18" charset="0"/>
            </a:endParaRPr>
          </a:p>
          <a:p>
            <a:pPr algn="just" fontAlgn="auto">
              <a:spcBef>
                <a:spcPts val="0"/>
              </a:spcBef>
              <a:spcAft>
                <a:spcPts val="0"/>
              </a:spcAft>
              <a:defRPr/>
            </a:pPr>
            <a:endParaRPr lang="tr-TR" sz="1400" dirty="0">
              <a:solidFill>
                <a:schemeClr val="tx1"/>
              </a:solidFill>
              <a:latin typeface="Times New Roman" pitchFamily="18" charset="0"/>
              <a:cs typeface="Times New Roman" pitchFamily="18" charset="0"/>
            </a:endParaRPr>
          </a:p>
          <a:p>
            <a:pPr algn="just" fontAlgn="auto">
              <a:spcBef>
                <a:spcPts val="0"/>
              </a:spcBef>
              <a:spcAft>
                <a:spcPts val="0"/>
              </a:spcAft>
              <a:defRPr/>
            </a:pPr>
            <a:endParaRPr lang="tr-TR" sz="1400" dirty="0" smtClean="0">
              <a:solidFill>
                <a:schemeClr val="tx1"/>
              </a:solidFill>
              <a:latin typeface="Times New Roman" pitchFamily="18" charset="0"/>
              <a:cs typeface="Times New Roman" pitchFamily="18" charset="0"/>
            </a:endParaRPr>
          </a:p>
          <a:p>
            <a:pPr algn="just" fontAlgn="auto">
              <a:spcBef>
                <a:spcPts val="0"/>
              </a:spcBef>
              <a:spcAft>
                <a:spcPts val="0"/>
              </a:spcAft>
              <a:defRPr/>
            </a:pPr>
            <a:endParaRPr lang="tr-TR" sz="1400" dirty="0">
              <a:solidFill>
                <a:schemeClr val="tx1"/>
              </a:solidFill>
              <a:latin typeface="Times New Roman" pitchFamily="18" charset="0"/>
              <a:cs typeface="Times New Roman" pitchFamily="18" charset="0"/>
            </a:endParaRPr>
          </a:p>
          <a:p>
            <a:pPr algn="just" fontAlgn="auto">
              <a:spcBef>
                <a:spcPts val="0"/>
              </a:spcBef>
              <a:spcAft>
                <a:spcPts val="0"/>
              </a:spcAft>
              <a:defRPr/>
            </a:pPr>
            <a:endParaRPr lang="tr-TR" sz="1400" dirty="0" smtClean="0">
              <a:solidFill>
                <a:schemeClr val="tx1"/>
              </a:solidFill>
              <a:latin typeface="Times New Roman" pitchFamily="18" charset="0"/>
              <a:cs typeface="Times New Roman" pitchFamily="18" charset="0"/>
            </a:endParaRPr>
          </a:p>
          <a:p>
            <a:pPr algn="just" fontAlgn="auto">
              <a:spcBef>
                <a:spcPts val="0"/>
              </a:spcBef>
              <a:spcAft>
                <a:spcPts val="0"/>
              </a:spcAft>
              <a:defRPr/>
            </a:pPr>
            <a:endParaRPr lang="tr-TR" sz="1400" dirty="0">
              <a:solidFill>
                <a:schemeClr val="tx1"/>
              </a:solidFill>
              <a:latin typeface="Times New Roman" pitchFamily="18" charset="0"/>
              <a:cs typeface="Times New Roman" pitchFamily="18" charset="0"/>
            </a:endParaRPr>
          </a:p>
          <a:p>
            <a:pPr algn="just" fontAlgn="auto">
              <a:spcBef>
                <a:spcPts val="0"/>
              </a:spcBef>
              <a:spcAft>
                <a:spcPts val="0"/>
              </a:spcAft>
              <a:defRPr/>
            </a:pPr>
            <a:endParaRPr lang="tr-TR" sz="1400" dirty="0" smtClean="0">
              <a:solidFill>
                <a:schemeClr val="tx1"/>
              </a:solidFill>
              <a:latin typeface="Times New Roman" pitchFamily="18" charset="0"/>
              <a:cs typeface="Times New Roman" pitchFamily="18" charset="0"/>
            </a:endParaRPr>
          </a:p>
          <a:p>
            <a:pPr algn="just" fontAlgn="auto">
              <a:spcBef>
                <a:spcPts val="0"/>
              </a:spcBef>
              <a:spcAft>
                <a:spcPts val="0"/>
              </a:spcAft>
              <a:defRPr/>
            </a:pPr>
            <a:endParaRPr lang="tr-TR" sz="1400" dirty="0">
              <a:solidFill>
                <a:schemeClr val="tx1"/>
              </a:solidFill>
              <a:latin typeface="Times New Roman" pitchFamily="18" charset="0"/>
              <a:cs typeface="Times New Roman" pitchFamily="18" charset="0"/>
            </a:endParaRPr>
          </a:p>
          <a:p>
            <a:pPr fontAlgn="auto">
              <a:spcBef>
                <a:spcPts val="0"/>
              </a:spcBef>
              <a:spcAft>
                <a:spcPts val="0"/>
              </a:spcAft>
              <a:defRPr/>
            </a:pPr>
            <a:r>
              <a:rPr lang="ar-AE" sz="4800" dirty="0">
                <a:solidFill>
                  <a:schemeClr val="bg1"/>
                </a:solidFill>
                <a:latin typeface="HASENAT" panose="01000600020000020003" pitchFamily="2" charset="-78"/>
                <a:cs typeface="HASENAT" panose="01000600020000020003" pitchFamily="2" charset="-78"/>
              </a:rPr>
              <a:t>اِنَّا اَنْزَلْنَاهُ فٖى لَيْلَةِ الْقَدْرِ </a:t>
            </a:r>
          </a:p>
          <a:p>
            <a:pPr fontAlgn="auto">
              <a:spcBef>
                <a:spcPts val="0"/>
              </a:spcBef>
              <a:spcAft>
                <a:spcPts val="0"/>
              </a:spcAft>
              <a:defRPr/>
            </a:pPr>
            <a:r>
              <a:rPr lang="tr-TR" dirty="0">
                <a:solidFill>
                  <a:srgbClr val="92D050"/>
                </a:solidFill>
              </a:rPr>
              <a:t>“</a:t>
            </a:r>
            <a:r>
              <a:rPr lang="tr-TR" sz="3200" dirty="0">
                <a:solidFill>
                  <a:srgbClr val="92D050"/>
                </a:solidFill>
              </a:rPr>
              <a:t>Biz onu (</a:t>
            </a:r>
            <a:r>
              <a:rPr lang="tr-TR" sz="3200" dirty="0" err="1">
                <a:solidFill>
                  <a:srgbClr val="92D050"/>
                </a:solidFill>
              </a:rPr>
              <a:t>Kur'an'ı</a:t>
            </a:r>
            <a:r>
              <a:rPr lang="tr-TR" sz="3200" dirty="0">
                <a:solidFill>
                  <a:srgbClr val="92D050"/>
                </a:solidFill>
              </a:rPr>
              <a:t>) </a:t>
            </a:r>
            <a:r>
              <a:rPr lang="tr-TR" sz="3200" b="1" dirty="0">
                <a:solidFill>
                  <a:srgbClr val="92D050"/>
                </a:solidFill>
              </a:rPr>
              <a:t>Kadir gecesinde </a:t>
            </a:r>
            <a:r>
              <a:rPr lang="tr-TR" sz="3200" dirty="0">
                <a:solidFill>
                  <a:srgbClr val="92D050"/>
                </a:solidFill>
              </a:rPr>
              <a:t>indirdik. </a:t>
            </a:r>
            <a:r>
              <a:rPr lang="tr-TR" dirty="0">
                <a:solidFill>
                  <a:srgbClr val="92D050"/>
                </a:solidFill>
              </a:rPr>
              <a:t>“ (Kadir 1)</a:t>
            </a:r>
            <a:endParaRPr lang="tr-TR" dirty="0">
              <a:solidFill>
                <a:srgbClr val="92D050"/>
              </a:solidFill>
              <a:latin typeface="Times New Roman" pitchFamily="18" charset="0"/>
              <a:cs typeface="Times New Roman" pitchFamily="18" charset="0"/>
            </a:endParaRPr>
          </a:p>
        </p:txBody>
      </p:sp>
    </p:spTree>
    <p:extLst>
      <p:ext uri="{BB962C8B-B14F-4D97-AF65-F5344CB8AC3E}">
        <p14:creationId xmlns:p14="http://schemas.microsoft.com/office/powerpoint/2010/main" val="299634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p:cTn id="1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xEl>
                                              <p:pRg st="18" end="18"/>
                                            </p:txEl>
                                          </p:spTgt>
                                        </p:tgtEl>
                                        <p:attrNameLst>
                                          <p:attrName>style.visibility</p:attrName>
                                        </p:attrNameLst>
                                      </p:cBhvr>
                                      <p:to>
                                        <p:strVal val="visible"/>
                                      </p:to>
                                    </p:set>
                                    <p:anim calcmode="lin" valueType="num">
                                      <p:cBhvr>
                                        <p:cTn id="24" dur="500" fill="hold"/>
                                        <p:tgtEl>
                                          <p:spTgt spid="5">
                                            <p:txEl>
                                              <p:pRg st="18" end="18"/>
                                            </p:txEl>
                                          </p:spTgt>
                                        </p:tgtEl>
                                        <p:attrNameLst>
                                          <p:attrName>ppt_w</p:attrName>
                                        </p:attrNameLst>
                                      </p:cBhvr>
                                      <p:tavLst>
                                        <p:tav tm="0">
                                          <p:val>
                                            <p:fltVal val="0"/>
                                          </p:val>
                                        </p:tav>
                                        <p:tav tm="100000">
                                          <p:val>
                                            <p:strVal val="#ppt_w"/>
                                          </p:val>
                                        </p:tav>
                                      </p:tavLst>
                                    </p:anim>
                                    <p:anim calcmode="lin" valueType="num">
                                      <p:cBhvr>
                                        <p:cTn id="25" dur="500" fill="hold"/>
                                        <p:tgtEl>
                                          <p:spTgt spid="5">
                                            <p:txEl>
                                              <p:pRg st="18" end="18"/>
                                            </p:txEl>
                                          </p:spTgt>
                                        </p:tgtEl>
                                        <p:attrNameLst>
                                          <p:attrName>ppt_h</p:attrName>
                                        </p:attrNameLst>
                                      </p:cBhvr>
                                      <p:tavLst>
                                        <p:tav tm="0">
                                          <p:val>
                                            <p:fltVal val="0"/>
                                          </p:val>
                                        </p:tav>
                                        <p:tav tm="100000">
                                          <p:val>
                                            <p:strVal val="#ppt_h"/>
                                          </p:val>
                                        </p:tav>
                                      </p:tavLst>
                                    </p:anim>
                                    <p:animEffect transition="in" filter="fade">
                                      <p:cBhvr>
                                        <p:cTn id="26" dur="500"/>
                                        <p:tgtEl>
                                          <p:spTgt spid="5">
                                            <p:txEl>
                                              <p:pRg st="18" end="18"/>
                                            </p:txEl>
                                          </p:spTgt>
                                        </p:tgtEl>
                                      </p:cBhvr>
                                    </p:animEffect>
                                  </p:childTnLst>
                                </p:cTn>
                              </p:par>
                              <p:par>
                                <p:cTn id="27" presetID="53" presetClass="entr" presetSubtype="16" fill="hold" nodeType="withEffect">
                                  <p:stCondLst>
                                    <p:cond delay="0"/>
                                  </p:stCondLst>
                                  <p:childTnLst>
                                    <p:set>
                                      <p:cBhvr>
                                        <p:cTn id="28" dur="1" fill="hold">
                                          <p:stCondLst>
                                            <p:cond delay="0"/>
                                          </p:stCondLst>
                                        </p:cTn>
                                        <p:tgtEl>
                                          <p:spTgt spid="5">
                                            <p:txEl>
                                              <p:pRg st="19" end="19"/>
                                            </p:txEl>
                                          </p:spTgt>
                                        </p:tgtEl>
                                        <p:attrNameLst>
                                          <p:attrName>style.visibility</p:attrName>
                                        </p:attrNameLst>
                                      </p:cBhvr>
                                      <p:to>
                                        <p:strVal val="visible"/>
                                      </p:to>
                                    </p:set>
                                    <p:anim calcmode="lin" valueType="num">
                                      <p:cBhvr>
                                        <p:cTn id="29" dur="500" fill="hold"/>
                                        <p:tgtEl>
                                          <p:spTgt spid="5">
                                            <p:txEl>
                                              <p:pRg st="19" end="19"/>
                                            </p:txEl>
                                          </p:spTgt>
                                        </p:tgtEl>
                                        <p:attrNameLst>
                                          <p:attrName>ppt_w</p:attrName>
                                        </p:attrNameLst>
                                      </p:cBhvr>
                                      <p:tavLst>
                                        <p:tav tm="0">
                                          <p:val>
                                            <p:fltVal val="0"/>
                                          </p:val>
                                        </p:tav>
                                        <p:tav tm="100000">
                                          <p:val>
                                            <p:strVal val="#ppt_w"/>
                                          </p:val>
                                        </p:tav>
                                      </p:tavLst>
                                    </p:anim>
                                    <p:anim calcmode="lin" valueType="num">
                                      <p:cBhvr>
                                        <p:cTn id="30" dur="500" fill="hold"/>
                                        <p:tgtEl>
                                          <p:spTgt spid="5">
                                            <p:txEl>
                                              <p:pRg st="19" end="19"/>
                                            </p:txEl>
                                          </p:spTgt>
                                        </p:tgtEl>
                                        <p:attrNameLst>
                                          <p:attrName>ppt_h</p:attrName>
                                        </p:attrNameLst>
                                      </p:cBhvr>
                                      <p:tavLst>
                                        <p:tav tm="0">
                                          <p:val>
                                            <p:fltVal val="0"/>
                                          </p:val>
                                        </p:tav>
                                        <p:tav tm="100000">
                                          <p:val>
                                            <p:strVal val="#ppt_h"/>
                                          </p:val>
                                        </p:tav>
                                      </p:tavLst>
                                    </p:anim>
                                    <p:animEffect transition="in" filter="fade">
                                      <p:cBhvr>
                                        <p:cTn id="31" dur="500"/>
                                        <p:tgtEl>
                                          <p:spTgt spid="5">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Ä°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Yuvarlatılmış Çapraz Köşeli Dikdörtgen"/>
          <p:cNvSpPr/>
          <p:nvPr/>
        </p:nvSpPr>
        <p:spPr>
          <a:xfrm>
            <a:off x="0" y="44624"/>
            <a:ext cx="9144000" cy="6813376"/>
          </a:xfrm>
          <a:prstGeom prst="round2DiagRect">
            <a:avLst>
              <a:gd name="adj1" fmla="val 3298"/>
              <a:gd name="adj2" fmla="val 0"/>
            </a:avLst>
          </a:prstGeom>
          <a:solidFill>
            <a:schemeClr val="accent6">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tr-TR" sz="2800" dirty="0" smtClean="0">
                <a:solidFill>
                  <a:schemeClr val="bg1"/>
                </a:solidFill>
                <a:latin typeface="Times New Roman" pitchFamily="18" charset="0"/>
                <a:cs typeface="Times New Roman" pitchFamily="18" charset="0"/>
              </a:rPr>
              <a:t>Kur’an-ı Kerimin </a:t>
            </a:r>
          </a:p>
          <a:p>
            <a:pPr marL="342900" indent="-342900" algn="just" fontAlgn="auto">
              <a:spcBef>
                <a:spcPts val="0"/>
              </a:spcBef>
              <a:spcAft>
                <a:spcPts val="0"/>
              </a:spcAft>
              <a:buFont typeface="Arial" panose="020B0604020202020204" pitchFamily="34" charset="0"/>
              <a:buChar char="•"/>
              <a:defRPr/>
            </a:pPr>
            <a:r>
              <a:rPr lang="tr-TR" sz="2800" b="1" dirty="0" smtClean="0">
                <a:solidFill>
                  <a:srgbClr val="FFFF00"/>
                </a:solidFill>
                <a:latin typeface="Times New Roman" pitchFamily="18" charset="0"/>
                <a:cs typeface="Times New Roman" pitchFamily="18" charset="0"/>
              </a:rPr>
              <a:t>İndiği dağ, nur dağı olur.</a:t>
            </a:r>
          </a:p>
          <a:p>
            <a:pPr marL="342900" indent="-342900" algn="just" fontAlgn="auto">
              <a:spcBef>
                <a:spcPts val="0"/>
              </a:spcBef>
              <a:spcAft>
                <a:spcPts val="0"/>
              </a:spcAft>
              <a:buFont typeface="Arial" panose="020B0604020202020204" pitchFamily="34" charset="0"/>
              <a:buChar char="•"/>
              <a:defRPr/>
            </a:pPr>
            <a:r>
              <a:rPr lang="tr-TR" sz="2800" b="1" dirty="0" smtClean="0">
                <a:solidFill>
                  <a:srgbClr val="92D050"/>
                </a:solidFill>
                <a:latin typeface="Times New Roman" pitchFamily="18" charset="0"/>
                <a:cs typeface="Times New Roman" pitchFamily="18" charset="0"/>
              </a:rPr>
              <a:t>İndiği şehir, </a:t>
            </a:r>
            <a:r>
              <a:rPr lang="tr-TR" sz="2800" b="1" dirty="0" err="1" smtClean="0">
                <a:solidFill>
                  <a:srgbClr val="92D050"/>
                </a:solidFill>
                <a:latin typeface="Times New Roman" pitchFamily="18" charset="0"/>
                <a:cs typeface="Times New Roman" pitchFamily="18" charset="0"/>
              </a:rPr>
              <a:t>Ümmül</a:t>
            </a:r>
            <a:r>
              <a:rPr lang="tr-TR" sz="2800" b="1" dirty="0" smtClean="0">
                <a:solidFill>
                  <a:srgbClr val="92D050"/>
                </a:solidFill>
                <a:latin typeface="Times New Roman" pitchFamily="18" charset="0"/>
                <a:cs typeface="Times New Roman" pitchFamily="18" charset="0"/>
              </a:rPr>
              <a:t> </a:t>
            </a:r>
            <a:r>
              <a:rPr lang="tr-TR" sz="2800" b="1" dirty="0" err="1" smtClean="0">
                <a:solidFill>
                  <a:srgbClr val="92D050"/>
                </a:solidFill>
                <a:latin typeface="Times New Roman" pitchFamily="18" charset="0"/>
                <a:cs typeface="Times New Roman" pitchFamily="18" charset="0"/>
              </a:rPr>
              <a:t>Gura</a:t>
            </a:r>
            <a:r>
              <a:rPr lang="tr-TR" sz="2800" b="1" dirty="0" smtClean="0">
                <a:solidFill>
                  <a:srgbClr val="92D050"/>
                </a:solidFill>
                <a:latin typeface="Times New Roman" pitchFamily="18" charset="0"/>
                <a:cs typeface="Times New Roman" pitchFamily="18" charset="0"/>
              </a:rPr>
              <a:t> ve </a:t>
            </a:r>
            <a:r>
              <a:rPr lang="tr-TR" sz="2800" b="1" dirty="0" err="1" smtClean="0">
                <a:solidFill>
                  <a:srgbClr val="92D050"/>
                </a:solidFill>
                <a:latin typeface="Times New Roman" pitchFamily="18" charset="0"/>
                <a:cs typeface="Times New Roman" pitchFamily="18" charset="0"/>
              </a:rPr>
              <a:t>Mükerreme</a:t>
            </a:r>
            <a:r>
              <a:rPr lang="tr-TR" sz="2800" b="1" dirty="0" smtClean="0">
                <a:solidFill>
                  <a:srgbClr val="92D050"/>
                </a:solidFill>
                <a:latin typeface="Times New Roman" pitchFamily="18" charset="0"/>
                <a:cs typeface="Times New Roman" pitchFamily="18" charset="0"/>
              </a:rPr>
              <a:t> olur</a:t>
            </a:r>
          </a:p>
          <a:p>
            <a:pPr marL="342900" indent="-342900" algn="just" fontAlgn="auto">
              <a:spcBef>
                <a:spcPts val="0"/>
              </a:spcBef>
              <a:spcAft>
                <a:spcPts val="0"/>
              </a:spcAft>
              <a:buFont typeface="Arial" panose="020B0604020202020204" pitchFamily="34" charset="0"/>
              <a:buChar char="•"/>
              <a:defRPr/>
            </a:pPr>
            <a:r>
              <a:rPr lang="tr-TR" sz="2800" b="1" dirty="0" smtClean="0">
                <a:solidFill>
                  <a:srgbClr val="00B050"/>
                </a:solidFill>
                <a:latin typeface="Times New Roman" pitchFamily="18" charset="0"/>
                <a:cs typeface="Times New Roman" pitchFamily="18" charset="0"/>
              </a:rPr>
              <a:t>İndiği ay, aylar </a:t>
            </a:r>
            <a:r>
              <a:rPr lang="tr-TR" sz="2800" b="1" dirty="0">
                <a:solidFill>
                  <a:srgbClr val="00B050"/>
                </a:solidFill>
                <a:latin typeface="Times New Roman" pitchFamily="18" charset="0"/>
                <a:cs typeface="Times New Roman" pitchFamily="18" charset="0"/>
              </a:rPr>
              <a:t>içerisinde sultan olur.</a:t>
            </a:r>
            <a:endParaRPr lang="tr-TR" sz="2800" b="1" dirty="0" smtClean="0">
              <a:solidFill>
                <a:srgbClr val="00B050"/>
              </a:solidFill>
              <a:latin typeface="Times New Roman" pitchFamily="18" charset="0"/>
              <a:cs typeface="Times New Roman" pitchFamily="18" charset="0"/>
            </a:endParaRPr>
          </a:p>
          <a:p>
            <a:pPr marL="342900" indent="-342900" algn="just" fontAlgn="auto">
              <a:spcBef>
                <a:spcPts val="0"/>
              </a:spcBef>
              <a:spcAft>
                <a:spcPts val="0"/>
              </a:spcAft>
              <a:buFont typeface="Arial" panose="020B0604020202020204" pitchFamily="34" charset="0"/>
              <a:buChar char="•"/>
              <a:defRPr/>
            </a:pPr>
            <a:r>
              <a:rPr lang="tr-TR" sz="2800" b="1" dirty="0" smtClean="0">
                <a:solidFill>
                  <a:srgbClr val="0070C0"/>
                </a:solidFill>
                <a:latin typeface="Times New Roman" pitchFamily="18" charset="0"/>
                <a:cs typeface="Times New Roman" pitchFamily="18" charset="0"/>
              </a:rPr>
              <a:t>İndiği gece, bir </a:t>
            </a:r>
            <a:r>
              <a:rPr lang="tr-TR" sz="2800" b="1" dirty="0">
                <a:solidFill>
                  <a:srgbClr val="0070C0"/>
                </a:solidFill>
                <a:latin typeface="Times New Roman" pitchFamily="18" charset="0"/>
                <a:cs typeface="Times New Roman" pitchFamily="18" charset="0"/>
              </a:rPr>
              <a:t>ömre bedel </a:t>
            </a:r>
            <a:r>
              <a:rPr lang="tr-TR" sz="2800" b="1" dirty="0" smtClean="0">
                <a:solidFill>
                  <a:srgbClr val="0070C0"/>
                </a:solidFill>
                <a:latin typeface="Times New Roman" pitchFamily="18" charset="0"/>
                <a:cs typeface="Times New Roman" pitchFamily="18" charset="0"/>
              </a:rPr>
              <a:t>Kadir olur</a:t>
            </a:r>
            <a:r>
              <a:rPr lang="tr-TR" sz="2800" b="1" dirty="0">
                <a:solidFill>
                  <a:srgbClr val="0070C0"/>
                </a:solidFill>
                <a:latin typeface="Times New Roman" pitchFamily="18" charset="0"/>
                <a:cs typeface="Times New Roman" pitchFamily="18" charset="0"/>
              </a:rPr>
              <a:t>.</a:t>
            </a:r>
            <a:endParaRPr lang="tr-TR" sz="2800" b="1" dirty="0" smtClean="0">
              <a:solidFill>
                <a:srgbClr val="0070C0"/>
              </a:solidFill>
              <a:latin typeface="Times New Roman" pitchFamily="18" charset="0"/>
              <a:cs typeface="Times New Roman" pitchFamily="18" charset="0"/>
            </a:endParaRPr>
          </a:p>
          <a:p>
            <a:pPr marL="342900" indent="-342900" algn="just" fontAlgn="auto">
              <a:spcBef>
                <a:spcPts val="0"/>
              </a:spcBef>
              <a:spcAft>
                <a:spcPts val="0"/>
              </a:spcAft>
              <a:buFont typeface="Arial" panose="020B0604020202020204" pitchFamily="34" charset="0"/>
              <a:buChar char="•"/>
              <a:defRPr/>
            </a:pPr>
            <a:r>
              <a:rPr lang="tr-TR" sz="2800" b="1" dirty="0" smtClean="0">
                <a:solidFill>
                  <a:srgbClr val="FF0000"/>
                </a:solidFill>
                <a:latin typeface="Times New Roman" pitchFamily="18" charset="0"/>
                <a:cs typeface="Times New Roman" pitchFamily="18" charset="0"/>
              </a:rPr>
              <a:t>İndiği insan, Hz. Muhammed Mustafa olur.</a:t>
            </a:r>
          </a:p>
          <a:p>
            <a:pPr algn="just" fontAlgn="auto">
              <a:spcBef>
                <a:spcPts val="0"/>
              </a:spcBef>
              <a:spcAft>
                <a:spcPts val="0"/>
              </a:spcAft>
              <a:defRPr/>
            </a:pPr>
            <a:endParaRPr lang="tr-TR" sz="2800" dirty="0" smtClean="0">
              <a:solidFill>
                <a:schemeClr val="tx1"/>
              </a:solidFill>
              <a:latin typeface="Times New Roman" pitchFamily="18" charset="0"/>
              <a:cs typeface="Times New Roman" pitchFamily="18" charset="0"/>
            </a:endParaRPr>
          </a:p>
          <a:p>
            <a:pPr algn="just" fontAlgn="auto">
              <a:spcBef>
                <a:spcPts val="0"/>
              </a:spcBef>
              <a:spcAft>
                <a:spcPts val="0"/>
              </a:spcAft>
              <a:defRPr/>
            </a:pPr>
            <a:endParaRPr lang="tr-TR" sz="2800" dirty="0">
              <a:solidFill>
                <a:schemeClr val="tx1"/>
              </a:solidFill>
              <a:latin typeface="Times New Roman" pitchFamily="18" charset="0"/>
              <a:cs typeface="Times New Roman" pitchFamily="18" charset="0"/>
            </a:endParaRPr>
          </a:p>
          <a:p>
            <a:pPr algn="just" fontAlgn="auto">
              <a:spcBef>
                <a:spcPts val="0"/>
              </a:spcBef>
              <a:spcAft>
                <a:spcPts val="0"/>
              </a:spcAft>
              <a:defRPr/>
            </a:pPr>
            <a:endParaRPr lang="tr-TR" sz="2800" dirty="0" smtClean="0">
              <a:solidFill>
                <a:schemeClr val="tx1"/>
              </a:solidFill>
              <a:latin typeface="Times New Roman" pitchFamily="18" charset="0"/>
              <a:cs typeface="Times New Roman" pitchFamily="18" charset="0"/>
            </a:endParaRPr>
          </a:p>
          <a:p>
            <a:pPr algn="just" fontAlgn="auto">
              <a:spcBef>
                <a:spcPts val="0"/>
              </a:spcBef>
              <a:spcAft>
                <a:spcPts val="0"/>
              </a:spcAft>
              <a:defRPr/>
            </a:pPr>
            <a:endParaRPr lang="tr-TR" sz="2800" dirty="0">
              <a:solidFill>
                <a:schemeClr val="tx1"/>
              </a:solidFill>
              <a:latin typeface="Times New Roman" pitchFamily="18" charset="0"/>
              <a:cs typeface="Times New Roman" pitchFamily="18" charset="0"/>
            </a:endParaRPr>
          </a:p>
          <a:p>
            <a:pPr algn="just" fontAlgn="auto">
              <a:spcBef>
                <a:spcPts val="0"/>
              </a:spcBef>
              <a:spcAft>
                <a:spcPts val="0"/>
              </a:spcAft>
              <a:defRPr/>
            </a:pPr>
            <a:endParaRPr lang="tr-TR" sz="2800" dirty="0" smtClean="0">
              <a:solidFill>
                <a:schemeClr val="tx1"/>
              </a:solidFill>
              <a:latin typeface="Times New Roman" pitchFamily="18" charset="0"/>
              <a:cs typeface="Times New Roman" pitchFamily="18" charset="0"/>
            </a:endParaRPr>
          </a:p>
          <a:p>
            <a:pPr algn="just" fontAlgn="auto">
              <a:spcBef>
                <a:spcPts val="0"/>
              </a:spcBef>
              <a:spcAft>
                <a:spcPts val="0"/>
              </a:spcAft>
              <a:defRPr/>
            </a:pPr>
            <a:endParaRPr lang="tr-TR" sz="2800" dirty="0">
              <a:solidFill>
                <a:schemeClr val="tx1"/>
              </a:solidFill>
              <a:latin typeface="Times New Roman" pitchFamily="18" charset="0"/>
              <a:cs typeface="Times New Roman" pitchFamily="18" charset="0"/>
            </a:endParaRPr>
          </a:p>
          <a:p>
            <a:pPr algn="just" fontAlgn="auto">
              <a:spcBef>
                <a:spcPts val="0"/>
              </a:spcBef>
              <a:spcAft>
                <a:spcPts val="0"/>
              </a:spcAft>
              <a:defRPr/>
            </a:pPr>
            <a:r>
              <a:rPr lang="tr-TR" sz="2800" dirty="0" smtClean="0">
                <a:solidFill>
                  <a:schemeClr val="bg1"/>
                </a:solidFill>
                <a:latin typeface="Times New Roman" pitchFamily="18" charset="0"/>
                <a:cs typeface="Times New Roman" pitchFamily="18" charset="0"/>
              </a:rPr>
              <a:t>İnsan kendisine inen kuranı yaşar ve hükümleriyle amel eder, </a:t>
            </a:r>
            <a:r>
              <a:rPr lang="tr-TR" sz="2800" b="1" dirty="0" smtClean="0">
                <a:solidFill>
                  <a:srgbClr val="FF0000"/>
                </a:solidFill>
                <a:latin typeface="Times New Roman" pitchFamily="18" charset="0"/>
                <a:cs typeface="Times New Roman" pitchFamily="18" charset="0"/>
              </a:rPr>
              <a:t>Kur’an’ın İnsanı olursa</a:t>
            </a:r>
            <a:r>
              <a:rPr lang="tr-TR" sz="2800" b="1" dirty="0">
                <a:solidFill>
                  <a:srgbClr val="FF0000"/>
                </a:solidFill>
                <a:latin typeface="Times New Roman" pitchFamily="18" charset="0"/>
                <a:cs typeface="Times New Roman" pitchFamily="18" charset="0"/>
              </a:rPr>
              <a:t>, </a:t>
            </a:r>
            <a:r>
              <a:rPr lang="tr-TR" sz="2800" b="1" dirty="0" smtClean="0">
                <a:solidFill>
                  <a:srgbClr val="FFFF00"/>
                </a:solidFill>
                <a:latin typeface="Times New Roman" pitchFamily="18" charset="0"/>
                <a:cs typeface="Times New Roman" pitchFamily="18" charset="0"/>
              </a:rPr>
              <a:t>O’nun ahlakıyla ahlaklanır ve </a:t>
            </a:r>
            <a:r>
              <a:rPr lang="tr-TR" sz="2800" b="1" dirty="0" smtClean="0">
                <a:solidFill>
                  <a:schemeClr val="accent6">
                    <a:lumMod val="60000"/>
                    <a:lumOff val="40000"/>
                  </a:schemeClr>
                </a:solidFill>
                <a:latin typeface="Times New Roman" pitchFamily="18" charset="0"/>
                <a:cs typeface="Times New Roman" pitchFamily="18" charset="0"/>
              </a:rPr>
              <a:t>gösterdiği yolda bir hayat sürerse </a:t>
            </a:r>
            <a:r>
              <a:rPr lang="tr-TR" sz="2800" b="1" dirty="0" smtClean="0">
                <a:solidFill>
                  <a:schemeClr val="bg1"/>
                </a:solidFill>
                <a:latin typeface="Times New Roman" pitchFamily="18" charset="0"/>
                <a:cs typeface="Times New Roman" pitchFamily="18" charset="0"/>
              </a:rPr>
              <a:t>şereflenir</a:t>
            </a:r>
            <a:r>
              <a:rPr lang="tr-TR" sz="2800" dirty="0" smtClean="0">
                <a:solidFill>
                  <a:schemeClr val="tx1"/>
                </a:solidFill>
                <a:latin typeface="Times New Roman" pitchFamily="18" charset="0"/>
                <a:cs typeface="Times New Roman" pitchFamily="18" charset="0"/>
              </a:rPr>
              <a:t>.</a:t>
            </a:r>
            <a:endParaRPr lang="tr-TR" sz="2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1351029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Yuvarlatılmış Çapraz Köşeli Dikdörtgen"/>
          <p:cNvSpPr/>
          <p:nvPr/>
        </p:nvSpPr>
        <p:spPr>
          <a:xfrm>
            <a:off x="251520" y="1165249"/>
            <a:ext cx="8640960" cy="5576119"/>
          </a:xfrm>
          <a:prstGeom prst="round2DiagRect">
            <a:avLst>
              <a:gd name="adj1" fmla="val 0"/>
              <a:gd name="adj2" fmla="val 0"/>
            </a:avLst>
          </a:prstGeom>
          <a:solidFill>
            <a:schemeClr val="accent6">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indent="0">
              <a:buNone/>
            </a:pPr>
            <a:r>
              <a:rPr lang="tr-TR" sz="2400" dirty="0">
                <a:solidFill>
                  <a:schemeClr val="tx1"/>
                </a:solidFill>
                <a:latin typeface="Times New Roman" panose="02020603050405020304" pitchFamily="18" charset="0"/>
                <a:cs typeface="Times New Roman" panose="02020603050405020304" pitchFamily="18" charset="0"/>
              </a:rPr>
              <a:t>Hz. Fâtıma validemizden gelen bir </a:t>
            </a:r>
            <a:r>
              <a:rPr lang="tr-TR" sz="2400" dirty="0" err="1">
                <a:solidFill>
                  <a:schemeClr val="tx1"/>
                </a:solidFill>
                <a:latin typeface="Times New Roman" panose="02020603050405020304" pitchFamily="18" charset="0"/>
                <a:cs typeface="Times New Roman" panose="02020603050405020304" pitchFamily="18" charset="0"/>
              </a:rPr>
              <a:t>rivâyete</a:t>
            </a:r>
            <a:r>
              <a:rPr lang="tr-TR" sz="2400" dirty="0">
                <a:solidFill>
                  <a:schemeClr val="tx1"/>
                </a:solidFill>
                <a:latin typeface="Times New Roman" panose="02020603050405020304" pitchFamily="18" charset="0"/>
                <a:cs typeface="Times New Roman" panose="02020603050405020304" pitchFamily="18" charset="0"/>
              </a:rPr>
              <a:t> göre, Peygamberimiz şöyle buyurmuştur: </a:t>
            </a:r>
          </a:p>
          <a:p>
            <a:pPr marL="0" indent="0">
              <a:buNone/>
            </a:pPr>
            <a:r>
              <a:rPr lang="tr-TR" sz="2400" b="1" dirty="0">
                <a:solidFill>
                  <a:srgbClr val="FF0000"/>
                </a:solidFill>
                <a:latin typeface="Times New Roman" panose="02020603050405020304" pitchFamily="18" charset="0"/>
                <a:cs typeface="Times New Roman" panose="02020603050405020304" pitchFamily="18" charset="0"/>
              </a:rPr>
              <a:t>“</a:t>
            </a:r>
            <a:r>
              <a:rPr lang="tr-TR" sz="2400" b="1" dirty="0" err="1">
                <a:solidFill>
                  <a:srgbClr val="FF0000"/>
                </a:solidFill>
                <a:latin typeface="Times New Roman" panose="02020603050405020304" pitchFamily="18" charset="0"/>
                <a:cs typeface="Times New Roman" panose="02020603050405020304" pitchFamily="18" charset="0"/>
              </a:rPr>
              <a:t>Cebrâil</a:t>
            </a:r>
            <a:r>
              <a:rPr lang="tr-TR" sz="2400" b="1" dirty="0">
                <a:solidFill>
                  <a:srgbClr val="FF0000"/>
                </a:solidFill>
                <a:latin typeface="Times New Roman" panose="02020603050405020304" pitchFamily="18" charset="0"/>
                <a:cs typeface="Times New Roman" panose="02020603050405020304" pitchFamily="18" charset="0"/>
              </a:rPr>
              <a:t> </a:t>
            </a:r>
            <a:r>
              <a:rPr lang="tr-TR" sz="2400" b="1" dirty="0" err="1">
                <a:solidFill>
                  <a:srgbClr val="FF0000"/>
                </a:solidFill>
                <a:latin typeface="Times New Roman" panose="02020603050405020304" pitchFamily="18" charset="0"/>
                <a:cs typeface="Times New Roman" panose="02020603050405020304" pitchFamily="18" charset="0"/>
              </a:rPr>
              <a:t>aleyhi's</a:t>
            </a:r>
            <a:r>
              <a:rPr lang="tr-TR" sz="2400" b="1" dirty="0">
                <a:solidFill>
                  <a:srgbClr val="FF0000"/>
                </a:solidFill>
                <a:latin typeface="Times New Roman" panose="02020603050405020304" pitchFamily="18" charset="0"/>
                <a:cs typeface="Times New Roman" panose="02020603050405020304" pitchFamily="18" charset="0"/>
              </a:rPr>
              <a:t>-selâm her yıl Kur'an-ı Kerîm'i benimle mukabele ederdi. Bu sene iki defa mukabele etti. Öyle sanıyorum ki ölümüm yaklaşmıştır</a:t>
            </a:r>
            <a:r>
              <a:rPr lang="tr-TR" sz="2400" b="1" dirty="0" smtClean="0">
                <a:solidFill>
                  <a:srgbClr val="FF0000"/>
                </a:solidFill>
                <a:latin typeface="Times New Roman" panose="02020603050405020304" pitchFamily="18" charset="0"/>
                <a:cs typeface="Times New Roman" panose="02020603050405020304" pitchFamily="18" charset="0"/>
              </a:rPr>
              <a:t>.</a:t>
            </a:r>
            <a:r>
              <a:rPr lang="tr-TR" sz="2400" dirty="0" smtClean="0">
                <a:solidFill>
                  <a:schemeClr val="tx1"/>
                </a:solidFill>
              </a:rPr>
              <a:t>"</a:t>
            </a:r>
            <a:r>
              <a:rPr lang="tr-TR" sz="2400" b="1" dirty="0" smtClean="0">
                <a:solidFill>
                  <a:srgbClr val="FF0000"/>
                </a:solidFill>
                <a:latin typeface="Times New Roman" panose="02020603050405020304" pitchFamily="18" charset="0"/>
                <a:cs typeface="Times New Roman" panose="02020603050405020304" pitchFamily="18" charset="0"/>
              </a:rPr>
              <a:t> </a:t>
            </a:r>
            <a:r>
              <a:rPr lang="tr-TR" sz="2400" dirty="0">
                <a:solidFill>
                  <a:schemeClr val="tx1"/>
                </a:solidFill>
                <a:latin typeface="Times New Roman" panose="02020603050405020304" pitchFamily="18" charset="0"/>
                <a:cs typeface="Times New Roman" panose="02020603050405020304" pitchFamily="18" charset="0"/>
              </a:rPr>
              <a:t>(Buhari, </a:t>
            </a:r>
            <a:r>
              <a:rPr lang="tr-TR" sz="2400" dirty="0" err="1">
                <a:solidFill>
                  <a:schemeClr val="tx1"/>
                </a:solidFill>
                <a:latin typeface="Times New Roman" panose="02020603050405020304" pitchFamily="18" charset="0"/>
                <a:cs typeface="Times New Roman" panose="02020603050405020304" pitchFamily="18" charset="0"/>
              </a:rPr>
              <a:t>Fedailü'I</a:t>
            </a:r>
            <a:r>
              <a:rPr lang="tr-TR" sz="2400" dirty="0">
                <a:solidFill>
                  <a:schemeClr val="tx1"/>
                </a:solidFill>
                <a:latin typeface="Times New Roman" panose="02020603050405020304" pitchFamily="18" charset="0"/>
                <a:cs typeface="Times New Roman" panose="02020603050405020304" pitchFamily="18" charset="0"/>
              </a:rPr>
              <a:t>-Kur'an, 7.)</a:t>
            </a:r>
          </a:p>
          <a:p>
            <a:pPr algn="just" fontAlgn="auto">
              <a:spcBef>
                <a:spcPts val="0"/>
              </a:spcBef>
              <a:spcAft>
                <a:spcPts val="0"/>
              </a:spcAft>
              <a:defRPr/>
            </a:pPr>
            <a:endParaRPr lang="tr-TR" sz="2000" dirty="0" smtClean="0">
              <a:solidFill>
                <a:schemeClr val="tx1"/>
              </a:solidFill>
            </a:endParaRPr>
          </a:p>
          <a:p>
            <a:pPr algn="ctr" fontAlgn="auto">
              <a:spcBef>
                <a:spcPts val="0"/>
              </a:spcBef>
              <a:spcAft>
                <a:spcPts val="0"/>
              </a:spcAft>
              <a:defRPr/>
            </a:pPr>
            <a:r>
              <a:rPr lang="ar-SA" sz="4400" dirty="0" smtClean="0">
                <a:solidFill>
                  <a:schemeClr val="tx1"/>
                </a:solidFill>
                <a:latin typeface="HASENAT" panose="01000600020000020003" pitchFamily="2" charset="-78"/>
                <a:cs typeface="HASENAT" panose="01000600020000020003" pitchFamily="2" charset="-78"/>
              </a:rPr>
              <a:t>اِنَّا نَحْنُ نَزَّلْنَا الذِّكْرَ وَاِنَّا لَهُ لَحَافِظُونَ</a:t>
            </a:r>
            <a:endParaRPr lang="tr-TR" sz="2400" dirty="0" smtClean="0">
              <a:solidFill>
                <a:schemeClr val="tx1"/>
              </a:solidFill>
              <a:latin typeface="HASENAT" panose="01000600020000020003" pitchFamily="2" charset="-78"/>
              <a:cs typeface="HASENAT" panose="01000600020000020003" pitchFamily="2" charset="-78"/>
            </a:endParaRPr>
          </a:p>
          <a:p>
            <a:pPr algn="ctr" fontAlgn="auto">
              <a:spcBef>
                <a:spcPts val="0"/>
              </a:spcBef>
              <a:spcAft>
                <a:spcPts val="0"/>
              </a:spcAft>
              <a:defRPr/>
            </a:pPr>
            <a:r>
              <a:rPr lang="tr-TR" sz="2400" dirty="0" smtClean="0">
                <a:solidFill>
                  <a:schemeClr val="tx1"/>
                </a:solidFill>
              </a:rPr>
              <a:t>“</a:t>
            </a:r>
            <a:r>
              <a:rPr lang="tr-TR" sz="2800" b="1" dirty="0">
                <a:solidFill>
                  <a:srgbClr val="FF0000"/>
                </a:solidFill>
              </a:rPr>
              <a:t>Bu Zikri (</a:t>
            </a:r>
            <a:r>
              <a:rPr lang="tr-TR" sz="2800" b="1" dirty="0" err="1">
                <a:solidFill>
                  <a:srgbClr val="FF0000"/>
                </a:solidFill>
              </a:rPr>
              <a:t>Kur'ân'ı</a:t>
            </a:r>
            <a:r>
              <a:rPr lang="tr-TR" sz="2800" b="1" dirty="0">
                <a:solidFill>
                  <a:srgbClr val="FF0000"/>
                </a:solidFill>
              </a:rPr>
              <a:t>) biz indirdik, O'nun koruyucusu da elbette biziz</a:t>
            </a:r>
            <a:r>
              <a:rPr lang="tr-TR" sz="2400" dirty="0">
                <a:solidFill>
                  <a:schemeClr val="tx1"/>
                </a:solidFill>
              </a:rPr>
              <a:t>" </a:t>
            </a:r>
            <a:r>
              <a:rPr lang="tr-TR" sz="1200" dirty="0">
                <a:solidFill>
                  <a:schemeClr val="tx1"/>
                </a:solidFill>
              </a:rPr>
              <a:t>(</a:t>
            </a:r>
            <a:r>
              <a:rPr lang="tr-TR" sz="1200" dirty="0" err="1">
                <a:solidFill>
                  <a:schemeClr val="tx1"/>
                </a:solidFill>
              </a:rPr>
              <a:t>Hicr</a:t>
            </a:r>
            <a:r>
              <a:rPr lang="tr-TR" sz="1200" dirty="0">
                <a:solidFill>
                  <a:schemeClr val="tx1"/>
                </a:solidFill>
              </a:rPr>
              <a:t>, 15/9) </a:t>
            </a:r>
          </a:p>
        </p:txBody>
      </p:sp>
      <p:sp>
        <p:nvSpPr>
          <p:cNvPr id="6" name="4 Dikdörtgen"/>
          <p:cNvSpPr/>
          <p:nvPr/>
        </p:nvSpPr>
        <p:spPr>
          <a:xfrm>
            <a:off x="0" y="116632"/>
            <a:ext cx="9144000"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tr-TR" sz="40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MUKABELELERLE GÖNÜLLERİMİZİ FERAHLATTIK</a:t>
            </a:r>
            <a:endParaRPr lang="tr-TR" sz="4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gencbirikim.net/wp-content/uploads/2015/11/cehenn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744"/>
            <a:ext cx="9125028" cy="5733257"/>
          </a:xfrm>
          <a:prstGeom prst="rect">
            <a:avLst/>
          </a:prstGeom>
          <a:noFill/>
          <a:extLst>
            <a:ext uri="{909E8E84-426E-40DD-AFC4-6F175D3DCCD1}">
              <a14:hiddenFill xmlns:a14="http://schemas.microsoft.com/office/drawing/2010/main">
                <a:solidFill>
                  <a:srgbClr val="FFFFFF"/>
                </a:solidFill>
              </a14:hiddenFill>
            </a:ext>
          </a:extLst>
        </p:spPr>
      </p:pic>
      <p:sp>
        <p:nvSpPr>
          <p:cNvPr id="13" name="12 Dikdörtgen"/>
          <p:cNvSpPr/>
          <p:nvPr/>
        </p:nvSpPr>
        <p:spPr>
          <a:xfrm>
            <a:off x="35496" y="1124744"/>
            <a:ext cx="9001000" cy="3888432"/>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rtl="1"/>
            <a:r>
              <a:rPr lang="ar-SA"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ASENAT" panose="01000600020000020003" pitchFamily="2" charset="-78"/>
                <a:cs typeface="HASENAT" panose="01000600020000020003" pitchFamily="2" charset="-78"/>
              </a:rPr>
              <a:t>مَنْ اَعْرَضَ عَنْهُ فَاِنَّهُ يَحْمِلُ يَوْمَ الْقِيٰمَةِ وِزْرًا </a:t>
            </a:r>
            <a:endParaRPr lang="tr-TR"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ASENAT" panose="01000600020000020003" pitchFamily="2" charset="-78"/>
              <a:cs typeface="HASENAT" panose="01000600020000020003" pitchFamily="2" charset="-78"/>
            </a:endParaRPr>
          </a:p>
          <a:p>
            <a:pPr algn="ctr"/>
            <a:r>
              <a:rPr lang="tr-TR"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a:t>
            </a:r>
            <a:r>
              <a:rPr lang="tr-TR" sz="6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Kim ondan yüz çevirirse</a:t>
            </a:r>
            <a:r>
              <a:rPr lang="tr-TR"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 </a:t>
            </a:r>
          </a:p>
          <a:p>
            <a:pPr algn="ctr"/>
            <a:r>
              <a:rPr lang="tr-TR"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şüphesiz ki kıyamet gününde o, </a:t>
            </a:r>
          </a:p>
          <a:p>
            <a:pPr algn="ctr"/>
            <a:r>
              <a:rPr lang="tr-TR"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ağır bir günah yükünü yüklenecektir.”</a:t>
            </a:r>
            <a:r>
              <a:rPr lang="tr-TR" sz="4000" dirty="0" smtClean="0">
                <a:solidFill>
                  <a:schemeClr val="tx1"/>
                </a:solidFill>
                <a:latin typeface="Times New Roman" pitchFamily="18" charset="0"/>
                <a:cs typeface="Times New Roman" pitchFamily="18" charset="0"/>
              </a:rPr>
              <a:t> </a:t>
            </a:r>
          </a:p>
          <a:p>
            <a:pPr algn="ctr"/>
            <a:r>
              <a:rPr lang="tr-TR" sz="2000" dirty="0" smtClean="0">
                <a:solidFill>
                  <a:schemeClr val="tx1"/>
                </a:solidFill>
                <a:latin typeface="Times New Roman" pitchFamily="18" charset="0"/>
                <a:cs typeface="Times New Roman" pitchFamily="18" charset="0"/>
              </a:rPr>
              <a:t>(TÂHÂ suresi 101. ayet)</a:t>
            </a:r>
            <a:endParaRPr lang="tr-TR" sz="3200" dirty="0">
              <a:solidFill>
                <a:schemeClr val="tx1"/>
              </a:solidFill>
              <a:latin typeface="Times New Roman" pitchFamily="18" charset="0"/>
              <a:cs typeface="Times New Roman" pitchFamily="18" charset="0"/>
            </a:endParaRPr>
          </a:p>
        </p:txBody>
      </p:sp>
      <p:sp>
        <p:nvSpPr>
          <p:cNvPr id="4" name="3 Dikdörtgen"/>
          <p:cNvSpPr/>
          <p:nvPr/>
        </p:nvSpPr>
        <p:spPr>
          <a:xfrm>
            <a:off x="0" y="0"/>
            <a:ext cx="9144000" cy="1124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b="1" dirty="0" smtClean="0">
                <a:solidFill>
                  <a:srgbClr val="002060"/>
                </a:solidFill>
                <a:latin typeface="Times New Roman" pitchFamily="18" charset="0"/>
                <a:cs typeface="Times New Roman" pitchFamily="18" charset="0"/>
              </a:rPr>
              <a:t>KUR’AN’DAN YÜZ ÇEVİRME</a:t>
            </a:r>
            <a:endParaRPr lang="tr-TR" sz="3600" b="1" dirty="0">
              <a:solidFill>
                <a:srgbClr val="002060"/>
              </a:solidFill>
            </a:endParaRPr>
          </a:p>
        </p:txBody>
      </p:sp>
    </p:spTree>
    <p:extLst>
      <p:ext uri="{BB962C8B-B14F-4D97-AF65-F5344CB8AC3E}">
        <p14:creationId xmlns:p14="http://schemas.microsoft.com/office/powerpoint/2010/main" val="32385089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ğri yollar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6" y="1174"/>
            <a:ext cx="9159905" cy="3859874"/>
          </a:xfrm>
          <a:prstGeom prst="rect">
            <a:avLst/>
          </a:prstGeom>
          <a:noFill/>
          <a:extLst>
            <a:ext uri="{909E8E84-426E-40DD-AFC4-6F175D3DCCD1}">
              <a14:hiddenFill xmlns:a14="http://schemas.microsoft.com/office/drawing/2010/main">
                <a:solidFill>
                  <a:srgbClr val="FFFFFF"/>
                </a:solidFill>
              </a14:hiddenFill>
            </a:ext>
          </a:extLst>
        </p:spPr>
      </p:pic>
      <p:sp>
        <p:nvSpPr>
          <p:cNvPr id="13" name="12 Dikdörtgen"/>
          <p:cNvSpPr/>
          <p:nvPr/>
        </p:nvSpPr>
        <p:spPr>
          <a:xfrm>
            <a:off x="-15907" y="3717032"/>
            <a:ext cx="9159906" cy="3096344"/>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ar-AE" sz="3600" dirty="0" smtClean="0">
                <a:solidFill>
                  <a:srgbClr val="002060"/>
                </a:solidFill>
                <a:latin typeface="HASENAT" panose="01000600020000020003" pitchFamily="2" charset="-78"/>
                <a:cs typeface="HASENAT" panose="01000600020000020003" pitchFamily="2" charset="-78"/>
              </a:rPr>
              <a:t>وَمَنْ يَعْشُ عَنْ ذِكْرِ الرَّحْمٰنِ نُقَيِّضْ لَهُ شَيْطَانًا فَهُوَ لَهُ قَرٖينٌ وَاِنَّهُمْ لَيَصُدُّونَهُمْ عَنِ السَّبٖيلِ وَيَحْسَبُونَ اَنَّهُمْ مُهْتَدُونَ </a:t>
            </a:r>
          </a:p>
          <a:p>
            <a:pPr algn="ctr">
              <a:defRPr/>
            </a:pPr>
            <a:r>
              <a:rPr lang="tr-TR" sz="2800" dirty="0" smtClean="0">
                <a:solidFill>
                  <a:schemeClr val="tx1"/>
                </a:solidFill>
              </a:rPr>
              <a:t>“Kim </a:t>
            </a:r>
            <a:r>
              <a:rPr lang="tr-TR" sz="2800" dirty="0" err="1" smtClean="0">
                <a:solidFill>
                  <a:schemeClr val="tx1"/>
                </a:solidFill>
              </a:rPr>
              <a:t>Rahmân'ı</a:t>
            </a:r>
            <a:r>
              <a:rPr lang="tr-TR" sz="2800" dirty="0" smtClean="0">
                <a:solidFill>
                  <a:schemeClr val="tx1"/>
                </a:solidFill>
              </a:rPr>
              <a:t> zikretmekten gafil olursa, </a:t>
            </a:r>
          </a:p>
          <a:p>
            <a:pPr algn="ctr">
              <a:defRPr/>
            </a:pPr>
            <a:r>
              <a:rPr lang="tr-TR" sz="2800" dirty="0" smtClean="0">
                <a:solidFill>
                  <a:srgbClr val="C00000"/>
                </a:solidFill>
              </a:rPr>
              <a:t>yanından ayrılmayan bir şeytanı ona musallat ederiz. </a:t>
            </a:r>
            <a:r>
              <a:rPr lang="tr-TR" sz="2800" dirty="0" smtClean="0">
                <a:solidFill>
                  <a:srgbClr val="7030A0"/>
                </a:solidFill>
              </a:rPr>
              <a:t>Şüphesiz bu şeytanlar onları doğru yoldan alıkoyarlar </a:t>
            </a:r>
            <a:r>
              <a:rPr lang="tr-TR" sz="2800" dirty="0" smtClean="0">
                <a:solidFill>
                  <a:schemeClr val="tx1"/>
                </a:solidFill>
              </a:rPr>
              <a:t>da </a:t>
            </a:r>
            <a:r>
              <a:rPr lang="tr-TR" sz="2800" dirty="0" smtClean="0">
                <a:solidFill>
                  <a:srgbClr val="0070C0"/>
                </a:solidFill>
              </a:rPr>
              <a:t>onlar, kendilerinin doğru yolda olduklarını sanırlar</a:t>
            </a:r>
            <a:r>
              <a:rPr lang="tr-TR" sz="2800" dirty="0" smtClean="0">
                <a:solidFill>
                  <a:schemeClr val="tx1"/>
                </a:solidFill>
              </a:rPr>
              <a:t>.” </a:t>
            </a:r>
          </a:p>
          <a:p>
            <a:pPr algn="ctr">
              <a:defRPr/>
            </a:pPr>
            <a:r>
              <a:rPr lang="tr-TR" sz="1600" dirty="0" smtClean="0">
                <a:solidFill>
                  <a:schemeClr val="tx1"/>
                </a:solidFill>
              </a:rPr>
              <a:t>(</a:t>
            </a:r>
            <a:r>
              <a:rPr lang="tr-TR" sz="1600" dirty="0" err="1" smtClean="0">
                <a:solidFill>
                  <a:schemeClr val="tx1"/>
                </a:solidFill>
              </a:rPr>
              <a:t>Zuhruf</a:t>
            </a:r>
            <a:r>
              <a:rPr lang="tr-TR" sz="1600" dirty="0" smtClean="0">
                <a:solidFill>
                  <a:schemeClr val="tx1"/>
                </a:solidFill>
              </a:rPr>
              <a:t> 36,37)</a:t>
            </a:r>
            <a:endParaRPr lang="tr-TR" sz="1600" dirty="0">
              <a:solidFill>
                <a:schemeClr val="tx1"/>
              </a:solidFill>
              <a:latin typeface="Times New Roman" pitchFamily="18" charset="0"/>
              <a:cs typeface="Times New Roman" pitchFamily="18" charset="0"/>
            </a:endParaRPr>
          </a:p>
        </p:txBody>
      </p:sp>
      <p:sp>
        <p:nvSpPr>
          <p:cNvPr id="3" name="2 Dikdörtgen"/>
          <p:cNvSpPr/>
          <p:nvPr/>
        </p:nvSpPr>
        <p:spPr>
          <a:xfrm>
            <a:off x="0" y="0"/>
            <a:ext cx="9144000" cy="548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tr-TR" sz="3600" b="1" dirty="0" smtClean="0">
                <a:solidFill>
                  <a:schemeClr val="tx1"/>
                </a:solidFill>
                <a:latin typeface="Times New Roman" pitchFamily="18" charset="0"/>
                <a:cs typeface="Times New Roman" pitchFamily="18" charset="0"/>
              </a:rPr>
              <a:t>Kurana göre hayat yaşamak zorundayız.</a:t>
            </a:r>
          </a:p>
        </p:txBody>
      </p:sp>
    </p:spTree>
    <p:extLst>
      <p:ext uri="{BB962C8B-B14F-4D97-AF65-F5344CB8AC3E}">
        <p14:creationId xmlns:p14="http://schemas.microsoft.com/office/powerpoint/2010/main" val="20397324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Yuvarlatılmış Çapraz Köşeli Dikdörtgen"/>
          <p:cNvSpPr/>
          <p:nvPr/>
        </p:nvSpPr>
        <p:spPr>
          <a:xfrm>
            <a:off x="323528" y="1196752"/>
            <a:ext cx="8424936" cy="5400600"/>
          </a:xfrm>
          <a:prstGeom prst="round2DiagRect">
            <a:avLst>
              <a:gd name="adj1" fmla="val 0"/>
              <a:gd name="adj2" fmla="val 0"/>
            </a:avLst>
          </a:prstGeom>
          <a:solidFill>
            <a:schemeClr val="accent6">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ar-SA" sz="3200" dirty="0">
                <a:solidFill>
                  <a:schemeClr val="tx1"/>
                </a:solidFill>
                <a:latin typeface="HASENAT" panose="01000600020000020003" pitchFamily="2" charset="-78"/>
                <a:cs typeface="HASENAT" panose="01000600020000020003" pitchFamily="2" charset="-78"/>
              </a:rPr>
              <a:t>شَهْرُ رَمَضَانَ الَّذٖى اُنْزِلَ فٖيهِ الْقُرْاٰنُ هُدًى لِلنَّاسِ وَبَيِّنَاتٍ مِنَ الْهُدٰى وَالْفُرْقَانِ فَمَنْ شَهِدَ مِنْكُمُ الشَّهْرَ فَلْيَصُمْهُ وَمَنْ كَانَ مَرٖيضًا اَوْ عَلٰى سَفَرٍ فَعِدَّةٌ مِنْ اَيَّامٍ اُخَرَ يُرٖيدُ اللّٰهُ بِكُمُ الْيُسْرَ وَلَا يُرٖيدُ بِكُمُ الْعُسْرَ وَلِتُكْمِلُوا الْعِدَّةَ وَلِتُكَبِّرُوا اللّٰهَ عَلٰى مَا هَدٰيكُمْ وَلَعَلَّكُمْ تَشْكُرُونَ</a:t>
            </a:r>
            <a:endParaRPr lang="tr-TR" sz="3200" dirty="0">
              <a:solidFill>
                <a:schemeClr val="tx1"/>
              </a:solidFill>
              <a:latin typeface="HASENAT" panose="01000600020000020003" pitchFamily="2" charset="-78"/>
              <a:cs typeface="HASENAT" panose="01000600020000020003" pitchFamily="2" charset="-78"/>
            </a:endParaRPr>
          </a:p>
          <a:p>
            <a:pPr algn="ctr" fontAlgn="auto">
              <a:spcBef>
                <a:spcPts val="0"/>
              </a:spcBef>
              <a:spcAft>
                <a:spcPts val="0"/>
              </a:spcAft>
              <a:defRPr/>
            </a:pPr>
            <a:r>
              <a:rPr lang="tr-TR" sz="2000" dirty="0" smtClean="0">
                <a:solidFill>
                  <a:schemeClr val="tx1"/>
                </a:solidFill>
              </a:rPr>
              <a:t>“</a:t>
            </a:r>
            <a:r>
              <a:rPr lang="tr-TR" sz="2000" b="1" dirty="0">
                <a:solidFill>
                  <a:srgbClr val="FF0000"/>
                </a:solidFill>
              </a:rPr>
              <a:t>Ramazan ayı, insanlara yol gösterici, doğrunun ve </a:t>
            </a:r>
            <a:endParaRPr lang="tr-TR" sz="2000" b="1" dirty="0" smtClean="0">
              <a:solidFill>
                <a:srgbClr val="FF0000"/>
              </a:solidFill>
            </a:endParaRPr>
          </a:p>
          <a:p>
            <a:pPr algn="ctr" fontAlgn="auto">
              <a:spcBef>
                <a:spcPts val="0"/>
              </a:spcBef>
              <a:spcAft>
                <a:spcPts val="0"/>
              </a:spcAft>
              <a:defRPr/>
            </a:pPr>
            <a:r>
              <a:rPr lang="tr-TR" sz="2000" b="1" dirty="0" smtClean="0">
                <a:solidFill>
                  <a:srgbClr val="FF0000"/>
                </a:solidFill>
              </a:rPr>
              <a:t>doğruyu </a:t>
            </a:r>
            <a:r>
              <a:rPr lang="tr-TR" sz="2000" b="1" dirty="0">
                <a:solidFill>
                  <a:srgbClr val="FF0000"/>
                </a:solidFill>
              </a:rPr>
              <a:t>eğriden ayırmanın açık delilleri olarak Kur'an'ın indirildiği aydır. </a:t>
            </a:r>
            <a:endParaRPr lang="tr-TR" sz="2000" b="1" dirty="0" smtClean="0">
              <a:solidFill>
                <a:srgbClr val="FF0000"/>
              </a:solidFill>
            </a:endParaRPr>
          </a:p>
          <a:p>
            <a:pPr algn="ctr" fontAlgn="auto">
              <a:spcBef>
                <a:spcPts val="0"/>
              </a:spcBef>
              <a:spcAft>
                <a:spcPts val="0"/>
              </a:spcAft>
              <a:defRPr/>
            </a:pPr>
            <a:r>
              <a:rPr lang="tr-TR" sz="2000" dirty="0" smtClean="0">
                <a:solidFill>
                  <a:srgbClr val="0070C0"/>
                </a:solidFill>
              </a:rPr>
              <a:t>Öyle </a:t>
            </a:r>
            <a:r>
              <a:rPr lang="tr-TR" sz="2000" dirty="0">
                <a:solidFill>
                  <a:srgbClr val="0070C0"/>
                </a:solidFill>
              </a:rPr>
              <a:t>ise sizden ramazan ayını idrak edenler onda oruç tutsun. </a:t>
            </a:r>
            <a:endParaRPr lang="tr-TR" sz="2000" dirty="0" smtClean="0">
              <a:solidFill>
                <a:srgbClr val="0070C0"/>
              </a:solidFill>
            </a:endParaRPr>
          </a:p>
          <a:p>
            <a:pPr algn="ctr" fontAlgn="auto">
              <a:spcBef>
                <a:spcPts val="0"/>
              </a:spcBef>
              <a:spcAft>
                <a:spcPts val="0"/>
              </a:spcAft>
              <a:defRPr/>
            </a:pPr>
            <a:r>
              <a:rPr lang="tr-TR" sz="2000" dirty="0" smtClean="0">
                <a:solidFill>
                  <a:srgbClr val="002060"/>
                </a:solidFill>
              </a:rPr>
              <a:t>Kim </a:t>
            </a:r>
            <a:r>
              <a:rPr lang="tr-TR" sz="2000" dirty="0">
                <a:solidFill>
                  <a:srgbClr val="002060"/>
                </a:solidFill>
              </a:rPr>
              <a:t>o anda hasta veya yolcu olursa (tutamadığı günler sayısınca) başka günlerde kaza etsin. </a:t>
            </a:r>
            <a:endParaRPr lang="tr-TR" sz="2000" dirty="0" smtClean="0">
              <a:solidFill>
                <a:srgbClr val="002060"/>
              </a:solidFill>
            </a:endParaRPr>
          </a:p>
          <a:p>
            <a:pPr algn="ctr" fontAlgn="auto">
              <a:spcBef>
                <a:spcPts val="0"/>
              </a:spcBef>
              <a:spcAft>
                <a:spcPts val="0"/>
              </a:spcAft>
              <a:defRPr/>
            </a:pPr>
            <a:r>
              <a:rPr lang="tr-TR" sz="2000" b="1" dirty="0" smtClean="0">
                <a:solidFill>
                  <a:srgbClr val="7030A0"/>
                </a:solidFill>
              </a:rPr>
              <a:t>Allah </a:t>
            </a:r>
            <a:r>
              <a:rPr lang="tr-TR" sz="2000" b="1" dirty="0">
                <a:solidFill>
                  <a:srgbClr val="7030A0"/>
                </a:solidFill>
              </a:rPr>
              <a:t>sizin için kolaylık ister, zorluk istemez. </a:t>
            </a:r>
            <a:endParaRPr lang="tr-TR" sz="2000" b="1" dirty="0" smtClean="0">
              <a:solidFill>
                <a:srgbClr val="7030A0"/>
              </a:solidFill>
            </a:endParaRPr>
          </a:p>
          <a:p>
            <a:pPr algn="ctr" fontAlgn="auto">
              <a:spcBef>
                <a:spcPts val="0"/>
              </a:spcBef>
              <a:spcAft>
                <a:spcPts val="0"/>
              </a:spcAft>
              <a:defRPr/>
            </a:pPr>
            <a:r>
              <a:rPr lang="tr-TR" sz="2000" dirty="0" smtClean="0">
                <a:solidFill>
                  <a:srgbClr val="FF0000"/>
                </a:solidFill>
              </a:rPr>
              <a:t>Bütün </a:t>
            </a:r>
            <a:r>
              <a:rPr lang="tr-TR" sz="2000" dirty="0">
                <a:solidFill>
                  <a:srgbClr val="FF0000"/>
                </a:solidFill>
              </a:rPr>
              <a:t>bunlar, sayıyı tamamlamanız ve size doğru yolu göstermesine karşılık, Allah'ı tazim etmeniz, şükretmeniz içindir</a:t>
            </a:r>
            <a:r>
              <a:rPr lang="tr-TR" sz="2000" dirty="0">
                <a:solidFill>
                  <a:schemeClr val="tx1"/>
                </a:solidFill>
              </a:rPr>
              <a:t>.” (Bakara, </a:t>
            </a:r>
            <a:r>
              <a:rPr lang="ar-SA" sz="2000" dirty="0">
                <a:solidFill>
                  <a:schemeClr val="tx1"/>
                </a:solidFill>
              </a:rPr>
              <a:t>2</a:t>
            </a:r>
            <a:r>
              <a:rPr lang="tr-TR" sz="2000" dirty="0">
                <a:solidFill>
                  <a:schemeClr val="tx1"/>
                </a:solidFill>
              </a:rPr>
              <a:t>/185).</a:t>
            </a:r>
          </a:p>
        </p:txBody>
      </p:sp>
      <p:sp>
        <p:nvSpPr>
          <p:cNvPr id="3" name="4 Dikdörtgen"/>
          <p:cNvSpPr/>
          <p:nvPr/>
        </p:nvSpPr>
        <p:spPr>
          <a:xfrm>
            <a:off x="0" y="0"/>
            <a:ext cx="9144000" cy="1196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6000" b="1" dirty="0">
                <a:solidFill>
                  <a:schemeClr val="tx1"/>
                </a:solidFill>
                <a:effectLst>
                  <a:outerShdw blurRad="38100" dist="38100" dir="2700000" algn="tl">
                    <a:srgbClr val="000000">
                      <a:alpha val="43137"/>
                    </a:srgbClr>
                  </a:outerShdw>
                </a:effectLst>
              </a:rPr>
              <a:t>ELVEDA YA ŞEHRİ RAMAZAN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7 Yuvarlatılmış Çapraz Köşeli Dikdörtgen"/>
          <p:cNvSpPr/>
          <p:nvPr/>
        </p:nvSpPr>
        <p:spPr>
          <a:xfrm>
            <a:off x="0" y="3572594"/>
            <a:ext cx="9144000" cy="2952750"/>
          </a:xfrm>
          <a:prstGeom prst="round2DiagRect">
            <a:avLst>
              <a:gd name="adj1" fmla="val 0"/>
              <a:gd name="adj2" fmla="val 0"/>
            </a:avLst>
          </a:prstGeom>
          <a:solidFill>
            <a:schemeClr val="bg2">
              <a:lumMod val="7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ar-AE" sz="4000" dirty="0">
                <a:solidFill>
                  <a:schemeClr val="bg1"/>
                </a:solidFill>
                <a:latin typeface="HASENAT" pitchFamily="2" charset="-78"/>
                <a:cs typeface="HASENAT" pitchFamily="2" charset="-78"/>
              </a:rPr>
              <a:t>إِنَّ اللّٰهَ يَرْفَعُ بِهٰذَا لْقُرْآنِ الْكِتَابِ اَقْوَامًا وَيَضَعُ بِهِ اٰخَرِينَ</a:t>
            </a:r>
          </a:p>
          <a:p>
            <a:pPr algn="ctr">
              <a:defRPr/>
            </a:pPr>
            <a:r>
              <a:rPr lang="tr-TR" sz="4400" dirty="0">
                <a:solidFill>
                  <a:srgbClr val="FFFF00"/>
                </a:solidFill>
              </a:rPr>
              <a:t>“Allah bu kitapla (Kuran) </a:t>
            </a:r>
          </a:p>
          <a:p>
            <a:pPr algn="ctr">
              <a:defRPr/>
            </a:pPr>
            <a:r>
              <a:rPr lang="tr-TR" sz="6600" dirty="0">
                <a:solidFill>
                  <a:srgbClr val="92D050"/>
                </a:solidFill>
              </a:rPr>
              <a:t>bazı kavimleri yüceltir, </a:t>
            </a:r>
          </a:p>
          <a:p>
            <a:pPr algn="ctr">
              <a:defRPr/>
            </a:pPr>
            <a:r>
              <a:rPr lang="tr-TR" sz="5400" dirty="0">
                <a:solidFill>
                  <a:srgbClr val="7030A0"/>
                </a:solidFill>
              </a:rPr>
              <a:t>diğer bazılarını da alçaltır</a:t>
            </a:r>
            <a:r>
              <a:rPr lang="tr-TR" sz="4400" dirty="0">
                <a:solidFill>
                  <a:srgbClr val="7030A0"/>
                </a:solidFill>
              </a:rPr>
              <a:t>.” </a:t>
            </a:r>
          </a:p>
          <a:p>
            <a:pPr algn="ctr">
              <a:defRPr/>
            </a:pPr>
            <a:r>
              <a:rPr lang="tr-TR" sz="2000" dirty="0">
                <a:solidFill>
                  <a:schemeClr val="bg1"/>
                </a:solidFill>
              </a:rPr>
              <a:t>(</a:t>
            </a:r>
            <a:r>
              <a:rPr lang="tr-TR" sz="1400" dirty="0" err="1">
                <a:solidFill>
                  <a:schemeClr val="bg1"/>
                </a:solidFill>
              </a:rPr>
              <a:t>Safvet’üt</a:t>
            </a:r>
            <a:r>
              <a:rPr lang="tr-TR" sz="1400" dirty="0">
                <a:solidFill>
                  <a:schemeClr val="bg1"/>
                </a:solidFill>
              </a:rPr>
              <a:t> </a:t>
            </a:r>
            <a:r>
              <a:rPr lang="tr-TR" sz="1400" dirty="0" err="1">
                <a:solidFill>
                  <a:schemeClr val="bg1"/>
                </a:solidFill>
              </a:rPr>
              <a:t>Tefasir</a:t>
            </a:r>
            <a:r>
              <a:rPr lang="tr-TR" sz="1400" dirty="0">
                <a:solidFill>
                  <a:schemeClr val="bg1"/>
                </a:solidFill>
              </a:rPr>
              <a:t> 3/345) </a:t>
            </a:r>
          </a:p>
        </p:txBody>
      </p:sp>
      <p:pic>
        <p:nvPicPr>
          <p:cNvPr id="1026" name="Picture 2" descr="http://1.bp.blogspot.com/-8CF0gkl52Lc/VXCa6NSiJjI/AAAAAAABFPI/aAITnDujD5c/s1600/Kur%2527an-%25C4%25B1%2BKeri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609" y="-387424"/>
            <a:ext cx="5688632" cy="3773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0679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Dikdörtgen"/>
          <p:cNvSpPr/>
          <p:nvPr/>
        </p:nvSpPr>
        <p:spPr>
          <a:xfrm>
            <a:off x="1" y="0"/>
            <a:ext cx="9156250" cy="1052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400" b="1" dirty="0">
                <a:solidFill>
                  <a:schemeClr val="tx1"/>
                </a:solidFill>
              </a:rPr>
              <a:t>Nice İnsanlar Dünyayı Bırakıp Gittiler</a:t>
            </a:r>
            <a:endParaRPr lang="tr-TR" sz="4400" dirty="0">
              <a:solidFill>
                <a:schemeClr val="tx1"/>
              </a:solidFill>
            </a:endParaRPr>
          </a:p>
        </p:txBody>
      </p:sp>
      <p:pic>
        <p:nvPicPr>
          <p:cNvPr id="1026" name="Picture 2" descr="http://www.1resimler.com/data/media/1653/burdur-kemer-tarihi-kalintil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776" y="4468349"/>
            <a:ext cx="3540224" cy="23896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http://img01.imgfotokritik.com/fk_new/big/8/7/8/878/2537749-tetrapylon-afrodisias-antik-kent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3917" y="4509120"/>
            <a:ext cx="3574307" cy="23896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http://www.iztuzuvilla.com/fg/boattrip/003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51" y="4468349"/>
            <a:ext cx="3603456" cy="24008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5 Dikdörtgen"/>
          <p:cNvSpPr/>
          <p:nvPr/>
        </p:nvSpPr>
        <p:spPr>
          <a:xfrm>
            <a:off x="1" y="1052736"/>
            <a:ext cx="9156250" cy="3528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600" dirty="0">
                <a:solidFill>
                  <a:schemeClr val="tx1"/>
                </a:solidFill>
                <a:latin typeface="HASENAT" pitchFamily="2" charset="-78"/>
                <a:cs typeface="HASENAT" pitchFamily="2" charset="-78"/>
              </a:rPr>
              <a:t>كَمْ تَرَكُوا مِنْ جَنَّاتٍ وَعُيُونٍ  وَزُرُوعٍ وَمَقَامٍ كَريمٍ  وَنَعْمَةٍ كَانُوا فيهَا فَاكِهينَ  كَذلِكَ وَاَوْرَثْنَاهَا قَوْمًا اخَرينَ</a:t>
            </a:r>
            <a:endParaRPr lang="tr-TR" sz="3600" dirty="0">
              <a:solidFill>
                <a:schemeClr val="tx1"/>
              </a:solidFill>
              <a:latin typeface="HASENAT" pitchFamily="2" charset="-78"/>
              <a:cs typeface="HASENAT" pitchFamily="2" charset="-78"/>
            </a:endParaRPr>
          </a:p>
          <a:p>
            <a:pPr algn="ctr"/>
            <a:r>
              <a:rPr lang="en-AU" sz="3200" b="1" dirty="0" smtClean="0">
                <a:solidFill>
                  <a:schemeClr val="tx1"/>
                </a:solidFill>
              </a:rPr>
              <a:t>"</a:t>
            </a:r>
            <a:r>
              <a:rPr lang="en-AU" sz="3200" b="1" dirty="0" err="1">
                <a:solidFill>
                  <a:srgbClr val="FF0000"/>
                </a:solidFill>
              </a:rPr>
              <a:t>Onlar</a:t>
            </a:r>
            <a:r>
              <a:rPr lang="en-AU" sz="3200" b="1" dirty="0">
                <a:solidFill>
                  <a:srgbClr val="FF0000"/>
                </a:solidFill>
              </a:rPr>
              <a:t>, </a:t>
            </a:r>
            <a:r>
              <a:rPr lang="en-AU" sz="3200" b="1" dirty="0" err="1">
                <a:solidFill>
                  <a:srgbClr val="FF0000"/>
                </a:solidFill>
              </a:rPr>
              <a:t>geride</a:t>
            </a:r>
            <a:r>
              <a:rPr lang="en-AU" sz="3200" b="1" dirty="0">
                <a:solidFill>
                  <a:srgbClr val="FF0000"/>
                </a:solidFill>
              </a:rPr>
              <a:t> nice </a:t>
            </a:r>
            <a:r>
              <a:rPr lang="en-AU" sz="3200" b="1" dirty="0" err="1">
                <a:solidFill>
                  <a:srgbClr val="FF0000"/>
                </a:solidFill>
              </a:rPr>
              <a:t>şeyler</a:t>
            </a:r>
            <a:r>
              <a:rPr lang="en-AU" sz="3200" b="1" dirty="0">
                <a:solidFill>
                  <a:srgbClr val="FF0000"/>
                </a:solidFill>
              </a:rPr>
              <a:t> </a:t>
            </a:r>
            <a:r>
              <a:rPr lang="en-AU" sz="3200" b="1" dirty="0" err="1">
                <a:solidFill>
                  <a:srgbClr val="FF0000"/>
                </a:solidFill>
              </a:rPr>
              <a:t>bıraktılar</a:t>
            </a:r>
            <a:r>
              <a:rPr lang="en-AU" sz="3200" b="1" dirty="0">
                <a:solidFill>
                  <a:srgbClr val="FF0000"/>
                </a:solidFill>
              </a:rPr>
              <a:t>; </a:t>
            </a:r>
            <a:endParaRPr lang="tr-TR" sz="3200" b="1" dirty="0" smtClean="0">
              <a:solidFill>
                <a:srgbClr val="FF0000"/>
              </a:solidFill>
            </a:endParaRPr>
          </a:p>
          <a:p>
            <a:pPr algn="ctr"/>
            <a:r>
              <a:rPr lang="en-AU" sz="3200" b="1" dirty="0" err="1" smtClean="0">
                <a:solidFill>
                  <a:srgbClr val="0070C0"/>
                </a:solidFill>
              </a:rPr>
              <a:t>bahçeler</a:t>
            </a:r>
            <a:r>
              <a:rPr lang="en-AU" sz="3200" b="1" dirty="0">
                <a:solidFill>
                  <a:srgbClr val="0070C0"/>
                </a:solidFill>
              </a:rPr>
              <a:t>, </a:t>
            </a:r>
            <a:r>
              <a:rPr lang="en-AU" sz="3200" b="1" dirty="0" err="1">
                <a:solidFill>
                  <a:srgbClr val="0070C0"/>
                </a:solidFill>
              </a:rPr>
              <a:t>çeşmeler</a:t>
            </a:r>
            <a:r>
              <a:rPr lang="en-AU" sz="3200" b="1" dirty="0">
                <a:solidFill>
                  <a:srgbClr val="0070C0"/>
                </a:solidFill>
              </a:rPr>
              <a:t>, </a:t>
            </a:r>
            <a:r>
              <a:rPr lang="en-AU" sz="3200" b="1" dirty="0" err="1">
                <a:solidFill>
                  <a:srgbClr val="0070C0"/>
                </a:solidFill>
              </a:rPr>
              <a:t>ekinler</a:t>
            </a:r>
            <a:r>
              <a:rPr lang="en-AU" sz="3200" b="1" dirty="0">
                <a:solidFill>
                  <a:srgbClr val="0070C0"/>
                </a:solidFill>
              </a:rPr>
              <a:t>, </a:t>
            </a:r>
            <a:r>
              <a:rPr lang="en-AU" sz="3200" b="1" dirty="0" err="1">
                <a:solidFill>
                  <a:srgbClr val="7030A0"/>
                </a:solidFill>
              </a:rPr>
              <a:t>güzel</a:t>
            </a:r>
            <a:r>
              <a:rPr lang="en-AU" sz="3200" b="1" dirty="0">
                <a:solidFill>
                  <a:srgbClr val="7030A0"/>
                </a:solidFill>
              </a:rPr>
              <a:t> </a:t>
            </a:r>
            <a:r>
              <a:rPr lang="en-AU" sz="3200" b="1" dirty="0" err="1">
                <a:solidFill>
                  <a:srgbClr val="7030A0"/>
                </a:solidFill>
              </a:rPr>
              <a:t>makamlar</a:t>
            </a:r>
            <a:r>
              <a:rPr lang="en-AU" sz="3200" b="1" dirty="0">
                <a:solidFill>
                  <a:srgbClr val="7030A0"/>
                </a:solidFill>
              </a:rPr>
              <a:t> </a:t>
            </a:r>
            <a:r>
              <a:rPr lang="en-AU" sz="3200" b="1" dirty="0" err="1">
                <a:solidFill>
                  <a:schemeClr val="tx1"/>
                </a:solidFill>
              </a:rPr>
              <a:t>ve</a:t>
            </a:r>
            <a:r>
              <a:rPr lang="en-AU" sz="3200" b="1" dirty="0">
                <a:solidFill>
                  <a:schemeClr val="tx1"/>
                </a:solidFill>
              </a:rPr>
              <a:t> </a:t>
            </a:r>
            <a:r>
              <a:rPr lang="en-AU" sz="3200" b="1" dirty="0" err="1">
                <a:solidFill>
                  <a:srgbClr val="002060"/>
                </a:solidFill>
              </a:rPr>
              <a:t>zevk</a:t>
            </a:r>
            <a:r>
              <a:rPr lang="en-AU" sz="3200" b="1" dirty="0">
                <a:solidFill>
                  <a:srgbClr val="002060"/>
                </a:solidFill>
              </a:rPr>
              <a:t> ü </a:t>
            </a:r>
            <a:r>
              <a:rPr lang="en-AU" sz="3200" b="1" dirty="0" err="1">
                <a:solidFill>
                  <a:srgbClr val="002060"/>
                </a:solidFill>
              </a:rPr>
              <a:t>sefa</a:t>
            </a:r>
            <a:r>
              <a:rPr lang="en-AU" sz="3200" b="1" dirty="0">
                <a:solidFill>
                  <a:srgbClr val="002060"/>
                </a:solidFill>
              </a:rPr>
              <a:t> </a:t>
            </a:r>
            <a:r>
              <a:rPr lang="en-AU" sz="3200" b="1" dirty="0" err="1">
                <a:solidFill>
                  <a:srgbClr val="002060"/>
                </a:solidFill>
              </a:rPr>
              <a:t>sürecekleri</a:t>
            </a:r>
            <a:r>
              <a:rPr lang="en-AU" sz="3200" b="1" dirty="0">
                <a:solidFill>
                  <a:srgbClr val="002060"/>
                </a:solidFill>
              </a:rPr>
              <a:t> nice </a:t>
            </a:r>
            <a:r>
              <a:rPr lang="en-AU" sz="3200" b="1" dirty="0" err="1">
                <a:solidFill>
                  <a:srgbClr val="002060"/>
                </a:solidFill>
              </a:rPr>
              <a:t>nimetler</a:t>
            </a:r>
            <a:r>
              <a:rPr lang="en-AU" sz="3200" b="1" dirty="0">
                <a:solidFill>
                  <a:schemeClr val="tx1"/>
                </a:solidFill>
              </a:rPr>
              <a:t>. </a:t>
            </a:r>
            <a:endParaRPr lang="tr-TR" sz="3200" b="1" dirty="0" smtClean="0">
              <a:solidFill>
                <a:schemeClr val="tx1"/>
              </a:solidFill>
            </a:endParaRPr>
          </a:p>
          <a:p>
            <a:pPr algn="ctr"/>
            <a:r>
              <a:rPr lang="en-AU" sz="3200" b="1" dirty="0" err="1" smtClean="0">
                <a:solidFill>
                  <a:schemeClr val="accent6">
                    <a:lumMod val="50000"/>
                  </a:schemeClr>
                </a:solidFill>
              </a:rPr>
              <a:t>İşte</a:t>
            </a:r>
            <a:r>
              <a:rPr lang="en-AU" sz="3200" b="1" dirty="0" smtClean="0">
                <a:solidFill>
                  <a:schemeClr val="accent6">
                    <a:lumMod val="50000"/>
                  </a:schemeClr>
                </a:solidFill>
              </a:rPr>
              <a:t> </a:t>
            </a:r>
            <a:r>
              <a:rPr lang="en-AU" sz="3200" b="1" dirty="0" err="1">
                <a:solidFill>
                  <a:schemeClr val="accent6">
                    <a:lumMod val="50000"/>
                  </a:schemeClr>
                </a:solidFill>
              </a:rPr>
              <a:t>böyle</a:t>
            </a:r>
            <a:r>
              <a:rPr lang="en-AU" sz="3200" b="1" dirty="0">
                <a:solidFill>
                  <a:schemeClr val="accent6">
                    <a:lumMod val="50000"/>
                  </a:schemeClr>
                </a:solidFill>
              </a:rPr>
              <a:t> </a:t>
            </a:r>
            <a:r>
              <a:rPr lang="en-AU" sz="3200" b="1" dirty="0" err="1">
                <a:solidFill>
                  <a:schemeClr val="accent6">
                    <a:lumMod val="50000"/>
                  </a:schemeClr>
                </a:solidFill>
              </a:rPr>
              <a:t>oldu</a:t>
            </a:r>
            <a:r>
              <a:rPr lang="en-AU" sz="3200" b="1" dirty="0">
                <a:solidFill>
                  <a:schemeClr val="accent6">
                    <a:lumMod val="50000"/>
                  </a:schemeClr>
                </a:solidFill>
              </a:rPr>
              <a:t> </a:t>
            </a:r>
            <a:r>
              <a:rPr lang="en-AU" sz="3200" b="1" dirty="0" err="1">
                <a:solidFill>
                  <a:schemeClr val="accent6">
                    <a:lumMod val="50000"/>
                  </a:schemeClr>
                </a:solidFill>
              </a:rPr>
              <a:t>ve</a:t>
            </a:r>
            <a:r>
              <a:rPr lang="en-AU" sz="3200" b="1" dirty="0">
                <a:solidFill>
                  <a:schemeClr val="accent6">
                    <a:lumMod val="50000"/>
                  </a:schemeClr>
                </a:solidFill>
              </a:rPr>
              <a:t> biz </a:t>
            </a:r>
            <a:r>
              <a:rPr lang="en-AU" sz="3200" b="1" dirty="0" err="1">
                <a:solidFill>
                  <a:schemeClr val="accent6">
                    <a:lumMod val="50000"/>
                  </a:schemeClr>
                </a:solidFill>
              </a:rPr>
              <a:t>onları</a:t>
            </a:r>
            <a:r>
              <a:rPr lang="en-AU" sz="3200" b="1" dirty="0">
                <a:solidFill>
                  <a:schemeClr val="accent6">
                    <a:lumMod val="50000"/>
                  </a:schemeClr>
                </a:solidFill>
              </a:rPr>
              <a:t> </a:t>
            </a:r>
            <a:r>
              <a:rPr lang="en-AU" sz="3200" b="1" dirty="0" err="1">
                <a:solidFill>
                  <a:schemeClr val="accent6">
                    <a:lumMod val="50000"/>
                  </a:schemeClr>
                </a:solidFill>
              </a:rPr>
              <a:t>başka</a:t>
            </a:r>
            <a:r>
              <a:rPr lang="en-AU" sz="3200" b="1" dirty="0">
                <a:solidFill>
                  <a:schemeClr val="accent6">
                    <a:lumMod val="50000"/>
                  </a:schemeClr>
                </a:solidFill>
              </a:rPr>
              <a:t> </a:t>
            </a:r>
            <a:r>
              <a:rPr lang="en-AU" sz="3200" b="1" dirty="0" err="1">
                <a:solidFill>
                  <a:schemeClr val="accent6">
                    <a:lumMod val="50000"/>
                  </a:schemeClr>
                </a:solidFill>
              </a:rPr>
              <a:t>topluma</a:t>
            </a:r>
            <a:r>
              <a:rPr lang="en-AU" sz="3200" b="1" dirty="0">
                <a:solidFill>
                  <a:schemeClr val="accent6">
                    <a:lumMod val="50000"/>
                  </a:schemeClr>
                </a:solidFill>
              </a:rPr>
              <a:t> </a:t>
            </a:r>
            <a:r>
              <a:rPr lang="en-AU" sz="3200" b="1" dirty="0" err="1">
                <a:solidFill>
                  <a:schemeClr val="accent6">
                    <a:lumMod val="50000"/>
                  </a:schemeClr>
                </a:solidFill>
              </a:rPr>
              <a:t>miras</a:t>
            </a:r>
            <a:r>
              <a:rPr lang="en-AU" sz="3200" b="1" dirty="0">
                <a:solidFill>
                  <a:schemeClr val="accent6">
                    <a:lumMod val="50000"/>
                  </a:schemeClr>
                </a:solidFill>
              </a:rPr>
              <a:t> </a:t>
            </a:r>
            <a:r>
              <a:rPr lang="en-AU" sz="3200" b="1" dirty="0" err="1">
                <a:solidFill>
                  <a:schemeClr val="accent6">
                    <a:lumMod val="50000"/>
                  </a:schemeClr>
                </a:solidFill>
              </a:rPr>
              <a:t>verdik</a:t>
            </a:r>
            <a:r>
              <a:rPr lang="en-AU" sz="3200" b="1" dirty="0">
                <a:solidFill>
                  <a:schemeClr val="tx1"/>
                </a:solidFill>
              </a:rPr>
              <a:t>."</a:t>
            </a:r>
            <a:r>
              <a:rPr lang="en-AU" sz="3200" dirty="0">
                <a:solidFill>
                  <a:schemeClr val="tx1"/>
                </a:solidFill>
              </a:rPr>
              <a:t> </a:t>
            </a:r>
            <a:r>
              <a:rPr lang="en-AU" sz="2000" dirty="0" smtClean="0">
                <a:solidFill>
                  <a:schemeClr val="tx1"/>
                </a:solidFill>
              </a:rPr>
              <a:t>(</a:t>
            </a:r>
            <a:r>
              <a:rPr lang="en-AU" sz="2000" dirty="0">
                <a:solidFill>
                  <a:schemeClr val="tx1"/>
                </a:solidFill>
              </a:rPr>
              <a:t>44/</a:t>
            </a:r>
            <a:r>
              <a:rPr lang="en-AU" sz="2000" dirty="0" err="1">
                <a:solidFill>
                  <a:schemeClr val="tx1"/>
                </a:solidFill>
              </a:rPr>
              <a:t>Duhân</a:t>
            </a:r>
            <a:r>
              <a:rPr lang="en-AU" sz="2000" dirty="0">
                <a:solidFill>
                  <a:schemeClr val="tx1"/>
                </a:solidFill>
              </a:rPr>
              <a:t>, 25-28)</a:t>
            </a:r>
            <a:endParaRPr lang="tr-TR" sz="2000" dirty="0">
              <a:solidFill>
                <a:schemeClr val="tx1"/>
              </a:solidFill>
            </a:endParaRPr>
          </a:p>
        </p:txBody>
      </p:sp>
    </p:spTree>
    <p:extLst>
      <p:ext uri="{BB962C8B-B14F-4D97-AF65-F5344CB8AC3E}">
        <p14:creationId xmlns:p14="http://schemas.microsoft.com/office/powerpoint/2010/main" val="37406748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Ä°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80728"/>
            <a:ext cx="9144000" cy="5858307"/>
          </a:xfrm>
          <a:prstGeom prst="rect">
            <a:avLst/>
          </a:prstGeom>
          <a:noFill/>
          <a:extLst>
            <a:ext uri="{909E8E84-426E-40DD-AFC4-6F175D3DCCD1}">
              <a14:hiddenFill xmlns:a14="http://schemas.microsoft.com/office/drawing/2010/main">
                <a:solidFill>
                  <a:srgbClr val="FFFFFF"/>
                </a:solidFill>
              </a14:hiddenFill>
            </a:ext>
          </a:extLst>
        </p:spPr>
      </p:pic>
      <p:sp>
        <p:nvSpPr>
          <p:cNvPr id="4" name="3 Yuvarlatılmış Çapraz Köşeli Dikdörtgen"/>
          <p:cNvSpPr/>
          <p:nvPr/>
        </p:nvSpPr>
        <p:spPr>
          <a:xfrm>
            <a:off x="3275856" y="1052736"/>
            <a:ext cx="5760640" cy="5288087"/>
          </a:xfrm>
          <a:prstGeom prst="round2DiagRect">
            <a:avLst>
              <a:gd name="adj1" fmla="val 0"/>
              <a:gd name="adj2" fmla="val 0"/>
            </a:avLst>
          </a:prstGeom>
          <a:solidFill>
            <a:schemeClr val="accent6">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rtl="1" fontAlgn="auto">
              <a:spcBef>
                <a:spcPts val="0"/>
              </a:spcBef>
              <a:spcAft>
                <a:spcPts val="0"/>
              </a:spcAft>
              <a:defRPr/>
            </a:pPr>
            <a:r>
              <a:rPr lang="ar-SA" sz="4000" dirty="0">
                <a:solidFill>
                  <a:schemeClr val="bg1"/>
                </a:solidFill>
                <a:latin typeface="HASENAT" panose="01000600020000020003" pitchFamily="2" charset="-78"/>
                <a:cs typeface="HASENAT" panose="01000600020000020003" pitchFamily="2" charset="-78"/>
              </a:rPr>
              <a:t>« مَنْ صَامَ رَمَضَانَ إِيمَاناً واحْتِساباً ، </a:t>
            </a:r>
            <a:endParaRPr lang="tr-TR" sz="4000" dirty="0" smtClean="0">
              <a:solidFill>
                <a:schemeClr val="bg1"/>
              </a:solidFill>
              <a:latin typeface="HASENAT" panose="01000600020000020003" pitchFamily="2" charset="-78"/>
              <a:cs typeface="HASENAT" panose="01000600020000020003" pitchFamily="2" charset="-78"/>
            </a:endParaRPr>
          </a:p>
          <a:p>
            <a:pPr algn="r" rtl="1" fontAlgn="auto">
              <a:spcBef>
                <a:spcPts val="0"/>
              </a:spcBef>
              <a:spcAft>
                <a:spcPts val="0"/>
              </a:spcAft>
              <a:defRPr/>
            </a:pPr>
            <a:r>
              <a:rPr lang="ar-SA" sz="4000" dirty="0" smtClean="0">
                <a:solidFill>
                  <a:schemeClr val="bg1"/>
                </a:solidFill>
                <a:latin typeface="HASENAT" panose="01000600020000020003" pitchFamily="2" charset="-78"/>
                <a:cs typeface="HASENAT" panose="01000600020000020003" pitchFamily="2" charset="-78"/>
              </a:rPr>
              <a:t>غُفِرَ </a:t>
            </a:r>
            <a:r>
              <a:rPr lang="ar-SA" sz="4000" dirty="0">
                <a:solidFill>
                  <a:schemeClr val="bg1"/>
                </a:solidFill>
                <a:latin typeface="HASENAT" panose="01000600020000020003" pitchFamily="2" charset="-78"/>
                <a:cs typeface="HASENAT" panose="01000600020000020003" pitchFamily="2" charset="-78"/>
              </a:rPr>
              <a:t>لَهُ ما تَقَدَّمَ مِنْ ذنْبِهِ </a:t>
            </a:r>
            <a:r>
              <a:rPr lang="ar-SA" sz="4000" dirty="0" smtClean="0">
                <a:solidFill>
                  <a:schemeClr val="bg1"/>
                </a:solidFill>
                <a:latin typeface="HASENAT" panose="01000600020000020003" pitchFamily="2" charset="-78"/>
                <a:cs typeface="HASENAT" panose="01000600020000020003" pitchFamily="2" charset="-78"/>
              </a:rPr>
              <a:t>»</a:t>
            </a:r>
            <a:endParaRPr lang="tr-TR" sz="4000" dirty="0">
              <a:solidFill>
                <a:schemeClr val="bg1"/>
              </a:solidFill>
            </a:endParaRPr>
          </a:p>
          <a:p>
            <a:pPr algn="r" fontAlgn="auto">
              <a:spcBef>
                <a:spcPts val="0"/>
              </a:spcBef>
              <a:spcAft>
                <a:spcPts val="0"/>
              </a:spcAft>
              <a:defRPr/>
            </a:pPr>
            <a:r>
              <a:rPr lang="tr-TR" sz="3200" b="1" dirty="0">
                <a:ln w="10160">
                  <a:solidFill>
                    <a:schemeClr val="accent5"/>
                  </a:solidFill>
                  <a:prstDash val="solid"/>
                </a:ln>
                <a:solidFill>
                  <a:srgbClr val="FFFFFF"/>
                </a:solidFill>
              </a:rPr>
              <a:t>"Kim, faziletine inanarak ve </a:t>
            </a:r>
            <a:r>
              <a:rPr lang="tr-TR" sz="3200" b="1" dirty="0">
                <a:ln w="6600">
                  <a:solidFill>
                    <a:schemeClr val="accent2"/>
                  </a:solidFill>
                  <a:prstDash val="solid"/>
                </a:ln>
                <a:solidFill>
                  <a:srgbClr val="FFFFFF"/>
                </a:solidFill>
              </a:rPr>
              <a:t>karşılığını Allah'tan bekleyerek </a:t>
            </a:r>
            <a:endParaRPr lang="tr-TR" sz="3200" b="1" dirty="0" smtClean="0">
              <a:ln w="6600">
                <a:solidFill>
                  <a:schemeClr val="accent2"/>
                </a:solidFill>
                <a:prstDash val="solid"/>
              </a:ln>
              <a:solidFill>
                <a:srgbClr val="FFFFFF"/>
              </a:solidFill>
            </a:endParaRPr>
          </a:p>
          <a:p>
            <a:pPr algn="r" fontAlgn="auto">
              <a:spcBef>
                <a:spcPts val="0"/>
              </a:spcBef>
              <a:spcAft>
                <a:spcPts val="0"/>
              </a:spcAft>
              <a:defRPr/>
            </a:pPr>
            <a:r>
              <a:rPr lang="tr-TR" sz="36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rPr>
              <a:t>Ramazan Orucunu tutarsa</a:t>
            </a:r>
            <a:r>
              <a:rPr lang="tr-TR" sz="3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rPr>
              <a:t>, </a:t>
            </a:r>
            <a:endParaRPr lang="tr-TR" sz="36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endParaRPr>
          </a:p>
          <a:p>
            <a:pPr algn="r" fontAlgn="auto">
              <a:spcBef>
                <a:spcPts val="0"/>
              </a:spcBef>
              <a:spcAft>
                <a:spcPts val="0"/>
              </a:spcAft>
              <a:defRPr/>
            </a:pPr>
            <a:r>
              <a:rPr lang="tr-TR" sz="3200" b="1" dirty="0" smtClean="0">
                <a:ln w="13462">
                  <a:solidFill>
                    <a:schemeClr val="bg1"/>
                  </a:solidFill>
                  <a:prstDash val="solid"/>
                </a:ln>
                <a:solidFill>
                  <a:schemeClr val="tx1">
                    <a:lumMod val="85000"/>
                    <a:lumOff val="15000"/>
                  </a:schemeClr>
                </a:solidFill>
              </a:rPr>
              <a:t>geçmiş </a:t>
            </a:r>
            <a:r>
              <a:rPr lang="tr-TR" sz="3200" b="1" dirty="0">
                <a:ln w="13462">
                  <a:solidFill>
                    <a:schemeClr val="bg1"/>
                  </a:solidFill>
                  <a:prstDash val="solid"/>
                </a:ln>
                <a:solidFill>
                  <a:schemeClr val="tx1">
                    <a:lumMod val="85000"/>
                    <a:lumOff val="15000"/>
                  </a:schemeClr>
                </a:solidFill>
              </a:rPr>
              <a:t>günahları bağışlanır</a:t>
            </a:r>
            <a:r>
              <a:rPr lang="tr-TR" sz="3200" b="1" dirty="0" smtClean="0">
                <a:ln w="13462">
                  <a:solidFill>
                    <a:schemeClr val="bg1"/>
                  </a:solidFill>
                  <a:prstDash val="solid"/>
                </a:ln>
                <a:solidFill>
                  <a:schemeClr val="tx1">
                    <a:lumMod val="85000"/>
                    <a:lumOff val="15000"/>
                  </a:schemeClr>
                </a:solidFill>
              </a:rPr>
              <a:t>."</a:t>
            </a:r>
            <a:endParaRPr lang="tr-TR" sz="3200" b="1" dirty="0">
              <a:ln w="13462">
                <a:solidFill>
                  <a:schemeClr val="bg1"/>
                </a:solidFill>
                <a:prstDash val="solid"/>
              </a:ln>
              <a:solidFill>
                <a:schemeClr val="tx1">
                  <a:lumMod val="85000"/>
                  <a:lumOff val="15000"/>
                </a:schemeClr>
              </a:solidFill>
            </a:endParaRPr>
          </a:p>
          <a:p>
            <a:pPr algn="r" fontAlgn="auto">
              <a:spcBef>
                <a:spcPts val="0"/>
              </a:spcBef>
              <a:spcAft>
                <a:spcPts val="0"/>
              </a:spcAft>
              <a:defRPr/>
            </a:pPr>
            <a:r>
              <a:rPr lang="tr-TR" sz="1600" dirty="0" smtClean="0">
                <a:solidFill>
                  <a:schemeClr val="bg1"/>
                </a:solidFill>
              </a:rPr>
              <a:t>(</a:t>
            </a:r>
            <a:r>
              <a:rPr lang="tr-TR" sz="1600" dirty="0" err="1" smtClean="0">
                <a:solidFill>
                  <a:schemeClr val="bg1"/>
                </a:solidFill>
              </a:rPr>
              <a:t>Buhârî</a:t>
            </a:r>
            <a:r>
              <a:rPr lang="tr-TR" sz="1600" dirty="0">
                <a:solidFill>
                  <a:schemeClr val="bg1"/>
                </a:solidFill>
              </a:rPr>
              <a:t>, </a:t>
            </a:r>
            <a:r>
              <a:rPr lang="tr-TR" sz="1600" dirty="0" err="1">
                <a:solidFill>
                  <a:schemeClr val="bg1"/>
                </a:solidFill>
              </a:rPr>
              <a:t>Îmân</a:t>
            </a:r>
            <a:r>
              <a:rPr lang="tr-TR" sz="1600" dirty="0">
                <a:solidFill>
                  <a:schemeClr val="bg1"/>
                </a:solidFill>
              </a:rPr>
              <a:t> 28, </a:t>
            </a:r>
            <a:r>
              <a:rPr lang="tr-TR" sz="1600" dirty="0" err="1">
                <a:solidFill>
                  <a:schemeClr val="bg1"/>
                </a:solidFill>
              </a:rPr>
              <a:t>Savm</a:t>
            </a:r>
            <a:r>
              <a:rPr lang="tr-TR" sz="1600" dirty="0">
                <a:solidFill>
                  <a:schemeClr val="bg1"/>
                </a:solidFill>
              </a:rPr>
              <a:t> </a:t>
            </a:r>
            <a:r>
              <a:rPr lang="tr-TR" sz="1600" dirty="0" smtClean="0">
                <a:solidFill>
                  <a:schemeClr val="bg1"/>
                </a:solidFill>
              </a:rPr>
              <a:t>6) </a:t>
            </a:r>
            <a:endParaRPr lang="tr-TR" sz="2000" dirty="0">
              <a:solidFill>
                <a:schemeClr val="bg1"/>
              </a:solidFill>
            </a:endParaRPr>
          </a:p>
        </p:txBody>
      </p:sp>
      <p:sp>
        <p:nvSpPr>
          <p:cNvPr id="5" name="4 Dikdörtgen"/>
          <p:cNvSpPr/>
          <p:nvPr/>
        </p:nvSpPr>
        <p:spPr>
          <a:xfrm>
            <a:off x="0" y="0"/>
            <a:ext cx="9144000" cy="980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6600" b="1" dirty="0">
                <a:solidFill>
                  <a:schemeClr val="tx1"/>
                </a:solidFill>
              </a:rPr>
              <a:t>RAMAZAN </a:t>
            </a:r>
            <a:r>
              <a:rPr lang="tr-TR" sz="6600" b="1" dirty="0" smtClean="0">
                <a:solidFill>
                  <a:schemeClr val="tx1"/>
                </a:solidFill>
              </a:rPr>
              <a:t>ORUÇ </a:t>
            </a:r>
            <a:r>
              <a:rPr lang="tr-TR" sz="6600" b="1" dirty="0">
                <a:solidFill>
                  <a:schemeClr val="tx1"/>
                </a:solidFill>
              </a:rPr>
              <a:t>AYIDIR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Dikdörtgen"/>
          <p:cNvSpPr/>
          <p:nvPr/>
        </p:nvSpPr>
        <p:spPr>
          <a:xfrm>
            <a:off x="179512" y="116632"/>
            <a:ext cx="8964488"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tr-TR" sz="2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ORUÇ İBADETİNİN FAZİLET VE HİKMETLERİ</a:t>
            </a:r>
          </a:p>
        </p:txBody>
      </p:sp>
      <p:sp>
        <p:nvSpPr>
          <p:cNvPr id="6" name="6 Yuvarlatılmış Dikdörtgen"/>
          <p:cNvSpPr/>
          <p:nvPr/>
        </p:nvSpPr>
        <p:spPr>
          <a:xfrm>
            <a:off x="714375" y="1124744"/>
            <a:ext cx="7715250" cy="500063"/>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1. ORUÇ, SEVABI ALLAH’A  AİT OLAN İBADETTİR</a:t>
            </a:r>
          </a:p>
        </p:txBody>
      </p:sp>
      <p:sp>
        <p:nvSpPr>
          <p:cNvPr id="7" name="7 Yuvarlatılmış Dikdörtgen"/>
          <p:cNvSpPr/>
          <p:nvPr/>
        </p:nvSpPr>
        <p:spPr>
          <a:xfrm>
            <a:off x="714375" y="1772816"/>
            <a:ext cx="7715250" cy="500062"/>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2. ORUÇ, GÜNAHLARIMIZA KEFFARETTİR</a:t>
            </a:r>
          </a:p>
        </p:txBody>
      </p:sp>
      <p:sp>
        <p:nvSpPr>
          <p:cNvPr id="8" name="8 Yuvarlatılmış Dikdörtgen"/>
          <p:cNvSpPr/>
          <p:nvPr/>
        </p:nvSpPr>
        <p:spPr>
          <a:xfrm>
            <a:off x="714375" y="2420888"/>
            <a:ext cx="7715250" cy="500062"/>
          </a:xfrm>
          <a:prstGeom prst="roundRect">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3. ORUÇ TUTANLAR CENNETE “REYYAN” KAPISINDAN GİRECEKLER</a:t>
            </a:r>
          </a:p>
        </p:txBody>
      </p:sp>
      <p:sp>
        <p:nvSpPr>
          <p:cNvPr id="9" name="9 Yuvarlatılmış Dikdörtgen"/>
          <p:cNvSpPr/>
          <p:nvPr/>
        </p:nvSpPr>
        <p:spPr>
          <a:xfrm>
            <a:off x="714375" y="3068960"/>
            <a:ext cx="7715250" cy="500062"/>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4. ORUÇ, TUTANIN DUASI KABUL EDİLİR </a:t>
            </a:r>
          </a:p>
        </p:txBody>
      </p:sp>
      <p:sp>
        <p:nvSpPr>
          <p:cNvPr id="10" name="10 Yuvarlatılmış Dikdörtgen"/>
          <p:cNvSpPr/>
          <p:nvPr/>
        </p:nvSpPr>
        <p:spPr>
          <a:xfrm>
            <a:off x="714375" y="3721026"/>
            <a:ext cx="7715250" cy="500062"/>
          </a:xfrm>
          <a:prstGeom prst="roundRect">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5. ORUÇ, CEHENNEM ATEŞİNE KARŞI KALKANDIR</a:t>
            </a:r>
          </a:p>
        </p:txBody>
      </p:sp>
      <p:sp>
        <p:nvSpPr>
          <p:cNvPr id="11" name="11 Yuvarlatılmış Dikdörtgen"/>
          <p:cNvSpPr/>
          <p:nvPr/>
        </p:nvSpPr>
        <p:spPr>
          <a:xfrm>
            <a:off x="714375" y="4365104"/>
            <a:ext cx="7715250" cy="500062"/>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6. ORUÇ, KİŞİYİ HARAMLARDAN ALIKOYAR</a:t>
            </a:r>
          </a:p>
        </p:txBody>
      </p:sp>
      <p:sp>
        <p:nvSpPr>
          <p:cNvPr id="12" name="12 Yuvarlatılmış Dikdörtgen"/>
          <p:cNvSpPr/>
          <p:nvPr/>
        </p:nvSpPr>
        <p:spPr>
          <a:xfrm>
            <a:off x="714375" y="5017170"/>
            <a:ext cx="7715250" cy="500062"/>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7. ORUÇ, SABIR VE İRADEMİZİ GÜÇLENDİRİR</a:t>
            </a:r>
          </a:p>
        </p:txBody>
      </p:sp>
      <p:sp>
        <p:nvSpPr>
          <p:cNvPr id="13" name="14 Yuvarlatılmış Dikdörtgen"/>
          <p:cNvSpPr/>
          <p:nvPr/>
        </p:nvSpPr>
        <p:spPr>
          <a:xfrm>
            <a:off x="714375" y="5661248"/>
            <a:ext cx="7715250" cy="500062"/>
          </a:xfrm>
          <a:prstGeom prst="roundRect">
            <a:avLst/>
          </a:prstGeom>
          <a:solidFill>
            <a:schemeClr val="bg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8. ORUÇ, SAĞLIK AÇISINDAN DA ÖNEMLİ BİR İBADETTİR</a:t>
            </a:r>
          </a:p>
        </p:txBody>
      </p:sp>
      <p:sp>
        <p:nvSpPr>
          <p:cNvPr id="14" name="15 Yuvarlatılmış Dikdörtgen"/>
          <p:cNvSpPr/>
          <p:nvPr/>
        </p:nvSpPr>
        <p:spPr>
          <a:xfrm>
            <a:off x="714375" y="6286500"/>
            <a:ext cx="7715250" cy="500063"/>
          </a:xfrm>
          <a:prstGeom prst="roundRect">
            <a:avLst/>
          </a:prstGeom>
          <a:solidFill>
            <a:schemeClr val="accent6">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9. </a:t>
            </a:r>
            <a:r>
              <a:rPr lang="tr-TR"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ORUÇU </a:t>
            </a:r>
            <a:r>
              <a:rPr lang="tr-TR"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MAZERETSİZ TUTMAK BÜYÜK GÜNAHLARDANDIR</a:t>
            </a:r>
          </a:p>
        </p:txBody>
      </p:sp>
    </p:spTree>
    <p:extLst>
      <p:ext uri="{BB962C8B-B14F-4D97-AF65-F5344CB8AC3E}">
        <p14:creationId xmlns:p14="http://schemas.microsoft.com/office/powerpoint/2010/main" val="320500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par>
                                <p:cTn id="57" presetID="26" presetClass="emph" presetSubtype="0" fill="hold" grpId="1" nodeType="withEffect">
                                  <p:stCondLst>
                                    <p:cond delay="0"/>
                                  </p:stCondLst>
                                  <p:childTnLst>
                                    <p:animEffect transition="out" filter="fade">
                                      <p:cBhvr>
                                        <p:cTn id="58" dur="500" tmFilter="0, 0; .2, .5; .8, .5; 1, 0"/>
                                        <p:tgtEl>
                                          <p:spTgt spid="6"/>
                                        </p:tgtEl>
                                      </p:cBhvr>
                                    </p:animEffect>
                                    <p:animScale>
                                      <p:cBhvr>
                                        <p:cTn id="59" dur="250" autoRev="1" fill="hold"/>
                                        <p:tgtEl>
                                          <p:spTgt spid="6"/>
                                        </p:tgtEl>
                                      </p:cBhvr>
                                      <p:by x="105000" y="105000"/>
                                    </p:animScale>
                                  </p:childTnLst>
                                </p:cTn>
                              </p:par>
                              <p:par>
                                <p:cTn id="60" presetID="26" presetClass="emph" presetSubtype="0" fill="hold" grpId="1" nodeType="withEffect">
                                  <p:stCondLst>
                                    <p:cond delay="0"/>
                                  </p:stCondLst>
                                  <p:childTnLst>
                                    <p:animEffect transition="out" filter="fade">
                                      <p:cBhvr>
                                        <p:cTn id="61" dur="500" tmFilter="0, 0; .2, .5; .8, .5; 1, 0"/>
                                        <p:tgtEl>
                                          <p:spTgt spid="7"/>
                                        </p:tgtEl>
                                      </p:cBhvr>
                                    </p:animEffect>
                                    <p:animScale>
                                      <p:cBhvr>
                                        <p:cTn id="62" dur="250" autoRev="1" fill="hold"/>
                                        <p:tgtEl>
                                          <p:spTgt spid="7"/>
                                        </p:tgtEl>
                                      </p:cBhvr>
                                      <p:by x="105000" y="105000"/>
                                    </p:animScale>
                                  </p:childTnLst>
                                </p:cTn>
                              </p:par>
                              <p:par>
                                <p:cTn id="63" presetID="26" presetClass="emph" presetSubtype="0" fill="hold" grpId="1" nodeType="withEffect">
                                  <p:stCondLst>
                                    <p:cond delay="0"/>
                                  </p:stCondLst>
                                  <p:childTnLst>
                                    <p:animEffect transition="out" filter="fade">
                                      <p:cBhvr>
                                        <p:cTn id="64" dur="500" tmFilter="0, 0; .2, .5; .8, .5; 1, 0"/>
                                        <p:tgtEl>
                                          <p:spTgt spid="8"/>
                                        </p:tgtEl>
                                      </p:cBhvr>
                                    </p:animEffect>
                                    <p:animScale>
                                      <p:cBhvr>
                                        <p:cTn id="65" dur="250" autoRev="1" fill="hold"/>
                                        <p:tgtEl>
                                          <p:spTgt spid="8"/>
                                        </p:tgtEl>
                                      </p:cBhvr>
                                      <p:by x="105000" y="105000"/>
                                    </p:animScale>
                                  </p:childTnLst>
                                </p:cTn>
                              </p:par>
                              <p:par>
                                <p:cTn id="66" presetID="26" presetClass="emph" presetSubtype="0" fill="hold" grpId="1" nodeType="withEffect">
                                  <p:stCondLst>
                                    <p:cond delay="0"/>
                                  </p:stCondLst>
                                  <p:childTnLst>
                                    <p:animEffect transition="out" filter="fade">
                                      <p:cBhvr>
                                        <p:cTn id="67" dur="500" tmFilter="0, 0; .2, .5; .8, .5; 1, 0"/>
                                        <p:tgtEl>
                                          <p:spTgt spid="9"/>
                                        </p:tgtEl>
                                      </p:cBhvr>
                                    </p:animEffect>
                                    <p:animScale>
                                      <p:cBhvr>
                                        <p:cTn id="68" dur="250" autoRev="1" fill="hold"/>
                                        <p:tgtEl>
                                          <p:spTgt spid="9"/>
                                        </p:tgtEl>
                                      </p:cBhvr>
                                      <p:by x="105000" y="105000"/>
                                    </p:animScale>
                                  </p:childTnLst>
                                </p:cTn>
                              </p:par>
                              <p:par>
                                <p:cTn id="69" presetID="26" presetClass="emph" presetSubtype="0" fill="hold" grpId="1" nodeType="withEffect">
                                  <p:stCondLst>
                                    <p:cond delay="0"/>
                                  </p:stCondLst>
                                  <p:childTnLst>
                                    <p:animEffect transition="out" filter="fade">
                                      <p:cBhvr>
                                        <p:cTn id="70" dur="500" tmFilter="0, 0; .2, .5; .8, .5; 1, 0"/>
                                        <p:tgtEl>
                                          <p:spTgt spid="10"/>
                                        </p:tgtEl>
                                      </p:cBhvr>
                                    </p:animEffect>
                                    <p:animScale>
                                      <p:cBhvr>
                                        <p:cTn id="71" dur="250" autoRev="1" fill="hold"/>
                                        <p:tgtEl>
                                          <p:spTgt spid="10"/>
                                        </p:tgtEl>
                                      </p:cBhvr>
                                      <p:by x="105000" y="105000"/>
                                    </p:animScale>
                                  </p:childTnLst>
                                </p:cTn>
                              </p:par>
                              <p:par>
                                <p:cTn id="72" presetID="26" presetClass="emph" presetSubtype="0" fill="hold" grpId="1" nodeType="withEffect">
                                  <p:stCondLst>
                                    <p:cond delay="0"/>
                                  </p:stCondLst>
                                  <p:childTnLst>
                                    <p:animEffect transition="out" filter="fade">
                                      <p:cBhvr>
                                        <p:cTn id="73" dur="500" tmFilter="0, 0; .2, .5; .8, .5; 1, 0"/>
                                        <p:tgtEl>
                                          <p:spTgt spid="11"/>
                                        </p:tgtEl>
                                      </p:cBhvr>
                                    </p:animEffect>
                                    <p:animScale>
                                      <p:cBhvr>
                                        <p:cTn id="74" dur="250" autoRev="1" fill="hold"/>
                                        <p:tgtEl>
                                          <p:spTgt spid="11"/>
                                        </p:tgtEl>
                                      </p:cBhvr>
                                      <p:by x="105000" y="105000"/>
                                    </p:animScale>
                                  </p:childTnLst>
                                </p:cTn>
                              </p:par>
                              <p:par>
                                <p:cTn id="75" presetID="26" presetClass="emph" presetSubtype="0" fill="hold" grpId="1" nodeType="withEffect">
                                  <p:stCondLst>
                                    <p:cond delay="0"/>
                                  </p:stCondLst>
                                  <p:childTnLst>
                                    <p:animEffect transition="out" filter="fade">
                                      <p:cBhvr>
                                        <p:cTn id="76" dur="500" tmFilter="0, 0; .2, .5; .8, .5; 1, 0"/>
                                        <p:tgtEl>
                                          <p:spTgt spid="12"/>
                                        </p:tgtEl>
                                      </p:cBhvr>
                                    </p:animEffect>
                                    <p:animScale>
                                      <p:cBhvr>
                                        <p:cTn id="77" dur="250" autoRev="1" fill="hold"/>
                                        <p:tgtEl>
                                          <p:spTgt spid="12"/>
                                        </p:tgtEl>
                                      </p:cBhvr>
                                      <p:by x="105000" y="105000"/>
                                    </p:animScale>
                                  </p:childTnLst>
                                </p:cTn>
                              </p:par>
                              <p:par>
                                <p:cTn id="78" presetID="26" presetClass="emph" presetSubtype="0" fill="hold" grpId="1" nodeType="withEffect">
                                  <p:stCondLst>
                                    <p:cond delay="0"/>
                                  </p:stCondLst>
                                  <p:childTnLst>
                                    <p:animEffect transition="out" filter="fade">
                                      <p:cBhvr>
                                        <p:cTn id="79" dur="500" tmFilter="0, 0; .2, .5; .8, .5; 1, 0"/>
                                        <p:tgtEl>
                                          <p:spTgt spid="13"/>
                                        </p:tgtEl>
                                      </p:cBhvr>
                                    </p:animEffect>
                                    <p:animScale>
                                      <p:cBhvr>
                                        <p:cTn id="80" dur="250" autoRev="1" fill="hold"/>
                                        <p:tgtEl>
                                          <p:spTgt spid="13"/>
                                        </p:tgtEl>
                                      </p:cBhvr>
                                      <p:by x="105000" y="105000"/>
                                    </p:animScale>
                                  </p:childTnLst>
                                </p:cTn>
                              </p:par>
                              <p:par>
                                <p:cTn id="81" presetID="26" presetClass="emph" presetSubtype="0" fill="hold" grpId="1" nodeType="withEffect">
                                  <p:stCondLst>
                                    <p:cond delay="0"/>
                                  </p:stCondLst>
                                  <p:childTnLst>
                                    <p:animEffect transition="out" filter="fade">
                                      <p:cBhvr>
                                        <p:cTn id="82" dur="500" tmFilter="0, 0; .2, .5; .8, .5; 1, 0"/>
                                        <p:tgtEl>
                                          <p:spTgt spid="14"/>
                                        </p:tgtEl>
                                      </p:cBhvr>
                                    </p:animEffect>
                                    <p:animScale>
                                      <p:cBhvr>
                                        <p:cTn id="83"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Yuvarlatılmış Çapraz Köşeli Dikdörtgen"/>
          <p:cNvSpPr/>
          <p:nvPr/>
        </p:nvSpPr>
        <p:spPr>
          <a:xfrm>
            <a:off x="107504" y="1124744"/>
            <a:ext cx="8856984" cy="5544616"/>
          </a:xfrm>
          <a:prstGeom prst="round2DiagRect">
            <a:avLst>
              <a:gd name="adj1" fmla="val 522"/>
              <a:gd name="adj2" fmla="val 0"/>
            </a:avLst>
          </a:prstGeom>
          <a:solidFill>
            <a:schemeClr val="accent6">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ar-SA" sz="3900" dirty="0">
                <a:solidFill>
                  <a:srgbClr val="002060"/>
                </a:solidFill>
                <a:latin typeface="HASENAT" panose="01000600020000020003" pitchFamily="2" charset="-78"/>
                <a:cs typeface="HASENAT" panose="01000600020000020003" pitchFamily="2" charset="-78"/>
              </a:rPr>
              <a:t>« مَنْ قام لَيْلَةَ القَدْرِ إِيماناً واحْتِسَاباً ، غُفِر لَهُ ما تقدَّم مِنْ ذنْبِهِ </a:t>
            </a:r>
            <a:r>
              <a:rPr lang="ar-SA" sz="3900" dirty="0" smtClean="0">
                <a:solidFill>
                  <a:srgbClr val="002060"/>
                </a:solidFill>
                <a:latin typeface="HASENAT" panose="01000600020000020003" pitchFamily="2" charset="-78"/>
                <a:cs typeface="HASENAT" panose="01000600020000020003" pitchFamily="2" charset="-78"/>
              </a:rPr>
              <a:t>»</a:t>
            </a:r>
            <a:endParaRPr lang="tr-TR" sz="1600" dirty="0">
              <a:solidFill>
                <a:srgbClr val="002060"/>
              </a:solidFill>
            </a:endParaRPr>
          </a:p>
          <a:p>
            <a:pPr algn="ctr" fontAlgn="auto">
              <a:spcBef>
                <a:spcPts val="0"/>
              </a:spcBef>
              <a:spcAft>
                <a:spcPts val="0"/>
              </a:spcAft>
              <a:defRPr/>
            </a:pPr>
            <a:r>
              <a:rPr lang="tr-TR" sz="1600" dirty="0">
                <a:solidFill>
                  <a:srgbClr val="002060"/>
                </a:solidFill>
              </a:rPr>
              <a:t>	Ebu </a:t>
            </a:r>
            <a:r>
              <a:rPr lang="tr-TR" sz="1600" dirty="0" err="1">
                <a:solidFill>
                  <a:srgbClr val="002060"/>
                </a:solidFill>
              </a:rPr>
              <a:t>Hüreyre’ın</a:t>
            </a:r>
            <a:r>
              <a:rPr lang="tr-TR" sz="1600" dirty="0">
                <a:solidFill>
                  <a:srgbClr val="002060"/>
                </a:solidFill>
              </a:rPr>
              <a:t> (r.a.) rivayetiyle </a:t>
            </a:r>
            <a:r>
              <a:rPr lang="tr-TR" sz="1600" dirty="0" err="1">
                <a:solidFill>
                  <a:srgbClr val="002060"/>
                </a:solidFill>
              </a:rPr>
              <a:t>Rasülüllah</a:t>
            </a:r>
            <a:r>
              <a:rPr lang="tr-TR" sz="1600" dirty="0">
                <a:solidFill>
                  <a:srgbClr val="002060"/>
                </a:solidFill>
              </a:rPr>
              <a:t> (s.a.s.) şöyle buyurur</a:t>
            </a:r>
            <a:r>
              <a:rPr lang="tr-TR" sz="1600" b="1" dirty="0">
                <a:solidFill>
                  <a:srgbClr val="002060"/>
                </a:solidFill>
              </a:rPr>
              <a:t>: </a:t>
            </a:r>
          </a:p>
          <a:p>
            <a:pPr algn="ctr" fontAlgn="auto">
              <a:spcBef>
                <a:spcPts val="0"/>
              </a:spcBef>
              <a:spcAft>
                <a:spcPts val="0"/>
              </a:spcAft>
              <a:defRPr/>
            </a:pPr>
            <a:r>
              <a:rPr lang="tr-TR" sz="5400" b="1" dirty="0" smtClean="0">
                <a:solidFill>
                  <a:srgbClr val="002060"/>
                </a:solidFill>
                <a:latin typeface="Times New Roman" panose="02020603050405020304" pitchFamily="18" charset="0"/>
                <a:cs typeface="Times New Roman" panose="02020603050405020304" pitchFamily="18" charset="0"/>
              </a:rPr>
              <a:t>“</a:t>
            </a:r>
            <a:r>
              <a:rPr lang="tr-TR" sz="5400" b="1" u="sng" dirty="0">
                <a:solidFill>
                  <a:srgbClr val="0070C0"/>
                </a:solidFill>
                <a:latin typeface="Times New Roman" panose="02020603050405020304" pitchFamily="18" charset="0"/>
                <a:cs typeface="Times New Roman" panose="02020603050405020304" pitchFamily="18" charset="0"/>
              </a:rPr>
              <a:t>Her kim imanından dolayı </a:t>
            </a:r>
            <a:endParaRPr lang="tr-TR" sz="5400" b="1" u="sng" dirty="0" smtClean="0">
              <a:solidFill>
                <a:srgbClr val="0070C0"/>
              </a:solidFill>
              <a:latin typeface="Times New Roman" panose="02020603050405020304" pitchFamily="18" charset="0"/>
              <a:cs typeface="Times New Roman" panose="02020603050405020304" pitchFamily="18" charset="0"/>
            </a:endParaRPr>
          </a:p>
          <a:p>
            <a:pPr algn="ctr" fontAlgn="auto">
              <a:spcBef>
                <a:spcPts val="0"/>
              </a:spcBef>
              <a:spcAft>
                <a:spcPts val="0"/>
              </a:spcAft>
              <a:defRPr/>
            </a:pPr>
            <a:r>
              <a:rPr lang="tr-TR" sz="3000" dirty="0" smtClean="0">
                <a:solidFill>
                  <a:srgbClr val="7030A0"/>
                </a:solidFill>
                <a:latin typeface="Times New Roman" panose="02020603050405020304" pitchFamily="18" charset="0"/>
                <a:cs typeface="Times New Roman" panose="02020603050405020304" pitchFamily="18" charset="0"/>
              </a:rPr>
              <a:t>Faziletine </a:t>
            </a:r>
            <a:r>
              <a:rPr lang="tr-TR" sz="3000" dirty="0">
                <a:solidFill>
                  <a:srgbClr val="7030A0"/>
                </a:solidFill>
                <a:latin typeface="Times New Roman" panose="02020603050405020304" pitchFamily="18" charset="0"/>
                <a:cs typeface="Times New Roman" panose="02020603050405020304" pitchFamily="18" charset="0"/>
              </a:rPr>
              <a:t>inanarak ve karşılığını Allah'tan bekleyerek </a:t>
            </a:r>
            <a:endParaRPr lang="tr-TR" sz="3000" dirty="0" smtClean="0">
              <a:solidFill>
                <a:srgbClr val="7030A0"/>
              </a:solidFill>
              <a:latin typeface="Times New Roman" panose="02020603050405020304" pitchFamily="18" charset="0"/>
              <a:cs typeface="Times New Roman" panose="02020603050405020304" pitchFamily="18" charset="0"/>
            </a:endParaRPr>
          </a:p>
          <a:p>
            <a:pPr algn="ctr" fontAlgn="auto">
              <a:spcBef>
                <a:spcPts val="0"/>
              </a:spcBef>
              <a:spcAft>
                <a:spcPts val="0"/>
              </a:spcAft>
              <a:defRPr/>
            </a:pPr>
            <a:r>
              <a:rPr lang="tr-TR" sz="4800" b="1" u="sng" dirty="0" smtClean="0">
                <a:solidFill>
                  <a:srgbClr val="C00000"/>
                </a:solidFill>
                <a:latin typeface="Times New Roman" panose="02020603050405020304" pitchFamily="18" charset="0"/>
                <a:cs typeface="Times New Roman" panose="02020603050405020304" pitchFamily="18" charset="0"/>
              </a:rPr>
              <a:t>Kadir </a:t>
            </a:r>
            <a:r>
              <a:rPr lang="tr-TR" sz="4800" b="1" u="sng" dirty="0">
                <a:solidFill>
                  <a:srgbClr val="C00000"/>
                </a:solidFill>
                <a:latin typeface="Times New Roman" panose="02020603050405020304" pitchFamily="18" charset="0"/>
                <a:cs typeface="Times New Roman" panose="02020603050405020304" pitchFamily="18" charset="0"/>
              </a:rPr>
              <a:t>Gecesi’ni </a:t>
            </a:r>
            <a:r>
              <a:rPr lang="tr-TR" sz="4800" b="1" u="sng" dirty="0" err="1">
                <a:solidFill>
                  <a:srgbClr val="C00000"/>
                </a:solidFill>
                <a:latin typeface="Times New Roman" panose="02020603050405020304" pitchFamily="18" charset="0"/>
                <a:cs typeface="Times New Roman" panose="02020603050405020304" pitchFamily="18" charset="0"/>
              </a:rPr>
              <a:t>taatle</a:t>
            </a:r>
            <a:r>
              <a:rPr lang="tr-TR" sz="4800" b="1" u="sng" dirty="0">
                <a:solidFill>
                  <a:srgbClr val="C00000"/>
                </a:solidFill>
                <a:latin typeface="Times New Roman" panose="02020603050405020304" pitchFamily="18" charset="0"/>
                <a:cs typeface="Times New Roman" panose="02020603050405020304" pitchFamily="18" charset="0"/>
              </a:rPr>
              <a:t> geçirirse, </a:t>
            </a:r>
            <a:endParaRPr lang="tr-TR" sz="4800" b="1" u="sng" dirty="0" smtClean="0">
              <a:solidFill>
                <a:srgbClr val="C00000"/>
              </a:solidFill>
              <a:latin typeface="Times New Roman" panose="02020603050405020304" pitchFamily="18" charset="0"/>
              <a:cs typeface="Times New Roman" panose="02020603050405020304" pitchFamily="18" charset="0"/>
            </a:endParaRPr>
          </a:p>
          <a:p>
            <a:pPr algn="ctr" fontAlgn="auto">
              <a:spcBef>
                <a:spcPts val="0"/>
              </a:spcBef>
              <a:spcAft>
                <a:spcPts val="0"/>
              </a:spcAft>
              <a:defRPr/>
            </a:pPr>
            <a:r>
              <a:rPr lang="tr-TR" sz="3200" b="1" u="sng" dirty="0" smtClean="0">
                <a:solidFill>
                  <a:srgbClr val="C00000"/>
                </a:solidFill>
                <a:latin typeface="Times New Roman" panose="02020603050405020304" pitchFamily="18" charset="0"/>
                <a:cs typeface="Times New Roman" panose="02020603050405020304" pitchFamily="18" charset="0"/>
              </a:rPr>
              <a:t>onun </a:t>
            </a:r>
            <a:r>
              <a:rPr lang="tr-TR" sz="3200" b="1" u="sng" dirty="0">
                <a:solidFill>
                  <a:srgbClr val="C00000"/>
                </a:solidFill>
                <a:latin typeface="Times New Roman" panose="02020603050405020304" pitchFamily="18" charset="0"/>
                <a:cs typeface="Times New Roman" panose="02020603050405020304" pitchFamily="18" charset="0"/>
              </a:rPr>
              <a:t>lehine, geçmiş günahları mağfiret olunur/</a:t>
            </a:r>
            <a:r>
              <a:rPr lang="tr-TR" sz="3200" dirty="0">
                <a:solidFill>
                  <a:srgbClr val="C00000"/>
                </a:solidFill>
                <a:latin typeface="Times New Roman" panose="02020603050405020304" pitchFamily="18" charset="0"/>
                <a:cs typeface="Times New Roman" panose="02020603050405020304" pitchFamily="18" charset="0"/>
              </a:rPr>
              <a:t> </a:t>
            </a:r>
            <a:endParaRPr lang="tr-TR" sz="3200" dirty="0" smtClean="0">
              <a:solidFill>
                <a:srgbClr val="C00000"/>
              </a:solidFill>
              <a:latin typeface="Times New Roman" panose="02020603050405020304" pitchFamily="18" charset="0"/>
              <a:cs typeface="Times New Roman" panose="02020603050405020304" pitchFamily="18" charset="0"/>
            </a:endParaRPr>
          </a:p>
          <a:p>
            <a:pPr algn="ctr" fontAlgn="auto">
              <a:spcBef>
                <a:spcPts val="0"/>
              </a:spcBef>
              <a:spcAft>
                <a:spcPts val="0"/>
              </a:spcAft>
              <a:defRPr/>
            </a:pPr>
            <a:r>
              <a:rPr lang="tr-TR" sz="5400" b="1" dirty="0" smtClean="0">
                <a:solidFill>
                  <a:srgbClr val="C00000"/>
                </a:solidFill>
                <a:latin typeface="Times New Roman" panose="02020603050405020304" pitchFamily="18" charset="0"/>
                <a:cs typeface="Times New Roman" panose="02020603050405020304" pitchFamily="18" charset="0"/>
              </a:rPr>
              <a:t>geçmiş </a:t>
            </a:r>
            <a:r>
              <a:rPr lang="tr-TR" sz="5400" b="1" dirty="0">
                <a:solidFill>
                  <a:srgbClr val="C00000"/>
                </a:solidFill>
                <a:latin typeface="Times New Roman" panose="02020603050405020304" pitchFamily="18" charset="0"/>
                <a:cs typeface="Times New Roman" panose="02020603050405020304" pitchFamily="18" charset="0"/>
              </a:rPr>
              <a:t>günahları bağışlanır</a:t>
            </a:r>
            <a:r>
              <a:rPr lang="tr-TR" sz="3200" b="1" u="sng" dirty="0">
                <a:solidFill>
                  <a:srgbClr val="C00000"/>
                </a:solidFill>
                <a:latin typeface="Times New Roman" panose="02020603050405020304" pitchFamily="18" charset="0"/>
                <a:cs typeface="Times New Roman" panose="02020603050405020304" pitchFamily="18" charset="0"/>
              </a:rPr>
              <a:t>.</a:t>
            </a:r>
            <a:r>
              <a:rPr lang="tr-TR" sz="3200" b="1" dirty="0">
                <a:solidFill>
                  <a:srgbClr val="002060"/>
                </a:solidFill>
                <a:latin typeface="Times New Roman" panose="02020603050405020304" pitchFamily="18" charset="0"/>
                <a:cs typeface="Times New Roman" panose="02020603050405020304" pitchFamily="18" charset="0"/>
              </a:rPr>
              <a:t>” </a:t>
            </a:r>
            <a:endParaRPr lang="tr-TR" sz="3200" b="1" dirty="0" smtClean="0">
              <a:solidFill>
                <a:srgbClr val="002060"/>
              </a:solidFill>
              <a:latin typeface="Times New Roman" panose="02020603050405020304" pitchFamily="18" charset="0"/>
              <a:cs typeface="Times New Roman" panose="02020603050405020304" pitchFamily="18" charset="0"/>
            </a:endParaRPr>
          </a:p>
          <a:p>
            <a:pPr algn="ctr" fontAlgn="auto">
              <a:spcBef>
                <a:spcPts val="0"/>
              </a:spcBef>
              <a:spcAft>
                <a:spcPts val="0"/>
              </a:spcAft>
              <a:defRPr/>
            </a:pPr>
            <a:r>
              <a:rPr lang="tr-TR" sz="1200" dirty="0" smtClean="0">
                <a:solidFill>
                  <a:srgbClr val="002060"/>
                </a:solidFill>
              </a:rPr>
              <a:t>(</a:t>
            </a:r>
            <a:r>
              <a:rPr lang="tr-TR" sz="1200" i="1" dirty="0" err="1">
                <a:solidFill>
                  <a:srgbClr val="002060"/>
                </a:solidFill>
              </a:rPr>
              <a:t>Buhârî</a:t>
            </a:r>
            <a:r>
              <a:rPr lang="tr-TR" sz="1200" i="1" dirty="0">
                <a:solidFill>
                  <a:srgbClr val="002060"/>
                </a:solidFill>
              </a:rPr>
              <a:t>, iman, 28</a:t>
            </a:r>
            <a:r>
              <a:rPr lang="tr-TR" sz="1200" dirty="0">
                <a:solidFill>
                  <a:srgbClr val="002060"/>
                </a:solidFill>
              </a:rPr>
              <a:t>) </a:t>
            </a:r>
            <a:endParaRPr lang="tr-TR" sz="2800" dirty="0">
              <a:solidFill>
                <a:srgbClr val="002060"/>
              </a:solidFill>
            </a:endParaRPr>
          </a:p>
        </p:txBody>
      </p:sp>
      <p:sp>
        <p:nvSpPr>
          <p:cNvPr id="6" name="4 Dikdörtgen"/>
          <p:cNvSpPr/>
          <p:nvPr/>
        </p:nvSpPr>
        <p:spPr>
          <a:xfrm>
            <a:off x="0" y="0"/>
            <a:ext cx="9144000" cy="1124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tr-TR" sz="44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BİN </a:t>
            </a:r>
            <a:r>
              <a:rPr lang="tr-TR" sz="4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AYDAN KIYMETLİOLAN KADİR </a:t>
            </a:r>
            <a:r>
              <a:rPr lang="tr-TR" sz="44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GECESİNİ İHYA ETTİK</a:t>
            </a:r>
            <a:endParaRPr lang="tr-TR" sz="44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kadir gecesi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4"/>
            <a:ext cx="9129252" cy="5756274"/>
          </a:xfrm>
          <a:prstGeom prst="rect">
            <a:avLst/>
          </a:prstGeom>
          <a:noFill/>
          <a:extLst>
            <a:ext uri="{909E8E84-426E-40DD-AFC4-6F175D3DCCD1}">
              <a14:hiddenFill xmlns:a14="http://schemas.microsoft.com/office/drawing/2010/main">
                <a:solidFill>
                  <a:srgbClr val="FFFFFF"/>
                </a:solidFill>
              </a14:hiddenFill>
            </a:ext>
          </a:extLst>
        </p:spPr>
      </p:pic>
      <p:sp>
        <p:nvSpPr>
          <p:cNvPr id="13" name="12 Dikdörtgen"/>
          <p:cNvSpPr/>
          <p:nvPr/>
        </p:nvSpPr>
        <p:spPr>
          <a:xfrm>
            <a:off x="179512" y="1412776"/>
            <a:ext cx="8712968" cy="525658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tr-TR" sz="2800" dirty="0" smtClean="0">
                <a:solidFill>
                  <a:schemeClr val="tx1"/>
                </a:solidFill>
                <a:latin typeface="Times New Roman" pitchFamily="18" charset="0"/>
                <a:cs typeface="Times New Roman" pitchFamily="18" charset="0"/>
              </a:rPr>
              <a:t>Hz. </a:t>
            </a:r>
            <a:r>
              <a:rPr lang="tr-TR" sz="2800" dirty="0" err="1" smtClean="0">
                <a:solidFill>
                  <a:schemeClr val="tx1"/>
                </a:solidFill>
                <a:latin typeface="Times New Roman" pitchFamily="18" charset="0"/>
                <a:cs typeface="Times New Roman" pitchFamily="18" charset="0"/>
              </a:rPr>
              <a:t>Aişe</a:t>
            </a:r>
            <a:r>
              <a:rPr lang="tr-TR" sz="2800" dirty="0" smtClean="0">
                <a:solidFill>
                  <a:schemeClr val="tx1"/>
                </a:solidFill>
                <a:latin typeface="Times New Roman" pitchFamily="18" charset="0"/>
                <a:cs typeface="Times New Roman" pitchFamily="18" charset="0"/>
              </a:rPr>
              <a:t> (</a:t>
            </a:r>
            <a:r>
              <a:rPr lang="tr-TR" sz="2800" dirty="0" err="1" smtClean="0">
                <a:solidFill>
                  <a:schemeClr val="tx1"/>
                </a:solidFill>
                <a:latin typeface="Times New Roman" pitchFamily="18" charset="0"/>
                <a:cs typeface="Times New Roman" pitchFamily="18" charset="0"/>
              </a:rPr>
              <a:t>r’anha</a:t>
            </a:r>
            <a:r>
              <a:rPr lang="tr-TR" sz="2800" dirty="0" smtClean="0">
                <a:solidFill>
                  <a:schemeClr val="tx1"/>
                </a:solidFill>
                <a:latin typeface="Times New Roman" pitchFamily="18" charset="0"/>
                <a:cs typeface="Times New Roman" pitchFamily="18" charset="0"/>
              </a:rPr>
              <a:t>) anlatıyor: </a:t>
            </a:r>
          </a:p>
          <a:p>
            <a:pPr algn="ctr"/>
            <a:r>
              <a:rPr lang="ar-SA" sz="2800" dirty="0">
                <a:solidFill>
                  <a:schemeClr val="tx1"/>
                </a:solidFill>
                <a:latin typeface="HASENAT" panose="01000600020000020003" pitchFamily="2" charset="-78"/>
                <a:cs typeface="HASENAT" panose="01000600020000020003" pitchFamily="2" charset="-78"/>
              </a:rPr>
              <a:t>قُلْتُ : يا رَسُولَ اللَّهِ أَرَأَيْتَ إِن عَلِمْتُ أَيَّ لَيْلَةٍ لَيْلَةُ القَدْرِ ما أَقُولُ فيها ؟</a:t>
            </a:r>
            <a:endParaRPr lang="tr-TR" sz="2800" dirty="0" smtClean="0">
              <a:solidFill>
                <a:schemeClr val="tx1"/>
              </a:solidFill>
              <a:latin typeface="Times New Roman" pitchFamily="18" charset="0"/>
              <a:cs typeface="Times New Roman" pitchFamily="18" charset="0"/>
            </a:endParaRPr>
          </a:p>
          <a:p>
            <a:pPr algn="ctr"/>
            <a:r>
              <a:rPr lang="tr-TR" sz="3200" dirty="0" smtClean="0">
                <a:solidFill>
                  <a:schemeClr val="tx1"/>
                </a:solidFill>
                <a:latin typeface="Times New Roman" pitchFamily="18" charset="0"/>
                <a:cs typeface="Times New Roman" pitchFamily="18" charset="0"/>
              </a:rPr>
              <a:t>“</a:t>
            </a:r>
            <a:r>
              <a:rPr lang="tr-TR" sz="3200" b="1" dirty="0" smtClean="0">
                <a:solidFill>
                  <a:srgbClr val="0070C0"/>
                </a:solidFill>
                <a:latin typeface="Times New Roman" pitchFamily="18" charset="0"/>
                <a:cs typeface="Times New Roman" pitchFamily="18" charset="0"/>
              </a:rPr>
              <a:t>Ya </a:t>
            </a:r>
            <a:r>
              <a:rPr lang="tr-TR" sz="3200" b="1" dirty="0" err="1" smtClean="0">
                <a:solidFill>
                  <a:srgbClr val="0070C0"/>
                </a:solidFill>
                <a:latin typeface="Times New Roman" pitchFamily="18" charset="0"/>
                <a:cs typeface="Times New Roman" pitchFamily="18" charset="0"/>
              </a:rPr>
              <a:t>Rasulullah</a:t>
            </a:r>
            <a:r>
              <a:rPr lang="tr-TR" sz="3200" b="1" dirty="0" smtClean="0">
                <a:solidFill>
                  <a:srgbClr val="0070C0"/>
                </a:solidFill>
                <a:latin typeface="Times New Roman" pitchFamily="18" charset="0"/>
                <a:cs typeface="Times New Roman" pitchFamily="18" charset="0"/>
              </a:rPr>
              <a:t>, kadir </a:t>
            </a:r>
            <a:r>
              <a:rPr lang="tr-TR" sz="3200" b="1" dirty="0" err="1" smtClean="0">
                <a:solidFill>
                  <a:srgbClr val="0070C0"/>
                </a:solidFill>
                <a:latin typeface="Times New Roman" pitchFamily="18" charset="0"/>
                <a:cs typeface="Times New Roman" pitchFamily="18" charset="0"/>
              </a:rPr>
              <a:t>gecesi’ne</a:t>
            </a:r>
            <a:r>
              <a:rPr lang="tr-TR" sz="3200" b="1" dirty="0" smtClean="0">
                <a:solidFill>
                  <a:srgbClr val="0070C0"/>
                </a:solidFill>
                <a:latin typeface="Times New Roman" pitchFamily="18" charset="0"/>
                <a:cs typeface="Times New Roman" pitchFamily="18" charset="0"/>
              </a:rPr>
              <a:t> rastlarsam </a:t>
            </a:r>
          </a:p>
          <a:p>
            <a:pPr algn="ctr"/>
            <a:r>
              <a:rPr lang="tr-TR" sz="3200" b="1" dirty="0" smtClean="0">
                <a:solidFill>
                  <a:srgbClr val="0070C0"/>
                </a:solidFill>
                <a:latin typeface="Times New Roman" pitchFamily="18" charset="0"/>
                <a:cs typeface="Times New Roman" pitchFamily="18" charset="0"/>
              </a:rPr>
              <a:t>ne dua edeceğim bana bildir</a:t>
            </a:r>
            <a:r>
              <a:rPr lang="tr-TR" sz="3200" dirty="0" smtClean="0">
                <a:solidFill>
                  <a:schemeClr val="tx1"/>
                </a:solidFill>
                <a:latin typeface="Times New Roman" pitchFamily="18" charset="0"/>
                <a:cs typeface="Times New Roman" pitchFamily="18" charset="0"/>
              </a:rPr>
              <a:t>” </a:t>
            </a:r>
          </a:p>
          <a:p>
            <a:pPr algn="ctr"/>
            <a:r>
              <a:rPr lang="tr-TR" sz="3200" dirty="0" smtClean="0">
                <a:solidFill>
                  <a:schemeClr val="tx1"/>
                </a:solidFill>
                <a:latin typeface="Times New Roman" pitchFamily="18" charset="0"/>
                <a:cs typeface="Times New Roman" pitchFamily="18" charset="0"/>
              </a:rPr>
              <a:t>diye talepte bulunmuş.</a:t>
            </a:r>
          </a:p>
          <a:p>
            <a:pPr algn="ctr"/>
            <a:r>
              <a:rPr lang="tr-TR" sz="3200" dirty="0" err="1">
                <a:solidFill>
                  <a:schemeClr val="tx1"/>
                </a:solidFill>
                <a:latin typeface="Times New Roman" pitchFamily="18" charset="0"/>
                <a:cs typeface="Times New Roman" pitchFamily="18" charset="0"/>
              </a:rPr>
              <a:t>Rasulullah</a:t>
            </a:r>
            <a:r>
              <a:rPr lang="tr-TR" sz="3200" dirty="0">
                <a:solidFill>
                  <a:schemeClr val="tx1"/>
                </a:solidFill>
                <a:latin typeface="Times New Roman" pitchFamily="18" charset="0"/>
                <a:cs typeface="Times New Roman" pitchFamily="18" charset="0"/>
              </a:rPr>
              <a:t> (</a:t>
            </a:r>
            <a:r>
              <a:rPr lang="tr-TR" sz="3200" dirty="0" err="1">
                <a:solidFill>
                  <a:schemeClr val="tx1"/>
                </a:solidFill>
                <a:latin typeface="Times New Roman" pitchFamily="18" charset="0"/>
                <a:cs typeface="Times New Roman" pitchFamily="18" charset="0"/>
              </a:rPr>
              <a:t>s.a.s</a:t>
            </a:r>
            <a:r>
              <a:rPr lang="tr-TR" sz="3200" dirty="0">
                <a:solidFill>
                  <a:schemeClr val="tx1"/>
                </a:solidFill>
                <a:latin typeface="Times New Roman" pitchFamily="18" charset="0"/>
                <a:cs typeface="Times New Roman" pitchFamily="18" charset="0"/>
              </a:rPr>
              <a:t>) şöyle buyurmuştur: </a:t>
            </a:r>
          </a:p>
          <a:p>
            <a:pPr algn="ctr"/>
            <a:r>
              <a:rPr lang="tr-TR" dirty="0" smtClean="0">
                <a:solidFill>
                  <a:schemeClr val="tx1"/>
                </a:solidFill>
                <a:latin typeface="Times New Roman" pitchFamily="18" charset="0"/>
                <a:cs typeface="Times New Roman" pitchFamily="18" charset="0"/>
              </a:rPr>
              <a:t> </a:t>
            </a:r>
          </a:p>
          <a:p>
            <a:pPr algn="ctr"/>
            <a:r>
              <a:rPr lang="ar-SA" sz="2400" dirty="0" smtClean="0">
                <a:solidFill>
                  <a:schemeClr val="tx1"/>
                </a:solidFill>
                <a:latin typeface="HASENAT" panose="01000600020000020003" pitchFamily="2" charset="-78"/>
                <a:cs typeface="HASENAT" panose="01000600020000020003" pitchFamily="2" charset="-78"/>
              </a:rPr>
              <a:t>قَالَ :« قُولي: </a:t>
            </a:r>
            <a:r>
              <a:rPr lang="ar-SA" sz="5400" dirty="0" smtClean="0">
                <a:solidFill>
                  <a:srgbClr val="FF0000"/>
                </a:solidFill>
                <a:latin typeface="HASENAT" panose="01000600020000020003" pitchFamily="2" charset="-78"/>
                <a:cs typeface="HASENAT" panose="01000600020000020003" pitchFamily="2" charset="-78"/>
              </a:rPr>
              <a:t>اَللَّهُمَّ إِنَّكَ عَفُوٌّ تُحِبُّ الْعَفْوَ فَاعْفُ عَنِّي </a:t>
            </a:r>
            <a:r>
              <a:rPr lang="ar-SA" sz="3200" dirty="0" smtClean="0">
                <a:solidFill>
                  <a:schemeClr val="tx1"/>
                </a:solidFill>
                <a:latin typeface="HASENAT" panose="01000600020000020003" pitchFamily="2" charset="-78"/>
                <a:cs typeface="HASENAT" panose="01000600020000020003" pitchFamily="2" charset="-78"/>
              </a:rPr>
              <a:t>»</a:t>
            </a:r>
            <a:endParaRPr lang="tr-TR" sz="3200" dirty="0" smtClean="0">
              <a:solidFill>
                <a:schemeClr val="tx1"/>
              </a:solidFill>
              <a:latin typeface="HASENAT" panose="01000600020000020003" pitchFamily="2" charset="-78"/>
              <a:cs typeface="HASENAT" panose="01000600020000020003" pitchFamily="2" charset="-78"/>
            </a:endParaRPr>
          </a:p>
          <a:p>
            <a:pPr algn="ctr"/>
            <a:r>
              <a:rPr lang="tr-TR" sz="3600" b="1" dirty="0" smtClean="0">
                <a:solidFill>
                  <a:schemeClr val="tx1"/>
                </a:solidFill>
                <a:latin typeface="Times New Roman" pitchFamily="18" charset="0"/>
                <a:cs typeface="Times New Roman" pitchFamily="18" charset="0"/>
              </a:rPr>
              <a:t>“</a:t>
            </a:r>
            <a:r>
              <a:rPr lang="tr-TR" sz="3600" b="1" u="sng" dirty="0" smtClean="0">
                <a:solidFill>
                  <a:srgbClr val="C00000"/>
                </a:solidFill>
                <a:latin typeface="Times New Roman" pitchFamily="18" charset="0"/>
                <a:cs typeface="Times New Roman" pitchFamily="18" charset="0"/>
              </a:rPr>
              <a:t>Allah’ım, şüphesiz sen affedicisin affetmeyi seversin. Beni affet,</a:t>
            </a:r>
            <a:r>
              <a:rPr lang="tr-TR" sz="3600" b="1" dirty="0" smtClean="0">
                <a:solidFill>
                  <a:schemeClr val="tx1"/>
                </a:solidFill>
                <a:latin typeface="Times New Roman" pitchFamily="18" charset="0"/>
                <a:cs typeface="Times New Roman" pitchFamily="18" charset="0"/>
              </a:rPr>
              <a:t>” diye dua et </a:t>
            </a:r>
            <a:r>
              <a:rPr lang="tr-TR" sz="2000" dirty="0" smtClean="0">
                <a:solidFill>
                  <a:schemeClr val="tx1"/>
                </a:solidFill>
                <a:latin typeface="Times New Roman" pitchFamily="18" charset="0"/>
                <a:cs typeface="Times New Roman" pitchFamily="18" charset="0"/>
              </a:rPr>
              <a:t>(</a:t>
            </a:r>
            <a:r>
              <a:rPr lang="tr-TR" sz="2000" baseline="30000" dirty="0" err="1" smtClean="0">
                <a:solidFill>
                  <a:schemeClr val="tx1"/>
                </a:solidFill>
                <a:latin typeface="Times New Roman" pitchFamily="18" charset="0"/>
                <a:cs typeface="Times New Roman" pitchFamily="18" charset="0"/>
              </a:rPr>
              <a:t>Tirmizî</a:t>
            </a:r>
            <a:r>
              <a:rPr lang="tr-TR" sz="2000" baseline="30000" dirty="0" smtClean="0">
                <a:solidFill>
                  <a:schemeClr val="tx1"/>
                </a:solidFill>
                <a:latin typeface="Times New Roman" pitchFamily="18" charset="0"/>
                <a:cs typeface="Times New Roman" pitchFamily="18" charset="0"/>
              </a:rPr>
              <a:t>, “</a:t>
            </a:r>
            <a:r>
              <a:rPr lang="tr-TR" sz="2000" baseline="30000" dirty="0" err="1" smtClean="0">
                <a:solidFill>
                  <a:schemeClr val="tx1"/>
                </a:solidFill>
                <a:latin typeface="Times New Roman" pitchFamily="18" charset="0"/>
                <a:cs typeface="Times New Roman" pitchFamily="18" charset="0"/>
              </a:rPr>
              <a:t>Deavât</a:t>
            </a:r>
            <a:r>
              <a:rPr lang="tr-TR" sz="2000" baseline="30000" dirty="0" smtClean="0">
                <a:solidFill>
                  <a:schemeClr val="tx1"/>
                </a:solidFill>
                <a:latin typeface="Times New Roman" pitchFamily="18" charset="0"/>
                <a:cs typeface="Times New Roman" pitchFamily="18" charset="0"/>
              </a:rPr>
              <a:t>”, 84.</a:t>
            </a:r>
            <a:r>
              <a:rPr lang="tr-TR" sz="2000" dirty="0" smtClean="0">
                <a:solidFill>
                  <a:schemeClr val="tx1"/>
                </a:solidFill>
                <a:latin typeface="Times New Roman" pitchFamily="18" charset="0"/>
                <a:cs typeface="Times New Roman" pitchFamily="18" charset="0"/>
              </a:rPr>
              <a:t>)</a:t>
            </a:r>
            <a:endParaRPr lang="tr-TR" sz="3600" dirty="0">
              <a:solidFill>
                <a:schemeClr val="tx1"/>
              </a:solidFill>
              <a:latin typeface="Times New Roman" pitchFamily="18" charset="0"/>
              <a:cs typeface="Times New Roman" pitchFamily="18" charset="0"/>
            </a:endParaRPr>
          </a:p>
        </p:txBody>
      </p:sp>
      <p:sp>
        <p:nvSpPr>
          <p:cNvPr id="3" name="2 Dikdörtgen"/>
          <p:cNvSpPr/>
          <p:nvPr/>
        </p:nvSpPr>
        <p:spPr>
          <a:xfrm>
            <a:off x="0" y="0"/>
            <a:ext cx="9144000" cy="1124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b="1" dirty="0" smtClean="0">
                <a:solidFill>
                  <a:srgbClr val="002060"/>
                </a:solidFill>
                <a:latin typeface="Times New Roman" pitchFamily="18" charset="0"/>
                <a:cs typeface="Times New Roman" pitchFamily="18" charset="0"/>
              </a:rPr>
              <a:t>RAMAZANI “DUA” İLE YAŞADIK</a:t>
            </a:r>
            <a:endParaRPr lang="tr-TR" sz="3600" b="1" dirty="0">
              <a:solidFill>
                <a:srgbClr val="002060"/>
              </a:solidFill>
            </a:endParaRPr>
          </a:p>
        </p:txBody>
      </p:sp>
    </p:spTree>
    <p:extLst>
      <p:ext uri="{BB962C8B-B14F-4D97-AF65-F5344CB8AC3E}">
        <p14:creationId xmlns:p14="http://schemas.microsoft.com/office/powerpoint/2010/main" val="399271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amazan ile ilgili gÃ¶rsel sonucu"/>
          <p:cNvPicPr>
            <a:picLocks noChangeAspect="1" noChangeArrowheads="1"/>
          </p:cNvPicPr>
          <p:nvPr/>
        </p:nvPicPr>
        <p:blipFill rotWithShape="1">
          <a:blip r:embed="rId3">
            <a:extLst>
              <a:ext uri="{28A0092B-C50C-407E-A947-70E740481C1C}">
                <a14:useLocalDpi xmlns:a14="http://schemas.microsoft.com/office/drawing/2010/main" val="0"/>
              </a:ext>
            </a:extLst>
          </a:blip>
          <a:srcRect l="17199"/>
          <a:stretch/>
        </p:blipFill>
        <p:spPr bwMode="auto">
          <a:xfrm>
            <a:off x="0" y="649417"/>
            <a:ext cx="9139129" cy="6208583"/>
          </a:xfrm>
          <a:prstGeom prst="rect">
            <a:avLst/>
          </a:prstGeom>
          <a:noFill/>
          <a:extLst>
            <a:ext uri="{909E8E84-426E-40DD-AFC4-6F175D3DCCD1}">
              <a14:hiddenFill xmlns:a14="http://schemas.microsoft.com/office/drawing/2010/main">
                <a:solidFill>
                  <a:srgbClr val="FFFFFF"/>
                </a:solidFill>
              </a14:hiddenFill>
            </a:ext>
          </a:extLst>
        </p:spPr>
      </p:pic>
      <p:sp>
        <p:nvSpPr>
          <p:cNvPr id="4" name="3 Yuvarlatılmış Çapraz Köşeli Dikdörtgen"/>
          <p:cNvSpPr/>
          <p:nvPr/>
        </p:nvSpPr>
        <p:spPr>
          <a:xfrm>
            <a:off x="683568" y="1124744"/>
            <a:ext cx="8496944" cy="3744416"/>
          </a:xfrm>
          <a:prstGeom prst="round2DiagRect">
            <a:avLst>
              <a:gd name="adj1" fmla="val 0"/>
              <a:gd name="adj2" fmla="val 0"/>
            </a:avLst>
          </a:prstGeom>
          <a:solidFill>
            <a:schemeClr val="accent6">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r>
              <a:rPr lang="ar-SA" sz="3600" dirty="0">
                <a:solidFill>
                  <a:schemeClr val="tx1"/>
                </a:solidFill>
                <a:latin typeface="HASENAT" panose="01000600020000020003" pitchFamily="2" charset="-78"/>
                <a:cs typeface="HASENAT" panose="01000600020000020003" pitchFamily="2" charset="-78"/>
              </a:rPr>
              <a:t>مَنْ قَامَ رَمَضَانَ إِيمَانًا وَاحْتِسَابًا غُفِرَ لَهُ مَا تَقَدَّمَ مِنْ </a:t>
            </a:r>
            <a:r>
              <a:rPr lang="ar-SA" sz="3600" dirty="0" smtClean="0">
                <a:solidFill>
                  <a:schemeClr val="tx1"/>
                </a:solidFill>
                <a:latin typeface="HASENAT" panose="01000600020000020003" pitchFamily="2" charset="-78"/>
                <a:cs typeface="HASENAT" panose="01000600020000020003" pitchFamily="2" charset="-78"/>
              </a:rPr>
              <a:t>ذَنْبِهِ</a:t>
            </a:r>
            <a:endParaRPr lang="tr-TR" dirty="0">
              <a:solidFill>
                <a:schemeClr val="tx1"/>
              </a:solidFill>
            </a:endParaRPr>
          </a:p>
          <a:p>
            <a:pPr algn="r" fontAlgn="auto">
              <a:spcBef>
                <a:spcPts val="0"/>
              </a:spcBef>
              <a:spcAft>
                <a:spcPts val="0"/>
              </a:spcAft>
              <a:defRPr/>
            </a:pPr>
            <a:r>
              <a:rPr lang="tr-TR" sz="3200" dirty="0">
                <a:solidFill>
                  <a:schemeClr val="tx1"/>
                </a:solidFill>
              </a:rPr>
              <a:t>“</a:t>
            </a:r>
            <a:r>
              <a:rPr lang="tr-TR" sz="4000" b="1" dirty="0">
                <a:solidFill>
                  <a:srgbClr val="FF0000"/>
                </a:solidFill>
              </a:rPr>
              <a:t>Kim Ramazan ayının faziletine inanarak ve karşılığını Allah’tan bekleyerek, </a:t>
            </a:r>
            <a:r>
              <a:rPr lang="tr-TR" sz="4800" b="1" dirty="0">
                <a:solidFill>
                  <a:srgbClr val="0070C0"/>
                </a:solidFill>
              </a:rPr>
              <a:t>Ramazanı ibadetle ihya ederse, </a:t>
            </a:r>
            <a:r>
              <a:rPr lang="tr-TR" sz="5400" b="1" dirty="0">
                <a:solidFill>
                  <a:srgbClr val="7030A0"/>
                </a:solidFill>
              </a:rPr>
              <a:t>geçmiş günahları bağışlanır</a:t>
            </a:r>
            <a:r>
              <a:rPr lang="tr-TR" sz="5400" b="1" dirty="0" smtClean="0">
                <a:solidFill>
                  <a:srgbClr val="7030A0"/>
                </a:solidFill>
              </a:rPr>
              <a:t>”.</a:t>
            </a:r>
          </a:p>
          <a:p>
            <a:pPr algn="ctr" fontAlgn="auto">
              <a:spcBef>
                <a:spcPts val="0"/>
              </a:spcBef>
              <a:spcAft>
                <a:spcPts val="0"/>
              </a:spcAft>
              <a:defRPr/>
            </a:pPr>
            <a:r>
              <a:rPr lang="tr-TR" sz="1200" dirty="0" smtClean="0">
                <a:solidFill>
                  <a:schemeClr val="tx1"/>
                </a:solidFill>
              </a:rPr>
              <a:t>(</a:t>
            </a:r>
            <a:r>
              <a:rPr lang="tr-TR" sz="1200" dirty="0" err="1">
                <a:solidFill>
                  <a:schemeClr val="tx1"/>
                </a:solidFill>
              </a:rPr>
              <a:t>Buharî</a:t>
            </a:r>
            <a:r>
              <a:rPr lang="tr-TR" sz="1200" dirty="0">
                <a:solidFill>
                  <a:schemeClr val="tx1"/>
                </a:solidFill>
              </a:rPr>
              <a:t>, İman,37, I,14; Müslim, </a:t>
            </a:r>
            <a:r>
              <a:rPr lang="tr-TR" sz="1200" dirty="0" err="1">
                <a:solidFill>
                  <a:schemeClr val="tx1"/>
                </a:solidFill>
              </a:rPr>
              <a:t>Salâtü’l-Müsafirîn</a:t>
            </a:r>
            <a:r>
              <a:rPr lang="tr-TR" sz="1200" dirty="0">
                <a:solidFill>
                  <a:schemeClr val="tx1"/>
                </a:solidFill>
              </a:rPr>
              <a:t>, 13. II,523; </a:t>
            </a:r>
            <a:r>
              <a:rPr lang="tr-TR" sz="1200" dirty="0" err="1">
                <a:solidFill>
                  <a:schemeClr val="tx1"/>
                </a:solidFill>
              </a:rPr>
              <a:t>Nesâi</a:t>
            </a:r>
            <a:r>
              <a:rPr lang="tr-TR" sz="1200" dirty="0">
                <a:solidFill>
                  <a:schemeClr val="tx1"/>
                </a:solidFill>
              </a:rPr>
              <a:t>, </a:t>
            </a:r>
            <a:r>
              <a:rPr lang="tr-TR" sz="1200" dirty="0" err="1">
                <a:solidFill>
                  <a:schemeClr val="tx1"/>
                </a:solidFill>
              </a:rPr>
              <a:t>Kıyamu’l</a:t>
            </a:r>
            <a:r>
              <a:rPr lang="tr-TR" sz="1200" dirty="0">
                <a:solidFill>
                  <a:schemeClr val="tx1"/>
                </a:solidFill>
              </a:rPr>
              <a:t>-</a:t>
            </a:r>
            <a:r>
              <a:rPr lang="tr-TR" sz="1200" dirty="0" err="1">
                <a:solidFill>
                  <a:schemeClr val="tx1"/>
                </a:solidFill>
              </a:rPr>
              <a:t>Leyl</a:t>
            </a:r>
            <a:r>
              <a:rPr lang="tr-TR" sz="1200" dirty="0">
                <a:solidFill>
                  <a:schemeClr val="tx1"/>
                </a:solidFill>
              </a:rPr>
              <a:t>,3, III,201.)</a:t>
            </a:r>
          </a:p>
        </p:txBody>
      </p:sp>
      <p:sp>
        <p:nvSpPr>
          <p:cNvPr id="6" name="4 Dikdörtgen"/>
          <p:cNvSpPr/>
          <p:nvPr/>
        </p:nvSpPr>
        <p:spPr>
          <a:xfrm>
            <a:off x="0" y="0"/>
            <a:ext cx="9144000" cy="6494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tr-TR" sz="40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TERAVİH NAMAZLARIMIZI KILDIK</a:t>
            </a:r>
            <a:endParaRPr lang="tr-TR" sz="4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4744"/>
            <a:ext cx="9144000" cy="5733257"/>
          </a:xfrm>
          <a:prstGeom prst="rect">
            <a:avLst/>
          </a:prstGeom>
        </p:spPr>
      </p:pic>
      <p:sp>
        <p:nvSpPr>
          <p:cNvPr id="13" name="12 Dikdörtgen"/>
          <p:cNvSpPr/>
          <p:nvPr/>
        </p:nvSpPr>
        <p:spPr>
          <a:xfrm>
            <a:off x="0" y="1276606"/>
            <a:ext cx="9144000" cy="193637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ar-SA" sz="4000" dirty="0">
                <a:solidFill>
                  <a:schemeClr val="tx1"/>
                </a:solidFill>
                <a:latin typeface="HASENAT" panose="01000600020000020003" pitchFamily="2" charset="-78"/>
                <a:cs typeface="HASENAT" panose="01000600020000020003" pitchFamily="2" charset="-78"/>
              </a:rPr>
              <a:t>يَاأَيُّهَا الَّذِينَ آمَنُوا قُوا أَنفُسَكُمْ وَأَهْلِيكُمْ نَارًا وَقُودُهَا النَّاسُ وَالْحِجَارَةُ </a:t>
            </a:r>
            <a:r>
              <a:rPr lang="ar-SA" sz="4000" dirty="0" smtClean="0">
                <a:solidFill>
                  <a:schemeClr val="tx1"/>
                </a:solidFill>
                <a:latin typeface="HASENAT" panose="01000600020000020003" pitchFamily="2" charset="-78"/>
                <a:cs typeface="HASENAT" panose="01000600020000020003" pitchFamily="2" charset="-78"/>
              </a:rPr>
              <a:t>َ</a:t>
            </a:r>
            <a:endParaRPr lang="tr-TR" sz="900" b="1" dirty="0" smtClean="0">
              <a:solidFill>
                <a:schemeClr val="tx1"/>
              </a:solidFill>
              <a:latin typeface="HASENAT" panose="01000600020000020003" pitchFamily="2" charset="-78"/>
              <a:cs typeface="HASENAT" panose="01000600020000020003" pitchFamily="2" charset="-78"/>
            </a:endParaRPr>
          </a:p>
          <a:p>
            <a:pPr algn="ctr"/>
            <a:r>
              <a:rPr lang="tr-TR" sz="2800" b="1" dirty="0" smtClean="0">
                <a:solidFill>
                  <a:schemeClr val="tx1"/>
                </a:solidFill>
              </a:rPr>
              <a:t>“</a:t>
            </a:r>
            <a:r>
              <a:rPr lang="tr-TR" sz="2800" b="1" dirty="0">
                <a:solidFill>
                  <a:schemeClr val="tx1"/>
                </a:solidFill>
              </a:rPr>
              <a:t>Ey iman edenler </a:t>
            </a:r>
            <a:r>
              <a:rPr lang="tr-TR" sz="3600" b="1" dirty="0" smtClean="0">
                <a:solidFill>
                  <a:srgbClr val="FF0000"/>
                </a:solidFill>
              </a:rPr>
              <a:t>kendinizi </a:t>
            </a:r>
            <a:r>
              <a:rPr lang="tr-TR" sz="3600" b="1" dirty="0">
                <a:solidFill>
                  <a:srgbClr val="FF0000"/>
                </a:solidFill>
              </a:rPr>
              <a:t>ve ailenizi, </a:t>
            </a:r>
            <a:endParaRPr lang="tr-TR" sz="3600" b="1" dirty="0" smtClean="0">
              <a:solidFill>
                <a:srgbClr val="FF0000"/>
              </a:solidFill>
            </a:endParaRPr>
          </a:p>
          <a:p>
            <a:pPr algn="ctr"/>
            <a:r>
              <a:rPr lang="tr-TR" sz="3600" b="1" dirty="0" smtClean="0">
                <a:solidFill>
                  <a:schemeClr val="tx1"/>
                </a:solidFill>
              </a:rPr>
              <a:t>yakıtı </a:t>
            </a:r>
            <a:r>
              <a:rPr lang="tr-TR" sz="3600" b="1" dirty="0">
                <a:solidFill>
                  <a:schemeClr val="tx1"/>
                </a:solidFill>
              </a:rPr>
              <a:t>insanlar ve taşlar olan </a:t>
            </a:r>
            <a:r>
              <a:rPr lang="tr-TR" sz="3600" b="1" dirty="0" smtClean="0">
                <a:solidFill>
                  <a:srgbClr val="FF0000"/>
                </a:solidFill>
              </a:rPr>
              <a:t>ateşten </a:t>
            </a:r>
            <a:r>
              <a:rPr lang="tr-TR" sz="3600" b="1" dirty="0">
                <a:solidFill>
                  <a:srgbClr val="FF0000"/>
                </a:solidFill>
              </a:rPr>
              <a:t>koruyun</a:t>
            </a:r>
            <a:r>
              <a:rPr lang="tr-TR" sz="3600" b="1" dirty="0" smtClean="0">
                <a:solidFill>
                  <a:srgbClr val="FF0000"/>
                </a:solidFill>
              </a:rPr>
              <a:t>.</a:t>
            </a:r>
            <a:r>
              <a:rPr lang="tr-TR" sz="3200" b="1" dirty="0">
                <a:solidFill>
                  <a:srgbClr val="FF0000"/>
                </a:solidFill>
              </a:rPr>
              <a:t>.</a:t>
            </a:r>
            <a:r>
              <a:rPr lang="tr-TR" sz="2800" b="1" dirty="0" smtClean="0">
                <a:solidFill>
                  <a:schemeClr val="tx1"/>
                </a:solidFill>
              </a:rPr>
              <a:t>.”</a:t>
            </a:r>
          </a:p>
          <a:p>
            <a:pPr algn="ctr"/>
            <a:r>
              <a:rPr lang="tr-TR" sz="1400" b="1" dirty="0" smtClean="0">
                <a:solidFill>
                  <a:schemeClr val="tx1"/>
                </a:solidFill>
              </a:rPr>
              <a:t> </a:t>
            </a:r>
            <a:r>
              <a:rPr lang="tr-TR" sz="1100" b="1" dirty="0">
                <a:solidFill>
                  <a:schemeClr val="tx1"/>
                </a:solidFill>
              </a:rPr>
              <a:t>(</a:t>
            </a:r>
            <a:r>
              <a:rPr lang="tr-TR" sz="1100" dirty="0">
                <a:solidFill>
                  <a:schemeClr val="tx1"/>
                </a:solidFill>
              </a:rPr>
              <a:t>Tahrim,66/6</a:t>
            </a:r>
            <a:r>
              <a:rPr lang="tr-TR" sz="1100" b="1" dirty="0">
                <a:solidFill>
                  <a:schemeClr val="tx1"/>
                </a:solidFill>
              </a:rPr>
              <a:t>) </a:t>
            </a:r>
            <a:endParaRPr lang="tr-TR" sz="2400" dirty="0">
              <a:solidFill>
                <a:schemeClr val="tx1"/>
              </a:solidFill>
            </a:endParaRPr>
          </a:p>
        </p:txBody>
      </p:sp>
      <p:sp>
        <p:nvSpPr>
          <p:cNvPr id="4" name="3 Dikdörtgen"/>
          <p:cNvSpPr/>
          <p:nvPr/>
        </p:nvSpPr>
        <p:spPr>
          <a:xfrm>
            <a:off x="0" y="0"/>
            <a:ext cx="9144000" cy="1124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b="1" dirty="0" smtClean="0">
                <a:solidFill>
                  <a:srgbClr val="002060"/>
                </a:solidFill>
                <a:latin typeface="Times New Roman" pitchFamily="18" charset="0"/>
                <a:cs typeface="Times New Roman" pitchFamily="18" charset="0"/>
              </a:rPr>
              <a:t>RAMAZANDA “AİLE”MİZLE BÜTÜNLEŞTİK</a:t>
            </a:r>
          </a:p>
          <a:p>
            <a:pPr algn="ctr"/>
            <a:r>
              <a:rPr lang="tr-TR" sz="3200" b="1" dirty="0" smtClean="0">
                <a:solidFill>
                  <a:srgbClr val="002060"/>
                </a:solidFill>
                <a:latin typeface="Times New Roman" pitchFamily="18" charset="0"/>
                <a:cs typeface="Times New Roman" pitchFamily="18" charset="0"/>
              </a:rPr>
              <a:t>İFTAR VE SAHURLARDA</a:t>
            </a:r>
            <a:endParaRPr lang="tr-TR" sz="3200" b="1" dirty="0">
              <a:solidFill>
                <a:srgbClr val="002060"/>
              </a:solidFill>
            </a:endParaRPr>
          </a:p>
        </p:txBody>
      </p:sp>
    </p:spTree>
    <p:extLst>
      <p:ext uri="{BB962C8B-B14F-4D97-AF65-F5344CB8AC3E}">
        <p14:creationId xmlns:p14="http://schemas.microsoft.com/office/powerpoint/2010/main" val="42010356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Ä°lgili resim"/>
          <p:cNvPicPr>
            <a:picLocks noChangeAspect="1" noChangeArrowheads="1"/>
          </p:cNvPicPr>
          <p:nvPr/>
        </p:nvPicPr>
        <p:blipFill rotWithShape="1">
          <a:blip r:embed="rId2">
            <a:extLst>
              <a:ext uri="{28A0092B-C50C-407E-A947-70E740481C1C}">
                <a14:useLocalDpi xmlns:a14="http://schemas.microsoft.com/office/drawing/2010/main" val="0"/>
              </a:ext>
            </a:extLst>
          </a:blip>
          <a:srcRect l="36755"/>
          <a:stretch/>
        </p:blipFill>
        <p:spPr bwMode="auto">
          <a:xfrm>
            <a:off x="0" y="-9433"/>
            <a:ext cx="9144000" cy="6867433"/>
          </a:xfrm>
          <a:prstGeom prst="rect">
            <a:avLst/>
          </a:prstGeom>
          <a:noFill/>
          <a:extLst>
            <a:ext uri="{909E8E84-426E-40DD-AFC4-6F175D3DCCD1}">
              <a14:hiddenFill xmlns:a14="http://schemas.microsoft.com/office/drawing/2010/main">
                <a:solidFill>
                  <a:srgbClr val="FFFFFF"/>
                </a:solidFill>
              </a14:hiddenFill>
            </a:ext>
          </a:extLst>
        </p:spPr>
      </p:pic>
      <p:sp>
        <p:nvSpPr>
          <p:cNvPr id="4" name="3 Yuvarlatılmış Çapraz Köşeli Dikdörtgen"/>
          <p:cNvSpPr/>
          <p:nvPr/>
        </p:nvSpPr>
        <p:spPr>
          <a:xfrm>
            <a:off x="1" y="5157192"/>
            <a:ext cx="9144000" cy="1700808"/>
          </a:xfrm>
          <a:prstGeom prst="round2DiagRect">
            <a:avLst>
              <a:gd name="adj1" fmla="val 0"/>
              <a:gd name="adj2" fmla="val 0"/>
            </a:avLst>
          </a:prstGeom>
          <a:ln/>
        </p:spPr>
        <p:style>
          <a:lnRef idx="2">
            <a:schemeClr val="dk1"/>
          </a:lnRef>
          <a:fillRef idx="1">
            <a:schemeClr val="lt1"/>
          </a:fillRef>
          <a:effectRef idx="0">
            <a:schemeClr val="dk1"/>
          </a:effectRef>
          <a:fontRef idx="minor">
            <a:schemeClr val="dk1"/>
          </a:fontRef>
        </p:style>
        <p:txBody>
          <a:bodyPr anchor="ctr"/>
          <a:lstStyle/>
          <a:p>
            <a:pPr algn="ctr"/>
            <a:r>
              <a:rPr lang="tr-TR" sz="2000" dirty="0">
                <a:solidFill>
                  <a:schemeClr val="tx1"/>
                </a:solidFill>
                <a:latin typeface="Times New Roman" panose="02020603050405020304" pitchFamily="18" charset="0"/>
                <a:cs typeface="Times New Roman" panose="02020603050405020304" pitchFamily="18" charset="0"/>
              </a:rPr>
              <a:t>Peygamberimiz (SAV) şöyle buyuruyor</a:t>
            </a:r>
            <a:r>
              <a:rPr lang="tr-TR" sz="2000" dirty="0" smtClean="0">
                <a:solidFill>
                  <a:schemeClr val="tx1"/>
                </a:solidFill>
                <a:latin typeface="Times New Roman" panose="02020603050405020304" pitchFamily="18" charset="0"/>
                <a:cs typeface="Times New Roman" panose="02020603050405020304" pitchFamily="18" charset="0"/>
              </a:rPr>
              <a:t>:</a:t>
            </a:r>
          </a:p>
          <a:p>
            <a:pPr marL="0" indent="0" algn="ctr">
              <a:buNone/>
            </a:pPr>
            <a:r>
              <a:rPr lang="ar-AE" sz="3200" dirty="0" smtClean="0">
                <a:solidFill>
                  <a:schemeClr val="tx1"/>
                </a:solidFill>
                <a:latin typeface="Arial Black" pitchFamily="34" charset="0"/>
                <a:cs typeface="Emine" panose="03020400000000000000" pitchFamily="66" charset="-78"/>
              </a:rPr>
              <a:t>لَوْ </a:t>
            </a:r>
            <a:r>
              <a:rPr lang="ar-AE" sz="3200" dirty="0">
                <a:solidFill>
                  <a:schemeClr val="tx1"/>
                </a:solidFill>
                <a:latin typeface="Arial Black" pitchFamily="34" charset="0"/>
                <a:cs typeface="Emine" panose="03020400000000000000" pitchFamily="66" charset="-78"/>
              </a:rPr>
              <a:t>عَلِمَ اُمَّتِى مَا فِى رَمَضَانَ لَتَمَنَّوْا أَنْ تَكُونَ السّنَةَ كُلُّهَا رَمَضَان</a:t>
            </a:r>
            <a:endParaRPr lang="tr-TR" sz="3200" dirty="0" smtClean="0">
              <a:solidFill>
                <a:schemeClr val="tx1"/>
              </a:solidFill>
              <a:latin typeface="Arial Black" pitchFamily="34" charset="0"/>
              <a:cs typeface="Emine" panose="03020400000000000000" pitchFamily="66" charset="-78"/>
            </a:endParaRPr>
          </a:p>
          <a:p>
            <a:pPr marL="0" indent="0" algn="ctr">
              <a:buNone/>
            </a:pPr>
            <a:r>
              <a:rPr lang="tr-TR" sz="2400" b="1" dirty="0" smtClean="0">
                <a:solidFill>
                  <a:srgbClr val="FF0000"/>
                </a:solidFill>
                <a:latin typeface="Times New Roman" panose="02020603050405020304" pitchFamily="18" charset="0"/>
                <a:ea typeface="Times New Roman"/>
                <a:cs typeface="Times New Roman" panose="02020603050405020304" pitchFamily="18" charset="0"/>
              </a:rPr>
              <a:t>“</a:t>
            </a:r>
            <a:r>
              <a:rPr lang="tr-TR" sz="2400" b="1" dirty="0" smtClean="0">
                <a:solidFill>
                  <a:srgbClr val="FF0000"/>
                </a:solidFill>
                <a:latin typeface="Times New Roman" panose="02020603050405020304" pitchFamily="18" charset="0"/>
                <a:cs typeface="Times New Roman" panose="02020603050405020304" pitchFamily="18" charset="0"/>
              </a:rPr>
              <a:t>Eğer </a:t>
            </a:r>
            <a:r>
              <a:rPr lang="tr-TR" sz="2400" b="1" dirty="0">
                <a:solidFill>
                  <a:srgbClr val="FF0000"/>
                </a:solidFill>
                <a:latin typeface="Times New Roman" panose="02020603050405020304" pitchFamily="18" charset="0"/>
                <a:cs typeface="Times New Roman" panose="02020603050405020304" pitchFamily="18" charset="0"/>
              </a:rPr>
              <a:t>ümmetim Ramazan ayındaki İlahi feyizleri bilmiş olsalardı, </a:t>
            </a:r>
            <a:r>
              <a:rPr lang="tr-TR" sz="2400" b="1" dirty="0">
                <a:solidFill>
                  <a:srgbClr val="002060"/>
                </a:solidFill>
                <a:latin typeface="Times New Roman" panose="02020603050405020304" pitchFamily="18" charset="0"/>
                <a:cs typeface="Times New Roman" panose="02020603050405020304" pitchFamily="18" charset="0"/>
              </a:rPr>
              <a:t>mutlaka bütün senenin Ramazan olmasını temenni ederlerdi.”</a:t>
            </a:r>
          </a:p>
        </p:txBody>
      </p:sp>
      <p:sp>
        <p:nvSpPr>
          <p:cNvPr id="6" name="4 Dikdörtgen"/>
          <p:cNvSpPr/>
          <p:nvPr/>
        </p:nvSpPr>
        <p:spPr>
          <a:xfrm>
            <a:off x="0" y="0"/>
            <a:ext cx="9127671" cy="980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tr-TR" sz="32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RAMAZAN’DA SEVAPLARIMIZI ARTIRDIK</a:t>
            </a:r>
            <a:endParaRPr lang="tr-TR" sz="3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1716025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Yuvarlatılmış Çapraz Köşeli Dikdörtgen"/>
          <p:cNvSpPr/>
          <p:nvPr/>
        </p:nvSpPr>
        <p:spPr>
          <a:xfrm>
            <a:off x="179512" y="1165249"/>
            <a:ext cx="8784976" cy="3415879"/>
          </a:xfrm>
          <a:prstGeom prst="round2DiagRect">
            <a:avLst>
              <a:gd name="adj1" fmla="val 0"/>
              <a:gd name="adj2" fmla="val 0"/>
            </a:avLst>
          </a:prstGeom>
          <a:solidFill>
            <a:schemeClr val="accent6">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ar-EG" sz="7200" dirty="0">
                <a:solidFill>
                  <a:schemeClr val="tx1"/>
                </a:solidFill>
                <a:latin typeface="HASENAT" panose="01000600020000020003" pitchFamily="2" charset="-78"/>
                <a:cs typeface="HASENAT" panose="01000600020000020003" pitchFamily="2" charset="-78"/>
              </a:rPr>
              <a:t>اَلصِّيَامُ نِصْفُ الصَّبْرِ</a:t>
            </a:r>
            <a:r>
              <a:rPr lang="tr-TR" sz="7200" dirty="0">
                <a:solidFill>
                  <a:schemeClr val="tx1"/>
                </a:solidFill>
                <a:latin typeface="HASENAT" panose="01000600020000020003" pitchFamily="2" charset="-78"/>
                <a:cs typeface="HASENAT" panose="01000600020000020003" pitchFamily="2" charset="-78"/>
              </a:rPr>
              <a:t> </a:t>
            </a:r>
            <a:r>
              <a:rPr lang="tr-TR" sz="6600" dirty="0">
                <a:solidFill>
                  <a:schemeClr val="tx1"/>
                </a:solidFill>
                <a:latin typeface="HASENAT" panose="01000600020000020003" pitchFamily="2" charset="-78"/>
                <a:cs typeface="HASENAT" panose="01000600020000020003" pitchFamily="2" charset="-78"/>
              </a:rPr>
              <a:t> </a:t>
            </a:r>
          </a:p>
          <a:p>
            <a:pPr algn="ctr" fontAlgn="auto">
              <a:spcBef>
                <a:spcPts val="0"/>
              </a:spcBef>
              <a:spcAft>
                <a:spcPts val="0"/>
              </a:spcAft>
              <a:defRPr/>
            </a:pPr>
            <a:r>
              <a:rPr lang="tr-TR" sz="7200" b="1" dirty="0">
                <a:solidFill>
                  <a:schemeClr val="tx1"/>
                </a:solidFill>
              </a:rPr>
              <a:t>"Oruç </a:t>
            </a:r>
            <a:r>
              <a:rPr lang="tr-TR" sz="7200" b="1" dirty="0" smtClean="0">
                <a:solidFill>
                  <a:schemeClr val="tx1"/>
                </a:solidFill>
              </a:rPr>
              <a:t>sabrın </a:t>
            </a:r>
            <a:r>
              <a:rPr lang="tr-TR" sz="7200" b="1" dirty="0">
                <a:solidFill>
                  <a:schemeClr val="tx1"/>
                </a:solidFill>
              </a:rPr>
              <a:t>yarısıdır</a:t>
            </a:r>
            <a:r>
              <a:rPr lang="tr-TR" sz="7200" b="1" dirty="0" smtClean="0">
                <a:solidFill>
                  <a:schemeClr val="tx1"/>
                </a:solidFill>
              </a:rPr>
              <a:t>."</a:t>
            </a:r>
            <a:endParaRPr lang="tr-TR" sz="7200" dirty="0">
              <a:solidFill>
                <a:schemeClr val="tx1"/>
              </a:solidFill>
            </a:endParaRPr>
          </a:p>
          <a:p>
            <a:pPr algn="ctr" fontAlgn="auto">
              <a:spcBef>
                <a:spcPts val="0"/>
              </a:spcBef>
              <a:spcAft>
                <a:spcPts val="0"/>
              </a:spcAft>
              <a:defRPr/>
            </a:pPr>
            <a:r>
              <a:rPr lang="tr-TR" sz="1400" dirty="0">
                <a:solidFill>
                  <a:schemeClr val="tx1"/>
                </a:solidFill>
              </a:rPr>
              <a:t>(</a:t>
            </a:r>
            <a:r>
              <a:rPr lang="tr-TR" sz="1400" dirty="0" err="1">
                <a:solidFill>
                  <a:schemeClr val="tx1"/>
                </a:solidFill>
              </a:rPr>
              <a:t>İbn</a:t>
            </a:r>
            <a:r>
              <a:rPr lang="tr-TR" sz="1400" dirty="0">
                <a:solidFill>
                  <a:schemeClr val="tx1"/>
                </a:solidFill>
              </a:rPr>
              <a:t> </a:t>
            </a:r>
            <a:r>
              <a:rPr lang="tr-TR" sz="1400" dirty="0" err="1">
                <a:solidFill>
                  <a:schemeClr val="tx1"/>
                </a:solidFill>
              </a:rPr>
              <a:t>Mâce</a:t>
            </a:r>
            <a:r>
              <a:rPr lang="tr-TR" sz="1400" dirty="0">
                <a:solidFill>
                  <a:schemeClr val="tx1"/>
                </a:solidFill>
              </a:rPr>
              <a:t>, </a:t>
            </a:r>
            <a:r>
              <a:rPr lang="tr-TR" sz="1400" dirty="0" err="1">
                <a:solidFill>
                  <a:schemeClr val="tx1"/>
                </a:solidFill>
              </a:rPr>
              <a:t>Sıyâm</a:t>
            </a:r>
            <a:r>
              <a:rPr lang="tr-TR" sz="1400" dirty="0">
                <a:solidFill>
                  <a:schemeClr val="tx1"/>
                </a:solidFill>
              </a:rPr>
              <a:t> 44)</a:t>
            </a:r>
          </a:p>
        </p:txBody>
      </p:sp>
      <p:sp>
        <p:nvSpPr>
          <p:cNvPr id="6" name="4 Dikdörtgen"/>
          <p:cNvSpPr/>
          <p:nvPr/>
        </p:nvSpPr>
        <p:spPr>
          <a:xfrm>
            <a:off x="0" y="0"/>
            <a:ext cx="9144000" cy="980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tr-TR" sz="32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İFTAR SOFRASINDA İNSAN SABRI ÖĞRENDİ</a:t>
            </a:r>
            <a:endParaRPr lang="tr-TR"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7009444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eslimiyet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009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4 Dikdörtgen"/>
          <p:cNvSpPr/>
          <p:nvPr/>
        </p:nvSpPr>
        <p:spPr>
          <a:xfrm>
            <a:off x="0" y="5877272"/>
            <a:ext cx="9144000"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6000" b="1" dirty="0">
                <a:solidFill>
                  <a:schemeClr val="tx1"/>
                </a:solidFill>
                <a:effectLst>
                  <a:outerShdw blurRad="38100" dist="38100" dir="2700000" algn="tl">
                    <a:srgbClr val="000000">
                      <a:alpha val="43137"/>
                    </a:srgbClr>
                  </a:outerShdw>
                </a:effectLst>
              </a:rPr>
              <a:t>ELVEDA YA ŞEHRİ RAMAZAN</a:t>
            </a:r>
          </a:p>
        </p:txBody>
      </p:sp>
    </p:spTree>
    <p:extLst>
      <p:ext uri="{BB962C8B-B14F-4D97-AF65-F5344CB8AC3E}">
        <p14:creationId xmlns:p14="http://schemas.microsoft.com/office/powerpoint/2010/main" val="40813429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cömert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89039"/>
            <a:ext cx="9128599" cy="3084727"/>
          </a:xfrm>
          <a:prstGeom prst="rect">
            <a:avLst/>
          </a:prstGeom>
          <a:noFill/>
          <a:extLst>
            <a:ext uri="{909E8E84-426E-40DD-AFC4-6F175D3DCCD1}">
              <a14:hiddenFill xmlns:a14="http://schemas.microsoft.com/office/drawing/2010/main">
                <a:solidFill>
                  <a:srgbClr val="FFFFFF"/>
                </a:solidFill>
              </a14:hiddenFill>
            </a:ext>
          </a:extLst>
        </p:spPr>
      </p:pic>
      <p:sp>
        <p:nvSpPr>
          <p:cNvPr id="4" name="3 Yuvarlatılmış Çapraz Köşeli Dikdörtgen"/>
          <p:cNvSpPr/>
          <p:nvPr/>
        </p:nvSpPr>
        <p:spPr>
          <a:xfrm>
            <a:off x="-1" y="1165249"/>
            <a:ext cx="9128599" cy="2767807"/>
          </a:xfrm>
          <a:prstGeom prst="round2DiagRect">
            <a:avLst>
              <a:gd name="adj1" fmla="val 0"/>
              <a:gd name="adj2" fmla="val 0"/>
            </a:avLst>
          </a:prstGeom>
          <a:solidFill>
            <a:schemeClr val="accent6">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r>
              <a:rPr lang="ar-SA" sz="4400" dirty="0" smtClean="0">
                <a:solidFill>
                  <a:schemeClr val="tx1"/>
                </a:solidFill>
                <a:latin typeface="HASENAT" panose="01000600020000020003" pitchFamily="2" charset="-78"/>
                <a:cs typeface="HASENAT" panose="01000600020000020003" pitchFamily="2" charset="-78"/>
              </a:rPr>
              <a:t>وَأىُّ  </a:t>
            </a:r>
            <a:r>
              <a:rPr lang="ar-SA" sz="4400" dirty="0">
                <a:solidFill>
                  <a:schemeClr val="tx1"/>
                </a:solidFill>
                <a:latin typeface="HASENAT" panose="01000600020000020003" pitchFamily="2" charset="-78"/>
                <a:cs typeface="HASENAT" panose="01000600020000020003" pitchFamily="2" charset="-78"/>
              </a:rPr>
              <a:t>الصَّدقةِ أفْضَلُ؟ قَالَ فِى رَمَضانَ. </a:t>
            </a:r>
            <a:endParaRPr lang="tr-TR" sz="4400" dirty="0">
              <a:solidFill>
                <a:schemeClr val="tx1"/>
              </a:solidFill>
              <a:latin typeface="HASENAT" panose="01000600020000020003" pitchFamily="2" charset="-78"/>
              <a:cs typeface="HASENAT" panose="01000600020000020003" pitchFamily="2" charset="-78"/>
            </a:endParaRPr>
          </a:p>
          <a:p>
            <a:pPr algn="ctr"/>
            <a:r>
              <a:rPr lang="tr-TR" sz="2800" dirty="0">
                <a:solidFill>
                  <a:schemeClr val="tx1"/>
                </a:solidFill>
                <a:latin typeface="Times New Roman" panose="02020603050405020304" pitchFamily="18" charset="0"/>
                <a:cs typeface="Times New Roman" panose="02020603050405020304" pitchFamily="18" charset="0"/>
              </a:rPr>
              <a:t>Peygamberimize </a:t>
            </a:r>
            <a:r>
              <a:rPr lang="tr-TR" sz="2800" dirty="0" smtClean="0">
                <a:solidFill>
                  <a:schemeClr val="tx1"/>
                </a:solidFill>
                <a:latin typeface="Times New Roman" panose="02020603050405020304" pitchFamily="18" charset="0"/>
                <a:cs typeface="Times New Roman" panose="02020603050405020304" pitchFamily="18" charset="0"/>
              </a:rPr>
              <a:t>soruldu ki: </a:t>
            </a:r>
          </a:p>
          <a:p>
            <a:pPr algn="ctr"/>
            <a:r>
              <a:rPr lang="tr-TR" sz="5400" b="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«Hangi </a:t>
            </a:r>
            <a:r>
              <a:rPr lang="tr-TR"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sadaka faziletlidir</a:t>
            </a:r>
            <a:r>
              <a:rPr lang="tr-TR" sz="5400" b="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endParaRPr lang="tr-TR"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a:p>
            <a:pPr algn="ctr"/>
            <a:r>
              <a:rPr lang="tr-T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a:t>
            </a:r>
            <a:r>
              <a:rPr lang="tr-TR"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Ramazanda verilen </a:t>
            </a:r>
            <a:r>
              <a:rPr lang="tr-TR" sz="4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sadakadır</a:t>
            </a:r>
            <a:r>
              <a:rPr lang="tr-TR"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p>
          <a:p>
            <a:pPr algn="ctr"/>
            <a:r>
              <a:rPr lang="tr-TR" sz="2000" dirty="0" smtClean="0">
                <a:solidFill>
                  <a:schemeClr val="tx1"/>
                </a:solidFill>
                <a:latin typeface="Times New Roman" panose="02020603050405020304" pitchFamily="18" charset="0"/>
                <a:cs typeface="Times New Roman" panose="02020603050405020304" pitchFamily="18" charset="0"/>
              </a:rPr>
              <a:t>diye </a:t>
            </a:r>
            <a:r>
              <a:rPr lang="tr-TR" sz="2000" dirty="0">
                <a:solidFill>
                  <a:schemeClr val="tx1"/>
                </a:solidFill>
                <a:latin typeface="Times New Roman" panose="02020603050405020304" pitchFamily="18" charset="0"/>
                <a:cs typeface="Times New Roman" panose="02020603050405020304" pitchFamily="18" charset="0"/>
              </a:rPr>
              <a:t>cevap verdi</a:t>
            </a:r>
            <a:r>
              <a:rPr lang="tr-TR" sz="3200" dirty="0" smtClean="0">
                <a:solidFill>
                  <a:schemeClr val="tx1"/>
                </a:solidFill>
                <a:latin typeface="Times New Roman" panose="02020603050405020304" pitchFamily="18" charset="0"/>
                <a:cs typeface="Times New Roman" panose="02020603050405020304" pitchFamily="18" charset="0"/>
              </a:rPr>
              <a:t>. </a:t>
            </a:r>
            <a:r>
              <a:rPr lang="tr-TR" sz="1400" dirty="0" smtClean="0">
                <a:solidFill>
                  <a:schemeClr val="tx1"/>
                </a:solidFill>
                <a:latin typeface="Times New Roman" panose="02020603050405020304" pitchFamily="18" charset="0"/>
                <a:cs typeface="Times New Roman" panose="02020603050405020304" pitchFamily="18" charset="0"/>
              </a:rPr>
              <a:t>(</a:t>
            </a:r>
            <a:r>
              <a:rPr lang="tr-TR" sz="1400" dirty="0" err="1">
                <a:solidFill>
                  <a:schemeClr val="tx1"/>
                </a:solidFill>
                <a:latin typeface="Times New Roman" panose="02020603050405020304" pitchFamily="18" charset="0"/>
                <a:cs typeface="Times New Roman" panose="02020603050405020304" pitchFamily="18" charset="0"/>
              </a:rPr>
              <a:t>Tirmizî</a:t>
            </a:r>
            <a:r>
              <a:rPr lang="tr-TR" sz="1400" dirty="0">
                <a:solidFill>
                  <a:schemeClr val="tx1"/>
                </a:solidFill>
                <a:latin typeface="Times New Roman" panose="02020603050405020304" pitchFamily="18" charset="0"/>
                <a:cs typeface="Times New Roman" panose="02020603050405020304" pitchFamily="18" charset="0"/>
              </a:rPr>
              <a:t>, Zekat, 28</a:t>
            </a:r>
            <a:r>
              <a:rPr lang="tr-TR" sz="1400" dirty="0" smtClean="0">
                <a:solidFill>
                  <a:schemeClr val="tx1"/>
                </a:solidFill>
                <a:latin typeface="Times New Roman" panose="02020603050405020304" pitchFamily="18" charset="0"/>
                <a:cs typeface="Times New Roman" panose="02020603050405020304" pitchFamily="18" charset="0"/>
              </a:rPr>
              <a:t>)</a:t>
            </a:r>
            <a:endParaRPr lang="tr-TR" sz="2400" b="1" dirty="0" smtClean="0">
              <a:solidFill>
                <a:srgbClr val="00B050"/>
              </a:solidFill>
            </a:endParaRPr>
          </a:p>
        </p:txBody>
      </p:sp>
      <p:sp>
        <p:nvSpPr>
          <p:cNvPr id="6" name="4 Dikdörtgen"/>
          <p:cNvSpPr/>
          <p:nvPr/>
        </p:nvSpPr>
        <p:spPr>
          <a:xfrm>
            <a:off x="0" y="116632"/>
            <a:ext cx="9144000"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tr-TR" sz="36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RAMAZAN’DA İYİLİKTE YARIŞTIK</a:t>
            </a:r>
            <a:endParaRPr lang="tr-TR" sz="36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9629124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Dikdörtgen 2"/>
          <p:cNvSpPr/>
          <p:nvPr/>
        </p:nvSpPr>
        <p:spPr>
          <a:xfrm>
            <a:off x="0" y="5752250"/>
            <a:ext cx="9108504" cy="722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lvl="0" algn="ctr"/>
            <a:r>
              <a:rPr lang="tr-TR" sz="4000" b="1" dirty="0" smtClean="0">
                <a:ln/>
                <a:solidFill>
                  <a:schemeClr val="accent3"/>
                </a:solidFill>
                <a:latin typeface="Times New Roman" panose="02020603050405020304" pitchFamily="18" charset="0"/>
                <a:cs typeface="Times New Roman" panose="02020603050405020304" pitchFamily="18" charset="0"/>
              </a:rPr>
              <a:t>EMANETLERİNİZ EMİN ELLERDE</a:t>
            </a:r>
            <a:endParaRPr lang="tr-TR" sz="4000" b="1" dirty="0">
              <a:ln/>
              <a:solidFill>
                <a:schemeClr val="accent3"/>
              </a:solidFill>
              <a:latin typeface="Times New Roman" panose="02020603050405020304" pitchFamily="18" charset="0"/>
              <a:cs typeface="Times New Roman" panose="02020603050405020304" pitchFamily="18" charset="0"/>
            </a:endParaRPr>
          </a:p>
        </p:txBody>
      </p:sp>
      <p:pic>
        <p:nvPicPr>
          <p:cNvPr id="7170" name="Picture 2" descr="http://www.diyanetvakfi.org.tr/images/template/tdv3d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6299" y="3056989"/>
            <a:ext cx="1477471" cy="1919550"/>
          </a:xfrm>
          <a:prstGeom prst="rect">
            <a:avLst/>
          </a:prstGeom>
          <a:noFill/>
          <a:extLst>
            <a:ext uri="{909E8E84-426E-40DD-AFC4-6F175D3DCCD1}">
              <a14:hiddenFill xmlns:a14="http://schemas.microsoft.com/office/drawing/2010/main">
                <a:solidFill>
                  <a:srgbClr val="FFFFFF"/>
                </a:solidFill>
              </a14:hiddenFill>
            </a:ext>
          </a:extLst>
        </p:spPr>
      </p:pic>
      <p:sp>
        <p:nvSpPr>
          <p:cNvPr id="7" name="5 Dikdörtgen"/>
          <p:cNvSpPr/>
          <p:nvPr/>
        </p:nvSpPr>
        <p:spPr>
          <a:xfrm>
            <a:off x="2141430" y="4911110"/>
            <a:ext cx="4767207" cy="9403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TÜRKİYE DİYANET VAKFI </a:t>
            </a:r>
          </a:p>
          <a:p>
            <a:pPr algn="ctr"/>
            <a:r>
              <a:rPr lang="tr-TR" sz="24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ÇINARCIK ŞUBESİ</a:t>
            </a:r>
            <a:endParaRPr lang="tr-TR"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5" name="Yuvarlatılmış Dikdörtgen 4"/>
          <p:cNvSpPr/>
          <p:nvPr/>
        </p:nvSpPr>
        <p:spPr>
          <a:xfrm>
            <a:off x="35496" y="1988840"/>
            <a:ext cx="2880320" cy="98295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tr-TR" sz="6600" dirty="0" smtClean="0"/>
              <a:t>FİTRE</a:t>
            </a:r>
            <a:endParaRPr lang="tr-TR" sz="6600" dirty="0"/>
          </a:p>
        </p:txBody>
      </p:sp>
      <p:sp>
        <p:nvSpPr>
          <p:cNvPr id="9" name="Yuvarlatılmış Dikdörtgen 8"/>
          <p:cNvSpPr/>
          <p:nvPr/>
        </p:nvSpPr>
        <p:spPr>
          <a:xfrm>
            <a:off x="611560" y="3166129"/>
            <a:ext cx="2880320" cy="98295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tr-TR" sz="6600" dirty="0" smtClean="0"/>
              <a:t>ZEKAT</a:t>
            </a:r>
            <a:endParaRPr lang="tr-TR" sz="6600" dirty="0"/>
          </a:p>
        </p:txBody>
      </p:sp>
      <p:sp>
        <p:nvSpPr>
          <p:cNvPr id="10" name="Yuvarlatılmış Dikdörtgen 9"/>
          <p:cNvSpPr/>
          <p:nvPr/>
        </p:nvSpPr>
        <p:spPr>
          <a:xfrm>
            <a:off x="6228184" y="2141240"/>
            <a:ext cx="2880320" cy="98295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tr-TR" sz="6600" dirty="0" smtClean="0"/>
              <a:t>BAĞIŞ</a:t>
            </a:r>
            <a:endParaRPr lang="tr-TR" sz="6600" dirty="0"/>
          </a:p>
        </p:txBody>
      </p:sp>
      <p:sp>
        <p:nvSpPr>
          <p:cNvPr id="11" name="Yuvarlatılmış Dikdörtgen 10"/>
          <p:cNvSpPr/>
          <p:nvPr/>
        </p:nvSpPr>
        <p:spPr>
          <a:xfrm>
            <a:off x="5580112" y="3310145"/>
            <a:ext cx="3240360" cy="98295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tr-TR" sz="6600" dirty="0" smtClean="0"/>
              <a:t>KURBAN</a:t>
            </a:r>
            <a:endParaRPr lang="tr-TR" sz="6600" dirty="0"/>
          </a:p>
        </p:txBody>
      </p:sp>
      <p:pic>
        <p:nvPicPr>
          <p:cNvPr id="12" name="Picture 2" descr="Datei:Diyanet İşleri Başkanlığı logo.svg"/>
          <p:cNvPicPr>
            <a:picLocks noChangeAspect="1" noChangeArrowheads="1"/>
          </p:cNvPicPr>
          <p:nvPr/>
        </p:nvPicPr>
        <p:blipFill>
          <a:blip r:embed="rId3" cstate="print"/>
          <a:srcRect/>
          <a:stretch>
            <a:fillRect/>
          </a:stretch>
        </p:blipFill>
        <p:spPr bwMode="auto">
          <a:xfrm>
            <a:off x="3626778" y="1197228"/>
            <a:ext cx="1796514" cy="1790535"/>
          </a:xfrm>
          <a:prstGeom prst="ellipse">
            <a:avLst/>
          </a:prstGeom>
          <a:noFill/>
        </p:spPr>
      </p:pic>
      <p:sp>
        <p:nvSpPr>
          <p:cNvPr id="6" name="Yuvarlatılmış Dikdörtgen 5"/>
          <p:cNvSpPr/>
          <p:nvPr/>
        </p:nvSpPr>
        <p:spPr>
          <a:xfrm>
            <a:off x="0" y="6580976"/>
            <a:ext cx="9144000" cy="3044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sz="1200" b="1" dirty="0"/>
              <a:t>Türkiye Diyanet Vakfı, Bakanlar Kurulu Kararıyla kamu yararına çalışan ve izin almadan yardım toplayabilen bir </a:t>
            </a:r>
            <a:r>
              <a:rPr lang="tr-TR" sz="1200" b="1" dirty="0" err="1"/>
              <a:t>vakıfdır</a:t>
            </a:r>
            <a:r>
              <a:rPr lang="tr-TR" sz="1200" b="1" dirty="0"/>
              <a:t>.</a:t>
            </a:r>
            <a:endParaRPr lang="tr-TR" sz="1200" dirty="0"/>
          </a:p>
        </p:txBody>
      </p:sp>
      <p:sp>
        <p:nvSpPr>
          <p:cNvPr id="13" name="4 Dikdörtgen"/>
          <p:cNvSpPr/>
          <p:nvPr/>
        </p:nvSpPr>
        <p:spPr>
          <a:xfrm>
            <a:off x="0" y="0"/>
            <a:ext cx="9144000" cy="10746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tr-TR" sz="40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FİTRE VE ZEKATLARIMIZI </a:t>
            </a:r>
            <a:r>
              <a:rPr lang="tr-TR" sz="4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VERDİK KARDEŞLİĞİMİZİ </a:t>
            </a:r>
            <a:r>
              <a:rPr lang="tr-TR" sz="40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PEKİŞTİRDİK</a:t>
            </a:r>
            <a:endParaRPr lang="tr-TR" sz="4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5146192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ramazan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2" y="4098004"/>
            <a:ext cx="9121400" cy="278582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şeytanlar zincire vurulur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3" y="4098005"/>
            <a:ext cx="3860610" cy="2755212"/>
          </a:xfrm>
          <a:prstGeom prst="rect">
            <a:avLst/>
          </a:prstGeom>
          <a:noFill/>
          <a:extLst>
            <a:ext uri="{909E8E84-426E-40DD-AFC4-6F175D3DCCD1}">
              <a14:hiddenFill xmlns:a14="http://schemas.microsoft.com/office/drawing/2010/main">
                <a:solidFill>
                  <a:srgbClr val="FFFFFF"/>
                </a:solidFill>
              </a14:hiddenFill>
            </a:ext>
          </a:extLst>
        </p:spPr>
      </p:pic>
      <p:sp>
        <p:nvSpPr>
          <p:cNvPr id="4" name="3 Yuvarlatılmış Çapraz Köşeli Dikdörtgen"/>
          <p:cNvSpPr/>
          <p:nvPr/>
        </p:nvSpPr>
        <p:spPr>
          <a:xfrm>
            <a:off x="179512" y="1165250"/>
            <a:ext cx="8784976" cy="2902142"/>
          </a:xfrm>
          <a:prstGeom prst="round2DiagRect">
            <a:avLst>
              <a:gd name="adj1" fmla="val 0"/>
              <a:gd name="adj2" fmla="val 0"/>
            </a:avLst>
          </a:prstGeom>
          <a:solidFill>
            <a:schemeClr val="accent6">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ar-SA" sz="4000" dirty="0" smtClean="0">
                <a:solidFill>
                  <a:schemeClr val="tx1"/>
                </a:solidFill>
                <a:latin typeface="HASENAT" panose="01000600020000020003" pitchFamily="2" charset="-78"/>
                <a:cs typeface="HASENAT" panose="01000600020000020003" pitchFamily="2" charset="-78"/>
              </a:rPr>
              <a:t>إِذَا </a:t>
            </a:r>
            <a:r>
              <a:rPr lang="ar-SA" sz="4000" dirty="0">
                <a:solidFill>
                  <a:schemeClr val="tx1"/>
                </a:solidFill>
                <a:latin typeface="HASENAT" panose="01000600020000020003" pitchFamily="2" charset="-78"/>
                <a:cs typeface="HASENAT" panose="01000600020000020003" pitchFamily="2" charset="-78"/>
              </a:rPr>
              <a:t>جَاءَ رَمَضَانُ</a:t>
            </a:r>
            <a:r>
              <a:rPr lang="tr-TR" sz="4000" dirty="0" smtClean="0">
                <a:solidFill>
                  <a:schemeClr val="tx1"/>
                </a:solidFill>
              </a:rPr>
              <a:t> </a:t>
            </a:r>
            <a:r>
              <a:rPr lang="tr-TR" sz="3200" dirty="0" smtClean="0">
                <a:solidFill>
                  <a:schemeClr val="tx1"/>
                </a:solidFill>
              </a:rPr>
              <a:t>  </a:t>
            </a:r>
            <a:r>
              <a:rPr lang="tr-TR" sz="3200" b="1" dirty="0" smtClean="0">
                <a:solidFill>
                  <a:schemeClr val="tx1"/>
                </a:solidFill>
              </a:rPr>
              <a:t>“</a:t>
            </a:r>
            <a:r>
              <a:rPr lang="tr-TR" sz="3200" b="1" dirty="0">
                <a:solidFill>
                  <a:schemeClr val="tx1"/>
                </a:solidFill>
              </a:rPr>
              <a:t>Ramazan ayı girince </a:t>
            </a:r>
            <a:endParaRPr lang="tr-TR" sz="3200" b="1" dirty="0" smtClean="0">
              <a:solidFill>
                <a:schemeClr val="tx1"/>
              </a:solidFill>
            </a:endParaRPr>
          </a:p>
          <a:p>
            <a:pPr algn="just" fontAlgn="auto">
              <a:spcBef>
                <a:spcPts val="0"/>
              </a:spcBef>
              <a:spcAft>
                <a:spcPts val="0"/>
              </a:spcAft>
              <a:defRPr/>
            </a:pPr>
            <a:r>
              <a:rPr lang="ar-SA" sz="4000" dirty="0">
                <a:solidFill>
                  <a:schemeClr val="tx1"/>
                </a:solidFill>
                <a:latin typeface="HASENAT" panose="01000600020000020003" pitchFamily="2" charset="-78"/>
                <a:cs typeface="HASENAT" panose="01000600020000020003" pitchFamily="2" charset="-78"/>
              </a:rPr>
              <a:t>فُتِّحَتْ أَبْوَابُ الْجَنَّةِ </a:t>
            </a:r>
            <a:r>
              <a:rPr lang="tr-TR" sz="4000" dirty="0" smtClean="0">
                <a:solidFill>
                  <a:schemeClr val="tx1"/>
                </a:solidFill>
                <a:latin typeface="HASENAT" panose="01000600020000020003" pitchFamily="2" charset="-78"/>
                <a:cs typeface="HASENAT" panose="01000600020000020003" pitchFamily="2" charset="-78"/>
              </a:rPr>
              <a:t> </a:t>
            </a:r>
            <a:r>
              <a:rPr lang="tr-TR" sz="4400" b="1" dirty="0" smtClean="0">
                <a:solidFill>
                  <a:srgbClr val="00B050"/>
                </a:solidFill>
              </a:rPr>
              <a:t>cennet </a:t>
            </a:r>
            <a:r>
              <a:rPr lang="tr-TR" sz="4400" b="1" dirty="0">
                <a:solidFill>
                  <a:srgbClr val="00B050"/>
                </a:solidFill>
              </a:rPr>
              <a:t>kapıları açılır,</a:t>
            </a:r>
            <a:r>
              <a:rPr lang="tr-TR" sz="4400" b="1" dirty="0">
                <a:solidFill>
                  <a:schemeClr val="tx1"/>
                </a:solidFill>
              </a:rPr>
              <a:t> </a:t>
            </a:r>
            <a:endParaRPr lang="tr-TR" sz="4400" b="1" dirty="0" smtClean="0">
              <a:solidFill>
                <a:schemeClr val="tx1"/>
              </a:solidFill>
            </a:endParaRPr>
          </a:p>
          <a:p>
            <a:pPr algn="just" fontAlgn="auto">
              <a:spcBef>
                <a:spcPts val="0"/>
              </a:spcBef>
              <a:spcAft>
                <a:spcPts val="0"/>
              </a:spcAft>
              <a:defRPr/>
            </a:pPr>
            <a:r>
              <a:rPr lang="ar-SA" sz="4000" dirty="0">
                <a:solidFill>
                  <a:schemeClr val="tx1"/>
                </a:solidFill>
                <a:latin typeface="HASENAT" panose="01000600020000020003" pitchFamily="2" charset="-78"/>
                <a:cs typeface="HASENAT" panose="01000600020000020003" pitchFamily="2" charset="-78"/>
              </a:rPr>
              <a:t>وَغُلِّقَتْ أَبْوَابُ النَّارِ</a:t>
            </a:r>
            <a:r>
              <a:rPr lang="ar-SA" sz="3200" dirty="0">
                <a:solidFill>
                  <a:schemeClr val="tx1"/>
                </a:solidFill>
                <a:latin typeface="HASENAT" panose="01000600020000020003" pitchFamily="2" charset="-78"/>
                <a:cs typeface="HASENAT" panose="01000600020000020003" pitchFamily="2" charset="-78"/>
              </a:rPr>
              <a:t> </a:t>
            </a:r>
            <a:r>
              <a:rPr lang="tr-TR" sz="3200" dirty="0" smtClean="0">
                <a:solidFill>
                  <a:schemeClr val="tx1"/>
                </a:solidFill>
                <a:latin typeface="HASENAT" panose="01000600020000020003" pitchFamily="2" charset="-78"/>
                <a:cs typeface="HASENAT" panose="01000600020000020003" pitchFamily="2" charset="-78"/>
              </a:rPr>
              <a:t>  </a:t>
            </a:r>
            <a:r>
              <a:rPr lang="tr-TR" sz="3600" b="1" dirty="0" smtClean="0">
                <a:solidFill>
                  <a:srgbClr val="FF0000"/>
                </a:solidFill>
              </a:rPr>
              <a:t>cehennem </a:t>
            </a:r>
            <a:r>
              <a:rPr lang="tr-TR" sz="3600" b="1" dirty="0">
                <a:solidFill>
                  <a:srgbClr val="FF0000"/>
                </a:solidFill>
              </a:rPr>
              <a:t>kapıları kapanır </a:t>
            </a:r>
            <a:r>
              <a:rPr lang="tr-TR" sz="3200" b="1" dirty="0">
                <a:solidFill>
                  <a:schemeClr val="tx1"/>
                </a:solidFill>
              </a:rPr>
              <a:t>ve </a:t>
            </a:r>
            <a:endParaRPr lang="tr-TR" sz="3200" b="1" dirty="0" smtClean="0">
              <a:solidFill>
                <a:schemeClr val="tx1"/>
              </a:solidFill>
            </a:endParaRPr>
          </a:p>
          <a:p>
            <a:pPr algn="just" fontAlgn="auto">
              <a:spcBef>
                <a:spcPts val="0"/>
              </a:spcBef>
              <a:spcAft>
                <a:spcPts val="0"/>
              </a:spcAft>
              <a:defRPr/>
            </a:pPr>
            <a:r>
              <a:rPr lang="ar-SA" sz="4000" dirty="0">
                <a:solidFill>
                  <a:schemeClr val="tx1"/>
                </a:solidFill>
                <a:latin typeface="HASENAT" panose="01000600020000020003" pitchFamily="2" charset="-78"/>
                <a:cs typeface="HASENAT" panose="01000600020000020003" pitchFamily="2" charset="-78"/>
              </a:rPr>
              <a:t>وَصُفِّدَتْ </a:t>
            </a:r>
            <a:r>
              <a:rPr lang="ar-SA" sz="4000" dirty="0" smtClean="0">
                <a:solidFill>
                  <a:schemeClr val="tx1"/>
                </a:solidFill>
                <a:latin typeface="HASENAT" panose="01000600020000020003" pitchFamily="2" charset="-78"/>
                <a:cs typeface="HASENAT" panose="01000600020000020003" pitchFamily="2" charset="-78"/>
              </a:rPr>
              <a:t>الشَّيَاطِينُ</a:t>
            </a:r>
            <a:r>
              <a:rPr lang="tr-TR" sz="3200" dirty="0" smtClean="0">
                <a:solidFill>
                  <a:schemeClr val="tx1"/>
                </a:solidFill>
                <a:latin typeface="HASENAT" panose="01000600020000020003" pitchFamily="2" charset="-78"/>
                <a:cs typeface="HASENAT" panose="01000600020000020003" pitchFamily="2" charset="-78"/>
              </a:rPr>
              <a:t>  </a:t>
            </a:r>
            <a:r>
              <a:rPr lang="tr-TR" sz="3600" b="1" dirty="0" smtClean="0">
                <a:solidFill>
                  <a:srgbClr val="7030A0"/>
                </a:solidFill>
              </a:rPr>
              <a:t>şeytanlar </a:t>
            </a:r>
            <a:r>
              <a:rPr lang="tr-TR" sz="3600" b="1" dirty="0">
                <a:solidFill>
                  <a:srgbClr val="7030A0"/>
                </a:solidFill>
              </a:rPr>
              <a:t>zincirlere vurulur</a:t>
            </a:r>
            <a:r>
              <a:rPr lang="tr-TR" sz="3200" b="1" dirty="0">
                <a:solidFill>
                  <a:schemeClr val="tx1"/>
                </a:solidFill>
              </a:rPr>
              <a:t>.” </a:t>
            </a:r>
          </a:p>
          <a:p>
            <a:pPr algn="just" fontAlgn="auto">
              <a:spcBef>
                <a:spcPts val="0"/>
              </a:spcBef>
              <a:spcAft>
                <a:spcPts val="0"/>
              </a:spcAft>
              <a:defRPr/>
            </a:pPr>
            <a:r>
              <a:rPr lang="tr-TR" sz="900" dirty="0">
                <a:solidFill>
                  <a:schemeClr val="tx1"/>
                </a:solidFill>
              </a:rPr>
              <a:t>(</a:t>
            </a:r>
            <a:r>
              <a:rPr lang="tr-TR" sz="900" dirty="0" err="1">
                <a:solidFill>
                  <a:schemeClr val="tx1"/>
                </a:solidFill>
              </a:rPr>
              <a:t>Buhari</a:t>
            </a:r>
            <a:r>
              <a:rPr lang="tr-TR" sz="900" dirty="0">
                <a:solidFill>
                  <a:schemeClr val="tx1"/>
                </a:solidFill>
              </a:rPr>
              <a:t>, </a:t>
            </a:r>
            <a:r>
              <a:rPr lang="tr-TR" sz="900" dirty="0" err="1">
                <a:solidFill>
                  <a:schemeClr val="tx1"/>
                </a:solidFill>
              </a:rPr>
              <a:t>Savm</a:t>
            </a:r>
            <a:r>
              <a:rPr lang="tr-TR" sz="900" dirty="0">
                <a:solidFill>
                  <a:schemeClr val="tx1"/>
                </a:solidFill>
              </a:rPr>
              <a:t>,5)</a:t>
            </a:r>
          </a:p>
        </p:txBody>
      </p:sp>
      <p:sp>
        <p:nvSpPr>
          <p:cNvPr id="6" name="4 Dikdörtgen"/>
          <p:cNvSpPr/>
          <p:nvPr/>
        </p:nvSpPr>
        <p:spPr>
          <a:xfrm>
            <a:off x="0" y="-1"/>
            <a:ext cx="9144000" cy="1165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tr-TR" sz="40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CEHENNEMDEN UZAKLAŞIP CENNETE YAKLAŞMAYA ÇALIŞTIK</a:t>
            </a:r>
            <a:endParaRPr lang="tr-TR" sz="4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052" name="Picture 4" descr="cennet ve cehennem kapıları ile ilgili görsel sonucu"/>
          <p:cNvPicPr>
            <a:picLocks noChangeAspect="1" noChangeArrowheads="1"/>
          </p:cNvPicPr>
          <p:nvPr/>
        </p:nvPicPr>
        <p:blipFill rotWithShape="1">
          <a:blip r:embed="rId5">
            <a:extLst>
              <a:ext uri="{28A0092B-C50C-407E-A947-70E740481C1C}">
                <a14:useLocalDpi xmlns:a14="http://schemas.microsoft.com/office/drawing/2010/main" val="0"/>
              </a:ext>
            </a:extLst>
          </a:blip>
          <a:srcRect l="31199" t="-1" r="35201" b="30713"/>
          <a:stretch/>
        </p:blipFill>
        <p:spPr bwMode="auto">
          <a:xfrm>
            <a:off x="-2612" y="4098006"/>
            <a:ext cx="2630395" cy="27552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ennet ve cehennem kapıları ile ilgili görsel sonucu"/>
          <p:cNvPicPr>
            <a:picLocks noChangeAspect="1" noChangeArrowheads="1"/>
          </p:cNvPicPr>
          <p:nvPr/>
        </p:nvPicPr>
        <p:blipFill rotWithShape="1">
          <a:blip r:embed="rId6">
            <a:extLst>
              <a:ext uri="{28A0092B-C50C-407E-A947-70E740481C1C}">
                <a14:useLocalDpi xmlns:a14="http://schemas.microsoft.com/office/drawing/2010/main" val="0"/>
              </a:ext>
            </a:extLst>
          </a:blip>
          <a:srcRect r="49265"/>
          <a:stretch/>
        </p:blipFill>
        <p:spPr bwMode="auto">
          <a:xfrm>
            <a:off x="6488393" y="4098006"/>
            <a:ext cx="2630395" cy="2803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2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2058"/>
                                        </p:tgtEl>
                                        <p:attrNameLst>
                                          <p:attrName>style.visibility</p:attrName>
                                        </p:attrNameLst>
                                      </p:cBhvr>
                                      <p:to>
                                        <p:strVal val="visible"/>
                                      </p:to>
                                    </p:set>
                                    <p:anim calcmode="lin" valueType="num">
                                      <p:cBhvr>
                                        <p:cTn id="12" dur="500" fill="hold"/>
                                        <p:tgtEl>
                                          <p:spTgt spid="2058"/>
                                        </p:tgtEl>
                                        <p:attrNameLst>
                                          <p:attrName>ppt_w</p:attrName>
                                        </p:attrNameLst>
                                      </p:cBhvr>
                                      <p:tavLst>
                                        <p:tav tm="0">
                                          <p:val>
                                            <p:fltVal val="0"/>
                                          </p:val>
                                        </p:tav>
                                        <p:tav tm="100000">
                                          <p:val>
                                            <p:strVal val="#ppt_w"/>
                                          </p:val>
                                        </p:tav>
                                      </p:tavLst>
                                    </p:anim>
                                    <p:anim calcmode="lin" valueType="num">
                                      <p:cBhvr>
                                        <p:cTn id="13" dur="500" fill="hold"/>
                                        <p:tgtEl>
                                          <p:spTgt spid="2058"/>
                                        </p:tgtEl>
                                        <p:attrNameLst>
                                          <p:attrName>ppt_h</p:attrName>
                                        </p:attrNameLst>
                                      </p:cBhvr>
                                      <p:tavLst>
                                        <p:tav tm="0">
                                          <p:val>
                                            <p:fltVal val="0"/>
                                          </p:val>
                                        </p:tav>
                                        <p:tav tm="100000">
                                          <p:val>
                                            <p:strVal val="#ppt_h"/>
                                          </p:val>
                                        </p:tav>
                                      </p:tavLst>
                                    </p:anim>
                                    <p:animEffect transition="in" filter="fade">
                                      <p:cBhvr>
                                        <p:cTn id="14" dur="500"/>
                                        <p:tgtEl>
                                          <p:spTgt spid="205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p:cTn id="24" dur="500" fill="hold"/>
                                        <p:tgtEl>
                                          <p:spTgt spid="2052"/>
                                        </p:tgtEl>
                                        <p:attrNameLst>
                                          <p:attrName>ppt_w</p:attrName>
                                        </p:attrNameLst>
                                      </p:cBhvr>
                                      <p:tavLst>
                                        <p:tav tm="0">
                                          <p:val>
                                            <p:fltVal val="0"/>
                                          </p:val>
                                        </p:tav>
                                        <p:tav tm="100000">
                                          <p:val>
                                            <p:strVal val="#ppt_w"/>
                                          </p:val>
                                        </p:tav>
                                      </p:tavLst>
                                    </p:anim>
                                    <p:anim calcmode="lin" valueType="num">
                                      <p:cBhvr>
                                        <p:cTn id="25" dur="500" fill="hold"/>
                                        <p:tgtEl>
                                          <p:spTgt spid="2052"/>
                                        </p:tgtEl>
                                        <p:attrNameLst>
                                          <p:attrName>ppt_h</p:attrName>
                                        </p:attrNameLst>
                                      </p:cBhvr>
                                      <p:tavLst>
                                        <p:tav tm="0">
                                          <p:val>
                                            <p:fltVal val="0"/>
                                          </p:val>
                                        </p:tav>
                                        <p:tav tm="100000">
                                          <p:val>
                                            <p:strVal val="#ppt_h"/>
                                          </p:val>
                                        </p:tav>
                                      </p:tavLst>
                                    </p:anim>
                                    <p:animEffect transition="in" filter="fade">
                                      <p:cBhvr>
                                        <p:cTn id="26" dur="500"/>
                                        <p:tgtEl>
                                          <p:spTgt spid="205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p:cTn id="3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4">
                                            <p:txEl>
                                              <p:pRg st="2" end="2"/>
                                            </p:txEl>
                                          </p:spTgt>
                                        </p:tgtEl>
                                      </p:cBhvr>
                                    </p:animEffect>
                                  </p:childTnLst>
                                </p:cTn>
                              </p:par>
                              <p:par>
                                <p:cTn id="34" presetID="53" presetClass="entr" presetSubtype="16" fill="hold" nodeType="withEffect">
                                  <p:stCondLst>
                                    <p:cond delay="0"/>
                                  </p:stCondLst>
                                  <p:childTnLst>
                                    <p:set>
                                      <p:cBhvr>
                                        <p:cTn id="35" dur="1" fill="hold">
                                          <p:stCondLst>
                                            <p:cond delay="0"/>
                                          </p:stCondLst>
                                        </p:cTn>
                                        <p:tgtEl>
                                          <p:spTgt spid="2054"/>
                                        </p:tgtEl>
                                        <p:attrNameLst>
                                          <p:attrName>style.visibility</p:attrName>
                                        </p:attrNameLst>
                                      </p:cBhvr>
                                      <p:to>
                                        <p:strVal val="visible"/>
                                      </p:to>
                                    </p:set>
                                    <p:anim calcmode="lin" valueType="num">
                                      <p:cBhvr>
                                        <p:cTn id="36" dur="500" fill="hold"/>
                                        <p:tgtEl>
                                          <p:spTgt spid="2054"/>
                                        </p:tgtEl>
                                        <p:attrNameLst>
                                          <p:attrName>ppt_w</p:attrName>
                                        </p:attrNameLst>
                                      </p:cBhvr>
                                      <p:tavLst>
                                        <p:tav tm="0">
                                          <p:val>
                                            <p:fltVal val="0"/>
                                          </p:val>
                                        </p:tav>
                                        <p:tav tm="100000">
                                          <p:val>
                                            <p:strVal val="#ppt_w"/>
                                          </p:val>
                                        </p:tav>
                                      </p:tavLst>
                                    </p:anim>
                                    <p:anim calcmode="lin" valueType="num">
                                      <p:cBhvr>
                                        <p:cTn id="37" dur="500" fill="hold"/>
                                        <p:tgtEl>
                                          <p:spTgt spid="2054"/>
                                        </p:tgtEl>
                                        <p:attrNameLst>
                                          <p:attrName>ppt_h</p:attrName>
                                        </p:attrNameLst>
                                      </p:cBhvr>
                                      <p:tavLst>
                                        <p:tav tm="0">
                                          <p:val>
                                            <p:fltVal val="0"/>
                                          </p:val>
                                        </p:tav>
                                        <p:tav tm="100000">
                                          <p:val>
                                            <p:strVal val="#ppt_h"/>
                                          </p:val>
                                        </p:tav>
                                      </p:tavLst>
                                    </p:anim>
                                    <p:animEffect transition="in" filter="fade">
                                      <p:cBhvr>
                                        <p:cTn id="38" dur="500"/>
                                        <p:tgtEl>
                                          <p:spTgt spid="2054"/>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 calcmode="lin" valueType="num">
                                      <p:cBhvr>
                                        <p:cTn id="43"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44"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45" dur="500"/>
                                        <p:tgtEl>
                                          <p:spTgt spid="4">
                                            <p:txEl>
                                              <p:pRg st="3" end="3"/>
                                            </p:txEl>
                                          </p:spTgt>
                                        </p:tgtEl>
                                      </p:cBhvr>
                                    </p:animEffect>
                                  </p:childTnLst>
                                </p:cTn>
                              </p:par>
                              <p:par>
                                <p:cTn id="46" presetID="53" presetClass="entr" presetSubtype="16" fill="hold" nodeType="withEffect">
                                  <p:stCondLst>
                                    <p:cond delay="0"/>
                                  </p:stCondLst>
                                  <p:childTnLst>
                                    <p:set>
                                      <p:cBhvr>
                                        <p:cTn id="47" dur="1" fill="hold">
                                          <p:stCondLst>
                                            <p:cond delay="0"/>
                                          </p:stCondLst>
                                        </p:cTn>
                                        <p:tgtEl>
                                          <p:spTgt spid="2056"/>
                                        </p:tgtEl>
                                        <p:attrNameLst>
                                          <p:attrName>style.visibility</p:attrName>
                                        </p:attrNameLst>
                                      </p:cBhvr>
                                      <p:to>
                                        <p:strVal val="visible"/>
                                      </p:to>
                                    </p:set>
                                    <p:anim calcmode="lin" valueType="num">
                                      <p:cBhvr>
                                        <p:cTn id="48" dur="500" fill="hold"/>
                                        <p:tgtEl>
                                          <p:spTgt spid="2056"/>
                                        </p:tgtEl>
                                        <p:attrNameLst>
                                          <p:attrName>ppt_w</p:attrName>
                                        </p:attrNameLst>
                                      </p:cBhvr>
                                      <p:tavLst>
                                        <p:tav tm="0">
                                          <p:val>
                                            <p:fltVal val="0"/>
                                          </p:val>
                                        </p:tav>
                                        <p:tav tm="100000">
                                          <p:val>
                                            <p:strVal val="#ppt_w"/>
                                          </p:val>
                                        </p:tav>
                                      </p:tavLst>
                                    </p:anim>
                                    <p:anim calcmode="lin" valueType="num">
                                      <p:cBhvr>
                                        <p:cTn id="49" dur="500" fill="hold"/>
                                        <p:tgtEl>
                                          <p:spTgt spid="2056"/>
                                        </p:tgtEl>
                                        <p:attrNameLst>
                                          <p:attrName>ppt_h</p:attrName>
                                        </p:attrNameLst>
                                      </p:cBhvr>
                                      <p:tavLst>
                                        <p:tav tm="0">
                                          <p:val>
                                            <p:fltVal val="0"/>
                                          </p:val>
                                        </p:tav>
                                        <p:tav tm="100000">
                                          <p:val>
                                            <p:strVal val="#ppt_h"/>
                                          </p:val>
                                        </p:tav>
                                      </p:tavLst>
                                    </p:anim>
                                    <p:animEffect transition="in" filter="fade">
                                      <p:cBhvr>
                                        <p:cTn id="50"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3 Resim" descr="ateş.gif"/>
          <p:cNvPicPr>
            <a:picLocks noChangeAspect="1"/>
          </p:cNvPicPr>
          <p:nvPr/>
        </p:nvPicPr>
        <p:blipFill>
          <a:blip r:embed="rId2" cstate="print"/>
          <a:stretch>
            <a:fillRect/>
          </a:stretch>
        </p:blipFill>
        <p:spPr>
          <a:xfrm>
            <a:off x="6660232" y="1044216"/>
            <a:ext cx="2483768" cy="5813783"/>
          </a:xfrm>
          <a:prstGeom prst="rect">
            <a:avLst/>
          </a:prstGeom>
        </p:spPr>
      </p:pic>
      <p:sp>
        <p:nvSpPr>
          <p:cNvPr id="5" name="4 Dikdörtgen"/>
          <p:cNvSpPr/>
          <p:nvPr/>
        </p:nvSpPr>
        <p:spPr>
          <a:xfrm>
            <a:off x="0" y="0"/>
            <a:ext cx="9144000" cy="1052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b="1" dirty="0" smtClean="0">
                <a:solidFill>
                  <a:schemeClr val="tx1"/>
                </a:solidFill>
                <a:effectLst>
                  <a:outerShdw blurRad="38100" dist="38100" dir="2700000" algn="tl">
                    <a:srgbClr val="000000">
                      <a:alpha val="43137"/>
                    </a:srgbClr>
                  </a:outerShdw>
                </a:effectLst>
              </a:rPr>
              <a:t>RAMAZANDA KUL HAKKINA RİAYET ETTİĞİMİZ GİBİ</a:t>
            </a:r>
          </a:p>
          <a:p>
            <a:r>
              <a:rPr lang="tr-TR" sz="2800" b="1" dirty="0" smtClean="0">
                <a:solidFill>
                  <a:schemeClr val="tx1"/>
                </a:solidFill>
                <a:effectLst>
                  <a:outerShdw blurRad="38100" dist="38100" dir="2700000" algn="tl">
                    <a:srgbClr val="000000">
                      <a:alpha val="43137"/>
                    </a:srgbClr>
                  </a:outerShdw>
                </a:effectLst>
              </a:rPr>
              <a:t>RAMAZAN DIŞINDA DA KİMSENİN HAKKINI YEMEYECEĞİZ</a:t>
            </a:r>
          </a:p>
        </p:txBody>
      </p:sp>
      <p:sp>
        <p:nvSpPr>
          <p:cNvPr id="4" name="5 Dikdörtgen"/>
          <p:cNvSpPr/>
          <p:nvPr/>
        </p:nvSpPr>
        <p:spPr>
          <a:xfrm>
            <a:off x="107504" y="1196752"/>
            <a:ext cx="6624736" cy="540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4000" dirty="0" smtClean="0">
                <a:solidFill>
                  <a:schemeClr val="tx1"/>
                </a:solidFill>
                <a:latin typeface="HASENAT" panose="01000600020000020003" pitchFamily="2" charset="-78"/>
                <a:cs typeface="HASENAT" panose="01000600020000020003" pitchFamily="2" charset="-78"/>
              </a:rPr>
              <a:t>فَاسْتَقِمْ </a:t>
            </a:r>
            <a:r>
              <a:rPr lang="ar-SA" sz="4000" dirty="0">
                <a:solidFill>
                  <a:schemeClr val="tx1"/>
                </a:solidFill>
                <a:latin typeface="HASENAT" panose="01000600020000020003" pitchFamily="2" charset="-78"/>
                <a:cs typeface="HASENAT" panose="01000600020000020003" pitchFamily="2" charset="-78"/>
              </a:rPr>
              <a:t>كَمَا أُمِرْتَ وَمَن تَابَ مَعَكَ وَلاَ تَطْغَوْاْ إِنَّهُ بِمَا تَعْمَلُونَ بَصِيرٌ</a:t>
            </a:r>
            <a:endParaRPr lang="tr-TR" sz="4000" dirty="0">
              <a:solidFill>
                <a:schemeClr val="tx1"/>
              </a:solidFill>
              <a:latin typeface="HASENAT" panose="01000600020000020003" pitchFamily="2" charset="-78"/>
              <a:cs typeface="HASENAT" panose="01000600020000020003" pitchFamily="2" charset="-78"/>
            </a:endParaRPr>
          </a:p>
          <a:p>
            <a:pPr algn="ctr"/>
            <a:r>
              <a:rPr lang="tr-TR" sz="3200" dirty="0">
                <a:solidFill>
                  <a:schemeClr val="tx1"/>
                </a:solidFill>
              </a:rPr>
              <a:t>“</a:t>
            </a:r>
            <a:r>
              <a:rPr lang="tr-TR" sz="3200" b="1" dirty="0">
                <a:solidFill>
                  <a:srgbClr val="FF0000"/>
                </a:solidFill>
              </a:rPr>
              <a:t>Öyle ise </a:t>
            </a:r>
            <a:r>
              <a:rPr lang="tr-TR" sz="3200" b="1" dirty="0" err="1">
                <a:solidFill>
                  <a:srgbClr val="FF0000"/>
                </a:solidFill>
              </a:rPr>
              <a:t>emrolunduğun</a:t>
            </a:r>
            <a:r>
              <a:rPr lang="tr-TR" sz="3200" b="1" dirty="0">
                <a:solidFill>
                  <a:srgbClr val="FF0000"/>
                </a:solidFill>
              </a:rPr>
              <a:t> gibi dosdoğru ol. </a:t>
            </a:r>
            <a:endParaRPr lang="tr-TR" sz="3200" b="1" dirty="0" smtClean="0">
              <a:solidFill>
                <a:srgbClr val="FF0000"/>
              </a:solidFill>
            </a:endParaRPr>
          </a:p>
          <a:p>
            <a:pPr algn="ctr"/>
            <a:r>
              <a:rPr lang="tr-TR" sz="3200" b="1" dirty="0" smtClean="0">
                <a:solidFill>
                  <a:srgbClr val="0070C0"/>
                </a:solidFill>
              </a:rPr>
              <a:t>Beraberindeki </a:t>
            </a:r>
            <a:r>
              <a:rPr lang="tr-TR" sz="3200" b="1" dirty="0">
                <a:solidFill>
                  <a:srgbClr val="0070C0"/>
                </a:solidFill>
              </a:rPr>
              <a:t>tövbe edenler de dosdoğru olsunlar.</a:t>
            </a:r>
            <a:r>
              <a:rPr lang="tr-TR" sz="3200" dirty="0">
                <a:solidFill>
                  <a:schemeClr val="tx1"/>
                </a:solidFill>
              </a:rPr>
              <a:t> </a:t>
            </a:r>
            <a:endParaRPr lang="tr-TR" sz="3200" dirty="0" smtClean="0">
              <a:solidFill>
                <a:schemeClr val="tx1"/>
              </a:solidFill>
            </a:endParaRPr>
          </a:p>
          <a:p>
            <a:pPr algn="ctr"/>
            <a:r>
              <a:rPr lang="tr-TR" sz="3200" b="1" dirty="0" smtClean="0">
                <a:solidFill>
                  <a:schemeClr val="tx1"/>
                </a:solidFill>
              </a:rPr>
              <a:t>Hak </a:t>
            </a:r>
            <a:r>
              <a:rPr lang="tr-TR" sz="3200" b="1" dirty="0">
                <a:solidFill>
                  <a:schemeClr val="tx1"/>
                </a:solidFill>
              </a:rPr>
              <a:t>ve adalet ölçülerini aşmayın.</a:t>
            </a:r>
            <a:r>
              <a:rPr lang="tr-TR" sz="3200" dirty="0">
                <a:solidFill>
                  <a:schemeClr val="tx1"/>
                </a:solidFill>
              </a:rPr>
              <a:t> Şüphesiz O yaptıklarınızı hakkıyla görür”</a:t>
            </a:r>
            <a:r>
              <a:rPr lang="tr-TR" sz="3200" i="1" dirty="0">
                <a:solidFill>
                  <a:schemeClr val="tx1"/>
                </a:solidFill>
              </a:rPr>
              <a:t>.  </a:t>
            </a:r>
            <a:r>
              <a:rPr lang="tr-TR" sz="3200" dirty="0">
                <a:solidFill>
                  <a:schemeClr val="tx1"/>
                </a:solidFill>
              </a:rPr>
              <a:t> </a:t>
            </a:r>
            <a:endParaRPr lang="tr-TR" sz="3200" dirty="0" smtClean="0">
              <a:solidFill>
                <a:schemeClr val="tx1"/>
              </a:solidFill>
            </a:endParaRPr>
          </a:p>
          <a:p>
            <a:pPr algn="ctr"/>
            <a:r>
              <a:rPr lang="tr-TR" sz="2400" dirty="0" smtClean="0">
                <a:solidFill>
                  <a:schemeClr val="tx1"/>
                </a:solidFill>
              </a:rPr>
              <a:t>(Hud</a:t>
            </a:r>
            <a:r>
              <a:rPr lang="tr-TR" sz="2400" dirty="0">
                <a:solidFill>
                  <a:schemeClr val="tx1"/>
                </a:solidFill>
              </a:rPr>
              <a:t>, </a:t>
            </a:r>
            <a:r>
              <a:rPr lang="tr-TR" sz="2400" dirty="0" smtClean="0">
                <a:solidFill>
                  <a:schemeClr val="tx1"/>
                </a:solidFill>
              </a:rPr>
              <a:t>11/112) </a:t>
            </a:r>
            <a:endParaRPr lang="tr-TR" sz="2400" dirty="0">
              <a:solidFill>
                <a:schemeClr val="tx1"/>
              </a:solidFill>
            </a:endParaRPr>
          </a:p>
        </p:txBody>
      </p:sp>
    </p:spTree>
    <p:extLst>
      <p:ext uri="{BB962C8B-B14F-4D97-AF65-F5344CB8AC3E}">
        <p14:creationId xmlns:p14="http://schemas.microsoft.com/office/powerpoint/2010/main" val="17609380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Yuvarlatılmış Çapraz Köşeli Dikdörtgen"/>
          <p:cNvSpPr/>
          <p:nvPr/>
        </p:nvSpPr>
        <p:spPr>
          <a:xfrm>
            <a:off x="107504" y="1237257"/>
            <a:ext cx="8964488" cy="5620743"/>
          </a:xfrm>
          <a:prstGeom prst="round2DiagRect">
            <a:avLst>
              <a:gd name="adj1" fmla="val 0"/>
              <a:gd name="adj2" fmla="val 0"/>
            </a:avLst>
          </a:prstGeom>
          <a:solidFill>
            <a:schemeClr val="accent6">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indent="-571500" algn="just" fontAlgn="auto">
              <a:spcBef>
                <a:spcPts val="0"/>
              </a:spcBef>
              <a:spcAft>
                <a:spcPts val="0"/>
              </a:spcAft>
              <a:buFont typeface="Arial" panose="020B0604020202020204" pitchFamily="34" charset="0"/>
              <a:buChar char="•"/>
              <a:defRPr/>
            </a:pPr>
            <a:r>
              <a:rPr lang="tr-TR" sz="4000" b="1" dirty="0">
                <a:solidFill>
                  <a:srgbClr val="002060"/>
                </a:solidFill>
                <a:effectLst>
                  <a:outerShdw blurRad="38100" dist="38100" dir="2700000" algn="tl">
                    <a:srgbClr val="000000">
                      <a:alpha val="43137"/>
                    </a:srgbClr>
                  </a:outerShdw>
                </a:effectLst>
              </a:rPr>
              <a:t>KUL HAKKINA GİRMEKTEN</a:t>
            </a:r>
          </a:p>
          <a:p>
            <a:pPr marL="571500" indent="-571500" algn="just" fontAlgn="auto">
              <a:spcBef>
                <a:spcPts val="0"/>
              </a:spcBef>
              <a:spcAft>
                <a:spcPts val="0"/>
              </a:spcAft>
              <a:buFont typeface="Arial" panose="020B0604020202020204" pitchFamily="34" charset="0"/>
              <a:buChar char="•"/>
              <a:defRPr/>
            </a:pPr>
            <a:r>
              <a:rPr lang="tr-TR" sz="4000" b="1" dirty="0" smtClean="0">
                <a:solidFill>
                  <a:schemeClr val="tx1"/>
                </a:solidFill>
                <a:effectLst>
                  <a:outerShdw blurRad="38100" dist="38100" dir="2700000" algn="tl">
                    <a:srgbClr val="000000">
                      <a:alpha val="43137"/>
                    </a:srgbClr>
                  </a:outerShdw>
                </a:effectLst>
              </a:rPr>
              <a:t>MİDEMİZİ HARAM YEMEKTEN</a:t>
            </a:r>
          </a:p>
          <a:p>
            <a:pPr marL="571500" indent="-571500" algn="just" fontAlgn="auto">
              <a:spcBef>
                <a:spcPts val="0"/>
              </a:spcBef>
              <a:spcAft>
                <a:spcPts val="0"/>
              </a:spcAft>
              <a:buFont typeface="Arial" panose="020B0604020202020204" pitchFamily="34" charset="0"/>
              <a:buChar char="•"/>
              <a:defRPr/>
            </a:pPr>
            <a:r>
              <a:rPr lang="tr-TR" sz="4000" b="1" dirty="0" smtClean="0">
                <a:solidFill>
                  <a:srgbClr val="00B050"/>
                </a:solidFill>
                <a:effectLst>
                  <a:outerShdw blurRad="38100" dist="38100" dir="2700000" algn="tl">
                    <a:srgbClr val="000000">
                      <a:alpha val="43137"/>
                    </a:srgbClr>
                  </a:outerShdw>
                </a:effectLst>
              </a:rPr>
              <a:t>DİLİMİZİ, KULAĞIMIZI KÖTÜ SÖZDEN</a:t>
            </a:r>
          </a:p>
          <a:p>
            <a:pPr marL="571500" indent="-571500" algn="just" fontAlgn="auto">
              <a:spcBef>
                <a:spcPts val="0"/>
              </a:spcBef>
              <a:spcAft>
                <a:spcPts val="0"/>
              </a:spcAft>
              <a:buFont typeface="Arial" panose="020B0604020202020204" pitchFamily="34" charset="0"/>
              <a:buChar char="•"/>
              <a:defRPr/>
            </a:pPr>
            <a:r>
              <a:rPr lang="tr-TR" sz="4000" b="1" dirty="0" smtClean="0">
                <a:solidFill>
                  <a:srgbClr val="7030A0"/>
                </a:solidFill>
                <a:effectLst>
                  <a:outerShdw blurRad="38100" dist="38100" dir="2700000" algn="tl">
                    <a:srgbClr val="000000">
                      <a:alpha val="43137"/>
                    </a:srgbClr>
                  </a:outerShdw>
                </a:effectLst>
              </a:rPr>
              <a:t>GÖZÜMÜZÜ HARAMA BAKMAKTAN</a:t>
            </a:r>
          </a:p>
          <a:p>
            <a:pPr marL="571500" indent="-571500" algn="just" fontAlgn="auto">
              <a:spcBef>
                <a:spcPts val="0"/>
              </a:spcBef>
              <a:spcAft>
                <a:spcPts val="0"/>
              </a:spcAft>
              <a:buFont typeface="Arial" panose="020B0604020202020204" pitchFamily="34" charset="0"/>
              <a:buChar char="•"/>
              <a:defRPr/>
            </a:pPr>
            <a:r>
              <a:rPr lang="tr-TR" sz="4000" b="1" dirty="0" smtClean="0">
                <a:solidFill>
                  <a:srgbClr val="0070C0"/>
                </a:solidFill>
                <a:effectLst>
                  <a:outerShdw blurRad="38100" dist="38100" dir="2700000" algn="tl">
                    <a:srgbClr val="000000">
                      <a:alpha val="43137"/>
                    </a:srgbClr>
                  </a:outerShdw>
                </a:effectLst>
              </a:rPr>
              <a:t>HARAM İŞLERLE MEŞGUL OLMAKTAN</a:t>
            </a:r>
            <a:endParaRPr lang="tr-TR" sz="4000" b="1" dirty="0">
              <a:solidFill>
                <a:srgbClr val="0070C0"/>
              </a:solidFill>
              <a:effectLst>
                <a:outerShdw blurRad="38100" dist="38100" dir="2700000" algn="tl">
                  <a:srgbClr val="000000">
                    <a:alpha val="43137"/>
                  </a:srgbClr>
                </a:outerShdw>
              </a:effectLst>
            </a:endParaRPr>
          </a:p>
          <a:p>
            <a:pPr marL="571500" indent="-571500" algn="just" fontAlgn="auto">
              <a:spcBef>
                <a:spcPts val="0"/>
              </a:spcBef>
              <a:spcAft>
                <a:spcPts val="0"/>
              </a:spcAft>
              <a:buFont typeface="Arial" panose="020B0604020202020204" pitchFamily="34" charset="0"/>
              <a:buChar char="•"/>
              <a:defRPr/>
            </a:pPr>
            <a:r>
              <a:rPr lang="tr-TR" sz="4000" b="1" dirty="0" smtClean="0">
                <a:solidFill>
                  <a:srgbClr val="FF0000"/>
                </a:solidFill>
                <a:effectLst>
                  <a:outerShdw blurRad="38100" dist="38100" dir="2700000" algn="tl">
                    <a:srgbClr val="000000">
                      <a:alpha val="43137"/>
                    </a:srgbClr>
                  </a:outerShdw>
                </a:effectLst>
              </a:rPr>
              <a:t>GÜNAHA VE İSYANA DÜŞMEKTEN</a:t>
            </a:r>
            <a:endParaRPr lang="tr-TR" sz="4000" dirty="0">
              <a:solidFill>
                <a:srgbClr val="FF0000"/>
              </a:solidFill>
              <a:effectLst>
                <a:outerShdw blurRad="38100" dist="38100" dir="2700000" algn="tl">
                  <a:srgbClr val="000000">
                    <a:alpha val="43137"/>
                  </a:srgbClr>
                </a:outerShdw>
              </a:effectLst>
            </a:endParaRPr>
          </a:p>
        </p:txBody>
      </p:sp>
      <p:sp>
        <p:nvSpPr>
          <p:cNvPr id="3" name="4 Dikdörtgen"/>
          <p:cNvSpPr/>
          <p:nvPr/>
        </p:nvSpPr>
        <p:spPr>
          <a:xfrm>
            <a:off x="0" y="0"/>
            <a:ext cx="9144000" cy="1124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tr-TR" sz="40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RAMAZANDA KENDİMİZİ TUTTUK</a:t>
            </a:r>
            <a:endParaRPr lang="tr-TR" sz="4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1510804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Dikdörtgen"/>
          <p:cNvSpPr/>
          <p:nvPr/>
        </p:nvSpPr>
        <p:spPr>
          <a:xfrm>
            <a:off x="107504" y="1124744"/>
            <a:ext cx="8967537" cy="5544616"/>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ar-AE" sz="3200" dirty="0" smtClean="0">
                <a:solidFill>
                  <a:schemeClr val="tx1"/>
                </a:solidFill>
                <a:latin typeface="Gigi" panose="04040504061007020D02" pitchFamily="82" charset="0"/>
                <a:cs typeface="Emine" panose="03020400000000000000" pitchFamily="66" charset="-78"/>
              </a:rPr>
              <a:t>إِن الْمَلٰئِكَةَ تُسَلِّمُ عَلٰى اَهْلِ الطَّاعَاتِ وَلَا تُسَلِّمُ عَلٰى اَهْلِ الْعِصْيانِ فَمِنْهُمُ الظَّلَمَةُ لَيْسَ لَهُمْ نَصِيبٌ فِي سَلٰامِ الْمَلائِكَةِ وَآكِلُ لْحَرَامِ وَقَاطِعُ الرَّحِمِ وَالنَّمَّامُ وَآكِلُ اَمْوَالِ الْيَتَامَى لَيْسَ لَهُمْ نَصِيبٌ فِي سَلامِ الْمَلَائِكَةِ  </a:t>
            </a:r>
          </a:p>
          <a:p>
            <a:pPr algn="just"/>
            <a:r>
              <a:rPr lang="tr-TR" sz="2000" b="1" dirty="0" smtClean="0">
                <a:solidFill>
                  <a:schemeClr val="tx1"/>
                </a:solidFill>
                <a:latin typeface="Times New Roman" pitchFamily="18" charset="0"/>
                <a:cs typeface="Times New Roman" pitchFamily="18" charset="0"/>
              </a:rPr>
              <a:t>Bazı alimler demişlerdir ki; </a:t>
            </a:r>
          </a:p>
          <a:p>
            <a:pPr algn="just"/>
            <a:r>
              <a:rPr lang="tr-TR" sz="2400" b="1" u="sng" dirty="0" smtClean="0">
                <a:solidFill>
                  <a:schemeClr val="tx1"/>
                </a:solidFill>
                <a:latin typeface="Times New Roman" pitchFamily="18" charset="0"/>
                <a:cs typeface="Times New Roman" pitchFamily="18" charset="0"/>
              </a:rPr>
              <a:t>“</a:t>
            </a:r>
            <a:r>
              <a:rPr lang="tr-TR" sz="2800" b="1" u="sng" dirty="0" smtClean="0">
                <a:solidFill>
                  <a:srgbClr val="C00000"/>
                </a:solidFill>
                <a:latin typeface="Times New Roman" pitchFamily="18" charset="0"/>
                <a:cs typeface="Times New Roman" pitchFamily="18" charset="0"/>
              </a:rPr>
              <a:t>Melekler ibadet ve </a:t>
            </a:r>
            <a:r>
              <a:rPr lang="tr-TR" sz="2800" b="1" u="sng" dirty="0" err="1" smtClean="0">
                <a:solidFill>
                  <a:srgbClr val="C00000"/>
                </a:solidFill>
                <a:latin typeface="Times New Roman" pitchFamily="18" charset="0"/>
                <a:cs typeface="Times New Roman" pitchFamily="18" charset="0"/>
              </a:rPr>
              <a:t>itaatta</a:t>
            </a:r>
            <a:r>
              <a:rPr lang="tr-TR" sz="2800" b="1" u="sng" dirty="0" smtClean="0">
                <a:solidFill>
                  <a:srgbClr val="C00000"/>
                </a:solidFill>
                <a:latin typeface="Times New Roman" pitchFamily="18" charset="0"/>
                <a:cs typeface="Times New Roman" pitchFamily="18" charset="0"/>
              </a:rPr>
              <a:t> bulunanlara selam verirler. </a:t>
            </a:r>
          </a:p>
          <a:p>
            <a:pPr marL="514350" indent="-514350" algn="just">
              <a:buFont typeface="Arial" pitchFamily="34" charset="0"/>
              <a:buChar char="•"/>
            </a:pPr>
            <a:r>
              <a:rPr lang="tr-TR" sz="2800" b="1" dirty="0" smtClean="0">
                <a:solidFill>
                  <a:srgbClr val="002060"/>
                </a:solidFill>
                <a:latin typeface="Times New Roman" pitchFamily="18" charset="0"/>
                <a:cs typeface="Times New Roman" pitchFamily="18" charset="0"/>
              </a:rPr>
              <a:t>Günahkarlara selam vermezler. </a:t>
            </a:r>
          </a:p>
          <a:p>
            <a:pPr marL="514350" indent="-514350" algn="just">
              <a:buFont typeface="Arial" pitchFamily="34" charset="0"/>
              <a:buChar char="•"/>
            </a:pPr>
            <a:r>
              <a:rPr lang="tr-TR" sz="2400" b="1" dirty="0" smtClean="0">
                <a:solidFill>
                  <a:srgbClr val="0070C0"/>
                </a:solidFill>
                <a:latin typeface="Times New Roman" pitchFamily="18" charset="0"/>
                <a:cs typeface="Times New Roman" pitchFamily="18" charset="0"/>
              </a:rPr>
              <a:t>Asilerden zalim olanlara meleklerin selamından nasip yoktur. </a:t>
            </a:r>
          </a:p>
          <a:p>
            <a:pPr marL="514350" indent="-514350" algn="just">
              <a:buFont typeface="Arial" pitchFamily="34" charset="0"/>
              <a:buChar char="•"/>
            </a:pPr>
            <a:r>
              <a:rPr lang="tr-TR" sz="2800" b="1" dirty="0" smtClean="0">
                <a:solidFill>
                  <a:srgbClr val="C00000"/>
                </a:solidFill>
                <a:latin typeface="Times New Roman" pitchFamily="18" charset="0"/>
                <a:cs typeface="Times New Roman" pitchFamily="18" charset="0"/>
              </a:rPr>
              <a:t>Haram yiyen, </a:t>
            </a:r>
          </a:p>
          <a:p>
            <a:pPr marL="514350" indent="-514350" algn="just">
              <a:buFont typeface="Arial" pitchFamily="34" charset="0"/>
              <a:buChar char="•"/>
            </a:pPr>
            <a:r>
              <a:rPr lang="tr-TR" sz="2800" b="1" dirty="0" smtClean="0">
                <a:solidFill>
                  <a:schemeClr val="accent6">
                    <a:lumMod val="50000"/>
                  </a:schemeClr>
                </a:solidFill>
                <a:latin typeface="Times New Roman" pitchFamily="18" charset="0"/>
                <a:cs typeface="Times New Roman" pitchFamily="18" charset="0"/>
              </a:rPr>
              <a:t>Akrabası ile ilişkiyi terk eden, </a:t>
            </a:r>
          </a:p>
          <a:p>
            <a:pPr marL="514350" indent="-514350" algn="just">
              <a:buFont typeface="Arial" pitchFamily="34" charset="0"/>
              <a:buChar char="•"/>
            </a:pPr>
            <a:r>
              <a:rPr lang="tr-TR" sz="2800" b="1" dirty="0" smtClean="0">
                <a:solidFill>
                  <a:schemeClr val="accent5">
                    <a:lumMod val="50000"/>
                  </a:schemeClr>
                </a:solidFill>
                <a:latin typeface="Times New Roman" pitchFamily="18" charset="0"/>
                <a:cs typeface="Times New Roman" pitchFamily="18" charset="0"/>
              </a:rPr>
              <a:t>Söz taşıyan ve </a:t>
            </a:r>
          </a:p>
          <a:p>
            <a:pPr marL="514350" indent="-514350" algn="just">
              <a:buFont typeface="Arial" pitchFamily="34" charset="0"/>
              <a:buChar char="•"/>
            </a:pPr>
            <a:r>
              <a:rPr lang="tr-TR" sz="2800" b="1" dirty="0" smtClean="0">
                <a:solidFill>
                  <a:srgbClr val="002060"/>
                </a:solidFill>
                <a:latin typeface="Times New Roman" pitchFamily="18" charset="0"/>
                <a:cs typeface="Times New Roman" pitchFamily="18" charset="0"/>
              </a:rPr>
              <a:t>Zulüm ile yetimlerin mallarını yiyenlere de </a:t>
            </a:r>
          </a:p>
          <a:p>
            <a:pPr algn="r"/>
            <a:r>
              <a:rPr lang="tr-TR" sz="3600" b="1" dirty="0" smtClean="0">
                <a:solidFill>
                  <a:srgbClr val="7030A0"/>
                </a:solidFill>
                <a:latin typeface="Times New Roman" pitchFamily="18" charset="0"/>
                <a:cs typeface="Times New Roman" pitchFamily="18" charset="0"/>
              </a:rPr>
              <a:t>Meleklerin selamından pay ve nasip yoktur. </a:t>
            </a:r>
            <a:endParaRPr lang="tr-TR" sz="3200" dirty="0">
              <a:solidFill>
                <a:srgbClr val="7030A0"/>
              </a:solidFill>
              <a:latin typeface="Times New Roman" pitchFamily="18" charset="0"/>
              <a:cs typeface="Times New Roman" pitchFamily="18" charset="0"/>
            </a:endParaRPr>
          </a:p>
        </p:txBody>
      </p:sp>
      <p:sp>
        <p:nvSpPr>
          <p:cNvPr id="3" name="2 Dikdörtgen"/>
          <p:cNvSpPr/>
          <p:nvPr/>
        </p:nvSpPr>
        <p:spPr>
          <a:xfrm>
            <a:off x="0" y="0"/>
            <a:ext cx="9144000" cy="1124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b="1" dirty="0" smtClean="0">
                <a:solidFill>
                  <a:srgbClr val="002060"/>
                </a:solidFill>
                <a:latin typeface="Times New Roman" pitchFamily="18" charset="0"/>
                <a:cs typeface="Times New Roman" pitchFamily="18" charset="0"/>
              </a:rPr>
              <a:t>RAMAZANI “MELEKLER” İLE YAŞADIK</a:t>
            </a:r>
            <a:endParaRPr lang="tr-TR" sz="3600" b="1" dirty="0">
              <a:solidFill>
                <a:srgbClr val="002060"/>
              </a:solidFill>
            </a:endParaRPr>
          </a:p>
        </p:txBody>
      </p:sp>
    </p:spTree>
    <p:extLst>
      <p:ext uri="{BB962C8B-B14F-4D97-AF65-F5344CB8AC3E}">
        <p14:creationId xmlns:p14="http://schemas.microsoft.com/office/powerpoint/2010/main" val="149519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anim calcmode="lin" valueType="num">
                                      <p:cBhvr>
                                        <p:cTn id="7" dur="500" fill="hold"/>
                                        <p:tgtEl>
                                          <p:spTgt spid="13">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13">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xEl>
                                              <p:pRg st="4" end="4"/>
                                            </p:txEl>
                                          </p:spTgt>
                                        </p:tgtEl>
                                        <p:attrNameLst>
                                          <p:attrName>style.visibility</p:attrName>
                                        </p:attrNameLst>
                                      </p:cBhvr>
                                      <p:to>
                                        <p:strVal val="visible"/>
                                      </p:to>
                                    </p:set>
                                    <p:anim calcmode="lin" valueType="num">
                                      <p:cBhvr>
                                        <p:cTn id="14" dur="500" fill="hold"/>
                                        <p:tgtEl>
                                          <p:spTgt spid="13">
                                            <p:txEl>
                                              <p:pRg st="4" end="4"/>
                                            </p:txEl>
                                          </p:spTgt>
                                        </p:tgtEl>
                                        <p:attrNameLst>
                                          <p:attrName>ppt_w</p:attrName>
                                        </p:attrNameLst>
                                      </p:cBhvr>
                                      <p:tavLst>
                                        <p:tav tm="0">
                                          <p:val>
                                            <p:fltVal val="0"/>
                                          </p:val>
                                        </p:tav>
                                        <p:tav tm="100000">
                                          <p:val>
                                            <p:strVal val="#ppt_w"/>
                                          </p:val>
                                        </p:tav>
                                      </p:tavLst>
                                    </p:anim>
                                    <p:anim calcmode="lin" valueType="num">
                                      <p:cBhvr>
                                        <p:cTn id="15" dur="500" fill="hold"/>
                                        <p:tgtEl>
                                          <p:spTgt spid="13">
                                            <p:txEl>
                                              <p:pRg st="4" end="4"/>
                                            </p:txEl>
                                          </p:spTgt>
                                        </p:tgtEl>
                                        <p:attrNameLst>
                                          <p:attrName>ppt_h</p:attrName>
                                        </p:attrNameLst>
                                      </p:cBhvr>
                                      <p:tavLst>
                                        <p:tav tm="0">
                                          <p:val>
                                            <p:fltVal val="0"/>
                                          </p:val>
                                        </p:tav>
                                        <p:tav tm="100000">
                                          <p:val>
                                            <p:strVal val="#ppt_h"/>
                                          </p:val>
                                        </p:tav>
                                      </p:tavLst>
                                    </p:anim>
                                    <p:animEffect transition="in" filter="fade">
                                      <p:cBhvr>
                                        <p:cTn id="16" dur="500"/>
                                        <p:tgtEl>
                                          <p:spTgt spid="1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xEl>
                                              <p:pRg st="5" end="5"/>
                                            </p:txEl>
                                          </p:spTgt>
                                        </p:tgtEl>
                                        <p:attrNameLst>
                                          <p:attrName>style.visibility</p:attrName>
                                        </p:attrNameLst>
                                      </p:cBhvr>
                                      <p:to>
                                        <p:strVal val="visible"/>
                                      </p:to>
                                    </p:set>
                                    <p:anim calcmode="lin" valueType="num">
                                      <p:cBhvr>
                                        <p:cTn id="21" dur="500" fill="hold"/>
                                        <p:tgtEl>
                                          <p:spTgt spid="13">
                                            <p:txEl>
                                              <p:pRg st="5" end="5"/>
                                            </p:txEl>
                                          </p:spTgt>
                                        </p:tgtEl>
                                        <p:attrNameLst>
                                          <p:attrName>ppt_w</p:attrName>
                                        </p:attrNameLst>
                                      </p:cBhvr>
                                      <p:tavLst>
                                        <p:tav tm="0">
                                          <p:val>
                                            <p:fltVal val="0"/>
                                          </p:val>
                                        </p:tav>
                                        <p:tav tm="100000">
                                          <p:val>
                                            <p:strVal val="#ppt_w"/>
                                          </p:val>
                                        </p:tav>
                                      </p:tavLst>
                                    </p:anim>
                                    <p:anim calcmode="lin" valueType="num">
                                      <p:cBhvr>
                                        <p:cTn id="22" dur="500" fill="hold"/>
                                        <p:tgtEl>
                                          <p:spTgt spid="13">
                                            <p:txEl>
                                              <p:pRg st="5" end="5"/>
                                            </p:txEl>
                                          </p:spTgt>
                                        </p:tgtEl>
                                        <p:attrNameLst>
                                          <p:attrName>ppt_h</p:attrName>
                                        </p:attrNameLst>
                                      </p:cBhvr>
                                      <p:tavLst>
                                        <p:tav tm="0">
                                          <p:val>
                                            <p:fltVal val="0"/>
                                          </p:val>
                                        </p:tav>
                                        <p:tav tm="100000">
                                          <p:val>
                                            <p:strVal val="#ppt_h"/>
                                          </p:val>
                                        </p:tav>
                                      </p:tavLst>
                                    </p:anim>
                                    <p:animEffect transition="in" filter="fade">
                                      <p:cBhvr>
                                        <p:cTn id="23" dur="500"/>
                                        <p:tgtEl>
                                          <p:spTgt spid="1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xEl>
                                              <p:pRg st="6" end="6"/>
                                            </p:txEl>
                                          </p:spTgt>
                                        </p:tgtEl>
                                        <p:attrNameLst>
                                          <p:attrName>style.visibility</p:attrName>
                                        </p:attrNameLst>
                                      </p:cBhvr>
                                      <p:to>
                                        <p:strVal val="visible"/>
                                      </p:to>
                                    </p:set>
                                    <p:anim calcmode="lin" valueType="num">
                                      <p:cBhvr>
                                        <p:cTn id="28" dur="500" fill="hold"/>
                                        <p:tgtEl>
                                          <p:spTgt spid="13">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13">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1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3">
                                            <p:txEl>
                                              <p:pRg st="7" end="7"/>
                                            </p:txEl>
                                          </p:spTgt>
                                        </p:tgtEl>
                                        <p:attrNameLst>
                                          <p:attrName>style.visibility</p:attrName>
                                        </p:attrNameLst>
                                      </p:cBhvr>
                                      <p:to>
                                        <p:strVal val="visible"/>
                                      </p:to>
                                    </p:set>
                                    <p:anim calcmode="lin" valueType="num">
                                      <p:cBhvr>
                                        <p:cTn id="35" dur="500" fill="hold"/>
                                        <p:tgtEl>
                                          <p:spTgt spid="13">
                                            <p:txEl>
                                              <p:pRg st="7" end="7"/>
                                            </p:txEl>
                                          </p:spTgt>
                                        </p:tgtEl>
                                        <p:attrNameLst>
                                          <p:attrName>ppt_w</p:attrName>
                                        </p:attrNameLst>
                                      </p:cBhvr>
                                      <p:tavLst>
                                        <p:tav tm="0">
                                          <p:val>
                                            <p:fltVal val="0"/>
                                          </p:val>
                                        </p:tav>
                                        <p:tav tm="100000">
                                          <p:val>
                                            <p:strVal val="#ppt_w"/>
                                          </p:val>
                                        </p:tav>
                                      </p:tavLst>
                                    </p:anim>
                                    <p:anim calcmode="lin" valueType="num">
                                      <p:cBhvr>
                                        <p:cTn id="36" dur="500" fill="hold"/>
                                        <p:tgtEl>
                                          <p:spTgt spid="13">
                                            <p:txEl>
                                              <p:pRg st="7" end="7"/>
                                            </p:txEl>
                                          </p:spTgt>
                                        </p:tgtEl>
                                        <p:attrNameLst>
                                          <p:attrName>ppt_h</p:attrName>
                                        </p:attrNameLst>
                                      </p:cBhvr>
                                      <p:tavLst>
                                        <p:tav tm="0">
                                          <p:val>
                                            <p:fltVal val="0"/>
                                          </p:val>
                                        </p:tav>
                                        <p:tav tm="100000">
                                          <p:val>
                                            <p:strVal val="#ppt_h"/>
                                          </p:val>
                                        </p:tav>
                                      </p:tavLst>
                                    </p:anim>
                                    <p:animEffect transition="in" filter="fade">
                                      <p:cBhvr>
                                        <p:cTn id="37" dur="500"/>
                                        <p:tgtEl>
                                          <p:spTgt spid="1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3">
                                            <p:txEl>
                                              <p:pRg st="8" end="8"/>
                                            </p:txEl>
                                          </p:spTgt>
                                        </p:tgtEl>
                                        <p:attrNameLst>
                                          <p:attrName>style.visibility</p:attrName>
                                        </p:attrNameLst>
                                      </p:cBhvr>
                                      <p:to>
                                        <p:strVal val="visible"/>
                                      </p:to>
                                    </p:set>
                                    <p:anim calcmode="lin" valueType="num">
                                      <p:cBhvr>
                                        <p:cTn id="42" dur="500" fill="hold"/>
                                        <p:tgtEl>
                                          <p:spTgt spid="13">
                                            <p:txEl>
                                              <p:pRg st="8" end="8"/>
                                            </p:txEl>
                                          </p:spTgt>
                                        </p:tgtEl>
                                        <p:attrNameLst>
                                          <p:attrName>ppt_w</p:attrName>
                                        </p:attrNameLst>
                                      </p:cBhvr>
                                      <p:tavLst>
                                        <p:tav tm="0">
                                          <p:val>
                                            <p:fltVal val="0"/>
                                          </p:val>
                                        </p:tav>
                                        <p:tav tm="100000">
                                          <p:val>
                                            <p:strVal val="#ppt_w"/>
                                          </p:val>
                                        </p:tav>
                                      </p:tavLst>
                                    </p:anim>
                                    <p:anim calcmode="lin" valueType="num">
                                      <p:cBhvr>
                                        <p:cTn id="43" dur="500" fill="hold"/>
                                        <p:tgtEl>
                                          <p:spTgt spid="13">
                                            <p:txEl>
                                              <p:pRg st="8" end="8"/>
                                            </p:txEl>
                                          </p:spTgt>
                                        </p:tgtEl>
                                        <p:attrNameLst>
                                          <p:attrName>ppt_h</p:attrName>
                                        </p:attrNameLst>
                                      </p:cBhvr>
                                      <p:tavLst>
                                        <p:tav tm="0">
                                          <p:val>
                                            <p:fltVal val="0"/>
                                          </p:val>
                                        </p:tav>
                                        <p:tav tm="100000">
                                          <p:val>
                                            <p:strVal val="#ppt_h"/>
                                          </p:val>
                                        </p:tav>
                                      </p:tavLst>
                                    </p:anim>
                                    <p:animEffect transition="in" filter="fade">
                                      <p:cBhvr>
                                        <p:cTn id="44" dur="500"/>
                                        <p:tgtEl>
                                          <p:spTgt spid="1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Dikdörtgen"/>
          <p:cNvSpPr/>
          <p:nvPr/>
        </p:nvSpPr>
        <p:spPr>
          <a:xfrm>
            <a:off x="179512" y="1124744"/>
            <a:ext cx="8784976" cy="5544616"/>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457200" lvl="0" indent="-457200">
              <a:buFont typeface="Wingdings" pitchFamily="2" charset="2"/>
              <a:buChar char="q"/>
            </a:pPr>
            <a:r>
              <a:rPr lang="tr-TR" sz="2200" dirty="0" smtClean="0">
                <a:solidFill>
                  <a:srgbClr val="C00000"/>
                </a:solidFill>
                <a:latin typeface="Times New Roman" pitchFamily="18" charset="0"/>
                <a:cs typeface="Times New Roman" pitchFamily="18" charset="0"/>
              </a:rPr>
              <a:t>ÇOKCA </a:t>
            </a:r>
            <a:r>
              <a:rPr lang="tr-TR" sz="2200" b="1" dirty="0" smtClean="0">
                <a:solidFill>
                  <a:srgbClr val="C00000"/>
                </a:solidFill>
                <a:latin typeface="Times New Roman" pitchFamily="18" charset="0"/>
                <a:cs typeface="Times New Roman" pitchFamily="18" charset="0"/>
              </a:rPr>
              <a:t>TEVBE VE İSTİĞFAR </a:t>
            </a:r>
            <a:r>
              <a:rPr lang="tr-TR" sz="2200" dirty="0" smtClean="0">
                <a:solidFill>
                  <a:srgbClr val="C00000"/>
                </a:solidFill>
                <a:latin typeface="Times New Roman" pitchFamily="18" charset="0"/>
                <a:cs typeface="Times New Roman" pitchFamily="18" charset="0"/>
              </a:rPr>
              <a:t>YAPMAYA ÇALIŞTIK</a:t>
            </a:r>
          </a:p>
          <a:p>
            <a:pPr marL="457200" lvl="0" indent="-457200">
              <a:buFont typeface="Wingdings" pitchFamily="2" charset="2"/>
              <a:buChar char="q"/>
            </a:pPr>
            <a:r>
              <a:rPr lang="tr-TR" sz="2200" b="1" dirty="0" smtClean="0">
                <a:solidFill>
                  <a:srgbClr val="0070C0"/>
                </a:solidFill>
                <a:latin typeface="Times New Roman" pitchFamily="18" charset="0"/>
                <a:cs typeface="Times New Roman" pitchFamily="18" charset="0"/>
              </a:rPr>
              <a:t>KUR’AN-I KERİM </a:t>
            </a:r>
            <a:r>
              <a:rPr lang="tr-TR" sz="2200" dirty="0" smtClean="0">
                <a:solidFill>
                  <a:srgbClr val="0070C0"/>
                </a:solidFill>
                <a:latin typeface="Times New Roman" pitchFamily="18" charset="0"/>
                <a:cs typeface="Times New Roman" pitchFamily="18" charset="0"/>
              </a:rPr>
              <a:t>OKUDUK VEYA DİNLEDİK </a:t>
            </a:r>
          </a:p>
          <a:p>
            <a:pPr marL="457200" lvl="0" indent="-457200" algn="just">
              <a:buFont typeface="Wingdings" pitchFamily="2" charset="2"/>
              <a:buChar char="q"/>
            </a:pPr>
            <a:r>
              <a:rPr lang="tr-TR" sz="2200" dirty="0" smtClean="0">
                <a:solidFill>
                  <a:srgbClr val="C00000"/>
                </a:solidFill>
                <a:latin typeface="Times New Roman" pitchFamily="18" charset="0"/>
                <a:cs typeface="Times New Roman" pitchFamily="18" charset="0"/>
              </a:rPr>
              <a:t>PEYGAMBERİMİZE</a:t>
            </a:r>
            <a:r>
              <a:rPr lang="tr-TR" sz="2200" b="1" dirty="0" smtClean="0">
                <a:solidFill>
                  <a:srgbClr val="C00000"/>
                </a:solidFill>
                <a:latin typeface="Times New Roman" pitchFamily="18" charset="0"/>
                <a:cs typeface="Times New Roman" pitchFamily="18" charset="0"/>
              </a:rPr>
              <a:t> SALÂTÜ - SELÂMLAR</a:t>
            </a:r>
            <a:r>
              <a:rPr lang="tr-TR" sz="2200" dirty="0" smtClean="0">
                <a:solidFill>
                  <a:srgbClr val="C00000"/>
                </a:solidFill>
                <a:latin typeface="Times New Roman" pitchFamily="18" charset="0"/>
                <a:cs typeface="Times New Roman" pitchFamily="18" charset="0"/>
              </a:rPr>
              <a:t> GETİRDİK</a:t>
            </a:r>
          </a:p>
          <a:p>
            <a:pPr marL="457200" lvl="0" indent="-457200" algn="just">
              <a:buFont typeface="Wingdings" pitchFamily="2" charset="2"/>
              <a:buChar char="q"/>
            </a:pPr>
            <a:r>
              <a:rPr lang="tr-TR" sz="2200" dirty="0" smtClean="0">
                <a:solidFill>
                  <a:srgbClr val="7030A0"/>
                </a:solidFill>
                <a:latin typeface="Times New Roman" pitchFamily="18" charset="0"/>
                <a:cs typeface="Times New Roman" pitchFamily="18" charset="0"/>
              </a:rPr>
              <a:t>KAZA VEYA NAFİLE </a:t>
            </a:r>
            <a:r>
              <a:rPr lang="tr-TR" sz="2200" b="1" dirty="0" smtClean="0">
                <a:solidFill>
                  <a:srgbClr val="7030A0"/>
                </a:solidFill>
                <a:latin typeface="Times New Roman" pitchFamily="18" charset="0"/>
                <a:cs typeface="Times New Roman" pitchFamily="18" charset="0"/>
              </a:rPr>
              <a:t>NAMAZLAR</a:t>
            </a:r>
            <a:r>
              <a:rPr lang="tr-TR" sz="2200" dirty="0" smtClean="0">
                <a:solidFill>
                  <a:srgbClr val="7030A0"/>
                </a:solidFill>
                <a:latin typeface="Times New Roman" pitchFamily="18" charset="0"/>
                <a:cs typeface="Times New Roman" pitchFamily="18" charset="0"/>
              </a:rPr>
              <a:t> KILMAYA ÇALIŞTIK</a:t>
            </a:r>
          </a:p>
          <a:p>
            <a:pPr marL="457200" lvl="0" indent="-457200" algn="just">
              <a:buFont typeface="Wingdings" pitchFamily="2" charset="2"/>
              <a:buChar char="q"/>
            </a:pPr>
            <a:r>
              <a:rPr lang="tr-TR" sz="2200" dirty="0" smtClean="0">
                <a:solidFill>
                  <a:schemeClr val="tx1"/>
                </a:solidFill>
                <a:latin typeface="Times New Roman" pitchFamily="18" charset="0"/>
                <a:cs typeface="Times New Roman" pitchFamily="18" charset="0"/>
              </a:rPr>
              <a:t>GECE GÜNDÜZ ALLAHI BOL BOL </a:t>
            </a:r>
            <a:r>
              <a:rPr lang="tr-TR" sz="2200" b="1" dirty="0" smtClean="0">
                <a:solidFill>
                  <a:schemeClr val="tx1"/>
                </a:solidFill>
                <a:latin typeface="Times New Roman" pitchFamily="18" charset="0"/>
                <a:cs typeface="Times New Roman" pitchFamily="18" charset="0"/>
              </a:rPr>
              <a:t>ZİKR</a:t>
            </a:r>
            <a:r>
              <a:rPr lang="tr-TR" sz="2200" dirty="0" smtClean="0">
                <a:solidFill>
                  <a:schemeClr val="tx1"/>
                </a:solidFill>
                <a:latin typeface="Times New Roman" pitchFamily="18" charset="0"/>
                <a:cs typeface="Times New Roman" pitchFamily="18" charset="0"/>
              </a:rPr>
              <a:t>ETTİK</a:t>
            </a:r>
          </a:p>
          <a:p>
            <a:pPr marL="457200" indent="-457200" algn="just">
              <a:buFont typeface="Wingdings" pitchFamily="2" charset="2"/>
              <a:buChar char="q"/>
            </a:pPr>
            <a:r>
              <a:rPr lang="tr-TR" sz="2200" dirty="0" smtClean="0">
                <a:solidFill>
                  <a:srgbClr val="FF0000"/>
                </a:solidFill>
                <a:latin typeface="Times New Roman" pitchFamily="18" charset="0"/>
                <a:cs typeface="Times New Roman" pitchFamily="18" charset="0"/>
              </a:rPr>
              <a:t>AİLEMİZE VE BÜTÜN MÜMİNLERE </a:t>
            </a:r>
            <a:r>
              <a:rPr lang="tr-TR" sz="2200" b="1" dirty="0" smtClean="0">
                <a:solidFill>
                  <a:srgbClr val="FF0000"/>
                </a:solidFill>
                <a:latin typeface="Times New Roman" pitchFamily="18" charset="0"/>
                <a:cs typeface="Times New Roman" pitchFamily="18" charset="0"/>
              </a:rPr>
              <a:t>DUA</a:t>
            </a:r>
            <a:r>
              <a:rPr lang="tr-TR" sz="2200" dirty="0" smtClean="0">
                <a:solidFill>
                  <a:srgbClr val="FF0000"/>
                </a:solidFill>
                <a:latin typeface="Times New Roman" pitchFamily="18" charset="0"/>
                <a:cs typeface="Times New Roman" pitchFamily="18" charset="0"/>
              </a:rPr>
              <a:t> ETTİK</a:t>
            </a:r>
          </a:p>
          <a:p>
            <a:pPr marL="457200" lvl="0" indent="-457200" algn="just">
              <a:buFont typeface="Wingdings" pitchFamily="2" charset="2"/>
              <a:buChar char="q"/>
            </a:pPr>
            <a:r>
              <a:rPr lang="tr-TR" sz="2200" dirty="0" smtClean="0">
                <a:solidFill>
                  <a:srgbClr val="002060"/>
                </a:solidFill>
                <a:latin typeface="Times New Roman" pitchFamily="18" charset="0"/>
                <a:cs typeface="Times New Roman" pitchFamily="18" charset="0"/>
              </a:rPr>
              <a:t>ÖMRÜMÜZÜN</a:t>
            </a:r>
            <a:r>
              <a:rPr lang="tr-TR" sz="2200" b="1" dirty="0" smtClean="0">
                <a:solidFill>
                  <a:srgbClr val="002060"/>
                </a:solidFill>
                <a:latin typeface="Times New Roman" pitchFamily="18" charset="0"/>
                <a:cs typeface="Times New Roman" pitchFamily="18" charset="0"/>
              </a:rPr>
              <a:t> MUHASEBE</a:t>
            </a:r>
            <a:r>
              <a:rPr lang="tr-TR" sz="2200" dirty="0" smtClean="0">
                <a:solidFill>
                  <a:srgbClr val="002060"/>
                </a:solidFill>
                <a:latin typeface="Times New Roman" pitchFamily="18" charset="0"/>
                <a:cs typeface="Times New Roman" pitchFamily="18" charset="0"/>
              </a:rPr>
              <a:t>SİNİ YAPTIK</a:t>
            </a:r>
          </a:p>
          <a:p>
            <a:pPr marL="457200" indent="-457200" algn="just">
              <a:buFont typeface="Wingdings" pitchFamily="2" charset="2"/>
              <a:buChar char="q"/>
            </a:pPr>
            <a:r>
              <a:rPr lang="tr-TR" sz="2200" b="1" dirty="0" smtClean="0">
                <a:solidFill>
                  <a:schemeClr val="tx1"/>
                </a:solidFill>
                <a:latin typeface="Times New Roman" pitchFamily="18" charset="0"/>
                <a:cs typeface="Times New Roman" pitchFamily="18" charset="0"/>
              </a:rPr>
              <a:t>AİLE BÜYÜKLERİMİZİ, KOMŞULARIMIZI, HASTALARIMIZI VE KABİRLERİMİZİ ZİYARET ETTİK</a:t>
            </a:r>
          </a:p>
          <a:p>
            <a:pPr marL="457200" indent="-457200" algn="just">
              <a:buFont typeface="Wingdings" pitchFamily="2" charset="2"/>
              <a:buChar char="q"/>
            </a:pPr>
            <a:r>
              <a:rPr lang="tr-TR" sz="2200" b="1" dirty="0" smtClean="0">
                <a:solidFill>
                  <a:srgbClr val="00B050"/>
                </a:solidFill>
                <a:latin typeface="Times New Roman" pitchFamily="18" charset="0"/>
                <a:cs typeface="Times New Roman" pitchFamily="18" charset="0"/>
              </a:rPr>
              <a:t>SOFRALARIMIZDA YETİM, KİMSESİZ, İHTİYAÇ SAHİBİ KARDEŞLERİMİZİ AĞIRLADIK, EŞİMİZ DOSTUMUZLA BİR ARAYA GELDİK</a:t>
            </a:r>
          </a:p>
          <a:p>
            <a:pPr marL="457200" lvl="0" indent="-457200" algn="just">
              <a:buFont typeface="Wingdings" pitchFamily="2" charset="2"/>
              <a:buChar char="q"/>
            </a:pPr>
            <a:r>
              <a:rPr lang="tr-TR" sz="2200" dirty="0" smtClean="0">
                <a:solidFill>
                  <a:srgbClr val="FF0000"/>
                </a:solidFill>
                <a:latin typeface="Times New Roman" pitchFamily="18" charset="0"/>
                <a:cs typeface="Times New Roman" pitchFamily="18" charset="0"/>
              </a:rPr>
              <a:t>KÜSTÜKLERİMİZLE </a:t>
            </a:r>
            <a:r>
              <a:rPr lang="tr-TR" sz="2200" b="1" dirty="0" smtClean="0">
                <a:solidFill>
                  <a:srgbClr val="FF0000"/>
                </a:solidFill>
                <a:latin typeface="Times New Roman" pitchFamily="18" charset="0"/>
                <a:cs typeface="Times New Roman" pitchFamily="18" charset="0"/>
              </a:rPr>
              <a:t>BARIŞTIK,</a:t>
            </a:r>
            <a:r>
              <a:rPr lang="tr-TR" sz="2200" dirty="0" smtClean="0">
                <a:solidFill>
                  <a:srgbClr val="FF0000"/>
                </a:solidFill>
                <a:latin typeface="Times New Roman" pitchFamily="18" charset="0"/>
                <a:cs typeface="Times New Roman" pitchFamily="18" charset="0"/>
              </a:rPr>
              <a:t> BARIŞTIRDIK</a:t>
            </a:r>
          </a:p>
          <a:p>
            <a:pPr marL="457200" lvl="0" indent="-457200" algn="just">
              <a:buFont typeface="Wingdings" pitchFamily="2" charset="2"/>
              <a:buChar char="q"/>
            </a:pPr>
            <a:r>
              <a:rPr lang="tr-TR" sz="2200" b="1" dirty="0" smtClean="0">
                <a:solidFill>
                  <a:schemeClr val="tx1"/>
                </a:solidFill>
                <a:latin typeface="Times New Roman" pitchFamily="18" charset="0"/>
                <a:cs typeface="Times New Roman" pitchFamily="18" charset="0"/>
              </a:rPr>
              <a:t>HAYIR VE HASENATLAR </a:t>
            </a:r>
            <a:r>
              <a:rPr lang="tr-TR" sz="2200" dirty="0" smtClean="0">
                <a:solidFill>
                  <a:schemeClr val="tx1"/>
                </a:solidFill>
                <a:latin typeface="Times New Roman" pitchFamily="18" charset="0"/>
                <a:cs typeface="Times New Roman" pitchFamily="18" charset="0"/>
              </a:rPr>
              <a:t>YAPTIK</a:t>
            </a:r>
          </a:p>
          <a:p>
            <a:pPr marL="457200" lvl="0" indent="-457200" algn="just">
              <a:buFont typeface="Wingdings" pitchFamily="2" charset="2"/>
              <a:buChar char="q"/>
            </a:pPr>
            <a:r>
              <a:rPr lang="tr-TR" sz="2200" dirty="0" smtClean="0">
                <a:solidFill>
                  <a:srgbClr val="0070C0"/>
                </a:solidFill>
                <a:latin typeface="Times New Roman" pitchFamily="18" charset="0"/>
                <a:cs typeface="Times New Roman" pitchFamily="18" charset="0"/>
              </a:rPr>
              <a:t>ÇOCUKLARIMIZA </a:t>
            </a:r>
            <a:r>
              <a:rPr lang="tr-TR" sz="2200" b="1" dirty="0" smtClean="0">
                <a:solidFill>
                  <a:srgbClr val="0070C0"/>
                </a:solidFill>
                <a:latin typeface="Times New Roman" pitchFamily="18" charset="0"/>
                <a:cs typeface="Times New Roman" pitchFamily="18" charset="0"/>
              </a:rPr>
              <a:t>HEDİYELER</a:t>
            </a:r>
            <a:r>
              <a:rPr lang="tr-TR" sz="2200" dirty="0" smtClean="0">
                <a:solidFill>
                  <a:srgbClr val="0070C0"/>
                </a:solidFill>
                <a:latin typeface="Times New Roman" pitchFamily="18" charset="0"/>
                <a:cs typeface="Times New Roman" pitchFamily="18" charset="0"/>
              </a:rPr>
              <a:t> ALIP </a:t>
            </a:r>
            <a:r>
              <a:rPr lang="tr-TR" sz="2200" b="1" dirty="0" smtClean="0">
                <a:solidFill>
                  <a:srgbClr val="0070C0"/>
                </a:solidFill>
                <a:latin typeface="Times New Roman" pitchFamily="18" charset="0"/>
                <a:cs typeface="Times New Roman" pitchFamily="18" charset="0"/>
              </a:rPr>
              <a:t>CAMİLERE </a:t>
            </a:r>
            <a:r>
              <a:rPr lang="tr-TR" sz="2200" dirty="0" smtClean="0">
                <a:solidFill>
                  <a:srgbClr val="0070C0"/>
                </a:solidFill>
                <a:latin typeface="Times New Roman" pitchFamily="18" charset="0"/>
                <a:cs typeface="Times New Roman" pitchFamily="18" charset="0"/>
              </a:rPr>
              <a:t> GÖTÜRDÜK</a:t>
            </a:r>
          </a:p>
          <a:p>
            <a:pPr marL="457200" lvl="0" indent="-457200" algn="just">
              <a:buFont typeface="Wingdings" pitchFamily="2" charset="2"/>
              <a:buChar char="q"/>
            </a:pPr>
            <a:r>
              <a:rPr lang="tr-TR" sz="2200" dirty="0" smtClean="0">
                <a:solidFill>
                  <a:srgbClr val="FF0000"/>
                </a:solidFill>
                <a:latin typeface="Times New Roman" pitchFamily="18" charset="0"/>
                <a:cs typeface="Times New Roman" pitchFamily="18" charset="0"/>
              </a:rPr>
              <a:t>AHLAKIMIZA VE KILIK KIYAFETİMİZE ÇEKİ-DÜZEN VERDİK</a:t>
            </a:r>
          </a:p>
        </p:txBody>
      </p:sp>
      <p:sp>
        <p:nvSpPr>
          <p:cNvPr id="4" name="2 Dikdörtgen"/>
          <p:cNvSpPr/>
          <p:nvPr/>
        </p:nvSpPr>
        <p:spPr>
          <a:xfrm>
            <a:off x="0" y="0"/>
            <a:ext cx="9144000" cy="1124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6000" b="1" dirty="0" smtClean="0">
                <a:solidFill>
                  <a:srgbClr val="002060"/>
                </a:solidFill>
                <a:latin typeface="Times New Roman" pitchFamily="18" charset="0"/>
                <a:cs typeface="Times New Roman" pitchFamily="18" charset="0"/>
              </a:rPr>
              <a:t>RAMAZANI İHYA ETTİK</a:t>
            </a:r>
            <a:endParaRPr lang="tr-TR" sz="6000" b="1" dirty="0">
              <a:solidFill>
                <a:srgbClr val="002060"/>
              </a:solidFill>
            </a:endParaRPr>
          </a:p>
        </p:txBody>
      </p:sp>
    </p:spTree>
    <p:extLst>
      <p:ext uri="{BB962C8B-B14F-4D97-AF65-F5344CB8AC3E}">
        <p14:creationId xmlns:p14="http://schemas.microsoft.com/office/powerpoint/2010/main" val="106497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circle(in)">
                                      <p:cBhvr>
                                        <p:cTn id="15" dur="2000"/>
                                        <p:tgtEl>
                                          <p:spTgt spid="1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13">
                                            <p:txEl>
                                              <p:pRg st="3" end="3"/>
                                            </p:txEl>
                                          </p:spTgt>
                                        </p:tgtEl>
                                        <p:attrNameLst>
                                          <p:attrName>style.visibility</p:attrName>
                                        </p:attrNameLst>
                                      </p:cBhvr>
                                      <p:to>
                                        <p:strVal val="visible"/>
                                      </p:to>
                                    </p:set>
                                    <p:animEffect transition="in" filter="wipe(down)">
                                      <p:cBhvr>
                                        <p:cTn id="20" dur="580">
                                          <p:stCondLst>
                                            <p:cond delay="0"/>
                                          </p:stCondLst>
                                        </p:cTn>
                                        <p:tgtEl>
                                          <p:spTgt spid="13">
                                            <p:txEl>
                                              <p:pRg st="3" end="3"/>
                                            </p:txEl>
                                          </p:spTgt>
                                        </p:tgtEl>
                                      </p:cBhvr>
                                    </p:animEffect>
                                    <p:anim calcmode="lin" valueType="num">
                                      <p:cBhvr>
                                        <p:cTn id="21" dur="1822" tmFilter="0,0; 0.14,0.36; 0.43,0.73; 0.71,0.91; 1.0,1.0">
                                          <p:stCondLst>
                                            <p:cond delay="0"/>
                                          </p:stCondLst>
                                        </p:cTn>
                                        <p:tgtEl>
                                          <p:spTgt spid="13">
                                            <p:txEl>
                                              <p:pRg st="3" end="3"/>
                                            </p:txEl>
                                          </p:spTgt>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3">
                                            <p:txEl>
                                              <p:pRg st="3" end="3"/>
                                            </p:txEl>
                                          </p:spTgt>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3">
                                            <p:txEl>
                                              <p:pRg st="3" end="3"/>
                                            </p:txEl>
                                          </p:spTgt>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3">
                                            <p:txEl>
                                              <p:pRg st="3" end="3"/>
                                            </p:txEl>
                                          </p:spTgt>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3">
                                            <p:txEl>
                                              <p:pRg st="3" end="3"/>
                                            </p:txEl>
                                          </p:spTgt>
                                        </p:tgtEl>
                                        <p:attrNameLst>
                                          <p:attrName>ppt_y</p:attrName>
                                        </p:attrNameLst>
                                      </p:cBhvr>
                                      <p:tavLst>
                                        <p:tav tm="0" fmla="#ppt_y-sin(pi*$)/81">
                                          <p:val>
                                            <p:fltVal val="0"/>
                                          </p:val>
                                        </p:tav>
                                        <p:tav tm="100000">
                                          <p:val>
                                            <p:fltVal val="1"/>
                                          </p:val>
                                        </p:tav>
                                      </p:tavLst>
                                    </p:anim>
                                    <p:animScale>
                                      <p:cBhvr>
                                        <p:cTn id="26" dur="26">
                                          <p:stCondLst>
                                            <p:cond delay="650"/>
                                          </p:stCondLst>
                                        </p:cTn>
                                        <p:tgtEl>
                                          <p:spTgt spid="13">
                                            <p:txEl>
                                              <p:pRg st="3" end="3"/>
                                            </p:txEl>
                                          </p:spTgt>
                                        </p:tgtEl>
                                      </p:cBhvr>
                                      <p:to x="100000" y="60000"/>
                                    </p:animScale>
                                    <p:animScale>
                                      <p:cBhvr>
                                        <p:cTn id="27" dur="166" decel="50000">
                                          <p:stCondLst>
                                            <p:cond delay="676"/>
                                          </p:stCondLst>
                                        </p:cTn>
                                        <p:tgtEl>
                                          <p:spTgt spid="13">
                                            <p:txEl>
                                              <p:pRg st="3" end="3"/>
                                            </p:txEl>
                                          </p:spTgt>
                                        </p:tgtEl>
                                      </p:cBhvr>
                                      <p:to x="100000" y="100000"/>
                                    </p:animScale>
                                    <p:animScale>
                                      <p:cBhvr>
                                        <p:cTn id="28" dur="26">
                                          <p:stCondLst>
                                            <p:cond delay="1312"/>
                                          </p:stCondLst>
                                        </p:cTn>
                                        <p:tgtEl>
                                          <p:spTgt spid="13">
                                            <p:txEl>
                                              <p:pRg st="3" end="3"/>
                                            </p:txEl>
                                          </p:spTgt>
                                        </p:tgtEl>
                                      </p:cBhvr>
                                      <p:to x="100000" y="80000"/>
                                    </p:animScale>
                                    <p:animScale>
                                      <p:cBhvr>
                                        <p:cTn id="29" dur="166" decel="50000">
                                          <p:stCondLst>
                                            <p:cond delay="1338"/>
                                          </p:stCondLst>
                                        </p:cTn>
                                        <p:tgtEl>
                                          <p:spTgt spid="13">
                                            <p:txEl>
                                              <p:pRg st="3" end="3"/>
                                            </p:txEl>
                                          </p:spTgt>
                                        </p:tgtEl>
                                      </p:cBhvr>
                                      <p:to x="100000" y="100000"/>
                                    </p:animScale>
                                    <p:animScale>
                                      <p:cBhvr>
                                        <p:cTn id="30" dur="26">
                                          <p:stCondLst>
                                            <p:cond delay="1642"/>
                                          </p:stCondLst>
                                        </p:cTn>
                                        <p:tgtEl>
                                          <p:spTgt spid="13">
                                            <p:txEl>
                                              <p:pRg st="3" end="3"/>
                                            </p:txEl>
                                          </p:spTgt>
                                        </p:tgtEl>
                                      </p:cBhvr>
                                      <p:to x="100000" y="90000"/>
                                    </p:animScale>
                                    <p:animScale>
                                      <p:cBhvr>
                                        <p:cTn id="31" dur="166" decel="50000">
                                          <p:stCondLst>
                                            <p:cond delay="1668"/>
                                          </p:stCondLst>
                                        </p:cTn>
                                        <p:tgtEl>
                                          <p:spTgt spid="13">
                                            <p:txEl>
                                              <p:pRg st="3" end="3"/>
                                            </p:txEl>
                                          </p:spTgt>
                                        </p:tgtEl>
                                      </p:cBhvr>
                                      <p:to x="100000" y="100000"/>
                                    </p:animScale>
                                    <p:animScale>
                                      <p:cBhvr>
                                        <p:cTn id="32" dur="26">
                                          <p:stCondLst>
                                            <p:cond delay="1808"/>
                                          </p:stCondLst>
                                        </p:cTn>
                                        <p:tgtEl>
                                          <p:spTgt spid="13">
                                            <p:txEl>
                                              <p:pRg st="3" end="3"/>
                                            </p:txEl>
                                          </p:spTgt>
                                        </p:tgtEl>
                                      </p:cBhvr>
                                      <p:to x="100000" y="95000"/>
                                    </p:animScale>
                                    <p:animScale>
                                      <p:cBhvr>
                                        <p:cTn id="33" dur="166" decel="50000">
                                          <p:stCondLst>
                                            <p:cond delay="1834"/>
                                          </p:stCondLst>
                                        </p:cTn>
                                        <p:tgtEl>
                                          <p:spTgt spid="13">
                                            <p:txEl>
                                              <p:pRg st="3" end="3"/>
                                            </p:txEl>
                                          </p:spTgt>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nodeType="clickEffect">
                                  <p:stCondLst>
                                    <p:cond delay="0"/>
                                  </p:stCondLst>
                                  <p:childTnLst>
                                    <p:set>
                                      <p:cBhvr>
                                        <p:cTn id="37" dur="1" fill="hold">
                                          <p:stCondLst>
                                            <p:cond delay="0"/>
                                          </p:stCondLst>
                                        </p:cTn>
                                        <p:tgtEl>
                                          <p:spTgt spid="13">
                                            <p:txEl>
                                              <p:pRg st="4" end="4"/>
                                            </p:txEl>
                                          </p:spTgt>
                                        </p:tgtEl>
                                        <p:attrNameLst>
                                          <p:attrName>style.visibility</p:attrName>
                                        </p:attrNameLst>
                                      </p:cBhvr>
                                      <p:to>
                                        <p:strVal val="visible"/>
                                      </p:to>
                                    </p:set>
                                    <p:animEffect transition="in" filter="fade">
                                      <p:cBhvr>
                                        <p:cTn id="38" dur="2000"/>
                                        <p:tgtEl>
                                          <p:spTgt spid="13">
                                            <p:txEl>
                                              <p:pRg st="4" end="4"/>
                                            </p:txEl>
                                          </p:spTgt>
                                        </p:tgtEl>
                                      </p:cBhvr>
                                    </p:animEffect>
                                    <p:anim calcmode="lin" valueType="num">
                                      <p:cBhvr>
                                        <p:cTn id="39" dur="2000" fill="hold"/>
                                        <p:tgtEl>
                                          <p:spTgt spid="13">
                                            <p:txEl>
                                              <p:pRg st="4" end="4"/>
                                            </p:txEl>
                                          </p:spTgt>
                                        </p:tgtEl>
                                        <p:attrNameLst>
                                          <p:attrName>ppt_w</p:attrName>
                                        </p:attrNameLst>
                                      </p:cBhvr>
                                      <p:tavLst>
                                        <p:tav tm="0" fmla="#ppt_w*sin(2.5*pi*$)">
                                          <p:val>
                                            <p:fltVal val="0"/>
                                          </p:val>
                                        </p:tav>
                                        <p:tav tm="100000">
                                          <p:val>
                                            <p:fltVal val="1"/>
                                          </p:val>
                                        </p:tav>
                                      </p:tavLst>
                                    </p:anim>
                                    <p:anim calcmode="lin" valueType="num">
                                      <p:cBhvr>
                                        <p:cTn id="40" dur="2000" fill="hold"/>
                                        <p:tgtEl>
                                          <p:spTgt spid="1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13">
                                            <p:txEl>
                                              <p:pRg st="5" end="5"/>
                                            </p:txEl>
                                          </p:spTgt>
                                        </p:tgtEl>
                                        <p:attrNameLst>
                                          <p:attrName>style.visibility</p:attrName>
                                        </p:attrNameLst>
                                      </p:cBhvr>
                                      <p:to>
                                        <p:strVal val="visible"/>
                                      </p:to>
                                    </p:set>
                                    <p:anim calcmode="lin" valueType="num">
                                      <p:cBhvr>
                                        <p:cTn id="45" dur="1000" fill="hold"/>
                                        <p:tgtEl>
                                          <p:spTgt spid="13">
                                            <p:txEl>
                                              <p:pRg st="5" end="5"/>
                                            </p:txEl>
                                          </p:spTgt>
                                        </p:tgtEl>
                                        <p:attrNameLst>
                                          <p:attrName>ppt_w</p:attrName>
                                        </p:attrNameLst>
                                      </p:cBhvr>
                                      <p:tavLst>
                                        <p:tav tm="0">
                                          <p:val>
                                            <p:fltVal val="0"/>
                                          </p:val>
                                        </p:tav>
                                        <p:tav tm="100000">
                                          <p:val>
                                            <p:strVal val="#ppt_w"/>
                                          </p:val>
                                        </p:tav>
                                      </p:tavLst>
                                    </p:anim>
                                    <p:anim calcmode="lin" valueType="num">
                                      <p:cBhvr>
                                        <p:cTn id="46" dur="1000" fill="hold"/>
                                        <p:tgtEl>
                                          <p:spTgt spid="13">
                                            <p:txEl>
                                              <p:pRg st="5" end="5"/>
                                            </p:txEl>
                                          </p:spTgt>
                                        </p:tgtEl>
                                        <p:attrNameLst>
                                          <p:attrName>ppt_h</p:attrName>
                                        </p:attrNameLst>
                                      </p:cBhvr>
                                      <p:tavLst>
                                        <p:tav tm="0">
                                          <p:val>
                                            <p:fltVal val="0"/>
                                          </p:val>
                                        </p:tav>
                                        <p:tav tm="100000">
                                          <p:val>
                                            <p:strVal val="#ppt_h"/>
                                          </p:val>
                                        </p:tav>
                                      </p:tavLst>
                                    </p:anim>
                                    <p:anim calcmode="lin" valueType="num">
                                      <p:cBhvr>
                                        <p:cTn id="47" dur="1000" fill="hold"/>
                                        <p:tgtEl>
                                          <p:spTgt spid="13">
                                            <p:txEl>
                                              <p:pRg st="5" end="5"/>
                                            </p:txEl>
                                          </p:spTgt>
                                        </p:tgtEl>
                                        <p:attrNameLst>
                                          <p:attrName>style.rotation</p:attrName>
                                        </p:attrNameLst>
                                      </p:cBhvr>
                                      <p:tavLst>
                                        <p:tav tm="0">
                                          <p:val>
                                            <p:fltVal val="90"/>
                                          </p:val>
                                        </p:tav>
                                        <p:tav tm="100000">
                                          <p:val>
                                            <p:fltVal val="0"/>
                                          </p:val>
                                        </p:tav>
                                      </p:tavLst>
                                    </p:anim>
                                    <p:animEffect transition="in" filter="fade">
                                      <p:cBhvr>
                                        <p:cTn id="48" dur="1000"/>
                                        <p:tgtEl>
                                          <p:spTgt spid="13">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xEl>
                                              <p:pRg st="6" end="6"/>
                                            </p:txEl>
                                          </p:spTgt>
                                        </p:tgtEl>
                                        <p:attrNameLst>
                                          <p:attrName>style.visibility</p:attrName>
                                        </p:attrNameLst>
                                      </p:cBhvr>
                                      <p:to>
                                        <p:strVal val="visible"/>
                                      </p:to>
                                    </p:set>
                                    <p:anim calcmode="lin" valueType="num">
                                      <p:cBhvr>
                                        <p:cTn id="53" dur="500" fill="hold"/>
                                        <p:tgtEl>
                                          <p:spTgt spid="13">
                                            <p:txEl>
                                              <p:pRg st="6" end="6"/>
                                            </p:txEl>
                                          </p:spTgt>
                                        </p:tgtEl>
                                        <p:attrNameLst>
                                          <p:attrName>ppt_w</p:attrName>
                                        </p:attrNameLst>
                                      </p:cBhvr>
                                      <p:tavLst>
                                        <p:tav tm="0">
                                          <p:val>
                                            <p:fltVal val="0"/>
                                          </p:val>
                                        </p:tav>
                                        <p:tav tm="100000">
                                          <p:val>
                                            <p:strVal val="#ppt_w"/>
                                          </p:val>
                                        </p:tav>
                                      </p:tavLst>
                                    </p:anim>
                                    <p:anim calcmode="lin" valueType="num">
                                      <p:cBhvr>
                                        <p:cTn id="54" dur="500" fill="hold"/>
                                        <p:tgtEl>
                                          <p:spTgt spid="13">
                                            <p:txEl>
                                              <p:pRg st="6" end="6"/>
                                            </p:txEl>
                                          </p:spTgt>
                                        </p:tgtEl>
                                        <p:attrNameLst>
                                          <p:attrName>ppt_h</p:attrName>
                                        </p:attrNameLst>
                                      </p:cBhvr>
                                      <p:tavLst>
                                        <p:tav tm="0">
                                          <p:val>
                                            <p:fltVal val="0"/>
                                          </p:val>
                                        </p:tav>
                                        <p:tav tm="100000">
                                          <p:val>
                                            <p:strVal val="#ppt_h"/>
                                          </p:val>
                                        </p:tav>
                                      </p:tavLst>
                                    </p:anim>
                                    <p:animEffect transition="in" filter="fade">
                                      <p:cBhvr>
                                        <p:cTn id="55" dur="500"/>
                                        <p:tgtEl>
                                          <p:spTgt spid="13">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nodeType="clickEffect">
                                  <p:stCondLst>
                                    <p:cond delay="0"/>
                                  </p:stCondLst>
                                  <p:childTnLst>
                                    <p:set>
                                      <p:cBhvr>
                                        <p:cTn id="59" dur="1" fill="hold">
                                          <p:stCondLst>
                                            <p:cond delay="0"/>
                                          </p:stCondLst>
                                        </p:cTn>
                                        <p:tgtEl>
                                          <p:spTgt spid="13">
                                            <p:txEl>
                                              <p:pRg st="7" end="7"/>
                                            </p:txEl>
                                          </p:spTgt>
                                        </p:tgtEl>
                                        <p:attrNameLst>
                                          <p:attrName>style.visibility</p:attrName>
                                        </p:attrNameLst>
                                      </p:cBhvr>
                                      <p:to>
                                        <p:strVal val="visible"/>
                                      </p:to>
                                    </p:set>
                                    <p:animEffect transition="in" filter="wipe(down)">
                                      <p:cBhvr>
                                        <p:cTn id="60" dur="580">
                                          <p:stCondLst>
                                            <p:cond delay="0"/>
                                          </p:stCondLst>
                                        </p:cTn>
                                        <p:tgtEl>
                                          <p:spTgt spid="13">
                                            <p:txEl>
                                              <p:pRg st="7" end="7"/>
                                            </p:txEl>
                                          </p:spTgt>
                                        </p:tgtEl>
                                      </p:cBhvr>
                                    </p:animEffect>
                                    <p:anim calcmode="lin" valueType="num">
                                      <p:cBhvr>
                                        <p:cTn id="61" dur="1822" tmFilter="0,0; 0.14,0.36; 0.43,0.73; 0.71,0.91; 1.0,1.0">
                                          <p:stCondLst>
                                            <p:cond delay="0"/>
                                          </p:stCondLst>
                                        </p:cTn>
                                        <p:tgtEl>
                                          <p:spTgt spid="13">
                                            <p:txEl>
                                              <p:pRg st="7" end="7"/>
                                            </p:txEl>
                                          </p:spTgt>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13">
                                            <p:txEl>
                                              <p:pRg st="7" end="7"/>
                                            </p:txEl>
                                          </p:spTgt>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13">
                                            <p:txEl>
                                              <p:pRg st="7" end="7"/>
                                            </p:txEl>
                                          </p:spTgt>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13">
                                            <p:txEl>
                                              <p:pRg st="7" end="7"/>
                                            </p:txEl>
                                          </p:spTgt>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13">
                                            <p:txEl>
                                              <p:pRg st="7" end="7"/>
                                            </p:txEl>
                                          </p:spTgt>
                                        </p:tgtEl>
                                        <p:attrNameLst>
                                          <p:attrName>ppt_y</p:attrName>
                                        </p:attrNameLst>
                                      </p:cBhvr>
                                      <p:tavLst>
                                        <p:tav tm="0" fmla="#ppt_y-sin(pi*$)/81">
                                          <p:val>
                                            <p:fltVal val="0"/>
                                          </p:val>
                                        </p:tav>
                                        <p:tav tm="100000">
                                          <p:val>
                                            <p:fltVal val="1"/>
                                          </p:val>
                                        </p:tav>
                                      </p:tavLst>
                                    </p:anim>
                                    <p:animScale>
                                      <p:cBhvr>
                                        <p:cTn id="66" dur="26">
                                          <p:stCondLst>
                                            <p:cond delay="650"/>
                                          </p:stCondLst>
                                        </p:cTn>
                                        <p:tgtEl>
                                          <p:spTgt spid="13">
                                            <p:txEl>
                                              <p:pRg st="7" end="7"/>
                                            </p:txEl>
                                          </p:spTgt>
                                        </p:tgtEl>
                                      </p:cBhvr>
                                      <p:to x="100000" y="60000"/>
                                    </p:animScale>
                                    <p:animScale>
                                      <p:cBhvr>
                                        <p:cTn id="67" dur="166" decel="50000">
                                          <p:stCondLst>
                                            <p:cond delay="676"/>
                                          </p:stCondLst>
                                        </p:cTn>
                                        <p:tgtEl>
                                          <p:spTgt spid="13">
                                            <p:txEl>
                                              <p:pRg st="7" end="7"/>
                                            </p:txEl>
                                          </p:spTgt>
                                        </p:tgtEl>
                                      </p:cBhvr>
                                      <p:to x="100000" y="100000"/>
                                    </p:animScale>
                                    <p:animScale>
                                      <p:cBhvr>
                                        <p:cTn id="68" dur="26">
                                          <p:stCondLst>
                                            <p:cond delay="1312"/>
                                          </p:stCondLst>
                                        </p:cTn>
                                        <p:tgtEl>
                                          <p:spTgt spid="13">
                                            <p:txEl>
                                              <p:pRg st="7" end="7"/>
                                            </p:txEl>
                                          </p:spTgt>
                                        </p:tgtEl>
                                      </p:cBhvr>
                                      <p:to x="100000" y="80000"/>
                                    </p:animScale>
                                    <p:animScale>
                                      <p:cBhvr>
                                        <p:cTn id="69" dur="166" decel="50000">
                                          <p:stCondLst>
                                            <p:cond delay="1338"/>
                                          </p:stCondLst>
                                        </p:cTn>
                                        <p:tgtEl>
                                          <p:spTgt spid="13">
                                            <p:txEl>
                                              <p:pRg st="7" end="7"/>
                                            </p:txEl>
                                          </p:spTgt>
                                        </p:tgtEl>
                                      </p:cBhvr>
                                      <p:to x="100000" y="100000"/>
                                    </p:animScale>
                                    <p:animScale>
                                      <p:cBhvr>
                                        <p:cTn id="70" dur="26">
                                          <p:stCondLst>
                                            <p:cond delay="1642"/>
                                          </p:stCondLst>
                                        </p:cTn>
                                        <p:tgtEl>
                                          <p:spTgt spid="13">
                                            <p:txEl>
                                              <p:pRg st="7" end="7"/>
                                            </p:txEl>
                                          </p:spTgt>
                                        </p:tgtEl>
                                      </p:cBhvr>
                                      <p:to x="100000" y="90000"/>
                                    </p:animScale>
                                    <p:animScale>
                                      <p:cBhvr>
                                        <p:cTn id="71" dur="166" decel="50000">
                                          <p:stCondLst>
                                            <p:cond delay="1668"/>
                                          </p:stCondLst>
                                        </p:cTn>
                                        <p:tgtEl>
                                          <p:spTgt spid="13">
                                            <p:txEl>
                                              <p:pRg st="7" end="7"/>
                                            </p:txEl>
                                          </p:spTgt>
                                        </p:tgtEl>
                                      </p:cBhvr>
                                      <p:to x="100000" y="100000"/>
                                    </p:animScale>
                                    <p:animScale>
                                      <p:cBhvr>
                                        <p:cTn id="72" dur="26">
                                          <p:stCondLst>
                                            <p:cond delay="1808"/>
                                          </p:stCondLst>
                                        </p:cTn>
                                        <p:tgtEl>
                                          <p:spTgt spid="13">
                                            <p:txEl>
                                              <p:pRg st="7" end="7"/>
                                            </p:txEl>
                                          </p:spTgt>
                                        </p:tgtEl>
                                      </p:cBhvr>
                                      <p:to x="100000" y="95000"/>
                                    </p:animScale>
                                    <p:animScale>
                                      <p:cBhvr>
                                        <p:cTn id="73" dur="166" decel="50000">
                                          <p:stCondLst>
                                            <p:cond delay="1834"/>
                                          </p:stCondLst>
                                        </p:cTn>
                                        <p:tgtEl>
                                          <p:spTgt spid="13">
                                            <p:txEl>
                                              <p:pRg st="7" end="7"/>
                                            </p:txEl>
                                          </p:spTgt>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26" presetClass="entr" presetSubtype="0" fill="hold" nodeType="clickEffect">
                                  <p:stCondLst>
                                    <p:cond delay="0"/>
                                  </p:stCondLst>
                                  <p:childTnLst>
                                    <p:set>
                                      <p:cBhvr>
                                        <p:cTn id="77" dur="1" fill="hold">
                                          <p:stCondLst>
                                            <p:cond delay="0"/>
                                          </p:stCondLst>
                                        </p:cTn>
                                        <p:tgtEl>
                                          <p:spTgt spid="13">
                                            <p:txEl>
                                              <p:pRg st="8" end="8"/>
                                            </p:txEl>
                                          </p:spTgt>
                                        </p:tgtEl>
                                        <p:attrNameLst>
                                          <p:attrName>style.visibility</p:attrName>
                                        </p:attrNameLst>
                                      </p:cBhvr>
                                      <p:to>
                                        <p:strVal val="visible"/>
                                      </p:to>
                                    </p:set>
                                    <p:animEffect transition="in" filter="wipe(down)">
                                      <p:cBhvr>
                                        <p:cTn id="78" dur="580">
                                          <p:stCondLst>
                                            <p:cond delay="0"/>
                                          </p:stCondLst>
                                        </p:cTn>
                                        <p:tgtEl>
                                          <p:spTgt spid="13">
                                            <p:txEl>
                                              <p:pRg st="8" end="8"/>
                                            </p:txEl>
                                          </p:spTgt>
                                        </p:tgtEl>
                                      </p:cBhvr>
                                    </p:animEffect>
                                    <p:anim calcmode="lin" valueType="num">
                                      <p:cBhvr>
                                        <p:cTn id="79" dur="1822" tmFilter="0,0; 0.14,0.36; 0.43,0.73; 0.71,0.91; 1.0,1.0">
                                          <p:stCondLst>
                                            <p:cond delay="0"/>
                                          </p:stCondLst>
                                        </p:cTn>
                                        <p:tgtEl>
                                          <p:spTgt spid="13">
                                            <p:txEl>
                                              <p:pRg st="8" end="8"/>
                                            </p:txEl>
                                          </p:spTgt>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13">
                                            <p:txEl>
                                              <p:pRg st="8" end="8"/>
                                            </p:txEl>
                                          </p:spTgt>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13">
                                            <p:txEl>
                                              <p:pRg st="8" end="8"/>
                                            </p:txEl>
                                          </p:spTgt>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13">
                                            <p:txEl>
                                              <p:pRg st="8" end="8"/>
                                            </p:txEl>
                                          </p:spTgt>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13">
                                            <p:txEl>
                                              <p:pRg st="8" end="8"/>
                                            </p:txEl>
                                          </p:spTgt>
                                        </p:tgtEl>
                                        <p:attrNameLst>
                                          <p:attrName>ppt_y</p:attrName>
                                        </p:attrNameLst>
                                      </p:cBhvr>
                                      <p:tavLst>
                                        <p:tav tm="0" fmla="#ppt_y-sin(pi*$)/81">
                                          <p:val>
                                            <p:fltVal val="0"/>
                                          </p:val>
                                        </p:tav>
                                        <p:tav tm="100000">
                                          <p:val>
                                            <p:fltVal val="1"/>
                                          </p:val>
                                        </p:tav>
                                      </p:tavLst>
                                    </p:anim>
                                    <p:animScale>
                                      <p:cBhvr>
                                        <p:cTn id="84" dur="26">
                                          <p:stCondLst>
                                            <p:cond delay="650"/>
                                          </p:stCondLst>
                                        </p:cTn>
                                        <p:tgtEl>
                                          <p:spTgt spid="13">
                                            <p:txEl>
                                              <p:pRg st="8" end="8"/>
                                            </p:txEl>
                                          </p:spTgt>
                                        </p:tgtEl>
                                      </p:cBhvr>
                                      <p:to x="100000" y="60000"/>
                                    </p:animScale>
                                    <p:animScale>
                                      <p:cBhvr>
                                        <p:cTn id="85" dur="166" decel="50000">
                                          <p:stCondLst>
                                            <p:cond delay="676"/>
                                          </p:stCondLst>
                                        </p:cTn>
                                        <p:tgtEl>
                                          <p:spTgt spid="13">
                                            <p:txEl>
                                              <p:pRg st="8" end="8"/>
                                            </p:txEl>
                                          </p:spTgt>
                                        </p:tgtEl>
                                      </p:cBhvr>
                                      <p:to x="100000" y="100000"/>
                                    </p:animScale>
                                    <p:animScale>
                                      <p:cBhvr>
                                        <p:cTn id="86" dur="26">
                                          <p:stCondLst>
                                            <p:cond delay="1312"/>
                                          </p:stCondLst>
                                        </p:cTn>
                                        <p:tgtEl>
                                          <p:spTgt spid="13">
                                            <p:txEl>
                                              <p:pRg st="8" end="8"/>
                                            </p:txEl>
                                          </p:spTgt>
                                        </p:tgtEl>
                                      </p:cBhvr>
                                      <p:to x="100000" y="80000"/>
                                    </p:animScale>
                                    <p:animScale>
                                      <p:cBhvr>
                                        <p:cTn id="87" dur="166" decel="50000">
                                          <p:stCondLst>
                                            <p:cond delay="1338"/>
                                          </p:stCondLst>
                                        </p:cTn>
                                        <p:tgtEl>
                                          <p:spTgt spid="13">
                                            <p:txEl>
                                              <p:pRg st="8" end="8"/>
                                            </p:txEl>
                                          </p:spTgt>
                                        </p:tgtEl>
                                      </p:cBhvr>
                                      <p:to x="100000" y="100000"/>
                                    </p:animScale>
                                    <p:animScale>
                                      <p:cBhvr>
                                        <p:cTn id="88" dur="26">
                                          <p:stCondLst>
                                            <p:cond delay="1642"/>
                                          </p:stCondLst>
                                        </p:cTn>
                                        <p:tgtEl>
                                          <p:spTgt spid="13">
                                            <p:txEl>
                                              <p:pRg st="8" end="8"/>
                                            </p:txEl>
                                          </p:spTgt>
                                        </p:tgtEl>
                                      </p:cBhvr>
                                      <p:to x="100000" y="90000"/>
                                    </p:animScale>
                                    <p:animScale>
                                      <p:cBhvr>
                                        <p:cTn id="89" dur="166" decel="50000">
                                          <p:stCondLst>
                                            <p:cond delay="1668"/>
                                          </p:stCondLst>
                                        </p:cTn>
                                        <p:tgtEl>
                                          <p:spTgt spid="13">
                                            <p:txEl>
                                              <p:pRg st="8" end="8"/>
                                            </p:txEl>
                                          </p:spTgt>
                                        </p:tgtEl>
                                      </p:cBhvr>
                                      <p:to x="100000" y="100000"/>
                                    </p:animScale>
                                    <p:animScale>
                                      <p:cBhvr>
                                        <p:cTn id="90" dur="26">
                                          <p:stCondLst>
                                            <p:cond delay="1808"/>
                                          </p:stCondLst>
                                        </p:cTn>
                                        <p:tgtEl>
                                          <p:spTgt spid="13">
                                            <p:txEl>
                                              <p:pRg st="8" end="8"/>
                                            </p:txEl>
                                          </p:spTgt>
                                        </p:tgtEl>
                                      </p:cBhvr>
                                      <p:to x="100000" y="95000"/>
                                    </p:animScale>
                                    <p:animScale>
                                      <p:cBhvr>
                                        <p:cTn id="91" dur="166" decel="50000">
                                          <p:stCondLst>
                                            <p:cond delay="1834"/>
                                          </p:stCondLst>
                                        </p:cTn>
                                        <p:tgtEl>
                                          <p:spTgt spid="13">
                                            <p:txEl>
                                              <p:pRg st="8" end="8"/>
                                            </p:txEl>
                                          </p:spTgt>
                                        </p:tgtEl>
                                      </p:cBhvr>
                                      <p:to x="100000" y="100000"/>
                                    </p:animScale>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nodeType="clickEffect">
                                  <p:stCondLst>
                                    <p:cond delay="0"/>
                                  </p:stCondLst>
                                  <p:childTnLst>
                                    <p:set>
                                      <p:cBhvr>
                                        <p:cTn id="95" dur="1" fill="hold">
                                          <p:stCondLst>
                                            <p:cond delay="0"/>
                                          </p:stCondLst>
                                        </p:cTn>
                                        <p:tgtEl>
                                          <p:spTgt spid="13">
                                            <p:txEl>
                                              <p:pRg st="9" end="9"/>
                                            </p:txEl>
                                          </p:spTgt>
                                        </p:tgtEl>
                                        <p:attrNameLst>
                                          <p:attrName>style.visibility</p:attrName>
                                        </p:attrNameLst>
                                      </p:cBhvr>
                                      <p:to>
                                        <p:strVal val="visible"/>
                                      </p:to>
                                    </p:set>
                                    <p:anim calcmode="lin" valueType="num">
                                      <p:cBhvr additive="base">
                                        <p:cTn id="96" dur="500" fill="hold"/>
                                        <p:tgtEl>
                                          <p:spTgt spid="13">
                                            <p:txEl>
                                              <p:pRg st="9" end="9"/>
                                            </p:txEl>
                                          </p:spTgt>
                                        </p:tgtEl>
                                        <p:attrNameLst>
                                          <p:attrName>ppt_x</p:attrName>
                                        </p:attrNameLst>
                                      </p:cBhvr>
                                      <p:tavLst>
                                        <p:tav tm="0">
                                          <p:val>
                                            <p:strVal val="#ppt_x"/>
                                          </p:val>
                                        </p:tav>
                                        <p:tav tm="100000">
                                          <p:val>
                                            <p:strVal val="#ppt_x"/>
                                          </p:val>
                                        </p:tav>
                                      </p:tavLst>
                                    </p:anim>
                                    <p:anim calcmode="lin" valueType="num">
                                      <p:cBhvr additive="base">
                                        <p:cTn id="97" dur="500" fill="hold"/>
                                        <p:tgtEl>
                                          <p:spTgt spid="1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nodeType="clickEffect">
                                  <p:stCondLst>
                                    <p:cond delay="0"/>
                                  </p:stCondLst>
                                  <p:childTnLst>
                                    <p:set>
                                      <p:cBhvr>
                                        <p:cTn id="101" dur="1" fill="hold">
                                          <p:stCondLst>
                                            <p:cond delay="0"/>
                                          </p:stCondLst>
                                        </p:cTn>
                                        <p:tgtEl>
                                          <p:spTgt spid="13">
                                            <p:txEl>
                                              <p:pRg st="10" end="10"/>
                                            </p:txEl>
                                          </p:spTgt>
                                        </p:tgtEl>
                                        <p:attrNameLst>
                                          <p:attrName>style.visibility</p:attrName>
                                        </p:attrNameLst>
                                      </p:cBhvr>
                                      <p:to>
                                        <p:strVal val="visible"/>
                                      </p:to>
                                    </p:set>
                                    <p:anim calcmode="lin" valueType="num">
                                      <p:cBhvr additive="base">
                                        <p:cTn id="102" dur="500" fill="hold"/>
                                        <p:tgtEl>
                                          <p:spTgt spid="13">
                                            <p:txEl>
                                              <p:pRg st="10" end="10"/>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1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nodeType="clickEffect">
                                  <p:stCondLst>
                                    <p:cond delay="0"/>
                                  </p:stCondLst>
                                  <p:childTnLst>
                                    <p:set>
                                      <p:cBhvr>
                                        <p:cTn id="107" dur="1" fill="hold">
                                          <p:stCondLst>
                                            <p:cond delay="0"/>
                                          </p:stCondLst>
                                        </p:cTn>
                                        <p:tgtEl>
                                          <p:spTgt spid="13">
                                            <p:txEl>
                                              <p:pRg st="11" end="11"/>
                                            </p:txEl>
                                          </p:spTgt>
                                        </p:tgtEl>
                                        <p:attrNameLst>
                                          <p:attrName>style.visibility</p:attrName>
                                        </p:attrNameLst>
                                      </p:cBhvr>
                                      <p:to>
                                        <p:strVal val="visible"/>
                                      </p:to>
                                    </p:set>
                                    <p:anim calcmode="lin" valueType="num">
                                      <p:cBhvr>
                                        <p:cTn id="108" dur="500" fill="hold"/>
                                        <p:tgtEl>
                                          <p:spTgt spid="13">
                                            <p:txEl>
                                              <p:pRg st="11" end="11"/>
                                            </p:txEl>
                                          </p:spTgt>
                                        </p:tgtEl>
                                        <p:attrNameLst>
                                          <p:attrName>ppt_w</p:attrName>
                                        </p:attrNameLst>
                                      </p:cBhvr>
                                      <p:tavLst>
                                        <p:tav tm="0">
                                          <p:val>
                                            <p:fltVal val="0"/>
                                          </p:val>
                                        </p:tav>
                                        <p:tav tm="100000">
                                          <p:val>
                                            <p:strVal val="#ppt_w"/>
                                          </p:val>
                                        </p:tav>
                                      </p:tavLst>
                                    </p:anim>
                                    <p:anim calcmode="lin" valueType="num">
                                      <p:cBhvr>
                                        <p:cTn id="109" dur="500" fill="hold"/>
                                        <p:tgtEl>
                                          <p:spTgt spid="13">
                                            <p:txEl>
                                              <p:pRg st="11" end="11"/>
                                            </p:txEl>
                                          </p:spTgt>
                                        </p:tgtEl>
                                        <p:attrNameLst>
                                          <p:attrName>ppt_h</p:attrName>
                                        </p:attrNameLst>
                                      </p:cBhvr>
                                      <p:tavLst>
                                        <p:tav tm="0">
                                          <p:val>
                                            <p:fltVal val="0"/>
                                          </p:val>
                                        </p:tav>
                                        <p:tav tm="100000">
                                          <p:val>
                                            <p:strVal val="#ppt_h"/>
                                          </p:val>
                                        </p:tav>
                                      </p:tavLst>
                                    </p:anim>
                                    <p:animEffect transition="in" filter="fade">
                                      <p:cBhvr>
                                        <p:cTn id="110" dur="500"/>
                                        <p:tgtEl>
                                          <p:spTgt spid="13">
                                            <p:txEl>
                                              <p:pRg st="11" end="11"/>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nodeType="clickEffect">
                                  <p:stCondLst>
                                    <p:cond delay="0"/>
                                  </p:stCondLst>
                                  <p:childTnLst>
                                    <p:set>
                                      <p:cBhvr>
                                        <p:cTn id="114" dur="1" fill="hold">
                                          <p:stCondLst>
                                            <p:cond delay="0"/>
                                          </p:stCondLst>
                                        </p:cTn>
                                        <p:tgtEl>
                                          <p:spTgt spid="13">
                                            <p:txEl>
                                              <p:pRg st="12" end="12"/>
                                            </p:txEl>
                                          </p:spTgt>
                                        </p:tgtEl>
                                        <p:attrNameLst>
                                          <p:attrName>style.visibility</p:attrName>
                                        </p:attrNameLst>
                                      </p:cBhvr>
                                      <p:to>
                                        <p:strVal val="visible"/>
                                      </p:to>
                                    </p:set>
                                    <p:anim calcmode="lin" valueType="num">
                                      <p:cBhvr>
                                        <p:cTn id="115" dur="500" fill="hold"/>
                                        <p:tgtEl>
                                          <p:spTgt spid="13">
                                            <p:txEl>
                                              <p:pRg st="12" end="12"/>
                                            </p:txEl>
                                          </p:spTgt>
                                        </p:tgtEl>
                                        <p:attrNameLst>
                                          <p:attrName>ppt_w</p:attrName>
                                        </p:attrNameLst>
                                      </p:cBhvr>
                                      <p:tavLst>
                                        <p:tav tm="0">
                                          <p:val>
                                            <p:fltVal val="0"/>
                                          </p:val>
                                        </p:tav>
                                        <p:tav tm="100000">
                                          <p:val>
                                            <p:strVal val="#ppt_w"/>
                                          </p:val>
                                        </p:tav>
                                      </p:tavLst>
                                    </p:anim>
                                    <p:anim calcmode="lin" valueType="num">
                                      <p:cBhvr>
                                        <p:cTn id="116" dur="500" fill="hold"/>
                                        <p:tgtEl>
                                          <p:spTgt spid="13">
                                            <p:txEl>
                                              <p:pRg st="12" end="12"/>
                                            </p:txEl>
                                          </p:spTgt>
                                        </p:tgtEl>
                                        <p:attrNameLst>
                                          <p:attrName>ppt_h</p:attrName>
                                        </p:attrNameLst>
                                      </p:cBhvr>
                                      <p:tavLst>
                                        <p:tav tm="0">
                                          <p:val>
                                            <p:fltVal val="0"/>
                                          </p:val>
                                        </p:tav>
                                        <p:tav tm="100000">
                                          <p:val>
                                            <p:strVal val="#ppt_h"/>
                                          </p:val>
                                        </p:tav>
                                      </p:tavLst>
                                    </p:anim>
                                    <p:animEffect transition="in" filter="fade">
                                      <p:cBhvr>
                                        <p:cTn id="117" dur="500"/>
                                        <p:tgtEl>
                                          <p:spTgt spid="1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Dikdörtgen"/>
          <p:cNvSpPr/>
          <p:nvPr/>
        </p:nvSpPr>
        <p:spPr>
          <a:xfrm>
            <a:off x="107504" y="1124744"/>
            <a:ext cx="8964488" cy="5544616"/>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lvl="0" algn="just"/>
            <a:r>
              <a:rPr lang="tr-TR" sz="3200" dirty="0" smtClean="0"/>
              <a:t>Bayram </a:t>
            </a:r>
            <a:r>
              <a:rPr lang="tr-TR" sz="3200" dirty="0"/>
              <a:t>sabahına bizleri kavuşturan Yüce Rabbimize sonsuz </a:t>
            </a:r>
            <a:r>
              <a:rPr lang="tr-TR" sz="3200" dirty="0" smtClean="0"/>
              <a:t>şükrediyor</a:t>
            </a:r>
            <a:r>
              <a:rPr lang="tr-TR" sz="3200" dirty="0"/>
              <a:t>, </a:t>
            </a:r>
            <a:r>
              <a:rPr lang="tr-TR" sz="3200" dirty="0" smtClean="0"/>
              <a:t>Sevgili peygamberimiz </a:t>
            </a:r>
            <a:r>
              <a:rPr lang="tr-TR" sz="3200" dirty="0"/>
              <a:t>(</a:t>
            </a:r>
            <a:r>
              <a:rPr lang="tr-TR" sz="3200" dirty="0" err="1"/>
              <a:t>s.a.s</a:t>
            </a:r>
            <a:r>
              <a:rPr lang="tr-TR" sz="3200" dirty="0"/>
              <a:t>.)’e salat ve selam ediyoruz</a:t>
            </a:r>
            <a:r>
              <a:rPr lang="tr-TR" sz="3200" dirty="0" smtClean="0"/>
              <a:t>.</a:t>
            </a:r>
          </a:p>
          <a:p>
            <a:pPr lvl="0"/>
            <a:endParaRPr lang="tr-TR" sz="3200" b="1" dirty="0" smtClean="0"/>
          </a:p>
          <a:p>
            <a:pPr algn="ctr"/>
            <a:r>
              <a:rPr lang="ar-AE" sz="3200" dirty="0" smtClean="0">
                <a:cs typeface="Emine" panose="03020400000000000000" pitchFamily="66" charset="-78"/>
              </a:rPr>
              <a:t>اِنَّ الَّذينَ قَالُوا رَبُّنَا اللّٰهُ ثُمَّ اسْتَقَامُوا تَتَنَزَّلُ عَلَيْهِمُ الْمَلٰئِكَةُ اَلَّا تَخَافُوا وَلَا تَحْزَنُوا وَاَبْشِرُوا بِالْجَنَّةِ الَّتى كُنْتُمْ تُوعَدُونَ</a:t>
            </a:r>
          </a:p>
          <a:p>
            <a:pPr algn="just"/>
            <a:r>
              <a:rPr lang="tr-TR" sz="3200" dirty="0" smtClean="0"/>
              <a:t>“Şüphesiz, </a:t>
            </a:r>
            <a:r>
              <a:rPr lang="tr-TR" sz="3200" b="1" dirty="0" smtClean="0">
                <a:solidFill>
                  <a:srgbClr val="FF0000"/>
                </a:solidFill>
              </a:rPr>
              <a:t>Rabbimiz Allah'tır deyip, sonra dosdoğru yolda yürüyenlerin üzerine melekler iner. </a:t>
            </a:r>
            <a:r>
              <a:rPr lang="tr-TR" sz="3200" dirty="0" smtClean="0"/>
              <a:t>Onlara: </a:t>
            </a:r>
            <a:r>
              <a:rPr lang="tr-TR" sz="3200" dirty="0" smtClean="0">
                <a:solidFill>
                  <a:srgbClr val="002060"/>
                </a:solidFill>
              </a:rPr>
              <a:t>Korkmayın, üzülmeyin, size </a:t>
            </a:r>
            <a:r>
              <a:rPr lang="tr-TR" sz="3200" dirty="0" err="1" smtClean="0">
                <a:solidFill>
                  <a:srgbClr val="002060"/>
                </a:solidFill>
              </a:rPr>
              <a:t>vâdolunan</a:t>
            </a:r>
            <a:r>
              <a:rPr lang="tr-TR" sz="3200" dirty="0" smtClean="0">
                <a:solidFill>
                  <a:srgbClr val="002060"/>
                </a:solidFill>
              </a:rPr>
              <a:t> cennetle sevinin! </a:t>
            </a:r>
            <a:r>
              <a:rPr lang="tr-TR" sz="3200" dirty="0" smtClean="0"/>
              <a:t>Derler”. </a:t>
            </a:r>
          </a:p>
          <a:p>
            <a:pPr algn="just"/>
            <a:r>
              <a:rPr lang="tr-TR" sz="1600" dirty="0" smtClean="0"/>
              <a:t>(</a:t>
            </a:r>
            <a:r>
              <a:rPr lang="tr-TR" sz="1600" dirty="0" err="1" smtClean="0"/>
              <a:t>Fussilet</a:t>
            </a:r>
            <a:r>
              <a:rPr lang="tr-TR" sz="1600" dirty="0" smtClean="0"/>
              <a:t> 41.30)</a:t>
            </a:r>
            <a:endParaRPr lang="tr-TR" sz="1600" dirty="0" smtClean="0">
              <a:solidFill>
                <a:srgbClr val="FF0000"/>
              </a:solidFill>
              <a:latin typeface="Times New Roman" pitchFamily="18" charset="0"/>
              <a:cs typeface="Times New Roman" pitchFamily="18" charset="0"/>
            </a:endParaRPr>
          </a:p>
        </p:txBody>
      </p:sp>
      <p:sp>
        <p:nvSpPr>
          <p:cNvPr id="4" name="2 Dikdörtgen"/>
          <p:cNvSpPr/>
          <p:nvPr/>
        </p:nvSpPr>
        <p:spPr>
          <a:xfrm>
            <a:off x="0" y="0"/>
            <a:ext cx="9144000" cy="1124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6000" b="1" dirty="0" smtClean="0">
                <a:solidFill>
                  <a:srgbClr val="002060"/>
                </a:solidFill>
                <a:latin typeface="Times New Roman" pitchFamily="18" charset="0"/>
                <a:cs typeface="Times New Roman" pitchFamily="18" charset="0"/>
              </a:rPr>
              <a:t>BAYRAMA ERİŞTİK</a:t>
            </a:r>
            <a:endParaRPr lang="tr-TR" sz="6000" b="1" dirty="0">
              <a:solidFill>
                <a:srgbClr val="002060"/>
              </a:solidFill>
            </a:endParaRPr>
          </a:p>
        </p:txBody>
      </p:sp>
    </p:spTree>
    <p:extLst>
      <p:ext uri="{BB962C8B-B14F-4D97-AF65-F5344CB8AC3E}">
        <p14:creationId xmlns:p14="http://schemas.microsoft.com/office/powerpoint/2010/main" val="419203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Dikdörtgen"/>
          <p:cNvSpPr/>
          <p:nvPr/>
        </p:nvSpPr>
        <p:spPr>
          <a:xfrm>
            <a:off x="0" y="0"/>
            <a:ext cx="9144000" cy="1196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tr-TR" sz="4400" b="1" dirty="0">
                <a:solidFill>
                  <a:schemeClr val="tx1"/>
                </a:solidFill>
              </a:rPr>
              <a:t>BAYRAM GÜNLERİ </a:t>
            </a:r>
            <a:endParaRPr lang="tr-TR" sz="4400" b="1" dirty="0" smtClean="0">
              <a:solidFill>
                <a:schemeClr val="tx1"/>
              </a:solidFill>
            </a:endParaRPr>
          </a:p>
          <a:p>
            <a:pPr algn="ctr" eaLnBrk="0" hangingPunct="0"/>
            <a:r>
              <a:rPr lang="tr-TR" sz="4400" b="1" dirty="0" smtClean="0">
                <a:solidFill>
                  <a:schemeClr val="tx1"/>
                </a:solidFill>
              </a:rPr>
              <a:t>BARIŞ </a:t>
            </a:r>
            <a:r>
              <a:rPr lang="tr-TR" sz="4400" b="1" dirty="0">
                <a:solidFill>
                  <a:schemeClr val="tx1"/>
                </a:solidFill>
              </a:rPr>
              <a:t>VE SEVİNÇ GÜNLERİDİR</a:t>
            </a:r>
            <a:endParaRPr lang="tr-TR" sz="4400" b="1" dirty="0">
              <a:solidFill>
                <a:schemeClr val="tx1"/>
              </a:solidFill>
              <a:latin typeface="Times New Roman" pitchFamily="18" charset="0"/>
              <a:cs typeface="Times New Roman" pitchFamily="18" charset="0"/>
            </a:endParaRPr>
          </a:p>
        </p:txBody>
      </p:sp>
      <p:sp>
        <p:nvSpPr>
          <p:cNvPr id="4" name="11 Çapraz Köşesi Kesik Dikdörtgen"/>
          <p:cNvSpPr/>
          <p:nvPr/>
        </p:nvSpPr>
        <p:spPr>
          <a:xfrm>
            <a:off x="1" y="1196752"/>
            <a:ext cx="9144000" cy="5472608"/>
          </a:xfrm>
          <a:prstGeom prst="snip2DiagRect">
            <a:avLst>
              <a:gd name="adj1" fmla="val 0"/>
              <a:gd name="adj2" fmla="val 535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000" b="1" dirty="0">
                <a:solidFill>
                  <a:schemeClr val="tx1"/>
                </a:solidFill>
              </a:rPr>
              <a:t>Sevgiler paylaştıkça artarken üzüntüler paylaşıldıkça azalır. Bayram vesilesiyle sevgi etrafında birleşme gayreti içerisinde olmalıyız.</a:t>
            </a:r>
          </a:p>
          <a:p>
            <a:pPr algn="just"/>
            <a:r>
              <a:rPr lang="tr-TR" sz="3600" b="1" dirty="0">
                <a:solidFill>
                  <a:srgbClr val="FF0000"/>
                </a:solidFill>
              </a:rPr>
              <a:t>“Ya </a:t>
            </a:r>
            <a:r>
              <a:rPr lang="tr-TR" sz="3600" b="1" dirty="0" err="1">
                <a:solidFill>
                  <a:srgbClr val="FF0000"/>
                </a:solidFill>
              </a:rPr>
              <a:t>Omer</a:t>
            </a:r>
            <a:r>
              <a:rPr lang="tr-TR" sz="3600" b="1" dirty="0">
                <a:solidFill>
                  <a:srgbClr val="FF0000"/>
                </a:solidFill>
              </a:rPr>
              <a:t>! Beni Bunlardan Satın Al”</a:t>
            </a:r>
          </a:p>
          <a:p>
            <a:pPr algn="just"/>
            <a:r>
              <a:rPr lang="tr-TR" sz="2000" dirty="0">
                <a:solidFill>
                  <a:schemeClr val="tx1"/>
                </a:solidFill>
              </a:rPr>
              <a:t>Hz. Peygamber ile Hz. </a:t>
            </a:r>
            <a:r>
              <a:rPr lang="tr-TR" sz="2000" dirty="0" err="1">
                <a:solidFill>
                  <a:schemeClr val="tx1"/>
                </a:solidFill>
              </a:rPr>
              <a:t>Omer</a:t>
            </a:r>
            <a:r>
              <a:rPr lang="tr-TR" sz="2000" dirty="0">
                <a:solidFill>
                  <a:schemeClr val="tx1"/>
                </a:solidFill>
              </a:rPr>
              <a:t> bir </a:t>
            </a:r>
            <a:r>
              <a:rPr lang="tr-TR" sz="2000" dirty="0" err="1">
                <a:solidFill>
                  <a:schemeClr val="tx1"/>
                </a:solidFill>
              </a:rPr>
              <a:t>gun</a:t>
            </a:r>
            <a:r>
              <a:rPr lang="tr-TR" sz="2000" dirty="0">
                <a:solidFill>
                  <a:schemeClr val="tx1"/>
                </a:solidFill>
              </a:rPr>
              <a:t> bayram meclisine giderken Medine’nin </a:t>
            </a:r>
            <a:r>
              <a:rPr lang="tr-TR" sz="2000" dirty="0" err="1">
                <a:solidFill>
                  <a:schemeClr val="tx1"/>
                </a:solidFill>
              </a:rPr>
              <a:t>cocukları</a:t>
            </a:r>
            <a:r>
              <a:rPr lang="tr-TR" sz="2000" dirty="0">
                <a:solidFill>
                  <a:schemeClr val="tx1"/>
                </a:solidFill>
              </a:rPr>
              <a:t>, </a:t>
            </a:r>
            <a:r>
              <a:rPr lang="tr-TR" sz="2000" dirty="0" err="1">
                <a:solidFill>
                  <a:schemeClr val="tx1"/>
                </a:solidFill>
              </a:rPr>
              <a:t>Rasulullah’ın</a:t>
            </a:r>
            <a:r>
              <a:rPr lang="tr-TR" sz="2000" dirty="0">
                <a:solidFill>
                  <a:schemeClr val="tx1"/>
                </a:solidFill>
              </a:rPr>
              <a:t> </a:t>
            </a:r>
            <a:r>
              <a:rPr lang="tr-TR" sz="2000" dirty="0" err="1">
                <a:solidFill>
                  <a:schemeClr val="tx1"/>
                </a:solidFill>
              </a:rPr>
              <a:t>onune</a:t>
            </a:r>
            <a:r>
              <a:rPr lang="tr-TR" sz="2000" dirty="0">
                <a:solidFill>
                  <a:schemeClr val="tx1"/>
                </a:solidFill>
              </a:rPr>
              <a:t> dikilip </a:t>
            </a:r>
            <a:r>
              <a:rPr lang="tr-TR" sz="2000" dirty="0" err="1">
                <a:solidFill>
                  <a:schemeClr val="tx1"/>
                </a:solidFill>
              </a:rPr>
              <a:t>soyle</a:t>
            </a:r>
            <a:r>
              <a:rPr lang="tr-TR" sz="2000" dirty="0">
                <a:solidFill>
                  <a:schemeClr val="tx1"/>
                </a:solidFill>
              </a:rPr>
              <a:t> dediler: “-Ey </a:t>
            </a:r>
            <a:r>
              <a:rPr lang="tr-TR" sz="2000" dirty="0" err="1">
                <a:solidFill>
                  <a:schemeClr val="tx1"/>
                </a:solidFill>
              </a:rPr>
              <a:t>Allahın</a:t>
            </a:r>
            <a:r>
              <a:rPr lang="tr-TR" sz="2000" dirty="0">
                <a:solidFill>
                  <a:schemeClr val="tx1"/>
                </a:solidFill>
              </a:rPr>
              <a:t> </a:t>
            </a:r>
            <a:r>
              <a:rPr lang="tr-TR" sz="2000" dirty="0" err="1">
                <a:solidFill>
                  <a:schemeClr val="tx1"/>
                </a:solidFill>
              </a:rPr>
              <a:t>Resulu</a:t>
            </a:r>
            <a:r>
              <a:rPr lang="tr-TR" sz="2000" dirty="0">
                <a:solidFill>
                  <a:schemeClr val="tx1"/>
                </a:solidFill>
              </a:rPr>
              <a:t> bize bayramlık ver!” deyince, Peygamberimiz bir </a:t>
            </a:r>
            <a:r>
              <a:rPr lang="tr-TR" sz="2000" dirty="0" err="1">
                <a:solidFill>
                  <a:schemeClr val="tx1"/>
                </a:solidFill>
              </a:rPr>
              <a:t>tebessumle</a:t>
            </a:r>
            <a:r>
              <a:rPr lang="tr-TR" sz="2000" dirty="0">
                <a:solidFill>
                  <a:schemeClr val="tx1"/>
                </a:solidFill>
              </a:rPr>
              <a:t>: “Ya </a:t>
            </a:r>
            <a:r>
              <a:rPr lang="tr-TR" sz="2000" dirty="0" err="1">
                <a:solidFill>
                  <a:schemeClr val="tx1"/>
                </a:solidFill>
              </a:rPr>
              <a:t>Omer</a:t>
            </a:r>
            <a:r>
              <a:rPr lang="tr-TR" sz="2000" dirty="0">
                <a:solidFill>
                  <a:schemeClr val="tx1"/>
                </a:solidFill>
              </a:rPr>
              <a:t>! Beni bunlardan satın al” deyince, Hz. </a:t>
            </a:r>
            <a:r>
              <a:rPr lang="tr-TR" sz="2000" dirty="0" err="1">
                <a:solidFill>
                  <a:schemeClr val="tx1"/>
                </a:solidFill>
              </a:rPr>
              <a:t>Omer</a:t>
            </a:r>
            <a:r>
              <a:rPr lang="tr-TR" sz="2000" dirty="0">
                <a:solidFill>
                  <a:schemeClr val="tx1"/>
                </a:solidFill>
              </a:rPr>
              <a:t> (</a:t>
            </a:r>
            <a:r>
              <a:rPr lang="tr-TR" sz="2000" dirty="0" err="1">
                <a:solidFill>
                  <a:schemeClr val="tx1"/>
                </a:solidFill>
              </a:rPr>
              <a:t>r.a</a:t>
            </a:r>
            <a:r>
              <a:rPr lang="tr-TR" sz="2000" dirty="0">
                <a:solidFill>
                  <a:schemeClr val="tx1"/>
                </a:solidFill>
              </a:rPr>
              <a:t>) </a:t>
            </a:r>
            <a:r>
              <a:rPr lang="tr-TR" sz="2000" dirty="0" err="1">
                <a:solidFill>
                  <a:schemeClr val="tx1"/>
                </a:solidFill>
              </a:rPr>
              <a:t>kostu</a:t>
            </a:r>
            <a:r>
              <a:rPr lang="tr-TR" sz="2000" dirty="0">
                <a:solidFill>
                  <a:schemeClr val="tx1"/>
                </a:solidFill>
              </a:rPr>
              <a:t>; bir </a:t>
            </a:r>
            <a:r>
              <a:rPr lang="tr-TR" sz="2000" dirty="0" err="1">
                <a:solidFill>
                  <a:schemeClr val="tx1"/>
                </a:solidFill>
              </a:rPr>
              <a:t>parca</a:t>
            </a:r>
            <a:r>
              <a:rPr lang="tr-TR" sz="2000" dirty="0">
                <a:solidFill>
                  <a:schemeClr val="tx1"/>
                </a:solidFill>
              </a:rPr>
              <a:t> et, biraz hurma ve bir miktar meyve getirip verdi. Bu </a:t>
            </a:r>
            <a:r>
              <a:rPr lang="tr-TR" sz="2000" dirty="0" err="1">
                <a:solidFill>
                  <a:schemeClr val="tx1"/>
                </a:solidFill>
              </a:rPr>
              <a:t>davranıs</a:t>
            </a:r>
            <a:r>
              <a:rPr lang="tr-TR" sz="2000" dirty="0">
                <a:solidFill>
                  <a:schemeClr val="tx1"/>
                </a:solidFill>
              </a:rPr>
              <a:t> Peygamberimizi </a:t>
            </a:r>
            <a:r>
              <a:rPr lang="tr-TR" sz="2000" dirty="0" err="1">
                <a:solidFill>
                  <a:schemeClr val="tx1"/>
                </a:solidFill>
              </a:rPr>
              <a:t>cok</a:t>
            </a:r>
            <a:r>
              <a:rPr lang="tr-TR" sz="2000" dirty="0">
                <a:solidFill>
                  <a:schemeClr val="tx1"/>
                </a:solidFill>
              </a:rPr>
              <a:t> memnun </a:t>
            </a:r>
            <a:r>
              <a:rPr lang="tr-TR" sz="2000" dirty="0" err="1">
                <a:solidFill>
                  <a:schemeClr val="tx1"/>
                </a:solidFill>
              </a:rPr>
              <a:t>etmisti</a:t>
            </a:r>
            <a:r>
              <a:rPr lang="tr-TR" sz="2000" dirty="0">
                <a:solidFill>
                  <a:schemeClr val="tx1"/>
                </a:solidFill>
              </a:rPr>
              <a:t>.</a:t>
            </a:r>
          </a:p>
          <a:p>
            <a:pPr algn="ctr"/>
            <a:r>
              <a:rPr lang="ar-AE" sz="3200" dirty="0">
                <a:solidFill>
                  <a:schemeClr val="tx1"/>
                </a:solidFill>
                <a:cs typeface="Emine" panose="03020400000000000000" pitchFamily="66" charset="-78"/>
              </a:rPr>
              <a:t>» قالَ اللَّهُ تعالى وَجَبَتْ مَحبَّتِي لِلْمُتَحَابِّينَ فيَّ ، والمُتَجالِسِينَ فيَّ ، وَالمُتَزَاوِرِينَ فيَّ ، وَالمُتَباذِ لِينَ فيَّ «</a:t>
            </a:r>
          </a:p>
          <a:p>
            <a:pPr algn="just"/>
            <a:r>
              <a:rPr lang="tr-TR" sz="2000" dirty="0">
                <a:solidFill>
                  <a:schemeClr val="tx1"/>
                </a:solidFill>
              </a:rPr>
              <a:t>“Allah Teâlâ, </a:t>
            </a:r>
            <a:r>
              <a:rPr lang="tr-TR" sz="2000" b="1" dirty="0">
                <a:solidFill>
                  <a:schemeClr val="tx1"/>
                </a:solidFill>
              </a:rPr>
              <a:t>“Sırf benim için birbirini seven, benim </a:t>
            </a:r>
            <a:r>
              <a:rPr lang="tr-TR" sz="2000" b="1" dirty="0" err="1">
                <a:solidFill>
                  <a:schemeClr val="tx1"/>
                </a:solidFill>
              </a:rPr>
              <a:t>rızâm</a:t>
            </a:r>
            <a:r>
              <a:rPr lang="tr-TR" sz="2000" b="1" dirty="0">
                <a:solidFill>
                  <a:schemeClr val="tx1"/>
                </a:solidFill>
              </a:rPr>
              <a:t> için toplanan, benim </a:t>
            </a:r>
            <a:r>
              <a:rPr lang="tr-TR" sz="2000" b="1" dirty="0" err="1">
                <a:solidFill>
                  <a:schemeClr val="tx1"/>
                </a:solidFill>
              </a:rPr>
              <a:t>rızâm</a:t>
            </a:r>
            <a:r>
              <a:rPr lang="tr-TR" sz="2000" b="1" dirty="0">
                <a:solidFill>
                  <a:schemeClr val="tx1"/>
                </a:solidFill>
              </a:rPr>
              <a:t> uğrunda birbirini ziyaret eden ve sadece benim </a:t>
            </a:r>
            <a:r>
              <a:rPr lang="tr-TR" sz="2000" b="1" dirty="0" err="1">
                <a:solidFill>
                  <a:schemeClr val="tx1"/>
                </a:solidFill>
              </a:rPr>
              <a:t>rızâm</a:t>
            </a:r>
            <a:r>
              <a:rPr lang="tr-TR" sz="2000" b="1" dirty="0">
                <a:solidFill>
                  <a:schemeClr val="tx1"/>
                </a:solidFill>
              </a:rPr>
              <a:t> için sadaka verip iyilik edenler, benim sevgimi hak ederler</a:t>
            </a:r>
            <a:r>
              <a:rPr lang="tr-TR" sz="2000" dirty="0">
                <a:solidFill>
                  <a:schemeClr val="tx1"/>
                </a:solidFill>
              </a:rPr>
              <a:t>” buyurmuştur.” </a:t>
            </a:r>
            <a:endParaRPr lang="tr-TR" sz="2000" dirty="0" smtClean="0">
              <a:solidFill>
                <a:schemeClr val="tx1"/>
              </a:solidFill>
            </a:endParaRPr>
          </a:p>
          <a:p>
            <a:pPr algn="just"/>
            <a:r>
              <a:rPr lang="tr-TR" sz="2000" dirty="0" smtClean="0">
                <a:solidFill>
                  <a:schemeClr val="tx1"/>
                </a:solidFill>
              </a:rPr>
              <a:t>(</a:t>
            </a:r>
            <a:r>
              <a:rPr lang="tr-TR" sz="2000" dirty="0" err="1" smtClean="0">
                <a:solidFill>
                  <a:schemeClr val="tx1"/>
                </a:solidFill>
              </a:rPr>
              <a:t>Riyazüss</a:t>
            </a:r>
            <a:r>
              <a:rPr lang="tr-TR" sz="2000" dirty="0" smtClean="0">
                <a:solidFill>
                  <a:schemeClr val="tx1"/>
                </a:solidFill>
              </a:rPr>
              <a:t> </a:t>
            </a:r>
            <a:r>
              <a:rPr lang="tr-TR" sz="2000" dirty="0" err="1">
                <a:solidFill>
                  <a:schemeClr val="tx1"/>
                </a:solidFill>
              </a:rPr>
              <a:t>salihin</a:t>
            </a:r>
            <a:r>
              <a:rPr lang="tr-TR" sz="2000" dirty="0">
                <a:solidFill>
                  <a:schemeClr val="tx1"/>
                </a:solidFill>
              </a:rPr>
              <a:t> 383)</a:t>
            </a:r>
            <a:endParaRPr lang="tr-TR" sz="900" dirty="0">
              <a:solidFill>
                <a:schemeClr val="tx1"/>
              </a:solidFill>
            </a:endParaRPr>
          </a:p>
        </p:txBody>
      </p:sp>
    </p:spTree>
    <p:extLst>
      <p:ext uri="{BB962C8B-B14F-4D97-AF65-F5344CB8AC3E}">
        <p14:creationId xmlns:p14="http://schemas.microsoft.com/office/powerpoint/2010/main" val="36482109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Dikdörtgen"/>
          <p:cNvSpPr/>
          <p:nvPr/>
        </p:nvSpPr>
        <p:spPr>
          <a:xfrm>
            <a:off x="179512" y="1124744"/>
            <a:ext cx="8784976" cy="5544616"/>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tr-TR" sz="3200" dirty="0">
                <a:solidFill>
                  <a:srgbClr val="FF0000"/>
                </a:solidFill>
              </a:rPr>
              <a:t>Ramazanda elde ettiğimiz güzellikleri, ibadet neşesini, iyilikleri hayatımızın her devresine taşıdığımızda hayatımız anlam bulacaktır.</a:t>
            </a:r>
          </a:p>
          <a:p>
            <a:pPr algn="just"/>
            <a:r>
              <a:rPr lang="tr-TR" sz="3200" dirty="0"/>
              <a:t>Çünkü </a:t>
            </a:r>
            <a:r>
              <a:rPr lang="tr-TR" sz="4400" dirty="0">
                <a:solidFill>
                  <a:srgbClr val="7030A0"/>
                </a:solidFill>
              </a:rPr>
              <a:t>ibadetler süreklilik ister. </a:t>
            </a:r>
            <a:endParaRPr lang="tr-TR" sz="4400" dirty="0" smtClean="0">
              <a:solidFill>
                <a:srgbClr val="7030A0"/>
              </a:solidFill>
            </a:endParaRPr>
          </a:p>
          <a:p>
            <a:pPr algn="just"/>
            <a:r>
              <a:rPr lang="tr-TR" sz="4400" b="1" dirty="0" smtClean="0">
                <a:solidFill>
                  <a:srgbClr val="7030A0"/>
                </a:solidFill>
              </a:rPr>
              <a:t>Tatili </a:t>
            </a:r>
            <a:r>
              <a:rPr lang="tr-TR" sz="4400" b="1" dirty="0">
                <a:solidFill>
                  <a:srgbClr val="7030A0"/>
                </a:solidFill>
              </a:rPr>
              <a:t>Kabul etmez. </a:t>
            </a:r>
            <a:endParaRPr lang="tr-TR" sz="4400" b="1" dirty="0" smtClean="0">
              <a:solidFill>
                <a:srgbClr val="7030A0"/>
              </a:solidFill>
            </a:endParaRPr>
          </a:p>
          <a:p>
            <a:pPr algn="just"/>
            <a:r>
              <a:rPr lang="tr-TR" sz="3200" b="1" dirty="0" smtClean="0"/>
              <a:t>Namazımız</a:t>
            </a:r>
            <a:r>
              <a:rPr lang="tr-TR" sz="3200" b="1" dirty="0"/>
              <a:t>, orucumuz, sair ibadetlerimiz her daim ve zamanda mükellefiyetimiz var olduğu, devam ettiği sürece devam eder.</a:t>
            </a:r>
            <a:endParaRPr lang="tr-TR" sz="1000" dirty="0" smtClean="0">
              <a:solidFill>
                <a:srgbClr val="FF0000"/>
              </a:solidFill>
              <a:latin typeface="Times New Roman" pitchFamily="18" charset="0"/>
              <a:cs typeface="Times New Roman" pitchFamily="18" charset="0"/>
            </a:endParaRPr>
          </a:p>
        </p:txBody>
      </p:sp>
      <p:sp>
        <p:nvSpPr>
          <p:cNvPr id="4" name="2 Dikdörtgen"/>
          <p:cNvSpPr/>
          <p:nvPr/>
        </p:nvSpPr>
        <p:spPr>
          <a:xfrm>
            <a:off x="0" y="0"/>
            <a:ext cx="9144000" cy="1124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4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BAYRAM TATİL DEĞİLDİR</a:t>
            </a:r>
            <a:endParaRPr lang="tr-TR" sz="5400"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4216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Dikdörtgen"/>
          <p:cNvSpPr/>
          <p:nvPr/>
        </p:nvSpPr>
        <p:spPr>
          <a:xfrm>
            <a:off x="0" y="0"/>
            <a:ext cx="3347865" cy="3428998"/>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tr-TR" sz="5400" b="1" dirty="0" smtClean="0">
                <a:solidFill>
                  <a:schemeClr val="tx1"/>
                </a:solidFill>
                <a:effectLst>
                  <a:outerShdw blurRad="38100" dist="38100" dir="2700000" algn="tl">
                    <a:srgbClr val="000000">
                      <a:alpha val="43137"/>
                    </a:srgbClr>
                  </a:outerShdw>
                </a:effectLst>
              </a:rPr>
              <a:t>11 AYIN SULTANI RAMAZAN</a:t>
            </a:r>
            <a:endParaRPr lang="tr-TR" sz="5400" b="1" dirty="0">
              <a:solidFill>
                <a:schemeClr val="tx1"/>
              </a:solidFill>
              <a:effectLst>
                <a:outerShdw blurRad="38100" dist="38100" dir="2700000" algn="tl">
                  <a:srgbClr val="000000">
                    <a:alpha val="43137"/>
                  </a:srgbClr>
                </a:outerShdw>
              </a:effectLst>
            </a:endParaRPr>
          </a:p>
        </p:txBody>
      </p:sp>
      <p:pic>
        <p:nvPicPr>
          <p:cNvPr id="4" name="Picture 2" descr="eski medine fotoları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21" y="3428999"/>
            <a:ext cx="9159421" cy="35004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ski medine fotoları ile ilgili gö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5" y="-25178"/>
            <a:ext cx="5796136" cy="3454178"/>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p:cNvSpPr/>
          <p:nvPr/>
        </p:nvSpPr>
        <p:spPr>
          <a:xfrm>
            <a:off x="0" y="3429000"/>
            <a:ext cx="9144000" cy="6480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b="1" dirty="0" smtClean="0"/>
              <a:t>EFENDİMİZİN HAYATINDA </a:t>
            </a:r>
            <a:r>
              <a:rPr lang="tr-TR" b="1" dirty="0"/>
              <a:t>266 GÜN </a:t>
            </a:r>
            <a:r>
              <a:rPr lang="tr-TR" b="1" dirty="0" smtClean="0"/>
              <a:t>VE BİRÇOĞU </a:t>
            </a:r>
            <a:r>
              <a:rPr lang="tr-TR" b="1" dirty="0"/>
              <a:t>CİHAD MEYDANLARINDA </a:t>
            </a:r>
            <a:r>
              <a:rPr lang="tr-TR" b="1" dirty="0" smtClean="0"/>
              <a:t>GEÇEN 9 RAMAZAN </a:t>
            </a:r>
            <a:endParaRPr lang="tr-TR" b="1" dirty="0"/>
          </a:p>
        </p:txBody>
      </p:sp>
    </p:spTree>
    <p:extLst>
      <p:ext uri="{BB962C8B-B14F-4D97-AF65-F5344CB8AC3E}">
        <p14:creationId xmlns:p14="http://schemas.microsoft.com/office/powerpoint/2010/main" val="2522071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Dikdörtgen"/>
          <p:cNvSpPr/>
          <p:nvPr/>
        </p:nvSpPr>
        <p:spPr>
          <a:xfrm>
            <a:off x="179512" y="1124744"/>
            <a:ext cx="8784976" cy="5544616"/>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lvl="0" algn="ctr"/>
            <a:r>
              <a:rPr lang="ar-AE" sz="3600" dirty="0">
                <a:solidFill>
                  <a:schemeClr val="tx1"/>
                </a:solidFill>
                <a:latin typeface="Times New Roman" pitchFamily="18" charset="0"/>
                <a:cs typeface="Emine" panose="03020400000000000000" pitchFamily="66" charset="-78"/>
              </a:rPr>
              <a:t>فَسَبِّـحْ بِحَمْدِ رَبِّكَ وَكُنْ مِنَ السَّاجِد۪ينَۙ ﴿٩٨﴾ </a:t>
            </a:r>
            <a:r>
              <a:rPr lang="ar-AE" sz="3600" dirty="0" smtClean="0">
                <a:solidFill>
                  <a:schemeClr val="tx1"/>
                </a:solidFill>
                <a:latin typeface="Times New Roman" pitchFamily="18" charset="0"/>
                <a:cs typeface="Emine" panose="03020400000000000000" pitchFamily="66" charset="-78"/>
              </a:rPr>
              <a:t>وَاعْبُدْ </a:t>
            </a:r>
            <a:r>
              <a:rPr lang="ar-AE" sz="3600" dirty="0">
                <a:solidFill>
                  <a:schemeClr val="tx1"/>
                </a:solidFill>
                <a:latin typeface="Times New Roman" pitchFamily="18" charset="0"/>
                <a:cs typeface="Emine" panose="03020400000000000000" pitchFamily="66" charset="-78"/>
              </a:rPr>
              <a:t>رَبَّكَ حَتّٰى يَأْتِيَكَ الْيَق۪ينُ ﴿٩٩﴾ </a:t>
            </a:r>
            <a:endParaRPr lang="tr-TR" sz="3600" dirty="0" smtClean="0">
              <a:solidFill>
                <a:schemeClr val="tx1"/>
              </a:solidFill>
              <a:latin typeface="Times New Roman" pitchFamily="18" charset="0"/>
              <a:cs typeface="Emine" panose="03020400000000000000" pitchFamily="66" charset="-78"/>
            </a:endParaRPr>
          </a:p>
          <a:p>
            <a:pPr lvl="0" algn="ctr"/>
            <a:r>
              <a:rPr lang="tr-TR" sz="3600" dirty="0" smtClean="0">
                <a:solidFill>
                  <a:srgbClr val="C00000"/>
                </a:solidFill>
                <a:latin typeface="Times New Roman" pitchFamily="18" charset="0"/>
                <a:cs typeface="Times New Roman" pitchFamily="18" charset="0"/>
              </a:rPr>
              <a:t>«Ama </a:t>
            </a:r>
            <a:r>
              <a:rPr lang="tr-TR" sz="3600" dirty="0">
                <a:solidFill>
                  <a:srgbClr val="C00000"/>
                </a:solidFill>
                <a:latin typeface="Times New Roman" pitchFamily="18" charset="0"/>
                <a:cs typeface="Times New Roman" pitchFamily="18" charset="0"/>
              </a:rPr>
              <a:t>sen rabbini </a:t>
            </a:r>
            <a:r>
              <a:rPr lang="tr-TR" sz="3600" dirty="0" err="1">
                <a:solidFill>
                  <a:srgbClr val="C00000"/>
                </a:solidFill>
                <a:latin typeface="Times New Roman" pitchFamily="18" charset="0"/>
                <a:cs typeface="Times New Roman" pitchFamily="18" charset="0"/>
              </a:rPr>
              <a:t>hamd</a:t>
            </a:r>
            <a:r>
              <a:rPr lang="tr-TR" sz="3600" dirty="0">
                <a:solidFill>
                  <a:srgbClr val="C00000"/>
                </a:solidFill>
                <a:latin typeface="Times New Roman" pitchFamily="18" charset="0"/>
                <a:cs typeface="Times New Roman" pitchFamily="18" charset="0"/>
              </a:rPr>
              <a:t> ile </a:t>
            </a:r>
            <a:r>
              <a:rPr lang="tr-TR" sz="3600" dirty="0" err="1">
                <a:solidFill>
                  <a:srgbClr val="C00000"/>
                </a:solidFill>
                <a:latin typeface="Times New Roman" pitchFamily="18" charset="0"/>
                <a:cs typeface="Times New Roman" pitchFamily="18" charset="0"/>
              </a:rPr>
              <a:t>tesbih</a:t>
            </a:r>
            <a:r>
              <a:rPr lang="tr-TR" sz="3600" dirty="0">
                <a:solidFill>
                  <a:srgbClr val="C00000"/>
                </a:solidFill>
                <a:latin typeface="Times New Roman" pitchFamily="18" charset="0"/>
                <a:cs typeface="Times New Roman" pitchFamily="18" charset="0"/>
              </a:rPr>
              <a:t> et, secde edenlerden ol! Kesin olan şey gelinceye kadar rabbine kulluk et</a:t>
            </a:r>
            <a:r>
              <a:rPr lang="tr-TR" sz="3600" dirty="0" smtClean="0">
                <a:solidFill>
                  <a:srgbClr val="C00000"/>
                </a:solidFill>
                <a:latin typeface="Times New Roman" pitchFamily="18" charset="0"/>
                <a:cs typeface="Times New Roman" pitchFamily="18" charset="0"/>
              </a:rPr>
              <a:t>.» </a:t>
            </a:r>
          </a:p>
          <a:p>
            <a:pPr lvl="0" algn="ctr"/>
            <a:r>
              <a:rPr lang="tr-TR" sz="2200" dirty="0" smtClean="0">
                <a:solidFill>
                  <a:srgbClr val="C00000"/>
                </a:solidFill>
                <a:latin typeface="Times New Roman" pitchFamily="18" charset="0"/>
                <a:cs typeface="Times New Roman" pitchFamily="18" charset="0"/>
              </a:rPr>
              <a:t>(</a:t>
            </a:r>
            <a:r>
              <a:rPr lang="tr-TR" sz="2200" dirty="0" err="1" smtClean="0">
                <a:solidFill>
                  <a:srgbClr val="C00000"/>
                </a:solidFill>
                <a:latin typeface="Times New Roman" pitchFamily="18" charset="0"/>
                <a:cs typeface="Times New Roman" pitchFamily="18" charset="0"/>
              </a:rPr>
              <a:t>Hicr</a:t>
            </a:r>
            <a:r>
              <a:rPr lang="tr-TR" sz="2200" dirty="0" smtClean="0">
                <a:solidFill>
                  <a:srgbClr val="C00000"/>
                </a:solidFill>
                <a:latin typeface="Times New Roman" pitchFamily="18" charset="0"/>
                <a:cs typeface="Times New Roman" pitchFamily="18" charset="0"/>
              </a:rPr>
              <a:t> 99)</a:t>
            </a:r>
            <a:endParaRPr lang="tr-TR" sz="2200" dirty="0" smtClean="0">
              <a:solidFill>
                <a:srgbClr val="7030A0"/>
              </a:solidFill>
              <a:latin typeface="Times New Roman" pitchFamily="18" charset="0"/>
              <a:cs typeface="Times New Roman" pitchFamily="18" charset="0"/>
            </a:endParaRPr>
          </a:p>
        </p:txBody>
      </p:sp>
      <p:sp>
        <p:nvSpPr>
          <p:cNvPr id="3" name="2 Dikdörtgen"/>
          <p:cNvSpPr/>
          <p:nvPr/>
        </p:nvSpPr>
        <p:spPr>
          <a:xfrm>
            <a:off x="0" y="0"/>
            <a:ext cx="9144000" cy="1124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800"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ÖMÜR BOYU</a:t>
            </a:r>
            <a:endParaRPr lang="tr-TR" sz="8800"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4757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idris\Desktop\2016 Ramazan\kadir-gecesi-nasil-anlasil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7713"/>
          </a:xfrm>
          <a:prstGeom prst="rect">
            <a:avLst/>
          </a:prstGeom>
          <a:noFill/>
          <a:extLst>
            <a:ext uri="{909E8E84-426E-40DD-AFC4-6F175D3DCCD1}">
              <a14:hiddenFill xmlns:a14="http://schemas.microsoft.com/office/drawing/2010/main">
                <a:solidFill>
                  <a:srgbClr val="FFFFFF"/>
                </a:solidFill>
              </a14:hiddenFill>
            </a:ext>
          </a:extLst>
        </p:spPr>
      </p:pic>
      <p:sp>
        <p:nvSpPr>
          <p:cNvPr id="13" name="12 Dikdörtgen"/>
          <p:cNvSpPr/>
          <p:nvPr/>
        </p:nvSpPr>
        <p:spPr>
          <a:xfrm>
            <a:off x="0" y="44624"/>
            <a:ext cx="9144000" cy="2088232"/>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3200" b="1" dirty="0" smtClean="0">
                <a:solidFill>
                  <a:schemeClr val="tx1"/>
                </a:solidFill>
                <a:latin typeface="Times New Roman" pitchFamily="18" charset="0"/>
                <a:cs typeface="Times New Roman" pitchFamily="18" charset="0"/>
              </a:rPr>
              <a:t>“</a:t>
            </a:r>
            <a:r>
              <a:rPr lang="tr-TR" sz="6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Vivaldi" panose="03020602050506090804" pitchFamily="66" charset="0"/>
                <a:cs typeface="Times New Roman" pitchFamily="18" charset="0"/>
              </a:rPr>
              <a:t>Dünyası Ramazan Olanın Ahireti Bayram Olur</a:t>
            </a:r>
            <a:r>
              <a:rPr lang="tr-TR" sz="4000" b="1" dirty="0" smtClean="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35917586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islamveihsan.com/wp-content/uploads/2014/07/kadir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12 Dikdörtgen"/>
          <p:cNvSpPr/>
          <p:nvPr/>
        </p:nvSpPr>
        <p:spPr>
          <a:xfrm>
            <a:off x="215516" y="476672"/>
            <a:ext cx="8712968" cy="4824536"/>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0" anchor="ctr"/>
          <a:lstStyle/>
          <a:p>
            <a:pPr algn="just"/>
            <a:r>
              <a:rPr lang="tr-TR" sz="8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Vivaldi" panose="03020602050506090804" pitchFamily="66" charset="0"/>
              </a:rPr>
              <a:t>Ramazan</a:t>
            </a:r>
            <a:endParaRPr lang="tr-TR" sz="8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Vivaldi" panose="03020602050506090804" pitchFamily="66" charset="0"/>
            </a:endParaRPr>
          </a:p>
          <a:p>
            <a:pPr marL="342900" lvl="0" indent="-342900" algn="just">
              <a:buFont typeface="Wingdings" panose="05000000000000000000" pitchFamily="2" charset="2"/>
              <a:buChar char="q"/>
            </a:pPr>
            <a:r>
              <a:rPr lang="tr-TR"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İbadetlerle bir ay Mevla’sına yaklaşanların, </a:t>
            </a:r>
          </a:p>
          <a:p>
            <a:pPr marL="342900" lvl="0" indent="-342900" algn="just">
              <a:buFont typeface="Wingdings" panose="05000000000000000000" pitchFamily="2" charset="2"/>
              <a:buChar char="q"/>
            </a:pPr>
            <a:r>
              <a:rPr lang="tr-TR"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Dili damağı Allah için kuruyanların, </a:t>
            </a:r>
          </a:p>
          <a:p>
            <a:pPr marL="342900" lvl="0" indent="-342900" algn="just">
              <a:buFont typeface="Wingdings" panose="05000000000000000000" pitchFamily="2" charset="2"/>
              <a:buChar char="q"/>
            </a:pPr>
            <a:r>
              <a:rPr lang="tr-TR"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Yetim</a:t>
            </a:r>
            <a:r>
              <a:rPr lang="tr-TR"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kimsesiz ve öksüzleri görüp gözetenlerin, </a:t>
            </a:r>
          </a:p>
          <a:p>
            <a:pPr marL="342900" lvl="0" indent="-342900" algn="just">
              <a:buFont typeface="Wingdings" panose="05000000000000000000" pitchFamily="2" charset="2"/>
              <a:buChar char="q"/>
            </a:pPr>
            <a:r>
              <a:rPr lang="tr-TR"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Çocuklara ramazan sevincini aşılayanların, </a:t>
            </a:r>
          </a:p>
          <a:p>
            <a:pPr marL="342900" lvl="0" indent="-342900" algn="just">
              <a:buFont typeface="Wingdings" panose="05000000000000000000" pitchFamily="2" charset="2"/>
              <a:buChar char="q"/>
            </a:pPr>
            <a:r>
              <a:rPr lang="tr-TR" sz="28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Ramazanı, </a:t>
            </a:r>
            <a:r>
              <a:rPr lang="tr-TR" sz="28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ramazan </a:t>
            </a:r>
            <a:r>
              <a:rPr lang="tr-TR" sz="28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neşesi </a:t>
            </a:r>
            <a:r>
              <a:rPr lang="tr-TR" sz="28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içerisinde yaşayanların </a:t>
            </a:r>
            <a:endParaRPr lang="tr-TR" sz="28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a:p>
            <a:pPr lvl="0" algn="r"/>
            <a:r>
              <a:rPr lang="tr-TR" sz="7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Vivaldi" panose="03020602050506090804" pitchFamily="66" charset="0"/>
              </a:rPr>
              <a:t>Bayramıdır</a:t>
            </a:r>
            <a:r>
              <a:rPr lang="tr-TR" sz="7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Vivaldi" panose="03020602050506090804" pitchFamily="66" charset="0"/>
              </a:rPr>
              <a:t>. </a:t>
            </a:r>
            <a:endParaRPr lang="tr-TR"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Vivaldi" panose="03020602050506090804" pitchFamily="66" charset="0"/>
            </a:endParaRPr>
          </a:p>
        </p:txBody>
      </p:sp>
    </p:spTree>
    <p:extLst>
      <p:ext uri="{BB962C8B-B14F-4D97-AF65-F5344CB8AC3E}">
        <p14:creationId xmlns:p14="http://schemas.microsoft.com/office/powerpoint/2010/main" val="19072978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http://www.mescidkur.com/images/o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129" y="1162634"/>
            <a:ext cx="3202961" cy="5794758"/>
          </a:xfrm>
          <a:prstGeom prst="rect">
            <a:avLst/>
          </a:prstGeom>
          <a:noFill/>
          <a:extLst>
            <a:ext uri="{909E8E84-426E-40DD-AFC4-6F175D3DCCD1}">
              <a14:hiddenFill xmlns:a14="http://schemas.microsoft.com/office/drawing/2010/main">
                <a:solidFill>
                  <a:srgbClr val="FFFFFF"/>
                </a:solidFill>
              </a14:hiddenFill>
            </a:ext>
          </a:extLst>
        </p:spPr>
      </p:pic>
      <p:sp>
        <p:nvSpPr>
          <p:cNvPr id="4" name="3 Yuvarlatılmış Çapraz Köşeli Dikdörtgen"/>
          <p:cNvSpPr/>
          <p:nvPr/>
        </p:nvSpPr>
        <p:spPr>
          <a:xfrm>
            <a:off x="395536" y="877217"/>
            <a:ext cx="8676456" cy="3991943"/>
          </a:xfrm>
          <a:prstGeom prst="round2DiagRect">
            <a:avLst>
              <a:gd name="adj1" fmla="val 0"/>
              <a:gd name="adj2" fmla="val 0"/>
            </a:avLst>
          </a:prstGeom>
          <a:solidFill>
            <a:schemeClr val="accent6">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rtl="1">
              <a:defRPr/>
            </a:pPr>
            <a:r>
              <a:rPr lang="ar-AE" sz="3600" dirty="0">
                <a:solidFill>
                  <a:schemeClr val="bg1"/>
                </a:solidFill>
                <a:latin typeface="HASENAT" panose="01000600020000020003" pitchFamily="2" charset="-78"/>
                <a:cs typeface="HASENAT" panose="01000600020000020003" pitchFamily="2" charset="-78"/>
              </a:rPr>
              <a:t>رَغِمَ اَنْفُ رَجُلٍ دَخَلَ عَلَيْهِ رَمَضَانُ ثُمَّ انْسَلَخَ قَبْلَ اَنْ يُغْفَرَ </a:t>
            </a:r>
            <a:r>
              <a:rPr lang="ar-AE" sz="3600" dirty="0" smtClean="0">
                <a:solidFill>
                  <a:schemeClr val="bg1"/>
                </a:solidFill>
                <a:latin typeface="HASENAT" panose="01000600020000020003" pitchFamily="2" charset="-78"/>
                <a:cs typeface="HASENAT" panose="01000600020000020003" pitchFamily="2" charset="-78"/>
              </a:rPr>
              <a:t>لَهُ</a:t>
            </a:r>
            <a:endParaRPr lang="ar-AE" sz="3600" dirty="0">
              <a:solidFill>
                <a:schemeClr val="bg1"/>
              </a:solidFill>
            </a:endParaRPr>
          </a:p>
          <a:p>
            <a:pPr algn="r" fontAlgn="auto">
              <a:spcBef>
                <a:spcPts val="0"/>
              </a:spcBef>
              <a:spcAft>
                <a:spcPts val="0"/>
              </a:spcAft>
              <a:defRPr/>
            </a:pPr>
            <a:r>
              <a:rPr lang="tr-TR" sz="2000" dirty="0" smtClean="0">
                <a:solidFill>
                  <a:schemeClr val="bg1"/>
                </a:solidFill>
              </a:rPr>
              <a:t>Peygamber </a:t>
            </a:r>
            <a:r>
              <a:rPr lang="tr-TR" sz="2000" dirty="0">
                <a:solidFill>
                  <a:schemeClr val="bg1"/>
                </a:solidFill>
              </a:rPr>
              <a:t>(s.a.v) şöyle buyurdu: </a:t>
            </a:r>
            <a:endParaRPr lang="tr-TR" sz="1600" b="1" dirty="0">
              <a:solidFill>
                <a:schemeClr val="bg1"/>
              </a:solidFill>
            </a:endParaRPr>
          </a:p>
          <a:p>
            <a:pPr algn="r" fontAlgn="auto">
              <a:spcBef>
                <a:spcPts val="0"/>
              </a:spcBef>
              <a:spcAft>
                <a:spcPts val="0"/>
              </a:spcAft>
              <a:defRPr/>
            </a:pPr>
            <a:r>
              <a:rPr lang="tr-TR" sz="4800" b="1" dirty="0" smtClean="0">
                <a:solidFill>
                  <a:srgbClr val="92D050"/>
                </a:solidFill>
                <a:effectLst>
                  <a:outerShdw blurRad="38100" dist="38100" dir="2700000" algn="tl">
                    <a:srgbClr val="000000">
                      <a:alpha val="43137"/>
                    </a:srgbClr>
                  </a:outerShdw>
                </a:effectLst>
              </a:rPr>
              <a:t>“</a:t>
            </a:r>
            <a:r>
              <a:rPr lang="tr-TR" sz="4800" b="1" dirty="0">
                <a:solidFill>
                  <a:srgbClr val="92D050"/>
                </a:solidFill>
                <a:effectLst>
                  <a:outerShdw blurRad="38100" dist="38100" dir="2700000" algn="tl">
                    <a:srgbClr val="000000">
                      <a:alpha val="43137"/>
                    </a:srgbClr>
                  </a:outerShdw>
                </a:effectLst>
              </a:rPr>
              <a:t>Ramazan’ı yaşadığı halde </a:t>
            </a:r>
            <a:endParaRPr lang="tr-TR" sz="4800" b="1" dirty="0" smtClean="0">
              <a:solidFill>
                <a:srgbClr val="92D050"/>
              </a:solidFill>
              <a:effectLst>
                <a:outerShdw blurRad="38100" dist="38100" dir="2700000" algn="tl">
                  <a:srgbClr val="000000">
                    <a:alpha val="43137"/>
                  </a:srgbClr>
                </a:outerShdw>
              </a:effectLst>
            </a:endParaRPr>
          </a:p>
          <a:p>
            <a:pPr algn="r" fontAlgn="auto">
              <a:spcBef>
                <a:spcPts val="0"/>
              </a:spcBef>
              <a:spcAft>
                <a:spcPts val="0"/>
              </a:spcAft>
              <a:defRPr/>
            </a:pPr>
            <a:r>
              <a:rPr lang="tr-TR" sz="3200" b="1" dirty="0" smtClean="0">
                <a:solidFill>
                  <a:srgbClr val="FFFF00"/>
                </a:solidFill>
                <a:effectLst>
                  <a:outerShdw blurRad="38100" dist="38100" dir="2700000" algn="tl">
                    <a:srgbClr val="000000">
                      <a:alpha val="43137"/>
                    </a:srgbClr>
                  </a:outerShdw>
                </a:effectLst>
              </a:rPr>
              <a:t>günahlarını </a:t>
            </a:r>
            <a:r>
              <a:rPr lang="tr-TR" sz="3200" b="1" dirty="0">
                <a:solidFill>
                  <a:srgbClr val="FFFF00"/>
                </a:solidFill>
                <a:effectLst>
                  <a:outerShdw blurRad="38100" dist="38100" dir="2700000" algn="tl">
                    <a:srgbClr val="000000">
                      <a:alpha val="43137"/>
                    </a:srgbClr>
                  </a:outerShdw>
                </a:effectLst>
              </a:rPr>
              <a:t>bağışlatamayan kimsenin </a:t>
            </a:r>
            <a:endParaRPr lang="tr-TR" sz="3200" b="1" dirty="0" smtClean="0">
              <a:solidFill>
                <a:srgbClr val="FFFF00"/>
              </a:solidFill>
              <a:effectLst>
                <a:outerShdw blurRad="38100" dist="38100" dir="2700000" algn="tl">
                  <a:srgbClr val="000000">
                    <a:alpha val="43137"/>
                  </a:srgbClr>
                </a:outerShdw>
              </a:effectLst>
            </a:endParaRPr>
          </a:p>
          <a:p>
            <a:pPr algn="r" fontAlgn="auto">
              <a:spcBef>
                <a:spcPts val="0"/>
              </a:spcBef>
              <a:spcAft>
                <a:spcPts val="0"/>
              </a:spcAft>
              <a:defRPr/>
            </a:pPr>
            <a:r>
              <a:rPr lang="tr-TR" sz="4800" b="1" dirty="0" smtClean="0">
                <a:solidFill>
                  <a:srgbClr val="FF0000"/>
                </a:solidFill>
                <a:effectLst>
                  <a:outerShdw blurRad="38100" dist="38100" dir="2700000" algn="tl">
                    <a:srgbClr val="000000">
                      <a:alpha val="43137"/>
                    </a:srgbClr>
                  </a:outerShdw>
                </a:effectLst>
              </a:rPr>
              <a:t>burnu </a:t>
            </a:r>
            <a:r>
              <a:rPr lang="tr-TR" sz="4800" b="1" dirty="0">
                <a:solidFill>
                  <a:srgbClr val="FF0000"/>
                </a:solidFill>
                <a:effectLst>
                  <a:outerShdw blurRad="38100" dist="38100" dir="2700000" algn="tl">
                    <a:srgbClr val="000000">
                      <a:alpha val="43137"/>
                    </a:srgbClr>
                  </a:outerShdw>
                </a:effectLst>
              </a:rPr>
              <a:t>yerde sürünsün</a:t>
            </a:r>
            <a:r>
              <a:rPr lang="tr-TR" sz="4800" b="1" dirty="0" smtClean="0">
                <a:solidFill>
                  <a:srgbClr val="FF0000"/>
                </a:solidFill>
                <a:effectLst>
                  <a:outerShdw blurRad="38100" dist="38100" dir="2700000" algn="tl">
                    <a:srgbClr val="000000">
                      <a:alpha val="43137"/>
                    </a:srgbClr>
                  </a:outerShdw>
                </a:effectLst>
              </a:rPr>
              <a:t>!”</a:t>
            </a:r>
          </a:p>
          <a:p>
            <a:pPr algn="r" fontAlgn="auto">
              <a:spcBef>
                <a:spcPts val="0"/>
              </a:spcBef>
              <a:spcAft>
                <a:spcPts val="0"/>
              </a:spcAft>
              <a:defRPr/>
            </a:pPr>
            <a:r>
              <a:rPr lang="tr-TR" sz="1100" b="1" dirty="0" smtClean="0">
                <a:solidFill>
                  <a:schemeClr val="bg1"/>
                </a:solidFill>
              </a:rPr>
              <a:t>(</a:t>
            </a:r>
            <a:r>
              <a:rPr lang="tr-TR" sz="1100" b="1" dirty="0" err="1">
                <a:solidFill>
                  <a:schemeClr val="bg1"/>
                </a:solidFill>
              </a:rPr>
              <a:t>Tirmizi</a:t>
            </a:r>
            <a:r>
              <a:rPr lang="tr-TR" sz="1100" b="1" dirty="0">
                <a:solidFill>
                  <a:schemeClr val="bg1"/>
                </a:solidFill>
              </a:rPr>
              <a:t>, </a:t>
            </a:r>
            <a:r>
              <a:rPr lang="tr-TR" sz="1100" b="1" dirty="0" err="1">
                <a:solidFill>
                  <a:schemeClr val="bg1"/>
                </a:solidFill>
              </a:rPr>
              <a:t>Deavat</a:t>
            </a:r>
            <a:r>
              <a:rPr lang="tr-TR" sz="1100" b="1" dirty="0">
                <a:solidFill>
                  <a:schemeClr val="bg1"/>
                </a:solidFill>
              </a:rPr>
              <a:t>, 100)</a:t>
            </a:r>
            <a:endParaRPr lang="tr-TR" sz="1100" dirty="0">
              <a:solidFill>
                <a:schemeClr val="bg1"/>
              </a:solidFill>
            </a:endParaRPr>
          </a:p>
        </p:txBody>
      </p:sp>
      <p:sp>
        <p:nvSpPr>
          <p:cNvPr id="6" name="4 Dikdörtgen"/>
          <p:cNvSpPr/>
          <p:nvPr/>
        </p:nvSpPr>
        <p:spPr>
          <a:xfrm>
            <a:off x="0" y="44624"/>
            <a:ext cx="9144000"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tr-TR" sz="28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RAMAZAN’I İHYA VE TEVBE EDEREK GÜNAHLARIMIZDAN ARINDIK</a:t>
            </a:r>
            <a:endParaRPr lang="tr-TR"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6459858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Yuvarlatılmış Çapraz Köşeli Dikdörtgen"/>
          <p:cNvSpPr/>
          <p:nvPr/>
        </p:nvSpPr>
        <p:spPr>
          <a:xfrm>
            <a:off x="179512" y="1165249"/>
            <a:ext cx="8964488" cy="5432103"/>
          </a:xfrm>
          <a:prstGeom prst="round2DiagRect">
            <a:avLst>
              <a:gd name="adj1" fmla="val 0"/>
              <a:gd name="adj2" fmla="val 0"/>
            </a:avLst>
          </a:prstGeom>
          <a:solidFill>
            <a:schemeClr val="accent6">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just" fontAlgn="auto">
              <a:spcBef>
                <a:spcPts val="0"/>
              </a:spcBef>
              <a:spcAft>
                <a:spcPts val="0"/>
              </a:spcAft>
              <a:buFont typeface="Arial" panose="020B0604020202020204" pitchFamily="34" charset="0"/>
              <a:buChar char="•"/>
              <a:defRPr/>
            </a:pPr>
            <a:r>
              <a:rPr lang="tr-TR" sz="2100" dirty="0" smtClean="0">
                <a:solidFill>
                  <a:schemeClr val="tx1"/>
                </a:solidFill>
              </a:rPr>
              <a:t>Nefsine yenik düşenlere</a:t>
            </a:r>
          </a:p>
          <a:p>
            <a:pPr marL="342900" indent="-342900" algn="just" fontAlgn="auto">
              <a:spcBef>
                <a:spcPts val="0"/>
              </a:spcBef>
              <a:spcAft>
                <a:spcPts val="0"/>
              </a:spcAft>
              <a:buFont typeface="Arial" panose="020B0604020202020204" pitchFamily="34" charset="0"/>
              <a:buChar char="•"/>
              <a:defRPr/>
            </a:pPr>
            <a:r>
              <a:rPr lang="tr-TR" sz="2100" dirty="0" smtClean="0">
                <a:solidFill>
                  <a:srgbClr val="FF0000"/>
                </a:solidFill>
              </a:rPr>
              <a:t>Dünya heves ve arzularına kapılıp </a:t>
            </a:r>
            <a:r>
              <a:rPr lang="tr-TR" sz="2100" dirty="0">
                <a:solidFill>
                  <a:srgbClr val="FF0000"/>
                </a:solidFill>
              </a:rPr>
              <a:t>R</a:t>
            </a:r>
            <a:r>
              <a:rPr lang="tr-TR" sz="2100" dirty="0" smtClean="0">
                <a:solidFill>
                  <a:srgbClr val="FF0000"/>
                </a:solidFill>
              </a:rPr>
              <a:t>amazanı değerlendiremeyenlere</a:t>
            </a:r>
          </a:p>
          <a:p>
            <a:pPr marL="342900" indent="-342900" algn="just" fontAlgn="auto">
              <a:spcBef>
                <a:spcPts val="0"/>
              </a:spcBef>
              <a:spcAft>
                <a:spcPts val="0"/>
              </a:spcAft>
              <a:buFont typeface="Arial" panose="020B0604020202020204" pitchFamily="34" charset="0"/>
              <a:buChar char="•"/>
              <a:defRPr/>
            </a:pPr>
            <a:r>
              <a:rPr lang="tr-TR" sz="2100" dirty="0" smtClean="0">
                <a:solidFill>
                  <a:schemeClr val="tx1"/>
                </a:solidFill>
              </a:rPr>
              <a:t>Şeytana yakasını kaptırıp rabbine boyun bükemeyenlere</a:t>
            </a:r>
          </a:p>
          <a:p>
            <a:pPr marL="342900" indent="-342900" algn="just" fontAlgn="auto">
              <a:spcBef>
                <a:spcPts val="0"/>
              </a:spcBef>
              <a:spcAft>
                <a:spcPts val="0"/>
              </a:spcAft>
              <a:buFont typeface="Arial" panose="020B0604020202020204" pitchFamily="34" charset="0"/>
              <a:buChar char="•"/>
              <a:defRPr/>
            </a:pPr>
            <a:r>
              <a:rPr lang="tr-TR" sz="2100" dirty="0" smtClean="0">
                <a:solidFill>
                  <a:srgbClr val="FF0000"/>
                </a:solidFill>
              </a:rPr>
              <a:t>Günahların pençesinden kurtulup Rabbin divanına varamayanlara</a:t>
            </a:r>
          </a:p>
          <a:p>
            <a:pPr marL="342900" indent="-342900" algn="just" fontAlgn="auto">
              <a:spcBef>
                <a:spcPts val="0"/>
              </a:spcBef>
              <a:spcAft>
                <a:spcPts val="0"/>
              </a:spcAft>
              <a:buFont typeface="Arial" panose="020B0604020202020204" pitchFamily="34" charset="0"/>
              <a:buChar char="•"/>
              <a:defRPr/>
            </a:pPr>
            <a:r>
              <a:rPr lang="tr-TR" sz="2100" dirty="0" smtClean="0">
                <a:solidFill>
                  <a:schemeClr val="tx1"/>
                </a:solidFill>
              </a:rPr>
              <a:t>Düşmanlığı dostluğa dönüştüremeyenlere</a:t>
            </a:r>
          </a:p>
          <a:p>
            <a:pPr marL="342900" indent="-342900" algn="just" fontAlgn="auto">
              <a:spcBef>
                <a:spcPts val="0"/>
              </a:spcBef>
              <a:spcAft>
                <a:spcPts val="0"/>
              </a:spcAft>
              <a:buFont typeface="Arial" panose="020B0604020202020204" pitchFamily="34" charset="0"/>
              <a:buChar char="•"/>
              <a:defRPr/>
            </a:pPr>
            <a:r>
              <a:rPr lang="tr-TR" sz="2100" dirty="0" smtClean="0">
                <a:solidFill>
                  <a:srgbClr val="FF0000"/>
                </a:solidFill>
              </a:rPr>
              <a:t>Malını her türlü kirden, haramdan, faizden arındırıp temizlemeyenlere</a:t>
            </a:r>
          </a:p>
          <a:p>
            <a:pPr marL="342900" indent="-342900" algn="just" fontAlgn="auto">
              <a:spcBef>
                <a:spcPts val="0"/>
              </a:spcBef>
              <a:spcAft>
                <a:spcPts val="0"/>
              </a:spcAft>
              <a:buFont typeface="Arial" panose="020B0604020202020204" pitchFamily="34" charset="0"/>
              <a:buChar char="•"/>
              <a:defRPr/>
            </a:pPr>
            <a:r>
              <a:rPr lang="tr-TR" sz="2100" dirty="0" smtClean="0">
                <a:solidFill>
                  <a:schemeClr val="tx1"/>
                </a:solidFill>
              </a:rPr>
              <a:t>Zenginliğinin şükrünü eda edemeyip malının hırsına yenik düşenlere </a:t>
            </a:r>
          </a:p>
          <a:p>
            <a:pPr marL="342900" indent="-342900" algn="just" fontAlgn="auto">
              <a:spcBef>
                <a:spcPts val="0"/>
              </a:spcBef>
              <a:spcAft>
                <a:spcPts val="0"/>
              </a:spcAft>
              <a:buFont typeface="Arial" panose="020B0604020202020204" pitchFamily="34" charset="0"/>
              <a:buChar char="•"/>
              <a:defRPr/>
            </a:pPr>
            <a:r>
              <a:rPr lang="tr-TR" sz="2100" dirty="0" smtClean="0">
                <a:solidFill>
                  <a:srgbClr val="FF0000"/>
                </a:solidFill>
              </a:rPr>
              <a:t>Kötü huylarını, zararlı alışkanlıklarını terk edemeyenlere </a:t>
            </a:r>
          </a:p>
          <a:p>
            <a:pPr marL="342900" indent="-342900" algn="just" fontAlgn="auto">
              <a:spcBef>
                <a:spcPts val="0"/>
              </a:spcBef>
              <a:spcAft>
                <a:spcPts val="0"/>
              </a:spcAft>
              <a:buFont typeface="Arial" panose="020B0604020202020204" pitchFamily="34" charset="0"/>
              <a:buChar char="•"/>
              <a:defRPr/>
            </a:pPr>
            <a:r>
              <a:rPr lang="tr-TR" sz="2100" dirty="0" smtClean="0">
                <a:solidFill>
                  <a:schemeClr val="tx1"/>
                </a:solidFill>
              </a:rPr>
              <a:t>Kardeşlik bağlarını güçlendiremeyenlere, sorumluluklarını hatırlayamayanlara</a:t>
            </a:r>
          </a:p>
          <a:p>
            <a:pPr marL="342900" indent="-342900" algn="just" fontAlgn="auto">
              <a:spcBef>
                <a:spcPts val="0"/>
              </a:spcBef>
              <a:spcAft>
                <a:spcPts val="0"/>
              </a:spcAft>
              <a:buFont typeface="Arial" panose="020B0604020202020204" pitchFamily="34" charset="0"/>
              <a:buChar char="•"/>
              <a:defRPr/>
            </a:pPr>
            <a:r>
              <a:rPr lang="tr-TR" sz="2100" dirty="0" smtClean="0">
                <a:solidFill>
                  <a:schemeClr val="tx1"/>
                </a:solidFill>
              </a:rPr>
              <a:t>Güzel ahlâkı, erdem ve fazileti şiar edinip kurtulma gayretinde olmayanlara</a:t>
            </a:r>
          </a:p>
          <a:p>
            <a:pPr marL="342900" indent="-342900" algn="just" fontAlgn="auto">
              <a:spcBef>
                <a:spcPts val="0"/>
              </a:spcBef>
              <a:spcAft>
                <a:spcPts val="0"/>
              </a:spcAft>
              <a:buFont typeface="Arial" panose="020B0604020202020204" pitchFamily="34" charset="0"/>
              <a:buChar char="•"/>
              <a:defRPr/>
            </a:pPr>
            <a:r>
              <a:rPr lang="tr-TR" sz="2100" dirty="0" smtClean="0">
                <a:solidFill>
                  <a:srgbClr val="FF0000"/>
                </a:solidFill>
              </a:rPr>
              <a:t>Fitne, </a:t>
            </a:r>
            <a:r>
              <a:rPr lang="tr-TR" sz="2100" dirty="0" err="1" smtClean="0">
                <a:solidFill>
                  <a:srgbClr val="FF0000"/>
                </a:solidFill>
              </a:rPr>
              <a:t>fesad</a:t>
            </a:r>
            <a:r>
              <a:rPr lang="tr-TR" sz="2100" dirty="0" smtClean="0">
                <a:solidFill>
                  <a:srgbClr val="FF0000"/>
                </a:solidFill>
              </a:rPr>
              <a:t>, gıybet, </a:t>
            </a:r>
            <a:r>
              <a:rPr lang="tr-TR" sz="2100" dirty="0">
                <a:solidFill>
                  <a:srgbClr val="FF0000"/>
                </a:solidFill>
              </a:rPr>
              <a:t>dedikodu</a:t>
            </a:r>
            <a:r>
              <a:rPr lang="tr-TR" sz="2100" dirty="0" smtClean="0">
                <a:solidFill>
                  <a:srgbClr val="FF0000"/>
                </a:solidFill>
              </a:rPr>
              <a:t>, yalan, iftira </a:t>
            </a:r>
            <a:r>
              <a:rPr lang="tr-TR" sz="2100" dirty="0" err="1" smtClean="0">
                <a:solidFill>
                  <a:srgbClr val="FF0000"/>
                </a:solidFill>
              </a:rPr>
              <a:t>vb</a:t>
            </a:r>
            <a:r>
              <a:rPr lang="tr-TR" sz="2100" dirty="0" smtClean="0">
                <a:solidFill>
                  <a:srgbClr val="FF0000"/>
                </a:solidFill>
              </a:rPr>
              <a:t> dilinin afatlarından kurtulamayanlara</a:t>
            </a:r>
          </a:p>
          <a:p>
            <a:pPr marL="342900" indent="-342900" algn="just" fontAlgn="auto">
              <a:spcBef>
                <a:spcPts val="0"/>
              </a:spcBef>
              <a:spcAft>
                <a:spcPts val="0"/>
              </a:spcAft>
              <a:buFont typeface="Arial" panose="020B0604020202020204" pitchFamily="34" charset="0"/>
              <a:buChar char="•"/>
              <a:defRPr/>
            </a:pPr>
            <a:r>
              <a:rPr lang="tr-TR" sz="2100" dirty="0" smtClean="0">
                <a:solidFill>
                  <a:schemeClr val="tx1"/>
                </a:solidFill>
              </a:rPr>
              <a:t>Hak sahiplerine gönül hoşluğu içerisinde ulaşamayıp sırtına yükler almaya devam edenlere</a:t>
            </a:r>
          </a:p>
          <a:p>
            <a:pPr marL="342900" indent="-342900" algn="just" fontAlgn="auto">
              <a:spcBef>
                <a:spcPts val="0"/>
              </a:spcBef>
              <a:spcAft>
                <a:spcPts val="0"/>
              </a:spcAft>
              <a:buFont typeface="Arial" panose="020B0604020202020204" pitchFamily="34" charset="0"/>
              <a:buChar char="•"/>
              <a:defRPr/>
            </a:pPr>
            <a:r>
              <a:rPr lang="tr-TR" sz="2100" dirty="0" smtClean="0">
                <a:solidFill>
                  <a:srgbClr val="FF0000"/>
                </a:solidFill>
              </a:rPr>
              <a:t>Ramazanın feyzinden, bereketinden istifade edemeyenlere </a:t>
            </a:r>
          </a:p>
        </p:txBody>
      </p:sp>
      <p:sp>
        <p:nvSpPr>
          <p:cNvPr id="5" name="4 Dikdörtgen"/>
          <p:cNvSpPr/>
          <p:nvPr/>
        </p:nvSpPr>
        <p:spPr>
          <a:xfrm>
            <a:off x="35496" y="0"/>
            <a:ext cx="9108504" cy="11626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tr-TR" sz="5400" b="1" dirty="0" smtClean="0">
                <a:solidFill>
                  <a:schemeClr val="tx1"/>
                </a:solidFill>
                <a:effectLst>
                  <a:outerShdw blurRad="38100" dist="38100" dir="2700000" algn="tl">
                    <a:srgbClr val="000000">
                      <a:alpha val="43137"/>
                    </a:srgbClr>
                  </a:outerShdw>
                </a:effectLst>
              </a:rPr>
              <a:t>YAZIK OLDU BU RAMAZAN’DA </a:t>
            </a:r>
            <a:endParaRPr lang="tr-TR" sz="54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975520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 name="Picture 10" descr="http://www.nurnet.org/wp-content/uploads/2013/07/sirat-koprusu-uzerindeki-ad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5" y="1052736"/>
            <a:ext cx="9176455" cy="5805264"/>
          </a:xfrm>
          <a:prstGeom prst="rect">
            <a:avLst/>
          </a:prstGeom>
          <a:noFill/>
          <a:extLst>
            <a:ext uri="{909E8E84-426E-40DD-AFC4-6F175D3DCCD1}">
              <a14:hiddenFill xmlns:a14="http://schemas.microsoft.com/office/drawing/2010/main">
                <a:solidFill>
                  <a:srgbClr val="FFFFFF"/>
                </a:solidFill>
              </a14:hiddenFill>
            </a:ext>
          </a:extLst>
        </p:spPr>
      </p:pic>
      <p:sp>
        <p:nvSpPr>
          <p:cNvPr id="5" name="4 Dikdörtgen"/>
          <p:cNvSpPr/>
          <p:nvPr/>
        </p:nvSpPr>
        <p:spPr>
          <a:xfrm>
            <a:off x="-32455" y="0"/>
            <a:ext cx="9176455" cy="1052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200" b="1" dirty="0" smtClean="0">
                <a:solidFill>
                  <a:schemeClr val="tx1"/>
                </a:solidFill>
                <a:effectLst>
                  <a:outerShdw blurRad="38100" dist="38100" dir="2700000" algn="tl">
                    <a:srgbClr val="000000">
                      <a:alpha val="43137"/>
                    </a:srgbClr>
                  </a:outerShdw>
                </a:effectLst>
              </a:rPr>
              <a:t>HİÇ DÜŞÜNDÜN MÜ?</a:t>
            </a:r>
          </a:p>
        </p:txBody>
      </p:sp>
      <p:sp>
        <p:nvSpPr>
          <p:cNvPr id="6" name="5 Dikdörtgen"/>
          <p:cNvSpPr/>
          <p:nvPr/>
        </p:nvSpPr>
        <p:spPr>
          <a:xfrm>
            <a:off x="179512" y="1196752"/>
            <a:ext cx="8640960" cy="5544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AE" sz="3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HASENAT" panose="01000600020000020003" pitchFamily="2" charset="-78"/>
                <a:cs typeface="HASENAT" panose="01000600020000020003" pitchFamily="2" charset="-78"/>
              </a:rPr>
              <a:t>وَلَقَدْ ذَرَاْنَا لِجَهَنَّمَ كَثٖيرًا مِنَ الْجِنِّ وَالْاِنْسِ لَهُمْ قُلُوبٌ لَا يَفْقَهُونَ بِهَا وَلَهُمْ اَعْيُنٌ لَا يُبْصِرُونَ بِهَا وَلَهُمْ اٰذَانٌ لَا يَسْمَعُونَ بِهَا اُولٰئِكَ كَالْاَنْعَامِ بَلْ هُمْ اَضَلُّ اُولٰئِكَ هُمُ </a:t>
            </a:r>
            <a:r>
              <a:rPr lang="ar-AE" sz="36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HASENAT" panose="01000600020000020003" pitchFamily="2" charset="-78"/>
                <a:cs typeface="HASENAT" panose="01000600020000020003" pitchFamily="2" charset="-78"/>
              </a:rPr>
              <a:t>الْغَافِلُونَ</a:t>
            </a:r>
            <a:endParaRPr lang="tr-TR" sz="36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HASENAT" panose="01000600020000020003" pitchFamily="2" charset="-78"/>
              <a:cs typeface="HASENAT" panose="01000600020000020003" pitchFamily="2" charset="-78"/>
            </a:endParaRPr>
          </a:p>
          <a:p>
            <a:pPr algn="ctr" rtl="1"/>
            <a:endParaRPr lang="tr-TR"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rtl="1"/>
            <a:endParaRPr lang="tr-TR"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rtl="1"/>
            <a:endParaRPr lang="tr-TR"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rtl="1"/>
            <a:endParaRPr lang="tr-TR"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rtl="1"/>
            <a:r>
              <a:rPr lang="tr-TR"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r>
              <a:rPr lang="tr-TR" sz="2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Andolsun</a:t>
            </a:r>
            <a:r>
              <a:rPr lang="tr-TR"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biz cinler ve insanlardan birçoğunu cehennem için yaratmışızdır</a:t>
            </a:r>
            <a:r>
              <a:rPr lang="tr-TR"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tr-TR"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Onların kalpleri vardır, onlarla kavramazlar; </a:t>
            </a:r>
            <a:r>
              <a:rPr lang="tr-TR" sz="28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gözleri vardır, onlarla görmezler</a:t>
            </a:r>
            <a:r>
              <a:rPr lang="tr-TR"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tr-TR" sz="2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kulakları vardır, onlarla işitmezler.</a:t>
            </a:r>
            <a:r>
              <a:rPr lang="tr-TR"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tr-TR" sz="28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İşte onlar hayvanlar gibidir; hatta daha da şaşkındırlar. İşte asıl gafiller </a:t>
            </a:r>
            <a:r>
              <a:rPr lang="tr-TR" sz="2800"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onlardır.</a:t>
            </a:r>
            <a:r>
              <a:rPr lang="tr-TR" sz="2400"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a:t>
            </a:r>
            <a:r>
              <a:rPr lang="tr-TR"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tr-TR" sz="1600" dirty="0" smtClean="0">
                <a:solidFill>
                  <a:schemeClr val="tx1"/>
                </a:solidFill>
              </a:rPr>
              <a:t>(</a:t>
            </a:r>
            <a:r>
              <a:rPr lang="tr-TR" sz="1600" dirty="0" err="1" smtClean="0">
                <a:solidFill>
                  <a:schemeClr val="tx1"/>
                </a:solidFill>
              </a:rPr>
              <a:t>Mearic</a:t>
            </a:r>
            <a:r>
              <a:rPr lang="tr-TR" sz="1600" dirty="0" smtClean="0">
                <a:solidFill>
                  <a:schemeClr val="tx1"/>
                </a:solidFill>
              </a:rPr>
              <a:t> 27-28)</a:t>
            </a:r>
          </a:p>
        </p:txBody>
      </p:sp>
    </p:spTree>
    <p:extLst>
      <p:ext uri="{BB962C8B-B14F-4D97-AF65-F5344CB8AC3E}">
        <p14:creationId xmlns:p14="http://schemas.microsoft.com/office/powerpoint/2010/main" val="510519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p:txBody>
          <a:bodyPr/>
          <a:lstStyle/>
          <a:p>
            <a:fld id="{7F71AFC5-446D-4DDF-AFDE-BBFB7834D34D}" type="slidenum">
              <a:rPr lang="tr-TR" smtClean="0"/>
              <a:pPr/>
              <a:t>46</a:t>
            </a:fld>
            <a:endParaRPr lang="tr-TR"/>
          </a:p>
        </p:txBody>
      </p:sp>
      <p:sp>
        <p:nvSpPr>
          <p:cNvPr id="4" name="3 Dikdörtgen"/>
          <p:cNvSpPr/>
          <p:nvPr/>
        </p:nvSpPr>
        <p:spPr>
          <a:xfrm rot="5400000">
            <a:off x="4081636" y="-4081636"/>
            <a:ext cx="980728" cy="9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tr-TR" sz="4400" b="1" dirty="0" smtClean="0">
                <a:solidFill>
                  <a:schemeClr val="tx1"/>
                </a:solidFill>
                <a:effectLst>
                  <a:outerShdw blurRad="38100" dist="38100" dir="2700000" algn="tl">
                    <a:srgbClr val="000000">
                      <a:alpha val="43137"/>
                    </a:srgbClr>
                  </a:outerShdw>
                </a:effectLst>
              </a:rPr>
              <a:t>ÖMRÜN TÜKENMEDEN KENDİNE GEL</a:t>
            </a:r>
            <a:endParaRPr lang="tr-TR" sz="4400" dirty="0" smtClean="0">
              <a:solidFill>
                <a:schemeClr val="tx1"/>
              </a:solidFill>
              <a:effectLst>
                <a:outerShdw blurRad="38100" dist="38100" dir="2700000" algn="tl">
                  <a:srgbClr val="000000">
                    <a:alpha val="43137"/>
                  </a:srgbClr>
                </a:outerShdw>
              </a:effectLst>
            </a:endParaRPr>
          </a:p>
        </p:txBody>
      </p:sp>
      <p:pic>
        <p:nvPicPr>
          <p:cNvPr id="1030" name="Picture 6" descr="Otomatik alternatif metin y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80728"/>
            <a:ext cx="5642999" cy="58884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örüntünün olası içeriği: bir veya daha fazla kişi ve açık hava"/>
          <p:cNvPicPr>
            <a:picLocks noChangeAspect="1" noChangeArrowheads="1"/>
          </p:cNvPicPr>
          <p:nvPr/>
        </p:nvPicPr>
        <p:blipFill rotWithShape="1">
          <a:blip r:embed="rId3">
            <a:extLst>
              <a:ext uri="{28A0092B-C50C-407E-A947-70E740481C1C}">
                <a14:useLocalDpi xmlns:a14="http://schemas.microsoft.com/office/drawing/2010/main" val="0"/>
              </a:ext>
            </a:extLst>
          </a:blip>
          <a:srcRect r="18959"/>
          <a:stretch/>
        </p:blipFill>
        <p:spPr bwMode="auto">
          <a:xfrm>
            <a:off x="5642999" y="980728"/>
            <a:ext cx="3537513" cy="5877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8463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matillaatasever.files.wordpress.com/2012/09/alevler-gif-vide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6293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p:txBody>
          <a:bodyPr/>
          <a:lstStyle/>
          <a:p>
            <a:fld id="{7F71AFC5-446D-4DDF-AFDE-BBFB7834D34D}" type="slidenum">
              <a:rPr lang="tr-TR" smtClean="0"/>
              <a:pPr/>
              <a:t>48</a:t>
            </a:fld>
            <a:endParaRPr lang="tr-TR"/>
          </a:p>
        </p:txBody>
      </p:sp>
      <p:sp>
        <p:nvSpPr>
          <p:cNvPr id="4" name="3 Dikdörtgen"/>
          <p:cNvSpPr/>
          <p:nvPr/>
        </p:nvSpPr>
        <p:spPr>
          <a:xfrm rot="5400000">
            <a:off x="4094138" y="-4094138"/>
            <a:ext cx="955724" cy="9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tr-TR" sz="6000" b="1" dirty="0" smtClean="0">
                <a:solidFill>
                  <a:schemeClr val="tx1"/>
                </a:solidFill>
                <a:effectLst>
                  <a:outerShdw blurRad="38100" dist="38100" dir="2700000" algn="tl">
                    <a:srgbClr val="000000">
                      <a:alpha val="43137"/>
                    </a:srgbClr>
                  </a:outerShdw>
                </a:effectLst>
              </a:rPr>
              <a:t>İMANIN GEREĞİNİ YAPALIM</a:t>
            </a:r>
            <a:endParaRPr lang="tr-TR" sz="6000" dirty="0" smtClean="0">
              <a:solidFill>
                <a:schemeClr val="tx1"/>
              </a:solidFill>
              <a:effectLst>
                <a:outerShdw blurRad="38100" dist="38100" dir="2700000" algn="tl">
                  <a:srgbClr val="000000">
                    <a:alpha val="43137"/>
                  </a:srgbClr>
                </a:outerShdw>
              </a:effectLst>
            </a:endParaRPr>
          </a:p>
        </p:txBody>
      </p:sp>
      <p:pic>
        <p:nvPicPr>
          <p:cNvPr id="2050" name="Picture 2" descr="Görüntünün olası içeriği: yazı"/>
          <p:cNvPicPr>
            <a:picLocks noChangeAspect="1" noChangeArrowheads="1"/>
          </p:cNvPicPr>
          <p:nvPr/>
        </p:nvPicPr>
        <p:blipFill rotWithShape="1">
          <a:blip r:embed="rId2">
            <a:extLst>
              <a:ext uri="{28A0092B-C50C-407E-A947-70E740481C1C}">
                <a14:useLocalDpi xmlns:a14="http://schemas.microsoft.com/office/drawing/2010/main" val="0"/>
              </a:ext>
            </a:extLst>
          </a:blip>
          <a:srcRect l="7614" r="11194" b="18679"/>
          <a:stretch/>
        </p:blipFill>
        <p:spPr bwMode="auto">
          <a:xfrm>
            <a:off x="5868143" y="955724"/>
            <a:ext cx="3240361" cy="59022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örüntünün olası içeriği: yazı ve açık hav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7020"/>
            <a:ext cx="5808777" cy="5900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892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bs.twimg.com/media/DZNDHpZXcAUgIK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76386"/>
            <a:ext cx="9144001" cy="6072319"/>
          </a:xfrm>
          <a:prstGeom prst="rect">
            <a:avLst/>
          </a:prstGeom>
          <a:noFill/>
          <a:extLst>
            <a:ext uri="{909E8E84-426E-40DD-AFC4-6F175D3DCCD1}">
              <a14:hiddenFill xmlns:a14="http://schemas.microsoft.com/office/drawing/2010/main">
                <a:solidFill>
                  <a:srgbClr val="FFFFFF"/>
                </a:solidFill>
              </a14:hiddenFill>
            </a:ext>
          </a:extLst>
        </p:spPr>
      </p:pic>
      <p:sp>
        <p:nvSpPr>
          <p:cNvPr id="3" name="4 Dikdörtgen"/>
          <p:cNvSpPr/>
          <p:nvPr/>
        </p:nvSpPr>
        <p:spPr>
          <a:xfrm>
            <a:off x="0" y="0"/>
            <a:ext cx="9144000" cy="112474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fontAlgn="auto">
              <a:spcBef>
                <a:spcPts val="0"/>
              </a:spcBef>
              <a:spcAft>
                <a:spcPts val="0"/>
              </a:spcAft>
              <a:defRPr/>
            </a:pPr>
            <a:r>
              <a:rPr lang="tr-TR" sz="3600" b="1" dirty="0">
                <a:solidFill>
                  <a:srgbClr val="000308"/>
                </a:solidFill>
                <a:effectLst>
                  <a:outerShdw blurRad="38100" dist="38100" dir="2700000" algn="tl">
                    <a:srgbClr val="000000">
                      <a:alpha val="43137"/>
                    </a:srgbClr>
                  </a:outerShdw>
                </a:effectLst>
              </a:rPr>
              <a:t>Ömür dediğin üç beş gün... </a:t>
            </a:r>
            <a:endParaRPr lang="tr-TR" sz="3600" b="1" dirty="0" smtClean="0">
              <a:solidFill>
                <a:srgbClr val="000308"/>
              </a:solidFill>
              <a:effectLst>
                <a:outerShdw blurRad="38100" dist="38100" dir="2700000" algn="tl">
                  <a:srgbClr val="000000">
                    <a:alpha val="43137"/>
                  </a:srgbClr>
                </a:outerShdw>
              </a:effectLst>
            </a:endParaRPr>
          </a:p>
          <a:p>
            <a:pPr algn="ctr" fontAlgn="auto">
              <a:spcBef>
                <a:spcPts val="0"/>
              </a:spcBef>
              <a:spcAft>
                <a:spcPts val="0"/>
              </a:spcAft>
              <a:defRPr/>
            </a:pPr>
            <a:r>
              <a:rPr lang="tr-TR" sz="3600" b="1" dirty="0" err="1" smtClean="0">
                <a:solidFill>
                  <a:srgbClr val="000308"/>
                </a:solidFill>
                <a:effectLst>
                  <a:outerShdw blurRad="38100" dist="38100" dir="2700000" algn="tl">
                    <a:srgbClr val="000000">
                      <a:alpha val="43137"/>
                    </a:srgbClr>
                  </a:outerShdw>
                </a:effectLst>
              </a:rPr>
              <a:t>Keşkesiz</a:t>
            </a:r>
            <a:r>
              <a:rPr lang="tr-TR" sz="3600" b="1" dirty="0">
                <a:solidFill>
                  <a:srgbClr val="000308"/>
                </a:solidFill>
                <a:effectLst>
                  <a:outerShdw blurRad="38100" dist="38100" dir="2700000" algn="tl">
                    <a:srgbClr val="000000">
                      <a:alpha val="43137"/>
                    </a:srgbClr>
                  </a:outerShdw>
                </a:effectLst>
              </a:rPr>
              <a:t>.... Lekesiz... Samimi...</a:t>
            </a:r>
            <a:endParaRPr lang="tr-TR" sz="3200" b="1" dirty="0">
              <a:solidFill>
                <a:srgbClr val="000308"/>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7096612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3 Yuvarlatılmış Çapraz Köşeli Dikdörtgen"/>
          <p:cNvSpPr/>
          <p:nvPr/>
        </p:nvSpPr>
        <p:spPr>
          <a:xfrm>
            <a:off x="0" y="0"/>
            <a:ext cx="8316416" cy="6858000"/>
          </a:xfrm>
          <a:prstGeom prst="round2DiagRect">
            <a:avLst>
              <a:gd name="adj1" fmla="val 0"/>
              <a:gd name="adj2" fmla="val 0"/>
            </a:avLst>
          </a:prstGeom>
          <a:solidFill>
            <a:schemeClr val="accent6">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tr-TR" b="1" dirty="0">
                <a:solidFill>
                  <a:schemeClr val="tx1"/>
                </a:solidFill>
              </a:rPr>
              <a:t>RAMAZAN AYI KUR'AN-I KERİM </a:t>
            </a:r>
            <a:r>
              <a:rPr lang="tr-TR" b="1" dirty="0" smtClean="0">
                <a:solidFill>
                  <a:schemeClr val="tx1"/>
                </a:solidFill>
              </a:rPr>
              <a:t>AYIDIR</a:t>
            </a:r>
          </a:p>
          <a:p>
            <a:r>
              <a:rPr lang="tr-TR" b="1" dirty="0">
                <a:solidFill>
                  <a:schemeClr val="tx1"/>
                </a:solidFill>
              </a:rPr>
              <a:t>	</a:t>
            </a:r>
            <a:r>
              <a:rPr lang="tr-TR" dirty="0" smtClean="0">
                <a:solidFill>
                  <a:srgbClr val="FF0000"/>
                </a:solidFill>
              </a:rPr>
              <a:t>KURANIN İNMEYE BAŞLADIĞI</a:t>
            </a:r>
          </a:p>
          <a:p>
            <a:r>
              <a:rPr lang="tr-TR" dirty="0">
                <a:solidFill>
                  <a:srgbClr val="FF0000"/>
                </a:solidFill>
              </a:rPr>
              <a:t>	</a:t>
            </a:r>
            <a:r>
              <a:rPr lang="tr-TR" dirty="0" smtClean="0">
                <a:solidFill>
                  <a:srgbClr val="FF0000"/>
                </a:solidFill>
              </a:rPr>
              <a:t>MUKABELELERİN OKUNDUĞU</a:t>
            </a:r>
          </a:p>
          <a:p>
            <a:r>
              <a:rPr lang="tr-TR" dirty="0">
                <a:solidFill>
                  <a:srgbClr val="FF0000"/>
                </a:solidFill>
              </a:rPr>
              <a:t>	</a:t>
            </a:r>
            <a:r>
              <a:rPr lang="tr-TR" dirty="0" smtClean="0">
                <a:solidFill>
                  <a:srgbClr val="FF0000"/>
                </a:solidFill>
              </a:rPr>
              <a:t>KURANA İLGİNİN ARTTIĞI</a:t>
            </a:r>
          </a:p>
          <a:p>
            <a:r>
              <a:rPr lang="tr-TR" b="1" dirty="0">
                <a:solidFill>
                  <a:schemeClr val="tx1"/>
                </a:solidFill>
              </a:rPr>
              <a:t>RAMAZAN AYI ORUÇ AYIDIR </a:t>
            </a:r>
            <a:endParaRPr lang="tr-TR" b="1" dirty="0" smtClean="0">
              <a:solidFill>
                <a:schemeClr val="tx1"/>
              </a:solidFill>
            </a:endParaRPr>
          </a:p>
          <a:p>
            <a:r>
              <a:rPr lang="tr-TR" b="1" dirty="0">
                <a:solidFill>
                  <a:schemeClr val="tx1"/>
                </a:solidFill>
              </a:rPr>
              <a:t>	</a:t>
            </a:r>
            <a:r>
              <a:rPr lang="tr-TR" dirty="0" smtClean="0">
                <a:solidFill>
                  <a:srgbClr val="0070C0"/>
                </a:solidFill>
              </a:rPr>
              <a:t>ALLAH İÇİN ORUÇ</a:t>
            </a:r>
          </a:p>
          <a:p>
            <a:r>
              <a:rPr lang="tr-TR" dirty="0">
                <a:solidFill>
                  <a:srgbClr val="0070C0"/>
                </a:solidFill>
              </a:rPr>
              <a:t>	</a:t>
            </a:r>
            <a:r>
              <a:rPr lang="tr-TR" dirty="0" smtClean="0">
                <a:solidFill>
                  <a:srgbClr val="0070C0"/>
                </a:solidFill>
              </a:rPr>
              <a:t>ORUÇLUNUN DUASI</a:t>
            </a:r>
          </a:p>
          <a:p>
            <a:r>
              <a:rPr lang="tr-TR" dirty="0" smtClean="0">
                <a:solidFill>
                  <a:srgbClr val="0070C0"/>
                </a:solidFill>
              </a:rPr>
              <a:t>	ORUÇLUNUN KENDİSİNİ TURMASI</a:t>
            </a:r>
          </a:p>
          <a:p>
            <a:r>
              <a:rPr lang="tr-TR" dirty="0">
                <a:solidFill>
                  <a:srgbClr val="0070C0"/>
                </a:solidFill>
              </a:rPr>
              <a:t>	</a:t>
            </a:r>
            <a:r>
              <a:rPr lang="tr-TR" dirty="0" smtClean="0">
                <a:solidFill>
                  <a:srgbClr val="0070C0"/>
                </a:solidFill>
              </a:rPr>
              <a:t>ORUCUN İNSAN AZALARIYLA TUTULMASININ ETKİSİ</a:t>
            </a:r>
          </a:p>
          <a:p>
            <a:r>
              <a:rPr lang="tr-TR" b="1" dirty="0">
                <a:solidFill>
                  <a:schemeClr val="tx1"/>
                </a:solidFill>
              </a:rPr>
              <a:t>RAMAZAN </a:t>
            </a:r>
            <a:r>
              <a:rPr lang="tr-TR" b="1" dirty="0" smtClean="0">
                <a:solidFill>
                  <a:schemeClr val="tx1"/>
                </a:solidFill>
              </a:rPr>
              <a:t>AYI YARDIMLAŞMA </a:t>
            </a:r>
            <a:r>
              <a:rPr lang="tr-TR" b="1" dirty="0">
                <a:solidFill>
                  <a:schemeClr val="tx1"/>
                </a:solidFill>
              </a:rPr>
              <a:t>AYIDIR </a:t>
            </a:r>
            <a:endParaRPr lang="tr-TR" b="1" dirty="0" smtClean="0">
              <a:solidFill>
                <a:schemeClr val="tx1"/>
              </a:solidFill>
            </a:endParaRPr>
          </a:p>
          <a:p>
            <a:r>
              <a:rPr lang="tr-TR" b="1" dirty="0">
                <a:solidFill>
                  <a:schemeClr val="tx1"/>
                </a:solidFill>
              </a:rPr>
              <a:t>	</a:t>
            </a:r>
            <a:r>
              <a:rPr lang="tr-TR" dirty="0" smtClean="0">
                <a:solidFill>
                  <a:srgbClr val="002060"/>
                </a:solidFill>
              </a:rPr>
              <a:t>FİTRE</a:t>
            </a:r>
          </a:p>
          <a:p>
            <a:r>
              <a:rPr lang="tr-TR" dirty="0">
                <a:solidFill>
                  <a:srgbClr val="002060"/>
                </a:solidFill>
              </a:rPr>
              <a:t>	</a:t>
            </a:r>
            <a:r>
              <a:rPr lang="tr-TR" dirty="0" smtClean="0">
                <a:solidFill>
                  <a:srgbClr val="002060"/>
                </a:solidFill>
              </a:rPr>
              <a:t>ZEKAT</a:t>
            </a:r>
          </a:p>
          <a:p>
            <a:r>
              <a:rPr lang="tr-TR" dirty="0">
                <a:solidFill>
                  <a:srgbClr val="002060"/>
                </a:solidFill>
              </a:rPr>
              <a:t>	</a:t>
            </a:r>
            <a:r>
              <a:rPr lang="tr-TR" dirty="0" smtClean="0">
                <a:solidFill>
                  <a:srgbClr val="002060"/>
                </a:solidFill>
              </a:rPr>
              <a:t>SADAKA</a:t>
            </a:r>
          </a:p>
          <a:p>
            <a:r>
              <a:rPr lang="tr-TR" dirty="0">
                <a:solidFill>
                  <a:srgbClr val="002060"/>
                </a:solidFill>
              </a:rPr>
              <a:t>	</a:t>
            </a:r>
            <a:r>
              <a:rPr lang="tr-TR" dirty="0" smtClean="0">
                <a:solidFill>
                  <a:srgbClr val="002060"/>
                </a:solidFill>
              </a:rPr>
              <a:t>YETİM, FAKİR, KİMSESİZLER</a:t>
            </a:r>
          </a:p>
          <a:p>
            <a:r>
              <a:rPr lang="tr-TR" dirty="0">
                <a:solidFill>
                  <a:srgbClr val="002060"/>
                </a:solidFill>
              </a:rPr>
              <a:t>	</a:t>
            </a:r>
            <a:r>
              <a:rPr lang="tr-TR" dirty="0" smtClean="0">
                <a:solidFill>
                  <a:srgbClr val="002060"/>
                </a:solidFill>
              </a:rPr>
              <a:t>MİSAFİRLER, AKRABALAR, EŞ-DOST ARASI BİRLİKTELİK</a:t>
            </a:r>
          </a:p>
          <a:p>
            <a:r>
              <a:rPr lang="tr-TR" dirty="0" smtClean="0">
                <a:solidFill>
                  <a:srgbClr val="002060"/>
                </a:solidFill>
              </a:rPr>
              <a:t>	BEREKETİN </a:t>
            </a:r>
            <a:r>
              <a:rPr lang="tr-TR" dirty="0">
                <a:solidFill>
                  <a:srgbClr val="002060"/>
                </a:solidFill>
              </a:rPr>
              <a:t>SOFRALARIMIZA TAŞINDIĞI AYDIR</a:t>
            </a:r>
          </a:p>
          <a:p>
            <a:r>
              <a:rPr lang="tr-TR" dirty="0" smtClean="0">
                <a:solidFill>
                  <a:schemeClr val="tx1"/>
                </a:solidFill>
              </a:rPr>
              <a:t>RAMAZAN AYI UNUTTUKLARIMIZI YENİDEN HATIRLADIĞIMIZ AYDIR</a:t>
            </a:r>
          </a:p>
          <a:p>
            <a:r>
              <a:rPr lang="tr-TR" dirty="0" smtClean="0">
                <a:solidFill>
                  <a:schemeClr val="tx1"/>
                </a:solidFill>
              </a:rPr>
              <a:t>RAMAZAN AYI VERİLEN NİMETLERE ŞÜKRETME AYIDIR</a:t>
            </a:r>
          </a:p>
          <a:p>
            <a:r>
              <a:rPr lang="tr-TR" dirty="0" smtClean="0">
                <a:solidFill>
                  <a:schemeClr val="tx1"/>
                </a:solidFill>
              </a:rPr>
              <a:t>RAMAZAN AYI GECESİYLE GÜNDÜZÜYLE İBADET AYIDIR</a:t>
            </a:r>
          </a:p>
          <a:p>
            <a:r>
              <a:rPr lang="tr-TR" dirty="0">
                <a:solidFill>
                  <a:schemeClr val="tx1"/>
                </a:solidFill>
              </a:rPr>
              <a:t>	</a:t>
            </a:r>
            <a:r>
              <a:rPr lang="tr-TR" dirty="0" smtClean="0">
                <a:solidFill>
                  <a:schemeClr val="tx1"/>
                </a:solidFill>
              </a:rPr>
              <a:t>KURAN, ORUÇ, İNFAK, TERAVİH, İKRAM, SAHUR, İFTAR</a:t>
            </a:r>
          </a:p>
          <a:p>
            <a:r>
              <a:rPr lang="tr-TR" dirty="0" smtClean="0">
                <a:solidFill>
                  <a:schemeClr val="tx1"/>
                </a:solidFill>
              </a:rPr>
              <a:t>RAMAZAN AYI KARDEŞLİĞİMİZ PEKİŞTİĞİ BİR AYDIR</a:t>
            </a:r>
          </a:p>
          <a:p>
            <a:r>
              <a:rPr lang="tr-TR" dirty="0" smtClean="0">
                <a:solidFill>
                  <a:schemeClr val="tx1"/>
                </a:solidFill>
              </a:rPr>
              <a:t>RAMAZAN AYI RABBİMİZE YAKINLAŞMA AYIDIR</a:t>
            </a:r>
          </a:p>
          <a:p>
            <a:r>
              <a:rPr lang="tr-TR" dirty="0" smtClean="0">
                <a:solidFill>
                  <a:schemeClr val="tx1"/>
                </a:solidFill>
              </a:rPr>
              <a:t>RAMAZAN ÖLÜ RUHLARIN YENİDEN DİRİLMEYE BAŞLADIĞI AYDIR</a:t>
            </a:r>
          </a:p>
          <a:p>
            <a:r>
              <a:rPr lang="tr-TR" b="1" dirty="0">
                <a:solidFill>
                  <a:schemeClr val="tx1"/>
                </a:solidFill>
              </a:rPr>
              <a:t>RAMAZAN CENNETİN KAPILARININ AÇILDIĞI ŞEYTANLARIN BAĞLANDIĞI BİR AYDIR</a:t>
            </a:r>
            <a:r>
              <a:rPr lang="tr-TR" b="1" dirty="0" smtClean="0">
                <a:solidFill>
                  <a:schemeClr val="tx1"/>
                </a:solidFill>
              </a:rPr>
              <a:t>.</a:t>
            </a:r>
            <a:endParaRPr lang="tr-TR" dirty="0">
              <a:solidFill>
                <a:schemeClr val="tx1"/>
              </a:solidFill>
            </a:endParaRPr>
          </a:p>
        </p:txBody>
      </p:sp>
      <p:sp>
        <p:nvSpPr>
          <p:cNvPr id="3" name="4 Dikdörtgen"/>
          <p:cNvSpPr/>
          <p:nvPr/>
        </p:nvSpPr>
        <p:spPr>
          <a:xfrm rot="16200000">
            <a:off x="5301208" y="3015208"/>
            <a:ext cx="6858000" cy="8275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400" b="1" dirty="0" smtClean="0">
                <a:solidFill>
                  <a:schemeClr val="tx1"/>
                </a:solidFill>
                <a:effectLst>
                  <a:outerShdw blurRad="38100" dist="38100" dir="2700000" algn="tl">
                    <a:srgbClr val="000000">
                      <a:alpha val="43137"/>
                    </a:srgbClr>
                  </a:outerShdw>
                </a:effectLst>
              </a:rPr>
              <a:t>11 AYIN SULTANI RAMAZAN</a:t>
            </a:r>
            <a:endParaRPr lang="tr-TR" sz="44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860792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4 Dikdörtgen"/>
          <p:cNvSpPr/>
          <p:nvPr/>
        </p:nvSpPr>
        <p:spPr>
          <a:xfrm>
            <a:off x="0" y="0"/>
            <a:ext cx="9144000" cy="1196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800" b="1" dirty="0" smtClean="0">
                <a:solidFill>
                  <a:schemeClr val="tx1"/>
                </a:solidFill>
              </a:rPr>
              <a:t>BAYRAMLAR</a:t>
            </a:r>
            <a:endParaRPr lang="tr-TR" sz="8800" b="1" dirty="0">
              <a:solidFill>
                <a:schemeClr val="tx1"/>
              </a:solidFill>
            </a:endParaRPr>
          </a:p>
        </p:txBody>
      </p:sp>
      <p:sp>
        <p:nvSpPr>
          <p:cNvPr id="4" name="11 Çapraz Köşesi Kesik Dikdörtgen"/>
          <p:cNvSpPr/>
          <p:nvPr/>
        </p:nvSpPr>
        <p:spPr>
          <a:xfrm>
            <a:off x="1" y="1196752"/>
            <a:ext cx="9144000" cy="5472608"/>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tr-TR" sz="2800" dirty="0" smtClean="0">
                <a:solidFill>
                  <a:schemeClr val="tx1"/>
                </a:solidFill>
              </a:rPr>
              <a:t>Bayramlar Salt İbadet, Eğlence Veya Tatil Günleri Değildir</a:t>
            </a:r>
          </a:p>
          <a:p>
            <a:pPr marL="342900" lvl="0" indent="-342900">
              <a:buFont typeface="Arial" panose="020B0604020202020204" pitchFamily="34" charset="0"/>
              <a:buChar char="•"/>
            </a:pPr>
            <a:r>
              <a:rPr lang="tr-TR" sz="2800" dirty="0" smtClean="0">
                <a:solidFill>
                  <a:schemeClr val="tx1"/>
                </a:solidFill>
              </a:rPr>
              <a:t>Bayramlar Barış Ve Sevinç Günleridir.</a:t>
            </a:r>
          </a:p>
          <a:p>
            <a:pPr marL="342900" lvl="0" indent="-342900">
              <a:buFont typeface="Arial" panose="020B0604020202020204" pitchFamily="34" charset="0"/>
              <a:buChar char="•"/>
            </a:pPr>
            <a:r>
              <a:rPr lang="tr-TR" sz="2800" dirty="0" smtClean="0">
                <a:solidFill>
                  <a:schemeClr val="tx1"/>
                </a:solidFill>
              </a:rPr>
              <a:t>Bayramlar Af Günleridir</a:t>
            </a:r>
          </a:p>
          <a:p>
            <a:pPr marL="342900" lvl="0" indent="-342900">
              <a:buFont typeface="Arial" panose="020B0604020202020204" pitchFamily="34" charset="0"/>
              <a:buChar char="•"/>
            </a:pPr>
            <a:r>
              <a:rPr lang="tr-TR" sz="2800" dirty="0" smtClean="0">
                <a:solidFill>
                  <a:schemeClr val="tx1"/>
                </a:solidFill>
              </a:rPr>
              <a:t>Bayramlar Merhamet Duygularının Yoğunlaştığı Günlerdir</a:t>
            </a:r>
          </a:p>
          <a:p>
            <a:pPr marL="342900" lvl="0" indent="-342900">
              <a:buFont typeface="Arial" panose="020B0604020202020204" pitchFamily="34" charset="0"/>
              <a:buChar char="•"/>
            </a:pPr>
            <a:r>
              <a:rPr lang="tr-TR" sz="2800" dirty="0" smtClean="0">
                <a:solidFill>
                  <a:schemeClr val="tx1"/>
                </a:solidFill>
              </a:rPr>
              <a:t>Bayramlar Ayıp Ve Kusurları Örtme Günüdür</a:t>
            </a:r>
          </a:p>
          <a:p>
            <a:pPr marL="342900" lvl="0" indent="-342900">
              <a:buFont typeface="Arial" panose="020B0604020202020204" pitchFamily="34" charset="0"/>
              <a:buChar char="•"/>
            </a:pPr>
            <a:r>
              <a:rPr lang="tr-TR" sz="2800" dirty="0" smtClean="0">
                <a:solidFill>
                  <a:schemeClr val="tx1"/>
                </a:solidFill>
              </a:rPr>
              <a:t>Bayramlar Akrabaların </a:t>
            </a:r>
            <a:r>
              <a:rPr lang="tr-TR" sz="2800" dirty="0" smtClean="0">
                <a:solidFill>
                  <a:schemeClr val="tx1"/>
                </a:solidFill>
              </a:rPr>
              <a:t>Fazlaca </a:t>
            </a:r>
            <a:r>
              <a:rPr lang="tr-TR" sz="2800" dirty="0" smtClean="0">
                <a:solidFill>
                  <a:schemeClr val="tx1"/>
                </a:solidFill>
              </a:rPr>
              <a:t>Görülüp Gözetildiği Günlerdir</a:t>
            </a:r>
          </a:p>
          <a:p>
            <a:pPr marL="342900" lvl="0" indent="-342900">
              <a:buFont typeface="Arial" panose="020B0604020202020204" pitchFamily="34" charset="0"/>
              <a:buChar char="•"/>
            </a:pPr>
            <a:r>
              <a:rPr lang="tr-TR" sz="2800" dirty="0" smtClean="0">
                <a:solidFill>
                  <a:schemeClr val="tx1"/>
                </a:solidFill>
              </a:rPr>
              <a:t>Bayramlar Ziyaretleşme Ve Tebrikleşme Günleridir</a:t>
            </a:r>
          </a:p>
          <a:p>
            <a:pPr marL="342900" lvl="0" indent="-342900">
              <a:buFont typeface="Arial" panose="020B0604020202020204" pitchFamily="34" charset="0"/>
              <a:buChar char="•"/>
            </a:pPr>
            <a:r>
              <a:rPr lang="tr-TR" sz="2800" dirty="0" smtClean="0">
                <a:solidFill>
                  <a:schemeClr val="tx1"/>
                </a:solidFill>
              </a:rPr>
              <a:t>Bayramlar Dualarda Buluşma Günleridir</a:t>
            </a:r>
          </a:p>
          <a:p>
            <a:pPr marL="342900" lvl="0" indent="-342900">
              <a:buFont typeface="Arial" panose="020B0604020202020204" pitchFamily="34" charset="0"/>
              <a:buChar char="•"/>
            </a:pPr>
            <a:r>
              <a:rPr lang="tr-TR" sz="2800" dirty="0" smtClean="0">
                <a:solidFill>
                  <a:schemeClr val="tx1"/>
                </a:solidFill>
              </a:rPr>
              <a:t>Bayramlar Yardımlaşma, </a:t>
            </a:r>
            <a:r>
              <a:rPr lang="tr-TR" sz="2800" dirty="0" smtClean="0">
                <a:solidFill>
                  <a:schemeClr val="tx1"/>
                </a:solidFill>
              </a:rPr>
              <a:t>dayanışma Günleridir</a:t>
            </a:r>
            <a:endParaRPr lang="tr-TR" sz="2800" dirty="0" smtClean="0">
              <a:solidFill>
                <a:schemeClr val="tx1"/>
              </a:solidFill>
            </a:endParaRPr>
          </a:p>
          <a:p>
            <a:pPr marL="342900" lvl="0" indent="-342900">
              <a:buFont typeface="Arial" panose="020B0604020202020204" pitchFamily="34" charset="0"/>
              <a:buChar char="•"/>
            </a:pPr>
            <a:r>
              <a:rPr lang="tr-TR" sz="2800" dirty="0" smtClean="0">
                <a:solidFill>
                  <a:schemeClr val="tx1"/>
                </a:solidFill>
              </a:rPr>
              <a:t>Bayramlar </a:t>
            </a:r>
            <a:r>
              <a:rPr lang="tr-TR" sz="2800" dirty="0" smtClean="0">
                <a:solidFill>
                  <a:schemeClr val="tx1"/>
                </a:solidFill>
              </a:rPr>
              <a:t>Kardeşlik ve Beraberliğimizin </a:t>
            </a:r>
            <a:r>
              <a:rPr lang="tr-TR" sz="2800" dirty="0" smtClean="0">
                <a:solidFill>
                  <a:schemeClr val="tx1"/>
                </a:solidFill>
              </a:rPr>
              <a:t>Pekiştiği Günlerdir</a:t>
            </a:r>
            <a:endParaRPr lang="tr-TR" sz="2800" dirty="0">
              <a:solidFill>
                <a:schemeClr val="tx1"/>
              </a:solidFill>
            </a:endParaRPr>
          </a:p>
        </p:txBody>
      </p:sp>
    </p:spTree>
    <p:extLst>
      <p:ext uri="{BB962C8B-B14F-4D97-AF65-F5344CB8AC3E}">
        <p14:creationId xmlns:p14="http://schemas.microsoft.com/office/powerpoint/2010/main" val="19256352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www.nurnet.org/wp-content/uploads/2011/10/ustuninsan-267x400.jpg"/>
          <p:cNvPicPr>
            <a:picLocks noChangeAspect="1" noChangeArrowheads="1"/>
          </p:cNvPicPr>
          <p:nvPr/>
        </p:nvPicPr>
        <p:blipFill rotWithShape="1">
          <a:blip r:embed="rId3">
            <a:extLst>
              <a:ext uri="{28A0092B-C50C-407E-A947-70E740481C1C}">
                <a14:useLocalDpi xmlns:a14="http://schemas.microsoft.com/office/drawing/2010/main" val="0"/>
              </a:ext>
            </a:extLst>
          </a:blip>
          <a:srcRect l="13506" t="21348" r="27416"/>
          <a:stretch/>
        </p:blipFill>
        <p:spPr bwMode="auto">
          <a:xfrm>
            <a:off x="5668559" y="-1"/>
            <a:ext cx="3439946" cy="68611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5 Dikdörtgen"/>
          <p:cNvSpPr/>
          <p:nvPr/>
        </p:nvSpPr>
        <p:spPr>
          <a:xfrm>
            <a:off x="179512" y="1196752"/>
            <a:ext cx="5976664" cy="540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SA" sz="3600" dirty="0">
                <a:solidFill>
                  <a:schemeClr val="tx1"/>
                </a:solidFill>
                <a:latin typeface="HASENAT" panose="01000600020000020003" pitchFamily="2" charset="-78"/>
                <a:cs typeface="HASENAT" panose="01000600020000020003" pitchFamily="2" charset="-78"/>
              </a:rPr>
              <a:t>اِنَّ اَكْرَمَكُمْ عِنْدَ اللّٰهِ اَتْقٰیكُمْ اِنَّ اللّٰهَ عَلٖيمٌ خَبٖيرٌ</a:t>
            </a:r>
            <a:endParaRPr lang="tr-TR" sz="3600" dirty="0">
              <a:solidFill>
                <a:schemeClr val="tx1"/>
              </a:solidFill>
              <a:latin typeface="HASENAT" panose="01000600020000020003" pitchFamily="2" charset="-78"/>
              <a:cs typeface="HASENAT" panose="01000600020000020003" pitchFamily="2" charset="-78"/>
            </a:endParaRPr>
          </a:p>
          <a:p>
            <a:r>
              <a:rPr lang="tr-TR" sz="3200" dirty="0">
                <a:solidFill>
                  <a:srgbClr val="FF0000"/>
                </a:solidFill>
              </a:rPr>
              <a:t>“…</a:t>
            </a:r>
            <a:r>
              <a:rPr lang="tr-TR" sz="3200" b="1" dirty="0">
                <a:solidFill>
                  <a:srgbClr val="FF0000"/>
                </a:solidFill>
              </a:rPr>
              <a:t>Muhakkak ki Allah yanında </a:t>
            </a:r>
            <a:endParaRPr lang="tr-TR" sz="3200" b="1" dirty="0" smtClean="0">
              <a:solidFill>
                <a:srgbClr val="FF0000"/>
              </a:solidFill>
            </a:endParaRPr>
          </a:p>
          <a:p>
            <a:r>
              <a:rPr lang="tr-TR" sz="3200" b="1" dirty="0" smtClean="0">
                <a:solidFill>
                  <a:srgbClr val="FF0000"/>
                </a:solidFill>
              </a:rPr>
              <a:t>en </a:t>
            </a:r>
            <a:r>
              <a:rPr lang="tr-TR" sz="3200" b="1" dirty="0">
                <a:solidFill>
                  <a:srgbClr val="FF0000"/>
                </a:solidFill>
              </a:rPr>
              <a:t>değerli olanınız, </a:t>
            </a:r>
            <a:endParaRPr lang="tr-TR" sz="3200" b="1" dirty="0" smtClean="0">
              <a:solidFill>
                <a:srgbClr val="FF0000"/>
              </a:solidFill>
            </a:endParaRPr>
          </a:p>
          <a:p>
            <a:r>
              <a:rPr lang="tr-TR" sz="4800" b="1" dirty="0" smtClean="0">
                <a:solidFill>
                  <a:srgbClr val="00B050"/>
                </a:solidFill>
              </a:rPr>
              <a:t>O'ndan </a:t>
            </a:r>
            <a:r>
              <a:rPr lang="tr-TR" sz="4800" b="1" dirty="0">
                <a:solidFill>
                  <a:srgbClr val="00B050"/>
                </a:solidFill>
              </a:rPr>
              <a:t>en çok korkanınızdır</a:t>
            </a:r>
            <a:r>
              <a:rPr lang="tr-TR" sz="4000" b="1" dirty="0">
                <a:solidFill>
                  <a:srgbClr val="00B050"/>
                </a:solidFill>
              </a:rPr>
              <a:t>.</a:t>
            </a:r>
            <a:r>
              <a:rPr lang="tr-TR" sz="4000" dirty="0">
                <a:solidFill>
                  <a:srgbClr val="00B050"/>
                </a:solidFill>
              </a:rPr>
              <a:t> </a:t>
            </a:r>
            <a:endParaRPr lang="tr-TR" sz="4000" dirty="0" smtClean="0">
              <a:solidFill>
                <a:srgbClr val="00B050"/>
              </a:solidFill>
            </a:endParaRPr>
          </a:p>
          <a:p>
            <a:r>
              <a:rPr lang="tr-TR" sz="3200" dirty="0" smtClean="0">
                <a:solidFill>
                  <a:schemeClr val="tx1"/>
                </a:solidFill>
              </a:rPr>
              <a:t>Şüphesiz </a:t>
            </a:r>
            <a:r>
              <a:rPr lang="tr-TR" sz="3200" dirty="0">
                <a:solidFill>
                  <a:schemeClr val="tx1"/>
                </a:solidFill>
              </a:rPr>
              <a:t>Allah bilendir, </a:t>
            </a:r>
            <a:endParaRPr lang="tr-TR" sz="3200" dirty="0" smtClean="0">
              <a:solidFill>
                <a:schemeClr val="tx1"/>
              </a:solidFill>
            </a:endParaRPr>
          </a:p>
          <a:p>
            <a:r>
              <a:rPr lang="tr-TR" sz="3200" dirty="0" smtClean="0">
                <a:solidFill>
                  <a:schemeClr val="tx1"/>
                </a:solidFill>
              </a:rPr>
              <a:t>her </a:t>
            </a:r>
            <a:r>
              <a:rPr lang="tr-TR" sz="3200" dirty="0">
                <a:solidFill>
                  <a:schemeClr val="tx1"/>
                </a:solidFill>
              </a:rPr>
              <a:t>şeyden haberdardır.”</a:t>
            </a:r>
            <a:r>
              <a:rPr lang="tr-TR" sz="2000" dirty="0">
                <a:solidFill>
                  <a:schemeClr val="tx1"/>
                </a:solidFill>
              </a:rPr>
              <a:t> </a:t>
            </a:r>
            <a:endParaRPr lang="tr-TR" sz="2000" dirty="0" smtClean="0">
              <a:solidFill>
                <a:schemeClr val="tx1"/>
              </a:solidFill>
            </a:endParaRPr>
          </a:p>
          <a:p>
            <a:r>
              <a:rPr lang="tr-TR" sz="2000" dirty="0" smtClean="0">
                <a:solidFill>
                  <a:schemeClr val="tx1"/>
                </a:solidFill>
              </a:rPr>
              <a:t>(</a:t>
            </a:r>
            <a:r>
              <a:rPr lang="tr-TR" sz="2000" dirty="0" err="1" smtClean="0">
                <a:solidFill>
                  <a:schemeClr val="tx1"/>
                </a:solidFill>
              </a:rPr>
              <a:t>Hucurat</a:t>
            </a:r>
            <a:r>
              <a:rPr lang="tr-TR" sz="2000" dirty="0" smtClean="0">
                <a:solidFill>
                  <a:schemeClr val="tx1"/>
                </a:solidFill>
              </a:rPr>
              <a:t> </a:t>
            </a:r>
            <a:r>
              <a:rPr lang="tr-TR" sz="2000" dirty="0">
                <a:solidFill>
                  <a:schemeClr val="tx1"/>
                </a:solidFill>
              </a:rPr>
              <a:t>13 </a:t>
            </a:r>
            <a:r>
              <a:rPr lang="tr-TR" sz="2000" dirty="0" smtClean="0">
                <a:solidFill>
                  <a:schemeClr val="tx1"/>
                </a:solidFill>
              </a:rPr>
              <a:t>)</a:t>
            </a:r>
            <a:endParaRPr lang="tr-TR" sz="2000" dirty="0">
              <a:solidFill>
                <a:schemeClr val="tx1"/>
              </a:solidFill>
            </a:endParaRPr>
          </a:p>
        </p:txBody>
      </p:sp>
      <p:sp>
        <p:nvSpPr>
          <p:cNvPr id="5" name="Dikdörtgen 4"/>
          <p:cNvSpPr/>
          <p:nvPr/>
        </p:nvSpPr>
        <p:spPr>
          <a:xfrm>
            <a:off x="0" y="0"/>
            <a:ext cx="9144000" cy="1196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6000" b="1" dirty="0" smtClean="0">
                <a:solidFill>
                  <a:schemeClr val="tx1"/>
                </a:solidFill>
              </a:rPr>
              <a:t>ALLAH KATINDA ÜSTÜNLÜK</a:t>
            </a:r>
            <a:endParaRPr lang="tr-TR" sz="6000" dirty="0">
              <a:solidFill>
                <a:schemeClr val="tx1"/>
              </a:solidFill>
            </a:endParaRPr>
          </a:p>
        </p:txBody>
      </p:sp>
    </p:spTree>
    <p:extLst>
      <p:ext uri="{BB962C8B-B14F-4D97-AF65-F5344CB8AC3E}">
        <p14:creationId xmlns:p14="http://schemas.microsoft.com/office/powerpoint/2010/main" val="29119097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C:\Users\şavşat müftülüğü\Desktop\BİRLİKTE YAŞAMA AHLAKI İdris YAVUZYİĞİT\dd-babi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2900" y="5036952"/>
            <a:ext cx="6401468" cy="19204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5 Dikdörtgen"/>
          <p:cNvSpPr/>
          <p:nvPr/>
        </p:nvSpPr>
        <p:spPr>
          <a:xfrm>
            <a:off x="179512" y="1364884"/>
            <a:ext cx="8856984" cy="4728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200" dirty="0" smtClean="0">
                <a:solidFill>
                  <a:schemeClr val="tx1"/>
                </a:solidFill>
                <a:latin typeface="HASENAT" panose="01000600020000020003" pitchFamily="2" charset="-78"/>
                <a:cs typeface="HASENAT" panose="01000600020000020003" pitchFamily="2" charset="-78"/>
              </a:rPr>
              <a:t>أيها </a:t>
            </a:r>
            <a:r>
              <a:rPr lang="ar-AE" sz="3200" dirty="0">
                <a:solidFill>
                  <a:schemeClr val="tx1"/>
                </a:solidFill>
                <a:latin typeface="HASENAT" panose="01000600020000020003" pitchFamily="2" charset="-78"/>
                <a:cs typeface="HASENAT" panose="01000600020000020003" pitchFamily="2" charset="-78"/>
              </a:rPr>
              <a:t>الناس!</a:t>
            </a:r>
            <a:br>
              <a:rPr lang="ar-AE" sz="3200" dirty="0">
                <a:solidFill>
                  <a:schemeClr val="tx1"/>
                </a:solidFill>
                <a:latin typeface="HASENAT" panose="01000600020000020003" pitchFamily="2" charset="-78"/>
                <a:cs typeface="HASENAT" panose="01000600020000020003" pitchFamily="2" charset="-78"/>
              </a:rPr>
            </a:br>
            <a:r>
              <a:rPr lang="ar-AE" sz="3200" dirty="0">
                <a:solidFill>
                  <a:schemeClr val="tx1"/>
                </a:solidFill>
                <a:latin typeface="HASENAT" panose="01000600020000020003" pitchFamily="2" charset="-78"/>
                <a:cs typeface="HASENAT" panose="01000600020000020003" pitchFamily="2" charset="-78"/>
              </a:rPr>
              <a:t>إنَّ رَبَّكم واحِد! وإنّ أَبَاكمْ وَاحِد! كلّكمْ لِآدَمَ، وَآدَمُ مِنْ ترَاب! أَكْرَمُكمْ عِنْدَ اللَّهِ أَتقَاكمْ. إنَّ اللَّه عَلِيم خَبِير. لَيْسَ لِعَرَبِيٍّ عَلَى عَجَمِيٍّ فَضْلٌ إِلاّ بِالتَّقْوَى. أَلاَ هَلْ بَلَّغْتَ؟ اَلَّلهمَّ اشْهَدْ!)).</a:t>
            </a:r>
            <a:endParaRPr lang="tr-TR" sz="3200" dirty="0">
              <a:solidFill>
                <a:schemeClr val="tx1"/>
              </a:solidFill>
              <a:latin typeface="HASENAT" panose="01000600020000020003" pitchFamily="2" charset="-78"/>
              <a:cs typeface="HASENAT" panose="01000600020000020003" pitchFamily="2" charset="-78"/>
            </a:endParaRPr>
          </a:p>
          <a:p>
            <a:pPr algn="just"/>
            <a:r>
              <a:rPr lang="tr-TR" sz="2800" dirty="0">
                <a:solidFill>
                  <a:schemeClr val="tx1"/>
                </a:solidFill>
              </a:rPr>
              <a:t>“</a:t>
            </a:r>
            <a:r>
              <a:rPr lang="tr-TR" sz="2800" b="1" dirty="0">
                <a:solidFill>
                  <a:schemeClr val="tx1"/>
                </a:solidFill>
              </a:rPr>
              <a:t>Ey insanlar! Şunu iyi bilin ki, Rabbiniz birdir, atanız birdir. </a:t>
            </a:r>
            <a:r>
              <a:rPr lang="tr-TR" sz="2800" b="1" dirty="0">
                <a:solidFill>
                  <a:srgbClr val="FF0000"/>
                </a:solidFill>
              </a:rPr>
              <a:t>Hepiniz Âdemdensiniz. Âdem ise topraktandır.</a:t>
            </a:r>
            <a:r>
              <a:rPr lang="tr-TR" sz="2800" b="1" dirty="0">
                <a:solidFill>
                  <a:schemeClr val="tx1"/>
                </a:solidFill>
              </a:rPr>
              <a:t> </a:t>
            </a:r>
            <a:r>
              <a:rPr lang="tr-TR" sz="2800" b="1" dirty="0">
                <a:solidFill>
                  <a:srgbClr val="0070C0"/>
                </a:solidFill>
              </a:rPr>
              <a:t>Allah katında Üstünlük ancak takva iledir. Muhakkak ki Allah her şeyi bilir. </a:t>
            </a:r>
            <a:r>
              <a:rPr lang="tr-TR" sz="2800" b="1" dirty="0">
                <a:solidFill>
                  <a:srgbClr val="7030A0"/>
                </a:solidFill>
              </a:rPr>
              <a:t>Arap’ın Arap olmayana, Arap olmayanın Arap’a, </a:t>
            </a:r>
            <a:r>
              <a:rPr lang="tr-TR" sz="2800" b="1" dirty="0">
                <a:solidFill>
                  <a:srgbClr val="002060"/>
                </a:solidFill>
              </a:rPr>
              <a:t>beyazın siyaha, siyahın beyaza üstünlüğü yoktur</a:t>
            </a:r>
            <a:r>
              <a:rPr lang="tr-TR" sz="2800" b="1" dirty="0">
                <a:solidFill>
                  <a:schemeClr val="tx1"/>
                </a:solidFill>
              </a:rPr>
              <a:t>. Dikkat edin! Tebliğ ettim mi? </a:t>
            </a:r>
            <a:r>
              <a:rPr lang="tr-TR" sz="2800" b="1" dirty="0" smtClean="0">
                <a:solidFill>
                  <a:schemeClr val="tx1"/>
                </a:solidFill>
              </a:rPr>
              <a:t>Allah’ım Şahit ol</a:t>
            </a:r>
            <a:r>
              <a:rPr lang="tr-TR" sz="2400" b="1" dirty="0" smtClean="0">
                <a:solidFill>
                  <a:schemeClr val="tx1"/>
                </a:solidFill>
              </a:rPr>
              <a:t>.</a:t>
            </a:r>
            <a:r>
              <a:rPr lang="tr-TR" sz="2400" dirty="0" smtClean="0">
                <a:solidFill>
                  <a:schemeClr val="tx1"/>
                </a:solidFill>
              </a:rPr>
              <a:t>”</a:t>
            </a:r>
            <a:r>
              <a:rPr lang="tr-TR" sz="1600" dirty="0" smtClean="0">
                <a:solidFill>
                  <a:schemeClr val="tx1"/>
                </a:solidFill>
              </a:rPr>
              <a:t> </a:t>
            </a:r>
            <a:r>
              <a:rPr lang="tr-TR" sz="1600" dirty="0">
                <a:solidFill>
                  <a:schemeClr val="tx1"/>
                </a:solidFill>
              </a:rPr>
              <a:t>(</a:t>
            </a:r>
            <a:r>
              <a:rPr lang="tr-TR" sz="1600" dirty="0" err="1">
                <a:solidFill>
                  <a:schemeClr val="tx1"/>
                </a:solidFill>
              </a:rPr>
              <a:t>İbn</a:t>
            </a:r>
            <a:r>
              <a:rPr lang="tr-TR" sz="1600" dirty="0">
                <a:solidFill>
                  <a:schemeClr val="tx1"/>
                </a:solidFill>
              </a:rPr>
              <a:t> </a:t>
            </a:r>
            <a:r>
              <a:rPr lang="tr-TR" sz="1600" dirty="0" err="1">
                <a:solidFill>
                  <a:schemeClr val="tx1"/>
                </a:solidFill>
              </a:rPr>
              <a:t>Hanbel</a:t>
            </a:r>
            <a:r>
              <a:rPr lang="tr-TR" sz="1600" dirty="0">
                <a:solidFill>
                  <a:schemeClr val="tx1"/>
                </a:solidFill>
              </a:rPr>
              <a:t>, V, 411.) </a:t>
            </a:r>
            <a:endParaRPr lang="tr-TR" sz="1600" dirty="0" smtClean="0">
              <a:solidFill>
                <a:schemeClr val="tx1"/>
              </a:solidFill>
            </a:endParaRPr>
          </a:p>
          <a:p>
            <a:pPr algn="just"/>
            <a:endParaRPr lang="tr-TR" sz="1600" dirty="0" smtClean="0">
              <a:solidFill>
                <a:schemeClr val="tx1"/>
              </a:solidFill>
            </a:endParaRPr>
          </a:p>
          <a:p>
            <a:pPr algn="just"/>
            <a:endParaRPr lang="tr-TR" sz="1600" dirty="0">
              <a:solidFill>
                <a:schemeClr val="tx1"/>
              </a:solidFill>
            </a:endParaRPr>
          </a:p>
          <a:p>
            <a:pPr algn="just"/>
            <a:endParaRPr lang="tr-TR" sz="1600" dirty="0" smtClean="0">
              <a:solidFill>
                <a:schemeClr val="tx1"/>
              </a:solidFill>
            </a:endParaRPr>
          </a:p>
          <a:p>
            <a:pPr algn="just"/>
            <a:endParaRPr lang="tr-TR" sz="1600" dirty="0">
              <a:solidFill>
                <a:schemeClr val="tx1"/>
              </a:solidFill>
            </a:endParaRPr>
          </a:p>
        </p:txBody>
      </p:sp>
      <p:sp>
        <p:nvSpPr>
          <p:cNvPr id="2" name="AutoShape 2" descr="data:image/jpeg;base64,/9j/4AAQSkZJRgABAQAAAQABAAD/2wCEAAkGBxQTEhUUEhQUFhUXFxcXFxcWFhcXFhUVGhcZFxcdGBUYHCggGBwlHRceITEhJSkrLi4uGh8zODMsNyguLisBCgoKDA0NDwwMDiwZFBksLCsrNysrKysrKysrKysrKysrKysrKysrKysrKysrKysrKysrKysrKysrKysrKysrK//AABEIAIwBaAMBIgACEQEDEQH/xAAbAAACAwEBAQAAAAAAAAAAAAAABQMEBgECB//EAEAQAAIBAwIEAgcGBAUEAgMAAAECEQADEgQhBRMxQSJRBjJhcYGRoRQjQlKxwWJystEzgpKiwnPh8PFTYxUWJP/EABYBAQEBAAAAAAAAAAAAAAAAAAABAv/EABURAQEAAAAAAAAAAAAAAAAAAAAR/9oADAMBAAIRAxEAPwD7bUOru4IW6wJ+Papqh1VrNGU7ZAj5iKiKni689QekYrhPl5/WrOjvF1DEQdwR5EGD9RWMTWarZOQuefLyzGB3jI28spjfHpFbTSWMEVB+EAe+gmoooqIKKKKCtrbxXEAgZE+JuigCSY71VuXGQZc0XB1KkKCVncrER9a56Ro/JL2wC9s5gHo0DcdRG1I+HXL166qNaFu3GbkuLh/hC4mACe5671VbAUV2uUBRRRUR2l+ouMbhUOEAC77EljMBZ27e3tV+s96SNdt3Lb20DhgUcZBGEbqVckCeux67VVMrF1lcKXDgyJ2DKwEwY6gj3VfrO+jJuXGa5cQIFlEE5MfzFmBIPuHSTWioCiiiogrhr1XDRS1bzPJ5uAkwAFLYgkSZnynpU2jvEllYhsYIYdGUzG09dqznFL16zeuKLQuJ/iKwdbZEnxA5HcDfxD2U74BaflZ3QBcuQzBei7bDqf8Aw1Q0ooooCiiigj1N3FWaJxBPvqmS5km+oPkAuIPlvufnV2/byUr5gj5iKxP23VDwchS4flhsxgRPrG3llMScfLeg2PD7mSAkQZYEe1WKmD5SKsVDotOLaKg3gRPmep+pqagKKKKiCq2uuEBQIBYxJ6AQSSfgKs0u9ILbGyxtgF18agiQxHbqOokVVebtxkGQuh4GRUhd1G7Yle/zpmKxugv3r9xLbWQiMA9xi4uQB2TE9CSRkfbtWzoOUUUUBRRXaChqbxzxDBAACWME7mAFnvXhLrKyqXDqxxMgBlaCR07bHt5VR9JzcQ27lpQ++DqSF8Ldw5MAg9jselQ+j3Nu3Ga5bwW1sskO7MR4iWBIET0HnQae3XK6lFVUWouhVZj2BNINTxO+DH3QJkR1ZNgd9yO4p5rv8N/5W/SsrZshrjtG4GMAdSSzHp1O4qIrvaZQLuR5nMJyiXyjuQIxjaPKnWl4zcIk2wYMEKdztJIHuH/elYQxi07OTA3aMfIEx8q5iBeJWRFvY79yV2+dBsbTyAR0O491eq82vVHuH6V6oCqnENQyjwCWJgA9PMk+4Cat0t46v3Y95+WDCgT6ziN51ZM0gjrb6kEbgE9DBqrbY6e4Dbj1FyUKQjLvEyB4vb7a9abTTaLKDLFn2AAEknpMAV7sjJgWkwiAxJE9TJE+7tQOdFxRmK5JAaN1MhZnEN74ifaKbVlPR5Rl3jmtsf4csflIrV0BQaKKiF3EdY6kBMR0yZ9lGRhR1mT+1IdTfuXyguFcZBxA8JI6FhBJ9lXPSdQZkdVA6A9c16Hv4utVb1nDAr6oKiTsPLqTVV54XrnslkQBlLmFPhxYtBx6Qs9q0Wg1xcsrLiRuDMhhJBI9xFZi/bHKuEhpIcjqN94gnYx76dejvSO2AgeQJJIoHVFFFRBSTX8SuKWwwCiYz6vBAbGD5mIp3WS4haDXwp/OzTE7KzbT2EsDHuqqh1KNdLtdYGLZ7SqjvgADB9p9m9XOG8XuhQhAaFJybZiq9J33PtqveRlLdgyMBPUmQNhMmodXZX7oQ3rgGZGxVuoj/wAig1ui1BcSVKkEhlPUH/0QfjViqfCTNuT1LMT7d/7RVygK8X7mKlj0AJPuFe6i1fqN/Kf0NAj1HFb4/wDjWTEHdk2neDB6j50ou2yBzS33nMnKJfKNtwIxgdJiKsWrAa657qI2HWWJJkdT0ryEMYNPrzA3aMfygmPfFA00nGbjDe2DECFO7GJMCfYaeWnDKCOhAI9xrHBRz5XIEW9jv1LY7eRhorYacQigbeEfpQe6KKKCtrr5RZUZMTCjsTud57AAn4Uh1nE7zAqGQSAcrfWCOgnoYpvxofd/H9m/as9o9KCjFRuzMYCgRBjp0AgCgjsk2Htm2ROABABxKz+IwPF7afaPizNjkkBokgg4yYXL3kRSWwMsC0+FFBiSJ67kTH0qTgijmNAMG9BnuBiy/Vp+NBrRRQBRQFUOJ6tlICATEksYVRMCfedqv0h9JjG8T4e4B3kkbHrvQL9bqbt6FcqFyEhfVaG2LdSVmvGj1r6d3VIZS3qkYgNsCVmIHnXp9JgiBJhcBO3SR3JrjopFwnIzkdpjy2O8/Og1HDdQzhsliDEgyD1mPcdqKo+if+AP8p+JRWPzJJoqqucUuhbTEkAHwydgJIG5+NItEB4yiZlm8PhJTJQFln/CARNNfSA/ddJ8ax0O5MdDUGmspOJZhgqlUDFZkZM8AjIkn4VEZ/TpcW4pV1a7z7v8Kud52yOIMR360yODEuJXILbAYFcWDZlTPUjEzG3Sqtnh10BF3wW4b3NyEMD4wFExMtExO1NtdpgVdC5cBc1yhmQrHfuCCevtoGujuZIp9g/SpqpcEA5CY7DfbpHiOwHlV2gKUekGoUBVYgbM25iYEfvTek3FrStftKRMjf3Buk9v+9At1Fthp2RFwItsGuMhhUxiF3hi20eQqDhrlHb8VvC3mBMr1AYAGTBG469T7KYazT87T3PvGzueA+MwhYwEKTAiYqLQaS413N87QwFsAP4zj4iciTC+wUEmlhGTxfiNwzsSHYCcTvBgn3VpKzPE7YIDuQ5VsM4XxADIEx+JSeo9taWKAooooM5xi4r3SsywZVCjdpXx7D6VW4qrNyohLeY2ZSrXGxaWIJGKjp7ZPSrLgc2+w2KkjKB4ciFZum5AJ90V3iWk8Vl7Rd8CbmOZbmAjCQS3XedqCjoiTZNt5ZWNxbbKCSfEckMGAx6gzFOOEuBcIBBkFdjO6Yqfd0NVeF6O4qOWuG2xY3CJBRcyTDT6x23MmvWntKNUpAAZ1L7dmZTkJ8j1ig0AooWig4TFZe26tcDDxbEnEFyA7HsPdHxrTXx4WnyP6VnuGKuCScA58RHhJCgYpkIiSxPt3oFnFrb8xyxCjk+BBsba5EqCS0Fj1PxjzpiGLYc3Z7cOxAJV1C7PPSCNo6zUfEdBcF27yg7i4gtbufuzEyxyBI8RPemGmsYIqm4W6W2RiCrj1TiI2+HxoLPA3GEAzBnz2KiN/mPgaY0m9H7Ko10KOhA8pALAE+2ABPspzQFVuJ3Atpye4j4tsN+25qzS7j8cncT4k2O++QHQ9djQKNJj4yqm5LQsBirMNhLj1R0JntNLrS3BckOrXftDfwq3h3AEyF6ifeaf6OyJCFmGKKQgYqWJGTOQInfak6aG7AUZYi6b/NykR6wAWYLSY3HWgtkqxLiVkLbhpGLZBmUk9SIMx7K0OiebaH+EA+8bH6ilWv00qyM+YxLgPBZGXcSY3B9vtq7wQDkrjsJaB5eIjYeW1BeoooqBXx26AqhiBuW3MbBSP1YUqtqeSRaGJxb7xlOKWyCSQZAcsIj3mav8ctBrllSPWkTt6uaA79pBiRUWosC7Zu/eEMwKQGIW3JxAKTHTz/tVCnhTMhBHiQWbfMUHxBRPiEEzHUjYwKYabFSpy6sbnl4SUEgHeCFJHsFeNDorpuIX5lsLbFoeKXY9SRlML4O1e+MWQUychyjFC0CSpUtvHRgR/wCTQaUGiuJ0rtAVnuPurPjsSMVC9yTJG3fqPnWhNZ7UADUXmA3QSDE+LBIPmYBO1BT4upZFx8FvmW8iylWuNlsAGOwA6nvXnQXYR1fdC7i24k4seqkKT1nbeJEVe4ro5W01p3cq4uf4mXMCj8JmAd+0dK5wrR3BzGe41pnbmAAgx+EZ5ST6vn3oGXAkgMo/Dgh37qgn5dPhRU3C7Q8TiPHBMCAWAgke/aiqql6TalEtrmwUG4BJ7GGI/SqouNiLkFmlUCnoiMoYkADxSImfKvHpxam0hJgC5BO/hLDEHbpvt8ataG26tbW5BYBASNwTg4kfKohSyeJXYMEJxIMgMB+EHv7oBPSrzOVV3JYF1fNWx8JWFykdgY27TWiis9xW07JeFsAkhxvEBS6hjv5BTQMeBXAbIxMgM4kdPWP96YUh9CkA023QuxB8+gJ+YNPqArP8Y1ajUooP3mKYr1yyZh+07+VaCslxrTsdfawIDkBlnYOEPiWfMCT8RQWdQ5UbA3A6i4znrkdhso2gDaq1gct2JViYkD1WE+uYMx4Z3mB06mnvC1hmHkAPk9wVa1nqP/K36GgznEGW3b5ZfwKdi0A/4YOO2x9b41qEOw91Y30osk2gYHLDkuTHWEQKPfv8q1mgQi3bB6hFBHkQooJ6KKKDL2NYGu3VRyJZg5WCU+8x77bkxXrUAn7oW2AUsilZY4iNuwjbzEUv4NpmW7qSCAFJFxehDZZqwB7Hc/GtZoAMPcz/ANRoM/oLYYC2Z8TQzqRsV3QEMI6A+H4mrGn1QOotZMMoUAdCwKOco8iKacTMKv8ANPyDH9qzN7Tv9tsFgB6gtiRJVV8TfVhQbQGiiigr8Qu42rhPQIx+QpBw64ty3CtNtZZQIAuMgUwWO4gkU541bLWLoAklDt594rO8DskaaZBRjcKeYBtkMCPYVoJNWzXAWxZSAGJgxlA3PT96s6bfFlDKbYGG6stzNgD1E7tPi261ogKXa0feL/k+PjJ/40FfgV5Wu3YIJ2JA/D43EHyO3SnVZD0SsMNVfLxnHjj8JYhgpjqev1rX0BSv0jvKtoZsFUuok9utNKznpygNhSdgHEn8sggH60HUvNgt3diMVVegVXVSW2EtIqi/VXIKoTiQZAx64q3f5TGwpnw+yym0LkZAIDBkTjcAIPuANPGUUGdN3FXuSy5hw6sF8OCxMjoBtsaZ8CcG1sQQHcSNx17HvuaocUtuwui2JYhwBt0JtqT8ADXn0HWNOY6FzuOhMDIj40GirldrlRCHjeqVb9oT448A7sTcUQKiv3Sokg3OYuTsdoIIAAUDaO3uqp6R6ZjrLOBAcgFJ6NgSWWenenvDx943uP0uOf3qqSWGKXJORMZKOjSZlgpP5Z9g3qXXQlrAv4JkFsRjNt2KkjYnp860d2ApPkD+k1kPSK0xsDYYKyl2MbRbVQN/Mk0Gv07yqnzUH5iakqpwhIs2gfyJ+girdAGsydaPtF0I8Nkc43KKOWC0HbpWmNYrS6VvtWpxI2W5zF6GHBZGE9d4oL+pOP3QVoUlVb1iZAyMAd53326+yodGgINs5SzBCwIJRQZQMG6bnp1NaLh/Rv53+pJ/ejiA8I9rp+v/AGoDhN4kEHfHvESJYAx7loqLgysJkQuFvE+exZvq1FVV26gYEEAg9Qdwaoaza4D7LZ+TlT9HpiTSnXXCXcQdkA2BPWTsfOR9KiG9LNAuWUickWR/MXYj61LfvNyC3fAHbzIHTy61HomIu4xH3YMRHqkAd/afpQXdPZCKFUBVAgAdAB0qSiigK8PbBIJAMdD3HnB7V7ooF2k2ukeZuD5MG/5GrOvPgI7khfmQKW2tQ0q0He6w6GN2xMnpG3XzFXeIsZtgCfFMDfoJG07gf2oOWNMjoM1DAXGcSJAIc4mKvVS4Y5IYeTsPb2J6e0mrtAUUUUFfVWRhcgAEqZPc7GJPeK8aBpDfzT/qVW/evfEbmNtyPL9dqq6FjzCsEDBTuCN18Ij2x19woPXFW2j+Fz8xiP6qsnTLmHxGYXENG4WZgHyMVQ1pJa4IJAQCQJgQW89jtPwplpnJRSepUE+8iaCQUUUUBVPV2QFUAADMdBA8Ug7Dzn61dqhxC6QbYjq/lO4GQ6dtvpQWNE020/lH0EVVuGbw9jqPkjN/yqThbHEg7QxAB2gbH96pJebwsQZN3qQIM+DrPSP2oGdjTKhYqoBc5MR+JoiT57CpqKKArzdthgQwBB2IIkEe0HrXqigXa7ZwfIKfgtxQfkGNMTSvX3JuMsHa3GwJ9YzOw6yuw99WH1DGxn3wn4xNBDoFyJJ7pJH8zuf0ir2msLbUIihVUQAOgFUdGxFwLEfdjYiNlIA79fEQaZUBRRRUR4e0CQSASplSR6pgiR5bGqWnMXT7WcfRH/vTCkvPM5Ab86Ohj/44mIiO89aqmWvP3be0EfPb96gt6RLiMrqGU3CYPSVbbb/LXeJMRgAJlxtEzEsNvLajhl0nNT2c+zqAx2nzagvAUUUUAaiewsk4iSuJMbld9ifialqHWXSqMwElVJjzgTQVuFNsfcjfNAD9VNe+JvAH+Zv9KE/rFV9A5DqsGOXG4InGI6jrv0r1rCTcIgxy+wn1jB7jcgUDHSrCqPJQPkKKj4dcytox7qD9KKqpWpTrjjcaOr2/kcgv/IfKm1KeKf4o/wCm30YH9qiGNywChTtjA+UCqPDLmdxmPUJbA/zCT+g+VMrp2PuNLODnxXPYLY/20DSiiigK7XKKBTpAM+X2W65+AAYfVvpV7W7Yt+V1+ROJ/WqWkP3z/wDVf6oP7Vd1x8I/nX9Z/agh4OPuw0bszE/6iP0FXqo8EP3CT7f6jV6gKKKKiK/ELeVtx/CfoJH1qvw65mcvJEUfEZH9R8quan1G/lb9DVHgp8PvVD9CP2qq8cXuY5EfiT6hgJP+qmdpAoCjoAAPcKVcdbY/ygfN1mm9AUUUVEFUeJiMG8rij4MYP61eqjxhoQGPxp/UKqpdBumX5izfMmPpFUXA5q2+3NY/7Rc/Wr/D/UHsLD5MRVJm/wD6FH8dz6W0H70DWiiigKKKKBVxBsLpI6taPzUhR/UKYNpxhh2xx+kUv4sfvFH/ANdz6Yn9qaMdjQLOHPncLHqtu382mf0ppSvgx8biOiWh/tJprQcoooqI7Sexs7W+3On4Y8z+oim9KbBnUN7Lg+ts/wBqqrms2UN+VlP1g/Qmo+E7qzfmd5+BxH6VPrvV97J/UKg4IZtA+bMf9xoL1FFFAVHqbQZWU9GBB9x2qSigW8KuZ4sfw21+bEz/AE0cVfCWHe24Ptxgj9T86j4AfCP+mv0ZhXvjjQp/kf6lB+9Ax0VvFFXyAor1Y9Ue4fpRVUGs7xLiic0geP7srKwcWJ3yPQGrfpDrdRaRnsWrNxUR3fmXXtsMRIChbb5SAesdqR6C4Tpxqbul0VrmJbax965DXrsctbn3K4SWAkZbmojWaieW3TLE/OP70l4TxhDdYNFvIIFDEeIjbarbcYW218alrNsWlS5s5JFphBa4CoxHMVwOshfhSteMaZtVpk0w091bj30e4gVij2rXMhWXafPrQaqioNDq0vIHtMHQkwy7q0GDB7ie42qxFByvF24FBJIAHc9Kkisr6W8fXTaixav4GxdtahnDLk7vbNkW0RfxMxuEBQCSYoLPD+IB70KCSbrHL8JXEjY9xEfGmPGNRy1VokBxI89jG/vrP6QPZS0bi2tNqNTeCWVS1mLKb3eXcbKGc27bAsNgx2BA3vavj1qyuo+1PmLV5EaLRhReK8lcZOcZCW+lFWvR/iCOmAIDgsShPiUTIn59qb1jtJx9RrLdu1pLqpcs3HJOnNq6WW5bUHFipCQxmRPq1soojlFdiiKClxXVLbtsWZRsQJPUx0A71T4Fqg84qygIgIbrPijaqvpTqAL+itNatut++1ts1kqBZe5Kb7GUHntV/W6rT6K3kwKKzBYt27lxixBjwW1ZjsD2oKfpDreWWBUnJBBHbxb/AN6b6DVpdXJGVh5qdgfKlDekOiu2XvEl0tMEcGxdN22xiAbBTmCZB9XoZ6VJ6Oce0moNy3pSZtBS6Gxds45TjtcResGgd0V2KIoOUo47r1QKDBOanEbsQDPq+Xtqnc12p1Gov2tK9q0mnKo73LbXWe8yC5iqB1CqqssmTJbtFR6vUW1ZV1On5+qFvO79nslgtvJlVjkdg2JhCSTi0TBNIQ64Rdyt5RALNA7gZH95pRf4qqXwH2C3Hyc9II2nuNoHwqXS+k+m5luxZF180s3E5Vl2QWr04OzAQi+EyWil/AeN2L9iw2pCPeOlXUX35a4WkxnK43RMoMDqcTtAJorW2rgYAqQQRII6EV6pHo/SO2xCCzfRjbNy0jWsGu21xDG2pPUZrKtiRkNqtcI42moe6iJdVrJVbgdYAZlyCyCQTiQSO0ietEMqK7FKvSXih01g3FTmPkiW7c48y7cdURcoMSW8ukmgq8X4ii3cSZ+7YeHeCfPy6CnF0nln82J+cVjr2ss/YLWutadA119MGRi0I128lq4CAR4lLMOnUVpdZx/S27nJuX7S3PCMGYAjLZA35cu0xNFUuFcVQ3CPUlEAD/iI/Ke/Wn4pQiaP7y5FiLBYXWhYtMgDtmfwkAg79oNWNBxHm3bqg2yqC0ylHyci4paXSBh7NzI8qIv0V2KT+l3F20mle8oUkNbWXJFtM7i287hHRFyyPsHUUDdjFINNxBWvlV3JuiCN1ICGfF32n41B9ovJp7z6y9pr9nlyHtWXAk7eJOY4ddwdiO9ebbWNG1w3sAben555du54USReYSzbExCjcAd6B1xW/ggaJAdCR577fWKrej+vV1KggMGY4HZgJ2kVW0/pPpr5ZCt0DlNdAvWLlsXbKxkyC4ozAkfMHvVfgfHNFcuDkWnttcttctu2muW1uoAC3LdlGUSNh1G4kUGprlUeAazn6azeyD8y2r5qhthpEyEYkqPYSaTenfE7lgaUW7xsC7qRae4La3CE5N19lZTvkg7UGnqHVXgiliQIH4jAntvWa03HxYtIz3r+s5t/kpjp1Rw/Ke4FwCpKxbPi7TuYBIi456RWofn6LUslhbd2+SLUWFdcpJFyWKiZVMjt5RINfR/Vq8BARFsBshG87bfP6V30g1WHVSwa2wGO5G6zt8vlS/QcdsWefnp7um5VtLpD4sbttiyWymDt4iyxgYMkSN68az0otYXPtWluq1pUuC2/JuM6PcFqUNu4yyGIBUkHcdZFFabheqW4gKsrbCcTMGN58qKyuo9IEs2NWBYu6O5ZtJdgJYZ2tszKroocoxlGEMRFFUaTjNotp76qCWNq6oA3JJQgAD31neK6C6eE6ZRbdrln7Dce2B44s3LT3AF7sAp29lbEV2aD5p6SW72rXiVy1p9QFuaCzatcy2Ua663L7HFD4h/iDZgD7Iglx6e8Auaq5pLdktbUDUBnVZRAbMKrj8jEBSBBIJEitntRIoFvo5qXewvMsmw6Tbe3EKGXb7s9GtnqpHY9iCKaVyaMqDtZb0o9GBrNVpzdtq9hLOqt3JIyVrvKCFe4bwN4huK1GVGVBh9RwzXi1YzUX7mi1QuI3MVX1djlXLYJLQEvAXNwdmK9RO0er4Hq766lnspba7qtFdVBdDxbsvaL5NAGUIdhI7AnrW8yoyoM9xfS311tjUWrXNQWrtlwHVWTO5aYP4yAVAQyBv0gVoRRlRlQdormVGVBj/Ty9y73D7xS4yWtS7Py7b3SqnT3VBK2wTEsB071V9IPSrmW7bWG1VmzzgupujS3Vu27ZtuVKLctnYuqqWCnEHtW6muTQfNOE8TOkHEtTbt6y+D9n5JvW7puX25WIPqhuWD1MbAHbpWh9AbtnluqNduXiebqLt3T37PNuv1I5qLKiMQonFQorUhhXZFB6ormVGVBjOO37vDrt/UWhZu29QVY2bl42bp1Cotsco4MLmSqox2IIkTO0Gv9GtQ9/wC0vp9LqHuWraXbZvXbS2nttcKm2/LbNSLmJlQZWR1gbggV6mgz3o9wR7F5nK2kQ6bS2lt2mYqjWuaXC5KPB94AD1MGQKz/AAz0Eu2tMdMGQW9Tpja1YDMcb/LwF6ySvinZWU4iApEQQfoBcVzmCgxPD+Aam0Ga1o9Db1CWXS3e591w1xoE4G14EMZESTsB7adeiGhvWLXKvWrSRvml9rz3rjEtde5Nm3DMxykT1PSKfZUZUHayHpTp7+o1ultWCqCwG1TXLlp7lovvZtJAdJPidtm2xUx0rXZVyaD5jqNDqLVjVaS4puEa3Sam21q0622t3tXbuXAilmxwcOSMjAIPSq+r0WP27T6vUay0L16+xSzpVurqLVw+ApcWwzFgmKQWkFR0EV9Wo2oPnnH+FXftJ09tHNjiIs85oMW+RA1GZ/CbthUQR3B99aDgVlhxHiBKkKRpMTBCmLTA4noY9laOaJoPVUeMNdFsmzaS80gG2zhAyHZoYgiY7HY9JFXcqMqD523opeufa3s6ZNGt3T8sWM0xvXw+YuOLUokAYyJJyM9BVni3DNZqxqmbTizzNBe01tGuozG6xMZYeFR5EE+2OlbrIedBcedBmOK8FuvdsuoEJo9VZbcTzLgs4D3fdnf3V3/8Nejh2w+4Rlu+IbE6Y2hH5vER8q0+VGVAo9DuHvp9DprF0APbs20YAyMlUAwe9R+k/Cbt86Z7LWw9i+L0XMsWHKuW48O4/wASfhTvKiaBDe4ZqLzaZr5sg2NRzot5kMnIvWo8X4puz7hUXGfR171vXoHUfa7QtqTPgItG3Lee57Vo8qJoMv6Q+iX2pr2TKFu6e1aErljctXmvIzLIDLljKzvBHeqn/wCpXGtXE5OgsFuWA2ntsC2F1LhLGBAOHq77xvWzyoyoMp6T+ir6l9Uy3EXn6RNMJBOLLduXMjHUQ8R7K5WsFFB4rldrlZZFFFFAUUUUBRRRQFFFFAUUUUBRRRQFFFBoO1yvIO/yr0DQFFBNdoOUUUUBRRQTQFFBNFAUUUNQFFANFAUVya7QFFFFBW1VskyJ2R4gxvKwPpUN0Mctm3DCN46bddvlV+iqqi4bsWxk9QxboPLxRM/+q9FWgkluo89xiOy7jfvVyigpIHJ3LL/qMDHzmJn4121k2LGRMmAdtgI+BMmrtcAoF4RiBOWxUkQ0g7zHn17bVYckkeuF36TOQPeO0fCrFFRFJVY/mnbLr62QnH2RPT2VJp1YETlHjmTPRhj9JqzRQe0rldSitN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AutoShape 4" descr="data:image/jpeg;base64,/9j/4AAQSkZJRgABAQAAAQABAAD/2wCEAAkGBxQTEhUUEhQUFhUXFxcXFxcWFhcXFhUVGhcZFxcdGBUYHCggGBwlHRceITEhJSkrLi4uGh8zODMsNyguLisBCgoKDA0NDwwMDiwZFBksLCsrNysrKysrKysrKysrKysrKysrKysrKysrKysrKysrKysrKysrKysrKysrKysrK//AABEIAIwBaAMBIgACEQEDEQH/xAAbAAACAwEBAQAAAAAAAAAAAAAABQMEBgECB//EAEAQAAIBAwIEAgcGBAUEAgMAAAECEQADEgQhBRMxQSJRBjJhcYGRoRQjQlKxwWJystEzgpKiwnPh8PFTYxUWJP/EABYBAQEBAAAAAAAAAAAAAAAAAAABAv/EABURAQEAAAAAAAAAAAAAAAAAAAAR/9oADAMBAAIRAxEAPwD7bUOru4IW6wJ+Papqh1VrNGU7ZAj5iKiKni689QekYrhPl5/WrOjvF1DEQdwR5EGD9RWMTWarZOQuefLyzGB3jI28spjfHpFbTSWMEVB+EAe+gmoooqIKKKKCtrbxXEAgZE+JuigCSY71VuXGQZc0XB1KkKCVncrER9a56Ro/JL2wC9s5gHo0DcdRG1I+HXL166qNaFu3GbkuLh/hC4mACe5671VbAUV2uUBRRRUR2l+ouMbhUOEAC77EljMBZ27e3tV+s96SNdt3Lb20DhgUcZBGEbqVckCeux67VVMrF1lcKXDgyJ2DKwEwY6gj3VfrO+jJuXGa5cQIFlEE5MfzFmBIPuHSTWioCiiiogrhr1XDRS1bzPJ5uAkwAFLYgkSZnynpU2jvEllYhsYIYdGUzG09dqznFL16zeuKLQuJ/iKwdbZEnxA5HcDfxD2U74BaflZ3QBcuQzBei7bDqf8Aw1Q0ooooCiiigj1N3FWaJxBPvqmS5km+oPkAuIPlvufnV2/byUr5gj5iKxP23VDwchS4flhsxgRPrG3llMScfLeg2PD7mSAkQZYEe1WKmD5SKsVDotOLaKg3gRPmep+pqagKKKKiCq2uuEBQIBYxJ6AQSSfgKs0u9ILbGyxtgF18agiQxHbqOokVVebtxkGQuh4GRUhd1G7Yle/zpmKxugv3r9xLbWQiMA9xi4uQB2TE9CSRkfbtWzoOUUUUBRRXaChqbxzxDBAACWME7mAFnvXhLrKyqXDqxxMgBlaCR07bHt5VR9JzcQ27lpQ++DqSF8Ldw5MAg9jselQ+j3Nu3Ga5bwW1sskO7MR4iWBIET0HnQae3XK6lFVUWouhVZj2BNINTxO+DH3QJkR1ZNgd9yO4p5rv8N/5W/SsrZshrjtG4GMAdSSzHp1O4qIrvaZQLuR5nMJyiXyjuQIxjaPKnWl4zcIk2wYMEKdztJIHuH/elYQxi07OTA3aMfIEx8q5iBeJWRFvY79yV2+dBsbTyAR0O491eq82vVHuH6V6oCqnENQyjwCWJgA9PMk+4Cat0t46v3Y95+WDCgT6ziN51ZM0gjrb6kEbgE9DBqrbY6e4Dbj1FyUKQjLvEyB4vb7a9abTTaLKDLFn2AAEknpMAV7sjJgWkwiAxJE9TJE+7tQOdFxRmK5JAaN1MhZnEN74ifaKbVlPR5Rl3jmtsf4csflIrV0BQaKKiF3EdY6kBMR0yZ9lGRhR1mT+1IdTfuXyguFcZBxA8JI6FhBJ9lXPSdQZkdVA6A9c16Hv4utVb1nDAr6oKiTsPLqTVV54XrnslkQBlLmFPhxYtBx6Qs9q0Wg1xcsrLiRuDMhhJBI9xFZi/bHKuEhpIcjqN94gnYx76dejvSO2AgeQJJIoHVFFFRBSTX8SuKWwwCiYz6vBAbGD5mIp3WS4haDXwp/OzTE7KzbT2EsDHuqqh1KNdLtdYGLZ7SqjvgADB9p9m9XOG8XuhQhAaFJybZiq9J33PtqveRlLdgyMBPUmQNhMmodXZX7oQ3rgGZGxVuoj/wAig1ui1BcSVKkEhlPUH/0QfjViqfCTNuT1LMT7d/7RVygK8X7mKlj0AJPuFe6i1fqN/Kf0NAj1HFb4/wDjWTEHdk2neDB6j50ou2yBzS33nMnKJfKNtwIxgdJiKsWrAa657qI2HWWJJkdT0ryEMYNPrzA3aMfygmPfFA00nGbjDe2DECFO7GJMCfYaeWnDKCOhAI9xrHBRz5XIEW9jv1LY7eRhorYacQigbeEfpQe6KKKCtrr5RZUZMTCjsTud57AAn4Uh1nE7zAqGQSAcrfWCOgnoYpvxofd/H9m/as9o9KCjFRuzMYCgRBjp0AgCgjsk2Htm2ROABABxKz+IwPF7afaPizNjkkBokgg4yYXL3kRSWwMsC0+FFBiSJ67kTH0qTgijmNAMG9BnuBiy/Vp+NBrRRQBRQFUOJ6tlICATEksYVRMCfedqv0h9JjG8T4e4B3kkbHrvQL9bqbt6FcqFyEhfVaG2LdSVmvGj1r6d3VIZS3qkYgNsCVmIHnXp9JgiBJhcBO3SR3JrjopFwnIzkdpjy2O8/Og1HDdQzhsliDEgyD1mPcdqKo+if+AP8p+JRWPzJJoqqucUuhbTEkAHwydgJIG5+NItEB4yiZlm8PhJTJQFln/CARNNfSA/ddJ8ax0O5MdDUGmspOJZhgqlUDFZkZM8AjIkn4VEZ/TpcW4pV1a7z7v8Kud52yOIMR360yODEuJXILbAYFcWDZlTPUjEzG3Sqtnh10BF3wW4b3NyEMD4wFExMtExO1NtdpgVdC5cBc1yhmQrHfuCCevtoGujuZIp9g/SpqpcEA5CY7DfbpHiOwHlV2gKUekGoUBVYgbM25iYEfvTek3FrStftKRMjf3Buk9v+9At1Fthp2RFwItsGuMhhUxiF3hi20eQqDhrlHb8VvC3mBMr1AYAGTBG469T7KYazT87T3PvGzueA+MwhYwEKTAiYqLQaS413N87QwFsAP4zj4iciTC+wUEmlhGTxfiNwzsSHYCcTvBgn3VpKzPE7YIDuQ5VsM4XxADIEx+JSeo9taWKAooooM5xi4r3SsywZVCjdpXx7D6VW4qrNyohLeY2ZSrXGxaWIJGKjp7ZPSrLgc2+w2KkjKB4ciFZum5AJ90V3iWk8Vl7Rd8CbmOZbmAjCQS3XedqCjoiTZNt5ZWNxbbKCSfEckMGAx6gzFOOEuBcIBBkFdjO6Yqfd0NVeF6O4qOWuG2xY3CJBRcyTDT6x23MmvWntKNUpAAZ1L7dmZTkJ8j1ig0AooWig4TFZe26tcDDxbEnEFyA7HsPdHxrTXx4WnyP6VnuGKuCScA58RHhJCgYpkIiSxPt3oFnFrb8xyxCjk+BBsba5EqCS0Fj1PxjzpiGLYc3Z7cOxAJV1C7PPSCNo6zUfEdBcF27yg7i4gtbufuzEyxyBI8RPemGmsYIqm4W6W2RiCrj1TiI2+HxoLPA3GEAzBnz2KiN/mPgaY0m9H7Ko10KOhA8pALAE+2ABPspzQFVuJ3Atpye4j4tsN+25qzS7j8cncT4k2O++QHQ9djQKNJj4yqm5LQsBirMNhLj1R0JntNLrS3BckOrXftDfwq3h3AEyF6ifeaf6OyJCFmGKKQgYqWJGTOQInfak6aG7AUZYi6b/NykR6wAWYLSY3HWgtkqxLiVkLbhpGLZBmUk9SIMx7K0OiebaH+EA+8bH6ilWv00qyM+YxLgPBZGXcSY3B9vtq7wQDkrjsJaB5eIjYeW1BeoooqBXx26AqhiBuW3MbBSP1YUqtqeSRaGJxb7xlOKWyCSQZAcsIj3mav8ctBrllSPWkTt6uaA79pBiRUWosC7Zu/eEMwKQGIW3JxAKTHTz/tVCnhTMhBHiQWbfMUHxBRPiEEzHUjYwKYabFSpy6sbnl4SUEgHeCFJHsFeNDorpuIX5lsLbFoeKXY9SRlML4O1e+MWQUychyjFC0CSpUtvHRgR/wCTQaUGiuJ0rtAVnuPurPjsSMVC9yTJG3fqPnWhNZ7UADUXmA3QSDE+LBIPmYBO1BT4upZFx8FvmW8iylWuNlsAGOwA6nvXnQXYR1fdC7i24k4seqkKT1nbeJEVe4ro5W01p3cq4uf4mXMCj8JmAd+0dK5wrR3BzGe41pnbmAAgx+EZ5ST6vn3oGXAkgMo/Dgh37qgn5dPhRU3C7Q8TiPHBMCAWAgke/aiqql6TalEtrmwUG4BJ7GGI/SqouNiLkFmlUCnoiMoYkADxSImfKvHpxam0hJgC5BO/hLDEHbpvt8ataG26tbW5BYBASNwTg4kfKohSyeJXYMEJxIMgMB+EHv7oBPSrzOVV3JYF1fNWx8JWFykdgY27TWiis9xW07JeFsAkhxvEBS6hjv5BTQMeBXAbIxMgM4kdPWP96YUh9CkA023QuxB8+gJ+YNPqArP8Y1ajUooP3mKYr1yyZh+07+VaCslxrTsdfawIDkBlnYOEPiWfMCT8RQWdQ5UbA3A6i4znrkdhso2gDaq1gct2JViYkD1WE+uYMx4Z3mB06mnvC1hmHkAPk9wVa1nqP/K36GgznEGW3b5ZfwKdi0A/4YOO2x9b41qEOw91Y30osk2gYHLDkuTHWEQKPfv8q1mgQi3bB6hFBHkQooJ6KKKDL2NYGu3VRyJZg5WCU+8x77bkxXrUAn7oW2AUsilZY4iNuwjbzEUv4NpmW7qSCAFJFxehDZZqwB7Hc/GtZoAMPcz/ANRoM/oLYYC2Z8TQzqRsV3QEMI6A+H4mrGn1QOotZMMoUAdCwKOco8iKacTMKv8ANPyDH9qzN7Tv9tsFgB6gtiRJVV8TfVhQbQGiiigr8Qu42rhPQIx+QpBw64ty3CtNtZZQIAuMgUwWO4gkU541bLWLoAklDt594rO8DskaaZBRjcKeYBtkMCPYVoJNWzXAWxZSAGJgxlA3PT96s6bfFlDKbYGG6stzNgD1E7tPi261ogKXa0feL/k+PjJ/40FfgV5Wu3YIJ2JA/D43EHyO3SnVZD0SsMNVfLxnHjj8JYhgpjqev1rX0BSv0jvKtoZsFUuok9utNKznpygNhSdgHEn8sggH60HUvNgt3diMVVegVXVSW2EtIqi/VXIKoTiQZAx64q3f5TGwpnw+yym0LkZAIDBkTjcAIPuANPGUUGdN3FXuSy5hw6sF8OCxMjoBtsaZ8CcG1sQQHcSNx17HvuaocUtuwui2JYhwBt0JtqT8ADXn0HWNOY6FzuOhMDIj40GirldrlRCHjeqVb9oT448A7sTcUQKiv3Sokg3OYuTsdoIIAAUDaO3uqp6R6ZjrLOBAcgFJ6NgSWWenenvDx943uP0uOf3qqSWGKXJORMZKOjSZlgpP5Z9g3qXXQlrAv4JkFsRjNt2KkjYnp860d2ApPkD+k1kPSK0xsDYYKyl2MbRbVQN/Mk0Gv07yqnzUH5iakqpwhIs2gfyJ+girdAGsydaPtF0I8Nkc43KKOWC0HbpWmNYrS6VvtWpxI2W5zF6GHBZGE9d4oL+pOP3QVoUlVb1iZAyMAd53326+yodGgINs5SzBCwIJRQZQMG6bnp1NaLh/Rv53+pJ/ejiA8I9rp+v/AGoDhN4kEHfHvESJYAx7loqLgysJkQuFvE+exZvq1FVV26gYEEAg9Qdwaoaza4D7LZ+TlT9HpiTSnXXCXcQdkA2BPWTsfOR9KiG9LNAuWUickWR/MXYj61LfvNyC3fAHbzIHTy61HomIu4xH3YMRHqkAd/afpQXdPZCKFUBVAgAdAB0qSiigK8PbBIJAMdD3HnB7V7ooF2k2ukeZuD5MG/5GrOvPgI7khfmQKW2tQ0q0He6w6GN2xMnpG3XzFXeIsZtgCfFMDfoJG07gf2oOWNMjoM1DAXGcSJAIc4mKvVS4Y5IYeTsPb2J6e0mrtAUUUUFfVWRhcgAEqZPc7GJPeK8aBpDfzT/qVW/evfEbmNtyPL9dqq6FjzCsEDBTuCN18Ij2x19woPXFW2j+Fz8xiP6qsnTLmHxGYXENG4WZgHyMVQ1pJa4IJAQCQJgQW89jtPwplpnJRSepUE+8iaCQUUUUBVPV2QFUAADMdBA8Ug7Dzn61dqhxC6QbYjq/lO4GQ6dtvpQWNE020/lH0EVVuGbw9jqPkjN/yqThbHEg7QxAB2gbH96pJebwsQZN3qQIM+DrPSP2oGdjTKhYqoBc5MR+JoiT57CpqKKArzdthgQwBB2IIkEe0HrXqigXa7ZwfIKfgtxQfkGNMTSvX3JuMsHa3GwJ9YzOw6yuw99WH1DGxn3wn4xNBDoFyJJ7pJH8zuf0ir2msLbUIihVUQAOgFUdGxFwLEfdjYiNlIA79fEQaZUBRRRUR4e0CQSASplSR6pgiR5bGqWnMXT7WcfRH/vTCkvPM5Ab86Ohj/44mIiO89aqmWvP3be0EfPb96gt6RLiMrqGU3CYPSVbbb/LXeJMRgAJlxtEzEsNvLajhl0nNT2c+zqAx2nzagvAUUUUAaiewsk4iSuJMbld9ifialqHWXSqMwElVJjzgTQVuFNsfcjfNAD9VNe+JvAH+Zv9KE/rFV9A5DqsGOXG4InGI6jrv0r1rCTcIgxy+wn1jB7jcgUDHSrCqPJQPkKKj4dcytox7qD9KKqpWpTrjjcaOr2/kcgv/IfKm1KeKf4o/wCm30YH9qiGNywChTtjA+UCqPDLmdxmPUJbA/zCT+g+VMrp2PuNLODnxXPYLY/20DSiiigK7XKKBTpAM+X2W65+AAYfVvpV7W7Yt+V1+ROJ/WqWkP3z/wDVf6oP7Vd1x8I/nX9Z/agh4OPuw0bszE/6iP0FXqo8EP3CT7f6jV6gKKKKiK/ELeVtx/CfoJH1qvw65mcvJEUfEZH9R8quan1G/lb9DVHgp8PvVD9CP2qq8cXuY5EfiT6hgJP+qmdpAoCjoAAPcKVcdbY/ygfN1mm9AUUUVEFUeJiMG8rij4MYP61eqjxhoQGPxp/UKqpdBumX5izfMmPpFUXA5q2+3NY/7Rc/Wr/D/UHsLD5MRVJm/wD6FH8dz6W0H70DWiiigKKKKBVxBsLpI6taPzUhR/UKYNpxhh2xx+kUv4sfvFH/ANdz6Yn9qaMdjQLOHPncLHqtu382mf0ppSvgx8biOiWh/tJprQcoooqI7Sexs7W+3On4Y8z+oim9KbBnUN7Lg+ts/wBqqrms2UN+VlP1g/Qmo+E7qzfmd5+BxH6VPrvV97J/UKg4IZtA+bMf9xoL1FFFAVHqbQZWU9GBB9x2qSigW8KuZ4sfw21+bEz/AE0cVfCWHe24Ptxgj9T86j4AfCP+mv0ZhXvjjQp/kf6lB+9Ax0VvFFXyAor1Y9Ue4fpRVUGs7xLiic0geP7srKwcWJ3yPQGrfpDrdRaRnsWrNxUR3fmXXtsMRIChbb5SAesdqR6C4Tpxqbul0VrmJbax965DXrsctbn3K4SWAkZbmojWaieW3TLE/OP70l4TxhDdYNFvIIFDEeIjbarbcYW218alrNsWlS5s5JFphBa4CoxHMVwOshfhSteMaZtVpk0w091bj30e4gVij2rXMhWXafPrQaqioNDq0vIHtMHQkwy7q0GDB7ie42qxFByvF24FBJIAHc9Kkisr6W8fXTaixav4GxdtahnDLk7vbNkW0RfxMxuEBQCSYoLPD+IB70KCSbrHL8JXEjY9xEfGmPGNRy1VokBxI89jG/vrP6QPZS0bi2tNqNTeCWVS1mLKb3eXcbKGc27bAsNgx2BA3vavj1qyuo+1PmLV5EaLRhReK8lcZOcZCW+lFWvR/iCOmAIDgsShPiUTIn59qb1jtJx9RrLdu1pLqpcs3HJOnNq6WW5bUHFipCQxmRPq1soojlFdiiKClxXVLbtsWZRsQJPUx0A71T4Fqg84qygIgIbrPijaqvpTqAL+itNatut++1ts1kqBZe5Kb7GUHntV/W6rT6K3kwKKzBYt27lxixBjwW1ZjsD2oKfpDreWWBUnJBBHbxb/AN6b6DVpdXJGVh5qdgfKlDekOiu2XvEl0tMEcGxdN22xiAbBTmCZB9XoZ6VJ6Oce0moNy3pSZtBS6Gxds45TjtcResGgd0V2KIoOUo47r1QKDBOanEbsQDPq+Xtqnc12p1Gov2tK9q0mnKo73LbXWe8yC5iqB1CqqssmTJbtFR6vUW1ZV1On5+qFvO79nslgtvJlVjkdg2JhCSTi0TBNIQ64Rdyt5RALNA7gZH95pRf4qqXwH2C3Hyc9II2nuNoHwqXS+k+m5luxZF180s3E5Vl2QWr04OzAQi+EyWil/AeN2L9iw2pCPeOlXUX35a4WkxnK43RMoMDqcTtAJorW2rgYAqQQRII6EV6pHo/SO2xCCzfRjbNy0jWsGu21xDG2pPUZrKtiRkNqtcI42moe6iJdVrJVbgdYAZlyCyCQTiQSO0ietEMqK7FKvSXih01g3FTmPkiW7c48y7cdURcoMSW8ukmgq8X4ii3cSZ+7YeHeCfPy6CnF0nln82J+cVjr2ss/YLWutadA119MGRi0I128lq4CAR4lLMOnUVpdZx/S27nJuX7S3PCMGYAjLZA35cu0xNFUuFcVQ3CPUlEAD/iI/Ke/Wn4pQiaP7y5FiLBYXWhYtMgDtmfwkAg79oNWNBxHm3bqg2yqC0ylHyci4paXSBh7NzI8qIv0V2KT+l3F20mle8oUkNbWXJFtM7i287hHRFyyPsHUUDdjFINNxBWvlV3JuiCN1ICGfF32n41B9ovJp7z6y9pr9nlyHtWXAk7eJOY4ddwdiO9ebbWNG1w3sAben555du54USReYSzbExCjcAd6B1xW/ggaJAdCR577fWKrej+vV1KggMGY4HZgJ2kVW0/pPpr5ZCt0DlNdAvWLlsXbKxkyC4ozAkfMHvVfgfHNFcuDkWnttcttctu2muW1uoAC3LdlGUSNh1G4kUGprlUeAazn6azeyD8y2r5qhthpEyEYkqPYSaTenfE7lgaUW7xsC7qRae4La3CE5N19lZTvkg7UGnqHVXgiliQIH4jAntvWa03HxYtIz3r+s5t/kpjp1Rw/Ke4FwCpKxbPi7TuYBIi456RWofn6LUslhbd2+SLUWFdcpJFyWKiZVMjt5RINfR/Vq8BARFsBshG87bfP6V30g1WHVSwa2wGO5G6zt8vlS/QcdsWefnp7um5VtLpD4sbttiyWymDt4iyxgYMkSN68az0otYXPtWluq1pUuC2/JuM6PcFqUNu4yyGIBUkHcdZFFabheqW4gKsrbCcTMGN58qKyuo9IEs2NWBYu6O5ZtJdgJYZ2tszKroocoxlGEMRFFUaTjNotp76qCWNq6oA3JJQgAD31neK6C6eE6ZRbdrln7Dce2B44s3LT3AF7sAp29lbEV2aD5p6SW72rXiVy1p9QFuaCzatcy2Ua663L7HFD4h/iDZgD7Iglx6e8Auaq5pLdktbUDUBnVZRAbMKrj8jEBSBBIJEitntRIoFvo5qXewvMsmw6Tbe3EKGXb7s9GtnqpHY9iCKaVyaMqDtZb0o9GBrNVpzdtq9hLOqt3JIyVrvKCFe4bwN4huK1GVGVBh9RwzXi1YzUX7mi1QuI3MVX1djlXLYJLQEvAXNwdmK9RO0er4Hq766lnspba7qtFdVBdDxbsvaL5NAGUIdhI7AnrW8yoyoM9xfS311tjUWrXNQWrtlwHVWTO5aYP4yAVAQyBv0gVoRRlRlQdormVGVBj/Ty9y73D7xS4yWtS7Py7b3SqnT3VBK2wTEsB071V9IPSrmW7bWG1VmzzgupujS3Vu27ZtuVKLctnYuqqWCnEHtW6muTQfNOE8TOkHEtTbt6y+D9n5JvW7puX25WIPqhuWD1MbAHbpWh9AbtnluqNduXiebqLt3T37PNuv1I5qLKiMQonFQorUhhXZFB6ormVGVBjOO37vDrt/UWhZu29QVY2bl42bp1Cotsco4MLmSqox2IIkTO0Gv9GtQ9/wC0vp9LqHuWraXbZvXbS2nttcKm2/LbNSLmJlQZWR1gbggV6mgz3o9wR7F5nK2kQ6bS2lt2mYqjWuaXC5KPB94AD1MGQKz/AAz0Eu2tMdMGQW9Tpja1YDMcb/LwF6ySvinZWU4iApEQQfoBcVzmCgxPD+Aam0Ga1o9Db1CWXS3e591w1xoE4G14EMZESTsB7adeiGhvWLXKvWrSRvml9rz3rjEtde5Nm3DMxykT1PSKfZUZUHayHpTp7+o1ultWCqCwG1TXLlp7lovvZtJAdJPidtm2xUx0rXZVyaD5jqNDqLVjVaS4puEa3Sam21q0622t3tXbuXAilmxwcOSMjAIPSq+r0WP27T6vUay0L16+xSzpVurqLVw+ApcWwzFgmKQWkFR0EV9Wo2oPnnH+FXftJ09tHNjiIs85oMW+RA1GZ/CbthUQR3B99aDgVlhxHiBKkKRpMTBCmLTA4noY9laOaJoPVUeMNdFsmzaS80gG2zhAyHZoYgiY7HY9JFXcqMqD523opeufa3s6ZNGt3T8sWM0xvXw+YuOLUokAYyJJyM9BVni3DNZqxqmbTizzNBe01tGuozG6xMZYeFR5EE+2OlbrIedBcedBmOK8FuvdsuoEJo9VZbcTzLgs4D3fdnf3V3/8Nejh2w+4Rlu+IbE6Y2hH5vER8q0+VGVAo9DuHvp9DprF0APbs20YAyMlUAwe9R+k/Cbt86Z7LWw9i+L0XMsWHKuW48O4/wASfhTvKiaBDe4ZqLzaZr5sg2NRzot5kMnIvWo8X4puz7hUXGfR171vXoHUfa7QtqTPgItG3Lee57Vo8qJoMv6Q+iX2pr2TKFu6e1aErljctXmvIzLIDLljKzvBHeqn/wCpXGtXE5OgsFuWA2ntsC2F1LhLGBAOHq77xvWzyoyoMp6T+ir6l9Uy3EXn6RNMJBOLLduXMjHUQ8R7K5WsFFB4rldrlZZFFFFAUUUUBRRRQFFFFAUUUUBRRRQFFFBoO1yvIO/yr0DQFFBNdoOUUUUBRRQTQFFBNFAUUUNQFFANFAUVya7QFFFFBW1VskyJ2R4gxvKwPpUN0Mctm3DCN46bddvlV+iqqi4bsWxk9QxboPLxRM/+q9FWgkluo89xiOy7jfvVyigpIHJ3LL/qMDHzmJn4121k2LGRMmAdtgI+BMmrtcAoF4RiBOWxUkQ0g7zHn17bVYckkeuF36TOQPeO0fCrFFRFJVY/mnbLr62QnH2RPT2VJp1YETlHjmTPRhj9JqzRQe0rldSitN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 name="AutoShape 6" descr="data:image/jpeg;base64,/9j/4AAQSkZJRgABAQAAAQABAAD/2wCEAAkGBxQTEhUUEhQUFhUXFxcXFxcWFhcXFhUVGhcZFxcdGBUYHCggGBwlHRceITEhJSkrLi4uGh8zODMsNyguLisBCgoKDA0NDwwMDiwZFBksLCsrNysrKysrKysrKysrKysrKysrKysrKysrKysrKysrKysrKysrKysrKysrKysrK//AABEIAIwBaAMBIgACEQEDEQH/xAAbAAACAwEBAQAAAAAAAAAAAAAABQMEBgECB//EAEAQAAIBAwIEAgcGBAUEAgMAAAECEQADEgQhBRMxQSJRBjJhcYGRoRQjQlKxwWJystEzgpKiwnPh8PFTYxUWJP/EABYBAQEBAAAAAAAAAAAAAAAAAAABAv/EABURAQEAAAAAAAAAAAAAAAAAAAAR/9oADAMBAAIRAxEAPwD7bUOru4IW6wJ+Papqh1VrNGU7ZAj5iKiKni689QekYrhPl5/WrOjvF1DEQdwR5EGD9RWMTWarZOQuefLyzGB3jI28spjfHpFbTSWMEVB+EAe+gmoooqIKKKKCtrbxXEAgZE+JuigCSY71VuXGQZc0XB1KkKCVncrER9a56Ro/JL2wC9s5gHo0DcdRG1I+HXL166qNaFu3GbkuLh/hC4mACe5671VbAUV2uUBRRRUR2l+ouMbhUOEAC77EljMBZ27e3tV+s96SNdt3Lb20DhgUcZBGEbqVckCeux67VVMrF1lcKXDgyJ2DKwEwY6gj3VfrO+jJuXGa5cQIFlEE5MfzFmBIPuHSTWioCiiiogrhr1XDRS1bzPJ5uAkwAFLYgkSZnynpU2jvEllYhsYIYdGUzG09dqznFL16zeuKLQuJ/iKwdbZEnxA5HcDfxD2U74BaflZ3QBcuQzBei7bDqf8Aw1Q0ooooCiiigj1N3FWaJxBPvqmS5km+oPkAuIPlvufnV2/byUr5gj5iKxP23VDwchS4flhsxgRPrG3llMScfLeg2PD7mSAkQZYEe1WKmD5SKsVDotOLaKg3gRPmep+pqagKKKKiCq2uuEBQIBYxJ6AQSSfgKs0u9ILbGyxtgF18agiQxHbqOokVVebtxkGQuh4GRUhd1G7Yle/zpmKxugv3r9xLbWQiMA9xi4uQB2TE9CSRkfbtWzoOUUUUBRRXaChqbxzxDBAACWME7mAFnvXhLrKyqXDqxxMgBlaCR07bHt5VR9JzcQ27lpQ++DqSF8Ldw5MAg9jselQ+j3Nu3Ga5bwW1sskO7MR4iWBIET0HnQae3XK6lFVUWouhVZj2BNINTxO+DH3QJkR1ZNgd9yO4p5rv8N/5W/SsrZshrjtG4GMAdSSzHp1O4qIrvaZQLuR5nMJyiXyjuQIxjaPKnWl4zcIk2wYMEKdztJIHuH/elYQxi07OTA3aMfIEx8q5iBeJWRFvY79yV2+dBsbTyAR0O491eq82vVHuH6V6oCqnENQyjwCWJgA9PMk+4Cat0t46v3Y95+WDCgT6ziN51ZM0gjrb6kEbgE9DBqrbY6e4Dbj1FyUKQjLvEyB4vb7a9abTTaLKDLFn2AAEknpMAV7sjJgWkwiAxJE9TJE+7tQOdFxRmK5JAaN1MhZnEN74ifaKbVlPR5Rl3jmtsf4csflIrV0BQaKKiF3EdY6kBMR0yZ9lGRhR1mT+1IdTfuXyguFcZBxA8JI6FhBJ9lXPSdQZkdVA6A9c16Hv4utVb1nDAr6oKiTsPLqTVV54XrnslkQBlLmFPhxYtBx6Qs9q0Wg1xcsrLiRuDMhhJBI9xFZi/bHKuEhpIcjqN94gnYx76dejvSO2AgeQJJIoHVFFFRBSTX8SuKWwwCiYz6vBAbGD5mIp3WS4haDXwp/OzTE7KzbT2EsDHuqqh1KNdLtdYGLZ7SqjvgADB9p9m9XOG8XuhQhAaFJybZiq9J33PtqveRlLdgyMBPUmQNhMmodXZX7oQ3rgGZGxVuoj/wAig1ui1BcSVKkEhlPUH/0QfjViqfCTNuT1LMT7d/7RVygK8X7mKlj0AJPuFe6i1fqN/Kf0NAj1HFb4/wDjWTEHdk2neDB6j50ou2yBzS33nMnKJfKNtwIxgdJiKsWrAa657qI2HWWJJkdT0ryEMYNPrzA3aMfygmPfFA00nGbjDe2DECFO7GJMCfYaeWnDKCOhAI9xrHBRz5XIEW9jv1LY7eRhorYacQigbeEfpQe6KKKCtrr5RZUZMTCjsTud57AAn4Uh1nE7zAqGQSAcrfWCOgnoYpvxofd/H9m/as9o9KCjFRuzMYCgRBjp0AgCgjsk2Htm2ROABABxKz+IwPF7afaPizNjkkBokgg4yYXL3kRSWwMsC0+FFBiSJ67kTH0qTgijmNAMG9BnuBiy/Vp+NBrRRQBRQFUOJ6tlICATEksYVRMCfedqv0h9JjG8T4e4B3kkbHrvQL9bqbt6FcqFyEhfVaG2LdSVmvGj1r6d3VIZS3qkYgNsCVmIHnXp9JgiBJhcBO3SR3JrjopFwnIzkdpjy2O8/Og1HDdQzhsliDEgyD1mPcdqKo+if+AP8p+JRWPzJJoqqucUuhbTEkAHwydgJIG5+NItEB4yiZlm8PhJTJQFln/CARNNfSA/ddJ8ax0O5MdDUGmspOJZhgqlUDFZkZM8AjIkn4VEZ/TpcW4pV1a7z7v8Kud52yOIMR360yODEuJXILbAYFcWDZlTPUjEzG3Sqtnh10BF3wW4b3NyEMD4wFExMtExO1NtdpgVdC5cBc1yhmQrHfuCCevtoGujuZIp9g/SpqpcEA5CY7DfbpHiOwHlV2gKUekGoUBVYgbM25iYEfvTek3FrStftKRMjf3Buk9v+9At1Fthp2RFwItsGuMhhUxiF3hi20eQqDhrlHb8VvC3mBMr1AYAGTBG469T7KYazT87T3PvGzueA+MwhYwEKTAiYqLQaS413N87QwFsAP4zj4iciTC+wUEmlhGTxfiNwzsSHYCcTvBgn3VpKzPE7YIDuQ5VsM4XxADIEx+JSeo9taWKAooooM5xi4r3SsywZVCjdpXx7D6VW4qrNyohLeY2ZSrXGxaWIJGKjp7ZPSrLgc2+w2KkjKB4ciFZum5AJ90V3iWk8Vl7Rd8CbmOZbmAjCQS3XedqCjoiTZNt5ZWNxbbKCSfEckMGAx6gzFOOEuBcIBBkFdjO6Yqfd0NVeF6O4qOWuG2xY3CJBRcyTDT6x23MmvWntKNUpAAZ1L7dmZTkJ8j1ig0AooWig4TFZe26tcDDxbEnEFyA7HsPdHxrTXx4WnyP6VnuGKuCScA58RHhJCgYpkIiSxPt3oFnFrb8xyxCjk+BBsba5EqCS0Fj1PxjzpiGLYc3Z7cOxAJV1C7PPSCNo6zUfEdBcF27yg7i4gtbufuzEyxyBI8RPemGmsYIqm4W6W2RiCrj1TiI2+HxoLPA3GEAzBnz2KiN/mPgaY0m9H7Ko10KOhA8pALAE+2ABPspzQFVuJ3Atpye4j4tsN+25qzS7j8cncT4k2O++QHQ9djQKNJj4yqm5LQsBirMNhLj1R0JntNLrS3BckOrXftDfwq3h3AEyF6ifeaf6OyJCFmGKKQgYqWJGTOQInfak6aG7AUZYi6b/NykR6wAWYLSY3HWgtkqxLiVkLbhpGLZBmUk9SIMx7K0OiebaH+EA+8bH6ilWv00qyM+YxLgPBZGXcSY3B9vtq7wQDkrjsJaB5eIjYeW1BeoooqBXx26AqhiBuW3MbBSP1YUqtqeSRaGJxb7xlOKWyCSQZAcsIj3mav8ctBrllSPWkTt6uaA79pBiRUWosC7Zu/eEMwKQGIW3JxAKTHTz/tVCnhTMhBHiQWbfMUHxBRPiEEzHUjYwKYabFSpy6sbnl4SUEgHeCFJHsFeNDorpuIX5lsLbFoeKXY9SRlML4O1e+MWQUychyjFC0CSpUtvHRgR/wCTQaUGiuJ0rtAVnuPurPjsSMVC9yTJG3fqPnWhNZ7UADUXmA3QSDE+LBIPmYBO1BT4upZFx8FvmW8iylWuNlsAGOwA6nvXnQXYR1fdC7i24k4seqkKT1nbeJEVe4ro5W01p3cq4uf4mXMCj8JmAd+0dK5wrR3BzGe41pnbmAAgx+EZ5ST6vn3oGXAkgMo/Dgh37qgn5dPhRU3C7Q8TiPHBMCAWAgke/aiqql6TalEtrmwUG4BJ7GGI/SqouNiLkFmlUCnoiMoYkADxSImfKvHpxam0hJgC5BO/hLDEHbpvt8ataG26tbW5BYBASNwTg4kfKohSyeJXYMEJxIMgMB+EHv7oBPSrzOVV3JYF1fNWx8JWFykdgY27TWiis9xW07JeFsAkhxvEBS6hjv5BTQMeBXAbIxMgM4kdPWP96YUh9CkA023QuxB8+gJ+YNPqArP8Y1ajUooP3mKYr1yyZh+07+VaCslxrTsdfawIDkBlnYOEPiWfMCT8RQWdQ5UbA3A6i4znrkdhso2gDaq1gct2JViYkD1WE+uYMx4Z3mB06mnvC1hmHkAPk9wVa1nqP/K36GgznEGW3b5ZfwKdi0A/4YOO2x9b41qEOw91Y30osk2gYHLDkuTHWEQKPfv8q1mgQi3bB6hFBHkQooJ6KKKDL2NYGu3VRyJZg5WCU+8x77bkxXrUAn7oW2AUsilZY4iNuwjbzEUv4NpmW7qSCAFJFxehDZZqwB7Hc/GtZoAMPcz/ANRoM/oLYYC2Z8TQzqRsV3QEMI6A+H4mrGn1QOotZMMoUAdCwKOco8iKacTMKv8ANPyDH9qzN7Tv9tsFgB6gtiRJVV8TfVhQbQGiiigr8Qu42rhPQIx+QpBw64ty3CtNtZZQIAuMgUwWO4gkU541bLWLoAklDt594rO8DskaaZBRjcKeYBtkMCPYVoJNWzXAWxZSAGJgxlA3PT96s6bfFlDKbYGG6stzNgD1E7tPi261ogKXa0feL/k+PjJ/40FfgV5Wu3YIJ2JA/D43EHyO3SnVZD0SsMNVfLxnHjj8JYhgpjqev1rX0BSv0jvKtoZsFUuok9utNKznpygNhSdgHEn8sggH60HUvNgt3diMVVegVXVSW2EtIqi/VXIKoTiQZAx64q3f5TGwpnw+yym0LkZAIDBkTjcAIPuANPGUUGdN3FXuSy5hw6sF8OCxMjoBtsaZ8CcG1sQQHcSNx17HvuaocUtuwui2JYhwBt0JtqT8ADXn0HWNOY6FzuOhMDIj40GirldrlRCHjeqVb9oT448A7sTcUQKiv3Sokg3OYuTsdoIIAAUDaO3uqp6R6ZjrLOBAcgFJ6NgSWWenenvDx943uP0uOf3qqSWGKXJORMZKOjSZlgpP5Z9g3qXXQlrAv4JkFsRjNt2KkjYnp860d2ApPkD+k1kPSK0xsDYYKyl2MbRbVQN/Mk0Gv07yqnzUH5iakqpwhIs2gfyJ+girdAGsydaPtF0I8Nkc43KKOWC0HbpWmNYrS6VvtWpxI2W5zF6GHBZGE9d4oL+pOP3QVoUlVb1iZAyMAd53326+yodGgINs5SzBCwIJRQZQMG6bnp1NaLh/Rv53+pJ/ejiA8I9rp+v/AGoDhN4kEHfHvESJYAx7loqLgysJkQuFvE+exZvq1FVV26gYEEAg9Qdwaoaza4D7LZ+TlT9HpiTSnXXCXcQdkA2BPWTsfOR9KiG9LNAuWUickWR/MXYj61LfvNyC3fAHbzIHTy61HomIu4xH3YMRHqkAd/afpQXdPZCKFUBVAgAdAB0qSiigK8PbBIJAMdD3HnB7V7ooF2k2ukeZuD5MG/5GrOvPgI7khfmQKW2tQ0q0He6w6GN2xMnpG3XzFXeIsZtgCfFMDfoJG07gf2oOWNMjoM1DAXGcSJAIc4mKvVS4Y5IYeTsPb2J6e0mrtAUUUUFfVWRhcgAEqZPc7GJPeK8aBpDfzT/qVW/evfEbmNtyPL9dqq6FjzCsEDBTuCN18Ij2x19woPXFW2j+Fz8xiP6qsnTLmHxGYXENG4WZgHyMVQ1pJa4IJAQCQJgQW89jtPwplpnJRSepUE+8iaCQUUUUBVPV2QFUAADMdBA8Ug7Dzn61dqhxC6QbYjq/lO4GQ6dtvpQWNE020/lH0EVVuGbw9jqPkjN/yqThbHEg7QxAB2gbH96pJebwsQZN3qQIM+DrPSP2oGdjTKhYqoBc5MR+JoiT57CpqKKArzdthgQwBB2IIkEe0HrXqigXa7ZwfIKfgtxQfkGNMTSvX3JuMsHa3GwJ9YzOw6yuw99WH1DGxn3wn4xNBDoFyJJ7pJH8zuf0ir2msLbUIihVUQAOgFUdGxFwLEfdjYiNlIA79fEQaZUBRRRUR4e0CQSASplSR6pgiR5bGqWnMXT7WcfRH/vTCkvPM5Ab86Ohj/44mIiO89aqmWvP3be0EfPb96gt6RLiMrqGU3CYPSVbbb/LXeJMRgAJlxtEzEsNvLajhl0nNT2c+zqAx2nzagvAUUUUAaiewsk4iSuJMbld9ifialqHWXSqMwElVJjzgTQVuFNsfcjfNAD9VNe+JvAH+Zv9KE/rFV9A5DqsGOXG4InGI6jrv0r1rCTcIgxy+wn1jB7jcgUDHSrCqPJQPkKKj4dcytox7qD9KKqpWpTrjjcaOr2/kcgv/IfKm1KeKf4o/wCm30YH9qiGNywChTtjA+UCqPDLmdxmPUJbA/zCT+g+VMrp2PuNLODnxXPYLY/20DSiiigK7XKKBTpAM+X2W65+AAYfVvpV7W7Yt+V1+ROJ/WqWkP3z/wDVf6oP7Vd1x8I/nX9Z/agh4OPuw0bszE/6iP0FXqo8EP3CT7f6jV6gKKKKiK/ELeVtx/CfoJH1qvw65mcvJEUfEZH9R8quan1G/lb9DVHgp8PvVD9CP2qq8cXuY5EfiT6hgJP+qmdpAoCjoAAPcKVcdbY/ygfN1mm9AUUUVEFUeJiMG8rij4MYP61eqjxhoQGPxp/UKqpdBumX5izfMmPpFUXA5q2+3NY/7Rc/Wr/D/UHsLD5MRVJm/wD6FH8dz6W0H70DWiiigKKKKBVxBsLpI6taPzUhR/UKYNpxhh2xx+kUv4sfvFH/ANdz6Yn9qaMdjQLOHPncLHqtu382mf0ppSvgx8biOiWh/tJprQcoooqI7Sexs7W+3On4Y8z+oim9KbBnUN7Lg+ts/wBqqrms2UN+VlP1g/Qmo+E7qzfmd5+BxH6VPrvV97J/UKg4IZtA+bMf9xoL1FFFAVHqbQZWU9GBB9x2qSigW8KuZ4sfw21+bEz/AE0cVfCWHe24Ptxgj9T86j4AfCP+mv0ZhXvjjQp/kf6lB+9Ax0VvFFXyAor1Y9Ue4fpRVUGs7xLiic0geP7srKwcWJ3yPQGrfpDrdRaRnsWrNxUR3fmXXtsMRIChbb5SAesdqR6C4Tpxqbul0VrmJbax965DXrsctbn3K4SWAkZbmojWaieW3TLE/OP70l4TxhDdYNFvIIFDEeIjbarbcYW218alrNsWlS5s5JFphBa4CoxHMVwOshfhSteMaZtVpk0w091bj30e4gVij2rXMhWXafPrQaqioNDq0vIHtMHQkwy7q0GDB7ie42qxFByvF24FBJIAHc9Kkisr6W8fXTaixav4GxdtahnDLk7vbNkW0RfxMxuEBQCSYoLPD+IB70KCSbrHL8JXEjY9xEfGmPGNRy1VokBxI89jG/vrP6QPZS0bi2tNqNTeCWVS1mLKb3eXcbKGc27bAsNgx2BA3vavj1qyuo+1PmLV5EaLRhReK8lcZOcZCW+lFWvR/iCOmAIDgsShPiUTIn59qb1jtJx9RrLdu1pLqpcs3HJOnNq6WW5bUHFipCQxmRPq1soojlFdiiKClxXVLbtsWZRsQJPUx0A71T4Fqg84qygIgIbrPijaqvpTqAL+itNatut++1ts1kqBZe5Kb7GUHntV/W6rT6K3kwKKzBYt27lxixBjwW1ZjsD2oKfpDreWWBUnJBBHbxb/AN6b6DVpdXJGVh5qdgfKlDekOiu2XvEl0tMEcGxdN22xiAbBTmCZB9XoZ6VJ6Oce0moNy3pSZtBS6Gxds45TjtcResGgd0V2KIoOUo47r1QKDBOanEbsQDPq+Xtqnc12p1Gov2tK9q0mnKo73LbXWe8yC5iqB1CqqssmTJbtFR6vUW1ZV1On5+qFvO79nslgtvJlVjkdg2JhCSTi0TBNIQ64Rdyt5RALNA7gZH95pRf4qqXwH2C3Hyc9II2nuNoHwqXS+k+m5luxZF180s3E5Vl2QWr04OzAQi+EyWil/AeN2L9iw2pCPeOlXUX35a4WkxnK43RMoMDqcTtAJorW2rgYAqQQRII6EV6pHo/SO2xCCzfRjbNy0jWsGu21xDG2pPUZrKtiRkNqtcI42moe6iJdVrJVbgdYAZlyCyCQTiQSO0ietEMqK7FKvSXih01g3FTmPkiW7c48y7cdURcoMSW8ukmgq8X4ii3cSZ+7YeHeCfPy6CnF0nln82J+cVjr2ss/YLWutadA119MGRi0I128lq4CAR4lLMOnUVpdZx/S27nJuX7S3PCMGYAjLZA35cu0xNFUuFcVQ3CPUlEAD/iI/Ke/Wn4pQiaP7y5FiLBYXWhYtMgDtmfwkAg79oNWNBxHm3bqg2yqC0ylHyci4paXSBh7NzI8qIv0V2KT+l3F20mle8oUkNbWXJFtM7i287hHRFyyPsHUUDdjFINNxBWvlV3JuiCN1ICGfF32n41B9ovJp7z6y9pr9nlyHtWXAk7eJOY4ddwdiO9ebbWNG1w3sAben555du54USReYSzbExCjcAd6B1xW/ggaJAdCR577fWKrej+vV1KggMGY4HZgJ2kVW0/pPpr5ZCt0DlNdAvWLlsXbKxkyC4ozAkfMHvVfgfHNFcuDkWnttcttctu2muW1uoAC3LdlGUSNh1G4kUGprlUeAazn6azeyD8y2r5qhthpEyEYkqPYSaTenfE7lgaUW7xsC7qRae4La3CE5N19lZTvkg7UGnqHVXgiliQIH4jAntvWa03HxYtIz3r+s5t/kpjp1Rw/Ke4FwCpKxbPi7TuYBIi456RWofn6LUslhbd2+SLUWFdcpJFyWKiZVMjt5RINfR/Vq8BARFsBshG87bfP6V30g1WHVSwa2wGO5G6zt8vlS/QcdsWefnp7um5VtLpD4sbttiyWymDt4iyxgYMkSN68az0otYXPtWluq1pUuC2/JuM6PcFqUNu4yyGIBUkHcdZFFabheqW4gKsrbCcTMGN58qKyuo9IEs2NWBYu6O5ZtJdgJYZ2tszKroocoxlGEMRFFUaTjNotp76qCWNq6oA3JJQgAD31neK6C6eE6ZRbdrln7Dce2B44s3LT3AF7sAp29lbEV2aD5p6SW72rXiVy1p9QFuaCzatcy2Ua663L7HFD4h/iDZgD7Iglx6e8Auaq5pLdktbUDUBnVZRAbMKrj8jEBSBBIJEitntRIoFvo5qXewvMsmw6Tbe3EKGXb7s9GtnqpHY9iCKaVyaMqDtZb0o9GBrNVpzdtq9hLOqt3JIyVrvKCFe4bwN4huK1GVGVBh9RwzXi1YzUX7mi1QuI3MVX1djlXLYJLQEvAXNwdmK9RO0er4Hq766lnspba7qtFdVBdDxbsvaL5NAGUIdhI7AnrW8yoyoM9xfS311tjUWrXNQWrtlwHVWTO5aYP4yAVAQyBv0gVoRRlRlQdormVGVBj/Ty9y73D7xS4yWtS7Py7b3SqnT3VBK2wTEsB071V9IPSrmW7bWG1VmzzgupujS3Vu27ZtuVKLctnYuqqWCnEHtW6muTQfNOE8TOkHEtTbt6y+D9n5JvW7puX25WIPqhuWD1MbAHbpWh9AbtnluqNduXiebqLt3T37PNuv1I5qLKiMQonFQorUhhXZFB6ormVGVBjOO37vDrt/UWhZu29QVY2bl42bp1Cotsco4MLmSqox2IIkTO0Gv9GtQ9/wC0vp9LqHuWraXbZvXbS2nttcKm2/LbNSLmJlQZWR1gbggV6mgz3o9wR7F5nK2kQ6bS2lt2mYqjWuaXC5KPB94AD1MGQKz/AAz0Eu2tMdMGQW9Tpja1YDMcb/LwF6ySvinZWU4iApEQQfoBcVzmCgxPD+Aam0Ga1o9Db1CWXS3e591w1xoE4G14EMZESTsB7adeiGhvWLXKvWrSRvml9rz3rjEtde5Nm3DMxykT1PSKfZUZUHayHpTp7+o1ultWCqCwG1TXLlp7lovvZtJAdJPidtm2xUx0rXZVyaD5jqNDqLVjVaS4puEa3Sam21q0622t3tXbuXAilmxwcOSMjAIPSq+r0WP27T6vUay0L16+xSzpVurqLVw+ApcWwzFgmKQWkFR0EV9Wo2oPnnH+FXftJ09tHNjiIs85oMW+RA1GZ/CbthUQR3B99aDgVlhxHiBKkKRpMTBCmLTA4noY9laOaJoPVUeMNdFsmzaS80gG2zhAyHZoYgiY7HY9JFXcqMqD523opeufa3s6ZNGt3T8sWM0xvXw+YuOLUokAYyJJyM9BVni3DNZqxqmbTizzNBe01tGuozG6xMZYeFR5EE+2OlbrIedBcedBmOK8FuvdsuoEJo9VZbcTzLgs4D3fdnf3V3/8Nejh2w+4Rlu+IbE6Y2hH5vER8q0+VGVAo9DuHvp9DprF0APbs20YAyMlUAwe9R+k/Cbt86Z7LWw9i+L0XMsWHKuW48O4/wASfhTvKiaBDe4ZqLzaZr5sg2NRzot5kMnIvWo8X4puz7hUXGfR171vXoHUfa7QtqTPgItG3Lee57Vo8qJoMv6Q+iX2pr2TKFu6e1aErljctXmvIzLIDLljKzvBHeqn/wCpXGtXE5OgsFuWA2ntsC2F1LhLGBAOHq77xvWzyoyoMp6T+ir6l9Uy3EXn6RNMJBOLLduXMjHUQ8R7K5WsFFB4rldrlZZFFFFAUUUUBRRRQFFFFAUUUUBRRRQFFFBoO1yvIO/yr0DQFFBNdoOUUUUBRRQTQFFBNFAUUUNQFFANFAUVya7QFFFFBW1VskyJ2R4gxvKwPpUN0Mctm3DCN46bddvlV+iqqi4bsWxk9QxboPLxRM/+q9FWgkluo89xiOy7jfvVyigpIHJ3LL/qMDHzmJn4121k2LGRMmAdtgI+BMmrtcAoF4RiBOWxUkQ0g7zHn17bVYckkeuF36TOQPeO0fCrFFRFJVY/mnbLr62QnH2RPT2VJp1YETlHjmTPRhj9JqzRQe0rldSitNP/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 name="AutoShape 8" descr="data:image/jpeg;base64,/9j/4AAQSkZJRgABAQAAAQABAAD/2wCEAAkGBxQTEhUUEhQUFhUXFxcXFxcWFhcXFhUVGhcZFxcdGBUYHCggGBwlHRceITEhJSkrLi4uGh8zODMsNyguLisBCgoKDA0NDwwMDiwZFBksLCsrNysrKysrKysrKysrKysrKysrKysrKysrKysrKysrKysrKysrKysrKysrKysrK//AABEIAIwBaAMBIgACEQEDEQH/xAAbAAACAwEBAQAAAAAAAAAAAAAABQMEBgECB//EAEAQAAIBAwIEAgcGBAUEAgMAAAECEQADEgQhBRMxQSJRBjJhcYGRoRQjQlKxwWJystEzgpKiwnPh8PFTYxUWJP/EABYBAQEBAAAAAAAAAAAAAAAAAAABAv/EABURAQEAAAAAAAAAAAAAAAAAAAAR/9oADAMBAAIRAxEAPwD7bUOru4IW6wJ+Papqh1VrNGU7ZAj5iKiKni689QekYrhPl5/WrOjvF1DEQdwR5EGD9RWMTWarZOQuefLyzGB3jI28spjfHpFbTSWMEVB+EAe+gmoooqIKKKKCtrbxXEAgZE+JuigCSY71VuXGQZc0XB1KkKCVncrER9a56Ro/JL2wC9s5gHo0DcdRG1I+HXL166qNaFu3GbkuLh/hC4mACe5671VbAUV2uUBRRRUR2l+ouMbhUOEAC77EljMBZ27e3tV+s96SNdt3Lb20DhgUcZBGEbqVckCeux67VVMrF1lcKXDgyJ2DKwEwY6gj3VfrO+jJuXGa5cQIFlEE5MfzFmBIPuHSTWioCiiiogrhr1XDRS1bzPJ5uAkwAFLYgkSZnynpU2jvEllYhsYIYdGUzG09dqznFL16zeuKLQuJ/iKwdbZEnxA5HcDfxD2U74BaflZ3QBcuQzBei7bDqf8Aw1Q0ooooCiiigj1N3FWaJxBPvqmS5km+oPkAuIPlvufnV2/byUr5gj5iKxP23VDwchS4flhsxgRPrG3llMScfLeg2PD7mSAkQZYEe1WKmD5SKsVDotOLaKg3gRPmep+pqagKKKKiCq2uuEBQIBYxJ6AQSSfgKs0u9ILbGyxtgF18agiQxHbqOokVVebtxkGQuh4GRUhd1G7Yle/zpmKxugv3r9xLbWQiMA9xi4uQB2TE9CSRkfbtWzoOUUUUBRRXaChqbxzxDBAACWME7mAFnvXhLrKyqXDqxxMgBlaCR07bHt5VR9JzcQ27lpQ++DqSF8Ldw5MAg9jselQ+j3Nu3Ga5bwW1sskO7MR4iWBIET0HnQae3XK6lFVUWouhVZj2BNINTxO+DH3QJkR1ZNgd9yO4p5rv8N/5W/SsrZshrjtG4GMAdSSzHp1O4qIrvaZQLuR5nMJyiXyjuQIxjaPKnWl4zcIk2wYMEKdztJIHuH/elYQxi07OTA3aMfIEx8q5iBeJWRFvY79yV2+dBsbTyAR0O491eq82vVHuH6V6oCqnENQyjwCWJgA9PMk+4Cat0t46v3Y95+WDCgT6ziN51ZM0gjrb6kEbgE9DBqrbY6e4Dbj1FyUKQjLvEyB4vb7a9abTTaLKDLFn2AAEknpMAV7sjJgWkwiAxJE9TJE+7tQOdFxRmK5JAaN1MhZnEN74ifaKbVlPR5Rl3jmtsf4csflIrV0BQaKKiF3EdY6kBMR0yZ9lGRhR1mT+1IdTfuXyguFcZBxA8JI6FhBJ9lXPSdQZkdVA6A9c16Hv4utVb1nDAr6oKiTsPLqTVV54XrnslkQBlLmFPhxYtBx6Qs9q0Wg1xcsrLiRuDMhhJBI9xFZi/bHKuEhpIcjqN94gnYx76dejvSO2AgeQJJIoHVFFFRBSTX8SuKWwwCiYz6vBAbGD5mIp3WS4haDXwp/OzTE7KzbT2EsDHuqqh1KNdLtdYGLZ7SqjvgADB9p9m9XOG8XuhQhAaFJybZiq9J33PtqveRlLdgyMBPUmQNhMmodXZX7oQ3rgGZGxVuoj/wAig1ui1BcSVKkEhlPUH/0QfjViqfCTNuT1LMT7d/7RVygK8X7mKlj0AJPuFe6i1fqN/Kf0NAj1HFb4/wDjWTEHdk2neDB6j50ou2yBzS33nMnKJfKNtwIxgdJiKsWrAa657qI2HWWJJkdT0ryEMYNPrzA3aMfygmPfFA00nGbjDe2DECFO7GJMCfYaeWnDKCOhAI9xrHBRz5XIEW9jv1LY7eRhorYacQigbeEfpQe6KKKCtrr5RZUZMTCjsTud57AAn4Uh1nE7zAqGQSAcrfWCOgnoYpvxofd/H9m/as9o9KCjFRuzMYCgRBjp0AgCgjsk2Htm2ROABABxKz+IwPF7afaPizNjkkBokgg4yYXL3kRSWwMsC0+FFBiSJ67kTH0qTgijmNAMG9BnuBiy/Vp+NBrRRQBRQFUOJ6tlICATEksYVRMCfedqv0h9JjG8T4e4B3kkbHrvQL9bqbt6FcqFyEhfVaG2LdSVmvGj1r6d3VIZS3qkYgNsCVmIHnXp9JgiBJhcBO3SR3JrjopFwnIzkdpjy2O8/Og1HDdQzhsliDEgyD1mPcdqKo+if+AP8p+JRWPzJJoqqucUuhbTEkAHwydgJIG5+NItEB4yiZlm8PhJTJQFln/CARNNfSA/ddJ8ax0O5MdDUGmspOJZhgqlUDFZkZM8AjIkn4VEZ/TpcW4pV1a7z7v8Kud52yOIMR360yODEuJXILbAYFcWDZlTPUjEzG3Sqtnh10BF3wW4b3NyEMD4wFExMtExO1NtdpgVdC5cBc1yhmQrHfuCCevtoGujuZIp9g/SpqpcEA5CY7DfbpHiOwHlV2gKUekGoUBVYgbM25iYEfvTek3FrStftKRMjf3Buk9v+9At1Fthp2RFwItsGuMhhUxiF3hi20eQqDhrlHb8VvC3mBMr1AYAGTBG469T7KYazT87T3PvGzueA+MwhYwEKTAiYqLQaS413N87QwFsAP4zj4iciTC+wUEmlhGTxfiNwzsSHYCcTvBgn3VpKzPE7YIDuQ5VsM4XxADIEx+JSeo9taWKAooooM5xi4r3SsywZVCjdpXx7D6VW4qrNyohLeY2ZSrXGxaWIJGKjp7ZPSrLgc2+w2KkjKB4ciFZum5AJ90V3iWk8Vl7Rd8CbmOZbmAjCQS3XedqCjoiTZNt5ZWNxbbKCSfEckMGAx6gzFOOEuBcIBBkFdjO6Yqfd0NVeF6O4qOWuG2xY3CJBRcyTDT6x23MmvWntKNUpAAZ1L7dmZTkJ8j1ig0AooWig4TFZe26tcDDxbEnEFyA7HsPdHxrTXx4WnyP6VnuGKuCScA58RHhJCgYpkIiSxPt3oFnFrb8xyxCjk+BBsba5EqCS0Fj1PxjzpiGLYc3Z7cOxAJV1C7PPSCNo6zUfEdBcF27yg7i4gtbufuzEyxyBI8RPemGmsYIqm4W6W2RiCrj1TiI2+HxoLPA3GEAzBnz2KiN/mPgaY0m9H7Ko10KOhA8pALAE+2ABPspzQFVuJ3Atpye4j4tsN+25qzS7j8cncT4k2O++QHQ9djQKNJj4yqm5LQsBirMNhLj1R0JntNLrS3BckOrXftDfwq3h3AEyF6ifeaf6OyJCFmGKKQgYqWJGTOQInfak6aG7AUZYi6b/NykR6wAWYLSY3HWgtkqxLiVkLbhpGLZBmUk9SIMx7K0OiebaH+EA+8bH6ilWv00qyM+YxLgPBZGXcSY3B9vtq7wQDkrjsJaB5eIjYeW1BeoooqBXx26AqhiBuW3MbBSP1YUqtqeSRaGJxb7xlOKWyCSQZAcsIj3mav8ctBrllSPWkTt6uaA79pBiRUWosC7Zu/eEMwKQGIW3JxAKTHTz/tVCnhTMhBHiQWbfMUHxBRPiEEzHUjYwKYabFSpy6sbnl4SUEgHeCFJHsFeNDorpuIX5lsLbFoeKXY9SRlML4O1e+MWQUychyjFC0CSpUtvHRgR/wCTQaUGiuJ0rtAVnuPurPjsSMVC9yTJG3fqPnWhNZ7UADUXmA3QSDE+LBIPmYBO1BT4upZFx8FvmW8iylWuNlsAGOwA6nvXnQXYR1fdC7i24k4seqkKT1nbeJEVe4ro5W01p3cq4uf4mXMCj8JmAd+0dK5wrR3BzGe41pnbmAAgx+EZ5ST6vn3oGXAkgMo/Dgh37qgn5dPhRU3C7Q8TiPHBMCAWAgke/aiqql6TalEtrmwUG4BJ7GGI/SqouNiLkFmlUCnoiMoYkADxSImfKvHpxam0hJgC5BO/hLDEHbpvt8ataG26tbW5BYBASNwTg4kfKohSyeJXYMEJxIMgMB+EHv7oBPSrzOVV3JYF1fNWx8JWFykdgY27TWiis9xW07JeFsAkhxvEBS6hjv5BTQMeBXAbIxMgM4kdPWP96YUh9CkA023QuxB8+gJ+YNPqArP8Y1ajUooP3mKYr1yyZh+07+VaCslxrTsdfawIDkBlnYOEPiWfMCT8RQWdQ5UbA3A6i4znrkdhso2gDaq1gct2JViYkD1WE+uYMx4Z3mB06mnvC1hmHkAPk9wVa1nqP/K36GgznEGW3b5ZfwKdi0A/4YOO2x9b41qEOw91Y30osk2gYHLDkuTHWEQKPfv8q1mgQi3bB6hFBHkQooJ6KKKDL2NYGu3VRyJZg5WCU+8x77bkxXrUAn7oW2AUsilZY4iNuwjbzEUv4NpmW7qSCAFJFxehDZZqwB7Hc/GtZoAMPcz/ANRoM/oLYYC2Z8TQzqRsV3QEMI6A+H4mrGn1QOotZMMoUAdCwKOco8iKacTMKv8ANPyDH9qzN7Tv9tsFgB6gtiRJVV8TfVhQbQGiiigr8Qu42rhPQIx+QpBw64ty3CtNtZZQIAuMgUwWO4gkU541bLWLoAklDt594rO8DskaaZBRjcKeYBtkMCPYVoJNWzXAWxZSAGJgxlA3PT96s6bfFlDKbYGG6stzNgD1E7tPi261ogKXa0feL/k+PjJ/40FfgV5Wu3YIJ2JA/D43EHyO3SnVZD0SsMNVfLxnHjj8JYhgpjqev1rX0BSv0jvKtoZsFUuok9utNKznpygNhSdgHEn8sggH60HUvNgt3diMVVegVXVSW2EtIqi/VXIKoTiQZAx64q3f5TGwpnw+yym0LkZAIDBkTjcAIPuANPGUUGdN3FXuSy5hw6sF8OCxMjoBtsaZ8CcG1sQQHcSNx17HvuaocUtuwui2JYhwBt0JtqT8ADXn0HWNOY6FzuOhMDIj40GirldrlRCHjeqVb9oT448A7sTcUQKiv3Sokg3OYuTsdoIIAAUDaO3uqp6R6ZjrLOBAcgFJ6NgSWWenenvDx943uP0uOf3qqSWGKXJORMZKOjSZlgpP5Z9g3qXXQlrAv4JkFsRjNt2KkjYnp860d2ApPkD+k1kPSK0xsDYYKyl2MbRbVQN/Mk0Gv07yqnzUH5iakqpwhIs2gfyJ+girdAGsydaPtF0I8Nkc43KKOWC0HbpWmNYrS6VvtWpxI2W5zF6GHBZGE9d4oL+pOP3QVoUlVb1iZAyMAd53326+yodGgINs5SzBCwIJRQZQMG6bnp1NaLh/Rv53+pJ/ejiA8I9rp+v/AGoDhN4kEHfHvESJYAx7loqLgysJkQuFvE+exZvq1FVV26gYEEAg9Qdwaoaza4D7LZ+TlT9HpiTSnXXCXcQdkA2BPWTsfOR9KiG9LNAuWUickWR/MXYj61LfvNyC3fAHbzIHTy61HomIu4xH3YMRHqkAd/afpQXdPZCKFUBVAgAdAB0qSiigK8PbBIJAMdD3HnB7V7ooF2k2ukeZuD5MG/5GrOvPgI7khfmQKW2tQ0q0He6w6GN2xMnpG3XzFXeIsZtgCfFMDfoJG07gf2oOWNMjoM1DAXGcSJAIc4mKvVS4Y5IYeTsPb2J6e0mrtAUUUUFfVWRhcgAEqZPc7GJPeK8aBpDfzT/qVW/evfEbmNtyPL9dqq6FjzCsEDBTuCN18Ij2x19woPXFW2j+Fz8xiP6qsnTLmHxGYXENG4WZgHyMVQ1pJa4IJAQCQJgQW89jtPwplpnJRSepUE+8iaCQUUUUBVPV2QFUAADMdBA8Ug7Dzn61dqhxC6QbYjq/lO4GQ6dtvpQWNE020/lH0EVVuGbw9jqPkjN/yqThbHEg7QxAB2gbH96pJebwsQZN3qQIM+DrPSP2oGdjTKhYqoBc5MR+JoiT57CpqKKArzdthgQwBB2IIkEe0HrXqigXa7ZwfIKfgtxQfkGNMTSvX3JuMsHa3GwJ9YzOw6yuw99WH1DGxn3wn4xNBDoFyJJ7pJH8zuf0ir2msLbUIihVUQAOgFUdGxFwLEfdjYiNlIA79fEQaZUBRRRUR4e0CQSASplSR6pgiR5bGqWnMXT7WcfRH/vTCkvPM5Ab86Ohj/44mIiO89aqmWvP3be0EfPb96gt6RLiMrqGU3CYPSVbbb/LXeJMRgAJlxtEzEsNvLajhl0nNT2c+zqAx2nzagvAUUUUAaiewsk4iSuJMbld9ifialqHWXSqMwElVJjzgTQVuFNsfcjfNAD9VNe+JvAH+Zv9KE/rFV9A5DqsGOXG4InGI6jrv0r1rCTcIgxy+wn1jB7jcgUDHSrCqPJQPkKKj4dcytox7qD9KKqpWpTrjjcaOr2/kcgv/IfKm1KeKf4o/wCm30YH9qiGNywChTtjA+UCqPDLmdxmPUJbA/zCT+g+VMrp2PuNLODnxXPYLY/20DSiiigK7XKKBTpAM+X2W65+AAYfVvpV7W7Yt+V1+ROJ/WqWkP3z/wDVf6oP7Vd1x8I/nX9Z/agh4OPuw0bszE/6iP0FXqo8EP3CT7f6jV6gKKKKiK/ELeVtx/CfoJH1qvw65mcvJEUfEZH9R8quan1G/lb9DVHgp8PvVD9CP2qq8cXuY5EfiT6hgJP+qmdpAoCjoAAPcKVcdbY/ygfN1mm9AUUUVEFUeJiMG8rij4MYP61eqjxhoQGPxp/UKqpdBumX5izfMmPpFUXA5q2+3NY/7Rc/Wr/D/UHsLD5MRVJm/wD6FH8dz6W0H70DWiiigKKKKBVxBsLpI6taPzUhR/UKYNpxhh2xx+kUv4sfvFH/ANdz6Yn9qaMdjQLOHPncLHqtu382mf0ppSvgx8biOiWh/tJprQcoooqI7Sexs7W+3On4Y8z+oim9KbBnUN7Lg+ts/wBqqrms2UN+VlP1g/Qmo+E7qzfmd5+BxH6VPrvV97J/UKg4IZtA+bMf9xoL1FFFAVHqbQZWU9GBB9x2qSigW8KuZ4sfw21+bEz/AE0cVfCWHe24Ptxgj9T86j4AfCP+mv0ZhXvjjQp/kf6lB+9Ax0VvFFXyAor1Y9Ue4fpRVUGs7xLiic0geP7srKwcWJ3yPQGrfpDrdRaRnsWrNxUR3fmXXtsMRIChbb5SAesdqR6C4Tpxqbul0VrmJbax965DXrsctbn3K4SWAkZbmojWaieW3TLE/OP70l4TxhDdYNFvIIFDEeIjbarbcYW218alrNsWlS5s5JFphBa4CoxHMVwOshfhSteMaZtVpk0w091bj30e4gVij2rXMhWXafPrQaqioNDq0vIHtMHQkwy7q0GDB7ie42qxFByvF24FBJIAHc9Kkisr6W8fXTaixav4GxdtahnDLk7vbNkW0RfxMxuEBQCSYoLPD+IB70KCSbrHL8JXEjY9xEfGmPGNRy1VokBxI89jG/vrP6QPZS0bi2tNqNTeCWVS1mLKb3eXcbKGc27bAsNgx2BA3vavj1qyuo+1PmLV5EaLRhReK8lcZOcZCW+lFWvR/iCOmAIDgsShPiUTIn59qb1jtJx9RrLdu1pLqpcs3HJOnNq6WW5bUHFipCQxmRPq1soojlFdiiKClxXVLbtsWZRsQJPUx0A71T4Fqg84qygIgIbrPijaqvpTqAL+itNatut++1ts1kqBZe5Kb7GUHntV/W6rT6K3kwKKzBYt27lxixBjwW1ZjsD2oKfpDreWWBUnJBBHbxb/AN6b6DVpdXJGVh5qdgfKlDekOiu2XvEl0tMEcGxdN22xiAbBTmCZB9XoZ6VJ6Oce0moNy3pSZtBS6Gxds45TjtcResGgd0V2KIoOUo47r1QKDBOanEbsQDPq+Xtqnc12p1Gov2tK9q0mnKo73LbXWe8yC5iqB1CqqssmTJbtFR6vUW1ZV1On5+qFvO79nslgtvJlVjkdg2JhCSTi0TBNIQ64Rdyt5RALNA7gZH95pRf4qqXwH2C3Hyc9II2nuNoHwqXS+k+m5luxZF180s3E5Vl2QWr04OzAQi+EyWil/AeN2L9iw2pCPeOlXUX35a4WkxnK43RMoMDqcTtAJorW2rgYAqQQRII6EV6pHo/SO2xCCzfRjbNy0jWsGu21xDG2pPUZrKtiRkNqtcI42moe6iJdVrJVbgdYAZlyCyCQTiQSO0ietEMqK7FKvSXih01g3FTmPkiW7c48y7cdURcoMSW8ukmgq8X4ii3cSZ+7YeHeCfPy6CnF0nln82J+cVjr2ss/YLWutadA119MGRi0I128lq4CAR4lLMOnUVpdZx/S27nJuX7S3PCMGYAjLZA35cu0xNFUuFcVQ3CPUlEAD/iI/Ke/Wn4pQiaP7y5FiLBYXWhYtMgDtmfwkAg79oNWNBxHm3bqg2yqC0ylHyci4paXSBh7NzI8qIv0V2KT+l3F20mle8oUkNbWXJFtM7i287hHRFyyPsHUUDdjFINNxBWvlV3JuiCN1ICGfF32n41B9ovJp7z6y9pr9nlyHtWXAk7eJOY4ddwdiO9ebbWNG1w3sAben555du54USReYSzbExCjcAd6B1xW/ggaJAdCR577fWKrej+vV1KggMGY4HZgJ2kVW0/pPpr5ZCt0DlNdAvWLlsXbKxkyC4ozAkfMHvVfgfHNFcuDkWnttcttctu2muW1uoAC3LdlGUSNh1G4kUGprlUeAazn6azeyD8y2r5qhthpEyEYkqPYSaTenfE7lgaUW7xsC7qRae4La3CE5N19lZTvkg7UGnqHVXgiliQIH4jAntvWa03HxYtIz3r+s5t/kpjp1Rw/Ke4FwCpKxbPi7TuYBIi456RWofn6LUslhbd2+SLUWFdcpJFyWKiZVMjt5RINfR/Vq8BARFsBshG87bfP6V30g1WHVSwa2wGO5G6zt8vlS/QcdsWefnp7um5VtLpD4sbttiyWymDt4iyxgYMkSN68az0otYXPtWluq1pUuC2/JuM6PcFqUNu4yyGIBUkHcdZFFabheqW4gKsrbCcTMGN58qKyuo9IEs2NWBYu6O5ZtJdgJYZ2tszKroocoxlGEMRFFUaTjNotp76qCWNq6oA3JJQgAD31neK6C6eE6ZRbdrln7Dce2B44s3LT3AF7sAp29lbEV2aD5p6SW72rXiVy1p9QFuaCzatcy2Ua663L7HFD4h/iDZgD7Iglx6e8Auaq5pLdktbUDUBnVZRAbMKrj8jEBSBBIJEitntRIoFvo5qXewvMsmw6Tbe3EKGXb7s9GtnqpHY9iCKaVyaMqDtZb0o9GBrNVpzdtq9hLOqt3JIyVrvKCFe4bwN4huK1GVGVBh9RwzXi1YzUX7mi1QuI3MVX1djlXLYJLQEvAXNwdmK9RO0er4Hq766lnspba7qtFdVBdDxbsvaL5NAGUIdhI7AnrW8yoyoM9xfS311tjUWrXNQWrtlwHVWTO5aYP4yAVAQyBv0gVoRRlRlQdormVGVBj/Ty9y73D7xS4yWtS7Py7b3SqnT3VBK2wTEsB071V9IPSrmW7bWG1VmzzgupujS3Vu27ZtuVKLctnYuqqWCnEHtW6muTQfNOE8TOkHEtTbt6y+D9n5JvW7puX25WIPqhuWD1MbAHbpWh9AbtnluqNduXiebqLt3T37PNuv1I5qLKiMQonFQorUhhXZFB6ormVGVBjOO37vDrt/UWhZu29QVY2bl42bp1Cotsco4MLmSqox2IIkTO0Gv9GtQ9/wC0vp9LqHuWraXbZvXbS2nttcKm2/LbNSLmJlQZWR1gbggV6mgz3o9wR7F5nK2kQ6bS2lt2mYqjWuaXC5KPB94AD1MGQKz/AAz0Eu2tMdMGQW9Tpja1YDMcb/LwF6ySvinZWU4iApEQQfoBcVzmCgxPD+Aam0Ga1o9Db1CWXS3e591w1xoE4G14EMZESTsB7adeiGhvWLXKvWrSRvml9rz3rjEtde5Nm3DMxykT1PSKfZUZUHayHpTp7+o1ultWCqCwG1TXLlp7lovvZtJAdJPidtm2xUx0rXZVyaD5jqNDqLVjVaS4puEa3Sam21q0622t3tXbuXAilmxwcOSMjAIPSq+r0WP27T6vUay0L16+xSzpVurqLVw+ApcWwzFgmKQWkFR0EV9Wo2oPnnH+FXftJ09tHNjiIs85oMW+RA1GZ/CbthUQR3B99aDgVlhxHiBKkKRpMTBCmLTA4noY9laOaJoPVUeMNdFsmzaS80gG2zhAyHZoYgiY7HY9JFXcqMqD523opeufa3s6ZNGt3T8sWM0xvXw+YuOLUokAYyJJyM9BVni3DNZqxqmbTizzNBe01tGuozG6xMZYeFR5EE+2OlbrIedBcedBmOK8FuvdsuoEJo9VZbcTzLgs4D3fdnf3V3/8Nejh2w+4Rlu+IbE6Y2hH5vER8q0+VGVAo9DuHvp9DprF0APbs20YAyMlUAwe9R+k/Cbt86Z7LWw9i+L0XMsWHKuW48O4/wASfhTvKiaBDe4ZqLzaZr5sg2NRzot5kMnIvWo8X4puz7hUXGfR171vXoHUfa7QtqTPgItG3Lee57Vo8qJoMv6Q+iX2pr2TKFu6e1aErljctXmvIzLIDLljKzvBHeqn/wCpXGtXE5OgsFuWA2ntsC2F1LhLGBAOHq77xvWzyoyoMp6T+ir6l9Uy3EXn6RNMJBOLLduXMjHUQ8R7K5WsFFB4rldrlZZFFFFAUUUUBRRRQFFFFAUUUUBRRRQFFFBoO1yvIO/yr0DQFFBNdoOUUUUBRRQTQFFBNFAUUUNQFFANFAUVya7QFFFFBW1VskyJ2R4gxvKwPpUN0Mctm3DCN46bddvlV+iqqi4bsWxk9QxboPLxRM/+q9FWgkluo89xiOy7jfvVyigpIHJ3LL/qMDHzmJn4121k2LGRMmAdtgI+BMmrtcAoF4RiBOWxUkQ0g7zHn17bVYckkeuF36TOQPeO0fCrFFRFJVY/mnbLr62QnH2RPT2VJp1YETlHjmTPRhj9JqzRQe0rldSitNP/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 name="Dikdörtgen 8"/>
          <p:cNvSpPr/>
          <p:nvPr/>
        </p:nvSpPr>
        <p:spPr>
          <a:xfrm>
            <a:off x="0" y="0"/>
            <a:ext cx="9144000" cy="907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6000" b="1" dirty="0" smtClean="0">
                <a:solidFill>
                  <a:schemeClr val="tx1"/>
                </a:solidFill>
              </a:rPr>
              <a:t>ALLAH KATINDA ÜSTÜNLÜK</a:t>
            </a:r>
            <a:endParaRPr lang="tr-TR" sz="6000" dirty="0">
              <a:solidFill>
                <a:schemeClr val="tx1"/>
              </a:solidFill>
            </a:endParaRPr>
          </a:p>
        </p:txBody>
      </p:sp>
    </p:spTree>
    <p:extLst>
      <p:ext uri="{BB962C8B-B14F-4D97-AF65-F5344CB8AC3E}">
        <p14:creationId xmlns:p14="http://schemas.microsoft.com/office/powerpoint/2010/main" val="37665511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5 Dikdörtgen"/>
          <p:cNvSpPr/>
          <p:nvPr/>
        </p:nvSpPr>
        <p:spPr>
          <a:xfrm>
            <a:off x="179512" y="1268760"/>
            <a:ext cx="8856984" cy="4608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0" lvl="0" indent="-857250" algn="ctr">
              <a:buFont typeface="Arial" panose="020B0604020202020204" pitchFamily="34" charset="0"/>
              <a:buChar char="•"/>
            </a:pPr>
            <a:r>
              <a:rPr lang="tr-TR" sz="6000" b="1" dirty="0" smtClean="0">
                <a:solidFill>
                  <a:srgbClr val="0070C0"/>
                </a:solidFill>
              </a:rPr>
              <a:t>AYNI GEMİDEYİZ</a:t>
            </a:r>
          </a:p>
          <a:p>
            <a:pPr marL="857250" lvl="0" indent="-857250" algn="ctr">
              <a:buFont typeface="Arial" panose="020B0604020202020204" pitchFamily="34" charset="0"/>
              <a:buChar char="•"/>
            </a:pPr>
            <a:r>
              <a:rPr lang="tr-TR" sz="6000" b="1" dirty="0" smtClean="0">
                <a:solidFill>
                  <a:srgbClr val="FFFF00"/>
                </a:solidFill>
              </a:rPr>
              <a:t>BİR BİNA GİBİYİZ</a:t>
            </a:r>
          </a:p>
          <a:p>
            <a:pPr marL="857250" lvl="0" indent="-857250" algn="ctr">
              <a:buFont typeface="Arial" panose="020B0604020202020204" pitchFamily="34" charset="0"/>
              <a:buChar char="•"/>
            </a:pPr>
            <a:r>
              <a:rPr lang="tr-TR" sz="6000" b="1" dirty="0" smtClean="0">
                <a:solidFill>
                  <a:schemeClr val="bg1"/>
                </a:solidFill>
              </a:rPr>
              <a:t>BİR VÜCUT GİBİYİZ</a:t>
            </a:r>
          </a:p>
          <a:p>
            <a:pPr marL="857250" indent="-857250" algn="ctr">
              <a:buFont typeface="Arial" panose="020B0604020202020204" pitchFamily="34" charset="0"/>
              <a:buChar char="•"/>
            </a:pPr>
            <a:r>
              <a:rPr lang="tr-TR" sz="6000" b="1" dirty="0" smtClean="0">
                <a:solidFill>
                  <a:srgbClr val="92D050"/>
                </a:solidFill>
              </a:rPr>
              <a:t>BİRBİRİMİZİN AYNASIYIZ</a:t>
            </a:r>
            <a:endParaRPr lang="tr-TR" sz="6000" dirty="0">
              <a:solidFill>
                <a:srgbClr val="92D050"/>
              </a:solidFill>
            </a:endParaRPr>
          </a:p>
        </p:txBody>
      </p:sp>
    </p:spTree>
    <p:extLst>
      <p:ext uri="{BB962C8B-B14F-4D97-AF65-F5344CB8AC3E}">
        <p14:creationId xmlns:p14="http://schemas.microsoft.com/office/powerpoint/2010/main" val="27020839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5 Dikdörtgen"/>
          <p:cNvSpPr/>
          <p:nvPr/>
        </p:nvSpPr>
        <p:spPr>
          <a:xfrm>
            <a:off x="179512" y="1268760"/>
            <a:ext cx="8856984" cy="540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100" lvl="1" indent="-342900" algn="just">
              <a:buFont typeface="+mj-lt"/>
              <a:buAutoNum type="arabicPeriod"/>
            </a:pPr>
            <a:r>
              <a:rPr lang="tr-TR" sz="2400" b="1" dirty="0" smtClean="0">
                <a:solidFill>
                  <a:srgbClr val="FF0000"/>
                </a:solidFill>
                <a:latin typeface="Times New Roman" panose="02020603050405020304" pitchFamily="18" charset="0"/>
                <a:cs typeface="Times New Roman" panose="02020603050405020304" pitchFamily="18" charset="0"/>
              </a:rPr>
              <a:t>Ailemiz</a:t>
            </a:r>
            <a:r>
              <a:rPr lang="tr-TR" sz="2400" b="1" dirty="0">
                <a:solidFill>
                  <a:srgbClr val="FF0000"/>
                </a:solidFill>
                <a:latin typeface="Times New Roman" panose="02020603050405020304" pitchFamily="18" charset="0"/>
                <a:cs typeface="Times New Roman" panose="02020603050405020304" pitchFamily="18" charset="0"/>
              </a:rPr>
              <a:t>, Evimiz… </a:t>
            </a:r>
            <a:r>
              <a:rPr lang="tr-TR" sz="2400" b="1" u="sng" dirty="0">
                <a:solidFill>
                  <a:srgbClr val="FF0000"/>
                </a:solidFill>
                <a:latin typeface="Times New Roman" panose="02020603050405020304" pitchFamily="18" charset="0"/>
                <a:cs typeface="Times New Roman" panose="02020603050405020304" pitchFamily="18" charset="0"/>
              </a:rPr>
              <a:t>Başlangıç Noktamız</a:t>
            </a:r>
          </a:p>
          <a:p>
            <a:pPr marL="800100" lvl="1" indent="-342900" algn="just">
              <a:buFont typeface="+mj-lt"/>
              <a:buAutoNum type="arabicPeriod"/>
            </a:pPr>
            <a:r>
              <a:rPr lang="tr-TR" sz="2400" b="1" dirty="0">
                <a:solidFill>
                  <a:schemeClr val="tx1"/>
                </a:solidFill>
                <a:latin typeface="Times New Roman" panose="02020603050405020304" pitchFamily="18" charset="0"/>
                <a:cs typeface="Times New Roman" panose="02020603050405020304" pitchFamily="18" charset="0"/>
              </a:rPr>
              <a:t>Camilerimiz, Okullarımız, Parklarımız, Çarşı-Pazarlarımız… </a:t>
            </a:r>
            <a:r>
              <a:rPr lang="tr-TR" sz="2400" b="1" u="sng" dirty="0">
                <a:solidFill>
                  <a:schemeClr val="tx1"/>
                </a:solidFill>
                <a:latin typeface="Times New Roman" panose="02020603050405020304" pitchFamily="18" charset="0"/>
                <a:cs typeface="Times New Roman" panose="02020603050405020304" pitchFamily="18" charset="0"/>
              </a:rPr>
              <a:t>Bir Araya Geldiğimiz Mekânlar</a:t>
            </a:r>
          </a:p>
          <a:p>
            <a:pPr marL="800100" lvl="1" indent="-342900" algn="just">
              <a:buFont typeface="+mj-lt"/>
              <a:buAutoNum type="arabicPeriod"/>
            </a:pPr>
            <a:r>
              <a:rPr lang="tr-TR" sz="2400" b="1" dirty="0">
                <a:solidFill>
                  <a:srgbClr val="002060"/>
                </a:solidFill>
                <a:latin typeface="Times New Roman" panose="02020603050405020304" pitchFamily="18" charset="0"/>
                <a:cs typeface="Times New Roman" panose="02020603050405020304" pitchFamily="18" charset="0"/>
              </a:rPr>
              <a:t>Sokağımız, Mahallemiz, İlçemiz, Şehrimiz, Ülkemiz Ve Dünyamız… </a:t>
            </a:r>
            <a:r>
              <a:rPr lang="tr-TR" sz="2400" b="1" u="sng" dirty="0">
                <a:solidFill>
                  <a:srgbClr val="002060"/>
                </a:solidFill>
                <a:latin typeface="Times New Roman" panose="02020603050405020304" pitchFamily="18" charset="0"/>
                <a:cs typeface="Times New Roman" panose="02020603050405020304" pitchFamily="18" charset="0"/>
              </a:rPr>
              <a:t>Ortak Alanlarımız </a:t>
            </a:r>
          </a:p>
          <a:p>
            <a:pPr marL="800100" lvl="1" indent="-342900" algn="just">
              <a:buFont typeface="+mj-lt"/>
              <a:buAutoNum type="arabicPeriod"/>
            </a:pPr>
            <a:r>
              <a:rPr lang="tr-TR" sz="2400" b="1" dirty="0">
                <a:solidFill>
                  <a:srgbClr val="FF0000"/>
                </a:solidFill>
                <a:latin typeface="Times New Roman" panose="02020603050405020304" pitchFamily="18" charset="0"/>
                <a:cs typeface="Times New Roman" panose="02020603050405020304" pitchFamily="18" charset="0"/>
              </a:rPr>
              <a:t>İşyerlerimiz, Devlet Kurumlarımız, Dernekler…</a:t>
            </a:r>
          </a:p>
          <a:p>
            <a:pPr marL="800100" lvl="1" indent="-342900" algn="just">
              <a:buFont typeface="+mj-lt"/>
              <a:buAutoNum type="arabicPeriod"/>
            </a:pPr>
            <a:r>
              <a:rPr lang="tr-TR" sz="2400" b="1" dirty="0">
                <a:solidFill>
                  <a:schemeClr val="tx1"/>
                </a:solidFill>
                <a:latin typeface="Times New Roman" panose="02020603050405020304" pitchFamily="18" charset="0"/>
                <a:cs typeface="Times New Roman" panose="02020603050405020304" pitchFamily="18" charset="0"/>
              </a:rPr>
              <a:t>Aile Bireylerimiz, Komşularımız, Dost Ve Arkadaşlarımız, Meslektaşlarımız, Hemşerilerimiz</a:t>
            </a:r>
          </a:p>
          <a:p>
            <a:pPr marL="800100" lvl="1" indent="-342900" algn="just">
              <a:buFont typeface="+mj-lt"/>
              <a:buAutoNum type="arabicPeriod"/>
            </a:pPr>
            <a:r>
              <a:rPr lang="tr-TR" sz="2400" b="1" dirty="0">
                <a:solidFill>
                  <a:srgbClr val="FF0000"/>
                </a:solidFill>
                <a:latin typeface="Times New Roman" panose="02020603050405020304" pitchFamily="18" charset="0"/>
                <a:cs typeface="Times New Roman" panose="02020603050405020304" pitchFamily="18" charset="0"/>
              </a:rPr>
              <a:t>Dindaşlar, İyi İnsanlar, Yetimler, Kimsesizler, Zenginler, Fakirler</a:t>
            </a:r>
          </a:p>
          <a:p>
            <a:pPr marL="800100" lvl="1" indent="-342900" algn="just">
              <a:buFont typeface="+mj-lt"/>
              <a:buAutoNum type="arabicPeriod"/>
            </a:pPr>
            <a:r>
              <a:rPr lang="tr-TR" sz="2400" b="1" dirty="0">
                <a:solidFill>
                  <a:srgbClr val="002060"/>
                </a:solidFill>
                <a:latin typeface="Times New Roman" panose="02020603050405020304" pitchFamily="18" charset="0"/>
                <a:cs typeface="Times New Roman" panose="02020603050405020304" pitchFamily="18" charset="0"/>
              </a:rPr>
              <a:t>Kötü İnsanlar, Hırsız, Arsız, Alkolik, Kumarbaz, Madde Bağımlısı…</a:t>
            </a:r>
          </a:p>
          <a:p>
            <a:pPr marL="800100" lvl="1" indent="-342900" algn="just">
              <a:buFont typeface="+mj-lt"/>
              <a:buAutoNum type="arabicPeriod"/>
            </a:pPr>
            <a:r>
              <a:rPr lang="tr-TR" sz="2400" b="1" dirty="0">
                <a:solidFill>
                  <a:schemeClr val="tx1"/>
                </a:solidFill>
                <a:latin typeface="Times New Roman" panose="02020603050405020304" pitchFamily="18" charset="0"/>
                <a:cs typeface="Times New Roman" panose="02020603050405020304" pitchFamily="18" charset="0"/>
              </a:rPr>
              <a:t>Farklı Kültür, Dil, Din, Mezhep, Renk, Cins, Irklara Mensup İnsanlar</a:t>
            </a:r>
          </a:p>
        </p:txBody>
      </p:sp>
      <p:sp>
        <p:nvSpPr>
          <p:cNvPr id="4" name="Dikdörtgen 3"/>
          <p:cNvSpPr/>
          <p:nvPr/>
        </p:nvSpPr>
        <p:spPr>
          <a:xfrm>
            <a:off x="179512" y="188640"/>
            <a:ext cx="8856984"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2400" b="1" dirty="0">
                <a:solidFill>
                  <a:schemeClr val="tx1"/>
                </a:solidFill>
                <a:latin typeface="Times New Roman" panose="02020603050405020304" pitchFamily="18" charset="0"/>
                <a:cs typeface="Times New Roman" panose="02020603050405020304" pitchFamily="18" charset="0"/>
              </a:rPr>
              <a:t>İNSANLIK AYNI GEMİDE YOL ALMAKTADIR</a:t>
            </a:r>
            <a:r>
              <a:rPr lang="tr-TR" sz="2400" b="1" dirty="0" smtClean="0">
                <a:solidFill>
                  <a:schemeClr val="tx1"/>
                </a:solidFill>
                <a:latin typeface="Times New Roman" panose="02020603050405020304" pitchFamily="18" charset="0"/>
                <a:cs typeface="Times New Roman" panose="02020603050405020304" pitchFamily="18" charset="0"/>
              </a:rPr>
              <a:t>.</a:t>
            </a:r>
          </a:p>
          <a:p>
            <a:pPr lvl="0" algn="ctr"/>
            <a:r>
              <a:rPr lang="tr-TR" sz="2400" b="1" dirty="0">
                <a:solidFill>
                  <a:schemeClr val="tx1"/>
                </a:solidFill>
                <a:latin typeface="Times New Roman" panose="02020603050405020304" pitchFamily="18" charset="0"/>
                <a:cs typeface="Times New Roman" panose="02020603050405020304" pitchFamily="18" charset="0"/>
              </a:rPr>
              <a:t>TEK VUCUT OLMALIDIR. </a:t>
            </a:r>
          </a:p>
          <a:p>
            <a:pPr lvl="0" algn="ctr"/>
            <a:r>
              <a:rPr lang="tr-TR" sz="2400" b="1" dirty="0">
                <a:solidFill>
                  <a:schemeClr val="tx1"/>
                </a:solidFill>
                <a:latin typeface="Times New Roman" panose="02020603050405020304" pitchFamily="18" charset="0"/>
                <a:cs typeface="Times New Roman" panose="02020603050405020304" pitchFamily="18" charset="0"/>
              </a:rPr>
              <a:t>BİNANIN YAPI TAŞLARI GİBİ BİRBİRİNE TUTUNMALIDIR</a:t>
            </a:r>
            <a:r>
              <a:rPr lang="tr-TR" sz="2400" b="1" dirty="0" smtClean="0">
                <a:solidFill>
                  <a:schemeClr val="tx1"/>
                </a:solidFill>
                <a:latin typeface="Times New Roman" panose="02020603050405020304" pitchFamily="18" charset="0"/>
                <a:cs typeface="Times New Roman" panose="02020603050405020304" pitchFamily="18" charset="0"/>
              </a:rPr>
              <a:t>. </a:t>
            </a:r>
            <a:endParaRPr lang="tr-TR"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9442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otekisinema.com/wp-content/uploads/2013/08/titanik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736"/>
            <a:ext cx="9111674" cy="58052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5 Dikdörtgen"/>
          <p:cNvSpPr/>
          <p:nvPr/>
        </p:nvSpPr>
        <p:spPr>
          <a:xfrm>
            <a:off x="251520" y="4869160"/>
            <a:ext cx="8712968" cy="17281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Efendimiz </a:t>
            </a:r>
            <a:r>
              <a:rPr lang="tr-TR"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t>
            </a:r>
            <a:r>
              <a:rPr lang="tr-TR" sz="24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s.a.s</a:t>
            </a:r>
            <a:r>
              <a:rPr lang="tr-TR"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toplum içinde yaşayanları bir gemide seyahat edenlere benzetmiş ve Geminin alt katında olanların, su ihtiyacını karşılamak için gemide delik açmaya çalışması ve üst katta olanların da bu işe göz yumması haline hep birlikte batacakları örneğini vermiştir. </a:t>
            </a:r>
          </a:p>
        </p:txBody>
      </p:sp>
      <p:sp>
        <p:nvSpPr>
          <p:cNvPr id="7" name="Dikdörtgen 6"/>
          <p:cNvSpPr/>
          <p:nvPr/>
        </p:nvSpPr>
        <p:spPr>
          <a:xfrm>
            <a:off x="0" y="-27384"/>
            <a:ext cx="9144000" cy="115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4000" b="1" dirty="0" smtClean="0">
                <a:solidFill>
                  <a:schemeClr val="tx1"/>
                </a:solidFill>
                <a:latin typeface="Times New Roman" panose="02020603050405020304" pitchFamily="18" charset="0"/>
                <a:cs typeface="Times New Roman" panose="02020603050405020304" pitchFamily="18" charset="0"/>
              </a:rPr>
              <a:t>AYNI </a:t>
            </a:r>
            <a:r>
              <a:rPr lang="tr-TR" sz="4000" b="1" dirty="0">
                <a:solidFill>
                  <a:schemeClr val="tx1"/>
                </a:solidFill>
                <a:latin typeface="Times New Roman" panose="02020603050405020304" pitchFamily="18" charset="0"/>
                <a:cs typeface="Times New Roman" panose="02020603050405020304" pitchFamily="18" charset="0"/>
              </a:rPr>
              <a:t>GEMİDE YOL </a:t>
            </a:r>
            <a:r>
              <a:rPr lang="tr-TR" sz="4000" b="1" dirty="0" smtClean="0">
                <a:solidFill>
                  <a:schemeClr val="tx1"/>
                </a:solidFill>
                <a:latin typeface="Times New Roman" panose="02020603050405020304" pitchFamily="18" charset="0"/>
                <a:cs typeface="Times New Roman" panose="02020603050405020304" pitchFamily="18" charset="0"/>
              </a:rPr>
              <a:t>ALMAKTAYIZ</a:t>
            </a:r>
          </a:p>
        </p:txBody>
      </p:sp>
      <p:pic>
        <p:nvPicPr>
          <p:cNvPr id="8" name="Picture 4" descr="http://www.hotel411.net/img/Cruise-shi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3" y="945575"/>
            <a:ext cx="5191246" cy="2699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5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5 Dikdörtgen"/>
          <p:cNvSpPr/>
          <p:nvPr/>
        </p:nvSpPr>
        <p:spPr>
          <a:xfrm>
            <a:off x="0" y="4149080"/>
            <a:ext cx="9144000" cy="2736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dirty="0" smtClean="0">
                <a:solidFill>
                  <a:schemeClr val="tx1"/>
                </a:solidFill>
                <a:latin typeface="HASENAT" panose="01000600020000020003" pitchFamily="2" charset="-78"/>
                <a:cs typeface="Emine" panose="03020400000000000000" pitchFamily="66" charset="-78"/>
              </a:rPr>
              <a:t>يَا </a:t>
            </a:r>
            <a:r>
              <a:rPr lang="ar-SA" sz="2400" dirty="0">
                <a:solidFill>
                  <a:schemeClr val="tx1"/>
                </a:solidFill>
                <a:latin typeface="HASENAT" panose="01000600020000020003" pitchFamily="2" charset="-78"/>
                <a:cs typeface="Emine" panose="03020400000000000000" pitchFamily="66" charset="-78"/>
              </a:rPr>
              <a:t>اَيُّهَا </a:t>
            </a:r>
            <a:r>
              <a:rPr lang="ar-SA" sz="2400" dirty="0" smtClean="0">
                <a:solidFill>
                  <a:schemeClr val="tx1"/>
                </a:solidFill>
                <a:latin typeface="HASENAT" panose="01000600020000020003" pitchFamily="2" charset="-78"/>
                <a:cs typeface="Emine" panose="03020400000000000000" pitchFamily="66" charset="-78"/>
              </a:rPr>
              <a:t>الَّذينَ </a:t>
            </a:r>
            <a:r>
              <a:rPr lang="ar-SA" sz="2400" dirty="0">
                <a:solidFill>
                  <a:schemeClr val="tx1"/>
                </a:solidFill>
                <a:latin typeface="HASENAT" panose="01000600020000020003" pitchFamily="2" charset="-78"/>
                <a:cs typeface="Emine" panose="03020400000000000000" pitchFamily="66" charset="-78"/>
              </a:rPr>
              <a:t>اٰمَنُوا ادْخُلُوا فِى السِّلْمِ كَافَّةً وَلَا تَتَّبِعُوا خُطُوَاتِ الشَّيْطَانِ اِنَّهُ لَكُمْ عَدُوٌّ </a:t>
            </a:r>
            <a:r>
              <a:rPr lang="ar-SA" sz="2400" dirty="0" smtClean="0">
                <a:solidFill>
                  <a:schemeClr val="tx1"/>
                </a:solidFill>
                <a:latin typeface="HASENAT" panose="01000600020000020003" pitchFamily="2" charset="-78"/>
                <a:cs typeface="Emine" panose="03020400000000000000" pitchFamily="66" charset="-78"/>
              </a:rPr>
              <a:t>مُبينٌ</a:t>
            </a:r>
            <a:endParaRPr lang="tr-TR" sz="2400" dirty="0">
              <a:solidFill>
                <a:schemeClr val="tx1"/>
              </a:solidFill>
              <a:latin typeface="HASENAT" panose="01000600020000020003" pitchFamily="2" charset="-78"/>
              <a:cs typeface="Emine" panose="03020400000000000000" pitchFamily="66" charset="-78"/>
            </a:endParaRPr>
          </a:p>
          <a:p>
            <a:pPr algn="ctr"/>
            <a:r>
              <a:rPr lang="tr-TR" sz="3600" dirty="0">
                <a:solidFill>
                  <a:srgbClr val="FF0000"/>
                </a:solidFill>
              </a:rPr>
              <a:t>“</a:t>
            </a:r>
            <a:r>
              <a:rPr lang="tr-TR" sz="3600" b="1" dirty="0">
                <a:solidFill>
                  <a:srgbClr val="FF0000"/>
                </a:solidFill>
              </a:rPr>
              <a:t>Ey iman edenler! Hep birden barışa girin.</a:t>
            </a:r>
            <a:r>
              <a:rPr lang="tr-TR" sz="3600" dirty="0">
                <a:solidFill>
                  <a:srgbClr val="FF0000"/>
                </a:solidFill>
              </a:rPr>
              <a:t> </a:t>
            </a:r>
            <a:r>
              <a:rPr lang="tr-TR" sz="4000" b="1" dirty="0">
                <a:solidFill>
                  <a:srgbClr val="002060"/>
                </a:solidFill>
              </a:rPr>
              <a:t>Sakın şeytanın peşinden gitmeyin. </a:t>
            </a:r>
            <a:endParaRPr lang="tr-TR" sz="4000" b="1" dirty="0" smtClean="0">
              <a:solidFill>
                <a:srgbClr val="002060"/>
              </a:solidFill>
            </a:endParaRPr>
          </a:p>
          <a:p>
            <a:pPr algn="ctr"/>
            <a:r>
              <a:rPr lang="tr-TR" sz="4000" dirty="0" smtClean="0">
                <a:solidFill>
                  <a:schemeClr val="tx1"/>
                </a:solidFill>
              </a:rPr>
              <a:t>Çünkü </a:t>
            </a:r>
            <a:r>
              <a:rPr lang="tr-TR" sz="4000" dirty="0">
                <a:solidFill>
                  <a:schemeClr val="tx1"/>
                </a:solidFill>
              </a:rPr>
              <a:t>o, apaçık düşmanınızdır</a:t>
            </a:r>
            <a:r>
              <a:rPr lang="tr-TR" sz="4000" dirty="0" smtClean="0">
                <a:solidFill>
                  <a:schemeClr val="tx1"/>
                </a:solidFill>
              </a:rPr>
              <a:t>.”</a:t>
            </a:r>
            <a:r>
              <a:rPr lang="tr-TR" sz="2800" dirty="0" smtClean="0">
                <a:solidFill>
                  <a:schemeClr val="tx1"/>
                </a:solidFill>
              </a:rPr>
              <a:t>( bakara 208 </a:t>
            </a:r>
            <a:r>
              <a:rPr lang="tr-TR" sz="2800" dirty="0" smtClean="0">
                <a:solidFill>
                  <a:schemeClr val="tx1"/>
                </a:solidFill>
              </a:rPr>
              <a:t>)</a:t>
            </a:r>
            <a:endParaRPr lang="tr-TR" sz="2800" dirty="0">
              <a:solidFill>
                <a:schemeClr val="tx1"/>
              </a:solidFill>
            </a:endParaRPr>
          </a:p>
        </p:txBody>
      </p:sp>
      <p:sp>
        <p:nvSpPr>
          <p:cNvPr id="4" name="Dikdörtgen 3"/>
          <p:cNvSpPr/>
          <p:nvPr/>
        </p:nvSpPr>
        <p:spPr>
          <a:xfrm>
            <a:off x="0" y="0"/>
            <a:ext cx="9144000" cy="1196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4800" b="1" dirty="0" smtClean="0">
                <a:solidFill>
                  <a:schemeClr val="tx1"/>
                </a:solidFill>
                <a:latin typeface="Times New Roman" panose="02020603050405020304" pitchFamily="18" charset="0"/>
                <a:cs typeface="Times New Roman" panose="02020603050405020304" pitchFamily="18" charset="0"/>
              </a:rPr>
              <a:t>ŞEYTANDAN UZAK DURALIM</a:t>
            </a:r>
            <a:endParaRPr lang="tr-TR" sz="4800" b="1" dirty="0">
              <a:solidFill>
                <a:schemeClr val="tx1"/>
              </a:solidFill>
              <a:latin typeface="Times New Roman" panose="02020603050405020304" pitchFamily="18" charset="0"/>
              <a:cs typeface="Times New Roman" panose="02020603050405020304" pitchFamily="18" charset="0"/>
            </a:endParaRPr>
          </a:p>
        </p:txBody>
      </p:sp>
      <p:pic>
        <p:nvPicPr>
          <p:cNvPr id="14340" name="Picture 4" descr="Åeytan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7644" y="1070738"/>
            <a:ext cx="6408712" cy="3204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8383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http://berradanismanlik.com/wp-content/uploads/2012/10/bin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0401" y="185830"/>
            <a:ext cx="5603198" cy="3675218"/>
          </a:xfrm>
          <a:prstGeom prst="rect">
            <a:avLst/>
          </a:prstGeom>
          <a:noFill/>
          <a:extLst>
            <a:ext uri="{909E8E84-426E-40DD-AFC4-6F175D3DCCD1}">
              <a14:hiddenFill xmlns:a14="http://schemas.microsoft.com/office/drawing/2010/main">
                <a:solidFill>
                  <a:srgbClr val="FFFFFF"/>
                </a:solidFill>
              </a14:hiddenFill>
            </a:ext>
          </a:extLst>
        </p:spPr>
      </p:pic>
      <p:sp>
        <p:nvSpPr>
          <p:cNvPr id="16" name="5 Dikdörtgen"/>
          <p:cNvSpPr/>
          <p:nvPr/>
        </p:nvSpPr>
        <p:spPr>
          <a:xfrm>
            <a:off x="35495" y="3429000"/>
            <a:ext cx="9108505" cy="2016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4000" dirty="0" smtClean="0">
                <a:solidFill>
                  <a:schemeClr val="tx1"/>
                </a:solidFill>
                <a:latin typeface="HASENAT" panose="01000600020000020003" pitchFamily="2" charset="-78"/>
                <a:cs typeface="HASENAT" panose="01000600020000020003" pitchFamily="2" charset="-78"/>
              </a:rPr>
              <a:t>المُؤمِنُ </a:t>
            </a:r>
            <a:r>
              <a:rPr lang="ar-SA" sz="4000" dirty="0">
                <a:solidFill>
                  <a:schemeClr val="tx1"/>
                </a:solidFill>
                <a:latin typeface="HASENAT" panose="01000600020000020003" pitchFamily="2" charset="-78"/>
                <a:cs typeface="HASENAT" panose="01000600020000020003" pitchFamily="2" charset="-78"/>
              </a:rPr>
              <a:t>لِلمؤمنِ كَالبُنْيَان يَشُدُّ بَعْضُهُ بَعْضاً</a:t>
            </a:r>
            <a:endParaRPr lang="tr-TR" sz="4000" dirty="0">
              <a:solidFill>
                <a:schemeClr val="tx1"/>
              </a:solidFill>
              <a:latin typeface="HASENAT" panose="01000600020000020003" pitchFamily="2" charset="-78"/>
              <a:cs typeface="HASENAT" panose="01000600020000020003" pitchFamily="2" charset="-78"/>
            </a:endParaRPr>
          </a:p>
          <a:p>
            <a:pPr algn="ctr"/>
            <a:r>
              <a:rPr lang="tr-TR" sz="2400" b="1" dirty="0">
                <a:solidFill>
                  <a:schemeClr val="tx1"/>
                </a:solidFill>
              </a:rPr>
              <a:t>“</a:t>
            </a:r>
            <a:r>
              <a:rPr lang="tr-TR" sz="3200" b="1" dirty="0" err="1">
                <a:solidFill>
                  <a:srgbClr val="FF0000"/>
                </a:solidFill>
              </a:rPr>
              <a:t>Mü’minin</a:t>
            </a:r>
            <a:r>
              <a:rPr lang="tr-TR" sz="3200" b="1" dirty="0">
                <a:solidFill>
                  <a:srgbClr val="FF0000"/>
                </a:solidFill>
              </a:rPr>
              <a:t> </a:t>
            </a:r>
            <a:r>
              <a:rPr lang="tr-TR" sz="3200" b="1" dirty="0" err="1">
                <a:solidFill>
                  <a:srgbClr val="FF0000"/>
                </a:solidFill>
              </a:rPr>
              <a:t>mü’mine</a:t>
            </a:r>
            <a:r>
              <a:rPr lang="tr-TR" sz="3200" b="1" dirty="0">
                <a:solidFill>
                  <a:srgbClr val="FF0000"/>
                </a:solidFill>
              </a:rPr>
              <a:t> karşı durumu, bir parçası diğer parçasını sımsıkı kenetleyip tutan binalar gibidir</a:t>
            </a:r>
            <a:r>
              <a:rPr lang="tr-TR" sz="2400" b="1" dirty="0">
                <a:solidFill>
                  <a:schemeClr val="tx1"/>
                </a:solidFill>
              </a:rPr>
              <a:t>.” </a:t>
            </a:r>
            <a:r>
              <a:rPr lang="tr-TR" sz="2400" dirty="0">
                <a:solidFill>
                  <a:schemeClr val="tx1"/>
                </a:solidFill>
              </a:rPr>
              <a:t> (</a:t>
            </a:r>
            <a:r>
              <a:rPr lang="tr-TR" sz="2400" dirty="0" err="1">
                <a:solidFill>
                  <a:schemeClr val="tx1"/>
                </a:solidFill>
              </a:rPr>
              <a:t>Nesâî</a:t>
            </a:r>
            <a:r>
              <a:rPr lang="tr-TR" sz="2400" dirty="0">
                <a:solidFill>
                  <a:schemeClr val="tx1"/>
                </a:solidFill>
              </a:rPr>
              <a:t>, Zekât 66) </a:t>
            </a:r>
          </a:p>
        </p:txBody>
      </p:sp>
      <p:sp>
        <p:nvSpPr>
          <p:cNvPr id="5" name="Dikdörtgen 4"/>
          <p:cNvSpPr/>
          <p:nvPr/>
        </p:nvSpPr>
        <p:spPr>
          <a:xfrm>
            <a:off x="0" y="0"/>
            <a:ext cx="9144000" cy="764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2400" b="1" dirty="0" smtClean="0">
                <a:solidFill>
                  <a:schemeClr val="tx1"/>
                </a:solidFill>
                <a:latin typeface="Times New Roman" panose="02020603050405020304" pitchFamily="18" charset="0"/>
                <a:cs typeface="Times New Roman" panose="02020603050405020304" pitchFamily="18" charset="0"/>
              </a:rPr>
              <a:t>BİNANIN </a:t>
            </a:r>
            <a:r>
              <a:rPr lang="tr-TR" sz="2400" b="1" dirty="0">
                <a:solidFill>
                  <a:schemeClr val="tx1"/>
                </a:solidFill>
                <a:latin typeface="Times New Roman" panose="02020603050405020304" pitchFamily="18" charset="0"/>
                <a:cs typeface="Times New Roman" panose="02020603050405020304" pitchFamily="18" charset="0"/>
              </a:rPr>
              <a:t>YAPI TAŞLARI GİBİ </a:t>
            </a:r>
            <a:r>
              <a:rPr lang="tr-TR" sz="2400" b="1" dirty="0" smtClean="0">
                <a:solidFill>
                  <a:schemeClr val="tx1"/>
                </a:solidFill>
                <a:latin typeface="Times New Roman" panose="02020603050405020304" pitchFamily="18" charset="0"/>
                <a:cs typeface="Times New Roman" panose="02020603050405020304" pitchFamily="18" charset="0"/>
              </a:rPr>
              <a:t>BİRBİRİMİZE TUTUNALIM</a:t>
            </a:r>
            <a:endParaRPr lang="tr-TR" sz="2400" b="1" dirty="0">
              <a:solidFill>
                <a:schemeClr val="tx1"/>
              </a:solidFill>
              <a:latin typeface="Times New Roman" panose="02020603050405020304" pitchFamily="18" charset="0"/>
              <a:cs typeface="Times New Roman" panose="02020603050405020304" pitchFamily="18" charset="0"/>
            </a:endParaRPr>
          </a:p>
        </p:txBody>
      </p:sp>
      <p:pic>
        <p:nvPicPr>
          <p:cNvPr id="6" name="Picture 2" descr="http://www.marmarainan.com/resimler/insaat-malzemeleri/insaat-malzemeleri%2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45911" y="4787486"/>
            <a:ext cx="1387481" cy="28083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melikaracilik.com/images/entries/220x130/insaat220x13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5467255"/>
            <a:ext cx="2850558" cy="14181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fotodes.ru/upload/img134005685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9179"/>
          <a:stretch/>
        </p:blipFill>
        <p:spPr bwMode="auto">
          <a:xfrm>
            <a:off x="2843808" y="5474864"/>
            <a:ext cx="3456384" cy="1410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04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up 4"/>
          <p:cNvGrpSpPr/>
          <p:nvPr/>
        </p:nvGrpSpPr>
        <p:grpSpPr>
          <a:xfrm>
            <a:off x="374618" y="792412"/>
            <a:ext cx="8394763" cy="2276548"/>
            <a:chOff x="606393" y="2060848"/>
            <a:chExt cx="8584630" cy="2276548"/>
          </a:xfrm>
        </p:grpSpPr>
        <p:pic>
          <p:nvPicPr>
            <p:cNvPr id="6" name="Picture 2" descr="insan vücudu png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1176" y="2060848"/>
              <a:ext cx="6010275" cy="22765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2" descr="http://saglikguzellik.biz/wp-content/uploads/2013/09/vucut-sistemi.png"/>
            <p:cNvPicPr>
              <a:picLocks noChangeAspect="1" noChangeArrowheads="1"/>
            </p:cNvPicPr>
            <p:nvPr/>
          </p:nvPicPr>
          <p:blipFill rotWithShape="1">
            <a:blip r:embed="rId3">
              <a:extLst>
                <a:ext uri="{28A0092B-C50C-407E-A947-70E740481C1C}">
                  <a14:useLocalDpi xmlns:a14="http://schemas.microsoft.com/office/drawing/2010/main" val="0"/>
                </a:ext>
              </a:extLst>
            </a:blip>
            <a:srcRect l="9029" r="7582" b="6840"/>
            <a:stretch/>
          </p:blipFill>
          <p:spPr bwMode="auto">
            <a:xfrm>
              <a:off x="606393" y="2060848"/>
              <a:ext cx="2331445" cy="22474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acilsoru.com/up/cevap/1130/organla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0018" y="2060848"/>
              <a:ext cx="1501005" cy="2276548"/>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5 Dikdörtgen"/>
          <p:cNvSpPr/>
          <p:nvPr/>
        </p:nvSpPr>
        <p:spPr>
          <a:xfrm>
            <a:off x="0" y="3216802"/>
            <a:ext cx="9144000" cy="3596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200" dirty="0" smtClean="0">
                <a:solidFill>
                  <a:schemeClr val="tx1"/>
                </a:solidFill>
                <a:latin typeface="HASENAT" panose="01000600020000020003" pitchFamily="2" charset="-78"/>
                <a:cs typeface="HASENAT" panose="01000600020000020003" pitchFamily="2" charset="-78"/>
              </a:rPr>
              <a:t>مَثَلُ </a:t>
            </a:r>
            <a:r>
              <a:rPr lang="ar-SA" sz="3200" dirty="0">
                <a:solidFill>
                  <a:schemeClr val="tx1"/>
                </a:solidFill>
                <a:latin typeface="HASENAT" panose="01000600020000020003" pitchFamily="2" charset="-78"/>
                <a:cs typeface="HASENAT" panose="01000600020000020003" pitchFamily="2" charset="-78"/>
              </a:rPr>
              <a:t>المُؤْمِنِينَ في </a:t>
            </a:r>
            <a:r>
              <a:rPr lang="ar-SA" sz="3200" dirty="0">
                <a:solidFill>
                  <a:srgbClr val="FF0000"/>
                </a:solidFill>
                <a:latin typeface="HASENAT" panose="01000600020000020003" pitchFamily="2" charset="-78"/>
                <a:cs typeface="HASENAT" panose="01000600020000020003" pitchFamily="2" charset="-78"/>
              </a:rPr>
              <a:t>تَوَادِّهِمْ</a:t>
            </a:r>
            <a:r>
              <a:rPr lang="ar-SA" sz="3200" dirty="0">
                <a:solidFill>
                  <a:schemeClr val="tx1"/>
                </a:solidFill>
                <a:latin typeface="HASENAT" panose="01000600020000020003" pitchFamily="2" charset="-78"/>
                <a:cs typeface="HASENAT" panose="01000600020000020003" pitchFamily="2" charset="-78"/>
              </a:rPr>
              <a:t> </a:t>
            </a:r>
            <a:r>
              <a:rPr lang="ar-SA" sz="3200" dirty="0">
                <a:solidFill>
                  <a:srgbClr val="0070C0"/>
                </a:solidFill>
                <a:latin typeface="HASENAT" panose="01000600020000020003" pitchFamily="2" charset="-78"/>
                <a:cs typeface="HASENAT" panose="01000600020000020003" pitchFamily="2" charset="-78"/>
              </a:rPr>
              <a:t>وَتَرَاحُمِهِمْ</a:t>
            </a:r>
            <a:r>
              <a:rPr lang="ar-SA" sz="3200" dirty="0">
                <a:solidFill>
                  <a:schemeClr val="tx1"/>
                </a:solidFill>
                <a:latin typeface="HASENAT" panose="01000600020000020003" pitchFamily="2" charset="-78"/>
                <a:cs typeface="HASENAT" panose="01000600020000020003" pitchFamily="2" charset="-78"/>
              </a:rPr>
              <a:t> </a:t>
            </a:r>
            <a:r>
              <a:rPr lang="ar-SA" sz="3200" dirty="0">
                <a:solidFill>
                  <a:srgbClr val="7030A0"/>
                </a:solidFill>
                <a:latin typeface="HASENAT" panose="01000600020000020003" pitchFamily="2" charset="-78"/>
                <a:cs typeface="HASENAT" panose="01000600020000020003" pitchFamily="2" charset="-78"/>
              </a:rPr>
              <a:t>وَتَعاطُفِهِمْ</a:t>
            </a:r>
            <a:r>
              <a:rPr lang="ar-SA" sz="3200" dirty="0">
                <a:solidFill>
                  <a:schemeClr val="tx1"/>
                </a:solidFill>
                <a:latin typeface="HASENAT" panose="01000600020000020003" pitchFamily="2" charset="-78"/>
                <a:cs typeface="HASENAT" panose="01000600020000020003" pitchFamily="2" charset="-78"/>
              </a:rPr>
              <a:t> مَثَلُ الجَسَدِ إذَا اشْتَكَى مِنْهُ عُضْوٌ تَدَاعَى لَهُ سَائِرُ الجَسَدِ بِالسَّهَرِ وَالحُمَّى.</a:t>
            </a:r>
            <a:endParaRPr lang="tr-TR" sz="3200" dirty="0">
              <a:solidFill>
                <a:schemeClr val="tx1"/>
              </a:solidFill>
              <a:latin typeface="HASENAT" panose="01000600020000020003" pitchFamily="2" charset="-78"/>
              <a:cs typeface="HASENAT" panose="01000600020000020003" pitchFamily="2" charset="-78"/>
            </a:endParaRPr>
          </a:p>
          <a:p>
            <a:pPr algn="ctr"/>
            <a:r>
              <a:rPr lang="tr-TR" sz="3200" b="1" dirty="0">
                <a:solidFill>
                  <a:schemeClr val="tx1"/>
                </a:solidFill>
                <a:latin typeface="Times New Roman" panose="02020603050405020304" pitchFamily="18" charset="0"/>
                <a:cs typeface="Times New Roman" panose="02020603050405020304" pitchFamily="18" charset="0"/>
              </a:rPr>
              <a:t>“</a:t>
            </a:r>
            <a:r>
              <a:rPr lang="tr-TR" sz="3200" b="1" dirty="0" err="1">
                <a:solidFill>
                  <a:srgbClr val="FF0000"/>
                </a:solidFill>
                <a:latin typeface="Times New Roman" panose="02020603050405020304" pitchFamily="18" charset="0"/>
                <a:cs typeface="Times New Roman" panose="02020603050405020304" pitchFamily="18" charset="0"/>
              </a:rPr>
              <a:t>Mü’minler</a:t>
            </a:r>
            <a:r>
              <a:rPr lang="tr-TR" sz="3200" b="1" dirty="0">
                <a:solidFill>
                  <a:srgbClr val="FF0000"/>
                </a:solidFill>
                <a:latin typeface="Times New Roman" panose="02020603050405020304" pitchFamily="18" charset="0"/>
                <a:cs typeface="Times New Roman" panose="02020603050405020304" pitchFamily="18" charset="0"/>
              </a:rPr>
              <a:t> birbirlerini sevmekte, </a:t>
            </a:r>
            <a:r>
              <a:rPr lang="tr-TR" sz="3200" b="1" dirty="0" smtClean="0">
                <a:solidFill>
                  <a:srgbClr val="0070C0"/>
                </a:solidFill>
                <a:latin typeface="Times New Roman" panose="02020603050405020304" pitchFamily="18" charset="0"/>
                <a:cs typeface="Times New Roman" panose="02020603050405020304" pitchFamily="18" charset="0"/>
              </a:rPr>
              <a:t>birbirlerine </a:t>
            </a:r>
            <a:r>
              <a:rPr lang="tr-TR" sz="3200" b="1" dirty="0">
                <a:solidFill>
                  <a:srgbClr val="0070C0"/>
                </a:solidFill>
                <a:latin typeface="Times New Roman" panose="02020603050405020304" pitchFamily="18" charset="0"/>
                <a:cs typeface="Times New Roman" panose="02020603050405020304" pitchFamily="18" charset="0"/>
              </a:rPr>
              <a:t>acımakta </a:t>
            </a:r>
            <a:r>
              <a:rPr lang="tr-TR" sz="3200" b="1" dirty="0">
                <a:solidFill>
                  <a:schemeClr val="tx1"/>
                </a:solidFill>
                <a:latin typeface="Times New Roman" panose="02020603050405020304" pitchFamily="18" charset="0"/>
                <a:cs typeface="Times New Roman" panose="02020603050405020304" pitchFamily="18" charset="0"/>
              </a:rPr>
              <a:t>ve </a:t>
            </a:r>
            <a:r>
              <a:rPr lang="tr-TR" sz="3200" b="1" dirty="0">
                <a:solidFill>
                  <a:srgbClr val="7030A0"/>
                </a:solidFill>
                <a:latin typeface="Times New Roman" panose="02020603050405020304" pitchFamily="18" charset="0"/>
                <a:cs typeface="Times New Roman" panose="02020603050405020304" pitchFamily="18" charset="0"/>
              </a:rPr>
              <a:t>birbirlerini korumakta </a:t>
            </a:r>
            <a:endParaRPr lang="tr-TR" sz="3200" b="1" dirty="0" smtClean="0">
              <a:solidFill>
                <a:srgbClr val="7030A0"/>
              </a:solidFill>
              <a:latin typeface="Times New Roman" panose="02020603050405020304" pitchFamily="18" charset="0"/>
              <a:cs typeface="Times New Roman" panose="02020603050405020304" pitchFamily="18" charset="0"/>
            </a:endParaRPr>
          </a:p>
          <a:p>
            <a:pPr algn="ctr"/>
            <a:r>
              <a:rPr lang="tr-TR" sz="4400" b="1" dirty="0" smtClean="0">
                <a:solidFill>
                  <a:srgbClr val="FF0000"/>
                </a:solidFill>
                <a:latin typeface="Times New Roman" panose="02020603050405020304" pitchFamily="18" charset="0"/>
                <a:cs typeface="Times New Roman" panose="02020603050405020304" pitchFamily="18" charset="0"/>
              </a:rPr>
              <a:t>bir </a:t>
            </a:r>
            <a:r>
              <a:rPr lang="tr-TR" sz="4400" b="1" dirty="0">
                <a:solidFill>
                  <a:srgbClr val="FF0000"/>
                </a:solidFill>
                <a:latin typeface="Times New Roman" panose="02020603050405020304" pitchFamily="18" charset="0"/>
                <a:cs typeface="Times New Roman" panose="02020603050405020304" pitchFamily="18" charset="0"/>
              </a:rPr>
              <a:t>vücuda benzerler</a:t>
            </a:r>
            <a:r>
              <a:rPr lang="tr-TR" sz="4400" b="1" dirty="0">
                <a:solidFill>
                  <a:schemeClr val="tx1"/>
                </a:solidFill>
                <a:latin typeface="Times New Roman" panose="02020603050405020304" pitchFamily="18" charset="0"/>
                <a:cs typeface="Times New Roman" panose="02020603050405020304" pitchFamily="18" charset="0"/>
              </a:rPr>
              <a:t>. </a:t>
            </a:r>
            <a:endParaRPr lang="tr-TR" sz="4400" b="1" dirty="0" smtClean="0">
              <a:solidFill>
                <a:schemeClr val="tx1"/>
              </a:solidFill>
              <a:latin typeface="Times New Roman" panose="02020603050405020304" pitchFamily="18" charset="0"/>
              <a:cs typeface="Times New Roman" panose="02020603050405020304" pitchFamily="18" charset="0"/>
            </a:endParaRPr>
          </a:p>
          <a:p>
            <a:pPr algn="ctr"/>
            <a:r>
              <a:rPr lang="tr-TR" sz="2400" b="1" dirty="0" smtClean="0">
                <a:solidFill>
                  <a:srgbClr val="002060"/>
                </a:solidFill>
                <a:latin typeface="Times New Roman" panose="02020603050405020304" pitchFamily="18" charset="0"/>
                <a:cs typeface="Times New Roman" panose="02020603050405020304" pitchFamily="18" charset="0"/>
              </a:rPr>
              <a:t>Vücudun </a:t>
            </a:r>
            <a:r>
              <a:rPr lang="tr-TR" sz="2400" b="1" dirty="0">
                <a:solidFill>
                  <a:srgbClr val="002060"/>
                </a:solidFill>
                <a:latin typeface="Times New Roman" panose="02020603050405020304" pitchFamily="18" charset="0"/>
                <a:cs typeface="Times New Roman" panose="02020603050405020304" pitchFamily="18" charset="0"/>
              </a:rPr>
              <a:t>bir uzvu hasta olduğu zaman, </a:t>
            </a:r>
            <a:r>
              <a:rPr lang="tr-TR" sz="2400" b="1" dirty="0" smtClean="0">
                <a:solidFill>
                  <a:srgbClr val="002060"/>
                </a:solidFill>
                <a:latin typeface="Times New Roman" panose="02020603050405020304" pitchFamily="18" charset="0"/>
                <a:cs typeface="Times New Roman" panose="02020603050405020304" pitchFamily="18" charset="0"/>
              </a:rPr>
              <a:t>diğer </a:t>
            </a:r>
            <a:r>
              <a:rPr lang="tr-TR" sz="2400" b="1" dirty="0">
                <a:solidFill>
                  <a:srgbClr val="002060"/>
                </a:solidFill>
                <a:latin typeface="Times New Roman" panose="02020603050405020304" pitchFamily="18" charset="0"/>
                <a:cs typeface="Times New Roman" panose="02020603050405020304" pitchFamily="18" charset="0"/>
              </a:rPr>
              <a:t>uzuvlar da bu sebeple uykusuzluğa ve </a:t>
            </a:r>
            <a:r>
              <a:rPr lang="tr-TR" sz="2400" b="1" dirty="0" smtClean="0">
                <a:solidFill>
                  <a:srgbClr val="002060"/>
                </a:solidFill>
                <a:latin typeface="Times New Roman" panose="02020603050405020304" pitchFamily="18" charset="0"/>
                <a:cs typeface="Times New Roman" panose="02020603050405020304" pitchFamily="18" charset="0"/>
              </a:rPr>
              <a:t>ateşli hastalığa </a:t>
            </a:r>
            <a:r>
              <a:rPr lang="tr-TR" sz="2400" b="1" dirty="0">
                <a:solidFill>
                  <a:srgbClr val="002060"/>
                </a:solidFill>
                <a:latin typeface="Times New Roman" panose="02020603050405020304" pitchFamily="18" charset="0"/>
                <a:cs typeface="Times New Roman" panose="02020603050405020304" pitchFamily="18" charset="0"/>
              </a:rPr>
              <a:t>tutulurlar</a:t>
            </a:r>
            <a:r>
              <a:rPr lang="tr-TR" sz="2400" b="1" dirty="0">
                <a:solidFill>
                  <a:schemeClr val="tx1"/>
                </a:solidFill>
                <a:latin typeface="Times New Roman" panose="02020603050405020304" pitchFamily="18" charset="0"/>
                <a:cs typeface="Times New Roman" panose="02020603050405020304" pitchFamily="18" charset="0"/>
              </a:rPr>
              <a:t>.”</a:t>
            </a:r>
            <a:r>
              <a:rPr lang="tr-TR" sz="2400" dirty="0">
                <a:solidFill>
                  <a:schemeClr val="tx1"/>
                </a:solidFill>
                <a:latin typeface="Times New Roman" panose="02020603050405020304" pitchFamily="18" charset="0"/>
                <a:cs typeface="Times New Roman" panose="02020603050405020304" pitchFamily="18" charset="0"/>
              </a:rPr>
              <a:t> </a:t>
            </a:r>
            <a:endParaRPr lang="tr-TR" sz="2400" dirty="0" smtClean="0">
              <a:solidFill>
                <a:schemeClr val="tx1"/>
              </a:solidFill>
              <a:latin typeface="Times New Roman" panose="02020603050405020304" pitchFamily="18" charset="0"/>
              <a:cs typeface="Times New Roman" panose="02020603050405020304" pitchFamily="18" charset="0"/>
            </a:endParaRPr>
          </a:p>
          <a:p>
            <a:pPr algn="ctr"/>
            <a:r>
              <a:rPr lang="tr-TR" sz="1100" dirty="0" smtClean="0">
                <a:solidFill>
                  <a:schemeClr val="tx1"/>
                </a:solidFill>
              </a:rPr>
              <a:t>( </a:t>
            </a:r>
            <a:r>
              <a:rPr lang="tr-TR" sz="1100" dirty="0" err="1">
                <a:solidFill>
                  <a:schemeClr val="tx1"/>
                </a:solidFill>
              </a:rPr>
              <a:t>Buhârî</a:t>
            </a:r>
            <a:r>
              <a:rPr lang="tr-TR" sz="1100" dirty="0">
                <a:solidFill>
                  <a:schemeClr val="tx1"/>
                </a:solidFill>
              </a:rPr>
              <a:t>, </a:t>
            </a:r>
            <a:r>
              <a:rPr lang="tr-TR" sz="1100" dirty="0" err="1">
                <a:solidFill>
                  <a:schemeClr val="tx1"/>
                </a:solidFill>
              </a:rPr>
              <a:t>Edeb</a:t>
            </a:r>
            <a:r>
              <a:rPr lang="tr-TR" sz="1100" dirty="0">
                <a:solidFill>
                  <a:schemeClr val="tx1"/>
                </a:solidFill>
              </a:rPr>
              <a:t> 27</a:t>
            </a:r>
            <a:r>
              <a:rPr lang="tr-TR" sz="1100" dirty="0" smtClean="0">
                <a:solidFill>
                  <a:schemeClr val="tx1"/>
                </a:solidFill>
              </a:rPr>
              <a:t>)</a:t>
            </a:r>
          </a:p>
        </p:txBody>
      </p:sp>
      <p:sp>
        <p:nvSpPr>
          <p:cNvPr id="4" name="Dikdörtgen 3"/>
          <p:cNvSpPr/>
          <p:nvPr/>
        </p:nvSpPr>
        <p:spPr>
          <a:xfrm>
            <a:off x="0" y="0"/>
            <a:ext cx="9144000" cy="764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5400" b="1" dirty="0" smtClean="0">
                <a:solidFill>
                  <a:schemeClr val="tx1"/>
                </a:solidFill>
                <a:latin typeface="Times New Roman" panose="02020603050405020304" pitchFamily="18" charset="0"/>
                <a:cs typeface="Times New Roman" panose="02020603050405020304" pitchFamily="18" charset="0"/>
              </a:rPr>
              <a:t>TEK VUCUT GİBİ OLALIM</a:t>
            </a:r>
            <a:endParaRPr lang="tr-TR" sz="5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68677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http://oz-cam.com/wp-content/uploads/2015/05/aynalar-21.jpg"/>
          <p:cNvPicPr>
            <a:picLocks noChangeAspect="1" noChangeArrowheads="1"/>
          </p:cNvPicPr>
          <p:nvPr/>
        </p:nvPicPr>
        <p:blipFill rotWithShape="1">
          <a:blip r:embed="rId3">
            <a:extLst>
              <a:ext uri="{28A0092B-C50C-407E-A947-70E740481C1C}">
                <a14:useLocalDpi xmlns:a14="http://schemas.microsoft.com/office/drawing/2010/main" val="0"/>
              </a:ext>
            </a:extLst>
          </a:blip>
          <a:srcRect l="29446" r="27426"/>
          <a:stretch/>
        </p:blipFill>
        <p:spPr bwMode="auto">
          <a:xfrm>
            <a:off x="7198531" y="1587810"/>
            <a:ext cx="2053989" cy="476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5 Dikdörtgen"/>
          <p:cNvSpPr/>
          <p:nvPr/>
        </p:nvSpPr>
        <p:spPr>
          <a:xfrm>
            <a:off x="35496" y="1124744"/>
            <a:ext cx="7272808" cy="5544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4800" dirty="0" smtClean="0">
                <a:solidFill>
                  <a:srgbClr val="0070C0"/>
                </a:solidFill>
                <a:latin typeface="HASENAT" panose="01000600020000020003" pitchFamily="2" charset="-78"/>
                <a:cs typeface="HASENAT" panose="01000600020000020003" pitchFamily="2" charset="-78"/>
              </a:rPr>
              <a:t>إنَّ </a:t>
            </a:r>
            <a:r>
              <a:rPr lang="ar-SA" sz="4800" dirty="0">
                <a:solidFill>
                  <a:srgbClr val="0070C0"/>
                </a:solidFill>
                <a:latin typeface="HASENAT" panose="01000600020000020003" pitchFamily="2" charset="-78"/>
                <a:cs typeface="HASENAT" panose="01000600020000020003" pitchFamily="2" charset="-78"/>
              </a:rPr>
              <a:t>أحَدَكُمْ مِرْآةُ أخِيهِ</a:t>
            </a:r>
            <a:r>
              <a:rPr lang="ar-SA" sz="4800" dirty="0">
                <a:solidFill>
                  <a:schemeClr val="tx1"/>
                </a:solidFill>
                <a:latin typeface="HASENAT" panose="01000600020000020003" pitchFamily="2" charset="-78"/>
                <a:cs typeface="HASENAT" panose="01000600020000020003" pitchFamily="2" charset="-78"/>
              </a:rPr>
              <a:t>، فإن رَأى بِهِ أذَى فَلْيُمِطْهُ عَنْهُ.</a:t>
            </a:r>
            <a:endParaRPr lang="tr-TR" sz="4800" dirty="0">
              <a:solidFill>
                <a:schemeClr val="tx1"/>
              </a:solidFill>
              <a:latin typeface="HASENAT" panose="01000600020000020003" pitchFamily="2" charset="-78"/>
              <a:cs typeface="HASENAT" panose="01000600020000020003" pitchFamily="2" charset="-78"/>
            </a:endParaRPr>
          </a:p>
          <a:p>
            <a:pPr algn="ctr"/>
            <a:r>
              <a:rPr lang="tr-TR" sz="3800" dirty="0" smtClean="0">
                <a:solidFill>
                  <a:schemeClr val="tx1"/>
                </a:solidFill>
              </a:rPr>
              <a:t>“…</a:t>
            </a:r>
            <a:r>
              <a:rPr lang="tr-TR" sz="3800" b="1" dirty="0" smtClean="0">
                <a:solidFill>
                  <a:srgbClr val="0070C0"/>
                </a:solidFill>
              </a:rPr>
              <a:t>Her </a:t>
            </a:r>
            <a:r>
              <a:rPr lang="tr-TR" sz="3800" b="1" dirty="0">
                <a:solidFill>
                  <a:srgbClr val="0070C0"/>
                </a:solidFill>
              </a:rPr>
              <a:t>biriniz, kardeşinin aynasıdır, </a:t>
            </a:r>
            <a:endParaRPr lang="tr-TR" sz="3800" b="1" dirty="0" smtClean="0">
              <a:solidFill>
                <a:srgbClr val="0070C0"/>
              </a:solidFill>
            </a:endParaRPr>
          </a:p>
          <a:p>
            <a:pPr algn="ctr"/>
            <a:r>
              <a:rPr lang="tr-TR" sz="4000" b="1" dirty="0" smtClean="0">
                <a:solidFill>
                  <a:srgbClr val="FF0000"/>
                </a:solidFill>
              </a:rPr>
              <a:t>onda </a:t>
            </a:r>
            <a:r>
              <a:rPr lang="tr-TR" sz="4000" b="1" dirty="0">
                <a:solidFill>
                  <a:srgbClr val="FF0000"/>
                </a:solidFill>
              </a:rPr>
              <a:t>bir rahatsızlık görürse </a:t>
            </a:r>
            <a:endParaRPr lang="tr-TR" sz="4000" b="1" dirty="0" smtClean="0">
              <a:solidFill>
                <a:srgbClr val="FF0000"/>
              </a:solidFill>
            </a:endParaRPr>
          </a:p>
          <a:p>
            <a:pPr algn="ctr"/>
            <a:r>
              <a:rPr lang="tr-TR" sz="4000" b="1" dirty="0" smtClean="0">
                <a:solidFill>
                  <a:schemeClr val="tx1"/>
                </a:solidFill>
              </a:rPr>
              <a:t>bunu </a:t>
            </a:r>
            <a:r>
              <a:rPr lang="tr-TR" sz="4000" b="1" dirty="0">
                <a:solidFill>
                  <a:schemeClr val="tx1"/>
                </a:solidFill>
              </a:rPr>
              <a:t>ondan izale etsin</a:t>
            </a:r>
            <a:r>
              <a:rPr lang="tr-TR" sz="4000" dirty="0">
                <a:solidFill>
                  <a:schemeClr val="tx1"/>
                </a:solidFill>
              </a:rPr>
              <a:t>.” </a:t>
            </a:r>
            <a:endParaRPr lang="tr-TR" sz="4000" dirty="0" smtClean="0">
              <a:solidFill>
                <a:schemeClr val="tx1"/>
              </a:solidFill>
            </a:endParaRPr>
          </a:p>
          <a:p>
            <a:pPr algn="ctr"/>
            <a:r>
              <a:rPr lang="tr-TR" sz="1400" dirty="0" smtClean="0">
                <a:solidFill>
                  <a:schemeClr val="tx1"/>
                </a:solidFill>
              </a:rPr>
              <a:t>(</a:t>
            </a:r>
            <a:r>
              <a:rPr lang="tr-TR" sz="1400" dirty="0">
                <a:solidFill>
                  <a:schemeClr val="tx1"/>
                </a:solidFill>
              </a:rPr>
              <a:t>Müslim, İman 95</a:t>
            </a:r>
            <a:r>
              <a:rPr lang="tr-TR" sz="1400" dirty="0" smtClean="0">
                <a:solidFill>
                  <a:schemeClr val="tx1"/>
                </a:solidFill>
              </a:rPr>
              <a:t>)</a:t>
            </a:r>
            <a:endParaRPr lang="tr-TR" sz="2400" dirty="0">
              <a:solidFill>
                <a:schemeClr val="tx1"/>
              </a:solidFill>
            </a:endParaRPr>
          </a:p>
        </p:txBody>
      </p:sp>
      <p:sp>
        <p:nvSpPr>
          <p:cNvPr id="6" name="Dikdörtgen 5"/>
          <p:cNvSpPr/>
          <p:nvPr/>
        </p:nvSpPr>
        <p:spPr>
          <a:xfrm>
            <a:off x="0" y="0"/>
            <a:ext cx="9144000" cy="1124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6600" b="1" dirty="0" smtClean="0">
                <a:solidFill>
                  <a:schemeClr val="tx1"/>
                </a:solidFill>
                <a:latin typeface="Times New Roman" panose="02020603050405020304" pitchFamily="18" charset="0"/>
                <a:cs typeface="Times New Roman" panose="02020603050405020304" pitchFamily="18" charset="0"/>
              </a:rPr>
              <a:t>AYNA GİBİ OLALIM</a:t>
            </a:r>
            <a:endParaRPr lang="tr-TR" sz="6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85698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muftuluk\Desktop\RAMAZAN 2014\ramazan-ayı1.jpg"/>
          <p:cNvPicPr>
            <a:picLocks noChangeAspect="1" noChangeArrowheads="1"/>
          </p:cNvPicPr>
          <p:nvPr/>
        </p:nvPicPr>
        <p:blipFill rotWithShape="1">
          <a:blip r:embed="rId3">
            <a:extLst>
              <a:ext uri="{28A0092B-C50C-407E-A947-70E740481C1C}">
                <a14:useLocalDpi xmlns:a14="http://schemas.microsoft.com/office/drawing/2010/main" val="0"/>
              </a:ext>
            </a:extLst>
          </a:blip>
          <a:srcRect t="43184" b="9253"/>
          <a:stretch/>
        </p:blipFill>
        <p:spPr bwMode="auto">
          <a:xfrm>
            <a:off x="-36512" y="3623569"/>
            <a:ext cx="9216000" cy="32618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3 Yuvarlatılmış Çapraz Köşeli Dikdörtgen"/>
          <p:cNvSpPr/>
          <p:nvPr/>
        </p:nvSpPr>
        <p:spPr>
          <a:xfrm>
            <a:off x="0" y="1196752"/>
            <a:ext cx="9144000" cy="2592288"/>
          </a:xfrm>
          <a:prstGeom prst="round2DiagRect">
            <a:avLst>
              <a:gd name="adj1" fmla="val 1599"/>
              <a:gd name="adj2" fmla="val 0"/>
            </a:avLst>
          </a:prstGeom>
          <a:solidFill>
            <a:schemeClr val="accent6">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r>
              <a:rPr lang="ar-SA" sz="3600" cap="all" dirty="0" smtClean="0">
                <a:solidFill>
                  <a:schemeClr val="tx1"/>
                </a:solidFill>
                <a:latin typeface="HASENAT" panose="01000600020000020003" pitchFamily="2" charset="-78"/>
                <a:cs typeface="HASENAT" panose="01000600020000020003" pitchFamily="2" charset="-78"/>
              </a:rPr>
              <a:t>أَوَّلُ </a:t>
            </a:r>
            <a:r>
              <a:rPr lang="ar-SA" sz="3600" cap="all" dirty="0">
                <a:solidFill>
                  <a:schemeClr val="tx1"/>
                </a:solidFill>
                <a:latin typeface="HASENAT" panose="01000600020000020003" pitchFamily="2" charset="-78"/>
                <a:cs typeface="HASENAT" panose="01000600020000020003" pitchFamily="2" charset="-78"/>
              </a:rPr>
              <a:t>رَمَضَانَ </a:t>
            </a:r>
            <a:r>
              <a:rPr lang="ar-SA" sz="3600" cap="all" dirty="0" smtClean="0">
                <a:solidFill>
                  <a:schemeClr val="tx1"/>
                </a:solidFill>
                <a:latin typeface="HASENAT" panose="01000600020000020003" pitchFamily="2" charset="-78"/>
                <a:cs typeface="HASENAT" panose="01000600020000020003" pitchFamily="2" charset="-78"/>
              </a:rPr>
              <a:t>رَحْمَةٌ</a:t>
            </a:r>
            <a:r>
              <a:rPr lang="tr-TR" sz="3600" cap="all" dirty="0" smtClean="0">
                <a:solidFill>
                  <a:schemeClr val="tx1"/>
                </a:solidFill>
                <a:latin typeface="HASENAT" panose="01000600020000020003" pitchFamily="2" charset="-78"/>
                <a:cs typeface="HASENAT" panose="01000600020000020003" pitchFamily="2" charset="-78"/>
              </a:rPr>
              <a:t> </a:t>
            </a:r>
            <a:r>
              <a:rPr lang="tr-TR" sz="3600" b="1" dirty="0" smtClean="0">
                <a:solidFill>
                  <a:schemeClr val="tx1"/>
                </a:solidFill>
                <a:latin typeface="Times New Roman" pitchFamily="18" charset="0"/>
                <a:cs typeface="Times New Roman" pitchFamily="18" charset="0"/>
              </a:rPr>
              <a:t>“</a:t>
            </a:r>
            <a:r>
              <a:rPr lang="tr-TR" sz="4000" b="1" dirty="0" smtClean="0">
                <a:solidFill>
                  <a:schemeClr val="tx1"/>
                </a:solidFill>
                <a:latin typeface="Times New Roman" pitchFamily="18" charset="0"/>
                <a:cs typeface="Times New Roman" pitchFamily="18" charset="0"/>
              </a:rPr>
              <a:t>Ramazan’ın </a:t>
            </a:r>
            <a:r>
              <a:rPr lang="tr-TR" sz="4000" b="1" dirty="0">
                <a:solidFill>
                  <a:schemeClr val="tx1"/>
                </a:solidFill>
                <a:latin typeface="Times New Roman" pitchFamily="18" charset="0"/>
                <a:cs typeface="Times New Roman" pitchFamily="18" charset="0"/>
              </a:rPr>
              <a:t>Evveli</a:t>
            </a:r>
            <a:r>
              <a:rPr lang="tr-TR" sz="4000" b="1" dirty="0">
                <a:solidFill>
                  <a:srgbClr val="FF0000"/>
                </a:solidFill>
                <a:latin typeface="Times New Roman" pitchFamily="18" charset="0"/>
                <a:cs typeface="Times New Roman" pitchFamily="18" charset="0"/>
              </a:rPr>
              <a:t> rahmet</a:t>
            </a:r>
            <a:r>
              <a:rPr lang="tr-TR" sz="4000" b="1" dirty="0">
                <a:solidFill>
                  <a:schemeClr val="tx1"/>
                </a:solidFill>
                <a:latin typeface="Times New Roman" pitchFamily="18" charset="0"/>
                <a:cs typeface="Times New Roman" pitchFamily="18" charset="0"/>
              </a:rPr>
              <a:t>, </a:t>
            </a:r>
            <a:endParaRPr lang="tr-TR" sz="4000" b="1" dirty="0" smtClean="0">
              <a:solidFill>
                <a:schemeClr val="tx1"/>
              </a:solidFill>
              <a:latin typeface="Times New Roman" pitchFamily="18" charset="0"/>
              <a:cs typeface="Times New Roman" pitchFamily="18" charset="0"/>
            </a:endParaRPr>
          </a:p>
          <a:p>
            <a:pPr algn="just" fontAlgn="auto">
              <a:spcBef>
                <a:spcPts val="0"/>
              </a:spcBef>
              <a:spcAft>
                <a:spcPts val="0"/>
              </a:spcAft>
              <a:defRPr/>
            </a:pPr>
            <a:r>
              <a:rPr lang="ar-SA" sz="3600" cap="all" dirty="0">
                <a:solidFill>
                  <a:schemeClr val="tx1"/>
                </a:solidFill>
                <a:latin typeface="HASENAT" panose="01000600020000020003" pitchFamily="2" charset="-78"/>
                <a:cs typeface="HASENAT" panose="01000600020000020003" pitchFamily="2" charset="-78"/>
              </a:rPr>
              <a:t>وَأَوْسَطُهُ مَغْفِرَةٌ </a:t>
            </a:r>
            <a:r>
              <a:rPr lang="tr-TR" sz="3600" cap="all" dirty="0" smtClean="0">
                <a:solidFill>
                  <a:schemeClr val="tx1"/>
                </a:solidFill>
                <a:latin typeface="HASENAT" panose="01000600020000020003" pitchFamily="2" charset="-78"/>
                <a:cs typeface="HASENAT" panose="01000600020000020003" pitchFamily="2" charset="-78"/>
              </a:rPr>
              <a:t>   </a:t>
            </a:r>
            <a:r>
              <a:rPr lang="tr-TR" sz="4400" b="1" dirty="0" smtClean="0">
                <a:solidFill>
                  <a:schemeClr val="tx1"/>
                </a:solidFill>
                <a:latin typeface="Times New Roman" pitchFamily="18" charset="0"/>
                <a:cs typeface="Times New Roman" pitchFamily="18" charset="0"/>
              </a:rPr>
              <a:t>ortası</a:t>
            </a:r>
            <a:r>
              <a:rPr lang="tr-TR" sz="4400" b="1" dirty="0" smtClean="0">
                <a:solidFill>
                  <a:srgbClr val="0070C0"/>
                </a:solidFill>
                <a:latin typeface="Times New Roman" pitchFamily="18" charset="0"/>
                <a:cs typeface="Times New Roman" pitchFamily="18" charset="0"/>
              </a:rPr>
              <a:t> </a:t>
            </a:r>
            <a:r>
              <a:rPr lang="tr-TR" sz="4400" b="1" dirty="0">
                <a:solidFill>
                  <a:srgbClr val="0070C0"/>
                </a:solidFill>
                <a:latin typeface="Times New Roman" pitchFamily="18" charset="0"/>
                <a:cs typeface="Times New Roman" pitchFamily="18" charset="0"/>
              </a:rPr>
              <a:t>mağfiret, </a:t>
            </a:r>
            <a:endParaRPr lang="tr-TR" sz="4400" b="1" dirty="0" smtClean="0">
              <a:solidFill>
                <a:srgbClr val="0070C0"/>
              </a:solidFill>
              <a:latin typeface="Times New Roman" pitchFamily="18" charset="0"/>
              <a:cs typeface="Times New Roman" pitchFamily="18" charset="0"/>
            </a:endParaRPr>
          </a:p>
          <a:p>
            <a:pPr algn="just" fontAlgn="auto">
              <a:spcBef>
                <a:spcPts val="0"/>
              </a:spcBef>
              <a:spcAft>
                <a:spcPts val="0"/>
              </a:spcAft>
              <a:defRPr/>
            </a:pPr>
            <a:r>
              <a:rPr lang="ar-SA" sz="3600" cap="all" dirty="0">
                <a:solidFill>
                  <a:schemeClr val="tx1"/>
                </a:solidFill>
                <a:latin typeface="HASENAT" panose="01000600020000020003" pitchFamily="2" charset="-78"/>
                <a:cs typeface="HASENAT" panose="01000600020000020003" pitchFamily="2" charset="-78"/>
              </a:rPr>
              <a:t>وَآخِرُهُ عِتْقٌ مِنَ </a:t>
            </a:r>
            <a:r>
              <a:rPr lang="ar-SA" sz="3600" cap="all" dirty="0" smtClean="0">
                <a:solidFill>
                  <a:schemeClr val="tx1"/>
                </a:solidFill>
                <a:latin typeface="HASENAT" panose="01000600020000020003" pitchFamily="2" charset="-78"/>
                <a:cs typeface="HASENAT" panose="01000600020000020003" pitchFamily="2" charset="-78"/>
              </a:rPr>
              <a:t>النَّارِ</a:t>
            </a:r>
            <a:r>
              <a:rPr lang="tr-TR" sz="3600" cap="all" dirty="0" smtClean="0">
                <a:solidFill>
                  <a:schemeClr val="tx1"/>
                </a:solidFill>
                <a:latin typeface="HASENAT" panose="01000600020000020003" pitchFamily="2" charset="-78"/>
                <a:cs typeface="HASENAT" panose="01000600020000020003" pitchFamily="2" charset="-78"/>
              </a:rPr>
              <a:t> </a:t>
            </a:r>
            <a:r>
              <a:rPr lang="tr-TR" sz="3600" b="1" dirty="0" smtClean="0">
                <a:solidFill>
                  <a:schemeClr val="tx1"/>
                </a:solidFill>
                <a:latin typeface="Times New Roman" pitchFamily="18" charset="0"/>
                <a:cs typeface="Times New Roman" pitchFamily="18" charset="0"/>
              </a:rPr>
              <a:t>sonu</a:t>
            </a:r>
            <a:r>
              <a:rPr lang="tr-TR" sz="3600" b="1" dirty="0" smtClean="0">
                <a:solidFill>
                  <a:srgbClr val="00B050"/>
                </a:solidFill>
                <a:latin typeface="Times New Roman" pitchFamily="18" charset="0"/>
                <a:cs typeface="Times New Roman" pitchFamily="18" charset="0"/>
              </a:rPr>
              <a:t> </a:t>
            </a:r>
            <a:r>
              <a:rPr lang="tr-TR" sz="3600" b="1" dirty="0">
                <a:solidFill>
                  <a:srgbClr val="00B050"/>
                </a:solidFill>
                <a:latin typeface="Times New Roman" pitchFamily="18" charset="0"/>
                <a:cs typeface="Times New Roman" pitchFamily="18" charset="0"/>
              </a:rPr>
              <a:t>cehennemden </a:t>
            </a:r>
            <a:r>
              <a:rPr lang="tr-TR" sz="3600" b="1" dirty="0" err="1">
                <a:solidFill>
                  <a:srgbClr val="00B050"/>
                </a:solidFill>
                <a:latin typeface="Times New Roman" pitchFamily="18" charset="0"/>
                <a:cs typeface="Times New Roman" pitchFamily="18" charset="0"/>
              </a:rPr>
              <a:t>kurtuluş’</a:t>
            </a:r>
            <a:r>
              <a:rPr lang="tr-TR" sz="3600" b="1" dirty="0" err="1">
                <a:solidFill>
                  <a:schemeClr val="tx1"/>
                </a:solidFill>
                <a:latin typeface="Times New Roman" pitchFamily="18" charset="0"/>
                <a:cs typeface="Times New Roman" pitchFamily="18" charset="0"/>
              </a:rPr>
              <a:t>tur</a:t>
            </a:r>
            <a:r>
              <a:rPr lang="tr-TR" sz="3600" b="1" dirty="0">
                <a:solidFill>
                  <a:schemeClr val="tx1"/>
                </a:solidFill>
                <a:latin typeface="Times New Roman" pitchFamily="18" charset="0"/>
                <a:cs typeface="Times New Roman" pitchFamily="18" charset="0"/>
              </a:rPr>
              <a:t>” </a:t>
            </a:r>
          </a:p>
          <a:p>
            <a:pPr algn="just" fontAlgn="auto">
              <a:spcBef>
                <a:spcPts val="0"/>
              </a:spcBef>
              <a:spcAft>
                <a:spcPts val="0"/>
              </a:spcAft>
              <a:defRPr/>
            </a:pPr>
            <a:r>
              <a:rPr lang="tr-TR" sz="1200" dirty="0">
                <a:solidFill>
                  <a:schemeClr val="tx1"/>
                </a:solidFill>
              </a:rPr>
              <a:t>(</a:t>
            </a:r>
            <a:r>
              <a:rPr lang="tr-TR" sz="1200" dirty="0" err="1">
                <a:solidFill>
                  <a:schemeClr val="tx1"/>
                </a:solidFill>
              </a:rPr>
              <a:t>Beyhaki</a:t>
            </a:r>
            <a:r>
              <a:rPr lang="tr-TR" sz="1200" dirty="0">
                <a:solidFill>
                  <a:schemeClr val="tx1"/>
                </a:solidFill>
              </a:rPr>
              <a:t> , </a:t>
            </a:r>
            <a:r>
              <a:rPr lang="tr-TR" sz="1200" dirty="0" err="1">
                <a:solidFill>
                  <a:schemeClr val="tx1"/>
                </a:solidFill>
              </a:rPr>
              <a:t>Şuab</a:t>
            </a:r>
            <a:r>
              <a:rPr lang="tr-TR" sz="1200" dirty="0">
                <a:solidFill>
                  <a:schemeClr val="tx1"/>
                </a:solidFill>
              </a:rPr>
              <a:t>, 3/306)</a:t>
            </a:r>
            <a:endParaRPr lang="tr-TR" sz="3200" dirty="0">
              <a:solidFill>
                <a:schemeClr val="tx1"/>
              </a:solidFill>
            </a:endParaRPr>
          </a:p>
        </p:txBody>
      </p:sp>
      <p:sp>
        <p:nvSpPr>
          <p:cNvPr id="7" name="4 Dikdörtgen"/>
          <p:cNvSpPr/>
          <p:nvPr/>
        </p:nvSpPr>
        <p:spPr>
          <a:xfrm>
            <a:off x="0" y="0"/>
            <a:ext cx="9144000" cy="1052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6000" b="1" dirty="0" smtClean="0">
                <a:solidFill>
                  <a:schemeClr val="tx1"/>
                </a:solidFill>
                <a:effectLst>
                  <a:outerShdw blurRad="38100" dist="38100" dir="2700000" algn="tl">
                    <a:srgbClr val="000000">
                      <a:alpha val="43137"/>
                    </a:srgbClr>
                  </a:outerShdw>
                </a:effectLst>
              </a:rPr>
              <a:t>ELVEDA YA ŞEHRİ RAMAZAN</a:t>
            </a:r>
            <a:endParaRPr lang="tr-TR" sz="60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796565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5 Dikdörtgen"/>
          <p:cNvSpPr/>
          <p:nvPr/>
        </p:nvSpPr>
        <p:spPr>
          <a:xfrm>
            <a:off x="179512" y="1196752"/>
            <a:ext cx="8856984" cy="540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4000" dirty="0" smtClean="0">
                <a:solidFill>
                  <a:schemeClr val="tx1"/>
                </a:solidFill>
                <a:latin typeface="HASENAT" panose="01000600020000020003" pitchFamily="2" charset="-78"/>
                <a:cs typeface="HASENAT" panose="01000600020000020003" pitchFamily="2" charset="-78"/>
              </a:rPr>
              <a:t>وَلْتَكُنْ </a:t>
            </a:r>
            <a:r>
              <a:rPr lang="ar-SA" sz="4000" dirty="0">
                <a:solidFill>
                  <a:schemeClr val="tx1"/>
                </a:solidFill>
                <a:latin typeface="HASENAT" panose="01000600020000020003" pitchFamily="2" charset="-78"/>
                <a:cs typeface="HASENAT" panose="01000600020000020003" pitchFamily="2" charset="-78"/>
              </a:rPr>
              <a:t>مِنْكُمْ اُمَّةٌ </a:t>
            </a:r>
            <a:r>
              <a:rPr lang="ar-SA" sz="4000" dirty="0">
                <a:solidFill>
                  <a:srgbClr val="0070C0"/>
                </a:solidFill>
                <a:latin typeface="HASENAT" panose="01000600020000020003" pitchFamily="2" charset="-78"/>
                <a:cs typeface="HASENAT" panose="01000600020000020003" pitchFamily="2" charset="-78"/>
              </a:rPr>
              <a:t>يَدْعُونَ اِلَى الْخَيْرِ </a:t>
            </a:r>
            <a:r>
              <a:rPr lang="ar-SA" sz="4000" dirty="0">
                <a:solidFill>
                  <a:srgbClr val="FF0000"/>
                </a:solidFill>
                <a:latin typeface="HASENAT" panose="01000600020000020003" pitchFamily="2" charset="-78"/>
                <a:cs typeface="HASENAT" panose="01000600020000020003" pitchFamily="2" charset="-78"/>
              </a:rPr>
              <a:t>وَيَاْمُرُونَ بِالْمَعْرُوفِ </a:t>
            </a:r>
            <a:r>
              <a:rPr lang="ar-SA" sz="4000" dirty="0">
                <a:solidFill>
                  <a:srgbClr val="7030A0"/>
                </a:solidFill>
                <a:latin typeface="HASENAT" panose="01000600020000020003" pitchFamily="2" charset="-78"/>
                <a:cs typeface="HASENAT" panose="01000600020000020003" pitchFamily="2" charset="-78"/>
              </a:rPr>
              <a:t>وَيَنْهَوْنَ عَنِ الْمُنْكَرِ </a:t>
            </a:r>
            <a:r>
              <a:rPr lang="ar-SA" sz="4000" dirty="0">
                <a:solidFill>
                  <a:schemeClr val="tx1"/>
                </a:solidFill>
                <a:latin typeface="HASENAT" panose="01000600020000020003" pitchFamily="2" charset="-78"/>
                <a:cs typeface="HASENAT" panose="01000600020000020003" pitchFamily="2" charset="-78"/>
              </a:rPr>
              <a:t>وَاُولٰئِكَ هُمُ الْمُفْلِحُونَ</a:t>
            </a:r>
            <a:endParaRPr lang="tr-TR" sz="4000" dirty="0">
              <a:solidFill>
                <a:schemeClr val="tx1"/>
              </a:solidFill>
              <a:latin typeface="HASENAT" panose="01000600020000020003" pitchFamily="2" charset="-78"/>
              <a:cs typeface="HASENAT" panose="01000600020000020003" pitchFamily="2" charset="-78"/>
            </a:endParaRPr>
          </a:p>
          <a:p>
            <a:pPr algn="ctr"/>
            <a:r>
              <a:rPr lang="tr-TR" sz="4800" dirty="0">
                <a:solidFill>
                  <a:schemeClr val="tx1"/>
                </a:solidFill>
                <a:latin typeface="Times New Roman" panose="02020603050405020304" pitchFamily="18" charset="0"/>
                <a:cs typeface="Times New Roman" panose="02020603050405020304" pitchFamily="18" charset="0"/>
              </a:rPr>
              <a:t>“</a:t>
            </a:r>
            <a:r>
              <a:rPr lang="tr-TR" sz="4800" dirty="0">
                <a:solidFill>
                  <a:srgbClr val="0070C0"/>
                </a:solidFill>
                <a:latin typeface="Times New Roman" panose="02020603050405020304" pitchFamily="18" charset="0"/>
                <a:cs typeface="Times New Roman" panose="02020603050405020304" pitchFamily="18" charset="0"/>
              </a:rPr>
              <a:t>Sizden, hayra çağıran, </a:t>
            </a:r>
            <a:endParaRPr lang="tr-TR" sz="4800" dirty="0" smtClean="0">
              <a:solidFill>
                <a:srgbClr val="0070C0"/>
              </a:solidFill>
              <a:latin typeface="Times New Roman" panose="02020603050405020304" pitchFamily="18" charset="0"/>
              <a:cs typeface="Times New Roman" panose="02020603050405020304" pitchFamily="18" charset="0"/>
            </a:endParaRPr>
          </a:p>
          <a:p>
            <a:pPr algn="ctr"/>
            <a:r>
              <a:rPr lang="tr-TR" sz="4800" dirty="0" smtClean="0">
                <a:solidFill>
                  <a:srgbClr val="FF0000"/>
                </a:solidFill>
                <a:latin typeface="Times New Roman" panose="02020603050405020304" pitchFamily="18" charset="0"/>
                <a:cs typeface="Times New Roman" panose="02020603050405020304" pitchFamily="18" charset="0"/>
              </a:rPr>
              <a:t>iyiliği </a:t>
            </a:r>
            <a:r>
              <a:rPr lang="tr-TR" sz="4800" dirty="0">
                <a:solidFill>
                  <a:srgbClr val="FF0000"/>
                </a:solidFill>
                <a:latin typeface="Times New Roman" panose="02020603050405020304" pitchFamily="18" charset="0"/>
                <a:cs typeface="Times New Roman" panose="02020603050405020304" pitchFamily="18" charset="0"/>
              </a:rPr>
              <a:t>emredip </a:t>
            </a:r>
            <a:r>
              <a:rPr lang="tr-TR" sz="4800" dirty="0">
                <a:solidFill>
                  <a:srgbClr val="7030A0"/>
                </a:solidFill>
                <a:latin typeface="Times New Roman" panose="02020603050405020304" pitchFamily="18" charset="0"/>
                <a:cs typeface="Times New Roman" panose="02020603050405020304" pitchFamily="18" charset="0"/>
              </a:rPr>
              <a:t>kötülüğü meneden </a:t>
            </a:r>
            <a:endParaRPr lang="tr-TR" sz="4800" dirty="0" smtClean="0">
              <a:solidFill>
                <a:srgbClr val="7030A0"/>
              </a:solidFill>
              <a:latin typeface="Times New Roman" panose="02020603050405020304" pitchFamily="18" charset="0"/>
              <a:cs typeface="Times New Roman" panose="02020603050405020304" pitchFamily="18" charset="0"/>
            </a:endParaRPr>
          </a:p>
          <a:p>
            <a:pPr algn="ctr"/>
            <a:r>
              <a:rPr lang="tr-TR" sz="4800" dirty="0" smtClean="0">
                <a:solidFill>
                  <a:schemeClr val="tx1"/>
                </a:solidFill>
                <a:latin typeface="Times New Roman" panose="02020603050405020304" pitchFamily="18" charset="0"/>
                <a:cs typeface="Times New Roman" panose="02020603050405020304" pitchFamily="18" charset="0"/>
              </a:rPr>
              <a:t>bir </a:t>
            </a:r>
            <a:r>
              <a:rPr lang="tr-TR" sz="4800" dirty="0">
                <a:solidFill>
                  <a:schemeClr val="tx1"/>
                </a:solidFill>
                <a:latin typeface="Times New Roman" panose="02020603050405020304" pitchFamily="18" charset="0"/>
                <a:cs typeface="Times New Roman" panose="02020603050405020304" pitchFamily="18" charset="0"/>
              </a:rPr>
              <a:t>topluluk bulunsun. </a:t>
            </a:r>
            <a:endParaRPr lang="tr-TR" sz="4800" dirty="0" smtClean="0">
              <a:solidFill>
                <a:schemeClr val="tx1"/>
              </a:solidFill>
              <a:latin typeface="Times New Roman" panose="02020603050405020304" pitchFamily="18" charset="0"/>
              <a:cs typeface="Times New Roman" panose="02020603050405020304" pitchFamily="18" charset="0"/>
            </a:endParaRPr>
          </a:p>
          <a:p>
            <a:pPr algn="ctr"/>
            <a:r>
              <a:rPr lang="tr-TR" sz="4800" b="1" dirty="0" smtClean="0">
                <a:solidFill>
                  <a:schemeClr val="accent5">
                    <a:lumMod val="50000"/>
                  </a:schemeClr>
                </a:solidFill>
                <a:latin typeface="Times New Roman" panose="02020603050405020304" pitchFamily="18" charset="0"/>
                <a:cs typeface="Times New Roman" panose="02020603050405020304" pitchFamily="18" charset="0"/>
              </a:rPr>
              <a:t>İşte </a:t>
            </a:r>
            <a:r>
              <a:rPr lang="tr-TR" sz="4800" b="1" dirty="0">
                <a:solidFill>
                  <a:schemeClr val="accent5">
                    <a:lumMod val="50000"/>
                  </a:schemeClr>
                </a:solidFill>
                <a:latin typeface="Times New Roman" panose="02020603050405020304" pitchFamily="18" charset="0"/>
                <a:cs typeface="Times New Roman" panose="02020603050405020304" pitchFamily="18" charset="0"/>
              </a:rPr>
              <a:t>onlar kurtuluşa erenlerdir</a:t>
            </a:r>
            <a:r>
              <a:rPr lang="tr-TR" sz="3200" dirty="0">
                <a:solidFill>
                  <a:schemeClr val="tx1"/>
                </a:solidFill>
                <a:latin typeface="Times New Roman" panose="02020603050405020304" pitchFamily="18" charset="0"/>
                <a:cs typeface="Times New Roman" panose="02020603050405020304" pitchFamily="18" charset="0"/>
              </a:rPr>
              <a:t>.” </a:t>
            </a:r>
            <a:endParaRPr lang="tr-TR" sz="3200" dirty="0" smtClean="0">
              <a:solidFill>
                <a:schemeClr val="tx1"/>
              </a:solidFill>
              <a:latin typeface="Times New Roman" panose="02020603050405020304" pitchFamily="18" charset="0"/>
              <a:cs typeface="Times New Roman" panose="02020603050405020304" pitchFamily="18" charset="0"/>
            </a:endParaRPr>
          </a:p>
          <a:p>
            <a:pPr algn="ctr"/>
            <a:r>
              <a:rPr lang="tr-TR" sz="1400" dirty="0" smtClean="0">
                <a:solidFill>
                  <a:schemeClr val="tx1"/>
                </a:solidFill>
                <a:latin typeface="Times New Roman" panose="02020603050405020304" pitchFamily="18" charset="0"/>
                <a:cs typeface="Times New Roman" panose="02020603050405020304" pitchFamily="18" charset="0"/>
              </a:rPr>
              <a:t>(</a:t>
            </a:r>
            <a:r>
              <a:rPr lang="tr-TR" sz="1400" dirty="0">
                <a:solidFill>
                  <a:schemeClr val="tx1"/>
                </a:solidFill>
                <a:latin typeface="Times New Roman" panose="02020603050405020304" pitchFamily="18" charset="0"/>
                <a:cs typeface="Times New Roman" panose="02020603050405020304" pitchFamily="18" charset="0"/>
              </a:rPr>
              <a:t>3/Ali İmran104 </a:t>
            </a:r>
            <a:r>
              <a:rPr lang="tr-TR" sz="1400" dirty="0" smtClean="0">
                <a:solidFill>
                  <a:schemeClr val="tx1"/>
                </a:solidFill>
                <a:latin typeface="Times New Roman" panose="02020603050405020304" pitchFamily="18" charset="0"/>
                <a:cs typeface="Times New Roman" panose="02020603050405020304" pitchFamily="18" charset="0"/>
              </a:rPr>
              <a:t>)</a:t>
            </a:r>
            <a:endParaRPr lang="tr-TR" sz="1400" dirty="0">
              <a:solidFill>
                <a:schemeClr val="tx1"/>
              </a:solidFill>
            </a:endParaRPr>
          </a:p>
        </p:txBody>
      </p:sp>
      <p:sp>
        <p:nvSpPr>
          <p:cNvPr id="4" name="Dikdörtgen 3"/>
          <p:cNvSpPr/>
          <p:nvPr/>
        </p:nvSpPr>
        <p:spPr>
          <a:xfrm>
            <a:off x="0" y="0"/>
            <a:ext cx="9144000" cy="1052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4000" b="1" dirty="0" smtClean="0">
                <a:solidFill>
                  <a:schemeClr val="tx1"/>
                </a:solidFill>
                <a:latin typeface="Times New Roman" panose="02020603050405020304" pitchFamily="18" charset="0"/>
                <a:cs typeface="Times New Roman" panose="02020603050405020304" pitchFamily="18" charset="0"/>
              </a:rPr>
              <a:t>İNSANLIĞIN HAYRINI İSTEYELİM</a:t>
            </a:r>
            <a:endParaRPr lang="tr-TR" sz="4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66089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iyilik eden iyilik bulur ile ilgili görsel sonucu"/>
          <p:cNvPicPr>
            <a:picLocks noChangeAspect="1" noChangeArrowheads="1"/>
          </p:cNvPicPr>
          <p:nvPr/>
        </p:nvPicPr>
        <p:blipFill rotWithShape="1">
          <a:blip r:embed="rId2">
            <a:extLst>
              <a:ext uri="{28A0092B-C50C-407E-A947-70E740481C1C}">
                <a14:useLocalDpi xmlns:a14="http://schemas.microsoft.com/office/drawing/2010/main" val="0"/>
              </a:ext>
            </a:extLst>
          </a:blip>
          <a:srcRect b="27391"/>
          <a:stretch/>
        </p:blipFill>
        <p:spPr bwMode="auto">
          <a:xfrm>
            <a:off x="-13505" y="535320"/>
            <a:ext cx="9157505" cy="36137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Dikdörtgen 3"/>
          <p:cNvSpPr/>
          <p:nvPr/>
        </p:nvSpPr>
        <p:spPr>
          <a:xfrm>
            <a:off x="0" y="0"/>
            <a:ext cx="9144000" cy="764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5400" b="1" dirty="0" smtClean="0">
                <a:solidFill>
                  <a:schemeClr val="tx1"/>
                </a:solidFill>
                <a:latin typeface="Times New Roman" panose="02020603050405020304" pitchFamily="18" charset="0"/>
                <a:cs typeface="Times New Roman" panose="02020603050405020304" pitchFamily="18" charset="0"/>
              </a:rPr>
              <a:t>İYİLİKTEN YANA OLALIM</a:t>
            </a:r>
            <a:endParaRPr lang="tr-TR" sz="5400" b="1" dirty="0">
              <a:solidFill>
                <a:schemeClr val="tx1"/>
              </a:solidFill>
              <a:latin typeface="Times New Roman" panose="02020603050405020304" pitchFamily="18" charset="0"/>
              <a:cs typeface="Times New Roman" panose="02020603050405020304" pitchFamily="18" charset="0"/>
            </a:endParaRPr>
          </a:p>
        </p:txBody>
      </p:sp>
      <p:sp>
        <p:nvSpPr>
          <p:cNvPr id="5" name="1 Yuvarlatılmış Dikdörtgen"/>
          <p:cNvSpPr/>
          <p:nvPr/>
        </p:nvSpPr>
        <p:spPr>
          <a:xfrm>
            <a:off x="0" y="4077072"/>
            <a:ext cx="9144000" cy="2808312"/>
          </a:xfrm>
          <a:prstGeom prst="roundRect">
            <a:avLst>
              <a:gd name="adj" fmla="val 0"/>
            </a:avLst>
          </a:prstGeom>
          <a:ln/>
        </p:spPr>
        <p:style>
          <a:lnRef idx="2">
            <a:schemeClr val="dk1"/>
          </a:lnRef>
          <a:fillRef idx="1">
            <a:schemeClr val="lt1"/>
          </a:fillRef>
          <a:effectRef idx="0">
            <a:schemeClr val="dk1"/>
          </a:effectRef>
          <a:fontRef idx="minor">
            <a:schemeClr val="dk1"/>
          </a:fontRef>
        </p:style>
        <p:txBody>
          <a:bodyPr rtlCol="0" anchor="ctr"/>
          <a:lstStyle/>
          <a:p>
            <a:pPr algn="ctr" rtl="1"/>
            <a:r>
              <a:rPr lang="ar-SA" sz="3600" dirty="0" smtClean="0">
                <a:solidFill>
                  <a:schemeClr val="tx1"/>
                </a:solidFill>
                <a:latin typeface="HASENAT4" pitchFamily="2" charset="-78"/>
                <a:cs typeface="Emine" panose="03020400000000000000" pitchFamily="66" charset="-78"/>
              </a:rPr>
              <a:t>إِنْ أَحْسَنتُمْ أَحْسَنتُمْ لِأَنفُسِكُمْ وَإِنْ أَسَأْتُمْ فَلَهَا </a:t>
            </a:r>
            <a:endParaRPr lang="tr-TR" sz="3600" dirty="0" smtClean="0">
              <a:solidFill>
                <a:schemeClr val="tx1"/>
              </a:solidFill>
              <a:latin typeface="HASENAT4" pitchFamily="2" charset="-78"/>
              <a:cs typeface="Emine" panose="03020400000000000000" pitchFamily="66" charset="-78"/>
            </a:endParaRPr>
          </a:p>
          <a:p>
            <a:pPr algn="ctr"/>
            <a:r>
              <a:rPr lang="tr-TR" sz="4000" dirty="0" smtClean="0">
                <a:solidFill>
                  <a:schemeClr val="tx1"/>
                </a:solidFill>
              </a:rPr>
              <a:t>"</a:t>
            </a:r>
            <a:r>
              <a:rPr lang="tr-TR" sz="4000" b="1" dirty="0" smtClean="0">
                <a:solidFill>
                  <a:srgbClr val="FF0000"/>
                </a:solidFill>
              </a:rPr>
              <a:t>Eğer iyilik ederseniz kendinize etmiş</a:t>
            </a:r>
            <a:r>
              <a:rPr lang="tr-TR" sz="4000" dirty="0" smtClean="0">
                <a:solidFill>
                  <a:schemeClr val="tx1"/>
                </a:solidFill>
              </a:rPr>
              <a:t>, kötülük ederseniz yine kendinize etmiş olursunuz."</a:t>
            </a:r>
            <a:r>
              <a:rPr lang="tr-TR" dirty="0" smtClean="0">
                <a:solidFill>
                  <a:schemeClr val="tx1"/>
                </a:solidFill>
              </a:rPr>
              <a:t> </a:t>
            </a:r>
            <a:r>
              <a:rPr lang="tr-TR" sz="1100" dirty="0" smtClean="0">
                <a:solidFill>
                  <a:schemeClr val="tx1"/>
                </a:solidFill>
              </a:rPr>
              <a:t>(</a:t>
            </a:r>
            <a:r>
              <a:rPr lang="tr-TR" sz="1100" dirty="0" err="1" smtClean="0">
                <a:solidFill>
                  <a:schemeClr val="tx1"/>
                </a:solidFill>
              </a:rPr>
              <a:t>İsrâ</a:t>
            </a:r>
            <a:r>
              <a:rPr lang="tr-TR" sz="1100" dirty="0" smtClean="0">
                <a:solidFill>
                  <a:schemeClr val="tx1"/>
                </a:solidFill>
              </a:rPr>
              <a:t>, 17/7) </a:t>
            </a:r>
            <a:endParaRPr lang="tr-TR" dirty="0">
              <a:solidFill>
                <a:schemeClr val="tx1"/>
              </a:solidFill>
            </a:endParaRPr>
          </a:p>
        </p:txBody>
      </p:sp>
    </p:spTree>
    <p:extLst>
      <p:ext uri="{BB962C8B-B14F-4D97-AF65-F5344CB8AC3E}">
        <p14:creationId xmlns:p14="http://schemas.microsoft.com/office/powerpoint/2010/main" val="332681912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kardeÅlik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5" y="2199586"/>
            <a:ext cx="9137306" cy="4685798"/>
          </a:xfrm>
          <a:prstGeom prst="rect">
            <a:avLst/>
          </a:prstGeom>
          <a:noFill/>
          <a:extLst>
            <a:ext uri="{909E8E84-426E-40DD-AFC4-6F175D3DCCD1}">
              <a14:hiddenFill xmlns:a14="http://schemas.microsoft.com/office/drawing/2010/main">
                <a:solidFill>
                  <a:srgbClr val="FFFFFF"/>
                </a:solidFill>
              </a14:hiddenFill>
            </a:ext>
          </a:extLst>
        </p:spPr>
      </p:pic>
      <p:sp>
        <p:nvSpPr>
          <p:cNvPr id="16" name="5 Dikdörtgen"/>
          <p:cNvSpPr/>
          <p:nvPr/>
        </p:nvSpPr>
        <p:spPr>
          <a:xfrm>
            <a:off x="6694" y="0"/>
            <a:ext cx="9137305" cy="2420888"/>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ar-SA" sz="3200" dirty="0">
                <a:solidFill>
                  <a:srgbClr val="FF0000"/>
                </a:solidFill>
                <a:latin typeface="HASENAT" panose="01000600020000020003" pitchFamily="2" charset="-78"/>
                <a:cs typeface="HASENAT" panose="01000600020000020003" pitchFamily="2" charset="-78"/>
              </a:rPr>
              <a:t>لَا تَدْخُلُونَ الْجَنَّةَ حَتَّى تُؤْمِنُوا </a:t>
            </a:r>
            <a:r>
              <a:rPr lang="ar-SA" sz="3200" dirty="0">
                <a:solidFill>
                  <a:srgbClr val="0070C0"/>
                </a:solidFill>
                <a:latin typeface="HASENAT" panose="01000600020000020003" pitchFamily="2" charset="-78"/>
                <a:cs typeface="HASENAT" panose="01000600020000020003" pitchFamily="2" charset="-78"/>
              </a:rPr>
              <a:t>وَلَا تُؤْمِنُوا حَتَّى تَحَابُّوا </a:t>
            </a:r>
            <a:endParaRPr lang="tr-TR" sz="3200" dirty="0" smtClean="0">
              <a:solidFill>
                <a:schemeClr val="tx1"/>
              </a:solidFill>
              <a:latin typeface="HASENAT" panose="01000600020000020003" pitchFamily="2" charset="-78"/>
              <a:cs typeface="HASENAT" panose="01000600020000020003" pitchFamily="2" charset="-78"/>
            </a:endParaRPr>
          </a:p>
          <a:p>
            <a:pPr algn="ctr"/>
            <a:r>
              <a:rPr lang="tr-TR" sz="2400" dirty="0" smtClean="0">
                <a:solidFill>
                  <a:srgbClr val="7030A0"/>
                </a:solidFill>
              </a:rPr>
              <a:t>"</a:t>
            </a:r>
            <a:r>
              <a:rPr lang="tr-TR" sz="2400" b="1" dirty="0">
                <a:solidFill>
                  <a:srgbClr val="7030A0"/>
                </a:solidFill>
              </a:rPr>
              <a:t>Allah'a yemin ederim ki; </a:t>
            </a:r>
            <a:r>
              <a:rPr lang="tr-TR" sz="2400" b="1" dirty="0" smtClean="0">
                <a:solidFill>
                  <a:srgbClr val="FF0000"/>
                </a:solidFill>
              </a:rPr>
              <a:t>sizler </a:t>
            </a:r>
            <a:r>
              <a:rPr lang="tr-TR" sz="2400" b="1" dirty="0">
                <a:solidFill>
                  <a:srgbClr val="FF0000"/>
                </a:solidFill>
              </a:rPr>
              <a:t>iman etmedikçe cennete giremezsiniz. </a:t>
            </a:r>
            <a:endParaRPr lang="tr-TR" sz="2400" b="1" dirty="0" smtClean="0">
              <a:solidFill>
                <a:srgbClr val="FF0000"/>
              </a:solidFill>
            </a:endParaRPr>
          </a:p>
          <a:p>
            <a:pPr algn="ctr"/>
            <a:r>
              <a:rPr lang="tr-TR" sz="4000" b="1" dirty="0" smtClean="0">
                <a:solidFill>
                  <a:srgbClr val="0070C0"/>
                </a:solidFill>
                <a:effectLst>
                  <a:outerShdw blurRad="38100" dist="38100" dir="2700000" algn="tl">
                    <a:srgbClr val="000000">
                      <a:alpha val="43137"/>
                    </a:srgbClr>
                  </a:outerShdw>
                </a:effectLst>
              </a:rPr>
              <a:t>Birbirinizi </a:t>
            </a:r>
            <a:r>
              <a:rPr lang="tr-TR" sz="4000" b="1" dirty="0">
                <a:solidFill>
                  <a:srgbClr val="0070C0"/>
                </a:solidFill>
                <a:effectLst>
                  <a:outerShdw blurRad="38100" dist="38100" dir="2700000" algn="tl">
                    <a:srgbClr val="000000">
                      <a:alpha val="43137"/>
                    </a:srgbClr>
                  </a:outerShdw>
                </a:effectLst>
              </a:rPr>
              <a:t>sevmedikçe </a:t>
            </a:r>
            <a:r>
              <a:rPr lang="tr-TR" sz="4000" b="1" dirty="0">
                <a:solidFill>
                  <a:srgbClr val="0070C0"/>
                </a:solidFill>
              </a:rPr>
              <a:t>de </a:t>
            </a:r>
            <a:r>
              <a:rPr lang="tr-TR" sz="4000" b="1" dirty="0" smtClean="0">
                <a:solidFill>
                  <a:srgbClr val="002060"/>
                </a:solidFill>
              </a:rPr>
              <a:t>gerçek </a:t>
            </a:r>
            <a:r>
              <a:rPr lang="tr-TR" sz="4000" b="1" dirty="0">
                <a:solidFill>
                  <a:srgbClr val="002060"/>
                </a:solidFill>
              </a:rPr>
              <a:t>iman etmiş </a:t>
            </a:r>
            <a:r>
              <a:rPr lang="tr-TR" sz="4000" b="1" dirty="0" smtClean="0">
                <a:solidFill>
                  <a:srgbClr val="002060"/>
                </a:solidFill>
              </a:rPr>
              <a:t>olamazsınız</a:t>
            </a:r>
            <a:r>
              <a:rPr lang="tr-TR" sz="4000" b="1" dirty="0" smtClean="0">
                <a:solidFill>
                  <a:srgbClr val="002060"/>
                </a:solidFill>
              </a:rPr>
              <a:t>.</a:t>
            </a:r>
            <a:r>
              <a:rPr lang="tr-TR" sz="4000" dirty="0" smtClean="0">
                <a:solidFill>
                  <a:schemeClr val="tx1"/>
                </a:solidFill>
              </a:rPr>
              <a:t>.</a:t>
            </a:r>
            <a:r>
              <a:rPr lang="tr-TR" sz="4000" b="1" dirty="0" smtClean="0">
                <a:solidFill>
                  <a:schemeClr val="tx1"/>
                </a:solidFill>
              </a:rPr>
              <a:t>" </a:t>
            </a:r>
            <a:endParaRPr lang="tr-TR" sz="4000" b="1" dirty="0" smtClean="0">
              <a:solidFill>
                <a:schemeClr val="tx1"/>
              </a:solidFill>
            </a:endParaRPr>
          </a:p>
          <a:p>
            <a:pPr algn="ctr"/>
            <a:r>
              <a:rPr lang="tr-TR" sz="1100" dirty="0" smtClean="0">
                <a:solidFill>
                  <a:schemeClr val="tx1"/>
                </a:solidFill>
              </a:rPr>
              <a:t>(</a:t>
            </a:r>
            <a:r>
              <a:rPr lang="tr-TR" sz="1100" dirty="0">
                <a:solidFill>
                  <a:schemeClr val="tx1"/>
                </a:solidFill>
              </a:rPr>
              <a:t>Müslim, İman,  81</a:t>
            </a:r>
            <a:r>
              <a:rPr lang="tr-TR" sz="1100" dirty="0" smtClean="0">
                <a:solidFill>
                  <a:schemeClr val="tx1"/>
                </a:solidFill>
              </a:rPr>
              <a:t>)</a:t>
            </a:r>
            <a:endParaRPr lang="tr-TR" sz="1100" dirty="0">
              <a:solidFill>
                <a:schemeClr val="tx1"/>
              </a:solidFill>
            </a:endParaRPr>
          </a:p>
        </p:txBody>
      </p:sp>
      <p:sp>
        <p:nvSpPr>
          <p:cNvPr id="4" name="Dikdörtgen 3"/>
          <p:cNvSpPr/>
          <p:nvPr/>
        </p:nvSpPr>
        <p:spPr>
          <a:xfrm>
            <a:off x="-1" y="6237312"/>
            <a:ext cx="9144001" cy="764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5400" b="1" dirty="0" smtClean="0">
                <a:solidFill>
                  <a:schemeClr val="tx1"/>
                </a:solidFill>
                <a:latin typeface="Times New Roman" panose="02020603050405020304" pitchFamily="18" charset="0"/>
                <a:cs typeface="Times New Roman" panose="02020603050405020304" pitchFamily="18" charset="0"/>
              </a:rPr>
              <a:t>BİRBİRİMİZİ SEVELİM</a:t>
            </a:r>
            <a:endParaRPr lang="tr-TR" sz="5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3443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kardeÅlik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08920"/>
            <a:ext cx="9144000" cy="4131129"/>
          </a:xfrm>
          <a:prstGeom prst="rect">
            <a:avLst/>
          </a:prstGeom>
          <a:noFill/>
          <a:extLst>
            <a:ext uri="{909E8E84-426E-40DD-AFC4-6F175D3DCCD1}">
              <a14:hiddenFill xmlns:a14="http://schemas.microsoft.com/office/drawing/2010/main">
                <a:solidFill>
                  <a:srgbClr val="FFFFFF"/>
                </a:solidFill>
              </a14:hiddenFill>
            </a:ext>
          </a:extLst>
        </p:spPr>
      </p:pic>
      <p:sp>
        <p:nvSpPr>
          <p:cNvPr id="16" name="5 Dikdörtgen"/>
          <p:cNvSpPr/>
          <p:nvPr/>
        </p:nvSpPr>
        <p:spPr>
          <a:xfrm>
            <a:off x="0" y="-27384"/>
            <a:ext cx="9144000" cy="288032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rtl="1"/>
            <a:r>
              <a:rPr lang="ar-SA" sz="4400" dirty="0">
                <a:solidFill>
                  <a:schemeClr val="tx1"/>
                </a:solidFill>
                <a:latin typeface="HASENAT" panose="01000600020000020003" pitchFamily="2" charset="-78"/>
                <a:cs typeface="HASENAT" panose="01000600020000020003" pitchFamily="2" charset="-78"/>
              </a:rPr>
              <a:t>« </a:t>
            </a:r>
            <a:r>
              <a:rPr lang="ar-SA" sz="4400" dirty="0">
                <a:solidFill>
                  <a:srgbClr val="7030A0"/>
                </a:solidFill>
                <a:latin typeface="HASENAT" panose="01000600020000020003" pitchFamily="2" charset="-78"/>
                <a:cs typeface="HASENAT" panose="01000600020000020003" pitchFamily="2" charset="-78"/>
              </a:rPr>
              <a:t>لاَ يُؤْمِنُ أَحَدُكُمْ </a:t>
            </a:r>
            <a:r>
              <a:rPr lang="ar-SA" sz="4400" dirty="0">
                <a:solidFill>
                  <a:srgbClr val="FF0000"/>
                </a:solidFill>
                <a:latin typeface="HASENAT" panose="01000600020000020003" pitchFamily="2" charset="-78"/>
                <a:cs typeface="HASENAT" panose="01000600020000020003" pitchFamily="2" charset="-78"/>
              </a:rPr>
              <a:t>حَتَّى يُحِبَّ لأَخِيهِ </a:t>
            </a:r>
            <a:r>
              <a:rPr lang="ar-SA" sz="4400" dirty="0">
                <a:solidFill>
                  <a:srgbClr val="0070C0"/>
                </a:solidFill>
                <a:latin typeface="HASENAT" panose="01000600020000020003" pitchFamily="2" charset="-78"/>
                <a:cs typeface="HASENAT" panose="01000600020000020003" pitchFamily="2" charset="-78"/>
              </a:rPr>
              <a:t>مَا يُحِبُّ لِنَفْسِهِ </a:t>
            </a:r>
            <a:r>
              <a:rPr lang="ar-SA" sz="4400" dirty="0">
                <a:solidFill>
                  <a:schemeClr val="tx1"/>
                </a:solidFill>
                <a:latin typeface="HASENAT" panose="01000600020000020003" pitchFamily="2" charset="-78"/>
                <a:cs typeface="HASENAT" panose="01000600020000020003" pitchFamily="2" charset="-78"/>
              </a:rPr>
              <a:t>»</a:t>
            </a:r>
            <a:endParaRPr lang="tr-TR" sz="4400" dirty="0">
              <a:solidFill>
                <a:schemeClr val="tx1"/>
              </a:solidFill>
              <a:latin typeface="HASENAT" panose="01000600020000020003" pitchFamily="2" charset="-78"/>
              <a:cs typeface="HASENAT" panose="01000600020000020003" pitchFamily="2" charset="-78"/>
            </a:endParaRPr>
          </a:p>
          <a:p>
            <a:pPr algn="ctr"/>
            <a:r>
              <a:rPr lang="tr-TR" sz="2800" b="1" dirty="0">
                <a:solidFill>
                  <a:schemeClr val="tx1"/>
                </a:solidFill>
              </a:rPr>
              <a:t> </a:t>
            </a:r>
            <a:r>
              <a:rPr lang="tr-TR" sz="3200" b="1" dirty="0">
                <a:solidFill>
                  <a:schemeClr val="tx1"/>
                </a:solidFill>
              </a:rPr>
              <a:t>“</a:t>
            </a:r>
            <a:r>
              <a:rPr lang="tr-TR" sz="3200" b="1" dirty="0">
                <a:solidFill>
                  <a:srgbClr val="0070C0"/>
                </a:solidFill>
              </a:rPr>
              <a:t>Sizden biriniz, </a:t>
            </a:r>
            <a:r>
              <a:rPr lang="tr-TR" sz="3600" b="1" dirty="0" smtClean="0">
                <a:solidFill>
                  <a:srgbClr val="002060"/>
                </a:solidFill>
              </a:rPr>
              <a:t>kendisi </a:t>
            </a:r>
            <a:r>
              <a:rPr lang="tr-TR" sz="3600" b="1" dirty="0">
                <a:solidFill>
                  <a:srgbClr val="002060"/>
                </a:solidFill>
              </a:rPr>
              <a:t>için arzu edip istediği şeyi, </a:t>
            </a:r>
            <a:r>
              <a:rPr lang="tr-TR" sz="2800" b="1" dirty="0" smtClean="0">
                <a:solidFill>
                  <a:srgbClr val="FF0000"/>
                </a:solidFill>
                <a:effectLst>
                  <a:outerShdw blurRad="38100" dist="38100" dir="2700000" algn="tl">
                    <a:srgbClr val="000000">
                      <a:alpha val="43137"/>
                    </a:srgbClr>
                  </a:outerShdw>
                </a:effectLst>
              </a:rPr>
              <a:t>din </a:t>
            </a:r>
            <a:r>
              <a:rPr lang="tr-TR" sz="2800" b="1" dirty="0">
                <a:solidFill>
                  <a:srgbClr val="FF0000"/>
                </a:solidFill>
                <a:effectLst>
                  <a:outerShdw blurRad="38100" dist="38100" dir="2700000" algn="tl">
                    <a:srgbClr val="000000">
                      <a:alpha val="43137"/>
                    </a:srgbClr>
                  </a:outerShdw>
                </a:effectLst>
              </a:rPr>
              <a:t>kardeşi için de arzu edip istemedikçe</a:t>
            </a:r>
            <a:r>
              <a:rPr lang="tr-TR" sz="2800" b="1" dirty="0">
                <a:solidFill>
                  <a:schemeClr val="tx1"/>
                </a:solidFill>
                <a:effectLst>
                  <a:outerShdw blurRad="38100" dist="38100" dir="2700000" algn="tl">
                    <a:srgbClr val="000000">
                      <a:alpha val="43137"/>
                    </a:srgbClr>
                  </a:outerShdw>
                </a:effectLst>
              </a:rPr>
              <a:t>, </a:t>
            </a:r>
            <a:endParaRPr lang="tr-TR" sz="2800" b="1" dirty="0" smtClean="0">
              <a:solidFill>
                <a:schemeClr val="tx1"/>
              </a:solidFill>
              <a:effectLst>
                <a:outerShdw blurRad="38100" dist="38100" dir="2700000" algn="tl">
                  <a:srgbClr val="000000">
                    <a:alpha val="43137"/>
                  </a:srgbClr>
                </a:outerShdw>
              </a:effectLst>
            </a:endParaRPr>
          </a:p>
          <a:p>
            <a:pPr algn="ctr"/>
            <a:r>
              <a:rPr lang="tr-TR" sz="3200" b="1" dirty="0" smtClean="0">
                <a:solidFill>
                  <a:srgbClr val="7030A0"/>
                </a:solidFill>
              </a:rPr>
              <a:t>gerçek </a:t>
            </a:r>
            <a:r>
              <a:rPr lang="tr-TR" sz="3200" b="1" dirty="0">
                <a:solidFill>
                  <a:srgbClr val="7030A0"/>
                </a:solidFill>
              </a:rPr>
              <a:t>anlamda iman etmiş olmaz</a:t>
            </a:r>
            <a:r>
              <a:rPr lang="tr-TR" sz="3200" dirty="0" smtClean="0">
                <a:solidFill>
                  <a:srgbClr val="7030A0"/>
                </a:solidFill>
              </a:rPr>
              <a:t>. </a:t>
            </a:r>
            <a:r>
              <a:rPr lang="tr-TR" sz="2800" dirty="0" smtClean="0">
                <a:solidFill>
                  <a:schemeClr val="tx1"/>
                </a:solidFill>
              </a:rPr>
              <a:t>(</a:t>
            </a:r>
            <a:r>
              <a:rPr lang="tr-TR" sz="2800" dirty="0">
                <a:solidFill>
                  <a:schemeClr val="tx1"/>
                </a:solidFill>
              </a:rPr>
              <a:t>imanın tadına eremez)</a:t>
            </a:r>
            <a:r>
              <a:rPr lang="tr-TR" sz="2800" b="1" dirty="0">
                <a:solidFill>
                  <a:schemeClr val="tx1"/>
                </a:solidFill>
              </a:rPr>
              <a:t>”</a:t>
            </a:r>
            <a:r>
              <a:rPr lang="tr-TR" sz="3600" b="1" dirty="0">
                <a:solidFill>
                  <a:schemeClr val="tx1"/>
                </a:solidFill>
              </a:rPr>
              <a:t> </a:t>
            </a:r>
            <a:r>
              <a:rPr lang="tr-TR" sz="1400" b="1" dirty="0" smtClean="0">
                <a:solidFill>
                  <a:schemeClr val="tx1"/>
                </a:solidFill>
              </a:rPr>
              <a:t>(</a:t>
            </a:r>
            <a:r>
              <a:rPr lang="tr-TR" sz="1400" dirty="0" err="1">
                <a:solidFill>
                  <a:schemeClr val="tx1"/>
                </a:solidFill>
              </a:rPr>
              <a:t>Buhârî</a:t>
            </a:r>
            <a:r>
              <a:rPr lang="tr-TR" sz="1400" dirty="0">
                <a:solidFill>
                  <a:schemeClr val="tx1"/>
                </a:solidFill>
              </a:rPr>
              <a:t>, </a:t>
            </a:r>
            <a:r>
              <a:rPr lang="tr-TR" sz="1400" dirty="0" err="1">
                <a:solidFill>
                  <a:schemeClr val="tx1"/>
                </a:solidFill>
              </a:rPr>
              <a:t>Îmân</a:t>
            </a:r>
            <a:r>
              <a:rPr lang="tr-TR" sz="1400" dirty="0">
                <a:solidFill>
                  <a:schemeClr val="tx1"/>
                </a:solidFill>
              </a:rPr>
              <a:t> 7; Müslim, </a:t>
            </a:r>
            <a:r>
              <a:rPr lang="tr-TR" sz="1400" dirty="0" err="1">
                <a:solidFill>
                  <a:schemeClr val="tx1"/>
                </a:solidFill>
              </a:rPr>
              <a:t>Îmân</a:t>
            </a:r>
            <a:r>
              <a:rPr lang="tr-TR" sz="1400" dirty="0">
                <a:solidFill>
                  <a:schemeClr val="tx1"/>
                </a:solidFill>
              </a:rPr>
              <a:t> 71-72) </a:t>
            </a:r>
          </a:p>
        </p:txBody>
      </p:sp>
      <p:sp>
        <p:nvSpPr>
          <p:cNvPr id="4" name="Dikdörtgen 3"/>
          <p:cNvSpPr/>
          <p:nvPr/>
        </p:nvSpPr>
        <p:spPr>
          <a:xfrm>
            <a:off x="0" y="5772912"/>
            <a:ext cx="9036496" cy="1052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4000" b="1" dirty="0" smtClean="0">
                <a:solidFill>
                  <a:schemeClr val="tx1"/>
                </a:solidFill>
                <a:latin typeface="Times New Roman" panose="02020603050405020304" pitchFamily="18" charset="0"/>
                <a:cs typeface="Times New Roman" panose="02020603050405020304" pitchFamily="18" charset="0"/>
              </a:rPr>
              <a:t>KENDİMİZ İÇİN İSTEDİĞİMİZİ…</a:t>
            </a:r>
            <a:endParaRPr lang="tr-TR" sz="4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7975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Çapraz Köşesi Kesik Dikdörtgen"/>
          <p:cNvSpPr/>
          <p:nvPr/>
        </p:nvSpPr>
        <p:spPr>
          <a:xfrm>
            <a:off x="0" y="1145834"/>
            <a:ext cx="9144000" cy="5667542"/>
          </a:xfrm>
          <a:prstGeom prst="snip2DiagRect">
            <a:avLst>
              <a:gd name="adj1" fmla="val 0"/>
              <a:gd name="adj2" fmla="val 0"/>
            </a:avLst>
          </a:prstGeom>
          <a:solidFill>
            <a:srgbClr val="92D05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Aft>
                <a:spcPts val="0"/>
              </a:spcAft>
              <a:defRPr/>
            </a:pPr>
            <a:r>
              <a:rPr lang="ar-AE" sz="2800" dirty="0">
                <a:solidFill>
                  <a:schemeClr val="tx1"/>
                </a:solidFill>
                <a:latin typeface="HASENAT" panose="01000600020000020003" pitchFamily="2" charset="-78"/>
                <a:cs typeface="HASENAT" panose="01000600020000020003" pitchFamily="2" charset="-78"/>
              </a:rPr>
              <a:t>المُسْلِمُ أَخُو المُسْلِمِ </a:t>
            </a:r>
            <a:r>
              <a:rPr lang="ar-AE" sz="2800" dirty="0" smtClean="0">
                <a:solidFill>
                  <a:schemeClr val="tx1"/>
                </a:solidFill>
                <a:latin typeface="HASENAT" panose="01000600020000020003" pitchFamily="2" charset="-78"/>
                <a:cs typeface="HASENAT" panose="01000600020000020003" pitchFamily="2" charset="-78"/>
              </a:rPr>
              <a:t>،</a:t>
            </a:r>
            <a:r>
              <a:rPr lang="tr-TR" sz="2800" b="1" dirty="0">
                <a:solidFill>
                  <a:schemeClr val="tx1"/>
                </a:solidFill>
              </a:rPr>
              <a:t> </a:t>
            </a:r>
            <a:r>
              <a:rPr lang="tr-TR" sz="3200" b="1" dirty="0">
                <a:solidFill>
                  <a:schemeClr val="tx1"/>
                </a:solidFill>
              </a:rPr>
              <a:t>Müslüman, </a:t>
            </a:r>
            <a:r>
              <a:rPr lang="tr-TR" sz="3200" b="1" dirty="0" smtClean="0">
                <a:solidFill>
                  <a:schemeClr val="tx1"/>
                </a:solidFill>
              </a:rPr>
              <a:t>Müslümanın </a:t>
            </a:r>
            <a:r>
              <a:rPr lang="tr-TR" sz="3200" b="1" dirty="0">
                <a:solidFill>
                  <a:schemeClr val="tx1"/>
                </a:solidFill>
              </a:rPr>
              <a:t>kardeşidir. </a:t>
            </a:r>
            <a:endParaRPr lang="tr-TR" sz="3200" dirty="0" smtClean="0">
              <a:solidFill>
                <a:schemeClr val="tx1"/>
              </a:solidFill>
              <a:latin typeface="HASENAT" panose="01000600020000020003" pitchFamily="2" charset="-78"/>
              <a:cs typeface="HASENAT" panose="01000600020000020003" pitchFamily="2" charset="-78"/>
            </a:endParaRPr>
          </a:p>
          <a:p>
            <a:pPr fontAlgn="auto">
              <a:spcAft>
                <a:spcPts val="0"/>
              </a:spcAft>
              <a:defRPr/>
            </a:pPr>
            <a:r>
              <a:rPr lang="ar-AE" sz="2800" dirty="0" smtClean="0">
                <a:solidFill>
                  <a:schemeClr val="tx1"/>
                </a:solidFill>
                <a:latin typeface="HASENAT" panose="01000600020000020003" pitchFamily="2" charset="-78"/>
                <a:cs typeface="HASENAT" panose="01000600020000020003" pitchFamily="2" charset="-78"/>
              </a:rPr>
              <a:t> </a:t>
            </a:r>
            <a:r>
              <a:rPr lang="ar-AE" sz="2800" dirty="0">
                <a:solidFill>
                  <a:schemeClr val="tx1"/>
                </a:solidFill>
                <a:latin typeface="HASENAT" panose="01000600020000020003" pitchFamily="2" charset="-78"/>
                <a:cs typeface="HASENAT" panose="01000600020000020003" pitchFamily="2" charset="-78"/>
              </a:rPr>
              <a:t>لا يظْلِمُه </a:t>
            </a:r>
            <a:r>
              <a:rPr lang="ar-AE" sz="2800" dirty="0" smtClean="0">
                <a:solidFill>
                  <a:schemeClr val="tx1"/>
                </a:solidFill>
                <a:latin typeface="HASENAT" panose="01000600020000020003" pitchFamily="2" charset="-78"/>
                <a:cs typeface="HASENAT" panose="01000600020000020003" pitchFamily="2" charset="-78"/>
              </a:rPr>
              <a:t>،</a:t>
            </a:r>
            <a:r>
              <a:rPr lang="tr-TR" sz="2800" b="1" dirty="0">
                <a:solidFill>
                  <a:schemeClr val="tx1"/>
                </a:solidFill>
              </a:rPr>
              <a:t> </a:t>
            </a:r>
            <a:r>
              <a:rPr lang="tr-TR" sz="2800" b="1" dirty="0" smtClean="0">
                <a:solidFill>
                  <a:schemeClr val="tx1"/>
                </a:solidFill>
              </a:rPr>
              <a:t>           </a:t>
            </a:r>
            <a:r>
              <a:rPr lang="tr-TR" sz="2800" b="1" dirty="0" smtClean="0">
                <a:solidFill>
                  <a:srgbClr val="00B050"/>
                </a:solidFill>
              </a:rPr>
              <a:t>Ona zulmedip </a:t>
            </a:r>
            <a:r>
              <a:rPr lang="tr-TR" sz="2800" b="1" dirty="0">
                <a:solidFill>
                  <a:srgbClr val="00B050"/>
                </a:solidFill>
              </a:rPr>
              <a:t>haksızlık yapmaz, </a:t>
            </a:r>
            <a:endParaRPr lang="tr-TR" sz="2800" dirty="0" smtClean="0">
              <a:solidFill>
                <a:srgbClr val="00B050"/>
              </a:solidFill>
              <a:latin typeface="HASENAT" panose="01000600020000020003" pitchFamily="2" charset="-78"/>
              <a:cs typeface="HASENAT" panose="01000600020000020003" pitchFamily="2" charset="-78"/>
            </a:endParaRPr>
          </a:p>
          <a:p>
            <a:pPr fontAlgn="auto">
              <a:spcAft>
                <a:spcPts val="0"/>
              </a:spcAft>
              <a:defRPr/>
            </a:pPr>
            <a:r>
              <a:rPr lang="ar-AE" sz="2800" dirty="0" smtClean="0">
                <a:solidFill>
                  <a:schemeClr val="tx1"/>
                </a:solidFill>
                <a:latin typeface="HASENAT" panose="01000600020000020003" pitchFamily="2" charset="-78"/>
                <a:cs typeface="HASENAT" panose="01000600020000020003" pitchFamily="2" charset="-78"/>
              </a:rPr>
              <a:t> </a:t>
            </a:r>
            <a:r>
              <a:rPr lang="ar-AE" sz="2800" dirty="0">
                <a:solidFill>
                  <a:schemeClr val="tx1"/>
                </a:solidFill>
                <a:latin typeface="HASENAT" panose="01000600020000020003" pitchFamily="2" charset="-78"/>
                <a:cs typeface="HASENAT" panose="01000600020000020003" pitchFamily="2" charset="-78"/>
              </a:rPr>
              <a:t>ولا يُسْلِمهُ </a:t>
            </a:r>
            <a:r>
              <a:rPr lang="ar-AE" sz="2800" dirty="0" smtClean="0">
                <a:solidFill>
                  <a:schemeClr val="tx1"/>
                </a:solidFill>
                <a:latin typeface="HASENAT" panose="01000600020000020003" pitchFamily="2" charset="-78"/>
                <a:cs typeface="HASENAT" panose="01000600020000020003" pitchFamily="2" charset="-78"/>
              </a:rPr>
              <a:t>،</a:t>
            </a:r>
            <a:r>
              <a:rPr lang="tr-TR" sz="2800" b="1" dirty="0">
                <a:solidFill>
                  <a:schemeClr val="tx1"/>
                </a:solidFill>
              </a:rPr>
              <a:t> </a:t>
            </a:r>
            <a:r>
              <a:rPr lang="tr-TR" sz="2800" b="1" dirty="0" smtClean="0">
                <a:solidFill>
                  <a:schemeClr val="tx1"/>
                </a:solidFill>
              </a:rPr>
              <a:t>         </a:t>
            </a:r>
            <a:r>
              <a:rPr lang="tr-TR" sz="2800" b="1" dirty="0" smtClean="0">
                <a:solidFill>
                  <a:srgbClr val="0070C0"/>
                </a:solidFill>
              </a:rPr>
              <a:t>Onu </a:t>
            </a:r>
            <a:r>
              <a:rPr lang="tr-TR" sz="2800" b="1" dirty="0">
                <a:solidFill>
                  <a:srgbClr val="0070C0"/>
                </a:solidFill>
              </a:rPr>
              <a:t>düşmana teslim etmez. </a:t>
            </a:r>
            <a:endParaRPr lang="tr-TR" sz="2800" dirty="0" smtClean="0">
              <a:solidFill>
                <a:srgbClr val="0070C0"/>
              </a:solidFill>
              <a:latin typeface="HASENAT" panose="01000600020000020003" pitchFamily="2" charset="-78"/>
              <a:cs typeface="HASENAT" panose="01000600020000020003" pitchFamily="2" charset="-78"/>
            </a:endParaRPr>
          </a:p>
          <a:p>
            <a:pPr fontAlgn="auto">
              <a:spcAft>
                <a:spcPts val="0"/>
              </a:spcAft>
              <a:defRPr/>
            </a:pPr>
            <a:r>
              <a:rPr lang="ar-AE" sz="2800" dirty="0" smtClean="0">
                <a:solidFill>
                  <a:schemeClr val="tx1"/>
                </a:solidFill>
                <a:latin typeface="HASENAT" panose="01000600020000020003" pitchFamily="2" charset="-78"/>
                <a:cs typeface="HASENAT" panose="01000600020000020003" pitchFamily="2" charset="-78"/>
              </a:rPr>
              <a:t> </a:t>
            </a:r>
            <a:r>
              <a:rPr lang="ar-AE" sz="2800" dirty="0">
                <a:solidFill>
                  <a:schemeClr val="tx1"/>
                </a:solidFill>
                <a:latin typeface="HASENAT" panose="01000600020000020003" pitchFamily="2" charset="-78"/>
                <a:cs typeface="HASENAT" panose="01000600020000020003" pitchFamily="2" charset="-78"/>
              </a:rPr>
              <a:t>منْ كَانَ فِي حَاجَةِ أَخِيهِ كَانَ اللَّهُ فِي حاجتِهِ </a:t>
            </a:r>
            <a:r>
              <a:rPr lang="ar-AE" sz="2800" dirty="0" smtClean="0">
                <a:solidFill>
                  <a:schemeClr val="tx1"/>
                </a:solidFill>
                <a:latin typeface="HASENAT" panose="01000600020000020003" pitchFamily="2" charset="-78"/>
                <a:cs typeface="HASENAT" panose="01000600020000020003" pitchFamily="2" charset="-78"/>
              </a:rPr>
              <a:t>،</a:t>
            </a:r>
            <a:r>
              <a:rPr lang="tr-TR" sz="2800" b="1" dirty="0">
                <a:solidFill>
                  <a:schemeClr val="tx1"/>
                </a:solidFill>
              </a:rPr>
              <a:t> </a:t>
            </a:r>
            <a:endParaRPr lang="tr-TR" sz="2800" b="1" dirty="0" smtClean="0">
              <a:solidFill>
                <a:schemeClr val="tx1"/>
              </a:solidFill>
            </a:endParaRPr>
          </a:p>
          <a:p>
            <a:pPr fontAlgn="auto">
              <a:spcAft>
                <a:spcPts val="0"/>
              </a:spcAft>
              <a:defRPr/>
            </a:pPr>
            <a:r>
              <a:rPr lang="tr-TR" sz="2800" b="1" dirty="0" smtClean="0">
                <a:solidFill>
                  <a:srgbClr val="002060"/>
                </a:solidFill>
              </a:rPr>
              <a:t>Müslüman </a:t>
            </a:r>
            <a:r>
              <a:rPr lang="tr-TR" sz="2800" b="1" dirty="0">
                <a:solidFill>
                  <a:srgbClr val="002060"/>
                </a:solidFill>
              </a:rPr>
              <a:t>kardeşinin ihtiyacını gideren kimsenin Allah da ihtiyacını giderir. </a:t>
            </a:r>
            <a:endParaRPr lang="tr-TR" sz="2800" dirty="0" smtClean="0">
              <a:solidFill>
                <a:srgbClr val="002060"/>
              </a:solidFill>
              <a:latin typeface="HASENAT" panose="01000600020000020003" pitchFamily="2" charset="-78"/>
              <a:cs typeface="HASENAT" panose="01000600020000020003" pitchFamily="2" charset="-78"/>
            </a:endParaRPr>
          </a:p>
          <a:p>
            <a:pPr fontAlgn="auto">
              <a:spcAft>
                <a:spcPts val="0"/>
              </a:spcAft>
              <a:defRPr/>
            </a:pPr>
            <a:r>
              <a:rPr lang="ar-AE" sz="2800" dirty="0" smtClean="0">
                <a:solidFill>
                  <a:schemeClr val="tx1"/>
                </a:solidFill>
                <a:latin typeface="HASENAT" panose="01000600020000020003" pitchFamily="2" charset="-78"/>
                <a:cs typeface="HASENAT" panose="01000600020000020003" pitchFamily="2" charset="-78"/>
              </a:rPr>
              <a:t> </a:t>
            </a:r>
            <a:r>
              <a:rPr lang="ar-AE" sz="2800" dirty="0">
                <a:solidFill>
                  <a:schemeClr val="tx1"/>
                </a:solidFill>
                <a:latin typeface="HASENAT" panose="01000600020000020003" pitchFamily="2" charset="-78"/>
                <a:cs typeface="HASENAT" panose="01000600020000020003" pitchFamily="2" charset="-78"/>
              </a:rPr>
              <a:t>ومَنْ فَرَّج عنْ مُسْلِمٍ كُرْبةً فَرَّجَ اللَّهُ عنْهُ بِهَا كُرْبَةً مِنْ كُرَبِ يوْمَ الْقِيامَةِ </a:t>
            </a:r>
            <a:r>
              <a:rPr lang="ar-AE" sz="2800" dirty="0" smtClean="0">
                <a:solidFill>
                  <a:schemeClr val="tx1"/>
                </a:solidFill>
                <a:latin typeface="HASENAT" panose="01000600020000020003" pitchFamily="2" charset="-78"/>
                <a:cs typeface="HASENAT" panose="01000600020000020003" pitchFamily="2" charset="-78"/>
              </a:rPr>
              <a:t>،</a:t>
            </a:r>
            <a:r>
              <a:rPr lang="tr-TR" sz="2800" b="1" dirty="0">
                <a:solidFill>
                  <a:schemeClr val="tx1"/>
                </a:solidFill>
              </a:rPr>
              <a:t> </a:t>
            </a:r>
            <a:endParaRPr lang="tr-TR" sz="2800" b="1" dirty="0" smtClean="0">
              <a:solidFill>
                <a:schemeClr val="tx1"/>
              </a:solidFill>
            </a:endParaRPr>
          </a:p>
          <a:p>
            <a:pPr fontAlgn="auto">
              <a:spcAft>
                <a:spcPts val="0"/>
              </a:spcAft>
              <a:defRPr/>
            </a:pPr>
            <a:r>
              <a:rPr lang="tr-TR" sz="2800" b="1" dirty="0" smtClean="0">
                <a:solidFill>
                  <a:srgbClr val="FF0000"/>
                </a:solidFill>
              </a:rPr>
              <a:t>Kim </a:t>
            </a:r>
            <a:r>
              <a:rPr lang="tr-TR" sz="2800" b="1" dirty="0">
                <a:solidFill>
                  <a:srgbClr val="FF0000"/>
                </a:solidFill>
              </a:rPr>
              <a:t>bir </a:t>
            </a:r>
            <a:r>
              <a:rPr lang="tr-TR" sz="2800" b="1" dirty="0" smtClean="0">
                <a:solidFill>
                  <a:srgbClr val="FF0000"/>
                </a:solidFill>
              </a:rPr>
              <a:t>Müslümandan </a:t>
            </a:r>
            <a:r>
              <a:rPr lang="tr-TR" sz="2800" b="1" dirty="0">
                <a:solidFill>
                  <a:srgbClr val="FF0000"/>
                </a:solidFill>
              </a:rPr>
              <a:t>bir sıkıntıyı giderirse, Allah Teâlâ o kimsenin kıyamet günündeki sıkıntılarından birini giderir</a:t>
            </a:r>
            <a:r>
              <a:rPr lang="tr-TR" sz="2800" b="1" dirty="0" smtClean="0">
                <a:solidFill>
                  <a:srgbClr val="FF0000"/>
                </a:solidFill>
              </a:rPr>
              <a:t>.</a:t>
            </a:r>
          </a:p>
          <a:p>
            <a:pPr fontAlgn="auto">
              <a:spcAft>
                <a:spcPts val="0"/>
              </a:spcAft>
              <a:defRPr/>
            </a:pPr>
            <a:r>
              <a:rPr lang="ar-AE" sz="2800" dirty="0" smtClean="0">
                <a:solidFill>
                  <a:schemeClr val="tx1"/>
                </a:solidFill>
                <a:latin typeface="HASENAT" panose="01000600020000020003" pitchFamily="2" charset="-78"/>
                <a:cs typeface="HASENAT" panose="01000600020000020003" pitchFamily="2" charset="-78"/>
              </a:rPr>
              <a:t> </a:t>
            </a:r>
            <a:r>
              <a:rPr lang="ar-AE" sz="2800" dirty="0">
                <a:solidFill>
                  <a:schemeClr val="tx1"/>
                </a:solidFill>
                <a:latin typeface="HASENAT" panose="01000600020000020003" pitchFamily="2" charset="-78"/>
                <a:cs typeface="HASENAT" panose="01000600020000020003" pitchFamily="2" charset="-78"/>
              </a:rPr>
              <a:t>ومَنْ ستر مُسْلِماً سَتَرهُ اللَّهُ يَوْم </a:t>
            </a:r>
            <a:r>
              <a:rPr lang="ar-AE" sz="2800" dirty="0" smtClean="0">
                <a:solidFill>
                  <a:schemeClr val="tx1"/>
                </a:solidFill>
                <a:latin typeface="HASENAT" panose="01000600020000020003" pitchFamily="2" charset="-78"/>
                <a:cs typeface="HASENAT" panose="01000600020000020003" pitchFamily="2" charset="-78"/>
              </a:rPr>
              <a:t>الْقِيَامَةِ</a:t>
            </a:r>
            <a:endParaRPr lang="tr-TR" sz="2800" dirty="0" smtClean="0">
              <a:solidFill>
                <a:schemeClr val="tx1"/>
              </a:solidFill>
              <a:latin typeface="HASENAT" panose="01000600020000020003" pitchFamily="2" charset="-78"/>
              <a:cs typeface="HASENAT" panose="01000600020000020003" pitchFamily="2" charset="-78"/>
            </a:endParaRPr>
          </a:p>
          <a:p>
            <a:pPr fontAlgn="auto">
              <a:spcAft>
                <a:spcPts val="0"/>
              </a:spcAft>
              <a:defRPr/>
            </a:pPr>
            <a:r>
              <a:rPr lang="tr-TR" sz="2800" b="1" dirty="0" smtClean="0">
                <a:solidFill>
                  <a:srgbClr val="7030A0"/>
                </a:solidFill>
                <a:effectLst>
                  <a:outerShdw blurRad="38100" dist="38100" dir="2700000" algn="tl">
                    <a:srgbClr val="000000">
                      <a:alpha val="43137"/>
                    </a:srgbClr>
                  </a:outerShdw>
                </a:effectLst>
              </a:rPr>
              <a:t>Kim </a:t>
            </a:r>
            <a:r>
              <a:rPr lang="tr-TR" sz="2800" b="1" dirty="0">
                <a:solidFill>
                  <a:srgbClr val="7030A0"/>
                </a:solidFill>
                <a:effectLst>
                  <a:outerShdw blurRad="38100" dist="38100" dir="2700000" algn="tl">
                    <a:srgbClr val="000000">
                      <a:alpha val="43137"/>
                    </a:srgbClr>
                  </a:outerShdw>
                </a:effectLst>
              </a:rPr>
              <a:t>bir </a:t>
            </a:r>
            <a:r>
              <a:rPr lang="tr-TR" sz="2800" b="1" dirty="0" smtClean="0">
                <a:solidFill>
                  <a:srgbClr val="7030A0"/>
                </a:solidFill>
                <a:effectLst>
                  <a:outerShdw blurRad="38100" dist="38100" dir="2700000" algn="tl">
                    <a:srgbClr val="000000">
                      <a:alpha val="43137"/>
                    </a:srgbClr>
                  </a:outerShdw>
                </a:effectLst>
              </a:rPr>
              <a:t>Müslümanın </a:t>
            </a:r>
            <a:r>
              <a:rPr lang="tr-TR" sz="2800" b="1" dirty="0">
                <a:solidFill>
                  <a:srgbClr val="7030A0"/>
                </a:solidFill>
                <a:effectLst>
                  <a:outerShdw blurRad="38100" dist="38100" dir="2700000" algn="tl">
                    <a:srgbClr val="000000">
                      <a:alpha val="43137"/>
                    </a:srgbClr>
                  </a:outerShdw>
                </a:effectLst>
              </a:rPr>
              <a:t>ayıp ve kusurunu örterse, Allah Teâlâ da o kimsenin ayıp ve kusurunu örter.» </a:t>
            </a:r>
            <a:r>
              <a:rPr lang="tr-TR" sz="1600" dirty="0" smtClean="0">
                <a:solidFill>
                  <a:schemeClr val="tx1"/>
                </a:solidFill>
              </a:rPr>
              <a:t>( </a:t>
            </a:r>
            <a:r>
              <a:rPr lang="tr-TR" sz="1600" dirty="0">
                <a:solidFill>
                  <a:schemeClr val="tx1"/>
                </a:solidFill>
              </a:rPr>
              <a:t>Buhari, Mezalim 3</a:t>
            </a:r>
            <a:r>
              <a:rPr lang="tr-TR" sz="1600" dirty="0" smtClean="0">
                <a:solidFill>
                  <a:schemeClr val="tx1"/>
                </a:solidFill>
              </a:rPr>
              <a:t>)</a:t>
            </a:r>
            <a:endParaRPr lang="tr-TR" sz="1600" dirty="0">
              <a:solidFill>
                <a:schemeClr val="tx1"/>
              </a:solidFill>
            </a:endParaRPr>
          </a:p>
        </p:txBody>
      </p:sp>
      <p:sp>
        <p:nvSpPr>
          <p:cNvPr id="4" name="4 Dikdörtgen"/>
          <p:cNvSpPr/>
          <p:nvPr/>
        </p:nvSpPr>
        <p:spPr>
          <a:xfrm>
            <a:off x="0" y="0"/>
            <a:ext cx="9144000" cy="1196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400" b="1" dirty="0">
                <a:solidFill>
                  <a:schemeClr val="tx1"/>
                </a:solidFill>
              </a:rPr>
              <a:t>YOKSULLARA , FAKİRLERE,YETİMLERE YARDIM EDELİM.</a:t>
            </a:r>
            <a:endParaRPr lang="tr-TR" sz="4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9260113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http://pbs.twimg.com/media/CMZhA8OWIAAbCn8.jpg"/>
          <p:cNvPicPr>
            <a:picLocks noChangeAspect="1" noChangeArrowheads="1"/>
          </p:cNvPicPr>
          <p:nvPr/>
        </p:nvPicPr>
        <p:blipFill rotWithShape="1">
          <a:blip r:embed="rId2">
            <a:extLst>
              <a:ext uri="{28A0092B-C50C-407E-A947-70E740481C1C}">
                <a14:useLocalDpi xmlns:a14="http://schemas.microsoft.com/office/drawing/2010/main" val="0"/>
              </a:ext>
            </a:extLst>
          </a:blip>
          <a:srcRect l="34563"/>
          <a:stretch/>
        </p:blipFill>
        <p:spPr bwMode="auto">
          <a:xfrm>
            <a:off x="6428509" y="-76201"/>
            <a:ext cx="2705084" cy="6934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5 Dikdörtgen"/>
          <p:cNvSpPr/>
          <p:nvPr/>
        </p:nvSpPr>
        <p:spPr>
          <a:xfrm>
            <a:off x="179512" y="1052736"/>
            <a:ext cx="6248997" cy="5544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1"/>
            <a:r>
              <a:rPr lang="ar-SA" sz="4800" dirty="0">
                <a:solidFill>
                  <a:schemeClr val="tx1"/>
                </a:solidFill>
                <a:latin typeface="HASENAT" panose="01000600020000020003" pitchFamily="2" charset="-78"/>
                <a:cs typeface="HASENAT" panose="01000600020000020003" pitchFamily="2" charset="-78"/>
              </a:rPr>
              <a:t>« مَنْ لا يرْحَم النَّاس لا يرْحمْهُ اللَّه »</a:t>
            </a:r>
            <a:endParaRPr lang="tr-TR" sz="4800" dirty="0">
              <a:solidFill>
                <a:schemeClr val="tx1"/>
              </a:solidFill>
              <a:latin typeface="HASENAT" panose="01000600020000020003" pitchFamily="2" charset="-78"/>
              <a:cs typeface="HASENAT" panose="01000600020000020003" pitchFamily="2" charset="-78"/>
            </a:endParaRPr>
          </a:p>
          <a:p>
            <a:r>
              <a:rPr lang="tr-TR" sz="3600" b="1" dirty="0">
                <a:solidFill>
                  <a:schemeClr val="tx1"/>
                </a:solidFill>
              </a:rPr>
              <a:t> </a:t>
            </a:r>
            <a:r>
              <a:rPr lang="tr-TR" sz="4400" b="1" dirty="0">
                <a:solidFill>
                  <a:schemeClr val="tx1"/>
                </a:solidFill>
              </a:rPr>
              <a:t>“</a:t>
            </a:r>
            <a:r>
              <a:rPr lang="tr-TR" sz="4400" b="1" dirty="0">
                <a:solidFill>
                  <a:srgbClr val="C00000"/>
                </a:solidFill>
              </a:rPr>
              <a:t>İnsanlara </a:t>
            </a:r>
            <a:endParaRPr lang="tr-TR" sz="4400" b="1" dirty="0" smtClean="0">
              <a:solidFill>
                <a:srgbClr val="C00000"/>
              </a:solidFill>
            </a:endParaRPr>
          </a:p>
          <a:p>
            <a:r>
              <a:rPr lang="tr-TR" sz="4400" b="1" dirty="0" smtClean="0">
                <a:solidFill>
                  <a:srgbClr val="C00000"/>
                </a:solidFill>
              </a:rPr>
              <a:t>merhamet </a:t>
            </a:r>
            <a:r>
              <a:rPr lang="tr-TR" sz="4400" b="1" dirty="0">
                <a:solidFill>
                  <a:srgbClr val="C00000"/>
                </a:solidFill>
              </a:rPr>
              <a:t>göstermeyen kimseye </a:t>
            </a:r>
            <a:endParaRPr lang="tr-TR" sz="4400" b="1" dirty="0" smtClean="0">
              <a:solidFill>
                <a:srgbClr val="C00000"/>
              </a:solidFill>
            </a:endParaRPr>
          </a:p>
          <a:p>
            <a:r>
              <a:rPr lang="tr-TR" sz="6000" b="1" dirty="0" smtClean="0">
                <a:solidFill>
                  <a:srgbClr val="7030A0"/>
                </a:solidFill>
              </a:rPr>
              <a:t>Allah </a:t>
            </a:r>
            <a:r>
              <a:rPr lang="tr-TR" sz="6000" b="1" dirty="0">
                <a:solidFill>
                  <a:srgbClr val="7030A0"/>
                </a:solidFill>
              </a:rPr>
              <a:t>da merhamet etmez</a:t>
            </a:r>
            <a:r>
              <a:rPr lang="tr-TR" sz="6000" b="1" dirty="0">
                <a:solidFill>
                  <a:schemeClr val="tx1"/>
                </a:solidFill>
              </a:rPr>
              <a:t>.” </a:t>
            </a:r>
            <a:endParaRPr lang="tr-TR" sz="3600" b="1" dirty="0" smtClean="0">
              <a:solidFill>
                <a:schemeClr val="tx1"/>
              </a:solidFill>
            </a:endParaRPr>
          </a:p>
          <a:p>
            <a:r>
              <a:rPr lang="tr-TR" sz="1400" b="1" dirty="0" smtClean="0">
                <a:solidFill>
                  <a:schemeClr val="tx1"/>
                </a:solidFill>
              </a:rPr>
              <a:t>(</a:t>
            </a:r>
            <a:r>
              <a:rPr lang="tr-TR" sz="1400" dirty="0" err="1">
                <a:solidFill>
                  <a:schemeClr val="tx1"/>
                </a:solidFill>
              </a:rPr>
              <a:t>Buhârî</a:t>
            </a:r>
            <a:r>
              <a:rPr lang="tr-TR" sz="1400" dirty="0">
                <a:solidFill>
                  <a:schemeClr val="tx1"/>
                </a:solidFill>
              </a:rPr>
              <a:t>, </a:t>
            </a:r>
            <a:r>
              <a:rPr lang="tr-TR" sz="1400" dirty="0" err="1">
                <a:solidFill>
                  <a:schemeClr val="tx1"/>
                </a:solidFill>
              </a:rPr>
              <a:t>Edeb</a:t>
            </a:r>
            <a:r>
              <a:rPr lang="tr-TR" sz="1400" dirty="0">
                <a:solidFill>
                  <a:schemeClr val="tx1"/>
                </a:solidFill>
              </a:rPr>
              <a:t> 18</a:t>
            </a:r>
            <a:r>
              <a:rPr lang="tr-TR" sz="1400" dirty="0" smtClean="0">
                <a:solidFill>
                  <a:schemeClr val="tx1"/>
                </a:solidFill>
              </a:rPr>
              <a:t>)</a:t>
            </a:r>
            <a:endParaRPr lang="tr-TR" sz="1400" dirty="0">
              <a:solidFill>
                <a:schemeClr val="tx1"/>
              </a:solidFill>
            </a:endParaRPr>
          </a:p>
        </p:txBody>
      </p:sp>
      <p:sp>
        <p:nvSpPr>
          <p:cNvPr id="4" name="Dikdörtgen 3"/>
          <p:cNvSpPr/>
          <p:nvPr/>
        </p:nvSpPr>
        <p:spPr>
          <a:xfrm>
            <a:off x="0" y="0"/>
            <a:ext cx="9036496" cy="1052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tr-TR" sz="40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MERHAMETLİ </a:t>
            </a:r>
            <a:r>
              <a:rPr lang="tr-TR"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OLALIM</a:t>
            </a:r>
            <a:endParaRPr lang="tr-TR" sz="3600" dirty="0">
              <a:solidFill>
                <a:srgbClr val="FF0000"/>
              </a:solidFill>
            </a:endParaRPr>
          </a:p>
        </p:txBody>
      </p:sp>
    </p:spTree>
    <p:extLst>
      <p:ext uri="{BB962C8B-B14F-4D97-AF65-F5344CB8AC3E}">
        <p14:creationId xmlns:p14="http://schemas.microsoft.com/office/powerpoint/2010/main" val="365045662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turkhaber.com.ua/wp-content/uploads/2013/06/birlik-ve-beraberlik-onur-kurtay-620x3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8" y="1052737"/>
            <a:ext cx="9146858" cy="5805264"/>
          </a:xfrm>
          <a:prstGeom prst="rect">
            <a:avLst/>
          </a:prstGeom>
          <a:noFill/>
          <a:extLst>
            <a:ext uri="{909E8E84-426E-40DD-AFC4-6F175D3DCCD1}">
              <a14:hiddenFill xmlns:a14="http://schemas.microsoft.com/office/drawing/2010/main">
                <a:solidFill>
                  <a:srgbClr val="FFFFFF"/>
                </a:solidFill>
              </a14:hiddenFill>
            </a:ext>
          </a:extLst>
        </p:spPr>
      </p:pic>
      <p:sp>
        <p:nvSpPr>
          <p:cNvPr id="16" name="5 Dikdörtgen"/>
          <p:cNvSpPr/>
          <p:nvPr/>
        </p:nvSpPr>
        <p:spPr>
          <a:xfrm>
            <a:off x="179512" y="1196752"/>
            <a:ext cx="8856984" cy="540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ar-SA"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SENAT" panose="01000600020000020003" pitchFamily="2" charset="-78"/>
                <a:cs typeface="HASENAT" panose="01000600020000020003" pitchFamily="2" charset="-78"/>
              </a:rPr>
              <a:t>وَاَطيعُوا </a:t>
            </a:r>
            <a:r>
              <a:rPr lang="ar-SA"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SENAT" panose="01000600020000020003" pitchFamily="2" charset="-78"/>
                <a:cs typeface="HASENAT" panose="01000600020000020003" pitchFamily="2" charset="-78"/>
              </a:rPr>
              <a:t>اللّهَ وَرَسُولَهُ وَلَاتَنَازَعُوا فَتَفْشَلُوا وَتَذْهَبَ ريحُكُمْ وَاصْبِرُوا اِنَّ اللّهَ مَعَ الصَّابِرينَ</a:t>
            </a:r>
            <a:endParaRPr lang="tr-TR"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ASENAT" panose="01000600020000020003" pitchFamily="2" charset="-78"/>
              <a:cs typeface="HASENAT" panose="01000600020000020003" pitchFamily="2" charset="-78"/>
            </a:endParaRPr>
          </a:p>
          <a:p>
            <a:pPr algn="ctr"/>
            <a:r>
              <a:rPr lang="tr-TR" sz="2400" dirty="0">
                <a:solidFill>
                  <a:schemeClr val="tx1"/>
                </a:solidFill>
              </a:rPr>
              <a:t>“</a:t>
            </a:r>
            <a:r>
              <a:rPr lang="tr-TR" sz="3200" dirty="0">
                <a:solidFill>
                  <a:schemeClr val="tx1"/>
                </a:solidFill>
              </a:rPr>
              <a:t>Allah'a ve </a:t>
            </a:r>
            <a:r>
              <a:rPr lang="tr-TR" sz="3200" dirty="0" err="1">
                <a:solidFill>
                  <a:schemeClr val="tx1"/>
                </a:solidFill>
              </a:rPr>
              <a:t>Resulü'ne</a:t>
            </a:r>
            <a:r>
              <a:rPr lang="tr-TR" sz="3200" dirty="0">
                <a:solidFill>
                  <a:schemeClr val="tx1"/>
                </a:solidFill>
              </a:rPr>
              <a:t> itaat edin. </a:t>
            </a:r>
            <a:endParaRPr lang="tr-TR" sz="3200" dirty="0" smtClean="0">
              <a:solidFill>
                <a:schemeClr val="tx1"/>
              </a:solidFill>
            </a:endParaRPr>
          </a:p>
          <a:p>
            <a:pPr algn="ctr"/>
            <a:r>
              <a:rPr lang="tr-TR" sz="4000" dirty="0" smtClean="0">
                <a:solidFill>
                  <a:srgbClr val="7030A0"/>
                </a:solidFill>
              </a:rPr>
              <a:t>Ve </a:t>
            </a:r>
            <a:r>
              <a:rPr lang="tr-TR" sz="4000" b="1" dirty="0">
                <a:solidFill>
                  <a:srgbClr val="7030A0"/>
                </a:solidFill>
              </a:rPr>
              <a:t>birbirinizle didişmeyin. </a:t>
            </a:r>
            <a:endParaRPr lang="tr-TR" sz="4000" b="1" dirty="0" smtClean="0">
              <a:solidFill>
                <a:srgbClr val="7030A0"/>
              </a:solidFill>
            </a:endParaRPr>
          </a:p>
          <a:p>
            <a:pPr algn="ctr"/>
            <a:r>
              <a:rPr lang="tr-TR" sz="4000" b="1" dirty="0" smtClean="0">
                <a:solidFill>
                  <a:srgbClr val="FF0000"/>
                </a:solidFill>
              </a:rPr>
              <a:t>Sonra </a:t>
            </a:r>
            <a:r>
              <a:rPr lang="tr-TR" sz="4000" b="1" dirty="0">
                <a:solidFill>
                  <a:srgbClr val="FF0000"/>
                </a:solidFill>
              </a:rPr>
              <a:t>içinize korku düşer </a:t>
            </a:r>
            <a:r>
              <a:rPr lang="tr-TR" sz="4000" b="1" dirty="0">
                <a:solidFill>
                  <a:schemeClr val="tx1"/>
                </a:solidFill>
              </a:rPr>
              <a:t>ve </a:t>
            </a:r>
            <a:endParaRPr lang="tr-TR" sz="4000" b="1" dirty="0" smtClean="0">
              <a:solidFill>
                <a:schemeClr val="tx1"/>
              </a:solidFill>
            </a:endParaRPr>
          </a:p>
          <a:p>
            <a:pPr algn="ctr"/>
            <a:r>
              <a:rPr lang="tr-TR" sz="4000" b="1" dirty="0" smtClean="0">
                <a:solidFill>
                  <a:srgbClr val="0070C0"/>
                </a:solidFill>
              </a:rPr>
              <a:t>kuvvetiniz </a:t>
            </a:r>
            <a:r>
              <a:rPr lang="tr-TR" sz="4000" b="1" dirty="0">
                <a:solidFill>
                  <a:srgbClr val="0070C0"/>
                </a:solidFill>
              </a:rPr>
              <a:t>elden gider.</a:t>
            </a:r>
            <a:r>
              <a:rPr lang="tr-TR" sz="4000" b="1" dirty="0">
                <a:solidFill>
                  <a:schemeClr val="tx1"/>
                </a:solidFill>
              </a:rPr>
              <a:t> </a:t>
            </a:r>
            <a:endParaRPr lang="tr-TR" sz="4000" b="1" dirty="0" smtClean="0">
              <a:solidFill>
                <a:schemeClr val="tx1"/>
              </a:solidFill>
            </a:endParaRPr>
          </a:p>
          <a:p>
            <a:pPr algn="ctr"/>
            <a:r>
              <a:rPr lang="tr-TR" sz="3200" b="1" dirty="0" smtClean="0">
                <a:solidFill>
                  <a:schemeClr val="tx1"/>
                </a:solidFill>
              </a:rPr>
              <a:t>Sabırlı </a:t>
            </a:r>
            <a:r>
              <a:rPr lang="tr-TR" sz="3200" b="1" dirty="0">
                <a:solidFill>
                  <a:schemeClr val="tx1"/>
                </a:solidFill>
              </a:rPr>
              <a:t>olun</a:t>
            </a:r>
            <a:r>
              <a:rPr lang="tr-TR" sz="3200" dirty="0">
                <a:solidFill>
                  <a:schemeClr val="tx1"/>
                </a:solidFill>
              </a:rPr>
              <a:t>, </a:t>
            </a:r>
            <a:endParaRPr lang="tr-TR" sz="3200" dirty="0" smtClean="0">
              <a:solidFill>
                <a:schemeClr val="tx1"/>
              </a:solidFill>
            </a:endParaRPr>
          </a:p>
          <a:p>
            <a:pPr algn="ctr"/>
            <a:r>
              <a:rPr lang="tr-TR" sz="3200" dirty="0" smtClean="0">
                <a:solidFill>
                  <a:schemeClr val="tx1"/>
                </a:solidFill>
              </a:rPr>
              <a:t>çünkü </a:t>
            </a:r>
            <a:r>
              <a:rPr lang="tr-TR" sz="3200" b="1" dirty="0">
                <a:solidFill>
                  <a:schemeClr val="tx1"/>
                </a:solidFill>
              </a:rPr>
              <a:t>Allah sabredenlerle beraberdir</a:t>
            </a:r>
            <a:r>
              <a:rPr lang="tr-TR" sz="3200" dirty="0">
                <a:solidFill>
                  <a:schemeClr val="tx1"/>
                </a:solidFill>
              </a:rPr>
              <a:t>.” </a:t>
            </a:r>
            <a:endParaRPr lang="tr-TR" sz="3200" dirty="0" smtClean="0">
              <a:solidFill>
                <a:schemeClr val="tx1"/>
              </a:solidFill>
            </a:endParaRPr>
          </a:p>
          <a:p>
            <a:pPr algn="ctr"/>
            <a:r>
              <a:rPr lang="tr-TR" sz="1400" dirty="0" smtClean="0">
                <a:solidFill>
                  <a:schemeClr val="tx1"/>
                </a:solidFill>
              </a:rPr>
              <a:t>(</a:t>
            </a:r>
            <a:r>
              <a:rPr lang="tr-TR" sz="1400" dirty="0" err="1">
                <a:solidFill>
                  <a:schemeClr val="tx1"/>
                </a:solidFill>
              </a:rPr>
              <a:t>Enfal</a:t>
            </a:r>
            <a:r>
              <a:rPr lang="tr-TR" sz="1400" dirty="0">
                <a:solidFill>
                  <a:schemeClr val="tx1"/>
                </a:solidFill>
              </a:rPr>
              <a:t>, 8/46</a:t>
            </a:r>
            <a:r>
              <a:rPr lang="tr-TR" sz="1400" dirty="0" smtClean="0">
                <a:solidFill>
                  <a:schemeClr val="tx1"/>
                </a:solidFill>
              </a:rPr>
              <a:t>)</a:t>
            </a:r>
            <a:endParaRPr lang="tr-TR" sz="1400" dirty="0">
              <a:solidFill>
                <a:schemeClr val="tx1"/>
              </a:solidFill>
            </a:endParaRPr>
          </a:p>
        </p:txBody>
      </p:sp>
      <p:sp>
        <p:nvSpPr>
          <p:cNvPr id="4" name="Dikdörtgen 3"/>
          <p:cNvSpPr/>
          <p:nvPr/>
        </p:nvSpPr>
        <p:spPr>
          <a:xfrm>
            <a:off x="0" y="0"/>
            <a:ext cx="9144000" cy="1052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5400" b="1" dirty="0" smtClean="0">
                <a:solidFill>
                  <a:schemeClr val="tx1"/>
                </a:solidFill>
                <a:latin typeface="Times New Roman" panose="02020603050405020304" pitchFamily="18" charset="0"/>
                <a:cs typeface="Times New Roman" panose="02020603050405020304" pitchFamily="18" charset="0"/>
              </a:rPr>
              <a:t>BİRLİK OLALIM</a:t>
            </a:r>
            <a:endParaRPr lang="tr-TR" sz="5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0155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kardeÅlik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66"/>
            <a:ext cx="9144000" cy="6876266"/>
          </a:xfrm>
          <a:prstGeom prst="rect">
            <a:avLst/>
          </a:prstGeom>
          <a:noFill/>
          <a:extLst>
            <a:ext uri="{909E8E84-426E-40DD-AFC4-6F175D3DCCD1}">
              <a14:hiddenFill xmlns:a14="http://schemas.microsoft.com/office/drawing/2010/main">
                <a:solidFill>
                  <a:srgbClr val="FFFFFF"/>
                </a:solidFill>
              </a14:hiddenFill>
            </a:ext>
          </a:extLst>
        </p:spPr>
      </p:pic>
      <p:sp>
        <p:nvSpPr>
          <p:cNvPr id="3" name="4 Dikdörtgen"/>
          <p:cNvSpPr/>
          <p:nvPr/>
        </p:nvSpPr>
        <p:spPr>
          <a:xfrm>
            <a:off x="0" y="0"/>
            <a:ext cx="9144000" cy="980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tr-TR" sz="4400" b="1" dirty="0" smtClean="0">
                <a:solidFill>
                  <a:schemeClr val="tx1"/>
                </a:solidFill>
                <a:latin typeface="Times New Roman" pitchFamily="18" charset="0"/>
                <a:cs typeface="Times New Roman" pitchFamily="18" charset="0"/>
              </a:rPr>
              <a:t>KARDEŞLER OLALIM</a:t>
            </a:r>
            <a:endParaRPr lang="tr-TR" sz="4400" b="1" dirty="0">
              <a:solidFill>
                <a:schemeClr val="tx1"/>
              </a:solidFill>
              <a:latin typeface="Times New Roman" pitchFamily="18" charset="0"/>
              <a:cs typeface="Times New Roman" pitchFamily="18" charset="0"/>
            </a:endParaRPr>
          </a:p>
        </p:txBody>
      </p:sp>
      <p:sp>
        <p:nvSpPr>
          <p:cNvPr id="4" name="11 Çapraz Köşesi Kesik Dikdörtgen"/>
          <p:cNvSpPr/>
          <p:nvPr/>
        </p:nvSpPr>
        <p:spPr>
          <a:xfrm>
            <a:off x="1" y="3717032"/>
            <a:ext cx="9144000" cy="3159234"/>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dirty="0" smtClean="0">
                <a:solidFill>
                  <a:schemeClr val="tx1"/>
                </a:solidFill>
                <a:cs typeface="Emine" panose="03020400000000000000" pitchFamily="66" charset="-78"/>
              </a:rPr>
              <a:t>وَمَنْ </a:t>
            </a:r>
            <a:r>
              <a:rPr lang="ar-SA" sz="2400" dirty="0">
                <a:solidFill>
                  <a:schemeClr val="tx1"/>
                </a:solidFill>
                <a:cs typeface="Emine" panose="03020400000000000000" pitchFamily="66" charset="-78"/>
              </a:rPr>
              <a:t>يُطِعِ اللّٰهَ وَالرَّسُولَ فَاُولٰئِكَ مَعَ الَّذٖينَ اَنْعَمَ اللّٰهُ عَلَيْهِمْ مِنَ النَّبِيّٖنَ وَالصِّدّٖيقٖينَ وَالشُّهَدَاءِ وَالصَّالِحٖينَ وَحَسُنَ اُولٰـئِكَ رَفٖيقًا</a:t>
            </a:r>
            <a:endParaRPr lang="tr-TR" sz="2400" dirty="0">
              <a:solidFill>
                <a:schemeClr val="tx1"/>
              </a:solidFill>
              <a:cs typeface="Emine" panose="03020400000000000000" pitchFamily="66" charset="-78"/>
            </a:endParaRPr>
          </a:p>
          <a:p>
            <a:pPr algn="ctr"/>
            <a:r>
              <a:rPr lang="tr-TR" sz="3200" dirty="0">
                <a:solidFill>
                  <a:schemeClr val="tx1"/>
                </a:solidFill>
              </a:rPr>
              <a:t>“</a:t>
            </a:r>
            <a:r>
              <a:rPr lang="tr-TR" sz="3200" b="1" dirty="0">
                <a:solidFill>
                  <a:schemeClr val="tx1"/>
                </a:solidFill>
              </a:rPr>
              <a:t>Kim Allah'a ve </a:t>
            </a:r>
            <a:r>
              <a:rPr lang="tr-TR" sz="3200" b="1" dirty="0" err="1">
                <a:solidFill>
                  <a:schemeClr val="tx1"/>
                </a:solidFill>
              </a:rPr>
              <a:t>Resûl'e</a:t>
            </a:r>
            <a:r>
              <a:rPr lang="tr-TR" sz="3200" b="1" dirty="0">
                <a:solidFill>
                  <a:schemeClr val="tx1"/>
                </a:solidFill>
              </a:rPr>
              <a:t> itaat ederse işte onlar, </a:t>
            </a:r>
            <a:endParaRPr lang="tr-TR" sz="3200" b="1" dirty="0" smtClean="0">
              <a:solidFill>
                <a:schemeClr val="tx1"/>
              </a:solidFill>
            </a:endParaRPr>
          </a:p>
          <a:p>
            <a:pPr algn="ctr"/>
            <a:r>
              <a:rPr lang="tr-TR" sz="3200" b="1" dirty="0" smtClean="0">
                <a:solidFill>
                  <a:srgbClr val="FF0000"/>
                </a:solidFill>
              </a:rPr>
              <a:t>Allah'ın </a:t>
            </a:r>
            <a:r>
              <a:rPr lang="tr-TR" sz="3200" b="1" dirty="0">
                <a:solidFill>
                  <a:srgbClr val="FF0000"/>
                </a:solidFill>
              </a:rPr>
              <a:t>kendilerine lütuflarda bulunduğu peygamberler, </a:t>
            </a:r>
            <a:r>
              <a:rPr lang="tr-TR" sz="3200" b="1" dirty="0" err="1">
                <a:solidFill>
                  <a:srgbClr val="FF0000"/>
                </a:solidFill>
              </a:rPr>
              <a:t>sıddîkler</a:t>
            </a:r>
            <a:r>
              <a:rPr lang="tr-TR" sz="3200" b="1" dirty="0">
                <a:solidFill>
                  <a:srgbClr val="FF0000"/>
                </a:solidFill>
              </a:rPr>
              <a:t>, </a:t>
            </a:r>
            <a:r>
              <a:rPr lang="tr-TR" sz="3200" b="1" dirty="0" err="1">
                <a:solidFill>
                  <a:srgbClr val="FF0000"/>
                </a:solidFill>
              </a:rPr>
              <a:t>şehidler</a:t>
            </a:r>
            <a:r>
              <a:rPr lang="tr-TR" sz="3200" b="1" dirty="0">
                <a:solidFill>
                  <a:srgbClr val="FF0000"/>
                </a:solidFill>
              </a:rPr>
              <a:t> ve </a:t>
            </a:r>
            <a:r>
              <a:rPr lang="tr-TR" sz="3200" b="1" dirty="0" err="1">
                <a:solidFill>
                  <a:srgbClr val="FF0000"/>
                </a:solidFill>
              </a:rPr>
              <a:t>salih</a:t>
            </a:r>
            <a:r>
              <a:rPr lang="tr-TR" sz="3200" b="1" dirty="0">
                <a:solidFill>
                  <a:srgbClr val="FF0000"/>
                </a:solidFill>
              </a:rPr>
              <a:t> kişilerle beraberdir. </a:t>
            </a:r>
            <a:endParaRPr lang="tr-TR" sz="3200" b="1" dirty="0" smtClean="0">
              <a:solidFill>
                <a:srgbClr val="FF0000"/>
              </a:solidFill>
            </a:endParaRPr>
          </a:p>
          <a:p>
            <a:pPr algn="ctr"/>
            <a:r>
              <a:rPr lang="tr-TR" sz="3200" b="1" dirty="0" smtClean="0">
                <a:solidFill>
                  <a:schemeClr val="tx1"/>
                </a:solidFill>
              </a:rPr>
              <a:t>Bunlar </a:t>
            </a:r>
            <a:r>
              <a:rPr lang="tr-TR" sz="3200" b="1" dirty="0">
                <a:solidFill>
                  <a:schemeClr val="tx1"/>
                </a:solidFill>
              </a:rPr>
              <a:t>ne güzel arkadaştır</a:t>
            </a:r>
            <a:r>
              <a:rPr lang="tr-TR" sz="3200" dirty="0">
                <a:solidFill>
                  <a:schemeClr val="tx1"/>
                </a:solidFill>
              </a:rPr>
              <a:t>!” </a:t>
            </a:r>
            <a:r>
              <a:rPr lang="tr-TR" sz="2400" dirty="0" smtClean="0">
                <a:solidFill>
                  <a:schemeClr val="tx1"/>
                </a:solidFill>
              </a:rPr>
              <a:t>(</a:t>
            </a:r>
            <a:r>
              <a:rPr lang="tr-TR" sz="2400" dirty="0">
                <a:solidFill>
                  <a:schemeClr val="tx1"/>
                </a:solidFill>
              </a:rPr>
              <a:t>NİSA 69</a:t>
            </a:r>
            <a:r>
              <a:rPr lang="tr-TR" sz="2400" dirty="0" smtClean="0">
                <a:solidFill>
                  <a:schemeClr val="tx1"/>
                </a:solidFill>
              </a:rPr>
              <a:t>)</a:t>
            </a:r>
            <a:endParaRPr lang="tr-TR" sz="2400" dirty="0">
              <a:solidFill>
                <a:schemeClr val="tx1"/>
              </a:solidFill>
            </a:endParaRPr>
          </a:p>
        </p:txBody>
      </p:sp>
    </p:spTree>
    <p:extLst>
      <p:ext uri="{BB962C8B-B14F-4D97-AF65-F5344CB8AC3E}">
        <p14:creationId xmlns:p14="http://schemas.microsoft.com/office/powerpoint/2010/main" val="165335287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Ä°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92896"/>
            <a:ext cx="9144000" cy="4365104"/>
          </a:xfrm>
          <a:prstGeom prst="rect">
            <a:avLst/>
          </a:prstGeom>
          <a:noFill/>
          <a:extLst>
            <a:ext uri="{909E8E84-426E-40DD-AFC4-6F175D3DCCD1}">
              <a14:hiddenFill xmlns:a14="http://schemas.microsoft.com/office/drawing/2010/main">
                <a:solidFill>
                  <a:srgbClr val="FFFFFF"/>
                </a:solidFill>
              </a14:hiddenFill>
            </a:ext>
          </a:extLst>
        </p:spPr>
      </p:pic>
      <p:sp>
        <p:nvSpPr>
          <p:cNvPr id="3" name="4 Dikdörtgen"/>
          <p:cNvSpPr/>
          <p:nvPr/>
        </p:nvSpPr>
        <p:spPr>
          <a:xfrm>
            <a:off x="0" y="6237312"/>
            <a:ext cx="9144000" cy="6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tr-TR" sz="4000" b="1" dirty="0" smtClean="0">
                <a:solidFill>
                  <a:schemeClr val="tx1"/>
                </a:solidFill>
                <a:latin typeface="Times New Roman" pitchFamily="18" charset="0"/>
                <a:cs typeface="Times New Roman" pitchFamily="18" charset="0"/>
              </a:rPr>
              <a:t>ARŞIN GÖLGESİNDE BULUŞALIM</a:t>
            </a:r>
            <a:endParaRPr lang="tr-TR" sz="4000" b="1" dirty="0">
              <a:solidFill>
                <a:schemeClr val="tx1"/>
              </a:solidFill>
              <a:latin typeface="Times New Roman" pitchFamily="18" charset="0"/>
              <a:cs typeface="Times New Roman" pitchFamily="18" charset="0"/>
            </a:endParaRPr>
          </a:p>
        </p:txBody>
      </p:sp>
      <p:sp>
        <p:nvSpPr>
          <p:cNvPr id="4" name="11 Çapraz Köşesi Kesik Dikdörtgen"/>
          <p:cNvSpPr/>
          <p:nvPr/>
        </p:nvSpPr>
        <p:spPr>
          <a:xfrm>
            <a:off x="1" y="-27384"/>
            <a:ext cx="9144000" cy="2664296"/>
          </a:xfrm>
          <a:prstGeom prst="snip2Diag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dirty="0" smtClean="0">
                <a:solidFill>
                  <a:schemeClr val="bg1"/>
                </a:solidFill>
                <a:cs typeface="Emine" panose="03020400000000000000" pitchFamily="66" charset="-78"/>
              </a:rPr>
              <a:t>سبْعَةٌ </a:t>
            </a:r>
            <a:r>
              <a:rPr lang="ar-SA" sz="2400" dirty="0">
                <a:solidFill>
                  <a:schemeClr val="bg1"/>
                </a:solidFill>
                <a:cs typeface="Emine" panose="03020400000000000000" pitchFamily="66" charset="-78"/>
              </a:rPr>
              <a:t>يُظِلُّهُم اللَّه في ظِلِّهِ يَوْمَ لا ظِلَّ إِلاَّ ظِلُّهُ : إِمامٌ عادِلٌ .... ورَجُلان تَحَابَّا في اللَّهِ اجْتَمَعَا عَلَيْهِ ، وَتَفَرَّقَا عَلَيْهِ</a:t>
            </a:r>
            <a:endParaRPr lang="tr-TR" sz="2400" dirty="0">
              <a:solidFill>
                <a:schemeClr val="bg1"/>
              </a:solidFill>
              <a:cs typeface="Emine" panose="03020400000000000000" pitchFamily="66" charset="-78"/>
            </a:endParaRPr>
          </a:p>
          <a:p>
            <a:pPr algn="ctr"/>
            <a:r>
              <a:rPr lang="tr-TR" sz="2400" b="1" dirty="0">
                <a:solidFill>
                  <a:schemeClr val="bg1"/>
                </a:solidFill>
              </a:rPr>
              <a:t> “Başka bir gölgenin bulunmadığı Kıyamet gününde Allah Teâlâ, yedi  insanı, arşının gölgesinde barındıracaktır: … </a:t>
            </a:r>
            <a:endParaRPr lang="tr-TR" sz="2400" b="1" dirty="0" smtClean="0">
              <a:solidFill>
                <a:schemeClr val="bg1"/>
              </a:solidFill>
            </a:endParaRPr>
          </a:p>
          <a:p>
            <a:pPr algn="ctr"/>
            <a:r>
              <a:rPr lang="tr-TR" sz="2800" b="1" u="sng" dirty="0" smtClean="0">
                <a:solidFill>
                  <a:srgbClr val="92D050"/>
                </a:solidFill>
              </a:rPr>
              <a:t>Birbirlerini </a:t>
            </a:r>
            <a:r>
              <a:rPr lang="tr-TR" sz="2800" b="1" u="sng" dirty="0">
                <a:solidFill>
                  <a:srgbClr val="92D050"/>
                </a:solidFill>
              </a:rPr>
              <a:t>Allah için sevip buluşmaları da ayrılmaları da Allah için olan iki insan … </a:t>
            </a:r>
            <a:r>
              <a:rPr lang="tr-TR" sz="2800" b="1" u="sng" dirty="0">
                <a:solidFill>
                  <a:srgbClr val="92D050"/>
                </a:solidFill>
              </a:rPr>
              <a:t> </a:t>
            </a:r>
            <a:r>
              <a:rPr lang="tr-TR" sz="1600" dirty="0" smtClean="0">
                <a:solidFill>
                  <a:schemeClr val="bg1"/>
                </a:solidFill>
              </a:rPr>
              <a:t>(</a:t>
            </a:r>
            <a:r>
              <a:rPr lang="tr-TR" sz="1600" dirty="0" err="1">
                <a:solidFill>
                  <a:schemeClr val="bg1"/>
                </a:solidFill>
              </a:rPr>
              <a:t>Buhâri</a:t>
            </a:r>
            <a:r>
              <a:rPr lang="tr-TR" sz="1600" dirty="0">
                <a:solidFill>
                  <a:schemeClr val="bg1"/>
                </a:solidFill>
              </a:rPr>
              <a:t>, Ezan 36) </a:t>
            </a:r>
          </a:p>
        </p:txBody>
      </p:sp>
    </p:spTree>
    <p:extLst>
      <p:ext uri="{BB962C8B-B14F-4D97-AF65-F5344CB8AC3E}">
        <p14:creationId xmlns:p14="http://schemas.microsoft.com/office/powerpoint/2010/main" val="18063313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stretch>
            <a:fillRect/>
          </a:stretch>
        </p:blipFill>
        <p:spPr>
          <a:xfrm>
            <a:off x="-36512" y="0"/>
            <a:ext cx="9180512" cy="6858000"/>
          </a:xfrm>
          <a:prstGeom prst="rect">
            <a:avLst/>
          </a:prstGeom>
        </p:spPr>
      </p:pic>
    </p:spTree>
    <p:extLst>
      <p:ext uri="{BB962C8B-B14F-4D97-AF65-F5344CB8AC3E}">
        <p14:creationId xmlns:p14="http://schemas.microsoft.com/office/powerpoint/2010/main" val="17943098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cdn.zeltser.com/wp-content/uploads/2011/06/tumblr_lmpmijk9NS1qd9o7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916" y="2843708"/>
            <a:ext cx="9288916" cy="4257700"/>
          </a:xfrm>
          <a:prstGeom prst="rect">
            <a:avLst/>
          </a:prstGeom>
          <a:noFill/>
          <a:extLst>
            <a:ext uri="{909E8E84-426E-40DD-AFC4-6F175D3DCCD1}">
              <a14:hiddenFill xmlns:a14="http://schemas.microsoft.com/office/drawing/2010/main">
                <a:solidFill>
                  <a:srgbClr val="FFFFFF"/>
                </a:solidFill>
              </a14:hiddenFill>
            </a:ext>
          </a:extLst>
        </p:spPr>
      </p:pic>
      <p:sp>
        <p:nvSpPr>
          <p:cNvPr id="4" name="3 Yuvarlatılmış Çapraz Köşeli Dikdörtgen"/>
          <p:cNvSpPr/>
          <p:nvPr/>
        </p:nvSpPr>
        <p:spPr>
          <a:xfrm>
            <a:off x="0" y="1052736"/>
            <a:ext cx="9144000" cy="3672408"/>
          </a:xfrm>
          <a:prstGeom prst="round2DiagRect">
            <a:avLst>
              <a:gd name="adj1" fmla="val 0"/>
              <a:gd name="adj2" fmla="val 0"/>
            </a:avLst>
          </a:prstGeom>
          <a:solidFill>
            <a:schemeClr val="accent6">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tr-TR" sz="3600" b="1" dirty="0">
                <a:solidFill>
                  <a:schemeClr val="tx1"/>
                </a:solidFill>
              </a:rPr>
              <a:t>Sayılı günlerin ömrü azdır, hiç farkında olmadan gelir </a:t>
            </a:r>
            <a:r>
              <a:rPr lang="tr-TR" sz="3600" b="1" dirty="0" smtClean="0">
                <a:solidFill>
                  <a:schemeClr val="tx1"/>
                </a:solidFill>
              </a:rPr>
              <a:t>geçer</a:t>
            </a:r>
            <a:r>
              <a:rPr lang="tr-TR" sz="3600" b="1" dirty="0">
                <a:solidFill>
                  <a:schemeClr val="tx1"/>
                </a:solidFill>
              </a:rPr>
              <a:t> </a:t>
            </a:r>
            <a:r>
              <a:rPr lang="tr-TR" sz="3600" b="1" dirty="0" smtClean="0">
                <a:solidFill>
                  <a:schemeClr val="tx1"/>
                </a:solidFill>
              </a:rPr>
              <a:t>demiştik başlarken.</a:t>
            </a:r>
            <a:endParaRPr lang="tr-TR" sz="3600" dirty="0" smtClean="0">
              <a:solidFill>
                <a:schemeClr val="tx1"/>
              </a:solidFill>
            </a:endParaRPr>
          </a:p>
          <a:p>
            <a:pPr algn="just"/>
            <a:r>
              <a:rPr lang="tr-TR" sz="3600" dirty="0" smtClean="0">
                <a:solidFill>
                  <a:srgbClr val="FF0000"/>
                </a:solidFill>
              </a:rPr>
              <a:t>Ramazan </a:t>
            </a:r>
            <a:r>
              <a:rPr lang="tr-TR" sz="3600" dirty="0">
                <a:solidFill>
                  <a:srgbClr val="FF0000"/>
                </a:solidFill>
              </a:rPr>
              <a:t>da </a:t>
            </a:r>
            <a:r>
              <a:rPr lang="tr-TR" sz="3600" b="1" u="sng" dirty="0" smtClean="0">
                <a:solidFill>
                  <a:srgbClr val="FF0000"/>
                </a:solidFill>
              </a:rPr>
              <a:t>daha </a:t>
            </a:r>
            <a:r>
              <a:rPr lang="tr-TR" sz="3600" b="1" u="sng" dirty="0">
                <a:solidFill>
                  <a:srgbClr val="FF0000"/>
                </a:solidFill>
              </a:rPr>
              <a:t>dün başlamış </a:t>
            </a:r>
            <a:r>
              <a:rPr lang="tr-TR" sz="3600" b="1" u="sng" dirty="0" smtClean="0">
                <a:solidFill>
                  <a:srgbClr val="FF0000"/>
                </a:solidFill>
              </a:rPr>
              <a:t>gibi farkına varmadan bitti. </a:t>
            </a:r>
          </a:p>
          <a:p>
            <a:pPr algn="just"/>
            <a:endParaRPr lang="tr-TR" sz="3600" dirty="0" smtClean="0">
              <a:solidFill>
                <a:schemeClr val="tx1"/>
              </a:solidFill>
            </a:endParaRPr>
          </a:p>
          <a:p>
            <a:pPr algn="just"/>
            <a:r>
              <a:rPr lang="tr-TR" sz="3600" b="1" dirty="0" smtClean="0">
                <a:solidFill>
                  <a:srgbClr val="FF0000"/>
                </a:solidFill>
                <a:effectLst>
                  <a:outerShdw blurRad="38100" dist="38100" dir="2700000" algn="tl">
                    <a:srgbClr val="000000">
                      <a:alpha val="43137"/>
                    </a:srgbClr>
                  </a:outerShdw>
                </a:effectLst>
              </a:rPr>
              <a:t>Düşünün ki ömrümüzden 29 gün </a:t>
            </a:r>
            <a:r>
              <a:rPr lang="tr-TR" sz="3600" b="1" dirty="0">
                <a:solidFill>
                  <a:srgbClr val="FF0000"/>
                </a:solidFill>
                <a:effectLst>
                  <a:outerShdw blurRad="38100" dist="38100" dir="2700000" algn="tl">
                    <a:srgbClr val="000000">
                      <a:alpha val="43137"/>
                    </a:srgbClr>
                  </a:outerShdw>
                </a:effectLst>
              </a:rPr>
              <a:t>daha </a:t>
            </a:r>
            <a:r>
              <a:rPr lang="tr-TR" sz="3600" b="1" dirty="0" smtClean="0">
                <a:solidFill>
                  <a:srgbClr val="FF0000"/>
                </a:solidFill>
                <a:effectLst>
                  <a:outerShdw blurRad="38100" dist="38100" dir="2700000" algn="tl">
                    <a:srgbClr val="000000">
                      <a:alpha val="43137"/>
                    </a:srgbClr>
                  </a:outerShdw>
                </a:effectLst>
              </a:rPr>
              <a:t>gitti.</a:t>
            </a:r>
            <a:endParaRPr lang="tr-TR" sz="3600" dirty="0">
              <a:solidFill>
                <a:srgbClr val="FF0000"/>
              </a:solidFill>
              <a:effectLst>
                <a:outerShdw blurRad="38100" dist="38100" dir="2700000" algn="tl">
                  <a:srgbClr val="000000">
                    <a:alpha val="43137"/>
                  </a:srgbClr>
                </a:outerShdw>
              </a:effectLst>
            </a:endParaRPr>
          </a:p>
        </p:txBody>
      </p:sp>
      <p:sp>
        <p:nvSpPr>
          <p:cNvPr id="6" name="4 Dikdörtgen"/>
          <p:cNvSpPr/>
          <p:nvPr/>
        </p:nvSpPr>
        <p:spPr>
          <a:xfrm>
            <a:off x="0" y="0"/>
            <a:ext cx="9144000" cy="1052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6000" b="1" dirty="0" smtClean="0">
                <a:solidFill>
                  <a:schemeClr val="tx1"/>
                </a:solidFill>
                <a:effectLst>
                  <a:outerShdw blurRad="38100" dist="38100" dir="2700000" algn="tl">
                    <a:srgbClr val="000000">
                      <a:alpha val="43137"/>
                    </a:srgbClr>
                  </a:outerShdw>
                </a:effectLst>
              </a:rPr>
              <a:t>ELVEDA YA ŞEHRİ RAMAZAN</a:t>
            </a:r>
            <a:endParaRPr lang="tr-TR" sz="6000" b="1" dirty="0">
              <a:solidFill>
                <a:schemeClr val="tx1"/>
              </a:solidFill>
              <a:effectLst>
                <a:outerShdw blurRad="38100" dist="38100" dir="2700000" algn="tl">
                  <a:srgbClr val="000000">
                    <a:alpha val="43137"/>
                  </a:srgbClr>
                </a:outerShdw>
              </a:effectLst>
            </a:endParaRPr>
          </a:p>
        </p:txBody>
      </p:sp>
      <p:sp>
        <p:nvSpPr>
          <p:cNvPr id="2" name="Dikdörtgen 1"/>
          <p:cNvSpPr/>
          <p:nvPr/>
        </p:nvSpPr>
        <p:spPr>
          <a:xfrm>
            <a:off x="0" y="6309320"/>
            <a:ext cx="9144000" cy="5486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tr-TR" sz="3600" b="1" dirty="0" smtClean="0">
                <a:effectLst>
                  <a:outerShdw blurRad="38100" dist="38100" dir="2700000" algn="tl">
                    <a:srgbClr val="000000">
                      <a:alpha val="43137"/>
                    </a:srgbClr>
                  </a:outerShdw>
                </a:effectLst>
              </a:rPr>
              <a:t>RAMAZANI MEMNUN ETMEK, </a:t>
            </a:r>
            <a:r>
              <a:rPr lang="tr-TR" sz="3600" b="1" dirty="0">
                <a:effectLst>
                  <a:outerShdw blurRad="38100" dist="38100" dir="2700000" algn="tl">
                    <a:srgbClr val="000000">
                      <a:alpha val="43137"/>
                    </a:srgbClr>
                  </a:outerShdw>
                </a:effectLst>
              </a:rPr>
              <a:t>RAMAZAN </a:t>
            </a:r>
            <a:r>
              <a:rPr lang="tr-TR" sz="3600" b="1" dirty="0" smtClean="0">
                <a:effectLst>
                  <a:outerShdw blurRad="38100" dist="38100" dir="2700000" algn="tl">
                    <a:srgbClr val="000000">
                      <a:alpha val="43137"/>
                    </a:srgbClr>
                  </a:outerShdw>
                </a:effectLst>
              </a:rPr>
              <a:t>45</a:t>
            </a:r>
            <a:endParaRPr lang="tr-TR"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365441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3"/>
          <a:srcRect l="5551" r="7022"/>
          <a:stretch/>
        </p:blipFill>
        <p:spPr>
          <a:xfrm>
            <a:off x="0" y="0"/>
            <a:ext cx="9144000" cy="6835485"/>
          </a:xfrm>
          <a:prstGeom prst="rect">
            <a:avLst/>
          </a:prstGeom>
        </p:spPr>
      </p:pic>
    </p:spTree>
    <p:extLst>
      <p:ext uri="{BB962C8B-B14F-4D97-AF65-F5344CB8AC3E}">
        <p14:creationId xmlns:p14="http://schemas.microsoft.com/office/powerpoint/2010/main" val="214682819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Dikdörtgen"/>
          <p:cNvSpPr/>
          <p:nvPr/>
        </p:nvSpPr>
        <p:spPr>
          <a:xfrm>
            <a:off x="0" y="0"/>
            <a:ext cx="9144000" cy="1196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tr-TR" sz="4400" b="1" dirty="0">
                <a:solidFill>
                  <a:schemeClr val="tx1"/>
                </a:solidFill>
                <a:latin typeface="Times New Roman" pitchFamily="18" charset="0"/>
                <a:cs typeface="Times New Roman" pitchFamily="18" charset="0"/>
              </a:rPr>
              <a:t>Bayram Gecelerini Değerlendirmek</a:t>
            </a:r>
          </a:p>
        </p:txBody>
      </p:sp>
      <p:sp>
        <p:nvSpPr>
          <p:cNvPr id="4" name="11 Çapraz Köşesi Kesik Dikdörtgen"/>
          <p:cNvSpPr/>
          <p:nvPr/>
        </p:nvSpPr>
        <p:spPr>
          <a:xfrm>
            <a:off x="1" y="1196752"/>
            <a:ext cx="9144000" cy="5472608"/>
          </a:xfrm>
          <a:prstGeom prst="snip2DiagRect">
            <a:avLst>
              <a:gd name="adj1" fmla="val 0"/>
              <a:gd name="adj2" fmla="val 535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4000" dirty="0" smtClean="0">
                <a:solidFill>
                  <a:schemeClr val="tx1"/>
                </a:solidFill>
                <a:latin typeface="HASENAT4" pitchFamily="2" charset="-78"/>
                <a:cs typeface="Emine" panose="03020400000000000000" pitchFamily="66" charset="-78"/>
              </a:rPr>
              <a:t>مَنْ أَحْيَالَيْلَةَ</a:t>
            </a:r>
            <a:r>
              <a:rPr lang="tr-TR" sz="4000" dirty="0" smtClean="0">
                <a:solidFill>
                  <a:schemeClr val="tx1"/>
                </a:solidFill>
                <a:latin typeface="HASENAT4" pitchFamily="2" charset="-78"/>
                <a:cs typeface="Emine" panose="03020400000000000000" pitchFamily="66" charset="-78"/>
              </a:rPr>
              <a:t> </a:t>
            </a:r>
            <a:r>
              <a:rPr lang="ar-SA" sz="4000" dirty="0" smtClean="0">
                <a:solidFill>
                  <a:schemeClr val="tx1"/>
                </a:solidFill>
                <a:latin typeface="HASENAT4" pitchFamily="2" charset="-78"/>
                <a:cs typeface="Emine" panose="03020400000000000000" pitchFamily="66" charset="-78"/>
              </a:rPr>
              <a:t>الْفِطْرِ وَلَيْلَةَ اْلأَضْحَي</a:t>
            </a:r>
            <a:r>
              <a:rPr lang="tr-TR" sz="4000" dirty="0" smtClean="0">
                <a:solidFill>
                  <a:schemeClr val="tx1"/>
                </a:solidFill>
                <a:latin typeface="HASENAT4" pitchFamily="2" charset="-78"/>
                <a:cs typeface="Emine" panose="03020400000000000000" pitchFamily="66" charset="-78"/>
              </a:rPr>
              <a:t> </a:t>
            </a:r>
            <a:r>
              <a:rPr lang="ar-SA" sz="4000" dirty="0" smtClean="0">
                <a:solidFill>
                  <a:schemeClr val="tx1"/>
                </a:solidFill>
                <a:latin typeface="HASENAT4" pitchFamily="2" charset="-78"/>
                <a:cs typeface="Emine" panose="03020400000000000000" pitchFamily="66" charset="-78"/>
              </a:rPr>
              <a:t> لمْ </a:t>
            </a:r>
            <a:r>
              <a:rPr lang="ar-SA" sz="4000" dirty="0">
                <a:solidFill>
                  <a:schemeClr val="tx1"/>
                </a:solidFill>
                <a:latin typeface="HASENAT4" pitchFamily="2" charset="-78"/>
                <a:cs typeface="Emine" panose="03020400000000000000" pitchFamily="66" charset="-78"/>
              </a:rPr>
              <a:t>يَمُتْ </a:t>
            </a:r>
            <a:r>
              <a:rPr lang="ar-SA" sz="4000" dirty="0" smtClean="0">
                <a:solidFill>
                  <a:schemeClr val="tx1"/>
                </a:solidFill>
                <a:latin typeface="HASENAT4" pitchFamily="2" charset="-78"/>
                <a:cs typeface="Emine" panose="03020400000000000000" pitchFamily="66" charset="-78"/>
              </a:rPr>
              <a:t>قَلْبُهُ يَوْمَ </a:t>
            </a:r>
            <a:r>
              <a:rPr lang="ar-SA" sz="4000" dirty="0">
                <a:solidFill>
                  <a:schemeClr val="tx1"/>
                </a:solidFill>
                <a:latin typeface="HASENAT4" pitchFamily="2" charset="-78"/>
                <a:cs typeface="Emine" panose="03020400000000000000" pitchFamily="66" charset="-78"/>
              </a:rPr>
              <a:t>تَمُوتُ </a:t>
            </a:r>
            <a:r>
              <a:rPr lang="ar-SA" sz="4000" dirty="0" smtClean="0">
                <a:solidFill>
                  <a:schemeClr val="tx1"/>
                </a:solidFill>
                <a:latin typeface="HASENAT4" pitchFamily="2" charset="-78"/>
                <a:cs typeface="Emine" panose="03020400000000000000" pitchFamily="66" charset="-78"/>
              </a:rPr>
              <a:t>اْلقُلُوبُ</a:t>
            </a:r>
            <a:endParaRPr lang="tr-TR" sz="4000" dirty="0" smtClean="0">
              <a:solidFill>
                <a:schemeClr val="tx1"/>
              </a:solidFill>
              <a:cs typeface="Emine" panose="03020400000000000000" pitchFamily="66" charset="-78"/>
            </a:endParaRPr>
          </a:p>
          <a:p>
            <a:pPr algn="just"/>
            <a:r>
              <a:rPr lang="tr-TR" sz="4400" b="1" dirty="0" smtClean="0">
                <a:solidFill>
                  <a:schemeClr val="tx1"/>
                </a:solidFill>
              </a:rPr>
              <a:t>“Kim ramazan ve kurban bayramı gecelerini ihya edip iyi geçirirse, </a:t>
            </a:r>
            <a:r>
              <a:rPr lang="tr-TR" sz="4400" b="1" dirty="0" smtClean="0">
                <a:solidFill>
                  <a:srgbClr val="FF0000"/>
                </a:solidFill>
                <a:effectLst>
                  <a:outerShdw blurRad="38100" dist="38100" dir="2700000" algn="tl">
                    <a:srgbClr val="000000">
                      <a:alpha val="43137"/>
                    </a:srgbClr>
                  </a:outerShdw>
                </a:effectLst>
              </a:rPr>
              <a:t>kalplerin öldüğü günde, o kimsenin kalbi ölmez.”</a:t>
            </a:r>
            <a:endParaRPr lang="tr-TR" sz="1400" dirty="0">
              <a:solidFill>
                <a:schemeClr val="tx1"/>
              </a:solidFill>
            </a:endParaRPr>
          </a:p>
        </p:txBody>
      </p:sp>
    </p:spTree>
    <p:extLst>
      <p:ext uri="{BB962C8B-B14F-4D97-AF65-F5344CB8AC3E}">
        <p14:creationId xmlns:p14="http://schemas.microsoft.com/office/powerpoint/2010/main" val="327968797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C:\Documents and Settings\AERO\Desktop\r.k.bayram\biten\BAYR.bmp"/>
          <p:cNvPicPr>
            <a:picLocks noChangeAspect="1" noChangeArrowheads="1"/>
          </p:cNvPicPr>
          <p:nvPr/>
        </p:nvPicPr>
        <p:blipFill>
          <a:blip r:embed="rId3" cstate="print"/>
          <a:srcRect/>
          <a:stretch>
            <a:fillRect/>
          </a:stretch>
        </p:blipFill>
        <p:spPr bwMode="auto">
          <a:xfrm>
            <a:off x="2357422" y="714356"/>
            <a:ext cx="2357422" cy="2139142"/>
          </a:xfrm>
          <a:prstGeom prst="rect">
            <a:avLst/>
          </a:prstGeom>
          <a:noFill/>
          <a:ln w="9525">
            <a:solidFill>
              <a:srgbClr val="000000"/>
            </a:solidFill>
            <a:miter lim="800000"/>
            <a:headEnd/>
            <a:tailEnd/>
          </a:ln>
        </p:spPr>
      </p:pic>
      <p:pic>
        <p:nvPicPr>
          <p:cNvPr id="10" name="Picture 7" descr="C:\Documents and Settings\AERO\Desktop\r.k.bayram\kabziyaret.bmp"/>
          <p:cNvPicPr>
            <a:picLocks noChangeAspect="1" noChangeArrowheads="1"/>
          </p:cNvPicPr>
          <p:nvPr/>
        </p:nvPicPr>
        <p:blipFill>
          <a:blip r:embed="rId4" cstate="print"/>
          <a:srcRect/>
          <a:stretch>
            <a:fillRect/>
          </a:stretch>
        </p:blipFill>
        <p:spPr bwMode="auto">
          <a:xfrm>
            <a:off x="2428860" y="2928933"/>
            <a:ext cx="2428892" cy="2261605"/>
          </a:xfrm>
          <a:prstGeom prst="rect">
            <a:avLst/>
          </a:prstGeom>
          <a:noFill/>
          <a:ln w="9525">
            <a:solidFill>
              <a:srgbClr val="000000"/>
            </a:solidFill>
            <a:miter lim="800000"/>
            <a:headEnd/>
            <a:tailEnd/>
          </a:ln>
        </p:spPr>
      </p:pic>
      <p:graphicFrame>
        <p:nvGraphicFramePr>
          <p:cNvPr id="1026" name="Object 2"/>
          <p:cNvGraphicFramePr>
            <a:graphicFrameLocks noChangeAspect="1"/>
          </p:cNvGraphicFramePr>
          <p:nvPr/>
        </p:nvGraphicFramePr>
        <p:xfrm>
          <a:off x="4786315" y="714356"/>
          <a:ext cx="2286016" cy="2161324"/>
        </p:xfrm>
        <a:graphic>
          <a:graphicData uri="http://schemas.openxmlformats.org/presentationml/2006/ole">
            <mc:AlternateContent xmlns:mc="http://schemas.openxmlformats.org/markup-compatibility/2006">
              <mc:Choice xmlns:v="urn:schemas-microsoft-com:vml" Requires="v">
                <p:oleObj spid="_x0000_s7239" name="Bit Eşlem Resmi" r:id="rId5" imgW="3266667" imgH="2553056" progId="PBrush">
                  <p:embed/>
                </p:oleObj>
              </mc:Choice>
              <mc:Fallback>
                <p:oleObj name="Bit Eşlem Resmi" r:id="rId5" imgW="3266667" imgH="2553056"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6315" y="714356"/>
                        <a:ext cx="2286016" cy="2161324"/>
                      </a:xfrm>
                      <a:prstGeom prst="rect">
                        <a:avLst/>
                      </a:prstGeom>
                      <a:noFill/>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3"/>
          <p:cNvGraphicFramePr>
            <a:graphicFrameLocks noGrp="1" noChangeAspect="1"/>
          </p:cNvGraphicFramePr>
          <p:nvPr/>
        </p:nvGraphicFramePr>
        <p:xfrm>
          <a:off x="7077092" y="714356"/>
          <a:ext cx="2066908" cy="2143140"/>
        </p:xfrm>
        <a:graphic>
          <a:graphicData uri="http://schemas.openxmlformats.org/presentationml/2006/ole">
            <mc:AlternateContent xmlns:mc="http://schemas.openxmlformats.org/markup-compatibility/2006">
              <mc:Choice xmlns:v="urn:schemas-microsoft-com:vml" Requires="v">
                <p:oleObj spid="_x0000_s7240" name="Bit Eşlem Resmi" r:id="rId7" imgW="4676190" imgH="3095238" progId="PBrush">
                  <p:embed/>
                </p:oleObj>
              </mc:Choice>
              <mc:Fallback>
                <p:oleObj name="Bit Eşlem Resmi" r:id="rId7" imgW="4676190" imgH="3095238" progId="PBrush">
                  <p:embed/>
                  <p:pic>
                    <p:nvPicPr>
                      <p:cNvPr id="0" name=""/>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77092" y="714356"/>
                        <a:ext cx="2066908" cy="214314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 name="Picture 10" descr="C:\Documents and Settings\AERO\Desktop\r.k.bayram\SEHİT.JPG"/>
          <p:cNvPicPr>
            <a:picLocks noChangeAspect="1" noChangeArrowheads="1"/>
          </p:cNvPicPr>
          <p:nvPr/>
        </p:nvPicPr>
        <p:blipFill>
          <a:blip r:embed="rId9" cstate="print"/>
          <a:srcRect/>
          <a:stretch>
            <a:fillRect/>
          </a:stretch>
        </p:blipFill>
        <p:spPr bwMode="auto">
          <a:xfrm>
            <a:off x="-32" y="2928934"/>
            <a:ext cx="2357454" cy="2250960"/>
          </a:xfrm>
          <a:prstGeom prst="rect">
            <a:avLst/>
          </a:prstGeom>
          <a:noFill/>
          <a:ln w="9525">
            <a:solidFill>
              <a:srgbClr val="000000"/>
            </a:solidFill>
            <a:miter lim="800000"/>
            <a:headEnd/>
            <a:tailEnd/>
          </a:ln>
        </p:spPr>
      </p:pic>
      <p:pic>
        <p:nvPicPr>
          <p:cNvPr id="14" name="Picture 11" descr="C:\Documents and Settings\AERO\Desktop\r.k.bayram\social_pic03.jpg"/>
          <p:cNvPicPr>
            <a:picLocks noChangeAspect="1" noChangeArrowheads="1"/>
          </p:cNvPicPr>
          <p:nvPr/>
        </p:nvPicPr>
        <p:blipFill>
          <a:blip r:embed="rId10" cstate="print"/>
          <a:srcRect/>
          <a:stretch>
            <a:fillRect/>
          </a:stretch>
        </p:blipFill>
        <p:spPr bwMode="auto">
          <a:xfrm>
            <a:off x="4857752" y="2928934"/>
            <a:ext cx="1762124" cy="2286016"/>
          </a:xfrm>
          <a:prstGeom prst="rect">
            <a:avLst/>
          </a:prstGeom>
          <a:noFill/>
          <a:ln w="9525">
            <a:solidFill>
              <a:srgbClr val="000000"/>
            </a:solidFill>
            <a:miter lim="800000"/>
            <a:headEnd/>
            <a:tailEnd/>
          </a:ln>
        </p:spPr>
      </p:pic>
      <p:pic>
        <p:nvPicPr>
          <p:cNvPr id="17" name="Picture 11" descr="C:\Documents and Settings\AERO\Desktop\r.k.bayram\pg_0007_03.jpg"/>
          <p:cNvPicPr>
            <a:picLocks noChangeAspect="1" noChangeArrowheads="1"/>
          </p:cNvPicPr>
          <p:nvPr/>
        </p:nvPicPr>
        <p:blipFill>
          <a:blip r:embed="rId11" cstate="print"/>
          <a:srcRect/>
          <a:stretch>
            <a:fillRect/>
          </a:stretch>
        </p:blipFill>
        <p:spPr bwMode="auto">
          <a:xfrm>
            <a:off x="6643702" y="2928934"/>
            <a:ext cx="2500298" cy="2214578"/>
          </a:xfrm>
          <a:prstGeom prst="rect">
            <a:avLst/>
          </a:prstGeom>
          <a:noFill/>
          <a:ln w="9525">
            <a:solidFill>
              <a:srgbClr val="000000"/>
            </a:solidFill>
            <a:miter lim="800000"/>
            <a:headEnd/>
            <a:tailEnd/>
          </a:ln>
        </p:spPr>
      </p:pic>
      <p:graphicFrame>
        <p:nvGraphicFramePr>
          <p:cNvPr id="1029" name="Object 5"/>
          <p:cNvGraphicFramePr>
            <a:graphicFrameLocks noGrp="1" noChangeAspect="1"/>
          </p:cNvGraphicFramePr>
          <p:nvPr/>
        </p:nvGraphicFramePr>
        <p:xfrm>
          <a:off x="0" y="642918"/>
          <a:ext cx="2357422" cy="2214578"/>
        </p:xfrm>
        <a:graphic>
          <a:graphicData uri="http://schemas.openxmlformats.org/presentationml/2006/ole">
            <mc:AlternateContent xmlns:mc="http://schemas.openxmlformats.org/markup-compatibility/2006">
              <mc:Choice xmlns:v="urn:schemas-microsoft-com:vml" Requires="v">
                <p:oleObj spid="_x0000_s7241" name="Bit Eşlem Resmi" r:id="rId12" imgW="3895238" imgH="3057143" progId="PBrush">
                  <p:embed/>
                </p:oleObj>
              </mc:Choice>
              <mc:Fallback>
                <p:oleObj name="Bit Eşlem Resmi" r:id="rId12" imgW="3895238" imgH="3057143" progId="PBrush">
                  <p:embed/>
                  <p:pic>
                    <p:nvPicPr>
                      <p:cNvPr id="0" name=""/>
                      <p:cNvPicPr>
                        <a:picLocks noGrp="1"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642918"/>
                        <a:ext cx="2357422" cy="221457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 name="Picture 5" descr="C:\Users\salim\Pictures\Kurban\kurban6.jpg"/>
          <p:cNvPicPr>
            <a:picLocks noChangeAspect="1" noChangeArrowheads="1"/>
          </p:cNvPicPr>
          <p:nvPr/>
        </p:nvPicPr>
        <p:blipFill>
          <a:blip r:embed="rId14" cstate="print"/>
          <a:srcRect l="5287" t="2361" r="4818" b="15621"/>
          <a:stretch>
            <a:fillRect/>
          </a:stretch>
        </p:blipFill>
        <p:spPr bwMode="auto">
          <a:xfrm>
            <a:off x="-32" y="5072074"/>
            <a:ext cx="4000528" cy="1785950"/>
          </a:xfrm>
          <a:prstGeom prst="rect">
            <a:avLst/>
          </a:prstGeom>
          <a:noFill/>
          <a:ln w="9525">
            <a:noFill/>
            <a:miter lim="800000"/>
            <a:headEnd/>
            <a:tailEnd/>
          </a:ln>
        </p:spPr>
      </p:pic>
      <p:pic>
        <p:nvPicPr>
          <p:cNvPr id="15" name="Picture 4" descr="C:\Users\salim\Pictures\Kurban\kurban1.jpg"/>
          <p:cNvPicPr>
            <a:picLocks noChangeAspect="1" noChangeArrowheads="1"/>
          </p:cNvPicPr>
          <p:nvPr/>
        </p:nvPicPr>
        <p:blipFill>
          <a:blip r:embed="rId15" cstate="print"/>
          <a:srcRect l="9607" t="2619" r="11613" b="60710"/>
          <a:stretch>
            <a:fillRect/>
          </a:stretch>
        </p:blipFill>
        <p:spPr bwMode="auto">
          <a:xfrm>
            <a:off x="4332243" y="5072074"/>
            <a:ext cx="4811789" cy="1785926"/>
          </a:xfrm>
          <a:prstGeom prst="rect">
            <a:avLst/>
          </a:prstGeom>
          <a:noFill/>
          <a:ln w="9525">
            <a:noFill/>
            <a:miter lim="800000"/>
            <a:headEnd/>
            <a:tailEnd/>
          </a:ln>
        </p:spPr>
      </p:pic>
      <p:sp>
        <p:nvSpPr>
          <p:cNvPr id="16" name="4 Dikdörtgen"/>
          <p:cNvSpPr/>
          <p:nvPr/>
        </p:nvSpPr>
        <p:spPr>
          <a:xfrm>
            <a:off x="0" y="26962"/>
            <a:ext cx="9144000" cy="665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400" b="1" dirty="0">
                <a:solidFill>
                  <a:schemeClr val="tx1"/>
                </a:solidFill>
              </a:rPr>
              <a:t>BAYRAMDA NELER YAPMALIYIZ ?</a:t>
            </a:r>
            <a:endParaRPr lang="tr-TR" sz="4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43482413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Dikdörtgen"/>
          <p:cNvSpPr/>
          <p:nvPr/>
        </p:nvSpPr>
        <p:spPr>
          <a:xfrm>
            <a:off x="0" y="0"/>
            <a:ext cx="9144000" cy="1196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tr-TR" sz="5400" b="1" dirty="0">
                <a:solidFill>
                  <a:schemeClr val="tx1"/>
                </a:solidFill>
              </a:rPr>
              <a:t>BAYRAMLAR </a:t>
            </a:r>
            <a:r>
              <a:rPr lang="tr-TR" sz="5400" b="1" dirty="0" smtClean="0">
                <a:solidFill>
                  <a:schemeClr val="tx1"/>
                </a:solidFill>
              </a:rPr>
              <a:t>BAYRAM OLSUN</a:t>
            </a:r>
            <a:endParaRPr lang="tr-TR" sz="5400" b="1" dirty="0">
              <a:solidFill>
                <a:schemeClr val="tx1"/>
              </a:solidFill>
              <a:latin typeface="Times New Roman" pitchFamily="18" charset="0"/>
              <a:cs typeface="Times New Roman" pitchFamily="18" charset="0"/>
            </a:endParaRPr>
          </a:p>
        </p:txBody>
      </p:sp>
      <p:sp>
        <p:nvSpPr>
          <p:cNvPr id="4" name="11 Çapraz Köşesi Kesik Dikdörtgen"/>
          <p:cNvSpPr/>
          <p:nvPr/>
        </p:nvSpPr>
        <p:spPr>
          <a:xfrm>
            <a:off x="1" y="1196752"/>
            <a:ext cx="9144000" cy="5472608"/>
          </a:xfrm>
          <a:prstGeom prst="snip2DiagRect">
            <a:avLst>
              <a:gd name="adj1" fmla="val 0"/>
              <a:gd name="adj2" fmla="val 535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3200" dirty="0">
                <a:solidFill>
                  <a:schemeClr val="tx1"/>
                </a:solidFill>
              </a:rPr>
              <a:t>Peygamberimiz (SAV) şöyle buyuruyor: </a:t>
            </a:r>
            <a:endParaRPr lang="tr-TR" sz="3200" dirty="0" smtClean="0">
              <a:solidFill>
                <a:schemeClr val="tx1"/>
              </a:solidFill>
            </a:endParaRPr>
          </a:p>
          <a:p>
            <a:pPr algn="just"/>
            <a:r>
              <a:rPr lang="tr-TR" sz="3600" dirty="0" smtClean="0">
                <a:solidFill>
                  <a:srgbClr val="7030A0"/>
                </a:solidFill>
              </a:rPr>
              <a:t>“</a:t>
            </a:r>
            <a:r>
              <a:rPr lang="tr-TR" sz="3600" dirty="0">
                <a:solidFill>
                  <a:srgbClr val="7030A0"/>
                </a:solidFill>
              </a:rPr>
              <a:t>Bayram günü sadaka vermeye, hayırlı işler yapmaya koşunuz, namazı kılıp, zekâtı veriniz. </a:t>
            </a:r>
            <a:r>
              <a:rPr lang="tr-TR" sz="3600" dirty="0" err="1">
                <a:solidFill>
                  <a:srgbClr val="7030A0"/>
                </a:solidFill>
              </a:rPr>
              <a:t>Tesbih</a:t>
            </a:r>
            <a:r>
              <a:rPr lang="tr-TR" sz="3600" dirty="0">
                <a:solidFill>
                  <a:srgbClr val="7030A0"/>
                </a:solidFill>
              </a:rPr>
              <a:t> ve </a:t>
            </a:r>
            <a:r>
              <a:rPr lang="tr-TR" sz="3600" dirty="0" err="1">
                <a:solidFill>
                  <a:srgbClr val="7030A0"/>
                </a:solidFill>
              </a:rPr>
              <a:t>tehlil</a:t>
            </a:r>
            <a:r>
              <a:rPr lang="tr-TR" sz="3600" dirty="0">
                <a:solidFill>
                  <a:srgbClr val="7030A0"/>
                </a:solidFill>
              </a:rPr>
              <a:t> ile meşgul olunuz. </a:t>
            </a:r>
            <a:r>
              <a:rPr lang="tr-TR" sz="3600" dirty="0">
                <a:solidFill>
                  <a:schemeClr val="tx1"/>
                </a:solidFill>
              </a:rPr>
              <a:t>Zira </a:t>
            </a:r>
            <a:r>
              <a:rPr lang="tr-TR" sz="3600" b="1" dirty="0">
                <a:solidFill>
                  <a:srgbClr val="FF0000"/>
                </a:solidFill>
              </a:rPr>
              <a:t>bugün öyle bir gündür ki, Allah günahlarınızı affeder, dualarınızı kabul buyurur ve size rahmet nazarıyla bakar</a:t>
            </a:r>
            <a:r>
              <a:rPr lang="tr-TR" sz="3600" dirty="0">
                <a:solidFill>
                  <a:schemeClr val="tx1"/>
                </a:solidFill>
              </a:rPr>
              <a:t>.”</a:t>
            </a:r>
            <a:endParaRPr lang="tr-TR" sz="1100" dirty="0">
              <a:solidFill>
                <a:schemeClr val="tx1"/>
              </a:solidFill>
            </a:endParaRPr>
          </a:p>
        </p:txBody>
      </p:sp>
    </p:spTree>
    <p:extLst>
      <p:ext uri="{BB962C8B-B14F-4D97-AF65-F5344CB8AC3E}">
        <p14:creationId xmlns:p14="http://schemas.microsoft.com/office/powerpoint/2010/main" val="281696918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0" y="1202837"/>
            <a:ext cx="9144000" cy="5538531"/>
          </a:xfrm>
          <a:prstGeom prst="snip2DiagRect">
            <a:avLst>
              <a:gd name="adj1" fmla="val 0"/>
              <a:gd name="adj2" fmla="val 67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b="1" dirty="0" smtClean="0">
                <a:solidFill>
                  <a:srgbClr val="002060"/>
                </a:solidFill>
              </a:rPr>
              <a:t>Bayram Namazının Kılınışı Şöyledir:</a:t>
            </a:r>
            <a:endParaRPr lang="tr-TR" sz="2000" dirty="0" smtClean="0">
              <a:solidFill>
                <a:srgbClr val="002060"/>
              </a:solidFill>
            </a:endParaRPr>
          </a:p>
          <a:p>
            <a:r>
              <a:rPr lang="tr-TR" sz="2000" dirty="0" smtClean="0">
                <a:solidFill>
                  <a:srgbClr val="002060"/>
                </a:solidFill>
              </a:rPr>
              <a:t>Bayram namazı,  güneş doğduktan ve kerahet vakti çıktıktan sonra, öğleye kadar kılınır. Herhangi bir sebeple ilk günü kılınamazsa ertesi günü kılınır. Bayram namazı Cuma namazı gibi ancak cemaatle kılınır. İki rekattır. Şöyle niyet edilir: </a:t>
            </a:r>
          </a:p>
          <a:p>
            <a:r>
              <a:rPr lang="tr-TR" sz="2000" b="1" dirty="0" smtClean="0">
                <a:solidFill>
                  <a:srgbClr val="002060"/>
                </a:solidFill>
              </a:rPr>
              <a:t>"Niyet ettim Allah rızası için Ramazan bayram namazını kılmaya, uydum imama</a:t>
            </a:r>
            <a:r>
              <a:rPr lang="tr-TR" sz="2000" dirty="0" smtClean="0">
                <a:solidFill>
                  <a:srgbClr val="002060"/>
                </a:solidFill>
              </a:rPr>
              <a:t>.'' Bundan sonra tekbir alınır. </a:t>
            </a:r>
          </a:p>
          <a:p>
            <a:r>
              <a:rPr lang="tr-TR" sz="2000" b="1" u="sng" dirty="0" smtClean="0">
                <a:solidFill>
                  <a:srgbClr val="002060"/>
                </a:solidFill>
              </a:rPr>
              <a:t>Birinci rekatta </a:t>
            </a:r>
            <a:r>
              <a:rPr lang="tr-TR" sz="2000" dirty="0" smtClean="0">
                <a:solidFill>
                  <a:srgbClr val="002060"/>
                </a:solidFill>
              </a:rPr>
              <a:t>"</a:t>
            </a:r>
            <a:r>
              <a:rPr lang="tr-TR" sz="2000" b="1" dirty="0" err="1" smtClean="0">
                <a:solidFill>
                  <a:srgbClr val="002060"/>
                </a:solidFill>
              </a:rPr>
              <a:t>Sübhaneke</a:t>
            </a:r>
            <a:r>
              <a:rPr lang="tr-TR" sz="2000" dirty="0" smtClean="0">
                <a:solidFill>
                  <a:srgbClr val="002060"/>
                </a:solidFill>
              </a:rPr>
              <a:t>" okunur.  Sonra imam açıktan, cemaat tarafından da gizlice üç defa "</a:t>
            </a:r>
            <a:r>
              <a:rPr lang="tr-TR" sz="2000" b="1" dirty="0" err="1" smtClean="0">
                <a:solidFill>
                  <a:srgbClr val="002060"/>
                </a:solidFill>
              </a:rPr>
              <a:t>Allahü</a:t>
            </a:r>
            <a:r>
              <a:rPr lang="tr-TR" sz="2000" b="1" dirty="0" smtClean="0">
                <a:solidFill>
                  <a:srgbClr val="002060"/>
                </a:solidFill>
              </a:rPr>
              <a:t> </a:t>
            </a:r>
            <a:r>
              <a:rPr lang="tr-TR" sz="2000" b="1" dirty="0" err="1" smtClean="0">
                <a:solidFill>
                  <a:srgbClr val="002060"/>
                </a:solidFill>
              </a:rPr>
              <a:t>Ekber</a:t>
            </a:r>
            <a:r>
              <a:rPr lang="tr-TR" sz="2000" dirty="0" smtClean="0">
                <a:solidFill>
                  <a:srgbClr val="002060"/>
                </a:solidFill>
              </a:rPr>
              <a:t>" diye tekbir alınır. İlk iki tekbirde eller yukarı kaldırılır, sonra yanlara salıverilir. Üçüncü tekbirin peşinden eller yanlara salıverilmeyip bağlanır. İmam Fatiha ve sure okur; cemaat dinler. Sonra diğer namazlarda olduğu gibi rükû ve secde yapılır. </a:t>
            </a:r>
          </a:p>
          <a:p>
            <a:r>
              <a:rPr lang="tr-TR" sz="2000" b="1" u="sng" dirty="0" smtClean="0">
                <a:solidFill>
                  <a:srgbClr val="002060"/>
                </a:solidFill>
              </a:rPr>
              <a:t>İkinci rekata </a:t>
            </a:r>
            <a:r>
              <a:rPr lang="tr-TR" sz="2000" dirty="0" smtClean="0">
                <a:solidFill>
                  <a:srgbClr val="002060"/>
                </a:solidFill>
              </a:rPr>
              <a:t>kalkıldığında imam önce Fatiha ve </a:t>
            </a:r>
            <a:r>
              <a:rPr lang="tr-TR" sz="2000" dirty="0" err="1" smtClean="0">
                <a:solidFill>
                  <a:srgbClr val="002060"/>
                </a:solidFill>
              </a:rPr>
              <a:t>sûre</a:t>
            </a:r>
            <a:r>
              <a:rPr lang="tr-TR" sz="2000" dirty="0" smtClean="0">
                <a:solidFill>
                  <a:srgbClr val="002060"/>
                </a:solidFill>
              </a:rPr>
              <a:t> okur. Sonra birinci rekatta olduğu gibi </a:t>
            </a:r>
            <a:r>
              <a:rPr lang="tr-TR" sz="2000" b="1" dirty="0" smtClean="0">
                <a:solidFill>
                  <a:srgbClr val="002060"/>
                </a:solidFill>
              </a:rPr>
              <a:t>üç defa tekbir alınır. Her üç tekbirde de eller yukarı kaldırılıp yanlara salıverilir. </a:t>
            </a:r>
            <a:r>
              <a:rPr lang="tr-TR" sz="2000" u="sng" dirty="0" smtClean="0">
                <a:solidFill>
                  <a:srgbClr val="002060"/>
                </a:solidFill>
              </a:rPr>
              <a:t>Dördüncü tekbir ile rükûa gidilir </a:t>
            </a:r>
            <a:r>
              <a:rPr lang="tr-TR" sz="2000" dirty="0" smtClean="0">
                <a:solidFill>
                  <a:srgbClr val="002060"/>
                </a:solidFill>
              </a:rPr>
              <a:t>ve secdeler yapılarak oturulur, </a:t>
            </a:r>
            <a:r>
              <a:rPr lang="tr-TR" sz="2000" dirty="0" err="1" smtClean="0">
                <a:solidFill>
                  <a:srgbClr val="002060"/>
                </a:solidFill>
              </a:rPr>
              <a:t>tahiyyât</a:t>
            </a:r>
            <a:r>
              <a:rPr lang="tr-TR" sz="2000" dirty="0" smtClean="0">
                <a:solidFill>
                  <a:srgbClr val="002060"/>
                </a:solidFill>
              </a:rPr>
              <a:t> ve </a:t>
            </a:r>
            <a:r>
              <a:rPr lang="tr-TR" sz="2000" dirty="0" err="1" smtClean="0">
                <a:solidFill>
                  <a:srgbClr val="002060"/>
                </a:solidFill>
              </a:rPr>
              <a:t>salli</a:t>
            </a:r>
            <a:r>
              <a:rPr lang="tr-TR" sz="2000" dirty="0" smtClean="0">
                <a:solidFill>
                  <a:srgbClr val="002060"/>
                </a:solidFill>
              </a:rPr>
              <a:t> </a:t>
            </a:r>
            <a:r>
              <a:rPr lang="tr-TR" sz="2000" dirty="0" err="1" smtClean="0">
                <a:solidFill>
                  <a:srgbClr val="002060"/>
                </a:solidFill>
              </a:rPr>
              <a:t>barik</a:t>
            </a:r>
            <a:r>
              <a:rPr lang="tr-TR" sz="2000" dirty="0" smtClean="0">
                <a:solidFill>
                  <a:srgbClr val="002060"/>
                </a:solidFill>
              </a:rPr>
              <a:t> okunur, sonra selâm verilir.</a:t>
            </a:r>
            <a:endParaRPr lang="tr-TR" sz="2000" dirty="0">
              <a:solidFill>
                <a:srgbClr val="002060"/>
              </a:solidFill>
            </a:endParaRPr>
          </a:p>
        </p:txBody>
      </p:sp>
      <p:sp>
        <p:nvSpPr>
          <p:cNvPr id="5" name="4 Dikdörtgen"/>
          <p:cNvSpPr/>
          <p:nvPr/>
        </p:nvSpPr>
        <p:spPr>
          <a:xfrm>
            <a:off x="0" y="0"/>
            <a:ext cx="9144000" cy="1196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tr-TR" sz="4400" b="1" dirty="0">
                <a:solidFill>
                  <a:schemeClr val="tx1"/>
                </a:solidFill>
                <a:latin typeface="Times New Roman" pitchFamily="18" charset="0"/>
                <a:cs typeface="Times New Roman" pitchFamily="18" charset="0"/>
              </a:rPr>
              <a:t>BAYRAM NAMAZININ KILINIŞI</a:t>
            </a:r>
          </a:p>
        </p:txBody>
      </p:sp>
    </p:spTree>
    <p:extLst>
      <p:ext uri="{BB962C8B-B14F-4D97-AF65-F5344CB8AC3E}">
        <p14:creationId xmlns:p14="http://schemas.microsoft.com/office/powerpoint/2010/main" val="309275839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Dikdörtgen"/>
          <p:cNvSpPr/>
          <p:nvPr/>
        </p:nvSpPr>
        <p:spPr>
          <a:xfrm>
            <a:off x="0" y="0"/>
            <a:ext cx="9144000" cy="1196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6000" b="1" dirty="0" smtClean="0">
                <a:solidFill>
                  <a:schemeClr val="tx1"/>
                </a:solidFill>
              </a:rPr>
              <a:t>BAYRAM O BAYRAM OLA </a:t>
            </a:r>
            <a:endParaRPr lang="tr-TR" sz="6000" b="1" dirty="0">
              <a:solidFill>
                <a:schemeClr val="tx1"/>
              </a:solidFill>
            </a:endParaRPr>
          </a:p>
        </p:txBody>
      </p:sp>
      <p:sp>
        <p:nvSpPr>
          <p:cNvPr id="4" name="11 Çapraz Köşesi Kesik Dikdörtgen"/>
          <p:cNvSpPr/>
          <p:nvPr/>
        </p:nvSpPr>
        <p:spPr>
          <a:xfrm>
            <a:off x="1" y="1196752"/>
            <a:ext cx="9144000" cy="5472608"/>
          </a:xfrm>
          <a:prstGeom prst="snip2DiagRect">
            <a:avLst>
              <a:gd name="adj1" fmla="val 0"/>
              <a:gd name="adj2" fmla="val 535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400" dirty="0">
                <a:solidFill>
                  <a:schemeClr val="tx1"/>
                </a:solidFill>
              </a:rPr>
              <a:t>Vaazımızı </a:t>
            </a:r>
            <a:r>
              <a:rPr lang="tr-TR" sz="2400" dirty="0" err="1">
                <a:solidFill>
                  <a:schemeClr val="tx1"/>
                </a:solidFill>
              </a:rPr>
              <a:t>Alvar’lı</a:t>
            </a:r>
            <a:r>
              <a:rPr lang="tr-TR" sz="2400" dirty="0">
                <a:solidFill>
                  <a:schemeClr val="tx1"/>
                </a:solidFill>
              </a:rPr>
              <a:t> Muhammet Lütfi Efe hazretin bayramın nasıl bir bayram olması gerekliliğini ifade ettiği mısralarıyla sonlandırıyorum.</a:t>
            </a:r>
          </a:p>
          <a:p>
            <a:pPr algn="ctr"/>
            <a:r>
              <a:rPr lang="tr-TR" sz="3600" b="1" dirty="0">
                <a:solidFill>
                  <a:schemeClr val="tx1"/>
                </a:solidFill>
              </a:rPr>
              <a:t>Can Bula Cananını </a:t>
            </a:r>
            <a:endParaRPr lang="tr-TR" sz="3600" b="1" dirty="0" smtClean="0">
              <a:solidFill>
                <a:schemeClr val="tx1"/>
              </a:solidFill>
            </a:endParaRPr>
          </a:p>
          <a:p>
            <a:pPr algn="ctr"/>
            <a:r>
              <a:rPr lang="tr-TR" sz="3200" b="1" dirty="0" smtClean="0">
                <a:solidFill>
                  <a:schemeClr val="tx1"/>
                </a:solidFill>
              </a:rPr>
              <a:t>Bayram </a:t>
            </a:r>
            <a:r>
              <a:rPr lang="tr-TR" sz="3200" b="1" dirty="0">
                <a:solidFill>
                  <a:schemeClr val="tx1"/>
                </a:solidFill>
              </a:rPr>
              <a:t>O Bayram Ola </a:t>
            </a:r>
            <a:endParaRPr lang="tr-TR" sz="3200" b="1" dirty="0" smtClean="0">
              <a:solidFill>
                <a:schemeClr val="tx1"/>
              </a:solidFill>
            </a:endParaRPr>
          </a:p>
          <a:p>
            <a:pPr algn="ctr"/>
            <a:r>
              <a:rPr lang="tr-TR" sz="3200" b="1" dirty="0" smtClean="0">
                <a:solidFill>
                  <a:schemeClr val="tx1"/>
                </a:solidFill>
              </a:rPr>
              <a:t>Kul </a:t>
            </a:r>
            <a:r>
              <a:rPr lang="tr-TR" sz="3200" b="1" dirty="0">
                <a:solidFill>
                  <a:schemeClr val="tx1"/>
                </a:solidFill>
              </a:rPr>
              <a:t>Bula Sultanını </a:t>
            </a:r>
            <a:endParaRPr lang="tr-TR" sz="3200" b="1" dirty="0" smtClean="0">
              <a:solidFill>
                <a:schemeClr val="tx1"/>
              </a:solidFill>
            </a:endParaRPr>
          </a:p>
          <a:p>
            <a:pPr algn="ctr"/>
            <a:r>
              <a:rPr lang="tr-TR" sz="3200" b="1" dirty="0" smtClean="0">
                <a:solidFill>
                  <a:schemeClr val="tx1"/>
                </a:solidFill>
              </a:rPr>
              <a:t>Bayram </a:t>
            </a:r>
            <a:r>
              <a:rPr lang="tr-TR" sz="3200" b="1" dirty="0">
                <a:solidFill>
                  <a:schemeClr val="tx1"/>
                </a:solidFill>
              </a:rPr>
              <a:t>O Bayram Ola</a:t>
            </a:r>
          </a:p>
          <a:p>
            <a:pPr algn="ctr"/>
            <a:r>
              <a:rPr lang="tr-TR" sz="3200" b="1" dirty="0" err="1">
                <a:solidFill>
                  <a:schemeClr val="tx1"/>
                </a:solidFill>
              </a:rPr>
              <a:t>Hüzn</a:t>
            </a:r>
            <a:r>
              <a:rPr lang="tr-TR" sz="3200" b="1" dirty="0">
                <a:solidFill>
                  <a:schemeClr val="tx1"/>
                </a:solidFill>
              </a:rPr>
              <a:t>-ü Keder Def Ola </a:t>
            </a:r>
            <a:endParaRPr lang="tr-TR" sz="3200" b="1" dirty="0" smtClean="0">
              <a:solidFill>
                <a:schemeClr val="tx1"/>
              </a:solidFill>
            </a:endParaRPr>
          </a:p>
          <a:p>
            <a:pPr algn="ctr"/>
            <a:r>
              <a:rPr lang="tr-TR" sz="3200" b="1" dirty="0" smtClean="0">
                <a:solidFill>
                  <a:schemeClr val="tx1"/>
                </a:solidFill>
              </a:rPr>
              <a:t>Dilde </a:t>
            </a:r>
            <a:r>
              <a:rPr lang="tr-TR" sz="3200" b="1" dirty="0">
                <a:solidFill>
                  <a:schemeClr val="tx1"/>
                </a:solidFill>
              </a:rPr>
              <a:t>Hicap </a:t>
            </a:r>
            <a:r>
              <a:rPr lang="tr-TR" sz="3200" b="1" dirty="0" err="1">
                <a:solidFill>
                  <a:schemeClr val="tx1"/>
                </a:solidFill>
              </a:rPr>
              <a:t>Ref</a:t>
            </a:r>
            <a:r>
              <a:rPr lang="tr-TR" sz="3200" b="1" dirty="0">
                <a:solidFill>
                  <a:schemeClr val="tx1"/>
                </a:solidFill>
              </a:rPr>
              <a:t> Ola </a:t>
            </a:r>
            <a:endParaRPr lang="tr-TR" sz="3200" b="1" dirty="0" smtClean="0">
              <a:solidFill>
                <a:schemeClr val="tx1"/>
              </a:solidFill>
            </a:endParaRPr>
          </a:p>
          <a:p>
            <a:pPr algn="ctr"/>
            <a:r>
              <a:rPr lang="tr-TR" sz="3200" b="1" dirty="0" smtClean="0">
                <a:solidFill>
                  <a:schemeClr val="tx1"/>
                </a:solidFill>
              </a:rPr>
              <a:t>Cümle </a:t>
            </a:r>
            <a:r>
              <a:rPr lang="tr-TR" sz="3200" b="1" dirty="0">
                <a:solidFill>
                  <a:schemeClr val="tx1"/>
                </a:solidFill>
              </a:rPr>
              <a:t>Günah Af Ola </a:t>
            </a:r>
            <a:endParaRPr lang="tr-TR" sz="3200" b="1" dirty="0" smtClean="0">
              <a:solidFill>
                <a:schemeClr val="tx1"/>
              </a:solidFill>
            </a:endParaRPr>
          </a:p>
          <a:p>
            <a:pPr algn="ctr"/>
            <a:r>
              <a:rPr lang="tr-TR" sz="3200" b="1" dirty="0" smtClean="0">
                <a:solidFill>
                  <a:schemeClr val="tx1"/>
                </a:solidFill>
              </a:rPr>
              <a:t>Bayram </a:t>
            </a:r>
            <a:r>
              <a:rPr lang="tr-TR" sz="3200" b="1" dirty="0">
                <a:solidFill>
                  <a:schemeClr val="tx1"/>
                </a:solidFill>
              </a:rPr>
              <a:t>O Bayram Ola</a:t>
            </a:r>
            <a:endParaRPr lang="tr-TR" sz="3200" b="1" dirty="0" smtClean="0">
              <a:solidFill>
                <a:schemeClr val="tx1"/>
              </a:solidFill>
            </a:endParaRPr>
          </a:p>
        </p:txBody>
      </p:sp>
    </p:spTree>
    <p:extLst>
      <p:ext uri="{BB962C8B-B14F-4D97-AF65-F5344CB8AC3E}">
        <p14:creationId xmlns:p14="http://schemas.microsoft.com/office/powerpoint/2010/main" val="2317867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Yuvarlatılmış Çapraz Köşeli Dikdörtgen"/>
          <p:cNvSpPr/>
          <p:nvPr/>
        </p:nvSpPr>
        <p:spPr>
          <a:xfrm>
            <a:off x="0" y="1052736"/>
            <a:ext cx="9144000" cy="5805264"/>
          </a:xfrm>
          <a:prstGeom prst="round2DiagRect">
            <a:avLst>
              <a:gd name="adj1" fmla="val 0"/>
              <a:gd name="adj2" fmla="val 0"/>
            </a:avLst>
          </a:prstGeom>
          <a:solidFill>
            <a:schemeClr val="accent6">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tr-TR" sz="2800" dirty="0">
                <a:solidFill>
                  <a:schemeClr val="tx1"/>
                </a:solidFill>
              </a:rPr>
              <a:t>Ramazan bayramı, bir ay boyunca Allah için tutulan orucun, kılınan namazların, yapılan hayır ve </a:t>
            </a:r>
            <a:r>
              <a:rPr lang="tr-TR" sz="2800" dirty="0" err="1">
                <a:solidFill>
                  <a:schemeClr val="tx1"/>
                </a:solidFill>
              </a:rPr>
              <a:t>hasenatların</a:t>
            </a:r>
            <a:r>
              <a:rPr lang="tr-TR" sz="2800" dirty="0">
                <a:solidFill>
                  <a:schemeClr val="tx1"/>
                </a:solidFill>
              </a:rPr>
              <a:t> arkasından verilen bir </a:t>
            </a:r>
            <a:r>
              <a:rPr lang="tr-TR" sz="3200" dirty="0">
                <a:solidFill>
                  <a:srgbClr val="FF0000"/>
                </a:solidFill>
              </a:rPr>
              <a:t>“</a:t>
            </a:r>
            <a:r>
              <a:rPr lang="tr-TR" sz="3200" b="1" dirty="0">
                <a:solidFill>
                  <a:srgbClr val="FF0000"/>
                </a:solidFill>
              </a:rPr>
              <a:t>genel iftar ziyafeti</a:t>
            </a:r>
            <a:r>
              <a:rPr lang="tr-TR" sz="3200" dirty="0">
                <a:solidFill>
                  <a:srgbClr val="FF0000"/>
                </a:solidFill>
              </a:rPr>
              <a:t>” </a:t>
            </a:r>
            <a:r>
              <a:rPr lang="tr-TR" sz="2800" dirty="0">
                <a:solidFill>
                  <a:schemeClr val="tx1"/>
                </a:solidFill>
              </a:rPr>
              <a:t>hükmündedir ve bu anlamından dolayı ona “</a:t>
            </a:r>
            <a:r>
              <a:rPr lang="tr-TR" sz="2800" dirty="0" err="1">
                <a:solidFill>
                  <a:schemeClr val="tx1"/>
                </a:solidFill>
              </a:rPr>
              <a:t>fıtır</a:t>
            </a:r>
            <a:r>
              <a:rPr lang="tr-TR" sz="2800" dirty="0">
                <a:solidFill>
                  <a:schemeClr val="tx1"/>
                </a:solidFill>
              </a:rPr>
              <a:t> bayramı (iftar bayramı)” denilmiştir.</a:t>
            </a:r>
          </a:p>
          <a:p>
            <a:pPr algn="just"/>
            <a:r>
              <a:rPr lang="tr-TR" sz="3200" b="1" dirty="0" smtClean="0">
                <a:solidFill>
                  <a:srgbClr val="FF0000"/>
                </a:solidFill>
              </a:rPr>
              <a:t>Ramazandan </a:t>
            </a:r>
            <a:r>
              <a:rPr lang="tr-TR" sz="3200" b="1" dirty="0">
                <a:solidFill>
                  <a:srgbClr val="FF0000"/>
                </a:solidFill>
              </a:rPr>
              <a:t>nasiplenemeyen insanların bayramı </a:t>
            </a:r>
            <a:r>
              <a:rPr lang="tr-TR" sz="3200" b="1" u="sng" dirty="0">
                <a:solidFill>
                  <a:srgbClr val="FF0000"/>
                </a:solidFill>
              </a:rPr>
              <a:t>sadece şeker yemekten </a:t>
            </a:r>
            <a:r>
              <a:rPr lang="tr-TR" sz="3200" b="1" dirty="0">
                <a:solidFill>
                  <a:srgbClr val="FF0000"/>
                </a:solidFill>
              </a:rPr>
              <a:t>ve kuru bir tebrikten ibarettir.</a:t>
            </a:r>
            <a:endParaRPr lang="tr-TR" sz="3200" dirty="0">
              <a:solidFill>
                <a:srgbClr val="FF0000"/>
              </a:solidFill>
              <a:effectLst>
                <a:outerShdw blurRad="38100" dist="38100" dir="2700000" algn="tl">
                  <a:srgbClr val="000000">
                    <a:alpha val="43137"/>
                  </a:srgbClr>
                </a:outerShdw>
              </a:effectLst>
            </a:endParaRPr>
          </a:p>
        </p:txBody>
      </p:sp>
      <p:sp>
        <p:nvSpPr>
          <p:cNvPr id="3" name="4 Dikdörtgen"/>
          <p:cNvSpPr/>
          <p:nvPr/>
        </p:nvSpPr>
        <p:spPr>
          <a:xfrm>
            <a:off x="0" y="0"/>
            <a:ext cx="9144000" cy="1052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500" b="1" dirty="0" smtClean="0">
                <a:solidFill>
                  <a:schemeClr val="tx1"/>
                </a:solidFill>
                <a:effectLst>
                  <a:outerShdw blurRad="38100" dist="38100" dir="2700000" algn="tl">
                    <a:srgbClr val="000000">
                      <a:alpha val="43137"/>
                    </a:srgbClr>
                  </a:outerShdw>
                </a:effectLst>
              </a:rPr>
              <a:t>BAYRAM</a:t>
            </a:r>
            <a:endParaRPr lang="tr-TR" sz="115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33849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Yuvarlatılmış Çapraz Köşeli Dikdörtgen"/>
          <p:cNvSpPr/>
          <p:nvPr/>
        </p:nvSpPr>
        <p:spPr>
          <a:xfrm>
            <a:off x="0" y="1052736"/>
            <a:ext cx="9144000" cy="5805264"/>
          </a:xfrm>
          <a:prstGeom prst="round2DiagRect">
            <a:avLst>
              <a:gd name="adj1" fmla="val 0"/>
              <a:gd name="adj2" fmla="val 0"/>
            </a:avLst>
          </a:prstGeom>
          <a:solidFill>
            <a:schemeClr val="accent6">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tr-TR" sz="2400" dirty="0" smtClean="0">
                <a:solidFill>
                  <a:schemeClr val="tx1"/>
                </a:solidFill>
              </a:rPr>
              <a:t>Büyüklerden </a:t>
            </a:r>
            <a:r>
              <a:rPr lang="tr-TR" sz="2400" dirty="0">
                <a:solidFill>
                  <a:schemeClr val="tx1"/>
                </a:solidFill>
              </a:rPr>
              <a:t>biri yatsı namazından sonra caminin avlusuna çıkıp herkese elini uzatarak: </a:t>
            </a:r>
            <a:endParaRPr lang="tr-TR" sz="2400" dirty="0" smtClean="0">
              <a:solidFill>
                <a:schemeClr val="tx1"/>
              </a:solidFill>
            </a:endParaRPr>
          </a:p>
          <a:p>
            <a:r>
              <a:rPr lang="tr-TR" sz="4000" b="1" u="sng" dirty="0" smtClean="0">
                <a:solidFill>
                  <a:srgbClr val="FF0000"/>
                </a:solidFill>
              </a:rPr>
              <a:t>“</a:t>
            </a:r>
            <a:r>
              <a:rPr lang="tr-TR" sz="4000" b="1" u="sng" dirty="0">
                <a:solidFill>
                  <a:srgbClr val="FF0000"/>
                </a:solidFill>
              </a:rPr>
              <a:t>Bayramım mübarek olsun”,</a:t>
            </a:r>
            <a:r>
              <a:rPr lang="tr-TR" sz="2400" dirty="0">
                <a:solidFill>
                  <a:schemeClr val="tx1"/>
                </a:solidFill>
              </a:rPr>
              <a:t> diye tokalaşıyormuş.</a:t>
            </a:r>
          </a:p>
          <a:p>
            <a:r>
              <a:rPr lang="tr-TR" sz="2400" dirty="0">
                <a:solidFill>
                  <a:schemeClr val="tx1"/>
                </a:solidFill>
              </a:rPr>
              <a:t>Kendisini ikaz etmişler: “Efendi” demişler, </a:t>
            </a:r>
            <a:r>
              <a:rPr lang="tr-TR" sz="3200" b="1" dirty="0">
                <a:solidFill>
                  <a:srgbClr val="FF0000"/>
                </a:solidFill>
              </a:rPr>
              <a:t>“eski bayram geçti, yenisi de daha gelmedi, bekle de gelince bayramlaş!” </a:t>
            </a:r>
            <a:endParaRPr lang="tr-TR" sz="3200" b="1" dirty="0" smtClean="0">
              <a:solidFill>
                <a:srgbClr val="FF0000"/>
              </a:solidFill>
            </a:endParaRPr>
          </a:p>
          <a:p>
            <a:r>
              <a:rPr lang="tr-TR" sz="2400" dirty="0" smtClean="0">
                <a:solidFill>
                  <a:schemeClr val="tx1"/>
                </a:solidFill>
              </a:rPr>
              <a:t>Cevaba </a:t>
            </a:r>
            <a:r>
              <a:rPr lang="tr-TR" sz="2400" dirty="0">
                <a:solidFill>
                  <a:schemeClr val="tx1"/>
                </a:solidFill>
              </a:rPr>
              <a:t>dikkat edin! “Hayır”, der büyük zat. </a:t>
            </a:r>
            <a:endParaRPr lang="tr-TR" sz="2400" dirty="0" smtClean="0">
              <a:solidFill>
                <a:schemeClr val="tx1"/>
              </a:solidFill>
            </a:endParaRPr>
          </a:p>
          <a:p>
            <a:pPr algn="just"/>
            <a:r>
              <a:rPr lang="tr-TR" sz="3600" b="1" dirty="0" smtClean="0">
                <a:solidFill>
                  <a:srgbClr val="FF0000"/>
                </a:solidFill>
              </a:rPr>
              <a:t>“</a:t>
            </a:r>
            <a:r>
              <a:rPr lang="tr-TR" sz="3600" b="1" dirty="0">
                <a:solidFill>
                  <a:srgbClr val="FF0000"/>
                </a:solidFill>
              </a:rPr>
              <a:t>Benim bayramım bugün. </a:t>
            </a:r>
            <a:r>
              <a:rPr lang="tr-TR" sz="3600" b="1" dirty="0" smtClean="0">
                <a:solidFill>
                  <a:srgbClr val="FF0000"/>
                </a:solidFill>
              </a:rPr>
              <a:t>Çünkü, </a:t>
            </a:r>
            <a:r>
              <a:rPr lang="tr-TR" sz="3600" b="1" dirty="0">
                <a:solidFill>
                  <a:srgbClr val="FF0000"/>
                </a:solidFill>
              </a:rPr>
              <a:t>bugün ben günah </a:t>
            </a:r>
            <a:r>
              <a:rPr lang="tr-TR" sz="3600" b="1" dirty="0" smtClean="0">
                <a:solidFill>
                  <a:srgbClr val="FF0000"/>
                </a:solidFill>
              </a:rPr>
              <a:t>işlemedim. </a:t>
            </a:r>
            <a:r>
              <a:rPr lang="tr-TR" sz="3600" b="1" dirty="0">
                <a:solidFill>
                  <a:srgbClr val="FF0000"/>
                </a:solidFill>
              </a:rPr>
              <a:t>Günaha maruz kalmadığım gün benim bayram günümdür!”</a:t>
            </a:r>
            <a:endParaRPr lang="tr-TR" sz="4400" b="1" dirty="0">
              <a:solidFill>
                <a:srgbClr val="FF0000"/>
              </a:solidFill>
              <a:effectLst>
                <a:outerShdw blurRad="38100" dist="38100" dir="2700000" algn="tl">
                  <a:srgbClr val="000000">
                    <a:alpha val="43137"/>
                  </a:srgbClr>
                </a:outerShdw>
              </a:effectLst>
            </a:endParaRPr>
          </a:p>
        </p:txBody>
      </p:sp>
      <p:sp>
        <p:nvSpPr>
          <p:cNvPr id="3" name="4 Dikdörtgen"/>
          <p:cNvSpPr/>
          <p:nvPr/>
        </p:nvSpPr>
        <p:spPr>
          <a:xfrm>
            <a:off x="0" y="0"/>
            <a:ext cx="9144000" cy="1052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4000" b="1" dirty="0">
                <a:solidFill>
                  <a:schemeClr val="tx1"/>
                </a:solidFill>
              </a:rPr>
              <a:t>GÜNAHSIZ GEÇEN HER GÜN BAYRAMDIR</a:t>
            </a:r>
          </a:p>
        </p:txBody>
      </p:sp>
    </p:spTree>
    <p:extLst>
      <p:ext uri="{BB962C8B-B14F-4D97-AF65-F5344CB8AC3E}">
        <p14:creationId xmlns:p14="http://schemas.microsoft.com/office/powerpoint/2010/main" val="8653544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2163</TotalTime>
  <Words>4978</Words>
  <Application>Microsoft Office PowerPoint</Application>
  <PresentationFormat>Ekran Gösterisi (4:3)</PresentationFormat>
  <Paragraphs>617</Paragraphs>
  <Slides>75</Slides>
  <Notes>27</Notes>
  <HiddenSlides>0</HiddenSlides>
  <MMClips>0</MMClips>
  <ScaleCrop>false</ScaleCrop>
  <HeadingPairs>
    <vt:vector size="8" baseType="variant">
      <vt:variant>
        <vt:lpstr>Kullanılan Yazı Tipleri</vt:lpstr>
      </vt:variant>
      <vt:variant>
        <vt:i4>11</vt:i4>
      </vt:variant>
      <vt:variant>
        <vt:lpstr>Tema</vt:lpstr>
      </vt:variant>
      <vt:variant>
        <vt:i4>1</vt:i4>
      </vt:variant>
      <vt:variant>
        <vt:lpstr>Eklenmiş OLE Hizmet Programları</vt:lpstr>
      </vt:variant>
      <vt:variant>
        <vt:i4>1</vt:i4>
      </vt:variant>
      <vt:variant>
        <vt:lpstr>Slayt Başlıkları</vt:lpstr>
      </vt:variant>
      <vt:variant>
        <vt:i4>75</vt:i4>
      </vt:variant>
    </vt:vector>
  </HeadingPairs>
  <TitlesOfParts>
    <vt:vector size="88" baseType="lpstr">
      <vt:lpstr>Arial</vt:lpstr>
      <vt:lpstr>Arial Black</vt:lpstr>
      <vt:lpstr>Brush Script MT</vt:lpstr>
      <vt:lpstr>Calibri</vt:lpstr>
      <vt:lpstr>Emine</vt:lpstr>
      <vt:lpstr>Gigi</vt:lpstr>
      <vt:lpstr>HASENAT</vt:lpstr>
      <vt:lpstr>HASENAT4</vt:lpstr>
      <vt:lpstr>Times New Roman</vt:lpstr>
      <vt:lpstr>Vivaldi</vt:lpstr>
      <vt:lpstr>Wingdings</vt:lpstr>
      <vt:lpstr>Ofis Teması</vt:lpstr>
      <vt:lpstr>Bit Eşlem Resmi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YUSUFCUK</dc:creator>
  <cp:lastModifiedBy>Office 2013</cp:lastModifiedBy>
  <cp:revision>511</cp:revision>
  <cp:lastPrinted>2018-05-07T08:17:24Z</cp:lastPrinted>
  <dcterms:created xsi:type="dcterms:W3CDTF">2011-07-27T08:58:36Z</dcterms:created>
  <dcterms:modified xsi:type="dcterms:W3CDTF">2019-06-03T13:32:31Z</dcterms:modified>
</cp:coreProperties>
</file>