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94" r:id="rId2"/>
    <p:sldId id="260" r:id="rId3"/>
    <p:sldId id="371" r:id="rId4"/>
    <p:sldId id="400" r:id="rId5"/>
    <p:sldId id="402" r:id="rId6"/>
    <p:sldId id="401" r:id="rId7"/>
    <p:sldId id="408" r:id="rId8"/>
    <p:sldId id="380" r:id="rId9"/>
    <p:sldId id="376" r:id="rId10"/>
    <p:sldId id="424" r:id="rId11"/>
    <p:sldId id="407" r:id="rId12"/>
    <p:sldId id="422" r:id="rId13"/>
    <p:sldId id="423" r:id="rId14"/>
    <p:sldId id="416" r:id="rId15"/>
    <p:sldId id="417" r:id="rId16"/>
    <p:sldId id="418" r:id="rId17"/>
    <p:sldId id="419" r:id="rId18"/>
    <p:sldId id="420" r:id="rId19"/>
    <p:sldId id="421" r:id="rId20"/>
    <p:sldId id="409" r:id="rId21"/>
    <p:sldId id="405" r:id="rId22"/>
    <p:sldId id="406" r:id="rId23"/>
    <p:sldId id="309" r:id="rId24"/>
    <p:sldId id="263" r:id="rId25"/>
    <p:sldId id="259" r:id="rId26"/>
    <p:sldId id="312" r:id="rId27"/>
    <p:sldId id="317" r:id="rId28"/>
    <p:sldId id="265" r:id="rId29"/>
    <p:sldId id="384" r:id="rId30"/>
    <p:sldId id="316" r:id="rId31"/>
    <p:sldId id="330" r:id="rId32"/>
    <p:sldId id="332" r:id="rId33"/>
    <p:sldId id="397" r:id="rId34"/>
    <p:sldId id="311" r:id="rId35"/>
    <p:sldId id="269" r:id="rId36"/>
    <p:sldId id="329" r:id="rId37"/>
    <p:sldId id="270" r:id="rId38"/>
    <p:sldId id="390" r:id="rId39"/>
    <p:sldId id="403" r:id="rId40"/>
    <p:sldId id="383" r:id="rId41"/>
    <p:sldId id="322" r:id="rId42"/>
    <p:sldId id="272" r:id="rId43"/>
    <p:sldId id="273" r:id="rId44"/>
    <p:sldId id="351" r:id="rId45"/>
    <p:sldId id="275" r:id="rId46"/>
    <p:sldId id="352" r:id="rId47"/>
    <p:sldId id="354" r:id="rId48"/>
    <p:sldId id="334" r:id="rId49"/>
    <p:sldId id="281" r:id="rId50"/>
    <p:sldId id="319" r:id="rId51"/>
    <p:sldId id="327" r:id="rId52"/>
    <p:sldId id="340" r:id="rId53"/>
    <p:sldId id="339" r:id="rId54"/>
    <p:sldId id="276" r:id="rId55"/>
    <p:sldId id="410" r:id="rId56"/>
    <p:sldId id="411" r:id="rId57"/>
    <p:sldId id="412" r:id="rId58"/>
    <p:sldId id="413" r:id="rId59"/>
    <p:sldId id="414"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0" autoAdjust="0"/>
    <p:restoredTop sz="87831" autoAdjust="0"/>
  </p:normalViewPr>
  <p:slideViewPr>
    <p:cSldViewPr>
      <p:cViewPr varScale="1">
        <p:scale>
          <a:sx n="61" d="100"/>
          <a:sy n="61" d="100"/>
        </p:scale>
        <p:origin x="63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0AF3B-94BC-49EC-BAB4-CF496CE154FB}" type="datetimeFigureOut">
              <a:rPr lang="tr-TR" smtClean="0"/>
              <a:t>29.3.2019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F92DE-D60F-49BE-8DEE-6D91164E5448}" type="slidenum">
              <a:rPr lang="tr-TR" smtClean="0"/>
              <a:t>‹#›</a:t>
            </a:fld>
            <a:endParaRPr lang="tr-TR"/>
          </a:p>
        </p:txBody>
      </p:sp>
    </p:spTree>
    <p:extLst>
      <p:ext uri="{BB962C8B-B14F-4D97-AF65-F5344CB8AC3E}">
        <p14:creationId xmlns:p14="http://schemas.microsoft.com/office/powerpoint/2010/main" val="216201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smtClean="0"/>
              <a:t>KUDÜSE VERİLEN İSİMLER</a:t>
            </a:r>
          </a:p>
          <a:p>
            <a:pPr algn="just"/>
            <a:r>
              <a:rPr lang="tr-TR" dirty="0" smtClean="0"/>
              <a:t>SALEM </a:t>
            </a:r>
          </a:p>
          <a:p>
            <a:pPr algn="just"/>
            <a:r>
              <a:rPr lang="tr-TR" dirty="0" smtClean="0"/>
              <a:t>YARUŞALİM </a:t>
            </a:r>
          </a:p>
          <a:p>
            <a:pPr algn="just"/>
            <a:r>
              <a:rPr lang="tr-TR" dirty="0" smtClean="0"/>
              <a:t>URSELAM </a:t>
            </a:r>
          </a:p>
          <a:p>
            <a:pPr algn="just"/>
            <a:r>
              <a:rPr lang="tr-TR" dirty="0" smtClean="0"/>
              <a:t>YEBUS </a:t>
            </a:r>
          </a:p>
          <a:p>
            <a:pPr algn="just"/>
            <a:r>
              <a:rPr lang="tr-TR" dirty="0" smtClean="0"/>
              <a:t>BEYTÜ’L-MAKDİS </a:t>
            </a:r>
          </a:p>
          <a:p>
            <a:pPr algn="just"/>
            <a:r>
              <a:rPr lang="tr-TR" dirty="0" smtClean="0"/>
              <a:t>DARU’S-SELAM</a:t>
            </a:r>
          </a:p>
          <a:p>
            <a:pPr algn="just"/>
            <a:r>
              <a:rPr lang="tr-TR" dirty="0" smtClean="0"/>
              <a:t>EL-KUDS </a:t>
            </a:r>
          </a:p>
          <a:p>
            <a:pPr algn="just"/>
            <a:r>
              <a:rPr lang="tr-TR" dirty="0" smtClean="0"/>
              <a:t>KUDS-Ü </a:t>
            </a:r>
            <a:r>
              <a:rPr lang="tr-TR" dirty="0" err="1" smtClean="0"/>
              <a:t>ŞERîF</a:t>
            </a:r>
            <a:endParaRPr lang="tr-TR" sz="1200" dirty="0" smtClean="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9E2F92DE-D60F-49BE-8DEE-6D91164E5448}" type="slidenum">
              <a:rPr lang="tr-TR" smtClean="0"/>
              <a:t>4</a:t>
            </a:fld>
            <a:endParaRPr lang="tr-TR"/>
          </a:p>
        </p:txBody>
      </p:sp>
    </p:spTree>
    <p:extLst>
      <p:ext uri="{BB962C8B-B14F-4D97-AF65-F5344CB8AC3E}">
        <p14:creationId xmlns:p14="http://schemas.microsoft.com/office/powerpoint/2010/main" val="384326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ar-AE" sz="1600" dirty="0" smtClean="0">
                <a:solidFill>
                  <a:schemeClr val="tx1"/>
                </a:solidFill>
                <a:latin typeface="HASENAT" panose="01000600020000020003" pitchFamily="2" charset="-78"/>
                <a:cs typeface="HASENAT" panose="01000600020000020003" pitchFamily="2" charset="-78"/>
              </a:rPr>
              <a:t>وَأَنَا بِمَكَّةَ، فَنَزَلَ جِبْرِيلُ فَفَرَجَ صَدْرِي، ثُمَّ غَسَلَهُ بِمَاءِ زَمْزَمَ، ثُمَّ جَاءَ بِطَسْتٍ مِنْ ذَهَبٍ مُمْتَلِئٍ حِكْمَةً وَإِيمَانًا، فَأَفْرَغَهُ فِي صَدْرِي ثُمَّ أَطْبَقَهُ، ثُمَّ أَخَذَ بِيَدِي فَعَرَجَ بِي إِلَى السَّمَاءِ الدُّنْيَا، </a:t>
            </a:r>
            <a:endParaRPr lang="tr-TR" sz="1600" dirty="0" smtClean="0">
              <a:solidFill>
                <a:schemeClr val="tx1"/>
              </a:solidFill>
              <a:latin typeface="HASENAT" panose="01000600020000020003" pitchFamily="2" charset="-78"/>
              <a:cs typeface="HASENAT" panose="01000600020000020003" pitchFamily="2" charset="-78"/>
            </a:endParaRPr>
          </a:p>
          <a:p>
            <a:pPr algn="just"/>
            <a:r>
              <a:rPr lang="tr-TR" sz="1200" dirty="0" smtClean="0">
                <a:solidFill>
                  <a:schemeClr val="tx1"/>
                </a:solidFill>
                <a:latin typeface="Times New Roman" panose="02020603050405020304" pitchFamily="18" charset="0"/>
                <a:cs typeface="Times New Roman" panose="02020603050405020304" pitchFamily="18" charset="0"/>
              </a:rPr>
              <a:t>"</a:t>
            </a:r>
            <a:r>
              <a:rPr lang="tr-TR" sz="1200" dirty="0" smtClean="0">
                <a:solidFill>
                  <a:srgbClr val="002060"/>
                </a:solidFill>
                <a:latin typeface="Times New Roman" panose="02020603050405020304" pitchFamily="18" charset="0"/>
                <a:cs typeface="Times New Roman" panose="02020603050405020304" pitchFamily="18" charset="0"/>
              </a:rPr>
              <a:t>Ben Mekke’de </a:t>
            </a:r>
            <a:r>
              <a:rPr lang="tr-TR" sz="1200" dirty="0" err="1" smtClean="0">
                <a:solidFill>
                  <a:srgbClr val="002060"/>
                </a:solidFill>
                <a:latin typeface="Times New Roman" panose="02020603050405020304" pitchFamily="18" charset="0"/>
                <a:cs typeface="Times New Roman" panose="02020603050405020304" pitchFamily="18" charset="0"/>
              </a:rPr>
              <a:t>Ka'be'nin</a:t>
            </a:r>
            <a:r>
              <a:rPr lang="tr-TR" sz="1200" dirty="0" smtClean="0">
                <a:solidFill>
                  <a:srgbClr val="002060"/>
                </a:solidFill>
                <a:latin typeface="Times New Roman" panose="02020603050405020304" pitchFamily="18" charset="0"/>
                <a:cs typeface="Times New Roman" panose="02020603050405020304" pitchFamily="18" charset="0"/>
              </a:rPr>
              <a:t> avlusundaydım. </a:t>
            </a:r>
            <a:r>
              <a:rPr lang="tr-TR" sz="1200" dirty="0" err="1" smtClean="0">
                <a:solidFill>
                  <a:schemeClr val="tx1"/>
                </a:solidFill>
                <a:latin typeface="Times New Roman" panose="02020603050405020304" pitchFamily="18" charset="0"/>
                <a:cs typeface="Times New Roman" panose="02020603050405020304" pitchFamily="18" charset="0"/>
              </a:rPr>
              <a:t>Cibrail</a:t>
            </a:r>
            <a:r>
              <a:rPr lang="tr-TR" sz="1200" dirty="0" smtClean="0">
                <a:solidFill>
                  <a:schemeClr val="tx1"/>
                </a:solidFill>
                <a:latin typeface="Times New Roman" panose="02020603050405020304" pitchFamily="18" charset="0"/>
                <a:cs typeface="Times New Roman" panose="02020603050405020304" pitchFamily="18" charset="0"/>
              </a:rPr>
              <a:t> bana geldi göğsümü yardı.</a:t>
            </a:r>
            <a:r>
              <a:rPr lang="tr-TR" sz="1200" dirty="0" smtClean="0">
                <a:solidFill>
                  <a:srgbClr val="FF0000"/>
                </a:solidFill>
                <a:latin typeface="Times New Roman" panose="02020603050405020304" pitchFamily="18" charset="0"/>
                <a:cs typeface="Times New Roman" panose="02020603050405020304" pitchFamily="18" charset="0"/>
              </a:rPr>
              <a:t> </a:t>
            </a:r>
            <a:r>
              <a:rPr lang="tr-TR" sz="1200" b="1" dirty="0" smtClean="0">
                <a:solidFill>
                  <a:srgbClr val="002060"/>
                </a:solidFill>
                <a:latin typeface="Times New Roman" panose="02020603050405020304" pitchFamily="18" charset="0"/>
                <a:cs typeface="Times New Roman" panose="02020603050405020304" pitchFamily="18" charset="0"/>
              </a:rPr>
              <a:t>İçerisi iman ve hikmetle dolu olan altından bir </a:t>
            </a:r>
            <a:r>
              <a:rPr lang="tr-TR" sz="1200" b="1" dirty="0" err="1" smtClean="0">
                <a:solidFill>
                  <a:srgbClr val="002060"/>
                </a:solidFill>
                <a:latin typeface="Times New Roman" panose="02020603050405020304" pitchFamily="18" charset="0"/>
                <a:cs typeface="Times New Roman" panose="02020603050405020304" pitchFamily="18" charset="0"/>
              </a:rPr>
              <a:t>kab</a:t>
            </a:r>
            <a:r>
              <a:rPr lang="tr-TR" sz="1200" b="1" dirty="0" smtClean="0">
                <a:solidFill>
                  <a:srgbClr val="002060"/>
                </a:solidFill>
                <a:latin typeface="Times New Roman" panose="02020603050405020304" pitchFamily="18" charset="0"/>
                <a:cs typeface="Times New Roman" panose="02020603050405020304" pitchFamily="18" charset="0"/>
              </a:rPr>
              <a:t> getirildi.</a:t>
            </a:r>
            <a:r>
              <a:rPr lang="tr-TR" sz="1200" b="1" dirty="0" smtClean="0">
                <a:solidFill>
                  <a:srgbClr val="FFFF00"/>
                </a:solidFill>
                <a:latin typeface="Times New Roman" panose="02020603050405020304" pitchFamily="18" charset="0"/>
                <a:cs typeface="Times New Roman" panose="02020603050405020304" pitchFamily="18" charset="0"/>
              </a:rPr>
              <a:t> </a:t>
            </a:r>
            <a:r>
              <a:rPr lang="tr-TR" sz="1200" b="1" dirty="0" smtClean="0">
                <a:solidFill>
                  <a:srgbClr val="FF0000"/>
                </a:solidFill>
                <a:latin typeface="Times New Roman" panose="02020603050405020304" pitchFamily="18" charset="0"/>
                <a:cs typeface="Times New Roman" panose="02020603050405020304" pitchFamily="18" charset="0"/>
              </a:rPr>
              <a:t>Kalbim (çıkarılıp su ve zemzem ile) yıkanıp içerisi İman ve Hikmet ile doldurulup tekrar yerine kondu. </a:t>
            </a:r>
            <a:r>
              <a:rPr lang="tr-TR" sz="1200" b="1" dirty="0" smtClean="0">
                <a:solidFill>
                  <a:srgbClr val="7030A0"/>
                </a:solidFill>
                <a:latin typeface="Times New Roman" panose="02020603050405020304" pitchFamily="18" charset="0"/>
                <a:cs typeface="Times New Roman" panose="02020603050405020304" pitchFamily="18" charset="0"/>
              </a:rPr>
              <a:t>Sonra göğsüm kapatıldı. </a:t>
            </a:r>
            <a:r>
              <a:rPr lang="tr-TR" sz="1200" dirty="0" smtClean="0">
                <a:solidFill>
                  <a:schemeClr val="tx1"/>
                </a:solidFill>
                <a:latin typeface="Times New Roman" panose="02020603050405020304" pitchFamily="18" charset="0"/>
                <a:cs typeface="Times New Roman" panose="02020603050405020304" pitchFamily="18" charset="0"/>
              </a:rPr>
              <a:t>Daha sonra Cebrail elimden tutarak beni dünya semasına çıkardı.» </a:t>
            </a:r>
            <a:r>
              <a:rPr lang="tr-TR" sz="900" dirty="0" smtClean="0">
                <a:solidFill>
                  <a:schemeClr val="tx1"/>
                </a:solidFill>
                <a:latin typeface="Times New Roman" panose="02020603050405020304" pitchFamily="18" charset="0"/>
                <a:cs typeface="Times New Roman" panose="02020603050405020304" pitchFamily="18" charset="0"/>
              </a:rPr>
              <a:t>(Sahih al-</a:t>
            </a:r>
            <a:r>
              <a:rPr lang="tr-TR" sz="900" dirty="0" err="1" smtClean="0">
                <a:solidFill>
                  <a:schemeClr val="tx1"/>
                </a:solidFill>
                <a:latin typeface="Times New Roman" panose="02020603050405020304" pitchFamily="18" charset="0"/>
                <a:cs typeface="Times New Roman" panose="02020603050405020304" pitchFamily="18" charset="0"/>
              </a:rPr>
              <a:t>Bukhari</a:t>
            </a:r>
            <a:r>
              <a:rPr lang="tr-TR" sz="900" dirty="0" smtClean="0">
                <a:solidFill>
                  <a:schemeClr val="tx1"/>
                </a:solidFill>
                <a:latin typeface="Times New Roman" panose="02020603050405020304" pitchFamily="18" charset="0"/>
                <a:cs typeface="Times New Roman" panose="02020603050405020304" pitchFamily="18" charset="0"/>
              </a:rPr>
              <a:t> 349)</a:t>
            </a:r>
          </a:p>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26</a:t>
            </a:fld>
            <a:endParaRPr lang="tr-TR"/>
          </a:p>
        </p:txBody>
      </p:sp>
    </p:spTree>
    <p:extLst>
      <p:ext uri="{BB962C8B-B14F-4D97-AF65-F5344CB8AC3E}">
        <p14:creationId xmlns:p14="http://schemas.microsoft.com/office/powerpoint/2010/main" val="310351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400" b="1" dirty="0" smtClean="0">
                <a:solidFill>
                  <a:srgbClr val="FF0000"/>
                </a:solidFill>
              </a:rPr>
              <a:t>Burak</a:t>
            </a:r>
            <a:r>
              <a:rPr lang="tr-TR" sz="1400" dirty="0" smtClean="0"/>
              <a:t> adlı, -bizce mahiyeti bilinmeyen/ </a:t>
            </a:r>
            <a:r>
              <a:rPr lang="tr-TR" sz="1400" dirty="0" smtClean="0">
                <a:solidFill>
                  <a:schemeClr val="tx1"/>
                </a:solidFill>
              </a:rPr>
              <a:t>Arapça </a:t>
            </a:r>
            <a:r>
              <a:rPr lang="tr-TR" sz="1400" u="sng" dirty="0" smtClean="0">
                <a:solidFill>
                  <a:schemeClr val="tx1"/>
                </a:solidFill>
              </a:rPr>
              <a:t>şimşek</a:t>
            </a:r>
            <a:r>
              <a:rPr lang="tr-TR" sz="1400" dirty="0" smtClean="0">
                <a:solidFill>
                  <a:schemeClr val="tx1"/>
                </a:solidFill>
              </a:rPr>
              <a:t> anlamına gelen </a:t>
            </a:r>
            <a:r>
              <a:rPr lang="tr-TR" sz="1400" b="1" u="sng" dirty="0" smtClean="0">
                <a:solidFill>
                  <a:schemeClr val="tx1"/>
                </a:solidFill>
              </a:rPr>
              <a:t>berk</a:t>
            </a:r>
            <a:r>
              <a:rPr lang="tr-TR" sz="1400" dirty="0" smtClean="0">
                <a:solidFill>
                  <a:schemeClr val="tx1"/>
                </a:solidFill>
              </a:rPr>
              <a:t> kökünden türemiştir</a:t>
            </a:r>
            <a:r>
              <a:rPr lang="tr-TR" sz="1400" dirty="0" smtClean="0"/>
              <a:t>- bir binite bindirerek, önce Kudüs’teki </a:t>
            </a:r>
            <a:r>
              <a:rPr lang="tr-TR" sz="1400" dirty="0" err="1" smtClean="0">
                <a:solidFill>
                  <a:srgbClr val="FFFF00"/>
                </a:solidFill>
              </a:rPr>
              <a:t>Mescid</a:t>
            </a:r>
            <a:r>
              <a:rPr lang="tr-TR" sz="1400" dirty="0" smtClean="0">
                <a:solidFill>
                  <a:srgbClr val="FFFF00"/>
                </a:solidFill>
              </a:rPr>
              <a:t>-i </a:t>
            </a:r>
            <a:r>
              <a:rPr lang="tr-TR" sz="1400" dirty="0" err="1" smtClean="0">
                <a:solidFill>
                  <a:srgbClr val="FFFF00"/>
                </a:solidFill>
              </a:rPr>
              <a:t>Aksa</a:t>
            </a:r>
            <a:r>
              <a:rPr lang="tr-TR" sz="1400" dirty="0" err="1" smtClean="0"/>
              <a:t>’ya</a:t>
            </a:r>
            <a:r>
              <a:rPr lang="tr-TR" sz="1400" dirty="0" smtClean="0"/>
              <a:t> götürmüş, oradan da göklere yükseltmiş </a:t>
            </a:r>
            <a:r>
              <a:rPr lang="tr-TR" sz="1400" b="1" u="sng" dirty="0" smtClean="0"/>
              <a:t>“</a:t>
            </a:r>
            <a:r>
              <a:rPr lang="tr-TR" sz="1400" b="1" u="sng" dirty="0" err="1" smtClean="0">
                <a:solidFill>
                  <a:srgbClr val="FFFF00"/>
                </a:solidFill>
              </a:rPr>
              <a:t>Sidretü’l-Müntehâ</a:t>
            </a:r>
            <a:r>
              <a:rPr lang="tr-TR" sz="1400" b="1" u="sng" dirty="0" smtClean="0"/>
              <a:t>”</a:t>
            </a:r>
            <a:r>
              <a:rPr lang="tr-TR" sz="1400" dirty="0" smtClean="0"/>
              <a:t> denilen en üst makama ulaştırmıştır.</a:t>
            </a:r>
            <a:endParaRPr lang="tr-TR" sz="1400" dirty="0" smtClean="0">
              <a:solidFill>
                <a:srgbClr val="FF0000"/>
              </a:solidFill>
              <a:latin typeface="Times New Roman" pitchFamily="18" charset="0"/>
              <a:cs typeface="Times New Roman" pitchFamily="18" charset="0"/>
            </a:endParaRPr>
          </a:p>
          <a:p>
            <a:pPr algn="just"/>
            <a:endParaRPr lang="tr-TR" sz="1400" b="1" u="sng" dirty="0" smtClean="0">
              <a:solidFill>
                <a:schemeClr val="tx1"/>
              </a:solidFill>
            </a:endParaRPr>
          </a:p>
          <a:p>
            <a:pPr algn="just"/>
            <a:r>
              <a:rPr lang="tr-TR" sz="1400" b="1" u="sng" dirty="0" smtClean="0">
                <a:solidFill>
                  <a:schemeClr val="tx1"/>
                </a:solidFill>
              </a:rPr>
              <a:t>Efendimiz yolculuk sırasında</a:t>
            </a:r>
          </a:p>
          <a:p>
            <a:pPr marL="342900" indent="-342900" algn="just">
              <a:buFont typeface="+mj-lt"/>
              <a:buAutoNum type="arabicPeriod"/>
            </a:pPr>
            <a:r>
              <a:rPr lang="tr-TR" sz="1200" dirty="0" err="1" smtClean="0">
                <a:solidFill>
                  <a:schemeClr val="tx1"/>
                </a:solidFill>
              </a:rPr>
              <a:t>Mescid</a:t>
            </a:r>
            <a:r>
              <a:rPr lang="tr-TR" sz="1200" dirty="0" smtClean="0">
                <a:solidFill>
                  <a:schemeClr val="tx1"/>
                </a:solidFill>
              </a:rPr>
              <a:t>-i Haramdan </a:t>
            </a:r>
            <a:r>
              <a:rPr lang="tr-TR" sz="1200" dirty="0" err="1" smtClean="0">
                <a:solidFill>
                  <a:schemeClr val="tx1"/>
                </a:solidFill>
              </a:rPr>
              <a:t>Mescid</a:t>
            </a:r>
            <a:r>
              <a:rPr lang="tr-TR" sz="1200" dirty="0" smtClean="0">
                <a:solidFill>
                  <a:schemeClr val="tx1"/>
                </a:solidFill>
              </a:rPr>
              <a:t>-i Aksaya </a:t>
            </a:r>
            <a:r>
              <a:rPr lang="tr-TR" sz="1200" b="1" dirty="0" smtClean="0">
                <a:solidFill>
                  <a:srgbClr val="FF0000"/>
                </a:solidFill>
              </a:rPr>
              <a:t>Burak</a:t>
            </a:r>
            <a:r>
              <a:rPr lang="tr-TR" sz="1200" dirty="0" smtClean="0">
                <a:solidFill>
                  <a:schemeClr val="tx1"/>
                </a:solidFill>
              </a:rPr>
              <a:t>’la </a:t>
            </a:r>
          </a:p>
          <a:p>
            <a:pPr marL="342900" indent="-342900" algn="just">
              <a:buFont typeface="+mj-lt"/>
              <a:buAutoNum type="arabicPeriod"/>
            </a:pPr>
            <a:r>
              <a:rPr lang="tr-TR" sz="1200" dirty="0" err="1" smtClean="0">
                <a:solidFill>
                  <a:schemeClr val="tx1"/>
                </a:solidFill>
              </a:rPr>
              <a:t>Mescid</a:t>
            </a:r>
            <a:r>
              <a:rPr lang="tr-TR" sz="1200" dirty="0" smtClean="0">
                <a:solidFill>
                  <a:schemeClr val="tx1"/>
                </a:solidFill>
              </a:rPr>
              <a:t>-i </a:t>
            </a:r>
            <a:r>
              <a:rPr lang="tr-TR" sz="1200" dirty="0" err="1" smtClean="0">
                <a:solidFill>
                  <a:schemeClr val="tx1"/>
                </a:solidFill>
              </a:rPr>
              <a:t>Aksa’dan</a:t>
            </a:r>
            <a:r>
              <a:rPr lang="tr-TR" sz="1200" dirty="0" smtClean="0">
                <a:solidFill>
                  <a:schemeClr val="tx1"/>
                </a:solidFill>
              </a:rPr>
              <a:t> birinci kat semaya </a:t>
            </a:r>
            <a:r>
              <a:rPr lang="tr-TR" sz="1200" b="1" dirty="0" smtClean="0">
                <a:solidFill>
                  <a:srgbClr val="FF0000"/>
                </a:solidFill>
              </a:rPr>
              <a:t>Miraç </a:t>
            </a:r>
            <a:r>
              <a:rPr lang="tr-TR" sz="1200" b="1" dirty="0" err="1" smtClean="0">
                <a:solidFill>
                  <a:srgbClr val="FF0000"/>
                </a:solidFill>
              </a:rPr>
              <a:t>Merdiveni</a:t>
            </a:r>
            <a:r>
              <a:rPr lang="tr-TR" sz="1200" dirty="0" err="1" smtClean="0">
                <a:solidFill>
                  <a:schemeClr val="tx1"/>
                </a:solidFill>
              </a:rPr>
              <a:t>’yle</a:t>
            </a:r>
            <a:r>
              <a:rPr lang="tr-TR" sz="1200" dirty="0" smtClean="0">
                <a:solidFill>
                  <a:schemeClr val="tx1"/>
                </a:solidFill>
              </a:rPr>
              <a:t> </a:t>
            </a:r>
          </a:p>
          <a:p>
            <a:pPr marL="342900" indent="-342900" algn="just">
              <a:buFont typeface="+mj-lt"/>
              <a:buAutoNum type="arabicPeriod"/>
            </a:pPr>
            <a:r>
              <a:rPr lang="tr-TR" sz="1200" dirty="0" smtClean="0">
                <a:solidFill>
                  <a:schemeClr val="tx1"/>
                </a:solidFill>
              </a:rPr>
              <a:t>Yedinci kat semaya kadar </a:t>
            </a:r>
            <a:r>
              <a:rPr lang="tr-TR" sz="1200" b="1" dirty="0" smtClean="0">
                <a:solidFill>
                  <a:srgbClr val="FF0000"/>
                </a:solidFill>
              </a:rPr>
              <a:t>Meleklerin kanatları</a:t>
            </a:r>
            <a:r>
              <a:rPr lang="tr-TR" sz="1200" dirty="0" smtClean="0">
                <a:solidFill>
                  <a:schemeClr val="tx1"/>
                </a:solidFill>
              </a:rPr>
              <a:t>nda </a:t>
            </a:r>
          </a:p>
          <a:p>
            <a:pPr marL="342900" indent="-342900" algn="just">
              <a:buFont typeface="+mj-lt"/>
              <a:buAutoNum type="arabicPeriod"/>
            </a:pPr>
            <a:r>
              <a:rPr lang="tr-TR" sz="1200" dirty="0" smtClean="0">
                <a:solidFill>
                  <a:schemeClr val="tx1"/>
                </a:solidFill>
              </a:rPr>
              <a:t>7.kat semadan </a:t>
            </a:r>
            <a:r>
              <a:rPr lang="tr-TR" sz="1200" dirty="0" err="1" smtClean="0">
                <a:solidFill>
                  <a:schemeClr val="tx1"/>
                </a:solidFill>
              </a:rPr>
              <a:t>Sidretü’l</a:t>
            </a:r>
            <a:r>
              <a:rPr lang="tr-TR" sz="1200" dirty="0" smtClean="0">
                <a:solidFill>
                  <a:schemeClr val="tx1"/>
                </a:solidFill>
              </a:rPr>
              <a:t> Münteha’ya kadar </a:t>
            </a:r>
            <a:r>
              <a:rPr lang="tr-TR" sz="1200" b="1" dirty="0" smtClean="0">
                <a:solidFill>
                  <a:srgbClr val="FF0000"/>
                </a:solidFill>
              </a:rPr>
              <a:t>Cibril-i Emin’in Kanadı</a:t>
            </a:r>
            <a:r>
              <a:rPr lang="tr-TR" sz="1200" dirty="0" smtClean="0">
                <a:solidFill>
                  <a:schemeClr val="tx1"/>
                </a:solidFill>
              </a:rPr>
              <a:t>nda </a:t>
            </a:r>
          </a:p>
          <a:p>
            <a:pPr marL="342900" indent="-342900" algn="just">
              <a:buFont typeface="+mj-lt"/>
              <a:buAutoNum type="arabicPeriod"/>
            </a:pPr>
            <a:r>
              <a:rPr lang="tr-TR" sz="1200" dirty="0" err="1" smtClean="0">
                <a:solidFill>
                  <a:schemeClr val="tx1"/>
                </a:solidFill>
              </a:rPr>
              <a:t>Sidretü’l</a:t>
            </a:r>
            <a:r>
              <a:rPr lang="tr-TR" sz="1200" dirty="0" smtClean="0">
                <a:solidFill>
                  <a:schemeClr val="tx1"/>
                </a:solidFill>
              </a:rPr>
              <a:t> Münteha’dan öteye </a:t>
            </a:r>
            <a:r>
              <a:rPr lang="tr-TR" sz="1200" b="1" dirty="0" err="1" smtClean="0">
                <a:solidFill>
                  <a:srgbClr val="FF0000"/>
                </a:solidFill>
              </a:rPr>
              <a:t>Refref’</a:t>
            </a:r>
            <a:r>
              <a:rPr lang="tr-TR" sz="1200" dirty="0" err="1" smtClean="0">
                <a:solidFill>
                  <a:schemeClr val="tx1"/>
                </a:solidFill>
              </a:rPr>
              <a:t>le</a:t>
            </a:r>
            <a:r>
              <a:rPr lang="tr-TR" sz="1200" dirty="0" smtClean="0">
                <a:solidFill>
                  <a:schemeClr val="tx1"/>
                </a:solidFill>
              </a:rPr>
              <a:t> gidiyor</a:t>
            </a:r>
          </a:p>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27</a:t>
            </a:fld>
            <a:endParaRPr lang="tr-TR"/>
          </a:p>
        </p:txBody>
      </p:sp>
    </p:spTree>
    <p:extLst>
      <p:ext uri="{BB962C8B-B14F-4D97-AF65-F5344CB8AC3E}">
        <p14:creationId xmlns:p14="http://schemas.microsoft.com/office/powerpoint/2010/main" val="1357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33</a:t>
            </a:fld>
            <a:endParaRPr lang="tr-TR"/>
          </a:p>
        </p:txBody>
      </p:sp>
    </p:spTree>
    <p:extLst>
      <p:ext uri="{BB962C8B-B14F-4D97-AF65-F5344CB8AC3E}">
        <p14:creationId xmlns:p14="http://schemas.microsoft.com/office/powerpoint/2010/main" val="696363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dirty="0" smtClean="0">
                <a:solidFill>
                  <a:srgbClr val="FF0000"/>
                </a:solidFill>
              </a:rPr>
              <a:t>İmtihan rüyada olmaz, uyanıkken olur. </a:t>
            </a:r>
          </a:p>
          <a:p>
            <a:pPr algn="l"/>
            <a:r>
              <a:rPr lang="tr-TR" sz="1200" dirty="0" smtClean="0">
                <a:solidFill>
                  <a:schemeClr val="tx1"/>
                </a:solidFill>
              </a:rPr>
              <a:t>Peygamber efendimizin anlattığı rüya olsaydı, hiç kimse tuhaf karşılamaz, kâfirler, hep birlikte isyan etmez, </a:t>
            </a:r>
          </a:p>
          <a:p>
            <a:pPr algn="l"/>
            <a:r>
              <a:rPr lang="tr-TR" sz="1200" b="1" dirty="0" smtClean="0">
                <a:solidFill>
                  <a:srgbClr val="FF0000"/>
                </a:solidFill>
              </a:rPr>
              <a:t>Müslüman görünen münafıklar, böyle şey olmaz demezlerdi. </a:t>
            </a:r>
          </a:p>
          <a:p>
            <a:pPr algn="l"/>
            <a:r>
              <a:rPr lang="tr-TR" sz="1200" b="1" dirty="0" smtClean="0">
                <a:solidFill>
                  <a:srgbClr val="0070C0"/>
                </a:solidFill>
              </a:rPr>
              <a:t>Onları Müslüman sananlar da, bunları </a:t>
            </a:r>
            <a:r>
              <a:rPr lang="tr-TR" sz="1200" b="1" dirty="0" err="1" smtClean="0">
                <a:solidFill>
                  <a:srgbClr val="0070C0"/>
                </a:solidFill>
              </a:rPr>
              <a:t>mürted</a:t>
            </a:r>
            <a:r>
              <a:rPr lang="tr-TR" sz="1200" b="1" dirty="0" smtClean="0">
                <a:solidFill>
                  <a:srgbClr val="0070C0"/>
                </a:solidFill>
              </a:rPr>
              <a:t> oldu zannettiler. </a:t>
            </a:r>
          </a:p>
          <a:p>
            <a:pPr algn="l"/>
            <a:r>
              <a:rPr lang="tr-TR" sz="1200" dirty="0" smtClean="0">
                <a:solidFill>
                  <a:schemeClr val="tx1"/>
                </a:solidFill>
              </a:rPr>
              <a:t>Onun için bazı kitaplarda, (</a:t>
            </a:r>
            <a:r>
              <a:rPr lang="tr-TR" sz="1200" dirty="0" err="1" smtClean="0">
                <a:solidFill>
                  <a:schemeClr val="tx1"/>
                </a:solidFill>
              </a:rPr>
              <a:t>Mirac</a:t>
            </a:r>
            <a:r>
              <a:rPr lang="tr-TR" sz="1200" dirty="0" smtClean="0">
                <a:solidFill>
                  <a:schemeClr val="tx1"/>
                </a:solidFill>
              </a:rPr>
              <a:t> olayı, bir çok kişinin </a:t>
            </a:r>
            <a:r>
              <a:rPr lang="tr-TR" sz="1200" dirty="0" err="1" smtClean="0">
                <a:solidFill>
                  <a:schemeClr val="tx1"/>
                </a:solidFill>
              </a:rPr>
              <a:t>mürted</a:t>
            </a:r>
            <a:r>
              <a:rPr lang="tr-TR" sz="1200" dirty="0" smtClean="0">
                <a:solidFill>
                  <a:schemeClr val="tx1"/>
                </a:solidFill>
              </a:rPr>
              <a:t> olmasına sebep oldu) diye yazar. </a:t>
            </a:r>
          </a:p>
          <a:p>
            <a:pPr algn="l"/>
            <a:r>
              <a:rPr lang="tr-TR" sz="1200" b="1" dirty="0" smtClean="0">
                <a:solidFill>
                  <a:srgbClr val="7030A0"/>
                </a:solidFill>
              </a:rPr>
              <a:t>İnançları sarsan bir olay olmasaydı, Hazret-i Ebu Bekir de, inkâr fırtınası içinde, </a:t>
            </a:r>
            <a:r>
              <a:rPr lang="tr-TR" sz="1200" b="1" dirty="0" err="1" smtClean="0">
                <a:solidFill>
                  <a:srgbClr val="7030A0"/>
                </a:solidFill>
              </a:rPr>
              <a:t>Resulullahın</a:t>
            </a:r>
            <a:r>
              <a:rPr lang="tr-TR" sz="1200" b="1" dirty="0" smtClean="0">
                <a:solidFill>
                  <a:srgbClr val="7030A0"/>
                </a:solidFill>
              </a:rPr>
              <a:t> miracını tasdik etmezdi.</a:t>
            </a:r>
          </a:p>
          <a:p>
            <a:pPr algn="just"/>
            <a:r>
              <a:rPr lang="tr-TR" sz="800" dirty="0" err="1" smtClean="0">
                <a:solidFill>
                  <a:schemeClr val="tx1"/>
                </a:solidFill>
                <a:latin typeface="Times New Roman" panose="02020603050405020304" pitchFamily="18" charset="0"/>
                <a:cs typeface="Times New Roman" panose="02020603050405020304" pitchFamily="18" charset="0"/>
              </a:rPr>
              <a:t>Hamîdullah</a:t>
            </a:r>
            <a:r>
              <a:rPr lang="tr-TR" sz="800" dirty="0" smtClean="0">
                <a:solidFill>
                  <a:schemeClr val="tx1"/>
                </a:solidFill>
                <a:latin typeface="Times New Roman" panose="02020603050405020304" pitchFamily="18" charset="0"/>
                <a:cs typeface="Times New Roman" panose="02020603050405020304" pitchFamily="18" charset="0"/>
              </a:rPr>
              <a:t>: "Benim acizane görüşüme göre </a:t>
            </a:r>
            <a:r>
              <a:rPr lang="tr-TR" sz="800" b="1" dirty="0" smtClean="0">
                <a:solidFill>
                  <a:srgbClr val="FF0000"/>
                </a:solidFill>
                <a:latin typeface="Times New Roman" panose="02020603050405020304" pitchFamily="18" charset="0"/>
                <a:cs typeface="Times New Roman" panose="02020603050405020304" pitchFamily="18" charset="0"/>
              </a:rPr>
              <a:t>miracın açıklanıp anlatılması, Allah'ın kullandığı aynı şekil tavsif ve anlatımlarla yapılması gerekir. </a:t>
            </a:r>
          </a:p>
          <a:p>
            <a:pPr algn="just"/>
            <a:r>
              <a:rPr lang="tr-TR" sz="800" dirty="0" smtClean="0">
                <a:solidFill>
                  <a:schemeClr val="tx1"/>
                </a:solidFill>
                <a:latin typeface="Times New Roman" panose="02020603050405020304" pitchFamily="18" charset="0"/>
                <a:cs typeface="Times New Roman" panose="02020603050405020304" pitchFamily="18" charset="0"/>
              </a:rPr>
              <a:t>Kur'an ve hadislerle verilen açıklamalara inanmak ve bunlarda, ahiret aleminin ele alındığı ve insan hayal gücünün hissedebileceği ve fakat ifade edemeyeceği konulardan bahsedildiği daima hatırlarda tutulmalıdır. </a:t>
            </a:r>
          </a:p>
          <a:p>
            <a:pPr algn="just"/>
            <a:r>
              <a:rPr lang="tr-TR" sz="8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Mühim olan bir insanın Allah'a doğru yücelişi, yükselişidir... </a:t>
            </a:r>
            <a:r>
              <a:rPr lang="tr-TR" sz="800" dirty="0" smtClean="0">
                <a:solidFill>
                  <a:schemeClr val="tx1"/>
                </a:solidFill>
                <a:latin typeface="Times New Roman" panose="02020603050405020304" pitchFamily="18" charset="0"/>
                <a:cs typeface="Times New Roman" panose="02020603050405020304" pitchFamily="18" charset="0"/>
              </a:rPr>
              <a:t>bunun </a:t>
            </a:r>
            <a:r>
              <a:rPr lang="tr-TR" sz="800" dirty="0" err="1" smtClean="0">
                <a:solidFill>
                  <a:schemeClr val="tx1"/>
                </a:solidFill>
                <a:latin typeface="Times New Roman" panose="02020603050405020304" pitchFamily="18" charset="0"/>
                <a:cs typeface="Times New Roman" panose="02020603050405020304" pitchFamily="18" charset="0"/>
              </a:rPr>
              <a:t>nasıllığı</a:t>
            </a:r>
            <a:r>
              <a:rPr lang="tr-TR" sz="800" dirty="0" smtClean="0">
                <a:solidFill>
                  <a:schemeClr val="tx1"/>
                </a:solidFill>
                <a:latin typeface="Times New Roman" panose="02020603050405020304" pitchFamily="18" charset="0"/>
                <a:cs typeface="Times New Roman" panose="02020603050405020304" pitchFamily="18" charset="0"/>
              </a:rPr>
              <a:t> ve nerede cereyan ettiği değildir. </a:t>
            </a:r>
            <a:r>
              <a:rPr lang="tr-TR" sz="800" dirty="0" smtClean="0">
                <a:solidFill>
                  <a:schemeClr val="tx1"/>
                </a:solidFill>
              </a:rPr>
              <a:t>(</a:t>
            </a:r>
            <a:r>
              <a:rPr lang="tr-TR" sz="800" dirty="0" err="1" smtClean="0">
                <a:solidFill>
                  <a:schemeClr val="tx1"/>
                </a:solidFill>
              </a:rPr>
              <a:t>Muahammed</a:t>
            </a:r>
            <a:r>
              <a:rPr lang="tr-TR" sz="800" dirty="0" smtClean="0">
                <a:solidFill>
                  <a:schemeClr val="tx1"/>
                </a:solidFill>
              </a:rPr>
              <a:t> </a:t>
            </a:r>
            <a:r>
              <a:rPr lang="tr-TR" sz="800" dirty="0" err="1" smtClean="0">
                <a:solidFill>
                  <a:schemeClr val="tx1"/>
                </a:solidFill>
              </a:rPr>
              <a:t>Hamidullah</a:t>
            </a:r>
            <a:r>
              <a:rPr lang="tr-TR" sz="800" dirty="0" smtClean="0">
                <a:solidFill>
                  <a:schemeClr val="tx1"/>
                </a:solidFill>
              </a:rPr>
              <a:t>, İslam Peygamberi, C.1, S.133, par. 249)</a:t>
            </a:r>
            <a:endParaRPr lang="tr-TR" sz="800" b="1" dirty="0" smtClean="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9E2F92DE-D60F-49BE-8DEE-6D91164E5448}" type="slidenum">
              <a:rPr lang="tr-TR" smtClean="0"/>
              <a:t>36</a:t>
            </a:fld>
            <a:endParaRPr lang="tr-TR"/>
          </a:p>
        </p:txBody>
      </p:sp>
    </p:spTree>
    <p:extLst>
      <p:ext uri="{BB962C8B-B14F-4D97-AF65-F5344CB8AC3E}">
        <p14:creationId xmlns:p14="http://schemas.microsoft.com/office/powerpoint/2010/main" val="17715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Üç hediye aslında İslâm’ın gayesini sembolize etmektedir. </a:t>
            </a:r>
          </a:p>
          <a:p>
            <a:pPr algn="just"/>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Namaz ile günde beş kez Rabbinin huzurunda durarak bireysel yükselişini yakalayan mümin, miraç müjdesi ayetlerle sorumluluğunun sınırlarını ve ufuklarını görür. </a:t>
            </a:r>
          </a:p>
          <a:p>
            <a:pPr algn="just"/>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Ayrıca resuller arasında bir fark olmadığını, tevhit elçilerinin ortak misyonunu evrensel ve ideal bir hedef olarak önüne koyar. </a:t>
            </a:r>
          </a:p>
          <a:p>
            <a:pPr algn="just"/>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Toplumsal barışın tarihsel kökeni bu ayetle âdeta abideleşir. </a:t>
            </a:r>
          </a:p>
          <a:p>
            <a:pPr algn="just"/>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mümin, iman istikametinde olduğu sürece cenneti kazanacağını bilir. </a:t>
            </a:r>
          </a:p>
          <a:p>
            <a:pPr algn="just"/>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Böylece imanın evrenselliği, yüceliği, kuşatıcılığı, ebedîliği bir müjde olarak, bir hediye olarak sunulur.</a:t>
            </a:r>
          </a:p>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40</a:t>
            </a:fld>
            <a:endParaRPr lang="tr-TR"/>
          </a:p>
        </p:txBody>
      </p:sp>
    </p:spTree>
    <p:extLst>
      <p:ext uri="{BB962C8B-B14F-4D97-AF65-F5344CB8AC3E}">
        <p14:creationId xmlns:p14="http://schemas.microsoft.com/office/powerpoint/2010/main" val="135222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dirty="0" smtClean="0">
                <a:solidFill>
                  <a:srgbClr val="FF0000"/>
                </a:solidFill>
              </a:rPr>
              <a:t>İmtihan rüyada olmaz, uyanıkken olur. </a:t>
            </a:r>
          </a:p>
          <a:p>
            <a:pPr algn="l"/>
            <a:r>
              <a:rPr lang="tr-TR" sz="1200" dirty="0" smtClean="0">
                <a:solidFill>
                  <a:schemeClr val="tx1"/>
                </a:solidFill>
              </a:rPr>
              <a:t>Peygamber efendimizin anlattığı rüya olsaydı, hiç kimse tuhaf karşılamaz, kâfirler, hep birlikte isyan etmez, </a:t>
            </a:r>
          </a:p>
          <a:p>
            <a:pPr algn="l"/>
            <a:r>
              <a:rPr lang="tr-TR" sz="1200" b="1" dirty="0" smtClean="0">
                <a:solidFill>
                  <a:srgbClr val="FF0000"/>
                </a:solidFill>
              </a:rPr>
              <a:t>Müslüman görünen münafıklar, böyle şey olmaz demezlerdi. </a:t>
            </a:r>
          </a:p>
          <a:p>
            <a:pPr marL="342900" indent="-342900" algn="just">
              <a:buFont typeface="Arial" panose="020B0604020202020204" pitchFamily="34" charset="0"/>
              <a:buChar char="•"/>
            </a:pPr>
            <a:r>
              <a:rPr lang="tr-TR" sz="1200" dirty="0" smtClean="0">
                <a:solidFill>
                  <a:schemeClr val="tx1"/>
                </a:solidFill>
                <a:latin typeface="Times New Roman" panose="02020603050405020304" pitchFamily="18" charset="0"/>
                <a:cs typeface="Times New Roman" panose="02020603050405020304" pitchFamily="18" charset="0"/>
              </a:rPr>
              <a:t>Hz. Ebubekir Efendimiz bu hadise kendisine aktarıldığı zaman “O ne demişse doğrudur” diyerek Sıddık unvanını almıştır. Efendimizden bizlere aktarılanlar için Hz. Ebubekir gibi tasdik içinde olalım.</a:t>
            </a:r>
          </a:p>
          <a:p>
            <a:pPr marL="342900" indent="-342900" algn="just">
              <a:buFont typeface="Arial" panose="020B0604020202020204" pitchFamily="34" charset="0"/>
              <a:buChar char="•"/>
            </a:pPr>
            <a:r>
              <a:rPr lang="tr-TR" sz="1200" b="1" dirty="0" smtClean="0">
                <a:solidFill>
                  <a:srgbClr val="FF0000"/>
                </a:solidFill>
                <a:latin typeface="Times New Roman" panose="02020603050405020304" pitchFamily="18" charset="0"/>
                <a:ea typeface="Times New Roman"/>
                <a:cs typeface="Times New Roman" panose="02020603050405020304" pitchFamily="18" charset="0"/>
              </a:rPr>
              <a:t>O’nun ümmeti olarak Miraçta kendisine verilenlere tabi olmakla bizlerde kendi miracımızı gerçekleştirebiliriz.</a:t>
            </a:r>
          </a:p>
          <a:p>
            <a:pPr marL="342900" indent="-342900" algn="just">
              <a:buFont typeface="Arial" panose="020B0604020202020204" pitchFamily="34" charset="0"/>
              <a:buChar char="•"/>
            </a:pPr>
            <a:r>
              <a:rPr lang="tr-TR" sz="1200" dirty="0" smtClean="0">
                <a:solidFill>
                  <a:schemeClr val="tx1"/>
                </a:solidFill>
                <a:latin typeface="Times New Roman" panose="02020603050405020304" pitchFamily="18" charset="0"/>
                <a:cs typeface="Times New Roman" panose="02020603050405020304" pitchFamily="18" charset="0"/>
              </a:rPr>
              <a:t>Miraç olayı bize Yüce Allah’ın desteğinin her zaman inananların üzerinde olduğunun en önemli ispatıdır. Miraç hadisesiyle Allah-u Teala kulunun destekçisi olduğunu ve kendisinin desteğinin en büyük destek olduğu vurgulanmıştır</a:t>
            </a:r>
            <a:endParaRPr lang="tr-TR" sz="1200" b="1" dirty="0" smtClean="0">
              <a:solidFill>
                <a:schemeClr val="tx1"/>
              </a:solidFill>
              <a:latin typeface="Times New Roman" panose="02020603050405020304" pitchFamily="18" charset="0"/>
              <a:cs typeface="Times New Roman" panose="02020603050405020304" pitchFamily="18" charset="0"/>
            </a:endParaRPr>
          </a:p>
          <a:p>
            <a:pPr algn="just"/>
            <a:r>
              <a:rPr lang="tr-TR" sz="1200" dirty="0" smtClean="0">
                <a:solidFill>
                  <a:schemeClr val="tx1"/>
                </a:solidFill>
              </a:rPr>
              <a:t>Sevgili Peygamberimizin miracından ilham alarak bireyin, toplumun ve topyekûn bütün insanlığın yükselişi üzerinde yeniden düşünmek durumundayız. </a:t>
            </a:r>
          </a:p>
          <a:p>
            <a:pPr algn="just"/>
            <a:r>
              <a:rPr lang="tr-TR" sz="1200" dirty="0" smtClean="0">
                <a:solidFill>
                  <a:schemeClr val="tx1"/>
                </a:solidFill>
              </a:rPr>
              <a:t>Modern zamanlarda insanlığın içine düştüğü manevî sorunların üstesinden gelinmesinde, aşağıların aşağısına yuvarlanmış insanlığı Sevgili Peygamberimizin (</a:t>
            </a:r>
            <a:r>
              <a:rPr lang="tr-TR" sz="1200" dirty="0" err="1" smtClean="0">
                <a:solidFill>
                  <a:schemeClr val="tx1"/>
                </a:solidFill>
              </a:rPr>
              <a:t>sas</a:t>
            </a:r>
            <a:r>
              <a:rPr lang="tr-TR" sz="1200" dirty="0" smtClean="0">
                <a:solidFill>
                  <a:schemeClr val="tx1"/>
                </a:solidFill>
              </a:rPr>
              <a:t>) yüksek değerlere nasıl kavuşturduğunu bilmeye; getirdiği değerlerin insanlığın süflî bir hayattan ulvî bir hayata yükselişi için nasıl bir miraç vazifesi gördüğünü anlamaya ihtiyaç vardır.</a:t>
            </a:r>
          </a:p>
          <a:p>
            <a:pPr algn="just"/>
            <a:r>
              <a:rPr lang="tr-TR" dirty="0" smtClean="0">
                <a:solidFill>
                  <a:schemeClr val="tx1"/>
                </a:solidFill>
              </a:rPr>
              <a:t>(Prof. Dr. Mehmet Görmez / Diyanet İşleri Başkanı)  </a:t>
            </a:r>
          </a:p>
          <a:p>
            <a:pPr algn="just"/>
            <a:r>
              <a:rPr lang="tr-TR" sz="1200" dirty="0" smtClean="0">
                <a:solidFill>
                  <a:schemeClr val="tx1"/>
                </a:solidFill>
              </a:rPr>
              <a:t>Miraç, bir arınma ve Allah’a yükseliştir. Allah’a yükselmenin yolu </a:t>
            </a:r>
            <a:r>
              <a:rPr lang="tr-TR" sz="1200" dirty="0" err="1" smtClean="0">
                <a:solidFill>
                  <a:schemeClr val="tx1"/>
                </a:solidFill>
              </a:rPr>
              <a:t>heva</a:t>
            </a:r>
            <a:r>
              <a:rPr lang="tr-TR" sz="1200" dirty="0" smtClean="0">
                <a:solidFill>
                  <a:schemeClr val="tx1"/>
                </a:solidFill>
              </a:rPr>
              <a:t> ve heveslerinden, hırs ve intikam duygularından, öfke ve gazaptan, kibir ve gururdan vazgeçerek Allah’ın yoluna girmektir.</a:t>
            </a:r>
          </a:p>
          <a:p>
            <a:r>
              <a:rPr lang="tr-TR" sz="900" dirty="0" smtClean="0">
                <a:solidFill>
                  <a:schemeClr val="tx1"/>
                </a:solidFill>
              </a:rPr>
              <a:t>(Prof. Dr. Mehmet Görmez / Diyanet İşleri Başkanı) </a:t>
            </a:r>
            <a:endParaRPr lang="tr-TR" sz="900"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a:p>
            <a:endParaRPr lang="tr-TR" dirty="0" smtClean="0"/>
          </a:p>
          <a:p>
            <a:pPr algn="l"/>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54</a:t>
            </a:fld>
            <a:endParaRPr lang="tr-TR"/>
          </a:p>
        </p:txBody>
      </p:sp>
    </p:spTree>
    <p:extLst>
      <p:ext uri="{BB962C8B-B14F-4D97-AF65-F5344CB8AC3E}">
        <p14:creationId xmlns:p14="http://schemas.microsoft.com/office/powerpoint/2010/main" val="236000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55</a:t>
            </a:fld>
            <a:endParaRPr lang="tr-TR"/>
          </a:p>
        </p:txBody>
      </p:sp>
    </p:spTree>
    <p:extLst>
      <p:ext uri="{BB962C8B-B14F-4D97-AF65-F5344CB8AC3E}">
        <p14:creationId xmlns:p14="http://schemas.microsoft.com/office/powerpoint/2010/main" val="60764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56</a:t>
            </a:fld>
            <a:endParaRPr lang="tr-TR"/>
          </a:p>
        </p:txBody>
      </p:sp>
    </p:spTree>
    <p:extLst>
      <p:ext uri="{BB962C8B-B14F-4D97-AF65-F5344CB8AC3E}">
        <p14:creationId xmlns:p14="http://schemas.microsoft.com/office/powerpoint/2010/main" val="2055404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57</a:t>
            </a:fld>
            <a:endParaRPr lang="tr-TR"/>
          </a:p>
        </p:txBody>
      </p:sp>
    </p:spTree>
    <p:extLst>
      <p:ext uri="{BB962C8B-B14F-4D97-AF65-F5344CB8AC3E}">
        <p14:creationId xmlns:p14="http://schemas.microsoft.com/office/powerpoint/2010/main" val="2966094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58</a:t>
            </a:fld>
            <a:endParaRPr lang="tr-TR"/>
          </a:p>
        </p:txBody>
      </p:sp>
    </p:spTree>
    <p:extLst>
      <p:ext uri="{BB962C8B-B14F-4D97-AF65-F5344CB8AC3E}">
        <p14:creationId xmlns:p14="http://schemas.microsoft.com/office/powerpoint/2010/main" val="239831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Mescid</a:t>
            </a:r>
            <a:r>
              <a:rPr lang="tr-TR" dirty="0" smtClean="0"/>
              <a:t>-i Aksa Bugün Kan Ağlıyor</a:t>
            </a:r>
          </a:p>
          <a:p>
            <a:pPr marL="0" indent="0" algn="just">
              <a:buNone/>
            </a:pPr>
            <a:r>
              <a:rPr lang="tr-TR" sz="1200" dirty="0" smtClean="0">
                <a:effectLst/>
                <a:latin typeface="Times New Roman" panose="02020603050405020304" pitchFamily="18" charset="0"/>
                <a:ea typeface="Times New Roman" panose="02020603050405020304" pitchFamily="18" charset="0"/>
              </a:rPr>
              <a:t>Ama ne yazık ki bu topraklar bugün hâlâ </a:t>
            </a:r>
            <a:r>
              <a:rPr lang="tr-TR" sz="1200" i="0" u="none" strike="noStrike" dirty="0" err="1" smtClean="0">
                <a:solidFill>
                  <a:srgbClr val="974837"/>
                </a:solidFill>
                <a:effectLst/>
                <a:latin typeface="Tahoma" panose="020B0604030504040204" pitchFamily="34" charset="0"/>
                <a:ea typeface="Times New Roman" panose="02020603050405020304" pitchFamily="18" charset="0"/>
                <a:cs typeface="Tahoma" panose="020B0604030504040204" pitchFamily="34" charset="0"/>
              </a:rPr>
              <a:t>Siyonizm</a:t>
            </a:r>
            <a:r>
              <a:rPr lang="tr-TR" sz="1200" dirty="0" err="1" smtClean="0">
                <a:effectLst/>
                <a:latin typeface="Times New Roman" panose="02020603050405020304" pitchFamily="18" charset="0"/>
                <a:ea typeface="Times New Roman" panose="02020603050405020304" pitchFamily="18" charset="0"/>
              </a:rPr>
              <a:t>in</a:t>
            </a:r>
            <a:r>
              <a:rPr lang="tr-TR" sz="1200" dirty="0" smtClean="0">
                <a:effectLst/>
                <a:latin typeface="Times New Roman" panose="02020603050405020304" pitchFamily="18" charset="0"/>
                <a:ea typeface="Times New Roman" panose="02020603050405020304" pitchFamily="18" charset="0"/>
              </a:rPr>
              <a:t> </a:t>
            </a:r>
            <a:r>
              <a:rPr lang="tr-TR" sz="1200" i="0" u="none" strike="noStrike" dirty="0" smtClean="0">
                <a:solidFill>
                  <a:srgbClr val="974837"/>
                </a:solidFill>
                <a:effectLst/>
                <a:latin typeface="Tahoma" panose="020B0604030504040204" pitchFamily="34" charset="0"/>
                <a:ea typeface="Times New Roman" panose="02020603050405020304" pitchFamily="18" charset="0"/>
                <a:cs typeface="Tahoma" panose="020B0604030504040204" pitchFamily="34" charset="0"/>
              </a:rPr>
              <a:t>işgal</a:t>
            </a:r>
            <a:r>
              <a:rPr lang="tr-TR" sz="1200" dirty="0" smtClean="0">
                <a:effectLst/>
                <a:latin typeface="Times New Roman" panose="02020603050405020304" pitchFamily="18" charset="0"/>
                <a:ea typeface="Times New Roman" panose="02020603050405020304" pitchFamily="18" charset="0"/>
              </a:rPr>
              <a:t>i altındadır. Bu topraklar ve bu toprakların bağrında barındırdığı kutsal Mescidi Aksa hâlâ </a:t>
            </a:r>
            <a:r>
              <a:rPr lang="tr-TR" sz="1200" dirty="0" err="1" smtClean="0">
                <a:effectLst/>
                <a:latin typeface="Times New Roman" panose="02020603050405020304" pitchFamily="18" charset="0"/>
                <a:ea typeface="Times New Roman" panose="02020603050405020304" pitchFamily="18" charset="0"/>
              </a:rPr>
              <a:t>siyonist</a:t>
            </a:r>
            <a:r>
              <a:rPr lang="tr-TR" sz="1200" dirty="0" smtClean="0">
                <a:effectLst/>
                <a:latin typeface="Times New Roman" panose="02020603050405020304" pitchFamily="18" charset="0"/>
                <a:ea typeface="Times New Roman" panose="02020603050405020304" pitchFamily="18" charset="0"/>
              </a:rPr>
              <a:t> zalimlerin esiridir. Esaret altındaki kutsal Mescidi Aksa </a:t>
            </a:r>
            <a:r>
              <a:rPr lang="tr-TR" sz="1200" dirty="0" err="1" smtClean="0">
                <a:effectLst/>
                <a:latin typeface="Times New Roman" panose="02020603050405020304" pitchFamily="18" charset="0"/>
                <a:ea typeface="Times New Roman" panose="02020603050405020304" pitchFamily="18" charset="0"/>
              </a:rPr>
              <a:t>siyonist</a:t>
            </a:r>
            <a:r>
              <a:rPr lang="tr-TR" sz="1200" dirty="0" smtClean="0">
                <a:effectLst/>
                <a:latin typeface="Times New Roman" panose="02020603050405020304" pitchFamily="18" charset="0"/>
                <a:ea typeface="Times New Roman" panose="02020603050405020304" pitchFamily="18" charset="0"/>
              </a:rPr>
              <a:t> işgalciler tarafından sürekli rahatsız edilmekten, sürekli işkenceye maruz bırakılmaktan dolayı ağlıyor.</a:t>
            </a:r>
          </a:p>
          <a:p>
            <a:pPr marL="0" indent="0" algn="just">
              <a:buNone/>
            </a:pPr>
            <a:r>
              <a:rPr lang="tr-TR" sz="1200" dirty="0" smtClean="0">
                <a:effectLst/>
                <a:latin typeface="Times New Roman" panose="02020603050405020304" pitchFamily="18" charset="0"/>
                <a:ea typeface="Times New Roman" panose="02020603050405020304" pitchFamily="18" charset="0"/>
              </a:rPr>
              <a:t>Mescidi Aksa, etrafında suçsuz </a:t>
            </a:r>
            <a:r>
              <a:rPr lang="tr-TR" sz="1200" dirty="0" err="1" smtClean="0">
                <a:effectLst/>
                <a:latin typeface="Times New Roman" panose="02020603050405020304" pitchFamily="18" charset="0"/>
                <a:ea typeface="Times New Roman" panose="02020603050405020304" pitchFamily="18" charset="0"/>
              </a:rPr>
              <a:t>günâhsız</a:t>
            </a:r>
            <a:r>
              <a:rPr lang="tr-TR" sz="1200" dirty="0" smtClean="0">
                <a:effectLst/>
                <a:latin typeface="Times New Roman" panose="02020603050405020304" pitchFamily="18" charset="0"/>
                <a:ea typeface="Times New Roman" panose="02020603050405020304" pitchFamily="18" charset="0"/>
              </a:rPr>
              <a:t> </a:t>
            </a:r>
            <a:r>
              <a:rPr lang="tr-TR" sz="1200" i="0" u="none" strike="noStrike" dirty="0" smtClean="0">
                <a:solidFill>
                  <a:srgbClr val="974837"/>
                </a:solidFill>
                <a:effectLst/>
                <a:latin typeface="Tahoma" panose="020B0604030504040204" pitchFamily="34" charset="0"/>
                <a:ea typeface="Times New Roman" panose="02020603050405020304" pitchFamily="18" charset="0"/>
                <a:cs typeface="Tahoma" panose="020B0604030504040204" pitchFamily="34" charset="0"/>
              </a:rPr>
              <a:t>çocuklar</a:t>
            </a:r>
            <a:r>
              <a:rPr lang="tr-TR" sz="1200" dirty="0" smtClean="0">
                <a:effectLst/>
                <a:latin typeface="Times New Roman" panose="02020603050405020304" pitchFamily="18" charset="0"/>
                <a:ea typeface="Times New Roman" panose="02020603050405020304" pitchFamily="18" charset="0"/>
              </a:rPr>
              <a:t>ın kollarının kırıldığına, masum </a:t>
            </a:r>
            <a:r>
              <a:rPr lang="tr-TR" sz="1200" i="0" u="none" strike="noStrike" dirty="0" smtClean="0">
                <a:solidFill>
                  <a:srgbClr val="974837"/>
                </a:solidFill>
                <a:effectLst/>
                <a:latin typeface="Tahoma" panose="020B0604030504040204" pitchFamily="34" charset="0"/>
                <a:ea typeface="Times New Roman" panose="02020603050405020304" pitchFamily="18" charset="0"/>
                <a:cs typeface="Tahoma" panose="020B0604030504040204" pitchFamily="34" charset="0"/>
              </a:rPr>
              <a:t>aile</a:t>
            </a:r>
            <a:r>
              <a:rPr lang="tr-TR" sz="1200" dirty="0" smtClean="0">
                <a:effectLst/>
                <a:latin typeface="Times New Roman" panose="02020603050405020304" pitchFamily="18" charset="0"/>
                <a:ea typeface="Times New Roman" panose="02020603050405020304" pitchFamily="18" charset="0"/>
              </a:rPr>
              <a:t>lerin evlerinin yıkıldığına, Yüce Allah'ın insanlık için seçmiş olduğu yüce İslâm dinine mensup olanların ibadetlerini gönül rahatlığı içinde yerine getiremediklerine şahit olmak zorunda kalmasına ağlıyor.</a:t>
            </a:r>
          </a:p>
          <a:p>
            <a:pPr marL="0" indent="0" algn="just">
              <a:buNone/>
            </a:pPr>
            <a:r>
              <a:rPr lang="tr-TR" sz="1200" dirty="0" smtClean="0">
                <a:effectLst/>
                <a:latin typeface="Times New Roman" panose="02020603050405020304" pitchFamily="18" charset="0"/>
                <a:ea typeface="Times New Roman" panose="02020603050405020304" pitchFamily="18" charset="0"/>
              </a:rPr>
              <a:t>Mescidi Aksa, birtakım kimselerin Filistin halkı adına ortaya çıkarak kendisine karşı </a:t>
            </a:r>
            <a:r>
              <a:rPr lang="tr-TR" sz="1200" dirty="0" err="1" smtClean="0">
                <a:effectLst/>
                <a:latin typeface="Times New Roman" panose="02020603050405020304" pitchFamily="18" charset="0"/>
                <a:ea typeface="Times New Roman" panose="02020603050405020304" pitchFamily="18" charset="0"/>
              </a:rPr>
              <a:t>siyonist</a:t>
            </a:r>
            <a:r>
              <a:rPr lang="tr-TR" sz="1200" dirty="0" smtClean="0">
                <a:effectLst/>
                <a:latin typeface="Times New Roman" panose="02020603050405020304" pitchFamily="18" charset="0"/>
                <a:ea typeface="Times New Roman" panose="02020603050405020304" pitchFamily="18" charset="0"/>
              </a:rPr>
              <a:t> işgalcilerle işbirliği yapmasına, dünya Müslümanlarının da bütün bu oyunları seyretmesine, hiç bir duyarlılık göstermemesine ağlıyor.</a:t>
            </a:r>
          </a:p>
          <a:p>
            <a:pPr marL="0" indent="0" algn="just">
              <a:buNone/>
            </a:pPr>
            <a:r>
              <a:rPr lang="tr-TR" sz="1200" dirty="0" err="1" smtClean="0">
                <a:effectLst/>
                <a:latin typeface="Times New Roman" panose="02020603050405020304" pitchFamily="18" charset="0"/>
                <a:ea typeface="Times New Roman" panose="02020603050405020304" pitchFamily="18" charset="0"/>
              </a:rPr>
              <a:t>İsrâ</a:t>
            </a:r>
            <a:r>
              <a:rPr lang="tr-TR" sz="1200" dirty="0" smtClean="0">
                <a:effectLst/>
                <a:latin typeface="Times New Roman" panose="02020603050405020304" pitchFamily="18" charset="0"/>
                <a:ea typeface="Times New Roman" panose="02020603050405020304" pitchFamily="18" charset="0"/>
              </a:rPr>
              <a:t> ve </a:t>
            </a:r>
            <a:r>
              <a:rPr lang="tr-TR" sz="1200" dirty="0" err="1" smtClean="0">
                <a:effectLst/>
                <a:latin typeface="Times New Roman" panose="02020603050405020304" pitchFamily="18" charset="0"/>
                <a:ea typeface="Times New Roman" panose="02020603050405020304" pitchFamily="18" charset="0"/>
              </a:rPr>
              <a:t>mirac</a:t>
            </a:r>
            <a:r>
              <a:rPr lang="tr-TR" sz="1200" dirty="0" smtClean="0">
                <a:effectLst/>
                <a:latin typeface="Times New Roman" panose="02020603050405020304" pitchFamily="18" charset="0"/>
                <a:ea typeface="Times New Roman" panose="02020603050405020304" pitchFamily="18" charset="0"/>
              </a:rPr>
              <a:t> olayının yıldönümü olan </a:t>
            </a:r>
            <a:r>
              <a:rPr lang="tr-TR" sz="1200" dirty="0" err="1" smtClean="0">
                <a:effectLst/>
                <a:latin typeface="Times New Roman" panose="02020603050405020304" pitchFamily="18" charset="0"/>
                <a:ea typeface="Times New Roman" panose="02020603050405020304" pitchFamily="18" charset="0"/>
              </a:rPr>
              <a:t>mübârek</a:t>
            </a:r>
            <a:r>
              <a:rPr lang="tr-TR" sz="1200" dirty="0" smtClean="0">
                <a:effectLst/>
                <a:latin typeface="Times New Roman" panose="02020603050405020304" pitchFamily="18" charset="0"/>
                <a:ea typeface="Times New Roman" panose="02020603050405020304" pitchFamily="18" charset="0"/>
              </a:rPr>
              <a:t> </a:t>
            </a:r>
            <a:r>
              <a:rPr lang="tr-TR" sz="1200" dirty="0" err="1" smtClean="0">
                <a:effectLst/>
                <a:latin typeface="Times New Roman" panose="02020603050405020304" pitchFamily="18" charset="0"/>
                <a:ea typeface="Times New Roman" panose="02020603050405020304" pitchFamily="18" charset="0"/>
              </a:rPr>
              <a:t>mirac</a:t>
            </a:r>
            <a:r>
              <a:rPr lang="tr-TR" sz="1200" dirty="0" smtClean="0">
                <a:effectLst/>
                <a:latin typeface="Times New Roman" panose="02020603050405020304" pitchFamily="18" charset="0"/>
                <a:ea typeface="Times New Roman" panose="02020603050405020304" pitchFamily="18" charset="0"/>
              </a:rPr>
              <a:t> gecesini </a:t>
            </a:r>
            <a:r>
              <a:rPr lang="tr-TR" sz="1200" dirty="0" err="1" smtClean="0">
                <a:effectLst/>
                <a:latin typeface="Times New Roman" panose="02020603050405020304" pitchFamily="18" charset="0"/>
                <a:ea typeface="Times New Roman" panose="02020603050405020304" pitchFamily="18" charset="0"/>
              </a:rPr>
              <a:t>ihyâ</a:t>
            </a:r>
            <a:r>
              <a:rPr lang="tr-TR" sz="1200" dirty="0" smtClean="0">
                <a:effectLst/>
                <a:latin typeface="Times New Roman" panose="02020603050405020304" pitchFamily="18" charset="0"/>
                <a:ea typeface="Times New Roman" panose="02020603050405020304" pitchFamily="18" charset="0"/>
              </a:rPr>
              <a:t> ederken Mescidi </a:t>
            </a:r>
            <a:r>
              <a:rPr lang="tr-TR" sz="1200" dirty="0" err="1" smtClean="0">
                <a:effectLst/>
                <a:latin typeface="Times New Roman" panose="02020603050405020304" pitchFamily="18" charset="0"/>
                <a:ea typeface="Times New Roman" panose="02020603050405020304" pitchFamily="18" charset="0"/>
              </a:rPr>
              <a:t>Aksâ'nın</a:t>
            </a:r>
            <a:r>
              <a:rPr lang="tr-TR" sz="1200" dirty="0" smtClean="0">
                <a:effectLst/>
                <a:latin typeface="Times New Roman" panose="02020603050405020304" pitchFamily="18" charset="0"/>
                <a:ea typeface="Times New Roman" panose="02020603050405020304" pitchFamily="18" charset="0"/>
              </a:rPr>
              <a:t> sesine de kulak verelim. Bu mübarek gecede o </a:t>
            </a:r>
            <a:r>
              <a:rPr lang="tr-TR" sz="1200" dirty="0" err="1" smtClean="0">
                <a:effectLst/>
                <a:latin typeface="Times New Roman" panose="02020603050405020304" pitchFamily="18" charset="0"/>
                <a:ea typeface="Times New Roman" panose="02020603050405020304" pitchFamily="18" charset="0"/>
              </a:rPr>
              <a:t>mübârek</a:t>
            </a:r>
            <a:r>
              <a:rPr lang="tr-TR" sz="1200" dirty="0" smtClean="0">
                <a:effectLst/>
                <a:latin typeface="Times New Roman" panose="02020603050405020304" pitchFamily="18" charset="0"/>
                <a:ea typeface="Times New Roman" panose="02020603050405020304" pitchFamily="18" charset="0"/>
              </a:rPr>
              <a:t> mabedin </a:t>
            </a:r>
            <a:r>
              <a:rPr lang="tr-TR" sz="1200" dirty="0" err="1" smtClean="0">
                <a:effectLst/>
                <a:latin typeface="Times New Roman" panose="02020603050405020304" pitchFamily="18" charset="0"/>
                <a:ea typeface="Times New Roman" panose="02020603050405020304" pitchFamily="18" charset="0"/>
              </a:rPr>
              <a:t>ızdırabını</a:t>
            </a:r>
            <a:r>
              <a:rPr lang="tr-TR" sz="1200" dirty="0" smtClean="0">
                <a:effectLst/>
                <a:latin typeface="Times New Roman" panose="02020603050405020304" pitchFamily="18" charset="0"/>
                <a:ea typeface="Times New Roman" panose="02020603050405020304" pitchFamily="18" charset="0"/>
              </a:rPr>
              <a:t> da analım. Bu </a:t>
            </a:r>
            <a:r>
              <a:rPr lang="tr-TR" sz="1200" dirty="0" err="1" smtClean="0">
                <a:effectLst/>
                <a:latin typeface="Times New Roman" panose="02020603050405020304" pitchFamily="18" charset="0"/>
                <a:ea typeface="Times New Roman" panose="02020603050405020304" pitchFamily="18" charset="0"/>
              </a:rPr>
              <a:t>mübârek</a:t>
            </a:r>
            <a:r>
              <a:rPr lang="tr-TR" sz="1200" dirty="0" smtClean="0">
                <a:effectLst/>
                <a:latin typeface="Times New Roman" panose="02020603050405020304" pitchFamily="18" charset="0"/>
                <a:ea typeface="Times New Roman" panose="02020603050405020304" pitchFamily="18" charset="0"/>
              </a:rPr>
              <a:t> gecede, o kutsal mabedi </a:t>
            </a:r>
            <a:r>
              <a:rPr lang="tr-TR" sz="1200" dirty="0" err="1" smtClean="0">
                <a:effectLst/>
                <a:latin typeface="Times New Roman" panose="02020603050405020304" pitchFamily="18" charset="0"/>
                <a:ea typeface="Times New Roman" panose="02020603050405020304" pitchFamily="18" charset="0"/>
              </a:rPr>
              <a:t>siyonist</a:t>
            </a:r>
            <a:r>
              <a:rPr lang="tr-TR" sz="1200" dirty="0" smtClean="0">
                <a:effectLst/>
                <a:latin typeface="Times New Roman" panose="02020603050405020304" pitchFamily="18" charset="0"/>
                <a:ea typeface="Times New Roman" panose="02020603050405020304" pitchFamily="18" charset="0"/>
              </a:rPr>
              <a:t> </a:t>
            </a:r>
            <a:r>
              <a:rPr lang="tr-TR" sz="1200" dirty="0" err="1" smtClean="0">
                <a:effectLst/>
                <a:latin typeface="Times New Roman" panose="02020603050405020304" pitchFamily="18" charset="0"/>
                <a:ea typeface="Times New Roman" panose="02020603050405020304" pitchFamily="18" charset="0"/>
              </a:rPr>
              <a:t>zâlimlere</a:t>
            </a:r>
            <a:r>
              <a:rPr lang="tr-TR" sz="1200" dirty="0" smtClean="0">
                <a:effectLst/>
                <a:latin typeface="Times New Roman" panose="02020603050405020304" pitchFamily="18" charset="0"/>
                <a:ea typeface="Times New Roman" panose="02020603050405020304" pitchFamily="18" charset="0"/>
              </a:rPr>
              <a:t> karşı savunan, onu yıkarak yerine </a:t>
            </a:r>
            <a:r>
              <a:rPr lang="tr-TR" sz="1200" dirty="0" err="1" smtClean="0">
                <a:effectLst/>
                <a:latin typeface="Times New Roman" panose="02020603050405020304" pitchFamily="18" charset="0"/>
                <a:ea typeface="Times New Roman" panose="02020603050405020304" pitchFamily="18" charset="0"/>
              </a:rPr>
              <a:t>Süleymân</a:t>
            </a:r>
            <a:r>
              <a:rPr lang="tr-TR" sz="1200" dirty="0" smtClean="0">
                <a:effectLst/>
                <a:latin typeface="Times New Roman" panose="02020603050405020304" pitchFamily="18" charset="0"/>
                <a:ea typeface="Times New Roman" panose="02020603050405020304" pitchFamily="18" charset="0"/>
              </a:rPr>
              <a:t> heykeli dikmeye uğraşan </a:t>
            </a:r>
            <a:r>
              <a:rPr lang="tr-TR" sz="1200" dirty="0" err="1" smtClean="0">
                <a:effectLst/>
                <a:latin typeface="Times New Roman" panose="02020603050405020304" pitchFamily="18" charset="0"/>
                <a:ea typeface="Times New Roman" panose="02020603050405020304" pitchFamily="18" charset="0"/>
              </a:rPr>
              <a:t>yahudi</a:t>
            </a:r>
            <a:r>
              <a:rPr lang="tr-TR" sz="1200" dirty="0" smtClean="0">
                <a:effectLst/>
                <a:latin typeface="Times New Roman" panose="02020603050405020304" pitchFamily="18" charset="0"/>
                <a:ea typeface="Times New Roman" panose="02020603050405020304" pitchFamily="18" charset="0"/>
              </a:rPr>
              <a:t> fanatiklerin karşısında her türlü fedakârlığı göze alarak mücadele eden insanların seslerine de kulak verelim. </a:t>
            </a:r>
            <a:r>
              <a:rPr lang="tr-TR" sz="1200" dirty="0" err="1" smtClean="0">
                <a:effectLst/>
                <a:latin typeface="Times New Roman" panose="02020603050405020304" pitchFamily="18" charset="0"/>
                <a:ea typeface="Times New Roman" panose="02020603050405020304" pitchFamily="18" charset="0"/>
              </a:rPr>
              <a:t>İsrâ</a:t>
            </a:r>
            <a:r>
              <a:rPr lang="tr-TR" sz="1200" dirty="0" smtClean="0">
                <a:effectLst/>
                <a:latin typeface="Times New Roman" panose="02020603050405020304" pitchFamily="18" charset="0"/>
                <a:ea typeface="Times New Roman" panose="02020603050405020304" pitchFamily="18" charset="0"/>
              </a:rPr>
              <a:t> ve </a:t>
            </a:r>
            <a:r>
              <a:rPr lang="tr-TR" sz="1200" dirty="0" err="1" smtClean="0">
                <a:effectLst/>
                <a:latin typeface="Times New Roman" panose="02020603050405020304" pitchFamily="18" charset="0"/>
                <a:ea typeface="Times New Roman" panose="02020603050405020304" pitchFamily="18" charset="0"/>
              </a:rPr>
              <a:t>mirac</a:t>
            </a:r>
            <a:r>
              <a:rPr lang="tr-TR" sz="1200" dirty="0" smtClean="0">
                <a:effectLst/>
                <a:latin typeface="Times New Roman" panose="02020603050405020304" pitchFamily="18" charset="0"/>
                <a:ea typeface="Times New Roman" panose="02020603050405020304" pitchFamily="18" charset="0"/>
              </a:rPr>
              <a:t> gecesinde, </a:t>
            </a:r>
            <a:r>
              <a:rPr lang="tr-TR" sz="1200" dirty="0" err="1" smtClean="0">
                <a:effectLst/>
                <a:latin typeface="Times New Roman" panose="02020603050405020304" pitchFamily="18" charset="0"/>
                <a:ea typeface="Times New Roman" panose="02020603050405020304" pitchFamily="18" charset="0"/>
              </a:rPr>
              <a:t>isrâ</a:t>
            </a:r>
            <a:r>
              <a:rPr lang="tr-TR" sz="1200" dirty="0" smtClean="0">
                <a:effectLst/>
                <a:latin typeface="Times New Roman" panose="02020603050405020304" pitchFamily="18" charset="0"/>
                <a:ea typeface="Times New Roman" panose="02020603050405020304" pitchFamily="18" charset="0"/>
              </a:rPr>
              <a:t> ve </a:t>
            </a:r>
            <a:r>
              <a:rPr lang="tr-TR" sz="1200" dirty="0" err="1" smtClean="0">
                <a:effectLst/>
                <a:latin typeface="Times New Roman" panose="02020603050405020304" pitchFamily="18" charset="0"/>
                <a:ea typeface="Times New Roman" panose="02020603050405020304" pitchFamily="18" charset="0"/>
              </a:rPr>
              <a:t>mirac</a:t>
            </a:r>
            <a:r>
              <a:rPr lang="tr-TR" sz="1200" dirty="0" smtClean="0">
                <a:effectLst/>
                <a:latin typeface="Times New Roman" panose="02020603050405020304" pitchFamily="18" charset="0"/>
                <a:ea typeface="Times New Roman" panose="02020603050405020304" pitchFamily="18" charset="0"/>
              </a:rPr>
              <a:t> topraklarının mazlum, mağdur insanlarını da düşünelim.</a:t>
            </a:r>
          </a:p>
        </p:txBody>
      </p:sp>
      <p:sp>
        <p:nvSpPr>
          <p:cNvPr id="4" name="Slayt Numarası Yer Tutucusu 3"/>
          <p:cNvSpPr>
            <a:spLocks noGrp="1"/>
          </p:cNvSpPr>
          <p:nvPr>
            <p:ph type="sldNum" sz="quarter" idx="10"/>
          </p:nvPr>
        </p:nvSpPr>
        <p:spPr/>
        <p:txBody>
          <a:bodyPr/>
          <a:lstStyle/>
          <a:p>
            <a:fld id="{9E2F92DE-D60F-49BE-8DEE-6D91164E5448}" type="slidenum">
              <a:rPr lang="tr-TR" smtClean="0"/>
              <a:t>9</a:t>
            </a:fld>
            <a:endParaRPr lang="tr-TR"/>
          </a:p>
        </p:txBody>
      </p:sp>
    </p:spTree>
    <p:extLst>
      <p:ext uri="{BB962C8B-B14F-4D97-AF65-F5344CB8AC3E}">
        <p14:creationId xmlns:p14="http://schemas.microsoft.com/office/powerpoint/2010/main" val="297177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Al-i İmran Suresi 103. Ayeti hatırlatan Cumhurbaşkanı Erdoğan, şunları kaydetti:</a:t>
            </a:r>
          </a:p>
          <a:p>
            <a:r>
              <a:rPr lang="tr-TR" sz="1200" b="0" i="0" kern="1200" dirty="0" smtClean="0">
                <a:solidFill>
                  <a:schemeClr val="tx1"/>
                </a:solidFill>
                <a:effectLst/>
                <a:latin typeface="+mn-lt"/>
                <a:ea typeface="+mn-ea"/>
                <a:cs typeface="+mn-cs"/>
              </a:rPr>
              <a:t>"Bu ayeti sürekli okumak yetmiyor, ayetin gereğini yerine getirmek gerekiyor. Bunu yapmamız lazım. Öbür tarafta hep söylüyoruz, '</a:t>
            </a:r>
            <a:r>
              <a:rPr lang="tr-TR" sz="1200" b="0" i="0" kern="1200" dirty="0" err="1" smtClean="0">
                <a:solidFill>
                  <a:schemeClr val="tx1"/>
                </a:solidFill>
                <a:effectLst/>
                <a:latin typeface="+mn-lt"/>
                <a:ea typeface="+mn-ea"/>
                <a:cs typeface="+mn-cs"/>
              </a:rPr>
              <a:t>İnnemel</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mü’minüne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ihvetun</a:t>
            </a:r>
            <a:r>
              <a:rPr lang="tr-TR" sz="1200" b="0" i="0" kern="1200" dirty="0" smtClean="0">
                <a:solidFill>
                  <a:schemeClr val="tx1"/>
                </a:solidFill>
                <a:effectLst/>
                <a:latin typeface="+mn-lt"/>
                <a:ea typeface="+mn-ea"/>
                <a:cs typeface="+mn-cs"/>
              </a:rPr>
              <a:t>'... 'Müminler muhakkak kardeştir' diyor. Nerede kardeşlik? Var mı kardeşlik? Kardeşliğimizin gereği var mı? Yok. Kardeşliğimizin gereğini yerine getirmemiz lazım. Bunu yapacağız ki o zaman güç bulalım. O zaman kuvvet bulalım. Yapmazsak Rabbimiz ne buyuruyor? 'O zaman gücünüz gider, zayıf düşersiniz' ve ondan sonra da sizi bitirirler. </a:t>
            </a:r>
          </a:p>
          <a:p>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59</a:t>
            </a:fld>
            <a:endParaRPr lang="tr-TR"/>
          </a:p>
        </p:txBody>
      </p:sp>
    </p:spTree>
    <p:extLst>
      <p:ext uri="{BB962C8B-B14F-4D97-AF65-F5344CB8AC3E}">
        <p14:creationId xmlns:p14="http://schemas.microsoft.com/office/powerpoint/2010/main" val="1766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err="1" smtClean="0">
                <a:solidFill>
                  <a:schemeClr val="tx1"/>
                </a:solidFill>
                <a:latin typeface="Times New Roman" panose="02020603050405020304" pitchFamily="18" charset="0"/>
                <a:cs typeface="Times New Roman" panose="02020603050405020304" pitchFamily="18" charset="0"/>
              </a:rPr>
              <a:t>Mescid</a:t>
            </a:r>
            <a:r>
              <a:rPr lang="tr-TR" sz="1200" dirty="0" smtClean="0">
                <a:solidFill>
                  <a:schemeClr val="tx1"/>
                </a:solidFill>
                <a:latin typeface="Times New Roman" panose="02020603050405020304" pitchFamily="18" charset="0"/>
                <a:cs typeface="Times New Roman" panose="02020603050405020304" pitchFamily="18" charset="0"/>
              </a:rPr>
              <a:t>-i </a:t>
            </a:r>
            <a:r>
              <a:rPr lang="tr-TR" sz="1200" dirty="0" err="1" smtClean="0">
                <a:solidFill>
                  <a:schemeClr val="tx1"/>
                </a:solidFill>
                <a:latin typeface="Times New Roman" panose="02020603050405020304" pitchFamily="18" charset="0"/>
                <a:cs typeface="Times New Roman" panose="02020603050405020304" pitchFamily="18" charset="0"/>
              </a:rPr>
              <a:t>Aksâ</a:t>
            </a:r>
            <a:r>
              <a:rPr lang="tr-TR" sz="1200" dirty="0" smtClean="0">
                <a:solidFill>
                  <a:schemeClr val="tx1"/>
                </a:solidFill>
                <a:latin typeface="Times New Roman" panose="02020603050405020304" pitchFamily="18" charset="0"/>
                <a:cs typeface="Times New Roman" panose="02020603050405020304" pitchFamily="18" charset="0"/>
              </a:rPr>
              <a:t>: </a:t>
            </a:r>
          </a:p>
          <a:p>
            <a:pPr marL="171450" indent="-171450" algn="just">
              <a:buFont typeface="Arial" panose="020B0604020202020204" pitchFamily="34" charset="0"/>
              <a:buChar char="•"/>
            </a:pPr>
            <a:r>
              <a:rPr lang="tr-TR" sz="1200" b="1" dirty="0" smtClean="0">
                <a:solidFill>
                  <a:srgbClr val="FF0000"/>
                </a:solidFill>
                <a:latin typeface="Times New Roman" panose="02020603050405020304" pitchFamily="18" charset="0"/>
                <a:cs typeface="Times New Roman" panose="02020603050405020304" pitchFamily="18" charset="0"/>
              </a:rPr>
              <a:t>Yahudiler için Hz. Adem’in toprağının alındığı yer, </a:t>
            </a:r>
          </a:p>
          <a:p>
            <a:pPr marL="171450" indent="-171450" algn="just">
              <a:buFont typeface="Arial" panose="020B0604020202020204" pitchFamily="34" charset="0"/>
              <a:buChar char="•"/>
            </a:pPr>
            <a:r>
              <a:rPr lang="tr-TR" sz="1200" b="1" dirty="0" smtClean="0">
                <a:solidFill>
                  <a:srgbClr val="FF0000"/>
                </a:solidFill>
                <a:latin typeface="Times New Roman" panose="02020603050405020304" pitchFamily="18" charset="0"/>
                <a:cs typeface="Times New Roman" panose="02020603050405020304" pitchFamily="18" charset="0"/>
              </a:rPr>
              <a:t>Hz. İbrahim’in oğlu İsmail’i Kurban etmeye kalkıştığı yer,  </a:t>
            </a:r>
          </a:p>
          <a:p>
            <a:pPr marL="171450" indent="-171450" algn="just">
              <a:buFont typeface="Arial" panose="020B0604020202020204" pitchFamily="34" charset="0"/>
              <a:buChar char="•"/>
            </a:pPr>
            <a:r>
              <a:rPr lang="tr-TR" sz="1200" b="1" dirty="0" smtClean="0">
                <a:solidFill>
                  <a:srgbClr val="FF0000"/>
                </a:solidFill>
                <a:latin typeface="Times New Roman" panose="02020603050405020304" pitchFamily="18" charset="0"/>
                <a:cs typeface="Times New Roman" panose="02020603050405020304" pitchFamily="18" charset="0"/>
              </a:rPr>
              <a:t>Hz. Süleyman’ın </a:t>
            </a:r>
            <a:r>
              <a:rPr lang="tr-TR" sz="1200" b="1" dirty="0" err="1" smtClean="0">
                <a:solidFill>
                  <a:srgbClr val="FF0000"/>
                </a:solidFill>
                <a:latin typeface="Times New Roman" panose="02020603050405020304" pitchFamily="18" charset="0"/>
                <a:cs typeface="Times New Roman" panose="02020603050405020304" pitchFamily="18" charset="0"/>
              </a:rPr>
              <a:t>Beytü’l</a:t>
            </a:r>
            <a:r>
              <a:rPr lang="tr-TR" sz="1200" b="1" dirty="0" smtClean="0">
                <a:solidFill>
                  <a:srgbClr val="FF0000"/>
                </a:solidFill>
                <a:latin typeface="Times New Roman" panose="02020603050405020304" pitchFamily="18" charset="0"/>
                <a:cs typeface="Times New Roman" panose="02020603050405020304" pitchFamily="18" charset="0"/>
              </a:rPr>
              <a:t> </a:t>
            </a:r>
            <a:r>
              <a:rPr lang="tr-TR" sz="1200" b="1" dirty="0" err="1" smtClean="0">
                <a:solidFill>
                  <a:srgbClr val="FF0000"/>
                </a:solidFill>
                <a:latin typeface="Times New Roman" panose="02020603050405020304" pitchFamily="18" charset="0"/>
                <a:cs typeface="Times New Roman" panose="02020603050405020304" pitchFamily="18" charset="0"/>
              </a:rPr>
              <a:t>Makdis’i</a:t>
            </a:r>
            <a:r>
              <a:rPr lang="tr-TR" sz="1200" b="1" dirty="0" smtClean="0">
                <a:solidFill>
                  <a:srgbClr val="FF0000"/>
                </a:solidFill>
                <a:latin typeface="Times New Roman" panose="02020603050405020304" pitchFamily="18" charset="0"/>
                <a:cs typeface="Times New Roman" panose="02020603050405020304" pitchFamily="18" charset="0"/>
              </a:rPr>
              <a:t> inşa ettiği kutsal mekan.</a:t>
            </a:r>
          </a:p>
          <a:p>
            <a:pPr marL="171450" indent="-171450" algn="just">
              <a:buFont typeface="Arial" panose="020B0604020202020204" pitchFamily="34" charset="0"/>
              <a:buChar char="•"/>
            </a:pPr>
            <a:r>
              <a:rPr lang="tr-TR" sz="1200" b="1" dirty="0" smtClean="0">
                <a:solidFill>
                  <a:schemeClr val="accent6">
                    <a:lumMod val="50000"/>
                  </a:schemeClr>
                </a:solidFill>
                <a:latin typeface="Times New Roman" panose="02020603050405020304" pitchFamily="18" charset="0"/>
                <a:cs typeface="Times New Roman" panose="02020603050405020304" pitchFamily="18" charset="0"/>
              </a:rPr>
              <a:t>Hıristiyanlar için Hz. Zekeriya’nın Yahya ile müjdelendiği, </a:t>
            </a:r>
          </a:p>
          <a:p>
            <a:pPr marL="171450" indent="-171450" algn="just">
              <a:buFont typeface="Arial" panose="020B0604020202020204" pitchFamily="34" charset="0"/>
              <a:buChar char="•"/>
            </a:pPr>
            <a:r>
              <a:rPr lang="tr-TR" sz="1200" b="1" dirty="0" smtClean="0">
                <a:solidFill>
                  <a:schemeClr val="accent6">
                    <a:lumMod val="50000"/>
                  </a:schemeClr>
                </a:solidFill>
                <a:latin typeface="Times New Roman" panose="02020603050405020304" pitchFamily="18" charset="0"/>
                <a:cs typeface="Times New Roman" panose="02020603050405020304" pitchFamily="18" charset="0"/>
              </a:rPr>
              <a:t>Hz. Meryem’in </a:t>
            </a:r>
            <a:r>
              <a:rPr lang="tr-TR" sz="1200" b="1" dirty="0" err="1" smtClean="0">
                <a:solidFill>
                  <a:schemeClr val="accent6">
                    <a:lumMod val="50000"/>
                  </a:schemeClr>
                </a:solidFill>
                <a:latin typeface="Times New Roman" panose="02020603050405020304" pitchFamily="18" charset="0"/>
                <a:cs typeface="Times New Roman" panose="02020603050405020304" pitchFamily="18" charset="0"/>
              </a:rPr>
              <a:t>Ruhu’l</a:t>
            </a:r>
            <a:r>
              <a:rPr lang="tr-TR" sz="1200" b="1" dirty="0" smtClean="0">
                <a:solidFill>
                  <a:schemeClr val="accent6">
                    <a:lumMod val="50000"/>
                  </a:schemeClr>
                </a:solidFill>
                <a:latin typeface="Times New Roman" panose="02020603050405020304" pitchFamily="18" charset="0"/>
                <a:cs typeface="Times New Roman" panose="02020603050405020304" pitchFamily="18" charset="0"/>
              </a:rPr>
              <a:t> Kudüs tarafından ziyaret edildiği, </a:t>
            </a:r>
          </a:p>
          <a:p>
            <a:pPr marL="171450" indent="-171450" algn="just">
              <a:buFont typeface="Arial" panose="020B0604020202020204" pitchFamily="34" charset="0"/>
              <a:buChar char="•"/>
            </a:pPr>
            <a:r>
              <a:rPr lang="tr-TR" sz="1200" b="1" dirty="0" smtClean="0">
                <a:solidFill>
                  <a:schemeClr val="accent6">
                    <a:lumMod val="50000"/>
                  </a:schemeClr>
                </a:solidFill>
                <a:latin typeface="Times New Roman" panose="02020603050405020304" pitchFamily="18" charset="0"/>
                <a:cs typeface="Times New Roman" panose="02020603050405020304" pitchFamily="18" charset="0"/>
              </a:rPr>
              <a:t>Hz. İsa’nın Çarmıha gerilip </a:t>
            </a:r>
            <a:r>
              <a:rPr lang="tr-TR" sz="1200" b="1" dirty="0" err="1" smtClean="0">
                <a:solidFill>
                  <a:schemeClr val="accent6">
                    <a:lumMod val="50000"/>
                  </a:schemeClr>
                </a:solidFill>
                <a:latin typeface="Times New Roman" panose="02020603050405020304" pitchFamily="18" charset="0"/>
                <a:cs typeface="Times New Roman" panose="02020603050405020304" pitchFamily="18" charset="0"/>
              </a:rPr>
              <a:t>semavata</a:t>
            </a:r>
            <a:r>
              <a:rPr lang="tr-TR" sz="1200" b="1" dirty="0" smtClean="0">
                <a:solidFill>
                  <a:schemeClr val="accent6">
                    <a:lumMod val="50000"/>
                  </a:schemeClr>
                </a:solidFill>
                <a:latin typeface="Times New Roman" panose="02020603050405020304" pitchFamily="18" charset="0"/>
                <a:cs typeface="Times New Roman" panose="02020603050405020304" pitchFamily="18" charset="0"/>
              </a:rPr>
              <a:t> yükseldiği mekan.</a:t>
            </a:r>
          </a:p>
          <a:p>
            <a:pPr marL="171450" indent="-171450" algn="just">
              <a:buFont typeface="Arial" panose="020B0604020202020204" pitchFamily="34" charset="0"/>
              <a:buChar char="•"/>
            </a:pPr>
            <a:r>
              <a:rPr lang="tr-TR" sz="1200" b="1" dirty="0" smtClean="0">
                <a:solidFill>
                  <a:srgbClr val="C00000"/>
                </a:solidFill>
                <a:latin typeface="Times New Roman" panose="02020603050405020304" pitchFamily="18" charset="0"/>
                <a:cs typeface="Times New Roman" panose="02020603050405020304" pitchFamily="18" charset="0"/>
              </a:rPr>
              <a:t>Müslümanlar için yeryüzünde kurulan ikinci </a:t>
            </a:r>
            <a:r>
              <a:rPr lang="tr-TR" sz="1200" b="1" dirty="0" err="1" smtClean="0">
                <a:solidFill>
                  <a:srgbClr val="C00000"/>
                </a:solidFill>
                <a:latin typeface="Times New Roman" panose="02020603050405020304" pitchFamily="18" charset="0"/>
                <a:cs typeface="Times New Roman" panose="02020603050405020304" pitchFamily="18" charset="0"/>
              </a:rPr>
              <a:t>mabed</a:t>
            </a:r>
            <a:r>
              <a:rPr lang="tr-TR" sz="1200" b="1" dirty="0" smtClean="0">
                <a:solidFill>
                  <a:srgbClr val="C00000"/>
                </a:solidFill>
                <a:latin typeface="Times New Roman" panose="02020603050405020304" pitchFamily="18" charset="0"/>
                <a:cs typeface="Times New Roman" panose="02020603050405020304" pitchFamily="18" charset="0"/>
              </a:rPr>
              <a:t>, </a:t>
            </a:r>
          </a:p>
          <a:p>
            <a:pPr marL="171450" indent="-171450" algn="just">
              <a:buFont typeface="Arial" panose="020B0604020202020204" pitchFamily="34" charset="0"/>
              <a:buChar char="•"/>
            </a:pPr>
            <a:r>
              <a:rPr lang="tr-TR" sz="1200" b="1" dirty="0" smtClean="0">
                <a:solidFill>
                  <a:srgbClr val="C00000"/>
                </a:solidFill>
                <a:latin typeface="Times New Roman" panose="02020603050405020304" pitchFamily="18" charset="0"/>
                <a:cs typeface="Times New Roman" panose="02020603050405020304" pitchFamily="18" charset="0"/>
              </a:rPr>
              <a:t>ilk kıble, 3. kutsal şehir, </a:t>
            </a:r>
          </a:p>
          <a:p>
            <a:pPr marL="171450" indent="-171450" algn="just">
              <a:buFont typeface="Arial" panose="020B0604020202020204" pitchFamily="34" charset="0"/>
              <a:buChar char="•"/>
            </a:pPr>
            <a:r>
              <a:rPr lang="tr-TR" sz="1200" b="1" dirty="0" smtClean="0">
                <a:solidFill>
                  <a:srgbClr val="C00000"/>
                </a:solidFill>
                <a:latin typeface="Times New Roman" panose="02020603050405020304" pitchFamily="18" charset="0"/>
                <a:cs typeface="Times New Roman" panose="02020603050405020304" pitchFamily="18" charset="0"/>
              </a:rPr>
              <a:t>Miracın basamağı, </a:t>
            </a:r>
          </a:p>
          <a:p>
            <a:pPr marL="171450" indent="-171450" algn="just">
              <a:buFont typeface="Arial" panose="020B0604020202020204" pitchFamily="34" charset="0"/>
              <a:buChar char="•"/>
            </a:pPr>
            <a:r>
              <a:rPr lang="tr-TR" sz="1200" b="1" dirty="0" smtClean="0">
                <a:solidFill>
                  <a:srgbClr val="C00000"/>
                </a:solidFill>
                <a:latin typeface="Times New Roman" panose="02020603050405020304" pitchFamily="18" charset="0"/>
                <a:cs typeface="Times New Roman" panose="02020603050405020304" pitchFamily="18" charset="0"/>
              </a:rPr>
              <a:t>Selahaddin-i </a:t>
            </a:r>
            <a:r>
              <a:rPr lang="tr-TR" sz="1200" b="1" dirty="0" err="1" smtClean="0">
                <a:solidFill>
                  <a:srgbClr val="C00000"/>
                </a:solidFill>
                <a:latin typeface="Times New Roman" panose="02020603050405020304" pitchFamily="18" charset="0"/>
                <a:cs typeface="Times New Roman" panose="02020603050405020304" pitchFamily="18" charset="0"/>
              </a:rPr>
              <a:t>Eyyubinin</a:t>
            </a:r>
            <a:r>
              <a:rPr lang="tr-TR" sz="1200" b="1" dirty="0" smtClean="0">
                <a:solidFill>
                  <a:srgbClr val="C00000"/>
                </a:solidFill>
                <a:latin typeface="Times New Roman" panose="02020603050405020304" pitchFamily="18" charset="0"/>
                <a:cs typeface="Times New Roman" panose="02020603050405020304" pitchFamily="18" charset="0"/>
              </a:rPr>
              <a:t> Fethi, </a:t>
            </a:r>
          </a:p>
          <a:p>
            <a:pPr marL="171450" indent="-171450" algn="just">
              <a:buFont typeface="Arial" panose="020B0604020202020204" pitchFamily="34" charset="0"/>
              <a:buChar char="•"/>
            </a:pPr>
            <a:r>
              <a:rPr lang="tr-TR" sz="1200" b="1" dirty="0" smtClean="0">
                <a:solidFill>
                  <a:srgbClr val="C00000"/>
                </a:solidFill>
                <a:latin typeface="Times New Roman" panose="02020603050405020304" pitchFamily="18" charset="0"/>
                <a:cs typeface="Times New Roman" panose="02020603050405020304" pitchFamily="18" charset="0"/>
              </a:rPr>
              <a:t>Kanuni Sultan Süleyman'ın surlarla etrafını çevirdiği kutsallığın taşa kazındığı tarihsel serüveni olan şehir. </a:t>
            </a:r>
            <a:endParaRPr lang="tr-TR" sz="1200" dirty="0" smtClean="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9E2F92DE-D60F-49BE-8DEE-6D91164E5448}" type="slidenum">
              <a:rPr lang="tr-TR" smtClean="0"/>
              <a:t>10</a:t>
            </a:fld>
            <a:endParaRPr lang="tr-TR"/>
          </a:p>
        </p:txBody>
      </p:sp>
    </p:spTree>
    <p:extLst>
      <p:ext uri="{BB962C8B-B14F-4D97-AF65-F5344CB8AC3E}">
        <p14:creationId xmlns:p14="http://schemas.microsoft.com/office/powerpoint/2010/main" val="100547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Enes b. </a:t>
            </a:r>
            <a:r>
              <a:rPr lang="tr-TR" sz="1200" b="0" i="0" kern="1200" dirty="0" err="1" smtClean="0">
                <a:solidFill>
                  <a:schemeClr val="tx1"/>
                </a:solidFill>
                <a:effectLst/>
                <a:latin typeface="+mn-lt"/>
                <a:ea typeface="+mn-ea"/>
                <a:cs typeface="+mn-cs"/>
              </a:rPr>
              <a:t>Mâlik’den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rivâyet</a:t>
            </a:r>
            <a:r>
              <a:rPr lang="tr-TR" sz="1200" b="0" i="0" kern="1200" dirty="0" smtClean="0">
                <a:solidFill>
                  <a:schemeClr val="tx1"/>
                </a:solidFill>
                <a:effectLst/>
                <a:latin typeface="+mn-lt"/>
                <a:ea typeface="+mn-ea"/>
                <a:cs typeface="+mn-cs"/>
              </a:rPr>
              <a:t> edildiğine göre, </a:t>
            </a:r>
            <a:r>
              <a:rPr lang="tr-TR" sz="1200" b="0" i="0" kern="1200" dirty="0" err="1" smtClean="0">
                <a:solidFill>
                  <a:schemeClr val="tx1"/>
                </a:solidFill>
                <a:effectLst/>
                <a:latin typeface="+mn-lt"/>
                <a:ea typeface="+mn-ea"/>
                <a:cs typeface="+mn-cs"/>
              </a:rPr>
              <a:t>Rasûlullah</a:t>
            </a:r>
            <a:r>
              <a:rPr lang="tr-TR" sz="1200" b="0" i="0" kern="1200" dirty="0" smtClean="0">
                <a:solidFill>
                  <a:schemeClr val="tx1"/>
                </a:solidFill>
                <a:effectLst/>
                <a:latin typeface="+mn-lt"/>
                <a:ea typeface="+mn-ea"/>
                <a:cs typeface="+mn-cs"/>
              </a:rPr>
              <a:t> (sav) şöyle buyurmuştur: “Kişinin evinde kıldığı namaza bir, kabile mescidinde kıldığı namaza yirmi beş, cuma namazı kılınan yerlerde kıldığına da beş yüz namaz sevabı verilir. </a:t>
            </a:r>
            <a:r>
              <a:rPr lang="tr-TR" sz="1200" b="0" i="0" kern="1200" dirty="0" err="1" smtClean="0">
                <a:solidFill>
                  <a:schemeClr val="tx1"/>
                </a:solidFill>
                <a:effectLst/>
                <a:latin typeface="+mn-lt"/>
                <a:ea typeface="+mn-ea"/>
                <a:cs typeface="+mn-cs"/>
              </a:rPr>
              <a:t>Mescid</a:t>
            </a:r>
            <a:r>
              <a:rPr lang="tr-TR" sz="1200" b="0" i="0" kern="1200" dirty="0" smtClean="0">
                <a:solidFill>
                  <a:schemeClr val="tx1"/>
                </a:solidFill>
                <a:effectLst/>
                <a:latin typeface="+mn-lt"/>
                <a:ea typeface="+mn-ea"/>
                <a:cs typeface="+mn-cs"/>
              </a:rPr>
              <a:t>-i </a:t>
            </a:r>
            <a:r>
              <a:rPr lang="tr-TR" sz="1200" b="0" i="0" kern="1200" dirty="0" err="1" smtClean="0">
                <a:solidFill>
                  <a:schemeClr val="tx1"/>
                </a:solidFill>
                <a:effectLst/>
                <a:latin typeface="+mn-lt"/>
                <a:ea typeface="+mn-ea"/>
                <a:cs typeface="+mn-cs"/>
              </a:rPr>
              <a:t>Aksâ'da</a:t>
            </a:r>
            <a:r>
              <a:rPr lang="tr-TR" sz="1200" b="0" i="0" kern="1200" dirty="0" smtClean="0">
                <a:solidFill>
                  <a:schemeClr val="tx1"/>
                </a:solidFill>
                <a:effectLst/>
                <a:latin typeface="+mn-lt"/>
                <a:ea typeface="+mn-ea"/>
                <a:cs typeface="+mn-cs"/>
              </a:rPr>
              <a:t> kıldığı namaza elli bin; benim mescidimde kıldığı namaza da elli bin; </a:t>
            </a:r>
            <a:r>
              <a:rPr lang="tr-TR" sz="1200" b="0" i="0" kern="1200" dirty="0" err="1" smtClean="0">
                <a:solidFill>
                  <a:schemeClr val="tx1"/>
                </a:solidFill>
                <a:effectLst/>
                <a:latin typeface="+mn-lt"/>
                <a:ea typeface="+mn-ea"/>
                <a:cs typeface="+mn-cs"/>
              </a:rPr>
              <a:t>Mescid</a:t>
            </a:r>
            <a:r>
              <a:rPr lang="tr-TR" sz="1200" b="0" i="0" kern="1200" dirty="0" smtClean="0">
                <a:solidFill>
                  <a:schemeClr val="tx1"/>
                </a:solidFill>
                <a:effectLst/>
                <a:latin typeface="+mn-lt"/>
                <a:ea typeface="+mn-ea"/>
                <a:cs typeface="+mn-cs"/>
              </a:rPr>
              <a:t>-i </a:t>
            </a:r>
            <a:r>
              <a:rPr lang="tr-TR" sz="1200" b="0" i="0" kern="1200" dirty="0" err="1" smtClean="0">
                <a:solidFill>
                  <a:schemeClr val="tx1"/>
                </a:solidFill>
                <a:effectLst/>
                <a:latin typeface="+mn-lt"/>
                <a:ea typeface="+mn-ea"/>
                <a:cs typeface="+mn-cs"/>
              </a:rPr>
              <a:t>Haram'da</a:t>
            </a:r>
            <a:r>
              <a:rPr lang="tr-TR" sz="1200" b="0" i="0" kern="1200" dirty="0" smtClean="0">
                <a:solidFill>
                  <a:schemeClr val="tx1"/>
                </a:solidFill>
                <a:effectLst/>
                <a:latin typeface="+mn-lt"/>
                <a:ea typeface="+mn-ea"/>
                <a:cs typeface="+mn-cs"/>
              </a:rPr>
              <a:t> kıldığı namaza ise yüz bin namaz sevabı verilir.” (</a:t>
            </a:r>
            <a:r>
              <a:rPr lang="tr-TR" sz="1200" b="0" i="0" kern="1200" dirty="0" err="1" smtClean="0">
                <a:solidFill>
                  <a:schemeClr val="tx1"/>
                </a:solidFill>
                <a:effectLst/>
                <a:latin typeface="+mn-lt"/>
                <a:ea typeface="+mn-ea"/>
                <a:cs typeface="+mn-cs"/>
              </a:rPr>
              <a:t>İbn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Mâce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İkâme</a:t>
            </a:r>
            <a:r>
              <a:rPr lang="tr-TR" sz="1200" b="0" i="0" kern="1200" dirty="0" smtClean="0">
                <a:solidFill>
                  <a:schemeClr val="tx1"/>
                </a:solidFill>
                <a:effectLst/>
                <a:latin typeface="+mn-lt"/>
                <a:ea typeface="+mn-ea"/>
                <a:cs typeface="+mn-cs"/>
              </a:rPr>
              <a:t>, 198)</a:t>
            </a:r>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16</a:t>
            </a:fld>
            <a:endParaRPr lang="tr-TR"/>
          </a:p>
        </p:txBody>
      </p:sp>
    </p:spTree>
    <p:extLst>
      <p:ext uri="{BB962C8B-B14F-4D97-AF65-F5344CB8AC3E}">
        <p14:creationId xmlns:p14="http://schemas.microsoft.com/office/powerpoint/2010/main" val="40261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Huzeyfe b. el-</a:t>
            </a:r>
            <a:r>
              <a:rPr lang="tr-TR" sz="1200" b="0" i="0" kern="1200" dirty="0" err="1" smtClean="0">
                <a:solidFill>
                  <a:schemeClr val="tx1"/>
                </a:solidFill>
                <a:effectLst/>
                <a:latin typeface="+mn-lt"/>
                <a:ea typeface="+mn-ea"/>
                <a:cs typeface="+mn-cs"/>
              </a:rPr>
              <a:t>Yemân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Rasulullah’ın</a:t>
            </a:r>
            <a:r>
              <a:rPr lang="tr-TR" sz="1200" b="0" i="0" kern="1200" dirty="0" smtClean="0">
                <a:solidFill>
                  <a:schemeClr val="tx1"/>
                </a:solidFill>
                <a:effectLst/>
                <a:latin typeface="+mn-lt"/>
                <a:ea typeface="+mn-ea"/>
                <a:cs typeface="+mn-cs"/>
              </a:rPr>
              <a:t> (sav) şöyle buyurduğunu rivayet etmiştir: “Bana beyaz, uzun bir binek olan Burak getirildi. Ayağını gözün göreceği en uç noktaya koymaktaydı. Ben ve </a:t>
            </a:r>
            <a:r>
              <a:rPr lang="tr-TR" sz="1200" b="0" i="0" kern="1200" dirty="0" err="1" smtClean="0">
                <a:solidFill>
                  <a:schemeClr val="tx1"/>
                </a:solidFill>
                <a:effectLst/>
                <a:latin typeface="+mn-lt"/>
                <a:ea typeface="+mn-ea"/>
                <a:cs typeface="+mn-cs"/>
              </a:rPr>
              <a:t>Cibrîl</a:t>
            </a:r>
            <a:r>
              <a:rPr lang="tr-TR" sz="1200" b="0" i="0" kern="1200" dirty="0" smtClean="0">
                <a:solidFill>
                  <a:schemeClr val="tx1"/>
                </a:solidFill>
                <a:effectLst/>
                <a:latin typeface="+mn-lt"/>
                <a:ea typeface="+mn-ea"/>
                <a:cs typeface="+mn-cs"/>
              </a:rPr>
              <a:t> onun peşini bırakmadık. Nihayet Beyt-i </a:t>
            </a:r>
            <a:r>
              <a:rPr lang="tr-TR" sz="1200" b="0" i="0" kern="1200" dirty="0" err="1" smtClean="0">
                <a:solidFill>
                  <a:schemeClr val="tx1"/>
                </a:solidFill>
                <a:effectLst/>
                <a:latin typeface="+mn-lt"/>
                <a:ea typeface="+mn-ea"/>
                <a:cs typeface="+mn-cs"/>
              </a:rPr>
              <a:t>Makdis’e</a:t>
            </a:r>
            <a:r>
              <a:rPr lang="tr-TR" sz="1200" b="0" i="0" kern="1200" dirty="0" smtClean="0">
                <a:solidFill>
                  <a:schemeClr val="tx1"/>
                </a:solidFill>
                <a:effectLst/>
                <a:latin typeface="+mn-lt"/>
                <a:ea typeface="+mn-ea"/>
                <a:cs typeface="+mn-cs"/>
              </a:rPr>
              <a:t> vardık ve bize semanın kapıları açıldı da cennet ve cehennemi gördüm.” (</a:t>
            </a:r>
            <a:r>
              <a:rPr lang="tr-TR" sz="1200" b="0" i="0" kern="1200" dirty="0" err="1" smtClean="0">
                <a:solidFill>
                  <a:schemeClr val="tx1"/>
                </a:solidFill>
                <a:effectLst/>
                <a:latin typeface="+mn-lt"/>
                <a:ea typeface="+mn-ea"/>
                <a:cs typeface="+mn-cs"/>
              </a:rPr>
              <a:t>Ahmed</a:t>
            </a:r>
            <a:r>
              <a:rPr lang="tr-TR" sz="1200" b="0" i="0" kern="1200" dirty="0" smtClean="0">
                <a:solidFill>
                  <a:schemeClr val="tx1"/>
                </a:solidFill>
                <a:effectLst/>
                <a:latin typeface="+mn-lt"/>
                <a:ea typeface="+mn-ea"/>
                <a:cs typeface="+mn-cs"/>
              </a:rPr>
              <a:t> b. </a:t>
            </a:r>
            <a:r>
              <a:rPr lang="tr-TR" sz="1200" b="0" i="0" kern="1200" dirty="0" err="1" smtClean="0">
                <a:solidFill>
                  <a:schemeClr val="tx1"/>
                </a:solidFill>
                <a:effectLst/>
                <a:latin typeface="+mn-lt"/>
                <a:ea typeface="+mn-ea"/>
                <a:cs typeface="+mn-cs"/>
              </a:rPr>
              <a:t>Hanbel</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Müsned</a:t>
            </a:r>
            <a:r>
              <a:rPr lang="tr-TR" sz="1200" b="0" i="0" kern="1200" dirty="0" smtClean="0">
                <a:solidFill>
                  <a:schemeClr val="tx1"/>
                </a:solidFill>
                <a:effectLst/>
                <a:latin typeface="+mn-lt"/>
                <a:ea typeface="+mn-ea"/>
                <a:cs typeface="+mn-cs"/>
              </a:rPr>
              <a:t>, 38/356, No 23332)</a:t>
            </a:r>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17</a:t>
            </a:fld>
            <a:endParaRPr lang="tr-TR"/>
          </a:p>
        </p:txBody>
      </p:sp>
    </p:spTree>
    <p:extLst>
      <p:ext uri="{BB962C8B-B14F-4D97-AF65-F5344CB8AC3E}">
        <p14:creationId xmlns:p14="http://schemas.microsoft.com/office/powerpoint/2010/main" val="299814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Hz. Peygamber’in azatlı eşi </a:t>
            </a:r>
            <a:r>
              <a:rPr lang="tr-TR" sz="1200" b="0" i="0" kern="1200" dirty="0" err="1" smtClean="0">
                <a:solidFill>
                  <a:schemeClr val="tx1"/>
                </a:solidFill>
                <a:effectLst/>
                <a:latin typeface="+mn-lt"/>
                <a:ea typeface="+mn-ea"/>
                <a:cs typeface="+mn-cs"/>
              </a:rPr>
              <a:t>Meymûne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Yâ</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Rasulallah</a:t>
            </a:r>
            <a:r>
              <a:rPr lang="tr-TR" sz="1200" b="0" i="0" kern="1200" dirty="0" smtClean="0">
                <a:solidFill>
                  <a:schemeClr val="tx1"/>
                </a:solidFill>
                <a:effectLst/>
                <a:latin typeface="+mn-lt"/>
                <a:ea typeface="+mn-ea"/>
                <a:cs typeface="+mn-cs"/>
              </a:rPr>
              <a:t>! Beyt-i </a:t>
            </a:r>
            <a:r>
              <a:rPr lang="tr-TR" sz="1200" b="0" i="0" kern="1200" dirty="0" err="1" smtClean="0">
                <a:solidFill>
                  <a:schemeClr val="tx1"/>
                </a:solidFill>
                <a:effectLst/>
                <a:latin typeface="+mn-lt"/>
                <a:ea typeface="+mn-ea"/>
                <a:cs typeface="+mn-cs"/>
              </a:rPr>
              <a:t>Makdis’e</a:t>
            </a:r>
            <a:r>
              <a:rPr lang="tr-TR" sz="1200" b="0" i="0" kern="1200" dirty="0" smtClean="0">
                <a:solidFill>
                  <a:schemeClr val="tx1"/>
                </a:solidFill>
                <a:effectLst/>
                <a:latin typeface="+mn-lt"/>
                <a:ea typeface="+mn-ea"/>
                <a:cs typeface="+mn-cs"/>
              </a:rPr>
              <a:t> gidip gitmeme hakkında bize ne buyurursunuz?” dedim. Allah </a:t>
            </a:r>
            <a:r>
              <a:rPr lang="tr-TR" sz="1200" b="0" i="0" kern="1200" dirty="0" err="1" smtClean="0">
                <a:solidFill>
                  <a:schemeClr val="tx1"/>
                </a:solidFill>
                <a:effectLst/>
                <a:latin typeface="+mn-lt"/>
                <a:ea typeface="+mn-ea"/>
                <a:cs typeface="+mn-cs"/>
              </a:rPr>
              <a:t>Rasulü</a:t>
            </a:r>
            <a:r>
              <a:rPr lang="tr-TR" sz="1200" b="0" i="0" kern="1200" dirty="0" smtClean="0">
                <a:solidFill>
                  <a:schemeClr val="tx1"/>
                </a:solidFill>
                <a:effectLst/>
                <a:latin typeface="+mn-lt"/>
                <a:ea typeface="+mn-ea"/>
                <a:cs typeface="+mn-cs"/>
              </a:rPr>
              <a:t>: “Orası </a:t>
            </a:r>
            <a:r>
              <a:rPr lang="tr-TR" sz="1200" b="0" i="0" kern="1200" dirty="0" err="1" smtClean="0">
                <a:solidFill>
                  <a:schemeClr val="tx1"/>
                </a:solidFill>
                <a:effectLst/>
                <a:latin typeface="+mn-lt"/>
                <a:ea typeface="+mn-ea"/>
                <a:cs typeface="+mn-cs"/>
              </a:rPr>
              <a:t>haşr</a:t>
            </a:r>
            <a:r>
              <a:rPr lang="tr-TR" sz="1200" b="0" i="0" kern="1200" dirty="0" smtClean="0">
                <a:solidFill>
                  <a:schemeClr val="tx1"/>
                </a:solidFill>
                <a:effectLst/>
                <a:latin typeface="+mn-lt"/>
                <a:ea typeface="+mn-ea"/>
                <a:cs typeface="+mn-cs"/>
              </a:rPr>
              <a:t> ve dirilişin gerçekleşeceği yerdir. Gidin ve orada namaz kılın! Çünkü orada kılınan bir vakit namaz, başka yerde kılınan bin vakit namaz gibidir” buyurdu. Ben: “Peki oraya gidecek imkan bulamazsam ne dersiniz?” dedim. O: “Oraya aydınlanmada kullanılmak üzere zeytinyağı gönderirsin. Bunu yapan, oraya gitmiş gibi olur” buyurdu. (</a:t>
            </a:r>
            <a:r>
              <a:rPr lang="tr-TR" sz="1200" b="0" i="0" kern="1200" dirty="0" err="1" smtClean="0">
                <a:solidFill>
                  <a:schemeClr val="tx1"/>
                </a:solidFill>
                <a:effectLst/>
                <a:latin typeface="+mn-lt"/>
                <a:ea typeface="+mn-ea"/>
                <a:cs typeface="+mn-cs"/>
              </a:rPr>
              <a:t>İbn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Mâce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İkâme</a:t>
            </a:r>
            <a:r>
              <a:rPr lang="tr-TR" sz="1200" b="0" i="0" kern="1200" dirty="0" smtClean="0">
                <a:solidFill>
                  <a:schemeClr val="tx1"/>
                </a:solidFill>
                <a:effectLst/>
                <a:latin typeface="+mn-lt"/>
                <a:ea typeface="+mn-ea"/>
                <a:cs typeface="+mn-cs"/>
              </a:rPr>
              <a:t>, 196)</a:t>
            </a:r>
            <a:endParaRPr lang="tr-TR" dirty="0"/>
          </a:p>
        </p:txBody>
      </p:sp>
      <p:sp>
        <p:nvSpPr>
          <p:cNvPr id="4" name="Slayt Numarası Yer Tutucusu 3"/>
          <p:cNvSpPr>
            <a:spLocks noGrp="1"/>
          </p:cNvSpPr>
          <p:nvPr>
            <p:ph type="sldNum" sz="quarter" idx="10"/>
          </p:nvPr>
        </p:nvSpPr>
        <p:spPr/>
        <p:txBody>
          <a:bodyPr/>
          <a:lstStyle/>
          <a:p>
            <a:fld id="{9E2F92DE-D60F-49BE-8DEE-6D91164E5448}" type="slidenum">
              <a:rPr lang="tr-TR" smtClean="0"/>
              <a:t>18</a:t>
            </a:fld>
            <a:endParaRPr lang="tr-TR"/>
          </a:p>
        </p:txBody>
      </p:sp>
    </p:spTree>
    <p:extLst>
      <p:ext uri="{BB962C8B-B14F-4D97-AF65-F5344CB8AC3E}">
        <p14:creationId xmlns:p14="http://schemas.microsoft.com/office/powerpoint/2010/main" val="83889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600" b="1" dirty="0" smtClean="0">
                <a:solidFill>
                  <a:schemeClr val="tx1"/>
                </a:solidFill>
                <a:effectLst>
                  <a:outerShdw blurRad="38100" dist="38100" dir="2700000" algn="tl">
                    <a:srgbClr val="000000">
                      <a:alpha val="43137"/>
                    </a:srgbClr>
                  </a:outerShdw>
                </a:effectLst>
              </a:rPr>
              <a:t>İşkencelerin arttığı, sıkıntıların çoğaldığı bir dönemde Yüce Allah Yusuf Suresini göndererek Müslümanların ferahlayacağı günlerin yakın olduğunu bu dönemlerde müjdelemiştir:</a:t>
            </a:r>
          </a:p>
          <a:p>
            <a:pPr algn="just"/>
            <a:r>
              <a:rPr lang="tr-TR" sz="1200" dirty="0" smtClean="0">
                <a:solidFill>
                  <a:schemeClr val="tx1"/>
                </a:solidFill>
              </a:rPr>
              <a:t>Muhammed b. İshak’a göre </a:t>
            </a:r>
            <a:r>
              <a:rPr lang="tr-TR" sz="1200" dirty="0" err="1" smtClean="0">
                <a:solidFill>
                  <a:schemeClr val="tx1"/>
                </a:solidFill>
              </a:rPr>
              <a:t>sûrenin</a:t>
            </a:r>
            <a:r>
              <a:rPr lang="tr-TR" sz="1200" dirty="0" smtClean="0">
                <a:solidFill>
                  <a:schemeClr val="tx1"/>
                </a:solidFill>
              </a:rPr>
              <a:t> </a:t>
            </a:r>
            <a:r>
              <a:rPr lang="tr-TR" sz="1200" dirty="0" err="1" smtClean="0">
                <a:solidFill>
                  <a:schemeClr val="tx1"/>
                </a:solidFill>
              </a:rPr>
              <a:t>nüzûl</a:t>
            </a:r>
            <a:r>
              <a:rPr lang="tr-TR" sz="1200" dirty="0" smtClean="0">
                <a:solidFill>
                  <a:schemeClr val="tx1"/>
                </a:solidFill>
              </a:rPr>
              <a:t> sebebi, kavmi tarafından zulme uğramış olan Hz. Peygamber’i teselli etmektir (Elmalılı, IV, 2841). </a:t>
            </a:r>
          </a:p>
          <a:p>
            <a:pPr algn="just"/>
            <a:r>
              <a:rPr lang="tr-TR" sz="1200" dirty="0" smtClean="0">
                <a:solidFill>
                  <a:schemeClr val="tx1"/>
                </a:solidFill>
              </a:rPr>
              <a:t>Kavminin  baskıları ve işkenceleri karşısında </a:t>
            </a:r>
            <a:r>
              <a:rPr lang="tr-TR" sz="1200" dirty="0" err="1" smtClean="0">
                <a:solidFill>
                  <a:schemeClr val="tx1"/>
                </a:solidFill>
              </a:rPr>
              <a:t>Resûl</a:t>
            </a:r>
            <a:r>
              <a:rPr lang="tr-TR" sz="1200" dirty="0" smtClean="0">
                <a:solidFill>
                  <a:schemeClr val="tx1"/>
                </a:solidFill>
              </a:rPr>
              <a:t>-i Ekrem ve arkadaşları bunalmışlardı; bu bunalımdan bir çıkış yolu arıyorlardı. </a:t>
            </a:r>
          </a:p>
          <a:p>
            <a:pPr algn="just"/>
            <a:r>
              <a:rPr lang="tr-TR" sz="1200" dirty="0" smtClean="0">
                <a:solidFill>
                  <a:schemeClr val="tx1"/>
                </a:solidFill>
              </a:rPr>
              <a:t>Böyle sıkıntılı bir anda bu sürenin inmesi, Müslümanlara bir teselli ve müjde olmuştur. </a:t>
            </a:r>
          </a:p>
          <a:p>
            <a:pPr algn="just"/>
            <a:r>
              <a:rPr lang="tr-TR" sz="1200" dirty="0" smtClean="0">
                <a:solidFill>
                  <a:schemeClr val="tx1"/>
                </a:solidFill>
              </a:rPr>
              <a:t>Zira kıssanın kahramanı olan Hz. </a:t>
            </a:r>
            <a:r>
              <a:rPr lang="tr-TR" sz="1200" dirty="0" err="1" smtClean="0">
                <a:solidFill>
                  <a:schemeClr val="tx1"/>
                </a:solidFill>
              </a:rPr>
              <a:t>Yûsuf</a:t>
            </a:r>
            <a:r>
              <a:rPr lang="tr-TR" sz="1200" dirty="0" smtClean="0">
                <a:solidFill>
                  <a:schemeClr val="tx1"/>
                </a:solidFill>
              </a:rPr>
              <a:t> da Filistin’de kardeşlerinin bazı kötülüklerine </a:t>
            </a:r>
            <a:r>
              <a:rPr lang="tr-TR" sz="1200" dirty="0" err="1" smtClean="0">
                <a:solidFill>
                  <a:schemeClr val="tx1"/>
                </a:solidFill>
              </a:rPr>
              <a:t>mâruz</a:t>
            </a:r>
            <a:r>
              <a:rPr lang="tr-TR" sz="1200" dirty="0" smtClean="0">
                <a:solidFill>
                  <a:schemeClr val="tx1"/>
                </a:solidFill>
              </a:rPr>
              <a:t> kalmıştı. Fakat sonunda o, Mısır’da devlet yönetiminde  söz sahibi  oldu,  kardeşleri de bu devletin yönetiminde görevlendirildiler.</a:t>
            </a:r>
          </a:p>
          <a:p>
            <a:pPr algn="just"/>
            <a:r>
              <a:rPr lang="tr-TR" sz="1400" b="1" dirty="0" smtClean="0">
                <a:solidFill>
                  <a:schemeClr val="tx1"/>
                </a:solidFill>
              </a:rPr>
              <a:t> Bu </a:t>
            </a:r>
            <a:r>
              <a:rPr lang="tr-TR" sz="1400" b="1" dirty="0" err="1" smtClean="0">
                <a:solidFill>
                  <a:schemeClr val="tx1"/>
                </a:solidFill>
              </a:rPr>
              <a:t>sûrede</a:t>
            </a:r>
            <a:r>
              <a:rPr lang="tr-TR" sz="1400" b="1" dirty="0" smtClean="0">
                <a:solidFill>
                  <a:schemeClr val="tx1"/>
                </a:solidFill>
              </a:rPr>
              <a:t>  anlatılan  kıssa da, dolaylı olarak Hz. Muhammed  ve arkadaşlarına, sabrettikleri takdirde Hz. </a:t>
            </a:r>
            <a:r>
              <a:rPr lang="tr-TR" sz="1400" b="1" dirty="0" err="1" smtClean="0">
                <a:solidFill>
                  <a:schemeClr val="tx1"/>
                </a:solidFill>
              </a:rPr>
              <a:t>Yûsuf’a</a:t>
            </a:r>
            <a:r>
              <a:rPr lang="tr-TR" sz="1400" b="1" dirty="0" smtClean="0">
                <a:solidFill>
                  <a:schemeClr val="tx1"/>
                </a:solidFill>
              </a:rPr>
              <a:t> verilmiş olan mükâfatın bir benzerinin verileceğini ve </a:t>
            </a:r>
            <a:r>
              <a:rPr lang="tr-TR" sz="1400" b="1" dirty="0" err="1" smtClean="0">
                <a:solidFill>
                  <a:schemeClr val="tx1"/>
                </a:solidFill>
              </a:rPr>
              <a:t>Kureyşliler’in</a:t>
            </a:r>
            <a:r>
              <a:rPr lang="tr-TR" sz="1400" b="1" dirty="0" smtClean="0">
                <a:solidFill>
                  <a:schemeClr val="tx1"/>
                </a:solidFill>
              </a:rPr>
              <a:t> kendilerine boyun eğeceğini müjdelemektedir. </a:t>
            </a:r>
          </a:p>
          <a:p>
            <a:pPr algn="just"/>
            <a:r>
              <a:rPr lang="tr-TR" sz="1200" dirty="0" smtClean="0">
                <a:solidFill>
                  <a:schemeClr val="tx1"/>
                </a:solidFill>
              </a:rPr>
              <a:t>Nitekim kavminin baskısı neticesinde  Medine’ye göç etmiş olan </a:t>
            </a:r>
            <a:r>
              <a:rPr lang="tr-TR" sz="1200" dirty="0" err="1" smtClean="0">
                <a:solidFill>
                  <a:schemeClr val="tx1"/>
                </a:solidFill>
              </a:rPr>
              <a:t>Resûlullah</a:t>
            </a:r>
            <a:r>
              <a:rPr lang="tr-TR" sz="1200" dirty="0" smtClean="0">
                <a:solidFill>
                  <a:schemeClr val="tx1"/>
                </a:solidFill>
              </a:rPr>
              <a:t> sekiz sene sonra Mekke’yi  fethetmiş ve </a:t>
            </a:r>
            <a:r>
              <a:rPr lang="tr-TR" sz="1200" dirty="0" err="1" smtClean="0">
                <a:solidFill>
                  <a:schemeClr val="tx1"/>
                </a:solidFill>
              </a:rPr>
              <a:t>Kureyşliler</a:t>
            </a:r>
            <a:r>
              <a:rPr lang="tr-TR" sz="1200" dirty="0" smtClean="0">
                <a:solidFill>
                  <a:schemeClr val="tx1"/>
                </a:solidFill>
              </a:rPr>
              <a:t> ona boyun eğmiştir.</a:t>
            </a:r>
          </a:p>
        </p:txBody>
      </p:sp>
      <p:sp>
        <p:nvSpPr>
          <p:cNvPr id="4" name="Slayt Numarası Yer Tutucusu 3"/>
          <p:cNvSpPr>
            <a:spLocks noGrp="1"/>
          </p:cNvSpPr>
          <p:nvPr>
            <p:ph type="sldNum" sz="quarter" idx="10"/>
          </p:nvPr>
        </p:nvSpPr>
        <p:spPr/>
        <p:txBody>
          <a:bodyPr/>
          <a:lstStyle/>
          <a:p>
            <a:fld id="{9E2F92DE-D60F-49BE-8DEE-6D91164E5448}" type="slidenum">
              <a:rPr lang="tr-TR" smtClean="0"/>
              <a:t>23</a:t>
            </a:fld>
            <a:endParaRPr lang="tr-TR"/>
          </a:p>
        </p:txBody>
      </p:sp>
    </p:spTree>
    <p:extLst>
      <p:ext uri="{BB962C8B-B14F-4D97-AF65-F5344CB8AC3E}">
        <p14:creationId xmlns:p14="http://schemas.microsoft.com/office/powerpoint/2010/main" val="323237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solidFill>
                  <a:srgbClr val="FFFF00"/>
                </a:solidFill>
              </a:rPr>
              <a:t>Miraç; </a:t>
            </a:r>
          </a:p>
          <a:p>
            <a:pPr marL="342900" indent="-342900" algn="just">
              <a:buFont typeface="Arial" panose="020B0604020202020204" pitchFamily="34" charset="0"/>
              <a:buChar char="•"/>
            </a:pPr>
            <a:r>
              <a:rPr lang="tr-TR" sz="1200" dirty="0" smtClean="0">
                <a:solidFill>
                  <a:srgbClr val="002060"/>
                </a:solidFill>
              </a:rPr>
              <a:t>3 yıl süren boykot, </a:t>
            </a:r>
          </a:p>
          <a:p>
            <a:pPr marL="342900" indent="-342900" algn="just">
              <a:buFont typeface="Arial" panose="020B0604020202020204" pitchFamily="34" charset="0"/>
              <a:buChar char="•"/>
            </a:pPr>
            <a:r>
              <a:rPr lang="tr-TR" sz="1200" dirty="0" smtClean="0">
                <a:solidFill>
                  <a:srgbClr val="0070C0"/>
                </a:solidFill>
              </a:rPr>
              <a:t>Oğulları 4 yaşındaki </a:t>
            </a:r>
            <a:r>
              <a:rPr lang="tr-TR" sz="1200" b="1" u="sng" dirty="0" smtClean="0">
                <a:solidFill>
                  <a:schemeClr val="tx1"/>
                </a:solidFill>
              </a:rPr>
              <a:t>Kasım</a:t>
            </a:r>
            <a:r>
              <a:rPr lang="tr-TR" sz="1200" dirty="0" smtClean="0">
                <a:solidFill>
                  <a:srgbClr val="0070C0"/>
                </a:solidFill>
              </a:rPr>
              <a:t> ve az bir zaman sonra </a:t>
            </a:r>
            <a:r>
              <a:rPr lang="tr-TR" sz="1200" b="1" u="sng" dirty="0" smtClean="0">
                <a:solidFill>
                  <a:schemeClr val="tx1"/>
                </a:solidFill>
              </a:rPr>
              <a:t>Abdullah'ın</a:t>
            </a:r>
            <a:r>
              <a:rPr lang="tr-TR" sz="1200" dirty="0" smtClean="0">
                <a:solidFill>
                  <a:schemeClr val="tx1"/>
                </a:solidFill>
              </a:rPr>
              <a:t> </a:t>
            </a:r>
            <a:r>
              <a:rPr lang="tr-TR" sz="1200" b="1" u="sng" dirty="0" smtClean="0">
                <a:solidFill>
                  <a:schemeClr val="tx1"/>
                </a:solidFill>
              </a:rPr>
              <a:t>vefatları</a:t>
            </a:r>
            <a:r>
              <a:rPr lang="tr-TR" sz="1200" dirty="0" smtClean="0">
                <a:solidFill>
                  <a:srgbClr val="0070C0"/>
                </a:solidFill>
              </a:rPr>
              <a:t>, ve efendimize As b. </a:t>
            </a:r>
            <a:r>
              <a:rPr lang="tr-TR" sz="1200" dirty="0" err="1" smtClean="0">
                <a:solidFill>
                  <a:srgbClr val="0070C0"/>
                </a:solidFill>
              </a:rPr>
              <a:t>Vail</a:t>
            </a:r>
            <a:r>
              <a:rPr lang="tr-TR" sz="1200" dirty="0" smtClean="0">
                <a:solidFill>
                  <a:srgbClr val="0070C0"/>
                </a:solidFill>
              </a:rPr>
              <a:t>, Ebu Cehil vb. </a:t>
            </a:r>
            <a:r>
              <a:rPr lang="tr-TR" sz="1200" b="1" u="sng" dirty="0" smtClean="0">
                <a:solidFill>
                  <a:schemeClr val="tx1"/>
                </a:solidFill>
              </a:rPr>
              <a:t>«</a:t>
            </a:r>
            <a:r>
              <a:rPr lang="tr-TR" sz="1200" b="1" u="sng" dirty="0" err="1" smtClean="0">
                <a:solidFill>
                  <a:schemeClr val="tx1"/>
                </a:solidFill>
              </a:rPr>
              <a:t>Ebter</a:t>
            </a:r>
            <a:r>
              <a:rPr lang="tr-TR" sz="1200" b="1" u="sng" dirty="0" smtClean="0">
                <a:solidFill>
                  <a:schemeClr val="tx1"/>
                </a:solidFill>
              </a:rPr>
              <a:t>» «soyu kesik» </a:t>
            </a:r>
            <a:r>
              <a:rPr lang="tr-TR" sz="1200" dirty="0" smtClean="0">
                <a:solidFill>
                  <a:srgbClr val="0070C0"/>
                </a:solidFill>
              </a:rPr>
              <a:t>diyerek hakaret etmeleri</a:t>
            </a:r>
          </a:p>
          <a:p>
            <a:pPr marL="342900" indent="-342900" algn="just">
              <a:buFont typeface="Arial" panose="020B0604020202020204" pitchFamily="34" charset="0"/>
              <a:buChar char="•"/>
            </a:pPr>
            <a:r>
              <a:rPr lang="tr-TR" sz="1200" dirty="0" smtClean="0">
                <a:solidFill>
                  <a:srgbClr val="FF0000"/>
                </a:solidFill>
              </a:rPr>
              <a:t>41 yıl efendimizi koruyup kollayan </a:t>
            </a:r>
            <a:r>
              <a:rPr lang="tr-TR" sz="1200" b="1" u="sng" dirty="0" smtClean="0">
                <a:solidFill>
                  <a:srgbClr val="FF0000"/>
                </a:solidFill>
              </a:rPr>
              <a:t>87 yaşındaki Amcası </a:t>
            </a:r>
            <a:r>
              <a:rPr lang="tr-TR" sz="1200" dirty="0" smtClean="0">
                <a:solidFill>
                  <a:srgbClr val="FF0000"/>
                </a:solidFill>
              </a:rPr>
              <a:t>ve hamisi Ebu Talip'i ve </a:t>
            </a:r>
          </a:p>
          <a:p>
            <a:pPr marL="342900" indent="-342900" algn="just">
              <a:buFont typeface="Arial" panose="020B0604020202020204" pitchFamily="34" charset="0"/>
              <a:buChar char="•"/>
            </a:pPr>
            <a:r>
              <a:rPr lang="tr-TR" sz="1200" b="1" u="sng" dirty="0" smtClean="0">
                <a:solidFill>
                  <a:schemeClr val="tx1"/>
                </a:solidFill>
              </a:rPr>
              <a:t>3 gün sonra 65 yaşında 25 yıllık hayat arkadaşı Hz. Hatice’nin vefatı, </a:t>
            </a:r>
          </a:p>
          <a:p>
            <a:pPr marL="342900" indent="-342900" algn="just">
              <a:buFont typeface="Arial" panose="020B0604020202020204" pitchFamily="34" charset="0"/>
              <a:buChar char="•"/>
            </a:pPr>
            <a:r>
              <a:rPr lang="tr-TR" sz="1200" b="1" dirty="0" smtClean="0">
                <a:solidFill>
                  <a:srgbClr val="7030A0"/>
                </a:solidFill>
              </a:rPr>
              <a:t>İşkencelerin öncekilerden daha dayanılmaz hale gelmesi, </a:t>
            </a:r>
          </a:p>
          <a:p>
            <a:pPr marL="342900" indent="-342900" algn="just">
              <a:buFont typeface="Arial" panose="020B0604020202020204" pitchFamily="34" charset="0"/>
              <a:buChar char="•"/>
            </a:pPr>
            <a:r>
              <a:rPr lang="tr-TR" sz="1200" b="1" dirty="0" err="1" smtClean="0">
                <a:solidFill>
                  <a:srgbClr val="0070C0"/>
                </a:solidFill>
              </a:rPr>
              <a:t>Taif’e</a:t>
            </a:r>
            <a:r>
              <a:rPr lang="tr-TR" sz="1200" b="1" dirty="0" smtClean="0">
                <a:solidFill>
                  <a:srgbClr val="0070C0"/>
                </a:solidFill>
              </a:rPr>
              <a:t> gitmesi ve orada 10 gün kalıp ardından taşlanarak kovulması, </a:t>
            </a:r>
          </a:p>
          <a:p>
            <a:pPr marL="342900" indent="-342900" algn="just">
              <a:buFont typeface="Arial" panose="020B0604020202020204" pitchFamily="34" charset="0"/>
              <a:buChar char="•"/>
            </a:pPr>
            <a:r>
              <a:rPr lang="tr-TR" sz="1200" dirty="0" smtClean="0">
                <a:solidFill>
                  <a:srgbClr val="002060"/>
                </a:solidFill>
              </a:rPr>
              <a:t>Mekke'ye sığınması… </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smtClean="0">
                <a:solidFill>
                  <a:schemeClr val="tx1"/>
                </a:solidFill>
              </a:rPr>
              <a:t>Peygamber efendimizin amcası onu her zaman koruyan kollayan arkasında olan onunla beraber Mekkeli müşriklerin Müslümanlara karşı yapmış olduğu boykotta efendimizle beraber aç kalan ama yine de efendimizi korumaktan vazgeçmeyen «ben olduğum sürece sana bir şey yapamazlar yeğenim merak etme» diyen ama inadından ve gururundan «çevre putunu» «</a:t>
            </a:r>
            <a:r>
              <a:rPr lang="tr-TR" sz="1200" dirty="0" err="1" smtClean="0">
                <a:solidFill>
                  <a:schemeClr val="tx1"/>
                </a:solidFill>
              </a:rPr>
              <a:t>elalem</a:t>
            </a:r>
            <a:r>
              <a:rPr lang="tr-TR" sz="1200" dirty="0" smtClean="0">
                <a:solidFill>
                  <a:schemeClr val="tx1"/>
                </a:solidFill>
              </a:rPr>
              <a:t> ne der </a:t>
            </a:r>
            <a:r>
              <a:rPr lang="tr-TR" sz="1200" dirty="0" err="1" smtClean="0">
                <a:solidFill>
                  <a:schemeClr val="tx1"/>
                </a:solidFill>
              </a:rPr>
              <a:t>putu»nu</a:t>
            </a:r>
            <a:r>
              <a:rPr lang="tr-TR" sz="1200" dirty="0" smtClean="0">
                <a:solidFill>
                  <a:schemeClr val="tx1"/>
                </a:solidFill>
              </a:rPr>
              <a:t> kıramayan Ebu </a:t>
            </a:r>
            <a:r>
              <a:rPr lang="tr-TR" sz="1200" dirty="0" err="1" smtClean="0">
                <a:solidFill>
                  <a:schemeClr val="tx1"/>
                </a:solidFill>
              </a:rPr>
              <a:t>Talib’i</a:t>
            </a:r>
            <a:r>
              <a:rPr lang="tr-TR" sz="1200" dirty="0" smtClean="0">
                <a:solidFill>
                  <a:schemeClr val="tx1"/>
                </a:solidFill>
              </a:rPr>
              <a:t> çok iyi düşünüp ibret almalıyız.</a:t>
            </a:r>
          </a:p>
        </p:txBody>
      </p:sp>
      <p:sp>
        <p:nvSpPr>
          <p:cNvPr id="4" name="Slayt Numarası Yer Tutucusu 3"/>
          <p:cNvSpPr>
            <a:spLocks noGrp="1"/>
          </p:cNvSpPr>
          <p:nvPr>
            <p:ph type="sldNum" sz="quarter" idx="10"/>
          </p:nvPr>
        </p:nvSpPr>
        <p:spPr/>
        <p:txBody>
          <a:bodyPr/>
          <a:lstStyle/>
          <a:p>
            <a:fld id="{9E2F92DE-D60F-49BE-8DEE-6D91164E5448}" type="slidenum">
              <a:rPr lang="tr-TR" smtClean="0"/>
              <a:t>24</a:t>
            </a:fld>
            <a:endParaRPr lang="tr-TR"/>
          </a:p>
        </p:txBody>
      </p:sp>
    </p:spTree>
    <p:extLst>
      <p:ext uri="{BB962C8B-B14F-4D97-AF65-F5344CB8AC3E}">
        <p14:creationId xmlns:p14="http://schemas.microsoft.com/office/powerpoint/2010/main" val="244232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Astronotlar uzay yolculuğuna çıkmadan önce 6 aylık bir eğitime tabi tutuldukları malumdur. Zira gidilecek yerde hava sirkülasyonu, basınç vb. farklıdır. </a:t>
            </a:r>
          </a:p>
          <a:p>
            <a:pPr algn="just"/>
            <a:r>
              <a:rPr lang="tr-TR" sz="1200" dirty="0" smtClean="0">
                <a:solidFill>
                  <a:schemeClr val="tx1"/>
                </a:solidFill>
              </a:rPr>
              <a:t>Miraç öncesi gidilecek yerler ve görülecek harikuladelikler için de manevi bir hazırlık yapılması gerekir. Bundan dolayıdır ki </a:t>
            </a:r>
            <a:r>
              <a:rPr lang="tr-TR" sz="1600" b="1" dirty="0" smtClean="0">
                <a:solidFill>
                  <a:srgbClr val="FF0000"/>
                </a:solidFill>
              </a:rPr>
              <a:t>efendimiz miraç yolculuğuna çıkmadan önce manevi bir ameliyat (</a:t>
            </a:r>
            <a:r>
              <a:rPr lang="tr-TR" sz="1600" b="1" dirty="0" err="1" smtClean="0">
                <a:solidFill>
                  <a:srgbClr val="FF0000"/>
                </a:solidFill>
              </a:rPr>
              <a:t>Şerh’i</a:t>
            </a:r>
            <a:r>
              <a:rPr lang="tr-TR" sz="1600" b="1" dirty="0" smtClean="0">
                <a:solidFill>
                  <a:srgbClr val="FF0000"/>
                </a:solidFill>
              </a:rPr>
              <a:t> </a:t>
            </a:r>
            <a:r>
              <a:rPr lang="tr-TR" sz="1600" b="1" dirty="0" err="1" smtClean="0">
                <a:solidFill>
                  <a:srgbClr val="FF0000"/>
                </a:solidFill>
              </a:rPr>
              <a:t>Sadr</a:t>
            </a:r>
            <a:r>
              <a:rPr lang="tr-TR" sz="1600" b="1" dirty="0" smtClean="0">
                <a:solidFill>
                  <a:srgbClr val="FF0000"/>
                </a:solidFill>
              </a:rPr>
              <a:t>-Göğüs Açılma) geçirmiş</a:t>
            </a:r>
            <a:r>
              <a:rPr lang="tr-TR" sz="1200" dirty="0" smtClean="0">
                <a:solidFill>
                  <a:schemeClr val="tx1"/>
                </a:solidFill>
              </a:rPr>
              <a:t> ve </a:t>
            </a:r>
            <a:r>
              <a:rPr lang="tr-TR" sz="1200" b="1" dirty="0" smtClean="0">
                <a:solidFill>
                  <a:schemeClr val="tx1"/>
                </a:solidFill>
              </a:rPr>
              <a:t>Kâbe’de bulunduğu sırada Cebrail (A.S.) bazı meleklerle birlikte gelerek Peygamberimizin göğsünü açmışlar, içini zemzem ile yıkadıktan sonra hikmet ve iman nuru ile doldurmuşlardır. </a:t>
            </a:r>
          </a:p>
        </p:txBody>
      </p:sp>
      <p:sp>
        <p:nvSpPr>
          <p:cNvPr id="4" name="Slayt Numarası Yer Tutucusu 3"/>
          <p:cNvSpPr>
            <a:spLocks noGrp="1"/>
          </p:cNvSpPr>
          <p:nvPr>
            <p:ph type="sldNum" sz="quarter" idx="10"/>
          </p:nvPr>
        </p:nvSpPr>
        <p:spPr/>
        <p:txBody>
          <a:bodyPr/>
          <a:lstStyle/>
          <a:p>
            <a:fld id="{9E2F92DE-D60F-49BE-8DEE-6D91164E5448}" type="slidenum">
              <a:rPr lang="tr-TR" smtClean="0"/>
              <a:t>25</a:t>
            </a:fld>
            <a:endParaRPr lang="tr-TR"/>
          </a:p>
        </p:txBody>
      </p:sp>
    </p:spTree>
    <p:extLst>
      <p:ext uri="{BB962C8B-B14F-4D97-AF65-F5344CB8AC3E}">
        <p14:creationId xmlns:p14="http://schemas.microsoft.com/office/powerpoint/2010/main" val="395189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E687F0D-B644-4AA8-A2B3-B1AD26CB074E}" type="datetimeFigureOut">
              <a:rPr lang="tr-TR" smtClean="0"/>
              <a:pPr/>
              <a:t>29.3.2019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4F87580-676E-46AA-A0E7-5AE1DF7C71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5000" b="-5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87F0D-B644-4AA8-A2B3-B1AD26CB074E}" type="datetimeFigureOut">
              <a:rPr lang="tr-TR" smtClean="0"/>
              <a:pPr/>
              <a:t>29.3.2019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87580-676E-46AA-A0E7-5AE1DF7C71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2.gif"/><Relationship Id="rId4" Type="http://schemas.openxmlformats.org/officeDocument/2006/relationships/image" Target="../media/image31.gif"/></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2" descr="http://www.ehlibeytalimleri.com/resimler/icerikler/2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 y="0"/>
            <a:ext cx="9184884"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14 Dikdörtgen"/>
          <p:cNvSpPr/>
          <p:nvPr/>
        </p:nvSpPr>
        <p:spPr>
          <a:xfrm>
            <a:off x="323528" y="116632"/>
            <a:ext cx="8424936" cy="18722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valdi" pitchFamily="66" charset="0"/>
                <a:cs typeface="Times New Roman" pitchFamily="18" charset="0"/>
              </a:rPr>
              <a:t>Isra Ve </a:t>
            </a:r>
            <a:r>
              <a:rPr lang="tr-TR" sz="9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valdi" pitchFamily="66" charset="0"/>
                <a:cs typeface="Times New Roman" pitchFamily="18" charset="0"/>
              </a:rPr>
              <a:t>Mirac</a:t>
            </a:r>
            <a:endParaRPr lang="tr-TR"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valdi" pitchFamily="66" charset="0"/>
              <a:cs typeface="Times New Roman" pitchFamily="18" charset="0"/>
            </a:endParaRPr>
          </a:p>
        </p:txBody>
      </p:sp>
      <p:sp>
        <p:nvSpPr>
          <p:cNvPr id="5" name="12 Yuvarlatılmış Dikdörtgen"/>
          <p:cNvSpPr/>
          <p:nvPr/>
        </p:nvSpPr>
        <p:spPr>
          <a:xfrm>
            <a:off x="0" y="5589240"/>
            <a:ext cx="9148880" cy="64294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ivaldi" pitchFamily="66" charset="0"/>
                <a:cs typeface="Times New Roman" pitchFamily="18" charset="0"/>
              </a:rPr>
              <a:t>İ</a:t>
            </a:r>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dris YAVUZYİĞİT</a:t>
            </a:r>
          </a:p>
          <a:p>
            <a:pPr algn="ctr"/>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Çınarcık Müftüsü</a:t>
            </a:r>
          </a:p>
        </p:txBody>
      </p:sp>
    </p:spTree>
    <p:extLst>
      <p:ext uri="{BB962C8B-B14F-4D97-AF65-F5344CB8AC3E}">
        <p14:creationId xmlns:p14="http://schemas.microsoft.com/office/powerpoint/2010/main" val="148614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568952"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600" b="1" u="sng" dirty="0" err="1">
                <a:solidFill>
                  <a:schemeClr val="tx1"/>
                </a:solidFill>
                <a:latin typeface="Times New Roman" panose="02020603050405020304" pitchFamily="18" charset="0"/>
                <a:cs typeface="Times New Roman" panose="02020603050405020304" pitchFamily="18" charset="0"/>
              </a:rPr>
              <a:t>Mescid</a:t>
            </a:r>
            <a:r>
              <a:rPr lang="tr-TR" sz="3600" b="1" u="sng" dirty="0">
                <a:solidFill>
                  <a:schemeClr val="tx1"/>
                </a:solidFill>
                <a:latin typeface="Times New Roman" panose="02020603050405020304" pitchFamily="18" charset="0"/>
                <a:cs typeface="Times New Roman" panose="02020603050405020304" pitchFamily="18" charset="0"/>
              </a:rPr>
              <a:t>-i </a:t>
            </a:r>
            <a:r>
              <a:rPr lang="tr-TR" sz="3600" b="1" u="sng" dirty="0" err="1" smtClean="0">
                <a:solidFill>
                  <a:schemeClr val="tx1"/>
                </a:solidFill>
                <a:latin typeface="Times New Roman" panose="02020603050405020304" pitchFamily="18" charset="0"/>
                <a:cs typeface="Times New Roman" panose="02020603050405020304" pitchFamily="18" charset="0"/>
              </a:rPr>
              <a:t>Aksâ</a:t>
            </a:r>
            <a:r>
              <a:rPr lang="tr-TR" sz="3600" b="1" u="sng" dirty="0" smtClean="0">
                <a:solidFill>
                  <a:schemeClr val="tx1"/>
                </a:solidFill>
                <a:latin typeface="Times New Roman" panose="02020603050405020304" pitchFamily="18" charset="0"/>
                <a:cs typeface="Times New Roman" panose="02020603050405020304" pitchFamily="18" charset="0"/>
              </a:rPr>
              <a:t>: </a:t>
            </a:r>
          </a:p>
          <a:p>
            <a:pPr algn="just"/>
            <a:r>
              <a:rPr lang="tr-TR" sz="3600" dirty="0" smtClean="0">
                <a:solidFill>
                  <a:schemeClr val="tx1"/>
                </a:solidFill>
                <a:latin typeface="Times New Roman" panose="02020603050405020304" pitchFamily="18" charset="0"/>
                <a:cs typeface="Times New Roman" panose="02020603050405020304" pitchFamily="18" charset="0"/>
              </a:rPr>
              <a:t>Orası Muallak taşının bulunduğu, </a:t>
            </a:r>
          </a:p>
          <a:p>
            <a:pPr algn="just"/>
            <a:r>
              <a:rPr lang="tr-TR" sz="3600" dirty="0" smtClean="0">
                <a:solidFill>
                  <a:schemeClr val="tx1"/>
                </a:solidFill>
                <a:latin typeface="Times New Roman" panose="02020603050405020304" pitchFamily="18" charset="0"/>
                <a:cs typeface="Times New Roman" panose="02020603050405020304" pitchFamily="18" charset="0"/>
              </a:rPr>
              <a:t>Hz. İsa’nın musalla taşının olduğu, </a:t>
            </a:r>
          </a:p>
          <a:p>
            <a:pPr algn="just"/>
            <a:r>
              <a:rPr lang="tr-TR" sz="3600" dirty="0" smtClean="0">
                <a:solidFill>
                  <a:schemeClr val="tx1"/>
                </a:solidFill>
                <a:latin typeface="Times New Roman" panose="02020603050405020304" pitchFamily="18" charset="0"/>
                <a:cs typeface="Times New Roman" panose="02020603050405020304" pitchFamily="18" charset="0"/>
              </a:rPr>
              <a:t>Ağlama duvarının bulunduğu, </a:t>
            </a:r>
          </a:p>
          <a:p>
            <a:pPr algn="just"/>
            <a:r>
              <a:rPr lang="tr-TR" sz="3600" dirty="0" smtClean="0">
                <a:solidFill>
                  <a:schemeClr val="tx1"/>
                </a:solidFill>
                <a:latin typeface="Times New Roman" panose="02020603050405020304" pitchFamily="18" charset="0"/>
                <a:cs typeface="Times New Roman" panose="02020603050405020304" pitchFamily="18" charset="0"/>
              </a:rPr>
              <a:t>İçinde bütün dinleri temsil eden mabetlerin yer aldığı kutsal mekan. </a:t>
            </a:r>
          </a:p>
          <a:p>
            <a:pPr algn="just"/>
            <a:r>
              <a:rPr lang="tr-TR" sz="3600" b="1" dirty="0" smtClean="0">
                <a:solidFill>
                  <a:schemeClr val="accent6">
                    <a:lumMod val="50000"/>
                  </a:schemeClr>
                </a:solidFill>
                <a:latin typeface="Times New Roman" panose="02020603050405020304" pitchFamily="18" charset="0"/>
                <a:cs typeface="Times New Roman" panose="02020603050405020304" pitchFamily="18" charset="0"/>
              </a:rPr>
              <a:t>Aksa Camiinin ve </a:t>
            </a:r>
            <a:r>
              <a:rPr lang="tr-TR" sz="3600" b="1" dirty="0" err="1" smtClean="0">
                <a:solidFill>
                  <a:schemeClr val="accent6">
                    <a:lumMod val="50000"/>
                  </a:schemeClr>
                </a:solidFill>
                <a:latin typeface="Times New Roman" panose="02020603050405020304" pitchFamily="18" charset="0"/>
                <a:cs typeface="Times New Roman" panose="02020603050405020304" pitchFamily="18" charset="0"/>
              </a:rPr>
              <a:t>Kubbetüs</a:t>
            </a:r>
            <a:r>
              <a:rPr lang="tr-TR" sz="3600" b="1" dirty="0" smtClean="0">
                <a:solidFill>
                  <a:schemeClr val="accent6">
                    <a:lumMod val="50000"/>
                  </a:schemeClr>
                </a:solidFill>
                <a:latin typeface="Times New Roman" panose="02020603050405020304" pitchFamily="18" charset="0"/>
                <a:cs typeface="Times New Roman" panose="02020603050405020304" pitchFamily="18" charset="0"/>
              </a:rPr>
              <a:t> Sahra Camiinin bulunduğu Harem-i Şerif.</a:t>
            </a:r>
          </a:p>
        </p:txBody>
      </p:sp>
    </p:spTree>
    <p:extLst>
      <p:ext uri="{BB962C8B-B14F-4D97-AF65-F5344CB8AC3E}">
        <p14:creationId xmlns:p14="http://schemas.microsoft.com/office/powerpoint/2010/main" val="1629706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picture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313" y="1125538"/>
            <a:ext cx="3396687" cy="42483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332656"/>
            <a:ext cx="6012160" cy="6336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altLang="zh-CN" sz="2000" b="1" dirty="0" err="1">
                <a:solidFill>
                  <a:schemeClr val="tx1"/>
                </a:solidFill>
                <a:cs typeface="Times New Roman" panose="02020603050405020304" pitchFamily="18" charset="0"/>
              </a:rPr>
              <a:t>Yahidiler</a:t>
            </a:r>
            <a:r>
              <a:rPr lang="tr-TR" altLang="zh-CN" sz="2000" b="1" dirty="0">
                <a:solidFill>
                  <a:schemeClr val="tx1"/>
                </a:solidFill>
                <a:cs typeface="Times New Roman" panose="02020603050405020304" pitchFamily="18" charset="0"/>
              </a:rPr>
              <a:t> Siyonizm’in kurucusu olan </a:t>
            </a:r>
            <a:r>
              <a:rPr lang="tr-TR" altLang="zh-CN" sz="2000" b="1" dirty="0" err="1">
                <a:solidFill>
                  <a:schemeClr val="tx1"/>
                </a:solidFill>
                <a:cs typeface="Times New Roman" panose="02020603050405020304" pitchFamily="18" charset="0"/>
              </a:rPr>
              <a:t>Theodor</a:t>
            </a:r>
            <a:r>
              <a:rPr lang="tr-TR" altLang="zh-CN" sz="2000" b="1" dirty="0">
                <a:solidFill>
                  <a:schemeClr val="tx1"/>
                </a:solidFill>
                <a:cs typeface="Times New Roman" panose="02020603050405020304" pitchFamily="18" charset="0"/>
              </a:rPr>
              <a:t> </a:t>
            </a:r>
            <a:r>
              <a:rPr lang="tr-TR" altLang="zh-CN" sz="2000" b="1" dirty="0" err="1">
                <a:solidFill>
                  <a:schemeClr val="tx1"/>
                </a:solidFill>
                <a:cs typeface="Times New Roman" panose="02020603050405020304" pitchFamily="18" charset="0"/>
              </a:rPr>
              <a:t>Herzl</a:t>
            </a:r>
            <a:r>
              <a:rPr lang="tr-TR" altLang="zh-CN" sz="2000" b="1" dirty="0">
                <a:solidFill>
                  <a:schemeClr val="tx1"/>
                </a:solidFill>
                <a:cs typeface="Times New Roman" panose="02020603050405020304" pitchFamily="18" charset="0"/>
              </a:rPr>
              <a:t> başkanlığında İsviçre’nin Basel şehrinde I. Siyonist Kongresini toplamışlardı. </a:t>
            </a:r>
          </a:p>
          <a:p>
            <a:pPr algn="just"/>
            <a:r>
              <a:rPr lang="tr-TR" altLang="zh-CN" sz="2000" b="1" dirty="0">
                <a:solidFill>
                  <a:schemeClr val="tx1"/>
                </a:solidFill>
                <a:cs typeface="Times New Roman" panose="02020603050405020304" pitchFamily="18" charset="0"/>
              </a:rPr>
              <a:t>Yahudi bankerler ve zenginler, Yahudi Devleti kurmak için seferber edilmişlerdi. </a:t>
            </a:r>
          </a:p>
          <a:p>
            <a:pPr algn="just"/>
            <a:r>
              <a:rPr lang="tr-TR" altLang="zh-CN" sz="2000" b="1" dirty="0">
                <a:solidFill>
                  <a:schemeClr val="tx1"/>
                </a:solidFill>
                <a:cs typeface="Times New Roman" panose="02020603050405020304" pitchFamily="18" charset="0"/>
              </a:rPr>
              <a:t>Avusturya Büyükelçisinin tavassutu ile </a:t>
            </a:r>
            <a:r>
              <a:rPr lang="tr-TR" altLang="zh-CN" sz="2000" b="1" dirty="0" err="1">
                <a:solidFill>
                  <a:schemeClr val="tx1"/>
                </a:solidFill>
                <a:cs typeface="Times New Roman" panose="02020603050405020304" pitchFamily="18" charset="0"/>
              </a:rPr>
              <a:t>Herzl</a:t>
            </a:r>
            <a:r>
              <a:rPr lang="tr-TR" altLang="zh-CN" sz="2000" b="1" dirty="0">
                <a:solidFill>
                  <a:schemeClr val="tx1"/>
                </a:solidFill>
                <a:cs typeface="Times New Roman" panose="02020603050405020304" pitchFamily="18" charset="0"/>
              </a:rPr>
              <a:t> 19.5.1901’de Abdülhamid tarafından kabul edildi. </a:t>
            </a:r>
            <a:r>
              <a:rPr lang="tr-TR" altLang="zh-CN" sz="2000" b="1" dirty="0" err="1">
                <a:solidFill>
                  <a:schemeClr val="tx1"/>
                </a:solidFill>
                <a:cs typeface="Times New Roman" panose="02020603050405020304" pitchFamily="18" charset="0"/>
              </a:rPr>
              <a:t>Herzl</a:t>
            </a:r>
            <a:r>
              <a:rPr lang="tr-TR" altLang="zh-CN" sz="2000" b="1" dirty="0">
                <a:solidFill>
                  <a:schemeClr val="tx1"/>
                </a:solidFill>
                <a:cs typeface="Times New Roman" panose="02020603050405020304" pitchFamily="18" charset="0"/>
              </a:rPr>
              <a:t>, 1492 yılında İspanya ve diğer Avrupa ülkelerinden Yahudi göçmenlerin Osmanlı Devleti tarafından kabul edildiğini hatırlattı ve Filistin’e yerleşmek istediklerini masumca izah etti. </a:t>
            </a:r>
          </a:p>
          <a:p>
            <a:pPr algn="just"/>
            <a:r>
              <a:rPr lang="tr-TR" altLang="zh-CN" sz="2000" b="1" dirty="0">
                <a:solidFill>
                  <a:schemeClr val="tx1"/>
                </a:solidFill>
                <a:cs typeface="Times New Roman" panose="02020603050405020304" pitchFamily="18" charset="0"/>
              </a:rPr>
              <a:t>Eğer bu teklif kabul edilirse, Osmanlı’ya sadık vatandaş olacaklarını ve </a:t>
            </a:r>
            <a:r>
              <a:rPr lang="tr-TR" altLang="zh-CN" sz="2000" b="1" dirty="0">
                <a:solidFill>
                  <a:srgbClr val="FF0000"/>
                </a:solidFill>
                <a:cs typeface="Times New Roman" panose="02020603050405020304" pitchFamily="18" charset="0"/>
              </a:rPr>
              <a:t>Osmanlı Devleti’ne milyonlarca altın yardım edeceklerini bütün dünya Yahudileri adına teklif etti.</a:t>
            </a:r>
          </a:p>
          <a:p>
            <a:pPr algn="just"/>
            <a:r>
              <a:rPr lang="tr-TR" altLang="zh-CN" sz="2800" b="1" u="sng" dirty="0">
                <a:solidFill>
                  <a:srgbClr val="7030A0"/>
                </a:solidFill>
                <a:effectLst>
                  <a:outerShdw blurRad="38100" dist="38100" dir="2700000" algn="tl">
                    <a:srgbClr val="000000">
                      <a:alpha val="43137"/>
                    </a:srgbClr>
                  </a:outerShdw>
                </a:effectLst>
                <a:cs typeface="Times New Roman" panose="02020603050405020304" pitchFamily="18" charset="0"/>
              </a:rPr>
              <a:t>“Ben bir karış dahi olsa toprak satmam; zira bu vatan bana değil Osmanlı milletine aittir. </a:t>
            </a:r>
            <a:r>
              <a:rPr lang="tr-TR" altLang="zh-CN" sz="2800" b="1" u="sng" dirty="0">
                <a:solidFill>
                  <a:srgbClr val="FF0000"/>
                </a:solidFill>
                <a:effectLst>
                  <a:outerShdw blurRad="38100" dist="38100" dir="2700000" algn="tl">
                    <a:srgbClr val="000000">
                      <a:alpha val="43137"/>
                    </a:srgbClr>
                  </a:outerShdw>
                </a:effectLst>
                <a:cs typeface="Times New Roman" panose="02020603050405020304" pitchFamily="18" charset="0"/>
              </a:rPr>
              <a:t>Milletim bu toprakları kanlarını dökerek kazanmışlardır. Ne ile aldıysak onunla geri veririz.”</a:t>
            </a:r>
            <a:endParaRPr lang="tr-TR" altLang="tr-TR" sz="2800" b="1" u="sng" dirty="0">
              <a:solidFill>
                <a:srgbClr val="FF0000"/>
              </a:solidFill>
              <a:effectLst>
                <a:outerShdw blurRad="38100" dist="38100" dir="2700000" algn="tl">
                  <a:srgbClr val="000000">
                    <a:alpha val="43137"/>
                  </a:srgbClr>
                </a:outerShdw>
              </a:effectLst>
              <a:cs typeface="Times New Roman" panose="02020603050405020304" pitchFamily="18" charset="0"/>
            </a:endParaRPr>
          </a:p>
          <a:p>
            <a:pPr algn="ctr"/>
            <a:endParaRPr lang="tr-TR" sz="2000" dirty="0"/>
          </a:p>
        </p:txBody>
      </p:sp>
    </p:spTree>
    <p:extLst>
      <p:ext uri="{BB962C8B-B14F-4D97-AF65-F5344CB8AC3E}">
        <p14:creationId xmlns:p14="http://schemas.microsoft.com/office/powerpoint/2010/main" val="938602942"/>
      </p:ext>
    </p:extLst>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ris\Desktop\Res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 y="0"/>
            <a:ext cx="914986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5496" y="44624"/>
            <a:ext cx="3497742"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err="1">
                <a:solidFill>
                  <a:schemeClr val="tx1"/>
                </a:solidFill>
                <a:latin typeface="Times New Roman" panose="02020603050405020304" pitchFamily="18" charset="0"/>
                <a:cs typeface="Times New Roman" panose="02020603050405020304" pitchFamily="18" charset="0"/>
              </a:rPr>
              <a:t>Emevi</a:t>
            </a:r>
            <a:r>
              <a:rPr lang="tr-TR" sz="1600" b="1" dirty="0">
                <a:solidFill>
                  <a:schemeClr val="tx1"/>
                </a:solidFill>
                <a:latin typeface="Times New Roman" panose="02020603050405020304" pitchFamily="18" charset="0"/>
                <a:cs typeface="Times New Roman" panose="02020603050405020304" pitchFamily="18" charset="0"/>
              </a:rPr>
              <a:t> Halifesi Abdülmelik B. Mervan tarafından </a:t>
            </a:r>
            <a:r>
              <a:rPr lang="tr-TR" sz="1600" b="1" dirty="0" err="1">
                <a:solidFill>
                  <a:schemeClr val="tx1"/>
                </a:solidFill>
                <a:latin typeface="Times New Roman" panose="02020603050405020304" pitchFamily="18" charset="0"/>
                <a:cs typeface="Times New Roman" panose="02020603050405020304" pitchFamily="18" charset="0"/>
              </a:rPr>
              <a:t>Kubbetü’s</a:t>
            </a:r>
            <a:r>
              <a:rPr lang="tr-TR" sz="1600" b="1" dirty="0">
                <a:solidFill>
                  <a:schemeClr val="tx1"/>
                </a:solidFill>
                <a:latin typeface="Times New Roman" panose="02020603050405020304" pitchFamily="18" charset="0"/>
                <a:cs typeface="Times New Roman" panose="02020603050405020304" pitchFamily="18" charset="0"/>
              </a:rPr>
              <a:t> Sahra (M.691) inşa edilmiştir. </a:t>
            </a:r>
          </a:p>
        </p:txBody>
      </p:sp>
      <p:sp>
        <p:nvSpPr>
          <p:cNvPr id="4" name="Dikdörtgen 3"/>
          <p:cNvSpPr/>
          <p:nvPr/>
        </p:nvSpPr>
        <p:spPr>
          <a:xfrm>
            <a:off x="5868144" y="6201308"/>
            <a:ext cx="3312368"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err="1">
                <a:solidFill>
                  <a:schemeClr val="tx1"/>
                </a:solidFill>
                <a:latin typeface="Times New Roman" panose="02020603050405020304" pitchFamily="18" charset="0"/>
                <a:cs typeface="Times New Roman" panose="02020603050405020304" pitchFamily="18" charset="0"/>
              </a:rPr>
              <a:t>Emevi</a:t>
            </a:r>
            <a:r>
              <a:rPr lang="tr-TR" sz="1400" b="1" dirty="0">
                <a:solidFill>
                  <a:schemeClr val="tx1"/>
                </a:solidFill>
                <a:latin typeface="Times New Roman" panose="02020603050405020304" pitchFamily="18" charset="0"/>
                <a:cs typeface="Times New Roman" panose="02020603050405020304" pitchFamily="18" charset="0"/>
              </a:rPr>
              <a:t> Halifesi Abdülmelik B. </a:t>
            </a:r>
            <a:r>
              <a:rPr lang="tr-TR" sz="1400" b="1" dirty="0" smtClean="0">
                <a:solidFill>
                  <a:schemeClr val="tx1"/>
                </a:solidFill>
                <a:latin typeface="Times New Roman" panose="02020603050405020304" pitchFamily="18" charset="0"/>
                <a:cs typeface="Times New Roman" panose="02020603050405020304" pitchFamily="18" charset="0"/>
              </a:rPr>
              <a:t>Mervan’ın Oğlu </a:t>
            </a:r>
            <a:r>
              <a:rPr lang="tr-TR" sz="1400" b="1" dirty="0" err="1" smtClean="0">
                <a:solidFill>
                  <a:schemeClr val="tx1"/>
                </a:solidFill>
                <a:latin typeface="Times New Roman" panose="02020603050405020304" pitchFamily="18" charset="0"/>
                <a:cs typeface="Times New Roman" panose="02020603050405020304" pitchFamily="18" charset="0"/>
              </a:rPr>
              <a:t>Velid</a:t>
            </a:r>
            <a:r>
              <a:rPr lang="tr-TR" sz="1400" b="1" dirty="0" smtClean="0">
                <a:solidFill>
                  <a:schemeClr val="tx1"/>
                </a:solidFill>
                <a:latin typeface="Times New Roman" panose="02020603050405020304" pitchFamily="18" charset="0"/>
                <a:cs typeface="Times New Roman" panose="02020603050405020304" pitchFamily="18" charset="0"/>
              </a:rPr>
              <a:t> </a:t>
            </a:r>
            <a:r>
              <a:rPr lang="tr-TR" sz="1400" b="1" dirty="0">
                <a:solidFill>
                  <a:schemeClr val="tx1"/>
                </a:solidFill>
                <a:latin typeface="Times New Roman" panose="02020603050405020304" pitchFamily="18" charset="0"/>
                <a:cs typeface="Times New Roman" panose="02020603050405020304" pitchFamily="18" charset="0"/>
              </a:rPr>
              <a:t>Aksa Camiini (705) yeniden inşa ettirmiştir.</a:t>
            </a:r>
          </a:p>
        </p:txBody>
      </p:sp>
    </p:spTree>
    <p:extLst>
      <p:ext uri="{BB962C8B-B14F-4D97-AF65-F5344CB8AC3E}">
        <p14:creationId xmlns:p14="http://schemas.microsoft.com/office/powerpoint/2010/main" val="377095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t="13555"/>
          <a:stretch/>
        </p:blipFill>
        <p:spPr>
          <a:xfrm>
            <a:off x="-10272" y="1196753"/>
            <a:ext cx="9154272" cy="5661247"/>
          </a:xfrm>
          <a:prstGeom prst="rect">
            <a:avLst/>
          </a:prstGeom>
        </p:spPr>
      </p:pic>
      <p:pic>
        <p:nvPicPr>
          <p:cNvPr id="7" name="Resim 6"/>
          <p:cNvPicPr>
            <a:picLocks noChangeAspect="1"/>
          </p:cNvPicPr>
          <p:nvPr/>
        </p:nvPicPr>
        <p:blipFill rotWithShape="1">
          <a:blip r:embed="rId3"/>
          <a:srcRect t="13924"/>
          <a:stretch/>
        </p:blipFill>
        <p:spPr>
          <a:xfrm>
            <a:off x="-6559" y="1196753"/>
            <a:ext cx="9157379" cy="5663995"/>
          </a:xfrm>
          <a:prstGeom prst="rect">
            <a:avLst/>
          </a:prstGeom>
        </p:spPr>
      </p:pic>
      <p:sp>
        <p:nvSpPr>
          <p:cNvPr id="8" name="Dikdörtgen 7"/>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4800" b="1" dirty="0" smtClean="0">
                <a:cs typeface="Times New Roman" panose="02020603050405020304" pitchFamily="18" charset="0"/>
              </a:rPr>
              <a:t>MESCİD-İ AKSA BİZİM İÇİN ÖNEMLİ</a:t>
            </a:r>
            <a:endParaRPr lang="tr-TR" altLang="tr-TR" sz="4800" b="1" dirty="0">
              <a:cs typeface="Times New Roman" panose="02020603050405020304" pitchFamily="18" charset="0"/>
            </a:endParaRPr>
          </a:p>
        </p:txBody>
      </p:sp>
    </p:spTree>
    <p:extLst>
      <p:ext uri="{BB962C8B-B14F-4D97-AF65-F5344CB8AC3E}">
        <p14:creationId xmlns:p14="http://schemas.microsoft.com/office/powerpoint/2010/main" val="24777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4800" b="1" dirty="0" smtClean="0">
                <a:cs typeface="Times New Roman" panose="02020603050405020304" pitchFamily="18" charset="0"/>
              </a:rPr>
              <a:t>MESCİD-İ AKSA BİZİM İÇİN ÖNEMLİ</a:t>
            </a:r>
            <a:endParaRPr lang="tr-TR" altLang="tr-TR" sz="4800" b="1" dirty="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0" y="1196753"/>
            <a:ext cx="9101729" cy="5661247"/>
          </a:xfrm>
          <a:prstGeom prst="rect">
            <a:avLst/>
          </a:prstGeom>
        </p:spPr>
      </p:pic>
    </p:spTree>
    <p:extLst>
      <p:ext uri="{BB962C8B-B14F-4D97-AF65-F5344CB8AC3E}">
        <p14:creationId xmlns:p14="http://schemas.microsoft.com/office/powerpoint/2010/main" val="534371761"/>
      </p:ext>
    </p:extLst>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4800" b="1" dirty="0" smtClean="0">
                <a:cs typeface="Times New Roman" panose="02020603050405020304" pitchFamily="18" charset="0"/>
              </a:rPr>
              <a:t>MESCİD-İ AKSA BİZİM İÇİN ÖNEMLİ</a:t>
            </a:r>
            <a:endParaRPr lang="tr-TR" altLang="tr-TR" sz="4800" b="1" dirty="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21136" y="1196753"/>
            <a:ext cx="9122864" cy="5661247"/>
          </a:xfrm>
          <a:prstGeom prst="rect">
            <a:avLst/>
          </a:prstGeom>
        </p:spPr>
      </p:pic>
    </p:spTree>
    <p:extLst>
      <p:ext uri="{BB962C8B-B14F-4D97-AF65-F5344CB8AC3E}">
        <p14:creationId xmlns:p14="http://schemas.microsoft.com/office/powerpoint/2010/main" val="2004484633"/>
      </p:ext>
    </p:extLst>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4800" b="1" dirty="0" smtClean="0">
                <a:cs typeface="Times New Roman" panose="02020603050405020304" pitchFamily="18" charset="0"/>
              </a:rPr>
              <a:t>MESCİD-İ AKSA BİZİM İÇİN ÖNEMLİ</a:t>
            </a:r>
            <a:endParaRPr lang="tr-TR" altLang="tr-TR" sz="4800" b="1" dirty="0">
              <a:cs typeface="Times New Roman" panose="02020603050405020304" pitchFamily="18" charset="0"/>
            </a:endParaRPr>
          </a:p>
        </p:txBody>
      </p:sp>
      <p:pic>
        <p:nvPicPr>
          <p:cNvPr id="6" name="Resim 5"/>
          <p:cNvPicPr>
            <a:picLocks noChangeAspect="1"/>
          </p:cNvPicPr>
          <p:nvPr/>
        </p:nvPicPr>
        <p:blipFill>
          <a:blip r:embed="rId3"/>
          <a:stretch>
            <a:fillRect/>
          </a:stretch>
        </p:blipFill>
        <p:spPr>
          <a:xfrm>
            <a:off x="-8505" y="1214827"/>
            <a:ext cx="9139031" cy="5643173"/>
          </a:xfrm>
          <a:prstGeom prst="rect">
            <a:avLst/>
          </a:prstGeom>
        </p:spPr>
      </p:pic>
    </p:spTree>
    <p:extLst>
      <p:ext uri="{BB962C8B-B14F-4D97-AF65-F5344CB8AC3E}">
        <p14:creationId xmlns:p14="http://schemas.microsoft.com/office/powerpoint/2010/main" val="1712692262"/>
      </p:ext>
    </p:extLst>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4800" b="1" dirty="0" smtClean="0">
                <a:cs typeface="Times New Roman" panose="02020603050405020304" pitchFamily="18" charset="0"/>
              </a:rPr>
              <a:t>MESCİD-İ AKSA BİZİM İÇİN ÖNEMLİ</a:t>
            </a:r>
            <a:endParaRPr lang="tr-TR" altLang="tr-TR" sz="4800" b="1" dirty="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0" y="1230152"/>
            <a:ext cx="9144000" cy="5627848"/>
          </a:xfrm>
          <a:prstGeom prst="rect">
            <a:avLst/>
          </a:prstGeom>
        </p:spPr>
      </p:pic>
    </p:spTree>
    <p:extLst>
      <p:ext uri="{BB962C8B-B14F-4D97-AF65-F5344CB8AC3E}">
        <p14:creationId xmlns:p14="http://schemas.microsoft.com/office/powerpoint/2010/main" val="1868481057"/>
      </p:ext>
    </p:extLst>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4800" b="1" dirty="0" smtClean="0">
                <a:cs typeface="Times New Roman" panose="02020603050405020304" pitchFamily="18" charset="0"/>
              </a:rPr>
              <a:t>MESCİD-İ AKSA BİZİM İÇİN ÖNEMLİ</a:t>
            </a:r>
            <a:endParaRPr lang="tr-TR" altLang="tr-TR" sz="4800" b="1" dirty="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4969" y="1222968"/>
            <a:ext cx="9139031" cy="5635032"/>
          </a:xfrm>
          <a:prstGeom prst="rect">
            <a:avLst/>
          </a:prstGeom>
        </p:spPr>
      </p:pic>
    </p:spTree>
    <p:extLst>
      <p:ext uri="{BB962C8B-B14F-4D97-AF65-F5344CB8AC3E}">
        <p14:creationId xmlns:p14="http://schemas.microsoft.com/office/powerpoint/2010/main" val="951621261"/>
      </p:ext>
    </p:extLst>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4800" b="1" dirty="0" smtClean="0">
                <a:cs typeface="Times New Roman" panose="02020603050405020304" pitchFamily="18" charset="0"/>
              </a:rPr>
              <a:t>MESCİD-İ AKSA BİZİM İÇİN ÖNEMLİ</a:t>
            </a:r>
            <a:endParaRPr lang="tr-TR" altLang="tr-TR" sz="4800" b="1" dirty="0">
              <a:cs typeface="Times New Roman" panose="02020603050405020304" pitchFamily="18" charset="0"/>
            </a:endParaRPr>
          </a:p>
        </p:txBody>
      </p:sp>
      <p:pic>
        <p:nvPicPr>
          <p:cNvPr id="9" name="Resim 8"/>
          <p:cNvPicPr>
            <a:picLocks noChangeAspect="1"/>
          </p:cNvPicPr>
          <p:nvPr/>
        </p:nvPicPr>
        <p:blipFill>
          <a:blip r:embed="rId2"/>
          <a:stretch>
            <a:fillRect/>
          </a:stretch>
        </p:blipFill>
        <p:spPr>
          <a:xfrm>
            <a:off x="0" y="1196753"/>
            <a:ext cx="9151129" cy="5661247"/>
          </a:xfrm>
          <a:prstGeom prst="rect">
            <a:avLst/>
          </a:prstGeom>
        </p:spPr>
      </p:pic>
    </p:spTree>
    <p:extLst>
      <p:ext uri="{BB962C8B-B14F-4D97-AF65-F5344CB8AC3E}">
        <p14:creationId xmlns:p14="http://schemas.microsoft.com/office/powerpoint/2010/main" val="2336012221"/>
      </p:ext>
    </p:extLst>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etin kutusu"/>
          <p:cNvSpPr txBox="1"/>
          <p:nvPr/>
        </p:nvSpPr>
        <p:spPr>
          <a:xfrm>
            <a:off x="0" y="-24"/>
            <a:ext cx="9144000" cy="1323439"/>
          </a:xfrm>
          <a:prstGeom prst="rect">
            <a:avLst/>
          </a:prstGeom>
          <a:solidFill>
            <a:schemeClr val="tx2">
              <a:lumMod val="40000"/>
              <a:lumOff val="60000"/>
              <a:alpha val="6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4000" dirty="0" smtClean="0">
                <a:solidFill>
                  <a:schemeClr val="tx1"/>
                </a:solidFill>
                <a:latin typeface="HASENAT" panose="01000600020000020003" pitchFamily="2" charset="-78"/>
                <a:cs typeface="HASENAT" panose="01000600020000020003" pitchFamily="2" charset="-78"/>
              </a:rPr>
              <a:t>سُبْحَانَ الذي اَسْراى بِعَبْدِهِ لَيْلاً مِنَ المَسْجِدِ الحَرامِ الى المَسْجِدِ الاَقْصاَ الذى باَرَكْناَ حَوْلَهُ لِنُرِيَهُ مِنْ آياَتِناَ اِنهُ هُوَ السَّمِيعُ الْبَصِيرُ</a:t>
            </a:r>
            <a:endParaRPr lang="tr-TR" sz="4000" dirty="0" smtClean="0">
              <a:solidFill>
                <a:schemeClr val="tx1"/>
              </a:solidFill>
              <a:latin typeface="HASENAT" panose="01000600020000020003" pitchFamily="2" charset="-78"/>
              <a:cs typeface="HASENAT" panose="01000600020000020003" pitchFamily="2" charset="-78"/>
            </a:endParaRPr>
          </a:p>
        </p:txBody>
      </p:sp>
      <p:sp>
        <p:nvSpPr>
          <p:cNvPr id="16" name="15 Metin kutusu"/>
          <p:cNvSpPr txBox="1"/>
          <p:nvPr/>
        </p:nvSpPr>
        <p:spPr>
          <a:xfrm>
            <a:off x="0" y="5288364"/>
            <a:ext cx="9144000" cy="1569660"/>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400" b="1" dirty="0" smtClean="0"/>
              <a:t>Bir gece, kendisine </a:t>
            </a:r>
            <a:r>
              <a:rPr lang="tr-TR" sz="2400" b="1" dirty="0" err="1" smtClean="0"/>
              <a:t>âyetlerimizden</a:t>
            </a:r>
            <a:r>
              <a:rPr lang="tr-TR" sz="2400" b="1" dirty="0" smtClean="0"/>
              <a:t> bir kısmını gösterelim diye (Muhammed) </a:t>
            </a:r>
            <a:r>
              <a:rPr lang="tr-TR" sz="2400" b="1" dirty="0" smtClean="0">
                <a:solidFill>
                  <a:srgbClr val="FF0000"/>
                </a:solidFill>
              </a:rPr>
              <a:t>kulunu </a:t>
            </a:r>
            <a:r>
              <a:rPr lang="tr-TR" sz="2400" b="1" dirty="0" err="1" smtClean="0">
                <a:solidFill>
                  <a:srgbClr val="FF0000"/>
                </a:solidFill>
              </a:rPr>
              <a:t>Mescid</a:t>
            </a:r>
            <a:r>
              <a:rPr lang="tr-TR" sz="2400" b="1" dirty="0" smtClean="0">
                <a:solidFill>
                  <a:srgbClr val="FF0000"/>
                </a:solidFill>
              </a:rPr>
              <a:t>-i </a:t>
            </a:r>
            <a:r>
              <a:rPr lang="tr-TR" sz="2400" b="1" dirty="0" err="1" smtClean="0">
                <a:solidFill>
                  <a:srgbClr val="FF0000"/>
                </a:solidFill>
              </a:rPr>
              <a:t>Harâm'dan</a:t>
            </a:r>
            <a:r>
              <a:rPr lang="tr-TR" sz="2400" b="1" dirty="0" smtClean="0">
                <a:solidFill>
                  <a:srgbClr val="FF0000"/>
                </a:solidFill>
              </a:rPr>
              <a:t>, </a:t>
            </a:r>
            <a:r>
              <a:rPr lang="tr-TR" sz="2400" b="1" dirty="0" smtClean="0">
                <a:solidFill>
                  <a:srgbClr val="FFFF00"/>
                </a:solidFill>
              </a:rPr>
              <a:t>çevresini mübarek kıldığımız </a:t>
            </a:r>
            <a:r>
              <a:rPr lang="tr-TR" sz="2400" b="1" dirty="0" err="1" smtClean="0">
                <a:solidFill>
                  <a:srgbClr val="FFFF00"/>
                </a:solidFill>
              </a:rPr>
              <a:t>Mescid</a:t>
            </a:r>
            <a:r>
              <a:rPr lang="tr-TR" sz="2400" b="1" dirty="0" smtClean="0">
                <a:solidFill>
                  <a:srgbClr val="FFFF00"/>
                </a:solidFill>
              </a:rPr>
              <a:t>-i </a:t>
            </a:r>
            <a:r>
              <a:rPr lang="tr-TR" sz="2400" b="1" dirty="0" err="1" smtClean="0">
                <a:solidFill>
                  <a:srgbClr val="FFFF00"/>
                </a:solidFill>
              </a:rPr>
              <a:t>Aksâ'ya</a:t>
            </a:r>
            <a:r>
              <a:rPr lang="tr-TR" sz="2400" b="1" dirty="0" smtClean="0">
                <a:solidFill>
                  <a:srgbClr val="FFFF00"/>
                </a:solidFill>
              </a:rPr>
              <a:t> götüren</a:t>
            </a:r>
            <a:r>
              <a:rPr lang="tr-TR" sz="2400" b="1" dirty="0" smtClean="0"/>
              <a:t> Allah noksan sıfatlardan münezzehtir; O, gerçekten işitendir, görendir. </a:t>
            </a:r>
            <a:r>
              <a:rPr lang="tr-TR" sz="1600" dirty="0" smtClean="0">
                <a:solidFill>
                  <a:schemeClr val="tx1"/>
                </a:solidFill>
              </a:rPr>
              <a:t>(İsra17/1)</a:t>
            </a:r>
            <a:endParaRPr lang="tr-TR" sz="1600" dirty="0">
              <a:solidFill>
                <a:schemeClr val="tx1"/>
              </a:solidFill>
            </a:endParaRPr>
          </a:p>
        </p:txBody>
      </p:sp>
      <p:pic>
        <p:nvPicPr>
          <p:cNvPr id="7" name="Picture 11" descr="Resim8"/>
          <p:cNvPicPr>
            <a:picLocks noChangeAspect="1" noChangeArrowheads="1"/>
          </p:cNvPicPr>
          <p:nvPr/>
        </p:nvPicPr>
        <p:blipFill>
          <a:blip r:embed="rId2" cstate="print"/>
          <a:srcRect/>
          <a:stretch>
            <a:fillRect/>
          </a:stretch>
        </p:blipFill>
        <p:spPr bwMode="auto">
          <a:xfrm>
            <a:off x="179512" y="2000240"/>
            <a:ext cx="3291708" cy="2449587"/>
          </a:xfrm>
          <a:prstGeom prst="rect">
            <a:avLst/>
          </a:prstGeom>
          <a:noFill/>
        </p:spPr>
      </p:pic>
      <p:sp>
        <p:nvSpPr>
          <p:cNvPr id="8" name="Rectangle 12"/>
          <p:cNvSpPr>
            <a:spLocks noChangeArrowheads="1"/>
          </p:cNvSpPr>
          <p:nvPr/>
        </p:nvSpPr>
        <p:spPr bwMode="auto">
          <a:xfrm rot="16200000">
            <a:off x="4020771" y="2955482"/>
            <a:ext cx="2043294" cy="369332"/>
          </a:xfrm>
          <a:prstGeom prst="rect">
            <a:avLst/>
          </a:prstGeom>
          <a:noFill/>
          <a:ln w="9525" algn="ctr">
            <a:noFill/>
            <a:miter lim="800000"/>
            <a:headEnd/>
            <a:tailEnd/>
          </a:ln>
        </p:spPr>
        <p:txBody>
          <a:bodyPr wrap="square">
            <a:spAutoFit/>
          </a:bodyPr>
          <a:lstStyle/>
          <a:p>
            <a:r>
              <a:rPr lang="tr-TR" b="1" dirty="0" smtClean="0">
                <a:solidFill>
                  <a:srgbClr val="C00000"/>
                </a:solidFill>
                <a:latin typeface="Times New Roman" pitchFamily="18" charset="0"/>
                <a:cs typeface="Times New Roman" pitchFamily="18" charset="0"/>
              </a:rPr>
              <a:t>MESCİD-İ </a:t>
            </a:r>
            <a:r>
              <a:rPr lang="tr-TR" b="1" dirty="0">
                <a:solidFill>
                  <a:srgbClr val="C00000"/>
                </a:solidFill>
                <a:latin typeface="Times New Roman" pitchFamily="18" charset="0"/>
                <a:cs typeface="Times New Roman" pitchFamily="18" charset="0"/>
              </a:rPr>
              <a:t>AKSA</a:t>
            </a:r>
          </a:p>
        </p:txBody>
      </p:sp>
      <p:sp>
        <p:nvSpPr>
          <p:cNvPr id="9" name="Rectangle 11"/>
          <p:cNvSpPr>
            <a:spLocks noChangeArrowheads="1"/>
          </p:cNvSpPr>
          <p:nvPr/>
        </p:nvSpPr>
        <p:spPr bwMode="auto">
          <a:xfrm rot="16200000">
            <a:off x="2564326" y="3008924"/>
            <a:ext cx="2224441" cy="369332"/>
          </a:xfrm>
          <a:prstGeom prst="rect">
            <a:avLst/>
          </a:prstGeom>
          <a:noFill/>
          <a:ln w="9525" algn="ctr">
            <a:noFill/>
            <a:miter lim="800000"/>
            <a:headEnd/>
            <a:tailEnd/>
          </a:ln>
        </p:spPr>
        <p:txBody>
          <a:bodyPr wrap="square">
            <a:spAutoFit/>
          </a:bodyPr>
          <a:lstStyle/>
          <a:p>
            <a:r>
              <a:rPr lang="tr-TR" b="1" dirty="0">
                <a:solidFill>
                  <a:srgbClr val="C00000"/>
                </a:solidFill>
                <a:latin typeface="Times New Roman" pitchFamily="18" charset="0"/>
                <a:cs typeface="Times New Roman" pitchFamily="18" charset="0"/>
              </a:rPr>
              <a:t>MESCİD-İ HARAM</a:t>
            </a:r>
          </a:p>
        </p:txBody>
      </p:sp>
      <p:sp>
        <p:nvSpPr>
          <p:cNvPr id="10" name="9 Sağ Ok"/>
          <p:cNvSpPr/>
          <p:nvPr/>
        </p:nvSpPr>
        <p:spPr>
          <a:xfrm>
            <a:off x="3857620" y="310109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Picture 2" descr="F:\ISRA VE MİRAC\quds3gp1.jpg"/>
          <p:cNvPicPr>
            <a:picLocks noChangeAspect="1" noChangeArrowheads="1"/>
          </p:cNvPicPr>
          <p:nvPr/>
        </p:nvPicPr>
        <p:blipFill>
          <a:blip r:embed="rId3" cstate="print"/>
          <a:srcRect l="17856"/>
          <a:stretch>
            <a:fillRect/>
          </a:stretch>
        </p:blipFill>
        <p:spPr bwMode="auto">
          <a:xfrm>
            <a:off x="5357818" y="2000240"/>
            <a:ext cx="3615068" cy="25717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4800" b="1" dirty="0" smtClean="0">
                <a:cs typeface="Times New Roman" panose="02020603050405020304" pitchFamily="18" charset="0"/>
              </a:rPr>
              <a:t>MESCİD-İ AKSA BİZİM İÇİN ÖNEMLİ</a:t>
            </a:r>
            <a:endParaRPr lang="tr-TR" altLang="tr-TR" sz="4800" b="1" dirty="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21135" y="1484784"/>
            <a:ext cx="9101729" cy="5135265"/>
          </a:xfrm>
          <a:prstGeom prst="rect">
            <a:avLst/>
          </a:prstGeom>
        </p:spPr>
      </p:pic>
      <p:pic>
        <p:nvPicPr>
          <p:cNvPr id="4" name="Resim 3"/>
          <p:cNvPicPr>
            <a:picLocks noChangeAspect="1"/>
          </p:cNvPicPr>
          <p:nvPr/>
        </p:nvPicPr>
        <p:blipFill>
          <a:blip r:embed="rId3"/>
          <a:stretch>
            <a:fillRect/>
          </a:stretch>
        </p:blipFill>
        <p:spPr>
          <a:xfrm>
            <a:off x="0" y="1484784"/>
            <a:ext cx="9122864" cy="5109801"/>
          </a:xfrm>
          <a:prstGeom prst="rect">
            <a:avLst/>
          </a:prstGeom>
        </p:spPr>
      </p:pic>
      <p:pic>
        <p:nvPicPr>
          <p:cNvPr id="6" name="Resim 5"/>
          <p:cNvPicPr>
            <a:picLocks noChangeAspect="1"/>
          </p:cNvPicPr>
          <p:nvPr/>
        </p:nvPicPr>
        <p:blipFill>
          <a:blip r:embed="rId4"/>
          <a:stretch>
            <a:fillRect/>
          </a:stretch>
        </p:blipFill>
        <p:spPr>
          <a:xfrm>
            <a:off x="0" y="1484784"/>
            <a:ext cx="9139031" cy="5135265"/>
          </a:xfrm>
          <a:prstGeom prst="rect">
            <a:avLst/>
          </a:prstGeom>
        </p:spPr>
      </p:pic>
      <p:pic>
        <p:nvPicPr>
          <p:cNvPr id="7" name="Resim 6"/>
          <p:cNvPicPr>
            <a:picLocks noChangeAspect="1"/>
          </p:cNvPicPr>
          <p:nvPr/>
        </p:nvPicPr>
        <p:blipFill>
          <a:blip r:embed="rId5"/>
          <a:stretch>
            <a:fillRect/>
          </a:stretch>
        </p:blipFill>
        <p:spPr>
          <a:xfrm>
            <a:off x="23523" y="1484783"/>
            <a:ext cx="9099341" cy="5143106"/>
          </a:xfrm>
          <a:prstGeom prst="rect">
            <a:avLst/>
          </a:prstGeom>
        </p:spPr>
      </p:pic>
      <p:pic>
        <p:nvPicPr>
          <p:cNvPr id="8" name="Resim 7"/>
          <p:cNvPicPr>
            <a:picLocks noChangeAspect="1"/>
          </p:cNvPicPr>
          <p:nvPr/>
        </p:nvPicPr>
        <p:blipFill>
          <a:blip r:embed="rId6"/>
          <a:stretch>
            <a:fillRect/>
          </a:stretch>
        </p:blipFill>
        <p:spPr>
          <a:xfrm>
            <a:off x="-16167" y="1476943"/>
            <a:ext cx="9139031" cy="5147699"/>
          </a:xfrm>
          <a:prstGeom prst="rect">
            <a:avLst/>
          </a:prstGeom>
        </p:spPr>
      </p:pic>
      <p:pic>
        <p:nvPicPr>
          <p:cNvPr id="9" name="Resim 8"/>
          <p:cNvPicPr>
            <a:picLocks noChangeAspect="1"/>
          </p:cNvPicPr>
          <p:nvPr/>
        </p:nvPicPr>
        <p:blipFill>
          <a:blip r:embed="rId7"/>
          <a:stretch>
            <a:fillRect/>
          </a:stretch>
        </p:blipFill>
        <p:spPr>
          <a:xfrm>
            <a:off x="-16168" y="1481454"/>
            <a:ext cx="9151129" cy="5113131"/>
          </a:xfrm>
          <a:prstGeom prst="rect">
            <a:avLst/>
          </a:prstGeom>
        </p:spPr>
      </p:pic>
    </p:spTree>
    <p:extLst>
      <p:ext uri="{BB962C8B-B14F-4D97-AF65-F5344CB8AC3E}">
        <p14:creationId xmlns:p14="http://schemas.microsoft.com/office/powerpoint/2010/main" val="2259683574"/>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ISRA VE MİRAC\mirac.jpg"/>
          <p:cNvPicPr>
            <a:picLocks noChangeAspect="1" noChangeArrowheads="1"/>
          </p:cNvPicPr>
          <p:nvPr/>
        </p:nvPicPr>
        <p:blipFill>
          <a:blip r:embed="rId2" cstate="print"/>
          <a:srcRect r="6593" b="6965"/>
          <a:stretch>
            <a:fillRect/>
          </a:stretch>
        </p:blipFill>
        <p:spPr bwMode="auto">
          <a:xfrm>
            <a:off x="0" y="980728"/>
            <a:ext cx="9144000" cy="4732113"/>
          </a:xfrm>
          <a:prstGeom prst="rect">
            <a:avLst/>
          </a:prstGeom>
          <a:noFill/>
        </p:spPr>
      </p:pic>
      <p:sp>
        <p:nvSpPr>
          <p:cNvPr id="4" name="3 Metin kutusu"/>
          <p:cNvSpPr txBox="1"/>
          <p:nvPr/>
        </p:nvSpPr>
        <p:spPr>
          <a:xfrm>
            <a:off x="0" y="-24"/>
            <a:ext cx="9144000" cy="138499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Miraç: </a:t>
            </a:r>
            <a:r>
              <a:rPr lang="tr-TR"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Mucizedir ve mucizeler akıl üstüdür. </a:t>
            </a:r>
          </a:p>
          <a:p>
            <a:pPr algn="ctr"/>
            <a:r>
              <a:rPr lang="tr-TR" sz="2800" dirty="0" smtClean="0">
                <a:solidFill>
                  <a:schemeClr val="tx1"/>
                </a:solidFill>
                <a:latin typeface="Times New Roman" pitchFamily="18" charset="0"/>
                <a:cs typeface="Times New Roman" pitchFamily="18" charset="0"/>
              </a:rPr>
              <a:t>Miraç hadisesini ve yaşanan durumları akıl ile izah etmek mümkün değildir. </a:t>
            </a:r>
          </a:p>
        </p:txBody>
      </p:sp>
      <p:sp>
        <p:nvSpPr>
          <p:cNvPr id="6" name="5 Metin kutusu"/>
          <p:cNvSpPr txBox="1"/>
          <p:nvPr/>
        </p:nvSpPr>
        <p:spPr>
          <a:xfrm>
            <a:off x="0" y="5315724"/>
            <a:ext cx="9144000" cy="1569660"/>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tr-TR" sz="32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Gayblarla</a:t>
            </a:r>
            <a:r>
              <a:rPr lang="tr-TR" sz="32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dolu olan sırlar alemidir. </a:t>
            </a:r>
            <a:endParaRPr lang="tr-TR" sz="32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r>
              <a:rPr lang="tr-TR" sz="32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Aklı mahdut/sınırlı </a:t>
            </a:r>
            <a:r>
              <a:rPr lang="tr-TR" sz="32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olan insanın </a:t>
            </a:r>
            <a:endParaRPr lang="tr-TR" sz="32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Miraç’ı </a:t>
            </a:r>
            <a:r>
              <a:rPr lang="tr-T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aklileştirmeye</a:t>
            </a: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çalışması yetersiz kalmaktadır.</a:t>
            </a:r>
          </a:p>
        </p:txBody>
      </p:sp>
    </p:spTree>
    <p:extLst>
      <p:ext uri="{BB962C8B-B14F-4D97-AF65-F5344CB8AC3E}">
        <p14:creationId xmlns:p14="http://schemas.microsoft.com/office/powerpoint/2010/main" val="24425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f.internetara.com/onbellek/12/08/18/iuuq_NV_00jnh371_SL_jnbhftibdl_SL_vt0jnh371038130lfswbo_SL_kq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9" y="1815857"/>
            <a:ext cx="4639502" cy="3520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ekklesiaministries.co.za/wp-content/uploads/slider-wd/kingdom_of_heaven_ladder_02_hd_picture_1661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839" y="1836498"/>
            <a:ext cx="4634161" cy="3499550"/>
          </a:xfrm>
          <a:prstGeom prst="rect">
            <a:avLst/>
          </a:prstGeom>
          <a:noFill/>
          <a:extLst>
            <a:ext uri="{909E8E84-426E-40DD-AFC4-6F175D3DCCD1}">
              <a14:hiddenFill xmlns:a14="http://schemas.microsoft.com/office/drawing/2010/main">
                <a:solidFill>
                  <a:srgbClr val="FFFFFF"/>
                </a:solidFill>
              </a14:hiddenFill>
            </a:ext>
          </a:extLst>
        </p:spPr>
      </p:pic>
      <p:sp>
        <p:nvSpPr>
          <p:cNvPr id="4" name="3 Metin kutusu"/>
          <p:cNvSpPr txBox="1"/>
          <p:nvPr/>
        </p:nvSpPr>
        <p:spPr>
          <a:xfrm>
            <a:off x="0" y="-24"/>
            <a:ext cx="9144000" cy="1815882"/>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tr-TR" sz="2800" b="1" dirty="0" err="1" smtClean="0">
                <a:solidFill>
                  <a:schemeClr val="bg1"/>
                </a:solidFill>
                <a:latin typeface="Times New Roman" pitchFamily="18" charset="0"/>
                <a:cs typeface="Times New Roman" pitchFamily="18" charset="0"/>
              </a:rPr>
              <a:t>İsra</a:t>
            </a:r>
            <a:r>
              <a:rPr lang="tr-TR" sz="2800" b="1" dirty="0" smtClean="0">
                <a:solidFill>
                  <a:schemeClr val="bg1"/>
                </a:solidFill>
                <a:latin typeface="Times New Roman" pitchFamily="18" charset="0"/>
                <a:cs typeface="Times New Roman" pitchFamily="18" charset="0"/>
              </a:rPr>
              <a:t>: 	</a:t>
            </a:r>
            <a:r>
              <a:rPr lang="tr-TR" sz="2800" dirty="0" smtClean="0">
                <a:solidFill>
                  <a:schemeClr val="bg1"/>
                </a:solidFill>
                <a:latin typeface="Times New Roman" pitchFamily="18" charset="0"/>
                <a:cs typeface="Times New Roman" pitchFamily="18" charset="0"/>
              </a:rPr>
              <a:t>Sözlükte  gece yürüyüşü, geceleyin yaya veya binekli olarak yapılan yürüyüş anlamına gelir. </a:t>
            </a:r>
          </a:p>
          <a:p>
            <a:pPr algn="ctr"/>
            <a:r>
              <a:rPr lang="tr-TR" sz="2800" b="1" u="sng" dirty="0" smtClean="0">
                <a:latin typeface="Times New Roman" pitchFamily="18" charset="0"/>
                <a:cs typeface="Times New Roman" pitchFamily="18" charset="0"/>
              </a:rPr>
              <a:t>ıstılahta</a:t>
            </a:r>
            <a:r>
              <a:rPr lang="tr-TR" sz="2800" dirty="0" smtClean="0">
                <a:latin typeface="Times New Roman" pitchFamily="18" charset="0"/>
                <a:cs typeface="Times New Roman" pitchFamily="18" charset="0"/>
              </a:rPr>
              <a:t>; </a:t>
            </a:r>
            <a:r>
              <a:rPr lang="tr-TR"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Hz. Peygamber (s.a.s)'in gece Burak isimli binitle Mekke'den Kudüs'teki </a:t>
            </a:r>
            <a:r>
              <a:rPr lang="tr-TR" sz="2800"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Beyt</a:t>
            </a:r>
            <a:r>
              <a:rPr lang="tr-TR"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 </a:t>
            </a:r>
            <a:r>
              <a:rPr lang="tr-TR" sz="2800"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Makdis'e</a:t>
            </a:r>
            <a:r>
              <a:rPr lang="tr-TR"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götürülmesidir.</a:t>
            </a:r>
          </a:p>
        </p:txBody>
      </p:sp>
      <p:sp>
        <p:nvSpPr>
          <p:cNvPr id="6" name="5 Metin kutusu"/>
          <p:cNvSpPr txBox="1"/>
          <p:nvPr/>
        </p:nvSpPr>
        <p:spPr>
          <a:xfrm>
            <a:off x="0" y="5336048"/>
            <a:ext cx="9144000" cy="147732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tr-TR" sz="3000" b="1" dirty="0" err="1" smtClean="0">
                <a:solidFill>
                  <a:schemeClr val="bg1"/>
                </a:solidFill>
              </a:rPr>
              <a:t>Mirac</a:t>
            </a:r>
            <a:r>
              <a:rPr lang="tr-TR" sz="3000" b="1" dirty="0" smtClean="0">
                <a:solidFill>
                  <a:srgbClr val="FFFF00"/>
                </a:solidFill>
              </a:rPr>
              <a:t>: </a:t>
            </a:r>
            <a:r>
              <a:rPr lang="tr-TR" sz="3000" dirty="0" smtClean="0">
                <a:solidFill>
                  <a:srgbClr val="FFFF00"/>
                </a:solidFill>
              </a:rPr>
              <a:t>Arapça 'da merdiven, yukarı çıkmak, yükselmektir. </a:t>
            </a:r>
          </a:p>
          <a:p>
            <a:pPr algn="ctr"/>
            <a:r>
              <a:rPr lang="tr-TR" sz="3000" b="1" u="sng" dirty="0" smtClean="0">
                <a:solidFill>
                  <a:srgbClr val="FFFF00"/>
                </a:solidFill>
              </a:rPr>
              <a:t>İslam'da </a:t>
            </a:r>
            <a:r>
              <a:rPr lang="tr-TR" sz="3000" b="1" u="sng" dirty="0" smtClean="0">
                <a:solidFill>
                  <a:srgbClr val="FFC000"/>
                </a:solidFill>
              </a:rPr>
              <a:t>Hz.  Peygamber (s.a.s)' in göğe yükselerek Allah'ın huzuruna kabul edilmesi </a:t>
            </a:r>
            <a:r>
              <a:rPr lang="tr-TR" sz="3000" b="1" u="sng" dirty="0" smtClean="0">
                <a:solidFill>
                  <a:srgbClr val="FF0000"/>
                </a:solidFill>
                <a:effectLst>
                  <a:outerShdw blurRad="38100" dist="38100" dir="2700000" algn="tl">
                    <a:srgbClr val="000000">
                      <a:alpha val="43137"/>
                    </a:srgbClr>
                  </a:outerShdw>
                </a:effectLst>
              </a:rPr>
              <a:t>mucizesidir</a:t>
            </a:r>
            <a:r>
              <a:rPr lang="tr-TR" sz="3000" b="1" u="sng" dirty="0" smtClean="0">
                <a:solidFill>
                  <a:srgbClr val="FFC000"/>
                </a:solidFill>
              </a:rPr>
              <a:t>. </a:t>
            </a:r>
            <a:endParaRPr lang="tr-TR" sz="3000" dirty="0">
              <a:solidFill>
                <a:srgbClr val="FFC000"/>
              </a:solidFill>
            </a:endParaRPr>
          </a:p>
        </p:txBody>
      </p:sp>
    </p:spTree>
    <p:extLst>
      <p:ext uri="{BB962C8B-B14F-4D97-AF65-F5344CB8AC3E}">
        <p14:creationId xmlns:p14="http://schemas.microsoft.com/office/powerpoint/2010/main" val="838449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dris\Desktop\Resim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23528" y="4581128"/>
            <a:ext cx="8568952"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Allah </a:t>
            </a:r>
            <a:r>
              <a:rPr lang="tr-TR" sz="2800" b="1" dirty="0">
                <a:solidFill>
                  <a:schemeClr val="tx1"/>
                </a:solidFill>
                <a:effectLst>
                  <a:outerShdw blurRad="38100" dist="38100" dir="2700000" algn="tl">
                    <a:srgbClr val="000000">
                      <a:alpha val="43137"/>
                    </a:srgbClr>
                  </a:outerShdw>
                </a:effectLst>
              </a:rPr>
              <a:t>Teala’nın sabır ve tahammülü dolayısıyla </a:t>
            </a:r>
            <a:endParaRPr lang="tr-TR" sz="2800" b="1" dirty="0" smtClean="0">
              <a:solidFill>
                <a:schemeClr val="tx1"/>
              </a:solidFill>
              <a:effectLst>
                <a:outerShdw blurRad="38100" dist="38100" dir="2700000" algn="tl">
                  <a:srgbClr val="000000">
                    <a:alpha val="43137"/>
                  </a:srgbClr>
                </a:outerShdw>
              </a:effectLst>
            </a:endParaRPr>
          </a:p>
          <a:p>
            <a:pPr algn="ctr"/>
            <a:r>
              <a:rPr lang="tr-TR" sz="2800" b="1" dirty="0" err="1" smtClean="0">
                <a:solidFill>
                  <a:schemeClr val="tx1"/>
                </a:solidFill>
                <a:effectLst>
                  <a:outerShdw blurRad="38100" dist="38100" dir="2700000" algn="tl">
                    <a:srgbClr val="000000">
                      <a:alpha val="43137"/>
                    </a:srgbClr>
                  </a:outerShdw>
                </a:effectLst>
              </a:rPr>
              <a:t>Rasul’ünü</a:t>
            </a:r>
            <a:r>
              <a:rPr lang="tr-TR" sz="2800" b="1" dirty="0" smtClean="0">
                <a:solidFill>
                  <a:schemeClr val="tx1"/>
                </a:solidFill>
                <a:effectLst>
                  <a:outerShdw blurRad="38100" dist="38100" dir="2700000" algn="tl">
                    <a:srgbClr val="000000">
                      <a:alpha val="43137"/>
                    </a:srgbClr>
                  </a:outerShdw>
                </a:effectLst>
              </a:rPr>
              <a:t> </a:t>
            </a:r>
            <a:r>
              <a:rPr lang="tr-TR" sz="2800" b="1" dirty="0">
                <a:solidFill>
                  <a:schemeClr val="tx1"/>
                </a:solidFill>
                <a:effectLst>
                  <a:outerShdw blurRad="38100" dist="38100" dir="2700000" algn="tl">
                    <a:srgbClr val="000000">
                      <a:alpha val="43137"/>
                    </a:srgbClr>
                  </a:outerShdw>
                </a:effectLst>
              </a:rPr>
              <a:t>hem teselli etmek hem de ödüllendirmek için gerçekleştirdiği mucizevi olaydır. </a:t>
            </a:r>
          </a:p>
        </p:txBody>
      </p:sp>
    </p:spTree>
    <p:extLst>
      <p:ext uri="{BB962C8B-B14F-4D97-AF65-F5344CB8AC3E}">
        <p14:creationId xmlns:p14="http://schemas.microsoft.com/office/powerpoint/2010/main" val="2197670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19" name="Picture 2" descr="http://www.ehlibeytalimleri.com/resimler/icerikler/22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 y="0"/>
            <a:ext cx="9184884"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8 Metin kutusu"/>
          <p:cNvSpPr txBox="1"/>
          <p:nvPr/>
        </p:nvSpPr>
        <p:spPr>
          <a:xfrm>
            <a:off x="0" y="-24"/>
            <a:ext cx="9144000" cy="584775"/>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3200" b="1" dirty="0" smtClean="0">
                <a:solidFill>
                  <a:schemeClr val="bg1"/>
                </a:solidFill>
                <a:latin typeface="Times New Roman" pitchFamily="18" charset="0"/>
                <a:cs typeface="Times New Roman" pitchFamily="18" charset="0"/>
              </a:rPr>
              <a:t>MİRACI HAZIRLAYAN SEBEPLER</a:t>
            </a:r>
            <a:endParaRPr lang="tr-TR" sz="3200" dirty="0">
              <a:solidFill>
                <a:schemeClr val="bg1"/>
              </a:solidFill>
            </a:endParaRPr>
          </a:p>
        </p:txBody>
      </p:sp>
      <p:sp>
        <p:nvSpPr>
          <p:cNvPr id="3" name="Serbest Form 2"/>
          <p:cNvSpPr/>
          <p:nvPr/>
        </p:nvSpPr>
        <p:spPr>
          <a:xfrm>
            <a:off x="3509759" y="3133139"/>
            <a:ext cx="1731302" cy="1204437"/>
          </a:xfrm>
          <a:custGeom>
            <a:avLst/>
            <a:gdLst>
              <a:gd name="connsiteX0" fmla="*/ 0 w 1204437"/>
              <a:gd name="connsiteY0" fmla="*/ 602219 h 1204437"/>
              <a:gd name="connsiteX1" fmla="*/ 602219 w 1204437"/>
              <a:gd name="connsiteY1" fmla="*/ 0 h 1204437"/>
              <a:gd name="connsiteX2" fmla="*/ 1204438 w 1204437"/>
              <a:gd name="connsiteY2" fmla="*/ 602219 h 1204437"/>
              <a:gd name="connsiteX3" fmla="*/ 602219 w 1204437"/>
              <a:gd name="connsiteY3" fmla="*/ 1204438 h 1204437"/>
              <a:gd name="connsiteX4" fmla="*/ 0 w 1204437"/>
              <a:gd name="connsiteY4" fmla="*/ 602219 h 120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437" h="1204437">
                <a:moveTo>
                  <a:pt x="0" y="602219"/>
                </a:moveTo>
                <a:cubicBezTo>
                  <a:pt x="0" y="269623"/>
                  <a:pt x="269623" y="0"/>
                  <a:pt x="602219" y="0"/>
                </a:cubicBezTo>
                <a:cubicBezTo>
                  <a:pt x="934815" y="0"/>
                  <a:pt x="1204438" y="269623"/>
                  <a:pt x="1204438" y="602219"/>
                </a:cubicBezTo>
                <a:cubicBezTo>
                  <a:pt x="1204438" y="934815"/>
                  <a:pt x="934815" y="1204438"/>
                  <a:pt x="602219" y="1204438"/>
                </a:cubicBezTo>
                <a:cubicBezTo>
                  <a:pt x="269623" y="1204438"/>
                  <a:pt x="0" y="934815"/>
                  <a:pt x="0" y="602219"/>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91626" tIns="191626" rIns="191626" bIns="191626"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erbest Form 3"/>
          <p:cNvSpPr/>
          <p:nvPr/>
        </p:nvSpPr>
        <p:spPr>
          <a:xfrm rot="16200000">
            <a:off x="4097018" y="2216830"/>
            <a:ext cx="556782" cy="813599"/>
          </a:xfrm>
          <a:custGeom>
            <a:avLst/>
            <a:gdLst>
              <a:gd name="connsiteX0" fmla="*/ 0 w 556782"/>
              <a:gd name="connsiteY0" fmla="*/ 113201 h 566007"/>
              <a:gd name="connsiteX1" fmla="*/ 278391 w 556782"/>
              <a:gd name="connsiteY1" fmla="*/ 113201 h 566007"/>
              <a:gd name="connsiteX2" fmla="*/ 278391 w 556782"/>
              <a:gd name="connsiteY2" fmla="*/ 0 h 566007"/>
              <a:gd name="connsiteX3" fmla="*/ 556782 w 556782"/>
              <a:gd name="connsiteY3" fmla="*/ 283004 h 566007"/>
              <a:gd name="connsiteX4" fmla="*/ 278391 w 556782"/>
              <a:gd name="connsiteY4" fmla="*/ 566007 h 566007"/>
              <a:gd name="connsiteX5" fmla="*/ 278391 w 556782"/>
              <a:gd name="connsiteY5" fmla="*/ 452806 h 566007"/>
              <a:gd name="connsiteX6" fmla="*/ 0 w 556782"/>
              <a:gd name="connsiteY6" fmla="*/ 452806 h 566007"/>
              <a:gd name="connsiteX7" fmla="*/ 0 w 556782"/>
              <a:gd name="connsiteY7" fmla="*/ 113201 h 5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782" h="566007">
                <a:moveTo>
                  <a:pt x="0" y="113201"/>
                </a:moveTo>
                <a:lnTo>
                  <a:pt x="278391" y="113201"/>
                </a:lnTo>
                <a:lnTo>
                  <a:pt x="278391" y="0"/>
                </a:lnTo>
                <a:lnTo>
                  <a:pt x="556782" y="283004"/>
                </a:lnTo>
                <a:lnTo>
                  <a:pt x="278391" y="566007"/>
                </a:lnTo>
                <a:lnTo>
                  <a:pt x="278391" y="452806"/>
                </a:lnTo>
                <a:lnTo>
                  <a:pt x="0" y="452806"/>
                </a:lnTo>
                <a:lnTo>
                  <a:pt x="0" y="113201"/>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 tIns="113201" rIns="167036" bIns="113200"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Serbest Form 4"/>
          <p:cNvSpPr/>
          <p:nvPr/>
        </p:nvSpPr>
        <p:spPr>
          <a:xfrm>
            <a:off x="3293346" y="727583"/>
            <a:ext cx="2164127" cy="1355022"/>
          </a:xfrm>
          <a:custGeom>
            <a:avLst/>
            <a:gdLst>
              <a:gd name="connsiteX0" fmla="*/ 0 w 1505546"/>
              <a:gd name="connsiteY0" fmla="*/ 677511 h 1355022"/>
              <a:gd name="connsiteX1" fmla="*/ 752773 w 1505546"/>
              <a:gd name="connsiteY1" fmla="*/ 0 h 1355022"/>
              <a:gd name="connsiteX2" fmla="*/ 1505546 w 1505546"/>
              <a:gd name="connsiteY2" fmla="*/ 677511 h 1355022"/>
              <a:gd name="connsiteX3" fmla="*/ 752773 w 1505546"/>
              <a:gd name="connsiteY3" fmla="*/ 1355022 h 1355022"/>
              <a:gd name="connsiteX4" fmla="*/ 0 w 1505546"/>
              <a:gd name="connsiteY4" fmla="*/ 677511 h 135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546" h="1355022">
                <a:moveTo>
                  <a:pt x="0" y="677511"/>
                </a:moveTo>
                <a:cubicBezTo>
                  <a:pt x="0" y="303332"/>
                  <a:pt x="337028" y="0"/>
                  <a:pt x="752773" y="0"/>
                </a:cubicBezTo>
                <a:cubicBezTo>
                  <a:pt x="1168518" y="0"/>
                  <a:pt x="1505546" y="303332"/>
                  <a:pt x="1505546" y="677511"/>
                </a:cubicBezTo>
                <a:cubicBezTo>
                  <a:pt x="1505546" y="1051690"/>
                  <a:pt x="1168518" y="1355022"/>
                  <a:pt x="752773" y="1355022"/>
                </a:cubicBezTo>
                <a:cubicBezTo>
                  <a:pt x="337028" y="1355022"/>
                  <a:pt x="0" y="1051690"/>
                  <a:pt x="0" y="677511"/>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35722" tIns="213678" rIns="235722" bIns="213678"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HAŞİMOĞULLARINA 3 YIL BOYKOT</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Serbest Form 6"/>
          <p:cNvSpPr/>
          <p:nvPr/>
        </p:nvSpPr>
        <p:spPr>
          <a:xfrm rot="19800000">
            <a:off x="5339736" y="2917650"/>
            <a:ext cx="733862" cy="566007"/>
          </a:xfrm>
          <a:custGeom>
            <a:avLst/>
            <a:gdLst>
              <a:gd name="connsiteX0" fmla="*/ 0 w 510535"/>
              <a:gd name="connsiteY0" fmla="*/ 113201 h 566007"/>
              <a:gd name="connsiteX1" fmla="*/ 255268 w 510535"/>
              <a:gd name="connsiteY1" fmla="*/ 113201 h 566007"/>
              <a:gd name="connsiteX2" fmla="*/ 255268 w 510535"/>
              <a:gd name="connsiteY2" fmla="*/ 0 h 566007"/>
              <a:gd name="connsiteX3" fmla="*/ 510535 w 510535"/>
              <a:gd name="connsiteY3" fmla="*/ 283004 h 566007"/>
              <a:gd name="connsiteX4" fmla="*/ 255268 w 510535"/>
              <a:gd name="connsiteY4" fmla="*/ 566007 h 566007"/>
              <a:gd name="connsiteX5" fmla="*/ 255268 w 510535"/>
              <a:gd name="connsiteY5" fmla="*/ 452806 h 566007"/>
              <a:gd name="connsiteX6" fmla="*/ 0 w 510535"/>
              <a:gd name="connsiteY6" fmla="*/ 452806 h 566007"/>
              <a:gd name="connsiteX7" fmla="*/ 0 w 510535"/>
              <a:gd name="connsiteY7" fmla="*/ 113201 h 5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35" h="566007">
                <a:moveTo>
                  <a:pt x="0" y="113201"/>
                </a:moveTo>
                <a:lnTo>
                  <a:pt x="255268" y="113201"/>
                </a:lnTo>
                <a:lnTo>
                  <a:pt x="255268" y="0"/>
                </a:lnTo>
                <a:lnTo>
                  <a:pt x="510535" y="283004"/>
                </a:lnTo>
                <a:lnTo>
                  <a:pt x="255268" y="566007"/>
                </a:lnTo>
                <a:lnTo>
                  <a:pt x="255268" y="452806"/>
                </a:lnTo>
                <a:lnTo>
                  <a:pt x="0" y="452806"/>
                </a:lnTo>
                <a:lnTo>
                  <a:pt x="0" y="113201"/>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 tIns="113201" rIns="153160" bIns="113200"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Serbest Form 7"/>
          <p:cNvSpPr/>
          <p:nvPr/>
        </p:nvSpPr>
        <p:spPr>
          <a:xfrm>
            <a:off x="6171011" y="1817453"/>
            <a:ext cx="2577453" cy="1505546"/>
          </a:xfrm>
          <a:custGeom>
            <a:avLst/>
            <a:gdLst>
              <a:gd name="connsiteX0" fmla="*/ 0 w 1537795"/>
              <a:gd name="connsiteY0" fmla="*/ 752773 h 1505546"/>
              <a:gd name="connsiteX1" fmla="*/ 768898 w 1537795"/>
              <a:gd name="connsiteY1" fmla="*/ 0 h 1505546"/>
              <a:gd name="connsiteX2" fmla="*/ 1537796 w 1537795"/>
              <a:gd name="connsiteY2" fmla="*/ 752773 h 1505546"/>
              <a:gd name="connsiteX3" fmla="*/ 768898 w 1537795"/>
              <a:gd name="connsiteY3" fmla="*/ 1505546 h 1505546"/>
              <a:gd name="connsiteX4" fmla="*/ 0 w 1537795"/>
              <a:gd name="connsiteY4" fmla="*/ 752773 h 150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795" h="1505546">
                <a:moveTo>
                  <a:pt x="0" y="752773"/>
                </a:moveTo>
                <a:cubicBezTo>
                  <a:pt x="0" y="337028"/>
                  <a:pt x="344247" y="0"/>
                  <a:pt x="768898" y="0"/>
                </a:cubicBezTo>
                <a:cubicBezTo>
                  <a:pt x="1193549" y="0"/>
                  <a:pt x="1537796" y="337028"/>
                  <a:pt x="1537796" y="752773"/>
                </a:cubicBezTo>
                <a:cubicBezTo>
                  <a:pt x="1537796" y="1168518"/>
                  <a:pt x="1193549" y="1505546"/>
                  <a:pt x="768898" y="1505546"/>
                </a:cubicBezTo>
                <a:cubicBezTo>
                  <a:pt x="344247" y="1505546"/>
                  <a:pt x="0" y="1168518"/>
                  <a:pt x="0" y="752773"/>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40445" tIns="235722" rIns="240445" bIns="235722"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ERKEK ÇOCUKLARININ VEFATI</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Serbest Form 10"/>
          <p:cNvSpPr/>
          <p:nvPr/>
        </p:nvSpPr>
        <p:spPr>
          <a:xfrm rot="1800000">
            <a:off x="5347589" y="3995603"/>
            <a:ext cx="760709" cy="566007"/>
          </a:xfrm>
          <a:custGeom>
            <a:avLst/>
            <a:gdLst>
              <a:gd name="connsiteX0" fmla="*/ 0 w 529212"/>
              <a:gd name="connsiteY0" fmla="*/ 113201 h 566007"/>
              <a:gd name="connsiteX1" fmla="*/ 264606 w 529212"/>
              <a:gd name="connsiteY1" fmla="*/ 113201 h 566007"/>
              <a:gd name="connsiteX2" fmla="*/ 264606 w 529212"/>
              <a:gd name="connsiteY2" fmla="*/ 0 h 566007"/>
              <a:gd name="connsiteX3" fmla="*/ 529212 w 529212"/>
              <a:gd name="connsiteY3" fmla="*/ 283004 h 566007"/>
              <a:gd name="connsiteX4" fmla="*/ 264606 w 529212"/>
              <a:gd name="connsiteY4" fmla="*/ 566007 h 566007"/>
              <a:gd name="connsiteX5" fmla="*/ 264606 w 529212"/>
              <a:gd name="connsiteY5" fmla="*/ 452806 h 566007"/>
              <a:gd name="connsiteX6" fmla="*/ 0 w 529212"/>
              <a:gd name="connsiteY6" fmla="*/ 452806 h 566007"/>
              <a:gd name="connsiteX7" fmla="*/ 0 w 529212"/>
              <a:gd name="connsiteY7" fmla="*/ 113201 h 5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212" h="566007">
                <a:moveTo>
                  <a:pt x="0" y="113201"/>
                </a:moveTo>
                <a:lnTo>
                  <a:pt x="264606" y="113201"/>
                </a:lnTo>
                <a:lnTo>
                  <a:pt x="264606" y="0"/>
                </a:lnTo>
                <a:lnTo>
                  <a:pt x="529212" y="283004"/>
                </a:lnTo>
                <a:lnTo>
                  <a:pt x="264606" y="566007"/>
                </a:lnTo>
                <a:lnTo>
                  <a:pt x="264606" y="452806"/>
                </a:lnTo>
                <a:lnTo>
                  <a:pt x="0" y="452806"/>
                </a:lnTo>
                <a:lnTo>
                  <a:pt x="0" y="113201"/>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0" tIns="113201" rIns="158763" bIns="113200"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Serbest Form 11"/>
          <p:cNvSpPr/>
          <p:nvPr/>
        </p:nvSpPr>
        <p:spPr>
          <a:xfrm>
            <a:off x="6238066" y="4147716"/>
            <a:ext cx="2076371" cy="1505546"/>
          </a:xfrm>
          <a:custGeom>
            <a:avLst/>
            <a:gdLst>
              <a:gd name="connsiteX0" fmla="*/ 0 w 1444496"/>
              <a:gd name="connsiteY0" fmla="*/ 752773 h 1505546"/>
              <a:gd name="connsiteX1" fmla="*/ 722248 w 1444496"/>
              <a:gd name="connsiteY1" fmla="*/ 0 h 1505546"/>
              <a:gd name="connsiteX2" fmla="*/ 1444496 w 1444496"/>
              <a:gd name="connsiteY2" fmla="*/ 752773 h 1505546"/>
              <a:gd name="connsiteX3" fmla="*/ 722248 w 1444496"/>
              <a:gd name="connsiteY3" fmla="*/ 1505546 h 1505546"/>
              <a:gd name="connsiteX4" fmla="*/ 0 w 1444496"/>
              <a:gd name="connsiteY4" fmla="*/ 752773 h 150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496" h="1505546">
                <a:moveTo>
                  <a:pt x="0" y="752773"/>
                </a:moveTo>
                <a:cubicBezTo>
                  <a:pt x="0" y="337028"/>
                  <a:pt x="323361" y="0"/>
                  <a:pt x="722248" y="0"/>
                </a:cubicBezTo>
                <a:cubicBezTo>
                  <a:pt x="1121135" y="0"/>
                  <a:pt x="1444496" y="337028"/>
                  <a:pt x="1444496" y="752773"/>
                </a:cubicBezTo>
                <a:cubicBezTo>
                  <a:pt x="1444496" y="1168518"/>
                  <a:pt x="1121135" y="1505546"/>
                  <a:pt x="722248" y="1505546"/>
                </a:cubicBezTo>
                <a:cubicBezTo>
                  <a:pt x="323361" y="1505546"/>
                  <a:pt x="0" y="1168518"/>
                  <a:pt x="0" y="752773"/>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26782" tIns="235722" rIns="226782" bIns="235722"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AMCASI EBU TALİBİN VEFATI</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Serbest Form 12"/>
          <p:cNvSpPr/>
          <p:nvPr/>
        </p:nvSpPr>
        <p:spPr>
          <a:xfrm rot="5400000">
            <a:off x="4081885" y="4467981"/>
            <a:ext cx="587048" cy="813599"/>
          </a:xfrm>
          <a:custGeom>
            <a:avLst/>
            <a:gdLst>
              <a:gd name="connsiteX0" fmla="*/ 0 w 587048"/>
              <a:gd name="connsiteY0" fmla="*/ 113201 h 566007"/>
              <a:gd name="connsiteX1" fmla="*/ 304045 w 587048"/>
              <a:gd name="connsiteY1" fmla="*/ 113201 h 566007"/>
              <a:gd name="connsiteX2" fmla="*/ 304045 w 587048"/>
              <a:gd name="connsiteY2" fmla="*/ 0 h 566007"/>
              <a:gd name="connsiteX3" fmla="*/ 587048 w 587048"/>
              <a:gd name="connsiteY3" fmla="*/ 283004 h 566007"/>
              <a:gd name="connsiteX4" fmla="*/ 304045 w 587048"/>
              <a:gd name="connsiteY4" fmla="*/ 566007 h 566007"/>
              <a:gd name="connsiteX5" fmla="*/ 304045 w 587048"/>
              <a:gd name="connsiteY5" fmla="*/ 452806 h 566007"/>
              <a:gd name="connsiteX6" fmla="*/ 0 w 587048"/>
              <a:gd name="connsiteY6" fmla="*/ 452806 h 566007"/>
              <a:gd name="connsiteX7" fmla="*/ 0 w 587048"/>
              <a:gd name="connsiteY7" fmla="*/ 113201 h 5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048" h="566007">
                <a:moveTo>
                  <a:pt x="0" y="113201"/>
                </a:moveTo>
                <a:lnTo>
                  <a:pt x="304045" y="113201"/>
                </a:lnTo>
                <a:lnTo>
                  <a:pt x="304045" y="0"/>
                </a:lnTo>
                <a:lnTo>
                  <a:pt x="587048" y="283004"/>
                </a:lnTo>
                <a:lnTo>
                  <a:pt x="304045" y="566007"/>
                </a:lnTo>
                <a:lnTo>
                  <a:pt x="304045" y="452806"/>
                </a:lnTo>
                <a:lnTo>
                  <a:pt x="0" y="452806"/>
                </a:lnTo>
                <a:lnTo>
                  <a:pt x="0" y="113201"/>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0" tIns="113200" rIns="169801" bIns="113201"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Serbest Form 13"/>
          <p:cNvSpPr/>
          <p:nvPr/>
        </p:nvSpPr>
        <p:spPr>
          <a:xfrm>
            <a:off x="3396814" y="5445215"/>
            <a:ext cx="1957193" cy="1175982"/>
          </a:xfrm>
          <a:custGeom>
            <a:avLst/>
            <a:gdLst>
              <a:gd name="connsiteX0" fmla="*/ 0 w 1361586"/>
              <a:gd name="connsiteY0" fmla="*/ 587991 h 1175982"/>
              <a:gd name="connsiteX1" fmla="*/ 680793 w 1361586"/>
              <a:gd name="connsiteY1" fmla="*/ 0 h 1175982"/>
              <a:gd name="connsiteX2" fmla="*/ 1361586 w 1361586"/>
              <a:gd name="connsiteY2" fmla="*/ 587991 h 1175982"/>
              <a:gd name="connsiteX3" fmla="*/ 680793 w 1361586"/>
              <a:gd name="connsiteY3" fmla="*/ 1175982 h 1175982"/>
              <a:gd name="connsiteX4" fmla="*/ 0 w 1361586"/>
              <a:gd name="connsiteY4" fmla="*/ 587991 h 1175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586" h="1175982">
                <a:moveTo>
                  <a:pt x="0" y="587991"/>
                </a:moveTo>
                <a:cubicBezTo>
                  <a:pt x="0" y="263253"/>
                  <a:pt x="304801" y="0"/>
                  <a:pt x="680793" y="0"/>
                </a:cubicBezTo>
                <a:cubicBezTo>
                  <a:pt x="1056785" y="0"/>
                  <a:pt x="1361586" y="263253"/>
                  <a:pt x="1361586" y="587991"/>
                </a:cubicBezTo>
                <a:cubicBezTo>
                  <a:pt x="1361586" y="912729"/>
                  <a:pt x="1056785" y="1175982"/>
                  <a:pt x="680793" y="1175982"/>
                </a:cubicBezTo>
                <a:cubicBezTo>
                  <a:pt x="304801" y="1175982"/>
                  <a:pt x="0" y="912729"/>
                  <a:pt x="0" y="587991"/>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14640" tIns="187459" rIns="214640" bIns="187459"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EŞİ HZ. HATİCENİN VEFATI</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Serbest Form 14"/>
          <p:cNvSpPr/>
          <p:nvPr/>
        </p:nvSpPr>
        <p:spPr>
          <a:xfrm rot="19800000">
            <a:off x="2681121" y="3986095"/>
            <a:ext cx="730846" cy="566008"/>
          </a:xfrm>
          <a:custGeom>
            <a:avLst/>
            <a:gdLst>
              <a:gd name="connsiteX0" fmla="*/ 0 w 508436"/>
              <a:gd name="connsiteY0" fmla="*/ 113201 h 566007"/>
              <a:gd name="connsiteX1" fmla="*/ 254218 w 508436"/>
              <a:gd name="connsiteY1" fmla="*/ 113201 h 566007"/>
              <a:gd name="connsiteX2" fmla="*/ 254218 w 508436"/>
              <a:gd name="connsiteY2" fmla="*/ 0 h 566007"/>
              <a:gd name="connsiteX3" fmla="*/ 508436 w 508436"/>
              <a:gd name="connsiteY3" fmla="*/ 283004 h 566007"/>
              <a:gd name="connsiteX4" fmla="*/ 254218 w 508436"/>
              <a:gd name="connsiteY4" fmla="*/ 566007 h 566007"/>
              <a:gd name="connsiteX5" fmla="*/ 254218 w 508436"/>
              <a:gd name="connsiteY5" fmla="*/ 452806 h 566007"/>
              <a:gd name="connsiteX6" fmla="*/ 0 w 508436"/>
              <a:gd name="connsiteY6" fmla="*/ 452806 h 566007"/>
              <a:gd name="connsiteX7" fmla="*/ 0 w 508436"/>
              <a:gd name="connsiteY7" fmla="*/ 113201 h 5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36" h="566007">
                <a:moveTo>
                  <a:pt x="508436" y="452806"/>
                </a:moveTo>
                <a:lnTo>
                  <a:pt x="254218" y="452806"/>
                </a:lnTo>
                <a:lnTo>
                  <a:pt x="254218" y="566007"/>
                </a:lnTo>
                <a:lnTo>
                  <a:pt x="0" y="283003"/>
                </a:lnTo>
                <a:lnTo>
                  <a:pt x="254218" y="0"/>
                </a:lnTo>
                <a:lnTo>
                  <a:pt x="254218" y="113201"/>
                </a:lnTo>
                <a:lnTo>
                  <a:pt x="508436" y="113201"/>
                </a:lnTo>
                <a:lnTo>
                  <a:pt x="508436" y="452806"/>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52530" tIns="113201" rIns="1" bIns="113201"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Serbest Form 15"/>
          <p:cNvSpPr/>
          <p:nvPr/>
        </p:nvSpPr>
        <p:spPr>
          <a:xfrm>
            <a:off x="361589" y="4147716"/>
            <a:ext cx="2509103" cy="1505546"/>
          </a:xfrm>
          <a:custGeom>
            <a:avLst/>
            <a:gdLst>
              <a:gd name="connsiteX0" fmla="*/ 0 w 1548560"/>
              <a:gd name="connsiteY0" fmla="*/ 752773 h 1505546"/>
              <a:gd name="connsiteX1" fmla="*/ 774280 w 1548560"/>
              <a:gd name="connsiteY1" fmla="*/ 0 h 1505546"/>
              <a:gd name="connsiteX2" fmla="*/ 1548560 w 1548560"/>
              <a:gd name="connsiteY2" fmla="*/ 752773 h 1505546"/>
              <a:gd name="connsiteX3" fmla="*/ 774280 w 1548560"/>
              <a:gd name="connsiteY3" fmla="*/ 1505546 h 1505546"/>
              <a:gd name="connsiteX4" fmla="*/ 0 w 1548560"/>
              <a:gd name="connsiteY4" fmla="*/ 752773 h 150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560" h="1505546">
                <a:moveTo>
                  <a:pt x="0" y="752773"/>
                </a:moveTo>
                <a:cubicBezTo>
                  <a:pt x="0" y="337028"/>
                  <a:pt x="346657" y="0"/>
                  <a:pt x="774280" y="0"/>
                </a:cubicBezTo>
                <a:cubicBezTo>
                  <a:pt x="1201903" y="0"/>
                  <a:pt x="1548560" y="337028"/>
                  <a:pt x="1548560" y="752773"/>
                </a:cubicBezTo>
                <a:cubicBezTo>
                  <a:pt x="1548560" y="1168518"/>
                  <a:pt x="1201903" y="1505546"/>
                  <a:pt x="774280" y="1505546"/>
                </a:cubicBezTo>
                <a:cubicBezTo>
                  <a:pt x="346657" y="1505546"/>
                  <a:pt x="0" y="1168518"/>
                  <a:pt x="0" y="752773"/>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42021" tIns="235722" rIns="242021" bIns="235722"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İŞKENCELERİN ARTMASI</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Serbest Form 16"/>
          <p:cNvSpPr/>
          <p:nvPr/>
        </p:nvSpPr>
        <p:spPr>
          <a:xfrm rot="1800000">
            <a:off x="2665409" y="2914740"/>
            <a:ext cx="743002" cy="566008"/>
          </a:xfrm>
          <a:custGeom>
            <a:avLst/>
            <a:gdLst>
              <a:gd name="connsiteX0" fmla="*/ 0 w 516893"/>
              <a:gd name="connsiteY0" fmla="*/ 113201 h 566007"/>
              <a:gd name="connsiteX1" fmla="*/ 258447 w 516893"/>
              <a:gd name="connsiteY1" fmla="*/ 113201 h 566007"/>
              <a:gd name="connsiteX2" fmla="*/ 258447 w 516893"/>
              <a:gd name="connsiteY2" fmla="*/ 0 h 566007"/>
              <a:gd name="connsiteX3" fmla="*/ 516893 w 516893"/>
              <a:gd name="connsiteY3" fmla="*/ 283004 h 566007"/>
              <a:gd name="connsiteX4" fmla="*/ 258447 w 516893"/>
              <a:gd name="connsiteY4" fmla="*/ 566007 h 566007"/>
              <a:gd name="connsiteX5" fmla="*/ 258447 w 516893"/>
              <a:gd name="connsiteY5" fmla="*/ 452806 h 566007"/>
              <a:gd name="connsiteX6" fmla="*/ 0 w 516893"/>
              <a:gd name="connsiteY6" fmla="*/ 452806 h 566007"/>
              <a:gd name="connsiteX7" fmla="*/ 0 w 516893"/>
              <a:gd name="connsiteY7" fmla="*/ 113201 h 5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893" h="566007">
                <a:moveTo>
                  <a:pt x="516893" y="452806"/>
                </a:moveTo>
                <a:lnTo>
                  <a:pt x="258446" y="452806"/>
                </a:lnTo>
                <a:lnTo>
                  <a:pt x="258446" y="566007"/>
                </a:lnTo>
                <a:lnTo>
                  <a:pt x="0" y="283003"/>
                </a:lnTo>
                <a:lnTo>
                  <a:pt x="258446" y="0"/>
                </a:lnTo>
                <a:lnTo>
                  <a:pt x="258446" y="113201"/>
                </a:lnTo>
                <a:lnTo>
                  <a:pt x="516893" y="113201"/>
                </a:lnTo>
                <a:lnTo>
                  <a:pt x="516893" y="452806"/>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55067" tIns="113202" rIns="1" bIns="113200"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Serbest Form 17"/>
          <p:cNvSpPr/>
          <p:nvPr/>
        </p:nvSpPr>
        <p:spPr>
          <a:xfrm>
            <a:off x="179512" y="1817453"/>
            <a:ext cx="2377117" cy="1505546"/>
          </a:xfrm>
          <a:custGeom>
            <a:avLst/>
            <a:gdLst>
              <a:gd name="connsiteX0" fmla="*/ 0 w 1505546"/>
              <a:gd name="connsiteY0" fmla="*/ 752773 h 1505546"/>
              <a:gd name="connsiteX1" fmla="*/ 752773 w 1505546"/>
              <a:gd name="connsiteY1" fmla="*/ 0 h 1505546"/>
              <a:gd name="connsiteX2" fmla="*/ 1505546 w 1505546"/>
              <a:gd name="connsiteY2" fmla="*/ 752773 h 1505546"/>
              <a:gd name="connsiteX3" fmla="*/ 752773 w 1505546"/>
              <a:gd name="connsiteY3" fmla="*/ 1505546 h 1505546"/>
              <a:gd name="connsiteX4" fmla="*/ 0 w 1505546"/>
              <a:gd name="connsiteY4" fmla="*/ 752773 h 150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546" h="1505546">
                <a:moveTo>
                  <a:pt x="0" y="752773"/>
                </a:moveTo>
                <a:cubicBezTo>
                  <a:pt x="0" y="337028"/>
                  <a:pt x="337028" y="0"/>
                  <a:pt x="752773" y="0"/>
                </a:cubicBezTo>
                <a:cubicBezTo>
                  <a:pt x="1168518" y="0"/>
                  <a:pt x="1505546" y="337028"/>
                  <a:pt x="1505546" y="752773"/>
                </a:cubicBezTo>
                <a:cubicBezTo>
                  <a:pt x="1505546" y="1168518"/>
                  <a:pt x="1168518" y="1505546"/>
                  <a:pt x="752773" y="1505546"/>
                </a:cubicBezTo>
                <a:cubicBezTo>
                  <a:pt x="337028" y="1505546"/>
                  <a:pt x="0" y="1168518"/>
                  <a:pt x="0" y="752773"/>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35722" tIns="235722" rIns="235722" bIns="235722" numCol="1" spcCol="1270" anchor="ctr" anchorCtr="0">
            <a:noAutofit/>
          </a:bodyPr>
          <a:lstStyle/>
          <a:p>
            <a:pPr lvl="0" algn="ctr" defTabSz="533400">
              <a:lnSpc>
                <a:spcPct val="90000"/>
              </a:lnSpc>
              <a:spcBef>
                <a:spcPct val="0"/>
              </a:spcBef>
              <a:spcAft>
                <a:spcPct val="35000"/>
              </a:spcAft>
            </a:pPr>
            <a:r>
              <a:rPr lang="tr-TR"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TAİF’TE TAŞLANMASI</a:t>
            </a:r>
            <a:endParaRPr lang="tr-TR"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grpId="0" nodeType="clickEffect">
                                  <p:stCondLst>
                                    <p:cond delay="0"/>
                                  </p:stCondLst>
                                  <p:childTnLst>
                                    <p:animScale>
                                      <p:cBhvr>
                                        <p:cTn id="6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uratturker.net/wp-content/uploads/2016/01/2-hat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6238"/>
            <a:ext cx="9144032" cy="4427107"/>
          </a:xfrm>
          <a:prstGeom prst="rect">
            <a:avLst/>
          </a:prstGeom>
          <a:noFill/>
          <a:extLst>
            <a:ext uri="{909E8E84-426E-40DD-AFC4-6F175D3DCCD1}">
              <a14:hiddenFill xmlns:a14="http://schemas.microsoft.com/office/drawing/2010/main">
                <a:solidFill>
                  <a:srgbClr val="FFFFFF"/>
                </a:solidFill>
              </a14:hiddenFill>
            </a:ext>
          </a:extLst>
        </p:spPr>
      </p:pic>
      <p:sp>
        <p:nvSpPr>
          <p:cNvPr id="9" name="8 Metin kutusu"/>
          <p:cNvSpPr txBox="1"/>
          <p:nvPr/>
        </p:nvSpPr>
        <p:spPr>
          <a:xfrm>
            <a:off x="0" y="-27384"/>
            <a:ext cx="9144000" cy="138499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800" b="1" u="sng" dirty="0" smtClean="0"/>
              <a:t>Miraç; </a:t>
            </a:r>
            <a:r>
              <a:rPr lang="tr-TR" sz="2800" b="1" u="sng" dirty="0" smtClean="0">
                <a:solidFill>
                  <a:schemeClr val="tx1"/>
                </a:solidFill>
              </a:rPr>
              <a:t>hicretten bir buçuk yıl kadar önce</a:t>
            </a:r>
            <a:r>
              <a:rPr lang="tr-TR" sz="2800" b="1" u="sng" dirty="0" smtClean="0"/>
              <a:t>, yaklaşık </a:t>
            </a:r>
            <a:r>
              <a:rPr lang="tr-TR" sz="2800" b="1" u="sng" dirty="0" smtClean="0">
                <a:solidFill>
                  <a:srgbClr val="FFC000"/>
                </a:solidFill>
              </a:rPr>
              <a:t>Milâdî 621 </a:t>
            </a:r>
            <a:r>
              <a:rPr lang="tr-TR" sz="2800" b="1" u="sng" dirty="0" smtClean="0"/>
              <a:t>yılında, kameri takvime göre </a:t>
            </a:r>
            <a:r>
              <a:rPr lang="tr-TR" sz="2800" b="1" u="sng" dirty="0" smtClean="0">
                <a:solidFill>
                  <a:srgbClr val="FFFF00"/>
                </a:solidFill>
              </a:rPr>
              <a:t>Recep ayının 27. Cuma Gecesinde</a:t>
            </a:r>
            <a:r>
              <a:rPr lang="tr-TR" sz="2800" dirty="0" smtClean="0">
                <a:solidFill>
                  <a:srgbClr val="FFFF00"/>
                </a:solidFill>
              </a:rPr>
              <a:t>, </a:t>
            </a:r>
            <a:r>
              <a:rPr lang="tr-TR" sz="2800" b="1" dirty="0" smtClean="0">
                <a:solidFill>
                  <a:srgbClr val="00B050"/>
                </a:solidFill>
                <a:effectLst>
                  <a:outerShdw blurRad="38100" dist="38100" dir="2700000" algn="tl">
                    <a:srgbClr val="000000">
                      <a:alpha val="43137"/>
                    </a:srgbClr>
                  </a:outerShdw>
                </a:effectLst>
              </a:rPr>
              <a:t>52 yaşında iken</a:t>
            </a:r>
            <a:r>
              <a:rPr lang="tr-TR" sz="2800" dirty="0" smtClean="0">
                <a:solidFill>
                  <a:srgbClr val="00B050"/>
                </a:solidFill>
              </a:rPr>
              <a:t> </a:t>
            </a:r>
            <a:r>
              <a:rPr lang="tr-TR" sz="2800" dirty="0" smtClean="0"/>
              <a:t>vuku bulmuştur.</a:t>
            </a:r>
            <a:endParaRPr lang="tr-TR" sz="2800" dirty="0"/>
          </a:p>
        </p:txBody>
      </p:sp>
      <p:sp>
        <p:nvSpPr>
          <p:cNvPr id="10" name="9 Metin kutusu"/>
          <p:cNvSpPr txBox="1"/>
          <p:nvPr/>
        </p:nvSpPr>
        <p:spPr>
          <a:xfrm>
            <a:off x="32" y="4792503"/>
            <a:ext cx="9144000" cy="2092881"/>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600" dirty="0" smtClean="0"/>
              <a:t>Efendimiz Mekke’de,  </a:t>
            </a:r>
            <a:r>
              <a:rPr lang="tr-TR" sz="2600" b="1" u="sng" dirty="0" smtClean="0">
                <a:solidFill>
                  <a:schemeClr val="tx1"/>
                </a:solidFill>
              </a:rPr>
              <a:t>halası </a:t>
            </a:r>
            <a:r>
              <a:rPr lang="tr-TR" sz="2600" b="1" u="sng" dirty="0" err="1" smtClean="0">
                <a:solidFill>
                  <a:schemeClr val="tx1"/>
                </a:solidFill>
              </a:rPr>
              <a:t>Ümmü</a:t>
            </a:r>
            <a:r>
              <a:rPr lang="tr-TR" sz="2600" b="1" u="sng" dirty="0" smtClean="0">
                <a:solidFill>
                  <a:schemeClr val="tx1"/>
                </a:solidFill>
              </a:rPr>
              <a:t> Hani’nin evinde iken veya Kâbe’nin çevresinde uyku ile uyanıklılık arası bir durumda </a:t>
            </a:r>
            <a:r>
              <a:rPr lang="tr-TR" sz="2600" b="1" u="sng" dirty="0" smtClean="0"/>
              <a:t>iken</a:t>
            </a:r>
            <a:r>
              <a:rPr lang="tr-TR" sz="2600" dirty="0" smtClean="0"/>
              <a:t> Hz. Cebrail bazı meleklerle birlikte gelerek </a:t>
            </a:r>
            <a:r>
              <a:rPr lang="tr-TR" sz="2600" b="1" dirty="0" smtClean="0">
                <a:solidFill>
                  <a:srgbClr val="00B050"/>
                </a:solidFill>
                <a:effectLst>
                  <a:outerShdw blurRad="38100" dist="38100" dir="2700000" algn="tl">
                    <a:srgbClr val="000000">
                      <a:alpha val="43137"/>
                    </a:srgbClr>
                  </a:outerShdw>
                </a:effectLst>
              </a:rPr>
              <a:t>Efendimizin göğsünü açmışlar, kalbini zemzem ile yıkadıktan sonra hikmet ve iman nuru doldurmuşlardır </a:t>
            </a:r>
            <a:r>
              <a:rPr lang="tr-TR" sz="2600" dirty="0" smtClean="0"/>
              <a:t>(şerh-i </a:t>
            </a:r>
            <a:r>
              <a:rPr lang="tr-TR" sz="2600" dirty="0" err="1" smtClean="0"/>
              <a:t>sadr</a:t>
            </a:r>
            <a:r>
              <a:rPr lang="tr-TR" sz="2600" dirty="0" smtClean="0"/>
              <a:t>).</a:t>
            </a:r>
            <a:endParaRPr lang="tr-TR"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esimbulmaca.com/orj/ay-dedenin-yanina-bu-kadar-yakin-olmak-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uwhbahrululum.com/wp-content/uploads/2014/12/Astronaut-by-NASA-cropped-by-Immediate-Entour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 y="1844824"/>
            <a:ext cx="3521296" cy="352129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9512" y="188640"/>
            <a:ext cx="8784976" cy="118813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Astronotlar uzay yolculuğuna çıkmadan önce 6 aylık bir eğitime tabi tutuldukları malumdur. Zira gidilecek yerde hava sirkülasyonu, basınç vb. farklıdır. </a:t>
            </a:r>
          </a:p>
        </p:txBody>
      </p:sp>
    </p:spTree>
    <p:extLst>
      <p:ext uri="{BB962C8B-B14F-4D97-AF65-F5344CB8AC3E}">
        <p14:creationId xmlns:p14="http://schemas.microsoft.com/office/powerpoint/2010/main" val="1294013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6" r="12818"/>
          <a:stretch/>
        </p:blipFill>
        <p:spPr bwMode="auto">
          <a:xfrm>
            <a:off x="-20795" y="0"/>
            <a:ext cx="9164793" cy="6886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etin kutusu"/>
          <p:cNvSpPr txBox="1"/>
          <p:nvPr/>
        </p:nvSpPr>
        <p:spPr>
          <a:xfrm>
            <a:off x="-35496" y="-27384"/>
            <a:ext cx="9144000" cy="1815882"/>
          </a:xfrm>
          <a:prstGeom prst="rect">
            <a:avLst/>
          </a:prstGeom>
          <a:solidFill>
            <a:schemeClr val="tx2">
              <a:lumMod val="40000"/>
              <a:lumOff val="60000"/>
              <a:alpha val="6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800" b="1" dirty="0" smtClean="0">
                <a:solidFill>
                  <a:srgbClr val="002060"/>
                </a:solidFill>
              </a:rPr>
              <a:t>1235 km mesafede kervanların bir ayda gidebildikleri bir mesafenin bir gecede kat edilmesi: Burak</a:t>
            </a:r>
          </a:p>
          <a:p>
            <a:pPr algn="ctr"/>
            <a:r>
              <a:rPr lang="tr-TR" sz="2800" b="1" dirty="0" smtClean="0">
                <a:solidFill>
                  <a:srgbClr val="FF0000"/>
                </a:solidFill>
                <a:effectLst>
                  <a:outerShdw blurRad="38100" dist="38100" dir="2700000" algn="tl">
                    <a:srgbClr val="000000">
                      <a:alpha val="43137"/>
                    </a:srgbClr>
                  </a:outerShdw>
                </a:effectLst>
              </a:rPr>
              <a:t>Uydu görüntüleri, jetler 200 yıl öncesi için hayaldi.</a:t>
            </a:r>
          </a:p>
          <a:p>
            <a:pPr algn="ctr"/>
            <a:r>
              <a:rPr lang="tr-TR" sz="2800" b="1" dirty="0" smtClean="0">
                <a:solidFill>
                  <a:srgbClr val="FFFF00"/>
                </a:solidFill>
              </a:rPr>
              <a:t>Ses ve ışık hızı, güneşin dünyayı aydınlatma mesafesi </a:t>
            </a:r>
            <a:endParaRPr lang="tr-TR" sz="2800" dirty="0" smtClean="0">
              <a:solidFill>
                <a:srgbClr val="FFFF00"/>
              </a:solidFill>
              <a:latin typeface="Times New Roman" pitchFamily="18" charset="0"/>
              <a:cs typeface="Times New Roman" pitchFamily="18" charset="0"/>
            </a:endParaRPr>
          </a:p>
        </p:txBody>
      </p:sp>
      <p:pic>
        <p:nvPicPr>
          <p:cNvPr id="2052" name="Picture 4" descr="http://www.ozgunresimler.com/data/media/3633/tumblr_lssstbW5Sd1qe6mn3o1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788498"/>
            <a:ext cx="4762500" cy="50695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reflection.4thtransition.ws/images/SunLight.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0528" y="4797152"/>
            <a:ext cx="2288539" cy="22885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4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Metin kutusu"/>
          <p:cNvSpPr txBox="1"/>
          <p:nvPr/>
        </p:nvSpPr>
        <p:spPr>
          <a:xfrm>
            <a:off x="216024" y="142852"/>
            <a:ext cx="8676456" cy="6740307"/>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tr-TR" sz="2000" dirty="0" smtClean="0">
                <a:solidFill>
                  <a:schemeClr val="tx1"/>
                </a:solidFill>
              </a:rPr>
              <a:t>Cibril </a:t>
            </a:r>
            <a:r>
              <a:rPr lang="tr-TR" sz="2000" dirty="0" err="1" smtClean="0">
                <a:solidFill>
                  <a:schemeClr val="tx1"/>
                </a:solidFill>
              </a:rPr>
              <a:t>sidre’tü</a:t>
            </a:r>
            <a:r>
              <a:rPr lang="tr-TR" sz="2000" dirty="0" smtClean="0">
                <a:solidFill>
                  <a:schemeClr val="tx1"/>
                </a:solidFill>
              </a:rPr>
              <a:t>-l münteha da kalıp Hz. Peygamber </a:t>
            </a:r>
            <a:r>
              <a:rPr lang="tr-TR" sz="2000" dirty="0" err="1" smtClean="0">
                <a:solidFill>
                  <a:schemeClr val="tx1"/>
                </a:solidFill>
              </a:rPr>
              <a:t>Refref</a:t>
            </a:r>
            <a:r>
              <a:rPr lang="tr-TR" sz="2000" dirty="0" smtClean="0">
                <a:solidFill>
                  <a:schemeClr val="tx1"/>
                </a:solidFill>
              </a:rPr>
              <a:t> adı verilen bir binekle yolculuğuna devam etti. Zaman ve mekandan münezzeh Allah’ın huzuruna kabul edildi. </a:t>
            </a:r>
          </a:p>
          <a:p>
            <a:pPr algn="just"/>
            <a:r>
              <a:rPr lang="tr-TR" sz="2400" dirty="0" smtClean="0">
                <a:solidFill>
                  <a:schemeClr val="tx1"/>
                </a:solidFill>
              </a:rPr>
              <a:t>Allah Teala bana: </a:t>
            </a:r>
            <a:r>
              <a:rPr lang="tr-TR" sz="2400" b="1" u="sng" dirty="0" smtClean="0">
                <a:solidFill>
                  <a:srgbClr val="FF0000"/>
                </a:solidFill>
              </a:rPr>
              <a:t>Konuş ya Muhammed! </a:t>
            </a:r>
            <a:r>
              <a:rPr lang="tr-TR" sz="2400" dirty="0" smtClean="0">
                <a:solidFill>
                  <a:schemeClr val="tx1"/>
                </a:solidFill>
              </a:rPr>
              <a:t>Buyurdu. Ben hayretten dona kaldım. Sonra Allah benim kalbime ilham etti. </a:t>
            </a:r>
            <a:r>
              <a:rPr lang="tr-TR" sz="2400" u="sng" dirty="0" smtClean="0">
                <a:solidFill>
                  <a:schemeClr val="tx1"/>
                </a:solidFill>
              </a:rPr>
              <a:t>Bende</a:t>
            </a:r>
            <a:r>
              <a:rPr lang="tr-TR" sz="2400" dirty="0" smtClean="0">
                <a:solidFill>
                  <a:schemeClr val="tx1"/>
                </a:solidFill>
              </a:rPr>
              <a:t>:</a:t>
            </a:r>
          </a:p>
          <a:p>
            <a:r>
              <a:rPr lang="tr-TR" sz="2400" dirty="0" smtClean="0">
                <a:solidFill>
                  <a:srgbClr val="C00000"/>
                </a:solidFill>
              </a:rPr>
              <a:t>	</a:t>
            </a:r>
            <a:r>
              <a:rPr lang="tr-TR" sz="2400" dirty="0" smtClean="0">
                <a:solidFill>
                  <a:srgbClr val="FFFF00"/>
                </a:solidFill>
              </a:rPr>
              <a:t>                               </a:t>
            </a:r>
            <a:r>
              <a:rPr lang="tr-TR" sz="2400" b="1" dirty="0" smtClean="0">
                <a:solidFill>
                  <a:srgbClr val="FF0000"/>
                </a:solidFill>
              </a:rPr>
              <a:t>“Bütün tazim ve dualar, Dil, beden ve mal ile yapılan bütün ibadetler Allah'adır</a:t>
            </a:r>
            <a:r>
              <a:rPr lang="tr-TR" sz="2400" dirty="0" smtClean="0">
                <a:solidFill>
                  <a:srgbClr val="FF0000"/>
                </a:solidFill>
              </a:rPr>
              <a:t>” </a:t>
            </a:r>
            <a:r>
              <a:rPr lang="tr-TR" sz="2400" dirty="0" smtClean="0">
                <a:solidFill>
                  <a:schemeClr val="tx1"/>
                </a:solidFill>
              </a:rPr>
              <a:t>dedim</a:t>
            </a:r>
            <a:r>
              <a:rPr lang="tr-TR" sz="2400" dirty="0" smtClean="0"/>
              <a:t>. </a:t>
            </a:r>
          </a:p>
          <a:p>
            <a:r>
              <a:rPr lang="tr-TR" sz="2400" dirty="0" smtClean="0">
                <a:solidFill>
                  <a:schemeClr val="tx1"/>
                </a:solidFill>
              </a:rPr>
              <a:t>Bunun üzerine </a:t>
            </a:r>
            <a:r>
              <a:rPr lang="tr-TR" sz="2400" b="1" dirty="0" smtClean="0">
                <a:solidFill>
                  <a:schemeClr val="tx1"/>
                </a:solidFill>
              </a:rPr>
              <a:t>Allah</a:t>
            </a:r>
            <a:r>
              <a:rPr lang="tr-TR" sz="2400" dirty="0" smtClean="0"/>
              <a:t>:                                                    </a:t>
            </a:r>
            <a:r>
              <a:rPr lang="tr-TR" sz="2400" b="1" dirty="0" smtClean="0">
                <a:solidFill>
                  <a:srgbClr val="0070C0"/>
                </a:solidFill>
              </a:rPr>
              <a:t>“Ey Peygamber ! Allah’ın selamı, rahmet ve bereketi senin üzerine olsun” </a:t>
            </a:r>
            <a:r>
              <a:rPr lang="tr-TR" sz="2400" dirty="0" smtClean="0">
                <a:solidFill>
                  <a:schemeClr val="tx1"/>
                </a:solidFill>
              </a:rPr>
              <a:t>buyurdu</a:t>
            </a:r>
            <a:r>
              <a:rPr lang="tr-TR" sz="2400" dirty="0" smtClean="0"/>
              <a:t>.</a:t>
            </a:r>
          </a:p>
          <a:p>
            <a:r>
              <a:rPr lang="tr-TR" sz="2400" dirty="0" smtClean="0">
                <a:solidFill>
                  <a:srgbClr val="FF0000"/>
                </a:solidFill>
              </a:rPr>
              <a:t>-</a:t>
            </a:r>
            <a:r>
              <a:rPr lang="tr-TR" sz="2400" dirty="0" smtClean="0">
                <a:solidFill>
                  <a:schemeClr val="tx1"/>
                </a:solidFill>
              </a:rPr>
              <a:t>Bende mukabele olarak</a:t>
            </a:r>
            <a:r>
              <a:rPr lang="tr-TR" sz="2400" dirty="0" smtClean="0"/>
              <a:t>:                                           </a:t>
            </a:r>
            <a:r>
              <a:rPr lang="tr-TR" sz="2400" b="1" dirty="0" smtClean="0">
                <a:solidFill>
                  <a:srgbClr val="002060"/>
                </a:solidFill>
              </a:rPr>
              <a:t>“Selam, bizlere ve Allah’ın bütün iyi kulları üzerine olsun” </a:t>
            </a:r>
            <a:r>
              <a:rPr lang="tr-TR" sz="2400" dirty="0" smtClean="0">
                <a:solidFill>
                  <a:schemeClr val="tx1"/>
                </a:solidFill>
              </a:rPr>
              <a:t>dedim</a:t>
            </a:r>
            <a:r>
              <a:rPr lang="tr-TR" sz="2400" dirty="0" smtClean="0"/>
              <a:t>.</a:t>
            </a:r>
          </a:p>
          <a:p>
            <a:r>
              <a:rPr lang="tr-TR" sz="2400" dirty="0" smtClean="0"/>
              <a:t>-</a:t>
            </a:r>
            <a:r>
              <a:rPr lang="tr-TR" sz="2400" dirty="0" smtClean="0">
                <a:solidFill>
                  <a:schemeClr val="tx1"/>
                </a:solidFill>
              </a:rPr>
              <a:t>Bu manzarayı duyan </a:t>
            </a:r>
            <a:r>
              <a:rPr lang="tr-TR" sz="2400" dirty="0" err="1" smtClean="0">
                <a:solidFill>
                  <a:schemeClr val="tx1"/>
                </a:solidFill>
              </a:rPr>
              <a:t>cibril</a:t>
            </a:r>
            <a:r>
              <a:rPr lang="tr-TR" sz="2400" dirty="0" smtClean="0"/>
              <a:t>: </a:t>
            </a:r>
          </a:p>
          <a:p>
            <a:pPr algn="just"/>
            <a:r>
              <a:rPr lang="tr-TR" sz="2400" dirty="0" smtClean="0"/>
              <a:t> </a:t>
            </a:r>
            <a:r>
              <a:rPr lang="tr-TR" sz="2800" b="1" dirty="0" smtClean="0">
                <a:solidFill>
                  <a:srgbClr val="FF0000"/>
                </a:solidFill>
              </a:rPr>
              <a:t>“Şahitlik ederim ki Allah'tan başka ilah yoktur ve yine şahitlik ederim ki; Muhammed O'nun kulu ve peygamberidir” </a:t>
            </a:r>
            <a:r>
              <a:rPr lang="tr-TR" sz="2400" dirty="0" smtClean="0">
                <a:solidFill>
                  <a:schemeClr val="tx1"/>
                </a:solidFill>
              </a:rPr>
              <a:t>diyerek  </a:t>
            </a:r>
            <a:r>
              <a:rPr lang="tr-TR" sz="2400" dirty="0" err="1" smtClean="0">
                <a:solidFill>
                  <a:schemeClr val="tx1"/>
                </a:solidFill>
              </a:rPr>
              <a:t>şehadette</a:t>
            </a:r>
            <a:r>
              <a:rPr lang="tr-TR" sz="2400" dirty="0" smtClean="0">
                <a:solidFill>
                  <a:schemeClr val="tx1"/>
                </a:solidFill>
              </a:rPr>
              <a:t> bulundu.</a:t>
            </a:r>
          </a:p>
          <a:p>
            <a:pPr algn="just"/>
            <a:r>
              <a:rPr lang="tr-TR" sz="2400" dirty="0" smtClean="0">
                <a:solidFill>
                  <a:schemeClr val="tx1"/>
                </a:solidFill>
              </a:rPr>
              <a:t>işte namazlarda oturuş anında okuduğumuz, diz çöküp kemal-i edeple huzura yöneldiğimizde </a:t>
            </a:r>
            <a:r>
              <a:rPr lang="tr-TR" sz="2400" dirty="0" err="1" smtClean="0">
                <a:solidFill>
                  <a:schemeClr val="tx1"/>
                </a:solidFill>
              </a:rPr>
              <a:t>arzettiğimiz</a:t>
            </a:r>
            <a:r>
              <a:rPr lang="tr-TR" sz="2400" dirty="0" smtClean="0">
                <a:solidFill>
                  <a:schemeClr val="tx1"/>
                </a:solidFill>
              </a:rPr>
              <a:t> </a:t>
            </a:r>
            <a:r>
              <a:rPr lang="tr-TR" sz="2400" dirty="0" err="1" smtClean="0">
                <a:solidFill>
                  <a:schemeClr val="tx1"/>
                </a:solidFill>
              </a:rPr>
              <a:t>tahiyyat</a:t>
            </a:r>
            <a:r>
              <a:rPr lang="tr-TR" sz="2400" dirty="0" smtClean="0">
                <a:solidFill>
                  <a:schemeClr val="tx1"/>
                </a:solidFill>
              </a:rPr>
              <a:t> duası bu şuur ile yerine getirilmelidir.</a:t>
            </a:r>
            <a:endParaRPr lang="tr-TR" sz="24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08856" y="1785926"/>
            <a:ext cx="2667000" cy="447675"/>
          </a:xfrm>
          <a:prstGeom prst="rect">
            <a:avLst/>
          </a:prstGeom>
          <a:noFill/>
          <a:ln w="9525">
            <a:noFill/>
            <a:miter lim="800000"/>
            <a:headEnd/>
            <a:tailEnd/>
          </a:ln>
        </p:spPr>
      </p:pic>
      <p:grpSp>
        <p:nvGrpSpPr>
          <p:cNvPr id="2" name="7 Grup"/>
          <p:cNvGrpSpPr/>
          <p:nvPr/>
        </p:nvGrpSpPr>
        <p:grpSpPr>
          <a:xfrm>
            <a:off x="3016039" y="2533647"/>
            <a:ext cx="3270473" cy="466725"/>
            <a:chOff x="1187624" y="4581128"/>
            <a:chExt cx="3270473" cy="466725"/>
          </a:xfrm>
        </p:grpSpPr>
        <p:pic>
          <p:nvPicPr>
            <p:cNvPr id="1027" name="Picture 3"/>
            <p:cNvPicPr>
              <a:picLocks noChangeAspect="1" noChangeArrowheads="1"/>
            </p:cNvPicPr>
            <p:nvPr/>
          </p:nvPicPr>
          <p:blipFill>
            <a:blip r:embed="rId3" cstate="print"/>
            <a:srcRect/>
            <a:stretch>
              <a:fillRect/>
            </a:stretch>
          </p:blipFill>
          <p:spPr bwMode="auto">
            <a:xfrm>
              <a:off x="3419872" y="4581128"/>
              <a:ext cx="1038225" cy="4286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187624" y="4581128"/>
              <a:ext cx="2247900" cy="466725"/>
            </a:xfrm>
            <a:prstGeom prst="rect">
              <a:avLst/>
            </a:prstGeom>
            <a:noFill/>
            <a:ln w="9525">
              <a:noFill/>
              <a:miter lim="800000"/>
              <a:headEnd/>
              <a:tailEnd/>
            </a:ln>
          </p:spPr>
        </p:pic>
      </p:grpSp>
      <p:grpSp>
        <p:nvGrpSpPr>
          <p:cNvPr id="3" name="10 Grup"/>
          <p:cNvGrpSpPr/>
          <p:nvPr/>
        </p:nvGrpSpPr>
        <p:grpSpPr>
          <a:xfrm>
            <a:off x="3600288" y="3267077"/>
            <a:ext cx="2614786" cy="447675"/>
            <a:chOff x="4355976" y="5373216"/>
            <a:chExt cx="2614786" cy="447675"/>
          </a:xfrm>
        </p:grpSpPr>
        <p:pic>
          <p:nvPicPr>
            <p:cNvPr id="1029" name="Picture 5"/>
            <p:cNvPicPr>
              <a:picLocks noChangeAspect="1" noChangeArrowheads="1"/>
            </p:cNvPicPr>
            <p:nvPr/>
          </p:nvPicPr>
          <p:blipFill>
            <a:blip r:embed="rId5" cstate="print"/>
            <a:srcRect/>
            <a:stretch>
              <a:fillRect/>
            </a:stretch>
          </p:blipFill>
          <p:spPr bwMode="auto">
            <a:xfrm>
              <a:off x="5580112" y="5373216"/>
              <a:ext cx="1390650" cy="44767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355976" y="5373216"/>
              <a:ext cx="1257300" cy="447675"/>
            </a:xfrm>
            <a:prstGeom prst="rect">
              <a:avLst/>
            </a:prstGeom>
            <a:noFill/>
            <a:ln w="9525">
              <a:noFill/>
              <a:miter lim="800000"/>
              <a:headEnd/>
              <a:tailEnd/>
            </a:ln>
          </p:spPr>
        </p:pic>
      </p:grpSp>
      <p:grpSp>
        <p:nvGrpSpPr>
          <p:cNvPr id="4" name="13 Grup"/>
          <p:cNvGrpSpPr/>
          <p:nvPr/>
        </p:nvGrpSpPr>
        <p:grpSpPr>
          <a:xfrm>
            <a:off x="3923928" y="4000504"/>
            <a:ext cx="4248472" cy="442342"/>
            <a:chOff x="4499992" y="6021288"/>
            <a:chExt cx="4143350" cy="514350"/>
          </a:xfrm>
        </p:grpSpPr>
        <p:pic>
          <p:nvPicPr>
            <p:cNvPr id="1031" name="Picture 7"/>
            <p:cNvPicPr>
              <a:picLocks noChangeAspect="1" noChangeArrowheads="1"/>
            </p:cNvPicPr>
            <p:nvPr/>
          </p:nvPicPr>
          <p:blipFill>
            <a:blip r:embed="rId7" cstate="print"/>
            <a:srcRect/>
            <a:stretch>
              <a:fillRect/>
            </a:stretch>
          </p:blipFill>
          <p:spPr bwMode="auto">
            <a:xfrm>
              <a:off x="6300192" y="6021288"/>
              <a:ext cx="2343150" cy="51435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4499992" y="6021288"/>
              <a:ext cx="1847850" cy="5048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568952"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err="1">
                <a:solidFill>
                  <a:schemeClr val="tx1"/>
                </a:solidFill>
              </a:rPr>
              <a:t>İbni</a:t>
            </a:r>
            <a:r>
              <a:rPr lang="tr-TR" sz="2400" b="1" dirty="0">
                <a:solidFill>
                  <a:schemeClr val="tx1"/>
                </a:solidFill>
              </a:rPr>
              <a:t> </a:t>
            </a:r>
            <a:r>
              <a:rPr lang="tr-TR" sz="2400" b="1" dirty="0" err="1">
                <a:solidFill>
                  <a:schemeClr val="tx1"/>
                </a:solidFill>
              </a:rPr>
              <a:t>Mes’ud</a:t>
            </a:r>
            <a:r>
              <a:rPr lang="tr-TR" sz="2400" b="1" dirty="0">
                <a:solidFill>
                  <a:schemeClr val="tx1"/>
                </a:solidFill>
              </a:rPr>
              <a:t> (</a:t>
            </a:r>
            <a:r>
              <a:rPr lang="tr-TR" sz="2400" b="1" dirty="0" err="1">
                <a:solidFill>
                  <a:schemeClr val="tx1"/>
                </a:solidFill>
              </a:rPr>
              <a:t>ra</a:t>
            </a:r>
            <a:r>
              <a:rPr lang="tr-TR" sz="2400" b="1" dirty="0" smtClean="0">
                <a:solidFill>
                  <a:schemeClr val="tx1"/>
                </a:solidFill>
              </a:rPr>
              <a:t>) bizlere </a:t>
            </a:r>
            <a:r>
              <a:rPr lang="tr-TR" sz="2400" b="1" dirty="0" err="1" smtClean="0">
                <a:solidFill>
                  <a:schemeClr val="tx1"/>
                </a:solidFill>
              </a:rPr>
              <a:t>tahiyyat</a:t>
            </a:r>
            <a:r>
              <a:rPr lang="tr-TR" sz="2400" b="1" dirty="0" smtClean="0">
                <a:solidFill>
                  <a:schemeClr val="tx1"/>
                </a:solidFill>
              </a:rPr>
              <a:t> konusunda önemini vurgulayan bir bilgi vermektedir: </a:t>
            </a:r>
          </a:p>
          <a:p>
            <a:pPr algn="just"/>
            <a:r>
              <a:rPr lang="tr-TR" sz="4000" b="1" dirty="0" smtClean="0">
                <a:solidFill>
                  <a:srgbClr val="FF0000"/>
                </a:solidFill>
              </a:rPr>
              <a:t>“</a:t>
            </a:r>
            <a:r>
              <a:rPr lang="tr-TR" sz="4000" b="1" dirty="0" err="1">
                <a:solidFill>
                  <a:srgbClr val="FF0000"/>
                </a:solidFill>
              </a:rPr>
              <a:t>Rasulullah</a:t>
            </a:r>
            <a:r>
              <a:rPr lang="tr-TR" sz="4000" b="1" dirty="0">
                <a:solidFill>
                  <a:srgbClr val="FF0000"/>
                </a:solidFill>
              </a:rPr>
              <a:t> (</a:t>
            </a:r>
            <a:r>
              <a:rPr lang="tr-TR" sz="4000" b="1" dirty="0" err="1">
                <a:solidFill>
                  <a:srgbClr val="FF0000"/>
                </a:solidFill>
              </a:rPr>
              <a:t>s.a.v</a:t>
            </a:r>
            <a:r>
              <a:rPr lang="tr-TR" sz="4000" b="1" dirty="0">
                <a:solidFill>
                  <a:srgbClr val="FF0000"/>
                </a:solidFill>
              </a:rPr>
              <a:t>.) elimi ellerinin arasına alarak, Kuran’dan bir sure öğretir gibi bana </a:t>
            </a:r>
            <a:r>
              <a:rPr lang="tr-TR" sz="4000" b="1" dirty="0" err="1">
                <a:solidFill>
                  <a:srgbClr val="FF0000"/>
                </a:solidFill>
              </a:rPr>
              <a:t>tahiyyatı</a:t>
            </a:r>
            <a:r>
              <a:rPr lang="tr-TR" sz="4000" b="1" dirty="0">
                <a:solidFill>
                  <a:srgbClr val="FF0000"/>
                </a:solidFill>
              </a:rPr>
              <a:t> öğretti</a:t>
            </a:r>
            <a:r>
              <a:rPr lang="tr-TR" sz="4000" b="1" dirty="0" smtClean="0">
                <a:solidFill>
                  <a:srgbClr val="FF0000"/>
                </a:solidFill>
              </a:rPr>
              <a:t>.”</a:t>
            </a:r>
          </a:p>
          <a:p>
            <a:r>
              <a:rPr lang="tr-TR" sz="2000" dirty="0" smtClean="0">
                <a:solidFill>
                  <a:schemeClr val="tx1"/>
                </a:solidFill>
              </a:rPr>
              <a:t>(</a:t>
            </a:r>
            <a:r>
              <a:rPr lang="tr-TR" sz="2000" dirty="0">
                <a:solidFill>
                  <a:schemeClr val="tx1"/>
                </a:solidFill>
              </a:rPr>
              <a:t>Müslim</a:t>
            </a:r>
            <a:r>
              <a:rPr lang="tr-TR" sz="2000" dirty="0" smtClean="0">
                <a:solidFill>
                  <a:schemeClr val="tx1"/>
                </a:solidFill>
              </a:rPr>
              <a:t>, </a:t>
            </a:r>
            <a:r>
              <a:rPr lang="tr-TR" sz="2000" dirty="0" err="1" smtClean="0">
                <a:solidFill>
                  <a:schemeClr val="tx1"/>
                </a:solidFill>
              </a:rPr>
              <a:t>Kitabus</a:t>
            </a:r>
            <a:r>
              <a:rPr lang="tr-TR" sz="2000" dirty="0" smtClean="0">
                <a:solidFill>
                  <a:schemeClr val="tx1"/>
                </a:solidFill>
              </a:rPr>
              <a:t> Salah</a:t>
            </a:r>
            <a:r>
              <a:rPr lang="tr-TR" sz="2000" dirty="0">
                <a:solidFill>
                  <a:schemeClr val="tx1"/>
                </a:solidFill>
              </a:rPr>
              <a:t>)</a:t>
            </a:r>
          </a:p>
        </p:txBody>
      </p:sp>
    </p:spTree>
    <p:extLst>
      <p:ext uri="{BB962C8B-B14F-4D97-AF65-F5344CB8AC3E}">
        <p14:creationId xmlns:p14="http://schemas.microsoft.com/office/powerpoint/2010/main" val="2842693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dris\Desktop\Resi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 y="30027"/>
            <a:ext cx="9124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648"/>
            <a:ext cx="9186576" cy="6309320"/>
          </a:xfrm>
          <a:prstGeom prst="rect">
            <a:avLst/>
          </a:prstGeom>
        </p:spPr>
      </p:pic>
    </p:spTree>
    <p:extLst>
      <p:ext uri="{BB962C8B-B14F-4D97-AF65-F5344CB8AC3E}">
        <p14:creationId xmlns:p14="http://schemas.microsoft.com/office/powerpoint/2010/main" val="39589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568952"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a:solidFill>
                  <a:schemeClr val="tx1"/>
                </a:solidFill>
                <a:latin typeface="HASENAT" panose="01000600020000020003" pitchFamily="2" charset="-78"/>
                <a:cs typeface="HASENAT" panose="01000600020000020003" pitchFamily="2" charset="-78"/>
              </a:rPr>
              <a:t>مَرَرْتُ لَيْلَةَ الْمِعْرَاجِ بِقَوْمٍ لَهُمْ أظْفَارٌ مِنْ نُحَاسٍ يَخْمِشُونَ بِهَا وُجُوهَهُمْ. فَقُلْتُ: </a:t>
            </a:r>
            <a:r>
              <a:rPr lang="ar-SA" sz="4000" dirty="0">
                <a:solidFill>
                  <a:srgbClr val="002060"/>
                </a:solidFill>
                <a:latin typeface="HASENAT" panose="01000600020000020003" pitchFamily="2" charset="-78"/>
                <a:cs typeface="HASENAT" panose="01000600020000020003" pitchFamily="2" charset="-78"/>
              </a:rPr>
              <a:t>مَنْ </a:t>
            </a:r>
            <a:r>
              <a:rPr lang="ar-SA" sz="4000" dirty="0" smtClean="0">
                <a:solidFill>
                  <a:srgbClr val="002060"/>
                </a:solidFill>
                <a:latin typeface="HASENAT" panose="01000600020000020003" pitchFamily="2" charset="-78"/>
                <a:cs typeface="HASENAT" panose="01000600020000020003" pitchFamily="2" charset="-78"/>
              </a:rPr>
              <a:t>هؤُﻵءِ </a:t>
            </a:r>
            <a:r>
              <a:rPr lang="ar-SA" sz="4000" dirty="0">
                <a:solidFill>
                  <a:srgbClr val="002060"/>
                </a:solidFill>
                <a:latin typeface="HASENAT" panose="01000600020000020003" pitchFamily="2" charset="-78"/>
                <a:cs typeface="HASENAT" panose="01000600020000020003" pitchFamily="2" charset="-78"/>
              </a:rPr>
              <a:t>يَا جِبْرِيلُ؟ </a:t>
            </a:r>
            <a:r>
              <a:rPr lang="ar-SA" sz="4000" dirty="0">
                <a:solidFill>
                  <a:schemeClr val="tx1"/>
                </a:solidFill>
                <a:latin typeface="HASENAT" panose="01000600020000020003" pitchFamily="2" charset="-78"/>
                <a:cs typeface="HASENAT" panose="01000600020000020003" pitchFamily="2" charset="-78"/>
              </a:rPr>
              <a:t>فَقَالَ: </a:t>
            </a:r>
            <a:r>
              <a:rPr lang="ar-SA" sz="4000" dirty="0" smtClean="0">
                <a:solidFill>
                  <a:schemeClr val="tx1"/>
                </a:solidFill>
                <a:latin typeface="HASENAT" panose="01000600020000020003" pitchFamily="2" charset="-78"/>
                <a:cs typeface="HASENAT" panose="01000600020000020003" pitchFamily="2" charset="-78"/>
              </a:rPr>
              <a:t>ه</a:t>
            </a:r>
            <a:r>
              <a:rPr lang="ar-SA" sz="4000" dirty="0">
                <a:solidFill>
                  <a:schemeClr val="tx1"/>
                </a:solidFill>
                <a:latin typeface="HASENAT" panose="01000600020000020003" pitchFamily="2" charset="-78"/>
                <a:cs typeface="HASENAT" panose="01000600020000020003" pitchFamily="2" charset="-78"/>
              </a:rPr>
              <a:t>َ</a:t>
            </a:r>
            <a:r>
              <a:rPr lang="ar-SA" sz="4000" dirty="0" smtClean="0">
                <a:solidFill>
                  <a:schemeClr val="tx1"/>
                </a:solidFill>
                <a:latin typeface="HASENAT" panose="01000600020000020003" pitchFamily="2" charset="-78"/>
                <a:cs typeface="HASENAT" panose="01000600020000020003" pitchFamily="2" charset="-78"/>
              </a:rPr>
              <a:t>ؤُﻵءِ </a:t>
            </a:r>
            <a:r>
              <a:rPr lang="ar-SA" sz="4000" dirty="0">
                <a:solidFill>
                  <a:schemeClr val="tx1"/>
                </a:solidFill>
                <a:latin typeface="HASENAT" panose="01000600020000020003" pitchFamily="2" charset="-78"/>
                <a:cs typeface="HASENAT" panose="01000600020000020003" pitchFamily="2" charset="-78"/>
              </a:rPr>
              <a:t>الَّذِﻳنَ يَأكُلُونَ لُحُومَ النَّاسِ </a:t>
            </a:r>
            <a:r>
              <a:rPr lang="ar-SA" sz="4000" dirty="0">
                <a:solidFill>
                  <a:srgbClr val="FF0000"/>
                </a:solidFill>
                <a:latin typeface="HASENAT" panose="01000600020000020003" pitchFamily="2" charset="-78"/>
                <a:cs typeface="HASENAT" panose="01000600020000020003" pitchFamily="2" charset="-78"/>
              </a:rPr>
              <a:t>وَيَقَعُونَ فِى أعْرَاضِهِمْ</a:t>
            </a:r>
            <a:r>
              <a:rPr lang="ar-SA" sz="4000" dirty="0">
                <a:solidFill>
                  <a:schemeClr val="tx1"/>
                </a:solidFill>
                <a:latin typeface="HASENAT" panose="01000600020000020003" pitchFamily="2" charset="-78"/>
                <a:cs typeface="HASENAT" panose="01000600020000020003" pitchFamily="2" charset="-78"/>
              </a:rPr>
              <a:t>.</a:t>
            </a:r>
            <a:endParaRPr lang="tr-TR" sz="4000" dirty="0">
              <a:solidFill>
                <a:schemeClr val="tx1"/>
              </a:solidFill>
              <a:latin typeface="HASENAT" panose="01000600020000020003" pitchFamily="2" charset="-78"/>
              <a:cs typeface="HASENAT" panose="01000600020000020003" pitchFamily="2" charset="-78"/>
            </a:endParaRPr>
          </a:p>
          <a:p>
            <a:r>
              <a:rPr lang="ar-SA" sz="2400" dirty="0"/>
              <a:t> </a:t>
            </a:r>
            <a:endParaRPr lang="tr-TR" sz="2400" dirty="0"/>
          </a:p>
          <a:p>
            <a:pPr algn="just"/>
            <a:r>
              <a:rPr lang="tr-TR" sz="2400" dirty="0"/>
              <a:t> </a:t>
            </a:r>
            <a:r>
              <a:rPr lang="tr-TR" sz="2400" dirty="0" smtClean="0">
                <a:solidFill>
                  <a:schemeClr val="tx1"/>
                </a:solidFill>
              </a:rPr>
              <a:t>Hz</a:t>
            </a:r>
            <a:r>
              <a:rPr lang="tr-TR" sz="2400" dirty="0">
                <a:solidFill>
                  <a:schemeClr val="tx1"/>
                </a:solidFill>
              </a:rPr>
              <a:t>. Enes (</a:t>
            </a:r>
            <a:r>
              <a:rPr lang="tr-TR" sz="2400" dirty="0" err="1">
                <a:solidFill>
                  <a:schemeClr val="tx1"/>
                </a:solidFill>
              </a:rPr>
              <a:t>radıyallahu</a:t>
            </a:r>
            <a:r>
              <a:rPr lang="tr-TR" sz="2400" dirty="0">
                <a:solidFill>
                  <a:schemeClr val="tx1"/>
                </a:solidFill>
              </a:rPr>
              <a:t> </a:t>
            </a:r>
            <a:r>
              <a:rPr lang="tr-TR" sz="2400" dirty="0" err="1">
                <a:solidFill>
                  <a:schemeClr val="tx1"/>
                </a:solidFill>
              </a:rPr>
              <a:t>anh</a:t>
            </a:r>
            <a:r>
              <a:rPr lang="tr-TR" sz="2400" dirty="0">
                <a:solidFill>
                  <a:schemeClr val="tx1"/>
                </a:solidFill>
              </a:rPr>
              <a:t>) anlatıyor: </a:t>
            </a:r>
            <a:endParaRPr lang="tr-TR" sz="2400" dirty="0" smtClean="0">
              <a:solidFill>
                <a:schemeClr val="tx1"/>
              </a:solidFill>
            </a:endParaRPr>
          </a:p>
          <a:p>
            <a:pPr algn="just"/>
            <a:r>
              <a:rPr lang="tr-TR" sz="2400" dirty="0" smtClean="0">
                <a:solidFill>
                  <a:schemeClr val="tx1"/>
                </a:solidFill>
              </a:rPr>
              <a:t>"</a:t>
            </a:r>
            <a:r>
              <a:rPr lang="tr-TR" sz="2400" dirty="0" err="1">
                <a:solidFill>
                  <a:schemeClr val="tx1"/>
                </a:solidFill>
              </a:rPr>
              <a:t>Resulullah</a:t>
            </a:r>
            <a:r>
              <a:rPr lang="tr-TR" sz="2400" dirty="0">
                <a:solidFill>
                  <a:schemeClr val="tx1"/>
                </a:solidFill>
              </a:rPr>
              <a:t> (</a:t>
            </a:r>
            <a:r>
              <a:rPr lang="tr-TR" sz="2400" dirty="0" err="1">
                <a:solidFill>
                  <a:schemeClr val="tx1"/>
                </a:solidFill>
              </a:rPr>
              <a:t>aleyhissalâtu</a:t>
            </a:r>
            <a:r>
              <a:rPr lang="tr-TR" sz="2400" dirty="0">
                <a:solidFill>
                  <a:schemeClr val="tx1"/>
                </a:solidFill>
              </a:rPr>
              <a:t> vesselâm) buyurdular ki</a:t>
            </a:r>
            <a:r>
              <a:rPr lang="tr-TR" sz="2400" dirty="0" smtClean="0">
                <a:solidFill>
                  <a:schemeClr val="tx1"/>
                </a:solidFill>
              </a:rPr>
              <a:t>:</a:t>
            </a:r>
          </a:p>
          <a:p>
            <a:pPr algn="just"/>
            <a:r>
              <a:rPr lang="tr-TR" sz="2800" dirty="0" smtClean="0">
                <a:solidFill>
                  <a:schemeClr val="tx1"/>
                </a:solidFill>
              </a:rPr>
              <a:t>"</a:t>
            </a:r>
            <a:r>
              <a:rPr lang="tr-TR" sz="2800" b="1" dirty="0" err="1">
                <a:solidFill>
                  <a:srgbClr val="FF0000"/>
                </a:solidFill>
              </a:rPr>
              <a:t>Mîrac</a:t>
            </a:r>
            <a:r>
              <a:rPr lang="tr-TR" sz="2800" b="1" dirty="0">
                <a:solidFill>
                  <a:srgbClr val="FF0000"/>
                </a:solidFill>
              </a:rPr>
              <a:t> gecesinde,  bakır tırnakları olan bir kavme uğradım. Bunlarla yüzlerini (ve göğüslerini) tırmalıyorlardı</a:t>
            </a:r>
            <a:r>
              <a:rPr lang="tr-TR" sz="2800" dirty="0" smtClean="0">
                <a:solidFill>
                  <a:schemeClr val="tx1"/>
                </a:solidFill>
              </a:rPr>
              <a:t>.</a:t>
            </a:r>
          </a:p>
          <a:p>
            <a:pPr algn="just"/>
            <a:r>
              <a:rPr lang="tr-TR" sz="2400" dirty="0" smtClean="0">
                <a:solidFill>
                  <a:schemeClr val="tx1"/>
                </a:solidFill>
              </a:rPr>
              <a:t>"</a:t>
            </a:r>
            <a:r>
              <a:rPr lang="tr-TR" sz="3600" b="1" dirty="0">
                <a:solidFill>
                  <a:srgbClr val="002060"/>
                </a:solidFill>
              </a:rPr>
              <a:t>Ey </a:t>
            </a:r>
            <a:r>
              <a:rPr lang="tr-TR" sz="3600" b="1" dirty="0" err="1">
                <a:solidFill>
                  <a:srgbClr val="002060"/>
                </a:solidFill>
              </a:rPr>
              <a:t>Cebrâil</a:t>
            </a:r>
            <a:r>
              <a:rPr lang="tr-TR" sz="3600" b="1" dirty="0">
                <a:solidFill>
                  <a:srgbClr val="002060"/>
                </a:solidFill>
              </a:rPr>
              <a:t>! Bunlar da kim?</a:t>
            </a:r>
            <a:r>
              <a:rPr lang="tr-TR" sz="3600" dirty="0">
                <a:solidFill>
                  <a:schemeClr val="tx1"/>
                </a:solidFill>
              </a:rPr>
              <a:t>" </a:t>
            </a:r>
            <a:r>
              <a:rPr lang="tr-TR" sz="2400" dirty="0">
                <a:solidFill>
                  <a:schemeClr val="tx1"/>
                </a:solidFill>
              </a:rPr>
              <a:t>diye sordum</a:t>
            </a:r>
            <a:r>
              <a:rPr lang="tr-TR" sz="2400" dirty="0" smtClean="0">
                <a:solidFill>
                  <a:schemeClr val="tx1"/>
                </a:solidFill>
              </a:rPr>
              <a:t>:</a:t>
            </a:r>
          </a:p>
          <a:p>
            <a:pPr algn="just"/>
            <a:r>
              <a:rPr lang="tr-TR" sz="2400" dirty="0" smtClean="0">
                <a:solidFill>
                  <a:schemeClr val="tx1"/>
                </a:solidFill>
              </a:rPr>
              <a:t>"</a:t>
            </a:r>
            <a:r>
              <a:rPr lang="tr-TR" sz="2400" dirty="0">
                <a:solidFill>
                  <a:schemeClr val="tx1"/>
                </a:solidFill>
              </a:rPr>
              <a:t>Bunlar, dedi, </a:t>
            </a:r>
            <a:r>
              <a:rPr lang="tr-TR" sz="4000" b="1" u="sng" dirty="0">
                <a:solidFill>
                  <a:schemeClr val="tx1"/>
                </a:solidFill>
              </a:rPr>
              <a:t>insanların etlerini yiyenler </a:t>
            </a:r>
            <a:r>
              <a:rPr lang="tr-TR" sz="3600" dirty="0">
                <a:solidFill>
                  <a:schemeClr val="tx1"/>
                </a:solidFill>
              </a:rPr>
              <a:t>ve </a:t>
            </a:r>
            <a:endParaRPr lang="tr-TR" sz="3600" dirty="0" smtClean="0">
              <a:solidFill>
                <a:schemeClr val="tx1"/>
              </a:solidFill>
            </a:endParaRPr>
          </a:p>
          <a:p>
            <a:pPr algn="just"/>
            <a:r>
              <a:rPr lang="tr-TR" sz="3600" b="1" u="sng" dirty="0" smtClean="0">
                <a:solidFill>
                  <a:srgbClr val="FF0000"/>
                </a:solidFill>
                <a:effectLst>
                  <a:outerShdw blurRad="38100" dist="38100" dir="2700000" algn="tl">
                    <a:srgbClr val="000000">
                      <a:alpha val="43137"/>
                    </a:srgbClr>
                  </a:outerShdw>
                </a:effectLst>
              </a:rPr>
              <a:t>ırzlarını </a:t>
            </a:r>
            <a:r>
              <a:rPr lang="tr-TR" sz="3600" b="1" u="sng" dirty="0">
                <a:solidFill>
                  <a:srgbClr val="FF0000"/>
                </a:solidFill>
                <a:effectLst>
                  <a:outerShdw blurRad="38100" dist="38100" dir="2700000" algn="tl">
                    <a:srgbClr val="000000">
                      <a:alpha val="43137"/>
                    </a:srgbClr>
                  </a:outerShdw>
                </a:effectLst>
              </a:rPr>
              <a:t>(şereflerini) </a:t>
            </a:r>
            <a:r>
              <a:rPr lang="tr-TR" sz="3600" b="1" u="sng" dirty="0" err="1">
                <a:solidFill>
                  <a:srgbClr val="FF0000"/>
                </a:solidFill>
                <a:effectLst>
                  <a:outerShdw blurRad="38100" dist="38100" dir="2700000" algn="tl">
                    <a:srgbClr val="000000">
                      <a:alpha val="43137"/>
                    </a:srgbClr>
                  </a:outerShdw>
                </a:effectLst>
              </a:rPr>
              <a:t>payimal</a:t>
            </a:r>
            <a:r>
              <a:rPr lang="tr-TR" sz="3600" b="1" u="sng" dirty="0">
                <a:solidFill>
                  <a:srgbClr val="FF0000"/>
                </a:solidFill>
                <a:effectLst>
                  <a:outerShdw blurRad="38100" dist="38100" dir="2700000" algn="tl">
                    <a:srgbClr val="000000">
                      <a:alpha val="43137"/>
                    </a:srgbClr>
                  </a:outerShdw>
                </a:effectLst>
              </a:rPr>
              <a:t> edenlerdir</a:t>
            </a:r>
            <a:r>
              <a:rPr lang="tr-TR" sz="3600" dirty="0">
                <a:solidFill>
                  <a:srgbClr val="FF0000"/>
                </a:solidFill>
              </a:rPr>
              <a:t>." </a:t>
            </a:r>
            <a:endParaRPr lang="tr-TR" sz="3600" dirty="0" smtClean="0">
              <a:solidFill>
                <a:srgbClr val="FF0000"/>
              </a:solidFill>
            </a:endParaRPr>
          </a:p>
          <a:p>
            <a:pPr algn="just"/>
            <a:r>
              <a:rPr lang="tr-TR" sz="2400" dirty="0" smtClean="0">
                <a:solidFill>
                  <a:schemeClr val="tx1"/>
                </a:solidFill>
              </a:rPr>
              <a:t>(</a:t>
            </a:r>
            <a:r>
              <a:rPr lang="tr-TR" sz="1400" dirty="0" err="1" smtClean="0">
                <a:solidFill>
                  <a:schemeClr val="tx1"/>
                </a:solidFill>
              </a:rPr>
              <a:t>Ebû</a:t>
            </a:r>
            <a:r>
              <a:rPr lang="tr-TR" sz="1400" dirty="0" smtClean="0">
                <a:solidFill>
                  <a:schemeClr val="tx1"/>
                </a:solidFill>
              </a:rPr>
              <a:t> </a:t>
            </a:r>
            <a:r>
              <a:rPr lang="tr-TR" sz="1400" dirty="0" err="1">
                <a:solidFill>
                  <a:schemeClr val="tx1"/>
                </a:solidFill>
              </a:rPr>
              <a:t>Dâvud</a:t>
            </a:r>
            <a:r>
              <a:rPr lang="tr-TR" sz="1400" dirty="0">
                <a:solidFill>
                  <a:schemeClr val="tx1"/>
                </a:solidFill>
              </a:rPr>
              <a:t>, </a:t>
            </a:r>
            <a:r>
              <a:rPr lang="tr-TR" sz="1400" dirty="0" err="1">
                <a:solidFill>
                  <a:schemeClr val="tx1"/>
                </a:solidFill>
              </a:rPr>
              <a:t>Edeb</a:t>
            </a:r>
            <a:r>
              <a:rPr lang="tr-TR" sz="1400" dirty="0">
                <a:solidFill>
                  <a:schemeClr val="tx1"/>
                </a:solidFill>
              </a:rPr>
              <a:t> </a:t>
            </a:r>
            <a:r>
              <a:rPr lang="tr-TR" sz="1400" dirty="0" smtClean="0">
                <a:solidFill>
                  <a:schemeClr val="tx1"/>
                </a:solidFill>
              </a:rPr>
              <a:t>40)</a:t>
            </a:r>
            <a:endParaRPr lang="tr-TR" sz="2400" dirty="0">
              <a:solidFill>
                <a:schemeClr val="tx1"/>
              </a:solidFill>
            </a:endParaRPr>
          </a:p>
        </p:txBody>
      </p:sp>
    </p:spTree>
    <p:extLst>
      <p:ext uri="{BB962C8B-B14F-4D97-AF65-F5344CB8AC3E}">
        <p14:creationId xmlns:p14="http://schemas.microsoft.com/office/powerpoint/2010/main" val="2098098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Dikdörtgen 1"/>
          <p:cNvSpPr/>
          <p:nvPr/>
        </p:nvSpPr>
        <p:spPr>
          <a:xfrm>
            <a:off x="107504" y="1052736"/>
            <a:ext cx="8928992"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a:pPr>
            <a:r>
              <a:rPr lang="tr-TR" sz="2000" dirty="0" smtClean="0">
                <a:solidFill>
                  <a:schemeClr val="tx1"/>
                </a:solidFill>
                <a:latin typeface="Times New Roman" panose="02020603050405020304" pitchFamily="18" charset="0"/>
                <a:cs typeface="Times New Roman" panose="02020603050405020304" pitchFamily="18" charset="0"/>
              </a:rPr>
              <a:t>Sonra  </a:t>
            </a:r>
            <a:r>
              <a:rPr lang="tr-TR" sz="2000" dirty="0">
                <a:solidFill>
                  <a:schemeClr val="tx1"/>
                </a:solidFill>
                <a:latin typeface="Times New Roman" panose="02020603050405020304" pitchFamily="18" charset="0"/>
                <a:cs typeface="Times New Roman" panose="02020603050405020304" pitchFamily="18" charset="0"/>
              </a:rPr>
              <a:t>bir </a:t>
            </a:r>
            <a:r>
              <a:rPr lang="tr-TR" sz="2000" dirty="0" err="1">
                <a:solidFill>
                  <a:schemeClr val="tx1"/>
                </a:solidFill>
                <a:latin typeface="Times New Roman" panose="02020603050405020304" pitchFamily="18" charset="0"/>
                <a:cs typeface="Times New Roman" panose="02020603050405020304" pitchFamily="18" charset="0"/>
              </a:rPr>
              <a:t>kavm</a:t>
            </a:r>
            <a:r>
              <a:rPr lang="tr-TR" sz="2000" dirty="0">
                <a:solidFill>
                  <a:schemeClr val="tx1"/>
                </a:solidFill>
                <a:latin typeface="Times New Roman" panose="02020603050405020304" pitchFamily="18" charset="0"/>
                <a:cs typeface="Times New Roman" panose="02020603050405020304" pitchFamily="18" charset="0"/>
              </a:rPr>
              <a:t> gördüm ki </a:t>
            </a:r>
            <a:r>
              <a:rPr lang="tr-TR" sz="2000" u="sng" dirty="0">
                <a:solidFill>
                  <a:srgbClr val="0070C0"/>
                </a:solidFill>
                <a:latin typeface="Times New Roman" panose="02020603050405020304" pitchFamily="18" charset="0"/>
                <a:cs typeface="Times New Roman" panose="02020603050405020304" pitchFamily="18" charset="0"/>
              </a:rPr>
              <a:t>dudakları deve dudağı gibi ki memurlar dudaklarını kesiyorlar ve ağızlarına ateşten bir taş koyuyorlar</a:t>
            </a:r>
            <a:r>
              <a:rPr lang="tr-TR" sz="2000" dirty="0">
                <a:solidFill>
                  <a:schemeClr val="tx1"/>
                </a:solidFill>
                <a:latin typeface="Times New Roman" panose="02020603050405020304" pitchFamily="18" charset="0"/>
                <a:cs typeface="Times New Roman" panose="02020603050405020304" pitchFamily="18" charset="0"/>
              </a:rPr>
              <a:t>, aşağılarından çıkıyor, </a:t>
            </a:r>
            <a:r>
              <a:rPr lang="tr-TR" sz="2000" dirty="0" smtClean="0">
                <a:solidFill>
                  <a:schemeClr val="tx1"/>
                </a:solidFill>
                <a:latin typeface="Times New Roman" panose="02020603050405020304" pitchFamily="18" charset="0"/>
                <a:cs typeface="Times New Roman" panose="02020603050405020304" pitchFamily="18" charset="0"/>
              </a:rPr>
              <a:t>-</a:t>
            </a:r>
            <a:r>
              <a:rPr lang="tr-TR" sz="2000" dirty="0" err="1">
                <a:solidFill>
                  <a:schemeClr val="tx1"/>
                </a:solidFill>
                <a:latin typeface="Times New Roman" panose="02020603050405020304" pitchFamily="18" charset="0"/>
                <a:cs typeface="Times New Roman" panose="02020603050405020304" pitchFamily="18" charset="0"/>
              </a:rPr>
              <a:t>Yâ</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Cibrîl</a:t>
            </a:r>
            <a:r>
              <a:rPr lang="tr-TR" sz="2000" dirty="0">
                <a:solidFill>
                  <a:schemeClr val="tx1"/>
                </a:solidFill>
                <a:latin typeface="Times New Roman" panose="02020603050405020304" pitchFamily="18" charset="0"/>
                <a:cs typeface="Times New Roman" panose="02020603050405020304" pitchFamily="18" charset="0"/>
              </a:rPr>
              <a:t>, bunlar kimler? dedim</a:t>
            </a:r>
            <a:r>
              <a:rPr lang="tr-TR" sz="2000" dirty="0" smtClean="0">
                <a:solidFill>
                  <a:schemeClr val="tx1"/>
                </a:solidFill>
                <a:latin typeface="Times New Roman" panose="02020603050405020304" pitchFamily="18" charset="0"/>
                <a:cs typeface="Times New Roman" panose="02020603050405020304" pitchFamily="18" charset="0"/>
              </a:rPr>
              <a:t>, </a:t>
            </a:r>
            <a:r>
              <a:rPr lang="tr-TR" sz="2400" b="1" dirty="0" smtClean="0">
                <a:solidFill>
                  <a:schemeClr val="tx1"/>
                </a:solidFill>
                <a:latin typeface="Times New Roman" panose="02020603050405020304" pitchFamily="18" charset="0"/>
                <a:cs typeface="Times New Roman" panose="02020603050405020304" pitchFamily="18" charset="0"/>
              </a:rPr>
              <a:t>-</a:t>
            </a:r>
            <a:r>
              <a:rPr lang="tr-TR" sz="2400" b="1" u="sng" dirty="0">
                <a:solidFill>
                  <a:srgbClr val="FF0000"/>
                </a:solidFill>
                <a:latin typeface="Times New Roman" panose="02020603050405020304" pitchFamily="18" charset="0"/>
                <a:cs typeface="Times New Roman" panose="02020603050405020304" pitchFamily="18" charset="0"/>
              </a:rPr>
              <a:t>Yetimlerin mallarını </a:t>
            </a:r>
            <a:r>
              <a:rPr lang="tr-TR" sz="2400" b="1" u="sng" dirty="0" err="1">
                <a:solidFill>
                  <a:srgbClr val="FF0000"/>
                </a:solidFill>
                <a:latin typeface="Times New Roman" panose="02020603050405020304" pitchFamily="18" charset="0"/>
                <a:cs typeface="Times New Roman" panose="02020603050405020304" pitchFamily="18" charset="0"/>
              </a:rPr>
              <a:t>zulmen</a:t>
            </a:r>
            <a:r>
              <a:rPr lang="tr-TR" sz="2400" b="1" u="sng" dirty="0">
                <a:solidFill>
                  <a:srgbClr val="FF0000"/>
                </a:solidFill>
                <a:latin typeface="Times New Roman" panose="02020603050405020304" pitchFamily="18" charset="0"/>
                <a:cs typeface="Times New Roman" panose="02020603050405020304" pitchFamily="18" charset="0"/>
              </a:rPr>
              <a:t> yiyenler dedi.</a:t>
            </a:r>
          </a:p>
          <a:p>
            <a:pPr marL="457200" indent="-457200" algn="just">
              <a:buFont typeface="+mj-lt"/>
              <a:buAutoNum type="arabicPeriod"/>
            </a:pPr>
            <a:r>
              <a:rPr lang="tr-TR" sz="2000" dirty="0" smtClean="0">
                <a:solidFill>
                  <a:schemeClr val="tx1"/>
                </a:solidFill>
                <a:latin typeface="Times New Roman" panose="02020603050405020304" pitchFamily="18" charset="0"/>
                <a:cs typeface="Times New Roman" panose="02020603050405020304" pitchFamily="18" charset="0"/>
              </a:rPr>
              <a:t>Bir </a:t>
            </a:r>
            <a:r>
              <a:rPr lang="tr-TR" sz="2000" dirty="0">
                <a:solidFill>
                  <a:schemeClr val="tx1"/>
                </a:solidFill>
                <a:latin typeface="Times New Roman" panose="02020603050405020304" pitchFamily="18" charset="0"/>
                <a:cs typeface="Times New Roman" panose="02020603050405020304" pitchFamily="18" charset="0"/>
              </a:rPr>
              <a:t>kavim var ki </a:t>
            </a:r>
            <a:r>
              <a:rPr lang="tr-TR" sz="2000" u="sng" dirty="0" smtClean="0">
                <a:solidFill>
                  <a:srgbClr val="0070C0"/>
                </a:solidFill>
                <a:latin typeface="Times New Roman" panose="02020603050405020304" pitchFamily="18" charset="0"/>
                <a:cs typeface="Times New Roman" panose="02020603050405020304" pitchFamily="18" charset="0"/>
              </a:rPr>
              <a:t>derilerinden </a:t>
            </a:r>
            <a:r>
              <a:rPr lang="tr-TR" sz="2000" u="sng" dirty="0">
                <a:solidFill>
                  <a:srgbClr val="0070C0"/>
                </a:solidFill>
                <a:latin typeface="Times New Roman" panose="02020603050405020304" pitchFamily="18" charset="0"/>
                <a:cs typeface="Times New Roman" panose="02020603050405020304" pitchFamily="18" charset="0"/>
              </a:rPr>
              <a:t>sırım kesiliyor ve ağızlarına tıkılıyor ve yediğiniz gibi yiyiniz deniliyor </a:t>
            </a:r>
            <a:r>
              <a:rPr lang="tr-TR" sz="2000" dirty="0">
                <a:solidFill>
                  <a:schemeClr val="tx1"/>
                </a:solidFill>
                <a:latin typeface="Times New Roman" panose="02020603050405020304" pitchFamily="18" charset="0"/>
                <a:cs typeface="Times New Roman" panose="02020603050405020304" pitchFamily="18" charset="0"/>
              </a:rPr>
              <a:t>ve bu onlara en iğrenç bir şey oluyor. </a:t>
            </a:r>
            <a:r>
              <a:rPr lang="tr-TR" sz="2000" dirty="0" smtClean="0">
                <a:solidFill>
                  <a:schemeClr val="tx1"/>
                </a:solidFill>
                <a:latin typeface="Times New Roman" panose="02020603050405020304" pitchFamily="18" charset="0"/>
                <a:cs typeface="Times New Roman" panose="02020603050405020304" pitchFamily="18" charset="0"/>
              </a:rPr>
              <a:t>-</a:t>
            </a:r>
            <a:r>
              <a:rPr lang="tr-TR" sz="2000" dirty="0" err="1">
                <a:solidFill>
                  <a:schemeClr val="tx1"/>
                </a:solidFill>
                <a:latin typeface="Times New Roman" panose="02020603050405020304" pitchFamily="18" charset="0"/>
                <a:cs typeface="Times New Roman" panose="02020603050405020304" pitchFamily="18" charset="0"/>
              </a:rPr>
              <a:t>Yâ</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Cibrîl</a:t>
            </a:r>
            <a:r>
              <a:rPr lang="tr-TR" sz="2000" dirty="0">
                <a:solidFill>
                  <a:schemeClr val="tx1"/>
                </a:solidFill>
                <a:latin typeface="Times New Roman" panose="02020603050405020304" pitchFamily="18" charset="0"/>
                <a:cs typeface="Times New Roman" panose="02020603050405020304" pitchFamily="18" charset="0"/>
              </a:rPr>
              <a:t>, bunlar kimler? Dedim, </a:t>
            </a:r>
            <a:r>
              <a:rPr lang="tr-TR" sz="2000" dirty="0" smtClean="0">
                <a:solidFill>
                  <a:schemeClr val="tx1"/>
                </a:solidFill>
                <a:latin typeface="Times New Roman" panose="02020603050405020304" pitchFamily="18" charset="0"/>
                <a:cs typeface="Times New Roman" panose="02020603050405020304" pitchFamily="18" charset="0"/>
              </a:rPr>
              <a:t>-</a:t>
            </a:r>
            <a:r>
              <a:rPr lang="tr-TR" sz="2400" dirty="0">
                <a:solidFill>
                  <a:schemeClr val="tx1"/>
                </a:solidFill>
                <a:latin typeface="Times New Roman" panose="02020603050405020304" pitchFamily="18" charset="0"/>
                <a:cs typeface="Times New Roman" panose="02020603050405020304" pitchFamily="18" charset="0"/>
              </a:rPr>
              <a:t>Bunlar </a:t>
            </a:r>
            <a:r>
              <a:rPr lang="tr-TR" sz="2400" b="1" u="sng" dirty="0" err="1">
                <a:solidFill>
                  <a:srgbClr val="FF0000"/>
                </a:solidFill>
                <a:latin typeface="Times New Roman" panose="02020603050405020304" pitchFamily="18" charset="0"/>
                <a:cs typeface="Times New Roman" panose="02020603050405020304" pitchFamily="18" charset="0"/>
              </a:rPr>
              <a:t>koğucular</a:t>
            </a:r>
            <a:r>
              <a:rPr lang="tr-TR" sz="2400" b="1" u="sng" dirty="0">
                <a:solidFill>
                  <a:srgbClr val="FF0000"/>
                </a:solidFill>
                <a:latin typeface="Times New Roman" panose="02020603050405020304" pitchFamily="18" charset="0"/>
                <a:cs typeface="Times New Roman" panose="02020603050405020304" pitchFamily="18" charset="0"/>
              </a:rPr>
              <a:t>, fitneciler ki insanların etlerini yerler, ırz ve namuslarına taarruz ederler dedi. </a:t>
            </a:r>
          </a:p>
          <a:p>
            <a:pPr marL="457200" indent="-457200" algn="just">
              <a:buFont typeface="+mj-lt"/>
              <a:buAutoNum type="arabicPeriod"/>
            </a:pPr>
            <a:r>
              <a:rPr lang="tr-TR" sz="2000" dirty="0" smtClean="0">
                <a:solidFill>
                  <a:schemeClr val="tx1"/>
                </a:solidFill>
                <a:latin typeface="Times New Roman" panose="02020603050405020304" pitchFamily="18" charset="0"/>
                <a:cs typeface="Times New Roman" panose="02020603050405020304" pitchFamily="18" charset="0"/>
              </a:rPr>
              <a:t>Sonra </a:t>
            </a:r>
            <a:r>
              <a:rPr lang="tr-TR" sz="2000" dirty="0">
                <a:solidFill>
                  <a:schemeClr val="tx1"/>
                </a:solidFill>
                <a:latin typeface="Times New Roman" panose="02020603050405020304" pitchFamily="18" charset="0"/>
                <a:cs typeface="Times New Roman" panose="02020603050405020304" pitchFamily="18" charset="0"/>
              </a:rPr>
              <a:t>baktım bir kavim var ki </a:t>
            </a:r>
            <a:r>
              <a:rPr lang="tr-TR" sz="2000" u="sng" dirty="0">
                <a:solidFill>
                  <a:srgbClr val="0070C0"/>
                </a:solidFill>
                <a:latin typeface="Times New Roman" panose="02020603050405020304" pitchFamily="18" charset="0"/>
                <a:cs typeface="Times New Roman" panose="02020603050405020304" pitchFamily="18" charset="0"/>
              </a:rPr>
              <a:t>önlerine en güzelinden kebaplar var, etraflarında da leşler, onlar o güzel etleri bırakıp bu leşleri yemeğe başladılar</a:t>
            </a:r>
            <a:r>
              <a:rPr lang="tr-TR" sz="2000" dirty="0" smtClean="0">
                <a:solidFill>
                  <a:schemeClr val="tx1"/>
                </a:solidFill>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Bunlar kim? Ya Cebrail, dedim, </a:t>
            </a:r>
            <a:r>
              <a:rPr lang="tr-TR" sz="2400" b="1" u="sng" dirty="0" smtClean="0">
                <a:solidFill>
                  <a:srgbClr val="FF0000"/>
                </a:solidFill>
                <a:latin typeface="Times New Roman" panose="02020603050405020304" pitchFamily="18" charset="0"/>
                <a:cs typeface="Times New Roman" panose="02020603050405020304" pitchFamily="18" charset="0"/>
              </a:rPr>
              <a:t>bunlar </a:t>
            </a:r>
            <a:r>
              <a:rPr lang="tr-TR" sz="2400" b="1" u="sng" dirty="0" err="1">
                <a:solidFill>
                  <a:srgbClr val="FF0000"/>
                </a:solidFill>
                <a:latin typeface="Times New Roman" panose="02020603050405020304" pitchFamily="18" charset="0"/>
                <a:cs typeface="Times New Roman" panose="02020603050405020304" pitchFamily="18" charset="0"/>
              </a:rPr>
              <a:t>zinakârlar</a:t>
            </a:r>
            <a:r>
              <a:rPr lang="tr-TR" sz="2400" b="1" u="sng" dirty="0">
                <a:solidFill>
                  <a:srgbClr val="FF0000"/>
                </a:solidFill>
                <a:latin typeface="Times New Roman" panose="02020603050405020304" pitchFamily="18" charset="0"/>
                <a:cs typeface="Times New Roman" panose="02020603050405020304" pitchFamily="18" charset="0"/>
              </a:rPr>
              <a:t> dedi. </a:t>
            </a:r>
            <a:r>
              <a:rPr lang="tr-TR" sz="2400" b="1" u="sng" dirty="0" smtClean="0">
                <a:solidFill>
                  <a:srgbClr val="FF0000"/>
                </a:solidFill>
                <a:latin typeface="Times New Roman" panose="02020603050405020304" pitchFamily="18" charset="0"/>
                <a:cs typeface="Times New Roman" panose="02020603050405020304" pitchFamily="18" charset="0"/>
              </a:rPr>
              <a:t>Allah'ın </a:t>
            </a:r>
            <a:r>
              <a:rPr lang="tr-TR" sz="2400" b="1" u="sng" dirty="0">
                <a:solidFill>
                  <a:srgbClr val="FF0000"/>
                </a:solidFill>
                <a:latin typeface="Times New Roman" panose="02020603050405020304" pitchFamily="18" charset="0"/>
                <a:cs typeface="Times New Roman" panose="02020603050405020304" pitchFamily="18" charset="0"/>
              </a:rPr>
              <a:t>helâl kıldığını bırakırlar da haram kıldığını yerler,</a:t>
            </a:r>
          </a:p>
          <a:p>
            <a:pPr marL="457200" indent="-457200" algn="just">
              <a:buFont typeface="+mj-lt"/>
              <a:buAutoNum type="arabicPeriod"/>
            </a:pPr>
            <a:r>
              <a:rPr lang="tr-TR" sz="2000" dirty="0" smtClean="0">
                <a:solidFill>
                  <a:schemeClr val="tx1"/>
                </a:solidFill>
                <a:latin typeface="Times New Roman" panose="02020603050405020304" pitchFamily="18" charset="0"/>
                <a:cs typeface="Times New Roman" panose="02020603050405020304" pitchFamily="18" charset="0"/>
              </a:rPr>
              <a:t>Sonra </a:t>
            </a:r>
            <a:r>
              <a:rPr lang="tr-TR" sz="2000" dirty="0">
                <a:solidFill>
                  <a:schemeClr val="tx1"/>
                </a:solidFill>
                <a:latin typeface="Times New Roman" panose="02020603050405020304" pitchFamily="18" charset="0"/>
                <a:cs typeface="Times New Roman" panose="02020603050405020304" pitchFamily="18" charset="0"/>
              </a:rPr>
              <a:t>baktım bir kavim var ki </a:t>
            </a:r>
            <a:r>
              <a:rPr lang="tr-TR" sz="2000" u="sng" dirty="0">
                <a:solidFill>
                  <a:srgbClr val="0070C0"/>
                </a:solidFill>
                <a:latin typeface="Times New Roman" panose="02020603050405020304" pitchFamily="18" charset="0"/>
                <a:cs typeface="Times New Roman" panose="02020603050405020304" pitchFamily="18" charset="0"/>
              </a:rPr>
              <a:t>karınları evler gibi, bunlar Âli </a:t>
            </a:r>
            <a:r>
              <a:rPr lang="tr-TR" sz="2000" u="sng" dirty="0" err="1">
                <a:solidFill>
                  <a:srgbClr val="0070C0"/>
                </a:solidFill>
                <a:latin typeface="Times New Roman" panose="02020603050405020304" pitchFamily="18" charset="0"/>
                <a:cs typeface="Times New Roman" panose="02020603050405020304" pitchFamily="18" charset="0"/>
              </a:rPr>
              <a:t>Fir'avnın</a:t>
            </a:r>
            <a:r>
              <a:rPr lang="tr-TR" sz="2000" u="sng" dirty="0">
                <a:solidFill>
                  <a:srgbClr val="0070C0"/>
                </a:solidFill>
                <a:latin typeface="Times New Roman" panose="02020603050405020304" pitchFamily="18" charset="0"/>
                <a:cs typeface="Times New Roman" panose="02020603050405020304" pitchFamily="18" charset="0"/>
              </a:rPr>
              <a:t> yolu üzerinde bulunuyor. Âli </a:t>
            </a:r>
            <a:r>
              <a:rPr lang="tr-TR" sz="2000" u="sng" dirty="0" err="1">
                <a:solidFill>
                  <a:srgbClr val="0070C0"/>
                </a:solidFill>
                <a:latin typeface="Times New Roman" panose="02020603050405020304" pitchFamily="18" charset="0"/>
                <a:cs typeface="Times New Roman" panose="02020603050405020304" pitchFamily="18" charset="0"/>
              </a:rPr>
              <a:t>Fir'avn</a:t>
            </a:r>
            <a:r>
              <a:rPr lang="tr-TR" sz="2000" u="sng" dirty="0">
                <a:solidFill>
                  <a:srgbClr val="0070C0"/>
                </a:solidFill>
                <a:latin typeface="Times New Roman" panose="02020603050405020304" pitchFamily="18" charset="0"/>
                <a:cs typeface="Times New Roman" panose="02020603050405020304" pitchFamily="18" charset="0"/>
              </a:rPr>
              <a:t> bunları </a:t>
            </a:r>
            <a:r>
              <a:rPr lang="tr-TR" sz="2000" u="sng" dirty="0" smtClean="0">
                <a:solidFill>
                  <a:srgbClr val="0070C0"/>
                </a:solidFill>
                <a:latin typeface="Times New Roman" panose="02020603050405020304" pitchFamily="18" charset="0"/>
                <a:cs typeface="Times New Roman" panose="02020603050405020304" pitchFamily="18" charset="0"/>
              </a:rPr>
              <a:t>ayakları ile </a:t>
            </a:r>
            <a:r>
              <a:rPr lang="tr-TR" sz="2000" u="sng" dirty="0">
                <a:solidFill>
                  <a:srgbClr val="0070C0"/>
                </a:solidFill>
                <a:latin typeface="Times New Roman" panose="02020603050405020304" pitchFamily="18" charset="0"/>
                <a:cs typeface="Times New Roman" panose="02020603050405020304" pitchFamily="18" charset="0"/>
              </a:rPr>
              <a:t>çiğniyorlar</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smtClean="0">
                <a:solidFill>
                  <a:schemeClr val="tx1"/>
                </a:solidFill>
                <a:latin typeface="Times New Roman" panose="02020603050405020304" pitchFamily="18" charset="0"/>
                <a:cs typeface="Times New Roman" panose="02020603050405020304" pitchFamily="18" charset="0"/>
              </a:rPr>
              <a:t>-</a:t>
            </a:r>
            <a:r>
              <a:rPr lang="tr-TR" sz="2000" dirty="0">
                <a:solidFill>
                  <a:schemeClr val="tx1"/>
                </a:solidFill>
                <a:latin typeface="Times New Roman" panose="02020603050405020304" pitchFamily="18" charset="0"/>
                <a:cs typeface="Times New Roman" panose="02020603050405020304" pitchFamily="18" charset="0"/>
              </a:rPr>
              <a:t>Ya </a:t>
            </a:r>
            <a:r>
              <a:rPr lang="tr-TR" sz="2000" dirty="0" err="1">
                <a:solidFill>
                  <a:schemeClr val="tx1"/>
                </a:solidFill>
                <a:latin typeface="Times New Roman" panose="02020603050405020304" pitchFamily="18" charset="0"/>
                <a:cs typeface="Times New Roman" panose="02020603050405020304" pitchFamily="18" charset="0"/>
              </a:rPr>
              <a:t>Cibrîl</a:t>
            </a:r>
            <a:r>
              <a:rPr lang="tr-TR" sz="2000" dirty="0">
                <a:solidFill>
                  <a:schemeClr val="tx1"/>
                </a:solidFill>
                <a:latin typeface="Times New Roman" panose="02020603050405020304" pitchFamily="18" charset="0"/>
                <a:cs typeface="Times New Roman" panose="02020603050405020304" pitchFamily="18" charset="0"/>
              </a:rPr>
              <a:t>, dedim bunlar kimler? Dedi ki </a:t>
            </a:r>
            <a:r>
              <a:rPr lang="tr-TR" sz="2400" b="1" u="sng" dirty="0">
                <a:solidFill>
                  <a:srgbClr val="FF0000"/>
                </a:solidFill>
                <a:latin typeface="Times New Roman" panose="02020603050405020304" pitchFamily="18" charset="0"/>
                <a:cs typeface="Times New Roman" panose="02020603050405020304" pitchFamily="18" charset="0"/>
              </a:rPr>
              <a:t>bunlar karınlarında </a:t>
            </a:r>
            <a:r>
              <a:rPr lang="tr-TR" sz="2400" b="1" u="sng" dirty="0" smtClean="0">
                <a:solidFill>
                  <a:srgbClr val="FF0000"/>
                </a:solidFill>
                <a:latin typeface="Times New Roman" panose="02020603050405020304" pitchFamily="18" charset="0"/>
                <a:cs typeface="Times New Roman" panose="02020603050405020304" pitchFamily="18" charset="0"/>
              </a:rPr>
              <a:t>Faiz/</a:t>
            </a:r>
            <a:r>
              <a:rPr lang="tr-TR" sz="2400" b="1" u="sng" dirty="0" err="1" smtClean="0">
                <a:solidFill>
                  <a:srgbClr val="FF0000"/>
                </a:solidFill>
                <a:latin typeface="Times New Roman" panose="02020603050405020304" pitchFamily="18" charset="0"/>
                <a:cs typeface="Times New Roman" panose="02020603050405020304" pitchFamily="18" charset="0"/>
              </a:rPr>
              <a:t>riba</a:t>
            </a:r>
            <a:r>
              <a:rPr lang="tr-TR" sz="2400" b="1" u="sng" dirty="0" smtClean="0">
                <a:solidFill>
                  <a:srgbClr val="FF0000"/>
                </a:solidFill>
                <a:latin typeface="Times New Roman" panose="02020603050405020304" pitchFamily="18" charset="0"/>
                <a:cs typeface="Times New Roman" panose="02020603050405020304" pitchFamily="18" charset="0"/>
              </a:rPr>
              <a:t> yiyenlerdir. </a:t>
            </a:r>
            <a:r>
              <a:rPr lang="tr-TR" sz="1200" dirty="0" smtClean="0">
                <a:solidFill>
                  <a:schemeClr val="tx1"/>
                </a:solidFill>
              </a:rPr>
              <a:t>(Buhari </a:t>
            </a:r>
            <a:r>
              <a:rPr lang="tr-TR" sz="1200" dirty="0">
                <a:solidFill>
                  <a:schemeClr val="tx1"/>
                </a:solidFill>
              </a:rPr>
              <a:t>Salat -1, Enbiya-5 ,</a:t>
            </a:r>
            <a:r>
              <a:rPr lang="tr-TR" sz="1200" dirty="0" err="1">
                <a:solidFill>
                  <a:schemeClr val="tx1"/>
                </a:solidFill>
              </a:rPr>
              <a:t>Menakibül</a:t>
            </a:r>
            <a:r>
              <a:rPr lang="tr-TR" sz="1200" dirty="0">
                <a:solidFill>
                  <a:schemeClr val="tx1"/>
                </a:solidFill>
              </a:rPr>
              <a:t> </a:t>
            </a:r>
            <a:r>
              <a:rPr lang="tr-TR" sz="1200" dirty="0" smtClean="0">
                <a:solidFill>
                  <a:schemeClr val="tx1"/>
                </a:solidFill>
              </a:rPr>
              <a:t>Ensar 42 </a:t>
            </a:r>
            <a:r>
              <a:rPr lang="tr-TR" sz="1200" dirty="0">
                <a:solidFill>
                  <a:schemeClr val="tx1"/>
                </a:solidFill>
              </a:rPr>
              <a:t>, Müslim İman </a:t>
            </a:r>
            <a:r>
              <a:rPr lang="tr-TR" sz="1200" dirty="0" smtClean="0">
                <a:solidFill>
                  <a:schemeClr val="tx1"/>
                </a:solidFill>
              </a:rPr>
              <a:t>263-264)</a:t>
            </a:r>
            <a:endParaRPr lang="tr-TR" sz="1200" dirty="0">
              <a:solidFill>
                <a:schemeClr val="tx1"/>
              </a:solidFill>
            </a:endParaRPr>
          </a:p>
        </p:txBody>
      </p:sp>
      <p:sp>
        <p:nvSpPr>
          <p:cNvPr id="3" name="Dikdörtgen 2"/>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4000" b="1" dirty="0">
                <a:solidFill>
                  <a:srgbClr val="FF0000"/>
                </a:solidFill>
                <a:effectLst>
                  <a:outerShdw blurRad="38100" dist="38100" dir="2700000" algn="tl">
                    <a:srgbClr val="000000">
                      <a:alpha val="43137"/>
                    </a:srgbClr>
                  </a:outerShdw>
                </a:effectLst>
              </a:rPr>
              <a:t>Cehennemde Azap Gören </a:t>
            </a:r>
            <a:endParaRPr lang="tr-TR" sz="4000" b="1" dirty="0" smtClean="0">
              <a:solidFill>
                <a:srgbClr val="FF0000"/>
              </a:solidFill>
              <a:effectLst>
                <a:outerShdw blurRad="38100" dist="38100" dir="2700000" algn="tl">
                  <a:srgbClr val="000000">
                    <a:alpha val="43137"/>
                  </a:srgbClr>
                </a:outerShdw>
              </a:effectLst>
            </a:endParaRPr>
          </a:p>
          <a:p>
            <a:pPr algn="just"/>
            <a:r>
              <a:rPr lang="tr-TR" sz="4000" b="1" dirty="0" smtClean="0">
                <a:solidFill>
                  <a:srgbClr val="FF0000"/>
                </a:solidFill>
                <a:effectLst>
                  <a:outerShdw blurRad="38100" dist="38100" dir="2700000" algn="tl">
                    <a:srgbClr val="000000">
                      <a:alpha val="43137"/>
                    </a:srgbClr>
                  </a:outerShdw>
                </a:effectLst>
              </a:rPr>
              <a:t>5 </a:t>
            </a:r>
            <a:r>
              <a:rPr lang="tr-TR" sz="4000" b="1" dirty="0">
                <a:solidFill>
                  <a:srgbClr val="FF0000"/>
                </a:solidFill>
                <a:effectLst>
                  <a:outerShdw blurRad="38100" dist="38100" dir="2700000" algn="tl">
                    <a:srgbClr val="000000">
                      <a:alpha val="43137"/>
                    </a:srgbClr>
                  </a:outerShdw>
                </a:effectLst>
              </a:rPr>
              <a:t>sınıf kimseyi görmüştür</a:t>
            </a:r>
            <a:r>
              <a:rPr lang="tr-TR" sz="4000" b="1" dirty="0" smtClean="0">
                <a:solidFill>
                  <a:srgbClr val="FF0000"/>
                </a:solidFill>
                <a:effectLst>
                  <a:outerShdw blurRad="38100" dist="38100" dir="2700000" algn="tl">
                    <a:srgbClr val="000000">
                      <a:alpha val="43137"/>
                    </a:srgbClr>
                  </a:outerShdw>
                </a:effectLst>
              </a:rPr>
              <a:t>:</a:t>
            </a:r>
            <a:endParaRPr lang="tr-TR"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568952"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600" dirty="0" smtClean="0">
                <a:solidFill>
                  <a:schemeClr val="tx1"/>
                </a:solidFill>
                <a:latin typeface="Times New Roman" panose="02020603050405020304" pitchFamily="18" charset="0"/>
                <a:cs typeface="Times New Roman" panose="02020603050405020304" pitchFamily="18" charset="0"/>
              </a:rPr>
              <a:t>5. </a:t>
            </a:r>
            <a:r>
              <a:rPr lang="tr-TR" sz="3600" dirty="0" err="1" smtClean="0">
                <a:solidFill>
                  <a:schemeClr val="tx1"/>
                </a:solidFill>
                <a:latin typeface="Times New Roman" panose="02020603050405020304" pitchFamily="18" charset="0"/>
                <a:cs typeface="Times New Roman" panose="02020603050405020304" pitchFamily="18" charset="0"/>
              </a:rPr>
              <a:t>Mirac</a:t>
            </a: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gecesinde </a:t>
            </a:r>
            <a:r>
              <a:rPr lang="tr-TR" sz="3600" b="1" u="sng" dirty="0">
                <a:solidFill>
                  <a:srgbClr val="002060"/>
                </a:solidFill>
                <a:latin typeface="Times New Roman" panose="02020603050405020304" pitchFamily="18" charset="0"/>
                <a:cs typeface="Times New Roman" panose="02020603050405020304" pitchFamily="18" charset="0"/>
              </a:rPr>
              <a:t>ateşten makasla kendi dudaklarını kesenleri görüp</a:t>
            </a:r>
            <a:r>
              <a:rPr lang="tr-TR" sz="3600" dirty="0">
                <a:solidFill>
                  <a:schemeClr val="tx1"/>
                </a:solidFill>
                <a:latin typeface="Times New Roman" panose="02020603050405020304" pitchFamily="18" charset="0"/>
                <a:cs typeface="Times New Roman" panose="02020603050405020304" pitchFamily="18" charset="0"/>
              </a:rPr>
              <a:t>, kim olduklarını sordum. </a:t>
            </a:r>
            <a:endParaRPr lang="tr-TR" sz="3600" dirty="0" smtClean="0">
              <a:solidFill>
                <a:schemeClr val="tx1"/>
              </a:solidFill>
              <a:latin typeface="Times New Roman" panose="02020603050405020304" pitchFamily="18" charset="0"/>
              <a:cs typeface="Times New Roman" panose="02020603050405020304" pitchFamily="18" charset="0"/>
            </a:endParaRPr>
          </a:p>
          <a:p>
            <a:pPr algn="just"/>
            <a:r>
              <a:rPr lang="tr-TR"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3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İlmi ile amel etmeyen din adamlarıdır" </a:t>
            </a:r>
            <a:r>
              <a:rPr lang="tr-TR" sz="3600" dirty="0">
                <a:solidFill>
                  <a:schemeClr val="tx1"/>
                </a:solidFill>
                <a:latin typeface="Times New Roman" panose="02020603050405020304" pitchFamily="18" charset="0"/>
                <a:cs typeface="Times New Roman" panose="02020603050405020304" pitchFamily="18" charset="0"/>
              </a:rPr>
              <a:t>dendi</a:t>
            </a:r>
            <a:r>
              <a:rPr lang="tr-TR" sz="3600" dirty="0" smtClean="0">
                <a:solidFill>
                  <a:schemeClr val="tx1"/>
                </a:solidFill>
                <a:latin typeface="Times New Roman" panose="02020603050405020304" pitchFamily="18" charset="0"/>
                <a:cs typeface="Times New Roman" panose="02020603050405020304" pitchFamily="18" charset="0"/>
              </a:rPr>
              <a:t>. </a:t>
            </a:r>
            <a:r>
              <a:rPr lang="tr-TR" sz="1400" dirty="0">
                <a:solidFill>
                  <a:schemeClr val="tx1"/>
                </a:solidFill>
                <a:latin typeface="Times New Roman" panose="02020603050405020304" pitchFamily="18" charset="0"/>
                <a:cs typeface="Times New Roman" panose="02020603050405020304" pitchFamily="18" charset="0"/>
              </a:rPr>
              <a:t>[Buhari, Müslim] </a:t>
            </a:r>
          </a:p>
        </p:txBody>
      </p:sp>
    </p:spTree>
    <p:extLst>
      <p:ext uri="{BB962C8B-B14F-4D97-AF65-F5344CB8AC3E}">
        <p14:creationId xmlns:p14="http://schemas.microsoft.com/office/powerpoint/2010/main" val="303747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Dikdörtgen 1"/>
          <p:cNvSpPr/>
          <p:nvPr/>
        </p:nvSpPr>
        <p:spPr>
          <a:xfrm>
            <a:off x="107504" y="1052736"/>
            <a:ext cx="8928992"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a:pPr>
            <a:r>
              <a:rPr lang="tr-TR" sz="36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Yetimlerin </a:t>
            </a:r>
            <a:r>
              <a:rPr lang="tr-TR"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mallarını </a:t>
            </a:r>
            <a:r>
              <a:rPr lang="tr-TR" sz="36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haksız yere yiyenler</a:t>
            </a:r>
          </a:p>
          <a:p>
            <a:pPr marL="457200" indent="-457200" algn="just">
              <a:buFont typeface="+mj-lt"/>
              <a:buAutoNum type="arabicPeriod"/>
            </a:pPr>
            <a:r>
              <a:rPr lang="tr-TR"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İnsanların </a:t>
            </a:r>
            <a:r>
              <a:rPr lang="tr-TR"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etlerini </a:t>
            </a:r>
            <a:r>
              <a:rPr lang="tr-TR"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yiyen, </a:t>
            </a:r>
            <a:r>
              <a:rPr lang="tr-TR"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ırz ve namuslarına </a:t>
            </a:r>
            <a:r>
              <a:rPr lang="tr-TR"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saldıran </a:t>
            </a:r>
            <a:r>
              <a:rPr lang="tr-TR" sz="32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Koğucular</a:t>
            </a:r>
            <a:r>
              <a:rPr lang="tr-TR"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fitneciler </a:t>
            </a:r>
          </a:p>
          <a:p>
            <a:pPr marL="457200" indent="-457200" algn="just">
              <a:buFont typeface="+mj-lt"/>
              <a:buAutoNum type="arabicPeriod"/>
            </a:pPr>
            <a:r>
              <a:rPr lang="tr-T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Allah'ın helâl kıldığını </a:t>
            </a:r>
            <a:r>
              <a:rPr lang="tr-TR"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bırakıp da </a:t>
            </a:r>
            <a:r>
              <a:rPr lang="tr-T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haram </a:t>
            </a:r>
            <a:r>
              <a:rPr lang="tr-TR"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kıldığına yönelen </a:t>
            </a:r>
            <a:r>
              <a:rPr lang="tr-TR" sz="36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Zinakârlar</a:t>
            </a:r>
            <a:r>
              <a:rPr lang="tr-TR"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tr-TR" sz="36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Faiz/</a:t>
            </a:r>
            <a:r>
              <a:rPr lang="tr-TR" sz="3600"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riba</a:t>
            </a:r>
            <a:r>
              <a:rPr lang="tr-TR" sz="36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yiyenler</a:t>
            </a:r>
          </a:p>
          <a:p>
            <a:pPr marL="457200" indent="-457200" algn="just">
              <a:buFont typeface="+mj-lt"/>
              <a:buAutoNum type="arabicPeriod"/>
            </a:pPr>
            <a:r>
              <a:rPr lang="tr-TR"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İlmi ile amel etmeyen din </a:t>
            </a:r>
            <a:r>
              <a:rPr lang="tr-TR"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adamları</a:t>
            </a:r>
          </a:p>
          <a:p>
            <a:pPr marL="457200" indent="-457200" algn="just">
              <a:buFont typeface="+mj-lt"/>
              <a:buAutoNum type="arabicPeriod"/>
            </a:pPr>
            <a:r>
              <a:rPr lang="tr-TR"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Dünyada </a:t>
            </a:r>
            <a:r>
              <a:rPr lang="tr-T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haksız yere cana kıyanlar, adam </a:t>
            </a:r>
            <a:r>
              <a:rPr lang="tr-TR"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öldürenler</a:t>
            </a:r>
            <a:endParaRPr lang="tr-T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Dikdörtgen 2"/>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4000" b="1" dirty="0">
                <a:solidFill>
                  <a:srgbClr val="FF0000"/>
                </a:solidFill>
                <a:effectLst>
                  <a:outerShdw blurRad="38100" dist="38100" dir="2700000" algn="tl">
                    <a:srgbClr val="000000">
                      <a:alpha val="43137"/>
                    </a:srgbClr>
                  </a:outerShdw>
                </a:effectLst>
              </a:rPr>
              <a:t>Cehennemde Azap Gören </a:t>
            </a:r>
            <a:r>
              <a:rPr lang="tr-TR" sz="4000" b="1" dirty="0" smtClean="0">
                <a:solidFill>
                  <a:srgbClr val="FF0000"/>
                </a:solidFill>
                <a:effectLst>
                  <a:outerShdw blurRad="38100" dist="38100" dir="2700000" algn="tl">
                    <a:srgbClr val="000000">
                      <a:alpha val="43137"/>
                    </a:srgbClr>
                  </a:outerShdw>
                </a:effectLst>
              </a:rPr>
              <a:t>İnsanlar</a:t>
            </a:r>
            <a:endParaRPr lang="tr-TR"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823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Documents and Settings\User\Desktop\ISRA VE MİRAC\güldökümü.jpg"/>
          <p:cNvPicPr>
            <a:picLocks noChangeAspect="1" noChangeArrowheads="1"/>
          </p:cNvPicPr>
          <p:nvPr/>
        </p:nvPicPr>
        <p:blipFill>
          <a:blip r:embed="rId2" cstate="print"/>
          <a:srcRect l="15252" r="25127"/>
          <a:stretch>
            <a:fillRect/>
          </a:stretch>
        </p:blipFill>
        <p:spPr bwMode="auto">
          <a:xfrm>
            <a:off x="0" y="0"/>
            <a:ext cx="3071834" cy="6858000"/>
          </a:xfrm>
          <a:prstGeom prst="rect">
            <a:avLst/>
          </a:prstGeom>
          <a:noFill/>
        </p:spPr>
      </p:pic>
      <p:pic>
        <p:nvPicPr>
          <p:cNvPr id="2052" name="Picture 4" descr="C:\Documents and Settings\User\Desktop\ISRA VE MİRAC\mirac merdiven kuran.bmp"/>
          <p:cNvPicPr>
            <a:picLocks noChangeAspect="1" noChangeArrowheads="1"/>
          </p:cNvPicPr>
          <p:nvPr/>
        </p:nvPicPr>
        <p:blipFill>
          <a:blip r:embed="rId3" cstate="print"/>
          <a:srcRect l="9259" r="4320" b="20919"/>
          <a:stretch>
            <a:fillRect/>
          </a:stretch>
        </p:blipFill>
        <p:spPr bwMode="auto">
          <a:xfrm>
            <a:off x="2500298" y="0"/>
            <a:ext cx="6643702" cy="6858000"/>
          </a:xfrm>
          <a:prstGeom prst="rect">
            <a:avLst/>
          </a:prstGeom>
          <a:noFill/>
        </p:spPr>
      </p:pic>
      <p:sp>
        <p:nvSpPr>
          <p:cNvPr id="9" name="8 Metin kutusu"/>
          <p:cNvSpPr txBox="1"/>
          <p:nvPr/>
        </p:nvSpPr>
        <p:spPr>
          <a:xfrm>
            <a:off x="0" y="43741"/>
            <a:ext cx="9144000" cy="2800767"/>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400" b="1" dirty="0" smtClean="0">
                <a:solidFill>
                  <a:schemeClr val="tx1"/>
                </a:solidFill>
              </a:rPr>
              <a:t>Bazı Alimlere </a:t>
            </a:r>
            <a:r>
              <a:rPr lang="tr-TR" sz="2400" b="1" dirty="0">
                <a:solidFill>
                  <a:schemeClr val="tx1"/>
                </a:solidFill>
              </a:rPr>
              <a:t>göre </a:t>
            </a:r>
            <a:r>
              <a:rPr lang="tr-TR" sz="2400" b="1" dirty="0" err="1">
                <a:solidFill>
                  <a:schemeClr val="tx1"/>
                </a:solidFill>
              </a:rPr>
              <a:t>Necm</a:t>
            </a:r>
            <a:r>
              <a:rPr lang="tr-TR" sz="2400" b="1" dirty="0">
                <a:solidFill>
                  <a:schemeClr val="tx1"/>
                </a:solidFill>
              </a:rPr>
              <a:t> Suresinde </a:t>
            </a:r>
            <a:r>
              <a:rPr lang="tr-TR" sz="2400" b="1" dirty="0" smtClean="0">
                <a:solidFill>
                  <a:schemeClr val="tx1"/>
                </a:solidFill>
              </a:rPr>
              <a:t>geçen 8-18. ayetler </a:t>
            </a:r>
            <a:r>
              <a:rPr lang="tr-TR" sz="2400" b="1" dirty="0" err="1" smtClean="0">
                <a:solidFill>
                  <a:schemeClr val="tx1"/>
                </a:solidFill>
              </a:rPr>
              <a:t>Mirac’ın</a:t>
            </a:r>
            <a:r>
              <a:rPr lang="tr-TR" sz="2400" b="1" dirty="0" smtClean="0">
                <a:solidFill>
                  <a:schemeClr val="tx1"/>
                </a:solidFill>
              </a:rPr>
              <a:t> esrar dolu sahneleri ile ilişkilendirilmiştir.</a:t>
            </a:r>
          </a:p>
          <a:p>
            <a:pPr algn="ctr"/>
            <a:r>
              <a:rPr lang="ar-SA" sz="3200" dirty="0" smtClean="0">
                <a:solidFill>
                  <a:schemeClr val="tx1"/>
                </a:solidFill>
                <a:latin typeface="HASENAT" panose="01000600020000020003" pitchFamily="2" charset="-78"/>
                <a:cs typeface="HASENAT" panose="01000600020000020003" pitchFamily="2" charset="-78"/>
              </a:rPr>
              <a:t>ثُمَّ دَنَا فَتَدَلّٰى ﴿٨﴾ </a:t>
            </a:r>
            <a:r>
              <a:rPr lang="ar-SA" sz="3200" dirty="0" smtClean="0">
                <a:solidFill>
                  <a:srgbClr val="FFFF00"/>
                </a:solidFill>
                <a:latin typeface="HASENAT" panose="01000600020000020003" pitchFamily="2" charset="-78"/>
                <a:cs typeface="HASENAT" panose="01000600020000020003" pitchFamily="2" charset="-78"/>
              </a:rPr>
              <a:t>فَكَانَ قَابَ قَوْسَيْنِ اَوْ اَدْنٰى </a:t>
            </a:r>
            <a:r>
              <a:rPr lang="ar-SA" sz="3200" dirty="0" smtClean="0">
                <a:solidFill>
                  <a:schemeClr val="tx1"/>
                </a:solidFill>
                <a:latin typeface="HASENAT" panose="01000600020000020003" pitchFamily="2" charset="-78"/>
                <a:cs typeface="HASENAT" panose="01000600020000020003" pitchFamily="2" charset="-78"/>
              </a:rPr>
              <a:t>﴿٩﴾ </a:t>
            </a:r>
            <a:r>
              <a:rPr lang="ar-SA" sz="3200" dirty="0" smtClean="0">
                <a:solidFill>
                  <a:srgbClr val="FFFF00"/>
                </a:solidFill>
                <a:latin typeface="HASENAT" panose="01000600020000020003" pitchFamily="2" charset="-78"/>
                <a:cs typeface="HASENAT" panose="01000600020000020003" pitchFamily="2" charset="-78"/>
              </a:rPr>
              <a:t>فَاَوْحٰى اِلٰى عَبْدِهٖ مَا اَوْحٰى </a:t>
            </a:r>
            <a:r>
              <a:rPr lang="ar-SA" sz="3200" dirty="0" smtClean="0">
                <a:solidFill>
                  <a:schemeClr val="tx1"/>
                </a:solidFill>
                <a:latin typeface="HASENAT" panose="01000600020000020003" pitchFamily="2" charset="-78"/>
                <a:cs typeface="HASENAT" panose="01000600020000020003" pitchFamily="2" charset="-78"/>
              </a:rPr>
              <a:t>﴿١٠﴾ </a:t>
            </a:r>
            <a:r>
              <a:rPr lang="ar-SA" sz="3200" dirty="0" smtClean="0">
                <a:solidFill>
                  <a:srgbClr val="FFFF00"/>
                </a:solidFill>
                <a:latin typeface="HASENAT" panose="01000600020000020003" pitchFamily="2" charset="-78"/>
                <a:cs typeface="HASENAT" panose="01000600020000020003" pitchFamily="2" charset="-78"/>
              </a:rPr>
              <a:t>مَا كَذَبَ الْفُؤٰادُ مَا رَاٰى </a:t>
            </a:r>
            <a:r>
              <a:rPr lang="ar-SA" sz="3200" dirty="0" smtClean="0">
                <a:solidFill>
                  <a:schemeClr val="tx1"/>
                </a:solidFill>
                <a:latin typeface="HASENAT" panose="01000600020000020003" pitchFamily="2" charset="-78"/>
                <a:cs typeface="HASENAT" panose="01000600020000020003" pitchFamily="2" charset="-78"/>
              </a:rPr>
              <a:t>﴿١١﴾ اَفَتُمَارُونَهُ عَلٰى مَا يَرٰى ﴿١٢﴾ وَلَقَدْ رَاٰهُ نَزْلَةً اُخْرٰى ﴿١٣﴾ عِنْدَ سِدْرَةِ الْمُنْتَهٰى ﴿١٤﴾ عِنْدَهَا جَنَّةُ الْمَاْوٰى ﴿١٥﴾ اِذْ يَغْشَى السِّدْرَةَ مَا يَغْشٰى ﴿١٦﴾ مَا زَاغَ الْبَصَرُ وَمَا طَغٰى ﴿١٧﴾ </a:t>
            </a:r>
            <a:r>
              <a:rPr lang="ar-SA" sz="3200" dirty="0" smtClean="0">
                <a:solidFill>
                  <a:srgbClr val="FFFF00"/>
                </a:solidFill>
                <a:latin typeface="HASENAT" panose="01000600020000020003" pitchFamily="2" charset="-78"/>
                <a:cs typeface="HASENAT" panose="01000600020000020003" pitchFamily="2" charset="-78"/>
              </a:rPr>
              <a:t>لَقَدْ رَاٰى مِنْ اٰيَاتِ رَبِّهِ الْكُبْرٰى </a:t>
            </a:r>
            <a:r>
              <a:rPr lang="ar-SA" sz="3200" dirty="0" smtClean="0">
                <a:solidFill>
                  <a:schemeClr val="tx1"/>
                </a:solidFill>
                <a:latin typeface="HASENAT" panose="01000600020000020003" pitchFamily="2" charset="-78"/>
                <a:cs typeface="HASENAT" panose="01000600020000020003" pitchFamily="2" charset="-78"/>
              </a:rPr>
              <a:t>﴿١٨﴾</a:t>
            </a:r>
            <a:endParaRPr lang="tr-TR" sz="2800" dirty="0" smtClean="0">
              <a:solidFill>
                <a:schemeClr val="tx1"/>
              </a:solidFill>
              <a:latin typeface="HASENAT" panose="01000600020000020003" pitchFamily="2" charset="-78"/>
              <a:cs typeface="HASENAT" panose="01000600020000020003" pitchFamily="2" charset="-78"/>
            </a:endParaRPr>
          </a:p>
        </p:txBody>
      </p:sp>
      <p:sp>
        <p:nvSpPr>
          <p:cNvPr id="10" name="9 Metin kutusu"/>
          <p:cNvSpPr txBox="1"/>
          <p:nvPr/>
        </p:nvSpPr>
        <p:spPr>
          <a:xfrm>
            <a:off x="32" y="4572008"/>
            <a:ext cx="9144000" cy="2246769"/>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tr-TR" sz="2000" dirty="0" smtClean="0"/>
              <a:t>“Sonra (Muhammed'e) yaklaştı, derken daha da yaklaştı. O kadar ki (birleştirilmiş) iki yay arası kadar, hatta daha da yakın oldu. Bunun üzerine Allah, kuluna vahyini bildirdi. </a:t>
            </a:r>
            <a:r>
              <a:rPr lang="tr-TR" sz="2000" b="1" u="sng" dirty="0" smtClean="0">
                <a:solidFill>
                  <a:schemeClr val="tx1"/>
                </a:solidFill>
              </a:rPr>
              <a:t>(Gözleriyle) gördüğünü kalbi yalanlamadı. Onun gördükleri hakkında şimdi kendisi ile tartışacak mısınız? </a:t>
            </a:r>
            <a:r>
              <a:rPr lang="tr-TR" sz="2000" dirty="0" err="1" smtClean="0"/>
              <a:t>Andolsun</a:t>
            </a:r>
            <a:r>
              <a:rPr lang="tr-TR" sz="2000" dirty="0" smtClean="0"/>
              <a:t> onu, </a:t>
            </a:r>
            <a:r>
              <a:rPr lang="tr-TR" sz="2000" dirty="0" err="1" smtClean="0"/>
              <a:t>Sidretü'l</a:t>
            </a:r>
            <a:r>
              <a:rPr lang="tr-TR" sz="2000" dirty="0" smtClean="0"/>
              <a:t>-</a:t>
            </a:r>
            <a:r>
              <a:rPr lang="tr-TR" sz="2000" dirty="0" err="1" smtClean="0"/>
              <a:t>Müntehâ'nın</a:t>
            </a:r>
            <a:r>
              <a:rPr lang="tr-TR" sz="2000" dirty="0" smtClean="0"/>
              <a:t> yanında önceden bir defa daha görmüştü. </a:t>
            </a:r>
            <a:r>
              <a:rPr lang="tr-TR" sz="2000" dirty="0" err="1" smtClean="0"/>
              <a:t>Cennetü'l</a:t>
            </a:r>
            <a:r>
              <a:rPr lang="tr-TR" sz="2000" dirty="0" smtClean="0"/>
              <a:t>-</a:t>
            </a:r>
            <a:r>
              <a:rPr lang="tr-TR" sz="2000" dirty="0" err="1" smtClean="0"/>
              <a:t>Me'vâ</a:t>
            </a:r>
            <a:r>
              <a:rPr lang="tr-TR" sz="2000" dirty="0" smtClean="0"/>
              <a:t> da onun yanındadır. </a:t>
            </a:r>
            <a:r>
              <a:rPr lang="tr-TR" sz="2000" dirty="0" err="1" smtClean="0"/>
              <a:t>Sidre'yi</a:t>
            </a:r>
            <a:r>
              <a:rPr lang="tr-TR" sz="2000" dirty="0" smtClean="0"/>
              <a:t> kaplayan kaplamıştı. Gözü kaymadı ve sınırı aşmadı. </a:t>
            </a:r>
            <a:r>
              <a:rPr lang="tr-TR" sz="2000" b="1" u="sng" dirty="0" err="1" smtClean="0">
                <a:solidFill>
                  <a:srgbClr val="FFFF00"/>
                </a:solidFill>
              </a:rPr>
              <a:t>Andolsun</a:t>
            </a:r>
            <a:r>
              <a:rPr lang="tr-TR" sz="2000" b="1" u="sng" dirty="0" smtClean="0">
                <a:solidFill>
                  <a:srgbClr val="FFFF00"/>
                </a:solidFill>
              </a:rPr>
              <a:t> o, Rabbinin en büyük </a:t>
            </a:r>
            <a:r>
              <a:rPr lang="tr-TR" sz="2000" b="1" u="sng" dirty="0" err="1" smtClean="0">
                <a:solidFill>
                  <a:srgbClr val="FFFF00"/>
                </a:solidFill>
              </a:rPr>
              <a:t>âyetlerinden</a:t>
            </a:r>
            <a:r>
              <a:rPr lang="tr-TR" sz="2000" b="1" u="sng" dirty="0" smtClean="0">
                <a:solidFill>
                  <a:srgbClr val="FFFF00"/>
                </a:solidFill>
              </a:rPr>
              <a:t> bir kısmını gördü</a:t>
            </a:r>
            <a:r>
              <a:rPr lang="tr-TR" sz="2000" b="1" u="sng" dirty="0" smtClean="0"/>
              <a:t>.</a:t>
            </a:r>
            <a:r>
              <a:rPr lang="tr-TR" sz="2000" dirty="0" smtClean="0"/>
              <a:t>” (</a:t>
            </a:r>
            <a:r>
              <a:rPr lang="tr-TR" sz="2000" dirty="0" err="1" smtClean="0"/>
              <a:t>Necm</a:t>
            </a:r>
            <a:r>
              <a:rPr lang="tr-TR" sz="2000" dirty="0" smtClean="0"/>
              <a:t>, 53/8-18)</a:t>
            </a:r>
            <a:endParaRPr lang="tr-TR" sz="2000" dirty="0"/>
          </a:p>
        </p:txBody>
      </p:sp>
    </p:spTree>
    <p:extLst>
      <p:ext uri="{BB962C8B-B14F-4D97-AF65-F5344CB8AC3E}">
        <p14:creationId xmlns:p14="http://schemas.microsoft.com/office/powerpoint/2010/main" val="502810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kurandanayetaciklamalari.files.wordpress.com/2013/10/553833_359992394096516_1485710604_n.jpg?w=700&amp;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2" y="443864"/>
            <a:ext cx="9164791" cy="5145376"/>
          </a:xfrm>
          <a:prstGeom prst="rect">
            <a:avLst/>
          </a:prstGeom>
          <a:noFill/>
          <a:extLst>
            <a:ext uri="{909E8E84-426E-40DD-AFC4-6F175D3DCCD1}">
              <a14:hiddenFill xmlns:a14="http://schemas.microsoft.com/office/drawing/2010/main">
                <a:solidFill>
                  <a:srgbClr val="FFFFFF"/>
                </a:solidFill>
              </a14:hiddenFill>
            </a:ext>
          </a:extLst>
        </p:spPr>
      </p:pic>
      <p:sp>
        <p:nvSpPr>
          <p:cNvPr id="9" name="8 Metin kutusu"/>
          <p:cNvSpPr txBox="1"/>
          <p:nvPr/>
        </p:nvSpPr>
        <p:spPr>
          <a:xfrm>
            <a:off x="0" y="-27384"/>
            <a:ext cx="9144000" cy="1569660"/>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400" dirty="0" smtClean="0"/>
              <a:t>Peygamber Efendimiz </a:t>
            </a:r>
            <a:r>
              <a:rPr lang="tr-TR" sz="2400" dirty="0" err="1" smtClean="0"/>
              <a:t>Kureyş'e</a:t>
            </a:r>
            <a:r>
              <a:rPr lang="tr-TR" sz="2400" dirty="0" smtClean="0"/>
              <a:t> bildirdi: </a:t>
            </a:r>
          </a:p>
          <a:p>
            <a:pPr algn="ctr"/>
            <a:r>
              <a:rPr lang="tr-TR" sz="2400" dirty="0" smtClean="0"/>
              <a:t>"--</a:t>
            </a:r>
            <a:r>
              <a:rPr lang="tr-TR" sz="2400" b="1" u="sng" dirty="0" smtClean="0">
                <a:solidFill>
                  <a:srgbClr val="FFFF00"/>
                </a:solidFill>
              </a:rPr>
              <a:t>Ben bu gece </a:t>
            </a:r>
            <a:r>
              <a:rPr lang="tr-TR" sz="2400" b="1" u="sng" dirty="0" err="1" smtClean="0">
                <a:solidFill>
                  <a:srgbClr val="FFFF00"/>
                </a:solidFill>
              </a:rPr>
              <a:t>Mescid</a:t>
            </a:r>
            <a:r>
              <a:rPr lang="tr-TR" sz="2400" b="1" u="sng" dirty="0" smtClean="0">
                <a:solidFill>
                  <a:srgbClr val="FFFF00"/>
                </a:solidFill>
              </a:rPr>
              <a:t>-i Haram'dan </a:t>
            </a:r>
            <a:r>
              <a:rPr lang="tr-TR" sz="2400" b="1" u="sng" dirty="0" err="1" smtClean="0">
                <a:solidFill>
                  <a:srgbClr val="FFFF00"/>
                </a:solidFill>
              </a:rPr>
              <a:t>Mescid</a:t>
            </a:r>
            <a:r>
              <a:rPr lang="tr-TR" sz="2400" b="1" u="sng" dirty="0" smtClean="0">
                <a:solidFill>
                  <a:srgbClr val="FFFF00"/>
                </a:solidFill>
              </a:rPr>
              <a:t>-i </a:t>
            </a:r>
            <a:r>
              <a:rPr lang="tr-TR" sz="2400" b="1" u="sng" dirty="0" err="1" smtClean="0">
                <a:solidFill>
                  <a:srgbClr val="FFFF00"/>
                </a:solidFill>
              </a:rPr>
              <a:t>Aksà'ya</a:t>
            </a:r>
            <a:r>
              <a:rPr lang="tr-TR" sz="2400" b="1" u="sng" dirty="0" smtClean="0">
                <a:solidFill>
                  <a:srgbClr val="FFFF00"/>
                </a:solidFill>
              </a:rPr>
              <a:t> götürüldüm</a:t>
            </a:r>
            <a:r>
              <a:rPr lang="tr-TR" sz="2400" b="1" u="sng" dirty="0" smtClean="0"/>
              <a:t>.</a:t>
            </a:r>
            <a:r>
              <a:rPr lang="tr-TR" sz="2400" dirty="0" smtClean="0"/>
              <a:t>" dedi. Hayret etmek ve kabul etmemekten kimi el çırpıyor, kimi elini başına koyuyordu. </a:t>
            </a:r>
            <a:r>
              <a:rPr lang="tr-TR" sz="2400" b="1" dirty="0" smtClean="0">
                <a:solidFill>
                  <a:schemeClr val="tx1"/>
                </a:solidFill>
              </a:rPr>
              <a:t>İman etmiş olanlardan bazıları dönüp dinden çıktı</a:t>
            </a:r>
            <a:r>
              <a:rPr lang="tr-TR" sz="2400" dirty="0" smtClean="0">
                <a:solidFill>
                  <a:schemeClr val="tx1"/>
                </a:solidFill>
              </a:rPr>
              <a:t>.</a:t>
            </a:r>
            <a:endParaRPr lang="tr-TR" sz="2400" dirty="0">
              <a:solidFill>
                <a:schemeClr val="tx1"/>
              </a:solidFill>
            </a:endParaRPr>
          </a:p>
        </p:txBody>
      </p:sp>
      <p:sp>
        <p:nvSpPr>
          <p:cNvPr id="10" name="9 Metin kutusu"/>
          <p:cNvSpPr txBox="1"/>
          <p:nvPr/>
        </p:nvSpPr>
        <p:spPr>
          <a:xfrm>
            <a:off x="32" y="4146173"/>
            <a:ext cx="9144000" cy="273921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400" dirty="0" smtClean="0">
                <a:solidFill>
                  <a:schemeClr val="tx1"/>
                </a:solidFill>
              </a:rPr>
              <a:t>Birtakım erkekler </a:t>
            </a:r>
            <a:r>
              <a:rPr lang="tr-TR" sz="2400" dirty="0" err="1" smtClean="0">
                <a:solidFill>
                  <a:schemeClr val="tx1"/>
                </a:solidFill>
              </a:rPr>
              <a:t>Ebû</a:t>
            </a:r>
            <a:r>
              <a:rPr lang="tr-TR" sz="2400" dirty="0" smtClean="0">
                <a:solidFill>
                  <a:schemeClr val="tx1"/>
                </a:solidFill>
              </a:rPr>
              <a:t> Bekir’e koştular. </a:t>
            </a:r>
          </a:p>
          <a:p>
            <a:pPr algn="ctr"/>
            <a:r>
              <a:rPr lang="tr-TR" sz="2400" dirty="0" smtClean="0"/>
              <a:t>Efendimizin </a:t>
            </a:r>
            <a:r>
              <a:rPr lang="tr-TR" sz="2400" dirty="0" err="1" smtClean="0"/>
              <a:t>İsra’ya</a:t>
            </a:r>
            <a:r>
              <a:rPr lang="tr-TR" sz="2400" dirty="0" smtClean="0"/>
              <a:t> dair verdiği haberi ona naklettiler. </a:t>
            </a:r>
            <a:endParaRPr lang="tr-TR" sz="2400" dirty="0" smtClean="0">
              <a:solidFill>
                <a:schemeClr val="tx1"/>
              </a:solidFill>
            </a:endParaRPr>
          </a:p>
          <a:p>
            <a:pPr algn="ctr"/>
            <a:r>
              <a:rPr lang="tr-TR" sz="2400" b="1" dirty="0" smtClean="0"/>
              <a:t>Ebu Bekir</a:t>
            </a:r>
            <a:r>
              <a:rPr lang="tr-TR" sz="2400" dirty="0" smtClean="0"/>
              <a:t>; </a:t>
            </a:r>
            <a:r>
              <a:rPr lang="tr-TR" sz="2400" dirty="0" smtClean="0">
                <a:solidFill>
                  <a:srgbClr val="FF0000"/>
                </a:solidFill>
              </a:rPr>
              <a:t>“</a:t>
            </a:r>
            <a:r>
              <a:rPr lang="tr-TR" sz="2400" b="1" u="sng" dirty="0" smtClean="0">
                <a:solidFill>
                  <a:srgbClr val="FF0000"/>
                </a:solidFill>
              </a:rPr>
              <a:t>Eğer o, bunu söylediyse şüphesiz doğrudur</a:t>
            </a:r>
            <a:r>
              <a:rPr lang="tr-TR" sz="2400" dirty="0" smtClean="0">
                <a:solidFill>
                  <a:srgbClr val="FF0000"/>
                </a:solidFill>
              </a:rPr>
              <a:t>” </a:t>
            </a:r>
            <a:r>
              <a:rPr lang="tr-TR" sz="2400" dirty="0" smtClean="0"/>
              <a:t>dedi. </a:t>
            </a:r>
          </a:p>
          <a:p>
            <a:pPr algn="ctr"/>
            <a:r>
              <a:rPr lang="tr-TR" sz="2400" dirty="0" err="1" smtClean="0"/>
              <a:t>Onlar</a:t>
            </a:r>
            <a:r>
              <a:rPr lang="tr-TR" sz="2800" u="sng" dirty="0" err="1" smtClean="0"/>
              <a:t>:</a:t>
            </a:r>
            <a:r>
              <a:rPr lang="tr-TR" sz="2800" b="1" u="sng" spc="50" dirty="0" err="1"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“Onu</a:t>
            </a:r>
            <a:r>
              <a:rPr lang="tr-TR" sz="2800" b="1" u="sng"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bu konuda da mı tasdik ediyorsun?”</a:t>
            </a:r>
            <a:r>
              <a:rPr lang="tr-TR" sz="2400" b="1" u="sng"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a:t>
            </a:r>
            <a:r>
              <a:rPr lang="tr-TR" sz="2400" b="1" spc="50" dirty="0" smtClean="0">
                <a:ln w="12700" cmpd="sng">
                  <a:solidFill>
                    <a:schemeClr val="accent6">
                      <a:satMod val="120000"/>
                      <a:shade val="80000"/>
                    </a:schemeClr>
                  </a:solidFill>
                  <a:prstDash val="solid"/>
                </a:ln>
                <a:solidFill>
                  <a:schemeClr val="tx1">
                    <a:lumMod val="75000"/>
                    <a:lumOff val="25000"/>
                  </a:schemeClr>
                </a:solidFill>
                <a:effectLst>
                  <a:glow rad="53100">
                    <a:schemeClr val="accent6">
                      <a:satMod val="180000"/>
                      <a:alpha val="30000"/>
                    </a:schemeClr>
                  </a:glow>
                </a:effectLst>
              </a:rPr>
              <a:t>dediler. </a:t>
            </a:r>
          </a:p>
          <a:p>
            <a:pPr algn="ctr"/>
            <a:r>
              <a:rPr lang="tr-TR" sz="2400" b="1" spc="50" dirty="0" smtClean="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rPr>
              <a:t>O’da: </a:t>
            </a:r>
            <a:r>
              <a:rPr lang="tr-TR" sz="2400" b="1" dirty="0" smtClean="0">
                <a:solidFill>
                  <a:srgbClr val="002060"/>
                </a:solidFill>
                <a:effectLst>
                  <a:outerShdw blurRad="38100" dist="38100" dir="2700000" algn="tl">
                    <a:srgbClr val="000000">
                      <a:alpha val="43137"/>
                    </a:srgbClr>
                  </a:outerShdw>
                </a:effectLst>
              </a:rPr>
              <a:t>“Ben onu bundan daha ötesinde tasdik ediyorum, sabah akşam gökten getirdiği haberleri yani peygamberliğini tasdik ediyorum” </a:t>
            </a:r>
            <a:r>
              <a:rPr lang="tr-TR" sz="2400" dirty="0" smtClean="0"/>
              <a:t>dedi. Bunun üzerine kendisine </a:t>
            </a:r>
            <a:r>
              <a:rPr lang="tr-TR" sz="2400" b="1" u="sng" dirty="0" err="1" smtClean="0">
                <a:solidFill>
                  <a:srgbClr val="C00000"/>
                </a:solidFill>
              </a:rPr>
              <a:t>Sıddık</a:t>
            </a:r>
            <a:r>
              <a:rPr lang="tr-TR" sz="2400" dirty="0" smtClean="0">
                <a:solidFill>
                  <a:srgbClr val="C00000"/>
                </a:solidFill>
              </a:rPr>
              <a:t> </a:t>
            </a:r>
            <a:r>
              <a:rPr lang="tr-TR" sz="2400" dirty="0" smtClean="0"/>
              <a:t>unvanı verildi.</a:t>
            </a:r>
            <a:endParaRPr lang="tr-T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0" y="5182160"/>
            <a:ext cx="9144000" cy="1631216"/>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tr-TR" sz="2400" dirty="0" err="1" smtClean="0"/>
              <a:t>Mirac</a:t>
            </a:r>
            <a:r>
              <a:rPr lang="tr-TR" sz="2400" dirty="0" smtClean="0"/>
              <a:t> </a:t>
            </a:r>
            <a:r>
              <a:rPr lang="tr-TR" sz="2400" dirty="0"/>
              <a:t>bir </a:t>
            </a:r>
            <a:r>
              <a:rPr lang="tr-TR" sz="2400" dirty="0" smtClean="0"/>
              <a:t>İmtihandır. </a:t>
            </a:r>
            <a:r>
              <a:rPr lang="tr-TR" sz="2400" dirty="0"/>
              <a:t>Tıpkı Hz. Peygamber`in </a:t>
            </a:r>
            <a:r>
              <a:rPr lang="tr-TR" sz="2400" dirty="0" err="1"/>
              <a:t>Mirac`ının</a:t>
            </a:r>
            <a:r>
              <a:rPr lang="tr-TR" sz="2400" dirty="0"/>
              <a:t> hem kendisi hem de etrafındakiler için bir sınav olduğu gibi. </a:t>
            </a:r>
            <a:endParaRPr lang="tr-TR" sz="2400" dirty="0" smtClean="0"/>
          </a:p>
          <a:p>
            <a:pPr algn="ctr"/>
            <a:r>
              <a:rPr lang="tr-TR"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Mirac</a:t>
            </a:r>
            <a:r>
              <a:rPr lang="tr-T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sınav özelliği sayesinde kazandırır "</a:t>
            </a:r>
            <a:r>
              <a:rPr lang="tr-TR" sz="2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sıddîkları</a:t>
            </a:r>
            <a:r>
              <a:rPr lang="tr-T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endParaRPr lang="tr-T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tr-TR" sz="2400" dirty="0" smtClean="0"/>
              <a:t>Her </a:t>
            </a:r>
            <a:r>
              <a:rPr lang="tr-TR" sz="2400" dirty="0" err="1"/>
              <a:t>mirac</a:t>
            </a:r>
            <a:r>
              <a:rPr lang="tr-TR" sz="2400" dirty="0"/>
              <a:t> bir `insan </a:t>
            </a:r>
            <a:r>
              <a:rPr lang="tr-TR" sz="2400" dirty="0" err="1"/>
              <a:t>eleği`dir</a:t>
            </a:r>
            <a:r>
              <a:rPr lang="tr-TR" sz="2400" dirty="0"/>
              <a:t>; </a:t>
            </a:r>
            <a:r>
              <a:rPr lang="tr-TR" sz="2400" dirty="0" err="1"/>
              <a:t>sadıkı</a:t>
            </a:r>
            <a:r>
              <a:rPr lang="tr-TR" sz="2400" dirty="0"/>
              <a:t> </a:t>
            </a:r>
            <a:r>
              <a:rPr lang="tr-TR" sz="2400" dirty="0" err="1"/>
              <a:t>kâzipten</a:t>
            </a:r>
            <a:r>
              <a:rPr lang="tr-TR" sz="2400" dirty="0"/>
              <a:t>, dostu düşmandan ayırır</a:t>
            </a:r>
            <a:r>
              <a:rPr lang="tr-TR" sz="2400" dirty="0" smtClean="0"/>
              <a:t>.</a:t>
            </a:r>
            <a:endParaRPr lang="tr-TR" sz="2400" dirty="0">
              <a:solidFill>
                <a:schemeClr val="tx1"/>
              </a:solidFill>
            </a:endParaRPr>
          </a:p>
        </p:txBody>
      </p:sp>
      <p:pic>
        <p:nvPicPr>
          <p:cNvPr id="5" name="Picture 2" descr="http://www.ehlibeytalimleri.com/resimler/icerikler/2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80512"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175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dris\Desktop\miraç resimler\fft16_mf2541739.Jpeg"/>
          <p:cNvPicPr>
            <a:picLocks noChangeAspect="1" noChangeArrowheads="1"/>
          </p:cNvPicPr>
          <p:nvPr/>
        </p:nvPicPr>
        <p:blipFill rotWithShape="1">
          <a:blip r:embed="rId2">
            <a:extLst>
              <a:ext uri="{28A0092B-C50C-407E-A947-70E740481C1C}">
                <a14:useLocalDpi xmlns:a14="http://schemas.microsoft.com/office/drawing/2010/main" val="0"/>
              </a:ext>
            </a:extLst>
          </a:blip>
          <a:srcRect t="30656" b="25488"/>
          <a:stretch/>
        </p:blipFill>
        <p:spPr bwMode="auto">
          <a:xfrm>
            <a:off x="36544" y="692697"/>
            <a:ext cx="9143968" cy="3024336"/>
          </a:xfrm>
          <a:prstGeom prst="rect">
            <a:avLst/>
          </a:prstGeom>
          <a:noFill/>
          <a:extLst>
            <a:ext uri="{909E8E84-426E-40DD-AFC4-6F175D3DCCD1}">
              <a14:hiddenFill xmlns:a14="http://schemas.microsoft.com/office/drawing/2010/main">
                <a:solidFill>
                  <a:srgbClr val="FFFFFF"/>
                </a:solidFill>
              </a14:hiddenFill>
            </a:ext>
          </a:extLst>
        </p:spPr>
      </p:pic>
      <p:sp>
        <p:nvSpPr>
          <p:cNvPr id="9" name="8 Metin kutusu"/>
          <p:cNvSpPr txBox="1"/>
          <p:nvPr/>
        </p:nvSpPr>
        <p:spPr>
          <a:xfrm>
            <a:off x="0" y="-27384"/>
            <a:ext cx="9144000" cy="830997"/>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400" dirty="0" smtClean="0"/>
              <a:t>Dediler ki: "--</a:t>
            </a:r>
            <a:r>
              <a:rPr lang="tr-TR" sz="2400" b="1" dirty="0" smtClean="0">
                <a:solidFill>
                  <a:srgbClr val="FFFF00"/>
                </a:solidFill>
              </a:rPr>
              <a:t>Söyle bakalım Kudüs nasıl</a:t>
            </a:r>
            <a:r>
              <a:rPr lang="tr-TR" sz="2400" b="1" dirty="0" smtClean="0"/>
              <a:t>?.. </a:t>
            </a:r>
            <a:r>
              <a:rPr lang="tr-TR" sz="2400" b="1" dirty="0" smtClean="0">
                <a:solidFill>
                  <a:schemeClr val="tx1"/>
                </a:solidFill>
              </a:rPr>
              <a:t>Kaç tane kapısı var</a:t>
            </a:r>
            <a:r>
              <a:rPr lang="tr-TR" sz="2400" b="1" dirty="0" smtClean="0"/>
              <a:t>, </a:t>
            </a:r>
            <a:r>
              <a:rPr lang="tr-TR" sz="2400" b="1" dirty="0" smtClean="0">
                <a:solidFill>
                  <a:srgbClr val="92D050"/>
                </a:solidFill>
              </a:rPr>
              <a:t>kaç tane penceresi var?</a:t>
            </a:r>
            <a:r>
              <a:rPr lang="tr-TR" sz="2400" b="1" dirty="0" smtClean="0"/>
              <a:t>.. Pencerelerinin üstünde ne var, altında ne var</a:t>
            </a:r>
            <a:r>
              <a:rPr lang="tr-TR" sz="2400" dirty="0" smtClean="0"/>
              <a:t>?.."</a:t>
            </a:r>
            <a:endParaRPr lang="tr-TR" sz="2400" dirty="0"/>
          </a:p>
        </p:txBody>
      </p:sp>
      <p:sp>
        <p:nvSpPr>
          <p:cNvPr id="10" name="9 Metin kutusu"/>
          <p:cNvSpPr txBox="1"/>
          <p:nvPr/>
        </p:nvSpPr>
        <p:spPr>
          <a:xfrm>
            <a:off x="-32" y="3717032"/>
            <a:ext cx="9144000" cy="312393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r>
              <a:rPr lang="ar-SA" sz="3600" dirty="0" smtClean="0">
                <a:solidFill>
                  <a:schemeClr val="tx1"/>
                </a:solidFill>
                <a:latin typeface="HASENAT" panose="01000600020000020003" pitchFamily="2" charset="-78"/>
                <a:cs typeface="HASENAT" panose="01000600020000020003" pitchFamily="2" charset="-78"/>
              </a:rPr>
              <a:t>لَمَّا كَذَّبَتْنِى قُرَيْشٌ قُمْتُ في الْحِجْرِ فَجَلَّى اللّهُ لِى بَيْتَ الْمَقْدِسِ فَطَفِقْتُ أُخْبِرُهُمْ عَنْ آيَاتِهِ وَأنَا أنْظُرُ إلَيْهِ.</a:t>
            </a:r>
            <a:endParaRPr lang="tr-TR" sz="3600" dirty="0" smtClean="0">
              <a:solidFill>
                <a:schemeClr val="tx1"/>
              </a:solidFill>
              <a:latin typeface="HASENAT" panose="01000600020000020003" pitchFamily="2" charset="-78"/>
              <a:cs typeface="HASENAT" panose="01000600020000020003" pitchFamily="2" charset="-78"/>
            </a:endParaRPr>
          </a:p>
          <a:p>
            <a:pPr algn="ctr"/>
            <a:r>
              <a:rPr lang="tr-TR" dirty="0" smtClean="0"/>
              <a:t>Hz. Cabir (</a:t>
            </a:r>
            <a:r>
              <a:rPr lang="tr-TR" dirty="0" err="1" smtClean="0"/>
              <a:t>radıyallahu</a:t>
            </a:r>
            <a:r>
              <a:rPr lang="tr-TR" dirty="0" smtClean="0"/>
              <a:t> </a:t>
            </a:r>
            <a:r>
              <a:rPr lang="tr-TR" dirty="0" err="1" smtClean="0"/>
              <a:t>anh</a:t>
            </a:r>
            <a:r>
              <a:rPr lang="tr-TR" dirty="0" smtClean="0"/>
              <a:t>) anlatıyor: "</a:t>
            </a:r>
            <a:r>
              <a:rPr lang="tr-TR" dirty="0" err="1" smtClean="0"/>
              <a:t>Resulullah</a:t>
            </a:r>
            <a:r>
              <a:rPr lang="tr-TR" dirty="0" smtClean="0"/>
              <a:t> (</a:t>
            </a:r>
            <a:r>
              <a:rPr lang="tr-TR" dirty="0" err="1" smtClean="0"/>
              <a:t>aleyhissalâtu</a:t>
            </a:r>
            <a:r>
              <a:rPr lang="tr-TR" dirty="0" smtClean="0"/>
              <a:t> vesselâm) buyurdular ki: </a:t>
            </a:r>
          </a:p>
          <a:p>
            <a:pPr algn="ctr"/>
            <a:r>
              <a:rPr lang="tr-TR" sz="2400" dirty="0" smtClean="0">
                <a:solidFill>
                  <a:srgbClr val="002060"/>
                </a:solidFill>
              </a:rPr>
              <a:t>"</a:t>
            </a:r>
            <a:r>
              <a:rPr lang="tr-TR" sz="2400" b="1" u="sng" dirty="0" err="1" smtClean="0">
                <a:solidFill>
                  <a:srgbClr val="002060"/>
                </a:solidFill>
              </a:rPr>
              <a:t>Kureyş</a:t>
            </a:r>
            <a:r>
              <a:rPr lang="tr-TR" sz="2400" b="1" u="sng" dirty="0" smtClean="0">
                <a:solidFill>
                  <a:srgbClr val="002060"/>
                </a:solidFill>
              </a:rPr>
              <a:t> beni </a:t>
            </a:r>
            <a:r>
              <a:rPr lang="tr-TR" sz="2400" b="1" u="sng" dirty="0" err="1" smtClean="0">
                <a:solidFill>
                  <a:srgbClr val="002060"/>
                </a:solidFill>
              </a:rPr>
              <a:t>tekzib</a:t>
            </a:r>
            <a:r>
              <a:rPr lang="tr-TR" sz="2400" b="1" u="sng" dirty="0" smtClean="0">
                <a:solidFill>
                  <a:srgbClr val="002060"/>
                </a:solidFill>
              </a:rPr>
              <a:t> ettiği vakit, </a:t>
            </a:r>
            <a:r>
              <a:rPr lang="tr-TR" sz="2400" b="1" u="sng" dirty="0" err="1" smtClean="0">
                <a:solidFill>
                  <a:srgbClr val="002060"/>
                </a:solidFill>
              </a:rPr>
              <a:t>Hıcr'da</a:t>
            </a:r>
            <a:r>
              <a:rPr lang="tr-TR" sz="2400" b="1" u="sng" dirty="0" smtClean="0">
                <a:solidFill>
                  <a:srgbClr val="002060"/>
                </a:solidFill>
              </a:rPr>
              <a:t> doğruldum. </a:t>
            </a:r>
          </a:p>
          <a:p>
            <a:pPr algn="ctr"/>
            <a:r>
              <a:rPr lang="tr-TR" sz="2400" b="1" u="sng" dirty="0" smtClean="0">
                <a:solidFill>
                  <a:srgbClr val="002060"/>
                </a:solidFill>
              </a:rPr>
              <a:t>Allah Teala hazretleri  </a:t>
            </a:r>
            <a:r>
              <a:rPr lang="tr-TR" sz="2400" b="1" u="sng" dirty="0" err="1" smtClean="0">
                <a:solidFill>
                  <a:srgbClr val="002060"/>
                </a:solidFill>
              </a:rPr>
              <a:t>Beytu'l-Makdis'i</a:t>
            </a:r>
            <a:r>
              <a:rPr lang="tr-TR" sz="2400" b="1" u="sng" dirty="0" smtClean="0">
                <a:solidFill>
                  <a:srgbClr val="002060"/>
                </a:solidFill>
              </a:rPr>
              <a:t> bana tecelli ettirdi. </a:t>
            </a:r>
          </a:p>
          <a:p>
            <a:pPr algn="ctr"/>
            <a:r>
              <a:rPr lang="tr-TR" sz="2400" b="1" u="sng" dirty="0" smtClean="0">
                <a:solidFill>
                  <a:schemeClr val="tx1"/>
                </a:solidFill>
              </a:rPr>
              <a:t>Ben onlara onun alâmetlerini birer birer haber vermeye başladım. </a:t>
            </a:r>
          </a:p>
          <a:p>
            <a:pPr algn="ctr"/>
            <a:r>
              <a:rPr lang="tr-TR" sz="2400" b="1" u="sng" dirty="0" smtClean="0">
                <a:solidFill>
                  <a:srgbClr val="FFFF00"/>
                </a:solidFill>
              </a:rPr>
              <a:t>Ben </a:t>
            </a:r>
            <a:r>
              <a:rPr lang="tr-TR" sz="2400" b="1" u="sng" dirty="0" err="1" smtClean="0">
                <a:solidFill>
                  <a:srgbClr val="FFFF00"/>
                </a:solidFill>
              </a:rPr>
              <a:t>Beytu'l-Makdis'e</a:t>
            </a:r>
            <a:r>
              <a:rPr lang="tr-TR" sz="2400" b="1" u="sng" dirty="0" smtClean="0">
                <a:solidFill>
                  <a:srgbClr val="FFFF00"/>
                </a:solidFill>
              </a:rPr>
              <a:t>  bakıyor hem de haber veriyordum.</a:t>
            </a:r>
            <a:r>
              <a:rPr lang="tr-TR" sz="2400" dirty="0" smtClean="0">
                <a:solidFill>
                  <a:srgbClr val="FFFF00"/>
                </a:solidFill>
              </a:rPr>
              <a:t>"</a:t>
            </a:r>
            <a:r>
              <a:rPr lang="tr-TR" sz="2400" dirty="0" smtClean="0"/>
              <a:t> </a:t>
            </a:r>
          </a:p>
          <a:p>
            <a:pPr algn="ctr"/>
            <a:r>
              <a:rPr lang="tr-TR" sz="1100" dirty="0" smtClean="0"/>
              <a:t>[</a:t>
            </a:r>
            <a:r>
              <a:rPr lang="tr-TR" sz="1100" dirty="0" err="1" smtClean="0"/>
              <a:t>Buharî</a:t>
            </a:r>
            <a:r>
              <a:rPr lang="tr-TR" sz="1100" dirty="0" smtClean="0"/>
              <a:t>,   Tefsir, </a:t>
            </a:r>
            <a:r>
              <a:rPr lang="tr-TR" sz="1100" dirty="0" err="1" smtClean="0"/>
              <a:t>İsra</a:t>
            </a:r>
            <a:r>
              <a:rPr lang="tr-TR" sz="1100" dirty="0" smtClean="0"/>
              <a:t> 3; (V / 224)   Müslim, İman 276, (I/156)</a:t>
            </a:r>
            <a:endParaRPr lang="tr-TR" sz="1100" dirty="0"/>
          </a:p>
        </p:txBody>
      </p:sp>
      <p:pic>
        <p:nvPicPr>
          <p:cNvPr id="1026" name="Picture 2" descr="hicr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3704"/>
          <a:stretch/>
        </p:blipFill>
        <p:spPr bwMode="auto">
          <a:xfrm>
            <a:off x="-396552" y="815693"/>
            <a:ext cx="4211286" cy="29134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dris\Desktop\miraç resimler\xl005.jpg"/>
          <p:cNvPicPr>
            <a:picLocks noChangeAspect="1" noChangeArrowheads="1"/>
          </p:cNvPicPr>
          <p:nvPr/>
        </p:nvPicPr>
        <p:blipFill rotWithShape="1">
          <a:blip r:embed="rId2">
            <a:extLst>
              <a:ext uri="{28A0092B-C50C-407E-A947-70E740481C1C}">
                <a14:useLocalDpi xmlns:a14="http://schemas.microsoft.com/office/drawing/2010/main" val="0"/>
              </a:ext>
            </a:extLst>
          </a:blip>
          <a:srcRect t="6928" b="6357"/>
          <a:stretch/>
        </p:blipFill>
        <p:spPr bwMode="auto">
          <a:xfrm>
            <a:off x="18174" y="-27384"/>
            <a:ext cx="9125794" cy="5722884"/>
          </a:xfrm>
          <a:prstGeom prst="rect">
            <a:avLst/>
          </a:prstGeom>
          <a:noFill/>
          <a:extLst>
            <a:ext uri="{909E8E84-426E-40DD-AFC4-6F175D3DCCD1}">
              <a14:hiddenFill xmlns:a14="http://schemas.microsoft.com/office/drawing/2010/main">
                <a:solidFill>
                  <a:srgbClr val="FFFFFF"/>
                </a:solidFill>
              </a14:hiddenFill>
            </a:ext>
          </a:extLst>
        </p:spPr>
      </p:pic>
      <p:sp>
        <p:nvSpPr>
          <p:cNvPr id="10" name="9 Metin kutusu"/>
          <p:cNvSpPr txBox="1"/>
          <p:nvPr/>
        </p:nvSpPr>
        <p:spPr>
          <a:xfrm>
            <a:off x="-32" y="4869160"/>
            <a:ext cx="9144000" cy="1938992"/>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400" dirty="0"/>
              <a:t>Bunun üzerine müşrikler</a:t>
            </a:r>
            <a:r>
              <a:rPr lang="tr-TR" sz="2400" dirty="0" smtClean="0"/>
              <a:t>: </a:t>
            </a:r>
          </a:p>
          <a:p>
            <a:pPr algn="ctr"/>
            <a:r>
              <a:rPr lang="tr-TR" sz="4000" b="1" u="sng" dirty="0" smtClean="0">
                <a:solidFill>
                  <a:schemeClr val="tx1"/>
                </a:solidFill>
              </a:rPr>
              <a:t>“</a:t>
            </a:r>
            <a:r>
              <a:rPr lang="tr-TR" sz="4000" b="1" u="sng" dirty="0">
                <a:solidFill>
                  <a:schemeClr val="tx1"/>
                </a:solidFill>
              </a:rPr>
              <a:t>Vallahi </a:t>
            </a:r>
            <a:r>
              <a:rPr lang="tr-TR" sz="4000" b="1" u="sng" dirty="0" smtClean="0">
                <a:solidFill>
                  <a:schemeClr val="tx1"/>
                </a:solidFill>
              </a:rPr>
              <a:t>dosdoğru </a:t>
            </a:r>
            <a:r>
              <a:rPr lang="tr-TR" sz="4000" b="1" u="sng" dirty="0">
                <a:solidFill>
                  <a:schemeClr val="tx1"/>
                </a:solidFill>
              </a:rPr>
              <a:t>tarif ettin.” </a:t>
            </a:r>
            <a:endParaRPr lang="tr-TR" sz="4000" b="1" u="sng" dirty="0" smtClean="0">
              <a:solidFill>
                <a:schemeClr val="tx1"/>
              </a:solidFill>
            </a:endParaRPr>
          </a:p>
          <a:p>
            <a:pPr algn="ctr"/>
            <a:r>
              <a:rPr lang="tr-TR" sz="4000" dirty="0" smtClean="0"/>
              <a:t>dediler</a:t>
            </a:r>
            <a:r>
              <a:rPr lang="tr-TR" sz="4000" dirty="0"/>
              <a:t>, ama yine de iman etmediler.» </a:t>
            </a:r>
            <a:endParaRPr lang="tr-TR" sz="4000" dirty="0" smtClean="0"/>
          </a:p>
          <a:p>
            <a:pPr algn="ctr"/>
            <a:r>
              <a:rPr lang="tr-TR" sz="1600" dirty="0" smtClean="0"/>
              <a:t>(</a:t>
            </a:r>
            <a:r>
              <a:rPr lang="tr-TR" sz="1600" dirty="0" err="1"/>
              <a:t>Ahmed</a:t>
            </a:r>
            <a:r>
              <a:rPr lang="tr-TR" sz="1600" dirty="0"/>
              <a:t> b. </a:t>
            </a:r>
            <a:r>
              <a:rPr lang="tr-TR" sz="1600" dirty="0" err="1"/>
              <a:t>Hanbel</a:t>
            </a:r>
            <a:r>
              <a:rPr lang="tr-TR" sz="1600" dirty="0"/>
              <a:t>, </a:t>
            </a:r>
            <a:r>
              <a:rPr lang="tr-TR" sz="1600" dirty="0" err="1"/>
              <a:t>Müsned</a:t>
            </a:r>
            <a:r>
              <a:rPr lang="tr-TR" sz="1600" dirty="0"/>
              <a:t>, c. 1, s. 309)</a:t>
            </a:r>
          </a:p>
        </p:txBody>
      </p:sp>
    </p:spTree>
    <p:extLst>
      <p:ext uri="{BB962C8B-B14F-4D97-AF65-F5344CB8AC3E}">
        <p14:creationId xmlns:p14="http://schemas.microsoft.com/office/powerpoint/2010/main" val="465635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7" name="6 Metin kutusu"/>
          <p:cNvSpPr txBox="1"/>
          <p:nvPr/>
        </p:nvSpPr>
        <p:spPr>
          <a:xfrm>
            <a:off x="1043608" y="1988840"/>
            <a:ext cx="6912768" cy="461665"/>
          </a:xfrm>
          <a:prstGeom prst="rect">
            <a:avLst/>
          </a:prstGeom>
          <a:noFill/>
        </p:spPr>
        <p:txBody>
          <a:bodyPr wrap="square" rtlCol="0">
            <a:spAutoFit/>
          </a:bodyPr>
          <a:lstStyle/>
          <a:p>
            <a:r>
              <a:rPr lang="tr-TR" sz="2400" dirty="0" smtClean="0"/>
              <a:t>	</a:t>
            </a:r>
            <a:endParaRPr lang="tr-TR" sz="2400" dirty="0"/>
          </a:p>
        </p:txBody>
      </p:sp>
      <p:sp>
        <p:nvSpPr>
          <p:cNvPr id="2" name="Dikdörtgen 1"/>
          <p:cNvSpPr/>
          <p:nvPr/>
        </p:nvSpPr>
        <p:spPr>
          <a:xfrm>
            <a:off x="107504" y="188640"/>
            <a:ext cx="8064896" cy="640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t>Abdullah b. Abbas (</a:t>
            </a:r>
            <a:r>
              <a:rPr lang="tr-TR" sz="2800" dirty="0" err="1"/>
              <a:t>ra</a:t>
            </a:r>
            <a:r>
              <a:rPr lang="tr-TR" sz="2800" dirty="0"/>
              <a:t>) şöyle demiştir: </a:t>
            </a:r>
            <a:endParaRPr lang="tr-TR" sz="2800" dirty="0" smtClean="0"/>
          </a:p>
          <a:p>
            <a:pPr algn="just"/>
            <a:r>
              <a:rPr lang="tr-T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tr-TR" sz="4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Mi’raç</a:t>
            </a:r>
            <a:r>
              <a:rPr lang="tr-TR"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Peygamber (sav) Efendimizin rüyada gördüğü bir şey değil, mübarek gözleriyle gördüğü bir olaydır.” </a:t>
            </a:r>
            <a:r>
              <a:rPr lang="tr-TR" sz="2800" dirty="0"/>
              <a:t>   </a:t>
            </a:r>
            <a:endParaRPr lang="tr-TR" sz="2800" dirty="0" smtClean="0"/>
          </a:p>
          <a:p>
            <a:pPr algn="just"/>
            <a:r>
              <a:rPr lang="tr-TR" dirty="0" smtClean="0"/>
              <a:t>(Buhari</a:t>
            </a:r>
            <a:r>
              <a:rPr lang="tr-TR" dirty="0"/>
              <a:t>, </a:t>
            </a:r>
            <a:r>
              <a:rPr lang="tr-TR" dirty="0" err="1"/>
              <a:t>Menakibü’l</a:t>
            </a:r>
            <a:r>
              <a:rPr lang="tr-TR" dirty="0"/>
              <a:t> Ensar.42. </a:t>
            </a:r>
            <a:r>
              <a:rPr lang="tr-TR" dirty="0" smtClean="0"/>
              <a:t>Kader.10)</a:t>
            </a:r>
            <a:endParaRPr lang="tr-TR" dirty="0"/>
          </a:p>
        </p:txBody>
      </p:sp>
    </p:spTree>
    <p:extLst>
      <p:ext uri="{BB962C8B-B14F-4D97-AF65-F5344CB8AC3E}">
        <p14:creationId xmlns:p14="http://schemas.microsoft.com/office/powerpoint/2010/main" val="85429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188640"/>
            <a:ext cx="8568952"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u="sng" dirty="0" smtClean="0">
                <a:solidFill>
                  <a:schemeClr val="tx1"/>
                </a:solidFill>
              </a:rPr>
              <a:t>KUDÜS TARİHTEKİ EN ESKİ ŞEHİRLERDENDİR. </a:t>
            </a:r>
          </a:p>
          <a:p>
            <a:pPr marL="571500" indent="-571500" algn="just">
              <a:buFont typeface="Arial" panose="020B0604020202020204" pitchFamily="34" charset="0"/>
              <a:buChar char="•"/>
            </a:pPr>
            <a:r>
              <a:rPr lang="tr-TR" sz="2400" dirty="0" smtClean="0">
                <a:solidFill>
                  <a:schemeClr val="tx1"/>
                </a:solidFill>
              </a:rPr>
              <a:t>Tarihçiler </a:t>
            </a:r>
            <a:r>
              <a:rPr lang="tr-TR" sz="2400" dirty="0">
                <a:solidFill>
                  <a:schemeClr val="tx1"/>
                </a:solidFill>
              </a:rPr>
              <a:t>Kudüs’ün inşa ediliş tarihi için kesin bir şey söylememektedirler. </a:t>
            </a:r>
            <a:endParaRPr lang="tr-TR" sz="2400" dirty="0" smtClean="0">
              <a:solidFill>
                <a:schemeClr val="tx1"/>
              </a:solidFill>
            </a:endParaRPr>
          </a:p>
          <a:p>
            <a:pPr marL="571500" indent="-571500" algn="just">
              <a:buFont typeface="Arial" panose="020B0604020202020204" pitchFamily="34" charset="0"/>
              <a:buChar char="•"/>
            </a:pPr>
            <a:r>
              <a:rPr lang="tr-TR" sz="2400" dirty="0" err="1" smtClean="0">
                <a:solidFill>
                  <a:schemeClr val="tx1"/>
                </a:solidFill>
              </a:rPr>
              <a:t>Mescid</a:t>
            </a:r>
            <a:r>
              <a:rPr lang="tr-TR" sz="2400" dirty="0" smtClean="0">
                <a:solidFill>
                  <a:schemeClr val="tx1"/>
                </a:solidFill>
              </a:rPr>
              <a:t>-i </a:t>
            </a:r>
            <a:r>
              <a:rPr lang="tr-TR" sz="2400" dirty="0" err="1">
                <a:solidFill>
                  <a:schemeClr val="tx1"/>
                </a:solidFill>
              </a:rPr>
              <a:t>Haram’dan</a:t>
            </a:r>
            <a:r>
              <a:rPr lang="tr-TR" sz="2400" dirty="0">
                <a:solidFill>
                  <a:schemeClr val="tx1"/>
                </a:solidFill>
              </a:rPr>
              <a:t> 40 yıl sonra kurulmuştur. </a:t>
            </a:r>
            <a:endParaRPr lang="tr-TR" sz="2400" dirty="0" smtClean="0">
              <a:solidFill>
                <a:schemeClr val="tx1"/>
              </a:solidFill>
            </a:endParaRPr>
          </a:p>
          <a:p>
            <a:pPr marL="571500" indent="-571500" algn="just">
              <a:buFont typeface="Arial" panose="020B0604020202020204" pitchFamily="34" charset="0"/>
              <a:buChar char="•"/>
            </a:pPr>
            <a:r>
              <a:rPr lang="tr-TR" sz="2400" dirty="0" smtClean="0">
                <a:solidFill>
                  <a:schemeClr val="tx1"/>
                </a:solidFill>
              </a:rPr>
              <a:t>M.Ö</a:t>
            </a:r>
            <a:r>
              <a:rPr lang="tr-TR" sz="2400" dirty="0">
                <a:solidFill>
                  <a:schemeClr val="tx1"/>
                </a:solidFill>
              </a:rPr>
              <a:t>. 3000 yıl önce Şehre ilk Arap </a:t>
            </a:r>
            <a:r>
              <a:rPr lang="tr-TR" sz="2400" dirty="0" err="1">
                <a:solidFill>
                  <a:schemeClr val="tx1"/>
                </a:solidFill>
              </a:rPr>
              <a:t>Kenânîler</a:t>
            </a:r>
            <a:r>
              <a:rPr lang="tr-TR" sz="2400" dirty="0">
                <a:solidFill>
                  <a:schemeClr val="tx1"/>
                </a:solidFill>
              </a:rPr>
              <a:t> göç etti. </a:t>
            </a:r>
            <a:endParaRPr lang="tr-TR" sz="2400" dirty="0" smtClean="0">
              <a:solidFill>
                <a:schemeClr val="tx1"/>
              </a:solidFill>
            </a:endParaRPr>
          </a:p>
          <a:p>
            <a:pPr marL="571500" indent="-571500" algn="just">
              <a:buFont typeface="Arial" panose="020B0604020202020204" pitchFamily="34" charset="0"/>
              <a:buChar char="•"/>
            </a:pPr>
            <a:r>
              <a:rPr lang="tr-TR" sz="2400" dirty="0" smtClean="0">
                <a:solidFill>
                  <a:schemeClr val="tx1"/>
                </a:solidFill>
              </a:rPr>
              <a:t>Ürdün </a:t>
            </a:r>
            <a:r>
              <a:rPr lang="tr-TR" sz="2400" dirty="0">
                <a:solidFill>
                  <a:schemeClr val="tx1"/>
                </a:solidFill>
              </a:rPr>
              <a:t>nehrinden Akdeniz’e kadar olan bölgeye yerleştiler. Bu bölgenin adını Kenan yeri koydular. </a:t>
            </a:r>
            <a:endParaRPr lang="tr-TR" sz="2400" dirty="0" smtClean="0">
              <a:solidFill>
                <a:schemeClr val="tx1"/>
              </a:solidFill>
            </a:endParaRPr>
          </a:p>
          <a:p>
            <a:pPr marL="571500" indent="-571500" algn="just">
              <a:buFont typeface="Arial" panose="020B0604020202020204" pitchFamily="34" charset="0"/>
              <a:buChar char="•"/>
            </a:pPr>
            <a:r>
              <a:rPr lang="tr-TR" sz="2400" dirty="0">
                <a:solidFill>
                  <a:schemeClr val="tx1"/>
                </a:solidFill>
              </a:rPr>
              <a:t>Kudüs şehri kuruluşundan itibaren oldukça sağlam surlarla çevriliydi. </a:t>
            </a:r>
            <a:endParaRPr lang="tr-TR" sz="2400" dirty="0" smtClean="0">
              <a:solidFill>
                <a:schemeClr val="tx1"/>
              </a:solidFill>
            </a:endParaRPr>
          </a:p>
          <a:p>
            <a:pPr marL="571500" indent="-571500" algn="just">
              <a:buFont typeface="Arial" panose="020B0604020202020204" pitchFamily="34" charset="0"/>
              <a:buChar char="•"/>
            </a:pPr>
            <a:r>
              <a:rPr lang="tr-TR" sz="2400" dirty="0" smtClean="0">
                <a:solidFill>
                  <a:schemeClr val="tx1"/>
                </a:solidFill>
              </a:rPr>
              <a:t>Surlar </a:t>
            </a:r>
            <a:r>
              <a:rPr lang="tr-TR" sz="2400" dirty="0">
                <a:solidFill>
                  <a:schemeClr val="tx1"/>
                </a:solidFill>
              </a:rPr>
              <a:t>içerisinde sağlam kaleler buluyordu. </a:t>
            </a:r>
            <a:r>
              <a:rPr lang="tr-TR" sz="2400" dirty="0" smtClean="0">
                <a:solidFill>
                  <a:schemeClr val="tx1"/>
                </a:solidFill>
              </a:rPr>
              <a:t>Kudüs'te </a:t>
            </a:r>
            <a:r>
              <a:rPr lang="tr-TR" sz="2400" dirty="0">
                <a:solidFill>
                  <a:schemeClr val="tx1"/>
                </a:solidFill>
              </a:rPr>
              <a:t>ilk surlar M.Ö. 2500'lü yıllarda </a:t>
            </a:r>
            <a:r>
              <a:rPr lang="tr-TR" sz="2400" dirty="0" err="1">
                <a:solidFill>
                  <a:schemeClr val="tx1"/>
                </a:solidFill>
              </a:rPr>
              <a:t>Yebusi</a:t>
            </a:r>
            <a:r>
              <a:rPr lang="tr-TR" sz="2400" dirty="0">
                <a:solidFill>
                  <a:schemeClr val="tx1"/>
                </a:solidFill>
              </a:rPr>
              <a:t> Araplar tarafından yapıldı. </a:t>
            </a:r>
            <a:endParaRPr lang="tr-TR" sz="2400" dirty="0" smtClean="0">
              <a:solidFill>
                <a:schemeClr val="tx1"/>
              </a:solidFill>
            </a:endParaRPr>
          </a:p>
          <a:p>
            <a:pPr marL="571500" indent="-571500" algn="just">
              <a:buFont typeface="Arial" panose="020B0604020202020204" pitchFamily="34" charset="0"/>
              <a:buChar char="•"/>
            </a:pPr>
            <a:r>
              <a:rPr lang="tr-TR" sz="2400" dirty="0" smtClean="0">
                <a:solidFill>
                  <a:schemeClr val="tx1"/>
                </a:solidFill>
              </a:rPr>
              <a:t>Günümüz </a:t>
            </a:r>
            <a:r>
              <a:rPr lang="tr-TR" sz="2400" dirty="0">
                <a:solidFill>
                  <a:schemeClr val="tx1"/>
                </a:solidFill>
              </a:rPr>
              <a:t>surları 1520-1566 yılları arasında hüküm süren Kanuni Sultan Süleyman tarafından yaptırılmıştır. </a:t>
            </a:r>
            <a:endParaRPr lang="tr-TR" sz="2400" dirty="0" smtClean="0">
              <a:solidFill>
                <a:schemeClr val="tx1"/>
              </a:solidFill>
            </a:endParaRPr>
          </a:p>
          <a:p>
            <a:pPr marL="571500" indent="-571500" algn="just">
              <a:buFont typeface="Arial" panose="020B0604020202020204" pitchFamily="34" charset="0"/>
              <a:buChar char="•"/>
            </a:pPr>
            <a:r>
              <a:rPr lang="tr-TR" sz="2400" dirty="0" smtClean="0">
                <a:solidFill>
                  <a:schemeClr val="tx1"/>
                </a:solidFill>
              </a:rPr>
              <a:t>Surların </a:t>
            </a:r>
            <a:r>
              <a:rPr lang="tr-TR" sz="2400" dirty="0">
                <a:solidFill>
                  <a:schemeClr val="tx1"/>
                </a:solidFill>
              </a:rPr>
              <a:t>çevresi 4032 m. yüksekliği ise 11-12 m. arasındadır. 7'si açık 11 kapısı vardır.</a:t>
            </a:r>
            <a:endParaRPr lang="tr-TR" sz="2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992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7" name="6 Metin kutusu"/>
          <p:cNvSpPr txBox="1"/>
          <p:nvPr/>
        </p:nvSpPr>
        <p:spPr>
          <a:xfrm>
            <a:off x="1043608" y="1988840"/>
            <a:ext cx="6912768" cy="461665"/>
          </a:xfrm>
          <a:prstGeom prst="rect">
            <a:avLst/>
          </a:prstGeom>
          <a:noFill/>
        </p:spPr>
        <p:txBody>
          <a:bodyPr wrap="square" rtlCol="0">
            <a:spAutoFit/>
          </a:bodyPr>
          <a:lstStyle/>
          <a:p>
            <a:r>
              <a:rPr lang="tr-TR" sz="2400" dirty="0" smtClean="0"/>
              <a:t>	</a:t>
            </a:r>
            <a:endParaRPr lang="tr-TR" sz="2400" dirty="0"/>
          </a:p>
        </p:txBody>
      </p:sp>
      <p:sp>
        <p:nvSpPr>
          <p:cNvPr id="10" name="9 Metin kutusu"/>
          <p:cNvSpPr txBox="1"/>
          <p:nvPr/>
        </p:nvSpPr>
        <p:spPr>
          <a:xfrm>
            <a:off x="179512" y="548680"/>
            <a:ext cx="7488832" cy="4616648"/>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tr-TR" sz="3200" b="1" dirty="0">
                <a:solidFill>
                  <a:srgbClr val="FFFF00"/>
                </a:solidFill>
              </a:rPr>
              <a:t>Abdullah b. </a:t>
            </a:r>
            <a:r>
              <a:rPr lang="tr-TR" sz="3200" b="1" dirty="0" err="1">
                <a:solidFill>
                  <a:srgbClr val="FFFF00"/>
                </a:solidFill>
              </a:rPr>
              <a:t>Mesud</a:t>
            </a:r>
            <a:r>
              <a:rPr lang="tr-TR" sz="3200" b="1" dirty="0">
                <a:solidFill>
                  <a:srgbClr val="FFFF00"/>
                </a:solidFill>
              </a:rPr>
              <a:t> (R.A.) anlatıyor:</a:t>
            </a:r>
          </a:p>
          <a:p>
            <a:r>
              <a:rPr lang="tr-TR" sz="2800" b="1" u="sng" dirty="0">
                <a:solidFill>
                  <a:srgbClr val="FFFF00"/>
                </a:solidFill>
                <a:effectLst>
                  <a:outerShdw blurRad="38100" dist="38100" dir="2700000" algn="tl">
                    <a:srgbClr val="000000">
                      <a:alpha val="43137"/>
                    </a:srgbClr>
                  </a:outerShdw>
                </a:effectLst>
              </a:rPr>
              <a:t>“…</a:t>
            </a:r>
            <a:r>
              <a:rPr lang="tr-TR" sz="2800" b="1" u="sng" dirty="0">
                <a:solidFill>
                  <a:srgbClr val="00B0F0"/>
                </a:solidFill>
                <a:effectLst>
                  <a:outerShdw blurRad="38100" dist="38100" dir="2700000" algn="tl">
                    <a:srgbClr val="000000">
                      <a:alpha val="43137"/>
                    </a:srgbClr>
                  </a:outerShdw>
                </a:effectLst>
              </a:rPr>
              <a:t>Miraçta Hz. Peygamber (</a:t>
            </a:r>
            <a:r>
              <a:rPr lang="tr-TR" sz="2800" b="1" u="sng" dirty="0" err="1">
                <a:solidFill>
                  <a:srgbClr val="00B0F0"/>
                </a:solidFill>
                <a:effectLst>
                  <a:outerShdw blurRad="38100" dist="38100" dir="2700000" algn="tl">
                    <a:srgbClr val="000000">
                      <a:alpha val="43137"/>
                    </a:srgbClr>
                  </a:outerShdw>
                </a:effectLst>
              </a:rPr>
              <a:t>a.s.m</a:t>
            </a:r>
            <a:r>
              <a:rPr lang="tr-TR" sz="2800" b="1" u="sng" dirty="0">
                <a:solidFill>
                  <a:srgbClr val="00B0F0"/>
                </a:solidFill>
                <a:effectLst>
                  <a:outerShdw blurRad="38100" dist="38100" dir="2700000" algn="tl">
                    <a:srgbClr val="000000">
                      <a:alpha val="43137"/>
                    </a:srgbClr>
                  </a:outerShdw>
                </a:effectLst>
              </a:rPr>
              <a:t>)’e şu üç şey verildi:  </a:t>
            </a:r>
            <a:endParaRPr lang="tr-TR" sz="2800" b="1" u="sng" dirty="0" smtClean="0">
              <a:solidFill>
                <a:srgbClr val="00B0F0"/>
              </a:solidFill>
              <a:effectLst>
                <a:outerShdw blurRad="38100" dist="38100" dir="2700000" algn="tl">
                  <a:srgbClr val="000000">
                    <a:alpha val="43137"/>
                  </a:srgbClr>
                </a:outerShdw>
              </a:effectLst>
            </a:endParaRPr>
          </a:p>
          <a:p>
            <a:pPr marL="514350" indent="-514350">
              <a:buFont typeface="+mj-lt"/>
              <a:buAutoNum type="arabicPeriod"/>
            </a:pPr>
            <a:r>
              <a:rPr lang="tr-TR" sz="3200" b="1" dirty="0" smtClean="0">
                <a:solidFill>
                  <a:schemeClr val="accent6">
                    <a:lumMod val="60000"/>
                    <a:lumOff val="40000"/>
                  </a:schemeClr>
                </a:solidFill>
              </a:rPr>
              <a:t>Beş </a:t>
            </a:r>
            <a:r>
              <a:rPr lang="tr-TR" sz="3200" b="1" dirty="0">
                <a:solidFill>
                  <a:schemeClr val="accent6">
                    <a:lumMod val="60000"/>
                    <a:lumOff val="40000"/>
                  </a:schemeClr>
                </a:solidFill>
              </a:rPr>
              <a:t>vakit namaz verildi, </a:t>
            </a:r>
            <a:endParaRPr lang="tr-TR" sz="3200" b="1" dirty="0" smtClean="0">
              <a:solidFill>
                <a:schemeClr val="accent6">
                  <a:lumMod val="60000"/>
                  <a:lumOff val="40000"/>
                </a:schemeClr>
              </a:solidFill>
            </a:endParaRPr>
          </a:p>
          <a:p>
            <a:pPr marL="514350" indent="-514350">
              <a:buFont typeface="+mj-lt"/>
              <a:buAutoNum type="arabicPeriod"/>
            </a:pPr>
            <a:r>
              <a:rPr lang="tr-TR" sz="3200" b="1" dirty="0" smtClean="0">
                <a:solidFill>
                  <a:schemeClr val="bg1"/>
                </a:solidFill>
              </a:rPr>
              <a:t>Bakara </a:t>
            </a:r>
            <a:r>
              <a:rPr lang="tr-TR" sz="3200" b="1" dirty="0">
                <a:solidFill>
                  <a:schemeClr val="bg1"/>
                </a:solidFill>
              </a:rPr>
              <a:t>Suresinin son kısmı (</a:t>
            </a:r>
            <a:r>
              <a:rPr lang="tr-TR" sz="3200" b="1" dirty="0" err="1">
                <a:solidFill>
                  <a:schemeClr val="bg1"/>
                </a:solidFill>
              </a:rPr>
              <a:t>Amenerresul</a:t>
            </a:r>
            <a:r>
              <a:rPr lang="tr-TR" sz="3200" b="1" dirty="0">
                <a:solidFill>
                  <a:schemeClr val="bg1"/>
                </a:solidFill>
              </a:rPr>
              <a:t>) verildi </a:t>
            </a:r>
            <a:endParaRPr lang="tr-TR" sz="3200" b="1" dirty="0" smtClean="0">
              <a:solidFill>
                <a:schemeClr val="bg1"/>
              </a:solidFill>
            </a:endParaRPr>
          </a:p>
          <a:p>
            <a:pPr marL="514350" indent="-514350">
              <a:buFont typeface="+mj-lt"/>
              <a:buAutoNum type="arabicPeriod"/>
            </a:pPr>
            <a:r>
              <a:rPr lang="tr-TR"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ve </a:t>
            </a:r>
            <a:r>
              <a:rPr lang="tr-TR"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bu ümmetten Allah’a şirk koşmadan ölen kimsenin günahlarının bağışlanacağı hususu (söz verildi).</a:t>
            </a:r>
            <a:r>
              <a:rPr lang="tr-TR" sz="3200" b="1" dirty="0">
                <a:solidFill>
                  <a:srgbClr val="FFFF00"/>
                </a:solidFill>
              </a:rPr>
              <a:t>” </a:t>
            </a:r>
            <a:endParaRPr lang="tr-TR" sz="3200" b="1" dirty="0" smtClean="0">
              <a:solidFill>
                <a:srgbClr val="FFFF00"/>
              </a:solidFill>
            </a:endParaRPr>
          </a:p>
          <a:p>
            <a:pPr algn="ctr"/>
            <a:r>
              <a:rPr lang="tr-TR" sz="1400" b="1" dirty="0" smtClean="0">
                <a:solidFill>
                  <a:schemeClr val="tx1"/>
                </a:solidFill>
              </a:rPr>
              <a:t>(</a:t>
            </a:r>
            <a:r>
              <a:rPr lang="tr-TR" sz="1400" b="1" dirty="0">
                <a:solidFill>
                  <a:schemeClr val="tx1"/>
                </a:solidFill>
              </a:rPr>
              <a:t>Müslim, İman, 279).</a:t>
            </a:r>
          </a:p>
        </p:txBody>
      </p:sp>
    </p:spTree>
    <p:extLst>
      <p:ext uri="{BB962C8B-B14F-4D97-AF65-F5344CB8AC3E}">
        <p14:creationId xmlns:p14="http://schemas.microsoft.com/office/powerpoint/2010/main" val="42415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6 Metin kutusu"/>
          <p:cNvSpPr txBox="1"/>
          <p:nvPr/>
        </p:nvSpPr>
        <p:spPr>
          <a:xfrm>
            <a:off x="1043608" y="1988840"/>
            <a:ext cx="6912768" cy="461665"/>
          </a:xfrm>
          <a:prstGeom prst="rect">
            <a:avLst/>
          </a:prstGeom>
          <a:noFill/>
        </p:spPr>
        <p:txBody>
          <a:bodyPr wrap="square" rtlCol="0">
            <a:spAutoFit/>
          </a:bodyPr>
          <a:lstStyle/>
          <a:p>
            <a:r>
              <a:rPr lang="tr-TR" sz="2400" dirty="0" smtClean="0"/>
              <a:t>	</a:t>
            </a:r>
            <a:endParaRPr lang="tr-TR" sz="2400" dirty="0"/>
          </a:p>
        </p:txBody>
      </p:sp>
      <p:sp>
        <p:nvSpPr>
          <p:cNvPr id="10" name="9 Metin kutusu"/>
          <p:cNvSpPr txBox="1"/>
          <p:nvPr/>
        </p:nvSpPr>
        <p:spPr>
          <a:xfrm>
            <a:off x="428596" y="1643050"/>
            <a:ext cx="7929618" cy="584775"/>
          </a:xfrm>
          <a:prstGeom prst="rect">
            <a:avLst/>
          </a:prstGeom>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indent="-514350">
              <a:buFont typeface="+mj-lt"/>
              <a:buAutoNum type="arabicPeriod"/>
            </a:pPr>
            <a:r>
              <a:rPr lang="tr-TR" sz="3200" b="1" dirty="0" smtClean="0">
                <a:solidFill>
                  <a:srgbClr val="A50021"/>
                </a:solidFill>
              </a:rPr>
              <a:t>Beş Vakit Namaz Bu gece farz kılındı</a:t>
            </a:r>
            <a:endParaRPr lang="tr-TR" sz="3200" b="1" dirty="0">
              <a:solidFill>
                <a:srgbClr val="C00000"/>
              </a:solidFill>
            </a:endParaRPr>
          </a:p>
        </p:txBody>
      </p:sp>
      <p:sp>
        <p:nvSpPr>
          <p:cNvPr id="11" name="10 Metin kutusu"/>
          <p:cNvSpPr txBox="1"/>
          <p:nvPr/>
        </p:nvSpPr>
        <p:spPr>
          <a:xfrm>
            <a:off x="428596" y="2759107"/>
            <a:ext cx="7929618" cy="584775"/>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indent="-514350"/>
            <a:r>
              <a:rPr lang="tr-TR" sz="3200" b="1" dirty="0" smtClean="0">
                <a:solidFill>
                  <a:srgbClr val="A50021"/>
                </a:solidFill>
              </a:rPr>
              <a:t>2. </a:t>
            </a:r>
            <a:r>
              <a:rPr lang="tr-TR" sz="3200" b="1" dirty="0" smtClean="0">
                <a:solidFill>
                  <a:srgbClr val="3333CC"/>
                </a:solidFill>
              </a:rPr>
              <a:t>Bakara Suresinin son 2 ayeti Nazil oldu</a:t>
            </a:r>
            <a:endParaRPr lang="tr-TR" sz="3200" b="1" dirty="0">
              <a:solidFill>
                <a:srgbClr val="C00000"/>
              </a:solidFill>
            </a:endParaRPr>
          </a:p>
        </p:txBody>
      </p:sp>
      <p:sp>
        <p:nvSpPr>
          <p:cNvPr id="13" name="12 Metin kutusu"/>
          <p:cNvSpPr txBox="1"/>
          <p:nvPr/>
        </p:nvSpPr>
        <p:spPr>
          <a:xfrm>
            <a:off x="428596" y="3766079"/>
            <a:ext cx="7929618" cy="584775"/>
          </a:xfrm>
          <a:prstGeom prst="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indent="-514350"/>
            <a:r>
              <a:rPr lang="tr-TR" sz="3200" b="1" dirty="0" smtClean="0">
                <a:solidFill>
                  <a:srgbClr val="A50021"/>
                </a:solidFill>
              </a:rPr>
              <a:t>3. Şirk Koşmayanların Affedileceği Müjdesi</a:t>
            </a:r>
            <a:endParaRPr lang="tr-TR" sz="3200" b="1" dirty="0">
              <a:solidFill>
                <a:srgbClr val="C00000"/>
              </a:solidFill>
            </a:endParaRPr>
          </a:p>
        </p:txBody>
      </p:sp>
      <p:sp>
        <p:nvSpPr>
          <p:cNvPr id="14" name="13 Metin kutusu"/>
          <p:cNvSpPr txBox="1"/>
          <p:nvPr/>
        </p:nvSpPr>
        <p:spPr>
          <a:xfrm>
            <a:off x="428596" y="4915927"/>
            <a:ext cx="7929618" cy="584775"/>
          </a:xfrm>
          <a:prstGeom prst="rect">
            <a:avLst/>
          </a:prstGeom>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indent="-514350"/>
            <a:r>
              <a:rPr lang="tr-TR" sz="3200" b="1" dirty="0" smtClean="0">
                <a:solidFill>
                  <a:schemeClr val="tx1"/>
                </a:solidFill>
              </a:rPr>
              <a:t>4. </a:t>
            </a:r>
            <a:r>
              <a:rPr lang="tr-TR" sz="3200" b="1" dirty="0" err="1" smtClean="0">
                <a:solidFill>
                  <a:schemeClr val="tx1"/>
                </a:solidFill>
              </a:rPr>
              <a:t>İsra</a:t>
            </a:r>
            <a:r>
              <a:rPr lang="tr-TR" sz="3200" b="1" dirty="0" smtClean="0">
                <a:solidFill>
                  <a:schemeClr val="tx1"/>
                </a:solidFill>
              </a:rPr>
              <a:t> suresi ve içerdiği ahlaki prensipler</a:t>
            </a:r>
            <a:endParaRPr lang="tr-TR" sz="3200" b="1" dirty="0">
              <a:solidFill>
                <a:schemeClr val="tx1"/>
              </a:solidFill>
            </a:endParaRPr>
          </a:p>
        </p:txBody>
      </p:sp>
      <p:sp>
        <p:nvSpPr>
          <p:cNvPr id="16" name="15 Metin kutusu"/>
          <p:cNvSpPr txBox="1"/>
          <p:nvPr/>
        </p:nvSpPr>
        <p:spPr>
          <a:xfrm>
            <a:off x="1643042" y="500042"/>
            <a:ext cx="6072230" cy="523220"/>
          </a:xfrm>
          <a:prstGeom prst="rect">
            <a:avLst/>
          </a:prstGeom>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800" b="1" dirty="0" smtClean="0">
                <a:solidFill>
                  <a:srgbClr val="C00000"/>
                </a:solidFill>
              </a:rPr>
              <a:t>MİRAC’IN SONUÇLARI</a:t>
            </a:r>
            <a:endParaRPr lang="tr-TR" sz="2800" b="1" dirty="0">
              <a:solidFill>
                <a:srgbClr val="C00000"/>
              </a:solidFill>
            </a:endParaRPr>
          </a:p>
        </p:txBody>
      </p:sp>
      <p:sp>
        <p:nvSpPr>
          <p:cNvPr id="9" name="9 Metin kutusu"/>
          <p:cNvSpPr txBox="1"/>
          <p:nvPr/>
        </p:nvSpPr>
        <p:spPr>
          <a:xfrm>
            <a:off x="395536" y="5868561"/>
            <a:ext cx="7929618" cy="584775"/>
          </a:xfrm>
          <a:prstGeom prst="rect">
            <a:avLst/>
          </a:prstGeom>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tr-TR" sz="3200" b="1" dirty="0" smtClean="0">
                <a:solidFill>
                  <a:srgbClr val="A50021"/>
                </a:solidFill>
              </a:rPr>
              <a:t>5. </a:t>
            </a:r>
            <a:r>
              <a:rPr lang="tr-TR" sz="3200" b="1" dirty="0" err="1" smtClean="0">
                <a:solidFill>
                  <a:srgbClr val="A50021"/>
                </a:solidFill>
              </a:rPr>
              <a:t>Tahiyyat</a:t>
            </a:r>
            <a:r>
              <a:rPr lang="tr-TR" sz="3200" b="1" dirty="0" smtClean="0">
                <a:solidFill>
                  <a:srgbClr val="A50021"/>
                </a:solidFill>
              </a:rPr>
              <a:t> Duası </a:t>
            </a:r>
            <a:endParaRPr lang="tr-TR" sz="3200" b="1" dirty="0">
              <a:solidFill>
                <a:srgbClr val="C00000"/>
              </a:solidFill>
            </a:endParaRPr>
          </a:p>
        </p:txBody>
      </p:sp>
    </p:spTree>
    <p:extLst>
      <p:ext uri="{BB962C8B-B14F-4D97-AF65-F5344CB8AC3E}">
        <p14:creationId xmlns:p14="http://schemas.microsoft.com/office/powerpoint/2010/main" val="21565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1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445109"/>
            <a:ext cx="5148064" cy="335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1" y="1505987"/>
            <a:ext cx="614362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etin kutusu"/>
          <p:cNvSpPr txBox="1"/>
          <p:nvPr/>
        </p:nvSpPr>
        <p:spPr>
          <a:xfrm>
            <a:off x="0" y="4795921"/>
            <a:ext cx="9144000" cy="2062103"/>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tr-TR" sz="2800" dirty="0" smtClean="0">
                <a:solidFill>
                  <a:schemeClr val="bg1"/>
                </a:solidFill>
                <a:effectLst>
                  <a:outerShdw blurRad="38100" dist="38100" dir="2700000" algn="tl">
                    <a:srgbClr val="000000">
                      <a:alpha val="43137"/>
                    </a:srgbClr>
                  </a:outerShdw>
                </a:effectLst>
              </a:rPr>
              <a:t>“</a:t>
            </a:r>
            <a:r>
              <a:rPr lang="tr-TR" sz="2800" b="1" dirty="0" smtClean="0">
                <a:solidFill>
                  <a:schemeClr val="bg1"/>
                </a:solidFill>
                <a:effectLst>
                  <a:outerShdw blurRad="38100" dist="38100" dir="2700000" algn="tl">
                    <a:srgbClr val="000000">
                      <a:alpha val="43137"/>
                    </a:srgbClr>
                  </a:outerShdw>
                </a:effectLst>
              </a:rPr>
              <a:t>Geldim Allah’ım emrindeyim, işte huzurundayım, seni unutmadım , hep seninleyim</a:t>
            </a:r>
            <a:r>
              <a:rPr lang="tr-TR" sz="2800" dirty="0" smtClean="0">
                <a:solidFill>
                  <a:schemeClr val="bg1"/>
                </a:solidFill>
                <a:effectLst>
                  <a:outerShdw blurRad="38100" dist="38100" dir="2700000" algn="tl">
                    <a:srgbClr val="000000">
                      <a:alpha val="43137"/>
                    </a:srgbClr>
                  </a:outerShdw>
                </a:effectLst>
              </a:rPr>
              <a:t>”</a:t>
            </a:r>
            <a:r>
              <a:rPr lang="tr-TR" sz="2800" b="1" dirty="0" smtClean="0">
                <a:solidFill>
                  <a:schemeClr val="bg1"/>
                </a:solidFill>
                <a:effectLst>
                  <a:outerShdw blurRad="38100" dist="38100" dir="2700000" algn="tl">
                    <a:srgbClr val="000000">
                      <a:alpha val="43137"/>
                    </a:srgbClr>
                  </a:outerShdw>
                </a:effectLst>
              </a:rPr>
              <a:t> </a:t>
            </a:r>
          </a:p>
          <a:p>
            <a:pPr algn="ctr"/>
            <a:r>
              <a:rPr lang="tr-TR" sz="2400" b="1" dirty="0" smtClean="0">
                <a:solidFill>
                  <a:srgbClr val="FFFF00"/>
                </a:solidFill>
              </a:rPr>
              <a:t>Namaz müminler için bir göz aydınlığıdır. </a:t>
            </a:r>
          </a:p>
          <a:p>
            <a:pPr algn="ctr"/>
            <a:r>
              <a:rPr lang="tr-TR" sz="2400" dirty="0" smtClean="0">
                <a:solidFill>
                  <a:srgbClr val="FFC000"/>
                </a:solidFill>
              </a:rPr>
              <a:t>Müminlerin günahlarını silen, onları koruyan bir ibadettir namaz. </a:t>
            </a:r>
          </a:p>
          <a:p>
            <a:pPr algn="ctr"/>
            <a:r>
              <a:rPr lang="tr-TR" sz="2400" b="1" dirty="0" smtClean="0">
                <a:solidFill>
                  <a:srgbClr val="00B0F0"/>
                </a:solidFill>
              </a:rPr>
              <a:t>Namaz, kulu Allah’a yaklaştıran, müminin miracıdır. </a:t>
            </a:r>
            <a:endParaRPr lang="tr-TR" sz="2400" b="1" dirty="0">
              <a:solidFill>
                <a:srgbClr val="00B0F0"/>
              </a:solidFill>
            </a:endParaRPr>
          </a:p>
        </p:txBody>
      </p:sp>
      <p:sp>
        <p:nvSpPr>
          <p:cNvPr id="8" name="7 Metin kutusu"/>
          <p:cNvSpPr txBox="1"/>
          <p:nvPr/>
        </p:nvSpPr>
        <p:spPr>
          <a:xfrm>
            <a:off x="0" y="-27384"/>
            <a:ext cx="9144000" cy="200054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tr-TR" sz="2800" dirty="0" smtClean="0">
                <a:solidFill>
                  <a:schemeClr val="bg1"/>
                </a:solidFill>
              </a:rPr>
              <a:t>Efendimiz(sav) </a:t>
            </a:r>
            <a:r>
              <a:rPr lang="ar-SA" sz="4000" b="1" dirty="0" smtClean="0">
                <a:solidFill>
                  <a:schemeClr val="bg1"/>
                </a:solidFill>
                <a:latin typeface="HASENAT" panose="01000600020000020003" pitchFamily="2" charset="-78"/>
                <a:cs typeface="HASENAT" panose="01000600020000020003" pitchFamily="2" charset="-78"/>
              </a:rPr>
              <a:t>اَلصَّلَوةُ مِعْراَجُ الْمُؤْمِنِينَ </a:t>
            </a:r>
            <a:r>
              <a:rPr lang="tr-TR" sz="4000" dirty="0" smtClean="0">
                <a:solidFill>
                  <a:schemeClr val="bg1"/>
                </a:solidFill>
                <a:latin typeface="HASENAT" panose="01000600020000020003" pitchFamily="2" charset="-78"/>
                <a:cs typeface="HASENAT" panose="01000600020000020003" pitchFamily="2" charset="-78"/>
              </a:rPr>
              <a:t>   </a:t>
            </a:r>
            <a:endParaRPr lang="tr-TR" sz="2800" dirty="0" smtClean="0">
              <a:solidFill>
                <a:schemeClr val="bg1"/>
              </a:solidFill>
              <a:latin typeface="HASENAT" panose="01000600020000020003" pitchFamily="2" charset="-78"/>
              <a:cs typeface="HASENAT" panose="01000600020000020003" pitchFamily="2" charset="-78"/>
            </a:endParaRPr>
          </a:p>
          <a:p>
            <a:pPr algn="ctr"/>
            <a:r>
              <a:rPr lang="tr-TR" sz="2800" dirty="0" smtClean="0">
                <a:solidFill>
                  <a:srgbClr val="FFFF00"/>
                </a:solidFill>
              </a:rPr>
              <a:t>“</a:t>
            </a:r>
            <a:r>
              <a:rPr lang="tr-TR" sz="2800" b="1" dirty="0" smtClean="0">
                <a:solidFill>
                  <a:srgbClr val="FFFF00"/>
                </a:solidFill>
              </a:rPr>
              <a:t>Namaz Müminin Miracıdır</a:t>
            </a:r>
            <a:r>
              <a:rPr lang="tr-TR" sz="2800" dirty="0" smtClean="0">
                <a:solidFill>
                  <a:srgbClr val="FFFF00"/>
                </a:solidFill>
              </a:rPr>
              <a:t>” </a:t>
            </a:r>
            <a:r>
              <a:rPr lang="tr-TR" sz="2800" dirty="0" smtClean="0">
                <a:solidFill>
                  <a:schemeClr val="bg1"/>
                </a:solidFill>
              </a:rPr>
              <a:t>demiştir. </a:t>
            </a:r>
          </a:p>
          <a:p>
            <a:pPr algn="ctr"/>
            <a:r>
              <a:rPr lang="tr-TR" sz="2800" b="1" dirty="0" smtClean="0">
                <a:solidFill>
                  <a:srgbClr val="FF0000"/>
                </a:solidFill>
              </a:rPr>
              <a:t>5 vakit namazını hakkıyla kılan bir Müslüman</a:t>
            </a:r>
          </a:p>
          <a:p>
            <a:pPr algn="ctr"/>
            <a:r>
              <a:rPr lang="tr-TR" sz="2800" b="1" dirty="0" smtClean="0">
                <a:solidFill>
                  <a:schemeClr val="bg1"/>
                </a:solidFill>
              </a:rPr>
              <a:t>günde 5 defa miracı yaşamaktadır.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urnet.org/wp-content/uploads/2013/09/iman.Esaslarina.inanmanin.Faydal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2" y="-13846"/>
            <a:ext cx="9157122" cy="4442997"/>
          </a:xfrm>
          <a:prstGeom prst="rect">
            <a:avLst/>
          </a:prstGeom>
          <a:noFill/>
          <a:extLst>
            <a:ext uri="{909E8E84-426E-40DD-AFC4-6F175D3DCCD1}">
              <a14:hiddenFill xmlns:a14="http://schemas.microsoft.com/office/drawing/2010/main">
                <a:solidFill>
                  <a:srgbClr val="FFFFFF"/>
                </a:solidFill>
              </a14:hiddenFill>
            </a:ext>
          </a:extLst>
        </p:spPr>
      </p:pic>
      <p:sp>
        <p:nvSpPr>
          <p:cNvPr id="6" name="5 Metin kutusu"/>
          <p:cNvSpPr txBox="1"/>
          <p:nvPr/>
        </p:nvSpPr>
        <p:spPr>
          <a:xfrm>
            <a:off x="-13122" y="3961507"/>
            <a:ext cx="9157122" cy="2923877"/>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ar-AE" sz="3600" dirty="0" smtClean="0">
                <a:solidFill>
                  <a:srgbClr val="FFFF00"/>
                </a:solidFill>
                <a:latin typeface="HASENAT" panose="01000600020000020003" pitchFamily="2" charset="-78"/>
                <a:cs typeface="HASENAT" panose="01000600020000020003" pitchFamily="2" charset="-78"/>
              </a:rPr>
              <a:t>اٰمَنَ الرَّسُولُ بِمَا اُنْزِلَ اِلَيْهِ مِنْ رَبِّه وَالْمُؤْمِنُونَ كُلٌّ اٰمَنَ بِاللّٰهِ وَمَلٰئِكَتِه وَكُتُبِه وَرُسُلِه لَا نُفَرِّقُ بَيْنَ اَحَدٍ مِنْ رُسُلِه </a:t>
            </a:r>
            <a:endParaRPr lang="tr-TR" sz="3600" dirty="0" smtClean="0">
              <a:solidFill>
                <a:srgbClr val="FFFF00"/>
              </a:solidFill>
              <a:latin typeface="HASENAT" panose="01000600020000020003" pitchFamily="2" charset="-78"/>
              <a:cs typeface="HASENAT" panose="01000600020000020003" pitchFamily="2" charset="-78"/>
            </a:endParaRPr>
          </a:p>
          <a:p>
            <a:pPr algn="ctr"/>
            <a:r>
              <a:rPr lang="tr-TR" sz="2800" dirty="0" smtClean="0"/>
              <a:t>Peygamber, Rabbi tarafından kendisine indirilene iman etti, müminler de (iman ettiler). </a:t>
            </a:r>
            <a:r>
              <a:rPr lang="tr-TR" sz="2800" b="1" dirty="0" smtClean="0">
                <a:solidFill>
                  <a:srgbClr val="FFFF00"/>
                </a:solidFill>
              </a:rPr>
              <a:t>Her biri Allah'a, meleklerine, kitaplarına, peygamberlerine iman ettiler. </a:t>
            </a:r>
            <a:r>
              <a:rPr lang="tr-TR" sz="2800" dirty="0" smtClean="0"/>
              <a:t>«Allah'ın peygamberlerinden hiçbiri arasında ayırım yapmayız. </a:t>
            </a:r>
            <a:endParaRPr lang="tr-TR" sz="2800" dirty="0">
              <a:solidFill>
                <a:schemeClr val="tx1"/>
              </a:solidFill>
              <a:latin typeface="HASENAT4" pitchFamily="2" charset="-78"/>
              <a:cs typeface="HASENAT4" pitchFamily="2" charset="-78"/>
            </a:endParaRPr>
          </a:p>
        </p:txBody>
      </p:sp>
      <p:sp>
        <p:nvSpPr>
          <p:cNvPr id="5" name="4 Metin kutusu"/>
          <p:cNvSpPr txBox="1"/>
          <p:nvPr/>
        </p:nvSpPr>
        <p:spPr>
          <a:xfrm>
            <a:off x="1043608" y="25460"/>
            <a:ext cx="6912768" cy="52322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indent="-514350"/>
            <a:r>
              <a:rPr lang="tr-TR" sz="2800" b="1" dirty="0" smtClean="0">
                <a:solidFill>
                  <a:srgbClr val="A50021"/>
                </a:solidFill>
              </a:rPr>
              <a:t>2. </a:t>
            </a:r>
            <a:r>
              <a:rPr lang="tr-TR" sz="2800" b="1" dirty="0" smtClean="0">
                <a:solidFill>
                  <a:srgbClr val="3333CC"/>
                </a:solidFill>
              </a:rPr>
              <a:t>Bakara Suresinin son 2 ayeti Nazil oldu</a:t>
            </a:r>
            <a:endParaRPr lang="tr-TR" sz="2800" b="1"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nurnet.org/wp-content/uploads/2011/04/kitap-okum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798"/>
            <a:ext cx="9144000" cy="5062745"/>
          </a:xfrm>
          <a:prstGeom prst="rect">
            <a:avLst/>
          </a:prstGeom>
          <a:noFill/>
          <a:extLst>
            <a:ext uri="{909E8E84-426E-40DD-AFC4-6F175D3DCCD1}">
              <a14:hiddenFill xmlns:a14="http://schemas.microsoft.com/office/drawing/2010/main">
                <a:solidFill>
                  <a:srgbClr val="FFFFFF"/>
                </a:solidFill>
              </a14:hiddenFill>
            </a:ext>
          </a:extLst>
        </p:spPr>
      </p:pic>
      <p:sp>
        <p:nvSpPr>
          <p:cNvPr id="6" name="5 Metin kutusu"/>
          <p:cNvSpPr txBox="1"/>
          <p:nvPr/>
        </p:nvSpPr>
        <p:spPr>
          <a:xfrm>
            <a:off x="0" y="5007947"/>
            <a:ext cx="9144000" cy="1877437"/>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AE" sz="4400" dirty="0" smtClean="0">
                <a:solidFill>
                  <a:schemeClr val="tx1"/>
                </a:solidFill>
                <a:latin typeface="HASENAT" panose="01000600020000020003" pitchFamily="2" charset="-78"/>
                <a:cs typeface="HASENAT" panose="01000600020000020003" pitchFamily="2" charset="-78"/>
              </a:rPr>
              <a:t>وَقَالُوا سَمِعْنَا وَاَطَعْنَا غُفْرَانَكَ رَبَّنَا وَاِلَيْكَ الْمَصيرُ</a:t>
            </a:r>
            <a:endParaRPr lang="tr-TR" sz="4400" dirty="0" smtClean="0">
              <a:solidFill>
                <a:schemeClr val="tx1"/>
              </a:solidFill>
              <a:latin typeface="HASENAT" panose="01000600020000020003" pitchFamily="2" charset="-78"/>
              <a:cs typeface="HASENAT" panose="01000600020000020003" pitchFamily="2" charset="-78"/>
            </a:endParaRPr>
          </a:p>
          <a:p>
            <a:pPr algn="ctr"/>
            <a:r>
              <a:rPr lang="tr-TR" sz="3600" b="1" dirty="0" smtClean="0">
                <a:solidFill>
                  <a:srgbClr val="FFC000"/>
                </a:solidFill>
              </a:rPr>
              <a:t>İşittik, itaat ettik.</a:t>
            </a:r>
            <a:r>
              <a:rPr lang="tr-TR" sz="3600" b="1" dirty="0" smtClean="0"/>
              <a:t> </a:t>
            </a:r>
            <a:r>
              <a:rPr lang="tr-TR" sz="3600" dirty="0" smtClean="0"/>
              <a:t>Ey Rabbimiz, affına sığındık! Dönüş sanadır» dediler.</a:t>
            </a:r>
            <a:endParaRPr lang="tr-TR" sz="3600" dirty="0">
              <a:solidFill>
                <a:schemeClr val="tx1"/>
              </a:solidFill>
              <a:latin typeface="HASENAT4" pitchFamily="2" charset="-78"/>
              <a:cs typeface="HASENAT4" pitchFamily="2" charset="-78"/>
            </a:endParaRPr>
          </a:p>
        </p:txBody>
      </p:sp>
    </p:spTree>
    <p:extLst>
      <p:ext uri="{BB962C8B-B14F-4D97-AF65-F5344CB8AC3E}">
        <p14:creationId xmlns:p14="http://schemas.microsoft.com/office/powerpoint/2010/main" val="2430945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5122" name="Picture 2" descr="C:\Users\idris\Desktop\miraç resimler\m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74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5 Metin kutusu"/>
          <p:cNvSpPr txBox="1"/>
          <p:nvPr/>
        </p:nvSpPr>
        <p:spPr>
          <a:xfrm>
            <a:off x="0" y="5500389"/>
            <a:ext cx="9144000" cy="1384995"/>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Allah her şahsı, ancak gücünün yettiği ölçüde mükellef kılar. </a:t>
            </a:r>
            <a:r>
              <a:rPr lang="tr-TR" sz="2800" b="1" dirty="0" smtClean="0">
                <a:ln w="6600">
                  <a:solidFill>
                    <a:schemeClr val="accent2"/>
                  </a:solidFill>
                  <a:prstDash val="solid"/>
                </a:ln>
                <a:solidFill>
                  <a:srgbClr val="FFFFFF"/>
                </a:solidFill>
                <a:effectLst>
                  <a:outerShdw dist="38100" dir="2700000" algn="tl" rotWithShape="0">
                    <a:schemeClr val="accent2"/>
                  </a:outerShdw>
                </a:effectLst>
              </a:rPr>
              <a:t>Herkesin kazandığı (hayır) kendine, yapacağı (şer) de kendinedir. </a:t>
            </a:r>
            <a:endParaRPr lang="tr-TR"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6 Metin kutusu"/>
          <p:cNvSpPr txBox="1"/>
          <p:nvPr/>
        </p:nvSpPr>
        <p:spPr>
          <a:xfrm>
            <a:off x="0" y="-27384"/>
            <a:ext cx="9144000" cy="707886"/>
          </a:xfrm>
          <a:prstGeom prst="rect">
            <a:avLst/>
          </a:prstGeom>
          <a:gradFill>
            <a:gsLst>
              <a:gs pos="0">
                <a:schemeClr val="accent1">
                  <a:shade val="51000"/>
                  <a:satMod val="130000"/>
                  <a:alpha val="39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AE" sz="4000" dirty="0" smtClean="0">
                <a:solidFill>
                  <a:schemeClr val="tx1"/>
                </a:solidFill>
                <a:latin typeface="HASENAT" panose="01000600020000020003" pitchFamily="2" charset="-78"/>
                <a:cs typeface="HASENAT" panose="01000600020000020003" pitchFamily="2" charset="-78"/>
              </a:rPr>
              <a:t>لَا يُكَلِّفُ اللّٰهُ نَفْسًا اِلَّا وُسْعَهَا لَهَا مَا كَسَبَتْ وَعَلَيْهَا مَا اكْتَسَبَتْ</a:t>
            </a:r>
            <a:endParaRPr lang="tr-TR" sz="4000" dirty="0">
              <a:solidFill>
                <a:schemeClr val="tx1"/>
              </a:solidFill>
              <a:latin typeface="HASENAT" panose="01000600020000020003" pitchFamily="2" charset="-78"/>
              <a:cs typeface="HASENAT" panose="01000600020000020003"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kurandanayetaciklamalari.files.wordpress.com/2013/10/553833_359992394096516_1485710604_n.jpg?w=700&amp;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7585"/>
            <a:ext cx="9144000" cy="5133703"/>
          </a:xfrm>
          <a:prstGeom prst="rect">
            <a:avLst/>
          </a:prstGeom>
          <a:noFill/>
          <a:extLst>
            <a:ext uri="{909E8E84-426E-40DD-AFC4-6F175D3DCCD1}">
              <a14:hiddenFill xmlns:a14="http://schemas.microsoft.com/office/drawing/2010/main">
                <a:solidFill>
                  <a:srgbClr val="FFFFFF"/>
                </a:solidFill>
              </a14:hiddenFill>
            </a:ext>
          </a:extLst>
        </p:spPr>
      </p:pic>
      <p:sp>
        <p:nvSpPr>
          <p:cNvPr id="6" name="5 Metin kutusu"/>
          <p:cNvSpPr txBox="1"/>
          <p:nvPr/>
        </p:nvSpPr>
        <p:spPr>
          <a:xfrm>
            <a:off x="0" y="5592722"/>
            <a:ext cx="9144000" cy="1292662"/>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tr-TR" sz="2600" dirty="0" smtClean="0"/>
              <a:t>Rabbimiz! Unutursak veya hataya düşersek bizi sorumlu tutma. </a:t>
            </a:r>
          </a:p>
          <a:p>
            <a:pPr algn="ctr"/>
            <a:r>
              <a:rPr lang="tr-TR" sz="2600" dirty="0" smtClean="0">
                <a:solidFill>
                  <a:srgbClr val="FFFF00"/>
                </a:solidFill>
              </a:rPr>
              <a:t>Ey Rabbimiz! </a:t>
            </a:r>
          </a:p>
          <a:p>
            <a:pPr algn="ctr"/>
            <a:r>
              <a:rPr lang="tr-TR" sz="2600" dirty="0" smtClean="0">
                <a:solidFill>
                  <a:srgbClr val="FFFF00"/>
                </a:solidFill>
              </a:rPr>
              <a:t>Bizden öncekilere yüklediğin gibi bize de ağır bir yük yükleme. </a:t>
            </a:r>
          </a:p>
        </p:txBody>
      </p:sp>
      <p:sp>
        <p:nvSpPr>
          <p:cNvPr id="7" name="6 Metin kutusu"/>
          <p:cNvSpPr txBox="1"/>
          <p:nvPr/>
        </p:nvSpPr>
        <p:spPr>
          <a:xfrm>
            <a:off x="0" y="-27384"/>
            <a:ext cx="9144000" cy="1323439"/>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ar-AE" sz="4000" dirty="0" smtClean="0">
                <a:solidFill>
                  <a:schemeClr val="bg1"/>
                </a:solidFill>
                <a:latin typeface="HASENAT" panose="01000600020000020003" pitchFamily="2" charset="-78"/>
                <a:cs typeface="HASENAT" panose="01000600020000020003" pitchFamily="2" charset="-78"/>
              </a:rPr>
              <a:t>رَبَّنَا لَا تُؤٰاخِذْنَا اِنْ نَسينَا اَوْ اَخْطَاْنَا رَبَّنَا وَلَا تَحْمِلْ عَلَيْنَا اِصْرًا كَمَا حَمَلْتَهُ عَلَى الَّذينَ مِنْ قَبْلِنَا رَبَّنَا</a:t>
            </a:r>
            <a:endParaRPr lang="tr-TR" sz="4000" dirty="0">
              <a:solidFill>
                <a:schemeClr val="bg1"/>
              </a:solidFill>
              <a:latin typeface="HASENAT" panose="01000600020000020003" pitchFamily="2" charset="-78"/>
              <a:cs typeface="HASENAT" panose="01000600020000020003" pitchFamily="2" charset="-78"/>
            </a:endParaRPr>
          </a:p>
        </p:txBody>
      </p:sp>
    </p:spTree>
    <p:extLst>
      <p:ext uri="{BB962C8B-B14F-4D97-AF65-F5344CB8AC3E}">
        <p14:creationId xmlns:p14="http://schemas.microsoft.com/office/powerpoint/2010/main" val="948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hatayinstari.net/resimler/2015/11/m%C3%BC%C5%9Frik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3876"/>
            <a:ext cx="9144000" cy="4239300"/>
          </a:xfrm>
          <a:prstGeom prst="rect">
            <a:avLst/>
          </a:prstGeom>
          <a:noFill/>
          <a:extLst>
            <a:ext uri="{909E8E84-426E-40DD-AFC4-6F175D3DCCD1}">
              <a14:hiddenFill xmlns:a14="http://schemas.microsoft.com/office/drawing/2010/main">
                <a:solidFill>
                  <a:srgbClr val="FFFFFF"/>
                </a:solidFill>
              </a14:hiddenFill>
            </a:ext>
          </a:extLst>
        </p:spPr>
      </p:pic>
      <p:sp>
        <p:nvSpPr>
          <p:cNvPr id="6" name="5 Metin kutusu"/>
          <p:cNvSpPr txBox="1"/>
          <p:nvPr/>
        </p:nvSpPr>
        <p:spPr>
          <a:xfrm>
            <a:off x="0" y="4884836"/>
            <a:ext cx="9144000" cy="2000548"/>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Ey Rabbimiz! Bize gücümüzün yetmediği işler de yükleme! </a:t>
            </a:r>
          </a:p>
          <a:p>
            <a:pPr algn="ct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Bizi affet! Bizi bağışla! Bize acı! </a:t>
            </a:r>
          </a:p>
          <a:p>
            <a:pPr algn="ctr"/>
            <a:r>
              <a:rPr lang="tr-T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Sen bizim </a:t>
            </a:r>
            <a:r>
              <a:rPr lang="tr-TR"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mevlâmızsın</a:t>
            </a:r>
            <a:r>
              <a:rPr lang="tr-T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tr-TR" sz="3200" b="1" spc="50" dirty="0" smtClean="0">
                <a:ln w="12700" cmpd="sng">
                  <a:solidFill>
                    <a:schemeClr val="accent6">
                      <a:satMod val="120000"/>
                      <a:shade val="80000"/>
                    </a:schemeClr>
                  </a:solidFill>
                  <a:prstDash val="solid"/>
                </a:ln>
                <a:solidFill>
                  <a:srgbClr val="002060"/>
                </a:solidFill>
                <a:effectLst>
                  <a:glow rad="53100">
                    <a:schemeClr val="accent6">
                      <a:satMod val="180000"/>
                      <a:alpha val="30000"/>
                    </a:schemeClr>
                  </a:glow>
                </a:effectLst>
              </a:rPr>
              <a:t>Kâfirler topluluğuna karşı bize yardım et! </a:t>
            </a:r>
            <a:endParaRPr lang="tr-TR" sz="3200" b="1" spc="50" dirty="0">
              <a:ln w="12700" cmpd="sng">
                <a:solidFill>
                  <a:schemeClr val="accent6">
                    <a:satMod val="120000"/>
                    <a:shade val="80000"/>
                  </a:schemeClr>
                </a:solidFill>
                <a:prstDash val="solid"/>
              </a:ln>
              <a:solidFill>
                <a:srgbClr val="002060"/>
              </a:solidFill>
              <a:effectLst>
                <a:glow rad="53100">
                  <a:schemeClr val="accent6">
                    <a:satMod val="180000"/>
                    <a:alpha val="30000"/>
                  </a:schemeClr>
                </a:glow>
              </a:effectLst>
            </a:endParaRPr>
          </a:p>
        </p:txBody>
      </p:sp>
      <p:sp>
        <p:nvSpPr>
          <p:cNvPr id="7" name="6 Metin kutusu"/>
          <p:cNvSpPr txBox="1"/>
          <p:nvPr/>
        </p:nvSpPr>
        <p:spPr>
          <a:xfrm>
            <a:off x="0" y="-27384"/>
            <a:ext cx="9144000" cy="132343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ar-AE" sz="4000" dirty="0" smtClean="0">
                <a:solidFill>
                  <a:schemeClr val="bg1"/>
                </a:solidFill>
                <a:latin typeface="HASENAT" panose="01000600020000020003" pitchFamily="2" charset="-78"/>
                <a:cs typeface="HASENAT" panose="01000600020000020003" pitchFamily="2" charset="-78"/>
              </a:rPr>
              <a:t>رَبَّنَا وَلَا تُحَمِّلْنَا مَا لَا طَاقَةَ لَنَا بِه وَاعْفُ عَنَّا وَاغْفِرْ لَنَا وَارْحَمْنَا اَنْتَ مَوْلٰینَا فَانْصُرْنَا عَلَى الْقَوْمِ الْكَافِرينَ</a:t>
            </a:r>
            <a:endParaRPr lang="tr-TR" sz="4000" dirty="0">
              <a:solidFill>
                <a:schemeClr val="bg1"/>
              </a:solidFill>
              <a:latin typeface="HASENAT" panose="01000600020000020003" pitchFamily="2" charset="-78"/>
              <a:cs typeface="HASENAT" panose="01000600020000020003" pitchFamily="2" charset="-78"/>
            </a:endParaRPr>
          </a:p>
        </p:txBody>
      </p:sp>
    </p:spTree>
    <p:extLst>
      <p:ext uri="{BB962C8B-B14F-4D97-AF65-F5344CB8AC3E}">
        <p14:creationId xmlns:p14="http://schemas.microsoft.com/office/powerpoint/2010/main" val="16509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www.ehlibeytalimleri.com/resimler/icerikler/2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3503"/>
            <a:ext cx="9144000" cy="4333649"/>
          </a:xfrm>
          <a:prstGeom prst="rect">
            <a:avLst/>
          </a:prstGeom>
          <a:noFill/>
          <a:extLst>
            <a:ext uri="{909E8E84-426E-40DD-AFC4-6F175D3DCCD1}">
              <a14:hiddenFill xmlns:a14="http://schemas.microsoft.com/office/drawing/2010/main">
                <a:solidFill>
                  <a:srgbClr val="FFFFFF"/>
                </a:solidFill>
              </a14:hiddenFill>
            </a:ext>
          </a:extLst>
        </p:spPr>
      </p:pic>
      <p:sp>
        <p:nvSpPr>
          <p:cNvPr id="6" name="5 Metin kutusu"/>
          <p:cNvSpPr txBox="1"/>
          <p:nvPr/>
        </p:nvSpPr>
        <p:spPr>
          <a:xfrm>
            <a:off x="0" y="4484727"/>
            <a:ext cx="9144000" cy="2400657"/>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ar-AE" sz="3200" dirty="0" smtClean="0">
                <a:solidFill>
                  <a:schemeClr val="tx1"/>
                </a:solidFill>
                <a:latin typeface="HASENAT" panose="01000600020000020003" pitchFamily="2" charset="-78"/>
                <a:cs typeface="HASENAT" panose="01000600020000020003" pitchFamily="2" charset="-78"/>
              </a:rPr>
              <a:t>اِنَّ </a:t>
            </a:r>
            <a:r>
              <a:rPr lang="ar-AE" sz="3200" dirty="0">
                <a:solidFill>
                  <a:schemeClr val="tx1"/>
                </a:solidFill>
                <a:latin typeface="HASENAT" panose="01000600020000020003" pitchFamily="2" charset="-78"/>
                <a:cs typeface="HASENAT" panose="01000600020000020003" pitchFamily="2" charset="-78"/>
              </a:rPr>
              <a:t>اللّٰهَ لَا يَغْفِرُ اَنْ يُشْرَكَ بِهٖ وَيَغْفِرُ مَا دُونَ ذٰلِكَ لِمَنْ يَشَاءُ وَمَنْ يُشْرِكْ بِاللّٰهِ فَقَدِ افْتَرٰى اِثْمًا عَظٖيمًا</a:t>
            </a:r>
            <a:r>
              <a:rPr lang="tr-TR" sz="3200" dirty="0" smtClean="0">
                <a:solidFill>
                  <a:schemeClr val="tx1"/>
                </a:solidFill>
                <a:latin typeface="HASENAT" panose="01000600020000020003" pitchFamily="2" charset="-78"/>
                <a:cs typeface="HASENAT" panose="01000600020000020003" pitchFamily="2" charset="-78"/>
              </a:rPr>
              <a:t> </a:t>
            </a:r>
          </a:p>
          <a:p>
            <a:pPr algn="ctr"/>
            <a:r>
              <a:rPr lang="tr-TR" sz="2400" b="1" dirty="0" smtClean="0">
                <a:solidFill>
                  <a:srgbClr val="002060"/>
                </a:solidFill>
              </a:rPr>
              <a:t>"</a:t>
            </a:r>
            <a:r>
              <a:rPr lang="tr-TR" sz="2400" b="1" dirty="0">
                <a:solidFill>
                  <a:srgbClr val="002060"/>
                </a:solidFill>
              </a:rPr>
              <a:t>Şüphesiz Allah kendisine ortak koşulmasını asla bağışlamaz, </a:t>
            </a:r>
            <a:r>
              <a:rPr lang="tr-TR" sz="2400" b="1" dirty="0">
                <a:solidFill>
                  <a:srgbClr val="FF0000"/>
                </a:solidFill>
              </a:rPr>
              <a:t>bunun dışında kalan (günahlar)ı ise dilediği kimseler için bağışlar.</a:t>
            </a:r>
            <a:r>
              <a:rPr lang="tr-TR" sz="2400" b="1" dirty="0">
                <a:solidFill>
                  <a:srgbClr val="002060"/>
                </a:solidFill>
              </a:rPr>
              <a:t> </a:t>
            </a:r>
            <a:r>
              <a:rPr lang="tr-TR" sz="2400" b="1" dirty="0">
                <a:solidFill>
                  <a:srgbClr val="7030A0"/>
                </a:solidFill>
              </a:rPr>
              <a:t>Allah'a şirk koşan kimse, şüphesiz büyük bir günah işleyerek iftira etmiş olur." </a:t>
            </a:r>
            <a:endParaRPr lang="tr-TR" sz="2400" b="1" dirty="0" smtClean="0">
              <a:solidFill>
                <a:srgbClr val="7030A0"/>
              </a:solidFill>
            </a:endParaRPr>
          </a:p>
          <a:p>
            <a:pPr algn="ctr"/>
            <a:r>
              <a:rPr lang="tr-TR" sz="1400" b="1" dirty="0" smtClean="0">
                <a:solidFill>
                  <a:srgbClr val="002060"/>
                </a:solidFill>
              </a:rPr>
              <a:t>(</a:t>
            </a:r>
            <a:r>
              <a:rPr lang="tr-TR" sz="1400" b="1" dirty="0">
                <a:solidFill>
                  <a:srgbClr val="002060"/>
                </a:solidFill>
              </a:rPr>
              <a:t>Nisa, 48)</a:t>
            </a:r>
            <a:endParaRPr lang="tr-TR" sz="2400" b="1" dirty="0">
              <a:solidFill>
                <a:srgbClr val="002060"/>
              </a:solidFill>
            </a:endParaRPr>
          </a:p>
        </p:txBody>
      </p:sp>
      <p:sp>
        <p:nvSpPr>
          <p:cNvPr id="8" name="7 Metin kutusu"/>
          <p:cNvSpPr txBox="1"/>
          <p:nvPr/>
        </p:nvSpPr>
        <p:spPr>
          <a:xfrm>
            <a:off x="0" y="-27384"/>
            <a:ext cx="9144000" cy="1323439"/>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tr-TR" sz="2000" b="1" dirty="0">
                <a:solidFill>
                  <a:schemeClr val="tx1"/>
                </a:solidFill>
              </a:rPr>
              <a:t>İnsan bilerek ya da bilmeyerek günah işleyebilir. İşlenen günahlardan dolayı pişmanlık duymak ve Allah'tan af dilemek, bir daha günah işlememeye azmetmek kaydıyla</a:t>
            </a:r>
            <a:r>
              <a:rPr lang="tr-TR" sz="2000" b="1" dirty="0" smtClean="0">
                <a:solidFill>
                  <a:schemeClr val="tx1"/>
                </a:solidFill>
              </a:rPr>
              <a:t>, Allah </a:t>
            </a:r>
            <a:r>
              <a:rPr lang="tr-TR" sz="2000" b="1" dirty="0">
                <a:solidFill>
                  <a:schemeClr val="tx1"/>
                </a:solidFill>
              </a:rPr>
              <a:t>Teâlâ işlenen günahları affedebilir. Nitekim bu konuda Kur'an-ı Kerim'de şöyle buyurulmaktadır:</a:t>
            </a:r>
          </a:p>
        </p:txBody>
      </p:sp>
      <p:pic>
        <p:nvPicPr>
          <p:cNvPr id="4102" name="Picture 6" descr="http://www.islamforlife.co.uk/Allah_anim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1988840"/>
            <a:ext cx="1400175" cy="1876425"/>
          </a:xfrm>
          <a:prstGeom prst="rect">
            <a:avLst/>
          </a:prstGeom>
          <a:noFill/>
          <a:extLst>
            <a:ext uri="{909E8E84-426E-40DD-AFC4-6F175D3DCCD1}">
              <a14:hiddenFill xmlns:a14="http://schemas.microsoft.com/office/drawing/2010/main">
                <a:solidFill>
                  <a:srgbClr val="FFFFFF"/>
                </a:solidFill>
              </a14:hiddenFill>
            </a:ext>
          </a:extLst>
        </p:spPr>
      </p:pic>
      <p:sp>
        <p:nvSpPr>
          <p:cNvPr id="7" name="7 Metin kutusu"/>
          <p:cNvSpPr txBox="1"/>
          <p:nvPr/>
        </p:nvSpPr>
        <p:spPr>
          <a:xfrm>
            <a:off x="1043608" y="1296055"/>
            <a:ext cx="6912768" cy="523220"/>
          </a:xfrm>
          <a:prstGeom prst="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indent="-514350"/>
            <a:r>
              <a:rPr lang="tr-TR" sz="2800" b="1" dirty="0" smtClean="0">
                <a:solidFill>
                  <a:srgbClr val="A50021"/>
                </a:solidFill>
              </a:rPr>
              <a:t>3. Şirk Koşmayanların Affedileceği Müjdesi</a:t>
            </a:r>
            <a:endParaRPr lang="tr-TR" sz="2800" b="1" dirty="0">
              <a:solidFill>
                <a:srgbClr val="C00000"/>
              </a:solidFill>
            </a:endParaRPr>
          </a:p>
        </p:txBody>
      </p:sp>
    </p:spTree>
    <p:extLst>
      <p:ext uri="{BB962C8B-B14F-4D97-AF65-F5344CB8AC3E}">
        <p14:creationId xmlns:p14="http://schemas.microsoft.com/office/powerpoint/2010/main" val="1157773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3.bp.blogspot.com/-B3ZSIKWUVrg/TyRi-YL9RzI/AAAAAAAAAOk/TYWtBXXoU04/s1600/Praying_surah_Falaq_by_themerboy.jpg"/>
          <p:cNvPicPr>
            <a:picLocks noChangeAspect="1" noChangeArrowheads="1"/>
          </p:cNvPicPr>
          <p:nvPr/>
        </p:nvPicPr>
        <p:blipFill rotWithShape="1">
          <a:blip r:embed="rId2">
            <a:extLst>
              <a:ext uri="{28A0092B-C50C-407E-A947-70E740481C1C}">
                <a14:useLocalDpi xmlns:a14="http://schemas.microsoft.com/office/drawing/2010/main" val="0"/>
              </a:ext>
            </a:extLst>
          </a:blip>
          <a:srcRect t="4354" b="29800"/>
          <a:stretch/>
        </p:blipFill>
        <p:spPr bwMode="auto">
          <a:xfrm>
            <a:off x="32" y="326559"/>
            <a:ext cx="9144000" cy="4939124"/>
          </a:xfrm>
          <a:prstGeom prst="rect">
            <a:avLst/>
          </a:prstGeom>
          <a:noFill/>
          <a:extLst>
            <a:ext uri="{909E8E84-426E-40DD-AFC4-6F175D3DCCD1}">
              <a14:hiddenFill xmlns:a14="http://schemas.microsoft.com/office/drawing/2010/main">
                <a:solidFill>
                  <a:srgbClr val="FFFFFF"/>
                </a:solidFill>
              </a14:hiddenFill>
            </a:ext>
          </a:extLst>
        </p:spPr>
      </p:pic>
      <p:sp>
        <p:nvSpPr>
          <p:cNvPr id="10" name="9 Metin kutusu"/>
          <p:cNvSpPr txBox="1"/>
          <p:nvPr/>
        </p:nvSpPr>
        <p:spPr>
          <a:xfrm>
            <a:off x="32" y="5141510"/>
            <a:ext cx="9144000" cy="1815882"/>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marL="72000" indent="-342900" algn="just"/>
            <a:r>
              <a:rPr lang="tr-TR" sz="2800" b="1" dirty="0" smtClean="0">
                <a:solidFill>
                  <a:schemeClr val="bg1"/>
                </a:solidFill>
                <a:latin typeface="Times New Roman" pitchFamily="18" charset="0"/>
                <a:cs typeface="Times New Roman" pitchFamily="18" charset="0"/>
              </a:rPr>
              <a:t>	</a:t>
            </a:r>
            <a:r>
              <a:rPr lang="tr-TR" sz="2800" b="1" dirty="0" err="1">
                <a:solidFill>
                  <a:schemeClr val="bg1"/>
                </a:solidFill>
                <a:latin typeface="Times New Roman" pitchFamily="18" charset="0"/>
                <a:cs typeface="Times New Roman" pitchFamily="18" charset="0"/>
              </a:rPr>
              <a:t>İ</a:t>
            </a:r>
            <a:r>
              <a:rPr lang="tr-TR" sz="2800" b="1" dirty="0" err="1" smtClean="0">
                <a:solidFill>
                  <a:schemeClr val="bg1"/>
                </a:solidFill>
                <a:latin typeface="Times New Roman" pitchFamily="18" charset="0"/>
                <a:cs typeface="Times New Roman" pitchFamily="18" charset="0"/>
              </a:rPr>
              <a:t>sra</a:t>
            </a:r>
            <a:r>
              <a:rPr lang="tr-TR" sz="2800" b="1" dirty="0" smtClean="0">
                <a:solidFill>
                  <a:schemeClr val="bg1"/>
                </a:solidFill>
                <a:latin typeface="Times New Roman" pitchFamily="18" charset="0"/>
                <a:cs typeface="Times New Roman" pitchFamily="18" charset="0"/>
              </a:rPr>
              <a:t> hadisesinden daha önce inmiş olan </a:t>
            </a:r>
            <a:r>
              <a:rPr lang="tr-TR" sz="2800" b="1" dirty="0" smtClean="0">
                <a:solidFill>
                  <a:schemeClr val="bg1"/>
                </a:solidFill>
              </a:rPr>
              <a:t>"</a:t>
            </a:r>
            <a:r>
              <a:rPr lang="tr-TR" sz="2800" b="1" dirty="0" err="1" smtClean="0">
                <a:solidFill>
                  <a:schemeClr val="bg1"/>
                </a:solidFill>
              </a:rPr>
              <a:t>İsrâ</a:t>
            </a:r>
            <a:r>
              <a:rPr lang="tr-TR" sz="2800" b="1" dirty="0" smtClean="0">
                <a:solidFill>
                  <a:schemeClr val="bg1"/>
                </a:solidFill>
              </a:rPr>
              <a:t>" </a:t>
            </a:r>
            <a:r>
              <a:rPr lang="tr-TR" sz="2800" b="1" dirty="0" err="1" smtClean="0">
                <a:solidFill>
                  <a:schemeClr val="bg1"/>
                </a:solidFill>
              </a:rPr>
              <a:t>Sûresinde</a:t>
            </a:r>
            <a:r>
              <a:rPr lang="tr-TR" sz="2800" b="1" dirty="0">
                <a:solidFill>
                  <a:schemeClr val="bg1"/>
                </a:solidFill>
              </a:rPr>
              <a:t>, Yüce Allah, </a:t>
            </a:r>
            <a:r>
              <a:rPr lang="tr-TR" sz="2800" b="1" dirty="0" smtClean="0">
                <a:solidFill>
                  <a:schemeClr val="bg1"/>
                </a:solidFill>
              </a:rPr>
              <a:t>Hz. Peygamber'in şahsında </a:t>
            </a:r>
            <a:r>
              <a:rPr lang="tr-TR" sz="2800" b="1" dirty="0" smtClean="0">
                <a:solidFill>
                  <a:srgbClr val="FFFF00"/>
                </a:solidFill>
              </a:rPr>
              <a:t>bütün insanlığa ahlâk ve fazilet prensiplerini bildirmiştir. </a:t>
            </a:r>
            <a:r>
              <a:rPr lang="tr-TR" sz="2800" b="1" dirty="0" smtClean="0">
                <a:solidFill>
                  <a:srgbClr val="00B0F0"/>
                </a:solidFill>
              </a:rPr>
              <a:t>Bu esaslar, fert ve toplumun huzuru için son derece önemlidir.</a:t>
            </a:r>
            <a:r>
              <a:rPr lang="tr-TR" sz="2800" dirty="0" smtClean="0">
                <a:solidFill>
                  <a:srgbClr val="00B0F0"/>
                </a:solidFill>
              </a:rPr>
              <a:t> </a:t>
            </a:r>
            <a:endParaRPr lang="ar-SA" sz="2800" dirty="0" smtClean="0">
              <a:solidFill>
                <a:srgbClr val="00B0F0"/>
              </a:solidFill>
            </a:endParaRPr>
          </a:p>
        </p:txBody>
      </p:sp>
      <p:sp>
        <p:nvSpPr>
          <p:cNvPr id="6" name="5 Metin kutusu"/>
          <p:cNvSpPr txBox="1"/>
          <p:nvPr/>
        </p:nvSpPr>
        <p:spPr>
          <a:xfrm>
            <a:off x="-36512" y="-27384"/>
            <a:ext cx="9180512" cy="707886"/>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marL="514350" indent="-514350" algn="ctr"/>
            <a:r>
              <a:rPr lang="tr-TR" sz="4000" b="1" dirty="0" err="1" smtClean="0">
                <a:solidFill>
                  <a:schemeClr val="bg1"/>
                </a:solidFill>
              </a:rPr>
              <a:t>İsra</a:t>
            </a:r>
            <a:r>
              <a:rPr lang="tr-TR" sz="4000" b="1" dirty="0" smtClean="0">
                <a:solidFill>
                  <a:schemeClr val="bg1"/>
                </a:solidFill>
              </a:rPr>
              <a:t> Suresi Ve İçerdiği Ahlaki Prensipler</a:t>
            </a:r>
            <a:endParaRPr lang="tr-TR" sz="4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568952"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err="1">
                <a:solidFill>
                  <a:schemeClr val="tx1"/>
                </a:solidFill>
                <a:latin typeface="Times New Roman" panose="02020603050405020304" pitchFamily="18" charset="0"/>
                <a:cs typeface="Times New Roman" panose="02020603050405020304" pitchFamily="18" charset="0"/>
              </a:rPr>
              <a:t>Mescid</a:t>
            </a:r>
            <a:r>
              <a:rPr lang="tr-TR" sz="2400" dirty="0">
                <a:solidFill>
                  <a:schemeClr val="tx1"/>
                </a:solidFill>
                <a:latin typeface="Times New Roman" panose="02020603050405020304" pitchFamily="18" charset="0"/>
                <a:cs typeface="Times New Roman" panose="02020603050405020304" pitchFamily="18" charset="0"/>
              </a:rPr>
              <a:t>-i </a:t>
            </a:r>
            <a:r>
              <a:rPr lang="tr-TR" sz="2400" dirty="0" err="1" smtClean="0">
                <a:solidFill>
                  <a:schemeClr val="tx1"/>
                </a:solidFill>
                <a:latin typeface="Times New Roman" panose="02020603050405020304" pitchFamily="18" charset="0"/>
                <a:cs typeface="Times New Roman" panose="02020603050405020304" pitchFamily="18" charset="0"/>
              </a:rPr>
              <a:t>Aksâ</a:t>
            </a:r>
            <a:r>
              <a:rPr lang="tr-TR" sz="2400" dirty="0" smtClean="0">
                <a:solidFill>
                  <a:schemeClr val="tx1"/>
                </a:solidFill>
                <a:latin typeface="Times New Roman" panose="02020603050405020304" pitchFamily="18" charset="0"/>
                <a:cs typeface="Times New Roman" panose="02020603050405020304" pitchFamily="18" charset="0"/>
              </a:rPr>
              <a:t>: </a:t>
            </a:r>
          </a:p>
          <a:p>
            <a:pPr algn="just"/>
            <a:r>
              <a:rPr lang="tr-TR" sz="2400" dirty="0" smtClean="0">
                <a:solidFill>
                  <a:schemeClr val="tx1"/>
                </a:solidFill>
                <a:latin typeface="Times New Roman" panose="02020603050405020304" pitchFamily="18" charset="0"/>
                <a:cs typeface="Times New Roman" panose="02020603050405020304" pitchFamily="18" charset="0"/>
              </a:rPr>
              <a:t>Bugün orası Yahudiler İçin en önemli mekandır.</a:t>
            </a:r>
          </a:p>
          <a:p>
            <a:pPr algn="just"/>
            <a:r>
              <a:rPr lang="tr-TR" sz="2400" dirty="0" smtClean="0">
                <a:solidFill>
                  <a:schemeClr val="tx1"/>
                </a:solidFill>
                <a:latin typeface="Times New Roman" panose="02020603050405020304" pitchFamily="18" charset="0"/>
                <a:cs typeface="Times New Roman" panose="02020603050405020304" pitchFamily="18" charset="0"/>
              </a:rPr>
              <a:t>Zira </a:t>
            </a:r>
            <a:r>
              <a:rPr lang="tr-TR" sz="2400" dirty="0" smtClean="0">
                <a:solidFill>
                  <a:schemeClr val="tx1"/>
                </a:solidFill>
              </a:rPr>
              <a:t>Hz. Davud zamanında altın çağını yaşayan Yahudiler Orada Tanrı Mabedini inşa etmişlerdir. </a:t>
            </a:r>
          </a:p>
          <a:p>
            <a:pPr algn="just"/>
            <a:r>
              <a:rPr lang="tr-TR" sz="2400" b="1" dirty="0" smtClean="0">
                <a:solidFill>
                  <a:srgbClr val="FF0000"/>
                </a:solidFill>
              </a:rPr>
              <a:t>İçinde </a:t>
            </a:r>
            <a:r>
              <a:rPr lang="tr-TR" sz="2400" b="1" dirty="0">
                <a:solidFill>
                  <a:srgbClr val="FF0000"/>
                </a:solidFill>
              </a:rPr>
              <a:t>tanrının yaşadığına inandıkları dev tapınakta (günümüzde yıkıntıları üzerinde Mescidi </a:t>
            </a:r>
            <a:r>
              <a:rPr lang="tr-TR" sz="2400" b="1" dirty="0" err="1">
                <a:solidFill>
                  <a:srgbClr val="FF0000"/>
                </a:solidFill>
              </a:rPr>
              <a:t>Aksa'nın</a:t>
            </a:r>
            <a:r>
              <a:rPr lang="tr-TR" sz="2400" b="1" dirty="0">
                <a:solidFill>
                  <a:srgbClr val="FF0000"/>
                </a:solidFill>
              </a:rPr>
              <a:t> bulunduğu yer) ibadet eder Allah'a adaklar sunarlardı</a:t>
            </a:r>
            <a:r>
              <a:rPr lang="tr-TR" sz="2400" b="1" dirty="0" smtClean="0">
                <a:solidFill>
                  <a:srgbClr val="FF0000"/>
                </a:solidFill>
              </a:rPr>
              <a:t>.</a:t>
            </a:r>
          </a:p>
          <a:p>
            <a:pPr algn="just"/>
            <a:r>
              <a:rPr lang="tr-TR" sz="2400" dirty="0">
                <a:solidFill>
                  <a:schemeClr val="tx1"/>
                </a:solidFill>
              </a:rPr>
              <a:t>Fakat Hz</a:t>
            </a:r>
            <a:r>
              <a:rPr lang="tr-TR" sz="2400" dirty="0" smtClean="0">
                <a:solidFill>
                  <a:schemeClr val="tx1"/>
                </a:solidFill>
              </a:rPr>
              <a:t>. Süleyman'ın </a:t>
            </a:r>
            <a:r>
              <a:rPr lang="tr-TR" sz="2400" dirty="0">
                <a:solidFill>
                  <a:schemeClr val="tx1"/>
                </a:solidFill>
              </a:rPr>
              <a:t>ölümünün ardından </a:t>
            </a:r>
            <a:r>
              <a:rPr lang="tr-TR" sz="2400" dirty="0" smtClean="0">
                <a:solidFill>
                  <a:schemeClr val="tx1"/>
                </a:solidFill>
              </a:rPr>
              <a:t>her şey </a:t>
            </a:r>
            <a:r>
              <a:rPr lang="tr-TR" sz="2400" dirty="0">
                <a:solidFill>
                  <a:schemeClr val="tx1"/>
                </a:solidFill>
              </a:rPr>
              <a:t>değişir, </a:t>
            </a:r>
            <a:r>
              <a:rPr lang="tr-TR" sz="2400" dirty="0" err="1">
                <a:solidFill>
                  <a:schemeClr val="tx1"/>
                </a:solidFill>
              </a:rPr>
              <a:t>Babillilerle</a:t>
            </a:r>
            <a:r>
              <a:rPr lang="tr-TR" sz="2400" dirty="0">
                <a:solidFill>
                  <a:schemeClr val="tx1"/>
                </a:solidFill>
              </a:rPr>
              <a:t> yapılan savaşta İsrail ordusu bozguna uğrar ve şehirler yağma edilerek Tanrı Tapınağı yerle bir edilir, yıllarca </a:t>
            </a:r>
            <a:r>
              <a:rPr lang="tr-TR" sz="2400" dirty="0" smtClean="0">
                <a:solidFill>
                  <a:schemeClr val="tx1"/>
                </a:solidFill>
              </a:rPr>
              <a:t>Babil </a:t>
            </a:r>
            <a:r>
              <a:rPr lang="tr-TR" sz="2400" dirty="0">
                <a:solidFill>
                  <a:schemeClr val="tx1"/>
                </a:solidFill>
              </a:rPr>
              <a:t>hükümdarlığı altında köle olarak yaşayan </a:t>
            </a:r>
            <a:r>
              <a:rPr lang="tr-TR" sz="2400" dirty="0" err="1" smtClean="0">
                <a:solidFill>
                  <a:schemeClr val="tx1"/>
                </a:solidFill>
              </a:rPr>
              <a:t>İsrailoğulları</a:t>
            </a:r>
            <a:r>
              <a:rPr lang="tr-TR" sz="2400" dirty="0" smtClean="0">
                <a:solidFill>
                  <a:schemeClr val="tx1"/>
                </a:solidFill>
              </a:rPr>
              <a:t> </a:t>
            </a:r>
            <a:r>
              <a:rPr lang="tr-TR" sz="2400" dirty="0">
                <a:solidFill>
                  <a:schemeClr val="tx1"/>
                </a:solidFill>
              </a:rPr>
              <a:t>yıllar sonra affedilerek ana yurtlarına geri dönerler ve 2. Tanrı tapınağını inşa ederler, </a:t>
            </a:r>
            <a:endParaRPr lang="tr-TR" sz="2400" dirty="0" smtClean="0">
              <a:solidFill>
                <a:schemeClr val="tx1"/>
              </a:solidFill>
            </a:endParaRPr>
          </a:p>
          <a:p>
            <a:pPr algn="just"/>
            <a:r>
              <a:rPr lang="tr-TR" sz="2400" dirty="0" smtClean="0">
                <a:solidFill>
                  <a:schemeClr val="tx1"/>
                </a:solidFill>
              </a:rPr>
              <a:t>Roma </a:t>
            </a:r>
            <a:r>
              <a:rPr lang="tr-TR" sz="2400" dirty="0">
                <a:solidFill>
                  <a:schemeClr val="tx1"/>
                </a:solidFill>
              </a:rPr>
              <a:t>imparatorluğu İsrail'i işgal eder ve 2. Tanrı </a:t>
            </a:r>
            <a:r>
              <a:rPr lang="tr-TR" sz="2400" dirty="0" smtClean="0">
                <a:solidFill>
                  <a:schemeClr val="tx1"/>
                </a:solidFill>
              </a:rPr>
              <a:t>Tapınağı da </a:t>
            </a:r>
            <a:r>
              <a:rPr lang="tr-TR" sz="2400" dirty="0">
                <a:solidFill>
                  <a:schemeClr val="tx1"/>
                </a:solidFill>
              </a:rPr>
              <a:t>yok edilir ve günümüze tapınaktan geriye sadece </a:t>
            </a:r>
            <a:r>
              <a:rPr lang="tr-TR" sz="2400" b="1" u="sng" dirty="0">
                <a:solidFill>
                  <a:schemeClr val="tx1"/>
                </a:solidFill>
              </a:rPr>
              <a:t>batı duvarı olarak adlandırılan duvar kalır </a:t>
            </a:r>
            <a:r>
              <a:rPr lang="tr-TR" sz="2400" b="1" u="sng" dirty="0" smtClean="0">
                <a:solidFill>
                  <a:schemeClr val="tx1"/>
                </a:solidFill>
              </a:rPr>
              <a:t>(Yahudiler </a:t>
            </a:r>
            <a:r>
              <a:rPr lang="tr-TR" sz="2400" b="1" u="sng" dirty="0">
                <a:solidFill>
                  <a:schemeClr val="tx1"/>
                </a:solidFill>
              </a:rPr>
              <a:t>için kutsal sayılan ağlama duvarı).</a:t>
            </a:r>
            <a:endParaRPr lang="tr-TR" sz="24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127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2" y="26621"/>
            <a:ext cx="9143968" cy="1200329"/>
          </a:xfrm>
          <a:prstGeom prst="rect">
            <a:avLst/>
          </a:prstGeom>
          <a:solidFill>
            <a:srgbClr val="92D050">
              <a:alpha val="49000"/>
            </a:srgb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indent="-514350" algn="ctr"/>
            <a:r>
              <a:rPr lang="ar-SA" sz="4000" dirty="0">
                <a:solidFill>
                  <a:schemeClr val="tx1"/>
                </a:solidFill>
                <a:latin typeface="HASENAT" panose="01000600020000020003" pitchFamily="2" charset="-78"/>
                <a:cs typeface="HASENAT" panose="01000600020000020003" pitchFamily="2" charset="-78"/>
              </a:rPr>
              <a:t>فَاَوْحٰى اِلٰى عَبْدِهٖ مَا اَوْحٰى ﴿١٠</a:t>
            </a:r>
            <a:r>
              <a:rPr lang="ar-SA" sz="4000" dirty="0" smtClean="0">
                <a:solidFill>
                  <a:schemeClr val="tx1"/>
                </a:solidFill>
                <a:latin typeface="HASENAT" panose="01000600020000020003" pitchFamily="2" charset="-78"/>
                <a:cs typeface="HASENAT" panose="01000600020000020003" pitchFamily="2" charset="-78"/>
              </a:rPr>
              <a:t>﴾</a:t>
            </a:r>
            <a:endParaRPr lang="tr-TR" sz="4000" dirty="0" smtClean="0">
              <a:solidFill>
                <a:schemeClr val="tx1"/>
              </a:solidFill>
              <a:latin typeface="HASENAT" panose="01000600020000020003" pitchFamily="2" charset="-78"/>
              <a:cs typeface="HASENAT" panose="01000600020000020003" pitchFamily="2" charset="-78"/>
            </a:endParaRPr>
          </a:p>
          <a:p>
            <a:pPr marL="514350" indent="-514350" algn="ctr"/>
            <a:r>
              <a:rPr lang="tr-TR" sz="3200" b="1" dirty="0" smtClean="0">
                <a:solidFill>
                  <a:srgbClr val="FF0000"/>
                </a:solidFill>
              </a:rPr>
              <a:t>«Bunun </a:t>
            </a:r>
            <a:r>
              <a:rPr lang="tr-TR" sz="3200" b="1" dirty="0">
                <a:solidFill>
                  <a:srgbClr val="FF0000"/>
                </a:solidFill>
              </a:rPr>
              <a:t>üzerine Allah, kuluna vahyini bildirdi</a:t>
            </a:r>
            <a:r>
              <a:rPr lang="tr-TR" sz="3200" b="1" dirty="0" smtClean="0">
                <a:solidFill>
                  <a:srgbClr val="FF0000"/>
                </a:solidFill>
              </a:rPr>
              <a:t>.» </a:t>
            </a:r>
            <a:r>
              <a:rPr lang="tr-TR" sz="1400" b="1" dirty="0" smtClean="0"/>
              <a:t>(</a:t>
            </a:r>
            <a:r>
              <a:rPr lang="tr-TR" sz="1400" b="1" dirty="0" err="1" smtClean="0"/>
              <a:t>Necm</a:t>
            </a:r>
            <a:r>
              <a:rPr lang="tr-TR" sz="1400" b="1" dirty="0" smtClean="0"/>
              <a:t> 10)</a:t>
            </a:r>
            <a:endParaRPr lang="tr-TR" sz="1400" b="1" dirty="0">
              <a:solidFill>
                <a:schemeClr val="tx1"/>
              </a:solidFill>
            </a:endParaRPr>
          </a:p>
        </p:txBody>
      </p:sp>
      <p:sp>
        <p:nvSpPr>
          <p:cNvPr id="9" name="8 Metin kutusu"/>
          <p:cNvSpPr txBox="1"/>
          <p:nvPr/>
        </p:nvSpPr>
        <p:spPr>
          <a:xfrm>
            <a:off x="32" y="1268760"/>
            <a:ext cx="9036464" cy="4293483"/>
          </a:xfrm>
          <a:prstGeom prst="rect">
            <a:avLst/>
          </a:prstGeom>
          <a:solidFill>
            <a:schemeClr val="accent6">
              <a:lumMod val="60000"/>
              <a:lumOff val="40000"/>
              <a:alpha val="37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457200" lvl="0" indent="-457200" algn="just">
              <a:buFont typeface="+mj-lt"/>
              <a:buAutoNum type="arabicPeriod"/>
            </a:pPr>
            <a:r>
              <a:rPr lang="tr-TR" sz="2100" b="1" dirty="0" smtClean="0">
                <a:solidFill>
                  <a:schemeClr val="tx1"/>
                </a:solidFill>
              </a:rPr>
              <a:t>Allah’a Ortak Koşmamak, yalnız O’na İnanıp Yalnız O”na İbadet Etmek</a:t>
            </a:r>
          </a:p>
          <a:p>
            <a:pPr marL="457200" lvl="0" indent="-457200" algn="just">
              <a:buFont typeface="+mj-lt"/>
              <a:buAutoNum type="arabicPeriod"/>
            </a:pPr>
            <a:r>
              <a:rPr lang="tr-TR" sz="2100" b="1" dirty="0" smtClean="0">
                <a:solidFill>
                  <a:srgbClr val="FF0000"/>
                </a:solidFill>
              </a:rPr>
              <a:t>Ana Babaya İyilik Hürmet Ve </a:t>
            </a:r>
            <a:r>
              <a:rPr lang="tr-TR" sz="2100" b="1" dirty="0" err="1" smtClean="0">
                <a:solidFill>
                  <a:srgbClr val="FF0000"/>
                </a:solidFill>
              </a:rPr>
              <a:t>İteat</a:t>
            </a:r>
            <a:r>
              <a:rPr lang="tr-TR" sz="2100" b="1" dirty="0" smtClean="0">
                <a:solidFill>
                  <a:srgbClr val="FF0000"/>
                </a:solidFill>
              </a:rPr>
              <a:t> Etmek</a:t>
            </a:r>
          </a:p>
          <a:p>
            <a:pPr marL="457200" lvl="0" indent="-457200" algn="just">
              <a:buFont typeface="+mj-lt"/>
              <a:buAutoNum type="arabicPeriod"/>
            </a:pPr>
            <a:r>
              <a:rPr lang="tr-TR" sz="2100" b="1" dirty="0" smtClean="0">
                <a:solidFill>
                  <a:srgbClr val="0070C0"/>
                </a:solidFill>
              </a:rPr>
              <a:t>Hısımlara Yoksullara ,Yolda Kalmışlara Haklarını Vermek Onları Yedirmek İçirmek </a:t>
            </a:r>
          </a:p>
          <a:p>
            <a:pPr marL="457200" lvl="0" indent="-457200" algn="just">
              <a:buFont typeface="+mj-lt"/>
              <a:buAutoNum type="arabicPeriod"/>
            </a:pPr>
            <a:r>
              <a:rPr lang="tr-TR" sz="2100" b="1" dirty="0" smtClean="0">
                <a:solidFill>
                  <a:srgbClr val="002060"/>
                </a:solidFill>
              </a:rPr>
              <a:t>Cimrilik Yapmamak Müsrif Ve Savurgan Da Olmamak,</a:t>
            </a:r>
          </a:p>
          <a:p>
            <a:pPr marL="457200" lvl="0" indent="-457200" algn="just">
              <a:buFont typeface="+mj-lt"/>
              <a:buAutoNum type="arabicPeriod"/>
            </a:pPr>
            <a:r>
              <a:rPr lang="tr-TR" sz="2100" b="1" dirty="0" smtClean="0">
                <a:solidFill>
                  <a:schemeClr val="accent2">
                    <a:lumMod val="75000"/>
                  </a:schemeClr>
                </a:solidFill>
              </a:rPr>
              <a:t>Açlık Korkusu Ve Geçim  Kaygısı İle Çocukları Öldürmemek,</a:t>
            </a:r>
          </a:p>
          <a:p>
            <a:pPr marL="457200" lvl="0" indent="-457200" algn="just">
              <a:buFont typeface="+mj-lt"/>
              <a:buAutoNum type="arabicPeriod"/>
            </a:pPr>
            <a:r>
              <a:rPr lang="tr-TR" sz="2100" b="1" dirty="0" smtClean="0">
                <a:solidFill>
                  <a:srgbClr val="7030A0"/>
                </a:solidFill>
              </a:rPr>
              <a:t>Zinaya Yaklaşmamak Ve Her Türlü Gayri Meşru İlişkiden Uzak Durmak</a:t>
            </a:r>
          </a:p>
          <a:p>
            <a:pPr marL="457200" lvl="0" indent="-457200" algn="just">
              <a:buFont typeface="+mj-lt"/>
              <a:buAutoNum type="arabicPeriod"/>
            </a:pPr>
            <a:r>
              <a:rPr lang="tr-TR" sz="2100" b="1" dirty="0" smtClean="0">
                <a:solidFill>
                  <a:schemeClr val="tx1"/>
                </a:solidFill>
              </a:rPr>
              <a:t>Cana Kıymamak </a:t>
            </a:r>
          </a:p>
          <a:p>
            <a:pPr marL="457200" lvl="0" indent="-457200" algn="just">
              <a:buFont typeface="+mj-lt"/>
              <a:buAutoNum type="arabicPeriod"/>
            </a:pPr>
            <a:r>
              <a:rPr lang="tr-TR" sz="2100" b="1" dirty="0" smtClean="0">
                <a:solidFill>
                  <a:srgbClr val="FF0000"/>
                </a:solidFill>
              </a:rPr>
              <a:t>Yetimlerin Malına El Uzatmamak</a:t>
            </a:r>
          </a:p>
          <a:p>
            <a:pPr marL="457200" lvl="0" indent="-457200" algn="just">
              <a:buFont typeface="+mj-lt"/>
              <a:buAutoNum type="arabicPeriod"/>
            </a:pPr>
            <a:r>
              <a:rPr lang="tr-TR" sz="2100" b="1" dirty="0" smtClean="0">
                <a:solidFill>
                  <a:schemeClr val="accent6">
                    <a:lumMod val="50000"/>
                  </a:schemeClr>
                </a:solidFill>
              </a:rPr>
              <a:t>Verilen Sözü, yapılan Sözleşmeyi Yerine Getirmek</a:t>
            </a:r>
          </a:p>
          <a:p>
            <a:pPr marL="457200" lvl="0" indent="-457200" algn="just">
              <a:buFont typeface="+mj-lt"/>
              <a:buAutoNum type="arabicPeriod"/>
            </a:pPr>
            <a:r>
              <a:rPr lang="tr-TR" sz="2100" b="1" dirty="0" smtClean="0">
                <a:solidFill>
                  <a:srgbClr val="002060"/>
                </a:solidFill>
              </a:rPr>
              <a:t>Ölçerken Ve Tartarken Eksik Ve Noksanlık Yapmamak</a:t>
            </a:r>
          </a:p>
          <a:p>
            <a:pPr marL="457200" lvl="0" indent="-457200" algn="just">
              <a:buFont typeface="+mj-lt"/>
              <a:buAutoNum type="arabicPeriod"/>
            </a:pPr>
            <a:r>
              <a:rPr lang="tr-TR" sz="2100" b="1" dirty="0" smtClean="0">
                <a:solidFill>
                  <a:srgbClr val="7030A0"/>
                </a:solidFill>
              </a:rPr>
              <a:t>Kesin Olarak Bilinmeyen Şeylerin Ardına Düşmemek</a:t>
            </a:r>
          </a:p>
          <a:p>
            <a:pPr marL="457200" lvl="0" indent="-457200" algn="just">
              <a:buFont typeface="+mj-lt"/>
              <a:buAutoNum type="arabicPeriod"/>
            </a:pPr>
            <a:r>
              <a:rPr lang="tr-TR" sz="2100" b="1" dirty="0" smtClean="0">
                <a:solidFill>
                  <a:schemeClr val="tx1"/>
                </a:solidFill>
              </a:rPr>
              <a:t>Kibirlenmemek Ve    Gururlanmamak</a:t>
            </a:r>
            <a:endParaRPr lang="tr-TR" sz="2100" b="1" dirty="0">
              <a:solidFill>
                <a:schemeClr val="tx1"/>
              </a:solidFill>
            </a:endParaRPr>
          </a:p>
        </p:txBody>
      </p:sp>
      <p:sp>
        <p:nvSpPr>
          <p:cNvPr id="11" name="5 Metin kutusu"/>
          <p:cNvSpPr txBox="1"/>
          <p:nvPr/>
        </p:nvSpPr>
        <p:spPr>
          <a:xfrm>
            <a:off x="-36512" y="5685055"/>
            <a:ext cx="9180512"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514350" indent="-514350" algn="ctr"/>
            <a:r>
              <a:rPr lang="tr-TR" sz="2400" b="1" dirty="0" err="1" smtClean="0">
                <a:solidFill>
                  <a:schemeClr val="tx1"/>
                </a:solidFill>
              </a:rPr>
              <a:t>İsra</a:t>
            </a:r>
            <a:r>
              <a:rPr lang="tr-TR" sz="2400" b="1" dirty="0" smtClean="0">
                <a:solidFill>
                  <a:schemeClr val="tx1"/>
                </a:solidFill>
              </a:rPr>
              <a:t> suresinde belirtilen bu 12 emir </a:t>
            </a:r>
          </a:p>
          <a:p>
            <a:pPr marL="514350" indent="-514350" algn="ctr"/>
            <a:r>
              <a:rPr lang="tr-TR" sz="2400" b="1" dirty="0" smtClean="0">
                <a:solidFill>
                  <a:schemeClr val="tx1"/>
                </a:solidFill>
              </a:rPr>
              <a:t>Tur Dağında Rabbiyle buluşan Hz. Musa'ya verilen 10 emrin </a:t>
            </a:r>
          </a:p>
          <a:p>
            <a:pPr marL="514350" indent="-514350" algn="ctr"/>
            <a:r>
              <a:rPr lang="tr-TR" sz="2400" b="1" dirty="0" smtClean="0">
                <a:solidFill>
                  <a:schemeClr val="tx1"/>
                </a:solidFill>
              </a:rPr>
              <a:t>daha kapsamlı, mükemmel ve cihan şümul halidir.</a:t>
            </a:r>
            <a:endParaRPr lang="tr-TR" sz="1100" b="1" dirty="0">
              <a:solidFill>
                <a:schemeClr val="tx1"/>
              </a:solidFill>
            </a:endParaRPr>
          </a:p>
        </p:txBody>
      </p:sp>
    </p:spTree>
    <p:extLst>
      <p:ext uri="{BB962C8B-B14F-4D97-AF65-F5344CB8AC3E}">
        <p14:creationId xmlns:p14="http://schemas.microsoft.com/office/powerpoint/2010/main" val="34582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p:cTn id="2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 calcmode="lin" valueType="num">
                                      <p:cBhvr>
                                        <p:cTn id="3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additive="base">
                                        <p:cTn id="4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 calcmode="lin" valueType="num">
                                      <p:cBhvr additive="base">
                                        <p:cTn id="4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 calcmode="lin" valueType="num">
                                      <p:cBhvr additive="base">
                                        <p:cTn id="5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anim calcmode="lin" valueType="num">
                                      <p:cBhvr additive="base">
                                        <p:cTn id="5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 calcmode="lin" valueType="num">
                                      <p:cBhvr additive="base">
                                        <p:cTn id="6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
                                            <p:txEl>
                                              <p:pRg st="8" end="8"/>
                                            </p:txEl>
                                          </p:spTgt>
                                        </p:tgtEl>
                                        <p:attrNameLst>
                                          <p:attrName>style.visibility</p:attrName>
                                        </p:attrNameLst>
                                      </p:cBhvr>
                                      <p:to>
                                        <p:strVal val="visible"/>
                                      </p:to>
                                    </p:set>
                                    <p:anim calcmode="lin" valueType="num">
                                      <p:cBhvr additive="base">
                                        <p:cTn id="7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9">
                                            <p:txEl>
                                              <p:pRg st="9" end="9"/>
                                            </p:txEl>
                                          </p:spTgt>
                                        </p:tgtEl>
                                        <p:attrNameLst>
                                          <p:attrName>style.visibility</p:attrName>
                                        </p:attrNameLst>
                                      </p:cBhvr>
                                      <p:to>
                                        <p:strVal val="visible"/>
                                      </p:to>
                                    </p:set>
                                    <p:anim calcmode="lin" valueType="num">
                                      <p:cBhvr>
                                        <p:cTn id="77"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9">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9">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9">
                                            <p:txEl>
                                              <p:pRg st="10" end="10"/>
                                            </p:txEl>
                                          </p:spTgt>
                                        </p:tgtEl>
                                        <p:attrNameLst>
                                          <p:attrName>style.visibility</p:attrName>
                                        </p:attrNameLst>
                                      </p:cBhvr>
                                      <p:to>
                                        <p:strVal val="visible"/>
                                      </p:to>
                                    </p:set>
                                    <p:animEffect transition="in" filter="wipe(down)">
                                      <p:cBhvr>
                                        <p:cTn id="84" dur="580">
                                          <p:stCondLst>
                                            <p:cond delay="0"/>
                                          </p:stCondLst>
                                        </p:cTn>
                                        <p:tgtEl>
                                          <p:spTgt spid="9">
                                            <p:txEl>
                                              <p:pRg st="10" end="10"/>
                                            </p:txEl>
                                          </p:spTgt>
                                        </p:tgtEl>
                                      </p:cBhvr>
                                    </p:animEffect>
                                    <p:anim calcmode="lin" valueType="num">
                                      <p:cBhvr>
                                        <p:cTn id="85" dur="1822" tmFilter="0,0; 0.14,0.36; 0.43,0.73; 0.71,0.91; 1.0,1.0">
                                          <p:stCondLst>
                                            <p:cond delay="0"/>
                                          </p:stCondLst>
                                        </p:cTn>
                                        <p:tgtEl>
                                          <p:spTgt spid="9">
                                            <p:txEl>
                                              <p:pRg st="10" end="10"/>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9">
                                            <p:txEl>
                                              <p:pRg st="10" end="10"/>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9">
                                            <p:txEl>
                                              <p:pRg st="10" end="10"/>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9">
                                            <p:txEl>
                                              <p:pRg st="10" end="10"/>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9">
                                            <p:txEl>
                                              <p:pRg st="10" end="10"/>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9">
                                            <p:txEl>
                                              <p:pRg st="10" end="10"/>
                                            </p:txEl>
                                          </p:spTgt>
                                        </p:tgtEl>
                                      </p:cBhvr>
                                      <p:to x="100000" y="60000"/>
                                    </p:animScale>
                                    <p:animScale>
                                      <p:cBhvr>
                                        <p:cTn id="91" dur="166" decel="50000">
                                          <p:stCondLst>
                                            <p:cond delay="676"/>
                                          </p:stCondLst>
                                        </p:cTn>
                                        <p:tgtEl>
                                          <p:spTgt spid="9">
                                            <p:txEl>
                                              <p:pRg st="10" end="10"/>
                                            </p:txEl>
                                          </p:spTgt>
                                        </p:tgtEl>
                                      </p:cBhvr>
                                      <p:to x="100000" y="100000"/>
                                    </p:animScale>
                                    <p:animScale>
                                      <p:cBhvr>
                                        <p:cTn id="92" dur="26">
                                          <p:stCondLst>
                                            <p:cond delay="1312"/>
                                          </p:stCondLst>
                                        </p:cTn>
                                        <p:tgtEl>
                                          <p:spTgt spid="9">
                                            <p:txEl>
                                              <p:pRg st="10" end="10"/>
                                            </p:txEl>
                                          </p:spTgt>
                                        </p:tgtEl>
                                      </p:cBhvr>
                                      <p:to x="100000" y="80000"/>
                                    </p:animScale>
                                    <p:animScale>
                                      <p:cBhvr>
                                        <p:cTn id="93" dur="166" decel="50000">
                                          <p:stCondLst>
                                            <p:cond delay="1338"/>
                                          </p:stCondLst>
                                        </p:cTn>
                                        <p:tgtEl>
                                          <p:spTgt spid="9">
                                            <p:txEl>
                                              <p:pRg st="10" end="10"/>
                                            </p:txEl>
                                          </p:spTgt>
                                        </p:tgtEl>
                                      </p:cBhvr>
                                      <p:to x="100000" y="100000"/>
                                    </p:animScale>
                                    <p:animScale>
                                      <p:cBhvr>
                                        <p:cTn id="94" dur="26">
                                          <p:stCondLst>
                                            <p:cond delay="1642"/>
                                          </p:stCondLst>
                                        </p:cTn>
                                        <p:tgtEl>
                                          <p:spTgt spid="9">
                                            <p:txEl>
                                              <p:pRg st="10" end="10"/>
                                            </p:txEl>
                                          </p:spTgt>
                                        </p:tgtEl>
                                      </p:cBhvr>
                                      <p:to x="100000" y="90000"/>
                                    </p:animScale>
                                    <p:animScale>
                                      <p:cBhvr>
                                        <p:cTn id="95" dur="166" decel="50000">
                                          <p:stCondLst>
                                            <p:cond delay="1668"/>
                                          </p:stCondLst>
                                        </p:cTn>
                                        <p:tgtEl>
                                          <p:spTgt spid="9">
                                            <p:txEl>
                                              <p:pRg st="10" end="10"/>
                                            </p:txEl>
                                          </p:spTgt>
                                        </p:tgtEl>
                                      </p:cBhvr>
                                      <p:to x="100000" y="100000"/>
                                    </p:animScale>
                                    <p:animScale>
                                      <p:cBhvr>
                                        <p:cTn id="96" dur="26">
                                          <p:stCondLst>
                                            <p:cond delay="1808"/>
                                          </p:stCondLst>
                                        </p:cTn>
                                        <p:tgtEl>
                                          <p:spTgt spid="9">
                                            <p:txEl>
                                              <p:pRg st="10" end="10"/>
                                            </p:txEl>
                                          </p:spTgt>
                                        </p:tgtEl>
                                      </p:cBhvr>
                                      <p:to x="100000" y="95000"/>
                                    </p:animScale>
                                    <p:animScale>
                                      <p:cBhvr>
                                        <p:cTn id="97" dur="166" decel="50000">
                                          <p:stCondLst>
                                            <p:cond delay="1834"/>
                                          </p:stCondLst>
                                        </p:cTn>
                                        <p:tgtEl>
                                          <p:spTgt spid="9">
                                            <p:txEl>
                                              <p:pRg st="10" end="10"/>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9">
                                            <p:txEl>
                                              <p:pRg st="11" end="11"/>
                                            </p:txEl>
                                          </p:spTgt>
                                        </p:tgtEl>
                                        <p:attrNameLst>
                                          <p:attrName>style.visibility</p:attrName>
                                        </p:attrNameLst>
                                      </p:cBhvr>
                                      <p:to>
                                        <p:strVal val="visible"/>
                                      </p:to>
                                    </p:set>
                                    <p:anim calcmode="lin" valueType="num">
                                      <p:cBhvr>
                                        <p:cTn id="102" dur="500" fill="hold"/>
                                        <p:tgtEl>
                                          <p:spTgt spid="9">
                                            <p:txEl>
                                              <p:pRg st="11" end="11"/>
                                            </p:txEl>
                                          </p:spTgt>
                                        </p:tgtEl>
                                        <p:attrNameLst>
                                          <p:attrName>ppt_w</p:attrName>
                                        </p:attrNameLst>
                                      </p:cBhvr>
                                      <p:tavLst>
                                        <p:tav tm="0">
                                          <p:val>
                                            <p:fltVal val="0"/>
                                          </p:val>
                                        </p:tav>
                                        <p:tav tm="100000">
                                          <p:val>
                                            <p:strVal val="#ppt_w"/>
                                          </p:val>
                                        </p:tav>
                                      </p:tavLst>
                                    </p:anim>
                                    <p:anim calcmode="lin" valueType="num">
                                      <p:cBhvr>
                                        <p:cTn id="103" dur="500" fill="hold"/>
                                        <p:tgtEl>
                                          <p:spTgt spid="9">
                                            <p:txEl>
                                              <p:pRg st="11" end="11"/>
                                            </p:txEl>
                                          </p:spTgt>
                                        </p:tgtEl>
                                        <p:attrNameLst>
                                          <p:attrName>ppt_h</p:attrName>
                                        </p:attrNameLst>
                                      </p:cBhvr>
                                      <p:tavLst>
                                        <p:tav tm="0">
                                          <p:val>
                                            <p:fltVal val="0"/>
                                          </p:val>
                                        </p:tav>
                                        <p:tav tm="100000">
                                          <p:val>
                                            <p:strVal val="#ppt_h"/>
                                          </p:val>
                                        </p:tav>
                                      </p:tavLst>
                                    </p:anim>
                                    <p:animEffect transition="in" filter="fade">
                                      <p:cBhvr>
                                        <p:cTn id="104"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http://www.vektorelcizim.net/uploads/file/images/Allah_B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032808"/>
            <a:ext cx="2699792" cy="5816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7504" y="548680"/>
            <a:ext cx="7416824"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latin typeface="HASENAT" panose="01000600020000020003" pitchFamily="2" charset="-78"/>
                <a:cs typeface="HASENAT" panose="01000600020000020003" pitchFamily="2" charset="-78"/>
              </a:rPr>
              <a:t> </a:t>
            </a:r>
            <a:r>
              <a:rPr lang="ar-SA" sz="4000" dirty="0">
                <a:solidFill>
                  <a:schemeClr val="tx1"/>
                </a:solidFill>
                <a:latin typeface="HASENAT" panose="01000600020000020003" pitchFamily="2" charset="-78"/>
                <a:cs typeface="HASENAT" panose="01000600020000020003" pitchFamily="2" charset="-78"/>
              </a:rPr>
              <a:t>وَهُوَ مَعَكُمْ أَيْنَ مَا كُنتُمْ</a:t>
            </a:r>
            <a:endParaRPr lang="tr-TR" sz="4000" dirty="0">
              <a:solidFill>
                <a:schemeClr val="tx1"/>
              </a:solidFill>
              <a:latin typeface="HASENAT" panose="01000600020000020003" pitchFamily="2" charset="-78"/>
              <a:cs typeface="HASENAT" panose="01000600020000020003" pitchFamily="2" charset="-78"/>
            </a:endParaRPr>
          </a:p>
          <a:p>
            <a:pPr algn="ctr"/>
            <a:r>
              <a:rPr lang="tr-TR" sz="2000" dirty="0">
                <a:solidFill>
                  <a:schemeClr val="tx1"/>
                </a:solidFill>
              </a:rPr>
              <a:t>"</a:t>
            </a:r>
            <a:r>
              <a:rPr lang="tr-TR" sz="3200" b="1" dirty="0">
                <a:solidFill>
                  <a:srgbClr val="FF0000"/>
                </a:solidFill>
              </a:rPr>
              <a:t>Her nerede olursanız O sizinle beraberdir</a:t>
            </a:r>
            <a:r>
              <a:rPr lang="tr-TR" sz="2000" dirty="0">
                <a:solidFill>
                  <a:schemeClr val="tx1"/>
                </a:solidFill>
              </a:rPr>
              <a:t>." </a:t>
            </a:r>
            <a:r>
              <a:rPr lang="tr-TR" sz="1400" dirty="0">
                <a:solidFill>
                  <a:schemeClr val="tx1"/>
                </a:solidFill>
              </a:rPr>
              <a:t>(</a:t>
            </a:r>
            <a:r>
              <a:rPr lang="tr-TR" sz="1400" dirty="0" err="1">
                <a:solidFill>
                  <a:schemeClr val="tx1"/>
                </a:solidFill>
              </a:rPr>
              <a:t>Hadîd</a:t>
            </a:r>
            <a:r>
              <a:rPr lang="tr-TR" sz="1400" dirty="0">
                <a:solidFill>
                  <a:schemeClr val="tx1"/>
                </a:solidFill>
              </a:rPr>
              <a:t> </a:t>
            </a:r>
            <a:r>
              <a:rPr lang="tr-TR" sz="1400" dirty="0" err="1">
                <a:solidFill>
                  <a:schemeClr val="tx1"/>
                </a:solidFill>
              </a:rPr>
              <a:t>sûresi</a:t>
            </a:r>
            <a:r>
              <a:rPr lang="tr-TR" sz="1400" dirty="0">
                <a:solidFill>
                  <a:schemeClr val="tx1"/>
                </a:solidFill>
              </a:rPr>
              <a:t>, 57/4) </a:t>
            </a:r>
            <a:endParaRPr lang="tr-TR" sz="1400" dirty="0" smtClean="0">
              <a:solidFill>
                <a:schemeClr val="tx1"/>
              </a:solidFill>
            </a:endParaRPr>
          </a:p>
          <a:p>
            <a:pPr algn="ctr"/>
            <a:r>
              <a:rPr lang="tr-TR" sz="4000" dirty="0">
                <a:solidFill>
                  <a:schemeClr val="tx1"/>
                </a:solidFill>
                <a:latin typeface="HASENAT" panose="01000600020000020003" pitchFamily="2" charset="-78"/>
                <a:cs typeface="HASENAT" panose="01000600020000020003" pitchFamily="2" charset="-78"/>
              </a:rPr>
              <a:t> </a:t>
            </a:r>
            <a:r>
              <a:rPr lang="ar-SA" sz="4000" dirty="0">
                <a:solidFill>
                  <a:schemeClr val="tx1"/>
                </a:solidFill>
                <a:latin typeface="HASENAT" panose="01000600020000020003" pitchFamily="2" charset="-78"/>
                <a:cs typeface="HASENAT" panose="01000600020000020003" pitchFamily="2" charset="-78"/>
              </a:rPr>
              <a:t>إِنَّ اللهَ مَعَ الَّذِينَ اتَّقَوْا وَالَّذِينَ هُمْ مُحْسِنُونَ</a:t>
            </a:r>
            <a:r>
              <a:rPr lang="tr-TR" sz="4000" dirty="0">
                <a:solidFill>
                  <a:schemeClr val="tx1"/>
                </a:solidFill>
                <a:latin typeface="HASENAT" panose="01000600020000020003" pitchFamily="2" charset="-78"/>
                <a:cs typeface="HASENAT" panose="01000600020000020003" pitchFamily="2" charset="-78"/>
              </a:rPr>
              <a:t> </a:t>
            </a:r>
            <a:endParaRPr lang="tr-TR" sz="4000" dirty="0" smtClean="0">
              <a:solidFill>
                <a:schemeClr val="tx1"/>
              </a:solidFill>
              <a:latin typeface="HASENAT" panose="01000600020000020003" pitchFamily="2" charset="-78"/>
              <a:cs typeface="HASENAT" panose="01000600020000020003" pitchFamily="2" charset="-78"/>
            </a:endParaRPr>
          </a:p>
          <a:p>
            <a:pPr algn="ctr"/>
            <a:r>
              <a:rPr lang="tr-TR" sz="2000" b="1" dirty="0" smtClean="0">
                <a:solidFill>
                  <a:schemeClr val="tx1"/>
                </a:solidFill>
              </a:rPr>
              <a:t>"</a:t>
            </a:r>
            <a:r>
              <a:rPr lang="tr-TR" sz="2600" b="1" dirty="0">
                <a:solidFill>
                  <a:schemeClr val="tx1"/>
                </a:solidFill>
              </a:rPr>
              <a:t>Şüphesiz Allah, </a:t>
            </a:r>
            <a:r>
              <a:rPr lang="tr-TR" sz="2600" b="1" dirty="0" err="1">
                <a:solidFill>
                  <a:schemeClr val="tx1"/>
                </a:solidFill>
              </a:rPr>
              <a:t>takvâya</a:t>
            </a:r>
            <a:r>
              <a:rPr lang="tr-TR" sz="2600" b="1" dirty="0">
                <a:solidFill>
                  <a:schemeClr val="tx1"/>
                </a:solidFill>
              </a:rPr>
              <a:t> sarılanlar ve ihsan şuuruyla iyiliği ve güzelliği takip edenlerle beraberdir.</a:t>
            </a:r>
            <a:r>
              <a:rPr lang="tr-TR" sz="2000" dirty="0">
                <a:solidFill>
                  <a:schemeClr val="tx1"/>
                </a:solidFill>
              </a:rPr>
              <a:t>" </a:t>
            </a:r>
            <a:endParaRPr lang="tr-TR" sz="2000" dirty="0" smtClean="0">
              <a:solidFill>
                <a:schemeClr val="tx1"/>
              </a:solidFill>
            </a:endParaRPr>
          </a:p>
          <a:p>
            <a:pPr algn="ctr"/>
            <a:r>
              <a:rPr lang="tr-TR" sz="1400" dirty="0" smtClean="0">
                <a:solidFill>
                  <a:schemeClr val="tx1"/>
                </a:solidFill>
              </a:rPr>
              <a:t>(</a:t>
            </a:r>
            <a:r>
              <a:rPr lang="tr-TR" sz="1400" dirty="0" err="1">
                <a:solidFill>
                  <a:schemeClr val="tx1"/>
                </a:solidFill>
              </a:rPr>
              <a:t>Nahl</a:t>
            </a:r>
            <a:r>
              <a:rPr lang="tr-TR" sz="1400" dirty="0">
                <a:solidFill>
                  <a:schemeClr val="tx1"/>
                </a:solidFill>
              </a:rPr>
              <a:t> </a:t>
            </a:r>
            <a:r>
              <a:rPr lang="tr-TR" sz="1400" dirty="0" err="1">
                <a:solidFill>
                  <a:schemeClr val="tx1"/>
                </a:solidFill>
              </a:rPr>
              <a:t>sûresi</a:t>
            </a:r>
            <a:r>
              <a:rPr lang="tr-TR" sz="1400" dirty="0">
                <a:solidFill>
                  <a:schemeClr val="tx1"/>
                </a:solidFill>
              </a:rPr>
              <a:t>, 16/128) </a:t>
            </a:r>
            <a:endParaRPr lang="tr-TR" sz="1400" dirty="0" smtClean="0">
              <a:solidFill>
                <a:schemeClr val="tx1"/>
              </a:solidFill>
            </a:endParaRPr>
          </a:p>
          <a:p>
            <a:pPr algn="ctr"/>
            <a:r>
              <a:rPr lang="ar-SA" sz="4000" dirty="0" smtClean="0">
                <a:solidFill>
                  <a:schemeClr val="tx1"/>
                </a:solidFill>
                <a:latin typeface="HASENAT" panose="01000600020000020003" pitchFamily="2" charset="-78"/>
                <a:cs typeface="HASENAT" panose="01000600020000020003" pitchFamily="2" charset="-78"/>
              </a:rPr>
              <a:t>إِنَّ </a:t>
            </a:r>
            <a:r>
              <a:rPr lang="ar-SA" sz="4000" dirty="0">
                <a:solidFill>
                  <a:schemeClr val="tx1"/>
                </a:solidFill>
                <a:latin typeface="HASENAT" panose="01000600020000020003" pitchFamily="2" charset="-78"/>
                <a:cs typeface="HASENAT" panose="01000600020000020003" pitchFamily="2" charset="-78"/>
              </a:rPr>
              <a:t>مَعِيَ رَبِّي سَيَهْدِينِ</a:t>
            </a:r>
            <a:r>
              <a:rPr lang="tr-TR" sz="4000" dirty="0">
                <a:solidFill>
                  <a:schemeClr val="tx1"/>
                </a:solidFill>
                <a:latin typeface="HASENAT" panose="01000600020000020003" pitchFamily="2" charset="-78"/>
                <a:cs typeface="HASENAT" panose="01000600020000020003" pitchFamily="2" charset="-78"/>
              </a:rPr>
              <a:t> </a:t>
            </a:r>
            <a:endParaRPr lang="tr-TR" sz="4000" dirty="0" smtClean="0">
              <a:solidFill>
                <a:schemeClr val="tx1"/>
              </a:solidFill>
              <a:latin typeface="HASENAT" panose="01000600020000020003" pitchFamily="2" charset="-78"/>
              <a:cs typeface="HASENAT" panose="01000600020000020003" pitchFamily="2" charset="-78"/>
            </a:endParaRPr>
          </a:p>
          <a:p>
            <a:pPr algn="ctr"/>
            <a:r>
              <a:rPr lang="tr-TR" sz="2200" dirty="0" smtClean="0">
                <a:solidFill>
                  <a:srgbClr val="002060"/>
                </a:solidFill>
              </a:rPr>
              <a:t>"</a:t>
            </a:r>
            <a:r>
              <a:rPr lang="tr-TR" sz="2200" b="1" dirty="0">
                <a:solidFill>
                  <a:srgbClr val="002060"/>
                </a:solidFill>
              </a:rPr>
              <a:t>Şüphesiz beraberimdedir Rabbim ve bana yol gösterecektir</a:t>
            </a:r>
            <a:r>
              <a:rPr lang="tr-TR" sz="2200" dirty="0">
                <a:solidFill>
                  <a:srgbClr val="002060"/>
                </a:solidFill>
              </a:rPr>
              <a:t>." </a:t>
            </a:r>
            <a:endParaRPr lang="tr-TR" sz="2200" dirty="0" smtClean="0">
              <a:solidFill>
                <a:srgbClr val="002060"/>
              </a:solidFill>
            </a:endParaRPr>
          </a:p>
          <a:p>
            <a:pPr algn="ctr"/>
            <a:r>
              <a:rPr lang="tr-TR" sz="1400" dirty="0" smtClean="0">
                <a:solidFill>
                  <a:schemeClr val="tx1"/>
                </a:solidFill>
              </a:rPr>
              <a:t>(</a:t>
            </a:r>
            <a:r>
              <a:rPr lang="tr-TR" sz="1400" dirty="0" err="1">
                <a:solidFill>
                  <a:schemeClr val="tx1"/>
                </a:solidFill>
              </a:rPr>
              <a:t>Şuarâ</a:t>
            </a:r>
            <a:r>
              <a:rPr lang="tr-TR" sz="1400" dirty="0">
                <a:solidFill>
                  <a:schemeClr val="tx1"/>
                </a:solidFill>
              </a:rPr>
              <a:t> </a:t>
            </a:r>
            <a:r>
              <a:rPr lang="tr-TR" sz="1400" dirty="0" err="1">
                <a:solidFill>
                  <a:schemeClr val="tx1"/>
                </a:solidFill>
              </a:rPr>
              <a:t>sûresi</a:t>
            </a:r>
            <a:r>
              <a:rPr lang="tr-TR" sz="1400" dirty="0">
                <a:solidFill>
                  <a:schemeClr val="tx1"/>
                </a:solidFill>
              </a:rPr>
              <a:t>, 26/62) </a:t>
            </a:r>
            <a:endParaRPr lang="tr-TR" sz="1400" dirty="0" smtClean="0">
              <a:solidFill>
                <a:schemeClr val="tx1"/>
              </a:solidFill>
            </a:endParaRPr>
          </a:p>
          <a:p>
            <a:pPr algn="ctr"/>
            <a:r>
              <a:rPr lang="tr-TR" sz="4000" dirty="0" smtClean="0">
                <a:solidFill>
                  <a:schemeClr val="tx1"/>
                </a:solidFill>
                <a:latin typeface="HASENAT" panose="01000600020000020003" pitchFamily="2" charset="-78"/>
                <a:cs typeface="HASENAT" panose="01000600020000020003" pitchFamily="2" charset="-78"/>
              </a:rPr>
              <a:t> </a:t>
            </a:r>
            <a:r>
              <a:rPr lang="ar-SA" sz="4000" dirty="0">
                <a:solidFill>
                  <a:schemeClr val="tx1"/>
                </a:solidFill>
                <a:latin typeface="HASENAT" panose="01000600020000020003" pitchFamily="2" charset="-78"/>
                <a:cs typeface="HASENAT" panose="01000600020000020003" pitchFamily="2" charset="-78"/>
              </a:rPr>
              <a:t>إِنَّ اللهَ مَعَنَا</a:t>
            </a:r>
            <a:r>
              <a:rPr lang="tr-TR" sz="4000" dirty="0">
                <a:solidFill>
                  <a:schemeClr val="tx1"/>
                </a:solidFill>
                <a:latin typeface="HASENAT" panose="01000600020000020003" pitchFamily="2" charset="-78"/>
                <a:cs typeface="HASENAT" panose="01000600020000020003" pitchFamily="2" charset="-78"/>
              </a:rPr>
              <a:t> </a:t>
            </a:r>
            <a:endParaRPr lang="tr-TR" sz="4000" dirty="0" smtClean="0">
              <a:solidFill>
                <a:schemeClr val="tx1"/>
              </a:solidFill>
              <a:latin typeface="HASENAT" panose="01000600020000020003" pitchFamily="2" charset="-78"/>
              <a:cs typeface="HASENAT" panose="01000600020000020003" pitchFamily="2" charset="-78"/>
            </a:endParaRPr>
          </a:p>
          <a:p>
            <a:pPr algn="ctr"/>
            <a:r>
              <a:rPr lang="tr-TR" sz="2000" dirty="0" smtClean="0">
                <a:solidFill>
                  <a:schemeClr val="tx1"/>
                </a:solidFill>
              </a:rPr>
              <a:t>"</a:t>
            </a:r>
            <a:r>
              <a:rPr lang="tr-TR" sz="3600" b="1" dirty="0">
                <a:solidFill>
                  <a:srgbClr val="FF0000"/>
                </a:solidFill>
              </a:rPr>
              <a:t>Şüphesiz Allah bizimle beraberdir</a:t>
            </a:r>
            <a:r>
              <a:rPr lang="tr-TR" sz="2000" dirty="0">
                <a:solidFill>
                  <a:schemeClr val="tx1"/>
                </a:solidFill>
              </a:rPr>
              <a:t>." </a:t>
            </a:r>
            <a:endParaRPr lang="tr-TR" sz="2000" dirty="0" smtClean="0">
              <a:solidFill>
                <a:schemeClr val="tx1"/>
              </a:solidFill>
            </a:endParaRPr>
          </a:p>
          <a:p>
            <a:pPr algn="ctr"/>
            <a:r>
              <a:rPr lang="tr-TR" sz="1400" dirty="0" smtClean="0">
                <a:solidFill>
                  <a:schemeClr val="tx1"/>
                </a:solidFill>
              </a:rPr>
              <a:t>(</a:t>
            </a:r>
            <a:r>
              <a:rPr lang="tr-TR" sz="1400" dirty="0" err="1">
                <a:solidFill>
                  <a:schemeClr val="tx1"/>
                </a:solidFill>
              </a:rPr>
              <a:t>Tevbe</a:t>
            </a:r>
            <a:r>
              <a:rPr lang="tr-TR" sz="1400" dirty="0">
                <a:solidFill>
                  <a:schemeClr val="tx1"/>
                </a:solidFill>
              </a:rPr>
              <a:t> </a:t>
            </a:r>
            <a:r>
              <a:rPr lang="tr-TR" sz="1400" dirty="0" err="1">
                <a:solidFill>
                  <a:schemeClr val="tx1"/>
                </a:solidFill>
              </a:rPr>
              <a:t>sûresi</a:t>
            </a:r>
            <a:r>
              <a:rPr lang="tr-TR" sz="1400" dirty="0">
                <a:solidFill>
                  <a:schemeClr val="tx1"/>
                </a:solidFill>
              </a:rPr>
              <a:t>, 9/40) </a:t>
            </a:r>
            <a:endParaRPr lang="tr-TR"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8474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fleurs02es2.jpg"/>
          <p:cNvPicPr>
            <a:picLocks noChangeAspect="1"/>
          </p:cNvPicPr>
          <p:nvPr/>
        </p:nvPicPr>
        <p:blipFill>
          <a:blip r:embed="rId2" cstate="print"/>
          <a:stretch>
            <a:fillRect/>
          </a:stretch>
        </p:blipFill>
        <p:spPr>
          <a:xfrm>
            <a:off x="0" y="-27384"/>
            <a:ext cx="9144000" cy="6858000"/>
          </a:xfrm>
          <a:prstGeom prst="rect">
            <a:avLst/>
          </a:prstGeom>
        </p:spPr>
      </p:pic>
      <p:sp>
        <p:nvSpPr>
          <p:cNvPr id="7" name="6 Metin kutusu"/>
          <p:cNvSpPr txBox="1"/>
          <p:nvPr/>
        </p:nvSpPr>
        <p:spPr>
          <a:xfrm>
            <a:off x="1043608" y="1988840"/>
            <a:ext cx="6912768" cy="461665"/>
          </a:xfrm>
          <a:prstGeom prst="rect">
            <a:avLst/>
          </a:prstGeom>
          <a:noFill/>
        </p:spPr>
        <p:txBody>
          <a:bodyPr wrap="square" rtlCol="0">
            <a:spAutoFit/>
          </a:bodyPr>
          <a:lstStyle/>
          <a:p>
            <a:r>
              <a:rPr lang="tr-TR" sz="2400" dirty="0" smtClean="0"/>
              <a:t>	</a:t>
            </a:r>
            <a:endParaRPr lang="tr-TR" sz="2400" dirty="0"/>
          </a:p>
        </p:txBody>
      </p:sp>
      <p:sp>
        <p:nvSpPr>
          <p:cNvPr id="9" name="Rectangle 2"/>
          <p:cNvSpPr txBox="1">
            <a:spLocks noChangeArrowheads="1"/>
          </p:cNvSpPr>
          <p:nvPr/>
        </p:nvSpPr>
        <p:spPr>
          <a:xfrm>
            <a:off x="285720" y="71414"/>
            <a:ext cx="7786710" cy="609600"/>
          </a:xfrm>
          <a:prstGeom prst="rect">
            <a:avLst/>
          </a:prstGeom>
          <a:solidFill>
            <a:srgbClr val="0070C0">
              <a:alpha val="75000"/>
            </a:srgbClr>
          </a:solidFill>
          <a:ln>
            <a:noFill/>
          </a:ln>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800" b="1" i="0" u="none" strike="noStrike" kern="1200" cap="none" spc="0" normalizeH="0" baseline="0" noProof="0" dirty="0" smtClean="0">
                <a:ln>
                  <a:noFill/>
                </a:ln>
                <a:solidFill>
                  <a:srgbClr val="FFFF00"/>
                </a:solidFill>
                <a:effectLst/>
                <a:uLnTx/>
                <a:uFillTx/>
                <a:latin typeface="+mj-lt"/>
                <a:ea typeface="+mj-ea"/>
                <a:cs typeface="+mj-cs"/>
              </a:rPr>
              <a:t>GECEYİ NASIL DEĞERLENDİRELİM. </a:t>
            </a:r>
            <a:endParaRPr kumimoji="0" lang="tr-TR" sz="3800" b="1" i="0" u="none" strike="noStrike" kern="1200" cap="none" spc="0" normalizeH="0" baseline="0" noProof="0" dirty="0">
              <a:ln>
                <a:noFill/>
              </a:ln>
              <a:solidFill>
                <a:srgbClr val="FFFF00"/>
              </a:solidFill>
              <a:effectLst/>
              <a:uLnTx/>
              <a:uFillTx/>
              <a:latin typeface="+mj-lt"/>
              <a:ea typeface="+mj-ea"/>
              <a:cs typeface="Times New Roman" pitchFamily="18" charset="0"/>
            </a:endParaRPr>
          </a:p>
        </p:txBody>
      </p:sp>
      <p:sp>
        <p:nvSpPr>
          <p:cNvPr id="13" name="Rectangle 4"/>
          <p:cNvSpPr txBox="1">
            <a:spLocks noChangeArrowheads="1"/>
          </p:cNvSpPr>
          <p:nvPr/>
        </p:nvSpPr>
        <p:spPr>
          <a:xfrm>
            <a:off x="285720" y="928670"/>
            <a:ext cx="8606760" cy="5740690"/>
          </a:xfrm>
          <a:prstGeom prst="rect">
            <a:avLst/>
          </a:prstGeom>
          <a:noFill/>
          <a:ln/>
        </p:spPr>
        <p:txBody>
          <a:bodyPr vert="horz" lIns="92075" tIns="46038" rIns="92075" bIns="46038" rtlCol="0">
            <a:noAutofit/>
          </a:bodyPr>
          <a:lstStyle/>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 DUA EDELİM :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Kendimize, ailemize, çocuklarımıza, milletimize, </a:t>
            </a:r>
            <a:r>
              <a:rPr kumimoji="0" lang="tr-TR" sz="2000" b="1" i="0" u="none" strike="noStrike" kern="1200" cap="none" spc="0" normalizeH="0" baseline="0" noProof="0" dirty="0" err="1" smtClean="0">
                <a:ln>
                  <a:noFill/>
                </a:ln>
                <a:effectLst/>
                <a:uLnTx/>
                <a:uFillTx/>
                <a:latin typeface="Times New Roman" pitchFamily="18" charset="0"/>
                <a:cs typeface="Times New Roman" pitchFamily="18" charset="0"/>
              </a:rPr>
              <a:t>Mü’minlere</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 dua edelim. Ana-baba duası alalım.</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2- TEVBE EDELİM :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Büyük küçük bütün günahlarımızın bağışlanması için </a:t>
            </a:r>
            <a:r>
              <a:rPr kumimoji="0" lang="tr-TR" sz="2000" b="1" i="0" u="none" strike="noStrike" kern="1200" cap="none" spc="0" normalizeH="0" baseline="0" noProof="0" dirty="0" err="1" smtClean="0">
                <a:ln>
                  <a:noFill/>
                </a:ln>
                <a:effectLst/>
                <a:uLnTx/>
                <a:uFillTx/>
                <a:latin typeface="Times New Roman" pitchFamily="18" charset="0"/>
                <a:cs typeface="Times New Roman" pitchFamily="18" charset="0"/>
              </a:rPr>
              <a:t>tevbe</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 edelim.</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3- KUR’AN OKUYALIM :</a:t>
            </a:r>
            <a:r>
              <a:rPr kumimoji="0" lang="tr-TR" sz="2000" b="1" i="0" u="none" strike="noStrike" kern="1200" cap="none" spc="0" normalizeH="0" baseline="0" noProof="0" dirty="0" smtClean="0">
                <a:ln>
                  <a:noFill/>
                </a:ln>
                <a:solidFill>
                  <a:srgbClr val="584CEE"/>
                </a:solidFill>
                <a:effectLst/>
                <a:uLnTx/>
                <a:uFillTx/>
                <a:latin typeface="Times New Roman" pitchFamily="18" charset="0"/>
                <a:cs typeface="Times New Roman" pitchFamily="18" charset="0"/>
              </a:rPr>
              <a:t>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Kendimiz ve mevtalarımızın ruhu için </a:t>
            </a:r>
            <a:r>
              <a:rPr kumimoji="0" lang="tr-TR" sz="2000" b="1" i="0" u="none" strike="noStrike" kern="1200" cap="none" spc="0" normalizeH="0" baseline="0" noProof="0" dirty="0" err="1" smtClean="0">
                <a:ln>
                  <a:noFill/>
                </a:ln>
                <a:effectLst/>
                <a:uLnTx/>
                <a:uFillTx/>
                <a:latin typeface="Times New Roman" pitchFamily="18" charset="0"/>
                <a:cs typeface="Times New Roman" pitchFamily="18" charset="0"/>
              </a:rPr>
              <a:t>Kur’an</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 ve meali okuyalım.</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4- NAMAZ KILALIM :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Kaza veya nafile namaz kılalım.</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5- TESBİH ÇEKELİM :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Zikir kelimelerini söyleyelim. </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6- SELAT GETİRELİM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 Peygamberimize salavat getirelim</a:t>
            </a:r>
            <a:r>
              <a:rPr kumimoji="0" lang="tr-TR" sz="2000" b="1" i="0" u="none" strike="noStrike" kern="1200" cap="none" spc="0" normalizeH="0" baseline="0" noProof="0" dirty="0" smtClean="0">
                <a:ln>
                  <a:noFill/>
                </a:ln>
                <a:solidFill>
                  <a:srgbClr val="584CEE"/>
                </a:solidFill>
                <a:effectLst/>
                <a:uLnTx/>
                <a:uFillTx/>
                <a:latin typeface="Times New Roman" pitchFamily="18" charset="0"/>
                <a:cs typeface="Times New Roman" pitchFamily="18" charset="0"/>
              </a:rPr>
              <a:t>.</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7- ZİYARET YAPALIM :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Dost, yakın ve komşularımıza tebrik ziyareti yapalım. Şehit ailelerini ve hastaları ziyaret edelim.</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8- İKRAM-YARDIM YAPALIM:</a:t>
            </a:r>
            <a:r>
              <a:rPr kumimoji="0" lang="tr-TR" sz="2000" b="1" i="0" u="none" strike="noStrike" kern="1200" cap="none" spc="0" normalizeH="0" baseline="0" noProof="0" dirty="0" smtClean="0">
                <a:ln>
                  <a:noFill/>
                </a:ln>
                <a:solidFill>
                  <a:srgbClr val="584CEE"/>
                </a:solidFill>
                <a:effectLst/>
                <a:uLnTx/>
                <a:uFillTx/>
                <a:latin typeface="Times New Roman" pitchFamily="18" charset="0"/>
                <a:cs typeface="Times New Roman" pitchFamily="18" charset="0"/>
              </a:rPr>
              <a:t>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Yoksul, yetim ve öğrencilere maddi yardım yapalım. Çocukları sevindirelim.</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9- TEBRİKLEŞELİM :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Birbirimizin kandilini tebrik edelim. Dargınları barıştıralım.</a:t>
            </a: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10- MUHASEBE YAPALIM:</a:t>
            </a:r>
            <a:r>
              <a:rPr kumimoji="0" lang="tr-TR" sz="2000" b="1" i="0" u="none" strike="noStrike" kern="1200" cap="none" spc="0" normalizeH="0" baseline="0" noProof="0" dirty="0" smtClean="0">
                <a:ln>
                  <a:noFill/>
                </a:ln>
                <a:solidFill>
                  <a:srgbClr val="584CEE"/>
                </a:solidFill>
                <a:effectLst/>
                <a:uLnTx/>
                <a:uFillTx/>
                <a:latin typeface="Times New Roman" pitchFamily="18" charset="0"/>
                <a:cs typeface="Times New Roman" pitchFamily="18" charset="0"/>
              </a:rPr>
              <a:t> </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Ömrümüzün muhasebesini yapalım. Bundan sonra iyi bir </a:t>
            </a:r>
            <a:r>
              <a:rPr kumimoji="0" lang="tr-TR" sz="2000" b="1" i="0" u="none" strike="noStrike" kern="1200" cap="none" spc="0" normalizeH="0" baseline="0" noProof="0" dirty="0" err="1" smtClean="0">
                <a:ln>
                  <a:noFill/>
                </a:ln>
                <a:effectLst/>
                <a:uLnTx/>
                <a:uFillTx/>
                <a:latin typeface="Times New Roman" pitchFamily="18" charset="0"/>
                <a:cs typeface="Times New Roman" pitchFamily="18" charset="0"/>
              </a:rPr>
              <a:t>Mü’min</a:t>
            </a:r>
            <a:r>
              <a:rPr kumimoji="0" lang="tr-TR" sz="2000" b="1" i="0" u="none" strike="noStrike" kern="1200" cap="none" spc="0" normalizeH="0" baseline="0" noProof="0" dirty="0" smtClean="0">
                <a:ln>
                  <a:noFill/>
                </a:ln>
                <a:effectLst/>
                <a:uLnTx/>
                <a:uFillTx/>
                <a:latin typeface="Times New Roman" pitchFamily="18" charset="0"/>
                <a:cs typeface="Times New Roman" pitchFamily="18" charset="0"/>
              </a:rPr>
              <a:t> olmaya, düzenli namaz kılmaya, günahlardan sakınmaya Rabbimize söz verelim. </a:t>
            </a:r>
            <a:endParaRPr kumimoji="0" lang="tr-TR" sz="2000" b="1" i="0" u="none" strike="noStrike" kern="1200" cap="none" spc="0" normalizeH="0" baseline="0" noProof="0" dirty="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0106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1500"/>
                            </p:stCondLst>
                            <p:childTnLst>
                              <p:par>
                                <p:cTn id="9" presetID="23" presetClass="entr" presetSubtype="16" fill="hold" grpId="0" nodeType="afterEffect">
                                  <p:stCondLst>
                                    <p:cond delay="1000"/>
                                  </p:stCondLst>
                                  <p:iterate type="wd">
                                    <p:tmPct val="100000"/>
                                  </p:iterate>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p:cTn id="11"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2" dur="3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8500"/>
                            </p:stCondLst>
                            <p:childTnLst>
                              <p:par>
                                <p:cTn id="14" presetID="23" presetClass="entr" presetSubtype="16" fill="hold" grpId="0" nodeType="afterEffect">
                                  <p:stCondLst>
                                    <p:cond delay="1000"/>
                                  </p:stCondLst>
                                  <p:iterate type="wd">
                                    <p:tmPct val="100000"/>
                                  </p:iterate>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p:cTn id="16" dur="3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7" dur="3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3400"/>
                            </p:stCondLst>
                            <p:childTnLst>
                              <p:par>
                                <p:cTn id="19" presetID="23" presetClass="entr" presetSubtype="16" fill="hold" grpId="0" nodeType="afterEffect">
                                  <p:stCondLst>
                                    <p:cond delay="1000"/>
                                  </p:stCondLst>
                                  <p:iterate type="wd">
                                    <p:tmPct val="100000"/>
                                  </p:iterate>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3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300" fill="hold"/>
                                        <p:tgtEl>
                                          <p:spTgt spid="13">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18600"/>
                            </p:stCondLst>
                            <p:childTnLst>
                              <p:par>
                                <p:cTn id="24" presetID="23" presetClass="entr" presetSubtype="16" fill="hold" grpId="0" nodeType="afterEffect">
                                  <p:stCondLst>
                                    <p:cond delay="1000"/>
                                  </p:stCondLst>
                                  <p:iterate type="wd">
                                    <p:tmPct val="100000"/>
                                  </p:iterate>
                                  <p:childTnLst>
                                    <p:set>
                                      <p:cBhvr>
                                        <p:cTn id="25" dur="1" fill="hold">
                                          <p:stCondLst>
                                            <p:cond delay="0"/>
                                          </p:stCondLst>
                                        </p:cTn>
                                        <p:tgtEl>
                                          <p:spTgt spid="13">
                                            <p:txEl>
                                              <p:pRg st="3" end="3"/>
                                            </p:txEl>
                                          </p:spTgt>
                                        </p:tgtEl>
                                        <p:attrNameLst>
                                          <p:attrName>style.visibility</p:attrName>
                                        </p:attrNameLst>
                                      </p:cBhvr>
                                      <p:to>
                                        <p:strVal val="visible"/>
                                      </p:to>
                                    </p:set>
                                    <p:anim calcmode="lin" valueType="num">
                                      <p:cBhvr>
                                        <p:cTn id="26" dur="3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7" dur="300" fill="hold"/>
                                        <p:tgtEl>
                                          <p:spTgt spid="13">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22600"/>
                            </p:stCondLst>
                            <p:childTnLst>
                              <p:par>
                                <p:cTn id="29" presetID="23" presetClass="entr" presetSubtype="16" fill="hold" grpId="0" nodeType="afterEffect">
                                  <p:stCondLst>
                                    <p:cond delay="1000"/>
                                  </p:stCondLst>
                                  <p:iterate type="wd">
                                    <p:tmPct val="100000"/>
                                  </p:iterate>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p:cTn id="31" dur="3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2" dur="300" fill="hold"/>
                                        <p:tgtEl>
                                          <p:spTgt spid="13">
                                            <p:txEl>
                                              <p:pRg st="4" end="4"/>
                                            </p:txEl>
                                          </p:spTgt>
                                        </p:tgtEl>
                                        <p:attrNameLst>
                                          <p:attrName>ppt_h</p:attrName>
                                        </p:attrNameLst>
                                      </p:cBhvr>
                                      <p:tavLst>
                                        <p:tav tm="0">
                                          <p:val>
                                            <p:fltVal val="0"/>
                                          </p:val>
                                        </p:tav>
                                        <p:tav tm="100000">
                                          <p:val>
                                            <p:strVal val="#ppt_h"/>
                                          </p:val>
                                        </p:tav>
                                      </p:tavLst>
                                    </p:anim>
                                  </p:childTnLst>
                                </p:cTn>
                              </p:par>
                            </p:childTnLst>
                          </p:cTn>
                        </p:par>
                        <p:par>
                          <p:cTn id="33" fill="hold">
                            <p:stCondLst>
                              <p:cond delay="26000"/>
                            </p:stCondLst>
                            <p:childTnLst>
                              <p:par>
                                <p:cTn id="34" presetID="23" presetClass="entr" presetSubtype="16" fill="hold" grpId="0" nodeType="afterEffect">
                                  <p:stCondLst>
                                    <p:cond delay="1000"/>
                                  </p:stCondLst>
                                  <p:iterate type="wd">
                                    <p:tmPct val="100000"/>
                                  </p:iterate>
                                  <p:childTnLst>
                                    <p:set>
                                      <p:cBhvr>
                                        <p:cTn id="35" dur="1" fill="hold">
                                          <p:stCondLst>
                                            <p:cond delay="0"/>
                                          </p:stCondLst>
                                        </p:cTn>
                                        <p:tgtEl>
                                          <p:spTgt spid="13">
                                            <p:txEl>
                                              <p:pRg st="5" end="5"/>
                                            </p:txEl>
                                          </p:spTgt>
                                        </p:tgtEl>
                                        <p:attrNameLst>
                                          <p:attrName>style.visibility</p:attrName>
                                        </p:attrNameLst>
                                      </p:cBhvr>
                                      <p:to>
                                        <p:strVal val="visible"/>
                                      </p:to>
                                    </p:set>
                                    <p:anim calcmode="lin" valueType="num">
                                      <p:cBhvr>
                                        <p:cTn id="36" dur="3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7" dur="300" fill="hold"/>
                                        <p:tgtEl>
                                          <p:spTgt spid="13">
                                            <p:txEl>
                                              <p:pRg st="5" end="5"/>
                                            </p:txEl>
                                          </p:spTgt>
                                        </p:tgtEl>
                                        <p:attrNameLst>
                                          <p:attrName>ppt_h</p:attrName>
                                        </p:attrNameLst>
                                      </p:cBhvr>
                                      <p:tavLst>
                                        <p:tav tm="0">
                                          <p:val>
                                            <p:fltVal val="0"/>
                                          </p:val>
                                        </p:tav>
                                        <p:tav tm="100000">
                                          <p:val>
                                            <p:strVal val="#ppt_h"/>
                                          </p:val>
                                        </p:tav>
                                      </p:tavLst>
                                    </p:anim>
                                  </p:childTnLst>
                                </p:cTn>
                              </p:par>
                            </p:childTnLst>
                          </p:cTn>
                        </p:par>
                        <p:par>
                          <p:cTn id="38" fill="hold">
                            <p:stCondLst>
                              <p:cond delay="29400"/>
                            </p:stCondLst>
                            <p:childTnLst>
                              <p:par>
                                <p:cTn id="39" presetID="23" presetClass="entr" presetSubtype="16" fill="hold" grpId="0" nodeType="afterEffect">
                                  <p:stCondLst>
                                    <p:cond delay="1000"/>
                                  </p:stCondLst>
                                  <p:iterate type="wd">
                                    <p:tmPct val="100000"/>
                                  </p:iterate>
                                  <p:childTnLst>
                                    <p:set>
                                      <p:cBhvr>
                                        <p:cTn id="40" dur="1" fill="hold">
                                          <p:stCondLst>
                                            <p:cond delay="0"/>
                                          </p:stCondLst>
                                        </p:cTn>
                                        <p:tgtEl>
                                          <p:spTgt spid="13">
                                            <p:txEl>
                                              <p:pRg st="6" end="6"/>
                                            </p:txEl>
                                          </p:spTgt>
                                        </p:tgtEl>
                                        <p:attrNameLst>
                                          <p:attrName>style.visibility</p:attrName>
                                        </p:attrNameLst>
                                      </p:cBhvr>
                                      <p:to>
                                        <p:strVal val="visible"/>
                                      </p:to>
                                    </p:set>
                                    <p:anim calcmode="lin" valueType="num">
                                      <p:cBhvr>
                                        <p:cTn id="41" dur="3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42" dur="300" fill="hold"/>
                                        <p:tgtEl>
                                          <p:spTgt spid="13">
                                            <p:txEl>
                                              <p:pRg st="6" end="6"/>
                                            </p:txEl>
                                          </p:spTgt>
                                        </p:tgtEl>
                                        <p:attrNameLst>
                                          <p:attrName>ppt_h</p:attrName>
                                        </p:attrNameLst>
                                      </p:cBhvr>
                                      <p:tavLst>
                                        <p:tav tm="0">
                                          <p:val>
                                            <p:fltVal val="0"/>
                                          </p:val>
                                        </p:tav>
                                        <p:tav tm="100000">
                                          <p:val>
                                            <p:strVal val="#ppt_h"/>
                                          </p:val>
                                        </p:tav>
                                      </p:tavLst>
                                    </p:anim>
                                  </p:childTnLst>
                                </p:cTn>
                              </p:par>
                            </p:childTnLst>
                          </p:cTn>
                        </p:par>
                        <p:par>
                          <p:cTn id="43" fill="hold">
                            <p:stCondLst>
                              <p:cond delay="36400"/>
                            </p:stCondLst>
                            <p:childTnLst>
                              <p:par>
                                <p:cTn id="44" presetID="23" presetClass="entr" presetSubtype="16" fill="hold" grpId="0" nodeType="afterEffect">
                                  <p:stCondLst>
                                    <p:cond delay="1000"/>
                                  </p:stCondLst>
                                  <p:iterate type="wd">
                                    <p:tmPct val="100000"/>
                                  </p:iterate>
                                  <p:childTnLst>
                                    <p:set>
                                      <p:cBhvr>
                                        <p:cTn id="45" dur="1" fill="hold">
                                          <p:stCondLst>
                                            <p:cond delay="0"/>
                                          </p:stCondLst>
                                        </p:cTn>
                                        <p:tgtEl>
                                          <p:spTgt spid="13">
                                            <p:txEl>
                                              <p:pRg st="7" end="7"/>
                                            </p:txEl>
                                          </p:spTgt>
                                        </p:tgtEl>
                                        <p:attrNameLst>
                                          <p:attrName>style.visibility</p:attrName>
                                        </p:attrNameLst>
                                      </p:cBhvr>
                                      <p:to>
                                        <p:strVal val="visible"/>
                                      </p:to>
                                    </p:set>
                                    <p:anim calcmode="lin" valueType="num">
                                      <p:cBhvr>
                                        <p:cTn id="46" dur="3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47" dur="300" fill="hold"/>
                                        <p:tgtEl>
                                          <p:spTgt spid="13">
                                            <p:txEl>
                                              <p:pRg st="7" end="7"/>
                                            </p:txEl>
                                          </p:spTgt>
                                        </p:tgtEl>
                                        <p:attrNameLst>
                                          <p:attrName>ppt_h</p:attrName>
                                        </p:attrNameLst>
                                      </p:cBhvr>
                                      <p:tavLst>
                                        <p:tav tm="0">
                                          <p:val>
                                            <p:fltVal val="0"/>
                                          </p:val>
                                        </p:tav>
                                        <p:tav tm="100000">
                                          <p:val>
                                            <p:strVal val="#ppt_h"/>
                                          </p:val>
                                        </p:tav>
                                      </p:tavLst>
                                    </p:anim>
                                  </p:childTnLst>
                                </p:cTn>
                              </p:par>
                            </p:childTnLst>
                          </p:cTn>
                        </p:par>
                        <p:par>
                          <p:cTn id="48" fill="hold">
                            <p:stCondLst>
                              <p:cond delay="42200"/>
                            </p:stCondLst>
                            <p:childTnLst>
                              <p:par>
                                <p:cTn id="49" presetID="23" presetClass="entr" presetSubtype="16" fill="hold" grpId="0" nodeType="afterEffect">
                                  <p:stCondLst>
                                    <p:cond delay="1000"/>
                                  </p:stCondLst>
                                  <p:iterate type="wd">
                                    <p:tmPct val="100000"/>
                                  </p:iterate>
                                  <p:childTnLst>
                                    <p:set>
                                      <p:cBhvr>
                                        <p:cTn id="50" dur="1" fill="hold">
                                          <p:stCondLst>
                                            <p:cond delay="0"/>
                                          </p:stCondLst>
                                        </p:cTn>
                                        <p:tgtEl>
                                          <p:spTgt spid="13">
                                            <p:txEl>
                                              <p:pRg st="8" end="8"/>
                                            </p:txEl>
                                          </p:spTgt>
                                        </p:tgtEl>
                                        <p:attrNameLst>
                                          <p:attrName>style.visibility</p:attrName>
                                        </p:attrNameLst>
                                      </p:cBhvr>
                                      <p:to>
                                        <p:strVal val="visible"/>
                                      </p:to>
                                    </p:set>
                                    <p:anim calcmode="lin" valueType="num">
                                      <p:cBhvr>
                                        <p:cTn id="51" dur="3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52" dur="300" fill="hold"/>
                                        <p:tgtEl>
                                          <p:spTgt spid="13">
                                            <p:txEl>
                                              <p:pRg st="8" end="8"/>
                                            </p:txEl>
                                          </p:spTgt>
                                        </p:tgtEl>
                                        <p:attrNameLst>
                                          <p:attrName>ppt_h</p:attrName>
                                        </p:attrNameLst>
                                      </p:cBhvr>
                                      <p:tavLst>
                                        <p:tav tm="0">
                                          <p:val>
                                            <p:fltVal val="0"/>
                                          </p:val>
                                        </p:tav>
                                        <p:tav tm="100000">
                                          <p:val>
                                            <p:strVal val="#ppt_h"/>
                                          </p:val>
                                        </p:tav>
                                      </p:tavLst>
                                    </p:anim>
                                  </p:childTnLst>
                                </p:cTn>
                              </p:par>
                            </p:childTnLst>
                          </p:cTn>
                        </p:par>
                        <p:par>
                          <p:cTn id="53" fill="hold">
                            <p:stCondLst>
                              <p:cond delay="46500"/>
                            </p:stCondLst>
                            <p:childTnLst>
                              <p:par>
                                <p:cTn id="54" presetID="23" presetClass="entr" presetSubtype="16" fill="hold" grpId="0" nodeType="afterEffect">
                                  <p:stCondLst>
                                    <p:cond delay="1000"/>
                                  </p:stCondLst>
                                  <p:iterate type="wd">
                                    <p:tmPct val="100000"/>
                                  </p:iterate>
                                  <p:childTnLst>
                                    <p:set>
                                      <p:cBhvr>
                                        <p:cTn id="55" dur="1" fill="hold">
                                          <p:stCondLst>
                                            <p:cond delay="0"/>
                                          </p:stCondLst>
                                        </p:cTn>
                                        <p:tgtEl>
                                          <p:spTgt spid="13">
                                            <p:txEl>
                                              <p:pRg st="9" end="9"/>
                                            </p:txEl>
                                          </p:spTgt>
                                        </p:tgtEl>
                                        <p:attrNameLst>
                                          <p:attrName>style.visibility</p:attrName>
                                        </p:attrNameLst>
                                      </p:cBhvr>
                                      <p:to>
                                        <p:strVal val="visible"/>
                                      </p:to>
                                    </p:set>
                                    <p:anim calcmode="lin" valueType="num">
                                      <p:cBhvr>
                                        <p:cTn id="56" dur="300" fill="hold"/>
                                        <p:tgtEl>
                                          <p:spTgt spid="13">
                                            <p:txEl>
                                              <p:pRg st="9" end="9"/>
                                            </p:txEl>
                                          </p:spTgt>
                                        </p:tgtEl>
                                        <p:attrNameLst>
                                          <p:attrName>ppt_w</p:attrName>
                                        </p:attrNameLst>
                                      </p:cBhvr>
                                      <p:tavLst>
                                        <p:tav tm="0">
                                          <p:val>
                                            <p:fltVal val="0"/>
                                          </p:val>
                                        </p:tav>
                                        <p:tav tm="100000">
                                          <p:val>
                                            <p:strVal val="#ppt_w"/>
                                          </p:val>
                                        </p:tav>
                                      </p:tavLst>
                                    </p:anim>
                                    <p:anim calcmode="lin" valueType="num">
                                      <p:cBhvr>
                                        <p:cTn id="57" dur="300" fill="hold"/>
                                        <p:tgtEl>
                                          <p:spTgt spid="1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3" grpId="0" build="p" autoUpdateAnimBg="0" advAuto="100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yerelhaberim.net/images/haberler/mirac_nedir_miracta_ne_olmustur_h30208.jpg"/>
          <p:cNvPicPr>
            <a:picLocks noChangeAspect="1" noChangeArrowheads="1"/>
          </p:cNvPicPr>
          <p:nvPr/>
        </p:nvPicPr>
        <p:blipFill rotWithShape="1">
          <a:blip r:embed="rId2">
            <a:extLst>
              <a:ext uri="{28A0092B-C50C-407E-A947-70E740481C1C}">
                <a14:useLocalDpi xmlns:a14="http://schemas.microsoft.com/office/drawing/2010/main" val="0"/>
              </a:ext>
            </a:extLst>
          </a:blip>
          <a:srcRect l="27536" t="2984" r="533" b="140"/>
          <a:stretch/>
        </p:blipFill>
        <p:spPr bwMode="auto">
          <a:xfrm>
            <a:off x="-52118" y="1"/>
            <a:ext cx="919611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1043608" y="1988840"/>
            <a:ext cx="6912768" cy="461665"/>
          </a:xfrm>
          <a:prstGeom prst="rect">
            <a:avLst/>
          </a:prstGeom>
          <a:noFill/>
        </p:spPr>
        <p:txBody>
          <a:bodyPr wrap="square" rtlCol="0">
            <a:spAutoFit/>
          </a:bodyPr>
          <a:lstStyle/>
          <a:p>
            <a:r>
              <a:rPr lang="tr-TR" sz="2400" dirty="0" smtClean="0"/>
              <a:t>	</a:t>
            </a:r>
            <a:endParaRPr lang="tr-TR" sz="2400" dirty="0"/>
          </a:p>
        </p:txBody>
      </p:sp>
      <p:sp>
        <p:nvSpPr>
          <p:cNvPr id="5" name="9 Metin kutusu"/>
          <p:cNvSpPr txBox="1"/>
          <p:nvPr/>
        </p:nvSpPr>
        <p:spPr>
          <a:xfrm>
            <a:off x="179512" y="3201938"/>
            <a:ext cx="8712968" cy="3539430"/>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tr-TR"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Miraç </a:t>
            </a:r>
            <a:r>
              <a:rPr lang="tr-TR"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kandilini tebrik ediyor, bu kutlu gecede Yüce Rabbimize açılan ellerin ve yakaran dillerin, başta İsrâ ve Miracın cereyan ettiği kutsal topraklar olmak üzere bütün İslâm âleminin birlik, dirlik ve beraberliğine; insanlığın hidayetine; adalet, huzur ve barışın teminine vesile olmasını Cenab-ı Hak’tan niyaz ediyorum. </a:t>
            </a:r>
          </a:p>
        </p:txBody>
      </p:sp>
    </p:spTree>
    <p:extLst>
      <p:ext uri="{BB962C8B-B14F-4D97-AF65-F5344CB8AC3E}">
        <p14:creationId xmlns:p14="http://schemas.microsoft.com/office/powerpoint/2010/main" val="2028211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Dikdörtgen 1"/>
          <p:cNvSpPr/>
          <p:nvPr/>
        </p:nvSpPr>
        <p:spPr>
          <a:xfrm>
            <a:off x="144016" y="116632"/>
            <a:ext cx="6876256" cy="6192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Mi’râc’ın</a:t>
            </a:r>
            <a:r>
              <a:rPr lang="tr-TR"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BİZE </a:t>
            </a:r>
            <a:r>
              <a:rPr lang="tr-T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anlattıkları</a:t>
            </a:r>
          </a:p>
          <a:p>
            <a:endParaRPr lang="tr-TR"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tr-TR"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r>
              <a:rPr lang="tr-T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imtihandır; </a:t>
            </a:r>
          </a:p>
          <a:p>
            <a:r>
              <a:rPr lang="tr-TR"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tr-TR" sz="4000" b="1"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r>
              <a:rPr lang="tr-TR"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tasdiktir; </a:t>
            </a:r>
          </a:p>
          <a:p>
            <a:r>
              <a:rPr lang="tr-TR"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tr-TR"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r>
              <a:rPr lang="tr-TR"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tesellidir;</a:t>
            </a:r>
          </a:p>
          <a:p>
            <a:r>
              <a:rPr lang="tr-TR" sz="40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a:t>
            </a:r>
            <a:r>
              <a:rPr lang="tr-TR" sz="4000" b="1" dirty="0" err="1">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r>
              <a:rPr lang="tr-TR" sz="40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4000" b="1" dirty="0" smtClean="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iltifattır</a:t>
            </a:r>
            <a:r>
              <a:rPr lang="tr-TR" sz="40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tr-TR" sz="4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a:t>
            </a:r>
            <a:r>
              <a:rPr lang="tr-TR" sz="4000" b="1" dirty="0" err="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r>
              <a:rPr lang="tr-TR" sz="4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namazdır;</a:t>
            </a:r>
          </a:p>
          <a:p>
            <a:r>
              <a:rPr lang="tr-TR"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 </a:t>
            </a:r>
            <a:r>
              <a:rPr lang="tr-TR" sz="40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r>
              <a:rPr lang="tr-TR"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hicrettir;</a:t>
            </a:r>
          </a:p>
          <a:p>
            <a:r>
              <a:rPr lang="tr-TR"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 </a:t>
            </a:r>
            <a:r>
              <a:rPr lang="tr-TR"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r>
              <a:rPr lang="tr-TR"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keşiftir:</a:t>
            </a:r>
          </a:p>
          <a:p>
            <a:r>
              <a:rPr lang="tr-TR"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 </a:t>
            </a:r>
            <a:r>
              <a:rPr lang="tr-TR"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a:t>
            </a:r>
            <a:r>
              <a:rPr lang="tr-TR"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hedeftir</a:t>
            </a:r>
            <a:r>
              <a:rPr lang="tr-TR" sz="4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20688"/>
            <a:ext cx="6984776" cy="5256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4400" b="1" dirty="0" smtClean="0">
                <a:solidFill>
                  <a:schemeClr val="tx1"/>
                </a:solidFill>
              </a:rPr>
              <a:t>"Filistin </a:t>
            </a:r>
            <a:r>
              <a:rPr lang="tr-TR" sz="4400" b="1" dirty="0">
                <a:solidFill>
                  <a:schemeClr val="tx1"/>
                </a:solidFill>
              </a:rPr>
              <a:t>bir sınav </a:t>
            </a:r>
            <a:r>
              <a:rPr lang="tr-TR" sz="4400" b="1" dirty="0" smtClean="0">
                <a:solidFill>
                  <a:schemeClr val="tx1"/>
                </a:solidFill>
              </a:rPr>
              <a:t>kağıdı </a:t>
            </a:r>
          </a:p>
          <a:p>
            <a:pPr algn="just"/>
            <a:r>
              <a:rPr lang="tr-TR" sz="4400" b="1" dirty="0" smtClean="0">
                <a:solidFill>
                  <a:schemeClr val="tx1"/>
                </a:solidFill>
              </a:rPr>
              <a:t>Her </a:t>
            </a:r>
            <a:r>
              <a:rPr lang="tr-TR" sz="4400" b="1" dirty="0">
                <a:solidFill>
                  <a:schemeClr val="tx1"/>
                </a:solidFill>
              </a:rPr>
              <a:t>mümin kulun </a:t>
            </a:r>
            <a:r>
              <a:rPr lang="tr-TR" sz="4400" b="1" dirty="0" smtClean="0">
                <a:solidFill>
                  <a:schemeClr val="tx1"/>
                </a:solidFill>
              </a:rPr>
              <a:t>önünde"</a:t>
            </a:r>
          </a:p>
          <a:p>
            <a:pPr algn="just"/>
            <a:r>
              <a:rPr lang="tr-TR" sz="3200" dirty="0">
                <a:solidFill>
                  <a:schemeClr val="tx1"/>
                </a:solidFill>
              </a:rPr>
              <a:t>Cahit </a:t>
            </a:r>
            <a:r>
              <a:rPr lang="tr-TR" sz="3200" dirty="0" smtClean="0">
                <a:solidFill>
                  <a:schemeClr val="tx1"/>
                </a:solidFill>
              </a:rPr>
              <a:t>Zarifoğlu</a:t>
            </a:r>
            <a:endParaRPr lang="tr-TR" sz="3200" dirty="0">
              <a:solidFill>
                <a:schemeClr val="tx1"/>
              </a:solidFill>
            </a:endParaRPr>
          </a:p>
        </p:txBody>
      </p:sp>
    </p:spTree>
    <p:extLst>
      <p:ext uri="{BB962C8B-B14F-4D97-AF65-F5344CB8AC3E}">
        <p14:creationId xmlns:p14="http://schemas.microsoft.com/office/powerpoint/2010/main" val="3812637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0" y="1124744"/>
            <a:ext cx="9144000" cy="573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Kalbi </a:t>
            </a:r>
            <a:r>
              <a:rPr lang="tr-TR" sz="2400" dirty="0">
                <a:solidFill>
                  <a:schemeClr val="tx1"/>
                </a:solidFill>
              </a:rPr>
              <a:t>Kudüs için çarpan, yüreğinde Harem-i Şerif'in, </a:t>
            </a:r>
            <a:r>
              <a:rPr lang="tr-TR" sz="2400" dirty="0" err="1">
                <a:solidFill>
                  <a:schemeClr val="tx1"/>
                </a:solidFill>
              </a:rPr>
              <a:t>Kubbet'üs</a:t>
            </a:r>
            <a:r>
              <a:rPr lang="tr-TR" sz="2400" dirty="0">
                <a:solidFill>
                  <a:schemeClr val="tx1"/>
                </a:solidFill>
              </a:rPr>
              <a:t> Sahra'nın, </a:t>
            </a:r>
            <a:r>
              <a:rPr lang="tr-TR" sz="2400" dirty="0" err="1">
                <a:solidFill>
                  <a:schemeClr val="tx1"/>
                </a:solidFill>
              </a:rPr>
              <a:t>Mescid</a:t>
            </a:r>
            <a:r>
              <a:rPr lang="tr-TR" sz="2400" dirty="0">
                <a:solidFill>
                  <a:schemeClr val="tx1"/>
                </a:solidFill>
              </a:rPr>
              <a:t>-i </a:t>
            </a:r>
            <a:r>
              <a:rPr lang="tr-TR" sz="2400" dirty="0" err="1">
                <a:solidFill>
                  <a:schemeClr val="tx1"/>
                </a:solidFill>
              </a:rPr>
              <a:t>Aksa'nın</a:t>
            </a:r>
            <a:r>
              <a:rPr lang="tr-TR" sz="2400" dirty="0">
                <a:solidFill>
                  <a:schemeClr val="tx1"/>
                </a:solidFill>
              </a:rPr>
              <a:t> sızısı, hüznü ve aşkı bulanan  Mümin kardeşlerim…</a:t>
            </a:r>
          </a:p>
          <a:p>
            <a:pPr marL="342900" indent="-342900" algn="just">
              <a:buFont typeface="Arial" panose="020B0604020202020204" pitchFamily="34" charset="0"/>
              <a:buChar char="•"/>
            </a:pPr>
            <a:r>
              <a:rPr lang="tr-TR" sz="2400" dirty="0">
                <a:solidFill>
                  <a:schemeClr val="tx1"/>
                </a:solidFill>
              </a:rPr>
              <a:t>Çıplak elleriyle işgalcilere kök söktüren Filistin'in yiğit evlatlarına, </a:t>
            </a:r>
          </a:p>
          <a:p>
            <a:pPr marL="342900" indent="-342900" algn="just">
              <a:buFont typeface="Arial" panose="020B0604020202020204" pitchFamily="34" charset="0"/>
              <a:buChar char="•"/>
            </a:pPr>
            <a:r>
              <a:rPr lang="tr-TR" sz="2400" dirty="0" smtClean="0">
                <a:solidFill>
                  <a:schemeClr val="tx1"/>
                </a:solidFill>
              </a:rPr>
              <a:t>Ablukaya</a:t>
            </a:r>
            <a:r>
              <a:rPr lang="tr-TR" sz="2400" dirty="0">
                <a:solidFill>
                  <a:schemeClr val="tx1"/>
                </a:solidFill>
              </a:rPr>
              <a:t>, baskıya ve yıkıma rağmen hayata tutunan </a:t>
            </a:r>
            <a:r>
              <a:rPr lang="tr-TR" sz="2400" dirty="0" err="1">
                <a:solidFill>
                  <a:schemeClr val="tx1"/>
                </a:solidFill>
              </a:rPr>
              <a:t>Gazzeli</a:t>
            </a:r>
            <a:r>
              <a:rPr lang="tr-TR" sz="2400" dirty="0">
                <a:solidFill>
                  <a:schemeClr val="tx1"/>
                </a:solidFill>
              </a:rPr>
              <a:t> mazlumlara, </a:t>
            </a:r>
          </a:p>
          <a:p>
            <a:pPr marL="342900" indent="-342900" algn="just">
              <a:buFont typeface="Arial" panose="020B0604020202020204" pitchFamily="34" charset="0"/>
              <a:buChar char="•"/>
            </a:pPr>
            <a:r>
              <a:rPr lang="tr-TR" sz="2400" dirty="0">
                <a:solidFill>
                  <a:schemeClr val="tx1"/>
                </a:solidFill>
              </a:rPr>
              <a:t>70 senedir vatanlarından kopartılmış olmanın acısıyla gözyaşı döken Filistinli mültecilere, </a:t>
            </a:r>
          </a:p>
          <a:p>
            <a:pPr marL="342900" indent="-342900" algn="just">
              <a:buFont typeface="Arial" panose="020B0604020202020204" pitchFamily="34" charset="0"/>
              <a:buChar char="•"/>
            </a:pPr>
            <a:r>
              <a:rPr lang="tr-TR" sz="2400" dirty="0" smtClean="0">
                <a:solidFill>
                  <a:schemeClr val="tx1"/>
                </a:solidFill>
              </a:rPr>
              <a:t>Dini</a:t>
            </a:r>
            <a:r>
              <a:rPr lang="tr-TR" sz="2400" dirty="0">
                <a:solidFill>
                  <a:schemeClr val="tx1"/>
                </a:solidFill>
              </a:rPr>
              <a:t>, dili, ülkesi ne olursa olsun Filistin davasına sahip çıkan barış erlerine, </a:t>
            </a:r>
          </a:p>
          <a:p>
            <a:pPr marL="342900" indent="-342900" algn="just">
              <a:buFont typeface="Arial" panose="020B0604020202020204" pitchFamily="34" charset="0"/>
              <a:buChar char="•"/>
            </a:pPr>
            <a:r>
              <a:rPr lang="tr-TR" sz="2400" dirty="0">
                <a:solidFill>
                  <a:schemeClr val="tx1"/>
                </a:solidFill>
              </a:rPr>
              <a:t>Kudüs'ün tekrar tüm insanlık için bir </a:t>
            </a:r>
            <a:r>
              <a:rPr lang="tr-TR" sz="2400" dirty="0" err="1">
                <a:solidFill>
                  <a:schemeClr val="tx1"/>
                </a:solidFill>
              </a:rPr>
              <a:t>darüsselam</a:t>
            </a:r>
            <a:r>
              <a:rPr lang="tr-TR" sz="2400" dirty="0">
                <a:solidFill>
                  <a:schemeClr val="tx1"/>
                </a:solidFill>
              </a:rPr>
              <a:t> olması, bir barış ve esenlik yurdu olması için gayret gösteren Kudüs dostlarına, en kalbi selam muhabbetlerimi gönderiyorum.</a:t>
            </a:r>
          </a:p>
        </p:txBody>
      </p:sp>
      <p:sp>
        <p:nvSpPr>
          <p:cNvPr id="3" name="Dikdörtgen 2"/>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effectLst>
                  <a:outerShdw blurRad="38100" dist="38100" dir="2700000" algn="tl">
                    <a:srgbClr val="000000">
                      <a:alpha val="43137"/>
                    </a:srgbClr>
                  </a:outerShdw>
                </a:effectLst>
              </a:rPr>
              <a:t>KUDÜS BİZİM SEVDAMIZ, KALBÎ DAVAMIZ</a:t>
            </a:r>
          </a:p>
        </p:txBody>
      </p:sp>
    </p:spTree>
    <p:extLst>
      <p:ext uri="{BB962C8B-B14F-4D97-AF65-F5344CB8AC3E}">
        <p14:creationId xmlns:p14="http://schemas.microsoft.com/office/powerpoint/2010/main" val="2454151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0" y="1124744"/>
            <a:ext cx="9144000" cy="573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r-TR" sz="2400" dirty="0">
                <a:solidFill>
                  <a:schemeClr val="tx1"/>
                </a:solidFill>
              </a:rPr>
              <a:t>Filistin topraklarını işgale karşı savunurken can veren Filistinli şehitler,</a:t>
            </a:r>
          </a:p>
          <a:p>
            <a:pPr marL="457200" indent="-457200">
              <a:buFont typeface="Arial" panose="020B0604020202020204" pitchFamily="34" charset="0"/>
              <a:buChar char="•"/>
            </a:pPr>
            <a:r>
              <a:rPr lang="tr-TR" sz="2400" dirty="0">
                <a:solidFill>
                  <a:schemeClr val="tx1"/>
                </a:solidFill>
              </a:rPr>
              <a:t>Ciğerparelerini korumak için İsrail'in kurşunlarına göğüslerini siper eden babalar, </a:t>
            </a:r>
          </a:p>
          <a:p>
            <a:pPr marL="457200" indent="-457200">
              <a:buFont typeface="Arial" panose="020B0604020202020204" pitchFamily="34" charset="0"/>
              <a:buChar char="•"/>
            </a:pPr>
            <a:r>
              <a:rPr lang="tr-TR" sz="2400" dirty="0">
                <a:solidFill>
                  <a:schemeClr val="tx1"/>
                </a:solidFill>
              </a:rPr>
              <a:t>Gazze sahilinde top oynarken bombalarla minik bedenleri parçalanan Filistinli çocuklar, </a:t>
            </a:r>
            <a:endParaRPr lang="tr-TR" sz="2400" dirty="0" smtClean="0">
              <a:solidFill>
                <a:schemeClr val="tx1"/>
              </a:solidFill>
            </a:endParaRPr>
          </a:p>
          <a:p>
            <a:pPr marL="457200" indent="-457200">
              <a:buFont typeface="Arial" panose="020B0604020202020204" pitchFamily="34" charset="0"/>
              <a:buChar char="•"/>
            </a:pPr>
            <a:r>
              <a:rPr lang="tr-TR" sz="2400" dirty="0">
                <a:solidFill>
                  <a:schemeClr val="tx1"/>
                </a:solidFill>
              </a:rPr>
              <a:t>Babasının sırtını siper almış şekilde can veren Muhammed </a:t>
            </a:r>
            <a:r>
              <a:rPr lang="tr-TR" sz="2400" dirty="0" err="1" smtClean="0">
                <a:solidFill>
                  <a:schemeClr val="tx1"/>
                </a:solidFill>
              </a:rPr>
              <a:t>Durra</a:t>
            </a:r>
            <a:r>
              <a:rPr lang="tr-TR" sz="2400" dirty="0">
                <a:solidFill>
                  <a:schemeClr val="tx1"/>
                </a:solidFill>
              </a:rPr>
              <a:t> </a:t>
            </a:r>
          </a:p>
          <a:p>
            <a:pPr marL="457200" indent="-457200">
              <a:buFont typeface="Arial" panose="020B0604020202020204" pitchFamily="34" charset="0"/>
              <a:buChar char="•"/>
            </a:pPr>
            <a:r>
              <a:rPr lang="tr-TR" sz="2400" dirty="0">
                <a:solidFill>
                  <a:schemeClr val="tx1"/>
                </a:solidFill>
              </a:rPr>
              <a:t>Sabah namazına giderken </a:t>
            </a:r>
            <a:r>
              <a:rPr lang="tr-TR" sz="2400" dirty="0" err="1">
                <a:solidFill>
                  <a:schemeClr val="tx1"/>
                </a:solidFill>
              </a:rPr>
              <a:t>siyonist</a:t>
            </a:r>
            <a:r>
              <a:rPr lang="tr-TR" sz="2400" dirty="0">
                <a:solidFill>
                  <a:schemeClr val="tx1"/>
                </a:solidFill>
              </a:rPr>
              <a:t> yerleşimciler tarafından yakılarak şehit edilen Filistinli gençler, </a:t>
            </a:r>
          </a:p>
          <a:p>
            <a:pPr marL="457200" indent="-457200">
              <a:buFont typeface="Arial" panose="020B0604020202020204" pitchFamily="34" charset="0"/>
              <a:buChar char="•"/>
            </a:pPr>
            <a:r>
              <a:rPr lang="tr-TR" sz="2400" dirty="0">
                <a:solidFill>
                  <a:schemeClr val="tx1"/>
                </a:solidFill>
              </a:rPr>
              <a:t>Kudüs'ü namusları bilerek canları pahasına sahip çıkan Filistin'in cesur </a:t>
            </a:r>
            <a:r>
              <a:rPr lang="tr-TR" sz="2400" dirty="0" smtClean="0">
                <a:solidFill>
                  <a:schemeClr val="tx1"/>
                </a:solidFill>
              </a:rPr>
              <a:t>kadınlar</a:t>
            </a:r>
          </a:p>
          <a:p>
            <a:pPr marL="457200" indent="-457200">
              <a:buFont typeface="Arial" panose="020B0604020202020204" pitchFamily="34" charset="0"/>
              <a:buChar char="•"/>
            </a:pPr>
            <a:r>
              <a:rPr lang="tr-TR" sz="2400" dirty="0">
                <a:solidFill>
                  <a:schemeClr val="tx1"/>
                </a:solidFill>
              </a:rPr>
              <a:t>16 Mart 2003'te 24 yaşında, daha ömrünün baharındayken İsrail buldozerlerinin ezdiği Rachel </a:t>
            </a:r>
            <a:r>
              <a:rPr lang="tr-TR" sz="2400" dirty="0" err="1" smtClean="0">
                <a:solidFill>
                  <a:schemeClr val="tx1"/>
                </a:solidFill>
              </a:rPr>
              <a:t>Corrie</a:t>
            </a:r>
            <a:r>
              <a:rPr lang="tr-TR" sz="2400" dirty="0" smtClean="0">
                <a:solidFill>
                  <a:schemeClr val="tx1"/>
                </a:solidFill>
              </a:rPr>
              <a:t>,</a:t>
            </a:r>
            <a:r>
              <a:rPr lang="tr-TR" sz="2400" dirty="0">
                <a:solidFill>
                  <a:schemeClr val="tx1"/>
                </a:solidFill>
              </a:rPr>
              <a:t> </a:t>
            </a:r>
          </a:p>
          <a:p>
            <a:pPr marL="457200" indent="-457200">
              <a:buFont typeface="Arial" panose="020B0604020202020204" pitchFamily="34" charset="0"/>
              <a:buChar char="•"/>
            </a:pPr>
            <a:r>
              <a:rPr lang="tr-TR" sz="2400" dirty="0">
                <a:solidFill>
                  <a:schemeClr val="tx1"/>
                </a:solidFill>
              </a:rPr>
              <a:t>Sizleri en kalbi Selamla selamlıyor Yüce Rabbimizden bir kez daha Rahmet diliyorum</a:t>
            </a:r>
            <a:endParaRPr lang="tr-TR" sz="2400" dirty="0"/>
          </a:p>
        </p:txBody>
      </p:sp>
      <p:sp>
        <p:nvSpPr>
          <p:cNvPr id="3" name="Dikdörtgen 2"/>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effectLst>
                  <a:outerShdw blurRad="38100" dist="38100" dir="2700000" algn="tl">
                    <a:srgbClr val="000000">
                      <a:alpha val="43137"/>
                    </a:srgbClr>
                  </a:outerShdw>
                </a:effectLst>
              </a:rPr>
              <a:t>KUDÜS BİZİM SEVDAMIZ, KALBÎ DAVAMIZ</a:t>
            </a:r>
          </a:p>
        </p:txBody>
      </p:sp>
    </p:spTree>
    <p:extLst>
      <p:ext uri="{BB962C8B-B14F-4D97-AF65-F5344CB8AC3E}">
        <p14:creationId xmlns:p14="http://schemas.microsoft.com/office/powerpoint/2010/main" val="11759460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0" y="1124744"/>
            <a:ext cx="9144000" cy="573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tr-TR" dirty="0">
                <a:solidFill>
                  <a:schemeClr val="tx1"/>
                </a:solidFill>
              </a:rPr>
              <a:t>"Kudüs davası, yalnızca Filistin'deki bir avuç Müslüman'ın davası değildir.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Kudüs</a:t>
            </a:r>
            <a:r>
              <a:rPr lang="tr-TR" dirty="0">
                <a:solidFill>
                  <a:schemeClr val="tx1"/>
                </a:solidFill>
              </a:rPr>
              <a:t>, 1,7 milyarlık İslam aleminin onuru, namusu, harim-i ismetidir.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Bu </a:t>
            </a:r>
            <a:r>
              <a:rPr lang="tr-TR" dirty="0">
                <a:solidFill>
                  <a:schemeClr val="tx1"/>
                </a:solidFill>
              </a:rPr>
              <a:t>dava, hepimizin ortak davası, hepimizin ortak meselesidir.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Kudüs </a:t>
            </a:r>
            <a:r>
              <a:rPr lang="tr-TR" dirty="0">
                <a:solidFill>
                  <a:schemeClr val="tx1"/>
                </a:solidFill>
              </a:rPr>
              <a:t>bize Hazreti Davud'un, Hazreti Süleyman'ın, Hazreti Zekeriya'nın, Hazreti Yahya'nın hediyesidir.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Kudüs</a:t>
            </a:r>
            <a:r>
              <a:rPr lang="tr-TR" dirty="0">
                <a:solidFill>
                  <a:schemeClr val="tx1"/>
                </a:solidFill>
              </a:rPr>
              <a:t>, insanlığa Hazreti Meryem'in Hazreti İsa Efendimizin armağanıdır.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Kudüs</a:t>
            </a:r>
            <a:r>
              <a:rPr lang="tr-TR" dirty="0">
                <a:solidFill>
                  <a:schemeClr val="tx1"/>
                </a:solidFill>
              </a:rPr>
              <a:t>, peygamberler sultanı Hazreti Nebi'nin 'şayet oraya gidemez ve orada namaz kılmazsanız bari oranın kandillerini aydınlatacak yağ gönderin.' diyerek emanet ettiği kutlu beldedir.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Bu </a:t>
            </a:r>
            <a:r>
              <a:rPr lang="tr-TR" dirty="0">
                <a:solidFill>
                  <a:schemeClr val="tx1"/>
                </a:solidFill>
              </a:rPr>
              <a:t>şehrin her bir taşında, her bir sokağında, yüzyıllardır ayakta duran her bir ibadethanesinde Selahaddin Eyyubi gibi Müslüman idarecilerin emeği, alın teri vardır.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Haçlı </a:t>
            </a:r>
            <a:r>
              <a:rPr lang="tr-TR" dirty="0">
                <a:solidFill>
                  <a:schemeClr val="tx1"/>
                </a:solidFill>
              </a:rPr>
              <a:t>seferleriyle yakılan bu şehri tekrar ayağa kaldıran, 400 yıl boyunca tüm inanç mensupları için tekrar bir barış yurdu haline getiren ecdadımızdır.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Bizim </a:t>
            </a:r>
            <a:r>
              <a:rPr lang="tr-TR" dirty="0">
                <a:solidFill>
                  <a:schemeClr val="tx1"/>
                </a:solidFill>
              </a:rPr>
              <a:t>için Kudüs, arzın üstünde bir sancak, görkemli bir çınardır.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Yüreğimizin </a:t>
            </a:r>
            <a:r>
              <a:rPr lang="tr-TR" dirty="0">
                <a:solidFill>
                  <a:schemeClr val="tx1"/>
                </a:solidFill>
              </a:rPr>
              <a:t>yarısı Mekke, geri kalanı da Medine'dir. Bunların üstünde bir tül gibi Kudüs vardır.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Allah </a:t>
            </a:r>
            <a:r>
              <a:rPr lang="tr-TR" dirty="0" err="1">
                <a:solidFill>
                  <a:schemeClr val="tx1"/>
                </a:solidFill>
              </a:rPr>
              <a:t>Resulü'nün</a:t>
            </a:r>
            <a:r>
              <a:rPr lang="tr-TR" dirty="0">
                <a:solidFill>
                  <a:schemeClr val="tx1"/>
                </a:solidFill>
              </a:rPr>
              <a:t> Miraç'a yükseldiği bu kutlu şehri, İstanbul'dan, Kahire'den, Bağdat'tan, Mekke ve Medine'den ayırt etmeden seviyoruz. </a:t>
            </a:r>
            <a:endParaRPr lang="tr-TR" dirty="0" smtClean="0">
              <a:solidFill>
                <a:schemeClr val="tx1"/>
              </a:solidFill>
            </a:endParaRPr>
          </a:p>
          <a:p>
            <a:pPr marL="342900" indent="-342900" algn="just">
              <a:buFont typeface="Arial" panose="020B0604020202020204" pitchFamily="34" charset="0"/>
              <a:buChar char="•"/>
            </a:pPr>
            <a:r>
              <a:rPr lang="tr-TR" dirty="0" smtClean="0">
                <a:solidFill>
                  <a:schemeClr val="tx1"/>
                </a:solidFill>
              </a:rPr>
              <a:t>İşte </a:t>
            </a:r>
            <a:r>
              <a:rPr lang="tr-TR" dirty="0">
                <a:solidFill>
                  <a:schemeClr val="tx1"/>
                </a:solidFill>
              </a:rPr>
              <a:t>bunun için biz, 'Kudüs kırmızı çizgimizdir' diyoruz."</a:t>
            </a:r>
          </a:p>
        </p:txBody>
      </p:sp>
      <p:sp>
        <p:nvSpPr>
          <p:cNvPr id="3" name="Dikdörtgen 2"/>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effectLst>
                  <a:outerShdw blurRad="38100" dist="38100" dir="2700000" algn="tl">
                    <a:srgbClr val="000000">
                      <a:alpha val="43137"/>
                    </a:srgbClr>
                  </a:outerShdw>
                </a:effectLst>
              </a:rPr>
              <a:t>KUDÜS BİZİM SEVDAMIZ, KALBÎ DAVAMIZ</a:t>
            </a:r>
          </a:p>
        </p:txBody>
      </p:sp>
    </p:spTree>
    <p:extLst>
      <p:ext uri="{BB962C8B-B14F-4D97-AF65-F5344CB8AC3E}">
        <p14:creationId xmlns:p14="http://schemas.microsoft.com/office/powerpoint/2010/main" val="20917610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0" y="1124744"/>
            <a:ext cx="9144000" cy="573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"Kudüs davası İslam aleminin namusudur"</a:t>
            </a:r>
          </a:p>
          <a:p>
            <a:r>
              <a:rPr lang="tr-TR" dirty="0"/>
              <a:t/>
            </a:r>
            <a:br>
              <a:rPr lang="tr-TR" dirty="0"/>
            </a:br>
            <a:r>
              <a:rPr lang="tr-TR" dirty="0" smtClean="0">
                <a:solidFill>
                  <a:schemeClr val="tx1"/>
                </a:solidFill>
              </a:rPr>
              <a:t>"</a:t>
            </a:r>
            <a:r>
              <a:rPr lang="tr-TR" dirty="0">
                <a:solidFill>
                  <a:schemeClr val="tx1"/>
                </a:solidFill>
              </a:rPr>
              <a:t>İsrail son 50 yıldır kasıtlı bir şekilde Kudüs'teki İslam mirasının izlerini silmeye çalışıyor. Silemeyeceksiniz</a:t>
            </a:r>
            <a:r>
              <a:rPr lang="tr-TR" dirty="0" smtClean="0">
                <a:solidFill>
                  <a:schemeClr val="tx1"/>
                </a:solidFill>
              </a:rPr>
              <a:t>.«</a:t>
            </a:r>
          </a:p>
          <a:p>
            <a:r>
              <a:rPr lang="tr-TR" dirty="0">
                <a:solidFill>
                  <a:schemeClr val="tx1"/>
                </a:solidFill>
              </a:rPr>
              <a:t>İsrail'in Müslümanlara ait toprakları, iş yerlerini, evleri, ibadethaneleri gasp ederek, kültürel bir soykırım </a:t>
            </a:r>
            <a:r>
              <a:rPr lang="tr-TR" dirty="0" smtClean="0">
                <a:solidFill>
                  <a:schemeClr val="tx1"/>
                </a:solidFill>
              </a:rPr>
              <a:t>uyguladığını her tarafta görmemiz mümkündür.</a:t>
            </a:r>
          </a:p>
          <a:p>
            <a:r>
              <a:rPr lang="tr-TR" dirty="0">
                <a:solidFill>
                  <a:schemeClr val="tx1"/>
                </a:solidFill>
              </a:rPr>
              <a:t>1967 yılındaki Filistin haritasıyla 2018'deki haritayı karşılaştırmak, başka hiçbir söze gerek kalmadan Filistin'de yaşanan bu kültürel soykırımı ortaya koyacaktır. </a:t>
            </a:r>
            <a:endParaRPr lang="tr-TR" dirty="0" smtClean="0">
              <a:solidFill>
                <a:schemeClr val="tx1"/>
              </a:solidFill>
            </a:endParaRPr>
          </a:p>
          <a:p>
            <a:r>
              <a:rPr lang="tr-TR" dirty="0" smtClean="0">
                <a:solidFill>
                  <a:schemeClr val="tx1"/>
                </a:solidFill>
              </a:rPr>
              <a:t>Bizim </a:t>
            </a:r>
            <a:r>
              <a:rPr lang="tr-TR" dirty="0">
                <a:solidFill>
                  <a:schemeClr val="tx1"/>
                </a:solidFill>
              </a:rPr>
              <a:t>tarihimizde sömürgecilik lekesi de soykırım suçu da yoktur. Biz </a:t>
            </a:r>
            <a:r>
              <a:rPr lang="tr-TR" dirty="0" smtClean="0">
                <a:solidFill>
                  <a:schemeClr val="tx1"/>
                </a:solidFill>
              </a:rPr>
              <a:t>tertemiz </a:t>
            </a:r>
            <a:r>
              <a:rPr lang="tr-TR" dirty="0">
                <a:solidFill>
                  <a:schemeClr val="tx1"/>
                </a:solidFill>
              </a:rPr>
              <a:t>bir tarihe sahibiz</a:t>
            </a:r>
            <a:r>
              <a:rPr lang="tr-TR" dirty="0" smtClean="0">
                <a:solidFill>
                  <a:schemeClr val="tx1"/>
                </a:solidFill>
              </a:rPr>
              <a:t>.</a:t>
            </a:r>
          </a:p>
          <a:p>
            <a:r>
              <a:rPr lang="tr-TR" dirty="0">
                <a:solidFill>
                  <a:schemeClr val="tx1"/>
                </a:solidFill>
              </a:rPr>
              <a:t>500 yıl önce İspanya'dan kaçan Musevilere kapılarını Türklerin açmıştı</a:t>
            </a:r>
            <a:r>
              <a:rPr lang="tr-TR" dirty="0" smtClean="0">
                <a:solidFill>
                  <a:schemeClr val="tx1"/>
                </a:solidFill>
              </a:rPr>
              <a:t>.</a:t>
            </a:r>
            <a:endParaRPr lang="tr-TR" dirty="0"/>
          </a:p>
        </p:txBody>
      </p:sp>
      <p:sp>
        <p:nvSpPr>
          <p:cNvPr id="3" name="Dikdörtgen 2"/>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effectLst>
                  <a:outerShdw blurRad="38100" dist="38100" dir="2700000" algn="tl">
                    <a:srgbClr val="000000">
                      <a:alpha val="43137"/>
                    </a:srgbClr>
                  </a:outerShdw>
                </a:effectLst>
              </a:rPr>
              <a:t>KUDÜS BİZİM SEVDAMIZ, KALBÎ DAVAMIZ</a:t>
            </a:r>
          </a:p>
        </p:txBody>
      </p:sp>
    </p:spTree>
    <p:extLst>
      <p:ext uri="{BB962C8B-B14F-4D97-AF65-F5344CB8AC3E}">
        <p14:creationId xmlns:p14="http://schemas.microsoft.com/office/powerpoint/2010/main" val="2492733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dris\Desktop\Resim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
            <a:ext cx="9144001" cy="68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19725"/>
      </p:ext>
    </p:extLst>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adim-ad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3"/>
            <a:ext cx="9144000" cy="568863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0" y="-27383"/>
            <a:ext cx="9144000"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tr-TR" altLang="tr-TR" sz="3600" b="1" dirty="0">
                <a:cs typeface="Times New Roman" panose="02020603050405020304" pitchFamily="18" charset="0"/>
              </a:rPr>
              <a:t>İsrail’in aşama </a:t>
            </a:r>
            <a:r>
              <a:rPr lang="tr-TR" altLang="tr-TR" sz="3600" b="1" dirty="0" err="1">
                <a:cs typeface="Times New Roman" panose="02020603050405020304" pitchFamily="18" charset="0"/>
              </a:rPr>
              <a:t>aşama</a:t>
            </a:r>
            <a:r>
              <a:rPr lang="tr-TR" altLang="tr-TR" sz="3600" b="1" dirty="0">
                <a:cs typeface="Times New Roman" panose="02020603050405020304" pitchFamily="18" charset="0"/>
              </a:rPr>
              <a:t> Filistin topraklarını işgali</a:t>
            </a:r>
          </a:p>
        </p:txBody>
      </p:sp>
    </p:spTree>
    <p:extLst>
      <p:ext uri="{BB962C8B-B14F-4D97-AF65-F5344CB8AC3E}">
        <p14:creationId xmlns:p14="http://schemas.microsoft.com/office/powerpoint/2010/main" val="4239621568"/>
      </p:ext>
    </p:extLst>
  </p:cSld>
  <p:clrMapOvr>
    <a:masterClrMapping/>
  </p:clrMapOvr>
  <p:transition>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dris\Desktop\Resim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5" y="0"/>
            <a:ext cx="9134784" cy="689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48697"/>
      </p:ext>
    </p:extLst>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idris\Desktop\Resim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104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4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1770</TotalTime>
  <Words>4446</Words>
  <Application>Microsoft Office PowerPoint</Application>
  <PresentationFormat>Ekran Gösterisi (4:3)</PresentationFormat>
  <Paragraphs>380</Paragraphs>
  <Slides>59</Slides>
  <Notes>20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59</vt:i4>
      </vt:variant>
    </vt:vector>
  </HeadingPairs>
  <TitlesOfParts>
    <vt:vector size="68" baseType="lpstr">
      <vt:lpstr>宋体</vt:lpstr>
      <vt:lpstr>Arial</vt:lpstr>
      <vt:lpstr>Calibri</vt:lpstr>
      <vt:lpstr>HASENAT</vt:lpstr>
      <vt:lpstr>HASENAT4</vt:lpstr>
      <vt:lpstr>Tahoma</vt:lpstr>
      <vt:lpstr>Times New Roman</vt:lpstr>
      <vt:lpstr>Vivaldi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Casa Technologies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CSNV</dc:creator>
  <cp:lastModifiedBy>Office 2013</cp:lastModifiedBy>
  <cp:revision>280</cp:revision>
  <dcterms:created xsi:type="dcterms:W3CDTF">2011-06-28T01:38:15Z</dcterms:created>
  <dcterms:modified xsi:type="dcterms:W3CDTF">2019-03-29T08:40:36Z</dcterms:modified>
</cp:coreProperties>
</file>