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5" r:id="rId1"/>
  </p:sldMasterIdLst>
  <p:notesMasterIdLst>
    <p:notesMasterId r:id="rId55"/>
  </p:notesMasterIdLst>
  <p:sldIdLst>
    <p:sldId id="609" r:id="rId2"/>
    <p:sldId id="612" r:id="rId3"/>
    <p:sldId id="659" r:id="rId4"/>
    <p:sldId id="618" r:id="rId5"/>
    <p:sldId id="610" r:id="rId6"/>
    <p:sldId id="614" r:id="rId7"/>
    <p:sldId id="616" r:id="rId8"/>
    <p:sldId id="615" r:id="rId9"/>
    <p:sldId id="622" r:id="rId10"/>
    <p:sldId id="623" r:id="rId11"/>
    <p:sldId id="613" r:id="rId12"/>
    <p:sldId id="646" r:id="rId13"/>
    <p:sldId id="619" r:id="rId14"/>
    <p:sldId id="620" r:id="rId15"/>
    <p:sldId id="624" r:id="rId16"/>
    <p:sldId id="627" r:id="rId17"/>
    <p:sldId id="611" r:id="rId18"/>
    <p:sldId id="625" r:id="rId19"/>
    <p:sldId id="632" r:id="rId20"/>
    <p:sldId id="637" r:id="rId21"/>
    <p:sldId id="640" r:id="rId22"/>
    <p:sldId id="641" r:id="rId23"/>
    <p:sldId id="642" r:id="rId24"/>
    <p:sldId id="643" r:id="rId25"/>
    <p:sldId id="644" r:id="rId26"/>
    <p:sldId id="633" r:id="rId27"/>
    <p:sldId id="649" r:id="rId28"/>
    <p:sldId id="650" r:id="rId29"/>
    <p:sldId id="634" r:id="rId30"/>
    <p:sldId id="653" r:id="rId31"/>
    <p:sldId id="655" r:id="rId32"/>
    <p:sldId id="654" r:id="rId33"/>
    <p:sldId id="652" r:id="rId34"/>
    <p:sldId id="645" r:id="rId35"/>
    <p:sldId id="635" r:id="rId36"/>
    <p:sldId id="656" r:id="rId37"/>
    <p:sldId id="657" r:id="rId38"/>
    <p:sldId id="636" r:id="rId39"/>
    <p:sldId id="658" r:id="rId40"/>
    <p:sldId id="660" r:id="rId41"/>
    <p:sldId id="638" r:id="rId42"/>
    <p:sldId id="639" r:id="rId43"/>
    <p:sldId id="647" r:id="rId44"/>
    <p:sldId id="648" r:id="rId45"/>
    <p:sldId id="662" r:id="rId46"/>
    <p:sldId id="626" r:id="rId47"/>
    <p:sldId id="661" r:id="rId48"/>
    <p:sldId id="617" r:id="rId49"/>
    <p:sldId id="631" r:id="rId50"/>
    <p:sldId id="621" r:id="rId51"/>
    <p:sldId id="628" r:id="rId52"/>
    <p:sldId id="629" r:id="rId53"/>
    <p:sldId id="663" r:id="rId5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99CCFF"/>
    <a:srgbClr val="DDDDDD"/>
    <a:srgbClr val="CCECFF"/>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72" d="100"/>
          <a:sy n="72" d="100"/>
        </p:scale>
        <p:origin x="12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varScale="1">
        <p:scale>
          <a:sx n="43" d="100"/>
          <a:sy n="43" d="100"/>
        </p:scale>
        <p:origin x="-213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tr-TR"/>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tr-TR"/>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biçemleri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tr-TR"/>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AC26AC97-B53E-48A5-8929-E4AC5E387C6D}" type="slidenum">
              <a:rPr lang="tr-TR"/>
              <a:pPr>
                <a:defRPr/>
              </a:pPr>
              <a:t>‹#›</a:t>
            </a:fld>
            <a:endParaRPr lang="tr-TR"/>
          </a:p>
        </p:txBody>
      </p:sp>
    </p:spTree>
    <p:extLst>
      <p:ext uri="{BB962C8B-B14F-4D97-AF65-F5344CB8AC3E}">
        <p14:creationId xmlns:p14="http://schemas.microsoft.com/office/powerpoint/2010/main" val="2198819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B8CC2D9-4749-4B14-B1ED-15C025B603D6}" type="slidenum">
              <a:rPr lang="tr-TR" altLang="tr-TR" smtClean="0">
                <a:cs typeface="Times New Roman" pitchFamily="18" charset="0"/>
              </a:rPr>
              <a:pPr/>
              <a:t>1</a:t>
            </a:fld>
            <a:endParaRPr lang="tr-TR" altLang="tr-TR" smtClean="0">
              <a:cs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60654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E03CBD3-B38B-4BC7-ABE7-24A9FF544952}" type="slidenum">
              <a:rPr lang="tr-TR" altLang="tr-TR" smtClean="0">
                <a:cs typeface="Times New Roman" pitchFamily="18" charset="0"/>
              </a:rPr>
              <a:pPr/>
              <a:t>10</a:t>
            </a:fld>
            <a:endParaRPr lang="tr-TR" altLang="tr-TR" smtClean="0">
              <a:cs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407122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6537FB8D-B93B-4682-9C24-474366B8EEB9}" type="slidenum">
              <a:rPr lang="tr-TR" altLang="tr-TR" smtClean="0">
                <a:cs typeface="Times New Roman" pitchFamily="18" charset="0"/>
              </a:rPr>
              <a:pPr/>
              <a:t>11</a:t>
            </a:fld>
            <a:endParaRPr lang="tr-TR" altLang="tr-TR" smtClean="0">
              <a:cs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42497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0E5D8ED-C905-4101-84B3-0648ADC65542}" type="slidenum">
              <a:rPr lang="tr-TR" altLang="tr-TR" smtClean="0">
                <a:cs typeface="Times New Roman" pitchFamily="18" charset="0"/>
              </a:rPr>
              <a:pPr/>
              <a:t>12</a:t>
            </a:fld>
            <a:endParaRPr lang="tr-TR" altLang="tr-TR" smtClean="0">
              <a:cs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6019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C066BD7D-AA0D-4007-8944-613C04F9D059}" type="slidenum">
              <a:rPr lang="tr-TR" altLang="tr-TR" smtClean="0">
                <a:cs typeface="Times New Roman" pitchFamily="18" charset="0"/>
              </a:rPr>
              <a:pPr/>
              <a:t>13</a:t>
            </a:fld>
            <a:endParaRPr lang="tr-TR" altLang="tr-TR" smtClean="0">
              <a:cs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1088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1CDDB3B3-0A61-47C4-BD2B-5F2DB3BF3019}" type="slidenum">
              <a:rPr lang="tr-TR" altLang="tr-TR" smtClean="0">
                <a:cs typeface="Times New Roman" pitchFamily="18" charset="0"/>
              </a:rPr>
              <a:pPr/>
              <a:t>14</a:t>
            </a:fld>
            <a:endParaRPr lang="tr-TR" altLang="tr-TR" smtClean="0">
              <a:cs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92123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0E2F128A-888E-4F87-8C86-0DFA0EC400D7}" type="slidenum">
              <a:rPr lang="tr-TR" altLang="tr-TR" smtClean="0">
                <a:cs typeface="Times New Roman" pitchFamily="18" charset="0"/>
              </a:rPr>
              <a:pPr/>
              <a:t>15</a:t>
            </a:fld>
            <a:endParaRPr lang="tr-TR" altLang="tr-TR" smtClean="0">
              <a:cs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8822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0CC31205-7D5D-4F66-B2A7-B203FC655EBF}" type="slidenum">
              <a:rPr lang="tr-TR" altLang="tr-TR" smtClean="0">
                <a:cs typeface="Times New Roman" pitchFamily="18" charset="0"/>
              </a:rPr>
              <a:pPr/>
              <a:t>16</a:t>
            </a:fld>
            <a:endParaRPr lang="tr-TR" altLang="tr-TR" smtClean="0">
              <a:cs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42031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2885A2F6-28D7-4CDA-BAE0-3718CA4126FB}" type="slidenum">
              <a:rPr lang="tr-TR" altLang="tr-TR" smtClean="0">
                <a:cs typeface="Times New Roman" pitchFamily="18" charset="0"/>
              </a:rPr>
              <a:pPr/>
              <a:t>17</a:t>
            </a:fld>
            <a:endParaRPr lang="tr-TR" altLang="tr-TR" smtClean="0">
              <a:cs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94661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F863444A-43D3-4F2B-A9D7-8F7FB554C679}" type="slidenum">
              <a:rPr lang="tr-TR" altLang="tr-TR" smtClean="0">
                <a:cs typeface="Times New Roman" pitchFamily="18" charset="0"/>
              </a:rPr>
              <a:pPr/>
              <a:t>18</a:t>
            </a:fld>
            <a:endParaRPr lang="tr-TR" altLang="tr-TR" smtClean="0">
              <a:cs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71669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93198A76-6EAD-462C-8FF1-4CE9EC66F89E}" type="slidenum">
              <a:rPr lang="tr-TR" altLang="tr-TR" smtClean="0">
                <a:cs typeface="Times New Roman" pitchFamily="18" charset="0"/>
              </a:rPr>
              <a:pPr/>
              <a:t>19</a:t>
            </a:fld>
            <a:endParaRPr lang="tr-TR" altLang="tr-TR" smtClean="0">
              <a:cs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29112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685550BE-E828-4C04-836D-997D9EA36BA7}" type="slidenum">
              <a:rPr lang="tr-TR" altLang="tr-TR" smtClean="0">
                <a:cs typeface="Times New Roman" pitchFamily="18" charset="0"/>
              </a:rPr>
              <a:pPr/>
              <a:t>2</a:t>
            </a:fld>
            <a:endParaRPr lang="tr-TR" altLang="tr-TR" smtClean="0">
              <a:cs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683378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78809CD-3E18-44E0-8882-5D4085736D02}" type="slidenum">
              <a:rPr lang="tr-TR" altLang="tr-TR" smtClean="0">
                <a:cs typeface="Times New Roman" pitchFamily="18" charset="0"/>
              </a:rPr>
              <a:pPr/>
              <a:t>20</a:t>
            </a:fld>
            <a:endParaRPr lang="tr-TR" altLang="tr-TR" smtClean="0">
              <a:cs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95345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378DE66F-09C6-4318-AF76-EFDB5E3711D7}" type="slidenum">
              <a:rPr lang="tr-TR" altLang="tr-TR" smtClean="0">
                <a:cs typeface="Times New Roman" pitchFamily="18" charset="0"/>
              </a:rPr>
              <a:pPr/>
              <a:t>21</a:t>
            </a:fld>
            <a:endParaRPr lang="tr-TR" altLang="tr-TR" smtClean="0">
              <a:cs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08448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F31CE13-4164-43D5-9F66-19C08B142C3D}" type="slidenum">
              <a:rPr lang="tr-TR" altLang="tr-TR" smtClean="0">
                <a:cs typeface="Times New Roman" pitchFamily="18" charset="0"/>
              </a:rPr>
              <a:pPr/>
              <a:t>22</a:t>
            </a:fld>
            <a:endParaRPr lang="tr-TR" altLang="tr-TR" smtClean="0">
              <a:cs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01358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88FD4ED6-2F80-46B7-BF84-3B7E20EB63A9}" type="slidenum">
              <a:rPr lang="tr-TR" altLang="tr-TR" smtClean="0">
                <a:cs typeface="Times New Roman" pitchFamily="18" charset="0"/>
              </a:rPr>
              <a:pPr/>
              <a:t>23</a:t>
            </a:fld>
            <a:endParaRPr lang="tr-TR" altLang="tr-TR" smtClean="0">
              <a:cs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272611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BE4F50C3-62B3-4659-A96E-932530C24F92}" type="slidenum">
              <a:rPr lang="tr-TR" altLang="tr-TR" smtClean="0">
                <a:cs typeface="Times New Roman" pitchFamily="18" charset="0"/>
              </a:rPr>
              <a:pPr/>
              <a:t>24</a:t>
            </a:fld>
            <a:endParaRPr lang="tr-TR" altLang="tr-TR" smtClean="0">
              <a:cs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30999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B0B0FCBB-10DD-4C1E-854C-58C4E237682A}" type="slidenum">
              <a:rPr lang="tr-TR" altLang="tr-TR" smtClean="0">
                <a:cs typeface="Times New Roman" pitchFamily="18" charset="0"/>
              </a:rPr>
              <a:pPr/>
              <a:t>25</a:t>
            </a:fld>
            <a:endParaRPr lang="tr-TR" altLang="tr-TR" smtClean="0">
              <a:cs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418715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7943F1F9-5B48-4DF5-84BD-518AD2B437C0}" type="slidenum">
              <a:rPr lang="tr-TR" altLang="tr-TR" smtClean="0">
                <a:cs typeface="Times New Roman" pitchFamily="18" charset="0"/>
              </a:rPr>
              <a:pPr/>
              <a:t>26</a:t>
            </a:fld>
            <a:endParaRPr lang="tr-TR" altLang="tr-TR" smtClean="0">
              <a:cs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53549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662B280-0CAF-4343-95C8-AABF70D26F01}" type="slidenum">
              <a:rPr lang="tr-TR" altLang="tr-TR" smtClean="0">
                <a:cs typeface="Times New Roman" pitchFamily="18" charset="0"/>
              </a:rPr>
              <a:pPr/>
              <a:t>27</a:t>
            </a:fld>
            <a:endParaRPr lang="tr-TR" altLang="tr-TR" smtClean="0">
              <a:cs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4223980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E54DA46F-C5CE-46B4-9CC0-483904AF7E98}" type="slidenum">
              <a:rPr lang="tr-TR" altLang="tr-TR" smtClean="0">
                <a:cs typeface="Times New Roman" pitchFamily="18" charset="0"/>
              </a:rPr>
              <a:pPr/>
              <a:t>28</a:t>
            </a:fld>
            <a:endParaRPr lang="tr-TR" altLang="tr-TR" smtClean="0">
              <a:cs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96191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6AB6D6C7-36BD-4608-9A2A-B9684B3BF649}" type="slidenum">
              <a:rPr lang="tr-TR" altLang="tr-TR" smtClean="0">
                <a:cs typeface="Times New Roman" pitchFamily="18" charset="0"/>
              </a:rPr>
              <a:pPr/>
              <a:t>29</a:t>
            </a:fld>
            <a:endParaRPr lang="tr-TR" altLang="tr-TR" smtClean="0">
              <a:cs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44002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DC2F12E5-8309-419B-A022-48069224A78C}" type="slidenum">
              <a:rPr lang="tr-TR" altLang="tr-TR" smtClean="0">
                <a:cs typeface="Times New Roman" pitchFamily="18" charset="0"/>
              </a:rPr>
              <a:pPr/>
              <a:t>3</a:t>
            </a:fld>
            <a:endParaRPr lang="tr-TR" altLang="tr-TR" smtClean="0">
              <a:cs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140137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39A654EE-91D2-4275-899B-2F6DF78BBEB4}" type="slidenum">
              <a:rPr lang="tr-TR" altLang="tr-TR" smtClean="0">
                <a:cs typeface="Times New Roman" pitchFamily="18" charset="0"/>
              </a:rPr>
              <a:pPr/>
              <a:t>34</a:t>
            </a:fld>
            <a:endParaRPr lang="tr-TR" altLang="tr-TR" smtClean="0">
              <a:cs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031996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D206B592-AD2A-4217-AC61-837D6F1A5F69}" type="slidenum">
              <a:rPr lang="tr-TR" altLang="tr-TR" smtClean="0">
                <a:cs typeface="Times New Roman" pitchFamily="18" charset="0"/>
              </a:rPr>
              <a:pPr/>
              <a:t>35</a:t>
            </a:fld>
            <a:endParaRPr lang="tr-TR" altLang="tr-TR" smtClean="0">
              <a:cs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874577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5CCF492-CD90-4BAB-AB6E-E98E899CDD97}" type="slidenum">
              <a:rPr lang="tr-TR" altLang="tr-TR" smtClean="0">
                <a:cs typeface="Times New Roman" pitchFamily="18" charset="0"/>
              </a:rPr>
              <a:pPr/>
              <a:t>36</a:t>
            </a:fld>
            <a:endParaRPr lang="tr-TR" altLang="tr-TR" smtClean="0">
              <a:cs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363598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E417C0A-F920-41EF-863A-4B2A7F13E338}" type="slidenum">
              <a:rPr lang="tr-TR" altLang="tr-TR" smtClean="0">
                <a:cs typeface="Times New Roman" pitchFamily="18" charset="0"/>
              </a:rPr>
              <a:pPr/>
              <a:t>38</a:t>
            </a:fld>
            <a:endParaRPr lang="tr-TR" altLang="tr-TR" smtClean="0">
              <a:cs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30714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F3A63417-4EA1-43AF-8215-E110814E39A5}" type="slidenum">
              <a:rPr lang="tr-TR" altLang="tr-TR" smtClean="0">
                <a:cs typeface="Times New Roman" pitchFamily="18" charset="0"/>
              </a:rPr>
              <a:pPr/>
              <a:t>39</a:t>
            </a:fld>
            <a:endParaRPr lang="tr-TR" altLang="tr-TR" smtClean="0">
              <a:cs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00249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91E15FFF-9F57-47FD-AF0D-3B30822A7B21}" type="slidenum">
              <a:rPr lang="tr-TR" altLang="tr-TR" smtClean="0">
                <a:cs typeface="Times New Roman" pitchFamily="18" charset="0"/>
              </a:rPr>
              <a:pPr/>
              <a:t>40</a:t>
            </a:fld>
            <a:endParaRPr lang="tr-TR" altLang="tr-TR" smtClean="0">
              <a:cs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72464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BC7976F3-74C5-4BA1-8973-9654BAE09255}" type="slidenum">
              <a:rPr lang="tr-TR" altLang="tr-TR" smtClean="0">
                <a:cs typeface="Times New Roman" pitchFamily="18" charset="0"/>
              </a:rPr>
              <a:pPr/>
              <a:t>41</a:t>
            </a:fld>
            <a:endParaRPr lang="tr-TR" altLang="tr-TR" smtClean="0">
              <a:cs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82266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BDAE900E-A29C-45D2-AEDA-DD1463A31E04}" type="slidenum">
              <a:rPr lang="tr-TR" altLang="tr-TR" smtClean="0">
                <a:cs typeface="Times New Roman" pitchFamily="18" charset="0"/>
              </a:rPr>
              <a:pPr/>
              <a:t>42</a:t>
            </a:fld>
            <a:endParaRPr lang="tr-TR" altLang="tr-TR" smtClean="0">
              <a:cs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84685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58C39E46-CF2F-4C81-9F13-E0E69768F977}" type="slidenum">
              <a:rPr lang="tr-TR" altLang="tr-TR" smtClean="0">
                <a:cs typeface="Times New Roman" pitchFamily="18" charset="0"/>
              </a:rPr>
              <a:pPr/>
              <a:t>43</a:t>
            </a:fld>
            <a:endParaRPr lang="tr-TR" altLang="tr-TR" smtClean="0">
              <a:cs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2967728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E5322D5F-EA4C-4C0D-B52F-A2586EF3F16B}" type="slidenum">
              <a:rPr lang="tr-TR" altLang="tr-TR" smtClean="0">
                <a:cs typeface="Times New Roman" pitchFamily="18" charset="0"/>
              </a:rPr>
              <a:pPr/>
              <a:t>44</a:t>
            </a:fld>
            <a:endParaRPr lang="tr-TR" altLang="tr-TR" smtClean="0">
              <a:cs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19048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5696BCB-97B2-439D-9F01-DB398C61A61F}" type="slidenum">
              <a:rPr lang="tr-TR" altLang="tr-TR" smtClean="0">
                <a:cs typeface="Times New Roman" pitchFamily="18" charset="0"/>
              </a:rPr>
              <a:pPr/>
              <a:t>4</a:t>
            </a:fld>
            <a:endParaRPr lang="tr-TR" altLang="tr-TR" smtClean="0">
              <a:cs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734415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17F71E89-4326-49E6-8B7F-1DA2A28DE9E0}" type="slidenum">
              <a:rPr lang="tr-TR" altLang="tr-TR" smtClean="0">
                <a:cs typeface="Times New Roman" pitchFamily="18" charset="0"/>
              </a:rPr>
              <a:pPr/>
              <a:t>45</a:t>
            </a:fld>
            <a:endParaRPr lang="tr-TR" altLang="tr-TR" smtClean="0">
              <a:cs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smtClean="0"/>
          </a:p>
        </p:txBody>
      </p:sp>
    </p:spTree>
    <p:extLst>
      <p:ext uri="{BB962C8B-B14F-4D97-AF65-F5344CB8AC3E}">
        <p14:creationId xmlns:p14="http://schemas.microsoft.com/office/powerpoint/2010/main" val="3119393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AA60057-2F80-4EE7-955A-4D52DC9F7AA9}" type="slidenum">
              <a:rPr lang="tr-TR" altLang="tr-TR" smtClean="0">
                <a:cs typeface="Times New Roman" pitchFamily="18" charset="0"/>
              </a:rPr>
              <a:pPr/>
              <a:t>46</a:t>
            </a:fld>
            <a:endParaRPr lang="tr-TR" altLang="tr-TR" smtClean="0">
              <a:cs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901965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7348C76-2673-4CCF-99C4-C6796E93EA57}" type="slidenum">
              <a:rPr lang="tr-TR" altLang="tr-TR" smtClean="0">
                <a:cs typeface="Times New Roman" pitchFamily="18" charset="0"/>
              </a:rPr>
              <a:pPr/>
              <a:t>47</a:t>
            </a:fld>
            <a:endParaRPr lang="tr-TR" altLang="tr-TR" smtClean="0">
              <a:cs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997259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22AF7676-1E51-47B3-9A22-434B924B33A4}" type="slidenum">
              <a:rPr lang="tr-TR" altLang="tr-TR" smtClean="0">
                <a:cs typeface="Times New Roman" pitchFamily="18" charset="0"/>
              </a:rPr>
              <a:pPr/>
              <a:t>48</a:t>
            </a:fld>
            <a:endParaRPr lang="tr-TR" altLang="tr-TR" smtClean="0">
              <a:cs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100546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4DFD2B00-1EA4-4BE9-9BCA-906D033C2E9C}" type="slidenum">
              <a:rPr lang="tr-TR" altLang="tr-TR" smtClean="0">
                <a:cs typeface="Times New Roman" pitchFamily="18" charset="0"/>
              </a:rPr>
              <a:pPr/>
              <a:t>49</a:t>
            </a:fld>
            <a:endParaRPr lang="tr-TR" altLang="tr-TR" smtClean="0">
              <a:cs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343270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56DE868D-8511-4193-8C35-9A04759EE66E}" type="slidenum">
              <a:rPr lang="tr-TR" altLang="tr-TR" smtClean="0">
                <a:cs typeface="Times New Roman" pitchFamily="18" charset="0"/>
              </a:rPr>
              <a:pPr/>
              <a:t>50</a:t>
            </a:fld>
            <a:endParaRPr lang="tr-TR" altLang="tr-TR" smtClean="0">
              <a:cs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467227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3E919F4B-DF71-413A-8EC7-A4636E53A213}" type="slidenum">
              <a:rPr lang="tr-TR" altLang="tr-TR" smtClean="0">
                <a:cs typeface="Times New Roman" pitchFamily="18" charset="0"/>
              </a:rPr>
              <a:pPr/>
              <a:t>51</a:t>
            </a:fld>
            <a:endParaRPr lang="tr-TR" altLang="tr-TR" smtClean="0">
              <a:cs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4155116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553BFBC-D77B-44C3-BB9D-0037FEBF337A}" type="slidenum">
              <a:rPr lang="tr-TR" altLang="tr-TR" smtClean="0">
                <a:cs typeface="Times New Roman" pitchFamily="18" charset="0"/>
              </a:rPr>
              <a:pPr/>
              <a:t>52</a:t>
            </a:fld>
            <a:endParaRPr lang="tr-TR" altLang="tr-TR" smtClean="0">
              <a:cs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455143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A553BFBC-D77B-44C3-BB9D-0037FEBF337A}" type="slidenum">
              <a:rPr lang="tr-TR" altLang="tr-TR" smtClean="0">
                <a:cs typeface="Times New Roman" pitchFamily="18" charset="0"/>
              </a:rPr>
              <a:pPr/>
              <a:t>53</a:t>
            </a:fld>
            <a:endParaRPr lang="tr-TR" altLang="tr-TR" smtClean="0">
              <a:cs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50932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E3D8A092-6D48-425C-A8D5-79CC0DB077FE}" type="slidenum">
              <a:rPr lang="tr-TR" altLang="tr-TR" smtClean="0">
                <a:cs typeface="Times New Roman" pitchFamily="18" charset="0"/>
              </a:rPr>
              <a:pPr/>
              <a:t>5</a:t>
            </a:fld>
            <a:endParaRPr lang="tr-TR" altLang="tr-TR" smtClean="0">
              <a:cs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02397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31754965-6580-4290-B586-52FD5E730242}" type="slidenum">
              <a:rPr lang="tr-TR" altLang="tr-TR" smtClean="0">
                <a:cs typeface="Times New Roman" pitchFamily="18" charset="0"/>
              </a:rPr>
              <a:pPr/>
              <a:t>6</a:t>
            </a:fld>
            <a:endParaRPr lang="tr-TR" altLang="tr-TR" smtClean="0">
              <a:cs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64053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FC0AE24E-8B85-4CD3-8952-64DB0FDA7560}" type="slidenum">
              <a:rPr lang="tr-TR" altLang="tr-TR" smtClean="0">
                <a:cs typeface="Times New Roman" pitchFamily="18" charset="0"/>
              </a:rPr>
              <a:pPr/>
              <a:t>7</a:t>
            </a:fld>
            <a:endParaRPr lang="tr-TR" altLang="tr-TR" smtClean="0">
              <a:cs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29861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221812F1-871C-4139-826E-6FC8F33D3999}" type="slidenum">
              <a:rPr lang="tr-TR" altLang="tr-TR" smtClean="0">
                <a:cs typeface="Times New Roman" pitchFamily="18" charset="0"/>
              </a:rPr>
              <a:pPr/>
              <a:t>8</a:t>
            </a:fld>
            <a:endParaRPr lang="tr-TR" altLang="tr-TR" smtClean="0">
              <a:cs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66398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fld id="{1139DBAC-3CD1-4ABD-9AA6-869D02DDB32D}" type="slidenum">
              <a:rPr lang="tr-TR" altLang="tr-TR" smtClean="0">
                <a:cs typeface="Times New Roman" pitchFamily="18" charset="0"/>
              </a:rPr>
              <a:pPr/>
              <a:t>9</a:t>
            </a:fld>
            <a:endParaRPr lang="tr-TR" altLang="tr-TR" smtClean="0">
              <a:cs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795302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2"/>
      </p:bgRef>
    </p:bg>
    <p:spTree>
      <p:nvGrpSpPr>
        <p:cNvPr id="1" name=""/>
        <p:cNvGrpSpPr/>
        <p:nvPr/>
      </p:nvGrpSpPr>
      <p:grpSpPr>
        <a:xfrm>
          <a:off x="0" y="0"/>
          <a:ext cx="0" cy="0"/>
          <a:chOff x="0" y="0"/>
          <a:chExt cx="0" cy="0"/>
        </a:xfrm>
      </p:grpSpPr>
      <p:sp>
        <p:nvSpPr>
          <p:cNvPr id="4" name="9 Dikdörtgen"/>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Dikdörtgen"/>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dörtgen"/>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r="45714"/>
          <a:stretch>
            <a:fillRect/>
          </a:stretch>
        </p:blipFill>
        <p:spPr bwMode="auto">
          <a:xfrm>
            <a:off x="71438" y="0"/>
            <a:ext cx="7643812" cy="121443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l="89063"/>
          <a:stretch>
            <a:fillRect/>
          </a:stretch>
        </p:blipFill>
        <p:spPr bwMode="auto">
          <a:xfrm>
            <a:off x="7786688" y="0"/>
            <a:ext cx="1285875" cy="121443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1" name="27 Veri Yer Tutucusu"/>
          <p:cNvSpPr>
            <a:spLocks noGrp="1"/>
          </p:cNvSpPr>
          <p:nvPr>
            <p:ph type="dt" sz="half" idx="10"/>
          </p:nvPr>
        </p:nvSpPr>
        <p:spPr>
          <a:xfrm>
            <a:off x="76200" y="6069013"/>
            <a:ext cx="2057400" cy="685800"/>
          </a:xfrm>
        </p:spPr>
        <p:txBody>
          <a:bodyPr>
            <a:noAutofit/>
          </a:bodyPr>
          <a:lstStyle>
            <a:lvl1pPr algn="ctr">
              <a:defRPr sz="1800" i="1">
                <a:solidFill>
                  <a:schemeClr val="bg1"/>
                </a:solidFill>
              </a:defRPr>
            </a:lvl1pPr>
          </a:lstStyle>
          <a:p>
            <a:pPr>
              <a:defRPr/>
            </a:pPr>
            <a:endParaRPr lang="tr-TR"/>
          </a:p>
        </p:txBody>
      </p:sp>
    </p:spTree>
    <p:extLst>
      <p:ext uri="{BB962C8B-B14F-4D97-AF65-F5344CB8AC3E}">
        <p14:creationId xmlns:p14="http://schemas.microsoft.com/office/powerpoint/2010/main" val="26442704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5063"/>
            <a:ext cx="3500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86500"/>
            <a:ext cx="5500688" cy="500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hurseda.net/haber_resim/Dec_2010/36723_diyanet-isleri-logo.jpg"/>
          <p:cNvPicPr>
            <a:picLocks noChangeAspect="1" noChangeArrowheads="1"/>
          </p:cNvPicPr>
          <p:nvPr/>
        </p:nvPicPr>
        <p:blipFill>
          <a:blip r:embed="rId4">
            <a:extLst>
              <a:ext uri="{28A0092B-C50C-407E-A947-70E740481C1C}">
                <a14:useLocalDpi xmlns:a14="http://schemas.microsoft.com/office/drawing/2010/main" val="0"/>
              </a:ext>
            </a:extLst>
          </a:blip>
          <a:srcRect l="8694" r="8698"/>
          <a:stretch>
            <a:fillRect/>
          </a:stretch>
        </p:blipFill>
        <p:spPr bwMode="auto">
          <a:xfrm>
            <a:off x="0" y="0"/>
            <a:ext cx="1357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1357290" y="0"/>
            <a:ext cx="7786710" cy="1285860"/>
          </a:xfrm>
          <a:solidFill>
            <a:srgbClr val="FFC000"/>
          </a:solidFill>
        </p:spPr>
        <p:txBody>
          <a:bodyPr/>
          <a:lstStyle>
            <a:lvl1pPr algn="l">
              <a:buNone/>
              <a:defRPr sz="4400" b="0"/>
            </a:lvl1pPr>
          </a:lstStyle>
          <a:p>
            <a:r>
              <a:rPr lang="tr-TR" smtClean="0"/>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8 İçerik Yer Tutucusu"/>
          <p:cNvSpPr>
            <a:spLocks noGrp="1"/>
          </p:cNvSpPr>
          <p:nvPr>
            <p:ph sz="quarter" idx="1"/>
          </p:nvPr>
        </p:nvSpPr>
        <p:spPr>
          <a:xfrm>
            <a:off x="2362200" y="1795482"/>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p:txBody>
          <a:bodyPr/>
          <a:lstStyle>
            <a:lvl1pPr>
              <a:defRPr>
                <a:solidFill>
                  <a:srgbClr val="FFFFFF"/>
                </a:solidFill>
              </a:defRPr>
            </a:lvl1pPr>
          </a:lstStyle>
          <a:p>
            <a:pPr>
              <a:defRPr/>
            </a:pPr>
            <a:fld id="{4AEF612B-8E2F-4E34-AF6D-C5D13F2F9A29}" type="slidenum">
              <a:rPr lang="tr-TR"/>
              <a:pPr>
                <a:defRPr/>
              </a:pPr>
              <a:t>‹#›</a:t>
            </a:fld>
            <a:endParaRPr lang="tr-TR"/>
          </a:p>
        </p:txBody>
      </p:sp>
    </p:spTree>
    <p:extLst>
      <p:ext uri="{BB962C8B-B14F-4D97-AF65-F5344CB8AC3E}">
        <p14:creationId xmlns:p14="http://schemas.microsoft.com/office/powerpoint/2010/main" val="153638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9 Dikdörtgen"/>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ikdörtgen"/>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6500"/>
            <a:ext cx="3500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6286500"/>
            <a:ext cx="56435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1" name="11 Veri Yer Tutucusu"/>
          <p:cNvSpPr>
            <a:spLocks noGrp="1"/>
          </p:cNvSpPr>
          <p:nvPr>
            <p:ph type="dt" sz="half" idx="10"/>
          </p:nvPr>
        </p:nvSpPr>
        <p:spPr>
          <a:xfrm>
            <a:off x="6248400" y="6248400"/>
            <a:ext cx="2667000" cy="365125"/>
          </a:xfrm>
        </p:spPr>
        <p:txBody>
          <a:bodyPr rtlCol="0"/>
          <a:lstStyle>
            <a:lvl1pPr>
              <a:defRPr/>
            </a:lvl1pPr>
          </a:lstStyle>
          <a:p>
            <a:pPr>
              <a:defRPr/>
            </a:pPr>
            <a:endParaRPr lang="tr-TR"/>
          </a:p>
        </p:txBody>
      </p:sp>
      <p:sp>
        <p:nvSpPr>
          <p:cNvPr id="12" name="12 Slayt Numarası Yer Tutucusu"/>
          <p:cNvSpPr>
            <a:spLocks noGrp="1"/>
          </p:cNvSpPr>
          <p:nvPr>
            <p:ph type="sldNum" sz="quarter" idx="11"/>
          </p:nvPr>
        </p:nvSpPr>
        <p:spPr>
          <a:xfrm>
            <a:off x="0" y="4667250"/>
            <a:ext cx="1447800" cy="663575"/>
          </a:xfrm>
        </p:spPr>
        <p:txBody>
          <a:bodyPr rtlCol="0"/>
          <a:lstStyle>
            <a:lvl1pPr>
              <a:defRPr sz="2800"/>
            </a:lvl1pPr>
          </a:lstStyle>
          <a:p>
            <a:pPr>
              <a:defRPr/>
            </a:pPr>
            <a:fld id="{61C8577D-5967-48DF-BDE4-795E054E3DEA}" type="slidenum">
              <a:rPr lang="tr-TR"/>
              <a:pPr>
                <a:defRPr/>
              </a:pPr>
              <a:t>‹#›</a:t>
            </a:fld>
            <a:endParaRPr lang="tr-TR"/>
          </a:p>
        </p:txBody>
      </p:sp>
      <p:sp>
        <p:nvSpPr>
          <p:cNvPr id="13" name="13 Altbilgi Yer Tutucusu"/>
          <p:cNvSpPr>
            <a:spLocks noGrp="1"/>
          </p:cNvSpPr>
          <p:nvPr>
            <p:ph type="ftr" sz="quarter" idx="12"/>
          </p:nvPr>
        </p:nvSpPr>
        <p:spPr>
          <a:xfrm>
            <a:off x="1600200" y="6248400"/>
            <a:ext cx="4572000" cy="365125"/>
          </a:xfrm>
        </p:spPr>
        <p:txBody>
          <a:bodyPr rtlCol="0"/>
          <a:lstStyle>
            <a:lvl1pPr>
              <a:defRPr/>
            </a:lvl1pPr>
          </a:lstStyle>
          <a:p>
            <a:pPr>
              <a:defRPr/>
            </a:pPr>
            <a:endParaRPr lang="tr-TR"/>
          </a:p>
        </p:txBody>
      </p:sp>
    </p:spTree>
    <p:extLst>
      <p:ext uri="{BB962C8B-B14F-4D97-AF65-F5344CB8AC3E}">
        <p14:creationId xmlns:p14="http://schemas.microsoft.com/office/powerpoint/2010/main" val="243503107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4"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5063"/>
            <a:ext cx="3500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15063"/>
            <a:ext cx="5500688" cy="5715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3 Veri Yer Tutucusu"/>
          <p:cNvSpPr>
            <a:spLocks noGrp="1"/>
          </p:cNvSpPr>
          <p:nvPr>
            <p:ph type="dt" sz="half" idx="10"/>
          </p:nvPr>
        </p:nvSpPr>
        <p:spPr/>
        <p:txBody>
          <a:bodyPr/>
          <a:lstStyle>
            <a:lvl1pPr>
              <a:defRPr/>
            </a:lvl1pPr>
          </a:lstStyle>
          <a:p>
            <a:pPr>
              <a:defRPr/>
            </a:pPr>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CA636641-B410-4B53-B3CF-5C5ACD706E7D}" type="slidenum">
              <a:rPr lang="tr-TR"/>
              <a:pPr>
                <a:defRPr/>
              </a:pPr>
              <a:t>‹#›</a:t>
            </a:fld>
            <a:endParaRPr lang="tr-TR"/>
          </a:p>
        </p:txBody>
      </p:sp>
    </p:spTree>
    <p:extLst>
      <p:ext uri="{BB962C8B-B14F-4D97-AF65-F5344CB8AC3E}">
        <p14:creationId xmlns:p14="http://schemas.microsoft.com/office/powerpoint/2010/main" val="277415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4" descr="http://hurseda.net/haber_resim/Dec_2010/36723_diyanet-isleri-logo.jpg"/>
          <p:cNvPicPr>
            <a:picLocks noChangeAspect="1" noChangeArrowheads="1"/>
          </p:cNvPicPr>
          <p:nvPr/>
        </p:nvPicPr>
        <p:blipFill>
          <a:blip r:embed="rId2">
            <a:extLst>
              <a:ext uri="{28A0092B-C50C-407E-A947-70E740481C1C}">
                <a14:useLocalDpi xmlns:a14="http://schemas.microsoft.com/office/drawing/2010/main" val="0"/>
              </a:ext>
            </a:extLst>
          </a:blip>
          <a:srcRect l="8694" r="8698"/>
          <a:stretch>
            <a:fillRect/>
          </a:stretch>
        </p:blipFill>
        <p:spPr bwMode="auto">
          <a:xfrm>
            <a:off x="0" y="0"/>
            <a:ext cx="14287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salim\Pictures\Ramazan\www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6500"/>
            <a:ext cx="3500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Users\salim\Pictures\Ramazan\diyanet bay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6357938"/>
            <a:ext cx="5500688" cy="4286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1428728" y="0"/>
            <a:ext cx="7715272" cy="1285860"/>
          </a:xfrm>
          <a:solidFill>
            <a:srgbClr val="FFC000"/>
          </a:solidFill>
        </p:spPr>
        <p:txBody>
          <a:bodyPr/>
          <a:lstStyle/>
          <a:p>
            <a:r>
              <a:rPr lang="tr-TR" smtClean="0"/>
              <a:t>Asıl başlık stili için tıklatın</a:t>
            </a:r>
            <a:endParaRPr lang="en-US" dirty="0"/>
          </a:p>
        </p:txBody>
      </p:sp>
      <p:sp>
        <p:nvSpPr>
          <p:cNvPr id="8" name="7 İçerik Yer Tutucusu"/>
          <p:cNvSpPr>
            <a:spLocks noGrp="1"/>
          </p:cNvSpPr>
          <p:nvPr>
            <p:ph sz="quarter" idx="1"/>
          </p:nvPr>
        </p:nvSpPr>
        <p:spPr>
          <a:xfrm>
            <a:off x="642910" y="164305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9" name="4 Altbilgi Yer Tutucusu"/>
          <p:cNvSpPr>
            <a:spLocks noGrp="1"/>
          </p:cNvSpPr>
          <p:nvPr>
            <p:ph type="ftr" sz="quarter" idx="11"/>
          </p:nvPr>
        </p:nvSpPr>
        <p:spPr/>
        <p:txBody>
          <a:bodyPr/>
          <a:lstStyle>
            <a:lvl1pPr>
              <a:defRPr/>
            </a:lvl1pPr>
          </a:lstStyle>
          <a:p>
            <a:pPr>
              <a:defRPr/>
            </a:pPr>
            <a:endParaRPr lang="tr-TR"/>
          </a:p>
        </p:txBody>
      </p:sp>
      <p:sp>
        <p:nvSpPr>
          <p:cNvPr id="10" name="5 Slayt Numarası Yer Tutucusu"/>
          <p:cNvSpPr>
            <a:spLocks noGrp="1"/>
          </p:cNvSpPr>
          <p:nvPr>
            <p:ph type="sldNum" sz="quarter" idx="12"/>
          </p:nvPr>
        </p:nvSpPr>
        <p:spPr/>
        <p:txBody>
          <a:bodyPr/>
          <a:lstStyle>
            <a:lvl1pPr>
              <a:defRPr>
                <a:solidFill>
                  <a:srgbClr val="FFFFFF"/>
                </a:solidFill>
              </a:defRPr>
            </a:lvl1pPr>
          </a:lstStyle>
          <a:p>
            <a:pPr>
              <a:defRPr/>
            </a:pPr>
            <a:fld id="{BC33661A-A23D-4480-B847-7409D017078C}" type="slidenum">
              <a:rPr lang="tr-TR"/>
              <a:pPr>
                <a:defRPr/>
              </a:pPr>
              <a:t>‹#›</a:t>
            </a:fld>
            <a:endParaRPr lang="tr-TR"/>
          </a:p>
        </p:txBody>
      </p:sp>
    </p:spTree>
    <p:extLst>
      <p:ext uri="{BB962C8B-B14F-4D97-AF65-F5344CB8AC3E}">
        <p14:creationId xmlns:p14="http://schemas.microsoft.com/office/powerpoint/2010/main" val="308438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9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6500"/>
            <a:ext cx="3500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86500"/>
            <a:ext cx="5500688" cy="500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http://hurseda.net/haber_resim/Dec_2010/36723_diyanet-isleri-logo.jpg"/>
          <p:cNvPicPr>
            <a:picLocks noChangeAspect="1" noChangeArrowheads="1"/>
          </p:cNvPicPr>
          <p:nvPr/>
        </p:nvPicPr>
        <p:blipFill>
          <a:blip r:embed="rId4">
            <a:extLst>
              <a:ext uri="{28A0092B-C50C-407E-A947-70E740481C1C}">
                <a14:useLocalDpi xmlns:a14="http://schemas.microsoft.com/office/drawing/2010/main" val="0"/>
              </a:ext>
            </a:extLst>
          </a:blip>
          <a:srcRect l="8694" r="8698"/>
          <a:stretch>
            <a:fillRect/>
          </a:stretch>
        </p:blipFill>
        <p:spPr bwMode="auto">
          <a:xfrm>
            <a:off x="0" y="1571625"/>
            <a:ext cx="1357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10" name="11 Veri Yer Tutucusu"/>
          <p:cNvSpPr>
            <a:spLocks noGrp="1"/>
          </p:cNvSpPr>
          <p:nvPr>
            <p:ph type="dt" sz="half" idx="10"/>
          </p:nvPr>
        </p:nvSpPr>
        <p:spPr/>
        <p:txBody>
          <a:bodyPr/>
          <a:lstStyle>
            <a:lvl1pPr>
              <a:defRPr/>
            </a:lvl1pPr>
          </a:lstStyle>
          <a:p>
            <a:pPr>
              <a:defRPr/>
            </a:pPr>
            <a:endParaRPr lang="tr-TR"/>
          </a:p>
        </p:txBody>
      </p:sp>
      <p:sp>
        <p:nvSpPr>
          <p:cNvPr id="11" name="12 Slayt Numarası Yer Tutucusu"/>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DB7B2997-41B3-441E-8A87-5C2CC28406E1}" type="slidenum">
              <a:rPr lang="tr-TR"/>
              <a:pPr>
                <a:defRPr/>
              </a:pPr>
              <a:t>‹#›</a:t>
            </a:fld>
            <a:endParaRPr lang="tr-TR"/>
          </a:p>
        </p:txBody>
      </p:sp>
      <p:sp>
        <p:nvSpPr>
          <p:cNvPr id="12" name="13 Altbilgi Yer Tutucusu"/>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32193866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5063"/>
            <a:ext cx="3500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86500"/>
            <a:ext cx="5500688" cy="500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hurseda.net/haber_resim/Dec_2010/36723_diyanet-isleri-logo.jpg"/>
          <p:cNvPicPr>
            <a:picLocks noChangeAspect="1" noChangeArrowheads="1"/>
          </p:cNvPicPr>
          <p:nvPr/>
        </p:nvPicPr>
        <p:blipFill>
          <a:blip r:embed="rId4">
            <a:extLst>
              <a:ext uri="{28A0092B-C50C-407E-A947-70E740481C1C}">
                <a14:useLocalDpi xmlns:a14="http://schemas.microsoft.com/office/drawing/2010/main" val="0"/>
              </a:ext>
            </a:extLst>
          </a:blip>
          <a:srcRect l="8694" r="8698"/>
          <a:stretch>
            <a:fillRect/>
          </a:stretch>
        </p:blipFill>
        <p:spPr bwMode="auto">
          <a:xfrm>
            <a:off x="0" y="0"/>
            <a:ext cx="1357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1357290" y="0"/>
            <a:ext cx="7786710" cy="1285860"/>
          </a:xfrm>
          <a:solidFill>
            <a:srgbClr val="FFC000"/>
          </a:solidFill>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Veri Yer Tutucusu"/>
          <p:cNvSpPr>
            <a:spLocks noGrp="1"/>
          </p:cNvSpPr>
          <p:nvPr>
            <p:ph type="dt" sz="half" idx="10"/>
          </p:nvPr>
        </p:nvSpPr>
        <p:spPr/>
        <p:txBody>
          <a:bodyPr rtlCol="0"/>
          <a:lstStyle>
            <a:lvl1pPr>
              <a:defRPr/>
            </a:lvl1pPr>
          </a:lstStyle>
          <a:p>
            <a:pPr>
              <a:defRPr/>
            </a:pPr>
            <a:endParaRPr lang="tr-TR"/>
          </a:p>
        </p:txBody>
      </p:sp>
      <p:sp>
        <p:nvSpPr>
          <p:cNvPr id="10" name="9 Slayt Numarası Yer Tutucusu"/>
          <p:cNvSpPr>
            <a:spLocks noGrp="1"/>
          </p:cNvSpPr>
          <p:nvPr>
            <p:ph type="sldNum" sz="quarter" idx="11"/>
          </p:nvPr>
        </p:nvSpPr>
        <p:spPr/>
        <p:txBody>
          <a:bodyPr rtlCol="0"/>
          <a:lstStyle>
            <a:lvl1pPr>
              <a:defRPr/>
            </a:lvl1pPr>
          </a:lstStyle>
          <a:p>
            <a:pPr>
              <a:defRPr/>
            </a:pPr>
            <a:fld id="{695CB6CB-DC4B-41D2-9BFA-C00537A635FC}" type="slidenum">
              <a:rPr lang="tr-TR"/>
              <a:pPr>
                <a:defRPr/>
              </a:pPr>
              <a:t>‹#›</a:t>
            </a:fld>
            <a:endParaRPr lang="tr-TR"/>
          </a:p>
        </p:txBody>
      </p:sp>
      <p:sp>
        <p:nvSpPr>
          <p:cNvPr id="12" name="11 Altbilgi Yer Tutucusu"/>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338895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7 Veri Yer Tutucusu"/>
          <p:cNvSpPr>
            <a:spLocks noGrp="1"/>
          </p:cNvSpPr>
          <p:nvPr>
            <p:ph type="dt" sz="half" idx="10"/>
          </p:nvPr>
        </p:nvSpPr>
        <p:spPr/>
        <p:txBody>
          <a:bodyPr rtlCol="0"/>
          <a:lstStyle>
            <a:lvl1pPr>
              <a:defRPr/>
            </a:lvl1pPr>
          </a:lstStyle>
          <a:p>
            <a:pPr>
              <a:defRPr/>
            </a:pPr>
            <a:endParaRPr lang="tr-TR"/>
          </a:p>
        </p:txBody>
      </p:sp>
      <p:sp>
        <p:nvSpPr>
          <p:cNvPr id="6" name="9 Slayt Numarası Yer Tutucusu"/>
          <p:cNvSpPr>
            <a:spLocks noGrp="1"/>
          </p:cNvSpPr>
          <p:nvPr>
            <p:ph type="sldNum" sz="quarter" idx="11"/>
          </p:nvPr>
        </p:nvSpPr>
        <p:spPr/>
        <p:txBody>
          <a:bodyPr rtlCol="0"/>
          <a:lstStyle>
            <a:lvl1pPr>
              <a:defRPr/>
            </a:lvl1pPr>
          </a:lstStyle>
          <a:p>
            <a:pPr>
              <a:defRPr/>
            </a:pPr>
            <a:fld id="{3A7DED0B-22FD-4EA8-99D7-5E56F19D1209}" type="slidenum">
              <a:rPr lang="tr-TR"/>
              <a:pPr>
                <a:defRPr/>
              </a:pPr>
              <a:t>‹#›</a:t>
            </a:fld>
            <a:endParaRPr lang="tr-TR"/>
          </a:p>
        </p:txBody>
      </p:sp>
      <p:sp>
        <p:nvSpPr>
          <p:cNvPr id="7" name="11 Altbilgi Yer Tutucusu"/>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19327270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5063"/>
            <a:ext cx="3500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86500"/>
            <a:ext cx="5500688" cy="500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0" y="0"/>
            <a:ext cx="9144000" cy="1285860"/>
          </a:xfrm>
          <a:solidFill>
            <a:srgbClr val="FFC000"/>
          </a:solidFill>
        </p:spPr>
        <p:txBody>
          <a:bodyPr/>
          <a:lstStyle>
            <a:lvl1pPr algn="ct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9" name="9 Veri Yer Tutucusu"/>
          <p:cNvSpPr>
            <a:spLocks noGrp="1"/>
          </p:cNvSpPr>
          <p:nvPr>
            <p:ph type="dt" sz="half" idx="10"/>
          </p:nvPr>
        </p:nvSpPr>
        <p:spPr/>
        <p:txBody>
          <a:bodyPr rtlCol="0"/>
          <a:lstStyle>
            <a:lvl1pPr>
              <a:defRPr/>
            </a:lvl1pPr>
          </a:lstStyle>
          <a:p>
            <a:pPr>
              <a:defRPr/>
            </a:pPr>
            <a:endParaRPr lang="tr-TR"/>
          </a:p>
        </p:txBody>
      </p:sp>
      <p:sp>
        <p:nvSpPr>
          <p:cNvPr id="10" name="11 Slayt Numarası Yer Tutucusu"/>
          <p:cNvSpPr>
            <a:spLocks noGrp="1"/>
          </p:cNvSpPr>
          <p:nvPr>
            <p:ph type="sldNum" sz="quarter" idx="11"/>
          </p:nvPr>
        </p:nvSpPr>
        <p:spPr/>
        <p:txBody>
          <a:bodyPr rtlCol="0"/>
          <a:lstStyle>
            <a:lvl1pPr>
              <a:defRPr/>
            </a:lvl1pPr>
          </a:lstStyle>
          <a:p>
            <a:pPr>
              <a:defRPr/>
            </a:pPr>
            <a:fld id="{2EE06060-452C-411C-B3C2-38AA336285F2}" type="slidenum">
              <a:rPr lang="tr-TR"/>
              <a:pPr>
                <a:defRPr/>
              </a:pPr>
              <a:t>‹#›</a:t>
            </a:fld>
            <a:endParaRPr lang="tr-TR"/>
          </a:p>
        </p:txBody>
      </p:sp>
      <p:sp>
        <p:nvSpPr>
          <p:cNvPr id="12" name="13 Altbilgi Yer Tutucusu"/>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385710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6" descr="C:\Users\salim\Pictures\Ramazan\ww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5063"/>
            <a:ext cx="3500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Users\salim\Pictures\Ramazan\diyanet bay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286500"/>
            <a:ext cx="5500688" cy="500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http://hurseda.net/haber_resim/Dec_2010/36723_diyanet-isleri-logo.jpg"/>
          <p:cNvPicPr>
            <a:picLocks noChangeAspect="1" noChangeArrowheads="1"/>
          </p:cNvPicPr>
          <p:nvPr/>
        </p:nvPicPr>
        <p:blipFill>
          <a:blip r:embed="rId4">
            <a:extLst>
              <a:ext uri="{28A0092B-C50C-407E-A947-70E740481C1C}">
                <a14:useLocalDpi xmlns:a14="http://schemas.microsoft.com/office/drawing/2010/main" val="0"/>
              </a:ext>
            </a:extLst>
          </a:blip>
          <a:srcRect l="8694" r="8698"/>
          <a:stretch>
            <a:fillRect/>
          </a:stretch>
        </p:blipFill>
        <p:spPr bwMode="auto">
          <a:xfrm>
            <a:off x="0" y="0"/>
            <a:ext cx="1357313" cy="12858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1357290" y="0"/>
            <a:ext cx="7786710" cy="1285860"/>
          </a:xfrm>
          <a:solidFill>
            <a:srgbClr val="FFC000"/>
          </a:solidFill>
        </p:spPr>
        <p:txBody>
          <a:bodyPr/>
          <a:lstStyle/>
          <a:p>
            <a:r>
              <a:rPr lang="tr-TR" smtClean="0"/>
              <a:t>Asıl başlık stili için tıklatın</a:t>
            </a:r>
            <a:endParaRPr lang="en-US"/>
          </a:p>
        </p:txBody>
      </p:sp>
      <p:sp>
        <p:nvSpPr>
          <p:cNvPr id="6" name="2 Veri Yer Tutucusu"/>
          <p:cNvSpPr>
            <a:spLocks noGrp="1"/>
          </p:cNvSpPr>
          <p:nvPr>
            <p:ph type="dt" sz="half" idx="10"/>
          </p:nvPr>
        </p:nvSpPr>
        <p:spPr/>
        <p:txBody>
          <a:bodyPr/>
          <a:lstStyle>
            <a:lvl1pPr>
              <a:defRPr/>
            </a:lvl1pPr>
          </a:lstStyle>
          <a:p>
            <a:pPr>
              <a:defRPr/>
            </a:pPr>
            <a:endParaRPr lang="tr-TR"/>
          </a:p>
        </p:txBody>
      </p:sp>
      <p:sp>
        <p:nvSpPr>
          <p:cNvPr id="7" name="3 Altbilgi Yer Tutucusu"/>
          <p:cNvSpPr>
            <a:spLocks noGrp="1"/>
          </p:cNvSpPr>
          <p:nvPr>
            <p:ph type="ftr" sz="quarter" idx="11"/>
          </p:nvPr>
        </p:nvSpPr>
        <p:spPr/>
        <p:txBody>
          <a:bodyPr/>
          <a:lstStyle>
            <a:lvl1pPr>
              <a:defRPr/>
            </a:lvl1pPr>
          </a:lstStyle>
          <a:p>
            <a:pPr>
              <a:defRPr/>
            </a:pPr>
            <a:endParaRPr lang="tr-TR"/>
          </a:p>
        </p:txBody>
      </p:sp>
      <p:sp>
        <p:nvSpPr>
          <p:cNvPr id="8" name="4 Slayt Numarası Yer Tutucusu"/>
          <p:cNvSpPr>
            <a:spLocks noGrp="1"/>
          </p:cNvSpPr>
          <p:nvPr>
            <p:ph type="sldNum" sz="quarter" idx="12"/>
          </p:nvPr>
        </p:nvSpPr>
        <p:spPr/>
        <p:txBody>
          <a:bodyPr/>
          <a:lstStyle>
            <a:lvl1pPr>
              <a:defRPr>
                <a:solidFill>
                  <a:srgbClr val="FFFFFF"/>
                </a:solidFill>
              </a:defRPr>
            </a:lvl1pPr>
          </a:lstStyle>
          <a:p>
            <a:pPr>
              <a:defRPr/>
            </a:pPr>
            <a:fld id="{A18C8A8E-0975-4B44-A708-F08989C2DF1C}" type="slidenum">
              <a:rPr lang="tr-TR"/>
              <a:pPr>
                <a:defRPr/>
              </a:pPr>
              <a:t>‹#›</a:t>
            </a:fld>
            <a:endParaRPr lang="tr-TR"/>
          </a:p>
        </p:txBody>
      </p:sp>
    </p:spTree>
    <p:extLst>
      <p:ext uri="{BB962C8B-B14F-4D97-AF65-F5344CB8AC3E}">
        <p14:creationId xmlns:p14="http://schemas.microsoft.com/office/powerpoint/2010/main" val="17606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79D9E121-48D4-41CE-AEAB-28BFFCD95C8C}" type="slidenum">
              <a:rPr lang="tr-TR"/>
              <a:pPr>
                <a:defRPr/>
              </a:pPr>
              <a:t>‹#›</a:t>
            </a:fld>
            <a:endParaRPr lang="tr-TR"/>
          </a:p>
        </p:txBody>
      </p:sp>
    </p:spTree>
    <p:extLst>
      <p:ext uri="{BB962C8B-B14F-4D97-AF65-F5344CB8AC3E}">
        <p14:creationId xmlns:p14="http://schemas.microsoft.com/office/powerpoint/2010/main" val="16159008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7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12 Metin Yer Tutucusu"/>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tr-TR"/>
          </a:p>
        </p:txBody>
      </p:sp>
      <p:sp>
        <p:nvSpPr>
          <p:cNvPr id="3" name="2 Altbilgi Yer Tutucusu"/>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r-TR"/>
          </a:p>
        </p:txBody>
      </p:sp>
      <p:sp>
        <p:nvSpPr>
          <p:cNvPr id="7" name="6 Dikdörtgen"/>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Dikdörtgen"/>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Slayt Numarası Yer Tutucusu"/>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D530580-E194-4359-BADD-02D2F0BC34E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0" r:id="rId8"/>
    <p:sldLayoutId id="2147484658" r:id="rId9"/>
    <p:sldLayoutId id="2147484659" r:id="rId10"/>
    <p:sldLayoutId id="2147484660" r:id="rId11"/>
    <p:sldLayoutId id="2147484661"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9.jpe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6.jpeg"/><Relationship Id="rId7"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67.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10" descr="C:\Users\herhayat1sorudur\Desktop\Ka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1412875"/>
            <a:ext cx="828833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13316" name="3 Dikdörtgen"/>
          <p:cNvSpPr>
            <a:spLocks noChangeArrowheads="1"/>
          </p:cNvSpPr>
          <p:nvPr/>
        </p:nvSpPr>
        <p:spPr bwMode="auto">
          <a:xfrm>
            <a:off x="1116013" y="1628775"/>
            <a:ext cx="72866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tr-TR" altLang="tr-TR" sz="4000" b="1">
                <a:solidFill>
                  <a:srgbClr val="C00000"/>
                </a:solidFill>
                <a:latin typeface="Times New Roman" pitchFamily="18" charset="0"/>
                <a:cs typeface="Times New Roman" pitchFamily="18" charset="0"/>
              </a:rPr>
              <a:t>HAC ÖNCESİ MADDİ VE MANEVİ HAZIRLIKLAR</a:t>
            </a:r>
          </a:p>
        </p:txBody>
      </p:sp>
      <p:sp>
        <p:nvSpPr>
          <p:cNvPr id="13317" name="3 Dikdörtgen"/>
          <p:cNvSpPr>
            <a:spLocks noChangeArrowheads="1"/>
          </p:cNvSpPr>
          <p:nvPr/>
        </p:nvSpPr>
        <p:spPr bwMode="auto">
          <a:xfrm>
            <a:off x="827088" y="5862638"/>
            <a:ext cx="72866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tr-TR" altLang="tr-TR" sz="3200" b="1">
                <a:latin typeface="Times New Roman" pitchFamily="18" charset="0"/>
                <a:cs typeface="Times New Roman" pitchFamily="18" charset="0"/>
              </a:rPr>
              <a:t>İdris YAVUZYİĞİT</a:t>
            </a:r>
          </a:p>
          <a:p>
            <a:pPr algn="ctr">
              <a:lnSpc>
                <a:spcPct val="70000"/>
              </a:lnSpc>
              <a:spcBef>
                <a:spcPct val="50000"/>
              </a:spcBef>
            </a:pPr>
            <a:r>
              <a:rPr lang="tr-TR" altLang="tr-TR" sz="2000" b="1">
                <a:latin typeface="Times New Roman" pitchFamily="18" charset="0"/>
                <a:cs typeface="Times New Roman" pitchFamily="18" charset="0"/>
              </a:rPr>
              <a:t>Mutki Müftüsü</a:t>
            </a:r>
          </a:p>
        </p:txBody>
      </p:sp>
      <p:pic>
        <p:nvPicPr>
          <p:cNvPr id="13318" name="Picture 2" descr="C:\Users\herhayat1sorudur\Desktop\ka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91075"/>
            <a:ext cx="2381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descr="C:\Users\herhayat1sorudur\Desktop\kub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700" y="4953000"/>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323850" y="836613"/>
            <a:ext cx="8496300" cy="5832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dirty="0">
                <a:solidFill>
                  <a:schemeClr val="tx1"/>
                </a:solidFill>
                <a:latin typeface="Times New Roman" pitchFamily="18" charset="0"/>
                <a:cs typeface="Times New Roman" pitchFamily="18" charset="0"/>
              </a:rPr>
              <a:t>	Hac yolculuğunda takva, kişinin her </a:t>
            </a:r>
            <a:r>
              <a:rPr lang="tr-TR" dirty="0" err="1">
                <a:solidFill>
                  <a:schemeClr val="tx1"/>
                </a:solidFill>
                <a:latin typeface="Times New Roman" pitchFamily="18" charset="0"/>
                <a:cs typeface="Times New Roman" pitchFamily="18" charset="0"/>
              </a:rPr>
              <a:t>dâim</a:t>
            </a:r>
            <a:r>
              <a:rPr lang="tr-TR" dirty="0">
                <a:solidFill>
                  <a:schemeClr val="tx1"/>
                </a:solidFill>
                <a:latin typeface="Times New Roman" pitchFamily="18" charset="0"/>
                <a:cs typeface="Times New Roman" pitchFamily="18" charset="0"/>
              </a:rPr>
              <a:t> </a:t>
            </a:r>
            <a:r>
              <a:rPr lang="tr-TR" dirty="0" err="1">
                <a:solidFill>
                  <a:schemeClr val="tx1"/>
                </a:solidFill>
                <a:latin typeface="Times New Roman" pitchFamily="18" charset="0"/>
                <a:cs typeface="Times New Roman" pitchFamily="18" charset="0"/>
              </a:rPr>
              <a:t>yanıbaşında</a:t>
            </a:r>
            <a:r>
              <a:rPr lang="tr-TR" dirty="0">
                <a:solidFill>
                  <a:schemeClr val="tx1"/>
                </a:solidFill>
                <a:latin typeface="Times New Roman" pitchFamily="18" charset="0"/>
                <a:cs typeface="Times New Roman" pitchFamily="18" charset="0"/>
              </a:rPr>
              <a:t> durmalıdır. </a:t>
            </a:r>
            <a:r>
              <a:rPr lang="tr-TR" b="1" u="sng" dirty="0">
                <a:solidFill>
                  <a:schemeClr val="tx1"/>
                </a:solidFill>
                <a:latin typeface="Times New Roman" pitchFamily="18" charset="0"/>
                <a:cs typeface="Times New Roman" pitchFamily="18" charset="0"/>
              </a:rPr>
              <a:t>Peki, </a:t>
            </a:r>
            <a:r>
              <a:rPr lang="tr-TR" b="1" u="sng" dirty="0" err="1">
                <a:solidFill>
                  <a:schemeClr val="tx1"/>
                </a:solidFill>
                <a:latin typeface="Times New Roman" pitchFamily="18" charset="0"/>
                <a:cs typeface="Times New Roman" pitchFamily="18" charset="0"/>
              </a:rPr>
              <a:t>mü’min</a:t>
            </a:r>
            <a:r>
              <a:rPr lang="tr-TR" b="1" u="sng" dirty="0">
                <a:solidFill>
                  <a:schemeClr val="tx1"/>
                </a:solidFill>
                <a:latin typeface="Times New Roman" pitchFamily="18" charset="0"/>
                <a:cs typeface="Times New Roman" pitchFamily="18" charset="0"/>
              </a:rPr>
              <a:t> takvayı nasıl anlamalıdır?</a:t>
            </a:r>
            <a:r>
              <a:rPr lang="tr-TR" dirty="0">
                <a:solidFill>
                  <a:schemeClr val="tx1"/>
                </a:solidFill>
                <a:latin typeface="Times New Roman" pitchFamily="18" charset="0"/>
                <a:cs typeface="Times New Roman" pitchFamily="18" charset="0"/>
              </a:rPr>
              <a:t> </a:t>
            </a:r>
          </a:p>
          <a:p>
            <a:pPr algn="just">
              <a:defRPr/>
            </a:pPr>
            <a:r>
              <a:rPr lang="tr-TR" dirty="0">
                <a:solidFill>
                  <a:schemeClr val="tx1"/>
                </a:solidFill>
                <a:latin typeface="Times New Roman" pitchFamily="18" charset="0"/>
                <a:cs typeface="Times New Roman" pitchFamily="18" charset="0"/>
              </a:rPr>
              <a:t>	En özlü ifadesiyle takva, “</a:t>
            </a:r>
            <a:r>
              <a:rPr lang="tr-TR" b="1" dirty="0">
                <a:solidFill>
                  <a:schemeClr val="tx1"/>
                </a:solidFill>
                <a:latin typeface="Times New Roman" pitchFamily="18" charset="0"/>
                <a:cs typeface="Times New Roman" pitchFamily="18" charset="0"/>
              </a:rPr>
              <a:t>Kulun, kulluk bilincini, ruhunda, düşüncelerinde ve davranışlarında, düşünmesi, duyması ve yaşamasıdır</a:t>
            </a:r>
            <a:r>
              <a:rPr lang="tr-TR" dirty="0">
                <a:solidFill>
                  <a:schemeClr val="tx1"/>
                </a:solidFill>
                <a:latin typeface="Times New Roman" pitchFamily="18" charset="0"/>
                <a:cs typeface="Times New Roman" pitchFamily="18" charset="0"/>
              </a:rPr>
              <a:t>.” </a:t>
            </a:r>
          </a:p>
          <a:p>
            <a:pPr algn="just">
              <a:defRPr/>
            </a:pPr>
            <a:r>
              <a:rPr lang="tr-TR" dirty="0">
                <a:solidFill>
                  <a:schemeClr val="tx1"/>
                </a:solidFill>
                <a:latin typeface="Times New Roman" pitchFamily="18" charset="0"/>
                <a:cs typeface="Times New Roman" pitchFamily="18" charset="0"/>
              </a:rPr>
              <a:t>	Bu duygu ve düşünceye sahip olan </a:t>
            </a:r>
            <a:r>
              <a:rPr lang="tr-TR" dirty="0" err="1">
                <a:solidFill>
                  <a:schemeClr val="tx1"/>
                </a:solidFill>
                <a:latin typeface="Times New Roman" pitchFamily="18" charset="0"/>
                <a:cs typeface="Times New Roman" pitchFamily="18" charset="0"/>
              </a:rPr>
              <a:t>mü’min</a:t>
            </a:r>
            <a:r>
              <a:rPr lang="tr-TR" dirty="0">
                <a:solidFill>
                  <a:schemeClr val="tx1"/>
                </a:solidFill>
                <a:latin typeface="Times New Roman" pitchFamily="18" charset="0"/>
                <a:cs typeface="Times New Roman" pitchFamily="18" charset="0"/>
              </a:rPr>
              <a:t>, “</a:t>
            </a:r>
            <a:r>
              <a:rPr lang="tr-TR" b="1" dirty="0" err="1">
                <a:solidFill>
                  <a:schemeClr val="tx1"/>
                </a:solidFill>
                <a:latin typeface="Times New Roman" pitchFamily="18" charset="0"/>
                <a:cs typeface="Times New Roman" pitchFamily="18" charset="0"/>
              </a:rPr>
              <a:t>müttaki</a:t>
            </a:r>
            <a:r>
              <a:rPr lang="tr-TR" dirty="0" err="1">
                <a:solidFill>
                  <a:schemeClr val="tx1"/>
                </a:solidFill>
                <a:latin typeface="Times New Roman" pitchFamily="18" charset="0"/>
                <a:cs typeface="Times New Roman" pitchFamily="18" charset="0"/>
              </a:rPr>
              <a:t>”dir</a:t>
            </a:r>
            <a:r>
              <a:rPr lang="tr-TR" dirty="0">
                <a:solidFill>
                  <a:schemeClr val="tx1"/>
                </a:solidFill>
                <a:latin typeface="Times New Roman" pitchFamily="18" charset="0"/>
                <a:cs typeface="Times New Roman" pitchFamily="18" charset="0"/>
              </a:rPr>
              <a:t>. Yoksa, takvayı sadece Allah’tan korkmak şeklinde düşünecek olursak, bu derin muhtevayı oldukça daraltmış oluruz.</a:t>
            </a:r>
          </a:p>
          <a:p>
            <a:pPr algn="just" eaLnBrk="0" hangingPunct="0">
              <a:spcBef>
                <a:spcPct val="50000"/>
              </a:spcBef>
              <a:defRPr/>
            </a:pPr>
            <a:r>
              <a:rPr lang="tr-TR" dirty="0">
                <a:solidFill>
                  <a:schemeClr val="tx1"/>
                </a:solidFill>
                <a:latin typeface="Times New Roman" pitchFamily="18" charset="0"/>
                <a:cs typeface="Times New Roman" pitchFamily="18" charset="0"/>
              </a:rPr>
              <a:t>	 Takva’yı kendine yol azığı edinebilen </a:t>
            </a:r>
            <a:r>
              <a:rPr lang="tr-TR" dirty="0" err="1">
                <a:solidFill>
                  <a:schemeClr val="tx1"/>
                </a:solidFill>
                <a:latin typeface="Times New Roman" pitchFamily="18" charset="0"/>
                <a:cs typeface="Times New Roman" pitchFamily="18" charset="0"/>
              </a:rPr>
              <a:t>mü’minin</a:t>
            </a:r>
            <a:r>
              <a:rPr lang="tr-TR" dirty="0">
                <a:solidFill>
                  <a:schemeClr val="tx1"/>
                </a:solidFill>
                <a:latin typeface="Times New Roman" pitchFamily="18" charset="0"/>
                <a:cs typeface="Times New Roman" pitchFamily="18" charset="0"/>
              </a:rPr>
              <a:t>, kulluk bilinciyle okuyacağı </a:t>
            </a:r>
            <a:r>
              <a:rPr lang="tr-TR" dirty="0" err="1">
                <a:solidFill>
                  <a:schemeClr val="tx1"/>
                </a:solidFill>
                <a:latin typeface="Times New Roman" pitchFamily="18" charset="0"/>
                <a:cs typeface="Times New Roman" pitchFamily="18" charset="0"/>
              </a:rPr>
              <a:t>Telbiye</a:t>
            </a:r>
            <a:r>
              <a:rPr lang="tr-TR" dirty="0">
                <a:solidFill>
                  <a:schemeClr val="tx1"/>
                </a:solidFill>
                <a:latin typeface="Times New Roman" pitchFamily="18" charset="0"/>
                <a:cs typeface="Times New Roman" pitchFamily="18" charset="0"/>
              </a:rPr>
              <a:t> de farklı olacaktır. O, her bir lebbeyk getirişinde,</a:t>
            </a:r>
          </a:p>
          <a:p>
            <a:pPr algn="just" eaLnBrk="0" hangingPunct="0">
              <a:spcBef>
                <a:spcPct val="50000"/>
              </a:spcBef>
              <a:defRPr/>
            </a:pPr>
            <a:r>
              <a:rPr lang="tr-TR" dirty="0">
                <a:solidFill>
                  <a:schemeClr val="tx1"/>
                </a:solidFill>
                <a:latin typeface="Times New Roman" pitchFamily="18" charset="0"/>
                <a:cs typeface="Times New Roman" pitchFamily="18" charset="0"/>
              </a:rPr>
              <a:t>	 “</a:t>
            </a:r>
            <a:r>
              <a:rPr lang="tr-TR" b="1" dirty="0">
                <a:solidFill>
                  <a:schemeClr val="tx1"/>
                </a:solidFill>
                <a:latin typeface="Times New Roman" pitchFamily="18" charset="0"/>
                <a:cs typeface="Times New Roman" pitchFamily="18" charset="0"/>
              </a:rPr>
              <a:t>Ey Rabbim! Davet ettin ben de geldim. Buyur Ya Rabbi! Bütün emirlerin baş üstüne. </a:t>
            </a:r>
            <a:r>
              <a:rPr lang="tr-TR" b="1" dirty="0" err="1">
                <a:solidFill>
                  <a:schemeClr val="tx1"/>
                </a:solidFill>
                <a:latin typeface="Times New Roman" pitchFamily="18" charset="0"/>
                <a:cs typeface="Times New Roman" pitchFamily="18" charset="0"/>
              </a:rPr>
              <a:t>Hamdim</a:t>
            </a:r>
            <a:r>
              <a:rPr lang="tr-TR" b="1" dirty="0">
                <a:solidFill>
                  <a:schemeClr val="tx1"/>
                </a:solidFill>
                <a:latin typeface="Times New Roman" pitchFamily="18" charset="0"/>
                <a:cs typeface="Times New Roman" pitchFamily="18" charset="0"/>
              </a:rPr>
              <a:t> ve şükrüm sadece Sana aittir. Senin mülkün ve saltanatın karşısında bir köleden başka bir şey değilim ben. Bütün bunlar, her şey Senin, ben de Senin aciz ve zayıf bir kulunum. Mülkünde de, saltanatında da hiçbir ortağın yok Senin</a:t>
            </a:r>
            <a:r>
              <a:rPr lang="tr-TR" dirty="0">
                <a:solidFill>
                  <a:schemeClr val="tx1"/>
                </a:solidFill>
                <a:latin typeface="Times New Roman" pitchFamily="18" charset="0"/>
                <a:cs typeface="Times New Roman" pitchFamily="18" charset="0"/>
              </a:rPr>
              <a:t>.” </a:t>
            </a: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“Takva”  Yol Azığınız Olsun</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333375"/>
            <a:ext cx="648176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dirty="0">
                <a:solidFill>
                  <a:schemeClr val="tx1">
                    <a:lumMod val="95000"/>
                    <a:lumOff val="5000"/>
                  </a:schemeClr>
                </a:solidFill>
              </a:rPr>
              <a:t>	</a:t>
            </a:r>
            <a:r>
              <a:rPr lang="tr-TR" sz="2000" b="1" u="sng" dirty="0">
                <a:solidFill>
                  <a:srgbClr val="C00000"/>
                </a:solidFill>
              </a:rPr>
              <a:t>Bilgi</a:t>
            </a:r>
            <a:r>
              <a:rPr lang="tr-TR" sz="2000" dirty="0">
                <a:solidFill>
                  <a:srgbClr val="C00000"/>
                </a:solidFill>
              </a:rPr>
              <a:t>, yapacağı ibadetin en küçük ayrıntılarına kadar bilmesi, öğrenmesi; </a:t>
            </a:r>
          </a:p>
          <a:p>
            <a:pPr algn="just">
              <a:buFont typeface="Wingdings" pitchFamily="2" charset="2"/>
              <a:buNone/>
              <a:defRPr/>
            </a:pPr>
            <a:r>
              <a:rPr lang="tr-TR" sz="2000" b="1" dirty="0">
                <a:solidFill>
                  <a:srgbClr val="C00000"/>
                </a:solidFill>
              </a:rPr>
              <a:t>	</a:t>
            </a:r>
            <a:r>
              <a:rPr lang="tr-TR" sz="2000" b="1" u="sng" dirty="0">
                <a:solidFill>
                  <a:srgbClr val="002060"/>
                </a:solidFill>
              </a:rPr>
              <a:t>şuur</a:t>
            </a:r>
            <a:r>
              <a:rPr lang="tr-TR" sz="2000" b="1" dirty="0">
                <a:solidFill>
                  <a:srgbClr val="002060"/>
                </a:solidFill>
              </a:rPr>
              <a:t>, bunları niçin yaptığının cevabını kendi içinde kendine verebilmesi; </a:t>
            </a:r>
          </a:p>
          <a:p>
            <a:pPr algn="just">
              <a:buFont typeface="Wingdings" pitchFamily="2" charset="2"/>
              <a:buNone/>
              <a:defRPr/>
            </a:pPr>
            <a:r>
              <a:rPr lang="tr-TR" sz="2000" b="1" dirty="0">
                <a:solidFill>
                  <a:srgbClr val="002060"/>
                </a:solidFill>
              </a:rPr>
              <a:t>	A</a:t>
            </a:r>
            <a:r>
              <a:rPr lang="tr-TR" sz="2000" b="1" dirty="0">
                <a:solidFill>
                  <a:schemeClr val="tx1"/>
                </a:solidFill>
              </a:rPr>
              <a:t>şk</a:t>
            </a:r>
            <a:r>
              <a:rPr lang="tr-TR" sz="2000" dirty="0">
                <a:solidFill>
                  <a:schemeClr val="tx1"/>
                </a:solidFill>
              </a:rPr>
              <a:t> </a:t>
            </a:r>
            <a:r>
              <a:rPr lang="tr-TR" sz="2000" b="1" dirty="0">
                <a:solidFill>
                  <a:schemeClr val="tx1"/>
                </a:solidFill>
              </a:rPr>
              <a:t>ise her türlü sıkıntı ve meşakkate rağmen, heyecan dolu bir yürekle, ümitle atan bir kalple bu ibadetleri usanmadan yerine getirebilmesidir .</a:t>
            </a:r>
          </a:p>
          <a:p>
            <a:pPr algn="just">
              <a:buFont typeface="Wingdings" pitchFamily="2" charset="2"/>
              <a:buNone/>
              <a:defRPr/>
            </a:pPr>
            <a:r>
              <a:rPr lang="tr-TR" sz="2000" dirty="0">
                <a:solidFill>
                  <a:schemeClr val="tx1"/>
                </a:solidFill>
              </a:rPr>
              <a:t>	</a:t>
            </a:r>
            <a:r>
              <a:rPr lang="tr-TR" sz="2000" dirty="0"/>
              <a:t> </a:t>
            </a:r>
            <a:r>
              <a:rPr lang="tr-TR" sz="2000" dirty="0">
                <a:solidFill>
                  <a:schemeClr val="tx1"/>
                </a:solidFill>
              </a:rPr>
              <a:t>Kura'larda isimleri çıkıp Hacca gideceği belli olduğu dakikadan itibaren, Hac yolcusunun yapacağı ilk şey, Hac bilgisine ulaşmaktır. Bugün bu bilgiye ulaşmak kolaylaşmıştır. İlmihal kitapları, </a:t>
            </a:r>
            <a:r>
              <a:rPr lang="tr-TR" sz="2000" dirty="0" err="1">
                <a:solidFill>
                  <a:schemeClr val="tx1"/>
                </a:solidFill>
              </a:rPr>
              <a:t>Cd</a:t>
            </a:r>
            <a:r>
              <a:rPr lang="tr-TR" sz="2000" dirty="0">
                <a:solidFill>
                  <a:schemeClr val="tx1"/>
                </a:solidFill>
              </a:rPr>
              <a:t> ve Belgeseller mevcut. </a:t>
            </a:r>
          </a:p>
          <a:p>
            <a:pPr algn="just">
              <a:buFont typeface="Wingdings" pitchFamily="2" charset="2"/>
              <a:buNone/>
              <a:defRPr/>
            </a:pPr>
            <a:r>
              <a:rPr lang="tr-TR" sz="2000" dirty="0">
                <a:solidFill>
                  <a:schemeClr val="tx1"/>
                </a:solidFill>
              </a:rPr>
              <a:t>	Şuur, hacı adayını taklidin derelerinden alır, tahkikin tepelerine çıkartır Aşk ise insanı "</a:t>
            </a:r>
            <a:r>
              <a:rPr lang="tr-TR" sz="2000" dirty="0" err="1">
                <a:solidFill>
                  <a:schemeClr val="tx1"/>
                </a:solidFill>
              </a:rPr>
              <a:t>hel</a:t>
            </a:r>
            <a:r>
              <a:rPr lang="tr-TR" sz="2000" dirty="0">
                <a:solidFill>
                  <a:schemeClr val="tx1"/>
                </a:solidFill>
              </a:rPr>
              <a:t> </a:t>
            </a:r>
            <a:r>
              <a:rPr lang="tr-TR" sz="2000" dirty="0" err="1">
                <a:solidFill>
                  <a:schemeClr val="tx1"/>
                </a:solidFill>
              </a:rPr>
              <a:t>min</a:t>
            </a:r>
            <a:r>
              <a:rPr lang="tr-TR" sz="2000" dirty="0">
                <a:solidFill>
                  <a:schemeClr val="tx1"/>
                </a:solidFill>
              </a:rPr>
              <a:t> </a:t>
            </a:r>
            <a:r>
              <a:rPr lang="tr-TR" sz="2000" dirty="0" err="1">
                <a:solidFill>
                  <a:schemeClr val="tx1"/>
                </a:solidFill>
              </a:rPr>
              <a:t>mezid</a:t>
            </a:r>
            <a:r>
              <a:rPr lang="tr-TR" sz="2000" dirty="0">
                <a:solidFill>
                  <a:schemeClr val="tx1"/>
                </a:solidFill>
              </a:rPr>
              <a:t>/daha yok mu" ufkuna sürükler Bilgi, şuur ve aşkın birleştiği insan ise hacda baştan aşağı ibadet kesilir </a:t>
            </a: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Hac yolcusunun üç şeye ihtiyacı var; BİLGİ, ŞUUR VE AŞK.</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333375"/>
            <a:ext cx="648176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b="1" dirty="0">
                <a:solidFill>
                  <a:schemeClr val="tx1"/>
                </a:solidFill>
              </a:rPr>
              <a:t>	Kutsal topraklara olabildiğince az eksikle varmak için ruh, kalp, bakışlar, dil, göz ve kulak, yani bütün duyuların terbiye edildiği bir dönem...</a:t>
            </a:r>
          </a:p>
          <a:p>
            <a:pPr algn="just">
              <a:buFont typeface="Wingdings" pitchFamily="2" charset="2"/>
              <a:buNone/>
              <a:defRPr/>
            </a:pPr>
            <a:r>
              <a:rPr lang="tr-TR" sz="2000" b="1" dirty="0">
                <a:solidFill>
                  <a:schemeClr val="tx1"/>
                </a:solidFill>
              </a:rPr>
              <a:t> </a:t>
            </a:r>
          </a:p>
          <a:p>
            <a:pPr algn="just">
              <a:buFont typeface="Wingdings" pitchFamily="2" charset="2"/>
              <a:buNone/>
              <a:defRPr/>
            </a:pPr>
            <a:r>
              <a:rPr lang="tr-TR" sz="2000" b="1" dirty="0">
                <a:solidFill>
                  <a:schemeClr val="tx1"/>
                </a:solidFill>
              </a:rPr>
              <a:t>	Çünkü, oraya, Peygamber'in ayaklarının değdiği, gözlerinin gördüğü, ellerinin dokunduğu diyara gidilmekte. Sıradan bir yolculuk değil bu.</a:t>
            </a:r>
          </a:p>
          <a:p>
            <a:pPr algn="just">
              <a:buFont typeface="Wingdings" pitchFamily="2" charset="2"/>
              <a:buNone/>
              <a:defRPr/>
            </a:pPr>
            <a:endParaRPr lang="tr-TR" sz="2000" dirty="0">
              <a:solidFill>
                <a:schemeClr val="tx1"/>
              </a:solidFill>
            </a:endParaRP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Hac yolcusunun üç şeye ihtiyacı var; BİLGİ, ŞUUR VE AŞK.</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444A3AE2-DBE3-4086-9F9C-5BAFAD1402C7}" type="slidenum">
              <a:rPr lang="tr-TR"/>
              <a:pPr>
                <a:defRPr/>
              </a:pPr>
              <a:t>13</a:t>
            </a:fld>
            <a:endParaRPr lang="tr-TR"/>
          </a:p>
        </p:txBody>
      </p:sp>
      <p:sp>
        <p:nvSpPr>
          <p:cNvPr id="25603"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5604" name="Text Box 6"/>
          <p:cNvSpPr txBox="1">
            <a:spLocks noChangeArrowheads="1"/>
          </p:cNvSpPr>
          <p:nvPr/>
        </p:nvSpPr>
        <p:spPr bwMode="auto">
          <a:xfrm>
            <a:off x="357188" y="428625"/>
            <a:ext cx="804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2000" b="1">
                <a:latin typeface="Times New Roman" pitchFamily="18" charset="0"/>
                <a:cs typeface="Times New Roman" pitchFamily="18" charset="0"/>
              </a:rPr>
              <a:t>SEYAHAT ÖNCESİ YAPILACAK  MADDİ VE FİZİKİ HAZIRLIKLAR</a:t>
            </a:r>
          </a:p>
        </p:txBody>
      </p:sp>
      <p:graphicFrame>
        <p:nvGraphicFramePr>
          <p:cNvPr id="10" name="9 Tablo"/>
          <p:cNvGraphicFramePr>
            <a:graphicFrameLocks noGrp="1"/>
          </p:cNvGraphicFramePr>
          <p:nvPr/>
        </p:nvGraphicFramePr>
        <p:xfrm>
          <a:off x="179388" y="765175"/>
          <a:ext cx="8785224" cy="5751513"/>
        </p:xfrm>
        <a:graphic>
          <a:graphicData uri="http://schemas.openxmlformats.org/drawingml/2006/table">
            <a:tbl>
              <a:tblPr firstRow="1" bandRow="1">
                <a:tableStyleId>{5C22544A-7EE6-4342-B048-85BDC9FD1C3A}</a:tableStyleId>
              </a:tblPr>
              <a:tblGrid>
                <a:gridCol w="2196306"/>
                <a:gridCol w="2196306"/>
                <a:gridCol w="2196306"/>
                <a:gridCol w="2196306"/>
              </a:tblGrid>
              <a:tr h="1027225">
                <a:tc>
                  <a:txBody>
                    <a:bodyPr/>
                    <a:lstStyle/>
                    <a:p>
                      <a:pPr algn="ctr"/>
                      <a:r>
                        <a:rPr lang="tr-TR" sz="1800" dirty="0" smtClean="0">
                          <a:solidFill>
                            <a:schemeClr val="accent6">
                              <a:lumMod val="50000"/>
                            </a:schemeClr>
                          </a:solidFill>
                        </a:rPr>
                        <a:t>İHRAM</a:t>
                      </a:r>
                      <a:endParaRPr lang="tr-TR" sz="1800" dirty="0">
                        <a:solidFill>
                          <a:schemeClr val="accent6">
                            <a:lumMod val="50000"/>
                          </a:schemeClr>
                        </a:solidFill>
                      </a:endParaRPr>
                    </a:p>
                  </a:txBody>
                  <a:tcPr marL="91443" marR="91443"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accent6">
                              <a:lumMod val="50000"/>
                            </a:schemeClr>
                          </a:solidFill>
                        </a:rPr>
                        <a:t>TERLİK</a:t>
                      </a:r>
                    </a:p>
                  </a:txBody>
                  <a:tcPr marL="91443" marR="91443"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accent6">
                              <a:lumMod val="50000"/>
                            </a:schemeClr>
                          </a:solidFill>
                        </a:rPr>
                        <a:t>SEC</a:t>
                      </a:r>
                      <a:r>
                        <a:rPr lang="de-DE" sz="1800" dirty="0" smtClean="0">
                          <a:solidFill>
                            <a:schemeClr val="accent6">
                              <a:lumMod val="50000"/>
                            </a:schemeClr>
                          </a:solidFill>
                        </a:rPr>
                        <a:t>C</a:t>
                      </a:r>
                      <a:r>
                        <a:rPr lang="tr-TR" sz="1800" dirty="0" smtClean="0">
                          <a:solidFill>
                            <a:schemeClr val="accent6">
                              <a:lumMod val="50000"/>
                            </a:schemeClr>
                          </a:solidFill>
                        </a:rPr>
                        <a:t>ADE</a:t>
                      </a:r>
                    </a:p>
                    <a:p>
                      <a:pPr algn="ctr"/>
                      <a:endParaRPr lang="tr-TR" sz="1800" dirty="0">
                        <a:solidFill>
                          <a:schemeClr val="accent6">
                            <a:lumMod val="50000"/>
                          </a:schemeClr>
                        </a:solidFill>
                      </a:endParaRPr>
                    </a:p>
                  </a:txBody>
                  <a:tcPr marL="91443" marR="91443" marT="45715" marB="45715"/>
                </a:tc>
                <a:tc>
                  <a:txBody>
                    <a:bodyPr/>
                    <a:lstStyle/>
                    <a:p>
                      <a:pPr algn="ctr"/>
                      <a:r>
                        <a:rPr lang="tr-TR" sz="1800" b="1" dirty="0" smtClean="0">
                          <a:solidFill>
                            <a:schemeClr val="accent6">
                              <a:lumMod val="50000"/>
                            </a:schemeClr>
                          </a:solidFill>
                        </a:rPr>
                        <a:t>VALİZ VE SIRT</a:t>
                      </a:r>
                    </a:p>
                    <a:p>
                      <a:pPr algn="ctr"/>
                      <a:r>
                        <a:rPr lang="tr-TR" sz="1800" b="1" dirty="0" smtClean="0">
                          <a:solidFill>
                            <a:schemeClr val="accent6">
                              <a:lumMod val="50000"/>
                            </a:schemeClr>
                          </a:solidFill>
                        </a:rPr>
                        <a:t>ÇANTASI</a:t>
                      </a:r>
                    </a:p>
                    <a:p>
                      <a:pPr algn="ctr"/>
                      <a:endParaRPr lang="tr-TR" sz="1800" dirty="0">
                        <a:solidFill>
                          <a:schemeClr val="accent6">
                            <a:lumMod val="50000"/>
                          </a:schemeClr>
                        </a:solidFill>
                      </a:endParaRPr>
                    </a:p>
                  </a:txBody>
                  <a:tcPr marL="91443" marR="91443" marT="45715" marB="45715"/>
                </a:tc>
              </a:tr>
              <a:tr h="1610499">
                <a:tc>
                  <a:txBody>
                    <a:bodyPr/>
                    <a:lstStyle/>
                    <a:p>
                      <a:endParaRPr lang="tr-TR" sz="1800" dirty="0"/>
                    </a:p>
                  </a:txBody>
                  <a:tcPr marL="91443" marR="91443" marT="45715" marB="45715"/>
                </a:tc>
                <a:tc>
                  <a:txBody>
                    <a:bodyPr/>
                    <a:lstStyle/>
                    <a:p>
                      <a:endParaRPr lang="tr-TR" sz="1800" dirty="0"/>
                    </a:p>
                  </a:txBody>
                  <a:tcPr marL="91443" marR="91443" marT="45715" marB="45715"/>
                </a:tc>
                <a:tc>
                  <a:txBody>
                    <a:bodyPr/>
                    <a:lstStyle/>
                    <a:p>
                      <a:endParaRPr lang="tr-TR" sz="1800" dirty="0"/>
                    </a:p>
                  </a:txBody>
                  <a:tcPr marL="91443" marR="91443" marT="45715" marB="45715"/>
                </a:tc>
                <a:tc>
                  <a:txBody>
                    <a:bodyPr/>
                    <a:lstStyle/>
                    <a:p>
                      <a:r>
                        <a:rPr lang="tr-TR" sz="1000" dirty="0" smtClean="0"/>
                        <a:t>30 KİLO VALİZ</a:t>
                      </a:r>
                    </a:p>
                    <a:p>
                      <a:r>
                        <a:rPr lang="tr-TR" sz="1000" dirty="0" smtClean="0"/>
                        <a:t>10 KİLO ZEMZEM</a:t>
                      </a:r>
                    </a:p>
                    <a:p>
                      <a:r>
                        <a:rPr lang="tr-TR" sz="1000" dirty="0" smtClean="0"/>
                        <a:t>8 KİLO ELBAGAJI</a:t>
                      </a:r>
                      <a:endParaRPr lang="tr-TR" sz="1000" dirty="0"/>
                    </a:p>
                  </a:txBody>
                  <a:tcPr marL="91443" marR="91443" marT="45715" marB="45715"/>
                </a:tc>
              </a:tr>
              <a:tr h="1027225">
                <a:tc>
                  <a:txBody>
                    <a:bodyPr/>
                    <a:lstStyle/>
                    <a:p>
                      <a:pPr algn="ctr"/>
                      <a:endParaRPr lang="de-DE" sz="1800" dirty="0" smtClean="0">
                        <a:solidFill>
                          <a:schemeClr val="accent6">
                            <a:lumMod val="50000"/>
                          </a:schemeClr>
                        </a:solidFill>
                      </a:endParaRPr>
                    </a:p>
                    <a:p>
                      <a:pPr algn="ctr"/>
                      <a:r>
                        <a:rPr lang="tr-TR" sz="1800" b="1" dirty="0" smtClean="0">
                          <a:solidFill>
                            <a:schemeClr val="accent6">
                              <a:lumMod val="50000"/>
                            </a:schemeClr>
                          </a:solidFill>
                        </a:rPr>
                        <a:t>PARA</a:t>
                      </a:r>
                      <a:endParaRPr lang="tr-TR" sz="1800" b="1" dirty="0">
                        <a:solidFill>
                          <a:schemeClr val="accent6">
                            <a:lumMod val="50000"/>
                          </a:schemeClr>
                        </a:solidFill>
                      </a:endParaRPr>
                    </a:p>
                  </a:txBody>
                  <a:tcPr marL="91443" marR="91443" marT="45715" marB="45715">
                    <a:solidFill>
                      <a:srgbClr val="92D050"/>
                    </a:solidFill>
                  </a:tcPr>
                </a:tc>
                <a:tc>
                  <a:txBody>
                    <a:bodyPr/>
                    <a:lstStyle/>
                    <a:p>
                      <a:pPr algn="ctr"/>
                      <a:r>
                        <a:rPr lang="tr-TR" sz="1800" b="1" dirty="0" smtClean="0">
                          <a:solidFill>
                            <a:schemeClr val="accent6">
                              <a:lumMod val="50000"/>
                            </a:schemeClr>
                          </a:solidFill>
                        </a:rPr>
                        <a:t>İNCE</a:t>
                      </a:r>
                      <a:r>
                        <a:rPr lang="tr-TR" sz="1800" b="1" baseline="0" dirty="0" smtClean="0">
                          <a:solidFill>
                            <a:schemeClr val="accent6">
                              <a:lumMod val="50000"/>
                            </a:schemeClr>
                          </a:solidFill>
                        </a:rPr>
                        <a:t> YAZLIK</a:t>
                      </a:r>
                    </a:p>
                    <a:p>
                      <a:pPr algn="ctr"/>
                      <a:r>
                        <a:rPr lang="tr-TR" sz="1800" b="1" baseline="0" dirty="0" smtClean="0">
                          <a:solidFill>
                            <a:schemeClr val="accent6">
                              <a:lumMod val="50000"/>
                            </a:schemeClr>
                          </a:solidFill>
                        </a:rPr>
                        <a:t>KIYAFET</a:t>
                      </a:r>
                      <a:endParaRPr lang="tr-TR" sz="1800" b="1" dirty="0">
                        <a:solidFill>
                          <a:schemeClr val="accent6">
                            <a:lumMod val="50000"/>
                          </a:schemeClr>
                        </a:solidFill>
                      </a:endParaRPr>
                    </a:p>
                  </a:txBody>
                  <a:tcPr marL="91443" marR="91443" marT="45715" marB="45715">
                    <a:solidFill>
                      <a:srgbClr val="92D050"/>
                    </a:solidFill>
                  </a:tcPr>
                </a:tc>
                <a:tc>
                  <a:txBody>
                    <a:bodyPr/>
                    <a:lstStyle/>
                    <a:p>
                      <a:pPr algn="ctr"/>
                      <a:r>
                        <a:rPr lang="tr-TR" sz="1800" b="1" dirty="0" smtClean="0">
                          <a:solidFill>
                            <a:schemeClr val="accent6">
                              <a:lumMod val="50000"/>
                            </a:schemeClr>
                          </a:solidFill>
                        </a:rPr>
                        <a:t>KRONİK</a:t>
                      </a:r>
                      <a:r>
                        <a:rPr lang="tr-TR" sz="1800" b="1" baseline="0" dirty="0" smtClean="0">
                          <a:solidFill>
                            <a:schemeClr val="accent6">
                              <a:lumMod val="50000"/>
                            </a:schemeClr>
                          </a:solidFill>
                        </a:rPr>
                        <a:t> HASTALIKLAR İÇİN İLAÇ</a:t>
                      </a:r>
                      <a:endParaRPr lang="tr-TR" sz="1800" b="1" dirty="0">
                        <a:solidFill>
                          <a:schemeClr val="accent6">
                            <a:lumMod val="50000"/>
                          </a:schemeClr>
                        </a:solidFill>
                      </a:endParaRPr>
                    </a:p>
                  </a:txBody>
                  <a:tcPr marL="91443" marR="91443" marT="45715" marB="45715">
                    <a:solidFill>
                      <a:srgbClr val="92D050"/>
                    </a:solidFill>
                  </a:tcPr>
                </a:tc>
                <a:tc>
                  <a:txBody>
                    <a:bodyPr/>
                    <a:lstStyle/>
                    <a:p>
                      <a:pPr algn="ctr"/>
                      <a:r>
                        <a:rPr lang="de-DE" sz="1800" b="1" dirty="0" smtClean="0">
                          <a:solidFill>
                            <a:schemeClr val="accent6">
                              <a:lumMod val="50000"/>
                            </a:schemeClr>
                          </a:solidFill>
                        </a:rPr>
                        <a:t>CEP</a:t>
                      </a:r>
                    </a:p>
                    <a:p>
                      <a:pPr algn="ctr"/>
                      <a:r>
                        <a:rPr lang="de-DE" sz="1800" b="1" dirty="0" smtClean="0">
                          <a:solidFill>
                            <a:schemeClr val="accent6">
                              <a:lumMod val="50000"/>
                            </a:schemeClr>
                          </a:solidFill>
                        </a:rPr>
                        <a:t>TELEFONU</a:t>
                      </a:r>
                      <a:endParaRPr lang="tr-TR" sz="1800" b="1" dirty="0">
                        <a:solidFill>
                          <a:schemeClr val="accent6">
                            <a:lumMod val="50000"/>
                          </a:schemeClr>
                        </a:solidFill>
                      </a:endParaRPr>
                    </a:p>
                  </a:txBody>
                  <a:tcPr marL="91443" marR="91443" marT="45715" marB="45715">
                    <a:solidFill>
                      <a:srgbClr val="92D050"/>
                    </a:solidFill>
                  </a:tcPr>
                </a:tc>
              </a:tr>
              <a:tr h="2086564">
                <a:tc>
                  <a:txBody>
                    <a:bodyPr/>
                    <a:lstStyle/>
                    <a:p>
                      <a:endParaRPr lang="tr-TR" sz="1800" dirty="0"/>
                    </a:p>
                  </a:txBody>
                  <a:tcPr marL="91443" marR="91443" marT="45715" marB="45715"/>
                </a:tc>
                <a:tc>
                  <a:txBody>
                    <a:bodyPr/>
                    <a:lstStyle/>
                    <a:p>
                      <a:endParaRPr lang="tr-TR" sz="1800" dirty="0"/>
                    </a:p>
                  </a:txBody>
                  <a:tcPr marL="91443" marR="91443" marT="45715" marB="45715"/>
                </a:tc>
                <a:tc>
                  <a:txBody>
                    <a:bodyPr/>
                    <a:lstStyle/>
                    <a:p>
                      <a:endParaRPr lang="tr-TR" sz="1800" dirty="0"/>
                    </a:p>
                  </a:txBody>
                  <a:tcPr marL="91443" marR="91443" marT="45715" marB="45715"/>
                </a:tc>
                <a:tc>
                  <a:txBody>
                    <a:bodyPr/>
                    <a:lstStyle/>
                    <a:p>
                      <a:endParaRPr lang="tr-TR" sz="1800" dirty="0"/>
                    </a:p>
                  </a:txBody>
                  <a:tcPr marL="91443" marR="91443" marT="45715" marB="45715"/>
                </a:tc>
              </a:tr>
            </a:tbl>
          </a:graphicData>
        </a:graphic>
      </p:graphicFrame>
      <p:pic>
        <p:nvPicPr>
          <p:cNvPr id="25632" name="Picture 2" descr="C:\Users\Salim\Pictures\malzeme\ihramtak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989138"/>
            <a:ext cx="1936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3" descr="C:\Users\Salim\Pictures\malzeme\ih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916113"/>
            <a:ext cx="178593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4" descr="C:\Users\Salim\Pictures\malzeme\Hac%20Sanda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916113"/>
            <a:ext cx="18018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6" descr="C:\Users\Salim\Pictures\malzeme\tsö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63" y="4643438"/>
            <a:ext cx="157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5" descr="C:\Users\Salim\Pictures\malzeme\m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868863"/>
            <a:ext cx="1362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12" descr="C:\Users\Salim\Pictures\CE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0575" y="4643438"/>
            <a:ext cx="14636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4581525"/>
            <a:ext cx="18002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1175" y="2497138"/>
            <a:ext cx="116681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2" descr="http://www.centrumbags.com/modules/catalog/products/pr_01_151_min.jpg"/>
          <p:cNvPicPr>
            <a:picLocks noChangeAspect="1" noChangeArrowheads="1"/>
          </p:cNvPicPr>
          <p:nvPr/>
        </p:nvPicPr>
        <p:blipFill>
          <a:blip r:embed="rId11">
            <a:extLst>
              <a:ext uri="{28A0092B-C50C-407E-A947-70E740481C1C}">
                <a14:useLocalDpi xmlns:a14="http://schemas.microsoft.com/office/drawing/2010/main" val="0"/>
              </a:ext>
            </a:extLst>
          </a:blip>
          <a:srcRect l="23909" r="26102"/>
          <a:stretch>
            <a:fillRect/>
          </a:stretch>
        </p:blipFill>
        <p:spPr bwMode="auto">
          <a:xfrm>
            <a:off x="8101013" y="1844675"/>
            <a:ext cx="7921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6813" y="6021388"/>
            <a:ext cx="1323975" cy="836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6E04A6FD-5277-44EE-BAD1-FF01A33DC173}" type="slidenum">
              <a:rPr lang="tr-TR"/>
              <a:pPr>
                <a:defRPr/>
              </a:pPr>
              <a:t>14</a:t>
            </a:fld>
            <a:endParaRPr lang="tr-TR"/>
          </a:p>
        </p:txBody>
      </p:sp>
      <p:sp>
        <p:nvSpPr>
          <p:cNvPr id="2662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graphicFrame>
        <p:nvGraphicFramePr>
          <p:cNvPr id="10" name="9 Tablo"/>
          <p:cNvGraphicFramePr>
            <a:graphicFrameLocks noGrp="1"/>
          </p:cNvGraphicFramePr>
          <p:nvPr/>
        </p:nvGraphicFramePr>
        <p:xfrm>
          <a:off x="428625" y="1000125"/>
          <a:ext cx="8358188" cy="5365755"/>
        </p:xfrm>
        <a:graphic>
          <a:graphicData uri="http://schemas.openxmlformats.org/drawingml/2006/table">
            <a:tbl>
              <a:tblPr firstRow="1" bandRow="1">
                <a:tableStyleId>{5C22544A-7EE6-4342-B048-85BDC9FD1C3A}</a:tableStyleId>
              </a:tblPr>
              <a:tblGrid>
                <a:gridCol w="2089547"/>
                <a:gridCol w="2089547"/>
                <a:gridCol w="2089547"/>
                <a:gridCol w="2089547"/>
              </a:tblGrid>
              <a:tr h="862877">
                <a:tc>
                  <a:txBody>
                    <a:bodyPr/>
                    <a:lstStyle/>
                    <a:p>
                      <a:pPr algn="ctr"/>
                      <a:r>
                        <a:rPr lang="tr-TR" sz="1800" dirty="0" smtClean="0">
                          <a:solidFill>
                            <a:schemeClr val="accent6">
                              <a:lumMod val="50000"/>
                            </a:schemeClr>
                          </a:solidFill>
                        </a:rPr>
                        <a:t>FOTOĞRAF </a:t>
                      </a:r>
                    </a:p>
                    <a:p>
                      <a:pPr algn="ctr"/>
                      <a:r>
                        <a:rPr lang="tr-TR" sz="1800" dirty="0" smtClean="0">
                          <a:solidFill>
                            <a:schemeClr val="accent6">
                              <a:lumMod val="50000"/>
                            </a:schemeClr>
                          </a:solidFill>
                        </a:rPr>
                        <a:t>MAKİNASI</a:t>
                      </a:r>
                      <a:endParaRPr lang="tr-TR" sz="1800" dirty="0">
                        <a:solidFill>
                          <a:schemeClr val="accent6">
                            <a:lumMod val="50000"/>
                          </a:schemeClr>
                        </a:solidFill>
                      </a:endParaRPr>
                    </a:p>
                  </a:txBody>
                  <a:tcPr marL="91439" marR="91439"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rPr>
                        <a:t>HAVLU</a:t>
                      </a:r>
                    </a:p>
                    <a:p>
                      <a:pPr algn="ctr"/>
                      <a:endParaRPr lang="tr-TR" sz="1800" dirty="0">
                        <a:solidFill>
                          <a:schemeClr val="accent6">
                            <a:lumMod val="50000"/>
                          </a:schemeClr>
                        </a:solidFill>
                      </a:endParaRPr>
                    </a:p>
                  </a:txBody>
                  <a:tcPr marL="91439" marR="91439" marT="45713" marB="45713"/>
                </a:tc>
                <a:tc>
                  <a:txBody>
                    <a:bodyPr/>
                    <a:lstStyle/>
                    <a:p>
                      <a:pPr algn="ctr"/>
                      <a:r>
                        <a:rPr lang="tr-TR" sz="1800" dirty="0" smtClean="0">
                          <a:solidFill>
                            <a:schemeClr val="accent6">
                              <a:lumMod val="50000"/>
                            </a:schemeClr>
                          </a:solidFill>
                        </a:rPr>
                        <a:t>TESBİH</a:t>
                      </a:r>
                      <a:endParaRPr lang="tr-TR" sz="1800" dirty="0">
                        <a:solidFill>
                          <a:schemeClr val="accent6">
                            <a:lumMod val="50000"/>
                          </a:schemeClr>
                        </a:solidFill>
                      </a:endParaRPr>
                    </a:p>
                  </a:txBody>
                  <a:tcPr marL="91439" marR="91439" marT="45713" marB="45713"/>
                </a:tc>
                <a:tc>
                  <a:txBody>
                    <a:bodyPr/>
                    <a:lstStyle/>
                    <a:p>
                      <a:pPr algn="ctr"/>
                      <a:r>
                        <a:rPr lang="tr-TR" sz="1800" dirty="0" smtClean="0">
                          <a:solidFill>
                            <a:schemeClr val="accent6">
                              <a:lumMod val="50000"/>
                            </a:schemeClr>
                          </a:solidFill>
                        </a:rPr>
                        <a:t>KÜÇÜK </a:t>
                      </a:r>
                    </a:p>
                    <a:p>
                      <a:pPr algn="ctr"/>
                      <a:r>
                        <a:rPr lang="tr-TR" sz="1800" dirty="0" smtClean="0">
                          <a:solidFill>
                            <a:schemeClr val="accent6">
                              <a:lumMod val="50000"/>
                            </a:schemeClr>
                          </a:solidFill>
                        </a:rPr>
                        <a:t>KURAN</a:t>
                      </a:r>
                      <a:endParaRPr lang="tr-TR" sz="1800" dirty="0">
                        <a:solidFill>
                          <a:schemeClr val="accent6">
                            <a:lumMod val="50000"/>
                          </a:schemeClr>
                        </a:solidFill>
                      </a:endParaRPr>
                    </a:p>
                  </a:txBody>
                  <a:tcPr marL="91439" marR="91439" marT="45713" marB="45713"/>
                </a:tc>
              </a:tr>
              <a:tr h="1866917">
                <a:tc>
                  <a:txBody>
                    <a:bodyPr/>
                    <a:lstStyle/>
                    <a:p>
                      <a:endParaRPr lang="tr-TR" sz="1800" dirty="0"/>
                    </a:p>
                  </a:txBody>
                  <a:tcPr marL="91439" marR="91439" marT="45713" marB="45713"/>
                </a:tc>
                <a:tc>
                  <a:txBody>
                    <a:bodyPr/>
                    <a:lstStyle/>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a:p>
                  </a:txBody>
                  <a:tcPr marL="91439" marR="91439" marT="45713" marB="45713"/>
                </a:tc>
                <a:tc>
                  <a:txBody>
                    <a:bodyPr/>
                    <a:lstStyle/>
                    <a:p>
                      <a:endParaRPr lang="tr-TR" sz="1800" dirty="0"/>
                    </a:p>
                  </a:txBody>
                  <a:tcPr marL="91439" marR="91439" marT="45713" marB="45713"/>
                </a:tc>
                <a:tc>
                  <a:txBody>
                    <a:bodyPr/>
                    <a:lstStyle/>
                    <a:p>
                      <a:endParaRPr lang="tr-TR" sz="1800" dirty="0"/>
                    </a:p>
                  </a:txBody>
                  <a:tcPr marL="91439" marR="91439" marT="45713" marB="45713"/>
                </a:tc>
              </a:tr>
              <a:tr h="640060">
                <a:tc>
                  <a:txBody>
                    <a:bodyPr/>
                    <a:lstStyle/>
                    <a:p>
                      <a:pPr algn="ctr"/>
                      <a:r>
                        <a:rPr lang="tr-TR" sz="1800" b="1" dirty="0" smtClean="0">
                          <a:solidFill>
                            <a:schemeClr val="accent6">
                              <a:lumMod val="50000"/>
                            </a:schemeClr>
                          </a:solidFill>
                        </a:rPr>
                        <a:t>GÜNEŞ</a:t>
                      </a:r>
                    </a:p>
                    <a:p>
                      <a:pPr algn="ctr"/>
                      <a:r>
                        <a:rPr lang="tr-TR" sz="1800" b="1" dirty="0" smtClean="0">
                          <a:solidFill>
                            <a:schemeClr val="accent6">
                              <a:lumMod val="50000"/>
                            </a:schemeClr>
                          </a:solidFill>
                        </a:rPr>
                        <a:t>GÖZLÜĞÜ</a:t>
                      </a:r>
                      <a:endParaRPr lang="tr-TR" sz="1800" b="1" dirty="0">
                        <a:solidFill>
                          <a:schemeClr val="accent6">
                            <a:lumMod val="50000"/>
                          </a:schemeClr>
                        </a:solidFill>
                      </a:endParaRPr>
                    </a:p>
                  </a:txBody>
                  <a:tcPr marL="91439" marR="91439" marT="45713" marB="45713">
                    <a:solidFill>
                      <a:srgbClr val="00B0F0"/>
                    </a:solidFill>
                  </a:tcPr>
                </a:tc>
                <a:tc>
                  <a:txBody>
                    <a:bodyPr/>
                    <a:lstStyle/>
                    <a:p>
                      <a:pPr algn="ctr"/>
                      <a:r>
                        <a:rPr lang="de-DE" sz="1800" b="1" dirty="0" smtClean="0">
                          <a:solidFill>
                            <a:schemeClr val="accent6">
                              <a:lumMod val="50000"/>
                            </a:schemeClr>
                          </a:solidFill>
                        </a:rPr>
                        <a:t>DOGAL</a:t>
                      </a:r>
                    </a:p>
                    <a:p>
                      <a:pPr algn="ctr"/>
                      <a:r>
                        <a:rPr lang="de-DE" sz="1800" b="1" dirty="0" smtClean="0">
                          <a:solidFill>
                            <a:schemeClr val="accent6">
                              <a:lumMod val="50000"/>
                            </a:schemeClr>
                          </a:solidFill>
                        </a:rPr>
                        <a:t>SABUN</a:t>
                      </a:r>
                      <a:endParaRPr lang="tr-TR" sz="1800" b="1" dirty="0">
                        <a:solidFill>
                          <a:schemeClr val="accent6">
                            <a:lumMod val="50000"/>
                          </a:schemeClr>
                        </a:solidFill>
                      </a:endParaRPr>
                    </a:p>
                  </a:txBody>
                  <a:tcPr marL="91439" marR="91439" marT="45713" marB="45713">
                    <a:solidFill>
                      <a:srgbClr val="00B0F0"/>
                    </a:solidFill>
                  </a:tcPr>
                </a:tc>
                <a:tc>
                  <a:txBody>
                    <a:bodyPr/>
                    <a:lstStyle/>
                    <a:p>
                      <a:pPr algn="ctr"/>
                      <a:r>
                        <a:rPr lang="tr-TR" sz="1800" b="1" dirty="0" smtClean="0">
                          <a:solidFill>
                            <a:schemeClr val="accent6">
                              <a:lumMod val="50000"/>
                            </a:schemeClr>
                          </a:solidFill>
                        </a:rPr>
                        <a:t>PATİK</a:t>
                      </a:r>
                    </a:p>
                    <a:p>
                      <a:pPr algn="ctr"/>
                      <a:r>
                        <a:rPr lang="tr-TR" sz="1800" b="1" dirty="0" smtClean="0">
                          <a:solidFill>
                            <a:schemeClr val="accent6">
                              <a:lumMod val="50000"/>
                            </a:schemeClr>
                          </a:solidFill>
                        </a:rPr>
                        <a:t>ÇORAP</a:t>
                      </a:r>
                      <a:endParaRPr lang="tr-TR" sz="1800" b="1" dirty="0">
                        <a:solidFill>
                          <a:schemeClr val="accent6">
                            <a:lumMod val="50000"/>
                          </a:schemeClr>
                        </a:solidFill>
                      </a:endParaRPr>
                    </a:p>
                  </a:txBody>
                  <a:tcPr marL="91439" marR="91439" marT="45713" marB="45713">
                    <a:solidFill>
                      <a:srgbClr val="00B0F0"/>
                    </a:solidFill>
                  </a:tcPr>
                </a:tc>
                <a:tc>
                  <a:txBody>
                    <a:bodyPr/>
                    <a:lstStyle/>
                    <a:p>
                      <a:pPr algn="ctr"/>
                      <a:r>
                        <a:rPr lang="tr-TR" sz="1800" b="1" dirty="0" smtClean="0">
                          <a:solidFill>
                            <a:schemeClr val="accent6">
                              <a:lumMod val="50000"/>
                            </a:schemeClr>
                          </a:solidFill>
                        </a:rPr>
                        <a:t>MAKAS</a:t>
                      </a:r>
                    </a:p>
                    <a:p>
                      <a:pPr algn="ctr"/>
                      <a:r>
                        <a:rPr lang="tr-TR" sz="1800" b="1" dirty="0" smtClean="0">
                          <a:solidFill>
                            <a:schemeClr val="accent6">
                              <a:lumMod val="50000"/>
                            </a:schemeClr>
                          </a:solidFill>
                        </a:rPr>
                        <a:t>TIRNAK MAKASI</a:t>
                      </a:r>
                      <a:endParaRPr lang="tr-TR" sz="1800" b="1" dirty="0">
                        <a:solidFill>
                          <a:schemeClr val="accent6">
                            <a:lumMod val="50000"/>
                          </a:schemeClr>
                        </a:solidFill>
                      </a:endParaRPr>
                    </a:p>
                  </a:txBody>
                  <a:tcPr marL="91439" marR="91439" marT="45713" marB="45713">
                    <a:solidFill>
                      <a:srgbClr val="00B0F0"/>
                    </a:solidFill>
                  </a:tcPr>
                </a:tc>
              </a:tr>
              <a:tr h="1995895">
                <a:tc>
                  <a:txBody>
                    <a:bodyPr/>
                    <a:lstStyle/>
                    <a:p>
                      <a:endParaRPr lang="tr-TR" sz="1800" dirty="0"/>
                    </a:p>
                  </a:txBody>
                  <a:tcPr marL="91439" marR="91439" marT="45713" marB="45713"/>
                </a:tc>
                <a:tc>
                  <a:txBody>
                    <a:bodyPr/>
                    <a:lstStyle/>
                    <a:p>
                      <a:endParaRPr lang="tr-TR" sz="1800" dirty="0"/>
                    </a:p>
                  </a:txBody>
                  <a:tcPr marL="91439" marR="91439" marT="45713" marB="45713"/>
                </a:tc>
                <a:tc>
                  <a:txBody>
                    <a:bodyPr/>
                    <a:lstStyle/>
                    <a:p>
                      <a:endParaRPr lang="tr-TR" sz="1800" dirty="0"/>
                    </a:p>
                  </a:txBody>
                  <a:tcPr marL="91439" marR="91439" marT="45713" marB="45713"/>
                </a:tc>
                <a:tc>
                  <a:txBody>
                    <a:bodyPr/>
                    <a:lstStyle/>
                    <a:p>
                      <a:endParaRPr lang="tr-TR" sz="1800" dirty="0"/>
                    </a:p>
                  </a:txBody>
                  <a:tcPr marL="91439" marR="91439" marT="45713" marB="45713"/>
                </a:tc>
              </a:tr>
            </a:tbl>
          </a:graphicData>
        </a:graphic>
      </p:graphicFrame>
      <p:pic>
        <p:nvPicPr>
          <p:cNvPr id="26655" name="Picture 2" descr="C:\Users\Salim\Pictures\HG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786313"/>
            <a:ext cx="18383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 descr="G:\Hac Dosyasi\Hacc 2010\Hacc Resimleri\Malzemeler\mak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2000250"/>
            <a:ext cx="17907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4" descr="C:\Users\Salim\Pictures\KUR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2071688"/>
            <a:ext cx="1885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5" descr="C:\Users\Salim\Pictures\ihr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2071688"/>
            <a:ext cx="19288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6" descr="C:\Users\Salim\Pictures\Arondo_weiss_ristgummi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437063"/>
            <a:ext cx="15113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7" descr="C:\Users\Salim\Pictures\MA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4437063"/>
            <a:ext cx="17938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8" descr="C:\Users\Salim\Pictures\BHCA1QAMJ5CA9ESZ1HCANFV3VICA09MG2CCASSY1L1CA0XOVDCCAMEI0JACANR0MDHCARZJLTWCAXYGEPNCA75U51WCAHH6ZB0CA1T3LEPCA2PNNDFCAE0BUSCCA7EVZAVCAYP72RPCAJKBJ46CAMCN2H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2000250"/>
            <a:ext cx="19288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39" descr="C:\Users\Salim\Pictures\soap.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3188" y="4500563"/>
            <a:ext cx="18669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3" name="Text Box 6"/>
          <p:cNvSpPr txBox="1">
            <a:spLocks noChangeArrowheads="1"/>
          </p:cNvSpPr>
          <p:nvPr/>
        </p:nvSpPr>
        <p:spPr bwMode="auto">
          <a:xfrm>
            <a:off x="357188" y="428625"/>
            <a:ext cx="804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MADDİ VE FİZİKİ HAZIRLIKLAR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EC27D457-42AC-488E-B332-DB40C0398ACE}" type="slidenum">
              <a:rPr lang="tr-TR"/>
              <a:pPr>
                <a:defRPr/>
              </a:pPr>
              <a:t>15</a:t>
            </a:fld>
            <a:endParaRPr lang="tr-TR"/>
          </a:p>
        </p:txBody>
      </p:sp>
      <p:sp>
        <p:nvSpPr>
          <p:cNvPr id="2765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graphicFrame>
        <p:nvGraphicFramePr>
          <p:cNvPr id="10" name="9 Tablo"/>
          <p:cNvGraphicFramePr>
            <a:graphicFrameLocks noGrp="1"/>
          </p:cNvGraphicFramePr>
          <p:nvPr/>
        </p:nvGraphicFramePr>
        <p:xfrm>
          <a:off x="428625" y="1000125"/>
          <a:ext cx="8358188" cy="5418137"/>
        </p:xfrm>
        <a:graphic>
          <a:graphicData uri="http://schemas.openxmlformats.org/drawingml/2006/table">
            <a:tbl>
              <a:tblPr firstRow="1" bandRow="1">
                <a:tableStyleId>{5C22544A-7EE6-4342-B048-85BDC9FD1C3A}</a:tableStyleId>
              </a:tblPr>
              <a:tblGrid>
                <a:gridCol w="2089547"/>
                <a:gridCol w="2089547"/>
                <a:gridCol w="2089547"/>
                <a:gridCol w="2089547"/>
              </a:tblGrid>
              <a:tr h="914456">
                <a:tc>
                  <a:txBody>
                    <a:bodyPr/>
                    <a:lstStyle/>
                    <a:p>
                      <a:pPr algn="ctr"/>
                      <a:r>
                        <a:rPr lang="tr-TR" sz="1800" dirty="0" smtClean="0">
                          <a:solidFill>
                            <a:schemeClr val="accent6">
                              <a:lumMod val="50000"/>
                            </a:schemeClr>
                          </a:solidFill>
                        </a:rPr>
                        <a:t>ISLAK VE SELPAK MENDİL</a:t>
                      </a:r>
                    </a:p>
                    <a:p>
                      <a:pPr algn="ctr"/>
                      <a:endParaRPr lang="tr-TR" sz="1800" dirty="0">
                        <a:solidFill>
                          <a:schemeClr val="accent6">
                            <a:lumMod val="50000"/>
                          </a:schemeClr>
                        </a:solidFill>
                      </a:endParaRPr>
                    </a:p>
                  </a:txBody>
                  <a:tcPr marL="91439" marR="91439"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rPr>
                        <a:t>YUMUŞATICI PİŞİK KREM</a:t>
                      </a:r>
                    </a:p>
                    <a:p>
                      <a:pPr algn="ctr"/>
                      <a:endParaRPr lang="tr-TR" sz="1800" dirty="0">
                        <a:solidFill>
                          <a:schemeClr val="accent6">
                            <a:lumMod val="50000"/>
                          </a:schemeClr>
                        </a:solidFill>
                      </a:endParaRPr>
                    </a:p>
                  </a:txBody>
                  <a:tcPr marL="91439" marR="91439" marT="45723" marB="45723"/>
                </a:tc>
                <a:tc>
                  <a:txBody>
                    <a:bodyPr/>
                    <a:lstStyle/>
                    <a:p>
                      <a:pPr algn="ctr"/>
                      <a:r>
                        <a:rPr lang="tr-TR" sz="1800" dirty="0" smtClean="0">
                          <a:solidFill>
                            <a:schemeClr val="accent6">
                              <a:lumMod val="50000"/>
                            </a:schemeClr>
                          </a:solidFill>
                        </a:rPr>
                        <a:t>MASKE</a:t>
                      </a:r>
                      <a:endParaRPr lang="tr-TR" sz="1800" dirty="0">
                        <a:solidFill>
                          <a:schemeClr val="accent6">
                            <a:lumMod val="50000"/>
                          </a:schemeClr>
                        </a:solidFill>
                      </a:endParaRPr>
                    </a:p>
                  </a:txBody>
                  <a:tcPr marL="91439" marR="91439" marT="45723" marB="45723"/>
                </a:tc>
                <a:tc>
                  <a:txBody>
                    <a:bodyPr/>
                    <a:lstStyle/>
                    <a:p>
                      <a:pPr algn="ctr"/>
                      <a:r>
                        <a:rPr lang="tr-TR" sz="1800" dirty="0" smtClean="0">
                          <a:solidFill>
                            <a:schemeClr val="accent6">
                              <a:lumMod val="50000"/>
                            </a:schemeClr>
                          </a:solidFill>
                        </a:rPr>
                        <a:t>DİŞ FIRÇASI</a:t>
                      </a:r>
                    </a:p>
                    <a:p>
                      <a:pPr algn="ctr"/>
                      <a:r>
                        <a:rPr lang="tr-TR" sz="1800" dirty="0" smtClean="0">
                          <a:solidFill>
                            <a:schemeClr val="accent6">
                              <a:lumMod val="50000"/>
                            </a:schemeClr>
                          </a:solidFill>
                        </a:rPr>
                        <a:t>MACUN</a:t>
                      </a:r>
                      <a:endParaRPr lang="tr-TR" sz="1800" dirty="0">
                        <a:solidFill>
                          <a:schemeClr val="accent6">
                            <a:lumMod val="50000"/>
                          </a:schemeClr>
                        </a:solidFill>
                      </a:endParaRPr>
                    </a:p>
                  </a:txBody>
                  <a:tcPr marL="91439" marR="91439" marT="45723" marB="45723"/>
                </a:tc>
              </a:tr>
              <a:tr h="1867279">
                <a:tc>
                  <a:txBody>
                    <a:bodyPr/>
                    <a:lstStyle/>
                    <a:p>
                      <a:endParaRPr lang="tr-TR" sz="1800" dirty="0"/>
                    </a:p>
                  </a:txBody>
                  <a:tcPr marL="91439" marR="91439" marT="45723" marB="45723"/>
                </a:tc>
                <a:tc>
                  <a:txBody>
                    <a:bodyPr/>
                    <a:lstStyle/>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a:p>
                  </a:txBody>
                  <a:tcPr marL="91439" marR="91439" marT="45723" marB="45723"/>
                </a:tc>
                <a:tc>
                  <a:txBody>
                    <a:bodyPr/>
                    <a:lstStyle/>
                    <a:p>
                      <a:endParaRPr lang="tr-TR" sz="1800" dirty="0"/>
                    </a:p>
                  </a:txBody>
                  <a:tcPr marL="91439" marR="91439" marT="45723" marB="45723"/>
                </a:tc>
                <a:tc>
                  <a:txBody>
                    <a:bodyPr/>
                    <a:lstStyle/>
                    <a:p>
                      <a:endParaRPr lang="tr-TR" sz="1800" dirty="0"/>
                    </a:p>
                  </a:txBody>
                  <a:tcPr marL="91439" marR="91439" marT="45723" marB="45723"/>
                </a:tc>
              </a:tr>
              <a:tr h="640119">
                <a:tc>
                  <a:txBody>
                    <a:bodyPr/>
                    <a:lstStyle/>
                    <a:p>
                      <a:pPr algn="ctr"/>
                      <a:r>
                        <a:rPr lang="tr-TR" sz="1800" b="1" dirty="0" smtClean="0">
                          <a:solidFill>
                            <a:schemeClr val="accent6">
                              <a:lumMod val="50000"/>
                            </a:schemeClr>
                          </a:solidFill>
                        </a:rPr>
                        <a:t>KALEM</a:t>
                      </a:r>
                      <a:r>
                        <a:rPr lang="tr-TR" sz="1800" b="1" baseline="0" dirty="0" smtClean="0">
                          <a:solidFill>
                            <a:schemeClr val="accent6">
                              <a:lumMod val="50000"/>
                            </a:schemeClr>
                          </a:solidFill>
                        </a:rPr>
                        <a:t> VE NOT DEFTERİ</a:t>
                      </a:r>
                      <a:endParaRPr lang="tr-TR" sz="1800" b="1" dirty="0">
                        <a:solidFill>
                          <a:schemeClr val="accent6">
                            <a:lumMod val="50000"/>
                          </a:schemeClr>
                        </a:solidFill>
                      </a:endParaRPr>
                    </a:p>
                  </a:txBody>
                  <a:tcPr marL="91439" marR="91439" marT="45723" marB="45723">
                    <a:solidFill>
                      <a:srgbClr val="00B0F0"/>
                    </a:solidFill>
                  </a:tcPr>
                </a:tc>
                <a:tc>
                  <a:txBody>
                    <a:bodyPr/>
                    <a:lstStyle/>
                    <a:p>
                      <a:pPr algn="ctr"/>
                      <a:r>
                        <a:rPr lang="tr-TR" sz="1800" b="1" dirty="0" smtClean="0">
                          <a:solidFill>
                            <a:schemeClr val="accent6">
                              <a:lumMod val="50000"/>
                            </a:schemeClr>
                          </a:solidFill>
                        </a:rPr>
                        <a:t>KÜÇÜK</a:t>
                      </a:r>
                      <a:r>
                        <a:rPr lang="tr-TR" sz="1800" b="1" baseline="0" dirty="0" smtClean="0">
                          <a:solidFill>
                            <a:schemeClr val="accent6">
                              <a:lumMod val="50000"/>
                            </a:schemeClr>
                          </a:solidFill>
                        </a:rPr>
                        <a:t> TUVALET KAĞIDI</a:t>
                      </a:r>
                      <a:endParaRPr lang="tr-TR" sz="1800" b="1" dirty="0">
                        <a:solidFill>
                          <a:schemeClr val="accent6">
                            <a:lumMod val="50000"/>
                          </a:schemeClr>
                        </a:solidFill>
                      </a:endParaRPr>
                    </a:p>
                  </a:txBody>
                  <a:tcPr marL="91439" marR="91439" marT="45723" marB="45723">
                    <a:solidFill>
                      <a:srgbClr val="00B0F0"/>
                    </a:solidFill>
                  </a:tcPr>
                </a:tc>
                <a:tc>
                  <a:txBody>
                    <a:bodyPr/>
                    <a:lstStyle/>
                    <a:p>
                      <a:pPr algn="ctr"/>
                      <a:r>
                        <a:rPr lang="tr-TR" sz="1800" b="1" dirty="0" smtClean="0">
                          <a:solidFill>
                            <a:schemeClr val="accent6">
                              <a:lumMod val="50000"/>
                            </a:schemeClr>
                          </a:solidFill>
                        </a:rPr>
                        <a:t>SU ŞİŞESİ</a:t>
                      </a:r>
                      <a:endParaRPr lang="tr-TR" sz="1800" b="1" dirty="0">
                        <a:solidFill>
                          <a:schemeClr val="accent6">
                            <a:lumMod val="50000"/>
                          </a:schemeClr>
                        </a:solidFill>
                      </a:endParaRPr>
                    </a:p>
                  </a:txBody>
                  <a:tcPr marL="91439" marR="91439" marT="45723" marB="45723">
                    <a:solidFill>
                      <a:srgbClr val="00B0F0"/>
                    </a:solidFill>
                  </a:tcPr>
                </a:tc>
                <a:tc>
                  <a:txBody>
                    <a:bodyPr/>
                    <a:lstStyle/>
                    <a:p>
                      <a:pPr algn="ctr"/>
                      <a:r>
                        <a:rPr lang="tr-TR" sz="1800" b="1" dirty="0" smtClean="0">
                          <a:solidFill>
                            <a:schemeClr val="accent6">
                              <a:lumMod val="50000"/>
                            </a:schemeClr>
                          </a:solidFill>
                        </a:rPr>
                        <a:t>ŞEKER VE ÇEREZ</a:t>
                      </a:r>
                      <a:endParaRPr lang="tr-TR" sz="1800" b="1" dirty="0">
                        <a:solidFill>
                          <a:schemeClr val="accent6">
                            <a:lumMod val="50000"/>
                          </a:schemeClr>
                        </a:solidFill>
                      </a:endParaRPr>
                    </a:p>
                  </a:txBody>
                  <a:tcPr marL="91439" marR="91439" marT="45723" marB="45723">
                    <a:solidFill>
                      <a:srgbClr val="00B0F0"/>
                    </a:solidFill>
                  </a:tcPr>
                </a:tc>
              </a:tr>
              <a:tr h="1996283">
                <a:tc>
                  <a:txBody>
                    <a:bodyPr/>
                    <a:lstStyle/>
                    <a:p>
                      <a:endParaRPr lang="tr-TR" sz="1800" dirty="0"/>
                    </a:p>
                  </a:txBody>
                  <a:tcPr marL="91439" marR="91439" marT="45723" marB="45723"/>
                </a:tc>
                <a:tc>
                  <a:txBody>
                    <a:bodyPr/>
                    <a:lstStyle/>
                    <a:p>
                      <a:endParaRPr lang="tr-TR" sz="1800" dirty="0"/>
                    </a:p>
                  </a:txBody>
                  <a:tcPr marL="91439" marR="91439" marT="45723" marB="45723"/>
                </a:tc>
                <a:tc>
                  <a:txBody>
                    <a:bodyPr/>
                    <a:lstStyle/>
                    <a:p>
                      <a:endParaRPr lang="tr-TR" sz="1800" dirty="0"/>
                    </a:p>
                  </a:txBody>
                  <a:tcPr marL="91439" marR="91439" marT="45723" marB="45723"/>
                </a:tc>
                <a:tc>
                  <a:txBody>
                    <a:bodyPr/>
                    <a:lstStyle/>
                    <a:p>
                      <a:endParaRPr lang="tr-TR" sz="1800" dirty="0"/>
                    </a:p>
                  </a:txBody>
                  <a:tcPr marL="91439" marR="91439" marT="45723" marB="45723"/>
                </a:tc>
              </a:tr>
            </a:tbl>
          </a:graphicData>
        </a:graphic>
      </p:graphicFrame>
      <p:sp>
        <p:nvSpPr>
          <p:cNvPr id="27679" name="Text Box 6"/>
          <p:cNvSpPr txBox="1">
            <a:spLocks noChangeArrowheads="1"/>
          </p:cNvSpPr>
          <p:nvPr/>
        </p:nvSpPr>
        <p:spPr bwMode="auto">
          <a:xfrm>
            <a:off x="357188" y="428625"/>
            <a:ext cx="804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MADDİ VE FİZİKİ HAZIRLIKLAR</a:t>
            </a:r>
          </a:p>
        </p:txBody>
      </p:sp>
      <p:pic>
        <p:nvPicPr>
          <p:cNvPr id="276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1989138"/>
            <a:ext cx="17938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060575"/>
            <a:ext cx="1727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4" descr="C:\Users\herhayat1sorudur\Desktop\3M9310TozMaske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205038"/>
            <a:ext cx="16922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Picture 6" descr="C:\Users\herhayat1sorudur\Desktop\SIynIUV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2133600"/>
            <a:ext cx="1687512"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7" descr="C:\Users\herhayat1sorudur\Desktop\rhodia+pen.png"/>
          <p:cNvPicPr>
            <a:picLocks noChangeAspect="1" noChangeArrowheads="1"/>
          </p:cNvPicPr>
          <p:nvPr/>
        </p:nvPicPr>
        <p:blipFill>
          <a:blip r:embed="rId7">
            <a:extLst>
              <a:ext uri="{28A0092B-C50C-407E-A947-70E740481C1C}">
                <a14:useLocalDpi xmlns:a14="http://schemas.microsoft.com/office/drawing/2010/main" val="0"/>
              </a:ext>
            </a:extLst>
          </a:blip>
          <a:srcRect l="12617" t="3435" r="15382" b="4630"/>
          <a:stretch>
            <a:fillRect/>
          </a:stretch>
        </p:blipFill>
        <p:spPr bwMode="auto">
          <a:xfrm>
            <a:off x="755650" y="4581525"/>
            <a:ext cx="151288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8" descr="C:\Users\herhayat1sorudur\Desktop\1308131309_48014.png"/>
          <p:cNvPicPr>
            <a:picLocks noChangeAspect="1" noChangeArrowheads="1"/>
          </p:cNvPicPr>
          <p:nvPr/>
        </p:nvPicPr>
        <p:blipFill>
          <a:blip r:embed="rId8">
            <a:extLst>
              <a:ext uri="{28A0092B-C50C-407E-A947-70E740481C1C}">
                <a14:useLocalDpi xmlns:a14="http://schemas.microsoft.com/office/drawing/2010/main" val="0"/>
              </a:ext>
            </a:extLst>
          </a:blip>
          <a:srcRect l="10919" t="11536" r="19151" b="13583"/>
          <a:stretch>
            <a:fillRect/>
          </a:stretch>
        </p:blipFill>
        <p:spPr bwMode="auto">
          <a:xfrm>
            <a:off x="2771775" y="4652963"/>
            <a:ext cx="15208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Picture 9" descr="C:\Users\herhayat1sorudur\Desktop\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4581525"/>
            <a:ext cx="1403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5463" y="4425950"/>
            <a:ext cx="176053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10" descr="C:\Users\herhayat1sorudur\Desktop\www.goktepeliler.co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3975" y="4724400"/>
            <a:ext cx="12906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58AFB112-541E-422E-B63D-C3D060BA0AF3}" type="slidenum">
              <a:rPr lang="tr-TR"/>
              <a:pPr>
                <a:defRPr/>
              </a:pPr>
              <a:t>16</a:t>
            </a:fld>
            <a:endParaRPr lang="tr-TR"/>
          </a:p>
        </p:txBody>
      </p:sp>
      <p:sp>
        <p:nvSpPr>
          <p:cNvPr id="28675"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graphicFrame>
        <p:nvGraphicFramePr>
          <p:cNvPr id="10" name="9 Tablo"/>
          <p:cNvGraphicFramePr>
            <a:graphicFrameLocks noGrp="1"/>
          </p:cNvGraphicFramePr>
          <p:nvPr/>
        </p:nvGraphicFramePr>
        <p:xfrm>
          <a:off x="428625" y="1181100"/>
          <a:ext cx="8358188" cy="5487988"/>
        </p:xfrm>
        <a:graphic>
          <a:graphicData uri="http://schemas.openxmlformats.org/drawingml/2006/table">
            <a:tbl>
              <a:tblPr firstRow="1" bandRow="1">
                <a:tableStyleId>{5C22544A-7EE6-4342-B048-85BDC9FD1C3A}</a:tableStyleId>
              </a:tblPr>
              <a:tblGrid>
                <a:gridCol w="2089547"/>
                <a:gridCol w="2089547"/>
                <a:gridCol w="2089547"/>
                <a:gridCol w="2089547"/>
              </a:tblGrid>
              <a:tr h="773338">
                <a:tc>
                  <a:txBody>
                    <a:bodyPr/>
                    <a:lstStyle/>
                    <a:p>
                      <a:pPr algn="ctr"/>
                      <a:r>
                        <a:rPr lang="tr-TR" sz="1800" dirty="0" smtClean="0">
                          <a:solidFill>
                            <a:schemeClr val="accent6">
                              <a:lumMod val="50000"/>
                            </a:schemeClr>
                          </a:solidFill>
                        </a:rPr>
                        <a:t>AŞILAR</a:t>
                      </a:r>
                    </a:p>
                    <a:p>
                      <a:pPr algn="ctr"/>
                      <a:endParaRPr lang="tr-TR" sz="1800" dirty="0">
                        <a:solidFill>
                          <a:schemeClr val="accent6">
                            <a:lumMod val="50000"/>
                          </a:schemeClr>
                        </a:solidFill>
                      </a:endParaRPr>
                    </a:p>
                  </a:txBody>
                  <a:tcPr marL="91439" marR="91439"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rPr>
                        <a:t>PASAPORT</a:t>
                      </a:r>
                    </a:p>
                    <a:p>
                      <a:pPr algn="ctr"/>
                      <a:endParaRPr lang="tr-TR" sz="1800" dirty="0">
                        <a:solidFill>
                          <a:schemeClr val="accent6">
                            <a:lumMod val="50000"/>
                          </a:schemeClr>
                        </a:solidFill>
                      </a:endParaRPr>
                    </a:p>
                  </a:txBody>
                  <a:tcPr marL="91439" marR="91439" marT="45711" marB="45711"/>
                </a:tc>
                <a:tc>
                  <a:txBody>
                    <a:bodyPr/>
                    <a:lstStyle/>
                    <a:p>
                      <a:pPr algn="ctr"/>
                      <a:r>
                        <a:rPr lang="tr-TR" sz="1800" dirty="0" smtClean="0">
                          <a:solidFill>
                            <a:schemeClr val="accent6">
                              <a:lumMod val="50000"/>
                            </a:schemeClr>
                          </a:solidFill>
                        </a:rPr>
                        <a:t>YAKA KARTLARI</a:t>
                      </a:r>
                      <a:endParaRPr lang="tr-TR" sz="1800" dirty="0">
                        <a:solidFill>
                          <a:schemeClr val="accent6">
                            <a:lumMod val="50000"/>
                          </a:schemeClr>
                        </a:solidFill>
                      </a:endParaRPr>
                    </a:p>
                  </a:txBody>
                  <a:tcPr marL="91439" marR="91439" marT="45711" marB="45711"/>
                </a:tc>
                <a:tc>
                  <a:txBody>
                    <a:bodyPr/>
                    <a:lstStyle/>
                    <a:p>
                      <a:pPr algn="ctr"/>
                      <a:r>
                        <a:rPr lang="tr-TR" sz="1800" dirty="0" smtClean="0">
                          <a:solidFill>
                            <a:schemeClr val="accent6">
                              <a:lumMod val="50000"/>
                            </a:schemeClr>
                          </a:solidFill>
                        </a:rPr>
                        <a:t>KURBAN ÜCRETLERİ</a:t>
                      </a:r>
                      <a:endParaRPr lang="tr-TR" sz="1800" dirty="0">
                        <a:solidFill>
                          <a:schemeClr val="accent6">
                            <a:lumMod val="50000"/>
                          </a:schemeClr>
                        </a:solidFill>
                      </a:endParaRPr>
                    </a:p>
                  </a:txBody>
                  <a:tcPr marL="91439" marR="91439" marT="45711" marB="45711"/>
                </a:tc>
              </a:tr>
              <a:tr h="2011536">
                <a:tc>
                  <a:txBody>
                    <a:bodyPr/>
                    <a:lstStyle/>
                    <a:p>
                      <a:pPr algn="ctr"/>
                      <a:r>
                        <a:rPr kumimoji="0" lang="tr-TR" sz="1800" b="1" kern="1200" baseline="0" dirty="0" smtClean="0">
                          <a:solidFill>
                            <a:schemeClr val="dk1"/>
                          </a:solidFill>
                          <a:latin typeface="+mn-lt"/>
                          <a:ea typeface="+mn-ea"/>
                          <a:cs typeface="+mn-cs"/>
                        </a:rPr>
                        <a:t>Menenjit, </a:t>
                      </a:r>
                      <a:r>
                        <a:rPr kumimoji="0" lang="tr-TR" sz="1800" b="1" kern="1200" baseline="0" dirty="0" err="1" smtClean="0">
                          <a:solidFill>
                            <a:schemeClr val="dk1"/>
                          </a:solidFill>
                          <a:latin typeface="+mn-lt"/>
                          <a:ea typeface="+mn-ea"/>
                          <a:cs typeface="+mn-cs"/>
                        </a:rPr>
                        <a:t>Polio</a:t>
                      </a:r>
                      <a:r>
                        <a:rPr kumimoji="0" lang="tr-TR" sz="1800" b="1" kern="1200" baseline="0" dirty="0" smtClean="0">
                          <a:solidFill>
                            <a:schemeClr val="dk1"/>
                          </a:solidFill>
                          <a:latin typeface="+mn-lt"/>
                          <a:ea typeface="+mn-ea"/>
                          <a:cs typeface="+mn-cs"/>
                        </a:rPr>
                        <a:t> Ve Kızamık Aşısı</a:t>
                      </a:r>
                      <a:endParaRPr lang="tr-TR" sz="1800" dirty="0"/>
                    </a:p>
                  </a:txBody>
                  <a:tcPr marL="91439" marR="91439" marT="45711" marB="45711"/>
                </a:tc>
                <a:tc>
                  <a:txBody>
                    <a:bodyPr/>
                    <a:lstStyle/>
                    <a:p>
                      <a:pPr algn="ctr"/>
                      <a:r>
                        <a:rPr lang="tr-TR" sz="1800" dirty="0" smtClean="0"/>
                        <a:t>Havaalanlarında Görevlilerce Verilecek</a:t>
                      </a:r>
                    </a:p>
                    <a:p>
                      <a:pPr algn="ctr"/>
                      <a:endParaRPr lang="tr-TR" sz="1800" dirty="0" smtClean="0"/>
                    </a:p>
                    <a:p>
                      <a:pPr algn="ctr"/>
                      <a:endParaRPr lang="tr-TR" sz="1800" dirty="0" smtClean="0"/>
                    </a:p>
                    <a:p>
                      <a:pPr algn="ctr"/>
                      <a:endParaRPr lang="tr-TR" sz="1800" dirty="0" smtClean="0"/>
                    </a:p>
                    <a:p>
                      <a:pPr algn="ctr"/>
                      <a:endParaRPr lang="tr-TR" sz="1800" dirty="0"/>
                    </a:p>
                  </a:txBody>
                  <a:tcPr marL="91439" marR="91439"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Havaalanlarında Görevlilerce Verilecek</a:t>
                      </a:r>
                    </a:p>
                    <a:p>
                      <a:pPr algn="ctr"/>
                      <a:endParaRPr lang="tr-TR" sz="1800" dirty="0"/>
                    </a:p>
                  </a:txBody>
                  <a:tcPr marL="91439" marR="91439" marT="45711" marB="45711"/>
                </a:tc>
                <a:tc>
                  <a:txBody>
                    <a:bodyPr/>
                    <a:lstStyle/>
                    <a:p>
                      <a:pPr algn="ctr"/>
                      <a:r>
                        <a:rPr lang="tr-TR" sz="1800" b="0" i="0" dirty="0" smtClean="0"/>
                        <a:t>T. </a:t>
                      </a:r>
                      <a:r>
                        <a:rPr lang="tr-TR" sz="1800" b="0" i="0" dirty="0" err="1" smtClean="0"/>
                        <a:t>Vakiflar</a:t>
                      </a:r>
                      <a:r>
                        <a:rPr lang="tr-TR" sz="1800" b="0" i="0" dirty="0" smtClean="0"/>
                        <a:t> Bankası</a:t>
                      </a:r>
                    </a:p>
                    <a:p>
                      <a:pPr algn="ctr"/>
                      <a:r>
                        <a:rPr lang="tr-TR" sz="1800" b="0" i="0" dirty="0" smtClean="0"/>
                        <a:t>TC kimlik No. ile </a:t>
                      </a:r>
                    </a:p>
                    <a:p>
                      <a:pPr algn="ctr"/>
                      <a:r>
                        <a:rPr lang="tr-TR" sz="1800" b="0" i="0" dirty="0" smtClean="0"/>
                        <a:t>Kurban ücreti: 120 DOLAR</a:t>
                      </a:r>
                      <a:endParaRPr lang="tr-TR" sz="1800" b="0" i="0" dirty="0"/>
                    </a:p>
                  </a:txBody>
                  <a:tcPr marL="91439" marR="91439" marT="45711" marB="45711"/>
                </a:tc>
              </a:tr>
              <a:tr h="914328">
                <a:tc>
                  <a:txBody>
                    <a:bodyPr/>
                    <a:lstStyle/>
                    <a:p>
                      <a:pPr algn="ctr"/>
                      <a:r>
                        <a:rPr lang="tr-TR" sz="1800" b="1" dirty="0" smtClean="0">
                          <a:solidFill>
                            <a:schemeClr val="accent6">
                              <a:lumMod val="50000"/>
                            </a:schemeClr>
                          </a:solidFill>
                        </a:rPr>
                        <a:t>YURT</a:t>
                      </a:r>
                      <a:r>
                        <a:rPr lang="tr-TR" sz="1800" b="1" baseline="0" dirty="0" smtClean="0">
                          <a:solidFill>
                            <a:schemeClr val="accent6">
                              <a:lumMod val="50000"/>
                            </a:schemeClr>
                          </a:solidFill>
                        </a:rPr>
                        <a:t> DIŞI HARCI</a:t>
                      </a:r>
                      <a:endParaRPr lang="tr-TR" sz="1800" b="1" dirty="0">
                        <a:solidFill>
                          <a:schemeClr val="accent6">
                            <a:lumMod val="50000"/>
                          </a:schemeClr>
                        </a:solidFill>
                      </a:endParaRPr>
                    </a:p>
                  </a:txBody>
                  <a:tcPr marL="91439" marR="91439" marT="45711" marB="45711">
                    <a:solidFill>
                      <a:srgbClr val="00B0F0"/>
                    </a:solidFill>
                  </a:tcPr>
                </a:tc>
                <a:tc>
                  <a:txBody>
                    <a:bodyPr/>
                    <a:lstStyle/>
                    <a:p>
                      <a:pPr algn="ctr"/>
                      <a:r>
                        <a:rPr lang="tr-TR" sz="1800" b="1" dirty="0" smtClean="0">
                          <a:solidFill>
                            <a:schemeClr val="accent6">
                              <a:lumMod val="50000"/>
                            </a:schemeClr>
                          </a:solidFill>
                        </a:rPr>
                        <a:t>UÇAK BİLETLERİ</a:t>
                      </a:r>
                      <a:endParaRPr lang="tr-TR" sz="1800" b="1" dirty="0">
                        <a:solidFill>
                          <a:schemeClr val="accent6">
                            <a:lumMod val="50000"/>
                          </a:schemeClr>
                        </a:solidFill>
                      </a:endParaRPr>
                    </a:p>
                  </a:txBody>
                  <a:tcPr marL="91439" marR="91439" marT="45711" marB="45711">
                    <a:solidFill>
                      <a:srgbClr val="00B0F0"/>
                    </a:solidFill>
                  </a:tcPr>
                </a:tc>
                <a:tc>
                  <a:txBody>
                    <a:bodyPr/>
                    <a:lstStyle/>
                    <a:p>
                      <a:pPr algn="ctr"/>
                      <a:r>
                        <a:rPr lang="tr-TR" sz="1800" b="1" dirty="0" smtClean="0">
                          <a:solidFill>
                            <a:schemeClr val="accent6">
                              <a:lumMod val="50000"/>
                            </a:schemeClr>
                          </a:solidFill>
                        </a:rPr>
                        <a:t>DİN GÖREVLİSİNİN TELEFONU</a:t>
                      </a:r>
                      <a:endParaRPr lang="tr-TR" sz="1800" b="1" dirty="0">
                        <a:solidFill>
                          <a:schemeClr val="accent6">
                            <a:lumMod val="50000"/>
                          </a:schemeClr>
                        </a:solidFill>
                      </a:endParaRPr>
                    </a:p>
                  </a:txBody>
                  <a:tcPr marL="91439" marR="91439" marT="45711" marB="45711">
                    <a:solidFill>
                      <a:srgbClr val="00B0F0"/>
                    </a:solidFill>
                  </a:tcPr>
                </a:tc>
                <a:tc>
                  <a:txBody>
                    <a:bodyPr/>
                    <a:lstStyle/>
                    <a:p>
                      <a:pPr algn="ctr"/>
                      <a:r>
                        <a:rPr lang="tr-TR" sz="1800" b="1" dirty="0" smtClean="0">
                          <a:solidFill>
                            <a:schemeClr val="accent6">
                              <a:lumMod val="50000"/>
                            </a:schemeClr>
                          </a:solidFill>
                        </a:rPr>
                        <a:t>OTEL KARTI</a:t>
                      </a:r>
                      <a:endParaRPr lang="tr-TR" sz="1800" b="1" dirty="0">
                        <a:solidFill>
                          <a:schemeClr val="accent6">
                            <a:lumMod val="50000"/>
                          </a:schemeClr>
                        </a:solidFill>
                      </a:endParaRPr>
                    </a:p>
                  </a:txBody>
                  <a:tcPr marL="91439" marR="91439" marT="45711" marB="45711">
                    <a:solidFill>
                      <a:srgbClr val="00B0F0"/>
                    </a:solidFill>
                  </a:tcPr>
                </a:tc>
              </a:tr>
              <a:tr h="1788786">
                <a:tc>
                  <a:txBody>
                    <a:bodyPr/>
                    <a:lstStyle/>
                    <a:p>
                      <a:endParaRPr lang="tr-TR" sz="1800" dirty="0"/>
                    </a:p>
                  </a:txBody>
                  <a:tcPr marL="91439" marR="91439" marT="45711" marB="45711"/>
                </a:tc>
                <a:tc>
                  <a:txBody>
                    <a:bodyPr/>
                    <a:lstStyle/>
                    <a:p>
                      <a:endParaRPr lang="tr-TR" sz="1800" dirty="0"/>
                    </a:p>
                  </a:txBody>
                  <a:tcPr marL="91439" marR="91439" marT="45711" marB="45711"/>
                </a:tc>
                <a:tc>
                  <a:txBody>
                    <a:bodyPr/>
                    <a:lstStyle/>
                    <a:p>
                      <a:endParaRPr lang="tr-TR" sz="1800" dirty="0"/>
                    </a:p>
                  </a:txBody>
                  <a:tcPr marL="91439" marR="91439" marT="45711" marB="45711"/>
                </a:tc>
                <a:tc>
                  <a:txBody>
                    <a:bodyPr/>
                    <a:lstStyle/>
                    <a:p>
                      <a:endParaRPr lang="tr-TR" sz="1800" dirty="0"/>
                    </a:p>
                  </a:txBody>
                  <a:tcPr marL="91439" marR="91439" marT="45711" marB="45711"/>
                </a:tc>
              </a:tr>
            </a:tbl>
          </a:graphicData>
        </a:graphic>
      </p:graphicFrame>
      <p:sp>
        <p:nvSpPr>
          <p:cNvPr id="28703" name="Text Box 6"/>
          <p:cNvSpPr txBox="1">
            <a:spLocks noChangeArrowheads="1"/>
          </p:cNvSpPr>
          <p:nvPr/>
        </p:nvSpPr>
        <p:spPr bwMode="auto">
          <a:xfrm>
            <a:off x="490538" y="115888"/>
            <a:ext cx="8042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MADDİ VE FİZİKİ HAZIRLIKLAR</a:t>
            </a:r>
          </a:p>
          <a:p>
            <a:pPr algn="ctr">
              <a:spcBef>
                <a:spcPct val="50000"/>
              </a:spcBef>
            </a:pPr>
            <a:r>
              <a:rPr lang="tr-TR" altLang="tr-TR" sz="1400" b="1">
                <a:solidFill>
                  <a:srgbClr val="C00000"/>
                </a:solidFill>
              </a:rPr>
              <a:t>PASAPORT, KİMLİK, AŞI KARTI, YURTDIŞI HARCI BANKA DEKONTUNU YANIMIZDAN AYIRMAMALI, KONTROLDEN GEÇİLECEĞİ İÇİN BAGAJA VERİLECEK EŞYALARIN ARASINA KOYMAMALIYIZ.</a:t>
            </a:r>
            <a:endParaRPr lang="tr-TR" altLang="tr-TR" sz="1800" b="1">
              <a:latin typeface="Times New Roman" pitchFamily="18" charset="0"/>
              <a:cs typeface="Times New Roman" pitchFamily="18" charset="0"/>
            </a:endParaRPr>
          </a:p>
        </p:txBody>
      </p:sp>
      <p:pic>
        <p:nvPicPr>
          <p:cNvPr id="28704" name="Picture 3" descr="C:\Users\herhayat1sorudur\Desktop\a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2098675"/>
            <a:ext cx="11826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2" descr="C:\Users\herhayat1sorudur\Desktop\yabancil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924175"/>
            <a:ext cx="149701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2" descr="http://www.hanimlar.org/sites/default/files/227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3035300"/>
            <a:ext cx="9715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2"/>
          <p:cNvPicPr>
            <a:picLocks noChangeAspect="1" noChangeArrowheads="1"/>
          </p:cNvPicPr>
          <p:nvPr/>
        </p:nvPicPr>
        <p:blipFill>
          <a:blip r:embed="rId6">
            <a:extLst>
              <a:ext uri="{28A0092B-C50C-407E-A947-70E740481C1C}">
                <a14:useLocalDpi xmlns:a14="http://schemas.microsoft.com/office/drawing/2010/main" val="0"/>
              </a:ext>
            </a:extLst>
          </a:blip>
          <a:srcRect b="47346"/>
          <a:stretch>
            <a:fillRect/>
          </a:stretch>
        </p:blipFill>
        <p:spPr bwMode="auto">
          <a:xfrm>
            <a:off x="4859338" y="2867025"/>
            <a:ext cx="1657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775" y="501332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2 Dikdörtgen"/>
          <p:cNvSpPr>
            <a:spLocks noChangeArrowheads="1"/>
          </p:cNvSpPr>
          <p:nvPr/>
        </p:nvSpPr>
        <p:spPr bwMode="auto">
          <a:xfrm rot="-579447">
            <a:off x="7242175" y="5538788"/>
            <a:ext cx="145573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700" b="1"/>
              <a:t>KAYIP OLMA, HASTALIK VEYA KAZA VS. GİBİ DURUMLAR İÇİN KAFİLE BAŞKANI  VE GÖREVLİMİZİN TELEFONU İLE OTELİN KARTINI  SÜREKLİ YANIMIZDA TAŞIMALIYIZ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29699" name="3 Dikdörtgen"/>
          <p:cNvSpPr>
            <a:spLocks noChangeArrowheads="1"/>
          </p:cNvSpPr>
          <p:nvPr/>
        </p:nvSpPr>
        <p:spPr bwMode="auto">
          <a:xfrm>
            <a:off x="1965325" y="2551113"/>
            <a:ext cx="728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tr-TR" altLang="tr-TR" sz="3200" b="1">
                <a:latin typeface="Times New Roman" pitchFamily="18" charset="0"/>
                <a:cs typeface="Times New Roman" pitchFamily="18" charset="0"/>
              </a:rPr>
              <a:t>MANEVİ OLARAK HAC HAZIRLIĞI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D41D6F42-01F1-4EA1-A281-59186B577EA0}" type="slidenum">
              <a:rPr lang="tr-TR"/>
              <a:pPr>
                <a:defRPr/>
              </a:pPr>
              <a:t>18</a:t>
            </a:fld>
            <a:endParaRPr lang="tr-TR"/>
          </a:p>
        </p:txBody>
      </p:sp>
      <p:sp>
        <p:nvSpPr>
          <p:cNvPr id="30723"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pic>
        <p:nvPicPr>
          <p:cNvPr id="30724" name="Picture 42" descr="C:\Users\herhayat1sorudur\Desktop\3PE1U8Tkuranıkerim_meali-7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66725"/>
            <a:ext cx="8713788"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561975" y="188913"/>
            <a:ext cx="804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MANEVİ HAZIRLIKLAR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8DBC68A4-0602-472C-A439-43A5F34F1AFC}" type="slidenum">
              <a:rPr lang="tr-TR"/>
              <a:pPr>
                <a:defRPr/>
              </a:pPr>
              <a:t>19</a:t>
            </a:fld>
            <a:endParaRPr lang="tr-TR"/>
          </a:p>
        </p:txBody>
      </p:sp>
      <p:sp>
        <p:nvSpPr>
          <p:cNvPr id="3174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NİÇİN HACCA GİDİYORSUN</a:t>
            </a:r>
          </a:p>
        </p:txBody>
      </p:sp>
      <p:sp>
        <p:nvSpPr>
          <p:cNvPr id="10" name="Text Box 6"/>
          <p:cNvSpPr txBox="1">
            <a:spLocks noChangeArrowheads="1"/>
          </p:cNvSpPr>
          <p:nvPr/>
        </p:nvSpPr>
        <p:spPr bwMode="auto">
          <a:xfrm>
            <a:off x="714375" y="5811838"/>
            <a:ext cx="8042275" cy="785812"/>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İBADET, ZİYARET, TİCARET, GEZİ????</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HACIM! SEN ALLAH İÇİN GİT </a:t>
            </a:r>
          </a:p>
        </p:txBody>
      </p:sp>
      <p:pic>
        <p:nvPicPr>
          <p:cNvPr id="31750" name="Picture 10" descr="C:\Users\herhayat1sorudur\Desktop\Ka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196975"/>
            <a:ext cx="828833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268538" y="44450"/>
            <a:ext cx="676751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Allah insanı kendisine iman ve ibadet etmek için yaratmıştır. </a:t>
            </a:r>
          </a:p>
          <a:p>
            <a:pPr algn="ctr">
              <a:defRPr/>
            </a:pPr>
            <a:r>
              <a:rPr lang="tr-TR" sz="2000" dirty="0">
                <a:solidFill>
                  <a:schemeClr val="tx1"/>
                </a:solidFill>
              </a:rPr>
              <a:t> </a:t>
            </a:r>
            <a:r>
              <a:rPr lang="ar-SA" sz="2800" dirty="0">
                <a:solidFill>
                  <a:schemeClr val="tx1"/>
                </a:solidFill>
                <a:latin typeface="HASENAT4" pitchFamily="2" charset="-78"/>
                <a:cs typeface="HASENAT4" pitchFamily="2" charset="-78"/>
              </a:rPr>
              <a:t>يَا اَيُّهَا النَّاسُ اعْبُدُوا رَبَّكُمُ الَّذٖى خَلَقَكُمْ وَالَّذٖينَ مِنْ قَبْلِكُمْ لَعَلَّكُمْ تَتَّقُونَ</a:t>
            </a:r>
            <a:endParaRPr lang="tr-TR" sz="2800" dirty="0">
              <a:solidFill>
                <a:schemeClr val="tx1"/>
              </a:solidFill>
              <a:latin typeface="HASENAT4" pitchFamily="2" charset="-78"/>
              <a:cs typeface="HASENAT4" pitchFamily="2" charset="-78"/>
            </a:endParaRPr>
          </a:p>
          <a:p>
            <a:pPr algn="just">
              <a:defRPr/>
            </a:pPr>
            <a:r>
              <a:rPr lang="tr-TR" sz="2000" dirty="0">
                <a:solidFill>
                  <a:schemeClr val="tx1"/>
                </a:solidFill>
              </a:rPr>
              <a:t>	“Ey insanlar! Sizi ve sizden öncekileri yaratan Rabbinize kulluk ediniz. Umulur ki, böylece korunmuş (Allah'ın azabından kendinizi kurtarmış) olursunuz. (Bakara, 2/21)</a:t>
            </a:r>
          </a:p>
          <a:p>
            <a:pPr algn="ctr">
              <a:defRPr/>
            </a:pPr>
            <a:r>
              <a:rPr lang="tr-TR" sz="3200" dirty="0">
                <a:solidFill>
                  <a:schemeClr val="tx1"/>
                </a:solidFill>
                <a:latin typeface="HASENAT4" pitchFamily="2" charset="-78"/>
                <a:cs typeface="HASENAT4" pitchFamily="2" charset="-78"/>
              </a:rPr>
              <a:t> </a:t>
            </a:r>
            <a:r>
              <a:rPr lang="ar-SA" sz="3200" dirty="0">
                <a:solidFill>
                  <a:schemeClr val="tx1"/>
                </a:solidFill>
                <a:latin typeface="HASENAT4" pitchFamily="2" charset="-78"/>
                <a:cs typeface="HASENAT4" pitchFamily="2" charset="-78"/>
              </a:rPr>
              <a:t>وَمَا خَلَقْتُ الْجِنَّ وَالْاِنْسَ اِلَّا لِيَعْبُدُونِ</a:t>
            </a:r>
            <a:endParaRPr lang="tr-TR" sz="3200" dirty="0">
              <a:solidFill>
                <a:schemeClr val="tx1"/>
              </a:solidFill>
              <a:latin typeface="HASENAT4" pitchFamily="2" charset="-78"/>
              <a:cs typeface="HASENAT4" pitchFamily="2" charset="-78"/>
            </a:endParaRPr>
          </a:p>
          <a:p>
            <a:pPr algn="just">
              <a:defRPr/>
            </a:pPr>
            <a:r>
              <a:rPr lang="tr-TR" sz="2000" dirty="0">
                <a:solidFill>
                  <a:schemeClr val="tx1"/>
                </a:solidFill>
              </a:rPr>
              <a:t>	“Ben cinleri ve insanları, ancak bana kulluk etsinler diye yarattım”. (HİCR 99.) </a:t>
            </a:r>
          </a:p>
          <a:p>
            <a:pPr algn="ctr">
              <a:defRPr/>
            </a:pPr>
            <a:r>
              <a:rPr lang="tr-TR" sz="2400" dirty="0">
                <a:solidFill>
                  <a:schemeClr val="tx1"/>
                </a:solidFill>
              </a:rPr>
              <a:t> </a:t>
            </a:r>
            <a:r>
              <a:rPr lang="ar-SA" sz="3200" dirty="0">
                <a:solidFill>
                  <a:schemeClr val="tx1"/>
                </a:solidFill>
                <a:latin typeface="HASENAT4" pitchFamily="2" charset="-78"/>
                <a:cs typeface="HASENAT4" pitchFamily="2" charset="-78"/>
              </a:rPr>
              <a:t>وَاعْبُدْ رَبَّكَ حَتّٰى يَاْتِيَكَ الْيَقٖينُ</a:t>
            </a:r>
            <a:endParaRPr lang="tr-TR" sz="3200" dirty="0">
              <a:solidFill>
                <a:schemeClr val="tx1"/>
              </a:solidFill>
              <a:latin typeface="HASENAT4" pitchFamily="2" charset="-78"/>
              <a:cs typeface="HASENAT4" pitchFamily="2" charset="-78"/>
            </a:endParaRPr>
          </a:p>
          <a:p>
            <a:pPr algn="just">
              <a:defRPr/>
            </a:pPr>
            <a:r>
              <a:rPr lang="tr-TR" sz="2000" dirty="0">
                <a:solidFill>
                  <a:schemeClr val="tx1"/>
                </a:solidFill>
              </a:rPr>
              <a:t>	“Ve sana </a:t>
            </a:r>
            <a:r>
              <a:rPr lang="tr-TR" sz="2000" dirty="0" err="1">
                <a:solidFill>
                  <a:schemeClr val="tx1"/>
                </a:solidFill>
              </a:rPr>
              <a:t>yakîn</a:t>
            </a:r>
            <a:r>
              <a:rPr lang="tr-TR" sz="2000" dirty="0">
                <a:solidFill>
                  <a:schemeClr val="tx1"/>
                </a:solidFill>
              </a:rPr>
              <a:t> (ölüm) gelinceye kadar Rabbine ibadet et!” (</a:t>
            </a:r>
            <a:r>
              <a:rPr lang="tr-TR" sz="2000" dirty="0" err="1">
                <a:solidFill>
                  <a:schemeClr val="tx1"/>
                </a:solidFill>
              </a:rPr>
              <a:t>Hicr</a:t>
            </a:r>
            <a:r>
              <a:rPr lang="tr-TR" sz="2000" dirty="0">
                <a:solidFill>
                  <a:schemeClr val="tx1"/>
                </a:solidFill>
              </a:rPr>
              <a:t>, 15/99.)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36F52BE2-4ADE-47FE-93B4-76AF72C6F602}" type="slidenum">
              <a:rPr lang="tr-TR"/>
              <a:pPr>
                <a:defRPr/>
              </a:pPr>
              <a:t>20</a:t>
            </a:fld>
            <a:endParaRPr lang="tr-TR"/>
          </a:p>
        </p:txBody>
      </p:sp>
      <p:sp>
        <p:nvSpPr>
          <p:cNvPr id="3277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HAC İBADETİNİ ÖĞRENMELİSİN</a:t>
            </a:r>
          </a:p>
        </p:txBody>
      </p:sp>
      <p:pic>
        <p:nvPicPr>
          <p:cNvPr id="32773" name="Picture 2" descr="C:\Users\herhayat1sorudur\Desktop\hacrehber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20304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C:\Users\herhayat1sorudur\Desktop\h_anlam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00213"/>
            <a:ext cx="2089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714375" y="5589588"/>
            <a:ext cx="8042275" cy="1062037"/>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KİTAPLAR, CD’LER, İNTERNET, VİDEOLAR</a:t>
            </a:r>
          </a:p>
          <a:p>
            <a:pPr algn="ctr">
              <a:spcBef>
                <a:spcPct val="50000"/>
              </a:spcBef>
              <a:defRPr/>
            </a:pPr>
            <a:r>
              <a:rPr lang="tr-TR" dirty="0"/>
              <a:t>'Hac nedir? Farzları, vacipleri nelerdir? İhram ne demektir?' İhramlı kimse nasıl davranmalı?</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776" name="Picture 6" descr="C:\Users\herhayat1sorudur\Desktop\ilmiha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700213"/>
            <a:ext cx="2044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 descr="C:\Users\herhayat1sorudur\Desktop\161182.jpg"/>
          <p:cNvPicPr>
            <a:picLocks noChangeAspect="1" noChangeArrowheads="1"/>
          </p:cNvPicPr>
          <p:nvPr/>
        </p:nvPicPr>
        <p:blipFill>
          <a:blip r:embed="rId6">
            <a:extLst>
              <a:ext uri="{28A0092B-C50C-407E-A947-70E740481C1C}">
                <a14:useLocalDpi xmlns:a14="http://schemas.microsoft.com/office/drawing/2010/main" val="0"/>
              </a:ext>
            </a:extLst>
          </a:blip>
          <a:srcRect l="9755" r="12209"/>
          <a:stretch>
            <a:fillRect/>
          </a:stretch>
        </p:blipFill>
        <p:spPr bwMode="auto">
          <a:xfrm>
            <a:off x="6732588" y="1700213"/>
            <a:ext cx="2160587"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2CB2DB19-6A6F-4FBC-B3A4-FA3EBF77EBE4}" type="slidenum">
              <a:rPr lang="tr-TR"/>
              <a:pPr>
                <a:defRPr/>
              </a:pPr>
              <a:t>21</a:t>
            </a:fld>
            <a:endParaRPr lang="tr-TR"/>
          </a:p>
        </p:txBody>
      </p:sp>
      <p:sp>
        <p:nvSpPr>
          <p:cNvPr id="33795"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GÜNAHLARIN VAR BİLİYORSUN, TEVBE ET</a:t>
            </a:r>
          </a:p>
        </p:txBody>
      </p:sp>
      <p:sp>
        <p:nvSpPr>
          <p:cNvPr id="10" name="Text Box 6"/>
          <p:cNvSpPr txBox="1">
            <a:spLocks noChangeArrowheads="1"/>
          </p:cNvSpPr>
          <p:nvPr/>
        </p:nvSpPr>
        <p:spPr bwMode="auto">
          <a:xfrm>
            <a:off x="714375" y="6156325"/>
            <a:ext cx="8042275" cy="646113"/>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PİŞMAN OL, BİR DAHA İŞLEMEMEYECEĞİNE DAİR ALLAH’A SÖZ VER, GÖZ YAŞI DÖK, </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25525"/>
            <a:ext cx="6697663"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CA1BCDFE-34AC-46A0-88B2-7DB814F797F0}" type="slidenum">
              <a:rPr lang="tr-TR"/>
              <a:pPr>
                <a:defRPr/>
              </a:pPr>
              <a:t>22</a:t>
            </a:fld>
            <a:endParaRPr lang="tr-TR"/>
          </a:p>
        </p:txBody>
      </p:sp>
      <p:sp>
        <p:nvSpPr>
          <p:cNvPr id="34819"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EKSİK İBADETLERİN VAR, BİLİYORSUN, TAMAMLA</a:t>
            </a:r>
          </a:p>
        </p:txBody>
      </p:sp>
      <p:sp>
        <p:nvSpPr>
          <p:cNvPr id="10" name="Text Box 6"/>
          <p:cNvSpPr txBox="1">
            <a:spLocks noChangeArrowheads="1"/>
          </p:cNvSpPr>
          <p:nvPr/>
        </p:nvSpPr>
        <p:spPr bwMode="auto">
          <a:xfrm>
            <a:off x="714375" y="6156325"/>
            <a:ext cx="8042275" cy="368300"/>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NAMAZ, ORUÇ, ZEKAT, ADAK, FİTRE, FİDYE…</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4822" name="Picture 2" descr="K:\SUNULAR\SLAYT VE SUNULAR İÇİN RESİMLER\PNG RESİMLERİ\www.hazretieyupsultan.com png resimler\boz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3716338"/>
            <a:ext cx="34988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descr="K:\SUNULAR\SLAYT VE SUNULAR İÇİN RESİMLER\PNG RESİMLERİ\www.hazretieyupsultan.com png resimler\namaz_4.png"/>
          <p:cNvPicPr>
            <a:picLocks noChangeAspect="1" noChangeArrowheads="1"/>
          </p:cNvPicPr>
          <p:nvPr/>
        </p:nvPicPr>
        <p:blipFill>
          <a:blip r:embed="rId4">
            <a:extLst>
              <a:ext uri="{28A0092B-C50C-407E-A947-70E740481C1C}">
                <a14:useLocalDpi xmlns:a14="http://schemas.microsoft.com/office/drawing/2010/main" val="0"/>
              </a:ext>
            </a:extLst>
          </a:blip>
          <a:srcRect t="53435"/>
          <a:stretch>
            <a:fillRect/>
          </a:stretch>
        </p:blipFill>
        <p:spPr bwMode="auto">
          <a:xfrm>
            <a:off x="0" y="4005263"/>
            <a:ext cx="360521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descr="K:\SUNULAR\SLAYT VE SUNULAR İÇİN RESİMLER\PNG RESİMLERİ\www.hazretieyupsultan.com png resimler\tezhip_80 allah besme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765175"/>
            <a:ext cx="5461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B054940B-745F-4941-88B6-CA43E59E4213}" type="slidenum">
              <a:rPr lang="tr-TR"/>
              <a:pPr>
                <a:defRPr/>
              </a:pPr>
              <a:t>23</a:t>
            </a:fld>
            <a:endParaRPr lang="tr-TR"/>
          </a:p>
        </p:txBody>
      </p:sp>
      <p:sp>
        <p:nvSpPr>
          <p:cNvPr id="35843"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KONUŞMADIĞIN KİMSELER VAR MI? KİMSEYLE KÜSTÜN MÜ?</a:t>
            </a:r>
          </a:p>
        </p:txBody>
      </p:sp>
      <p:sp>
        <p:nvSpPr>
          <p:cNvPr id="10" name="Text Box 6"/>
          <p:cNvSpPr txBox="1">
            <a:spLocks noChangeArrowheads="1"/>
          </p:cNvSpPr>
          <p:nvPr/>
        </p:nvSpPr>
        <p:spPr bwMode="auto">
          <a:xfrm>
            <a:off x="714375" y="5951538"/>
            <a:ext cx="8042275" cy="646112"/>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ÜÇ GÜNDEN FAZLA KÜS DURMAK SANA YASAK BİLİYORSUN. BU HALDE YOLCULUĞA ÇIKMAYACAKSIN. DEĞİL Mİ?</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5846" name="Picture 2" descr="C:\Users\herhayat1sorudur\Desktop\crowd-of-peop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49500"/>
            <a:ext cx="529431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8 Resim"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1052513"/>
            <a:ext cx="3503612"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EDBD056B-10D9-4FF0-B21F-80981E576E7B}" type="slidenum">
              <a:rPr lang="tr-TR"/>
              <a:pPr>
                <a:defRPr/>
              </a:pPr>
              <a:t>24</a:t>
            </a:fld>
            <a:endParaRPr lang="tr-TR"/>
          </a:p>
        </p:txBody>
      </p:sp>
      <p:sp>
        <p:nvSpPr>
          <p:cNvPr id="3686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1062037"/>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BİRLİKTE YAŞADIĞIN İNSANLAR VAR,  AİLEN,  KOMŞULARIN, ARKADAŞLARIN,  MEZARDAKİ YAKINLARIN, HELALLEŞ</a:t>
            </a:r>
          </a:p>
        </p:txBody>
      </p:sp>
      <p:sp>
        <p:nvSpPr>
          <p:cNvPr id="10" name="Text Box 6"/>
          <p:cNvSpPr txBox="1">
            <a:spLocks noChangeArrowheads="1"/>
          </p:cNvSpPr>
          <p:nvPr/>
        </p:nvSpPr>
        <p:spPr bwMode="auto">
          <a:xfrm>
            <a:off x="714375" y="5732463"/>
            <a:ext cx="8042275" cy="923925"/>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GİDİYORSUN EN KUTSAL YERE DOĞRU, GERİDE AH BIRAKMA,  HAK BIRAKMA, DERT BIRAKMA, BORÇ BIRAKMA,                           KİMSEDEN ÜSTÜN DEĞİLSİN VE SENDEN DE KİMSE ÜSTÜN DEĞİL</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6870" name="Picture 3" descr="C:\Documents and Settings\User\Desktop\ISRA VE MİRAC\güldökümü.jpg"/>
          <p:cNvPicPr>
            <a:picLocks noChangeAspect="1" noChangeArrowheads="1"/>
          </p:cNvPicPr>
          <p:nvPr/>
        </p:nvPicPr>
        <p:blipFill>
          <a:blip r:embed="rId3">
            <a:extLst>
              <a:ext uri="{28A0092B-C50C-407E-A947-70E740481C1C}">
                <a14:useLocalDpi xmlns:a14="http://schemas.microsoft.com/office/drawing/2010/main" val="0"/>
              </a:ext>
            </a:extLst>
          </a:blip>
          <a:srcRect l="15253" r="25127"/>
          <a:stretch>
            <a:fillRect/>
          </a:stretch>
        </p:blipFill>
        <p:spPr bwMode="auto">
          <a:xfrm>
            <a:off x="684213" y="1341438"/>
            <a:ext cx="316706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Documents and Settings\User\Belgelerim\diyanet_37_r2_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341438"/>
            <a:ext cx="3563937"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48741963-0244-40E9-9378-AB8B2DFEFE5E}" type="slidenum">
              <a:rPr lang="tr-TR"/>
              <a:pPr>
                <a:defRPr/>
              </a:pPr>
              <a:t>25</a:t>
            </a:fld>
            <a:endParaRPr lang="tr-TR"/>
          </a:p>
        </p:txBody>
      </p:sp>
      <p:sp>
        <p:nvSpPr>
          <p:cNvPr id="3789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ETRAFINDA FAKİR, YOKSUL, KİMSESİZ VAR ? SEVİNDİR.</a:t>
            </a:r>
          </a:p>
        </p:txBody>
      </p:sp>
      <p:sp>
        <p:nvSpPr>
          <p:cNvPr id="10" name="Text Box 6"/>
          <p:cNvSpPr txBox="1">
            <a:spLocks noChangeArrowheads="1"/>
          </p:cNvSpPr>
          <p:nvPr/>
        </p:nvSpPr>
        <p:spPr bwMode="auto">
          <a:xfrm>
            <a:off x="714375" y="5951538"/>
            <a:ext cx="8042275" cy="646112"/>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ÇIKACAĞIN YOLDA KALBİN YUMUŞASIN… VER Kİ ALLAH CÖMERTLİĞİNİ GÖRSÜN…</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7894" name="Picture 3" descr="C:\Documents and Settings\alp\Desktop\resimler slyt ve sunular icin\ARKA PLAN RESİMLER\y1p0EbclbyMpah2YsZD28ksUamg5snI6EHPfLwg7SchAZHYK0jWnE3O60C17UF1IG6KcwCE39D44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05038"/>
            <a:ext cx="40243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descr="C:\Documents and Settings\alp\Desktop\resimler slyt ve sunular icin\DİĞER\GÜVERCİNLERE YEN VERMEK.png"/>
          <p:cNvPicPr>
            <a:picLocks noChangeAspect="1" noChangeArrowheads="1"/>
          </p:cNvPicPr>
          <p:nvPr/>
        </p:nvPicPr>
        <p:blipFill>
          <a:blip r:embed="rId4">
            <a:extLst>
              <a:ext uri="{28A0092B-C50C-407E-A947-70E740481C1C}">
                <a14:useLocalDpi xmlns:a14="http://schemas.microsoft.com/office/drawing/2010/main" val="0"/>
              </a:ext>
            </a:extLst>
          </a:blip>
          <a:srcRect r="7008"/>
          <a:stretch>
            <a:fillRect/>
          </a:stretch>
        </p:blipFill>
        <p:spPr bwMode="auto">
          <a:xfrm>
            <a:off x="4976813" y="2205038"/>
            <a:ext cx="405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alp\Desktop\resimler slyt ve sunular icin\DİĞER\sufivv8.jpg"/>
          <p:cNvPicPr>
            <a:picLocks noChangeAspect="1" noChangeArrowheads="1"/>
          </p:cNvPicPr>
          <p:nvPr/>
        </p:nvPicPr>
        <p:blipFill>
          <a:blip r:embed="rId5" cstate="print"/>
          <a:srcRect/>
          <a:stretch>
            <a:fillRect/>
          </a:stretch>
        </p:blipFill>
        <p:spPr bwMode="auto">
          <a:xfrm>
            <a:off x="3059832" y="980728"/>
            <a:ext cx="3000396" cy="2786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2BBD4D0E-1F05-4DF2-82D8-6BEE0C980B10}" type="slidenum">
              <a:rPr lang="tr-TR"/>
              <a:pPr>
                <a:defRPr/>
              </a:pPr>
              <a:t>26</a:t>
            </a:fld>
            <a:endParaRPr lang="tr-TR"/>
          </a:p>
        </p:txBody>
      </p:sp>
      <p:sp>
        <p:nvSpPr>
          <p:cNvPr id="38915"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DUALAR EZBERLE VE ŞİMDİDEN YAPMAYA BAŞLAMALISIN</a:t>
            </a:r>
          </a:p>
        </p:txBody>
      </p:sp>
      <p:sp>
        <p:nvSpPr>
          <p:cNvPr id="10" name="Text Box 6"/>
          <p:cNvSpPr txBox="1">
            <a:spLocks noChangeArrowheads="1"/>
          </p:cNvSpPr>
          <p:nvPr/>
        </p:nvSpPr>
        <p:spPr bwMode="auto">
          <a:xfrm>
            <a:off x="714375" y="5811838"/>
            <a:ext cx="8042275" cy="785812"/>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KİTAPLAR, CD’LER, İNTERNET, VİDEOLAR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AMA SEN GÖNLÜNDEN GEÇENİ SÖYLE</a:t>
            </a:r>
          </a:p>
        </p:txBody>
      </p:sp>
      <p:pic>
        <p:nvPicPr>
          <p:cNvPr id="38918" name="Picture 3" descr="C:\Users\herhayat1sorudur\Desktop\kutsal_iklim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26638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K:\SUNULAR\SLAYT VE SUNULAR İÇİN RESİMLER\PNG RESİMLERİ\www.hazretieyupsultan.com png resimler\dua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981075"/>
            <a:ext cx="30353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Dikdörtgen"/>
          <p:cNvSpPr/>
          <p:nvPr/>
        </p:nvSpPr>
        <p:spPr>
          <a:xfrm>
            <a:off x="2124075" y="2806700"/>
            <a:ext cx="6302375" cy="1558925"/>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ctr">
              <a:defRPr/>
            </a:pPr>
            <a:r>
              <a:rPr lang="tr-TR" sz="3200" b="1" dirty="0">
                <a:solidFill>
                  <a:schemeClr val="tx1"/>
                </a:solidFill>
                <a:latin typeface="Times New Roman" pitchFamily="18" charset="0"/>
                <a:cs typeface="Times New Roman" pitchFamily="18" charset="0"/>
              </a:rPr>
              <a:t>Allah’a El Açın Ki, </a:t>
            </a:r>
          </a:p>
          <a:p>
            <a:pPr algn="ctr">
              <a:defRPr/>
            </a:pPr>
            <a:r>
              <a:rPr lang="tr-TR" sz="3200" b="1" dirty="0">
                <a:solidFill>
                  <a:schemeClr val="tx1"/>
                </a:solidFill>
                <a:latin typeface="Times New Roman" pitchFamily="18" charset="0"/>
                <a:cs typeface="Times New Roman" pitchFamily="18" charset="0"/>
              </a:rPr>
              <a:t>Önünüze Yollar Açılsın!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DUALAR EZBERLE VE ŞİMDİDEN YAPMAYA BAŞLAMALISIN</a:t>
            </a:r>
          </a:p>
        </p:txBody>
      </p:sp>
      <p:sp>
        <p:nvSpPr>
          <p:cNvPr id="10" name="Text Box 6"/>
          <p:cNvSpPr txBox="1">
            <a:spLocks noChangeArrowheads="1"/>
          </p:cNvSpPr>
          <p:nvPr/>
        </p:nvSpPr>
        <p:spPr bwMode="auto">
          <a:xfrm>
            <a:off x="107950" y="1125538"/>
            <a:ext cx="6732588" cy="4938712"/>
          </a:xfrm>
          <a:prstGeom prst="rect">
            <a:avLst/>
          </a:prstGeom>
          <a:noFill/>
          <a:ln w="9525">
            <a:noFill/>
            <a:miter lim="800000"/>
            <a:headEnd/>
            <a:tailEnd/>
          </a:ln>
        </p:spPr>
        <p:txBody>
          <a:bodyPr>
            <a:spAutoFit/>
          </a:bodyPr>
          <a:lstStyle/>
          <a:p>
            <a:pPr algn="ctr">
              <a:defRPr/>
            </a:pPr>
            <a:r>
              <a:rPr lang="ar-AE" sz="2800" dirty="0">
                <a:latin typeface="HASENAT4" pitchFamily="2" charset="-78"/>
                <a:cs typeface="HASENAT4" pitchFamily="2" charset="-78"/>
              </a:rPr>
              <a:t>وَنَحْنُ اَقْرَبُ اِلَيْهِ مِنْ حَبْلِ الْوَرٖيدِ </a:t>
            </a:r>
          </a:p>
          <a:p>
            <a:pPr algn="ctr">
              <a:defRPr/>
            </a:pPr>
            <a:r>
              <a:rPr lang="tr-TR" sz="1050" dirty="0"/>
              <a:t>	</a:t>
            </a:r>
            <a:r>
              <a:rPr lang="tr-TR" dirty="0"/>
              <a:t>“Biz ona şah damarından daha yakınız.” </a:t>
            </a:r>
            <a:r>
              <a:rPr lang="tr-TR" sz="1050" dirty="0"/>
              <a:t>(</a:t>
            </a:r>
            <a:r>
              <a:rPr lang="tr-TR" sz="1050" dirty="0" err="1"/>
              <a:t>Kaaf</a:t>
            </a:r>
            <a:r>
              <a:rPr lang="tr-TR" sz="1050" dirty="0"/>
              <a:t>, 50/16)</a:t>
            </a:r>
          </a:p>
          <a:p>
            <a:pPr algn="ctr">
              <a:defRPr/>
            </a:pPr>
            <a:r>
              <a:rPr lang="ar-AE" sz="3200" dirty="0">
                <a:latin typeface="HASENAT4" pitchFamily="2" charset="-78"/>
                <a:cs typeface="HASENAT4" pitchFamily="2" charset="-78"/>
              </a:rPr>
              <a:t>اَلدُّعَاءُ هُوَ الْعِبَادَةُ</a:t>
            </a:r>
            <a:endParaRPr lang="tr-TR" sz="3200" dirty="0">
              <a:latin typeface="HASENAT4" pitchFamily="2" charset="-78"/>
              <a:cs typeface="HASENAT4" pitchFamily="2" charset="-78"/>
            </a:endParaRPr>
          </a:p>
          <a:p>
            <a:pPr algn="ctr">
              <a:defRPr/>
            </a:pPr>
            <a:r>
              <a:rPr lang="tr-TR" sz="2000" b="1" dirty="0">
                <a:solidFill>
                  <a:srgbClr val="7030A0"/>
                </a:solidFill>
              </a:rPr>
              <a:t>“Dua ibadetin (Özü) ta kendisidir.”</a:t>
            </a:r>
            <a:r>
              <a:rPr lang="tr-TR" sz="1050" dirty="0"/>
              <a:t>(</a:t>
            </a:r>
            <a:r>
              <a:rPr lang="tr-TR" sz="1050" dirty="0" err="1"/>
              <a:t>Tirmizî</a:t>
            </a:r>
            <a:r>
              <a:rPr lang="tr-TR" sz="1050" dirty="0"/>
              <a:t>, </a:t>
            </a:r>
            <a:r>
              <a:rPr lang="tr-TR" sz="1050" dirty="0" err="1"/>
              <a:t>De’avât</a:t>
            </a:r>
            <a:r>
              <a:rPr lang="tr-TR" sz="1050" dirty="0"/>
              <a:t>, 2</a:t>
            </a:r>
            <a:r>
              <a:rPr lang="fr-FR" sz="1050" dirty="0"/>
              <a:t>)</a:t>
            </a:r>
            <a:endParaRPr lang="tr-TR" sz="1050" dirty="0">
              <a:latin typeface="HASENAT4" pitchFamily="2" charset="-78"/>
              <a:cs typeface="HASENAT4" pitchFamily="2" charset="-78"/>
            </a:endParaRPr>
          </a:p>
          <a:p>
            <a:pPr algn="ctr">
              <a:defRPr/>
            </a:pPr>
            <a:r>
              <a:rPr lang="ar-AE" sz="3200" dirty="0">
                <a:latin typeface="HASENAT4" pitchFamily="2" charset="-78"/>
                <a:cs typeface="HASENAT4" pitchFamily="2" charset="-78"/>
              </a:rPr>
              <a:t>اَلدُّعَاءُ مِفْتَاحُ الرَّحْمَةِ</a:t>
            </a:r>
          </a:p>
          <a:p>
            <a:pPr algn="ctr">
              <a:defRPr/>
            </a:pPr>
            <a:r>
              <a:rPr lang="tr-TR" b="1" dirty="0">
                <a:solidFill>
                  <a:srgbClr val="0070C0"/>
                </a:solidFill>
              </a:rPr>
              <a:t>“Dua, rahmet (kapılarını açan) bir anahtardır.” </a:t>
            </a:r>
            <a:r>
              <a:rPr lang="tr-TR" sz="1050" dirty="0"/>
              <a:t>(</a:t>
            </a:r>
            <a:r>
              <a:rPr lang="tr-TR" sz="1050" dirty="0" err="1"/>
              <a:t>Tirmizî</a:t>
            </a:r>
            <a:r>
              <a:rPr lang="tr-TR" sz="1050" dirty="0"/>
              <a:t>, </a:t>
            </a:r>
            <a:r>
              <a:rPr lang="tr-TR" sz="1050" dirty="0" err="1"/>
              <a:t>Da’avât</a:t>
            </a:r>
            <a:r>
              <a:rPr lang="tr-TR" sz="1050" dirty="0"/>
              <a:t>, 1)</a:t>
            </a:r>
          </a:p>
          <a:p>
            <a:pPr algn="ctr">
              <a:defRPr/>
            </a:pPr>
            <a:endParaRPr lang="tr-TR" sz="1050" dirty="0"/>
          </a:p>
          <a:p>
            <a:pPr algn="ctr">
              <a:defRPr/>
            </a:pPr>
            <a:r>
              <a:rPr lang="ar-AE" sz="3200" dirty="0">
                <a:latin typeface="HASENAT4" pitchFamily="2" charset="-78"/>
                <a:cs typeface="HASENAT4" pitchFamily="2" charset="-78"/>
              </a:rPr>
              <a:t>لَيْسَ شَيْءٌ أَكْرَمَ عَلٰى اللّٰهِ مِنَ الدُّعَاءِ</a:t>
            </a:r>
          </a:p>
          <a:p>
            <a:pPr algn="ctr">
              <a:defRPr/>
            </a:pPr>
            <a:r>
              <a:rPr lang="tr-TR" sz="2000" b="1" dirty="0">
                <a:solidFill>
                  <a:srgbClr val="C00000"/>
                </a:solidFill>
              </a:rPr>
              <a:t>“</a:t>
            </a:r>
            <a:r>
              <a:rPr lang="tr-TR" sz="2000" b="1" i="1" dirty="0">
                <a:solidFill>
                  <a:srgbClr val="C00000"/>
                </a:solidFill>
              </a:rPr>
              <a:t>Allah’a duadan daha değerli bir şey yoktur.”</a:t>
            </a:r>
            <a:r>
              <a:rPr lang="tr-TR" sz="1050" dirty="0"/>
              <a:t>(</a:t>
            </a:r>
            <a:r>
              <a:rPr lang="tr-TR" sz="1050" dirty="0" err="1"/>
              <a:t>İbn</a:t>
            </a:r>
            <a:r>
              <a:rPr lang="tr-TR" sz="1050" dirty="0"/>
              <a:t> </a:t>
            </a:r>
            <a:r>
              <a:rPr lang="tr-TR" sz="1050" dirty="0" err="1"/>
              <a:t>Hıbbân</a:t>
            </a:r>
            <a:r>
              <a:rPr lang="tr-TR" sz="1050" dirty="0"/>
              <a:t>, </a:t>
            </a:r>
            <a:r>
              <a:rPr lang="tr-TR" sz="1050" dirty="0" err="1"/>
              <a:t>Ed’ıye</a:t>
            </a:r>
            <a:r>
              <a:rPr lang="tr-TR" sz="1050" dirty="0"/>
              <a:t>, No: 870)</a:t>
            </a:r>
          </a:p>
          <a:p>
            <a:pPr algn="ctr">
              <a:defRPr/>
            </a:pPr>
            <a:endParaRPr lang="tr-TR" sz="1050" dirty="0"/>
          </a:p>
          <a:p>
            <a:pPr algn="ctr">
              <a:defRPr/>
            </a:pPr>
            <a:r>
              <a:rPr lang="ar-AE" sz="2800" dirty="0">
                <a:latin typeface="HASENAT4" pitchFamily="2" charset="-78"/>
                <a:cs typeface="HASENAT4" pitchFamily="2" charset="-78"/>
              </a:rPr>
              <a:t>اَلدُّعَاءُ سِلاَحُ الْمُؤْمِنِ وَ عِمَادُ الدِّينِ وَ نُورُ السَّمَوَاتِ وَالْاَرْضِ</a:t>
            </a:r>
          </a:p>
          <a:p>
            <a:pPr algn="ctr">
              <a:defRPr/>
            </a:pPr>
            <a:endParaRPr lang="tr-TR" sz="900" b="1" dirty="0">
              <a:solidFill>
                <a:srgbClr val="C00000"/>
              </a:solidFill>
            </a:endParaRPr>
          </a:p>
          <a:p>
            <a:pPr algn="ctr">
              <a:defRPr/>
            </a:pPr>
            <a:r>
              <a:rPr lang="tr-TR" b="1" dirty="0">
                <a:solidFill>
                  <a:srgbClr val="C00000"/>
                </a:solidFill>
              </a:rPr>
              <a:t>“Dua, </a:t>
            </a:r>
            <a:r>
              <a:rPr lang="tr-TR" b="1" dirty="0" err="1">
                <a:solidFill>
                  <a:srgbClr val="C00000"/>
                </a:solidFill>
              </a:rPr>
              <a:t>mü’minin</a:t>
            </a:r>
            <a:r>
              <a:rPr lang="tr-TR" b="1" dirty="0">
                <a:solidFill>
                  <a:srgbClr val="C00000"/>
                </a:solidFill>
              </a:rPr>
              <a:t> silahıdır, </a:t>
            </a:r>
            <a:r>
              <a:rPr lang="tr-TR" b="1" dirty="0">
                <a:solidFill>
                  <a:srgbClr val="0070C0"/>
                </a:solidFill>
              </a:rPr>
              <a:t>dinin direğidir, </a:t>
            </a:r>
            <a:r>
              <a:rPr lang="tr-TR" b="1" dirty="0">
                <a:solidFill>
                  <a:srgbClr val="7030A0"/>
                </a:solidFill>
              </a:rPr>
              <a:t>göklerin ve yerin nurudur.” </a:t>
            </a:r>
            <a:r>
              <a:rPr lang="tr-TR" sz="900" i="1" dirty="0"/>
              <a:t>(Hâkim, </a:t>
            </a:r>
            <a:r>
              <a:rPr lang="tr-TR" sz="900" i="1" dirty="0" err="1"/>
              <a:t>De’avât</a:t>
            </a:r>
            <a:r>
              <a:rPr lang="tr-TR" sz="900" i="1" dirty="0"/>
              <a:t>, No: 1812; </a:t>
            </a:r>
            <a:r>
              <a:rPr lang="tr-TR" sz="900" i="1" dirty="0" err="1"/>
              <a:t>Heysemî</a:t>
            </a:r>
            <a:r>
              <a:rPr lang="tr-TR" sz="900" i="1" dirty="0"/>
              <a:t>, </a:t>
            </a:r>
            <a:r>
              <a:rPr lang="tr-TR" sz="900" i="1" dirty="0" err="1"/>
              <a:t>Ed’ıye</a:t>
            </a:r>
            <a:r>
              <a:rPr lang="tr-TR" sz="900" i="1" dirty="0"/>
              <a:t>, 5, No: 17198)</a:t>
            </a:r>
          </a:p>
        </p:txBody>
      </p:sp>
      <p:pic>
        <p:nvPicPr>
          <p:cNvPr id="39940" name="Picture 2" descr="K:\SUNULAR\SLAYT VE SUNULAR İÇİN RESİMLER\PNG RESİMLERİ\www.hazretieyupsultan.com png resimler\du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981075"/>
            <a:ext cx="2627312"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DUALAR EZBERLE VE ŞİMDİDEN YAPMAYA BAŞLAMALISIN</a:t>
            </a:r>
          </a:p>
        </p:txBody>
      </p:sp>
      <p:sp>
        <p:nvSpPr>
          <p:cNvPr id="10" name="Text Box 6"/>
          <p:cNvSpPr txBox="1">
            <a:spLocks noChangeArrowheads="1"/>
          </p:cNvSpPr>
          <p:nvPr/>
        </p:nvSpPr>
        <p:spPr bwMode="auto">
          <a:xfrm>
            <a:off x="144463" y="2052638"/>
            <a:ext cx="6731000" cy="3392487"/>
          </a:xfrm>
          <a:prstGeom prst="rect">
            <a:avLst/>
          </a:prstGeom>
          <a:noFill/>
          <a:ln w="9525">
            <a:noFill/>
            <a:miter lim="800000"/>
            <a:headEnd/>
            <a:tailEnd/>
          </a:ln>
        </p:spPr>
        <p:txBody>
          <a:bodyPr>
            <a:spAutoFit/>
          </a:bodyPr>
          <a:lstStyle/>
          <a:p>
            <a:pPr algn="ctr" rtl="1">
              <a:defRPr/>
            </a:pPr>
            <a:r>
              <a:rPr lang="ar-SA" sz="3200" dirty="0">
                <a:latin typeface="HASENAT4" pitchFamily="2" charset="-78"/>
                <a:cs typeface="HASENAT4" pitchFamily="2" charset="-78"/>
              </a:rPr>
              <a:t>اللَّهُمَّ إِنِّي أَعُوذُ بِكَ مِنْ قَلْبٍ لاَ يَخْشَعُ وَدُعَاءٍ لاَ يُسْمَعُ وَمِنْ نَفْسٍ لاَ تَشْبَعُ وَمِنْ عِلْمٍ لاَ يَنْفَعُ أَعُوذُ بِكَ مِنْ هَؤُلاَءِ الأَرْبَعِ</a:t>
            </a:r>
            <a:endParaRPr lang="tr-TR" sz="3200" dirty="0">
              <a:latin typeface="HASENAT4" pitchFamily="2" charset="-78"/>
              <a:cs typeface="HASENAT4" pitchFamily="2" charset="-78"/>
            </a:endParaRPr>
          </a:p>
          <a:p>
            <a:pPr>
              <a:defRPr/>
            </a:pPr>
            <a:r>
              <a:rPr lang="tr-TR" sz="1400" b="1" dirty="0"/>
              <a:t>	</a:t>
            </a:r>
          </a:p>
          <a:p>
            <a:pPr>
              <a:defRPr/>
            </a:pPr>
            <a:r>
              <a:rPr lang="tr-TR" sz="1400" b="1" dirty="0"/>
              <a:t>	</a:t>
            </a:r>
            <a:r>
              <a:rPr lang="tr-TR" sz="1400" dirty="0"/>
              <a:t>Abdullah </a:t>
            </a:r>
            <a:r>
              <a:rPr lang="tr-TR" sz="1400" dirty="0" err="1"/>
              <a:t>ibn</a:t>
            </a:r>
            <a:r>
              <a:rPr lang="tr-TR" sz="1400" dirty="0"/>
              <a:t>-i Amir (R.a)</a:t>
            </a:r>
            <a:r>
              <a:rPr lang="tr-TR" sz="1400" dirty="0" err="1"/>
              <a:t>Pyegamber</a:t>
            </a:r>
            <a:r>
              <a:rPr lang="tr-TR" sz="1400" dirty="0"/>
              <a:t> (sav)şöyle dua ettiğini </a:t>
            </a:r>
            <a:r>
              <a:rPr lang="tr-TR" sz="1400" dirty="0" err="1"/>
              <a:t>sölemiştir</a:t>
            </a:r>
            <a:r>
              <a:rPr lang="tr-TR" sz="1400" dirty="0"/>
              <a:t>:</a:t>
            </a:r>
          </a:p>
          <a:p>
            <a:pPr algn="just">
              <a:defRPr/>
            </a:pPr>
            <a:r>
              <a:rPr lang="tr-TR" sz="2800" b="1" dirty="0"/>
              <a:t>	"</a:t>
            </a:r>
            <a:r>
              <a:rPr lang="tr-TR" sz="2800" b="1" dirty="0">
                <a:solidFill>
                  <a:srgbClr val="C00000"/>
                </a:solidFill>
              </a:rPr>
              <a:t>Allah'ım! Ürpermeyen kalpten</a:t>
            </a:r>
            <a:r>
              <a:rPr lang="tr-TR" sz="2800" b="1" dirty="0"/>
              <a:t>, </a:t>
            </a:r>
            <a:r>
              <a:rPr lang="tr-TR" sz="2800" b="1" dirty="0">
                <a:solidFill>
                  <a:srgbClr val="0070C0"/>
                </a:solidFill>
              </a:rPr>
              <a:t>doymayan nefisten, </a:t>
            </a:r>
            <a:r>
              <a:rPr lang="tr-TR" sz="2800" b="1" dirty="0">
                <a:solidFill>
                  <a:srgbClr val="00B050"/>
                </a:solidFill>
              </a:rPr>
              <a:t>fayda vermeyen ilimden </a:t>
            </a:r>
            <a:r>
              <a:rPr lang="tr-TR" sz="2800" b="1" dirty="0"/>
              <a:t>ve </a:t>
            </a:r>
            <a:r>
              <a:rPr lang="tr-TR" sz="2800" b="1" dirty="0">
                <a:solidFill>
                  <a:srgbClr val="7030A0"/>
                </a:solidFill>
              </a:rPr>
              <a:t>kabul olmayacak duadan </a:t>
            </a:r>
            <a:r>
              <a:rPr lang="tr-TR" sz="2800" b="1" dirty="0"/>
              <a:t>sana sığınırım."</a:t>
            </a:r>
            <a:r>
              <a:rPr lang="tr-TR" sz="2800" dirty="0"/>
              <a:t> </a:t>
            </a:r>
          </a:p>
          <a:p>
            <a:pPr algn="r">
              <a:defRPr/>
            </a:pPr>
            <a:r>
              <a:rPr lang="tr-TR" sz="1050" dirty="0"/>
              <a:t>(</a:t>
            </a:r>
            <a:r>
              <a:rPr lang="tr-TR" sz="1050" dirty="0" err="1"/>
              <a:t>Tirmizi</a:t>
            </a:r>
            <a:r>
              <a:rPr lang="tr-TR" sz="1050" dirty="0"/>
              <a:t>, </a:t>
            </a:r>
            <a:r>
              <a:rPr lang="tr-TR" sz="1050" dirty="0" err="1"/>
              <a:t>Daavat</a:t>
            </a:r>
            <a:r>
              <a:rPr lang="tr-TR" sz="1050" dirty="0"/>
              <a:t> 69(3819)</a:t>
            </a:r>
            <a:endParaRPr lang="tr-TR" sz="800" dirty="0"/>
          </a:p>
        </p:txBody>
      </p:sp>
      <p:pic>
        <p:nvPicPr>
          <p:cNvPr id="40964" name="Picture 2" descr="K:\SUNULAR\SLAYT VE SUNULAR İÇİN RESİMLER\PNG RESİMLERİ\www.hazretieyupsultan.com png resimler\du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981075"/>
            <a:ext cx="2627312"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1062037"/>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HZ. PEYGAMBERİN HAYATINI OKUMALISIN, SAHABEYİ ANLAMAYA ÇALIŞMALISIN</a:t>
            </a:r>
          </a:p>
        </p:txBody>
      </p:sp>
      <p:sp>
        <p:nvSpPr>
          <p:cNvPr id="10" name="Text Box 6"/>
          <p:cNvSpPr txBox="1">
            <a:spLocks noChangeArrowheads="1"/>
          </p:cNvSpPr>
          <p:nvPr/>
        </p:nvSpPr>
        <p:spPr bwMode="auto">
          <a:xfrm>
            <a:off x="714375" y="5445125"/>
            <a:ext cx="8042275" cy="1338263"/>
          </a:xfrm>
          <a:prstGeom prst="rect">
            <a:avLst/>
          </a:prstGeom>
          <a:noFill/>
          <a:ln w="9525">
            <a:noFill/>
            <a:miter lim="800000"/>
            <a:headEnd/>
            <a:tailEnd/>
          </a:ln>
        </p:spPr>
        <p:txBody>
          <a:bodyPr>
            <a:spAutoFit/>
          </a:bodyPr>
          <a:lstStyle/>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KİMLERİ ZİYARET EDECEKSİN, KİME SELAM GÖTÜRECEKSİN </a:t>
            </a:r>
            <a:r>
              <a:rPr lang="tr-TR" b="1" dirty="0">
                <a:latin typeface="Times New Roman" pitchFamily="18" charset="0"/>
                <a:cs typeface="Times New Roman" pitchFamily="18" charset="0"/>
              </a:rPr>
              <a:t>AŞERE-İ MÜBEŞŞERE, HATİCE, AİŞE, MUSAB, YASİR, SÜMEYYE VB. </a:t>
            </a:r>
            <a:r>
              <a:rPr lang="tr-TR" b="1" dirty="0">
                <a:effectLst>
                  <a:outerShdw blurRad="38100" dist="38100" dir="2700000" algn="tl">
                    <a:srgbClr val="000000">
                      <a:alpha val="43137"/>
                    </a:srgbClr>
                  </a:outerShdw>
                </a:effectLst>
              </a:rPr>
              <a:t>HZ. İBRAHİM'İ, HACER VALİDEMİZİ HATIRLAMALISIN</a:t>
            </a:r>
          </a:p>
          <a:p>
            <a:pPr algn="ctr">
              <a:spcBef>
                <a:spcPct val="50000"/>
              </a:spcBef>
              <a:defRPr/>
            </a:pPr>
            <a:r>
              <a:rPr lang="tr-TR" dirty="0"/>
              <a:t>Elinizde mutlaka </a:t>
            </a:r>
            <a:r>
              <a:rPr lang="tr-TR" dirty="0" err="1"/>
              <a:t>Peygamberimiz'in</a:t>
            </a:r>
            <a:r>
              <a:rPr lang="tr-TR" dirty="0"/>
              <a:t> hayatını anlatan birkaç kitap olsun</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989" name="Picture 2" descr="C:\Users\herhayat1sorudur\Desktop\hicaz_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12875"/>
            <a:ext cx="27146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C:\Users\herhayat1sorudur\Desktop\yayfilKucukThumbnail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1412875"/>
            <a:ext cx="2592387"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5" descr="K:\SUNULAR\SLAYT VE SUNULAR İÇİN RESİMLER\PNG RESİMLERİ\www.hazretieyupsultan.com png resimler\tezhip_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1196975"/>
            <a:ext cx="423703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179388" y="909638"/>
            <a:ext cx="8785225"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rtl="1" eaLnBrk="0" hangingPunct="0">
              <a:spcBef>
                <a:spcPct val="20000"/>
              </a:spcBef>
              <a:buClr>
                <a:schemeClr val="hlink"/>
              </a:buClr>
              <a:defRPr/>
            </a:pPr>
            <a:r>
              <a:rPr lang="ar-SA" sz="3200" kern="0" dirty="0">
                <a:solidFill>
                  <a:schemeClr val="tx1"/>
                </a:solidFill>
                <a:latin typeface="HASENAT4" pitchFamily="2" charset="-78"/>
                <a:cs typeface="HASENAT4" pitchFamily="2" charset="-78"/>
              </a:rPr>
              <a:t>وَلِلّهِ عَلَى النَّاسِ حِجُّ الْبَيْتِ مَنِ اسْتَطَاعَ إِلَيْهِ سَبِيلاً</a:t>
            </a:r>
            <a:r>
              <a:rPr lang="tr-TR" sz="3200" kern="0" dirty="0">
                <a:solidFill>
                  <a:schemeClr val="tx1"/>
                </a:solidFill>
                <a:latin typeface="HASENAT4" pitchFamily="2" charset="-78"/>
                <a:cs typeface="HASENAT4" pitchFamily="2" charset="-78"/>
              </a:rPr>
              <a:t> </a:t>
            </a:r>
          </a:p>
          <a:p>
            <a:pPr marL="342900" indent="-342900" algn="ctr" eaLnBrk="0" hangingPunct="0">
              <a:spcBef>
                <a:spcPct val="20000"/>
              </a:spcBef>
              <a:buClr>
                <a:schemeClr val="hlink"/>
              </a:buClr>
              <a:defRPr/>
            </a:pPr>
            <a:r>
              <a:rPr lang="tr-TR" b="1" kern="0" dirty="0">
                <a:solidFill>
                  <a:schemeClr val="tx1"/>
                </a:solidFill>
              </a:rPr>
              <a:t>"…</a:t>
            </a:r>
            <a:r>
              <a:rPr lang="tr-TR" sz="2000" b="1" kern="0" dirty="0">
                <a:solidFill>
                  <a:srgbClr val="C00000"/>
                </a:solidFill>
              </a:rPr>
              <a:t>Gücü yetenlerin haccetmesi Allah'ın insanlar üzerinde bir hakkıdır</a:t>
            </a:r>
            <a:r>
              <a:rPr lang="tr-TR" kern="0" dirty="0">
                <a:solidFill>
                  <a:schemeClr val="tx1"/>
                </a:solidFill>
              </a:rPr>
              <a:t>“ </a:t>
            </a:r>
            <a:r>
              <a:rPr lang="tr-TR" sz="1100" kern="0" dirty="0">
                <a:solidFill>
                  <a:schemeClr val="tx1"/>
                </a:solidFill>
              </a:rPr>
              <a:t>(Al-i </a:t>
            </a:r>
            <a:r>
              <a:rPr lang="tr-TR" sz="1100" kern="0" dirty="0" err="1">
                <a:solidFill>
                  <a:schemeClr val="tx1"/>
                </a:solidFill>
              </a:rPr>
              <a:t>İmrân</a:t>
            </a:r>
            <a:r>
              <a:rPr lang="tr-TR" sz="1100" kern="0" dirty="0">
                <a:solidFill>
                  <a:schemeClr val="tx1"/>
                </a:solidFill>
              </a:rPr>
              <a:t>, 3/ 97).</a:t>
            </a:r>
            <a:endParaRPr lang="tr-TR" kern="0" dirty="0">
              <a:solidFill>
                <a:schemeClr val="tx1"/>
              </a:solidFill>
            </a:endParaRPr>
          </a:p>
          <a:p>
            <a:pPr algn="ctr">
              <a:defRPr/>
            </a:pPr>
            <a:r>
              <a:rPr lang="tr-TR" dirty="0">
                <a:solidFill>
                  <a:schemeClr val="tx1"/>
                </a:solidFill>
              </a:rPr>
              <a:t>Asırlar önce, Yüce </a:t>
            </a:r>
            <a:r>
              <a:rPr lang="tr-TR" dirty="0" err="1">
                <a:solidFill>
                  <a:schemeClr val="tx1"/>
                </a:solidFill>
              </a:rPr>
              <a:t>Mevlâmız</a:t>
            </a:r>
            <a:r>
              <a:rPr lang="tr-TR" dirty="0">
                <a:solidFill>
                  <a:schemeClr val="tx1"/>
                </a:solidFill>
              </a:rPr>
              <a:t>, sevgili dostu ve elçisi Hz. İbrahim’e şöyle buyurdu: </a:t>
            </a:r>
          </a:p>
          <a:p>
            <a:pPr algn="ctr">
              <a:defRPr/>
            </a:pPr>
            <a:endParaRPr lang="tr-TR" dirty="0">
              <a:solidFill>
                <a:schemeClr val="tx1"/>
              </a:solidFill>
            </a:endParaRPr>
          </a:p>
          <a:p>
            <a:pPr algn="ctr">
              <a:defRPr/>
            </a:pPr>
            <a:r>
              <a:rPr lang="ar-SA" sz="2800" dirty="0">
                <a:solidFill>
                  <a:schemeClr val="tx1"/>
                </a:solidFill>
                <a:latin typeface="HASENAT4" pitchFamily="2" charset="-78"/>
                <a:cs typeface="HASENAT4" pitchFamily="2" charset="-78"/>
              </a:rPr>
              <a:t>وَاَذِّنْ فِى النَّاسِ بِالْحَجِّ يَاْتُوكَ رِجَالًا وَعَلٰى كُلِّ ضَامِرٍ يَاْتٖينَ مِنْ كُلِّ فَجٍّ عَمٖيقٍ لِيَشْهَدُوا مَنَافِعَ لَهُمْ وَيَذْكُرُوا اسْمَ اللّٰهِ فٖى اَيَّامٍ مَعْلُومَاتٍ عَلٰى مَا رَزَقَهُمْ مِنْ بَهٖيمَةِ الْاَنْعَامِ فَكُلُوا مِنْهَا وَاَطْعِمُوا الْبَائِسَ الْفَقٖيرَ </a:t>
            </a:r>
          </a:p>
          <a:p>
            <a:pPr algn="just">
              <a:defRPr/>
            </a:pPr>
            <a:r>
              <a:rPr lang="tr-TR" sz="1600" dirty="0">
                <a:solidFill>
                  <a:schemeClr val="tx1"/>
                </a:solidFill>
              </a:rPr>
              <a:t>	</a:t>
            </a:r>
            <a:r>
              <a:rPr lang="tr-TR" dirty="0">
                <a:solidFill>
                  <a:schemeClr val="tx1"/>
                </a:solidFill>
              </a:rPr>
              <a:t> “</a:t>
            </a:r>
            <a:r>
              <a:rPr lang="tr-TR" sz="2000" b="1" dirty="0">
                <a:solidFill>
                  <a:schemeClr val="tx1"/>
                </a:solidFill>
              </a:rPr>
              <a:t>İnsanlar arasında haccı ilân et ki, </a:t>
            </a:r>
            <a:r>
              <a:rPr lang="tr-TR" sz="2000" b="1" dirty="0">
                <a:solidFill>
                  <a:srgbClr val="C00000"/>
                </a:solidFill>
              </a:rPr>
              <a:t>gerek yaya olarak, gerekse nice uzak yoldan gelen yorgun argın develer üzerinde, </a:t>
            </a:r>
            <a:r>
              <a:rPr lang="tr-TR" sz="2000" b="1" dirty="0">
                <a:solidFill>
                  <a:srgbClr val="0070C0"/>
                </a:solidFill>
              </a:rPr>
              <a:t>kendilerine ait bir takım yararları </a:t>
            </a:r>
            <a:r>
              <a:rPr lang="tr-TR" sz="2000" b="1" dirty="0" err="1">
                <a:solidFill>
                  <a:srgbClr val="0070C0"/>
                </a:solidFill>
              </a:rPr>
              <a:t>yakînen</a:t>
            </a:r>
            <a:r>
              <a:rPr lang="tr-TR" sz="2000" b="1" dirty="0">
                <a:solidFill>
                  <a:srgbClr val="0070C0"/>
                </a:solidFill>
              </a:rPr>
              <a:t> görmeleri, </a:t>
            </a:r>
            <a:r>
              <a:rPr lang="tr-TR" sz="2000" b="1" dirty="0">
                <a:solidFill>
                  <a:srgbClr val="7030A0"/>
                </a:solidFill>
              </a:rPr>
              <a:t>Allah'ın kendilerine rızık olarak verdiği kurbanlık hayvanlar üzerine belli günlerde Allah'ın ismini anmaları (kurban kesmeleri için) </a:t>
            </a:r>
            <a:r>
              <a:rPr lang="tr-TR" sz="2000" b="1" dirty="0">
                <a:solidFill>
                  <a:schemeClr val="tx1"/>
                </a:solidFill>
              </a:rPr>
              <a:t>sana (Kâbe'ye) gelsinler. </a:t>
            </a:r>
            <a:r>
              <a:rPr lang="tr-TR" sz="2000" dirty="0">
                <a:solidFill>
                  <a:schemeClr val="tx1"/>
                </a:solidFill>
              </a:rPr>
              <a:t>Artık ondan hem kendiniz </a:t>
            </a:r>
            <a:r>
              <a:rPr lang="tr-TR" sz="2000" dirty="0" err="1">
                <a:solidFill>
                  <a:schemeClr val="tx1"/>
                </a:solidFill>
              </a:rPr>
              <a:t>yeyin</a:t>
            </a:r>
            <a:r>
              <a:rPr lang="tr-TR" sz="2000" dirty="0">
                <a:solidFill>
                  <a:schemeClr val="tx1"/>
                </a:solidFill>
              </a:rPr>
              <a:t>, hem de yoksula, fakire yedirin</a:t>
            </a:r>
            <a:r>
              <a:rPr lang="tr-TR" dirty="0">
                <a:solidFill>
                  <a:schemeClr val="tx1"/>
                </a:solidFill>
              </a:rPr>
              <a:t>.” (Hac 27)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010" name="Picture 2" descr="C:\Documents and Settings\User\Belgelerim\mim_koprusu.jpg"/>
          <p:cNvPicPr>
            <a:picLocks noChangeAspect="1" noChangeArrowheads="1"/>
          </p:cNvPicPr>
          <p:nvPr/>
        </p:nvPicPr>
        <p:blipFill>
          <a:blip r:embed="rId2">
            <a:extLst>
              <a:ext uri="{28A0092B-C50C-407E-A947-70E740481C1C}">
                <a14:useLocalDpi xmlns:a14="http://schemas.microsoft.com/office/drawing/2010/main" val="0"/>
              </a:ext>
            </a:extLst>
          </a:blip>
          <a:srcRect r="13281" b="28384"/>
          <a:stretch>
            <a:fillRect/>
          </a:stretch>
        </p:blipFill>
        <p:spPr bwMode="auto">
          <a:xfrm>
            <a:off x="4787900" y="4305300"/>
            <a:ext cx="4356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144463" y="115888"/>
            <a:ext cx="8531225" cy="667067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anchor="ctr"/>
          <a:lstStyle/>
          <a:p>
            <a:pPr>
              <a:spcBef>
                <a:spcPct val="50000"/>
              </a:spcBef>
              <a:defRPr/>
            </a:pPr>
            <a:r>
              <a:rPr lang="tr-TR" sz="1400" b="1" dirty="0">
                <a:solidFill>
                  <a:srgbClr val="C00000"/>
                </a:solidFill>
                <a:latin typeface="Times New Roman" pitchFamily="18" charset="0"/>
                <a:cs typeface="Times New Roman" pitchFamily="18" charset="0"/>
              </a:rPr>
              <a:t>Doğum Tarihi: </a:t>
            </a:r>
            <a:r>
              <a:rPr lang="tr-TR" sz="1400" dirty="0">
                <a:solidFill>
                  <a:schemeClr val="tx1"/>
                </a:solidFill>
                <a:latin typeface="Times New Roman" pitchFamily="18" charset="0"/>
                <a:cs typeface="Times New Roman" pitchFamily="18" charset="0"/>
              </a:rPr>
              <a:t>571 Yılı 20 Nisan  / 12 </a:t>
            </a:r>
            <a:r>
              <a:rPr lang="tr-TR" sz="1400" dirty="0" err="1">
                <a:solidFill>
                  <a:schemeClr val="tx1"/>
                </a:solidFill>
                <a:latin typeface="Times New Roman" pitchFamily="18" charset="0"/>
                <a:cs typeface="Times New Roman" pitchFamily="18" charset="0"/>
              </a:rPr>
              <a:t>Rebiul</a:t>
            </a:r>
            <a:r>
              <a:rPr lang="tr-TR" sz="1400" dirty="0">
                <a:solidFill>
                  <a:schemeClr val="tx1"/>
                </a:solidFill>
                <a:latin typeface="Times New Roman" pitchFamily="18" charset="0"/>
                <a:cs typeface="Times New Roman" pitchFamily="18" charset="0"/>
              </a:rPr>
              <a:t> Evvel  Pazartesi</a:t>
            </a:r>
          </a:p>
          <a:p>
            <a:pPr>
              <a:spcBef>
                <a:spcPct val="50000"/>
              </a:spcBef>
              <a:defRPr/>
            </a:pPr>
            <a:r>
              <a:rPr lang="tr-TR" sz="1400" b="1" dirty="0">
                <a:solidFill>
                  <a:srgbClr val="C00000"/>
                </a:solidFill>
                <a:latin typeface="Times New Roman" pitchFamily="18" charset="0"/>
                <a:cs typeface="Times New Roman" pitchFamily="18" charset="0"/>
              </a:rPr>
              <a:t>Doğum Yeri:</a:t>
            </a:r>
            <a:r>
              <a:rPr lang="tr-TR" sz="1400" dirty="0">
                <a:solidFill>
                  <a:srgbClr val="C00000"/>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Mekke-i </a:t>
            </a:r>
            <a:r>
              <a:rPr lang="tr-TR" sz="1400" dirty="0" err="1">
                <a:solidFill>
                  <a:srgbClr val="0070C0"/>
                </a:solidFill>
                <a:latin typeface="Times New Roman" pitchFamily="18" charset="0"/>
                <a:cs typeface="Times New Roman" pitchFamily="18" charset="0"/>
              </a:rPr>
              <a:t>Mükerreme</a:t>
            </a:r>
            <a:endParaRPr lang="tr-TR" sz="1400" dirty="0">
              <a:solidFill>
                <a:srgbClr val="0070C0"/>
              </a:solidFill>
              <a:latin typeface="Times New Roman" pitchFamily="18" charset="0"/>
              <a:cs typeface="Times New Roman" pitchFamily="18" charset="0"/>
            </a:endParaRPr>
          </a:p>
          <a:p>
            <a:pPr>
              <a:spcBef>
                <a:spcPct val="50000"/>
              </a:spcBef>
              <a:defRPr/>
            </a:pPr>
            <a:r>
              <a:rPr lang="tr-TR" sz="1400" b="1" dirty="0">
                <a:solidFill>
                  <a:srgbClr val="C00000"/>
                </a:solidFill>
                <a:latin typeface="Times New Roman" pitchFamily="18" charset="0"/>
                <a:cs typeface="Times New Roman" pitchFamily="18" charset="0"/>
              </a:rPr>
              <a:t>Baba Adı:</a:t>
            </a:r>
            <a:r>
              <a:rPr lang="tr-TR" sz="1400" dirty="0">
                <a:solidFill>
                  <a:schemeClr val="tx1"/>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Abdullah</a:t>
            </a:r>
            <a:r>
              <a:rPr lang="tr-TR" sz="1400" dirty="0">
                <a:solidFill>
                  <a:schemeClr val="tx1"/>
                </a:solidFill>
                <a:latin typeface="Times New Roman" pitchFamily="18" charset="0"/>
                <a:cs typeface="Times New Roman" pitchFamily="18" charset="0"/>
              </a:rPr>
              <a:t> (Doğmadan 6 Ay Önce Babasını Kaybetti)</a:t>
            </a:r>
          </a:p>
          <a:p>
            <a:pPr>
              <a:spcBef>
                <a:spcPct val="50000"/>
              </a:spcBef>
              <a:defRPr/>
            </a:pPr>
            <a:r>
              <a:rPr lang="tr-TR" sz="1400" b="1" dirty="0">
                <a:solidFill>
                  <a:srgbClr val="C00000"/>
                </a:solidFill>
                <a:latin typeface="Times New Roman" pitchFamily="18" charset="0"/>
                <a:cs typeface="Times New Roman" pitchFamily="18" charset="0"/>
              </a:rPr>
              <a:t>Ana Adı:</a:t>
            </a:r>
            <a:r>
              <a:rPr lang="tr-TR" sz="1400" dirty="0">
                <a:solidFill>
                  <a:schemeClr val="tx1"/>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Amine</a:t>
            </a:r>
            <a:r>
              <a:rPr lang="tr-TR" sz="1400" dirty="0">
                <a:solidFill>
                  <a:schemeClr val="tx1"/>
                </a:solidFill>
                <a:latin typeface="Times New Roman" pitchFamily="18" charset="0"/>
                <a:cs typeface="Times New Roman" pitchFamily="18" charset="0"/>
              </a:rPr>
              <a:t> (6 Yaşında Annesini Kaybetti)</a:t>
            </a:r>
          </a:p>
          <a:p>
            <a:pPr>
              <a:spcBef>
                <a:spcPct val="50000"/>
              </a:spcBef>
              <a:defRPr/>
            </a:pPr>
            <a:r>
              <a:rPr lang="tr-TR" sz="1400" b="1" dirty="0">
                <a:solidFill>
                  <a:srgbClr val="C00000"/>
                </a:solidFill>
                <a:latin typeface="Times New Roman" pitchFamily="18" charset="0"/>
                <a:cs typeface="Times New Roman" pitchFamily="18" charset="0"/>
              </a:rPr>
              <a:t>Süt Annesi: </a:t>
            </a:r>
            <a:r>
              <a:rPr lang="tr-TR" sz="1400" dirty="0">
                <a:solidFill>
                  <a:srgbClr val="0070C0"/>
                </a:solidFill>
                <a:latin typeface="Times New Roman" pitchFamily="18" charset="0"/>
                <a:cs typeface="Times New Roman" pitchFamily="18" charset="0"/>
              </a:rPr>
              <a:t>Halime</a:t>
            </a:r>
            <a:r>
              <a:rPr lang="tr-TR" sz="1400" dirty="0">
                <a:solidFill>
                  <a:schemeClr val="tx1"/>
                </a:solidFill>
                <a:latin typeface="Times New Roman" pitchFamily="18" charset="0"/>
                <a:cs typeface="Times New Roman" pitchFamily="18" charset="0"/>
              </a:rPr>
              <a:t> (2 Yaşına Kadar O’nu Süt Annesi Emzirdi)</a:t>
            </a:r>
          </a:p>
          <a:p>
            <a:pPr>
              <a:spcBef>
                <a:spcPct val="50000"/>
              </a:spcBef>
              <a:defRPr/>
            </a:pPr>
            <a:r>
              <a:rPr lang="tr-TR" sz="1400" b="1" dirty="0">
                <a:solidFill>
                  <a:srgbClr val="C00000"/>
                </a:solidFill>
                <a:latin typeface="Times New Roman" pitchFamily="18" charset="0"/>
                <a:cs typeface="Times New Roman" pitchFamily="18" charset="0"/>
              </a:rPr>
              <a:t>Dedesi: </a:t>
            </a:r>
            <a:r>
              <a:rPr lang="tr-TR" sz="1400" dirty="0" err="1">
                <a:solidFill>
                  <a:srgbClr val="0070C0"/>
                </a:solidFill>
                <a:latin typeface="Times New Roman" pitchFamily="18" charset="0"/>
                <a:cs typeface="Times New Roman" pitchFamily="18" charset="0"/>
              </a:rPr>
              <a:t>Abdulmuttalib</a:t>
            </a:r>
            <a:r>
              <a:rPr lang="tr-TR" sz="1400" dirty="0">
                <a:solidFill>
                  <a:schemeClr val="tx1"/>
                </a:solidFill>
                <a:latin typeface="Times New Roman" pitchFamily="18" charset="0"/>
                <a:cs typeface="Times New Roman" pitchFamily="18" charset="0"/>
              </a:rPr>
              <a:t>  (8 Yaşına Kadar Dedesi ‘İn  Yanında Kaldı)</a:t>
            </a:r>
          </a:p>
          <a:p>
            <a:pPr>
              <a:spcBef>
                <a:spcPct val="50000"/>
              </a:spcBef>
              <a:defRPr/>
            </a:pPr>
            <a:r>
              <a:rPr lang="tr-TR" sz="1400" b="1" dirty="0">
                <a:solidFill>
                  <a:srgbClr val="C00000"/>
                </a:solidFill>
                <a:latin typeface="Times New Roman" pitchFamily="18" charset="0"/>
                <a:cs typeface="Times New Roman" pitchFamily="18" charset="0"/>
              </a:rPr>
              <a:t>Amcası: </a:t>
            </a:r>
            <a:r>
              <a:rPr lang="tr-TR" sz="1400" dirty="0">
                <a:solidFill>
                  <a:srgbClr val="0070C0"/>
                </a:solidFill>
                <a:latin typeface="Times New Roman" pitchFamily="18" charset="0"/>
                <a:cs typeface="Times New Roman" pitchFamily="18" charset="0"/>
              </a:rPr>
              <a:t>Ebu Talip </a:t>
            </a:r>
            <a:r>
              <a:rPr lang="tr-TR" sz="1400" dirty="0">
                <a:solidFill>
                  <a:schemeClr val="tx1"/>
                </a:solidFill>
                <a:latin typeface="Times New Roman" pitchFamily="18" charset="0"/>
                <a:cs typeface="Times New Roman" pitchFamily="18" charset="0"/>
              </a:rPr>
              <a:t>(Dedesinin De Ölümünden Sonra    Amcası O’nu Himayesine Aldı)</a:t>
            </a:r>
          </a:p>
          <a:p>
            <a:pPr>
              <a:spcBef>
                <a:spcPct val="50000"/>
              </a:spcBef>
              <a:defRPr/>
            </a:pPr>
            <a:r>
              <a:rPr lang="tr-TR" sz="1400" b="1" dirty="0" err="1">
                <a:solidFill>
                  <a:srgbClr val="C00000"/>
                </a:solidFill>
                <a:latin typeface="Times New Roman" pitchFamily="18" charset="0"/>
                <a:cs typeface="Times New Roman" pitchFamily="18" charset="0"/>
              </a:rPr>
              <a:t>Ünvanı</a:t>
            </a:r>
            <a:r>
              <a:rPr lang="tr-TR" sz="1400" b="1" dirty="0">
                <a:solidFill>
                  <a:srgbClr val="C00000"/>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El-emin</a:t>
            </a:r>
            <a:r>
              <a:rPr lang="tr-TR" sz="1400" dirty="0">
                <a:solidFill>
                  <a:schemeClr val="tx1"/>
                </a:solidFill>
                <a:latin typeface="Times New Roman" pitchFamily="18" charset="0"/>
                <a:cs typeface="Times New Roman" pitchFamily="18" charset="0"/>
              </a:rPr>
              <a:t> (En Güvenilir İnsan)</a:t>
            </a:r>
          </a:p>
          <a:p>
            <a:pPr>
              <a:spcBef>
                <a:spcPct val="50000"/>
              </a:spcBef>
              <a:defRPr/>
            </a:pPr>
            <a:r>
              <a:rPr lang="tr-TR" sz="1400" b="1" dirty="0">
                <a:solidFill>
                  <a:srgbClr val="C00000"/>
                </a:solidFill>
                <a:latin typeface="Times New Roman" pitchFamily="18" charset="0"/>
                <a:cs typeface="Times New Roman" pitchFamily="18" charset="0"/>
              </a:rPr>
              <a:t>Evliliği:</a:t>
            </a:r>
            <a:r>
              <a:rPr lang="tr-TR" sz="1400" dirty="0">
                <a:solidFill>
                  <a:schemeClr val="tx1"/>
                </a:solidFill>
                <a:latin typeface="Times New Roman" pitchFamily="18" charset="0"/>
                <a:cs typeface="Times New Roman" pitchFamily="18" charset="0"/>
              </a:rPr>
              <a:t> 25 Yaşında İken Hz. </a:t>
            </a:r>
            <a:r>
              <a:rPr lang="tr-TR" sz="1400" dirty="0">
                <a:solidFill>
                  <a:srgbClr val="0070C0"/>
                </a:solidFill>
                <a:latin typeface="Times New Roman" pitchFamily="18" charset="0"/>
                <a:cs typeface="Times New Roman" pitchFamily="18" charset="0"/>
              </a:rPr>
              <a:t>Hatice</a:t>
            </a:r>
            <a:r>
              <a:rPr lang="tr-TR" sz="1400" dirty="0">
                <a:solidFill>
                  <a:schemeClr val="tx1"/>
                </a:solidFill>
                <a:latin typeface="Times New Roman" pitchFamily="18" charset="0"/>
                <a:cs typeface="Times New Roman" pitchFamily="18" charset="0"/>
              </a:rPr>
              <a:t> İle Evlendi. </a:t>
            </a:r>
          </a:p>
          <a:p>
            <a:pPr>
              <a:spcBef>
                <a:spcPct val="50000"/>
              </a:spcBef>
              <a:defRPr/>
            </a:pPr>
            <a:r>
              <a:rPr lang="tr-TR" sz="1400" b="1" dirty="0">
                <a:solidFill>
                  <a:srgbClr val="C00000"/>
                </a:solidFill>
                <a:latin typeface="Times New Roman" pitchFamily="18" charset="0"/>
                <a:cs typeface="Times New Roman" pitchFamily="18" charset="0"/>
              </a:rPr>
              <a:t>Çocukları: </a:t>
            </a:r>
            <a:r>
              <a:rPr lang="tr-TR" sz="1400" dirty="0">
                <a:solidFill>
                  <a:schemeClr val="tx1"/>
                </a:solidFill>
                <a:latin typeface="Times New Roman" pitchFamily="18" charset="0"/>
                <a:cs typeface="Times New Roman" pitchFamily="18" charset="0"/>
              </a:rPr>
              <a:t>Zeynep, </a:t>
            </a:r>
            <a:r>
              <a:rPr lang="tr-TR" sz="1400" dirty="0" err="1">
                <a:solidFill>
                  <a:schemeClr val="tx1"/>
                </a:solidFill>
                <a:latin typeface="Times New Roman" pitchFamily="18" charset="0"/>
                <a:cs typeface="Times New Roman" pitchFamily="18" charset="0"/>
              </a:rPr>
              <a:t>Rukiyye</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Ümmü</a:t>
            </a:r>
            <a:r>
              <a:rPr lang="tr-TR" sz="1400" dirty="0">
                <a:solidFill>
                  <a:schemeClr val="tx1"/>
                </a:solidFill>
                <a:latin typeface="Times New Roman" pitchFamily="18" charset="0"/>
                <a:cs typeface="Times New Roman" pitchFamily="18" charset="0"/>
              </a:rPr>
              <a:t> Gülsüm , </a:t>
            </a:r>
            <a:r>
              <a:rPr lang="tr-TR" sz="1400" dirty="0" err="1">
                <a:solidFill>
                  <a:schemeClr val="tx1"/>
                </a:solidFill>
                <a:latin typeface="Times New Roman" pitchFamily="18" charset="0"/>
                <a:cs typeface="Times New Roman" pitchFamily="18" charset="0"/>
              </a:rPr>
              <a:t>Fatıma</a:t>
            </a:r>
            <a:r>
              <a:rPr lang="tr-TR" sz="1400" dirty="0">
                <a:solidFill>
                  <a:schemeClr val="tx1"/>
                </a:solidFill>
                <a:latin typeface="Times New Roman" pitchFamily="18" charset="0"/>
                <a:cs typeface="Times New Roman" pitchFamily="18" charset="0"/>
              </a:rPr>
              <a:t>, Kasım, Abdullah (Hz. Hatice ); İbrahim (Hz. </a:t>
            </a:r>
            <a:r>
              <a:rPr lang="tr-TR" sz="1400" dirty="0" err="1">
                <a:solidFill>
                  <a:schemeClr val="tx1"/>
                </a:solidFill>
                <a:latin typeface="Times New Roman" pitchFamily="18" charset="0"/>
                <a:cs typeface="Times New Roman" pitchFamily="18" charset="0"/>
              </a:rPr>
              <a:t>Mariye</a:t>
            </a:r>
            <a:r>
              <a:rPr lang="tr-TR" sz="1400" dirty="0">
                <a:solidFill>
                  <a:schemeClr val="tx1"/>
                </a:solidFill>
                <a:latin typeface="Times New Roman" pitchFamily="18" charset="0"/>
                <a:cs typeface="Times New Roman" pitchFamily="18" charset="0"/>
              </a:rPr>
              <a:t>)</a:t>
            </a:r>
          </a:p>
          <a:p>
            <a:pPr algn="just">
              <a:spcBef>
                <a:spcPct val="50000"/>
              </a:spcBef>
              <a:defRPr/>
            </a:pPr>
            <a:r>
              <a:rPr lang="tr-TR" sz="1400" b="1" dirty="0">
                <a:solidFill>
                  <a:srgbClr val="C00000"/>
                </a:solidFill>
                <a:latin typeface="Times New Roman" pitchFamily="18" charset="0"/>
                <a:cs typeface="Times New Roman" pitchFamily="18" charset="0"/>
              </a:rPr>
              <a:t>Yaptığı Faaliyetler: </a:t>
            </a:r>
            <a:r>
              <a:rPr lang="tr-TR" sz="1400" dirty="0">
                <a:solidFill>
                  <a:schemeClr val="tx1"/>
                </a:solidFill>
                <a:latin typeface="Times New Roman" pitchFamily="18" charset="0"/>
                <a:cs typeface="Times New Roman" pitchFamily="18" charset="0"/>
              </a:rPr>
              <a:t>Çocukluğunda amcasının koyunlarını güttü.  Gençliğinde amcasıyla ticaret kervanlarında çalıştı. Mekke’nin soylu ve zengin hanımlarından  </a:t>
            </a:r>
            <a:r>
              <a:rPr lang="tr-TR" sz="1400" dirty="0" err="1">
                <a:solidFill>
                  <a:schemeClr val="tx1"/>
                </a:solidFill>
                <a:latin typeface="Times New Roman" pitchFamily="18" charset="0"/>
                <a:cs typeface="Times New Roman" pitchFamily="18" charset="0"/>
              </a:rPr>
              <a:t>hz.</a:t>
            </a:r>
            <a:r>
              <a:rPr lang="tr-TR" sz="1400" dirty="0">
                <a:solidFill>
                  <a:schemeClr val="tx1"/>
                </a:solidFill>
                <a:latin typeface="Times New Roman" pitchFamily="18" charset="0"/>
                <a:cs typeface="Times New Roman" pitchFamily="18" charset="0"/>
              </a:rPr>
              <a:t> Hatice’nin kervanlarında ticaret yaptı.</a:t>
            </a:r>
          </a:p>
          <a:p>
            <a:pPr algn="just">
              <a:spcBef>
                <a:spcPct val="50000"/>
              </a:spcBef>
              <a:defRPr/>
            </a:pPr>
            <a:r>
              <a:rPr lang="tr-TR" sz="1400" b="1" dirty="0">
                <a:solidFill>
                  <a:srgbClr val="C00000"/>
                </a:solidFill>
                <a:latin typeface="Times New Roman" pitchFamily="18" charset="0"/>
                <a:cs typeface="Times New Roman" pitchFamily="18" charset="0"/>
              </a:rPr>
              <a:t>Peygamberliği</a:t>
            </a:r>
            <a:r>
              <a:rPr lang="tr-TR" sz="1400" b="1" dirty="0">
                <a:solidFill>
                  <a:schemeClr val="tx1"/>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610 Yılında </a:t>
            </a:r>
            <a:r>
              <a:rPr lang="tr-TR" sz="1400" dirty="0">
                <a:solidFill>
                  <a:schemeClr val="tx1"/>
                </a:solidFill>
                <a:latin typeface="Times New Roman" pitchFamily="18" charset="0"/>
                <a:cs typeface="Times New Roman" pitchFamily="18" charset="0"/>
              </a:rPr>
              <a:t>40 Yaşında Ramazan Ayının Kadir Gecesinde Tüm İnsanlara Peygamber Olarak Gönderildi.</a:t>
            </a:r>
          </a:p>
          <a:p>
            <a:pPr algn="just">
              <a:spcBef>
                <a:spcPct val="50000"/>
              </a:spcBef>
              <a:defRPr/>
            </a:pPr>
            <a:r>
              <a:rPr lang="tr-TR" sz="1400" dirty="0">
                <a:solidFill>
                  <a:srgbClr val="C00000"/>
                </a:solidFill>
                <a:latin typeface="Times New Roman" pitchFamily="18" charset="0"/>
                <a:cs typeface="Times New Roman" pitchFamily="18" charset="0"/>
              </a:rPr>
              <a:t>Mekke Dönemi </a:t>
            </a:r>
            <a:r>
              <a:rPr lang="tr-TR" sz="1400" dirty="0">
                <a:solidFill>
                  <a:schemeClr val="tx1"/>
                </a:solidFill>
                <a:latin typeface="Times New Roman" pitchFamily="18" charset="0"/>
                <a:cs typeface="Times New Roman" pitchFamily="18" charset="0"/>
              </a:rPr>
              <a:t>: 13 yıl; </a:t>
            </a:r>
            <a:r>
              <a:rPr lang="tr-TR" sz="1400" dirty="0">
                <a:solidFill>
                  <a:srgbClr val="C00000"/>
                </a:solidFill>
                <a:latin typeface="Times New Roman" pitchFamily="18" charset="0"/>
                <a:cs typeface="Times New Roman" pitchFamily="18" charset="0"/>
              </a:rPr>
              <a:t>Medine Dönemi</a:t>
            </a:r>
            <a:r>
              <a:rPr lang="tr-TR" sz="1400" dirty="0">
                <a:solidFill>
                  <a:schemeClr val="tx1"/>
                </a:solidFill>
                <a:latin typeface="Times New Roman" pitchFamily="18" charset="0"/>
                <a:cs typeface="Times New Roman" pitchFamily="18" charset="0"/>
              </a:rPr>
              <a:t>: 10 yıl; </a:t>
            </a:r>
            <a:r>
              <a:rPr lang="tr-TR" sz="1400" dirty="0">
                <a:solidFill>
                  <a:srgbClr val="C00000"/>
                </a:solidFill>
                <a:latin typeface="Times New Roman" pitchFamily="18" charset="0"/>
                <a:cs typeface="Times New Roman" pitchFamily="18" charset="0"/>
              </a:rPr>
              <a:t>Peygamberlik Süresi   </a:t>
            </a:r>
            <a:r>
              <a:rPr lang="tr-TR" sz="1400" dirty="0">
                <a:solidFill>
                  <a:schemeClr val="tx1"/>
                </a:solidFill>
                <a:latin typeface="Times New Roman" pitchFamily="18" charset="0"/>
                <a:cs typeface="Times New Roman" pitchFamily="18" charset="0"/>
              </a:rPr>
              <a:t> : 23 yıl</a:t>
            </a:r>
          </a:p>
          <a:p>
            <a:pPr algn="just">
              <a:spcBef>
                <a:spcPct val="50000"/>
              </a:spcBef>
              <a:defRPr/>
            </a:pPr>
            <a:r>
              <a:rPr lang="tr-TR" sz="1400" b="1" dirty="0">
                <a:solidFill>
                  <a:srgbClr val="C00000"/>
                </a:solidFill>
                <a:latin typeface="Times New Roman" pitchFamily="18" charset="0"/>
                <a:cs typeface="Times New Roman" pitchFamily="18" charset="0"/>
              </a:rPr>
              <a:t>Miracı</a:t>
            </a:r>
            <a:r>
              <a:rPr lang="tr-TR" sz="1400" dirty="0">
                <a:solidFill>
                  <a:srgbClr val="C00000"/>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Hicretten 1.5 Yıl Önce Bir Gece Önce </a:t>
            </a:r>
            <a:r>
              <a:rPr lang="tr-TR" sz="1400" dirty="0" err="1">
                <a:solidFill>
                  <a:schemeClr val="tx1"/>
                </a:solidFill>
                <a:latin typeface="Times New Roman" pitchFamily="18" charset="0"/>
                <a:cs typeface="Times New Roman" pitchFamily="18" charset="0"/>
              </a:rPr>
              <a:t>Mescid</a:t>
            </a:r>
            <a:r>
              <a:rPr lang="tr-TR" sz="1400" dirty="0">
                <a:solidFill>
                  <a:schemeClr val="tx1"/>
                </a:solidFill>
                <a:latin typeface="Times New Roman" pitchFamily="18" charset="0"/>
                <a:cs typeface="Times New Roman" pitchFamily="18" charset="0"/>
              </a:rPr>
              <a:t>-i </a:t>
            </a:r>
            <a:r>
              <a:rPr lang="tr-TR" sz="1400" dirty="0" err="1">
                <a:solidFill>
                  <a:schemeClr val="tx1"/>
                </a:solidFill>
                <a:latin typeface="Times New Roman" pitchFamily="18" charset="0"/>
                <a:cs typeface="Times New Roman" pitchFamily="18" charset="0"/>
              </a:rPr>
              <a:t>Aksa’ya</a:t>
            </a:r>
            <a:r>
              <a:rPr lang="tr-TR" sz="1400" dirty="0">
                <a:solidFill>
                  <a:schemeClr val="tx1"/>
                </a:solidFill>
                <a:latin typeface="Times New Roman" pitchFamily="18" charset="0"/>
                <a:cs typeface="Times New Roman" pitchFamily="18" charset="0"/>
              </a:rPr>
              <a:t> Götürüldü Ve Oradan </a:t>
            </a:r>
            <a:r>
              <a:rPr lang="tr-TR" sz="1400" dirty="0" err="1">
                <a:solidFill>
                  <a:schemeClr val="tx1"/>
                </a:solidFill>
                <a:latin typeface="Times New Roman" pitchFamily="18" charset="0"/>
                <a:cs typeface="Times New Roman" pitchFamily="18" charset="0"/>
              </a:rPr>
              <a:t>Semaya</a:t>
            </a:r>
            <a:r>
              <a:rPr lang="tr-TR" sz="1400" dirty="0">
                <a:solidFill>
                  <a:schemeClr val="tx1"/>
                </a:solidFill>
                <a:latin typeface="Times New Roman" pitchFamily="18" charset="0"/>
                <a:cs typeface="Times New Roman" pitchFamily="18" charset="0"/>
              </a:rPr>
              <a:t> Allahın Huzuruna Çıkarıldı.</a:t>
            </a:r>
          </a:p>
          <a:p>
            <a:pPr algn="just">
              <a:spcBef>
                <a:spcPct val="50000"/>
              </a:spcBef>
              <a:defRPr/>
            </a:pPr>
            <a:r>
              <a:rPr lang="tr-TR" sz="1400" b="1" dirty="0">
                <a:solidFill>
                  <a:srgbClr val="C00000"/>
                </a:solidFill>
                <a:latin typeface="Times New Roman" pitchFamily="18" charset="0"/>
                <a:cs typeface="Times New Roman" pitchFamily="18" charset="0"/>
              </a:rPr>
              <a:t>Hicreti:</a:t>
            </a:r>
            <a:r>
              <a:rPr lang="tr-TR" sz="1400" dirty="0">
                <a:solidFill>
                  <a:schemeClr val="tx1"/>
                </a:solidFill>
                <a:latin typeface="Times New Roman" pitchFamily="18" charset="0"/>
                <a:cs typeface="Times New Roman" pitchFamily="18" charset="0"/>
              </a:rPr>
              <a:t> </a:t>
            </a:r>
            <a:r>
              <a:rPr lang="tr-TR" sz="1400" dirty="0">
                <a:solidFill>
                  <a:srgbClr val="0070C0"/>
                </a:solidFill>
                <a:latin typeface="Times New Roman" pitchFamily="18" charset="0"/>
                <a:cs typeface="Times New Roman" pitchFamily="18" charset="0"/>
              </a:rPr>
              <a:t>622 Yılında </a:t>
            </a:r>
            <a:r>
              <a:rPr lang="tr-TR" sz="1400" dirty="0">
                <a:solidFill>
                  <a:schemeClr val="tx1"/>
                </a:solidFill>
                <a:latin typeface="Times New Roman" pitchFamily="18" charset="0"/>
                <a:cs typeface="Times New Roman" pitchFamily="18" charset="0"/>
              </a:rPr>
              <a:t>53 Yaşında İken Mekke’den Medine’ Ye Hicret Etti.</a:t>
            </a:r>
          </a:p>
          <a:p>
            <a:pPr algn="just">
              <a:spcBef>
                <a:spcPct val="50000"/>
              </a:spcBef>
              <a:defRPr/>
            </a:pPr>
            <a:r>
              <a:rPr lang="tr-TR" sz="1400" b="1" dirty="0">
                <a:solidFill>
                  <a:srgbClr val="C00000"/>
                </a:solidFill>
                <a:latin typeface="Times New Roman" pitchFamily="18" charset="0"/>
                <a:cs typeface="Times New Roman" pitchFamily="18" charset="0"/>
              </a:rPr>
              <a:t>Vefatı: </a:t>
            </a:r>
            <a:r>
              <a:rPr lang="tr-TR" sz="1400" dirty="0">
                <a:solidFill>
                  <a:schemeClr val="tx1"/>
                </a:solidFill>
                <a:latin typeface="Times New Roman" pitchFamily="18" charset="0"/>
                <a:cs typeface="Times New Roman" pitchFamily="18" charset="0"/>
              </a:rPr>
              <a:t>08.06.632 Yılında 63 Yaşında   </a:t>
            </a:r>
            <a:r>
              <a:rPr lang="tr-TR" sz="1400" dirty="0">
                <a:solidFill>
                  <a:srgbClr val="0070C0"/>
                </a:solidFill>
                <a:latin typeface="Times New Roman" pitchFamily="18" charset="0"/>
                <a:cs typeface="Times New Roman" pitchFamily="18" charset="0"/>
              </a:rPr>
              <a:t>Medine-i Münevvere</a:t>
            </a:r>
            <a:r>
              <a:rPr lang="tr-TR" sz="1400" dirty="0">
                <a:solidFill>
                  <a:schemeClr val="tx1"/>
                </a:solidFill>
                <a:latin typeface="Times New Roman" pitchFamily="18" charset="0"/>
                <a:cs typeface="Times New Roman" pitchFamily="18" charset="0"/>
              </a:rPr>
              <a:t>‘ De Vefat Etti. Kabri Medine’de </a:t>
            </a:r>
            <a:r>
              <a:rPr lang="tr-TR" sz="1400" dirty="0" err="1">
                <a:solidFill>
                  <a:schemeClr val="tx1"/>
                </a:solidFill>
                <a:latin typeface="Times New Roman" pitchFamily="18" charset="0"/>
                <a:cs typeface="Times New Roman" pitchFamily="18" charset="0"/>
              </a:rPr>
              <a:t>Mescid</a:t>
            </a:r>
            <a:r>
              <a:rPr lang="tr-TR" sz="1400" dirty="0">
                <a:solidFill>
                  <a:schemeClr val="tx1"/>
                </a:solidFill>
                <a:latin typeface="Times New Roman" pitchFamily="18" charset="0"/>
                <a:cs typeface="Times New Roman" pitchFamily="18" charset="0"/>
              </a:rPr>
              <a:t>-i Nebevi’nin içindedir.</a:t>
            </a:r>
          </a:p>
          <a:p>
            <a:pPr algn="just">
              <a:spcBef>
                <a:spcPct val="50000"/>
              </a:spcBef>
              <a:defRPr/>
            </a:pPr>
            <a:r>
              <a:rPr lang="tr-TR" sz="1400" b="1" dirty="0">
                <a:solidFill>
                  <a:srgbClr val="C00000"/>
                </a:solidFill>
                <a:latin typeface="Times New Roman" pitchFamily="18" charset="0"/>
                <a:cs typeface="Times New Roman" pitchFamily="18" charset="0"/>
              </a:rPr>
              <a:t>Katıldığı Savaşlar: </a:t>
            </a:r>
            <a:r>
              <a:rPr lang="tr-TR" sz="1400" dirty="0">
                <a:solidFill>
                  <a:schemeClr val="tx1"/>
                </a:solidFill>
                <a:latin typeface="Times New Roman" pitchFamily="18" charset="0"/>
                <a:cs typeface="Times New Roman" pitchFamily="18" charset="0"/>
              </a:rPr>
              <a:t>Bedir Savaşı Mart 624 ; </a:t>
            </a:r>
            <a:r>
              <a:rPr lang="tr-TR" sz="1400" dirty="0" err="1">
                <a:solidFill>
                  <a:schemeClr val="tx1"/>
                </a:solidFill>
                <a:latin typeface="Times New Roman" pitchFamily="18" charset="0"/>
                <a:cs typeface="Times New Roman" pitchFamily="18" charset="0"/>
              </a:rPr>
              <a:t>Uhut</a:t>
            </a:r>
            <a:r>
              <a:rPr lang="tr-TR" sz="1400" dirty="0">
                <a:solidFill>
                  <a:schemeClr val="tx1"/>
                </a:solidFill>
                <a:latin typeface="Times New Roman" pitchFamily="18" charset="0"/>
                <a:cs typeface="Times New Roman" pitchFamily="18" charset="0"/>
              </a:rPr>
              <a:t> Savaşı:mart 625; Hendek Savaşı:mart 627; </a:t>
            </a:r>
            <a:r>
              <a:rPr lang="tr-TR" sz="1400" dirty="0" err="1">
                <a:solidFill>
                  <a:schemeClr val="tx1"/>
                </a:solidFill>
                <a:latin typeface="Times New Roman" pitchFamily="18" charset="0"/>
                <a:cs typeface="Times New Roman" pitchFamily="18" charset="0"/>
              </a:rPr>
              <a:t>Hayber’in</a:t>
            </a:r>
            <a:r>
              <a:rPr lang="tr-TR" sz="1400" dirty="0">
                <a:solidFill>
                  <a:schemeClr val="tx1"/>
                </a:solidFill>
                <a:latin typeface="Times New Roman" pitchFamily="18" charset="0"/>
                <a:cs typeface="Times New Roman" pitchFamily="18" charset="0"/>
              </a:rPr>
              <a:t> Fethi: 628; Mekke Fethi :630; </a:t>
            </a:r>
            <a:r>
              <a:rPr lang="tr-TR" sz="1400" dirty="0" err="1">
                <a:solidFill>
                  <a:schemeClr val="tx1"/>
                </a:solidFill>
                <a:latin typeface="Times New Roman" pitchFamily="18" charset="0"/>
                <a:cs typeface="Times New Roman" pitchFamily="18" charset="0"/>
              </a:rPr>
              <a:t>Huneyn</a:t>
            </a:r>
            <a:r>
              <a:rPr lang="tr-TR" sz="1400" dirty="0">
                <a:solidFill>
                  <a:schemeClr val="tx1"/>
                </a:solidFill>
                <a:latin typeface="Times New Roman" pitchFamily="18" charset="0"/>
                <a:cs typeface="Times New Roman" pitchFamily="18" charset="0"/>
              </a:rPr>
              <a:t> Savaşı:630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C:\Documents and Settings\User\Belgelerim\mim_koprusu.jpg"/>
          <p:cNvPicPr>
            <a:picLocks noChangeAspect="1" noChangeArrowheads="1"/>
          </p:cNvPicPr>
          <p:nvPr/>
        </p:nvPicPr>
        <p:blipFill>
          <a:blip r:embed="rId2">
            <a:extLst>
              <a:ext uri="{28A0092B-C50C-407E-A947-70E740481C1C}">
                <a14:useLocalDpi xmlns:a14="http://schemas.microsoft.com/office/drawing/2010/main" val="0"/>
              </a:ext>
            </a:extLst>
          </a:blip>
          <a:srcRect r="13281" b="28384"/>
          <a:stretch>
            <a:fillRect/>
          </a:stretch>
        </p:blipFill>
        <p:spPr bwMode="auto">
          <a:xfrm>
            <a:off x="6588125" y="5360988"/>
            <a:ext cx="25558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214313" y="115888"/>
            <a:ext cx="8750300" cy="65532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anchor="ctr"/>
          <a:lstStyle/>
          <a:p>
            <a:pPr algn="just">
              <a:defRPr/>
            </a:pPr>
            <a:r>
              <a:rPr lang="tr-TR" dirty="0">
                <a:solidFill>
                  <a:srgbClr val="C00000"/>
                </a:solidFill>
              </a:rPr>
              <a:t>Sevgili peygamberimizin hayatının; inanan insan için özel bir anlamı vardır, çünkü inanan kişi, dini hükümlerin yaşantı haline dönüştüğünü, ahlaki değerlerin de somutlaştığını Hz. Peygamberin hayatında görür.</a:t>
            </a:r>
          </a:p>
          <a:p>
            <a:pPr algn="just">
              <a:defRPr/>
            </a:pPr>
            <a:endParaRPr lang="tr-TR" dirty="0">
              <a:solidFill>
                <a:srgbClr val="C00000"/>
              </a:solidFill>
            </a:endParaRPr>
          </a:p>
          <a:p>
            <a:pPr algn="just">
              <a:defRPr/>
            </a:pPr>
            <a:r>
              <a:rPr lang="tr-TR" b="1" u="sng" dirty="0">
                <a:solidFill>
                  <a:schemeClr val="tx1"/>
                </a:solidFill>
              </a:rPr>
              <a:t>O'nu örnek almak demek;</a:t>
            </a:r>
            <a:endParaRPr lang="tr-TR" dirty="0">
              <a:solidFill>
                <a:schemeClr val="tx1"/>
              </a:solidFill>
            </a:endParaRPr>
          </a:p>
          <a:p>
            <a:pPr marL="342900" indent="-342900" algn="just">
              <a:buFont typeface="Wingdings" pitchFamily="2" charset="2"/>
              <a:buChar char="q"/>
              <a:defRPr/>
            </a:pPr>
            <a:r>
              <a:rPr lang="tr-TR" b="1" u="sng" dirty="0">
                <a:solidFill>
                  <a:srgbClr val="C00000"/>
                </a:solidFill>
              </a:rPr>
              <a:t>Güvenilir olmak demek,</a:t>
            </a:r>
            <a:r>
              <a:rPr lang="tr-TR" b="1" dirty="0">
                <a:solidFill>
                  <a:srgbClr val="C00000"/>
                </a:solidFill>
              </a:rPr>
              <a:t> </a:t>
            </a:r>
            <a:r>
              <a:rPr lang="tr-TR" dirty="0">
                <a:solidFill>
                  <a:schemeClr val="tx1"/>
                </a:solidFill>
              </a:rPr>
              <a:t>(Emanetlerini O'na veriyorlar, "Emin" diyorlardı.)</a:t>
            </a:r>
          </a:p>
          <a:p>
            <a:pPr marL="342900" indent="-342900" algn="just">
              <a:buFont typeface="Wingdings" pitchFamily="2" charset="2"/>
              <a:buChar char="q"/>
              <a:defRPr/>
            </a:pPr>
            <a:r>
              <a:rPr lang="tr-TR" b="1" u="sng" dirty="0">
                <a:solidFill>
                  <a:srgbClr val="C00000"/>
                </a:solidFill>
              </a:rPr>
              <a:t>Affedici </a:t>
            </a:r>
            <a:r>
              <a:rPr lang="tr-TR" b="1" dirty="0">
                <a:solidFill>
                  <a:srgbClr val="C00000"/>
                </a:solidFill>
              </a:rPr>
              <a:t>olmak demek</a:t>
            </a:r>
            <a:r>
              <a:rPr lang="tr-TR" dirty="0">
                <a:solidFill>
                  <a:srgbClr val="C00000"/>
                </a:solidFill>
              </a:rPr>
              <a:t>, </a:t>
            </a:r>
            <a:r>
              <a:rPr lang="tr-TR" dirty="0">
                <a:solidFill>
                  <a:schemeClr val="tx1"/>
                </a:solidFill>
              </a:rPr>
              <a:t>(Mekkelileri toptan affetmişti.)</a:t>
            </a:r>
          </a:p>
          <a:p>
            <a:pPr marL="342900" indent="-342900" algn="just">
              <a:buFont typeface="Wingdings" pitchFamily="2" charset="2"/>
              <a:buChar char="q"/>
              <a:defRPr/>
            </a:pPr>
            <a:r>
              <a:rPr lang="tr-TR" b="1" u="sng" dirty="0">
                <a:solidFill>
                  <a:srgbClr val="C00000"/>
                </a:solidFill>
              </a:rPr>
              <a:t>Merhametli</a:t>
            </a:r>
            <a:r>
              <a:rPr lang="tr-TR" b="1" dirty="0">
                <a:solidFill>
                  <a:srgbClr val="C00000"/>
                </a:solidFill>
              </a:rPr>
              <a:t> olmak demek</a:t>
            </a:r>
            <a:r>
              <a:rPr lang="tr-TR" dirty="0">
                <a:solidFill>
                  <a:srgbClr val="C00000"/>
                </a:solidFill>
              </a:rPr>
              <a:t>, </a:t>
            </a:r>
            <a:r>
              <a:rPr lang="tr-TR" dirty="0">
                <a:solidFill>
                  <a:schemeClr val="tx1"/>
                </a:solidFill>
              </a:rPr>
              <a:t>(Ağır tahriklere rağmen  beddua etmemiştir. </a:t>
            </a:r>
            <a:r>
              <a:rPr lang="tr-TR" dirty="0" err="1">
                <a:solidFill>
                  <a:schemeClr val="tx1"/>
                </a:solidFill>
              </a:rPr>
              <a:t>Taif</a:t>
            </a:r>
            <a:r>
              <a:rPr lang="tr-TR" dirty="0">
                <a:solidFill>
                  <a:schemeClr val="tx1"/>
                </a:solidFill>
              </a:rPr>
              <a:t>..)</a:t>
            </a:r>
          </a:p>
          <a:p>
            <a:pPr marL="342900" indent="-342900" algn="just">
              <a:buFont typeface="Wingdings" pitchFamily="2" charset="2"/>
              <a:buChar char="q"/>
              <a:defRPr/>
            </a:pPr>
            <a:r>
              <a:rPr lang="tr-TR" b="1" u="sng" dirty="0">
                <a:solidFill>
                  <a:srgbClr val="C00000"/>
                </a:solidFill>
              </a:rPr>
              <a:t>Hoşgörülü</a:t>
            </a:r>
            <a:r>
              <a:rPr lang="tr-TR" b="1" dirty="0">
                <a:solidFill>
                  <a:srgbClr val="C00000"/>
                </a:solidFill>
              </a:rPr>
              <a:t> olmak demek</a:t>
            </a:r>
            <a:r>
              <a:rPr lang="tr-TR" dirty="0">
                <a:solidFill>
                  <a:srgbClr val="C00000"/>
                </a:solidFill>
              </a:rPr>
              <a:t>, </a:t>
            </a:r>
            <a:r>
              <a:rPr lang="tr-TR" dirty="0">
                <a:solidFill>
                  <a:schemeClr val="tx1"/>
                </a:solidFill>
              </a:rPr>
              <a:t>(Mescide </a:t>
            </a:r>
            <a:r>
              <a:rPr lang="tr-TR" dirty="0" err="1">
                <a:solidFill>
                  <a:schemeClr val="tx1"/>
                </a:solidFill>
              </a:rPr>
              <a:t>bevl</a:t>
            </a:r>
            <a:r>
              <a:rPr lang="tr-TR" dirty="0">
                <a:solidFill>
                  <a:schemeClr val="tx1"/>
                </a:solidFill>
              </a:rPr>
              <a:t>, zinaya müsaade isteyen genç…)</a:t>
            </a:r>
          </a:p>
          <a:p>
            <a:pPr marL="342900" indent="-342900" algn="just">
              <a:buFont typeface="Wingdings" pitchFamily="2" charset="2"/>
              <a:buChar char="q"/>
              <a:defRPr/>
            </a:pPr>
            <a:r>
              <a:rPr lang="tr-TR" b="1" u="sng" dirty="0">
                <a:solidFill>
                  <a:srgbClr val="C00000"/>
                </a:solidFill>
              </a:rPr>
              <a:t>Sözünde durmak</a:t>
            </a:r>
            <a:r>
              <a:rPr lang="tr-TR" b="1" dirty="0">
                <a:solidFill>
                  <a:srgbClr val="C00000"/>
                </a:solidFill>
              </a:rPr>
              <a:t> demek</a:t>
            </a:r>
            <a:r>
              <a:rPr lang="tr-TR" dirty="0">
                <a:solidFill>
                  <a:srgbClr val="C00000"/>
                </a:solidFill>
              </a:rPr>
              <a:t>, </a:t>
            </a:r>
            <a:r>
              <a:rPr lang="tr-TR" dirty="0">
                <a:solidFill>
                  <a:schemeClr val="tx1"/>
                </a:solidFill>
              </a:rPr>
              <a:t>(</a:t>
            </a:r>
            <a:r>
              <a:rPr lang="tr-TR" dirty="0" err="1">
                <a:solidFill>
                  <a:schemeClr val="tx1"/>
                </a:solidFill>
              </a:rPr>
              <a:t>Hudeybiye</a:t>
            </a:r>
            <a:r>
              <a:rPr lang="tr-TR" dirty="0">
                <a:solidFill>
                  <a:schemeClr val="tx1"/>
                </a:solidFill>
              </a:rPr>
              <a:t> günü Ebu </a:t>
            </a:r>
            <a:r>
              <a:rPr lang="tr-TR" dirty="0" err="1">
                <a:solidFill>
                  <a:schemeClr val="tx1"/>
                </a:solidFill>
              </a:rPr>
              <a:t>Cendel'i</a:t>
            </a:r>
            <a:r>
              <a:rPr lang="tr-TR" dirty="0">
                <a:solidFill>
                  <a:schemeClr val="tx1"/>
                </a:solidFill>
              </a:rPr>
              <a:t> geri vermesi.)</a:t>
            </a:r>
          </a:p>
          <a:p>
            <a:pPr marL="342900" indent="-342900" algn="just">
              <a:buFont typeface="Wingdings" pitchFamily="2" charset="2"/>
              <a:buChar char="q"/>
              <a:defRPr/>
            </a:pPr>
            <a:r>
              <a:rPr lang="tr-TR" b="1" u="sng" dirty="0">
                <a:solidFill>
                  <a:srgbClr val="C00000"/>
                </a:solidFill>
              </a:rPr>
              <a:t>Cömert olmak</a:t>
            </a:r>
            <a:r>
              <a:rPr lang="tr-TR" b="1" dirty="0">
                <a:solidFill>
                  <a:srgbClr val="C00000"/>
                </a:solidFill>
              </a:rPr>
              <a:t> demek, </a:t>
            </a:r>
            <a:r>
              <a:rPr lang="tr-TR" sz="1600" dirty="0">
                <a:solidFill>
                  <a:schemeClr val="tx1"/>
                </a:solidFill>
              </a:rPr>
              <a:t>(Ölüm hastalığında yanında bulunan üç dinarı dağıtmak..)</a:t>
            </a:r>
            <a:endParaRPr lang="tr-TR" dirty="0">
              <a:solidFill>
                <a:schemeClr val="tx1"/>
              </a:solidFill>
            </a:endParaRPr>
          </a:p>
          <a:p>
            <a:pPr marL="342900" indent="-342900" algn="just">
              <a:buFont typeface="Wingdings" pitchFamily="2" charset="2"/>
              <a:buChar char="q"/>
              <a:defRPr/>
            </a:pPr>
            <a:r>
              <a:rPr lang="tr-TR" b="1" u="sng" dirty="0">
                <a:solidFill>
                  <a:srgbClr val="C00000"/>
                </a:solidFill>
              </a:rPr>
              <a:t>Alçakgönüllü</a:t>
            </a:r>
            <a:r>
              <a:rPr lang="tr-TR" b="1" dirty="0">
                <a:solidFill>
                  <a:srgbClr val="C00000"/>
                </a:solidFill>
              </a:rPr>
              <a:t> olmak demek, </a:t>
            </a:r>
            <a:r>
              <a:rPr lang="tr-TR" dirty="0">
                <a:solidFill>
                  <a:schemeClr val="tx1"/>
                </a:solidFill>
              </a:rPr>
              <a:t>(Ben kurutulmuş et yiyen bir kadının oğluyum…)</a:t>
            </a:r>
          </a:p>
          <a:p>
            <a:pPr marL="342900" indent="-342900" algn="just">
              <a:buFont typeface="Wingdings" pitchFamily="2" charset="2"/>
              <a:buChar char="q"/>
              <a:defRPr/>
            </a:pPr>
            <a:r>
              <a:rPr lang="tr-TR" b="1" u="sng" dirty="0">
                <a:solidFill>
                  <a:srgbClr val="C00000"/>
                </a:solidFill>
              </a:rPr>
              <a:t>Çalışkan</a:t>
            </a:r>
            <a:r>
              <a:rPr lang="tr-TR" b="1" dirty="0">
                <a:solidFill>
                  <a:srgbClr val="C00000"/>
                </a:solidFill>
              </a:rPr>
              <a:t> olmak demek, </a:t>
            </a:r>
            <a:r>
              <a:rPr lang="tr-TR" dirty="0">
                <a:solidFill>
                  <a:schemeClr val="tx1"/>
                </a:solidFill>
              </a:rPr>
              <a:t>(İşlerini kendisi yapmak isterdi, söküğünü dikerdi..)</a:t>
            </a:r>
          </a:p>
          <a:p>
            <a:pPr marL="342900" indent="-342900" algn="just">
              <a:buFont typeface="Wingdings" pitchFamily="2" charset="2"/>
              <a:buChar char="q"/>
              <a:defRPr/>
            </a:pPr>
            <a:r>
              <a:rPr lang="tr-TR" b="1" u="sng" dirty="0">
                <a:solidFill>
                  <a:srgbClr val="C00000"/>
                </a:solidFill>
              </a:rPr>
              <a:t>Dosdoğru olmak</a:t>
            </a:r>
            <a:r>
              <a:rPr lang="tr-TR" b="1" dirty="0">
                <a:solidFill>
                  <a:srgbClr val="C00000"/>
                </a:solidFill>
              </a:rPr>
              <a:t> demek, </a:t>
            </a:r>
            <a:r>
              <a:rPr lang="tr-TR" sz="1600" dirty="0">
                <a:solidFill>
                  <a:schemeClr val="tx1"/>
                </a:solidFill>
              </a:rPr>
              <a:t>(Size bir düşman saldıracak desem bana inanır mısınız?)</a:t>
            </a:r>
            <a:endParaRPr lang="tr-TR" dirty="0">
              <a:solidFill>
                <a:schemeClr val="tx1"/>
              </a:solidFill>
            </a:endParaRPr>
          </a:p>
          <a:p>
            <a:pPr marL="342900" indent="-342900" algn="just">
              <a:buFont typeface="Wingdings" pitchFamily="2" charset="2"/>
              <a:buChar char="q"/>
              <a:defRPr/>
            </a:pPr>
            <a:r>
              <a:rPr lang="tr-TR" b="1" u="sng" dirty="0">
                <a:solidFill>
                  <a:srgbClr val="C00000"/>
                </a:solidFill>
              </a:rPr>
              <a:t>Adaletli </a:t>
            </a:r>
            <a:r>
              <a:rPr lang="tr-TR" b="1" dirty="0">
                <a:solidFill>
                  <a:srgbClr val="C00000"/>
                </a:solidFill>
              </a:rPr>
              <a:t>olmak demek</a:t>
            </a:r>
            <a:r>
              <a:rPr lang="tr-TR" dirty="0">
                <a:solidFill>
                  <a:srgbClr val="C00000"/>
                </a:solidFill>
              </a:rPr>
              <a:t>, </a:t>
            </a:r>
            <a:r>
              <a:rPr lang="tr-TR" dirty="0">
                <a:solidFill>
                  <a:schemeClr val="tx1"/>
                </a:solidFill>
              </a:rPr>
              <a:t>(Kızım </a:t>
            </a:r>
            <a:r>
              <a:rPr lang="tr-TR" dirty="0" err="1">
                <a:solidFill>
                  <a:schemeClr val="tx1"/>
                </a:solidFill>
              </a:rPr>
              <a:t>Fatıma</a:t>
            </a:r>
            <a:r>
              <a:rPr lang="tr-TR" dirty="0">
                <a:solidFill>
                  <a:schemeClr val="tx1"/>
                </a:solidFill>
              </a:rPr>
              <a:t> dahi çalsa…)</a:t>
            </a:r>
          </a:p>
          <a:p>
            <a:pPr marL="342900" indent="-342900" algn="just">
              <a:buFont typeface="Wingdings" pitchFamily="2" charset="2"/>
              <a:buChar char="q"/>
              <a:defRPr/>
            </a:pPr>
            <a:r>
              <a:rPr lang="tr-TR" b="1" u="sng" dirty="0">
                <a:solidFill>
                  <a:srgbClr val="C00000"/>
                </a:solidFill>
              </a:rPr>
              <a:t>Vefakar</a:t>
            </a:r>
            <a:r>
              <a:rPr lang="tr-TR" b="1" dirty="0">
                <a:solidFill>
                  <a:srgbClr val="C00000"/>
                </a:solidFill>
              </a:rPr>
              <a:t> olmak demek</a:t>
            </a:r>
            <a:r>
              <a:rPr lang="tr-TR" dirty="0">
                <a:solidFill>
                  <a:srgbClr val="C00000"/>
                </a:solidFill>
              </a:rPr>
              <a:t>, </a:t>
            </a:r>
            <a:r>
              <a:rPr lang="tr-TR" dirty="0">
                <a:solidFill>
                  <a:schemeClr val="tx1"/>
                </a:solidFill>
              </a:rPr>
              <a:t>(Geceler boyu ayakta durup ibadet etmek.)</a:t>
            </a:r>
          </a:p>
          <a:p>
            <a:pPr>
              <a:defRPr/>
            </a:pPr>
            <a:endParaRPr lang="tr-TR" dirty="0">
              <a:solidFill>
                <a:schemeClr val="tx1"/>
              </a:solidFill>
            </a:endParaRPr>
          </a:p>
          <a:p>
            <a:pPr>
              <a:defRPr/>
            </a:pPr>
            <a:endParaRPr lang="tr-TR"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5058" name="Picture 2" descr="C:\Documents and Settings\User\Belgelerim\mim_koprusu.jpg"/>
          <p:cNvPicPr>
            <a:picLocks noChangeAspect="1" noChangeArrowheads="1"/>
          </p:cNvPicPr>
          <p:nvPr/>
        </p:nvPicPr>
        <p:blipFill>
          <a:blip r:embed="rId2">
            <a:extLst>
              <a:ext uri="{28A0092B-C50C-407E-A947-70E740481C1C}">
                <a14:useLocalDpi xmlns:a14="http://schemas.microsoft.com/office/drawing/2010/main" val="0"/>
              </a:ext>
            </a:extLst>
          </a:blip>
          <a:srcRect r="13281" b="28384"/>
          <a:stretch>
            <a:fillRect/>
          </a:stretch>
        </p:blipFill>
        <p:spPr bwMode="auto">
          <a:xfrm>
            <a:off x="6588125" y="5360988"/>
            <a:ext cx="25558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214282" y="116632"/>
            <a:ext cx="8750206" cy="65527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numCol="2" anchor="ctr"/>
          <a:lstStyle/>
          <a:p>
            <a:pPr>
              <a:defRPr/>
            </a:pPr>
            <a:r>
              <a:rPr lang="tr-TR" sz="2000" dirty="0">
                <a:solidFill>
                  <a:schemeClr val="tx1"/>
                </a:solidFill>
              </a:rPr>
              <a:t>PEYGAMBER EFENDİMİZ (sav)</a:t>
            </a:r>
          </a:p>
          <a:p>
            <a:pPr>
              <a:defRPr/>
            </a:pPr>
            <a:endParaRPr lang="tr-TR" sz="2000" dirty="0">
              <a:solidFill>
                <a:schemeClr val="tx1"/>
              </a:solidFill>
            </a:endParaRPr>
          </a:p>
          <a:p>
            <a:pPr marL="342900" indent="-342900">
              <a:buFont typeface="Wingdings" pitchFamily="2" charset="2"/>
              <a:buChar char="q"/>
              <a:defRPr/>
            </a:pPr>
            <a:r>
              <a:rPr lang="tr-TR" sz="2000" b="1" dirty="0">
                <a:solidFill>
                  <a:srgbClr val="C00000"/>
                </a:solidFill>
              </a:rPr>
              <a:t>Her işe besmele ile başlardı…</a:t>
            </a:r>
            <a:endParaRPr lang="tr-TR" sz="2000" dirty="0">
              <a:solidFill>
                <a:srgbClr val="C00000"/>
              </a:solidFill>
            </a:endParaRPr>
          </a:p>
          <a:p>
            <a:pPr marL="342900" indent="-342900">
              <a:buFont typeface="Wingdings" pitchFamily="2" charset="2"/>
              <a:buChar char="q"/>
              <a:defRPr/>
            </a:pPr>
            <a:r>
              <a:rPr lang="tr-TR" sz="2000" dirty="0">
                <a:solidFill>
                  <a:srgbClr val="0070C0"/>
                </a:solidFill>
              </a:rPr>
              <a:t>Herkese selam verirdi…</a:t>
            </a:r>
          </a:p>
          <a:p>
            <a:pPr marL="342900" indent="-342900">
              <a:buFont typeface="Wingdings" pitchFamily="2" charset="2"/>
              <a:buChar char="q"/>
              <a:defRPr/>
            </a:pPr>
            <a:r>
              <a:rPr lang="tr-TR" sz="2000" dirty="0">
                <a:solidFill>
                  <a:schemeClr val="tx1"/>
                </a:solidFill>
              </a:rPr>
              <a:t>İlim öğrenenlere destek verirdi</a:t>
            </a:r>
          </a:p>
          <a:p>
            <a:pPr marL="342900" indent="-342900">
              <a:buFont typeface="Wingdings" pitchFamily="2" charset="2"/>
              <a:buChar char="q"/>
              <a:defRPr/>
            </a:pPr>
            <a:r>
              <a:rPr lang="tr-TR" sz="2000" b="1" dirty="0">
                <a:solidFill>
                  <a:srgbClr val="C00000"/>
                </a:solidFill>
              </a:rPr>
              <a:t>Her konuda güvenilir bir insandı…</a:t>
            </a:r>
            <a:endParaRPr lang="tr-TR" sz="2000" dirty="0">
              <a:solidFill>
                <a:srgbClr val="C00000"/>
              </a:solidFill>
            </a:endParaRPr>
          </a:p>
          <a:p>
            <a:pPr marL="342900" indent="-342900">
              <a:buFont typeface="Wingdings" pitchFamily="2" charset="2"/>
              <a:buChar char="q"/>
              <a:defRPr/>
            </a:pPr>
            <a:r>
              <a:rPr lang="tr-TR" sz="2000" dirty="0">
                <a:solidFill>
                  <a:srgbClr val="0070C0"/>
                </a:solidFill>
              </a:rPr>
              <a:t>Komşu ilişkilerinde çok hassastı…</a:t>
            </a:r>
          </a:p>
          <a:p>
            <a:pPr marL="342900" indent="-342900">
              <a:buFont typeface="Wingdings" pitchFamily="2" charset="2"/>
              <a:buChar char="q"/>
              <a:defRPr/>
            </a:pPr>
            <a:r>
              <a:rPr lang="tr-TR" sz="2000" b="1" dirty="0">
                <a:solidFill>
                  <a:schemeClr val="tx1"/>
                </a:solidFill>
              </a:rPr>
              <a:t>Ayıpları asla yüze vurmazdı…</a:t>
            </a:r>
            <a:endParaRPr lang="tr-TR" sz="2000" dirty="0">
              <a:solidFill>
                <a:schemeClr val="tx1"/>
              </a:solidFill>
            </a:endParaRPr>
          </a:p>
          <a:p>
            <a:pPr marL="342900" indent="-342900">
              <a:buFont typeface="Wingdings" pitchFamily="2" charset="2"/>
              <a:buChar char="q"/>
              <a:defRPr/>
            </a:pPr>
            <a:r>
              <a:rPr lang="tr-TR" sz="2000" dirty="0">
                <a:solidFill>
                  <a:srgbClr val="C00000"/>
                </a:solidFill>
              </a:rPr>
              <a:t>İnsanlar arasında hiçbir ayrım yapmazdı…</a:t>
            </a:r>
          </a:p>
          <a:p>
            <a:pPr marL="342900" indent="-342900">
              <a:buFont typeface="Wingdings" pitchFamily="2" charset="2"/>
              <a:buChar char="q"/>
              <a:defRPr/>
            </a:pPr>
            <a:r>
              <a:rPr lang="tr-TR" sz="2000" b="1" dirty="0">
                <a:solidFill>
                  <a:srgbClr val="0070C0"/>
                </a:solidFill>
              </a:rPr>
              <a:t>Evine selam vererek girerdi… </a:t>
            </a:r>
            <a:endParaRPr lang="tr-TR" sz="2000" dirty="0">
              <a:solidFill>
                <a:srgbClr val="0070C0"/>
              </a:solidFill>
            </a:endParaRPr>
          </a:p>
          <a:p>
            <a:pPr marL="342900" indent="-342900">
              <a:buFont typeface="Wingdings" pitchFamily="2" charset="2"/>
              <a:buChar char="q"/>
              <a:defRPr/>
            </a:pPr>
            <a:r>
              <a:rPr lang="tr-TR" sz="2000" dirty="0">
                <a:solidFill>
                  <a:schemeClr val="tx1"/>
                </a:solidFill>
              </a:rPr>
              <a:t>Temizliğe çok önem verirdi…</a:t>
            </a:r>
          </a:p>
          <a:p>
            <a:pPr marL="342900" indent="-342900">
              <a:buFont typeface="Wingdings" pitchFamily="2" charset="2"/>
              <a:buChar char="q"/>
              <a:defRPr/>
            </a:pPr>
            <a:r>
              <a:rPr lang="tr-TR" sz="2000" b="1" dirty="0">
                <a:solidFill>
                  <a:srgbClr val="C00000"/>
                </a:solidFill>
              </a:rPr>
              <a:t>Çocuklarla şakalaşırdı.</a:t>
            </a:r>
            <a:endParaRPr lang="tr-TR" sz="2000" dirty="0">
              <a:solidFill>
                <a:srgbClr val="C00000"/>
              </a:solidFill>
            </a:endParaRPr>
          </a:p>
          <a:p>
            <a:pPr marL="342900" indent="-342900">
              <a:buFont typeface="Wingdings" pitchFamily="2" charset="2"/>
              <a:buChar char="q"/>
              <a:defRPr/>
            </a:pPr>
            <a:r>
              <a:rPr lang="tr-TR" sz="2000" dirty="0">
                <a:solidFill>
                  <a:srgbClr val="0070C0"/>
                </a:solidFill>
              </a:rPr>
              <a:t>Çocukları  çok severdi…</a:t>
            </a:r>
          </a:p>
          <a:p>
            <a:pPr marL="342900" indent="-342900">
              <a:buFont typeface="Wingdings" pitchFamily="2" charset="2"/>
              <a:buChar char="q"/>
              <a:defRPr/>
            </a:pPr>
            <a:r>
              <a:rPr lang="tr-TR" sz="2000" b="1" dirty="0">
                <a:solidFill>
                  <a:schemeClr val="tx1"/>
                </a:solidFill>
              </a:rPr>
              <a:t>Hep hayrı ve iyiliği tavsiye ederdi…</a:t>
            </a:r>
            <a:endParaRPr lang="tr-TR" sz="2000" dirty="0">
              <a:solidFill>
                <a:schemeClr val="tx1"/>
              </a:solidFill>
            </a:endParaRPr>
          </a:p>
          <a:p>
            <a:pPr marL="342900" indent="-342900">
              <a:buFont typeface="Wingdings" pitchFamily="2" charset="2"/>
              <a:buChar char="q"/>
              <a:defRPr/>
            </a:pPr>
            <a:r>
              <a:rPr lang="tr-TR" sz="2000" dirty="0">
                <a:solidFill>
                  <a:srgbClr val="C00000"/>
                </a:solidFill>
              </a:rPr>
              <a:t>Hasta ziyaretini ihmal etmezdi…</a:t>
            </a:r>
          </a:p>
          <a:p>
            <a:pPr marL="342900" indent="-342900">
              <a:buFont typeface="Wingdings" pitchFamily="2" charset="2"/>
              <a:buChar char="q"/>
              <a:defRPr/>
            </a:pPr>
            <a:r>
              <a:rPr lang="tr-TR" sz="2000" b="1" dirty="0">
                <a:solidFill>
                  <a:srgbClr val="0070C0"/>
                </a:solidFill>
              </a:rPr>
              <a:t>Misafire ikram etmeyi severdi…</a:t>
            </a:r>
            <a:endParaRPr lang="tr-TR" sz="2000" dirty="0">
              <a:solidFill>
                <a:srgbClr val="0070C0"/>
              </a:solidFill>
            </a:endParaRPr>
          </a:p>
          <a:p>
            <a:pPr marL="342900" indent="-342900">
              <a:buFont typeface="Wingdings" pitchFamily="2" charset="2"/>
              <a:buChar char="q"/>
              <a:defRPr/>
            </a:pPr>
            <a:r>
              <a:rPr lang="tr-TR" sz="2000" dirty="0">
                <a:solidFill>
                  <a:schemeClr val="tx1"/>
                </a:solidFill>
              </a:rPr>
              <a:t>Güler yüzlüydü…</a:t>
            </a:r>
          </a:p>
          <a:p>
            <a:pPr marL="342900" indent="-342900">
              <a:buFont typeface="Wingdings" pitchFamily="2" charset="2"/>
              <a:buChar char="q"/>
              <a:defRPr/>
            </a:pPr>
            <a:r>
              <a:rPr lang="tr-TR" sz="2000" b="1" dirty="0">
                <a:solidFill>
                  <a:srgbClr val="C00000"/>
                </a:solidFill>
              </a:rPr>
              <a:t>Yemeğin sonunda şükrederdi… </a:t>
            </a:r>
            <a:endParaRPr lang="tr-TR" sz="2000" dirty="0">
              <a:solidFill>
                <a:srgbClr val="C00000"/>
              </a:solidFill>
            </a:endParaRPr>
          </a:p>
          <a:p>
            <a:pPr marL="342900" indent="-342900">
              <a:buFont typeface="Wingdings" pitchFamily="2" charset="2"/>
              <a:buChar char="q"/>
              <a:defRPr/>
            </a:pPr>
            <a:r>
              <a:rPr lang="tr-TR" sz="2000" dirty="0">
                <a:solidFill>
                  <a:srgbClr val="0070C0"/>
                </a:solidFill>
              </a:rPr>
              <a:t>Yoksullara yardım ederdi…</a:t>
            </a:r>
          </a:p>
          <a:p>
            <a:pPr marL="342900" indent="-342900">
              <a:buFont typeface="Wingdings" pitchFamily="2" charset="2"/>
              <a:buChar char="q"/>
              <a:defRPr/>
            </a:pPr>
            <a:r>
              <a:rPr lang="tr-TR" sz="2000" b="1" dirty="0">
                <a:solidFill>
                  <a:schemeClr val="tx1"/>
                </a:solidFill>
              </a:rPr>
              <a:t>Arkadaşlarının hal ve hatırını sorardı… </a:t>
            </a:r>
            <a:endParaRPr lang="tr-TR" sz="2000" dirty="0">
              <a:solidFill>
                <a:schemeClr val="tx1"/>
              </a:solidFill>
            </a:endParaRPr>
          </a:p>
          <a:p>
            <a:pPr marL="342900" indent="-342900">
              <a:buFont typeface="Wingdings" pitchFamily="2" charset="2"/>
              <a:buChar char="q"/>
              <a:defRPr/>
            </a:pPr>
            <a:r>
              <a:rPr lang="tr-TR" sz="2000" dirty="0">
                <a:solidFill>
                  <a:srgbClr val="C00000"/>
                </a:solidFill>
              </a:rPr>
              <a:t>Verdiği sözde dururdu…</a:t>
            </a:r>
          </a:p>
          <a:p>
            <a:pPr marL="342900" indent="-342900">
              <a:buFont typeface="Wingdings" pitchFamily="2" charset="2"/>
              <a:buChar char="q"/>
              <a:defRPr/>
            </a:pPr>
            <a:r>
              <a:rPr lang="tr-TR" sz="2000" b="1" dirty="0">
                <a:solidFill>
                  <a:srgbClr val="0070C0"/>
                </a:solidFill>
              </a:rPr>
              <a:t>Merhametliydi… Affetmeyi severdi…</a:t>
            </a:r>
            <a:endParaRPr lang="tr-TR" sz="2000" dirty="0">
              <a:solidFill>
                <a:srgbClr val="0070C0"/>
              </a:solidFill>
            </a:endParaRPr>
          </a:p>
          <a:p>
            <a:pPr marL="342900" indent="-342900">
              <a:buFont typeface="Wingdings" pitchFamily="2" charset="2"/>
              <a:buChar char="q"/>
              <a:defRPr/>
            </a:pPr>
            <a:r>
              <a:rPr lang="tr-TR" sz="2000" dirty="0">
                <a:solidFill>
                  <a:schemeClr val="tx1"/>
                </a:solidFill>
              </a:rPr>
              <a:t>İyi bir eş… Şefkatli bir babaydı…</a:t>
            </a:r>
          </a:p>
          <a:p>
            <a:pPr marL="342900" indent="-342900">
              <a:buFont typeface="Wingdings" pitchFamily="2" charset="2"/>
              <a:buChar char="q"/>
              <a:defRPr/>
            </a:pPr>
            <a:r>
              <a:rPr lang="tr-TR" sz="2000" b="1" dirty="0">
                <a:solidFill>
                  <a:srgbClr val="C00000"/>
                </a:solidFill>
              </a:rPr>
              <a:t>Emanete ihanet etmezdi…</a:t>
            </a:r>
            <a:endParaRPr lang="tr-TR" sz="2000" dirty="0">
              <a:solidFill>
                <a:srgbClr val="C00000"/>
              </a:solidFill>
            </a:endParaRPr>
          </a:p>
          <a:p>
            <a:pPr marL="342900" indent="-342900">
              <a:buFont typeface="Wingdings" pitchFamily="2" charset="2"/>
              <a:buChar char="q"/>
              <a:defRPr/>
            </a:pPr>
            <a:r>
              <a:rPr lang="tr-TR" sz="2000" dirty="0">
                <a:solidFill>
                  <a:srgbClr val="0070C0"/>
                </a:solidFill>
              </a:rPr>
              <a:t>O bir peygamberdi…ve aynı zamanda bir insandı… </a:t>
            </a:r>
          </a:p>
          <a:p>
            <a:pPr marL="342900" indent="-342900">
              <a:buFont typeface="Wingdings" pitchFamily="2" charset="2"/>
              <a:buChar char="q"/>
              <a:defRPr/>
            </a:pPr>
            <a:r>
              <a:rPr lang="tr-TR" sz="2000" b="1" dirty="0">
                <a:solidFill>
                  <a:schemeClr val="tx1"/>
                </a:solidFill>
                <a:latin typeface="Times New Roman" pitchFamily="18" charset="0"/>
                <a:cs typeface="Times New Roman" pitchFamily="18" charset="0"/>
              </a:rPr>
              <a:t>Kötü söz söylemezdi.</a:t>
            </a:r>
          </a:p>
          <a:p>
            <a:pPr marL="342900" indent="-342900">
              <a:buFont typeface="Wingdings" pitchFamily="2" charset="2"/>
              <a:buChar char="q"/>
              <a:defRPr/>
            </a:pPr>
            <a:r>
              <a:rPr lang="tr-TR" sz="2000" b="1" dirty="0">
                <a:solidFill>
                  <a:srgbClr val="C00000"/>
                </a:solidFill>
                <a:latin typeface="Times New Roman" pitchFamily="18" charset="0"/>
                <a:cs typeface="Times New Roman" pitchFamily="18" charset="0"/>
              </a:rPr>
              <a:t>Kimseyle çekişmezdi.</a:t>
            </a:r>
          </a:p>
          <a:p>
            <a:pPr marL="342900" indent="-342900">
              <a:buFont typeface="Wingdings" pitchFamily="2" charset="2"/>
              <a:buChar char="q"/>
              <a:defRPr/>
            </a:pPr>
            <a:r>
              <a:rPr lang="tr-TR" sz="2000" b="1" dirty="0">
                <a:solidFill>
                  <a:srgbClr val="0070C0"/>
                </a:solidFill>
                <a:latin typeface="Times New Roman" pitchFamily="18" charset="0"/>
                <a:cs typeface="Times New Roman" pitchFamily="18" charset="0"/>
              </a:rPr>
              <a:t>Kapısına yardım için gelen kimseyi geri çevirmezdi.</a:t>
            </a:r>
          </a:p>
          <a:p>
            <a:pPr>
              <a:buFont typeface="Wingdings" pitchFamily="2" charset="2"/>
              <a:buChar char="q"/>
              <a:defRPr/>
            </a:pPr>
            <a:endParaRPr lang="tr-TR" sz="2000" b="1" dirty="0">
              <a:solidFill>
                <a:schemeClr val="tx1"/>
              </a:solidFill>
            </a:endParaRPr>
          </a:p>
          <a:p>
            <a:pPr>
              <a:defRPr/>
            </a:pPr>
            <a:r>
              <a:rPr lang="tr-TR" sz="2000" b="1" dirty="0">
                <a:solidFill>
                  <a:schemeClr val="tx1"/>
                </a:solidFill>
              </a:rPr>
              <a:t>O’na salat ve selam olsun…</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46082" name="Picture 2" descr="C:\Documents and Settings\User\Belgelerim\mim_koprusu.jpg"/>
          <p:cNvPicPr>
            <a:picLocks noChangeAspect="1" noChangeArrowheads="1"/>
          </p:cNvPicPr>
          <p:nvPr/>
        </p:nvPicPr>
        <p:blipFill>
          <a:blip r:embed="rId2">
            <a:extLst>
              <a:ext uri="{28A0092B-C50C-407E-A947-70E740481C1C}">
                <a14:useLocalDpi xmlns:a14="http://schemas.microsoft.com/office/drawing/2010/main" val="0"/>
              </a:ext>
            </a:extLst>
          </a:blip>
          <a:srcRect r="13281" b="28384"/>
          <a:stretch>
            <a:fillRect/>
          </a:stretch>
        </p:blipFill>
        <p:spPr bwMode="auto">
          <a:xfrm>
            <a:off x="2627313" y="3040063"/>
            <a:ext cx="6516687"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428625" y="1052513"/>
            <a:ext cx="7858125" cy="442912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anchor="ctr"/>
          <a:lstStyle/>
          <a:p>
            <a:pPr algn="ctr" rtl="1">
              <a:defRPr/>
            </a:pPr>
            <a:r>
              <a:rPr lang="ar-SA" sz="2400" dirty="0">
                <a:solidFill>
                  <a:schemeClr val="tx1"/>
                </a:solidFill>
                <a:latin typeface="HASENAT4" pitchFamily="2" charset="-78"/>
                <a:cs typeface="HASENAT4" pitchFamily="2" charset="-78"/>
              </a:rPr>
              <a:t>اَلصَّلاَةُ وَالسَّلاَمُ عَلَيْكَ (عَلَيْكَ) يَا سَيِّدَنَا وَسَنَدَنَا وَمَوْلاَنَا مُحَمَّدًا يَا رَسُولَ اللَّهِ – يَا حَبِيبَ اللَّهِ - يَا خَلِيلَ اللَّهِ - يَا نَبِىَّ اللَّهِ - يَا صَفِىَّ اللَّهِ – يَا خَيْرَ خَلْقِ اللَّهِ – يَا نُورَ عَرْشِ اللَّهِ – يَا اَمِينَ وَحْىِ اللَّهِ – يَا مَنْ زَيَّنَهُ اللَّهُ - يَا مَنْ شَرَّفَهُ اللَّهُ - يَا مَنْ كَرَّمَهُ اللَّهُ – يَا مَنْ عَظَّمَهُ اللَّهُ - يَا مَنْ عَلَّمَهُ اللَّهُ – يَا اِمَامَ الْمُتَّقِينَ – يَا سَيِّدَ الْمُرْسَلِينَ - يَا خَاتَمَ الْنَّبِيِّينَ – يَا رَحْمَةً لِلْعَالَمِينَ – يَا شَفِيعَ الْمُذْنِبِينَ – يَا رَسُولَ رَبِّ الْعَالَمِينَ - يَا سَيِّدَ الْاَوَّلِينَ والْآخِرِينَ وَسَلَامٌ عَلَى الْمُرْسَلِينَ وَالْحَمْدُ لِلَّهِ رَبِّ الْعَالَمِينَ</a:t>
            </a:r>
            <a:endParaRPr lang="tr-TR" sz="2400" dirty="0">
              <a:solidFill>
                <a:schemeClr val="tx1"/>
              </a:solidFill>
              <a:latin typeface="HASENAT4" pitchFamily="2" charset="-78"/>
              <a:cs typeface="HASENAT4" pitchFamily="2" charset="-78"/>
            </a:endParaRPr>
          </a:p>
          <a:p>
            <a:pPr algn="ctr">
              <a:defRPr/>
            </a:pPr>
            <a:r>
              <a:rPr lang="tr-TR" sz="2400" dirty="0">
                <a:solidFill>
                  <a:srgbClr val="0070C0"/>
                </a:solidFill>
                <a:latin typeface="Times New Roman" pitchFamily="18" charset="0"/>
                <a:cs typeface="Times New Roman" pitchFamily="18" charset="0"/>
              </a:rPr>
              <a:t> “</a:t>
            </a:r>
            <a:r>
              <a:rPr lang="tr-TR" sz="2400" dirty="0" err="1">
                <a:solidFill>
                  <a:srgbClr val="0070C0"/>
                </a:solidFill>
                <a:latin typeface="Times New Roman" pitchFamily="18" charset="0"/>
                <a:cs typeface="Times New Roman" pitchFamily="18" charset="0"/>
              </a:rPr>
              <a:t>Essalâtü</a:t>
            </a:r>
            <a:r>
              <a:rPr lang="tr-TR" sz="2400" dirty="0">
                <a:solidFill>
                  <a:srgbClr val="0070C0"/>
                </a:solidFill>
                <a:latin typeface="Times New Roman" pitchFamily="18" charset="0"/>
                <a:cs typeface="Times New Roman" pitchFamily="18" charset="0"/>
              </a:rPr>
              <a:t> </a:t>
            </a:r>
            <a:r>
              <a:rPr lang="tr-TR" sz="2400" dirty="0" err="1">
                <a:solidFill>
                  <a:srgbClr val="0070C0"/>
                </a:solidFill>
                <a:latin typeface="Times New Roman" pitchFamily="18" charset="0"/>
                <a:cs typeface="Times New Roman" pitchFamily="18" charset="0"/>
              </a:rPr>
              <a:t>vesselâmu</a:t>
            </a:r>
            <a:r>
              <a:rPr lang="tr-TR" sz="2400" dirty="0">
                <a:solidFill>
                  <a:srgbClr val="0070C0"/>
                </a:solidFill>
                <a:latin typeface="Times New Roman" pitchFamily="18" charset="0"/>
                <a:cs typeface="Times New Roman" pitchFamily="18" charset="0"/>
              </a:rPr>
              <a:t> </a:t>
            </a:r>
            <a:r>
              <a:rPr lang="tr-TR" sz="2400" dirty="0" err="1">
                <a:solidFill>
                  <a:srgbClr val="0070C0"/>
                </a:solidFill>
                <a:latin typeface="Times New Roman" pitchFamily="18" charset="0"/>
                <a:cs typeface="Times New Roman" pitchFamily="18" charset="0"/>
              </a:rPr>
              <a:t>aleyke</a:t>
            </a:r>
            <a:r>
              <a:rPr lang="tr-TR" sz="2400" dirty="0">
                <a:solidFill>
                  <a:srgbClr val="0070C0"/>
                </a:solidFill>
                <a:latin typeface="Times New Roman" pitchFamily="18" charset="0"/>
                <a:cs typeface="Times New Roman" pitchFamily="18" charset="0"/>
              </a:rPr>
              <a:t> </a:t>
            </a:r>
            <a:r>
              <a:rPr lang="tr-TR" sz="2400" dirty="0" err="1">
                <a:solidFill>
                  <a:srgbClr val="0070C0"/>
                </a:solidFill>
                <a:latin typeface="Times New Roman" pitchFamily="18" charset="0"/>
                <a:cs typeface="Times New Roman" pitchFamily="18" charset="0"/>
              </a:rPr>
              <a:t>Yâ</a:t>
            </a:r>
            <a:r>
              <a:rPr lang="tr-TR" sz="2400" dirty="0">
                <a:solidFill>
                  <a:srgbClr val="0070C0"/>
                </a:solidFill>
                <a:latin typeface="Times New Roman" pitchFamily="18" charset="0"/>
                <a:cs typeface="Times New Roman" pitchFamily="18" charset="0"/>
              </a:rPr>
              <a:t> </a:t>
            </a:r>
            <a:r>
              <a:rPr lang="tr-TR" sz="2400" dirty="0" err="1">
                <a:solidFill>
                  <a:srgbClr val="0070C0"/>
                </a:solidFill>
                <a:latin typeface="Times New Roman" pitchFamily="18" charset="0"/>
                <a:cs typeface="Times New Roman" pitchFamily="18" charset="0"/>
              </a:rPr>
              <a:t>Rasûlallâh</a:t>
            </a:r>
            <a:r>
              <a:rPr lang="tr-TR" sz="2400" dirty="0">
                <a:solidFill>
                  <a:srgbClr val="0070C0"/>
                </a:solidFill>
                <a:latin typeface="Times New Roman" pitchFamily="18" charset="0"/>
                <a:cs typeface="Times New Roman" pitchFamily="18" charset="0"/>
              </a:rPr>
              <a:t>” </a:t>
            </a:r>
          </a:p>
          <a:p>
            <a:pPr algn="ctr">
              <a:defRPr/>
            </a:pPr>
            <a:r>
              <a:rPr lang="tr-TR" sz="2400" dirty="0">
                <a:solidFill>
                  <a:srgbClr val="C00000"/>
                </a:solidFill>
                <a:latin typeface="Times New Roman" pitchFamily="18" charset="0"/>
                <a:cs typeface="Times New Roman" pitchFamily="18" charset="0"/>
              </a:rPr>
              <a:t>“</a:t>
            </a:r>
            <a:r>
              <a:rPr lang="fi-FI" sz="2400" dirty="0">
                <a:solidFill>
                  <a:srgbClr val="C00000"/>
                </a:solidFill>
                <a:latin typeface="Times New Roman" pitchFamily="18" charset="0"/>
                <a:cs typeface="Times New Roman" pitchFamily="18" charset="0"/>
              </a:rPr>
              <a:t>Allahumme salli ala Muhammedin ve ala ali Muhammed</a:t>
            </a:r>
            <a:r>
              <a:rPr lang="tr-TR" sz="2400" dirty="0">
                <a:solidFill>
                  <a:srgbClr val="C00000"/>
                </a:solidFill>
                <a:latin typeface="Times New Roman" pitchFamily="18" charset="0"/>
                <a:cs typeface="Times New Roman" pitchFamily="18" charset="0"/>
              </a:rPr>
              <a:t>”</a:t>
            </a:r>
          </a:p>
          <a:p>
            <a:pPr algn="ctr">
              <a:defRPr/>
            </a:pPr>
            <a:r>
              <a:rPr lang="tr-TR" sz="2400" dirty="0">
                <a:solidFill>
                  <a:srgbClr val="00B050"/>
                </a:solidFill>
                <a:latin typeface="Times New Roman" pitchFamily="18" charset="0"/>
                <a:cs typeface="Times New Roman" pitchFamily="18" charset="0"/>
              </a:rPr>
              <a:t>“</a:t>
            </a:r>
            <a:r>
              <a:rPr lang="fi-FI" sz="2400" dirty="0">
                <a:solidFill>
                  <a:srgbClr val="00B050"/>
                </a:solidFill>
                <a:latin typeface="Times New Roman" pitchFamily="18" charset="0"/>
                <a:cs typeface="Times New Roman" pitchFamily="18" charset="0"/>
              </a:rPr>
              <a:t>Allahumme salli ala seyyidina Muhammedin ve ala alihi ve sahbihi ve sellim</a:t>
            </a:r>
            <a:r>
              <a:rPr lang="tr-TR" sz="2400" dirty="0">
                <a:solidFill>
                  <a:srgbClr val="00B050"/>
                </a:solidFill>
                <a:latin typeface="Times New Roman" pitchFamily="18" charset="0"/>
                <a:cs typeface="Times New Roman" pitchFamily="18" charset="0"/>
              </a:rPr>
              <a:t>”</a:t>
            </a:r>
          </a:p>
          <a:p>
            <a:pPr>
              <a:defRPr/>
            </a:pPr>
            <a:r>
              <a:rPr lang="tr-TR" sz="2400" dirty="0">
                <a:solidFill>
                  <a:srgbClr val="002060"/>
                </a:solidFill>
                <a:latin typeface="Times New Roman" pitchFamily="18" charset="0"/>
                <a:cs typeface="Times New Roman" pitchFamily="18" charset="0"/>
              </a:rPr>
              <a:t>“</a:t>
            </a: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salatin</a:t>
            </a:r>
            <a:r>
              <a:rPr lang="tr-TR" sz="2400" dirty="0">
                <a:solidFill>
                  <a:srgbClr val="002060"/>
                </a:solidFill>
                <a:latin typeface="Times New Roman" pitchFamily="18" charset="0"/>
                <a:cs typeface="Times New Roman" pitchFamily="18" charset="0"/>
              </a:rPr>
              <a:t> ve </a:t>
            </a: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selamin</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aleyke</a:t>
            </a:r>
            <a:r>
              <a:rPr lang="tr-TR" sz="2400" dirty="0">
                <a:solidFill>
                  <a:srgbClr val="002060"/>
                </a:solidFill>
                <a:latin typeface="Times New Roman" pitchFamily="18" charset="0"/>
                <a:cs typeface="Times New Roman" pitchFamily="18" charset="0"/>
              </a:rPr>
              <a:t> Ya </a:t>
            </a:r>
            <a:r>
              <a:rPr lang="tr-TR" sz="2400" dirty="0" err="1">
                <a:solidFill>
                  <a:srgbClr val="002060"/>
                </a:solidFill>
                <a:latin typeface="Times New Roman" pitchFamily="18" charset="0"/>
                <a:cs typeface="Times New Roman" pitchFamily="18" charset="0"/>
              </a:rPr>
              <a:t>Resulallah</a:t>
            </a:r>
            <a:r>
              <a:rPr lang="tr-TR" sz="2400" dirty="0">
                <a:solidFill>
                  <a:srgbClr val="002060"/>
                </a:solidFill>
                <a:latin typeface="Times New Roman" pitchFamily="18" charset="0"/>
                <a:cs typeface="Times New Roman" pitchFamily="18" charset="0"/>
              </a:rPr>
              <a:t>, </a:t>
            </a:r>
          </a:p>
          <a:p>
            <a:pPr>
              <a:defRPr/>
            </a:pP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salatin</a:t>
            </a:r>
            <a:r>
              <a:rPr lang="tr-TR" sz="2400" dirty="0">
                <a:solidFill>
                  <a:srgbClr val="002060"/>
                </a:solidFill>
                <a:latin typeface="Times New Roman" pitchFamily="18" charset="0"/>
                <a:cs typeface="Times New Roman" pitchFamily="18" charset="0"/>
              </a:rPr>
              <a:t> ve </a:t>
            </a: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selamün</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aleyke</a:t>
            </a:r>
            <a:r>
              <a:rPr lang="tr-TR" sz="2400" dirty="0">
                <a:solidFill>
                  <a:srgbClr val="002060"/>
                </a:solidFill>
                <a:latin typeface="Times New Roman" pitchFamily="18" charset="0"/>
                <a:cs typeface="Times New Roman" pitchFamily="18" charset="0"/>
              </a:rPr>
              <a:t> Ya </a:t>
            </a:r>
            <a:r>
              <a:rPr lang="tr-TR" sz="2400" dirty="0" err="1">
                <a:solidFill>
                  <a:srgbClr val="002060"/>
                </a:solidFill>
                <a:latin typeface="Times New Roman" pitchFamily="18" charset="0"/>
                <a:cs typeface="Times New Roman" pitchFamily="18" charset="0"/>
              </a:rPr>
              <a:t>Habiballah</a:t>
            </a:r>
            <a:r>
              <a:rPr lang="tr-TR" sz="2400" dirty="0">
                <a:solidFill>
                  <a:srgbClr val="002060"/>
                </a:solidFill>
                <a:latin typeface="Times New Roman" pitchFamily="18" charset="0"/>
                <a:cs typeface="Times New Roman" pitchFamily="18" charset="0"/>
              </a:rPr>
              <a:t>, </a:t>
            </a:r>
          </a:p>
          <a:p>
            <a:pPr>
              <a:defRPr/>
            </a:pP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salatin</a:t>
            </a:r>
            <a:r>
              <a:rPr lang="tr-TR" sz="2400" dirty="0">
                <a:solidFill>
                  <a:srgbClr val="002060"/>
                </a:solidFill>
                <a:latin typeface="Times New Roman" pitchFamily="18" charset="0"/>
                <a:cs typeface="Times New Roman" pitchFamily="18" charset="0"/>
              </a:rPr>
              <a:t> ve </a:t>
            </a:r>
            <a:r>
              <a:rPr lang="tr-TR" sz="2400" dirty="0" err="1">
                <a:solidFill>
                  <a:srgbClr val="002060"/>
                </a:solidFill>
                <a:latin typeface="Times New Roman" pitchFamily="18" charset="0"/>
                <a:cs typeface="Times New Roman" pitchFamily="18" charset="0"/>
              </a:rPr>
              <a:t>elfü</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elfi</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selamin</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aleyke</a:t>
            </a:r>
            <a:r>
              <a:rPr lang="tr-TR" sz="2400" dirty="0">
                <a:solidFill>
                  <a:srgbClr val="002060"/>
                </a:solidFill>
                <a:latin typeface="Times New Roman" pitchFamily="18" charset="0"/>
                <a:cs typeface="Times New Roman" pitchFamily="18" charset="0"/>
              </a:rPr>
              <a:t> ya </a:t>
            </a:r>
            <a:r>
              <a:rPr lang="tr-TR" sz="2400" dirty="0" err="1">
                <a:solidFill>
                  <a:srgbClr val="002060"/>
                </a:solidFill>
                <a:latin typeface="Times New Roman" pitchFamily="18" charset="0"/>
                <a:cs typeface="Times New Roman" pitchFamily="18" charset="0"/>
              </a:rPr>
              <a:t>Seyyidel</a:t>
            </a:r>
            <a:r>
              <a:rPr lang="tr-TR" sz="2400" dirty="0">
                <a:solidFill>
                  <a:srgbClr val="002060"/>
                </a:solidFill>
                <a:latin typeface="Times New Roman" pitchFamily="18" charset="0"/>
                <a:cs typeface="Times New Roman" pitchFamily="18" charset="0"/>
              </a:rPr>
              <a:t> Evveline </a:t>
            </a:r>
            <a:r>
              <a:rPr lang="tr-TR" sz="2400" dirty="0" err="1">
                <a:solidFill>
                  <a:srgbClr val="002060"/>
                </a:solidFill>
                <a:latin typeface="Times New Roman" pitchFamily="18" charset="0"/>
                <a:cs typeface="Times New Roman" pitchFamily="18" charset="0"/>
              </a:rPr>
              <a:t>Vel</a:t>
            </a:r>
            <a:r>
              <a:rPr lang="tr-TR" sz="2400" dirty="0">
                <a:solidFill>
                  <a:srgbClr val="002060"/>
                </a:solidFill>
                <a:latin typeface="Times New Roman" pitchFamily="18" charset="0"/>
                <a:cs typeface="Times New Roman" pitchFamily="18" charset="0"/>
              </a:rPr>
              <a:t> Ahirin”</a:t>
            </a:r>
          </a:p>
          <a:p>
            <a:pPr algn="ctr" rtl="1">
              <a:defRPr/>
            </a:pPr>
            <a:endParaRPr lang="tr-TR" sz="2400" dirty="0">
              <a:solidFill>
                <a:schemeClr val="tx1"/>
              </a:solidFill>
              <a:latin typeface="HASENAT4" pitchFamily="2" charset="-78"/>
              <a:cs typeface="HASENAT4"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D:\HAC\HAC VE UMRE İDRİS\resimler haritalar\kabekrok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3100388"/>
            <a:ext cx="4687887"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Slayt Numarası Yer Tutucusu"/>
          <p:cNvSpPr>
            <a:spLocks noGrp="1"/>
          </p:cNvSpPr>
          <p:nvPr>
            <p:ph type="sldNum" sz="quarter" idx="4294967295"/>
          </p:nvPr>
        </p:nvSpPr>
        <p:spPr>
          <a:xfrm>
            <a:off x="6937375" y="6245225"/>
            <a:ext cx="1901825" cy="476250"/>
          </a:xfrm>
        </p:spPr>
        <p:txBody>
          <a:bodyPr/>
          <a:lstStyle/>
          <a:p>
            <a:pPr>
              <a:defRPr/>
            </a:pPr>
            <a:fld id="{CF45DC94-A827-4666-B8DB-54C12588416B}" type="slidenum">
              <a:rPr lang="tr-TR"/>
              <a:pPr>
                <a:defRPr/>
              </a:pPr>
              <a:t>34</a:t>
            </a:fld>
            <a:endParaRPr lang="tr-TR"/>
          </a:p>
        </p:txBody>
      </p:sp>
      <p:sp>
        <p:nvSpPr>
          <p:cNvPr id="47108"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GİDECEĞİN YERLER NERELER, </a:t>
            </a:r>
          </a:p>
        </p:txBody>
      </p:sp>
      <p:pic>
        <p:nvPicPr>
          <p:cNvPr id="47110" name="Picture 4" descr="C:\Users\herhayat1sorudur\Desktop\kub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765175"/>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descr="D:\HAC\HAC VE UMRE İDRİS\resimler haritalar\mekke-mina-araf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53641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descr="C:\Users\herhayat1sorudur\Desktop\ka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33375"/>
            <a:ext cx="22288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714375" y="5889625"/>
            <a:ext cx="8042275" cy="9239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KABE, SAFA, MERVE, ARAFAT, MÜZDELİFE, CEMERAT VE MİNA, NUR VE SEVR DAĞLARI, MEDİNE, UHUT, KUBA, KIBLETEYN,   </a:t>
            </a:r>
            <a:r>
              <a:rPr lang="tr-TR" b="1" dirty="0">
                <a:solidFill>
                  <a:srgbClr val="C00000"/>
                </a:solidFill>
                <a:latin typeface="Times New Roman" pitchFamily="18" charset="0"/>
                <a:cs typeface="Times New Roman" pitchFamily="18" charset="0"/>
              </a:rPr>
              <a:t>HZ. PEYGAMBERİN YAŞADIĞI MEKANLAR</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7114" name="Picture 7" descr="C:\Users\herhayat1sorudur\Desktop\hacerul-esv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908050"/>
            <a:ext cx="17335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 descr="C:\Users\Q\Pictures\SAFA MERV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2420938"/>
            <a:ext cx="2398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38810F54-2D96-4523-8370-44999ECFF901}" type="slidenum">
              <a:rPr lang="tr-TR"/>
              <a:pPr>
                <a:defRPr/>
              </a:pPr>
              <a:t>35</a:t>
            </a:fld>
            <a:endParaRPr lang="tr-TR"/>
          </a:p>
        </p:txBody>
      </p:sp>
      <p:sp>
        <p:nvSpPr>
          <p:cNvPr id="4813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ÇOKCA KUR’AN OKUMALISIN, HATİM BAŞLAMALISIN</a:t>
            </a:r>
          </a:p>
        </p:txBody>
      </p:sp>
      <p:sp>
        <p:nvSpPr>
          <p:cNvPr id="10" name="Text Box 6"/>
          <p:cNvSpPr txBox="1">
            <a:spLocks noChangeArrowheads="1"/>
          </p:cNvSpPr>
          <p:nvPr/>
        </p:nvSpPr>
        <p:spPr bwMode="auto">
          <a:xfrm>
            <a:off x="684213" y="5589588"/>
            <a:ext cx="8042275" cy="1062037"/>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KURANIN İNDİĞİ YERLERDESİN. SANA YENİDEN İNDİĞİNİ DÜŞÜN</a:t>
            </a:r>
          </a:p>
          <a:p>
            <a:pPr algn="ctr">
              <a:spcBef>
                <a:spcPct val="50000"/>
              </a:spcBef>
              <a:defRPr/>
            </a:pPr>
            <a:r>
              <a:rPr lang="tr-TR" dirty="0" err="1"/>
              <a:t>Kur'an'ı</a:t>
            </a:r>
            <a:r>
              <a:rPr lang="tr-TR" dirty="0"/>
              <a:t> bilmeyenler hızlıca öğrenebilir. Az bilenler geliştirebilir, bazı duaları ezberleyebilir. </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8134" name="Picture 3" descr="K:\SUNULAR\SLAYT VE SUNULAR İÇİN RESİMLER\PNG RESİMLERİ\www.hazretieyupsultan.com png resimler\ek_tezhip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284538"/>
            <a:ext cx="265906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descr="C:\Users\herhayat1sorudur\Desktop\34t9ab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25538"/>
            <a:ext cx="634841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K:\SUNULAR\SLAYT VE SUNULAR İÇİN RESİMLER\PNG RESİMLERİ\www.hazretieyupsultan.com png resimler\ek_tezhip_5.png"/>
          <p:cNvPicPr>
            <a:picLocks noChangeAspect="1" noChangeArrowheads="1"/>
          </p:cNvPicPr>
          <p:nvPr/>
        </p:nvPicPr>
        <p:blipFill>
          <a:blip r:embed="rId3">
            <a:extLst>
              <a:ext uri="{28A0092B-C50C-407E-A947-70E740481C1C}">
                <a14:useLocalDpi xmlns:a14="http://schemas.microsoft.com/office/drawing/2010/main" val="0"/>
              </a:ext>
            </a:extLst>
          </a:blip>
          <a:srcRect b="26810"/>
          <a:stretch>
            <a:fillRect/>
          </a:stretch>
        </p:blipFill>
        <p:spPr bwMode="auto">
          <a:xfrm>
            <a:off x="7380288" y="4600575"/>
            <a:ext cx="1763712"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49156" name="Text Box 6"/>
          <p:cNvSpPr txBox="1">
            <a:spLocks noChangeArrowheads="1"/>
          </p:cNvSpPr>
          <p:nvPr/>
        </p:nvSpPr>
        <p:spPr bwMode="auto">
          <a:xfrm>
            <a:off x="561975" y="188913"/>
            <a:ext cx="804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MANEVİ HAZIRLIKLAR</a:t>
            </a:r>
          </a:p>
        </p:txBody>
      </p:sp>
      <p:sp>
        <p:nvSpPr>
          <p:cNvPr id="8" name="7 Yuvarlatılmış Çapraz Köşeli Dikdörtgen"/>
          <p:cNvSpPr/>
          <p:nvPr/>
        </p:nvSpPr>
        <p:spPr>
          <a:xfrm>
            <a:off x="177800" y="549275"/>
            <a:ext cx="8858250" cy="5903913"/>
          </a:xfrm>
          <a:prstGeom prst="round2DiagRect">
            <a:avLst>
              <a:gd name="adj1" fmla="val 33358"/>
              <a:gd name="adj2" fmla="val 0"/>
            </a:avLst>
          </a:prstGeom>
          <a:solidFill>
            <a:schemeClr val="bg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b="1" dirty="0">
                <a:solidFill>
                  <a:schemeClr val="tx1"/>
                </a:solidFill>
                <a:latin typeface="Times New Roman" pitchFamily="18" charset="0"/>
                <a:cs typeface="Times New Roman" pitchFamily="18" charset="0"/>
              </a:rPr>
              <a:t>O, hak ile batılı ayırt eden bir söz, Allah’ın sımsıkı sarılması lazım gelen sağlam ipidir. O, </a:t>
            </a:r>
            <a:r>
              <a:rPr lang="tr-TR" sz="2000" b="1" dirty="0" err="1">
                <a:solidFill>
                  <a:schemeClr val="tx1"/>
                </a:solidFill>
                <a:latin typeface="Times New Roman" pitchFamily="18" charset="0"/>
                <a:cs typeface="Times New Roman" pitchFamily="18" charset="0"/>
              </a:rPr>
              <a:t>allah’ın</a:t>
            </a:r>
            <a:r>
              <a:rPr lang="tr-TR" sz="2000" b="1" dirty="0">
                <a:solidFill>
                  <a:schemeClr val="tx1"/>
                </a:solidFill>
                <a:latin typeface="Times New Roman" pitchFamily="18" charset="0"/>
                <a:cs typeface="Times New Roman" pitchFamily="18" charset="0"/>
              </a:rPr>
              <a:t> inzal buyurduğu kitapların en büyüğü, Benzeri bulunmayan bir nur, Nefisler için şifadır. </a:t>
            </a:r>
          </a:p>
          <a:p>
            <a:pPr algn="just">
              <a:defRPr/>
            </a:pPr>
            <a:r>
              <a:rPr lang="tr-TR" sz="2000" b="1" dirty="0">
                <a:solidFill>
                  <a:srgbClr val="C00000"/>
                </a:solidFill>
                <a:latin typeface="Times New Roman" pitchFamily="18" charset="0"/>
                <a:cs typeface="Times New Roman" pitchFamily="18" charset="0"/>
              </a:rPr>
              <a:t>	Allah </a:t>
            </a:r>
            <a:r>
              <a:rPr lang="tr-TR" sz="2000" b="1" dirty="0" err="1">
                <a:solidFill>
                  <a:srgbClr val="C00000"/>
                </a:solidFill>
                <a:latin typeface="Times New Roman" pitchFamily="18" charset="0"/>
                <a:cs typeface="Times New Roman" pitchFamily="18" charset="0"/>
              </a:rPr>
              <a:t>teâlâ</a:t>
            </a:r>
            <a:r>
              <a:rPr lang="tr-TR" sz="2000" b="1" dirty="0">
                <a:solidFill>
                  <a:srgbClr val="C00000"/>
                </a:solidFill>
                <a:latin typeface="Times New Roman" pitchFamily="18" charset="0"/>
                <a:cs typeface="Times New Roman" pitchFamily="18" charset="0"/>
              </a:rPr>
              <a:t>, onu dertler için deva, Kalplerin pasını silmek için cila, Ders almak isteyenler için öğüt, Hak dava için hidayet rehberi,  </a:t>
            </a:r>
            <a:r>
              <a:rPr lang="tr-TR" sz="2000" b="1" dirty="0" err="1">
                <a:solidFill>
                  <a:srgbClr val="C00000"/>
                </a:solidFill>
                <a:latin typeface="Times New Roman" pitchFamily="18" charset="0"/>
                <a:cs typeface="Times New Roman" pitchFamily="18" charset="0"/>
              </a:rPr>
              <a:t>Abidler</a:t>
            </a:r>
            <a:r>
              <a:rPr lang="tr-TR" sz="2000" b="1" dirty="0">
                <a:solidFill>
                  <a:srgbClr val="C00000"/>
                </a:solidFill>
                <a:latin typeface="Times New Roman" pitchFamily="18" charset="0"/>
                <a:cs typeface="Times New Roman" pitchFamily="18" charset="0"/>
              </a:rPr>
              <a:t> için </a:t>
            </a:r>
            <a:r>
              <a:rPr lang="tr-TR" sz="2000" b="1" dirty="0" err="1">
                <a:solidFill>
                  <a:srgbClr val="C00000"/>
                </a:solidFill>
                <a:latin typeface="Times New Roman" pitchFamily="18" charset="0"/>
                <a:cs typeface="Times New Roman" pitchFamily="18" charset="0"/>
              </a:rPr>
              <a:t>feyz</a:t>
            </a:r>
            <a:r>
              <a:rPr lang="tr-TR" sz="2000" b="1" dirty="0">
                <a:solidFill>
                  <a:srgbClr val="C00000"/>
                </a:solidFill>
                <a:latin typeface="Times New Roman" pitchFamily="18" charset="0"/>
                <a:cs typeface="Times New Roman" pitchFamily="18" charset="0"/>
              </a:rPr>
              <a:t> kaynağı kılmıştır. </a:t>
            </a:r>
          </a:p>
          <a:p>
            <a:pPr algn="just">
              <a:defRPr/>
            </a:pPr>
            <a:r>
              <a:rPr lang="tr-TR" sz="2000" dirty="0">
                <a:solidFill>
                  <a:schemeClr val="tx1"/>
                </a:solidFill>
                <a:latin typeface="Times New Roman" pitchFamily="18" charset="0"/>
                <a:cs typeface="Times New Roman" pitchFamily="18" charset="0"/>
              </a:rPr>
              <a:t>	</a:t>
            </a:r>
            <a:r>
              <a:rPr lang="tr-TR" sz="2000" dirty="0" err="1">
                <a:solidFill>
                  <a:srgbClr val="0070C0"/>
                </a:solidFill>
                <a:latin typeface="Times New Roman" pitchFamily="18" charset="0"/>
                <a:cs typeface="Times New Roman" pitchFamily="18" charset="0"/>
              </a:rPr>
              <a:t>Kur’an</a:t>
            </a:r>
            <a:r>
              <a:rPr lang="tr-TR" sz="2000" dirty="0">
                <a:solidFill>
                  <a:srgbClr val="0070C0"/>
                </a:solidFill>
                <a:latin typeface="Times New Roman" pitchFamily="18" charset="0"/>
                <a:cs typeface="Times New Roman" pitchFamily="18" charset="0"/>
              </a:rPr>
              <a:t>-ı kerim, </a:t>
            </a:r>
            <a:r>
              <a:rPr lang="tr-TR" sz="2000" b="1" dirty="0">
                <a:solidFill>
                  <a:srgbClr val="0070C0"/>
                </a:solidFill>
                <a:latin typeface="Times New Roman" pitchFamily="18" charset="0"/>
                <a:cs typeface="Times New Roman" pitchFamily="18" charset="0"/>
              </a:rPr>
              <a:t>İtikat, İbadetler, İnsanlar Arası ilişkiler, alış-veriş, nikah vb. Muamelat konuları, Hukuk Kuralları dediğimiz </a:t>
            </a:r>
            <a:r>
              <a:rPr lang="tr-TR" sz="2000" b="1" dirty="0" err="1">
                <a:solidFill>
                  <a:srgbClr val="0070C0"/>
                </a:solidFill>
                <a:latin typeface="Times New Roman" pitchFamily="18" charset="0"/>
                <a:cs typeface="Times New Roman" pitchFamily="18" charset="0"/>
              </a:rPr>
              <a:t>Ukubat</a:t>
            </a:r>
            <a:r>
              <a:rPr lang="tr-TR" sz="2000" b="1" dirty="0">
                <a:solidFill>
                  <a:srgbClr val="0070C0"/>
                </a:solidFill>
                <a:latin typeface="Times New Roman" pitchFamily="18" charset="0"/>
                <a:cs typeface="Times New Roman" pitchFamily="18" charset="0"/>
              </a:rPr>
              <a:t>, dünya ve </a:t>
            </a:r>
            <a:r>
              <a:rPr lang="tr-TR" sz="2000" b="1" dirty="0" err="1">
                <a:solidFill>
                  <a:srgbClr val="0070C0"/>
                </a:solidFill>
                <a:latin typeface="Times New Roman" pitchFamily="18" charset="0"/>
                <a:cs typeface="Times New Roman" pitchFamily="18" charset="0"/>
              </a:rPr>
              <a:t>ahiret</a:t>
            </a:r>
            <a:r>
              <a:rPr lang="tr-TR" sz="2000" b="1" dirty="0">
                <a:solidFill>
                  <a:srgbClr val="0070C0"/>
                </a:solidFill>
                <a:latin typeface="Times New Roman" pitchFamily="18" charset="0"/>
                <a:cs typeface="Times New Roman" pitchFamily="18" charset="0"/>
              </a:rPr>
              <a:t> mutluluğunu sağlayan Ahlak kuralları, Nasihat ve </a:t>
            </a:r>
            <a:r>
              <a:rPr lang="tr-TR" sz="2000" b="1" dirty="0" err="1">
                <a:solidFill>
                  <a:srgbClr val="0070C0"/>
                </a:solidFill>
                <a:latin typeface="Times New Roman" pitchFamily="18" charset="0"/>
                <a:cs typeface="Times New Roman" pitchFamily="18" charset="0"/>
              </a:rPr>
              <a:t>tavsiyer</a:t>
            </a:r>
            <a:r>
              <a:rPr lang="tr-TR" sz="2000" b="1" dirty="0">
                <a:solidFill>
                  <a:srgbClr val="0070C0"/>
                </a:solidFill>
                <a:latin typeface="Times New Roman" pitchFamily="18" charset="0"/>
                <a:cs typeface="Times New Roman" pitchFamily="18" charset="0"/>
              </a:rPr>
              <a:t>, İyi şeylerin karşılığında Mükafat, Kötü şeyler karşılığında Tehdit, Tarihi bilgiler ve örnekler, İlmi gerçekler, Dua ve zikirler gibi </a:t>
            </a:r>
            <a:r>
              <a:rPr lang="tr-TR" sz="2000" dirty="0">
                <a:solidFill>
                  <a:srgbClr val="0070C0"/>
                </a:solidFill>
                <a:latin typeface="Times New Roman" pitchFamily="18" charset="0"/>
                <a:cs typeface="Times New Roman" pitchFamily="18" charset="0"/>
              </a:rPr>
              <a:t>farklı pek çok konuda bilgiler içeren indiği dönemden kıyamete kadar gelecek toplumların sorunlarına çözüm üretecek evrensel ve mucize bir kitaptır.</a:t>
            </a:r>
          </a:p>
          <a:p>
            <a:pPr algn="just">
              <a:defRPr/>
            </a:pPr>
            <a:r>
              <a:rPr lang="tr-TR" sz="2000" dirty="0">
                <a:solidFill>
                  <a:schemeClr val="tx1"/>
                </a:solidFill>
                <a:latin typeface="Times New Roman" pitchFamily="18" charset="0"/>
                <a:cs typeface="Times New Roman" pitchFamily="18" charset="0"/>
              </a:rPr>
              <a:t>	</a:t>
            </a:r>
            <a:r>
              <a:rPr lang="tr-TR" sz="2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Kalplerin hayırlısı, onu hıfzeden dillerin hayırlısı, onu okuyan evlerin hayırlısı, ona mekan olandır. </a:t>
            </a:r>
          </a:p>
          <a:p>
            <a:pPr algn="ctr" fontAlgn="auto">
              <a:spcBef>
                <a:spcPts val="0"/>
              </a:spcBef>
              <a:spcAft>
                <a:spcPts val="0"/>
              </a:spcAft>
              <a:defRPr/>
            </a:pPr>
            <a:r>
              <a:rPr lang="tr-TR" sz="2000" b="1" u="sng" dirty="0" err="1">
                <a:solidFill>
                  <a:schemeClr val="tx1"/>
                </a:solidFill>
                <a:latin typeface="Times New Roman" pitchFamily="18" charset="0"/>
                <a:cs typeface="Times New Roman" pitchFamily="18" charset="0"/>
              </a:rPr>
              <a:t>Kur’anı</a:t>
            </a:r>
            <a:r>
              <a:rPr lang="tr-TR" sz="2000" b="1" u="sng" dirty="0">
                <a:solidFill>
                  <a:schemeClr val="tx1"/>
                </a:solidFill>
                <a:latin typeface="Times New Roman" pitchFamily="18" charset="0"/>
                <a:cs typeface="Times New Roman" pitchFamily="18" charset="0"/>
              </a:rPr>
              <a:t> Kerim göklere, dağlara, taşlara değil insana inmiştir.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Yuvarlatılmış Çapraz Köşeli Dikdörtgen"/>
          <p:cNvSpPr/>
          <p:nvPr/>
        </p:nvSpPr>
        <p:spPr>
          <a:xfrm>
            <a:off x="177800" y="476250"/>
            <a:ext cx="7202488" cy="5905500"/>
          </a:xfrm>
          <a:prstGeom prst="round2DiagRect">
            <a:avLst>
              <a:gd name="adj1" fmla="val 6584"/>
              <a:gd name="adj2" fmla="val 0"/>
            </a:avLst>
          </a:prstGeom>
          <a:solidFill>
            <a:schemeClr val="bg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dirty="0" err="1">
                <a:solidFill>
                  <a:schemeClr val="tx1"/>
                </a:solidFill>
              </a:rPr>
              <a:t>Kur’an</a:t>
            </a:r>
            <a:r>
              <a:rPr lang="tr-TR" sz="2400" b="1" dirty="0">
                <a:solidFill>
                  <a:schemeClr val="tx1"/>
                </a:solidFill>
              </a:rPr>
              <a:t> okuyanına şefaat edecektir</a:t>
            </a:r>
          </a:p>
          <a:p>
            <a:pPr algn="ctr" fontAlgn="auto">
              <a:spcBef>
                <a:spcPts val="0"/>
              </a:spcBef>
              <a:spcAft>
                <a:spcPts val="0"/>
              </a:spcAft>
              <a:defRPr/>
            </a:pPr>
            <a:endParaRPr lang="tr-TR" sz="1400" dirty="0">
              <a:solidFill>
                <a:schemeClr val="tx1"/>
              </a:solidFill>
            </a:endParaRPr>
          </a:p>
          <a:p>
            <a:pPr algn="ctr">
              <a:defRPr/>
            </a:pPr>
            <a:r>
              <a:rPr lang="ar-SA" sz="3600" dirty="0">
                <a:solidFill>
                  <a:schemeClr val="tx1"/>
                </a:solidFill>
                <a:latin typeface="HASENAT4" pitchFamily="2" charset="-78"/>
                <a:cs typeface="HASENAT4" pitchFamily="2" charset="-78"/>
              </a:rPr>
              <a:t>اِقْرَؤُا الْقُرْآنَ فَإِنَّهُ يَأْتِي يَوْمَ الْقِيَامَةِ شَفِيعاً لِأَصْحَابِهِ</a:t>
            </a:r>
          </a:p>
          <a:p>
            <a:pPr algn="just" fontAlgn="auto">
              <a:spcBef>
                <a:spcPts val="0"/>
              </a:spcBef>
              <a:spcAft>
                <a:spcPts val="0"/>
              </a:spcAft>
              <a:defRPr/>
            </a:pPr>
            <a:r>
              <a:rPr lang="tr-TR" sz="2400" dirty="0">
                <a:solidFill>
                  <a:schemeClr val="tx1"/>
                </a:solidFill>
              </a:rPr>
              <a:t>	“</a:t>
            </a:r>
            <a:r>
              <a:rPr lang="tr-TR" sz="2400" dirty="0" err="1">
                <a:solidFill>
                  <a:schemeClr val="tx1"/>
                </a:solidFill>
              </a:rPr>
              <a:t>Kur’an</a:t>
            </a:r>
            <a:r>
              <a:rPr lang="tr-TR" sz="2400" dirty="0">
                <a:solidFill>
                  <a:schemeClr val="tx1"/>
                </a:solidFill>
              </a:rPr>
              <a:t> okuyunuz. Çünkü </a:t>
            </a:r>
            <a:r>
              <a:rPr lang="tr-TR" sz="2400" b="1" dirty="0" err="1">
                <a:solidFill>
                  <a:schemeClr val="tx1"/>
                </a:solidFill>
              </a:rPr>
              <a:t>Kur’an</a:t>
            </a:r>
            <a:r>
              <a:rPr lang="tr-TR" sz="2400" b="1" dirty="0">
                <a:solidFill>
                  <a:schemeClr val="tx1"/>
                </a:solidFill>
              </a:rPr>
              <a:t>, kıyamet gününde kendisini okuyanlara şefaatçi olarak gelecektir</a:t>
            </a:r>
            <a:r>
              <a:rPr lang="tr-TR" sz="2400" dirty="0">
                <a:solidFill>
                  <a:schemeClr val="tx1"/>
                </a:solidFill>
              </a:rPr>
              <a:t>.” </a:t>
            </a:r>
            <a:r>
              <a:rPr lang="tr-TR" sz="1400" dirty="0">
                <a:solidFill>
                  <a:schemeClr val="tx1"/>
                </a:solidFill>
              </a:rPr>
              <a:t>(</a:t>
            </a:r>
            <a:r>
              <a:rPr lang="tr-TR" sz="1400" dirty="0" err="1">
                <a:solidFill>
                  <a:schemeClr val="tx1"/>
                </a:solidFill>
              </a:rPr>
              <a:t>Terği</a:t>
            </a:r>
            <a:r>
              <a:rPr lang="tr-TR" sz="1400" dirty="0">
                <a:solidFill>
                  <a:schemeClr val="tx1"/>
                </a:solidFill>
              </a:rPr>
              <a:t> ve </a:t>
            </a:r>
            <a:r>
              <a:rPr lang="tr-TR" sz="1400" dirty="0" err="1">
                <a:solidFill>
                  <a:schemeClr val="tx1"/>
                </a:solidFill>
              </a:rPr>
              <a:t>Terhib</a:t>
            </a:r>
            <a:r>
              <a:rPr lang="tr-TR" sz="1400" dirty="0">
                <a:solidFill>
                  <a:schemeClr val="tx1"/>
                </a:solidFill>
              </a:rPr>
              <a:t>, C.3, S.267)</a:t>
            </a:r>
          </a:p>
          <a:p>
            <a:pPr algn="ctr" rtl="1">
              <a:defRPr/>
            </a:pPr>
            <a:r>
              <a:rPr lang="ar-AE" sz="2800" dirty="0">
                <a:solidFill>
                  <a:schemeClr val="tx1"/>
                </a:solidFill>
                <a:latin typeface="HASENAT4" pitchFamily="2" charset="-78"/>
                <a:cs typeface="HASENAT4" pitchFamily="2" charset="-78"/>
              </a:rPr>
              <a:t>اَلْغُرَبَاءُ فِى الدُّنْيَا اَرْبَعَةٌ قُرْآنٌ فى جَوْفِ الظَّالِمِ وَمَسْجِدٌ فِى نَادِى قَوْمٍ لَا يُصَلُّونَ فِيهِ وَمُصْحَفٌ فى بَيْتٍ لَايُقْرَءُ فِيهِ وَرَجُلٌ صَالِحٌ مَعَ قَوْمِ سُوءٍ</a:t>
            </a:r>
          </a:p>
          <a:p>
            <a:pPr algn="ctr" fontAlgn="auto">
              <a:spcBef>
                <a:spcPts val="0"/>
              </a:spcBef>
              <a:spcAft>
                <a:spcPts val="0"/>
              </a:spcAft>
              <a:defRPr/>
            </a:pPr>
            <a:r>
              <a:rPr lang="tr-TR" sz="2000" b="1" dirty="0">
                <a:solidFill>
                  <a:schemeClr val="tx1"/>
                </a:solidFill>
              </a:rPr>
              <a:t>	</a:t>
            </a:r>
            <a:r>
              <a:rPr lang="tr-TR" b="1" dirty="0">
                <a:solidFill>
                  <a:schemeClr val="tx1"/>
                </a:solidFill>
              </a:rPr>
              <a:t> “</a:t>
            </a:r>
            <a:r>
              <a:rPr lang="tr-TR" dirty="0">
                <a:solidFill>
                  <a:schemeClr val="tx1"/>
                </a:solidFill>
              </a:rPr>
              <a:t>Dünyada garip olan dört şey vardır</a:t>
            </a:r>
            <a:r>
              <a:rPr lang="tr-TR" b="1" dirty="0">
                <a:solidFill>
                  <a:schemeClr val="tx1"/>
                </a:solidFill>
              </a:rPr>
              <a:t>. Zalimin ezberinde olan kuran,bir kavmi çağırdığı halde içinde namaz kılınmayan mescit, bir evde olup ta okunmayan kuran ve kötü bir </a:t>
            </a:r>
            <a:r>
              <a:rPr lang="tr-TR" b="1" dirty="0" err="1">
                <a:solidFill>
                  <a:schemeClr val="tx1"/>
                </a:solidFill>
              </a:rPr>
              <a:t>kavm</a:t>
            </a:r>
            <a:r>
              <a:rPr lang="tr-TR" b="1" dirty="0">
                <a:solidFill>
                  <a:schemeClr val="tx1"/>
                </a:solidFill>
              </a:rPr>
              <a:t> içinde yaşamaya çalışan </a:t>
            </a:r>
            <a:r>
              <a:rPr lang="tr-TR" b="1" dirty="0" err="1">
                <a:solidFill>
                  <a:schemeClr val="tx1"/>
                </a:solidFill>
              </a:rPr>
              <a:t>salih</a:t>
            </a:r>
            <a:r>
              <a:rPr lang="tr-TR" b="1" dirty="0">
                <a:solidFill>
                  <a:schemeClr val="tx1"/>
                </a:solidFill>
              </a:rPr>
              <a:t> bir adam”</a:t>
            </a:r>
          </a:p>
          <a:p>
            <a:pPr algn="ctr" fontAlgn="auto">
              <a:spcBef>
                <a:spcPts val="0"/>
              </a:spcBef>
              <a:spcAft>
                <a:spcPts val="0"/>
              </a:spcAft>
              <a:defRPr/>
            </a:pPr>
            <a:r>
              <a:rPr lang="ar-SA" sz="3200" dirty="0">
                <a:solidFill>
                  <a:schemeClr val="tx1"/>
                </a:solidFill>
                <a:latin typeface="HASENAT4" pitchFamily="2" charset="-78"/>
                <a:cs typeface="HASENAT4" pitchFamily="2" charset="-78"/>
              </a:rPr>
              <a:t>إنَّ الَّذي لَيس في جَوْفِهِ شَيْءٌ مِنَ القُرآنِ كالبيتِ الخَرِبِ</a:t>
            </a:r>
            <a:endParaRPr lang="tr-TR" sz="3200" dirty="0">
              <a:solidFill>
                <a:schemeClr val="tx1"/>
              </a:solidFill>
              <a:latin typeface="HASENAT4" pitchFamily="2" charset="-78"/>
              <a:cs typeface="HASENAT4" pitchFamily="2" charset="-78"/>
            </a:endParaRPr>
          </a:p>
          <a:p>
            <a:pPr algn="just" fontAlgn="auto">
              <a:spcBef>
                <a:spcPts val="0"/>
              </a:spcBef>
              <a:spcAft>
                <a:spcPts val="0"/>
              </a:spcAft>
              <a:defRPr/>
            </a:pPr>
            <a:r>
              <a:rPr lang="tr-TR" sz="1600" dirty="0">
                <a:solidFill>
                  <a:schemeClr val="tx1"/>
                </a:solidFill>
              </a:rPr>
              <a:t>	</a:t>
            </a:r>
            <a:r>
              <a:rPr lang="tr-TR" sz="2400" dirty="0">
                <a:solidFill>
                  <a:schemeClr val="tx1"/>
                </a:solidFill>
              </a:rPr>
              <a:t>“Kalbinde </a:t>
            </a:r>
            <a:r>
              <a:rPr lang="tr-TR" sz="2400" dirty="0" err="1">
                <a:solidFill>
                  <a:schemeClr val="tx1"/>
                </a:solidFill>
              </a:rPr>
              <a:t>Kur’an’dan</a:t>
            </a:r>
            <a:r>
              <a:rPr lang="tr-TR" sz="2400" dirty="0">
                <a:solidFill>
                  <a:schemeClr val="tx1"/>
                </a:solidFill>
              </a:rPr>
              <a:t> bir miktar bulunmayan kimse </a:t>
            </a:r>
            <a:r>
              <a:rPr lang="tr-TR" sz="2400" b="1" dirty="0">
                <a:solidFill>
                  <a:schemeClr val="tx1"/>
                </a:solidFill>
              </a:rPr>
              <a:t>harap ev gibidi</a:t>
            </a:r>
            <a:r>
              <a:rPr lang="tr-TR" sz="2000" b="1" dirty="0">
                <a:solidFill>
                  <a:schemeClr val="tx1"/>
                </a:solidFill>
              </a:rPr>
              <a:t>r</a:t>
            </a:r>
            <a:r>
              <a:rPr lang="tr-TR" sz="2000" dirty="0">
                <a:solidFill>
                  <a:schemeClr val="tx1"/>
                </a:solidFill>
              </a:rPr>
              <a:t>.” </a:t>
            </a:r>
            <a:r>
              <a:rPr lang="tr-TR" sz="800" dirty="0">
                <a:solidFill>
                  <a:schemeClr val="tx1"/>
                </a:solidFill>
                <a:latin typeface="Times New Roman" pitchFamily="18" charset="0"/>
                <a:cs typeface="Times New Roman" pitchFamily="18" charset="0"/>
              </a:rPr>
              <a:t>(</a:t>
            </a:r>
            <a:r>
              <a:rPr lang="tr-TR" sz="800" dirty="0" err="1">
                <a:solidFill>
                  <a:schemeClr val="tx1"/>
                </a:solidFill>
                <a:latin typeface="Times New Roman" pitchFamily="18" charset="0"/>
                <a:cs typeface="Times New Roman" pitchFamily="18" charset="0"/>
              </a:rPr>
              <a:t>Riyazü’s</a:t>
            </a:r>
            <a:r>
              <a:rPr lang="tr-TR" sz="800" dirty="0">
                <a:solidFill>
                  <a:schemeClr val="tx1"/>
                </a:solidFill>
                <a:latin typeface="Times New Roman" pitchFamily="18" charset="0"/>
                <a:cs typeface="Times New Roman" pitchFamily="18" charset="0"/>
              </a:rPr>
              <a:t> </a:t>
            </a:r>
            <a:r>
              <a:rPr lang="tr-TR" sz="800" dirty="0" err="1">
                <a:solidFill>
                  <a:schemeClr val="tx1"/>
                </a:solidFill>
                <a:latin typeface="Times New Roman" pitchFamily="18" charset="0"/>
                <a:cs typeface="Times New Roman" pitchFamily="18" charset="0"/>
              </a:rPr>
              <a:t>Salihin</a:t>
            </a:r>
            <a:r>
              <a:rPr lang="tr-TR" sz="800" dirty="0">
                <a:solidFill>
                  <a:schemeClr val="tx1"/>
                </a:solidFill>
                <a:latin typeface="Times New Roman" pitchFamily="18" charset="0"/>
                <a:cs typeface="Times New Roman" pitchFamily="18" charset="0"/>
              </a:rPr>
              <a:t>, Hadis No:1002)</a:t>
            </a:r>
            <a:endParaRPr lang="tr-TR" dirty="0">
              <a:solidFill>
                <a:schemeClr val="tx1"/>
              </a:solidFill>
            </a:endParaRPr>
          </a:p>
        </p:txBody>
      </p:sp>
      <p:pic>
        <p:nvPicPr>
          <p:cNvPr id="3" name="Picture 3" descr="C:\Documents and Settings\User\Desktop\kuran-ı kerim\nurun ala nur idris.jpg"/>
          <p:cNvPicPr>
            <a:picLocks noChangeAspect="1" noChangeArrowheads="1"/>
          </p:cNvPicPr>
          <p:nvPr/>
        </p:nvPicPr>
        <p:blipFill>
          <a:blip r:embed="rId2" cstate="print"/>
          <a:srcRect l="22476" r="23583"/>
          <a:stretch>
            <a:fillRect/>
          </a:stretch>
        </p:blipFill>
        <p:spPr bwMode="auto">
          <a:xfrm>
            <a:off x="7092280" y="1705754"/>
            <a:ext cx="2160240" cy="345143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43C87B25-9D1B-4D62-AD08-5075D05EF370}" type="slidenum">
              <a:rPr lang="tr-TR"/>
              <a:pPr>
                <a:defRPr/>
              </a:pPr>
              <a:t>38</a:t>
            </a:fld>
            <a:endParaRPr lang="tr-TR"/>
          </a:p>
        </p:txBody>
      </p:sp>
      <p:sp>
        <p:nvSpPr>
          <p:cNvPr id="51203"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ÇOKCA ALLAH’I ANMALI, ZİKRETMELİSİN</a:t>
            </a:r>
          </a:p>
        </p:txBody>
      </p:sp>
      <p:sp>
        <p:nvSpPr>
          <p:cNvPr id="10" name="Text Box 6"/>
          <p:cNvSpPr txBox="1">
            <a:spLocks noChangeArrowheads="1"/>
          </p:cNvSpPr>
          <p:nvPr/>
        </p:nvSpPr>
        <p:spPr bwMode="auto">
          <a:xfrm>
            <a:off x="714375" y="5811838"/>
            <a:ext cx="8042275" cy="369887"/>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SÜBHANELLAH, ELHAMDÜLİLLAH, ALLAHÜ EKBER…</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06" name="Picture 3" descr="K:\SUNULAR\SLAYT VE SUNULAR İÇİN RESİMLER\PNG RESİMLERİ\www.hazretieyupsultan.com png resimler\tezhip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4572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4" descr="K:\SUNULAR\SLAYT VE SUNULAR İÇİN RESİMLER\PNG RESİMLERİ\www.hazretieyupsultan.com png resimler\tezhip_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938" y="1098550"/>
            <a:ext cx="4818062"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43A6CBED-A469-4D0A-BA8E-044BB689F9BB}" type="slidenum">
              <a:rPr lang="tr-TR"/>
              <a:pPr>
                <a:defRPr/>
              </a:pPr>
              <a:t>39</a:t>
            </a:fld>
            <a:endParaRPr lang="tr-TR"/>
          </a:p>
        </p:txBody>
      </p:sp>
      <p:sp>
        <p:nvSpPr>
          <p:cNvPr id="5222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52228" name="Text Box 6"/>
          <p:cNvSpPr txBox="1">
            <a:spLocks noChangeArrowheads="1"/>
          </p:cNvSpPr>
          <p:nvPr/>
        </p:nvSpPr>
        <p:spPr bwMode="auto">
          <a:xfrm>
            <a:off x="561975" y="188913"/>
            <a:ext cx="804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MANEVİ HAZIRLIKLAR</a:t>
            </a:r>
          </a:p>
        </p:txBody>
      </p:sp>
      <p:pic>
        <p:nvPicPr>
          <p:cNvPr id="52229" name="Picture 4" descr="K:\SUNULAR\SLAYT VE SUNULAR İÇİN RESİMLER\PNG RESİMLERİ\www.hazretieyupsultan.com png resimler\tezhip_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5559425"/>
            <a:ext cx="12890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Dikdörtgen"/>
          <p:cNvSpPr/>
          <p:nvPr/>
        </p:nvSpPr>
        <p:spPr>
          <a:xfrm>
            <a:off x="142875" y="549275"/>
            <a:ext cx="8750300" cy="5616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u="sng" dirty="0">
                <a:solidFill>
                  <a:srgbClr val="0070C0"/>
                </a:solidFill>
                <a:latin typeface="Times New Roman" pitchFamily="18" charset="0"/>
                <a:cs typeface="Times New Roman" pitchFamily="18" charset="0"/>
              </a:rPr>
              <a:t>Zikir kışa dönmüş kalplerimizi bahara çevirir. Zikir ölmüş ruhlara hayat verir.</a:t>
            </a:r>
            <a:r>
              <a:rPr lang="tr-TR" sz="2000" b="1" dirty="0">
                <a:solidFill>
                  <a:srgbClr val="0070C0"/>
                </a:solidFill>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Bu gecede zikir bizlere güzellikler katacaktır. Tatmin olmayan kalbimizi tatmin edecektir. </a:t>
            </a:r>
          </a:p>
          <a:p>
            <a:pPr algn="ctr" rtl="1">
              <a:defRPr/>
            </a:pPr>
            <a:r>
              <a:rPr lang="ar-SA" sz="3200" dirty="0">
                <a:solidFill>
                  <a:schemeClr val="tx1"/>
                </a:solidFill>
                <a:latin typeface="HASENAT4" pitchFamily="2" charset="-78"/>
                <a:cs typeface="HASENAT4" pitchFamily="2" charset="-78"/>
              </a:rPr>
              <a:t>اَلَّذٖينَ يَذْكُرُونَ اللّٰهَ قِيَامًا وَقُعُودًا وَعَلٰى جُنُوبِهِمْ وَيَتَفَكَّرُونَ فٖى خَلْقِ السَّمٰوَاتِ وَالْاَرْضِ رَبَّنَا مَا خَلَقْتَ هٰذَا بَاطِلًا سُبْحَانَكَ فَقِنَا عَذَابَ النَّارِ</a:t>
            </a:r>
            <a:endParaRPr lang="tr-TR" sz="3200" dirty="0">
              <a:solidFill>
                <a:schemeClr val="tx1"/>
              </a:solidFill>
              <a:latin typeface="HASENAT4" pitchFamily="2" charset="-78"/>
              <a:cs typeface="HASENAT4" pitchFamily="2" charset="-78"/>
            </a:endParaRPr>
          </a:p>
          <a:p>
            <a:pPr algn="just">
              <a:defRPr/>
            </a:pPr>
            <a:endParaRPr lang="tr-TR" sz="1100" dirty="0">
              <a:solidFill>
                <a:schemeClr val="tx1"/>
              </a:solidFill>
              <a:latin typeface="Times New Roman" pitchFamily="18" charset="0"/>
              <a:cs typeface="Times New Roman" pitchFamily="18" charset="0"/>
            </a:endParaRPr>
          </a:p>
          <a:p>
            <a:pPr algn="just">
              <a:defRPr/>
            </a:pPr>
            <a:r>
              <a:rPr lang="tr-TR" sz="2000" dirty="0">
                <a:solidFill>
                  <a:schemeClr val="tx1"/>
                </a:solidFill>
                <a:latin typeface="Times New Roman" pitchFamily="18" charset="0"/>
                <a:cs typeface="Times New Roman" pitchFamily="18" charset="0"/>
              </a:rPr>
              <a:t>	“</a:t>
            </a:r>
            <a:r>
              <a:rPr lang="tr-TR" sz="2000" b="1" dirty="0">
                <a:solidFill>
                  <a:schemeClr val="tx1"/>
                </a:solidFill>
                <a:latin typeface="Times New Roman" pitchFamily="18" charset="0"/>
                <a:cs typeface="Times New Roman" pitchFamily="18" charset="0"/>
              </a:rPr>
              <a:t>Onlar, </a:t>
            </a:r>
            <a:r>
              <a:rPr lang="tr-TR" sz="2000" b="1" dirty="0">
                <a:solidFill>
                  <a:srgbClr val="C00000"/>
                </a:solidFill>
                <a:latin typeface="Times New Roman" pitchFamily="18" charset="0"/>
                <a:cs typeface="Times New Roman" pitchFamily="18" charset="0"/>
              </a:rPr>
              <a:t>ayakta dururken, otururken, yanları üzerine yatarken (her vakit) Allah'ı anarlar,</a:t>
            </a:r>
            <a:r>
              <a:rPr lang="tr-TR" sz="2000" dirty="0">
                <a:solidFill>
                  <a:srgbClr val="C00000"/>
                </a:solidFill>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göklerin ve yerin yaratılışı hakkında derin derin düşünürler (ve şöyle derler:) </a:t>
            </a:r>
            <a:r>
              <a:rPr lang="tr-TR" sz="2000" b="1" dirty="0">
                <a:solidFill>
                  <a:schemeClr val="tx1"/>
                </a:solidFill>
                <a:latin typeface="Times New Roman" pitchFamily="18" charset="0"/>
                <a:cs typeface="Times New Roman" pitchFamily="18" charset="0"/>
              </a:rPr>
              <a:t>Rabbimiz! Sen bunu boşuna yaratmadın. Seni </a:t>
            </a:r>
            <a:r>
              <a:rPr lang="tr-TR" sz="2000" b="1" dirty="0" err="1">
                <a:solidFill>
                  <a:schemeClr val="tx1"/>
                </a:solidFill>
                <a:latin typeface="Times New Roman" pitchFamily="18" charset="0"/>
                <a:cs typeface="Times New Roman" pitchFamily="18" charset="0"/>
              </a:rPr>
              <a:t>tesbih</a:t>
            </a:r>
            <a:r>
              <a:rPr lang="tr-TR" sz="2000" b="1" dirty="0">
                <a:solidFill>
                  <a:schemeClr val="tx1"/>
                </a:solidFill>
                <a:latin typeface="Times New Roman" pitchFamily="18" charset="0"/>
                <a:cs typeface="Times New Roman" pitchFamily="18" charset="0"/>
              </a:rPr>
              <a:t> ederiz. Bizi cehennem azabından koru!</a:t>
            </a:r>
            <a:r>
              <a:rPr lang="tr-TR" sz="2000" dirty="0">
                <a:solidFill>
                  <a:schemeClr val="tx1"/>
                </a:solidFill>
                <a:latin typeface="Times New Roman" pitchFamily="18" charset="0"/>
                <a:cs typeface="Times New Roman" pitchFamily="18" charset="0"/>
              </a:rPr>
              <a:t>” </a:t>
            </a:r>
            <a:r>
              <a:rPr lang="tr-TR" sz="1100" dirty="0">
                <a:solidFill>
                  <a:schemeClr val="tx1"/>
                </a:solidFill>
                <a:latin typeface="Times New Roman" pitchFamily="18" charset="0"/>
                <a:cs typeface="Times New Roman" pitchFamily="18" charset="0"/>
              </a:rPr>
              <a:t>(NİSA suresi 142. ayet)</a:t>
            </a:r>
          </a:p>
          <a:p>
            <a:pPr algn="just">
              <a:defRPr/>
            </a:pPr>
            <a:endParaRPr lang="tr-TR" sz="2000" dirty="0">
              <a:solidFill>
                <a:schemeClr val="tx1"/>
              </a:solidFill>
              <a:latin typeface="Times New Roman" pitchFamily="18" charset="0"/>
              <a:cs typeface="Times New Roman" pitchFamily="18" charset="0"/>
            </a:endParaRPr>
          </a:p>
          <a:p>
            <a:pPr algn="ctr" rtl="1">
              <a:defRPr/>
            </a:pPr>
            <a:r>
              <a:rPr lang="ar-SA" sz="3600" dirty="0">
                <a:solidFill>
                  <a:schemeClr val="tx1"/>
                </a:solidFill>
                <a:latin typeface="HASENAT4" pitchFamily="2" charset="-78"/>
                <a:cs typeface="HASENAT4" pitchFamily="2" charset="-78"/>
              </a:rPr>
              <a:t>اَلَّذٖينَ اٰمَنُوا وَتَطْمَئِنُّ قُلُوبُهُمْ بِذِكْرِ اللّٰهِ اَلَا بِذِكْرِ اللّٰهِ تَطْمَئِنُّ الْقُلُوبُ</a:t>
            </a:r>
            <a:endParaRPr lang="tr-TR" sz="3600" dirty="0">
              <a:solidFill>
                <a:schemeClr val="tx1"/>
              </a:solidFill>
              <a:latin typeface="HASENAT4" pitchFamily="2" charset="-78"/>
              <a:cs typeface="HASENAT4" pitchFamily="2" charset="-78"/>
            </a:endParaRPr>
          </a:p>
          <a:p>
            <a:pPr algn="just">
              <a:defRPr/>
            </a:pPr>
            <a:r>
              <a:rPr lang="tr-TR" sz="2000" dirty="0">
                <a:solidFill>
                  <a:schemeClr val="tx1"/>
                </a:solidFill>
                <a:latin typeface="Times New Roman" pitchFamily="18" charset="0"/>
                <a:cs typeface="Times New Roman" pitchFamily="18" charset="0"/>
              </a:rPr>
              <a:t>	“Bunlar</a:t>
            </a:r>
            <a:r>
              <a:rPr lang="tr-TR" sz="2000" dirty="0">
                <a:solidFill>
                  <a:srgbClr val="0070C0"/>
                </a:solidFill>
                <a:latin typeface="Times New Roman" pitchFamily="18" charset="0"/>
                <a:cs typeface="Times New Roman" pitchFamily="18" charset="0"/>
              </a:rPr>
              <a:t>, iman edenler ve gönülleri Allah'ın zikriyle sükûnete erenlerdir</a:t>
            </a:r>
            <a:r>
              <a:rPr lang="tr-TR" sz="2000" dirty="0">
                <a:solidFill>
                  <a:schemeClr val="tx1"/>
                </a:solidFill>
                <a:latin typeface="Times New Roman" pitchFamily="18" charset="0"/>
                <a:cs typeface="Times New Roman" pitchFamily="18" charset="0"/>
              </a:rPr>
              <a:t>. </a:t>
            </a:r>
            <a:r>
              <a:rPr lang="tr-TR" sz="2000" b="1" dirty="0">
                <a:solidFill>
                  <a:schemeClr val="tx1"/>
                </a:solidFill>
                <a:latin typeface="Times New Roman" pitchFamily="18" charset="0"/>
                <a:cs typeface="Times New Roman" pitchFamily="18" charset="0"/>
              </a:rPr>
              <a:t>Bilesiniz ki, </a:t>
            </a:r>
            <a:r>
              <a:rPr lang="tr-TR" sz="2000" b="1" dirty="0">
                <a:solidFill>
                  <a:srgbClr val="C00000"/>
                </a:solidFill>
                <a:latin typeface="Times New Roman" pitchFamily="18" charset="0"/>
                <a:cs typeface="Times New Roman" pitchFamily="18" charset="0"/>
              </a:rPr>
              <a:t>kalpler ancak Allah'ı anmakla huzur bulur</a:t>
            </a:r>
            <a:r>
              <a:rPr lang="tr-TR" sz="2000" b="1" dirty="0">
                <a:solidFill>
                  <a:schemeClr val="tx1"/>
                </a:solidFill>
                <a:latin typeface="Times New Roman" pitchFamily="18" charset="0"/>
                <a:cs typeface="Times New Roman" pitchFamily="18" charset="0"/>
              </a:rPr>
              <a:t>.</a:t>
            </a:r>
            <a:r>
              <a:rPr lang="tr-TR" sz="2000" dirty="0">
                <a:solidFill>
                  <a:schemeClr val="tx1"/>
                </a:solidFill>
                <a:latin typeface="Times New Roman" pitchFamily="18" charset="0"/>
                <a:cs typeface="Times New Roman" pitchFamily="18" charset="0"/>
              </a:rPr>
              <a:t>” </a:t>
            </a:r>
            <a:r>
              <a:rPr lang="tr-TR" sz="1200" dirty="0">
                <a:solidFill>
                  <a:schemeClr val="tx1"/>
                </a:solidFill>
                <a:latin typeface="Times New Roman" pitchFamily="18" charset="0"/>
                <a:cs typeface="Times New Roman" pitchFamily="18" charset="0"/>
              </a:rPr>
              <a:t>(HİCR suresi 6. ayet)</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4000"/>
            <a:lum/>
          </a:blip>
          <a:srcRect/>
          <a:stretch>
            <a:fillRect l="-43000" r="-43000"/>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268538" y="333375"/>
            <a:ext cx="676751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dirty="0">
                <a:solidFill>
                  <a:schemeClr val="tx1">
                    <a:lumMod val="95000"/>
                    <a:lumOff val="5000"/>
                  </a:schemeClr>
                </a:solidFill>
              </a:rPr>
              <a:t>	</a:t>
            </a:r>
            <a:r>
              <a:rPr lang="tr-TR" sz="1600" b="1" dirty="0">
                <a:solidFill>
                  <a:schemeClr val="tx1"/>
                </a:solidFill>
              </a:rPr>
              <a:t>    </a:t>
            </a:r>
            <a:r>
              <a:rPr lang="tr-TR" sz="3600" b="1" dirty="0">
                <a:solidFill>
                  <a:schemeClr val="tx1"/>
                </a:solidFill>
                <a:latin typeface="HASENAT4" pitchFamily="2" charset="-78"/>
                <a:cs typeface="HASENAT4" pitchFamily="2" charset="-78"/>
              </a:rPr>
              <a:t>  </a:t>
            </a:r>
            <a:r>
              <a:rPr lang="ar-SA" sz="3600" dirty="0">
                <a:solidFill>
                  <a:schemeClr val="tx1"/>
                </a:solidFill>
                <a:latin typeface="HASENAT4" pitchFamily="2" charset="-78"/>
                <a:cs typeface="HASENAT4" pitchFamily="2" charset="-78"/>
              </a:rPr>
              <a:t>فِيهَا يُفْرَقُ كُلُّ أَمْرٍ حَكِيمٍ</a:t>
            </a:r>
            <a:endParaRPr lang="tr-TR" sz="1600" dirty="0">
              <a:solidFill>
                <a:schemeClr val="tx1"/>
              </a:solidFill>
              <a:latin typeface="HASENAT4" pitchFamily="2" charset="-78"/>
              <a:cs typeface="HASENAT4" pitchFamily="2" charset="-78"/>
            </a:endParaRPr>
          </a:p>
          <a:p>
            <a:pPr>
              <a:defRPr/>
            </a:pPr>
            <a:r>
              <a:rPr lang="tr-TR" sz="1600" b="1" dirty="0">
                <a:solidFill>
                  <a:schemeClr val="tx1"/>
                </a:solidFill>
              </a:rPr>
              <a:t>	</a:t>
            </a:r>
            <a:r>
              <a:rPr lang="tr-TR" sz="1600" b="1" u="sng" dirty="0" err="1">
                <a:solidFill>
                  <a:schemeClr val="tx1"/>
                </a:solidFill>
              </a:rPr>
              <a:t>İbni</a:t>
            </a:r>
            <a:r>
              <a:rPr lang="tr-TR" sz="1600" b="1" u="sng" dirty="0">
                <a:solidFill>
                  <a:schemeClr val="tx1"/>
                </a:solidFill>
              </a:rPr>
              <a:t> Abbas'</a:t>
            </a:r>
            <a:r>
              <a:rPr lang="tr-TR" sz="1600" dirty="0">
                <a:solidFill>
                  <a:schemeClr val="tx1"/>
                </a:solidFill>
              </a:rPr>
              <a:t>tan rivayet edildiğine göre, hikmetli işlerin birbirinden ayırt edilmesi şu şekilde cereyan etmektedir:</a:t>
            </a:r>
            <a:r>
              <a:rPr lang="tr-TR" sz="1600" dirty="0">
                <a:solidFill>
                  <a:schemeClr val="tx1"/>
                </a:solidFill>
                <a:latin typeface="Times New Roman" pitchFamily="18" charset="0"/>
                <a:cs typeface="Times New Roman" pitchFamily="18" charset="0"/>
              </a:rPr>
              <a:t>(</a:t>
            </a:r>
            <a:r>
              <a:rPr lang="tr-TR" sz="1600" dirty="0" err="1">
                <a:solidFill>
                  <a:schemeClr val="tx1"/>
                </a:solidFill>
                <a:latin typeface="Times New Roman" pitchFamily="18" charset="0"/>
                <a:cs typeface="Times New Roman" pitchFamily="18" charset="0"/>
              </a:rPr>
              <a:t>Duhan</a:t>
            </a:r>
            <a:r>
              <a:rPr lang="tr-TR" sz="1600" dirty="0">
                <a:solidFill>
                  <a:schemeClr val="tx1"/>
                </a:solidFill>
                <a:latin typeface="Times New Roman" pitchFamily="18" charset="0"/>
                <a:cs typeface="Times New Roman" pitchFamily="18" charset="0"/>
              </a:rPr>
              <a:t> 4 )</a:t>
            </a:r>
            <a:endParaRPr lang="tr-TR" sz="2800" dirty="0">
              <a:solidFill>
                <a:schemeClr val="tx1"/>
              </a:solidFill>
              <a:latin typeface="Times New Roman" pitchFamily="18" charset="0"/>
              <a:cs typeface="Times New Roman" pitchFamily="18" charset="0"/>
            </a:endParaRPr>
          </a:p>
          <a:p>
            <a:pPr>
              <a:defRPr/>
            </a:pPr>
            <a:endParaRPr lang="tr-TR" sz="1600" dirty="0">
              <a:solidFill>
                <a:schemeClr val="tx1"/>
              </a:solidFill>
            </a:endParaRPr>
          </a:p>
          <a:p>
            <a:pPr algn="just">
              <a:defRPr/>
            </a:pPr>
            <a:r>
              <a:rPr lang="tr-TR" sz="1600" dirty="0">
                <a:solidFill>
                  <a:schemeClr val="tx1"/>
                </a:solidFill>
              </a:rPr>
              <a:t>	</a:t>
            </a:r>
            <a:r>
              <a:rPr lang="tr-TR" b="1" dirty="0">
                <a:solidFill>
                  <a:schemeClr val="tx1"/>
                </a:solidFill>
              </a:rPr>
              <a:t>Bu seneden gelecek seneye kadar meydana gelecek olayların hepsi ayrı ayrı melekler tarafından defterlere yazılır. </a:t>
            </a:r>
          </a:p>
          <a:p>
            <a:pPr algn="ctr">
              <a:defRPr/>
            </a:pPr>
            <a:r>
              <a:rPr lang="tr-TR" sz="2000" b="1" dirty="0">
                <a:solidFill>
                  <a:srgbClr val="00B050"/>
                </a:solidFill>
              </a:rPr>
              <a:t>	</a:t>
            </a:r>
            <a:r>
              <a:rPr lang="tr-TR" sz="2000" b="1" dirty="0">
                <a:solidFill>
                  <a:schemeClr val="tx1"/>
                </a:solidFill>
              </a:rPr>
              <a:t>Rızıklar, eceller, zenginlik, fakirlik, ölümler, doğumlar hep bu esnada kaydedilir. </a:t>
            </a:r>
            <a:r>
              <a:rPr lang="tr-TR" sz="2000" b="1" dirty="0">
                <a:solidFill>
                  <a:srgbClr val="FF0000"/>
                </a:solidFill>
                <a:effectLst>
                  <a:outerShdw blurRad="38100" dist="38100" dir="2700000" algn="tl">
                    <a:srgbClr val="000000">
                      <a:alpha val="43137"/>
                    </a:srgbClr>
                  </a:outerShdw>
                </a:effectLst>
              </a:rPr>
              <a:t>O yılki hacıların sayısı bile bu devrede takdir olunur. </a:t>
            </a:r>
          </a:p>
          <a:p>
            <a:pPr algn="ctr">
              <a:defRPr/>
            </a:pPr>
            <a:r>
              <a:rPr lang="tr-TR" sz="2000" b="1" dirty="0">
                <a:solidFill>
                  <a:schemeClr val="tx1"/>
                </a:solidFill>
              </a:rPr>
              <a:t>	Herkesin ve her-şeyin o sene içindeki mukadderatı kaydedilir </a:t>
            </a:r>
            <a:endParaRPr lang="tr-TR" sz="2000" dirty="0">
              <a:solidFill>
                <a:schemeClr val="tx1"/>
              </a:solidFill>
            </a:endParaRPr>
          </a:p>
        </p:txBody>
      </p:sp>
      <p:sp>
        <p:nvSpPr>
          <p:cNvPr id="16388" name="3 Dikdörtgen"/>
          <p:cNvSpPr>
            <a:spLocks noChangeArrowheads="1"/>
          </p:cNvSpPr>
          <p:nvPr/>
        </p:nvSpPr>
        <p:spPr bwMode="auto">
          <a:xfrm>
            <a:off x="539750" y="260350"/>
            <a:ext cx="849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tr-TR" altLang="tr-TR" sz="2400" b="1">
                <a:latin typeface="Times New Roman" pitchFamily="18" charset="0"/>
                <a:cs typeface="Times New Roman" pitchFamily="18" charset="0"/>
              </a:rPr>
              <a:t>SELAM OLSUN SANA  ALLAHIN SEÇKİN KULU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049AB07A-1E81-4964-ADF3-A87E1A4272BA}" type="slidenum">
              <a:rPr lang="tr-TR"/>
              <a:pPr>
                <a:defRPr/>
              </a:pPr>
              <a:t>40</a:t>
            </a:fld>
            <a:endParaRPr lang="tr-TR"/>
          </a:p>
        </p:txBody>
      </p:sp>
      <p:sp>
        <p:nvSpPr>
          <p:cNvPr id="5325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NAMAZLARINI CEMAATLE KABEDE, MESCİD-İ NEBEVİDE KIL</a:t>
            </a:r>
          </a:p>
        </p:txBody>
      </p:sp>
      <p:sp>
        <p:nvSpPr>
          <p:cNvPr id="10" name="Text Box 6"/>
          <p:cNvSpPr txBox="1">
            <a:spLocks noChangeArrowheads="1"/>
          </p:cNvSpPr>
          <p:nvPr/>
        </p:nvSpPr>
        <p:spPr bwMode="auto">
          <a:xfrm>
            <a:off x="714375" y="5811838"/>
            <a:ext cx="8042275" cy="369887"/>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OTELDE, ÇARŞIDA, PAZARDA DEĞİL…</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3254" name="Picture 9" descr="K:\SUNULAR\SLAYT VE SUNULAR İÇİN RESİMLER\PNG RESİMLERİ\www.hazretieyupsultan.com png resimler\namaz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67691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C:\Documents and Settings\User\Belgelerim\SAFLAR.png"/>
          <p:cNvPicPr>
            <a:picLocks noChangeAspect="1" noChangeArrowheads="1"/>
          </p:cNvPicPr>
          <p:nvPr/>
        </p:nvPicPr>
        <p:blipFill>
          <a:blip r:embed="rId4">
            <a:extLst>
              <a:ext uri="{28A0092B-C50C-407E-A947-70E740481C1C}">
                <a14:useLocalDpi xmlns:a14="http://schemas.microsoft.com/office/drawing/2010/main" val="0"/>
              </a:ext>
            </a:extLst>
          </a:blip>
          <a:srcRect t="14301" b="14301"/>
          <a:stretch>
            <a:fillRect/>
          </a:stretch>
        </p:blipFill>
        <p:spPr bwMode="auto">
          <a:xfrm>
            <a:off x="6715125" y="981075"/>
            <a:ext cx="24288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1AAC6255-15B2-4501-A00F-544DAB0CF9B1}" type="slidenum">
              <a:rPr lang="tr-TR"/>
              <a:pPr>
                <a:defRPr/>
              </a:pPr>
              <a:t>41</a:t>
            </a:fld>
            <a:endParaRPr lang="tr-TR"/>
          </a:p>
        </p:txBody>
      </p:sp>
      <p:sp>
        <p:nvSpPr>
          <p:cNvPr id="54275"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54276" name="Text Box 6"/>
          <p:cNvSpPr txBox="1">
            <a:spLocks noChangeArrowheads="1"/>
          </p:cNvSpPr>
          <p:nvPr/>
        </p:nvSpPr>
        <p:spPr bwMode="auto">
          <a:xfrm>
            <a:off x="561975" y="188913"/>
            <a:ext cx="804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MANEVİ HAZIRLIKLAR</a:t>
            </a:r>
          </a:p>
        </p:txBody>
      </p:sp>
      <p:sp>
        <p:nvSpPr>
          <p:cNvPr id="54277" name="Text Box 6"/>
          <p:cNvSpPr txBox="1">
            <a:spLocks noChangeArrowheads="1"/>
          </p:cNvSpPr>
          <p:nvPr/>
        </p:nvSpPr>
        <p:spPr bwMode="auto">
          <a:xfrm>
            <a:off x="250825" y="836613"/>
            <a:ext cx="63373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r>
              <a:rPr lang="ar-SA" altLang="tr-TR" sz="3200">
                <a:latin typeface="HASENAT4" pitchFamily="2" charset="-78"/>
                <a:cs typeface="HASENAT4" pitchFamily="2" charset="-78"/>
              </a:rPr>
              <a:t>مَنْ صَلَّى العِشَاءَ في جَمَاعَةٍ، فَكَأَنَّمَا قامَ نِصْفَ اللَّيْلِ، وَمَنْ صلَّى الصُّبْحَ في جَمَاعَةٍ، فَكَأَنَّمَا صَلَّى اللَّيْلَ كُلَّهُ.</a:t>
            </a:r>
            <a:endParaRPr lang="tr-TR" altLang="tr-TR" sz="3200">
              <a:latin typeface="HASENAT4" pitchFamily="2" charset="-78"/>
              <a:cs typeface="HASENAT4" pitchFamily="2" charset="-78"/>
            </a:endParaRPr>
          </a:p>
          <a:p>
            <a:pPr algn="just"/>
            <a:r>
              <a:rPr lang="tr-TR" altLang="tr-TR" sz="1800"/>
              <a:t>	Osman İbn Affân (r.a) şöyle dedi: Resûlullah (s.a.v)’i: </a:t>
            </a:r>
            <a:r>
              <a:rPr lang="tr-TR" altLang="tr-TR" sz="1800" b="1"/>
              <a:t>“Yatsı namazını cemaatle kılan kimse, gece yarısına kadar namaz kılmış gibidir. Sabah namazını cemaatle kılan kimse ise bütün gece namaz kılmış gibidir”. (</a:t>
            </a:r>
            <a:r>
              <a:rPr lang="tr-TR" altLang="tr-TR" sz="1800"/>
              <a:t>Müslim, Mesâcid 260</a:t>
            </a:r>
            <a:r>
              <a:rPr lang="tr-TR" altLang="tr-TR" sz="1800" b="1"/>
              <a:t>)</a:t>
            </a:r>
          </a:p>
          <a:p>
            <a:pPr algn="just"/>
            <a:endParaRPr lang="tr-TR" altLang="tr-TR" sz="1800" b="1"/>
          </a:p>
          <a:p>
            <a:pPr algn="just"/>
            <a:endParaRPr lang="tr-TR" altLang="tr-TR" sz="1800" b="1"/>
          </a:p>
          <a:p>
            <a:pPr algn="ctr" rtl="1"/>
            <a:r>
              <a:rPr lang="ar-SA" altLang="tr-TR" sz="3200">
                <a:latin typeface="HASENAT4" pitchFamily="2" charset="-78"/>
                <a:cs typeface="HASENAT4" pitchFamily="2" charset="-78"/>
              </a:rPr>
              <a:t>صَلاَةُ الْجَمَاعَةِ أفْضَلُ مِنْ صَلاَةِ الْفَذِّ بِسَبْعٍ وَعِشْرينَ دَرَجَةً، وَرُوِيَ بِخَمْسٍ وَعِشْرِينَ.</a:t>
            </a:r>
            <a:endParaRPr lang="tr-TR" altLang="tr-TR" sz="3200">
              <a:latin typeface="HASENAT4" pitchFamily="2" charset="-78"/>
              <a:cs typeface="HASENAT4" pitchFamily="2" charset="-78"/>
            </a:endParaRPr>
          </a:p>
          <a:p>
            <a:pPr algn="just"/>
            <a:r>
              <a:rPr lang="tr-TR" altLang="tr-TR" sz="1800"/>
              <a:t>	</a:t>
            </a:r>
            <a:r>
              <a:rPr lang="tr-TR" altLang="tr-TR" sz="1600"/>
              <a:t>İbnu Ömer (r. anhümâ) anlatıyor: "Rasûlullah (a.s) buyurdular ki:</a:t>
            </a:r>
            <a:endParaRPr lang="tr-TR" altLang="tr-TR" sz="1800"/>
          </a:p>
          <a:p>
            <a:pPr algn="just"/>
            <a:r>
              <a:rPr lang="tr-TR" altLang="tr-TR" sz="1800"/>
              <a:t>	"</a:t>
            </a:r>
            <a:r>
              <a:rPr lang="tr-TR" altLang="tr-TR" sz="1800" b="1"/>
              <a:t>Cemaatle kılınan namaz  münferid kılınan namazdan  yirmi yedi derece üstündür." -"Yirmi beş derece" diye de rivayet edildi</a:t>
            </a:r>
            <a:r>
              <a:rPr lang="tr-TR" altLang="tr-TR" sz="1800"/>
              <a:t>.-" </a:t>
            </a:r>
            <a:r>
              <a:rPr lang="tr-TR" altLang="tr-TR" sz="1200" b="1" i="1"/>
              <a:t>(Buharî, Ezan 30)</a:t>
            </a:r>
            <a:endParaRPr lang="tr-TR" altLang="tr-TR" sz="1800"/>
          </a:p>
        </p:txBody>
      </p:sp>
      <p:pic>
        <p:nvPicPr>
          <p:cNvPr id="54278" name="Picture 2" descr="C:\Documents and Settings\User\Belgelerim\SAFLAR.png"/>
          <p:cNvPicPr>
            <a:picLocks noChangeAspect="1" noChangeArrowheads="1"/>
          </p:cNvPicPr>
          <p:nvPr/>
        </p:nvPicPr>
        <p:blipFill>
          <a:blip r:embed="rId3">
            <a:extLst>
              <a:ext uri="{28A0092B-C50C-407E-A947-70E740481C1C}">
                <a14:useLocalDpi xmlns:a14="http://schemas.microsoft.com/office/drawing/2010/main" val="0"/>
              </a:ext>
            </a:extLst>
          </a:blip>
          <a:srcRect t="14301" b="14301"/>
          <a:stretch>
            <a:fillRect/>
          </a:stretch>
        </p:blipFill>
        <p:spPr bwMode="auto">
          <a:xfrm>
            <a:off x="6715125" y="981075"/>
            <a:ext cx="24288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FF3BF32F-B972-4FE1-AE1F-2C93520EE187}" type="slidenum">
              <a:rPr lang="tr-TR"/>
              <a:pPr>
                <a:defRPr/>
              </a:pPr>
              <a:t>42</a:t>
            </a:fld>
            <a:endParaRPr lang="tr-TR"/>
          </a:p>
        </p:txBody>
      </p:sp>
      <p:sp>
        <p:nvSpPr>
          <p:cNvPr id="55299"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HAC ZOR VE MEŞAKKATLİ BİR YOL VE İBADETTİR</a:t>
            </a:r>
          </a:p>
        </p:txBody>
      </p:sp>
      <p:sp>
        <p:nvSpPr>
          <p:cNvPr id="10" name="Text Box 6"/>
          <p:cNvSpPr txBox="1">
            <a:spLocks noChangeArrowheads="1"/>
          </p:cNvSpPr>
          <p:nvPr/>
        </p:nvSpPr>
        <p:spPr bwMode="auto">
          <a:xfrm>
            <a:off x="611188" y="3429000"/>
            <a:ext cx="8042275" cy="3416300"/>
          </a:xfrm>
          <a:prstGeom prst="rect">
            <a:avLst/>
          </a:prstGeom>
          <a:noFill/>
          <a:ln w="9525">
            <a:noFill/>
            <a:miter lim="800000"/>
            <a:headEnd/>
            <a:tailEnd/>
          </a:ln>
        </p:spPr>
        <p:txBody>
          <a:bodyPr>
            <a:spAutoFit/>
          </a:bodyPr>
          <a:lstStyle/>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ŞİMDİDEN SABIRLI OL. </a:t>
            </a: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MERHAMETLİ OL. </a:t>
            </a:r>
            <a:r>
              <a:rPr lang="tr-TR" b="1" dirty="0">
                <a:effectLst>
                  <a:outerShdw blurRad="38100" dist="38100" dir="2700000" algn="tl">
                    <a:srgbClr val="000000">
                      <a:alpha val="43137"/>
                    </a:srgbClr>
                  </a:outerShdw>
                </a:effectLst>
                <a:latin typeface="Times New Roman" pitchFamily="18" charset="0"/>
                <a:cs typeface="Times New Roman" pitchFamily="18" charset="0"/>
              </a:rPr>
              <a:t>İSAR AHLAKINA SAHİP OL.  </a:t>
            </a:r>
            <a:r>
              <a:rPr lang="tr-TR"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BAŞKALARINI ÇEKİŞTİRME. DEDİKODU YAPMA. </a:t>
            </a:r>
            <a:r>
              <a:rPr lang="tr-TR" b="1" dirty="0">
                <a:effectLst>
                  <a:outerShdw blurRad="38100" dist="38100" dir="2700000" algn="tl">
                    <a:srgbClr val="000000">
                      <a:alpha val="43137"/>
                    </a:srgbClr>
                  </a:outerShdw>
                </a:effectLst>
                <a:latin typeface="Times New Roman" pitchFamily="18" charset="0"/>
                <a:cs typeface="Times New Roman" pitchFamily="18" charset="0"/>
              </a:rPr>
              <a:t>YALAN SÖYLEME. HARAM YEME. </a:t>
            </a:r>
            <a:r>
              <a:rPr lang="tr-TR"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HERKESİN HAKKINA RİAYET ET. </a:t>
            </a:r>
            <a:r>
              <a:rPr lang="tr-TR" b="1" dirty="0">
                <a:effectLst>
                  <a:outerShdw blurRad="38100" dist="38100" dir="2700000" algn="tl">
                    <a:srgbClr val="000000">
                      <a:alpha val="43137"/>
                    </a:srgbClr>
                  </a:outerShdw>
                </a:effectLst>
                <a:latin typeface="Times New Roman" pitchFamily="18" charset="0"/>
                <a:cs typeface="Times New Roman" pitchFamily="18" charset="0"/>
              </a:rPr>
              <a:t>UNUTMA İMANA, EMNİYETE, HUZURA GİDİYORSUN. </a:t>
            </a: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PEYGAMBER AHLAKIYLA AHLAKLAN. </a:t>
            </a:r>
            <a:r>
              <a:rPr lang="tr-TR" b="1" dirty="0">
                <a:effectLst>
                  <a:outerShdw blurRad="38100" dist="38100" dir="2700000" algn="tl">
                    <a:srgbClr val="000000">
                      <a:alpha val="43137"/>
                    </a:srgbClr>
                  </a:outerShdw>
                </a:effectLst>
                <a:latin typeface="Times New Roman" pitchFamily="18" charset="0"/>
                <a:cs typeface="Times New Roman" pitchFamily="18" charset="0"/>
              </a:rPr>
              <a:t>KURAN YOLDAŞIN, CEBRAİL ARKADAŞIN OLSUN.</a:t>
            </a:r>
          </a:p>
          <a:p>
            <a:pPr algn="ctr">
              <a:spcBef>
                <a:spcPct val="50000"/>
              </a:spcBef>
              <a:defRPr/>
            </a:pPr>
            <a:r>
              <a:rPr lang="tr-TR" b="1" dirty="0">
                <a:effectLst>
                  <a:outerShdw blurRad="38100" dist="38100" dir="2700000" algn="tl">
                    <a:srgbClr val="000000">
                      <a:alpha val="43137"/>
                    </a:srgbClr>
                  </a:outerShdw>
                </a:effectLst>
                <a:latin typeface="Times New Roman" pitchFamily="18" charset="0"/>
                <a:cs typeface="Times New Roman" pitchFamily="18" charset="0"/>
              </a:rPr>
              <a:t>KİN, NEFRET, HIRS, SU-İ ZAN, HASET VE BENCİLLİK GİBİ BİZİ İÇTEN İÇE KEMİREN DUYGULARIMIZI VE GIYBET GİBİ HASTALIKLARIMIZI TAŞLAMALI VE ONLARI KURBAN EDİP HAYAT HAKKI TANIMAMALIYIZ.</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NEFSANÎ DUYGULARIMIZI BİR KENARA İTİP BİZ ŞUURUNA SAHİP OLMAYA GAYRET EDELİM.</a:t>
            </a:r>
          </a:p>
        </p:txBody>
      </p:sp>
      <p:pic>
        <p:nvPicPr>
          <p:cNvPr id="55302" name="Picture 2" descr="C:\Users\herhayat1sorudur\Desktop\ka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25538"/>
            <a:ext cx="2381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3" descr="C:\Users\herhayat1sorudur\Desktop\kub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68413"/>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3C0A3563-91C2-48DD-9E07-7EF52C620856}" type="slidenum">
              <a:rPr lang="tr-TR"/>
              <a:pPr>
                <a:defRPr/>
              </a:pPr>
              <a:t>43</a:t>
            </a:fld>
            <a:endParaRPr lang="tr-TR"/>
          </a:p>
        </p:txBody>
      </p:sp>
      <p:sp>
        <p:nvSpPr>
          <p:cNvPr id="56323"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HAC ZOR VE MEŞAKKATLİ BİR YOL VE İBADETTİR</a:t>
            </a:r>
          </a:p>
        </p:txBody>
      </p:sp>
      <p:sp>
        <p:nvSpPr>
          <p:cNvPr id="10" name="Text Box 6"/>
          <p:cNvSpPr txBox="1">
            <a:spLocks noChangeArrowheads="1"/>
          </p:cNvSpPr>
          <p:nvPr/>
        </p:nvSpPr>
        <p:spPr bwMode="auto">
          <a:xfrm>
            <a:off x="611188" y="3213100"/>
            <a:ext cx="8042275" cy="3554413"/>
          </a:xfrm>
          <a:prstGeom prst="rect">
            <a:avLst/>
          </a:prstGeom>
          <a:noFill/>
          <a:ln w="9525">
            <a:noFill/>
            <a:miter lim="800000"/>
            <a:headEnd/>
            <a:tailEnd/>
          </a:ln>
        </p:spPr>
        <p:txBody>
          <a:bodyPr>
            <a:spAutoFit/>
          </a:bodyPr>
          <a:lstStyle/>
          <a:p>
            <a:pPr algn="ctr">
              <a:spcBef>
                <a:spcPct val="50000"/>
              </a:spcBef>
              <a:defRPr/>
            </a:pPr>
            <a:r>
              <a:rPr lang="tr-TR" dirty="0"/>
              <a:t>Dün kızgın çöllerde kum fırtınaları içinde yalınayak, baş açık, keseceği kurbanlar yanlarında, aç-susuz Harem'e gidiliyormuş ve o dönemin hacısının en büyük meşakkatlerinden birisi bu imiş Çaresi; 'hacı sabır' Günümüzde uçaklarla yolculuk yapılıyor, yol meşakkati yok denecek kadar az ama başka meşakkatler peşimizi bırakmıyor Çare; değişmiyor, yine 'hacı sabır' İhtimal ki Efendimiz "Haccı bana kolaylaştır " duasını bu yüzden yapmış </a:t>
            </a:r>
          </a:p>
          <a:p>
            <a:pPr algn="ctr">
              <a:spcBef>
                <a:spcPct val="50000"/>
              </a:spcBef>
              <a:defRPr/>
            </a:pPr>
            <a:r>
              <a:rPr lang="tr-TR" dirty="0"/>
              <a:t>Hac boyunca akla-hayale gelmedik sıkıntılar, meşakkatler bizi bekliyor olacak Bürokratik engeller, şirketimizdeki organizasyon bozuklukları, bazen hissemize düşen rehberlerimizin tecrübesizliği, bizim elimizde olmayan ve dıştan bakıldığından çok basit gelen pasaport kontrolünden otellere intikale uzanan birçok düzenleme noksanlıkları, grup halinde hareket etme zorunluluğunun bizi yüz yüze getirdiği sıkıntılar ve daha neler neler </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6326" name="Picture 2" descr="C:\Users\herhayat1sorudur\Desktop\ka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25538"/>
            <a:ext cx="2381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descr="C:\Users\herhayat1sorudur\Desktop\kub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68413"/>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F0B68B25-BFF1-427E-9B7F-3072BF9CF94C}" type="slidenum">
              <a:rPr lang="tr-TR"/>
              <a:pPr>
                <a:defRPr/>
              </a:pPr>
              <a:t>44</a:t>
            </a:fld>
            <a:endParaRPr lang="tr-TR"/>
          </a:p>
        </p:txBody>
      </p:sp>
      <p:sp>
        <p:nvSpPr>
          <p:cNvPr id="57347"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27679" name="Text Box 6"/>
          <p:cNvSpPr txBox="1">
            <a:spLocks noChangeArrowheads="1"/>
          </p:cNvSpPr>
          <p:nvPr/>
        </p:nvSpPr>
        <p:spPr bwMode="auto">
          <a:xfrm>
            <a:off x="561975" y="188913"/>
            <a:ext cx="8042275" cy="784225"/>
          </a:xfrm>
          <a:prstGeom prst="rect">
            <a:avLst/>
          </a:prstGeom>
          <a:noFill/>
          <a:ln w="9525">
            <a:noFill/>
            <a:miter lim="800000"/>
            <a:headEnd/>
            <a:tailEnd/>
          </a:ln>
        </p:spPr>
        <p:txBody>
          <a:bodyPr>
            <a:spAutoFit/>
          </a:bodyPr>
          <a:lstStyle/>
          <a:p>
            <a:pPr algn="ctr">
              <a:spcBef>
                <a:spcPct val="50000"/>
              </a:spcBef>
              <a:defRPr/>
            </a:pPr>
            <a:r>
              <a:rPr lang="tr-TR" b="1" dirty="0">
                <a:latin typeface="Times New Roman" pitchFamily="18" charset="0"/>
                <a:cs typeface="Times New Roman" pitchFamily="18" charset="0"/>
              </a:rPr>
              <a:t>SEYAHAT ÖNCESİ YAPILACAK  MANEVİ HAZIRLIKLAR</a:t>
            </a:r>
          </a:p>
          <a:p>
            <a:pPr algn="ctr">
              <a:spcBef>
                <a:spcPct val="50000"/>
              </a:spcBef>
              <a:defRPr/>
            </a:pPr>
            <a:r>
              <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HAC ZOR VE MEŞAKKATLİ BİR YOL VE İBADETTİR</a:t>
            </a:r>
          </a:p>
        </p:txBody>
      </p:sp>
      <p:sp>
        <p:nvSpPr>
          <p:cNvPr id="10" name="Text Box 6"/>
          <p:cNvSpPr txBox="1">
            <a:spLocks noChangeArrowheads="1"/>
          </p:cNvSpPr>
          <p:nvPr/>
        </p:nvSpPr>
        <p:spPr bwMode="auto">
          <a:xfrm>
            <a:off x="611188" y="3284538"/>
            <a:ext cx="8042275" cy="2862262"/>
          </a:xfrm>
          <a:prstGeom prst="rect">
            <a:avLst/>
          </a:prstGeom>
          <a:noFill/>
          <a:ln w="9525">
            <a:noFill/>
            <a:miter lim="800000"/>
            <a:headEnd/>
            <a:tailEnd/>
          </a:ln>
        </p:spPr>
        <p:txBody>
          <a:bodyPr>
            <a:spAutoFit/>
          </a:bodyPr>
          <a:lstStyle/>
          <a:p>
            <a:pPr algn="ctr">
              <a:spcBef>
                <a:spcPct val="50000"/>
              </a:spcBef>
              <a:defRPr/>
            </a:pPr>
            <a:r>
              <a:rPr lang="tr-TR" sz="2000" dirty="0"/>
              <a:t>Karşılaştığımız sıkıntılarla alakalı olarak değerlendirmeler yaparken, meseleye farklı perspektiflerden bakmasını bilmek zorundayız. Harem'in içinde </a:t>
            </a:r>
            <a:r>
              <a:rPr lang="tr-TR" sz="2000" dirty="0" err="1"/>
              <a:t>mataf</a:t>
            </a:r>
            <a:r>
              <a:rPr lang="tr-TR" sz="2000" dirty="0"/>
              <a:t> alanında yere tükürmelerini; namazda cebinden yüzlerce defa kullandığı mendilini çıkartıp sümkürmeleri karşısında midemiz bulanıyor; yediği muzun kabuğunu sokağın ortasına atanları görünce tansiyonumuz yükseliyor ve daha nice İslamî kültüre, anlayışa yakışmayacak, dinin temel esaslarına aykırı örnek Evet, bütün bunların şu an itibarıyla karşılığı 'hacı sabır!' Zira elden o anda başka bir şey gelmiyor </a:t>
            </a:r>
            <a:endParaRPr lang="tr-TR"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7350" name="Picture 2" descr="C:\Users\herhayat1sorudur\Desktop\ka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25538"/>
            <a:ext cx="2381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3" descr="C:\Users\herhayat1sorudur\Desktop\kub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68413"/>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4294967295"/>
          </p:nvPr>
        </p:nvSpPr>
        <p:spPr>
          <a:xfrm>
            <a:off x="6937375" y="6245225"/>
            <a:ext cx="1901825" cy="476250"/>
          </a:xfrm>
        </p:spPr>
        <p:txBody>
          <a:bodyPr/>
          <a:lstStyle/>
          <a:p>
            <a:pPr>
              <a:defRPr/>
            </a:pPr>
            <a:fld id="{D6271BDC-5051-41C8-9730-AF40E06AF704}" type="slidenum">
              <a:rPr lang="tr-TR"/>
              <a:pPr>
                <a:defRPr/>
              </a:pPr>
              <a:t>45</a:t>
            </a:fld>
            <a:endParaRPr lang="tr-TR"/>
          </a:p>
        </p:txBody>
      </p:sp>
      <p:sp>
        <p:nvSpPr>
          <p:cNvPr id="58371" name="Rectangle 5"/>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altLang="tr-TR" sz="4400">
              <a:solidFill>
                <a:schemeClr val="tx2"/>
              </a:solidFill>
              <a:latin typeface="Times New Roman" pitchFamily="18" charset="0"/>
              <a:cs typeface="Times New Roman" pitchFamily="18" charset="0"/>
            </a:endParaRPr>
          </a:p>
        </p:txBody>
      </p:sp>
      <p:sp>
        <p:nvSpPr>
          <p:cNvPr id="58372" name="Text Box 6"/>
          <p:cNvSpPr txBox="1">
            <a:spLocks noChangeArrowheads="1"/>
          </p:cNvSpPr>
          <p:nvPr/>
        </p:nvSpPr>
        <p:spPr bwMode="auto">
          <a:xfrm>
            <a:off x="561975" y="188913"/>
            <a:ext cx="804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r>
              <a:rPr lang="tr-TR" altLang="tr-TR" sz="1800" b="1">
                <a:latin typeface="Times New Roman" pitchFamily="18" charset="0"/>
                <a:cs typeface="Times New Roman" pitchFamily="18" charset="0"/>
              </a:rPr>
              <a:t>SEYAHAT ÖNCESİ YAPILACAK  MANEVİ HAZIRLIKLAR</a:t>
            </a:r>
          </a:p>
        </p:txBody>
      </p:sp>
      <p:sp>
        <p:nvSpPr>
          <p:cNvPr id="8" name="7 Dikdörtgen"/>
          <p:cNvSpPr/>
          <p:nvPr/>
        </p:nvSpPr>
        <p:spPr>
          <a:xfrm>
            <a:off x="323850" y="525463"/>
            <a:ext cx="8461375" cy="6072187"/>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anchor="ctr"/>
          <a:lstStyle/>
          <a:p>
            <a:pPr algn="ctr">
              <a:defRPr/>
            </a:pPr>
            <a:r>
              <a:rPr lang="tr-TR" b="1" u="sng" dirty="0">
                <a:solidFill>
                  <a:schemeClr val="tx1"/>
                </a:solidFill>
                <a:latin typeface="Times New Roman" pitchFamily="18" charset="0"/>
                <a:cs typeface="Times New Roman" pitchFamily="18" charset="0"/>
              </a:rPr>
              <a:t>Hayatı Yeniden İnşa etme Zamanı olmalı</a:t>
            </a:r>
          </a:p>
          <a:p>
            <a:pPr>
              <a:defRPr/>
            </a:pPr>
            <a:endParaRPr lang="tr-TR" sz="1100" dirty="0">
              <a:solidFill>
                <a:schemeClr val="tx1"/>
              </a:solidFill>
              <a:latin typeface="Times New Roman" pitchFamily="18" charset="0"/>
              <a:cs typeface="Times New Roman" pitchFamily="18" charset="0"/>
            </a:endParaRPr>
          </a:p>
          <a:p>
            <a:pPr algn="just">
              <a:defRPr/>
            </a:pPr>
            <a:r>
              <a:rPr lang="tr-TR" dirty="0">
                <a:solidFill>
                  <a:schemeClr val="tx1"/>
                </a:solidFill>
                <a:latin typeface="Times New Roman" pitchFamily="18" charset="0"/>
                <a:cs typeface="Times New Roman" pitchFamily="18" charset="0"/>
              </a:rPr>
              <a:t>	Tıpkı vücudun zaman zaman muayeneden geçirilmesi gibi manevî dünyamızı adeta bir </a:t>
            </a:r>
            <a:r>
              <a:rPr lang="tr-TR" sz="2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check</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tr-TR" sz="2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up</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tr-TR" dirty="0">
                <a:solidFill>
                  <a:schemeClr val="tx1"/>
                </a:solidFill>
                <a:latin typeface="Times New Roman" pitchFamily="18" charset="0"/>
                <a:cs typeface="Times New Roman" pitchFamily="18" charset="0"/>
              </a:rPr>
              <a:t>yapmalıyız. </a:t>
            </a:r>
          </a:p>
          <a:p>
            <a:pPr algn="just">
              <a:defRPr/>
            </a:pPr>
            <a:endParaRPr lang="tr-TR" dirty="0">
              <a:solidFill>
                <a:schemeClr val="tx1"/>
              </a:solidFill>
              <a:latin typeface="Times New Roman" pitchFamily="18" charset="0"/>
              <a:cs typeface="Times New Roman" pitchFamily="18" charset="0"/>
            </a:endParaRPr>
          </a:p>
          <a:p>
            <a:pPr marL="342900" indent="-342900">
              <a:buFont typeface="Wingdings" pitchFamily="2" charset="2"/>
              <a:buChar char="q"/>
              <a:defRPr/>
            </a:pPr>
            <a:r>
              <a:rPr lang="tr-TR" dirty="0">
                <a:solidFill>
                  <a:schemeClr val="tx1"/>
                </a:solidFill>
                <a:latin typeface="Times New Roman" pitchFamily="18" charset="0"/>
                <a:cs typeface="Times New Roman" pitchFamily="18" charset="0"/>
              </a:rPr>
              <a:t>Allah ile aram nasıl?  Onun istediği bir kul olabildim mi? </a:t>
            </a:r>
          </a:p>
          <a:p>
            <a:pPr marL="342900" indent="-342900">
              <a:buFont typeface="Wingdings" pitchFamily="2" charset="2"/>
              <a:buChar char="q"/>
              <a:defRPr/>
            </a:pPr>
            <a:r>
              <a:rPr lang="tr-TR" b="1" u="sng" dirty="0">
                <a:solidFill>
                  <a:schemeClr val="tx1"/>
                </a:solidFill>
                <a:latin typeface="Times New Roman" pitchFamily="18" charset="0"/>
                <a:cs typeface="Times New Roman" pitchFamily="18" charset="0"/>
              </a:rPr>
              <a:t>Allah’a karşı kulluk vazifemi yapabiliyor muyum? </a:t>
            </a:r>
            <a:endParaRPr lang="tr-TR" dirty="0">
              <a:solidFill>
                <a:schemeClr val="tx1"/>
              </a:solidFill>
              <a:latin typeface="Times New Roman" pitchFamily="18" charset="0"/>
              <a:cs typeface="Times New Roman" pitchFamily="18" charset="0"/>
            </a:endParaRPr>
          </a:p>
          <a:p>
            <a:pPr marL="342900" indent="-342900">
              <a:buFont typeface="Wingdings" pitchFamily="2" charset="2"/>
              <a:buChar char="q"/>
              <a:defRPr/>
            </a:pPr>
            <a:r>
              <a:rPr lang="tr-TR" dirty="0">
                <a:solidFill>
                  <a:schemeClr val="tx1"/>
                </a:solidFill>
                <a:latin typeface="Times New Roman" pitchFamily="18" charset="0"/>
                <a:cs typeface="Times New Roman" pitchFamily="18" charset="0"/>
              </a:rPr>
              <a:t>Beni ondan uzaklaştıran kötü alışkanlıklarım var mı?  </a:t>
            </a:r>
          </a:p>
          <a:p>
            <a:pPr marL="342900" indent="-342900">
              <a:buFont typeface="Wingdings" pitchFamily="2" charset="2"/>
              <a:buChar char="q"/>
              <a:defRPr/>
            </a:pPr>
            <a:r>
              <a:rPr lang="tr-TR" b="1" u="sng" dirty="0">
                <a:solidFill>
                  <a:schemeClr val="tx1"/>
                </a:solidFill>
                <a:latin typeface="Times New Roman" pitchFamily="18" charset="0"/>
                <a:cs typeface="Times New Roman" pitchFamily="18" charset="0"/>
              </a:rPr>
              <a:t>Peygamberin sünnetini, ahlakını yaşayabiliyor muyum?</a:t>
            </a:r>
            <a:endParaRPr lang="tr-TR" dirty="0">
              <a:solidFill>
                <a:schemeClr val="tx1"/>
              </a:solidFill>
              <a:latin typeface="Times New Roman" pitchFamily="18" charset="0"/>
              <a:cs typeface="Times New Roman" pitchFamily="18" charset="0"/>
            </a:endParaRP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Her an ölüm gelecek olsa buna ne kadar hazırlıklıyım? </a:t>
            </a: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Ruhumuzu İslâm’ın güzellikleriyle ne derece süsleyebildik? </a:t>
            </a: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Bir Müslüman olarak İslâm’ı ne derece özümseyebildik? </a:t>
            </a:r>
          </a:p>
          <a:p>
            <a:pPr marL="342900" indent="-342900">
              <a:buFont typeface="Wingdings" pitchFamily="2" charset="2"/>
              <a:buChar char="q"/>
              <a:defRPr/>
            </a:pPr>
            <a:r>
              <a:rPr lang="tr-TR" dirty="0">
                <a:solidFill>
                  <a:schemeClr val="tx1"/>
                </a:solidFill>
                <a:latin typeface="Times New Roman" pitchFamily="18" charset="0"/>
                <a:cs typeface="Times New Roman" pitchFamily="18" charset="0"/>
              </a:rPr>
              <a:t>İslâm ahlâkını ne kadar hayata geçirebildik?</a:t>
            </a:r>
          </a:p>
          <a:p>
            <a:pPr marL="342900" indent="-342900">
              <a:buFont typeface="Wingdings" pitchFamily="2" charset="2"/>
              <a:buChar char="q"/>
              <a:defRPr/>
            </a:pPr>
            <a:r>
              <a:rPr lang="tr-TR" dirty="0">
                <a:solidFill>
                  <a:schemeClr val="tx1"/>
                </a:solidFill>
                <a:latin typeface="Times New Roman" pitchFamily="18" charset="0"/>
                <a:cs typeface="Times New Roman" pitchFamily="18" charset="0"/>
              </a:rPr>
              <a:t>Ailemiz ve çocuklarımız için üzerimize düşen görevleri yapabildik mi?</a:t>
            </a:r>
          </a:p>
          <a:p>
            <a:pPr marL="342900" indent="-342900">
              <a:buFont typeface="Wingdings" pitchFamily="2" charset="2"/>
              <a:buChar char="q"/>
              <a:defRPr/>
            </a:pPr>
            <a:r>
              <a:rPr lang="tr-TR" dirty="0">
                <a:solidFill>
                  <a:schemeClr val="tx1"/>
                </a:solidFill>
                <a:latin typeface="Times New Roman" pitchFamily="18" charset="0"/>
                <a:cs typeface="Times New Roman" pitchFamily="18" charset="0"/>
              </a:rPr>
              <a:t>Bugüne kadar İslam’ın yaşanmasına katkıda bulunacak hizmetim var mı? </a:t>
            </a: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Kaç kişinin daha iyi </a:t>
            </a:r>
            <a:r>
              <a:rPr lang="tr-TR" b="1" dirty="0" err="1">
                <a:solidFill>
                  <a:schemeClr val="tx1"/>
                </a:solidFill>
                <a:latin typeface="Times New Roman" pitchFamily="18" charset="0"/>
                <a:cs typeface="Times New Roman" pitchFamily="18" charset="0"/>
              </a:rPr>
              <a:t>müslüman</a:t>
            </a:r>
            <a:r>
              <a:rPr lang="tr-TR" b="1" dirty="0">
                <a:solidFill>
                  <a:schemeClr val="tx1"/>
                </a:solidFill>
                <a:latin typeface="Times New Roman" pitchFamily="18" charset="0"/>
                <a:cs typeface="Times New Roman" pitchFamily="18" charset="0"/>
              </a:rPr>
              <a:t> olması için, daha iyi ibadet edebilmesi için gayret gösterdim? </a:t>
            </a: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Kaç yetimin başını okşadım, karnını doyurdum, üstünü giydirdim?</a:t>
            </a:r>
          </a:p>
          <a:p>
            <a:pPr marL="342900" indent="-342900">
              <a:buFont typeface="Wingdings" pitchFamily="2" charset="2"/>
              <a:buChar char="q"/>
              <a:defRPr/>
            </a:pPr>
            <a:r>
              <a:rPr lang="tr-TR" b="1" dirty="0">
                <a:solidFill>
                  <a:schemeClr val="tx1"/>
                </a:solidFill>
                <a:latin typeface="Times New Roman" pitchFamily="18" charset="0"/>
                <a:cs typeface="Times New Roman" pitchFamily="18" charset="0"/>
              </a:rPr>
              <a:t>İnsanlığa hizmet edecek, malımdan, ilmimden, neslimden örnek bir evlat kazanabildim? </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5" name="4 Yuvarlatılmış Dikdörtgen"/>
          <p:cNvSpPr/>
          <p:nvPr/>
        </p:nvSpPr>
        <p:spPr>
          <a:xfrm>
            <a:off x="2195513" y="115888"/>
            <a:ext cx="6697662" cy="5143500"/>
          </a:xfrm>
          <a:prstGeom prst="roundRect">
            <a:avLst>
              <a:gd name="adj" fmla="val 7293"/>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chemeClr val="tx1"/>
                </a:solidFill>
                <a:latin typeface="HASENAT4" pitchFamily="2" charset="-78"/>
                <a:cs typeface="HASENAT4" pitchFamily="2" charset="-78"/>
              </a:rPr>
              <a:t>المسلِمُ مَنْ سَلِمَ الْمُسْلِمُونَ مِنْ لِسَانِهِ وَيَدِهِ، وَالْمُؤمِنُ مَنْ أمِنهُ الناسُ على دمائهم وأمْوَالِهِمْ</a:t>
            </a:r>
            <a:endParaRPr lang="tr-TR" sz="4000" dirty="0">
              <a:solidFill>
                <a:schemeClr val="tx1"/>
              </a:solidFill>
              <a:latin typeface="HASENAT4" pitchFamily="2" charset="-78"/>
              <a:cs typeface="HASENAT4" pitchFamily="2" charset="-78"/>
            </a:endParaRPr>
          </a:p>
          <a:p>
            <a:pPr algn="ctr">
              <a:defRPr/>
            </a:pPr>
            <a:endParaRPr lang="tr-TR" sz="1100" dirty="0">
              <a:solidFill>
                <a:schemeClr val="tx1"/>
              </a:solidFill>
            </a:endParaRPr>
          </a:p>
          <a:p>
            <a:pPr algn="just">
              <a:defRPr/>
            </a:pPr>
            <a:r>
              <a:rPr lang="tr-TR" sz="2000" dirty="0">
                <a:solidFill>
                  <a:schemeClr val="tx1"/>
                </a:solidFill>
              </a:rPr>
              <a:t>	"</a:t>
            </a:r>
            <a:r>
              <a:rPr lang="tr-TR" sz="2400" b="1" dirty="0">
                <a:solidFill>
                  <a:schemeClr val="tx1"/>
                </a:solidFill>
              </a:rPr>
              <a:t>Müslüman</a:t>
            </a:r>
            <a:r>
              <a:rPr lang="tr-TR" sz="2400" dirty="0">
                <a:solidFill>
                  <a:schemeClr val="tx1"/>
                </a:solidFill>
              </a:rPr>
              <a:t>, </a:t>
            </a:r>
            <a:r>
              <a:rPr lang="tr-TR" sz="2800" b="1" dirty="0">
                <a:solidFill>
                  <a:schemeClr val="tx1"/>
                </a:solidFill>
                <a:effectLst>
                  <a:outerShdw blurRad="38100" dist="38100" dir="2700000" algn="tl">
                    <a:srgbClr val="000000">
                      <a:alpha val="43137"/>
                    </a:srgbClr>
                  </a:outerShdw>
                </a:effectLst>
              </a:rPr>
              <a:t>diğer Müslümanların elinden ve dilinden zarar görmediği kimsedir</a:t>
            </a:r>
            <a:r>
              <a:rPr lang="tr-TR" sz="2400" dirty="0">
                <a:solidFill>
                  <a:schemeClr val="tx1"/>
                </a:solidFill>
              </a:rPr>
              <a:t>. </a:t>
            </a:r>
          </a:p>
          <a:p>
            <a:pPr algn="just">
              <a:defRPr/>
            </a:pPr>
            <a:r>
              <a:rPr lang="tr-TR" sz="2400" b="1" dirty="0">
                <a:solidFill>
                  <a:schemeClr val="tx1"/>
                </a:solidFill>
              </a:rPr>
              <a:t>	</a:t>
            </a:r>
            <a:r>
              <a:rPr lang="tr-TR" sz="2800" b="1" dirty="0" err="1">
                <a:solidFill>
                  <a:schemeClr val="tx1"/>
                </a:solidFill>
                <a:effectLst>
                  <a:outerShdw blurRad="38100" dist="38100" dir="2700000" algn="tl">
                    <a:srgbClr val="000000">
                      <a:alpha val="43137"/>
                    </a:srgbClr>
                  </a:outerShdw>
                </a:effectLst>
              </a:rPr>
              <a:t>Mü'min</a:t>
            </a:r>
            <a:r>
              <a:rPr lang="tr-TR" sz="2800" dirty="0">
                <a:solidFill>
                  <a:schemeClr val="tx1"/>
                </a:solidFill>
                <a:effectLst>
                  <a:outerShdw blurRad="38100" dist="38100" dir="2700000" algn="tl">
                    <a:srgbClr val="000000">
                      <a:alpha val="43137"/>
                    </a:srgbClr>
                  </a:outerShdw>
                </a:effectLst>
              </a:rPr>
              <a:t> </a:t>
            </a:r>
            <a:r>
              <a:rPr lang="tr-TR" sz="2400" dirty="0">
                <a:solidFill>
                  <a:schemeClr val="tx1"/>
                </a:solidFill>
              </a:rPr>
              <a:t>de, </a:t>
            </a:r>
            <a:r>
              <a:rPr lang="tr-TR" sz="2800" b="1" dirty="0">
                <a:solidFill>
                  <a:schemeClr val="tx1"/>
                </a:solidFill>
              </a:rPr>
              <a:t>halkın, can ve mallarını kendisine karşı emniyette bildikleri kimsedir</a:t>
            </a:r>
            <a:r>
              <a:rPr lang="tr-TR" sz="2000" dirty="0">
                <a:solidFill>
                  <a:schemeClr val="tx1"/>
                </a:solidFill>
              </a:rPr>
              <a:t>."</a:t>
            </a:r>
            <a:r>
              <a:rPr lang="tr-TR" sz="2000" b="1" dirty="0">
                <a:solidFill>
                  <a:schemeClr val="tx1"/>
                </a:solidFill>
              </a:rPr>
              <a:t> </a:t>
            </a:r>
            <a:r>
              <a:rPr lang="tr-TR" sz="1000" b="1" dirty="0">
                <a:solidFill>
                  <a:schemeClr val="tx1"/>
                </a:solidFill>
              </a:rPr>
              <a:t>(</a:t>
            </a:r>
            <a:r>
              <a:rPr lang="tr-TR" sz="1000" dirty="0" err="1">
                <a:solidFill>
                  <a:schemeClr val="tx1"/>
                </a:solidFill>
              </a:rPr>
              <a:t>Tirmizî</a:t>
            </a:r>
            <a:r>
              <a:rPr lang="tr-TR" sz="1000" dirty="0">
                <a:solidFill>
                  <a:schemeClr val="tx1"/>
                </a:solidFill>
              </a:rPr>
              <a:t>, İman 12)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0419" name="3 Dikdörtgen"/>
          <p:cNvSpPr>
            <a:spLocks noChangeArrowheads="1"/>
          </p:cNvSpPr>
          <p:nvPr/>
        </p:nvSpPr>
        <p:spPr bwMode="auto">
          <a:xfrm>
            <a:off x="1619250" y="188913"/>
            <a:ext cx="72866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tr-TR" altLang="tr-TR" sz="4000" b="1">
                <a:latin typeface="Times New Roman" pitchFamily="18" charset="0"/>
                <a:cs typeface="Times New Roman" pitchFamily="18" charset="0"/>
              </a:rPr>
              <a:t>Şeytana Dikkat</a:t>
            </a:r>
          </a:p>
        </p:txBody>
      </p:sp>
      <p:sp>
        <p:nvSpPr>
          <p:cNvPr id="6" name="5 Dikdörtgen"/>
          <p:cNvSpPr/>
          <p:nvPr/>
        </p:nvSpPr>
        <p:spPr>
          <a:xfrm>
            <a:off x="2411413" y="981075"/>
            <a:ext cx="6481762" cy="4679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dirty="0">
                <a:solidFill>
                  <a:schemeClr val="tx1"/>
                </a:solidFill>
              </a:rPr>
              <a:t> Şeytan senin yolunun üzerine oturacak.</a:t>
            </a:r>
          </a:p>
          <a:p>
            <a:pPr algn="ctr">
              <a:defRPr/>
            </a:pPr>
            <a:r>
              <a:rPr lang="tr-TR" sz="4000" dirty="0">
                <a:solidFill>
                  <a:schemeClr val="tx1"/>
                </a:solidFill>
                <a:latin typeface="HASENAT4" pitchFamily="2" charset="-78"/>
                <a:cs typeface="HASENAT4" pitchFamily="2" charset="-78"/>
              </a:rPr>
              <a:t> </a:t>
            </a:r>
            <a:r>
              <a:rPr lang="ar-AE" sz="4000" dirty="0">
                <a:solidFill>
                  <a:schemeClr val="tx1"/>
                </a:solidFill>
                <a:latin typeface="HASENAT4" pitchFamily="2" charset="-78"/>
                <a:cs typeface="HASENAT4" pitchFamily="2" charset="-78"/>
              </a:rPr>
              <a:t>لأَقْعُدَنَّ لَهُمْ صِرَاطَكَ الْمُسْتَقِيمَ</a:t>
            </a:r>
            <a:endParaRPr lang="tr-TR" sz="4000" dirty="0">
              <a:solidFill>
                <a:schemeClr val="tx1"/>
              </a:solidFill>
              <a:latin typeface="HASENAT4" pitchFamily="2" charset="-78"/>
              <a:cs typeface="HASENAT4" pitchFamily="2" charset="-78"/>
            </a:endParaRPr>
          </a:p>
          <a:p>
            <a:pPr>
              <a:defRPr/>
            </a:pPr>
            <a:r>
              <a:rPr lang="tr-TR" sz="2000" dirty="0">
                <a:solidFill>
                  <a:schemeClr val="tx1"/>
                </a:solidFill>
              </a:rPr>
              <a:t>Şeytan dedi ki: “(Öyle ise) yemin ederim ki, ben de onları saptırmak için senin dosdoğru yolunun üzerinde elbette oturacağım.” (</a:t>
            </a:r>
            <a:r>
              <a:rPr lang="tr-TR" sz="2000" dirty="0" err="1">
                <a:solidFill>
                  <a:schemeClr val="tx1"/>
                </a:solidFill>
              </a:rPr>
              <a:t>A'raf</a:t>
            </a:r>
            <a:r>
              <a:rPr lang="tr-TR" sz="2000" dirty="0">
                <a:solidFill>
                  <a:schemeClr val="tx1"/>
                </a:solidFill>
              </a:rPr>
              <a:t> 16.) </a:t>
            </a:r>
          </a:p>
          <a:p>
            <a:pPr algn="just">
              <a:defRPr/>
            </a:pPr>
            <a:endParaRPr lang="tr-TR" sz="2000" dirty="0">
              <a:solidFill>
                <a:schemeClr val="tx1"/>
              </a:solidFill>
            </a:endParaRPr>
          </a:p>
          <a:p>
            <a:pPr algn="ctr">
              <a:defRPr/>
            </a:pPr>
            <a:r>
              <a:rPr lang="ar-AE" sz="3200" dirty="0">
                <a:solidFill>
                  <a:schemeClr val="tx1"/>
                </a:solidFill>
                <a:latin typeface="HASENAT4" pitchFamily="2" charset="-78"/>
                <a:cs typeface="HASENAT4" pitchFamily="2" charset="-78"/>
              </a:rPr>
              <a:t>ثُمَّ لآتِيَنَّهُم مِّن بَيْنِ أَيْدِيهِمْ وَمِنْ خَلْفِهِمْ وَعَنْ أَيْمَانِهِمْ وَعَن شَمَآئِلِهِمْ وَلاَ تَجِدُ أَكْثَرَهُمْ شَاكِرِينَ</a:t>
            </a:r>
            <a:endParaRPr lang="tr-TR" sz="3200" dirty="0">
              <a:solidFill>
                <a:schemeClr val="tx1"/>
              </a:solidFill>
              <a:latin typeface="HASENAT4" pitchFamily="2" charset="-78"/>
              <a:cs typeface="HASENAT4" pitchFamily="2" charset="-78"/>
            </a:endParaRPr>
          </a:p>
          <a:p>
            <a:pPr>
              <a:defRPr/>
            </a:pPr>
            <a:r>
              <a:rPr lang="tr-TR" sz="2000" dirty="0">
                <a:solidFill>
                  <a:schemeClr val="tx1"/>
                </a:solidFill>
              </a:rPr>
              <a:t>“«Sonra elbette onlara önlerinden, arkalarından, sağlarından, sollarından sokulacağım ve sen, onların çoklarını şükredenlerden bulmayacaksın!» dedi. .” (</a:t>
            </a:r>
            <a:r>
              <a:rPr lang="tr-TR" sz="2000" dirty="0" err="1">
                <a:solidFill>
                  <a:schemeClr val="tx1"/>
                </a:solidFill>
              </a:rPr>
              <a:t>A'raf</a:t>
            </a:r>
            <a:r>
              <a:rPr lang="tr-TR" sz="2000" dirty="0">
                <a:solidFill>
                  <a:schemeClr val="tx1"/>
                </a:solidFill>
              </a:rPr>
              <a:t> 16.)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1908175" y="620713"/>
            <a:ext cx="6985000" cy="5184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74320" algn="ctr" rtl="1" fontAlgn="auto">
              <a:spcAft>
                <a:spcPts val="0"/>
              </a:spcAft>
              <a:buClr>
                <a:schemeClr val="accent3"/>
              </a:buClr>
              <a:defRPr/>
            </a:pPr>
            <a:r>
              <a:rPr lang="ar-SA" sz="3600" dirty="0">
                <a:solidFill>
                  <a:schemeClr val="tx1"/>
                </a:solidFill>
                <a:latin typeface="HASENAT4" pitchFamily="2" charset="-78"/>
                <a:cs typeface="HASENAT4" pitchFamily="2" charset="-78"/>
              </a:rPr>
              <a:t>«إِنَّ الله لا يَنْظُرُ إِلى أَجْسامِكْم ، وَلا إِلى صُوَرِكُمْ ، وَلَكِنْ يَنْظُرُ إِلَى قُلُوبِكُمْ وَأَعمالِكُمْ » </a:t>
            </a:r>
            <a:r>
              <a:rPr lang="ar-SA" sz="1100" dirty="0">
                <a:solidFill>
                  <a:schemeClr val="tx1"/>
                </a:solidFill>
                <a:latin typeface="HASENAT4" pitchFamily="2" charset="-78"/>
                <a:cs typeface="HASENAT4" pitchFamily="2" charset="-78"/>
              </a:rPr>
              <a:t>رواه مسلم .</a:t>
            </a:r>
            <a:endParaRPr lang="tr-TR" sz="1100" dirty="0">
              <a:solidFill>
                <a:schemeClr val="tx1"/>
              </a:solidFill>
              <a:latin typeface="HASENAT4" pitchFamily="2" charset="-78"/>
              <a:cs typeface="HASENAT4" pitchFamily="2" charset="-78"/>
            </a:endParaRPr>
          </a:p>
          <a:p>
            <a:pPr marL="274320" indent="-274320" algn="ctr" fontAlgn="auto">
              <a:spcAft>
                <a:spcPts val="0"/>
              </a:spcAft>
              <a:buClr>
                <a:schemeClr val="accent3"/>
              </a:buClr>
              <a:defRPr/>
            </a:pPr>
            <a:r>
              <a:rPr lang="tr-TR" sz="2000" dirty="0" err="1">
                <a:solidFill>
                  <a:schemeClr val="tx1"/>
                </a:solidFill>
              </a:rPr>
              <a:t>Ebû</a:t>
            </a:r>
            <a:r>
              <a:rPr lang="tr-TR" sz="2000" dirty="0">
                <a:solidFill>
                  <a:schemeClr val="tx1"/>
                </a:solidFill>
              </a:rPr>
              <a:t> </a:t>
            </a:r>
            <a:r>
              <a:rPr lang="tr-TR" sz="2000" dirty="0" err="1">
                <a:solidFill>
                  <a:schemeClr val="tx1"/>
                </a:solidFill>
              </a:rPr>
              <a:t>Hüreyre</a:t>
            </a:r>
            <a:r>
              <a:rPr lang="tr-TR" sz="2000" dirty="0">
                <a:solidFill>
                  <a:schemeClr val="tx1"/>
                </a:solidFill>
              </a:rPr>
              <a:t> </a:t>
            </a:r>
            <a:r>
              <a:rPr lang="tr-TR" sz="2000" dirty="0" err="1">
                <a:solidFill>
                  <a:schemeClr val="tx1"/>
                </a:solidFill>
              </a:rPr>
              <a:t>radıyallahu</a:t>
            </a:r>
            <a:r>
              <a:rPr lang="tr-TR" sz="2000" dirty="0">
                <a:solidFill>
                  <a:schemeClr val="tx1"/>
                </a:solidFill>
              </a:rPr>
              <a:t> </a:t>
            </a:r>
            <a:r>
              <a:rPr lang="tr-TR" sz="2000" dirty="0" err="1">
                <a:solidFill>
                  <a:schemeClr val="tx1"/>
                </a:solidFill>
              </a:rPr>
              <a:t>anh’den</a:t>
            </a:r>
            <a:r>
              <a:rPr lang="tr-TR" sz="2000" dirty="0">
                <a:solidFill>
                  <a:schemeClr val="tx1"/>
                </a:solidFill>
              </a:rPr>
              <a:t> rivayet edildiğine göre </a:t>
            </a:r>
            <a:r>
              <a:rPr lang="tr-TR" sz="2000" dirty="0" err="1">
                <a:solidFill>
                  <a:schemeClr val="tx1"/>
                </a:solidFill>
              </a:rPr>
              <a:t>Resûlullah</a:t>
            </a:r>
            <a:r>
              <a:rPr lang="tr-TR" sz="2000" dirty="0">
                <a:solidFill>
                  <a:schemeClr val="tx1"/>
                </a:solidFill>
              </a:rPr>
              <a:t> </a:t>
            </a:r>
            <a:r>
              <a:rPr lang="tr-TR" sz="2000" dirty="0" err="1">
                <a:solidFill>
                  <a:schemeClr val="tx1"/>
                </a:solidFill>
              </a:rPr>
              <a:t>sallallahu</a:t>
            </a:r>
            <a:r>
              <a:rPr lang="tr-TR" sz="2000" dirty="0">
                <a:solidFill>
                  <a:schemeClr val="tx1"/>
                </a:solidFill>
              </a:rPr>
              <a:t> aleyhi ve </a:t>
            </a:r>
            <a:r>
              <a:rPr lang="tr-TR" sz="2000" dirty="0" err="1">
                <a:solidFill>
                  <a:schemeClr val="tx1"/>
                </a:solidFill>
              </a:rPr>
              <a:t>sellem</a:t>
            </a:r>
            <a:r>
              <a:rPr lang="tr-TR" sz="2000" dirty="0">
                <a:solidFill>
                  <a:schemeClr val="tx1"/>
                </a:solidFill>
              </a:rPr>
              <a:t> şöyle buyurdu:</a:t>
            </a:r>
          </a:p>
          <a:p>
            <a:pPr marL="274320" indent="-274320" algn="ctr" fontAlgn="auto">
              <a:spcAft>
                <a:spcPts val="0"/>
              </a:spcAft>
              <a:buClr>
                <a:schemeClr val="accent3"/>
              </a:buClr>
              <a:defRPr/>
            </a:pPr>
            <a:r>
              <a:rPr lang="tr-TR" sz="2400" dirty="0">
                <a:solidFill>
                  <a:schemeClr val="tx1"/>
                </a:solidFill>
              </a:rPr>
              <a:t> </a:t>
            </a:r>
            <a:r>
              <a:rPr lang="tr-TR" sz="3200" dirty="0">
                <a:solidFill>
                  <a:schemeClr val="tx1"/>
                </a:solidFill>
              </a:rPr>
              <a:t>“Allah Teâlâ sizin bedenlerinize ve şekillerinize değil, kalplerinize bakar. ”</a:t>
            </a:r>
          </a:p>
          <a:p>
            <a:pPr marL="274320" indent="-274320" algn="ctr" fontAlgn="auto">
              <a:spcAft>
                <a:spcPts val="0"/>
              </a:spcAft>
              <a:buClr>
                <a:schemeClr val="accent3"/>
              </a:buClr>
              <a:buFont typeface="Wingdings 2"/>
              <a:buChar char=""/>
              <a:defRPr/>
            </a:pPr>
            <a:r>
              <a:rPr lang="tr-TR" sz="1200" dirty="0">
                <a:solidFill>
                  <a:schemeClr val="tx1"/>
                </a:solidFill>
              </a:rPr>
              <a:t>Müslim, </a:t>
            </a:r>
            <a:r>
              <a:rPr lang="tr-TR" sz="1200" dirty="0" err="1">
                <a:solidFill>
                  <a:schemeClr val="tx1"/>
                </a:solidFill>
              </a:rPr>
              <a:t>Birr</a:t>
            </a:r>
            <a:r>
              <a:rPr lang="tr-TR" sz="1200" dirty="0">
                <a:solidFill>
                  <a:schemeClr val="tx1"/>
                </a:solidFill>
              </a:rPr>
              <a:t> 33. Ayrıca bk. </a:t>
            </a:r>
            <a:r>
              <a:rPr lang="tr-TR" sz="1200" dirty="0" err="1">
                <a:solidFill>
                  <a:schemeClr val="tx1"/>
                </a:solidFill>
              </a:rPr>
              <a:t>İbni</a:t>
            </a:r>
            <a:r>
              <a:rPr lang="tr-TR" sz="1200" dirty="0">
                <a:solidFill>
                  <a:schemeClr val="tx1"/>
                </a:solidFill>
              </a:rPr>
              <a:t> </a:t>
            </a:r>
            <a:r>
              <a:rPr lang="tr-TR" sz="1200" dirty="0" err="1">
                <a:solidFill>
                  <a:schemeClr val="tx1"/>
                </a:solidFill>
              </a:rPr>
              <a:t>Mâce</a:t>
            </a:r>
            <a:r>
              <a:rPr lang="tr-TR" sz="1200" dirty="0">
                <a:solidFill>
                  <a:schemeClr val="tx1"/>
                </a:solidFill>
              </a:rPr>
              <a:t>, </a:t>
            </a:r>
            <a:r>
              <a:rPr lang="tr-TR" sz="1200" dirty="0" err="1">
                <a:solidFill>
                  <a:schemeClr val="tx1"/>
                </a:solidFill>
              </a:rPr>
              <a:t>Zühd</a:t>
            </a:r>
            <a:r>
              <a:rPr lang="tr-TR" sz="1200" dirty="0">
                <a:solidFill>
                  <a:schemeClr val="tx1"/>
                </a:solidFill>
              </a:rPr>
              <a:t> 9</a:t>
            </a:r>
          </a:p>
          <a:p>
            <a:pPr marL="274320" indent="-274320" algn="ctr" fontAlgn="auto">
              <a:spcAft>
                <a:spcPts val="0"/>
              </a:spcAft>
              <a:buClr>
                <a:schemeClr val="accent3"/>
              </a:buClr>
              <a:buFont typeface="Wingdings 2"/>
              <a:buChar char=""/>
              <a:defRPr/>
            </a:pPr>
            <a:endParaRPr lang="tr-TR" sz="12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1908175" y="620713"/>
            <a:ext cx="6985000" cy="54721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74320" algn="ctr" rtl="1" fontAlgn="auto">
              <a:spcAft>
                <a:spcPts val="0"/>
              </a:spcAft>
              <a:buClr>
                <a:schemeClr val="accent3"/>
              </a:buClr>
              <a:defRPr/>
            </a:pPr>
            <a:r>
              <a:rPr lang="ar-SA" sz="3200" dirty="0">
                <a:solidFill>
                  <a:schemeClr val="tx1"/>
                </a:solidFill>
                <a:latin typeface="HASENAT4" pitchFamily="2" charset="-78"/>
                <a:cs typeface="HASENAT4" pitchFamily="2" charset="-78"/>
              </a:rPr>
              <a:t>إنَّ الصِّدْقَ يهْدِي إلى الْبِرِّ وَإنَّ البرِّ يهْدِي إلى الجنَّةِ ، وإنَّ الرَّجُل ليَصْدُقُ حتَّى يُكتَبَ عِنْدَ اللَّهِ صِدّيقاً، وإنَّ الْكَذِبَ يَهْدِي إلى الفُجُورِ وإنَّ الفُجُورَ يهْدِي إلى النارِ ، وإن الرجلَ ليكذبَ حَتى يُكْتبَ عنْدَ اللَّهِ كَذَّاباً</a:t>
            </a:r>
            <a:endParaRPr lang="tr-TR" sz="1200" dirty="0">
              <a:solidFill>
                <a:schemeClr val="tx1"/>
              </a:solidFill>
              <a:latin typeface="HASENAT4" pitchFamily="2" charset="-78"/>
              <a:cs typeface="HASENAT4" pitchFamily="2" charset="-78"/>
            </a:endParaRPr>
          </a:p>
          <a:p>
            <a:pPr marL="274320" indent="-274320" algn="ctr" fontAlgn="auto">
              <a:spcAft>
                <a:spcPts val="0"/>
              </a:spcAft>
              <a:buClr>
                <a:schemeClr val="accent3"/>
              </a:buClr>
              <a:defRPr/>
            </a:pPr>
            <a:r>
              <a:rPr lang="tr-TR" dirty="0">
                <a:solidFill>
                  <a:schemeClr val="tx1"/>
                </a:solidFill>
              </a:rPr>
              <a:t>Abdullah </a:t>
            </a:r>
            <a:r>
              <a:rPr lang="tr-TR" dirty="0" err="1">
                <a:solidFill>
                  <a:schemeClr val="tx1"/>
                </a:solidFill>
              </a:rPr>
              <a:t>İbni</a:t>
            </a:r>
            <a:r>
              <a:rPr lang="tr-TR" dirty="0">
                <a:solidFill>
                  <a:schemeClr val="tx1"/>
                </a:solidFill>
              </a:rPr>
              <a:t> </a:t>
            </a:r>
            <a:r>
              <a:rPr lang="tr-TR" dirty="0" err="1">
                <a:solidFill>
                  <a:schemeClr val="tx1"/>
                </a:solidFill>
              </a:rPr>
              <a:t>Mes'ûd</a:t>
            </a:r>
            <a:r>
              <a:rPr lang="tr-TR" dirty="0">
                <a:solidFill>
                  <a:schemeClr val="tx1"/>
                </a:solidFill>
              </a:rPr>
              <a:t> </a:t>
            </a:r>
            <a:r>
              <a:rPr lang="tr-TR" i="1" dirty="0" err="1">
                <a:solidFill>
                  <a:schemeClr val="tx1"/>
                </a:solidFill>
              </a:rPr>
              <a:t>radıyallâhu</a:t>
            </a:r>
            <a:r>
              <a:rPr lang="tr-TR" i="1" dirty="0">
                <a:solidFill>
                  <a:schemeClr val="tx1"/>
                </a:solidFill>
              </a:rPr>
              <a:t> </a:t>
            </a:r>
            <a:r>
              <a:rPr lang="tr-TR" i="1" dirty="0" err="1">
                <a:solidFill>
                  <a:schemeClr val="tx1"/>
                </a:solidFill>
              </a:rPr>
              <a:t>anh</a:t>
            </a:r>
            <a:r>
              <a:rPr lang="tr-TR" i="1" dirty="0">
                <a:solidFill>
                  <a:schemeClr val="tx1"/>
                </a:solidFill>
              </a:rPr>
              <a:t>'</a:t>
            </a:r>
            <a:r>
              <a:rPr lang="tr-TR" dirty="0">
                <a:solidFill>
                  <a:schemeClr val="tx1"/>
                </a:solidFill>
              </a:rPr>
              <a:t>'den </a:t>
            </a:r>
            <a:r>
              <a:rPr lang="tr-TR" dirty="0" err="1">
                <a:solidFill>
                  <a:schemeClr val="tx1"/>
                </a:solidFill>
              </a:rPr>
              <a:t>rivâyet</a:t>
            </a:r>
            <a:r>
              <a:rPr lang="tr-TR" dirty="0">
                <a:solidFill>
                  <a:schemeClr val="tx1"/>
                </a:solidFill>
              </a:rPr>
              <a:t> edildiğine göre </a:t>
            </a:r>
            <a:r>
              <a:rPr lang="tr-TR" dirty="0" err="1">
                <a:solidFill>
                  <a:schemeClr val="tx1"/>
                </a:solidFill>
              </a:rPr>
              <a:t>Nebî</a:t>
            </a:r>
            <a:r>
              <a:rPr lang="tr-TR" dirty="0">
                <a:solidFill>
                  <a:schemeClr val="tx1"/>
                </a:solidFill>
              </a:rPr>
              <a:t> </a:t>
            </a:r>
            <a:r>
              <a:rPr lang="tr-TR" i="1" dirty="0" err="1">
                <a:solidFill>
                  <a:schemeClr val="tx1"/>
                </a:solidFill>
              </a:rPr>
              <a:t>sallallâhu</a:t>
            </a:r>
            <a:r>
              <a:rPr lang="tr-TR" i="1" dirty="0">
                <a:solidFill>
                  <a:schemeClr val="tx1"/>
                </a:solidFill>
              </a:rPr>
              <a:t> aleyhi ve </a:t>
            </a:r>
            <a:r>
              <a:rPr lang="tr-TR" i="1" dirty="0" err="1">
                <a:solidFill>
                  <a:schemeClr val="tx1"/>
                </a:solidFill>
              </a:rPr>
              <a:t>sellem</a:t>
            </a:r>
            <a:r>
              <a:rPr lang="tr-TR" i="1" dirty="0">
                <a:solidFill>
                  <a:schemeClr val="tx1"/>
                </a:solidFill>
              </a:rPr>
              <a:t> </a:t>
            </a:r>
            <a:r>
              <a:rPr lang="tr-TR" dirty="0">
                <a:solidFill>
                  <a:schemeClr val="tx1"/>
                </a:solidFill>
              </a:rPr>
              <a:t>şöyle buyurdu:</a:t>
            </a:r>
          </a:p>
          <a:p>
            <a:pPr marL="274320" indent="-274320" algn="ctr" fontAlgn="auto">
              <a:spcAft>
                <a:spcPts val="0"/>
              </a:spcAft>
              <a:buClr>
                <a:schemeClr val="accent3"/>
              </a:buClr>
              <a:defRPr/>
            </a:pPr>
            <a:endParaRPr lang="tr-TR" dirty="0">
              <a:solidFill>
                <a:schemeClr val="tx1"/>
              </a:solidFill>
            </a:endParaRPr>
          </a:p>
          <a:p>
            <a:pPr marL="274320" indent="-274320" algn="ctr" fontAlgn="auto">
              <a:spcAft>
                <a:spcPts val="0"/>
              </a:spcAft>
              <a:buClr>
                <a:schemeClr val="accent3"/>
              </a:buClr>
              <a:defRPr/>
            </a:pPr>
            <a:r>
              <a:rPr lang="tr-TR" dirty="0">
                <a:solidFill>
                  <a:schemeClr val="tx1"/>
                </a:solidFill>
              </a:rPr>
              <a:t>"</a:t>
            </a:r>
            <a:r>
              <a:rPr lang="tr-TR" sz="2000" b="1" dirty="0">
                <a:solidFill>
                  <a:schemeClr val="tx1"/>
                </a:solidFill>
              </a:rPr>
              <a:t>Şüphesiz ki sözde ve işte doğruluk hayra ve üstün iyiliğe yöneltir. İyilik de cennete iletir. Kişi doğru söyleye söyleye Allah katında </a:t>
            </a:r>
            <a:r>
              <a:rPr lang="tr-TR" sz="2000" b="1" dirty="0" err="1">
                <a:solidFill>
                  <a:schemeClr val="tx1"/>
                </a:solidFill>
              </a:rPr>
              <a:t>sıddîk</a:t>
            </a:r>
            <a:r>
              <a:rPr lang="tr-TR" sz="2000" b="1" dirty="0">
                <a:solidFill>
                  <a:schemeClr val="tx1"/>
                </a:solidFill>
              </a:rPr>
              <a:t> (doğrucu) diye kaydedilir. Yalancılık yoldan çıkmaya (</a:t>
            </a:r>
            <a:r>
              <a:rPr lang="tr-TR" sz="2000" b="1" dirty="0" err="1">
                <a:solidFill>
                  <a:schemeClr val="tx1"/>
                </a:solidFill>
              </a:rPr>
              <a:t>fucûr</a:t>
            </a:r>
            <a:r>
              <a:rPr lang="tr-TR" sz="2000" b="1" dirty="0">
                <a:solidFill>
                  <a:schemeClr val="tx1"/>
                </a:solidFill>
              </a:rPr>
              <a:t>) sürükler. </a:t>
            </a:r>
            <a:r>
              <a:rPr lang="tr-TR" sz="2000" b="1" dirty="0" err="1">
                <a:solidFill>
                  <a:schemeClr val="tx1"/>
                </a:solidFill>
              </a:rPr>
              <a:t>Fucûr</a:t>
            </a:r>
            <a:r>
              <a:rPr lang="tr-TR" sz="2000" b="1" dirty="0">
                <a:solidFill>
                  <a:schemeClr val="tx1"/>
                </a:solidFill>
              </a:rPr>
              <a:t> da cehenneme götürür. Kişi yalancılığı meslek edinince Allah katında çok yalancı (</a:t>
            </a:r>
            <a:r>
              <a:rPr lang="tr-TR" sz="2000" b="1" dirty="0" err="1">
                <a:solidFill>
                  <a:schemeClr val="tx1"/>
                </a:solidFill>
              </a:rPr>
              <a:t>kezzâb</a:t>
            </a:r>
            <a:r>
              <a:rPr lang="tr-TR" sz="2000" b="1" dirty="0">
                <a:solidFill>
                  <a:schemeClr val="tx1"/>
                </a:solidFill>
              </a:rPr>
              <a:t>) diye yazılır</a:t>
            </a:r>
            <a:r>
              <a:rPr lang="tr-TR" dirty="0">
                <a:solidFill>
                  <a:schemeClr val="tx1"/>
                </a:solidFill>
              </a:rPr>
              <a:t>". </a:t>
            </a:r>
            <a:r>
              <a:rPr lang="tr-TR" sz="1050" dirty="0" err="1">
                <a:solidFill>
                  <a:schemeClr val="tx1"/>
                </a:solidFill>
              </a:rPr>
              <a:t>Buhâri</a:t>
            </a:r>
            <a:r>
              <a:rPr lang="tr-TR" sz="1050" dirty="0">
                <a:solidFill>
                  <a:schemeClr val="tx1"/>
                </a:solidFill>
              </a:rPr>
              <a:t>, </a:t>
            </a:r>
            <a:r>
              <a:rPr lang="tr-TR" sz="1050" dirty="0" err="1">
                <a:solidFill>
                  <a:schemeClr val="tx1"/>
                </a:solidFill>
              </a:rPr>
              <a:t>Edeb</a:t>
            </a:r>
            <a:r>
              <a:rPr lang="tr-TR" sz="1050" dirty="0">
                <a:solidFill>
                  <a:schemeClr val="tx1"/>
                </a:solidFill>
              </a:rPr>
              <a:t> 69</a:t>
            </a:r>
            <a:endParaRPr lang="tr-TR" sz="4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a:blip>
          <a:srcRect/>
          <a:stretch>
            <a:fillRect l="-43000" r="-43000"/>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333375"/>
            <a:ext cx="648176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dirty="0">
                <a:solidFill>
                  <a:schemeClr val="tx1"/>
                </a:solidFill>
              </a:rPr>
              <a:t>	</a:t>
            </a:r>
            <a:r>
              <a:rPr lang="tr-TR" sz="2000" b="1" dirty="0">
                <a:solidFill>
                  <a:schemeClr val="tx1"/>
                </a:solidFill>
              </a:rPr>
              <a:t>Bir ömür boyu bu yolculuğu beklemişsin. </a:t>
            </a:r>
            <a:r>
              <a:rPr lang="tr-TR" sz="2000" dirty="0">
                <a:solidFill>
                  <a:srgbClr val="FF0000"/>
                </a:solidFill>
              </a:rPr>
              <a:t>Belki de kalbini gidenlerle birlikte oralara gönderdin, </a:t>
            </a:r>
            <a:r>
              <a:rPr lang="tr-TR" sz="2000" dirty="0">
                <a:solidFill>
                  <a:srgbClr val="FFFF00"/>
                </a:solidFill>
              </a:rPr>
              <a:t>belki ruhunla hayalen tavaflar ettin. </a:t>
            </a:r>
            <a:r>
              <a:rPr lang="tr-TR" sz="2000" dirty="0" err="1">
                <a:solidFill>
                  <a:schemeClr val="tx1"/>
                </a:solidFill>
              </a:rPr>
              <a:t>İşteŞimdi</a:t>
            </a:r>
            <a:r>
              <a:rPr lang="tr-TR" sz="2000" dirty="0">
                <a:solidFill>
                  <a:schemeClr val="tx1"/>
                </a:solidFill>
              </a:rPr>
              <a:t> yola düştün. </a:t>
            </a:r>
          </a:p>
          <a:p>
            <a:pPr algn="just">
              <a:buFont typeface="Wingdings" pitchFamily="2" charset="2"/>
              <a:buNone/>
              <a:defRPr/>
            </a:pPr>
            <a:r>
              <a:rPr lang="tr-TR" sz="2000" dirty="0">
                <a:solidFill>
                  <a:schemeClr val="tx1"/>
                </a:solidFill>
              </a:rPr>
              <a:t>	</a:t>
            </a:r>
            <a:r>
              <a:rPr lang="tr-TR" sz="2000" b="1" dirty="0">
                <a:solidFill>
                  <a:schemeClr val="tx1"/>
                </a:solidFill>
              </a:rPr>
              <a:t>Şimdi her gün beş vakit yöneldiğin kıblene doğru yöneldin.</a:t>
            </a:r>
            <a:r>
              <a:rPr lang="tr-TR" sz="2000" dirty="0">
                <a:solidFill>
                  <a:schemeClr val="tx1"/>
                </a:solidFill>
              </a:rPr>
              <a:t> </a:t>
            </a:r>
            <a:r>
              <a:rPr lang="tr-TR" sz="2000" dirty="0">
                <a:solidFill>
                  <a:srgbClr val="C00000"/>
                </a:solidFill>
              </a:rPr>
              <a:t>Şimdi çokluktan birliğe uçuyorsun</a:t>
            </a:r>
            <a:r>
              <a:rPr lang="tr-TR" sz="2000" dirty="0">
                <a:solidFill>
                  <a:schemeClr val="tx1"/>
                </a:solidFill>
              </a:rPr>
              <a:t>. Şimdi kendini keşfe gidiyorsun. Vardığın yerde kendini yeniden tanıyacak ve tanımlayacaksın.</a:t>
            </a: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Bak Sıran Geldi, Gidiyorsun Rabbinin İzniyle</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620713"/>
            <a:ext cx="6481762" cy="5040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50000"/>
              </a:spcBef>
              <a:defRPr/>
            </a:pPr>
            <a:endParaRPr lang="tr-TR" sz="2000" dirty="0">
              <a:solidFill>
                <a:schemeClr val="tx1"/>
              </a:solidFill>
              <a:latin typeface="Times New Roman" pitchFamily="18" charset="0"/>
              <a:cs typeface="Times New Roman" pitchFamily="18" charset="0"/>
            </a:endParaRPr>
          </a:p>
          <a:p>
            <a:pPr algn="just" eaLnBrk="0" hangingPunct="0">
              <a:spcBef>
                <a:spcPct val="50000"/>
              </a:spcBef>
              <a:defRPr/>
            </a:pPr>
            <a:r>
              <a:rPr lang="tr-TR" sz="2000" dirty="0">
                <a:solidFill>
                  <a:schemeClr val="tx1"/>
                </a:solidFill>
                <a:latin typeface="Times New Roman" pitchFamily="18" charset="0"/>
                <a:cs typeface="Times New Roman" pitchFamily="18" charset="0"/>
              </a:rPr>
              <a:t>	İhrama girer girmez artık bu dünyayı terk ederek, âdeta </a:t>
            </a:r>
            <a:r>
              <a:rPr lang="tr-TR" sz="2000" dirty="0" err="1">
                <a:solidFill>
                  <a:schemeClr val="tx1"/>
                </a:solidFill>
                <a:latin typeface="Times New Roman" pitchFamily="18" charset="0"/>
                <a:cs typeface="Times New Roman" pitchFamily="18" charset="0"/>
              </a:rPr>
              <a:t>ahiret</a:t>
            </a:r>
            <a:r>
              <a:rPr lang="tr-TR" sz="2000" dirty="0">
                <a:solidFill>
                  <a:schemeClr val="tx1"/>
                </a:solidFill>
                <a:latin typeface="Times New Roman" pitchFamily="18" charset="0"/>
                <a:cs typeface="Times New Roman" pitchFamily="18" charset="0"/>
              </a:rPr>
              <a:t> yolculuğuna çıkan </a:t>
            </a:r>
            <a:r>
              <a:rPr lang="tr-TR" sz="2000" dirty="0" err="1">
                <a:solidFill>
                  <a:schemeClr val="tx1"/>
                </a:solidFill>
                <a:latin typeface="Times New Roman" pitchFamily="18" charset="0"/>
                <a:cs typeface="Times New Roman" pitchFamily="18" charset="0"/>
              </a:rPr>
              <a:t>mü’min</a:t>
            </a:r>
            <a:r>
              <a:rPr lang="tr-TR" sz="2000" dirty="0">
                <a:solidFill>
                  <a:schemeClr val="tx1"/>
                </a:solidFill>
                <a:latin typeface="Times New Roman" pitchFamily="18" charset="0"/>
                <a:cs typeface="Times New Roman" pitchFamily="18" charset="0"/>
              </a:rPr>
              <a:t>, mübarek topraklara ayak bastığında, önceden tanımadığı; rengi, dili, kültürü, giyimi farklı nice </a:t>
            </a:r>
            <a:r>
              <a:rPr lang="tr-TR" sz="2000" dirty="0" err="1">
                <a:solidFill>
                  <a:schemeClr val="tx1"/>
                </a:solidFill>
                <a:latin typeface="Times New Roman" pitchFamily="18" charset="0"/>
                <a:cs typeface="Times New Roman" pitchFamily="18" charset="0"/>
              </a:rPr>
              <a:t>mü’min</a:t>
            </a:r>
            <a:r>
              <a:rPr lang="tr-TR" sz="2000" dirty="0">
                <a:solidFill>
                  <a:schemeClr val="tx1"/>
                </a:solidFill>
                <a:latin typeface="Times New Roman" pitchFamily="18" charset="0"/>
                <a:cs typeface="Times New Roman" pitchFamily="18" charset="0"/>
              </a:rPr>
              <a:t> kardeşini görerek, Allah’ın kudretini görmekle birlikte, İslam kardeşliğinin güzelliğini de yaşamaya başlar. </a:t>
            </a:r>
          </a:p>
          <a:p>
            <a:pPr algn="just" eaLnBrk="0" hangingPunct="0">
              <a:spcBef>
                <a:spcPct val="50000"/>
              </a:spcBef>
              <a:defRPr/>
            </a:pPr>
            <a:r>
              <a:rPr lang="tr-TR" sz="2000" dirty="0">
                <a:solidFill>
                  <a:schemeClr val="tx1"/>
                </a:solidFill>
                <a:latin typeface="Times New Roman" pitchFamily="18" charset="0"/>
                <a:cs typeface="Times New Roman" pitchFamily="18" charset="0"/>
              </a:rPr>
              <a:t>	Safa ve Merve arasında </a:t>
            </a:r>
            <a:r>
              <a:rPr lang="tr-TR" sz="2000" dirty="0" err="1">
                <a:solidFill>
                  <a:schemeClr val="tx1"/>
                </a:solidFill>
                <a:latin typeface="Times New Roman" pitchFamily="18" charset="0"/>
                <a:cs typeface="Times New Roman" pitchFamily="18" charset="0"/>
              </a:rPr>
              <a:t>sa’yederken</a:t>
            </a:r>
            <a:r>
              <a:rPr lang="tr-TR" sz="2000" dirty="0">
                <a:solidFill>
                  <a:schemeClr val="tx1"/>
                </a:solidFill>
                <a:latin typeface="Times New Roman" pitchFamily="18" charset="0"/>
                <a:cs typeface="Times New Roman" pitchFamily="18" charset="0"/>
              </a:rPr>
              <a:t>, Hz. </a:t>
            </a:r>
            <a:r>
              <a:rPr lang="tr-TR" sz="2000" dirty="0" err="1">
                <a:solidFill>
                  <a:schemeClr val="tx1"/>
                </a:solidFill>
                <a:latin typeface="Times New Roman" pitchFamily="18" charset="0"/>
                <a:cs typeface="Times New Roman" pitchFamily="18" charset="0"/>
              </a:rPr>
              <a:t>Hacer’i</a:t>
            </a:r>
            <a:r>
              <a:rPr lang="tr-TR" sz="2000" dirty="0">
                <a:solidFill>
                  <a:schemeClr val="tx1"/>
                </a:solidFill>
                <a:latin typeface="Times New Roman" pitchFamily="18" charset="0"/>
                <a:cs typeface="Times New Roman" pitchFamily="18" charset="0"/>
              </a:rPr>
              <a:t> düşünür ve onun sayesinde içtiği zemzemden dolayı minnet duygularıyla, onun hemşerisi ve ırkdaşı olan zenci Müslümanlara saygıda kusur etmez. </a:t>
            </a:r>
          </a:p>
          <a:p>
            <a:pPr algn="just" eaLnBrk="0" hangingPunct="0">
              <a:spcBef>
                <a:spcPct val="50000"/>
              </a:spcBef>
              <a:defRPr/>
            </a:pPr>
            <a:r>
              <a:rPr lang="tr-TR" sz="2000" dirty="0">
                <a:solidFill>
                  <a:schemeClr val="tx1"/>
                </a:solidFill>
                <a:latin typeface="Times New Roman" pitchFamily="18" charset="0"/>
                <a:cs typeface="Times New Roman" pitchFamily="18" charset="0"/>
              </a:rPr>
              <a:t>	Ve nihayet büyük randevu gününde, Arafat’ta mahşeri yaşar. Yalın ayak, başı açık, dünyalık namına her şeyden uzak </a:t>
            </a:r>
            <a:r>
              <a:rPr lang="tr-TR" sz="2000" dirty="0" err="1">
                <a:solidFill>
                  <a:schemeClr val="tx1"/>
                </a:solidFill>
                <a:latin typeface="Times New Roman" pitchFamily="18" charset="0"/>
                <a:cs typeface="Times New Roman" pitchFamily="18" charset="0"/>
              </a:rPr>
              <a:t>sâde</a:t>
            </a:r>
            <a:r>
              <a:rPr lang="tr-TR" sz="2000" dirty="0">
                <a:solidFill>
                  <a:schemeClr val="tx1"/>
                </a:solidFill>
                <a:latin typeface="Times New Roman" pitchFamily="18" charset="0"/>
                <a:cs typeface="Times New Roman" pitchFamily="18" charset="0"/>
              </a:rPr>
              <a:t> bir kul olarak, Mevla’nın huzurunda bulunmanın haşyeti ve heyecanıyla ürperir’ Kabirlerinden kalkıp da “akan seller misali” mahşer meydanına </a:t>
            </a:r>
            <a:r>
              <a:rPr lang="tr-TR" sz="2000" dirty="0" err="1">
                <a:solidFill>
                  <a:schemeClr val="tx1"/>
                </a:solidFill>
                <a:latin typeface="Times New Roman" pitchFamily="18" charset="0"/>
                <a:cs typeface="Times New Roman" pitchFamily="18" charset="0"/>
              </a:rPr>
              <a:t>sevkedilen</a:t>
            </a:r>
            <a:r>
              <a:rPr lang="tr-TR" sz="2000" dirty="0">
                <a:solidFill>
                  <a:schemeClr val="tx1"/>
                </a:solidFill>
                <a:latin typeface="Times New Roman" pitchFamily="18" charset="0"/>
                <a:cs typeface="Times New Roman" pitchFamily="18" charset="0"/>
              </a:rPr>
              <a:t> insanlığın bir misali olarak </a:t>
            </a:r>
            <a:r>
              <a:rPr lang="tr-TR" sz="2000" dirty="0" err="1">
                <a:solidFill>
                  <a:schemeClr val="tx1"/>
                </a:solidFill>
                <a:latin typeface="Times New Roman" pitchFamily="18" charset="0"/>
                <a:cs typeface="Times New Roman" pitchFamily="18" charset="0"/>
              </a:rPr>
              <a:t>Müzdelife</a:t>
            </a:r>
            <a:r>
              <a:rPr lang="tr-TR" sz="2000" dirty="0">
                <a:solidFill>
                  <a:schemeClr val="tx1"/>
                </a:solidFill>
                <a:latin typeface="Times New Roman" pitchFamily="18" charset="0"/>
                <a:cs typeface="Times New Roman" pitchFamily="18" charset="0"/>
              </a:rPr>
              <a:t> ve </a:t>
            </a:r>
            <a:r>
              <a:rPr lang="tr-TR" sz="2000" dirty="0" err="1">
                <a:solidFill>
                  <a:schemeClr val="tx1"/>
                </a:solidFill>
                <a:latin typeface="Times New Roman" pitchFamily="18" charset="0"/>
                <a:cs typeface="Times New Roman" pitchFamily="18" charset="0"/>
              </a:rPr>
              <a:t>Mina</a:t>
            </a:r>
            <a:r>
              <a:rPr lang="tr-TR" sz="2000" dirty="0">
                <a:solidFill>
                  <a:schemeClr val="tx1"/>
                </a:solidFill>
                <a:latin typeface="Times New Roman" pitchFamily="18" charset="0"/>
                <a:cs typeface="Times New Roman" pitchFamily="18" charset="0"/>
              </a:rPr>
              <a:t> safahatını müşahede eder. </a:t>
            </a:r>
          </a:p>
          <a:p>
            <a:pPr algn="just" eaLnBrk="0" hangingPunct="0">
              <a:spcBef>
                <a:spcPct val="50000"/>
              </a:spcBef>
              <a:defRPr/>
            </a:pPr>
            <a:r>
              <a:rPr lang="tr-TR" sz="2000" dirty="0">
                <a:solidFill>
                  <a:schemeClr val="tx1"/>
                </a:solidFill>
                <a:latin typeface="Times New Roman" pitchFamily="18" charset="0"/>
                <a:cs typeface="Times New Roman" pitchFamily="18" charset="0"/>
              </a:rPr>
              <a:t>	Şeytanı taşlarken, Hz. İbrahim’in tâbi tutulduğu çetin sınavı bir kez daha düşünür.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051050" y="260350"/>
            <a:ext cx="6842125" cy="52562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itchFamily="2" charset="2"/>
              <a:buChar char="q"/>
              <a:defRPr/>
            </a:pPr>
            <a:r>
              <a:rPr lang="tr-TR" b="1" dirty="0">
                <a:solidFill>
                  <a:schemeClr val="tx1"/>
                </a:solidFill>
                <a:latin typeface="Times New Roman" pitchFamily="18" charset="0"/>
                <a:cs typeface="Times New Roman" pitchFamily="18" charset="0"/>
              </a:rPr>
              <a:t>Hac yoluna çıkarken, Allah'ın size emanet ettiklerini Allah'a emanet etmeyi öğreniniz. </a:t>
            </a:r>
            <a:r>
              <a:rPr lang="tr-TR" dirty="0">
                <a:solidFill>
                  <a:schemeClr val="tx1"/>
                </a:solidFill>
                <a:latin typeface="Times New Roman" pitchFamily="18" charset="0"/>
                <a:cs typeface="Times New Roman" pitchFamily="18" charset="0"/>
              </a:rPr>
              <a:t>Gözünüz, gönlünüz gibi Kâbe'ye dönük olsun. </a:t>
            </a:r>
          </a:p>
          <a:p>
            <a:pPr marL="457200" indent="-457200">
              <a:buFont typeface="Wingdings" pitchFamily="2" charset="2"/>
              <a:buChar char="q"/>
              <a:defRPr/>
            </a:pPr>
            <a:r>
              <a:rPr lang="tr-TR" b="1" dirty="0">
                <a:solidFill>
                  <a:schemeClr val="tx1"/>
                </a:solidFill>
                <a:latin typeface="Times New Roman" pitchFamily="18" charset="0"/>
                <a:cs typeface="Times New Roman" pitchFamily="18" charset="0"/>
              </a:rPr>
              <a:t>Hac yolu, bir mahşer yürüyüşüdür. Mahşere çıkarken mide cilalanmaz. Kalp ve kafa hazırlanır</a:t>
            </a:r>
            <a:r>
              <a:rPr lang="tr-TR" dirty="0">
                <a:solidFill>
                  <a:schemeClr val="tx1"/>
                </a:solidFill>
                <a:latin typeface="Times New Roman" pitchFamily="18" charset="0"/>
                <a:cs typeface="Times New Roman" pitchFamily="18" charset="0"/>
              </a:rPr>
              <a:t>. </a:t>
            </a:r>
          </a:p>
          <a:p>
            <a:pPr marL="457200" indent="-457200">
              <a:buFont typeface="Wingdings" pitchFamily="2" charset="2"/>
              <a:buChar char="q"/>
              <a:defRPr/>
            </a:pPr>
            <a:r>
              <a:rPr lang="tr-TR" b="1" dirty="0">
                <a:solidFill>
                  <a:schemeClr val="tx1"/>
                </a:solidFill>
                <a:latin typeface="Times New Roman" pitchFamily="18" charset="0"/>
                <a:cs typeface="Times New Roman" pitchFamily="18" charset="0"/>
              </a:rPr>
              <a:t>Hacı adayı, ihramını kefeni bilmeli. Nefsini öldürüp kendini yeniden doğurmak için yola çıkmalı. </a:t>
            </a:r>
            <a:r>
              <a:rPr lang="tr-TR" dirty="0">
                <a:solidFill>
                  <a:schemeClr val="tx1"/>
                </a:solidFill>
                <a:latin typeface="Times New Roman" pitchFamily="18" charset="0"/>
                <a:cs typeface="Times New Roman" pitchFamily="18" charset="0"/>
              </a:rPr>
              <a:t>Mahşere yürürken, gözü ve gönlü dünyalıklarda takılı kalmamalı. Ömrünün muhasebesini baştan sona yapmalı ve yarım kalmış hesapları kapatmalı. </a:t>
            </a:r>
          </a:p>
          <a:p>
            <a:pPr marL="457200" indent="-457200">
              <a:buFont typeface="Wingdings" pitchFamily="2" charset="2"/>
              <a:buChar char="q"/>
              <a:defRPr/>
            </a:pPr>
            <a:r>
              <a:rPr lang="tr-TR" b="1" dirty="0">
                <a:solidFill>
                  <a:schemeClr val="tx1"/>
                </a:solidFill>
                <a:latin typeface="Times New Roman" pitchFamily="18" charset="0"/>
                <a:cs typeface="Times New Roman" pitchFamily="18" charset="0"/>
              </a:rPr>
              <a:t>Hacı adayı, Kırgınlıklara nokta koymalı. Küskünlüklere son vermeli</a:t>
            </a:r>
            <a:r>
              <a:rPr lang="tr-TR" dirty="0">
                <a:solidFill>
                  <a:schemeClr val="tx1"/>
                </a:solidFill>
                <a:latin typeface="Times New Roman" pitchFamily="18" charset="0"/>
                <a:cs typeface="Times New Roman" pitchFamily="18" charset="0"/>
              </a:rPr>
              <a:t>. Kırdığı gönülleri almalı. Yıktığı kalpleri yapmalı. Üzerinde hakkı olanların hakkını vermeli. </a:t>
            </a:r>
          </a:p>
          <a:p>
            <a:pPr marL="457200" indent="-457200">
              <a:buFont typeface="Wingdings" pitchFamily="2" charset="2"/>
              <a:buChar char="q"/>
              <a:defRPr/>
            </a:pPr>
            <a:r>
              <a:rPr lang="tr-TR" b="1" dirty="0">
                <a:solidFill>
                  <a:schemeClr val="tx1"/>
                </a:solidFill>
                <a:latin typeface="Times New Roman" pitchFamily="18" charset="0"/>
                <a:cs typeface="Times New Roman" pitchFamily="18" charset="0"/>
              </a:rPr>
              <a:t>Hacı, "otomatik ibadet motoru" olmak yerine, şu sayıda umre yaptım diye övünmek yerine, mukaddes mekanların kokusunu alacak, Peygamberlerin ayak izini görecek, </a:t>
            </a:r>
            <a:r>
              <a:rPr lang="tr-TR" b="1" dirty="0" err="1">
                <a:solidFill>
                  <a:schemeClr val="tx1"/>
                </a:solidFill>
                <a:latin typeface="Times New Roman" pitchFamily="18" charset="0"/>
                <a:cs typeface="Times New Roman" pitchFamily="18" charset="0"/>
              </a:rPr>
              <a:t>Rasulullah'ın</a:t>
            </a:r>
            <a:r>
              <a:rPr lang="tr-TR" b="1" dirty="0">
                <a:solidFill>
                  <a:schemeClr val="tx1"/>
                </a:solidFill>
                <a:latin typeface="Times New Roman" pitchFamily="18" charset="0"/>
                <a:cs typeface="Times New Roman" pitchFamily="18" charset="0"/>
              </a:rPr>
              <a:t> sesini duyacak bir kalbe sahip olmak için gayret etmeli.</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260350"/>
            <a:ext cx="6481762" cy="56165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buFont typeface="Wingdings" pitchFamily="2" charset="2"/>
              <a:buChar char="q"/>
              <a:defRPr/>
            </a:pPr>
            <a:r>
              <a:rPr lang="tr-TR" sz="2000" b="1" dirty="0">
                <a:solidFill>
                  <a:schemeClr val="tx1"/>
                </a:solidFill>
              </a:rPr>
              <a:t>Kâbe'den fazla çarşı pazarı tavaf etmek, Kâbe'ye karşı ayıptır. Milletin evi takke, tespih ve seccade doldu. </a:t>
            </a:r>
            <a:r>
              <a:rPr lang="tr-TR" sz="2000" dirty="0">
                <a:solidFill>
                  <a:schemeClr val="tx1"/>
                </a:solidFill>
              </a:rPr>
              <a:t> </a:t>
            </a:r>
          </a:p>
          <a:p>
            <a:pPr marL="457200" indent="-457200" algn="just">
              <a:buFont typeface="Wingdings" pitchFamily="2" charset="2"/>
              <a:buChar char="q"/>
              <a:defRPr/>
            </a:pPr>
            <a:r>
              <a:rPr lang="tr-TR" sz="2000" b="1" dirty="0">
                <a:solidFill>
                  <a:schemeClr val="tx1"/>
                </a:solidFill>
              </a:rPr>
              <a:t>Hacı, başlarında giden din görevlilerini "amigo", kafilesini "futbol takımı", haccı bir "maç" gibi görmemeli.</a:t>
            </a:r>
            <a:r>
              <a:rPr lang="tr-TR" sz="2000" dirty="0">
                <a:solidFill>
                  <a:schemeClr val="tx1"/>
                </a:solidFill>
              </a:rPr>
              <a:t> En makbul dua, içinden gelen duadır. Çünkü dua kalbin Allah'la konuşmasıdır. Duasını bile görevliye sipariş veren bir hacı, elleriyle göğsünü yoklamalı. </a:t>
            </a:r>
          </a:p>
          <a:p>
            <a:pPr marL="457200" indent="-457200" algn="just">
              <a:buFont typeface="Wingdings" pitchFamily="2" charset="2"/>
              <a:buChar char="q"/>
              <a:defRPr/>
            </a:pPr>
            <a:r>
              <a:rPr lang="tr-TR" sz="2000" b="1" dirty="0">
                <a:solidFill>
                  <a:schemeClr val="tx1"/>
                </a:solidFill>
              </a:rPr>
              <a:t>Hac, İslâm ümmetinin genel kongresidir. Orada baş dilinden öte kalp dili konuşulur. Siyahın beyazdan, </a:t>
            </a:r>
            <a:r>
              <a:rPr lang="tr-TR" sz="2000" b="1" dirty="0" err="1">
                <a:solidFill>
                  <a:schemeClr val="tx1"/>
                </a:solidFill>
              </a:rPr>
              <a:t>Arab'ın</a:t>
            </a:r>
            <a:r>
              <a:rPr lang="tr-TR" sz="2000" b="1" dirty="0">
                <a:solidFill>
                  <a:schemeClr val="tx1"/>
                </a:solidFill>
              </a:rPr>
              <a:t> Acem'den, Türk'ün Kürt'ten farkı yoktur. </a:t>
            </a:r>
            <a:endParaRPr lang="tr-TR" sz="2000" dirty="0">
              <a:solidFill>
                <a:schemeClr val="tx1"/>
              </a:solidFill>
            </a:endParaRPr>
          </a:p>
          <a:p>
            <a:pPr marL="457200" indent="-457200" algn="just">
              <a:buFont typeface="Wingdings" pitchFamily="2" charset="2"/>
              <a:buChar char="q"/>
              <a:defRPr/>
            </a:pPr>
            <a:r>
              <a:rPr lang="tr-TR" sz="2000" b="1" dirty="0">
                <a:solidFill>
                  <a:schemeClr val="tx1"/>
                </a:solidFill>
              </a:rPr>
              <a:t>Hac, kulun Allah'la sözleşme yenilemesidir. Hacı, Allah'la yaptığı bu sözleşmenin farkında olmalıdır. O zaman hac, kişinin imanına şahit olur.  </a:t>
            </a:r>
            <a:r>
              <a:rPr lang="tr-TR" sz="2000" dirty="0">
                <a:solidFill>
                  <a:schemeClr val="tx1"/>
                </a:solidFill>
              </a:rPr>
              <a:t>Mustafa </a:t>
            </a:r>
            <a:r>
              <a:rPr lang="tr-TR" sz="2000" dirty="0" err="1">
                <a:solidFill>
                  <a:schemeClr val="tx1"/>
                </a:solidFill>
              </a:rPr>
              <a:t>İslamoglu</a:t>
            </a:r>
            <a:r>
              <a:rPr lang="tr-TR" sz="2000" dirty="0">
                <a:solidFill>
                  <a:schemeClr val="tx1"/>
                </a:solidFill>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260350"/>
            <a:ext cx="6481762" cy="56165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ctr" hangingPunct="0"/>
            <a:r>
              <a:rPr lang="tr-TR" altLang="tr-TR" sz="2000" dirty="0">
                <a:solidFill>
                  <a:srgbClr val="666666"/>
                </a:solidFill>
                <a:latin typeface="Helvetica" panose="020B0604020202020204" pitchFamily="34" charset="0"/>
              </a:rPr>
              <a:t>Latife </a:t>
            </a:r>
            <a:r>
              <a:rPr lang="tr-TR" altLang="tr-TR" sz="2000">
                <a:solidFill>
                  <a:srgbClr val="666666"/>
                </a:solidFill>
                <a:latin typeface="inherit"/>
              </a:rPr>
              <a:t>  </a:t>
            </a:r>
            <a:r>
              <a:rPr lang="tr-TR" altLang="tr-TR" sz="2000" smtClean="0">
                <a:solidFill>
                  <a:srgbClr val="666666"/>
                </a:solidFill>
                <a:latin typeface="inherit"/>
              </a:rPr>
              <a:t>:</a:t>
            </a:r>
            <a:r>
              <a:rPr lang="tr-TR" altLang="tr-TR" sz="2000" dirty="0">
                <a:solidFill>
                  <a:srgbClr val="666666"/>
                </a:solidFill>
                <a:latin typeface="Helvetica" panose="020B0604020202020204" pitchFamily="34" charset="0"/>
              </a:rPr>
              <a:t/>
            </a:r>
            <a:br>
              <a:rPr lang="tr-TR" altLang="tr-TR" sz="2000" dirty="0">
                <a:solidFill>
                  <a:srgbClr val="666666"/>
                </a:solidFill>
                <a:latin typeface="Helvetica" panose="020B0604020202020204" pitchFamily="34" charset="0"/>
              </a:rPr>
            </a:br>
            <a:r>
              <a:rPr lang="tr-TR" altLang="tr-TR" sz="2000" dirty="0">
                <a:solidFill>
                  <a:srgbClr val="666666"/>
                </a:solidFill>
                <a:latin typeface="Helvetica" panose="020B0604020202020204" pitchFamily="34" charset="0"/>
              </a:rPr>
              <a:t>Kendisine hac kurası çıkmayan Urfalı amca:</a:t>
            </a:r>
            <a:br>
              <a:rPr lang="tr-TR" altLang="tr-TR" sz="2000" dirty="0">
                <a:solidFill>
                  <a:srgbClr val="666666"/>
                </a:solidFill>
                <a:latin typeface="Helvetica" panose="020B0604020202020204" pitchFamily="34" charset="0"/>
              </a:rPr>
            </a:br>
            <a:r>
              <a:rPr lang="tr-TR" altLang="tr-TR" sz="2000" dirty="0">
                <a:solidFill>
                  <a:srgbClr val="666666"/>
                </a:solidFill>
                <a:latin typeface="Helvetica" panose="020B0604020202020204" pitchFamily="34" charset="0"/>
              </a:rPr>
              <a:t>-Allah bu Nemrut'un belasını versin! diye yanındaki kişiye serzenişte bulunmuş.</a:t>
            </a:r>
            <a:endParaRPr lang="tr-TR" altLang="tr-TR" sz="2000" dirty="0">
              <a:solidFill>
                <a:schemeClr val="tx1"/>
              </a:solidFill>
            </a:endParaRPr>
          </a:p>
          <a:p>
            <a:pPr lvl="0" eaLnBrk="0" hangingPunct="0"/>
            <a:r>
              <a:rPr lang="tr-TR" altLang="tr-TR" sz="2000" dirty="0">
                <a:solidFill>
                  <a:srgbClr val="666666"/>
                </a:solidFill>
                <a:latin typeface="Helvetica" panose="020B0604020202020204" pitchFamily="34" charset="0"/>
              </a:rPr>
              <a:t>Yanındaki kişi "Amin de ne </a:t>
            </a:r>
            <a:r>
              <a:rPr lang="tr-TR" altLang="tr-TR" sz="2000" dirty="0">
                <a:solidFill>
                  <a:srgbClr val="666666"/>
                </a:solidFill>
                <a:latin typeface="inherit"/>
              </a:rPr>
              <a:t>alakası var sana kura çıkmaması ile Nemrut'un belasının...."</a:t>
            </a:r>
            <a:br>
              <a:rPr lang="tr-TR" altLang="tr-TR" sz="2000" dirty="0">
                <a:solidFill>
                  <a:srgbClr val="666666"/>
                </a:solidFill>
                <a:latin typeface="inherit"/>
              </a:rPr>
            </a:br>
            <a:r>
              <a:rPr lang="tr-TR" altLang="tr-TR" sz="2000" dirty="0">
                <a:solidFill>
                  <a:srgbClr val="666666"/>
                </a:solidFill>
                <a:latin typeface="inherit"/>
              </a:rPr>
              <a:t>Urfalı amca cevap vermiş:</a:t>
            </a:r>
            <a:br>
              <a:rPr lang="tr-TR" altLang="tr-TR" sz="2000" dirty="0">
                <a:solidFill>
                  <a:srgbClr val="666666"/>
                </a:solidFill>
                <a:latin typeface="inherit"/>
              </a:rPr>
            </a:br>
            <a:r>
              <a:rPr lang="tr-TR" altLang="tr-TR" sz="2000" dirty="0">
                <a:solidFill>
                  <a:srgbClr val="666666"/>
                </a:solidFill>
                <a:latin typeface="inherit"/>
              </a:rPr>
              <a:t>-"Ha o kafir, İbrahim'le iyi geçinseydi Kabe'yi Urfa'ya inşa edecekti, her sene hac yapacaktık." demiş.</a:t>
            </a:r>
          </a:p>
        </p:txBody>
      </p:sp>
      <p:pic>
        <p:nvPicPr>
          <p:cNvPr id="1026" name="Picture 2" descr="https://static.xx.fbcdn.net/images/emoji.php/v9/f51/1/16/1f6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809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95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339975" y="260350"/>
            <a:ext cx="6480175" cy="5761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50000"/>
              </a:spcBef>
              <a:defRPr/>
            </a:pPr>
            <a:r>
              <a:rPr lang="tr-TR" sz="2000" dirty="0">
                <a:solidFill>
                  <a:schemeClr val="tx1"/>
                </a:solidFill>
              </a:rPr>
              <a:t>	</a:t>
            </a:r>
            <a:r>
              <a:rPr lang="tr-TR" sz="2000" b="1" dirty="0" err="1">
                <a:solidFill>
                  <a:schemeClr val="tx1"/>
                </a:solidFill>
              </a:rPr>
              <a:t>Hacc</a:t>
            </a:r>
            <a:r>
              <a:rPr lang="tr-TR" sz="2000" b="1" dirty="0">
                <a:solidFill>
                  <a:schemeClr val="tx1"/>
                </a:solidFill>
              </a:rPr>
              <a:t>, namaz ve oruç gibi bedenî, zekât gibi </a:t>
            </a:r>
            <a:r>
              <a:rPr lang="tr-TR" sz="2000" b="1" dirty="0" err="1">
                <a:solidFill>
                  <a:schemeClr val="tx1"/>
                </a:solidFill>
              </a:rPr>
              <a:t>mâlî</a:t>
            </a:r>
            <a:r>
              <a:rPr lang="tr-TR" sz="2000" b="1" dirty="0">
                <a:solidFill>
                  <a:schemeClr val="tx1"/>
                </a:solidFill>
              </a:rPr>
              <a:t>, Cuma ve </a:t>
            </a:r>
            <a:r>
              <a:rPr lang="tr-TR" sz="2000" b="1" dirty="0" err="1">
                <a:solidFill>
                  <a:schemeClr val="tx1"/>
                </a:solidFill>
              </a:rPr>
              <a:t>cihad</a:t>
            </a:r>
            <a:r>
              <a:rPr lang="tr-TR" sz="2000" b="1" dirty="0">
                <a:solidFill>
                  <a:schemeClr val="tx1"/>
                </a:solidFill>
              </a:rPr>
              <a:t> gibi sosyal bir ibadettir. </a:t>
            </a:r>
            <a:r>
              <a:rPr lang="tr-TR" sz="2000" dirty="0">
                <a:solidFill>
                  <a:schemeClr val="tx1"/>
                </a:solidFill>
              </a:rPr>
              <a:t>Bu üç boyutu bünyesinde toplayan tek ibadet hacdır. Böyle bir haccın mükafatı ise Hz. Peygamberin ifadesiyle: </a:t>
            </a:r>
          </a:p>
          <a:p>
            <a:pPr algn="just" eaLnBrk="0" hangingPunct="0">
              <a:spcBef>
                <a:spcPct val="50000"/>
              </a:spcBef>
              <a:defRPr/>
            </a:pPr>
            <a:r>
              <a:rPr lang="tr-TR" sz="2000" dirty="0">
                <a:solidFill>
                  <a:schemeClr val="tx1"/>
                </a:solidFill>
              </a:rPr>
              <a:t>	“</a:t>
            </a:r>
            <a:r>
              <a:rPr lang="tr-TR" sz="2000" b="1" dirty="0">
                <a:solidFill>
                  <a:schemeClr val="tx1"/>
                </a:solidFill>
              </a:rPr>
              <a:t>Allah katında </a:t>
            </a:r>
            <a:r>
              <a:rPr lang="tr-TR" sz="2000" b="1" dirty="0" err="1">
                <a:solidFill>
                  <a:schemeClr val="tx1"/>
                </a:solidFill>
              </a:rPr>
              <a:t>mebrur</a:t>
            </a:r>
            <a:r>
              <a:rPr lang="tr-TR" sz="2000" b="1" dirty="0">
                <a:solidFill>
                  <a:schemeClr val="tx1"/>
                </a:solidFill>
              </a:rPr>
              <a:t> (kabul olmuş) haccın karşılığı kesinlikle cennettir</a:t>
            </a:r>
            <a:r>
              <a:rPr lang="tr-TR" sz="2000" dirty="0">
                <a:solidFill>
                  <a:schemeClr val="tx1"/>
                </a:solidFill>
              </a:rPr>
              <a:t>.”</a:t>
            </a:r>
            <a:r>
              <a:rPr lang="tr-TR" sz="2000" b="1" dirty="0">
                <a:solidFill>
                  <a:schemeClr val="tx1"/>
                </a:solidFill>
              </a:rPr>
              <a:t> </a:t>
            </a:r>
            <a:r>
              <a:rPr lang="tr-TR" sz="1000" b="1" dirty="0">
                <a:solidFill>
                  <a:schemeClr val="tx1"/>
                </a:solidFill>
              </a:rPr>
              <a:t>(</a:t>
            </a:r>
            <a:r>
              <a:rPr lang="tr-TR" sz="1000" b="1" dirty="0" err="1">
                <a:solidFill>
                  <a:schemeClr val="tx1"/>
                </a:solidFill>
              </a:rPr>
              <a:t>Buhari</a:t>
            </a:r>
            <a:r>
              <a:rPr lang="tr-TR" sz="1000" b="1" dirty="0">
                <a:solidFill>
                  <a:schemeClr val="tx1"/>
                </a:solidFill>
              </a:rPr>
              <a:t>, 1683)</a:t>
            </a:r>
            <a:endParaRPr lang="tr-TR" sz="1000" dirty="0">
              <a:solidFill>
                <a:schemeClr val="tx1"/>
              </a:solidFill>
            </a:endParaRP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Haccın Makbul Olursa Cennetliksin</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43000" r="-43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411413" y="333375"/>
            <a:ext cx="6481762" cy="5759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tr-TR" sz="2000" dirty="0">
                <a:solidFill>
                  <a:schemeClr val="tx1"/>
                </a:solidFill>
              </a:rPr>
              <a:t>	Her yıl, yüz binlerce insan, Allah’a karşı kulluk vazifelerini yerine getirmek için emri ilahiye uyarak, kutsal bir zaman diliminde, en nadide mekanlarda,  kalplerin en hassas olduğu, dillerin bağının çözüldüğü, niyetlerin halisleştiği Hac ibadeti için, Allah’a ve </a:t>
            </a:r>
            <a:r>
              <a:rPr lang="tr-TR" sz="2000" dirty="0" err="1">
                <a:solidFill>
                  <a:schemeClr val="tx1"/>
                </a:solidFill>
              </a:rPr>
              <a:t>Resûlü’ne</a:t>
            </a:r>
            <a:r>
              <a:rPr lang="tr-TR" sz="2000" dirty="0">
                <a:solidFill>
                  <a:schemeClr val="tx1"/>
                </a:solidFill>
              </a:rPr>
              <a:t> misafir olurlar.</a:t>
            </a:r>
          </a:p>
          <a:p>
            <a:pPr algn="just">
              <a:buFont typeface="Wingdings" pitchFamily="2" charset="2"/>
              <a:buNone/>
              <a:defRPr/>
            </a:pPr>
            <a:r>
              <a:rPr lang="tr-TR" sz="2000" dirty="0">
                <a:solidFill>
                  <a:schemeClr val="tx1"/>
                </a:solidFill>
              </a:rPr>
              <a:t>	 Ancak hac, turistik bir seyahat değil, çok özel bir ibadettir. Mahşerin provasıdır. </a:t>
            </a:r>
          </a:p>
          <a:p>
            <a:pPr algn="just" eaLnBrk="0" hangingPunct="0">
              <a:defRPr/>
            </a:pPr>
            <a:r>
              <a:rPr lang="tr-TR" sz="2000" b="1" dirty="0">
                <a:solidFill>
                  <a:schemeClr val="tx1"/>
                </a:solidFill>
              </a:rPr>
              <a:t>	Niyetimizi halis olmalı : </a:t>
            </a:r>
            <a:r>
              <a:rPr lang="tr-TR" sz="2000" dirty="0">
                <a:solidFill>
                  <a:schemeClr val="tx1"/>
                </a:solidFill>
              </a:rPr>
              <a:t>Allah’a en yakın olabileceğimiz bir zaman dilimini değerlendirme niyetiyle gitmeli ve bunu elde etmek için azami gayret sarf etmeliyiz.</a:t>
            </a:r>
          </a:p>
          <a:p>
            <a:pPr algn="just" eaLnBrk="0" hangingPunct="0">
              <a:defRPr/>
            </a:pPr>
            <a:r>
              <a:rPr lang="tr-TR" sz="2000" dirty="0">
                <a:solidFill>
                  <a:schemeClr val="tx1"/>
                </a:solidFill>
              </a:rPr>
              <a:t>	Hacda ihramın giyilmesi, dünyevi hiçbir makam, mevki ya da statünün üstünlük vesilesi olmadığını bize hatırlatmalıdır. </a:t>
            </a:r>
          </a:p>
          <a:p>
            <a:pPr eaLnBrk="0" hangingPunct="0">
              <a:defRPr/>
            </a:pPr>
            <a:r>
              <a:rPr lang="tr-TR" sz="2000" dirty="0">
                <a:solidFill>
                  <a:schemeClr val="tx1"/>
                </a:solidFill>
              </a:rPr>
              <a:t>	Hac, ölümün küçük bir provasıdır. </a:t>
            </a:r>
            <a:r>
              <a:rPr lang="tr-TR" sz="2000" dirty="0" err="1">
                <a:solidFill>
                  <a:schemeClr val="tx1"/>
                </a:solidFill>
              </a:rPr>
              <a:t>Cenab</a:t>
            </a:r>
            <a:r>
              <a:rPr lang="tr-TR" sz="2000" dirty="0">
                <a:solidFill>
                  <a:schemeClr val="tx1"/>
                </a:solidFill>
              </a:rPr>
              <a:t>-ı Hakk’ın huzuruna sadece amellerimizle çıkarız. Hayatımızın muhasebesini yapalım.</a:t>
            </a:r>
          </a:p>
        </p:txBody>
      </p:sp>
      <p:sp>
        <p:nvSpPr>
          <p:cNvPr id="8" name="7 Dikdörtgen"/>
          <p:cNvSpPr>
            <a:spLocks noChangeArrowheads="1"/>
          </p:cNvSpPr>
          <p:nvPr/>
        </p:nvSpPr>
        <p:spPr bwMode="auto">
          <a:xfrm>
            <a:off x="395288" y="44450"/>
            <a:ext cx="8497887" cy="400050"/>
          </a:xfrm>
          <a:prstGeom prst="rect">
            <a:avLst/>
          </a:prstGeom>
          <a:noFill/>
          <a:ln w="9525">
            <a:noFill/>
            <a:miter lim="800000"/>
            <a:headEnd/>
            <a:tailEnd/>
          </a:ln>
        </p:spPr>
        <p:txBody>
          <a:bodyPr>
            <a:spAutoFit/>
          </a:bodyPr>
          <a:lstStyle/>
          <a:p>
            <a:pPr algn="ctr" eaLnBrk="0" hangingPunct="0">
              <a:spcBef>
                <a:spcPct val="50000"/>
              </a:spcBef>
              <a:defRPr/>
            </a:pPr>
            <a:r>
              <a:rPr lang="tr-TR" sz="2000" b="1" dirty="0">
                <a:latin typeface="Arial" pitchFamily="34" charset="0"/>
                <a:cs typeface="Arial" pitchFamily="34" charset="0"/>
              </a:rPr>
              <a:t>Hacca manevi olarak hazırlanalım</a:t>
            </a:r>
            <a:endParaRPr lang="en-US" sz="3600" b="1" dirty="0">
              <a:effectLst>
                <a:outerShdw blurRad="38100" dist="38100" dir="2700000" algn="tl">
                  <a:srgbClr val="000000"/>
                </a:outerShdw>
              </a:effectLst>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3000" r="-43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2339975" y="188913"/>
            <a:ext cx="6480175" cy="5832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defRPr/>
            </a:pPr>
            <a:r>
              <a:rPr lang="tr-TR" sz="2000" dirty="0">
                <a:solidFill>
                  <a:schemeClr val="tx1"/>
                </a:solidFill>
              </a:rPr>
              <a:t>	</a:t>
            </a:r>
            <a:r>
              <a:rPr lang="tr-TR" sz="2000" b="1" dirty="0">
                <a:solidFill>
                  <a:schemeClr val="tx1"/>
                </a:solidFill>
              </a:rPr>
              <a:t>Ne için yaratıldığı</a:t>
            </a:r>
            <a:r>
              <a:rPr lang="tr-TR" sz="2000" dirty="0">
                <a:solidFill>
                  <a:schemeClr val="tx1"/>
                </a:solidFill>
              </a:rPr>
              <a:t>mızı ve ne olduğumuzu bilerek kendimize gelelim, kendimizi düşünelim.</a:t>
            </a:r>
          </a:p>
          <a:p>
            <a:pPr algn="just" eaLnBrk="0" hangingPunct="0">
              <a:defRPr/>
            </a:pPr>
            <a:r>
              <a:rPr lang="tr-TR" sz="2000" dirty="0">
                <a:solidFill>
                  <a:schemeClr val="tx1"/>
                </a:solidFill>
              </a:rPr>
              <a:t>	</a:t>
            </a:r>
            <a:r>
              <a:rPr lang="tr-TR" sz="2000" b="1" dirty="0">
                <a:solidFill>
                  <a:schemeClr val="tx1"/>
                </a:solidFill>
              </a:rPr>
              <a:t>Aile sorumluluğumuzu </a:t>
            </a:r>
            <a:r>
              <a:rPr lang="tr-TR" sz="2000" dirty="0">
                <a:solidFill>
                  <a:schemeClr val="tx1"/>
                </a:solidFill>
              </a:rPr>
              <a:t>hatırlayarak görevlerimizi tamamlayalım. Bağları kopmayan aile bireylerimize kucak açıp kalp huzuru bulalım. </a:t>
            </a:r>
          </a:p>
          <a:p>
            <a:pPr algn="just" eaLnBrk="0" hangingPunct="0">
              <a:defRPr/>
            </a:pPr>
            <a:r>
              <a:rPr lang="tr-TR" sz="2000" dirty="0">
                <a:solidFill>
                  <a:schemeClr val="tx1"/>
                </a:solidFill>
              </a:rPr>
              <a:t>	</a:t>
            </a:r>
            <a:r>
              <a:rPr lang="tr-TR" sz="2000" b="1" dirty="0">
                <a:solidFill>
                  <a:schemeClr val="tx1"/>
                </a:solidFill>
              </a:rPr>
              <a:t>Sıla-i rahimde </a:t>
            </a:r>
            <a:r>
              <a:rPr lang="tr-TR" sz="2000" dirty="0">
                <a:solidFill>
                  <a:schemeClr val="tx1"/>
                </a:solidFill>
              </a:rPr>
              <a:t>bulup akrabalarınıza gidelim. Gönüllerini alıp selam emanetlerini yüklenelim. 	</a:t>
            </a:r>
            <a:r>
              <a:rPr lang="tr-TR" sz="2000" b="1" dirty="0">
                <a:solidFill>
                  <a:schemeClr val="tx1"/>
                </a:solidFill>
              </a:rPr>
              <a:t>Yoksulları, kimsesiz ve yetimleri </a:t>
            </a:r>
            <a:r>
              <a:rPr lang="tr-TR" sz="2000" dirty="0">
                <a:solidFill>
                  <a:schemeClr val="tx1"/>
                </a:solidFill>
              </a:rPr>
              <a:t>görüp yardım edelim ki Mevla’mızın yardımına mazhar olabilelim.</a:t>
            </a: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Kendini bilen Rabbini bilir</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14500" y="0"/>
            <a:ext cx="7429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defRPr>
            </a:lvl1pPr>
            <a:lvl2pPr marL="742950" indent="-285750">
              <a:defRPr sz="2600">
                <a:solidFill>
                  <a:schemeClr val="tx1"/>
                </a:solidFill>
                <a:latin typeface="Arial" charset="0"/>
              </a:defRPr>
            </a:lvl2pPr>
            <a:lvl3pPr marL="1143000">
              <a:defRPr sz="23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charset="0"/>
              </a:defRPr>
            </a:lvl9pPr>
          </a:lstStyle>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a:p>
            <a:pPr algn="ctr">
              <a:spcBef>
                <a:spcPct val="50000"/>
              </a:spcBef>
            </a:pPr>
            <a:endParaRPr lang="tr-TR" altLang="tr-TR" sz="3200" b="1">
              <a:latin typeface="Times New Roman" pitchFamily="18" charset="0"/>
              <a:cs typeface="Times New Roman" pitchFamily="18" charset="0"/>
            </a:endParaRPr>
          </a:p>
        </p:txBody>
      </p:sp>
      <p:sp>
        <p:nvSpPr>
          <p:cNvPr id="6" name="5 Dikdörtgen"/>
          <p:cNvSpPr/>
          <p:nvPr/>
        </p:nvSpPr>
        <p:spPr>
          <a:xfrm>
            <a:off x="395288" y="909638"/>
            <a:ext cx="8424862" cy="5832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a:solidFill>
                  <a:schemeClr val="tx1"/>
                </a:solidFill>
                <a:latin typeface="HASENAT4" pitchFamily="2" charset="-78"/>
                <a:cs typeface="HASENAT4" pitchFamily="2" charset="-78"/>
              </a:rPr>
              <a:t>اَلْحَجُّ اَشْهُرٌ مَعْلُومَاتٌ فَمَنْ فَرَضَ فٖيهِنَّ الْحَجَّ فَلَا رَفَثَ وَلَا فُسُوقَ وَلَا جِدَالَ فِى الْحَجِّ وَمَا تَفْعَلُوا مِنْ خَيْرٍ يَعْلَمْهُ اللّٰهُ وَتَزَوَّدُوا فَاِنَّ خَيْرَ الزَّادِ التَّقْوٰى وَاتَّقُونِ يَا اُولِى الْاَلْبَابِ </a:t>
            </a:r>
          </a:p>
          <a:p>
            <a:pPr algn="just">
              <a:defRPr/>
            </a:pPr>
            <a:r>
              <a:rPr lang="tr-TR" sz="2000" dirty="0">
                <a:solidFill>
                  <a:schemeClr val="tx1"/>
                </a:solidFill>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a:t>
            </a:r>
            <a:r>
              <a:rPr lang="tr-TR" sz="2400" b="1" dirty="0">
                <a:solidFill>
                  <a:srgbClr val="0070C0"/>
                </a:solidFill>
                <a:latin typeface="Times New Roman" pitchFamily="18" charset="0"/>
                <a:cs typeface="Times New Roman" pitchFamily="18" charset="0"/>
              </a:rPr>
              <a:t>Hac, bilinen aylardadır. Kim o aylarda hacca niyet ederse (ihramını giyerse), hac esnasında kadına yaklaşmak, günah sayılan davranışlara yönelmek, kavga etmek yoktur. </a:t>
            </a:r>
            <a:r>
              <a:rPr lang="tr-TR" sz="2400" dirty="0">
                <a:solidFill>
                  <a:schemeClr val="tx1"/>
                </a:solidFill>
                <a:latin typeface="Times New Roman" pitchFamily="18" charset="0"/>
                <a:cs typeface="Times New Roman" pitchFamily="18" charset="0"/>
              </a:rPr>
              <a:t>Ne hayır işlerseniz Allah onu bilir. (</a:t>
            </a:r>
            <a:r>
              <a:rPr lang="tr-TR"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Ey müminler! </a:t>
            </a:r>
            <a:r>
              <a:rPr lang="tr-TR"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Ahiret</a:t>
            </a:r>
            <a:r>
              <a:rPr lang="tr-TR"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için) azık edinin. Bilin ki azığın en hayırlısı </a:t>
            </a:r>
            <a:r>
              <a:rPr lang="tr-TR"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takvâdır</a:t>
            </a:r>
            <a:r>
              <a:rPr lang="tr-TR"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Ey akıl sahipleri! Benden (emirlerime muhalefetten) sakının</a:t>
            </a:r>
            <a:r>
              <a:rPr lang="tr-TR" sz="2000" dirty="0">
                <a:solidFill>
                  <a:schemeClr val="tx1"/>
                </a:solidFill>
                <a:latin typeface="Times New Roman" pitchFamily="18" charset="0"/>
                <a:cs typeface="Times New Roman" pitchFamily="18" charset="0"/>
              </a:rPr>
              <a:t>.” (Bakara 197.)</a:t>
            </a:r>
          </a:p>
        </p:txBody>
      </p:sp>
      <p:sp>
        <p:nvSpPr>
          <p:cNvPr id="8" name="7 Dikdörtgen"/>
          <p:cNvSpPr>
            <a:spLocks noChangeArrowheads="1"/>
          </p:cNvSpPr>
          <p:nvPr/>
        </p:nvSpPr>
        <p:spPr bwMode="auto">
          <a:xfrm>
            <a:off x="539750" y="260350"/>
            <a:ext cx="8496300" cy="314325"/>
          </a:xfrm>
          <a:prstGeom prst="rect">
            <a:avLst/>
          </a:prstGeom>
          <a:noFill/>
          <a:ln w="9525">
            <a:noFill/>
            <a:miter lim="800000"/>
            <a:headEnd/>
            <a:tailEnd/>
          </a:ln>
        </p:spPr>
        <p:txBody>
          <a:bodyPr>
            <a:spAutoFit/>
          </a:bodyPr>
          <a:lstStyle/>
          <a:p>
            <a:pPr algn="ctr">
              <a:lnSpc>
                <a:spcPct val="70000"/>
              </a:lnSpc>
              <a:spcBef>
                <a:spcPct val="50000"/>
              </a:spcBef>
              <a:defRPr/>
            </a:pPr>
            <a:r>
              <a:rPr lang="tr-TR" sz="2000" b="1" dirty="0">
                <a:solidFill>
                  <a:schemeClr val="tx1">
                    <a:lumMod val="95000"/>
                    <a:lumOff val="5000"/>
                  </a:schemeClr>
                </a:solidFill>
                <a:latin typeface="Arial" pitchFamily="34" charset="0"/>
                <a:cs typeface="Arial" pitchFamily="34" charset="0"/>
              </a:rPr>
              <a:t>“Takva”  Yol Azığınız Olsun</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www.sunumvaaz.com2</Template>
  <TotalTime>3545</TotalTime>
  <Words>2670</Words>
  <Application>Microsoft Office PowerPoint</Application>
  <PresentationFormat>Ekran Gösterisi (4:3)</PresentationFormat>
  <Paragraphs>451</Paragraphs>
  <Slides>53</Slides>
  <Notes>48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53</vt:i4>
      </vt:variant>
    </vt:vector>
  </HeadingPairs>
  <TitlesOfParts>
    <vt:vector size="63" baseType="lpstr">
      <vt:lpstr>Arial</vt:lpstr>
      <vt:lpstr>Georgia</vt:lpstr>
      <vt:lpstr>HASENAT4</vt:lpstr>
      <vt:lpstr>Helvetica</vt:lpstr>
      <vt:lpstr>inherit</vt:lpstr>
      <vt:lpstr>Times New Roman</vt:lpstr>
      <vt:lpstr>Tw Cen MT</vt:lpstr>
      <vt:lpstr>Wingdings</vt:lpstr>
      <vt:lpstr>Wingdings 2</vt:lpstr>
      <vt:lpstr>Ortalama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EMAN TURİZM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gmk</dc:creator>
  <cp:lastModifiedBy>Office 2013</cp:lastModifiedBy>
  <cp:revision>495</cp:revision>
  <dcterms:created xsi:type="dcterms:W3CDTF">2004-12-30T08:25:45Z</dcterms:created>
  <dcterms:modified xsi:type="dcterms:W3CDTF">2018-04-04T06:26:51Z</dcterms:modified>
</cp:coreProperties>
</file>