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448" r:id="rId2"/>
    <p:sldId id="567" r:id="rId3"/>
    <p:sldId id="449" r:id="rId4"/>
    <p:sldId id="450" r:id="rId5"/>
    <p:sldId id="586" r:id="rId6"/>
    <p:sldId id="276" r:id="rId7"/>
    <p:sldId id="587" r:id="rId8"/>
    <p:sldId id="580" r:id="rId9"/>
    <p:sldId id="468" r:id="rId10"/>
    <p:sldId id="583" r:id="rId11"/>
    <p:sldId id="473" r:id="rId12"/>
    <p:sldId id="478" r:id="rId13"/>
    <p:sldId id="480" r:id="rId14"/>
    <p:sldId id="525" r:id="rId15"/>
    <p:sldId id="481" r:id="rId16"/>
    <p:sldId id="492" r:id="rId17"/>
    <p:sldId id="579" r:id="rId18"/>
    <p:sldId id="482" r:id="rId19"/>
    <p:sldId id="483" r:id="rId20"/>
    <p:sldId id="484" r:id="rId21"/>
    <p:sldId id="486" r:id="rId22"/>
    <p:sldId id="575" r:id="rId23"/>
    <p:sldId id="576" r:id="rId24"/>
    <p:sldId id="547" r:id="rId25"/>
    <p:sldId id="552" r:id="rId26"/>
    <p:sldId id="551" r:id="rId27"/>
    <p:sldId id="582" r:id="rId28"/>
    <p:sldId id="553" r:id="rId29"/>
    <p:sldId id="577" r:id="rId30"/>
    <p:sldId id="578" r:id="rId31"/>
    <p:sldId id="581" r:id="rId32"/>
    <p:sldId id="584" r:id="rId33"/>
    <p:sldId id="585" r:id="rId34"/>
  </p:sldIdLst>
  <p:sldSz cx="9144000" cy="6858000" type="screen4x3"/>
  <p:notesSz cx="9144000" cy="6858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7" autoAdjust="0"/>
    <p:restoredTop sz="90300" autoAdjust="0"/>
  </p:normalViewPr>
  <p:slideViewPr>
    <p:cSldViewPr>
      <p:cViewPr varScale="1">
        <p:scale>
          <a:sx n="98" d="100"/>
          <a:sy n="98" d="100"/>
        </p:scale>
        <p:origin x="60" y="84"/>
      </p:cViewPr>
      <p:guideLst>
        <p:guide orient="horz" pos="2160"/>
        <p:guide pos="2880"/>
      </p:guideLst>
    </p:cSldViewPr>
  </p:slideViewPr>
  <p:outlineViewPr>
    <p:cViewPr>
      <p:scale>
        <a:sx n="33" d="100"/>
        <a:sy n="33" d="100"/>
      </p:scale>
      <p:origin x="0" y="13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BC09D69-7186-47FE-A951-53A9E433B003}" type="datetimeFigureOut">
              <a:rPr lang="tr-TR" smtClean="0"/>
              <a:t>30.09.2020</a:t>
            </a:fld>
            <a:endParaRPr lang="tr-TR"/>
          </a:p>
        </p:txBody>
      </p:sp>
      <p:sp>
        <p:nvSpPr>
          <p:cNvPr id="4" name="Altbilgi Yer Tutucusu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77F50CDC-728D-4932-8BFD-8472C71D07A5}" type="slidenum">
              <a:rPr lang="tr-TR" smtClean="0"/>
              <a:t>‹#›</a:t>
            </a:fld>
            <a:endParaRPr lang="tr-TR"/>
          </a:p>
        </p:txBody>
      </p:sp>
    </p:spTree>
    <p:extLst>
      <p:ext uri="{BB962C8B-B14F-4D97-AF65-F5344CB8AC3E}">
        <p14:creationId xmlns:p14="http://schemas.microsoft.com/office/powerpoint/2010/main" val="3759036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88B24EBC-CC2A-4B16-87A3-AB4408D0C447}" type="datetimeFigureOut">
              <a:rPr lang="tr-TR" smtClean="0"/>
              <a:pPr/>
              <a:t>30.09.2020</a:t>
            </a:fld>
            <a:endParaRPr lang="tr-TR"/>
          </a:p>
        </p:txBody>
      </p:sp>
      <p:sp>
        <p:nvSpPr>
          <p:cNvPr id="4" name="Slayt Görüntüsü Yer Tutucusu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484171D2-97DA-4476-8EEC-C610B0985D96}" type="slidenum">
              <a:rPr lang="tr-TR" smtClean="0"/>
              <a:pPr/>
              <a:t>‹#›</a:t>
            </a:fld>
            <a:endParaRPr lang="tr-TR"/>
          </a:p>
        </p:txBody>
      </p:sp>
    </p:spTree>
    <p:extLst>
      <p:ext uri="{BB962C8B-B14F-4D97-AF65-F5344CB8AC3E}">
        <p14:creationId xmlns:p14="http://schemas.microsoft.com/office/powerpoint/2010/main" val="2818489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84171D2-97DA-4476-8EEC-C610B0985D96}" type="slidenum">
              <a:rPr lang="tr-TR" smtClean="0"/>
              <a:pPr/>
              <a:t>10</a:t>
            </a:fld>
            <a:endParaRPr lang="tr-TR"/>
          </a:p>
        </p:txBody>
      </p:sp>
    </p:spTree>
    <p:extLst>
      <p:ext uri="{BB962C8B-B14F-4D97-AF65-F5344CB8AC3E}">
        <p14:creationId xmlns:p14="http://schemas.microsoft.com/office/powerpoint/2010/main" val="1669099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fontAlgn="base"/>
            <a:r>
              <a:rPr lang="tr-TR" sz="1800" dirty="0" smtClean="0">
                <a:solidFill>
                  <a:schemeClr val="tx1"/>
                </a:solidFill>
              </a:rPr>
              <a:t>Hz. Peygamber (</a:t>
            </a:r>
            <a:r>
              <a:rPr lang="tr-TR" sz="1800" dirty="0" err="1" smtClean="0">
                <a:solidFill>
                  <a:schemeClr val="tx1"/>
                </a:solidFill>
              </a:rPr>
              <a:t>s.a.v</a:t>
            </a:r>
            <a:r>
              <a:rPr lang="tr-TR" sz="1800" dirty="0" smtClean="0">
                <a:solidFill>
                  <a:schemeClr val="tx1"/>
                </a:solidFill>
              </a:rPr>
              <a:t>.)’in hayatında Cami 4 ana esası bir arada barındırmıştır.</a:t>
            </a:r>
          </a:p>
          <a:p>
            <a:pPr marL="342900" indent="-342900" algn="just" fontAlgn="base">
              <a:buFont typeface="Arial" panose="020B0604020202020204" pitchFamily="34" charset="0"/>
              <a:buChar char="•"/>
            </a:pPr>
            <a:r>
              <a:rPr lang="tr-TR" sz="1800" b="1" dirty="0" smtClean="0">
                <a:solidFill>
                  <a:srgbClr val="FF0000"/>
                </a:solidFill>
              </a:rPr>
              <a:t>Din Gönüllüsü / Peygamber</a:t>
            </a:r>
          </a:p>
          <a:p>
            <a:pPr marL="342900" indent="-342900" algn="just" fontAlgn="base">
              <a:buFont typeface="Arial" panose="020B0604020202020204" pitchFamily="34" charset="0"/>
              <a:buChar char="•"/>
            </a:pPr>
            <a:r>
              <a:rPr lang="tr-TR" sz="1800" b="1" dirty="0" err="1" smtClean="0">
                <a:solidFill>
                  <a:srgbClr val="FF0000"/>
                </a:solidFill>
              </a:rPr>
              <a:t>Mescid</a:t>
            </a:r>
            <a:r>
              <a:rPr lang="tr-TR" sz="1800" b="1" dirty="0" smtClean="0">
                <a:solidFill>
                  <a:srgbClr val="FF0000"/>
                </a:solidFill>
              </a:rPr>
              <a:t> </a:t>
            </a:r>
            <a:r>
              <a:rPr lang="tr-TR" sz="1200" dirty="0" smtClean="0">
                <a:solidFill>
                  <a:schemeClr val="tx1"/>
                </a:solidFill>
              </a:rPr>
              <a:t>(Medine’ye geldikten sonra İbadet, Eğitim ve Sosyal Hayatın merkezini alacak olan bina inşa edilir)</a:t>
            </a:r>
          </a:p>
          <a:p>
            <a:pPr marL="342900" indent="-342900" algn="just" fontAlgn="base">
              <a:buFont typeface="Arial" panose="020B0604020202020204" pitchFamily="34" charset="0"/>
              <a:buChar char="•"/>
            </a:pPr>
            <a:r>
              <a:rPr lang="tr-TR" sz="1800" b="1" dirty="0" smtClean="0">
                <a:solidFill>
                  <a:srgbClr val="FF0000"/>
                </a:solidFill>
              </a:rPr>
              <a:t>Lojman</a:t>
            </a:r>
            <a:r>
              <a:rPr lang="tr-TR" sz="1800" b="1" dirty="0" smtClean="0">
                <a:solidFill>
                  <a:schemeClr val="tx1"/>
                </a:solidFill>
              </a:rPr>
              <a:t> </a:t>
            </a:r>
            <a:r>
              <a:rPr lang="tr-TR" sz="1200" dirty="0" smtClean="0">
                <a:solidFill>
                  <a:schemeClr val="tx1"/>
                </a:solidFill>
              </a:rPr>
              <a:t>(Efendimiz mescidin bitişiğine eşlerinin kalacağı odalar inşa ettirir. Cami eksenli hayatta bu esas üzere bina edilmelidir.)</a:t>
            </a:r>
          </a:p>
          <a:p>
            <a:pPr marL="342900" indent="-342900" algn="just" fontAlgn="base">
              <a:buFont typeface="Arial" panose="020B0604020202020204" pitchFamily="34" charset="0"/>
              <a:buChar char="•"/>
            </a:pPr>
            <a:r>
              <a:rPr lang="tr-TR" sz="1800" b="1" dirty="0" smtClean="0">
                <a:solidFill>
                  <a:srgbClr val="FF0000"/>
                </a:solidFill>
              </a:rPr>
              <a:t>Okul/Öğrenci </a:t>
            </a:r>
            <a:r>
              <a:rPr lang="tr-TR" sz="1200" dirty="0" smtClean="0">
                <a:solidFill>
                  <a:schemeClr val="tx1"/>
                </a:solidFill>
              </a:rPr>
              <a:t>(Efendimiz mescidin arka tarafına «</a:t>
            </a:r>
            <a:r>
              <a:rPr lang="tr-TR" sz="1200" dirty="0" err="1" smtClean="0">
                <a:solidFill>
                  <a:schemeClr val="tx1"/>
                </a:solidFill>
              </a:rPr>
              <a:t>Suffa</a:t>
            </a:r>
            <a:r>
              <a:rPr lang="tr-TR" sz="1200" dirty="0" smtClean="0">
                <a:solidFill>
                  <a:schemeClr val="tx1"/>
                </a:solidFill>
              </a:rPr>
              <a:t>» denilen bir bölüm inşa ettirmiştir. Burada </a:t>
            </a:r>
            <a:r>
              <a:rPr lang="tr-TR" sz="1200" b="1" u="sng" dirty="0" smtClean="0">
                <a:solidFill>
                  <a:schemeClr val="tx1"/>
                </a:solidFill>
              </a:rPr>
              <a:t>çocuk, genç ve kimsesizler sürekli bulunmuş ve eğitim almışlar </a:t>
            </a:r>
            <a:r>
              <a:rPr lang="tr-TR" sz="1200" dirty="0" smtClean="0">
                <a:solidFill>
                  <a:schemeClr val="tx1"/>
                </a:solidFill>
              </a:rPr>
              <a:t>ve ihtiyaçları diğer Müslümanlar tarafından karşılanmıştır.)</a:t>
            </a:r>
            <a:endParaRPr lang="tr-TR" sz="1400" dirty="0" smtClean="0">
              <a:solidFill>
                <a:schemeClr val="tx1"/>
              </a:solidFill>
            </a:endParaRPr>
          </a:p>
          <a:p>
            <a:endParaRPr lang="tr-TR" dirty="0" smtClean="0"/>
          </a:p>
          <a:p>
            <a:endParaRPr lang="tr-TR" dirty="0"/>
          </a:p>
        </p:txBody>
      </p:sp>
      <p:sp>
        <p:nvSpPr>
          <p:cNvPr id="4" name="Slayt Numarası Yer Tutucusu 3"/>
          <p:cNvSpPr>
            <a:spLocks noGrp="1"/>
          </p:cNvSpPr>
          <p:nvPr>
            <p:ph type="sldNum" sz="quarter" idx="10"/>
          </p:nvPr>
        </p:nvSpPr>
        <p:spPr/>
        <p:txBody>
          <a:bodyPr/>
          <a:lstStyle/>
          <a:p>
            <a:fld id="{484171D2-97DA-4476-8EEC-C610B0985D96}" type="slidenum">
              <a:rPr lang="tr-TR" smtClean="0"/>
              <a:pPr/>
              <a:t>13</a:t>
            </a:fld>
            <a:endParaRPr lang="tr-TR"/>
          </a:p>
        </p:txBody>
      </p:sp>
    </p:spTree>
    <p:extLst>
      <p:ext uri="{BB962C8B-B14F-4D97-AF65-F5344CB8AC3E}">
        <p14:creationId xmlns:p14="http://schemas.microsoft.com/office/powerpoint/2010/main" val="3739034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smtClean="0">
                <a:solidFill>
                  <a:schemeClr val="tx1"/>
                </a:solidFill>
              </a:rPr>
              <a:t>Kur’an ilmi tahsil eder, </a:t>
            </a:r>
            <a:r>
              <a:rPr lang="tr-TR" sz="1200" dirty="0" err="1" smtClean="0">
                <a:solidFill>
                  <a:schemeClr val="tx1"/>
                </a:solidFill>
              </a:rPr>
              <a:t>Resûl</a:t>
            </a:r>
            <a:r>
              <a:rPr lang="tr-TR" sz="1200" dirty="0" smtClean="0">
                <a:solidFill>
                  <a:schemeClr val="tx1"/>
                </a:solidFill>
              </a:rPr>
              <a:t>-i Ekrem Efendimizin </a:t>
            </a:r>
            <a:r>
              <a:rPr lang="tr-TR" sz="1200" dirty="0" err="1" smtClean="0">
                <a:solidFill>
                  <a:schemeClr val="tx1"/>
                </a:solidFill>
              </a:rPr>
              <a:t>va’z</a:t>
            </a:r>
            <a:r>
              <a:rPr lang="tr-TR" sz="1200" dirty="0" smtClean="0">
                <a:solidFill>
                  <a:schemeClr val="tx1"/>
                </a:solidFill>
              </a:rPr>
              <a:t> ve derslerini dinleyerek isti­fade ederlerdi. Ek­seriya oruçlu bulunurlardı.</a:t>
            </a:r>
          </a:p>
          <a:p>
            <a:pPr algn="just"/>
            <a:r>
              <a:rPr lang="tr-TR" sz="1200" dirty="0" smtClean="0">
                <a:solidFill>
                  <a:schemeClr val="tx1"/>
                </a:solidFill>
              </a:rPr>
              <a:t>Vakitlerini </a:t>
            </a:r>
            <a:r>
              <a:rPr lang="tr-TR" sz="1200" dirty="0" err="1" smtClean="0">
                <a:solidFill>
                  <a:schemeClr val="tx1"/>
                </a:solidFill>
              </a:rPr>
              <a:t>Resûl</a:t>
            </a:r>
            <a:r>
              <a:rPr lang="tr-TR" sz="1200" dirty="0" smtClean="0">
                <a:solidFill>
                  <a:schemeClr val="tx1"/>
                </a:solidFill>
              </a:rPr>
              <a:t>-i Kibriya’nın huzurunda geçiren bu mübarek zümre, Efendimizden hep feyz alırdı. </a:t>
            </a:r>
            <a:r>
              <a:rPr lang="tr-TR" sz="1200" dirty="0" err="1" smtClean="0">
                <a:solidFill>
                  <a:schemeClr val="tx1"/>
                </a:solidFill>
              </a:rPr>
              <a:t>Resûl</a:t>
            </a:r>
            <a:r>
              <a:rPr lang="tr-TR" sz="1200" dirty="0" smtClean="0">
                <a:solidFill>
                  <a:schemeClr val="tx1"/>
                </a:solidFill>
              </a:rPr>
              <a:t>-i Ekrem’in medresesine Allah için nefsini vakfetmiş fedakâr, ilim âşığı talebeler idiler. Peygamber Efendimiz tarafından tespit edilen muallimler, kendilerine Kur’an öğretirlerdi. Bunlardan yetişenler, Müslüman olan kabilelere Kur’an öğretmek ve Sünnet-i </a:t>
            </a:r>
            <a:r>
              <a:rPr lang="tr-TR" sz="1200" dirty="0" err="1" smtClean="0">
                <a:solidFill>
                  <a:schemeClr val="tx1"/>
                </a:solidFill>
              </a:rPr>
              <a:t>Re­sû­lul­lah’ı</a:t>
            </a:r>
            <a:r>
              <a:rPr lang="tr-TR" sz="1200" dirty="0" smtClean="0">
                <a:solidFill>
                  <a:schemeClr val="tx1"/>
                </a:solidFill>
              </a:rPr>
              <a:t> beyan et­mek için gönderilirlerdi. </a:t>
            </a:r>
          </a:p>
          <a:p>
            <a:endParaRPr lang="tr-TR" dirty="0" smtClean="0"/>
          </a:p>
          <a:p>
            <a:r>
              <a:rPr lang="tr-TR" sz="1200" b="1" i="0" u="none" strike="noStrike" kern="1200" baseline="0" dirty="0" err="1" smtClean="0">
                <a:solidFill>
                  <a:schemeClr val="tx1"/>
                </a:solidFill>
                <a:latin typeface="+mn-lt"/>
                <a:ea typeface="+mn-ea"/>
                <a:cs typeface="+mn-cs"/>
              </a:rPr>
              <a:t>Mescid</a:t>
            </a:r>
            <a:r>
              <a:rPr lang="tr-TR" sz="1200" b="1" i="0" u="none" strike="noStrike" kern="1200" baseline="0" dirty="0" smtClean="0">
                <a:solidFill>
                  <a:schemeClr val="tx1"/>
                </a:solidFill>
                <a:latin typeface="+mn-lt"/>
                <a:ea typeface="+mn-ea"/>
                <a:cs typeface="+mn-cs"/>
              </a:rPr>
              <a:t>-İ </a:t>
            </a:r>
            <a:r>
              <a:rPr lang="tr-TR" sz="1200" b="1" i="0" u="none" strike="noStrike" kern="1200" baseline="0" dirty="0" err="1" smtClean="0">
                <a:solidFill>
                  <a:schemeClr val="tx1"/>
                </a:solidFill>
                <a:latin typeface="+mn-lt"/>
                <a:ea typeface="+mn-ea"/>
                <a:cs typeface="+mn-cs"/>
              </a:rPr>
              <a:t>Nebevi’nin</a:t>
            </a:r>
            <a:r>
              <a:rPr lang="tr-TR" sz="1200" b="1" i="0" u="none" strike="noStrike" kern="1200" baseline="0" dirty="0" smtClean="0">
                <a:solidFill>
                  <a:schemeClr val="tx1"/>
                </a:solidFill>
                <a:latin typeface="+mn-lt"/>
                <a:ea typeface="+mn-ea"/>
                <a:cs typeface="+mn-cs"/>
              </a:rPr>
              <a:t> İşlevleri</a:t>
            </a:r>
          </a:p>
          <a:p>
            <a:r>
              <a:rPr lang="tr-TR" sz="1200" b="1" i="1" u="none" strike="noStrike" kern="1200" baseline="0" dirty="0" smtClean="0">
                <a:solidFill>
                  <a:schemeClr val="tx1"/>
                </a:solidFill>
                <a:latin typeface="+mn-lt"/>
                <a:ea typeface="+mn-ea"/>
                <a:cs typeface="+mn-cs"/>
              </a:rPr>
              <a:t>a) Cami fonksiyonu</a:t>
            </a:r>
            <a:r>
              <a:rPr lang="tr-TR" sz="1200" b="0" i="0" u="none" strike="noStrike" kern="1200" baseline="0" dirty="0" smtClean="0">
                <a:solidFill>
                  <a:schemeClr val="tx1"/>
                </a:solidFill>
                <a:latin typeface="+mn-lt"/>
                <a:ea typeface="+mn-ea"/>
                <a:cs typeface="+mn-cs"/>
              </a:rPr>
              <a:t>, </a:t>
            </a:r>
            <a:r>
              <a:rPr lang="tr-TR" sz="1200" b="0" i="1" u="none" strike="noStrike" kern="1200" baseline="0" dirty="0" smtClean="0">
                <a:solidFill>
                  <a:schemeClr val="tx1"/>
                </a:solidFill>
                <a:latin typeface="+mn-lt"/>
                <a:ea typeface="+mn-ea"/>
                <a:cs typeface="+mn-cs"/>
              </a:rPr>
              <a:t>Müslümanlar namazlarını, ibadetlerini burada toplu olarak yerine getirmişlerdir.</a:t>
            </a:r>
          </a:p>
          <a:p>
            <a:r>
              <a:rPr lang="tr-TR" sz="1200" b="1" i="1" u="none" strike="noStrike" kern="1200" baseline="0" dirty="0" smtClean="0">
                <a:solidFill>
                  <a:schemeClr val="tx1"/>
                </a:solidFill>
                <a:latin typeface="+mn-lt"/>
                <a:ea typeface="+mn-ea"/>
                <a:cs typeface="+mn-cs"/>
              </a:rPr>
              <a:t>b) Okul fonksiyonu</a:t>
            </a:r>
            <a:r>
              <a:rPr lang="tr-TR" sz="1200" b="1" i="0" u="none" strike="noStrike" kern="1200" baseline="0" dirty="0" smtClean="0">
                <a:solidFill>
                  <a:schemeClr val="tx1"/>
                </a:solidFill>
                <a:latin typeface="+mn-lt"/>
                <a:ea typeface="+mn-ea"/>
                <a:cs typeface="+mn-cs"/>
              </a:rPr>
              <a:t>; </a:t>
            </a:r>
            <a:r>
              <a:rPr lang="tr-TR" sz="1200" b="0" i="1" u="none" strike="noStrike" kern="1200" baseline="0" dirty="0" smtClean="0">
                <a:solidFill>
                  <a:schemeClr val="tx1"/>
                </a:solidFill>
                <a:latin typeface="+mn-lt"/>
                <a:ea typeface="+mn-ea"/>
                <a:cs typeface="+mn-cs"/>
              </a:rPr>
              <a:t>Allah </a:t>
            </a:r>
            <a:r>
              <a:rPr lang="tr-TR" sz="1200" b="0" i="1" u="none" strike="noStrike" kern="1200" baseline="0" dirty="0" err="1" smtClean="0">
                <a:solidFill>
                  <a:schemeClr val="tx1"/>
                </a:solidFill>
                <a:latin typeface="+mn-lt"/>
                <a:ea typeface="+mn-ea"/>
                <a:cs typeface="+mn-cs"/>
              </a:rPr>
              <a:t>Rasülü</a:t>
            </a:r>
            <a:r>
              <a:rPr lang="tr-TR" sz="1200" b="0" i="1" u="none" strike="noStrike" kern="1200" baseline="0" dirty="0" smtClean="0">
                <a:solidFill>
                  <a:schemeClr val="tx1"/>
                </a:solidFill>
                <a:latin typeface="+mn-lt"/>
                <a:ea typeface="+mn-ea"/>
                <a:cs typeface="+mn-cs"/>
              </a:rPr>
              <a:t> (as), </a:t>
            </a:r>
            <a:r>
              <a:rPr lang="tr-TR" sz="1200" b="0" i="1" u="none" strike="noStrike" kern="1200" baseline="0" dirty="0" err="1" smtClean="0">
                <a:solidFill>
                  <a:schemeClr val="tx1"/>
                </a:solidFill>
                <a:latin typeface="+mn-lt"/>
                <a:ea typeface="+mn-ea"/>
                <a:cs typeface="+mn-cs"/>
              </a:rPr>
              <a:t>Mescid</a:t>
            </a:r>
            <a:r>
              <a:rPr lang="tr-TR" sz="1200" b="0" i="1" u="none" strike="noStrike" kern="1200" baseline="0" dirty="0" smtClean="0">
                <a:solidFill>
                  <a:schemeClr val="tx1"/>
                </a:solidFill>
                <a:latin typeface="+mn-lt"/>
                <a:ea typeface="+mn-ea"/>
                <a:cs typeface="+mn-cs"/>
              </a:rPr>
              <a:t>-i Nebi yapılırken yanına, bitişik olarak, üstü kapalı </a:t>
            </a:r>
            <a:r>
              <a:rPr lang="tr-TR" sz="1200" b="0" i="1" u="none" strike="noStrike" kern="1200" baseline="0" dirty="0" err="1" smtClean="0">
                <a:solidFill>
                  <a:schemeClr val="tx1"/>
                </a:solidFill>
                <a:latin typeface="+mn-lt"/>
                <a:ea typeface="+mn-ea"/>
                <a:cs typeface="+mn-cs"/>
              </a:rPr>
              <a:t>Suffe</a:t>
            </a:r>
            <a:r>
              <a:rPr lang="tr-TR" sz="1200" b="0" i="1" u="none" strike="noStrike" kern="1200" baseline="0" dirty="0" smtClean="0">
                <a:solidFill>
                  <a:schemeClr val="tx1"/>
                </a:solidFill>
                <a:latin typeface="+mn-lt"/>
                <a:ea typeface="+mn-ea"/>
                <a:cs typeface="+mn-cs"/>
              </a:rPr>
              <a:t> denilen bir yer yaptırmıştır. Allah Resulü, buraya kimsesiz ve fakir öğrencileri yerleştirmiş, eğitim-öğretim görmelerini sağlamıştır. Bu kişiler gündüzleri </a:t>
            </a:r>
            <a:r>
              <a:rPr lang="tr-TR" sz="1200" b="0" i="1" u="none" strike="noStrike" kern="1200" baseline="0" dirty="0" err="1" smtClean="0">
                <a:solidFill>
                  <a:schemeClr val="tx1"/>
                </a:solidFill>
                <a:latin typeface="+mn-lt"/>
                <a:ea typeface="+mn-ea"/>
                <a:cs typeface="+mn-cs"/>
              </a:rPr>
              <a:t>Mescid</a:t>
            </a:r>
            <a:r>
              <a:rPr lang="tr-TR" sz="1200" b="0" i="1" u="none" strike="noStrike" kern="1200" baseline="0" dirty="0" smtClean="0">
                <a:solidFill>
                  <a:schemeClr val="tx1"/>
                </a:solidFill>
                <a:latin typeface="+mn-lt"/>
                <a:ea typeface="+mn-ea"/>
                <a:cs typeface="+mn-cs"/>
              </a:rPr>
              <a:t>-i Nebide Peygamberimizden ders görmüş, dinleneceklerinde ise bu </a:t>
            </a:r>
            <a:r>
              <a:rPr lang="tr-TR" sz="1200" b="0" i="1" u="none" strike="noStrike" kern="1200" baseline="0" dirty="0" err="1" smtClean="0">
                <a:solidFill>
                  <a:schemeClr val="tx1"/>
                </a:solidFill>
                <a:latin typeface="+mn-lt"/>
                <a:ea typeface="+mn-ea"/>
                <a:cs typeface="+mn-cs"/>
              </a:rPr>
              <a:t>Suffe</a:t>
            </a:r>
            <a:r>
              <a:rPr lang="tr-TR" sz="1200" b="0" i="1" u="none" strike="noStrike" kern="1200" baseline="0" dirty="0" smtClean="0">
                <a:solidFill>
                  <a:schemeClr val="tx1"/>
                </a:solidFill>
                <a:latin typeface="+mn-lt"/>
                <a:ea typeface="+mn-ea"/>
                <a:cs typeface="+mn-cs"/>
              </a:rPr>
              <a:t> denilen yerde istirahat etmişlerdir. Burada yetişen öğrenciler, öğretmen olarak görevlendirilmişlerdir.</a:t>
            </a:r>
          </a:p>
          <a:p>
            <a:r>
              <a:rPr lang="tr-TR" sz="1200" b="1" i="1" u="none" strike="noStrike" kern="1200" baseline="0" dirty="0" smtClean="0">
                <a:solidFill>
                  <a:schemeClr val="tx1"/>
                </a:solidFill>
                <a:latin typeface="+mn-lt"/>
                <a:ea typeface="+mn-ea"/>
                <a:cs typeface="+mn-cs"/>
              </a:rPr>
              <a:t>c) Hastane fonksiyonu, </a:t>
            </a:r>
            <a:r>
              <a:rPr lang="tr-TR" sz="1200" b="0" i="1" u="none" strike="noStrike" kern="1200" baseline="0" dirty="0" smtClean="0">
                <a:solidFill>
                  <a:schemeClr val="tx1"/>
                </a:solidFill>
                <a:latin typeface="+mn-lt"/>
                <a:ea typeface="+mn-ea"/>
                <a:cs typeface="+mn-cs"/>
              </a:rPr>
              <a:t>Müşriklerle yapılan savaşlarda yaralanan yaralıların bakımları bu mescitte sağlanmış, mescit, bir nevi hastane olarak da hizmet etmiştir.</a:t>
            </a:r>
          </a:p>
          <a:p>
            <a:r>
              <a:rPr lang="tr-TR" sz="1200" b="1" i="1" u="none" strike="noStrike" kern="1200" baseline="0" dirty="0" smtClean="0">
                <a:solidFill>
                  <a:schemeClr val="tx1"/>
                </a:solidFill>
                <a:latin typeface="+mn-lt"/>
                <a:ea typeface="+mn-ea"/>
                <a:cs typeface="+mn-cs"/>
              </a:rPr>
              <a:t>d) Meclis fonksiyonu, </a:t>
            </a:r>
            <a:r>
              <a:rPr lang="tr-TR" sz="1200" b="0" i="1" u="none" strike="noStrike" kern="1200" baseline="0" dirty="0" smtClean="0">
                <a:solidFill>
                  <a:schemeClr val="tx1"/>
                </a:solidFill>
                <a:latin typeface="+mn-lt"/>
                <a:ea typeface="+mn-ea"/>
                <a:cs typeface="+mn-cs"/>
              </a:rPr>
              <a:t>Mescit, Müslümanların önemli işlerinin görüşüldüğü, savaş ve barış </a:t>
            </a:r>
            <a:r>
              <a:rPr lang="tr-TR" sz="1200" b="0" i="1" u="none" strike="noStrike" kern="1200" baseline="0" dirty="0" err="1" smtClean="0">
                <a:solidFill>
                  <a:schemeClr val="tx1"/>
                </a:solidFill>
                <a:latin typeface="+mn-lt"/>
                <a:ea typeface="+mn-ea"/>
                <a:cs typeface="+mn-cs"/>
              </a:rPr>
              <a:t>antlaşmar</a:t>
            </a:r>
            <a:r>
              <a:rPr lang="tr-TR" sz="1200" b="0" i="1" u="none" strike="noStrike" kern="1200" baseline="0" dirty="0" smtClean="0">
                <a:solidFill>
                  <a:schemeClr val="tx1"/>
                </a:solidFill>
                <a:latin typeface="+mn-lt"/>
                <a:ea typeface="+mn-ea"/>
                <a:cs typeface="+mn-cs"/>
              </a:rPr>
              <a:t> gibi konularda istişare ve oylama yapıldığı bir meclis yeri olarak kullanılmıştır.</a:t>
            </a:r>
          </a:p>
          <a:p>
            <a:r>
              <a:rPr lang="tr-TR" sz="1200" b="1" i="1" u="none" strike="noStrike" kern="1200" baseline="0" dirty="0" smtClean="0">
                <a:solidFill>
                  <a:schemeClr val="tx1"/>
                </a:solidFill>
                <a:latin typeface="+mn-lt"/>
                <a:ea typeface="+mn-ea"/>
                <a:cs typeface="+mn-cs"/>
              </a:rPr>
              <a:t>e) Konukevi fonksiyonu, </a:t>
            </a:r>
            <a:r>
              <a:rPr lang="tr-TR" sz="1200" b="0" i="1" u="none" strike="noStrike" kern="1200" baseline="0" dirty="0" smtClean="0">
                <a:solidFill>
                  <a:schemeClr val="tx1"/>
                </a:solidFill>
                <a:latin typeface="+mn-lt"/>
                <a:ea typeface="+mn-ea"/>
                <a:cs typeface="+mn-cs"/>
              </a:rPr>
              <a:t>Önemli devlet adamları, elçiler, kişiler burada ağırlanmış, durumu kötü olan, fakir fukaralara da bir nevi konuk evi işlevi görmüştür.</a:t>
            </a:r>
            <a:endParaRPr lang="tr-TR" dirty="0"/>
          </a:p>
        </p:txBody>
      </p:sp>
      <p:sp>
        <p:nvSpPr>
          <p:cNvPr id="4" name="Slayt Numarası Yer Tutucusu 3"/>
          <p:cNvSpPr>
            <a:spLocks noGrp="1"/>
          </p:cNvSpPr>
          <p:nvPr>
            <p:ph type="sldNum" sz="quarter" idx="10"/>
          </p:nvPr>
        </p:nvSpPr>
        <p:spPr/>
        <p:txBody>
          <a:bodyPr/>
          <a:lstStyle/>
          <a:p>
            <a:fld id="{484171D2-97DA-4476-8EEC-C610B0985D96}" type="slidenum">
              <a:rPr lang="tr-TR" smtClean="0"/>
              <a:pPr/>
              <a:t>15</a:t>
            </a:fld>
            <a:endParaRPr lang="tr-TR"/>
          </a:p>
        </p:txBody>
      </p:sp>
    </p:spTree>
    <p:extLst>
      <p:ext uri="{BB962C8B-B14F-4D97-AF65-F5344CB8AC3E}">
        <p14:creationId xmlns:p14="http://schemas.microsoft.com/office/powerpoint/2010/main" val="3219673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ar-SA" sz="1200" kern="1200" dirty="0" smtClean="0">
                <a:solidFill>
                  <a:schemeClr val="tx1"/>
                </a:solidFill>
                <a:effectLst/>
                <a:latin typeface="+mn-lt"/>
                <a:ea typeface="+mn-ea"/>
                <a:cs typeface="+mn-cs"/>
              </a:rPr>
              <a:t>عَنْ أَبي هُرَيْرَةَ قَالَ : قَالَ رَسُول اللَّهِ (صَلَّى اللَّهُ عَلَيْهِ وَ سَلَّمْ): صَلاَةُ الرَّجُلِ فِي الجَمَاعَةِ تُضَعَّفُ عَلَى صَلاَتِهِ فِي بَيْتِهِ، وَفِي سُوقِهِ، خَمْسًا وَعِشْرِينَ ضِعْفًا، وَذَلِكَ أَنَّهُ: إِذَا تَوَضَّأَ، فَأَحْسَنَ الوُضُوءَ، ثُمَّ خَرَجَ إِلَى المَسْجِدِ، لاَ يُخْرِجُهُ إِلَّا الصَّلاَةُ، لَمْ يَخْطُ خَطْوَةً، إِلَّا رُفِعَتْ لَهُ بِهَا دَرَجَةٌ، وَحُطَّ عَنْهُ بِهَا خَطِيئَةٌ، فَإِذَا صَلَّى، لَمْ تَزَلِ المَلاَئِكَةُ تُصَلِّي عَلَيْهِ، مَا دَامَ فِي مُصَلَّاهُ: اللَّهُمَّ صَلِّ عَلَيْهِ، اللَّهُمَّ ارْحَمْهُ، وَلاَ يَزَالُ أَحَدُكُمْ فِي صَلاَةٍ مَا انْتَظَرَ الصَّلاَةَ</a:t>
            </a:r>
            <a:endParaRPr lang="tr-TR" sz="1200" kern="1200" dirty="0" smtClean="0">
              <a:solidFill>
                <a:schemeClr val="tx1"/>
              </a:solidFill>
              <a:effectLst/>
              <a:latin typeface="+mn-lt"/>
              <a:ea typeface="+mn-ea"/>
              <a:cs typeface="+mn-cs"/>
            </a:endParaRPr>
          </a:p>
          <a:p>
            <a:r>
              <a:rPr lang="tr-TR" sz="1200" i="1" kern="1200" dirty="0" err="1" smtClean="0">
                <a:solidFill>
                  <a:schemeClr val="tx1"/>
                </a:solidFill>
                <a:effectLst/>
                <a:latin typeface="+mn-lt"/>
                <a:ea typeface="+mn-ea"/>
                <a:cs typeface="+mn-cs"/>
              </a:rPr>
              <a:t>Ebû</a:t>
            </a:r>
            <a:r>
              <a:rPr lang="tr-TR" sz="1200" i="1" kern="1200" dirty="0" smtClean="0">
                <a:solidFill>
                  <a:schemeClr val="tx1"/>
                </a:solidFill>
                <a:effectLst/>
                <a:latin typeface="+mn-lt"/>
                <a:ea typeface="+mn-ea"/>
                <a:cs typeface="+mn-cs"/>
              </a:rPr>
              <a:t> </a:t>
            </a:r>
            <a:r>
              <a:rPr lang="tr-TR" sz="1200" i="1" kern="1200" dirty="0" err="1" smtClean="0">
                <a:solidFill>
                  <a:schemeClr val="tx1"/>
                </a:solidFill>
                <a:effectLst/>
                <a:latin typeface="+mn-lt"/>
                <a:ea typeface="+mn-ea"/>
                <a:cs typeface="+mn-cs"/>
              </a:rPr>
              <a:t>Hüreyre</a:t>
            </a:r>
            <a:r>
              <a:rPr lang="tr-TR" sz="1200" i="1" kern="1200" dirty="0" smtClean="0">
                <a:solidFill>
                  <a:schemeClr val="tx1"/>
                </a:solidFill>
                <a:effectLst/>
                <a:latin typeface="+mn-lt"/>
                <a:ea typeface="+mn-ea"/>
                <a:cs typeface="+mn-cs"/>
              </a:rPr>
              <a:t> (</a:t>
            </a:r>
            <a:r>
              <a:rPr lang="tr-TR" sz="1200" i="1" kern="1200" dirty="0" err="1" smtClean="0">
                <a:solidFill>
                  <a:schemeClr val="tx1"/>
                </a:solidFill>
                <a:effectLst/>
                <a:latin typeface="+mn-lt"/>
                <a:ea typeface="+mn-ea"/>
                <a:cs typeface="+mn-cs"/>
              </a:rPr>
              <a:t>r.a</a:t>
            </a:r>
            <a:r>
              <a:rPr lang="tr-TR" sz="1200" i="1" kern="1200" dirty="0" smtClean="0">
                <a:solidFill>
                  <a:schemeClr val="tx1"/>
                </a:solidFill>
                <a:effectLst/>
                <a:latin typeface="+mn-lt"/>
                <a:ea typeface="+mn-ea"/>
                <a:cs typeface="+mn-cs"/>
              </a:rPr>
              <a:t>.)’den nakledildiğine göre, Hz. Peygamber (</a:t>
            </a:r>
            <a:r>
              <a:rPr lang="tr-TR" sz="1200" i="1" kern="1200" dirty="0" err="1" smtClean="0">
                <a:solidFill>
                  <a:schemeClr val="tx1"/>
                </a:solidFill>
                <a:effectLst/>
                <a:latin typeface="+mn-lt"/>
                <a:ea typeface="+mn-ea"/>
                <a:cs typeface="+mn-cs"/>
              </a:rPr>
              <a:t>s.a.s</a:t>
            </a:r>
            <a:r>
              <a:rPr lang="tr-TR" sz="1200" i="1" kern="1200" dirty="0" smtClean="0">
                <a:solidFill>
                  <a:schemeClr val="tx1"/>
                </a:solidFill>
                <a:effectLst/>
                <a:latin typeface="+mn-lt"/>
                <a:ea typeface="+mn-ea"/>
                <a:cs typeface="+mn-cs"/>
              </a:rPr>
              <a:t>.) şöyle buyurdu: “Bir kimsenin cemaatle kıldığı namazın sevabı, evinde ve çarşı-pazarda kıldığı namazdan yirmi beş kat daha fazladır. O kimse abdestini güzelce alıp, sonra sadece namaz kılmak maksadıyla mescide giderse attığı her adım sebebiyle bir derece yükseltilir, bir günahı da silinir. Namazını kıldıktan sonra namaz kıldığı yerde kaldığı müddetçe, melekler ona: </a:t>
            </a:r>
            <a:r>
              <a:rPr lang="tr-TR" sz="1200" i="1" kern="1200" dirty="0" err="1" smtClean="0">
                <a:solidFill>
                  <a:schemeClr val="tx1"/>
                </a:solidFill>
                <a:effectLst/>
                <a:latin typeface="+mn-lt"/>
                <a:ea typeface="+mn-ea"/>
                <a:cs typeface="+mn-cs"/>
              </a:rPr>
              <a:t>Allahım</a:t>
            </a:r>
            <a:r>
              <a:rPr lang="tr-TR" sz="1200" i="1" kern="1200" dirty="0" smtClean="0">
                <a:solidFill>
                  <a:schemeClr val="tx1"/>
                </a:solidFill>
                <a:effectLst/>
                <a:latin typeface="+mn-lt"/>
                <a:ea typeface="+mn-ea"/>
                <a:cs typeface="+mn-cs"/>
              </a:rPr>
              <a:t>! Ona rahmetinle muamele et, ona acı! Diyerek dua etmeye devam ederler. O kimse namazı beklediği sürece namazdaymış gibidir.”  </a:t>
            </a:r>
            <a:r>
              <a:rPr lang="tr-TR" sz="1200" kern="1200" dirty="0" smtClean="0">
                <a:solidFill>
                  <a:schemeClr val="tx1"/>
                </a:solidFill>
                <a:effectLst/>
                <a:latin typeface="+mn-lt"/>
                <a:ea typeface="+mn-ea"/>
                <a:cs typeface="+mn-cs"/>
              </a:rPr>
              <a:t>(</a:t>
            </a:r>
            <a:r>
              <a:rPr lang="tr-TR" sz="1200" kern="1200" dirty="0" err="1" smtClean="0">
                <a:solidFill>
                  <a:schemeClr val="tx1"/>
                </a:solidFill>
                <a:effectLst/>
                <a:latin typeface="+mn-lt"/>
                <a:ea typeface="+mn-ea"/>
                <a:cs typeface="+mn-cs"/>
              </a:rPr>
              <a:t>Buhârî</a:t>
            </a:r>
            <a:r>
              <a:rPr lang="tr-TR" sz="1200" kern="1200" dirty="0" smtClean="0">
                <a:solidFill>
                  <a:schemeClr val="tx1"/>
                </a:solidFill>
                <a:effectLst/>
                <a:latin typeface="+mn-lt"/>
                <a:ea typeface="+mn-ea"/>
                <a:cs typeface="+mn-cs"/>
              </a:rPr>
              <a:t>, Ezan, 29)</a:t>
            </a:r>
          </a:p>
          <a:p>
            <a:endParaRPr lang="tr-TR" dirty="0"/>
          </a:p>
        </p:txBody>
      </p:sp>
      <p:sp>
        <p:nvSpPr>
          <p:cNvPr id="4" name="Slayt Numarası Yer Tutucusu 3"/>
          <p:cNvSpPr>
            <a:spLocks noGrp="1"/>
          </p:cNvSpPr>
          <p:nvPr>
            <p:ph type="sldNum" sz="quarter" idx="10"/>
          </p:nvPr>
        </p:nvSpPr>
        <p:spPr/>
        <p:txBody>
          <a:bodyPr/>
          <a:lstStyle/>
          <a:p>
            <a:fld id="{484171D2-97DA-4476-8EEC-C610B0985D96}" type="slidenum">
              <a:rPr lang="tr-TR" smtClean="0"/>
              <a:pPr/>
              <a:t>33</a:t>
            </a:fld>
            <a:endParaRPr lang="tr-TR"/>
          </a:p>
        </p:txBody>
      </p:sp>
    </p:spTree>
    <p:extLst>
      <p:ext uri="{BB962C8B-B14F-4D97-AF65-F5344CB8AC3E}">
        <p14:creationId xmlns:p14="http://schemas.microsoft.com/office/powerpoint/2010/main" val="428421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A40FB191-AECE-4399-BBB7-1EE9E44BB29C}" type="datetimeFigureOut">
              <a:rPr lang="tr-TR" smtClean="0"/>
              <a:pPr/>
              <a:t>30.09.2020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047F7D5-AD7E-4486-B231-5A487D571EFA}" type="slidenum">
              <a:rPr lang="tr-TR" smtClean="0"/>
              <a:pPr/>
              <a:t>‹#›</a:t>
            </a:fld>
            <a:endParaRPr lang="tr-TR"/>
          </a:p>
        </p:txBody>
      </p:sp>
    </p:spTree>
    <p:extLst>
      <p:ext uri="{BB962C8B-B14F-4D97-AF65-F5344CB8AC3E}">
        <p14:creationId xmlns:p14="http://schemas.microsoft.com/office/powerpoint/2010/main" val="3341094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40FB191-AECE-4399-BBB7-1EE9E44BB29C}" type="datetimeFigureOut">
              <a:rPr lang="tr-TR" smtClean="0"/>
              <a:pPr/>
              <a:t>30.09.2020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047F7D5-AD7E-4486-B231-5A487D571EFA}" type="slidenum">
              <a:rPr lang="tr-TR" smtClean="0"/>
              <a:pPr/>
              <a:t>‹#›</a:t>
            </a:fld>
            <a:endParaRPr lang="tr-TR"/>
          </a:p>
        </p:txBody>
      </p:sp>
    </p:spTree>
    <p:extLst>
      <p:ext uri="{BB962C8B-B14F-4D97-AF65-F5344CB8AC3E}">
        <p14:creationId xmlns:p14="http://schemas.microsoft.com/office/powerpoint/2010/main" val="190138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40FB191-AECE-4399-BBB7-1EE9E44BB29C}" type="datetimeFigureOut">
              <a:rPr lang="tr-TR" smtClean="0"/>
              <a:pPr/>
              <a:t>30.09.2020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047F7D5-AD7E-4486-B231-5A487D571EFA}" type="slidenum">
              <a:rPr lang="tr-TR" smtClean="0"/>
              <a:pPr/>
              <a:t>‹#›</a:t>
            </a:fld>
            <a:endParaRPr lang="tr-TR"/>
          </a:p>
        </p:txBody>
      </p:sp>
    </p:spTree>
    <p:extLst>
      <p:ext uri="{BB962C8B-B14F-4D97-AF65-F5344CB8AC3E}">
        <p14:creationId xmlns:p14="http://schemas.microsoft.com/office/powerpoint/2010/main" val="814492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40FB191-AECE-4399-BBB7-1EE9E44BB29C}" type="datetimeFigureOut">
              <a:rPr lang="tr-TR" smtClean="0"/>
              <a:pPr/>
              <a:t>30.09.2020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047F7D5-AD7E-4486-B231-5A487D571EFA}" type="slidenum">
              <a:rPr lang="tr-TR" smtClean="0"/>
              <a:pPr/>
              <a:t>‹#›</a:t>
            </a:fld>
            <a:endParaRPr lang="tr-TR"/>
          </a:p>
        </p:txBody>
      </p:sp>
    </p:spTree>
    <p:extLst>
      <p:ext uri="{BB962C8B-B14F-4D97-AF65-F5344CB8AC3E}">
        <p14:creationId xmlns:p14="http://schemas.microsoft.com/office/powerpoint/2010/main" val="128053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A40FB191-AECE-4399-BBB7-1EE9E44BB29C}" type="datetimeFigureOut">
              <a:rPr lang="tr-TR" smtClean="0"/>
              <a:pPr/>
              <a:t>30.09.2020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047F7D5-AD7E-4486-B231-5A487D571EFA}" type="slidenum">
              <a:rPr lang="tr-TR" smtClean="0"/>
              <a:pPr/>
              <a:t>‹#›</a:t>
            </a:fld>
            <a:endParaRPr lang="tr-TR"/>
          </a:p>
        </p:txBody>
      </p:sp>
    </p:spTree>
    <p:extLst>
      <p:ext uri="{BB962C8B-B14F-4D97-AF65-F5344CB8AC3E}">
        <p14:creationId xmlns:p14="http://schemas.microsoft.com/office/powerpoint/2010/main" val="4251104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A40FB191-AECE-4399-BBB7-1EE9E44BB29C}" type="datetimeFigureOut">
              <a:rPr lang="tr-TR" smtClean="0"/>
              <a:pPr/>
              <a:t>30.09.2020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047F7D5-AD7E-4486-B231-5A487D571EFA}" type="slidenum">
              <a:rPr lang="tr-TR" smtClean="0"/>
              <a:pPr/>
              <a:t>‹#›</a:t>
            </a:fld>
            <a:endParaRPr lang="tr-TR"/>
          </a:p>
        </p:txBody>
      </p:sp>
    </p:spTree>
    <p:extLst>
      <p:ext uri="{BB962C8B-B14F-4D97-AF65-F5344CB8AC3E}">
        <p14:creationId xmlns:p14="http://schemas.microsoft.com/office/powerpoint/2010/main" val="3874647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A40FB191-AECE-4399-BBB7-1EE9E44BB29C}" type="datetimeFigureOut">
              <a:rPr lang="tr-TR" smtClean="0"/>
              <a:pPr/>
              <a:t>30.09.2020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047F7D5-AD7E-4486-B231-5A487D571EFA}" type="slidenum">
              <a:rPr lang="tr-TR" smtClean="0"/>
              <a:pPr/>
              <a:t>‹#›</a:t>
            </a:fld>
            <a:endParaRPr lang="tr-TR"/>
          </a:p>
        </p:txBody>
      </p:sp>
    </p:spTree>
    <p:extLst>
      <p:ext uri="{BB962C8B-B14F-4D97-AF65-F5344CB8AC3E}">
        <p14:creationId xmlns:p14="http://schemas.microsoft.com/office/powerpoint/2010/main" val="327897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A40FB191-AECE-4399-BBB7-1EE9E44BB29C}" type="datetimeFigureOut">
              <a:rPr lang="tr-TR" smtClean="0"/>
              <a:pPr/>
              <a:t>30.09.2020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047F7D5-AD7E-4486-B231-5A487D571EFA}" type="slidenum">
              <a:rPr lang="tr-TR" smtClean="0"/>
              <a:pPr/>
              <a:t>‹#›</a:t>
            </a:fld>
            <a:endParaRPr lang="tr-TR"/>
          </a:p>
        </p:txBody>
      </p:sp>
    </p:spTree>
    <p:extLst>
      <p:ext uri="{BB962C8B-B14F-4D97-AF65-F5344CB8AC3E}">
        <p14:creationId xmlns:p14="http://schemas.microsoft.com/office/powerpoint/2010/main" val="36285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40FB191-AECE-4399-BBB7-1EE9E44BB29C}" type="datetimeFigureOut">
              <a:rPr lang="tr-TR" smtClean="0"/>
              <a:pPr/>
              <a:t>30.09.2020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047F7D5-AD7E-4486-B231-5A487D571EFA}" type="slidenum">
              <a:rPr lang="tr-TR" smtClean="0"/>
              <a:pPr/>
              <a:t>‹#›</a:t>
            </a:fld>
            <a:endParaRPr lang="tr-TR"/>
          </a:p>
        </p:txBody>
      </p:sp>
    </p:spTree>
    <p:extLst>
      <p:ext uri="{BB962C8B-B14F-4D97-AF65-F5344CB8AC3E}">
        <p14:creationId xmlns:p14="http://schemas.microsoft.com/office/powerpoint/2010/main" val="933862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40FB191-AECE-4399-BBB7-1EE9E44BB29C}" type="datetimeFigureOut">
              <a:rPr lang="tr-TR" smtClean="0"/>
              <a:pPr/>
              <a:t>30.09.2020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047F7D5-AD7E-4486-B231-5A487D571EFA}" type="slidenum">
              <a:rPr lang="tr-TR" smtClean="0"/>
              <a:pPr/>
              <a:t>‹#›</a:t>
            </a:fld>
            <a:endParaRPr lang="tr-TR"/>
          </a:p>
        </p:txBody>
      </p:sp>
    </p:spTree>
    <p:extLst>
      <p:ext uri="{BB962C8B-B14F-4D97-AF65-F5344CB8AC3E}">
        <p14:creationId xmlns:p14="http://schemas.microsoft.com/office/powerpoint/2010/main" val="3113050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40FB191-AECE-4399-BBB7-1EE9E44BB29C}" type="datetimeFigureOut">
              <a:rPr lang="tr-TR" smtClean="0"/>
              <a:pPr/>
              <a:t>30.09.2020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047F7D5-AD7E-4486-B231-5A487D571EFA}" type="slidenum">
              <a:rPr lang="tr-TR" smtClean="0"/>
              <a:pPr/>
              <a:t>‹#›</a:t>
            </a:fld>
            <a:endParaRPr lang="tr-TR"/>
          </a:p>
        </p:txBody>
      </p:sp>
    </p:spTree>
    <p:extLst>
      <p:ext uri="{BB962C8B-B14F-4D97-AF65-F5344CB8AC3E}">
        <p14:creationId xmlns:p14="http://schemas.microsoft.com/office/powerpoint/2010/main" val="2247174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FB191-AECE-4399-BBB7-1EE9E44BB29C}" type="datetimeFigureOut">
              <a:rPr lang="tr-TR" smtClean="0"/>
              <a:pPr/>
              <a:t>30.09.2020</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7F7D5-AD7E-4486-B231-5A487D571EFA}" type="slidenum">
              <a:rPr lang="tr-TR" smtClean="0"/>
              <a:pPr/>
              <a:t>‹#›</a:t>
            </a:fld>
            <a:endParaRPr lang="tr-TR"/>
          </a:p>
        </p:txBody>
      </p:sp>
    </p:spTree>
    <p:extLst>
      <p:ext uri="{BB962C8B-B14F-4D97-AF65-F5344CB8AC3E}">
        <p14:creationId xmlns:p14="http://schemas.microsoft.com/office/powerpoint/2010/main" val="1987338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0284" y="-27385"/>
            <a:ext cx="9123716" cy="6384971"/>
          </a:xfrm>
          <a:prstGeom prst="rect">
            <a:avLst/>
          </a:prstGeom>
        </p:spPr>
      </p:pic>
      <p:sp>
        <p:nvSpPr>
          <p:cNvPr id="5" name="Text Box 3"/>
          <p:cNvSpPr txBox="1">
            <a:spLocks noChangeArrowheads="1"/>
          </p:cNvSpPr>
          <p:nvPr/>
        </p:nvSpPr>
        <p:spPr bwMode="auto">
          <a:xfrm>
            <a:off x="0" y="5869721"/>
            <a:ext cx="9144000" cy="1015663"/>
          </a:xfrm>
          <a:prstGeom prst="rect">
            <a:avLst/>
          </a:prstGeom>
          <a:noFill/>
          <a:ln w="9525">
            <a:noFill/>
            <a:miter lim="800000"/>
            <a:headEnd/>
            <a:tailEnd/>
          </a:ln>
        </p:spPr>
        <p:txBody>
          <a:bodyPr wrap="square">
            <a:spAutoFit/>
          </a:bodyPr>
          <a:lstStyle/>
          <a:p>
            <a:pPr algn="ctr" eaLnBrk="0" hangingPunct="0"/>
            <a:r>
              <a:rPr lang="tr-TR" sz="6000" b="1" dirty="0" smtClean="0">
                <a:effectLst>
                  <a:outerShdw blurRad="38100" dist="38100" dir="2700000" algn="tl">
                    <a:srgbClr val="000000">
                      <a:alpha val="43137"/>
                    </a:srgbClr>
                  </a:outerShdw>
                </a:effectLst>
                <a:latin typeface="Times New Roman" pitchFamily="18" charset="0"/>
                <a:cs typeface="Times New Roman" pitchFamily="18" charset="0"/>
              </a:rPr>
              <a:t> CAMİLER HAFTASI</a:t>
            </a:r>
          </a:p>
        </p:txBody>
      </p:sp>
    </p:spTree>
    <p:extLst>
      <p:ext uri="{BB962C8B-B14F-4D97-AF65-F5344CB8AC3E}">
        <p14:creationId xmlns:p14="http://schemas.microsoft.com/office/powerpoint/2010/main" val="465452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a:extLst>
              <a:ext uri="{28A0092B-C50C-407E-A947-70E740481C1C}">
                <a14:useLocalDpi xmlns:a14="http://schemas.microsoft.com/office/drawing/2010/main" val="0"/>
              </a:ext>
            </a:extLst>
          </a:blip>
          <a:srcRect b="5900"/>
          <a:stretch/>
        </p:blipFill>
        <p:spPr>
          <a:xfrm>
            <a:off x="0" y="-1"/>
            <a:ext cx="9186203" cy="6843199"/>
          </a:xfrm>
          <a:prstGeom prst="rect">
            <a:avLst/>
          </a:prstGeom>
        </p:spPr>
      </p:pic>
      <p:sp>
        <p:nvSpPr>
          <p:cNvPr id="6" name="5 Dikdörtgen"/>
          <p:cNvSpPr/>
          <p:nvPr/>
        </p:nvSpPr>
        <p:spPr>
          <a:xfrm>
            <a:off x="-1" y="94565"/>
            <a:ext cx="9186203" cy="3982507"/>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r>
              <a:rPr lang="tr-TR" sz="2800" dirty="0" smtClean="0">
                <a:solidFill>
                  <a:schemeClr val="tx1"/>
                </a:solidFill>
              </a:rPr>
              <a:t>CAMİ İÇİN ÖNCE </a:t>
            </a:r>
            <a:r>
              <a:rPr lang="tr-TR" sz="2800" b="1" dirty="0" smtClean="0">
                <a:solidFill>
                  <a:schemeClr val="tx1"/>
                </a:solidFill>
              </a:rPr>
              <a:t>İMAN</a:t>
            </a:r>
          </a:p>
          <a:p>
            <a:pPr algn="ctr"/>
            <a:r>
              <a:rPr lang="tr-TR" sz="2800" dirty="0" smtClean="0">
                <a:solidFill>
                  <a:schemeClr val="tx1"/>
                </a:solidFill>
              </a:rPr>
              <a:t>SONRA </a:t>
            </a:r>
            <a:r>
              <a:rPr lang="tr-TR" sz="2800" b="1" dirty="0" smtClean="0">
                <a:solidFill>
                  <a:schemeClr val="tx1"/>
                </a:solidFill>
              </a:rPr>
              <a:t>MEKAN VE İMKAN</a:t>
            </a:r>
          </a:p>
          <a:p>
            <a:pPr algn="ctr"/>
            <a:r>
              <a:rPr lang="tr-TR" sz="2800" dirty="0" smtClean="0">
                <a:solidFill>
                  <a:schemeClr val="tx1"/>
                </a:solidFill>
              </a:rPr>
              <a:t>EN SON </a:t>
            </a:r>
            <a:r>
              <a:rPr lang="tr-TR" sz="2800" b="1" dirty="0" smtClean="0">
                <a:solidFill>
                  <a:schemeClr val="tx1"/>
                </a:solidFill>
              </a:rPr>
              <a:t>İMAM VE CEMAAT</a:t>
            </a:r>
          </a:p>
          <a:p>
            <a:pPr algn="ctr"/>
            <a:endParaRPr lang="tr-TR" sz="2800" b="1" dirty="0" smtClean="0">
              <a:solidFill>
                <a:schemeClr val="tx1"/>
              </a:solidFill>
            </a:endParaRPr>
          </a:p>
          <a:p>
            <a:pPr algn="ctr" rtl="1"/>
            <a:r>
              <a:rPr lang="ar-SA" sz="2800" dirty="0">
                <a:solidFill>
                  <a:schemeClr val="tx1"/>
                </a:solidFill>
                <a:cs typeface="Emine" panose="03020400000000000000" pitchFamily="66" charset="-78"/>
              </a:rPr>
              <a:t> “الْإِمَامُ ضَامِنٌ وَالْمُؤَذِّنُ مُؤْتَمَنٌ، اللَّهُمَّ أَرْشِدِ الْأَئِمَّةَ وَاغْفِرْ لِلْمُؤَذِّنِينَ.”</a:t>
            </a:r>
            <a:endParaRPr lang="tr-TR" sz="2800" dirty="0">
              <a:solidFill>
                <a:schemeClr val="tx1"/>
              </a:solidFill>
              <a:cs typeface="Emine" panose="03020400000000000000" pitchFamily="66" charset="-78"/>
            </a:endParaRPr>
          </a:p>
          <a:p>
            <a:pPr algn="ctr"/>
            <a:r>
              <a:rPr lang="tr-TR" i="1" dirty="0" err="1">
                <a:solidFill>
                  <a:schemeClr val="tx1"/>
                </a:solidFill>
              </a:rPr>
              <a:t>Ebû</a:t>
            </a:r>
            <a:r>
              <a:rPr lang="tr-TR" i="1" dirty="0">
                <a:solidFill>
                  <a:schemeClr val="tx1"/>
                </a:solidFill>
              </a:rPr>
              <a:t> </a:t>
            </a:r>
            <a:r>
              <a:rPr lang="tr-TR" i="1" dirty="0" err="1">
                <a:solidFill>
                  <a:schemeClr val="tx1"/>
                </a:solidFill>
              </a:rPr>
              <a:t>Hüreyre</a:t>
            </a:r>
            <a:r>
              <a:rPr lang="tr-TR" i="1" dirty="0">
                <a:solidFill>
                  <a:schemeClr val="tx1"/>
                </a:solidFill>
              </a:rPr>
              <a:t> (</a:t>
            </a:r>
            <a:r>
              <a:rPr lang="tr-TR" i="1" dirty="0" err="1">
                <a:solidFill>
                  <a:schemeClr val="tx1"/>
                </a:solidFill>
              </a:rPr>
              <a:t>r.a</a:t>
            </a:r>
            <a:r>
              <a:rPr lang="tr-TR" i="1" dirty="0">
                <a:solidFill>
                  <a:schemeClr val="tx1"/>
                </a:solidFill>
              </a:rPr>
              <a:t>.)'den rivayet edildiğine göre, </a:t>
            </a:r>
            <a:r>
              <a:rPr lang="tr-TR" i="1" dirty="0" err="1">
                <a:solidFill>
                  <a:schemeClr val="tx1"/>
                </a:solidFill>
              </a:rPr>
              <a:t>Resûlullah</a:t>
            </a:r>
            <a:r>
              <a:rPr lang="tr-TR" i="1" dirty="0">
                <a:solidFill>
                  <a:schemeClr val="tx1"/>
                </a:solidFill>
              </a:rPr>
              <a:t> (</a:t>
            </a:r>
            <a:r>
              <a:rPr lang="tr-TR" i="1" dirty="0" err="1">
                <a:solidFill>
                  <a:schemeClr val="tx1"/>
                </a:solidFill>
              </a:rPr>
              <a:t>s.a.s</a:t>
            </a:r>
            <a:r>
              <a:rPr lang="tr-TR" i="1" dirty="0">
                <a:solidFill>
                  <a:schemeClr val="tx1"/>
                </a:solidFill>
              </a:rPr>
              <a:t>.) şöyle buyurmuştur: </a:t>
            </a:r>
            <a:endParaRPr lang="tr-TR" i="1" dirty="0" smtClean="0">
              <a:solidFill>
                <a:schemeClr val="tx1"/>
              </a:solidFill>
            </a:endParaRPr>
          </a:p>
          <a:p>
            <a:pPr algn="ctr"/>
            <a:r>
              <a:rPr lang="tr-TR" sz="2400" b="1" i="1" dirty="0" smtClean="0">
                <a:solidFill>
                  <a:srgbClr val="FF0000"/>
                </a:solidFill>
              </a:rPr>
              <a:t>“</a:t>
            </a:r>
            <a:r>
              <a:rPr lang="tr-TR" sz="2400" b="1" i="1" dirty="0">
                <a:solidFill>
                  <a:srgbClr val="FF0000"/>
                </a:solidFill>
              </a:rPr>
              <a:t>İmam (kendisine uyanların namazlarına) kefil, müezzin ise (namaz vakitleri konusunda) kendisine güvenilen kimsedir. </a:t>
            </a:r>
            <a:endParaRPr lang="tr-TR" sz="2400" b="1" i="1" dirty="0" smtClean="0">
              <a:solidFill>
                <a:srgbClr val="FF0000"/>
              </a:solidFill>
            </a:endParaRPr>
          </a:p>
          <a:p>
            <a:pPr algn="ctr"/>
            <a:r>
              <a:rPr lang="tr-TR" sz="2400" i="1" dirty="0" smtClean="0">
                <a:solidFill>
                  <a:schemeClr val="tx1"/>
                </a:solidFill>
              </a:rPr>
              <a:t>Allah'ım</a:t>
            </a:r>
            <a:r>
              <a:rPr lang="tr-TR" sz="2400" i="1" dirty="0">
                <a:solidFill>
                  <a:schemeClr val="tx1"/>
                </a:solidFill>
              </a:rPr>
              <a:t>! İmamlara (kefil oldukları konuda) muvaffakiyet ver, müezzinleri de (olası taksirlerinden dolayı) bağışla!” </a:t>
            </a:r>
            <a:endParaRPr lang="tr-TR" sz="2400" i="1" dirty="0" smtClean="0">
              <a:solidFill>
                <a:schemeClr val="tx1"/>
              </a:solidFill>
            </a:endParaRPr>
          </a:p>
          <a:p>
            <a:pPr algn="ctr"/>
            <a:r>
              <a:rPr lang="tr-TR" dirty="0" smtClean="0">
                <a:solidFill>
                  <a:schemeClr val="tx1"/>
                </a:solidFill>
              </a:rPr>
              <a:t>(</a:t>
            </a:r>
            <a:r>
              <a:rPr lang="tr-TR" dirty="0" err="1">
                <a:solidFill>
                  <a:schemeClr val="tx1"/>
                </a:solidFill>
              </a:rPr>
              <a:t>Tirmizî</a:t>
            </a:r>
            <a:r>
              <a:rPr lang="tr-TR" dirty="0">
                <a:solidFill>
                  <a:schemeClr val="tx1"/>
                </a:solidFill>
              </a:rPr>
              <a:t>, Salât, 39</a:t>
            </a:r>
            <a:r>
              <a:rPr lang="tr-TR" dirty="0" smtClean="0">
                <a:solidFill>
                  <a:schemeClr val="tx1"/>
                </a:solidFill>
              </a:rPr>
              <a:t>)</a:t>
            </a:r>
            <a:endParaRPr lang="tr-TR" sz="2000" b="1" dirty="0">
              <a:solidFill>
                <a:schemeClr val="tx1"/>
              </a:solidFill>
            </a:endParaRPr>
          </a:p>
        </p:txBody>
      </p:sp>
    </p:spTree>
    <p:extLst>
      <p:ext uri="{BB962C8B-B14F-4D97-AF65-F5344CB8AC3E}">
        <p14:creationId xmlns:p14="http://schemas.microsoft.com/office/powerpoint/2010/main" val="2882964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87015"/>
            <a:ext cx="9144000" cy="646331"/>
          </a:xfrm>
          <a:prstGeom prst="rect">
            <a:avLst/>
          </a:prstGeom>
          <a:noFill/>
          <a:ln w="9525">
            <a:noFill/>
            <a:miter lim="800000"/>
            <a:headEnd/>
            <a:tailEnd/>
          </a:ln>
        </p:spPr>
        <p:txBody>
          <a:bodyPr wrap="square">
            <a:spAutoFit/>
          </a:bodyPr>
          <a:lstStyle/>
          <a:p>
            <a:pPr algn="ctr" eaLnBrk="0" hangingPunct="0"/>
            <a:r>
              <a:rPr lang="tr-TR" sz="3600" b="1" dirty="0" smtClean="0">
                <a:effectLst>
                  <a:outerShdw blurRad="38100" dist="38100" dir="2700000" algn="tl">
                    <a:srgbClr val="000000">
                      <a:alpha val="43137"/>
                    </a:srgbClr>
                  </a:outerShdw>
                </a:effectLst>
                <a:latin typeface="Times New Roman" pitchFamily="18" charset="0"/>
                <a:cs typeface="Times New Roman" pitchFamily="18" charset="0"/>
              </a:rPr>
              <a:t> MESCİTLER HAYATIN MERKEZİDİR</a:t>
            </a:r>
          </a:p>
        </p:txBody>
      </p:sp>
      <p:pic>
        <p:nvPicPr>
          <p:cNvPr id="8" name="Picture 3" descr="C:\Documents and Settings\LALEYLL\Belgelerim\Resimlerim\footer.jpg"/>
          <p:cNvPicPr>
            <a:picLocks noChangeAspect="1" noChangeArrowheads="1"/>
          </p:cNvPicPr>
          <p:nvPr/>
        </p:nvPicPr>
        <p:blipFill>
          <a:blip r:embed="rId2" cstate="print"/>
          <a:srcRect/>
          <a:stretch>
            <a:fillRect/>
          </a:stretch>
        </p:blipFill>
        <p:spPr bwMode="auto">
          <a:xfrm>
            <a:off x="0" y="5786455"/>
            <a:ext cx="9144000" cy="1071546"/>
          </a:xfrm>
          <a:prstGeom prst="rect">
            <a:avLst/>
          </a:prstGeom>
          <a:noFill/>
        </p:spPr>
      </p:pic>
      <p:pic>
        <p:nvPicPr>
          <p:cNvPr id="7" name="Picture 2" descr="http://sites.psu.edu/fredericksblog/wp-content/uploads/sites/9054/2014/03/HarvHea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543" y="2204864"/>
            <a:ext cx="2376264" cy="35815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5 Dikdörtgen"/>
          <p:cNvSpPr/>
          <p:nvPr/>
        </p:nvSpPr>
        <p:spPr>
          <a:xfrm>
            <a:off x="179512" y="980729"/>
            <a:ext cx="7056784" cy="4805726"/>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r>
              <a:rPr lang="tr-TR" sz="3200" b="1" dirty="0" smtClean="0">
                <a:solidFill>
                  <a:srgbClr val="FF0000"/>
                </a:solidFill>
                <a:latin typeface="Times New Roman" pitchFamily="18" charset="0"/>
                <a:cs typeface="Times New Roman" pitchFamily="18" charset="0"/>
              </a:rPr>
              <a:t>İslam toplumunda cami, vücudumuzda ki kalp gibidir. </a:t>
            </a:r>
          </a:p>
          <a:p>
            <a:pPr algn="ctr"/>
            <a:r>
              <a:rPr lang="tr-TR" sz="3200" b="1" dirty="0" smtClean="0">
                <a:solidFill>
                  <a:srgbClr val="7030A0"/>
                </a:solidFill>
                <a:latin typeface="Times New Roman" pitchFamily="18" charset="0"/>
                <a:cs typeface="Times New Roman" pitchFamily="18" charset="0"/>
              </a:rPr>
              <a:t>Ve Hayatın akışını sağlayan kan, </a:t>
            </a:r>
            <a:r>
              <a:rPr lang="tr-TR" sz="3200" b="1" dirty="0" smtClean="0">
                <a:solidFill>
                  <a:srgbClr val="FF0000"/>
                </a:solidFill>
                <a:latin typeface="Times New Roman" pitchFamily="18" charset="0"/>
                <a:cs typeface="Times New Roman" pitchFamily="18" charset="0"/>
              </a:rPr>
              <a:t>kalpten pompalanır.</a:t>
            </a:r>
          </a:p>
          <a:p>
            <a:pPr algn="ctr"/>
            <a:r>
              <a:rPr lang="tr-TR" sz="3200" b="1" dirty="0" smtClean="0">
                <a:solidFill>
                  <a:schemeClr val="accent6">
                    <a:lumMod val="50000"/>
                  </a:schemeClr>
                </a:solidFill>
                <a:latin typeface="Times New Roman" pitchFamily="18" charset="0"/>
                <a:cs typeface="Times New Roman" pitchFamily="18" charset="0"/>
              </a:rPr>
              <a:t>İslam toplumuna da canlılık ve yön verecek enerji camilerden yayılır. </a:t>
            </a:r>
          </a:p>
          <a:p>
            <a:pPr algn="ctr"/>
            <a:r>
              <a:rPr lang="tr-TR" sz="3200" b="1" dirty="0" smtClean="0">
                <a:solidFill>
                  <a:schemeClr val="tx1"/>
                </a:solidFill>
                <a:latin typeface="Times New Roman" pitchFamily="18" charset="0"/>
                <a:cs typeface="Times New Roman" pitchFamily="18" charset="0"/>
              </a:rPr>
              <a:t>Topluluklar manen camilerden, </a:t>
            </a:r>
            <a:r>
              <a:rPr lang="tr-TR" sz="3200" b="1" dirty="0" smtClean="0">
                <a:solidFill>
                  <a:srgbClr val="0070C0"/>
                </a:solidFill>
                <a:latin typeface="Times New Roman" pitchFamily="18" charset="0"/>
                <a:cs typeface="Times New Roman" pitchFamily="18" charset="0"/>
              </a:rPr>
              <a:t>oralardaki gönül buluşmalarından </a:t>
            </a:r>
            <a:r>
              <a:rPr lang="tr-TR" sz="3200" b="1" dirty="0" smtClean="0">
                <a:solidFill>
                  <a:schemeClr val="tx1"/>
                </a:solidFill>
                <a:latin typeface="Times New Roman" pitchFamily="18" charset="0"/>
                <a:cs typeface="Times New Roman" pitchFamily="18" charset="0"/>
              </a:rPr>
              <a:t>enerjisini alır ve hayat bulur.</a:t>
            </a:r>
            <a:endParaRPr lang="tr-TR"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42084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25460"/>
            <a:ext cx="9144000" cy="1015663"/>
          </a:xfrm>
          <a:prstGeom prst="rect">
            <a:avLst/>
          </a:prstGeom>
          <a:noFill/>
          <a:ln w="9525">
            <a:noFill/>
            <a:miter lim="800000"/>
            <a:headEnd/>
            <a:tailEnd/>
          </a:ln>
        </p:spPr>
        <p:txBody>
          <a:bodyPr wrap="square">
            <a:spAutoFit/>
          </a:bodyPr>
          <a:lstStyle/>
          <a:p>
            <a:pPr algn="ctr" eaLnBrk="0" hangingPunct="0"/>
            <a:r>
              <a:rPr lang="tr-TR" sz="3200" b="1" dirty="0" smtClean="0">
                <a:effectLst>
                  <a:outerShdw blurRad="38100" dist="38100" dir="2700000" algn="tl">
                    <a:srgbClr val="000000">
                      <a:alpha val="43137"/>
                    </a:srgbClr>
                  </a:outerShdw>
                </a:effectLst>
                <a:latin typeface="Times New Roman" pitchFamily="18" charset="0"/>
                <a:cs typeface="Times New Roman" pitchFamily="18" charset="0"/>
              </a:rPr>
              <a:t> MESCİTLERE </a:t>
            </a:r>
            <a:r>
              <a:rPr lang="tr-TR"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ÖMÜR</a:t>
            </a:r>
            <a:r>
              <a:rPr lang="tr-TR" sz="6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tr-TR" sz="3200" b="1" dirty="0" smtClean="0">
                <a:effectLst>
                  <a:outerShdw blurRad="38100" dist="38100" dir="2700000" algn="tl">
                    <a:srgbClr val="000000">
                      <a:alpha val="43137"/>
                    </a:srgbClr>
                  </a:outerShdw>
                </a:effectLst>
                <a:latin typeface="Times New Roman" pitchFamily="18" charset="0"/>
                <a:cs typeface="Times New Roman" pitchFamily="18" charset="0"/>
              </a:rPr>
              <a:t>VERENLER</a:t>
            </a:r>
          </a:p>
        </p:txBody>
      </p:sp>
      <p:pic>
        <p:nvPicPr>
          <p:cNvPr id="2050" name="Picture 2" descr="http://www.ajanshaber.com/uploads/images/cuma%20namaz%C4%B1%20-%20ajans%20haber.jpg"/>
          <p:cNvPicPr>
            <a:picLocks noChangeAspect="1" noChangeArrowheads="1"/>
          </p:cNvPicPr>
          <p:nvPr/>
        </p:nvPicPr>
        <p:blipFill rotWithShape="1">
          <a:blip r:embed="rId2">
            <a:extLst>
              <a:ext uri="{28A0092B-C50C-407E-A947-70E740481C1C}">
                <a14:useLocalDpi xmlns:a14="http://schemas.microsoft.com/office/drawing/2010/main" val="0"/>
              </a:ext>
            </a:extLst>
          </a:blip>
          <a:srcRect l="40000" r="24851"/>
          <a:stretch/>
        </p:blipFill>
        <p:spPr bwMode="auto">
          <a:xfrm>
            <a:off x="7001301" y="2564904"/>
            <a:ext cx="2142699" cy="42930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5 Dikdörtgen"/>
          <p:cNvSpPr/>
          <p:nvPr/>
        </p:nvSpPr>
        <p:spPr>
          <a:xfrm>
            <a:off x="107504" y="1196752"/>
            <a:ext cx="8496944" cy="5328592"/>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1"/>
            <a:r>
              <a:rPr lang="ar-SA" sz="3600" dirty="0" smtClean="0">
                <a:solidFill>
                  <a:schemeClr val="tx1"/>
                </a:solidFill>
                <a:latin typeface="HASENAT" pitchFamily="2" charset="-78"/>
                <a:cs typeface="HASENAT" pitchFamily="2" charset="-78"/>
              </a:rPr>
              <a:t>اِنَّمَا يَعْمُرُ مَسَاجِدَ اللّٰهِ مَنْ اٰمَنَ بِاللّٰهِ وَالْيَوْمِ الْاٰخِرِوَاَقَامَ الصَّلٰوةَ وَاٰتَى الزَّكٰوةَ وَلَمْ يَخْشَ اِلَّا اللّٰهَ فَعَسٰۤى اُوۨلٰۤئِكَ اَنْ يَكُونُوا مِنَ الْمُهْتَد۪ينَ</a:t>
            </a:r>
            <a:endParaRPr lang="tr-TR" sz="3600" dirty="0" smtClean="0">
              <a:solidFill>
                <a:schemeClr val="tx1"/>
              </a:solidFill>
              <a:latin typeface="HASENAT" pitchFamily="2" charset="-78"/>
              <a:cs typeface="HASENAT" pitchFamily="2" charset="-78"/>
            </a:endParaRPr>
          </a:p>
          <a:p>
            <a:r>
              <a:rPr lang="tr-TR" sz="3200" dirty="0" smtClean="0">
                <a:solidFill>
                  <a:schemeClr val="tx1"/>
                </a:solidFill>
              </a:rPr>
              <a:t>"</a:t>
            </a:r>
            <a:r>
              <a:rPr lang="tr-TR" sz="3200" b="1" dirty="0" smtClean="0">
                <a:solidFill>
                  <a:srgbClr val="FF0000"/>
                </a:solidFill>
              </a:rPr>
              <a:t>Allah'ın </a:t>
            </a:r>
            <a:r>
              <a:rPr lang="tr-TR" sz="3200" b="1" dirty="0" err="1" smtClean="0">
                <a:solidFill>
                  <a:srgbClr val="FF0000"/>
                </a:solidFill>
              </a:rPr>
              <a:t>mescidlerini</a:t>
            </a:r>
            <a:r>
              <a:rPr lang="tr-TR" sz="3200" b="1" dirty="0" smtClean="0">
                <a:solidFill>
                  <a:srgbClr val="FF0000"/>
                </a:solidFill>
              </a:rPr>
              <a:t>, </a:t>
            </a:r>
            <a:r>
              <a:rPr lang="tr-TR" sz="3200" b="1" dirty="0" smtClean="0">
                <a:solidFill>
                  <a:schemeClr val="tx1"/>
                </a:solidFill>
              </a:rPr>
              <a:t>ancak </a:t>
            </a:r>
          </a:p>
          <a:p>
            <a:pPr marL="514350" indent="-514350">
              <a:buFont typeface="+mj-lt"/>
              <a:buAutoNum type="arabicPeriod"/>
            </a:pPr>
            <a:r>
              <a:rPr lang="tr-TR" sz="3200" b="1" u="sng" dirty="0" smtClean="0">
                <a:solidFill>
                  <a:srgbClr val="7030A0"/>
                </a:solidFill>
              </a:rPr>
              <a:t>Allah'a ve ahiret gününe iman eden, </a:t>
            </a:r>
          </a:p>
          <a:p>
            <a:pPr marL="514350" indent="-514350">
              <a:buFont typeface="+mj-lt"/>
              <a:buAutoNum type="arabicPeriod"/>
            </a:pPr>
            <a:r>
              <a:rPr lang="tr-TR" sz="3200" b="1" u="sng" dirty="0" smtClean="0">
                <a:solidFill>
                  <a:srgbClr val="0070C0"/>
                </a:solidFill>
              </a:rPr>
              <a:t>Namazlarını dosdoğru kılan, </a:t>
            </a:r>
          </a:p>
          <a:p>
            <a:pPr marL="514350" indent="-514350">
              <a:buFont typeface="+mj-lt"/>
              <a:buAutoNum type="arabicPeriod"/>
            </a:pPr>
            <a:r>
              <a:rPr lang="tr-TR" sz="3200" b="1" u="sng" dirty="0" smtClean="0">
                <a:solidFill>
                  <a:srgbClr val="002060"/>
                </a:solidFill>
              </a:rPr>
              <a:t>Zekâtlarını veren </a:t>
            </a:r>
            <a:r>
              <a:rPr lang="tr-TR" sz="3200" b="1" u="sng" dirty="0" smtClean="0">
                <a:solidFill>
                  <a:srgbClr val="7030A0"/>
                </a:solidFill>
              </a:rPr>
              <a:t>ve </a:t>
            </a:r>
          </a:p>
          <a:p>
            <a:pPr marL="514350" indent="-514350">
              <a:buFont typeface="+mj-lt"/>
              <a:buAutoNum type="arabicPeriod"/>
            </a:pPr>
            <a:r>
              <a:rPr lang="tr-TR" sz="3200" b="1" u="sng" dirty="0" smtClean="0">
                <a:solidFill>
                  <a:srgbClr val="00B050"/>
                </a:solidFill>
              </a:rPr>
              <a:t>Allah'tan başkasından korkmayan kimseler</a:t>
            </a:r>
            <a:r>
              <a:rPr lang="tr-TR" sz="3200" b="1" u="sng" dirty="0" smtClean="0">
                <a:solidFill>
                  <a:srgbClr val="7030A0"/>
                </a:solidFill>
              </a:rPr>
              <a:t> </a:t>
            </a:r>
          </a:p>
          <a:p>
            <a:pPr algn="ctr"/>
            <a:r>
              <a:rPr lang="tr-TR" sz="3200" b="1" dirty="0" smtClean="0">
                <a:solidFill>
                  <a:srgbClr val="FF0000"/>
                </a:solidFill>
              </a:rPr>
              <a:t>imar eder (camilere ömür verirler). </a:t>
            </a:r>
            <a:r>
              <a:rPr lang="tr-TR" sz="3200" b="1" dirty="0" smtClean="0">
                <a:solidFill>
                  <a:schemeClr val="tx1"/>
                </a:solidFill>
              </a:rPr>
              <a:t>İşte </a:t>
            </a:r>
            <a:r>
              <a:rPr lang="tr-TR" sz="3200" b="1" dirty="0" smtClean="0">
                <a:solidFill>
                  <a:schemeClr val="bg1"/>
                </a:solidFill>
              </a:rPr>
              <a:t>doğru </a:t>
            </a:r>
            <a:r>
              <a:rPr lang="tr-TR" sz="3200" b="1" dirty="0" smtClean="0">
                <a:solidFill>
                  <a:schemeClr val="tx1"/>
                </a:solidFill>
              </a:rPr>
              <a:t>yola ermişlerden olmaları umulanlar bun</a:t>
            </a:r>
            <a:r>
              <a:rPr lang="tr-TR" sz="3200" b="1" dirty="0" smtClean="0">
                <a:solidFill>
                  <a:schemeClr val="bg1"/>
                </a:solidFill>
              </a:rPr>
              <a:t>lardır</a:t>
            </a:r>
            <a:r>
              <a:rPr lang="tr-TR" sz="3200" dirty="0" smtClean="0">
                <a:solidFill>
                  <a:schemeClr val="tx1"/>
                </a:solidFill>
              </a:rPr>
              <a:t>"</a:t>
            </a:r>
          </a:p>
          <a:p>
            <a:pPr algn="ctr"/>
            <a:r>
              <a:rPr lang="tr-TR" sz="1600" dirty="0" smtClean="0">
                <a:solidFill>
                  <a:schemeClr val="tx1"/>
                </a:solidFill>
              </a:rPr>
              <a:t>(</a:t>
            </a:r>
            <a:r>
              <a:rPr lang="tr-TR" sz="1600" dirty="0" err="1" smtClean="0">
                <a:solidFill>
                  <a:schemeClr val="tx1"/>
                </a:solidFill>
              </a:rPr>
              <a:t>Tevbe</a:t>
            </a:r>
            <a:r>
              <a:rPr lang="tr-TR" sz="1600" dirty="0" smtClean="0">
                <a:solidFill>
                  <a:schemeClr val="tx1"/>
                </a:solidFill>
              </a:rPr>
              <a:t> süresi 18)</a:t>
            </a:r>
            <a:endParaRPr lang="tr-TR" sz="1600" dirty="0">
              <a:solidFill>
                <a:schemeClr val="tx1"/>
              </a:solidFill>
            </a:endParaRPr>
          </a:p>
        </p:txBody>
      </p:sp>
    </p:spTree>
    <p:extLst>
      <p:ext uri="{BB962C8B-B14F-4D97-AF65-F5344CB8AC3E}">
        <p14:creationId xmlns:p14="http://schemas.microsoft.com/office/powerpoint/2010/main" val="2728607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idris\Desktop\2016 CAMİLER HAFTASI\pr_0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 y="0"/>
            <a:ext cx="91757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 y="-99392"/>
            <a:ext cx="9215291" cy="1107996"/>
          </a:xfrm>
          <a:prstGeom prst="rect">
            <a:avLst/>
          </a:prstGeom>
          <a:noFill/>
          <a:ln w="9525">
            <a:noFill/>
            <a:miter lim="800000"/>
            <a:headEnd/>
            <a:tailEnd/>
          </a:ln>
        </p:spPr>
        <p:txBody>
          <a:bodyPr wrap="square">
            <a:spAutoFit/>
          </a:bodyPr>
          <a:lstStyle/>
          <a:p>
            <a:pPr algn="just" fontAlgn="base"/>
            <a:r>
              <a:rPr lang="tr-TR" sz="6600" b="1" dirty="0" smtClean="0">
                <a:solidFill>
                  <a:srgbClr val="FF0000"/>
                </a:solidFill>
                <a:effectLst>
                  <a:outerShdw blurRad="38100" dist="38100" dir="2700000" algn="tl">
                    <a:srgbClr val="000000">
                      <a:alpha val="43137"/>
                    </a:srgbClr>
                  </a:outerShdw>
                </a:effectLst>
              </a:rPr>
              <a:t>“Hz. Peygamber ve Cami” </a:t>
            </a:r>
            <a:endParaRPr lang="tr-TR" sz="6600" b="1" dirty="0">
              <a:solidFill>
                <a:srgbClr val="FF0000"/>
              </a:solidFill>
              <a:effectLst>
                <a:outerShdw blurRad="38100" dist="38100" dir="2700000" algn="tl">
                  <a:srgbClr val="000000">
                    <a:alpha val="43137"/>
                  </a:srgbClr>
                </a:outerShdw>
              </a:effectLst>
            </a:endParaRPr>
          </a:p>
        </p:txBody>
      </p:sp>
      <p:sp>
        <p:nvSpPr>
          <p:cNvPr id="6" name="5 Dikdörtgen"/>
          <p:cNvSpPr/>
          <p:nvPr/>
        </p:nvSpPr>
        <p:spPr>
          <a:xfrm>
            <a:off x="-36512" y="4797152"/>
            <a:ext cx="5040560" cy="1800200"/>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514350" indent="-514350" algn="just" fontAlgn="base">
              <a:buFont typeface="+mj-lt"/>
              <a:buAutoNum type="arabicPeriod"/>
            </a:pPr>
            <a:r>
              <a:rPr lang="tr-TR"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Din Gönüllüsü / Peygamber</a:t>
            </a:r>
            <a:endParaRPr lang="tr-TR"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marL="514350" indent="-514350" algn="just" fontAlgn="base">
              <a:buFont typeface="+mj-lt"/>
              <a:buAutoNum type="arabicPeriod"/>
            </a:pPr>
            <a:r>
              <a:rPr lang="tr-TR" sz="28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Mescid</a:t>
            </a:r>
            <a:r>
              <a:rPr lang="tr-TR"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marL="514350" indent="-514350" algn="just" fontAlgn="base">
              <a:buFont typeface="+mj-lt"/>
              <a:buAutoNum type="arabicPeriod"/>
            </a:pPr>
            <a:r>
              <a:rPr lang="tr-TR"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Lojman </a:t>
            </a:r>
          </a:p>
          <a:p>
            <a:pPr marL="514350" indent="-514350" algn="just" fontAlgn="base">
              <a:buFont typeface="+mj-lt"/>
              <a:buAutoNum type="arabicPeriod"/>
            </a:pPr>
            <a:r>
              <a:rPr lang="tr-TR"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Okul/Öğrenci (</a:t>
            </a:r>
            <a:r>
              <a:rPr lang="tr-TR" sz="28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Suffa</a:t>
            </a:r>
            <a:r>
              <a:rPr lang="tr-TR"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endParaRPr lang="tr-TR"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467600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57398"/>
            <a:ext cx="9036496" cy="707886"/>
          </a:xfrm>
          <a:prstGeom prst="rect">
            <a:avLst/>
          </a:prstGeom>
          <a:noFill/>
          <a:ln w="9525">
            <a:noFill/>
            <a:miter lim="800000"/>
            <a:headEnd/>
            <a:tailEnd/>
          </a:ln>
        </p:spPr>
        <p:txBody>
          <a:bodyPr wrap="square">
            <a:spAutoFit/>
          </a:bodyPr>
          <a:lstStyle/>
          <a:p>
            <a:pPr algn="just" fontAlgn="base"/>
            <a:r>
              <a:rPr lang="tr-TR" sz="4000" b="1" dirty="0" smtClean="0">
                <a:effectLst>
                  <a:outerShdw blurRad="38100" dist="38100" dir="2700000" algn="tl">
                    <a:srgbClr val="000000">
                      <a:alpha val="43137"/>
                    </a:srgbClr>
                  </a:outerShdw>
                </a:effectLst>
              </a:rPr>
              <a:t>“</a:t>
            </a:r>
            <a:r>
              <a:rPr lang="tr-TR" sz="4000" b="1" dirty="0">
                <a:effectLst>
                  <a:outerShdw blurRad="38100" dist="38100" dir="2700000" algn="tl">
                    <a:srgbClr val="000000">
                      <a:alpha val="43137"/>
                    </a:srgbClr>
                  </a:outerShdw>
                </a:effectLst>
              </a:rPr>
              <a:t>Mescidler eğitim ve öğretim </a:t>
            </a:r>
            <a:r>
              <a:rPr lang="tr-TR" sz="4000" b="1" dirty="0" smtClean="0">
                <a:effectLst>
                  <a:outerShdw blurRad="38100" dist="38100" dir="2700000" algn="tl">
                    <a:srgbClr val="000000">
                      <a:alpha val="43137"/>
                    </a:srgbClr>
                  </a:outerShdw>
                </a:effectLst>
              </a:rPr>
              <a:t>yerleridir” </a:t>
            </a:r>
            <a:endParaRPr lang="tr-TR" sz="4000" b="1" dirty="0">
              <a:effectLst>
                <a:outerShdw blurRad="38100" dist="38100" dir="2700000" algn="tl">
                  <a:srgbClr val="000000">
                    <a:alpha val="43137"/>
                  </a:srgbClr>
                </a:outerShdw>
              </a:effectLst>
            </a:endParaRPr>
          </a:p>
        </p:txBody>
      </p:sp>
      <p:sp>
        <p:nvSpPr>
          <p:cNvPr id="6" name="5 Dikdörtgen"/>
          <p:cNvSpPr/>
          <p:nvPr/>
        </p:nvSpPr>
        <p:spPr>
          <a:xfrm>
            <a:off x="179512" y="1102677"/>
            <a:ext cx="8856984" cy="556668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just"/>
            <a:r>
              <a:rPr lang="tr-TR" sz="4000" dirty="0">
                <a:solidFill>
                  <a:schemeClr val="tx1"/>
                </a:solidFill>
              </a:rPr>
              <a:t>Hz. Peygamber'in bir gün mescide girdiğinde </a:t>
            </a:r>
            <a:r>
              <a:rPr lang="tr-TR" sz="4000" b="1" dirty="0">
                <a:solidFill>
                  <a:srgbClr val="0070C0"/>
                </a:solidFill>
                <a:effectLst>
                  <a:outerShdw blurRad="38100" dist="38100" dir="2700000" algn="tl">
                    <a:srgbClr val="000000">
                      <a:alpha val="43137"/>
                    </a:srgbClr>
                  </a:outerShdw>
                </a:effectLst>
              </a:rPr>
              <a:t>cemaatin bir kısmını dua ve zikirle,</a:t>
            </a:r>
            <a:r>
              <a:rPr lang="tr-TR" sz="4000" dirty="0">
                <a:solidFill>
                  <a:schemeClr val="tx1"/>
                </a:solidFill>
              </a:rPr>
              <a:t> diğer </a:t>
            </a:r>
            <a:r>
              <a:rPr lang="tr-TR" sz="4000" b="1" dirty="0">
                <a:solidFill>
                  <a:srgbClr val="00B050"/>
                </a:solidFill>
                <a:effectLst>
                  <a:outerShdw blurRad="38100" dist="38100" dir="2700000" algn="tl">
                    <a:srgbClr val="000000">
                      <a:alpha val="43137"/>
                    </a:srgbClr>
                  </a:outerShdw>
                </a:effectLst>
              </a:rPr>
              <a:t>bir kısmını ilimle meşgul halde </a:t>
            </a:r>
            <a:r>
              <a:rPr lang="tr-TR" sz="4000" b="1" dirty="0" smtClean="0">
                <a:solidFill>
                  <a:srgbClr val="00B050"/>
                </a:solidFill>
                <a:effectLst>
                  <a:outerShdw blurRad="38100" dist="38100" dir="2700000" algn="tl">
                    <a:srgbClr val="000000">
                      <a:alpha val="43137"/>
                    </a:srgbClr>
                  </a:outerShdw>
                </a:effectLst>
              </a:rPr>
              <a:t>görüp</a:t>
            </a:r>
          </a:p>
          <a:p>
            <a:pPr algn="just"/>
            <a:r>
              <a:rPr lang="tr-TR" sz="4000" b="1" dirty="0" smtClean="0">
                <a:solidFill>
                  <a:srgbClr val="FF0000"/>
                </a:solidFill>
                <a:effectLst>
                  <a:outerShdw blurRad="38100" dist="38100" dir="2700000" algn="tl">
                    <a:srgbClr val="000000">
                      <a:alpha val="43137"/>
                    </a:srgbClr>
                  </a:outerShdw>
                </a:effectLst>
              </a:rPr>
              <a:t>“</a:t>
            </a:r>
            <a:r>
              <a:rPr lang="tr-TR" sz="4000" b="1" dirty="0">
                <a:solidFill>
                  <a:srgbClr val="FF0000"/>
                </a:solidFill>
                <a:effectLst>
                  <a:outerShdw blurRad="38100" dist="38100" dir="2700000" algn="tl">
                    <a:srgbClr val="000000">
                      <a:alpha val="43137"/>
                    </a:srgbClr>
                  </a:outerShdw>
                </a:effectLst>
              </a:rPr>
              <a:t>Ben muallim olarak gönderildim” </a:t>
            </a:r>
            <a:r>
              <a:rPr lang="tr-TR" sz="4000" dirty="0">
                <a:solidFill>
                  <a:schemeClr val="tx1"/>
                </a:solidFill>
              </a:rPr>
              <a:t>diyerek </a:t>
            </a:r>
            <a:r>
              <a:rPr lang="tr-TR" sz="4000" b="1" dirty="0">
                <a:solidFill>
                  <a:srgbClr val="7030A0"/>
                </a:solidFill>
                <a:effectLst>
                  <a:outerShdw blurRad="38100" dist="38100" dir="2700000" algn="tl">
                    <a:srgbClr val="000000">
                      <a:alpha val="43137"/>
                    </a:srgbClr>
                  </a:outerShdw>
                </a:effectLst>
              </a:rPr>
              <a:t>ilimle meşgul olanların yanına oturması</a:t>
            </a:r>
            <a:r>
              <a:rPr lang="tr-TR" sz="4000" dirty="0">
                <a:solidFill>
                  <a:schemeClr val="tx1"/>
                </a:solidFill>
              </a:rPr>
              <a:t>  </a:t>
            </a:r>
            <a:r>
              <a:rPr lang="tr-TR" sz="4000" dirty="0" err="1">
                <a:solidFill>
                  <a:schemeClr val="tx1"/>
                </a:solidFill>
              </a:rPr>
              <a:t>Asr</a:t>
            </a:r>
            <a:r>
              <a:rPr lang="tr-TR" sz="4000" dirty="0">
                <a:solidFill>
                  <a:schemeClr val="tx1"/>
                </a:solidFill>
              </a:rPr>
              <a:t>-ı saadette mescidin eğitim ve öğretim alanındaki fonksiyonunu </a:t>
            </a:r>
            <a:r>
              <a:rPr lang="tr-TR" sz="4000" dirty="0" smtClean="0">
                <a:solidFill>
                  <a:schemeClr val="tx1"/>
                </a:solidFill>
              </a:rPr>
              <a:t>göstermesi açısından önemlidir.</a:t>
            </a:r>
            <a:endParaRPr lang="tr-TR" sz="4000" dirty="0">
              <a:solidFill>
                <a:schemeClr val="tx1"/>
              </a:solidFill>
            </a:endParaRPr>
          </a:p>
        </p:txBody>
      </p:sp>
    </p:spTree>
    <p:extLst>
      <p:ext uri="{BB962C8B-B14F-4D97-AF65-F5344CB8AC3E}">
        <p14:creationId xmlns:p14="http://schemas.microsoft.com/office/powerpoint/2010/main" val="4237255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ökteki yıldızlar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0" y="-34935"/>
            <a:ext cx="9144000" cy="1015663"/>
          </a:xfrm>
          <a:prstGeom prst="rect">
            <a:avLst/>
          </a:prstGeom>
          <a:noFill/>
          <a:ln w="9525">
            <a:noFill/>
            <a:miter lim="800000"/>
            <a:headEnd/>
            <a:tailEnd/>
          </a:ln>
        </p:spPr>
        <p:txBody>
          <a:bodyPr wrap="square">
            <a:spAutoFit/>
          </a:bodyPr>
          <a:lstStyle/>
          <a:p>
            <a:pPr algn="ctr" fontAlgn="base"/>
            <a:r>
              <a:rPr lang="tr-TR" sz="6000" b="1" dirty="0">
                <a:solidFill>
                  <a:schemeClr val="bg1"/>
                </a:solidFill>
                <a:effectLst>
                  <a:outerShdw blurRad="38100" dist="38100" dir="2700000" algn="tl">
                    <a:srgbClr val="000000">
                      <a:alpha val="43137"/>
                    </a:srgbClr>
                  </a:outerShdw>
                </a:effectLst>
              </a:rPr>
              <a:t>“Cami ve </a:t>
            </a:r>
            <a:r>
              <a:rPr lang="tr-TR" sz="6000" b="1" dirty="0" smtClean="0">
                <a:solidFill>
                  <a:schemeClr val="bg1"/>
                </a:solidFill>
                <a:effectLst>
                  <a:outerShdw blurRad="38100" dist="38100" dir="2700000" algn="tl">
                    <a:srgbClr val="000000">
                      <a:alpha val="43137"/>
                    </a:srgbClr>
                  </a:outerShdw>
                </a:effectLst>
              </a:rPr>
              <a:t>Gökteki Yıldızlar” </a:t>
            </a:r>
            <a:endParaRPr lang="tr-TR" sz="6000" b="1" dirty="0">
              <a:solidFill>
                <a:schemeClr val="bg1"/>
              </a:solidFill>
              <a:effectLst>
                <a:outerShdw blurRad="38100" dist="38100" dir="2700000" algn="tl">
                  <a:srgbClr val="000000">
                    <a:alpha val="43137"/>
                  </a:srgbClr>
                </a:outerShdw>
              </a:effectLst>
            </a:endParaRPr>
          </a:p>
        </p:txBody>
      </p:sp>
      <p:sp>
        <p:nvSpPr>
          <p:cNvPr id="6" name="5 Dikdörtgen"/>
          <p:cNvSpPr/>
          <p:nvPr/>
        </p:nvSpPr>
        <p:spPr>
          <a:xfrm>
            <a:off x="179512" y="1772816"/>
            <a:ext cx="6840760" cy="2520280"/>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fontAlgn="base"/>
            <a:r>
              <a:rPr lang="tr-TR"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Hz. Peygamber (</a:t>
            </a:r>
            <a:r>
              <a:rPr lang="tr-TR" sz="24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s.a.v</a:t>
            </a:r>
            <a:r>
              <a:rPr lang="tr-TR"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.)’in hayatı incelendiğinde görüleceği üzere Cami Merkezli bir hayat ve Cami eksenli Eğitime ağırlık verilmiş </a:t>
            </a:r>
          </a:p>
          <a:p>
            <a:pPr algn="ctr" fontAlgn="base"/>
            <a:r>
              <a:rPr lang="tr-TR" sz="4000" b="1" u="sng" dirty="0" smtClean="0">
                <a:solidFill>
                  <a:srgbClr val="FF0000"/>
                </a:solidFill>
                <a:effectLst>
                  <a:outerShdw blurRad="38100" dist="38100" dir="2700000" algn="tl">
                    <a:srgbClr val="000000">
                      <a:alpha val="43137"/>
                    </a:srgbClr>
                  </a:outerShdw>
                </a:effectLst>
              </a:rPr>
              <a:t>«her biri gökteki yıldızlar gibi»</a:t>
            </a:r>
            <a:r>
              <a:rPr lang="tr-TR" dirty="0" smtClean="0">
                <a:solidFill>
                  <a:schemeClr val="tx1"/>
                </a:solidFill>
              </a:rPr>
              <a:t> </a:t>
            </a:r>
          </a:p>
          <a:p>
            <a:pPr algn="ctr" fontAlgn="base"/>
            <a:r>
              <a:rPr lang="tr-TR" sz="2800" b="1" dirty="0" smtClean="0">
                <a:solidFill>
                  <a:srgbClr val="FFFF00"/>
                </a:solidFill>
                <a:effectLst>
                  <a:outerShdw blurRad="38100" dist="38100" dir="2700000" algn="tl">
                    <a:srgbClr val="000000">
                      <a:alpha val="43137"/>
                    </a:srgbClr>
                  </a:outerShdw>
                </a:effectLst>
              </a:rPr>
              <a:t>şahsiyete sahip, </a:t>
            </a:r>
            <a:r>
              <a:rPr lang="tr-TR" sz="2800" b="1" dirty="0" err="1" smtClean="0">
                <a:solidFill>
                  <a:srgbClr val="FFFF00"/>
                </a:solidFill>
                <a:effectLst>
                  <a:outerShdw blurRad="38100" dist="38100" dir="2700000" algn="tl">
                    <a:srgbClr val="000000">
                      <a:alpha val="43137"/>
                    </a:srgbClr>
                  </a:outerShdw>
                </a:effectLst>
              </a:rPr>
              <a:t>asr</a:t>
            </a:r>
            <a:r>
              <a:rPr lang="tr-TR" sz="2800" b="1" dirty="0" smtClean="0">
                <a:solidFill>
                  <a:srgbClr val="FFFF00"/>
                </a:solidFill>
                <a:effectLst>
                  <a:outerShdw blurRad="38100" dist="38100" dir="2700000" algn="tl">
                    <a:srgbClr val="000000">
                      <a:alpha val="43137"/>
                    </a:srgbClr>
                  </a:outerShdw>
                </a:effectLst>
              </a:rPr>
              <a:t>-ı saadet/ mutluluk asrı oluşmuştur. </a:t>
            </a:r>
          </a:p>
        </p:txBody>
      </p:sp>
      <p:pic>
        <p:nvPicPr>
          <p:cNvPr id="7" name="Picture 5" descr="C:\Users\muftuluk\Desktop\MASAÜSTÜ\İDRİS YAVUZYİĞİT\VAAZLAR\idris\SEMİNERLER\HAC İDRİS YAVUZYİĞİT\HAC RESİMLERİ\RESİMLER\MESCİDİ NEBİ PROJE.jpg"/>
          <p:cNvPicPr>
            <a:picLocks noChangeAspect="1" noChangeArrowheads="1"/>
          </p:cNvPicPr>
          <p:nvPr/>
        </p:nvPicPr>
        <p:blipFill rotWithShape="1">
          <a:blip r:embed="rId4">
            <a:extLst>
              <a:ext uri="{28A0092B-C50C-407E-A947-70E740481C1C}">
                <a14:useLocalDpi xmlns:a14="http://schemas.microsoft.com/office/drawing/2010/main" val="0"/>
              </a:ext>
            </a:extLst>
          </a:blip>
          <a:srcRect t="41051" b="30640"/>
          <a:stretch/>
        </p:blipFill>
        <p:spPr bwMode="auto">
          <a:xfrm>
            <a:off x="36004" y="5069709"/>
            <a:ext cx="9144000" cy="17882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6804248" y="1124744"/>
            <a:ext cx="2295696" cy="3785652"/>
          </a:xfrm>
          <a:prstGeom prst="rect">
            <a:avLst/>
          </a:prstGeom>
          <a:noFill/>
        </p:spPr>
        <p:txBody>
          <a:bodyPr wrap="square" rtlCol="0">
            <a:spAutoFit/>
          </a:bodyPr>
          <a:lstStyle/>
          <a:p>
            <a:pPr algn="ct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Abdullah </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b. </a:t>
            </a:r>
            <a:r>
              <a:rPr lang="tr-TR"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Mesud</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tr-TR"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Ubey</a:t>
            </a: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b. </a:t>
            </a:r>
            <a:r>
              <a:rPr lang="tr-TR"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Ka‘b</a:t>
            </a:r>
            <a:endPar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tr-TR"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Muaz</a:t>
            </a: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b. </a:t>
            </a: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Cebel</a:t>
            </a:r>
          </a:p>
          <a:p>
            <a:pPr algn="ctr"/>
            <a:r>
              <a:rPr lang="tr-TR"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Ebu'd-Derdâ</a:t>
            </a: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algn="ct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Talha </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b. Ubeydullah </a:t>
            </a:r>
            <a:endPar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tr-TR"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Ebû</a:t>
            </a: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Said el-</a:t>
            </a:r>
            <a:r>
              <a:rPr lang="tr-TR"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Hudrî</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tr-TR"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Ebû</a:t>
            </a: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Hureyre</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tr-TR"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Ebû</a:t>
            </a: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Zer el-</a:t>
            </a:r>
            <a:r>
              <a:rPr lang="tr-TR"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Gıfârî</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Bilal-i </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Habeşî </a:t>
            </a:r>
            <a:endPar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Abdullah </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b. Ömer </a:t>
            </a:r>
            <a:endPar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Abdullah </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b. </a:t>
            </a:r>
            <a:r>
              <a:rPr lang="tr-TR"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Mesud</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tr-TR"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Berâ</a:t>
            </a: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b. Malik (</a:t>
            </a:r>
            <a:r>
              <a:rPr lang="tr-TR"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ra</a:t>
            </a:r>
            <a:r>
              <a:rPr lang="tr-TR"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p:txBody>
      </p:sp>
    </p:spTree>
    <p:extLst>
      <p:ext uri="{BB962C8B-B14F-4D97-AF65-F5344CB8AC3E}">
        <p14:creationId xmlns:p14="http://schemas.microsoft.com/office/powerpoint/2010/main" val="275380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minare 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492896"/>
            <a:ext cx="6709420" cy="2160240"/>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title"/>
          </p:nvPr>
        </p:nvSpPr>
        <p:spPr>
          <a:xfrm>
            <a:off x="0" y="116632"/>
            <a:ext cx="9144000" cy="864096"/>
          </a:xfrm>
        </p:spPr>
        <p:txBody>
          <a:bodyPr>
            <a:noAutofit/>
          </a:bodyPr>
          <a:lstStyle/>
          <a:p>
            <a:r>
              <a:rPr lang="tr-TR" sz="4000" b="1" dirty="0" smtClean="0">
                <a:effectLst>
                  <a:outerShdw blurRad="38100" dist="38100" dir="2700000" algn="tl">
                    <a:srgbClr val="000000">
                      <a:alpha val="43137"/>
                    </a:srgbClr>
                  </a:outerShdw>
                </a:effectLst>
              </a:rPr>
              <a:t>Cami Merkezli Bir Hayat İçin </a:t>
            </a:r>
            <a:br>
              <a:rPr lang="tr-TR" sz="4000" b="1" dirty="0" smtClean="0">
                <a:effectLst>
                  <a:outerShdw blurRad="38100" dist="38100" dir="2700000" algn="tl">
                    <a:srgbClr val="000000">
                      <a:alpha val="43137"/>
                    </a:srgbClr>
                  </a:outerShdw>
                </a:effectLst>
              </a:rPr>
            </a:br>
            <a:r>
              <a:rPr lang="tr-TR" sz="4000" b="1" dirty="0" smtClean="0">
                <a:effectLst>
                  <a:outerShdw blurRad="38100" dist="38100" dir="2700000" algn="tl">
                    <a:srgbClr val="000000">
                      <a:alpha val="43137"/>
                    </a:srgbClr>
                  </a:outerShdw>
                </a:effectLst>
              </a:rPr>
              <a:t>Hayatın Merkezinde Camiler Oluşturalım</a:t>
            </a:r>
            <a:endParaRPr lang="tr-TR" sz="4000" b="1" dirty="0">
              <a:effectLst>
                <a:outerShdw blurRad="38100" dist="38100" dir="2700000" algn="tl">
                  <a:srgbClr val="000000">
                    <a:alpha val="43137"/>
                  </a:srgbClr>
                </a:outerShdw>
              </a:effectLst>
            </a:endParaRPr>
          </a:p>
        </p:txBody>
      </p:sp>
      <p:sp>
        <p:nvSpPr>
          <p:cNvPr id="21507" name="Rectangle 3"/>
          <p:cNvSpPr>
            <a:spLocks noGrp="1" noChangeArrowheads="1"/>
          </p:cNvSpPr>
          <p:nvPr>
            <p:ph type="body" idx="1"/>
          </p:nvPr>
        </p:nvSpPr>
        <p:spPr>
          <a:xfrm>
            <a:off x="107504" y="1412776"/>
            <a:ext cx="6408712" cy="5445224"/>
          </a:xfrm>
        </p:spPr>
        <p:txBody>
          <a:bodyPr anchor="ctr">
            <a:noAutofit/>
          </a:bodyPr>
          <a:lstStyle/>
          <a:p>
            <a:pPr marL="0" indent="0">
              <a:buNone/>
            </a:pPr>
            <a:r>
              <a:rPr lang="tr-TR" sz="4800" dirty="0"/>
              <a:t>“İslam’da </a:t>
            </a:r>
            <a:endParaRPr lang="tr-TR" sz="4800" dirty="0" smtClean="0"/>
          </a:p>
          <a:p>
            <a:r>
              <a:rPr lang="tr-TR" sz="4800" b="1" dirty="0" smtClean="0">
                <a:solidFill>
                  <a:srgbClr val="0070C0"/>
                </a:solidFill>
              </a:rPr>
              <a:t>Hayatın, </a:t>
            </a:r>
          </a:p>
          <a:p>
            <a:r>
              <a:rPr lang="tr-TR" sz="4800" b="1" dirty="0" smtClean="0">
                <a:solidFill>
                  <a:srgbClr val="7030A0"/>
                </a:solidFill>
              </a:rPr>
              <a:t>Şehrin </a:t>
            </a:r>
            <a:r>
              <a:rPr lang="tr-TR" sz="4800" b="1" dirty="0" smtClean="0">
                <a:solidFill>
                  <a:srgbClr val="0070C0"/>
                </a:solidFill>
              </a:rPr>
              <a:t>Ve </a:t>
            </a:r>
          </a:p>
          <a:p>
            <a:r>
              <a:rPr lang="tr-TR" sz="4800" b="1" dirty="0" smtClean="0">
                <a:solidFill>
                  <a:srgbClr val="00B050"/>
                </a:solidFill>
              </a:rPr>
              <a:t>Medeniyetin </a:t>
            </a:r>
          </a:p>
          <a:p>
            <a:pPr marL="0" indent="0">
              <a:buNone/>
            </a:pPr>
            <a:r>
              <a:rPr lang="tr-TR" sz="4800" dirty="0" smtClean="0"/>
              <a:t>merkezinde </a:t>
            </a:r>
            <a:r>
              <a:rPr lang="tr-TR" sz="4800" dirty="0"/>
              <a:t>cami vardır”</a:t>
            </a:r>
          </a:p>
        </p:txBody>
      </p:sp>
      <p:sp>
        <p:nvSpPr>
          <p:cNvPr id="2" name="AutoShape 2" descr="cami png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9707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xEl>
                                              <p:pRg st="4" end="4"/>
                                            </p:txEl>
                                          </p:spTgt>
                                        </p:tgtEl>
                                        <p:attrNameLst>
                                          <p:attrName>style.visibility</p:attrName>
                                        </p:attrNameLst>
                                      </p:cBhvr>
                                      <p:to>
                                        <p:strVal val="visible"/>
                                      </p:to>
                                    </p:set>
                                    <p:anim calcmode="lin" valueType="num">
                                      <p:cBhvr additive="base">
                                        <p:cTn id="13"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07">
                                            <p:txEl>
                                              <p:pRg st="1" end="1"/>
                                            </p:txEl>
                                          </p:spTgt>
                                        </p:tgtEl>
                                        <p:attrNameLst>
                                          <p:attrName>style.visibility</p:attrName>
                                        </p:attrNameLst>
                                      </p:cBhvr>
                                      <p:to>
                                        <p:strVal val="visible"/>
                                      </p:to>
                                    </p:set>
                                    <p:anim calcmode="lin" valueType="num">
                                      <p:cBhvr additive="base">
                                        <p:cTn id="19"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507">
                                            <p:txEl>
                                              <p:pRg st="2" end="2"/>
                                            </p:txEl>
                                          </p:spTgt>
                                        </p:tgtEl>
                                        <p:attrNameLst>
                                          <p:attrName>style.visibility</p:attrName>
                                        </p:attrNameLst>
                                      </p:cBhvr>
                                      <p:to>
                                        <p:strVal val="visible"/>
                                      </p:to>
                                    </p:set>
                                    <p:anim calcmode="lin" valueType="num">
                                      <p:cBhvr additive="base">
                                        <p:cTn id="25"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507">
                                            <p:txEl>
                                              <p:pRg st="3" end="3"/>
                                            </p:txEl>
                                          </p:spTgt>
                                        </p:tgtEl>
                                        <p:attrNameLst>
                                          <p:attrName>style.visibility</p:attrName>
                                        </p:attrNameLst>
                                      </p:cBhvr>
                                      <p:to>
                                        <p:strVal val="visible"/>
                                      </p:to>
                                    </p:set>
                                    <p:anim calcmode="lin" valueType="num">
                                      <p:cBhvr additive="base">
                                        <p:cTn id="31"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07504" y="1412776"/>
            <a:ext cx="8856984" cy="5445224"/>
          </a:xfrm>
        </p:spPr>
        <p:txBody>
          <a:bodyPr anchor="ctr">
            <a:noAutofit/>
          </a:bodyPr>
          <a:lstStyle/>
          <a:p>
            <a:pPr marL="0" indent="0" algn="ctr" rtl="1">
              <a:buNone/>
            </a:pPr>
            <a:r>
              <a:rPr lang="ar-SA" sz="4000" dirty="0">
                <a:cs typeface="Emine" panose="03020400000000000000" pitchFamily="66" charset="-78"/>
              </a:rPr>
              <a:t>أَحَبُّ الْبِلاَدِ إِلَى اللَّهِ مَسَاجِدُهَا</a:t>
            </a:r>
            <a:endParaRPr lang="tr-TR" sz="4000" dirty="0">
              <a:cs typeface="Emine" panose="03020400000000000000" pitchFamily="66" charset="-78"/>
            </a:endParaRPr>
          </a:p>
          <a:p>
            <a:pPr marL="0" indent="0" algn="ctr">
              <a:buNone/>
            </a:pPr>
            <a:r>
              <a:rPr lang="tr-TR" sz="4000" i="1" dirty="0" err="1"/>
              <a:t>Ebû</a:t>
            </a:r>
            <a:r>
              <a:rPr lang="tr-TR" sz="4000" i="1" dirty="0"/>
              <a:t> </a:t>
            </a:r>
            <a:r>
              <a:rPr lang="tr-TR" sz="4000" i="1" dirty="0" err="1"/>
              <a:t>Hüreyre</a:t>
            </a:r>
            <a:r>
              <a:rPr lang="tr-TR" sz="4000" i="1" dirty="0"/>
              <a:t> (</a:t>
            </a:r>
            <a:r>
              <a:rPr lang="tr-TR" sz="4000" i="1" dirty="0" err="1"/>
              <a:t>r.a</a:t>
            </a:r>
            <a:r>
              <a:rPr lang="tr-TR" sz="4000" i="1" dirty="0"/>
              <a:t>.)'</a:t>
            </a:r>
            <a:r>
              <a:rPr lang="tr-TR" sz="4000" i="1" dirty="0" err="1"/>
              <a:t>nin</a:t>
            </a:r>
            <a:r>
              <a:rPr lang="tr-TR" sz="4000" i="1" dirty="0"/>
              <a:t> naklettiğine göre, Hz. Peygamber (</a:t>
            </a:r>
            <a:r>
              <a:rPr lang="tr-TR" sz="4000" i="1" dirty="0" err="1"/>
              <a:t>s.a.s</a:t>
            </a:r>
            <a:r>
              <a:rPr lang="tr-TR" sz="4000" i="1" dirty="0"/>
              <a:t>.) şöyle buyurmuştur: </a:t>
            </a:r>
            <a:endParaRPr lang="tr-TR" sz="4000" i="1" dirty="0" smtClean="0"/>
          </a:p>
          <a:p>
            <a:pPr marL="0" indent="0" algn="ctr">
              <a:buNone/>
            </a:pPr>
            <a:r>
              <a:rPr lang="tr-TR" sz="4000" i="1" dirty="0" smtClean="0"/>
              <a:t>"</a:t>
            </a:r>
            <a:r>
              <a:rPr lang="tr-TR" sz="4000" i="1" dirty="0"/>
              <a:t>Şehirlerde Allah'ın en çok sevdiği yerler </a:t>
            </a:r>
            <a:r>
              <a:rPr lang="tr-TR" sz="4000" i="1" dirty="0" err="1"/>
              <a:t>mescidlerdir</a:t>
            </a:r>
            <a:r>
              <a:rPr lang="tr-TR" sz="4000" i="1" dirty="0"/>
              <a:t>."  </a:t>
            </a:r>
            <a:endParaRPr lang="tr-TR" sz="4000" i="1" dirty="0" smtClean="0"/>
          </a:p>
          <a:p>
            <a:pPr marL="0" indent="0" algn="ctr">
              <a:buNone/>
            </a:pPr>
            <a:r>
              <a:rPr lang="tr-TR" sz="1800" dirty="0" smtClean="0"/>
              <a:t>(</a:t>
            </a:r>
            <a:r>
              <a:rPr lang="tr-TR" sz="1800" dirty="0"/>
              <a:t>Müslim, </a:t>
            </a:r>
            <a:r>
              <a:rPr lang="tr-TR" sz="1800" dirty="0" err="1"/>
              <a:t>Mesâcid</a:t>
            </a:r>
            <a:r>
              <a:rPr lang="tr-TR" sz="1800" dirty="0"/>
              <a:t>, 288)</a:t>
            </a:r>
          </a:p>
        </p:txBody>
      </p:sp>
      <p:sp>
        <p:nvSpPr>
          <p:cNvPr id="7" name="Başlık 1"/>
          <p:cNvSpPr>
            <a:spLocks noGrp="1"/>
          </p:cNvSpPr>
          <p:nvPr>
            <p:ph type="title"/>
          </p:nvPr>
        </p:nvSpPr>
        <p:spPr>
          <a:xfrm>
            <a:off x="1588" y="0"/>
            <a:ext cx="9142412" cy="1341438"/>
          </a:xfrm>
          <a:noFill/>
        </p:spPr>
        <p:txBody>
          <a:bodyPr rtlCol="0">
            <a:normAutofit/>
          </a:bodyPr>
          <a:lstStyle/>
          <a:p>
            <a:pPr fontAlgn="auto">
              <a:spcAft>
                <a:spcPts val="0"/>
              </a:spcAft>
              <a:defRPr/>
            </a:pPr>
            <a:r>
              <a:rPr lang="tr-TR" sz="3600" dirty="0" smtClean="0"/>
              <a:t>CAMİ HAYATIN İÇİNDE, HAYAT CAMİNİN İÇİNDE</a:t>
            </a:r>
          </a:p>
        </p:txBody>
      </p:sp>
    </p:spTree>
    <p:extLst>
      <p:ext uri="{BB962C8B-B14F-4D97-AF65-F5344CB8AC3E}">
        <p14:creationId xmlns:p14="http://schemas.microsoft.com/office/powerpoint/2010/main" val="210080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507">
                                            <p:txEl>
                                              <p:pRg st="3" end="3"/>
                                            </p:txEl>
                                          </p:spTgt>
                                        </p:tgtEl>
                                        <p:attrNameLst>
                                          <p:attrName>style.visibility</p:attrName>
                                        </p:attrNameLst>
                                      </p:cBhvr>
                                      <p:to>
                                        <p:strVal val="visible"/>
                                      </p:to>
                                    </p:set>
                                    <p:anim calcmode="lin" valueType="num">
                                      <p:cBhvr additive="base">
                                        <p:cTn id="25"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14610"/>
            <a:ext cx="9036496" cy="1107996"/>
          </a:xfrm>
          <a:prstGeom prst="rect">
            <a:avLst/>
          </a:prstGeom>
          <a:noFill/>
          <a:ln w="9525">
            <a:noFill/>
            <a:miter lim="800000"/>
            <a:headEnd/>
            <a:tailEnd/>
          </a:ln>
        </p:spPr>
        <p:txBody>
          <a:bodyPr wrap="square">
            <a:spAutoFit/>
          </a:bodyPr>
          <a:lstStyle/>
          <a:p>
            <a:pPr algn="just" fontAlgn="base"/>
            <a:r>
              <a:rPr lang="tr-TR" sz="6600" b="1" dirty="0" smtClean="0">
                <a:solidFill>
                  <a:schemeClr val="accent6">
                    <a:lumMod val="50000"/>
                  </a:schemeClr>
                </a:solidFill>
                <a:effectLst>
                  <a:outerShdw blurRad="38100" dist="38100" dir="2700000" algn="tl">
                    <a:srgbClr val="000000">
                      <a:alpha val="43137"/>
                    </a:srgbClr>
                  </a:outerShdw>
                </a:effectLst>
              </a:rPr>
              <a:t>“Cami Merkezli Hayat” </a:t>
            </a:r>
            <a:endParaRPr lang="tr-TR" sz="6600" b="1" dirty="0">
              <a:solidFill>
                <a:schemeClr val="accent6">
                  <a:lumMod val="50000"/>
                </a:schemeClr>
              </a:solidFill>
              <a:effectLst>
                <a:outerShdw blurRad="38100" dist="38100" dir="2700000" algn="tl">
                  <a:srgbClr val="000000">
                    <a:alpha val="43137"/>
                  </a:srgbClr>
                </a:outerShdw>
              </a:effectLst>
            </a:endParaRPr>
          </a:p>
        </p:txBody>
      </p:sp>
      <p:sp>
        <p:nvSpPr>
          <p:cNvPr id="6" name="5 Dikdörtgen"/>
          <p:cNvSpPr/>
          <p:nvPr/>
        </p:nvSpPr>
        <p:spPr>
          <a:xfrm>
            <a:off x="179512" y="1102677"/>
            <a:ext cx="8856984" cy="556668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just" fontAlgn="base"/>
            <a:r>
              <a:rPr lang="tr-TR" sz="2400" dirty="0" smtClean="0">
                <a:solidFill>
                  <a:schemeClr val="tx1"/>
                </a:solidFill>
                <a:latin typeface="Times New Roman" panose="02020603050405020304" pitchFamily="18" charset="0"/>
                <a:cs typeface="Times New Roman" panose="02020603050405020304" pitchFamily="18" charset="0"/>
              </a:rPr>
              <a:t>Ecdadımız bir şehri imar ederken </a:t>
            </a:r>
            <a:r>
              <a:rPr lang="tr-TR" sz="2400" b="1" dirty="0" smtClean="0">
                <a:solidFill>
                  <a:srgbClr val="FF0000"/>
                </a:solidFill>
                <a:latin typeface="Times New Roman" panose="02020603050405020304" pitchFamily="18" charset="0"/>
                <a:cs typeface="Times New Roman" panose="02020603050405020304" pitchFamily="18" charset="0"/>
              </a:rPr>
              <a:t>Merkeze Camiyi almış</a:t>
            </a:r>
            <a:r>
              <a:rPr lang="tr-TR" sz="2400" dirty="0" smtClean="0">
                <a:solidFill>
                  <a:schemeClr val="tx1"/>
                </a:solidFill>
                <a:latin typeface="Times New Roman" panose="02020603050405020304" pitchFamily="18" charset="0"/>
                <a:cs typeface="Times New Roman" panose="02020603050405020304" pitchFamily="18" charset="0"/>
              </a:rPr>
              <a:t>, geniş bir </a:t>
            </a:r>
            <a:r>
              <a:rPr lang="tr-TR" sz="2400" b="1" dirty="0" smtClean="0">
                <a:solidFill>
                  <a:schemeClr val="tx1"/>
                </a:solidFill>
                <a:latin typeface="Times New Roman" panose="02020603050405020304" pitchFamily="18" charset="0"/>
                <a:cs typeface="Times New Roman" panose="02020603050405020304" pitchFamily="18" charset="0"/>
              </a:rPr>
              <a:t>avlunun</a:t>
            </a:r>
            <a:r>
              <a:rPr lang="tr-TR" sz="2400" dirty="0" smtClean="0">
                <a:solidFill>
                  <a:schemeClr val="tx1"/>
                </a:solidFill>
                <a:latin typeface="Times New Roman" panose="02020603050405020304" pitchFamily="18" charset="0"/>
                <a:cs typeface="Times New Roman" panose="02020603050405020304" pitchFamily="18" charset="0"/>
              </a:rPr>
              <a:t> etrafına </a:t>
            </a:r>
            <a:r>
              <a:rPr lang="tr-TR" sz="2400" b="1" dirty="0" smtClean="0">
                <a:solidFill>
                  <a:srgbClr val="FF0000"/>
                </a:solidFill>
                <a:latin typeface="Times New Roman" panose="02020603050405020304" pitchFamily="18" charset="0"/>
                <a:cs typeface="Times New Roman" panose="02020603050405020304" pitchFamily="18" charset="0"/>
              </a:rPr>
              <a:t>eğitim haneleri (Medrese), </a:t>
            </a:r>
            <a:r>
              <a:rPr lang="tr-TR" sz="2400" dirty="0" smtClean="0">
                <a:solidFill>
                  <a:schemeClr val="tx1"/>
                </a:solidFill>
                <a:latin typeface="Times New Roman" panose="02020603050405020304" pitchFamily="18" charset="0"/>
                <a:cs typeface="Times New Roman" panose="02020603050405020304" pitchFamily="18" charset="0"/>
              </a:rPr>
              <a:t>bir tarafına </a:t>
            </a:r>
            <a:r>
              <a:rPr lang="tr-TR" sz="2400" b="1" dirty="0" smtClean="0">
                <a:solidFill>
                  <a:srgbClr val="FF0000"/>
                </a:solidFill>
                <a:latin typeface="Times New Roman" panose="02020603050405020304" pitchFamily="18" charset="0"/>
                <a:cs typeface="Times New Roman" panose="02020603050405020304" pitchFamily="18" charset="0"/>
              </a:rPr>
              <a:t>aşevini</a:t>
            </a:r>
            <a:r>
              <a:rPr lang="tr-TR" sz="2400" dirty="0" smtClean="0">
                <a:solidFill>
                  <a:schemeClr val="tx1"/>
                </a:solidFill>
                <a:latin typeface="Times New Roman" panose="02020603050405020304" pitchFamily="18" charset="0"/>
                <a:cs typeface="Times New Roman" panose="02020603050405020304" pitchFamily="18" charset="0"/>
              </a:rPr>
              <a:t>, kıble istikametine doğru </a:t>
            </a:r>
            <a:r>
              <a:rPr lang="tr-TR" sz="2400" b="1" dirty="0" smtClean="0">
                <a:solidFill>
                  <a:srgbClr val="FF0000"/>
                </a:solidFill>
                <a:latin typeface="Times New Roman" panose="02020603050405020304" pitchFamily="18" charset="0"/>
                <a:cs typeface="Times New Roman" panose="02020603050405020304" pitchFamily="18" charset="0"/>
              </a:rPr>
              <a:t>mezarlığı</a:t>
            </a:r>
            <a:r>
              <a:rPr lang="tr-TR" sz="2400" dirty="0" smtClean="0">
                <a:solidFill>
                  <a:schemeClr val="tx1"/>
                </a:solidFill>
                <a:latin typeface="Times New Roman" panose="02020603050405020304" pitchFamily="18" charset="0"/>
                <a:cs typeface="Times New Roman" panose="02020603050405020304" pitchFamily="18" charset="0"/>
              </a:rPr>
              <a:t>, bunları çevreleyen alana </a:t>
            </a:r>
            <a:r>
              <a:rPr lang="tr-TR" sz="2400" b="1" dirty="0" smtClean="0">
                <a:solidFill>
                  <a:srgbClr val="FF0000"/>
                </a:solidFill>
                <a:latin typeface="Times New Roman" panose="02020603050405020304" pitchFamily="18" charset="0"/>
                <a:cs typeface="Times New Roman" panose="02020603050405020304" pitchFamily="18" charset="0"/>
              </a:rPr>
              <a:t>ticaret haneleri </a:t>
            </a:r>
            <a:r>
              <a:rPr lang="tr-TR" sz="2400" dirty="0" smtClean="0">
                <a:solidFill>
                  <a:schemeClr val="tx1"/>
                </a:solidFill>
                <a:latin typeface="Times New Roman" panose="02020603050405020304" pitchFamily="18" charset="0"/>
                <a:cs typeface="Times New Roman" panose="02020603050405020304" pitchFamily="18" charset="0"/>
              </a:rPr>
              <a:t>ve en son </a:t>
            </a:r>
            <a:r>
              <a:rPr lang="tr-TR" sz="2400" b="1" dirty="0" smtClean="0">
                <a:solidFill>
                  <a:srgbClr val="FF0000"/>
                </a:solidFill>
                <a:latin typeface="Times New Roman" panose="02020603050405020304" pitchFamily="18" charset="0"/>
                <a:cs typeface="Times New Roman" panose="02020603050405020304" pitchFamily="18" charset="0"/>
              </a:rPr>
              <a:t>evleri</a:t>
            </a:r>
            <a:r>
              <a:rPr lang="tr-TR" sz="2400" dirty="0" smtClean="0">
                <a:solidFill>
                  <a:srgbClr val="FF0000"/>
                </a:solidFill>
                <a:latin typeface="Times New Roman" panose="02020603050405020304" pitchFamily="18" charset="0"/>
                <a:cs typeface="Times New Roman" panose="02020603050405020304" pitchFamily="18" charset="0"/>
              </a:rPr>
              <a:t> </a:t>
            </a:r>
            <a:r>
              <a:rPr lang="tr-TR" sz="2400" dirty="0" smtClean="0">
                <a:solidFill>
                  <a:schemeClr val="tx1"/>
                </a:solidFill>
                <a:latin typeface="Times New Roman" panose="02020603050405020304" pitchFamily="18" charset="0"/>
                <a:cs typeface="Times New Roman" panose="02020603050405020304" pitchFamily="18" charset="0"/>
              </a:rPr>
              <a:t>yerleştirmiştir.</a:t>
            </a:r>
          </a:p>
          <a:p>
            <a:pPr marL="342900" indent="-342900" algn="just" fontAlgn="base">
              <a:buFont typeface="Arial" panose="020B0604020202020204" pitchFamily="34" charset="0"/>
              <a:buChar char="•"/>
            </a:pPr>
            <a:r>
              <a:rPr lang="tr-TR" sz="2400" b="1" dirty="0" smtClean="0">
                <a:solidFill>
                  <a:srgbClr val="002060"/>
                </a:solidFill>
                <a:latin typeface="Times New Roman" panose="02020603050405020304" pitchFamily="18" charset="0"/>
                <a:cs typeface="Times New Roman" panose="02020603050405020304" pitchFamily="18" charset="0"/>
              </a:rPr>
              <a:t>Bu bize 5 vakit bütünleşmenin eğitimle tamamlanabileceğini, </a:t>
            </a:r>
          </a:p>
          <a:p>
            <a:pPr marL="342900" indent="-342900" algn="just" fontAlgn="base">
              <a:buFont typeface="Arial" panose="020B0604020202020204" pitchFamily="34" charset="0"/>
              <a:buChar char="•"/>
            </a:pPr>
            <a:r>
              <a:rPr lang="tr-TR" sz="2400" b="1" dirty="0" smtClean="0">
                <a:solidFill>
                  <a:srgbClr val="00B050"/>
                </a:solidFill>
                <a:latin typeface="Times New Roman" panose="02020603050405020304" pitchFamily="18" charset="0"/>
                <a:cs typeface="Times New Roman" panose="02020603050405020304" pitchFamily="18" charset="0"/>
              </a:rPr>
              <a:t>ticaretin dini, vicdani ve ilmi boyutlarıyla yapılacağını, </a:t>
            </a:r>
          </a:p>
          <a:p>
            <a:pPr marL="342900" indent="-342900" algn="just" fontAlgn="base">
              <a:buFont typeface="Arial" panose="020B0604020202020204" pitchFamily="34" charset="0"/>
              <a:buChar char="•"/>
            </a:pPr>
            <a:r>
              <a:rPr lang="tr-TR" sz="2400" b="1" dirty="0" smtClean="0">
                <a:solidFill>
                  <a:srgbClr val="7030A0"/>
                </a:solidFill>
                <a:latin typeface="Times New Roman" panose="02020603050405020304" pitchFamily="18" charset="0"/>
                <a:cs typeface="Times New Roman" panose="02020603050405020304" pitchFamily="18" charset="0"/>
              </a:rPr>
              <a:t>toplumun ihtiyaç duyan kesimlerinin yanında ve yardımında olmamız gerektiğini, </a:t>
            </a:r>
          </a:p>
          <a:p>
            <a:pPr marL="342900" indent="-342900" algn="just" fontAlgn="base">
              <a:buFont typeface="Arial" panose="020B0604020202020204" pitchFamily="34" charset="0"/>
              <a:buChar char="•"/>
            </a:pPr>
            <a:r>
              <a:rPr lang="tr-TR" sz="2400" b="1" dirty="0" smtClean="0">
                <a:solidFill>
                  <a:srgbClr val="002060"/>
                </a:solidFill>
                <a:latin typeface="Times New Roman" panose="02020603050405020304" pitchFamily="18" charset="0"/>
                <a:cs typeface="Times New Roman" panose="02020603050405020304" pitchFamily="18" charset="0"/>
              </a:rPr>
              <a:t>bir gün ölüm olduğunu, dünyada yapıp ettiklerinin hesabının verileceğini göstermektedir.</a:t>
            </a:r>
          </a:p>
          <a:p>
            <a:pPr algn="just" fontAlgn="base"/>
            <a:r>
              <a:rPr lang="tr-TR"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Medine, İstanbul, Bağdat, Kahire, Diyarbakır, Erzurum, Buhara, Sivas, Van, Endülüs, Mardin, Urfa… </a:t>
            </a:r>
          </a:p>
          <a:p>
            <a:pPr algn="just" fontAlgn="base"/>
            <a:r>
              <a:rPr lang="tr-TR"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Örnekleriyle Nice </a:t>
            </a:r>
            <a:r>
              <a:rPr lang="tr-TR"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Fatihler, Süleymaniyeler, Selimiyeler, </a:t>
            </a:r>
            <a:r>
              <a:rPr lang="tr-TR" sz="2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Kasımiyeler</a:t>
            </a:r>
            <a:r>
              <a:rPr lang="tr-TR"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tr-TR" sz="2400" dirty="0" smtClean="0">
                <a:solidFill>
                  <a:schemeClr val="tx1"/>
                </a:solidFill>
                <a:latin typeface="Times New Roman" panose="02020603050405020304" pitchFamily="18" charset="0"/>
                <a:cs typeface="Times New Roman" panose="02020603050405020304" pitchFamily="18" charset="0"/>
              </a:rPr>
              <a:t>Tarihin </a:t>
            </a:r>
            <a:r>
              <a:rPr lang="tr-TR" sz="2400" dirty="0">
                <a:solidFill>
                  <a:schemeClr val="tx1"/>
                </a:solidFill>
                <a:latin typeface="Times New Roman" panose="02020603050405020304" pitchFamily="18" charset="0"/>
                <a:cs typeface="Times New Roman" panose="02020603050405020304" pitchFamily="18" charset="0"/>
              </a:rPr>
              <a:t>derinliklerinden günümüze bu gerçeği bizlere haykırıyor</a:t>
            </a:r>
            <a:r>
              <a:rPr lang="tr-TR" sz="2400" dirty="0" smtClean="0">
                <a:solidFill>
                  <a:schemeClr val="tx1"/>
                </a:solidFill>
                <a:latin typeface="Times New Roman" panose="02020603050405020304" pitchFamily="18" charset="0"/>
                <a:cs typeface="Times New Roman" panose="02020603050405020304" pitchFamily="18" charset="0"/>
              </a:rPr>
              <a:t>.</a:t>
            </a:r>
            <a:endParaRPr lang="tr-TR"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53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üleymaniye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4100"/>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0" y="-14610"/>
            <a:ext cx="9036496" cy="769441"/>
          </a:xfrm>
          <a:prstGeom prst="rect">
            <a:avLst/>
          </a:prstGeom>
          <a:noFill/>
          <a:ln w="9525">
            <a:noFill/>
            <a:miter lim="800000"/>
            <a:headEnd/>
            <a:tailEnd/>
          </a:ln>
        </p:spPr>
        <p:txBody>
          <a:bodyPr wrap="square">
            <a:spAutoFit/>
          </a:bodyPr>
          <a:lstStyle/>
          <a:p>
            <a:pPr algn="just" fontAlgn="base"/>
            <a:r>
              <a:rPr lang="tr-TR" sz="4400" b="1" dirty="0" smtClean="0">
                <a:solidFill>
                  <a:schemeClr val="accent6">
                    <a:lumMod val="50000"/>
                  </a:schemeClr>
                </a:solidFill>
                <a:effectLst>
                  <a:outerShdw blurRad="38100" dist="38100" dir="2700000" algn="tl">
                    <a:srgbClr val="000000">
                      <a:alpha val="43137"/>
                    </a:srgbClr>
                  </a:outerShdw>
                </a:effectLst>
              </a:rPr>
              <a:t>“Cami Merkezli Hayat”: Süleymaniye </a:t>
            </a:r>
            <a:endParaRPr lang="tr-TR" sz="4400" b="1"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36002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87015"/>
            <a:ext cx="7884368" cy="1015663"/>
          </a:xfrm>
          <a:prstGeom prst="rect">
            <a:avLst/>
          </a:prstGeom>
          <a:noFill/>
          <a:ln w="9525">
            <a:noFill/>
            <a:miter lim="800000"/>
            <a:headEnd/>
            <a:tailEnd/>
          </a:ln>
        </p:spPr>
        <p:txBody>
          <a:bodyPr wrap="square">
            <a:spAutoFit/>
          </a:bodyPr>
          <a:lstStyle/>
          <a:p>
            <a:pPr algn="ctr" eaLnBrk="0" hangingPunct="0"/>
            <a:r>
              <a:rPr lang="tr-TR" sz="6000" b="1" dirty="0" smtClean="0">
                <a:effectLst>
                  <a:outerShdw blurRad="38100" dist="38100" dir="2700000" algn="tl">
                    <a:srgbClr val="000000">
                      <a:alpha val="43137"/>
                    </a:srgbClr>
                  </a:outerShdw>
                </a:effectLst>
                <a:latin typeface="Times New Roman" pitchFamily="18" charset="0"/>
                <a:cs typeface="Times New Roman" pitchFamily="18" charset="0"/>
              </a:rPr>
              <a:t> CAMİLER HAFTASI</a:t>
            </a:r>
          </a:p>
        </p:txBody>
      </p:sp>
      <p:pic>
        <p:nvPicPr>
          <p:cNvPr id="8" name="Picture 3" descr="C:\Documents and Settings\LALEYLL\Belgelerim\Resimlerim\footer.jpg"/>
          <p:cNvPicPr>
            <a:picLocks noChangeAspect="1" noChangeArrowheads="1"/>
          </p:cNvPicPr>
          <p:nvPr/>
        </p:nvPicPr>
        <p:blipFill>
          <a:blip r:embed="rId2" cstate="print"/>
          <a:srcRect/>
          <a:stretch>
            <a:fillRect/>
          </a:stretch>
        </p:blipFill>
        <p:spPr bwMode="auto">
          <a:xfrm>
            <a:off x="0" y="5786455"/>
            <a:ext cx="9144000" cy="1071546"/>
          </a:xfrm>
          <a:prstGeom prst="rect">
            <a:avLst/>
          </a:prstGeom>
          <a:noFill/>
        </p:spPr>
      </p:pic>
      <p:sp>
        <p:nvSpPr>
          <p:cNvPr id="6" name="5 Dikdörtgen"/>
          <p:cNvSpPr/>
          <p:nvPr/>
        </p:nvSpPr>
        <p:spPr>
          <a:xfrm>
            <a:off x="179512" y="1102677"/>
            <a:ext cx="8712968" cy="4683777"/>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just"/>
            <a:r>
              <a:rPr lang="tr-TR" sz="3200" b="1" dirty="0">
                <a:solidFill>
                  <a:schemeClr val="tx1"/>
                </a:solidFill>
              </a:rPr>
              <a:t>Diyanet İşleri Başkanlığımız tarafından</a:t>
            </a:r>
            <a:endParaRPr lang="tr-TR" sz="3200" dirty="0">
              <a:solidFill>
                <a:schemeClr val="tx1"/>
              </a:solidFill>
            </a:endParaRPr>
          </a:p>
          <a:p>
            <a:pPr algn="just"/>
            <a:r>
              <a:rPr lang="tr-TR" sz="3200" dirty="0">
                <a:solidFill>
                  <a:schemeClr val="tx1"/>
                </a:solidFill>
              </a:rPr>
              <a:t>1986 yılından itibaren 01-07 Ekim tarihleri arası </a:t>
            </a:r>
            <a:r>
              <a:rPr lang="tr-TR" sz="3200" b="1" dirty="0">
                <a:solidFill>
                  <a:srgbClr val="FF0000"/>
                </a:solidFill>
                <a:effectLst>
                  <a:outerShdw blurRad="38100" dist="38100" dir="2700000" algn="tl">
                    <a:srgbClr val="000000">
                      <a:alpha val="43137"/>
                    </a:srgbClr>
                  </a:outerShdw>
                </a:effectLst>
              </a:rPr>
              <a:t>“Camiler Haftası” </a:t>
            </a:r>
            <a:r>
              <a:rPr lang="tr-TR" sz="3200" dirty="0">
                <a:solidFill>
                  <a:schemeClr val="tx1"/>
                </a:solidFill>
              </a:rPr>
              <a:t>olarak kutlanmaya başlanmıştır.</a:t>
            </a:r>
          </a:p>
          <a:p>
            <a:pPr algn="just"/>
            <a:r>
              <a:rPr lang="tr-TR" sz="3200" dirty="0">
                <a:solidFill>
                  <a:schemeClr val="tx1"/>
                </a:solidFill>
              </a:rPr>
              <a:t>2003 yılından itibaren haftanın ismi </a:t>
            </a:r>
            <a:r>
              <a:rPr lang="tr-TR" sz="3200" b="1" dirty="0">
                <a:solidFill>
                  <a:srgbClr val="FF0000"/>
                </a:solidFill>
                <a:effectLst>
                  <a:outerShdw blurRad="38100" dist="38100" dir="2700000" algn="tl">
                    <a:srgbClr val="000000">
                      <a:alpha val="43137"/>
                    </a:srgbClr>
                  </a:outerShdw>
                </a:effectLst>
              </a:rPr>
              <a:t>“Camiler ve Din Görevlileri Haftası”</a:t>
            </a:r>
            <a:r>
              <a:rPr lang="tr-TR" sz="3200" dirty="0">
                <a:solidFill>
                  <a:schemeClr val="tx1"/>
                </a:solidFill>
              </a:rPr>
              <a:t> olarak </a:t>
            </a:r>
            <a:r>
              <a:rPr lang="tr-TR" sz="3200" dirty="0" smtClean="0">
                <a:solidFill>
                  <a:schemeClr val="tx1"/>
                </a:solidFill>
              </a:rPr>
              <a:t>değiştirilmiştir. </a:t>
            </a:r>
            <a:r>
              <a:rPr lang="tr-TR" sz="3200" dirty="0">
                <a:solidFill>
                  <a:schemeClr val="tx1"/>
                </a:solidFill>
              </a:rPr>
              <a:t>2011 yılından itibaren de her yıl bir tema </a:t>
            </a:r>
            <a:r>
              <a:rPr lang="tr-TR" sz="3200" dirty="0" smtClean="0">
                <a:solidFill>
                  <a:schemeClr val="tx1"/>
                </a:solidFill>
              </a:rPr>
              <a:t>belirlenerek bu </a:t>
            </a:r>
            <a:r>
              <a:rPr lang="tr-TR" sz="3200" dirty="0">
                <a:solidFill>
                  <a:schemeClr val="tx1"/>
                </a:solidFill>
              </a:rPr>
              <a:t>tema çerçevesinde etkinlikler düzenlenmektedir. </a:t>
            </a:r>
          </a:p>
        </p:txBody>
      </p:sp>
    </p:spTree>
    <p:extLst>
      <p:ext uri="{BB962C8B-B14F-4D97-AF65-F5344CB8AC3E}">
        <p14:creationId xmlns:p14="http://schemas.microsoft.com/office/powerpoint/2010/main" val="24038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14610"/>
            <a:ext cx="9036496" cy="769441"/>
          </a:xfrm>
          <a:prstGeom prst="rect">
            <a:avLst/>
          </a:prstGeom>
          <a:noFill/>
          <a:ln w="9525">
            <a:noFill/>
            <a:miter lim="800000"/>
            <a:headEnd/>
            <a:tailEnd/>
          </a:ln>
        </p:spPr>
        <p:txBody>
          <a:bodyPr wrap="square">
            <a:spAutoFit/>
          </a:bodyPr>
          <a:lstStyle/>
          <a:p>
            <a:pPr algn="just" fontAlgn="base"/>
            <a:r>
              <a:rPr lang="tr-TR" sz="4400" b="1" dirty="0" smtClean="0">
                <a:solidFill>
                  <a:schemeClr val="accent6">
                    <a:lumMod val="50000"/>
                  </a:schemeClr>
                </a:solidFill>
                <a:effectLst>
                  <a:outerShdw blurRad="38100" dist="38100" dir="2700000" algn="tl">
                    <a:srgbClr val="000000">
                      <a:alpha val="43137"/>
                    </a:srgbClr>
                  </a:outerShdw>
                </a:effectLst>
              </a:rPr>
              <a:t>“Cami Merkezli Hayat”: Fatih </a:t>
            </a:r>
            <a:endParaRPr lang="tr-TR" sz="4400" b="1" dirty="0">
              <a:solidFill>
                <a:schemeClr val="accent6">
                  <a:lumMod val="50000"/>
                </a:schemeClr>
              </a:solidFill>
              <a:effectLst>
                <a:outerShdw blurRad="38100" dist="38100" dir="2700000" algn="tl">
                  <a:srgbClr val="000000">
                    <a:alpha val="43137"/>
                  </a:srgbClr>
                </a:outerShdw>
              </a:effectLst>
            </a:endParaRPr>
          </a:p>
        </p:txBody>
      </p:sp>
      <p:pic>
        <p:nvPicPr>
          <p:cNvPr id="3074" name="Picture 2" descr="fatih medreseleri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99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14610"/>
            <a:ext cx="9036496" cy="769441"/>
          </a:xfrm>
          <a:prstGeom prst="rect">
            <a:avLst/>
          </a:prstGeom>
          <a:noFill/>
          <a:ln w="9525">
            <a:noFill/>
            <a:miter lim="800000"/>
            <a:headEnd/>
            <a:tailEnd/>
          </a:ln>
        </p:spPr>
        <p:txBody>
          <a:bodyPr wrap="square">
            <a:spAutoFit/>
          </a:bodyPr>
          <a:lstStyle/>
          <a:p>
            <a:pPr algn="just" fontAlgn="base"/>
            <a:r>
              <a:rPr lang="tr-TR" sz="4400" b="1" dirty="0" smtClean="0">
                <a:solidFill>
                  <a:schemeClr val="accent6">
                    <a:lumMod val="50000"/>
                  </a:schemeClr>
                </a:solidFill>
                <a:effectLst>
                  <a:outerShdw blurRad="38100" dist="38100" dir="2700000" algn="tl">
                    <a:srgbClr val="000000">
                      <a:alpha val="43137"/>
                    </a:srgbClr>
                  </a:outerShdw>
                </a:effectLst>
              </a:rPr>
              <a:t>“Cami Merkezli Hayat”: Selimiye</a:t>
            </a:r>
            <a:endParaRPr lang="tr-TR" sz="4400" b="1" dirty="0">
              <a:solidFill>
                <a:schemeClr val="accent6">
                  <a:lumMod val="50000"/>
                </a:schemeClr>
              </a:solidFill>
              <a:effectLst>
                <a:outerShdw blurRad="38100" dist="38100" dir="2700000" algn="tl">
                  <a:srgbClr val="000000">
                    <a:alpha val="43137"/>
                  </a:srgbClr>
                </a:outerShdw>
              </a:effectLst>
            </a:endParaRPr>
          </a:p>
        </p:txBody>
      </p:sp>
      <p:pic>
        <p:nvPicPr>
          <p:cNvPr id="5123" name="Picture 3" descr="C:\Users\idris\Desktop\Resi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4" y="939129"/>
            <a:ext cx="9162454" cy="5918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591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251520" y="1097360"/>
            <a:ext cx="8568952" cy="5499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tr-TR" sz="3200" dirty="0">
                <a:solidFill>
                  <a:srgbClr val="FF0000"/>
                </a:solidFill>
              </a:rPr>
              <a:t>İslam medeniyetinin hâkim olduğu yerlerde, önce mescit ve cami inşa edilirdi. </a:t>
            </a:r>
            <a:endParaRPr lang="tr-TR" sz="3200" dirty="0" smtClean="0">
              <a:solidFill>
                <a:srgbClr val="FF0000"/>
              </a:solidFill>
            </a:endParaRPr>
          </a:p>
          <a:p>
            <a:pPr fontAlgn="base"/>
            <a:r>
              <a:rPr lang="tr-TR" sz="3200" dirty="0" smtClean="0">
                <a:solidFill>
                  <a:srgbClr val="FF0000"/>
                </a:solidFill>
              </a:rPr>
              <a:t>Sonra </a:t>
            </a:r>
            <a:r>
              <a:rPr lang="tr-TR" sz="3200" dirty="0">
                <a:solidFill>
                  <a:srgbClr val="FF0000"/>
                </a:solidFill>
              </a:rPr>
              <a:t>onların yanına medrese, aşevi ve hamam dâhil edilirdi. </a:t>
            </a:r>
            <a:endParaRPr lang="tr-TR" sz="3200" dirty="0" smtClean="0">
              <a:solidFill>
                <a:srgbClr val="FF0000"/>
              </a:solidFill>
            </a:endParaRPr>
          </a:p>
          <a:p>
            <a:pPr fontAlgn="base"/>
            <a:r>
              <a:rPr lang="tr-TR" sz="3200" dirty="0" smtClean="0">
                <a:solidFill>
                  <a:srgbClr val="FF0000"/>
                </a:solidFill>
              </a:rPr>
              <a:t>Medeniyetimizde </a:t>
            </a:r>
            <a:r>
              <a:rPr lang="tr-TR" sz="3200" dirty="0">
                <a:solidFill>
                  <a:srgbClr val="FF0000"/>
                </a:solidFill>
              </a:rPr>
              <a:t>cami, medrese, aşevi ve hamam hep yan yanadır, hep bir aradadır. </a:t>
            </a:r>
          </a:p>
        </p:txBody>
      </p:sp>
      <p:sp>
        <p:nvSpPr>
          <p:cNvPr id="6" name="5 Dikdörtgen"/>
          <p:cNvSpPr/>
          <p:nvPr/>
        </p:nvSpPr>
        <p:spPr>
          <a:xfrm>
            <a:off x="0" y="27384"/>
            <a:ext cx="9144000" cy="1097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600" b="1" dirty="0" smtClean="0">
                <a:solidFill>
                  <a:schemeClr val="tx1"/>
                </a:solidFill>
                <a:effectLst>
                  <a:outerShdw blurRad="38100" dist="38100" dir="2700000" algn="tl">
                    <a:srgbClr val="000000">
                      <a:alpha val="43137"/>
                    </a:srgbClr>
                  </a:outerShdw>
                </a:effectLst>
              </a:rPr>
              <a:t>“NOTLAR”</a:t>
            </a:r>
            <a:endParaRPr lang="tr-TR" sz="96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3767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251520" y="1097360"/>
            <a:ext cx="8568952" cy="5499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 </a:t>
            </a:r>
          </a:p>
          <a:p>
            <a:pPr algn="ctr"/>
            <a:r>
              <a:rPr lang="ar-SA" sz="3200" dirty="0">
                <a:solidFill>
                  <a:schemeClr val="tx1"/>
                </a:solidFill>
              </a:rPr>
              <a:t>اِنَّ اَوَّلَ بَيْتٍ وُضِعَ لِلنَّاسِ لَلَّذ۪ي بِبَكَّةَ مُبَارَكًا وَهُدًى لِلْعَالَم۪ينَۚ </a:t>
            </a:r>
            <a:endParaRPr lang="tr-TR" sz="3200" dirty="0">
              <a:solidFill>
                <a:schemeClr val="tx1"/>
              </a:solidFill>
            </a:endParaRPr>
          </a:p>
          <a:p>
            <a:pPr algn="ctr"/>
            <a:r>
              <a:rPr lang="tr-TR" sz="3200" dirty="0">
                <a:solidFill>
                  <a:schemeClr val="tx1"/>
                </a:solidFill>
              </a:rPr>
              <a:t>“Gerçek şu ki, insanlar için yapılmış olan ilk ev, âlemlere bir hidayet ve bir bereket kaynağı olan Mekke’deki Kâbe’dir.” </a:t>
            </a:r>
            <a:endParaRPr lang="tr-TR" sz="3200" dirty="0" smtClean="0">
              <a:solidFill>
                <a:schemeClr val="tx1"/>
              </a:solidFill>
            </a:endParaRPr>
          </a:p>
          <a:p>
            <a:pPr algn="ctr"/>
            <a:r>
              <a:rPr lang="tr-TR" dirty="0" smtClean="0">
                <a:solidFill>
                  <a:schemeClr val="tx1"/>
                </a:solidFill>
              </a:rPr>
              <a:t>(</a:t>
            </a:r>
            <a:r>
              <a:rPr lang="tr-TR" dirty="0" err="1">
                <a:solidFill>
                  <a:schemeClr val="tx1"/>
                </a:solidFill>
              </a:rPr>
              <a:t>Âl</a:t>
            </a:r>
            <a:r>
              <a:rPr lang="tr-TR" dirty="0">
                <a:solidFill>
                  <a:schemeClr val="tx1"/>
                </a:solidFill>
              </a:rPr>
              <a:t>-i </a:t>
            </a:r>
            <a:r>
              <a:rPr lang="tr-TR" dirty="0" err="1">
                <a:solidFill>
                  <a:schemeClr val="tx1"/>
                </a:solidFill>
              </a:rPr>
              <a:t>İmrân</a:t>
            </a:r>
            <a:r>
              <a:rPr lang="tr-TR" dirty="0">
                <a:solidFill>
                  <a:schemeClr val="tx1"/>
                </a:solidFill>
              </a:rPr>
              <a:t>, 3/96.) </a:t>
            </a:r>
          </a:p>
        </p:txBody>
      </p:sp>
      <p:sp>
        <p:nvSpPr>
          <p:cNvPr id="6" name="5 Dikdörtgen"/>
          <p:cNvSpPr/>
          <p:nvPr/>
        </p:nvSpPr>
        <p:spPr>
          <a:xfrm>
            <a:off x="0" y="27384"/>
            <a:ext cx="9144000" cy="1097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600" b="1" dirty="0" smtClean="0">
                <a:solidFill>
                  <a:schemeClr val="tx1"/>
                </a:solidFill>
                <a:effectLst>
                  <a:outerShdw blurRad="38100" dist="38100" dir="2700000" algn="tl">
                    <a:srgbClr val="000000">
                      <a:alpha val="43137"/>
                    </a:srgbClr>
                  </a:outerShdw>
                </a:effectLst>
              </a:rPr>
              <a:t>“NOTLAR”</a:t>
            </a:r>
            <a:endParaRPr lang="tr-TR" sz="96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8083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scontent-frt3-1.xx.fbcdn.net/v/t1.0-9/14448875_10154499259224590_4534459211767342879_n.jpg?oh=351525a5d2a31dc72e4184bced3e576b&amp;oe=586664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23414"/>
            <a:ext cx="4932040" cy="686196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0" y="57398"/>
            <a:ext cx="9036496" cy="1077218"/>
          </a:xfrm>
          <a:prstGeom prst="rect">
            <a:avLst/>
          </a:prstGeom>
          <a:noFill/>
          <a:ln w="9525">
            <a:noFill/>
            <a:miter lim="800000"/>
            <a:headEnd/>
            <a:tailEnd/>
          </a:ln>
        </p:spPr>
        <p:txBody>
          <a:bodyPr wrap="square">
            <a:spAutoFit/>
          </a:bodyPr>
          <a:lstStyle/>
          <a:p>
            <a:pPr algn="ctr" fontAlgn="base"/>
            <a:r>
              <a:rPr lang="tr-TR" sz="3200" b="1" dirty="0" smtClean="0">
                <a:effectLst>
                  <a:outerShdw blurRad="38100" dist="38100" dir="2700000" algn="tl">
                    <a:srgbClr val="000000">
                      <a:alpha val="43137"/>
                    </a:srgbClr>
                  </a:outerShdw>
                </a:effectLst>
              </a:rPr>
              <a:t>“Tarihte İsmini Duyup Gıptayla Baktığımız Hocalar</a:t>
            </a:r>
          </a:p>
          <a:p>
            <a:pPr algn="ctr" fontAlgn="base"/>
            <a:r>
              <a:rPr lang="tr-TR" sz="3200" b="1" dirty="0" smtClean="0">
                <a:effectLst>
                  <a:outerShdw blurRad="38100" dist="38100" dir="2700000" algn="tl">
                    <a:srgbClr val="000000">
                      <a:alpha val="43137"/>
                    </a:srgbClr>
                  </a:outerShdw>
                </a:effectLst>
              </a:rPr>
              <a:t>Camilerini Mamur Hale Dönüştürenlerdir” </a:t>
            </a:r>
            <a:endParaRPr lang="tr-TR" sz="3200" b="1" dirty="0">
              <a:effectLst>
                <a:outerShdw blurRad="38100" dist="38100" dir="2700000" algn="tl">
                  <a:srgbClr val="000000">
                    <a:alpha val="43137"/>
                  </a:srgbClr>
                </a:outerShdw>
              </a:effectLst>
            </a:endParaRPr>
          </a:p>
        </p:txBody>
      </p:sp>
      <p:sp>
        <p:nvSpPr>
          <p:cNvPr id="6" name="5 Dikdörtgen"/>
          <p:cNvSpPr/>
          <p:nvPr/>
        </p:nvSpPr>
        <p:spPr>
          <a:xfrm>
            <a:off x="35496" y="1102677"/>
            <a:ext cx="4176464" cy="556668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r>
              <a:rPr lang="tr-TR" sz="2800" dirty="0">
                <a:solidFill>
                  <a:schemeClr val="tx1"/>
                </a:solidFill>
              </a:rPr>
              <a:t>Kur’an-ı Kerim’de, yeryüzünde inşa edilen ilk mabedin Kâbe olduğunun bildirildiğini hatırlatan Başkan Erbaş, “Bu ayet-i kerimeden anlıyoruz ki, insanın tarihi ile caminin tarihi iç içedir. Kabe’nin inşası ne içindir, insana insanlığını, kulluğunu hatırlatmaktır.</a:t>
            </a:r>
            <a:endParaRPr lang="tr-TR" b="1" dirty="0" smtClean="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68822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0" y="116632"/>
            <a:ext cx="9144000" cy="707886"/>
          </a:xfrm>
          <a:prstGeom prst="rect">
            <a:avLst/>
          </a:prstGeom>
          <a:noFill/>
          <a:ln w="9525">
            <a:noFill/>
            <a:miter lim="800000"/>
            <a:headEnd/>
            <a:tailEnd/>
          </a:ln>
        </p:spPr>
        <p:txBody>
          <a:bodyPr wrap="square">
            <a:spAutoFit/>
          </a:bodyPr>
          <a:lstStyle/>
          <a:p>
            <a:pPr eaLnBrk="0" hangingPunct="0"/>
            <a:r>
              <a:rPr lang="tr-TR" sz="4000" b="1" dirty="0" smtClean="0">
                <a:effectLst>
                  <a:outerShdw blurRad="38100" dist="38100" dir="2700000" algn="tl">
                    <a:srgbClr val="000000">
                      <a:alpha val="43137"/>
                    </a:srgbClr>
                  </a:outerShdw>
                </a:effectLst>
                <a:latin typeface="Times New Roman" pitchFamily="18" charset="0"/>
                <a:cs typeface="Times New Roman" pitchFamily="18" charset="0"/>
              </a:rPr>
              <a:t> MESCİTLERİ SÜSLEDİK….</a:t>
            </a:r>
          </a:p>
        </p:txBody>
      </p:sp>
      <p:sp>
        <p:nvSpPr>
          <p:cNvPr id="6" name="5 Dikdörtgen"/>
          <p:cNvSpPr/>
          <p:nvPr/>
        </p:nvSpPr>
        <p:spPr>
          <a:xfrm>
            <a:off x="0" y="1052736"/>
            <a:ext cx="8964488" cy="2304256"/>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r>
              <a:rPr lang="ar-SA" sz="2000" dirty="0">
                <a:solidFill>
                  <a:schemeClr val="tx1"/>
                </a:solidFill>
              </a:rPr>
              <a:t> </a:t>
            </a:r>
            <a:r>
              <a:rPr lang="ar-SA" sz="2000" dirty="0" smtClean="0">
                <a:solidFill>
                  <a:schemeClr val="tx1"/>
                </a:solidFill>
              </a:rPr>
              <a:t>عَنْ </a:t>
            </a:r>
            <a:r>
              <a:rPr lang="ar-SA" sz="2000" dirty="0">
                <a:solidFill>
                  <a:schemeClr val="tx1"/>
                </a:solidFill>
              </a:rPr>
              <a:t>عَائِشَةَ قَالَتْ: أَمَرَ رَسُولُ اللَّهِ (صَلَّى اللَّهُ عَلَيْهِ وَ سَلَّمْ) بِبِنَاءِ الْمَسَاجِدِ فِى الدُّورِ وَأَنْ تُنَظَّفَ وَتُطَيَّبَ</a:t>
            </a:r>
            <a:endParaRPr lang="tr-TR" sz="2000" dirty="0">
              <a:solidFill>
                <a:schemeClr val="tx1"/>
              </a:solidFill>
            </a:endParaRPr>
          </a:p>
          <a:p>
            <a:pPr algn="ctr"/>
            <a:r>
              <a:rPr lang="tr-TR" sz="2400" i="1" dirty="0">
                <a:solidFill>
                  <a:schemeClr val="tx1"/>
                </a:solidFill>
              </a:rPr>
              <a:t>Hz. </a:t>
            </a:r>
            <a:r>
              <a:rPr lang="tr-TR" sz="2400" i="1" dirty="0" err="1">
                <a:solidFill>
                  <a:schemeClr val="tx1"/>
                </a:solidFill>
              </a:rPr>
              <a:t>Âişe</a:t>
            </a:r>
            <a:r>
              <a:rPr lang="tr-TR" sz="2400" i="1" dirty="0">
                <a:solidFill>
                  <a:schemeClr val="tx1"/>
                </a:solidFill>
              </a:rPr>
              <a:t> (</a:t>
            </a:r>
            <a:r>
              <a:rPr lang="tr-TR" sz="2400" i="1" dirty="0" err="1">
                <a:solidFill>
                  <a:schemeClr val="tx1"/>
                </a:solidFill>
              </a:rPr>
              <a:t>r.a</a:t>
            </a:r>
            <a:r>
              <a:rPr lang="tr-TR" sz="2400" i="1" dirty="0">
                <a:solidFill>
                  <a:schemeClr val="tx1"/>
                </a:solidFill>
              </a:rPr>
              <a:t>.) şöyle demiştir: </a:t>
            </a:r>
            <a:endParaRPr lang="tr-TR" sz="2400" i="1" dirty="0" smtClean="0">
              <a:solidFill>
                <a:schemeClr val="tx1"/>
              </a:solidFill>
            </a:endParaRPr>
          </a:p>
          <a:p>
            <a:pPr algn="ctr"/>
            <a:r>
              <a:rPr lang="tr-TR" sz="2000" i="1" dirty="0" smtClean="0">
                <a:solidFill>
                  <a:schemeClr val="tx1"/>
                </a:solidFill>
              </a:rPr>
              <a:t>“</a:t>
            </a:r>
            <a:r>
              <a:rPr lang="tr-TR" sz="2000" i="1" dirty="0">
                <a:solidFill>
                  <a:schemeClr val="tx1"/>
                </a:solidFill>
              </a:rPr>
              <a:t>Allah </a:t>
            </a:r>
            <a:r>
              <a:rPr lang="tr-TR" sz="2000" i="1" dirty="0" err="1">
                <a:solidFill>
                  <a:schemeClr val="tx1"/>
                </a:solidFill>
              </a:rPr>
              <a:t>Resûlü</a:t>
            </a:r>
            <a:r>
              <a:rPr lang="tr-TR" sz="2000" i="1" dirty="0">
                <a:solidFill>
                  <a:schemeClr val="tx1"/>
                </a:solidFill>
              </a:rPr>
              <a:t> (</a:t>
            </a:r>
            <a:r>
              <a:rPr lang="tr-TR" sz="2000" i="1" dirty="0" err="1">
                <a:solidFill>
                  <a:schemeClr val="tx1"/>
                </a:solidFill>
              </a:rPr>
              <a:t>s.a.s</a:t>
            </a:r>
            <a:r>
              <a:rPr lang="tr-TR" sz="2000" i="1" dirty="0">
                <a:solidFill>
                  <a:schemeClr val="tx1"/>
                </a:solidFill>
              </a:rPr>
              <a:t>.) mahallelerde mescitler inşa edilmesini, buraların temiz tutulmasını ve güzel kokularla kokulandırılmasını emretti.” </a:t>
            </a:r>
            <a:endParaRPr lang="tr-TR" sz="2000" i="1" dirty="0" smtClean="0">
              <a:solidFill>
                <a:schemeClr val="tx1"/>
              </a:solidFill>
            </a:endParaRPr>
          </a:p>
          <a:p>
            <a:pPr algn="ctr"/>
            <a:r>
              <a:rPr lang="tr-TR" dirty="0" smtClean="0">
                <a:solidFill>
                  <a:schemeClr val="tx1"/>
                </a:solidFill>
              </a:rPr>
              <a:t>(</a:t>
            </a:r>
            <a:r>
              <a:rPr lang="tr-TR" dirty="0" err="1">
                <a:solidFill>
                  <a:schemeClr val="tx1"/>
                </a:solidFill>
              </a:rPr>
              <a:t>Ebû</a:t>
            </a:r>
            <a:r>
              <a:rPr lang="tr-TR" dirty="0">
                <a:solidFill>
                  <a:schemeClr val="tx1"/>
                </a:solidFill>
              </a:rPr>
              <a:t> </a:t>
            </a:r>
            <a:r>
              <a:rPr lang="tr-TR" dirty="0" err="1">
                <a:solidFill>
                  <a:schemeClr val="tx1"/>
                </a:solidFill>
              </a:rPr>
              <a:t>Dâvûd</a:t>
            </a:r>
            <a:r>
              <a:rPr lang="tr-TR" dirty="0">
                <a:solidFill>
                  <a:schemeClr val="tx1"/>
                </a:solidFill>
              </a:rPr>
              <a:t>, Salât, 13)</a:t>
            </a:r>
          </a:p>
        </p:txBody>
      </p:sp>
    </p:spTree>
    <p:extLst>
      <p:ext uri="{BB962C8B-B14F-4D97-AF65-F5344CB8AC3E}">
        <p14:creationId xmlns:p14="http://schemas.microsoft.com/office/powerpoint/2010/main" val="3317955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Documents and Settings\User\Desktop\kuran-ı kerim\754530_30757565.jpg"/>
          <p:cNvPicPr>
            <a:picLocks noChangeAspect="1" noChangeArrowheads="1"/>
          </p:cNvPicPr>
          <p:nvPr/>
        </p:nvPicPr>
        <p:blipFill>
          <a:blip r:embed="rId2" cstate="print"/>
          <a:srcRect l="15654" t="33507" r="21730" b="3658"/>
          <a:stretch>
            <a:fillRect/>
          </a:stretch>
        </p:blipFill>
        <p:spPr bwMode="auto">
          <a:xfrm>
            <a:off x="0" y="769441"/>
            <a:ext cx="9144000" cy="6088559"/>
          </a:xfrm>
          <a:prstGeom prst="rect">
            <a:avLst/>
          </a:prstGeom>
          <a:ln>
            <a:noFill/>
          </a:ln>
          <a:effectLst>
            <a:outerShdw blurRad="292100" dist="139700" dir="2700000" algn="tl" rotWithShape="0">
              <a:srgbClr val="333333">
                <a:alpha val="65000"/>
              </a:srgbClr>
            </a:outerShdw>
          </a:effectLst>
        </p:spPr>
      </p:pic>
      <p:sp>
        <p:nvSpPr>
          <p:cNvPr id="6" name="5 Dikdörtgen"/>
          <p:cNvSpPr/>
          <p:nvPr/>
        </p:nvSpPr>
        <p:spPr>
          <a:xfrm>
            <a:off x="107504" y="4653136"/>
            <a:ext cx="8856984" cy="2160240"/>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r>
              <a:rPr lang="tr-TR" sz="2400" dirty="0" err="1" smtClean="0">
                <a:solidFill>
                  <a:schemeClr val="bg1"/>
                </a:solidFill>
              </a:rPr>
              <a:t>Rasulullah</a:t>
            </a:r>
            <a:r>
              <a:rPr lang="tr-TR" sz="2400" dirty="0" smtClean="0">
                <a:solidFill>
                  <a:schemeClr val="bg1"/>
                </a:solidFill>
              </a:rPr>
              <a:t> buyurdu ki:</a:t>
            </a:r>
          </a:p>
          <a:p>
            <a:pPr algn="ctr" rtl="1"/>
            <a:r>
              <a:rPr lang="ar-SA" sz="4000" dirty="0" smtClean="0">
                <a:solidFill>
                  <a:schemeClr val="bg1"/>
                </a:solidFill>
                <a:latin typeface="HASENAT" pitchFamily="2" charset="-78"/>
                <a:cs typeface="HASENAT" pitchFamily="2" charset="-78"/>
              </a:rPr>
              <a:t>«مَا سَاءَ عَمَلُ قَوْمٍ قَطُّ، إِلَّا زَخْرَفُوا مَسَاجِدَهُمْ»</a:t>
            </a:r>
            <a:endParaRPr lang="tr-TR" sz="4000" dirty="0" smtClean="0">
              <a:solidFill>
                <a:schemeClr val="bg1"/>
              </a:solidFill>
              <a:latin typeface="HASENAT" pitchFamily="2" charset="-78"/>
              <a:cs typeface="HASENAT" pitchFamily="2" charset="-78"/>
            </a:endParaRPr>
          </a:p>
          <a:p>
            <a:pPr algn="ctr"/>
            <a:r>
              <a:rPr lang="tr-TR" sz="4400" u="sng" dirty="0" smtClean="0">
                <a:solidFill>
                  <a:srgbClr val="FF0000"/>
                </a:solidFill>
              </a:rPr>
              <a:t>“</a:t>
            </a:r>
            <a:r>
              <a:rPr lang="tr-TR" sz="4400" b="1" u="sng" dirty="0" smtClean="0">
                <a:solidFill>
                  <a:srgbClr val="FF0000"/>
                </a:solidFill>
              </a:rPr>
              <a:t>Ameli bozulan her kavim</a:t>
            </a:r>
            <a:r>
              <a:rPr lang="tr-TR" sz="4400" u="sng" dirty="0" smtClean="0">
                <a:solidFill>
                  <a:schemeClr val="tx1"/>
                </a:solidFill>
              </a:rPr>
              <a:t>, </a:t>
            </a:r>
          </a:p>
          <a:p>
            <a:pPr algn="ctr"/>
            <a:r>
              <a:rPr lang="tr-TR" sz="3200" dirty="0" err="1" smtClean="0">
                <a:solidFill>
                  <a:srgbClr val="FFFF00"/>
                </a:solidFill>
              </a:rPr>
              <a:t>mescidleri</a:t>
            </a:r>
            <a:r>
              <a:rPr lang="tr-TR" sz="3200" dirty="0" smtClean="0">
                <a:solidFill>
                  <a:srgbClr val="FFFF00"/>
                </a:solidFill>
              </a:rPr>
              <a:t> süslemeye yönelmişlerdir.”</a:t>
            </a:r>
            <a:r>
              <a:rPr lang="tr-TR" sz="1400" dirty="0" smtClean="0">
                <a:solidFill>
                  <a:schemeClr val="bg1"/>
                </a:solidFill>
              </a:rPr>
              <a:t>(</a:t>
            </a:r>
            <a:r>
              <a:rPr lang="tr-TR" sz="1400" dirty="0" err="1" smtClean="0">
                <a:solidFill>
                  <a:schemeClr val="bg1"/>
                </a:solidFill>
              </a:rPr>
              <a:t>İbn</a:t>
            </a:r>
            <a:r>
              <a:rPr lang="tr-TR" sz="1400" dirty="0" smtClean="0">
                <a:solidFill>
                  <a:schemeClr val="bg1"/>
                </a:solidFill>
              </a:rPr>
              <a:t> </a:t>
            </a:r>
            <a:r>
              <a:rPr lang="tr-TR" sz="1400" dirty="0" err="1" smtClean="0">
                <a:solidFill>
                  <a:schemeClr val="bg1"/>
                </a:solidFill>
              </a:rPr>
              <a:t>Mace</a:t>
            </a:r>
            <a:r>
              <a:rPr lang="tr-TR" sz="1400" dirty="0" smtClean="0">
                <a:solidFill>
                  <a:schemeClr val="bg1"/>
                </a:solidFill>
              </a:rPr>
              <a:t>)</a:t>
            </a:r>
          </a:p>
        </p:txBody>
      </p:sp>
      <p:sp>
        <p:nvSpPr>
          <p:cNvPr id="8" name="Text Box 3"/>
          <p:cNvSpPr txBox="1">
            <a:spLocks noChangeArrowheads="1"/>
          </p:cNvSpPr>
          <p:nvPr/>
        </p:nvSpPr>
        <p:spPr bwMode="auto">
          <a:xfrm>
            <a:off x="0" y="0"/>
            <a:ext cx="9144000" cy="769441"/>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eaLnBrk="0" hangingPunct="0"/>
            <a:r>
              <a:rPr lang="tr-TR" sz="4400" b="1" dirty="0" smtClean="0">
                <a:effectLst>
                  <a:outerShdw blurRad="38100" dist="38100" dir="2700000" algn="tl">
                    <a:srgbClr val="000000">
                      <a:alpha val="43137"/>
                    </a:srgbClr>
                  </a:outerShdw>
                </a:effectLst>
                <a:latin typeface="Times New Roman" pitchFamily="18" charset="0"/>
                <a:cs typeface="Times New Roman" pitchFamily="18" charset="0"/>
              </a:rPr>
              <a:t> MESCİTLERİ SÜSLEDİK AMA…</a:t>
            </a:r>
          </a:p>
        </p:txBody>
      </p:sp>
    </p:spTree>
    <p:extLst>
      <p:ext uri="{BB962C8B-B14F-4D97-AF65-F5344CB8AC3E}">
        <p14:creationId xmlns:p14="http://schemas.microsoft.com/office/powerpoint/2010/main" val="23578370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IDRISHOCA\SUNULAR\SLAYT VE SUNULAR İÇİN RESİMLER\cami içi tarihi.png"/>
          <p:cNvPicPr>
            <a:picLocks noChangeAspect="1" noChangeArrowheads="1"/>
          </p:cNvPicPr>
          <p:nvPr/>
        </p:nvPicPr>
        <p:blipFill>
          <a:blip r:embed="rId2" cstate="print"/>
          <a:srcRect/>
          <a:stretch>
            <a:fillRect/>
          </a:stretch>
        </p:blipFill>
        <p:spPr bwMode="auto">
          <a:xfrm>
            <a:off x="6228184" y="3228960"/>
            <a:ext cx="2915816" cy="3629040"/>
          </a:xfrm>
          <a:prstGeom prst="rect">
            <a:avLst/>
          </a:prstGeom>
          <a:ln>
            <a:noFill/>
          </a:ln>
          <a:effectLst>
            <a:softEdge rad="112500"/>
          </a:effectLst>
        </p:spPr>
      </p:pic>
      <p:sp>
        <p:nvSpPr>
          <p:cNvPr id="8" name="Text Box 3"/>
          <p:cNvSpPr txBox="1">
            <a:spLocks noChangeArrowheads="1"/>
          </p:cNvSpPr>
          <p:nvPr/>
        </p:nvSpPr>
        <p:spPr bwMode="auto">
          <a:xfrm>
            <a:off x="0" y="116632"/>
            <a:ext cx="9144000" cy="707886"/>
          </a:xfrm>
          <a:prstGeom prst="rect">
            <a:avLst/>
          </a:prstGeom>
          <a:noFill/>
          <a:ln w="9525">
            <a:noFill/>
            <a:miter lim="800000"/>
            <a:headEnd/>
            <a:tailEnd/>
          </a:ln>
        </p:spPr>
        <p:txBody>
          <a:bodyPr wrap="square">
            <a:spAutoFit/>
          </a:bodyPr>
          <a:lstStyle/>
          <a:p>
            <a:pPr eaLnBrk="0" hangingPunct="0"/>
            <a:r>
              <a:rPr lang="tr-TR" sz="4000" b="1" dirty="0" smtClean="0">
                <a:effectLst>
                  <a:outerShdw blurRad="38100" dist="38100" dir="2700000" algn="tl">
                    <a:srgbClr val="000000">
                      <a:alpha val="43137"/>
                    </a:srgbClr>
                  </a:outerShdw>
                </a:effectLst>
                <a:latin typeface="Times New Roman" pitchFamily="18" charset="0"/>
                <a:cs typeface="Times New Roman" pitchFamily="18" charset="0"/>
              </a:rPr>
              <a:t> MESCİTLERLE ÖVÜNDÜK AMA…</a:t>
            </a:r>
          </a:p>
        </p:txBody>
      </p:sp>
      <p:pic>
        <p:nvPicPr>
          <p:cNvPr id="7" name="Picture 2" descr="F:\Yeni klasör\gençler cam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28960"/>
            <a:ext cx="6228184" cy="36288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5 Dikdörtgen"/>
          <p:cNvSpPr/>
          <p:nvPr/>
        </p:nvSpPr>
        <p:spPr>
          <a:xfrm>
            <a:off x="0" y="1052736"/>
            <a:ext cx="8964488" cy="2304256"/>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r>
              <a:rPr lang="tr-TR" sz="2400" dirty="0" smtClean="0">
                <a:solidFill>
                  <a:schemeClr val="tx1"/>
                </a:solidFill>
              </a:rPr>
              <a:t>Hz. Enes (</a:t>
            </a:r>
            <a:r>
              <a:rPr lang="tr-TR" sz="2400" dirty="0" err="1" smtClean="0">
                <a:solidFill>
                  <a:schemeClr val="tx1"/>
                </a:solidFill>
              </a:rPr>
              <a:t>ra</a:t>
            </a:r>
            <a:r>
              <a:rPr lang="tr-TR" sz="2400" dirty="0" smtClean="0">
                <a:solidFill>
                  <a:schemeClr val="tx1"/>
                </a:solidFill>
              </a:rPr>
              <a:t>) anlatıyor: </a:t>
            </a:r>
            <a:r>
              <a:rPr lang="tr-TR" sz="2400" dirty="0" err="1" smtClean="0">
                <a:solidFill>
                  <a:schemeClr val="tx1"/>
                </a:solidFill>
              </a:rPr>
              <a:t>Resulullah</a:t>
            </a:r>
            <a:r>
              <a:rPr lang="tr-TR" sz="2400" dirty="0" smtClean="0">
                <a:solidFill>
                  <a:schemeClr val="tx1"/>
                </a:solidFill>
              </a:rPr>
              <a:t> buyurdular ki:</a:t>
            </a:r>
          </a:p>
          <a:p>
            <a:pPr algn="ctr"/>
            <a:r>
              <a:rPr lang="ar-SA" sz="5400" dirty="0">
                <a:solidFill>
                  <a:schemeClr val="tx1"/>
                </a:solidFill>
                <a:latin typeface="HASENAT" pitchFamily="2" charset="-78"/>
                <a:cs typeface="HASENAT" pitchFamily="2" charset="-78"/>
              </a:rPr>
              <a:t>لَا تَقُومُ السَّاعَةُ حَتّى يُتَبَاهَى في </a:t>
            </a:r>
            <a:r>
              <a:rPr lang="ar-SA" sz="5400" dirty="0" smtClean="0">
                <a:solidFill>
                  <a:schemeClr val="tx1"/>
                </a:solidFill>
                <a:latin typeface="HASENAT" pitchFamily="2" charset="-78"/>
                <a:cs typeface="HASENAT" pitchFamily="2" charset="-78"/>
              </a:rPr>
              <a:t>الْمَسَاجِدِ</a:t>
            </a:r>
            <a:endParaRPr lang="tr-TR" sz="5400" b="1" dirty="0" smtClean="0">
              <a:solidFill>
                <a:schemeClr val="tx1"/>
              </a:solidFill>
            </a:endParaRPr>
          </a:p>
          <a:p>
            <a:pPr algn="ctr"/>
            <a:r>
              <a:rPr lang="tr-TR" sz="2800" b="1" dirty="0" smtClean="0">
                <a:solidFill>
                  <a:schemeClr val="tx1"/>
                </a:solidFill>
              </a:rPr>
              <a:t>"</a:t>
            </a:r>
            <a:r>
              <a:rPr lang="tr-TR" sz="2800" b="1" dirty="0" smtClean="0">
                <a:solidFill>
                  <a:srgbClr val="FF0000"/>
                </a:solidFill>
              </a:rPr>
              <a:t>Mescidler hakkında övünme  olmadan </a:t>
            </a:r>
            <a:r>
              <a:rPr lang="tr-TR" sz="2800" dirty="0" smtClean="0">
                <a:solidFill>
                  <a:srgbClr val="0070C0"/>
                </a:solidFill>
              </a:rPr>
              <a:t>kıyamet kopmaz." </a:t>
            </a:r>
            <a:r>
              <a:rPr lang="tr-TR" sz="1400" dirty="0" smtClean="0">
                <a:solidFill>
                  <a:schemeClr val="tx1"/>
                </a:solidFill>
              </a:rPr>
              <a:t>[Ebu Davud, Salat 12, )</a:t>
            </a:r>
            <a:endParaRPr lang="tr-TR" sz="3200" dirty="0" smtClean="0">
              <a:solidFill>
                <a:schemeClr val="tx1"/>
              </a:solidFill>
            </a:endParaRPr>
          </a:p>
        </p:txBody>
      </p:sp>
    </p:spTree>
    <p:extLst>
      <p:ext uri="{BB962C8B-B14F-4D97-AF65-F5344CB8AC3E}">
        <p14:creationId xmlns:p14="http://schemas.microsoft.com/office/powerpoint/2010/main" val="2851304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herhayat1sorudur\Desktop\NAMAZ\resimler\içi.jpg"/>
          <p:cNvPicPr>
            <a:picLocks noChangeAspect="1" noChangeArrowheads="1"/>
          </p:cNvPicPr>
          <p:nvPr/>
        </p:nvPicPr>
        <p:blipFill>
          <a:blip r:embed="rId2" cstate="print"/>
          <a:srcRect/>
          <a:stretch>
            <a:fillRect/>
          </a:stretch>
        </p:blipFill>
        <p:spPr bwMode="auto">
          <a:xfrm>
            <a:off x="0" y="1898001"/>
            <a:ext cx="9144000" cy="4959999"/>
          </a:xfrm>
          <a:prstGeom prst="rect">
            <a:avLst/>
          </a:prstGeom>
          <a:noFill/>
        </p:spPr>
      </p:pic>
      <p:sp>
        <p:nvSpPr>
          <p:cNvPr id="6" name="5 Dikdörtgen"/>
          <p:cNvSpPr/>
          <p:nvPr/>
        </p:nvSpPr>
        <p:spPr>
          <a:xfrm>
            <a:off x="0" y="-27384"/>
            <a:ext cx="9144000" cy="2088232"/>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216000" rIns="216000" rtlCol="0" anchor="ctr"/>
          <a:lstStyle/>
          <a:p>
            <a:pPr indent="-342900" algn="ctr"/>
            <a:r>
              <a:rPr lang="tr-TR" sz="3200" b="1" dirty="0" smtClean="0">
                <a:solidFill>
                  <a:srgbClr val="92D050"/>
                </a:solidFill>
              </a:rPr>
              <a:t>İçerisi ne kadar temiz olursa olsun, </a:t>
            </a:r>
            <a:r>
              <a:rPr lang="tr-TR" sz="3200" b="1" dirty="0" smtClean="0">
                <a:solidFill>
                  <a:srgbClr val="FF0000"/>
                </a:solidFill>
              </a:rPr>
              <a:t>büyüklüğü ve ihtişamı ne kadar çok olursa olsun </a:t>
            </a:r>
            <a:r>
              <a:rPr lang="tr-TR" sz="3200" b="1" dirty="0" smtClean="0">
                <a:solidFill>
                  <a:schemeClr val="bg1"/>
                </a:solidFill>
              </a:rPr>
              <a:t>cemaati bulunmayan cami, </a:t>
            </a:r>
            <a:r>
              <a:rPr lang="tr-TR" sz="3200" b="1" dirty="0" smtClean="0">
                <a:solidFill>
                  <a:srgbClr val="FFFF00"/>
                </a:solidFill>
              </a:rPr>
              <a:t>mamur edilmiş bir </a:t>
            </a:r>
            <a:r>
              <a:rPr lang="tr-TR" sz="3200" b="1" dirty="0" err="1" smtClean="0">
                <a:solidFill>
                  <a:srgbClr val="FFFF00"/>
                </a:solidFill>
              </a:rPr>
              <a:t>mabed</a:t>
            </a:r>
            <a:r>
              <a:rPr lang="tr-TR" sz="3200" b="1" dirty="0" smtClean="0">
                <a:solidFill>
                  <a:srgbClr val="FFFF00"/>
                </a:solidFill>
              </a:rPr>
              <a:t> özelliğini taşımayacaktır.</a:t>
            </a:r>
            <a:endParaRPr lang="tr-TR" sz="3200" dirty="0" smtClean="0">
              <a:solidFill>
                <a:srgbClr val="FFFF00"/>
              </a:solidFill>
              <a:latin typeface="Times New Roman" pitchFamily="18" charset="0"/>
              <a:cs typeface="Times New Roman" pitchFamily="18" charset="0"/>
            </a:endParaRPr>
          </a:p>
        </p:txBody>
      </p:sp>
      <p:pic>
        <p:nvPicPr>
          <p:cNvPr id="11" name="Picture 2" descr="C:\Users\herhayat1sorudur\Desktop\camiler ve din görevlileri haftası\camiler ve\istanbul.png"/>
          <p:cNvPicPr>
            <a:picLocks noChangeAspect="1" noChangeArrowheads="1"/>
          </p:cNvPicPr>
          <p:nvPr/>
        </p:nvPicPr>
        <p:blipFill>
          <a:blip r:embed="rId3" cstate="print"/>
          <a:srcRect/>
          <a:stretch>
            <a:fillRect/>
          </a:stretch>
        </p:blipFill>
        <p:spPr bwMode="auto">
          <a:xfrm>
            <a:off x="0" y="4033520"/>
            <a:ext cx="9144000" cy="2824480"/>
          </a:xfrm>
          <a:prstGeom prst="rect">
            <a:avLst/>
          </a:prstGeom>
          <a:noFill/>
        </p:spPr>
      </p:pic>
    </p:spTree>
    <p:extLst>
      <p:ext uri="{BB962C8B-B14F-4D97-AF65-F5344CB8AC3E}">
        <p14:creationId xmlns:p14="http://schemas.microsoft.com/office/powerpoint/2010/main" val="25519193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0" y="116632"/>
            <a:ext cx="9144000" cy="707886"/>
          </a:xfrm>
          <a:prstGeom prst="rect">
            <a:avLst/>
          </a:prstGeom>
          <a:noFill/>
          <a:ln w="9525">
            <a:noFill/>
            <a:miter lim="800000"/>
            <a:headEnd/>
            <a:tailEnd/>
          </a:ln>
        </p:spPr>
        <p:txBody>
          <a:bodyPr wrap="square">
            <a:spAutoFit/>
          </a:bodyPr>
          <a:lstStyle/>
          <a:p>
            <a:pPr eaLnBrk="0" hangingPunct="0"/>
            <a:r>
              <a:rPr lang="tr-TR" sz="4000" b="1" dirty="0" smtClean="0">
                <a:effectLst>
                  <a:outerShdw blurRad="38100" dist="38100" dir="2700000" algn="tl">
                    <a:srgbClr val="000000">
                      <a:alpha val="43137"/>
                    </a:srgbClr>
                  </a:outerShdw>
                </a:effectLst>
                <a:latin typeface="Times New Roman" pitchFamily="18" charset="0"/>
                <a:cs typeface="Times New Roman" pitchFamily="18" charset="0"/>
              </a:rPr>
              <a:t> MESCİTLERLE ÖVÜNDÜK AMA…</a:t>
            </a:r>
          </a:p>
        </p:txBody>
      </p:sp>
      <p:pic>
        <p:nvPicPr>
          <p:cNvPr id="2" name="Resim 1"/>
          <p:cNvPicPr>
            <a:picLocks noChangeAspect="1"/>
          </p:cNvPicPr>
          <p:nvPr/>
        </p:nvPicPr>
        <p:blipFill>
          <a:blip r:embed="rId2"/>
          <a:stretch>
            <a:fillRect/>
          </a:stretch>
        </p:blipFill>
        <p:spPr>
          <a:xfrm>
            <a:off x="0" y="6761"/>
            <a:ext cx="5450634" cy="5363089"/>
          </a:xfrm>
          <a:prstGeom prst="rect">
            <a:avLst/>
          </a:prstGeom>
        </p:spPr>
      </p:pic>
      <p:pic>
        <p:nvPicPr>
          <p:cNvPr id="3" name="Resim 2"/>
          <p:cNvPicPr>
            <a:picLocks noChangeAspect="1"/>
          </p:cNvPicPr>
          <p:nvPr/>
        </p:nvPicPr>
        <p:blipFill>
          <a:blip r:embed="rId3"/>
          <a:stretch>
            <a:fillRect/>
          </a:stretch>
        </p:blipFill>
        <p:spPr>
          <a:xfrm>
            <a:off x="3896962" y="0"/>
            <a:ext cx="5247038" cy="6402705"/>
          </a:xfrm>
          <a:prstGeom prst="rect">
            <a:avLst/>
          </a:prstGeom>
        </p:spPr>
      </p:pic>
      <p:pic>
        <p:nvPicPr>
          <p:cNvPr id="4" name="Resim 3"/>
          <p:cNvPicPr>
            <a:picLocks noChangeAspect="1"/>
          </p:cNvPicPr>
          <p:nvPr/>
        </p:nvPicPr>
        <p:blipFill>
          <a:blip r:embed="rId4"/>
          <a:stretch>
            <a:fillRect/>
          </a:stretch>
        </p:blipFill>
        <p:spPr>
          <a:xfrm>
            <a:off x="79099" y="2552181"/>
            <a:ext cx="4339828" cy="4366952"/>
          </a:xfrm>
          <a:prstGeom prst="rect">
            <a:avLst/>
          </a:prstGeom>
        </p:spPr>
      </p:pic>
    </p:spTree>
    <p:extLst>
      <p:ext uri="{BB962C8B-B14F-4D97-AF65-F5344CB8AC3E}">
        <p14:creationId xmlns:p14="http://schemas.microsoft.com/office/powerpoint/2010/main" val="62595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87015"/>
            <a:ext cx="7884368" cy="1015663"/>
          </a:xfrm>
          <a:prstGeom prst="rect">
            <a:avLst/>
          </a:prstGeom>
          <a:noFill/>
          <a:ln w="9525">
            <a:noFill/>
            <a:miter lim="800000"/>
            <a:headEnd/>
            <a:tailEnd/>
          </a:ln>
        </p:spPr>
        <p:txBody>
          <a:bodyPr wrap="square">
            <a:spAutoFit/>
          </a:bodyPr>
          <a:lstStyle/>
          <a:p>
            <a:pPr algn="ctr" eaLnBrk="0" hangingPunct="0"/>
            <a:r>
              <a:rPr lang="tr-TR" sz="6000" b="1" dirty="0" smtClean="0">
                <a:effectLst>
                  <a:outerShdw blurRad="38100" dist="38100" dir="2700000" algn="tl">
                    <a:srgbClr val="000000">
                      <a:alpha val="43137"/>
                    </a:srgbClr>
                  </a:outerShdw>
                </a:effectLst>
                <a:latin typeface="Times New Roman" pitchFamily="18" charset="0"/>
                <a:cs typeface="Times New Roman" pitchFamily="18" charset="0"/>
              </a:rPr>
              <a:t> CAMİLER HAFTASI</a:t>
            </a:r>
          </a:p>
        </p:txBody>
      </p:sp>
      <p:pic>
        <p:nvPicPr>
          <p:cNvPr id="8" name="Picture 3" descr="C:\Documents and Settings\LALEYLL\Belgelerim\Resimlerim\footer.jpg"/>
          <p:cNvPicPr>
            <a:picLocks noChangeAspect="1" noChangeArrowheads="1"/>
          </p:cNvPicPr>
          <p:nvPr/>
        </p:nvPicPr>
        <p:blipFill>
          <a:blip r:embed="rId2" cstate="print"/>
          <a:srcRect/>
          <a:stretch>
            <a:fillRect/>
          </a:stretch>
        </p:blipFill>
        <p:spPr bwMode="auto">
          <a:xfrm>
            <a:off x="0" y="5786455"/>
            <a:ext cx="9144000" cy="1071546"/>
          </a:xfrm>
          <a:prstGeom prst="rect">
            <a:avLst/>
          </a:prstGeom>
          <a:noFill/>
        </p:spPr>
      </p:pic>
      <p:sp>
        <p:nvSpPr>
          <p:cNvPr id="6" name="5 Dikdörtgen"/>
          <p:cNvSpPr/>
          <p:nvPr/>
        </p:nvSpPr>
        <p:spPr>
          <a:xfrm>
            <a:off x="179512" y="1102677"/>
            <a:ext cx="8856984" cy="4774595"/>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marL="457200" indent="-457200">
              <a:buFont typeface="Arial" panose="020B0604020202020204" pitchFamily="34" charset="0"/>
              <a:buChar char="•"/>
            </a:pPr>
            <a:r>
              <a:rPr lang="tr-TR" sz="2800" dirty="0" smtClean="0">
                <a:solidFill>
                  <a:srgbClr val="FF0000"/>
                </a:solidFill>
              </a:rPr>
              <a:t>Camilerde Kütüphane Oluşturulması, </a:t>
            </a:r>
          </a:p>
          <a:p>
            <a:pPr marL="457200" indent="-457200">
              <a:buFont typeface="Arial" panose="020B0604020202020204" pitchFamily="34" charset="0"/>
              <a:buChar char="•"/>
            </a:pPr>
            <a:r>
              <a:rPr lang="tr-TR" sz="2800" dirty="0" smtClean="0">
                <a:solidFill>
                  <a:srgbClr val="002060"/>
                </a:solidFill>
              </a:rPr>
              <a:t>Kitap Dağıtımı, </a:t>
            </a:r>
          </a:p>
          <a:p>
            <a:pPr marL="457200" indent="-457200">
              <a:buFont typeface="Arial" panose="020B0604020202020204" pitchFamily="34" charset="0"/>
              <a:buChar char="•"/>
            </a:pPr>
            <a:r>
              <a:rPr lang="tr-TR" sz="2800" dirty="0" smtClean="0">
                <a:solidFill>
                  <a:srgbClr val="0070C0"/>
                </a:solidFill>
              </a:rPr>
              <a:t>Konferans Ve Paneller, </a:t>
            </a:r>
          </a:p>
          <a:p>
            <a:pPr marL="457200" indent="-457200">
              <a:buFont typeface="Arial" panose="020B0604020202020204" pitchFamily="34" charset="0"/>
              <a:buChar char="•"/>
            </a:pPr>
            <a:r>
              <a:rPr lang="tr-TR" sz="2800" dirty="0" smtClean="0">
                <a:solidFill>
                  <a:srgbClr val="7030A0"/>
                </a:solidFill>
              </a:rPr>
              <a:t>Toplumun Dezavantajlı Kesimlerine Yönelik Etkinlikler, </a:t>
            </a:r>
          </a:p>
          <a:p>
            <a:pPr marL="457200" indent="-457200">
              <a:buFont typeface="Arial" panose="020B0604020202020204" pitchFamily="34" charset="0"/>
              <a:buChar char="•"/>
            </a:pPr>
            <a:r>
              <a:rPr lang="tr-TR" sz="2800" dirty="0" smtClean="0">
                <a:solidFill>
                  <a:srgbClr val="00B050"/>
                </a:solidFill>
              </a:rPr>
              <a:t>Cami Onarım Ve Temizliği, </a:t>
            </a:r>
          </a:p>
          <a:p>
            <a:pPr marL="457200" indent="-457200">
              <a:buFont typeface="Arial" panose="020B0604020202020204" pitchFamily="34" charset="0"/>
              <a:buChar char="•"/>
            </a:pPr>
            <a:r>
              <a:rPr lang="tr-TR" sz="2800" dirty="0" smtClean="0">
                <a:solidFill>
                  <a:srgbClr val="FF0000"/>
                </a:solidFill>
              </a:rPr>
              <a:t>Organ Ve Kan Bağışı Kampanyaları, </a:t>
            </a:r>
          </a:p>
          <a:p>
            <a:pPr marL="457200" indent="-457200">
              <a:buFont typeface="Arial" panose="020B0604020202020204" pitchFamily="34" charset="0"/>
              <a:buChar char="•"/>
            </a:pPr>
            <a:r>
              <a:rPr lang="tr-TR" sz="2800" dirty="0" smtClean="0">
                <a:solidFill>
                  <a:srgbClr val="002060"/>
                </a:solidFill>
              </a:rPr>
              <a:t>Ödüllü Şiir Ve Kompozisyon Yarışmaları, </a:t>
            </a:r>
          </a:p>
          <a:p>
            <a:pPr marL="457200" indent="-457200">
              <a:buFont typeface="Arial" panose="020B0604020202020204" pitchFamily="34" charset="0"/>
              <a:buChar char="•"/>
            </a:pPr>
            <a:r>
              <a:rPr lang="tr-TR" sz="2800" dirty="0" smtClean="0">
                <a:solidFill>
                  <a:srgbClr val="0070C0"/>
                </a:solidFill>
              </a:rPr>
              <a:t>Radyo Ve TV Programları, </a:t>
            </a:r>
          </a:p>
          <a:p>
            <a:pPr marL="457200" indent="-457200">
              <a:buFont typeface="Arial" panose="020B0604020202020204" pitchFamily="34" charset="0"/>
              <a:buChar char="•"/>
            </a:pPr>
            <a:r>
              <a:rPr lang="tr-TR" sz="2800" dirty="0" smtClean="0">
                <a:solidFill>
                  <a:srgbClr val="7030A0"/>
                </a:solidFill>
              </a:rPr>
              <a:t>Spor Aktiviteleri </a:t>
            </a:r>
          </a:p>
          <a:p>
            <a:r>
              <a:rPr lang="tr-TR" sz="2800" dirty="0" smtClean="0">
                <a:solidFill>
                  <a:schemeClr val="tx1"/>
                </a:solidFill>
              </a:rPr>
              <a:t>Hafta Münasebetiyle Gerçekleştirilen Faaliyetler Arasında Sıralanabilir.</a:t>
            </a:r>
            <a:endParaRPr lang="tr-TR" sz="2800" dirty="0">
              <a:solidFill>
                <a:schemeClr val="tx1"/>
              </a:solidFill>
            </a:endParaRPr>
          </a:p>
        </p:txBody>
      </p:sp>
    </p:spTree>
    <p:extLst>
      <p:ext uri="{BB962C8B-B14F-4D97-AF65-F5344CB8AC3E}">
        <p14:creationId xmlns:p14="http://schemas.microsoft.com/office/powerpoint/2010/main" val="12142356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Başlık 1"/>
          <p:cNvSpPr>
            <a:spLocks noGrp="1"/>
          </p:cNvSpPr>
          <p:nvPr>
            <p:ph type="title"/>
          </p:nvPr>
        </p:nvSpPr>
        <p:spPr>
          <a:xfrm>
            <a:off x="12980" y="5715000"/>
            <a:ext cx="9131019" cy="1143000"/>
          </a:xfrm>
        </p:spPr>
        <p:txBody>
          <a:bodyPr/>
          <a:lstStyle/>
          <a:p>
            <a:r>
              <a:rPr lang="tr-TR" altLang="tr-TR" sz="3200" b="1" dirty="0" smtClean="0">
                <a:effectLst>
                  <a:outerShdw blurRad="38100" dist="38100" dir="2700000" algn="tl">
                    <a:srgbClr val="000000">
                      <a:alpha val="43137"/>
                    </a:srgbClr>
                  </a:outerShdw>
                </a:effectLst>
              </a:rPr>
              <a:t>Yüce Rabbim, yurdumuzu camisiz, camilerimizi cemaatsiz, minarelerimizi ezansız bırakmasın! </a:t>
            </a:r>
          </a:p>
        </p:txBody>
      </p:sp>
      <p:pic>
        <p:nvPicPr>
          <p:cNvPr id="26627"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 y="0"/>
            <a:ext cx="9144001" cy="5733256"/>
          </a:xfrm>
        </p:spPr>
      </p:pic>
    </p:spTree>
    <p:extLst>
      <p:ext uri="{BB962C8B-B14F-4D97-AF65-F5344CB8AC3E}">
        <p14:creationId xmlns:p14="http://schemas.microsoft.com/office/powerpoint/2010/main" val="1110441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87015"/>
            <a:ext cx="7884368" cy="1015663"/>
          </a:xfrm>
          <a:prstGeom prst="rect">
            <a:avLst/>
          </a:prstGeom>
          <a:noFill/>
          <a:ln w="9525">
            <a:noFill/>
            <a:miter lim="800000"/>
            <a:headEnd/>
            <a:tailEnd/>
          </a:ln>
        </p:spPr>
        <p:txBody>
          <a:bodyPr wrap="square">
            <a:spAutoFit/>
          </a:bodyPr>
          <a:lstStyle/>
          <a:p>
            <a:pPr algn="ctr" eaLnBrk="0" hangingPunct="0"/>
            <a:r>
              <a:rPr lang="tr-TR" sz="6000" b="1" dirty="0" smtClean="0">
                <a:effectLst>
                  <a:outerShdw blurRad="38100" dist="38100" dir="2700000" algn="tl">
                    <a:srgbClr val="000000">
                      <a:alpha val="43137"/>
                    </a:srgbClr>
                  </a:outerShdw>
                </a:effectLst>
                <a:latin typeface="Times New Roman" pitchFamily="18" charset="0"/>
                <a:cs typeface="Times New Roman" pitchFamily="18" charset="0"/>
              </a:rPr>
              <a:t> CAMİLER HAFTASI</a:t>
            </a:r>
          </a:p>
        </p:txBody>
      </p:sp>
      <p:sp>
        <p:nvSpPr>
          <p:cNvPr id="6" name="5 Dikdörtgen"/>
          <p:cNvSpPr/>
          <p:nvPr/>
        </p:nvSpPr>
        <p:spPr>
          <a:xfrm>
            <a:off x="179512" y="1102677"/>
            <a:ext cx="8856984" cy="556668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r>
              <a:rPr lang="tr-TR" sz="2800" b="1" i="1" dirty="0" smtClean="0">
                <a:solidFill>
                  <a:schemeClr val="tx1"/>
                </a:solidFill>
              </a:rPr>
              <a:t>‘</a:t>
            </a:r>
            <a:r>
              <a:rPr lang="tr-TR" sz="2800" b="1" i="1" dirty="0">
                <a:solidFill>
                  <a:schemeClr val="tx1"/>
                </a:solidFill>
              </a:rPr>
              <a:t>’</a:t>
            </a:r>
            <a:r>
              <a:rPr lang="tr-TR" sz="2800" b="1" i="1" dirty="0" err="1">
                <a:solidFill>
                  <a:schemeClr val="tx1"/>
                </a:solidFill>
              </a:rPr>
              <a:t>Mü’min</a:t>
            </a:r>
            <a:r>
              <a:rPr lang="tr-TR" sz="2800" b="1" i="1" dirty="0">
                <a:solidFill>
                  <a:schemeClr val="tx1"/>
                </a:solidFill>
              </a:rPr>
              <a:t>, mescitte sudaki balık gibidir, oradan çıkarsa ölür. Münafık ise mescitte, kafesteki kuş gibidir, bir açık bulsam da oradan çıkıp gitsem diye bakar</a:t>
            </a:r>
            <a:r>
              <a:rPr lang="tr-TR" sz="2800" b="1" i="1" dirty="0" smtClean="0">
                <a:solidFill>
                  <a:schemeClr val="tx1"/>
                </a:solidFill>
              </a:rPr>
              <a:t>.’’</a:t>
            </a:r>
          </a:p>
          <a:p>
            <a:r>
              <a:rPr lang="tr-TR" sz="2800" b="1" i="1" dirty="0" smtClean="0">
                <a:solidFill>
                  <a:schemeClr val="tx1"/>
                </a:solidFill>
              </a:rPr>
              <a:t>(Meşhur Bir Söz-Hadis olarak rivayet edilmektedir-</a:t>
            </a:r>
            <a:r>
              <a:rPr lang="tr-TR" sz="2800" dirty="0" err="1">
                <a:solidFill>
                  <a:schemeClr val="tx1"/>
                </a:solidFill>
              </a:rPr>
              <a:t>Aclüni</a:t>
            </a:r>
            <a:r>
              <a:rPr lang="tr-TR" sz="2800" dirty="0">
                <a:solidFill>
                  <a:schemeClr val="tx1"/>
                </a:solidFill>
              </a:rPr>
              <a:t>- Keşfu’l-Hafa,hadis,2689</a:t>
            </a:r>
            <a:r>
              <a:rPr lang="tr-TR" sz="2800" b="1" i="1" dirty="0" smtClean="0">
                <a:solidFill>
                  <a:schemeClr val="tx1"/>
                </a:solidFill>
              </a:rPr>
              <a:t>)</a:t>
            </a:r>
          </a:p>
          <a:p>
            <a:endParaRPr lang="tr-TR" sz="2800" dirty="0">
              <a:solidFill>
                <a:schemeClr val="tx1"/>
              </a:solidFill>
            </a:endParaRPr>
          </a:p>
        </p:txBody>
      </p:sp>
    </p:spTree>
    <p:extLst>
      <p:ext uri="{BB962C8B-B14F-4D97-AF65-F5344CB8AC3E}">
        <p14:creationId xmlns:p14="http://schemas.microsoft.com/office/powerpoint/2010/main" val="658071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87015"/>
            <a:ext cx="7884368" cy="1015663"/>
          </a:xfrm>
          <a:prstGeom prst="rect">
            <a:avLst/>
          </a:prstGeom>
          <a:noFill/>
          <a:ln w="9525">
            <a:noFill/>
            <a:miter lim="800000"/>
            <a:headEnd/>
            <a:tailEnd/>
          </a:ln>
        </p:spPr>
        <p:txBody>
          <a:bodyPr wrap="square">
            <a:spAutoFit/>
          </a:bodyPr>
          <a:lstStyle/>
          <a:p>
            <a:pPr algn="ctr" eaLnBrk="0" hangingPunct="0"/>
            <a:r>
              <a:rPr lang="tr-TR" sz="6000" b="1" dirty="0" smtClean="0">
                <a:effectLst>
                  <a:outerShdw blurRad="38100" dist="38100" dir="2700000" algn="tl">
                    <a:srgbClr val="000000">
                      <a:alpha val="43137"/>
                    </a:srgbClr>
                  </a:outerShdw>
                </a:effectLst>
                <a:latin typeface="Times New Roman" pitchFamily="18" charset="0"/>
                <a:cs typeface="Times New Roman" pitchFamily="18" charset="0"/>
              </a:rPr>
              <a:t> CAMİLER HAFTASI</a:t>
            </a:r>
          </a:p>
        </p:txBody>
      </p:sp>
      <p:sp>
        <p:nvSpPr>
          <p:cNvPr id="6" name="5 Dikdörtgen"/>
          <p:cNvSpPr/>
          <p:nvPr/>
        </p:nvSpPr>
        <p:spPr>
          <a:xfrm>
            <a:off x="179512" y="1102677"/>
            <a:ext cx="8856984" cy="556668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1"/>
            <a:r>
              <a:rPr lang="ar-SA" sz="2000" dirty="0">
                <a:solidFill>
                  <a:schemeClr val="tx1"/>
                </a:solidFill>
              </a:rPr>
              <a:t>  سَبْعَةٌ يُظِلُّهُمُ اللَّهُ فِى ظِلِّهِ يَوْمَ لاَ ظِلَّ إِلاَّ ظِلُّهُ الإِمَامُ الْعَادِلُ ، وَشَابٌّ نَشَأَ فِى عِبَادَةِ رَبِّهِ ، وَرَجُلٌ قَلْبُهُ مُعَلَّقٌ فِى الْمَسَاجِدِ ، وَرَجُلاَنِ تَحَابَّا فِى اللَّهِ اجْتَمَعَا عَلَيْهِ وَتَفَرَّقَا عَلَيْهِ ، وَرَجُلٌ طَلَبَتْهُ امْرَأَةٌ ذَاتُ مَنْصِبٍ وَجَمَالٍ فَقَالَ إِنِّى أَخَافُ اللَّهَ . وَرَجُلٌ تَصَدَّقَ أَخْفَى حَتَّى لاَ تَعْلَمَ شِمَالُهُ مَا تُنْفِقُ يَمِينُهُ ، وَرَجُلٌ ذَكَرَ اللَّهَ خَالِيًا فَفَاضَتْ عَيْنَاهُ</a:t>
            </a:r>
            <a:endParaRPr lang="tr-TR" sz="2000" dirty="0">
              <a:solidFill>
                <a:schemeClr val="tx1"/>
              </a:solidFill>
            </a:endParaRPr>
          </a:p>
          <a:p>
            <a:pPr algn="ctr"/>
            <a:r>
              <a:rPr lang="tr-TR" i="1" dirty="0">
                <a:solidFill>
                  <a:schemeClr val="tx1"/>
                </a:solidFill>
              </a:rPr>
              <a:t>Ebu </a:t>
            </a:r>
            <a:r>
              <a:rPr lang="tr-TR" i="1" dirty="0" err="1">
                <a:solidFill>
                  <a:schemeClr val="tx1"/>
                </a:solidFill>
              </a:rPr>
              <a:t>Hureyre'den</a:t>
            </a:r>
            <a:r>
              <a:rPr lang="tr-TR" i="1" dirty="0">
                <a:solidFill>
                  <a:schemeClr val="tx1"/>
                </a:solidFill>
              </a:rPr>
              <a:t> (</a:t>
            </a:r>
            <a:r>
              <a:rPr lang="tr-TR" i="1" dirty="0" err="1">
                <a:solidFill>
                  <a:schemeClr val="tx1"/>
                </a:solidFill>
              </a:rPr>
              <a:t>r.a</a:t>
            </a:r>
            <a:r>
              <a:rPr lang="tr-TR" i="1" dirty="0">
                <a:solidFill>
                  <a:schemeClr val="tx1"/>
                </a:solidFill>
              </a:rPr>
              <a:t>.) rivayet edildiğine göre, Hz. Peygamber (</a:t>
            </a:r>
            <a:r>
              <a:rPr lang="tr-TR" i="1" dirty="0" err="1">
                <a:solidFill>
                  <a:schemeClr val="tx1"/>
                </a:solidFill>
              </a:rPr>
              <a:t>s.a.s</a:t>
            </a:r>
            <a:r>
              <a:rPr lang="tr-TR" i="1" dirty="0">
                <a:solidFill>
                  <a:schemeClr val="tx1"/>
                </a:solidFill>
              </a:rPr>
              <a:t>.) şöyle buyurmuştur: </a:t>
            </a:r>
            <a:endParaRPr lang="tr-TR" i="1" dirty="0" smtClean="0">
              <a:solidFill>
                <a:schemeClr val="tx1"/>
              </a:solidFill>
            </a:endParaRPr>
          </a:p>
          <a:p>
            <a:pPr algn="ctr"/>
            <a:r>
              <a:rPr lang="tr-TR" sz="2000" i="1" dirty="0" smtClean="0">
                <a:solidFill>
                  <a:schemeClr val="tx1"/>
                </a:solidFill>
              </a:rPr>
              <a:t>“</a:t>
            </a:r>
            <a:r>
              <a:rPr lang="tr-TR" sz="2000" i="1" dirty="0">
                <a:solidFill>
                  <a:schemeClr val="tx1"/>
                </a:solidFill>
              </a:rPr>
              <a:t>Yedi kimseyi Allah Teâlâ kendi gölgesinden başka gölge bulunmayan kıyamet gününde, gölgesinde barındıracaktır. Bunlar: Adaletli devlet reisi, Rabbine ibadet ederek yetişen genç, gönlü </a:t>
            </a:r>
            <a:r>
              <a:rPr lang="tr-TR" sz="2000" i="1" dirty="0" err="1">
                <a:solidFill>
                  <a:schemeClr val="tx1"/>
                </a:solidFill>
              </a:rPr>
              <a:t>mescidlere</a:t>
            </a:r>
            <a:r>
              <a:rPr lang="tr-TR" sz="2000" i="1" dirty="0">
                <a:solidFill>
                  <a:schemeClr val="tx1"/>
                </a:solidFill>
              </a:rPr>
              <a:t> bağlı kimse, birbirlerini Allah </a:t>
            </a:r>
            <a:r>
              <a:rPr lang="tr-TR" sz="2000" i="1" dirty="0" err="1">
                <a:solidFill>
                  <a:schemeClr val="tx1"/>
                </a:solidFill>
              </a:rPr>
              <a:t>rızâsı</a:t>
            </a:r>
            <a:r>
              <a:rPr lang="tr-TR" sz="2000" i="1" dirty="0">
                <a:solidFill>
                  <a:schemeClr val="tx1"/>
                </a:solidFill>
              </a:rPr>
              <a:t> için seven ve buluşmaları da ayrılmaları da bu sevgiye dayalı olan iki şahıs, itibarlı ve güzel bir kadın kendisiyle beraber olmak isteyince ‘Ben Allah’tan korkarım’ diyerek buna yanaşmayan erkek, sağ elinin verdiğini sol eli bilmeyecek kadar gizli sadaka veren adam, </a:t>
            </a:r>
            <a:r>
              <a:rPr lang="tr-TR" sz="2000" i="1" dirty="0" err="1">
                <a:solidFill>
                  <a:schemeClr val="tx1"/>
                </a:solidFill>
              </a:rPr>
              <a:t>tenhâda</a:t>
            </a:r>
            <a:r>
              <a:rPr lang="tr-TR" sz="2000" i="1" dirty="0">
                <a:solidFill>
                  <a:schemeClr val="tx1"/>
                </a:solidFill>
              </a:rPr>
              <a:t> Allah’ı anıp gözleri yaşla dolan kişidir.” </a:t>
            </a:r>
            <a:endParaRPr lang="tr-TR" sz="2000" i="1" dirty="0" smtClean="0">
              <a:solidFill>
                <a:schemeClr val="tx1"/>
              </a:solidFill>
            </a:endParaRPr>
          </a:p>
          <a:p>
            <a:pPr algn="ctr"/>
            <a:r>
              <a:rPr lang="tr-TR" sz="2000" dirty="0" smtClean="0">
                <a:solidFill>
                  <a:schemeClr val="tx1"/>
                </a:solidFill>
              </a:rPr>
              <a:t>(</a:t>
            </a:r>
            <a:r>
              <a:rPr lang="tr-TR" sz="2000" dirty="0" err="1">
                <a:solidFill>
                  <a:schemeClr val="tx1"/>
                </a:solidFill>
              </a:rPr>
              <a:t>Buhârî</a:t>
            </a:r>
            <a:r>
              <a:rPr lang="tr-TR" sz="2000" dirty="0">
                <a:solidFill>
                  <a:schemeClr val="tx1"/>
                </a:solidFill>
              </a:rPr>
              <a:t>, Ezan, 36; Zekât, 16, </a:t>
            </a:r>
            <a:r>
              <a:rPr lang="tr-TR" sz="2000" dirty="0" err="1">
                <a:solidFill>
                  <a:schemeClr val="tx1"/>
                </a:solidFill>
              </a:rPr>
              <a:t>Hudud</a:t>
            </a:r>
            <a:r>
              <a:rPr lang="tr-TR" sz="2000" dirty="0">
                <a:solidFill>
                  <a:schemeClr val="tx1"/>
                </a:solidFill>
              </a:rPr>
              <a:t>, 19; </a:t>
            </a:r>
            <a:r>
              <a:rPr lang="tr-TR" sz="2000" dirty="0" err="1">
                <a:solidFill>
                  <a:schemeClr val="tx1"/>
                </a:solidFill>
              </a:rPr>
              <a:t>Tirmizi</a:t>
            </a:r>
            <a:r>
              <a:rPr lang="tr-TR" sz="2000" dirty="0">
                <a:solidFill>
                  <a:schemeClr val="tx1"/>
                </a:solidFill>
              </a:rPr>
              <a:t>, </a:t>
            </a:r>
            <a:r>
              <a:rPr lang="tr-TR" sz="2000" dirty="0" err="1">
                <a:solidFill>
                  <a:schemeClr val="tx1"/>
                </a:solidFill>
              </a:rPr>
              <a:t>Zühd</a:t>
            </a:r>
            <a:r>
              <a:rPr lang="tr-TR" sz="2000" dirty="0">
                <a:solidFill>
                  <a:schemeClr val="tx1"/>
                </a:solidFill>
              </a:rPr>
              <a:t>, 53)</a:t>
            </a:r>
          </a:p>
        </p:txBody>
      </p:sp>
    </p:spTree>
    <p:extLst>
      <p:ext uri="{BB962C8B-B14F-4D97-AF65-F5344CB8AC3E}">
        <p14:creationId xmlns:p14="http://schemas.microsoft.com/office/powerpoint/2010/main" val="141218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87015"/>
            <a:ext cx="7884368" cy="1015663"/>
          </a:xfrm>
          <a:prstGeom prst="rect">
            <a:avLst/>
          </a:prstGeom>
          <a:noFill/>
          <a:ln w="9525">
            <a:noFill/>
            <a:miter lim="800000"/>
            <a:headEnd/>
            <a:tailEnd/>
          </a:ln>
        </p:spPr>
        <p:txBody>
          <a:bodyPr wrap="square">
            <a:spAutoFit/>
          </a:bodyPr>
          <a:lstStyle/>
          <a:p>
            <a:pPr algn="ctr" eaLnBrk="0" hangingPunct="0"/>
            <a:r>
              <a:rPr lang="tr-TR" sz="6000" b="1" dirty="0" smtClean="0">
                <a:effectLst>
                  <a:outerShdw blurRad="38100" dist="38100" dir="2700000" algn="tl">
                    <a:srgbClr val="000000">
                      <a:alpha val="43137"/>
                    </a:srgbClr>
                  </a:outerShdw>
                </a:effectLst>
                <a:latin typeface="Times New Roman" pitchFamily="18" charset="0"/>
                <a:cs typeface="Times New Roman" pitchFamily="18" charset="0"/>
              </a:rPr>
              <a:t> CAMİLER HAFTASI</a:t>
            </a:r>
          </a:p>
        </p:txBody>
      </p:sp>
      <p:sp>
        <p:nvSpPr>
          <p:cNvPr id="6" name="5 Dikdörtgen"/>
          <p:cNvSpPr/>
          <p:nvPr/>
        </p:nvSpPr>
        <p:spPr>
          <a:xfrm>
            <a:off x="179512" y="1102677"/>
            <a:ext cx="8856984" cy="556668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r>
              <a:rPr lang="ar-SA" sz="2800" dirty="0">
                <a:solidFill>
                  <a:schemeClr val="tx1"/>
                </a:solidFill>
              </a:rPr>
              <a:t>قَالَ رَسُولُ اللَّهِ (صَلَّى اللَّهُ عَلَيْهِ وَ سَلَّمْ) قال مَنْ تَطَهَّرَ فِي بَيْتِهِ ثُمَّ مَشَى إِلَى بَيْتٍ مِنْ بُيُوتِ اللَّهِ لِيَقْضِيَ فَرِيضَةً مِنْ فَرَائِضِ اللَّهِ كَانَتْ خَطْوَتَاهُ إِحْدَاهُمَا تَحُطُّ خَطِيئَةً وَالْأُخْرَى تَرْفَعُ دَرَجَةً</a:t>
            </a:r>
            <a:endParaRPr lang="tr-TR" sz="2800" dirty="0">
              <a:solidFill>
                <a:schemeClr val="tx1"/>
              </a:solidFill>
            </a:endParaRPr>
          </a:p>
          <a:p>
            <a:pPr algn="ctr"/>
            <a:r>
              <a:rPr lang="tr-TR" sz="2800" i="1" dirty="0" err="1">
                <a:solidFill>
                  <a:schemeClr val="tx1"/>
                </a:solidFill>
              </a:rPr>
              <a:t>Ebû</a:t>
            </a:r>
            <a:r>
              <a:rPr lang="tr-TR" sz="2800" i="1" dirty="0">
                <a:solidFill>
                  <a:schemeClr val="tx1"/>
                </a:solidFill>
              </a:rPr>
              <a:t> </a:t>
            </a:r>
            <a:r>
              <a:rPr lang="tr-TR" sz="2800" i="1" dirty="0" err="1">
                <a:solidFill>
                  <a:schemeClr val="tx1"/>
                </a:solidFill>
              </a:rPr>
              <a:t>Hüreyre</a:t>
            </a:r>
            <a:r>
              <a:rPr lang="tr-TR" sz="2800" i="1" dirty="0">
                <a:solidFill>
                  <a:schemeClr val="tx1"/>
                </a:solidFill>
              </a:rPr>
              <a:t> (</a:t>
            </a:r>
            <a:r>
              <a:rPr lang="tr-TR" sz="2800" i="1" dirty="0" err="1">
                <a:solidFill>
                  <a:schemeClr val="tx1"/>
                </a:solidFill>
              </a:rPr>
              <a:t>r.a</a:t>
            </a:r>
            <a:r>
              <a:rPr lang="tr-TR" sz="2800" i="1" dirty="0">
                <a:solidFill>
                  <a:schemeClr val="tx1"/>
                </a:solidFill>
              </a:rPr>
              <a:t>.) </a:t>
            </a:r>
            <a:r>
              <a:rPr lang="tr-TR" sz="2800" i="1" dirty="0" err="1">
                <a:solidFill>
                  <a:schemeClr val="tx1"/>
                </a:solidFill>
              </a:rPr>
              <a:t>rivâyet</a:t>
            </a:r>
            <a:r>
              <a:rPr lang="tr-TR" sz="2800" i="1" dirty="0">
                <a:solidFill>
                  <a:schemeClr val="tx1"/>
                </a:solidFill>
              </a:rPr>
              <a:t> edildiğine göre, Peygamber (</a:t>
            </a:r>
            <a:r>
              <a:rPr lang="tr-TR" sz="2800" i="1" dirty="0" err="1">
                <a:solidFill>
                  <a:schemeClr val="tx1"/>
                </a:solidFill>
              </a:rPr>
              <a:t>s.a.s</a:t>
            </a:r>
            <a:r>
              <a:rPr lang="tr-TR" sz="2800" i="1" dirty="0">
                <a:solidFill>
                  <a:schemeClr val="tx1"/>
                </a:solidFill>
              </a:rPr>
              <a:t>.) şöyle buyurdu: </a:t>
            </a:r>
            <a:endParaRPr lang="tr-TR" sz="2800" i="1" dirty="0" smtClean="0">
              <a:solidFill>
                <a:schemeClr val="tx1"/>
              </a:solidFill>
            </a:endParaRPr>
          </a:p>
          <a:p>
            <a:pPr algn="ctr"/>
            <a:r>
              <a:rPr lang="tr-TR" sz="2800" i="1" dirty="0" smtClean="0">
                <a:solidFill>
                  <a:schemeClr val="tx1"/>
                </a:solidFill>
              </a:rPr>
              <a:t>Bir </a:t>
            </a:r>
            <a:r>
              <a:rPr lang="tr-TR" sz="2800" i="1" dirty="0">
                <a:solidFill>
                  <a:schemeClr val="tx1"/>
                </a:solidFill>
              </a:rPr>
              <a:t>kimse evinde güzelce temizlenir, sonra Allah'ın farzlarından bir farzı yerine getirmek için Allah'ın evlerinden birine giderse, attığı adımlardan her biri bir günahı silip yok eder; diğer adımı da onu bir derece yükseltir.”  </a:t>
            </a:r>
            <a:endParaRPr lang="tr-TR" sz="2800" i="1" dirty="0" smtClean="0">
              <a:solidFill>
                <a:schemeClr val="tx1"/>
              </a:solidFill>
            </a:endParaRPr>
          </a:p>
          <a:p>
            <a:pPr algn="ctr"/>
            <a:r>
              <a:rPr lang="tr-TR" sz="2800" dirty="0" smtClean="0">
                <a:solidFill>
                  <a:schemeClr val="tx1"/>
                </a:solidFill>
              </a:rPr>
              <a:t>(</a:t>
            </a:r>
            <a:r>
              <a:rPr lang="tr-TR" sz="2800" dirty="0">
                <a:solidFill>
                  <a:schemeClr val="tx1"/>
                </a:solidFill>
              </a:rPr>
              <a:t>Müslim, </a:t>
            </a:r>
            <a:r>
              <a:rPr lang="tr-TR" sz="2800" dirty="0" err="1">
                <a:solidFill>
                  <a:schemeClr val="tx1"/>
                </a:solidFill>
              </a:rPr>
              <a:t>Mesâcid</a:t>
            </a:r>
            <a:r>
              <a:rPr lang="tr-TR" sz="2800" dirty="0">
                <a:solidFill>
                  <a:schemeClr val="tx1"/>
                </a:solidFill>
              </a:rPr>
              <a:t>, 282)</a:t>
            </a:r>
          </a:p>
        </p:txBody>
      </p:sp>
    </p:spTree>
    <p:extLst>
      <p:ext uri="{BB962C8B-B14F-4D97-AF65-F5344CB8AC3E}">
        <p14:creationId xmlns:p14="http://schemas.microsoft.com/office/powerpoint/2010/main" val="13937219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46"/>
            <a:ext cx="9149009" cy="6912585"/>
          </a:xfrm>
          <a:prstGeom prst="rect">
            <a:avLst/>
          </a:prstGeom>
        </p:spPr>
      </p:pic>
      <p:sp>
        <p:nvSpPr>
          <p:cNvPr id="5" name="Text Box 3"/>
          <p:cNvSpPr txBox="1">
            <a:spLocks noChangeArrowheads="1"/>
          </p:cNvSpPr>
          <p:nvPr/>
        </p:nvSpPr>
        <p:spPr bwMode="auto">
          <a:xfrm>
            <a:off x="0" y="44624"/>
            <a:ext cx="9144000" cy="1015663"/>
          </a:xfrm>
          <a:prstGeom prst="rect">
            <a:avLst/>
          </a:prstGeom>
          <a:noFill/>
          <a:ln w="9525">
            <a:noFill/>
            <a:miter lim="800000"/>
            <a:headEnd/>
            <a:tailEnd/>
          </a:ln>
        </p:spPr>
        <p:txBody>
          <a:bodyPr wrap="square">
            <a:spAutoFit/>
          </a:bodyPr>
          <a:lstStyle/>
          <a:p>
            <a:pPr algn="ctr" eaLnBrk="0" hangingPunct="0"/>
            <a:r>
              <a:rPr lang="tr-TR" sz="6000" b="1" dirty="0" smtClean="0">
                <a:effectLst>
                  <a:outerShdw blurRad="38100" dist="38100" dir="2700000" algn="tl">
                    <a:srgbClr val="000000">
                      <a:alpha val="43137"/>
                    </a:srgbClr>
                  </a:outerShdw>
                </a:effectLst>
                <a:latin typeface="Times New Roman" pitchFamily="18" charset="0"/>
                <a:cs typeface="Times New Roman" pitchFamily="18" charset="0"/>
              </a:rPr>
              <a:t> CAMİLER HAFTASI</a:t>
            </a:r>
          </a:p>
        </p:txBody>
      </p:sp>
      <p:pic>
        <p:nvPicPr>
          <p:cNvPr id="8" name="Picture 3" descr="C:\Documents and Settings\LALEYLL\Belgelerim\Resimlerim\footer.jpg"/>
          <p:cNvPicPr>
            <a:picLocks noChangeAspect="1" noChangeArrowheads="1"/>
          </p:cNvPicPr>
          <p:nvPr/>
        </p:nvPicPr>
        <p:blipFill>
          <a:blip r:embed="rId3" cstate="print"/>
          <a:srcRect/>
          <a:stretch>
            <a:fillRect/>
          </a:stretch>
        </p:blipFill>
        <p:spPr bwMode="auto">
          <a:xfrm>
            <a:off x="0" y="5786455"/>
            <a:ext cx="9144000" cy="1071546"/>
          </a:xfrm>
          <a:prstGeom prst="rect">
            <a:avLst/>
          </a:prstGeom>
          <a:noFill/>
        </p:spPr>
      </p:pic>
      <p:sp>
        <p:nvSpPr>
          <p:cNvPr id="6" name="5 Dikdörtgen"/>
          <p:cNvSpPr/>
          <p:nvPr/>
        </p:nvSpPr>
        <p:spPr>
          <a:xfrm>
            <a:off x="179512" y="1102677"/>
            <a:ext cx="8856984" cy="196628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r>
              <a:rPr lang="tr-TR" sz="2800" dirty="0">
                <a:solidFill>
                  <a:schemeClr val="tx1"/>
                </a:solidFill>
              </a:rPr>
              <a:t>Personelimiz arasında; </a:t>
            </a:r>
          </a:p>
          <a:p>
            <a:pPr marL="457200" indent="-457200" algn="ctr">
              <a:buFont typeface="Arial" panose="020B0604020202020204" pitchFamily="34" charset="0"/>
              <a:buChar char="•"/>
            </a:pPr>
            <a:r>
              <a:rPr lang="tr-TR" sz="2800" b="1" dirty="0" smtClean="0">
                <a:solidFill>
                  <a:srgbClr val="00B050"/>
                </a:solidFill>
              </a:rPr>
              <a:t>Hafızlık, </a:t>
            </a:r>
          </a:p>
          <a:p>
            <a:pPr marL="457200" indent="-457200" algn="ctr">
              <a:buFont typeface="Arial" panose="020B0604020202020204" pitchFamily="34" charset="0"/>
              <a:buChar char="•"/>
            </a:pPr>
            <a:r>
              <a:rPr lang="tr-TR" sz="2800" dirty="0" smtClean="0">
                <a:solidFill>
                  <a:srgbClr val="FF0000"/>
                </a:solidFill>
              </a:rPr>
              <a:t>Kur’an’ı Kerim Ve Ezanı Güzel Okuma, </a:t>
            </a:r>
          </a:p>
          <a:p>
            <a:pPr marL="457200" indent="-457200" algn="ctr">
              <a:buFont typeface="Arial" panose="020B0604020202020204" pitchFamily="34" charset="0"/>
              <a:buChar char="•"/>
            </a:pPr>
            <a:r>
              <a:rPr lang="tr-TR" sz="2800" dirty="0" smtClean="0">
                <a:solidFill>
                  <a:srgbClr val="0070C0"/>
                </a:solidFill>
              </a:rPr>
              <a:t>Hutbe Ve Şiir Yazma Gibi </a:t>
            </a:r>
            <a:r>
              <a:rPr lang="tr-TR" sz="2800" dirty="0">
                <a:solidFill>
                  <a:srgbClr val="0070C0"/>
                </a:solidFill>
              </a:rPr>
              <a:t>Yarışmalar </a:t>
            </a:r>
            <a:r>
              <a:rPr lang="tr-TR" sz="2800" dirty="0" smtClean="0">
                <a:solidFill>
                  <a:srgbClr val="0070C0"/>
                </a:solidFill>
              </a:rPr>
              <a:t>ve</a:t>
            </a:r>
          </a:p>
          <a:p>
            <a:pPr marL="457200" indent="-457200" algn="ctr">
              <a:buFont typeface="Arial" panose="020B0604020202020204" pitchFamily="34" charset="0"/>
              <a:buChar char="•"/>
            </a:pPr>
            <a:r>
              <a:rPr lang="tr-TR" sz="2800" dirty="0" smtClean="0">
                <a:solidFill>
                  <a:srgbClr val="7030A0"/>
                </a:solidFill>
              </a:rPr>
              <a:t>Cami Görevlileri </a:t>
            </a:r>
            <a:r>
              <a:rPr lang="tr-TR" sz="2800" dirty="0" err="1" smtClean="0">
                <a:solidFill>
                  <a:srgbClr val="7030A0"/>
                </a:solidFill>
              </a:rPr>
              <a:t>Çalıştayları</a:t>
            </a:r>
            <a:r>
              <a:rPr lang="tr-TR" sz="2800" dirty="0" smtClean="0">
                <a:solidFill>
                  <a:srgbClr val="7030A0"/>
                </a:solidFill>
              </a:rPr>
              <a:t> </a:t>
            </a:r>
            <a:r>
              <a:rPr lang="tr-TR" sz="2800" dirty="0" smtClean="0">
                <a:solidFill>
                  <a:schemeClr val="tx1"/>
                </a:solidFill>
              </a:rPr>
              <a:t>Düzenlenmektedir.</a:t>
            </a:r>
            <a:endParaRPr lang="tr-TR" sz="2800" dirty="0">
              <a:solidFill>
                <a:schemeClr val="tx1"/>
              </a:solidFill>
            </a:endParaRPr>
          </a:p>
        </p:txBody>
      </p:sp>
    </p:spTree>
    <p:extLst>
      <p:ext uri="{BB962C8B-B14F-4D97-AF65-F5344CB8AC3E}">
        <p14:creationId xmlns:p14="http://schemas.microsoft.com/office/powerpoint/2010/main" val="1525752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87015"/>
            <a:ext cx="7884368" cy="1015663"/>
          </a:xfrm>
          <a:prstGeom prst="rect">
            <a:avLst/>
          </a:prstGeom>
          <a:noFill/>
          <a:ln w="9525">
            <a:noFill/>
            <a:miter lim="800000"/>
            <a:headEnd/>
            <a:tailEnd/>
          </a:ln>
        </p:spPr>
        <p:txBody>
          <a:bodyPr wrap="square">
            <a:spAutoFit/>
          </a:bodyPr>
          <a:lstStyle/>
          <a:p>
            <a:pPr algn="ctr" eaLnBrk="0" hangingPunct="0"/>
            <a:r>
              <a:rPr lang="tr-TR" sz="6000" b="1" dirty="0" smtClean="0">
                <a:effectLst>
                  <a:outerShdw blurRad="38100" dist="38100" dir="2700000" algn="tl">
                    <a:srgbClr val="000000">
                      <a:alpha val="43137"/>
                    </a:srgbClr>
                  </a:outerShdw>
                </a:effectLst>
                <a:latin typeface="Times New Roman" pitchFamily="18" charset="0"/>
                <a:cs typeface="Times New Roman" pitchFamily="18" charset="0"/>
              </a:rPr>
              <a:t> CAMİLER HAFTASI</a:t>
            </a:r>
          </a:p>
        </p:txBody>
      </p:sp>
      <p:pic>
        <p:nvPicPr>
          <p:cNvPr id="8" name="Picture 3" descr="C:\Documents and Settings\LALEYLL\Belgelerim\Resimlerim\footer.jpg"/>
          <p:cNvPicPr>
            <a:picLocks noChangeAspect="1" noChangeArrowheads="1"/>
          </p:cNvPicPr>
          <p:nvPr/>
        </p:nvPicPr>
        <p:blipFill>
          <a:blip r:embed="rId2" cstate="print"/>
          <a:srcRect/>
          <a:stretch>
            <a:fillRect/>
          </a:stretch>
        </p:blipFill>
        <p:spPr bwMode="auto">
          <a:xfrm>
            <a:off x="0" y="5786455"/>
            <a:ext cx="9144000" cy="1071546"/>
          </a:xfrm>
          <a:prstGeom prst="rect">
            <a:avLst/>
          </a:prstGeom>
          <a:noFill/>
        </p:spPr>
      </p:pic>
      <p:sp>
        <p:nvSpPr>
          <p:cNvPr id="6" name="5 Dikdörtgen"/>
          <p:cNvSpPr/>
          <p:nvPr/>
        </p:nvSpPr>
        <p:spPr>
          <a:xfrm>
            <a:off x="179512" y="1102677"/>
            <a:ext cx="8856984" cy="4774595"/>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just" fontAlgn="base"/>
            <a:r>
              <a:rPr lang="tr-TR" dirty="0">
                <a:solidFill>
                  <a:schemeClr val="tx1"/>
                </a:solidFill>
              </a:rPr>
              <a:t>2011 yılından itibaren Camiler ve Din Görevlileri Haftası münasebetiyle toplumun ihtiyacı olan bir konu belirlenmeye başlanmış, belirlenen bu tema ekseninde hafta boyunca çeşitli etkinlikler gerçekleştirilmiştir.</a:t>
            </a:r>
          </a:p>
          <a:p>
            <a:pPr marL="457200" indent="-457200" algn="just" fontAlgn="base">
              <a:buFont typeface="Arial" panose="020B0604020202020204" pitchFamily="34" charset="0"/>
              <a:buChar char="•"/>
            </a:pPr>
            <a:r>
              <a:rPr lang="tr-TR" sz="2400" dirty="0">
                <a:solidFill>
                  <a:schemeClr val="tx1"/>
                </a:solidFill>
              </a:rPr>
              <a:t>2011 yılında </a:t>
            </a:r>
            <a:r>
              <a:rPr lang="tr-TR" sz="2400" b="1" dirty="0">
                <a:solidFill>
                  <a:srgbClr val="FF0000"/>
                </a:solidFill>
              </a:rPr>
              <a:t>“Cami ve Çocuk”, </a:t>
            </a:r>
          </a:p>
          <a:p>
            <a:pPr marL="457200" indent="-457200" algn="just" fontAlgn="base">
              <a:buFont typeface="Arial" panose="020B0604020202020204" pitchFamily="34" charset="0"/>
              <a:buChar char="•"/>
            </a:pPr>
            <a:r>
              <a:rPr lang="tr-TR" sz="2400" dirty="0">
                <a:solidFill>
                  <a:schemeClr val="tx1"/>
                </a:solidFill>
              </a:rPr>
              <a:t>2012 yılında </a:t>
            </a:r>
            <a:r>
              <a:rPr lang="tr-TR" sz="2400" b="1" dirty="0">
                <a:solidFill>
                  <a:srgbClr val="002060"/>
                </a:solidFill>
                <a:effectLst>
                  <a:outerShdw blurRad="38100" dist="38100" dir="2700000" algn="tl">
                    <a:srgbClr val="000000">
                      <a:alpha val="43137"/>
                    </a:srgbClr>
                  </a:outerShdw>
                </a:effectLst>
              </a:rPr>
              <a:t>“Cami ve Engelli”, </a:t>
            </a:r>
          </a:p>
          <a:p>
            <a:pPr marL="457200" indent="-457200" algn="just" fontAlgn="base">
              <a:buFont typeface="Arial" panose="020B0604020202020204" pitchFamily="34" charset="0"/>
              <a:buChar char="•"/>
            </a:pPr>
            <a:r>
              <a:rPr lang="tr-TR" sz="2400" dirty="0">
                <a:solidFill>
                  <a:schemeClr val="tx1"/>
                </a:solidFill>
              </a:rPr>
              <a:t>2013 yılında </a:t>
            </a:r>
            <a:r>
              <a:rPr lang="tr-TR" sz="2400" b="1" dirty="0">
                <a:solidFill>
                  <a:srgbClr val="7030A0"/>
                </a:solidFill>
                <a:effectLst>
                  <a:outerShdw blurRad="38100" dist="38100" dir="2700000" algn="tl">
                    <a:srgbClr val="000000">
                      <a:alpha val="43137"/>
                    </a:srgbClr>
                  </a:outerShdw>
                </a:effectLst>
              </a:rPr>
              <a:t>“Cami- Kadın ve Aile”</a:t>
            </a:r>
            <a:r>
              <a:rPr lang="tr-TR" sz="2400" dirty="0">
                <a:solidFill>
                  <a:schemeClr val="tx1"/>
                </a:solidFill>
              </a:rPr>
              <a:t> </a:t>
            </a:r>
          </a:p>
          <a:p>
            <a:pPr marL="457200" indent="-457200" algn="just" fontAlgn="base">
              <a:buFont typeface="Arial" panose="020B0604020202020204" pitchFamily="34" charset="0"/>
              <a:buChar char="•"/>
            </a:pPr>
            <a:r>
              <a:rPr lang="tr-TR" sz="2400" dirty="0">
                <a:solidFill>
                  <a:schemeClr val="tx1"/>
                </a:solidFill>
              </a:rPr>
              <a:t>2014 yılında </a:t>
            </a:r>
            <a:r>
              <a:rPr lang="tr-TR" sz="2400" b="1" dirty="0">
                <a:solidFill>
                  <a:srgbClr val="0070C0"/>
                </a:solidFill>
                <a:effectLst>
                  <a:outerShdw blurRad="38100" dist="38100" dir="2700000" algn="tl">
                    <a:srgbClr val="000000">
                      <a:alpha val="43137"/>
                    </a:srgbClr>
                  </a:outerShdw>
                </a:effectLst>
              </a:rPr>
              <a:t>"Cami ve Gençlik" </a:t>
            </a:r>
          </a:p>
          <a:p>
            <a:pPr marL="457200" indent="-457200" algn="just" fontAlgn="base">
              <a:buFont typeface="Arial" panose="020B0604020202020204" pitchFamily="34" charset="0"/>
              <a:buChar char="•"/>
            </a:pPr>
            <a:r>
              <a:rPr lang="tr-TR" sz="2400" dirty="0">
                <a:solidFill>
                  <a:schemeClr val="tx1"/>
                </a:solidFill>
              </a:rPr>
              <a:t>2015 yılında </a:t>
            </a:r>
            <a:r>
              <a:rPr lang="tr-TR" sz="2400" b="1" dirty="0">
                <a:solidFill>
                  <a:srgbClr val="00B050"/>
                </a:solidFill>
                <a:effectLst>
                  <a:outerShdw blurRad="38100" dist="38100" dir="2700000" algn="tl">
                    <a:srgbClr val="000000">
                      <a:alpha val="43137"/>
                    </a:srgbClr>
                  </a:outerShdw>
                </a:effectLst>
              </a:rPr>
              <a:t>"Cami ve Namazla Arınma"</a:t>
            </a:r>
            <a:r>
              <a:rPr lang="tr-TR" sz="2400" dirty="0">
                <a:solidFill>
                  <a:schemeClr val="tx1"/>
                </a:solidFill>
              </a:rPr>
              <a:t> </a:t>
            </a:r>
          </a:p>
          <a:p>
            <a:pPr marL="457200" indent="-457200" algn="just" fontAlgn="base">
              <a:buFont typeface="Arial" panose="020B0604020202020204" pitchFamily="34" charset="0"/>
              <a:buChar char="•"/>
            </a:pPr>
            <a:r>
              <a:rPr lang="tr-TR" sz="2400" dirty="0">
                <a:solidFill>
                  <a:schemeClr val="tx1"/>
                </a:solidFill>
              </a:rPr>
              <a:t>2016 yılında </a:t>
            </a:r>
            <a:r>
              <a:rPr lang="tr-TR" sz="2400" b="1" dirty="0">
                <a:solidFill>
                  <a:schemeClr val="accent6">
                    <a:lumMod val="50000"/>
                  </a:schemeClr>
                </a:solidFill>
                <a:effectLst>
                  <a:outerShdw blurRad="38100" dist="38100" dir="2700000" algn="tl">
                    <a:srgbClr val="000000">
                      <a:alpha val="43137"/>
                    </a:srgbClr>
                  </a:outerShdw>
                </a:effectLst>
              </a:rPr>
              <a:t>“Cami ve Kitap</a:t>
            </a:r>
            <a:r>
              <a:rPr lang="tr-TR" sz="2400" b="1" dirty="0" smtClean="0">
                <a:solidFill>
                  <a:schemeClr val="accent6">
                    <a:lumMod val="50000"/>
                  </a:schemeClr>
                </a:solidFill>
                <a:effectLst>
                  <a:outerShdw blurRad="38100" dist="38100" dir="2700000" algn="tl">
                    <a:srgbClr val="000000">
                      <a:alpha val="43137"/>
                    </a:srgbClr>
                  </a:outerShdw>
                </a:effectLst>
              </a:rPr>
              <a:t>”</a:t>
            </a:r>
          </a:p>
          <a:p>
            <a:pPr marL="457200" indent="-457200" algn="just" fontAlgn="base">
              <a:buFont typeface="Arial" panose="020B0604020202020204" pitchFamily="34" charset="0"/>
              <a:buChar char="•"/>
            </a:pPr>
            <a:r>
              <a:rPr lang="tr-TR" sz="2400" b="1" dirty="0" smtClean="0">
                <a:solidFill>
                  <a:schemeClr val="accent6">
                    <a:lumMod val="50000"/>
                  </a:schemeClr>
                </a:solidFill>
                <a:effectLst>
                  <a:outerShdw blurRad="38100" dist="38100" dir="2700000" algn="tl">
                    <a:srgbClr val="000000">
                      <a:alpha val="43137"/>
                    </a:srgbClr>
                  </a:outerShdw>
                </a:effectLst>
              </a:rPr>
              <a:t> </a:t>
            </a:r>
            <a:r>
              <a:rPr lang="tr-TR" sz="2400" dirty="0" smtClean="0">
                <a:solidFill>
                  <a:schemeClr val="tx1"/>
                </a:solidFill>
              </a:rPr>
              <a:t>2017 </a:t>
            </a:r>
            <a:r>
              <a:rPr lang="tr-TR" sz="2400" dirty="0">
                <a:solidFill>
                  <a:schemeClr val="tx1"/>
                </a:solidFill>
              </a:rPr>
              <a:t>yılında </a:t>
            </a:r>
            <a:r>
              <a:rPr lang="tr-TR" sz="2400" b="1" dirty="0" smtClean="0">
                <a:solidFill>
                  <a:srgbClr val="FF0000"/>
                </a:solidFill>
              </a:rPr>
              <a:t>“</a:t>
            </a:r>
            <a:r>
              <a:rPr lang="tr-TR" sz="2400" b="1" dirty="0">
                <a:solidFill>
                  <a:srgbClr val="FF0000"/>
                </a:solidFill>
                <a:effectLst>
                  <a:outerShdw blurRad="38100" dist="38100" dir="2700000" algn="tl">
                    <a:srgbClr val="000000">
                      <a:alpha val="43137"/>
                    </a:srgbClr>
                  </a:outerShdw>
                </a:effectLst>
              </a:rPr>
              <a:t>Cami Şehir ve Medeniyet</a:t>
            </a:r>
            <a:r>
              <a:rPr lang="tr-TR" sz="2400" b="1" dirty="0" smtClean="0">
                <a:solidFill>
                  <a:srgbClr val="FF0000"/>
                </a:solidFill>
              </a:rPr>
              <a:t>”, </a:t>
            </a:r>
            <a:endParaRPr lang="tr-TR" sz="2400" b="1" dirty="0">
              <a:solidFill>
                <a:srgbClr val="FF0000"/>
              </a:solidFill>
            </a:endParaRPr>
          </a:p>
          <a:p>
            <a:pPr marL="457200" indent="-457200" algn="just" fontAlgn="base">
              <a:buFont typeface="Arial" panose="020B0604020202020204" pitchFamily="34" charset="0"/>
              <a:buChar char="•"/>
            </a:pPr>
            <a:r>
              <a:rPr lang="tr-TR" sz="2400" dirty="0" smtClean="0">
                <a:solidFill>
                  <a:schemeClr val="tx1"/>
                </a:solidFill>
              </a:rPr>
              <a:t>2018 </a:t>
            </a:r>
            <a:r>
              <a:rPr lang="tr-TR" sz="2400" dirty="0">
                <a:solidFill>
                  <a:schemeClr val="tx1"/>
                </a:solidFill>
              </a:rPr>
              <a:t>yılında </a:t>
            </a:r>
            <a:r>
              <a:rPr lang="tr-TR" sz="2400" b="1" dirty="0" smtClean="0">
                <a:solidFill>
                  <a:srgbClr val="002060"/>
                </a:solidFill>
                <a:effectLst>
                  <a:outerShdw blurRad="38100" dist="38100" dir="2700000" algn="tl">
                    <a:srgbClr val="000000">
                      <a:alpha val="43137"/>
                    </a:srgbClr>
                  </a:outerShdw>
                </a:effectLst>
              </a:rPr>
              <a:t>“</a:t>
            </a:r>
            <a:r>
              <a:rPr lang="tr-TR" sz="2400" b="1" dirty="0">
                <a:solidFill>
                  <a:srgbClr val="002060"/>
                </a:solidFill>
                <a:effectLst>
                  <a:outerShdw blurRad="38100" dist="38100" dir="2700000" algn="tl">
                    <a:srgbClr val="000000">
                      <a:alpha val="43137"/>
                    </a:srgbClr>
                  </a:outerShdw>
                </a:effectLst>
              </a:rPr>
              <a:t>Camiler ve Din Hizmetine Adanmış Ömürler</a:t>
            </a:r>
            <a:r>
              <a:rPr lang="tr-TR" sz="2400" b="1" dirty="0" smtClean="0">
                <a:solidFill>
                  <a:srgbClr val="002060"/>
                </a:solidFill>
                <a:effectLst>
                  <a:outerShdw blurRad="38100" dist="38100" dir="2700000" algn="tl">
                    <a:srgbClr val="000000">
                      <a:alpha val="43137"/>
                    </a:srgbClr>
                  </a:outerShdw>
                </a:effectLst>
              </a:rPr>
              <a:t>”,</a:t>
            </a:r>
            <a:r>
              <a:rPr lang="tr-TR" sz="2400" b="1" dirty="0">
                <a:solidFill>
                  <a:srgbClr val="002060"/>
                </a:solidFill>
                <a:effectLst>
                  <a:outerShdw blurRad="38100" dist="38100" dir="2700000" algn="tl">
                    <a:srgbClr val="000000">
                      <a:alpha val="43137"/>
                    </a:srgbClr>
                  </a:outerShdw>
                </a:effectLst>
              </a:rPr>
              <a:t> </a:t>
            </a:r>
          </a:p>
          <a:p>
            <a:pPr marL="457200" indent="-457200" algn="just" fontAlgn="base">
              <a:buFont typeface="Arial" panose="020B0604020202020204" pitchFamily="34" charset="0"/>
              <a:buChar char="•"/>
            </a:pPr>
            <a:r>
              <a:rPr lang="tr-TR" sz="2400" dirty="0" smtClean="0">
                <a:solidFill>
                  <a:schemeClr val="tx1"/>
                </a:solidFill>
              </a:rPr>
              <a:t>2019 </a:t>
            </a:r>
            <a:r>
              <a:rPr lang="tr-TR" sz="2400" dirty="0">
                <a:solidFill>
                  <a:schemeClr val="tx1"/>
                </a:solidFill>
              </a:rPr>
              <a:t>yılında </a:t>
            </a:r>
            <a:r>
              <a:rPr lang="tr-TR" sz="2400" b="1" dirty="0">
                <a:solidFill>
                  <a:srgbClr val="7030A0"/>
                </a:solidFill>
                <a:effectLst>
                  <a:outerShdw blurRad="38100" dist="38100" dir="2700000" algn="tl">
                    <a:srgbClr val="000000">
                      <a:alpha val="43137"/>
                    </a:srgbClr>
                  </a:outerShdw>
                </a:effectLst>
              </a:rPr>
              <a:t>“</a:t>
            </a:r>
            <a:r>
              <a:rPr lang="tr-TR" sz="2400" b="1" dirty="0" smtClean="0">
                <a:solidFill>
                  <a:srgbClr val="7030A0"/>
                </a:solidFill>
                <a:effectLst>
                  <a:outerShdw blurRad="38100" dist="38100" dir="2700000" algn="tl">
                    <a:srgbClr val="000000">
                      <a:alpha val="43137"/>
                    </a:srgbClr>
                  </a:outerShdw>
                </a:effectLst>
              </a:rPr>
              <a:t>Cami ve Hayat”</a:t>
            </a:r>
            <a:r>
              <a:rPr lang="tr-TR" sz="2400" dirty="0">
                <a:solidFill>
                  <a:schemeClr val="tx1"/>
                </a:solidFill>
              </a:rPr>
              <a:t> </a:t>
            </a:r>
          </a:p>
          <a:p>
            <a:pPr marL="457200" indent="-457200" algn="just" fontAlgn="base">
              <a:buFont typeface="Arial" panose="020B0604020202020204" pitchFamily="34" charset="0"/>
              <a:buChar char="•"/>
            </a:pPr>
            <a:r>
              <a:rPr lang="tr-TR" sz="2400" dirty="0" smtClean="0">
                <a:solidFill>
                  <a:schemeClr val="tx1"/>
                </a:solidFill>
              </a:rPr>
              <a:t>2020 </a:t>
            </a:r>
            <a:r>
              <a:rPr lang="tr-TR" sz="2400" dirty="0">
                <a:solidFill>
                  <a:schemeClr val="tx1"/>
                </a:solidFill>
              </a:rPr>
              <a:t>yılında </a:t>
            </a:r>
            <a:r>
              <a:rPr lang="tr-TR" sz="2400" b="1" dirty="0">
                <a:solidFill>
                  <a:srgbClr val="0070C0"/>
                </a:solidFill>
                <a:effectLst>
                  <a:outerShdw blurRad="38100" dist="38100" dir="2700000" algn="tl">
                    <a:srgbClr val="000000">
                      <a:alpha val="43137"/>
                    </a:srgbClr>
                  </a:outerShdw>
                </a:effectLst>
              </a:rPr>
              <a:t>"Cami ve </a:t>
            </a:r>
            <a:r>
              <a:rPr lang="tr-TR" sz="2400" b="1" dirty="0" smtClean="0">
                <a:solidFill>
                  <a:srgbClr val="0070C0"/>
                </a:solidFill>
                <a:effectLst>
                  <a:outerShdw blurRad="38100" dist="38100" dir="2700000" algn="tl">
                    <a:srgbClr val="000000">
                      <a:alpha val="43137"/>
                    </a:srgbClr>
                  </a:outerShdw>
                </a:effectLst>
              </a:rPr>
              <a:t>İlim" </a:t>
            </a:r>
            <a:endParaRPr lang="tr-TR" sz="2400" b="1" dirty="0" smtClean="0">
              <a:solidFill>
                <a:schemeClr val="accent6">
                  <a:lumMod val="50000"/>
                </a:schemeClr>
              </a:solidFill>
              <a:effectLst>
                <a:outerShdw blurRad="38100" dist="38100" dir="2700000" algn="tl">
                  <a:srgbClr val="000000">
                    <a:alpha val="43137"/>
                  </a:srgbClr>
                </a:outerShdw>
              </a:effectLst>
            </a:endParaRPr>
          </a:p>
          <a:p>
            <a:pPr algn="just" fontAlgn="base"/>
            <a:r>
              <a:rPr lang="tr-TR" sz="2000" dirty="0" smtClean="0">
                <a:solidFill>
                  <a:schemeClr val="tx1"/>
                </a:solidFill>
              </a:rPr>
              <a:t>ana </a:t>
            </a:r>
            <a:r>
              <a:rPr lang="tr-TR" sz="2000" dirty="0">
                <a:solidFill>
                  <a:schemeClr val="tx1"/>
                </a:solidFill>
              </a:rPr>
              <a:t>teması belirlenmiştir.</a:t>
            </a:r>
          </a:p>
        </p:txBody>
      </p:sp>
    </p:spTree>
    <p:extLst>
      <p:ext uri="{BB962C8B-B14F-4D97-AF65-F5344CB8AC3E}">
        <p14:creationId xmlns:p14="http://schemas.microsoft.com/office/powerpoint/2010/main" val="2403835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35496" y="2943202"/>
            <a:ext cx="9087564" cy="4086197"/>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fontAlgn="auto">
              <a:spcAft>
                <a:spcPts val="0"/>
              </a:spcAft>
              <a:defRPr/>
            </a:pPr>
            <a:r>
              <a:rPr lang="ar-AE" sz="3200" dirty="0" smtClean="0">
                <a:solidFill>
                  <a:srgbClr val="FF0000"/>
                </a:solidFill>
                <a:cs typeface="Emine" panose="03020400000000000000" pitchFamily="66" charset="-78"/>
              </a:rPr>
              <a:t>وَاَنَّ </a:t>
            </a:r>
            <a:r>
              <a:rPr lang="ar-AE" sz="3200" dirty="0">
                <a:solidFill>
                  <a:srgbClr val="FF0000"/>
                </a:solidFill>
                <a:cs typeface="Emine" panose="03020400000000000000" pitchFamily="66" charset="-78"/>
              </a:rPr>
              <a:t>الْمَسَاجِدَ لِلّٰهِ فَلَا تَدْعُوا مَعَ اللّٰهِ اَحَداًۙ</a:t>
            </a:r>
          </a:p>
          <a:p>
            <a:pPr algn="ctr" fontAlgn="auto">
              <a:spcAft>
                <a:spcPts val="0"/>
              </a:spcAft>
              <a:defRPr/>
            </a:pPr>
            <a:r>
              <a:rPr lang="ar-AE" sz="3600" dirty="0">
                <a:solidFill>
                  <a:srgbClr val="FF0000"/>
                </a:solidFill>
              </a:rPr>
              <a:t>“</a:t>
            </a:r>
            <a:r>
              <a:rPr lang="tr-TR" sz="3600" dirty="0">
                <a:solidFill>
                  <a:srgbClr val="FF0000"/>
                </a:solidFill>
              </a:rPr>
              <a:t>Mescitler yalnız Allah’ındır. </a:t>
            </a:r>
            <a:endParaRPr lang="tr-TR" sz="3600" dirty="0" smtClean="0">
              <a:solidFill>
                <a:srgbClr val="FF0000"/>
              </a:solidFill>
            </a:endParaRPr>
          </a:p>
          <a:p>
            <a:pPr algn="ctr" fontAlgn="auto">
              <a:spcAft>
                <a:spcPts val="0"/>
              </a:spcAft>
              <a:defRPr/>
            </a:pPr>
            <a:r>
              <a:rPr lang="tr-TR" sz="3600" dirty="0" smtClean="0">
                <a:solidFill>
                  <a:srgbClr val="FF0000"/>
                </a:solidFill>
              </a:rPr>
              <a:t>O </a:t>
            </a:r>
            <a:r>
              <a:rPr lang="tr-TR" sz="3600" dirty="0">
                <a:solidFill>
                  <a:srgbClr val="FF0000"/>
                </a:solidFill>
              </a:rPr>
              <a:t>halde Allah’ın yanına katarak hiçbir kimseye kulluk etmeyin.” </a:t>
            </a:r>
            <a:endParaRPr lang="tr-TR" sz="3600" dirty="0" smtClean="0">
              <a:solidFill>
                <a:srgbClr val="FF0000"/>
              </a:solidFill>
            </a:endParaRPr>
          </a:p>
          <a:p>
            <a:pPr algn="ctr" fontAlgn="auto">
              <a:spcAft>
                <a:spcPts val="0"/>
              </a:spcAft>
              <a:defRPr/>
            </a:pPr>
            <a:r>
              <a:rPr lang="tr-TR" dirty="0" smtClean="0">
                <a:solidFill>
                  <a:srgbClr val="FF0000"/>
                </a:solidFill>
              </a:rPr>
              <a:t>(</a:t>
            </a:r>
            <a:r>
              <a:rPr lang="tr-TR" dirty="0">
                <a:solidFill>
                  <a:srgbClr val="FF0000"/>
                </a:solidFill>
              </a:rPr>
              <a:t>Cin, 72/18) </a:t>
            </a:r>
            <a:endParaRPr lang="tr-TR" dirty="0">
              <a:solidFill>
                <a:srgbClr val="FF0000"/>
              </a:solidFill>
              <a:effectLst>
                <a:outerShdw blurRad="38100" dist="38100" dir="2700000" algn="tl">
                  <a:srgbClr val="000000">
                    <a:alpha val="43137"/>
                  </a:srgbClr>
                </a:outerShdw>
              </a:effectLst>
            </a:endParaRPr>
          </a:p>
        </p:txBody>
      </p:sp>
      <p:pic>
        <p:nvPicPr>
          <p:cNvPr id="2" name="Picture 2" descr="2020 Slid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4" y="-99529"/>
            <a:ext cx="9128194" cy="304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860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idris\Desktop\2016 CAMİLER HAFTASI\13267891_1139164472822425_146000960504630890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9"/>
            <a:ext cx="9144000" cy="482453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0" y="87015"/>
            <a:ext cx="7884368" cy="1015663"/>
          </a:xfrm>
          <a:prstGeom prst="rect">
            <a:avLst/>
          </a:prstGeom>
          <a:noFill/>
          <a:ln w="9525">
            <a:noFill/>
            <a:miter lim="800000"/>
            <a:headEnd/>
            <a:tailEnd/>
          </a:ln>
        </p:spPr>
        <p:txBody>
          <a:bodyPr wrap="square">
            <a:spAutoFit/>
          </a:bodyPr>
          <a:lstStyle/>
          <a:p>
            <a:pPr algn="ctr" eaLnBrk="0" hangingPunct="0"/>
            <a:r>
              <a:rPr lang="tr-TR" sz="6000" b="1" dirty="0" smtClean="0">
                <a:effectLst>
                  <a:outerShdw blurRad="38100" dist="38100" dir="2700000" algn="tl">
                    <a:srgbClr val="000000">
                      <a:alpha val="43137"/>
                    </a:srgbClr>
                  </a:outerShdw>
                </a:effectLst>
                <a:latin typeface="Times New Roman" pitchFamily="18" charset="0"/>
                <a:cs typeface="Times New Roman" pitchFamily="18" charset="0"/>
              </a:rPr>
              <a:t> CAMİLER HAFTASI</a:t>
            </a:r>
          </a:p>
        </p:txBody>
      </p:sp>
      <p:sp>
        <p:nvSpPr>
          <p:cNvPr id="6" name="5 Dikdörtgen"/>
          <p:cNvSpPr/>
          <p:nvPr/>
        </p:nvSpPr>
        <p:spPr>
          <a:xfrm>
            <a:off x="0" y="5301208"/>
            <a:ext cx="9144000" cy="1584176"/>
          </a:xfrm>
          <a:prstGeom prst="rect">
            <a:avLst/>
          </a:prstGeom>
          <a:ln/>
        </p:spPr>
        <p:style>
          <a:lnRef idx="2">
            <a:schemeClr val="accent2"/>
          </a:lnRef>
          <a:fillRef idx="1">
            <a:schemeClr val="lt1"/>
          </a:fillRef>
          <a:effectRef idx="0">
            <a:schemeClr val="accent2"/>
          </a:effectRef>
          <a:fontRef idx="minor">
            <a:schemeClr val="dk1"/>
          </a:fontRef>
        </p:style>
        <p:txBody>
          <a:bodyPr lIns="216000" rIns="216000" rtlCol="0" anchor="ctr"/>
          <a:lstStyle/>
          <a:p>
            <a:pPr algn="ctr" fontAlgn="base"/>
            <a:r>
              <a:rPr lang="tr-TR" sz="2400" b="1" dirty="0" smtClean="0">
                <a:solidFill>
                  <a:srgbClr val="002060"/>
                </a:solidFill>
                <a:effectLst>
                  <a:outerShdw blurRad="38100" dist="38100" dir="2700000" algn="tl">
                    <a:srgbClr val="000000">
                      <a:alpha val="43137"/>
                    </a:srgbClr>
                  </a:outerShdw>
                </a:effectLst>
              </a:rPr>
              <a:t>İslam Medeniyeti Kitapla yoğrulmuş bir ilim medeniyettir. </a:t>
            </a:r>
          </a:p>
          <a:p>
            <a:pPr algn="ctr" fontAlgn="base"/>
            <a:r>
              <a:rPr lang="tr-TR" sz="2000" dirty="0" smtClean="0">
                <a:solidFill>
                  <a:schemeClr val="tx1"/>
                </a:solidFill>
              </a:rPr>
              <a:t>Bu medeniyet </a:t>
            </a:r>
            <a:r>
              <a:rPr lang="tr-TR" sz="2000" dirty="0" err="1" smtClean="0">
                <a:solidFill>
                  <a:schemeClr val="tx1"/>
                </a:solidFill>
              </a:rPr>
              <a:t>Kur’anı</a:t>
            </a:r>
            <a:r>
              <a:rPr lang="tr-TR" sz="2000" dirty="0" smtClean="0">
                <a:solidFill>
                  <a:schemeClr val="tx1"/>
                </a:solidFill>
              </a:rPr>
              <a:t> Kerimin </a:t>
            </a:r>
            <a:r>
              <a:rPr lang="tr-TR" sz="2000" b="1" dirty="0" smtClean="0">
                <a:solidFill>
                  <a:srgbClr val="FF0000"/>
                </a:solidFill>
              </a:rPr>
              <a:t>«Yaratan Rabbinin Adıyla Oku» </a:t>
            </a:r>
            <a:r>
              <a:rPr lang="tr-TR" sz="2000" dirty="0" smtClean="0">
                <a:solidFill>
                  <a:schemeClr val="tx1"/>
                </a:solidFill>
              </a:rPr>
              <a:t>emri ile hayat bulmuştur. </a:t>
            </a:r>
          </a:p>
          <a:p>
            <a:pPr algn="ctr" fontAlgn="base"/>
            <a:r>
              <a:rPr lang="tr-TR" sz="2000" dirty="0" smtClean="0">
                <a:solidFill>
                  <a:schemeClr val="tx1"/>
                </a:solidFill>
              </a:rPr>
              <a:t>Cami ve İlim birbirine yakışan ve birbirini tamamlayan iki önemli kavramdır…</a:t>
            </a:r>
            <a:endParaRPr lang="tr-TR" sz="2400" dirty="0">
              <a:solidFill>
                <a:schemeClr val="tx1"/>
              </a:solidFill>
            </a:endParaRPr>
          </a:p>
        </p:txBody>
      </p:sp>
    </p:spTree>
    <p:extLst>
      <p:ext uri="{BB962C8B-B14F-4D97-AF65-F5344CB8AC3E}">
        <p14:creationId xmlns:p14="http://schemas.microsoft.com/office/powerpoint/2010/main" val="199597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üftülük\Desktop\camiler ve din görevlileri haftası 2014\219216_10150156767890583_4388539_o.jpg"/>
          <p:cNvPicPr>
            <a:picLocks noChangeAspect="1" noChangeArrowheads="1"/>
          </p:cNvPicPr>
          <p:nvPr/>
        </p:nvPicPr>
        <p:blipFill rotWithShape="1">
          <a:blip r:embed="rId2">
            <a:extLst>
              <a:ext uri="{28A0092B-C50C-407E-A947-70E740481C1C}">
                <a14:useLocalDpi xmlns:a14="http://schemas.microsoft.com/office/drawing/2010/main" val="0"/>
              </a:ext>
            </a:extLst>
          </a:blip>
          <a:srcRect t="20111" b="33836"/>
          <a:stretch/>
        </p:blipFill>
        <p:spPr bwMode="auto">
          <a:xfrm>
            <a:off x="0" y="-27383"/>
            <a:ext cx="9144000" cy="2304256"/>
          </a:xfrm>
          <a:prstGeom prst="rect">
            <a:avLst/>
          </a:prstGeom>
          <a:noFill/>
          <a:extLst>
            <a:ext uri="{909E8E84-426E-40DD-AFC4-6F175D3DCCD1}">
              <a14:hiddenFill xmlns:a14="http://schemas.microsoft.com/office/drawing/2010/main">
                <a:solidFill>
                  <a:srgbClr val="FFFFFF"/>
                </a:solidFill>
              </a14:hiddenFill>
            </a:ext>
          </a:extLst>
        </p:spPr>
      </p:pic>
      <p:sp>
        <p:nvSpPr>
          <p:cNvPr id="6" name="5 Dikdörtgen"/>
          <p:cNvSpPr/>
          <p:nvPr/>
        </p:nvSpPr>
        <p:spPr>
          <a:xfrm>
            <a:off x="179512" y="2276873"/>
            <a:ext cx="8712968" cy="2486196"/>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lvl="0" algn="ctr"/>
            <a:r>
              <a:rPr lang="tr-TR" sz="2800" b="1" dirty="0">
                <a:solidFill>
                  <a:srgbClr val="FF0000"/>
                </a:solidFill>
              </a:rPr>
              <a:t>Camiler, bir milletin bağımsızlığının simgesi</a:t>
            </a:r>
          </a:p>
          <a:p>
            <a:pPr lvl="0" algn="ctr"/>
            <a:r>
              <a:rPr lang="tr-TR" sz="2700" b="1" dirty="0">
                <a:solidFill>
                  <a:srgbClr val="0070C0"/>
                </a:solidFill>
              </a:rPr>
              <a:t>O ülkenin, Müslüman olduğunu belirten </a:t>
            </a:r>
            <a:r>
              <a:rPr lang="tr-TR" sz="2700" b="1" dirty="0" smtClean="0">
                <a:solidFill>
                  <a:srgbClr val="0070C0"/>
                </a:solidFill>
              </a:rPr>
              <a:t>Tapu </a:t>
            </a:r>
            <a:r>
              <a:rPr lang="tr-TR" sz="2700" b="1" dirty="0">
                <a:solidFill>
                  <a:srgbClr val="0070C0"/>
                </a:solidFill>
              </a:rPr>
              <a:t>senetleridir</a:t>
            </a:r>
            <a:r>
              <a:rPr lang="tr-TR" sz="2700" b="1" dirty="0" smtClean="0">
                <a:solidFill>
                  <a:srgbClr val="0070C0"/>
                </a:solidFill>
              </a:rPr>
              <a:t>. </a:t>
            </a:r>
          </a:p>
          <a:p>
            <a:pPr lvl="0" algn="ctr"/>
            <a:r>
              <a:rPr lang="tr-TR" sz="2800" b="1" dirty="0" smtClean="0">
                <a:solidFill>
                  <a:srgbClr val="002060"/>
                </a:solidFill>
              </a:rPr>
              <a:t>Beldelerin Allah’a en sevimli yerleridir. </a:t>
            </a:r>
          </a:p>
          <a:p>
            <a:pPr lvl="0" algn="ctr"/>
            <a:r>
              <a:rPr lang="tr-TR" sz="2800" b="1" dirty="0" smtClean="0">
                <a:solidFill>
                  <a:schemeClr val="accent6">
                    <a:lumMod val="50000"/>
                  </a:schemeClr>
                </a:solidFill>
                <a:effectLst>
                  <a:outerShdw blurRad="38100" dist="38100" dir="2700000" algn="tl">
                    <a:srgbClr val="000000">
                      <a:alpha val="43137"/>
                    </a:srgbClr>
                  </a:outerShdw>
                </a:effectLst>
              </a:rPr>
              <a:t>Birlik beraberliğin merkezi, yüreği birlikte atanların bir arada aynı gaye için cem oldukları mekan ve cemiyetin merkezidir.</a:t>
            </a:r>
            <a:endParaRPr lang="tr-TR" sz="2800" dirty="0">
              <a:solidFill>
                <a:schemeClr val="accent6">
                  <a:lumMod val="50000"/>
                </a:schemeClr>
              </a:solidFill>
              <a:effectLst>
                <a:outerShdw blurRad="38100" dist="38100" dir="2700000" algn="tl">
                  <a:srgbClr val="000000">
                    <a:alpha val="43137"/>
                  </a:srgbClr>
                </a:outerShdw>
              </a:effectLst>
            </a:endParaRPr>
          </a:p>
        </p:txBody>
      </p:sp>
      <p:pic>
        <p:nvPicPr>
          <p:cNvPr id="3" name="Picture 2" descr="C:\Users\idris\Desktop\Resim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352925"/>
            <a:ext cx="9144000"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493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herhayat1sorudur\Desktop\camiler ve din görevlileri haftası\camiler ve\istanbul.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00000"/>
                    </a14:imgEffect>
                    <a14:imgEffect>
                      <a14:brightnessContrast bright="-100000" contrast="100000"/>
                    </a14:imgEffect>
                  </a14:imgLayer>
                </a14:imgProps>
              </a:ext>
            </a:extLst>
          </a:blip>
          <a:srcRect/>
          <a:stretch>
            <a:fillRect/>
          </a:stretch>
        </p:blipFill>
        <p:spPr bwMode="auto">
          <a:xfrm>
            <a:off x="0" y="4033519"/>
            <a:ext cx="9144000" cy="2824481"/>
          </a:xfrm>
          <a:prstGeom prst="rect">
            <a:avLst/>
          </a:prstGeom>
          <a:noFill/>
        </p:spPr>
      </p:pic>
      <p:sp>
        <p:nvSpPr>
          <p:cNvPr id="6" name="5 Dikdörtgen"/>
          <p:cNvSpPr/>
          <p:nvPr/>
        </p:nvSpPr>
        <p:spPr>
          <a:xfrm>
            <a:off x="251520" y="1124744"/>
            <a:ext cx="8568952" cy="4248472"/>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just"/>
            <a:r>
              <a:rPr lang="tr-TR" sz="2800" b="1" dirty="0">
                <a:solidFill>
                  <a:srgbClr val="FF0000"/>
                </a:solidFill>
              </a:rPr>
              <a:t>Zengin-fakir, </a:t>
            </a:r>
            <a:r>
              <a:rPr lang="tr-TR" sz="2800" b="1" dirty="0">
                <a:solidFill>
                  <a:schemeClr val="tx1"/>
                </a:solidFill>
              </a:rPr>
              <a:t>Köylü-şehirli, </a:t>
            </a:r>
            <a:r>
              <a:rPr lang="tr-TR" sz="2800" b="1" dirty="0" smtClean="0">
                <a:solidFill>
                  <a:srgbClr val="7030A0"/>
                </a:solidFill>
              </a:rPr>
              <a:t>Amir-memur</a:t>
            </a:r>
            <a:r>
              <a:rPr lang="tr-TR" sz="2800" b="1" dirty="0">
                <a:solidFill>
                  <a:srgbClr val="7030A0"/>
                </a:solidFill>
              </a:rPr>
              <a:t>, Resmi-sivil, </a:t>
            </a:r>
          </a:p>
          <a:p>
            <a:pPr algn="just"/>
            <a:r>
              <a:rPr lang="tr-TR" sz="2800" b="1" dirty="0">
                <a:solidFill>
                  <a:srgbClr val="FF0000"/>
                </a:solidFill>
              </a:rPr>
              <a:t>Yaşlı-genç, </a:t>
            </a:r>
            <a:r>
              <a:rPr lang="tr-TR" sz="2800" b="1" dirty="0">
                <a:solidFill>
                  <a:srgbClr val="0070C0"/>
                </a:solidFill>
              </a:rPr>
              <a:t>Siyah-beyaz, </a:t>
            </a:r>
            <a:r>
              <a:rPr lang="tr-TR" sz="2800" b="1" dirty="0" smtClean="0">
                <a:solidFill>
                  <a:srgbClr val="002060"/>
                </a:solidFill>
              </a:rPr>
              <a:t>Kadın-Erkek</a:t>
            </a:r>
            <a:r>
              <a:rPr lang="tr-TR" sz="2800" b="1" dirty="0">
                <a:solidFill>
                  <a:srgbClr val="002060"/>
                </a:solidFill>
              </a:rPr>
              <a:t>, </a:t>
            </a:r>
            <a:r>
              <a:rPr lang="tr-TR" sz="2800" b="1" dirty="0">
                <a:solidFill>
                  <a:schemeClr val="accent6">
                    <a:lumMod val="50000"/>
                  </a:schemeClr>
                </a:solidFill>
              </a:rPr>
              <a:t>Yerli-yabancı...</a:t>
            </a:r>
            <a:r>
              <a:rPr lang="tr-TR" b="1" dirty="0">
                <a:solidFill>
                  <a:schemeClr val="accent6">
                    <a:lumMod val="50000"/>
                  </a:schemeClr>
                </a:solidFill>
              </a:rPr>
              <a:t> </a:t>
            </a:r>
          </a:p>
          <a:p>
            <a:pPr algn="just"/>
            <a:r>
              <a:rPr lang="tr-TR" b="1" dirty="0">
                <a:solidFill>
                  <a:schemeClr val="tx1"/>
                </a:solidFill>
              </a:rPr>
              <a:t>herkesi bünyesinde </a:t>
            </a:r>
            <a:r>
              <a:rPr lang="tr-TR" b="1" dirty="0" smtClean="0">
                <a:solidFill>
                  <a:schemeClr val="tx1"/>
                </a:solidFill>
              </a:rPr>
              <a:t>toplayan</a:t>
            </a:r>
            <a:endParaRPr lang="tr-TR" b="1" dirty="0">
              <a:solidFill>
                <a:schemeClr val="tx1"/>
              </a:solidFill>
            </a:endParaRPr>
          </a:p>
          <a:p>
            <a:r>
              <a:rPr lang="tr-TR" sz="2800" b="1" dirty="0" smtClean="0">
                <a:solidFill>
                  <a:srgbClr val="C00000"/>
                </a:solidFill>
              </a:rPr>
              <a:t>Namaz Kılma Yerleri, </a:t>
            </a:r>
          </a:p>
          <a:p>
            <a:r>
              <a:rPr lang="tr-TR" sz="2800" b="1" dirty="0" smtClean="0">
                <a:solidFill>
                  <a:srgbClr val="002060"/>
                </a:solidFill>
              </a:rPr>
              <a:t>Okul, Şifahane, </a:t>
            </a:r>
          </a:p>
          <a:p>
            <a:r>
              <a:rPr lang="tr-TR" sz="2800" b="1" dirty="0" smtClean="0">
                <a:solidFill>
                  <a:srgbClr val="002060"/>
                </a:solidFill>
              </a:rPr>
              <a:t>Sohbet, </a:t>
            </a:r>
            <a:r>
              <a:rPr lang="tr-TR" sz="2800" b="1" dirty="0" smtClean="0">
                <a:solidFill>
                  <a:srgbClr val="7030A0"/>
                </a:solidFill>
              </a:rPr>
              <a:t>Dini Bilgi Ve Birikim Kazanma Yeri, </a:t>
            </a:r>
          </a:p>
          <a:p>
            <a:r>
              <a:rPr lang="tr-TR" sz="2800" b="1" dirty="0" smtClean="0">
                <a:solidFill>
                  <a:srgbClr val="C00000"/>
                </a:solidFill>
              </a:rPr>
              <a:t>Sosyal İş Ve İlişkilerin Paylaşıldığı Mekanlar, </a:t>
            </a:r>
          </a:p>
          <a:p>
            <a:r>
              <a:rPr lang="tr-TR" sz="2800" b="1" dirty="0" smtClean="0">
                <a:solidFill>
                  <a:srgbClr val="002060"/>
                </a:solidFill>
              </a:rPr>
              <a:t>Toplumsal Ahlak ve Bilincin Oluştuğu Yerlerdir.</a:t>
            </a:r>
            <a:endParaRPr lang="tr-TR" sz="3200" b="1" dirty="0">
              <a:solidFill>
                <a:srgbClr val="002060"/>
              </a:solidFill>
            </a:endParaRPr>
          </a:p>
        </p:txBody>
      </p:sp>
      <p:sp>
        <p:nvSpPr>
          <p:cNvPr id="7" name="Text Box 3"/>
          <p:cNvSpPr txBox="1">
            <a:spLocks noChangeArrowheads="1"/>
          </p:cNvSpPr>
          <p:nvPr/>
        </p:nvSpPr>
        <p:spPr bwMode="auto">
          <a:xfrm>
            <a:off x="0" y="-99392"/>
            <a:ext cx="9144000" cy="1323439"/>
          </a:xfrm>
          <a:prstGeom prst="rect">
            <a:avLst/>
          </a:prstGeom>
          <a:noFill/>
          <a:ln w="9525">
            <a:noFill/>
            <a:miter lim="800000"/>
            <a:headEnd/>
            <a:tailEnd/>
          </a:ln>
        </p:spPr>
        <p:txBody>
          <a:bodyPr wrap="square">
            <a:spAutoFit/>
          </a:bodyPr>
          <a:lstStyle/>
          <a:p>
            <a:pPr algn="ctr" eaLnBrk="0" hangingPunct="0"/>
            <a:r>
              <a:rPr lang="tr-TR" sz="8000" b="1" dirty="0" smtClean="0">
                <a:effectLst>
                  <a:outerShdw blurRad="38100" dist="38100" dir="2700000" algn="tl">
                    <a:srgbClr val="000000">
                      <a:alpha val="43137"/>
                    </a:srgbClr>
                  </a:outerShdw>
                </a:effectLst>
                <a:latin typeface="Times New Roman" pitchFamily="18" charset="0"/>
                <a:cs typeface="Times New Roman" pitchFamily="18" charset="0"/>
              </a:rPr>
              <a:t> MESCİTLER….</a:t>
            </a:r>
          </a:p>
        </p:txBody>
      </p:sp>
    </p:spTree>
    <p:extLst>
      <p:ext uri="{BB962C8B-B14F-4D97-AF65-F5344CB8AC3E}">
        <p14:creationId xmlns:p14="http://schemas.microsoft.com/office/powerpoint/2010/main" val="2352748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3509</TotalTime>
  <Words>2183</Words>
  <Application>Microsoft Office PowerPoint</Application>
  <PresentationFormat>Ekran Gösterisi (4:3)</PresentationFormat>
  <Paragraphs>187</Paragraphs>
  <Slides>33</Slides>
  <Notes>4</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33</vt:i4>
      </vt:variant>
    </vt:vector>
  </HeadingPairs>
  <TitlesOfParts>
    <vt:vector size="39" baseType="lpstr">
      <vt:lpstr>Arial</vt:lpstr>
      <vt:lpstr>Calibri</vt:lpstr>
      <vt:lpstr>Emine</vt:lpstr>
      <vt:lpstr>HASENAT</vt:lpstr>
      <vt:lpstr>Times New Roman</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Cami Merkezli Bir Hayat İçin  Hayatın Merkezinde Camiler Oluşturalım</vt:lpstr>
      <vt:lpstr>CAMİ HAYATIN İÇİNDE, HAYAT CAMİNİN İÇİNDE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Yüce Rabbim, yurdumuzu camisiz, camilerimizi cemaatsiz, minarelerimizi ezansız bırakmasın! </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idris</dc:creator>
  <cp:lastModifiedBy>humeyra bodur</cp:lastModifiedBy>
  <cp:revision>346</cp:revision>
  <cp:lastPrinted>2016-10-02T15:08:01Z</cp:lastPrinted>
  <dcterms:created xsi:type="dcterms:W3CDTF">2011-10-08T15:25:24Z</dcterms:created>
  <dcterms:modified xsi:type="dcterms:W3CDTF">2020-09-30T04:53:35Z</dcterms:modified>
</cp:coreProperties>
</file>