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42" r:id="rId2"/>
    <p:sldId id="352" r:id="rId3"/>
    <p:sldId id="318" r:id="rId4"/>
    <p:sldId id="319" r:id="rId5"/>
    <p:sldId id="321" r:id="rId6"/>
    <p:sldId id="322" r:id="rId7"/>
    <p:sldId id="324" r:id="rId8"/>
    <p:sldId id="261" r:id="rId9"/>
    <p:sldId id="323" r:id="rId10"/>
    <p:sldId id="287" r:id="rId11"/>
    <p:sldId id="355" r:id="rId12"/>
    <p:sldId id="314" r:id="rId13"/>
    <p:sldId id="288" r:id="rId14"/>
    <p:sldId id="289" r:id="rId15"/>
    <p:sldId id="316" r:id="rId16"/>
    <p:sldId id="263" r:id="rId17"/>
    <p:sldId id="326" r:id="rId18"/>
    <p:sldId id="349" r:id="rId19"/>
    <p:sldId id="340" r:id="rId20"/>
    <p:sldId id="260" r:id="rId21"/>
    <p:sldId id="265" r:id="rId22"/>
    <p:sldId id="345" r:id="rId23"/>
    <p:sldId id="346" r:id="rId24"/>
    <p:sldId id="344" r:id="rId25"/>
    <p:sldId id="354" r:id="rId26"/>
    <p:sldId id="275" r:id="rId27"/>
    <p:sldId id="276" r:id="rId28"/>
    <p:sldId id="269" r:id="rId29"/>
    <p:sldId id="356" r:id="rId30"/>
    <p:sldId id="357" r:id="rId31"/>
    <p:sldId id="307" r:id="rId32"/>
    <p:sldId id="280" r:id="rId33"/>
    <p:sldId id="278" r:id="rId34"/>
    <p:sldId id="327" r:id="rId35"/>
    <p:sldId id="292" r:id="rId36"/>
    <p:sldId id="277" r:id="rId37"/>
    <p:sldId id="367" r:id="rId38"/>
    <p:sldId id="368" r:id="rId39"/>
    <p:sldId id="329" r:id="rId40"/>
    <p:sldId id="338" r:id="rId41"/>
    <p:sldId id="359" r:id="rId42"/>
    <p:sldId id="361" r:id="rId43"/>
    <p:sldId id="362" r:id="rId44"/>
    <p:sldId id="363" r:id="rId45"/>
    <p:sldId id="365" r:id="rId46"/>
    <p:sldId id="369" r:id="rId47"/>
    <p:sldId id="312" r:id="rId48"/>
    <p:sldId id="334" r:id="rId49"/>
    <p:sldId id="335" r:id="rId50"/>
    <p:sldId id="284" r:id="rId51"/>
    <p:sldId id="351" r:id="rId52"/>
    <p:sldId id="378" r:id="rId53"/>
  </p:sldIdLst>
  <p:sldSz cx="9144000" cy="6858000" type="screen4x3"/>
  <p:notesSz cx="9872663"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20" autoAdjust="0"/>
  </p:normalViewPr>
  <p:slideViewPr>
    <p:cSldViewPr>
      <p:cViewPr varScale="1">
        <p:scale>
          <a:sx n="65" d="100"/>
          <a:sy n="65" d="100"/>
        </p:scale>
        <p:origin x="153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88F10-D137-43D0-9D57-BD5E837061D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3F4CBFC2-A89E-44D2-AF38-8D27E2BE642A}">
      <dgm:prSet phldrT="[Metin]" custT="1"/>
      <dgm:spPr/>
      <dgm:t>
        <a:bodyPr/>
        <a:lstStyle/>
        <a:p>
          <a:r>
            <a:rPr lang="tr-TR" sz="2000" b="1" dirty="0"/>
            <a:t>Allah Kıymetli Zaman Ve Mekanlar Var Etmiştir</a:t>
          </a:r>
        </a:p>
      </dgm:t>
    </dgm:pt>
    <dgm:pt modelId="{D59D54AE-3166-4945-95A7-344A21EE7CE4}" type="parTrans" cxnId="{035AF2EE-A60C-469F-9D0B-BCF9381A5FB8}">
      <dgm:prSet/>
      <dgm:spPr/>
      <dgm:t>
        <a:bodyPr/>
        <a:lstStyle/>
        <a:p>
          <a:endParaRPr lang="tr-TR"/>
        </a:p>
      </dgm:t>
    </dgm:pt>
    <dgm:pt modelId="{F9C3C438-6070-4DA9-86D1-476AE3DD9245}" type="sibTrans" cxnId="{035AF2EE-A60C-469F-9D0B-BCF9381A5FB8}">
      <dgm:prSet/>
      <dgm:spPr/>
      <dgm:t>
        <a:bodyPr/>
        <a:lstStyle/>
        <a:p>
          <a:endParaRPr lang="tr-TR"/>
        </a:p>
      </dgm:t>
    </dgm:pt>
    <dgm:pt modelId="{551545BE-9579-4EBD-A898-F7CCBF939D5A}">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b="1" dirty="0"/>
            <a:t>Kıymetli Zamanlar</a:t>
          </a:r>
        </a:p>
      </dgm:t>
    </dgm:pt>
    <dgm:pt modelId="{AFA325AF-F6C7-4A94-B93B-C519159AF2F3}" type="parTrans" cxnId="{C33DC2B3-0A4C-4137-91E5-2021407EAF5B}">
      <dgm:prSet/>
      <dgm:spPr/>
      <dgm:t>
        <a:bodyPr/>
        <a:lstStyle/>
        <a:p>
          <a:endParaRPr lang="tr-TR"/>
        </a:p>
      </dgm:t>
    </dgm:pt>
    <dgm:pt modelId="{2EBA952E-4C5E-4C8D-834E-1599A47B6A3B}" type="sibTrans" cxnId="{C33DC2B3-0A4C-4137-91E5-2021407EAF5B}">
      <dgm:prSet/>
      <dgm:spPr/>
      <dgm:t>
        <a:bodyPr/>
        <a:lstStyle/>
        <a:p>
          <a:endParaRPr lang="tr-TR"/>
        </a:p>
      </dgm:t>
    </dgm:pt>
    <dgm:pt modelId="{0C34EA08-0F2F-4698-8E4B-46FEB49C5E23}">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a:solidFill>
                <a:schemeClr val="tx1"/>
              </a:solidFill>
            </a:rPr>
            <a:t>Üç Aylar</a:t>
          </a:r>
        </a:p>
      </dgm:t>
    </dgm:pt>
    <dgm:pt modelId="{093A63BE-321B-48F0-8491-93DAD5E80E81}" type="parTrans" cxnId="{83A2CBE2-2668-444A-97F0-6F3CD68A48E6}">
      <dgm:prSet/>
      <dgm:spPr/>
      <dgm:t>
        <a:bodyPr/>
        <a:lstStyle/>
        <a:p>
          <a:endParaRPr lang="tr-TR"/>
        </a:p>
      </dgm:t>
    </dgm:pt>
    <dgm:pt modelId="{348F4F2B-508D-49DD-8E3C-423F4CA950EC}" type="sibTrans" cxnId="{83A2CBE2-2668-444A-97F0-6F3CD68A48E6}">
      <dgm:prSet/>
      <dgm:spPr/>
      <dgm:t>
        <a:bodyPr/>
        <a:lstStyle/>
        <a:p>
          <a:endParaRPr lang="tr-TR"/>
        </a:p>
      </dgm:t>
    </dgm:pt>
    <dgm:pt modelId="{CF92F74B-C1B8-44FB-8AA9-98140C42D9AF}">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Kandiller</a:t>
          </a:r>
        </a:p>
      </dgm:t>
    </dgm:pt>
    <dgm:pt modelId="{9ECBF41A-E540-4F4D-B11A-23EAF6B53AF8}" type="parTrans" cxnId="{FF338E6C-F9A1-4A39-BC3A-EBF66F63C191}">
      <dgm:prSet/>
      <dgm:spPr/>
      <dgm:t>
        <a:bodyPr/>
        <a:lstStyle/>
        <a:p>
          <a:endParaRPr lang="tr-TR"/>
        </a:p>
      </dgm:t>
    </dgm:pt>
    <dgm:pt modelId="{D83B0504-3B88-4B19-BCDC-9F58B8B1C745}" type="sibTrans" cxnId="{FF338E6C-F9A1-4A39-BC3A-EBF66F63C191}">
      <dgm:prSet/>
      <dgm:spPr/>
      <dgm:t>
        <a:bodyPr/>
        <a:lstStyle/>
        <a:p>
          <a:endParaRPr lang="tr-TR"/>
        </a:p>
      </dgm:t>
    </dgm:pt>
    <dgm:pt modelId="{C6ADAA91-0C0F-4117-ABE4-592A18BC965E}">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b="1" dirty="0"/>
            <a:t>Kıymetli  Mekanlar</a:t>
          </a:r>
        </a:p>
      </dgm:t>
    </dgm:pt>
    <dgm:pt modelId="{7E36305C-8C82-42DB-B7D5-50249A1C0CCC}" type="parTrans" cxnId="{F78028EF-A525-48B8-BFBE-D0A3DE088D03}">
      <dgm:prSet/>
      <dgm:spPr/>
      <dgm:t>
        <a:bodyPr/>
        <a:lstStyle/>
        <a:p>
          <a:endParaRPr lang="tr-TR"/>
        </a:p>
      </dgm:t>
    </dgm:pt>
    <dgm:pt modelId="{3488FCFA-3061-468D-B1B1-D7DB8B8370B6}" type="sibTrans" cxnId="{F78028EF-A525-48B8-BFBE-D0A3DE088D03}">
      <dgm:prSet/>
      <dgm:spPr/>
      <dgm:t>
        <a:bodyPr/>
        <a:lstStyle/>
        <a:p>
          <a:endParaRPr lang="tr-TR"/>
        </a:p>
      </dgm:t>
    </dgm:pt>
    <dgm:pt modelId="{B67E334A-09E5-4A2F-AA3A-FDBDC9575CC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tx1"/>
              </a:solidFill>
            </a:rPr>
            <a:t>Kabe Harem-i Şerif</a:t>
          </a:r>
        </a:p>
      </dgm:t>
    </dgm:pt>
    <dgm:pt modelId="{9261E531-68AA-427E-ABFA-94B7BFC7C3E9}" type="parTrans" cxnId="{538CAE8A-B5FD-4724-B1A6-4C46EF59FA56}">
      <dgm:prSet/>
      <dgm:spPr/>
      <dgm:t>
        <a:bodyPr/>
        <a:lstStyle/>
        <a:p>
          <a:endParaRPr lang="tr-TR"/>
        </a:p>
      </dgm:t>
    </dgm:pt>
    <dgm:pt modelId="{44F1946D-9E51-4AE4-BE72-3B7C7E2562D6}" type="sibTrans" cxnId="{538CAE8A-B5FD-4724-B1A6-4C46EF59FA56}">
      <dgm:prSet/>
      <dgm:spPr/>
      <dgm:t>
        <a:bodyPr/>
        <a:lstStyle/>
        <a:p>
          <a:endParaRPr lang="tr-TR"/>
        </a:p>
      </dgm:t>
    </dgm:pt>
    <dgm:pt modelId="{106AE525-376E-427C-9997-482078DEFBDF}">
      <dgm:prSet phldrT="[Metin]"/>
      <dgm:spPr/>
      <dgm:t>
        <a:bodyPr/>
        <a:lstStyle/>
        <a:p>
          <a:r>
            <a:rPr lang="tr-TR"/>
            <a:t>Recep</a:t>
          </a:r>
        </a:p>
      </dgm:t>
    </dgm:pt>
    <dgm:pt modelId="{1CB4DE4D-71D9-4550-BBE7-FB1155A4F197}" type="parTrans" cxnId="{3652A26F-3DBD-4529-82EB-9E53FF4C7130}">
      <dgm:prSet/>
      <dgm:spPr/>
      <dgm:t>
        <a:bodyPr/>
        <a:lstStyle/>
        <a:p>
          <a:endParaRPr lang="tr-TR"/>
        </a:p>
      </dgm:t>
    </dgm:pt>
    <dgm:pt modelId="{66F8C90A-9A34-493B-BCFE-DFC2F4452880}" type="sibTrans" cxnId="{3652A26F-3DBD-4529-82EB-9E53FF4C7130}">
      <dgm:prSet/>
      <dgm:spPr/>
      <dgm:t>
        <a:bodyPr/>
        <a:lstStyle/>
        <a:p>
          <a:endParaRPr lang="tr-TR"/>
        </a:p>
      </dgm:t>
    </dgm:pt>
    <dgm:pt modelId="{B05ADF9B-E10E-466E-8A33-1A76EF32ADF4}">
      <dgm:prSet phldrT="[Metin]"/>
      <dgm:spPr/>
      <dgm:t>
        <a:bodyPr/>
        <a:lstStyle/>
        <a:p>
          <a:r>
            <a:rPr lang="tr-TR"/>
            <a:t>Şaban</a:t>
          </a:r>
        </a:p>
      </dgm:t>
    </dgm:pt>
    <dgm:pt modelId="{F1A00DFF-D11F-418F-AD3D-97E44384BD11}" type="parTrans" cxnId="{53BAB3BD-81DF-432D-AB2A-BBF9779386F6}">
      <dgm:prSet/>
      <dgm:spPr/>
      <dgm:t>
        <a:bodyPr/>
        <a:lstStyle/>
        <a:p>
          <a:endParaRPr lang="tr-TR"/>
        </a:p>
      </dgm:t>
    </dgm:pt>
    <dgm:pt modelId="{5AFCD7E4-1F68-42A8-BBB3-1FFC211ABA52}" type="sibTrans" cxnId="{53BAB3BD-81DF-432D-AB2A-BBF9779386F6}">
      <dgm:prSet/>
      <dgm:spPr/>
      <dgm:t>
        <a:bodyPr/>
        <a:lstStyle/>
        <a:p>
          <a:endParaRPr lang="tr-TR"/>
        </a:p>
      </dgm:t>
    </dgm:pt>
    <dgm:pt modelId="{97C4F513-3EB0-498B-B4A9-5CCB7A3D4F54}">
      <dgm:prSet phldrT="[Metin]"/>
      <dgm:spPr/>
      <dgm:t>
        <a:bodyPr/>
        <a:lstStyle/>
        <a:p>
          <a:r>
            <a:rPr lang="tr-TR"/>
            <a:t>Ramazan</a:t>
          </a:r>
        </a:p>
      </dgm:t>
    </dgm:pt>
    <dgm:pt modelId="{EE550F0D-4468-4113-8CF5-9BDC598766E7}" type="parTrans" cxnId="{2C38E09F-1DA3-4621-AEBA-5B298221F3B6}">
      <dgm:prSet/>
      <dgm:spPr/>
      <dgm:t>
        <a:bodyPr/>
        <a:lstStyle/>
        <a:p>
          <a:endParaRPr lang="tr-TR"/>
        </a:p>
      </dgm:t>
    </dgm:pt>
    <dgm:pt modelId="{A7CB1CD3-9337-4A98-B1CA-38C62EE0DC3F}" type="sibTrans" cxnId="{2C38E09F-1DA3-4621-AEBA-5B298221F3B6}">
      <dgm:prSet/>
      <dgm:spPr/>
      <dgm:t>
        <a:bodyPr/>
        <a:lstStyle/>
        <a:p>
          <a:endParaRPr lang="tr-TR"/>
        </a:p>
      </dgm:t>
    </dgm:pt>
    <dgm:pt modelId="{8D969FAC-BAEF-43D7-8110-47E901A14CB8}">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Mevlid Kandili</a:t>
          </a:r>
        </a:p>
      </dgm:t>
    </dgm:pt>
    <dgm:pt modelId="{9E00B60E-4AC1-46E3-AF08-425FDE86C1E9}" type="parTrans" cxnId="{B82424F6-F02D-45B6-8D4A-D5EF1904829F}">
      <dgm:prSet/>
      <dgm:spPr/>
      <dgm:t>
        <a:bodyPr/>
        <a:lstStyle/>
        <a:p>
          <a:endParaRPr lang="tr-TR"/>
        </a:p>
      </dgm:t>
    </dgm:pt>
    <dgm:pt modelId="{A7F201B7-D368-4C3B-A014-0B9ADEC78BD0}" type="sibTrans" cxnId="{B82424F6-F02D-45B6-8D4A-D5EF1904829F}">
      <dgm:prSet/>
      <dgm:spPr/>
      <dgm:t>
        <a:bodyPr/>
        <a:lstStyle/>
        <a:p>
          <a:endParaRPr lang="tr-TR"/>
        </a:p>
      </dgm:t>
    </dgm:pt>
    <dgm:pt modelId="{BBEDDEF2-BD69-41D1-9DEE-214003A8475F}">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Reğaib Kandili</a:t>
          </a:r>
        </a:p>
      </dgm:t>
    </dgm:pt>
    <dgm:pt modelId="{D423E6C8-D9D4-4CA9-9FB7-319B8BB97FC7}" type="parTrans" cxnId="{5673D1CD-66D1-4BF8-90C7-004FD9BCB46C}">
      <dgm:prSet/>
      <dgm:spPr/>
      <dgm:t>
        <a:bodyPr/>
        <a:lstStyle/>
        <a:p>
          <a:endParaRPr lang="tr-TR"/>
        </a:p>
      </dgm:t>
    </dgm:pt>
    <dgm:pt modelId="{B261D5B1-BC78-4D13-BADC-881CD6E36AE6}" type="sibTrans" cxnId="{5673D1CD-66D1-4BF8-90C7-004FD9BCB46C}">
      <dgm:prSet/>
      <dgm:spPr/>
      <dgm:t>
        <a:bodyPr/>
        <a:lstStyle/>
        <a:p>
          <a:endParaRPr lang="tr-TR"/>
        </a:p>
      </dgm:t>
    </dgm:pt>
    <dgm:pt modelId="{604DCFB7-09C4-422E-869F-03654AB244AC}">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Miraç Kandili</a:t>
          </a:r>
        </a:p>
      </dgm:t>
    </dgm:pt>
    <dgm:pt modelId="{7194E29B-533A-4981-95DB-8A68277BAD98}" type="parTrans" cxnId="{B32E06FB-C9F3-4BB5-A859-5CA6F21FC792}">
      <dgm:prSet/>
      <dgm:spPr/>
      <dgm:t>
        <a:bodyPr/>
        <a:lstStyle/>
        <a:p>
          <a:endParaRPr lang="tr-TR"/>
        </a:p>
      </dgm:t>
    </dgm:pt>
    <dgm:pt modelId="{36FCC27C-A8B1-48E3-8797-5B10D2E2E739}" type="sibTrans" cxnId="{B32E06FB-C9F3-4BB5-A859-5CA6F21FC792}">
      <dgm:prSet/>
      <dgm:spPr/>
      <dgm:t>
        <a:bodyPr/>
        <a:lstStyle/>
        <a:p>
          <a:endParaRPr lang="tr-TR"/>
        </a:p>
      </dgm:t>
    </dgm:pt>
    <dgm:pt modelId="{573CC334-A05E-4119-8C3F-6C943A5F24E3}">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Berat Kandili</a:t>
          </a:r>
        </a:p>
      </dgm:t>
    </dgm:pt>
    <dgm:pt modelId="{6EDAE7C9-2CF2-4D6F-A4EA-7FF68039EA41}" type="parTrans" cxnId="{B2ECC137-BF0A-4B4F-A9C0-B493721591F5}">
      <dgm:prSet/>
      <dgm:spPr/>
      <dgm:t>
        <a:bodyPr/>
        <a:lstStyle/>
        <a:p>
          <a:endParaRPr lang="tr-TR"/>
        </a:p>
      </dgm:t>
    </dgm:pt>
    <dgm:pt modelId="{21E3F957-16E9-431E-BE31-5E184D3E2C0B}" type="sibTrans" cxnId="{B2ECC137-BF0A-4B4F-A9C0-B493721591F5}">
      <dgm:prSet/>
      <dgm:spPr/>
      <dgm:t>
        <a:bodyPr/>
        <a:lstStyle/>
        <a:p>
          <a:endParaRPr lang="tr-TR"/>
        </a:p>
      </dgm:t>
    </dgm:pt>
    <dgm:pt modelId="{5EB3D620-CFB4-4C56-9118-609A88338239}">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Kadir Gecesi</a:t>
          </a:r>
        </a:p>
      </dgm:t>
    </dgm:pt>
    <dgm:pt modelId="{FB49897F-7AE4-40ED-BF7C-02B0EF301A4C}" type="parTrans" cxnId="{2A55C7B7-2A04-4518-9883-8BB6AE4D98CD}">
      <dgm:prSet/>
      <dgm:spPr/>
      <dgm:t>
        <a:bodyPr/>
        <a:lstStyle/>
        <a:p>
          <a:endParaRPr lang="tr-TR"/>
        </a:p>
      </dgm:t>
    </dgm:pt>
    <dgm:pt modelId="{4F7423E8-10C2-4D2D-A66D-FD9E207D246E}" type="sibTrans" cxnId="{2A55C7B7-2A04-4518-9883-8BB6AE4D98CD}">
      <dgm:prSet/>
      <dgm:spPr/>
      <dgm:t>
        <a:bodyPr/>
        <a:lstStyle/>
        <a:p>
          <a:endParaRPr lang="tr-TR"/>
        </a:p>
      </dgm:t>
    </dgm:pt>
    <dgm:pt modelId="{239F7681-8E7C-4446-B44A-961BBE282EC4}">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a:solidFill>
                <a:schemeClr val="tx1"/>
              </a:solidFill>
            </a:rPr>
            <a:t>Mescidi Nebevi</a:t>
          </a:r>
        </a:p>
      </dgm:t>
    </dgm:pt>
    <dgm:pt modelId="{B0701B87-52CD-4A31-A9DA-609BA713F034}" type="parTrans" cxnId="{DF553397-1151-4E5D-A686-7F62F8CD9F9C}">
      <dgm:prSet/>
      <dgm:spPr/>
      <dgm:t>
        <a:bodyPr/>
        <a:lstStyle/>
        <a:p>
          <a:endParaRPr lang="tr-TR"/>
        </a:p>
      </dgm:t>
    </dgm:pt>
    <dgm:pt modelId="{47642FE2-647C-481C-B969-BFE3B0AC24DD}" type="sibTrans" cxnId="{DF553397-1151-4E5D-A686-7F62F8CD9F9C}">
      <dgm:prSet/>
      <dgm:spPr/>
      <dgm:t>
        <a:bodyPr/>
        <a:lstStyle/>
        <a:p>
          <a:endParaRPr lang="tr-TR"/>
        </a:p>
      </dgm:t>
    </dgm:pt>
    <dgm:pt modelId="{4DB61275-2A69-4D4A-A860-1D4B987181E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a:solidFill>
                <a:schemeClr val="tx1"/>
              </a:solidFill>
            </a:rPr>
            <a:t>Mescidi Aksa</a:t>
          </a:r>
        </a:p>
      </dgm:t>
    </dgm:pt>
    <dgm:pt modelId="{A6E1AD8E-EA83-469F-BCAB-03ED080CA7DB}" type="parTrans" cxnId="{D7DC941F-DA3C-46E6-AED0-52352E5F9659}">
      <dgm:prSet/>
      <dgm:spPr/>
      <dgm:t>
        <a:bodyPr/>
        <a:lstStyle/>
        <a:p>
          <a:endParaRPr lang="tr-TR"/>
        </a:p>
      </dgm:t>
    </dgm:pt>
    <dgm:pt modelId="{B0BA296F-FBBC-45D5-9584-78E6BE8A3DAC}" type="sibTrans" cxnId="{D7DC941F-DA3C-46E6-AED0-52352E5F9659}">
      <dgm:prSet/>
      <dgm:spPr/>
      <dgm:t>
        <a:bodyPr/>
        <a:lstStyle/>
        <a:p>
          <a:endParaRPr lang="tr-TR"/>
        </a:p>
      </dgm:t>
    </dgm:pt>
    <dgm:pt modelId="{AC49EFCB-6497-401F-B195-1BA1C3C88C86}">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Bayramlar Ve Geceleri</a:t>
          </a:r>
        </a:p>
      </dgm:t>
    </dgm:pt>
    <dgm:pt modelId="{346B847D-99A4-49CC-ABE8-608ED70EBB31}" type="parTrans" cxnId="{A491F962-2489-44A5-8ABE-D853BC004223}">
      <dgm:prSet/>
      <dgm:spPr/>
      <dgm:t>
        <a:bodyPr/>
        <a:lstStyle/>
        <a:p>
          <a:endParaRPr lang="tr-TR"/>
        </a:p>
      </dgm:t>
    </dgm:pt>
    <dgm:pt modelId="{8C9E14F4-458B-44B0-B987-1B91C7D0980E}" type="sibTrans" cxnId="{A491F962-2489-44A5-8ABE-D853BC004223}">
      <dgm:prSet/>
      <dgm:spPr/>
      <dgm:t>
        <a:bodyPr/>
        <a:lstStyle/>
        <a:p>
          <a:endParaRPr lang="tr-TR"/>
        </a:p>
      </dgm:t>
    </dgm:pt>
    <dgm:pt modelId="{BA238ACB-AA60-45CB-ABF9-9AA0C3815FF1}">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Cuma Geceleri</a:t>
          </a:r>
        </a:p>
      </dgm:t>
    </dgm:pt>
    <dgm:pt modelId="{5D1A470B-5907-47B6-BCF4-D8F04707B6A1}" type="parTrans" cxnId="{4093D743-757A-4463-A89C-A187FA4683C5}">
      <dgm:prSet/>
      <dgm:spPr/>
      <dgm:t>
        <a:bodyPr/>
        <a:lstStyle/>
        <a:p>
          <a:endParaRPr lang="tr-TR"/>
        </a:p>
      </dgm:t>
    </dgm:pt>
    <dgm:pt modelId="{E2FB778E-3751-41D7-8BF4-FAD0D3EBD34A}" type="sibTrans" cxnId="{4093D743-757A-4463-A89C-A187FA4683C5}">
      <dgm:prSet/>
      <dgm:spPr/>
      <dgm:t>
        <a:bodyPr/>
        <a:lstStyle/>
        <a:p>
          <a:endParaRPr lang="tr-TR"/>
        </a:p>
      </dgm:t>
    </dgm:pt>
    <dgm:pt modelId="{01C4C464-BC70-443B-8035-114599762C4F}">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tx1"/>
              </a:solidFill>
            </a:rPr>
            <a:t>Camiler</a:t>
          </a:r>
        </a:p>
      </dgm:t>
    </dgm:pt>
    <dgm:pt modelId="{BBD999A7-1811-4E5D-A946-D4E000B8CF7E}" type="parTrans" cxnId="{168F6720-C853-4823-BFB2-E15828BDA26F}">
      <dgm:prSet/>
      <dgm:spPr/>
      <dgm:t>
        <a:bodyPr/>
        <a:lstStyle/>
        <a:p>
          <a:endParaRPr lang="tr-TR"/>
        </a:p>
      </dgm:t>
    </dgm:pt>
    <dgm:pt modelId="{B605F6DE-73BC-4918-A930-BC623E37DACE}" type="sibTrans" cxnId="{168F6720-C853-4823-BFB2-E15828BDA26F}">
      <dgm:prSet/>
      <dgm:spPr/>
      <dgm:t>
        <a:bodyPr/>
        <a:lstStyle/>
        <a:p>
          <a:endParaRPr lang="tr-TR"/>
        </a:p>
      </dgm:t>
    </dgm:pt>
    <dgm:pt modelId="{193665F7-2660-4CA3-8975-DD5E30F7CA42}" type="pres">
      <dgm:prSet presAssocID="{C4288F10-D137-43D0-9D57-BD5E837061DF}" presName="hierChild1" presStyleCnt="0">
        <dgm:presLayoutVars>
          <dgm:orgChart val="1"/>
          <dgm:chPref val="1"/>
          <dgm:dir/>
          <dgm:animOne val="branch"/>
          <dgm:animLvl val="lvl"/>
          <dgm:resizeHandles/>
        </dgm:presLayoutVars>
      </dgm:prSet>
      <dgm:spPr/>
      <dgm:t>
        <a:bodyPr/>
        <a:lstStyle/>
        <a:p>
          <a:endParaRPr lang="tr-TR"/>
        </a:p>
      </dgm:t>
    </dgm:pt>
    <dgm:pt modelId="{70EECCD6-C10E-4D3D-8C07-838CBEE86DBD}" type="pres">
      <dgm:prSet presAssocID="{3F4CBFC2-A89E-44D2-AF38-8D27E2BE642A}" presName="hierRoot1" presStyleCnt="0">
        <dgm:presLayoutVars>
          <dgm:hierBranch val="init"/>
        </dgm:presLayoutVars>
      </dgm:prSet>
      <dgm:spPr/>
    </dgm:pt>
    <dgm:pt modelId="{0286329C-D587-4707-8581-518A5AF82BEC}" type="pres">
      <dgm:prSet presAssocID="{3F4CBFC2-A89E-44D2-AF38-8D27E2BE642A}" presName="rootComposite1" presStyleCnt="0"/>
      <dgm:spPr/>
    </dgm:pt>
    <dgm:pt modelId="{A1851BAE-C007-4A55-B928-60C6EE43F9F5}" type="pres">
      <dgm:prSet presAssocID="{3F4CBFC2-A89E-44D2-AF38-8D27E2BE642A}" presName="rootText1" presStyleLbl="node0" presStyleIdx="0" presStyleCnt="1" custScaleX="508708">
        <dgm:presLayoutVars>
          <dgm:chPref val="3"/>
        </dgm:presLayoutVars>
      </dgm:prSet>
      <dgm:spPr/>
      <dgm:t>
        <a:bodyPr/>
        <a:lstStyle/>
        <a:p>
          <a:endParaRPr lang="tr-TR"/>
        </a:p>
      </dgm:t>
    </dgm:pt>
    <dgm:pt modelId="{ADA1DDBE-9040-4E73-B958-9095F0376AA5}" type="pres">
      <dgm:prSet presAssocID="{3F4CBFC2-A89E-44D2-AF38-8D27E2BE642A}" presName="rootConnector1" presStyleLbl="node1" presStyleIdx="0" presStyleCnt="0"/>
      <dgm:spPr/>
      <dgm:t>
        <a:bodyPr/>
        <a:lstStyle/>
        <a:p>
          <a:endParaRPr lang="tr-TR"/>
        </a:p>
      </dgm:t>
    </dgm:pt>
    <dgm:pt modelId="{9EB65985-A5F3-4B07-903D-1D1FA007EF98}" type="pres">
      <dgm:prSet presAssocID="{3F4CBFC2-A89E-44D2-AF38-8D27E2BE642A}" presName="hierChild2" presStyleCnt="0"/>
      <dgm:spPr/>
    </dgm:pt>
    <dgm:pt modelId="{810BBB55-6F99-4307-A099-C71091EF0739}" type="pres">
      <dgm:prSet presAssocID="{AFA325AF-F6C7-4A94-B93B-C519159AF2F3}" presName="Name37" presStyleLbl="parChTrans1D2" presStyleIdx="0" presStyleCnt="2"/>
      <dgm:spPr/>
      <dgm:t>
        <a:bodyPr/>
        <a:lstStyle/>
        <a:p>
          <a:endParaRPr lang="tr-TR"/>
        </a:p>
      </dgm:t>
    </dgm:pt>
    <dgm:pt modelId="{16987849-8A1C-4D09-BA29-631719B593DB}" type="pres">
      <dgm:prSet presAssocID="{551545BE-9579-4EBD-A898-F7CCBF939D5A}" presName="hierRoot2" presStyleCnt="0">
        <dgm:presLayoutVars>
          <dgm:hierBranch val="init"/>
        </dgm:presLayoutVars>
      </dgm:prSet>
      <dgm:spPr/>
    </dgm:pt>
    <dgm:pt modelId="{EE79C783-C205-4E59-BF1F-3A7CFB9E81B0}" type="pres">
      <dgm:prSet presAssocID="{551545BE-9579-4EBD-A898-F7CCBF939D5A}" presName="rootComposite" presStyleCnt="0"/>
      <dgm:spPr/>
    </dgm:pt>
    <dgm:pt modelId="{35BF4857-B552-4408-9C13-654F4853BBF4}" type="pres">
      <dgm:prSet presAssocID="{551545BE-9579-4EBD-A898-F7CCBF939D5A}" presName="rootText" presStyleLbl="node2" presStyleIdx="0" presStyleCnt="2" custScaleX="243946">
        <dgm:presLayoutVars>
          <dgm:chPref val="3"/>
        </dgm:presLayoutVars>
      </dgm:prSet>
      <dgm:spPr/>
      <dgm:t>
        <a:bodyPr/>
        <a:lstStyle/>
        <a:p>
          <a:endParaRPr lang="tr-TR"/>
        </a:p>
      </dgm:t>
    </dgm:pt>
    <dgm:pt modelId="{5C365C81-B055-455E-B59A-46CFC441607D}" type="pres">
      <dgm:prSet presAssocID="{551545BE-9579-4EBD-A898-F7CCBF939D5A}" presName="rootConnector" presStyleLbl="node2" presStyleIdx="0" presStyleCnt="2"/>
      <dgm:spPr/>
      <dgm:t>
        <a:bodyPr/>
        <a:lstStyle/>
        <a:p>
          <a:endParaRPr lang="tr-TR"/>
        </a:p>
      </dgm:t>
    </dgm:pt>
    <dgm:pt modelId="{4DCCA503-2368-45DE-9CF8-A042F86FD7B6}" type="pres">
      <dgm:prSet presAssocID="{551545BE-9579-4EBD-A898-F7CCBF939D5A}" presName="hierChild4" presStyleCnt="0"/>
      <dgm:spPr/>
    </dgm:pt>
    <dgm:pt modelId="{4F5E0582-EA00-4357-84FD-E1442385371C}" type="pres">
      <dgm:prSet presAssocID="{093A63BE-321B-48F0-8491-93DAD5E80E81}" presName="Name37" presStyleLbl="parChTrans1D3" presStyleIdx="0" presStyleCnt="8"/>
      <dgm:spPr/>
      <dgm:t>
        <a:bodyPr/>
        <a:lstStyle/>
        <a:p>
          <a:endParaRPr lang="tr-TR"/>
        </a:p>
      </dgm:t>
    </dgm:pt>
    <dgm:pt modelId="{6D6B5B0A-D88C-4185-8468-943502D91F37}" type="pres">
      <dgm:prSet presAssocID="{0C34EA08-0F2F-4698-8E4B-46FEB49C5E23}" presName="hierRoot2" presStyleCnt="0">
        <dgm:presLayoutVars>
          <dgm:hierBranch val="init"/>
        </dgm:presLayoutVars>
      </dgm:prSet>
      <dgm:spPr/>
    </dgm:pt>
    <dgm:pt modelId="{76BECDEF-0F22-4BFC-B47C-CC884CD54072}" type="pres">
      <dgm:prSet presAssocID="{0C34EA08-0F2F-4698-8E4B-46FEB49C5E23}" presName="rootComposite" presStyleCnt="0"/>
      <dgm:spPr/>
    </dgm:pt>
    <dgm:pt modelId="{4019D200-A5F2-4EB6-A697-8F2454772670}" type="pres">
      <dgm:prSet presAssocID="{0C34EA08-0F2F-4698-8E4B-46FEB49C5E23}" presName="rootText" presStyleLbl="node3" presStyleIdx="0" presStyleCnt="8">
        <dgm:presLayoutVars>
          <dgm:chPref val="3"/>
        </dgm:presLayoutVars>
      </dgm:prSet>
      <dgm:spPr/>
      <dgm:t>
        <a:bodyPr/>
        <a:lstStyle/>
        <a:p>
          <a:endParaRPr lang="tr-TR"/>
        </a:p>
      </dgm:t>
    </dgm:pt>
    <dgm:pt modelId="{DE745C4F-9015-4D32-98ED-0AAC21675664}" type="pres">
      <dgm:prSet presAssocID="{0C34EA08-0F2F-4698-8E4B-46FEB49C5E23}" presName="rootConnector" presStyleLbl="node3" presStyleIdx="0" presStyleCnt="8"/>
      <dgm:spPr/>
      <dgm:t>
        <a:bodyPr/>
        <a:lstStyle/>
        <a:p>
          <a:endParaRPr lang="tr-TR"/>
        </a:p>
      </dgm:t>
    </dgm:pt>
    <dgm:pt modelId="{69D5266B-CCA3-4398-83A7-AA744CE0FC03}" type="pres">
      <dgm:prSet presAssocID="{0C34EA08-0F2F-4698-8E4B-46FEB49C5E23}" presName="hierChild4" presStyleCnt="0"/>
      <dgm:spPr/>
    </dgm:pt>
    <dgm:pt modelId="{35BD33D7-FCE3-4E68-BF4A-46DFAF625D76}" type="pres">
      <dgm:prSet presAssocID="{1CB4DE4D-71D9-4550-BBE7-FB1155A4F197}" presName="Name37" presStyleLbl="parChTrans1D4" presStyleIdx="0" presStyleCnt="8"/>
      <dgm:spPr/>
      <dgm:t>
        <a:bodyPr/>
        <a:lstStyle/>
        <a:p>
          <a:endParaRPr lang="tr-TR"/>
        </a:p>
      </dgm:t>
    </dgm:pt>
    <dgm:pt modelId="{985C566E-6E7A-494F-924B-38289A034AF3}" type="pres">
      <dgm:prSet presAssocID="{106AE525-376E-427C-9997-482078DEFBDF}" presName="hierRoot2" presStyleCnt="0">
        <dgm:presLayoutVars>
          <dgm:hierBranch val="init"/>
        </dgm:presLayoutVars>
      </dgm:prSet>
      <dgm:spPr/>
    </dgm:pt>
    <dgm:pt modelId="{67A0BADC-CD4D-4226-BDFD-61142EDD2019}" type="pres">
      <dgm:prSet presAssocID="{106AE525-376E-427C-9997-482078DEFBDF}" presName="rootComposite" presStyleCnt="0"/>
      <dgm:spPr/>
    </dgm:pt>
    <dgm:pt modelId="{68988B65-9CA5-40A9-823E-5B23CD615A7A}" type="pres">
      <dgm:prSet presAssocID="{106AE525-376E-427C-9997-482078DEFBDF}" presName="rootText" presStyleLbl="node4" presStyleIdx="0" presStyleCnt="8" custLinFactNeighborX="19522" custLinFactNeighborY="35001">
        <dgm:presLayoutVars>
          <dgm:chPref val="3"/>
        </dgm:presLayoutVars>
      </dgm:prSet>
      <dgm:spPr/>
      <dgm:t>
        <a:bodyPr/>
        <a:lstStyle/>
        <a:p>
          <a:endParaRPr lang="tr-TR"/>
        </a:p>
      </dgm:t>
    </dgm:pt>
    <dgm:pt modelId="{43F61C4B-43C0-4115-9097-A259FE69E716}" type="pres">
      <dgm:prSet presAssocID="{106AE525-376E-427C-9997-482078DEFBDF}" presName="rootConnector" presStyleLbl="node4" presStyleIdx="0" presStyleCnt="8"/>
      <dgm:spPr/>
      <dgm:t>
        <a:bodyPr/>
        <a:lstStyle/>
        <a:p>
          <a:endParaRPr lang="tr-TR"/>
        </a:p>
      </dgm:t>
    </dgm:pt>
    <dgm:pt modelId="{6FA69DC6-8ECF-45D5-A705-F5DFBAB6374E}" type="pres">
      <dgm:prSet presAssocID="{106AE525-376E-427C-9997-482078DEFBDF}" presName="hierChild4" presStyleCnt="0"/>
      <dgm:spPr/>
    </dgm:pt>
    <dgm:pt modelId="{C17F4B39-6008-4C3C-B155-3E933022EF78}" type="pres">
      <dgm:prSet presAssocID="{106AE525-376E-427C-9997-482078DEFBDF}" presName="hierChild5" presStyleCnt="0"/>
      <dgm:spPr/>
    </dgm:pt>
    <dgm:pt modelId="{FB27AD7D-61A3-4E6B-A97C-F7D75335035C}" type="pres">
      <dgm:prSet presAssocID="{F1A00DFF-D11F-418F-AD3D-97E44384BD11}" presName="Name37" presStyleLbl="parChTrans1D4" presStyleIdx="1" presStyleCnt="8"/>
      <dgm:spPr/>
      <dgm:t>
        <a:bodyPr/>
        <a:lstStyle/>
        <a:p>
          <a:endParaRPr lang="tr-TR"/>
        </a:p>
      </dgm:t>
    </dgm:pt>
    <dgm:pt modelId="{7201D979-2B28-4C2C-A02A-CDB8874E99FF}" type="pres">
      <dgm:prSet presAssocID="{B05ADF9B-E10E-466E-8A33-1A76EF32ADF4}" presName="hierRoot2" presStyleCnt="0">
        <dgm:presLayoutVars>
          <dgm:hierBranch val="init"/>
        </dgm:presLayoutVars>
      </dgm:prSet>
      <dgm:spPr/>
    </dgm:pt>
    <dgm:pt modelId="{05A52D59-9D84-4263-862E-01BF9A81D643}" type="pres">
      <dgm:prSet presAssocID="{B05ADF9B-E10E-466E-8A33-1A76EF32ADF4}" presName="rootComposite" presStyleCnt="0"/>
      <dgm:spPr/>
    </dgm:pt>
    <dgm:pt modelId="{83413B41-A1AC-471E-91A0-F20CB53CA216}" type="pres">
      <dgm:prSet presAssocID="{B05ADF9B-E10E-466E-8A33-1A76EF32ADF4}" presName="rootText" presStyleLbl="node4" presStyleIdx="1" presStyleCnt="8" custLinFactNeighborX="19522" custLinFactNeighborY="35001">
        <dgm:presLayoutVars>
          <dgm:chPref val="3"/>
        </dgm:presLayoutVars>
      </dgm:prSet>
      <dgm:spPr/>
      <dgm:t>
        <a:bodyPr/>
        <a:lstStyle/>
        <a:p>
          <a:endParaRPr lang="tr-TR"/>
        </a:p>
      </dgm:t>
    </dgm:pt>
    <dgm:pt modelId="{7DF46572-6F86-411B-8E16-69597AF0791F}" type="pres">
      <dgm:prSet presAssocID="{B05ADF9B-E10E-466E-8A33-1A76EF32ADF4}" presName="rootConnector" presStyleLbl="node4" presStyleIdx="1" presStyleCnt="8"/>
      <dgm:spPr/>
      <dgm:t>
        <a:bodyPr/>
        <a:lstStyle/>
        <a:p>
          <a:endParaRPr lang="tr-TR"/>
        </a:p>
      </dgm:t>
    </dgm:pt>
    <dgm:pt modelId="{709DD5A8-CE4A-4F5A-BCB6-4294548058F5}" type="pres">
      <dgm:prSet presAssocID="{B05ADF9B-E10E-466E-8A33-1A76EF32ADF4}" presName="hierChild4" presStyleCnt="0"/>
      <dgm:spPr/>
    </dgm:pt>
    <dgm:pt modelId="{A73CA40D-D233-495B-975A-2FE9A61CF1C1}" type="pres">
      <dgm:prSet presAssocID="{B05ADF9B-E10E-466E-8A33-1A76EF32ADF4}" presName="hierChild5" presStyleCnt="0"/>
      <dgm:spPr/>
    </dgm:pt>
    <dgm:pt modelId="{0CECB167-A99F-4DE8-8EEB-5E9A8BAA7E3B}" type="pres">
      <dgm:prSet presAssocID="{EE550F0D-4468-4113-8CF5-9BDC598766E7}" presName="Name37" presStyleLbl="parChTrans1D4" presStyleIdx="2" presStyleCnt="8"/>
      <dgm:spPr/>
      <dgm:t>
        <a:bodyPr/>
        <a:lstStyle/>
        <a:p>
          <a:endParaRPr lang="tr-TR"/>
        </a:p>
      </dgm:t>
    </dgm:pt>
    <dgm:pt modelId="{609D58F4-1C0E-41CF-B6EA-5984750C33EC}" type="pres">
      <dgm:prSet presAssocID="{97C4F513-3EB0-498B-B4A9-5CCB7A3D4F54}" presName="hierRoot2" presStyleCnt="0">
        <dgm:presLayoutVars>
          <dgm:hierBranch val="init"/>
        </dgm:presLayoutVars>
      </dgm:prSet>
      <dgm:spPr/>
    </dgm:pt>
    <dgm:pt modelId="{A6129E22-EDAA-48F4-9275-B55925944575}" type="pres">
      <dgm:prSet presAssocID="{97C4F513-3EB0-498B-B4A9-5CCB7A3D4F54}" presName="rootComposite" presStyleCnt="0"/>
      <dgm:spPr/>
    </dgm:pt>
    <dgm:pt modelId="{D2194930-64A2-4796-BF8F-E1A158E2E87C}" type="pres">
      <dgm:prSet presAssocID="{97C4F513-3EB0-498B-B4A9-5CCB7A3D4F54}" presName="rootText" presStyleLbl="node4" presStyleIdx="2" presStyleCnt="8" custLinFactNeighborX="19522" custLinFactNeighborY="35001">
        <dgm:presLayoutVars>
          <dgm:chPref val="3"/>
        </dgm:presLayoutVars>
      </dgm:prSet>
      <dgm:spPr/>
      <dgm:t>
        <a:bodyPr/>
        <a:lstStyle/>
        <a:p>
          <a:endParaRPr lang="tr-TR"/>
        </a:p>
      </dgm:t>
    </dgm:pt>
    <dgm:pt modelId="{68373E44-8CF9-476A-95CB-0DE47DB5E21C}" type="pres">
      <dgm:prSet presAssocID="{97C4F513-3EB0-498B-B4A9-5CCB7A3D4F54}" presName="rootConnector" presStyleLbl="node4" presStyleIdx="2" presStyleCnt="8"/>
      <dgm:spPr/>
      <dgm:t>
        <a:bodyPr/>
        <a:lstStyle/>
        <a:p>
          <a:endParaRPr lang="tr-TR"/>
        </a:p>
      </dgm:t>
    </dgm:pt>
    <dgm:pt modelId="{8B1D79E5-870F-4042-9AD1-8317177AF2BD}" type="pres">
      <dgm:prSet presAssocID="{97C4F513-3EB0-498B-B4A9-5CCB7A3D4F54}" presName="hierChild4" presStyleCnt="0"/>
      <dgm:spPr/>
    </dgm:pt>
    <dgm:pt modelId="{9B504991-9C01-4A91-922E-CA39D40C63D6}" type="pres">
      <dgm:prSet presAssocID="{97C4F513-3EB0-498B-B4A9-5CCB7A3D4F54}" presName="hierChild5" presStyleCnt="0"/>
      <dgm:spPr/>
    </dgm:pt>
    <dgm:pt modelId="{F8A07466-5B8F-4DEA-B0E0-28105C155093}" type="pres">
      <dgm:prSet presAssocID="{0C34EA08-0F2F-4698-8E4B-46FEB49C5E23}" presName="hierChild5" presStyleCnt="0"/>
      <dgm:spPr/>
    </dgm:pt>
    <dgm:pt modelId="{1E5F56A2-2B80-44CA-88C7-5B7340798180}" type="pres">
      <dgm:prSet presAssocID="{346B847D-99A4-49CC-ABE8-608ED70EBB31}" presName="Name37" presStyleLbl="parChTrans1D3" presStyleIdx="1" presStyleCnt="8"/>
      <dgm:spPr/>
      <dgm:t>
        <a:bodyPr/>
        <a:lstStyle/>
        <a:p>
          <a:endParaRPr lang="tr-TR"/>
        </a:p>
      </dgm:t>
    </dgm:pt>
    <dgm:pt modelId="{2677FFB0-30BB-40B9-955F-3A9F50515AC4}" type="pres">
      <dgm:prSet presAssocID="{AC49EFCB-6497-401F-B195-1BA1C3C88C86}" presName="hierRoot2" presStyleCnt="0">
        <dgm:presLayoutVars>
          <dgm:hierBranch val="init"/>
        </dgm:presLayoutVars>
      </dgm:prSet>
      <dgm:spPr/>
    </dgm:pt>
    <dgm:pt modelId="{3235DB90-A9A2-43B3-961F-D49DE4555180}" type="pres">
      <dgm:prSet presAssocID="{AC49EFCB-6497-401F-B195-1BA1C3C88C86}" presName="rootComposite" presStyleCnt="0"/>
      <dgm:spPr/>
    </dgm:pt>
    <dgm:pt modelId="{0B388412-E948-4137-8CDC-40746199DF49}" type="pres">
      <dgm:prSet presAssocID="{AC49EFCB-6497-401F-B195-1BA1C3C88C86}" presName="rootText" presStyleLbl="node3" presStyleIdx="1" presStyleCnt="8">
        <dgm:presLayoutVars>
          <dgm:chPref val="3"/>
        </dgm:presLayoutVars>
      </dgm:prSet>
      <dgm:spPr/>
      <dgm:t>
        <a:bodyPr/>
        <a:lstStyle/>
        <a:p>
          <a:endParaRPr lang="tr-TR"/>
        </a:p>
      </dgm:t>
    </dgm:pt>
    <dgm:pt modelId="{0ECA6DF0-F05C-4E46-A9F4-C169CAA55CBB}" type="pres">
      <dgm:prSet presAssocID="{AC49EFCB-6497-401F-B195-1BA1C3C88C86}" presName="rootConnector" presStyleLbl="node3" presStyleIdx="1" presStyleCnt="8"/>
      <dgm:spPr/>
      <dgm:t>
        <a:bodyPr/>
        <a:lstStyle/>
        <a:p>
          <a:endParaRPr lang="tr-TR"/>
        </a:p>
      </dgm:t>
    </dgm:pt>
    <dgm:pt modelId="{82E06060-AE6D-459B-A79B-E24367FC96DD}" type="pres">
      <dgm:prSet presAssocID="{AC49EFCB-6497-401F-B195-1BA1C3C88C86}" presName="hierChild4" presStyleCnt="0"/>
      <dgm:spPr/>
    </dgm:pt>
    <dgm:pt modelId="{6947B2FC-E61A-433B-9573-E0A07559802C}" type="pres">
      <dgm:prSet presAssocID="{AC49EFCB-6497-401F-B195-1BA1C3C88C86}" presName="hierChild5" presStyleCnt="0"/>
      <dgm:spPr/>
    </dgm:pt>
    <dgm:pt modelId="{E097F812-CC65-41C9-BCA0-61503CA62CBB}" type="pres">
      <dgm:prSet presAssocID="{5D1A470B-5907-47B6-BCF4-D8F04707B6A1}" presName="Name37" presStyleLbl="parChTrans1D3" presStyleIdx="2" presStyleCnt="8"/>
      <dgm:spPr/>
      <dgm:t>
        <a:bodyPr/>
        <a:lstStyle/>
        <a:p>
          <a:endParaRPr lang="tr-TR"/>
        </a:p>
      </dgm:t>
    </dgm:pt>
    <dgm:pt modelId="{7F941846-A3D0-4A12-BA6F-150F8F794E30}" type="pres">
      <dgm:prSet presAssocID="{BA238ACB-AA60-45CB-ABF9-9AA0C3815FF1}" presName="hierRoot2" presStyleCnt="0">
        <dgm:presLayoutVars>
          <dgm:hierBranch val="init"/>
        </dgm:presLayoutVars>
      </dgm:prSet>
      <dgm:spPr/>
    </dgm:pt>
    <dgm:pt modelId="{B4B86595-216D-4582-B037-F98C89D9B820}" type="pres">
      <dgm:prSet presAssocID="{BA238ACB-AA60-45CB-ABF9-9AA0C3815FF1}" presName="rootComposite" presStyleCnt="0"/>
      <dgm:spPr/>
    </dgm:pt>
    <dgm:pt modelId="{4BDE350C-BFBB-4B7F-99CA-53B3FFB2B79D}" type="pres">
      <dgm:prSet presAssocID="{BA238ACB-AA60-45CB-ABF9-9AA0C3815FF1}" presName="rootText" presStyleLbl="node3" presStyleIdx="2" presStyleCnt="8">
        <dgm:presLayoutVars>
          <dgm:chPref val="3"/>
        </dgm:presLayoutVars>
      </dgm:prSet>
      <dgm:spPr/>
      <dgm:t>
        <a:bodyPr/>
        <a:lstStyle/>
        <a:p>
          <a:endParaRPr lang="tr-TR"/>
        </a:p>
      </dgm:t>
    </dgm:pt>
    <dgm:pt modelId="{6389A1CC-00B1-43BB-BD34-2FCED2FEB735}" type="pres">
      <dgm:prSet presAssocID="{BA238ACB-AA60-45CB-ABF9-9AA0C3815FF1}" presName="rootConnector" presStyleLbl="node3" presStyleIdx="2" presStyleCnt="8"/>
      <dgm:spPr/>
      <dgm:t>
        <a:bodyPr/>
        <a:lstStyle/>
        <a:p>
          <a:endParaRPr lang="tr-TR"/>
        </a:p>
      </dgm:t>
    </dgm:pt>
    <dgm:pt modelId="{CC75736F-ED2F-494B-BF3F-7EE316FB090B}" type="pres">
      <dgm:prSet presAssocID="{BA238ACB-AA60-45CB-ABF9-9AA0C3815FF1}" presName="hierChild4" presStyleCnt="0"/>
      <dgm:spPr/>
    </dgm:pt>
    <dgm:pt modelId="{78F1977B-05C8-4FB1-B2F1-5E90ABDDE2D5}" type="pres">
      <dgm:prSet presAssocID="{BA238ACB-AA60-45CB-ABF9-9AA0C3815FF1}" presName="hierChild5" presStyleCnt="0"/>
      <dgm:spPr/>
    </dgm:pt>
    <dgm:pt modelId="{A473FBED-0222-472A-8CB3-78D04E1CDCB8}" type="pres">
      <dgm:prSet presAssocID="{9ECBF41A-E540-4F4D-B11A-23EAF6B53AF8}" presName="Name37" presStyleLbl="parChTrans1D3" presStyleIdx="3" presStyleCnt="8"/>
      <dgm:spPr/>
      <dgm:t>
        <a:bodyPr/>
        <a:lstStyle/>
        <a:p>
          <a:endParaRPr lang="tr-TR"/>
        </a:p>
      </dgm:t>
    </dgm:pt>
    <dgm:pt modelId="{B43311B9-646A-4E6E-8A1B-F6C05EF1DE58}" type="pres">
      <dgm:prSet presAssocID="{CF92F74B-C1B8-44FB-8AA9-98140C42D9AF}" presName="hierRoot2" presStyleCnt="0">
        <dgm:presLayoutVars>
          <dgm:hierBranch val="init"/>
        </dgm:presLayoutVars>
      </dgm:prSet>
      <dgm:spPr/>
    </dgm:pt>
    <dgm:pt modelId="{DB141E99-CA42-45D1-BDDA-A1CAA2D83C1B}" type="pres">
      <dgm:prSet presAssocID="{CF92F74B-C1B8-44FB-8AA9-98140C42D9AF}" presName="rootComposite" presStyleCnt="0"/>
      <dgm:spPr/>
    </dgm:pt>
    <dgm:pt modelId="{4465F7FA-D780-4B3F-AC97-04D96F28CFC5}" type="pres">
      <dgm:prSet presAssocID="{CF92F74B-C1B8-44FB-8AA9-98140C42D9AF}" presName="rootText" presStyleLbl="node3" presStyleIdx="3" presStyleCnt="8" custLinFactNeighborX="7245">
        <dgm:presLayoutVars>
          <dgm:chPref val="3"/>
        </dgm:presLayoutVars>
      </dgm:prSet>
      <dgm:spPr/>
      <dgm:t>
        <a:bodyPr/>
        <a:lstStyle/>
        <a:p>
          <a:endParaRPr lang="tr-TR"/>
        </a:p>
      </dgm:t>
    </dgm:pt>
    <dgm:pt modelId="{A662E0DB-D0A9-47C5-8586-221624EECD39}" type="pres">
      <dgm:prSet presAssocID="{CF92F74B-C1B8-44FB-8AA9-98140C42D9AF}" presName="rootConnector" presStyleLbl="node3" presStyleIdx="3" presStyleCnt="8"/>
      <dgm:spPr/>
      <dgm:t>
        <a:bodyPr/>
        <a:lstStyle/>
        <a:p>
          <a:endParaRPr lang="tr-TR"/>
        </a:p>
      </dgm:t>
    </dgm:pt>
    <dgm:pt modelId="{D243E1DB-E57C-4647-99FF-4AF30008A45A}" type="pres">
      <dgm:prSet presAssocID="{CF92F74B-C1B8-44FB-8AA9-98140C42D9AF}" presName="hierChild4" presStyleCnt="0"/>
      <dgm:spPr/>
    </dgm:pt>
    <dgm:pt modelId="{6E6578DA-82EB-4960-91B1-672692198302}" type="pres">
      <dgm:prSet presAssocID="{9E00B60E-4AC1-46E3-AF08-425FDE86C1E9}" presName="Name37" presStyleLbl="parChTrans1D4" presStyleIdx="3" presStyleCnt="8"/>
      <dgm:spPr/>
      <dgm:t>
        <a:bodyPr/>
        <a:lstStyle/>
        <a:p>
          <a:endParaRPr lang="tr-TR"/>
        </a:p>
      </dgm:t>
    </dgm:pt>
    <dgm:pt modelId="{A4F0A223-814E-4F09-9A10-B0DA000CC900}" type="pres">
      <dgm:prSet presAssocID="{8D969FAC-BAEF-43D7-8110-47E901A14CB8}" presName="hierRoot2" presStyleCnt="0">
        <dgm:presLayoutVars>
          <dgm:hierBranch val="init"/>
        </dgm:presLayoutVars>
      </dgm:prSet>
      <dgm:spPr/>
    </dgm:pt>
    <dgm:pt modelId="{31404D8C-6935-4BE9-A3CB-A7B7D56A9E3A}" type="pres">
      <dgm:prSet presAssocID="{8D969FAC-BAEF-43D7-8110-47E901A14CB8}" presName="rootComposite" presStyleCnt="0"/>
      <dgm:spPr/>
    </dgm:pt>
    <dgm:pt modelId="{55E3E573-966E-4348-907B-600257069028}" type="pres">
      <dgm:prSet presAssocID="{8D969FAC-BAEF-43D7-8110-47E901A14CB8}" presName="rootText" presStyleLbl="node4" presStyleIdx="3" presStyleCnt="8" custLinFactNeighborX="9967">
        <dgm:presLayoutVars>
          <dgm:chPref val="3"/>
        </dgm:presLayoutVars>
      </dgm:prSet>
      <dgm:spPr/>
      <dgm:t>
        <a:bodyPr/>
        <a:lstStyle/>
        <a:p>
          <a:endParaRPr lang="tr-TR"/>
        </a:p>
      </dgm:t>
    </dgm:pt>
    <dgm:pt modelId="{C6782A98-C879-4375-BD79-B4E98DFB18A1}" type="pres">
      <dgm:prSet presAssocID="{8D969FAC-BAEF-43D7-8110-47E901A14CB8}" presName="rootConnector" presStyleLbl="node4" presStyleIdx="3" presStyleCnt="8"/>
      <dgm:spPr/>
      <dgm:t>
        <a:bodyPr/>
        <a:lstStyle/>
        <a:p>
          <a:endParaRPr lang="tr-TR"/>
        </a:p>
      </dgm:t>
    </dgm:pt>
    <dgm:pt modelId="{1D1D6BA9-B41C-446B-9B1B-83E290C57C56}" type="pres">
      <dgm:prSet presAssocID="{8D969FAC-BAEF-43D7-8110-47E901A14CB8}" presName="hierChild4" presStyleCnt="0"/>
      <dgm:spPr/>
    </dgm:pt>
    <dgm:pt modelId="{61925760-3286-4F50-AC9B-26BC98399824}" type="pres">
      <dgm:prSet presAssocID="{8D969FAC-BAEF-43D7-8110-47E901A14CB8}" presName="hierChild5" presStyleCnt="0"/>
      <dgm:spPr/>
    </dgm:pt>
    <dgm:pt modelId="{D1428BB2-5772-48CB-8289-2F15EA00B9E7}" type="pres">
      <dgm:prSet presAssocID="{D423E6C8-D9D4-4CA9-9FB7-319B8BB97FC7}" presName="Name37" presStyleLbl="parChTrans1D4" presStyleIdx="4" presStyleCnt="8"/>
      <dgm:spPr/>
      <dgm:t>
        <a:bodyPr/>
        <a:lstStyle/>
        <a:p>
          <a:endParaRPr lang="tr-TR"/>
        </a:p>
      </dgm:t>
    </dgm:pt>
    <dgm:pt modelId="{ED05BBF0-E603-4371-8439-1D0E00C2652E}" type="pres">
      <dgm:prSet presAssocID="{BBEDDEF2-BD69-41D1-9DEE-214003A8475F}" presName="hierRoot2" presStyleCnt="0">
        <dgm:presLayoutVars>
          <dgm:hierBranch val="init"/>
        </dgm:presLayoutVars>
      </dgm:prSet>
      <dgm:spPr/>
    </dgm:pt>
    <dgm:pt modelId="{AEC2B4C3-5E88-4316-8425-1ACFFD8C562A}" type="pres">
      <dgm:prSet presAssocID="{BBEDDEF2-BD69-41D1-9DEE-214003A8475F}" presName="rootComposite" presStyleCnt="0"/>
      <dgm:spPr/>
    </dgm:pt>
    <dgm:pt modelId="{10844B2A-9C08-4514-A9F9-831C6576834F}" type="pres">
      <dgm:prSet presAssocID="{BBEDDEF2-BD69-41D1-9DEE-214003A8475F}" presName="rootText" presStyleLbl="node4" presStyleIdx="4" presStyleCnt="8" custLinFactNeighborX="9967">
        <dgm:presLayoutVars>
          <dgm:chPref val="3"/>
        </dgm:presLayoutVars>
      </dgm:prSet>
      <dgm:spPr/>
      <dgm:t>
        <a:bodyPr/>
        <a:lstStyle/>
        <a:p>
          <a:endParaRPr lang="tr-TR"/>
        </a:p>
      </dgm:t>
    </dgm:pt>
    <dgm:pt modelId="{6B018B1C-A2E9-46F9-BC77-FC1CF87538B9}" type="pres">
      <dgm:prSet presAssocID="{BBEDDEF2-BD69-41D1-9DEE-214003A8475F}" presName="rootConnector" presStyleLbl="node4" presStyleIdx="4" presStyleCnt="8"/>
      <dgm:spPr/>
      <dgm:t>
        <a:bodyPr/>
        <a:lstStyle/>
        <a:p>
          <a:endParaRPr lang="tr-TR"/>
        </a:p>
      </dgm:t>
    </dgm:pt>
    <dgm:pt modelId="{CCFC8F83-64D7-4FB4-9B13-4CA5B9F165DD}" type="pres">
      <dgm:prSet presAssocID="{BBEDDEF2-BD69-41D1-9DEE-214003A8475F}" presName="hierChild4" presStyleCnt="0"/>
      <dgm:spPr/>
    </dgm:pt>
    <dgm:pt modelId="{4792F225-79F1-4912-B2B4-BA8B6EC76C52}" type="pres">
      <dgm:prSet presAssocID="{BBEDDEF2-BD69-41D1-9DEE-214003A8475F}" presName="hierChild5" presStyleCnt="0"/>
      <dgm:spPr/>
    </dgm:pt>
    <dgm:pt modelId="{D740E15E-4E6D-450E-AA7F-B7B8B5BA5A22}" type="pres">
      <dgm:prSet presAssocID="{7194E29B-533A-4981-95DB-8A68277BAD98}" presName="Name37" presStyleLbl="parChTrans1D4" presStyleIdx="5" presStyleCnt="8"/>
      <dgm:spPr/>
      <dgm:t>
        <a:bodyPr/>
        <a:lstStyle/>
        <a:p>
          <a:endParaRPr lang="tr-TR"/>
        </a:p>
      </dgm:t>
    </dgm:pt>
    <dgm:pt modelId="{F1BB2789-93B1-4AF9-A631-5BB15F536389}" type="pres">
      <dgm:prSet presAssocID="{604DCFB7-09C4-422E-869F-03654AB244AC}" presName="hierRoot2" presStyleCnt="0">
        <dgm:presLayoutVars>
          <dgm:hierBranch val="init"/>
        </dgm:presLayoutVars>
      </dgm:prSet>
      <dgm:spPr/>
    </dgm:pt>
    <dgm:pt modelId="{F371222F-B0FD-4D9B-ACED-68A22DD0910B}" type="pres">
      <dgm:prSet presAssocID="{604DCFB7-09C4-422E-869F-03654AB244AC}" presName="rootComposite" presStyleCnt="0"/>
      <dgm:spPr/>
    </dgm:pt>
    <dgm:pt modelId="{031BFEFE-3EF2-4B16-A6C3-4AF244024529}" type="pres">
      <dgm:prSet presAssocID="{604DCFB7-09C4-422E-869F-03654AB244AC}" presName="rootText" presStyleLbl="node4" presStyleIdx="5" presStyleCnt="8" custLinFactNeighborX="9967">
        <dgm:presLayoutVars>
          <dgm:chPref val="3"/>
        </dgm:presLayoutVars>
      </dgm:prSet>
      <dgm:spPr/>
      <dgm:t>
        <a:bodyPr/>
        <a:lstStyle/>
        <a:p>
          <a:endParaRPr lang="tr-TR"/>
        </a:p>
      </dgm:t>
    </dgm:pt>
    <dgm:pt modelId="{244E1FC9-FAE4-47E4-B6B4-008308E080C7}" type="pres">
      <dgm:prSet presAssocID="{604DCFB7-09C4-422E-869F-03654AB244AC}" presName="rootConnector" presStyleLbl="node4" presStyleIdx="5" presStyleCnt="8"/>
      <dgm:spPr/>
      <dgm:t>
        <a:bodyPr/>
        <a:lstStyle/>
        <a:p>
          <a:endParaRPr lang="tr-TR"/>
        </a:p>
      </dgm:t>
    </dgm:pt>
    <dgm:pt modelId="{80A7ED6E-D63B-4A57-AA77-D5A79481532C}" type="pres">
      <dgm:prSet presAssocID="{604DCFB7-09C4-422E-869F-03654AB244AC}" presName="hierChild4" presStyleCnt="0"/>
      <dgm:spPr/>
    </dgm:pt>
    <dgm:pt modelId="{808B6156-A15F-4598-9D4E-F08182CD8C26}" type="pres">
      <dgm:prSet presAssocID="{604DCFB7-09C4-422E-869F-03654AB244AC}" presName="hierChild5" presStyleCnt="0"/>
      <dgm:spPr/>
    </dgm:pt>
    <dgm:pt modelId="{4C05BA5F-CD40-4592-AEA3-3E166F766E54}" type="pres">
      <dgm:prSet presAssocID="{6EDAE7C9-2CF2-4D6F-A4EA-7FF68039EA41}" presName="Name37" presStyleLbl="parChTrans1D4" presStyleIdx="6" presStyleCnt="8"/>
      <dgm:spPr/>
      <dgm:t>
        <a:bodyPr/>
        <a:lstStyle/>
        <a:p>
          <a:endParaRPr lang="tr-TR"/>
        </a:p>
      </dgm:t>
    </dgm:pt>
    <dgm:pt modelId="{B1269688-6235-4253-AE20-BA8C62286387}" type="pres">
      <dgm:prSet presAssocID="{573CC334-A05E-4119-8C3F-6C943A5F24E3}" presName="hierRoot2" presStyleCnt="0">
        <dgm:presLayoutVars>
          <dgm:hierBranch val="init"/>
        </dgm:presLayoutVars>
      </dgm:prSet>
      <dgm:spPr/>
    </dgm:pt>
    <dgm:pt modelId="{45D9DA04-862A-4CFE-9D49-0F7BA346C95A}" type="pres">
      <dgm:prSet presAssocID="{573CC334-A05E-4119-8C3F-6C943A5F24E3}" presName="rootComposite" presStyleCnt="0"/>
      <dgm:spPr/>
    </dgm:pt>
    <dgm:pt modelId="{464B2115-56D7-4E15-B04A-BFDF74194421}" type="pres">
      <dgm:prSet presAssocID="{573CC334-A05E-4119-8C3F-6C943A5F24E3}" presName="rootText" presStyleLbl="node4" presStyleIdx="6" presStyleCnt="8" custLinFactNeighborX="9967">
        <dgm:presLayoutVars>
          <dgm:chPref val="3"/>
        </dgm:presLayoutVars>
      </dgm:prSet>
      <dgm:spPr/>
      <dgm:t>
        <a:bodyPr/>
        <a:lstStyle/>
        <a:p>
          <a:endParaRPr lang="tr-TR"/>
        </a:p>
      </dgm:t>
    </dgm:pt>
    <dgm:pt modelId="{B2EE115B-23EA-46C4-A460-CDDA2D07B389}" type="pres">
      <dgm:prSet presAssocID="{573CC334-A05E-4119-8C3F-6C943A5F24E3}" presName="rootConnector" presStyleLbl="node4" presStyleIdx="6" presStyleCnt="8"/>
      <dgm:spPr/>
      <dgm:t>
        <a:bodyPr/>
        <a:lstStyle/>
        <a:p>
          <a:endParaRPr lang="tr-TR"/>
        </a:p>
      </dgm:t>
    </dgm:pt>
    <dgm:pt modelId="{066E839B-698E-4F71-B001-F2EF91994089}" type="pres">
      <dgm:prSet presAssocID="{573CC334-A05E-4119-8C3F-6C943A5F24E3}" presName="hierChild4" presStyleCnt="0"/>
      <dgm:spPr/>
    </dgm:pt>
    <dgm:pt modelId="{C28097E4-2E42-4146-91B1-D5E588474232}" type="pres">
      <dgm:prSet presAssocID="{573CC334-A05E-4119-8C3F-6C943A5F24E3}" presName="hierChild5" presStyleCnt="0"/>
      <dgm:spPr/>
    </dgm:pt>
    <dgm:pt modelId="{B848722B-EB8B-4E52-B42D-25C68FC46905}" type="pres">
      <dgm:prSet presAssocID="{FB49897F-7AE4-40ED-BF7C-02B0EF301A4C}" presName="Name37" presStyleLbl="parChTrans1D4" presStyleIdx="7" presStyleCnt="8"/>
      <dgm:spPr/>
      <dgm:t>
        <a:bodyPr/>
        <a:lstStyle/>
        <a:p>
          <a:endParaRPr lang="tr-TR"/>
        </a:p>
      </dgm:t>
    </dgm:pt>
    <dgm:pt modelId="{785D5E95-9658-4F57-97EE-0228BE84F6E2}" type="pres">
      <dgm:prSet presAssocID="{5EB3D620-CFB4-4C56-9118-609A88338239}" presName="hierRoot2" presStyleCnt="0">
        <dgm:presLayoutVars>
          <dgm:hierBranch val="init"/>
        </dgm:presLayoutVars>
      </dgm:prSet>
      <dgm:spPr/>
    </dgm:pt>
    <dgm:pt modelId="{B7980B34-D0B1-475D-A2F3-A84B22E52464}" type="pres">
      <dgm:prSet presAssocID="{5EB3D620-CFB4-4C56-9118-609A88338239}" presName="rootComposite" presStyleCnt="0"/>
      <dgm:spPr/>
    </dgm:pt>
    <dgm:pt modelId="{972C3C27-14FE-45F9-B0B2-BF49EE7EDF44}" type="pres">
      <dgm:prSet presAssocID="{5EB3D620-CFB4-4C56-9118-609A88338239}" presName="rootText" presStyleLbl="node4" presStyleIdx="7" presStyleCnt="8" custLinFactNeighborX="9967">
        <dgm:presLayoutVars>
          <dgm:chPref val="3"/>
        </dgm:presLayoutVars>
      </dgm:prSet>
      <dgm:spPr/>
      <dgm:t>
        <a:bodyPr/>
        <a:lstStyle/>
        <a:p>
          <a:endParaRPr lang="tr-TR"/>
        </a:p>
      </dgm:t>
    </dgm:pt>
    <dgm:pt modelId="{14BF461B-79E9-4B24-A42B-E7CE68871EA2}" type="pres">
      <dgm:prSet presAssocID="{5EB3D620-CFB4-4C56-9118-609A88338239}" presName="rootConnector" presStyleLbl="node4" presStyleIdx="7" presStyleCnt="8"/>
      <dgm:spPr/>
      <dgm:t>
        <a:bodyPr/>
        <a:lstStyle/>
        <a:p>
          <a:endParaRPr lang="tr-TR"/>
        </a:p>
      </dgm:t>
    </dgm:pt>
    <dgm:pt modelId="{9CCBF2A0-BD0B-4303-B1D2-6370D7E42B70}" type="pres">
      <dgm:prSet presAssocID="{5EB3D620-CFB4-4C56-9118-609A88338239}" presName="hierChild4" presStyleCnt="0"/>
      <dgm:spPr/>
    </dgm:pt>
    <dgm:pt modelId="{593CD138-3AA2-4B78-A5E0-D05C5441E8DA}" type="pres">
      <dgm:prSet presAssocID="{5EB3D620-CFB4-4C56-9118-609A88338239}" presName="hierChild5" presStyleCnt="0"/>
      <dgm:spPr/>
    </dgm:pt>
    <dgm:pt modelId="{BA68151D-7ECA-48D5-A902-5A722285A75B}" type="pres">
      <dgm:prSet presAssocID="{CF92F74B-C1B8-44FB-8AA9-98140C42D9AF}" presName="hierChild5" presStyleCnt="0"/>
      <dgm:spPr/>
    </dgm:pt>
    <dgm:pt modelId="{4B4247D1-32DF-4CF8-ABDA-B842615DAFA8}" type="pres">
      <dgm:prSet presAssocID="{551545BE-9579-4EBD-A898-F7CCBF939D5A}" presName="hierChild5" presStyleCnt="0"/>
      <dgm:spPr/>
    </dgm:pt>
    <dgm:pt modelId="{C54F393E-683B-4B87-9EFA-AAB254BE97BF}" type="pres">
      <dgm:prSet presAssocID="{7E36305C-8C82-42DB-B7D5-50249A1C0CCC}" presName="Name37" presStyleLbl="parChTrans1D2" presStyleIdx="1" presStyleCnt="2"/>
      <dgm:spPr/>
      <dgm:t>
        <a:bodyPr/>
        <a:lstStyle/>
        <a:p>
          <a:endParaRPr lang="tr-TR"/>
        </a:p>
      </dgm:t>
    </dgm:pt>
    <dgm:pt modelId="{0CDA43DA-922F-49EA-8C1B-5E3026FF914E}" type="pres">
      <dgm:prSet presAssocID="{C6ADAA91-0C0F-4117-ABE4-592A18BC965E}" presName="hierRoot2" presStyleCnt="0">
        <dgm:presLayoutVars>
          <dgm:hierBranch val="init"/>
        </dgm:presLayoutVars>
      </dgm:prSet>
      <dgm:spPr/>
    </dgm:pt>
    <dgm:pt modelId="{30643D03-1DD0-401B-AB38-E32D49DED339}" type="pres">
      <dgm:prSet presAssocID="{C6ADAA91-0C0F-4117-ABE4-592A18BC965E}" presName="rootComposite" presStyleCnt="0"/>
      <dgm:spPr/>
    </dgm:pt>
    <dgm:pt modelId="{F51380C5-2BD2-4477-95C6-5D8A3EEB5FF2}" type="pres">
      <dgm:prSet presAssocID="{C6ADAA91-0C0F-4117-ABE4-592A18BC965E}" presName="rootText" presStyleLbl="node2" presStyleIdx="1" presStyleCnt="2" custScaleX="167514" custScaleY="105364" custLinFactNeighborX="40649" custLinFactNeighborY="-5828">
        <dgm:presLayoutVars>
          <dgm:chPref val="3"/>
        </dgm:presLayoutVars>
      </dgm:prSet>
      <dgm:spPr/>
      <dgm:t>
        <a:bodyPr/>
        <a:lstStyle/>
        <a:p>
          <a:endParaRPr lang="tr-TR"/>
        </a:p>
      </dgm:t>
    </dgm:pt>
    <dgm:pt modelId="{EB3C047E-0777-4C01-A6FF-6E087F14F732}" type="pres">
      <dgm:prSet presAssocID="{C6ADAA91-0C0F-4117-ABE4-592A18BC965E}" presName="rootConnector" presStyleLbl="node2" presStyleIdx="1" presStyleCnt="2"/>
      <dgm:spPr/>
      <dgm:t>
        <a:bodyPr/>
        <a:lstStyle/>
        <a:p>
          <a:endParaRPr lang="tr-TR"/>
        </a:p>
      </dgm:t>
    </dgm:pt>
    <dgm:pt modelId="{3DA7B37E-2AC0-4C67-B31A-3D42C4B23A50}" type="pres">
      <dgm:prSet presAssocID="{C6ADAA91-0C0F-4117-ABE4-592A18BC965E}" presName="hierChild4" presStyleCnt="0"/>
      <dgm:spPr/>
    </dgm:pt>
    <dgm:pt modelId="{D3A9934A-FA7C-455D-BB86-ED73336F041E}" type="pres">
      <dgm:prSet presAssocID="{9261E531-68AA-427E-ABFA-94B7BFC7C3E9}" presName="Name37" presStyleLbl="parChTrans1D3" presStyleIdx="4" presStyleCnt="8"/>
      <dgm:spPr/>
      <dgm:t>
        <a:bodyPr/>
        <a:lstStyle/>
        <a:p>
          <a:endParaRPr lang="tr-TR"/>
        </a:p>
      </dgm:t>
    </dgm:pt>
    <dgm:pt modelId="{5C4A76DD-99D2-45A4-AA74-ED35D5CDDA9E}" type="pres">
      <dgm:prSet presAssocID="{B67E334A-09E5-4A2F-AA3A-FDBDC9575CC7}" presName="hierRoot2" presStyleCnt="0">
        <dgm:presLayoutVars>
          <dgm:hierBranch val="init"/>
        </dgm:presLayoutVars>
      </dgm:prSet>
      <dgm:spPr/>
    </dgm:pt>
    <dgm:pt modelId="{EC0A7A71-1636-4050-B2F7-CB571F29A937}" type="pres">
      <dgm:prSet presAssocID="{B67E334A-09E5-4A2F-AA3A-FDBDC9575CC7}" presName="rootComposite" presStyleCnt="0"/>
      <dgm:spPr/>
    </dgm:pt>
    <dgm:pt modelId="{A6E68FFA-4BE5-49AB-BE8D-1EC1925B0335}" type="pres">
      <dgm:prSet presAssocID="{B67E334A-09E5-4A2F-AA3A-FDBDC9575CC7}" presName="rootText" presStyleLbl="node3" presStyleIdx="4" presStyleCnt="8" custLinFactNeighborX="66531" custLinFactNeighborY="35001">
        <dgm:presLayoutVars>
          <dgm:chPref val="3"/>
        </dgm:presLayoutVars>
      </dgm:prSet>
      <dgm:spPr/>
      <dgm:t>
        <a:bodyPr/>
        <a:lstStyle/>
        <a:p>
          <a:endParaRPr lang="tr-TR"/>
        </a:p>
      </dgm:t>
    </dgm:pt>
    <dgm:pt modelId="{4431A6D8-0766-40DF-BA78-8FD3274EE97C}" type="pres">
      <dgm:prSet presAssocID="{B67E334A-09E5-4A2F-AA3A-FDBDC9575CC7}" presName="rootConnector" presStyleLbl="node3" presStyleIdx="4" presStyleCnt="8"/>
      <dgm:spPr/>
      <dgm:t>
        <a:bodyPr/>
        <a:lstStyle/>
        <a:p>
          <a:endParaRPr lang="tr-TR"/>
        </a:p>
      </dgm:t>
    </dgm:pt>
    <dgm:pt modelId="{0B8788B8-F1E4-4DDE-AC29-AE44BA0A67CE}" type="pres">
      <dgm:prSet presAssocID="{B67E334A-09E5-4A2F-AA3A-FDBDC9575CC7}" presName="hierChild4" presStyleCnt="0"/>
      <dgm:spPr/>
    </dgm:pt>
    <dgm:pt modelId="{780B3B9F-D60D-4819-BA5C-D4C6FB73A9C6}" type="pres">
      <dgm:prSet presAssocID="{B67E334A-09E5-4A2F-AA3A-FDBDC9575CC7}" presName="hierChild5" presStyleCnt="0"/>
      <dgm:spPr/>
    </dgm:pt>
    <dgm:pt modelId="{870C4717-B081-43AC-BD48-CD2E6724A011}" type="pres">
      <dgm:prSet presAssocID="{B0701B87-52CD-4A31-A9DA-609BA713F034}" presName="Name37" presStyleLbl="parChTrans1D3" presStyleIdx="5" presStyleCnt="8"/>
      <dgm:spPr/>
      <dgm:t>
        <a:bodyPr/>
        <a:lstStyle/>
        <a:p>
          <a:endParaRPr lang="tr-TR"/>
        </a:p>
      </dgm:t>
    </dgm:pt>
    <dgm:pt modelId="{A1407482-541F-4A24-80DF-418559EBAD5A}" type="pres">
      <dgm:prSet presAssocID="{239F7681-8E7C-4446-B44A-961BBE282EC4}" presName="hierRoot2" presStyleCnt="0">
        <dgm:presLayoutVars>
          <dgm:hierBranch val="init"/>
        </dgm:presLayoutVars>
      </dgm:prSet>
      <dgm:spPr/>
    </dgm:pt>
    <dgm:pt modelId="{6788C680-1CFC-4EF0-B7BD-DB702BA0102E}" type="pres">
      <dgm:prSet presAssocID="{239F7681-8E7C-4446-B44A-961BBE282EC4}" presName="rootComposite" presStyleCnt="0"/>
      <dgm:spPr/>
    </dgm:pt>
    <dgm:pt modelId="{7DD8210F-9694-4161-AC96-146B90E3A65A}" type="pres">
      <dgm:prSet presAssocID="{239F7681-8E7C-4446-B44A-961BBE282EC4}" presName="rootText" presStyleLbl="node3" presStyleIdx="5" presStyleCnt="8" custLinFactNeighborX="65592" custLinFactNeighborY="31052">
        <dgm:presLayoutVars>
          <dgm:chPref val="3"/>
        </dgm:presLayoutVars>
      </dgm:prSet>
      <dgm:spPr/>
      <dgm:t>
        <a:bodyPr/>
        <a:lstStyle/>
        <a:p>
          <a:endParaRPr lang="tr-TR"/>
        </a:p>
      </dgm:t>
    </dgm:pt>
    <dgm:pt modelId="{49FAC90C-2548-4420-8D29-B3BAAC044A55}" type="pres">
      <dgm:prSet presAssocID="{239F7681-8E7C-4446-B44A-961BBE282EC4}" presName="rootConnector" presStyleLbl="node3" presStyleIdx="5" presStyleCnt="8"/>
      <dgm:spPr/>
      <dgm:t>
        <a:bodyPr/>
        <a:lstStyle/>
        <a:p>
          <a:endParaRPr lang="tr-TR"/>
        </a:p>
      </dgm:t>
    </dgm:pt>
    <dgm:pt modelId="{BAE45859-6997-49AC-BF7E-D0C3CE999644}" type="pres">
      <dgm:prSet presAssocID="{239F7681-8E7C-4446-B44A-961BBE282EC4}" presName="hierChild4" presStyleCnt="0"/>
      <dgm:spPr/>
    </dgm:pt>
    <dgm:pt modelId="{61350AD0-DFCD-44CA-A7B9-2B865BDF3A93}" type="pres">
      <dgm:prSet presAssocID="{239F7681-8E7C-4446-B44A-961BBE282EC4}" presName="hierChild5" presStyleCnt="0"/>
      <dgm:spPr/>
    </dgm:pt>
    <dgm:pt modelId="{7B1E5A59-E886-4B96-98BD-309079B242D5}" type="pres">
      <dgm:prSet presAssocID="{A6E1AD8E-EA83-469F-BCAB-03ED080CA7DB}" presName="Name37" presStyleLbl="parChTrans1D3" presStyleIdx="6" presStyleCnt="8"/>
      <dgm:spPr/>
      <dgm:t>
        <a:bodyPr/>
        <a:lstStyle/>
        <a:p>
          <a:endParaRPr lang="tr-TR"/>
        </a:p>
      </dgm:t>
    </dgm:pt>
    <dgm:pt modelId="{69AE17FE-A459-434C-8B17-3FDEC5F39643}" type="pres">
      <dgm:prSet presAssocID="{4DB61275-2A69-4D4A-A860-1D4B987181E7}" presName="hierRoot2" presStyleCnt="0">
        <dgm:presLayoutVars>
          <dgm:hierBranch val="init"/>
        </dgm:presLayoutVars>
      </dgm:prSet>
      <dgm:spPr/>
    </dgm:pt>
    <dgm:pt modelId="{C10701F8-541C-4621-90F6-3304FD34777F}" type="pres">
      <dgm:prSet presAssocID="{4DB61275-2A69-4D4A-A860-1D4B987181E7}" presName="rootComposite" presStyleCnt="0"/>
      <dgm:spPr/>
    </dgm:pt>
    <dgm:pt modelId="{590124EC-BD42-4491-9B03-32E3ED8C1213}" type="pres">
      <dgm:prSet presAssocID="{4DB61275-2A69-4D4A-A860-1D4B987181E7}" presName="rootText" presStyleLbl="node3" presStyleIdx="6" presStyleCnt="8" custLinFactNeighborX="65592" custLinFactNeighborY="31052">
        <dgm:presLayoutVars>
          <dgm:chPref val="3"/>
        </dgm:presLayoutVars>
      </dgm:prSet>
      <dgm:spPr/>
      <dgm:t>
        <a:bodyPr/>
        <a:lstStyle/>
        <a:p>
          <a:endParaRPr lang="tr-TR"/>
        </a:p>
      </dgm:t>
    </dgm:pt>
    <dgm:pt modelId="{08EF0882-1BE0-49E8-9514-C60C15D50BDE}" type="pres">
      <dgm:prSet presAssocID="{4DB61275-2A69-4D4A-A860-1D4B987181E7}" presName="rootConnector" presStyleLbl="node3" presStyleIdx="6" presStyleCnt="8"/>
      <dgm:spPr/>
      <dgm:t>
        <a:bodyPr/>
        <a:lstStyle/>
        <a:p>
          <a:endParaRPr lang="tr-TR"/>
        </a:p>
      </dgm:t>
    </dgm:pt>
    <dgm:pt modelId="{C5E6DFEC-5DD0-4E9F-A40C-E8817D3337DE}" type="pres">
      <dgm:prSet presAssocID="{4DB61275-2A69-4D4A-A860-1D4B987181E7}" presName="hierChild4" presStyleCnt="0"/>
      <dgm:spPr/>
    </dgm:pt>
    <dgm:pt modelId="{BAFBB046-0956-4392-A167-D52F4EE922BE}" type="pres">
      <dgm:prSet presAssocID="{4DB61275-2A69-4D4A-A860-1D4B987181E7}" presName="hierChild5" presStyleCnt="0"/>
      <dgm:spPr/>
    </dgm:pt>
    <dgm:pt modelId="{57263A63-A504-49AE-9871-83E1A0B6FD67}" type="pres">
      <dgm:prSet presAssocID="{BBD999A7-1811-4E5D-A946-D4E000B8CF7E}" presName="Name37" presStyleLbl="parChTrans1D3" presStyleIdx="7" presStyleCnt="8"/>
      <dgm:spPr/>
      <dgm:t>
        <a:bodyPr/>
        <a:lstStyle/>
        <a:p>
          <a:endParaRPr lang="tr-TR"/>
        </a:p>
      </dgm:t>
    </dgm:pt>
    <dgm:pt modelId="{B52FAC72-F832-42E9-85DF-A8402EE26A4C}" type="pres">
      <dgm:prSet presAssocID="{01C4C464-BC70-443B-8035-114599762C4F}" presName="hierRoot2" presStyleCnt="0">
        <dgm:presLayoutVars>
          <dgm:hierBranch val="init"/>
        </dgm:presLayoutVars>
      </dgm:prSet>
      <dgm:spPr/>
    </dgm:pt>
    <dgm:pt modelId="{50E53344-0805-40DC-9DDE-D386698542DF}" type="pres">
      <dgm:prSet presAssocID="{01C4C464-BC70-443B-8035-114599762C4F}" presName="rootComposite" presStyleCnt="0"/>
      <dgm:spPr/>
    </dgm:pt>
    <dgm:pt modelId="{375EE166-711E-4069-BA44-93238DB8DF22}" type="pres">
      <dgm:prSet presAssocID="{01C4C464-BC70-443B-8035-114599762C4F}" presName="rootText" presStyleLbl="node3" presStyleIdx="7" presStyleCnt="8" custLinFactNeighborX="65592" custLinFactNeighborY="31052">
        <dgm:presLayoutVars>
          <dgm:chPref val="3"/>
        </dgm:presLayoutVars>
      </dgm:prSet>
      <dgm:spPr/>
      <dgm:t>
        <a:bodyPr/>
        <a:lstStyle/>
        <a:p>
          <a:endParaRPr lang="tr-TR"/>
        </a:p>
      </dgm:t>
    </dgm:pt>
    <dgm:pt modelId="{D6BB5C53-0E3E-4668-A22B-04E67C3EFFCA}" type="pres">
      <dgm:prSet presAssocID="{01C4C464-BC70-443B-8035-114599762C4F}" presName="rootConnector" presStyleLbl="node3" presStyleIdx="7" presStyleCnt="8"/>
      <dgm:spPr/>
      <dgm:t>
        <a:bodyPr/>
        <a:lstStyle/>
        <a:p>
          <a:endParaRPr lang="tr-TR"/>
        </a:p>
      </dgm:t>
    </dgm:pt>
    <dgm:pt modelId="{776ECB87-CA55-4BB0-9CFD-5378B4D7BAE7}" type="pres">
      <dgm:prSet presAssocID="{01C4C464-BC70-443B-8035-114599762C4F}" presName="hierChild4" presStyleCnt="0"/>
      <dgm:spPr/>
    </dgm:pt>
    <dgm:pt modelId="{C578E374-9EEF-4AD3-9B35-743B40B8D69B}" type="pres">
      <dgm:prSet presAssocID="{01C4C464-BC70-443B-8035-114599762C4F}" presName="hierChild5" presStyleCnt="0"/>
      <dgm:spPr/>
    </dgm:pt>
    <dgm:pt modelId="{0A66978E-8F6D-4F76-828E-F54A9CFA75DC}" type="pres">
      <dgm:prSet presAssocID="{C6ADAA91-0C0F-4117-ABE4-592A18BC965E}" presName="hierChild5" presStyleCnt="0"/>
      <dgm:spPr/>
    </dgm:pt>
    <dgm:pt modelId="{893D0B8C-A9AA-4251-8AEA-585B142DEFA2}" type="pres">
      <dgm:prSet presAssocID="{3F4CBFC2-A89E-44D2-AF38-8D27E2BE642A}" presName="hierChild3" presStyleCnt="0"/>
      <dgm:spPr/>
    </dgm:pt>
  </dgm:ptLst>
  <dgm:cxnLst>
    <dgm:cxn modelId="{83A2CBE2-2668-444A-97F0-6F3CD68A48E6}" srcId="{551545BE-9579-4EBD-A898-F7CCBF939D5A}" destId="{0C34EA08-0F2F-4698-8E4B-46FEB49C5E23}" srcOrd="0" destOrd="0" parTransId="{093A63BE-321B-48F0-8491-93DAD5E80E81}" sibTransId="{348F4F2B-508D-49DD-8E3C-423F4CA950EC}"/>
    <dgm:cxn modelId="{29B909E1-9E08-46B9-9BE5-A874A0649A8B}" type="presOf" srcId="{CF92F74B-C1B8-44FB-8AA9-98140C42D9AF}" destId="{A662E0DB-D0A9-47C5-8586-221624EECD39}" srcOrd="1" destOrd="0" presId="urn:microsoft.com/office/officeart/2005/8/layout/orgChart1"/>
    <dgm:cxn modelId="{C33DC2B3-0A4C-4137-91E5-2021407EAF5B}" srcId="{3F4CBFC2-A89E-44D2-AF38-8D27E2BE642A}" destId="{551545BE-9579-4EBD-A898-F7CCBF939D5A}" srcOrd="0" destOrd="0" parTransId="{AFA325AF-F6C7-4A94-B93B-C519159AF2F3}" sibTransId="{2EBA952E-4C5E-4C8D-834E-1599A47B6A3B}"/>
    <dgm:cxn modelId="{A491F962-2489-44A5-8ABE-D853BC004223}" srcId="{551545BE-9579-4EBD-A898-F7CCBF939D5A}" destId="{AC49EFCB-6497-401F-B195-1BA1C3C88C86}" srcOrd="1" destOrd="0" parTransId="{346B847D-99A4-49CC-ABE8-608ED70EBB31}" sibTransId="{8C9E14F4-458B-44B0-B987-1B91C7D0980E}"/>
    <dgm:cxn modelId="{FD84EE91-9964-4B59-9549-376E184DCE81}" type="presOf" srcId="{7E36305C-8C82-42DB-B7D5-50249A1C0CCC}" destId="{C54F393E-683B-4B87-9EFA-AAB254BE97BF}" srcOrd="0" destOrd="0" presId="urn:microsoft.com/office/officeart/2005/8/layout/orgChart1"/>
    <dgm:cxn modelId="{A201C80D-158B-4224-A849-B81C0B2EE378}" type="presOf" srcId="{5D1A470B-5907-47B6-BCF4-D8F04707B6A1}" destId="{E097F812-CC65-41C9-BCA0-61503CA62CBB}" srcOrd="0" destOrd="0" presId="urn:microsoft.com/office/officeart/2005/8/layout/orgChart1"/>
    <dgm:cxn modelId="{65AC4794-3454-4A74-936A-E52F8605BC13}" type="presOf" srcId="{9ECBF41A-E540-4F4D-B11A-23EAF6B53AF8}" destId="{A473FBED-0222-472A-8CB3-78D04E1CDCB8}" srcOrd="0" destOrd="0" presId="urn:microsoft.com/office/officeart/2005/8/layout/orgChart1"/>
    <dgm:cxn modelId="{9F488D8F-8EDE-4A39-8AD4-80AA8015BC01}" type="presOf" srcId="{604DCFB7-09C4-422E-869F-03654AB244AC}" destId="{244E1FC9-FAE4-47E4-B6B4-008308E080C7}" srcOrd="1" destOrd="0" presId="urn:microsoft.com/office/officeart/2005/8/layout/orgChart1"/>
    <dgm:cxn modelId="{5C4BA198-A3B2-47AD-A044-D820DD579292}" type="presOf" srcId="{01C4C464-BC70-443B-8035-114599762C4F}" destId="{375EE166-711E-4069-BA44-93238DB8DF22}" srcOrd="0" destOrd="0" presId="urn:microsoft.com/office/officeart/2005/8/layout/orgChart1"/>
    <dgm:cxn modelId="{ACEE0828-A9C6-4964-AE41-0FEFCB07CB95}" type="presOf" srcId="{1CB4DE4D-71D9-4550-BBE7-FB1155A4F197}" destId="{35BD33D7-FCE3-4E68-BF4A-46DFAF625D76}" srcOrd="0" destOrd="0" presId="urn:microsoft.com/office/officeart/2005/8/layout/orgChart1"/>
    <dgm:cxn modelId="{A5186EA6-5EB6-410A-AFF0-AADFF2EBA541}" type="presOf" srcId="{AC49EFCB-6497-401F-B195-1BA1C3C88C86}" destId="{0ECA6DF0-F05C-4E46-A9F4-C169CAA55CBB}" srcOrd="1" destOrd="0" presId="urn:microsoft.com/office/officeart/2005/8/layout/orgChart1"/>
    <dgm:cxn modelId="{B148C0AC-8326-44CD-A91D-D629A53CC137}" type="presOf" srcId="{B67E334A-09E5-4A2F-AA3A-FDBDC9575CC7}" destId="{4431A6D8-0766-40DF-BA78-8FD3274EE97C}" srcOrd="1" destOrd="0" presId="urn:microsoft.com/office/officeart/2005/8/layout/orgChart1"/>
    <dgm:cxn modelId="{271F8298-F6A3-4103-8198-93EE532D9CB2}" type="presOf" srcId="{9261E531-68AA-427E-ABFA-94B7BFC7C3E9}" destId="{D3A9934A-FA7C-455D-BB86-ED73336F041E}" srcOrd="0" destOrd="0" presId="urn:microsoft.com/office/officeart/2005/8/layout/orgChart1"/>
    <dgm:cxn modelId="{0B56AD41-CC40-4291-A5E8-E63CA062E804}" type="presOf" srcId="{3F4CBFC2-A89E-44D2-AF38-8D27E2BE642A}" destId="{ADA1DDBE-9040-4E73-B958-9095F0376AA5}" srcOrd="1" destOrd="0" presId="urn:microsoft.com/office/officeart/2005/8/layout/orgChart1"/>
    <dgm:cxn modelId="{C38B7B15-DAEB-4C92-9A06-82AE07D7F6CB}" type="presOf" srcId="{6EDAE7C9-2CF2-4D6F-A4EA-7FF68039EA41}" destId="{4C05BA5F-CD40-4592-AEA3-3E166F766E54}" srcOrd="0" destOrd="0" presId="urn:microsoft.com/office/officeart/2005/8/layout/orgChart1"/>
    <dgm:cxn modelId="{9B7F8FA7-1350-455F-AD94-428F8E40DEA5}" type="presOf" srcId="{B05ADF9B-E10E-466E-8A33-1A76EF32ADF4}" destId="{83413B41-A1AC-471E-91A0-F20CB53CA216}" srcOrd="0" destOrd="0" presId="urn:microsoft.com/office/officeart/2005/8/layout/orgChart1"/>
    <dgm:cxn modelId="{B56C8403-135F-44ED-B390-46F3546AE70A}" type="presOf" srcId="{BBEDDEF2-BD69-41D1-9DEE-214003A8475F}" destId="{6B018B1C-A2E9-46F9-BC77-FC1CF87538B9}" srcOrd="1" destOrd="0" presId="urn:microsoft.com/office/officeart/2005/8/layout/orgChart1"/>
    <dgm:cxn modelId="{C8574792-2E10-410A-8129-41C79243E8D9}" type="presOf" srcId="{9E00B60E-4AC1-46E3-AF08-425FDE86C1E9}" destId="{6E6578DA-82EB-4960-91B1-672692198302}" srcOrd="0" destOrd="0" presId="urn:microsoft.com/office/officeart/2005/8/layout/orgChart1"/>
    <dgm:cxn modelId="{74B1B26D-2428-406D-BA07-61661F551DD6}" type="presOf" srcId="{BA238ACB-AA60-45CB-ABF9-9AA0C3815FF1}" destId="{6389A1CC-00B1-43BB-BD34-2FCED2FEB735}" srcOrd="1" destOrd="0" presId="urn:microsoft.com/office/officeart/2005/8/layout/orgChart1"/>
    <dgm:cxn modelId="{63437D0E-7090-4757-A3E6-DA2F66142DD5}" type="presOf" srcId="{AC49EFCB-6497-401F-B195-1BA1C3C88C86}" destId="{0B388412-E948-4137-8CDC-40746199DF49}" srcOrd="0" destOrd="0" presId="urn:microsoft.com/office/officeart/2005/8/layout/orgChart1"/>
    <dgm:cxn modelId="{F594CBB8-C107-4F4A-8080-3263720F5A53}" type="presOf" srcId="{01C4C464-BC70-443B-8035-114599762C4F}" destId="{D6BB5C53-0E3E-4668-A22B-04E67C3EFFCA}" srcOrd="1" destOrd="0" presId="urn:microsoft.com/office/officeart/2005/8/layout/orgChart1"/>
    <dgm:cxn modelId="{830E794E-A244-4659-849F-334F01523800}" type="presOf" srcId="{0C34EA08-0F2F-4698-8E4B-46FEB49C5E23}" destId="{DE745C4F-9015-4D32-98ED-0AAC21675664}" srcOrd="1" destOrd="0" presId="urn:microsoft.com/office/officeart/2005/8/layout/orgChart1"/>
    <dgm:cxn modelId="{FE3E4F8B-0A73-4FF0-86D6-67C5B98E264D}" type="presOf" srcId="{C6ADAA91-0C0F-4117-ABE4-592A18BC965E}" destId="{F51380C5-2BD2-4477-95C6-5D8A3EEB5FF2}" srcOrd="0" destOrd="0" presId="urn:microsoft.com/office/officeart/2005/8/layout/orgChart1"/>
    <dgm:cxn modelId="{9468C016-93BC-4C21-A095-D3B11A83E04E}" type="presOf" srcId="{F1A00DFF-D11F-418F-AD3D-97E44384BD11}" destId="{FB27AD7D-61A3-4E6B-A97C-F7D75335035C}" srcOrd="0" destOrd="0" presId="urn:microsoft.com/office/officeart/2005/8/layout/orgChart1"/>
    <dgm:cxn modelId="{F6943996-1174-4D73-9A44-2ECB456BD6F2}" type="presOf" srcId="{551545BE-9579-4EBD-A898-F7CCBF939D5A}" destId="{35BF4857-B552-4408-9C13-654F4853BBF4}" srcOrd="0" destOrd="0" presId="urn:microsoft.com/office/officeart/2005/8/layout/orgChart1"/>
    <dgm:cxn modelId="{D3CE01DF-BD4E-4C28-A693-D297BBDCE427}" type="presOf" srcId="{0C34EA08-0F2F-4698-8E4B-46FEB49C5E23}" destId="{4019D200-A5F2-4EB6-A697-8F2454772670}" srcOrd="0" destOrd="0" presId="urn:microsoft.com/office/officeart/2005/8/layout/orgChart1"/>
    <dgm:cxn modelId="{4093D743-757A-4463-A89C-A187FA4683C5}" srcId="{551545BE-9579-4EBD-A898-F7CCBF939D5A}" destId="{BA238ACB-AA60-45CB-ABF9-9AA0C3815FF1}" srcOrd="2" destOrd="0" parTransId="{5D1A470B-5907-47B6-BCF4-D8F04707B6A1}" sibTransId="{E2FB778E-3751-41D7-8BF4-FAD0D3EBD34A}"/>
    <dgm:cxn modelId="{A271C27E-A307-4840-A197-4EE086D52E87}" type="presOf" srcId="{573CC334-A05E-4119-8C3F-6C943A5F24E3}" destId="{464B2115-56D7-4E15-B04A-BFDF74194421}" srcOrd="0" destOrd="0" presId="urn:microsoft.com/office/officeart/2005/8/layout/orgChart1"/>
    <dgm:cxn modelId="{6489A39D-E390-4DBE-A567-0DB98EAAADF8}" type="presOf" srcId="{C4288F10-D137-43D0-9D57-BD5E837061DF}" destId="{193665F7-2660-4CA3-8975-DD5E30F7CA42}" srcOrd="0" destOrd="0" presId="urn:microsoft.com/office/officeart/2005/8/layout/orgChart1"/>
    <dgm:cxn modelId="{538CAE8A-B5FD-4724-B1A6-4C46EF59FA56}" srcId="{C6ADAA91-0C0F-4117-ABE4-592A18BC965E}" destId="{B67E334A-09E5-4A2F-AA3A-FDBDC9575CC7}" srcOrd="0" destOrd="0" parTransId="{9261E531-68AA-427E-ABFA-94B7BFC7C3E9}" sibTransId="{44F1946D-9E51-4AE4-BE72-3B7C7E2562D6}"/>
    <dgm:cxn modelId="{43372584-01CA-48F2-A8AC-C0EB180297C7}" type="presOf" srcId="{239F7681-8E7C-4446-B44A-961BBE282EC4}" destId="{49FAC90C-2548-4420-8D29-B3BAAC044A55}" srcOrd="1" destOrd="0" presId="urn:microsoft.com/office/officeart/2005/8/layout/orgChart1"/>
    <dgm:cxn modelId="{7C63AE82-2C65-4402-A7B8-322EFB185AAA}" type="presOf" srcId="{AFA325AF-F6C7-4A94-B93B-C519159AF2F3}" destId="{810BBB55-6F99-4307-A099-C71091EF0739}" srcOrd="0" destOrd="0" presId="urn:microsoft.com/office/officeart/2005/8/layout/orgChart1"/>
    <dgm:cxn modelId="{CB8CC4CB-20D8-451A-B929-F34CECF1E4B1}" type="presOf" srcId="{B0701B87-52CD-4A31-A9DA-609BA713F034}" destId="{870C4717-B081-43AC-BD48-CD2E6724A011}" srcOrd="0" destOrd="0" presId="urn:microsoft.com/office/officeart/2005/8/layout/orgChart1"/>
    <dgm:cxn modelId="{1CB7C3F6-1612-4062-A1BB-E67500569FDD}" type="presOf" srcId="{573CC334-A05E-4119-8C3F-6C943A5F24E3}" destId="{B2EE115B-23EA-46C4-A460-CDDA2D07B389}" srcOrd="1" destOrd="0" presId="urn:microsoft.com/office/officeart/2005/8/layout/orgChart1"/>
    <dgm:cxn modelId="{AD5E1242-944D-43FA-95C1-788617955E75}" type="presOf" srcId="{C6ADAA91-0C0F-4117-ABE4-592A18BC965E}" destId="{EB3C047E-0777-4C01-A6FF-6E087F14F732}" srcOrd="1" destOrd="0" presId="urn:microsoft.com/office/officeart/2005/8/layout/orgChart1"/>
    <dgm:cxn modelId="{FF338E6C-F9A1-4A39-BC3A-EBF66F63C191}" srcId="{551545BE-9579-4EBD-A898-F7CCBF939D5A}" destId="{CF92F74B-C1B8-44FB-8AA9-98140C42D9AF}" srcOrd="3" destOrd="0" parTransId="{9ECBF41A-E540-4F4D-B11A-23EAF6B53AF8}" sibTransId="{D83B0504-3B88-4B19-BCDC-9F58B8B1C745}"/>
    <dgm:cxn modelId="{3652A26F-3DBD-4529-82EB-9E53FF4C7130}" srcId="{0C34EA08-0F2F-4698-8E4B-46FEB49C5E23}" destId="{106AE525-376E-427C-9997-482078DEFBDF}" srcOrd="0" destOrd="0" parTransId="{1CB4DE4D-71D9-4550-BBE7-FB1155A4F197}" sibTransId="{66F8C90A-9A34-493B-BCFE-DFC2F4452880}"/>
    <dgm:cxn modelId="{53BAB3BD-81DF-432D-AB2A-BBF9779386F6}" srcId="{0C34EA08-0F2F-4698-8E4B-46FEB49C5E23}" destId="{B05ADF9B-E10E-466E-8A33-1A76EF32ADF4}" srcOrd="1" destOrd="0" parTransId="{F1A00DFF-D11F-418F-AD3D-97E44384BD11}" sibTransId="{5AFCD7E4-1F68-42A8-BBB3-1FFC211ABA52}"/>
    <dgm:cxn modelId="{74046E06-4DBE-47E0-B4E2-BF9C0CBAA9B6}" type="presOf" srcId="{551545BE-9579-4EBD-A898-F7CCBF939D5A}" destId="{5C365C81-B055-455E-B59A-46CFC441607D}" srcOrd="1" destOrd="0" presId="urn:microsoft.com/office/officeart/2005/8/layout/orgChart1"/>
    <dgm:cxn modelId="{AE7A6E7B-4DCB-4425-8B07-BC28AF227103}" type="presOf" srcId="{5EB3D620-CFB4-4C56-9118-609A88338239}" destId="{972C3C27-14FE-45F9-B0B2-BF49EE7EDF44}" srcOrd="0" destOrd="0" presId="urn:microsoft.com/office/officeart/2005/8/layout/orgChart1"/>
    <dgm:cxn modelId="{987F2D62-B643-44D5-99F0-BF80A7219662}" type="presOf" srcId="{D423E6C8-D9D4-4CA9-9FB7-319B8BB97FC7}" destId="{D1428BB2-5772-48CB-8289-2F15EA00B9E7}" srcOrd="0" destOrd="0" presId="urn:microsoft.com/office/officeart/2005/8/layout/orgChart1"/>
    <dgm:cxn modelId="{6948D8B6-4771-488C-A8A7-313B1C109309}" type="presOf" srcId="{4DB61275-2A69-4D4A-A860-1D4B987181E7}" destId="{590124EC-BD42-4491-9B03-32E3ED8C1213}" srcOrd="0" destOrd="0" presId="urn:microsoft.com/office/officeart/2005/8/layout/orgChart1"/>
    <dgm:cxn modelId="{D7DC941F-DA3C-46E6-AED0-52352E5F9659}" srcId="{C6ADAA91-0C0F-4117-ABE4-592A18BC965E}" destId="{4DB61275-2A69-4D4A-A860-1D4B987181E7}" srcOrd="2" destOrd="0" parTransId="{A6E1AD8E-EA83-469F-BCAB-03ED080CA7DB}" sibTransId="{B0BA296F-FBBC-45D5-9584-78E6BE8A3DAC}"/>
    <dgm:cxn modelId="{3CAE331B-403B-4CCA-87BA-81C49D06AAAB}" type="presOf" srcId="{EE550F0D-4468-4113-8CF5-9BDC598766E7}" destId="{0CECB167-A99F-4DE8-8EEB-5E9A8BAA7E3B}" srcOrd="0" destOrd="0" presId="urn:microsoft.com/office/officeart/2005/8/layout/orgChart1"/>
    <dgm:cxn modelId="{DF553397-1151-4E5D-A686-7F62F8CD9F9C}" srcId="{C6ADAA91-0C0F-4117-ABE4-592A18BC965E}" destId="{239F7681-8E7C-4446-B44A-961BBE282EC4}" srcOrd="1" destOrd="0" parTransId="{B0701B87-52CD-4A31-A9DA-609BA713F034}" sibTransId="{47642FE2-647C-481C-B969-BFE3B0AC24DD}"/>
    <dgm:cxn modelId="{999216DB-C385-493C-B3E2-64DDCA9F0946}" type="presOf" srcId="{239F7681-8E7C-4446-B44A-961BBE282EC4}" destId="{7DD8210F-9694-4161-AC96-146B90E3A65A}" srcOrd="0" destOrd="0" presId="urn:microsoft.com/office/officeart/2005/8/layout/orgChart1"/>
    <dgm:cxn modelId="{3CA3648F-5462-4FED-BBBA-42670A85ABDD}" type="presOf" srcId="{4DB61275-2A69-4D4A-A860-1D4B987181E7}" destId="{08EF0882-1BE0-49E8-9514-C60C15D50BDE}" srcOrd="1" destOrd="0" presId="urn:microsoft.com/office/officeart/2005/8/layout/orgChart1"/>
    <dgm:cxn modelId="{13E3A6BA-57DF-4BA8-9B56-3329858D9911}" type="presOf" srcId="{093A63BE-321B-48F0-8491-93DAD5E80E81}" destId="{4F5E0582-EA00-4357-84FD-E1442385371C}" srcOrd="0" destOrd="0" presId="urn:microsoft.com/office/officeart/2005/8/layout/orgChart1"/>
    <dgm:cxn modelId="{603F1BE8-8BD0-49E3-A8E4-41F353F6ED9A}" type="presOf" srcId="{97C4F513-3EB0-498B-B4A9-5CCB7A3D4F54}" destId="{68373E44-8CF9-476A-95CB-0DE47DB5E21C}" srcOrd="1" destOrd="0" presId="urn:microsoft.com/office/officeart/2005/8/layout/orgChart1"/>
    <dgm:cxn modelId="{761D9B05-7F6B-45BA-92AC-1AD78D00E43A}" type="presOf" srcId="{FB49897F-7AE4-40ED-BF7C-02B0EF301A4C}" destId="{B848722B-EB8B-4E52-B42D-25C68FC46905}" srcOrd="0" destOrd="0" presId="urn:microsoft.com/office/officeart/2005/8/layout/orgChart1"/>
    <dgm:cxn modelId="{168F6720-C853-4823-BFB2-E15828BDA26F}" srcId="{C6ADAA91-0C0F-4117-ABE4-592A18BC965E}" destId="{01C4C464-BC70-443B-8035-114599762C4F}" srcOrd="3" destOrd="0" parTransId="{BBD999A7-1811-4E5D-A946-D4E000B8CF7E}" sibTransId="{B605F6DE-73BC-4918-A930-BC623E37DACE}"/>
    <dgm:cxn modelId="{C83146D0-6C98-4CA1-ABB3-0A02B633F2B0}" type="presOf" srcId="{106AE525-376E-427C-9997-482078DEFBDF}" destId="{43F61C4B-43C0-4115-9097-A259FE69E716}" srcOrd="1" destOrd="0" presId="urn:microsoft.com/office/officeart/2005/8/layout/orgChart1"/>
    <dgm:cxn modelId="{90EF100F-359D-4259-9D6F-CF1F5D85AC8F}" type="presOf" srcId="{8D969FAC-BAEF-43D7-8110-47E901A14CB8}" destId="{C6782A98-C879-4375-BD79-B4E98DFB18A1}" srcOrd="1" destOrd="0" presId="urn:microsoft.com/office/officeart/2005/8/layout/orgChart1"/>
    <dgm:cxn modelId="{27BF4EF2-67C2-4761-8DB1-BCF4A6E36FAA}" type="presOf" srcId="{5EB3D620-CFB4-4C56-9118-609A88338239}" destId="{14BF461B-79E9-4B24-A42B-E7CE68871EA2}" srcOrd="1" destOrd="0" presId="urn:microsoft.com/office/officeart/2005/8/layout/orgChart1"/>
    <dgm:cxn modelId="{B82424F6-F02D-45B6-8D4A-D5EF1904829F}" srcId="{CF92F74B-C1B8-44FB-8AA9-98140C42D9AF}" destId="{8D969FAC-BAEF-43D7-8110-47E901A14CB8}" srcOrd="0" destOrd="0" parTransId="{9E00B60E-4AC1-46E3-AF08-425FDE86C1E9}" sibTransId="{A7F201B7-D368-4C3B-A014-0B9ADEC78BD0}"/>
    <dgm:cxn modelId="{EC4D6998-EE8D-4EA3-B140-69553184D839}" type="presOf" srcId="{8D969FAC-BAEF-43D7-8110-47E901A14CB8}" destId="{55E3E573-966E-4348-907B-600257069028}" srcOrd="0" destOrd="0" presId="urn:microsoft.com/office/officeart/2005/8/layout/orgChart1"/>
    <dgm:cxn modelId="{0525EF66-52D5-42E6-9C79-EA005AAB4BC0}" type="presOf" srcId="{B67E334A-09E5-4A2F-AA3A-FDBDC9575CC7}" destId="{A6E68FFA-4BE5-49AB-BE8D-1EC1925B0335}" srcOrd="0" destOrd="0" presId="urn:microsoft.com/office/officeart/2005/8/layout/orgChart1"/>
    <dgm:cxn modelId="{54656FFB-AE3F-485F-A0B4-279075EE2906}" type="presOf" srcId="{3F4CBFC2-A89E-44D2-AF38-8D27E2BE642A}" destId="{A1851BAE-C007-4A55-B928-60C6EE43F9F5}" srcOrd="0" destOrd="0" presId="urn:microsoft.com/office/officeart/2005/8/layout/orgChart1"/>
    <dgm:cxn modelId="{5673D1CD-66D1-4BF8-90C7-004FD9BCB46C}" srcId="{CF92F74B-C1B8-44FB-8AA9-98140C42D9AF}" destId="{BBEDDEF2-BD69-41D1-9DEE-214003A8475F}" srcOrd="1" destOrd="0" parTransId="{D423E6C8-D9D4-4CA9-9FB7-319B8BB97FC7}" sibTransId="{B261D5B1-BC78-4D13-BADC-881CD6E36AE6}"/>
    <dgm:cxn modelId="{2D775F50-2811-4A5C-A494-3907580C57EF}" type="presOf" srcId="{B05ADF9B-E10E-466E-8A33-1A76EF32ADF4}" destId="{7DF46572-6F86-411B-8E16-69597AF0791F}" srcOrd="1" destOrd="0" presId="urn:microsoft.com/office/officeart/2005/8/layout/orgChart1"/>
    <dgm:cxn modelId="{B794743B-C7EF-48E6-964E-02C30FDE6526}" type="presOf" srcId="{BBD999A7-1811-4E5D-A946-D4E000B8CF7E}" destId="{57263A63-A504-49AE-9871-83E1A0B6FD67}" srcOrd="0" destOrd="0" presId="urn:microsoft.com/office/officeart/2005/8/layout/orgChart1"/>
    <dgm:cxn modelId="{289DDCCC-6400-4641-89C6-4B53E20D3DD3}" type="presOf" srcId="{346B847D-99A4-49CC-ABE8-608ED70EBB31}" destId="{1E5F56A2-2B80-44CA-88C7-5B7340798180}" srcOrd="0" destOrd="0" presId="urn:microsoft.com/office/officeart/2005/8/layout/orgChart1"/>
    <dgm:cxn modelId="{B32E06FB-C9F3-4BB5-A859-5CA6F21FC792}" srcId="{CF92F74B-C1B8-44FB-8AA9-98140C42D9AF}" destId="{604DCFB7-09C4-422E-869F-03654AB244AC}" srcOrd="2" destOrd="0" parTransId="{7194E29B-533A-4981-95DB-8A68277BAD98}" sibTransId="{36FCC27C-A8B1-48E3-8797-5B10D2E2E739}"/>
    <dgm:cxn modelId="{3BB252AA-7DD5-40A3-A074-BE7BA82EC0DD}" type="presOf" srcId="{604DCFB7-09C4-422E-869F-03654AB244AC}" destId="{031BFEFE-3EF2-4B16-A6C3-4AF244024529}" srcOrd="0" destOrd="0" presId="urn:microsoft.com/office/officeart/2005/8/layout/orgChart1"/>
    <dgm:cxn modelId="{035AF2EE-A60C-469F-9D0B-BCF9381A5FB8}" srcId="{C4288F10-D137-43D0-9D57-BD5E837061DF}" destId="{3F4CBFC2-A89E-44D2-AF38-8D27E2BE642A}" srcOrd="0" destOrd="0" parTransId="{D59D54AE-3166-4945-95A7-344A21EE7CE4}" sibTransId="{F9C3C438-6070-4DA9-86D1-476AE3DD9245}"/>
    <dgm:cxn modelId="{F78028EF-A525-48B8-BFBE-D0A3DE088D03}" srcId="{3F4CBFC2-A89E-44D2-AF38-8D27E2BE642A}" destId="{C6ADAA91-0C0F-4117-ABE4-592A18BC965E}" srcOrd="1" destOrd="0" parTransId="{7E36305C-8C82-42DB-B7D5-50249A1C0CCC}" sibTransId="{3488FCFA-3061-468D-B1B1-D7DB8B8370B6}"/>
    <dgm:cxn modelId="{4CF1DFEE-2D8B-4119-B6FE-F15894E3CE16}" type="presOf" srcId="{A6E1AD8E-EA83-469F-BCAB-03ED080CA7DB}" destId="{7B1E5A59-E886-4B96-98BD-309079B242D5}" srcOrd="0" destOrd="0" presId="urn:microsoft.com/office/officeart/2005/8/layout/orgChart1"/>
    <dgm:cxn modelId="{1181C2CE-50A2-46AE-8720-11109C6DBD3B}" type="presOf" srcId="{97C4F513-3EB0-498B-B4A9-5CCB7A3D4F54}" destId="{D2194930-64A2-4796-BF8F-E1A158E2E87C}" srcOrd="0" destOrd="0" presId="urn:microsoft.com/office/officeart/2005/8/layout/orgChart1"/>
    <dgm:cxn modelId="{2C38E09F-1DA3-4621-AEBA-5B298221F3B6}" srcId="{0C34EA08-0F2F-4698-8E4B-46FEB49C5E23}" destId="{97C4F513-3EB0-498B-B4A9-5CCB7A3D4F54}" srcOrd="2" destOrd="0" parTransId="{EE550F0D-4468-4113-8CF5-9BDC598766E7}" sibTransId="{A7CB1CD3-9337-4A98-B1CA-38C62EE0DC3F}"/>
    <dgm:cxn modelId="{B2ECC137-BF0A-4B4F-A9C0-B493721591F5}" srcId="{CF92F74B-C1B8-44FB-8AA9-98140C42D9AF}" destId="{573CC334-A05E-4119-8C3F-6C943A5F24E3}" srcOrd="3" destOrd="0" parTransId="{6EDAE7C9-2CF2-4D6F-A4EA-7FF68039EA41}" sibTransId="{21E3F957-16E9-431E-BE31-5E184D3E2C0B}"/>
    <dgm:cxn modelId="{9FA6B0E6-BB50-4209-ABD7-998B9F582085}" type="presOf" srcId="{BBEDDEF2-BD69-41D1-9DEE-214003A8475F}" destId="{10844B2A-9C08-4514-A9F9-831C6576834F}" srcOrd="0" destOrd="0" presId="urn:microsoft.com/office/officeart/2005/8/layout/orgChart1"/>
    <dgm:cxn modelId="{7CC547BA-F435-40AD-95CC-70866659893E}" type="presOf" srcId="{CF92F74B-C1B8-44FB-8AA9-98140C42D9AF}" destId="{4465F7FA-D780-4B3F-AC97-04D96F28CFC5}" srcOrd="0" destOrd="0" presId="urn:microsoft.com/office/officeart/2005/8/layout/orgChart1"/>
    <dgm:cxn modelId="{95BBB732-7C58-4606-B3DA-01E908DF0AE5}" type="presOf" srcId="{7194E29B-533A-4981-95DB-8A68277BAD98}" destId="{D740E15E-4E6D-450E-AA7F-B7B8B5BA5A22}" srcOrd="0" destOrd="0" presId="urn:microsoft.com/office/officeart/2005/8/layout/orgChart1"/>
    <dgm:cxn modelId="{AF11F041-DBF6-448E-9913-C68AE9F576F2}" type="presOf" srcId="{106AE525-376E-427C-9997-482078DEFBDF}" destId="{68988B65-9CA5-40A9-823E-5B23CD615A7A}" srcOrd="0" destOrd="0" presId="urn:microsoft.com/office/officeart/2005/8/layout/orgChart1"/>
    <dgm:cxn modelId="{2A55C7B7-2A04-4518-9883-8BB6AE4D98CD}" srcId="{CF92F74B-C1B8-44FB-8AA9-98140C42D9AF}" destId="{5EB3D620-CFB4-4C56-9118-609A88338239}" srcOrd="4" destOrd="0" parTransId="{FB49897F-7AE4-40ED-BF7C-02B0EF301A4C}" sibTransId="{4F7423E8-10C2-4D2D-A66D-FD9E207D246E}"/>
    <dgm:cxn modelId="{0EAD8A87-F683-4781-A2B2-CA9DF26D4DAF}" type="presOf" srcId="{BA238ACB-AA60-45CB-ABF9-9AA0C3815FF1}" destId="{4BDE350C-BFBB-4B7F-99CA-53B3FFB2B79D}" srcOrd="0" destOrd="0" presId="urn:microsoft.com/office/officeart/2005/8/layout/orgChart1"/>
    <dgm:cxn modelId="{D27FBB40-350B-4B7E-ABF3-D7510489115B}" type="presParOf" srcId="{193665F7-2660-4CA3-8975-DD5E30F7CA42}" destId="{70EECCD6-C10E-4D3D-8C07-838CBEE86DBD}" srcOrd="0" destOrd="0" presId="urn:microsoft.com/office/officeart/2005/8/layout/orgChart1"/>
    <dgm:cxn modelId="{539CA5F7-8B04-46FD-96BB-5AD7C157B28E}" type="presParOf" srcId="{70EECCD6-C10E-4D3D-8C07-838CBEE86DBD}" destId="{0286329C-D587-4707-8581-518A5AF82BEC}" srcOrd="0" destOrd="0" presId="urn:microsoft.com/office/officeart/2005/8/layout/orgChart1"/>
    <dgm:cxn modelId="{301C22CA-FE13-45D0-8E91-6089D9E2BA1A}" type="presParOf" srcId="{0286329C-D587-4707-8581-518A5AF82BEC}" destId="{A1851BAE-C007-4A55-B928-60C6EE43F9F5}" srcOrd="0" destOrd="0" presId="urn:microsoft.com/office/officeart/2005/8/layout/orgChart1"/>
    <dgm:cxn modelId="{AD71FF6B-5113-4542-A5F1-FAFB188BD5A2}" type="presParOf" srcId="{0286329C-D587-4707-8581-518A5AF82BEC}" destId="{ADA1DDBE-9040-4E73-B958-9095F0376AA5}" srcOrd="1" destOrd="0" presId="urn:microsoft.com/office/officeart/2005/8/layout/orgChart1"/>
    <dgm:cxn modelId="{8DC4929B-4510-47D7-9BA4-1B7E85A908E4}" type="presParOf" srcId="{70EECCD6-C10E-4D3D-8C07-838CBEE86DBD}" destId="{9EB65985-A5F3-4B07-903D-1D1FA007EF98}" srcOrd="1" destOrd="0" presId="urn:microsoft.com/office/officeart/2005/8/layout/orgChart1"/>
    <dgm:cxn modelId="{494B2239-53F0-4CE4-A7D6-E38047EF5AB3}" type="presParOf" srcId="{9EB65985-A5F3-4B07-903D-1D1FA007EF98}" destId="{810BBB55-6F99-4307-A099-C71091EF0739}" srcOrd="0" destOrd="0" presId="urn:microsoft.com/office/officeart/2005/8/layout/orgChart1"/>
    <dgm:cxn modelId="{0227B340-1417-49B5-8AA0-1A777EB3EC4B}" type="presParOf" srcId="{9EB65985-A5F3-4B07-903D-1D1FA007EF98}" destId="{16987849-8A1C-4D09-BA29-631719B593DB}" srcOrd="1" destOrd="0" presId="urn:microsoft.com/office/officeart/2005/8/layout/orgChart1"/>
    <dgm:cxn modelId="{22A97673-219D-4C34-8FE8-D4B482DAB3E9}" type="presParOf" srcId="{16987849-8A1C-4D09-BA29-631719B593DB}" destId="{EE79C783-C205-4E59-BF1F-3A7CFB9E81B0}" srcOrd="0" destOrd="0" presId="urn:microsoft.com/office/officeart/2005/8/layout/orgChart1"/>
    <dgm:cxn modelId="{3B6511ED-5FCD-4CBF-B0B6-2EDEFE21AF1A}" type="presParOf" srcId="{EE79C783-C205-4E59-BF1F-3A7CFB9E81B0}" destId="{35BF4857-B552-4408-9C13-654F4853BBF4}" srcOrd="0" destOrd="0" presId="urn:microsoft.com/office/officeart/2005/8/layout/orgChart1"/>
    <dgm:cxn modelId="{048D831A-DF81-46A7-B642-4DAE1C2051AB}" type="presParOf" srcId="{EE79C783-C205-4E59-BF1F-3A7CFB9E81B0}" destId="{5C365C81-B055-455E-B59A-46CFC441607D}" srcOrd="1" destOrd="0" presId="urn:microsoft.com/office/officeart/2005/8/layout/orgChart1"/>
    <dgm:cxn modelId="{58BB7612-EA84-4C1B-9211-8F90C4F15D8D}" type="presParOf" srcId="{16987849-8A1C-4D09-BA29-631719B593DB}" destId="{4DCCA503-2368-45DE-9CF8-A042F86FD7B6}" srcOrd="1" destOrd="0" presId="urn:microsoft.com/office/officeart/2005/8/layout/orgChart1"/>
    <dgm:cxn modelId="{A123F393-D416-4B2E-9CED-A0A6FDDB82F1}" type="presParOf" srcId="{4DCCA503-2368-45DE-9CF8-A042F86FD7B6}" destId="{4F5E0582-EA00-4357-84FD-E1442385371C}" srcOrd="0" destOrd="0" presId="urn:microsoft.com/office/officeart/2005/8/layout/orgChart1"/>
    <dgm:cxn modelId="{90644052-E6A8-4DEA-9842-3245E73C76FC}" type="presParOf" srcId="{4DCCA503-2368-45DE-9CF8-A042F86FD7B6}" destId="{6D6B5B0A-D88C-4185-8468-943502D91F37}" srcOrd="1" destOrd="0" presId="urn:microsoft.com/office/officeart/2005/8/layout/orgChart1"/>
    <dgm:cxn modelId="{516182EF-93DF-4420-87EE-2721404A3A01}" type="presParOf" srcId="{6D6B5B0A-D88C-4185-8468-943502D91F37}" destId="{76BECDEF-0F22-4BFC-B47C-CC884CD54072}" srcOrd="0" destOrd="0" presId="urn:microsoft.com/office/officeart/2005/8/layout/orgChart1"/>
    <dgm:cxn modelId="{62EC5496-026C-4837-B7D8-94585EFE7D64}" type="presParOf" srcId="{76BECDEF-0F22-4BFC-B47C-CC884CD54072}" destId="{4019D200-A5F2-4EB6-A697-8F2454772670}" srcOrd="0" destOrd="0" presId="urn:microsoft.com/office/officeart/2005/8/layout/orgChart1"/>
    <dgm:cxn modelId="{6EA058E9-6C87-47AF-9E20-2277C335690D}" type="presParOf" srcId="{76BECDEF-0F22-4BFC-B47C-CC884CD54072}" destId="{DE745C4F-9015-4D32-98ED-0AAC21675664}" srcOrd="1" destOrd="0" presId="urn:microsoft.com/office/officeart/2005/8/layout/orgChart1"/>
    <dgm:cxn modelId="{DEB32019-6157-4C85-B653-114C824C4081}" type="presParOf" srcId="{6D6B5B0A-D88C-4185-8468-943502D91F37}" destId="{69D5266B-CCA3-4398-83A7-AA744CE0FC03}" srcOrd="1" destOrd="0" presId="urn:microsoft.com/office/officeart/2005/8/layout/orgChart1"/>
    <dgm:cxn modelId="{410254BF-7964-4300-8417-A323BE7F78AC}" type="presParOf" srcId="{69D5266B-CCA3-4398-83A7-AA744CE0FC03}" destId="{35BD33D7-FCE3-4E68-BF4A-46DFAF625D76}" srcOrd="0" destOrd="0" presId="urn:microsoft.com/office/officeart/2005/8/layout/orgChart1"/>
    <dgm:cxn modelId="{AF93A2B2-D9EC-4C5A-ACDB-26053A642525}" type="presParOf" srcId="{69D5266B-CCA3-4398-83A7-AA744CE0FC03}" destId="{985C566E-6E7A-494F-924B-38289A034AF3}" srcOrd="1" destOrd="0" presId="urn:microsoft.com/office/officeart/2005/8/layout/orgChart1"/>
    <dgm:cxn modelId="{E308B56C-5C2A-41EA-BF33-07CFABDEC230}" type="presParOf" srcId="{985C566E-6E7A-494F-924B-38289A034AF3}" destId="{67A0BADC-CD4D-4226-BDFD-61142EDD2019}" srcOrd="0" destOrd="0" presId="urn:microsoft.com/office/officeart/2005/8/layout/orgChart1"/>
    <dgm:cxn modelId="{794144FE-B5E9-435E-AD57-B2658E1A1CE8}" type="presParOf" srcId="{67A0BADC-CD4D-4226-BDFD-61142EDD2019}" destId="{68988B65-9CA5-40A9-823E-5B23CD615A7A}" srcOrd="0" destOrd="0" presId="urn:microsoft.com/office/officeart/2005/8/layout/orgChart1"/>
    <dgm:cxn modelId="{52E33EB6-D56A-4C92-AB3A-974A6330266B}" type="presParOf" srcId="{67A0BADC-CD4D-4226-BDFD-61142EDD2019}" destId="{43F61C4B-43C0-4115-9097-A259FE69E716}" srcOrd="1" destOrd="0" presId="urn:microsoft.com/office/officeart/2005/8/layout/orgChart1"/>
    <dgm:cxn modelId="{50E66C12-C9F5-4B4D-A654-10025D2F9E14}" type="presParOf" srcId="{985C566E-6E7A-494F-924B-38289A034AF3}" destId="{6FA69DC6-8ECF-45D5-A705-F5DFBAB6374E}" srcOrd="1" destOrd="0" presId="urn:microsoft.com/office/officeart/2005/8/layout/orgChart1"/>
    <dgm:cxn modelId="{87EDD654-7110-438E-906D-5F62D1EB6BB5}" type="presParOf" srcId="{985C566E-6E7A-494F-924B-38289A034AF3}" destId="{C17F4B39-6008-4C3C-B155-3E933022EF78}" srcOrd="2" destOrd="0" presId="urn:microsoft.com/office/officeart/2005/8/layout/orgChart1"/>
    <dgm:cxn modelId="{61EA5F0E-807C-4CAD-95F3-3E0FC47E87AC}" type="presParOf" srcId="{69D5266B-CCA3-4398-83A7-AA744CE0FC03}" destId="{FB27AD7D-61A3-4E6B-A97C-F7D75335035C}" srcOrd="2" destOrd="0" presId="urn:microsoft.com/office/officeart/2005/8/layout/orgChart1"/>
    <dgm:cxn modelId="{8C94E8F0-90B7-4548-B396-C4726C00D471}" type="presParOf" srcId="{69D5266B-CCA3-4398-83A7-AA744CE0FC03}" destId="{7201D979-2B28-4C2C-A02A-CDB8874E99FF}" srcOrd="3" destOrd="0" presId="urn:microsoft.com/office/officeart/2005/8/layout/orgChart1"/>
    <dgm:cxn modelId="{548773BE-CCEF-424A-B39F-25D335311204}" type="presParOf" srcId="{7201D979-2B28-4C2C-A02A-CDB8874E99FF}" destId="{05A52D59-9D84-4263-862E-01BF9A81D643}" srcOrd="0" destOrd="0" presId="urn:microsoft.com/office/officeart/2005/8/layout/orgChart1"/>
    <dgm:cxn modelId="{217933BA-472D-459E-99C5-0CD22D18906B}" type="presParOf" srcId="{05A52D59-9D84-4263-862E-01BF9A81D643}" destId="{83413B41-A1AC-471E-91A0-F20CB53CA216}" srcOrd="0" destOrd="0" presId="urn:microsoft.com/office/officeart/2005/8/layout/orgChart1"/>
    <dgm:cxn modelId="{CCA8521B-638D-4A98-B1C5-BB24A7992077}" type="presParOf" srcId="{05A52D59-9D84-4263-862E-01BF9A81D643}" destId="{7DF46572-6F86-411B-8E16-69597AF0791F}" srcOrd="1" destOrd="0" presId="urn:microsoft.com/office/officeart/2005/8/layout/orgChart1"/>
    <dgm:cxn modelId="{E198DD15-FA0E-4FAF-BBC9-876D884B185D}" type="presParOf" srcId="{7201D979-2B28-4C2C-A02A-CDB8874E99FF}" destId="{709DD5A8-CE4A-4F5A-BCB6-4294548058F5}" srcOrd="1" destOrd="0" presId="urn:microsoft.com/office/officeart/2005/8/layout/orgChart1"/>
    <dgm:cxn modelId="{552055EC-10BB-42C5-9362-BECE48396933}" type="presParOf" srcId="{7201D979-2B28-4C2C-A02A-CDB8874E99FF}" destId="{A73CA40D-D233-495B-975A-2FE9A61CF1C1}" srcOrd="2" destOrd="0" presId="urn:microsoft.com/office/officeart/2005/8/layout/orgChart1"/>
    <dgm:cxn modelId="{6C95FB7D-D90A-44D1-83F6-8A2F03A56D10}" type="presParOf" srcId="{69D5266B-CCA3-4398-83A7-AA744CE0FC03}" destId="{0CECB167-A99F-4DE8-8EEB-5E9A8BAA7E3B}" srcOrd="4" destOrd="0" presId="urn:microsoft.com/office/officeart/2005/8/layout/orgChart1"/>
    <dgm:cxn modelId="{48A98626-F1B2-4B32-90AF-88443A44EC6E}" type="presParOf" srcId="{69D5266B-CCA3-4398-83A7-AA744CE0FC03}" destId="{609D58F4-1C0E-41CF-B6EA-5984750C33EC}" srcOrd="5" destOrd="0" presId="urn:microsoft.com/office/officeart/2005/8/layout/orgChart1"/>
    <dgm:cxn modelId="{7B1A36FB-73BB-444A-AA50-06424B7F93E4}" type="presParOf" srcId="{609D58F4-1C0E-41CF-B6EA-5984750C33EC}" destId="{A6129E22-EDAA-48F4-9275-B55925944575}" srcOrd="0" destOrd="0" presId="urn:microsoft.com/office/officeart/2005/8/layout/orgChart1"/>
    <dgm:cxn modelId="{F2518642-FDB4-4AA4-B082-B14AFD4729B5}" type="presParOf" srcId="{A6129E22-EDAA-48F4-9275-B55925944575}" destId="{D2194930-64A2-4796-BF8F-E1A158E2E87C}" srcOrd="0" destOrd="0" presId="urn:microsoft.com/office/officeart/2005/8/layout/orgChart1"/>
    <dgm:cxn modelId="{61B109CC-0991-4C5E-ABC0-EDDAD316E106}" type="presParOf" srcId="{A6129E22-EDAA-48F4-9275-B55925944575}" destId="{68373E44-8CF9-476A-95CB-0DE47DB5E21C}" srcOrd="1" destOrd="0" presId="urn:microsoft.com/office/officeart/2005/8/layout/orgChart1"/>
    <dgm:cxn modelId="{73DBBB20-4C7B-479E-8C4C-5985C95B749B}" type="presParOf" srcId="{609D58F4-1C0E-41CF-B6EA-5984750C33EC}" destId="{8B1D79E5-870F-4042-9AD1-8317177AF2BD}" srcOrd="1" destOrd="0" presId="urn:microsoft.com/office/officeart/2005/8/layout/orgChart1"/>
    <dgm:cxn modelId="{7DCD4C55-6055-4E18-8316-6923B0C0D98F}" type="presParOf" srcId="{609D58F4-1C0E-41CF-B6EA-5984750C33EC}" destId="{9B504991-9C01-4A91-922E-CA39D40C63D6}" srcOrd="2" destOrd="0" presId="urn:microsoft.com/office/officeart/2005/8/layout/orgChart1"/>
    <dgm:cxn modelId="{43F0079F-6E7C-47CE-9D97-91C601421798}" type="presParOf" srcId="{6D6B5B0A-D88C-4185-8468-943502D91F37}" destId="{F8A07466-5B8F-4DEA-B0E0-28105C155093}" srcOrd="2" destOrd="0" presId="urn:microsoft.com/office/officeart/2005/8/layout/orgChart1"/>
    <dgm:cxn modelId="{57F0A039-2091-42A2-BD99-19EFF9EF2B30}" type="presParOf" srcId="{4DCCA503-2368-45DE-9CF8-A042F86FD7B6}" destId="{1E5F56A2-2B80-44CA-88C7-5B7340798180}" srcOrd="2" destOrd="0" presId="urn:microsoft.com/office/officeart/2005/8/layout/orgChart1"/>
    <dgm:cxn modelId="{35702017-F125-4BC4-BBF7-E888FB871091}" type="presParOf" srcId="{4DCCA503-2368-45DE-9CF8-A042F86FD7B6}" destId="{2677FFB0-30BB-40B9-955F-3A9F50515AC4}" srcOrd="3" destOrd="0" presId="urn:microsoft.com/office/officeart/2005/8/layout/orgChart1"/>
    <dgm:cxn modelId="{6476C0B2-234B-4264-A77C-82760AF0799C}" type="presParOf" srcId="{2677FFB0-30BB-40B9-955F-3A9F50515AC4}" destId="{3235DB90-A9A2-43B3-961F-D49DE4555180}" srcOrd="0" destOrd="0" presId="urn:microsoft.com/office/officeart/2005/8/layout/orgChart1"/>
    <dgm:cxn modelId="{C07E08D9-4060-47A0-8D75-9F2F1B7D3A22}" type="presParOf" srcId="{3235DB90-A9A2-43B3-961F-D49DE4555180}" destId="{0B388412-E948-4137-8CDC-40746199DF49}" srcOrd="0" destOrd="0" presId="urn:microsoft.com/office/officeart/2005/8/layout/orgChart1"/>
    <dgm:cxn modelId="{D3D34D51-63CC-4C8A-AA30-D56FF3437043}" type="presParOf" srcId="{3235DB90-A9A2-43B3-961F-D49DE4555180}" destId="{0ECA6DF0-F05C-4E46-A9F4-C169CAA55CBB}" srcOrd="1" destOrd="0" presId="urn:microsoft.com/office/officeart/2005/8/layout/orgChart1"/>
    <dgm:cxn modelId="{2F2A96AC-93D6-462F-8BA2-AF2B9103D8C2}" type="presParOf" srcId="{2677FFB0-30BB-40B9-955F-3A9F50515AC4}" destId="{82E06060-AE6D-459B-A79B-E24367FC96DD}" srcOrd="1" destOrd="0" presId="urn:microsoft.com/office/officeart/2005/8/layout/orgChart1"/>
    <dgm:cxn modelId="{C688B3D3-2AEE-4FF8-8AD8-3361E87D4016}" type="presParOf" srcId="{2677FFB0-30BB-40B9-955F-3A9F50515AC4}" destId="{6947B2FC-E61A-433B-9573-E0A07559802C}" srcOrd="2" destOrd="0" presId="urn:microsoft.com/office/officeart/2005/8/layout/orgChart1"/>
    <dgm:cxn modelId="{7E6A4F7C-0B3F-4122-AD0D-793002DD3E93}" type="presParOf" srcId="{4DCCA503-2368-45DE-9CF8-A042F86FD7B6}" destId="{E097F812-CC65-41C9-BCA0-61503CA62CBB}" srcOrd="4" destOrd="0" presId="urn:microsoft.com/office/officeart/2005/8/layout/orgChart1"/>
    <dgm:cxn modelId="{8BF66C9F-59A3-425E-8436-8A63FC03DA21}" type="presParOf" srcId="{4DCCA503-2368-45DE-9CF8-A042F86FD7B6}" destId="{7F941846-A3D0-4A12-BA6F-150F8F794E30}" srcOrd="5" destOrd="0" presId="urn:microsoft.com/office/officeart/2005/8/layout/orgChart1"/>
    <dgm:cxn modelId="{628038D0-D461-4050-A375-43A108726644}" type="presParOf" srcId="{7F941846-A3D0-4A12-BA6F-150F8F794E30}" destId="{B4B86595-216D-4582-B037-F98C89D9B820}" srcOrd="0" destOrd="0" presId="urn:microsoft.com/office/officeart/2005/8/layout/orgChart1"/>
    <dgm:cxn modelId="{781575CC-C54A-4FFD-AA9F-800EF4D6E0D8}" type="presParOf" srcId="{B4B86595-216D-4582-B037-F98C89D9B820}" destId="{4BDE350C-BFBB-4B7F-99CA-53B3FFB2B79D}" srcOrd="0" destOrd="0" presId="urn:microsoft.com/office/officeart/2005/8/layout/orgChart1"/>
    <dgm:cxn modelId="{CDA64345-9E3B-4962-8102-90E6E650B255}" type="presParOf" srcId="{B4B86595-216D-4582-B037-F98C89D9B820}" destId="{6389A1CC-00B1-43BB-BD34-2FCED2FEB735}" srcOrd="1" destOrd="0" presId="urn:microsoft.com/office/officeart/2005/8/layout/orgChart1"/>
    <dgm:cxn modelId="{54991823-2E8A-4173-B34B-04E57BDC1FD5}" type="presParOf" srcId="{7F941846-A3D0-4A12-BA6F-150F8F794E30}" destId="{CC75736F-ED2F-494B-BF3F-7EE316FB090B}" srcOrd="1" destOrd="0" presId="urn:microsoft.com/office/officeart/2005/8/layout/orgChart1"/>
    <dgm:cxn modelId="{EEB461EB-81FA-4BBD-973C-5A280AE3BDC9}" type="presParOf" srcId="{7F941846-A3D0-4A12-BA6F-150F8F794E30}" destId="{78F1977B-05C8-4FB1-B2F1-5E90ABDDE2D5}" srcOrd="2" destOrd="0" presId="urn:microsoft.com/office/officeart/2005/8/layout/orgChart1"/>
    <dgm:cxn modelId="{3B006D1F-61B1-4074-A415-782858202DD2}" type="presParOf" srcId="{4DCCA503-2368-45DE-9CF8-A042F86FD7B6}" destId="{A473FBED-0222-472A-8CB3-78D04E1CDCB8}" srcOrd="6" destOrd="0" presId="urn:microsoft.com/office/officeart/2005/8/layout/orgChart1"/>
    <dgm:cxn modelId="{3DACC929-513A-451B-B7AA-A16A122092D7}" type="presParOf" srcId="{4DCCA503-2368-45DE-9CF8-A042F86FD7B6}" destId="{B43311B9-646A-4E6E-8A1B-F6C05EF1DE58}" srcOrd="7" destOrd="0" presId="urn:microsoft.com/office/officeart/2005/8/layout/orgChart1"/>
    <dgm:cxn modelId="{BCAADE9D-2872-4BAA-BAA7-8A8A1380B44B}" type="presParOf" srcId="{B43311B9-646A-4E6E-8A1B-F6C05EF1DE58}" destId="{DB141E99-CA42-45D1-BDDA-A1CAA2D83C1B}" srcOrd="0" destOrd="0" presId="urn:microsoft.com/office/officeart/2005/8/layout/orgChart1"/>
    <dgm:cxn modelId="{DCCA1D6A-0F0E-470C-B829-E118F6541A3A}" type="presParOf" srcId="{DB141E99-CA42-45D1-BDDA-A1CAA2D83C1B}" destId="{4465F7FA-D780-4B3F-AC97-04D96F28CFC5}" srcOrd="0" destOrd="0" presId="urn:microsoft.com/office/officeart/2005/8/layout/orgChart1"/>
    <dgm:cxn modelId="{6EEE94A2-26E1-4AAC-B81C-36FD661F0980}" type="presParOf" srcId="{DB141E99-CA42-45D1-BDDA-A1CAA2D83C1B}" destId="{A662E0DB-D0A9-47C5-8586-221624EECD39}" srcOrd="1" destOrd="0" presId="urn:microsoft.com/office/officeart/2005/8/layout/orgChart1"/>
    <dgm:cxn modelId="{6A77EDC4-421F-4541-9CDE-3E92A7FA43DC}" type="presParOf" srcId="{B43311B9-646A-4E6E-8A1B-F6C05EF1DE58}" destId="{D243E1DB-E57C-4647-99FF-4AF30008A45A}" srcOrd="1" destOrd="0" presId="urn:microsoft.com/office/officeart/2005/8/layout/orgChart1"/>
    <dgm:cxn modelId="{2DDD92C7-2CA9-47B8-9F8D-F0DE93DF2D8E}" type="presParOf" srcId="{D243E1DB-E57C-4647-99FF-4AF30008A45A}" destId="{6E6578DA-82EB-4960-91B1-672692198302}" srcOrd="0" destOrd="0" presId="urn:microsoft.com/office/officeart/2005/8/layout/orgChart1"/>
    <dgm:cxn modelId="{1A1F31D7-AD4F-4358-856D-DF45D427B68D}" type="presParOf" srcId="{D243E1DB-E57C-4647-99FF-4AF30008A45A}" destId="{A4F0A223-814E-4F09-9A10-B0DA000CC900}" srcOrd="1" destOrd="0" presId="urn:microsoft.com/office/officeart/2005/8/layout/orgChart1"/>
    <dgm:cxn modelId="{AA7E09EC-C8C4-4E13-B1A6-D7AB678B3871}" type="presParOf" srcId="{A4F0A223-814E-4F09-9A10-B0DA000CC900}" destId="{31404D8C-6935-4BE9-A3CB-A7B7D56A9E3A}" srcOrd="0" destOrd="0" presId="urn:microsoft.com/office/officeart/2005/8/layout/orgChart1"/>
    <dgm:cxn modelId="{A8B14802-D68B-4DC8-A7FE-C2419B867759}" type="presParOf" srcId="{31404D8C-6935-4BE9-A3CB-A7B7D56A9E3A}" destId="{55E3E573-966E-4348-907B-600257069028}" srcOrd="0" destOrd="0" presId="urn:microsoft.com/office/officeart/2005/8/layout/orgChart1"/>
    <dgm:cxn modelId="{BB91A12B-C377-461A-9132-9BB2D71BEC01}" type="presParOf" srcId="{31404D8C-6935-4BE9-A3CB-A7B7D56A9E3A}" destId="{C6782A98-C879-4375-BD79-B4E98DFB18A1}" srcOrd="1" destOrd="0" presId="urn:microsoft.com/office/officeart/2005/8/layout/orgChart1"/>
    <dgm:cxn modelId="{553C4031-7D3B-44BB-BC9E-2B858BCB4E7A}" type="presParOf" srcId="{A4F0A223-814E-4F09-9A10-B0DA000CC900}" destId="{1D1D6BA9-B41C-446B-9B1B-83E290C57C56}" srcOrd="1" destOrd="0" presId="urn:microsoft.com/office/officeart/2005/8/layout/orgChart1"/>
    <dgm:cxn modelId="{01BFFC72-E18B-4F4A-9843-358A146FAA9F}" type="presParOf" srcId="{A4F0A223-814E-4F09-9A10-B0DA000CC900}" destId="{61925760-3286-4F50-AC9B-26BC98399824}" srcOrd="2" destOrd="0" presId="urn:microsoft.com/office/officeart/2005/8/layout/orgChart1"/>
    <dgm:cxn modelId="{9AE01826-2690-4093-B534-8A7DFE6B1B15}" type="presParOf" srcId="{D243E1DB-E57C-4647-99FF-4AF30008A45A}" destId="{D1428BB2-5772-48CB-8289-2F15EA00B9E7}" srcOrd="2" destOrd="0" presId="urn:microsoft.com/office/officeart/2005/8/layout/orgChart1"/>
    <dgm:cxn modelId="{529FD061-8E36-4FD1-88FB-5E7A3C4A0B87}" type="presParOf" srcId="{D243E1DB-E57C-4647-99FF-4AF30008A45A}" destId="{ED05BBF0-E603-4371-8439-1D0E00C2652E}" srcOrd="3" destOrd="0" presId="urn:microsoft.com/office/officeart/2005/8/layout/orgChart1"/>
    <dgm:cxn modelId="{D15A110B-9649-4F6E-8841-5FC2B6DFCB17}" type="presParOf" srcId="{ED05BBF0-E603-4371-8439-1D0E00C2652E}" destId="{AEC2B4C3-5E88-4316-8425-1ACFFD8C562A}" srcOrd="0" destOrd="0" presId="urn:microsoft.com/office/officeart/2005/8/layout/orgChart1"/>
    <dgm:cxn modelId="{059EEBA0-CAA7-4CF6-96DA-792CD5F1215C}" type="presParOf" srcId="{AEC2B4C3-5E88-4316-8425-1ACFFD8C562A}" destId="{10844B2A-9C08-4514-A9F9-831C6576834F}" srcOrd="0" destOrd="0" presId="urn:microsoft.com/office/officeart/2005/8/layout/orgChart1"/>
    <dgm:cxn modelId="{B2D053A6-0422-4432-A09F-B1B24D9EF866}" type="presParOf" srcId="{AEC2B4C3-5E88-4316-8425-1ACFFD8C562A}" destId="{6B018B1C-A2E9-46F9-BC77-FC1CF87538B9}" srcOrd="1" destOrd="0" presId="urn:microsoft.com/office/officeart/2005/8/layout/orgChart1"/>
    <dgm:cxn modelId="{11CB8C92-E585-447F-B399-E992F450433B}" type="presParOf" srcId="{ED05BBF0-E603-4371-8439-1D0E00C2652E}" destId="{CCFC8F83-64D7-4FB4-9B13-4CA5B9F165DD}" srcOrd="1" destOrd="0" presId="urn:microsoft.com/office/officeart/2005/8/layout/orgChart1"/>
    <dgm:cxn modelId="{1D226EBD-9B9D-4E76-B883-04C3F4CEF74F}" type="presParOf" srcId="{ED05BBF0-E603-4371-8439-1D0E00C2652E}" destId="{4792F225-79F1-4912-B2B4-BA8B6EC76C52}" srcOrd="2" destOrd="0" presId="urn:microsoft.com/office/officeart/2005/8/layout/orgChart1"/>
    <dgm:cxn modelId="{6CE6794E-EC4B-44E4-BFE3-744996C81997}" type="presParOf" srcId="{D243E1DB-E57C-4647-99FF-4AF30008A45A}" destId="{D740E15E-4E6D-450E-AA7F-B7B8B5BA5A22}" srcOrd="4" destOrd="0" presId="urn:microsoft.com/office/officeart/2005/8/layout/orgChart1"/>
    <dgm:cxn modelId="{B9BA6635-A530-4DE8-9685-AF5D8144BA57}" type="presParOf" srcId="{D243E1DB-E57C-4647-99FF-4AF30008A45A}" destId="{F1BB2789-93B1-4AF9-A631-5BB15F536389}" srcOrd="5" destOrd="0" presId="urn:microsoft.com/office/officeart/2005/8/layout/orgChart1"/>
    <dgm:cxn modelId="{8DA19815-D444-4C5B-A02E-E5EC282B7BC3}" type="presParOf" srcId="{F1BB2789-93B1-4AF9-A631-5BB15F536389}" destId="{F371222F-B0FD-4D9B-ACED-68A22DD0910B}" srcOrd="0" destOrd="0" presId="urn:microsoft.com/office/officeart/2005/8/layout/orgChart1"/>
    <dgm:cxn modelId="{01D3168C-435E-4BF6-A2B4-EF089EFD2A31}" type="presParOf" srcId="{F371222F-B0FD-4D9B-ACED-68A22DD0910B}" destId="{031BFEFE-3EF2-4B16-A6C3-4AF244024529}" srcOrd="0" destOrd="0" presId="urn:microsoft.com/office/officeart/2005/8/layout/orgChart1"/>
    <dgm:cxn modelId="{40C561FF-D8DC-4DBC-A98B-DD7F144D2F4C}" type="presParOf" srcId="{F371222F-B0FD-4D9B-ACED-68A22DD0910B}" destId="{244E1FC9-FAE4-47E4-B6B4-008308E080C7}" srcOrd="1" destOrd="0" presId="urn:microsoft.com/office/officeart/2005/8/layout/orgChart1"/>
    <dgm:cxn modelId="{77DF7274-9FEA-46A7-BABE-FB40958A6B23}" type="presParOf" srcId="{F1BB2789-93B1-4AF9-A631-5BB15F536389}" destId="{80A7ED6E-D63B-4A57-AA77-D5A79481532C}" srcOrd="1" destOrd="0" presId="urn:microsoft.com/office/officeart/2005/8/layout/orgChart1"/>
    <dgm:cxn modelId="{26E561F8-70A3-48A5-B1D3-C0461EBF5B15}" type="presParOf" srcId="{F1BB2789-93B1-4AF9-A631-5BB15F536389}" destId="{808B6156-A15F-4598-9D4E-F08182CD8C26}" srcOrd="2" destOrd="0" presId="urn:microsoft.com/office/officeart/2005/8/layout/orgChart1"/>
    <dgm:cxn modelId="{C9AD80AE-0FB3-415C-8C80-B84B1B673703}" type="presParOf" srcId="{D243E1DB-E57C-4647-99FF-4AF30008A45A}" destId="{4C05BA5F-CD40-4592-AEA3-3E166F766E54}" srcOrd="6" destOrd="0" presId="urn:microsoft.com/office/officeart/2005/8/layout/orgChart1"/>
    <dgm:cxn modelId="{ACC46024-C902-41D9-AE47-C50CDCA1F506}" type="presParOf" srcId="{D243E1DB-E57C-4647-99FF-4AF30008A45A}" destId="{B1269688-6235-4253-AE20-BA8C62286387}" srcOrd="7" destOrd="0" presId="urn:microsoft.com/office/officeart/2005/8/layout/orgChart1"/>
    <dgm:cxn modelId="{1B45F70E-6E69-4901-98E0-4F14C13A218F}" type="presParOf" srcId="{B1269688-6235-4253-AE20-BA8C62286387}" destId="{45D9DA04-862A-4CFE-9D49-0F7BA346C95A}" srcOrd="0" destOrd="0" presId="urn:microsoft.com/office/officeart/2005/8/layout/orgChart1"/>
    <dgm:cxn modelId="{12C22E2F-2E96-4AE4-AFD8-598A950B24DE}" type="presParOf" srcId="{45D9DA04-862A-4CFE-9D49-0F7BA346C95A}" destId="{464B2115-56D7-4E15-B04A-BFDF74194421}" srcOrd="0" destOrd="0" presId="urn:microsoft.com/office/officeart/2005/8/layout/orgChart1"/>
    <dgm:cxn modelId="{0DF7CA0C-8471-4357-89BE-BDAF75BCC19C}" type="presParOf" srcId="{45D9DA04-862A-4CFE-9D49-0F7BA346C95A}" destId="{B2EE115B-23EA-46C4-A460-CDDA2D07B389}" srcOrd="1" destOrd="0" presId="urn:microsoft.com/office/officeart/2005/8/layout/orgChart1"/>
    <dgm:cxn modelId="{21E7F9EB-39A1-4920-BBE8-B1C04379C31B}" type="presParOf" srcId="{B1269688-6235-4253-AE20-BA8C62286387}" destId="{066E839B-698E-4F71-B001-F2EF91994089}" srcOrd="1" destOrd="0" presId="urn:microsoft.com/office/officeart/2005/8/layout/orgChart1"/>
    <dgm:cxn modelId="{9E6E5BE1-6800-4FAA-869E-3F5FD54034A2}" type="presParOf" srcId="{B1269688-6235-4253-AE20-BA8C62286387}" destId="{C28097E4-2E42-4146-91B1-D5E588474232}" srcOrd="2" destOrd="0" presId="urn:microsoft.com/office/officeart/2005/8/layout/orgChart1"/>
    <dgm:cxn modelId="{F4330FA5-2CD3-49F5-9E57-CCD08F267DE0}" type="presParOf" srcId="{D243E1DB-E57C-4647-99FF-4AF30008A45A}" destId="{B848722B-EB8B-4E52-B42D-25C68FC46905}" srcOrd="8" destOrd="0" presId="urn:microsoft.com/office/officeart/2005/8/layout/orgChart1"/>
    <dgm:cxn modelId="{F4AE73CE-C928-4FB4-8FA1-8EF178F6DCB2}" type="presParOf" srcId="{D243E1DB-E57C-4647-99FF-4AF30008A45A}" destId="{785D5E95-9658-4F57-97EE-0228BE84F6E2}" srcOrd="9" destOrd="0" presId="urn:microsoft.com/office/officeart/2005/8/layout/orgChart1"/>
    <dgm:cxn modelId="{90DD7153-E2EB-424B-8504-2B365AF3B29F}" type="presParOf" srcId="{785D5E95-9658-4F57-97EE-0228BE84F6E2}" destId="{B7980B34-D0B1-475D-A2F3-A84B22E52464}" srcOrd="0" destOrd="0" presId="urn:microsoft.com/office/officeart/2005/8/layout/orgChart1"/>
    <dgm:cxn modelId="{9BE98A7D-36A4-4947-A172-C414F51CE008}" type="presParOf" srcId="{B7980B34-D0B1-475D-A2F3-A84B22E52464}" destId="{972C3C27-14FE-45F9-B0B2-BF49EE7EDF44}" srcOrd="0" destOrd="0" presId="urn:microsoft.com/office/officeart/2005/8/layout/orgChart1"/>
    <dgm:cxn modelId="{61E09165-0DC1-45B1-8CDF-987C19446D45}" type="presParOf" srcId="{B7980B34-D0B1-475D-A2F3-A84B22E52464}" destId="{14BF461B-79E9-4B24-A42B-E7CE68871EA2}" srcOrd="1" destOrd="0" presId="urn:microsoft.com/office/officeart/2005/8/layout/orgChart1"/>
    <dgm:cxn modelId="{E3950D93-3792-4084-BF22-2E30BF328B6E}" type="presParOf" srcId="{785D5E95-9658-4F57-97EE-0228BE84F6E2}" destId="{9CCBF2A0-BD0B-4303-B1D2-6370D7E42B70}" srcOrd="1" destOrd="0" presId="urn:microsoft.com/office/officeart/2005/8/layout/orgChart1"/>
    <dgm:cxn modelId="{0CB3B1D1-C68B-453E-9B18-5A5361DD07AA}" type="presParOf" srcId="{785D5E95-9658-4F57-97EE-0228BE84F6E2}" destId="{593CD138-3AA2-4B78-A5E0-D05C5441E8DA}" srcOrd="2" destOrd="0" presId="urn:microsoft.com/office/officeart/2005/8/layout/orgChart1"/>
    <dgm:cxn modelId="{4A1E35ED-79A1-4B05-81A8-FA1F9665D375}" type="presParOf" srcId="{B43311B9-646A-4E6E-8A1B-F6C05EF1DE58}" destId="{BA68151D-7ECA-48D5-A902-5A722285A75B}" srcOrd="2" destOrd="0" presId="urn:microsoft.com/office/officeart/2005/8/layout/orgChart1"/>
    <dgm:cxn modelId="{001BD48A-F2FB-4B73-AC2A-EC59C656B4FD}" type="presParOf" srcId="{16987849-8A1C-4D09-BA29-631719B593DB}" destId="{4B4247D1-32DF-4CF8-ABDA-B842615DAFA8}" srcOrd="2" destOrd="0" presId="urn:microsoft.com/office/officeart/2005/8/layout/orgChart1"/>
    <dgm:cxn modelId="{B06A47DE-1AD8-4F58-9C5B-8C8089187237}" type="presParOf" srcId="{9EB65985-A5F3-4B07-903D-1D1FA007EF98}" destId="{C54F393E-683B-4B87-9EFA-AAB254BE97BF}" srcOrd="2" destOrd="0" presId="urn:microsoft.com/office/officeart/2005/8/layout/orgChart1"/>
    <dgm:cxn modelId="{3CF3AF0A-B99B-48B8-889C-28B697713984}" type="presParOf" srcId="{9EB65985-A5F3-4B07-903D-1D1FA007EF98}" destId="{0CDA43DA-922F-49EA-8C1B-5E3026FF914E}" srcOrd="3" destOrd="0" presId="urn:microsoft.com/office/officeart/2005/8/layout/orgChart1"/>
    <dgm:cxn modelId="{E6433B41-BAD6-4385-B7AD-F399CF60F56F}" type="presParOf" srcId="{0CDA43DA-922F-49EA-8C1B-5E3026FF914E}" destId="{30643D03-1DD0-401B-AB38-E32D49DED339}" srcOrd="0" destOrd="0" presId="urn:microsoft.com/office/officeart/2005/8/layout/orgChart1"/>
    <dgm:cxn modelId="{C6532CCE-1C32-4416-A4BB-381848404098}" type="presParOf" srcId="{30643D03-1DD0-401B-AB38-E32D49DED339}" destId="{F51380C5-2BD2-4477-95C6-5D8A3EEB5FF2}" srcOrd="0" destOrd="0" presId="urn:microsoft.com/office/officeart/2005/8/layout/orgChart1"/>
    <dgm:cxn modelId="{8318C26F-A171-4950-BEA2-E8FD7B7EAB37}" type="presParOf" srcId="{30643D03-1DD0-401B-AB38-E32D49DED339}" destId="{EB3C047E-0777-4C01-A6FF-6E087F14F732}" srcOrd="1" destOrd="0" presId="urn:microsoft.com/office/officeart/2005/8/layout/orgChart1"/>
    <dgm:cxn modelId="{20E8C809-AC47-4C99-B4E4-84319F010EB1}" type="presParOf" srcId="{0CDA43DA-922F-49EA-8C1B-5E3026FF914E}" destId="{3DA7B37E-2AC0-4C67-B31A-3D42C4B23A50}" srcOrd="1" destOrd="0" presId="urn:microsoft.com/office/officeart/2005/8/layout/orgChart1"/>
    <dgm:cxn modelId="{F943F9E0-539A-4EBA-95B8-D51C4FF82A16}" type="presParOf" srcId="{3DA7B37E-2AC0-4C67-B31A-3D42C4B23A50}" destId="{D3A9934A-FA7C-455D-BB86-ED73336F041E}" srcOrd="0" destOrd="0" presId="urn:microsoft.com/office/officeart/2005/8/layout/orgChart1"/>
    <dgm:cxn modelId="{E7148CC9-DE53-4E83-9ADF-71AFA0E39685}" type="presParOf" srcId="{3DA7B37E-2AC0-4C67-B31A-3D42C4B23A50}" destId="{5C4A76DD-99D2-45A4-AA74-ED35D5CDDA9E}" srcOrd="1" destOrd="0" presId="urn:microsoft.com/office/officeart/2005/8/layout/orgChart1"/>
    <dgm:cxn modelId="{B2850A59-C6BC-4C49-AAC9-E863EA7A0367}" type="presParOf" srcId="{5C4A76DD-99D2-45A4-AA74-ED35D5CDDA9E}" destId="{EC0A7A71-1636-4050-B2F7-CB571F29A937}" srcOrd="0" destOrd="0" presId="urn:microsoft.com/office/officeart/2005/8/layout/orgChart1"/>
    <dgm:cxn modelId="{1C3008AC-F523-42C7-A873-E604B713E3F2}" type="presParOf" srcId="{EC0A7A71-1636-4050-B2F7-CB571F29A937}" destId="{A6E68FFA-4BE5-49AB-BE8D-1EC1925B0335}" srcOrd="0" destOrd="0" presId="urn:microsoft.com/office/officeart/2005/8/layout/orgChart1"/>
    <dgm:cxn modelId="{44134CF5-450A-4B0A-820B-D3FDFC7B0120}" type="presParOf" srcId="{EC0A7A71-1636-4050-B2F7-CB571F29A937}" destId="{4431A6D8-0766-40DF-BA78-8FD3274EE97C}" srcOrd="1" destOrd="0" presId="urn:microsoft.com/office/officeart/2005/8/layout/orgChart1"/>
    <dgm:cxn modelId="{81DCD8E3-9609-4A5F-BCE9-BFF4AFEF2EF8}" type="presParOf" srcId="{5C4A76DD-99D2-45A4-AA74-ED35D5CDDA9E}" destId="{0B8788B8-F1E4-4DDE-AC29-AE44BA0A67CE}" srcOrd="1" destOrd="0" presId="urn:microsoft.com/office/officeart/2005/8/layout/orgChart1"/>
    <dgm:cxn modelId="{9512C700-5936-4485-BD0D-F1CFE2A7316A}" type="presParOf" srcId="{5C4A76DD-99D2-45A4-AA74-ED35D5CDDA9E}" destId="{780B3B9F-D60D-4819-BA5C-D4C6FB73A9C6}" srcOrd="2" destOrd="0" presId="urn:microsoft.com/office/officeart/2005/8/layout/orgChart1"/>
    <dgm:cxn modelId="{C831C07A-666B-4BD5-8002-699EAD40AAF2}" type="presParOf" srcId="{3DA7B37E-2AC0-4C67-B31A-3D42C4B23A50}" destId="{870C4717-B081-43AC-BD48-CD2E6724A011}" srcOrd="2" destOrd="0" presId="urn:microsoft.com/office/officeart/2005/8/layout/orgChart1"/>
    <dgm:cxn modelId="{BBD836AF-B026-45C6-8FA6-B64B876EB794}" type="presParOf" srcId="{3DA7B37E-2AC0-4C67-B31A-3D42C4B23A50}" destId="{A1407482-541F-4A24-80DF-418559EBAD5A}" srcOrd="3" destOrd="0" presId="urn:microsoft.com/office/officeart/2005/8/layout/orgChart1"/>
    <dgm:cxn modelId="{B3508428-CD75-423B-8800-F194D464502D}" type="presParOf" srcId="{A1407482-541F-4A24-80DF-418559EBAD5A}" destId="{6788C680-1CFC-4EF0-B7BD-DB702BA0102E}" srcOrd="0" destOrd="0" presId="urn:microsoft.com/office/officeart/2005/8/layout/orgChart1"/>
    <dgm:cxn modelId="{58184D1B-67D6-48FD-8330-D766F9C17005}" type="presParOf" srcId="{6788C680-1CFC-4EF0-B7BD-DB702BA0102E}" destId="{7DD8210F-9694-4161-AC96-146B90E3A65A}" srcOrd="0" destOrd="0" presId="urn:microsoft.com/office/officeart/2005/8/layout/orgChart1"/>
    <dgm:cxn modelId="{2A283780-0AE5-4C1A-8D43-B1C98348292E}" type="presParOf" srcId="{6788C680-1CFC-4EF0-B7BD-DB702BA0102E}" destId="{49FAC90C-2548-4420-8D29-B3BAAC044A55}" srcOrd="1" destOrd="0" presId="urn:microsoft.com/office/officeart/2005/8/layout/orgChart1"/>
    <dgm:cxn modelId="{99E88806-BCE5-49B3-A413-C1BF2DA27041}" type="presParOf" srcId="{A1407482-541F-4A24-80DF-418559EBAD5A}" destId="{BAE45859-6997-49AC-BF7E-D0C3CE999644}" srcOrd="1" destOrd="0" presId="urn:microsoft.com/office/officeart/2005/8/layout/orgChart1"/>
    <dgm:cxn modelId="{F952E26D-2F54-4737-87FD-D100B21856EB}" type="presParOf" srcId="{A1407482-541F-4A24-80DF-418559EBAD5A}" destId="{61350AD0-DFCD-44CA-A7B9-2B865BDF3A93}" srcOrd="2" destOrd="0" presId="urn:microsoft.com/office/officeart/2005/8/layout/orgChart1"/>
    <dgm:cxn modelId="{0E91D8DD-5BCA-4438-8DF4-251E39317529}" type="presParOf" srcId="{3DA7B37E-2AC0-4C67-B31A-3D42C4B23A50}" destId="{7B1E5A59-E886-4B96-98BD-309079B242D5}" srcOrd="4" destOrd="0" presId="urn:microsoft.com/office/officeart/2005/8/layout/orgChart1"/>
    <dgm:cxn modelId="{AD5164E7-3F94-488C-A98A-7E7F354EA788}" type="presParOf" srcId="{3DA7B37E-2AC0-4C67-B31A-3D42C4B23A50}" destId="{69AE17FE-A459-434C-8B17-3FDEC5F39643}" srcOrd="5" destOrd="0" presId="urn:microsoft.com/office/officeart/2005/8/layout/orgChart1"/>
    <dgm:cxn modelId="{99E791E6-2CCB-4228-96C5-6605F165F53A}" type="presParOf" srcId="{69AE17FE-A459-434C-8B17-3FDEC5F39643}" destId="{C10701F8-541C-4621-90F6-3304FD34777F}" srcOrd="0" destOrd="0" presId="urn:microsoft.com/office/officeart/2005/8/layout/orgChart1"/>
    <dgm:cxn modelId="{D7FAD12C-0CFD-4F4C-AA1A-F47A09A3ED9B}" type="presParOf" srcId="{C10701F8-541C-4621-90F6-3304FD34777F}" destId="{590124EC-BD42-4491-9B03-32E3ED8C1213}" srcOrd="0" destOrd="0" presId="urn:microsoft.com/office/officeart/2005/8/layout/orgChart1"/>
    <dgm:cxn modelId="{469CD383-1D0C-49C3-B165-373917867529}" type="presParOf" srcId="{C10701F8-541C-4621-90F6-3304FD34777F}" destId="{08EF0882-1BE0-49E8-9514-C60C15D50BDE}" srcOrd="1" destOrd="0" presId="urn:microsoft.com/office/officeart/2005/8/layout/orgChart1"/>
    <dgm:cxn modelId="{F56EC6A6-43DD-40F3-AA30-D9F4A19FD7EA}" type="presParOf" srcId="{69AE17FE-A459-434C-8B17-3FDEC5F39643}" destId="{C5E6DFEC-5DD0-4E9F-A40C-E8817D3337DE}" srcOrd="1" destOrd="0" presId="urn:microsoft.com/office/officeart/2005/8/layout/orgChart1"/>
    <dgm:cxn modelId="{A770819C-601A-4820-ABE3-37D6E3CDEAE0}" type="presParOf" srcId="{69AE17FE-A459-434C-8B17-3FDEC5F39643}" destId="{BAFBB046-0956-4392-A167-D52F4EE922BE}" srcOrd="2" destOrd="0" presId="urn:microsoft.com/office/officeart/2005/8/layout/orgChart1"/>
    <dgm:cxn modelId="{5C33352D-0BD2-4760-B971-DB4E775038EF}" type="presParOf" srcId="{3DA7B37E-2AC0-4C67-B31A-3D42C4B23A50}" destId="{57263A63-A504-49AE-9871-83E1A0B6FD67}" srcOrd="6" destOrd="0" presId="urn:microsoft.com/office/officeart/2005/8/layout/orgChart1"/>
    <dgm:cxn modelId="{5C6DF552-44AA-4D47-B59B-3632FFDDA8D5}" type="presParOf" srcId="{3DA7B37E-2AC0-4C67-B31A-3D42C4B23A50}" destId="{B52FAC72-F832-42E9-85DF-A8402EE26A4C}" srcOrd="7" destOrd="0" presId="urn:microsoft.com/office/officeart/2005/8/layout/orgChart1"/>
    <dgm:cxn modelId="{91208291-7D63-4443-8086-0DA455F22A7B}" type="presParOf" srcId="{B52FAC72-F832-42E9-85DF-A8402EE26A4C}" destId="{50E53344-0805-40DC-9DDE-D386698542DF}" srcOrd="0" destOrd="0" presId="urn:microsoft.com/office/officeart/2005/8/layout/orgChart1"/>
    <dgm:cxn modelId="{498FB297-E152-4205-B3A9-7D4A60A10003}" type="presParOf" srcId="{50E53344-0805-40DC-9DDE-D386698542DF}" destId="{375EE166-711E-4069-BA44-93238DB8DF22}" srcOrd="0" destOrd="0" presId="urn:microsoft.com/office/officeart/2005/8/layout/orgChart1"/>
    <dgm:cxn modelId="{CD1A8F1A-F437-420E-9E58-3B292D535565}" type="presParOf" srcId="{50E53344-0805-40DC-9DDE-D386698542DF}" destId="{D6BB5C53-0E3E-4668-A22B-04E67C3EFFCA}" srcOrd="1" destOrd="0" presId="urn:microsoft.com/office/officeart/2005/8/layout/orgChart1"/>
    <dgm:cxn modelId="{2153ECD0-3927-464C-8B08-2B6429CB7042}" type="presParOf" srcId="{B52FAC72-F832-42E9-85DF-A8402EE26A4C}" destId="{776ECB87-CA55-4BB0-9CFD-5378B4D7BAE7}" srcOrd="1" destOrd="0" presId="urn:microsoft.com/office/officeart/2005/8/layout/orgChart1"/>
    <dgm:cxn modelId="{9AB0139D-8FC1-4D07-98DB-9A5B55499A3F}" type="presParOf" srcId="{B52FAC72-F832-42E9-85DF-A8402EE26A4C}" destId="{C578E374-9EEF-4AD3-9B35-743B40B8D69B}" srcOrd="2" destOrd="0" presId="urn:microsoft.com/office/officeart/2005/8/layout/orgChart1"/>
    <dgm:cxn modelId="{34B1C139-0873-4231-ABD1-212128226855}" type="presParOf" srcId="{0CDA43DA-922F-49EA-8C1B-5E3026FF914E}" destId="{0A66978E-8F6D-4F76-828E-F54A9CFA75DC}" srcOrd="2" destOrd="0" presId="urn:microsoft.com/office/officeart/2005/8/layout/orgChart1"/>
    <dgm:cxn modelId="{EF263326-7C5D-48D5-95B9-15D3E02700D8}" type="presParOf" srcId="{70EECCD6-C10E-4D3D-8C07-838CBEE86DBD}" destId="{893D0B8C-A9AA-4251-8AEA-585B142DEFA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2224" y="0"/>
            <a:ext cx="4278154" cy="339884"/>
          </a:xfrm>
          <a:prstGeom prst="rect">
            <a:avLst/>
          </a:prstGeom>
        </p:spPr>
        <p:txBody>
          <a:bodyPr vert="horz" lIns="91440" tIns="45720" rIns="91440" bIns="45720" rtlCol="0"/>
          <a:lstStyle>
            <a:lvl1pPr algn="r">
              <a:defRPr sz="1200"/>
            </a:lvl1pPr>
          </a:lstStyle>
          <a:p>
            <a:fld id="{8ABAFF9A-6F5B-4FCF-AFF9-4D5145E04AF3}" type="datetimeFigureOut">
              <a:rPr lang="tr-TR" smtClean="0"/>
              <a:t>5.4.2020</a:t>
            </a:fld>
            <a:endParaRPr lang="tr-TR"/>
          </a:p>
        </p:txBody>
      </p:sp>
      <p:sp>
        <p:nvSpPr>
          <p:cNvPr id="4" name="Altbilgi Yer Tutucusu 3"/>
          <p:cNvSpPr>
            <a:spLocks noGrp="1"/>
          </p:cNvSpPr>
          <p:nvPr>
            <p:ph type="ftr" sz="quarter" idx="2"/>
          </p:nvPr>
        </p:nvSpPr>
        <p:spPr>
          <a:xfrm>
            <a:off x="0" y="6456612"/>
            <a:ext cx="4278154" cy="33988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2224" y="6456612"/>
            <a:ext cx="4278154" cy="339884"/>
          </a:xfrm>
          <a:prstGeom prst="rect">
            <a:avLst/>
          </a:prstGeom>
        </p:spPr>
        <p:txBody>
          <a:bodyPr vert="horz" lIns="91440" tIns="45720" rIns="91440" bIns="45720" rtlCol="0" anchor="b"/>
          <a:lstStyle>
            <a:lvl1pPr algn="r">
              <a:defRPr sz="1200"/>
            </a:lvl1pPr>
          </a:lstStyle>
          <a:p>
            <a:fld id="{39C44EB4-C0CE-4BFA-8E88-E4395412F557}" type="slidenum">
              <a:rPr lang="tr-TR" smtClean="0"/>
              <a:t>‹#›</a:t>
            </a:fld>
            <a:endParaRPr lang="tr-TR"/>
          </a:p>
        </p:txBody>
      </p:sp>
    </p:spTree>
    <p:extLst>
      <p:ext uri="{BB962C8B-B14F-4D97-AF65-F5344CB8AC3E}">
        <p14:creationId xmlns:p14="http://schemas.microsoft.com/office/powerpoint/2010/main" val="3078872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5592224" y="0"/>
            <a:ext cx="4278154" cy="339884"/>
          </a:xfrm>
          <a:prstGeom prst="rect">
            <a:avLst/>
          </a:prstGeom>
        </p:spPr>
        <p:txBody>
          <a:bodyPr vert="horz" lIns="91440" tIns="45720" rIns="91440" bIns="45720" rtlCol="0"/>
          <a:lstStyle>
            <a:lvl1pPr algn="r">
              <a:defRPr sz="1200"/>
            </a:lvl1pPr>
          </a:lstStyle>
          <a:p>
            <a:fld id="{92BFDDDA-2DBA-4200-8436-A7C98F0FA944}" type="datetimeFigureOut">
              <a:rPr lang="tr-TR" smtClean="0"/>
              <a:pPr/>
              <a:t>5.4.2020</a:t>
            </a:fld>
            <a:endParaRPr lang="tr-TR"/>
          </a:p>
        </p:txBody>
      </p:sp>
      <p:sp>
        <p:nvSpPr>
          <p:cNvPr id="4" name="3 Slayt Görüntüsü Yer Tutucusu"/>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987267" y="3228896"/>
            <a:ext cx="7898130" cy="305895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6456612"/>
            <a:ext cx="4278154" cy="339884"/>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5592224" y="6456612"/>
            <a:ext cx="4278154" cy="339884"/>
          </a:xfrm>
          <a:prstGeom prst="rect">
            <a:avLst/>
          </a:prstGeom>
        </p:spPr>
        <p:txBody>
          <a:bodyPr vert="horz" lIns="91440" tIns="45720" rIns="91440" bIns="45720" rtlCol="0" anchor="b"/>
          <a:lstStyle>
            <a:lvl1pPr algn="r">
              <a:defRPr sz="1200"/>
            </a:lvl1pPr>
          </a:lstStyle>
          <a:p>
            <a:fld id="{2F902FC9-2205-42D9-9AED-6D6EDDB9DBAA}" type="slidenum">
              <a:rPr lang="tr-TR" smtClean="0"/>
              <a:pPr/>
              <a:t>‹#›</a:t>
            </a:fld>
            <a:endParaRPr lang="tr-TR"/>
          </a:p>
        </p:txBody>
      </p:sp>
    </p:spTree>
    <p:extLst>
      <p:ext uri="{BB962C8B-B14F-4D97-AF65-F5344CB8AC3E}">
        <p14:creationId xmlns:p14="http://schemas.microsoft.com/office/powerpoint/2010/main" val="169997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91E19F0-3578-4D84-9096-7F3351E4E0A5}" type="slidenum">
              <a:rPr lang="tr-TR" smtClean="0"/>
              <a:pPr/>
              <a:t>1</a:t>
            </a:fld>
            <a:endParaRPr lang="tr-TR"/>
          </a:p>
        </p:txBody>
      </p:sp>
    </p:spTree>
    <p:extLst>
      <p:ext uri="{BB962C8B-B14F-4D97-AF65-F5344CB8AC3E}">
        <p14:creationId xmlns:p14="http://schemas.microsoft.com/office/powerpoint/2010/main" val="213447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20000"/>
          </a:bodyPr>
          <a:lstStyle/>
          <a:p>
            <a:pPr algn="just"/>
            <a:r>
              <a:rPr lang="tr-TR" sz="1200" b="1" i="1" dirty="0" smtClean="0">
                <a:latin typeface="Times New Roman" panose="02020603050405020304" pitchFamily="18" charset="0"/>
                <a:cs typeface="Times New Roman" panose="02020603050405020304" pitchFamily="18" charset="0"/>
              </a:rPr>
              <a:t>Hz. </a:t>
            </a:r>
            <a:r>
              <a:rPr lang="tr-TR" sz="1200" b="1" i="1" dirty="0" err="1" smtClean="0">
                <a:latin typeface="Times New Roman" panose="02020603050405020304" pitchFamily="18" charset="0"/>
                <a:cs typeface="Times New Roman" panose="02020603050405020304" pitchFamily="18" charset="0"/>
              </a:rPr>
              <a:t>Aişe</a:t>
            </a:r>
            <a:r>
              <a:rPr lang="tr-TR" sz="1200" b="1" i="1" dirty="0" smtClean="0">
                <a:latin typeface="Times New Roman" panose="02020603050405020304" pitchFamily="18" charset="0"/>
                <a:cs typeface="Times New Roman" panose="02020603050405020304" pitchFamily="18" charset="0"/>
              </a:rPr>
              <a:t> Anlatıyor:</a:t>
            </a:r>
          </a:p>
          <a:p>
            <a:r>
              <a:rPr lang="tr-TR" sz="1200" kern="1200" dirty="0" smtClean="0">
                <a:solidFill>
                  <a:schemeClr val="tx1"/>
                </a:solidFill>
                <a:effectLst/>
                <a:latin typeface="+mn-lt"/>
                <a:ea typeface="+mn-ea"/>
                <a:cs typeface="+mn-cs"/>
              </a:rPr>
              <a:t>Bir gün Hazret-i Peygamber yanıma girdi, elbisesini çıkardı. Biraz durduktan sonra tekrar giyindi. Ortaklarımdan birinin yanına gidecek diye beni bir kıskançlıktır aldı. O, dışarı çıkınca ben de peşine takıldım. </a:t>
            </a:r>
            <a:r>
              <a:rPr lang="tr-TR" sz="1200" kern="1200" dirty="0" err="1" smtClean="0">
                <a:solidFill>
                  <a:schemeClr val="tx1"/>
                </a:solidFill>
                <a:effectLst/>
                <a:latin typeface="+mn-lt"/>
                <a:ea typeface="+mn-ea"/>
                <a:cs typeface="+mn-cs"/>
              </a:rPr>
              <a:t>Bakiü'l-Garkad</a:t>
            </a:r>
            <a:r>
              <a:rPr lang="tr-TR" sz="1200" kern="1200" dirty="0" smtClean="0">
                <a:solidFill>
                  <a:schemeClr val="tx1"/>
                </a:solidFill>
                <a:effectLst/>
                <a:latin typeface="+mn-lt"/>
                <a:ea typeface="+mn-ea"/>
                <a:cs typeface="+mn-cs"/>
              </a:rPr>
              <a:t> denilen kabristana vardı. </a:t>
            </a:r>
            <a:r>
              <a:rPr lang="tr-TR" sz="1200" kern="1200" dirty="0" err="1" smtClean="0">
                <a:solidFill>
                  <a:schemeClr val="tx1"/>
                </a:solidFill>
                <a:effectLst/>
                <a:latin typeface="+mn-lt"/>
                <a:ea typeface="+mn-ea"/>
                <a:cs typeface="+mn-cs"/>
              </a:rPr>
              <a:t>Mü'minlere</a:t>
            </a:r>
            <a:r>
              <a:rPr lang="tr-TR" sz="1200" kern="1200" dirty="0" smtClean="0">
                <a:solidFill>
                  <a:schemeClr val="tx1"/>
                </a:solidFill>
                <a:effectLst/>
                <a:latin typeface="+mn-lt"/>
                <a:ea typeface="+mn-ea"/>
                <a:cs typeface="+mn-cs"/>
              </a:rPr>
              <a:t> ve şehitlere dualar etti. Kendi yaptığımdan kendim utandım ve </a:t>
            </a:r>
            <a:r>
              <a:rPr lang="tr-TR" sz="1200" b="1" kern="1200" dirty="0" smtClean="0">
                <a:solidFill>
                  <a:schemeClr val="tx1"/>
                </a:solidFill>
                <a:effectLst/>
                <a:latin typeface="+mn-lt"/>
                <a:ea typeface="+mn-ea"/>
                <a:cs typeface="+mn-cs"/>
              </a:rPr>
              <a:t>Anam babam sana feda olsun. Sen Rabbinin rızası peşinde, bense dünya peşindeyim,</a:t>
            </a:r>
            <a:r>
              <a:rPr lang="tr-TR" sz="1200" kern="1200" dirty="0" smtClean="0">
                <a:solidFill>
                  <a:schemeClr val="tx1"/>
                </a:solidFill>
                <a:effectLst/>
                <a:latin typeface="+mn-lt"/>
                <a:ea typeface="+mn-ea"/>
                <a:cs typeface="+mn-cs"/>
              </a:rPr>
              <a:t> diyerek geri döndüm. </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Biraz sonra </a:t>
            </a:r>
            <a:r>
              <a:rPr lang="tr-TR" sz="1200" kern="1200" dirty="0" err="1" smtClean="0">
                <a:solidFill>
                  <a:schemeClr val="tx1"/>
                </a:solidFill>
                <a:effectLst/>
                <a:latin typeface="+mn-lt"/>
                <a:ea typeface="+mn-ea"/>
                <a:cs typeface="+mn-cs"/>
              </a:rPr>
              <a:t>Resûlullah</a:t>
            </a:r>
            <a:r>
              <a:rPr lang="tr-TR" sz="1200" kern="1200" dirty="0" smtClean="0">
                <a:solidFill>
                  <a:schemeClr val="tx1"/>
                </a:solidFill>
                <a:effectLst/>
                <a:latin typeface="+mn-lt"/>
                <a:ea typeface="+mn-ea"/>
                <a:cs typeface="+mn-cs"/>
              </a:rPr>
              <a:t> da içeri girdi. Benim sık sık nefes alışımın sebebini sordu. Kendisine olup bitenleri anlattım. Buyurdular ki: </a:t>
            </a:r>
            <a:r>
              <a:rPr lang="tr-TR" sz="1200" b="1" kern="1200" dirty="0" smtClean="0">
                <a:solidFill>
                  <a:schemeClr val="tx1"/>
                </a:solidFill>
                <a:effectLst/>
                <a:latin typeface="+mn-lt"/>
                <a:ea typeface="+mn-ea"/>
                <a:cs typeface="+mn-cs"/>
              </a:rPr>
              <a:t>«Allah'ın Resulü sana haksızlık edecek diye mi korkuyorsun?». </a:t>
            </a:r>
            <a:r>
              <a:rPr lang="tr-TR" sz="1200" kern="1200" dirty="0" smtClean="0">
                <a:solidFill>
                  <a:schemeClr val="tx1"/>
                </a:solidFill>
                <a:effectLst/>
                <a:latin typeface="+mn-lt"/>
                <a:ea typeface="+mn-ea"/>
                <a:cs typeface="+mn-cs"/>
              </a:rPr>
              <a:t>Re-</a:t>
            </a:r>
            <a:r>
              <a:rPr lang="tr-TR" sz="1200" kern="1200" dirty="0" err="1" smtClean="0">
                <a:solidFill>
                  <a:schemeClr val="tx1"/>
                </a:solidFill>
                <a:effectLst/>
                <a:latin typeface="+mn-lt"/>
                <a:ea typeface="+mn-ea"/>
                <a:cs typeface="+mn-cs"/>
              </a:rPr>
              <a:t>sûl</a:t>
            </a:r>
            <a:r>
              <a:rPr lang="tr-TR" sz="1200" kern="1200" dirty="0" smtClean="0">
                <a:solidFill>
                  <a:schemeClr val="tx1"/>
                </a:solidFill>
                <a:effectLst/>
                <a:latin typeface="+mn-lt"/>
                <a:ea typeface="+mn-ea"/>
                <a:cs typeface="+mn-cs"/>
              </a:rPr>
              <a:t>-i Ekrem elbisesini çıkardıktan sonra </a:t>
            </a:r>
            <a:r>
              <a:rPr lang="tr-TR" sz="1200" b="1" kern="1200" dirty="0" smtClean="0">
                <a:solidFill>
                  <a:schemeClr val="tx1"/>
                </a:solidFill>
                <a:effectLst/>
                <a:latin typeface="+mn-lt"/>
                <a:ea typeface="+mn-ea"/>
                <a:cs typeface="+mn-cs"/>
              </a:rPr>
              <a:t>«Bu gece ibadet yapmama müsaade eder misin?» </a:t>
            </a:r>
            <a:r>
              <a:rPr lang="tr-TR" sz="1200" kern="1200" dirty="0" smtClean="0">
                <a:solidFill>
                  <a:schemeClr val="tx1"/>
                </a:solidFill>
                <a:effectLst/>
                <a:latin typeface="+mn-lt"/>
                <a:ea typeface="+mn-ea"/>
                <a:cs typeface="+mn-cs"/>
              </a:rPr>
              <a:t>dedi, ben de: «Anam babam sana feda olsun, evet, cevabını verdim.» </a:t>
            </a:r>
          </a:p>
          <a:p>
            <a:r>
              <a:rPr lang="tr-TR" sz="1200" kern="1200" dirty="0" smtClean="0">
                <a:solidFill>
                  <a:schemeClr val="tx1"/>
                </a:solidFill>
                <a:effectLst/>
                <a:latin typeface="+mn-lt"/>
                <a:ea typeface="+mn-ea"/>
                <a:cs typeface="+mn-cs"/>
              </a:rPr>
              <a:t> </a:t>
            </a:r>
          </a:p>
          <a:p>
            <a:pPr algn="just"/>
            <a:r>
              <a:rPr lang="tr-TR" sz="1000" dirty="0" smtClean="0"/>
              <a:t>Peygamberimiz gece kalktı, namaza durdu, secdeyi o kadar uzattı ki ruhunu teslim ettiğini sandım, kendisini bu halde görünce kalktım, baş parmağını hareket ettirdim, parmağı hareket edince döndüm, secdede şöyle dediğini işittim:</a:t>
            </a:r>
          </a:p>
          <a:p>
            <a:pPr algn="ctr"/>
            <a:r>
              <a:rPr lang="ar-AE" sz="1200" dirty="0" smtClean="0">
                <a:latin typeface="HASENAT" panose="01000600020000020003" pitchFamily="2" charset="-78"/>
                <a:cs typeface="HASENAT" panose="01000600020000020003" pitchFamily="2" charset="-78"/>
              </a:rPr>
              <a:t>"‏ أَعُوذُ بِرِضَاكَ مِنْ سَخَطِكَ وَبِمُعَافَاتِكَ مِنْ عُقُوبَتِكَ وَبِكَ مِنْكَ لاَ أُحْصِي ثَنَاءً عَلَيْكَ أَنْتَ كَمَا أَثْنَيْتَ عَلَى نَفْسِكَ ‏"</a:t>
            </a:r>
            <a:endParaRPr lang="tr-TR" sz="1200" dirty="0" smtClean="0">
              <a:latin typeface="HASENAT" panose="01000600020000020003" pitchFamily="2" charset="-78"/>
              <a:cs typeface="HASENAT" panose="01000600020000020003" pitchFamily="2" charset="-78"/>
            </a:endParaRPr>
          </a:p>
          <a:p>
            <a:pPr algn="just"/>
            <a:r>
              <a:rPr lang="tr-TR" sz="1100" b="1" dirty="0" smtClean="0">
                <a:solidFill>
                  <a:srgbClr val="FF0000"/>
                </a:solidFill>
                <a:effectLst>
                  <a:outerShdw blurRad="38100" dist="38100" dir="2700000" algn="tl">
                    <a:srgbClr val="000000">
                      <a:alpha val="43137"/>
                    </a:srgbClr>
                  </a:outerShdw>
                </a:effectLst>
              </a:rPr>
              <a:t>“İlahi! Cezandan affına sığındım. Gazabından rızana güvendim. Senden sana sığındım. Senin senan büyüktür. Fakat seni hakkıyla senin kendi nefsini sena ettiğin gibi övmekten acizim.”</a:t>
            </a:r>
          </a:p>
          <a:p>
            <a:pPr algn="just"/>
            <a:r>
              <a:rPr lang="tr-TR" sz="1000" dirty="0" err="1" smtClean="0"/>
              <a:t>Aişe</a:t>
            </a:r>
            <a:r>
              <a:rPr lang="tr-TR" sz="1000" dirty="0" smtClean="0"/>
              <a:t>: Ya </a:t>
            </a:r>
            <a:r>
              <a:rPr lang="tr-TR" sz="1000" dirty="0" err="1" smtClean="0"/>
              <a:t>Rasülellah</a:t>
            </a:r>
            <a:r>
              <a:rPr lang="tr-TR" sz="1000" dirty="0" smtClean="0"/>
              <a:t> secdede bazı şeyler söylüyordun.</a:t>
            </a:r>
          </a:p>
          <a:p>
            <a:pPr algn="just"/>
            <a:r>
              <a:rPr lang="tr-TR" sz="1000" b="1" dirty="0" smtClean="0">
                <a:solidFill>
                  <a:srgbClr val="C00000"/>
                </a:solidFill>
              </a:rPr>
              <a:t>Ya </a:t>
            </a:r>
            <a:r>
              <a:rPr lang="tr-TR" sz="1000" b="1" dirty="0" err="1" smtClean="0">
                <a:solidFill>
                  <a:srgbClr val="C00000"/>
                </a:solidFill>
              </a:rPr>
              <a:t>Aişe</a:t>
            </a:r>
            <a:r>
              <a:rPr lang="tr-TR" sz="1000" b="1" dirty="0" smtClean="0">
                <a:solidFill>
                  <a:srgbClr val="C00000"/>
                </a:solidFill>
              </a:rPr>
              <a:t>! Bu gece, hangi gecedir bilir misin</a:t>
            </a:r>
            <a:r>
              <a:rPr lang="tr-TR" sz="1000" dirty="0" smtClean="0">
                <a:solidFill>
                  <a:srgbClr val="C00000"/>
                </a:solidFill>
              </a:rPr>
              <a:t>? </a:t>
            </a:r>
            <a:r>
              <a:rPr lang="tr-TR" sz="1000" dirty="0" smtClean="0"/>
              <a:t>Buyurdu</a:t>
            </a:r>
            <a:r>
              <a:rPr lang="tr-TR" sz="1000" b="1" dirty="0" smtClean="0"/>
              <a:t>. </a:t>
            </a:r>
          </a:p>
          <a:p>
            <a:pPr algn="just"/>
            <a:r>
              <a:rPr lang="tr-TR" sz="1000" dirty="0" smtClean="0"/>
              <a:t>Ben de: </a:t>
            </a:r>
            <a:r>
              <a:rPr lang="tr-TR" sz="1000" b="1" dirty="0" smtClean="0"/>
              <a:t>- Allah </a:t>
            </a:r>
            <a:r>
              <a:rPr lang="tr-TR" sz="1000" b="1" dirty="0" err="1" smtClean="0"/>
              <a:t>Rasülü</a:t>
            </a:r>
            <a:r>
              <a:rPr lang="tr-TR" sz="1000" b="1" dirty="0" smtClean="0"/>
              <a:t> bilir, </a:t>
            </a:r>
            <a:r>
              <a:rPr lang="tr-TR" sz="1000" dirty="0" smtClean="0"/>
              <a:t>dedim.</a:t>
            </a:r>
            <a:r>
              <a:rPr lang="tr-TR" sz="1000" b="1" dirty="0" smtClean="0"/>
              <a:t> </a:t>
            </a:r>
          </a:p>
          <a:p>
            <a:pPr algn="just"/>
            <a:r>
              <a:rPr lang="tr-TR" sz="1000" dirty="0" smtClean="0"/>
              <a:t>Bunun üzerine Peygamberimiz:</a:t>
            </a:r>
            <a:r>
              <a:rPr lang="tr-TR" sz="1000" b="1" dirty="0" smtClean="0"/>
              <a:t>- </a:t>
            </a:r>
            <a:r>
              <a:rPr lang="tr-TR" sz="1050" b="1" u="sng" dirty="0" smtClean="0">
                <a:solidFill>
                  <a:srgbClr val="002060"/>
                </a:solidFill>
              </a:rPr>
              <a:t>Bu gece, Şaban ayının yarısı (Berat) gecesidir. Allah Teâlâ bu gecede kullarının durumuna bakar ve </a:t>
            </a:r>
            <a:r>
              <a:rPr lang="tr-TR" sz="1050" b="1" u="sng" dirty="0" smtClean="0">
                <a:solidFill>
                  <a:srgbClr val="0070C0"/>
                </a:solidFill>
              </a:rPr>
              <a:t>bağışlanmak isteyenleri bağışlar, </a:t>
            </a:r>
            <a:r>
              <a:rPr lang="tr-TR" sz="1050" b="1" u="sng" dirty="0" smtClean="0">
                <a:solidFill>
                  <a:srgbClr val="7030A0"/>
                </a:solidFill>
              </a:rPr>
              <a:t>rahmet isteyenlere rahmetini ihsan eder, </a:t>
            </a:r>
            <a:r>
              <a:rPr lang="tr-TR" sz="1050" b="1" u="sng" dirty="0" smtClean="0">
                <a:solidFill>
                  <a:srgbClr val="FF0000"/>
                </a:solidFill>
              </a:rPr>
              <a:t>ancak kinci olanları geri bırakır</a:t>
            </a:r>
            <a:r>
              <a:rPr lang="tr-TR" sz="1050" b="1" u="sng" dirty="0" smtClean="0"/>
              <a:t>”</a:t>
            </a:r>
            <a:r>
              <a:rPr lang="tr-TR" sz="1000" b="1" dirty="0" smtClean="0"/>
              <a:t> </a:t>
            </a:r>
            <a:r>
              <a:rPr lang="tr-TR" sz="1000" dirty="0" smtClean="0"/>
              <a:t>buyurdu. </a:t>
            </a:r>
            <a:r>
              <a:rPr lang="tr-TR" sz="800" dirty="0" smtClean="0"/>
              <a:t>(Müslim, Salât, 222; </a:t>
            </a:r>
            <a:r>
              <a:rPr lang="tr-TR" sz="800" dirty="0" err="1" smtClean="0"/>
              <a:t>Muvatta</a:t>
            </a:r>
            <a:r>
              <a:rPr lang="tr-TR" sz="800" dirty="0" smtClean="0"/>
              <a:t>, </a:t>
            </a:r>
            <a:r>
              <a:rPr lang="tr-TR" sz="800" dirty="0" err="1" smtClean="0"/>
              <a:t>Kitabu’l</a:t>
            </a:r>
            <a:r>
              <a:rPr lang="tr-TR" sz="800" dirty="0" smtClean="0"/>
              <a:t> Kuran, 503 ; et </a:t>
            </a:r>
            <a:r>
              <a:rPr lang="tr-TR" sz="800" dirty="0" err="1" smtClean="0"/>
              <a:t>Terğib</a:t>
            </a:r>
            <a:r>
              <a:rPr lang="tr-TR" sz="800" dirty="0" smtClean="0"/>
              <a:t> </a:t>
            </a:r>
            <a:r>
              <a:rPr lang="tr-TR" sz="800" dirty="0" err="1" smtClean="0"/>
              <a:t>vet</a:t>
            </a:r>
            <a:r>
              <a:rPr lang="tr-TR" sz="800" dirty="0" smtClean="0"/>
              <a:t> </a:t>
            </a:r>
            <a:r>
              <a:rPr lang="tr-TR" sz="800" dirty="0" err="1" smtClean="0"/>
              <a:t>Terhib</a:t>
            </a:r>
            <a:r>
              <a:rPr lang="tr-TR" sz="800" dirty="0" smtClean="0"/>
              <a:t> c. 2, s. 119)</a:t>
            </a:r>
            <a:r>
              <a:rPr lang="tr-TR" sz="800" b="1"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800" kern="1200" dirty="0" smtClean="0">
                <a:solidFill>
                  <a:schemeClr val="tx1"/>
                </a:solidFill>
                <a:effectLst/>
                <a:latin typeface="+mn-lt"/>
                <a:ea typeface="+mn-ea"/>
                <a:cs typeface="+mn-cs"/>
              </a:rPr>
              <a:t>Sabah olunca durumu kendisine haber verdim. Bunları hem öğren, hem de başkalarına öğret. Bunları bana Cebrail öğretti buyurdu.</a:t>
            </a:r>
          </a:p>
          <a:p>
            <a:pPr algn="just"/>
            <a:endParaRPr lang="tr-TR" sz="800" b="1" dirty="0" smtClean="0"/>
          </a:p>
          <a:p>
            <a:pPr algn="just"/>
            <a:endParaRPr lang="tr-TR" sz="800" b="1" dirty="0" smtClean="0"/>
          </a:p>
        </p:txBody>
      </p:sp>
      <p:sp>
        <p:nvSpPr>
          <p:cNvPr id="4" name="3 Slayt Numarası Yer Tutucusu"/>
          <p:cNvSpPr>
            <a:spLocks noGrp="1"/>
          </p:cNvSpPr>
          <p:nvPr>
            <p:ph type="sldNum" sz="quarter" idx="10"/>
          </p:nvPr>
        </p:nvSpPr>
        <p:spPr/>
        <p:txBody>
          <a:bodyPr/>
          <a:lstStyle/>
          <a:p>
            <a:fld id="{C220F3FB-5F84-482C-A0AD-95272B32D8FE}" type="slidenum">
              <a:rPr lang="tr-TR" smtClean="0"/>
              <a:pPr/>
              <a:t>30</a:t>
            </a:fld>
            <a:endParaRPr lang="tr-TR"/>
          </a:p>
        </p:txBody>
      </p:sp>
    </p:spTree>
    <p:extLst>
      <p:ext uri="{BB962C8B-B14F-4D97-AF65-F5344CB8AC3E}">
        <p14:creationId xmlns:p14="http://schemas.microsoft.com/office/powerpoint/2010/main" val="223487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buFont typeface="Wingdings" panose="05000000000000000000" pitchFamily="2" charset="2"/>
              <a:buNone/>
            </a:pPr>
            <a:endParaRPr lang="tr-TR" dirty="0"/>
          </a:p>
        </p:txBody>
      </p:sp>
      <p:sp>
        <p:nvSpPr>
          <p:cNvPr id="4" name="Slayt Numarası Yer Tutucusu 3"/>
          <p:cNvSpPr>
            <a:spLocks noGrp="1"/>
          </p:cNvSpPr>
          <p:nvPr>
            <p:ph type="sldNum" sz="quarter" idx="10"/>
          </p:nvPr>
        </p:nvSpPr>
        <p:spPr/>
        <p:txBody>
          <a:bodyPr/>
          <a:lstStyle/>
          <a:p>
            <a:fld id="{FF411FDB-B991-401C-BF64-53D78D2997FD}" type="slidenum">
              <a:rPr lang="tr-TR" smtClean="0"/>
              <a:pPr/>
              <a:t>37</a:t>
            </a:fld>
            <a:endParaRPr lang="tr-TR"/>
          </a:p>
        </p:txBody>
      </p:sp>
    </p:spTree>
    <p:extLst>
      <p:ext uri="{BB962C8B-B14F-4D97-AF65-F5344CB8AC3E}">
        <p14:creationId xmlns:p14="http://schemas.microsoft.com/office/powerpoint/2010/main" val="422731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rPr>
              <a:t>Peygamberimiz (</a:t>
            </a:r>
            <a:r>
              <a:rPr lang="tr-TR" sz="1200" dirty="0" err="1" smtClean="0">
                <a:solidFill>
                  <a:schemeClr val="tx1"/>
                </a:solidFill>
              </a:rPr>
              <a:t>s.a.s</a:t>
            </a:r>
            <a:r>
              <a:rPr lang="tr-TR" sz="1200" dirty="0" smtClean="0">
                <a:solidFill>
                  <a:schemeClr val="tx1"/>
                </a:solidFill>
              </a:rPr>
              <a:t>), bir gün ashabıyla sohbet ederken yere dörtgen bir şekil çizdi. Sonra o şeklin ortasından dışarı uzanan bir çizgi ve o çizgiye bitişen başka çizgiler çizdi. Ardından, kendisini meraklı bakışlarla seyretmekte olan ashaba dönerek bunların ne anlama geldiğini şöyle açıkladı: </a:t>
            </a:r>
            <a:r>
              <a:rPr lang="tr-TR" sz="1400" b="1" dirty="0" smtClean="0">
                <a:solidFill>
                  <a:srgbClr val="0070C0"/>
                </a:solidFill>
              </a:rPr>
              <a:t>“Bu dörtgenin ortasındaki çizgi insandır. </a:t>
            </a:r>
            <a:r>
              <a:rPr lang="tr-TR" sz="1400" b="1" dirty="0" smtClean="0">
                <a:solidFill>
                  <a:srgbClr val="7030A0"/>
                </a:solidFill>
              </a:rPr>
              <a:t>Dörtgen de insanın ecelidir ve onu kuşatmıştır. </a:t>
            </a:r>
            <a:r>
              <a:rPr lang="tr-TR" sz="1400" b="1" dirty="0" smtClean="0">
                <a:solidFill>
                  <a:srgbClr val="002060"/>
                </a:solidFill>
              </a:rPr>
              <a:t>Diğer çizgiler ise insanın arzu ve tutkularıdır.</a:t>
            </a:r>
            <a:r>
              <a:rPr lang="tr-TR" sz="1400" b="1" dirty="0" smtClean="0">
                <a:solidFill>
                  <a:srgbClr val="FF0000"/>
                </a:solidFill>
              </a:rPr>
              <a:t> İnsan, bu arzu ve tutkuların peşinde koşup dururken, ecel ansızın onun önünü keser ve onu alıp götürür.”</a:t>
            </a:r>
            <a:r>
              <a:rPr lang="tr-TR" sz="1400" b="1" dirty="0" smtClean="0">
                <a:solidFill>
                  <a:schemeClr val="tx1"/>
                </a:solidFill>
              </a:rPr>
              <a:t> </a:t>
            </a:r>
            <a:r>
              <a:rPr lang="tr-TR" sz="1050" dirty="0" smtClean="0">
                <a:solidFill>
                  <a:schemeClr val="tx1"/>
                </a:solidFill>
              </a:rPr>
              <a:t>(</a:t>
            </a:r>
            <a:r>
              <a:rPr lang="tr-TR" sz="1050" dirty="0" err="1" smtClean="0">
                <a:solidFill>
                  <a:schemeClr val="tx1"/>
                </a:solidFill>
              </a:rPr>
              <a:t>Buhârî</a:t>
            </a:r>
            <a:r>
              <a:rPr lang="tr-TR" sz="1050" dirty="0" smtClean="0">
                <a:solidFill>
                  <a:schemeClr val="tx1"/>
                </a:solidFill>
              </a:rPr>
              <a:t>, </a:t>
            </a:r>
            <a:r>
              <a:rPr lang="tr-TR" sz="1050" dirty="0" err="1" smtClean="0">
                <a:solidFill>
                  <a:schemeClr val="tx1"/>
                </a:solidFill>
              </a:rPr>
              <a:t>Rikâk</a:t>
            </a:r>
            <a:r>
              <a:rPr lang="tr-TR" sz="1050" dirty="0" smtClean="0">
                <a:solidFill>
                  <a:schemeClr val="tx1"/>
                </a:solidFill>
              </a:rPr>
              <a:t>, 4) </a:t>
            </a:r>
          </a:p>
          <a:p>
            <a:endParaRPr lang="tr-TR" dirty="0"/>
          </a:p>
        </p:txBody>
      </p:sp>
      <p:sp>
        <p:nvSpPr>
          <p:cNvPr id="4" name="Slayt Numarası Yer Tutucusu 3"/>
          <p:cNvSpPr>
            <a:spLocks noGrp="1"/>
          </p:cNvSpPr>
          <p:nvPr>
            <p:ph type="sldNum" sz="quarter" idx="10"/>
          </p:nvPr>
        </p:nvSpPr>
        <p:spPr/>
        <p:txBody>
          <a:bodyPr/>
          <a:lstStyle/>
          <a:p>
            <a:fld id="{A47F8206-1A67-45F3-ADEF-29791569D7C4}" type="slidenum">
              <a:rPr lang="tr-TR" smtClean="0"/>
              <a:t>41</a:t>
            </a:fld>
            <a:endParaRPr lang="tr-TR"/>
          </a:p>
        </p:txBody>
      </p:sp>
    </p:spTree>
    <p:extLst>
      <p:ext uri="{BB962C8B-B14F-4D97-AF65-F5344CB8AC3E}">
        <p14:creationId xmlns:p14="http://schemas.microsoft.com/office/powerpoint/2010/main" val="1476982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ar-SA" sz="1200" dirty="0" smtClean="0">
                <a:solidFill>
                  <a:schemeClr val="tx1"/>
                </a:solidFill>
              </a:rPr>
              <a:t>‏</a:t>
            </a:r>
            <a:r>
              <a:rPr lang="ar-SA" sz="1600" dirty="0" smtClean="0">
                <a:solidFill>
                  <a:schemeClr val="tx1"/>
                </a:solidFill>
                <a:latin typeface="HASENAT4" pitchFamily="2" charset="-78"/>
                <a:cs typeface="HASENAT4" pitchFamily="2" charset="-78"/>
              </a:rPr>
              <a:t>"‏ إِنَّ الْعَبْدَ إِذَا أَخْطَأَ خَطِيئَةً نُكِتَتْ فِي قَلْبِهِ نُكْتَةٌ سَوْدَاءُ فَإِذَا هُوَ نَزَعَ وَاسْتَغْفَرَ وَتَابَ سُقِلَ قَلْبُهُ وَإِنْ عَادَ زِيدَ فِيهَا حَتَّى تَعْلُوَ قَلْبَهُ وَهُوَ الرَّانُ الَّذِي ذَكَرَ اللَّهُ ‏: </a:t>
            </a:r>
            <a:endParaRPr lang="tr-TR" sz="1600" dirty="0" smtClean="0">
              <a:solidFill>
                <a:schemeClr val="tx1"/>
              </a:solidFill>
              <a:latin typeface="HASENAT4" pitchFamily="2" charset="-78"/>
              <a:cs typeface="HASENAT4" pitchFamily="2" charset="-78"/>
            </a:endParaRPr>
          </a:p>
          <a:p>
            <a:pPr algn="ctr"/>
            <a:r>
              <a:rPr lang="ar-SA" sz="1600" dirty="0" smtClean="0">
                <a:solidFill>
                  <a:schemeClr val="tx1"/>
                </a:solidFill>
                <a:latin typeface="HASENAT4" pitchFamily="2" charset="-78"/>
                <a:cs typeface="HASENAT4" pitchFamily="2" charset="-78"/>
              </a:rPr>
              <a:t>‏(‏ كلاَّ بَلْ رَانَ عَلَى قُلُوبِهِمْ مَا كَانُوا يَكْسِبُونَ ‏)‏ ‏"‏</a:t>
            </a:r>
            <a:endParaRPr lang="tr-TR" sz="1200" dirty="0" smtClean="0">
              <a:solidFill>
                <a:schemeClr val="tx1"/>
              </a:solidFill>
              <a:latin typeface="HASENAT4" pitchFamily="2" charset="-78"/>
              <a:cs typeface="HASENAT4" pitchFamily="2" charset="-78"/>
            </a:endParaRPr>
          </a:p>
          <a:p>
            <a:pPr algn="just"/>
            <a:endParaRPr lang="tr-TR" sz="1100" dirty="0" smtClean="0">
              <a:solidFill>
                <a:schemeClr val="tx1"/>
              </a:solidFill>
            </a:endParaRPr>
          </a:p>
          <a:p>
            <a:pPr algn="just"/>
            <a:r>
              <a:rPr lang="tr-TR" sz="1100" dirty="0" smtClean="0">
                <a:solidFill>
                  <a:schemeClr val="tx1"/>
                </a:solidFill>
              </a:rPr>
              <a:t>Hz. Peygamber (</a:t>
            </a:r>
            <a:r>
              <a:rPr lang="tr-TR" sz="1100" dirty="0" err="1" smtClean="0">
                <a:solidFill>
                  <a:schemeClr val="tx1"/>
                </a:solidFill>
              </a:rPr>
              <a:t>a.s</a:t>
            </a:r>
            <a:r>
              <a:rPr lang="tr-TR" sz="1100" dirty="0" smtClean="0">
                <a:solidFill>
                  <a:schemeClr val="tx1"/>
                </a:solidFill>
              </a:rPr>
              <a:t>.):  </a:t>
            </a:r>
            <a:r>
              <a:rPr lang="tr-TR" sz="1200" dirty="0" smtClean="0">
                <a:solidFill>
                  <a:schemeClr val="tx1"/>
                </a:solidFill>
              </a:rPr>
              <a:t>"</a:t>
            </a:r>
            <a:r>
              <a:rPr lang="tr-TR" sz="1200" b="1" dirty="0" smtClean="0">
                <a:solidFill>
                  <a:srgbClr val="FF0000"/>
                </a:solidFill>
              </a:rPr>
              <a:t>Kul, bir hata işlediği zaman kalbine siyah bir nokta vurulur.</a:t>
            </a:r>
            <a:r>
              <a:rPr lang="tr-TR" sz="1200" b="1" dirty="0" smtClean="0">
                <a:solidFill>
                  <a:schemeClr val="tx1"/>
                </a:solidFill>
              </a:rPr>
              <a:t> </a:t>
            </a:r>
            <a:r>
              <a:rPr lang="tr-TR" sz="1200" b="1" dirty="0" smtClean="0">
                <a:solidFill>
                  <a:srgbClr val="0070C0"/>
                </a:solidFill>
              </a:rPr>
              <a:t>Şayet el çeker, mağfiret diler ve </a:t>
            </a:r>
            <a:r>
              <a:rPr lang="tr-TR" sz="1200" b="1" dirty="0" err="1" smtClean="0">
                <a:solidFill>
                  <a:srgbClr val="0070C0"/>
                </a:solidFill>
              </a:rPr>
              <a:t>tevbe</a:t>
            </a:r>
            <a:r>
              <a:rPr lang="tr-TR" sz="1200" b="1" dirty="0" smtClean="0">
                <a:solidFill>
                  <a:srgbClr val="0070C0"/>
                </a:solidFill>
              </a:rPr>
              <a:t> ederse kalbi cilalanır</a:t>
            </a:r>
            <a:r>
              <a:rPr lang="tr-TR" sz="1200" dirty="0" smtClean="0">
                <a:solidFill>
                  <a:srgbClr val="0070C0"/>
                </a:solidFill>
              </a:rPr>
              <a:t>.</a:t>
            </a:r>
            <a:r>
              <a:rPr lang="tr-TR" sz="1200" dirty="0" smtClean="0">
                <a:solidFill>
                  <a:schemeClr val="tx1"/>
                </a:solidFill>
              </a:rPr>
              <a:t> </a:t>
            </a:r>
          </a:p>
          <a:p>
            <a:pPr algn="just"/>
            <a:r>
              <a:rPr lang="tr-TR" sz="1200" b="1" dirty="0" smtClean="0">
                <a:solidFill>
                  <a:srgbClr val="7030A0"/>
                </a:solidFill>
              </a:rPr>
              <a:t>Eğer </a:t>
            </a:r>
            <a:r>
              <a:rPr lang="tr-TR" sz="1200" b="1" dirty="0" err="1" smtClean="0">
                <a:solidFill>
                  <a:srgbClr val="7030A0"/>
                </a:solidFill>
              </a:rPr>
              <a:t>Tevbe</a:t>
            </a:r>
            <a:r>
              <a:rPr lang="tr-TR" sz="1200" b="1" dirty="0" smtClean="0">
                <a:solidFill>
                  <a:srgbClr val="7030A0"/>
                </a:solidFill>
              </a:rPr>
              <a:t> etmeyip günaha devam ederse siyah nokta artırılır ve neticede bütün kalbini istila eder.</a:t>
            </a:r>
            <a:r>
              <a:rPr lang="tr-TR" sz="1200" dirty="0" smtClean="0">
                <a:solidFill>
                  <a:schemeClr val="tx1"/>
                </a:solidFill>
              </a:rPr>
              <a:t> </a:t>
            </a:r>
          </a:p>
          <a:p>
            <a:pPr algn="just"/>
            <a:r>
              <a:rPr lang="tr-TR" sz="1200" dirty="0" smtClean="0">
                <a:solidFill>
                  <a:schemeClr val="tx1"/>
                </a:solidFill>
              </a:rPr>
              <a:t>İşte Allah (</a:t>
            </a:r>
            <a:r>
              <a:rPr lang="tr-TR" sz="1200" dirty="0" err="1" smtClean="0">
                <a:solidFill>
                  <a:schemeClr val="tx1"/>
                </a:solidFill>
              </a:rPr>
              <a:t>c.c</a:t>
            </a:r>
            <a:r>
              <a:rPr lang="tr-TR" sz="1200" dirty="0" smtClean="0">
                <a:solidFill>
                  <a:schemeClr val="tx1"/>
                </a:solidFill>
              </a:rPr>
              <a:t>) </a:t>
            </a:r>
            <a:r>
              <a:rPr lang="tr-TR" sz="1200" dirty="0" err="1" smtClean="0">
                <a:solidFill>
                  <a:schemeClr val="tx1"/>
                </a:solidFill>
              </a:rPr>
              <a:t>nun</a:t>
            </a:r>
            <a:r>
              <a:rPr lang="tr-TR" sz="1200" dirty="0" smtClean="0">
                <a:solidFill>
                  <a:schemeClr val="tx1"/>
                </a:solidFill>
              </a:rPr>
              <a:t>, " </a:t>
            </a:r>
            <a:r>
              <a:rPr lang="tr-TR" sz="1200" b="1" dirty="0" smtClean="0">
                <a:solidFill>
                  <a:schemeClr val="accent6">
                    <a:lumMod val="50000"/>
                  </a:schemeClr>
                </a:solidFill>
              </a:rPr>
              <a:t>gerçek şu ki onların kazanmış oldukları günahlar, kalplerini örtmüştür</a:t>
            </a:r>
            <a:r>
              <a:rPr lang="tr-TR" sz="1200" dirty="0" smtClean="0">
                <a:solidFill>
                  <a:schemeClr val="tx1"/>
                </a:solidFill>
              </a:rPr>
              <a:t>."</a:t>
            </a:r>
            <a:r>
              <a:rPr lang="tr-TR" sz="1100" dirty="0" smtClean="0">
                <a:solidFill>
                  <a:schemeClr val="tx1"/>
                </a:solidFill>
              </a:rPr>
              <a:t> </a:t>
            </a:r>
            <a:r>
              <a:rPr lang="tr-TR" sz="800" dirty="0" smtClean="0">
                <a:solidFill>
                  <a:schemeClr val="tx1"/>
                </a:solidFill>
              </a:rPr>
              <a:t>(</a:t>
            </a:r>
            <a:r>
              <a:rPr lang="tr-TR" sz="800" dirty="0" err="1" smtClean="0">
                <a:solidFill>
                  <a:schemeClr val="tx1"/>
                </a:solidFill>
              </a:rPr>
              <a:t>Mutaffifin</a:t>
            </a:r>
            <a:r>
              <a:rPr lang="tr-TR" sz="800" dirty="0" smtClean="0">
                <a:solidFill>
                  <a:schemeClr val="tx1"/>
                </a:solidFill>
              </a:rPr>
              <a:t>, 83/14) </a:t>
            </a:r>
            <a:r>
              <a:rPr lang="tr-TR" sz="1200" dirty="0" smtClean="0">
                <a:solidFill>
                  <a:schemeClr val="tx1"/>
                </a:solidFill>
              </a:rPr>
              <a:t>diye zikrettiği örtü budur</a:t>
            </a:r>
            <a:r>
              <a:rPr lang="tr-TR" sz="1100" dirty="0" smtClean="0">
                <a:solidFill>
                  <a:schemeClr val="tx1"/>
                </a:solidFill>
              </a:rPr>
              <a:t>." </a:t>
            </a:r>
            <a:r>
              <a:rPr lang="tr-TR" sz="800" dirty="0" smtClean="0">
                <a:solidFill>
                  <a:schemeClr val="tx1"/>
                </a:solidFill>
              </a:rPr>
              <a:t>(</a:t>
            </a:r>
            <a:r>
              <a:rPr lang="tr-TR" sz="800" dirty="0" err="1" smtClean="0">
                <a:solidFill>
                  <a:schemeClr val="tx1"/>
                </a:solidFill>
              </a:rPr>
              <a:t>Tirmizi</a:t>
            </a:r>
            <a:r>
              <a:rPr lang="tr-TR" sz="800" dirty="0" smtClean="0">
                <a:solidFill>
                  <a:schemeClr val="tx1"/>
                </a:solidFill>
              </a:rPr>
              <a:t>, Tefsir, 74/3654)</a:t>
            </a:r>
            <a:endParaRPr lang="tr-TR" sz="1100" dirty="0" smtClean="0">
              <a:solidFill>
                <a:schemeClr val="tx1"/>
              </a:solidFill>
            </a:endParaRPr>
          </a:p>
          <a:p>
            <a:endParaRPr lang="tr-TR" dirty="0"/>
          </a:p>
        </p:txBody>
      </p:sp>
      <p:sp>
        <p:nvSpPr>
          <p:cNvPr id="4" name="Slayt Numarası Yer Tutucusu 3"/>
          <p:cNvSpPr>
            <a:spLocks noGrp="1"/>
          </p:cNvSpPr>
          <p:nvPr>
            <p:ph type="sldNum" sz="quarter" idx="10"/>
          </p:nvPr>
        </p:nvSpPr>
        <p:spPr/>
        <p:txBody>
          <a:bodyPr/>
          <a:lstStyle/>
          <a:p>
            <a:fld id="{6E72C071-C9D9-44CB-A645-496556572C7F}" type="slidenum">
              <a:rPr lang="tr-TR" smtClean="0"/>
              <a:t>42</a:t>
            </a:fld>
            <a:endParaRPr lang="tr-TR"/>
          </a:p>
        </p:txBody>
      </p:sp>
    </p:spTree>
    <p:extLst>
      <p:ext uri="{BB962C8B-B14F-4D97-AF65-F5344CB8AC3E}">
        <p14:creationId xmlns:p14="http://schemas.microsoft.com/office/powerpoint/2010/main" val="1028122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F902FC9-2205-42D9-9AED-6D6EDDB9DBAA}" type="slidenum">
              <a:rPr lang="tr-TR" smtClean="0"/>
              <a:pPr/>
              <a:t>50</a:t>
            </a:fld>
            <a:endParaRPr lang="tr-TR"/>
          </a:p>
        </p:txBody>
      </p:sp>
    </p:spTree>
    <p:extLst>
      <p:ext uri="{BB962C8B-B14F-4D97-AF65-F5344CB8AC3E}">
        <p14:creationId xmlns:p14="http://schemas.microsoft.com/office/powerpoint/2010/main" val="1792738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84171D2-97DA-4476-8EEC-C610B0985D96}" type="slidenum">
              <a:rPr lang="tr-TR" smtClean="0"/>
              <a:pPr/>
              <a:t>52</a:t>
            </a:fld>
            <a:endParaRPr lang="tr-TR"/>
          </a:p>
        </p:txBody>
      </p:sp>
    </p:spTree>
    <p:extLst>
      <p:ext uri="{BB962C8B-B14F-4D97-AF65-F5344CB8AC3E}">
        <p14:creationId xmlns:p14="http://schemas.microsoft.com/office/powerpoint/2010/main" val="164741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91E19F0-3578-4D84-9096-7F3351E4E0A5}" type="slidenum">
              <a:rPr lang="tr-TR" smtClean="0"/>
              <a:pPr/>
              <a:t>2</a:t>
            </a:fld>
            <a:endParaRPr lang="tr-TR"/>
          </a:p>
        </p:txBody>
      </p:sp>
    </p:spTree>
    <p:extLst>
      <p:ext uri="{BB962C8B-B14F-4D97-AF65-F5344CB8AC3E}">
        <p14:creationId xmlns:p14="http://schemas.microsoft.com/office/powerpoint/2010/main" val="495745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91E19F0-3578-4D84-9096-7F3351E4E0A5}" type="slidenum">
              <a:rPr lang="tr-TR" smtClean="0"/>
              <a:pPr/>
              <a:t>3</a:t>
            </a:fld>
            <a:endParaRPr lang="tr-TR"/>
          </a:p>
        </p:txBody>
      </p:sp>
    </p:spTree>
    <p:extLst>
      <p:ext uri="{BB962C8B-B14F-4D97-AF65-F5344CB8AC3E}">
        <p14:creationId xmlns:p14="http://schemas.microsoft.com/office/powerpoint/2010/main" val="213447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err="1" smtClean="0">
                <a:solidFill>
                  <a:schemeClr val="tx1"/>
                </a:solidFill>
                <a:effectLst/>
                <a:latin typeface="+mn-lt"/>
                <a:ea typeface="+mn-ea"/>
                <a:cs typeface="+mn-cs"/>
              </a:rPr>
              <a:t>Resûl</a:t>
            </a:r>
            <a:r>
              <a:rPr lang="tr-TR" sz="1200" kern="1200" dirty="0" smtClean="0">
                <a:solidFill>
                  <a:schemeClr val="tx1"/>
                </a:solidFill>
                <a:effectLst/>
                <a:latin typeface="+mn-lt"/>
                <a:ea typeface="+mn-ea"/>
                <a:cs typeface="+mn-cs"/>
              </a:rPr>
              <a:t>-i Ekrem’in </a:t>
            </a:r>
            <a:r>
              <a:rPr lang="tr-TR" sz="1200" kern="1200" dirty="0" err="1" smtClean="0">
                <a:solidFill>
                  <a:schemeClr val="tx1"/>
                </a:solidFill>
                <a:effectLst/>
                <a:latin typeface="+mn-lt"/>
                <a:ea typeface="+mn-ea"/>
                <a:cs typeface="+mn-cs"/>
              </a:rPr>
              <a:t>receb</a:t>
            </a:r>
            <a:r>
              <a:rPr lang="tr-TR" sz="1200" kern="1200" dirty="0" smtClean="0">
                <a:solidFill>
                  <a:schemeClr val="tx1"/>
                </a:solidFill>
                <a:effectLst/>
                <a:latin typeface="+mn-lt"/>
                <a:ea typeface="+mn-ea"/>
                <a:cs typeface="+mn-cs"/>
              </a:rPr>
              <a:t> ayı girdiğinde, “</a:t>
            </a:r>
            <a:r>
              <a:rPr lang="tr-TR" sz="1200" kern="1200" dirty="0" err="1" smtClean="0">
                <a:solidFill>
                  <a:schemeClr val="tx1"/>
                </a:solidFill>
                <a:effectLst/>
                <a:latin typeface="+mn-lt"/>
                <a:ea typeface="+mn-ea"/>
                <a:cs typeface="+mn-cs"/>
              </a:rPr>
              <a:t>Allahım</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receb</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şâbanı</a:t>
            </a:r>
            <a:r>
              <a:rPr lang="tr-TR" sz="1200" kern="1200" dirty="0" smtClean="0">
                <a:solidFill>
                  <a:schemeClr val="tx1"/>
                </a:solidFill>
                <a:effectLst/>
                <a:latin typeface="+mn-lt"/>
                <a:ea typeface="+mn-ea"/>
                <a:cs typeface="+mn-cs"/>
              </a:rPr>
              <a:t> bize mübarek kıl ve bizi ramazana ulaştır!” şeklinde dua ettiği yolundaki rivayet (</a:t>
            </a:r>
            <a:r>
              <a:rPr lang="tr-TR" sz="1200" kern="1200" dirty="0" err="1" smtClean="0">
                <a:solidFill>
                  <a:schemeClr val="tx1"/>
                </a:solidFill>
                <a:effectLst/>
                <a:latin typeface="+mn-lt"/>
                <a:ea typeface="+mn-ea"/>
                <a:cs typeface="+mn-cs"/>
              </a:rPr>
              <a:t>Müsned</a:t>
            </a:r>
            <a:r>
              <a:rPr lang="tr-TR" sz="1200" kern="1200" dirty="0" smtClean="0">
                <a:solidFill>
                  <a:schemeClr val="tx1"/>
                </a:solidFill>
                <a:effectLst/>
                <a:latin typeface="+mn-lt"/>
                <a:ea typeface="+mn-ea"/>
                <a:cs typeface="+mn-cs"/>
              </a:rPr>
              <a:t>, I, 259; </a:t>
            </a:r>
            <a:r>
              <a:rPr lang="tr-TR" sz="1200" kern="1200" dirty="0" err="1" smtClean="0">
                <a:solidFill>
                  <a:schemeClr val="tx1"/>
                </a:solidFill>
                <a:effectLst/>
                <a:latin typeface="+mn-lt"/>
                <a:ea typeface="+mn-ea"/>
                <a:cs typeface="+mn-cs"/>
              </a:rPr>
              <a:t>Ebû</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Nuaym</a:t>
            </a:r>
            <a:r>
              <a:rPr lang="tr-TR" sz="1200" kern="1200" dirty="0" smtClean="0">
                <a:solidFill>
                  <a:schemeClr val="tx1"/>
                </a:solidFill>
                <a:effectLst/>
                <a:latin typeface="+mn-lt"/>
                <a:ea typeface="+mn-ea"/>
                <a:cs typeface="+mn-cs"/>
              </a:rPr>
              <a:t>, VI, 269) zayıf kabul edilmektedir. </a:t>
            </a:r>
            <a:r>
              <a:rPr lang="tr-TR" sz="1200" kern="1200" dirty="0" err="1" smtClean="0">
                <a:solidFill>
                  <a:schemeClr val="tx1"/>
                </a:solidFill>
                <a:effectLst/>
                <a:latin typeface="+mn-lt"/>
                <a:ea typeface="+mn-ea"/>
                <a:cs typeface="+mn-cs"/>
              </a:rPr>
              <a:t>Resûlullah’a</a:t>
            </a:r>
            <a:r>
              <a:rPr lang="tr-TR" sz="1200" kern="1200" dirty="0" smtClean="0">
                <a:solidFill>
                  <a:schemeClr val="tx1"/>
                </a:solidFill>
                <a:effectLst/>
                <a:latin typeface="+mn-lt"/>
                <a:ea typeface="+mn-ea"/>
                <a:cs typeface="+mn-cs"/>
              </a:rPr>
              <a:t> isnat edilen, “</a:t>
            </a:r>
            <a:r>
              <a:rPr lang="tr-TR" sz="1200" kern="1200" dirty="0" err="1" smtClean="0">
                <a:solidFill>
                  <a:schemeClr val="tx1"/>
                </a:solidFill>
                <a:effectLst/>
                <a:latin typeface="+mn-lt"/>
                <a:ea typeface="+mn-ea"/>
                <a:cs typeface="+mn-cs"/>
              </a:rPr>
              <a:t>Receb</a:t>
            </a:r>
            <a:r>
              <a:rPr lang="tr-TR" sz="1200" kern="1200" dirty="0" smtClean="0">
                <a:solidFill>
                  <a:schemeClr val="tx1"/>
                </a:solidFill>
                <a:effectLst/>
                <a:latin typeface="+mn-lt"/>
                <a:ea typeface="+mn-ea"/>
                <a:cs typeface="+mn-cs"/>
              </a:rPr>
              <a:t> Allah’ın ayıdır, </a:t>
            </a:r>
            <a:r>
              <a:rPr lang="tr-TR" sz="1200" kern="1200" dirty="0" err="1" smtClean="0">
                <a:solidFill>
                  <a:schemeClr val="tx1"/>
                </a:solidFill>
                <a:effectLst/>
                <a:latin typeface="+mn-lt"/>
                <a:ea typeface="+mn-ea"/>
                <a:cs typeface="+mn-cs"/>
              </a:rPr>
              <a:t>şâban</a:t>
            </a:r>
            <a:r>
              <a:rPr lang="tr-TR" sz="1200" kern="1200" dirty="0" smtClean="0">
                <a:solidFill>
                  <a:schemeClr val="tx1"/>
                </a:solidFill>
                <a:effectLst/>
                <a:latin typeface="+mn-lt"/>
                <a:ea typeface="+mn-ea"/>
                <a:cs typeface="+mn-cs"/>
              </a:rPr>
              <a:t> benim ayımdır, ramazan ise ümmetimin ayıdır” rivayetinin ise aslı bulunamamıştır (</a:t>
            </a:r>
            <a:r>
              <a:rPr lang="tr-TR" sz="1200" kern="1200" dirty="0" err="1" smtClean="0">
                <a:solidFill>
                  <a:schemeClr val="tx1"/>
                </a:solidFill>
                <a:effectLst/>
                <a:latin typeface="+mn-lt"/>
                <a:ea typeface="+mn-ea"/>
                <a:cs typeface="+mn-cs"/>
              </a:rPr>
              <a:t>Süyûtî</a:t>
            </a:r>
            <a:r>
              <a:rPr lang="tr-TR" sz="1200" kern="1200" dirty="0" smtClean="0">
                <a:solidFill>
                  <a:schemeClr val="tx1"/>
                </a:solidFill>
                <a:effectLst/>
                <a:latin typeface="+mn-lt"/>
                <a:ea typeface="+mn-ea"/>
                <a:cs typeface="+mn-cs"/>
              </a:rPr>
              <a:t>, s. 114).</a:t>
            </a:r>
            <a:endParaRPr lang="tr-TR" dirty="0"/>
          </a:p>
        </p:txBody>
      </p:sp>
      <p:sp>
        <p:nvSpPr>
          <p:cNvPr id="4" name="Slayt Numarası Yer Tutucusu 3"/>
          <p:cNvSpPr>
            <a:spLocks noGrp="1"/>
          </p:cNvSpPr>
          <p:nvPr>
            <p:ph type="sldNum" sz="quarter" idx="10"/>
          </p:nvPr>
        </p:nvSpPr>
        <p:spPr/>
        <p:txBody>
          <a:bodyPr/>
          <a:lstStyle/>
          <a:p>
            <a:fld id="{791E19F0-3578-4D84-9096-7F3351E4E0A5}" type="slidenum">
              <a:rPr lang="tr-TR" smtClean="0"/>
              <a:pPr/>
              <a:t>9</a:t>
            </a:fld>
            <a:endParaRPr lang="tr-TR"/>
          </a:p>
        </p:txBody>
      </p:sp>
    </p:spTree>
    <p:extLst>
      <p:ext uri="{BB962C8B-B14F-4D97-AF65-F5344CB8AC3E}">
        <p14:creationId xmlns:p14="http://schemas.microsoft.com/office/powerpoint/2010/main" val="107755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err="1" smtClean="0">
                <a:solidFill>
                  <a:schemeClr val="tx1"/>
                </a:solidFill>
                <a:effectLst/>
                <a:latin typeface="+mn-lt"/>
                <a:ea typeface="+mn-ea"/>
                <a:cs typeface="+mn-cs"/>
              </a:rPr>
              <a:t>Beraet</a:t>
            </a:r>
            <a:r>
              <a:rPr lang="tr-TR" sz="1200" b="1" kern="1200" dirty="0" smtClean="0">
                <a:solidFill>
                  <a:schemeClr val="tx1"/>
                </a:solidFill>
                <a:effectLst/>
                <a:latin typeface="+mn-lt"/>
                <a:ea typeface="+mn-ea"/>
                <a:cs typeface="+mn-cs"/>
              </a:rPr>
              <a:t> gecesine ait ibadet ve namazlardan söz eden hadislerin hepsinin uydurma olduğu hususunda hadis bilginleri görüş birliği içindedir. </a:t>
            </a:r>
          </a:p>
          <a:p>
            <a:r>
              <a:rPr lang="tr-TR" sz="1200" kern="1200" dirty="0" smtClean="0">
                <a:solidFill>
                  <a:schemeClr val="tx1"/>
                </a:solidFill>
                <a:effectLst/>
                <a:latin typeface="+mn-lt"/>
                <a:ea typeface="+mn-ea"/>
                <a:cs typeface="+mn-cs"/>
              </a:rPr>
              <a:t>Bu sebeple, bu gece için on iki, on dört, yüz rekât gibi muayyen rekâtları olan namaz kılınması dinî dayanaktan yoksun bir iş olur.</a:t>
            </a:r>
          </a:p>
          <a:p>
            <a:pPr lvl="0"/>
            <a:r>
              <a:rPr lang="tr-TR" sz="1200" kern="1200" dirty="0" smtClean="0">
                <a:solidFill>
                  <a:schemeClr val="tx1"/>
                </a:solidFill>
                <a:effectLst/>
                <a:latin typeface="+mn-lt"/>
                <a:ea typeface="+mn-ea"/>
                <a:cs typeface="+mn-cs"/>
              </a:rPr>
              <a:t>İmam </a:t>
            </a:r>
            <a:r>
              <a:rPr lang="tr-TR" sz="1200" kern="1200" dirty="0" err="1" smtClean="0">
                <a:solidFill>
                  <a:schemeClr val="tx1"/>
                </a:solidFill>
                <a:effectLst/>
                <a:latin typeface="+mn-lt"/>
                <a:ea typeface="+mn-ea"/>
                <a:cs typeface="+mn-cs"/>
              </a:rPr>
              <a:t>Gazâli</a:t>
            </a:r>
            <a:r>
              <a:rPr lang="tr-TR" sz="1200" kern="1200" dirty="0" smtClean="0">
                <a:solidFill>
                  <a:schemeClr val="tx1"/>
                </a:solidFill>
                <a:effectLst/>
                <a:latin typeface="+mn-lt"/>
                <a:ea typeface="+mn-ea"/>
                <a:cs typeface="+mn-cs"/>
              </a:rPr>
              <a:t>, bu  gece  her rekatında </a:t>
            </a:r>
            <a:r>
              <a:rPr lang="tr-TR" sz="1200" kern="1200" dirty="0" err="1" smtClean="0">
                <a:solidFill>
                  <a:schemeClr val="tx1"/>
                </a:solidFill>
                <a:effectLst/>
                <a:latin typeface="+mn-lt"/>
                <a:ea typeface="+mn-ea"/>
                <a:cs typeface="+mn-cs"/>
              </a:rPr>
              <a:t>Fâtiha’dan</a:t>
            </a:r>
            <a:r>
              <a:rPr lang="tr-TR" sz="1200" kern="1200" dirty="0" smtClean="0">
                <a:solidFill>
                  <a:schemeClr val="tx1"/>
                </a:solidFill>
                <a:effectLst/>
                <a:latin typeface="+mn-lt"/>
                <a:ea typeface="+mn-ea"/>
                <a:cs typeface="+mn-cs"/>
              </a:rPr>
              <a:t> sonra on bir kere İhlas suresi okunmak suretiyle kılınacak yüz rekat veya her </a:t>
            </a:r>
            <a:r>
              <a:rPr lang="tr-TR" sz="1200" kern="1200" dirty="0" err="1" smtClean="0">
                <a:solidFill>
                  <a:schemeClr val="tx1"/>
                </a:solidFill>
                <a:effectLst/>
                <a:latin typeface="+mn-lt"/>
                <a:ea typeface="+mn-ea"/>
                <a:cs typeface="+mn-cs"/>
              </a:rPr>
              <a:t>rek’atında</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Fâtiha’dan</a:t>
            </a:r>
            <a:r>
              <a:rPr lang="tr-TR" sz="1200" kern="1200" dirty="0" smtClean="0">
                <a:solidFill>
                  <a:schemeClr val="tx1"/>
                </a:solidFill>
                <a:effectLst/>
                <a:latin typeface="+mn-lt"/>
                <a:ea typeface="+mn-ea"/>
                <a:cs typeface="+mn-cs"/>
              </a:rPr>
              <a:t> sonra yüz kere İhlas suresi okunan on rekat namazın çok sevap olduğuna ilişkin bir rivayet nakletmektedir.  </a:t>
            </a:r>
          </a:p>
          <a:p>
            <a:pPr lvl="0"/>
            <a:r>
              <a:rPr lang="tr-TR" sz="1200" kern="1200" dirty="0" smtClean="0">
                <a:solidFill>
                  <a:schemeClr val="tx1"/>
                </a:solidFill>
                <a:effectLst/>
                <a:latin typeface="+mn-lt"/>
                <a:ea typeface="+mn-ea"/>
                <a:cs typeface="+mn-cs"/>
              </a:rPr>
              <a:t>Ancak </a:t>
            </a:r>
            <a:r>
              <a:rPr lang="tr-TR" sz="1200" kern="1200" dirty="0" err="1" smtClean="0">
                <a:solidFill>
                  <a:schemeClr val="tx1"/>
                </a:solidFill>
                <a:effectLst/>
                <a:latin typeface="+mn-lt"/>
                <a:ea typeface="+mn-ea"/>
                <a:cs typeface="+mn-cs"/>
              </a:rPr>
              <a:t>Zeynüddin</a:t>
            </a:r>
            <a:r>
              <a:rPr lang="tr-TR" sz="1200" kern="1200" dirty="0" smtClean="0">
                <a:solidFill>
                  <a:schemeClr val="tx1"/>
                </a:solidFill>
                <a:effectLst/>
                <a:latin typeface="+mn-lt"/>
                <a:ea typeface="+mn-ea"/>
                <a:cs typeface="+mn-cs"/>
              </a:rPr>
              <a:t> el-</a:t>
            </a:r>
            <a:r>
              <a:rPr lang="tr-TR" sz="1200" kern="1200" dirty="0" err="1" smtClean="0">
                <a:solidFill>
                  <a:schemeClr val="tx1"/>
                </a:solidFill>
                <a:effectLst/>
                <a:latin typeface="+mn-lt"/>
                <a:ea typeface="+mn-ea"/>
                <a:cs typeface="+mn-cs"/>
              </a:rPr>
              <a:t>Irâki</a:t>
            </a:r>
            <a:r>
              <a:rPr lang="tr-TR" sz="1200" kern="1200" dirty="0" smtClean="0">
                <a:solidFill>
                  <a:schemeClr val="tx1"/>
                </a:solidFill>
                <a:effectLst/>
                <a:latin typeface="+mn-lt"/>
                <a:ea typeface="+mn-ea"/>
                <a:cs typeface="+mn-cs"/>
              </a:rPr>
              <a:t>, İmam </a:t>
            </a:r>
            <a:r>
              <a:rPr lang="tr-TR" sz="1200" kern="1200" dirty="0" err="1" smtClean="0">
                <a:solidFill>
                  <a:schemeClr val="tx1"/>
                </a:solidFill>
                <a:effectLst/>
                <a:latin typeface="+mn-lt"/>
                <a:ea typeface="+mn-ea"/>
                <a:cs typeface="+mn-cs"/>
              </a:rPr>
              <a:t>Nevevi</a:t>
            </a:r>
            <a:r>
              <a:rPr lang="tr-TR" sz="1200" kern="1200" dirty="0" smtClean="0">
                <a:solidFill>
                  <a:schemeClr val="tx1"/>
                </a:solidFill>
                <a:effectLst/>
                <a:latin typeface="+mn-lt"/>
                <a:ea typeface="+mn-ea"/>
                <a:cs typeface="+mn-cs"/>
              </a:rPr>
              <a:t> ve Ali el-</a:t>
            </a:r>
            <a:r>
              <a:rPr lang="tr-TR" sz="1200" kern="1200" dirty="0" err="1" smtClean="0">
                <a:solidFill>
                  <a:schemeClr val="tx1"/>
                </a:solidFill>
                <a:effectLst/>
                <a:latin typeface="+mn-lt"/>
                <a:ea typeface="+mn-ea"/>
                <a:cs typeface="+mn-cs"/>
              </a:rPr>
              <a:t>Kârî</a:t>
            </a:r>
            <a:r>
              <a:rPr lang="tr-TR" sz="1200" kern="1200" smtClean="0">
                <a:solidFill>
                  <a:schemeClr val="tx1"/>
                </a:solidFill>
                <a:effectLst/>
                <a:latin typeface="+mn-lt"/>
                <a:ea typeface="+mn-ea"/>
                <a:cs typeface="+mn-cs"/>
              </a:rPr>
              <a:t> gibi hadis otoriteleri bunun aslının olmadığını söylemişlerdir.</a:t>
            </a:r>
          </a:p>
          <a:p>
            <a:endParaRPr lang="tr-TR" dirty="0"/>
          </a:p>
        </p:txBody>
      </p:sp>
      <p:sp>
        <p:nvSpPr>
          <p:cNvPr id="4" name="Slayt Numarası Yer Tutucusu 3"/>
          <p:cNvSpPr>
            <a:spLocks noGrp="1"/>
          </p:cNvSpPr>
          <p:nvPr>
            <p:ph type="sldNum" sz="quarter" idx="10"/>
          </p:nvPr>
        </p:nvSpPr>
        <p:spPr/>
        <p:txBody>
          <a:bodyPr/>
          <a:lstStyle/>
          <a:p>
            <a:fld id="{791E19F0-3578-4D84-9096-7F3351E4E0A5}" type="slidenum">
              <a:rPr lang="tr-TR" smtClean="0"/>
              <a:pPr/>
              <a:t>17</a:t>
            </a:fld>
            <a:endParaRPr lang="tr-TR"/>
          </a:p>
        </p:txBody>
      </p:sp>
    </p:spTree>
    <p:extLst>
      <p:ext uri="{BB962C8B-B14F-4D97-AF65-F5344CB8AC3E}">
        <p14:creationId xmlns:p14="http://schemas.microsoft.com/office/powerpoint/2010/main" val="64811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pPr lvl="0" algn="l"/>
            <a:r>
              <a:rPr lang="tr-TR" sz="1200" b="1" dirty="0" smtClean="0">
                <a:solidFill>
                  <a:srgbClr val="FFFF00"/>
                </a:solidFill>
                <a:latin typeface="Times New Roman" pitchFamily="18" charset="0"/>
                <a:cs typeface="Times New Roman" pitchFamily="18" charset="0"/>
              </a:rPr>
              <a:t>Kıblenin değişmesi gibi mühim bir hadisenin bu günde vuku bulmasıdır. </a:t>
            </a:r>
          </a:p>
          <a:p>
            <a:pPr algn="l"/>
            <a:r>
              <a:rPr lang="ar-SA" sz="1200" dirty="0" smtClean="0">
                <a:latin typeface="HASENAT4" pitchFamily="2" charset="-78"/>
                <a:cs typeface="HASENAT4" pitchFamily="2" charset="-78"/>
              </a:rPr>
              <a:t>فَوَلِّ وَجْهَكَ شَطْرَ الْمَسْجِدِ الْحَرَامِ وَحَيْثُ مَا كُنتُمْ فَوَلُّوا وُجُوِهَكُمْ شَطْرَهُ</a:t>
            </a:r>
            <a:endParaRPr lang="tr-TR" sz="1200" dirty="0" smtClean="0">
              <a:latin typeface="HASENAT4" pitchFamily="2" charset="-78"/>
              <a:cs typeface="HASENAT4" pitchFamily="2" charset="-78"/>
            </a:endParaRPr>
          </a:p>
          <a:p>
            <a:pPr algn="l" fontAlgn="base"/>
            <a:r>
              <a:rPr lang="tr-TR" sz="1200" b="0" i="0" kern="1200" dirty="0" smtClean="0">
                <a:solidFill>
                  <a:schemeClr val="tx1"/>
                </a:solidFill>
                <a:effectLst/>
                <a:latin typeface="+mn-lt"/>
                <a:ea typeface="+mn-ea"/>
                <a:cs typeface="+mn-cs"/>
              </a:rPr>
              <a:t>Medine’de yapılan mescidin kıblesi </a:t>
            </a:r>
            <a:r>
              <a:rPr lang="tr-TR" sz="1200" b="0" i="0" kern="1200" dirty="0" err="1" smtClean="0">
                <a:solidFill>
                  <a:schemeClr val="tx1"/>
                </a:solidFill>
                <a:effectLst/>
                <a:latin typeface="+mn-lt"/>
                <a:ea typeface="+mn-ea"/>
                <a:cs typeface="+mn-cs"/>
              </a:rPr>
              <a:t>Mescid</a:t>
            </a:r>
            <a:r>
              <a:rPr lang="tr-TR" sz="1200" b="0" i="0" kern="1200" dirty="0" smtClean="0">
                <a:solidFill>
                  <a:schemeClr val="tx1"/>
                </a:solidFill>
                <a:effectLst/>
                <a:latin typeface="+mn-lt"/>
                <a:ea typeface="+mn-ea"/>
                <a:cs typeface="+mn-cs"/>
              </a:rPr>
              <a:t>-i Aksa idi. Müslümanlar Hicret’ten önce ve Hicret’ten sonra namaz kılarken Kudüs’e yönelirlerdi. O zaman Müslüman, Yahudi ve Hıristiyanların kıble bakımından ittifakları vardı. </a:t>
            </a:r>
            <a:r>
              <a:rPr lang="tr-TR" sz="1200" b="1" i="0" kern="1200" dirty="0" smtClean="0">
                <a:solidFill>
                  <a:schemeClr val="tx1"/>
                </a:solidFill>
                <a:effectLst/>
                <a:latin typeface="+mn-lt"/>
                <a:ea typeface="+mn-ea"/>
                <a:cs typeface="+mn-cs"/>
              </a:rPr>
              <a:t>Müslümanların namazda Kudüs’e doğru yönelmeleri Yahudilerin ileri geri konuşmalarına sebep oluyordu. “Mademki Müslümanlar namaz kılarken bizim kıblemize dönüyorlar, demek ki kıblemiz haktır, kıblemiz hak olunca dinimiz de haktır. Öyleyse dinimize neden dönmüyorlar?”</a:t>
            </a:r>
            <a:r>
              <a:rPr lang="tr-TR" sz="1200" b="0" i="0" kern="1200" dirty="0" smtClean="0">
                <a:solidFill>
                  <a:schemeClr val="tx1"/>
                </a:solidFill>
                <a:effectLst/>
                <a:latin typeface="+mn-lt"/>
                <a:ea typeface="+mn-ea"/>
                <a:cs typeface="+mn-cs"/>
              </a:rPr>
              <a:t> diye dedikodu çıkarıyorlardı.</a:t>
            </a:r>
          </a:p>
          <a:p>
            <a:pPr algn="l" fontAlgn="base"/>
            <a:r>
              <a:rPr lang="tr-TR" sz="1200" b="0" i="0" kern="1200" dirty="0" smtClean="0">
                <a:solidFill>
                  <a:schemeClr val="tx1"/>
                </a:solidFill>
                <a:effectLst/>
                <a:latin typeface="+mn-lt"/>
                <a:ea typeface="+mn-ea"/>
                <a:cs typeface="+mn-cs"/>
              </a:rPr>
              <a:t>Hz. Peygamber bu konuşmaları duyup üzülüyor ve Kâbe’ye doğru dönülmesini arzu ediyordu.  </a:t>
            </a:r>
            <a:r>
              <a:rPr lang="tr-TR" sz="1200" b="0" i="0" kern="1200" dirty="0" err="1" smtClean="0">
                <a:solidFill>
                  <a:schemeClr val="tx1"/>
                </a:solidFill>
                <a:effectLst/>
                <a:latin typeface="+mn-lt"/>
                <a:ea typeface="+mn-ea"/>
                <a:cs typeface="+mn-cs"/>
              </a:rPr>
              <a:t>İbn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Sa’d</a:t>
            </a:r>
            <a:r>
              <a:rPr lang="tr-TR" sz="1200" b="0" i="0" kern="1200" dirty="0" smtClean="0">
                <a:solidFill>
                  <a:schemeClr val="tx1"/>
                </a:solidFill>
                <a:effectLst/>
                <a:latin typeface="+mn-lt"/>
                <a:ea typeface="+mn-ea"/>
                <a:cs typeface="+mn-cs"/>
              </a:rPr>
              <a:t> bu hususta </a:t>
            </a:r>
            <a:r>
              <a:rPr lang="tr-TR" sz="1200" b="0" i="0" kern="1200" dirty="0" err="1" smtClean="0">
                <a:solidFill>
                  <a:schemeClr val="tx1"/>
                </a:solidFill>
                <a:effectLst/>
                <a:latin typeface="+mn-lt"/>
                <a:ea typeface="+mn-ea"/>
                <a:cs typeface="+mn-cs"/>
              </a:rPr>
              <a:t>İbn</a:t>
            </a:r>
            <a:r>
              <a:rPr lang="tr-TR" sz="1200" b="0" i="0" kern="1200" dirty="0" smtClean="0">
                <a:solidFill>
                  <a:schemeClr val="tx1"/>
                </a:solidFill>
                <a:effectLst/>
                <a:latin typeface="+mn-lt"/>
                <a:ea typeface="+mn-ea"/>
                <a:cs typeface="+mn-cs"/>
              </a:rPr>
              <a:t> Abbas’tan gelen şöyle bir rivayeti nakleder:</a:t>
            </a:r>
          </a:p>
          <a:p>
            <a:pPr algn="l" fontAlgn="base"/>
            <a:r>
              <a:rPr lang="tr-TR" sz="1200" b="0" i="0" kern="1200" dirty="0" smtClean="0">
                <a:solidFill>
                  <a:schemeClr val="tx1"/>
                </a:solidFill>
                <a:effectLst/>
                <a:latin typeface="+mn-lt"/>
                <a:ea typeface="+mn-ea"/>
                <a:cs typeface="+mn-cs"/>
              </a:rPr>
              <a:t>“Hz. Peygamber Medine’ye hicret edince on altı ay Kudüs’e doğru namaz kıldı. Fakat Kâbe’nin kıble olmasını çok arzu ediyordu. Cebrail (</a:t>
            </a:r>
            <a:r>
              <a:rPr lang="tr-TR" sz="1200" b="0" i="0" kern="1200" dirty="0" err="1" smtClean="0">
                <a:solidFill>
                  <a:schemeClr val="tx1"/>
                </a:solidFill>
                <a:effectLst/>
                <a:latin typeface="+mn-lt"/>
                <a:ea typeface="+mn-ea"/>
                <a:cs typeface="+mn-cs"/>
              </a:rPr>
              <a:t>a.s</a:t>
            </a:r>
            <a:r>
              <a:rPr lang="tr-TR" sz="1200" b="0" i="0" kern="1200" dirty="0" smtClean="0">
                <a:solidFill>
                  <a:schemeClr val="tx1"/>
                </a:solidFill>
                <a:effectLst/>
                <a:latin typeface="+mn-lt"/>
                <a:ea typeface="+mn-ea"/>
                <a:cs typeface="+mn-cs"/>
              </a:rPr>
              <a:t>.)’e şöyle dedi:</a:t>
            </a:r>
          </a:p>
          <a:p>
            <a:pPr algn="l" fontAlgn="base"/>
            <a:r>
              <a:rPr lang="tr-TR" sz="1200" b="0" i="0" kern="1200" dirty="0" smtClean="0">
                <a:solidFill>
                  <a:schemeClr val="tx1"/>
                </a:solidFill>
                <a:effectLst/>
                <a:latin typeface="+mn-lt"/>
                <a:ea typeface="+mn-ea"/>
                <a:cs typeface="+mn-cs"/>
              </a:rPr>
              <a:t>-Ya Cebrail, istiyor ve arzu ediyorum ki Allah benim yüzümü Yahudilerin kıblesinden çevirsin.</a:t>
            </a:r>
          </a:p>
          <a:p>
            <a:pPr algn="l" fontAlgn="base"/>
            <a:r>
              <a:rPr lang="tr-TR" sz="1200" b="0" i="0" kern="1200" dirty="0" smtClean="0">
                <a:solidFill>
                  <a:schemeClr val="tx1"/>
                </a:solidFill>
                <a:effectLst/>
                <a:latin typeface="+mn-lt"/>
                <a:ea typeface="+mn-ea"/>
                <a:cs typeface="+mn-cs"/>
              </a:rPr>
              <a:t>Hz. Peygamber’in bu arzusuna Cebrail (</a:t>
            </a:r>
            <a:r>
              <a:rPr lang="tr-TR" sz="1200" b="0" i="0" kern="1200" dirty="0" err="1" smtClean="0">
                <a:solidFill>
                  <a:schemeClr val="tx1"/>
                </a:solidFill>
                <a:effectLst/>
                <a:latin typeface="+mn-lt"/>
                <a:ea typeface="+mn-ea"/>
                <a:cs typeface="+mn-cs"/>
              </a:rPr>
              <a:t>a.s</a:t>
            </a:r>
            <a:r>
              <a:rPr lang="tr-TR" sz="1200" b="0" i="0" kern="1200" dirty="0" smtClean="0">
                <a:solidFill>
                  <a:schemeClr val="tx1"/>
                </a:solidFill>
                <a:effectLst/>
                <a:latin typeface="+mn-lt"/>
                <a:ea typeface="+mn-ea"/>
                <a:cs typeface="+mn-cs"/>
              </a:rPr>
              <a:t>.) şöyle cevap verdi:</a:t>
            </a:r>
          </a:p>
          <a:p>
            <a:pPr algn="l" fontAlgn="base"/>
            <a:r>
              <a:rPr lang="tr-TR" sz="1200" b="0" i="0" kern="1200" dirty="0" smtClean="0">
                <a:solidFill>
                  <a:schemeClr val="tx1"/>
                </a:solidFill>
                <a:effectLst/>
                <a:latin typeface="+mn-lt"/>
                <a:ea typeface="+mn-ea"/>
                <a:cs typeface="+mn-cs"/>
              </a:rPr>
              <a:t>-Ben sadece bir kulum. Sen Rabbine dua et ve ondan iste.</a:t>
            </a:r>
          </a:p>
          <a:p>
            <a:pPr algn="l" fontAlgn="base"/>
            <a:r>
              <a:rPr lang="tr-TR" sz="1200" b="0" i="0" kern="1200" dirty="0" err="1" smtClean="0">
                <a:solidFill>
                  <a:schemeClr val="tx1"/>
                </a:solidFill>
                <a:effectLst/>
                <a:latin typeface="+mn-lt"/>
                <a:ea typeface="+mn-ea"/>
                <a:cs typeface="+mn-cs"/>
              </a:rPr>
              <a:t>Rasûlullah</a:t>
            </a:r>
            <a:r>
              <a:rPr lang="tr-TR" sz="1200" b="0" i="0" kern="1200" dirty="0" smtClean="0">
                <a:solidFill>
                  <a:schemeClr val="tx1"/>
                </a:solidFill>
                <a:effectLst/>
                <a:latin typeface="+mn-lt"/>
                <a:ea typeface="+mn-ea"/>
                <a:cs typeface="+mn-cs"/>
              </a:rPr>
              <a:t> (sav) da yine Kudüs’e doğru namaza durdu Ve başını semaya kaldırdı. Namazı henüz bitirmemişti ki şu ayet-i kerime nazil oldu:</a:t>
            </a:r>
          </a:p>
          <a:p>
            <a:pPr algn="l" fontAlgn="base"/>
            <a:r>
              <a:rPr lang="tr-TR" sz="1200" b="1" i="0" kern="1200" dirty="0" smtClean="0">
                <a:solidFill>
                  <a:schemeClr val="tx1"/>
                </a:solidFill>
                <a:effectLst/>
                <a:latin typeface="+mn-lt"/>
                <a:ea typeface="+mn-ea"/>
                <a:cs typeface="+mn-cs"/>
              </a:rPr>
              <a:t>“(Ey </a:t>
            </a:r>
            <a:r>
              <a:rPr lang="tr-TR" sz="1200" b="1" i="0" kern="1200" dirty="0" err="1" smtClean="0">
                <a:solidFill>
                  <a:schemeClr val="tx1"/>
                </a:solidFill>
                <a:effectLst/>
                <a:latin typeface="+mn-lt"/>
                <a:ea typeface="+mn-ea"/>
                <a:cs typeface="+mn-cs"/>
              </a:rPr>
              <a:t>Rasulüm</a:t>
            </a:r>
            <a:r>
              <a:rPr lang="tr-TR" sz="1200" b="1" i="0" kern="1200" dirty="0" smtClean="0">
                <a:solidFill>
                  <a:schemeClr val="tx1"/>
                </a:solidFill>
                <a:effectLst/>
                <a:latin typeface="+mn-lt"/>
                <a:ea typeface="+mn-ea"/>
                <a:cs typeface="+mn-cs"/>
              </a:rPr>
              <a:t>, vahyin gelmesi için) yüzünün göğe doğru aranıp durduğunu görüyoruz. Bunun için seni razı olacağın bir kıbleye çevireceğiz. Artık yüzünü </a:t>
            </a:r>
            <a:r>
              <a:rPr lang="tr-TR" sz="1200" b="1" i="0" kern="1200" dirty="0" err="1" smtClean="0">
                <a:solidFill>
                  <a:schemeClr val="tx1"/>
                </a:solidFill>
                <a:effectLst/>
                <a:latin typeface="+mn-lt"/>
                <a:ea typeface="+mn-ea"/>
                <a:cs typeface="+mn-cs"/>
              </a:rPr>
              <a:t>Mescid</a:t>
            </a:r>
            <a:r>
              <a:rPr lang="tr-TR" sz="1200" b="1" i="0" kern="1200" dirty="0" smtClean="0">
                <a:solidFill>
                  <a:schemeClr val="tx1"/>
                </a:solidFill>
                <a:effectLst/>
                <a:latin typeface="+mn-lt"/>
                <a:ea typeface="+mn-ea"/>
                <a:cs typeface="+mn-cs"/>
              </a:rPr>
              <a:t>-i </a:t>
            </a:r>
            <a:r>
              <a:rPr lang="tr-TR" sz="1200" b="1" i="0" kern="1200" dirty="0" err="1" smtClean="0">
                <a:solidFill>
                  <a:schemeClr val="tx1"/>
                </a:solidFill>
                <a:effectLst/>
                <a:latin typeface="+mn-lt"/>
                <a:ea typeface="+mn-ea"/>
                <a:cs typeface="+mn-cs"/>
              </a:rPr>
              <a:t>Haram’a</a:t>
            </a:r>
            <a:r>
              <a:rPr lang="tr-TR" sz="1200" b="1" i="0" kern="1200" dirty="0" smtClean="0">
                <a:solidFill>
                  <a:schemeClr val="tx1"/>
                </a:solidFill>
                <a:effectLst/>
                <a:latin typeface="+mn-lt"/>
                <a:ea typeface="+mn-ea"/>
                <a:cs typeface="+mn-cs"/>
              </a:rPr>
              <a:t> [Kâbe’ye] doğru çevir. Ne şekilde olursanız yine yüzlerinizi Kâbe tarafına döndürünüz.” (Bakara, 144)</a:t>
            </a:r>
            <a:endParaRPr lang="tr-TR" sz="1200" b="0" i="0" kern="1200" dirty="0" smtClean="0">
              <a:solidFill>
                <a:schemeClr val="tx1"/>
              </a:solidFill>
              <a:effectLst/>
              <a:latin typeface="+mn-lt"/>
              <a:ea typeface="+mn-ea"/>
              <a:cs typeface="+mn-cs"/>
            </a:endParaRPr>
          </a:p>
          <a:p>
            <a:pPr algn="l" fontAlgn="base"/>
            <a:r>
              <a:rPr lang="tr-TR" sz="1200" b="1" i="0" kern="1200" dirty="0" smtClean="0">
                <a:solidFill>
                  <a:schemeClr val="tx1"/>
                </a:solidFill>
                <a:effectLst/>
                <a:latin typeface="+mn-lt"/>
                <a:ea typeface="+mn-ea"/>
                <a:cs typeface="+mn-cs"/>
              </a:rPr>
              <a:t>Bu ayet gelir gelmez Peygamberimiz namazın içinde olduğu halde yüzünü Kâbe’ye doğru çevirdi.</a:t>
            </a:r>
            <a:endParaRPr lang="tr-TR" sz="1200" b="0" i="0" kern="1200" dirty="0" smtClean="0">
              <a:solidFill>
                <a:schemeClr val="tx1"/>
              </a:solidFill>
              <a:effectLst/>
              <a:latin typeface="+mn-lt"/>
              <a:ea typeface="+mn-ea"/>
              <a:cs typeface="+mn-cs"/>
            </a:endParaRPr>
          </a:p>
          <a:p>
            <a:pPr algn="l" fontAlgn="base"/>
            <a:r>
              <a:rPr lang="tr-TR" sz="1200" b="0" i="0" kern="1200" dirty="0" smtClean="0">
                <a:solidFill>
                  <a:schemeClr val="tx1"/>
                </a:solidFill>
                <a:effectLst/>
                <a:latin typeface="+mn-lt"/>
                <a:ea typeface="+mn-ea"/>
                <a:cs typeface="+mn-cs"/>
              </a:rPr>
              <a:t> </a:t>
            </a:r>
          </a:p>
          <a:p>
            <a:pPr algn="l" fontAlgn="base"/>
            <a:r>
              <a:rPr lang="tr-TR" sz="1200" b="0" i="0" kern="1200" dirty="0" smtClean="0">
                <a:solidFill>
                  <a:schemeClr val="tx1"/>
                </a:solidFill>
                <a:effectLst/>
                <a:latin typeface="+mn-lt"/>
                <a:ea typeface="+mn-ea"/>
                <a:cs typeface="+mn-cs"/>
              </a:rPr>
              <a:t> </a:t>
            </a:r>
          </a:p>
          <a:p>
            <a:pPr algn="l" fontAlgn="base"/>
            <a:r>
              <a:rPr lang="tr-TR" sz="1200" b="0" i="0" kern="1200" dirty="0" smtClean="0">
                <a:solidFill>
                  <a:schemeClr val="tx1"/>
                </a:solidFill>
                <a:effectLst/>
                <a:latin typeface="+mn-lt"/>
                <a:ea typeface="+mn-ea"/>
                <a:cs typeface="+mn-cs"/>
              </a:rPr>
              <a:t>Bu konudaki rivayetlerin en sağlamı, bu hadisenin </a:t>
            </a:r>
            <a:r>
              <a:rPr lang="tr-TR" sz="1200" b="0" i="0" kern="1200" dirty="0" err="1" smtClean="0">
                <a:solidFill>
                  <a:schemeClr val="tx1"/>
                </a:solidFill>
                <a:effectLst/>
                <a:latin typeface="+mn-lt"/>
                <a:ea typeface="+mn-ea"/>
                <a:cs typeface="+mn-cs"/>
              </a:rPr>
              <a:t>Selemeoğulları</a:t>
            </a:r>
            <a:r>
              <a:rPr lang="tr-TR" sz="1200" b="0" i="0" kern="1200" dirty="0" smtClean="0">
                <a:solidFill>
                  <a:schemeClr val="tx1"/>
                </a:solidFill>
                <a:effectLst/>
                <a:latin typeface="+mn-lt"/>
                <a:ea typeface="+mn-ea"/>
                <a:cs typeface="+mn-cs"/>
              </a:rPr>
              <a:t> mahallesinde cereyan ettiğini bildiren rivayettir. Bu rivayete göre Hz. Peygamber </a:t>
            </a:r>
            <a:r>
              <a:rPr lang="tr-TR" sz="1200" b="0" i="0" kern="1200" dirty="0" err="1" smtClean="0">
                <a:solidFill>
                  <a:schemeClr val="tx1"/>
                </a:solidFill>
                <a:effectLst/>
                <a:latin typeface="+mn-lt"/>
                <a:ea typeface="+mn-ea"/>
                <a:cs typeface="+mn-cs"/>
              </a:rPr>
              <a:t>Selemeoğullarını</a:t>
            </a:r>
            <a:r>
              <a:rPr lang="tr-TR" sz="1200" b="0" i="0" kern="1200" dirty="0" smtClean="0">
                <a:solidFill>
                  <a:schemeClr val="tx1"/>
                </a:solidFill>
                <a:effectLst/>
                <a:latin typeface="+mn-lt"/>
                <a:ea typeface="+mn-ea"/>
                <a:cs typeface="+mn-cs"/>
              </a:rPr>
              <a:t> ziyarete gelmişti. Onlar Hz. Peygamber için yiyecek bir şeyler hazırlamışlardı. Bu arada öğle namazının vakti girmişti. Cemaatle namaza duruldu. Farz namazın iki rekâtı kılındıktan sonra mezkûr ayet-i kerime geldi. Bunun üzerine </a:t>
            </a:r>
            <a:r>
              <a:rPr lang="tr-TR" sz="1200" b="0" i="0" kern="1200" dirty="0" err="1" smtClean="0">
                <a:solidFill>
                  <a:schemeClr val="tx1"/>
                </a:solidFill>
                <a:effectLst/>
                <a:latin typeface="+mn-lt"/>
                <a:ea typeface="+mn-ea"/>
                <a:cs typeface="+mn-cs"/>
              </a:rPr>
              <a:t>Rasulullah</a:t>
            </a:r>
            <a:r>
              <a:rPr lang="tr-TR" sz="1200" b="0" i="0" kern="1200" dirty="0" smtClean="0">
                <a:solidFill>
                  <a:schemeClr val="tx1"/>
                </a:solidFill>
                <a:effectLst/>
                <a:latin typeface="+mn-lt"/>
                <a:ea typeface="+mn-ea"/>
                <a:cs typeface="+mn-cs"/>
              </a:rPr>
              <a:t> (sav) yüzünü Kudüs’ten Kâbe’ye doğru çevirdi. Cemaat de safları ile beraber döndüler. Erkekler kadınların, kadınlar da erkeklerin yerine geldiler. Böylece namazın geri kalan rekâtları yeni kıbleye doğru kılınmış oldu.</a:t>
            </a:r>
          </a:p>
          <a:p>
            <a:pPr algn="l" fontAlgn="base"/>
            <a:r>
              <a:rPr lang="tr-TR" sz="1200" b="1" i="0" kern="1200" dirty="0" smtClean="0">
                <a:solidFill>
                  <a:schemeClr val="tx1"/>
                </a:solidFill>
                <a:effectLst/>
                <a:latin typeface="+mn-lt"/>
                <a:ea typeface="+mn-ea"/>
                <a:cs typeface="+mn-cs"/>
              </a:rPr>
              <a:t>Bu hadisenin cereyan ettiği yerde bugün bir </a:t>
            </a:r>
            <a:r>
              <a:rPr lang="tr-TR" sz="1200" b="1" i="0" kern="1200" dirty="0" err="1" smtClean="0">
                <a:solidFill>
                  <a:schemeClr val="tx1"/>
                </a:solidFill>
                <a:effectLst/>
                <a:latin typeface="+mn-lt"/>
                <a:ea typeface="+mn-ea"/>
                <a:cs typeface="+mn-cs"/>
              </a:rPr>
              <a:t>mescid</a:t>
            </a:r>
            <a:r>
              <a:rPr lang="tr-TR" sz="1200" b="1" i="0" kern="1200" dirty="0" smtClean="0">
                <a:solidFill>
                  <a:schemeClr val="tx1"/>
                </a:solidFill>
                <a:effectLst/>
                <a:latin typeface="+mn-lt"/>
                <a:ea typeface="+mn-ea"/>
                <a:cs typeface="+mn-cs"/>
              </a:rPr>
              <a:t> vardır. Buraya el-</a:t>
            </a:r>
            <a:r>
              <a:rPr lang="tr-TR" sz="1200" b="1" i="0" kern="1200" dirty="0" err="1" smtClean="0">
                <a:solidFill>
                  <a:schemeClr val="tx1"/>
                </a:solidFill>
                <a:effectLst/>
                <a:latin typeface="+mn-lt"/>
                <a:ea typeface="+mn-ea"/>
                <a:cs typeface="+mn-cs"/>
              </a:rPr>
              <a:t>Mescidü’l</a:t>
            </a:r>
            <a:r>
              <a:rPr lang="tr-TR" sz="1200" b="1" i="0" kern="1200" dirty="0" smtClean="0">
                <a:solidFill>
                  <a:schemeClr val="tx1"/>
                </a:solidFill>
                <a:effectLst/>
                <a:latin typeface="+mn-lt"/>
                <a:ea typeface="+mn-ea"/>
                <a:cs typeface="+mn-cs"/>
              </a:rPr>
              <a:t>-</a:t>
            </a:r>
            <a:r>
              <a:rPr lang="tr-TR" sz="1200" b="1" i="0" kern="1200" dirty="0" err="1" smtClean="0">
                <a:solidFill>
                  <a:schemeClr val="tx1"/>
                </a:solidFill>
                <a:effectLst/>
                <a:latin typeface="+mn-lt"/>
                <a:ea typeface="+mn-ea"/>
                <a:cs typeface="+mn-cs"/>
              </a:rPr>
              <a:t>Kıbleteyn</a:t>
            </a:r>
            <a:r>
              <a:rPr lang="tr-TR" sz="1200" b="1" i="0" kern="1200" dirty="0" smtClean="0">
                <a:solidFill>
                  <a:schemeClr val="tx1"/>
                </a:solidFill>
                <a:effectLst/>
                <a:latin typeface="+mn-lt"/>
                <a:ea typeface="+mn-ea"/>
                <a:cs typeface="+mn-cs"/>
              </a:rPr>
              <a:t> (iki </a:t>
            </a:r>
            <a:r>
              <a:rPr lang="tr-TR" sz="1200" b="1" i="0" kern="1200" dirty="0" err="1" smtClean="0">
                <a:solidFill>
                  <a:schemeClr val="tx1"/>
                </a:solidFill>
                <a:effectLst/>
                <a:latin typeface="+mn-lt"/>
                <a:ea typeface="+mn-ea"/>
                <a:cs typeface="+mn-cs"/>
              </a:rPr>
              <a:t>kıbleli</a:t>
            </a:r>
            <a:r>
              <a:rPr lang="tr-TR" sz="1200" b="1" i="0" kern="1200" dirty="0" smtClean="0">
                <a:solidFill>
                  <a:schemeClr val="tx1"/>
                </a:solidFill>
                <a:effectLst/>
                <a:latin typeface="+mn-lt"/>
                <a:ea typeface="+mn-ea"/>
                <a:cs typeface="+mn-cs"/>
              </a:rPr>
              <a:t> </a:t>
            </a:r>
            <a:r>
              <a:rPr lang="tr-TR" sz="1200" b="1" i="0" kern="1200" dirty="0" err="1" smtClean="0">
                <a:solidFill>
                  <a:schemeClr val="tx1"/>
                </a:solidFill>
                <a:effectLst/>
                <a:latin typeface="+mn-lt"/>
                <a:ea typeface="+mn-ea"/>
                <a:cs typeface="+mn-cs"/>
              </a:rPr>
              <a:t>mescid</a:t>
            </a:r>
            <a:r>
              <a:rPr lang="tr-TR" sz="1200" b="1" i="0" kern="1200" dirty="0" smtClean="0">
                <a:solidFill>
                  <a:schemeClr val="tx1"/>
                </a:solidFill>
                <a:effectLst/>
                <a:latin typeface="+mn-lt"/>
                <a:ea typeface="+mn-ea"/>
                <a:cs typeface="+mn-cs"/>
              </a:rPr>
              <a:t>) denilmektedir.</a:t>
            </a:r>
            <a:endParaRPr lang="tr-TR" sz="1200" b="0" i="0" kern="1200" dirty="0" smtClean="0">
              <a:solidFill>
                <a:schemeClr val="tx1"/>
              </a:solidFill>
              <a:effectLst/>
              <a:latin typeface="+mn-lt"/>
              <a:ea typeface="+mn-ea"/>
              <a:cs typeface="+mn-cs"/>
            </a:endParaRPr>
          </a:p>
          <a:p>
            <a:pPr algn="l"/>
            <a:endParaRPr lang="tr-TR" dirty="0" smtClean="0"/>
          </a:p>
          <a:p>
            <a:pPr algn="l"/>
            <a:r>
              <a:rPr lang="tr-TR" sz="1200" b="0" i="0" kern="1200" dirty="0" smtClean="0">
                <a:solidFill>
                  <a:schemeClr val="tx1"/>
                </a:solidFill>
                <a:effectLst/>
                <a:latin typeface="+mn-lt"/>
                <a:ea typeface="+mn-ea"/>
                <a:cs typeface="+mn-cs"/>
              </a:rPr>
              <a:t>Allah </a:t>
            </a:r>
            <a:r>
              <a:rPr lang="tr-TR" sz="1200" b="0" i="0" kern="1200" dirty="0" err="1" smtClean="0">
                <a:solidFill>
                  <a:schemeClr val="tx1"/>
                </a:solidFill>
                <a:effectLst/>
                <a:latin typeface="+mn-lt"/>
                <a:ea typeface="+mn-ea"/>
                <a:cs typeface="+mn-cs"/>
              </a:rPr>
              <a:t>Resûlü</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s.a.v</a:t>
            </a:r>
            <a:r>
              <a:rPr lang="tr-TR" sz="1200" b="0" i="0" kern="1200" dirty="0" smtClean="0">
                <a:solidFill>
                  <a:schemeClr val="tx1"/>
                </a:solidFill>
                <a:effectLst/>
                <a:latin typeface="+mn-lt"/>
                <a:ea typeface="+mn-ea"/>
                <a:cs typeface="+mn-cs"/>
              </a:rPr>
              <a:t>.) hicretin ardından on sekiz ay boyunca Beyt-i </a:t>
            </a:r>
            <a:r>
              <a:rPr lang="tr-TR" sz="1200" b="0" i="0" kern="1200" dirty="0" err="1" smtClean="0">
                <a:solidFill>
                  <a:schemeClr val="tx1"/>
                </a:solidFill>
                <a:effectLst/>
                <a:latin typeface="+mn-lt"/>
                <a:ea typeface="+mn-ea"/>
                <a:cs typeface="+mn-cs"/>
              </a:rPr>
              <a:t>Makdis’e</a:t>
            </a:r>
            <a:r>
              <a:rPr lang="tr-TR" sz="1200" b="0" i="0" kern="1200" dirty="0" smtClean="0">
                <a:solidFill>
                  <a:schemeClr val="tx1"/>
                </a:solidFill>
                <a:effectLst/>
                <a:latin typeface="+mn-lt"/>
                <a:ea typeface="+mn-ea"/>
                <a:cs typeface="+mn-cs"/>
              </a:rPr>
              <a:t> dönerek namaz kılmıştı. O ve ashabı, kıblenin Hz. İbrahim tarafından inşa edilen Kâbe olmasını istiyordu. Nihâyet Şaban ayının yarısına denk gelen Salı günü kıble yönü Kâbe olarak belirlendi. (</a:t>
            </a:r>
            <a:r>
              <a:rPr lang="tr-TR" sz="1200" b="0" i="0" kern="1200" dirty="0" err="1" smtClean="0">
                <a:solidFill>
                  <a:schemeClr val="tx1"/>
                </a:solidFill>
                <a:effectLst/>
                <a:latin typeface="+mn-lt"/>
                <a:ea typeface="+mn-ea"/>
                <a:cs typeface="+mn-cs"/>
              </a:rPr>
              <a:t>Taberî</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Târihu</a:t>
            </a:r>
            <a:r>
              <a:rPr lang="tr-TR" sz="1200" b="0" i="0" kern="1200" dirty="0" smtClean="0">
                <a:solidFill>
                  <a:schemeClr val="tx1"/>
                </a:solidFill>
                <a:effectLst/>
                <a:latin typeface="+mn-lt"/>
                <a:ea typeface="+mn-ea"/>
                <a:cs typeface="+mn-cs"/>
              </a:rPr>
              <a:t>’-</a:t>
            </a:r>
            <a:r>
              <a:rPr lang="tr-TR" sz="1200" b="0" i="0" kern="1200" dirty="0" err="1" smtClean="0">
                <a:solidFill>
                  <a:schemeClr val="tx1"/>
                </a:solidFill>
                <a:effectLst/>
                <a:latin typeface="+mn-lt"/>
                <a:ea typeface="+mn-ea"/>
                <a:cs typeface="+mn-cs"/>
              </a:rPr>
              <a:t>Taberî</a:t>
            </a:r>
            <a:r>
              <a:rPr lang="tr-TR" sz="1200" b="0" i="0" kern="1200" dirty="0" smtClean="0">
                <a:solidFill>
                  <a:schemeClr val="tx1"/>
                </a:solidFill>
                <a:effectLst/>
                <a:latin typeface="+mn-lt"/>
                <a:ea typeface="+mn-ea"/>
                <a:cs typeface="+mn-cs"/>
              </a:rPr>
              <a:t>, II, 416)</a:t>
            </a:r>
            <a:r>
              <a:rPr lang="tr-TR" dirty="0" smtClean="0"/>
              <a:t/>
            </a:r>
            <a:br>
              <a:rPr lang="tr-TR" dirty="0" smtClean="0"/>
            </a:br>
            <a:r>
              <a:rPr lang="tr-TR" sz="1200" b="0" i="0" kern="1200" dirty="0" smtClean="0">
                <a:solidFill>
                  <a:schemeClr val="tx1"/>
                </a:solidFill>
                <a:effectLst/>
                <a:latin typeface="+mn-lt"/>
                <a:ea typeface="+mn-ea"/>
                <a:cs typeface="+mn-cs"/>
              </a:rPr>
              <a:t>Bazı âlimler, Şaban ayının ortasında Berat gecesi kutlanmasını buna bağlamaktadır. </a:t>
            </a:r>
            <a:r>
              <a:rPr lang="tr-TR" dirty="0" smtClean="0"/>
              <a:t/>
            </a:r>
            <a:br>
              <a:rPr lang="tr-TR" dirty="0" smtClean="0"/>
            </a:br>
            <a:r>
              <a:rPr lang="tr-TR" sz="1200" b="0" i="0" u="none" strike="noStrike" kern="1200" dirty="0" smtClean="0">
                <a:solidFill>
                  <a:schemeClr val="tx1"/>
                </a:solidFill>
                <a:effectLst/>
                <a:latin typeface="+mn-lt"/>
                <a:ea typeface="+mn-ea"/>
                <a:cs typeface="+mn-cs"/>
              </a:rPr>
              <a:t>▪</a:t>
            </a:r>
            <a:r>
              <a:rPr lang="tr-TR" sz="1200" b="0" i="0" kern="1200" dirty="0" smtClean="0">
                <a:solidFill>
                  <a:schemeClr val="tx1"/>
                </a:solidFill>
                <a:effectLst/>
                <a:latin typeface="+mn-lt"/>
                <a:ea typeface="+mn-ea"/>
                <a:cs typeface="+mn-cs"/>
              </a:rPr>
              <a:t>Mekke’de iken </a:t>
            </a:r>
            <a:r>
              <a:rPr lang="tr-TR" sz="1200" b="0" i="0" kern="1200" dirty="0" err="1" smtClean="0">
                <a:solidFill>
                  <a:schemeClr val="tx1"/>
                </a:solidFill>
                <a:effectLst/>
                <a:latin typeface="+mn-lt"/>
                <a:ea typeface="+mn-ea"/>
                <a:cs typeface="+mn-cs"/>
              </a:rPr>
              <a:t>Mirac</a:t>
            </a:r>
            <a:r>
              <a:rPr lang="tr-TR" sz="1200" b="0" i="0" kern="1200" dirty="0" smtClean="0">
                <a:solidFill>
                  <a:schemeClr val="tx1"/>
                </a:solidFill>
                <a:effectLst/>
                <a:latin typeface="+mn-lt"/>
                <a:ea typeface="+mn-ea"/>
                <a:cs typeface="+mn-cs"/>
              </a:rPr>
              <a:t> nasıl ki inanan ile inanmayan arasında bir ayrım yapılmasına vesile kılınan bir imtihan olmuşsa ,</a:t>
            </a:r>
            <a:r>
              <a:rPr lang="tr-TR" dirty="0" smtClean="0"/>
              <a:t/>
            </a:r>
            <a:br>
              <a:rPr lang="tr-TR" dirty="0" smtClean="0"/>
            </a:br>
            <a:r>
              <a:rPr lang="tr-TR" sz="1200" b="0" i="0" u="none" strike="noStrike" kern="1200" dirty="0" smtClean="0">
                <a:solidFill>
                  <a:schemeClr val="tx1"/>
                </a:solidFill>
                <a:effectLst/>
                <a:latin typeface="+mn-lt"/>
                <a:ea typeface="+mn-ea"/>
                <a:cs typeface="+mn-cs"/>
              </a:rPr>
              <a:t>▪</a:t>
            </a:r>
            <a:r>
              <a:rPr lang="tr-TR" sz="1200" b="0" i="0" kern="1200" dirty="0" smtClean="0">
                <a:solidFill>
                  <a:schemeClr val="tx1"/>
                </a:solidFill>
                <a:effectLst/>
                <a:latin typeface="+mn-lt"/>
                <a:ea typeface="+mn-ea"/>
                <a:cs typeface="+mn-cs"/>
              </a:rPr>
              <a:t>Medine’de de kıblenin dönüştürülmesi böyle bir imtihan olmuştu. </a:t>
            </a:r>
            <a:r>
              <a:rPr lang="tr-TR" dirty="0" smtClean="0"/>
              <a:t/>
            </a:r>
            <a:br>
              <a:rPr lang="tr-TR" dirty="0" smtClean="0"/>
            </a:br>
            <a:r>
              <a:rPr lang="tr-TR" sz="1200" b="0" i="0" kern="1200" dirty="0" smtClean="0">
                <a:solidFill>
                  <a:schemeClr val="tx1"/>
                </a:solidFill>
                <a:effectLst/>
                <a:latin typeface="+mn-lt"/>
                <a:ea typeface="+mn-ea"/>
                <a:cs typeface="+mn-cs"/>
              </a:rPr>
              <a:t>》Kıblenin dönüştürülmesi ile ümmet-i Muhammed müstakil bir hüviyet kazanmış, diğer ümmetlerden tamamen ayrı olduğu ortaya konulmuştu.</a:t>
            </a:r>
            <a:endParaRPr lang="tr-TR" dirty="0" smtClean="0"/>
          </a:p>
          <a:p>
            <a:pPr algn="l"/>
            <a:endParaRPr lang="tr-TR" dirty="0"/>
          </a:p>
        </p:txBody>
      </p:sp>
      <p:sp>
        <p:nvSpPr>
          <p:cNvPr id="4" name="Slayt Numarası Yer Tutucusu 3"/>
          <p:cNvSpPr>
            <a:spLocks noGrp="1"/>
          </p:cNvSpPr>
          <p:nvPr>
            <p:ph type="sldNum" sz="quarter" idx="10"/>
          </p:nvPr>
        </p:nvSpPr>
        <p:spPr/>
        <p:txBody>
          <a:bodyPr/>
          <a:lstStyle/>
          <a:p>
            <a:fld id="{2F902FC9-2205-42D9-9AED-6D6EDDB9DBAA}" type="slidenum">
              <a:rPr lang="tr-TR" smtClean="0"/>
              <a:pPr/>
              <a:t>18</a:t>
            </a:fld>
            <a:endParaRPr lang="tr-TR"/>
          </a:p>
        </p:txBody>
      </p:sp>
    </p:spTree>
    <p:extLst>
      <p:ext uri="{BB962C8B-B14F-4D97-AF65-F5344CB8AC3E}">
        <p14:creationId xmlns:p14="http://schemas.microsoft.com/office/powerpoint/2010/main" val="84623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200" u="sng" dirty="0" smtClean="0">
                <a:solidFill>
                  <a:schemeClr val="accent1"/>
                </a:solidFill>
              </a:rPr>
              <a:t>Rızıkla alakalı defterler </a:t>
            </a:r>
            <a:r>
              <a:rPr lang="tr-TR" sz="1200" u="sng" dirty="0" smtClean="0"/>
              <a:t>Mikail(as)’e verilir.</a:t>
            </a:r>
            <a:endParaRPr lang="tr-TR" sz="1200" dirty="0" smtClean="0"/>
          </a:p>
          <a:p>
            <a:pPr algn="l"/>
            <a:r>
              <a:rPr lang="tr-TR" sz="1200" u="sng" dirty="0" smtClean="0">
                <a:solidFill>
                  <a:srgbClr val="FF0000"/>
                </a:solidFill>
              </a:rPr>
              <a:t>Savaşlarla ilgili defterler </a:t>
            </a:r>
            <a:r>
              <a:rPr lang="tr-TR" sz="1200" u="sng" dirty="0" smtClean="0"/>
              <a:t>Cebrail (as)’a verilir.</a:t>
            </a:r>
            <a:endParaRPr lang="tr-TR" sz="1200" dirty="0" smtClean="0"/>
          </a:p>
          <a:p>
            <a:pPr algn="l"/>
            <a:r>
              <a:rPr lang="tr-TR" sz="1200" u="sng" dirty="0" smtClean="0">
                <a:solidFill>
                  <a:srgbClr val="C00000"/>
                </a:solidFill>
              </a:rPr>
              <a:t>Ameller nüshası </a:t>
            </a:r>
            <a:r>
              <a:rPr lang="tr-TR" sz="1200" u="sng" dirty="0" smtClean="0"/>
              <a:t>dünya semasında görevli İsrafil'e verilir </a:t>
            </a:r>
            <a:endParaRPr lang="tr-TR" sz="1200" dirty="0" smtClean="0"/>
          </a:p>
          <a:p>
            <a:pPr algn="l"/>
            <a:r>
              <a:rPr lang="tr-TR" sz="1200" u="sng" dirty="0" smtClean="0">
                <a:solidFill>
                  <a:srgbClr val="00B050"/>
                </a:solidFill>
                <a:effectLst>
                  <a:outerShdw blurRad="38100" dist="38100" dir="2700000" algn="tl">
                    <a:srgbClr val="000000">
                      <a:alpha val="43137"/>
                    </a:srgbClr>
                  </a:outerShdw>
                </a:effectLst>
              </a:rPr>
              <a:t>Ölüm ve musibetlerle ilgili defter </a:t>
            </a:r>
            <a:r>
              <a:rPr lang="tr-TR" sz="1200" u="sng" dirty="0" smtClean="0"/>
              <a:t>Azrail (as) teslim edilir.</a:t>
            </a:r>
            <a:endParaRPr lang="tr-TR" sz="1200" dirty="0" smtClean="0"/>
          </a:p>
          <a:p>
            <a:pPr algn="l"/>
            <a:endParaRPr lang="tr-TR" dirty="0"/>
          </a:p>
        </p:txBody>
      </p:sp>
      <p:sp>
        <p:nvSpPr>
          <p:cNvPr id="4" name="Slayt Numarası Yer Tutucusu 3"/>
          <p:cNvSpPr>
            <a:spLocks noGrp="1"/>
          </p:cNvSpPr>
          <p:nvPr>
            <p:ph type="sldNum" sz="quarter" idx="10"/>
          </p:nvPr>
        </p:nvSpPr>
        <p:spPr/>
        <p:txBody>
          <a:bodyPr/>
          <a:lstStyle/>
          <a:p>
            <a:fld id="{2F902FC9-2205-42D9-9AED-6D6EDDB9DBAA}" type="slidenum">
              <a:rPr lang="tr-TR" smtClean="0"/>
              <a:pPr/>
              <a:t>23</a:t>
            </a:fld>
            <a:endParaRPr lang="tr-TR"/>
          </a:p>
        </p:txBody>
      </p:sp>
    </p:spTree>
    <p:extLst>
      <p:ext uri="{BB962C8B-B14F-4D97-AF65-F5344CB8AC3E}">
        <p14:creationId xmlns:p14="http://schemas.microsoft.com/office/powerpoint/2010/main" val="93594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F902FC9-2205-42D9-9AED-6D6EDDB9DBAA}" type="slidenum">
              <a:rPr lang="tr-TR" smtClean="0"/>
              <a:pPr/>
              <a:t>25</a:t>
            </a:fld>
            <a:endParaRPr lang="tr-TR"/>
          </a:p>
        </p:txBody>
      </p:sp>
    </p:spTree>
    <p:extLst>
      <p:ext uri="{BB962C8B-B14F-4D97-AF65-F5344CB8AC3E}">
        <p14:creationId xmlns:p14="http://schemas.microsoft.com/office/powerpoint/2010/main" val="315524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rtl="1">
              <a:lnSpc>
                <a:spcPct val="115000"/>
              </a:lnSpc>
              <a:spcAft>
                <a:spcPts val="600"/>
              </a:spcAft>
            </a:pPr>
            <a:r>
              <a:rPr lang="ar-SA" sz="1600" b="1" dirty="0" smtClean="0">
                <a:solidFill>
                  <a:srgbClr val="000000"/>
                </a:solidFill>
                <a:latin typeface="Times New Roman" panose="02020603050405020304" pitchFamily="18" charset="0"/>
                <a:ea typeface="Times New Roman" panose="02020603050405020304" pitchFamily="18" charset="0"/>
                <a:cs typeface="Traditional Arabic"/>
              </a:rPr>
              <a:t>هَذِهِ اللَّيْلَةُ لَيْلَةُ النِّصْفِ مِنْ شَعْبَانَ وَلِلَّهِ فِيهَا عُتَقَاءُ مِنَ النَّارِ بِعَدَدِ شُعُورِ غَنَمِ كَلْبٍ، لَا يَنْظُرُ اللهُ فِيهَا إِلَى مُشْرِكٍ، وَلَا إِلَى مُشَاحِنٍ، وَلَا إِلَى قَاطِعِ رَحِمٍ، وَلَا إِلَى مُسْبِلٍ، وَلَا إِلَى عَاقٍّ لِوَالِدَيْهِ، وَلَا إِلَى مُدْمِنِ خَمْرٍ</a:t>
            </a:r>
            <a:endParaRPr lang="tr-TR" sz="105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5000"/>
              </a:lnSpc>
              <a:spcAft>
                <a:spcPts val="600"/>
              </a:spcAft>
            </a:pP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Bu gece Şaban'ın on beşinci gecesidir. Allah Teâlâ bu gecede </a:t>
            </a:r>
            <a:r>
              <a:rPr lang="tr-TR" sz="1200" i="1" dirty="0" err="1" smtClean="0">
                <a:latin typeface="Times New Roman" panose="02020603050405020304" pitchFamily="18" charset="0"/>
                <a:ea typeface="Times New Roman" panose="02020603050405020304" pitchFamily="18" charset="0"/>
                <a:cs typeface="Times New Roman" panose="02020603050405020304" pitchFamily="18" charset="0"/>
              </a:rPr>
              <a:t>Benü</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i="1" dirty="0" err="1" smtClean="0">
                <a:latin typeface="Times New Roman" panose="02020603050405020304" pitchFamily="18" charset="0"/>
                <a:ea typeface="Times New Roman" panose="02020603050405020304" pitchFamily="18" charset="0"/>
                <a:cs typeface="Times New Roman" panose="02020603050405020304" pitchFamily="18" charset="0"/>
              </a:rPr>
              <a:t>Kelb</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 kabilesinin koyunlarının tüyleri sayısınca insanları </a:t>
            </a:r>
            <a:r>
              <a:rPr lang="tr-TR" sz="1200" i="1" dirty="0" err="1" smtClean="0">
                <a:latin typeface="Times New Roman" panose="02020603050405020304" pitchFamily="18" charset="0"/>
                <a:ea typeface="Times New Roman" panose="02020603050405020304" pitchFamily="18" charset="0"/>
                <a:cs typeface="Times New Roman" panose="02020603050405020304" pitchFamily="18" charset="0"/>
              </a:rPr>
              <a:t>Cehennem'den</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 kurtarır. Ancak kendisine </a:t>
            </a:r>
            <a:r>
              <a:rPr lang="tr-TR" sz="1200" b="1" i="1" dirty="0" smtClean="0">
                <a:latin typeface="Times New Roman" panose="02020603050405020304" pitchFamily="18" charset="0"/>
                <a:ea typeface="Times New Roman" panose="02020603050405020304" pitchFamily="18" charset="0"/>
                <a:cs typeface="Times New Roman" panose="02020603050405020304" pitchFamily="18" charset="0"/>
              </a:rPr>
              <a:t>şirk koşanların</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 Müslümanlara karşı </a:t>
            </a:r>
            <a:r>
              <a:rPr lang="tr-TR" sz="1200" b="1" i="1" dirty="0" smtClean="0">
                <a:latin typeface="Times New Roman" panose="02020603050405020304" pitchFamily="18" charset="0"/>
                <a:ea typeface="Times New Roman" panose="02020603050405020304" pitchFamily="18" charset="0"/>
                <a:cs typeface="Times New Roman" panose="02020603050405020304" pitchFamily="18" charset="0"/>
              </a:rPr>
              <a:t>kin ve düşmanlık besleyenlerin</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b="1" i="1" dirty="0" smtClean="0">
                <a:latin typeface="Times New Roman" panose="02020603050405020304" pitchFamily="18" charset="0"/>
                <a:ea typeface="Times New Roman" panose="02020603050405020304" pitchFamily="18" charset="0"/>
                <a:cs typeface="Times New Roman" panose="02020603050405020304" pitchFamily="18" charset="0"/>
              </a:rPr>
              <a:t>akrabaları ile münasebeti kesenlerin</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b="1" i="1" dirty="0" smtClean="0">
                <a:latin typeface="Times New Roman" panose="02020603050405020304" pitchFamily="18" charset="0"/>
                <a:ea typeface="Times New Roman" panose="02020603050405020304" pitchFamily="18" charset="0"/>
                <a:cs typeface="Times New Roman" panose="02020603050405020304" pitchFamily="18" charset="0"/>
              </a:rPr>
              <a:t>gururlu ve kibirlilerin</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tr-TR" sz="1200" b="1" i="1" dirty="0" smtClean="0">
                <a:latin typeface="Times New Roman" panose="02020603050405020304" pitchFamily="18" charset="0"/>
                <a:ea typeface="Times New Roman" panose="02020603050405020304" pitchFamily="18" charset="0"/>
                <a:cs typeface="Times New Roman" panose="02020603050405020304" pitchFamily="18" charset="0"/>
              </a:rPr>
              <a:t>ana-babasına </a:t>
            </a:r>
            <a:r>
              <a:rPr lang="tr-TR" sz="1200" b="1" i="1" dirty="0" err="1" smtClean="0">
                <a:latin typeface="Times New Roman" panose="02020603050405020304" pitchFamily="18" charset="0"/>
                <a:ea typeface="Times New Roman" panose="02020603050405020304" pitchFamily="18" charset="0"/>
                <a:cs typeface="Times New Roman" panose="02020603050405020304" pitchFamily="18" charset="0"/>
              </a:rPr>
              <a:t>asî</a:t>
            </a:r>
            <a:r>
              <a:rPr lang="tr-TR" sz="1200" b="1" i="1" dirty="0" smtClean="0">
                <a:latin typeface="Times New Roman" panose="02020603050405020304" pitchFamily="18" charset="0"/>
                <a:ea typeface="Times New Roman" panose="02020603050405020304" pitchFamily="18" charset="0"/>
                <a:cs typeface="Times New Roman" panose="02020603050405020304" pitchFamily="18" charset="0"/>
              </a:rPr>
              <a:t> olanların </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ve </a:t>
            </a:r>
            <a:r>
              <a:rPr lang="tr-TR" sz="1200" b="1" i="1" dirty="0" smtClean="0">
                <a:latin typeface="Times New Roman" panose="02020603050405020304" pitchFamily="18" charset="0"/>
                <a:ea typeface="Times New Roman" panose="02020603050405020304" pitchFamily="18" charset="0"/>
                <a:cs typeface="Times New Roman" panose="02020603050405020304" pitchFamily="18" charset="0"/>
              </a:rPr>
              <a:t>içki içmeye devam edenlerin</a:t>
            </a:r>
            <a:r>
              <a:rPr lang="tr-TR" sz="1200" i="1" dirty="0" smtClean="0">
                <a:latin typeface="Times New Roman" panose="02020603050405020304" pitchFamily="18" charset="0"/>
                <a:ea typeface="Times New Roman" panose="02020603050405020304" pitchFamily="18" charset="0"/>
                <a:cs typeface="Times New Roman" panose="02020603050405020304" pitchFamily="18" charset="0"/>
              </a:rPr>
              <a:t> yüzüne bakmaz.</a:t>
            </a:r>
            <a:r>
              <a:rPr lang="tr-TR" sz="12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15000"/>
              </a:lnSpc>
              <a:spcAft>
                <a:spcPts val="600"/>
              </a:spcAft>
            </a:pPr>
            <a:r>
              <a:rPr lang="tr-TR" sz="1000" dirty="0" smtClean="0">
                <a:latin typeface="Times New Roman" panose="02020603050405020304" pitchFamily="18" charset="0"/>
                <a:ea typeface="Calibri" panose="020F0502020204030204" pitchFamily="34" charset="0"/>
                <a:cs typeface="Arial" panose="020B0604020202020204" pitchFamily="34" charset="0"/>
              </a:rPr>
              <a:t>Zayıf’ta olsa bir hadis olarak zikredilen bu rivayet Bazı tefsirlerde ve </a:t>
            </a:r>
            <a:r>
              <a:rPr lang="tr-TR" sz="1000" dirty="0" err="1" smtClean="0">
                <a:latin typeface="Times New Roman" panose="02020603050405020304" pitchFamily="18" charset="0"/>
                <a:ea typeface="Calibri" panose="020F0502020204030204" pitchFamily="34" charset="0"/>
                <a:cs typeface="Arial" panose="020B0604020202020204" pitchFamily="34" charset="0"/>
              </a:rPr>
              <a:t>Beyhakinin</a:t>
            </a:r>
            <a:r>
              <a:rPr lang="tr-TR" sz="1000" dirty="0" smtClean="0">
                <a:latin typeface="Times New Roman" panose="02020603050405020304" pitchFamily="18" charset="0"/>
                <a:ea typeface="Calibri" panose="020F0502020204030204" pitchFamily="34" charset="0"/>
                <a:cs typeface="Arial" panose="020B0604020202020204" pitchFamily="34" charset="0"/>
              </a:rPr>
              <a:t> eserinde </a:t>
            </a:r>
            <a:r>
              <a:rPr lang="tr-TR" sz="1000" dirty="0" err="1" smtClean="0">
                <a:latin typeface="Times New Roman" panose="02020603050405020304" pitchFamily="18" charset="0"/>
                <a:ea typeface="Calibri" panose="020F0502020204030204" pitchFamily="34" charset="0"/>
                <a:cs typeface="Arial" panose="020B0604020202020204" pitchFamily="34" charset="0"/>
              </a:rPr>
              <a:t>Şuabul</a:t>
            </a:r>
            <a:r>
              <a:rPr lang="tr-TR" sz="1000" dirty="0" smtClean="0">
                <a:latin typeface="Times New Roman" panose="02020603050405020304" pitchFamily="18" charset="0"/>
                <a:ea typeface="Calibri" panose="020F0502020204030204" pitchFamily="34" charset="0"/>
                <a:cs typeface="Arial" panose="020B0604020202020204" pitchFamily="34" charset="0"/>
              </a:rPr>
              <a:t> İman bahsinde </a:t>
            </a:r>
            <a:r>
              <a:rPr lang="tr-TR" sz="1000" dirty="0" err="1" smtClean="0">
                <a:latin typeface="Times New Roman" panose="02020603050405020304" pitchFamily="18" charset="0"/>
                <a:ea typeface="Calibri" panose="020F0502020204030204" pitchFamily="34" charset="0"/>
                <a:cs typeface="Arial" panose="020B0604020202020204" pitchFamily="34" charset="0"/>
              </a:rPr>
              <a:t>terğib</a:t>
            </a:r>
            <a:r>
              <a:rPr lang="tr-TR" sz="1000" dirty="0" smtClean="0">
                <a:latin typeface="Times New Roman" panose="02020603050405020304" pitchFamily="18" charset="0"/>
                <a:ea typeface="Calibri" panose="020F0502020204030204" pitchFamily="34" charset="0"/>
                <a:cs typeface="Arial" panose="020B0604020202020204" pitchFamily="34" charset="0"/>
              </a:rPr>
              <a:t> bölümlerinde yer almıştır.</a:t>
            </a:r>
            <a:endParaRPr lang="tr-TR" sz="1000" dirty="0">
              <a:latin typeface="Times New Roman" panose="02020603050405020304" pitchFamily="18" charset="0"/>
              <a:ea typeface="Calibri" panose="020F0502020204030204" pitchFamily="34" charset="0"/>
              <a:cs typeface="Arial" panose="020B0604020202020204" pitchFamily="34" charset="0"/>
            </a:endParaRPr>
          </a:p>
        </p:txBody>
      </p:sp>
      <p:sp>
        <p:nvSpPr>
          <p:cNvPr id="4" name="Slayt Numarası Yer Tutucusu 3"/>
          <p:cNvSpPr>
            <a:spLocks noGrp="1"/>
          </p:cNvSpPr>
          <p:nvPr>
            <p:ph type="sldNum" sz="quarter" idx="10"/>
          </p:nvPr>
        </p:nvSpPr>
        <p:spPr/>
        <p:txBody>
          <a:bodyPr/>
          <a:lstStyle/>
          <a:p>
            <a:fld id="{2F902FC9-2205-42D9-9AED-6D6EDDB9DBAA}" type="slidenum">
              <a:rPr lang="tr-TR" smtClean="0"/>
              <a:pPr/>
              <a:t>27</a:t>
            </a:fld>
            <a:endParaRPr lang="tr-TR"/>
          </a:p>
        </p:txBody>
      </p:sp>
    </p:spTree>
    <p:extLst>
      <p:ext uri="{BB962C8B-B14F-4D97-AF65-F5344CB8AC3E}">
        <p14:creationId xmlns:p14="http://schemas.microsoft.com/office/powerpoint/2010/main" val="2168988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F8B0484-A9ED-4EAA-BD94-0C69802F8CB9}" type="datetimeFigureOut">
              <a:rPr lang="tr-TR" smtClean="0"/>
              <a:pPr/>
              <a:t>5.4.2020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2CEED89-0C4A-48F6-8292-B34BF94051E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2000"/>
            <a:lum/>
          </a:blip>
          <a:srcRect/>
          <a:stretch>
            <a:fillRect l="-1000" r="-1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B0484-A9ED-4EAA-BD94-0C69802F8CB9}" type="datetimeFigureOut">
              <a:rPr lang="tr-TR" smtClean="0"/>
              <a:pPr/>
              <a:t>5.4.2020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EED89-0C4A-48F6-8292-B34BF94051E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okur-yazar.net/wp-content/uploads/2014/01/kand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08520" y="2873753"/>
            <a:ext cx="7272807" cy="213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Berat Gecenizi Tebrik Ederiz</a:t>
            </a:r>
          </a:p>
        </p:txBody>
      </p:sp>
      <p:sp>
        <p:nvSpPr>
          <p:cNvPr id="10" name="8 Dikdörtgen"/>
          <p:cNvSpPr>
            <a:spLocks noChangeArrowheads="1"/>
          </p:cNvSpPr>
          <p:nvPr/>
        </p:nvSpPr>
        <p:spPr bwMode="auto">
          <a:xfrm>
            <a:off x="1403648" y="51881"/>
            <a:ext cx="3858489" cy="1384995"/>
          </a:xfrm>
          <a:prstGeom prst="rect">
            <a:avLst/>
          </a:prstGeom>
          <a:noFill/>
          <a:ln w="9525">
            <a:noFill/>
            <a:miter lim="800000"/>
            <a:headEnd/>
            <a:tailEnd/>
          </a:ln>
        </p:spPr>
        <p:txBody>
          <a:bodyPr wrap="square">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T.C.</a:t>
            </a:r>
          </a:p>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Çınarcık Kaymakamlığı</a:t>
            </a:r>
          </a:p>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İlçe Müftülüğü</a:t>
            </a:r>
          </a:p>
        </p:txBody>
      </p:sp>
    </p:spTree>
    <p:extLst>
      <p:ext uri="{BB962C8B-B14F-4D97-AF65-F5344CB8AC3E}">
        <p14:creationId xmlns:p14="http://schemas.microsoft.com/office/powerpoint/2010/main" val="3413739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Yuvarlatılmış Dikdörtgen"/>
          <p:cNvSpPr/>
          <p:nvPr/>
        </p:nvSpPr>
        <p:spPr>
          <a:xfrm>
            <a:off x="0" y="620688"/>
            <a:ext cx="9144000" cy="5688632"/>
          </a:xfrm>
          <a:prstGeom prst="roundRect">
            <a:avLst>
              <a:gd name="adj" fmla="val 71"/>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u="sng" dirty="0" smtClean="0">
                <a:solidFill>
                  <a:srgbClr val="002060"/>
                </a:solidFill>
                <a:latin typeface="Times New Roman" pitchFamily="18" charset="0"/>
                <a:cs typeface="Times New Roman" pitchFamily="18" charset="0"/>
              </a:rPr>
              <a:t>ŞABAN AYI’NIN ÖNEMİ</a:t>
            </a:r>
          </a:p>
          <a:p>
            <a:pPr lvl="0" algn="ctr"/>
            <a:endParaRPr lang="tr-TR" sz="2800" dirty="0" smtClean="0">
              <a:solidFill>
                <a:srgbClr val="002060"/>
              </a:solidFill>
              <a:latin typeface="Times New Roman" pitchFamily="18" charset="0"/>
              <a:cs typeface="Times New Roman" pitchFamily="18" charset="0"/>
            </a:endParaRPr>
          </a:p>
          <a:p>
            <a:pPr marL="342900" indent="-342900" algn="ctr"/>
            <a:r>
              <a:rPr lang="tr-TR" sz="3200" dirty="0" smtClean="0">
                <a:solidFill>
                  <a:srgbClr val="002060"/>
                </a:solidFill>
                <a:latin typeface="Times New Roman" pitchFamily="18" charset="0"/>
                <a:cs typeface="Times New Roman" pitchFamily="18" charset="0"/>
              </a:rPr>
              <a:t>	Üç ayların ikincisi olan Şâban ayı ve onun içerisinde bulunan Berat gecesi Müslümanlarca kutsal sayılmıştır.</a:t>
            </a:r>
            <a:r>
              <a:rPr lang="tr-TR" sz="2800" dirty="0" smtClean="0">
                <a:solidFill>
                  <a:srgbClr val="C00000"/>
                </a:solidFill>
                <a:latin typeface="Times New Roman" pitchFamily="18" charset="0"/>
                <a:cs typeface="Times New Roman" pitchFamily="18" charset="0"/>
              </a:rPr>
              <a:t> </a:t>
            </a:r>
            <a:endParaRPr lang="tr-TR" sz="2800" dirty="0">
              <a:solidFill>
                <a:srgbClr val="C00000"/>
              </a:solidFill>
              <a:latin typeface="Times New Roman" pitchFamily="18" charset="0"/>
              <a:cs typeface="Times New Roman" pitchFamily="18" charset="0"/>
            </a:endParaRPr>
          </a:p>
          <a:p>
            <a:pPr marL="342900" indent="-342900" algn="ctr"/>
            <a:r>
              <a:rPr lang="tr-TR" sz="2400" b="1" u="sng" dirty="0">
                <a:solidFill>
                  <a:srgbClr val="002060"/>
                </a:solidFill>
                <a:latin typeface="Times New Roman" pitchFamily="18" charset="0"/>
                <a:cs typeface="Times New Roman" pitchFamily="18" charset="0"/>
              </a:rPr>
              <a:t>Hz. </a:t>
            </a:r>
            <a:r>
              <a:rPr lang="tr-TR" sz="2400" b="1" u="sng" dirty="0" err="1">
                <a:solidFill>
                  <a:srgbClr val="002060"/>
                </a:solidFill>
                <a:latin typeface="Times New Roman" pitchFamily="18" charset="0"/>
                <a:cs typeface="Times New Roman" pitchFamily="18" charset="0"/>
              </a:rPr>
              <a:t>Aişe</a:t>
            </a:r>
            <a:r>
              <a:rPr lang="tr-TR" sz="2400" b="1" u="sng"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Rasûlüllah</a:t>
            </a:r>
            <a:r>
              <a:rPr lang="tr-TR" sz="2400" dirty="0">
                <a:solidFill>
                  <a:srgbClr val="002060"/>
                </a:solidFill>
                <a:latin typeface="Times New Roman" pitchFamily="18" charset="0"/>
                <a:cs typeface="Times New Roman" pitchFamily="18" charset="0"/>
              </a:rPr>
              <a:t> (</a:t>
            </a:r>
            <a:r>
              <a:rPr lang="tr-TR" sz="2400" dirty="0" err="1">
                <a:solidFill>
                  <a:srgbClr val="002060"/>
                </a:solidFill>
                <a:latin typeface="Times New Roman" pitchFamily="18" charset="0"/>
                <a:cs typeface="Times New Roman" pitchFamily="18" charset="0"/>
              </a:rPr>
              <a:t>s.a.s</a:t>
            </a:r>
            <a:r>
              <a:rPr lang="tr-TR" sz="2400" dirty="0">
                <a:solidFill>
                  <a:srgbClr val="002060"/>
                </a:solidFill>
                <a:latin typeface="Times New Roman" pitchFamily="18" charset="0"/>
                <a:cs typeface="Times New Roman" pitchFamily="18" charset="0"/>
              </a:rPr>
              <a:t>)’in bu aydaki orucu hakkında şöyle der: </a:t>
            </a:r>
            <a:endParaRPr lang="tr-TR" sz="2400" dirty="0" smtClean="0">
              <a:solidFill>
                <a:srgbClr val="002060"/>
              </a:solidFill>
              <a:latin typeface="Times New Roman" pitchFamily="18" charset="0"/>
              <a:cs typeface="Times New Roman" pitchFamily="18" charset="0"/>
            </a:endParaRPr>
          </a:p>
          <a:p>
            <a:pPr marL="342900" indent="-342900" algn="ctr"/>
            <a:r>
              <a:rPr lang="tr-TR" sz="5400" dirty="0" smtClean="0">
                <a:solidFill>
                  <a:srgbClr val="FF0000"/>
                </a:solidFill>
                <a:latin typeface="Times New Roman" pitchFamily="18" charset="0"/>
                <a:cs typeface="Times New Roman" pitchFamily="18" charset="0"/>
              </a:rPr>
              <a:t>"</a:t>
            </a:r>
            <a:r>
              <a:rPr lang="tr-TR" sz="5400" b="1" u="sng" dirty="0">
                <a:solidFill>
                  <a:srgbClr val="FF0000"/>
                </a:solidFill>
                <a:latin typeface="Times New Roman" pitchFamily="18" charset="0"/>
                <a:cs typeface="Times New Roman" pitchFamily="18" charset="0"/>
              </a:rPr>
              <a:t>Şaban ayındaki kadar çok </a:t>
            </a:r>
            <a:r>
              <a:rPr lang="tr-TR" sz="4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oruçlu olduğu bir ay görmedim</a:t>
            </a:r>
            <a:r>
              <a:rPr lang="tr-TR" sz="48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tr-TR" sz="5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algn="ctr"/>
            <a:r>
              <a:rPr lang="tr-TR" dirty="0">
                <a:solidFill>
                  <a:srgbClr val="002060"/>
                </a:solidFill>
                <a:latin typeface="Times New Roman" pitchFamily="18" charset="0"/>
                <a:cs typeface="Times New Roman" pitchFamily="18" charset="0"/>
              </a:rPr>
              <a:t>(</a:t>
            </a:r>
            <a:r>
              <a:rPr lang="tr-TR" dirty="0" err="1">
                <a:solidFill>
                  <a:srgbClr val="002060"/>
                </a:solidFill>
                <a:latin typeface="Times New Roman" pitchFamily="18" charset="0"/>
                <a:cs typeface="Times New Roman" pitchFamily="18" charset="0"/>
              </a:rPr>
              <a:t>Tecrid</a:t>
            </a:r>
            <a:r>
              <a:rPr lang="tr-TR" dirty="0">
                <a:solidFill>
                  <a:srgbClr val="002060"/>
                </a:solidFill>
                <a:latin typeface="Times New Roman" pitchFamily="18" charset="0"/>
                <a:cs typeface="Times New Roman" pitchFamily="18" charset="0"/>
              </a:rPr>
              <a:t>-i Sarih, VI, 295</a:t>
            </a:r>
            <a:r>
              <a:rPr lang="tr-TR" dirty="0" smtClean="0">
                <a:solidFill>
                  <a:srgbClr val="002060"/>
                </a:solidFill>
                <a:latin typeface="Times New Roman" pitchFamily="18" charset="0"/>
                <a:cs typeface="Times New Roman" pitchFamily="18" charset="0"/>
              </a:rPr>
              <a:t>).</a:t>
            </a:r>
            <a:endParaRPr lang="tr-TR" sz="3200" dirty="0" smtClean="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isaleajans.com/Images/gundem/489_280_5d37cfd8-zaman-su-gibi-akip-gidiyor-mu.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50" b="16880"/>
          <a:stretch/>
        </p:blipFill>
        <p:spPr bwMode="auto">
          <a:xfrm>
            <a:off x="-29451" y="3241639"/>
            <a:ext cx="9173451" cy="3643745"/>
          </a:xfrm>
          <a:prstGeom prst="rect">
            <a:avLst/>
          </a:prstGeom>
          <a:noFill/>
          <a:extLst>
            <a:ext uri="{909E8E84-426E-40DD-AFC4-6F175D3DCCD1}">
              <a14:hiddenFill xmlns:a14="http://schemas.microsoft.com/office/drawing/2010/main">
                <a:solidFill>
                  <a:srgbClr val="FFFFFF"/>
                </a:solidFill>
              </a14:hiddenFill>
            </a:ext>
          </a:extLst>
        </p:spPr>
      </p:pic>
      <p:sp>
        <p:nvSpPr>
          <p:cNvPr id="5" name="4 Yuvarlatılmış Dikdörtgen"/>
          <p:cNvSpPr/>
          <p:nvPr/>
        </p:nvSpPr>
        <p:spPr>
          <a:xfrm>
            <a:off x="0" y="0"/>
            <a:ext cx="9144000" cy="3241639"/>
          </a:xfrm>
          <a:prstGeom prst="roundRect">
            <a:avLst>
              <a:gd name="adj" fmla="val 0"/>
            </a:avLst>
          </a:prstGeom>
          <a:ln/>
        </p:spPr>
        <p:style>
          <a:lnRef idx="3">
            <a:schemeClr val="lt1"/>
          </a:lnRef>
          <a:fillRef idx="1">
            <a:schemeClr val="dk1"/>
          </a:fillRef>
          <a:effectRef idx="1">
            <a:schemeClr val="dk1"/>
          </a:effectRef>
          <a:fontRef idx="minor">
            <a:schemeClr val="lt1"/>
          </a:fontRef>
        </p:style>
        <p:txBody>
          <a:bodyPr rtlCol="0" anchor="ctr"/>
          <a:lstStyle/>
          <a:p>
            <a:pPr algn="just"/>
            <a:r>
              <a:rPr lang="tr-TR" sz="2400" dirty="0"/>
              <a:t>Hz. </a:t>
            </a:r>
            <a:r>
              <a:rPr lang="tr-TR" sz="2400" dirty="0" err="1"/>
              <a:t>Aişe</a:t>
            </a:r>
            <a:r>
              <a:rPr lang="tr-TR" sz="2400" dirty="0"/>
              <a:t> (</a:t>
            </a:r>
            <a:r>
              <a:rPr lang="tr-TR" sz="2400" dirty="0" err="1"/>
              <a:t>r.a</a:t>
            </a:r>
            <a:r>
              <a:rPr lang="tr-TR" sz="2400" dirty="0"/>
              <a:t>.) validemiz diyor ki: </a:t>
            </a:r>
            <a:endParaRPr lang="tr-TR" sz="2400" dirty="0" smtClean="0"/>
          </a:p>
          <a:p>
            <a:pPr algn="just"/>
            <a:r>
              <a:rPr lang="tr-TR" sz="2400" dirty="0" err="1" smtClean="0"/>
              <a:t>Resulullah</a:t>
            </a:r>
            <a:r>
              <a:rPr lang="tr-TR" sz="2400" dirty="0" smtClean="0"/>
              <a:t> </a:t>
            </a:r>
            <a:r>
              <a:rPr lang="tr-TR" sz="2400" dirty="0"/>
              <a:t>(</a:t>
            </a:r>
            <a:r>
              <a:rPr lang="tr-TR" sz="2400" dirty="0" err="1"/>
              <a:t>s.a.v</a:t>
            </a:r>
            <a:r>
              <a:rPr lang="tr-TR" sz="2400" dirty="0"/>
              <a:t>.) hemen hemen, Şaban ayının tamamını oruçlu geçirirdi. Bunun üzerine dedim ki; </a:t>
            </a:r>
            <a:r>
              <a:rPr lang="tr-TR" sz="2400" b="1" dirty="0">
                <a:solidFill>
                  <a:srgbClr val="00B0F0"/>
                </a:solidFill>
                <a:effectLst>
                  <a:outerShdw blurRad="38100" dist="38100" dir="2700000" algn="tl">
                    <a:srgbClr val="000000">
                      <a:alpha val="43137"/>
                    </a:srgbClr>
                  </a:outerShdw>
                </a:effectLst>
              </a:rPr>
              <a:t>Ya </a:t>
            </a:r>
            <a:r>
              <a:rPr lang="tr-TR" sz="2400" b="1" dirty="0" err="1">
                <a:solidFill>
                  <a:srgbClr val="00B0F0"/>
                </a:solidFill>
                <a:effectLst>
                  <a:outerShdw blurRad="38100" dist="38100" dir="2700000" algn="tl">
                    <a:srgbClr val="000000">
                      <a:alpha val="43137"/>
                    </a:srgbClr>
                  </a:outerShdw>
                </a:effectLst>
              </a:rPr>
              <a:t>Resulellah</a:t>
            </a:r>
            <a:r>
              <a:rPr lang="tr-TR" sz="2400" b="1" dirty="0">
                <a:solidFill>
                  <a:srgbClr val="00B0F0"/>
                </a:solidFill>
                <a:effectLst>
                  <a:outerShdw blurRad="38100" dist="38100" dir="2700000" algn="tl">
                    <a:srgbClr val="000000">
                      <a:alpha val="43137"/>
                    </a:srgbClr>
                  </a:outerShdw>
                </a:effectLst>
              </a:rPr>
              <a:t>, Şaban ayında oruç tutman sana göre ayların en </a:t>
            </a:r>
            <a:r>
              <a:rPr lang="tr-TR" sz="2400" b="1" dirty="0" smtClean="0">
                <a:solidFill>
                  <a:srgbClr val="00B0F0"/>
                </a:solidFill>
                <a:effectLst>
                  <a:outerShdw blurRad="38100" dist="38100" dir="2700000" algn="tl">
                    <a:srgbClr val="000000">
                      <a:alpha val="43137"/>
                    </a:srgbClr>
                  </a:outerShdw>
                </a:effectLst>
              </a:rPr>
              <a:t>sevimlisi midir</a:t>
            </a:r>
            <a:r>
              <a:rPr lang="tr-TR" sz="2400" b="1" dirty="0">
                <a:solidFill>
                  <a:srgbClr val="00B0F0"/>
                </a:solidFill>
                <a:effectLst>
                  <a:outerShdw blurRad="38100" dist="38100" dir="2700000" algn="tl">
                    <a:srgbClr val="000000">
                      <a:alpha val="43137"/>
                    </a:srgbClr>
                  </a:outerShdw>
                </a:effectLst>
              </a:rPr>
              <a:t>?</a:t>
            </a:r>
          </a:p>
          <a:p>
            <a:pPr algn="just"/>
            <a:r>
              <a:rPr lang="tr-TR" sz="2400" dirty="0"/>
              <a:t>Buyurdular ki: </a:t>
            </a:r>
            <a:endParaRPr lang="tr-TR" sz="2400" dirty="0" smtClean="0"/>
          </a:p>
          <a:p>
            <a:pPr algn="just"/>
            <a:r>
              <a:rPr lang="tr-TR" sz="2800" b="1" dirty="0" smtClean="0"/>
              <a:t>“</a:t>
            </a:r>
            <a:r>
              <a:rPr lang="tr-TR" sz="2800" b="1" dirty="0">
                <a:solidFill>
                  <a:srgbClr val="FFFF00"/>
                </a:solidFill>
              </a:rPr>
              <a:t>Şüphesiz ki Allah (</a:t>
            </a:r>
            <a:r>
              <a:rPr lang="tr-TR" sz="2800" b="1" dirty="0" err="1">
                <a:solidFill>
                  <a:srgbClr val="FFFF00"/>
                </a:solidFill>
              </a:rPr>
              <a:t>c.c</a:t>
            </a:r>
            <a:r>
              <a:rPr lang="tr-TR" sz="2800" b="1" dirty="0">
                <a:solidFill>
                  <a:srgbClr val="FFFF00"/>
                </a:solidFill>
              </a:rPr>
              <a:t>.) o sene içinde ölecek her nefsi Şaban ayında yazar. Ben de istiyorum ki, oruçlu bulunduğum bir halde ecelim bana gelmiş olsun.” </a:t>
            </a:r>
            <a:r>
              <a:rPr lang="tr-TR" sz="1600" dirty="0"/>
              <a:t>(Buhari, Müslim)</a:t>
            </a:r>
          </a:p>
        </p:txBody>
      </p:sp>
    </p:spTree>
    <p:extLst>
      <p:ext uri="{BB962C8B-B14F-4D97-AF65-F5344CB8AC3E}">
        <p14:creationId xmlns:p14="http://schemas.microsoft.com/office/powerpoint/2010/main" val="3180938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nadidehac.com/images/maxresdefault-crop-u1639.png"/>
          <p:cNvPicPr>
            <a:picLocks noChangeAspect="1" noChangeArrowheads="1"/>
          </p:cNvPicPr>
          <p:nvPr/>
        </p:nvPicPr>
        <p:blipFill rotWithShape="1">
          <a:blip r:embed="rId2">
            <a:extLst>
              <a:ext uri="{28A0092B-C50C-407E-A947-70E740481C1C}">
                <a14:useLocalDpi xmlns:a14="http://schemas.microsoft.com/office/drawing/2010/main" val="0"/>
              </a:ext>
            </a:extLst>
          </a:blip>
          <a:srcRect l="23182"/>
          <a:stretch/>
        </p:blipFill>
        <p:spPr bwMode="auto">
          <a:xfrm>
            <a:off x="0" y="1700808"/>
            <a:ext cx="9155836" cy="5157192"/>
          </a:xfrm>
          <a:prstGeom prst="rect">
            <a:avLst/>
          </a:prstGeom>
          <a:noFill/>
          <a:extLst>
            <a:ext uri="{909E8E84-426E-40DD-AFC4-6F175D3DCCD1}">
              <a14:hiddenFill xmlns:a14="http://schemas.microsoft.com/office/drawing/2010/main">
                <a:solidFill>
                  <a:srgbClr val="FFFFFF"/>
                </a:solidFill>
              </a14:hiddenFill>
            </a:ext>
          </a:extLst>
        </p:spPr>
      </p:pic>
      <p:sp>
        <p:nvSpPr>
          <p:cNvPr id="4" name="3 Metin kutusu"/>
          <p:cNvSpPr txBox="1"/>
          <p:nvPr/>
        </p:nvSpPr>
        <p:spPr>
          <a:xfrm>
            <a:off x="107504" y="188641"/>
            <a:ext cx="8892480" cy="5416868"/>
          </a:xfrm>
          <a:prstGeom prst="rect">
            <a:avLst/>
          </a:prstGeom>
          <a:noFill/>
        </p:spPr>
        <p:txBody>
          <a:bodyPr wrap="square" rtlCol="0">
            <a:spAutoFit/>
          </a:bodyPr>
          <a:lstStyle/>
          <a:p>
            <a:pPr algn="ctr" rtl="1"/>
            <a:r>
              <a:rPr lang="ar-SA" sz="3600" dirty="0">
                <a:latin typeface="HASENAT" panose="01000600020000020003" pitchFamily="2" charset="-78"/>
                <a:cs typeface="HASENAT" panose="01000600020000020003" pitchFamily="2" charset="-78"/>
              </a:rPr>
              <a:t>وَشَعْبَانُ شَهْرِي فَمَنْ عَظَّمَ شَهْرَ شَعْبَانَ، فَقَدْ عَظَّمَ أَمْرِي، وَمَنْ عَظَّمَ أَمْرِي كُنْتُ لَهُ فَرَطًا وَذُخْرًا يَوْمَ الْقِيَامَةِ، </a:t>
            </a:r>
            <a:endParaRPr lang="tr-TR" sz="1600" dirty="0" smtClean="0">
              <a:cs typeface="Traditional Arabic" pitchFamily="18" charset="-78"/>
            </a:endParaRPr>
          </a:p>
          <a:p>
            <a:pPr algn="r"/>
            <a:r>
              <a:rPr lang="tr-TR" sz="3600" dirty="0" smtClean="0">
                <a:cs typeface="Traditional Arabic" pitchFamily="18" charset="-78"/>
              </a:rPr>
              <a:t>«…Şaban </a:t>
            </a:r>
            <a:r>
              <a:rPr lang="tr-TR" sz="3600" dirty="0">
                <a:cs typeface="Traditional Arabic" pitchFamily="18" charset="-78"/>
              </a:rPr>
              <a:t>ise benim ayımdır. </a:t>
            </a:r>
            <a:endParaRPr lang="tr-TR" sz="3600" dirty="0" smtClean="0">
              <a:cs typeface="Traditional Arabic" pitchFamily="18" charset="-78"/>
            </a:endParaRPr>
          </a:p>
          <a:p>
            <a:pPr algn="r"/>
            <a:r>
              <a:rPr lang="tr-TR" sz="3600" b="1" dirty="0" smtClean="0">
                <a:solidFill>
                  <a:srgbClr val="FF0000"/>
                </a:solidFill>
                <a:cs typeface="Traditional Arabic" pitchFamily="18" charset="-78"/>
              </a:rPr>
              <a:t>Kim </a:t>
            </a:r>
            <a:r>
              <a:rPr lang="tr-TR" sz="3600" b="1" dirty="0">
                <a:solidFill>
                  <a:srgbClr val="FF0000"/>
                </a:solidFill>
                <a:cs typeface="Traditional Arabic" pitchFamily="18" charset="-78"/>
              </a:rPr>
              <a:t>Şaban ayını yüceltirse </a:t>
            </a:r>
            <a:endParaRPr lang="tr-TR" sz="3600" b="1" dirty="0" smtClean="0">
              <a:solidFill>
                <a:srgbClr val="FF0000"/>
              </a:solidFill>
              <a:cs typeface="Traditional Arabic" pitchFamily="18" charset="-78"/>
            </a:endParaRPr>
          </a:p>
          <a:p>
            <a:pPr algn="r"/>
            <a:r>
              <a:rPr lang="tr-TR" sz="3600" b="1" dirty="0" smtClean="0">
                <a:solidFill>
                  <a:schemeClr val="accent6">
                    <a:lumMod val="50000"/>
                  </a:schemeClr>
                </a:solidFill>
                <a:effectLst>
                  <a:outerShdw blurRad="38100" dist="38100" dir="2700000" algn="tl">
                    <a:srgbClr val="000000">
                      <a:alpha val="43137"/>
                    </a:srgbClr>
                  </a:outerShdw>
                </a:effectLst>
                <a:cs typeface="Traditional Arabic" pitchFamily="18" charset="-78"/>
              </a:rPr>
              <a:t>benim </a:t>
            </a:r>
            <a:r>
              <a:rPr lang="tr-TR" sz="3600" b="1" dirty="0">
                <a:solidFill>
                  <a:schemeClr val="accent6">
                    <a:lumMod val="50000"/>
                  </a:schemeClr>
                </a:solidFill>
                <a:effectLst>
                  <a:outerShdw blurRad="38100" dist="38100" dir="2700000" algn="tl">
                    <a:srgbClr val="000000">
                      <a:alpha val="43137"/>
                    </a:srgbClr>
                  </a:outerShdw>
                </a:effectLst>
                <a:cs typeface="Traditional Arabic" pitchFamily="18" charset="-78"/>
              </a:rPr>
              <a:t>emrimi yüceltmiş olur. </a:t>
            </a:r>
            <a:endParaRPr lang="tr-TR" sz="3600" b="1" dirty="0" smtClean="0">
              <a:solidFill>
                <a:schemeClr val="accent6">
                  <a:lumMod val="50000"/>
                </a:schemeClr>
              </a:solidFill>
              <a:effectLst>
                <a:outerShdw blurRad="38100" dist="38100" dir="2700000" algn="tl">
                  <a:srgbClr val="000000">
                    <a:alpha val="43137"/>
                  </a:srgbClr>
                </a:outerShdw>
              </a:effectLst>
              <a:cs typeface="Traditional Arabic" pitchFamily="18" charset="-78"/>
            </a:endParaRPr>
          </a:p>
          <a:p>
            <a:pPr algn="r"/>
            <a:r>
              <a:rPr lang="tr-TR" sz="4800" b="1" u="sng" dirty="0" smtClean="0">
                <a:solidFill>
                  <a:srgbClr val="002060"/>
                </a:solidFill>
                <a:effectLst>
                  <a:outerShdw blurRad="38100" dist="38100" dir="2700000" algn="tl">
                    <a:srgbClr val="000000">
                      <a:alpha val="43137"/>
                    </a:srgbClr>
                  </a:outerShdw>
                </a:effectLst>
                <a:cs typeface="Traditional Arabic" pitchFamily="18" charset="-78"/>
              </a:rPr>
              <a:t>Kim </a:t>
            </a:r>
            <a:r>
              <a:rPr lang="tr-TR" sz="4800" b="1" u="sng" dirty="0">
                <a:solidFill>
                  <a:srgbClr val="002060"/>
                </a:solidFill>
                <a:effectLst>
                  <a:outerShdw blurRad="38100" dist="38100" dir="2700000" algn="tl">
                    <a:srgbClr val="000000">
                      <a:alpha val="43137"/>
                    </a:srgbClr>
                  </a:outerShdw>
                </a:effectLst>
                <a:cs typeface="Traditional Arabic" pitchFamily="18" charset="-78"/>
              </a:rPr>
              <a:t>benim emrimi yüceltirse </a:t>
            </a:r>
            <a:endParaRPr lang="tr-TR" sz="4800" b="1" u="sng" dirty="0" smtClean="0">
              <a:solidFill>
                <a:srgbClr val="002060"/>
              </a:solidFill>
              <a:effectLst>
                <a:outerShdw blurRad="38100" dist="38100" dir="2700000" algn="tl">
                  <a:srgbClr val="000000">
                    <a:alpha val="43137"/>
                  </a:srgbClr>
                </a:outerShdw>
              </a:effectLst>
              <a:cs typeface="Traditional Arabic" pitchFamily="18" charset="-78"/>
            </a:endParaRPr>
          </a:p>
          <a:p>
            <a:pPr algn="r"/>
            <a:r>
              <a:rPr lang="tr-TR" sz="4400" b="1" dirty="0" smtClean="0">
                <a:solidFill>
                  <a:srgbClr val="7030A0"/>
                </a:solidFill>
                <a:effectLst>
                  <a:outerShdw blurRad="38100" dist="38100" dir="2700000" algn="tl">
                    <a:srgbClr val="000000">
                      <a:alpha val="43137"/>
                    </a:srgbClr>
                  </a:outerShdw>
                </a:effectLst>
                <a:cs typeface="Traditional Arabic" pitchFamily="18" charset="-78"/>
              </a:rPr>
              <a:t>ben ona, </a:t>
            </a:r>
            <a:r>
              <a:rPr lang="tr-TR" sz="4400" b="1" dirty="0">
                <a:solidFill>
                  <a:srgbClr val="7030A0"/>
                </a:solidFill>
                <a:effectLst>
                  <a:outerShdw blurRad="38100" dist="38100" dir="2700000" algn="tl">
                    <a:srgbClr val="000000">
                      <a:alpha val="43137"/>
                    </a:srgbClr>
                  </a:outerShdw>
                </a:effectLst>
                <a:cs typeface="Traditional Arabic" pitchFamily="18" charset="-78"/>
              </a:rPr>
              <a:t>kıyamet günü</a:t>
            </a:r>
            <a:r>
              <a:rPr lang="tr-TR" sz="4400" b="1" dirty="0">
                <a:solidFill>
                  <a:srgbClr val="0070C0"/>
                </a:solidFill>
                <a:effectLst>
                  <a:outerShdw blurRad="38100" dist="38100" dir="2700000" algn="tl">
                    <a:srgbClr val="000000">
                      <a:alpha val="43137"/>
                    </a:srgbClr>
                  </a:outerShdw>
                </a:effectLst>
                <a:cs typeface="Traditional Arabic" pitchFamily="18" charset="-78"/>
              </a:rPr>
              <a:t> </a:t>
            </a:r>
            <a:endParaRPr lang="tr-TR" sz="4400" b="1" dirty="0" smtClean="0">
              <a:solidFill>
                <a:srgbClr val="0070C0"/>
              </a:solidFill>
              <a:effectLst>
                <a:outerShdw blurRad="38100" dist="38100" dir="2700000" algn="tl">
                  <a:srgbClr val="000000">
                    <a:alpha val="43137"/>
                  </a:srgbClr>
                </a:outerShdw>
              </a:effectLst>
              <a:cs typeface="Traditional Arabic" pitchFamily="18" charset="-78"/>
            </a:endParaRPr>
          </a:p>
          <a:p>
            <a:pPr algn="r"/>
            <a:r>
              <a:rPr lang="tr-TR" sz="6000" b="1" spc="50" dirty="0" smtClean="0">
                <a:ln w="12700" cmpd="sng">
                  <a:solidFill>
                    <a:schemeClr val="accent6">
                      <a:satMod val="120000"/>
                      <a:shade val="80000"/>
                    </a:schemeClr>
                  </a:solidFill>
                  <a:prstDash val="solid"/>
                </a:ln>
                <a:solidFill>
                  <a:srgbClr val="002060"/>
                </a:solidFill>
                <a:effectLst>
                  <a:glow rad="53100">
                    <a:schemeClr val="accent6">
                      <a:satMod val="180000"/>
                      <a:alpha val="30000"/>
                    </a:schemeClr>
                  </a:glow>
                </a:effectLst>
                <a:cs typeface="Traditional Arabic" pitchFamily="18" charset="-78"/>
              </a:rPr>
              <a:t>öncü </a:t>
            </a:r>
            <a:r>
              <a:rPr lang="tr-TR" sz="6000" b="1" spc="50" dirty="0">
                <a:ln w="12700" cmpd="sng">
                  <a:solidFill>
                    <a:schemeClr val="accent6">
                      <a:satMod val="120000"/>
                      <a:shade val="80000"/>
                    </a:schemeClr>
                  </a:solidFill>
                  <a:prstDash val="solid"/>
                </a:ln>
                <a:solidFill>
                  <a:srgbClr val="002060"/>
                </a:solidFill>
                <a:effectLst>
                  <a:glow rad="53100">
                    <a:schemeClr val="accent6">
                      <a:satMod val="180000"/>
                      <a:alpha val="30000"/>
                    </a:schemeClr>
                  </a:glow>
                </a:effectLst>
                <a:cs typeface="Traditional Arabic" pitchFamily="18" charset="-78"/>
              </a:rPr>
              <a:t>ve yoldaş </a:t>
            </a:r>
            <a:r>
              <a:rPr lang="tr-TR" sz="6000" b="1" spc="50" dirty="0" smtClean="0">
                <a:ln w="12700" cmpd="sng">
                  <a:solidFill>
                    <a:schemeClr val="accent6">
                      <a:satMod val="120000"/>
                      <a:shade val="80000"/>
                    </a:schemeClr>
                  </a:solidFill>
                  <a:prstDash val="solid"/>
                </a:ln>
                <a:solidFill>
                  <a:srgbClr val="002060"/>
                </a:solidFill>
                <a:effectLst>
                  <a:glow rad="53100">
                    <a:schemeClr val="accent6">
                      <a:satMod val="180000"/>
                      <a:alpha val="30000"/>
                    </a:schemeClr>
                  </a:glow>
                </a:effectLst>
                <a:cs typeface="Traditional Arabic" pitchFamily="18" charset="-78"/>
              </a:rPr>
              <a:t>olurum</a:t>
            </a:r>
            <a:r>
              <a:rPr lang="tr-TR" sz="3600" dirty="0" smtClean="0">
                <a:solidFill>
                  <a:srgbClr val="002060"/>
                </a:solidFill>
                <a:cs typeface="Traditional Arabic" pitchFamily="18" charset="-78"/>
              </a:rPr>
              <a:t>…» </a:t>
            </a:r>
          </a:p>
          <a:p>
            <a:pPr algn="r"/>
            <a:r>
              <a:rPr lang="tr-TR" sz="1400" dirty="0" smtClean="0">
                <a:cs typeface="Traditional Arabic" pitchFamily="18" charset="-78"/>
              </a:rPr>
              <a:t>(</a:t>
            </a:r>
            <a:r>
              <a:rPr lang="tr-TR" sz="1400" dirty="0" err="1"/>
              <a:t>Beyhaki</a:t>
            </a:r>
            <a:r>
              <a:rPr lang="tr-TR" sz="1400" dirty="0"/>
              <a:t>, </a:t>
            </a:r>
            <a:r>
              <a:rPr lang="tr-TR" sz="1400" dirty="0" err="1" smtClean="0"/>
              <a:t>Şuabu’l</a:t>
            </a:r>
            <a:r>
              <a:rPr lang="tr-TR" sz="1400" dirty="0" smtClean="0"/>
              <a:t>-İman</a:t>
            </a:r>
            <a:r>
              <a:rPr lang="tr-TR" sz="1400" dirty="0" smtClean="0">
                <a:cs typeface="Traditional Arabic" pitchFamily="18" charset="-78"/>
              </a:rPr>
              <a:t>)</a:t>
            </a:r>
            <a:endParaRPr lang="tr-TR" sz="1400" dirty="0">
              <a:cs typeface="Traditional Arabic" pitchFamily="18" charset="-78"/>
            </a:endParaRPr>
          </a:p>
        </p:txBody>
      </p:sp>
    </p:spTree>
    <p:extLst>
      <p:ext uri="{BB962C8B-B14F-4D97-AF65-F5344CB8AC3E}">
        <p14:creationId xmlns:p14="http://schemas.microsoft.com/office/powerpoint/2010/main" val="393372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hRdbCvPgkY0/VPRQObqMj5I/AAAAAAAAFxg/vl60uiaFi1U/s1600/YA%2BRAB%2Bmerdiveni.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85" r="31512"/>
          <a:stretch/>
        </p:blipFill>
        <p:spPr bwMode="auto">
          <a:xfrm>
            <a:off x="7310149" y="1"/>
            <a:ext cx="187036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agligabiradim.com/wp-content/uploads/2016/03/g%C3%B6%C4%9Fe-merdi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7357548" cy="6857968"/>
          </a:xfrm>
          <a:prstGeom prst="rect">
            <a:avLst/>
          </a:prstGeom>
          <a:noFill/>
          <a:extLst>
            <a:ext uri="{909E8E84-426E-40DD-AFC4-6F175D3DCCD1}">
              <a14:hiddenFill xmlns:a14="http://schemas.microsoft.com/office/drawing/2010/main">
                <a:solidFill>
                  <a:srgbClr val="FFFFFF"/>
                </a:solidFill>
              </a14:hiddenFill>
            </a:ext>
          </a:extLst>
        </p:spPr>
      </p:pic>
      <p:sp>
        <p:nvSpPr>
          <p:cNvPr id="14" name="13 Yuvarlatılmış Dikdörtgen"/>
          <p:cNvSpPr/>
          <p:nvPr/>
        </p:nvSpPr>
        <p:spPr>
          <a:xfrm>
            <a:off x="-1" y="0"/>
            <a:ext cx="7310149" cy="6857970"/>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rIns="108000" rtlCol="0" anchor="ctr">
            <a:noAutofit/>
          </a:bodyPr>
          <a:lstStyle/>
          <a:p>
            <a:pPr indent="-342900" algn="ctr"/>
            <a:r>
              <a:rPr lang="ar-SA" sz="3600" dirty="0">
                <a:solidFill>
                  <a:schemeClr val="tx1"/>
                </a:solidFill>
                <a:latin typeface="HASENAT" panose="01000600020000020003" pitchFamily="2" charset="-78"/>
                <a:cs typeface="HASENAT" panose="01000600020000020003" pitchFamily="2" charset="-78"/>
              </a:rPr>
              <a:t>قَالَ « ذَلِكَ شَهْرٌ يَغْفُلُ النَّاسُ عَنْهُ بَيْنَ رَجَبٍ وَرَمَضَانَ </a:t>
            </a:r>
            <a:r>
              <a:rPr lang="ar-SA" sz="3600" dirty="0">
                <a:solidFill>
                  <a:schemeClr val="accent6">
                    <a:lumMod val="50000"/>
                  </a:schemeClr>
                </a:solidFill>
                <a:latin typeface="HASENAT" panose="01000600020000020003" pitchFamily="2" charset="-78"/>
                <a:cs typeface="HASENAT" panose="01000600020000020003" pitchFamily="2" charset="-78"/>
              </a:rPr>
              <a:t>وَهُوَ شَهْرٌ تُرْفَعُ فِيهِ الأَعْمَالُ إِلَى رَبِّ الْعَالَمِينَ </a:t>
            </a:r>
            <a:r>
              <a:rPr lang="ar-SA" sz="3600" dirty="0">
                <a:solidFill>
                  <a:schemeClr val="tx1"/>
                </a:solidFill>
                <a:latin typeface="HASENAT" panose="01000600020000020003" pitchFamily="2" charset="-78"/>
                <a:cs typeface="HASENAT" panose="01000600020000020003" pitchFamily="2" charset="-78"/>
              </a:rPr>
              <a:t>فَأُحِبُّ أَنْ يُرْفَعَ عَمَلِى وَأَنَا صَائِمٌ</a:t>
            </a:r>
            <a:r>
              <a:rPr lang="tr-TR" sz="3600" dirty="0" smtClean="0">
                <a:solidFill>
                  <a:schemeClr val="tx1"/>
                </a:solidFill>
                <a:latin typeface="HASENAT" panose="01000600020000020003" pitchFamily="2" charset="-78"/>
                <a:cs typeface="HASENAT" panose="01000600020000020003" pitchFamily="2" charset="-78"/>
              </a:rPr>
              <a:t>.</a:t>
            </a:r>
            <a:endParaRPr lang="tr-TR" sz="3600" dirty="0" smtClean="0">
              <a:solidFill>
                <a:schemeClr val="tx1"/>
              </a:solidFill>
              <a:latin typeface="Times New Roman" pitchFamily="18" charset="0"/>
              <a:cs typeface="Times New Roman" pitchFamily="18" charset="0"/>
            </a:endParaRPr>
          </a:p>
          <a:p>
            <a:pPr indent="-342900" algn="just"/>
            <a:r>
              <a:rPr lang="tr-TR" sz="2400" dirty="0" err="1" smtClean="0">
                <a:solidFill>
                  <a:schemeClr val="tx1"/>
                </a:solidFill>
                <a:latin typeface="Times New Roman" pitchFamily="18" charset="0"/>
                <a:cs typeface="Times New Roman" pitchFamily="18" charset="0"/>
              </a:rPr>
              <a:t>Üsâme</a:t>
            </a:r>
            <a:r>
              <a:rPr lang="tr-TR" sz="2400" dirty="0" smtClean="0">
                <a:solidFill>
                  <a:schemeClr val="tx1"/>
                </a:solidFill>
                <a:latin typeface="Times New Roman" pitchFamily="18" charset="0"/>
                <a:cs typeface="Times New Roman" pitchFamily="18" charset="0"/>
              </a:rPr>
              <a:t> b. </a:t>
            </a:r>
            <a:r>
              <a:rPr lang="tr-TR" sz="2400" dirty="0" err="1" smtClean="0">
                <a:solidFill>
                  <a:schemeClr val="tx1"/>
                </a:solidFill>
                <a:latin typeface="Times New Roman" pitchFamily="18" charset="0"/>
                <a:cs typeface="Times New Roman" pitchFamily="18" charset="0"/>
              </a:rPr>
              <a:t>Zeyd</a:t>
            </a:r>
            <a:r>
              <a:rPr lang="tr-TR" sz="2400" dirty="0" smtClean="0">
                <a:solidFill>
                  <a:schemeClr val="tx1"/>
                </a:solidFill>
                <a:latin typeface="Times New Roman" pitchFamily="18" charset="0"/>
                <a:cs typeface="Times New Roman" pitchFamily="18" charset="0"/>
              </a:rPr>
              <a:t> (r.a) şöyle demiştir: </a:t>
            </a:r>
          </a:p>
          <a:p>
            <a:pPr indent="-342900" algn="just"/>
            <a:r>
              <a:rPr lang="tr-TR" sz="2400" dirty="0" smtClean="0">
                <a:solidFill>
                  <a:srgbClr val="7030A0"/>
                </a:solidFill>
                <a:latin typeface="Times New Roman" pitchFamily="18" charset="0"/>
                <a:cs typeface="Times New Roman" pitchFamily="18" charset="0"/>
              </a:rPr>
              <a:t>"</a:t>
            </a:r>
            <a:r>
              <a:rPr lang="tr-TR" sz="2400" b="1" dirty="0" err="1" smtClean="0">
                <a:solidFill>
                  <a:srgbClr val="7030A0"/>
                </a:solidFill>
                <a:latin typeface="Times New Roman" pitchFamily="18" charset="0"/>
                <a:cs typeface="Times New Roman" pitchFamily="18" charset="0"/>
              </a:rPr>
              <a:t>Resulullah</a:t>
            </a:r>
            <a:r>
              <a:rPr lang="tr-TR" sz="2400" b="1" dirty="0" smtClean="0">
                <a:solidFill>
                  <a:srgbClr val="7030A0"/>
                </a:solidFill>
                <a:latin typeface="Times New Roman" pitchFamily="18" charset="0"/>
                <a:cs typeface="Times New Roman" pitchFamily="18" charset="0"/>
              </a:rPr>
              <a:t> (s.a.v), (Ramazan dışında) Şaban ayında tuttuğu orucu hiçbir ayda tutmadı. </a:t>
            </a:r>
            <a:r>
              <a:rPr lang="tr-TR" sz="2400" dirty="0" smtClean="0">
                <a:solidFill>
                  <a:schemeClr val="tx1"/>
                </a:solidFill>
                <a:latin typeface="Times New Roman" pitchFamily="18" charset="0"/>
                <a:cs typeface="Times New Roman" pitchFamily="18" charset="0"/>
              </a:rPr>
              <a:t>Kendisine</a:t>
            </a:r>
            <a:r>
              <a:rPr lang="tr-TR" sz="2400" dirty="0" smtClean="0">
                <a:solidFill>
                  <a:schemeClr val="bg1"/>
                </a:solidFill>
                <a:latin typeface="Times New Roman" pitchFamily="18" charset="0"/>
                <a:cs typeface="Times New Roman" pitchFamily="18" charset="0"/>
              </a:rPr>
              <a:t>, </a:t>
            </a:r>
          </a:p>
          <a:p>
            <a:pPr indent="-342900" algn="just"/>
            <a:r>
              <a:rPr lang="tr-TR" sz="2400" b="1" dirty="0" smtClean="0">
                <a:solidFill>
                  <a:srgbClr val="C00000"/>
                </a:solidFill>
                <a:latin typeface="Times New Roman" pitchFamily="18" charset="0"/>
                <a:cs typeface="Times New Roman" pitchFamily="18" charset="0"/>
              </a:rPr>
              <a:t>"</a:t>
            </a:r>
            <a:r>
              <a:rPr lang="tr-TR" sz="2400" b="1" u="sng" dirty="0" smtClean="0">
                <a:solidFill>
                  <a:srgbClr val="C00000"/>
                </a:solidFill>
                <a:latin typeface="Times New Roman" pitchFamily="18" charset="0"/>
                <a:cs typeface="Times New Roman" pitchFamily="18" charset="0"/>
              </a:rPr>
              <a:t>Ya </a:t>
            </a:r>
            <a:r>
              <a:rPr lang="tr-TR" sz="2400" b="1" u="sng" dirty="0" err="1" smtClean="0">
                <a:solidFill>
                  <a:srgbClr val="C00000"/>
                </a:solidFill>
                <a:latin typeface="Times New Roman" pitchFamily="18" charset="0"/>
                <a:cs typeface="Times New Roman" pitchFamily="18" charset="0"/>
              </a:rPr>
              <a:t>Resulallah</a:t>
            </a:r>
            <a:r>
              <a:rPr lang="tr-TR" sz="2400" b="1" u="sng" dirty="0" smtClean="0">
                <a:solidFill>
                  <a:srgbClr val="C00000"/>
                </a:solidFill>
                <a:latin typeface="Times New Roman" pitchFamily="18" charset="0"/>
                <a:cs typeface="Times New Roman" pitchFamily="18" charset="0"/>
              </a:rPr>
              <a:t>! Senin, Şaban ayında tuttuğun orucu başka bir ayda tutmadığını gördüm</a:t>
            </a:r>
            <a:r>
              <a:rPr lang="tr-TR" sz="2400" b="1" dirty="0" smtClean="0">
                <a:solidFill>
                  <a:srgbClr val="C00000"/>
                </a:solidFill>
                <a:latin typeface="Times New Roman" pitchFamily="18" charset="0"/>
                <a:cs typeface="Times New Roman" pitchFamily="18" charset="0"/>
              </a:rPr>
              <a:t>"</a:t>
            </a:r>
            <a:r>
              <a:rPr lang="tr-TR" sz="2400" dirty="0" smtClean="0">
                <a:solidFill>
                  <a:schemeClr val="bg1"/>
                </a:solidFill>
                <a:latin typeface="Times New Roman" pitchFamily="18" charset="0"/>
                <a:cs typeface="Times New Roman" pitchFamily="18" charset="0"/>
              </a:rPr>
              <a:t> </a:t>
            </a:r>
            <a:r>
              <a:rPr lang="tr-TR" sz="2400" dirty="0" smtClean="0">
                <a:solidFill>
                  <a:schemeClr val="tx1"/>
                </a:solidFill>
                <a:latin typeface="Times New Roman" pitchFamily="18" charset="0"/>
                <a:cs typeface="Times New Roman" pitchFamily="18" charset="0"/>
              </a:rPr>
              <a:t>dedim</a:t>
            </a:r>
            <a:r>
              <a:rPr lang="tr-TR" sz="2400" dirty="0" smtClean="0">
                <a:solidFill>
                  <a:schemeClr val="bg1"/>
                </a:solidFill>
                <a:latin typeface="Times New Roman" pitchFamily="18" charset="0"/>
                <a:cs typeface="Times New Roman" pitchFamily="18" charset="0"/>
              </a:rPr>
              <a:t>. </a:t>
            </a:r>
          </a:p>
          <a:p>
            <a:pPr indent="-342900" algn="just"/>
            <a:r>
              <a:rPr lang="tr-TR" sz="2400" dirty="0" smtClean="0">
                <a:solidFill>
                  <a:schemeClr val="tx1"/>
                </a:solidFill>
                <a:latin typeface="Times New Roman" pitchFamily="18" charset="0"/>
                <a:cs typeface="Times New Roman" pitchFamily="18" charset="0"/>
              </a:rPr>
              <a:t>Şöyle buyurdu: </a:t>
            </a:r>
          </a:p>
          <a:p>
            <a:pPr indent="-342900" algn="just"/>
            <a:r>
              <a:rPr lang="tr-TR" sz="2800" b="1" u="sng" dirty="0" smtClean="0">
                <a:solidFill>
                  <a:srgbClr val="002060"/>
                </a:solidFill>
                <a:latin typeface="Times New Roman" pitchFamily="18" charset="0"/>
                <a:cs typeface="Times New Roman" pitchFamily="18" charset="0"/>
              </a:rPr>
              <a:t>"Şaban, </a:t>
            </a:r>
            <a:r>
              <a:rPr lang="tr-TR" sz="2800" b="1" u="sng" dirty="0" err="1" smtClean="0">
                <a:solidFill>
                  <a:srgbClr val="002060"/>
                </a:solidFill>
                <a:latin typeface="Times New Roman" pitchFamily="18" charset="0"/>
                <a:cs typeface="Times New Roman" pitchFamily="18" charset="0"/>
              </a:rPr>
              <a:t>Receb</a:t>
            </a:r>
            <a:r>
              <a:rPr lang="tr-TR" sz="2800" b="1" u="sng" dirty="0" smtClean="0">
                <a:solidFill>
                  <a:srgbClr val="002060"/>
                </a:solidFill>
                <a:latin typeface="Times New Roman" pitchFamily="18" charset="0"/>
                <a:cs typeface="Times New Roman" pitchFamily="18" charset="0"/>
              </a:rPr>
              <a:t> ile Ramazan arasında insanların gafil bulunduğu </a:t>
            </a:r>
            <a:r>
              <a:rPr lang="tr-TR" sz="2800" b="1" u="sng" dirty="0" smtClean="0">
                <a:solidFill>
                  <a:schemeClr val="accent6">
                    <a:lumMod val="50000"/>
                  </a:schemeClr>
                </a:solidFill>
                <a:latin typeface="Times New Roman" pitchFamily="18" charset="0"/>
                <a:cs typeface="Times New Roman" pitchFamily="18" charset="0"/>
              </a:rPr>
              <a:t>ve amellerin, alemlerin Rabbi olan Allah </a:t>
            </a:r>
            <a:r>
              <a:rPr lang="tr-TR" sz="2800" b="1" u="sng" dirty="0" err="1" smtClean="0">
                <a:solidFill>
                  <a:schemeClr val="accent6">
                    <a:lumMod val="50000"/>
                  </a:schemeClr>
                </a:solidFill>
                <a:latin typeface="Times New Roman" pitchFamily="18" charset="0"/>
                <a:cs typeface="Times New Roman" pitchFamily="18" charset="0"/>
              </a:rPr>
              <a:t>azze</a:t>
            </a:r>
            <a:r>
              <a:rPr lang="tr-TR" sz="2800" b="1" u="sng" dirty="0" smtClean="0">
                <a:solidFill>
                  <a:schemeClr val="accent6">
                    <a:lumMod val="50000"/>
                  </a:schemeClr>
                </a:solidFill>
                <a:latin typeface="Times New Roman" pitchFamily="18" charset="0"/>
                <a:cs typeface="Times New Roman" pitchFamily="18" charset="0"/>
              </a:rPr>
              <a:t> ve </a:t>
            </a:r>
            <a:r>
              <a:rPr lang="tr-TR" sz="2800" b="1" u="sng" dirty="0" err="1" smtClean="0">
                <a:solidFill>
                  <a:schemeClr val="accent6">
                    <a:lumMod val="50000"/>
                  </a:schemeClr>
                </a:solidFill>
                <a:latin typeface="Times New Roman" pitchFamily="18" charset="0"/>
                <a:cs typeface="Times New Roman" pitchFamily="18" charset="0"/>
              </a:rPr>
              <a:t>celle'ye</a:t>
            </a:r>
            <a:r>
              <a:rPr lang="tr-TR" sz="2800" b="1" u="sng" dirty="0" smtClean="0">
                <a:solidFill>
                  <a:schemeClr val="accent6">
                    <a:lumMod val="50000"/>
                  </a:schemeClr>
                </a:solidFill>
                <a:latin typeface="Times New Roman" pitchFamily="18" charset="0"/>
                <a:cs typeface="Times New Roman" pitchFamily="18" charset="0"/>
              </a:rPr>
              <a:t> yükseldiği aydır. </a:t>
            </a:r>
            <a:r>
              <a:rPr lang="tr-TR" sz="2800" b="1" u="sng" dirty="0" smtClean="0">
                <a:solidFill>
                  <a:srgbClr val="C00000"/>
                </a:solidFill>
                <a:latin typeface="Times New Roman" pitchFamily="18" charset="0"/>
                <a:cs typeface="Times New Roman" pitchFamily="18" charset="0"/>
              </a:rPr>
              <a:t>Ben de amelimin (Allah Teala'ya) oruçlu olduğum halde yükselmesini seviyorum.</a:t>
            </a:r>
            <a:r>
              <a:rPr lang="tr-TR" sz="2800" b="1" dirty="0" smtClean="0">
                <a:solidFill>
                  <a:srgbClr val="C00000"/>
                </a:solidFill>
                <a:latin typeface="Times New Roman" pitchFamily="18" charset="0"/>
                <a:cs typeface="Times New Roman" pitchFamily="18" charset="0"/>
              </a:rPr>
              <a:t>" </a:t>
            </a:r>
            <a:r>
              <a:rPr lang="tr-TR" sz="1600" dirty="0" smtClean="0">
                <a:solidFill>
                  <a:schemeClr val="tx1"/>
                </a:solidFill>
                <a:latin typeface="Times New Roman" pitchFamily="18" charset="0"/>
                <a:cs typeface="Times New Roman" pitchFamily="18" charset="0"/>
              </a:rPr>
              <a:t>(</a:t>
            </a:r>
            <a:r>
              <a:rPr lang="tr-TR" sz="1600" dirty="0" err="1" smtClean="0">
                <a:solidFill>
                  <a:schemeClr val="tx1"/>
                </a:solidFill>
                <a:latin typeface="Times New Roman" pitchFamily="18" charset="0"/>
                <a:cs typeface="Times New Roman" pitchFamily="18" charset="0"/>
              </a:rPr>
              <a:t>Nesâî</a:t>
            </a:r>
            <a:r>
              <a:rPr lang="tr-TR" sz="1600" dirty="0" smtClean="0">
                <a:solidFill>
                  <a:schemeClr val="tx1"/>
                </a:solidFill>
                <a:latin typeface="Times New Roman" pitchFamily="18" charset="0"/>
                <a:cs typeface="Times New Roman" pitchFamily="18" charset="0"/>
              </a:rPr>
              <a:t>, "</a:t>
            </a:r>
            <a:r>
              <a:rPr lang="tr-TR" sz="1600" dirty="0" err="1" smtClean="0">
                <a:solidFill>
                  <a:schemeClr val="tx1"/>
                </a:solidFill>
                <a:latin typeface="Times New Roman" pitchFamily="18" charset="0"/>
                <a:cs typeface="Times New Roman" pitchFamily="18" charset="0"/>
              </a:rPr>
              <a:t>Sıyâm</a:t>
            </a:r>
            <a:r>
              <a:rPr lang="tr-TR" sz="1600" dirty="0" smtClean="0">
                <a:solidFill>
                  <a:schemeClr val="tx1"/>
                </a:solidFill>
                <a:latin typeface="Times New Roman" pitchFamily="18" charset="0"/>
                <a:cs typeface="Times New Roman" pitchFamily="18" charset="0"/>
              </a:rPr>
              <a:t>", 70; </a:t>
            </a:r>
            <a:r>
              <a:rPr lang="tr-TR" sz="1600" dirty="0" err="1" smtClean="0">
                <a:solidFill>
                  <a:schemeClr val="tx1"/>
                </a:solidFill>
                <a:latin typeface="Times New Roman" pitchFamily="18" charset="0"/>
                <a:cs typeface="Times New Roman" pitchFamily="18" charset="0"/>
              </a:rPr>
              <a:t>Kütüb</a:t>
            </a:r>
            <a:r>
              <a:rPr lang="tr-TR" sz="1600" dirty="0" smtClean="0">
                <a:solidFill>
                  <a:schemeClr val="tx1"/>
                </a:solidFill>
                <a:latin typeface="Times New Roman" pitchFamily="18" charset="0"/>
                <a:cs typeface="Times New Roman" pitchFamily="18" charset="0"/>
              </a:rPr>
              <a:t>-i Sitte c.9, s. 112)</a:t>
            </a:r>
            <a:endParaRPr lang="ar-SA" sz="2800"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www.risaleajans.com/Images/gundem/489_280_5d37cfd8-zaman-su-gibi-akip-gidiyor-mu.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50" b="16880"/>
          <a:stretch/>
        </p:blipFill>
        <p:spPr bwMode="auto">
          <a:xfrm>
            <a:off x="-29451" y="3241639"/>
            <a:ext cx="9173451" cy="3643745"/>
          </a:xfrm>
          <a:prstGeom prst="rect">
            <a:avLst/>
          </a:prstGeom>
          <a:noFill/>
          <a:extLst>
            <a:ext uri="{909E8E84-426E-40DD-AFC4-6F175D3DCCD1}">
              <a14:hiddenFill xmlns:a14="http://schemas.microsoft.com/office/drawing/2010/main">
                <a:solidFill>
                  <a:srgbClr val="FFFFFF"/>
                </a:solidFill>
              </a14:hiddenFill>
            </a:ext>
          </a:extLst>
        </p:spPr>
      </p:pic>
      <p:sp>
        <p:nvSpPr>
          <p:cNvPr id="5" name="4 Yuvarlatılmış Dikdörtgen"/>
          <p:cNvSpPr/>
          <p:nvPr/>
        </p:nvSpPr>
        <p:spPr>
          <a:xfrm>
            <a:off x="0" y="0"/>
            <a:ext cx="9144000" cy="3241639"/>
          </a:xfrm>
          <a:prstGeom prst="roundRect">
            <a:avLst>
              <a:gd name="adj" fmla="val 0"/>
            </a:avLst>
          </a:prstGeom>
          <a:ln/>
        </p:spPr>
        <p:style>
          <a:lnRef idx="3">
            <a:schemeClr val="lt1"/>
          </a:lnRef>
          <a:fillRef idx="1">
            <a:schemeClr val="dk1"/>
          </a:fillRef>
          <a:effectRef idx="1">
            <a:schemeClr val="dk1"/>
          </a:effectRef>
          <a:fontRef idx="minor">
            <a:schemeClr val="lt1"/>
          </a:fontRef>
        </p:style>
        <p:txBody>
          <a:bodyPr rtlCol="0" anchor="ctr"/>
          <a:lstStyle/>
          <a:p>
            <a:pPr marL="72000" algn="ctr" rtl="1"/>
            <a:r>
              <a:rPr lang="tr-TR" sz="28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Şaban ayında pek çok önemli olay meydana gelmiştir</a:t>
            </a:r>
          </a:p>
          <a:p>
            <a:pPr marL="72000" indent="-514350" rtl="1"/>
            <a:r>
              <a:rPr lang="tr-TR" sz="2200" b="1" dirty="0" smtClean="0">
                <a:solidFill>
                  <a:srgbClr val="FF0000"/>
                </a:solidFill>
                <a:latin typeface="Times New Roman" pitchFamily="18" charset="0"/>
                <a:cs typeface="Times New Roman" pitchFamily="18" charset="0"/>
              </a:rPr>
              <a:t>1. Ay’ın yarılması </a:t>
            </a:r>
            <a:r>
              <a:rPr lang="tr-TR" sz="2200" b="1" dirty="0" smtClean="0">
                <a:solidFill>
                  <a:schemeClr val="bg1"/>
                </a:solidFill>
                <a:latin typeface="Times New Roman" pitchFamily="18" charset="0"/>
                <a:cs typeface="Times New Roman" pitchFamily="18" charset="0"/>
              </a:rPr>
              <a:t>(Şakkı Kamer) </a:t>
            </a:r>
            <a:r>
              <a:rPr lang="tr-TR" sz="2200" b="1" dirty="0" smtClean="0">
                <a:solidFill>
                  <a:srgbClr val="FF0000"/>
                </a:solidFill>
                <a:latin typeface="Times New Roman" pitchFamily="18" charset="0"/>
                <a:cs typeface="Times New Roman" pitchFamily="18" charset="0"/>
              </a:rPr>
              <a:t>mucizesi bu ayda meydana gelmiştir</a:t>
            </a:r>
          </a:p>
          <a:p>
            <a:pPr marL="72000" indent="-514350" rtl="1"/>
            <a:r>
              <a:rPr lang="tr-TR" sz="2400" b="1" dirty="0" smtClean="0">
                <a:solidFill>
                  <a:srgbClr val="00B0F0"/>
                </a:solidFill>
                <a:latin typeface="Times New Roman" pitchFamily="18" charset="0"/>
                <a:cs typeface="Times New Roman" pitchFamily="18" charset="0"/>
              </a:rPr>
              <a:t>2. </a:t>
            </a:r>
            <a:r>
              <a:rPr lang="tr-TR" sz="2800" b="1" dirty="0" smtClean="0">
                <a:solidFill>
                  <a:srgbClr val="00B0F0"/>
                </a:solidFill>
                <a:latin typeface="Times New Roman" pitchFamily="18" charset="0"/>
                <a:cs typeface="Times New Roman" pitchFamily="18" charset="0"/>
              </a:rPr>
              <a:t>Kıblenin değişimi bu ayda olmuş</a:t>
            </a:r>
          </a:p>
          <a:p>
            <a:pPr marL="72000" indent="-514350" rtl="1"/>
            <a:r>
              <a:rPr lang="tr-TR" sz="2800" b="1" dirty="0" smtClean="0">
                <a:solidFill>
                  <a:srgbClr val="FFFF00"/>
                </a:solidFill>
                <a:latin typeface="Times New Roman" pitchFamily="18" charset="0"/>
                <a:cs typeface="Times New Roman" pitchFamily="18" charset="0"/>
              </a:rPr>
              <a:t>3. Berat kandili bu ay içerisindedir</a:t>
            </a:r>
            <a:endParaRPr lang="tr-TR" sz="2400" b="1" dirty="0" smtClean="0">
              <a:solidFill>
                <a:srgbClr val="FFFF00"/>
              </a:solidFill>
              <a:latin typeface="Times New Roman" pitchFamily="18" charset="0"/>
              <a:cs typeface="Times New Roman" pitchFamily="18" charset="0"/>
            </a:endParaRPr>
          </a:p>
          <a:p>
            <a:pPr marL="72000" indent="-514350" rtl="1"/>
            <a:r>
              <a:rPr lang="tr-TR" sz="2300" b="1" dirty="0" smtClean="0">
                <a:solidFill>
                  <a:srgbClr val="7030A0"/>
                </a:solidFill>
                <a:latin typeface="Times New Roman" pitchFamily="18" charset="0"/>
                <a:cs typeface="Times New Roman" pitchFamily="18" charset="0"/>
              </a:rPr>
              <a:t>4. Hz. peygamberin En çok oruç tuttuğu ve benim ayımdır dediği aydır.</a:t>
            </a:r>
          </a:p>
          <a:p>
            <a:pPr marL="72000" indent="-514350" rtl="1"/>
            <a:r>
              <a:rPr lang="tr-TR" sz="3200" dirty="0" smtClean="0">
                <a:solidFill>
                  <a:schemeClr val="bg1"/>
                </a:solidFill>
                <a:latin typeface="Times New Roman" pitchFamily="18" charset="0"/>
                <a:cs typeface="Times New Roman" pitchFamily="18" charset="0"/>
              </a:rPr>
              <a:t>5. Ramazana hazırlık ayıdır</a:t>
            </a:r>
          </a:p>
          <a:p>
            <a:pPr marL="72000" indent="-514350" rtl="1"/>
            <a:r>
              <a:rPr lang="tr-TR" sz="2800" b="1" dirty="0" smtClean="0">
                <a:solidFill>
                  <a:srgbClr val="C00000"/>
                </a:solidFill>
                <a:latin typeface="Times New Roman" pitchFamily="18" charset="0"/>
                <a:cs typeface="Times New Roman" pitchFamily="18" charset="0"/>
              </a:rPr>
              <a:t>6. Amellerin Allah’a arz olunduğu aydır.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251520" y="1014983"/>
            <a:ext cx="8640960" cy="5355312"/>
          </a:xfrm>
          <a:prstGeom prst="rect">
            <a:avLst/>
          </a:prstGeom>
          <a:noFill/>
        </p:spPr>
        <p:txBody>
          <a:bodyPr wrap="square" rtlCol="0">
            <a:spAutoFit/>
          </a:bodyPr>
          <a:lstStyle/>
          <a:p>
            <a:pPr algn="just"/>
            <a:r>
              <a:rPr lang="tr-TR" sz="3200" dirty="0" smtClean="0"/>
              <a:t>Şaban </a:t>
            </a:r>
            <a:r>
              <a:rPr lang="tr-TR" sz="3200" dirty="0"/>
              <a:t>ayında ibadetlere ağırlık </a:t>
            </a:r>
            <a:r>
              <a:rPr lang="tr-TR" sz="3200" dirty="0" smtClean="0"/>
              <a:t>vermek gerekir. </a:t>
            </a:r>
            <a:endParaRPr lang="tr-TR" sz="3200" dirty="0"/>
          </a:p>
          <a:p>
            <a:pPr algn="just"/>
            <a:r>
              <a:rPr lang="tr-TR" sz="3200" dirty="0" smtClean="0"/>
              <a:t>Ramazan </a:t>
            </a:r>
            <a:r>
              <a:rPr lang="tr-TR" sz="3200" dirty="0"/>
              <a:t>ayı için zihnen, bedenen ve </a:t>
            </a:r>
            <a:r>
              <a:rPr lang="tr-TR" sz="3200" dirty="0" err="1"/>
              <a:t>rûhen</a:t>
            </a:r>
            <a:r>
              <a:rPr lang="tr-TR" sz="3200" dirty="0"/>
              <a:t> bir </a:t>
            </a:r>
            <a:r>
              <a:rPr lang="tr-TR" sz="3200" dirty="0" smtClean="0"/>
              <a:t>hazırlık safhasıdır. </a:t>
            </a:r>
          </a:p>
          <a:p>
            <a:pPr algn="just"/>
            <a:r>
              <a:rPr lang="tr-TR" sz="3200" dirty="0" smtClean="0"/>
              <a:t>Gelecek ayın manevi ikliminden en güzel şekilde istifade edebilmek için hazırlıklı olmak gerekir. </a:t>
            </a:r>
          </a:p>
          <a:p>
            <a:pPr algn="ctr"/>
            <a:r>
              <a:rPr lang="tr-TR" sz="54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tr-TR" sz="5400" b="1" u="sng"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Receb</a:t>
            </a:r>
            <a:r>
              <a:rPr lang="tr-TR" sz="54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5400" b="1"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tohum ekme ayıdır, </a:t>
            </a:r>
            <a:endParaRPr lang="tr-TR" sz="54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tr-TR" sz="5400" b="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Şaban, </a:t>
            </a:r>
            <a:r>
              <a:rPr lang="tr-TR" sz="5400" b="1" u="sng"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sulama ayıdır, </a:t>
            </a:r>
            <a:endParaRPr lang="tr-TR" sz="5400" b="1" u="sng"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tr-TR" sz="5400" b="1" u="sng"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Ramazan, hasat </a:t>
            </a:r>
            <a:r>
              <a:rPr lang="tr-TR" sz="5400" b="1" u="sng"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ayıdır</a:t>
            </a:r>
            <a:r>
              <a:rPr lang="tr-TR" sz="4800" b="1" u="sng"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tr-TR" sz="2000" b="1" u="sng" dirty="0" smtClean="0">
                <a:solidFill>
                  <a:srgbClr val="7030A0"/>
                </a:solidFill>
                <a:latin typeface="Times New Roman" pitchFamily="18" charset="0"/>
                <a:cs typeface="Times New Roman" pitchFamily="18" charset="0"/>
              </a:rPr>
              <a:t>(</a:t>
            </a:r>
            <a:r>
              <a:rPr lang="tr-TR" sz="2000" b="1" dirty="0" err="1">
                <a:solidFill>
                  <a:srgbClr val="002060"/>
                </a:solidFill>
                <a:latin typeface="Times New Roman" pitchFamily="18" charset="0"/>
                <a:cs typeface="Times New Roman" pitchFamily="18" charset="0"/>
              </a:rPr>
              <a:t>Zinnün</a:t>
            </a:r>
            <a:r>
              <a:rPr lang="tr-TR" sz="2000" b="1" dirty="0">
                <a:solidFill>
                  <a:srgbClr val="002060"/>
                </a:solidFill>
                <a:latin typeface="Times New Roman" pitchFamily="18" charset="0"/>
                <a:cs typeface="Times New Roman" pitchFamily="18" charset="0"/>
              </a:rPr>
              <a:t>-i </a:t>
            </a:r>
            <a:r>
              <a:rPr lang="tr-TR" sz="2000" b="1" dirty="0" err="1" smtClean="0">
                <a:solidFill>
                  <a:srgbClr val="002060"/>
                </a:solidFill>
                <a:latin typeface="Times New Roman" pitchFamily="18" charset="0"/>
                <a:cs typeface="Times New Roman" pitchFamily="18" charset="0"/>
              </a:rPr>
              <a:t>Mısrî</a:t>
            </a:r>
            <a:r>
              <a:rPr lang="tr-TR" sz="2000" b="1" dirty="0" smtClean="0">
                <a:solidFill>
                  <a:srgbClr val="002060"/>
                </a:solidFill>
                <a:latin typeface="Times New Roman" pitchFamily="18" charset="0"/>
                <a:cs typeface="Times New Roman" pitchFamily="18" charset="0"/>
              </a:rPr>
              <a:t>) </a:t>
            </a:r>
            <a:endParaRPr lang="tr-TR" sz="2000" dirty="0"/>
          </a:p>
        </p:txBody>
      </p:sp>
    </p:spTree>
    <p:extLst>
      <p:ext uri="{BB962C8B-B14F-4D97-AF65-F5344CB8AC3E}">
        <p14:creationId xmlns:p14="http://schemas.microsoft.com/office/powerpoint/2010/main" val="3545898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lc5tLfEq9lQ/TyJ5ar7zjtI/AAAAAAAAAg8/ac7kEBWVIGg/s1600/heaven-and-hell-cennet-ve-cehenne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51"/>
            <a:ext cx="9144000" cy="5961332"/>
          </a:xfrm>
          <a:prstGeom prst="rect">
            <a:avLst/>
          </a:prstGeom>
          <a:noFill/>
          <a:extLst>
            <a:ext uri="{909E8E84-426E-40DD-AFC4-6F175D3DCCD1}">
              <a14:hiddenFill xmlns:a14="http://schemas.microsoft.com/office/drawing/2010/main">
                <a:solidFill>
                  <a:srgbClr val="FFFFFF"/>
                </a:solidFill>
              </a14:hiddenFill>
            </a:ext>
          </a:extLst>
        </p:spPr>
      </p:pic>
      <p:sp>
        <p:nvSpPr>
          <p:cNvPr id="5" name="4 Yuvarlatılmış Dikdörtgen"/>
          <p:cNvSpPr/>
          <p:nvPr/>
        </p:nvSpPr>
        <p:spPr>
          <a:xfrm>
            <a:off x="-36513" y="4509120"/>
            <a:ext cx="9180513" cy="2376264"/>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2000" b="1" dirty="0"/>
              <a:t>Abdulkadir </a:t>
            </a:r>
            <a:r>
              <a:rPr lang="tr-TR" sz="2000" b="1" dirty="0" smtClean="0"/>
              <a:t>Geylani (</a:t>
            </a:r>
            <a:r>
              <a:rPr lang="tr-TR" sz="2000" b="1" dirty="0" err="1"/>
              <a:t>k.s</a:t>
            </a:r>
            <a:r>
              <a:rPr lang="tr-TR" sz="2000" b="1" dirty="0"/>
              <a:t>) hazretleri ve bazı alimler diyor </a:t>
            </a:r>
            <a:r>
              <a:rPr lang="tr-TR" sz="2000" b="1" dirty="0" smtClean="0"/>
              <a:t>ki</a:t>
            </a:r>
            <a:r>
              <a:rPr lang="tr-TR" sz="2000" dirty="0" smtClean="0"/>
              <a:t>: </a:t>
            </a:r>
          </a:p>
          <a:p>
            <a:pPr algn="ctr"/>
            <a:r>
              <a:rPr lang="tr-TR" sz="2000" dirty="0" smtClean="0"/>
              <a:t>Müslümanların </a:t>
            </a:r>
            <a:r>
              <a:rPr lang="tr-TR" sz="2000" dirty="0"/>
              <a:t>yeryüzünde iki bayramı olduğu gibi, semadaki meleklerin dahi iki bayram geceleri vardır.</a:t>
            </a:r>
          </a:p>
          <a:p>
            <a:pPr algn="ctr"/>
            <a:r>
              <a:rPr lang="tr-TR" sz="2800" b="1" u="sng" dirty="0">
                <a:solidFill>
                  <a:srgbClr val="00B050"/>
                </a:solidFill>
              </a:rPr>
              <a:t>Meleklerin bayram geceleri: 1- Berat gecesi, 2- Kadir gecesi.</a:t>
            </a:r>
          </a:p>
          <a:p>
            <a:pPr algn="ctr"/>
            <a:r>
              <a:rPr lang="tr-TR" sz="2000" b="1" dirty="0">
                <a:solidFill>
                  <a:srgbClr val="FF0000"/>
                </a:solidFill>
              </a:rPr>
              <a:t>Müslümanların bayram günleri de: 1- Ramazan bayramı, 2- Kurban bayramı.</a:t>
            </a:r>
            <a:endParaRPr lang="tr-TR" sz="2000" dirty="0">
              <a:solidFill>
                <a:srgbClr val="FF0000"/>
              </a:solidFill>
            </a:endParaRPr>
          </a:p>
          <a:p>
            <a:pPr algn="ctr"/>
            <a:r>
              <a:rPr lang="tr-TR" sz="2000" b="1" dirty="0">
                <a:solidFill>
                  <a:srgbClr val="002060"/>
                </a:solidFill>
              </a:rPr>
              <a:t>Meleklerin bayramları gece olur, zira onlar geceleri uyumaz. </a:t>
            </a:r>
            <a:endParaRPr lang="tr-TR" sz="2000" b="1" dirty="0" smtClean="0">
              <a:solidFill>
                <a:srgbClr val="002060"/>
              </a:solidFill>
            </a:endParaRPr>
          </a:p>
          <a:p>
            <a:pPr algn="ctr"/>
            <a:r>
              <a:rPr lang="tr-TR" sz="2000" b="1" dirty="0" smtClean="0">
                <a:solidFill>
                  <a:srgbClr val="7030A0"/>
                </a:solidFill>
                <a:effectLst>
                  <a:outerShdw blurRad="38100" dist="38100" dir="2700000" algn="tl">
                    <a:srgbClr val="000000">
                      <a:alpha val="43137"/>
                    </a:srgbClr>
                  </a:outerShdw>
                </a:effectLst>
              </a:rPr>
              <a:t>Müminlerin </a:t>
            </a:r>
            <a:r>
              <a:rPr lang="tr-TR" sz="2000" b="1" dirty="0">
                <a:solidFill>
                  <a:srgbClr val="7030A0"/>
                </a:solidFill>
                <a:effectLst>
                  <a:outerShdw blurRad="38100" dist="38100" dir="2700000" algn="tl">
                    <a:srgbClr val="000000">
                      <a:alpha val="43137"/>
                    </a:srgbClr>
                  </a:outerShdw>
                </a:effectLst>
              </a:rPr>
              <a:t>bayramları gündüz olur, zira onlar geceleri uyurlar.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3" cstate="print"/>
          <a:srcRect l="3906" r="75073"/>
          <a:stretch>
            <a:fillRect/>
          </a:stretch>
        </p:blipFill>
        <p:spPr>
          <a:xfrm>
            <a:off x="-32" y="0"/>
            <a:ext cx="1643074" cy="6858000"/>
          </a:xfrm>
          <a:prstGeom prst="rect">
            <a:avLst/>
          </a:prstGeom>
        </p:spPr>
      </p:pic>
      <p:sp>
        <p:nvSpPr>
          <p:cNvPr id="5" name="4 Dikdörtgen"/>
          <p:cNvSpPr/>
          <p:nvPr/>
        </p:nvSpPr>
        <p:spPr>
          <a:xfrm>
            <a:off x="1643042" y="0"/>
            <a:ext cx="750095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lvl="0" algn="ctr"/>
            <a:r>
              <a:rPr lang="tr-TR" sz="4400" b="1" u="sng" dirty="0" smtClean="0">
                <a:solidFill>
                  <a:srgbClr val="002060"/>
                </a:solidFill>
                <a:latin typeface="Times New Roman" pitchFamily="18" charset="0"/>
                <a:cs typeface="Times New Roman" pitchFamily="18" charset="0"/>
              </a:rPr>
              <a:t>BERAT KANDİLİ </a:t>
            </a:r>
          </a:p>
          <a:p>
            <a:pPr algn="just"/>
            <a:r>
              <a:rPr lang="tr-TR" sz="2400" b="1" u="sng" dirty="0" smtClean="0">
                <a:solidFill>
                  <a:srgbClr val="002060"/>
                </a:solidFill>
                <a:latin typeface="Times New Roman" pitchFamily="18" charset="0"/>
                <a:cs typeface="Times New Roman" pitchFamily="18" charset="0"/>
              </a:rPr>
              <a:t>Şaban ayının 15. gecesi berat kandilidir. </a:t>
            </a:r>
          </a:p>
          <a:p>
            <a:pPr algn="just"/>
            <a:r>
              <a:rPr lang="tr-TR" sz="2400" dirty="0" smtClean="0">
                <a:solidFill>
                  <a:schemeClr val="tx1"/>
                </a:solidFill>
                <a:latin typeface="Times New Roman" pitchFamily="18" charset="0"/>
                <a:cs typeface="Times New Roman" pitchFamily="18" charset="0"/>
              </a:rPr>
              <a:t>Sözlükte</a:t>
            </a:r>
            <a:r>
              <a:rPr lang="tr-TR" sz="2400" dirty="0">
                <a:solidFill>
                  <a:schemeClr val="tx1"/>
                </a:solidFill>
                <a:latin typeface="Times New Roman" pitchFamily="18" charset="0"/>
                <a:cs typeface="Times New Roman" pitchFamily="18" charset="0"/>
              </a:rPr>
              <a:t>, </a:t>
            </a:r>
            <a:r>
              <a:rPr lang="tr-TR" sz="2400" b="1" dirty="0">
                <a:solidFill>
                  <a:srgbClr val="0070C0"/>
                </a:solidFill>
                <a:latin typeface="Times New Roman" pitchFamily="18" charset="0"/>
                <a:cs typeface="Times New Roman" pitchFamily="18" charset="0"/>
              </a:rPr>
              <a:t>"kişinin borçtan, suç ve cezadan, hastalıktan, yükümlülükten kurtulması veya yükümlü olmaması"</a:t>
            </a:r>
            <a:endParaRPr lang="tr-TR" sz="2400" b="1" u="sng" dirty="0" smtClean="0">
              <a:solidFill>
                <a:srgbClr val="002060"/>
              </a:solidFill>
              <a:latin typeface="Times New Roman" pitchFamily="18" charset="0"/>
              <a:cs typeface="Times New Roman" pitchFamily="18" charset="0"/>
            </a:endParaRPr>
          </a:p>
          <a:p>
            <a:pPr algn="just"/>
            <a:r>
              <a:rPr lang="tr-TR" sz="2400" b="1" u="sng" dirty="0" smtClean="0">
                <a:solidFill>
                  <a:srgbClr val="002060"/>
                </a:solidFill>
                <a:latin typeface="Times New Roman" pitchFamily="18" charset="0"/>
                <a:cs typeface="Times New Roman" pitchFamily="18" charset="0"/>
              </a:rPr>
              <a:t>Beraat:  </a:t>
            </a:r>
          </a:p>
          <a:p>
            <a:r>
              <a:rPr lang="tr-TR" sz="4400" b="1" u="sng" dirty="0" smtClean="0">
                <a:solidFill>
                  <a:srgbClr val="002060"/>
                </a:solidFill>
                <a:latin typeface="Times New Roman" pitchFamily="18" charset="0"/>
                <a:cs typeface="Times New Roman" pitchFamily="18" charset="0"/>
              </a:rPr>
              <a:t>“</a:t>
            </a:r>
            <a:r>
              <a:rPr lang="tr-TR" sz="4400" b="1" u="sng" dirty="0" smtClean="0">
                <a:solidFill>
                  <a:srgbClr val="C00000"/>
                </a:solidFill>
                <a:latin typeface="Times New Roman" pitchFamily="18" charset="0"/>
                <a:cs typeface="Times New Roman" pitchFamily="18" charset="0"/>
              </a:rPr>
              <a:t>Günahlardan kurtulmak, </a:t>
            </a:r>
          </a:p>
          <a:p>
            <a:r>
              <a:rPr lang="tr-TR" sz="4400" b="1" u="sng" dirty="0" smtClean="0">
                <a:solidFill>
                  <a:srgbClr val="C00000"/>
                </a:solidFill>
                <a:latin typeface="Times New Roman" pitchFamily="18" charset="0"/>
                <a:cs typeface="Times New Roman" pitchFamily="18" charset="0"/>
              </a:rPr>
              <a:t>manen temize çıkmak, </a:t>
            </a:r>
          </a:p>
          <a:p>
            <a:r>
              <a:rPr lang="tr-TR" sz="4400" b="1" u="sng" dirty="0" smtClean="0">
                <a:solidFill>
                  <a:srgbClr val="C00000"/>
                </a:solidFill>
                <a:latin typeface="Times New Roman" pitchFamily="18" charset="0"/>
                <a:cs typeface="Times New Roman" pitchFamily="18" charset="0"/>
              </a:rPr>
              <a:t>ilahi af ve rahmete ulaşmak</a:t>
            </a:r>
            <a:r>
              <a:rPr lang="tr-TR" sz="4400" b="1" u="sng" dirty="0" smtClean="0">
                <a:solidFill>
                  <a:srgbClr val="002060"/>
                </a:solidFill>
                <a:latin typeface="Times New Roman" pitchFamily="18" charset="0"/>
                <a:cs typeface="Times New Roman" pitchFamily="18" charset="0"/>
              </a:rPr>
              <a:t>”</a:t>
            </a:r>
            <a:r>
              <a:rPr lang="tr-TR" sz="2800" b="1" u="sng" dirty="0" smtClean="0">
                <a:solidFill>
                  <a:srgbClr val="002060"/>
                </a:solidFill>
                <a:latin typeface="Times New Roman" pitchFamily="18" charset="0"/>
                <a:cs typeface="Times New Roman" pitchFamily="18" charset="0"/>
              </a:rPr>
              <a:t> </a:t>
            </a:r>
            <a:r>
              <a:rPr lang="tr-TR" sz="2400" b="1" u="sng" dirty="0" smtClean="0">
                <a:solidFill>
                  <a:srgbClr val="002060"/>
                </a:solidFill>
                <a:latin typeface="Times New Roman" pitchFamily="18" charset="0"/>
                <a:cs typeface="Times New Roman" pitchFamily="18" charset="0"/>
              </a:rPr>
              <a:t>anlamlarına gelir. </a:t>
            </a:r>
          </a:p>
        </p:txBody>
      </p:sp>
    </p:spTree>
    <p:extLst>
      <p:ext uri="{BB962C8B-B14F-4D97-AF65-F5344CB8AC3E}">
        <p14:creationId xmlns:p14="http://schemas.microsoft.com/office/powerpoint/2010/main" val="2840624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784976" cy="655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just">
              <a:buFont typeface="+mj-lt"/>
              <a:buAutoNum type="arabicPeriod"/>
            </a:pPr>
            <a:r>
              <a:rPr lang="tr-TR" sz="2800" dirty="0" smtClean="0">
                <a:solidFill>
                  <a:srgbClr val="00B050"/>
                </a:solidFill>
                <a:cs typeface="Times New Roman" pitchFamily="18" charset="0"/>
              </a:rPr>
              <a:t>Kıblenin değişmesi gibi mühim bir hadisenin gündüzünde vuku bulması; </a:t>
            </a:r>
          </a:p>
          <a:p>
            <a:pPr marL="514350" indent="-514350" algn="just">
              <a:buFont typeface="+mj-lt"/>
              <a:buAutoNum type="arabicPeriod"/>
            </a:pPr>
            <a:r>
              <a:rPr lang="tr-TR" sz="2800" dirty="0" smtClean="0">
                <a:solidFill>
                  <a:srgbClr val="7030A0"/>
                </a:solidFill>
                <a:cs typeface="Times New Roman" pitchFamily="18" charset="0"/>
              </a:rPr>
              <a:t>Af, Mağfiret, </a:t>
            </a:r>
            <a:r>
              <a:rPr lang="tr-TR" sz="2800" dirty="0">
                <a:solidFill>
                  <a:srgbClr val="7030A0"/>
                </a:solidFill>
                <a:cs typeface="Times New Roman" pitchFamily="18" charset="0"/>
              </a:rPr>
              <a:t>Rahmet Ve Duaların Kabul Olunduğu </a:t>
            </a:r>
            <a:r>
              <a:rPr lang="tr-TR" sz="2800" dirty="0" smtClean="0">
                <a:solidFill>
                  <a:srgbClr val="7030A0"/>
                </a:solidFill>
                <a:cs typeface="Times New Roman" pitchFamily="18" charset="0"/>
              </a:rPr>
              <a:t>Bir </a:t>
            </a:r>
            <a:r>
              <a:rPr lang="tr-TR" sz="2800" dirty="0">
                <a:solidFill>
                  <a:srgbClr val="7030A0"/>
                </a:solidFill>
                <a:cs typeface="Times New Roman" pitchFamily="18" charset="0"/>
              </a:rPr>
              <a:t>Gece </a:t>
            </a:r>
            <a:r>
              <a:rPr lang="tr-TR" sz="2800" dirty="0" smtClean="0">
                <a:solidFill>
                  <a:srgbClr val="7030A0"/>
                </a:solidFill>
                <a:cs typeface="Times New Roman" pitchFamily="18" charset="0"/>
              </a:rPr>
              <a:t>Olması; </a:t>
            </a:r>
            <a:endParaRPr lang="tr-TR" sz="2800" dirty="0">
              <a:solidFill>
                <a:srgbClr val="7030A0"/>
              </a:solidFill>
              <a:cs typeface="Times New Roman" pitchFamily="18" charset="0"/>
            </a:endParaRPr>
          </a:p>
          <a:p>
            <a:pPr marL="514350" indent="-514350" algn="just">
              <a:buFont typeface="+mj-lt"/>
              <a:buAutoNum type="arabicPeriod"/>
            </a:pPr>
            <a:r>
              <a:rPr lang="tr-TR" sz="2800" dirty="0" smtClean="0">
                <a:solidFill>
                  <a:schemeClr val="tx2"/>
                </a:solidFill>
              </a:rPr>
              <a:t>Her </a:t>
            </a:r>
            <a:r>
              <a:rPr lang="tr-TR" sz="2800" dirty="0">
                <a:solidFill>
                  <a:schemeClr val="tx2"/>
                </a:solidFill>
              </a:rPr>
              <a:t>Önemli İşin, Bu Gecede Hikmetli Bir Şekilde Ayrımı Ve </a:t>
            </a:r>
            <a:r>
              <a:rPr lang="tr-TR" sz="2800" dirty="0" smtClean="0">
                <a:solidFill>
                  <a:schemeClr val="tx2"/>
                </a:solidFill>
              </a:rPr>
              <a:t>Seçiminin Yapılması;  </a:t>
            </a:r>
            <a:endParaRPr lang="tr-TR" sz="2800" dirty="0">
              <a:solidFill>
                <a:schemeClr val="tx2"/>
              </a:solidFill>
            </a:endParaRPr>
          </a:p>
          <a:p>
            <a:pPr marL="514350" lvl="0" indent="-514350" algn="just">
              <a:buFont typeface="+mj-lt"/>
              <a:buAutoNum type="arabicPeriod"/>
            </a:pPr>
            <a:r>
              <a:rPr lang="tr-TR" sz="2800" dirty="0" smtClean="0">
                <a:solidFill>
                  <a:srgbClr val="C00000"/>
                </a:solidFill>
                <a:cs typeface="Times New Roman" pitchFamily="18" charset="0"/>
              </a:rPr>
              <a:t>Kılınan </a:t>
            </a:r>
            <a:r>
              <a:rPr lang="tr-TR" sz="2800" dirty="0">
                <a:solidFill>
                  <a:srgbClr val="C00000"/>
                </a:solidFill>
                <a:cs typeface="Times New Roman" pitchFamily="18" charset="0"/>
              </a:rPr>
              <a:t>namazların, okunan </a:t>
            </a:r>
            <a:r>
              <a:rPr lang="tr-TR" sz="2800" dirty="0" err="1">
                <a:solidFill>
                  <a:srgbClr val="C00000"/>
                </a:solidFill>
                <a:cs typeface="Times New Roman" pitchFamily="18" charset="0"/>
              </a:rPr>
              <a:t>Kur’an’ların</a:t>
            </a:r>
            <a:r>
              <a:rPr lang="tr-TR" sz="2800" dirty="0">
                <a:solidFill>
                  <a:srgbClr val="C00000"/>
                </a:solidFill>
                <a:cs typeface="Times New Roman" pitchFamily="18" charset="0"/>
              </a:rPr>
              <a:t>, yapılan </a:t>
            </a:r>
            <a:r>
              <a:rPr lang="tr-TR" sz="2800" dirty="0" err="1">
                <a:solidFill>
                  <a:srgbClr val="C00000"/>
                </a:solidFill>
                <a:cs typeface="Times New Roman" pitchFamily="18" charset="0"/>
              </a:rPr>
              <a:t>tevbe</a:t>
            </a:r>
            <a:r>
              <a:rPr lang="tr-TR" sz="2800" dirty="0">
                <a:solidFill>
                  <a:srgbClr val="C00000"/>
                </a:solidFill>
                <a:cs typeface="Times New Roman" pitchFamily="18" charset="0"/>
              </a:rPr>
              <a:t> ve istiğfarların </a:t>
            </a:r>
            <a:r>
              <a:rPr lang="tr-TR" sz="2800" dirty="0" smtClean="0">
                <a:solidFill>
                  <a:srgbClr val="C00000"/>
                </a:solidFill>
                <a:cs typeface="Times New Roman" pitchFamily="18" charset="0"/>
              </a:rPr>
              <a:t>faziletinin büyüklüğü; </a:t>
            </a:r>
            <a:endParaRPr lang="tr-TR" sz="2800" i="1" dirty="0">
              <a:cs typeface="Times New Roman" pitchFamily="18" charset="0"/>
            </a:endParaRPr>
          </a:p>
          <a:p>
            <a:pPr marL="514350" lvl="0" indent="-514350" algn="just">
              <a:buFont typeface="+mj-lt"/>
              <a:buAutoNum type="arabicPeriod"/>
            </a:pPr>
            <a:r>
              <a:rPr lang="tr-TR" sz="2800" dirty="0" smtClean="0">
                <a:solidFill>
                  <a:srgbClr val="00B050"/>
                </a:solidFill>
                <a:cs typeface="Times New Roman" pitchFamily="18" charset="0"/>
              </a:rPr>
              <a:t>Allah’ın rahmetinin kulları </a:t>
            </a:r>
            <a:r>
              <a:rPr lang="tr-TR" sz="2800" dirty="0">
                <a:solidFill>
                  <a:srgbClr val="00B050"/>
                </a:solidFill>
                <a:cs typeface="Times New Roman" pitchFamily="18" charset="0"/>
              </a:rPr>
              <a:t>üzerine </a:t>
            </a:r>
            <a:r>
              <a:rPr lang="tr-TR" sz="2800" dirty="0" smtClean="0">
                <a:solidFill>
                  <a:srgbClr val="00B050"/>
                </a:solidFill>
                <a:cs typeface="Times New Roman" pitchFamily="18" charset="0"/>
              </a:rPr>
              <a:t>yağması; </a:t>
            </a:r>
          </a:p>
          <a:p>
            <a:pPr marL="514350" lvl="0" indent="-514350" algn="just">
              <a:buFont typeface="+mj-lt"/>
              <a:buAutoNum type="arabicPeriod"/>
            </a:pPr>
            <a:r>
              <a:rPr lang="tr-TR" sz="2800" dirty="0" smtClean="0">
                <a:solidFill>
                  <a:srgbClr val="7030A0"/>
                </a:solidFill>
                <a:cs typeface="Times New Roman" pitchFamily="18" charset="0"/>
              </a:rPr>
              <a:t>Bu </a:t>
            </a:r>
            <a:r>
              <a:rPr lang="tr-TR" sz="2800" dirty="0">
                <a:solidFill>
                  <a:srgbClr val="7030A0"/>
                </a:solidFill>
                <a:cs typeface="Times New Roman" pitchFamily="18" charset="0"/>
              </a:rPr>
              <a:t>geceyi ibadetle geçirenlere yardımcı olması amacıyla Allah tarafından melekler </a:t>
            </a:r>
            <a:r>
              <a:rPr lang="tr-TR" sz="2800" dirty="0" smtClean="0">
                <a:solidFill>
                  <a:srgbClr val="7030A0"/>
                </a:solidFill>
                <a:cs typeface="Times New Roman" pitchFamily="18" charset="0"/>
              </a:rPr>
              <a:t>gönderilmesi;</a:t>
            </a:r>
          </a:p>
          <a:p>
            <a:pPr marL="514350" lvl="0" indent="-514350" algn="just">
              <a:buFont typeface="+mj-lt"/>
              <a:buAutoNum type="arabicPeriod"/>
            </a:pPr>
            <a:r>
              <a:rPr lang="tr-TR" sz="2800" dirty="0" smtClean="0">
                <a:solidFill>
                  <a:schemeClr val="tx2"/>
                </a:solidFill>
                <a:cs typeface="Times New Roman" pitchFamily="18" charset="0"/>
              </a:rPr>
              <a:t>Efendimizin bu geceye dair bizlere müjdeleri;</a:t>
            </a:r>
            <a:endParaRPr lang="tr-TR" sz="2800" dirty="0">
              <a:solidFill>
                <a:schemeClr val="tx2"/>
              </a:solidFill>
              <a:cs typeface="Times New Roman" pitchFamily="18" charset="0"/>
            </a:endParaRPr>
          </a:p>
          <a:p>
            <a:pPr marL="514350" lvl="0" indent="-514350" algn="just">
              <a:buFont typeface="+mj-lt"/>
              <a:buAutoNum type="arabicPeriod"/>
            </a:pPr>
            <a:r>
              <a:rPr lang="tr-TR" sz="2800" dirty="0" smtClean="0">
                <a:solidFill>
                  <a:srgbClr val="FF0000"/>
                </a:solidFill>
                <a:effectLst>
                  <a:outerShdw blurRad="38100" dist="38100" dir="2700000" algn="tl">
                    <a:srgbClr val="000000">
                      <a:alpha val="43137"/>
                    </a:srgbClr>
                  </a:outerShdw>
                </a:effectLst>
                <a:cs typeface="Times New Roman" pitchFamily="18" charset="0"/>
              </a:rPr>
              <a:t>Peygamberimize </a:t>
            </a:r>
            <a:r>
              <a:rPr lang="tr-TR" sz="2800" dirty="0">
                <a:solidFill>
                  <a:srgbClr val="FF0000"/>
                </a:solidFill>
                <a:effectLst>
                  <a:outerShdw blurRad="38100" dist="38100" dir="2700000" algn="tl">
                    <a:srgbClr val="000000">
                      <a:alpha val="43137"/>
                    </a:srgbClr>
                  </a:outerShdw>
                </a:effectLst>
                <a:cs typeface="Times New Roman" pitchFamily="18" charset="0"/>
              </a:rPr>
              <a:t>şefaat yetkisinin tamamı </a:t>
            </a:r>
            <a:r>
              <a:rPr lang="tr-TR" sz="2800" dirty="0" smtClean="0">
                <a:solidFill>
                  <a:srgbClr val="FF0000"/>
                </a:solidFill>
                <a:effectLst>
                  <a:outerShdw blurRad="38100" dist="38100" dir="2700000" algn="tl">
                    <a:srgbClr val="000000">
                      <a:alpha val="43137"/>
                    </a:srgbClr>
                  </a:outerShdw>
                </a:effectLst>
                <a:cs typeface="Times New Roman" pitchFamily="18" charset="0"/>
              </a:rPr>
              <a:t>verilmesi bu geceyi değerli, önemli ve anlamlı kılmaktadır.</a:t>
            </a:r>
            <a:r>
              <a:rPr lang="tr-TR" sz="2800" dirty="0" smtClean="0">
                <a:solidFill>
                  <a:schemeClr val="accent2">
                    <a:lumMod val="50000"/>
                  </a:schemeClr>
                </a:solidFill>
                <a:cs typeface="Times New Roman" pitchFamily="18" charset="0"/>
              </a:rPr>
              <a:t>  </a:t>
            </a:r>
          </a:p>
        </p:txBody>
      </p:sp>
    </p:spTree>
    <p:extLst>
      <p:ext uri="{BB962C8B-B14F-4D97-AF65-F5344CB8AC3E}">
        <p14:creationId xmlns:p14="http://schemas.microsoft.com/office/powerpoint/2010/main" val="152184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lc5tLfEq9lQ/TyJ5ar7zjtI/AAAAAAAAAg8/ac7kEBWVIGg/s1600/heaven-and-hell-cennet-ve-cehenne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052"/>
            <a:ext cx="9144000" cy="6853209"/>
          </a:xfrm>
          <a:prstGeom prst="rect">
            <a:avLst/>
          </a:prstGeom>
          <a:noFill/>
          <a:extLst>
            <a:ext uri="{909E8E84-426E-40DD-AFC4-6F175D3DCCD1}">
              <a14:hiddenFill xmlns:a14="http://schemas.microsoft.com/office/drawing/2010/main">
                <a:solidFill>
                  <a:srgbClr val="FFFFFF"/>
                </a:solidFill>
              </a14:hiddenFill>
            </a:ext>
          </a:extLst>
        </p:spPr>
      </p:pic>
      <p:sp>
        <p:nvSpPr>
          <p:cNvPr id="5" name="4 Yuvarlatılmış Dikdörtgen"/>
          <p:cNvSpPr/>
          <p:nvPr/>
        </p:nvSpPr>
        <p:spPr>
          <a:xfrm>
            <a:off x="-36513" y="4941168"/>
            <a:ext cx="9180513" cy="1944216"/>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3600" b="1" u="sng"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Kurtuluş Gecesi.</a:t>
            </a:r>
          </a:p>
          <a:p>
            <a:pPr algn="justLow"/>
            <a:r>
              <a:rPr lang="tr-TR" sz="2400" dirty="0" smtClean="0">
                <a:solidFill>
                  <a:srgbClr val="002060"/>
                </a:solidFill>
                <a:latin typeface="Times New Roman" pitchFamily="18" charset="0"/>
                <a:cs typeface="Times New Roman" pitchFamily="18" charset="0"/>
              </a:rPr>
              <a:t>İşledikleri hata, kusur ve günahlarını itiraf edip </a:t>
            </a:r>
            <a:r>
              <a:rPr lang="tr-TR" sz="2400" dirty="0" err="1" smtClean="0">
                <a:solidFill>
                  <a:srgbClr val="002060"/>
                </a:solidFill>
                <a:latin typeface="Times New Roman" pitchFamily="18" charset="0"/>
                <a:cs typeface="Times New Roman" pitchFamily="18" charset="0"/>
              </a:rPr>
              <a:t>Cenâb</a:t>
            </a:r>
            <a:r>
              <a:rPr lang="tr-TR" sz="2400" dirty="0" smtClean="0">
                <a:solidFill>
                  <a:srgbClr val="002060"/>
                </a:solidFill>
                <a:latin typeface="Times New Roman" pitchFamily="18" charset="0"/>
                <a:cs typeface="Times New Roman" pitchFamily="18" charset="0"/>
              </a:rPr>
              <a:t>-ı Hakka </a:t>
            </a:r>
            <a:r>
              <a:rPr lang="tr-TR" sz="2400" dirty="0" err="1" smtClean="0">
                <a:solidFill>
                  <a:srgbClr val="002060"/>
                </a:solidFill>
                <a:latin typeface="Times New Roman" pitchFamily="18" charset="0"/>
                <a:cs typeface="Times New Roman" pitchFamily="18" charset="0"/>
              </a:rPr>
              <a:t>tevbe</a:t>
            </a:r>
            <a:r>
              <a:rPr lang="tr-TR" sz="2400" dirty="0" smtClean="0">
                <a:solidFill>
                  <a:srgbClr val="002060"/>
                </a:solidFill>
                <a:latin typeface="Times New Roman" pitchFamily="18" charset="0"/>
                <a:cs typeface="Times New Roman" pitchFamily="18" charset="0"/>
              </a:rPr>
              <a:t> ve istiğfarda bulunan Müslümanların</a:t>
            </a:r>
            <a:r>
              <a:rPr lang="tr-TR" sz="2400" dirty="0" smtClean="0">
                <a:solidFill>
                  <a:srgbClr val="C00000"/>
                </a:solidFill>
                <a:latin typeface="Times New Roman" pitchFamily="18" charset="0"/>
                <a:cs typeface="Times New Roman" pitchFamily="18" charset="0"/>
              </a:rPr>
              <a:t> ilahi rahmete nail olup affedilecekleri umulduğu için bu geceye </a:t>
            </a:r>
            <a:r>
              <a:rPr lang="tr-TR" sz="2400" b="1" u="sng" dirty="0" smtClean="0">
                <a:solidFill>
                  <a:srgbClr val="7030A0"/>
                </a:solidFill>
                <a:latin typeface="Times New Roman" pitchFamily="18" charset="0"/>
                <a:cs typeface="Times New Roman" pitchFamily="18" charset="0"/>
              </a:rPr>
              <a:t>“Berat Kandili” (Kurtuluş Gecesi)</a:t>
            </a:r>
            <a:r>
              <a:rPr lang="tr-TR" sz="2400" dirty="0" smtClean="0">
                <a:solidFill>
                  <a:srgbClr val="C00000"/>
                </a:solidFill>
                <a:latin typeface="Times New Roman" pitchFamily="18" charset="0"/>
                <a:cs typeface="Times New Roman" pitchFamily="18" charset="0"/>
              </a:rPr>
              <a:t> denilmiştir.</a:t>
            </a:r>
          </a:p>
        </p:txBody>
      </p:sp>
    </p:spTree>
    <p:extLst>
      <p:ext uri="{BB962C8B-B14F-4D97-AF65-F5344CB8AC3E}">
        <p14:creationId xmlns:p14="http://schemas.microsoft.com/office/powerpoint/2010/main" val="929681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40" y="1956199"/>
            <a:ext cx="9156539" cy="4901801"/>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 y="4676"/>
            <a:ext cx="9150271" cy="4898445"/>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7" y="1412776"/>
            <a:ext cx="9144000" cy="4895088"/>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4" y="1412776"/>
            <a:ext cx="9142632" cy="4894356"/>
          </a:xfrm>
          <a:prstGeom prst="rect">
            <a:avLst/>
          </a:prstGeom>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89" y="1428339"/>
            <a:ext cx="9137732" cy="4891733"/>
          </a:xfrm>
          <a:prstGeom prst="rect">
            <a:avLst/>
          </a:prstGeom>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3" y="1428338"/>
            <a:ext cx="9138196" cy="4891981"/>
          </a:xfrm>
          <a:prstGeom prst="rect">
            <a:avLst/>
          </a:prstGeom>
        </p:spPr>
      </p:pic>
      <p:pic>
        <p:nvPicPr>
          <p:cNvPr id="11" name="Resim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57" y="1432051"/>
            <a:ext cx="9144000" cy="4895088"/>
          </a:xfrm>
          <a:prstGeom prst="rect">
            <a:avLst/>
          </a:prstGeom>
        </p:spPr>
      </p:pic>
      <p:pic>
        <p:nvPicPr>
          <p:cNvPr id="12" name="Resim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3" y="1428091"/>
            <a:ext cx="9126659" cy="4885805"/>
          </a:xfrm>
          <a:prstGeom prst="rect">
            <a:avLst/>
          </a:prstGeom>
        </p:spPr>
      </p:pic>
      <p:pic>
        <p:nvPicPr>
          <p:cNvPr id="13" name="Resim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00" y="1427843"/>
            <a:ext cx="9141600" cy="4893803"/>
          </a:xfrm>
          <a:prstGeom prst="rect">
            <a:avLst/>
          </a:prstGeom>
        </p:spPr>
      </p:pic>
      <p:pic>
        <p:nvPicPr>
          <p:cNvPr id="14" name="Resim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96" y="1450984"/>
            <a:ext cx="9139737" cy="4892806"/>
          </a:xfrm>
          <a:prstGeom prst="rect">
            <a:avLst/>
          </a:prstGeom>
        </p:spPr>
      </p:pic>
      <p:pic>
        <p:nvPicPr>
          <p:cNvPr id="15" name="Resim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52" y="1411202"/>
            <a:ext cx="9133748" cy="4889600"/>
          </a:xfrm>
          <a:prstGeom prst="rect">
            <a:avLst/>
          </a:prstGeom>
        </p:spPr>
      </p:pic>
      <p:pic>
        <p:nvPicPr>
          <p:cNvPr id="16" name="Resim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35" y="1410954"/>
            <a:ext cx="9121205" cy="4882885"/>
          </a:xfrm>
          <a:prstGeom prst="rect">
            <a:avLst/>
          </a:prstGeom>
        </p:spPr>
      </p:pic>
      <p:pic>
        <p:nvPicPr>
          <p:cNvPr id="17" name="Resim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334" y="1428916"/>
            <a:ext cx="9122666" cy="4883667"/>
          </a:xfrm>
          <a:prstGeom prst="rect">
            <a:avLst/>
          </a:prstGeom>
        </p:spPr>
      </p:pic>
      <p:pic>
        <p:nvPicPr>
          <p:cNvPr id="18" name="Resim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72" y="1449842"/>
            <a:ext cx="9136011" cy="4890811"/>
          </a:xfrm>
          <a:prstGeom prst="rect">
            <a:avLst/>
          </a:prstGeom>
        </p:spPr>
      </p:pic>
      <p:pic>
        <p:nvPicPr>
          <p:cNvPr id="19" name="Resim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71" y="1432050"/>
            <a:ext cx="9136010" cy="4890811"/>
          </a:xfrm>
          <a:prstGeom prst="rect">
            <a:avLst/>
          </a:prstGeom>
        </p:spPr>
      </p:pic>
      <p:pic>
        <p:nvPicPr>
          <p:cNvPr id="20" name="Resim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981455"/>
            <a:ext cx="9144000" cy="5312383"/>
          </a:xfrm>
          <a:prstGeom prst="rect">
            <a:avLst/>
          </a:prstGeom>
        </p:spPr>
      </p:pic>
    </p:spTree>
    <p:extLst>
      <p:ext uri="{BB962C8B-B14F-4D97-AF65-F5344CB8AC3E}">
        <p14:creationId xmlns:p14="http://schemas.microsoft.com/office/powerpoint/2010/main" val="296481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12000"/>
                            </p:stCondLst>
                            <p:childTnLst>
                              <p:par>
                                <p:cTn id="11" presetID="53" presetClass="entr" presetSubtype="16" fill="hold" nodeType="afterEffect">
                                  <p:stCondLst>
                                    <p:cond delay="10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24000"/>
                            </p:stCondLst>
                            <p:childTnLst>
                              <p:par>
                                <p:cTn id="17" presetID="53" presetClass="entr" presetSubtype="16" fill="hold" nodeType="afterEffect">
                                  <p:stCondLst>
                                    <p:cond delay="10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par>
                          <p:cTn id="22" fill="hold">
                            <p:stCondLst>
                              <p:cond delay="36000"/>
                            </p:stCondLst>
                            <p:childTnLst>
                              <p:par>
                                <p:cTn id="23" presetID="53" presetClass="entr" presetSubtype="16" fill="hold" nodeType="afterEffect">
                                  <p:stCondLst>
                                    <p:cond delay="10000"/>
                                  </p:stCondLst>
                                  <p:childTnLst>
                                    <p:set>
                                      <p:cBhvr>
                                        <p:cTn id="24" dur="1" fill="hold">
                                          <p:stCondLst>
                                            <p:cond delay="0"/>
                                          </p:stCondLst>
                                        </p:cTn>
                                        <p:tgtEl>
                                          <p:spTgt spid="8"/>
                                        </p:tgtEl>
                                        <p:attrNameLst>
                                          <p:attrName>style.visibility</p:attrName>
                                        </p:attrNameLst>
                                      </p:cBhvr>
                                      <p:to>
                                        <p:strVal val="visible"/>
                                      </p:to>
                                    </p:set>
                                    <p:anim calcmode="lin" valueType="num">
                                      <p:cBhvr>
                                        <p:cTn id="25" dur="2000" fill="hold"/>
                                        <p:tgtEl>
                                          <p:spTgt spid="8"/>
                                        </p:tgtEl>
                                        <p:attrNameLst>
                                          <p:attrName>ppt_w</p:attrName>
                                        </p:attrNameLst>
                                      </p:cBhvr>
                                      <p:tavLst>
                                        <p:tav tm="0">
                                          <p:val>
                                            <p:fltVal val="0"/>
                                          </p:val>
                                        </p:tav>
                                        <p:tav tm="100000">
                                          <p:val>
                                            <p:strVal val="#ppt_w"/>
                                          </p:val>
                                        </p:tav>
                                      </p:tavLst>
                                    </p:anim>
                                    <p:anim calcmode="lin" valueType="num">
                                      <p:cBhvr>
                                        <p:cTn id="26" dur="2000" fill="hold"/>
                                        <p:tgtEl>
                                          <p:spTgt spid="8"/>
                                        </p:tgtEl>
                                        <p:attrNameLst>
                                          <p:attrName>ppt_h</p:attrName>
                                        </p:attrNameLst>
                                      </p:cBhvr>
                                      <p:tavLst>
                                        <p:tav tm="0">
                                          <p:val>
                                            <p:fltVal val="0"/>
                                          </p:val>
                                        </p:tav>
                                        <p:tav tm="100000">
                                          <p:val>
                                            <p:strVal val="#ppt_h"/>
                                          </p:val>
                                        </p:tav>
                                      </p:tavLst>
                                    </p:anim>
                                    <p:animEffect transition="in" filter="fade">
                                      <p:cBhvr>
                                        <p:cTn id="27" dur="2000"/>
                                        <p:tgtEl>
                                          <p:spTgt spid="8"/>
                                        </p:tgtEl>
                                      </p:cBhvr>
                                    </p:animEffect>
                                  </p:childTnLst>
                                </p:cTn>
                              </p:par>
                            </p:childTnLst>
                          </p:cTn>
                        </p:par>
                        <p:par>
                          <p:cTn id="28" fill="hold">
                            <p:stCondLst>
                              <p:cond delay="48000"/>
                            </p:stCondLst>
                            <p:childTnLst>
                              <p:par>
                                <p:cTn id="29" presetID="53" presetClass="entr" presetSubtype="16" fill="hold" nodeType="afterEffect">
                                  <p:stCondLst>
                                    <p:cond delay="100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par>
                          <p:cTn id="34" fill="hold">
                            <p:stCondLst>
                              <p:cond delay="60000"/>
                            </p:stCondLst>
                            <p:childTnLst>
                              <p:par>
                                <p:cTn id="35" presetID="53" presetClass="entr" presetSubtype="16" fill="hold" nodeType="afterEffect">
                                  <p:stCondLst>
                                    <p:cond delay="100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animEffect transition="in" filter="fade">
                                      <p:cBhvr>
                                        <p:cTn id="39" dur="2000"/>
                                        <p:tgtEl>
                                          <p:spTgt spid="11"/>
                                        </p:tgtEl>
                                      </p:cBhvr>
                                    </p:animEffect>
                                  </p:childTnLst>
                                </p:cTn>
                              </p:par>
                            </p:childTnLst>
                          </p:cTn>
                        </p:par>
                        <p:par>
                          <p:cTn id="40" fill="hold">
                            <p:stCondLst>
                              <p:cond delay="72000"/>
                            </p:stCondLst>
                            <p:childTnLst>
                              <p:par>
                                <p:cTn id="41" presetID="53" presetClass="entr" presetSubtype="16" fill="hold" nodeType="afterEffect">
                                  <p:stCondLst>
                                    <p:cond delay="100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2000" fill="hold"/>
                                        <p:tgtEl>
                                          <p:spTgt spid="12"/>
                                        </p:tgtEl>
                                        <p:attrNameLst>
                                          <p:attrName>ppt_w</p:attrName>
                                        </p:attrNameLst>
                                      </p:cBhvr>
                                      <p:tavLst>
                                        <p:tav tm="0">
                                          <p:val>
                                            <p:fltVal val="0"/>
                                          </p:val>
                                        </p:tav>
                                        <p:tav tm="100000">
                                          <p:val>
                                            <p:strVal val="#ppt_w"/>
                                          </p:val>
                                        </p:tav>
                                      </p:tavLst>
                                    </p:anim>
                                    <p:anim calcmode="lin" valueType="num">
                                      <p:cBhvr>
                                        <p:cTn id="44" dur="2000" fill="hold"/>
                                        <p:tgtEl>
                                          <p:spTgt spid="12"/>
                                        </p:tgtEl>
                                        <p:attrNameLst>
                                          <p:attrName>ppt_h</p:attrName>
                                        </p:attrNameLst>
                                      </p:cBhvr>
                                      <p:tavLst>
                                        <p:tav tm="0">
                                          <p:val>
                                            <p:fltVal val="0"/>
                                          </p:val>
                                        </p:tav>
                                        <p:tav tm="100000">
                                          <p:val>
                                            <p:strVal val="#ppt_h"/>
                                          </p:val>
                                        </p:tav>
                                      </p:tavLst>
                                    </p:anim>
                                    <p:animEffect transition="in" filter="fade">
                                      <p:cBhvr>
                                        <p:cTn id="45" dur="2000"/>
                                        <p:tgtEl>
                                          <p:spTgt spid="12"/>
                                        </p:tgtEl>
                                      </p:cBhvr>
                                    </p:animEffect>
                                  </p:childTnLst>
                                </p:cTn>
                              </p:par>
                            </p:childTnLst>
                          </p:cTn>
                        </p:par>
                        <p:par>
                          <p:cTn id="46" fill="hold">
                            <p:stCondLst>
                              <p:cond delay="84000"/>
                            </p:stCondLst>
                            <p:childTnLst>
                              <p:par>
                                <p:cTn id="47" presetID="53" presetClass="entr" presetSubtype="16" fill="hold" nodeType="afterEffect">
                                  <p:stCondLst>
                                    <p:cond delay="100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2000" fill="hold"/>
                                        <p:tgtEl>
                                          <p:spTgt spid="13"/>
                                        </p:tgtEl>
                                        <p:attrNameLst>
                                          <p:attrName>ppt_w</p:attrName>
                                        </p:attrNameLst>
                                      </p:cBhvr>
                                      <p:tavLst>
                                        <p:tav tm="0">
                                          <p:val>
                                            <p:fltVal val="0"/>
                                          </p:val>
                                        </p:tav>
                                        <p:tav tm="100000">
                                          <p:val>
                                            <p:strVal val="#ppt_w"/>
                                          </p:val>
                                        </p:tav>
                                      </p:tavLst>
                                    </p:anim>
                                    <p:anim calcmode="lin" valueType="num">
                                      <p:cBhvr>
                                        <p:cTn id="50" dur="2000" fill="hold"/>
                                        <p:tgtEl>
                                          <p:spTgt spid="13"/>
                                        </p:tgtEl>
                                        <p:attrNameLst>
                                          <p:attrName>ppt_h</p:attrName>
                                        </p:attrNameLst>
                                      </p:cBhvr>
                                      <p:tavLst>
                                        <p:tav tm="0">
                                          <p:val>
                                            <p:fltVal val="0"/>
                                          </p:val>
                                        </p:tav>
                                        <p:tav tm="100000">
                                          <p:val>
                                            <p:strVal val="#ppt_h"/>
                                          </p:val>
                                        </p:tav>
                                      </p:tavLst>
                                    </p:anim>
                                    <p:animEffect transition="in" filter="fade">
                                      <p:cBhvr>
                                        <p:cTn id="51" dur="2000"/>
                                        <p:tgtEl>
                                          <p:spTgt spid="13"/>
                                        </p:tgtEl>
                                      </p:cBhvr>
                                    </p:animEffect>
                                  </p:childTnLst>
                                </p:cTn>
                              </p:par>
                            </p:childTnLst>
                          </p:cTn>
                        </p:par>
                        <p:par>
                          <p:cTn id="52" fill="hold">
                            <p:stCondLst>
                              <p:cond delay="96000"/>
                            </p:stCondLst>
                            <p:childTnLst>
                              <p:par>
                                <p:cTn id="53" presetID="53" presetClass="entr" presetSubtype="16" fill="hold" nodeType="afterEffect">
                                  <p:stCondLst>
                                    <p:cond delay="100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2000" fill="hold"/>
                                        <p:tgtEl>
                                          <p:spTgt spid="14"/>
                                        </p:tgtEl>
                                        <p:attrNameLst>
                                          <p:attrName>ppt_w</p:attrName>
                                        </p:attrNameLst>
                                      </p:cBhvr>
                                      <p:tavLst>
                                        <p:tav tm="0">
                                          <p:val>
                                            <p:fltVal val="0"/>
                                          </p:val>
                                        </p:tav>
                                        <p:tav tm="100000">
                                          <p:val>
                                            <p:strVal val="#ppt_w"/>
                                          </p:val>
                                        </p:tav>
                                      </p:tavLst>
                                    </p:anim>
                                    <p:anim calcmode="lin" valueType="num">
                                      <p:cBhvr>
                                        <p:cTn id="56" dur="2000" fill="hold"/>
                                        <p:tgtEl>
                                          <p:spTgt spid="14"/>
                                        </p:tgtEl>
                                        <p:attrNameLst>
                                          <p:attrName>ppt_h</p:attrName>
                                        </p:attrNameLst>
                                      </p:cBhvr>
                                      <p:tavLst>
                                        <p:tav tm="0">
                                          <p:val>
                                            <p:fltVal val="0"/>
                                          </p:val>
                                        </p:tav>
                                        <p:tav tm="100000">
                                          <p:val>
                                            <p:strVal val="#ppt_h"/>
                                          </p:val>
                                        </p:tav>
                                      </p:tavLst>
                                    </p:anim>
                                    <p:animEffect transition="in" filter="fade">
                                      <p:cBhvr>
                                        <p:cTn id="57" dur="2000"/>
                                        <p:tgtEl>
                                          <p:spTgt spid="14"/>
                                        </p:tgtEl>
                                      </p:cBhvr>
                                    </p:animEffect>
                                  </p:childTnLst>
                                </p:cTn>
                              </p:par>
                            </p:childTnLst>
                          </p:cTn>
                        </p:par>
                        <p:par>
                          <p:cTn id="58" fill="hold">
                            <p:stCondLst>
                              <p:cond delay="108000"/>
                            </p:stCondLst>
                            <p:childTnLst>
                              <p:par>
                                <p:cTn id="59" presetID="53" presetClass="entr" presetSubtype="16" fill="hold" nodeType="afterEffect">
                                  <p:stCondLst>
                                    <p:cond delay="100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2000" fill="hold"/>
                                        <p:tgtEl>
                                          <p:spTgt spid="15"/>
                                        </p:tgtEl>
                                        <p:attrNameLst>
                                          <p:attrName>ppt_w</p:attrName>
                                        </p:attrNameLst>
                                      </p:cBhvr>
                                      <p:tavLst>
                                        <p:tav tm="0">
                                          <p:val>
                                            <p:fltVal val="0"/>
                                          </p:val>
                                        </p:tav>
                                        <p:tav tm="100000">
                                          <p:val>
                                            <p:strVal val="#ppt_w"/>
                                          </p:val>
                                        </p:tav>
                                      </p:tavLst>
                                    </p:anim>
                                    <p:anim calcmode="lin" valueType="num">
                                      <p:cBhvr>
                                        <p:cTn id="62" dur="2000" fill="hold"/>
                                        <p:tgtEl>
                                          <p:spTgt spid="15"/>
                                        </p:tgtEl>
                                        <p:attrNameLst>
                                          <p:attrName>ppt_h</p:attrName>
                                        </p:attrNameLst>
                                      </p:cBhvr>
                                      <p:tavLst>
                                        <p:tav tm="0">
                                          <p:val>
                                            <p:fltVal val="0"/>
                                          </p:val>
                                        </p:tav>
                                        <p:tav tm="100000">
                                          <p:val>
                                            <p:strVal val="#ppt_h"/>
                                          </p:val>
                                        </p:tav>
                                      </p:tavLst>
                                    </p:anim>
                                    <p:animEffect transition="in" filter="fade">
                                      <p:cBhvr>
                                        <p:cTn id="63" dur="2000"/>
                                        <p:tgtEl>
                                          <p:spTgt spid="15"/>
                                        </p:tgtEl>
                                      </p:cBhvr>
                                    </p:animEffect>
                                  </p:childTnLst>
                                </p:cTn>
                              </p:par>
                            </p:childTnLst>
                          </p:cTn>
                        </p:par>
                        <p:par>
                          <p:cTn id="64" fill="hold">
                            <p:stCondLst>
                              <p:cond delay="120000"/>
                            </p:stCondLst>
                            <p:childTnLst>
                              <p:par>
                                <p:cTn id="65" presetID="53" presetClass="entr" presetSubtype="16" fill="hold" nodeType="afterEffect">
                                  <p:stCondLst>
                                    <p:cond delay="100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2000" fill="hold"/>
                                        <p:tgtEl>
                                          <p:spTgt spid="16"/>
                                        </p:tgtEl>
                                        <p:attrNameLst>
                                          <p:attrName>ppt_w</p:attrName>
                                        </p:attrNameLst>
                                      </p:cBhvr>
                                      <p:tavLst>
                                        <p:tav tm="0">
                                          <p:val>
                                            <p:fltVal val="0"/>
                                          </p:val>
                                        </p:tav>
                                        <p:tav tm="100000">
                                          <p:val>
                                            <p:strVal val="#ppt_w"/>
                                          </p:val>
                                        </p:tav>
                                      </p:tavLst>
                                    </p:anim>
                                    <p:anim calcmode="lin" valueType="num">
                                      <p:cBhvr>
                                        <p:cTn id="68" dur="2000" fill="hold"/>
                                        <p:tgtEl>
                                          <p:spTgt spid="16"/>
                                        </p:tgtEl>
                                        <p:attrNameLst>
                                          <p:attrName>ppt_h</p:attrName>
                                        </p:attrNameLst>
                                      </p:cBhvr>
                                      <p:tavLst>
                                        <p:tav tm="0">
                                          <p:val>
                                            <p:fltVal val="0"/>
                                          </p:val>
                                        </p:tav>
                                        <p:tav tm="100000">
                                          <p:val>
                                            <p:strVal val="#ppt_h"/>
                                          </p:val>
                                        </p:tav>
                                      </p:tavLst>
                                    </p:anim>
                                    <p:animEffect transition="in" filter="fade">
                                      <p:cBhvr>
                                        <p:cTn id="69" dur="2000"/>
                                        <p:tgtEl>
                                          <p:spTgt spid="16"/>
                                        </p:tgtEl>
                                      </p:cBhvr>
                                    </p:animEffect>
                                  </p:childTnLst>
                                </p:cTn>
                              </p:par>
                            </p:childTnLst>
                          </p:cTn>
                        </p:par>
                        <p:par>
                          <p:cTn id="70" fill="hold">
                            <p:stCondLst>
                              <p:cond delay="132000"/>
                            </p:stCondLst>
                            <p:childTnLst>
                              <p:par>
                                <p:cTn id="71" presetID="53" presetClass="entr" presetSubtype="16" fill="hold" nodeType="afterEffect">
                                  <p:stCondLst>
                                    <p:cond delay="100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2000" fill="hold"/>
                                        <p:tgtEl>
                                          <p:spTgt spid="17"/>
                                        </p:tgtEl>
                                        <p:attrNameLst>
                                          <p:attrName>ppt_w</p:attrName>
                                        </p:attrNameLst>
                                      </p:cBhvr>
                                      <p:tavLst>
                                        <p:tav tm="0">
                                          <p:val>
                                            <p:fltVal val="0"/>
                                          </p:val>
                                        </p:tav>
                                        <p:tav tm="100000">
                                          <p:val>
                                            <p:strVal val="#ppt_w"/>
                                          </p:val>
                                        </p:tav>
                                      </p:tavLst>
                                    </p:anim>
                                    <p:anim calcmode="lin" valueType="num">
                                      <p:cBhvr>
                                        <p:cTn id="74" dur="2000" fill="hold"/>
                                        <p:tgtEl>
                                          <p:spTgt spid="17"/>
                                        </p:tgtEl>
                                        <p:attrNameLst>
                                          <p:attrName>ppt_h</p:attrName>
                                        </p:attrNameLst>
                                      </p:cBhvr>
                                      <p:tavLst>
                                        <p:tav tm="0">
                                          <p:val>
                                            <p:fltVal val="0"/>
                                          </p:val>
                                        </p:tav>
                                        <p:tav tm="100000">
                                          <p:val>
                                            <p:strVal val="#ppt_h"/>
                                          </p:val>
                                        </p:tav>
                                      </p:tavLst>
                                    </p:anim>
                                    <p:animEffect transition="in" filter="fade">
                                      <p:cBhvr>
                                        <p:cTn id="75" dur="2000"/>
                                        <p:tgtEl>
                                          <p:spTgt spid="17"/>
                                        </p:tgtEl>
                                      </p:cBhvr>
                                    </p:animEffect>
                                  </p:childTnLst>
                                </p:cTn>
                              </p:par>
                            </p:childTnLst>
                          </p:cTn>
                        </p:par>
                        <p:par>
                          <p:cTn id="76" fill="hold">
                            <p:stCondLst>
                              <p:cond delay="144000"/>
                            </p:stCondLst>
                            <p:childTnLst>
                              <p:par>
                                <p:cTn id="77" presetID="53" presetClass="entr" presetSubtype="16" fill="hold" nodeType="afterEffect">
                                  <p:stCondLst>
                                    <p:cond delay="10000"/>
                                  </p:stCondLst>
                                  <p:childTnLst>
                                    <p:set>
                                      <p:cBhvr>
                                        <p:cTn id="78" dur="1" fill="hold">
                                          <p:stCondLst>
                                            <p:cond delay="0"/>
                                          </p:stCondLst>
                                        </p:cTn>
                                        <p:tgtEl>
                                          <p:spTgt spid="18"/>
                                        </p:tgtEl>
                                        <p:attrNameLst>
                                          <p:attrName>style.visibility</p:attrName>
                                        </p:attrNameLst>
                                      </p:cBhvr>
                                      <p:to>
                                        <p:strVal val="visible"/>
                                      </p:to>
                                    </p:set>
                                    <p:anim calcmode="lin" valueType="num">
                                      <p:cBhvr>
                                        <p:cTn id="79" dur="2000" fill="hold"/>
                                        <p:tgtEl>
                                          <p:spTgt spid="18"/>
                                        </p:tgtEl>
                                        <p:attrNameLst>
                                          <p:attrName>ppt_w</p:attrName>
                                        </p:attrNameLst>
                                      </p:cBhvr>
                                      <p:tavLst>
                                        <p:tav tm="0">
                                          <p:val>
                                            <p:fltVal val="0"/>
                                          </p:val>
                                        </p:tav>
                                        <p:tav tm="100000">
                                          <p:val>
                                            <p:strVal val="#ppt_w"/>
                                          </p:val>
                                        </p:tav>
                                      </p:tavLst>
                                    </p:anim>
                                    <p:anim calcmode="lin" valueType="num">
                                      <p:cBhvr>
                                        <p:cTn id="80" dur="2000" fill="hold"/>
                                        <p:tgtEl>
                                          <p:spTgt spid="18"/>
                                        </p:tgtEl>
                                        <p:attrNameLst>
                                          <p:attrName>ppt_h</p:attrName>
                                        </p:attrNameLst>
                                      </p:cBhvr>
                                      <p:tavLst>
                                        <p:tav tm="0">
                                          <p:val>
                                            <p:fltVal val="0"/>
                                          </p:val>
                                        </p:tav>
                                        <p:tav tm="100000">
                                          <p:val>
                                            <p:strVal val="#ppt_h"/>
                                          </p:val>
                                        </p:tav>
                                      </p:tavLst>
                                    </p:anim>
                                    <p:animEffect transition="in" filter="fade">
                                      <p:cBhvr>
                                        <p:cTn id="81" dur="2000"/>
                                        <p:tgtEl>
                                          <p:spTgt spid="18"/>
                                        </p:tgtEl>
                                      </p:cBhvr>
                                    </p:animEffect>
                                  </p:childTnLst>
                                </p:cTn>
                              </p:par>
                            </p:childTnLst>
                          </p:cTn>
                        </p:par>
                        <p:par>
                          <p:cTn id="82" fill="hold">
                            <p:stCondLst>
                              <p:cond delay="156000"/>
                            </p:stCondLst>
                            <p:childTnLst>
                              <p:par>
                                <p:cTn id="83" presetID="53" presetClass="entr" presetSubtype="16" fill="hold" nodeType="afterEffect">
                                  <p:stCondLst>
                                    <p:cond delay="10000"/>
                                  </p:stCondLst>
                                  <p:childTnLst>
                                    <p:set>
                                      <p:cBhvr>
                                        <p:cTn id="84" dur="1" fill="hold">
                                          <p:stCondLst>
                                            <p:cond delay="0"/>
                                          </p:stCondLst>
                                        </p:cTn>
                                        <p:tgtEl>
                                          <p:spTgt spid="19"/>
                                        </p:tgtEl>
                                        <p:attrNameLst>
                                          <p:attrName>style.visibility</p:attrName>
                                        </p:attrNameLst>
                                      </p:cBhvr>
                                      <p:to>
                                        <p:strVal val="visible"/>
                                      </p:to>
                                    </p:set>
                                    <p:anim calcmode="lin" valueType="num">
                                      <p:cBhvr>
                                        <p:cTn id="85" dur="2000" fill="hold"/>
                                        <p:tgtEl>
                                          <p:spTgt spid="19"/>
                                        </p:tgtEl>
                                        <p:attrNameLst>
                                          <p:attrName>ppt_w</p:attrName>
                                        </p:attrNameLst>
                                      </p:cBhvr>
                                      <p:tavLst>
                                        <p:tav tm="0">
                                          <p:val>
                                            <p:fltVal val="0"/>
                                          </p:val>
                                        </p:tav>
                                        <p:tav tm="100000">
                                          <p:val>
                                            <p:strVal val="#ppt_w"/>
                                          </p:val>
                                        </p:tav>
                                      </p:tavLst>
                                    </p:anim>
                                    <p:anim calcmode="lin" valueType="num">
                                      <p:cBhvr>
                                        <p:cTn id="86" dur="2000" fill="hold"/>
                                        <p:tgtEl>
                                          <p:spTgt spid="19"/>
                                        </p:tgtEl>
                                        <p:attrNameLst>
                                          <p:attrName>ppt_h</p:attrName>
                                        </p:attrNameLst>
                                      </p:cBhvr>
                                      <p:tavLst>
                                        <p:tav tm="0">
                                          <p:val>
                                            <p:fltVal val="0"/>
                                          </p:val>
                                        </p:tav>
                                        <p:tav tm="100000">
                                          <p:val>
                                            <p:strVal val="#ppt_h"/>
                                          </p:val>
                                        </p:tav>
                                      </p:tavLst>
                                    </p:anim>
                                    <p:animEffect transition="in" filter="fade">
                                      <p:cBhvr>
                                        <p:cTn id="87" dur="2000"/>
                                        <p:tgtEl>
                                          <p:spTgt spid="19"/>
                                        </p:tgtEl>
                                      </p:cBhvr>
                                    </p:animEffect>
                                  </p:childTnLst>
                                </p:cTn>
                              </p:par>
                            </p:childTnLst>
                          </p:cTn>
                        </p:par>
                        <p:par>
                          <p:cTn id="88" fill="hold">
                            <p:stCondLst>
                              <p:cond delay="168000"/>
                            </p:stCondLst>
                            <p:childTnLst>
                              <p:par>
                                <p:cTn id="89" presetID="53" presetClass="entr" presetSubtype="16" fill="hold" nodeType="afterEffect">
                                  <p:stCondLst>
                                    <p:cond delay="10000"/>
                                  </p:stCondLst>
                                  <p:childTnLst>
                                    <p:set>
                                      <p:cBhvr>
                                        <p:cTn id="90" dur="1" fill="hold">
                                          <p:stCondLst>
                                            <p:cond delay="0"/>
                                          </p:stCondLst>
                                        </p:cTn>
                                        <p:tgtEl>
                                          <p:spTgt spid="20"/>
                                        </p:tgtEl>
                                        <p:attrNameLst>
                                          <p:attrName>style.visibility</p:attrName>
                                        </p:attrNameLst>
                                      </p:cBhvr>
                                      <p:to>
                                        <p:strVal val="visible"/>
                                      </p:to>
                                    </p:set>
                                    <p:anim calcmode="lin" valueType="num">
                                      <p:cBhvr>
                                        <p:cTn id="91" dur="2000" fill="hold"/>
                                        <p:tgtEl>
                                          <p:spTgt spid="20"/>
                                        </p:tgtEl>
                                        <p:attrNameLst>
                                          <p:attrName>ppt_w</p:attrName>
                                        </p:attrNameLst>
                                      </p:cBhvr>
                                      <p:tavLst>
                                        <p:tav tm="0">
                                          <p:val>
                                            <p:fltVal val="0"/>
                                          </p:val>
                                        </p:tav>
                                        <p:tav tm="100000">
                                          <p:val>
                                            <p:strVal val="#ppt_w"/>
                                          </p:val>
                                        </p:tav>
                                      </p:tavLst>
                                    </p:anim>
                                    <p:anim calcmode="lin" valueType="num">
                                      <p:cBhvr>
                                        <p:cTn id="92" dur="2000" fill="hold"/>
                                        <p:tgtEl>
                                          <p:spTgt spid="20"/>
                                        </p:tgtEl>
                                        <p:attrNameLst>
                                          <p:attrName>ppt_h</p:attrName>
                                        </p:attrNameLst>
                                      </p:cBhvr>
                                      <p:tavLst>
                                        <p:tav tm="0">
                                          <p:val>
                                            <p:fltVal val="0"/>
                                          </p:val>
                                        </p:tav>
                                        <p:tav tm="100000">
                                          <p:val>
                                            <p:strVal val="#ppt_h"/>
                                          </p:val>
                                        </p:tav>
                                      </p:tavLst>
                                    </p:anim>
                                    <p:animEffect transition="in" filter="fade">
                                      <p:cBhvr>
                                        <p:cTn id="9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6358" r="9892"/>
          <a:stretch/>
        </p:blipFill>
        <p:spPr bwMode="auto">
          <a:xfrm>
            <a:off x="-36512" y="-21421"/>
            <a:ext cx="9145016" cy="6879421"/>
          </a:xfrm>
          <a:prstGeom prst="rect">
            <a:avLst/>
          </a:prstGeom>
          <a:noFill/>
          <a:extLst>
            <a:ext uri="{909E8E84-426E-40DD-AFC4-6F175D3DCCD1}">
              <a14:hiddenFill xmlns:a14="http://schemas.microsoft.com/office/drawing/2010/main">
                <a:solidFill>
                  <a:srgbClr val="FFFFFF"/>
                </a:solidFill>
              </a14:hiddenFill>
            </a:ext>
          </a:extLst>
        </p:spPr>
      </p:pic>
      <p:sp>
        <p:nvSpPr>
          <p:cNvPr id="14" name="13 Yuvarlatılmış Dikdörtgen"/>
          <p:cNvSpPr/>
          <p:nvPr/>
        </p:nvSpPr>
        <p:spPr>
          <a:xfrm>
            <a:off x="0" y="5229200"/>
            <a:ext cx="9108504" cy="1584176"/>
          </a:xfrm>
          <a:prstGeom prst="roundRect">
            <a:avLst>
              <a:gd name="adj" fmla="val 0"/>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bg1"/>
                </a:solidFill>
              </a:rPr>
              <a:t>“Ha mim. </a:t>
            </a:r>
            <a:r>
              <a:rPr lang="tr-TR" sz="2400" dirty="0" smtClean="0">
                <a:solidFill>
                  <a:schemeClr val="bg1"/>
                </a:solidFill>
                <a:latin typeface="Times New Roman" pitchFamily="18" charset="0"/>
                <a:cs typeface="Times New Roman" pitchFamily="18" charset="0"/>
              </a:rPr>
              <a:t>Apaçık </a:t>
            </a:r>
            <a:r>
              <a:rPr lang="tr-TR" sz="2400" dirty="0">
                <a:solidFill>
                  <a:schemeClr val="bg1"/>
                </a:solidFill>
                <a:latin typeface="Times New Roman" pitchFamily="18" charset="0"/>
                <a:cs typeface="Times New Roman" pitchFamily="18" charset="0"/>
              </a:rPr>
              <a:t>olan </a:t>
            </a:r>
            <a:r>
              <a:rPr lang="tr-TR" sz="2400" dirty="0" smtClean="0">
                <a:solidFill>
                  <a:schemeClr val="bg1"/>
                </a:solidFill>
                <a:latin typeface="Times New Roman" pitchFamily="18" charset="0"/>
                <a:cs typeface="Times New Roman" pitchFamily="18" charset="0"/>
              </a:rPr>
              <a:t>Kitap'a </a:t>
            </a:r>
            <a:r>
              <a:rPr lang="tr-TR" sz="2400" dirty="0" err="1" smtClean="0">
                <a:solidFill>
                  <a:schemeClr val="bg1"/>
                </a:solidFill>
                <a:latin typeface="Times New Roman" pitchFamily="18" charset="0"/>
                <a:cs typeface="Times New Roman" pitchFamily="18" charset="0"/>
              </a:rPr>
              <a:t>and</a:t>
            </a:r>
            <a:r>
              <a:rPr lang="tr-TR" sz="2400" dirty="0" smtClean="0">
                <a:solidFill>
                  <a:schemeClr val="bg1"/>
                </a:solidFill>
                <a:latin typeface="Times New Roman" pitchFamily="18" charset="0"/>
                <a:cs typeface="Times New Roman" pitchFamily="18" charset="0"/>
              </a:rPr>
              <a:t> olsun </a:t>
            </a:r>
            <a:r>
              <a:rPr lang="tr-TR" sz="2400" dirty="0">
                <a:solidFill>
                  <a:schemeClr val="bg1"/>
                </a:solidFill>
                <a:latin typeface="Times New Roman" pitchFamily="18" charset="0"/>
                <a:cs typeface="Times New Roman" pitchFamily="18" charset="0"/>
              </a:rPr>
              <a:t>ki, biz onu (Kur'an'ı) mübarek bir gecede indirdik. Kuşkusuz biz uyarıcıyızdır. </a:t>
            </a:r>
            <a:endParaRPr lang="tr-TR" sz="2400" dirty="0" smtClean="0">
              <a:solidFill>
                <a:schemeClr val="bg1"/>
              </a:solidFill>
              <a:latin typeface="Times New Roman" pitchFamily="18" charset="0"/>
              <a:cs typeface="Times New Roman" pitchFamily="18" charset="0"/>
            </a:endParaRPr>
          </a:p>
          <a:p>
            <a:pPr algn="ctr"/>
            <a:r>
              <a:rPr lang="tr-TR" sz="2000" b="1" u="sng" dirty="0" smtClean="0">
                <a:solidFill>
                  <a:schemeClr val="bg1"/>
                </a:solidFill>
                <a:latin typeface="Times New Roman" pitchFamily="18" charset="0"/>
                <a:cs typeface="Times New Roman" pitchFamily="18" charset="0"/>
              </a:rPr>
              <a:t>Katımızdan </a:t>
            </a:r>
            <a:r>
              <a:rPr lang="tr-TR" sz="2000" b="1" u="sng" dirty="0">
                <a:solidFill>
                  <a:schemeClr val="bg1"/>
                </a:solidFill>
                <a:latin typeface="Times New Roman" pitchFamily="18" charset="0"/>
                <a:cs typeface="Times New Roman" pitchFamily="18" charset="0"/>
              </a:rPr>
              <a:t>bir emirle her hikmetli işe o gecede hükmedilir. </a:t>
            </a:r>
            <a:endParaRPr lang="tr-TR" sz="2000" b="1" u="sng" dirty="0" smtClean="0">
              <a:solidFill>
                <a:schemeClr val="bg1"/>
              </a:solidFill>
              <a:latin typeface="Times New Roman" pitchFamily="18" charset="0"/>
              <a:cs typeface="Times New Roman" pitchFamily="18" charset="0"/>
            </a:endParaRPr>
          </a:p>
          <a:p>
            <a:pPr algn="ctr"/>
            <a:r>
              <a:rPr lang="tr-TR" sz="2000" dirty="0" smtClean="0">
                <a:solidFill>
                  <a:schemeClr val="bg1"/>
                </a:solidFill>
                <a:latin typeface="Times New Roman" pitchFamily="18" charset="0"/>
                <a:cs typeface="Times New Roman" pitchFamily="18" charset="0"/>
              </a:rPr>
              <a:t>Çünkü </a:t>
            </a:r>
            <a:r>
              <a:rPr lang="tr-TR" sz="2000" dirty="0">
                <a:solidFill>
                  <a:schemeClr val="bg1"/>
                </a:solidFill>
                <a:latin typeface="Times New Roman" pitchFamily="18" charset="0"/>
                <a:cs typeface="Times New Roman" pitchFamily="18" charset="0"/>
              </a:rPr>
              <a:t>biz, Rabbinin bir rahmeti olarak peygamberler göndermekteyiz. </a:t>
            </a:r>
            <a:endParaRPr lang="tr-TR" sz="2000" dirty="0" smtClean="0">
              <a:solidFill>
                <a:schemeClr val="bg1"/>
              </a:solidFill>
              <a:latin typeface="Times New Roman" pitchFamily="18" charset="0"/>
              <a:cs typeface="Times New Roman" pitchFamily="18" charset="0"/>
            </a:endParaRPr>
          </a:p>
          <a:p>
            <a:pPr algn="ctr"/>
            <a:r>
              <a:rPr lang="tr-TR" sz="2000" dirty="0" smtClean="0">
                <a:solidFill>
                  <a:schemeClr val="bg1"/>
                </a:solidFill>
                <a:latin typeface="Times New Roman" pitchFamily="18" charset="0"/>
                <a:cs typeface="Times New Roman" pitchFamily="18" charset="0"/>
              </a:rPr>
              <a:t>O </a:t>
            </a:r>
            <a:r>
              <a:rPr lang="tr-TR" sz="2000" dirty="0">
                <a:solidFill>
                  <a:schemeClr val="bg1"/>
                </a:solidFill>
                <a:latin typeface="Times New Roman" pitchFamily="18" charset="0"/>
                <a:cs typeface="Times New Roman" pitchFamily="18" charset="0"/>
              </a:rPr>
              <a:t>işitendir, bilendir</a:t>
            </a:r>
            <a:r>
              <a:rPr lang="tr-TR" sz="2000" dirty="0" smtClean="0">
                <a:solidFill>
                  <a:schemeClr val="bg1"/>
                </a:solidFill>
                <a:latin typeface="Times New Roman" pitchFamily="18" charset="0"/>
                <a:cs typeface="Times New Roman" pitchFamily="18" charset="0"/>
              </a:rPr>
              <a:t>.” </a:t>
            </a:r>
            <a:r>
              <a:rPr lang="tr-TR" sz="1400" dirty="0" smtClean="0">
                <a:solidFill>
                  <a:schemeClr val="bg1"/>
                </a:solidFill>
                <a:latin typeface="Times New Roman" pitchFamily="18" charset="0"/>
                <a:cs typeface="Times New Roman" pitchFamily="18" charset="0"/>
              </a:rPr>
              <a:t>(</a:t>
            </a:r>
            <a:r>
              <a:rPr lang="tr-TR" sz="1400" dirty="0" err="1" smtClean="0">
                <a:solidFill>
                  <a:schemeClr val="bg1"/>
                </a:solidFill>
                <a:latin typeface="Times New Roman" pitchFamily="18" charset="0"/>
                <a:cs typeface="Times New Roman" pitchFamily="18" charset="0"/>
              </a:rPr>
              <a:t>Duhan</a:t>
            </a:r>
            <a:r>
              <a:rPr lang="tr-TR" sz="1400" dirty="0" smtClean="0">
                <a:solidFill>
                  <a:schemeClr val="bg1"/>
                </a:solidFill>
                <a:latin typeface="Times New Roman" pitchFamily="18" charset="0"/>
                <a:cs typeface="Times New Roman" pitchFamily="18" charset="0"/>
              </a:rPr>
              <a:t> 1-5)</a:t>
            </a:r>
            <a:endParaRPr lang="tr-TR" sz="2400" dirty="0">
              <a:solidFill>
                <a:schemeClr val="bg1"/>
              </a:solidFill>
              <a:latin typeface="Times New Roman" pitchFamily="18" charset="0"/>
              <a:cs typeface="Times New Roman" pitchFamily="18" charset="0"/>
            </a:endParaRPr>
          </a:p>
        </p:txBody>
      </p:sp>
      <p:sp>
        <p:nvSpPr>
          <p:cNvPr id="5" name="4 Yuvarlatılmış Dikdörtgen"/>
          <p:cNvSpPr/>
          <p:nvPr/>
        </p:nvSpPr>
        <p:spPr>
          <a:xfrm>
            <a:off x="107504" y="260648"/>
            <a:ext cx="8856984" cy="792088"/>
          </a:xfrm>
          <a:prstGeom prst="roundRect">
            <a:avLst>
              <a:gd name="adj" fmla="val 0"/>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500" dirty="0">
                <a:solidFill>
                  <a:schemeClr val="bg1"/>
                </a:solidFill>
                <a:latin typeface="HASENAT" panose="01000600020000020003" pitchFamily="2" charset="-78"/>
                <a:cs typeface="HASENAT" panose="01000600020000020003" pitchFamily="2" charset="-78"/>
              </a:rPr>
              <a:t>حم ﴿١﴾ </a:t>
            </a:r>
            <a:r>
              <a:rPr lang="ar-AE" sz="3500" dirty="0" smtClean="0">
                <a:solidFill>
                  <a:schemeClr val="bg1"/>
                </a:solidFill>
                <a:latin typeface="HASENAT" panose="01000600020000020003" pitchFamily="2" charset="-78"/>
                <a:cs typeface="HASENAT" panose="01000600020000020003" pitchFamily="2" charset="-78"/>
              </a:rPr>
              <a:t>وَالْكِتَابِ </a:t>
            </a:r>
            <a:r>
              <a:rPr lang="ar-AE" sz="3500" dirty="0">
                <a:solidFill>
                  <a:schemeClr val="bg1"/>
                </a:solidFill>
                <a:latin typeface="HASENAT" panose="01000600020000020003" pitchFamily="2" charset="-78"/>
                <a:cs typeface="HASENAT" panose="01000600020000020003" pitchFamily="2" charset="-78"/>
              </a:rPr>
              <a:t>الْمُبٖينِ ﴿٢﴾ </a:t>
            </a:r>
            <a:r>
              <a:rPr lang="ar-AE" sz="3500" dirty="0" smtClean="0">
                <a:solidFill>
                  <a:schemeClr val="bg1"/>
                </a:solidFill>
                <a:latin typeface="HASENAT" panose="01000600020000020003" pitchFamily="2" charset="-78"/>
                <a:cs typeface="HASENAT" panose="01000600020000020003" pitchFamily="2" charset="-78"/>
              </a:rPr>
              <a:t>اِنَّا </a:t>
            </a:r>
            <a:r>
              <a:rPr lang="ar-AE" sz="3500" dirty="0">
                <a:solidFill>
                  <a:schemeClr val="bg1"/>
                </a:solidFill>
                <a:latin typeface="HASENAT" panose="01000600020000020003" pitchFamily="2" charset="-78"/>
                <a:cs typeface="HASENAT" panose="01000600020000020003" pitchFamily="2" charset="-78"/>
              </a:rPr>
              <a:t>اَنْزَلْنَاهُ فٖى لَيْلَةٍ مُبَارَكَةٍ اِنَّا كُنَّا مُنْذِرٖينَ ﴿٣﴾ </a:t>
            </a:r>
            <a:r>
              <a:rPr lang="ar-AE" sz="3500" dirty="0" smtClean="0">
                <a:solidFill>
                  <a:schemeClr val="bg1"/>
                </a:solidFill>
                <a:latin typeface="HASENAT" panose="01000600020000020003" pitchFamily="2" charset="-78"/>
                <a:cs typeface="HASENAT" panose="01000600020000020003" pitchFamily="2" charset="-78"/>
              </a:rPr>
              <a:t>ف</a:t>
            </a:r>
            <a:r>
              <a:rPr lang="ar-AE" sz="3500" dirty="0">
                <a:solidFill>
                  <a:schemeClr val="bg1"/>
                </a:solidFill>
                <a:latin typeface="HASENAT" panose="01000600020000020003" pitchFamily="2" charset="-78"/>
                <a:cs typeface="HASENAT" panose="01000600020000020003" pitchFamily="2" charset="-78"/>
              </a:rPr>
              <a:t>ٖيهَا يُفْرَقُ كُلُّ اَمْرٍ حَكٖيمٍ ﴿٤﴾ </a:t>
            </a:r>
            <a:r>
              <a:rPr lang="ar-AE" sz="3500" dirty="0" smtClean="0">
                <a:solidFill>
                  <a:schemeClr val="bg1"/>
                </a:solidFill>
                <a:latin typeface="HASENAT" panose="01000600020000020003" pitchFamily="2" charset="-78"/>
                <a:cs typeface="HASENAT" panose="01000600020000020003" pitchFamily="2" charset="-78"/>
              </a:rPr>
              <a:t>اَمْرًا </a:t>
            </a:r>
            <a:r>
              <a:rPr lang="ar-AE" sz="3500" dirty="0">
                <a:solidFill>
                  <a:schemeClr val="bg1"/>
                </a:solidFill>
                <a:latin typeface="HASENAT" panose="01000600020000020003" pitchFamily="2" charset="-78"/>
                <a:cs typeface="HASENAT" panose="01000600020000020003" pitchFamily="2" charset="-78"/>
              </a:rPr>
              <a:t>مِنْ عِنْدِنَا اِنَّا كُنَّا مُرْسِلٖينَ ﴿٥﴾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qA1WijAtylg/Tw2Hw1ZAbUI/AAAAAAAAAOs/c8AVC-oGnBg/s1600/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38644"/>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0" y="-27384"/>
            <a:ext cx="9144000" cy="1938992"/>
          </a:xfrm>
          <a:prstGeom prst="rect">
            <a:avLst/>
          </a:prstGeom>
          <a:solidFill>
            <a:srgbClr val="00B0F0"/>
          </a:solidFill>
        </p:spPr>
        <p:txBody>
          <a:bodyPr wrap="square" rtlCol="0">
            <a:spAutoFit/>
          </a:bodyPr>
          <a:lstStyle/>
          <a:p>
            <a:pPr algn="ctr"/>
            <a:r>
              <a:rPr lang="tr-TR" sz="2400" dirty="0" smtClean="0">
                <a:solidFill>
                  <a:schemeClr val="bg1"/>
                </a:solidFill>
                <a:latin typeface="Times New Roman" pitchFamily="18" charset="0"/>
                <a:cs typeface="Times New Roman" pitchFamily="18" charset="0"/>
              </a:rPr>
              <a:t>Müfessirlerin az bir kısmı, ayet-i kerimede geçen</a:t>
            </a:r>
            <a:r>
              <a:rPr lang="tr-TR" sz="2400" dirty="0" smtClean="0">
                <a:latin typeface="Times New Roman" pitchFamily="18" charset="0"/>
                <a:cs typeface="Times New Roman" pitchFamily="18" charset="0"/>
              </a:rPr>
              <a:t> </a:t>
            </a:r>
          </a:p>
          <a:p>
            <a:pPr algn="ctr"/>
            <a:r>
              <a:rPr lang="tr-TR"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“Mübarek Gecenin” Berat gecesi</a:t>
            </a:r>
            <a:r>
              <a:rPr lang="tr-TR" sz="2400" dirty="0" smtClean="0">
                <a:solidFill>
                  <a:srgbClr val="FFFF00"/>
                </a:solidFill>
                <a:latin typeface="Times New Roman" pitchFamily="18" charset="0"/>
                <a:cs typeface="Times New Roman" pitchFamily="18" charset="0"/>
              </a:rPr>
              <a:t> </a:t>
            </a:r>
            <a:r>
              <a:rPr lang="tr-TR" sz="2400" dirty="0" smtClean="0">
                <a:solidFill>
                  <a:schemeClr val="bg1"/>
                </a:solidFill>
                <a:latin typeface="Times New Roman" pitchFamily="18" charset="0"/>
                <a:cs typeface="Times New Roman" pitchFamily="18" charset="0"/>
              </a:rPr>
              <a:t>olduğunu ve bu gecede </a:t>
            </a:r>
          </a:p>
          <a:p>
            <a:pPr algn="ctr"/>
            <a:r>
              <a:rPr lang="tr-TR" sz="2400" b="1" u="sng" dirty="0" smtClean="0">
                <a:effectLst>
                  <a:outerShdw blurRad="38100" dist="38100" dir="2700000" algn="tl">
                    <a:srgbClr val="000000">
                      <a:alpha val="43137"/>
                    </a:srgbClr>
                  </a:outerShdw>
                </a:effectLst>
                <a:latin typeface="Times New Roman" pitchFamily="18" charset="0"/>
                <a:cs typeface="Times New Roman" pitchFamily="18" charset="0"/>
              </a:rPr>
              <a:t>Kuran-ı kerimin topluca dünya semasına indirildiğini; </a:t>
            </a:r>
          </a:p>
          <a:p>
            <a:pPr algn="ctr"/>
            <a:r>
              <a:rPr lang="tr-TR" sz="2400" b="1" dirty="0" smtClean="0">
                <a:solidFill>
                  <a:schemeClr val="bg1"/>
                </a:solidFill>
                <a:latin typeface="Times New Roman" pitchFamily="18" charset="0"/>
                <a:cs typeface="Times New Roman" pitchFamily="18" charset="0"/>
              </a:rPr>
              <a:t>Kadir gecesinde ise, bölüm </a:t>
            </a:r>
            <a:r>
              <a:rPr lang="tr-TR" sz="2400" b="1" dirty="0" err="1" smtClean="0">
                <a:solidFill>
                  <a:schemeClr val="bg1"/>
                </a:solidFill>
                <a:latin typeface="Times New Roman" pitchFamily="18" charset="0"/>
                <a:cs typeface="Times New Roman" pitchFamily="18" charset="0"/>
              </a:rPr>
              <a:t>bölüm</a:t>
            </a:r>
            <a:r>
              <a:rPr lang="tr-TR" sz="2400" b="1" dirty="0" smtClean="0">
                <a:solidFill>
                  <a:schemeClr val="bg1"/>
                </a:solidFill>
                <a:latin typeface="Times New Roman" pitchFamily="18" charset="0"/>
                <a:cs typeface="Times New Roman" pitchFamily="18" charset="0"/>
              </a:rPr>
              <a:t> </a:t>
            </a:r>
            <a:r>
              <a:rPr lang="tr-TR" sz="2400" b="1" dirty="0" err="1" smtClean="0">
                <a:solidFill>
                  <a:schemeClr val="bg1"/>
                </a:solidFill>
                <a:latin typeface="Times New Roman" pitchFamily="18" charset="0"/>
                <a:cs typeface="Times New Roman" pitchFamily="18" charset="0"/>
              </a:rPr>
              <a:t>Rasulüllah</a:t>
            </a:r>
            <a:r>
              <a:rPr lang="tr-TR" sz="2400" b="1" dirty="0" smtClean="0">
                <a:solidFill>
                  <a:schemeClr val="bg1"/>
                </a:solidFill>
                <a:latin typeface="Times New Roman" pitchFamily="18" charset="0"/>
                <a:cs typeface="Times New Roman" pitchFamily="18" charset="0"/>
              </a:rPr>
              <a:t> (s.a.v)’e nazil olmaya başladığını ifade etmişlerdir.</a:t>
            </a:r>
            <a:endParaRPr lang="tr-TR" sz="24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arunyahya.com/image/signs_of_the_last_day/Quran_with_tul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5" y="2276872"/>
            <a:ext cx="9175895" cy="4581128"/>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31895" y="-27384"/>
            <a:ext cx="9175895" cy="273921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tr-TR" sz="2000" b="1" u="sng" dirty="0" smtClean="0"/>
              <a:t>Her Önemli İşin, Bu Gecede Hikmetli Bir Şekilde Ayrımı Ve Seçimi Yapılır.  </a:t>
            </a:r>
          </a:p>
          <a:p>
            <a:pPr algn="ctr"/>
            <a:r>
              <a:rPr lang="tr-TR" sz="2400" b="1" dirty="0" smtClean="0">
                <a:latin typeface="HASENAT" panose="01000600020000020003" pitchFamily="2" charset="-78"/>
                <a:cs typeface="HASENAT" panose="01000600020000020003" pitchFamily="2" charset="-78"/>
              </a:rPr>
              <a:t>     </a:t>
            </a:r>
            <a:r>
              <a:rPr lang="tr-TR" sz="4800" b="1" dirty="0" smtClean="0">
                <a:latin typeface="HASENAT" panose="01000600020000020003" pitchFamily="2" charset="-78"/>
                <a:cs typeface="HASENAT" panose="01000600020000020003" pitchFamily="2" charset="-78"/>
              </a:rPr>
              <a:t>  </a:t>
            </a:r>
            <a:r>
              <a:rPr lang="ar-SA" sz="4800" dirty="0" smtClean="0">
                <a:latin typeface="HASENAT" panose="01000600020000020003" pitchFamily="2" charset="-78"/>
                <a:cs typeface="HASENAT" panose="01000600020000020003" pitchFamily="2" charset="-78"/>
              </a:rPr>
              <a:t>فِيهَا يُفْرَقُ كُلُّ أَمْرٍ حَكِيمٍ</a:t>
            </a:r>
            <a:endParaRPr lang="tr-TR" sz="2400" b="1" u="sng" dirty="0" smtClean="0">
              <a:solidFill>
                <a:schemeClr val="tx2">
                  <a:lumMod val="60000"/>
                  <a:lumOff val="40000"/>
                </a:schemeClr>
              </a:solidFill>
            </a:endParaRPr>
          </a:p>
          <a:p>
            <a:pPr algn="ctr"/>
            <a:r>
              <a:rPr lang="tr-TR" sz="2400" b="1" u="sng" dirty="0" err="1" smtClean="0">
                <a:solidFill>
                  <a:schemeClr val="tx2">
                    <a:lumMod val="60000"/>
                    <a:lumOff val="40000"/>
                  </a:schemeClr>
                </a:solidFill>
              </a:rPr>
              <a:t>İbni</a:t>
            </a:r>
            <a:r>
              <a:rPr lang="tr-TR" sz="2400" b="1" u="sng" dirty="0" smtClean="0">
                <a:solidFill>
                  <a:schemeClr val="tx2">
                    <a:lumMod val="60000"/>
                    <a:lumOff val="40000"/>
                  </a:schemeClr>
                </a:solidFill>
              </a:rPr>
              <a:t> Abbas</a:t>
            </a:r>
            <a:r>
              <a:rPr lang="tr-TR" sz="2400" b="1" u="sng" dirty="0" smtClean="0"/>
              <a:t>'</a:t>
            </a:r>
            <a:r>
              <a:rPr lang="tr-TR" sz="2400" dirty="0" smtClean="0"/>
              <a:t>tan rivayet edildiğine göre, hikmetli işlerin birbirinden ayırt edilmesi şu şekilde cereyan etmektedir:</a:t>
            </a:r>
          </a:p>
          <a:p>
            <a:pPr algn="ctr"/>
            <a:r>
              <a:rPr lang="tr-TR" sz="2800" b="1" dirty="0" smtClean="0">
                <a:solidFill>
                  <a:srgbClr val="FF0000"/>
                </a:solidFill>
              </a:rPr>
              <a:t>Bu seneden gelecek seneye kadar meydana gelecek olayların hepsi ayrı ayrı melekler tarafından defterlere yazılır. </a:t>
            </a:r>
            <a:endParaRPr lang="tr-TR" sz="2400" b="1" dirty="0">
              <a:solidFill>
                <a:srgbClr val="FF0000"/>
              </a:solidFill>
            </a:endParaRPr>
          </a:p>
        </p:txBody>
      </p:sp>
    </p:spTree>
    <p:extLst>
      <p:ext uri="{BB962C8B-B14F-4D97-AF65-F5344CB8AC3E}">
        <p14:creationId xmlns:p14="http://schemas.microsoft.com/office/powerpoint/2010/main" val="3397406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ile.mobilmusic.ru/ab/74/4d/10775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818" cy="5157192"/>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0" y="4330839"/>
            <a:ext cx="9172818" cy="255454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tr-TR" sz="3200" b="1" dirty="0" smtClean="0">
                <a:solidFill>
                  <a:srgbClr val="00B050"/>
                </a:solidFill>
              </a:rPr>
              <a:t>	</a:t>
            </a:r>
            <a:r>
              <a:rPr lang="tr-TR" sz="3200" b="1" u="sng" dirty="0" smtClean="0">
                <a:solidFill>
                  <a:srgbClr val="00B050"/>
                </a:solidFill>
              </a:rPr>
              <a:t>Rızıklar, </a:t>
            </a:r>
            <a:r>
              <a:rPr lang="tr-TR" sz="3200" b="1" u="sng" dirty="0" smtClean="0">
                <a:solidFill>
                  <a:srgbClr val="C00000"/>
                </a:solidFill>
              </a:rPr>
              <a:t>eceller,</a:t>
            </a:r>
            <a:r>
              <a:rPr lang="tr-TR" sz="3200" b="1" u="sng" dirty="0" smtClean="0">
                <a:solidFill>
                  <a:srgbClr val="00B050"/>
                </a:solidFill>
              </a:rPr>
              <a:t> </a:t>
            </a:r>
            <a:r>
              <a:rPr lang="tr-TR" sz="3200" b="1" u="sng" dirty="0" smtClean="0">
                <a:solidFill>
                  <a:srgbClr val="0070C0"/>
                </a:solidFill>
              </a:rPr>
              <a:t>zenginlik, </a:t>
            </a:r>
            <a:r>
              <a:rPr lang="tr-TR" sz="3200" b="1" u="sng" dirty="0" smtClean="0">
                <a:solidFill>
                  <a:srgbClr val="002060"/>
                </a:solidFill>
              </a:rPr>
              <a:t>fakirlik,</a:t>
            </a:r>
            <a:r>
              <a:rPr lang="tr-TR" sz="3200" b="1" u="sng" dirty="0" smtClean="0">
                <a:solidFill>
                  <a:srgbClr val="00B050"/>
                </a:solidFill>
              </a:rPr>
              <a:t> </a:t>
            </a:r>
            <a:r>
              <a:rPr lang="tr-TR" sz="3200" b="1" u="sng" dirty="0" smtClean="0">
                <a:solidFill>
                  <a:srgbClr val="7030A0"/>
                </a:solidFill>
              </a:rPr>
              <a:t>ölümler, </a:t>
            </a:r>
            <a:r>
              <a:rPr lang="tr-TR" sz="3200" b="1" u="sng" dirty="0" smtClean="0">
                <a:solidFill>
                  <a:schemeClr val="accent6">
                    <a:lumMod val="75000"/>
                  </a:schemeClr>
                </a:solidFill>
              </a:rPr>
              <a:t>doğumlar</a:t>
            </a:r>
            <a:r>
              <a:rPr lang="tr-TR" sz="3200" b="1" u="sng" dirty="0" smtClean="0">
                <a:solidFill>
                  <a:srgbClr val="00B050"/>
                </a:solidFill>
              </a:rPr>
              <a:t> hep bu esnada kaydedilir. </a:t>
            </a:r>
          </a:p>
          <a:p>
            <a:pPr algn="ctr"/>
            <a:r>
              <a:rPr lang="tr-TR" sz="3200" b="1" u="sng" dirty="0" smtClean="0">
                <a:solidFill>
                  <a:srgbClr val="00B050"/>
                </a:solidFill>
              </a:rPr>
              <a:t>O yılki </a:t>
            </a:r>
            <a:r>
              <a:rPr lang="tr-TR" sz="3200" b="1" u="sng" dirty="0" smtClean="0">
                <a:solidFill>
                  <a:srgbClr val="FF0000"/>
                </a:solidFill>
              </a:rPr>
              <a:t>hacıların sayısı </a:t>
            </a:r>
            <a:r>
              <a:rPr lang="tr-TR" sz="3200" b="1" u="sng" dirty="0" smtClean="0">
                <a:solidFill>
                  <a:srgbClr val="00B050"/>
                </a:solidFill>
              </a:rPr>
              <a:t>bile bu devrede takdir olunur. </a:t>
            </a:r>
          </a:p>
          <a:p>
            <a:pPr algn="ctr"/>
            <a:r>
              <a:rPr lang="tr-TR" sz="3200" b="1" dirty="0" smtClean="0">
                <a:solidFill>
                  <a:srgbClr val="FFFF00"/>
                </a:solidFill>
              </a:rPr>
              <a:t>	Herkesin ve her-şeyin o sene içindeki mukadderatı kaydedilir </a:t>
            </a:r>
            <a:endParaRPr lang="tr-TR" sz="3200" dirty="0">
              <a:solidFill>
                <a:srgbClr val="FFFF00"/>
              </a:solidFill>
            </a:endParaRPr>
          </a:p>
        </p:txBody>
      </p:sp>
    </p:spTree>
    <p:extLst>
      <p:ext uri="{BB962C8B-B14F-4D97-AF65-F5344CB8AC3E}">
        <p14:creationId xmlns:p14="http://schemas.microsoft.com/office/powerpoint/2010/main" val="2296384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kur-yazar.net/wp-content/uploads/2014/01/kand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 y="0"/>
            <a:ext cx="9139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Metin kutusu"/>
          <p:cNvSpPr txBox="1"/>
          <p:nvPr/>
        </p:nvSpPr>
        <p:spPr>
          <a:xfrm>
            <a:off x="0" y="1322179"/>
            <a:ext cx="6804248" cy="4555093"/>
          </a:xfrm>
          <a:prstGeom prst="rect">
            <a:avLst/>
          </a:prstGeom>
          <a:noFill/>
        </p:spPr>
        <p:txBody>
          <a:bodyPr wrap="square" rtlCol="0">
            <a:spAutoFit/>
          </a:bodyPr>
          <a:lstStyle/>
          <a:p>
            <a:pPr algn="ctr"/>
            <a:r>
              <a:rPr lang="ar-SA" sz="3600" dirty="0">
                <a:solidFill>
                  <a:schemeClr val="bg1"/>
                </a:solidFill>
                <a:latin typeface="HASENAT" panose="01000600020000020003" pitchFamily="2" charset="-78"/>
                <a:cs typeface="HASENAT" panose="01000600020000020003" pitchFamily="2" charset="-78"/>
              </a:rPr>
              <a:t>"‏ إِنَّ اللَّهَ تَعَالَى يَنْزِلُ لَيْلَةَ النِّصْفِ مِنْ شَعْبَانَ إِلَى السَّمَاءِ الدُّنْيَا فَيَغْفِرُ لأَكْثَرَ مِنْ عَدَدِ شَعَرِ غَنَمِ كَلْبٍ </a:t>
            </a:r>
            <a:r>
              <a:rPr lang="ar-SA" sz="3600" dirty="0" smtClean="0">
                <a:solidFill>
                  <a:schemeClr val="bg1"/>
                </a:solidFill>
                <a:latin typeface="HASENAT" panose="01000600020000020003" pitchFamily="2" charset="-78"/>
                <a:cs typeface="HASENAT" panose="01000600020000020003" pitchFamily="2" charset="-78"/>
              </a:rPr>
              <a:t>‏"</a:t>
            </a:r>
            <a:endParaRPr lang="tr-TR" sz="2400" b="1" u="sng" dirty="0" smtClean="0">
              <a:solidFill>
                <a:schemeClr val="bg1"/>
              </a:solidFill>
            </a:endParaRPr>
          </a:p>
          <a:p>
            <a:pPr algn="ctr"/>
            <a:r>
              <a:rPr lang="tr-TR" sz="2400" b="1" u="sng" dirty="0" smtClean="0">
                <a:solidFill>
                  <a:schemeClr val="bg1"/>
                </a:solidFill>
              </a:rPr>
              <a:t>Hz. </a:t>
            </a:r>
            <a:r>
              <a:rPr lang="tr-TR" sz="2400" b="1" u="sng" dirty="0" err="1" smtClean="0">
                <a:solidFill>
                  <a:schemeClr val="bg1"/>
                </a:solidFill>
              </a:rPr>
              <a:t>Aişe</a:t>
            </a:r>
            <a:r>
              <a:rPr lang="tr-TR" sz="2400" dirty="0" smtClean="0">
                <a:solidFill>
                  <a:schemeClr val="bg1"/>
                </a:solidFill>
              </a:rPr>
              <a:t>(r.a)’dan </a:t>
            </a:r>
            <a:r>
              <a:rPr lang="tr-TR" sz="2400" dirty="0" err="1" smtClean="0">
                <a:solidFill>
                  <a:schemeClr val="bg1"/>
                </a:solidFill>
              </a:rPr>
              <a:t>Rasülüllah</a:t>
            </a:r>
            <a:r>
              <a:rPr lang="tr-TR" sz="2400" dirty="0" smtClean="0">
                <a:solidFill>
                  <a:schemeClr val="bg1"/>
                </a:solidFill>
              </a:rPr>
              <a:t> (s.a.v) şöyle buyurdu:</a:t>
            </a:r>
            <a:endParaRPr lang="tr-TR" sz="2800" dirty="0" smtClean="0">
              <a:solidFill>
                <a:schemeClr val="bg1"/>
              </a:solidFill>
            </a:endParaRPr>
          </a:p>
          <a:p>
            <a:pPr algn="ctr"/>
            <a:r>
              <a:rPr lang="tr-TR" sz="3600" b="1" u="sng" dirty="0" smtClean="0">
                <a:solidFill>
                  <a:srgbClr val="92D050"/>
                </a:solidFill>
                <a:effectLst>
                  <a:outerShdw blurRad="38100" dist="38100" dir="2700000" algn="tl">
                    <a:srgbClr val="000000">
                      <a:alpha val="43137"/>
                    </a:srgbClr>
                  </a:outerShdw>
                </a:effectLst>
              </a:rPr>
              <a:t>“</a:t>
            </a:r>
            <a:r>
              <a:rPr lang="tr-TR" sz="3600" b="1" u="sng" dirty="0" err="1" smtClean="0">
                <a:solidFill>
                  <a:srgbClr val="92D050"/>
                </a:solidFill>
                <a:effectLst>
                  <a:outerShdw blurRad="38100" dist="38100" dir="2700000" algn="tl">
                    <a:srgbClr val="000000">
                      <a:alpha val="43137"/>
                    </a:srgbClr>
                  </a:outerShdw>
                </a:effectLst>
              </a:rPr>
              <a:t>Allâh</a:t>
            </a:r>
            <a:r>
              <a:rPr lang="tr-TR" sz="3600" b="1" u="sng" dirty="0" smtClean="0">
                <a:solidFill>
                  <a:srgbClr val="92D050"/>
                </a:solidFill>
                <a:effectLst>
                  <a:outerShdw blurRad="38100" dist="38100" dir="2700000" algn="tl">
                    <a:srgbClr val="000000">
                      <a:alpha val="43137"/>
                    </a:srgbClr>
                  </a:outerShdw>
                </a:effectLst>
              </a:rPr>
              <a:t> Teâlâ Şaban’ın 15. gecesi dünya semasında tecelli eder ve </a:t>
            </a:r>
            <a:r>
              <a:rPr lang="tr-TR" sz="3600" b="1" u="sng" dirty="0" err="1" smtClean="0">
                <a:solidFill>
                  <a:srgbClr val="FFFF00"/>
                </a:solidFill>
              </a:rPr>
              <a:t>Kelb</a:t>
            </a:r>
            <a:r>
              <a:rPr lang="tr-TR" sz="3600" b="1" u="sng" dirty="0" smtClean="0">
                <a:solidFill>
                  <a:srgbClr val="FFFF00"/>
                </a:solidFill>
              </a:rPr>
              <a:t> kabilesinin koyunlarının kıllarının sayısından daha fazla kişiyi bağışlar”</a:t>
            </a:r>
          </a:p>
          <a:p>
            <a:pPr algn="ctr"/>
            <a:r>
              <a:rPr lang="tr-TR" sz="1400" dirty="0" smtClean="0">
                <a:solidFill>
                  <a:schemeClr val="bg1"/>
                </a:solidFill>
              </a:rPr>
              <a:t>(</a:t>
            </a:r>
            <a:r>
              <a:rPr lang="tr-TR" sz="1400" dirty="0" err="1" smtClean="0">
                <a:solidFill>
                  <a:schemeClr val="bg1"/>
                </a:solidFill>
              </a:rPr>
              <a:t>Buhârî</a:t>
            </a:r>
            <a:r>
              <a:rPr lang="tr-TR" sz="1400" dirty="0" smtClean="0">
                <a:solidFill>
                  <a:schemeClr val="bg1"/>
                </a:solidFill>
              </a:rPr>
              <a:t>, et-</a:t>
            </a:r>
            <a:r>
              <a:rPr lang="tr-TR" sz="1400" dirty="0" err="1" smtClean="0">
                <a:solidFill>
                  <a:schemeClr val="bg1"/>
                </a:solidFill>
              </a:rPr>
              <a:t>Tergîb</a:t>
            </a:r>
            <a:r>
              <a:rPr lang="tr-TR" sz="1400" dirty="0" smtClean="0">
                <a:solidFill>
                  <a:schemeClr val="bg1"/>
                </a:solidFill>
              </a:rPr>
              <a:t> </a:t>
            </a:r>
            <a:r>
              <a:rPr lang="tr-TR" sz="1400" dirty="0" err="1" smtClean="0">
                <a:solidFill>
                  <a:schemeClr val="bg1"/>
                </a:solidFill>
              </a:rPr>
              <a:t>ve't</a:t>
            </a:r>
            <a:r>
              <a:rPr lang="tr-TR" sz="1400" dirty="0" smtClean="0">
                <a:solidFill>
                  <a:schemeClr val="bg1"/>
                </a:solidFill>
              </a:rPr>
              <a:t>-</a:t>
            </a:r>
            <a:r>
              <a:rPr lang="tr-TR" sz="1400" dirty="0" err="1" smtClean="0">
                <a:solidFill>
                  <a:schemeClr val="bg1"/>
                </a:solidFill>
              </a:rPr>
              <a:t>Terhib</a:t>
            </a:r>
            <a:r>
              <a:rPr lang="tr-TR" sz="1400" dirty="0" smtClean="0">
                <a:solidFill>
                  <a:schemeClr val="bg1"/>
                </a:solidFill>
              </a:rPr>
              <a:t>, II, 118; </a:t>
            </a:r>
            <a:r>
              <a:rPr lang="tr-TR" sz="1400" dirty="0" err="1" smtClean="0">
                <a:solidFill>
                  <a:schemeClr val="bg1"/>
                </a:solidFill>
              </a:rPr>
              <a:t>Tirmizî</a:t>
            </a:r>
            <a:r>
              <a:rPr lang="tr-TR" sz="1400" dirty="0" smtClean="0">
                <a:solidFill>
                  <a:schemeClr val="bg1"/>
                </a:solidFill>
              </a:rPr>
              <a:t>, </a:t>
            </a:r>
            <a:r>
              <a:rPr lang="tr-TR" sz="1400" dirty="0" err="1" smtClean="0">
                <a:solidFill>
                  <a:schemeClr val="bg1"/>
                </a:solidFill>
              </a:rPr>
              <a:t>Savm</a:t>
            </a:r>
            <a:r>
              <a:rPr lang="tr-TR" sz="1400" dirty="0" smtClean="0">
                <a:solidFill>
                  <a:schemeClr val="bg1"/>
                </a:solidFill>
              </a:rPr>
              <a:t> 39).</a:t>
            </a:r>
            <a:endParaRPr lang="tr-TR" sz="1400" dirty="0">
              <a:solidFill>
                <a:schemeClr val="bg1"/>
              </a:solidFill>
            </a:endParaRPr>
          </a:p>
        </p:txBody>
      </p:sp>
      <p:sp>
        <p:nvSpPr>
          <p:cNvPr id="5" name="4 Yuvarlatılmış Dikdörtgen"/>
          <p:cNvSpPr/>
          <p:nvPr/>
        </p:nvSpPr>
        <p:spPr>
          <a:xfrm>
            <a:off x="0" y="44624"/>
            <a:ext cx="9144000" cy="8572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7200" b="1" dirty="0" smtClean="0">
                <a:solidFill>
                  <a:schemeClr val="bg1"/>
                </a:solidFill>
                <a:latin typeface="Times New Roman" pitchFamily="18" charset="0"/>
                <a:cs typeface="Times New Roman" pitchFamily="18" charset="0"/>
              </a:rPr>
              <a:t>AF GECESİ</a:t>
            </a:r>
            <a:endParaRPr lang="tr-TR" sz="7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72038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88640"/>
            <a:ext cx="8784976" cy="6552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i="1" dirty="0">
                <a:solidFill>
                  <a:schemeClr val="tx1"/>
                </a:solidFill>
                <a:latin typeface="Times New Roman" panose="02020603050405020304" pitchFamily="18" charset="0"/>
                <a:cs typeface="Times New Roman" panose="02020603050405020304" pitchFamily="18" charset="0"/>
              </a:rPr>
              <a:t>Hz. </a:t>
            </a:r>
            <a:r>
              <a:rPr lang="tr-TR" sz="2000" b="1" i="1" dirty="0" err="1">
                <a:solidFill>
                  <a:schemeClr val="tx1"/>
                </a:solidFill>
                <a:latin typeface="Times New Roman" panose="02020603050405020304" pitchFamily="18" charset="0"/>
                <a:cs typeface="Times New Roman" panose="02020603050405020304" pitchFamily="18" charset="0"/>
              </a:rPr>
              <a:t>Aişe</a:t>
            </a:r>
            <a:r>
              <a:rPr lang="tr-TR" sz="2000" b="1" i="1" dirty="0">
                <a:solidFill>
                  <a:schemeClr val="tx1"/>
                </a:solidFill>
                <a:latin typeface="Times New Roman" panose="02020603050405020304" pitchFamily="18" charset="0"/>
                <a:cs typeface="Times New Roman" panose="02020603050405020304" pitchFamily="18" charset="0"/>
              </a:rPr>
              <a:t> Anlatıyor:</a:t>
            </a:r>
            <a:endParaRPr lang="tr-TR" sz="2000" dirty="0">
              <a:solidFill>
                <a:schemeClr val="tx1"/>
              </a:solidFill>
              <a:latin typeface="Times New Roman" panose="02020603050405020304" pitchFamily="18" charset="0"/>
              <a:cs typeface="Times New Roman" panose="02020603050405020304" pitchFamily="18" charset="0"/>
            </a:endParaRPr>
          </a:p>
          <a:p>
            <a:pPr algn="just"/>
            <a:r>
              <a:rPr lang="tr-TR" sz="2000" dirty="0">
                <a:solidFill>
                  <a:schemeClr val="tx1"/>
                </a:solidFill>
                <a:latin typeface="Times New Roman" panose="02020603050405020304" pitchFamily="18" charset="0"/>
                <a:cs typeface="Times New Roman" panose="02020603050405020304" pitchFamily="18" charset="0"/>
              </a:rPr>
              <a:t>Bir gece kalktım peygamberimiz yoktular onu aramaya başladım. Diğer hanımlara belki gitmiştir diye onlara sordum. Bilmiyorlardı. Hz. Fatıma’ya gittim Hz. Ali kapıyı açtı ona sordum. Bilmiyordu. Belki </a:t>
            </a:r>
            <a:r>
              <a:rPr lang="tr-TR" sz="2000" dirty="0" err="1">
                <a:solidFill>
                  <a:schemeClr val="tx1"/>
                </a:solidFill>
                <a:latin typeface="Times New Roman" panose="02020603050405020304" pitchFamily="18" charset="0"/>
                <a:cs typeface="Times New Roman" panose="02020603050405020304" pitchFamily="18" charset="0"/>
              </a:rPr>
              <a:t>Bakî</a:t>
            </a:r>
            <a:r>
              <a:rPr lang="tr-TR" sz="2000" dirty="0">
                <a:solidFill>
                  <a:schemeClr val="tx1"/>
                </a:solidFill>
                <a:latin typeface="Times New Roman" panose="02020603050405020304" pitchFamily="18" charset="0"/>
                <a:cs typeface="Times New Roman" panose="02020603050405020304" pitchFamily="18" charset="0"/>
              </a:rPr>
              <a:t> mezarlığına gitmiştir dedi, hep birlikte oraya gittik. Orada bir nur gözüküyordu. Bu nur </a:t>
            </a:r>
            <a:r>
              <a:rPr lang="tr-TR" sz="2000" dirty="0" err="1">
                <a:solidFill>
                  <a:schemeClr val="tx1"/>
                </a:solidFill>
                <a:latin typeface="Times New Roman" panose="02020603050405020304" pitchFamily="18" charset="0"/>
                <a:cs typeface="Times New Roman" panose="02020603050405020304" pitchFamily="18" charset="0"/>
              </a:rPr>
              <a:t>Rasulüllahın</a:t>
            </a:r>
            <a:r>
              <a:rPr lang="tr-TR" sz="2000" dirty="0">
                <a:solidFill>
                  <a:schemeClr val="tx1"/>
                </a:solidFill>
                <a:latin typeface="Times New Roman" panose="02020603050405020304" pitchFamily="18" charset="0"/>
                <a:cs typeface="Times New Roman" panose="02020603050405020304" pitchFamily="18" charset="0"/>
              </a:rPr>
              <a:t> nurudur dedik, yanına vardık. Secde halinde Allah’a yalvarıyordu, bizim geldiğimizi bile fark etmemişti. 	</a:t>
            </a:r>
          </a:p>
          <a:p>
            <a:pPr algn="ctr" rtl="1"/>
            <a:r>
              <a:rPr lang="ar-AE" sz="3200" dirty="0">
                <a:solidFill>
                  <a:schemeClr val="tx1"/>
                </a:solidFill>
                <a:latin typeface="HASENAT" panose="01000600020000020003" pitchFamily="2" charset="-78"/>
                <a:cs typeface="HASENAT" panose="01000600020000020003" pitchFamily="2" charset="-78"/>
              </a:rPr>
              <a:t>إِن تُعَذِّبْهُمْ فَإِنَّهُمْ عِبَادُكَ وَإِن تَغْفِرْ لَهُمْ فَإِنَّكَ أَنتَ الْعَزِيزُ الْحَكِيمُ</a:t>
            </a:r>
          </a:p>
          <a:p>
            <a:pPr algn="just"/>
            <a:r>
              <a:rPr lang="tr-TR" sz="2000" b="1" dirty="0">
                <a:solidFill>
                  <a:srgbClr val="FF0000"/>
                </a:solidFill>
                <a:latin typeface="Times New Roman" panose="02020603050405020304" pitchFamily="18" charset="0"/>
                <a:cs typeface="Times New Roman" panose="02020603050405020304" pitchFamily="18" charset="0"/>
              </a:rPr>
              <a:t>“Eğer kendilerine azap edersen şüphesiz onlar senin kullarındır (dilediğini yaparsın). Eğer onları bağışlarsan şüphesiz sen izzet ve hikmet sahibisin“</a:t>
            </a:r>
            <a:r>
              <a:rPr lang="tr-TR" sz="2000" dirty="0">
                <a:solidFill>
                  <a:srgbClr val="FF0000"/>
                </a:solidFill>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a:t>
            </a:r>
            <a:r>
              <a:rPr lang="tr-TR" sz="2000" dirty="0" err="1">
                <a:solidFill>
                  <a:schemeClr val="tx1"/>
                </a:solidFill>
                <a:latin typeface="Times New Roman" panose="02020603050405020304" pitchFamily="18" charset="0"/>
                <a:cs typeface="Times New Roman" panose="02020603050405020304" pitchFamily="18" charset="0"/>
              </a:rPr>
              <a:t>Mâide</a:t>
            </a:r>
            <a:r>
              <a:rPr lang="tr-TR" sz="2000" dirty="0">
                <a:solidFill>
                  <a:schemeClr val="tx1"/>
                </a:solidFill>
                <a:latin typeface="Times New Roman" panose="02020603050405020304" pitchFamily="18" charset="0"/>
                <a:cs typeface="Times New Roman" panose="02020603050405020304" pitchFamily="18" charset="0"/>
              </a:rPr>
              <a:t> 118) ayetini tekrarlayıp duruyordu. </a:t>
            </a:r>
          </a:p>
          <a:p>
            <a:pPr algn="just"/>
            <a:r>
              <a:rPr lang="tr-TR" sz="2000" dirty="0">
                <a:solidFill>
                  <a:schemeClr val="tx1"/>
                </a:solidFill>
                <a:latin typeface="Times New Roman" panose="02020603050405020304" pitchFamily="18" charset="0"/>
                <a:cs typeface="Times New Roman" panose="02020603050405020304" pitchFamily="18" charset="0"/>
              </a:rPr>
              <a:t>Bizim geldiğimizi fark edince Hz. Fatıma: </a:t>
            </a:r>
            <a:r>
              <a:rPr lang="tr-TR"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«Ey benim babam! Ne oldu sana? Bir düşmandan zarar mı gördün? Gönlünü mü kırdılar? Yoksa vahiy mi nazil oldu?»</a:t>
            </a:r>
            <a:r>
              <a:rPr lang="tr-TR" sz="2000" dirty="0">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Diye sordu. </a:t>
            </a:r>
          </a:p>
          <a:p>
            <a:pPr algn="just"/>
            <a:r>
              <a:rPr lang="tr-TR" sz="2000" dirty="0" err="1">
                <a:solidFill>
                  <a:schemeClr val="tx1"/>
                </a:solidFill>
                <a:latin typeface="Times New Roman" panose="02020603050405020304" pitchFamily="18" charset="0"/>
                <a:cs typeface="Times New Roman" panose="02020603050405020304" pitchFamily="18" charset="0"/>
              </a:rPr>
              <a:t>Rasulüllah</a:t>
            </a:r>
            <a:r>
              <a:rPr lang="tr-TR" sz="2000" dirty="0">
                <a:solidFill>
                  <a:schemeClr val="tx1"/>
                </a:solidFill>
                <a:latin typeface="Times New Roman" panose="02020603050405020304" pitchFamily="18" charset="0"/>
                <a:cs typeface="Times New Roman" panose="02020603050405020304" pitchFamily="18" charset="0"/>
              </a:rPr>
              <a:t> cevaben: </a:t>
            </a:r>
            <a:r>
              <a:rPr lang="tr-TR" sz="2400" b="1" dirty="0">
                <a:solidFill>
                  <a:srgbClr val="FF0000"/>
                </a:solidFill>
                <a:latin typeface="Times New Roman" panose="02020603050405020304" pitchFamily="18" charset="0"/>
                <a:cs typeface="Times New Roman" panose="02020603050405020304" pitchFamily="18" charset="0"/>
              </a:rPr>
              <a:t>“Hiç kimseden cefa görmedim, vahiy de nazil olmadı, Lakin bu gece berat gecesidir. Bu gece Allahtan ümmetimi istiyorum</a:t>
            </a:r>
            <a:r>
              <a:rPr lang="tr-TR" sz="2400" b="1" dirty="0">
                <a:solidFill>
                  <a:schemeClr val="tx1"/>
                </a:solidFill>
                <a:latin typeface="Times New Roman" panose="02020603050405020304" pitchFamily="18" charset="0"/>
                <a:cs typeface="Times New Roman" panose="02020603050405020304" pitchFamily="18" charset="0"/>
              </a:rPr>
              <a:t>“</a:t>
            </a:r>
            <a:r>
              <a:rPr lang="tr-TR" sz="2400" dirty="0">
                <a:solidFill>
                  <a:schemeClr val="tx1"/>
                </a:solidFill>
                <a:latin typeface="Times New Roman" panose="02020603050405020304" pitchFamily="18" charset="0"/>
                <a:cs typeface="Times New Roman" panose="02020603050405020304" pitchFamily="18" charset="0"/>
              </a:rPr>
              <a:t> </a:t>
            </a:r>
            <a:r>
              <a:rPr lang="tr-TR" sz="2000" dirty="0">
                <a:solidFill>
                  <a:schemeClr val="tx1"/>
                </a:solidFill>
                <a:latin typeface="Times New Roman" panose="02020603050405020304" pitchFamily="18" charset="0"/>
                <a:cs typeface="Times New Roman" panose="02020603050405020304" pitchFamily="18" charset="0"/>
              </a:rPr>
              <a:t>dedi. </a:t>
            </a:r>
            <a:endParaRPr lang="tr-TR" sz="2000" dirty="0" smtClean="0">
              <a:solidFill>
                <a:schemeClr val="tx1"/>
              </a:solidFill>
              <a:latin typeface="Times New Roman" panose="02020603050405020304" pitchFamily="18" charset="0"/>
              <a:cs typeface="Times New Roman" panose="02020603050405020304" pitchFamily="18" charset="0"/>
            </a:endParaRPr>
          </a:p>
          <a:p>
            <a:pPr algn="just"/>
            <a:r>
              <a:rPr lang="tr-TR" sz="2000" dirty="0" smtClean="0">
                <a:solidFill>
                  <a:schemeClr val="tx1"/>
                </a:solidFill>
                <a:latin typeface="Times New Roman" panose="02020603050405020304" pitchFamily="18" charset="0"/>
                <a:cs typeface="Times New Roman" panose="02020603050405020304" pitchFamily="18" charset="0"/>
              </a:rPr>
              <a:t>(</a:t>
            </a:r>
            <a:r>
              <a:rPr lang="tr-TR" sz="2000" dirty="0">
                <a:solidFill>
                  <a:schemeClr val="tx1"/>
                </a:solidFill>
                <a:latin typeface="Times New Roman" panose="02020603050405020304" pitchFamily="18" charset="0"/>
                <a:cs typeface="Times New Roman" panose="02020603050405020304" pitchFamily="18" charset="0"/>
              </a:rPr>
              <a:t>Müminlere Kaynaklarıyla Vaaz Ve İrşat c.1 s. 510)</a:t>
            </a:r>
            <a:endParaRPr lang="tr-TR" sz="2000" dirty="0">
              <a:solidFill>
                <a:schemeClr val="tx1"/>
              </a:solidFill>
            </a:endParaRPr>
          </a:p>
        </p:txBody>
      </p:sp>
    </p:spTree>
    <p:extLst>
      <p:ext uri="{BB962C8B-B14F-4D97-AF65-F5344CB8AC3E}">
        <p14:creationId xmlns:p14="http://schemas.microsoft.com/office/powerpoint/2010/main" val="3711355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worldbulletin.net/250x190/2013/08/02/kadir-gece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457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Metin kutusu"/>
          <p:cNvSpPr txBox="1"/>
          <p:nvPr/>
        </p:nvSpPr>
        <p:spPr>
          <a:xfrm>
            <a:off x="140408" y="807090"/>
            <a:ext cx="6951872" cy="5632311"/>
          </a:xfrm>
          <a:prstGeom prst="rect">
            <a:avLst/>
          </a:prstGeom>
          <a:noFill/>
        </p:spPr>
        <p:txBody>
          <a:bodyPr wrap="square" rtlCol="0">
            <a:spAutoFit/>
          </a:bodyPr>
          <a:lstStyle/>
          <a:p>
            <a:pPr algn="ctr"/>
            <a:r>
              <a:rPr lang="ar-SA"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SENAT" panose="01000600020000020003" pitchFamily="2" charset="-78"/>
                <a:cs typeface="HASENAT" panose="01000600020000020003" pitchFamily="2" charset="-78"/>
              </a:rPr>
              <a:t>"‏ إِنَّ اللَّهَ لَيَطَّلِع  فِي لَيْلَةِ النِّصْفِ مِنْ شَعْبَانَ فَيَغْفِرُ لِجَمِيعِ خَلْقِهِ إِلاَّ لِمُشْرِكٍ  أَوْ مُشَاحِنٍ ‏"‏ </a:t>
            </a:r>
            <a:endParaRPr lang="tr-TR"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r>
              <a:rPr lang="tr-TR"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“Allah Teâlâ, Şabanın on besinci gecesi (Beraat gecesi) tecelli eder ve </a:t>
            </a:r>
          </a:p>
          <a:p>
            <a:pPr algn="ctr"/>
            <a:r>
              <a:rPr lang="tr-TR" sz="4400" b="1" u="sng"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Allah'a ortak koşanlar </a:t>
            </a:r>
            <a:endParaRPr lang="tr-TR" sz="4400" b="1" u="sng"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endParaRPr>
          </a:p>
          <a:p>
            <a:pPr algn="ctr"/>
            <a:r>
              <a:rPr lang="tr-TR" sz="3600" u="sng" dirty="0" err="1" smtClean="0">
                <a:ln w="18415" cmpd="sng">
                  <a:solidFill>
                    <a:srgbClr val="FFFFFF"/>
                  </a:solidFill>
                  <a:prstDash val="solid"/>
                </a:ln>
                <a:solidFill>
                  <a:schemeClr val="accent6">
                    <a:lumMod val="60000"/>
                    <a:lumOff val="40000"/>
                  </a:schemeClr>
                </a:solidFill>
                <a:effectLst>
                  <a:outerShdw blurRad="63500" dir="3600000" algn="tl" rotWithShape="0">
                    <a:srgbClr val="000000">
                      <a:alpha val="70000"/>
                    </a:srgbClr>
                  </a:outerShdw>
                </a:effectLst>
                <a:latin typeface="Times New Roman" pitchFamily="18" charset="0"/>
                <a:cs typeface="Times New Roman" pitchFamily="18" charset="0"/>
              </a:rPr>
              <a:t>Muşahin</a:t>
            </a:r>
            <a:r>
              <a:rPr lang="tr-TR" sz="3600" u="sng" dirty="0" smtClean="0">
                <a:ln w="18415" cmpd="sng">
                  <a:solidFill>
                    <a:srgbClr val="FFFFFF"/>
                  </a:solidFill>
                  <a:prstDash val="solid"/>
                </a:ln>
                <a:solidFill>
                  <a:schemeClr val="accent6">
                    <a:lumMod val="60000"/>
                    <a:lumOff val="40000"/>
                  </a:schemeClr>
                </a:solidFill>
                <a:effectLst>
                  <a:outerShdw blurRad="63500" dir="3600000" algn="tl" rotWithShape="0">
                    <a:srgbClr val="000000">
                      <a:alpha val="70000"/>
                    </a:srgbClr>
                  </a:outerShdw>
                </a:effectLst>
                <a:latin typeface="Times New Roman" pitchFamily="18" charset="0"/>
                <a:cs typeface="Times New Roman" pitchFamily="18" charset="0"/>
              </a:rPr>
              <a:t> (Kindar, Bencil) </a:t>
            </a:r>
            <a:r>
              <a:rPr lang="tr-TR" sz="3600" u="sng" dirty="0" err="1" smtClean="0">
                <a:ln w="18415" cmpd="sng">
                  <a:solidFill>
                    <a:srgbClr val="FFFFFF"/>
                  </a:solidFill>
                  <a:prstDash val="solid"/>
                </a:ln>
                <a:solidFill>
                  <a:schemeClr val="accent6">
                    <a:lumMod val="60000"/>
                    <a:lumOff val="40000"/>
                  </a:schemeClr>
                </a:solidFill>
                <a:effectLst>
                  <a:outerShdw blurRad="63500" dir="3600000" algn="tl" rotWithShape="0">
                    <a:srgbClr val="000000">
                      <a:alpha val="70000"/>
                    </a:srgbClr>
                  </a:outerShdw>
                </a:effectLst>
                <a:latin typeface="Times New Roman" pitchFamily="18" charset="0"/>
                <a:cs typeface="Times New Roman" pitchFamily="18" charset="0"/>
              </a:rPr>
              <a:t>asî</a:t>
            </a:r>
            <a:r>
              <a:rPr lang="tr-TR" sz="3600" u="sng" dirty="0" smtClean="0">
                <a:ln w="18415" cmpd="sng">
                  <a:solidFill>
                    <a:srgbClr val="FFFFFF"/>
                  </a:solidFill>
                  <a:prstDash val="solid"/>
                </a:ln>
                <a:solidFill>
                  <a:schemeClr val="accent6">
                    <a:lumMod val="60000"/>
                    <a:lumOff val="40000"/>
                  </a:schemeClr>
                </a:solidFill>
                <a:effectLst>
                  <a:outerShdw blurRad="63500" dir="3600000" algn="tl" rotWithShape="0">
                    <a:srgbClr val="000000">
                      <a:alpha val="70000"/>
                    </a:srgbClr>
                  </a:outerShdw>
                </a:effectLst>
                <a:latin typeface="Times New Roman" pitchFamily="18" charset="0"/>
                <a:cs typeface="Times New Roman" pitchFamily="18" charset="0"/>
              </a:rPr>
              <a:t> olanlar dışında</a:t>
            </a:r>
            <a:r>
              <a:rPr lang="tr-TR" sz="3600" dirty="0" smtClean="0">
                <a:ln w="18415" cmpd="sng">
                  <a:solidFill>
                    <a:srgbClr val="FFFFFF"/>
                  </a:solidFill>
                  <a:prstDash val="solid"/>
                </a:ln>
                <a:solidFill>
                  <a:schemeClr val="accent6">
                    <a:lumMod val="60000"/>
                    <a:lumOff val="40000"/>
                  </a:schemeClr>
                </a:solidFill>
                <a:effectLst>
                  <a:outerShdw blurRad="63500" dir="3600000" algn="tl" rotWithShape="0">
                    <a:srgbClr val="000000">
                      <a:alpha val="70000"/>
                    </a:srgbClr>
                  </a:outerShdw>
                </a:effectLst>
                <a:latin typeface="Times New Roman" pitchFamily="18" charset="0"/>
                <a:cs typeface="Times New Roman" pitchFamily="18" charset="0"/>
              </a:rPr>
              <a:t> </a:t>
            </a:r>
          </a:p>
          <a:p>
            <a:pPr algn="ctr"/>
            <a:r>
              <a:rPr lang="tr-TR" sz="3600" b="1" dirty="0" smtClean="0">
                <a:solidFill>
                  <a:srgbClr val="FF0000"/>
                </a:solidFill>
                <a:latin typeface="Times New Roman" pitchFamily="18" charset="0"/>
                <a:cs typeface="Times New Roman" pitchFamily="18" charset="0"/>
              </a:rPr>
              <a:t>bütün kullarını </a:t>
            </a:r>
            <a:r>
              <a:rPr lang="tr-TR" sz="4000" b="1" dirty="0" smtClean="0">
                <a:latin typeface="Times New Roman" pitchFamily="18" charset="0"/>
                <a:cs typeface="Times New Roman" pitchFamily="18" charset="0"/>
              </a:rPr>
              <a:t>bağışlar</a:t>
            </a:r>
            <a:r>
              <a:rPr lang="tr-TR" sz="3600" b="1" dirty="0" smtClean="0">
                <a:solidFill>
                  <a:srgbClr val="C00000"/>
                </a:solidFill>
                <a:latin typeface="Times New Roman" pitchFamily="18" charset="0"/>
                <a:cs typeface="Times New Roman" pitchFamily="18" charset="0"/>
              </a:rPr>
              <a:t>.”</a:t>
            </a:r>
            <a:r>
              <a:rPr lang="tr-TR" sz="3600" dirty="0" smtClean="0">
                <a:solidFill>
                  <a:srgbClr val="C00000"/>
                </a:solidFill>
                <a:latin typeface="Times New Roman" pitchFamily="18" charset="0"/>
                <a:cs typeface="Times New Roman" pitchFamily="18" charset="0"/>
              </a:rPr>
              <a:t> </a:t>
            </a:r>
          </a:p>
          <a:p>
            <a:pPr algn="ctr"/>
            <a:r>
              <a:rPr lang="tr-TR" sz="1600" dirty="0" smtClean="0">
                <a:solidFill>
                  <a:schemeClr val="bg1"/>
                </a:solidFill>
                <a:latin typeface="Times New Roman" pitchFamily="18" charset="0"/>
                <a:cs typeface="Times New Roman" pitchFamily="18" charset="0"/>
              </a:rPr>
              <a:t>(</a:t>
            </a:r>
            <a:r>
              <a:rPr lang="tr-TR" sz="1600" dirty="0" err="1" smtClean="0">
                <a:solidFill>
                  <a:schemeClr val="bg1"/>
                </a:solidFill>
                <a:latin typeface="Times New Roman" pitchFamily="18" charset="0"/>
                <a:cs typeface="Times New Roman" pitchFamily="18" charset="0"/>
              </a:rPr>
              <a:t>İbn</a:t>
            </a:r>
            <a:r>
              <a:rPr lang="tr-TR" sz="1600" dirty="0" smtClean="0">
                <a:solidFill>
                  <a:schemeClr val="bg1"/>
                </a:solidFill>
                <a:latin typeface="Times New Roman" pitchFamily="18" charset="0"/>
                <a:cs typeface="Times New Roman" pitchFamily="18" charset="0"/>
              </a:rPr>
              <a:t> </a:t>
            </a:r>
            <a:r>
              <a:rPr lang="tr-TR" sz="1600" dirty="0" err="1" smtClean="0">
                <a:solidFill>
                  <a:schemeClr val="bg1"/>
                </a:solidFill>
                <a:latin typeface="Times New Roman" pitchFamily="18" charset="0"/>
                <a:cs typeface="Times New Roman" pitchFamily="18" charset="0"/>
              </a:rPr>
              <a:t>Mace</a:t>
            </a:r>
            <a:r>
              <a:rPr lang="tr-TR" sz="1600" dirty="0" smtClean="0">
                <a:solidFill>
                  <a:schemeClr val="bg1"/>
                </a:solidFill>
                <a:latin typeface="Times New Roman" pitchFamily="18" charset="0"/>
                <a:cs typeface="Times New Roman" pitchFamily="18" charset="0"/>
              </a:rPr>
              <a:t>, </a:t>
            </a:r>
            <a:r>
              <a:rPr lang="tr-TR" sz="1600" dirty="0" err="1" smtClean="0">
                <a:solidFill>
                  <a:schemeClr val="bg1"/>
                </a:solidFill>
                <a:latin typeface="Times New Roman" pitchFamily="18" charset="0"/>
                <a:cs typeface="Times New Roman" pitchFamily="18" charset="0"/>
              </a:rPr>
              <a:t>İkametü's</a:t>
            </a:r>
            <a:r>
              <a:rPr lang="tr-TR" sz="1600" dirty="0" smtClean="0">
                <a:solidFill>
                  <a:schemeClr val="bg1"/>
                </a:solidFill>
                <a:latin typeface="Times New Roman" pitchFamily="18" charset="0"/>
                <a:cs typeface="Times New Roman" pitchFamily="18" charset="0"/>
              </a:rPr>
              <a:t>-Salât, 191; </a:t>
            </a:r>
            <a:r>
              <a:rPr lang="tr-TR" sz="1600" dirty="0" err="1" smtClean="0">
                <a:solidFill>
                  <a:schemeClr val="bg1"/>
                </a:solidFill>
                <a:latin typeface="Times New Roman" pitchFamily="18" charset="0"/>
                <a:cs typeface="Times New Roman" pitchFamily="18" charset="0"/>
              </a:rPr>
              <a:t>Tirmizî</a:t>
            </a:r>
            <a:r>
              <a:rPr lang="tr-TR" sz="1600" dirty="0" smtClean="0">
                <a:solidFill>
                  <a:schemeClr val="bg1"/>
                </a:solidFill>
                <a:latin typeface="Times New Roman" pitchFamily="18" charset="0"/>
                <a:cs typeface="Times New Roman" pitchFamily="18" charset="0"/>
              </a:rPr>
              <a:t>, </a:t>
            </a:r>
            <a:r>
              <a:rPr lang="tr-TR" sz="1600" dirty="0" err="1" smtClean="0">
                <a:solidFill>
                  <a:schemeClr val="bg1"/>
                </a:solidFill>
                <a:latin typeface="Times New Roman" pitchFamily="18" charset="0"/>
                <a:cs typeface="Times New Roman" pitchFamily="18" charset="0"/>
              </a:rPr>
              <a:t>Savm</a:t>
            </a:r>
            <a:r>
              <a:rPr lang="tr-TR" sz="1600" dirty="0" smtClean="0">
                <a:solidFill>
                  <a:schemeClr val="bg1"/>
                </a:solidFill>
                <a:latin typeface="Times New Roman" pitchFamily="18" charset="0"/>
                <a:cs typeface="Times New Roman" pitchFamily="18" charset="0"/>
              </a:rPr>
              <a:t>, 38). </a:t>
            </a:r>
            <a:endParaRPr lang="tr-TR" sz="1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000" tmFilter="0, 0; .2, .5; .8, .5; 1, 0"/>
                                        <p:tgtEl>
                                          <p:spTgt spid="4">
                                            <p:txEl>
                                              <p:pRg st="2" end="2"/>
                                            </p:txEl>
                                          </p:spTgt>
                                        </p:tgtEl>
                                      </p:cBhvr>
                                    </p:animEffect>
                                    <p:animScale>
                                      <p:cBhvr>
                                        <p:cTn id="7" dur="1000" autoRev="1" fill="hold"/>
                                        <p:tgtEl>
                                          <p:spTgt spid="4">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2000" tmFilter="0, 0; .2, .5; .8, .5; 1, 0"/>
                                        <p:tgtEl>
                                          <p:spTgt spid="4">
                                            <p:txEl>
                                              <p:pRg st="3" end="3"/>
                                            </p:txEl>
                                          </p:spTgt>
                                        </p:tgtEl>
                                      </p:cBhvr>
                                    </p:animEffect>
                                    <p:animScale>
                                      <p:cBhvr>
                                        <p:cTn id="12" dur="1000" autoRev="1" fill="hold"/>
                                        <p:tgtEl>
                                          <p:spTgt spid="4">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img2.blogcu.com/images/e/y/l/eylulguz/alev.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 y="4077072"/>
            <a:ext cx="9144000" cy="2780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107504" y="116632"/>
            <a:ext cx="8893082" cy="461665"/>
          </a:xfrm>
          <a:prstGeom prst="rect">
            <a:avLst/>
          </a:prstGeom>
          <a:noFill/>
        </p:spPr>
        <p:txBody>
          <a:bodyPr wrap="square" rtlCol="0">
            <a:spAutoFit/>
          </a:bodyPr>
          <a:lstStyle/>
          <a:p>
            <a:pPr algn="ctr"/>
            <a:r>
              <a:rPr lang="tr-TR" sz="2400" b="1" dirty="0" smtClean="0">
                <a:effectLst>
                  <a:outerShdw blurRad="38100" dist="38100" dir="2700000" algn="tl">
                    <a:srgbClr val="000000">
                      <a:alpha val="43137"/>
                    </a:srgbClr>
                  </a:outerShdw>
                </a:effectLst>
                <a:latin typeface="Times New Roman" pitchFamily="18" charset="0"/>
                <a:cs typeface="Times New Roman" pitchFamily="18" charset="0"/>
              </a:rPr>
              <a:t>BERAT GECESİNDE KİMLER GENEL AF DIŞINDADIR?</a:t>
            </a:r>
            <a:endParaRPr lang="tr-TR" sz="24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3 Metin kutusu"/>
          <p:cNvSpPr txBox="1"/>
          <p:nvPr/>
        </p:nvSpPr>
        <p:spPr>
          <a:xfrm>
            <a:off x="179512" y="706626"/>
            <a:ext cx="8784976" cy="4924425"/>
          </a:xfrm>
          <a:prstGeom prst="rect">
            <a:avLst/>
          </a:prstGeom>
          <a:noFill/>
        </p:spPr>
        <p:txBody>
          <a:bodyPr wrap="square" rtlCol="0">
            <a:spAutoFit/>
          </a:bodyPr>
          <a:lstStyle/>
          <a:p>
            <a:pPr algn="ctr"/>
            <a:r>
              <a:rPr lang="tr-TR" sz="2000" dirty="0" smtClean="0">
                <a:latin typeface="Times New Roman" pitchFamily="18" charset="0"/>
                <a:cs typeface="Times New Roman" pitchFamily="18" charset="0"/>
              </a:rPr>
              <a:t>Sevgili Peygamberimizin hadislerinde zikrettiği  yüzüne bakılmayacak ve günahları bu gecede bağışlanmayacak olan insanlar şunlardır:</a:t>
            </a:r>
          </a:p>
          <a:p>
            <a:pPr marL="342900" lvl="0" indent="-342900" algn="just">
              <a:buFont typeface="+mj-lt"/>
              <a:buAutoNum type="arabicPeriod"/>
            </a:pPr>
            <a:r>
              <a:rPr lang="tr-TR" sz="2400" b="1" u="sng" dirty="0" smtClean="0">
                <a:solidFill>
                  <a:srgbClr val="C00000"/>
                </a:solidFill>
                <a:latin typeface="Times New Roman" pitchFamily="18" charset="0"/>
                <a:cs typeface="Times New Roman" pitchFamily="18" charset="0"/>
              </a:rPr>
              <a:t>Allah'a şirk koşanlar</a:t>
            </a:r>
            <a:endParaRPr lang="tr-TR" sz="2400" dirty="0" smtClean="0">
              <a:solidFill>
                <a:srgbClr val="C00000"/>
              </a:solidFill>
              <a:latin typeface="Times New Roman" pitchFamily="18" charset="0"/>
              <a:cs typeface="Times New Roman" pitchFamily="18" charset="0"/>
            </a:endParaRPr>
          </a:p>
          <a:p>
            <a:pPr marL="342900" lvl="0" indent="-342900" algn="just">
              <a:buFont typeface="+mj-lt"/>
              <a:buAutoNum type="arabicPeriod"/>
            </a:pPr>
            <a:r>
              <a:rPr lang="tr-TR" sz="24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Ana-babalarına isyan eden</a:t>
            </a:r>
            <a:r>
              <a:rPr lang="tr-TR" sz="2400" dirty="0" smtClean="0">
                <a:solidFill>
                  <a:srgbClr val="0070C0"/>
                </a:solidFill>
                <a:latin typeface="Times New Roman" pitchFamily="18" charset="0"/>
                <a:cs typeface="Times New Roman" pitchFamily="18" charset="0"/>
              </a:rPr>
              <a:t>, hizmetlerini görmeyip, haklarını eda etmeyen evlatlar</a:t>
            </a:r>
          </a:p>
          <a:p>
            <a:pPr marL="342900" lvl="0" indent="-342900" algn="just">
              <a:buFont typeface="+mj-lt"/>
              <a:buAutoNum type="arabicPeriod"/>
            </a:pPr>
            <a:r>
              <a:rPr lang="tr-TR" sz="2400" b="1" dirty="0" smtClean="0">
                <a:solidFill>
                  <a:srgbClr val="FF0000"/>
                </a:solidFill>
                <a:latin typeface="Times New Roman" pitchFamily="18" charset="0"/>
                <a:cs typeface="Times New Roman" pitchFamily="18" charset="0"/>
              </a:rPr>
              <a:t>Alkollü içecekleri içmeye ve faiz yemeye devam edenler</a:t>
            </a:r>
            <a:r>
              <a:rPr lang="tr-TR" sz="2400" dirty="0" smtClean="0">
                <a:solidFill>
                  <a:srgbClr val="FF0000"/>
                </a:solidFill>
                <a:latin typeface="Times New Roman" pitchFamily="18" charset="0"/>
                <a:cs typeface="Times New Roman" pitchFamily="18" charset="0"/>
              </a:rPr>
              <a:t>,  </a:t>
            </a:r>
            <a:r>
              <a:rPr lang="tr-TR" sz="2000" dirty="0" smtClean="0">
                <a:latin typeface="Times New Roman" pitchFamily="18" charset="0"/>
                <a:cs typeface="Times New Roman" pitchFamily="18" charset="0"/>
              </a:rPr>
              <a:t>vazgeçmeyi düşünmeyen, bu konuda </a:t>
            </a:r>
            <a:r>
              <a:rPr lang="tr-TR" sz="2000" dirty="0" err="1" smtClean="0">
                <a:latin typeface="Times New Roman" pitchFamily="18" charset="0"/>
                <a:cs typeface="Times New Roman" pitchFamily="18" charset="0"/>
              </a:rPr>
              <a:t>tevbe</a:t>
            </a:r>
            <a:r>
              <a:rPr lang="tr-TR" sz="2000" dirty="0" smtClean="0">
                <a:latin typeface="Times New Roman" pitchFamily="18" charset="0"/>
                <a:cs typeface="Times New Roman" pitchFamily="18" charset="0"/>
              </a:rPr>
              <a:t>, istiğfarı aklına getirmeyenler</a:t>
            </a:r>
          </a:p>
          <a:p>
            <a:pPr marL="342900" lvl="0" indent="-342900" algn="just">
              <a:buFont typeface="+mj-lt"/>
              <a:buAutoNum type="arabicPeriod" startAt="4"/>
            </a:pPr>
            <a:r>
              <a:rPr lang="tr-TR" sz="2400" b="1" dirty="0" smtClean="0">
                <a:latin typeface="Times New Roman" pitchFamily="18" charset="0"/>
                <a:cs typeface="Times New Roman" pitchFamily="18" charset="0"/>
              </a:rPr>
              <a:t>Büyücülük yapıp gaipten haber verme işiyle meşgul olanlar </a:t>
            </a:r>
          </a:p>
          <a:p>
            <a:pPr marL="342900" lvl="0" indent="-342900" algn="just">
              <a:buFont typeface="+mj-lt"/>
              <a:buAutoNum type="arabicPeriod" startAt="4"/>
            </a:pPr>
            <a:r>
              <a:rPr lang="tr-TR" sz="2400" b="1" dirty="0" smtClean="0">
                <a:solidFill>
                  <a:schemeClr val="accent6">
                    <a:lumMod val="75000"/>
                  </a:schemeClr>
                </a:solidFill>
                <a:latin typeface="Times New Roman" pitchFamily="18" charset="0"/>
                <a:cs typeface="Times New Roman" pitchFamily="18" charset="0"/>
              </a:rPr>
              <a:t>Müslümanlara karşı kin ve düşmanlık besleyenler </a:t>
            </a:r>
            <a:endParaRPr lang="tr-TR" sz="2400" dirty="0" smtClean="0">
              <a:solidFill>
                <a:schemeClr val="accent6">
                  <a:lumMod val="75000"/>
                </a:schemeClr>
              </a:solidFill>
              <a:latin typeface="Times New Roman" pitchFamily="18" charset="0"/>
              <a:cs typeface="Times New Roman" pitchFamily="18" charset="0"/>
            </a:endParaRPr>
          </a:p>
          <a:p>
            <a:pPr marL="342900" lvl="0" indent="-342900" algn="just">
              <a:buFont typeface="+mj-lt"/>
              <a:buAutoNum type="arabicPeriod" startAt="4"/>
            </a:pPr>
            <a:r>
              <a:rPr lang="tr-TR" sz="2400" b="1" dirty="0" smtClean="0">
                <a:solidFill>
                  <a:srgbClr val="7030A0"/>
                </a:solidFill>
                <a:latin typeface="Times New Roman" pitchFamily="18" charset="0"/>
                <a:cs typeface="Times New Roman" pitchFamily="18" charset="0"/>
              </a:rPr>
              <a:t> Adam öldürüp, yaptığı bu büyük günahtan pişmanlık duymayanlar </a:t>
            </a:r>
          </a:p>
          <a:p>
            <a:pPr marL="342900" lvl="0" indent="-342900" algn="just">
              <a:buFont typeface="+mj-lt"/>
              <a:buAutoNum type="arabicPeriod" startAt="4"/>
            </a:pPr>
            <a:r>
              <a:rPr lang="tr-TR" sz="2400" b="1" dirty="0" smtClean="0">
                <a:solidFill>
                  <a:srgbClr val="FFFF00"/>
                </a:solidFill>
                <a:latin typeface="Times New Roman" pitchFamily="18" charset="0"/>
                <a:cs typeface="Times New Roman" pitchFamily="18" charset="0"/>
              </a:rPr>
              <a:t> Gururlu ve kibirli olanlar</a:t>
            </a:r>
            <a:endParaRPr lang="tr-TR" sz="2400" dirty="0" smtClean="0">
              <a:solidFill>
                <a:srgbClr val="FFFF00"/>
              </a:solidFill>
              <a:latin typeface="Times New Roman" pitchFamily="18" charset="0"/>
              <a:cs typeface="Times New Roman" pitchFamily="18" charset="0"/>
            </a:endParaRPr>
          </a:p>
          <a:p>
            <a:pPr marL="342900" lvl="0" indent="-342900" algn="just">
              <a:buFont typeface="+mj-lt"/>
              <a:buAutoNum type="arabicPeriod" startAt="4"/>
            </a:pPr>
            <a:r>
              <a:rPr lang="tr-TR" sz="2400" b="1" dirty="0" smtClean="0">
                <a:solidFill>
                  <a:schemeClr val="bg1"/>
                </a:solidFill>
                <a:latin typeface="Times New Roman" pitchFamily="18" charset="0"/>
                <a:cs typeface="Times New Roman" pitchFamily="18" charset="0"/>
              </a:rPr>
              <a:t>Akrabalarla ilişkileri kesenler </a:t>
            </a:r>
          </a:p>
          <a:p>
            <a:pPr lvl="0" algn="ctr"/>
            <a:r>
              <a:rPr lang="tr-TR" sz="1400" dirty="0" smtClean="0">
                <a:latin typeface="Times New Roman" pitchFamily="18" charset="0"/>
                <a:cs typeface="Times New Roman" pitchFamily="18" charset="0"/>
              </a:rPr>
              <a:t>(et </a:t>
            </a:r>
            <a:r>
              <a:rPr lang="tr-TR" sz="1400" dirty="0" err="1" smtClean="0">
                <a:latin typeface="Times New Roman" pitchFamily="18" charset="0"/>
                <a:cs typeface="Times New Roman" pitchFamily="18" charset="0"/>
              </a:rPr>
              <a:t>Terğib</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vet</a:t>
            </a:r>
            <a:r>
              <a:rPr lang="tr-TR" sz="1400" dirty="0" smtClean="0">
                <a:latin typeface="Times New Roman" pitchFamily="18" charset="0"/>
                <a:cs typeface="Times New Roman" pitchFamily="18" charset="0"/>
              </a:rPr>
              <a:t> </a:t>
            </a:r>
            <a:r>
              <a:rPr lang="tr-TR" sz="1400" dirty="0" err="1" smtClean="0">
                <a:latin typeface="Times New Roman" pitchFamily="18" charset="0"/>
                <a:cs typeface="Times New Roman" pitchFamily="18" charset="0"/>
              </a:rPr>
              <a:t>Terhib</a:t>
            </a:r>
            <a:r>
              <a:rPr lang="tr-TR" sz="1400" dirty="0" smtClean="0">
                <a:latin typeface="Times New Roman" pitchFamily="18" charset="0"/>
                <a:cs typeface="Times New Roman" pitchFamily="18" charset="0"/>
              </a:rPr>
              <a:t> c.2 s.238)</a:t>
            </a:r>
            <a:endParaRPr lang="tr-T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COilij0Ln4/UYJb5vBabKI/AAAAAAAAMKU/T0XT7byeFH8/s1600/dnuy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3"/>
            <a:ext cx="9144000" cy="4293097"/>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0" y="44624"/>
            <a:ext cx="9144000" cy="2554545"/>
          </a:xfrm>
          <a:prstGeom prst="rect">
            <a:avLst/>
          </a:prstGeom>
          <a:noFill/>
        </p:spPr>
        <p:txBody>
          <a:bodyPr wrap="square" rtlCol="0">
            <a:spAutoFit/>
          </a:bodyPr>
          <a:lstStyle/>
          <a:p>
            <a:pPr marL="447675" indent="-447675" algn="ctr">
              <a:spcBef>
                <a:spcPct val="20000"/>
              </a:spcBef>
            </a:pPr>
            <a:r>
              <a:rPr lang="ar-SA" sz="4000" dirty="0" smtClean="0">
                <a:latin typeface="HASENAT" panose="01000600020000020003" pitchFamily="2" charset="-78"/>
                <a:cs typeface="HASENAT" panose="01000600020000020003" pitchFamily="2" charset="-78"/>
              </a:rPr>
              <a:t>‏</a:t>
            </a:r>
            <a:r>
              <a:rPr lang="tr-TR" sz="4000" dirty="0" smtClean="0">
                <a:solidFill>
                  <a:srgbClr val="002060"/>
                </a:solidFill>
                <a:latin typeface="HASENAT" panose="01000600020000020003" pitchFamily="2" charset="-78"/>
                <a:cs typeface="HASENAT" panose="01000600020000020003" pitchFamily="2" charset="-78"/>
              </a:rPr>
              <a:t> </a:t>
            </a:r>
            <a:r>
              <a:rPr lang="ar-SA" sz="4000" dirty="0" smtClean="0">
                <a:solidFill>
                  <a:srgbClr val="0070C0"/>
                </a:solidFill>
                <a:latin typeface="HASENAT" panose="01000600020000020003" pitchFamily="2" charset="-78"/>
                <a:cs typeface="HASENAT" panose="01000600020000020003" pitchFamily="2" charset="-78"/>
              </a:rPr>
              <a:t>‏ إِذَا كَانَتْ لَيْلَةُ النِّصْفِ مِنْ شَعْبَانَ فَقُومُوا لَيْلَهَا وَصُومُوا يَوْمَهَا </a:t>
            </a:r>
            <a:r>
              <a:rPr lang="ar-SA" sz="4000" dirty="0" smtClean="0">
                <a:solidFill>
                  <a:srgbClr val="002060"/>
                </a:solidFill>
                <a:latin typeface="HASENAT" panose="01000600020000020003" pitchFamily="2" charset="-78"/>
                <a:cs typeface="HASENAT" panose="01000600020000020003" pitchFamily="2" charset="-78"/>
              </a:rPr>
              <a:t>‏.‏ فَإِنَّ اللَّهَ يَنْزِلُ فِيهَا لِغُرُوبِ الشَّمْسِ إِلَى سَمَاءِ الدُّنْيَا فَيَقُولُ </a:t>
            </a:r>
            <a:r>
              <a:rPr lang="ar-SA" sz="4000" dirty="0" smtClean="0">
                <a:solidFill>
                  <a:srgbClr val="FF0000"/>
                </a:solidFill>
                <a:latin typeface="HASENAT" panose="01000600020000020003" pitchFamily="2" charset="-78"/>
                <a:cs typeface="HASENAT" panose="01000600020000020003" pitchFamily="2" charset="-78"/>
              </a:rPr>
              <a:t>أَلاَ مِنْ مُسْتَغْفِرٍ فَأَغْفِرَ لَهُ </a:t>
            </a:r>
            <a:r>
              <a:rPr lang="ar-SA" sz="4000" dirty="0" smtClean="0">
                <a:solidFill>
                  <a:srgbClr val="00B050"/>
                </a:solidFill>
                <a:latin typeface="HASENAT" panose="01000600020000020003" pitchFamily="2" charset="-78"/>
                <a:cs typeface="HASENAT" panose="01000600020000020003" pitchFamily="2" charset="-78"/>
              </a:rPr>
              <a:t>أَلاَ مُسْتَرْزِقٌ فَأَرْزُقَهُ </a:t>
            </a:r>
            <a:r>
              <a:rPr lang="ar-SA" sz="4000" dirty="0" smtClean="0">
                <a:solidFill>
                  <a:srgbClr val="C00000"/>
                </a:solidFill>
                <a:latin typeface="HASENAT" panose="01000600020000020003" pitchFamily="2" charset="-78"/>
                <a:cs typeface="HASENAT" panose="01000600020000020003" pitchFamily="2" charset="-78"/>
              </a:rPr>
              <a:t>أَلاَ مُبْتَلًى فَأُعَافِيَهُ </a:t>
            </a:r>
            <a:r>
              <a:rPr lang="ar-SA" sz="4000" dirty="0" smtClean="0">
                <a:solidFill>
                  <a:srgbClr val="002060"/>
                </a:solidFill>
                <a:latin typeface="HASENAT" panose="01000600020000020003" pitchFamily="2" charset="-78"/>
                <a:cs typeface="HASENAT" panose="01000600020000020003" pitchFamily="2" charset="-78"/>
              </a:rPr>
              <a:t>أَلاَ كَذَا أَلاَ كَذَا حَتَّى يَطْلُعَ الْفَجْرُ ‏</a:t>
            </a:r>
            <a:endParaRPr lang="tr-TR" sz="4000" dirty="0" smtClean="0">
              <a:solidFill>
                <a:srgbClr val="002060"/>
              </a:solidFill>
              <a:latin typeface="HASENAT" panose="01000600020000020003" pitchFamily="2" charset="-78"/>
              <a:cs typeface="HASENAT" panose="01000600020000020003" pitchFamily="2" charset="-78"/>
            </a:endParaRPr>
          </a:p>
        </p:txBody>
      </p:sp>
      <p:sp>
        <p:nvSpPr>
          <p:cNvPr id="4" name="3 Metin kutusu"/>
          <p:cNvSpPr txBox="1"/>
          <p:nvPr/>
        </p:nvSpPr>
        <p:spPr>
          <a:xfrm>
            <a:off x="72008" y="2636912"/>
            <a:ext cx="9036496" cy="3908762"/>
          </a:xfrm>
          <a:prstGeom prst="rect">
            <a:avLst/>
          </a:prstGeom>
          <a:noFill/>
        </p:spPr>
        <p:txBody>
          <a:bodyPr wrap="square" rtlCol="0">
            <a:spAutoFit/>
          </a:bodyPr>
          <a:lstStyle/>
          <a:p>
            <a:r>
              <a:rPr lang="tr-TR" sz="2800" dirty="0" smtClean="0">
                <a:solidFill>
                  <a:srgbClr val="92D050"/>
                </a:solidFill>
              </a:rPr>
              <a:t>“Şaban ayının yarısı (Beraat gecesi) gelince; </a:t>
            </a:r>
            <a:r>
              <a:rPr lang="tr-TR" sz="2800" b="1" u="sng" dirty="0" smtClean="0">
                <a:solidFill>
                  <a:srgbClr val="FFFF00"/>
                </a:solidFill>
              </a:rPr>
              <a:t>gecesini namazla, gündüzünü oruçla geçiriniz.</a:t>
            </a:r>
            <a:r>
              <a:rPr lang="tr-TR" sz="2800" dirty="0" smtClean="0">
                <a:solidFill>
                  <a:srgbClr val="92D050"/>
                </a:solidFill>
              </a:rPr>
              <a:t> Şüphesiz ki Allah, o gece güneşin batmasıyla dünya semasında tecelli eder ve şöyle der: </a:t>
            </a:r>
          </a:p>
          <a:p>
            <a:r>
              <a:rPr lang="tr-TR" sz="2400" u="sng" dirty="0" smtClean="0">
                <a:solidFill>
                  <a:schemeClr val="bg1"/>
                </a:solidFill>
              </a:rPr>
              <a:t>- </a:t>
            </a:r>
            <a:r>
              <a:rPr lang="tr-TR" sz="2800" u="sng" dirty="0" smtClean="0">
                <a:solidFill>
                  <a:schemeClr val="bg1"/>
                </a:solidFill>
              </a:rPr>
              <a:t>Benden </a:t>
            </a:r>
            <a:r>
              <a:rPr lang="tr-TR" sz="2800" b="1" u="sng" dirty="0" smtClean="0">
                <a:solidFill>
                  <a:schemeClr val="bg1"/>
                </a:solidFill>
              </a:rPr>
              <a:t>Yok mu af dileyen, onu affedeyim.</a:t>
            </a:r>
            <a:endParaRPr lang="tr-TR" sz="2800" u="sng" dirty="0" smtClean="0">
              <a:solidFill>
                <a:schemeClr val="bg1"/>
              </a:solidFill>
            </a:endParaRPr>
          </a:p>
          <a:p>
            <a:r>
              <a:rPr lang="tr-TR" sz="2800" u="sng" dirty="0" smtClean="0">
                <a:solidFill>
                  <a:srgbClr val="FF0000"/>
                </a:solidFill>
              </a:rPr>
              <a:t>- </a:t>
            </a:r>
            <a:r>
              <a:rPr lang="tr-TR" sz="2800" b="1" u="sng" dirty="0" smtClean="0">
                <a:solidFill>
                  <a:srgbClr val="FF0000"/>
                </a:solidFill>
              </a:rPr>
              <a:t>Yok mu rızık isteyen ona rızık vereyim.</a:t>
            </a:r>
            <a:endParaRPr lang="tr-TR" sz="2800" u="sng" dirty="0" smtClean="0">
              <a:solidFill>
                <a:srgbClr val="FF0000"/>
              </a:solidFill>
            </a:endParaRPr>
          </a:p>
          <a:p>
            <a:r>
              <a:rPr lang="tr-TR" sz="2800" u="sng" dirty="0" smtClean="0">
                <a:solidFill>
                  <a:schemeClr val="accent6">
                    <a:lumMod val="40000"/>
                    <a:lumOff val="60000"/>
                  </a:schemeClr>
                </a:solidFill>
              </a:rPr>
              <a:t>- </a:t>
            </a:r>
            <a:r>
              <a:rPr lang="tr-TR" sz="2800" b="1" u="sng" dirty="0" smtClean="0">
                <a:solidFill>
                  <a:schemeClr val="accent6">
                    <a:lumMod val="40000"/>
                    <a:lumOff val="60000"/>
                  </a:schemeClr>
                </a:solidFill>
              </a:rPr>
              <a:t>Yok mu bir derde </a:t>
            </a:r>
            <a:r>
              <a:rPr lang="tr-TR" sz="2800" b="1" u="sng" dirty="0" err="1" smtClean="0">
                <a:solidFill>
                  <a:schemeClr val="accent6">
                    <a:lumMod val="40000"/>
                    <a:lumOff val="60000"/>
                  </a:schemeClr>
                </a:solidFill>
              </a:rPr>
              <a:t>mübtela</a:t>
            </a:r>
            <a:r>
              <a:rPr lang="tr-TR" sz="2800" b="1" u="sng" dirty="0" smtClean="0">
                <a:solidFill>
                  <a:schemeClr val="accent6">
                    <a:lumMod val="40000"/>
                    <a:lumOff val="60000"/>
                  </a:schemeClr>
                </a:solidFill>
              </a:rPr>
              <a:t> olan ona afiyet vereyim.</a:t>
            </a:r>
            <a:endParaRPr lang="tr-TR" sz="2800" u="sng" dirty="0" smtClean="0">
              <a:solidFill>
                <a:schemeClr val="accent6">
                  <a:lumMod val="40000"/>
                  <a:lumOff val="60000"/>
                </a:schemeClr>
              </a:solidFill>
            </a:endParaRPr>
          </a:p>
          <a:p>
            <a:r>
              <a:rPr lang="tr-TR" sz="2800" dirty="0" smtClean="0">
                <a:solidFill>
                  <a:srgbClr val="FFFF00"/>
                </a:solidFill>
              </a:rPr>
              <a:t>- </a:t>
            </a:r>
            <a:r>
              <a:rPr lang="tr-TR" sz="2800" b="1" dirty="0" smtClean="0">
                <a:solidFill>
                  <a:srgbClr val="FFFF00"/>
                </a:solidFill>
              </a:rPr>
              <a:t>Yok mu şunu isteyen, yok mu</a:t>
            </a:r>
            <a:r>
              <a:rPr lang="tr-TR" sz="2400" dirty="0" smtClean="0">
                <a:solidFill>
                  <a:srgbClr val="FFFF00"/>
                </a:solidFill>
              </a:rPr>
              <a:t> bunu isteyen diyerek sabaha kadar devam eder.”  </a:t>
            </a:r>
            <a:r>
              <a:rPr lang="tr-TR" sz="1200" dirty="0" smtClean="0">
                <a:solidFill>
                  <a:schemeClr val="bg1"/>
                </a:solidFill>
              </a:rPr>
              <a:t>(</a:t>
            </a:r>
            <a:r>
              <a:rPr lang="tr-TR" sz="1200" dirty="0" err="1" smtClean="0">
                <a:solidFill>
                  <a:schemeClr val="bg1"/>
                </a:solidFill>
              </a:rPr>
              <a:t>İbn</a:t>
            </a:r>
            <a:r>
              <a:rPr lang="tr-TR" sz="1200" dirty="0" smtClean="0">
                <a:solidFill>
                  <a:schemeClr val="bg1"/>
                </a:solidFill>
              </a:rPr>
              <a:t> </a:t>
            </a:r>
            <a:r>
              <a:rPr lang="tr-TR" sz="1200" dirty="0" err="1" smtClean="0">
                <a:solidFill>
                  <a:schemeClr val="bg1"/>
                </a:solidFill>
              </a:rPr>
              <a:t>Mace</a:t>
            </a:r>
            <a:r>
              <a:rPr lang="tr-TR" sz="1200" dirty="0" smtClean="0">
                <a:solidFill>
                  <a:schemeClr val="bg1"/>
                </a:solidFill>
              </a:rPr>
              <a:t>, </a:t>
            </a:r>
            <a:r>
              <a:rPr lang="tr-TR" sz="1200" dirty="0" err="1" smtClean="0">
                <a:solidFill>
                  <a:schemeClr val="bg1"/>
                </a:solidFill>
              </a:rPr>
              <a:t>İkametü's</a:t>
            </a:r>
            <a:r>
              <a:rPr lang="tr-TR" sz="1200" dirty="0" smtClean="0">
                <a:solidFill>
                  <a:schemeClr val="bg1"/>
                </a:solidFill>
              </a:rPr>
              <a:t>-Salât, 191; </a:t>
            </a:r>
            <a:r>
              <a:rPr lang="tr-TR" sz="1200" dirty="0" err="1" smtClean="0">
                <a:solidFill>
                  <a:schemeClr val="bg1"/>
                </a:solidFill>
              </a:rPr>
              <a:t>Tirmizî</a:t>
            </a:r>
            <a:r>
              <a:rPr lang="tr-TR" sz="1200" dirty="0" smtClean="0">
                <a:solidFill>
                  <a:schemeClr val="bg1"/>
                </a:solidFill>
              </a:rPr>
              <a:t>, Savm,38).</a:t>
            </a:r>
            <a:endParaRPr lang="tr-TR" sz="2400" dirty="0">
              <a:solidFill>
                <a:schemeClr val="bg1"/>
              </a:solidFill>
              <a:latin typeface="Times New Roman" pitchFamily="18" charset="0"/>
              <a:cs typeface="Times New Roman" pitchFamily="18" charset="0"/>
            </a:endParaRPr>
          </a:p>
        </p:txBody>
      </p:sp>
      <p:sp>
        <p:nvSpPr>
          <p:cNvPr id="5" name="4 Yuvarlatılmış Dikdörtgen"/>
          <p:cNvSpPr/>
          <p:nvPr/>
        </p:nvSpPr>
        <p:spPr>
          <a:xfrm rot="16200000">
            <a:off x="6652438" y="4331396"/>
            <a:ext cx="4321711" cy="8572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RAHMET GECESİ</a:t>
            </a:r>
            <a:endParaRPr lang="tr-TR" sz="3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66.media.tumblr.com/826695124e2aaaba59592b5efb9ffc1c/tumblr_nr40ow3bFT1sjt6sco1_1280.png"/>
          <p:cNvPicPr>
            <a:picLocks noChangeAspect="1" noChangeArrowheads="1"/>
          </p:cNvPicPr>
          <p:nvPr/>
        </p:nvPicPr>
        <p:blipFill rotWithShape="1">
          <a:blip r:embed="rId2">
            <a:extLst>
              <a:ext uri="{28A0092B-C50C-407E-A947-70E740481C1C}">
                <a14:useLocalDpi xmlns:a14="http://schemas.microsoft.com/office/drawing/2010/main" val="0"/>
              </a:ext>
            </a:extLst>
          </a:blip>
          <a:srcRect t="37245" b="7805"/>
          <a:stretch/>
        </p:blipFill>
        <p:spPr bwMode="auto">
          <a:xfrm>
            <a:off x="0" y="4059057"/>
            <a:ext cx="9144000" cy="2826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Metin kutusu"/>
          <p:cNvSpPr txBox="1"/>
          <p:nvPr/>
        </p:nvSpPr>
        <p:spPr>
          <a:xfrm>
            <a:off x="107504" y="44624"/>
            <a:ext cx="8928992" cy="4339650"/>
          </a:xfrm>
          <a:prstGeom prst="rect">
            <a:avLst/>
          </a:prstGeom>
          <a:noFill/>
        </p:spPr>
        <p:txBody>
          <a:bodyPr wrap="square" rtlCol="0">
            <a:spAutoFit/>
          </a:bodyPr>
          <a:lstStyle/>
          <a:p>
            <a:pPr algn="ctr"/>
            <a:r>
              <a:rPr lang="tr-TR" sz="2400" dirty="0">
                <a:latin typeface="Times New Roman" pitchFamily="18" charset="0"/>
                <a:cs typeface="Times New Roman" pitchFamily="18" charset="0"/>
              </a:rPr>
              <a:t>	</a:t>
            </a:r>
            <a:r>
              <a:rPr lang="ar-SA" sz="3600" dirty="0">
                <a:latin typeface="HASENAT4" pitchFamily="2" charset="-78"/>
                <a:cs typeface="HASENAT4" pitchFamily="2" charset="-78"/>
              </a:rPr>
              <a:t> خمْسُ لَيَالٍ لا تَرِدُ فِيهِنَّ الدَّعْوَةُ: </a:t>
            </a:r>
            <a:r>
              <a:rPr lang="ar-SA" sz="3600" b="1" dirty="0">
                <a:solidFill>
                  <a:srgbClr val="FF0000"/>
                </a:solidFill>
                <a:latin typeface="HASENAT4" pitchFamily="2" charset="-78"/>
                <a:cs typeface="HASENAT4" pitchFamily="2" charset="-78"/>
              </a:rPr>
              <a:t>أَوَّلُ لَيْلَةٍ مِنْ رَجَبَ، </a:t>
            </a:r>
            <a:r>
              <a:rPr lang="ar-SA" sz="3600" dirty="0">
                <a:solidFill>
                  <a:srgbClr val="00B050"/>
                </a:solidFill>
                <a:latin typeface="HASENAT4" pitchFamily="2" charset="-78"/>
                <a:cs typeface="HASENAT4" pitchFamily="2" charset="-78"/>
              </a:rPr>
              <a:t>وَلَيْلَةِ النِّصْفِ مِنْ شَعْبَانَ</a:t>
            </a:r>
            <a:r>
              <a:rPr lang="ar-SA" sz="3600" dirty="0">
                <a:latin typeface="HASENAT4" pitchFamily="2" charset="-78"/>
                <a:cs typeface="HASENAT4" pitchFamily="2" charset="-78"/>
              </a:rPr>
              <a:t>، </a:t>
            </a:r>
            <a:r>
              <a:rPr lang="ar-SA" sz="3600" dirty="0">
                <a:solidFill>
                  <a:srgbClr val="0070C0"/>
                </a:solidFill>
                <a:latin typeface="HASENAT4" pitchFamily="2" charset="-78"/>
                <a:cs typeface="HASENAT4" pitchFamily="2" charset="-78"/>
              </a:rPr>
              <a:t>وَلَيْلَةِ اْلجُمْعَةِ</a:t>
            </a:r>
            <a:r>
              <a:rPr lang="ar-SA" sz="3600" dirty="0">
                <a:latin typeface="HASENAT4" pitchFamily="2" charset="-78"/>
                <a:cs typeface="HASENAT4" pitchFamily="2" charset="-78"/>
              </a:rPr>
              <a:t>، </a:t>
            </a:r>
            <a:r>
              <a:rPr lang="ar-SA" sz="3600" dirty="0">
                <a:solidFill>
                  <a:srgbClr val="C00000"/>
                </a:solidFill>
                <a:latin typeface="HASENAT4" pitchFamily="2" charset="-78"/>
                <a:cs typeface="HASENAT4" pitchFamily="2" charset="-78"/>
              </a:rPr>
              <a:t>وَلَيْلَةِ الْفِطْرِ، </a:t>
            </a:r>
            <a:r>
              <a:rPr lang="ar-SA" sz="3600" dirty="0">
                <a:solidFill>
                  <a:schemeClr val="accent6">
                    <a:lumMod val="50000"/>
                  </a:schemeClr>
                </a:solidFill>
                <a:latin typeface="HASENAT4" pitchFamily="2" charset="-78"/>
                <a:cs typeface="HASENAT4" pitchFamily="2" charset="-78"/>
              </a:rPr>
              <a:t>وَلَيْلَةِ النَّحْرِ</a:t>
            </a:r>
            <a:endParaRPr lang="tr-TR" sz="3600" dirty="0">
              <a:solidFill>
                <a:schemeClr val="accent6">
                  <a:lumMod val="50000"/>
                </a:schemeClr>
              </a:solidFill>
              <a:latin typeface="HASENAT4" pitchFamily="2" charset="-78"/>
              <a:cs typeface="HASENAT4" pitchFamily="2" charset="-78"/>
            </a:endParaRPr>
          </a:p>
          <a:p>
            <a:pPr algn="ctr"/>
            <a:r>
              <a:rPr lang="tr-TR" sz="2800" dirty="0"/>
              <a:t>"</a:t>
            </a:r>
            <a:r>
              <a:rPr lang="tr-TR" sz="2800" b="1" u="sng" dirty="0"/>
              <a:t>Beş gece vardır ki onlarda yapılan dualar geriye çevrilmez. </a:t>
            </a:r>
          </a:p>
          <a:p>
            <a:pPr marL="514350" indent="-514350" algn="just">
              <a:buFont typeface="Wingdings" pitchFamily="2" charset="2"/>
              <a:buChar char="q"/>
            </a:pPr>
            <a:r>
              <a:rPr lang="tr-TR" sz="3200" b="1" dirty="0">
                <a:solidFill>
                  <a:srgbClr val="FF0000"/>
                </a:solidFill>
              </a:rPr>
              <a:t>Recebin ilk (Cuma) gecesi, </a:t>
            </a:r>
          </a:p>
          <a:p>
            <a:pPr marL="514350" indent="-514350" algn="just">
              <a:buFont typeface="Wingdings" pitchFamily="2" charset="2"/>
              <a:buChar char="q"/>
            </a:pPr>
            <a:r>
              <a:rPr lang="tr-TR" sz="3200" dirty="0">
                <a:solidFill>
                  <a:srgbClr val="00B050"/>
                </a:solidFill>
              </a:rPr>
              <a:t>Şabanın ortasında bulunan gece, </a:t>
            </a:r>
          </a:p>
          <a:p>
            <a:pPr marL="514350" indent="-514350" algn="just">
              <a:buFont typeface="Wingdings" pitchFamily="2" charset="2"/>
              <a:buChar char="q"/>
            </a:pPr>
            <a:r>
              <a:rPr lang="tr-TR" sz="3200" b="1" dirty="0">
                <a:solidFill>
                  <a:srgbClr val="0070C0"/>
                </a:solidFill>
              </a:rPr>
              <a:t>Cuma gecesi, </a:t>
            </a:r>
          </a:p>
          <a:p>
            <a:pPr marL="514350" indent="-514350" algn="just">
              <a:buFont typeface="Wingdings" pitchFamily="2" charset="2"/>
              <a:buChar char="q"/>
            </a:pPr>
            <a:r>
              <a:rPr lang="tr-TR" sz="3200" dirty="0">
                <a:solidFill>
                  <a:srgbClr val="C00000"/>
                </a:solidFill>
              </a:rPr>
              <a:t>Ramazan Bayramı gecesi </a:t>
            </a:r>
          </a:p>
          <a:p>
            <a:pPr marL="514350" indent="-514350" algn="just">
              <a:buFont typeface="Wingdings" pitchFamily="2" charset="2"/>
              <a:buChar char="q"/>
            </a:pPr>
            <a:r>
              <a:rPr lang="tr-TR" sz="3200" dirty="0">
                <a:solidFill>
                  <a:schemeClr val="accent6">
                    <a:lumMod val="75000"/>
                  </a:schemeClr>
                </a:solidFill>
              </a:rPr>
              <a:t>Kurban Bayramı geceleridir.</a:t>
            </a:r>
            <a:r>
              <a:rPr lang="tr-TR" sz="3200" dirty="0"/>
              <a:t> </a:t>
            </a:r>
            <a:endParaRPr lang="tr-TR" sz="3200" dirty="0" smtClean="0"/>
          </a:p>
          <a:p>
            <a:pPr algn="just"/>
            <a:r>
              <a:rPr lang="tr-TR" sz="1600" dirty="0" smtClean="0"/>
              <a:t>(</a:t>
            </a:r>
            <a:r>
              <a:rPr lang="tr-TR" sz="1600" dirty="0" err="1"/>
              <a:t>Beyhaki</a:t>
            </a:r>
            <a:r>
              <a:rPr lang="tr-TR" sz="1600" dirty="0"/>
              <a:t>, Sünen, </a:t>
            </a:r>
            <a:r>
              <a:rPr lang="tr-TR" sz="1600" dirty="0" err="1"/>
              <a:t>Şuabül</a:t>
            </a:r>
            <a:r>
              <a:rPr lang="tr-TR" sz="1600" dirty="0"/>
              <a:t>-İman</a:t>
            </a:r>
            <a:r>
              <a:rPr lang="tr-TR" sz="1600" dirty="0" smtClean="0"/>
              <a:t>)</a:t>
            </a:r>
            <a:endParaRPr lang="tr-TR" sz="3200" dirty="0">
              <a:latin typeface="Times New Roman" pitchFamily="18" charset="0"/>
              <a:cs typeface="Times New Roman" pitchFamily="18" charset="0"/>
            </a:endParaRPr>
          </a:p>
        </p:txBody>
      </p:sp>
      <p:sp>
        <p:nvSpPr>
          <p:cNvPr id="5" name="4 Yuvarlatılmış Dikdörtgen"/>
          <p:cNvSpPr/>
          <p:nvPr/>
        </p:nvSpPr>
        <p:spPr>
          <a:xfrm rot="16200000">
            <a:off x="6063000" y="3810208"/>
            <a:ext cx="5364088" cy="8572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6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DUA GECESİ</a:t>
            </a:r>
            <a:endParaRPr lang="tr-TR" sz="6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72573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9" name="Picture 2" descr="C:\Users\şavşat müftülüğü\Desktop\20150206_1114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20" r="46417" b="8169"/>
          <a:stretch/>
        </p:blipFill>
        <p:spPr bwMode="auto">
          <a:xfrm>
            <a:off x="-21946" y="1628800"/>
            <a:ext cx="3256543" cy="36309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755575" y="332656"/>
            <a:ext cx="8336311"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Berat Kandili</a:t>
            </a:r>
          </a:p>
          <a:p>
            <a:pPr algn="ctr"/>
            <a:r>
              <a:rPr lang="tr-TR"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Kurtuluş Gecesi</a:t>
            </a:r>
          </a:p>
        </p:txBody>
      </p:sp>
      <p:sp>
        <p:nvSpPr>
          <p:cNvPr id="11" name="8 Dikdörtgen"/>
          <p:cNvSpPr>
            <a:spLocks noChangeArrowheads="1"/>
          </p:cNvSpPr>
          <p:nvPr/>
        </p:nvSpPr>
        <p:spPr bwMode="auto">
          <a:xfrm>
            <a:off x="384458" y="4830252"/>
            <a:ext cx="6087781" cy="1569660"/>
          </a:xfrm>
          <a:prstGeom prst="rect">
            <a:avLst/>
          </a:prstGeom>
          <a:noFill/>
          <a:ln w="9525">
            <a:noFill/>
            <a:miter lim="800000"/>
            <a:headEnd/>
            <a:tailEnd/>
          </a:ln>
        </p:spPr>
        <p:txBody>
          <a:bodyPr wrap="square">
            <a:spAutoFit/>
          </a:bodyPr>
          <a:lstStyle/>
          <a:p>
            <a:pPr algn="ctr"/>
            <a:r>
              <a:rPr lang="tr-TR"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Vivaldi" pitchFamily="66" charset="0"/>
                <a:cs typeface="Times New Roman" pitchFamily="18" charset="0"/>
              </a:rPr>
              <a:t>İ</a:t>
            </a:r>
            <a:r>
              <a:rPr lang="tr-TR"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dris YAVUZYİĞİT</a:t>
            </a:r>
          </a:p>
          <a:p>
            <a:pPr algn="ctr"/>
            <a:r>
              <a:rPr lang="tr-TR" sz="4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Çınarcık Müftüsü</a:t>
            </a:r>
          </a:p>
        </p:txBody>
      </p:sp>
      <p:sp>
        <p:nvSpPr>
          <p:cNvPr id="18" name="10 Dikdörtgen"/>
          <p:cNvSpPr/>
          <p:nvPr/>
        </p:nvSpPr>
        <p:spPr>
          <a:xfrm>
            <a:off x="7781680" y="6408713"/>
            <a:ext cx="1362319" cy="307777"/>
          </a:xfrm>
          <a:prstGeom prst="rect">
            <a:avLst/>
          </a:prstGeom>
          <a:noFill/>
        </p:spPr>
        <p:txBody>
          <a:bodyPr wrap="square" anchor="ctr">
            <a:spAutoFit/>
          </a:bodyPr>
          <a:lstStyle/>
          <a:p>
            <a:pPr algn="ctr"/>
            <a:r>
              <a:rPr lang="tr-TR" sz="1400" dirty="0" smtClean="0">
                <a:solidFill>
                  <a:schemeClr val="bg1"/>
                </a:solidFill>
                <a:latin typeface="Times New Roman" pitchFamily="18" charset="0"/>
                <a:cs typeface="Times New Roman" pitchFamily="18" charset="0"/>
              </a:rPr>
              <a:t>/</a:t>
            </a:r>
            <a:r>
              <a:rPr lang="tr-TR" sz="1400" b="1" dirty="0" err="1" smtClean="0">
                <a:solidFill>
                  <a:schemeClr val="bg1"/>
                </a:solidFill>
                <a:latin typeface="Times New Roman" pitchFamily="18" charset="0"/>
                <a:cs typeface="Times New Roman" pitchFamily="18" charset="0"/>
              </a:rPr>
              <a:t>idrisyavuzyigit</a:t>
            </a:r>
            <a:endParaRPr lang="tr-TR" sz="1400" b="1" dirty="0" smtClean="0">
              <a:solidFill>
                <a:schemeClr val="bg1"/>
              </a:solidFill>
              <a:latin typeface="Times New Roman" pitchFamily="18" charset="0"/>
              <a:cs typeface="Times New Roman" pitchFamily="18" charset="0"/>
            </a:endParaRPr>
          </a:p>
        </p:txBody>
      </p:sp>
      <p:pic>
        <p:nvPicPr>
          <p:cNvPr id="19" name="Picture 2" descr="C:\Users\şavşat müftülüğü\Desktop\RESİMLERDEN FON\twitter_circle_color-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081" y="6336705"/>
            <a:ext cx="446242" cy="4834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şavşat müftülüğü\Desktop\RESİMLERDEN FON\fac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5768" y="6380175"/>
            <a:ext cx="405313" cy="43908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şavşat müftülüğü\Desktop\RESİMLERDEN FON\siteon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4711" y="6397711"/>
            <a:ext cx="382274" cy="4224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icons.iconarchive.com/icons/martz90/circle/512/hotmail-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8020" y="6381329"/>
            <a:ext cx="404248" cy="43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53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tarihogretmeni.com/images8/ravz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267966"/>
            <a:ext cx="3806819" cy="5905450"/>
          </a:xfrm>
          <a:prstGeom prst="rect">
            <a:avLst/>
          </a:prstGeom>
          <a:noFill/>
          <a:extLst>
            <a:ext uri="{909E8E84-426E-40DD-AFC4-6F175D3DCCD1}">
              <a14:hiddenFill xmlns:a14="http://schemas.microsoft.com/office/drawing/2010/main">
                <a:solidFill>
                  <a:srgbClr val="FFFFFF"/>
                </a:solidFill>
              </a14:hiddenFill>
            </a:ext>
          </a:extLst>
        </p:spPr>
      </p:pic>
      <p:sp>
        <p:nvSpPr>
          <p:cNvPr id="5" name="12 Dikdörtgen"/>
          <p:cNvSpPr/>
          <p:nvPr/>
        </p:nvSpPr>
        <p:spPr>
          <a:xfrm>
            <a:off x="107504" y="116632"/>
            <a:ext cx="9036496" cy="2232248"/>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2800" b="1"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Peygamberimiz bu gecede şu şekillerde dua etmiştir.</a:t>
            </a:r>
          </a:p>
          <a:p>
            <a:pPr lvl="0" algn="ctr"/>
            <a:endParaRPr lang="tr-TR" sz="1000" dirty="0" smtClean="0"/>
          </a:p>
          <a:p>
            <a:pPr algn="ctr" rtl="1"/>
            <a:r>
              <a:rPr lang="ar-AE" sz="3600" dirty="0" smtClean="0">
                <a:solidFill>
                  <a:srgbClr val="002060"/>
                </a:solidFill>
                <a:latin typeface="HASENAT4" pitchFamily="2" charset="-78"/>
                <a:cs typeface="Emine" panose="03020400000000000000" pitchFamily="66" charset="-78"/>
              </a:rPr>
              <a:t>إِن تُعَذِّبْهُمْ فَإِنَّهُمْ عِبَادُكَ وَإِن تَغْفِرْ لَهُمْ فَإِنَّكَ أَنتَ الْعَزِيزُ الْحَكِيمُ</a:t>
            </a:r>
          </a:p>
          <a:p>
            <a:pPr algn="just"/>
            <a:r>
              <a:rPr lang="tr-TR" sz="2800" dirty="0" smtClean="0">
                <a:solidFill>
                  <a:srgbClr val="002060"/>
                </a:solidFill>
              </a:rPr>
              <a:t>“</a:t>
            </a:r>
            <a:r>
              <a:rPr lang="tr-TR" sz="2800" b="1" dirty="0" smtClean="0">
                <a:solidFill>
                  <a:srgbClr val="002060"/>
                </a:solidFill>
              </a:rPr>
              <a:t>Eğer kendilerine azap edersen şüphesiz onlar senin kullarındır (dilediğini yaparsın). Eğer onları bağışlarsan şüphesiz sen izzet ve hikmet sahibisin“</a:t>
            </a:r>
            <a:r>
              <a:rPr lang="tr-TR" sz="2800" dirty="0" smtClean="0">
                <a:solidFill>
                  <a:srgbClr val="002060"/>
                </a:solidFill>
              </a:rPr>
              <a:t> (</a:t>
            </a:r>
            <a:r>
              <a:rPr lang="tr-TR" sz="2800" dirty="0" err="1" smtClean="0">
                <a:solidFill>
                  <a:srgbClr val="002060"/>
                </a:solidFill>
              </a:rPr>
              <a:t>Mâide</a:t>
            </a:r>
            <a:r>
              <a:rPr lang="tr-TR" sz="2800" dirty="0" smtClean="0">
                <a:solidFill>
                  <a:srgbClr val="002060"/>
                </a:solidFill>
              </a:rPr>
              <a:t> 118</a:t>
            </a:r>
            <a:endParaRPr lang="tr-TR" sz="1400" b="1" dirty="0">
              <a:solidFill>
                <a:srgbClr val="00B050"/>
              </a:solidFill>
              <a:latin typeface="Times New Roman" pitchFamily="18" charset="0"/>
              <a:cs typeface="Times New Roman" pitchFamily="18" charset="0"/>
            </a:endParaRPr>
          </a:p>
        </p:txBody>
      </p:sp>
      <p:sp>
        <p:nvSpPr>
          <p:cNvPr id="4" name="12 Dikdörtgen"/>
          <p:cNvSpPr/>
          <p:nvPr/>
        </p:nvSpPr>
        <p:spPr>
          <a:xfrm>
            <a:off x="107504" y="2636912"/>
            <a:ext cx="6336704" cy="3888432"/>
          </a:xfrm>
          <a:prstGeom prst="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dirty="0" smtClean="0">
                <a:solidFill>
                  <a:schemeClr val="tx1"/>
                </a:solidFill>
                <a:latin typeface="HASENAT" panose="01000600020000020003" pitchFamily="2" charset="-78"/>
                <a:cs typeface="HASENAT" panose="01000600020000020003" pitchFamily="2" charset="-78"/>
              </a:rPr>
              <a:t>"</a:t>
            </a:r>
            <a:r>
              <a:rPr lang="ar-AE" sz="3200" dirty="0">
                <a:solidFill>
                  <a:schemeClr val="tx1"/>
                </a:solidFill>
                <a:latin typeface="HASENAT" panose="01000600020000020003" pitchFamily="2" charset="-78"/>
                <a:cs typeface="HASENAT" panose="01000600020000020003" pitchFamily="2" charset="-78"/>
              </a:rPr>
              <a:t>‏ أَعُوذُ بِرِضَاكَ مِنْ سَخَطِكَ وَبِمُعَافَاتِكَ مِنْ عُقُوبَتِكَ وَبِكَ مِنْكَ لاَ أُحْصِي ثَنَاءً عَلَيْكَ أَنْتَ كَمَا أَثْنَيْتَ عَلَى نَفْسِكَ ‏"</a:t>
            </a:r>
            <a:endParaRPr lang="tr-TR" sz="3200" dirty="0" smtClean="0">
              <a:solidFill>
                <a:schemeClr val="tx1"/>
              </a:solidFill>
              <a:latin typeface="HASENAT" panose="01000600020000020003" pitchFamily="2" charset="-78"/>
              <a:cs typeface="HASENAT" panose="01000600020000020003" pitchFamily="2" charset="-78"/>
            </a:endParaRPr>
          </a:p>
          <a:p>
            <a:r>
              <a:rPr lang="tr-TR" sz="2800" b="1" dirty="0" smtClean="0">
                <a:solidFill>
                  <a:srgbClr val="C00000"/>
                </a:solidFill>
              </a:rPr>
              <a:t>“İlahi! Cezandan affına sığındım. </a:t>
            </a:r>
            <a:r>
              <a:rPr lang="tr-TR" sz="2800" b="1" dirty="0" smtClean="0">
                <a:solidFill>
                  <a:srgbClr val="0070C0"/>
                </a:solidFill>
              </a:rPr>
              <a:t>Gazabından rızana güvendim. </a:t>
            </a:r>
          </a:p>
          <a:p>
            <a:r>
              <a:rPr lang="tr-TR" sz="2800" b="1" dirty="0" smtClean="0">
                <a:solidFill>
                  <a:srgbClr val="00B050"/>
                </a:solidFill>
              </a:rPr>
              <a:t>Senden sana sığındım. </a:t>
            </a:r>
          </a:p>
          <a:p>
            <a:r>
              <a:rPr lang="tr-TR" sz="2800" b="1" dirty="0" smtClean="0">
                <a:solidFill>
                  <a:srgbClr val="7030A0"/>
                </a:solidFill>
              </a:rPr>
              <a:t>Senin senan büyüktür. </a:t>
            </a:r>
          </a:p>
          <a:p>
            <a:r>
              <a:rPr lang="tr-TR" sz="2800" b="1" dirty="0" smtClean="0">
                <a:solidFill>
                  <a:srgbClr val="002060"/>
                </a:solidFill>
              </a:rPr>
              <a:t>Fakat seni hakkıyla senin kendi nefsini sena ettiğin gibi övmekten acizim.” </a:t>
            </a:r>
          </a:p>
          <a:p>
            <a:r>
              <a:rPr lang="tr-TR" sz="1400" b="1" dirty="0" smtClean="0">
                <a:solidFill>
                  <a:srgbClr val="C00000"/>
                </a:solidFill>
              </a:rPr>
              <a:t>(</a:t>
            </a:r>
            <a:r>
              <a:rPr lang="tr-TR" sz="1400" dirty="0">
                <a:solidFill>
                  <a:schemeClr val="tx1"/>
                </a:solidFill>
              </a:rPr>
              <a:t>Müslim, Salât, </a:t>
            </a:r>
            <a:r>
              <a:rPr lang="tr-TR" sz="1400" dirty="0" smtClean="0">
                <a:solidFill>
                  <a:schemeClr val="tx1"/>
                </a:solidFill>
              </a:rPr>
              <a:t>222; </a:t>
            </a:r>
            <a:r>
              <a:rPr lang="tr-TR" sz="1400" dirty="0" err="1" smtClean="0">
                <a:solidFill>
                  <a:schemeClr val="tx1"/>
                </a:solidFill>
              </a:rPr>
              <a:t>Muvatta</a:t>
            </a:r>
            <a:r>
              <a:rPr lang="tr-TR" sz="1400" dirty="0" smtClean="0">
                <a:solidFill>
                  <a:schemeClr val="tx1"/>
                </a:solidFill>
              </a:rPr>
              <a:t>, </a:t>
            </a:r>
            <a:r>
              <a:rPr lang="tr-TR" sz="1400" dirty="0" err="1" smtClean="0">
                <a:solidFill>
                  <a:schemeClr val="tx1"/>
                </a:solidFill>
              </a:rPr>
              <a:t>Kitabu’l</a:t>
            </a:r>
            <a:r>
              <a:rPr lang="tr-TR" sz="1400" dirty="0" smtClean="0">
                <a:solidFill>
                  <a:schemeClr val="tx1"/>
                </a:solidFill>
              </a:rPr>
              <a:t> Kuran, 503</a:t>
            </a:r>
            <a:r>
              <a:rPr lang="tr-TR" sz="1400" b="1" dirty="0" smtClean="0">
                <a:solidFill>
                  <a:srgbClr val="C00000"/>
                </a:solidFill>
              </a:rPr>
              <a:t>)</a:t>
            </a:r>
            <a:endParaRPr lang="tr-TR" sz="14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932250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ebookoyun.com/uploads/images/ESK%C4%B0%20OYUNLAR/ruyada-karanl%C4%B1k-yol-gorme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39943" cy="6093295"/>
          </a:xfrm>
          <a:prstGeom prst="rect">
            <a:avLst/>
          </a:prstGeom>
          <a:noFill/>
          <a:extLst>
            <a:ext uri="{909E8E84-426E-40DD-AFC4-6F175D3DCCD1}">
              <a14:hiddenFill xmlns:a14="http://schemas.microsoft.com/office/drawing/2010/main">
                <a:solidFill>
                  <a:srgbClr val="FFFFFF"/>
                </a:solidFill>
              </a14:hiddenFill>
            </a:ext>
          </a:extLst>
        </p:spPr>
      </p:pic>
      <p:sp>
        <p:nvSpPr>
          <p:cNvPr id="4" name="3 Metin kutusu"/>
          <p:cNvSpPr txBox="1"/>
          <p:nvPr/>
        </p:nvSpPr>
        <p:spPr>
          <a:xfrm>
            <a:off x="0" y="4700170"/>
            <a:ext cx="9139942" cy="218521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ar-SA" sz="3200" dirty="0" smtClean="0">
                <a:latin typeface="HASENAT4" pitchFamily="2" charset="-78"/>
                <a:cs typeface="HASENAT4" pitchFamily="2" charset="-78"/>
              </a:rPr>
              <a:t>الكَيِّس مَنْ دَانَ نَفْسَهُ ، وَعَمِلَ لِما بَعْدَ الْموْتِ ، وَالْعَاجِزُ مَنْ أَتْبَعَ نَفْسَه هَواهَا ، وتمَنَّى عَلَى اللَّهِ الأماني</a:t>
            </a:r>
            <a:endParaRPr lang="tr-TR" sz="2800" b="1" dirty="0" smtClean="0"/>
          </a:p>
          <a:p>
            <a:pPr algn="ctr"/>
            <a:r>
              <a:rPr lang="tr-TR" sz="2400" b="1" dirty="0" smtClean="0">
                <a:solidFill>
                  <a:srgbClr val="C00000"/>
                </a:solidFill>
              </a:rPr>
              <a:t>“</a:t>
            </a:r>
            <a:r>
              <a:rPr lang="tr-TR" sz="2400" b="1" i="1" u="sng" dirty="0" smtClean="0">
                <a:solidFill>
                  <a:srgbClr val="C00000"/>
                </a:solidFill>
              </a:rPr>
              <a:t>Akıllı kişi, nefsine hâkim olan ve ölüm sonrası için çalışandır</a:t>
            </a:r>
            <a:r>
              <a:rPr lang="tr-TR" sz="2400" b="1" i="1" dirty="0" smtClean="0">
                <a:solidFill>
                  <a:srgbClr val="C00000"/>
                </a:solidFill>
              </a:rPr>
              <a:t>. </a:t>
            </a:r>
          </a:p>
          <a:p>
            <a:pPr algn="ctr"/>
            <a:r>
              <a:rPr lang="tr-TR" sz="2400" dirty="0" smtClean="0"/>
              <a:t>Âciz kişi de, nefsini duygularına tâbi kılan ve Allah’tan dileklerde bulunup duran (bunu yeterli gören) dır”</a:t>
            </a:r>
            <a:r>
              <a:rPr lang="tr-TR" sz="2400" b="1" dirty="0" smtClean="0"/>
              <a:t> </a:t>
            </a:r>
            <a:endParaRPr lang="tr-TR" sz="2400" dirty="0"/>
          </a:p>
        </p:txBody>
      </p:sp>
      <p:sp>
        <p:nvSpPr>
          <p:cNvPr id="5" name="4 Yuvarlatılmış Dikdörtgen"/>
          <p:cNvSpPr/>
          <p:nvPr/>
        </p:nvSpPr>
        <p:spPr>
          <a:xfrm>
            <a:off x="-11539" y="-27384"/>
            <a:ext cx="9151481" cy="8572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MUHASEBE GECESİ</a:t>
            </a:r>
            <a:endParaRPr lang="tr-TR" sz="6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biriz.biz/olumvekabir/olum1.jpg"/>
          <p:cNvPicPr>
            <a:picLocks noChangeAspect="1" noChangeArrowheads="1"/>
          </p:cNvPicPr>
          <p:nvPr/>
        </p:nvPicPr>
        <p:blipFill rotWithShape="1">
          <a:blip r:embed="rId2">
            <a:extLst>
              <a:ext uri="{28A0092B-C50C-407E-A947-70E740481C1C}">
                <a14:useLocalDpi xmlns:a14="http://schemas.microsoft.com/office/drawing/2010/main" val="0"/>
              </a:ext>
            </a:extLst>
          </a:blip>
          <a:srcRect b="14866"/>
          <a:stretch/>
        </p:blipFill>
        <p:spPr bwMode="auto">
          <a:xfrm>
            <a:off x="0" y="2324029"/>
            <a:ext cx="9144000" cy="4561355"/>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0" y="-27384"/>
            <a:ext cx="9144000" cy="243759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447675" indent="-447675" algn="ctr">
              <a:spcBef>
                <a:spcPct val="20000"/>
              </a:spcBef>
            </a:pPr>
            <a:r>
              <a:rPr lang="tr-TR" b="1" dirty="0" smtClean="0">
                <a:latin typeface="Times New Roman" pitchFamily="18" charset="0"/>
                <a:cs typeface="Times New Roman" pitchFamily="18" charset="0"/>
              </a:rPr>
              <a:t>Hazret-i Ömer (R.A.) bir hutbesinde şöyle buyurmuştur:</a:t>
            </a:r>
            <a:r>
              <a:rPr lang="tr-TR" dirty="0" smtClean="0">
                <a:latin typeface="Times New Roman" pitchFamily="18" charset="0"/>
                <a:cs typeface="Times New Roman" pitchFamily="18" charset="0"/>
              </a:rPr>
              <a:t> </a:t>
            </a:r>
          </a:p>
          <a:p>
            <a:pPr marL="447675" indent="-447675" algn="ctr">
              <a:spcBef>
                <a:spcPct val="20000"/>
              </a:spcBef>
            </a:pPr>
            <a:r>
              <a:rPr lang="tr-TR" sz="2800" b="1" dirty="0" smtClean="0">
                <a:solidFill>
                  <a:srgbClr val="CC0066"/>
                </a:solidFill>
                <a:latin typeface="Times New Roman" pitchFamily="18" charset="0"/>
                <a:cs typeface="Times New Roman" pitchFamily="18" charset="0"/>
              </a:rPr>
              <a:t>	</a:t>
            </a:r>
            <a:r>
              <a:rPr lang="tr-TR" sz="2800" b="1" dirty="0" smtClean="0">
                <a:solidFill>
                  <a:srgbClr val="0070C0"/>
                </a:solidFill>
                <a:latin typeface="Times New Roman" pitchFamily="18" charset="0"/>
                <a:cs typeface="Times New Roman" pitchFamily="18" charset="0"/>
              </a:rPr>
              <a:t>“</a:t>
            </a:r>
            <a:r>
              <a:rPr lang="tr-TR" sz="2800" b="1" dirty="0" smtClean="0">
                <a:solidFill>
                  <a:srgbClr val="FF0000"/>
                </a:solidFill>
                <a:latin typeface="Times New Roman" pitchFamily="18" charset="0"/>
                <a:cs typeface="Times New Roman" pitchFamily="18" charset="0"/>
              </a:rPr>
              <a:t>Hesaba çekilmeden önce, kendinizi hesaba çekiniz. </a:t>
            </a:r>
          </a:p>
          <a:p>
            <a:pPr marL="447675" indent="-447675" algn="ctr">
              <a:spcBef>
                <a:spcPct val="20000"/>
              </a:spcBef>
            </a:pPr>
            <a:r>
              <a:rPr lang="tr-TR" sz="2800" b="1" dirty="0" smtClean="0">
                <a:solidFill>
                  <a:srgbClr val="0070C0"/>
                </a:solidFill>
                <a:latin typeface="Times New Roman" pitchFamily="18" charset="0"/>
                <a:cs typeface="Times New Roman" pitchFamily="18" charset="0"/>
              </a:rPr>
              <a:t>Amelleriniz tartılmadan önce, kendi amellerinizi tartınız. </a:t>
            </a:r>
          </a:p>
          <a:p>
            <a:pPr marL="447675" indent="-447675" algn="ctr">
              <a:spcBef>
                <a:spcPct val="20000"/>
              </a:spcBef>
            </a:pPr>
            <a:r>
              <a:rPr lang="tr-TR" sz="2800" b="1" dirty="0" smtClean="0">
                <a:latin typeface="Times New Roman" pitchFamily="18" charset="0"/>
                <a:cs typeface="Times New Roman" pitchFamily="18" charset="0"/>
              </a:rPr>
              <a:t>Öyle ki </a:t>
            </a:r>
            <a:r>
              <a:rPr lang="tr-TR" sz="2800" b="1" u="sng" dirty="0" smtClean="0">
                <a:latin typeface="Times New Roman" pitchFamily="18" charset="0"/>
                <a:cs typeface="Times New Roman" pitchFamily="18" charset="0"/>
              </a:rPr>
              <a:t>size ait hiçbir sır gizli kalmayacak, </a:t>
            </a:r>
          </a:p>
          <a:p>
            <a:pPr marL="447675" indent="-447675" algn="ctr">
              <a:spcBef>
                <a:spcPct val="20000"/>
              </a:spcBef>
            </a:pPr>
            <a:r>
              <a:rPr lang="tr-TR" sz="2800" b="1" u="sng" dirty="0" smtClean="0">
                <a:solidFill>
                  <a:srgbClr val="FFFF00"/>
                </a:solidFill>
                <a:latin typeface="Times New Roman" pitchFamily="18" charset="0"/>
                <a:cs typeface="Times New Roman" pitchFamily="18" charset="0"/>
              </a:rPr>
              <a:t>bütün sırlar meydana çıkacak</a:t>
            </a:r>
            <a:r>
              <a:rPr lang="tr-TR" sz="2800" u="sng" dirty="0" smtClean="0">
                <a:solidFill>
                  <a:srgbClr val="FFFF00"/>
                </a:solidFill>
                <a:latin typeface="Times New Roman" pitchFamily="18" charset="0"/>
                <a:cs typeface="Times New Roman" pitchFamily="18" charset="0"/>
              </a:rPr>
              <a:t>.” </a:t>
            </a:r>
            <a:endParaRPr lang="tr-TR" sz="2800" b="1" u="sng"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hlibeytalimleri.com/resimler/icerikler/43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715285"/>
          </a:xfrm>
          <a:prstGeom prst="rect">
            <a:avLst/>
          </a:prstGeom>
          <a:noFill/>
          <a:extLst>
            <a:ext uri="{909E8E84-426E-40DD-AFC4-6F175D3DCCD1}">
              <a14:hiddenFill xmlns:a14="http://schemas.microsoft.com/office/drawing/2010/main">
                <a:solidFill>
                  <a:srgbClr val="FFFFFF"/>
                </a:solidFill>
              </a14:hiddenFill>
            </a:ext>
          </a:extLst>
        </p:spPr>
      </p:pic>
      <p:sp>
        <p:nvSpPr>
          <p:cNvPr id="7" name="6 Metin kutusu"/>
          <p:cNvSpPr txBox="1"/>
          <p:nvPr/>
        </p:nvSpPr>
        <p:spPr>
          <a:xfrm>
            <a:off x="0" y="3715285"/>
            <a:ext cx="9144000" cy="317009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tr-TR" sz="4000" u="sng" dirty="0" smtClean="0">
                <a:solidFill>
                  <a:srgbClr val="C00000"/>
                </a:solidFill>
                <a:latin typeface="Times New Roman" pitchFamily="18" charset="0"/>
                <a:cs typeface="Times New Roman" pitchFamily="18" charset="0"/>
              </a:rPr>
              <a:t>Geçen sene beraber olduğumuz, kendisiyle muhabbet edip gülüp eğlendiğimiz nice insanlar aramızdan ayrıldı. </a:t>
            </a:r>
          </a:p>
          <a:p>
            <a:pPr algn="ctr"/>
            <a:r>
              <a:rPr lang="tr-TR" sz="4000" b="1" dirty="0" smtClean="0">
                <a:latin typeface="Times New Roman" pitchFamily="18" charset="0"/>
                <a:cs typeface="Times New Roman" pitchFamily="18" charset="0"/>
              </a:rPr>
              <a:t>Bizlerde bir gün sevdiklerimizden, </a:t>
            </a:r>
          </a:p>
          <a:p>
            <a:pPr algn="ctr"/>
            <a:r>
              <a:rPr lang="tr-TR" sz="4000" b="1" dirty="0" smtClean="0">
                <a:latin typeface="Times New Roman" pitchFamily="18" charset="0"/>
                <a:cs typeface="Times New Roman" pitchFamily="18" charset="0"/>
              </a:rPr>
              <a:t>bu dünyadan ayrılıp gideceğiz.</a:t>
            </a:r>
            <a:endParaRPr lang="tr-TR" sz="4000" dirty="0" smtClean="0">
              <a:latin typeface="HASENAT4" pitchFamily="2" charset="-78"/>
              <a:cs typeface="HASENAT4" pitchFamily="2" charset="-78"/>
            </a:endParaRPr>
          </a:p>
        </p:txBody>
      </p:sp>
      <p:sp>
        <p:nvSpPr>
          <p:cNvPr id="4" name="4 Yuvarlatılmış Dikdörtgen"/>
          <p:cNvSpPr/>
          <p:nvPr/>
        </p:nvSpPr>
        <p:spPr>
          <a:xfrm>
            <a:off x="29031" y="0"/>
            <a:ext cx="9151481" cy="8572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TEFEKKÜR GECESİ</a:t>
            </a:r>
            <a:endParaRPr lang="tr-TR" sz="6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edebifikir.com/medya/01112012115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5" y="1"/>
            <a:ext cx="9171479"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53633" y="4149080"/>
            <a:ext cx="9025418" cy="256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4000" dirty="0" smtClean="0">
                <a:solidFill>
                  <a:schemeClr val="bg1"/>
                </a:solidFill>
                <a:latin typeface="HASENAT" panose="01000600020000020003" pitchFamily="2" charset="-78"/>
                <a:cs typeface="HASENAT" panose="01000600020000020003" pitchFamily="2" charset="-78"/>
              </a:rPr>
              <a:t>يَآاَيُّهَا الَّذِينَ اَمَنُوا اتَّقُوا اللهَ وَلْتَنْظُرْ نَفْسٌ مَا قَدَّمَتْ لِغَدٍ وَاتَّقُوا اللهَ اِنَّ اللهَ خَبِيرٌ بِمَا تَعْمَلُونَ</a:t>
            </a:r>
            <a:endParaRPr lang="tr-TR" sz="4000" dirty="0" smtClean="0">
              <a:solidFill>
                <a:schemeClr val="bg1"/>
              </a:solidFill>
              <a:latin typeface="HASENAT" panose="01000600020000020003" pitchFamily="2" charset="-78"/>
              <a:cs typeface="HASENAT" panose="01000600020000020003" pitchFamily="2" charset="-78"/>
            </a:endParaRPr>
          </a:p>
          <a:p>
            <a:pPr algn="just"/>
            <a:r>
              <a:rPr lang="tr-T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tr-TR" sz="28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Ey iman edenler! Allah'tan korkun, herkes yarına ne hazırladığına bir baksın; Allah'tan sakının, çünkü Allah, işlediklerinizden </a:t>
            </a:r>
            <a:r>
              <a:rPr lang="tr-TR" sz="28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haberdârdır</a:t>
            </a:r>
            <a:r>
              <a:rPr lang="tr-T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tr-TR"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tr-TR" sz="2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Haşr</a:t>
            </a:r>
            <a:r>
              <a:rPr lang="tr-TR" sz="2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18)</a:t>
            </a:r>
            <a:endParaRPr lang="tr-TR" sz="2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4" name="4 Yuvarlatılmış Dikdörtgen"/>
          <p:cNvSpPr/>
          <p:nvPr/>
        </p:nvSpPr>
        <p:spPr>
          <a:xfrm>
            <a:off x="-11539" y="-27384"/>
            <a:ext cx="9151481" cy="85725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MUHASEBE GECESİ</a:t>
            </a:r>
            <a:endParaRPr lang="tr-TR" sz="66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30466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0" y="1622405"/>
            <a:ext cx="9144000" cy="5262979"/>
          </a:xfrm>
          <a:prstGeom prst="rect">
            <a:avLst/>
          </a:prstGeom>
          <a:noFill/>
        </p:spPr>
        <p:txBody>
          <a:bodyPr wrap="square" rtlCol="0">
            <a:spAutoFit/>
          </a:bodyPr>
          <a:lstStyle/>
          <a:p>
            <a:pPr marL="342900" lvl="0" indent="-342900" algn="just">
              <a:buFont typeface="Wingdings" panose="05000000000000000000" pitchFamily="2" charset="2"/>
              <a:buChar char="q"/>
            </a:pPr>
            <a:r>
              <a:rPr lang="tr-TR" sz="2400" b="1" dirty="0" smtClean="0">
                <a:solidFill>
                  <a:srgbClr val="002060"/>
                </a:solidFill>
                <a:latin typeface="Times New Roman" pitchFamily="18" charset="0"/>
                <a:cs typeface="Times New Roman" pitchFamily="18" charset="0"/>
              </a:rPr>
              <a:t>Allah ile aram nasıl?  Onun istediği bir kul olabildim mi? </a:t>
            </a:r>
          </a:p>
          <a:p>
            <a:pPr marL="342900" lvl="0" indent="-342900" algn="just">
              <a:buFont typeface="Wingdings" panose="05000000000000000000" pitchFamily="2" charset="2"/>
              <a:buChar char="q"/>
            </a:pPr>
            <a:r>
              <a:rPr lang="tr-TR" sz="2400" b="1" u="sng" dirty="0" smtClean="0">
                <a:solidFill>
                  <a:srgbClr val="0070C0"/>
                </a:solidFill>
                <a:latin typeface="Times New Roman" pitchFamily="18" charset="0"/>
                <a:cs typeface="Times New Roman" pitchFamily="18" charset="0"/>
              </a:rPr>
              <a:t>Allah’a karşı kulluk vazifemi yapabiliyor muyum? </a:t>
            </a:r>
            <a:endParaRPr lang="tr-TR" sz="2400" dirty="0" smtClean="0">
              <a:solidFill>
                <a:srgbClr val="0070C0"/>
              </a:solidFill>
              <a:latin typeface="Times New Roman" pitchFamily="18" charset="0"/>
              <a:cs typeface="Times New Roman" pitchFamily="18" charset="0"/>
            </a:endParaRPr>
          </a:p>
          <a:p>
            <a:pPr marL="342900" lvl="0" indent="-342900" algn="just">
              <a:buFont typeface="Wingdings" panose="05000000000000000000" pitchFamily="2" charset="2"/>
              <a:buChar char="q"/>
            </a:pPr>
            <a:r>
              <a:rPr lang="tr-TR" sz="2400" b="1" dirty="0" smtClean="0">
                <a:solidFill>
                  <a:srgbClr val="7030A0"/>
                </a:solidFill>
                <a:latin typeface="Times New Roman" pitchFamily="18" charset="0"/>
                <a:cs typeface="Times New Roman" pitchFamily="18" charset="0"/>
              </a:rPr>
              <a:t>Beni ondan uzaklaştıran kötü alışkanlıklarım var mı?  </a:t>
            </a:r>
          </a:p>
          <a:p>
            <a:pPr marL="342900" lvl="0" indent="-342900" algn="just">
              <a:buFont typeface="Wingdings" panose="05000000000000000000" pitchFamily="2" charset="2"/>
              <a:buChar char="q"/>
            </a:pPr>
            <a:r>
              <a:rPr lang="tr-TR" sz="2400" b="1" u="sng" dirty="0" smtClean="0">
                <a:solidFill>
                  <a:schemeClr val="accent2">
                    <a:lumMod val="75000"/>
                  </a:schemeClr>
                </a:solidFill>
                <a:latin typeface="Times New Roman" pitchFamily="18" charset="0"/>
                <a:cs typeface="Times New Roman" pitchFamily="18" charset="0"/>
              </a:rPr>
              <a:t>Peygamberin sünnetini, ahlakını yaşayabiliyor muyum?</a:t>
            </a:r>
            <a:endParaRPr lang="tr-TR" sz="2400" dirty="0" smtClean="0">
              <a:solidFill>
                <a:schemeClr val="accent2">
                  <a:lumMod val="75000"/>
                </a:schemeClr>
              </a:solidFill>
              <a:latin typeface="Times New Roman" pitchFamily="18" charset="0"/>
              <a:cs typeface="Times New Roman" pitchFamily="18" charset="0"/>
            </a:endParaRPr>
          </a:p>
          <a:p>
            <a:pPr marL="342900" lvl="0" indent="-342900" algn="just">
              <a:buFont typeface="Wingdings" panose="05000000000000000000" pitchFamily="2" charset="2"/>
              <a:buChar char="q"/>
            </a:pPr>
            <a:r>
              <a:rPr lang="tr-TR" sz="2400" b="1" dirty="0" smtClean="0">
                <a:solidFill>
                  <a:schemeClr val="accent3">
                    <a:lumMod val="50000"/>
                  </a:schemeClr>
                </a:solidFill>
                <a:latin typeface="Times New Roman" pitchFamily="18" charset="0"/>
                <a:cs typeface="Times New Roman" pitchFamily="18" charset="0"/>
              </a:rPr>
              <a:t>Her an ölüm gelecek olsa buna ne kadar hazırlıklıyım? </a:t>
            </a:r>
          </a:p>
          <a:p>
            <a:pPr marL="342900" lvl="0" indent="-342900" algn="just">
              <a:buFont typeface="Wingdings" panose="05000000000000000000" pitchFamily="2" charset="2"/>
              <a:buChar char="q"/>
            </a:pPr>
            <a:r>
              <a:rPr lang="tr-TR" sz="2400" b="1" dirty="0" smtClean="0">
                <a:latin typeface="Times New Roman" pitchFamily="18" charset="0"/>
                <a:cs typeface="Times New Roman" pitchFamily="18" charset="0"/>
              </a:rPr>
              <a:t>Bir Müslüman olarak İslâm’ı ne derece özümseyebildik? </a:t>
            </a:r>
          </a:p>
          <a:p>
            <a:pPr marL="342900" lvl="0" indent="-342900" algn="just">
              <a:buFont typeface="Wingdings" panose="05000000000000000000" pitchFamily="2" charset="2"/>
              <a:buChar char="q"/>
            </a:pPr>
            <a:r>
              <a:rPr lang="tr-TR" sz="2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İslâm ahlâkını ne kadar hayata geçirebildik?</a:t>
            </a:r>
          </a:p>
          <a:p>
            <a:pPr marL="342900" indent="-342900" algn="just">
              <a:buFont typeface="Wingdings" panose="05000000000000000000" pitchFamily="2" charset="2"/>
              <a:buChar char="q"/>
            </a:pPr>
            <a:r>
              <a:rPr lang="tr-TR" sz="2400" b="1" dirty="0">
                <a:latin typeface="Times New Roman" pitchFamily="18" charset="0"/>
                <a:cs typeface="Times New Roman" pitchFamily="18" charset="0"/>
              </a:rPr>
              <a:t>Ruhumuzu İslâm’ın güzellikleriyle ne derece süsleyebildik? </a:t>
            </a:r>
          </a:p>
          <a:p>
            <a:pPr marL="342900" lvl="0" indent="-342900" algn="just">
              <a:buFont typeface="Wingdings" panose="05000000000000000000" pitchFamily="2" charset="2"/>
              <a:buChar char="q"/>
            </a:pPr>
            <a:r>
              <a:rPr lang="tr-TR" sz="2400" dirty="0" smtClean="0">
                <a:solidFill>
                  <a:srgbClr val="00B0F0"/>
                </a:solidFill>
                <a:latin typeface="Times New Roman" pitchFamily="18" charset="0"/>
                <a:cs typeface="Times New Roman" pitchFamily="18" charset="0"/>
              </a:rPr>
              <a:t>Ailemiz, çocuklarımız için üzerimize düşen görevleri yapabildik mi?</a:t>
            </a:r>
          </a:p>
          <a:p>
            <a:pPr marL="342900" lvl="0" indent="-342900" algn="just">
              <a:buFont typeface="Wingdings" panose="05000000000000000000" pitchFamily="2" charset="2"/>
              <a:buChar char="q"/>
            </a:pPr>
            <a:r>
              <a:rPr lang="tr-TR" sz="2400" dirty="0" smtClean="0">
                <a:solidFill>
                  <a:schemeClr val="accent2"/>
                </a:solidFill>
                <a:latin typeface="Times New Roman" pitchFamily="18" charset="0"/>
                <a:cs typeface="Times New Roman" pitchFamily="18" charset="0"/>
              </a:rPr>
              <a:t>Bugüne kadar İslam’ın daha iyi yaşanması için ne hizmetim var? </a:t>
            </a:r>
          </a:p>
          <a:p>
            <a:pPr marL="342900" lvl="0" indent="-342900" algn="just">
              <a:buFont typeface="Wingdings" panose="05000000000000000000" pitchFamily="2" charset="2"/>
              <a:buChar char="q"/>
            </a:pPr>
            <a:r>
              <a:rPr lang="tr-TR" sz="2400" b="1" dirty="0" smtClean="0">
                <a:solidFill>
                  <a:srgbClr val="FF0000"/>
                </a:solidFill>
                <a:latin typeface="Times New Roman" pitchFamily="18" charset="0"/>
                <a:cs typeface="Times New Roman" pitchFamily="18" charset="0"/>
              </a:rPr>
              <a:t>Kaç yetimin başını okşadım, karnını doyurdum, üstünü giydirdim?</a:t>
            </a:r>
          </a:p>
          <a:p>
            <a:pPr marL="342900" lvl="0" indent="-342900" algn="just">
              <a:buFont typeface="Wingdings" panose="05000000000000000000" pitchFamily="2" charset="2"/>
              <a:buChar char="q"/>
            </a:pPr>
            <a:r>
              <a:rPr lang="tr-TR" sz="2400" b="1" dirty="0" smtClean="0">
                <a:latin typeface="Times New Roman" pitchFamily="18" charset="0"/>
                <a:cs typeface="Times New Roman" pitchFamily="18" charset="0"/>
              </a:rPr>
              <a:t>İnsanlığa hizmet edecek, malımdan, ilmimden, neslimden örnek bir evlat kazanabildim mi? </a:t>
            </a:r>
            <a:endParaRPr lang="tr-TR" sz="2400" dirty="0" smtClean="0">
              <a:latin typeface="Times New Roman" pitchFamily="18" charset="0"/>
              <a:cs typeface="Times New Roman" pitchFamily="18" charset="0"/>
            </a:endParaRPr>
          </a:p>
        </p:txBody>
      </p:sp>
      <p:sp>
        <p:nvSpPr>
          <p:cNvPr id="4" name="3 Metin kutusu"/>
          <p:cNvSpPr txBox="1"/>
          <p:nvPr/>
        </p:nvSpPr>
        <p:spPr>
          <a:xfrm>
            <a:off x="0" y="-27384"/>
            <a:ext cx="9144000" cy="144655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tr-TR" sz="2400" b="1" u="sng" dirty="0" smtClean="0">
                <a:solidFill>
                  <a:srgbClr val="FFFF00"/>
                </a:solidFill>
                <a:latin typeface="Times New Roman" pitchFamily="18" charset="0"/>
                <a:cs typeface="Times New Roman" pitchFamily="18" charset="0"/>
              </a:rPr>
              <a:t>Şaban ayı ve Berat Kandili Hayatı Yeniden İnşa etme Zamanı olmalı</a:t>
            </a:r>
            <a:endParaRPr lang="tr-TR" sz="1400" dirty="0" smtClean="0">
              <a:solidFill>
                <a:srgbClr val="FFFF00"/>
              </a:solidFill>
              <a:latin typeface="Times New Roman" pitchFamily="18" charset="0"/>
              <a:cs typeface="Times New Roman" pitchFamily="18" charset="0"/>
            </a:endParaRPr>
          </a:p>
          <a:p>
            <a:pPr algn="ctr"/>
            <a:r>
              <a:rPr lang="tr-TR" sz="3200" dirty="0" smtClean="0">
                <a:solidFill>
                  <a:schemeClr val="bg1"/>
                </a:solidFill>
                <a:latin typeface="Times New Roman" pitchFamily="18" charset="0"/>
                <a:cs typeface="Times New Roman" pitchFamily="18" charset="0"/>
              </a:rPr>
              <a:t>Tıpkı vücudun zaman zaman muayeneden geçirilmesi gibi manevî dünyamızı adeta bir </a:t>
            </a:r>
            <a:r>
              <a:rPr lang="tr-TR"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check</a:t>
            </a:r>
            <a:r>
              <a:rPr lang="tr-TR"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tr-TR"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up</a:t>
            </a:r>
            <a:r>
              <a:rPr lang="tr-TR"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3200" dirty="0" smtClean="0">
                <a:solidFill>
                  <a:schemeClr val="bg1"/>
                </a:solidFill>
                <a:latin typeface="Times New Roman" pitchFamily="18" charset="0"/>
                <a:cs typeface="Times New Roman" pitchFamily="18" charset="0"/>
              </a:rPr>
              <a:t>yapmalıyız.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 calcmode="lin" valueType="num">
                                      <p:cBhvr additive="base">
                                        <p:cTn id="5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urkla.com/wp-content/themes/stylebook/timthumb.php?src=http%3A%2F%2Fwww.turkla.com%2Fwp-content%2Fuploads%2F2015%2F03%2Fkabir-ehli.jpg&amp;q=90&amp;w=795&amp;zc=1"/>
          <p:cNvPicPr>
            <a:picLocks noChangeAspect="1" noChangeArrowheads="1"/>
          </p:cNvPicPr>
          <p:nvPr/>
        </p:nvPicPr>
        <p:blipFill rotWithShape="1">
          <a:blip r:embed="rId2">
            <a:extLst>
              <a:ext uri="{28A0092B-C50C-407E-A947-70E740481C1C}">
                <a14:useLocalDpi xmlns:a14="http://schemas.microsoft.com/office/drawing/2010/main" val="0"/>
              </a:ext>
            </a:extLst>
          </a:blip>
          <a:srcRect t="25371" b="25169"/>
          <a:stretch/>
        </p:blipFill>
        <p:spPr bwMode="auto">
          <a:xfrm>
            <a:off x="-5650" y="3933056"/>
            <a:ext cx="9149650" cy="2924944"/>
          </a:xfrm>
          <a:prstGeom prst="rect">
            <a:avLst/>
          </a:prstGeom>
          <a:noFill/>
          <a:extLst>
            <a:ext uri="{909E8E84-426E-40DD-AFC4-6F175D3DCCD1}">
              <a14:hiddenFill xmlns:a14="http://schemas.microsoft.com/office/drawing/2010/main">
                <a:solidFill>
                  <a:srgbClr val="FFFFFF"/>
                </a:solidFill>
              </a14:hiddenFill>
            </a:ext>
          </a:extLst>
        </p:spPr>
      </p:pic>
      <p:sp>
        <p:nvSpPr>
          <p:cNvPr id="4" name="3 Metin kutusu"/>
          <p:cNvSpPr txBox="1"/>
          <p:nvPr/>
        </p:nvSpPr>
        <p:spPr>
          <a:xfrm>
            <a:off x="0" y="44624"/>
            <a:ext cx="9144000" cy="4185761"/>
          </a:xfrm>
          <a:prstGeom prst="rect">
            <a:avLst/>
          </a:prstGeom>
          <a:noFill/>
        </p:spPr>
        <p:txBody>
          <a:bodyPr wrap="square" rtlCol="0">
            <a:spAutoFit/>
          </a:bodyPr>
          <a:lstStyle/>
          <a:p>
            <a:pPr algn="ctr"/>
            <a:r>
              <a:rPr lang="ar-AE" sz="3200" dirty="0" smtClean="0">
                <a:latin typeface="Times New Roman" pitchFamily="18" charset="0"/>
                <a:cs typeface="Emine" panose="03020400000000000000" pitchFamily="66" charset="-78"/>
              </a:rPr>
              <a:t>حَتّٰٓى </a:t>
            </a:r>
            <a:r>
              <a:rPr lang="ar-AE" sz="3200" dirty="0">
                <a:latin typeface="Times New Roman" pitchFamily="18" charset="0"/>
                <a:cs typeface="Emine" panose="03020400000000000000" pitchFamily="66" charset="-78"/>
              </a:rPr>
              <a:t>اِذَا جَٓاءَ اَحَدَهُمُ الْمَوْتُ قَالَ رَبِّ ارْجِعُونِۙ ﴿٩٩﴾ </a:t>
            </a:r>
            <a:endParaRPr lang="tr-TR" sz="3200" dirty="0" smtClean="0">
              <a:latin typeface="Times New Roman" pitchFamily="18" charset="0"/>
              <a:cs typeface="Emine" panose="03020400000000000000" pitchFamily="66" charset="-78"/>
            </a:endParaRPr>
          </a:p>
          <a:p>
            <a:pPr algn="ctr"/>
            <a:r>
              <a:rPr lang="ar-AE" sz="3200" dirty="0" smtClean="0">
                <a:latin typeface="Times New Roman" pitchFamily="18" charset="0"/>
                <a:cs typeface="Emine" panose="03020400000000000000" pitchFamily="66" charset="-78"/>
              </a:rPr>
              <a:t> </a:t>
            </a:r>
            <a:r>
              <a:rPr lang="ar-AE" sz="3200" dirty="0">
                <a:latin typeface="Times New Roman" pitchFamily="18" charset="0"/>
                <a:cs typeface="Emine" panose="03020400000000000000" pitchFamily="66" charset="-78"/>
              </a:rPr>
              <a:t>لَعَلّ۪ٓي اَعْمَلُ صَالِحاً ف۪يمَا تَرَكْتُ كَلَّاۜ اِنَّهَا كَلِمَةٌ هُوَ قَٓائِلُهَاۜ وَمِنْ وَرَٓائِهِمْ بَرْزَخٌ اِلٰى يَوْمِ يُبْعَثُونَ ﴿١٠٠﴾</a:t>
            </a:r>
            <a:endParaRPr lang="tr-TR" sz="3200" dirty="0" smtClean="0">
              <a:latin typeface="Times New Roman" pitchFamily="18" charset="0"/>
              <a:cs typeface="Emine" panose="03020400000000000000" pitchFamily="66" charset="-78"/>
            </a:endParaRPr>
          </a:p>
          <a:p>
            <a:pPr algn="ctr"/>
            <a:r>
              <a:rPr lang="tr-TR" sz="2600" b="1" dirty="0" smtClean="0">
                <a:solidFill>
                  <a:srgbClr val="C00000"/>
                </a:solidFill>
                <a:latin typeface="Times New Roman" pitchFamily="18" charset="0"/>
                <a:cs typeface="Times New Roman" pitchFamily="18" charset="0"/>
              </a:rPr>
              <a:t>“Nihayet onlardan </a:t>
            </a:r>
            <a:r>
              <a:rPr lang="tr-TR" sz="2600" b="1" dirty="0" smtClean="0">
                <a:solidFill>
                  <a:srgbClr val="00B050"/>
                </a:solidFill>
                <a:latin typeface="Times New Roman" pitchFamily="18" charset="0"/>
                <a:cs typeface="Times New Roman" pitchFamily="18" charset="0"/>
              </a:rPr>
              <a:t>birine ölüm gelince</a:t>
            </a:r>
            <a:r>
              <a:rPr lang="tr-TR" sz="2600" b="1" dirty="0" smtClean="0">
                <a:solidFill>
                  <a:srgbClr val="C00000"/>
                </a:solidFill>
                <a:latin typeface="Times New Roman" pitchFamily="18" charset="0"/>
                <a:cs typeface="Times New Roman" pitchFamily="18" charset="0"/>
              </a:rPr>
              <a:t>, </a:t>
            </a:r>
          </a:p>
          <a:p>
            <a:pPr algn="ctr"/>
            <a:r>
              <a:rPr lang="tr-TR" sz="2600" b="1" dirty="0" smtClean="0">
                <a:solidFill>
                  <a:srgbClr val="7030A0"/>
                </a:solidFill>
                <a:latin typeface="Times New Roman" pitchFamily="18" charset="0"/>
                <a:cs typeface="Times New Roman" pitchFamily="18" charset="0"/>
              </a:rPr>
              <a:t>“Rabbim! Beni dünyaya geri gönder ki, </a:t>
            </a:r>
          </a:p>
          <a:p>
            <a:pPr algn="ctr"/>
            <a:r>
              <a:rPr lang="tr-TR" sz="2600" b="1" dirty="0" smtClean="0">
                <a:solidFill>
                  <a:srgbClr val="002060"/>
                </a:solidFill>
                <a:latin typeface="Times New Roman" pitchFamily="18" charset="0"/>
                <a:cs typeface="Times New Roman" pitchFamily="18" charset="0"/>
              </a:rPr>
              <a:t>terk ettiğim dünyada </a:t>
            </a:r>
            <a:r>
              <a:rPr lang="tr-TR" sz="2600" b="1" dirty="0" err="1" smtClean="0">
                <a:solidFill>
                  <a:srgbClr val="002060"/>
                </a:solidFill>
                <a:latin typeface="Times New Roman" pitchFamily="18" charset="0"/>
                <a:cs typeface="Times New Roman" pitchFamily="18" charset="0"/>
              </a:rPr>
              <a:t>salih</a:t>
            </a:r>
            <a:r>
              <a:rPr lang="tr-TR" sz="2600" b="1" dirty="0" smtClean="0">
                <a:solidFill>
                  <a:srgbClr val="002060"/>
                </a:solidFill>
                <a:latin typeface="Times New Roman" pitchFamily="18" charset="0"/>
                <a:cs typeface="Times New Roman" pitchFamily="18" charset="0"/>
              </a:rPr>
              <a:t> bir amel yapayım” der. </a:t>
            </a:r>
          </a:p>
          <a:p>
            <a:pPr algn="ctr"/>
            <a:r>
              <a:rPr lang="tr-TR" sz="2600" b="1" dirty="0" smtClean="0">
                <a:solidFill>
                  <a:srgbClr val="C00000"/>
                </a:solidFill>
                <a:latin typeface="Times New Roman" pitchFamily="18" charset="0"/>
                <a:cs typeface="Times New Roman" pitchFamily="18" charset="0"/>
              </a:rPr>
              <a:t>Hayır! </a:t>
            </a:r>
            <a:r>
              <a:rPr lang="tr-TR" sz="2600" b="1" dirty="0" smtClean="0">
                <a:solidFill>
                  <a:schemeClr val="accent6">
                    <a:lumMod val="75000"/>
                  </a:schemeClr>
                </a:solidFill>
                <a:latin typeface="Times New Roman" pitchFamily="18" charset="0"/>
                <a:cs typeface="Times New Roman" pitchFamily="18" charset="0"/>
              </a:rPr>
              <a:t>Bu sadece onun söylediği (boş) bir sözden ibarettir. </a:t>
            </a:r>
            <a:r>
              <a:rPr lang="tr-TR" sz="2600" b="1" dirty="0" smtClean="0">
                <a:latin typeface="Times New Roman" pitchFamily="18" charset="0"/>
                <a:cs typeface="Times New Roman" pitchFamily="18" charset="0"/>
              </a:rPr>
              <a:t>Onların arkasında, tekrar dirilecekleri güne kadar (devam edecek, dönmelerine engel) bir perde (berzah) vardır”</a:t>
            </a:r>
            <a:r>
              <a:rPr lang="tr-TR" sz="2600" dirty="0" smtClean="0">
                <a:latin typeface="Comic Sans MS" pitchFamily="66" charset="0"/>
              </a:rPr>
              <a:t>  </a:t>
            </a:r>
          </a:p>
          <a:p>
            <a:pPr algn="ctr"/>
            <a:r>
              <a:rPr lang="tr-TR" sz="1400" dirty="0" smtClean="0">
                <a:latin typeface="Comic Sans MS" pitchFamily="66" charset="0"/>
              </a:rPr>
              <a:t>(</a:t>
            </a:r>
            <a:r>
              <a:rPr lang="tr-TR" sz="1400" dirty="0" err="1" smtClean="0">
                <a:solidFill>
                  <a:srgbClr val="FF0066"/>
                </a:solidFill>
                <a:latin typeface="Times New Roman" pitchFamily="18" charset="0"/>
                <a:cs typeface="Times New Roman" pitchFamily="18" charset="0"/>
              </a:rPr>
              <a:t>Müminun</a:t>
            </a:r>
            <a:r>
              <a:rPr lang="tr-TR" sz="1400" dirty="0" smtClean="0">
                <a:solidFill>
                  <a:srgbClr val="FF0066"/>
                </a:solidFill>
                <a:latin typeface="Times New Roman" pitchFamily="18" charset="0"/>
                <a:cs typeface="Times New Roman" pitchFamily="18" charset="0"/>
              </a:rPr>
              <a:t> 99-100)</a:t>
            </a:r>
            <a:endParaRPr lang="tr-TR" sz="12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Dikdörtgen"/>
          <p:cNvSpPr/>
          <p:nvPr/>
        </p:nvSpPr>
        <p:spPr>
          <a:xfrm>
            <a:off x="0" y="0"/>
            <a:ext cx="9144000"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000" b="1" dirty="0" smtClean="0">
                <a:solidFill>
                  <a:srgbClr val="FFFF00"/>
                </a:solidFill>
                <a:effectLst>
                  <a:outerShdw blurRad="38100" dist="38100" dir="2700000" algn="tl">
                    <a:srgbClr val="000000">
                      <a:alpha val="43137"/>
                    </a:srgbClr>
                  </a:outerShdw>
                </a:effectLst>
              </a:rPr>
              <a:t>“ÜÇ GÜNLÜK DÜNYA”</a:t>
            </a:r>
            <a:endParaRPr lang="tr-TR" sz="6000" b="1" dirty="0">
              <a:solidFill>
                <a:srgbClr val="FFFF00"/>
              </a:solidFill>
              <a:effectLst>
                <a:outerShdw blurRad="38100" dist="38100" dir="2700000" algn="tl">
                  <a:srgbClr val="000000">
                    <a:alpha val="43137"/>
                  </a:srgbClr>
                </a:outerShdw>
              </a:effectLst>
            </a:endParaRPr>
          </a:p>
        </p:txBody>
      </p:sp>
      <p:pic>
        <p:nvPicPr>
          <p:cNvPr id="6" name="Picture 2" descr="https://encrypted-tbn3.gstatic.com/images?q=tbn:ANd9GcRYFQfu3cLKG8XYOVn3MW6fXObHPXTb0tdSxAqTZwvNnDT9yR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550" y="836712"/>
            <a:ext cx="7583874" cy="48965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4 Dikdörtgen"/>
          <p:cNvSpPr/>
          <p:nvPr/>
        </p:nvSpPr>
        <p:spPr>
          <a:xfrm>
            <a:off x="35496" y="5760640"/>
            <a:ext cx="9144000" cy="112474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3200" b="1" dirty="0" smtClean="0">
                <a:solidFill>
                  <a:schemeClr val="tx1"/>
                </a:solidFill>
                <a:effectLst>
                  <a:outerShdw blurRad="38100" dist="38100" dir="2700000" algn="tl">
                    <a:srgbClr val="000000">
                      <a:alpha val="43137"/>
                    </a:srgbClr>
                  </a:outerShdw>
                </a:effectLst>
              </a:rPr>
              <a:t>ÖLÜM NERDE VE NEZAMAN GELECEK BİLMİYORUZ</a:t>
            </a:r>
          </a:p>
          <a:p>
            <a:pPr algn="ctr"/>
            <a:r>
              <a:rPr lang="tr-TR" sz="3200" b="1" dirty="0" smtClean="0">
                <a:solidFill>
                  <a:schemeClr val="tx1"/>
                </a:solidFill>
                <a:effectLst>
                  <a:outerShdw blurRad="38100" dist="38100" dir="2700000" algn="tl">
                    <a:srgbClr val="000000">
                      <a:alpha val="43137"/>
                    </a:srgbClr>
                  </a:outerShdw>
                </a:effectLst>
              </a:rPr>
              <a:t>GÜNAH YÜKÜYLE ALLAH’IN HUZURUNA GİDİLİR Mİ?</a:t>
            </a:r>
            <a:endParaRPr lang="tr-TR" sz="3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8162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496" y="1124744"/>
            <a:ext cx="9001000" cy="568863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FF0000"/>
                </a:solidFill>
              </a:rPr>
              <a:t>toprak olsaydım! </a:t>
            </a:r>
            <a:r>
              <a:rPr lang="ar-SA" sz="2400" dirty="0" smtClean="0">
                <a:solidFill>
                  <a:schemeClr val="tx1"/>
                </a:solidFill>
              </a:rPr>
              <a:t>يا </a:t>
            </a:r>
            <a:r>
              <a:rPr lang="ar-SA" sz="2400" dirty="0">
                <a:solidFill>
                  <a:schemeClr val="tx1"/>
                </a:solidFill>
              </a:rPr>
              <a:t>ليتني كنت </a:t>
            </a:r>
            <a:r>
              <a:rPr lang="ar-SA" sz="2400" dirty="0" smtClean="0">
                <a:solidFill>
                  <a:schemeClr val="tx1"/>
                </a:solidFill>
              </a:rPr>
              <a:t>ترابا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7030A0"/>
                </a:solidFill>
              </a:rPr>
              <a:t>bu hayatım için bir şeyler gönderseydim</a:t>
            </a:r>
            <a:r>
              <a:rPr lang="tr-TR" sz="2400" dirty="0" smtClean="0">
                <a:solidFill>
                  <a:srgbClr val="7030A0"/>
                </a:solidFill>
              </a:rPr>
              <a:t>! </a:t>
            </a:r>
            <a:r>
              <a:rPr lang="ar-SA" sz="2400" dirty="0" smtClean="0">
                <a:solidFill>
                  <a:schemeClr val="tx1"/>
                </a:solidFill>
              </a:rPr>
              <a:t>يا </a:t>
            </a:r>
            <a:r>
              <a:rPr lang="ar-SA" sz="2400" dirty="0">
                <a:solidFill>
                  <a:schemeClr val="tx1"/>
                </a:solidFill>
              </a:rPr>
              <a:t>ليتني قدمت </a:t>
            </a:r>
            <a:r>
              <a:rPr lang="ar-SA" sz="2400" dirty="0" smtClean="0">
                <a:solidFill>
                  <a:schemeClr val="tx1"/>
                </a:solidFill>
              </a:rPr>
              <a:t>لحياتي</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002060"/>
                </a:solidFill>
              </a:rPr>
              <a:t>kitabım (amel defterim) verilmeseydi</a:t>
            </a:r>
            <a:r>
              <a:rPr lang="tr-TR" sz="2400" dirty="0" smtClean="0">
                <a:solidFill>
                  <a:srgbClr val="002060"/>
                </a:solidFill>
              </a:rPr>
              <a:t>! </a:t>
            </a:r>
            <a:r>
              <a:rPr lang="ar-SA" sz="2400" dirty="0" smtClean="0">
                <a:solidFill>
                  <a:schemeClr val="tx1"/>
                </a:solidFill>
              </a:rPr>
              <a:t>يا </a:t>
            </a:r>
            <a:r>
              <a:rPr lang="ar-SA" sz="2400" dirty="0">
                <a:solidFill>
                  <a:schemeClr val="tx1"/>
                </a:solidFill>
              </a:rPr>
              <a:t>ليتني لم أوت </a:t>
            </a:r>
            <a:r>
              <a:rPr lang="ar-SA" sz="2400" dirty="0" smtClean="0">
                <a:solidFill>
                  <a:schemeClr val="tx1"/>
                </a:solidFill>
              </a:rPr>
              <a:t>كتابيه</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chemeClr val="accent6">
                    <a:lumMod val="50000"/>
                  </a:schemeClr>
                </a:solidFill>
              </a:rPr>
              <a:t>falancayı dost edinmeseydim</a:t>
            </a:r>
            <a:r>
              <a:rPr lang="tr-TR" sz="2400" dirty="0" smtClean="0">
                <a:solidFill>
                  <a:schemeClr val="accent6">
                    <a:lumMod val="50000"/>
                  </a:schemeClr>
                </a:solidFill>
              </a:rPr>
              <a:t>! </a:t>
            </a:r>
            <a:r>
              <a:rPr lang="ar-SA" sz="2400" dirty="0" smtClean="0">
                <a:solidFill>
                  <a:schemeClr val="tx1"/>
                </a:solidFill>
              </a:rPr>
              <a:t>يا </a:t>
            </a:r>
            <a:r>
              <a:rPr lang="ar-SA" sz="2400" dirty="0">
                <a:solidFill>
                  <a:schemeClr val="tx1"/>
                </a:solidFill>
              </a:rPr>
              <a:t>ليتني لم أتخذ فلانا </a:t>
            </a:r>
            <a:r>
              <a:rPr lang="ar-SA" sz="2400" dirty="0" smtClean="0">
                <a:solidFill>
                  <a:schemeClr val="tx1"/>
                </a:solidFill>
              </a:rPr>
              <a:t>خليلا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0070C0"/>
                </a:solidFill>
              </a:rPr>
              <a:t>Allah’a ve </a:t>
            </a:r>
            <a:r>
              <a:rPr lang="tr-TR" sz="2400" dirty="0" err="1">
                <a:solidFill>
                  <a:srgbClr val="0070C0"/>
                </a:solidFill>
              </a:rPr>
              <a:t>rasule</a:t>
            </a:r>
            <a:r>
              <a:rPr lang="tr-TR" sz="2400" dirty="0">
                <a:solidFill>
                  <a:srgbClr val="0070C0"/>
                </a:solidFill>
              </a:rPr>
              <a:t> itaat etseydik</a:t>
            </a:r>
            <a:r>
              <a:rPr lang="tr-TR" sz="2400" dirty="0" smtClean="0">
                <a:solidFill>
                  <a:srgbClr val="0070C0"/>
                </a:solidFill>
              </a:rPr>
              <a:t>! </a:t>
            </a:r>
            <a:r>
              <a:rPr lang="ar-SA" sz="2400" dirty="0" smtClean="0">
                <a:solidFill>
                  <a:schemeClr val="tx1"/>
                </a:solidFill>
              </a:rPr>
              <a:t>يا </a:t>
            </a:r>
            <a:r>
              <a:rPr lang="ar-SA" sz="2400" dirty="0">
                <a:solidFill>
                  <a:schemeClr val="tx1"/>
                </a:solidFill>
              </a:rPr>
              <a:t>ليتنا اطعنا الله و اطعنا </a:t>
            </a:r>
            <a:r>
              <a:rPr lang="ar-SA" sz="2400" dirty="0" smtClean="0">
                <a:solidFill>
                  <a:schemeClr val="tx1"/>
                </a:solidFill>
              </a:rPr>
              <a:t>الرسولا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err="1">
                <a:solidFill>
                  <a:srgbClr val="FF0000"/>
                </a:solidFill>
              </a:rPr>
              <a:t>Rasulle</a:t>
            </a:r>
            <a:r>
              <a:rPr lang="tr-TR" sz="2400" dirty="0">
                <a:solidFill>
                  <a:srgbClr val="FF0000"/>
                </a:solidFill>
              </a:rPr>
              <a:t> beraber yol alsaydım</a:t>
            </a:r>
            <a:r>
              <a:rPr lang="tr-TR" sz="2400" dirty="0" smtClean="0">
                <a:solidFill>
                  <a:srgbClr val="FF0000"/>
                </a:solidFill>
              </a:rPr>
              <a:t>! </a:t>
            </a:r>
            <a:r>
              <a:rPr lang="ar-SA" sz="2400" dirty="0" smtClean="0">
                <a:solidFill>
                  <a:schemeClr val="tx1"/>
                </a:solidFill>
              </a:rPr>
              <a:t>يا </a:t>
            </a:r>
            <a:r>
              <a:rPr lang="ar-SA" sz="2400" dirty="0">
                <a:solidFill>
                  <a:schemeClr val="tx1"/>
                </a:solidFill>
              </a:rPr>
              <a:t>ليتني اتخذت مع الرسول </a:t>
            </a:r>
            <a:r>
              <a:rPr lang="ar-SA" sz="2400" dirty="0" smtClean="0">
                <a:solidFill>
                  <a:schemeClr val="tx1"/>
                </a:solidFill>
              </a:rPr>
              <a:t>سبيلا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7030A0"/>
                </a:solidFill>
              </a:rPr>
              <a:t>onlarla beraber olsaydım da büyük bir başarı kazansaydım</a:t>
            </a:r>
            <a:r>
              <a:rPr lang="tr-TR" sz="2400" dirty="0" smtClean="0">
                <a:solidFill>
                  <a:srgbClr val="7030A0"/>
                </a:solidFill>
              </a:rPr>
              <a:t>! </a:t>
            </a:r>
            <a:r>
              <a:rPr lang="ar-SA" sz="2400" dirty="0" smtClean="0">
                <a:solidFill>
                  <a:schemeClr val="tx1"/>
                </a:solidFill>
              </a:rPr>
              <a:t>يا </a:t>
            </a:r>
            <a:r>
              <a:rPr lang="ar-SA" sz="2400" dirty="0">
                <a:solidFill>
                  <a:schemeClr val="tx1"/>
                </a:solidFill>
              </a:rPr>
              <a:t>ليتني كنت معهم فأفوز فوزا عظيما</a:t>
            </a:r>
            <a:r>
              <a:rPr lang="tr-TR" sz="2400" dirty="0">
                <a:solidFill>
                  <a:schemeClr val="tx1"/>
                </a:solidFill>
              </a:rPr>
              <a:t/>
            </a:r>
            <a:br>
              <a:rPr lang="tr-TR" sz="2400" dirty="0">
                <a:solidFill>
                  <a:schemeClr val="tx1"/>
                </a:solidFill>
              </a:rPr>
            </a:br>
            <a:endParaRPr lang="tr-TR" sz="2400" dirty="0" smtClean="0">
              <a:solidFill>
                <a:schemeClr val="tx1"/>
              </a:solidFill>
            </a:endParaRPr>
          </a:p>
          <a:p>
            <a:pPr marL="285750" indent="-285750" algn="just">
              <a:buFont typeface="Arial" panose="020B0604020202020204" pitchFamily="34" charset="0"/>
              <a:buChar char="•"/>
            </a:pPr>
            <a:r>
              <a:rPr lang="tr-TR" sz="2800" dirty="0" smtClean="0">
                <a:solidFill>
                  <a:schemeClr val="tx1"/>
                </a:solidFill>
              </a:rPr>
              <a:t>Bunların </a:t>
            </a:r>
            <a:r>
              <a:rPr lang="tr-TR" sz="2800" dirty="0">
                <a:solidFill>
                  <a:schemeClr val="tx1"/>
                </a:solidFill>
              </a:rPr>
              <a:t>tamamı, şu an bizim için mümkün olan, </a:t>
            </a:r>
            <a:r>
              <a:rPr lang="tr-TR" sz="2800" dirty="0" smtClean="0">
                <a:solidFill>
                  <a:schemeClr val="tx1"/>
                </a:solidFill>
              </a:rPr>
              <a:t>Kuran-ı Kerimde ifade edilen </a:t>
            </a:r>
            <a:r>
              <a:rPr lang="tr-TR" sz="2800" b="1" dirty="0" smtClean="0">
                <a:solidFill>
                  <a:schemeClr val="tx1"/>
                </a:solidFill>
              </a:rPr>
              <a:t>ölülerin </a:t>
            </a:r>
            <a:r>
              <a:rPr lang="tr-TR" sz="2800" b="1" dirty="0">
                <a:solidFill>
                  <a:schemeClr val="tx1"/>
                </a:solidFill>
              </a:rPr>
              <a:t>temennileridir.</a:t>
            </a:r>
            <a:r>
              <a:rPr lang="tr-TR" sz="2800" dirty="0">
                <a:solidFill>
                  <a:schemeClr val="tx1"/>
                </a:solidFill>
              </a:rPr>
              <a:t> </a:t>
            </a:r>
            <a:endParaRPr lang="tr-TR" sz="2800" dirty="0" smtClean="0">
              <a:solidFill>
                <a:schemeClr val="tx1"/>
              </a:solidFill>
            </a:endParaRPr>
          </a:p>
          <a:p>
            <a:pPr marL="285750" indent="-285750" algn="just">
              <a:buFont typeface="Arial" panose="020B0604020202020204" pitchFamily="34" charset="0"/>
              <a:buChar char="•"/>
            </a:pPr>
            <a:r>
              <a:rPr lang="tr-TR" sz="2800" dirty="0" smtClean="0">
                <a:solidFill>
                  <a:schemeClr val="tx1"/>
                </a:solidFill>
              </a:rPr>
              <a:t>Yarın Mahşer meydanında </a:t>
            </a:r>
            <a:r>
              <a:rPr lang="tr-TR" sz="2800" dirty="0">
                <a:solidFill>
                  <a:schemeClr val="tx1"/>
                </a:solidFill>
              </a:rPr>
              <a:t>b</a:t>
            </a:r>
            <a:r>
              <a:rPr lang="tr-TR" sz="2800" dirty="0" smtClean="0">
                <a:solidFill>
                  <a:schemeClr val="tx1"/>
                </a:solidFill>
              </a:rPr>
              <a:t>unları </a:t>
            </a:r>
            <a:r>
              <a:rPr lang="tr-TR" sz="2800" dirty="0">
                <a:solidFill>
                  <a:schemeClr val="tx1"/>
                </a:solidFill>
              </a:rPr>
              <a:t>dememek için</a:t>
            </a:r>
            <a:r>
              <a:rPr lang="tr-TR" sz="2800" dirty="0" smtClean="0">
                <a:solidFill>
                  <a:schemeClr val="tx1"/>
                </a:solidFill>
              </a:rPr>
              <a:t>, bugün üzerimize düşeni hakkıyla yerine getirelim.</a:t>
            </a:r>
            <a:endParaRPr lang="tr-TR" sz="2800" dirty="0">
              <a:solidFill>
                <a:schemeClr val="tx1"/>
              </a:solidFill>
            </a:endParaRPr>
          </a:p>
        </p:txBody>
      </p:sp>
      <p:sp>
        <p:nvSpPr>
          <p:cNvPr id="3" name="Dikdörtgen 2"/>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solidFill>
                <a:effectLst>
                  <a:outerShdw blurRad="38100" dist="38100" dir="2700000" algn="tl">
                    <a:srgbClr val="000000">
                      <a:alpha val="43137"/>
                    </a:srgbClr>
                  </a:outerShdw>
                </a:effectLst>
              </a:rPr>
              <a:t>AHİRETTE </a:t>
            </a:r>
            <a:r>
              <a:rPr lang="tr-TR" sz="5400" b="1" dirty="0" smtClean="0">
                <a:solidFill>
                  <a:schemeClr val="tx1"/>
                </a:solidFill>
                <a:effectLst>
                  <a:outerShdw blurRad="38100" dist="38100" dir="2700000" algn="tl">
                    <a:srgbClr val="000000">
                      <a:alpha val="43137"/>
                    </a:srgbClr>
                  </a:outerShdw>
                </a:effectLst>
              </a:rPr>
              <a:t>«KEŞKE» </a:t>
            </a:r>
            <a:r>
              <a:rPr lang="tr-TR" sz="4400" b="1" dirty="0" smtClean="0">
                <a:solidFill>
                  <a:schemeClr val="tx1"/>
                </a:solidFill>
                <a:effectLst>
                  <a:outerShdw blurRad="38100" dist="38100" dir="2700000" algn="tl">
                    <a:srgbClr val="000000">
                      <a:alpha val="43137"/>
                    </a:srgbClr>
                  </a:outerShdw>
                </a:effectLst>
              </a:rPr>
              <a:t>DEMEMEK İÇİN</a:t>
            </a:r>
            <a:endParaRPr lang="tr-TR" sz="4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8117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farm5.static.flickr.com/4019/4226889926_0e2a5cf98b_o.jpg"/>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2854"/>
          <a:stretch/>
        </p:blipFill>
        <p:spPr bwMode="auto">
          <a:xfrm>
            <a:off x="-14425" y="1"/>
            <a:ext cx="9158426"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0"/>
            <a:ext cx="9144002" cy="2420888"/>
          </a:xfrm>
          <a:prstGeom prst="rect">
            <a:avLst/>
          </a:prstGeom>
          <a:ln/>
        </p:spPr>
        <p:style>
          <a:lnRef idx="2">
            <a:schemeClr val="accent3"/>
          </a:lnRef>
          <a:fillRef idx="1">
            <a:schemeClr val="lt1"/>
          </a:fillRef>
          <a:effectRef idx="0">
            <a:schemeClr val="accent3"/>
          </a:effectRef>
          <a:fontRef idx="minor">
            <a:schemeClr val="dk1"/>
          </a:fontRef>
        </p:style>
        <p:txBody>
          <a:bodyPr lIns="216000" rIns="216000" rtlCol="0" anchor="ctr"/>
          <a:lstStyle/>
          <a:p>
            <a:pPr algn="ctr"/>
            <a:r>
              <a:rPr lang="tr-TR" sz="3200" dirty="0" smtClean="0">
                <a:solidFill>
                  <a:srgbClr val="002060"/>
                </a:solidFill>
              </a:rPr>
              <a:t> </a:t>
            </a:r>
            <a:r>
              <a:rPr lang="ar-SA" sz="4400" dirty="0" smtClean="0">
                <a:solidFill>
                  <a:srgbClr val="002060"/>
                </a:solidFill>
                <a:latin typeface="HASENAT" panose="01000600020000020003" pitchFamily="2" charset="-78"/>
                <a:cs typeface="HASENAT" panose="01000600020000020003" pitchFamily="2" charset="-78"/>
              </a:rPr>
              <a:t>وَتَزَوَّدُوا فَاِنَّ خَيْرَ الزَّادِ التَّقْوٰى وَاتَّقُونِ يَا اُولِى الْاَلْبَابِ</a:t>
            </a:r>
            <a:endParaRPr lang="tr-TR" sz="4400" dirty="0" smtClean="0">
              <a:solidFill>
                <a:srgbClr val="002060"/>
              </a:solidFill>
              <a:latin typeface="HASENAT" panose="01000600020000020003" pitchFamily="2" charset="-78"/>
              <a:cs typeface="HASENAT" panose="01000600020000020003" pitchFamily="2" charset="-78"/>
            </a:endParaRPr>
          </a:p>
          <a:p>
            <a:pPr algn="ctr"/>
            <a:r>
              <a:rPr lang="tr-TR" sz="4000" b="1" dirty="0" smtClean="0">
                <a:solidFill>
                  <a:srgbClr val="002060"/>
                </a:solidFill>
              </a:rPr>
              <a:t>"(Ahiretiniz için) </a:t>
            </a:r>
            <a:r>
              <a:rPr lang="tr-TR" sz="4800" b="1" dirty="0" smtClean="0">
                <a:solidFill>
                  <a:srgbClr val="C00000"/>
                </a:solidFill>
              </a:rPr>
              <a:t>azık edinin</a:t>
            </a:r>
            <a:r>
              <a:rPr lang="tr-TR" sz="4000" b="1" dirty="0" smtClean="0">
                <a:solidFill>
                  <a:srgbClr val="002060"/>
                </a:solidFill>
              </a:rPr>
              <a:t>; kuşkusuz, </a:t>
            </a:r>
          </a:p>
          <a:p>
            <a:pPr algn="ctr"/>
            <a:r>
              <a:rPr lang="tr-TR" sz="5400" b="1" u="sng" dirty="0" smtClean="0">
                <a:solidFill>
                  <a:srgbClr val="00B050"/>
                </a:solidFill>
              </a:rPr>
              <a:t>azığın en hayırlısı takvadır</a:t>
            </a:r>
            <a:r>
              <a:rPr lang="tr-TR" sz="4000" b="1" dirty="0" smtClean="0">
                <a:solidFill>
                  <a:srgbClr val="002060"/>
                </a:solidFill>
              </a:rPr>
              <a:t>”</a:t>
            </a:r>
            <a:endParaRPr lang="tr-TR" sz="4000" dirty="0">
              <a:solidFill>
                <a:srgbClr val="002060"/>
              </a:solidFill>
            </a:endParaRPr>
          </a:p>
        </p:txBody>
      </p:sp>
    </p:spTree>
    <p:extLst>
      <p:ext uri="{BB962C8B-B14F-4D97-AF65-F5344CB8AC3E}">
        <p14:creationId xmlns:p14="http://schemas.microsoft.com/office/powerpoint/2010/main" val="1009766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4334" y="-27384"/>
            <a:ext cx="9158356" cy="2286077"/>
          </a:xfrm>
          <a:prstGeom prst="rect">
            <a:avLst/>
          </a:prstGeom>
          <a:ln/>
        </p:spPr>
        <p:style>
          <a:lnRef idx="1">
            <a:schemeClr val="accent4"/>
          </a:lnRef>
          <a:fillRef idx="2">
            <a:schemeClr val="accent4"/>
          </a:fillRef>
          <a:effectRef idx="1">
            <a:schemeClr val="accent4"/>
          </a:effectRef>
          <a:fontRef idx="minor">
            <a:schemeClr val="dk1"/>
          </a:fontRef>
        </p:style>
        <p:txBody>
          <a:bodyPr lIns="216000" rIns="216000" rtlCol="0" anchor="ctr"/>
          <a:lstStyle/>
          <a:p>
            <a:pPr algn="just"/>
            <a:r>
              <a:rPr lang="tr-TR" sz="2400" b="1" u="sng" dirty="0">
                <a:solidFill>
                  <a:srgbClr val="002060"/>
                </a:solidFill>
              </a:rPr>
              <a:t>Şüphesiz insan için en değerli mefhumlardan birisi </a:t>
            </a:r>
            <a:r>
              <a:rPr lang="tr-TR" sz="2800" b="1" u="sng" dirty="0">
                <a:solidFill>
                  <a:srgbClr val="002060"/>
                </a:solidFill>
              </a:rPr>
              <a:t>zamandır</a:t>
            </a:r>
            <a:r>
              <a:rPr lang="tr-TR" sz="2400" b="1" u="sng" dirty="0">
                <a:solidFill>
                  <a:srgbClr val="002060"/>
                </a:solidFill>
              </a:rPr>
              <a:t>. </a:t>
            </a:r>
          </a:p>
          <a:p>
            <a:pPr algn="just"/>
            <a:r>
              <a:rPr lang="tr-TR" sz="2400" b="1" u="sng" dirty="0" smtClean="0">
                <a:solidFill>
                  <a:srgbClr val="002060"/>
                </a:solidFill>
              </a:rPr>
              <a:t>H</a:t>
            </a:r>
            <a:r>
              <a:rPr lang="tr-TR" sz="2000" u="sng" dirty="0" smtClean="0">
                <a:solidFill>
                  <a:srgbClr val="002060"/>
                </a:solidFill>
              </a:rPr>
              <a:t>er </a:t>
            </a:r>
            <a:r>
              <a:rPr lang="tr-TR" sz="2000" u="sng" dirty="0">
                <a:solidFill>
                  <a:srgbClr val="002060"/>
                </a:solidFill>
              </a:rPr>
              <a:t>şey zaman içinde var olmakta, gelişmekte ve yine zaman içinde yok olmaktadır.</a:t>
            </a:r>
            <a:r>
              <a:rPr lang="tr-TR" sz="2000" dirty="0">
                <a:solidFill>
                  <a:srgbClr val="002060"/>
                </a:solidFill>
              </a:rPr>
              <a:t> </a:t>
            </a:r>
          </a:p>
          <a:p>
            <a:pPr algn="just"/>
            <a:r>
              <a:rPr lang="tr-TR" sz="2000" dirty="0" smtClean="0">
                <a:solidFill>
                  <a:srgbClr val="002060"/>
                </a:solidFill>
              </a:rPr>
              <a:t>İnsan </a:t>
            </a:r>
            <a:r>
              <a:rPr lang="tr-TR" sz="2000" dirty="0">
                <a:solidFill>
                  <a:srgbClr val="002060"/>
                </a:solidFill>
              </a:rPr>
              <a:t>hayatında önemli bir yere sahip olan </a:t>
            </a:r>
            <a:endParaRPr lang="tr-TR" sz="2000" dirty="0" smtClean="0">
              <a:solidFill>
                <a:srgbClr val="002060"/>
              </a:solidFill>
            </a:endParaRPr>
          </a:p>
          <a:p>
            <a:pPr algn="just"/>
            <a:r>
              <a:rPr lang="tr-TR" sz="2000" b="1" u="sng" dirty="0" smtClean="0">
                <a:solidFill>
                  <a:srgbClr val="7030A0"/>
                </a:solidFill>
              </a:rPr>
              <a:t>ilim</a:t>
            </a:r>
            <a:r>
              <a:rPr lang="tr-TR" sz="2000" b="1" u="sng" dirty="0">
                <a:solidFill>
                  <a:srgbClr val="7030A0"/>
                </a:solidFill>
              </a:rPr>
              <a:t>, amel, servet ve diğer bir çok değer, zaman içinde elde edilebilmektedir.</a:t>
            </a:r>
            <a:r>
              <a:rPr lang="tr-TR" sz="2000" dirty="0">
                <a:solidFill>
                  <a:srgbClr val="7030A0"/>
                </a:solidFill>
              </a:rPr>
              <a:t> </a:t>
            </a:r>
          </a:p>
          <a:p>
            <a:pPr algn="just"/>
            <a:r>
              <a:rPr lang="tr-TR" sz="2000" dirty="0" smtClean="0">
                <a:solidFill>
                  <a:srgbClr val="C00000"/>
                </a:solidFill>
                <a:latin typeface="Times New Roman" pitchFamily="18" charset="0"/>
                <a:cs typeface="Times New Roman" pitchFamily="18" charset="0"/>
              </a:rPr>
              <a:t>Bazı </a:t>
            </a:r>
            <a:r>
              <a:rPr lang="tr-TR" sz="2000" dirty="0">
                <a:solidFill>
                  <a:srgbClr val="C00000"/>
                </a:solidFill>
                <a:latin typeface="Times New Roman" pitchFamily="18" charset="0"/>
                <a:cs typeface="Times New Roman" pitchFamily="18" charset="0"/>
              </a:rPr>
              <a:t>ibadetlerde belli zamanlarda olmaktadır. </a:t>
            </a:r>
            <a:r>
              <a:rPr lang="tr-TR" sz="2000" dirty="0" smtClean="0">
                <a:solidFill>
                  <a:srgbClr val="002060"/>
                </a:solidFill>
                <a:latin typeface="Times New Roman" pitchFamily="18" charset="0"/>
                <a:cs typeface="Times New Roman" pitchFamily="18" charset="0"/>
              </a:rPr>
              <a:t>Namaz</a:t>
            </a:r>
            <a:r>
              <a:rPr lang="tr-TR" sz="2000" dirty="0">
                <a:solidFill>
                  <a:srgbClr val="002060"/>
                </a:solidFill>
                <a:latin typeface="Times New Roman" pitchFamily="18" charset="0"/>
                <a:cs typeface="Times New Roman" pitchFamily="18" charset="0"/>
              </a:rPr>
              <a:t>, Oruç, Hac, Kurban vb.</a:t>
            </a:r>
          </a:p>
        </p:txBody>
      </p:sp>
      <p:pic>
        <p:nvPicPr>
          <p:cNvPr id="9" name="Picture 2" descr="https://cdn.zeltser.com/wp-content/uploads/2011/06/tumblr_lmpmijk9NS1qd9o7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3" y="2276872"/>
            <a:ext cx="9178333" cy="498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633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aleri2.uludagsozluk.com/380/hayat_4924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2" y="-14421"/>
            <a:ext cx="916826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251520" y="4725144"/>
            <a:ext cx="871296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3600" b="1" dirty="0" smtClean="0">
                <a:solidFill>
                  <a:srgbClr val="FF0000"/>
                </a:solidFill>
                <a:effectLst>
                  <a:outerShdw blurRad="38100" dist="38100" dir="2700000" algn="tl">
                    <a:srgbClr val="000000">
                      <a:alpha val="43137"/>
                    </a:srgbClr>
                  </a:outerShdw>
                </a:effectLst>
              </a:rPr>
              <a:t>Doğduk</a:t>
            </a:r>
            <a:r>
              <a:rPr lang="tr-TR" sz="3600" b="1" dirty="0">
                <a:solidFill>
                  <a:srgbClr val="FF0000"/>
                </a:solidFill>
                <a:effectLst>
                  <a:outerShdw blurRad="38100" dist="38100" dir="2700000" algn="tl">
                    <a:srgbClr val="000000">
                      <a:alpha val="43137"/>
                    </a:srgbClr>
                  </a:outerShdw>
                </a:effectLst>
              </a:rPr>
              <a:t>, yaşıyoruz, görüyoruz ve ölüyoruz</a:t>
            </a:r>
            <a:r>
              <a:rPr lang="tr-TR" sz="3600" b="1" dirty="0" smtClean="0">
                <a:solidFill>
                  <a:srgbClr val="FF0000"/>
                </a:solidFill>
                <a:effectLst>
                  <a:outerShdw blurRad="38100" dist="38100" dir="2700000" algn="tl">
                    <a:srgbClr val="000000">
                      <a:alpha val="43137"/>
                    </a:srgbClr>
                  </a:outerShdw>
                </a:effectLst>
              </a:rPr>
              <a:t>…</a:t>
            </a:r>
            <a:endParaRPr lang="tr-TR" sz="3200" dirty="0" smtClean="0">
              <a:solidFill>
                <a:srgbClr val="002060"/>
              </a:solidFill>
            </a:endParaRPr>
          </a:p>
        </p:txBody>
      </p:sp>
      <p:sp>
        <p:nvSpPr>
          <p:cNvPr id="7" name="6 Slayt Numarası Yer Tutucusu"/>
          <p:cNvSpPr>
            <a:spLocks noGrp="1"/>
          </p:cNvSpPr>
          <p:nvPr>
            <p:ph type="sldNum" sz="quarter" idx="12"/>
          </p:nvPr>
        </p:nvSpPr>
        <p:spPr/>
        <p:txBody>
          <a:bodyPr/>
          <a:lstStyle/>
          <a:p>
            <a:fld id="{DF6AEE74-DE1E-4CF6-B228-906104B8E8CF}" type="slidenum">
              <a:rPr lang="tr-TR" smtClean="0"/>
              <a:pPr/>
              <a:t>40</a:t>
            </a:fld>
            <a:endParaRPr lang="tr-TR"/>
          </a:p>
        </p:txBody>
      </p:sp>
      <p:sp>
        <p:nvSpPr>
          <p:cNvPr id="4" name="3 Yuvarlatılmış Dikdörtgen"/>
          <p:cNvSpPr/>
          <p:nvPr/>
        </p:nvSpPr>
        <p:spPr>
          <a:xfrm>
            <a:off x="0" y="188640"/>
            <a:ext cx="9144000"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8000" b="1" dirty="0" smtClean="0">
                <a:solidFill>
                  <a:srgbClr val="002060"/>
                </a:solidFill>
              </a:rPr>
              <a:t>HAYATIN ÖZETİ</a:t>
            </a:r>
            <a:endParaRPr lang="tr-TR" sz="8000" b="1" dirty="0">
              <a:solidFill>
                <a:srgbClr val="002060"/>
              </a:solidFill>
            </a:endParaRPr>
          </a:p>
        </p:txBody>
      </p:sp>
      <p:sp>
        <p:nvSpPr>
          <p:cNvPr id="6" name="4 Dikdörtgen"/>
          <p:cNvSpPr/>
          <p:nvPr/>
        </p:nvSpPr>
        <p:spPr>
          <a:xfrm>
            <a:off x="251520" y="2060848"/>
            <a:ext cx="871296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dirty="0" smtClean="0">
                <a:solidFill>
                  <a:srgbClr val="002060"/>
                </a:solidFill>
              </a:rPr>
              <a:t>Yedik, içtik, giydik, konuştuk, buluştuk, ektik-biçtik, imar ve inşa ettik, iman ettik, ameller işledik …</a:t>
            </a:r>
          </a:p>
          <a:p>
            <a:pPr algn="just"/>
            <a:endParaRPr lang="tr-TR" dirty="0" smtClean="0">
              <a:solidFill>
                <a:srgbClr val="002060"/>
              </a:solidFill>
            </a:endParaRPr>
          </a:p>
        </p:txBody>
      </p:sp>
    </p:spTree>
    <p:extLst>
      <p:ext uri="{BB962C8B-B14F-4D97-AF65-F5344CB8AC3E}">
        <p14:creationId xmlns:p14="http://schemas.microsoft.com/office/powerpoint/2010/main" val="6942663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a:xfrm>
            <a:off x="6553200" y="6037892"/>
            <a:ext cx="2291330" cy="395552"/>
          </a:xfrm>
        </p:spPr>
        <p:txBody>
          <a:bodyPr/>
          <a:lstStyle/>
          <a:p>
            <a:fld id="{7F71AFC5-446D-4DDF-AFDE-BBFB7834D34D}" type="slidenum">
              <a:rPr lang="tr-TR" smtClean="0"/>
              <a:pPr/>
              <a:t>41</a:t>
            </a:fld>
            <a:endParaRPr lang="tr-TR"/>
          </a:p>
        </p:txBody>
      </p:sp>
      <p:cxnSp>
        <p:nvCxnSpPr>
          <p:cNvPr id="9" name="Düz Bağlayıcı 8"/>
          <p:cNvCxnSpPr/>
          <p:nvPr/>
        </p:nvCxnSpPr>
        <p:spPr>
          <a:xfrm flipV="1">
            <a:off x="4680012" y="4907059"/>
            <a:ext cx="3962286" cy="75798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V="1">
            <a:off x="4712798" y="2797723"/>
            <a:ext cx="4140460" cy="26680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V="1">
            <a:off x="4700320" y="1733973"/>
            <a:ext cx="3156782" cy="291337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flipV="1">
            <a:off x="569499" y="1397095"/>
            <a:ext cx="4110514" cy="3661560"/>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flipV="1">
            <a:off x="1423763" y="3459321"/>
            <a:ext cx="3256250" cy="159933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flipV="1">
            <a:off x="0" y="3883789"/>
            <a:ext cx="4680012" cy="1356782"/>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flipV="1">
            <a:off x="2877587" y="5092503"/>
            <a:ext cx="1802427" cy="360303"/>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flipV="1">
            <a:off x="4650280" y="1154299"/>
            <a:ext cx="2132748" cy="3284577"/>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flipH="1" flipV="1">
            <a:off x="2113920" y="1814505"/>
            <a:ext cx="2566094" cy="294095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V="1">
            <a:off x="4652290" y="355656"/>
            <a:ext cx="1605409" cy="30622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flipH="1" flipV="1">
            <a:off x="3186062" y="1733973"/>
            <a:ext cx="1493951" cy="2528806"/>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flipV="1">
            <a:off x="4752380" y="1794611"/>
            <a:ext cx="4356124" cy="3440225"/>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Dikdörtgen 32"/>
          <p:cNvSpPr/>
          <p:nvPr/>
        </p:nvSpPr>
        <p:spPr>
          <a:xfrm>
            <a:off x="3995936" y="5949280"/>
            <a:ext cx="1258755" cy="3811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rPr>
              <a:t>İnsan</a:t>
            </a:r>
            <a:endParaRPr lang="tr-TR" sz="2800" b="1" dirty="0">
              <a:solidFill>
                <a:schemeClr val="tx1"/>
              </a:solidFill>
            </a:endParaRPr>
          </a:p>
        </p:txBody>
      </p:sp>
      <p:sp>
        <p:nvSpPr>
          <p:cNvPr id="34" name="Dikdörtgen 33"/>
          <p:cNvSpPr/>
          <p:nvPr/>
        </p:nvSpPr>
        <p:spPr>
          <a:xfrm>
            <a:off x="7502080" y="6136049"/>
            <a:ext cx="1645493" cy="3073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Ecel Çizgisi</a:t>
            </a:r>
            <a:endParaRPr lang="tr-TR" sz="2400" b="1" dirty="0">
              <a:solidFill>
                <a:schemeClr val="tx1"/>
              </a:solidFill>
            </a:endParaRPr>
          </a:p>
        </p:txBody>
      </p:sp>
      <p:sp>
        <p:nvSpPr>
          <p:cNvPr id="35" name="Dikdörtgen 34"/>
          <p:cNvSpPr/>
          <p:nvPr/>
        </p:nvSpPr>
        <p:spPr>
          <a:xfrm>
            <a:off x="7225796" y="1421758"/>
            <a:ext cx="1834140" cy="3284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solidFill>
              </a:rPr>
              <a:t>Arzu ve Tutkular</a:t>
            </a:r>
            <a:endParaRPr lang="tr-TR" b="1" dirty="0">
              <a:solidFill>
                <a:schemeClr val="tx1"/>
              </a:solidFill>
            </a:endParaRPr>
          </a:p>
        </p:txBody>
      </p:sp>
      <p:sp>
        <p:nvSpPr>
          <p:cNvPr id="36" name="Dikdörtgen 35"/>
          <p:cNvSpPr/>
          <p:nvPr/>
        </p:nvSpPr>
        <p:spPr>
          <a:xfrm>
            <a:off x="109309" y="820034"/>
            <a:ext cx="2195068" cy="6296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tx1"/>
                </a:solidFill>
              </a:rPr>
              <a:t>Arzu ve Tutkular</a:t>
            </a:r>
            <a:endParaRPr lang="tr-TR" sz="2000" b="1" dirty="0">
              <a:solidFill>
                <a:schemeClr val="tx1"/>
              </a:solidFill>
            </a:endParaRPr>
          </a:p>
        </p:txBody>
      </p:sp>
      <p:cxnSp>
        <p:nvCxnSpPr>
          <p:cNvPr id="5" name="Düz Bağlayıcı 4"/>
          <p:cNvCxnSpPr/>
          <p:nvPr/>
        </p:nvCxnSpPr>
        <p:spPr>
          <a:xfrm flipH="1" flipV="1">
            <a:off x="4659704" y="692696"/>
            <a:ext cx="20308" cy="5275534"/>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1978824" y="2333460"/>
            <a:ext cx="5401488" cy="4119877"/>
          </a:xfrm>
          <a:prstGeom prst="rect">
            <a:avLst/>
          </a:prstGeom>
          <a:noFill/>
          <a:ln w="1905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8454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p:cTn id="61" dur="500" fill="hold"/>
                                        <p:tgtEl>
                                          <p:spTgt spid="31"/>
                                        </p:tgtEl>
                                        <p:attrNameLst>
                                          <p:attrName>ppt_w</p:attrName>
                                        </p:attrNameLst>
                                      </p:cBhvr>
                                      <p:tavLst>
                                        <p:tav tm="0">
                                          <p:val>
                                            <p:fltVal val="0"/>
                                          </p:val>
                                        </p:tav>
                                        <p:tav tm="100000">
                                          <p:val>
                                            <p:strVal val="#ppt_w"/>
                                          </p:val>
                                        </p:tav>
                                      </p:tavLst>
                                    </p:anim>
                                    <p:anim calcmode="lin" valueType="num">
                                      <p:cBhvr>
                                        <p:cTn id="62" dur="500" fill="hold"/>
                                        <p:tgtEl>
                                          <p:spTgt spid="31"/>
                                        </p:tgtEl>
                                        <p:attrNameLst>
                                          <p:attrName>ppt_h</p:attrName>
                                        </p:attrNameLst>
                                      </p:cBhvr>
                                      <p:tavLst>
                                        <p:tav tm="0">
                                          <p:val>
                                            <p:fltVal val="0"/>
                                          </p:val>
                                        </p:tav>
                                        <p:tav tm="100000">
                                          <p:val>
                                            <p:strVal val="#ppt_h"/>
                                          </p:val>
                                        </p:tav>
                                      </p:tavLst>
                                    </p:anim>
                                    <p:animEffect transition="in" filter="fade">
                                      <p:cBhvr>
                                        <p:cTn id="63" dur="500"/>
                                        <p:tgtEl>
                                          <p:spTgt spid="31"/>
                                        </p:tgtEl>
                                      </p:cBhvr>
                                    </p:animEffect>
                                  </p:childTnLst>
                                </p:cTn>
                              </p:par>
                              <p:par>
                                <p:cTn id="64" presetID="53" presetClass="entr" presetSubtype="16"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par>
                                <p:cTn id="69" presetID="53" presetClass="entr" presetSubtype="16"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par>
                                <p:cTn id="74" presetID="53" presetClass="entr" presetSubtype="16"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80">
                                          <p:stCondLst>
                                            <p:cond delay="0"/>
                                          </p:stCondLst>
                                        </p:cTn>
                                        <p:tgtEl>
                                          <p:spTgt spid="33"/>
                                        </p:tgtEl>
                                      </p:cBhvr>
                                    </p:animEffect>
                                    <p:anim calcmode="lin" valueType="num">
                                      <p:cBhvr>
                                        <p:cTn id="8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89" dur="26">
                                          <p:stCondLst>
                                            <p:cond delay="650"/>
                                          </p:stCondLst>
                                        </p:cTn>
                                        <p:tgtEl>
                                          <p:spTgt spid="33"/>
                                        </p:tgtEl>
                                      </p:cBhvr>
                                      <p:to x="100000" y="60000"/>
                                    </p:animScale>
                                    <p:animScale>
                                      <p:cBhvr>
                                        <p:cTn id="90" dur="166" decel="50000">
                                          <p:stCondLst>
                                            <p:cond delay="676"/>
                                          </p:stCondLst>
                                        </p:cTn>
                                        <p:tgtEl>
                                          <p:spTgt spid="33"/>
                                        </p:tgtEl>
                                      </p:cBhvr>
                                      <p:to x="100000" y="100000"/>
                                    </p:animScale>
                                    <p:animScale>
                                      <p:cBhvr>
                                        <p:cTn id="91" dur="26">
                                          <p:stCondLst>
                                            <p:cond delay="1312"/>
                                          </p:stCondLst>
                                        </p:cTn>
                                        <p:tgtEl>
                                          <p:spTgt spid="33"/>
                                        </p:tgtEl>
                                      </p:cBhvr>
                                      <p:to x="100000" y="80000"/>
                                    </p:animScale>
                                    <p:animScale>
                                      <p:cBhvr>
                                        <p:cTn id="92" dur="166" decel="50000">
                                          <p:stCondLst>
                                            <p:cond delay="1338"/>
                                          </p:stCondLst>
                                        </p:cTn>
                                        <p:tgtEl>
                                          <p:spTgt spid="33"/>
                                        </p:tgtEl>
                                      </p:cBhvr>
                                      <p:to x="100000" y="100000"/>
                                    </p:animScale>
                                    <p:animScale>
                                      <p:cBhvr>
                                        <p:cTn id="93" dur="26">
                                          <p:stCondLst>
                                            <p:cond delay="1642"/>
                                          </p:stCondLst>
                                        </p:cTn>
                                        <p:tgtEl>
                                          <p:spTgt spid="33"/>
                                        </p:tgtEl>
                                      </p:cBhvr>
                                      <p:to x="100000" y="90000"/>
                                    </p:animScale>
                                    <p:animScale>
                                      <p:cBhvr>
                                        <p:cTn id="94" dur="166" decel="50000">
                                          <p:stCondLst>
                                            <p:cond delay="1668"/>
                                          </p:stCondLst>
                                        </p:cTn>
                                        <p:tgtEl>
                                          <p:spTgt spid="33"/>
                                        </p:tgtEl>
                                      </p:cBhvr>
                                      <p:to x="100000" y="100000"/>
                                    </p:animScale>
                                    <p:animScale>
                                      <p:cBhvr>
                                        <p:cTn id="95" dur="26">
                                          <p:stCondLst>
                                            <p:cond delay="1808"/>
                                          </p:stCondLst>
                                        </p:cTn>
                                        <p:tgtEl>
                                          <p:spTgt spid="33"/>
                                        </p:tgtEl>
                                      </p:cBhvr>
                                      <p:to x="100000" y="95000"/>
                                    </p:animScale>
                                    <p:animScale>
                                      <p:cBhvr>
                                        <p:cTn id="96" dur="166" decel="50000">
                                          <p:stCondLst>
                                            <p:cond delay="1834"/>
                                          </p:stCondLst>
                                        </p:cTn>
                                        <p:tgtEl>
                                          <p:spTgt spid="33"/>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grpId="0" nodeType="click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1000" fill="hold"/>
                                        <p:tgtEl>
                                          <p:spTgt spid="35"/>
                                        </p:tgtEl>
                                        <p:attrNameLst>
                                          <p:attrName>ppt_w</p:attrName>
                                        </p:attrNameLst>
                                      </p:cBhvr>
                                      <p:tavLst>
                                        <p:tav tm="0">
                                          <p:val>
                                            <p:fltVal val="0"/>
                                          </p:val>
                                        </p:tav>
                                        <p:tav tm="100000">
                                          <p:val>
                                            <p:strVal val="#ppt_w"/>
                                          </p:val>
                                        </p:tav>
                                      </p:tavLst>
                                    </p:anim>
                                    <p:anim calcmode="lin" valueType="num">
                                      <p:cBhvr>
                                        <p:cTn id="102" dur="1000" fill="hold"/>
                                        <p:tgtEl>
                                          <p:spTgt spid="35"/>
                                        </p:tgtEl>
                                        <p:attrNameLst>
                                          <p:attrName>ppt_h</p:attrName>
                                        </p:attrNameLst>
                                      </p:cBhvr>
                                      <p:tavLst>
                                        <p:tav tm="0">
                                          <p:val>
                                            <p:fltVal val="0"/>
                                          </p:val>
                                        </p:tav>
                                        <p:tav tm="100000">
                                          <p:val>
                                            <p:strVal val="#ppt_h"/>
                                          </p:val>
                                        </p:tav>
                                      </p:tavLst>
                                    </p:anim>
                                    <p:anim calcmode="lin" valueType="num">
                                      <p:cBhvr>
                                        <p:cTn id="103" dur="1000" fill="hold"/>
                                        <p:tgtEl>
                                          <p:spTgt spid="35"/>
                                        </p:tgtEl>
                                        <p:attrNameLst>
                                          <p:attrName>style.rotation</p:attrName>
                                        </p:attrNameLst>
                                      </p:cBhvr>
                                      <p:tavLst>
                                        <p:tav tm="0">
                                          <p:val>
                                            <p:fltVal val="90"/>
                                          </p:val>
                                        </p:tav>
                                        <p:tav tm="100000">
                                          <p:val>
                                            <p:fltVal val="0"/>
                                          </p:val>
                                        </p:tav>
                                      </p:tavLst>
                                    </p:anim>
                                    <p:animEffect transition="in" filter="fade">
                                      <p:cBhvr>
                                        <p:cTn id="104" dur="1000"/>
                                        <p:tgtEl>
                                          <p:spTgt spid="35"/>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p:cTn id="107" dur="1000" fill="hold"/>
                                        <p:tgtEl>
                                          <p:spTgt spid="36"/>
                                        </p:tgtEl>
                                        <p:attrNameLst>
                                          <p:attrName>ppt_w</p:attrName>
                                        </p:attrNameLst>
                                      </p:cBhvr>
                                      <p:tavLst>
                                        <p:tav tm="0">
                                          <p:val>
                                            <p:fltVal val="0"/>
                                          </p:val>
                                        </p:tav>
                                        <p:tav tm="100000">
                                          <p:val>
                                            <p:strVal val="#ppt_w"/>
                                          </p:val>
                                        </p:tav>
                                      </p:tavLst>
                                    </p:anim>
                                    <p:anim calcmode="lin" valueType="num">
                                      <p:cBhvr>
                                        <p:cTn id="108" dur="1000" fill="hold"/>
                                        <p:tgtEl>
                                          <p:spTgt spid="36"/>
                                        </p:tgtEl>
                                        <p:attrNameLst>
                                          <p:attrName>ppt_h</p:attrName>
                                        </p:attrNameLst>
                                      </p:cBhvr>
                                      <p:tavLst>
                                        <p:tav tm="0">
                                          <p:val>
                                            <p:fltVal val="0"/>
                                          </p:val>
                                        </p:tav>
                                        <p:tav tm="100000">
                                          <p:val>
                                            <p:strVal val="#ppt_h"/>
                                          </p:val>
                                        </p:tav>
                                      </p:tavLst>
                                    </p:anim>
                                    <p:anim calcmode="lin" valueType="num">
                                      <p:cBhvr>
                                        <p:cTn id="109" dur="1000" fill="hold"/>
                                        <p:tgtEl>
                                          <p:spTgt spid="36"/>
                                        </p:tgtEl>
                                        <p:attrNameLst>
                                          <p:attrName>style.rotation</p:attrName>
                                        </p:attrNameLst>
                                      </p:cBhvr>
                                      <p:tavLst>
                                        <p:tav tm="0">
                                          <p:val>
                                            <p:fltVal val="90"/>
                                          </p:val>
                                        </p:tav>
                                        <p:tav tm="100000">
                                          <p:val>
                                            <p:fltVal val="0"/>
                                          </p:val>
                                        </p:tav>
                                      </p:tavLst>
                                    </p:anim>
                                    <p:animEffect transition="in" filter="fade">
                                      <p:cBhvr>
                                        <p:cTn id="110" dur="1000"/>
                                        <p:tgtEl>
                                          <p:spTgt spid="36"/>
                                        </p:tgtEl>
                                      </p:cBhvr>
                                    </p:animEffect>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580">
                                          <p:stCondLst>
                                            <p:cond delay="0"/>
                                          </p:stCondLst>
                                        </p:cTn>
                                        <p:tgtEl>
                                          <p:spTgt spid="34"/>
                                        </p:tgtEl>
                                      </p:cBhvr>
                                    </p:animEffect>
                                    <p:anim calcmode="lin" valueType="num">
                                      <p:cBhvr>
                                        <p:cTn id="116"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21" dur="26">
                                          <p:stCondLst>
                                            <p:cond delay="650"/>
                                          </p:stCondLst>
                                        </p:cTn>
                                        <p:tgtEl>
                                          <p:spTgt spid="34"/>
                                        </p:tgtEl>
                                      </p:cBhvr>
                                      <p:to x="100000" y="60000"/>
                                    </p:animScale>
                                    <p:animScale>
                                      <p:cBhvr>
                                        <p:cTn id="122" dur="166" decel="50000">
                                          <p:stCondLst>
                                            <p:cond delay="676"/>
                                          </p:stCondLst>
                                        </p:cTn>
                                        <p:tgtEl>
                                          <p:spTgt spid="34"/>
                                        </p:tgtEl>
                                      </p:cBhvr>
                                      <p:to x="100000" y="100000"/>
                                    </p:animScale>
                                    <p:animScale>
                                      <p:cBhvr>
                                        <p:cTn id="123" dur="26">
                                          <p:stCondLst>
                                            <p:cond delay="1312"/>
                                          </p:stCondLst>
                                        </p:cTn>
                                        <p:tgtEl>
                                          <p:spTgt spid="34"/>
                                        </p:tgtEl>
                                      </p:cBhvr>
                                      <p:to x="100000" y="80000"/>
                                    </p:animScale>
                                    <p:animScale>
                                      <p:cBhvr>
                                        <p:cTn id="124" dur="166" decel="50000">
                                          <p:stCondLst>
                                            <p:cond delay="1338"/>
                                          </p:stCondLst>
                                        </p:cTn>
                                        <p:tgtEl>
                                          <p:spTgt spid="34"/>
                                        </p:tgtEl>
                                      </p:cBhvr>
                                      <p:to x="100000" y="100000"/>
                                    </p:animScale>
                                    <p:animScale>
                                      <p:cBhvr>
                                        <p:cTn id="125" dur="26">
                                          <p:stCondLst>
                                            <p:cond delay="1642"/>
                                          </p:stCondLst>
                                        </p:cTn>
                                        <p:tgtEl>
                                          <p:spTgt spid="34"/>
                                        </p:tgtEl>
                                      </p:cBhvr>
                                      <p:to x="100000" y="90000"/>
                                    </p:animScale>
                                    <p:animScale>
                                      <p:cBhvr>
                                        <p:cTn id="126" dur="166" decel="50000">
                                          <p:stCondLst>
                                            <p:cond delay="1668"/>
                                          </p:stCondLst>
                                        </p:cTn>
                                        <p:tgtEl>
                                          <p:spTgt spid="34"/>
                                        </p:tgtEl>
                                      </p:cBhvr>
                                      <p:to x="100000" y="100000"/>
                                    </p:animScale>
                                    <p:animScale>
                                      <p:cBhvr>
                                        <p:cTn id="127" dur="26">
                                          <p:stCondLst>
                                            <p:cond delay="1808"/>
                                          </p:stCondLst>
                                        </p:cTn>
                                        <p:tgtEl>
                                          <p:spTgt spid="34"/>
                                        </p:tgtEl>
                                      </p:cBhvr>
                                      <p:to x="100000" y="95000"/>
                                    </p:animScale>
                                    <p:animScale>
                                      <p:cBhvr>
                                        <p:cTn id="128" dur="166" decel="50000">
                                          <p:stCondLst>
                                            <p:cond delay="1834"/>
                                          </p:stCondLst>
                                        </p:cTn>
                                        <p:tgtEl>
                                          <p:spTgt spid="34"/>
                                        </p:tgtEl>
                                      </p:cBhvr>
                                      <p:to x="100000" y="100000"/>
                                    </p:animScale>
                                  </p:childTnLst>
                                </p:cTn>
                              </p:par>
                              <p:par>
                                <p:cTn id="129" presetID="8" presetClass="emph" presetSubtype="0" fill="hold" grpId="1" nodeType="withEffect">
                                  <p:stCondLst>
                                    <p:cond delay="0"/>
                                  </p:stCondLst>
                                  <p:childTnLst>
                                    <p:animRot by="21600000">
                                      <p:cBhvr>
                                        <p:cTn id="130"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 grpId="0" animBg="1"/>
      <p:bldP spid="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96752"/>
            <a:ext cx="8750206" cy="547260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000" dirty="0" smtClean="0">
                <a:solidFill>
                  <a:schemeClr val="tx1"/>
                </a:solidFill>
              </a:rPr>
              <a:t>Hz. Peygamber Efendimiz Bir Hadis-i Şeriflerinde Şöyle Buyurmaktadırlar:  </a:t>
            </a:r>
          </a:p>
          <a:p>
            <a:pPr algn="ctr"/>
            <a:r>
              <a:rPr lang="ar-SA" sz="3600" dirty="0" smtClean="0">
                <a:solidFill>
                  <a:schemeClr val="tx1"/>
                </a:solidFill>
                <a:latin typeface="HASENAT4" pitchFamily="2" charset="-78"/>
                <a:cs typeface="Emine" panose="03020400000000000000" pitchFamily="66" charset="-78"/>
              </a:rPr>
              <a:t>إِنَّ </a:t>
            </a:r>
            <a:r>
              <a:rPr lang="ar-SA" sz="3600" dirty="0">
                <a:solidFill>
                  <a:schemeClr val="tx1"/>
                </a:solidFill>
                <a:latin typeface="HASENAT4" pitchFamily="2" charset="-78"/>
                <a:cs typeface="Emine" panose="03020400000000000000" pitchFamily="66" charset="-78"/>
              </a:rPr>
              <a:t>الْعَبْدَ إِذَا أَخْطَأَ خَطِيئَةً نُكِتَتْ فِي قَلْبِهِ نُكْتَةٌ سَوْدَاءُ</a:t>
            </a:r>
            <a:endParaRPr lang="tr-TR" sz="3600" dirty="0">
              <a:solidFill>
                <a:schemeClr val="tx1"/>
              </a:solidFill>
              <a:cs typeface="Emine" panose="03020400000000000000" pitchFamily="66" charset="-78"/>
            </a:endParaRPr>
          </a:p>
          <a:p>
            <a:pPr algn="just"/>
            <a:r>
              <a:rPr lang="tr-TR" sz="2400" dirty="0" smtClean="0">
                <a:solidFill>
                  <a:schemeClr val="tx1"/>
                </a:solidFill>
              </a:rPr>
              <a:t>"</a:t>
            </a:r>
            <a:r>
              <a:rPr lang="tr-TR" sz="2400" b="1" dirty="0" smtClean="0">
                <a:solidFill>
                  <a:srgbClr val="FF0000"/>
                </a:solidFill>
              </a:rPr>
              <a:t>Kul, bir hata işlediği zaman kalbine siyah bir nokta vurulur.</a:t>
            </a:r>
            <a:r>
              <a:rPr lang="tr-TR" sz="2400" b="1" dirty="0" smtClean="0">
                <a:solidFill>
                  <a:schemeClr val="tx1"/>
                </a:solidFill>
              </a:rPr>
              <a:t> </a:t>
            </a:r>
          </a:p>
          <a:p>
            <a:pPr algn="ctr"/>
            <a:r>
              <a:rPr lang="ar-SA" sz="4000" dirty="0">
                <a:solidFill>
                  <a:schemeClr val="tx1"/>
                </a:solidFill>
                <a:latin typeface="HASENAT4" pitchFamily="2" charset="-78"/>
                <a:cs typeface="Emine" panose="03020400000000000000" pitchFamily="66" charset="-78"/>
              </a:rPr>
              <a:t>فَإِذَا هُوَ نَزَعَ وَاسْتَغْفَرَ وَتَابَ سُقِلَ قَلْبُهُ</a:t>
            </a:r>
            <a:endParaRPr lang="tr-TR" sz="4000" b="1" dirty="0">
              <a:solidFill>
                <a:schemeClr val="tx1"/>
              </a:solidFill>
              <a:cs typeface="Emine" panose="03020400000000000000" pitchFamily="66" charset="-78"/>
            </a:endParaRPr>
          </a:p>
          <a:p>
            <a:pPr algn="just"/>
            <a:r>
              <a:rPr lang="tr-TR" sz="2400" b="1" dirty="0" smtClean="0">
                <a:solidFill>
                  <a:srgbClr val="0070C0"/>
                </a:solidFill>
              </a:rPr>
              <a:t>Şayet el çeker, mağfiret diler ve </a:t>
            </a:r>
            <a:r>
              <a:rPr lang="tr-TR" sz="2400" b="1" dirty="0" err="1" smtClean="0">
                <a:solidFill>
                  <a:srgbClr val="0070C0"/>
                </a:solidFill>
              </a:rPr>
              <a:t>tevbe</a:t>
            </a:r>
            <a:r>
              <a:rPr lang="tr-TR" sz="2400" b="1" dirty="0" smtClean="0">
                <a:solidFill>
                  <a:srgbClr val="0070C0"/>
                </a:solidFill>
              </a:rPr>
              <a:t> ederse kalbi cilalanır</a:t>
            </a:r>
            <a:r>
              <a:rPr lang="tr-TR" sz="2400" dirty="0" smtClean="0">
                <a:solidFill>
                  <a:srgbClr val="0070C0"/>
                </a:solidFill>
              </a:rPr>
              <a:t>.</a:t>
            </a:r>
            <a:r>
              <a:rPr lang="tr-TR" sz="2400" dirty="0" smtClean="0">
                <a:solidFill>
                  <a:schemeClr val="tx1"/>
                </a:solidFill>
              </a:rPr>
              <a:t> </a:t>
            </a:r>
          </a:p>
          <a:p>
            <a:pPr algn="ctr"/>
            <a:r>
              <a:rPr lang="ar-SA" sz="3600" dirty="0">
                <a:solidFill>
                  <a:schemeClr val="tx1"/>
                </a:solidFill>
                <a:latin typeface="HASENAT4" pitchFamily="2" charset="-78"/>
                <a:cs typeface="Emine" panose="03020400000000000000" pitchFamily="66" charset="-78"/>
              </a:rPr>
              <a:t>وَإِنْ عَادَ زِيدَ فِيهَا حَتَّى تَعْلُوَ قَلْبَهُ وَهُوَ الرَّانُ</a:t>
            </a:r>
            <a:endParaRPr lang="tr-TR" sz="3600" dirty="0">
              <a:solidFill>
                <a:schemeClr val="tx1"/>
              </a:solidFill>
              <a:cs typeface="Emine" panose="03020400000000000000" pitchFamily="66" charset="-78"/>
            </a:endParaRPr>
          </a:p>
          <a:p>
            <a:pPr algn="just"/>
            <a:r>
              <a:rPr lang="tr-TR" sz="2400" b="1" dirty="0" smtClean="0">
                <a:solidFill>
                  <a:srgbClr val="7030A0"/>
                </a:solidFill>
              </a:rPr>
              <a:t>Eğer </a:t>
            </a:r>
            <a:r>
              <a:rPr lang="tr-TR" sz="2400" b="1" dirty="0" err="1" smtClean="0">
                <a:solidFill>
                  <a:srgbClr val="7030A0"/>
                </a:solidFill>
              </a:rPr>
              <a:t>Tevbe</a:t>
            </a:r>
            <a:r>
              <a:rPr lang="tr-TR" sz="2400" b="1" dirty="0" smtClean="0">
                <a:solidFill>
                  <a:srgbClr val="7030A0"/>
                </a:solidFill>
              </a:rPr>
              <a:t> etmeyip günaha devam ederse siyah nokta artırılır ve neticede bütün kalbini istila eder.</a:t>
            </a:r>
            <a:r>
              <a:rPr lang="tr-TR" sz="2400" dirty="0" smtClean="0">
                <a:solidFill>
                  <a:schemeClr val="tx1"/>
                </a:solidFill>
              </a:rPr>
              <a:t> </a:t>
            </a:r>
          </a:p>
          <a:p>
            <a:pPr algn="ctr"/>
            <a:r>
              <a:rPr lang="ar-SA" sz="3200" dirty="0" smtClean="0">
                <a:solidFill>
                  <a:schemeClr val="tx1"/>
                </a:solidFill>
                <a:latin typeface="HASENAT4" pitchFamily="2" charset="-78"/>
                <a:cs typeface="Emine" panose="03020400000000000000" pitchFamily="66" charset="-78"/>
              </a:rPr>
              <a:t>الَّذِي </a:t>
            </a:r>
            <a:r>
              <a:rPr lang="ar-SA" sz="3200" dirty="0">
                <a:solidFill>
                  <a:schemeClr val="tx1"/>
                </a:solidFill>
                <a:latin typeface="HASENAT4" pitchFamily="2" charset="-78"/>
                <a:cs typeface="Emine" panose="03020400000000000000" pitchFamily="66" charset="-78"/>
              </a:rPr>
              <a:t>ذَكَرَ اللَّهُ ‏: </a:t>
            </a:r>
            <a:r>
              <a:rPr lang="ar-SA" sz="3200" dirty="0" smtClean="0">
                <a:solidFill>
                  <a:schemeClr val="tx1"/>
                </a:solidFill>
                <a:latin typeface="HASENAT4" pitchFamily="2" charset="-78"/>
                <a:cs typeface="Emine" panose="03020400000000000000" pitchFamily="66" charset="-78"/>
              </a:rPr>
              <a:t>‏</a:t>
            </a:r>
            <a:r>
              <a:rPr lang="ar-SA" sz="3200" dirty="0">
                <a:solidFill>
                  <a:schemeClr val="tx1"/>
                </a:solidFill>
                <a:latin typeface="HASENAT4" pitchFamily="2" charset="-78"/>
                <a:cs typeface="Emine" panose="03020400000000000000" pitchFamily="66" charset="-78"/>
              </a:rPr>
              <a:t>(‏ كلاَّ بَلْ رَانَ عَلَى قُلُوبِهِمْ مَا كَانُوا يَكْسِبُونَ ‏)</a:t>
            </a:r>
            <a:r>
              <a:rPr lang="ar-SA" sz="3200" dirty="0" smtClean="0">
                <a:solidFill>
                  <a:schemeClr val="tx1"/>
                </a:solidFill>
                <a:latin typeface="HASENAT4" pitchFamily="2" charset="-78"/>
                <a:cs typeface="Emine" panose="03020400000000000000" pitchFamily="66" charset="-78"/>
              </a:rPr>
              <a:t>‏</a:t>
            </a:r>
            <a:endParaRPr lang="tr-TR" sz="3200" dirty="0" smtClean="0">
              <a:solidFill>
                <a:schemeClr val="tx1"/>
              </a:solidFill>
              <a:cs typeface="Emine" panose="03020400000000000000" pitchFamily="66" charset="-78"/>
            </a:endParaRPr>
          </a:p>
          <a:p>
            <a:pPr algn="just"/>
            <a:r>
              <a:rPr lang="tr-TR" sz="2400" dirty="0" smtClean="0">
                <a:solidFill>
                  <a:schemeClr val="tx1"/>
                </a:solidFill>
              </a:rPr>
              <a:t>İşte Allah (c.c) </a:t>
            </a:r>
            <a:r>
              <a:rPr lang="tr-TR" sz="2400" dirty="0" err="1" smtClean="0">
                <a:solidFill>
                  <a:schemeClr val="tx1"/>
                </a:solidFill>
              </a:rPr>
              <a:t>nun</a:t>
            </a:r>
            <a:r>
              <a:rPr lang="tr-TR" sz="2400" dirty="0" smtClean="0">
                <a:solidFill>
                  <a:schemeClr val="tx1"/>
                </a:solidFill>
              </a:rPr>
              <a:t>, " </a:t>
            </a:r>
            <a:r>
              <a:rPr lang="tr-TR" sz="2400" b="1" dirty="0" smtClean="0">
                <a:solidFill>
                  <a:schemeClr val="accent6">
                    <a:lumMod val="50000"/>
                  </a:schemeClr>
                </a:solidFill>
              </a:rPr>
              <a:t>gerçek şu ki onların kazanmış oldukları günahlar, kalplerini örtmüştür</a:t>
            </a:r>
            <a:r>
              <a:rPr lang="tr-TR" sz="2400" dirty="0" smtClean="0">
                <a:solidFill>
                  <a:schemeClr val="tx1"/>
                </a:solidFill>
              </a:rPr>
              <a:t>."</a:t>
            </a:r>
            <a:r>
              <a:rPr lang="tr-TR" sz="2000" dirty="0" smtClean="0">
                <a:solidFill>
                  <a:schemeClr val="tx1"/>
                </a:solidFill>
              </a:rPr>
              <a:t> </a:t>
            </a:r>
            <a:r>
              <a:rPr lang="tr-TR" sz="1200" dirty="0" smtClean="0">
                <a:solidFill>
                  <a:schemeClr val="tx1"/>
                </a:solidFill>
              </a:rPr>
              <a:t>(</a:t>
            </a:r>
            <a:r>
              <a:rPr lang="tr-TR" sz="1200" dirty="0" err="1" smtClean="0">
                <a:solidFill>
                  <a:schemeClr val="tx1"/>
                </a:solidFill>
              </a:rPr>
              <a:t>Mutaffifin</a:t>
            </a:r>
            <a:r>
              <a:rPr lang="tr-TR" sz="1200" dirty="0" smtClean="0">
                <a:solidFill>
                  <a:schemeClr val="tx1"/>
                </a:solidFill>
              </a:rPr>
              <a:t>, 83/14) </a:t>
            </a:r>
            <a:r>
              <a:rPr lang="tr-TR" sz="2400" dirty="0" smtClean="0">
                <a:solidFill>
                  <a:schemeClr val="tx1"/>
                </a:solidFill>
              </a:rPr>
              <a:t>diye zikrettiği örtü budur</a:t>
            </a:r>
            <a:r>
              <a:rPr lang="tr-TR" sz="2000" dirty="0" smtClean="0">
                <a:solidFill>
                  <a:schemeClr val="tx1"/>
                </a:solidFill>
              </a:rPr>
              <a:t>." </a:t>
            </a:r>
            <a:r>
              <a:rPr lang="tr-TR" sz="1200" dirty="0" smtClean="0">
                <a:solidFill>
                  <a:schemeClr val="tx1"/>
                </a:solidFill>
              </a:rPr>
              <a:t>(</a:t>
            </a:r>
            <a:r>
              <a:rPr lang="tr-TR" sz="1200" dirty="0" err="1" smtClean="0">
                <a:solidFill>
                  <a:schemeClr val="tx1"/>
                </a:solidFill>
              </a:rPr>
              <a:t>Tirmizi</a:t>
            </a:r>
            <a:r>
              <a:rPr lang="tr-TR" sz="1200" dirty="0" smtClean="0">
                <a:solidFill>
                  <a:schemeClr val="tx1"/>
                </a:solidFill>
              </a:rPr>
              <a:t>, Tefsir, 74/3654)</a:t>
            </a:r>
            <a:endParaRPr lang="tr-TR" sz="2000" dirty="0" smtClean="0">
              <a:solidFill>
                <a:schemeClr val="tx1"/>
              </a:solidFill>
            </a:endParaRPr>
          </a:p>
        </p:txBody>
      </p:sp>
      <p:sp>
        <p:nvSpPr>
          <p:cNvPr id="3" name="Dikdörtgen 2"/>
          <p:cNvSpPr/>
          <p:nvPr/>
        </p:nvSpPr>
        <p:spPr>
          <a:xfrm>
            <a:off x="0" y="72008"/>
            <a:ext cx="903649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KALP VE TEVBE</a:t>
            </a:r>
            <a:endParaRPr lang="tr-TR" sz="8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5824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17 Kalp"/>
          <p:cNvSpPr/>
          <p:nvPr/>
        </p:nvSpPr>
        <p:spPr>
          <a:xfrm>
            <a:off x="899592" y="0"/>
            <a:ext cx="7200800" cy="6597352"/>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1662494" y="428046"/>
            <a:ext cx="6572296" cy="585789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tr-TR" sz="2000" dirty="0" smtClean="0">
              <a:solidFill>
                <a:schemeClr val="tx1"/>
              </a:solidFill>
            </a:endParaRPr>
          </a:p>
        </p:txBody>
      </p:sp>
      <p:sp>
        <p:nvSpPr>
          <p:cNvPr id="23" name="22 Oval"/>
          <p:cNvSpPr/>
          <p:nvPr/>
        </p:nvSpPr>
        <p:spPr>
          <a:xfrm>
            <a:off x="2771800" y="162880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Oval"/>
          <p:cNvSpPr/>
          <p:nvPr/>
        </p:nvSpPr>
        <p:spPr>
          <a:xfrm>
            <a:off x="4067944" y="46531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24 Oval"/>
          <p:cNvSpPr/>
          <p:nvPr/>
        </p:nvSpPr>
        <p:spPr>
          <a:xfrm>
            <a:off x="4716016" y="227687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25 Oval"/>
          <p:cNvSpPr/>
          <p:nvPr/>
        </p:nvSpPr>
        <p:spPr>
          <a:xfrm>
            <a:off x="3851920" y="306896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26 Oval"/>
          <p:cNvSpPr/>
          <p:nvPr/>
        </p:nvSpPr>
        <p:spPr>
          <a:xfrm>
            <a:off x="6732240" y="1844824"/>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27 Oval"/>
          <p:cNvSpPr/>
          <p:nvPr/>
        </p:nvSpPr>
        <p:spPr>
          <a:xfrm>
            <a:off x="6372200" y="371703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3 Oval"/>
          <p:cNvSpPr/>
          <p:nvPr/>
        </p:nvSpPr>
        <p:spPr>
          <a:xfrm>
            <a:off x="2627784" y="407707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7 Oval"/>
          <p:cNvSpPr/>
          <p:nvPr/>
        </p:nvSpPr>
        <p:spPr>
          <a:xfrm>
            <a:off x="4932040" y="3140968"/>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27 Oval"/>
          <p:cNvSpPr/>
          <p:nvPr/>
        </p:nvSpPr>
        <p:spPr>
          <a:xfrm>
            <a:off x="6876256" y="3140968"/>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23 Oval"/>
          <p:cNvSpPr/>
          <p:nvPr/>
        </p:nvSpPr>
        <p:spPr>
          <a:xfrm>
            <a:off x="3131840" y="3501008"/>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7 Oval"/>
          <p:cNvSpPr/>
          <p:nvPr/>
        </p:nvSpPr>
        <p:spPr>
          <a:xfrm>
            <a:off x="5436096" y="2564904"/>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Kalp"/>
          <p:cNvSpPr/>
          <p:nvPr/>
        </p:nvSpPr>
        <p:spPr>
          <a:xfrm>
            <a:off x="611560" y="0"/>
            <a:ext cx="7704856" cy="6597352"/>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29 Kalp"/>
          <p:cNvSpPr/>
          <p:nvPr/>
        </p:nvSpPr>
        <p:spPr>
          <a:xfrm>
            <a:off x="679376" y="0"/>
            <a:ext cx="7569224" cy="6597352"/>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785811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in)">
                                      <p:cBhvr>
                                        <p:cTn id="40" dur="500"/>
                                        <p:tgtEl>
                                          <p:spTgt spid="2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ox(i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ox(in)">
                                      <p:cBhvr>
                                        <p:cTn id="48" dur="500"/>
                                        <p:tgtEl>
                                          <p:spTgt spid="16"/>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ox(in)">
                                      <p:cBhvr>
                                        <p:cTn id="51" dur="500"/>
                                        <p:tgtEl>
                                          <p:spTgt spid="17"/>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amond(in)">
                                      <p:cBhvr>
                                        <p:cTn id="59" dur="20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checkerboard(across)">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5" grpId="0" animBg="1"/>
      <p:bldP spid="26" grpId="0" animBg="1"/>
      <p:bldP spid="27" grpId="0" animBg="1"/>
      <p:bldP spid="28" grpId="0" animBg="1"/>
      <p:bldP spid="13" grpId="0" animBg="1"/>
      <p:bldP spid="14" grpId="0" animBg="1"/>
      <p:bldP spid="15" grpId="0" animBg="1"/>
      <p:bldP spid="16" grpId="0" animBg="1"/>
      <p:bldP spid="17" grpId="0" animBg="1"/>
      <p:bldP spid="29"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Dikdörtgen"/>
          <p:cNvSpPr/>
          <p:nvPr/>
        </p:nvSpPr>
        <p:spPr>
          <a:xfrm>
            <a:off x="107504" y="1124744"/>
            <a:ext cx="8964488" cy="554461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tr-TR" sz="2000" b="1" u="sng" dirty="0" smtClean="0">
                <a:solidFill>
                  <a:schemeClr val="tx1"/>
                </a:solidFill>
              </a:rPr>
              <a:t>İnsanın işlediği günahlar iki kısımdır.</a:t>
            </a:r>
          </a:p>
          <a:p>
            <a:pPr algn="just"/>
            <a:r>
              <a:rPr lang="tr-TR" sz="2800" b="1" u="sng" dirty="0" smtClean="0">
                <a:solidFill>
                  <a:srgbClr val="FF0000"/>
                </a:solidFill>
              </a:rPr>
              <a:t>Bir kısmı kul hakkı ile ilgili olmayan, yalnız Allah’a karşı işlenmiş günahlardır </a:t>
            </a:r>
            <a:r>
              <a:rPr lang="tr-TR" sz="2800" u="sng" dirty="0" smtClean="0">
                <a:solidFill>
                  <a:srgbClr val="FF0000"/>
                </a:solidFill>
              </a:rPr>
              <a:t>.</a:t>
            </a:r>
            <a:r>
              <a:rPr lang="tr-TR" sz="2800" dirty="0" smtClean="0">
                <a:solidFill>
                  <a:srgbClr val="FF0000"/>
                </a:solidFill>
              </a:rPr>
              <a:t> </a:t>
            </a:r>
          </a:p>
          <a:p>
            <a:pPr algn="just"/>
            <a:endParaRPr lang="tr-TR" sz="1400" dirty="0" smtClean="0">
              <a:solidFill>
                <a:schemeClr val="tx1"/>
              </a:solidFill>
            </a:endParaRPr>
          </a:p>
          <a:p>
            <a:pPr marL="457200" lvl="0" indent="-457200" algn="just">
              <a:buFont typeface="+mj-lt"/>
              <a:buAutoNum type="arabicPeriod"/>
            </a:pPr>
            <a:r>
              <a:rPr lang="tr-TR" sz="3200" b="1" dirty="0" smtClean="0">
                <a:solidFill>
                  <a:srgbClr val="7030A0"/>
                </a:solidFill>
              </a:rPr>
              <a:t>Günahı terk edip halini düzeltmek</a:t>
            </a:r>
          </a:p>
          <a:p>
            <a:pPr marL="457200" lvl="0" indent="-457200" algn="just">
              <a:buFont typeface="+mj-lt"/>
              <a:buAutoNum type="arabicPeriod"/>
            </a:pPr>
            <a:r>
              <a:rPr lang="tr-TR" sz="3200" b="1" dirty="0" smtClean="0">
                <a:solidFill>
                  <a:srgbClr val="0070C0"/>
                </a:solidFill>
              </a:rPr>
              <a:t>Yaptığına pişmanlık duyup affını istemek</a:t>
            </a:r>
          </a:p>
          <a:p>
            <a:pPr marL="457200" lvl="0" indent="-457200" algn="just">
              <a:buFont typeface="+mj-lt"/>
              <a:buAutoNum type="arabicPeriod"/>
            </a:pPr>
            <a:r>
              <a:rPr lang="tr-TR" sz="3200" b="1" dirty="0" smtClean="0">
                <a:solidFill>
                  <a:srgbClr val="FF0000"/>
                </a:solidFill>
              </a:rPr>
              <a:t>Bir daha yapmamaya karar vermek.</a:t>
            </a:r>
          </a:p>
          <a:p>
            <a:pPr marL="457200" lvl="0" indent="-457200" algn="just">
              <a:buFont typeface="+mj-lt"/>
              <a:buAutoNum type="arabicPeriod"/>
            </a:pPr>
            <a:r>
              <a:rPr lang="tr-TR" sz="3200" b="1" dirty="0" smtClean="0">
                <a:solidFill>
                  <a:srgbClr val="7030A0"/>
                </a:solidFill>
              </a:rPr>
              <a:t>Tövbede samimi olmak</a:t>
            </a:r>
          </a:p>
          <a:p>
            <a:pPr marL="457200" lvl="0" indent="-457200" algn="just">
              <a:buFont typeface="+mj-lt"/>
              <a:buAutoNum type="arabicPeriod"/>
            </a:pPr>
            <a:r>
              <a:rPr lang="tr-TR" sz="3200" b="1" dirty="0" smtClean="0">
                <a:solidFill>
                  <a:schemeClr val="accent1">
                    <a:lumMod val="50000"/>
                  </a:schemeClr>
                </a:solidFill>
              </a:rPr>
              <a:t>Tövbeyi son nefese bırakmamak </a:t>
            </a:r>
          </a:p>
          <a:p>
            <a:pPr marL="457200" lvl="0" indent="-457200" algn="just"/>
            <a:endParaRPr lang="tr-TR" sz="1100" b="1" dirty="0" smtClean="0">
              <a:solidFill>
                <a:schemeClr val="accent1">
                  <a:lumMod val="50000"/>
                </a:schemeClr>
              </a:solidFill>
            </a:endParaRPr>
          </a:p>
          <a:p>
            <a:pPr algn="just"/>
            <a:r>
              <a:rPr lang="tr-TR" sz="2000" b="1" dirty="0" smtClean="0">
                <a:solidFill>
                  <a:srgbClr val="FF0000"/>
                </a:solidFill>
              </a:rPr>
              <a:t>Günahın diğer bir kısmı da hırsızlık yapmak gibi insan hakkı ile ilgili olan günahtır</a:t>
            </a:r>
            <a:r>
              <a:rPr lang="tr-TR" sz="2000" dirty="0" smtClean="0">
                <a:solidFill>
                  <a:srgbClr val="FF0000"/>
                </a:solidFill>
              </a:rPr>
              <a:t>. </a:t>
            </a:r>
            <a:r>
              <a:rPr lang="tr-TR" sz="2000" dirty="0" smtClean="0">
                <a:solidFill>
                  <a:schemeClr val="tx1"/>
                </a:solidFill>
              </a:rPr>
              <a:t>Hırsızlık yapmak günahtır, çünkü Allah bunu yasaklamıştır. Bu gibi günahlardan </a:t>
            </a:r>
            <a:r>
              <a:rPr lang="tr-TR" sz="2000" dirty="0" err="1" smtClean="0">
                <a:solidFill>
                  <a:schemeClr val="tx1"/>
                </a:solidFill>
              </a:rPr>
              <a:t>tevbe</a:t>
            </a:r>
            <a:r>
              <a:rPr lang="tr-TR" sz="2000" dirty="0" smtClean="0">
                <a:solidFill>
                  <a:schemeClr val="tx1"/>
                </a:solidFill>
              </a:rPr>
              <a:t> etmenin, yukarıdaki şartlara ilaveten bir şartı daha vardır ki, o da</a:t>
            </a:r>
          </a:p>
          <a:p>
            <a:pPr algn="just"/>
            <a:endParaRPr lang="tr-TR" sz="1200" dirty="0" smtClean="0">
              <a:solidFill>
                <a:schemeClr val="tx1"/>
              </a:solidFill>
            </a:endParaRPr>
          </a:p>
          <a:p>
            <a:pPr lvl="0" algn="just"/>
            <a:r>
              <a:rPr lang="tr-TR" sz="2800" dirty="0" smtClean="0">
                <a:solidFill>
                  <a:schemeClr val="tx1"/>
                </a:solidFill>
              </a:rPr>
              <a:t> 6. </a:t>
            </a:r>
            <a:r>
              <a:rPr lang="tr-TR" sz="2800" b="1" u="sng" dirty="0" smtClean="0">
                <a:solidFill>
                  <a:srgbClr val="0070C0"/>
                </a:solidFill>
              </a:rPr>
              <a:t>Hak sahibine hakkını vermek veya </a:t>
            </a:r>
            <a:r>
              <a:rPr lang="tr-TR" sz="2800" b="1" u="sng" dirty="0" err="1" smtClean="0">
                <a:solidFill>
                  <a:srgbClr val="0070C0"/>
                </a:solidFill>
              </a:rPr>
              <a:t>helallİk</a:t>
            </a:r>
            <a:r>
              <a:rPr lang="tr-TR" sz="2800" b="1" u="sng" dirty="0" smtClean="0">
                <a:solidFill>
                  <a:srgbClr val="0070C0"/>
                </a:solidFill>
              </a:rPr>
              <a:t> almaktır</a:t>
            </a:r>
            <a:r>
              <a:rPr lang="tr-TR" sz="2800" b="1" dirty="0" smtClean="0">
                <a:solidFill>
                  <a:srgbClr val="0070C0"/>
                </a:solidFill>
              </a:rPr>
              <a:t>.</a:t>
            </a:r>
            <a:endParaRPr lang="tr-TR" sz="2800" b="1" dirty="0">
              <a:solidFill>
                <a:srgbClr val="0070C0"/>
              </a:solidFill>
            </a:endParaRPr>
          </a:p>
        </p:txBody>
      </p:sp>
      <p:sp>
        <p:nvSpPr>
          <p:cNvPr id="4" name="Dikdörtgen 3"/>
          <p:cNvSpPr/>
          <p:nvPr/>
        </p:nvSpPr>
        <p:spPr>
          <a:xfrm>
            <a:off x="0" y="72008"/>
            <a:ext cx="903649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TEVBE ADABI</a:t>
            </a:r>
            <a:endParaRPr lang="tr-TR" sz="8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2469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 calcmode="lin" valueType="num">
                                      <p:cBhvr additive="base">
                                        <p:cTn id="1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 calcmode="lin" valueType="num">
                                      <p:cBhvr additive="base">
                                        <p:cTn id="2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 calcmode="lin" valueType="num">
                                      <p:cBhvr additive="base">
                                        <p:cTn id="3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11" end="11"/>
                                            </p:txEl>
                                          </p:spTgt>
                                        </p:tgtEl>
                                        <p:attrNameLst>
                                          <p:attrName>style.visibility</p:attrName>
                                        </p:attrNameLst>
                                      </p:cBhvr>
                                      <p:to>
                                        <p:strVal val="visible"/>
                                      </p:to>
                                    </p:set>
                                    <p:anim calcmode="lin" valueType="num">
                                      <p:cBhvr additive="base">
                                        <p:cTn id="3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809328"/>
            <a:ext cx="8678198" cy="586003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457200" indent="-457200" algn="just">
              <a:buFont typeface="Wingdings" pitchFamily="2" charset="2"/>
              <a:buChar char="q"/>
            </a:pPr>
            <a:r>
              <a:rPr lang="tr-TR" sz="2800" b="1" dirty="0" smtClean="0">
                <a:solidFill>
                  <a:srgbClr val="FF0000"/>
                </a:solidFill>
                <a:latin typeface="Times New Roman" pitchFamily="18" charset="0"/>
                <a:cs typeface="Times New Roman" pitchFamily="18" charset="0"/>
              </a:rPr>
              <a:t>Haram yerken, içerken, giyerken </a:t>
            </a:r>
            <a:r>
              <a:rPr lang="tr-TR" sz="2800" b="1" dirty="0" err="1" smtClean="0">
                <a:solidFill>
                  <a:srgbClr val="FF0000"/>
                </a:solidFill>
                <a:latin typeface="Times New Roman" pitchFamily="18" charset="0"/>
                <a:cs typeface="Times New Roman" pitchFamily="18" charset="0"/>
              </a:rPr>
              <a:t>tevbe</a:t>
            </a:r>
            <a:r>
              <a:rPr lang="tr-TR" sz="2800" b="1" dirty="0" smtClean="0">
                <a:solidFill>
                  <a:srgbClr val="FF0000"/>
                </a:solidFill>
                <a:latin typeface="Times New Roman" pitchFamily="18" charset="0"/>
                <a:cs typeface="Times New Roman" pitchFamily="18" charset="0"/>
              </a:rPr>
              <a:t> olmaz</a:t>
            </a:r>
            <a:r>
              <a:rPr lang="tr-TR" sz="2800" b="1" dirty="0" smtClean="0">
                <a:solidFill>
                  <a:schemeClr val="tx1"/>
                </a:solidFill>
                <a:latin typeface="Times New Roman" pitchFamily="18" charset="0"/>
                <a:cs typeface="Times New Roman" pitchFamily="18" charset="0"/>
              </a:rPr>
              <a:t>.</a:t>
            </a:r>
          </a:p>
          <a:p>
            <a:pPr marL="457200" indent="-457200" algn="just">
              <a:buFont typeface="Wingdings" pitchFamily="2" charset="2"/>
              <a:buChar char="q"/>
            </a:pPr>
            <a:r>
              <a:rPr lang="tr-TR" sz="2800" b="1" dirty="0" smtClean="0">
                <a:solidFill>
                  <a:srgbClr val="0070C0"/>
                </a:solidFill>
                <a:latin typeface="Times New Roman" pitchFamily="18" charset="0"/>
                <a:cs typeface="Times New Roman" pitchFamily="18" charset="0"/>
              </a:rPr>
              <a:t>İçki masasında </a:t>
            </a:r>
            <a:r>
              <a:rPr lang="tr-TR" sz="2800" b="1" dirty="0" err="1" smtClean="0">
                <a:solidFill>
                  <a:srgbClr val="0070C0"/>
                </a:solidFill>
                <a:latin typeface="Times New Roman" pitchFamily="18" charset="0"/>
                <a:cs typeface="Times New Roman" pitchFamily="18" charset="0"/>
              </a:rPr>
              <a:t>tevbe</a:t>
            </a:r>
            <a:r>
              <a:rPr lang="tr-TR" sz="2800" b="1" dirty="0" smtClean="0">
                <a:solidFill>
                  <a:srgbClr val="0070C0"/>
                </a:solidFill>
                <a:latin typeface="Times New Roman" pitchFamily="18" charset="0"/>
                <a:cs typeface="Times New Roman" pitchFamily="18" charset="0"/>
              </a:rPr>
              <a:t> olmaz.</a:t>
            </a:r>
          </a:p>
          <a:p>
            <a:pPr marL="457200" indent="-457200" algn="just">
              <a:buFont typeface="Wingdings" pitchFamily="2" charset="2"/>
              <a:buChar char="q"/>
            </a:pPr>
            <a:r>
              <a:rPr lang="tr-TR" sz="2800" b="1" dirty="0" smtClean="0">
                <a:solidFill>
                  <a:srgbClr val="7030A0"/>
                </a:solidFill>
                <a:latin typeface="Times New Roman" pitchFamily="18" charset="0"/>
                <a:cs typeface="Times New Roman" pitchFamily="18" charset="0"/>
              </a:rPr>
              <a:t>Bankada paraya faiz işlerken </a:t>
            </a:r>
            <a:r>
              <a:rPr lang="tr-TR" sz="2800" b="1" dirty="0" err="1" smtClean="0">
                <a:solidFill>
                  <a:srgbClr val="7030A0"/>
                </a:solidFill>
                <a:latin typeface="Times New Roman" pitchFamily="18" charset="0"/>
                <a:cs typeface="Times New Roman" pitchFamily="18" charset="0"/>
              </a:rPr>
              <a:t>tevbe</a:t>
            </a:r>
            <a:r>
              <a:rPr lang="tr-TR" sz="2800" b="1" dirty="0" smtClean="0">
                <a:solidFill>
                  <a:srgbClr val="7030A0"/>
                </a:solidFill>
                <a:latin typeface="Times New Roman" pitchFamily="18" charset="0"/>
                <a:cs typeface="Times New Roman" pitchFamily="18" charset="0"/>
              </a:rPr>
              <a:t> olmaz.</a:t>
            </a:r>
          </a:p>
          <a:p>
            <a:pPr marL="457200" indent="-457200" algn="just">
              <a:buFont typeface="Wingdings" pitchFamily="2" charset="2"/>
              <a:buChar char="q"/>
            </a:pPr>
            <a:r>
              <a:rPr lang="tr-TR" sz="2400" b="1" dirty="0" smtClean="0">
                <a:solidFill>
                  <a:schemeClr val="accent6">
                    <a:lumMod val="50000"/>
                  </a:schemeClr>
                </a:solidFill>
                <a:latin typeface="Times New Roman" pitchFamily="18" charset="0"/>
                <a:cs typeface="Times New Roman" pitchFamily="18" charset="0"/>
              </a:rPr>
              <a:t>Televizyonda müstehcen yayınlara bakarken </a:t>
            </a:r>
            <a:r>
              <a:rPr lang="tr-TR" sz="2400" b="1" dirty="0" err="1" smtClean="0">
                <a:solidFill>
                  <a:schemeClr val="accent6">
                    <a:lumMod val="50000"/>
                  </a:schemeClr>
                </a:solidFill>
                <a:latin typeface="Times New Roman" pitchFamily="18" charset="0"/>
                <a:cs typeface="Times New Roman" pitchFamily="18" charset="0"/>
              </a:rPr>
              <a:t>tevbe</a:t>
            </a:r>
            <a:r>
              <a:rPr lang="tr-TR" sz="2400" b="1" dirty="0" smtClean="0">
                <a:solidFill>
                  <a:schemeClr val="accent6">
                    <a:lumMod val="50000"/>
                  </a:schemeClr>
                </a:solidFill>
                <a:latin typeface="Times New Roman" pitchFamily="18" charset="0"/>
                <a:cs typeface="Times New Roman" pitchFamily="18" charset="0"/>
              </a:rPr>
              <a:t> olmaz.</a:t>
            </a:r>
          </a:p>
          <a:p>
            <a:pPr marL="457200" indent="-457200" algn="just">
              <a:buFont typeface="Wingdings" pitchFamily="2" charset="2"/>
              <a:buChar char="q"/>
            </a:pPr>
            <a:r>
              <a:rPr lang="tr-TR" sz="2800" b="1" dirty="0" smtClean="0">
                <a:solidFill>
                  <a:schemeClr val="accent1"/>
                </a:solidFill>
                <a:latin typeface="Times New Roman" pitchFamily="18" charset="0"/>
                <a:cs typeface="Times New Roman" pitchFamily="18" charset="0"/>
              </a:rPr>
              <a:t>Elinde okey taşları, kumar oynarken </a:t>
            </a:r>
            <a:r>
              <a:rPr lang="tr-TR" sz="2800" b="1" dirty="0" err="1" smtClean="0">
                <a:solidFill>
                  <a:schemeClr val="accent1"/>
                </a:solidFill>
                <a:latin typeface="Times New Roman" pitchFamily="18" charset="0"/>
                <a:cs typeface="Times New Roman" pitchFamily="18" charset="0"/>
              </a:rPr>
              <a:t>tevbe</a:t>
            </a:r>
            <a:r>
              <a:rPr lang="tr-TR" sz="2800" b="1" dirty="0" smtClean="0">
                <a:solidFill>
                  <a:schemeClr val="accent1"/>
                </a:solidFill>
                <a:latin typeface="Times New Roman" pitchFamily="18" charset="0"/>
                <a:cs typeface="Times New Roman" pitchFamily="18" charset="0"/>
              </a:rPr>
              <a:t> olmaz. </a:t>
            </a:r>
          </a:p>
          <a:p>
            <a:pPr marL="457200" indent="-457200" algn="just">
              <a:buFont typeface="Wingdings" pitchFamily="2" charset="2"/>
              <a:buChar char="q"/>
            </a:pPr>
            <a:r>
              <a:rPr lang="tr-TR" sz="2800" b="1" dirty="0" smtClean="0">
                <a:solidFill>
                  <a:srgbClr val="FF0000"/>
                </a:solidFill>
                <a:latin typeface="Times New Roman" pitchFamily="18" charset="0"/>
                <a:cs typeface="Times New Roman" pitchFamily="18" charset="0"/>
              </a:rPr>
              <a:t>Piyango bileti cebindeyken </a:t>
            </a:r>
            <a:r>
              <a:rPr lang="tr-TR" sz="2800" b="1" dirty="0" err="1" smtClean="0">
                <a:solidFill>
                  <a:srgbClr val="FF0000"/>
                </a:solidFill>
                <a:latin typeface="Times New Roman" pitchFamily="18" charset="0"/>
                <a:cs typeface="Times New Roman" pitchFamily="18" charset="0"/>
              </a:rPr>
              <a:t>Tevbe</a:t>
            </a:r>
            <a:r>
              <a:rPr lang="tr-TR" sz="2800" b="1" dirty="0" smtClean="0">
                <a:solidFill>
                  <a:srgbClr val="FF0000"/>
                </a:solidFill>
                <a:latin typeface="Times New Roman" pitchFamily="18" charset="0"/>
                <a:cs typeface="Times New Roman" pitchFamily="18" charset="0"/>
              </a:rPr>
              <a:t> olmaz.</a:t>
            </a:r>
          </a:p>
          <a:p>
            <a:pPr marL="457200" indent="-457200" algn="just">
              <a:buFont typeface="Wingdings" pitchFamily="2" charset="2"/>
              <a:buChar char="q"/>
            </a:pPr>
            <a:r>
              <a:rPr lang="tr-TR" sz="2800" b="1" dirty="0" smtClean="0">
                <a:solidFill>
                  <a:srgbClr val="00B050"/>
                </a:solidFill>
              </a:rPr>
              <a:t>Aldığı </a:t>
            </a:r>
            <a:r>
              <a:rPr lang="tr-TR" sz="2800" b="1" dirty="0">
                <a:solidFill>
                  <a:srgbClr val="00B050"/>
                </a:solidFill>
              </a:rPr>
              <a:t>borcu sahibine </a:t>
            </a:r>
            <a:r>
              <a:rPr lang="tr-TR" sz="2800" b="1" dirty="0" smtClean="0">
                <a:solidFill>
                  <a:srgbClr val="00B050"/>
                </a:solidFill>
              </a:rPr>
              <a:t>ödememişsen </a:t>
            </a:r>
            <a:r>
              <a:rPr lang="tr-TR" sz="2800" b="1" dirty="0" err="1" smtClean="0">
                <a:solidFill>
                  <a:srgbClr val="00B050"/>
                </a:solidFill>
              </a:rPr>
              <a:t>tevbe</a:t>
            </a:r>
            <a:r>
              <a:rPr lang="tr-TR" sz="2800" b="1" dirty="0" smtClean="0">
                <a:solidFill>
                  <a:srgbClr val="00B050"/>
                </a:solidFill>
              </a:rPr>
              <a:t> olmaz. </a:t>
            </a:r>
          </a:p>
          <a:p>
            <a:pPr marL="457200" indent="-457200" algn="just">
              <a:buFont typeface="Wingdings" pitchFamily="2" charset="2"/>
              <a:buChar char="q"/>
            </a:pPr>
            <a:r>
              <a:rPr lang="tr-TR" sz="2800" b="1" dirty="0" smtClean="0">
                <a:solidFill>
                  <a:srgbClr val="002060"/>
                </a:solidFill>
              </a:rPr>
              <a:t>Komşunun </a:t>
            </a:r>
            <a:r>
              <a:rPr lang="tr-TR" sz="2800" b="1" dirty="0">
                <a:solidFill>
                  <a:srgbClr val="002060"/>
                </a:solidFill>
              </a:rPr>
              <a:t>bağına bahçesine verdiği zararı tazmin </a:t>
            </a:r>
            <a:r>
              <a:rPr lang="tr-TR" sz="2800" b="1" dirty="0" smtClean="0">
                <a:solidFill>
                  <a:srgbClr val="002060"/>
                </a:solidFill>
              </a:rPr>
              <a:t>etmemişsen </a:t>
            </a:r>
            <a:r>
              <a:rPr lang="tr-TR" sz="2800" b="1" dirty="0" err="1" smtClean="0">
                <a:solidFill>
                  <a:srgbClr val="002060"/>
                </a:solidFill>
              </a:rPr>
              <a:t>tevbe</a:t>
            </a:r>
            <a:r>
              <a:rPr lang="tr-TR" sz="2800" b="1" dirty="0" smtClean="0">
                <a:solidFill>
                  <a:srgbClr val="002060"/>
                </a:solidFill>
              </a:rPr>
              <a:t> olmaz. </a:t>
            </a:r>
          </a:p>
          <a:p>
            <a:pPr marL="457200" indent="-457200" algn="just">
              <a:buFont typeface="Wingdings" pitchFamily="2" charset="2"/>
              <a:buChar char="q"/>
            </a:pPr>
            <a:r>
              <a:rPr lang="tr-TR" sz="2800" b="1" dirty="0" smtClean="0">
                <a:solidFill>
                  <a:schemeClr val="accent4">
                    <a:lumMod val="50000"/>
                  </a:schemeClr>
                </a:solidFill>
              </a:rPr>
              <a:t>Gönlünü kırdığın, </a:t>
            </a:r>
            <a:r>
              <a:rPr lang="tr-TR" sz="2800" b="1" dirty="0">
                <a:solidFill>
                  <a:schemeClr val="accent4">
                    <a:lumMod val="50000"/>
                  </a:schemeClr>
                </a:solidFill>
              </a:rPr>
              <a:t>iftira edip </a:t>
            </a:r>
            <a:r>
              <a:rPr lang="tr-TR" sz="2800" b="1" dirty="0" smtClean="0">
                <a:solidFill>
                  <a:schemeClr val="accent4">
                    <a:lumMod val="50000"/>
                  </a:schemeClr>
                </a:solidFill>
              </a:rPr>
              <a:t>gücendirdiğin, </a:t>
            </a:r>
            <a:r>
              <a:rPr lang="tr-TR" sz="2800" b="1" dirty="0">
                <a:solidFill>
                  <a:schemeClr val="accent4">
                    <a:lumMod val="50000"/>
                  </a:schemeClr>
                </a:solidFill>
              </a:rPr>
              <a:t>canını yakıp </a:t>
            </a:r>
            <a:r>
              <a:rPr lang="tr-TR" sz="2800" b="1" dirty="0" err="1">
                <a:solidFill>
                  <a:schemeClr val="accent4">
                    <a:lumMod val="50000"/>
                  </a:schemeClr>
                </a:solidFill>
              </a:rPr>
              <a:t>ızdırap</a:t>
            </a:r>
            <a:r>
              <a:rPr lang="tr-TR" sz="2800" b="1" dirty="0">
                <a:solidFill>
                  <a:schemeClr val="accent4">
                    <a:lumMod val="50000"/>
                  </a:schemeClr>
                </a:solidFill>
              </a:rPr>
              <a:t> </a:t>
            </a:r>
            <a:r>
              <a:rPr lang="tr-TR" sz="2800" b="1" dirty="0" smtClean="0">
                <a:solidFill>
                  <a:schemeClr val="accent4">
                    <a:lumMod val="50000"/>
                  </a:schemeClr>
                </a:solidFill>
              </a:rPr>
              <a:t>verdiğin </a:t>
            </a:r>
            <a:r>
              <a:rPr lang="tr-TR" sz="2800" b="1" dirty="0">
                <a:solidFill>
                  <a:schemeClr val="accent4">
                    <a:lumMod val="50000"/>
                  </a:schemeClr>
                </a:solidFill>
              </a:rPr>
              <a:t>kimselere </a:t>
            </a:r>
            <a:r>
              <a:rPr lang="tr-TR" sz="2800" b="1" u="sng" dirty="0">
                <a:solidFill>
                  <a:srgbClr val="FF0000"/>
                </a:solidFill>
              </a:rPr>
              <a:t>gidip özür </a:t>
            </a:r>
            <a:r>
              <a:rPr lang="tr-TR" sz="2800" b="1" u="sng" dirty="0" smtClean="0">
                <a:solidFill>
                  <a:srgbClr val="FF0000"/>
                </a:solidFill>
              </a:rPr>
              <a:t>dilemezsen </a:t>
            </a:r>
            <a:r>
              <a:rPr lang="tr-TR" sz="2800" b="1" u="sng" dirty="0">
                <a:solidFill>
                  <a:srgbClr val="FF0000"/>
                </a:solidFill>
              </a:rPr>
              <a:t>ve haklarını helal etmelerini </a:t>
            </a:r>
            <a:r>
              <a:rPr lang="tr-TR" sz="2800" b="1" u="sng" dirty="0" smtClean="0">
                <a:solidFill>
                  <a:srgbClr val="FF0000"/>
                </a:solidFill>
              </a:rPr>
              <a:t>istemezsen </a:t>
            </a:r>
            <a:r>
              <a:rPr lang="tr-TR" sz="2800" b="1" dirty="0" err="1" smtClean="0">
                <a:solidFill>
                  <a:schemeClr val="accent4">
                    <a:lumMod val="50000"/>
                  </a:schemeClr>
                </a:solidFill>
              </a:rPr>
              <a:t>tevbe</a:t>
            </a:r>
            <a:r>
              <a:rPr lang="tr-TR" sz="2800" b="1" dirty="0" smtClean="0">
                <a:solidFill>
                  <a:schemeClr val="accent4">
                    <a:lumMod val="50000"/>
                  </a:schemeClr>
                </a:solidFill>
              </a:rPr>
              <a:t> olmaz. </a:t>
            </a:r>
            <a:endParaRPr lang="tr-TR" sz="2800" b="1" dirty="0" smtClean="0">
              <a:solidFill>
                <a:schemeClr val="accent4">
                  <a:lumMod val="50000"/>
                </a:schemeClr>
              </a:solidFill>
              <a:latin typeface="Times New Roman" pitchFamily="18" charset="0"/>
              <a:cs typeface="Times New Roman" pitchFamily="18" charset="0"/>
            </a:endParaRPr>
          </a:p>
        </p:txBody>
      </p:sp>
      <p:sp>
        <p:nvSpPr>
          <p:cNvPr id="3" name="Dikdörtgen 2"/>
          <p:cNvSpPr/>
          <p:nvPr/>
        </p:nvSpPr>
        <p:spPr>
          <a:xfrm>
            <a:off x="0" y="-27384"/>
            <a:ext cx="9144000" cy="836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solidFill>
                  <a:schemeClr val="tx1"/>
                </a:solidFill>
              </a:rPr>
              <a:t>GÜNAHI İŞLERKEN TEVBE </a:t>
            </a:r>
            <a:r>
              <a:rPr lang="tr-TR" sz="4800" b="1" dirty="0" smtClean="0">
                <a:solidFill>
                  <a:schemeClr val="tx1"/>
                </a:solidFill>
              </a:rPr>
              <a:t>OLMAZ</a:t>
            </a:r>
            <a:endParaRPr lang="tr-TR" sz="4800" b="1" dirty="0">
              <a:solidFill>
                <a:schemeClr val="tx1"/>
              </a:solidFill>
            </a:endParaRPr>
          </a:p>
        </p:txBody>
      </p:sp>
    </p:spTree>
    <p:extLst>
      <p:ext uri="{BB962C8B-B14F-4D97-AF65-F5344CB8AC3E}">
        <p14:creationId xmlns:p14="http://schemas.microsoft.com/office/powerpoint/2010/main" val="424276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
                                        </p:tgtEl>
                                        <p:attrNameLst>
                                          <p:attrName>r</p:attrName>
                                        </p:attrNameLst>
                                      </p:cBhvr>
                                    </p:animRot>
                                    <p:animRot by="-240000">
                                      <p:cBhvr>
                                        <p:cTn id="70" dur="200" fill="hold">
                                          <p:stCondLst>
                                            <p:cond delay="200"/>
                                          </p:stCondLst>
                                        </p:cTn>
                                        <p:tgtEl>
                                          <p:spTgt spid="3"/>
                                        </p:tgtEl>
                                        <p:attrNameLst>
                                          <p:attrName>r</p:attrName>
                                        </p:attrNameLst>
                                      </p:cBhvr>
                                    </p:animRot>
                                    <p:animRot by="240000">
                                      <p:cBhvr>
                                        <p:cTn id="71" dur="200" fill="hold">
                                          <p:stCondLst>
                                            <p:cond delay="400"/>
                                          </p:stCondLst>
                                        </p:cTn>
                                        <p:tgtEl>
                                          <p:spTgt spid="3"/>
                                        </p:tgtEl>
                                        <p:attrNameLst>
                                          <p:attrName>r</p:attrName>
                                        </p:attrNameLst>
                                      </p:cBhvr>
                                    </p:animRot>
                                    <p:animRot by="-240000">
                                      <p:cBhvr>
                                        <p:cTn id="72" dur="200" fill="hold">
                                          <p:stCondLst>
                                            <p:cond delay="600"/>
                                          </p:stCondLst>
                                        </p:cTn>
                                        <p:tgtEl>
                                          <p:spTgt spid="3"/>
                                        </p:tgtEl>
                                        <p:attrNameLst>
                                          <p:attrName>r</p:attrName>
                                        </p:attrNameLst>
                                      </p:cBhvr>
                                    </p:animRot>
                                    <p:animRot by="120000">
                                      <p:cBhvr>
                                        <p:cTn id="7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HMET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 y="2709366"/>
            <a:ext cx="9147617" cy="414863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3617" y="0"/>
            <a:ext cx="9147617" cy="2852936"/>
          </a:xfrm>
          <a:prstGeom prst="rect">
            <a:avLst/>
          </a:prstGeom>
          <a:ln/>
        </p:spPr>
        <p:style>
          <a:lnRef idx="2">
            <a:schemeClr val="dk1"/>
          </a:lnRef>
          <a:fillRef idx="1">
            <a:schemeClr val="lt1"/>
          </a:fillRef>
          <a:effectRef idx="0">
            <a:schemeClr val="dk1"/>
          </a:effectRef>
          <a:fontRef idx="minor">
            <a:schemeClr val="dk1"/>
          </a:fontRef>
        </p:style>
        <p:txBody>
          <a:bodyPr lIns="216000" rIns="216000" rtlCol="0" anchor="ctr"/>
          <a:lstStyle/>
          <a:p>
            <a:pPr algn="ctr"/>
            <a:r>
              <a:rPr lang="ar-SA" sz="3200" dirty="0" smtClean="0">
                <a:solidFill>
                  <a:srgbClr val="002060"/>
                </a:solidFill>
                <a:latin typeface="HASENAT" panose="01000600020000020003" pitchFamily="2" charset="-78"/>
                <a:cs typeface="HASENAT" panose="01000600020000020003" pitchFamily="2" charset="-78"/>
              </a:rPr>
              <a:t>قُلْ يَا عِبَادِىَ الَّذٖينَ اَسْرَفُوا عَلٰى اَنْفُسِهِمْ </a:t>
            </a:r>
            <a:r>
              <a:rPr lang="ar-SA" sz="3200" dirty="0" smtClean="0">
                <a:solidFill>
                  <a:srgbClr val="FF0000"/>
                </a:solidFill>
                <a:latin typeface="HASENAT" panose="01000600020000020003" pitchFamily="2" charset="-78"/>
                <a:cs typeface="HASENAT" panose="01000600020000020003" pitchFamily="2" charset="-78"/>
              </a:rPr>
              <a:t>لَا تَقْنَطُوا مِنْ رَحْمَةِ اللّٰهِ</a:t>
            </a:r>
            <a:r>
              <a:rPr lang="ar-SA" sz="3200" dirty="0" smtClean="0">
                <a:solidFill>
                  <a:srgbClr val="002060"/>
                </a:solidFill>
                <a:latin typeface="HASENAT" panose="01000600020000020003" pitchFamily="2" charset="-78"/>
                <a:cs typeface="HASENAT" panose="01000600020000020003" pitchFamily="2" charset="-78"/>
              </a:rPr>
              <a:t> اِنَّ اللّٰهَ يَغْفِرُ الذُّنُوبَ جَمٖيعًا اِنَّهُ هُوَ الْغَفُورُ الرَّحٖيمُ</a:t>
            </a:r>
            <a:endParaRPr lang="tr-TR" sz="3200" dirty="0" smtClean="0">
              <a:solidFill>
                <a:srgbClr val="002060"/>
              </a:solidFill>
              <a:latin typeface="HASENAT" panose="01000600020000020003" pitchFamily="2" charset="-78"/>
              <a:cs typeface="HASENAT" panose="01000600020000020003" pitchFamily="2" charset="-78"/>
            </a:endParaRPr>
          </a:p>
          <a:p>
            <a:pPr algn="ctr"/>
            <a:r>
              <a:rPr lang="tr-TR" sz="2800" b="1" dirty="0" smtClean="0">
                <a:solidFill>
                  <a:srgbClr val="002060"/>
                </a:solidFill>
              </a:rPr>
              <a:t>“</a:t>
            </a:r>
            <a:r>
              <a:rPr lang="tr-TR" sz="2800" b="1" dirty="0" smtClean="0">
                <a:solidFill>
                  <a:srgbClr val="002060"/>
                </a:solidFill>
                <a:latin typeface="Times New Roman" pitchFamily="18" charset="0"/>
                <a:cs typeface="Times New Roman" pitchFamily="18" charset="0"/>
              </a:rPr>
              <a:t>De ki: </a:t>
            </a:r>
            <a:r>
              <a:rPr lang="tr-TR" sz="2800" b="1" dirty="0" smtClean="0">
                <a:solidFill>
                  <a:srgbClr val="0070C0"/>
                </a:solidFill>
                <a:latin typeface="Times New Roman" pitchFamily="18" charset="0"/>
                <a:cs typeface="Times New Roman" pitchFamily="18" charset="0"/>
              </a:rPr>
              <a:t>Ey kendilerine kötülük edip aşırı giden kullarım! </a:t>
            </a:r>
          </a:p>
          <a:p>
            <a:pPr algn="ctr"/>
            <a:r>
              <a:rPr lang="tr-TR" sz="3200"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Allah’ın rahmetinden ümidinizi kesmeyin. </a:t>
            </a:r>
          </a:p>
          <a:p>
            <a:pPr algn="ctr"/>
            <a:r>
              <a:rPr lang="tr-TR" sz="2800" b="1" dirty="0" smtClean="0">
                <a:solidFill>
                  <a:srgbClr val="7030A0"/>
                </a:solidFill>
                <a:latin typeface="Times New Roman" pitchFamily="18" charset="0"/>
                <a:cs typeface="Times New Roman" pitchFamily="18" charset="0"/>
              </a:rPr>
              <a:t>Doğrusu Allah günahların hepsini bağışlar. </a:t>
            </a:r>
          </a:p>
          <a:p>
            <a:pPr algn="ctr"/>
            <a:r>
              <a:rPr lang="tr-TR" sz="2800" b="1" dirty="0" smtClean="0">
                <a:solidFill>
                  <a:srgbClr val="002060"/>
                </a:solidFill>
                <a:latin typeface="Times New Roman" pitchFamily="18" charset="0"/>
                <a:cs typeface="Times New Roman" pitchFamily="18" charset="0"/>
              </a:rPr>
              <a:t>Çünkü O, bağışlayandır, merhametlidir." </a:t>
            </a:r>
            <a:r>
              <a:rPr lang="tr-TR" sz="1050" b="1" dirty="0" smtClean="0">
                <a:solidFill>
                  <a:srgbClr val="002060"/>
                </a:solidFill>
                <a:latin typeface="Times New Roman" pitchFamily="18" charset="0"/>
                <a:cs typeface="Times New Roman" pitchFamily="18" charset="0"/>
              </a:rPr>
              <a:t>(Zümer, 53)</a:t>
            </a:r>
            <a:endParaRPr lang="tr-TR" sz="1400" dirty="0">
              <a:solidFill>
                <a:srgbClr val="002060"/>
              </a:solidFill>
              <a:latin typeface="Times New Roman" pitchFamily="18" charset="0"/>
              <a:cs typeface="Times New Roman" pitchFamily="18" charset="0"/>
            </a:endParaRPr>
          </a:p>
        </p:txBody>
      </p:sp>
      <p:sp>
        <p:nvSpPr>
          <p:cNvPr id="2" name="AutoShape 2" descr="data:image/jpeg;base64,/9j/4AAQSkZJRgABAQAAAQABAAD/2wCEAAkGBxMTEhUTExQVFhUXGRkaGBgXGBcbHxoYHiAXGBgaHhoYHiggHx0lHxggITEhJSorLi4uFx8zODMtNygtLisBCgoKDg0OGxAQGy0lHyUtLS0tLy0tLS0tLS0tNS8tLS0tLS0tLS0tLS0tLS0tLS0tLS0tLS0tLS0tLS0tLS0tLf/AABEIALgBEwMBIgACEQEDEQH/xAAcAAEAAgMBAQEAAAAAAAAAAAAABQYDBAcCAQj/xABFEAABAwIEAwQGCAMHBAIDAAABAAIRAyEEBRIxBkFREyJhcQcygZGhsRQjQlJiwdHwJHKyFTNjc4Lh8TRTosJE0hYlQ//EABgBAQEBAQEAAAAAAAAAAAAAAAACAQME/8QAKBEBAQACAgMAAQMDBQAAAAAAAAECERIhAzFBMiJRYXGB0QQTQlLB/9oADAMBAAIRAxEAPwDuKIiAiIgIiICL4SvqAiIgIiICIiAiIgIiICIiAiIgIiICIiAiIgIsdCpqE+ayICIiAiIgIiICIiAiIgIiINTHVQ00geb4+DittVri3E6auDE7159ga4fmrKqs6gIiKQRF51XjwlB6REQEREBERAREQEREBERAREQY8PU1NnzWRaGR1dVFhmZ5/wDK3KzoaT0BW/RocP4jtKId4u8diVIkqq+jXF9pgwTycRb2KzYt0McejT8ltnYyovFB0tB6gL2pBERAREQEREBERAREQUH0g4mMXhB90VH/ANMfIq+tNlzDj2rqzIN+7h/ie1/QLpOBfqpsPVrT8AryZGdERQ0UacV/F9n/AIWr/wAiFJKpjFf/ALZzelNjfeHvVQWxERSCIiAiIgIiICIiAiIgLDjKuim9x+y1x9wJWZQ/F9fRgsS7/CePaRH5rZ7Gn6PqurBU55T+qls8q6MNWd92m8+5pUB6Nn/w0W3m3u/Jb/HdXTl+KP8AhOHvt+aY92FQHoiqfwz29HA+/wD4Vt4gq6MNXd0pvPwKo3ohq/3rfwt+BP6q1ce1dOX4k9WR7yG/mq+xnxvcPVNWGon8DflCkVB8GVdWEp+EhTim+2iIiwEREBERAREQEREHMc5yx9bNK7gWQ0MbDi77gPIfiXQsnpltCm11y1oaSOotz8lWKDZzDE2nvM/oZ8FbcGe77XfMpbd2f0brpmRERgud4XEzmtd07VWN+Gj8/iuiLnOSZM9+JxFbUP7952H2Xk/enlCqeh0ZERSCIiAiIgIix0KupocOaDIiIgIiICqnpPr6cvqDm51Nvve2fgrWqB6ZMTpwtFn367fc0Od+QW4+2Vt+jdzQxwbawMW6lb3pHaTl9ZoMatA972qG9HLwCAHapaevLbf3exTPpFP8C/8Anpf1tTx/G5If0eZG6g7tC8EOBbGmOhBmfBSPpTqRl9QfedTb73D9FucORpYL7n5LQ9J9MOwrGmYNanMe1bjd6MppucBv/h46EfFrSrIoThnCNptIaXGQ31otFhsPBTaltEREYIiICIiAiIgL4Svqw4ulrpvb95pHvEIKjhRqx+IcCdOppBHPuM2KtWXvBaRzDnAz5lc94WrFh7Oq0a2EMcO8IIEc5Gwn2jqr/ljpbqtfpP5qd/rsVfxjdREVJFVeGBfEH/Erc/xu5dVOZ3jjQoVawbqLGl0TEx4qscMYnuvILZqF7tx3S5x5c90yusf7tx9rqixYZ5LQTE+CyowREQEREHmoYBPgVH8OvnD0zM23WlxTnjaDA1r2ipUOkSR3ReXHy/NeeFMXFMU31aLz9kMeCY2uJ8Fly1eLddbWFERawREQFzj0uUO0fg6eqAXVDy6Dr5/FdHVB9JDoxGC86vyatjK2OD8sFNzXB5dyju7Qeiz+knFN+jdkCC9z6Z02J0hwJdG8WUjkrBDOsxzk7qp+k3Cup4mjiIljmmm7wIOoe8f0rPF6VnFmyGoA2ne23W5B/Va3pJdGHpf59P8ANaPDOKFQtptbBEG5Ps5dOSwekLGvOIo4dwil3agdBkuBgiYNgCnjv/pmtmQuOkT91v5lSyrWQYtxc0W06Y5z7Z8FZVmPpuXsREWpEREBERAREQEREFKy9043FtOxqNEf6WBWvLxDSPxFVDJawOMxVwZq/INVwwJEGI9Y7LP+dVfxjZREWpY8RRa9rmOEtcCCOoNiqLwphW6C2XwxzgL8mkhvwaPcr8VRuE9qu/r1P6nqc/x/urD2u9NsAAL0vjdgvqpIiKG4s4hp4HDurPudmN5ucdh++S2Td0PPE3FGHwTNVV3ePqsbdzvZyHibLlGfekHFYmQxxo0+jN48XRPuhU7MMzq4qs+vWcXPcfcOQA5AL1SC9ExmP9XO3b3UfWHea9zj4kz8d19w2bukB5vPrbR5rZptWlmmGA7435/qq5bvbLNLllHF+LoRFQvb91/eHv3HvXTOGOLqOLAb6lXmw8/5TzXB8qxQjQ4xGxPyUxSLmEOaSHAyCORXPKT6qV+g0VZ4H4hOKpFr/wC9ZGr8Q5OVmXGzSxc/9JR/iMFf/u/Jq6Aue+kkzicGP83/ANVuP1lWHJqk6PPfqYUf6Uf+lp/59P8ANZsrxLG1ms7RsgAlusSJ2JE2WH0nn+Gpc/r6f5qPF6V5G9kFK7DAB2JtJsZ/ZUZ6TaDS3DOMz22mQY7rmu1D4D3KR4ee2WgETa03iDBjeLfBafpI9TDf54/pct8X+TNIcM4NjSSJJjcmVYVE5GZAP4f0Ussx9Ny9iIi1IiIgIiICIiAtfMKOuk9g3c1wEdSDC2EQcv4RzSnS7tTRTc2zgXgGRpubTNvifFdAyoh0vbph3MEGdryBdVDC4Km/GYguY0ntXRLWn7vVXTLWw0gACDsBA2HLkuffOrv4ttERdEIril1YYSsaBiqGktiJtcxPOJVO4bzGj2VqmkOn7Y3JJv3p/fiuiVNj5Lg2UYxzawGlpDalg5jTHe8Qt4XOahzmN7dyy+dA+HlyWLN8yZQplz3NBiwJ3PJbbbN8guF4+vXx9etWLKjm6y1g3DWggtEcrXMff8Ek/ctdnbmbHUi5r2k6ZJ1CAfEzYSub57wrmOMdqxVWg5jBLYDg2+8CZ8JdChm8K4pzIbRqCYI5c+d/NT3pKxTjhcJSgmas1aY0kgAEjUASLOIPO4B5Jz11iWfuqeF4ba7tw0s+oLw6GO+zuQdS38Lw5R+jfSS86IBIDYIn2npP5LRy7OzT+mAscO37TTLRPekDYgc9/gpDBZo05bUw+l4e7SG6g0AADeS7ax96Z5ZsxkTD+D8Oykyq59QBzg2IEgmfDkvWO4EwsUy91WXnS2YG+0wOpC85jxAx9GmyHQ1+oiG3EzuHdCREW6rYx/EtB7MOWtc003NcRA2DmE8xeGlcuWa9YqNm/D9LD1OzqOeHX6e/81ZMqyzBdmw18RUDnGJGiAbkCY6CZ8VW+Ps5ZVxIqNbU06ALt56YjfkoXF1X1tDGaiLAj8XIe9ez88e3DXGuoZTVy+jimto46HFhl2qkW6pgMmNJJg239XqrfmvEdOgzS6qw1NTW7gWJFzyFjvsvz3VyOux5YabpBiLcp8fJW3DZXUfRoue2HS5vecwaoAsJO9p9q53GY972uZb6dxwONZWYH03Nc082mVx7COezHVmVQ9xZVmSQYaHOfaTMFrh7lYuBsuxWEqAvpOFJ4E95lpiHQHLW4+y1ozCk4Et7ZneiN2uFz5ix8FO5qyN/ZZsAREGZtvpvECTf9yqrx9Ve3F4dry40nsDg2xAc03ME7x81O5NkTGFtTU5/ebc9SQPf3vksHpWpNcMJqAP1pHs0mQufi32vNmymrTdEA6nGdWlknkLgzMW9iiOPalRuNoiq89iWgsn1RUEh3tg/FTvDWUUKWlzaYa7U2453C++kZrSMNqAP12x/lcnj3qmbJwq8EjQ7VuXERcmAZg+Hw5K2qEyCm0adLWjumdIAn1eg8VNpj6MvYiIqSIiICIiAiIgIi1szxXZUqlSJ0Nc6BzgSgpmUuH0rEz/3XD4hXLAbO8Xfk1UDhnG0y41dbdVR2szMyZdYRazXH/Seiu+VnvOvOq8dCA0KN/rq7+MSSIitDFiqgaxznEAAG5XAcrrtbV1FwDdYkk/i6rtvFmBdXwdek31nMMT1F/yX59Ad2EhhJFRwPgNLd/Cdr8jvy7eKyOec27Rxbx7hcJTs4Vajm91jCNjzJ5BVLgcTSqHrUNvY1c0/satUpvrAS1rtLiXNnVAMRPQhdA4Vq1KdInsnEPdqBAMaYA3APRT5ZjMNRWFty3XRqrAcLDoPcuDeb87rnmb5thaeoU6dI6Z1Pe0aG90uA7t3ExAA5r3xdxLUZTDKYcx9VjG99xBAaXuJDdxq1ASYs3ny587L3vMuqU/Iu8+oHVcPF4t910zz+RKU8wpy4t1Eu0y87Tu4MpEQ1pJIveAFuUs1bbumwAFyIA2gAwPco2lk7+TqZ8Q5btHJqnQe8/ovTrGOW62P7RBMw4eTj8iYPkvAqtdY6p5GWtAnqGt73wO6z0sgr8qbj/pd+i2v/wAbxEA9m4+QJPuiVFuLZt7q42g2lLqLCQ0D1fWEMGsFzRIJde0gqq4MwbANMg2sPOwm3JWo5DX0lrqFSDMEU3yDYiDp5wFXKeWP7csaNWh7S9sP1BoIJDgGm5H9SeO4429mctT3e13uSZJ6nx5razh5GHaetUgH/SC75/FY8bqB1dk5rJt3XgNBNgZaOZAm62scXVcLQYGPOl9RxcGOIv3YsN7e6F0zznGIwxu0bhM8xFIQ2rU0xEF5IHkDMexe25xWr4qkari7SwhpMSAXdY+aU8pqOEhjoJAE2kkAgQbyZGyx08C+jjKbajdLiyYP8y58sbLpdldWwk6GzA71LY/iZ+ihPSn/APE3/vT/AElStMwxp3OqmYsPtN5uPsVW9Ima9riqNAMP1empqF51QIj2rn4l+Ra8kd3W/wAw+YWh6Rqg/hmyJ7Q2nlpPJecpzMANAY/rJ2sZ+On4qr8fN7LMmVHteW1mNLIk94Foc0ey/lKzx+qZ/HRsiIhv8v8A9VMKkcK1jULIp1RsZfqA6H1gJNuSu6Yem5exERUkREQEREBERAXxzQRBuF9RBzPKsioOxFaQYFV7QA94AaCQAADEdPNXH6ZQwjHucdLdcDckkhpVeyAj6RXnnWeP/JycSFlSv2T21S1p1S1ryNRbSAuwbxKma53ar+MXXBYptVjXsMtcJCgc84wp4eqKPZVajzPqtJEgSRPkq3g+PsNhS+kKVVzQ4kFgeRHj2l568lReL+KPpGJNWmKjW20AgggxeIsJhdscLe9OVy06Dj/SPoHew7m6pDQ4kT13aFRMTjqRow1rWv7vLc6e+4uPPVtA2vPJVPFY6q8mpU1ueftOBsOQ/wBlrMx7xv3hzBvKvh0zklqLQ9xAdA5m7rxbn5ezyV7yhmJfh2UqDLtZHaSyLRNi63l7VG+i7DtD6gcGuh3dJvbkV0TMcX2b3aGBzxSB0k6RBJEmeXldebzeXvWnXx4dbcLzbEFuJcypJex7g8g6riWm83uFs5RmFLtqZcTpEh1j1ELK7Ln1ar3jUXPe5ziWgd4kudMG26jMJhtFQ6yOdwHET/pabeS7zKWOetLbgc0b9Ew7e0cKtOtSc8S6TSl+ofiEESBKs1DNqQxbapqO7F1EN+3AeHNIlsd0wXXIHmueYbL6jjIM+AZVEeF2eO/P4KawmT15sHXMbOF56kLllhj9q5lVty/M6Yp16Tqslz3OaZcRpIYXAOEgAnVZbdPNqRZhS6oZpBuo98nk0mYvIkE+JVSrZBidNmHzg39sLVzzDYmhTBDSIgPlu2wge0/Fcv8AbwvUq+VkXCtndBuodoTNVtSwfynqN5j3eCqOTZsxmPxdQ6tL31Y7sk6nNe3n0CqWKxVV9iSCTBIkT5z85hXj0Y4ClUYS9jXlpF3Nael5IXS+OYS1PO5VNY3NadWg8AyQQSCLgam/v8l6y7N6FHCsNWo1nefAO+42aLn2BYfSVihhsOKdJgYH127NDQQKeskBoE3O/ULmlBxc6SZJ3TDGZ46/kytxy2uWEzfAPe4vJYS/u9+qO7Ni4gwDzuecclqcL1S+tNRxc5rg3UdRAaNYcA4SIks25ed4OrlTX7Wd1H5hfeE8O59Xsw7STIJABI5He3h7T5rpwmON41HK29u2YVzi0Mcfstn1hcX3AncLn3GFQVsVTqU3BrtRpTcyGO1NdFukG+x8VYssyQUaT6z67jGndzRbVaYExLvkobinEsfXw2l4Ja4tLekyZlcPFl265zpKcP8AD1UR22K1MkAgg7dxpklxF9I5bud95SXpALTVwTm95rS826QAvmZsH0N+o6RLLgSbPbHncKuUQXPa4VKVWnTplsPhgaXOketMwGXNuinHPUrbjt0jIqoOkgm7Xf8AqptcSr+kqpTosNOjTp1HdoPWkNuBOkAaSYm/IgqEr+kbMIeDVLS9oAJbbzadg4rphrWrXPO9v0Qo1ue4cmqO1b9S4NqdGk7CVwgekHENwT8G7U9zjatrOoAGTfnsqu3MKga4BztNSC8AnvGZBd1W2yJ2/WAKLjvC2c1DhaZNR5Pe3cfvOCJuN26hkOdMxTHPYHANcWHVG48uSk1zr0aZ9Qb2mHc+Kjqr3NB2PgDtNlbmcS4Y4n6KKgNb7o6xMT1hV79CXRVLirj7D4J4pvDnu3OmIb5k8/BbWd8RtGXVMZhyHfV6mnoTa48JTRtY0VN9Fma18ThDVr1Nbi8gGAIAjopniTiCjhaZNSq1jvstO7vAD81htWMjqAVcQSYArVOlu+43Mi3iq/xfxGXVXUqGqHRqcAb91rY1bAW6z1i4UTjcc6pl1eo46XvcHuDSRLXVWyIm7SDsbQCrD/Z2FaHDsepFy7a/WVFsxz5Vet46c9zBtUtIa14ILTNgIkE8+Ysvr8HVcASzugyQSLgXiOp2/NdBwVXCOb3GNc2b2nvWm0ztyXmqygSGmmQXEwANJMQTF52IsF0v+p38RPDFXyqk1jMRLILmns+5J2MDax5Kq4+nDb03AxzYfnELpZZhW1G0i1+pwcQ0l4M93mDO02818xmWYbV//YOgu7MOeJA8CZO8KMfNJd6bcNor0R4ho1yQCD4DqrTxpnwkU6RDzHe0kECdhItqsDCiRlVBpaHVK7JOztYB2kajbrz5leaeX4Rpc11d3qk6i/1bCT08fb4LlnZldrksmlQq4es1jwSwlxc65i5ibR5rTo4Cs62loLT97p4AEhXPFZVhG0yalYuBH2yI3vy/ceK2zxZhWHQKmoNYwAtGqXCQRMXtpv5rrj5Lr9MTcZ9QvD2LNMuL6bi3tXO7mkwLW385Cnsp4kpU26SyrIcdg20mR9uZ8PDwWzgs1dVu0BoPW58J5eNvit9gqtHfOsdTY+3YH4Lln/MVj/DUfxZSFIsFMj1oJLQLk2udr3Vf4wzZ2IoNpspO1NLSZIvE3mf09itVLGMIvUbuZ1QIkm11C18novP/AFDhJv3mmQLbmd+Xkpx1LtV3Zpy/OGVYvSc0A7m49+y6F6InHQR++S2WcO0WkasS+NgJp9I5tkr23JW0iTTxGnrApyfOAOS75+WZY6c8cLK1fSbiHOxtOnBLGyDHUtZFwOpPtCheH8NSPba4LmkhuonkXcpg7KfZllN5dNZ0giTNK9hv3fNff7GYJ+vJHSKXlcgLnLOOla3dvGV/RRTJc2kHkQJvJkjYkwovCFpzHuBokNkNFg6GzZSr8votsa7iZH/b3O1oPP5qt5zihh8Ux1N+sdm0k2O5d0ty95W45THffxmTpmb46nRwj3VLtmmD4kuaBbn71z3M81w7q1IUmtY1jjqfpa2bRy5KFznOqlXCFpc6SRqn7Y1AtEQNj/SFXcMDBcTN4g9YPwhRh/2M8t9OqZvxxTDOyY3tGmZnmAWukAjz36covXMZxYKuHNANAJMkgQJlsbD8Myqu1kAEkiPfEHa/T5Lxh6DpGqLguBmBAk26TB36qbqlypjMTaCO8ef4ucH3FZqLpAa4S08yTI3n9+C8Oo9xwi4I0zEx4x7LfotfEOAlgm3IWO07XPNb1eoltOkBpA5GdvGZC8VKJ9YdSY2tysfIrBhi4HcSYAnlNuf/AAt97jMR3vDzj8tvGVl3KaXThGr/AAlL/V/U7wRfOGmEYamB+L+pxRdZWaVmvRPaG7mkvdpNxtff2rJhXubU7Zri14MgjrtM+661Mdi5qucCR3j5TPsWCoXW3iZjyU22Veo2MQ+tWqmWlznTckXgEkkuMctvLwVlyjiGu3BPwgpsFN06ibFwI9XnuRE/FVqhiHNBGx+a2MNjnuBi4dyO9jIWzyanaeHa08N8QYjB0uzo6Y9YavvEgOJjwFgFH5tVq4p+us8ufJM8rho0gCwA0/FZ8rw5f3W6AYk63sYItzeQD5LYxL6FOQ+tL+badMEHycHgR429q9OGep6RcXjKartJpgDQIa5pAjqPO8GT4dFO1Xt0HRU0vIkiRM3sRzVYrYthLXUqWggz3naw7wcNIkbWNt9+VlpOw9VlJtSuA+pqDaVKk2n3mt1OmATts4kTNr2UeXH66YX4qPDeZ1xLO6GOcCS2JJ85t/srphgwhrtYkXu4T57+CiM8ZhqRiXiqRs1xkDlqn5fBQdLPaLHhtRtaAAC5jmXuXXaWA8/vclPDLPvGEsx91m4lrvbimPpQ+zXQRNw4m4ab+3qpjCZiwu1Yhw7Q7yLiNhYW8AsWLwNB+EdiGVO0A1lhqBh1EWAMtkEG3LcKM4ayTtW2dHm0e2+oTG6TjMey730smeHTTFam8uNNr3MAdAOppYZA3sZHiAq5gMXWxLia7Bc3hjr3BvMyJAKlc5yLsWs7SqQ15IH1TS2286iT05KsZ26jhwOyqscXXDWsZfcT3RAE9YmOamSSddlt2tecYLDdl9dDWWiJEHfugc/Z1VSyzJSWMqVa9FjX95oqai7TJGwLenVQ7c2cWaSRpMEWvv8AFec6zN1RzXae61jWAAbBo8uaY5ZTqMur2uub49uEa0UqtN7nW7onSLkH1z0I9i+s4ze8lpA06YAAk6upv+kLnNN4i4AINv0/NbJqEAwSTa3781zywtbM18wvFNdznUzpY1pPeAklt4Mkcws+LzimKQqAlxJ0kaoIBk2m3Mqh1sa4R3jpI923zWrUeSZB5yIP73HzW+/4OSy0OJhhS9rGh7CdTdc2sARG27Z+PNem8c1Jl4ab2gQG+QHzVJr4hx7pERyHLdZmv1W/c/v5rpx1E8qsuN4jNR+oiCH6mwdv94aLrDjeI3VazO0aG0wRtynYyOewnwUKOnX9+9enUi46Wgkmwjcn9ypmtnKt3N8e+uDUsJOwEdYM9Ygexa1JoLg0xAAceUjaPgtZlcAQLCRPs/5PvWb6WAYAt4W9p8VmW/jWxSxEAMgOvtF5B+K9UnAtPOxJt7r+ce5aFCpDwTMA8ls9vuD0kR1P+3Pmoyx0MlZ0yTtfxnfb/dY21gGg2jkYubke3cj2LyKt4J8Df2FeTBGk/ZJPn4f8jkt0Mra4EWloPL2gRJWbFUBepILifVItFwAOdhHRa2FxGlpuRaPn4eJ93ivT8QBsYgi+/jv+SzXfQyYWHEOjY6pgW285Fuizh0NHLqf3+7rXwToaPb8fHl/wvlSpIAkiTIiYk225i5U2brfUX/h+v9QyzvtbfzO8UWjw9VIw7J0z3uZH2nL6ukxmhDYjJqpqOBpVtOp0EU3HrBgD4rE3LqoJDaNYgbTTefdIlEW8dtleMPlmILv7mr7abh8SPDr1UphcuxAuKZHgWPnkeQ/cIiy4d7bKlfojwzVFTWLwKTt9x1kT5+O8LxTyWtiHurVHO7QxIcwsAgCAAGgAeQjdEVy5T6m6qQocMV5juD2nx/D4H3Lzi+HsQNDqZbra8Fph9jYA/wB2Zu4W2uTNiiK+VrNSI0cO4jU579TnElzjpdckT938rbeCr+ZZXiHOkYasOvcdeOtrIi6TyXSLjEpVwb2kNp4WsKTgH6S2oRqIESNtTbgzv7AvmFfjGnu06rQbwKbxtERaxsLoi82WG3Tekljc0xNZjWV6WIc1tmltIzJHenu32EEnlCqFbIMQdqVYwQB9W4Tfc2/cc0RVjLJ1WXtiq5HiWkTQqkAmIpv9mw8Fnbk+J0n6it3hAim7mJGwkIia3GMeKyXElrT9GrSI2Y/2TZP7KxQF8PW6WpPtG2w2RFugqZNiS0DsK0TcdlU25Rb4eSw1MlxEEjD15Js3sn2iLgxEbIi2YmmrSyLFz/01Y+dN/v2WweHcVIjD1oP4Hb+cIi2s0ynIcSA36isTsfqn/p8ea3cHk9dtRp7GuIBFqT9yIcTbaCRbqiKdNka2J4cxAcWihVIJlpFN3q77kSLfJeMRkmJvGHrRaIpv8zy6oizXbXgZFiu6W4esLQfqn787fmsrcixUA/Rq21/q3z4+ZsiLbBgZkmJkfwtfxPZP9hjy5LLWyPFXDcNXI6dm6fl+qInEeDkeJAg4avtuKb/0X2nkeKO+Hr+2m/y6dBC+ImhtVchxQADMPWkiSeyf1I5jwB9q9jJMUWwcPWk/gcI5chB/3RFHBqxZNk9dtFrTRqAibdm7qfBfURXp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1972763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3321" y="4453949"/>
            <a:ext cx="9157321" cy="243143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ar-SA"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HASENAT" panose="01000600020000020003" pitchFamily="2" charset="-78"/>
                <a:cs typeface="HASENAT" panose="01000600020000020003" pitchFamily="2" charset="-78"/>
              </a:rPr>
              <a:t>وَاعْبُدْ رَبَّكَ حَتّٰى يَاْتِيَكَ الْيَقٖينُ</a:t>
            </a:r>
            <a:endParaRPr lang="tr-TR"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algn="ctr"/>
            <a:r>
              <a:rPr lang="tr-TR" sz="4400" b="1" dirty="0" smtClean="0"/>
              <a:t>“Ve </a:t>
            </a:r>
            <a:r>
              <a:rPr lang="tr-TR" sz="4400" b="1" dirty="0" smtClean="0">
                <a:solidFill>
                  <a:srgbClr val="C00000"/>
                </a:solidFill>
              </a:rPr>
              <a:t>sana </a:t>
            </a:r>
            <a:r>
              <a:rPr lang="tr-TR" sz="4400" b="1" dirty="0" err="1" smtClean="0">
                <a:solidFill>
                  <a:srgbClr val="C00000"/>
                </a:solidFill>
              </a:rPr>
              <a:t>yakîn</a:t>
            </a:r>
            <a:r>
              <a:rPr lang="tr-TR" sz="4400" b="1" dirty="0" smtClean="0">
                <a:solidFill>
                  <a:srgbClr val="C00000"/>
                </a:solidFill>
              </a:rPr>
              <a:t> (ölüm) gelinceye  kadar</a:t>
            </a:r>
            <a:r>
              <a:rPr lang="tr-TR" sz="4400" b="1" dirty="0" smtClean="0"/>
              <a:t> </a:t>
            </a:r>
          </a:p>
          <a:p>
            <a:pPr algn="ctr"/>
            <a:r>
              <a:rPr lang="tr-TR" sz="4400" b="1" dirty="0" smtClean="0">
                <a:solidFill>
                  <a:schemeClr val="bg1"/>
                </a:solidFill>
              </a:rPr>
              <a:t>Rabbine ibadet et!” </a:t>
            </a:r>
          </a:p>
          <a:p>
            <a:pPr algn="ctr"/>
            <a:r>
              <a:rPr lang="tr-TR" sz="2000" dirty="0" smtClean="0">
                <a:solidFill>
                  <a:srgbClr val="FFFF00"/>
                </a:solidFill>
              </a:rPr>
              <a:t>(</a:t>
            </a:r>
            <a:r>
              <a:rPr lang="tr-TR" sz="2000" dirty="0" err="1" smtClean="0">
                <a:solidFill>
                  <a:srgbClr val="FFFF00"/>
                </a:solidFill>
              </a:rPr>
              <a:t>Hicr</a:t>
            </a:r>
            <a:r>
              <a:rPr lang="tr-TR" sz="2000" dirty="0" smtClean="0">
                <a:solidFill>
                  <a:srgbClr val="FFFF00"/>
                </a:solidFill>
              </a:rPr>
              <a:t>, 15/99.) </a:t>
            </a:r>
            <a:endParaRPr lang="tr-TR" sz="3200" dirty="0">
              <a:solidFill>
                <a:srgbClr val="FFFF00"/>
              </a:solidFill>
            </a:endParaRPr>
          </a:p>
        </p:txBody>
      </p:sp>
      <p:pic>
        <p:nvPicPr>
          <p:cNvPr id="5" name="Picture 2" descr="https://encrypted-tbn3.gstatic.com/images?q=tbn:ANd9GcRYFQfu3cLKG8XYOVn3MW6fXObHPXTb0tdSxAqTZwvNnDT9yRy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1" y="-27385"/>
            <a:ext cx="9157321" cy="4481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3.bp.blogspot.com/-u-_ouCLOWxs/Ulwx5VSuqLI/AAAAAAAAHr0/Tl2oGfXRKfQ/s1600/png_yapraklar_forumgazel+(7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348" y="209550"/>
            <a:ext cx="3112477" cy="664845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52113" y="0"/>
            <a:ext cx="902541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b="1" u="sng" dirty="0">
                <a:solidFill>
                  <a:srgbClr val="002060"/>
                </a:solidFill>
                <a:latin typeface="Times New Roman" pitchFamily="18" charset="0"/>
                <a:cs typeface="Times New Roman" pitchFamily="18" charset="0"/>
              </a:rPr>
              <a:t>BERAT GECESİNİ GEREĞİ GİBİ DEĞERLENDİRMEK</a:t>
            </a:r>
            <a:endParaRPr lang="tr-TR" sz="1600" dirty="0">
              <a:solidFill>
                <a:srgbClr val="002060"/>
              </a:solidFill>
              <a:latin typeface="Times New Roman" pitchFamily="18" charset="0"/>
              <a:cs typeface="Times New Roman" pitchFamily="18" charset="0"/>
            </a:endParaRPr>
          </a:p>
          <a:p>
            <a:endParaRPr lang="tr-TR" sz="1600" dirty="0" smtClean="0">
              <a:solidFill>
                <a:srgbClr val="002060"/>
              </a:solidFill>
              <a:latin typeface="Times New Roman" pitchFamily="18" charset="0"/>
              <a:cs typeface="Times New Roman" pitchFamily="18" charset="0"/>
            </a:endParaRPr>
          </a:p>
          <a:p>
            <a:pPr marL="457200" lvl="0" indent="-457200">
              <a:buFont typeface="Wingdings" pitchFamily="2" charset="2"/>
              <a:buChar char="q"/>
            </a:pPr>
            <a:r>
              <a:rPr lang="tr-TR" sz="2800" dirty="0" smtClean="0">
                <a:solidFill>
                  <a:srgbClr val="C00000"/>
                </a:solidFill>
                <a:latin typeface="Times New Roman" pitchFamily="18" charset="0"/>
                <a:cs typeface="Times New Roman" pitchFamily="18" charset="0"/>
              </a:rPr>
              <a:t>Tövbe Ve İstiğfarı Çokça Yapalım</a:t>
            </a:r>
          </a:p>
          <a:p>
            <a:pPr marL="457200" lvl="0" indent="-457200">
              <a:buFont typeface="Wingdings" pitchFamily="2" charset="2"/>
              <a:buChar char="q"/>
            </a:pPr>
            <a:r>
              <a:rPr lang="tr-TR" sz="2800" b="1" dirty="0" smtClean="0">
                <a:solidFill>
                  <a:srgbClr val="00B0F0"/>
                </a:solidFill>
                <a:latin typeface="Times New Roman" pitchFamily="18" charset="0"/>
                <a:cs typeface="Times New Roman" pitchFamily="18" charset="0"/>
              </a:rPr>
              <a:t>Nafile Oruçlar Tutalım</a:t>
            </a:r>
          </a:p>
          <a:p>
            <a:pPr marL="457200" lvl="0" indent="-457200">
              <a:buFont typeface="Wingdings" pitchFamily="2" charset="2"/>
              <a:buChar char="q"/>
            </a:pPr>
            <a:r>
              <a:rPr lang="tr-TR" sz="2800" b="1" dirty="0" smtClean="0">
                <a:solidFill>
                  <a:srgbClr val="7030A0"/>
                </a:solidFill>
                <a:latin typeface="Times New Roman" pitchFamily="18" charset="0"/>
                <a:cs typeface="Times New Roman" pitchFamily="18" charset="0"/>
              </a:rPr>
              <a:t>Kur’an-I Kerim Ve Mealini Okuyalım </a:t>
            </a:r>
          </a:p>
          <a:p>
            <a:pPr marL="457200" lvl="0" indent="-457200">
              <a:buFont typeface="Wingdings" pitchFamily="2" charset="2"/>
              <a:buChar char="q"/>
            </a:pPr>
            <a:r>
              <a:rPr lang="tr-TR" sz="2400" b="1" dirty="0" smtClean="0">
                <a:solidFill>
                  <a:srgbClr val="00B050"/>
                </a:solidFill>
                <a:latin typeface="Times New Roman" pitchFamily="18" charset="0"/>
                <a:cs typeface="Times New Roman" pitchFamily="18" charset="0"/>
              </a:rPr>
              <a:t>Peygamberimizin Hayatını Ve Hadislerini Okuyalım</a:t>
            </a:r>
          </a:p>
          <a:p>
            <a:pPr marL="457200" lvl="0" indent="-457200">
              <a:buFont typeface="Wingdings" pitchFamily="2" charset="2"/>
              <a:buChar char="q"/>
            </a:pPr>
            <a:r>
              <a:rPr lang="tr-TR" sz="2400" b="1" dirty="0" smtClean="0">
                <a:solidFill>
                  <a:srgbClr val="0070C0"/>
                </a:solidFill>
                <a:latin typeface="Times New Roman" pitchFamily="18" charset="0"/>
                <a:cs typeface="Times New Roman" pitchFamily="18" charset="0"/>
              </a:rPr>
              <a:t>Peygamberimize Her Fırsatta </a:t>
            </a:r>
            <a:r>
              <a:rPr lang="tr-TR" sz="2400" b="1" dirty="0" err="1" smtClean="0">
                <a:solidFill>
                  <a:srgbClr val="0070C0"/>
                </a:solidFill>
                <a:latin typeface="Times New Roman" pitchFamily="18" charset="0"/>
                <a:cs typeface="Times New Roman" pitchFamily="18" charset="0"/>
              </a:rPr>
              <a:t>Salâtü</a:t>
            </a:r>
            <a:r>
              <a:rPr lang="tr-TR" sz="2400" b="1" dirty="0" smtClean="0">
                <a:solidFill>
                  <a:srgbClr val="0070C0"/>
                </a:solidFill>
                <a:latin typeface="Times New Roman" pitchFamily="18" charset="0"/>
                <a:cs typeface="Times New Roman" pitchFamily="18" charset="0"/>
              </a:rPr>
              <a:t>-Selâm Getirelim</a:t>
            </a:r>
          </a:p>
          <a:p>
            <a:pPr marL="457200" lvl="0" indent="-457200">
              <a:buFont typeface="Wingdings" pitchFamily="2" charset="2"/>
              <a:buChar char="q"/>
            </a:pPr>
            <a:r>
              <a:rPr lang="tr-TR" sz="2400" b="1" dirty="0" smtClean="0">
                <a:solidFill>
                  <a:srgbClr val="7030A0"/>
                </a:solidFill>
                <a:latin typeface="Times New Roman" pitchFamily="18" charset="0"/>
                <a:cs typeface="Times New Roman" pitchFamily="18" charset="0"/>
              </a:rPr>
              <a:t>Namazlarımızı Camilerde Cemaatle Kılmaya Çalışalım</a:t>
            </a:r>
          </a:p>
          <a:p>
            <a:pPr marL="457200" lvl="0" indent="-457200">
              <a:buFont typeface="Wingdings" pitchFamily="2" charset="2"/>
              <a:buChar char="q"/>
            </a:pPr>
            <a:r>
              <a:rPr lang="tr-TR" sz="2800" dirty="0" smtClean="0">
                <a:solidFill>
                  <a:schemeClr val="bg2">
                    <a:lumMod val="25000"/>
                  </a:schemeClr>
                </a:solidFill>
                <a:latin typeface="Times New Roman" pitchFamily="18" charset="0"/>
                <a:cs typeface="Times New Roman" pitchFamily="18" charset="0"/>
              </a:rPr>
              <a:t>Kaza Veya Nafile Namaz Kılalım </a:t>
            </a:r>
          </a:p>
          <a:p>
            <a:pPr marL="457200" lvl="0" indent="-457200">
              <a:buFont typeface="Wingdings" pitchFamily="2" charset="2"/>
              <a:buChar char="q"/>
            </a:pPr>
            <a:r>
              <a:rPr lang="tr-TR" sz="2800" b="1" dirty="0" smtClean="0">
                <a:solidFill>
                  <a:srgbClr val="FF0000"/>
                </a:solidFill>
                <a:latin typeface="Times New Roman" pitchFamily="18" charset="0"/>
                <a:cs typeface="Times New Roman" pitchFamily="18" charset="0"/>
              </a:rPr>
              <a:t>Allah’ı Bol Bol Zikredelim</a:t>
            </a:r>
          </a:p>
        </p:txBody>
      </p:sp>
    </p:spTree>
    <p:extLst>
      <p:ext uri="{BB962C8B-B14F-4D97-AF65-F5344CB8AC3E}">
        <p14:creationId xmlns:p14="http://schemas.microsoft.com/office/powerpoint/2010/main" val="402577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siradisi.org/upload/images/istanbulpn.png"/>
          <p:cNvPicPr>
            <a:picLocks noChangeAspect="1" noChangeArrowheads="1"/>
          </p:cNvPicPr>
          <p:nvPr/>
        </p:nvPicPr>
        <p:blipFill rotWithShape="1">
          <a:blip r:embed="rId2">
            <a:extLst>
              <a:ext uri="{28A0092B-C50C-407E-A947-70E740481C1C}">
                <a14:useLocalDpi xmlns:a14="http://schemas.microsoft.com/office/drawing/2010/main" val="0"/>
              </a:ext>
            </a:extLst>
          </a:blip>
          <a:srcRect t="35385" b="17188"/>
          <a:stretch/>
        </p:blipFill>
        <p:spPr bwMode="auto">
          <a:xfrm>
            <a:off x="0" y="4536322"/>
            <a:ext cx="9144000" cy="2349062"/>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4356" y="144016"/>
            <a:ext cx="9039774" cy="508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marL="457200" lvl="0" indent="-457200" algn="just">
              <a:buFont typeface="Wingdings" pitchFamily="2" charset="2"/>
              <a:buChar char="q"/>
            </a:pPr>
            <a:r>
              <a:rPr lang="tr-TR" sz="2800" dirty="0" smtClean="0">
                <a:solidFill>
                  <a:srgbClr val="FF0000"/>
                </a:solidFill>
                <a:latin typeface="Times New Roman" pitchFamily="18" charset="0"/>
                <a:cs typeface="Times New Roman" pitchFamily="18" charset="0"/>
              </a:rPr>
              <a:t>Kendimize, Aile Efradımıza ve Ümmeti Muhammed’e </a:t>
            </a:r>
            <a:r>
              <a:rPr lang="tr-TR" sz="2800" b="1" dirty="0" smtClean="0">
                <a:solidFill>
                  <a:srgbClr val="FF0000"/>
                </a:solidFill>
                <a:latin typeface="Times New Roman" pitchFamily="18" charset="0"/>
                <a:cs typeface="Times New Roman" pitchFamily="18" charset="0"/>
              </a:rPr>
              <a:t>Dua Edelim</a:t>
            </a:r>
          </a:p>
          <a:p>
            <a:pPr marL="457200" lvl="0" indent="-457200" algn="just">
              <a:buFont typeface="Wingdings" pitchFamily="2" charset="2"/>
              <a:buChar char="q"/>
            </a:pPr>
            <a:r>
              <a:rPr lang="tr-TR" sz="2800" b="1" dirty="0" smtClean="0">
                <a:solidFill>
                  <a:srgbClr val="00B050"/>
                </a:solidFill>
                <a:latin typeface="Times New Roman" pitchFamily="18" charset="0"/>
                <a:cs typeface="Times New Roman" pitchFamily="18" charset="0"/>
              </a:rPr>
              <a:t>Hayatımızın Muhasebesini </a:t>
            </a:r>
            <a:r>
              <a:rPr lang="tr-TR" sz="2800" dirty="0" smtClean="0">
                <a:solidFill>
                  <a:srgbClr val="00B050"/>
                </a:solidFill>
                <a:latin typeface="Times New Roman" pitchFamily="18" charset="0"/>
                <a:cs typeface="Times New Roman" pitchFamily="18" charset="0"/>
              </a:rPr>
              <a:t>Her Gece Yatmadan Yapalım</a:t>
            </a:r>
          </a:p>
          <a:p>
            <a:pPr marL="457200" lvl="0" indent="-457200" algn="just">
              <a:buFont typeface="Wingdings" pitchFamily="2" charset="2"/>
              <a:buChar char="q"/>
            </a:pPr>
            <a:r>
              <a:rPr lang="tr-TR" sz="2800" b="1" dirty="0" smtClean="0">
                <a:solidFill>
                  <a:srgbClr val="0070C0"/>
                </a:solidFill>
                <a:latin typeface="Times New Roman" pitchFamily="18" charset="0"/>
                <a:cs typeface="Times New Roman" pitchFamily="18" charset="0"/>
              </a:rPr>
              <a:t>Aile Büyüklerimizi, Hastalarımızı, Akrabalarımızı ve Kabirleri Ziyaret Edelim</a:t>
            </a:r>
          </a:p>
          <a:p>
            <a:pPr marL="457200" lvl="0" indent="-457200" algn="just">
              <a:buFont typeface="Wingdings" pitchFamily="2" charset="2"/>
              <a:buChar char="q"/>
            </a:pPr>
            <a:r>
              <a:rPr lang="tr-TR" sz="2800" dirty="0" smtClean="0">
                <a:solidFill>
                  <a:srgbClr val="7030A0"/>
                </a:solidFill>
                <a:latin typeface="Times New Roman" pitchFamily="18" charset="0"/>
                <a:cs typeface="Times New Roman" pitchFamily="18" charset="0"/>
              </a:rPr>
              <a:t>Çevremizde </a:t>
            </a:r>
            <a:r>
              <a:rPr lang="tr-TR" sz="2800" b="1" dirty="0" smtClean="0">
                <a:solidFill>
                  <a:srgbClr val="7030A0"/>
                </a:solidFill>
                <a:latin typeface="Times New Roman" pitchFamily="18" charset="0"/>
                <a:cs typeface="Times New Roman" pitchFamily="18" charset="0"/>
              </a:rPr>
              <a:t>Küsler Varsa </a:t>
            </a:r>
            <a:r>
              <a:rPr lang="tr-TR" sz="2800" dirty="0" smtClean="0">
                <a:solidFill>
                  <a:srgbClr val="7030A0"/>
                </a:solidFill>
                <a:latin typeface="Times New Roman" pitchFamily="18" charset="0"/>
                <a:cs typeface="Times New Roman" pitchFamily="18" charset="0"/>
              </a:rPr>
              <a:t>Barıştırmaya Çalışalım </a:t>
            </a:r>
          </a:p>
          <a:p>
            <a:pPr marL="457200" lvl="0" indent="-457200" algn="just">
              <a:buFont typeface="Wingdings" pitchFamily="2" charset="2"/>
              <a:buChar char="q"/>
            </a:pPr>
            <a:r>
              <a:rPr lang="tr-TR" sz="2800" b="1" dirty="0" smtClean="0">
                <a:solidFill>
                  <a:schemeClr val="accent2">
                    <a:lumMod val="75000"/>
                  </a:schemeClr>
                </a:solidFill>
                <a:latin typeface="Times New Roman" pitchFamily="18" charset="0"/>
                <a:cs typeface="Times New Roman" pitchFamily="18" charset="0"/>
              </a:rPr>
              <a:t>Hayır Ve Hasenatımızı </a:t>
            </a:r>
            <a:r>
              <a:rPr lang="tr-TR" sz="2800" dirty="0" smtClean="0">
                <a:solidFill>
                  <a:schemeClr val="accent2">
                    <a:lumMod val="75000"/>
                  </a:schemeClr>
                </a:solidFill>
                <a:latin typeface="Times New Roman" pitchFamily="18" charset="0"/>
                <a:cs typeface="Times New Roman" pitchFamily="18" charset="0"/>
              </a:rPr>
              <a:t>Çoğaltma Gayretinde Olalım </a:t>
            </a:r>
          </a:p>
          <a:p>
            <a:pPr marL="457200" lvl="0" indent="-457200" algn="just">
              <a:buFont typeface="Wingdings" pitchFamily="2" charset="2"/>
              <a:buChar char="q"/>
            </a:pPr>
            <a:r>
              <a:rPr lang="tr-TR" sz="2800" b="1" dirty="0" smtClean="0">
                <a:solidFill>
                  <a:srgbClr val="FF0000"/>
                </a:solidFill>
                <a:latin typeface="Times New Roman" pitchFamily="18" charset="0"/>
                <a:cs typeface="Times New Roman" pitchFamily="18" charset="0"/>
              </a:rPr>
              <a:t>Çocuklara Hediyeler Verelim Ve Onları Camiye Getirip Manevi Hazzı Onlara Tattıralım </a:t>
            </a:r>
            <a:endParaRPr lang="tr-TR"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659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uftuluk\Desktop\üç aylar resim\ucaylarin-fazile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1" y="2522903"/>
            <a:ext cx="9182851" cy="435332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0" y="494342"/>
            <a:ext cx="9144000" cy="1710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altLang="de-DE" sz="4400" b="1" dirty="0" smtClean="0">
                <a:solidFill>
                  <a:srgbClr val="002060"/>
                </a:solidFill>
              </a:rPr>
              <a:t>Yüce Allah</a:t>
            </a:r>
            <a:r>
              <a:rPr lang="tr-TR" altLang="de-DE" sz="4400" b="1" dirty="0">
                <a:solidFill>
                  <a:srgbClr val="002060"/>
                </a:solidFill>
              </a:rPr>
              <a:t>, </a:t>
            </a:r>
            <a:endParaRPr lang="tr-TR" altLang="de-DE" sz="4400" b="1" dirty="0" smtClean="0">
              <a:solidFill>
                <a:srgbClr val="002060"/>
              </a:solidFill>
            </a:endParaRPr>
          </a:p>
          <a:p>
            <a:pPr algn="ctr"/>
            <a:r>
              <a:rPr lang="tr-TR" altLang="de-DE" sz="4400" b="1" dirty="0" smtClean="0">
                <a:solidFill>
                  <a:srgbClr val="002060"/>
                </a:solidFill>
              </a:rPr>
              <a:t>mekânlar </a:t>
            </a:r>
            <a:r>
              <a:rPr lang="tr-TR" altLang="de-DE" sz="4400" b="1" dirty="0">
                <a:solidFill>
                  <a:srgbClr val="002060"/>
                </a:solidFill>
              </a:rPr>
              <a:t>içinde </a:t>
            </a:r>
            <a:r>
              <a:rPr lang="tr-TR" altLang="de-DE" sz="4400" b="1" dirty="0">
                <a:solidFill>
                  <a:srgbClr val="C00000"/>
                </a:solidFill>
              </a:rPr>
              <a:t>mukaddes mekânlar</a:t>
            </a:r>
            <a:r>
              <a:rPr lang="tr-TR" altLang="de-DE" sz="4400" b="1" dirty="0">
                <a:solidFill>
                  <a:srgbClr val="002060"/>
                </a:solidFill>
              </a:rPr>
              <a:t>; </a:t>
            </a:r>
            <a:endParaRPr lang="tr-TR" altLang="de-DE" sz="4400" b="1" dirty="0" smtClean="0">
              <a:solidFill>
                <a:srgbClr val="002060"/>
              </a:solidFill>
            </a:endParaRPr>
          </a:p>
          <a:p>
            <a:pPr algn="ctr"/>
            <a:r>
              <a:rPr lang="tr-TR" altLang="de-DE" sz="4400" b="1" dirty="0" smtClean="0">
                <a:solidFill>
                  <a:srgbClr val="002060"/>
                </a:solidFill>
              </a:rPr>
              <a:t>zamanlar </a:t>
            </a:r>
            <a:r>
              <a:rPr lang="tr-TR" altLang="de-DE" sz="4400" b="1" dirty="0">
                <a:solidFill>
                  <a:srgbClr val="002060"/>
                </a:solidFill>
              </a:rPr>
              <a:t>içinde </a:t>
            </a:r>
            <a:r>
              <a:rPr lang="tr-TR" altLang="de-DE" sz="4400" b="1" dirty="0" smtClean="0">
                <a:solidFill>
                  <a:srgbClr val="C00000"/>
                </a:solidFill>
              </a:rPr>
              <a:t>mukaddes </a:t>
            </a:r>
            <a:r>
              <a:rPr lang="tr-TR" altLang="de-DE" sz="4400" b="1" dirty="0">
                <a:solidFill>
                  <a:srgbClr val="C00000"/>
                </a:solidFill>
              </a:rPr>
              <a:t>zamanlar </a:t>
            </a:r>
            <a:r>
              <a:rPr lang="tr-TR" altLang="de-DE" sz="4400" b="1" dirty="0">
                <a:solidFill>
                  <a:srgbClr val="002060"/>
                </a:solidFill>
              </a:rPr>
              <a:t>yaratmıştır. </a:t>
            </a:r>
            <a:endParaRPr lang="de-DE" altLang="de-DE" sz="4400" b="1" dirty="0">
              <a:solidFill>
                <a:srgbClr val="002060"/>
              </a:solidFill>
            </a:endParaRPr>
          </a:p>
        </p:txBody>
      </p:sp>
    </p:spTree>
    <p:extLst>
      <p:ext uri="{BB962C8B-B14F-4D97-AF65-F5344CB8AC3E}">
        <p14:creationId xmlns:p14="http://schemas.microsoft.com/office/powerpoint/2010/main" val="2026990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95536" y="476672"/>
            <a:ext cx="8496944" cy="5693866"/>
          </a:xfrm>
          <a:prstGeom prst="rect">
            <a:avLst/>
          </a:prstGeom>
          <a:noFill/>
        </p:spPr>
        <p:txBody>
          <a:bodyPr wrap="square" rtlCol="0">
            <a:spAutoFit/>
          </a:bodyPr>
          <a:lstStyle/>
          <a:p>
            <a:pPr algn="just"/>
            <a:r>
              <a:rPr lang="tr-TR" sz="2800" b="1" dirty="0" smtClean="0">
                <a:latin typeface="Times New Roman" pitchFamily="18" charset="0"/>
                <a:cs typeface="Times New Roman" pitchFamily="18" charset="0"/>
              </a:rPr>
              <a:t>	Bu gece</a:t>
            </a:r>
            <a:r>
              <a:rPr lang="tr-TR" sz="2800" dirty="0" smtClean="0">
                <a:latin typeface="Times New Roman" pitchFamily="18" charset="0"/>
                <a:cs typeface="Times New Roman" pitchFamily="18" charset="0"/>
              </a:rPr>
              <a:t> üç ayların tam orta gecesi. </a:t>
            </a:r>
          </a:p>
          <a:p>
            <a:pPr algn="just"/>
            <a:r>
              <a:rPr lang="tr-TR" sz="2800" b="1" dirty="0" smtClean="0">
                <a:solidFill>
                  <a:srgbClr val="FF0000"/>
                </a:solidFill>
                <a:latin typeface="Times New Roman" pitchFamily="18" charset="0"/>
                <a:cs typeface="Times New Roman" pitchFamily="18" charset="0"/>
              </a:rPr>
              <a:t>	Bu gece</a:t>
            </a:r>
            <a:r>
              <a:rPr lang="tr-TR" sz="2800" dirty="0" smtClean="0">
                <a:solidFill>
                  <a:srgbClr val="FF0000"/>
                </a:solidFill>
                <a:latin typeface="Times New Roman" pitchFamily="18" charset="0"/>
                <a:cs typeface="Times New Roman" pitchFamily="18" charset="0"/>
              </a:rPr>
              <a:t> Şabanın 15. gecesi. </a:t>
            </a:r>
          </a:p>
          <a:p>
            <a:pPr algn="just"/>
            <a:r>
              <a:rPr lang="tr-TR" sz="2800" b="1" dirty="0" smtClean="0">
                <a:latin typeface="Times New Roman" pitchFamily="18" charset="0"/>
                <a:cs typeface="Times New Roman" pitchFamily="18" charset="0"/>
              </a:rPr>
              <a:t>	Bu gece</a:t>
            </a:r>
            <a:r>
              <a:rPr lang="tr-TR" sz="2800" dirty="0" smtClean="0">
                <a:latin typeface="Times New Roman" pitchFamily="18" charset="0"/>
                <a:cs typeface="Times New Roman" pitchFamily="18" charset="0"/>
              </a:rPr>
              <a:t> Beraat gecesi. </a:t>
            </a:r>
          </a:p>
          <a:p>
            <a:pPr algn="just"/>
            <a:r>
              <a:rPr lang="tr-TR" sz="2800" b="1" dirty="0" smtClean="0">
                <a:solidFill>
                  <a:srgbClr val="00B0F0"/>
                </a:solidFill>
                <a:latin typeface="Times New Roman" pitchFamily="18" charset="0"/>
                <a:cs typeface="Times New Roman" pitchFamily="18" charset="0"/>
              </a:rPr>
              <a:t>	Bu gece</a:t>
            </a:r>
            <a:r>
              <a:rPr lang="tr-TR" sz="2800" dirty="0" smtClean="0">
                <a:solidFill>
                  <a:srgbClr val="00B0F0"/>
                </a:solidFill>
                <a:latin typeface="Times New Roman" pitchFamily="18" charset="0"/>
                <a:cs typeface="Times New Roman" pitchFamily="18" charset="0"/>
              </a:rPr>
              <a:t> kurtuluş gecesi.</a:t>
            </a:r>
            <a:r>
              <a:rPr lang="tr-TR" sz="2800" dirty="0" smtClean="0">
                <a:latin typeface="Times New Roman" pitchFamily="18" charset="0"/>
                <a:cs typeface="Times New Roman" pitchFamily="18" charset="0"/>
              </a:rPr>
              <a:t> </a:t>
            </a:r>
          </a:p>
          <a:p>
            <a:pPr algn="just"/>
            <a:r>
              <a:rPr lang="tr-TR" sz="2800" b="1" dirty="0" smtClean="0">
                <a:latin typeface="Times New Roman" pitchFamily="18" charset="0"/>
                <a:cs typeface="Times New Roman" pitchFamily="18" charset="0"/>
              </a:rPr>
              <a:t>	Bu gece</a:t>
            </a:r>
            <a:r>
              <a:rPr lang="tr-TR" sz="2800" dirty="0" smtClean="0">
                <a:latin typeface="Times New Roman" pitchFamily="18" charset="0"/>
                <a:cs typeface="Times New Roman" pitchFamily="18" charset="0"/>
              </a:rPr>
              <a:t> mağfiret gecesi. </a:t>
            </a:r>
          </a:p>
          <a:p>
            <a:pPr algn="just"/>
            <a:r>
              <a:rPr lang="tr-TR" sz="2800" b="1" dirty="0" smtClean="0">
                <a:solidFill>
                  <a:srgbClr val="00B050"/>
                </a:solidFill>
                <a:latin typeface="Times New Roman" pitchFamily="18" charset="0"/>
                <a:cs typeface="Times New Roman" pitchFamily="18" charset="0"/>
              </a:rPr>
              <a:t>	Bu gece</a:t>
            </a:r>
            <a:r>
              <a:rPr lang="tr-TR" sz="2800" dirty="0" smtClean="0">
                <a:solidFill>
                  <a:srgbClr val="00B050"/>
                </a:solidFill>
                <a:latin typeface="Times New Roman" pitchFamily="18" charset="0"/>
                <a:cs typeface="Times New Roman" pitchFamily="18" charset="0"/>
              </a:rPr>
              <a:t> af dileyenlerin günahı ne kadar çok olursa olsun, affedildiği gece. </a:t>
            </a:r>
          </a:p>
          <a:p>
            <a:pPr algn="just"/>
            <a:r>
              <a:rPr lang="tr-TR" sz="2800" b="1" dirty="0" smtClean="0">
                <a:latin typeface="Times New Roman" pitchFamily="18" charset="0"/>
                <a:cs typeface="Times New Roman" pitchFamily="18" charset="0"/>
              </a:rPr>
              <a:t>	Bu gece </a:t>
            </a:r>
            <a:r>
              <a:rPr lang="tr-TR" sz="2800" dirty="0" smtClean="0">
                <a:latin typeface="Times New Roman" pitchFamily="18" charset="0"/>
                <a:cs typeface="Times New Roman" pitchFamily="18" charset="0"/>
              </a:rPr>
              <a:t>Rızık isteyenler için rızkın bolca verildiği gece. </a:t>
            </a:r>
          </a:p>
          <a:p>
            <a:pPr algn="just"/>
            <a:r>
              <a:rPr lang="tr-TR" sz="2800" b="1" dirty="0" smtClean="0">
                <a:solidFill>
                  <a:srgbClr val="7030A0"/>
                </a:solidFill>
                <a:latin typeface="Times New Roman" pitchFamily="18" charset="0"/>
                <a:cs typeface="Times New Roman" pitchFamily="18" charset="0"/>
              </a:rPr>
              <a:t>	Bu gece</a:t>
            </a:r>
            <a:r>
              <a:rPr lang="tr-TR" sz="2800" dirty="0" smtClean="0">
                <a:solidFill>
                  <a:srgbClr val="7030A0"/>
                </a:solidFill>
                <a:latin typeface="Times New Roman" pitchFamily="18" charset="0"/>
                <a:cs typeface="Times New Roman" pitchFamily="18" charset="0"/>
              </a:rPr>
              <a:t> dua etmek isteyenler için duaların ret olunmadığı bir gece. </a:t>
            </a:r>
          </a:p>
          <a:p>
            <a:pPr algn="just"/>
            <a:r>
              <a:rPr lang="tr-TR" sz="2800" b="1" dirty="0" smtClean="0">
                <a:latin typeface="Times New Roman" pitchFamily="18" charset="0"/>
                <a:cs typeface="Times New Roman" pitchFamily="18" charset="0"/>
              </a:rPr>
              <a:t>	Bu gece </a:t>
            </a:r>
            <a:r>
              <a:rPr lang="tr-TR" sz="2800" dirty="0" smtClean="0">
                <a:latin typeface="Times New Roman" pitchFamily="18" charset="0"/>
                <a:cs typeface="Times New Roman" pitchFamily="18" charset="0"/>
              </a:rPr>
              <a:t>dertleri olanlar için şifa gecesi. </a:t>
            </a:r>
          </a:p>
          <a:p>
            <a:pPr algn="just"/>
            <a:r>
              <a:rPr lang="tr-TR" sz="2800" b="1" dirty="0" smtClean="0">
                <a:latin typeface="Times New Roman" pitchFamily="18" charset="0"/>
                <a:cs typeface="Times New Roman" pitchFamily="18" charset="0"/>
              </a:rPr>
              <a:t>	Bu gece </a:t>
            </a:r>
            <a:r>
              <a:rPr lang="tr-TR" sz="2800" dirty="0" smtClean="0">
                <a:latin typeface="Times New Roman" pitchFamily="18" charset="0"/>
                <a:cs typeface="Times New Roman" pitchFamily="18" charset="0"/>
              </a:rPr>
              <a:t>gönüllerin gecesi. </a:t>
            </a:r>
            <a:endParaRPr lang="tr-T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214852" y="2200796"/>
            <a:ext cx="8605620" cy="2308324"/>
          </a:xfrm>
          <a:prstGeom prst="rect">
            <a:avLst/>
          </a:prstGeom>
          <a:noFill/>
        </p:spPr>
        <p:txBody>
          <a:bodyPr wrap="square" rtlCol="0">
            <a:spAutoFit/>
          </a:bodyPr>
          <a:lstStyle/>
          <a:p>
            <a:pPr algn="ctr"/>
            <a:r>
              <a:rPr lang="tr-TR" sz="2400" dirty="0" smtClean="0">
                <a:latin typeface="Times New Roman" pitchFamily="18" charset="0"/>
                <a:cs typeface="Times New Roman" pitchFamily="18" charset="0"/>
              </a:rPr>
              <a:t>Not: Bu vaaz </a:t>
            </a:r>
            <a:r>
              <a:rPr lang="tr-TR" sz="2400" dirty="0" smtClean="0">
                <a:solidFill>
                  <a:srgbClr val="00B050"/>
                </a:solidFill>
                <a:latin typeface="Times New Roman" pitchFamily="18" charset="0"/>
                <a:cs typeface="Times New Roman" pitchFamily="18" charset="0"/>
              </a:rPr>
              <a:t>İdris YAVUZYİĞİT </a:t>
            </a:r>
            <a:r>
              <a:rPr lang="tr-TR" sz="2400" dirty="0" smtClean="0">
                <a:latin typeface="Times New Roman" pitchFamily="18" charset="0"/>
                <a:cs typeface="Times New Roman" pitchFamily="18" charset="0"/>
              </a:rPr>
              <a:t>tarafından; Mehmet </a:t>
            </a:r>
            <a:r>
              <a:rPr lang="tr-TR" sz="2400" dirty="0" err="1" smtClean="0">
                <a:latin typeface="Times New Roman" pitchFamily="18" charset="0"/>
                <a:cs typeface="Times New Roman" pitchFamily="18" charset="0"/>
              </a:rPr>
              <a:t>Altunkaya’nın</a:t>
            </a:r>
            <a:r>
              <a:rPr lang="tr-TR" sz="2400" dirty="0" smtClean="0">
                <a:latin typeface="Times New Roman" pitchFamily="18" charset="0"/>
                <a:cs typeface="Times New Roman" pitchFamily="18" charset="0"/>
              </a:rPr>
              <a:t> “Müminlere Vaaz Ve </a:t>
            </a:r>
            <a:r>
              <a:rPr lang="tr-TR" sz="2400" dirty="0" err="1" smtClean="0">
                <a:latin typeface="Times New Roman" pitchFamily="18" charset="0"/>
                <a:cs typeface="Times New Roman" pitchFamily="18" charset="0"/>
              </a:rPr>
              <a:t>İrşad</a:t>
            </a:r>
            <a:r>
              <a:rPr lang="tr-TR" sz="2400" dirty="0" smtClean="0">
                <a:latin typeface="Times New Roman" pitchFamily="18" charset="0"/>
                <a:cs typeface="Times New Roman" pitchFamily="18" charset="0"/>
              </a:rPr>
              <a:t>”; Ahmet </a:t>
            </a:r>
            <a:r>
              <a:rPr lang="tr-TR" sz="2400" dirty="0" err="1" smtClean="0">
                <a:latin typeface="Times New Roman" pitchFamily="18" charset="0"/>
                <a:cs typeface="Times New Roman" pitchFamily="18" charset="0"/>
              </a:rPr>
              <a:t>ÜNAL’ın</a:t>
            </a:r>
            <a:r>
              <a:rPr lang="tr-TR" sz="2400" dirty="0" smtClean="0">
                <a:latin typeface="Times New Roman" pitchFamily="18" charset="0"/>
                <a:cs typeface="Times New Roman" pitchFamily="18" charset="0"/>
              </a:rPr>
              <a:t> “Berat Kandili”, Vehbi </a:t>
            </a:r>
            <a:r>
              <a:rPr lang="tr-TR" sz="2400" dirty="0" err="1" smtClean="0">
                <a:latin typeface="Times New Roman" pitchFamily="18" charset="0"/>
                <a:cs typeface="Times New Roman" pitchFamily="18" charset="0"/>
              </a:rPr>
              <a:t>AKSİT’in</a:t>
            </a:r>
            <a:r>
              <a:rPr lang="tr-TR" sz="2400" dirty="0" smtClean="0">
                <a:latin typeface="Times New Roman" pitchFamily="18" charset="0"/>
                <a:cs typeface="Times New Roman" pitchFamily="18" charset="0"/>
              </a:rPr>
              <a:t> “Berat Gecesi” vaazı,  Salim </a:t>
            </a:r>
            <a:r>
              <a:rPr lang="tr-TR" sz="2400" dirty="0" err="1" smtClean="0">
                <a:latin typeface="Times New Roman" pitchFamily="18" charset="0"/>
                <a:cs typeface="Times New Roman" pitchFamily="18" charset="0"/>
              </a:rPr>
              <a:t>SELVİ’nin</a:t>
            </a:r>
            <a:r>
              <a:rPr lang="tr-TR" sz="2400" dirty="0" smtClean="0">
                <a:latin typeface="Times New Roman" pitchFamily="18" charset="0"/>
                <a:cs typeface="Times New Roman" pitchFamily="18" charset="0"/>
              </a:rPr>
              <a:t> “Berat Kandili” sunusu ve Recep ŞAHAN beyin “Berat Gecesi” isimli sunularıyla Hasenat 4 programından istifade edilerek hazırlanmıştır.</a:t>
            </a:r>
            <a:endParaRPr lang="tr-TR" sz="24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966082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fld id="{7F71AFC5-446D-4DDF-AFDE-BBFB7834D34D}" type="slidenum">
              <a:rPr lang="tr-TR" smtClean="0"/>
              <a:pPr/>
              <a:t>52</a:t>
            </a:fld>
            <a:endParaRPr lang="tr-TR" dirty="0"/>
          </a:p>
        </p:txBody>
      </p:sp>
      <p:sp>
        <p:nvSpPr>
          <p:cNvPr id="7" name="3 Dikdörtgen"/>
          <p:cNvSpPr/>
          <p:nvPr/>
        </p:nvSpPr>
        <p:spPr>
          <a:xfrm rot="5400000">
            <a:off x="4045632" y="-4045632"/>
            <a:ext cx="105273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4800" b="1" dirty="0" smtClean="0">
                <a:solidFill>
                  <a:schemeClr val="tx1"/>
                </a:solidFill>
                <a:effectLst>
                  <a:outerShdw blurRad="38100" dist="38100" dir="2700000" algn="tl">
                    <a:srgbClr val="000000">
                      <a:alpha val="43137"/>
                    </a:srgbClr>
                  </a:outerShdw>
                </a:effectLst>
              </a:rPr>
              <a:t>VAAZ ETTİĞİM CAMİLER</a:t>
            </a:r>
            <a:endParaRPr lang="tr-TR" sz="4800" b="1" dirty="0">
              <a:solidFill>
                <a:schemeClr val="tx1"/>
              </a:solidFill>
              <a:effectLst>
                <a:outerShdw blurRad="38100" dist="38100" dir="2700000" algn="tl">
                  <a:srgbClr val="000000">
                    <a:alpha val="43137"/>
                  </a:srgbClr>
                </a:outerShdw>
              </a:effectLst>
            </a:endParaRPr>
          </a:p>
        </p:txBody>
      </p:sp>
      <p:graphicFrame>
        <p:nvGraphicFramePr>
          <p:cNvPr id="6" name="Tablo 5"/>
          <p:cNvGraphicFramePr>
            <a:graphicFrameLocks noGrp="1"/>
          </p:cNvGraphicFramePr>
          <p:nvPr>
            <p:extLst>
              <p:ext uri="{D42A27DB-BD31-4B8C-83A1-F6EECF244321}">
                <p14:modId xmlns:p14="http://schemas.microsoft.com/office/powerpoint/2010/main" val="1407941403"/>
              </p:ext>
            </p:extLst>
          </p:nvPr>
        </p:nvGraphicFramePr>
        <p:xfrm>
          <a:off x="323529" y="1340768"/>
          <a:ext cx="8568951" cy="5269275"/>
        </p:xfrm>
        <a:graphic>
          <a:graphicData uri="http://schemas.openxmlformats.org/drawingml/2006/table">
            <a:tbl>
              <a:tblPr firstRow="1" bandRow="1">
                <a:tableStyleId>{5C22544A-7EE6-4342-B048-85BDC9FD1C3A}</a:tableStyleId>
              </a:tblPr>
              <a:tblGrid>
                <a:gridCol w="864095"/>
                <a:gridCol w="1440160"/>
                <a:gridCol w="6264696"/>
              </a:tblGrid>
              <a:tr h="479025">
                <a:tc>
                  <a:txBody>
                    <a:bodyPr/>
                    <a:lstStyle/>
                    <a:p>
                      <a:pPr algn="ctr"/>
                      <a:r>
                        <a:rPr lang="tr-TR" b="1" dirty="0" smtClean="0">
                          <a:effectLst>
                            <a:outerShdw blurRad="38100" dist="38100" dir="2700000" algn="tl">
                              <a:srgbClr val="000000">
                                <a:alpha val="43137"/>
                              </a:srgbClr>
                            </a:outerShdw>
                          </a:effectLst>
                        </a:rPr>
                        <a:t>SIRA</a:t>
                      </a:r>
                      <a:endParaRPr lang="tr-TR" b="1" dirty="0">
                        <a:effectLst>
                          <a:outerShdw blurRad="38100" dist="38100" dir="2700000" algn="tl">
                            <a:srgbClr val="000000">
                              <a:alpha val="43137"/>
                            </a:srgbClr>
                          </a:outerShdw>
                        </a:effectLst>
                      </a:endParaRPr>
                    </a:p>
                  </a:txBody>
                  <a:tcPr anchor="ctr"/>
                </a:tc>
                <a:tc>
                  <a:txBody>
                    <a:bodyPr/>
                    <a:lstStyle/>
                    <a:p>
                      <a:pPr algn="ctr"/>
                      <a:r>
                        <a:rPr lang="tr-TR" b="1" dirty="0" smtClean="0">
                          <a:effectLst>
                            <a:outerShdw blurRad="38100" dist="38100" dir="2700000" algn="tl">
                              <a:srgbClr val="000000">
                                <a:alpha val="43137"/>
                              </a:srgbClr>
                            </a:outerShdw>
                          </a:effectLst>
                        </a:rPr>
                        <a:t>TARİH</a:t>
                      </a:r>
                      <a:endParaRPr lang="tr-TR" b="1" dirty="0">
                        <a:effectLst>
                          <a:outerShdw blurRad="38100" dist="38100" dir="2700000" algn="tl">
                            <a:srgbClr val="000000">
                              <a:alpha val="43137"/>
                            </a:srgbClr>
                          </a:outerShdw>
                        </a:effectLst>
                      </a:endParaRPr>
                    </a:p>
                  </a:txBody>
                  <a:tcPr anchor="ctr"/>
                </a:tc>
                <a:tc>
                  <a:txBody>
                    <a:bodyPr/>
                    <a:lstStyle/>
                    <a:p>
                      <a:pPr algn="ctr"/>
                      <a:r>
                        <a:rPr lang="tr-TR" b="1" dirty="0" smtClean="0">
                          <a:effectLst>
                            <a:outerShdw blurRad="38100" dist="38100" dir="2700000" algn="tl">
                              <a:srgbClr val="000000">
                                <a:alpha val="43137"/>
                              </a:srgbClr>
                            </a:outerShdw>
                          </a:effectLst>
                        </a:rPr>
                        <a:t>CAMİ ADI</a:t>
                      </a:r>
                      <a:endParaRPr lang="tr-TR" b="1" dirty="0">
                        <a:effectLst>
                          <a:outerShdw blurRad="38100" dist="38100" dir="2700000" algn="tl">
                            <a:srgbClr val="000000">
                              <a:alpha val="43137"/>
                            </a:srgbClr>
                          </a:outerShdw>
                        </a:effectLst>
                      </a:endParaRPr>
                    </a:p>
                  </a:txBody>
                  <a:tcPr anchor="ctr"/>
                </a:tc>
              </a:tr>
              <a:tr h="479025">
                <a:tc>
                  <a:txBody>
                    <a:bodyPr/>
                    <a:lstStyle/>
                    <a:p>
                      <a:pPr algn="ctr"/>
                      <a:r>
                        <a:rPr lang="tr-TR" dirty="0" smtClean="0"/>
                        <a:t>1</a:t>
                      </a:r>
                      <a:endParaRPr lang="tr-TR" dirty="0"/>
                    </a:p>
                  </a:txBody>
                  <a:tcPr anchor="ctr"/>
                </a:tc>
                <a:tc>
                  <a:txBody>
                    <a:bodyPr/>
                    <a:lstStyle/>
                    <a:p>
                      <a:pPr algn="ctr"/>
                      <a:r>
                        <a:rPr lang="tr-TR" sz="1800" dirty="0" smtClean="0">
                          <a:latin typeface="Times New Roman" pitchFamily="18" charset="0"/>
                          <a:cs typeface="Times New Roman" pitchFamily="18" charset="0"/>
                        </a:rPr>
                        <a:t>10.05.2017 </a:t>
                      </a:r>
                      <a:endParaRPr lang="tr-T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ÇINARCIK MERKEZ CAMİİ</a:t>
                      </a:r>
                      <a:endParaRPr lang="tr-TR" dirty="0" smtClean="0"/>
                    </a:p>
                  </a:txBody>
                  <a:tcPr anchor="ctr"/>
                </a:tc>
              </a:tr>
              <a:tr h="479025">
                <a:tc>
                  <a:txBody>
                    <a:bodyPr/>
                    <a:lstStyle/>
                    <a:p>
                      <a:pPr algn="ctr"/>
                      <a:r>
                        <a:rPr lang="tr-TR" dirty="0" smtClean="0"/>
                        <a:t>2</a:t>
                      </a:r>
                      <a:endParaRPr lang="tr-TR" dirty="0"/>
                    </a:p>
                  </a:txBody>
                  <a:tcPr anchor="ctr"/>
                </a:tc>
                <a:tc>
                  <a:txBody>
                    <a:bodyPr/>
                    <a:lstStyle/>
                    <a:p>
                      <a:pPr algn="ctr"/>
                      <a:r>
                        <a:rPr lang="tr-TR" sz="1800" dirty="0" smtClean="0">
                          <a:latin typeface="Times New Roman" pitchFamily="18" charset="0"/>
                          <a:cs typeface="Times New Roman" pitchFamily="18" charset="0"/>
                        </a:rPr>
                        <a:t>19.04.2019 </a:t>
                      </a:r>
                      <a:endParaRPr lang="tr-T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ÇINARCIK MERKEZ CAMİİ</a:t>
                      </a:r>
                    </a:p>
                  </a:txBody>
                  <a:tcPr anchor="ctr"/>
                </a:tc>
              </a:tr>
              <a:tr h="479025">
                <a:tc>
                  <a:txBody>
                    <a:bodyPr/>
                    <a:lstStyle/>
                    <a:p>
                      <a:pPr algn="ctr"/>
                      <a:r>
                        <a:rPr lang="tr-TR" dirty="0" smtClean="0"/>
                        <a:t>3</a:t>
                      </a:r>
                      <a:endParaRPr lang="tr-TR" dirty="0"/>
                    </a:p>
                  </a:txBody>
                  <a:tcPr anchor="ctr"/>
                </a:tc>
                <a:tc>
                  <a:txBody>
                    <a:bodyPr/>
                    <a:lstStyle/>
                    <a:p>
                      <a:pPr algn="ctr"/>
                      <a:r>
                        <a:rPr lang="tr-TR" sz="1800" dirty="0" smtClean="0">
                          <a:latin typeface="Times New Roman" pitchFamily="18" charset="0"/>
                          <a:cs typeface="Times New Roman" pitchFamily="18" charset="0"/>
                        </a:rPr>
                        <a:t>19.04.2019 </a:t>
                      </a:r>
                      <a:endParaRPr lang="tr-TR" dirty="0"/>
                    </a:p>
                  </a:txBody>
                  <a:tcPr anchor="ctr"/>
                </a:tc>
                <a:tc>
                  <a:txBody>
                    <a:bodyPr/>
                    <a:lstStyle/>
                    <a:p>
                      <a:r>
                        <a:rPr lang="tr-TR" dirty="0" smtClean="0"/>
                        <a:t>ÇINARCIK </a:t>
                      </a:r>
                      <a:r>
                        <a:rPr lang="tr-TR" smtClean="0"/>
                        <a:t>TAŞLİMAN </a:t>
                      </a:r>
                      <a:r>
                        <a:rPr lang="tr-TR" smtClean="0"/>
                        <a:t>CAMİİ (KANDİL)</a:t>
                      </a:r>
                      <a:endParaRPr lang="tr-TR" dirty="0"/>
                    </a:p>
                  </a:txBody>
                  <a:tcPr anchor="ctr"/>
                </a:tc>
              </a:tr>
              <a:tr h="479025">
                <a:tc>
                  <a:txBody>
                    <a:bodyPr/>
                    <a:lstStyle/>
                    <a:p>
                      <a:pPr algn="ctr"/>
                      <a:r>
                        <a:rPr lang="tr-TR" dirty="0" smtClean="0"/>
                        <a:t>4</a:t>
                      </a:r>
                      <a:endParaRPr lang="tr-TR" dirty="0"/>
                    </a:p>
                  </a:txBody>
                  <a:tcPr anchor="ctr"/>
                </a:tc>
                <a:tc>
                  <a:txBody>
                    <a:bodyPr/>
                    <a:lstStyle/>
                    <a:p>
                      <a:pPr algn="ctr"/>
                      <a:endParaRPr lang="tr-T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smtClean="0"/>
                    </a:p>
                  </a:txBody>
                  <a:tcPr anchor="ctr"/>
                </a:tc>
              </a:tr>
              <a:tr h="479025">
                <a:tc>
                  <a:txBody>
                    <a:bodyPr/>
                    <a:lstStyle/>
                    <a:p>
                      <a:pPr algn="ctr"/>
                      <a:r>
                        <a:rPr lang="tr-TR" dirty="0" smtClean="0"/>
                        <a:t>5</a:t>
                      </a:r>
                      <a:endParaRPr lang="tr-TR" dirty="0"/>
                    </a:p>
                  </a:txBody>
                  <a:tcPr anchor="ctr"/>
                </a:tc>
                <a:tc>
                  <a:txBody>
                    <a:bodyPr/>
                    <a:lstStyle/>
                    <a:p>
                      <a:pPr algn="ctr"/>
                      <a:endParaRPr lang="tr-TR"/>
                    </a:p>
                  </a:txBody>
                  <a:tcPr anchor="ctr"/>
                </a:tc>
                <a:tc>
                  <a:txBody>
                    <a:bodyPr/>
                    <a:lstStyle/>
                    <a:p>
                      <a:endParaRPr lang="tr-TR"/>
                    </a:p>
                  </a:txBody>
                  <a:tcPr anchor="ctr"/>
                </a:tc>
              </a:tr>
              <a:tr h="479025">
                <a:tc>
                  <a:txBody>
                    <a:bodyPr/>
                    <a:lstStyle/>
                    <a:p>
                      <a:pPr algn="ctr"/>
                      <a:r>
                        <a:rPr lang="tr-TR" dirty="0" smtClean="0"/>
                        <a:t>6</a:t>
                      </a:r>
                      <a:endParaRPr lang="tr-TR" dirty="0"/>
                    </a:p>
                  </a:txBody>
                  <a:tcPr anchor="ctr"/>
                </a:tc>
                <a:tc>
                  <a:txBody>
                    <a:bodyPr/>
                    <a:lstStyle/>
                    <a:p>
                      <a:pPr algn="ctr"/>
                      <a:endParaRPr lang="tr-TR"/>
                    </a:p>
                  </a:txBody>
                  <a:tcPr anchor="ctr"/>
                </a:tc>
                <a:tc>
                  <a:txBody>
                    <a:bodyPr/>
                    <a:lstStyle/>
                    <a:p>
                      <a:endParaRPr lang="tr-TR"/>
                    </a:p>
                  </a:txBody>
                  <a:tcPr anchor="ctr"/>
                </a:tc>
              </a:tr>
              <a:tr h="479025">
                <a:tc>
                  <a:txBody>
                    <a:bodyPr/>
                    <a:lstStyle/>
                    <a:p>
                      <a:pPr algn="ctr"/>
                      <a:r>
                        <a:rPr lang="tr-TR" dirty="0" smtClean="0"/>
                        <a:t>7</a:t>
                      </a:r>
                      <a:endParaRPr lang="tr-TR" dirty="0"/>
                    </a:p>
                  </a:txBody>
                  <a:tcPr anchor="ctr"/>
                </a:tc>
                <a:tc>
                  <a:txBody>
                    <a:bodyPr/>
                    <a:lstStyle/>
                    <a:p>
                      <a:pPr algn="ctr"/>
                      <a:endParaRPr lang="tr-TR"/>
                    </a:p>
                  </a:txBody>
                  <a:tcPr anchor="ctr"/>
                </a:tc>
                <a:tc>
                  <a:txBody>
                    <a:bodyPr/>
                    <a:lstStyle/>
                    <a:p>
                      <a:endParaRPr lang="tr-TR" dirty="0"/>
                    </a:p>
                  </a:txBody>
                  <a:tcPr anchor="ctr"/>
                </a:tc>
              </a:tr>
              <a:tr h="479025">
                <a:tc>
                  <a:txBody>
                    <a:bodyPr/>
                    <a:lstStyle/>
                    <a:p>
                      <a:pPr algn="ctr"/>
                      <a:r>
                        <a:rPr lang="tr-TR" dirty="0" smtClean="0"/>
                        <a:t>8</a:t>
                      </a:r>
                      <a:endParaRPr lang="tr-TR" dirty="0"/>
                    </a:p>
                  </a:txBody>
                  <a:tcPr anchor="ctr"/>
                </a:tc>
                <a:tc>
                  <a:txBody>
                    <a:bodyPr/>
                    <a:lstStyle/>
                    <a:p>
                      <a:pPr algn="ctr"/>
                      <a:endParaRPr lang="tr-TR" dirty="0"/>
                    </a:p>
                  </a:txBody>
                  <a:tcPr anchor="ctr"/>
                </a:tc>
                <a:tc>
                  <a:txBody>
                    <a:bodyPr/>
                    <a:lstStyle/>
                    <a:p>
                      <a:endParaRPr lang="tr-TR" dirty="0"/>
                    </a:p>
                  </a:txBody>
                  <a:tcPr anchor="ctr"/>
                </a:tc>
              </a:tr>
              <a:tr h="479025">
                <a:tc>
                  <a:txBody>
                    <a:bodyPr/>
                    <a:lstStyle/>
                    <a:p>
                      <a:pPr algn="ctr"/>
                      <a:r>
                        <a:rPr lang="tr-TR" dirty="0" smtClean="0"/>
                        <a:t>9</a:t>
                      </a:r>
                      <a:endParaRPr lang="tr-TR" dirty="0"/>
                    </a:p>
                  </a:txBody>
                  <a:tcPr anchor="ctr"/>
                </a:tc>
                <a:tc>
                  <a:txBody>
                    <a:bodyPr/>
                    <a:lstStyle/>
                    <a:p>
                      <a:pPr algn="ctr"/>
                      <a:endParaRPr lang="tr-TR" dirty="0"/>
                    </a:p>
                  </a:txBody>
                  <a:tcPr anchor="ctr"/>
                </a:tc>
                <a:tc>
                  <a:txBody>
                    <a:bodyPr/>
                    <a:lstStyle/>
                    <a:p>
                      <a:endParaRPr lang="tr-TR" dirty="0"/>
                    </a:p>
                  </a:txBody>
                  <a:tcPr anchor="ctr"/>
                </a:tc>
              </a:tr>
              <a:tr h="479025">
                <a:tc>
                  <a:txBody>
                    <a:bodyPr/>
                    <a:lstStyle/>
                    <a:p>
                      <a:pPr algn="ctr"/>
                      <a:r>
                        <a:rPr lang="tr-TR" dirty="0" smtClean="0"/>
                        <a:t>10</a:t>
                      </a:r>
                      <a:endParaRPr lang="tr-TR" dirty="0"/>
                    </a:p>
                  </a:txBody>
                  <a:tcPr anchor="ctr"/>
                </a:tc>
                <a:tc>
                  <a:txBody>
                    <a:bodyPr/>
                    <a:lstStyle/>
                    <a:p>
                      <a:pPr algn="ctr"/>
                      <a:endParaRPr lang="tr-TR" dirty="0"/>
                    </a:p>
                  </a:txBody>
                  <a:tcPr anchor="ctr"/>
                </a:tc>
                <a:tc>
                  <a:txBody>
                    <a:bodyPr/>
                    <a:lstStyle/>
                    <a:p>
                      <a:endParaRPr lang="tr-TR" dirty="0"/>
                    </a:p>
                  </a:txBody>
                  <a:tcPr anchor="ctr"/>
                </a:tc>
              </a:tr>
            </a:tbl>
          </a:graphicData>
        </a:graphic>
      </p:graphicFrame>
    </p:spTree>
    <p:extLst>
      <p:ext uri="{BB962C8B-B14F-4D97-AF65-F5344CB8AC3E}">
        <p14:creationId xmlns:p14="http://schemas.microsoft.com/office/powerpoint/2010/main" val="33705478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285852" y="0"/>
            <a:ext cx="785814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endParaRPr lang="tr-TR" sz="2000" dirty="0">
              <a:solidFill>
                <a:srgbClr val="002060"/>
              </a:solidFill>
              <a:latin typeface="Times New Roman" pitchFamily="18" charset="0"/>
              <a:cs typeface="Times New Roman" pitchFamily="18" charset="0"/>
            </a:endParaRPr>
          </a:p>
        </p:txBody>
      </p:sp>
      <p:pic>
        <p:nvPicPr>
          <p:cNvPr id="6" name="6 Resim" descr="islam_wallpaper06.jpg"/>
          <p:cNvPicPr>
            <a:picLocks noChangeAspect="1"/>
          </p:cNvPicPr>
          <p:nvPr/>
        </p:nvPicPr>
        <p:blipFill rotWithShape="1">
          <a:blip r:embed="rId2" cstate="print"/>
          <a:srcRect l="3906" r="76562"/>
          <a:stretch/>
        </p:blipFill>
        <p:spPr>
          <a:xfrm>
            <a:off x="7627621" y="0"/>
            <a:ext cx="1530735" cy="6858000"/>
          </a:xfrm>
          <a:prstGeom prst="rect">
            <a:avLst/>
          </a:prstGeom>
        </p:spPr>
      </p:pic>
      <p:graphicFrame>
        <p:nvGraphicFramePr>
          <p:cNvPr id="9" name="8 Diyagram"/>
          <p:cNvGraphicFramePr/>
          <p:nvPr>
            <p:extLst>
              <p:ext uri="{D42A27DB-BD31-4B8C-83A1-F6EECF244321}">
                <p14:modId xmlns:p14="http://schemas.microsoft.com/office/powerpoint/2010/main" val="269309222"/>
              </p:ext>
            </p:extLst>
          </p:nvPr>
        </p:nvGraphicFramePr>
        <p:xfrm>
          <a:off x="-1011389" y="188640"/>
          <a:ext cx="9239180" cy="6312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cdn.zeltser.com/wp-content/uploads/2011/06/tumblr_lmpmijk9NS1qd9o7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55" y="4581129"/>
            <a:ext cx="4396154"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45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uftuluk\Desktop\üç aylar resim\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b="5716"/>
          <a:stretch/>
        </p:blipFill>
        <p:spPr bwMode="auto">
          <a:xfrm>
            <a:off x="0" y="-27384"/>
            <a:ext cx="9144001" cy="686308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85051" y="72008"/>
            <a:ext cx="8958949" cy="3717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800" dirty="0" smtClean="0">
                <a:solidFill>
                  <a:schemeClr val="bg1"/>
                </a:solidFill>
                <a:latin typeface="HASENAT" panose="01000600020000020003" pitchFamily="2" charset="-78"/>
                <a:cs typeface="HASENAT" panose="01000600020000020003" pitchFamily="2" charset="-78"/>
              </a:rPr>
              <a:t>اللهُمَّ بَارِكْ لَنَا فِي </a:t>
            </a:r>
            <a:r>
              <a:rPr lang="ar-SA" sz="4800" dirty="0">
                <a:solidFill>
                  <a:schemeClr val="bg1"/>
                </a:solidFill>
                <a:latin typeface="HASENAT" panose="01000600020000020003" pitchFamily="2" charset="-78"/>
                <a:cs typeface="HASENAT" panose="01000600020000020003" pitchFamily="2" charset="-78"/>
              </a:rPr>
              <a:t>رَجَبَ، </a:t>
            </a:r>
            <a:r>
              <a:rPr lang="ar-SA" sz="4800" dirty="0" smtClean="0">
                <a:solidFill>
                  <a:schemeClr val="bg1"/>
                </a:solidFill>
                <a:latin typeface="HASENAT" panose="01000600020000020003" pitchFamily="2" charset="-78"/>
                <a:cs typeface="HASENAT" panose="01000600020000020003" pitchFamily="2" charset="-78"/>
              </a:rPr>
              <a:t>وَشَعْبَانَ، وَبَلِّغْنَا رَمَضَانَ</a:t>
            </a:r>
            <a:endParaRPr lang="tr-TR" sz="3200" dirty="0" smtClean="0">
              <a:solidFill>
                <a:schemeClr val="bg1"/>
              </a:solidFill>
              <a:latin typeface="HASENAT" panose="01000600020000020003" pitchFamily="2" charset="-78"/>
              <a:cs typeface="HASENAT" panose="01000600020000020003" pitchFamily="2" charset="-78"/>
            </a:endParaRPr>
          </a:p>
          <a:p>
            <a:pPr algn="ctr"/>
            <a:r>
              <a:rPr lang="tr-TR" sz="1050" b="1" dirty="0" smtClean="0">
                <a:solidFill>
                  <a:schemeClr val="bg1"/>
                </a:solidFill>
              </a:rPr>
              <a:t>	</a:t>
            </a:r>
          </a:p>
          <a:p>
            <a:pPr algn="ctr"/>
            <a:r>
              <a:rPr lang="tr-TR" b="1" dirty="0" smtClean="0">
                <a:solidFill>
                  <a:schemeClr val="bg1"/>
                </a:solidFill>
              </a:rPr>
              <a:t>Enes </a:t>
            </a:r>
            <a:r>
              <a:rPr lang="tr-TR" b="1" dirty="0">
                <a:solidFill>
                  <a:schemeClr val="bg1"/>
                </a:solidFill>
              </a:rPr>
              <a:t>b. Mâlik</a:t>
            </a:r>
            <a:r>
              <a:rPr lang="tr-TR" dirty="0">
                <a:solidFill>
                  <a:schemeClr val="bg1"/>
                </a:solidFill>
              </a:rPr>
              <a:t> (</a:t>
            </a:r>
            <a:r>
              <a:rPr lang="tr-TR" dirty="0" err="1">
                <a:solidFill>
                  <a:schemeClr val="bg1"/>
                </a:solidFill>
              </a:rPr>
              <a:t>r.a</a:t>
            </a:r>
            <a:r>
              <a:rPr lang="tr-TR" dirty="0">
                <a:solidFill>
                  <a:schemeClr val="bg1"/>
                </a:solidFill>
              </a:rPr>
              <a:t>)'den şöyle rivayet edilmiştir: </a:t>
            </a:r>
            <a:endParaRPr lang="tr-TR" dirty="0" smtClean="0">
              <a:solidFill>
                <a:schemeClr val="bg1"/>
              </a:solidFill>
            </a:endParaRPr>
          </a:p>
          <a:p>
            <a:pPr algn="ctr"/>
            <a:r>
              <a:rPr lang="tr-TR" dirty="0" smtClean="0">
                <a:solidFill>
                  <a:schemeClr val="bg1"/>
                </a:solidFill>
              </a:rPr>
              <a:t>"</a:t>
            </a:r>
            <a:r>
              <a:rPr lang="tr-TR" dirty="0" err="1">
                <a:solidFill>
                  <a:schemeClr val="bg1"/>
                </a:solidFill>
              </a:rPr>
              <a:t>Receb</a:t>
            </a:r>
            <a:r>
              <a:rPr lang="tr-TR" dirty="0">
                <a:solidFill>
                  <a:schemeClr val="bg1"/>
                </a:solidFill>
              </a:rPr>
              <a:t> ayı girdiğinde Hz. Peygamber (</a:t>
            </a:r>
            <a:r>
              <a:rPr lang="tr-TR" dirty="0" err="1">
                <a:solidFill>
                  <a:schemeClr val="bg1"/>
                </a:solidFill>
              </a:rPr>
              <a:t>s.a.v</a:t>
            </a:r>
            <a:r>
              <a:rPr lang="tr-TR" dirty="0">
                <a:solidFill>
                  <a:schemeClr val="bg1"/>
                </a:solidFill>
              </a:rPr>
              <a:t>) şöyle derdi:  </a:t>
            </a:r>
          </a:p>
          <a:p>
            <a:pPr algn="ctr"/>
            <a:endParaRPr lang="tr-TR" sz="1100" b="1" u="sng" dirty="0">
              <a:solidFill>
                <a:schemeClr val="bg1"/>
              </a:solidFill>
            </a:endParaRPr>
          </a:p>
          <a:p>
            <a:pPr algn="ctr"/>
            <a:r>
              <a:rPr lang="tr-TR"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"Ey Allah'ım! Recep ve Şaban'ı bize </a:t>
            </a:r>
            <a:r>
              <a:rPr lang="tr-TR" sz="3200" b="1" u="sng"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mübaret</a:t>
            </a:r>
            <a:r>
              <a:rPr lang="tr-TR"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kıl, </a:t>
            </a:r>
            <a:endParaRPr lang="tr-TR" sz="3200" b="1" u="sng"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tr-TR" sz="60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bizi </a:t>
            </a:r>
            <a:r>
              <a:rPr lang="tr-TR" sz="60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Ramazan'a kavuştur.“</a:t>
            </a:r>
          </a:p>
          <a:p>
            <a:pPr algn="ctr"/>
            <a:r>
              <a:rPr lang="tr-TR" dirty="0">
                <a:solidFill>
                  <a:schemeClr val="bg1"/>
                </a:solidFill>
              </a:rPr>
              <a:t>(</a:t>
            </a:r>
            <a:r>
              <a:rPr lang="tr-TR" dirty="0" err="1">
                <a:solidFill>
                  <a:schemeClr val="bg1"/>
                </a:solidFill>
              </a:rPr>
              <a:t>Müsned</a:t>
            </a:r>
            <a:r>
              <a:rPr lang="tr-TR" dirty="0">
                <a:solidFill>
                  <a:schemeClr val="bg1"/>
                </a:solidFill>
              </a:rPr>
              <a:t>, I, 259; </a:t>
            </a:r>
            <a:r>
              <a:rPr lang="tr-TR" dirty="0" err="1">
                <a:solidFill>
                  <a:schemeClr val="bg1"/>
                </a:solidFill>
              </a:rPr>
              <a:t>Ebû</a:t>
            </a:r>
            <a:r>
              <a:rPr lang="tr-TR" dirty="0">
                <a:solidFill>
                  <a:schemeClr val="bg1"/>
                </a:solidFill>
              </a:rPr>
              <a:t> </a:t>
            </a:r>
            <a:r>
              <a:rPr lang="tr-TR" dirty="0" err="1">
                <a:solidFill>
                  <a:schemeClr val="bg1"/>
                </a:solidFill>
              </a:rPr>
              <a:t>Nuaym</a:t>
            </a:r>
            <a:r>
              <a:rPr lang="tr-TR" dirty="0">
                <a:solidFill>
                  <a:schemeClr val="bg1"/>
                </a:solidFill>
              </a:rPr>
              <a:t>, VI, 269) </a:t>
            </a:r>
            <a:r>
              <a:rPr lang="tr-TR" b="1" dirty="0">
                <a:solidFill>
                  <a:schemeClr val="bg1"/>
                </a:solidFill>
              </a:rPr>
              <a:t> </a:t>
            </a:r>
            <a:endParaRPr lang="tr-TR"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64275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251520" y="116632"/>
            <a:ext cx="8712968" cy="6552728"/>
          </a:xfrm>
          <a:prstGeom prst="roundRect">
            <a:avLst>
              <a:gd name="adj" fmla="val 0"/>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b="1" u="sng" dirty="0" smtClean="0">
                <a:solidFill>
                  <a:srgbClr val="C00000"/>
                </a:solidFill>
                <a:latin typeface="Times New Roman" pitchFamily="18" charset="0"/>
                <a:cs typeface="Times New Roman" pitchFamily="18" charset="0"/>
              </a:rPr>
              <a:t>Kandiller ve benzeri geceler; iman, ibadet ve düşünce hayatımız bakımından kendimizi yenilememiz, </a:t>
            </a:r>
            <a:r>
              <a:rPr lang="tr-TR" sz="2400" b="1" u="sng" dirty="0" smtClean="0">
                <a:solidFill>
                  <a:srgbClr val="0070C0"/>
                </a:solidFill>
                <a:latin typeface="Times New Roman" pitchFamily="18" charset="0"/>
                <a:cs typeface="Times New Roman" pitchFamily="18" charset="0"/>
              </a:rPr>
              <a:t>geçmişimizi muhasebe etmemiz, </a:t>
            </a:r>
            <a:r>
              <a:rPr lang="tr-TR" sz="2400" b="1" u="sng" dirty="0" smtClean="0">
                <a:solidFill>
                  <a:srgbClr val="C00000"/>
                </a:solidFill>
                <a:latin typeface="Times New Roman" pitchFamily="18" charset="0"/>
                <a:cs typeface="Times New Roman" pitchFamily="18" charset="0"/>
              </a:rPr>
              <a:t>geleceğimizi planlama ve ümitlerimizi tazelememiz için büyük bir fırsattır.</a:t>
            </a:r>
            <a:r>
              <a:rPr lang="tr-TR" sz="2400" dirty="0" smtClean="0">
                <a:solidFill>
                  <a:srgbClr val="C00000"/>
                </a:solidFill>
                <a:latin typeface="Times New Roman" pitchFamily="18" charset="0"/>
                <a:cs typeface="Times New Roman" pitchFamily="18" charset="0"/>
              </a:rPr>
              <a:t> </a:t>
            </a:r>
          </a:p>
          <a:p>
            <a:pPr marL="342900" indent="-342900" algn="ctr"/>
            <a:endParaRPr lang="tr-TR" sz="2400" b="1" dirty="0" smtClean="0">
              <a:solidFill>
                <a:srgbClr val="A50021"/>
              </a:solidFill>
              <a:latin typeface="Times New Roman" pitchFamily="18" charset="0"/>
              <a:cs typeface="Times New Roman" pitchFamily="18" charset="0"/>
            </a:endParaRPr>
          </a:p>
          <a:p>
            <a:pPr marL="342900" indent="-342900" algn="ctr"/>
            <a:r>
              <a:rPr lang="tr-TR" sz="2400" b="1" dirty="0" smtClean="0">
                <a:solidFill>
                  <a:srgbClr val="A50021"/>
                </a:solidFill>
                <a:latin typeface="Times New Roman" pitchFamily="18" charset="0"/>
                <a:cs typeface="Times New Roman" pitchFamily="18" charset="0"/>
              </a:rPr>
              <a:t>İşte </a:t>
            </a:r>
            <a:r>
              <a:rPr lang="tr-TR" sz="2400" b="1" dirty="0">
                <a:solidFill>
                  <a:srgbClr val="A50021"/>
                </a:solidFill>
                <a:latin typeface="Times New Roman" pitchFamily="18" charset="0"/>
                <a:cs typeface="Times New Roman" pitchFamily="18" charset="0"/>
              </a:rPr>
              <a:t>Üç </a:t>
            </a:r>
            <a:r>
              <a:rPr lang="tr-TR" sz="2400" b="1" dirty="0" smtClean="0">
                <a:solidFill>
                  <a:srgbClr val="A50021"/>
                </a:solidFill>
                <a:latin typeface="Times New Roman" pitchFamily="18" charset="0"/>
                <a:cs typeface="Times New Roman" pitchFamily="18" charset="0"/>
              </a:rPr>
              <a:t>Aylar … </a:t>
            </a:r>
            <a:r>
              <a:rPr lang="tr-TR" sz="2400" b="1" dirty="0" err="1" smtClean="0">
                <a:solidFill>
                  <a:srgbClr val="A50021"/>
                </a:solidFill>
                <a:latin typeface="Times New Roman" pitchFamily="18" charset="0"/>
                <a:cs typeface="Times New Roman" pitchFamily="18" charset="0"/>
              </a:rPr>
              <a:t>Receb</a:t>
            </a:r>
            <a:r>
              <a:rPr lang="tr-TR" sz="2400" b="1" dirty="0" smtClean="0">
                <a:solidFill>
                  <a:srgbClr val="A50021"/>
                </a:solidFill>
                <a:latin typeface="Times New Roman" pitchFamily="18" charset="0"/>
                <a:cs typeface="Times New Roman" pitchFamily="18" charset="0"/>
              </a:rPr>
              <a:t>, Şaban, Ramazan</a:t>
            </a:r>
            <a:endParaRPr lang="tr-TR" sz="2400" b="1" dirty="0">
              <a:solidFill>
                <a:srgbClr val="A50021"/>
              </a:solidFill>
              <a:latin typeface="Times New Roman" pitchFamily="18" charset="0"/>
              <a:cs typeface="Times New Roman" pitchFamily="18" charset="0"/>
            </a:endParaRPr>
          </a:p>
          <a:p>
            <a:pPr marL="342900" indent="-342900">
              <a:buFont typeface="Arial" pitchFamily="34" charset="0"/>
              <a:buChar char="•"/>
            </a:pPr>
            <a:r>
              <a:rPr lang="tr-TR" sz="4000" b="1" dirty="0" err="1">
                <a:solidFill>
                  <a:srgbClr val="3333CC"/>
                </a:solidFill>
                <a:latin typeface="Times New Roman" pitchFamily="18" charset="0"/>
                <a:cs typeface="Times New Roman" pitchFamily="18" charset="0"/>
              </a:rPr>
              <a:t>Receb’te</a:t>
            </a:r>
            <a:r>
              <a:rPr lang="tr-TR" sz="4000" b="1" dirty="0">
                <a:solidFill>
                  <a:srgbClr val="3333CC"/>
                </a:solidFill>
                <a:latin typeface="Times New Roman" pitchFamily="18" charset="0"/>
                <a:cs typeface="Times New Roman" pitchFamily="18" charset="0"/>
              </a:rPr>
              <a:t>   :</a:t>
            </a:r>
            <a:r>
              <a:rPr lang="tr-TR" sz="4000" b="1" dirty="0" err="1">
                <a:solidFill>
                  <a:schemeClr val="accent2"/>
                </a:solidFill>
                <a:latin typeface="Times New Roman" pitchFamily="18" charset="0"/>
                <a:cs typeface="Times New Roman" pitchFamily="18" charset="0"/>
              </a:rPr>
              <a:t>Regaib</a:t>
            </a:r>
            <a:r>
              <a:rPr lang="tr-TR" sz="4000" b="1" dirty="0">
                <a:solidFill>
                  <a:schemeClr val="accent2"/>
                </a:solidFill>
                <a:latin typeface="Times New Roman" pitchFamily="18" charset="0"/>
                <a:cs typeface="Times New Roman" pitchFamily="18" charset="0"/>
              </a:rPr>
              <a:t> ve </a:t>
            </a:r>
            <a:r>
              <a:rPr lang="tr-TR" sz="4000" b="1" dirty="0" err="1">
                <a:solidFill>
                  <a:schemeClr val="accent2"/>
                </a:solidFill>
                <a:latin typeface="Times New Roman" pitchFamily="18" charset="0"/>
                <a:cs typeface="Times New Roman" pitchFamily="18" charset="0"/>
              </a:rPr>
              <a:t>Mirac</a:t>
            </a:r>
            <a:r>
              <a:rPr lang="tr-TR" sz="4000" b="1" dirty="0">
                <a:solidFill>
                  <a:schemeClr val="accent2"/>
                </a:solidFill>
                <a:latin typeface="Times New Roman" pitchFamily="18" charset="0"/>
                <a:cs typeface="Times New Roman" pitchFamily="18" charset="0"/>
              </a:rPr>
              <a:t> Geceleri</a:t>
            </a:r>
          </a:p>
          <a:p>
            <a:pPr marL="342900" indent="-342900">
              <a:buFont typeface="Arial" pitchFamily="34" charset="0"/>
              <a:buChar char="•"/>
            </a:pPr>
            <a:r>
              <a:rPr lang="tr-TR" sz="4000" b="1" dirty="0">
                <a:solidFill>
                  <a:srgbClr val="3333CC"/>
                </a:solidFill>
                <a:latin typeface="Times New Roman" pitchFamily="18" charset="0"/>
                <a:cs typeface="Times New Roman" pitchFamily="18" charset="0"/>
              </a:rPr>
              <a:t>Şaban’da   :</a:t>
            </a:r>
            <a:r>
              <a:rPr lang="tr-TR" sz="4000" b="1" dirty="0">
                <a:solidFill>
                  <a:schemeClr val="accent2"/>
                </a:solidFill>
                <a:latin typeface="Times New Roman" pitchFamily="18" charset="0"/>
                <a:cs typeface="Times New Roman" pitchFamily="18" charset="0"/>
              </a:rPr>
              <a:t>Berat Gecesi</a:t>
            </a:r>
          </a:p>
          <a:p>
            <a:pPr marL="342900" indent="-342900">
              <a:buFont typeface="Arial" pitchFamily="34" charset="0"/>
              <a:buChar char="•"/>
            </a:pPr>
            <a:r>
              <a:rPr lang="tr-TR" sz="4000" b="1" dirty="0" err="1">
                <a:solidFill>
                  <a:srgbClr val="3333CC"/>
                </a:solidFill>
                <a:latin typeface="Times New Roman" pitchFamily="18" charset="0"/>
                <a:cs typeface="Times New Roman" pitchFamily="18" charset="0"/>
              </a:rPr>
              <a:t>Ramazan’da:</a:t>
            </a:r>
            <a:r>
              <a:rPr lang="tr-TR" sz="4000" b="1" dirty="0" err="1">
                <a:solidFill>
                  <a:schemeClr val="accent2"/>
                </a:solidFill>
                <a:latin typeface="Times New Roman" pitchFamily="18" charset="0"/>
                <a:cs typeface="Times New Roman" pitchFamily="18" charset="0"/>
              </a:rPr>
              <a:t>Kadir</a:t>
            </a:r>
            <a:r>
              <a:rPr lang="tr-TR" sz="4000" b="1" dirty="0">
                <a:solidFill>
                  <a:schemeClr val="accent2"/>
                </a:solidFill>
                <a:latin typeface="Times New Roman" pitchFamily="18" charset="0"/>
                <a:cs typeface="Times New Roman" pitchFamily="18" charset="0"/>
              </a:rPr>
              <a:t> Gecesi</a:t>
            </a:r>
          </a:p>
          <a:p>
            <a:pPr marL="342900" indent="-342900" algn="just"/>
            <a:endParaRPr lang="tr-TR" sz="2400" b="1" dirty="0" smtClean="0">
              <a:latin typeface="Times New Roman" pitchFamily="18" charset="0"/>
              <a:cs typeface="Times New Roman" pitchFamily="18" charset="0"/>
            </a:endParaRPr>
          </a:p>
          <a:p>
            <a:pPr marL="342900" indent="-342900" algn="just"/>
            <a:r>
              <a:rPr lang="tr-TR" sz="2400" b="1" dirty="0" smtClean="0">
                <a:solidFill>
                  <a:schemeClr val="tx1"/>
                </a:solidFill>
                <a:latin typeface="Times New Roman" pitchFamily="18" charset="0"/>
                <a:cs typeface="Times New Roman" pitchFamily="18" charset="0"/>
              </a:rPr>
              <a:t>İşte </a:t>
            </a:r>
            <a:r>
              <a:rPr lang="tr-TR" sz="2400" b="1" dirty="0">
                <a:solidFill>
                  <a:schemeClr val="tx1"/>
                </a:solidFill>
                <a:latin typeface="Times New Roman" pitchFamily="18" charset="0"/>
                <a:cs typeface="Times New Roman" pitchFamily="18" charset="0"/>
              </a:rPr>
              <a:t>bu Üç aylar denen ve inananlar için nice mükafatların tezahür ettiği bir zaman diliminin tam ortasında BERAT GECESİ bulunuyor. </a:t>
            </a:r>
          </a:p>
          <a:p>
            <a:pPr marL="342900" indent="-342900" algn="just"/>
            <a:r>
              <a:rPr lang="tr-TR" sz="2400" b="1" dirty="0" smtClean="0">
                <a:solidFill>
                  <a:schemeClr val="tx1"/>
                </a:solidFill>
                <a:latin typeface="Times New Roman" pitchFamily="18" charset="0"/>
                <a:cs typeface="Times New Roman" pitchFamily="18" charset="0"/>
              </a:rPr>
              <a:t>Bu </a:t>
            </a:r>
            <a:r>
              <a:rPr lang="tr-TR" sz="2400" b="1" dirty="0">
                <a:solidFill>
                  <a:schemeClr val="tx1"/>
                </a:solidFill>
                <a:latin typeface="Times New Roman" pitchFamily="18" charset="0"/>
                <a:cs typeface="Times New Roman" pitchFamily="18" charset="0"/>
              </a:rPr>
              <a:t>gece Üç ayların ikincisi olan Şabanın 15. gecesi. </a:t>
            </a:r>
            <a:endParaRPr lang="tr-TR" sz="2400"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iradisi.org/upload/images/istanbulp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9144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4 Dikdörtgen"/>
          <p:cNvSpPr/>
          <p:nvPr/>
        </p:nvSpPr>
        <p:spPr>
          <a:xfrm>
            <a:off x="251520" y="764704"/>
            <a:ext cx="8851236"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AE" sz="4000" dirty="0" smtClean="0">
                <a:solidFill>
                  <a:srgbClr val="002060"/>
                </a:solidFill>
                <a:latin typeface="HASENAT" panose="01000600020000020003" pitchFamily="2" charset="-78"/>
                <a:cs typeface="HASENAT" panose="01000600020000020003" pitchFamily="2" charset="-78"/>
              </a:rPr>
              <a:t>إِنَّ لِلَّه فِي اَيَّامِ دَهْرِكُمْ نَفَهاَتٍ أَلاَ فَتَعَرَّضُوا لَهَا</a:t>
            </a:r>
            <a:endParaRPr lang="tr-TR" sz="4000" dirty="0" smtClean="0">
              <a:solidFill>
                <a:srgbClr val="002060"/>
              </a:solidFill>
              <a:latin typeface="HASENAT" panose="01000600020000020003" pitchFamily="2" charset="-78"/>
              <a:cs typeface="HASENAT" panose="01000600020000020003" pitchFamily="2" charset="-78"/>
            </a:endParaRPr>
          </a:p>
          <a:p>
            <a:endParaRPr lang="tr-TR" sz="1100" dirty="0" smtClean="0">
              <a:solidFill>
                <a:srgbClr val="002060"/>
              </a:solidFill>
            </a:endParaRPr>
          </a:p>
          <a:p>
            <a:pPr algn="just"/>
            <a:r>
              <a:rPr lang="tr-TR" sz="3200" dirty="0" smtClean="0">
                <a:solidFill>
                  <a:srgbClr val="002060"/>
                </a:solidFill>
              </a:rPr>
              <a:t>“</a:t>
            </a:r>
            <a:r>
              <a:rPr lang="tr-TR" sz="3200" b="1" u="sng" dirty="0" smtClean="0">
                <a:solidFill>
                  <a:srgbClr val="002060"/>
                </a:solidFill>
              </a:rPr>
              <a:t>Sizin yaşadığınız şu günlerinizde </a:t>
            </a:r>
            <a:r>
              <a:rPr lang="tr-TR" sz="3200" b="1" u="sng" dirty="0" smtClean="0">
                <a:solidFill>
                  <a:srgbClr val="FF0000"/>
                </a:solidFill>
              </a:rPr>
              <a:t>Allah için öyle müstesna günler vardır ki,</a:t>
            </a:r>
            <a:r>
              <a:rPr lang="tr-TR" sz="3200" b="1" u="sng" dirty="0" smtClean="0">
                <a:solidFill>
                  <a:srgbClr val="002060"/>
                </a:solidFill>
              </a:rPr>
              <a:t> </a:t>
            </a:r>
            <a:r>
              <a:rPr lang="tr-TR" sz="3200" b="1" u="sng" dirty="0" smtClean="0">
                <a:solidFill>
                  <a:srgbClr val="0070C0"/>
                </a:solidFill>
              </a:rPr>
              <a:t>siz o müstesna an ve zamanı yakalamak için </a:t>
            </a:r>
            <a:r>
              <a:rPr lang="tr-TR" sz="3200" b="1" u="sng" dirty="0" smtClean="0">
                <a:solidFill>
                  <a:srgbClr val="002060"/>
                </a:solidFill>
              </a:rPr>
              <a:t>hücum ediniz</a:t>
            </a:r>
            <a:r>
              <a:rPr lang="tr-TR" sz="3200" dirty="0" smtClean="0">
                <a:solidFill>
                  <a:srgbClr val="002060"/>
                </a:solidFill>
              </a:rPr>
              <a:t>”</a:t>
            </a:r>
            <a:r>
              <a:rPr lang="tr-TR" sz="2400" dirty="0" smtClean="0">
                <a:solidFill>
                  <a:srgbClr val="002060"/>
                </a:solidFill>
              </a:rPr>
              <a:t> </a:t>
            </a:r>
            <a:r>
              <a:rPr lang="tr-TR" sz="2000" dirty="0" smtClean="0">
                <a:solidFill>
                  <a:srgbClr val="002060"/>
                </a:solidFill>
              </a:rPr>
              <a:t>(Hadis-i Kutsi) </a:t>
            </a:r>
          </a:p>
          <a:p>
            <a:pPr algn="just"/>
            <a:r>
              <a:rPr lang="tr-TR" sz="2000" dirty="0" smtClean="0">
                <a:solidFill>
                  <a:srgbClr val="002060"/>
                </a:solidFill>
              </a:rPr>
              <a:t>	</a:t>
            </a:r>
          </a:p>
        </p:txBody>
      </p:sp>
    </p:spTree>
    <p:extLst>
      <p:ext uri="{BB962C8B-B14F-4D97-AF65-F5344CB8AC3E}">
        <p14:creationId xmlns:p14="http://schemas.microsoft.com/office/powerpoint/2010/main" val="1637622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3914</TotalTime>
  <Words>3287</Words>
  <Application>Microsoft Office PowerPoint</Application>
  <PresentationFormat>Ekran Gösterisi (4:3)</PresentationFormat>
  <Paragraphs>405</Paragraphs>
  <Slides>52</Slides>
  <Notes>15</Notes>
  <HiddenSlides>2</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52</vt:i4>
      </vt:variant>
    </vt:vector>
  </HeadingPairs>
  <TitlesOfParts>
    <vt:vector size="63" baseType="lpstr">
      <vt:lpstr>Arial</vt:lpstr>
      <vt:lpstr>Calibri</vt:lpstr>
      <vt:lpstr>Comic Sans MS</vt:lpstr>
      <vt:lpstr>Emine</vt:lpstr>
      <vt:lpstr>HASENAT</vt:lpstr>
      <vt:lpstr>HASENAT4</vt:lpstr>
      <vt:lpstr>Times New Roman</vt:lpstr>
      <vt:lpstr>Traditional Arabic</vt:lpstr>
      <vt:lpstr>Vivaldi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YUSUFCUK</dc:creator>
  <cp:lastModifiedBy>Office 2013</cp:lastModifiedBy>
  <cp:revision>272</cp:revision>
  <cp:lastPrinted>2016-05-18T09:05:05Z</cp:lastPrinted>
  <dcterms:created xsi:type="dcterms:W3CDTF">2011-07-14T10:42:59Z</dcterms:created>
  <dcterms:modified xsi:type="dcterms:W3CDTF">2020-04-05T11:57:32Z</dcterms:modified>
</cp:coreProperties>
</file>