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416" r:id="rId3"/>
    <p:sldId id="368" r:id="rId4"/>
    <p:sldId id="360" r:id="rId5"/>
    <p:sldId id="420" r:id="rId6"/>
    <p:sldId id="417" r:id="rId7"/>
    <p:sldId id="419" r:id="rId8"/>
    <p:sldId id="422" r:id="rId9"/>
    <p:sldId id="423" r:id="rId10"/>
    <p:sldId id="424" r:id="rId11"/>
    <p:sldId id="425" r:id="rId12"/>
    <p:sldId id="426" r:id="rId13"/>
    <p:sldId id="427" r:id="rId14"/>
    <p:sldId id="428" r:id="rId15"/>
    <p:sldId id="429" r:id="rId16"/>
    <p:sldId id="434" r:id="rId17"/>
    <p:sldId id="430" r:id="rId18"/>
    <p:sldId id="432" r:id="rId19"/>
    <p:sldId id="415" r:id="rId20"/>
    <p:sldId id="433" r:id="rId21"/>
    <p:sldId id="435" r:id="rId22"/>
    <p:sldId id="436" r:id="rId23"/>
    <p:sldId id="437" r:id="rId24"/>
    <p:sldId id="438" r:id="rId25"/>
    <p:sldId id="421" r:id="rId26"/>
    <p:sldId id="439" r:id="rId27"/>
    <p:sldId id="440" r:id="rId28"/>
    <p:sldId id="441" r:id="rId29"/>
    <p:sldId id="442" r:id="rId30"/>
    <p:sldId id="443" r:id="rId31"/>
    <p:sldId id="444" r:id="rId32"/>
    <p:sldId id="445" r:id="rId33"/>
    <p:sldId id="370" r:id="rId34"/>
    <p:sldId id="446" r:id="rId35"/>
    <p:sldId id="447" r:id="rId36"/>
    <p:sldId id="448" r:id="rId37"/>
    <p:sldId id="449" r:id="rId38"/>
    <p:sldId id="450" r:id="rId39"/>
    <p:sldId id="452" r:id="rId40"/>
    <p:sldId id="418" r:id="rId41"/>
    <p:sldId id="453" r:id="rId42"/>
    <p:sldId id="365" r:id="rId43"/>
    <p:sldId id="454" r:id="rId44"/>
    <p:sldId id="455" r:id="rId45"/>
    <p:sldId id="456" r:id="rId46"/>
    <p:sldId id="457" r:id="rId47"/>
    <p:sldId id="395" r:id="rId48"/>
    <p:sldId id="458"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3D0B7D-1912-4613-9D46-CE2115956518}" type="datetimeFigureOut">
              <a:rPr lang="tr-TR" smtClean="0"/>
              <a:t>12.1.2017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6A2AA4-8515-48CD-BF3F-84991CA350F1}" type="slidenum">
              <a:rPr lang="tr-TR" smtClean="0"/>
              <a:t>‹#›</a:t>
            </a:fld>
            <a:endParaRPr lang="tr-TR"/>
          </a:p>
        </p:txBody>
      </p:sp>
    </p:spTree>
    <p:extLst>
      <p:ext uri="{BB962C8B-B14F-4D97-AF65-F5344CB8AC3E}">
        <p14:creationId xmlns:p14="http://schemas.microsoft.com/office/powerpoint/2010/main" val="1569319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76A2AA4-8515-48CD-BF3F-84991CA350F1}" type="slidenum">
              <a:rPr lang="tr-TR" smtClean="0"/>
              <a:t>42</a:t>
            </a:fld>
            <a:endParaRPr lang="tr-TR"/>
          </a:p>
        </p:txBody>
      </p:sp>
    </p:spTree>
    <p:extLst>
      <p:ext uri="{BB962C8B-B14F-4D97-AF65-F5344CB8AC3E}">
        <p14:creationId xmlns:p14="http://schemas.microsoft.com/office/powerpoint/2010/main" val="3853386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EEA4D25-D3E0-444A-8F95-1D4A6EF66CB9}" type="datetimeFigureOut">
              <a:rPr lang="tr-TR" smtClean="0"/>
              <a:pPr/>
              <a:t>12.1.2017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EEA4D25-D3E0-444A-8F95-1D4A6EF66CB9}" type="datetimeFigureOut">
              <a:rPr lang="tr-TR" smtClean="0"/>
              <a:pPr/>
              <a:t>12.1.2017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EEA4D25-D3E0-444A-8F95-1D4A6EF66CB9}" type="datetimeFigureOut">
              <a:rPr lang="tr-TR" smtClean="0"/>
              <a:pPr/>
              <a:t>12.1.2017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EEA4D25-D3E0-444A-8F95-1D4A6EF66CB9}" type="datetimeFigureOut">
              <a:rPr lang="tr-TR" smtClean="0"/>
              <a:pPr/>
              <a:t>12.1.2017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EEA4D25-D3E0-444A-8F95-1D4A6EF66CB9}" type="datetimeFigureOut">
              <a:rPr lang="tr-TR" smtClean="0"/>
              <a:pPr/>
              <a:t>12.1.2017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EEA4D25-D3E0-444A-8F95-1D4A6EF66CB9}" type="datetimeFigureOut">
              <a:rPr lang="tr-TR" smtClean="0"/>
              <a:pPr/>
              <a:t>12.1.2017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EEA4D25-D3E0-444A-8F95-1D4A6EF66CB9}" type="datetimeFigureOut">
              <a:rPr lang="tr-TR" smtClean="0"/>
              <a:pPr/>
              <a:t>12.1.2017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EEA4D25-D3E0-444A-8F95-1D4A6EF66CB9}" type="datetimeFigureOut">
              <a:rPr lang="tr-TR" smtClean="0"/>
              <a:pPr/>
              <a:t>12.1.2017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EEA4D25-D3E0-444A-8F95-1D4A6EF66CB9}" type="datetimeFigureOut">
              <a:rPr lang="tr-TR" smtClean="0"/>
              <a:pPr/>
              <a:t>12.1.2017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EEA4D25-D3E0-444A-8F95-1D4A6EF66CB9}" type="datetimeFigureOut">
              <a:rPr lang="tr-TR" smtClean="0"/>
              <a:pPr/>
              <a:t>12.1.2017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EEA4D25-D3E0-444A-8F95-1D4A6EF66CB9}" type="datetimeFigureOut">
              <a:rPr lang="tr-TR" smtClean="0"/>
              <a:pPr/>
              <a:t>12.1.2017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A4D25-D3E0-444A-8F95-1D4A6EF66CB9}" type="datetimeFigureOut">
              <a:rPr lang="tr-TR" smtClean="0"/>
              <a:pPr/>
              <a:t>12.1.2017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67C18-2FC3-472A-9571-B57A3E324BB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ww.facebook.com/groups/vaazdokumanlari/"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ww.facebook.com/groups/vaazdokumanlar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papillondamour.p.a.pic.centerblog.net/86892983.png"/>
          <p:cNvPicPr>
            <a:picLocks noChangeAspect="1" noChangeArrowheads="1"/>
          </p:cNvPicPr>
          <p:nvPr/>
        </p:nvPicPr>
        <p:blipFill rotWithShape="1">
          <a:blip r:embed="rId2">
            <a:extLst>
              <a:ext uri="{28A0092B-C50C-407E-A947-70E740481C1C}">
                <a14:useLocalDpi xmlns:a14="http://schemas.microsoft.com/office/drawing/2010/main" val="0"/>
              </a:ext>
            </a:extLst>
          </a:blip>
          <a:srcRect l="20121" t="10479" r="12297" b="17459"/>
          <a:stretch/>
        </p:blipFill>
        <p:spPr bwMode="auto">
          <a:xfrm>
            <a:off x="6847136" y="4437112"/>
            <a:ext cx="2261368" cy="2411248"/>
          </a:xfrm>
          <a:prstGeom prst="rect">
            <a:avLst/>
          </a:prstGeom>
          <a:noFill/>
          <a:extLst>
            <a:ext uri="{909E8E84-426E-40DD-AFC4-6F175D3DCCD1}">
              <a14:hiddenFill xmlns:a14="http://schemas.microsoft.com/office/drawing/2010/main">
                <a:solidFill>
                  <a:srgbClr val="FFFFFF"/>
                </a:solidFill>
              </a14:hiddenFill>
            </a:ext>
          </a:extLst>
        </p:spPr>
      </p:pic>
      <p:sp>
        <p:nvSpPr>
          <p:cNvPr id="18" name="17 Dikdörtgen"/>
          <p:cNvSpPr/>
          <p:nvPr/>
        </p:nvSpPr>
        <p:spPr>
          <a:xfrm>
            <a:off x="35496" y="1192684"/>
            <a:ext cx="9036496" cy="3046988"/>
          </a:xfrm>
          <a:prstGeom prst="rect">
            <a:avLst/>
          </a:prstGeom>
        </p:spPr>
        <p:txBody>
          <a:bodyPr wrap="square">
            <a:spAutoFit/>
          </a:bodyPr>
          <a:lstStyle/>
          <a:p>
            <a:pPr algn="ctr"/>
            <a:r>
              <a:rPr lang="tr-TR" sz="9600" b="1" dirty="0" smtClean="0">
                <a:solidFill>
                  <a:srgbClr val="C00000"/>
                </a:solidFill>
                <a:effectLst>
                  <a:outerShdw blurRad="38100" dist="38100" dir="2700000" algn="tl">
                    <a:srgbClr val="000000">
                      <a:alpha val="43137"/>
                    </a:srgbClr>
                  </a:outerShdw>
                </a:effectLst>
                <a:latin typeface="Vivaldi" pitchFamily="66" charset="0"/>
                <a:cs typeface="Times New Roman" pitchFamily="18" charset="0"/>
              </a:rPr>
              <a:t>Allah’ı Sevmek </a:t>
            </a:r>
            <a:r>
              <a:rPr lang="tr-TR" sz="9600" b="1" dirty="0" smtClean="0">
                <a:solidFill>
                  <a:srgbClr val="0070C0"/>
                </a:solidFill>
                <a:effectLst>
                  <a:outerShdw blurRad="38100" dist="38100" dir="2700000" algn="tl">
                    <a:srgbClr val="000000">
                      <a:alpha val="43137"/>
                    </a:srgbClr>
                  </a:outerShdw>
                </a:effectLst>
                <a:latin typeface="Vivaldi" pitchFamily="66" charset="0"/>
                <a:cs typeface="Times New Roman" pitchFamily="18" charset="0"/>
              </a:rPr>
              <a:t>Allah </a:t>
            </a:r>
            <a:r>
              <a:rPr lang="tr-TR" sz="9600" b="1" dirty="0" err="1" smtClean="0">
                <a:solidFill>
                  <a:srgbClr val="0070C0"/>
                </a:solidFill>
                <a:effectLst>
                  <a:outerShdw blurRad="38100" dist="38100" dir="2700000" algn="tl">
                    <a:srgbClr val="000000">
                      <a:alpha val="43137"/>
                    </a:srgbClr>
                  </a:outerShdw>
                </a:effectLst>
                <a:latin typeface="Vivaldi" pitchFamily="66" charset="0"/>
                <a:cs typeface="Times New Roman" pitchFamily="18" charset="0"/>
              </a:rPr>
              <a:t>Jçin</a:t>
            </a:r>
            <a:r>
              <a:rPr lang="tr-TR" sz="9600" b="1" dirty="0" smtClean="0">
                <a:solidFill>
                  <a:srgbClr val="0070C0"/>
                </a:solidFill>
                <a:effectLst>
                  <a:outerShdw blurRad="38100" dist="38100" dir="2700000" algn="tl">
                    <a:srgbClr val="000000">
                      <a:alpha val="43137"/>
                    </a:srgbClr>
                  </a:outerShdw>
                </a:effectLst>
                <a:latin typeface="Vivaldi" pitchFamily="66" charset="0"/>
                <a:cs typeface="Times New Roman" pitchFamily="18" charset="0"/>
              </a:rPr>
              <a:t> Sevmek</a:t>
            </a:r>
            <a:endParaRPr lang="tr-TR" sz="13800" b="1" dirty="0" smtClean="0">
              <a:solidFill>
                <a:srgbClr val="C00000"/>
              </a:solidFill>
              <a:effectLst>
                <a:outerShdw blurRad="38100" dist="38100" dir="2700000" algn="tl">
                  <a:srgbClr val="000000">
                    <a:alpha val="43137"/>
                  </a:srgbClr>
                </a:outerShdw>
              </a:effectLst>
              <a:latin typeface="Vivaldi" pitchFamily="66" charset="0"/>
              <a:cs typeface="Times New Roman" pitchFamily="18" charset="0"/>
            </a:endParaRPr>
          </a:p>
        </p:txBody>
      </p:sp>
      <p:sp>
        <p:nvSpPr>
          <p:cNvPr id="7" name="5 Dikdörtgen"/>
          <p:cNvSpPr/>
          <p:nvPr/>
        </p:nvSpPr>
        <p:spPr>
          <a:xfrm>
            <a:off x="971600" y="4941168"/>
            <a:ext cx="6143668" cy="584775"/>
          </a:xfrm>
          <a:prstGeom prst="rect">
            <a:avLst/>
          </a:prstGeom>
        </p:spPr>
        <p:txBody>
          <a:bodyPr wrap="square">
            <a:spAutoFit/>
          </a:bodyPr>
          <a:lstStyle/>
          <a:p>
            <a:pPr algn="ctr"/>
            <a:r>
              <a:rPr lang="tr-TR" sz="3200" b="1" dirty="0" smtClean="0">
                <a:solidFill>
                  <a:srgbClr val="FF0000"/>
                </a:solidFill>
                <a:latin typeface="Vivaldi" pitchFamily="66" charset="0"/>
                <a:cs typeface="Times New Roman" pitchFamily="18" charset="0"/>
              </a:rPr>
              <a:t>İ</a:t>
            </a:r>
            <a:r>
              <a:rPr lang="tr-TR" sz="3200" b="1" dirty="0" smtClean="0">
                <a:solidFill>
                  <a:srgbClr val="FF0000"/>
                </a:solidFill>
                <a:latin typeface="Elephant" pitchFamily="18" charset="0"/>
                <a:cs typeface="Times New Roman" pitchFamily="18" charset="0"/>
              </a:rPr>
              <a:t>dris YAVUZYİĞİT</a:t>
            </a:r>
          </a:p>
        </p:txBody>
      </p:sp>
      <p:sp>
        <p:nvSpPr>
          <p:cNvPr id="8" name="9 Dikdörtgen"/>
          <p:cNvSpPr/>
          <p:nvPr/>
        </p:nvSpPr>
        <p:spPr>
          <a:xfrm>
            <a:off x="2627784" y="5445224"/>
            <a:ext cx="3071834" cy="369332"/>
          </a:xfrm>
          <a:prstGeom prst="rect">
            <a:avLst/>
          </a:prstGeom>
          <a:noFill/>
        </p:spPr>
        <p:txBody>
          <a:bodyPr wrap="square">
            <a:spAutoFit/>
          </a:bodyPr>
          <a:lstStyle/>
          <a:p>
            <a:pPr algn="ctr"/>
            <a:r>
              <a:rPr lang="tr-TR" b="1" dirty="0" err="1" smtClean="0">
                <a:latin typeface="Times New Roman" pitchFamily="18" charset="0"/>
                <a:cs typeface="Times New Roman" pitchFamily="18" charset="0"/>
              </a:rPr>
              <a:t>idrisyavuzyigit</a:t>
            </a:r>
            <a:r>
              <a:rPr lang="tr-TR" b="1" dirty="0" smtClean="0">
                <a:latin typeface="Times New Roman" pitchFamily="18" charset="0"/>
                <a:cs typeface="Times New Roman" pitchFamily="18" charset="0"/>
              </a:rPr>
              <a:t>@</a:t>
            </a:r>
            <a:r>
              <a:rPr lang="tr-TR" b="1" dirty="0" err="1" smtClean="0">
                <a:latin typeface="Times New Roman" pitchFamily="18" charset="0"/>
                <a:cs typeface="Times New Roman" pitchFamily="18" charset="0"/>
              </a:rPr>
              <a:t>hotmail</a:t>
            </a:r>
            <a:r>
              <a:rPr lang="tr-TR" b="1" dirty="0" smtClean="0">
                <a:latin typeface="Times New Roman" pitchFamily="18" charset="0"/>
                <a:cs typeface="Times New Roman" pitchFamily="18" charset="0"/>
              </a:rPr>
              <a:t>.com</a:t>
            </a:r>
          </a:p>
        </p:txBody>
      </p:sp>
      <p:grpSp>
        <p:nvGrpSpPr>
          <p:cNvPr id="9" name="Grup 8"/>
          <p:cNvGrpSpPr/>
          <p:nvPr/>
        </p:nvGrpSpPr>
        <p:grpSpPr>
          <a:xfrm>
            <a:off x="2915816" y="5753461"/>
            <a:ext cx="2960814" cy="339835"/>
            <a:chOff x="6254433" y="6237312"/>
            <a:chExt cx="2566039" cy="351061"/>
          </a:xfrm>
        </p:grpSpPr>
        <p:pic>
          <p:nvPicPr>
            <p:cNvPr id="11" name="Picture 2" descr="http://files.softicons.com/download/social-media-icons/new-social-media-icons-by-mohamed-elgharabawy/png/256x256/faceboo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433" y="6268983"/>
              <a:ext cx="319390" cy="319390"/>
            </a:xfrm>
            <a:prstGeom prst="rect">
              <a:avLst/>
            </a:prstGeom>
            <a:noFill/>
            <a:extLst>
              <a:ext uri="{909E8E84-426E-40DD-AFC4-6F175D3DCCD1}">
                <a14:hiddenFill xmlns:a14="http://schemas.microsoft.com/office/drawing/2010/main">
                  <a:solidFill>
                    <a:srgbClr val="FFFFFF"/>
                  </a:solidFill>
                </a14:hiddenFill>
              </a:ext>
            </a:extLst>
          </p:spPr>
        </p:pic>
        <p:sp>
          <p:nvSpPr>
            <p:cNvPr id="12" name="Metin kutusu 11"/>
            <p:cNvSpPr txBox="1"/>
            <p:nvPr/>
          </p:nvSpPr>
          <p:spPr>
            <a:xfrm>
              <a:off x="6502219" y="6237312"/>
              <a:ext cx="2318253" cy="317944"/>
            </a:xfrm>
            <a:prstGeom prst="rect">
              <a:avLst/>
            </a:prstGeom>
            <a:noFill/>
          </p:spPr>
          <p:txBody>
            <a:bodyPr wrap="square" rtlCol="0">
              <a:spAutoFit/>
            </a:bodyPr>
            <a:lstStyle/>
            <a:p>
              <a:r>
                <a:rPr lang="tr-TR" sz="1400" b="1" dirty="0" smtClean="0">
                  <a:solidFill>
                    <a:srgbClr val="002060"/>
                  </a:solidFill>
                  <a:effectLst>
                    <a:outerShdw blurRad="38100" dist="38100" dir="2700000" algn="tl">
                      <a:srgbClr val="000000">
                        <a:alpha val="43137"/>
                      </a:srgbClr>
                    </a:outerShdw>
                  </a:effectLst>
                  <a:hlinkClick r:id="rId4"/>
                </a:rPr>
                <a:t>VAAZ DOKUMANLARI</a:t>
              </a:r>
              <a:endParaRPr lang="tr-TR" sz="1400" b="1" dirty="0">
                <a:solidFill>
                  <a:srgbClr val="002060"/>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6000" b="1" dirty="0" smtClean="0">
                <a:solidFill>
                  <a:schemeClr val="tx1"/>
                </a:solidFill>
                <a:effectLst>
                  <a:outerShdw blurRad="38100" dist="38100" dir="2700000" algn="tl">
                    <a:srgbClr val="000000">
                      <a:alpha val="43137"/>
                    </a:srgbClr>
                  </a:outerShdw>
                </a:effectLst>
              </a:rPr>
              <a:t>ALLAH’IN «VEDUD» İSMİ</a:t>
            </a:r>
            <a:endParaRPr lang="tr-TR" sz="60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dirty="0">
                <a:solidFill>
                  <a:schemeClr val="tx1"/>
                </a:solidFill>
              </a:rPr>
              <a:t>Sevgi kalplerin canı, ruhların gıdasıdır. Sevmeyen kalp ölüdür.</a:t>
            </a:r>
            <a:r>
              <a:rPr lang="tr-TR" sz="2400" dirty="0">
                <a:solidFill>
                  <a:schemeClr val="tx1"/>
                </a:solidFill>
              </a:rPr>
              <a:t> Bütün sevgiler, o duyguyu var edene, onu kalbimize koyanadır. </a:t>
            </a:r>
          </a:p>
          <a:p>
            <a:pPr algn="just"/>
            <a:r>
              <a:rPr lang="tr-TR" sz="2400" dirty="0">
                <a:solidFill>
                  <a:schemeClr val="tx1"/>
                </a:solidFill>
              </a:rPr>
              <a:t>Kur’an’da insanın Allah’ı, Allah’ın da insanı sevmesinden, Allah’ın sevdiği ve sevmediği insanlardan ve amellerden söz edilmiştir. Allah’ın güzel isimlerinden biri de “</a:t>
            </a:r>
            <a:r>
              <a:rPr lang="tr-TR" sz="2400" dirty="0" err="1">
                <a:solidFill>
                  <a:schemeClr val="tx1"/>
                </a:solidFill>
              </a:rPr>
              <a:t>Vedûd</a:t>
            </a:r>
            <a:r>
              <a:rPr lang="tr-TR" sz="2400" dirty="0">
                <a:solidFill>
                  <a:schemeClr val="tx1"/>
                </a:solidFill>
              </a:rPr>
              <a:t>” dur. Kur’an’da iki ayet-i kerimede Allah’ın “</a:t>
            </a:r>
            <a:r>
              <a:rPr lang="tr-TR" sz="2400" dirty="0" err="1">
                <a:solidFill>
                  <a:schemeClr val="tx1"/>
                </a:solidFill>
              </a:rPr>
              <a:t>vedûd</a:t>
            </a:r>
            <a:r>
              <a:rPr lang="tr-TR" sz="2400" dirty="0">
                <a:solidFill>
                  <a:schemeClr val="tx1"/>
                </a:solidFill>
              </a:rPr>
              <a:t>” olduğu bildirilmiştir.</a:t>
            </a:r>
          </a:p>
          <a:p>
            <a:pPr algn="just"/>
            <a:r>
              <a:rPr lang="tr-TR" sz="2400" dirty="0">
                <a:solidFill>
                  <a:schemeClr val="tx1"/>
                </a:solidFill>
              </a:rPr>
              <a:t>  “ </a:t>
            </a:r>
            <a:r>
              <a:rPr lang="tr-TR" sz="2400" b="1" dirty="0">
                <a:solidFill>
                  <a:schemeClr val="tx1"/>
                </a:solidFill>
              </a:rPr>
              <a:t>O, bağışlayan ve sevendir”.</a:t>
            </a:r>
            <a:r>
              <a:rPr lang="tr-TR" sz="2400" dirty="0">
                <a:solidFill>
                  <a:schemeClr val="tx1"/>
                </a:solidFill>
              </a:rPr>
              <a:t> (85/14)     </a:t>
            </a:r>
            <a:r>
              <a:rPr lang="ar-SA" sz="2400" dirty="0">
                <a:solidFill>
                  <a:schemeClr val="tx1"/>
                </a:solidFill>
              </a:rPr>
              <a:t>وَهُوَ الْغَفُورُ الْوَدُود</a:t>
            </a:r>
            <a:endParaRPr lang="tr-TR" sz="2400" dirty="0">
              <a:solidFill>
                <a:schemeClr val="tx1"/>
              </a:solidFill>
            </a:endParaRPr>
          </a:p>
          <a:p>
            <a:pPr algn="just" rtl="1"/>
            <a:r>
              <a:rPr lang="ar-SA" sz="2400" dirty="0">
                <a:solidFill>
                  <a:schemeClr val="tx1"/>
                </a:solidFill>
              </a:rPr>
              <a:t>وَاسْتَغْفِرُواْ رَبَّكُمْ ثُمَّ تُوبُواْ إِلَيْهِ إِنَّ رَبِّي رَحِيمٌ وَدُودٌ</a:t>
            </a:r>
            <a:endParaRPr lang="tr-TR" sz="2400" dirty="0">
              <a:solidFill>
                <a:schemeClr val="tx1"/>
              </a:solidFill>
            </a:endParaRPr>
          </a:p>
          <a:p>
            <a:pPr algn="just"/>
            <a:r>
              <a:rPr lang="tr-TR" sz="2400" b="1" dirty="0">
                <a:solidFill>
                  <a:schemeClr val="tx1"/>
                </a:solidFill>
              </a:rPr>
              <a:t>“Rabbinizden mağfiret dileyin, sonra O'na </a:t>
            </a:r>
            <a:r>
              <a:rPr lang="tr-TR" sz="2400" b="1" dirty="0" err="1">
                <a:solidFill>
                  <a:schemeClr val="tx1"/>
                </a:solidFill>
              </a:rPr>
              <a:t>tevbe</a:t>
            </a:r>
            <a:r>
              <a:rPr lang="tr-TR" sz="2400" b="1" dirty="0">
                <a:solidFill>
                  <a:schemeClr val="tx1"/>
                </a:solidFill>
              </a:rPr>
              <a:t> ile yönelin. Şüphesiz ki, benim Rabbim çok merhametlidir, çok sevendir.”</a:t>
            </a:r>
            <a:r>
              <a:rPr lang="tr-TR" sz="2400" dirty="0">
                <a:solidFill>
                  <a:schemeClr val="tx1"/>
                </a:solidFill>
              </a:rPr>
              <a:t> (11/90)</a:t>
            </a:r>
          </a:p>
          <a:p>
            <a:pPr algn="just"/>
            <a:r>
              <a:rPr lang="tr-TR" sz="2400" b="1" u="sng" dirty="0">
                <a:solidFill>
                  <a:schemeClr val="tx1"/>
                </a:solidFill>
              </a:rPr>
              <a:t>“</a:t>
            </a:r>
            <a:r>
              <a:rPr lang="tr-TR" sz="2400" b="1" u="sng" dirty="0" err="1">
                <a:solidFill>
                  <a:schemeClr val="tx1"/>
                </a:solidFill>
              </a:rPr>
              <a:t>Vedûd</a:t>
            </a:r>
            <a:r>
              <a:rPr lang="tr-TR" sz="2400" b="1" u="sng" dirty="0">
                <a:solidFill>
                  <a:schemeClr val="tx1"/>
                </a:solidFill>
              </a:rPr>
              <a:t>”; </a:t>
            </a:r>
            <a:r>
              <a:rPr lang="tr-TR" sz="2400" b="1" u="sng" dirty="0" err="1">
                <a:solidFill>
                  <a:schemeClr val="tx1"/>
                </a:solidFill>
              </a:rPr>
              <a:t>mü’min</a:t>
            </a:r>
            <a:r>
              <a:rPr lang="tr-TR" sz="2400" b="1" u="sng" dirty="0">
                <a:solidFill>
                  <a:schemeClr val="tx1"/>
                </a:solidFill>
              </a:rPr>
              <a:t> kullarını çok seven, güzel amelleri sebebiyle onlardan razı olan, ihsan eden, onları öven anlamındadır.</a:t>
            </a:r>
            <a:endParaRPr lang="tr-TR" sz="2400" dirty="0">
              <a:solidFill>
                <a:schemeClr val="tx1"/>
              </a:solidFill>
            </a:endParaRPr>
          </a:p>
          <a:p>
            <a:pPr algn="just"/>
            <a:r>
              <a:rPr lang="tr-TR" sz="2400" b="1" u="sng" dirty="0">
                <a:solidFill>
                  <a:schemeClr val="tx1"/>
                </a:solidFill>
              </a:rPr>
              <a:t>Allah yarattığı kullarını sever ve onlara değer verir</a:t>
            </a:r>
            <a:endParaRPr lang="tr-TR" sz="2400" dirty="0">
              <a:solidFill>
                <a:schemeClr val="tx1"/>
              </a:solidFill>
            </a:endParaRPr>
          </a:p>
        </p:txBody>
      </p:sp>
    </p:spTree>
    <p:extLst>
      <p:ext uri="{BB962C8B-B14F-4D97-AF65-F5344CB8AC3E}">
        <p14:creationId xmlns:p14="http://schemas.microsoft.com/office/powerpoint/2010/main" val="2131311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400" b="1" dirty="0" smtClean="0">
                <a:solidFill>
                  <a:schemeClr val="tx1"/>
                </a:solidFill>
                <a:effectLst>
                  <a:outerShdw blurRad="38100" dist="38100" dir="2700000" algn="tl">
                    <a:srgbClr val="000000">
                      <a:alpha val="43137"/>
                    </a:srgbClr>
                  </a:outerShdw>
                </a:effectLst>
              </a:rPr>
              <a:t>ALLAH’IN KULLARINA MERHAMETİ</a:t>
            </a:r>
            <a:endParaRPr lang="tr-TR" sz="44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u="sng" dirty="0">
                <a:solidFill>
                  <a:schemeClr val="tx1"/>
                </a:solidFill>
              </a:rPr>
              <a:t>Ömer b. El-</a:t>
            </a:r>
            <a:r>
              <a:rPr lang="tr-TR" sz="2400" b="1" u="sng" dirty="0" err="1">
                <a:solidFill>
                  <a:schemeClr val="tx1"/>
                </a:solidFill>
              </a:rPr>
              <a:t>Hattab</a:t>
            </a:r>
            <a:r>
              <a:rPr lang="tr-TR" sz="2400" b="1" u="sng" dirty="0">
                <a:solidFill>
                  <a:schemeClr val="tx1"/>
                </a:solidFill>
              </a:rPr>
              <a:t> (</a:t>
            </a:r>
            <a:r>
              <a:rPr lang="tr-TR" sz="2400" b="1" u="sng" dirty="0" err="1">
                <a:solidFill>
                  <a:schemeClr val="tx1"/>
                </a:solidFill>
              </a:rPr>
              <a:t>r.a</a:t>
            </a:r>
            <a:r>
              <a:rPr lang="tr-TR" sz="2400" b="1" u="sng" dirty="0">
                <a:solidFill>
                  <a:schemeClr val="tx1"/>
                </a:solidFill>
              </a:rPr>
              <a:t>.) anlatıyor</a:t>
            </a:r>
            <a:r>
              <a:rPr lang="tr-TR" sz="2400" dirty="0">
                <a:solidFill>
                  <a:schemeClr val="tx1"/>
                </a:solidFill>
              </a:rPr>
              <a:t>: </a:t>
            </a:r>
            <a:endParaRPr lang="tr-TR" sz="2400" dirty="0" smtClean="0">
              <a:solidFill>
                <a:schemeClr val="tx1"/>
              </a:solidFill>
            </a:endParaRPr>
          </a:p>
          <a:p>
            <a:pPr algn="just"/>
            <a:r>
              <a:rPr lang="tr-TR" sz="2400" b="1" dirty="0" smtClean="0">
                <a:solidFill>
                  <a:schemeClr val="tx1"/>
                </a:solidFill>
              </a:rPr>
              <a:t>Peygamberimizin </a:t>
            </a:r>
            <a:r>
              <a:rPr lang="tr-TR" sz="2400" b="1" dirty="0">
                <a:solidFill>
                  <a:schemeClr val="tx1"/>
                </a:solidFill>
              </a:rPr>
              <a:t>huzuruna </a:t>
            </a:r>
            <a:r>
              <a:rPr lang="tr-TR" sz="2400" b="1" dirty="0" err="1">
                <a:solidFill>
                  <a:schemeClr val="tx1"/>
                </a:solidFill>
              </a:rPr>
              <a:t>Havazin</a:t>
            </a:r>
            <a:r>
              <a:rPr lang="tr-TR" sz="2400" b="1" dirty="0">
                <a:solidFill>
                  <a:schemeClr val="tx1"/>
                </a:solidFill>
              </a:rPr>
              <a:t> kabilesinden birtakım esirler gelmişti. </a:t>
            </a:r>
            <a:r>
              <a:rPr lang="tr-TR" sz="2400" dirty="0">
                <a:solidFill>
                  <a:schemeClr val="tx1"/>
                </a:solidFill>
              </a:rPr>
              <a:t>Bunların içinde emzikli bir kadın vardı. Çocuğunu kaybetmişti. O, göğsüne biriken sütü esirler arasındaki çocuklara veriyor, emziriyordu. </a:t>
            </a:r>
            <a:endParaRPr lang="tr-TR" sz="2400" dirty="0" smtClean="0">
              <a:solidFill>
                <a:schemeClr val="tx1"/>
              </a:solidFill>
            </a:endParaRPr>
          </a:p>
          <a:p>
            <a:pPr algn="just"/>
            <a:r>
              <a:rPr lang="tr-TR" sz="2400" b="1" dirty="0" smtClean="0">
                <a:solidFill>
                  <a:schemeClr val="tx1"/>
                </a:solidFill>
              </a:rPr>
              <a:t>Bu </a:t>
            </a:r>
            <a:r>
              <a:rPr lang="tr-TR" sz="2400" b="1" dirty="0">
                <a:solidFill>
                  <a:schemeClr val="tx1"/>
                </a:solidFill>
              </a:rPr>
              <a:t>kadın esirler arasında kendi çocuğunu bulunca  hemen onu alıp bağrına bastı ve derin bir sevgi ile çocuğunu emzirmeye başladı.</a:t>
            </a:r>
            <a:r>
              <a:rPr lang="tr-TR" sz="2400" dirty="0">
                <a:solidFill>
                  <a:schemeClr val="tx1"/>
                </a:solidFill>
              </a:rPr>
              <a:t> </a:t>
            </a:r>
          </a:p>
          <a:p>
            <a:pPr algn="just"/>
            <a:r>
              <a:rPr lang="tr-TR" sz="2400" dirty="0">
                <a:solidFill>
                  <a:schemeClr val="tx1"/>
                </a:solidFill>
              </a:rPr>
              <a:t>Bu yüksek şefkat ve sevgiyi görünce Peygamberimiz bize: </a:t>
            </a:r>
            <a:endParaRPr lang="tr-TR" sz="2400" dirty="0" smtClean="0">
              <a:solidFill>
                <a:schemeClr val="tx1"/>
              </a:solidFill>
            </a:endParaRPr>
          </a:p>
          <a:p>
            <a:pPr algn="just"/>
            <a:r>
              <a:rPr lang="tr-TR" sz="2400" dirty="0" smtClean="0">
                <a:solidFill>
                  <a:schemeClr val="tx1"/>
                </a:solidFill>
              </a:rPr>
              <a:t>“</a:t>
            </a:r>
            <a:r>
              <a:rPr lang="tr-TR" sz="2400" b="1" dirty="0">
                <a:solidFill>
                  <a:schemeClr val="tx1"/>
                </a:solidFill>
              </a:rPr>
              <a:t>Şu kadının çocuğunu ateşe atacağına ihtimal verir misiniz?</a:t>
            </a:r>
            <a:r>
              <a:rPr lang="tr-TR" sz="2400" dirty="0">
                <a:solidFill>
                  <a:schemeClr val="tx1"/>
                </a:solidFill>
              </a:rPr>
              <a:t>” buyurdu. </a:t>
            </a:r>
          </a:p>
          <a:p>
            <a:pPr algn="just"/>
            <a:r>
              <a:rPr lang="tr-TR" sz="2400" dirty="0">
                <a:solidFill>
                  <a:schemeClr val="tx1"/>
                </a:solidFill>
              </a:rPr>
              <a:t>Biz: “</a:t>
            </a:r>
            <a:r>
              <a:rPr lang="tr-TR" sz="2400" b="1" dirty="0">
                <a:solidFill>
                  <a:schemeClr val="tx1"/>
                </a:solidFill>
              </a:rPr>
              <a:t>Hayır, atmamaya gücü yettiği sürece atmaz</a:t>
            </a:r>
            <a:r>
              <a:rPr lang="tr-TR" sz="2400" dirty="0">
                <a:solidFill>
                  <a:schemeClr val="tx1"/>
                </a:solidFill>
              </a:rPr>
              <a:t>” dedik. </a:t>
            </a:r>
          </a:p>
          <a:p>
            <a:pPr algn="just"/>
            <a:r>
              <a:rPr lang="tr-TR" sz="2400" dirty="0">
                <a:solidFill>
                  <a:schemeClr val="tx1"/>
                </a:solidFill>
              </a:rPr>
              <a:t>Bunun üzerine Peygamberimiz: </a:t>
            </a:r>
            <a:endParaRPr lang="tr-TR" sz="2400" dirty="0" smtClean="0">
              <a:solidFill>
                <a:schemeClr val="tx1"/>
              </a:solidFill>
            </a:endParaRPr>
          </a:p>
          <a:p>
            <a:pPr algn="just"/>
            <a:r>
              <a:rPr lang="tr-TR" sz="2800" dirty="0" smtClean="0">
                <a:solidFill>
                  <a:srgbClr val="FF0000"/>
                </a:solidFill>
              </a:rPr>
              <a:t>“</a:t>
            </a:r>
            <a:r>
              <a:rPr lang="tr-TR" sz="2800" b="1" dirty="0">
                <a:solidFill>
                  <a:srgbClr val="FF0000"/>
                </a:solidFill>
              </a:rPr>
              <a:t>İşte Allah Teâlâ kullarına bu kadının çocuğuna olan sevgi ve şefkatinden daha merhametli ve şefkatlidir</a:t>
            </a:r>
            <a:r>
              <a:rPr lang="tr-TR" sz="2800" dirty="0">
                <a:solidFill>
                  <a:srgbClr val="FF0000"/>
                </a:solidFill>
              </a:rPr>
              <a:t>” buyurdu. </a:t>
            </a:r>
            <a:endParaRPr lang="tr-TR" sz="2800" dirty="0" smtClean="0">
              <a:solidFill>
                <a:srgbClr val="FF0000"/>
              </a:solidFill>
            </a:endParaRPr>
          </a:p>
          <a:p>
            <a:pPr algn="just"/>
            <a:r>
              <a:rPr lang="tr-TR" sz="2400" dirty="0" smtClean="0">
                <a:solidFill>
                  <a:schemeClr val="tx1"/>
                </a:solidFill>
              </a:rPr>
              <a:t>(</a:t>
            </a:r>
            <a:r>
              <a:rPr lang="tr-TR" sz="2400" dirty="0" err="1">
                <a:solidFill>
                  <a:schemeClr val="tx1"/>
                </a:solidFill>
              </a:rPr>
              <a:t>Buhârî</a:t>
            </a:r>
            <a:r>
              <a:rPr lang="tr-TR" sz="2400" dirty="0">
                <a:solidFill>
                  <a:schemeClr val="tx1"/>
                </a:solidFill>
              </a:rPr>
              <a:t>, Edep, 18)</a:t>
            </a:r>
            <a:r>
              <a:rPr lang="tr-TR" sz="2400" b="1" i="1" dirty="0">
                <a:solidFill>
                  <a:schemeClr val="tx1"/>
                </a:solidFill>
              </a:rPr>
              <a:t> </a:t>
            </a:r>
            <a:endParaRPr lang="tr-TR" sz="2400" dirty="0">
              <a:solidFill>
                <a:schemeClr val="tx1"/>
              </a:solidFill>
            </a:endParaRPr>
          </a:p>
        </p:txBody>
      </p:sp>
    </p:spTree>
    <p:extLst>
      <p:ext uri="{BB962C8B-B14F-4D97-AF65-F5344CB8AC3E}">
        <p14:creationId xmlns:p14="http://schemas.microsoft.com/office/powerpoint/2010/main" val="1033285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err="1">
                <a:solidFill>
                  <a:schemeClr val="tx1"/>
                </a:solidFill>
              </a:rPr>
              <a:t>Ebû</a:t>
            </a:r>
            <a:r>
              <a:rPr lang="tr-TR" sz="2400" dirty="0">
                <a:solidFill>
                  <a:schemeClr val="tx1"/>
                </a:solidFill>
              </a:rPr>
              <a:t> </a:t>
            </a:r>
            <a:r>
              <a:rPr lang="tr-TR" sz="2400" dirty="0" err="1">
                <a:solidFill>
                  <a:schemeClr val="tx1"/>
                </a:solidFill>
              </a:rPr>
              <a:t>Hüreyre</a:t>
            </a:r>
            <a:r>
              <a:rPr lang="tr-TR" sz="2400" dirty="0">
                <a:solidFill>
                  <a:schemeClr val="tx1"/>
                </a:solidFill>
              </a:rPr>
              <a:t> </a:t>
            </a:r>
            <a:r>
              <a:rPr lang="tr-TR" sz="2400" i="1" dirty="0" err="1">
                <a:solidFill>
                  <a:schemeClr val="tx1"/>
                </a:solidFill>
              </a:rPr>
              <a:t>radıyallahu</a:t>
            </a:r>
            <a:r>
              <a:rPr lang="tr-TR" sz="2400" i="1" dirty="0">
                <a:solidFill>
                  <a:schemeClr val="tx1"/>
                </a:solidFill>
              </a:rPr>
              <a:t> </a:t>
            </a:r>
            <a:r>
              <a:rPr lang="tr-TR" sz="2400" i="1" dirty="0" err="1">
                <a:solidFill>
                  <a:schemeClr val="tx1"/>
                </a:solidFill>
              </a:rPr>
              <a:t>anh’</a:t>
            </a:r>
            <a:r>
              <a:rPr lang="tr-TR" sz="2400" dirty="0" err="1">
                <a:solidFill>
                  <a:schemeClr val="tx1"/>
                </a:solidFill>
              </a:rPr>
              <a:t>den</a:t>
            </a:r>
            <a:r>
              <a:rPr lang="tr-TR" sz="2400" dirty="0">
                <a:solidFill>
                  <a:schemeClr val="tx1"/>
                </a:solidFill>
              </a:rPr>
              <a:t> rivayet edildiğine göre Peygamber Efendimiz bir hadis-i şeriflerinde Yüce Allah’ın şöyle buyurduğunu bildirmiştir.</a:t>
            </a:r>
          </a:p>
          <a:p>
            <a:pPr algn="just"/>
            <a:r>
              <a:rPr lang="ar-SA" sz="2400" dirty="0">
                <a:solidFill>
                  <a:schemeClr val="tx1"/>
                </a:solidFill>
              </a:rPr>
              <a:t>« إِنَّ اللَّه تعالى قال: مَنْ عادَى ليَ ولِيّاً ، فقدْ آذَنْتُهُ بِالحَرْبِ ، ومَا تَقَرَّبَ إِليَّ عَبْدِي بِشَيءٍ أَحَبَّ إِلَيَّ مِمَّا افْتَرَضْتُ عَلَيْهِ ، وَمَا يَزَالُ عَبْدِي يَتَقَرَّبُ إِلَيَّ بِالنَّوَافِلِ حَتَّى أُحِبَّهُ ، فَإذَا أَحْببْتُهُ ، كُنْتُ سَمْعَهُ الَّذِي يَسْمَعُ بِهِ ، وَبَصَرَهُ الَّذِي يُبْصِرُ بِهِ ، ويَدَهُ الَّتي يبْطِشُ بِهَا ، وَرجْلَهُ الَّتي يَمْشِي بِها وإنْ سَأَلَني أَعْطَيْتُهُ ، وَلَئِنْ اسْتَعَاذَنِي لأُعِيذَنَّهُ »</a:t>
            </a:r>
            <a:endParaRPr lang="tr-TR" sz="2400" dirty="0">
              <a:solidFill>
                <a:schemeClr val="tx1"/>
              </a:solidFill>
            </a:endParaRPr>
          </a:p>
          <a:p>
            <a:pPr algn="just"/>
            <a:r>
              <a:rPr lang="tr-TR" sz="2400" dirty="0">
                <a:solidFill>
                  <a:schemeClr val="tx1"/>
                </a:solidFill>
              </a:rPr>
              <a:t> “Her kim bir dostuma düşmanlık ederse, ben ona karşı </a:t>
            </a:r>
            <a:r>
              <a:rPr lang="tr-TR" sz="2400" dirty="0" err="1">
                <a:solidFill>
                  <a:schemeClr val="tx1"/>
                </a:solidFill>
              </a:rPr>
              <a:t>harb</a:t>
            </a:r>
            <a:r>
              <a:rPr lang="tr-TR" sz="2400" dirty="0">
                <a:solidFill>
                  <a:schemeClr val="tx1"/>
                </a:solidFill>
              </a:rPr>
              <a:t> ilân ederim. </a:t>
            </a:r>
            <a:r>
              <a:rPr lang="tr-TR" sz="2400" b="1" dirty="0">
                <a:solidFill>
                  <a:schemeClr val="tx1"/>
                </a:solidFill>
              </a:rPr>
              <a:t>Kulum, kendisine emrettiğim farzlardan, bence daha sevimli herhangi bir şeyle bana yakınlık sağlayamaz.</a:t>
            </a:r>
            <a:r>
              <a:rPr lang="tr-TR" sz="2400" dirty="0">
                <a:solidFill>
                  <a:schemeClr val="tx1"/>
                </a:solidFill>
              </a:rPr>
              <a:t> </a:t>
            </a:r>
            <a:r>
              <a:rPr lang="tr-TR" sz="2400" b="1" dirty="0">
                <a:solidFill>
                  <a:schemeClr val="tx1"/>
                </a:solidFill>
              </a:rPr>
              <a:t>Kulum bana (farzlara ilâveten işlediği) </a:t>
            </a:r>
            <a:r>
              <a:rPr lang="tr-TR" sz="2400" b="1" dirty="0" err="1">
                <a:solidFill>
                  <a:schemeClr val="tx1"/>
                </a:solidFill>
              </a:rPr>
              <a:t>nâfile</a:t>
            </a:r>
            <a:r>
              <a:rPr lang="tr-TR" sz="2400" b="1" dirty="0">
                <a:solidFill>
                  <a:schemeClr val="tx1"/>
                </a:solidFill>
              </a:rPr>
              <a:t> ibadetlerle durmadan yaklaşır; nihâyet ben onu severim.</a:t>
            </a:r>
            <a:r>
              <a:rPr lang="tr-TR" sz="2400" dirty="0">
                <a:solidFill>
                  <a:schemeClr val="tx1"/>
                </a:solidFill>
              </a:rPr>
              <a:t> </a:t>
            </a:r>
            <a:r>
              <a:rPr lang="tr-TR" sz="2400" b="1" u="sng" dirty="0">
                <a:solidFill>
                  <a:schemeClr val="tx1"/>
                </a:solidFill>
              </a:rPr>
              <a:t>Kulumu sevince de (âdeta) ben onun işiten kulağı, gören gözü, tutan eli ve yürüyen ayağı olurum. Benden ne isterse, onu mutlaka veririm, bana sığınırsa, onu korurum</a:t>
            </a:r>
            <a:r>
              <a:rPr lang="tr-TR" sz="2400" dirty="0">
                <a:solidFill>
                  <a:schemeClr val="tx1"/>
                </a:solidFill>
              </a:rPr>
              <a:t>.” (Buharî</a:t>
            </a:r>
            <a:r>
              <a:rPr lang="tr-TR" sz="2400" i="1" dirty="0">
                <a:solidFill>
                  <a:schemeClr val="tx1"/>
                </a:solidFill>
              </a:rPr>
              <a:t>,Rikak,38</a:t>
            </a:r>
            <a:r>
              <a:rPr lang="tr-TR" sz="2400" dirty="0">
                <a:solidFill>
                  <a:schemeClr val="tx1"/>
                </a:solidFill>
              </a:rPr>
              <a:t>)</a:t>
            </a:r>
          </a:p>
        </p:txBody>
      </p:sp>
      <p:sp>
        <p:nvSpPr>
          <p:cNvPr id="4"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7200" b="1" dirty="0" smtClean="0">
                <a:solidFill>
                  <a:schemeClr val="tx1"/>
                </a:solidFill>
                <a:effectLst>
                  <a:outerShdw blurRad="38100" dist="38100" dir="2700000" algn="tl">
                    <a:srgbClr val="000000">
                      <a:alpha val="43137"/>
                    </a:srgbClr>
                  </a:outerShdw>
                </a:effectLst>
              </a:rPr>
              <a:t>ALLAH SEVGİSİ</a:t>
            </a:r>
            <a:endParaRPr lang="tr-TR" sz="72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6110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7200" b="1" dirty="0" smtClean="0">
                <a:solidFill>
                  <a:schemeClr val="tx1"/>
                </a:solidFill>
                <a:effectLst>
                  <a:outerShdw blurRad="38100" dist="38100" dir="2700000" algn="tl">
                    <a:srgbClr val="000000">
                      <a:alpha val="43137"/>
                    </a:srgbClr>
                  </a:outerShdw>
                </a:effectLst>
              </a:rPr>
              <a:t>ALLAH SEVGİSİ</a:t>
            </a:r>
            <a:endParaRPr lang="tr-TR" sz="72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 </a:t>
            </a:r>
          </a:p>
          <a:p>
            <a:pPr algn="ctr" rtl="1"/>
            <a:r>
              <a:rPr lang="ar-SA" sz="6000" dirty="0">
                <a:solidFill>
                  <a:schemeClr val="tx1"/>
                </a:solidFill>
                <a:cs typeface="Emine" panose="03020400000000000000" pitchFamily="66" charset="-78"/>
              </a:rPr>
              <a:t>و</a:t>
            </a:r>
            <a:r>
              <a:rPr lang="ar-SY" sz="6000" dirty="0">
                <a:solidFill>
                  <a:schemeClr val="tx1"/>
                </a:solidFill>
                <a:cs typeface="Emine" panose="03020400000000000000" pitchFamily="66" charset="-78"/>
              </a:rPr>
              <a:t>َلَا يُلْقِى اللّٰه حَبِيبَهُ فِى النَّارِ</a:t>
            </a:r>
            <a:endParaRPr lang="tr-TR" sz="6000" dirty="0">
              <a:solidFill>
                <a:schemeClr val="tx1"/>
              </a:solidFill>
              <a:cs typeface="Emine" panose="03020400000000000000" pitchFamily="66" charset="-78"/>
            </a:endParaRPr>
          </a:p>
          <a:p>
            <a:pPr algn="ctr"/>
            <a:r>
              <a:rPr lang="tr-TR" sz="6600" dirty="0">
                <a:solidFill>
                  <a:schemeClr val="tx1"/>
                </a:solidFill>
              </a:rPr>
              <a:t>“</a:t>
            </a:r>
            <a:r>
              <a:rPr lang="tr-TR" sz="6600" b="1" dirty="0">
                <a:solidFill>
                  <a:schemeClr val="tx1"/>
                </a:solidFill>
              </a:rPr>
              <a:t>Allah, </a:t>
            </a:r>
            <a:endParaRPr lang="tr-TR" sz="6600" b="1" dirty="0" smtClean="0">
              <a:solidFill>
                <a:schemeClr val="tx1"/>
              </a:solidFill>
            </a:endParaRPr>
          </a:p>
          <a:p>
            <a:pPr algn="ctr"/>
            <a:r>
              <a:rPr lang="tr-TR" sz="11500" b="1" dirty="0" smtClean="0">
                <a:solidFill>
                  <a:srgbClr val="FF0000"/>
                </a:solidFill>
                <a:effectLst>
                  <a:outerShdw blurRad="38100" dist="38100" dir="2700000" algn="tl">
                    <a:srgbClr val="000000">
                      <a:alpha val="43137"/>
                    </a:srgbClr>
                  </a:outerShdw>
                </a:effectLst>
              </a:rPr>
              <a:t>sevdiklerini</a:t>
            </a:r>
            <a:r>
              <a:rPr lang="tr-TR" sz="6000" b="1" dirty="0" smtClean="0">
                <a:solidFill>
                  <a:schemeClr val="tx1"/>
                </a:solidFill>
              </a:rPr>
              <a:t> </a:t>
            </a:r>
          </a:p>
          <a:p>
            <a:pPr algn="ctr"/>
            <a:r>
              <a:rPr lang="tr-TR" sz="6600" b="1" dirty="0" smtClean="0">
                <a:solidFill>
                  <a:schemeClr val="tx1"/>
                </a:solidFill>
              </a:rPr>
              <a:t>cehenneme </a:t>
            </a:r>
            <a:r>
              <a:rPr lang="tr-TR" sz="6600" b="1" dirty="0">
                <a:solidFill>
                  <a:schemeClr val="tx1"/>
                </a:solidFill>
              </a:rPr>
              <a:t>koymaz</a:t>
            </a:r>
            <a:r>
              <a:rPr lang="tr-TR" sz="6600" dirty="0">
                <a:solidFill>
                  <a:schemeClr val="tx1"/>
                </a:solidFill>
              </a:rPr>
              <a:t>” </a:t>
            </a:r>
            <a:endParaRPr lang="tr-TR" sz="6600" dirty="0" smtClean="0">
              <a:solidFill>
                <a:schemeClr val="tx1"/>
              </a:solidFill>
            </a:endParaRPr>
          </a:p>
          <a:p>
            <a:pPr algn="ctr"/>
            <a:r>
              <a:rPr lang="tr-TR" sz="2400" dirty="0" smtClean="0">
                <a:solidFill>
                  <a:schemeClr val="tx1"/>
                </a:solidFill>
              </a:rPr>
              <a:t>(</a:t>
            </a:r>
            <a:r>
              <a:rPr lang="tr-TR" sz="2400" dirty="0" err="1">
                <a:solidFill>
                  <a:schemeClr val="tx1"/>
                </a:solidFill>
              </a:rPr>
              <a:t>Ahmed</a:t>
            </a:r>
            <a:r>
              <a:rPr lang="tr-TR" sz="2400" dirty="0">
                <a:solidFill>
                  <a:schemeClr val="tx1"/>
                </a:solidFill>
              </a:rPr>
              <a:t>, III, 225</a:t>
            </a:r>
            <a:r>
              <a:rPr lang="tr-TR" sz="2400" dirty="0" smtClean="0">
                <a:solidFill>
                  <a:schemeClr val="tx1"/>
                </a:solidFill>
              </a:rPr>
              <a:t>)</a:t>
            </a:r>
            <a:endParaRPr lang="tr-TR" sz="2400" dirty="0">
              <a:solidFill>
                <a:schemeClr val="tx1"/>
              </a:solidFill>
            </a:endParaRPr>
          </a:p>
        </p:txBody>
      </p:sp>
    </p:spTree>
    <p:extLst>
      <p:ext uri="{BB962C8B-B14F-4D97-AF65-F5344CB8AC3E}">
        <p14:creationId xmlns:p14="http://schemas.microsoft.com/office/powerpoint/2010/main" val="2926904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5400" b="1" dirty="0" smtClean="0">
                <a:solidFill>
                  <a:schemeClr val="tx1"/>
                </a:solidFill>
                <a:effectLst>
                  <a:outerShdw blurRad="38100" dist="38100" dir="2700000" algn="tl">
                    <a:srgbClr val="000000">
                      <a:alpha val="43137"/>
                    </a:srgbClr>
                  </a:outerShdw>
                </a:effectLst>
              </a:rPr>
              <a:t>KIYAMET AZIĞI OLAN SEVGİ</a:t>
            </a:r>
            <a:endParaRPr lang="tr-TR" sz="54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chemeClr val="tx1"/>
                </a:solidFill>
              </a:rPr>
              <a:t>Enes </a:t>
            </a:r>
            <a:r>
              <a:rPr lang="tr-TR" sz="2400" dirty="0">
                <a:solidFill>
                  <a:schemeClr val="tx1"/>
                </a:solidFill>
              </a:rPr>
              <a:t>b. Mâlik (</a:t>
            </a:r>
            <a:r>
              <a:rPr lang="tr-TR" sz="2400" dirty="0" err="1">
                <a:solidFill>
                  <a:schemeClr val="tx1"/>
                </a:solidFill>
              </a:rPr>
              <a:t>r.a</a:t>
            </a:r>
            <a:r>
              <a:rPr lang="tr-TR" sz="2400" dirty="0">
                <a:solidFill>
                  <a:schemeClr val="tx1"/>
                </a:solidFill>
              </a:rPr>
              <a:t>.) anlatıyor: Bir defa Peygamberimizle birlikte mescitten  çıkıyorduk, mescidin kapısında karşımıza bir adam çıktı ve: </a:t>
            </a:r>
          </a:p>
          <a:p>
            <a:pPr algn="just"/>
            <a:r>
              <a:rPr lang="ar-SA" sz="2400" dirty="0">
                <a:solidFill>
                  <a:schemeClr val="tx1"/>
                </a:solidFill>
              </a:rPr>
              <a:t>أَن أَعرابياً قال لرسول اللَّه صَلّى اللهُ عَلَيْهِ وسَلَّم : مَتَى السَّاعَةُ ؟ قال رسولُ اللَّه صَلّى اللهُ عَلَيْهِ وسَلَّم : « مَا أَعْدَدْتَ لَهَا ؟ » قال : حُب اللَّهِ ورسولِهِ قال : « أَنْتَ مَعَ مَنْ أَحْبَبْتَ » .</a:t>
            </a:r>
            <a:endParaRPr lang="tr-TR" sz="2400" dirty="0">
              <a:solidFill>
                <a:schemeClr val="tx1"/>
              </a:solidFill>
            </a:endParaRPr>
          </a:p>
          <a:p>
            <a:pPr algn="just"/>
            <a:r>
              <a:rPr lang="tr-TR" sz="2400" dirty="0">
                <a:solidFill>
                  <a:schemeClr val="tx1"/>
                </a:solidFill>
              </a:rPr>
              <a:t>-</a:t>
            </a:r>
            <a:r>
              <a:rPr lang="tr-TR" sz="2400" b="1" dirty="0">
                <a:solidFill>
                  <a:schemeClr val="tx1"/>
                </a:solidFill>
              </a:rPr>
              <a:t>Ey Allah'ın </a:t>
            </a:r>
            <a:r>
              <a:rPr lang="tr-TR" sz="2400" b="1" dirty="0" err="1">
                <a:solidFill>
                  <a:schemeClr val="tx1"/>
                </a:solidFill>
              </a:rPr>
              <a:t>Resûlü</a:t>
            </a:r>
            <a:r>
              <a:rPr lang="tr-TR" sz="2400" b="1" dirty="0">
                <a:solidFill>
                  <a:schemeClr val="tx1"/>
                </a:solidFill>
              </a:rPr>
              <a:t>, kıyamet ne zaman  kopacak?</a:t>
            </a:r>
            <a:r>
              <a:rPr lang="tr-TR" sz="2400" dirty="0">
                <a:solidFill>
                  <a:schemeClr val="tx1"/>
                </a:solidFill>
              </a:rPr>
              <a:t> Diye sordu. Peygamberimiz: </a:t>
            </a:r>
          </a:p>
          <a:p>
            <a:pPr algn="just"/>
            <a:r>
              <a:rPr lang="tr-TR" sz="2400" dirty="0">
                <a:solidFill>
                  <a:schemeClr val="tx1"/>
                </a:solidFill>
              </a:rPr>
              <a:t>-Sen kıyamet için ne hazırladın? buyurdu. Adam: </a:t>
            </a:r>
          </a:p>
          <a:p>
            <a:pPr algn="just"/>
            <a:r>
              <a:rPr lang="tr-TR" sz="2400" dirty="0">
                <a:solidFill>
                  <a:schemeClr val="tx1"/>
                </a:solidFill>
              </a:rPr>
              <a:t>-</a:t>
            </a:r>
            <a:r>
              <a:rPr lang="tr-TR" sz="2400" b="1" u="sng" dirty="0">
                <a:solidFill>
                  <a:srgbClr val="FF0000"/>
                </a:solidFill>
              </a:rPr>
              <a:t>Ey Allah'ın </a:t>
            </a:r>
            <a:r>
              <a:rPr lang="tr-TR" sz="2400" b="1" u="sng" dirty="0" err="1">
                <a:solidFill>
                  <a:srgbClr val="FF0000"/>
                </a:solidFill>
              </a:rPr>
              <a:t>Resûlü</a:t>
            </a:r>
            <a:r>
              <a:rPr lang="tr-TR" sz="2400" b="1" u="sng" dirty="0">
                <a:solidFill>
                  <a:srgbClr val="FF0000"/>
                </a:solidFill>
              </a:rPr>
              <a:t>, ben kıyamet için çok namaz, oruç ve sadaka hazırladım. Ancak ben Allah'ı ve Peygamberini severim</a:t>
            </a:r>
            <a:r>
              <a:rPr lang="tr-TR" sz="2400" dirty="0">
                <a:solidFill>
                  <a:srgbClr val="FF0000"/>
                </a:solidFill>
              </a:rPr>
              <a:t>,</a:t>
            </a:r>
            <a:r>
              <a:rPr lang="tr-TR" sz="2400" dirty="0">
                <a:solidFill>
                  <a:schemeClr val="tx1"/>
                </a:solidFill>
              </a:rPr>
              <a:t> dedi. Bunun  üzerine Peygamberimiz: </a:t>
            </a:r>
          </a:p>
          <a:p>
            <a:pPr algn="just"/>
            <a:r>
              <a:rPr lang="tr-TR" sz="2400" dirty="0">
                <a:solidFill>
                  <a:schemeClr val="tx1"/>
                </a:solidFill>
              </a:rPr>
              <a:t>-O halde sen sevdiklerinle beraber olacaksın, buyurdu. (</a:t>
            </a:r>
            <a:r>
              <a:rPr lang="en-US" sz="2400" dirty="0" err="1">
                <a:solidFill>
                  <a:schemeClr val="tx1"/>
                </a:solidFill>
              </a:rPr>
              <a:t>Buhârî</a:t>
            </a:r>
            <a:r>
              <a:rPr lang="en-US" sz="2400" dirty="0">
                <a:solidFill>
                  <a:schemeClr val="tx1"/>
                </a:solidFill>
              </a:rPr>
              <a:t>, </a:t>
            </a:r>
            <a:r>
              <a:rPr lang="en-US" sz="2400" dirty="0" err="1">
                <a:solidFill>
                  <a:schemeClr val="tx1"/>
                </a:solidFill>
              </a:rPr>
              <a:t>Edeb</a:t>
            </a:r>
            <a:r>
              <a:rPr lang="en-US" sz="2400" dirty="0">
                <a:solidFill>
                  <a:schemeClr val="tx1"/>
                </a:solidFill>
              </a:rPr>
              <a:t>, 96</a:t>
            </a:r>
            <a:r>
              <a:rPr lang="tr-TR" sz="2400" dirty="0">
                <a:solidFill>
                  <a:schemeClr val="tx1"/>
                </a:solidFill>
              </a:rPr>
              <a:t>) </a:t>
            </a:r>
          </a:p>
        </p:txBody>
      </p:sp>
    </p:spTree>
    <p:extLst>
      <p:ext uri="{BB962C8B-B14F-4D97-AF65-F5344CB8AC3E}">
        <p14:creationId xmlns:p14="http://schemas.microsoft.com/office/powerpoint/2010/main" val="944681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800" b="1" dirty="0" smtClean="0">
                <a:solidFill>
                  <a:schemeClr val="tx1"/>
                </a:solidFill>
                <a:effectLst>
                  <a:outerShdw blurRad="38100" dist="38100" dir="2700000" algn="tl">
                    <a:srgbClr val="000000">
                      <a:alpha val="43137"/>
                    </a:srgbClr>
                  </a:outerShdw>
                </a:effectLst>
              </a:rPr>
              <a:t>SEVMEK TANIMAYI GEREKTİRİR</a:t>
            </a:r>
            <a:endParaRPr lang="tr-TR" sz="4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u="sng" dirty="0">
                <a:solidFill>
                  <a:schemeClr val="tx1"/>
                </a:solidFill>
              </a:rPr>
              <a:t>Allah'ı sevmek, O'nu bilmeye ve tanımaya bağlıdır. Çünkü insan, ancak bildiğini ve tanıdığını sever. </a:t>
            </a:r>
            <a:endParaRPr lang="tr-TR" sz="3200" dirty="0">
              <a:solidFill>
                <a:schemeClr val="tx1"/>
              </a:solidFill>
            </a:endParaRPr>
          </a:p>
          <a:p>
            <a:pPr algn="ctr"/>
            <a:r>
              <a:rPr lang="ar-SA" sz="3600" dirty="0">
                <a:solidFill>
                  <a:schemeClr val="tx1"/>
                </a:solidFill>
                <a:cs typeface="Emine" panose="03020400000000000000" pitchFamily="66" charset="-78"/>
              </a:rPr>
              <a:t>وَمِنَ النَّاسِ مَن يَتَّخِذُ مِن دُونِ اللّهِ أَندَاداً يُحِبُّونَهُمْ كَحُبِّ اللّهِ وَالَّذِينَ آمَنُواْ أَشَدُّ حُبًّا لِّلّهِ</a:t>
            </a:r>
            <a:endParaRPr lang="tr-TR" sz="3600" dirty="0">
              <a:solidFill>
                <a:schemeClr val="tx1"/>
              </a:solidFill>
              <a:cs typeface="Emine" panose="03020400000000000000" pitchFamily="66" charset="-78"/>
            </a:endParaRPr>
          </a:p>
          <a:p>
            <a:pPr algn="just"/>
            <a:r>
              <a:rPr lang="tr-TR" sz="2800" dirty="0">
                <a:solidFill>
                  <a:srgbClr val="FF0000"/>
                </a:solidFill>
              </a:rPr>
              <a:t>"İnsanlar arasında Allah'ı bırakıp O'na koştukları eşleri ilâh olarak benimseyip onları Allah'ı sever gibi sevenler vardır. </a:t>
            </a:r>
            <a:r>
              <a:rPr lang="tr-TR" sz="2800" b="1" dirty="0">
                <a:solidFill>
                  <a:srgbClr val="FF0000"/>
                </a:solidFill>
              </a:rPr>
              <a:t>İnananların Allah'ı sevmesi ise hepsinden kuvvetlidir</a:t>
            </a:r>
            <a:r>
              <a:rPr lang="tr-TR" sz="2400" b="1" dirty="0">
                <a:solidFill>
                  <a:schemeClr val="tx1"/>
                </a:solidFill>
              </a:rPr>
              <a:t>…</a:t>
            </a:r>
            <a:r>
              <a:rPr lang="tr-TR" sz="2400" dirty="0">
                <a:solidFill>
                  <a:schemeClr val="tx1"/>
                </a:solidFill>
              </a:rPr>
              <a:t>" (Bakara, 165.)</a:t>
            </a:r>
          </a:p>
          <a:p>
            <a:pPr algn="ctr"/>
            <a:r>
              <a:rPr lang="ar-SA" sz="2400" dirty="0" smtClean="0">
                <a:solidFill>
                  <a:schemeClr val="tx1"/>
                </a:solidFill>
              </a:rPr>
              <a:t>اِنَّ </a:t>
            </a:r>
            <a:r>
              <a:rPr lang="ar-SA" sz="2400" dirty="0">
                <a:solidFill>
                  <a:schemeClr val="tx1"/>
                </a:solidFill>
              </a:rPr>
              <a:t>الَّذٖينَ اٰمَنُوا وَعَمِلُوا الصَّالِحَاتِ سَيَجْعَلُ لَهُمُ الرَّحْمٰنُ وُدًّا</a:t>
            </a:r>
            <a:endParaRPr lang="tr-TR" sz="2400" dirty="0">
              <a:solidFill>
                <a:schemeClr val="tx1"/>
              </a:solidFill>
            </a:endParaRPr>
          </a:p>
          <a:p>
            <a:pPr algn="just"/>
            <a:r>
              <a:rPr lang="tr-TR" sz="3200" b="1" dirty="0">
                <a:solidFill>
                  <a:schemeClr val="tx1"/>
                </a:solidFill>
              </a:rPr>
              <a:t>“İnanıp </a:t>
            </a:r>
            <a:r>
              <a:rPr lang="tr-TR" sz="3200" b="1" dirty="0" err="1">
                <a:solidFill>
                  <a:schemeClr val="tx1"/>
                </a:solidFill>
              </a:rPr>
              <a:t>salih</a:t>
            </a:r>
            <a:r>
              <a:rPr lang="tr-TR" sz="3200" b="1" dirty="0">
                <a:solidFill>
                  <a:schemeClr val="tx1"/>
                </a:solidFill>
              </a:rPr>
              <a:t> ameller işleyenler için </a:t>
            </a:r>
            <a:r>
              <a:rPr lang="tr-TR" sz="3200" b="1" dirty="0" err="1">
                <a:solidFill>
                  <a:schemeClr val="tx1"/>
                </a:solidFill>
              </a:rPr>
              <a:t>Rahmân</a:t>
            </a:r>
            <a:r>
              <a:rPr lang="tr-TR" sz="3200" b="1" dirty="0">
                <a:solidFill>
                  <a:schemeClr val="tx1"/>
                </a:solidFill>
              </a:rPr>
              <a:t>, (gönüllere) bir sevgi koyacaktır.” </a:t>
            </a:r>
            <a:r>
              <a:rPr lang="tr-TR" sz="2400" dirty="0">
                <a:solidFill>
                  <a:schemeClr val="tx1"/>
                </a:solidFill>
              </a:rPr>
              <a:t>(Meryem 96)</a:t>
            </a:r>
          </a:p>
        </p:txBody>
      </p:sp>
    </p:spTree>
    <p:extLst>
      <p:ext uri="{BB962C8B-B14F-4D97-AF65-F5344CB8AC3E}">
        <p14:creationId xmlns:p14="http://schemas.microsoft.com/office/powerpoint/2010/main" val="3727206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meriamr.m.e.pic.centerblog.net/e37fddb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3749758" y="957971"/>
            <a:ext cx="5362266" cy="5900029"/>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07504"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smtClean="0">
                <a:solidFill>
                  <a:schemeClr val="tx1"/>
                </a:solidFill>
                <a:effectLst>
                  <a:outerShdw blurRad="38100" dist="38100" dir="2700000" algn="tl">
                    <a:srgbClr val="000000">
                      <a:alpha val="43137"/>
                    </a:srgbClr>
                  </a:outerShdw>
                </a:effectLst>
              </a:rPr>
              <a:t>MÜ’MİNLER, İMAN ESASLARININ TAMAMINA İNANIRLAR</a:t>
            </a:r>
            <a:endParaRPr lang="tr-TR" sz="2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7344816"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200" dirty="0">
                <a:solidFill>
                  <a:schemeClr val="tx1"/>
                </a:solidFill>
                <a:latin typeface="HASENAT" panose="01000600020000020003" pitchFamily="2" charset="-78"/>
                <a:cs typeface="Emine" panose="03020400000000000000" pitchFamily="66" charset="-78"/>
              </a:rPr>
              <a:t>آمَنْتُ </a:t>
            </a:r>
            <a:r>
              <a:rPr lang="ar-AE" sz="3200" dirty="0" smtClean="0">
                <a:solidFill>
                  <a:schemeClr val="tx1"/>
                </a:solidFill>
                <a:latin typeface="HASENAT" panose="01000600020000020003" pitchFamily="2" charset="-78"/>
                <a:cs typeface="Emine" panose="03020400000000000000" pitchFamily="66" charset="-78"/>
              </a:rPr>
              <a:t>بِالل</a:t>
            </a:r>
            <a:r>
              <a:rPr lang="ar-AE" sz="3200" dirty="0">
                <a:solidFill>
                  <a:schemeClr val="tx1"/>
                </a:solidFill>
                <a:latin typeface="HASENAT" panose="01000600020000020003" pitchFamily="2" charset="-78"/>
                <a:cs typeface="Emine" panose="03020400000000000000" pitchFamily="66" charset="-78"/>
              </a:rPr>
              <a:t>ّ</a:t>
            </a:r>
            <a:r>
              <a:rPr lang="ar-AE" sz="3200" dirty="0" smtClean="0">
                <a:solidFill>
                  <a:schemeClr val="tx1"/>
                </a:solidFill>
                <a:latin typeface="HASENAT" panose="01000600020000020003" pitchFamily="2" charset="-78"/>
                <a:cs typeface="Emine" panose="03020400000000000000" pitchFamily="66" charset="-78"/>
              </a:rPr>
              <a:t>هِ </a:t>
            </a:r>
            <a:r>
              <a:rPr lang="ar-AE" sz="3200" dirty="0">
                <a:solidFill>
                  <a:schemeClr val="tx1"/>
                </a:solidFill>
                <a:latin typeface="HASENAT" panose="01000600020000020003" pitchFamily="2" charset="-78"/>
                <a:cs typeface="Emine" panose="03020400000000000000" pitchFamily="66" charset="-78"/>
              </a:rPr>
              <a:t>وَ </a:t>
            </a:r>
            <a:r>
              <a:rPr lang="ar-AE" sz="3200" dirty="0" smtClean="0">
                <a:solidFill>
                  <a:schemeClr val="tx1"/>
                </a:solidFill>
                <a:latin typeface="HASENAT" panose="01000600020000020003" pitchFamily="2" charset="-78"/>
                <a:cs typeface="Emine" panose="03020400000000000000" pitchFamily="66" charset="-78"/>
              </a:rPr>
              <a:t>مَلَئِكَتِهِ وَكُتُبِهِ </a:t>
            </a:r>
            <a:r>
              <a:rPr lang="ar-AE" sz="3200" dirty="0">
                <a:solidFill>
                  <a:schemeClr val="tx1"/>
                </a:solidFill>
                <a:latin typeface="HASENAT" panose="01000600020000020003" pitchFamily="2" charset="-78"/>
                <a:cs typeface="Emine" panose="03020400000000000000" pitchFamily="66" charset="-78"/>
              </a:rPr>
              <a:t>وَ رُسُلِهِ وَ اْليَوْمِ اْلآخِرِ وَ بِالْقَدَرِ خَيْرِهِ وَ شَرِّهِ مِنَ </a:t>
            </a:r>
            <a:r>
              <a:rPr lang="ar-AE" sz="3200" dirty="0" smtClean="0">
                <a:solidFill>
                  <a:schemeClr val="tx1"/>
                </a:solidFill>
                <a:latin typeface="HASENAT" panose="01000600020000020003" pitchFamily="2" charset="-78"/>
                <a:cs typeface="Emine" panose="03020400000000000000" pitchFamily="66" charset="-78"/>
              </a:rPr>
              <a:t>الل</a:t>
            </a:r>
            <a:r>
              <a:rPr lang="ar-AE" sz="3200" dirty="0">
                <a:solidFill>
                  <a:schemeClr val="tx1"/>
                </a:solidFill>
                <a:latin typeface="HASENAT" panose="01000600020000020003" pitchFamily="2" charset="-78"/>
                <a:cs typeface="Emine" panose="03020400000000000000" pitchFamily="66" charset="-78"/>
              </a:rPr>
              <a:t>ّ</a:t>
            </a:r>
            <a:r>
              <a:rPr lang="ar-AE" sz="3200" dirty="0" smtClean="0">
                <a:solidFill>
                  <a:schemeClr val="tx1"/>
                </a:solidFill>
                <a:latin typeface="HASENAT" panose="01000600020000020003" pitchFamily="2" charset="-78"/>
                <a:cs typeface="Emine" panose="03020400000000000000" pitchFamily="66" charset="-78"/>
              </a:rPr>
              <a:t>هِ </a:t>
            </a:r>
            <a:r>
              <a:rPr lang="ar-AE" sz="3200" dirty="0">
                <a:solidFill>
                  <a:schemeClr val="tx1"/>
                </a:solidFill>
                <a:latin typeface="HASENAT" panose="01000600020000020003" pitchFamily="2" charset="-78"/>
                <a:cs typeface="Emine" panose="03020400000000000000" pitchFamily="66" charset="-78"/>
              </a:rPr>
              <a:t>تَعَالَى وَ اْلبَعْثُ بَعْدَ اْلمَوْتِ حَقٌّ اَشْهَدُ اَنْ لآ اِلَهَ اِلاَّ </a:t>
            </a:r>
            <a:r>
              <a:rPr lang="ar-AE" sz="3200" dirty="0" smtClean="0">
                <a:solidFill>
                  <a:schemeClr val="tx1"/>
                </a:solidFill>
                <a:latin typeface="HASENAT" panose="01000600020000020003" pitchFamily="2" charset="-78"/>
                <a:cs typeface="Emine" panose="03020400000000000000" pitchFamily="66" charset="-78"/>
              </a:rPr>
              <a:t>اَلل</a:t>
            </a:r>
            <a:r>
              <a:rPr lang="ar-AE" sz="3200" dirty="0">
                <a:solidFill>
                  <a:schemeClr val="tx1"/>
                </a:solidFill>
                <a:latin typeface="HASENAT" panose="01000600020000020003" pitchFamily="2" charset="-78"/>
                <a:cs typeface="Emine" panose="03020400000000000000" pitchFamily="66" charset="-78"/>
              </a:rPr>
              <a:t>ّ</a:t>
            </a:r>
            <a:r>
              <a:rPr lang="ar-AE" sz="3200" dirty="0" smtClean="0">
                <a:solidFill>
                  <a:schemeClr val="tx1"/>
                </a:solidFill>
                <a:latin typeface="HASENAT" panose="01000600020000020003" pitchFamily="2" charset="-78"/>
                <a:cs typeface="Emine" panose="03020400000000000000" pitchFamily="66" charset="-78"/>
              </a:rPr>
              <a:t>هُ </a:t>
            </a:r>
            <a:r>
              <a:rPr lang="ar-AE" sz="3200" dirty="0">
                <a:solidFill>
                  <a:schemeClr val="tx1"/>
                </a:solidFill>
                <a:latin typeface="HASENAT" panose="01000600020000020003" pitchFamily="2" charset="-78"/>
                <a:cs typeface="Emine" panose="03020400000000000000" pitchFamily="66" charset="-78"/>
              </a:rPr>
              <a:t>وَ اَشْهَدُ اَنَّ مُحَمَّداً عَبْدُهُ وُ </a:t>
            </a:r>
            <a:r>
              <a:rPr lang="ar-AE" sz="3200" dirty="0" smtClean="0">
                <a:solidFill>
                  <a:schemeClr val="tx1"/>
                </a:solidFill>
                <a:latin typeface="HASENAT" panose="01000600020000020003" pitchFamily="2" charset="-78"/>
                <a:cs typeface="Emine" panose="03020400000000000000" pitchFamily="66" charset="-78"/>
              </a:rPr>
              <a:t>رَسُولُه</a:t>
            </a:r>
            <a:endParaRPr lang="tr-TR" sz="2400" b="1" dirty="0" smtClean="0">
              <a:solidFill>
                <a:schemeClr val="tx1"/>
              </a:solidFill>
              <a:cs typeface="Emine" panose="03020400000000000000" pitchFamily="66" charset="-78"/>
            </a:endParaRPr>
          </a:p>
          <a:p>
            <a:r>
              <a:rPr lang="tr-TR" sz="2400" b="1" dirty="0" smtClean="0">
                <a:solidFill>
                  <a:schemeClr val="tx1"/>
                </a:solidFill>
              </a:rPr>
              <a:t>“</a:t>
            </a:r>
            <a:r>
              <a:rPr lang="tr-TR" sz="2800" b="1" dirty="0" err="1">
                <a:solidFill>
                  <a:srgbClr val="FF0000"/>
                </a:solidFill>
              </a:rPr>
              <a:t>Allahü</a:t>
            </a:r>
            <a:r>
              <a:rPr lang="tr-TR" sz="2800" b="1" dirty="0">
                <a:solidFill>
                  <a:srgbClr val="FF0000"/>
                </a:solidFill>
              </a:rPr>
              <a:t> Teâlâ'nın varlığına ve </a:t>
            </a:r>
            <a:r>
              <a:rPr lang="tr-TR" sz="2800" b="1" dirty="0" smtClean="0">
                <a:solidFill>
                  <a:srgbClr val="FF0000"/>
                </a:solidFill>
              </a:rPr>
              <a:t>birliğine, </a:t>
            </a:r>
            <a:r>
              <a:rPr lang="tr-TR" sz="3200" b="1" dirty="0" smtClean="0">
                <a:solidFill>
                  <a:srgbClr val="00B050"/>
                </a:solidFill>
              </a:rPr>
              <a:t>Meleklerine,</a:t>
            </a:r>
            <a:r>
              <a:rPr lang="tr-TR" sz="3200" b="1" dirty="0" smtClean="0">
                <a:solidFill>
                  <a:srgbClr val="FF0000"/>
                </a:solidFill>
              </a:rPr>
              <a:t> </a:t>
            </a:r>
            <a:r>
              <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kitaplarına,</a:t>
            </a:r>
            <a:r>
              <a:rPr lang="tr-TR" sz="3200" b="1" dirty="0" smtClean="0">
                <a:solidFill>
                  <a:srgbClr val="FF0000"/>
                </a:solidFill>
              </a:rPr>
              <a:t> </a:t>
            </a:r>
            <a:r>
              <a:rPr lang="tr-T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Peygamberlerine, </a:t>
            </a:r>
            <a:r>
              <a:rPr lang="tr-TR" sz="32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Âhiret</a:t>
            </a:r>
            <a:r>
              <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gününe, </a:t>
            </a:r>
          </a:p>
          <a:p>
            <a:r>
              <a:rPr lang="tr-TR" sz="3200" b="1" dirty="0" smtClean="0">
                <a:solidFill>
                  <a:srgbClr val="FF0000"/>
                </a:solidFill>
              </a:rPr>
              <a:t>Kader</a:t>
            </a:r>
            <a:r>
              <a:rPr lang="tr-TR" sz="3200" b="1" dirty="0">
                <a:solidFill>
                  <a:srgbClr val="FF0000"/>
                </a:solidFill>
              </a:rPr>
              <a:t>, </a:t>
            </a:r>
            <a:r>
              <a:rPr lang="tr-TR" sz="3200" b="1" dirty="0" smtClean="0">
                <a:solidFill>
                  <a:srgbClr val="FF0000"/>
                </a:solidFill>
              </a:rPr>
              <a:t>hayır,</a:t>
            </a:r>
            <a:r>
              <a:rPr lang="tr-TR" sz="3200" b="1" dirty="0">
                <a:solidFill>
                  <a:srgbClr val="FF0000"/>
                </a:solidFill>
              </a:rPr>
              <a:t> şer </a:t>
            </a:r>
            <a:endParaRPr lang="tr-TR" sz="3200" b="1" dirty="0" smtClean="0">
              <a:solidFill>
                <a:srgbClr val="FF0000"/>
              </a:solidFill>
            </a:endParaRPr>
          </a:p>
          <a:p>
            <a:r>
              <a:rPr lang="tr-TR" sz="2400" b="1" dirty="0" smtClean="0">
                <a:solidFill>
                  <a:srgbClr val="002060"/>
                </a:solidFill>
              </a:rPr>
              <a:t>her </a:t>
            </a:r>
            <a:r>
              <a:rPr lang="tr-TR" sz="2400" b="1" dirty="0">
                <a:solidFill>
                  <a:srgbClr val="002060"/>
                </a:solidFill>
              </a:rPr>
              <a:t>şeyin Allah'ın yaratmasıyla olduğuna inandım. </a:t>
            </a:r>
            <a:endParaRPr lang="tr-TR" sz="2400" b="1" dirty="0" smtClean="0">
              <a:solidFill>
                <a:srgbClr val="002060"/>
              </a:solidFill>
            </a:endParaRPr>
          </a:p>
          <a:p>
            <a:r>
              <a:rPr lang="tr-TR" sz="2800" b="1" dirty="0" smtClean="0">
                <a:solidFill>
                  <a:srgbClr val="7030A0"/>
                </a:solidFill>
              </a:rPr>
              <a:t>Öldükten </a:t>
            </a:r>
            <a:r>
              <a:rPr lang="tr-TR" sz="2800" b="1" dirty="0">
                <a:solidFill>
                  <a:srgbClr val="7030A0"/>
                </a:solidFill>
              </a:rPr>
              <a:t>sonra tekrar dirilmek haktır.</a:t>
            </a:r>
            <a:r>
              <a:rPr lang="tr-TR" sz="2800" dirty="0">
                <a:solidFill>
                  <a:schemeClr val="tx1"/>
                </a:solidFill>
              </a:rPr>
              <a:t> </a:t>
            </a:r>
            <a:endParaRPr lang="tr-TR" sz="2800" dirty="0" smtClean="0">
              <a:solidFill>
                <a:schemeClr val="tx1"/>
              </a:solidFill>
            </a:endParaRPr>
          </a:p>
          <a:p>
            <a:r>
              <a:rPr lang="tr-TR" sz="2400" dirty="0" err="1" smtClean="0">
                <a:solidFill>
                  <a:srgbClr val="0070C0"/>
                </a:solidFill>
              </a:rPr>
              <a:t>Şehâdet</a:t>
            </a:r>
            <a:r>
              <a:rPr lang="tr-TR" sz="2400" dirty="0" smtClean="0">
                <a:solidFill>
                  <a:srgbClr val="0070C0"/>
                </a:solidFill>
              </a:rPr>
              <a:t> </a:t>
            </a:r>
            <a:r>
              <a:rPr lang="tr-TR" sz="2400" dirty="0">
                <a:solidFill>
                  <a:srgbClr val="0070C0"/>
                </a:solidFill>
              </a:rPr>
              <a:t>ederim ki Allah'tan başka hiç bir ilâh yoktur.</a:t>
            </a:r>
            <a:r>
              <a:rPr lang="tr-TR" sz="2400" dirty="0">
                <a:solidFill>
                  <a:schemeClr val="tx1"/>
                </a:solidFill>
              </a:rPr>
              <a:t> </a:t>
            </a:r>
            <a:endParaRPr lang="tr-TR" sz="2400" dirty="0" smtClean="0">
              <a:solidFill>
                <a:schemeClr val="tx1"/>
              </a:solidFill>
            </a:endParaRPr>
          </a:p>
          <a:p>
            <a:r>
              <a:rPr lang="tr-TR" sz="2400" dirty="0" smtClean="0">
                <a:solidFill>
                  <a:srgbClr val="002060"/>
                </a:solidFill>
              </a:rPr>
              <a:t>Ve </a:t>
            </a:r>
            <a:r>
              <a:rPr lang="tr-TR" sz="2400" dirty="0">
                <a:solidFill>
                  <a:srgbClr val="002060"/>
                </a:solidFill>
              </a:rPr>
              <a:t>yine </a:t>
            </a:r>
            <a:r>
              <a:rPr lang="tr-TR" sz="2400" dirty="0" err="1">
                <a:solidFill>
                  <a:srgbClr val="002060"/>
                </a:solidFill>
              </a:rPr>
              <a:t>şehâdet</a:t>
            </a:r>
            <a:r>
              <a:rPr lang="tr-TR" sz="2400" dirty="0">
                <a:solidFill>
                  <a:srgbClr val="002060"/>
                </a:solidFill>
              </a:rPr>
              <a:t> ederim ki Muhammed (</a:t>
            </a:r>
            <a:r>
              <a:rPr lang="tr-TR" sz="2400" dirty="0" err="1">
                <a:solidFill>
                  <a:srgbClr val="002060"/>
                </a:solidFill>
              </a:rPr>
              <a:t>aleyhisselâm</a:t>
            </a:r>
            <a:r>
              <a:rPr lang="tr-TR" sz="2400" dirty="0">
                <a:solidFill>
                  <a:srgbClr val="002060"/>
                </a:solidFill>
              </a:rPr>
              <a:t>) Allah'ın kulu ve elçisidir</a:t>
            </a:r>
            <a:r>
              <a:rPr lang="tr-TR" sz="2400" dirty="0">
                <a:solidFill>
                  <a:schemeClr val="tx1"/>
                </a:solidFill>
              </a:rPr>
              <a:t>.</a:t>
            </a:r>
            <a:r>
              <a:rPr lang="tr-TR" sz="2400" b="1" dirty="0" smtClean="0">
                <a:solidFill>
                  <a:schemeClr val="tx1"/>
                </a:solidFill>
              </a:rPr>
              <a:t>” </a:t>
            </a:r>
          </a:p>
        </p:txBody>
      </p:sp>
    </p:spTree>
    <p:extLst>
      <p:ext uri="{BB962C8B-B14F-4D97-AF65-F5344CB8AC3E}">
        <p14:creationId xmlns:p14="http://schemas.microsoft.com/office/powerpoint/2010/main" val="2631951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000" b="1" dirty="0" smtClean="0">
                <a:solidFill>
                  <a:schemeClr val="tx1"/>
                </a:solidFill>
                <a:effectLst>
                  <a:outerShdw blurRad="38100" dist="38100" dir="2700000" algn="tl">
                    <a:srgbClr val="000000">
                      <a:alpha val="43137"/>
                    </a:srgbClr>
                  </a:outerShdw>
                </a:effectLst>
              </a:rPr>
              <a:t>ALLAH BİR KULUNU SEVDİĞİ ZAMAN</a:t>
            </a:r>
            <a:endParaRPr lang="tr-TR" sz="40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a:solidFill>
                  <a:schemeClr val="tx1"/>
                </a:solidFill>
              </a:rPr>
              <a:t>Peygamberimiz (</a:t>
            </a:r>
            <a:r>
              <a:rPr lang="tr-TR" sz="2000" dirty="0" err="1">
                <a:solidFill>
                  <a:schemeClr val="tx1"/>
                </a:solidFill>
              </a:rPr>
              <a:t>s.a.s</a:t>
            </a:r>
            <a:r>
              <a:rPr lang="tr-TR" sz="2000" dirty="0">
                <a:solidFill>
                  <a:schemeClr val="tx1"/>
                </a:solidFill>
              </a:rPr>
              <a:t>.) şöyle buyurur: </a:t>
            </a:r>
          </a:p>
          <a:p>
            <a:pPr algn="ctr"/>
            <a:r>
              <a:rPr lang="ar-SA" sz="2000" dirty="0">
                <a:solidFill>
                  <a:schemeClr val="tx1"/>
                </a:solidFill>
                <a:cs typeface="Emine" panose="03020400000000000000" pitchFamily="66" charset="-78"/>
              </a:rPr>
              <a:t>« إِنَّ اللَّه تعالى إِذا أَحبَّ عبْداً دَعا جِبْريلَ ، فقال : إِنِّي أُحِبُّ فُلاناً فَأَحْبِبْهُ ، فَيُحِبُّهُ جِبْريلُ ، ثُمَّ يُنَادِي في السَّماءِ ، فَيَقُولُ : إِنَّ اللَّه يُحِبُّ فُلاناً ، فَأَحِبُّوهُ فَيُحبُّهُ أَهْلُ السَّمَاءِ ثُمَّ يُوضَعُ له القَبُولُ في الأَرْضِ ، وإِذا أَبْغَضَ عَبداً دَعا جِبْريلَ ، فَيَقولُ : إِنِّي أُبْغِضُ فُلاناً ، فَأَبْغِضْهُ ، فَيُبْغِضُهُ جِبْريلُ ، ثُمَّ يُنَادِي في أَهْلِ السَّماءِ : إِنَّ اللَّه يُبْغِضُ فُلاناً ، فَأَبْغِضُوهُ ، فَيُبْغِضُهُ أَهْلُ السَّماءِ ثُمَّ تُوضَعُ له البَغْضَاءُ في الأَرْضِ »</a:t>
            </a:r>
            <a:endParaRPr lang="tr-TR" sz="2000" dirty="0">
              <a:solidFill>
                <a:schemeClr val="tx1"/>
              </a:solidFill>
              <a:cs typeface="Emine" panose="03020400000000000000" pitchFamily="66" charset="-78"/>
            </a:endParaRPr>
          </a:p>
          <a:p>
            <a:pPr algn="just"/>
            <a:r>
              <a:rPr lang="tr-TR" sz="2000" dirty="0" err="1">
                <a:solidFill>
                  <a:schemeClr val="tx1"/>
                </a:solidFill>
              </a:rPr>
              <a:t>Ebû</a:t>
            </a:r>
            <a:r>
              <a:rPr lang="tr-TR" sz="2000" dirty="0">
                <a:solidFill>
                  <a:schemeClr val="tx1"/>
                </a:solidFill>
              </a:rPr>
              <a:t> </a:t>
            </a:r>
            <a:r>
              <a:rPr lang="tr-TR" sz="2000" dirty="0" err="1">
                <a:solidFill>
                  <a:schemeClr val="tx1"/>
                </a:solidFill>
              </a:rPr>
              <a:t>Hüreyre</a:t>
            </a:r>
            <a:r>
              <a:rPr lang="tr-TR" sz="2000" dirty="0">
                <a:solidFill>
                  <a:schemeClr val="tx1"/>
                </a:solidFill>
              </a:rPr>
              <a:t> </a:t>
            </a:r>
            <a:r>
              <a:rPr lang="tr-TR" sz="2000" i="1" dirty="0" err="1">
                <a:solidFill>
                  <a:schemeClr val="tx1"/>
                </a:solidFill>
              </a:rPr>
              <a:t>radıyallahu</a:t>
            </a:r>
            <a:r>
              <a:rPr lang="tr-TR" sz="2000" i="1" dirty="0">
                <a:solidFill>
                  <a:schemeClr val="tx1"/>
                </a:solidFill>
              </a:rPr>
              <a:t> </a:t>
            </a:r>
            <a:r>
              <a:rPr lang="tr-TR" sz="2000" i="1" dirty="0" err="1">
                <a:solidFill>
                  <a:schemeClr val="tx1"/>
                </a:solidFill>
              </a:rPr>
              <a:t>anh</a:t>
            </a:r>
            <a:r>
              <a:rPr lang="tr-TR" sz="2000" dirty="0" err="1">
                <a:solidFill>
                  <a:schemeClr val="tx1"/>
                </a:solidFill>
              </a:rPr>
              <a:t>’den</a:t>
            </a:r>
            <a:r>
              <a:rPr lang="tr-TR" sz="2000" dirty="0">
                <a:solidFill>
                  <a:schemeClr val="tx1"/>
                </a:solidFill>
              </a:rPr>
              <a:t> rivayet edildiğine göre Peygamber</a:t>
            </a:r>
            <a:r>
              <a:rPr lang="tr-TR" sz="2000" i="1" dirty="0">
                <a:solidFill>
                  <a:schemeClr val="tx1"/>
                </a:solidFill>
              </a:rPr>
              <a:t> </a:t>
            </a:r>
            <a:r>
              <a:rPr lang="tr-TR" sz="2000" i="1" dirty="0" err="1">
                <a:solidFill>
                  <a:schemeClr val="tx1"/>
                </a:solidFill>
              </a:rPr>
              <a:t>sallallahu</a:t>
            </a:r>
            <a:r>
              <a:rPr lang="tr-TR" sz="2000" i="1" dirty="0">
                <a:solidFill>
                  <a:schemeClr val="tx1"/>
                </a:solidFill>
              </a:rPr>
              <a:t> aleyhi ve </a:t>
            </a:r>
            <a:r>
              <a:rPr lang="tr-TR" sz="2000" i="1" dirty="0" err="1">
                <a:solidFill>
                  <a:schemeClr val="tx1"/>
                </a:solidFill>
              </a:rPr>
              <a:t>sellem</a:t>
            </a:r>
            <a:r>
              <a:rPr lang="tr-TR" sz="2000" dirty="0">
                <a:solidFill>
                  <a:schemeClr val="tx1"/>
                </a:solidFill>
              </a:rPr>
              <a:t> şöyle buyurdu:</a:t>
            </a:r>
          </a:p>
          <a:p>
            <a:pPr algn="just"/>
            <a:r>
              <a:rPr lang="tr-TR" sz="2000" dirty="0">
                <a:solidFill>
                  <a:schemeClr val="tx1"/>
                </a:solidFill>
              </a:rPr>
              <a:t>Allah Teâlâ bir kulu sevdiği zaman </a:t>
            </a:r>
            <a:r>
              <a:rPr lang="tr-TR" sz="2000" dirty="0" err="1">
                <a:solidFill>
                  <a:schemeClr val="tx1"/>
                </a:solidFill>
              </a:rPr>
              <a:t>Cebrâil’e</a:t>
            </a:r>
            <a:r>
              <a:rPr lang="tr-TR" sz="2000" dirty="0">
                <a:solidFill>
                  <a:schemeClr val="tx1"/>
                </a:solidFill>
              </a:rPr>
              <a:t>:- </a:t>
            </a:r>
            <a:r>
              <a:rPr lang="tr-TR" sz="2000" dirty="0">
                <a:solidFill>
                  <a:srgbClr val="FF0000"/>
                </a:solidFill>
              </a:rPr>
              <a:t>“</a:t>
            </a:r>
            <a:r>
              <a:rPr lang="tr-TR" sz="2000" b="1" dirty="0">
                <a:solidFill>
                  <a:srgbClr val="FF0000"/>
                </a:solidFill>
              </a:rPr>
              <a:t>Ben filanı seviyorum onu sen de sev!</a:t>
            </a:r>
            <a:r>
              <a:rPr lang="tr-TR" sz="2000" dirty="0">
                <a:solidFill>
                  <a:srgbClr val="FF0000"/>
                </a:solidFill>
              </a:rPr>
              <a:t>” </a:t>
            </a:r>
            <a:r>
              <a:rPr lang="tr-TR" sz="2000" dirty="0">
                <a:solidFill>
                  <a:schemeClr val="tx1"/>
                </a:solidFill>
              </a:rPr>
              <a:t>diye emreder. </a:t>
            </a:r>
            <a:r>
              <a:rPr lang="tr-TR" sz="2000" dirty="0" err="1">
                <a:solidFill>
                  <a:schemeClr val="tx1"/>
                </a:solidFill>
              </a:rPr>
              <a:t>Cebrâil</a:t>
            </a:r>
            <a:r>
              <a:rPr lang="tr-TR" sz="2000" dirty="0">
                <a:solidFill>
                  <a:schemeClr val="tx1"/>
                </a:solidFill>
              </a:rPr>
              <a:t> onu sever ve sonra gök halkına:</a:t>
            </a:r>
          </a:p>
          <a:p>
            <a:pPr algn="just"/>
            <a:r>
              <a:rPr lang="tr-TR" sz="2000" dirty="0">
                <a:solidFill>
                  <a:schemeClr val="tx1"/>
                </a:solidFill>
              </a:rPr>
              <a:t>- </a:t>
            </a:r>
            <a:r>
              <a:rPr lang="tr-TR" sz="2000" dirty="0">
                <a:solidFill>
                  <a:srgbClr val="FF0000"/>
                </a:solidFill>
              </a:rPr>
              <a:t>“</a:t>
            </a:r>
            <a:r>
              <a:rPr lang="tr-TR" sz="2000" b="1" dirty="0">
                <a:solidFill>
                  <a:srgbClr val="FF0000"/>
                </a:solidFill>
              </a:rPr>
              <a:t>Allah filanı seviyor, onu siz de seviniz</a:t>
            </a:r>
            <a:r>
              <a:rPr lang="tr-TR" sz="2000" dirty="0">
                <a:solidFill>
                  <a:srgbClr val="FF0000"/>
                </a:solidFill>
              </a:rPr>
              <a:t>”, </a:t>
            </a:r>
            <a:r>
              <a:rPr lang="tr-TR" sz="2000" dirty="0">
                <a:solidFill>
                  <a:schemeClr val="tx1"/>
                </a:solidFill>
              </a:rPr>
              <a:t>diye seslenir. Gök halkı da o kimseyi sever, sonra yeryüzündekilerin kalbinde o kimseye karşı bir sevgi uyanır.</a:t>
            </a:r>
          </a:p>
          <a:p>
            <a:pPr algn="just"/>
            <a:r>
              <a:rPr lang="tr-TR" sz="2000" dirty="0">
                <a:solidFill>
                  <a:schemeClr val="tx1"/>
                </a:solidFill>
              </a:rPr>
              <a:t>Allah Teâlâ bir kula </a:t>
            </a:r>
            <a:r>
              <a:rPr lang="tr-TR" sz="2000" dirty="0" err="1">
                <a:solidFill>
                  <a:schemeClr val="tx1"/>
                </a:solidFill>
              </a:rPr>
              <a:t>buğzettiği</a:t>
            </a:r>
            <a:r>
              <a:rPr lang="tr-TR" sz="2000" dirty="0">
                <a:solidFill>
                  <a:schemeClr val="tx1"/>
                </a:solidFill>
              </a:rPr>
              <a:t> zaman, </a:t>
            </a:r>
            <a:r>
              <a:rPr lang="tr-TR" sz="2000" dirty="0" err="1">
                <a:solidFill>
                  <a:schemeClr val="tx1"/>
                </a:solidFill>
              </a:rPr>
              <a:t>Cebrâil’e</a:t>
            </a:r>
            <a:r>
              <a:rPr lang="tr-TR" sz="2000" dirty="0">
                <a:solidFill>
                  <a:schemeClr val="tx1"/>
                </a:solidFill>
              </a:rPr>
              <a:t>:</a:t>
            </a:r>
          </a:p>
          <a:p>
            <a:pPr algn="just"/>
            <a:r>
              <a:rPr lang="tr-TR" sz="2000" dirty="0">
                <a:solidFill>
                  <a:schemeClr val="tx1"/>
                </a:solidFill>
              </a:rPr>
              <a:t>- </a:t>
            </a:r>
            <a:r>
              <a:rPr lang="tr-TR" sz="2000" dirty="0">
                <a:solidFill>
                  <a:srgbClr val="FF0000"/>
                </a:solidFill>
              </a:rPr>
              <a:t>“</a:t>
            </a:r>
            <a:r>
              <a:rPr lang="tr-TR" sz="2000" b="1" dirty="0">
                <a:solidFill>
                  <a:srgbClr val="FF0000"/>
                </a:solidFill>
              </a:rPr>
              <a:t>Ben, filanı sevmiyorum, onu sen de sevme!”</a:t>
            </a:r>
            <a:r>
              <a:rPr lang="tr-TR" sz="2000" dirty="0">
                <a:solidFill>
                  <a:srgbClr val="FF0000"/>
                </a:solidFill>
              </a:rPr>
              <a:t> </a:t>
            </a:r>
            <a:r>
              <a:rPr lang="tr-TR" sz="2000" dirty="0">
                <a:solidFill>
                  <a:schemeClr val="tx1"/>
                </a:solidFill>
              </a:rPr>
              <a:t>diye emreder. </a:t>
            </a:r>
            <a:r>
              <a:rPr lang="tr-TR" sz="2000" dirty="0" err="1">
                <a:solidFill>
                  <a:schemeClr val="tx1"/>
                </a:solidFill>
              </a:rPr>
              <a:t>Cebrâil</a:t>
            </a:r>
            <a:r>
              <a:rPr lang="tr-TR" sz="2000" dirty="0">
                <a:solidFill>
                  <a:schemeClr val="tx1"/>
                </a:solidFill>
              </a:rPr>
              <a:t> de onu sevmez. Sonra </a:t>
            </a:r>
            <a:r>
              <a:rPr lang="tr-TR" sz="2000" dirty="0" err="1">
                <a:solidFill>
                  <a:schemeClr val="tx1"/>
                </a:solidFill>
              </a:rPr>
              <a:t>Cebrâil</a:t>
            </a:r>
            <a:r>
              <a:rPr lang="tr-TR" sz="2000" dirty="0">
                <a:solidFill>
                  <a:schemeClr val="tx1"/>
                </a:solidFill>
              </a:rPr>
              <a:t> gök halkına:</a:t>
            </a:r>
          </a:p>
          <a:p>
            <a:pPr algn="just"/>
            <a:r>
              <a:rPr lang="tr-TR" sz="2000" dirty="0">
                <a:solidFill>
                  <a:srgbClr val="FF0000"/>
                </a:solidFill>
              </a:rPr>
              <a:t>- “</a:t>
            </a:r>
            <a:r>
              <a:rPr lang="tr-TR" sz="2000" b="1" dirty="0">
                <a:solidFill>
                  <a:srgbClr val="FF0000"/>
                </a:solidFill>
              </a:rPr>
              <a:t>Allah filan kişiyi sevmiyor, onu siz de sevmeyin”</a:t>
            </a:r>
            <a:r>
              <a:rPr lang="tr-TR" sz="2000" dirty="0">
                <a:solidFill>
                  <a:srgbClr val="FF0000"/>
                </a:solidFill>
              </a:rPr>
              <a:t> </a:t>
            </a:r>
            <a:r>
              <a:rPr lang="tr-TR" sz="2000" dirty="0">
                <a:solidFill>
                  <a:schemeClr val="tx1"/>
                </a:solidFill>
              </a:rPr>
              <a:t>der. Göktekiler de o kimseyi sevmezler. </a:t>
            </a:r>
            <a:r>
              <a:rPr lang="tr-TR" sz="2000" b="1" dirty="0">
                <a:solidFill>
                  <a:schemeClr val="tx1"/>
                </a:solidFill>
              </a:rPr>
              <a:t>Sonra da yeryüzündekilerde o kimseye karşı bir kin ve nefret uyanır</a:t>
            </a:r>
            <a:r>
              <a:rPr lang="tr-TR" sz="2000" dirty="0">
                <a:solidFill>
                  <a:schemeClr val="tx1"/>
                </a:solidFill>
              </a:rPr>
              <a:t>. (Müslim, </a:t>
            </a:r>
            <a:r>
              <a:rPr lang="tr-TR" sz="2000" dirty="0" err="1">
                <a:solidFill>
                  <a:schemeClr val="tx1"/>
                </a:solidFill>
              </a:rPr>
              <a:t>Birr</a:t>
            </a:r>
            <a:r>
              <a:rPr lang="tr-TR" sz="2000" dirty="0">
                <a:solidFill>
                  <a:schemeClr val="tx1"/>
                </a:solidFill>
              </a:rPr>
              <a:t> 157)</a:t>
            </a:r>
          </a:p>
        </p:txBody>
      </p:sp>
    </p:spTree>
    <p:extLst>
      <p:ext uri="{BB962C8B-B14F-4D97-AF65-F5344CB8AC3E}">
        <p14:creationId xmlns:p14="http://schemas.microsoft.com/office/powerpoint/2010/main" val="3584554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6600" b="1" dirty="0" smtClean="0">
                <a:solidFill>
                  <a:schemeClr val="tx1"/>
                </a:solidFill>
                <a:effectLst>
                  <a:outerShdw blurRad="38100" dist="38100" dir="2700000" algn="tl">
                    <a:srgbClr val="000000">
                      <a:alpha val="43137"/>
                    </a:srgbClr>
                  </a:outerShdw>
                </a:effectLst>
              </a:rPr>
              <a:t>SEVGİSİZLİK CAN YAKAR</a:t>
            </a:r>
            <a:endParaRPr lang="tr-TR" sz="66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u="sng" dirty="0">
                <a:solidFill>
                  <a:schemeClr val="tx1"/>
                </a:solidFill>
              </a:rPr>
              <a:t>Sevgisizlik ten dolayı insanlar birbirleri tüketmektedirler.</a:t>
            </a:r>
            <a:endParaRPr lang="tr-TR" sz="2400" dirty="0">
              <a:solidFill>
                <a:schemeClr val="tx1"/>
              </a:solidFill>
            </a:endParaRPr>
          </a:p>
          <a:p>
            <a:pPr algn="just"/>
            <a:r>
              <a:rPr lang="tr-TR" sz="2400" dirty="0">
                <a:solidFill>
                  <a:schemeClr val="tx1"/>
                </a:solidFill>
              </a:rPr>
              <a:t>Sevgi, canlı cansız bütün yaratılmışlardan esirgenir olduğundan dolayı Maalesef günümüzde insanlık sevgisizlik girdabına kapılmış vaziyettedir. </a:t>
            </a:r>
          </a:p>
          <a:p>
            <a:pPr algn="just"/>
            <a:r>
              <a:rPr lang="tr-TR" sz="2400" dirty="0">
                <a:solidFill>
                  <a:schemeClr val="tx1"/>
                </a:solidFill>
              </a:rPr>
              <a:t>Allah sevgisinden, şefkatten, merhametten, manevi değerlerden yoksun yetişen günümüz insanının ibretlik akıbetlerini son zamanlarda hep birlikte haberlerden, sözlü ve yazılı basından görüp seyrediyoruz. İslam’ın rahmet yüklü mesajlarını özümsemeyenlerin sergiledikleri şiddet, terör,  vahşet, katliam olayları, insanlığın geleceğini tehdit ediyor.</a:t>
            </a:r>
          </a:p>
          <a:p>
            <a:pPr algn="just" fontAlgn="base"/>
            <a:r>
              <a:rPr lang="tr-TR" sz="2400" dirty="0">
                <a:solidFill>
                  <a:schemeClr val="tx1"/>
                </a:solidFill>
              </a:rPr>
              <a:t>Yüreğinde Allah aşkı oldu mu, her şey ama her şey sevgi olup çıkıyor.. </a:t>
            </a:r>
          </a:p>
          <a:p>
            <a:pPr algn="just"/>
            <a:r>
              <a:rPr lang="tr-TR" sz="2400" dirty="0">
                <a:solidFill>
                  <a:schemeClr val="tx1"/>
                </a:solidFill>
              </a:rPr>
              <a:t>Bizler hepimiz sevdiklerimizi kırmaktan, incitmekten çekiniyoruz öyle değil mi?</a:t>
            </a:r>
          </a:p>
        </p:txBody>
      </p:sp>
    </p:spTree>
    <p:extLst>
      <p:ext uri="{BB962C8B-B14F-4D97-AF65-F5344CB8AC3E}">
        <p14:creationId xmlns:p14="http://schemas.microsoft.com/office/powerpoint/2010/main" val="1550727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g1.liveinternet.ru/images/attach/c/7/96/111/96111783_b819214f896ef4bc7714b2a7634115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2936"/>
            <a:ext cx="9128579" cy="4009263"/>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 y="0"/>
            <a:ext cx="9128579"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effectLst>
                  <a:outerShdw blurRad="38100" dist="38100" dir="2700000" algn="tl">
                    <a:srgbClr val="000000">
                      <a:alpha val="43137"/>
                    </a:srgbClr>
                  </a:outerShdw>
                </a:effectLst>
              </a:rPr>
              <a:t>MÜ’MİNLER, ALLAH VE RASULÜNÜ SEVERLER</a:t>
            </a:r>
            <a:endParaRPr lang="tr-TR" sz="36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899592" y="1196752"/>
            <a:ext cx="8064896" cy="3660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a:solidFill>
                  <a:srgbClr val="002060"/>
                </a:solidFill>
                <a:latin typeface="HASENAT" panose="01000600020000020003" pitchFamily="2" charset="-78"/>
                <a:cs typeface="Emine" panose="03020400000000000000" pitchFamily="66" charset="-78"/>
              </a:rPr>
              <a:t>« ثَلاثٌ مَنْ كُنَّ فِيهِ وَجَدَ بِهِنَّ حَلاَوَةَ الإِيَمَانِ : أَنْ يَكُونَ اللَّهُ وَرَسُولُهُ أَحَبَّ إِلَيْهِ مِمَّا ، سِواهُما </a:t>
            </a:r>
            <a:r>
              <a:rPr lang="tr-TR" sz="3600" dirty="0" smtClean="0">
                <a:solidFill>
                  <a:srgbClr val="002060"/>
                </a:solidFill>
                <a:latin typeface="HASENAT" panose="01000600020000020003" pitchFamily="2" charset="-78"/>
                <a:cs typeface="Emine" panose="03020400000000000000" pitchFamily="66" charset="-78"/>
              </a:rPr>
              <a:t>…</a:t>
            </a:r>
            <a:r>
              <a:rPr lang="ar-SA" sz="3600" dirty="0" smtClean="0">
                <a:solidFill>
                  <a:srgbClr val="002060"/>
                </a:solidFill>
                <a:latin typeface="HASENAT" panose="01000600020000020003" pitchFamily="2" charset="-78"/>
                <a:cs typeface="Emine" panose="03020400000000000000" pitchFamily="66" charset="-78"/>
              </a:rPr>
              <a:t> »</a:t>
            </a:r>
            <a:endParaRPr lang="tr-TR" sz="3600" dirty="0" smtClean="0">
              <a:solidFill>
                <a:srgbClr val="002060"/>
              </a:solidFill>
              <a:latin typeface="HASENAT" panose="01000600020000020003" pitchFamily="2" charset="-78"/>
              <a:cs typeface="Emine" panose="03020400000000000000" pitchFamily="66" charset="-78"/>
            </a:endParaRPr>
          </a:p>
          <a:p>
            <a:pPr algn="ctr"/>
            <a:r>
              <a:rPr lang="tr-TR" sz="2800" b="1" dirty="0" smtClean="0">
                <a:solidFill>
                  <a:srgbClr val="C00000"/>
                </a:solidFill>
              </a:rPr>
              <a:t>“</a:t>
            </a:r>
            <a:r>
              <a:rPr lang="tr-TR" sz="2800" b="1" dirty="0">
                <a:solidFill>
                  <a:srgbClr val="C00000"/>
                </a:solidFill>
              </a:rPr>
              <a:t>Üç  özellik vardır; </a:t>
            </a:r>
            <a:endParaRPr lang="tr-TR" sz="2800" b="1" dirty="0" smtClean="0">
              <a:solidFill>
                <a:srgbClr val="C00000"/>
              </a:solidFill>
            </a:endParaRPr>
          </a:p>
          <a:p>
            <a:pPr algn="ctr"/>
            <a:r>
              <a:rPr lang="tr-TR" sz="2800" b="1" dirty="0" smtClean="0">
                <a:solidFill>
                  <a:srgbClr val="C00000"/>
                </a:solidFill>
              </a:rPr>
              <a:t>bunlar </a:t>
            </a:r>
            <a:r>
              <a:rPr lang="tr-TR" sz="2800" b="1" dirty="0">
                <a:solidFill>
                  <a:srgbClr val="C00000"/>
                </a:solidFill>
              </a:rPr>
              <a:t>kimde bulunursa o, </a:t>
            </a:r>
            <a:r>
              <a:rPr lang="tr-TR"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imanın tadını tadar</a:t>
            </a:r>
            <a:r>
              <a:rPr lang="tr-TR" sz="2800" b="1" dirty="0">
                <a:solidFill>
                  <a:srgbClr val="C00000"/>
                </a:solidFill>
              </a:rPr>
              <a:t>: </a:t>
            </a:r>
            <a:endParaRPr lang="tr-TR" sz="2800" b="1" dirty="0" smtClean="0">
              <a:solidFill>
                <a:srgbClr val="C00000"/>
              </a:solidFill>
            </a:endParaRPr>
          </a:p>
          <a:p>
            <a:pPr algn="ctr"/>
            <a: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Allah </a:t>
            </a:r>
            <a:r>
              <a:rPr lang="tr-T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ve </a:t>
            </a:r>
            <a:r>
              <a:rPr lang="tr-TR"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Resûlünü</a:t>
            </a:r>
            <a:r>
              <a:rPr lang="tr-T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(bu ikisinden başka) </a:t>
            </a:r>
            <a:r>
              <a:rPr lang="tr-T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herkesten fazla </a:t>
            </a:r>
            <a:r>
              <a:rPr lang="tr-T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sevmek</a:t>
            </a:r>
            <a:r>
              <a:rPr lang="tr-TR" sz="2800" dirty="0" smtClean="0">
                <a:solidFill>
                  <a:schemeClr val="tx1"/>
                </a:solidFill>
              </a:rPr>
              <a:t>, </a:t>
            </a:r>
            <a:r>
              <a:rPr lang="tr-TR" sz="2400" b="1" dirty="0" smtClean="0">
                <a:solidFill>
                  <a:srgbClr val="C00000"/>
                </a:solidFill>
              </a:rPr>
              <a:t>…”</a:t>
            </a:r>
            <a:r>
              <a:rPr lang="tr-TR" sz="2800" b="1" dirty="0" smtClean="0">
                <a:solidFill>
                  <a:schemeClr val="tx1"/>
                </a:solidFill>
              </a:rPr>
              <a:t> </a:t>
            </a:r>
          </a:p>
          <a:p>
            <a:pPr algn="ctr"/>
            <a:r>
              <a:rPr lang="ar-SA" sz="1600" dirty="0">
                <a:solidFill>
                  <a:srgbClr val="C00000"/>
                </a:solidFill>
              </a:rPr>
              <a:t>)</a:t>
            </a:r>
            <a:r>
              <a:rPr lang="tr-TR" sz="1600" dirty="0" err="1">
                <a:solidFill>
                  <a:srgbClr val="C00000"/>
                </a:solidFill>
              </a:rPr>
              <a:t>Buhârî</a:t>
            </a:r>
            <a:r>
              <a:rPr lang="tr-TR" sz="1600" dirty="0">
                <a:solidFill>
                  <a:srgbClr val="C00000"/>
                </a:solidFill>
              </a:rPr>
              <a:t>, </a:t>
            </a:r>
            <a:r>
              <a:rPr lang="tr-TR" sz="1600" dirty="0" err="1">
                <a:solidFill>
                  <a:srgbClr val="C00000"/>
                </a:solidFill>
              </a:rPr>
              <a:t>Îmân</a:t>
            </a:r>
            <a:r>
              <a:rPr lang="tr-TR" sz="1600" dirty="0">
                <a:solidFill>
                  <a:srgbClr val="C00000"/>
                </a:solidFill>
              </a:rPr>
              <a:t> 9)</a:t>
            </a:r>
            <a:endParaRPr lang="tr-TR" sz="1600" dirty="0">
              <a:solidFill>
                <a:schemeClr val="tx1"/>
              </a:solidFill>
            </a:endParaRPr>
          </a:p>
        </p:txBody>
      </p:sp>
    </p:spTree>
    <p:extLst>
      <p:ext uri="{BB962C8B-B14F-4D97-AF65-F5344CB8AC3E}">
        <p14:creationId xmlns:p14="http://schemas.microsoft.com/office/powerpoint/2010/main" val="3708042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papillondamour.p.a.pic.centerblog.net/86892983.png"/>
          <p:cNvPicPr>
            <a:picLocks noChangeAspect="1" noChangeArrowheads="1"/>
          </p:cNvPicPr>
          <p:nvPr/>
        </p:nvPicPr>
        <p:blipFill rotWithShape="1">
          <a:blip r:embed="rId2">
            <a:extLst>
              <a:ext uri="{28A0092B-C50C-407E-A947-70E740481C1C}">
                <a14:useLocalDpi xmlns:a14="http://schemas.microsoft.com/office/drawing/2010/main" val="0"/>
              </a:ext>
            </a:extLst>
          </a:blip>
          <a:srcRect l="20121" t="10479" r="12297" b="17459"/>
          <a:stretch/>
        </p:blipFill>
        <p:spPr bwMode="auto">
          <a:xfrm>
            <a:off x="6847136" y="4437112"/>
            <a:ext cx="2261368" cy="2411248"/>
          </a:xfrm>
          <a:prstGeom prst="rect">
            <a:avLst/>
          </a:prstGeom>
          <a:noFill/>
          <a:extLst>
            <a:ext uri="{909E8E84-426E-40DD-AFC4-6F175D3DCCD1}">
              <a14:hiddenFill xmlns:a14="http://schemas.microsoft.com/office/drawing/2010/main">
                <a:solidFill>
                  <a:srgbClr val="FFFFFF"/>
                </a:solidFill>
              </a14:hiddenFill>
            </a:ext>
          </a:extLst>
        </p:spPr>
      </p:pic>
      <p:sp>
        <p:nvSpPr>
          <p:cNvPr id="6" name="5 Dikdörtgen"/>
          <p:cNvSpPr/>
          <p:nvPr/>
        </p:nvSpPr>
        <p:spPr>
          <a:xfrm>
            <a:off x="971600" y="4941168"/>
            <a:ext cx="6143668" cy="584775"/>
          </a:xfrm>
          <a:prstGeom prst="rect">
            <a:avLst/>
          </a:prstGeom>
        </p:spPr>
        <p:txBody>
          <a:bodyPr wrap="square">
            <a:spAutoFit/>
          </a:bodyPr>
          <a:lstStyle/>
          <a:p>
            <a:pPr algn="ctr"/>
            <a:r>
              <a:rPr lang="tr-TR" sz="3200" b="1" dirty="0" smtClean="0">
                <a:solidFill>
                  <a:srgbClr val="FF0000"/>
                </a:solidFill>
                <a:latin typeface="Vivaldi" pitchFamily="66" charset="0"/>
                <a:cs typeface="Times New Roman" pitchFamily="18" charset="0"/>
              </a:rPr>
              <a:t>İ</a:t>
            </a:r>
            <a:r>
              <a:rPr lang="tr-TR" sz="3200" b="1" dirty="0" smtClean="0">
                <a:solidFill>
                  <a:srgbClr val="FF0000"/>
                </a:solidFill>
                <a:latin typeface="Elephant" pitchFamily="18" charset="0"/>
                <a:cs typeface="Times New Roman" pitchFamily="18" charset="0"/>
              </a:rPr>
              <a:t>dris YAVUZYİĞİT</a:t>
            </a:r>
          </a:p>
        </p:txBody>
      </p:sp>
      <p:sp>
        <p:nvSpPr>
          <p:cNvPr id="10" name="9 Dikdörtgen"/>
          <p:cNvSpPr/>
          <p:nvPr/>
        </p:nvSpPr>
        <p:spPr>
          <a:xfrm>
            <a:off x="2627784" y="5445224"/>
            <a:ext cx="3071834" cy="369332"/>
          </a:xfrm>
          <a:prstGeom prst="rect">
            <a:avLst/>
          </a:prstGeom>
          <a:noFill/>
        </p:spPr>
        <p:txBody>
          <a:bodyPr wrap="square">
            <a:spAutoFit/>
          </a:bodyPr>
          <a:lstStyle/>
          <a:p>
            <a:pPr algn="ctr"/>
            <a:r>
              <a:rPr lang="tr-TR" b="1" dirty="0" err="1" smtClean="0">
                <a:latin typeface="Times New Roman" pitchFamily="18" charset="0"/>
                <a:cs typeface="Times New Roman" pitchFamily="18" charset="0"/>
              </a:rPr>
              <a:t>idrisyavuzyigit</a:t>
            </a:r>
            <a:r>
              <a:rPr lang="tr-TR" b="1" dirty="0" smtClean="0">
                <a:latin typeface="Times New Roman" pitchFamily="18" charset="0"/>
                <a:cs typeface="Times New Roman" pitchFamily="18" charset="0"/>
              </a:rPr>
              <a:t>@</a:t>
            </a:r>
            <a:r>
              <a:rPr lang="tr-TR" b="1" dirty="0" err="1" smtClean="0">
                <a:latin typeface="Times New Roman" pitchFamily="18" charset="0"/>
                <a:cs typeface="Times New Roman" pitchFamily="18" charset="0"/>
              </a:rPr>
              <a:t>hotmail</a:t>
            </a:r>
            <a:r>
              <a:rPr lang="tr-TR" b="1" dirty="0" smtClean="0">
                <a:latin typeface="Times New Roman" pitchFamily="18" charset="0"/>
                <a:cs typeface="Times New Roman" pitchFamily="18" charset="0"/>
              </a:rPr>
              <a:t>.com</a:t>
            </a:r>
          </a:p>
        </p:txBody>
      </p:sp>
      <p:sp>
        <p:nvSpPr>
          <p:cNvPr id="18" name="17 Dikdörtgen"/>
          <p:cNvSpPr/>
          <p:nvPr/>
        </p:nvSpPr>
        <p:spPr>
          <a:xfrm>
            <a:off x="35496" y="1408708"/>
            <a:ext cx="9036496" cy="2308324"/>
          </a:xfrm>
          <a:prstGeom prst="rect">
            <a:avLst/>
          </a:prstGeom>
        </p:spPr>
        <p:txBody>
          <a:bodyPr wrap="square">
            <a:spAutoFit/>
          </a:bodyPr>
          <a:lstStyle/>
          <a:p>
            <a:pPr algn="ctr"/>
            <a:r>
              <a:rPr lang="tr-TR" sz="7200" b="1" dirty="0" smtClean="0">
                <a:solidFill>
                  <a:srgbClr val="C00000"/>
                </a:solidFill>
                <a:effectLst>
                  <a:outerShdw blurRad="38100" dist="38100" dir="2700000" algn="tl">
                    <a:srgbClr val="000000">
                      <a:alpha val="43137"/>
                    </a:srgbClr>
                  </a:outerShdw>
                </a:effectLst>
                <a:latin typeface="Vivaldi" pitchFamily="66" charset="0"/>
                <a:cs typeface="Times New Roman" pitchFamily="18" charset="0"/>
              </a:rPr>
              <a:t>Allah’ın </a:t>
            </a:r>
            <a:r>
              <a:rPr lang="tr-TR" sz="7200" b="1" dirty="0" err="1" smtClean="0">
                <a:solidFill>
                  <a:srgbClr val="C00000"/>
                </a:solidFill>
                <a:effectLst>
                  <a:outerShdw blurRad="38100" dist="38100" dir="2700000" algn="tl">
                    <a:srgbClr val="000000">
                      <a:alpha val="43137"/>
                    </a:srgbClr>
                  </a:outerShdw>
                </a:effectLst>
                <a:latin typeface="Vivaldi" pitchFamily="66" charset="0"/>
                <a:cs typeface="Times New Roman" pitchFamily="18" charset="0"/>
              </a:rPr>
              <a:t>Sevdigi</a:t>
            </a:r>
            <a:r>
              <a:rPr lang="tr-TR" sz="7200" b="1" dirty="0" smtClean="0">
                <a:solidFill>
                  <a:srgbClr val="C00000"/>
                </a:solidFill>
                <a:effectLst>
                  <a:outerShdw blurRad="38100" dist="38100" dir="2700000" algn="tl">
                    <a:srgbClr val="000000">
                      <a:alpha val="43137"/>
                    </a:srgbClr>
                  </a:outerShdw>
                </a:effectLst>
                <a:latin typeface="Vivaldi" pitchFamily="66" charset="0"/>
                <a:cs typeface="Times New Roman" pitchFamily="18" charset="0"/>
              </a:rPr>
              <a:t> </a:t>
            </a:r>
            <a:r>
              <a:rPr lang="tr-TR" sz="7200" b="1" dirty="0" err="1" smtClean="0">
                <a:solidFill>
                  <a:srgbClr val="C00000"/>
                </a:solidFill>
                <a:effectLst>
                  <a:outerShdw blurRad="38100" dist="38100" dir="2700000" algn="tl">
                    <a:srgbClr val="000000">
                      <a:alpha val="43137"/>
                    </a:srgbClr>
                  </a:outerShdw>
                </a:effectLst>
                <a:latin typeface="Vivaldi" pitchFamily="66" charset="0"/>
                <a:cs typeface="Times New Roman" pitchFamily="18" charset="0"/>
              </a:rPr>
              <a:t>Jnsanlar</a:t>
            </a:r>
            <a:endParaRPr lang="tr-TR" sz="7200" b="1" dirty="0" smtClean="0">
              <a:solidFill>
                <a:srgbClr val="C00000"/>
              </a:solidFill>
              <a:effectLst>
                <a:outerShdw blurRad="38100" dist="38100" dir="2700000" algn="tl">
                  <a:srgbClr val="000000">
                    <a:alpha val="43137"/>
                  </a:srgbClr>
                </a:outerShdw>
              </a:effectLst>
              <a:latin typeface="Vivaldi" pitchFamily="66" charset="0"/>
              <a:cs typeface="Times New Roman" pitchFamily="18" charset="0"/>
            </a:endParaRPr>
          </a:p>
          <a:p>
            <a:pPr algn="ctr"/>
            <a:r>
              <a:rPr lang="tr-TR" sz="7200" b="1" dirty="0" smtClean="0">
                <a:solidFill>
                  <a:srgbClr val="C00000"/>
                </a:solidFill>
                <a:effectLst>
                  <a:outerShdw blurRad="38100" dist="38100" dir="2700000" algn="tl">
                    <a:srgbClr val="000000">
                      <a:alpha val="43137"/>
                    </a:srgbClr>
                  </a:outerShdw>
                </a:effectLst>
                <a:latin typeface="Vivaldi" pitchFamily="66" charset="0"/>
                <a:cs typeface="Times New Roman" pitchFamily="18" charset="0"/>
              </a:rPr>
              <a:t> </a:t>
            </a:r>
            <a:r>
              <a:rPr lang="tr-TR" sz="7200" b="1" dirty="0" smtClean="0">
                <a:solidFill>
                  <a:srgbClr val="0070C0"/>
                </a:solidFill>
                <a:effectLst>
                  <a:outerShdw blurRad="38100" dist="38100" dir="2700000" algn="tl">
                    <a:srgbClr val="000000">
                      <a:alpha val="43137"/>
                    </a:srgbClr>
                  </a:outerShdw>
                </a:effectLst>
                <a:latin typeface="Vivaldi" pitchFamily="66" charset="0"/>
                <a:cs typeface="Times New Roman" pitchFamily="18" charset="0"/>
              </a:rPr>
              <a:t>Allah’ın </a:t>
            </a:r>
            <a:r>
              <a:rPr lang="tr-TR" sz="7200" b="1" dirty="0" err="1" smtClean="0">
                <a:solidFill>
                  <a:srgbClr val="0070C0"/>
                </a:solidFill>
                <a:effectLst>
                  <a:outerShdw blurRad="38100" dist="38100" dir="2700000" algn="tl">
                    <a:srgbClr val="000000">
                      <a:alpha val="43137"/>
                    </a:srgbClr>
                  </a:outerShdw>
                </a:effectLst>
                <a:latin typeface="Vivaldi" pitchFamily="66" charset="0"/>
                <a:cs typeface="Times New Roman" pitchFamily="18" charset="0"/>
              </a:rPr>
              <a:t>sevmedigi</a:t>
            </a:r>
            <a:r>
              <a:rPr lang="tr-TR" sz="7200" b="1" dirty="0" smtClean="0">
                <a:solidFill>
                  <a:srgbClr val="0070C0"/>
                </a:solidFill>
                <a:effectLst>
                  <a:outerShdw blurRad="38100" dist="38100" dir="2700000" algn="tl">
                    <a:srgbClr val="000000">
                      <a:alpha val="43137"/>
                    </a:srgbClr>
                  </a:outerShdw>
                </a:effectLst>
                <a:latin typeface="Vivaldi" pitchFamily="66" charset="0"/>
                <a:cs typeface="Times New Roman" pitchFamily="18" charset="0"/>
              </a:rPr>
              <a:t> Kimseler</a:t>
            </a:r>
            <a:endParaRPr lang="tr-TR" sz="8800" b="1" dirty="0" smtClean="0">
              <a:solidFill>
                <a:srgbClr val="C00000"/>
              </a:solidFill>
              <a:effectLst>
                <a:outerShdw blurRad="38100" dist="38100" dir="2700000" algn="tl">
                  <a:srgbClr val="000000">
                    <a:alpha val="43137"/>
                  </a:srgbClr>
                </a:outerShdw>
              </a:effectLst>
              <a:latin typeface="Vivaldi" pitchFamily="66" charset="0"/>
              <a:cs typeface="Times New Roman" pitchFamily="18" charset="0"/>
            </a:endParaRPr>
          </a:p>
        </p:txBody>
      </p:sp>
      <p:grpSp>
        <p:nvGrpSpPr>
          <p:cNvPr id="7" name="Grup 6"/>
          <p:cNvGrpSpPr/>
          <p:nvPr/>
        </p:nvGrpSpPr>
        <p:grpSpPr>
          <a:xfrm>
            <a:off x="2915816" y="5753461"/>
            <a:ext cx="2960814" cy="339835"/>
            <a:chOff x="6254433" y="6237312"/>
            <a:chExt cx="2566039" cy="351061"/>
          </a:xfrm>
        </p:grpSpPr>
        <p:pic>
          <p:nvPicPr>
            <p:cNvPr id="8" name="Picture 2" descr="http://files.softicons.com/download/social-media-icons/new-social-media-icons-by-mohamed-elgharabawy/png/256x256/faceboo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433" y="6268983"/>
              <a:ext cx="319390" cy="319390"/>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6502219" y="6237312"/>
              <a:ext cx="2318253" cy="317944"/>
            </a:xfrm>
            <a:prstGeom prst="rect">
              <a:avLst/>
            </a:prstGeom>
            <a:noFill/>
          </p:spPr>
          <p:txBody>
            <a:bodyPr wrap="square" rtlCol="0">
              <a:spAutoFit/>
            </a:bodyPr>
            <a:lstStyle/>
            <a:p>
              <a:r>
                <a:rPr lang="tr-TR" sz="1400" b="1" dirty="0" smtClean="0">
                  <a:solidFill>
                    <a:srgbClr val="002060"/>
                  </a:solidFill>
                  <a:effectLst>
                    <a:outerShdw blurRad="38100" dist="38100" dir="2700000" algn="tl">
                      <a:srgbClr val="000000">
                        <a:alpha val="43137"/>
                      </a:srgbClr>
                    </a:outerShdw>
                  </a:effectLst>
                  <a:hlinkClick r:id="rId4"/>
                </a:rPr>
                <a:t>VAAZ DOKUMANLARI</a:t>
              </a:r>
              <a:endParaRPr lang="tr-TR" sz="1400" b="1" dirty="0">
                <a:solidFill>
                  <a:srgbClr val="00206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758150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5400" b="1" dirty="0" smtClean="0">
                <a:solidFill>
                  <a:schemeClr val="tx1"/>
                </a:solidFill>
                <a:effectLst>
                  <a:outerShdw blurRad="38100" dist="38100" dir="2700000" algn="tl">
                    <a:srgbClr val="000000">
                      <a:alpha val="43137"/>
                    </a:srgbClr>
                  </a:outerShdw>
                </a:effectLst>
              </a:rPr>
              <a:t>YARATILAN HERŞEYİ SEVMEK</a:t>
            </a:r>
            <a:endParaRPr lang="tr-TR" sz="54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tr-TR" sz="2400" dirty="0">
                <a:solidFill>
                  <a:schemeClr val="tx1"/>
                </a:solidFill>
              </a:rPr>
              <a:t>Yunus </a:t>
            </a:r>
            <a:r>
              <a:rPr lang="tr-TR" sz="2400" dirty="0" smtClean="0">
                <a:solidFill>
                  <a:schemeClr val="tx1"/>
                </a:solidFill>
              </a:rPr>
              <a:t>Emre</a:t>
            </a:r>
            <a:r>
              <a:rPr lang="tr-TR" sz="2400" dirty="0">
                <a:solidFill>
                  <a:schemeClr val="tx1"/>
                </a:solidFill>
              </a:rPr>
              <a:t> </a:t>
            </a:r>
            <a:endParaRPr lang="tr-TR" sz="2400" dirty="0" smtClean="0">
              <a:solidFill>
                <a:schemeClr val="tx1"/>
              </a:solidFill>
            </a:endParaRPr>
          </a:p>
          <a:p>
            <a:pPr algn="just" fontAlgn="base"/>
            <a:r>
              <a:rPr lang="tr-TR" sz="4000" b="1" dirty="0" smtClean="0">
                <a:solidFill>
                  <a:srgbClr val="FF0000"/>
                </a:solidFill>
                <a:effectLst>
                  <a:outerShdw blurRad="38100" dist="38100" dir="2700000" algn="tl">
                    <a:srgbClr val="000000">
                      <a:alpha val="43137"/>
                    </a:srgbClr>
                  </a:outerShdw>
                </a:effectLst>
              </a:rPr>
              <a:t>Yaratılanı </a:t>
            </a:r>
            <a:r>
              <a:rPr lang="tr-TR" sz="4000" b="1" dirty="0">
                <a:solidFill>
                  <a:srgbClr val="FF0000"/>
                </a:solidFill>
                <a:effectLst>
                  <a:outerShdw blurRad="38100" dist="38100" dir="2700000" algn="tl">
                    <a:srgbClr val="000000">
                      <a:alpha val="43137"/>
                    </a:srgbClr>
                  </a:outerShdw>
                </a:effectLst>
              </a:rPr>
              <a:t>severim, Yaradan’dan ötürü </a:t>
            </a:r>
            <a:endParaRPr lang="tr-TR" sz="4000" b="1" dirty="0" smtClean="0">
              <a:solidFill>
                <a:srgbClr val="FF0000"/>
              </a:solidFill>
              <a:effectLst>
                <a:outerShdw blurRad="38100" dist="38100" dir="2700000" algn="tl">
                  <a:srgbClr val="000000">
                    <a:alpha val="43137"/>
                  </a:srgbClr>
                </a:outerShdw>
              </a:effectLst>
            </a:endParaRPr>
          </a:p>
          <a:p>
            <a:pPr algn="just" fontAlgn="base"/>
            <a:r>
              <a:rPr lang="tr-TR" sz="2400" dirty="0" smtClean="0">
                <a:solidFill>
                  <a:schemeClr val="tx1"/>
                </a:solidFill>
              </a:rPr>
              <a:t>derken </a:t>
            </a:r>
            <a:r>
              <a:rPr lang="tr-TR" sz="2400" dirty="0">
                <a:solidFill>
                  <a:schemeClr val="tx1"/>
                </a:solidFill>
              </a:rPr>
              <a:t>bizlere; </a:t>
            </a:r>
          </a:p>
          <a:p>
            <a:pPr algn="just" fontAlgn="base"/>
            <a:r>
              <a:rPr lang="tr-TR" sz="2400" dirty="0">
                <a:solidFill>
                  <a:schemeClr val="tx1"/>
                </a:solidFill>
              </a:rPr>
              <a:t>Yaradan’ın yarattığı her şeye hoşgörü ile yaklaşmamızı tavsiye ediyor. Yaradan’ın yaratmaya değer kıldığı hiçbir şeyi bizlerin hakir görme, yargılama, hakkı yok. </a:t>
            </a:r>
          </a:p>
          <a:p>
            <a:pPr marL="342900" indent="-342900" algn="just" fontAlgn="base">
              <a:buFont typeface="Arial" panose="020B0604020202020204" pitchFamily="34" charset="0"/>
              <a:buChar char="•"/>
            </a:pPr>
            <a:r>
              <a:rPr lang="tr-TR" sz="2400" b="1" dirty="0">
                <a:solidFill>
                  <a:schemeClr val="tx1"/>
                </a:solidFill>
              </a:rPr>
              <a:t>Yaradan yaratmaya değer kıldıysa; o değerlidir. </a:t>
            </a:r>
            <a:endParaRPr lang="tr-TR" sz="2400" b="1" dirty="0" smtClean="0">
              <a:solidFill>
                <a:schemeClr val="tx1"/>
              </a:solidFill>
            </a:endParaRPr>
          </a:p>
          <a:p>
            <a:pPr marL="342900" indent="-342900" algn="just" fontAlgn="base">
              <a:buFont typeface="Arial" panose="020B0604020202020204" pitchFamily="34" charset="0"/>
              <a:buChar char="•"/>
            </a:pPr>
            <a:r>
              <a:rPr lang="tr-TR" sz="2400" b="1" dirty="0" smtClean="0">
                <a:solidFill>
                  <a:schemeClr val="tx1"/>
                </a:solidFill>
              </a:rPr>
              <a:t>Bize </a:t>
            </a:r>
            <a:r>
              <a:rPr lang="tr-TR" sz="2400" b="1" dirty="0">
                <a:solidFill>
                  <a:schemeClr val="tx1"/>
                </a:solidFill>
              </a:rPr>
              <a:t>yargılamak düşmez, biz hep iyi olacağız. </a:t>
            </a:r>
            <a:endParaRPr lang="tr-TR" sz="2400" b="1" dirty="0" smtClean="0">
              <a:solidFill>
                <a:schemeClr val="tx1"/>
              </a:solidFill>
            </a:endParaRPr>
          </a:p>
          <a:p>
            <a:pPr marL="342900" indent="-342900" algn="just" fontAlgn="base">
              <a:buFont typeface="Arial" panose="020B0604020202020204" pitchFamily="34" charset="0"/>
              <a:buChar char="•"/>
            </a:pPr>
            <a:r>
              <a:rPr lang="tr-TR" sz="2400" b="1" dirty="0" smtClean="0">
                <a:solidFill>
                  <a:schemeClr val="tx1"/>
                </a:solidFill>
              </a:rPr>
              <a:t>Kötülüğe </a:t>
            </a:r>
            <a:r>
              <a:rPr lang="tr-TR" sz="2400" b="1" dirty="0">
                <a:solidFill>
                  <a:schemeClr val="tx1"/>
                </a:solidFill>
              </a:rPr>
              <a:t>güzellikle cevap vereceğiz. </a:t>
            </a:r>
            <a:endParaRPr lang="tr-TR" sz="2400" b="1" dirty="0" smtClean="0">
              <a:solidFill>
                <a:schemeClr val="tx1"/>
              </a:solidFill>
            </a:endParaRPr>
          </a:p>
          <a:p>
            <a:pPr marL="342900" indent="-342900" algn="just" fontAlgn="base">
              <a:buFont typeface="Arial" panose="020B0604020202020204" pitchFamily="34" charset="0"/>
              <a:buChar char="•"/>
            </a:pPr>
            <a:r>
              <a:rPr lang="tr-TR" sz="2400" b="1" dirty="0" smtClean="0">
                <a:solidFill>
                  <a:schemeClr val="tx1"/>
                </a:solidFill>
              </a:rPr>
              <a:t>Mümin </a:t>
            </a:r>
            <a:r>
              <a:rPr lang="tr-TR" sz="2400" b="1" dirty="0">
                <a:solidFill>
                  <a:schemeClr val="tx1"/>
                </a:solidFill>
              </a:rPr>
              <a:t>asla düşman olmayacak, hep örnek olacak…</a:t>
            </a:r>
            <a:r>
              <a:rPr lang="tr-TR" sz="2400" dirty="0">
                <a:solidFill>
                  <a:schemeClr val="tx1"/>
                </a:solidFill>
              </a:rPr>
              <a:t> </a:t>
            </a:r>
          </a:p>
        </p:txBody>
      </p:sp>
    </p:spTree>
    <p:extLst>
      <p:ext uri="{BB962C8B-B14F-4D97-AF65-F5344CB8AC3E}">
        <p14:creationId xmlns:p14="http://schemas.microsoft.com/office/powerpoint/2010/main" val="215285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tr-TR" sz="4000" b="1" dirty="0">
                <a:solidFill>
                  <a:schemeClr val="tx1"/>
                </a:solidFill>
                <a:effectLst>
                  <a:outerShdw blurRad="38100" dist="38100" dir="2700000" algn="tl">
                    <a:srgbClr val="000000">
                      <a:alpha val="43137"/>
                    </a:srgbClr>
                  </a:outerShdw>
                </a:effectLst>
              </a:rPr>
              <a:t>ALLAH’IN SEVMEDİĞİ KULLAR KİMLERDİR?</a:t>
            </a:r>
            <a:endParaRPr lang="tr-TR" sz="3600"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gn="just">
              <a:buFont typeface="Arial" panose="020B0604020202020204" pitchFamily="34" charset="0"/>
              <a:buChar char="•"/>
            </a:pPr>
            <a:r>
              <a:rPr lang="tr-TR" sz="3200" b="1" dirty="0" smtClean="0">
                <a:solidFill>
                  <a:schemeClr val="tx1"/>
                </a:solidFill>
              </a:rPr>
              <a:t>Kafirler</a:t>
            </a:r>
            <a:endParaRPr lang="tr-TR" sz="2400" b="1" dirty="0">
              <a:solidFill>
                <a:schemeClr val="tx1"/>
              </a:solidFill>
            </a:endParaRPr>
          </a:p>
          <a:p>
            <a:pPr marL="742950" lvl="1" indent="-285750" algn="just">
              <a:buFont typeface="Arial" panose="020B0604020202020204" pitchFamily="34" charset="0"/>
              <a:buChar char="•"/>
            </a:pPr>
            <a:r>
              <a:rPr lang="tr-TR" sz="3200" b="1" dirty="0">
                <a:solidFill>
                  <a:schemeClr val="tx1"/>
                </a:solidFill>
              </a:rPr>
              <a:t>Bozgunculuk Yapanlar </a:t>
            </a:r>
            <a:endParaRPr lang="tr-TR" sz="2400" b="1" dirty="0">
              <a:solidFill>
                <a:schemeClr val="tx1"/>
              </a:solidFill>
            </a:endParaRPr>
          </a:p>
          <a:p>
            <a:pPr marL="742950" lvl="1" indent="-285750" algn="just">
              <a:buFont typeface="Arial" panose="020B0604020202020204" pitchFamily="34" charset="0"/>
              <a:buChar char="•"/>
            </a:pPr>
            <a:r>
              <a:rPr lang="tr-TR" sz="3200" b="1" dirty="0">
                <a:solidFill>
                  <a:schemeClr val="tx1"/>
                </a:solidFill>
              </a:rPr>
              <a:t>Zalimler </a:t>
            </a:r>
            <a:endParaRPr lang="tr-TR" sz="2400" b="1" dirty="0">
              <a:solidFill>
                <a:schemeClr val="tx1"/>
              </a:solidFill>
            </a:endParaRPr>
          </a:p>
          <a:p>
            <a:pPr marL="742950" lvl="1" indent="-285750" algn="just">
              <a:buFont typeface="Arial" panose="020B0604020202020204" pitchFamily="34" charset="0"/>
              <a:buChar char="•"/>
            </a:pPr>
            <a:r>
              <a:rPr lang="tr-TR" sz="3200" b="1" dirty="0">
                <a:solidFill>
                  <a:schemeClr val="tx1"/>
                </a:solidFill>
              </a:rPr>
              <a:t>Günahkarlar </a:t>
            </a:r>
            <a:endParaRPr lang="tr-TR" sz="2400" b="1" dirty="0">
              <a:solidFill>
                <a:schemeClr val="tx1"/>
              </a:solidFill>
            </a:endParaRPr>
          </a:p>
          <a:p>
            <a:pPr marL="742950" lvl="1" indent="-285750" algn="just">
              <a:buFont typeface="Arial" panose="020B0604020202020204" pitchFamily="34" charset="0"/>
              <a:buChar char="•"/>
            </a:pPr>
            <a:r>
              <a:rPr lang="tr-TR" sz="3200" b="1" dirty="0">
                <a:solidFill>
                  <a:schemeClr val="tx1"/>
                </a:solidFill>
              </a:rPr>
              <a:t>Aşırı Gidenler/ Faiz Yiyenler </a:t>
            </a:r>
            <a:endParaRPr lang="tr-TR" sz="2400" b="1" dirty="0">
              <a:solidFill>
                <a:schemeClr val="tx1"/>
              </a:solidFill>
            </a:endParaRPr>
          </a:p>
          <a:p>
            <a:pPr marL="742950" lvl="1" indent="-285750" algn="just">
              <a:buFont typeface="Arial" panose="020B0604020202020204" pitchFamily="34" charset="0"/>
              <a:buChar char="•"/>
            </a:pPr>
            <a:r>
              <a:rPr lang="tr-TR" sz="3200" b="1" dirty="0">
                <a:solidFill>
                  <a:schemeClr val="tx1"/>
                </a:solidFill>
              </a:rPr>
              <a:t>Kendini Beğenenler </a:t>
            </a:r>
            <a:endParaRPr lang="tr-TR" sz="2400" b="1" dirty="0">
              <a:solidFill>
                <a:schemeClr val="tx1"/>
              </a:solidFill>
            </a:endParaRPr>
          </a:p>
          <a:p>
            <a:pPr marL="742950" lvl="1" indent="-285750" algn="just">
              <a:buFont typeface="Arial" panose="020B0604020202020204" pitchFamily="34" charset="0"/>
              <a:buChar char="•"/>
            </a:pPr>
            <a:r>
              <a:rPr lang="tr-TR" sz="3200" b="1" dirty="0">
                <a:solidFill>
                  <a:schemeClr val="tx1"/>
                </a:solidFill>
              </a:rPr>
              <a:t>Hainler </a:t>
            </a:r>
            <a:endParaRPr lang="tr-TR" sz="2400" b="1" dirty="0">
              <a:solidFill>
                <a:schemeClr val="tx1"/>
              </a:solidFill>
            </a:endParaRPr>
          </a:p>
          <a:p>
            <a:pPr marL="742950" lvl="1" indent="-285750" algn="just">
              <a:buFont typeface="Arial" panose="020B0604020202020204" pitchFamily="34" charset="0"/>
              <a:buChar char="•"/>
            </a:pPr>
            <a:r>
              <a:rPr lang="tr-TR" sz="3200" b="1" dirty="0">
                <a:solidFill>
                  <a:schemeClr val="tx1"/>
                </a:solidFill>
              </a:rPr>
              <a:t>Kötü Sözlüler </a:t>
            </a:r>
            <a:endParaRPr lang="tr-TR" sz="2400" b="1" dirty="0">
              <a:solidFill>
                <a:schemeClr val="tx1"/>
              </a:solidFill>
            </a:endParaRPr>
          </a:p>
          <a:p>
            <a:pPr marL="742950" lvl="1" indent="-285750" algn="just">
              <a:buFont typeface="Arial" panose="020B0604020202020204" pitchFamily="34" charset="0"/>
              <a:buChar char="•"/>
            </a:pPr>
            <a:r>
              <a:rPr lang="tr-TR" sz="3200" b="1" dirty="0">
                <a:solidFill>
                  <a:schemeClr val="tx1"/>
                </a:solidFill>
              </a:rPr>
              <a:t>İsraf Edenler </a:t>
            </a:r>
            <a:endParaRPr lang="tr-TR" sz="2400" b="1" dirty="0">
              <a:solidFill>
                <a:schemeClr val="tx1"/>
              </a:solidFill>
            </a:endParaRPr>
          </a:p>
          <a:p>
            <a:pPr marL="742950" lvl="1" indent="-285750" algn="just">
              <a:buFont typeface="Arial" panose="020B0604020202020204" pitchFamily="34" charset="0"/>
              <a:buChar char="•"/>
            </a:pPr>
            <a:r>
              <a:rPr lang="tr-TR" sz="3200" b="1" dirty="0">
                <a:solidFill>
                  <a:schemeClr val="tx1"/>
                </a:solidFill>
              </a:rPr>
              <a:t>Kibirleneneler </a:t>
            </a:r>
            <a:endParaRPr lang="tr-TR" sz="2400" b="1" dirty="0">
              <a:solidFill>
                <a:schemeClr val="tx1"/>
              </a:solidFill>
            </a:endParaRPr>
          </a:p>
          <a:p>
            <a:pPr marL="742950" lvl="1" indent="-285750" algn="just">
              <a:buFont typeface="Arial" panose="020B0604020202020204" pitchFamily="34" charset="0"/>
              <a:buChar char="•"/>
            </a:pPr>
            <a:r>
              <a:rPr lang="tr-TR" sz="3200" b="1" dirty="0">
                <a:solidFill>
                  <a:schemeClr val="tx1"/>
                </a:solidFill>
              </a:rPr>
              <a:t>Şımaranlar </a:t>
            </a:r>
            <a:endParaRPr lang="tr-TR" sz="2400" b="1" dirty="0">
              <a:solidFill>
                <a:schemeClr val="tx1"/>
              </a:solidFill>
            </a:endParaRPr>
          </a:p>
        </p:txBody>
      </p:sp>
    </p:spTree>
    <p:extLst>
      <p:ext uri="{BB962C8B-B14F-4D97-AF65-F5344CB8AC3E}">
        <p14:creationId xmlns:p14="http://schemas.microsoft.com/office/powerpoint/2010/main" val="3904658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tr-TR" sz="4000" b="1" dirty="0">
                <a:solidFill>
                  <a:schemeClr val="tx1"/>
                </a:solidFill>
                <a:effectLst>
                  <a:outerShdw blurRad="38100" dist="38100" dir="2700000" algn="tl">
                    <a:srgbClr val="000000">
                      <a:alpha val="43137"/>
                    </a:srgbClr>
                  </a:outerShdw>
                </a:effectLst>
              </a:rPr>
              <a:t>ALLAH’IN SEVDİĞİ KULLAR KİMLERDİR?</a:t>
            </a:r>
            <a:endParaRPr lang="tr-TR" sz="36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gn="just">
              <a:buFont typeface="Arial" panose="020B0604020202020204" pitchFamily="34" charset="0"/>
              <a:buChar char="•"/>
            </a:pPr>
            <a:r>
              <a:rPr lang="tr-TR" sz="2000" dirty="0" smtClean="0">
                <a:solidFill>
                  <a:schemeClr val="tx1"/>
                </a:solidFill>
              </a:rPr>
              <a:t>İman </a:t>
            </a:r>
            <a:r>
              <a:rPr lang="tr-TR" sz="2000" dirty="0">
                <a:solidFill>
                  <a:schemeClr val="tx1"/>
                </a:solidFill>
              </a:rPr>
              <a:t>Edenler Ve Güzel Amel İşleyenler</a:t>
            </a:r>
            <a:endParaRPr lang="tr-TR" sz="1600" dirty="0">
              <a:solidFill>
                <a:schemeClr val="tx1"/>
              </a:solidFill>
            </a:endParaRPr>
          </a:p>
          <a:p>
            <a:pPr marL="742950" lvl="1" indent="-285750" algn="just">
              <a:buFont typeface="Arial" panose="020B0604020202020204" pitchFamily="34" charset="0"/>
              <a:buChar char="•"/>
            </a:pPr>
            <a:r>
              <a:rPr lang="tr-TR" sz="2000" dirty="0">
                <a:solidFill>
                  <a:schemeClr val="tx1"/>
                </a:solidFill>
              </a:rPr>
              <a:t>İhsan Şuuruyla Hareket Edenler/ İyilik </a:t>
            </a:r>
            <a:endParaRPr lang="tr-TR" sz="1600" dirty="0">
              <a:solidFill>
                <a:schemeClr val="tx1"/>
              </a:solidFill>
            </a:endParaRPr>
          </a:p>
          <a:p>
            <a:pPr marL="742950" lvl="1" indent="-285750" algn="just">
              <a:buFont typeface="Arial" panose="020B0604020202020204" pitchFamily="34" charset="0"/>
              <a:buChar char="•"/>
            </a:pPr>
            <a:r>
              <a:rPr lang="tr-TR" sz="2000" dirty="0">
                <a:solidFill>
                  <a:schemeClr val="tx1"/>
                </a:solidFill>
              </a:rPr>
              <a:t>Peygambere Tabi Olanlar</a:t>
            </a:r>
            <a:endParaRPr lang="tr-TR" sz="1600" dirty="0">
              <a:solidFill>
                <a:schemeClr val="tx1"/>
              </a:solidFill>
            </a:endParaRPr>
          </a:p>
          <a:p>
            <a:pPr marL="742950" lvl="1" indent="-285750" algn="just">
              <a:buFont typeface="Arial" panose="020B0604020202020204" pitchFamily="34" charset="0"/>
              <a:buChar char="•"/>
            </a:pPr>
            <a:r>
              <a:rPr lang="tr-TR" sz="2000" dirty="0">
                <a:solidFill>
                  <a:schemeClr val="tx1"/>
                </a:solidFill>
              </a:rPr>
              <a:t>Sözünde Duranlar / Allah’tan Gereği Gibi Sakınanlar/ Korkanlar/ Takvalılar </a:t>
            </a:r>
            <a:endParaRPr lang="tr-TR" sz="1600" dirty="0">
              <a:solidFill>
                <a:schemeClr val="tx1"/>
              </a:solidFill>
            </a:endParaRPr>
          </a:p>
          <a:p>
            <a:pPr marL="742950" lvl="1" indent="-285750" algn="just">
              <a:buFont typeface="Arial" panose="020B0604020202020204" pitchFamily="34" charset="0"/>
              <a:buChar char="•"/>
            </a:pPr>
            <a:r>
              <a:rPr lang="tr-TR" sz="2000" dirty="0">
                <a:solidFill>
                  <a:schemeClr val="tx1"/>
                </a:solidFill>
              </a:rPr>
              <a:t>Adil Olanlar</a:t>
            </a:r>
            <a:endParaRPr lang="tr-TR" sz="1600" dirty="0">
              <a:solidFill>
                <a:schemeClr val="tx1"/>
              </a:solidFill>
            </a:endParaRPr>
          </a:p>
          <a:p>
            <a:pPr marL="742950" lvl="1" indent="-285750" algn="just">
              <a:buFont typeface="Arial" panose="020B0604020202020204" pitchFamily="34" charset="0"/>
              <a:buChar char="•"/>
            </a:pPr>
            <a:r>
              <a:rPr lang="tr-TR" sz="2000" dirty="0">
                <a:solidFill>
                  <a:schemeClr val="tx1"/>
                </a:solidFill>
              </a:rPr>
              <a:t>Sabredenler / Alçak Gönüllüler ​</a:t>
            </a:r>
            <a:endParaRPr lang="tr-TR" sz="1600" dirty="0">
              <a:solidFill>
                <a:schemeClr val="tx1"/>
              </a:solidFill>
            </a:endParaRPr>
          </a:p>
          <a:p>
            <a:pPr marL="742950" lvl="1" indent="-285750" algn="just">
              <a:buFont typeface="Arial" panose="020B0604020202020204" pitchFamily="34" charset="0"/>
              <a:buChar char="•"/>
            </a:pPr>
            <a:r>
              <a:rPr lang="tr-TR" sz="2000" dirty="0">
                <a:solidFill>
                  <a:schemeClr val="tx1"/>
                </a:solidFill>
              </a:rPr>
              <a:t>Allah’a Tevekkül Edenler/ Güvenenler</a:t>
            </a:r>
            <a:endParaRPr lang="tr-TR" sz="1600" dirty="0">
              <a:solidFill>
                <a:schemeClr val="tx1"/>
              </a:solidFill>
            </a:endParaRPr>
          </a:p>
          <a:p>
            <a:pPr marL="742950" lvl="1" indent="-285750" algn="just">
              <a:buFont typeface="Arial" panose="020B0604020202020204" pitchFamily="34" charset="0"/>
              <a:buChar char="•"/>
            </a:pPr>
            <a:r>
              <a:rPr lang="tr-TR" sz="2000" dirty="0">
                <a:solidFill>
                  <a:schemeClr val="tx1"/>
                </a:solidFill>
              </a:rPr>
              <a:t>Maddi Ve Manevi Temiz Olanlar </a:t>
            </a:r>
            <a:endParaRPr lang="tr-TR" sz="1600" dirty="0">
              <a:solidFill>
                <a:schemeClr val="tx1"/>
              </a:solidFill>
            </a:endParaRPr>
          </a:p>
          <a:p>
            <a:pPr marL="742950" lvl="1" indent="-285750" algn="just">
              <a:buFont typeface="Arial" panose="020B0604020202020204" pitchFamily="34" charset="0"/>
              <a:buChar char="•"/>
            </a:pPr>
            <a:r>
              <a:rPr lang="tr-TR" sz="2000" dirty="0">
                <a:solidFill>
                  <a:schemeClr val="tx1"/>
                </a:solidFill>
              </a:rPr>
              <a:t>Allah İçin Mücadele Edenler</a:t>
            </a:r>
            <a:r>
              <a:rPr lang="tr-TR" sz="1600" dirty="0">
                <a:solidFill>
                  <a:schemeClr val="tx1"/>
                </a:solidFill>
              </a:rPr>
              <a:t> </a:t>
            </a:r>
          </a:p>
          <a:p>
            <a:pPr marL="742950" lvl="1" indent="-285750" algn="just">
              <a:buFont typeface="Arial" panose="020B0604020202020204" pitchFamily="34" charset="0"/>
              <a:buChar char="•"/>
            </a:pPr>
            <a:r>
              <a:rPr lang="tr-TR" sz="2000" dirty="0">
                <a:solidFill>
                  <a:schemeClr val="tx1"/>
                </a:solidFill>
              </a:rPr>
              <a:t>Allah İçin Harcayanlar/ Öfkesini Yenenler/ Affedenler </a:t>
            </a:r>
            <a:endParaRPr lang="tr-TR" sz="1600" dirty="0">
              <a:solidFill>
                <a:schemeClr val="tx1"/>
              </a:solidFill>
            </a:endParaRPr>
          </a:p>
          <a:p>
            <a:pPr marL="742950" lvl="1" indent="-285750" algn="just">
              <a:buFont typeface="Arial" panose="020B0604020202020204" pitchFamily="34" charset="0"/>
              <a:buChar char="•"/>
            </a:pPr>
            <a:r>
              <a:rPr lang="tr-TR" sz="2000" dirty="0">
                <a:solidFill>
                  <a:schemeClr val="tx1"/>
                </a:solidFill>
              </a:rPr>
              <a:t>İhlâs Suresini Okuyanlar</a:t>
            </a:r>
            <a:endParaRPr lang="tr-TR" sz="1600" dirty="0">
              <a:solidFill>
                <a:schemeClr val="tx1"/>
              </a:solidFill>
            </a:endParaRPr>
          </a:p>
          <a:p>
            <a:pPr marL="742950" lvl="1" indent="-285750" algn="just">
              <a:buFont typeface="Arial" panose="020B0604020202020204" pitchFamily="34" charset="0"/>
              <a:buChar char="•"/>
            </a:pPr>
            <a:r>
              <a:rPr lang="tr-TR" sz="2000" dirty="0">
                <a:solidFill>
                  <a:schemeClr val="tx1"/>
                </a:solidFill>
              </a:rPr>
              <a:t>Sabah Namazında Cemaat Olanlar</a:t>
            </a:r>
            <a:endParaRPr lang="tr-TR" sz="1600" dirty="0">
              <a:solidFill>
                <a:schemeClr val="tx1"/>
              </a:solidFill>
            </a:endParaRPr>
          </a:p>
          <a:p>
            <a:pPr marL="742950" lvl="1" indent="-285750" algn="just">
              <a:buFont typeface="Arial" panose="020B0604020202020204" pitchFamily="34" charset="0"/>
              <a:buChar char="•"/>
            </a:pPr>
            <a:r>
              <a:rPr lang="tr-TR" sz="2000" dirty="0">
                <a:solidFill>
                  <a:schemeClr val="tx1"/>
                </a:solidFill>
              </a:rPr>
              <a:t>İnsanlara Faydalı Olanlar</a:t>
            </a:r>
            <a:endParaRPr lang="tr-TR" sz="1600" dirty="0">
              <a:solidFill>
                <a:schemeClr val="tx1"/>
              </a:solidFill>
            </a:endParaRPr>
          </a:p>
          <a:p>
            <a:pPr marL="742950" lvl="1" indent="-285750" algn="just">
              <a:buFont typeface="Arial" panose="020B0604020202020204" pitchFamily="34" charset="0"/>
              <a:buChar char="•"/>
            </a:pPr>
            <a:r>
              <a:rPr lang="tr-TR" sz="2000" dirty="0">
                <a:solidFill>
                  <a:schemeClr val="tx1"/>
                </a:solidFill>
              </a:rPr>
              <a:t>Ahlakı Güzel Olanlar</a:t>
            </a:r>
            <a:endParaRPr lang="tr-TR" sz="1600" dirty="0">
              <a:solidFill>
                <a:schemeClr val="tx1"/>
              </a:solidFill>
            </a:endParaRPr>
          </a:p>
          <a:p>
            <a:pPr marL="742950" lvl="1" indent="-285750" algn="just">
              <a:buFont typeface="Arial" panose="020B0604020202020204" pitchFamily="34" charset="0"/>
              <a:buChar char="•"/>
            </a:pPr>
            <a:r>
              <a:rPr lang="tr-TR" sz="2000" dirty="0">
                <a:solidFill>
                  <a:schemeClr val="tx1"/>
                </a:solidFill>
              </a:rPr>
              <a:t>Allah’a Kavuşmayı Arzulayanlar</a:t>
            </a:r>
            <a:endParaRPr lang="tr-TR" sz="1600" dirty="0">
              <a:solidFill>
                <a:schemeClr val="tx1"/>
              </a:solidFill>
            </a:endParaRPr>
          </a:p>
          <a:p>
            <a:pPr marL="742950" lvl="1" indent="-285750" algn="just">
              <a:buFont typeface="Arial" panose="020B0604020202020204" pitchFamily="34" charset="0"/>
              <a:buChar char="•"/>
            </a:pPr>
            <a:r>
              <a:rPr lang="tr-TR" sz="2000" dirty="0">
                <a:solidFill>
                  <a:schemeClr val="tx1"/>
                </a:solidFill>
              </a:rPr>
              <a:t>Gönlü Zenginler</a:t>
            </a:r>
            <a:endParaRPr lang="tr-TR" sz="1600" dirty="0">
              <a:solidFill>
                <a:schemeClr val="tx1"/>
              </a:solidFill>
            </a:endParaRPr>
          </a:p>
          <a:p>
            <a:pPr marL="742950" lvl="1" indent="-285750" algn="just">
              <a:buFont typeface="Arial" panose="020B0604020202020204" pitchFamily="34" charset="0"/>
              <a:buChar char="•"/>
            </a:pPr>
            <a:r>
              <a:rPr lang="tr-TR" sz="2000" dirty="0">
                <a:solidFill>
                  <a:schemeClr val="tx1"/>
                </a:solidFill>
              </a:rPr>
              <a:t>Doğru Sözlü Ve Eminler</a:t>
            </a:r>
            <a:endParaRPr lang="tr-TR" sz="1600" dirty="0">
              <a:solidFill>
                <a:schemeClr val="tx1"/>
              </a:solidFill>
            </a:endParaRPr>
          </a:p>
          <a:p>
            <a:pPr marL="742950" lvl="1" indent="-285750" algn="just">
              <a:buFont typeface="Arial" panose="020B0604020202020204" pitchFamily="34" charset="0"/>
              <a:buChar char="•"/>
            </a:pPr>
            <a:r>
              <a:rPr lang="tr-TR" sz="2000" dirty="0">
                <a:solidFill>
                  <a:schemeClr val="tx1"/>
                </a:solidFill>
              </a:rPr>
              <a:t>Allah İçin Birbirini Sevenler</a:t>
            </a:r>
            <a:endParaRPr lang="tr-TR" sz="1600" dirty="0">
              <a:solidFill>
                <a:schemeClr val="tx1"/>
              </a:solidFill>
            </a:endParaRPr>
          </a:p>
        </p:txBody>
      </p:sp>
    </p:spTree>
    <p:extLst>
      <p:ext uri="{BB962C8B-B14F-4D97-AF65-F5344CB8AC3E}">
        <p14:creationId xmlns:p14="http://schemas.microsoft.com/office/powerpoint/2010/main" val="1428137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tr-TR" sz="4400" b="1" dirty="0">
                <a:solidFill>
                  <a:schemeClr val="tx1"/>
                </a:solidFill>
                <a:effectLst>
                  <a:outerShdw blurRad="38100" dist="38100" dir="2700000" algn="tl">
                    <a:srgbClr val="000000">
                      <a:alpha val="43137"/>
                    </a:srgbClr>
                  </a:outerShdw>
                </a:effectLst>
              </a:rPr>
              <a:t>ALLAH’IN SEVGİSİNİ HAK ETMEK İÇİN </a:t>
            </a:r>
            <a:endParaRPr lang="tr-TR" sz="4400"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cs typeface="Emine" panose="03020400000000000000" pitchFamily="66" charset="-78"/>
              </a:rPr>
              <a:t>إنَّ </a:t>
            </a:r>
            <a:r>
              <a:rPr lang="ar-SA" sz="3200" dirty="0">
                <a:solidFill>
                  <a:schemeClr val="tx1"/>
                </a:solidFill>
                <a:cs typeface="Emine" panose="03020400000000000000" pitchFamily="66" charset="-78"/>
              </a:rPr>
              <a:t>اللّهَ تَعالى طَيِّبٌ يُحِبُّ الطِّيبَ، نَظِيفٌ يُحِبُّ النَّظَافَةَ، كَرِيمٌ يُحِبُّ الْكَرَمَ، جَوَادٌ يُحِبُّ الجُودَ، فَنَظِّفُوا أفْنِيَتَكُمْ، وَ تَشَبَّهُوا بِالْيَهُودِ.</a:t>
            </a:r>
            <a:endParaRPr lang="tr-TR" sz="3200" dirty="0">
              <a:solidFill>
                <a:schemeClr val="tx1"/>
              </a:solidFill>
              <a:cs typeface="Emine" panose="03020400000000000000" pitchFamily="66" charset="-78"/>
            </a:endParaRPr>
          </a:p>
          <a:p>
            <a:pPr algn="just"/>
            <a:r>
              <a:rPr lang="tr-TR" sz="2800" dirty="0" err="1">
                <a:solidFill>
                  <a:schemeClr val="tx1"/>
                </a:solidFill>
              </a:rPr>
              <a:t>İbnu'l-Müseyyeb'den</a:t>
            </a:r>
            <a:r>
              <a:rPr lang="tr-TR" sz="2800" dirty="0">
                <a:solidFill>
                  <a:schemeClr val="tx1"/>
                </a:solidFill>
              </a:rPr>
              <a:t> rivayet edildiğine göre demiştir ki: </a:t>
            </a:r>
            <a:endParaRPr lang="tr-TR" sz="2800" dirty="0" smtClean="0">
              <a:solidFill>
                <a:schemeClr val="tx1"/>
              </a:solidFill>
            </a:endParaRPr>
          </a:p>
          <a:p>
            <a:pPr algn="just"/>
            <a:r>
              <a:rPr lang="tr-TR" sz="2800" dirty="0" smtClean="0">
                <a:solidFill>
                  <a:schemeClr val="tx1"/>
                </a:solidFill>
              </a:rPr>
              <a:t>"</a:t>
            </a:r>
            <a:r>
              <a:rPr lang="tr-TR" sz="2800" b="1" dirty="0">
                <a:solidFill>
                  <a:schemeClr val="tx1"/>
                </a:solidFill>
              </a:rPr>
              <a:t>Allah Teâlâ Hazretleri </a:t>
            </a:r>
            <a:endParaRPr lang="tr-TR" sz="2800" b="1" dirty="0" smtClean="0">
              <a:solidFill>
                <a:schemeClr val="tx1"/>
              </a:solidFill>
            </a:endParaRPr>
          </a:p>
          <a:p>
            <a:pPr marL="514350" indent="-514350" algn="just">
              <a:buFont typeface="Arial" panose="020B0604020202020204" pitchFamily="34" charset="0"/>
              <a:buChar char="•"/>
            </a:pPr>
            <a:r>
              <a:rPr lang="tr-TR" sz="2800" b="1" dirty="0" smtClean="0">
                <a:solidFill>
                  <a:srgbClr val="FF0000"/>
                </a:solidFill>
              </a:rPr>
              <a:t>münezzehtir</a:t>
            </a:r>
            <a:r>
              <a:rPr lang="tr-TR" sz="2800" b="1" dirty="0">
                <a:solidFill>
                  <a:srgbClr val="FF0000"/>
                </a:solidFill>
              </a:rPr>
              <a:t>, (halde ve sözde) </a:t>
            </a:r>
            <a:r>
              <a:rPr lang="tr-TR" sz="2800" b="1" dirty="0" err="1">
                <a:solidFill>
                  <a:srgbClr val="FF0000"/>
                </a:solidFill>
              </a:rPr>
              <a:t>nezîh</a:t>
            </a:r>
            <a:r>
              <a:rPr lang="tr-TR" sz="2800" b="1" dirty="0">
                <a:solidFill>
                  <a:srgbClr val="FF0000"/>
                </a:solidFill>
              </a:rPr>
              <a:t> olanı sever; </a:t>
            </a:r>
            <a:endParaRPr lang="tr-TR" sz="2800" b="1" dirty="0" smtClean="0">
              <a:solidFill>
                <a:srgbClr val="FF0000"/>
              </a:solidFill>
            </a:endParaRPr>
          </a:p>
          <a:p>
            <a:pPr marL="514350" indent="-514350" algn="just">
              <a:buFont typeface="Arial" panose="020B0604020202020204" pitchFamily="34" charset="0"/>
              <a:buChar char="•"/>
            </a:pPr>
            <a:r>
              <a:rPr lang="tr-TR" sz="2800" b="1" dirty="0" err="1" smtClean="0">
                <a:solidFill>
                  <a:srgbClr val="FF0000"/>
                </a:solidFill>
              </a:rPr>
              <a:t>nâziftir</a:t>
            </a:r>
            <a:r>
              <a:rPr lang="tr-TR" sz="2800" b="1" dirty="0">
                <a:solidFill>
                  <a:srgbClr val="FF0000"/>
                </a:solidFill>
              </a:rPr>
              <a:t>, </a:t>
            </a:r>
            <a:r>
              <a:rPr lang="tr-TR" sz="2800" b="1" dirty="0" err="1">
                <a:solidFill>
                  <a:srgbClr val="FF0000"/>
                </a:solidFill>
              </a:rPr>
              <a:t>nezâfeti</a:t>
            </a:r>
            <a:r>
              <a:rPr lang="tr-TR" sz="2800" b="1" dirty="0">
                <a:solidFill>
                  <a:srgbClr val="FF0000"/>
                </a:solidFill>
              </a:rPr>
              <a:t> sever; </a:t>
            </a:r>
            <a:endParaRPr lang="tr-TR" sz="2800" b="1" dirty="0" smtClean="0">
              <a:solidFill>
                <a:srgbClr val="FF0000"/>
              </a:solidFill>
            </a:endParaRPr>
          </a:p>
          <a:p>
            <a:pPr marL="514350" indent="-514350" algn="just">
              <a:buFont typeface="Arial" panose="020B0604020202020204" pitchFamily="34" charset="0"/>
              <a:buChar char="•"/>
            </a:pPr>
            <a:r>
              <a:rPr lang="tr-TR" sz="2800" b="1" dirty="0" err="1" smtClean="0">
                <a:solidFill>
                  <a:srgbClr val="FF0000"/>
                </a:solidFill>
              </a:rPr>
              <a:t>kerîmdir</a:t>
            </a:r>
            <a:r>
              <a:rPr lang="tr-TR" sz="2800" b="1" dirty="0">
                <a:solidFill>
                  <a:srgbClr val="FF0000"/>
                </a:solidFill>
              </a:rPr>
              <a:t>, keremi sever; </a:t>
            </a:r>
            <a:endParaRPr lang="tr-TR" sz="2800" b="1" dirty="0" smtClean="0">
              <a:solidFill>
                <a:srgbClr val="FF0000"/>
              </a:solidFill>
            </a:endParaRPr>
          </a:p>
          <a:p>
            <a:pPr marL="514350" indent="-514350" algn="just">
              <a:buFont typeface="Arial" panose="020B0604020202020204" pitchFamily="34" charset="0"/>
              <a:buChar char="•"/>
            </a:pPr>
            <a:r>
              <a:rPr lang="tr-TR" sz="2800" b="1" dirty="0" smtClean="0">
                <a:solidFill>
                  <a:srgbClr val="FF0000"/>
                </a:solidFill>
              </a:rPr>
              <a:t>cömerttir</a:t>
            </a:r>
            <a:r>
              <a:rPr lang="tr-TR" sz="2800" b="1" dirty="0">
                <a:solidFill>
                  <a:srgbClr val="FF0000"/>
                </a:solidFill>
              </a:rPr>
              <a:t>, cömertliği sever. </a:t>
            </a:r>
            <a:endParaRPr lang="tr-TR" sz="2800" b="1" dirty="0" smtClean="0">
              <a:solidFill>
                <a:srgbClr val="FF0000"/>
              </a:solidFill>
            </a:endParaRPr>
          </a:p>
          <a:p>
            <a:pPr algn="just"/>
            <a:r>
              <a:rPr lang="tr-TR" sz="2800" b="1" dirty="0" smtClean="0">
                <a:solidFill>
                  <a:schemeClr val="tx1"/>
                </a:solidFill>
              </a:rPr>
              <a:t>Öyle </a:t>
            </a:r>
            <a:r>
              <a:rPr lang="tr-TR" sz="2800" b="1" dirty="0">
                <a:solidFill>
                  <a:schemeClr val="tx1"/>
                </a:solidFill>
              </a:rPr>
              <a:t>ise avlularınızı temizleyin ve </a:t>
            </a:r>
            <a:r>
              <a:rPr lang="tr-TR" sz="2800" b="1" dirty="0" err="1">
                <a:solidFill>
                  <a:schemeClr val="tx1"/>
                </a:solidFill>
              </a:rPr>
              <a:t>yahudilere</a:t>
            </a:r>
            <a:r>
              <a:rPr lang="tr-TR" sz="2800" b="1" dirty="0">
                <a:solidFill>
                  <a:schemeClr val="tx1"/>
                </a:solidFill>
              </a:rPr>
              <a:t> benzemeyin.</a:t>
            </a:r>
            <a:r>
              <a:rPr lang="tr-TR" sz="2800" dirty="0">
                <a:solidFill>
                  <a:schemeClr val="tx1"/>
                </a:solidFill>
              </a:rPr>
              <a:t>"  </a:t>
            </a:r>
            <a:endParaRPr lang="tr-TR" sz="2800" dirty="0" smtClean="0">
              <a:solidFill>
                <a:schemeClr val="tx1"/>
              </a:solidFill>
            </a:endParaRPr>
          </a:p>
          <a:p>
            <a:pPr algn="just"/>
            <a:r>
              <a:rPr lang="tr-TR" sz="1600" dirty="0" smtClean="0">
                <a:solidFill>
                  <a:schemeClr val="tx1"/>
                </a:solidFill>
              </a:rPr>
              <a:t>(</a:t>
            </a:r>
            <a:r>
              <a:rPr lang="tr-TR" sz="1600" dirty="0" err="1">
                <a:solidFill>
                  <a:schemeClr val="tx1"/>
                </a:solidFill>
              </a:rPr>
              <a:t>Tirmizî</a:t>
            </a:r>
            <a:r>
              <a:rPr lang="tr-TR" sz="1600" dirty="0">
                <a:solidFill>
                  <a:schemeClr val="tx1"/>
                </a:solidFill>
              </a:rPr>
              <a:t>, </a:t>
            </a:r>
            <a:r>
              <a:rPr lang="tr-TR" sz="1600" dirty="0" err="1">
                <a:solidFill>
                  <a:schemeClr val="tx1"/>
                </a:solidFill>
              </a:rPr>
              <a:t>Edeb</a:t>
            </a:r>
            <a:r>
              <a:rPr lang="tr-TR" sz="1600" dirty="0">
                <a:solidFill>
                  <a:schemeClr val="tx1"/>
                </a:solidFill>
              </a:rPr>
              <a:t> 41)</a:t>
            </a:r>
          </a:p>
        </p:txBody>
      </p:sp>
    </p:spTree>
    <p:extLst>
      <p:ext uri="{BB962C8B-B14F-4D97-AF65-F5344CB8AC3E}">
        <p14:creationId xmlns:p14="http://schemas.microsoft.com/office/powerpoint/2010/main" val="1125042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800" b="1" dirty="0" smtClean="0">
                <a:solidFill>
                  <a:schemeClr val="tx1"/>
                </a:solidFill>
                <a:effectLst>
                  <a:outerShdw blurRad="38100" dist="38100" dir="2700000" algn="tl">
                    <a:srgbClr val="000000">
                      <a:alpha val="43137"/>
                    </a:srgbClr>
                  </a:outerShdw>
                </a:effectLst>
              </a:rPr>
              <a:t>İNSANIN FITRATINDA SEVGİ VAR</a:t>
            </a:r>
            <a:endParaRPr lang="tr-TR" sz="4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a:solidFill>
                  <a:schemeClr val="tx1"/>
                </a:solidFill>
              </a:rPr>
              <a:t>Allah sevgisi insanı Allah'a yaklaştırır ve O'nun rızasını kazanmasına sebep olur. Kul sevgi alâmetleri taşımıyorsa; dil ile söylenen sözlerin pek bir anlamı yoktur.</a:t>
            </a:r>
          </a:p>
          <a:p>
            <a:pPr algn="just"/>
            <a:r>
              <a:rPr lang="tr-TR" sz="2400" b="1" dirty="0">
                <a:solidFill>
                  <a:schemeClr val="tx1"/>
                </a:solidFill>
              </a:rPr>
              <a:t>İnsanoğlu yaratılış itibariyle bir şeyleri sevmeye meyyaldir. </a:t>
            </a:r>
            <a:endParaRPr lang="tr-TR" sz="2400" b="1" dirty="0" smtClean="0">
              <a:solidFill>
                <a:schemeClr val="tx1"/>
              </a:solidFill>
            </a:endParaRPr>
          </a:p>
          <a:p>
            <a:pPr algn="just"/>
            <a:r>
              <a:rPr lang="tr-TR" sz="2400" b="1" dirty="0" smtClean="0">
                <a:solidFill>
                  <a:schemeClr val="tx1"/>
                </a:solidFill>
              </a:rPr>
              <a:t>Herkes </a:t>
            </a:r>
            <a:r>
              <a:rPr lang="tr-TR" sz="2400" b="1" dirty="0">
                <a:solidFill>
                  <a:schemeClr val="tx1"/>
                </a:solidFill>
              </a:rPr>
              <a:t>farklı bir şeyleri sever. </a:t>
            </a:r>
            <a:endParaRPr lang="tr-TR" sz="2400" b="1" dirty="0" smtClean="0">
              <a:solidFill>
                <a:schemeClr val="tx1"/>
              </a:solidFill>
            </a:endParaRPr>
          </a:p>
          <a:p>
            <a:pPr algn="just"/>
            <a:r>
              <a:rPr lang="tr-TR" sz="2400" b="1" dirty="0" smtClean="0">
                <a:solidFill>
                  <a:schemeClr val="tx1"/>
                </a:solidFill>
              </a:rPr>
              <a:t>Bazıları </a:t>
            </a:r>
            <a:r>
              <a:rPr lang="tr-TR" sz="2400" b="1" dirty="0">
                <a:solidFill>
                  <a:schemeClr val="tx1"/>
                </a:solidFill>
              </a:rPr>
              <a:t>maddeyi sever, Dünyayı sever, </a:t>
            </a:r>
            <a:endParaRPr lang="tr-TR" sz="2400" b="1" dirty="0" smtClean="0">
              <a:solidFill>
                <a:schemeClr val="tx1"/>
              </a:solidFill>
            </a:endParaRPr>
          </a:p>
          <a:p>
            <a:pPr algn="just"/>
            <a:r>
              <a:rPr lang="tr-TR" sz="2400" b="1" dirty="0" smtClean="0">
                <a:solidFill>
                  <a:schemeClr val="tx1"/>
                </a:solidFill>
              </a:rPr>
              <a:t>Parayı </a:t>
            </a:r>
            <a:r>
              <a:rPr lang="tr-TR" sz="2400" b="1" dirty="0">
                <a:solidFill>
                  <a:schemeClr val="tx1"/>
                </a:solidFill>
              </a:rPr>
              <a:t>sever, gücü sever, </a:t>
            </a:r>
            <a:endParaRPr lang="tr-TR" sz="2400" b="1" dirty="0" smtClean="0">
              <a:solidFill>
                <a:schemeClr val="tx1"/>
              </a:solidFill>
            </a:endParaRPr>
          </a:p>
          <a:p>
            <a:pPr algn="just"/>
            <a:r>
              <a:rPr lang="tr-TR" sz="2400" b="1" dirty="0" smtClean="0">
                <a:solidFill>
                  <a:schemeClr val="tx1"/>
                </a:solidFill>
              </a:rPr>
              <a:t>insanı </a:t>
            </a:r>
            <a:r>
              <a:rPr lang="tr-TR" sz="2400" b="1" dirty="0">
                <a:solidFill>
                  <a:schemeClr val="tx1"/>
                </a:solidFill>
              </a:rPr>
              <a:t>sever, Kadın sever, çoluk çocuk sever, </a:t>
            </a:r>
            <a:endParaRPr lang="tr-TR" sz="2400" b="1" dirty="0" smtClean="0">
              <a:solidFill>
                <a:schemeClr val="tx1"/>
              </a:solidFill>
            </a:endParaRPr>
          </a:p>
          <a:p>
            <a:pPr algn="just"/>
            <a:r>
              <a:rPr lang="tr-TR" sz="2400" b="1" dirty="0" smtClean="0">
                <a:solidFill>
                  <a:schemeClr val="tx1"/>
                </a:solidFill>
              </a:rPr>
              <a:t>Helal sever, haram </a:t>
            </a:r>
            <a:r>
              <a:rPr lang="tr-TR" sz="2400" b="1" dirty="0">
                <a:solidFill>
                  <a:schemeClr val="tx1"/>
                </a:solidFill>
              </a:rPr>
              <a:t>sever</a:t>
            </a:r>
            <a:r>
              <a:rPr lang="tr-TR" sz="2400" b="1" dirty="0" smtClean="0">
                <a:solidFill>
                  <a:schemeClr val="tx1"/>
                </a:solidFill>
              </a:rPr>
              <a:t>, Günah sever, iyilik sever</a:t>
            </a:r>
            <a:r>
              <a:rPr lang="tr-TR" sz="2400" b="1" dirty="0">
                <a:solidFill>
                  <a:schemeClr val="tx1"/>
                </a:solidFill>
              </a:rPr>
              <a:t>… </a:t>
            </a:r>
            <a:endParaRPr lang="tr-TR" sz="2400" b="1" dirty="0" smtClean="0">
              <a:solidFill>
                <a:schemeClr val="tx1"/>
              </a:solidFill>
            </a:endParaRPr>
          </a:p>
          <a:p>
            <a:pPr algn="just"/>
            <a:r>
              <a:rPr lang="tr-TR" sz="2400" b="1" dirty="0" smtClean="0">
                <a:solidFill>
                  <a:schemeClr val="tx1"/>
                </a:solidFill>
              </a:rPr>
              <a:t>Sever </a:t>
            </a:r>
            <a:r>
              <a:rPr lang="tr-TR" sz="2400" b="1" dirty="0">
                <a:solidFill>
                  <a:schemeClr val="tx1"/>
                </a:solidFill>
              </a:rPr>
              <a:t>de sever… </a:t>
            </a:r>
            <a:endParaRPr lang="tr-TR" sz="2400" dirty="0">
              <a:solidFill>
                <a:schemeClr val="tx1"/>
              </a:solidFill>
            </a:endParaRPr>
          </a:p>
          <a:p>
            <a:pPr algn="just"/>
            <a:r>
              <a:rPr lang="tr-TR" sz="4000" b="1" dirty="0">
                <a:solidFill>
                  <a:srgbClr val="FF0000"/>
                </a:solidFill>
              </a:rPr>
              <a:t>Asıl olan Sevileni Allah için sevmek, </a:t>
            </a:r>
            <a:r>
              <a:rPr lang="tr-TR" sz="3600" b="1" dirty="0">
                <a:solidFill>
                  <a:srgbClr val="FF0000"/>
                </a:solidFill>
              </a:rPr>
              <a:t>Sevilenden hiçbir karşılık beklememektir.</a:t>
            </a:r>
            <a:endParaRPr lang="tr-TR" sz="3600" dirty="0">
              <a:solidFill>
                <a:srgbClr val="FF0000"/>
              </a:solidFill>
            </a:endParaRPr>
          </a:p>
        </p:txBody>
      </p:sp>
    </p:spTree>
    <p:extLst>
      <p:ext uri="{BB962C8B-B14F-4D97-AF65-F5344CB8AC3E}">
        <p14:creationId xmlns:p14="http://schemas.microsoft.com/office/powerpoint/2010/main" val="4177236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g1.liveinternet.ru/images/attach/c/7/96/111/96111783_b819214f896ef4bc7714b2a7634115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2936"/>
            <a:ext cx="9128579" cy="4009263"/>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 y="0"/>
            <a:ext cx="9128579"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effectLst>
                  <a:outerShdw blurRad="38100" dist="38100" dir="2700000" algn="tl">
                    <a:srgbClr val="000000">
                      <a:alpha val="43137"/>
                    </a:srgbClr>
                  </a:outerShdw>
                </a:effectLst>
              </a:rPr>
              <a:t>MÜ’MİNLER, ALLAH VE RASULÜNÜ SEVERLER</a:t>
            </a:r>
            <a:endParaRPr lang="tr-TR" sz="36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899592" y="1196752"/>
            <a:ext cx="8064896" cy="3660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6000" dirty="0">
                <a:solidFill>
                  <a:srgbClr val="FF0000"/>
                </a:solidFill>
                <a:latin typeface="HASENAT" panose="01000600020000020003" pitchFamily="2" charset="-78"/>
                <a:cs typeface="Emine" panose="03020400000000000000" pitchFamily="66" charset="-78"/>
              </a:rPr>
              <a:t>أ</a:t>
            </a:r>
            <a:r>
              <a:rPr lang="tr-TR" sz="6000" dirty="0">
                <a:solidFill>
                  <a:srgbClr val="FF0000"/>
                </a:solidFill>
                <a:latin typeface="HASENAT" panose="01000600020000020003" pitchFamily="2" charset="-78"/>
                <a:cs typeface="Emine" panose="03020400000000000000" pitchFamily="66" charset="-78"/>
              </a:rPr>
              <a:t>َ</a:t>
            </a:r>
            <a:r>
              <a:rPr lang="ar-SA" sz="6000" dirty="0">
                <a:solidFill>
                  <a:srgbClr val="FF0000"/>
                </a:solidFill>
                <a:latin typeface="HASENAT" panose="01000600020000020003" pitchFamily="2" charset="-78"/>
                <a:cs typeface="Emine" panose="03020400000000000000" pitchFamily="66" charset="-78"/>
              </a:rPr>
              <a:t>ح</a:t>
            </a:r>
            <a:r>
              <a:rPr lang="tr-TR" sz="6000" dirty="0">
                <a:solidFill>
                  <a:srgbClr val="FF0000"/>
                </a:solidFill>
                <a:latin typeface="HASENAT" panose="01000600020000020003" pitchFamily="2" charset="-78"/>
                <a:cs typeface="Emine" panose="03020400000000000000" pitchFamily="66" charset="-78"/>
              </a:rPr>
              <a:t>ِ</a:t>
            </a:r>
            <a:r>
              <a:rPr lang="ar-SA" sz="6000" dirty="0">
                <a:solidFill>
                  <a:srgbClr val="FF0000"/>
                </a:solidFill>
                <a:latin typeface="HASENAT" panose="01000600020000020003" pitchFamily="2" charset="-78"/>
                <a:cs typeface="Emine" panose="03020400000000000000" pitchFamily="66" charset="-78"/>
              </a:rPr>
              <a:t>ب</a:t>
            </a:r>
            <a:r>
              <a:rPr lang="tr-TR" sz="6000" dirty="0" err="1">
                <a:solidFill>
                  <a:srgbClr val="FF0000"/>
                </a:solidFill>
                <a:latin typeface="HASENAT" panose="01000600020000020003" pitchFamily="2" charset="-78"/>
                <a:cs typeface="Emine" panose="03020400000000000000" pitchFamily="66" charset="-78"/>
              </a:rPr>
              <a:t>ُّ</a:t>
            </a:r>
            <a:r>
              <a:rPr lang="ar-SA" sz="6000" dirty="0">
                <a:solidFill>
                  <a:srgbClr val="FF0000"/>
                </a:solidFill>
                <a:latin typeface="HASENAT" panose="01000600020000020003" pitchFamily="2" charset="-78"/>
                <a:cs typeface="Emine" panose="03020400000000000000" pitchFamily="66" charset="-78"/>
              </a:rPr>
              <a:t>وا الل</a:t>
            </a:r>
            <a:r>
              <a:rPr lang="tr-TR" sz="6000" dirty="0" err="1">
                <a:solidFill>
                  <a:srgbClr val="FF0000"/>
                </a:solidFill>
                <a:latin typeface="HASENAT" panose="01000600020000020003" pitchFamily="2" charset="-78"/>
                <a:cs typeface="Emine" panose="03020400000000000000" pitchFamily="66" charset="-78"/>
              </a:rPr>
              <a:t>َّ</a:t>
            </a:r>
            <a:r>
              <a:rPr lang="ar-SA" sz="6000" dirty="0">
                <a:solidFill>
                  <a:srgbClr val="FF0000"/>
                </a:solidFill>
                <a:latin typeface="HASENAT" panose="01000600020000020003" pitchFamily="2" charset="-78"/>
                <a:cs typeface="Emine" panose="03020400000000000000" pitchFamily="66" charset="-78"/>
              </a:rPr>
              <a:t>ه</a:t>
            </a:r>
            <a:r>
              <a:rPr lang="tr-TR" sz="6000" dirty="0">
                <a:solidFill>
                  <a:srgbClr val="FF0000"/>
                </a:solidFill>
                <a:latin typeface="HASENAT" panose="01000600020000020003" pitchFamily="2" charset="-78"/>
                <a:cs typeface="Emine" panose="03020400000000000000" pitchFamily="66" charset="-78"/>
              </a:rPr>
              <a:t>َ</a:t>
            </a:r>
            <a:r>
              <a:rPr lang="ar-SA" sz="6000" dirty="0">
                <a:solidFill>
                  <a:srgbClr val="FF0000"/>
                </a:solidFill>
                <a:latin typeface="HASENAT" panose="01000600020000020003" pitchFamily="2" charset="-78"/>
                <a:cs typeface="Emine" panose="03020400000000000000" pitchFamily="66" charset="-78"/>
              </a:rPr>
              <a:t> ل</a:t>
            </a:r>
            <a:r>
              <a:rPr lang="tr-TR" sz="6000" dirty="0">
                <a:solidFill>
                  <a:srgbClr val="FF0000"/>
                </a:solidFill>
                <a:latin typeface="HASENAT" panose="01000600020000020003" pitchFamily="2" charset="-78"/>
                <a:cs typeface="Emine" panose="03020400000000000000" pitchFamily="66" charset="-78"/>
              </a:rPr>
              <a:t>ِ</a:t>
            </a:r>
            <a:r>
              <a:rPr lang="ar-SA" sz="6000" dirty="0">
                <a:solidFill>
                  <a:srgbClr val="FF0000"/>
                </a:solidFill>
                <a:latin typeface="HASENAT" panose="01000600020000020003" pitchFamily="2" charset="-78"/>
                <a:cs typeface="Emine" panose="03020400000000000000" pitchFamily="66" charset="-78"/>
              </a:rPr>
              <a:t>م</a:t>
            </a:r>
            <a:r>
              <a:rPr lang="tr-TR" sz="6000" dirty="0">
                <a:solidFill>
                  <a:srgbClr val="FF0000"/>
                </a:solidFill>
                <a:latin typeface="HASENAT" panose="01000600020000020003" pitchFamily="2" charset="-78"/>
                <a:cs typeface="Emine" panose="03020400000000000000" pitchFamily="66" charset="-78"/>
              </a:rPr>
              <a:t>َ</a:t>
            </a:r>
            <a:r>
              <a:rPr lang="ar-SA" sz="6000" dirty="0">
                <a:solidFill>
                  <a:srgbClr val="FF0000"/>
                </a:solidFill>
                <a:latin typeface="HASENAT" panose="01000600020000020003" pitchFamily="2" charset="-78"/>
                <a:cs typeface="Emine" panose="03020400000000000000" pitchFamily="66" charset="-78"/>
              </a:rPr>
              <a:t>ا ي</a:t>
            </a:r>
            <a:r>
              <a:rPr lang="tr-TR" sz="6000" dirty="0">
                <a:solidFill>
                  <a:srgbClr val="FF0000"/>
                </a:solidFill>
                <a:latin typeface="HASENAT" panose="01000600020000020003" pitchFamily="2" charset="-78"/>
                <a:cs typeface="Emine" panose="03020400000000000000" pitchFamily="66" charset="-78"/>
              </a:rPr>
              <a:t>َ</a:t>
            </a:r>
            <a:r>
              <a:rPr lang="ar-SA" sz="6000" dirty="0">
                <a:solidFill>
                  <a:srgbClr val="FF0000"/>
                </a:solidFill>
                <a:latin typeface="HASENAT" panose="01000600020000020003" pitchFamily="2" charset="-78"/>
                <a:cs typeface="Emine" panose="03020400000000000000" pitchFamily="66" charset="-78"/>
              </a:rPr>
              <a:t>غ</a:t>
            </a:r>
            <a:r>
              <a:rPr lang="tr-TR" sz="6000" dirty="0">
                <a:solidFill>
                  <a:srgbClr val="FF0000"/>
                </a:solidFill>
                <a:latin typeface="HASENAT" panose="01000600020000020003" pitchFamily="2" charset="-78"/>
                <a:cs typeface="Emine" panose="03020400000000000000" pitchFamily="66" charset="-78"/>
              </a:rPr>
              <a:t>ْ</a:t>
            </a:r>
            <a:r>
              <a:rPr lang="ar-SA" sz="6000" dirty="0">
                <a:solidFill>
                  <a:srgbClr val="FF0000"/>
                </a:solidFill>
                <a:latin typeface="HASENAT" panose="01000600020000020003" pitchFamily="2" charset="-78"/>
                <a:cs typeface="Emine" panose="03020400000000000000" pitchFamily="66" charset="-78"/>
              </a:rPr>
              <a:t>ذ</a:t>
            </a:r>
            <a:r>
              <a:rPr lang="tr-TR" sz="6000" dirty="0">
                <a:solidFill>
                  <a:srgbClr val="FF0000"/>
                </a:solidFill>
                <a:latin typeface="HASENAT" panose="01000600020000020003" pitchFamily="2" charset="-78"/>
                <a:cs typeface="Emine" panose="03020400000000000000" pitchFamily="66" charset="-78"/>
              </a:rPr>
              <a:t>ُ</a:t>
            </a:r>
            <a:r>
              <a:rPr lang="ar-SA" sz="6000" dirty="0">
                <a:solidFill>
                  <a:srgbClr val="FF0000"/>
                </a:solidFill>
                <a:latin typeface="HASENAT" panose="01000600020000020003" pitchFamily="2" charset="-78"/>
                <a:cs typeface="Emine" panose="03020400000000000000" pitchFamily="66" charset="-78"/>
              </a:rPr>
              <a:t>وك</a:t>
            </a:r>
            <a:r>
              <a:rPr lang="tr-TR" sz="6000" dirty="0">
                <a:solidFill>
                  <a:srgbClr val="FF0000"/>
                </a:solidFill>
                <a:latin typeface="HASENAT" panose="01000600020000020003" pitchFamily="2" charset="-78"/>
                <a:cs typeface="Emine" panose="03020400000000000000" pitchFamily="66" charset="-78"/>
              </a:rPr>
              <a:t>ُ</a:t>
            </a:r>
            <a:r>
              <a:rPr lang="ar-SA" sz="6000" dirty="0">
                <a:solidFill>
                  <a:srgbClr val="FF0000"/>
                </a:solidFill>
                <a:latin typeface="HASENAT" panose="01000600020000020003" pitchFamily="2" charset="-78"/>
                <a:cs typeface="Emine" panose="03020400000000000000" pitchFamily="66" charset="-78"/>
              </a:rPr>
              <a:t>م</a:t>
            </a:r>
            <a:r>
              <a:rPr lang="tr-TR" sz="6000" dirty="0">
                <a:solidFill>
                  <a:srgbClr val="FF0000"/>
                </a:solidFill>
                <a:latin typeface="HASENAT" panose="01000600020000020003" pitchFamily="2" charset="-78"/>
                <a:cs typeface="Emine" panose="03020400000000000000" pitchFamily="66" charset="-78"/>
              </a:rPr>
              <a:t>ْ</a:t>
            </a:r>
            <a:r>
              <a:rPr lang="ar-SA" sz="6000" dirty="0">
                <a:solidFill>
                  <a:srgbClr val="FF0000"/>
                </a:solidFill>
                <a:latin typeface="HASENAT" panose="01000600020000020003" pitchFamily="2" charset="-78"/>
                <a:cs typeface="Emine" panose="03020400000000000000" pitchFamily="66" charset="-78"/>
              </a:rPr>
              <a:t> ب</a:t>
            </a:r>
            <a:r>
              <a:rPr lang="tr-TR" sz="6000" dirty="0">
                <a:solidFill>
                  <a:srgbClr val="FF0000"/>
                </a:solidFill>
                <a:latin typeface="HASENAT" panose="01000600020000020003" pitchFamily="2" charset="-78"/>
                <a:cs typeface="Emine" panose="03020400000000000000" pitchFamily="66" charset="-78"/>
              </a:rPr>
              <a:t>ِ</a:t>
            </a:r>
            <a:r>
              <a:rPr lang="ar-SA" sz="6000" dirty="0">
                <a:solidFill>
                  <a:srgbClr val="FF0000"/>
                </a:solidFill>
                <a:latin typeface="HASENAT" panose="01000600020000020003" pitchFamily="2" charset="-78"/>
                <a:cs typeface="Emine" panose="03020400000000000000" pitchFamily="66" charset="-78"/>
              </a:rPr>
              <a:t>ه م</a:t>
            </a:r>
            <a:r>
              <a:rPr lang="tr-TR" sz="6000" dirty="0">
                <a:solidFill>
                  <a:srgbClr val="FF0000"/>
                </a:solidFill>
                <a:latin typeface="HASENAT" panose="01000600020000020003" pitchFamily="2" charset="-78"/>
                <a:cs typeface="Emine" panose="03020400000000000000" pitchFamily="66" charset="-78"/>
              </a:rPr>
              <a:t>ِ</a:t>
            </a:r>
            <a:r>
              <a:rPr lang="ar-SA" sz="6000" dirty="0">
                <a:solidFill>
                  <a:srgbClr val="FF0000"/>
                </a:solidFill>
                <a:latin typeface="HASENAT" panose="01000600020000020003" pitchFamily="2" charset="-78"/>
                <a:cs typeface="Emine" panose="03020400000000000000" pitchFamily="66" charset="-78"/>
              </a:rPr>
              <a:t>ن</a:t>
            </a:r>
            <a:r>
              <a:rPr lang="tr-TR" sz="6000" dirty="0">
                <a:solidFill>
                  <a:srgbClr val="FF0000"/>
                </a:solidFill>
                <a:latin typeface="HASENAT" panose="01000600020000020003" pitchFamily="2" charset="-78"/>
                <a:cs typeface="Emine" panose="03020400000000000000" pitchFamily="66" charset="-78"/>
              </a:rPr>
              <a:t>ْ</a:t>
            </a:r>
            <a:r>
              <a:rPr lang="ar-SA" sz="6000" dirty="0">
                <a:solidFill>
                  <a:srgbClr val="FF0000"/>
                </a:solidFill>
                <a:latin typeface="HASENAT" panose="01000600020000020003" pitchFamily="2" charset="-78"/>
                <a:cs typeface="Emine" panose="03020400000000000000" pitchFamily="66" charset="-78"/>
              </a:rPr>
              <a:t> ن</a:t>
            </a:r>
            <a:r>
              <a:rPr lang="tr-TR" sz="6000" dirty="0">
                <a:solidFill>
                  <a:srgbClr val="FF0000"/>
                </a:solidFill>
                <a:latin typeface="HASENAT" panose="01000600020000020003" pitchFamily="2" charset="-78"/>
                <a:cs typeface="Emine" panose="03020400000000000000" pitchFamily="66" charset="-78"/>
              </a:rPr>
              <a:t>ِ</a:t>
            </a:r>
            <a:r>
              <a:rPr lang="ar-SA" sz="6000" dirty="0">
                <a:solidFill>
                  <a:srgbClr val="FF0000"/>
                </a:solidFill>
                <a:latin typeface="HASENAT" panose="01000600020000020003" pitchFamily="2" charset="-78"/>
                <a:cs typeface="Emine" panose="03020400000000000000" pitchFamily="66" charset="-78"/>
              </a:rPr>
              <a:t>ع</a:t>
            </a:r>
            <a:r>
              <a:rPr lang="tr-TR" sz="6000" dirty="0">
                <a:solidFill>
                  <a:srgbClr val="FF0000"/>
                </a:solidFill>
                <a:latin typeface="HASENAT" panose="01000600020000020003" pitchFamily="2" charset="-78"/>
                <a:cs typeface="Emine" panose="03020400000000000000" pitchFamily="66" charset="-78"/>
              </a:rPr>
              <a:t>َ</a:t>
            </a:r>
            <a:r>
              <a:rPr lang="ar-SA" sz="6000" dirty="0">
                <a:solidFill>
                  <a:srgbClr val="FF0000"/>
                </a:solidFill>
                <a:latin typeface="HASENAT" panose="01000600020000020003" pitchFamily="2" charset="-78"/>
                <a:cs typeface="Emine" panose="03020400000000000000" pitchFamily="66" charset="-78"/>
              </a:rPr>
              <a:t>م</a:t>
            </a:r>
            <a:r>
              <a:rPr lang="tr-TR" sz="6000" dirty="0">
                <a:solidFill>
                  <a:srgbClr val="FF0000"/>
                </a:solidFill>
                <a:latin typeface="HASENAT" panose="01000600020000020003" pitchFamily="2" charset="-78"/>
                <a:cs typeface="Emine" panose="03020400000000000000" pitchFamily="66" charset="-78"/>
              </a:rPr>
              <a:t>ِ</a:t>
            </a:r>
            <a:r>
              <a:rPr lang="ar-SA" sz="6000" dirty="0">
                <a:solidFill>
                  <a:srgbClr val="FF0000"/>
                </a:solidFill>
                <a:latin typeface="HASENAT" panose="01000600020000020003" pitchFamily="2" charset="-78"/>
                <a:cs typeface="Emine" panose="03020400000000000000" pitchFamily="66" charset="-78"/>
              </a:rPr>
              <a:t>ه</a:t>
            </a:r>
          </a:p>
          <a:p>
            <a:pPr algn="ctr"/>
            <a:r>
              <a:rPr lang="tr-TR" sz="5400" b="1" dirty="0" smtClean="0">
                <a:solidFill>
                  <a:srgbClr val="0070C0"/>
                </a:solidFill>
              </a:rPr>
              <a:t>“</a:t>
            </a:r>
            <a:r>
              <a:rPr lang="tr-TR" sz="5400" b="1" i="1" dirty="0" smtClean="0">
                <a:solidFill>
                  <a:srgbClr val="0070C0"/>
                </a:solidFill>
              </a:rPr>
              <a:t>Sizi </a:t>
            </a:r>
            <a:r>
              <a:rPr lang="tr-TR" sz="5400" b="1" i="1" dirty="0">
                <a:solidFill>
                  <a:srgbClr val="0070C0"/>
                </a:solidFill>
              </a:rPr>
              <a:t>nimetleri ile rızıklandırdığı için Allah’ı seviniz</a:t>
            </a:r>
            <a:r>
              <a:rPr lang="tr-TR" sz="5400" b="1" i="1" dirty="0" smtClean="0">
                <a:solidFill>
                  <a:srgbClr val="0070C0"/>
                </a:solidFill>
              </a:rPr>
              <a:t>”</a:t>
            </a:r>
            <a:r>
              <a:rPr lang="tr-TR" sz="5400" b="1" dirty="0" smtClean="0">
                <a:solidFill>
                  <a:srgbClr val="0070C0"/>
                </a:solidFill>
              </a:rPr>
              <a:t> </a:t>
            </a:r>
          </a:p>
          <a:p>
            <a:pPr algn="ctr"/>
            <a:r>
              <a:rPr lang="ar-SA" sz="1600" dirty="0" smtClean="0">
                <a:solidFill>
                  <a:schemeClr val="tx1"/>
                </a:solidFill>
              </a:rPr>
              <a:t>)</a:t>
            </a:r>
            <a:r>
              <a:rPr lang="tr-TR" sz="1600" dirty="0">
                <a:solidFill>
                  <a:schemeClr val="tx1"/>
                </a:solidFill>
              </a:rPr>
              <a:t> </a:t>
            </a:r>
            <a:r>
              <a:rPr lang="tr-TR" sz="1600" dirty="0" err="1">
                <a:solidFill>
                  <a:schemeClr val="tx1"/>
                </a:solidFill>
              </a:rPr>
              <a:t>Tirmizi</a:t>
            </a:r>
            <a:r>
              <a:rPr lang="tr-TR" sz="1600" i="1" dirty="0">
                <a:solidFill>
                  <a:schemeClr val="tx1"/>
                </a:solidFill>
              </a:rPr>
              <a:t>, Menakıb,38</a:t>
            </a:r>
            <a:r>
              <a:rPr lang="tr-TR" sz="1600" dirty="0" smtClean="0">
                <a:solidFill>
                  <a:schemeClr val="tx1"/>
                </a:solidFill>
              </a:rPr>
              <a:t>)</a:t>
            </a:r>
            <a:endParaRPr lang="tr-TR" sz="1600" dirty="0">
              <a:solidFill>
                <a:schemeClr val="tx1"/>
              </a:solidFill>
            </a:endParaRPr>
          </a:p>
        </p:txBody>
      </p:sp>
    </p:spTree>
    <p:extLst>
      <p:ext uri="{BB962C8B-B14F-4D97-AF65-F5344CB8AC3E}">
        <p14:creationId xmlns:p14="http://schemas.microsoft.com/office/powerpoint/2010/main" val="2182114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6000" b="1" dirty="0" smtClean="0">
                <a:solidFill>
                  <a:schemeClr val="tx1"/>
                </a:solidFill>
                <a:effectLst>
                  <a:outerShdw blurRad="38100" dist="38100" dir="2700000" algn="tl">
                    <a:srgbClr val="000000">
                      <a:alpha val="43137"/>
                    </a:srgbClr>
                  </a:outerShdw>
                </a:effectLst>
              </a:rPr>
              <a:t>ALLAH MÜMİNLERİ SEVER</a:t>
            </a:r>
            <a:endParaRPr lang="tr-TR" sz="60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Allah Kur’an’da kendisini seven insanları şöyle tanıtmaktadır;</a:t>
            </a:r>
          </a:p>
          <a:p>
            <a:pPr algn="ctr"/>
            <a:r>
              <a:rPr lang="ar-SA" sz="2800" dirty="0">
                <a:solidFill>
                  <a:schemeClr val="tx1"/>
                </a:solidFill>
                <a:cs typeface="Emine" panose="03020400000000000000" pitchFamily="66" charset="-78"/>
              </a:rPr>
              <a:t>يَا أَيُّهَا الَّذِينَ آمَنُواْ مَن يَرْتَدَّ مِنكُمْ عَن دِينِهِ فَسَوْفَ يَأْتِي اللّهُ بِقَوْمٍ يُحِبُّهُمْ وَيُحِبُّونَهُ أَذِلَّةٍ عَلَى الْمُؤْمِنِينَ أَعِزَّةٍ عَلَى الْكَافِرِينَ يُجَاهِدُونَ فِي سَبِيلِ اللّهِ وَلاَ يَخَافُونَ لَوْمَةَ لآئِمٍ ذَلِكَ فَضْلُ اللّهِ يُؤْتِيهِ مَن يَشَاءُ وَاللّهُ وَاسِعٌ عَلِيمٌ</a:t>
            </a:r>
            <a:endParaRPr lang="tr-TR" sz="2800" dirty="0">
              <a:solidFill>
                <a:schemeClr val="tx1"/>
              </a:solidFill>
              <a:cs typeface="Emine" panose="03020400000000000000" pitchFamily="66" charset="-78"/>
            </a:endParaRPr>
          </a:p>
          <a:p>
            <a:pPr algn="ctr"/>
            <a:r>
              <a:rPr lang="tr-TR" sz="2400" dirty="0">
                <a:solidFill>
                  <a:schemeClr val="tx1"/>
                </a:solidFill>
              </a:rPr>
              <a:t>“</a:t>
            </a:r>
            <a:r>
              <a:rPr lang="tr-TR" sz="2400" b="1" dirty="0">
                <a:solidFill>
                  <a:schemeClr val="tx1"/>
                </a:solidFill>
              </a:rPr>
              <a:t>Ey iman edenler! Sizden kim dininden dönerse, bilsin ki </a:t>
            </a:r>
            <a:endParaRPr lang="tr-TR" sz="2400" b="1" dirty="0" smtClean="0">
              <a:solidFill>
                <a:schemeClr val="tx1"/>
              </a:solidFill>
            </a:endParaRPr>
          </a:p>
          <a:p>
            <a:pPr algn="ctr"/>
            <a:r>
              <a:rPr lang="tr-TR" sz="3200" b="1" dirty="0" smtClean="0">
                <a:solidFill>
                  <a:srgbClr val="FF0000"/>
                </a:solidFill>
              </a:rPr>
              <a:t>Allah </a:t>
            </a:r>
            <a:r>
              <a:rPr lang="tr-TR" sz="3200" b="1" dirty="0">
                <a:solidFill>
                  <a:srgbClr val="FF0000"/>
                </a:solidFill>
              </a:rPr>
              <a:t>yakında öyle bir toplum getirir ki, </a:t>
            </a:r>
            <a:endParaRPr lang="tr-TR" sz="3200" b="1" dirty="0" smtClean="0">
              <a:solidFill>
                <a:srgbClr val="FF0000"/>
              </a:solidFill>
            </a:endParaRPr>
          </a:p>
          <a:p>
            <a:pPr algn="ctr"/>
            <a:r>
              <a:rPr lang="tr-TR" sz="3200" b="1" dirty="0" smtClean="0">
                <a:solidFill>
                  <a:srgbClr val="FF0000"/>
                </a:solidFill>
              </a:rPr>
              <a:t>Allah </a:t>
            </a:r>
            <a:r>
              <a:rPr lang="tr-TR" sz="3200" b="1" dirty="0">
                <a:solidFill>
                  <a:srgbClr val="FF0000"/>
                </a:solidFill>
              </a:rPr>
              <a:t>onları sever, onlar da Allah'ı severler; </a:t>
            </a:r>
            <a:endParaRPr lang="tr-TR" sz="3200" b="1" dirty="0" smtClean="0">
              <a:solidFill>
                <a:srgbClr val="FF0000"/>
              </a:solidFill>
            </a:endParaRPr>
          </a:p>
          <a:p>
            <a:pPr algn="ctr"/>
            <a:r>
              <a:rPr lang="tr-TR" sz="3200" b="1" dirty="0" smtClean="0">
                <a:solidFill>
                  <a:srgbClr val="FF0000"/>
                </a:solidFill>
              </a:rPr>
              <a:t>müminlere </a:t>
            </a:r>
            <a:r>
              <a:rPr lang="tr-TR" sz="3200" b="1" dirty="0">
                <a:solidFill>
                  <a:srgbClr val="FF0000"/>
                </a:solidFill>
              </a:rPr>
              <a:t>karşı yumuşak, </a:t>
            </a:r>
            <a:endParaRPr lang="tr-TR" sz="3200" b="1" dirty="0" smtClean="0">
              <a:solidFill>
                <a:srgbClr val="FF0000"/>
              </a:solidFill>
            </a:endParaRPr>
          </a:p>
          <a:p>
            <a:pPr algn="ctr"/>
            <a:r>
              <a:rPr lang="tr-TR" sz="3200" b="1" dirty="0" smtClean="0">
                <a:solidFill>
                  <a:srgbClr val="FF0000"/>
                </a:solidFill>
              </a:rPr>
              <a:t>kâfirlere </a:t>
            </a:r>
            <a:r>
              <a:rPr lang="tr-TR" sz="3200" b="1" dirty="0">
                <a:solidFill>
                  <a:srgbClr val="FF0000"/>
                </a:solidFill>
              </a:rPr>
              <a:t>karşı da onurlu ve şiddetlidirler; </a:t>
            </a:r>
            <a:endParaRPr lang="tr-TR" sz="3200" b="1" dirty="0" smtClean="0">
              <a:solidFill>
                <a:srgbClr val="FF0000"/>
              </a:solidFill>
            </a:endParaRPr>
          </a:p>
          <a:p>
            <a:pPr algn="ctr"/>
            <a:r>
              <a:rPr lang="tr-TR" sz="2400" dirty="0" smtClean="0">
                <a:solidFill>
                  <a:schemeClr val="tx1"/>
                </a:solidFill>
              </a:rPr>
              <a:t>Allah </a:t>
            </a:r>
            <a:r>
              <a:rPr lang="tr-TR" sz="2400" dirty="0">
                <a:solidFill>
                  <a:schemeClr val="tx1"/>
                </a:solidFill>
              </a:rPr>
              <a:t>yolunda </a:t>
            </a:r>
            <a:r>
              <a:rPr lang="tr-TR" sz="2400" dirty="0" err="1">
                <a:solidFill>
                  <a:schemeClr val="tx1"/>
                </a:solidFill>
              </a:rPr>
              <a:t>mücahede</a:t>
            </a:r>
            <a:r>
              <a:rPr lang="tr-TR" sz="2400" dirty="0">
                <a:solidFill>
                  <a:schemeClr val="tx1"/>
                </a:solidFill>
              </a:rPr>
              <a:t> eder, hiçbir kınayıcının kınamasından da korkmazlar. Bu, Allah'ın bir lütfudur, onu dilediğine verir. Allah, geniş ihsan sahibidir, her şeyi çok iyi bilendir</a:t>
            </a:r>
            <a:r>
              <a:rPr lang="tr-TR" sz="2400" b="1" dirty="0">
                <a:solidFill>
                  <a:schemeClr val="tx1"/>
                </a:solidFill>
              </a:rPr>
              <a:t>.”</a:t>
            </a:r>
            <a:r>
              <a:rPr lang="tr-TR" sz="2400" dirty="0">
                <a:solidFill>
                  <a:schemeClr val="tx1"/>
                </a:solidFill>
              </a:rPr>
              <a:t> (5/54)</a:t>
            </a:r>
          </a:p>
        </p:txBody>
      </p:sp>
    </p:spTree>
    <p:extLst>
      <p:ext uri="{BB962C8B-B14F-4D97-AF65-F5344CB8AC3E}">
        <p14:creationId xmlns:p14="http://schemas.microsoft.com/office/powerpoint/2010/main" val="3868503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8000" b="1" dirty="0" smtClean="0">
                <a:solidFill>
                  <a:schemeClr val="tx1"/>
                </a:solidFill>
                <a:effectLst>
                  <a:outerShdw blurRad="38100" dist="38100" dir="2700000" algn="tl">
                    <a:srgbClr val="000000">
                      <a:alpha val="43137"/>
                    </a:srgbClr>
                  </a:outerShdw>
                </a:effectLst>
              </a:rPr>
              <a:t>ALLAH SENİ SEVSİN</a:t>
            </a:r>
            <a:endParaRPr lang="tr-TR" sz="80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Bir adam </a:t>
            </a:r>
            <a:r>
              <a:rPr lang="tr-TR" sz="2400" dirty="0" err="1">
                <a:solidFill>
                  <a:schemeClr val="tx1"/>
                </a:solidFill>
              </a:rPr>
              <a:t>Resulullah’a</a:t>
            </a:r>
            <a:r>
              <a:rPr lang="tr-TR" sz="2400" dirty="0">
                <a:solidFill>
                  <a:schemeClr val="tx1"/>
                </a:solidFill>
              </a:rPr>
              <a:t> geldi ve: </a:t>
            </a:r>
            <a:endParaRPr lang="tr-TR" sz="2400" dirty="0" smtClean="0">
              <a:solidFill>
                <a:schemeClr val="tx1"/>
              </a:solidFill>
            </a:endParaRPr>
          </a:p>
          <a:p>
            <a:pPr algn="ctr"/>
            <a:r>
              <a:rPr lang="tr-TR" sz="4000" b="1" dirty="0" smtClean="0">
                <a:solidFill>
                  <a:srgbClr val="FF0000"/>
                </a:solidFill>
              </a:rPr>
              <a:t>Ey </a:t>
            </a:r>
            <a:r>
              <a:rPr lang="tr-TR" sz="4000" b="1" dirty="0">
                <a:solidFill>
                  <a:srgbClr val="FF0000"/>
                </a:solidFill>
              </a:rPr>
              <a:t>Allah’ın Resulü bana öyle bir amel tarif et ki, onu işlediğim zaman beni hem Allah hem de insanlar sevsin!</a:t>
            </a:r>
            <a:r>
              <a:rPr lang="tr-TR" sz="4000" dirty="0">
                <a:solidFill>
                  <a:srgbClr val="FF0000"/>
                </a:solidFill>
              </a:rPr>
              <a:t> </a:t>
            </a:r>
            <a:endParaRPr lang="tr-TR" sz="4000" dirty="0" smtClean="0">
              <a:solidFill>
                <a:srgbClr val="FF0000"/>
              </a:solidFill>
            </a:endParaRPr>
          </a:p>
          <a:p>
            <a:pPr algn="ctr"/>
            <a:r>
              <a:rPr lang="tr-TR" sz="2400" dirty="0" smtClean="0">
                <a:solidFill>
                  <a:schemeClr val="tx1"/>
                </a:solidFill>
              </a:rPr>
              <a:t>Allah’ın </a:t>
            </a:r>
            <a:r>
              <a:rPr lang="tr-TR" sz="2400" dirty="0">
                <a:solidFill>
                  <a:schemeClr val="tx1"/>
                </a:solidFill>
              </a:rPr>
              <a:t>Resulü ona şöyle buyurdu</a:t>
            </a:r>
            <a:r>
              <a:rPr lang="tr-TR" sz="2400" i="1" dirty="0">
                <a:solidFill>
                  <a:schemeClr val="tx1"/>
                </a:solidFill>
              </a:rPr>
              <a:t>: </a:t>
            </a:r>
            <a:endParaRPr lang="tr-TR" sz="2400" dirty="0">
              <a:solidFill>
                <a:schemeClr val="tx1"/>
              </a:solidFill>
            </a:endParaRPr>
          </a:p>
          <a:p>
            <a:pPr algn="ctr" rtl="1"/>
            <a:r>
              <a:rPr lang="ar-SA" sz="4800" dirty="0">
                <a:solidFill>
                  <a:schemeClr val="tx1"/>
                </a:solidFill>
                <a:cs typeface="Emine" panose="03020400000000000000" pitchFamily="66" charset="-78"/>
              </a:rPr>
              <a:t>اِزْهَدْ فِى الدُّنْيَا يُحِبَّكَ اللّٰهُ</a:t>
            </a:r>
            <a:endParaRPr lang="tr-TR" sz="4800" dirty="0">
              <a:solidFill>
                <a:schemeClr val="tx1"/>
              </a:solidFill>
              <a:cs typeface="Emine" panose="03020400000000000000" pitchFamily="66" charset="-78"/>
            </a:endParaRPr>
          </a:p>
          <a:p>
            <a:pPr algn="ctr"/>
            <a:r>
              <a:rPr lang="tr-TR" sz="3200" b="1" dirty="0">
                <a:solidFill>
                  <a:schemeClr val="tx1"/>
                </a:solidFill>
              </a:rPr>
              <a:t>“Dünyada </a:t>
            </a:r>
            <a:r>
              <a:rPr lang="tr-TR" sz="3200" b="1" dirty="0" err="1">
                <a:solidFill>
                  <a:schemeClr val="tx1"/>
                </a:solidFill>
              </a:rPr>
              <a:t>zahid</a:t>
            </a:r>
            <a:r>
              <a:rPr lang="tr-TR" sz="3200" b="1" dirty="0">
                <a:solidFill>
                  <a:schemeClr val="tx1"/>
                </a:solidFill>
              </a:rPr>
              <a:t> ol Allah seni sevsin. </a:t>
            </a:r>
            <a:endParaRPr lang="tr-TR" sz="3200" b="1" dirty="0" smtClean="0">
              <a:solidFill>
                <a:schemeClr val="tx1"/>
              </a:solidFill>
            </a:endParaRPr>
          </a:p>
          <a:p>
            <a:pPr algn="ctr"/>
            <a:r>
              <a:rPr lang="tr-TR" sz="3200" b="1" dirty="0" smtClean="0">
                <a:solidFill>
                  <a:schemeClr val="tx1"/>
                </a:solidFill>
              </a:rPr>
              <a:t>İnsanların </a:t>
            </a:r>
            <a:r>
              <a:rPr lang="tr-TR" sz="3200" b="1" dirty="0">
                <a:solidFill>
                  <a:schemeClr val="tx1"/>
                </a:solidFill>
              </a:rPr>
              <a:t>elinde olandan rağbetini kes ki, </a:t>
            </a:r>
            <a:endParaRPr lang="tr-TR" sz="3200" b="1" dirty="0" smtClean="0">
              <a:solidFill>
                <a:schemeClr val="tx1"/>
              </a:solidFill>
            </a:endParaRPr>
          </a:p>
          <a:p>
            <a:pPr algn="ctr"/>
            <a:r>
              <a:rPr lang="tr-TR" sz="3200" b="1" dirty="0" smtClean="0">
                <a:solidFill>
                  <a:schemeClr val="tx1"/>
                </a:solidFill>
              </a:rPr>
              <a:t>insanlar </a:t>
            </a:r>
            <a:r>
              <a:rPr lang="tr-TR" sz="3200" b="1" dirty="0">
                <a:solidFill>
                  <a:schemeClr val="tx1"/>
                </a:solidFill>
              </a:rPr>
              <a:t>seni sevsin!”</a:t>
            </a:r>
            <a:r>
              <a:rPr lang="tr-TR" sz="2400" b="1" dirty="0">
                <a:solidFill>
                  <a:schemeClr val="tx1"/>
                </a:solidFill>
              </a:rPr>
              <a:t> </a:t>
            </a:r>
            <a:endParaRPr lang="tr-TR" sz="2400" b="1" dirty="0" smtClean="0">
              <a:solidFill>
                <a:schemeClr val="tx1"/>
              </a:solidFill>
            </a:endParaRPr>
          </a:p>
          <a:p>
            <a:pPr algn="ctr"/>
            <a:r>
              <a:rPr lang="tr-TR" sz="2400" dirty="0" smtClean="0">
                <a:solidFill>
                  <a:schemeClr val="tx1"/>
                </a:solidFill>
              </a:rPr>
              <a:t>(</a:t>
            </a:r>
            <a:r>
              <a:rPr lang="tr-TR" sz="2400" dirty="0">
                <a:solidFill>
                  <a:schemeClr val="tx1"/>
                </a:solidFill>
              </a:rPr>
              <a:t>Müslim)</a:t>
            </a:r>
          </a:p>
        </p:txBody>
      </p:sp>
    </p:spTree>
    <p:extLst>
      <p:ext uri="{BB962C8B-B14F-4D97-AF65-F5344CB8AC3E}">
        <p14:creationId xmlns:p14="http://schemas.microsoft.com/office/powerpoint/2010/main" val="582465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7200" b="1" dirty="0" smtClean="0">
                <a:solidFill>
                  <a:schemeClr val="tx1"/>
                </a:solidFill>
                <a:effectLst>
                  <a:outerShdw blurRad="38100" dist="38100" dir="2700000" algn="tl">
                    <a:srgbClr val="000000">
                      <a:alpha val="43137"/>
                    </a:srgbClr>
                  </a:outerShdw>
                </a:effectLst>
              </a:rPr>
              <a:t>ALLAH’IN SEVDİKLERİ</a:t>
            </a:r>
            <a:endParaRPr lang="tr-TR" sz="72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solidFill>
                  <a:schemeClr val="tx1"/>
                </a:solidFill>
              </a:rPr>
              <a:t>Allah tarafından sevildiğini hissedenler, </a:t>
            </a:r>
          </a:p>
          <a:p>
            <a:pPr algn="ctr"/>
            <a:r>
              <a:rPr lang="tr-TR" sz="2400" dirty="0" smtClean="0">
                <a:solidFill>
                  <a:schemeClr val="tx1"/>
                </a:solidFill>
              </a:rPr>
              <a:t>“</a:t>
            </a:r>
            <a:r>
              <a:rPr lang="tr-TR" sz="4800" dirty="0">
                <a:solidFill>
                  <a:srgbClr val="FF0000"/>
                </a:solidFill>
              </a:rPr>
              <a:t>Kahrın da hoş, </a:t>
            </a:r>
            <a:r>
              <a:rPr lang="tr-TR" sz="4800" dirty="0" smtClean="0">
                <a:solidFill>
                  <a:srgbClr val="FF0000"/>
                </a:solidFill>
              </a:rPr>
              <a:t>lütfun </a:t>
            </a:r>
            <a:r>
              <a:rPr lang="tr-TR" sz="4800" dirty="0">
                <a:solidFill>
                  <a:srgbClr val="FF0000"/>
                </a:solidFill>
              </a:rPr>
              <a:t>da </a:t>
            </a:r>
            <a:r>
              <a:rPr lang="tr-TR" sz="4800" dirty="0" smtClean="0">
                <a:solidFill>
                  <a:srgbClr val="FF0000"/>
                </a:solidFill>
              </a:rPr>
              <a:t>hoş </a:t>
            </a:r>
            <a:r>
              <a:rPr lang="tr-TR" sz="2400" dirty="0" smtClean="0">
                <a:solidFill>
                  <a:schemeClr val="tx1"/>
                </a:solidFill>
              </a:rPr>
              <a:t>derler.</a:t>
            </a:r>
            <a:endParaRPr lang="tr-TR" sz="2400" dirty="0">
              <a:solidFill>
                <a:schemeClr val="tx1"/>
              </a:solidFill>
            </a:endParaRPr>
          </a:p>
          <a:p>
            <a:pPr algn="ctr"/>
            <a:r>
              <a:rPr lang="tr-TR" sz="4800" b="1" dirty="0">
                <a:solidFill>
                  <a:schemeClr val="tx1"/>
                </a:solidFill>
                <a:effectLst>
                  <a:outerShdw blurRad="38100" dist="38100" dir="2700000" algn="tl">
                    <a:srgbClr val="000000">
                      <a:alpha val="43137"/>
                    </a:srgbClr>
                  </a:outerShdw>
                </a:effectLst>
              </a:rPr>
              <a:t>Düşünsenize Allah sizi seviyor. </a:t>
            </a:r>
            <a:endParaRPr lang="tr-TR" sz="4800" b="1" dirty="0" smtClean="0">
              <a:solidFill>
                <a:schemeClr val="tx1"/>
              </a:solidFill>
              <a:effectLst>
                <a:outerShdw blurRad="38100" dist="38100" dir="2700000" algn="tl">
                  <a:srgbClr val="000000">
                    <a:alpha val="43137"/>
                  </a:srgbClr>
                </a:outerShdw>
              </a:effectLst>
            </a:endParaRPr>
          </a:p>
          <a:p>
            <a:pPr algn="ctr"/>
            <a:r>
              <a:rPr lang="tr-TR" sz="6000" b="1" dirty="0" smtClean="0">
                <a:solidFill>
                  <a:schemeClr val="tx1"/>
                </a:solidFill>
              </a:rPr>
              <a:t>Sırtınız </a:t>
            </a:r>
            <a:r>
              <a:rPr lang="tr-TR" sz="6000" b="1" dirty="0">
                <a:solidFill>
                  <a:schemeClr val="tx1"/>
                </a:solidFill>
              </a:rPr>
              <a:t>yere gelir mi? </a:t>
            </a:r>
            <a:endParaRPr lang="tr-TR" sz="6000" b="1" dirty="0" smtClean="0">
              <a:solidFill>
                <a:schemeClr val="tx1"/>
              </a:solidFill>
            </a:endParaRPr>
          </a:p>
          <a:p>
            <a:pPr algn="ctr"/>
            <a:r>
              <a:rPr lang="tr-TR" sz="6000" b="1" dirty="0" smtClean="0">
                <a:solidFill>
                  <a:schemeClr val="tx1"/>
                </a:solidFill>
              </a:rPr>
              <a:t>Darda </a:t>
            </a:r>
            <a:r>
              <a:rPr lang="tr-TR" sz="6000" b="1" dirty="0">
                <a:solidFill>
                  <a:schemeClr val="tx1"/>
                </a:solidFill>
              </a:rPr>
              <a:t>kalır mısınız?</a:t>
            </a:r>
            <a:endParaRPr lang="tr-TR" sz="6000" dirty="0">
              <a:solidFill>
                <a:schemeClr val="tx1"/>
              </a:solidFill>
            </a:endParaRPr>
          </a:p>
        </p:txBody>
      </p:sp>
    </p:spTree>
    <p:extLst>
      <p:ext uri="{BB962C8B-B14F-4D97-AF65-F5344CB8AC3E}">
        <p14:creationId xmlns:p14="http://schemas.microsoft.com/office/powerpoint/2010/main" val="664073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800" b="1" dirty="0" smtClean="0">
                <a:solidFill>
                  <a:schemeClr val="tx1"/>
                </a:solidFill>
                <a:effectLst>
                  <a:outerShdw blurRad="38100" dist="38100" dir="2700000" algn="tl">
                    <a:srgbClr val="000000">
                      <a:alpha val="43137"/>
                    </a:srgbClr>
                  </a:outerShdw>
                </a:effectLst>
              </a:rPr>
              <a:t>ALLAH İÇİN BİRBİRİNİ SEVENLER</a:t>
            </a:r>
            <a:endParaRPr lang="tr-TR" sz="4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a:solidFill>
                  <a:schemeClr val="tx1"/>
                </a:solidFill>
                <a:cs typeface="Emine" panose="03020400000000000000" pitchFamily="66" charset="-78"/>
              </a:rPr>
              <a:t>« إن اللَّه تعالى يقولُ يَوْمَ الْقِيَامةِ : أَيْنَ المُتَحَابُّونَ بِجَلالِي ؟ الْيَوْمَ أُظِلُّهُمْ في ظِلِّي يَومَ لا ظِلَّ إِلاَّ ظِلِّي »</a:t>
            </a:r>
            <a:endParaRPr lang="tr-TR" sz="2800" dirty="0">
              <a:solidFill>
                <a:schemeClr val="tx1"/>
              </a:solidFill>
              <a:cs typeface="Emine" panose="03020400000000000000" pitchFamily="66" charset="-78"/>
            </a:endParaRPr>
          </a:p>
          <a:p>
            <a:pPr algn="ctr"/>
            <a:r>
              <a:rPr lang="tr-TR" sz="2400" dirty="0">
                <a:solidFill>
                  <a:schemeClr val="tx1"/>
                </a:solidFill>
              </a:rPr>
              <a:t> “</a:t>
            </a:r>
            <a:r>
              <a:rPr lang="tr-TR" sz="2400" b="1" dirty="0">
                <a:solidFill>
                  <a:schemeClr val="tx1"/>
                </a:solidFill>
              </a:rPr>
              <a:t>Nerede benim </a:t>
            </a:r>
            <a:r>
              <a:rPr lang="tr-TR" sz="2400" b="1" dirty="0" err="1">
                <a:solidFill>
                  <a:schemeClr val="tx1"/>
                </a:solidFill>
              </a:rPr>
              <a:t>rızâm</a:t>
            </a:r>
            <a:r>
              <a:rPr lang="tr-TR" sz="2400" b="1" dirty="0">
                <a:solidFill>
                  <a:schemeClr val="tx1"/>
                </a:solidFill>
              </a:rPr>
              <a:t> için birbirlerini sevenler?  </a:t>
            </a:r>
            <a:endParaRPr lang="tr-TR" sz="2400" b="1" dirty="0" smtClean="0">
              <a:solidFill>
                <a:schemeClr val="tx1"/>
              </a:solidFill>
            </a:endParaRPr>
          </a:p>
          <a:p>
            <a:pPr algn="ctr"/>
            <a:r>
              <a:rPr lang="tr-TR" sz="2400" b="1" dirty="0" smtClean="0">
                <a:solidFill>
                  <a:srgbClr val="FF0000"/>
                </a:solidFill>
              </a:rPr>
              <a:t>Gölgemden </a:t>
            </a:r>
            <a:r>
              <a:rPr lang="tr-TR" sz="2400" b="1" dirty="0">
                <a:solidFill>
                  <a:srgbClr val="FF0000"/>
                </a:solidFill>
              </a:rPr>
              <a:t>başka gölgenin bulunmadığı bugün onları, </a:t>
            </a:r>
            <a:endParaRPr lang="tr-TR" sz="2400" b="1" dirty="0" smtClean="0">
              <a:solidFill>
                <a:srgbClr val="FF0000"/>
              </a:solidFill>
            </a:endParaRPr>
          </a:p>
          <a:p>
            <a:pPr algn="ctr"/>
            <a:r>
              <a:rPr lang="tr-TR" sz="2400" b="1" dirty="0" smtClean="0">
                <a:solidFill>
                  <a:schemeClr val="tx1"/>
                </a:solidFill>
              </a:rPr>
              <a:t>kendi </a:t>
            </a:r>
            <a:r>
              <a:rPr lang="tr-TR" sz="2400" b="1" dirty="0">
                <a:solidFill>
                  <a:schemeClr val="tx1"/>
                </a:solidFill>
              </a:rPr>
              <a:t>arşımın gölgesinde gölgelendireceğim”</a:t>
            </a:r>
            <a:r>
              <a:rPr lang="tr-TR" sz="2400" dirty="0">
                <a:solidFill>
                  <a:schemeClr val="tx1"/>
                </a:solidFill>
              </a:rPr>
              <a:t> buyurur. </a:t>
            </a:r>
            <a:endParaRPr lang="tr-TR" sz="2400" dirty="0" smtClean="0">
              <a:solidFill>
                <a:schemeClr val="tx1"/>
              </a:solidFill>
            </a:endParaRPr>
          </a:p>
          <a:p>
            <a:pPr algn="ctr"/>
            <a:r>
              <a:rPr lang="tr-TR" dirty="0" smtClean="0">
                <a:solidFill>
                  <a:schemeClr val="tx1"/>
                </a:solidFill>
              </a:rPr>
              <a:t>(</a:t>
            </a:r>
            <a:r>
              <a:rPr lang="tr-TR" dirty="0" err="1">
                <a:solidFill>
                  <a:schemeClr val="tx1"/>
                </a:solidFill>
              </a:rPr>
              <a:t>Riyazüss</a:t>
            </a:r>
            <a:r>
              <a:rPr lang="tr-TR" dirty="0">
                <a:solidFill>
                  <a:schemeClr val="tx1"/>
                </a:solidFill>
              </a:rPr>
              <a:t> </a:t>
            </a:r>
            <a:r>
              <a:rPr lang="tr-TR" dirty="0" err="1">
                <a:solidFill>
                  <a:schemeClr val="tx1"/>
                </a:solidFill>
              </a:rPr>
              <a:t>salihin</a:t>
            </a:r>
            <a:r>
              <a:rPr lang="tr-TR" dirty="0">
                <a:solidFill>
                  <a:schemeClr val="tx1"/>
                </a:solidFill>
              </a:rPr>
              <a:t> 378) </a:t>
            </a:r>
          </a:p>
          <a:p>
            <a:pPr algn="ctr"/>
            <a:r>
              <a:rPr lang="ar-SA" sz="3200" dirty="0">
                <a:solidFill>
                  <a:schemeClr val="tx1"/>
                </a:solidFill>
                <a:cs typeface="Emine" panose="03020400000000000000" pitchFamily="66" charset="-78"/>
              </a:rPr>
              <a:t>« قالَ اللَّهُ تعالى وَجَبَتْ مَـحبَّتِي لِلْمُتَحَابِّينَ فيَّ ، والمُتَجالِسِينَ فيَّ ، وَالمُتَزَاوِرِينَ فيَّ ، وَالمُتَباذِلِينَ فيَّ »</a:t>
            </a:r>
            <a:endParaRPr lang="tr-TR" sz="3200" dirty="0">
              <a:solidFill>
                <a:schemeClr val="tx1"/>
              </a:solidFill>
              <a:cs typeface="Emine" panose="03020400000000000000" pitchFamily="66" charset="-78"/>
            </a:endParaRPr>
          </a:p>
          <a:p>
            <a:pPr algn="ctr"/>
            <a:r>
              <a:rPr lang="tr-TR" sz="2400" dirty="0">
                <a:solidFill>
                  <a:schemeClr val="tx1"/>
                </a:solidFill>
              </a:rPr>
              <a:t> “Allah Teâlâ, </a:t>
            </a:r>
            <a:endParaRPr lang="tr-TR" sz="2400" dirty="0" smtClean="0">
              <a:solidFill>
                <a:schemeClr val="tx1"/>
              </a:solidFill>
            </a:endParaRPr>
          </a:p>
          <a:p>
            <a:pPr algn="ctr"/>
            <a:r>
              <a:rPr lang="tr-TR" sz="2400" b="1" dirty="0" smtClean="0">
                <a:solidFill>
                  <a:schemeClr val="tx1"/>
                </a:solidFill>
              </a:rPr>
              <a:t>“</a:t>
            </a:r>
            <a:r>
              <a:rPr lang="tr-TR" sz="2400" b="1" dirty="0">
                <a:solidFill>
                  <a:schemeClr val="tx1"/>
                </a:solidFill>
              </a:rPr>
              <a:t>Sırf benim için birbirini seven, </a:t>
            </a:r>
            <a:endParaRPr lang="tr-TR" sz="2400" b="1" dirty="0" smtClean="0">
              <a:solidFill>
                <a:schemeClr val="tx1"/>
              </a:solidFill>
            </a:endParaRPr>
          </a:p>
          <a:p>
            <a:pPr algn="ctr"/>
            <a:r>
              <a:rPr lang="tr-TR" sz="2400" b="1" dirty="0" smtClean="0">
                <a:solidFill>
                  <a:schemeClr val="tx1"/>
                </a:solidFill>
              </a:rPr>
              <a:t>benim </a:t>
            </a:r>
            <a:r>
              <a:rPr lang="tr-TR" sz="2400" b="1" dirty="0" err="1">
                <a:solidFill>
                  <a:schemeClr val="tx1"/>
                </a:solidFill>
              </a:rPr>
              <a:t>rızâm</a:t>
            </a:r>
            <a:r>
              <a:rPr lang="tr-TR" sz="2400" b="1" dirty="0">
                <a:solidFill>
                  <a:schemeClr val="tx1"/>
                </a:solidFill>
              </a:rPr>
              <a:t> için toplanan, </a:t>
            </a:r>
            <a:endParaRPr lang="tr-TR" sz="2400" b="1" dirty="0" smtClean="0">
              <a:solidFill>
                <a:schemeClr val="tx1"/>
              </a:solidFill>
            </a:endParaRPr>
          </a:p>
          <a:p>
            <a:pPr algn="ctr"/>
            <a:r>
              <a:rPr lang="tr-TR" sz="2400" b="1" dirty="0" smtClean="0">
                <a:solidFill>
                  <a:schemeClr val="tx1"/>
                </a:solidFill>
              </a:rPr>
              <a:t>benim </a:t>
            </a:r>
            <a:r>
              <a:rPr lang="tr-TR" sz="2400" b="1" dirty="0" err="1">
                <a:solidFill>
                  <a:schemeClr val="tx1"/>
                </a:solidFill>
              </a:rPr>
              <a:t>rızâm</a:t>
            </a:r>
            <a:r>
              <a:rPr lang="tr-TR" sz="2400" b="1" dirty="0">
                <a:solidFill>
                  <a:schemeClr val="tx1"/>
                </a:solidFill>
              </a:rPr>
              <a:t> uğrunda birbirini ziyaret eden ve </a:t>
            </a:r>
            <a:endParaRPr lang="tr-TR" sz="2400" b="1" dirty="0" smtClean="0">
              <a:solidFill>
                <a:schemeClr val="tx1"/>
              </a:solidFill>
            </a:endParaRPr>
          </a:p>
          <a:p>
            <a:pPr algn="ctr"/>
            <a:r>
              <a:rPr lang="tr-TR" sz="2400" b="1" dirty="0" smtClean="0">
                <a:solidFill>
                  <a:schemeClr val="tx1"/>
                </a:solidFill>
              </a:rPr>
              <a:t>sadece </a:t>
            </a:r>
            <a:r>
              <a:rPr lang="tr-TR" sz="2400" b="1" dirty="0">
                <a:solidFill>
                  <a:schemeClr val="tx1"/>
                </a:solidFill>
              </a:rPr>
              <a:t>benim </a:t>
            </a:r>
            <a:r>
              <a:rPr lang="tr-TR" sz="2400" b="1" dirty="0" err="1">
                <a:solidFill>
                  <a:schemeClr val="tx1"/>
                </a:solidFill>
              </a:rPr>
              <a:t>rızâm</a:t>
            </a:r>
            <a:r>
              <a:rPr lang="tr-TR" sz="2400" b="1" dirty="0">
                <a:solidFill>
                  <a:schemeClr val="tx1"/>
                </a:solidFill>
              </a:rPr>
              <a:t> için sadaka verip iyilik edenler, </a:t>
            </a:r>
            <a:endParaRPr lang="tr-TR" sz="2400" b="1" dirty="0" smtClean="0">
              <a:solidFill>
                <a:schemeClr val="tx1"/>
              </a:solidFill>
            </a:endParaRPr>
          </a:p>
          <a:p>
            <a:pPr algn="ctr"/>
            <a:r>
              <a:rPr lang="tr-TR" sz="2400" b="1" dirty="0" smtClean="0">
                <a:solidFill>
                  <a:schemeClr val="tx1"/>
                </a:solidFill>
              </a:rPr>
              <a:t>benim </a:t>
            </a:r>
            <a:r>
              <a:rPr lang="tr-TR" sz="2400" b="1" dirty="0">
                <a:solidFill>
                  <a:schemeClr val="tx1"/>
                </a:solidFill>
              </a:rPr>
              <a:t>sevgimi hak ederler</a:t>
            </a:r>
            <a:r>
              <a:rPr lang="tr-TR" sz="2400" dirty="0">
                <a:solidFill>
                  <a:schemeClr val="tx1"/>
                </a:solidFill>
              </a:rPr>
              <a:t>” buyurmuştur.” </a:t>
            </a:r>
            <a:endParaRPr lang="tr-TR" sz="2400" dirty="0" smtClean="0">
              <a:solidFill>
                <a:schemeClr val="tx1"/>
              </a:solidFill>
            </a:endParaRPr>
          </a:p>
          <a:p>
            <a:pPr algn="ctr"/>
            <a:r>
              <a:rPr lang="ar-SA" sz="1600" dirty="0" smtClean="0">
                <a:solidFill>
                  <a:schemeClr val="tx1"/>
                </a:solidFill>
              </a:rPr>
              <a:t>)</a:t>
            </a:r>
            <a:r>
              <a:rPr lang="tr-TR" sz="1600" dirty="0" err="1" smtClean="0">
                <a:solidFill>
                  <a:schemeClr val="tx1"/>
                </a:solidFill>
              </a:rPr>
              <a:t>Riyazüss</a:t>
            </a:r>
            <a:r>
              <a:rPr lang="tr-TR" sz="1600" dirty="0" smtClean="0">
                <a:solidFill>
                  <a:schemeClr val="tx1"/>
                </a:solidFill>
              </a:rPr>
              <a:t> </a:t>
            </a:r>
            <a:r>
              <a:rPr lang="tr-TR" sz="1600" dirty="0" err="1">
                <a:solidFill>
                  <a:schemeClr val="tx1"/>
                </a:solidFill>
              </a:rPr>
              <a:t>salihin</a:t>
            </a:r>
            <a:r>
              <a:rPr lang="tr-TR" sz="1600" dirty="0">
                <a:solidFill>
                  <a:schemeClr val="tx1"/>
                </a:solidFill>
              </a:rPr>
              <a:t> 383) </a:t>
            </a:r>
          </a:p>
        </p:txBody>
      </p:sp>
    </p:spTree>
    <p:extLst>
      <p:ext uri="{BB962C8B-B14F-4D97-AF65-F5344CB8AC3E}">
        <p14:creationId xmlns:p14="http://schemas.microsoft.com/office/powerpoint/2010/main" val="1015439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g1.liveinternet.ru/images/attach/c/7/96/111/96111783_b819214f896ef4bc7714b2a7634115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7032"/>
            <a:ext cx="9128579" cy="3145167"/>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07504"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effectLst>
                  <a:outerShdw blurRad="38100" dist="38100" dir="2700000" algn="tl">
                    <a:srgbClr val="000000">
                      <a:alpha val="43137"/>
                    </a:srgbClr>
                  </a:outerShdw>
                </a:effectLst>
              </a:rPr>
              <a:t>MÜ’MİNLER, ALLAH VE RASULÜNÜ SEVERLER</a:t>
            </a:r>
            <a:endParaRPr lang="tr-TR" sz="2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251520" y="1196752"/>
            <a:ext cx="8712968" cy="4092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r>
              <a:rPr lang="ar-SA" sz="4000" dirty="0" smtClean="0">
                <a:solidFill>
                  <a:schemeClr val="tx1"/>
                </a:solidFill>
                <a:latin typeface="HASENAT" panose="01000600020000020003" pitchFamily="2" charset="-78"/>
                <a:cs typeface="HASENAT" panose="01000600020000020003" pitchFamily="2" charset="-78"/>
              </a:rPr>
              <a:t>اِنَّ </a:t>
            </a:r>
            <a:r>
              <a:rPr lang="ar-SA" sz="4000" dirty="0">
                <a:solidFill>
                  <a:schemeClr val="tx1"/>
                </a:solidFill>
                <a:latin typeface="HASENAT" panose="01000600020000020003" pitchFamily="2" charset="-78"/>
                <a:cs typeface="HASENAT" panose="01000600020000020003" pitchFamily="2" charset="-78"/>
              </a:rPr>
              <a:t>الَّذٖينَ اٰمَنُوا وَعَمِلُوا الصَّالِحَاتِ سَيَجْعَلُ لَهُمُ الرَّحْمٰنُ وُدًّا</a:t>
            </a:r>
            <a:endParaRPr lang="tr-TR" sz="4000" dirty="0">
              <a:solidFill>
                <a:schemeClr val="tx1"/>
              </a:solidFill>
              <a:latin typeface="HASENAT" panose="01000600020000020003" pitchFamily="2" charset="-78"/>
              <a:cs typeface="HASENAT" panose="01000600020000020003" pitchFamily="2" charset="-78"/>
            </a:endParaRPr>
          </a:p>
          <a:p>
            <a:pPr marL="571500" indent="-571500" algn="ctr">
              <a:buFont typeface="Arial" panose="020B0604020202020204" pitchFamily="34" charset="0"/>
              <a:buChar char="•"/>
            </a:pPr>
            <a:r>
              <a:rPr lang="ar-SA" sz="4000" dirty="0">
                <a:solidFill>
                  <a:schemeClr val="tx1"/>
                </a:solidFill>
                <a:latin typeface="HASENAT" panose="01000600020000020003" pitchFamily="2" charset="-78"/>
                <a:cs typeface="HASENAT" panose="01000600020000020003" pitchFamily="2" charset="-78"/>
              </a:rPr>
              <a:t>إنَّ اللّهَ تَعالى طَيِّبٌ يُحِبُّ الطِّيبَ، نَظِيفٌ يُحِبُّ النَّظَافَةَ، كَرِيمٌ يُحِبُّ الْكَرَمَ، جَوَادٌ يُحِبُّ الجُودَ، فَنَظِّفُوا أفْنِيَتَكُمْ، وَ تَشَبَّهُوا بِالْيَهُودِ.</a:t>
            </a:r>
            <a:endParaRPr lang="tr-TR" sz="4000" dirty="0">
              <a:solidFill>
                <a:schemeClr val="tx1"/>
              </a:solidFill>
              <a:latin typeface="HASENAT" panose="01000600020000020003" pitchFamily="2" charset="-78"/>
              <a:cs typeface="HASENAT" panose="01000600020000020003" pitchFamily="2" charset="-78"/>
            </a:endParaRPr>
          </a:p>
        </p:txBody>
      </p:sp>
    </p:spTree>
    <p:extLst>
      <p:ext uri="{BB962C8B-B14F-4D97-AF65-F5344CB8AC3E}">
        <p14:creationId xmlns:p14="http://schemas.microsoft.com/office/powerpoint/2010/main" val="459116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98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5400" b="1" dirty="0" smtClean="0">
                <a:solidFill>
                  <a:schemeClr val="tx1"/>
                </a:solidFill>
                <a:effectLst>
                  <a:outerShdw blurRad="38100" dist="38100" dir="2700000" algn="tl">
                    <a:srgbClr val="000000">
                      <a:alpha val="43137"/>
                    </a:srgbClr>
                  </a:outerShdw>
                </a:effectLst>
              </a:rPr>
              <a:t>KİŞİ SEVDİĞİYLE BERABERDİR</a:t>
            </a:r>
            <a:endParaRPr lang="tr-TR" sz="54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a:solidFill>
                  <a:schemeClr val="tx1"/>
                </a:solidFill>
              </a:rPr>
              <a:t>Allah'ı sevenler, O'nu her zaman anarlar. </a:t>
            </a:r>
            <a:endParaRPr lang="tr-TR" sz="2400" dirty="0" smtClean="0">
              <a:solidFill>
                <a:schemeClr val="tx1"/>
              </a:solidFill>
            </a:endParaRPr>
          </a:p>
          <a:p>
            <a:pPr algn="just"/>
            <a:r>
              <a:rPr lang="tr-TR" sz="2400" dirty="0" smtClean="0">
                <a:solidFill>
                  <a:schemeClr val="tx1"/>
                </a:solidFill>
              </a:rPr>
              <a:t>Bir </a:t>
            </a:r>
            <a:r>
              <a:rPr lang="tr-TR" sz="2400" dirty="0">
                <a:solidFill>
                  <a:schemeClr val="tx1"/>
                </a:solidFill>
              </a:rPr>
              <a:t>insanın sevdiğini sık sık anmasından daha doğal ne olabilir? </a:t>
            </a:r>
            <a:endParaRPr lang="tr-TR" sz="2400" dirty="0" smtClean="0">
              <a:solidFill>
                <a:schemeClr val="tx1"/>
              </a:solidFill>
            </a:endParaRPr>
          </a:p>
          <a:p>
            <a:pPr algn="just"/>
            <a:r>
              <a:rPr lang="tr-TR" sz="2400" dirty="0" smtClean="0">
                <a:solidFill>
                  <a:schemeClr val="tx1"/>
                </a:solidFill>
              </a:rPr>
              <a:t>Sevilen </a:t>
            </a:r>
            <a:r>
              <a:rPr lang="tr-TR" sz="2400" dirty="0">
                <a:solidFill>
                  <a:schemeClr val="tx1"/>
                </a:solidFill>
              </a:rPr>
              <a:t>Allah olunca, bu anış insanın bütün varlığını kaplayan bir aşk haline dönüşür. Böyle olunca sevgili peygamberimizin buyurdukları gibi Allah </a:t>
            </a:r>
            <a:r>
              <a:rPr lang="tr-TR" sz="2400" dirty="0" err="1">
                <a:solidFill>
                  <a:schemeClr val="tx1"/>
                </a:solidFill>
              </a:rPr>
              <a:t>Teâla</a:t>
            </a:r>
            <a:r>
              <a:rPr lang="tr-TR" sz="2400" dirty="0">
                <a:solidFill>
                  <a:schemeClr val="tx1"/>
                </a:solidFill>
              </a:rPr>
              <a:t>, o kimsenin işiten kulağı, gören gözü ve konuşan dili olur. </a:t>
            </a:r>
          </a:p>
          <a:p>
            <a:pPr algn="ctr"/>
            <a:r>
              <a:rPr lang="ar-SA" sz="5400" dirty="0">
                <a:solidFill>
                  <a:schemeClr val="tx1"/>
                </a:solidFill>
                <a:cs typeface="Emine" panose="03020400000000000000" pitchFamily="66" charset="-78"/>
              </a:rPr>
              <a:t>اَلْمَرْءُ مَعَ مَنْ اَحَبَّ</a:t>
            </a:r>
            <a:endParaRPr lang="tr-TR" sz="5400" dirty="0">
              <a:solidFill>
                <a:schemeClr val="tx1"/>
              </a:solidFill>
              <a:cs typeface="Emine" panose="03020400000000000000" pitchFamily="66" charset="-78"/>
            </a:endParaRPr>
          </a:p>
          <a:p>
            <a:pPr algn="ctr"/>
            <a:r>
              <a:rPr lang="tr-TR" sz="5400" b="1" dirty="0">
                <a:solidFill>
                  <a:schemeClr val="tx1"/>
                </a:solidFill>
              </a:rPr>
              <a:t>“Kişi sevdiği ile beraberdir.”</a:t>
            </a:r>
            <a:r>
              <a:rPr lang="tr-TR" sz="5400" dirty="0">
                <a:solidFill>
                  <a:schemeClr val="tx1"/>
                </a:solidFill>
              </a:rPr>
              <a:t> </a:t>
            </a:r>
            <a:endParaRPr lang="tr-TR" sz="5400" dirty="0" smtClean="0">
              <a:solidFill>
                <a:schemeClr val="tx1"/>
              </a:solidFill>
            </a:endParaRPr>
          </a:p>
          <a:p>
            <a:pPr algn="ctr"/>
            <a:r>
              <a:rPr lang="tr-TR" sz="2400" dirty="0" smtClean="0">
                <a:solidFill>
                  <a:schemeClr val="tx1"/>
                </a:solidFill>
              </a:rPr>
              <a:t>(</a:t>
            </a:r>
            <a:r>
              <a:rPr lang="tr-TR" sz="2400" dirty="0" err="1">
                <a:solidFill>
                  <a:schemeClr val="tx1"/>
                </a:solidFill>
              </a:rPr>
              <a:t>Buhâri</a:t>
            </a:r>
            <a:r>
              <a:rPr lang="tr-TR" sz="2400" dirty="0">
                <a:solidFill>
                  <a:schemeClr val="tx1"/>
                </a:solidFill>
              </a:rPr>
              <a:t>, </a:t>
            </a:r>
            <a:r>
              <a:rPr lang="tr-TR" sz="2400" dirty="0" err="1">
                <a:solidFill>
                  <a:schemeClr val="tx1"/>
                </a:solidFill>
              </a:rPr>
              <a:t>Edeb</a:t>
            </a:r>
            <a:r>
              <a:rPr lang="tr-TR" sz="2400" dirty="0">
                <a:solidFill>
                  <a:schemeClr val="tx1"/>
                </a:solidFill>
              </a:rPr>
              <a:t> 96)</a:t>
            </a:r>
            <a:r>
              <a:rPr lang="tr-TR" sz="2400" i="1" dirty="0">
                <a:solidFill>
                  <a:schemeClr val="tx1"/>
                </a:solidFill>
              </a:rPr>
              <a:t> </a:t>
            </a:r>
            <a:endParaRPr lang="tr-TR" sz="2400" dirty="0">
              <a:solidFill>
                <a:schemeClr val="tx1"/>
              </a:solidFill>
            </a:endParaRPr>
          </a:p>
        </p:txBody>
      </p:sp>
    </p:spTree>
    <p:extLst>
      <p:ext uri="{BB962C8B-B14F-4D97-AF65-F5344CB8AC3E}">
        <p14:creationId xmlns:p14="http://schemas.microsoft.com/office/powerpoint/2010/main" val="1965467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8800" b="1" dirty="0" smtClean="0">
                <a:solidFill>
                  <a:schemeClr val="tx1"/>
                </a:solidFill>
                <a:effectLst>
                  <a:outerShdw blurRad="38100" dist="38100" dir="2700000" algn="tl">
                    <a:srgbClr val="000000">
                      <a:alpha val="43137"/>
                    </a:srgbClr>
                  </a:outerShdw>
                </a:effectLst>
              </a:rPr>
              <a:t>SEVGİN KİME?</a:t>
            </a:r>
            <a:endParaRPr lang="tr-TR" sz="8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dirty="0">
                <a:solidFill>
                  <a:schemeClr val="tx1"/>
                </a:solidFill>
              </a:rPr>
              <a:t>Allah’ı seven kişi başka hiçbir şeyi onun rızasından daha üstün tutmaz. Aynı şekilde dünyayı seven kimse ise başka hiçbir şeyi nefsinin </a:t>
            </a:r>
            <a:r>
              <a:rPr lang="tr-TR" sz="3200" dirty="0" err="1">
                <a:solidFill>
                  <a:schemeClr val="tx1"/>
                </a:solidFill>
              </a:rPr>
              <a:t>heva</a:t>
            </a:r>
            <a:r>
              <a:rPr lang="tr-TR" sz="3200" dirty="0">
                <a:solidFill>
                  <a:schemeClr val="tx1"/>
                </a:solidFill>
              </a:rPr>
              <a:t> ve isteklerinden daha üstün tutmaz.</a:t>
            </a:r>
          </a:p>
          <a:p>
            <a:pPr algn="just"/>
            <a:r>
              <a:rPr lang="tr-TR" sz="3200" dirty="0" err="1" smtClean="0">
                <a:solidFill>
                  <a:schemeClr val="tx1"/>
                </a:solidFill>
              </a:rPr>
              <a:t>Rasulüllah</a:t>
            </a:r>
            <a:r>
              <a:rPr lang="tr-TR" sz="3200" dirty="0" smtClean="0">
                <a:solidFill>
                  <a:schemeClr val="tx1"/>
                </a:solidFill>
              </a:rPr>
              <a:t> </a:t>
            </a:r>
            <a:r>
              <a:rPr lang="tr-TR" sz="3200" dirty="0" err="1" smtClean="0">
                <a:solidFill>
                  <a:schemeClr val="tx1"/>
                </a:solidFill>
              </a:rPr>
              <a:t>sallellahu</a:t>
            </a:r>
            <a:r>
              <a:rPr lang="tr-TR" sz="3200" dirty="0" smtClean="0">
                <a:solidFill>
                  <a:schemeClr val="tx1"/>
                </a:solidFill>
              </a:rPr>
              <a:t> </a:t>
            </a:r>
            <a:r>
              <a:rPr lang="tr-TR" sz="3200" dirty="0">
                <a:solidFill>
                  <a:schemeClr val="tx1"/>
                </a:solidFill>
              </a:rPr>
              <a:t>aleyhi ve </a:t>
            </a:r>
            <a:r>
              <a:rPr lang="tr-TR" sz="3200" dirty="0" err="1">
                <a:solidFill>
                  <a:schemeClr val="tx1"/>
                </a:solidFill>
              </a:rPr>
              <a:t>sellem</a:t>
            </a:r>
            <a:r>
              <a:rPr lang="tr-TR" sz="3200" dirty="0">
                <a:solidFill>
                  <a:schemeClr val="tx1"/>
                </a:solidFill>
              </a:rPr>
              <a:t> Medine’ye geldiğinde verdiği hutbede;</a:t>
            </a:r>
          </a:p>
          <a:p>
            <a:pPr algn="just"/>
            <a:r>
              <a:rPr lang="tr-TR" sz="4000" b="1" dirty="0">
                <a:solidFill>
                  <a:srgbClr val="FF0000"/>
                </a:solidFill>
                <a:effectLst>
                  <a:outerShdw blurRad="38100" dist="38100" dir="2700000" algn="tl">
                    <a:srgbClr val="000000">
                      <a:alpha val="43137"/>
                    </a:srgbClr>
                  </a:outerShdw>
                </a:effectLst>
              </a:rPr>
              <a:t>"Allah’ı bütün kalbinizle seviniz"</a:t>
            </a:r>
            <a:r>
              <a:rPr lang="tr-TR" sz="3200" b="1" dirty="0">
                <a:solidFill>
                  <a:schemeClr val="tx1"/>
                </a:solidFill>
              </a:rPr>
              <a:t> </a:t>
            </a:r>
            <a:r>
              <a:rPr lang="tr-TR" sz="3200" dirty="0">
                <a:solidFill>
                  <a:schemeClr val="tx1"/>
                </a:solidFill>
              </a:rPr>
              <a:t>demiştir</a:t>
            </a:r>
            <a:r>
              <a:rPr lang="tr-TR" sz="3200" dirty="0" smtClean="0">
                <a:solidFill>
                  <a:schemeClr val="tx1"/>
                </a:solidFill>
              </a:rPr>
              <a:t>.</a:t>
            </a:r>
            <a:endParaRPr lang="tr-TR" sz="3200" dirty="0">
              <a:solidFill>
                <a:schemeClr val="tx1"/>
              </a:solidFill>
            </a:endParaRPr>
          </a:p>
        </p:txBody>
      </p:sp>
    </p:spTree>
    <p:extLst>
      <p:ext uri="{BB962C8B-B14F-4D97-AF65-F5344CB8AC3E}">
        <p14:creationId xmlns:p14="http://schemas.microsoft.com/office/powerpoint/2010/main" val="3734389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8000" b="1" dirty="0" smtClean="0">
                <a:solidFill>
                  <a:schemeClr val="tx1"/>
                </a:solidFill>
                <a:effectLst>
                  <a:outerShdw blurRad="38100" dist="38100" dir="2700000" algn="tl">
                    <a:srgbClr val="000000">
                      <a:alpha val="43137"/>
                    </a:srgbClr>
                  </a:outerShdw>
                </a:effectLst>
              </a:rPr>
              <a:t>ALLAH İÇİN SEVMEK</a:t>
            </a:r>
            <a:endParaRPr lang="tr-TR" sz="80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b="1" dirty="0" err="1">
                <a:solidFill>
                  <a:schemeClr val="tx1"/>
                </a:solidFill>
              </a:rPr>
              <a:t>Mü'minler</a:t>
            </a:r>
            <a:r>
              <a:rPr lang="tr-TR" sz="3200" b="1" dirty="0">
                <a:solidFill>
                  <a:schemeClr val="tx1"/>
                </a:solidFill>
              </a:rPr>
              <a:t> birbirlerini Allah için sevmelidirler. </a:t>
            </a:r>
            <a:endParaRPr lang="tr-TR" sz="3200" b="1" dirty="0" smtClean="0">
              <a:solidFill>
                <a:schemeClr val="tx1"/>
              </a:solidFill>
            </a:endParaRPr>
          </a:p>
          <a:p>
            <a:pPr algn="just"/>
            <a:r>
              <a:rPr lang="tr-TR" sz="3200" dirty="0" smtClean="0">
                <a:solidFill>
                  <a:schemeClr val="tx1"/>
                </a:solidFill>
              </a:rPr>
              <a:t>Allah </a:t>
            </a:r>
            <a:r>
              <a:rPr lang="tr-TR" sz="3200" dirty="0">
                <a:solidFill>
                  <a:schemeClr val="tx1"/>
                </a:solidFill>
              </a:rPr>
              <a:t>için olmayan sevginin Allah katında bir değeri yoktur. Peygamber Efendimiz bu hususu bizlere bir örnekle izah etmektedir:</a:t>
            </a:r>
          </a:p>
        </p:txBody>
      </p:sp>
    </p:spTree>
    <p:extLst>
      <p:ext uri="{BB962C8B-B14F-4D97-AF65-F5344CB8AC3E}">
        <p14:creationId xmlns:p14="http://schemas.microsoft.com/office/powerpoint/2010/main" val="3418557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tx1"/>
                </a:solidFill>
                <a:effectLst>
                  <a:outerShdw blurRad="38100" dist="38100" dir="2700000" algn="tl">
                    <a:srgbClr val="000000">
                      <a:alpha val="43137"/>
                    </a:srgbClr>
                  </a:outerShdw>
                </a:effectLst>
              </a:rPr>
              <a:t>MÜ’MİNLER, ALLAH İÇİN BİRBİRLERİNİ SEVERLER</a:t>
            </a:r>
            <a:endParaRPr lang="tr-TR" sz="3200" b="1" dirty="0">
              <a:solidFill>
                <a:schemeClr val="tx1"/>
              </a:solidFill>
              <a:effectLst>
                <a:outerShdw blurRad="38100" dist="38100" dir="2700000" algn="tl">
                  <a:srgbClr val="000000">
                    <a:alpha val="43137"/>
                  </a:srgbClr>
                </a:outerShdw>
              </a:effectLst>
            </a:endParaRPr>
          </a:p>
        </p:txBody>
      </p:sp>
      <p:sp>
        <p:nvSpPr>
          <p:cNvPr id="4"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smtClean="0">
                <a:solidFill>
                  <a:srgbClr val="002060"/>
                </a:solidFill>
                <a:latin typeface="HASENAT" panose="01000600020000020003" pitchFamily="2" charset="-78"/>
                <a:cs typeface="Emine" panose="03020400000000000000" pitchFamily="66" charset="-78"/>
              </a:rPr>
              <a:t>« </a:t>
            </a:r>
            <a:r>
              <a:rPr lang="ar-SA" sz="3600" dirty="0">
                <a:solidFill>
                  <a:srgbClr val="002060"/>
                </a:solidFill>
                <a:latin typeface="HASENAT" panose="01000600020000020003" pitchFamily="2" charset="-78"/>
                <a:cs typeface="Emine" panose="03020400000000000000" pitchFamily="66" charset="-78"/>
              </a:rPr>
              <a:t>قالَ اللَّهُ تعالى وَجَبَتْ مَـحبَّتِي لِلْمُتَحَابِّينَ فيَّ ، والمُتَجالِسِينَ فيَّ ، وَالمُتَزَاوِرِينَ فيَّ ، وَالمُتَباذِلِينَ فيَّ »</a:t>
            </a:r>
            <a:endParaRPr lang="tr-TR" sz="3600" dirty="0">
              <a:solidFill>
                <a:srgbClr val="002060"/>
              </a:solidFill>
              <a:latin typeface="HASENAT" panose="01000600020000020003" pitchFamily="2" charset="-78"/>
              <a:cs typeface="Emine" panose="03020400000000000000" pitchFamily="66" charset="-78"/>
            </a:endParaRPr>
          </a:p>
          <a:p>
            <a:pPr algn="ctr"/>
            <a:r>
              <a:rPr lang="tr-TR" sz="2800" dirty="0"/>
              <a:t> </a:t>
            </a:r>
            <a:r>
              <a:rPr lang="tr-TR" sz="2800" dirty="0" smtClean="0">
                <a:solidFill>
                  <a:srgbClr val="C00000"/>
                </a:solidFill>
              </a:rPr>
              <a:t>“</a:t>
            </a:r>
            <a:r>
              <a:rPr lang="tr-TR" sz="2800" dirty="0">
                <a:solidFill>
                  <a:srgbClr val="C00000"/>
                </a:solidFill>
              </a:rPr>
              <a:t>Allah Teâlâ, </a:t>
            </a:r>
            <a:r>
              <a:rPr lang="tr-TR" sz="2800" b="1" dirty="0">
                <a:solidFill>
                  <a:srgbClr val="0070C0"/>
                </a:solidFill>
              </a:rPr>
              <a:t>“Sırf benim için birbirini seven</a:t>
            </a:r>
            <a:r>
              <a:rPr lang="tr-TR" sz="2800" b="1" dirty="0">
                <a:solidFill>
                  <a:srgbClr val="C00000"/>
                </a:solidFill>
              </a:rPr>
              <a:t>, </a:t>
            </a:r>
            <a:endParaRPr lang="tr-TR" sz="2800" b="1" dirty="0" smtClean="0">
              <a:solidFill>
                <a:srgbClr val="C00000"/>
              </a:solidFill>
            </a:endParaRPr>
          </a:p>
          <a:p>
            <a:pPr algn="ctr"/>
            <a:r>
              <a:rPr lang="tr-TR" sz="2800" b="1" dirty="0" smtClean="0">
                <a:solidFill>
                  <a:srgbClr val="C00000"/>
                </a:solidFill>
              </a:rPr>
              <a:t>benim </a:t>
            </a:r>
            <a:r>
              <a:rPr lang="tr-TR" sz="2800" b="1" dirty="0" err="1">
                <a:solidFill>
                  <a:srgbClr val="C00000"/>
                </a:solidFill>
              </a:rPr>
              <a:t>rızâm</a:t>
            </a:r>
            <a:r>
              <a:rPr lang="tr-TR" sz="2800" b="1" dirty="0">
                <a:solidFill>
                  <a:srgbClr val="C00000"/>
                </a:solidFill>
              </a:rPr>
              <a:t> için toplanan, </a:t>
            </a:r>
            <a:endParaRPr lang="tr-TR" sz="2800" b="1" dirty="0" smtClean="0">
              <a:solidFill>
                <a:srgbClr val="C00000"/>
              </a:solidFill>
            </a:endParaRPr>
          </a:p>
          <a:p>
            <a:pPr algn="ctr"/>
            <a:r>
              <a:rPr lang="tr-TR" sz="2800" b="1" dirty="0" smtClean="0">
                <a:solidFill>
                  <a:schemeClr val="tx1"/>
                </a:solidFill>
              </a:rPr>
              <a:t>benim </a:t>
            </a:r>
            <a:r>
              <a:rPr lang="tr-TR" sz="2800" b="1" dirty="0" err="1">
                <a:solidFill>
                  <a:schemeClr val="tx1"/>
                </a:solidFill>
              </a:rPr>
              <a:t>rızâm</a:t>
            </a:r>
            <a:r>
              <a:rPr lang="tr-TR" sz="2800" b="1" dirty="0">
                <a:solidFill>
                  <a:schemeClr val="tx1"/>
                </a:solidFill>
              </a:rPr>
              <a:t> uğrunda birbirini ziyaret eden</a:t>
            </a:r>
            <a:r>
              <a:rPr lang="tr-TR" sz="2800" b="1" dirty="0">
                <a:solidFill>
                  <a:srgbClr val="C00000"/>
                </a:solidFill>
              </a:rPr>
              <a:t> ve </a:t>
            </a:r>
            <a:endParaRPr lang="tr-TR" sz="2800" b="1" dirty="0" smtClean="0">
              <a:solidFill>
                <a:srgbClr val="C00000"/>
              </a:solidFill>
            </a:endParaRPr>
          </a:p>
          <a:p>
            <a:pPr algn="ctr"/>
            <a:r>
              <a:rPr lang="tr-TR" sz="2800" b="1" dirty="0" smtClean="0">
                <a:solidFill>
                  <a:srgbClr val="7030A0"/>
                </a:solidFill>
              </a:rPr>
              <a:t>sadece </a:t>
            </a:r>
            <a:r>
              <a:rPr lang="tr-TR" sz="2800" b="1" dirty="0">
                <a:solidFill>
                  <a:srgbClr val="7030A0"/>
                </a:solidFill>
              </a:rPr>
              <a:t>benim </a:t>
            </a:r>
            <a:r>
              <a:rPr lang="tr-TR" sz="2800" b="1" dirty="0" err="1">
                <a:solidFill>
                  <a:srgbClr val="7030A0"/>
                </a:solidFill>
              </a:rPr>
              <a:t>rızâm</a:t>
            </a:r>
            <a:r>
              <a:rPr lang="tr-TR" sz="2800" b="1" dirty="0">
                <a:solidFill>
                  <a:srgbClr val="7030A0"/>
                </a:solidFill>
              </a:rPr>
              <a:t> için sadaka verip iyilik edenler</a:t>
            </a:r>
            <a:r>
              <a:rPr lang="tr-TR" sz="2800" b="1" dirty="0">
                <a:solidFill>
                  <a:srgbClr val="C00000"/>
                </a:solidFill>
              </a:rPr>
              <a:t>, benim sevgimi hak ederler</a:t>
            </a:r>
            <a:r>
              <a:rPr lang="tr-TR" sz="2800" dirty="0">
                <a:solidFill>
                  <a:srgbClr val="C00000"/>
                </a:solidFill>
              </a:rPr>
              <a:t>” buyurmuştur.” </a:t>
            </a:r>
          </a:p>
          <a:p>
            <a:pPr algn="ctr"/>
            <a:r>
              <a:rPr lang="tr-TR" sz="1400" dirty="0" smtClean="0">
                <a:solidFill>
                  <a:schemeClr val="tx1"/>
                </a:solidFill>
              </a:rPr>
              <a:t>(</a:t>
            </a:r>
            <a:r>
              <a:rPr lang="tr-TR" sz="1400" dirty="0" err="1">
                <a:solidFill>
                  <a:srgbClr val="C00000"/>
                </a:solidFill>
              </a:rPr>
              <a:t>Riyazüss</a:t>
            </a:r>
            <a:r>
              <a:rPr lang="tr-TR" sz="1400" dirty="0">
                <a:solidFill>
                  <a:srgbClr val="C00000"/>
                </a:solidFill>
              </a:rPr>
              <a:t> </a:t>
            </a:r>
            <a:r>
              <a:rPr lang="tr-TR" sz="1400" dirty="0" err="1">
                <a:solidFill>
                  <a:srgbClr val="C00000"/>
                </a:solidFill>
              </a:rPr>
              <a:t>salihin</a:t>
            </a:r>
            <a:r>
              <a:rPr lang="tr-TR" sz="1400" dirty="0">
                <a:solidFill>
                  <a:srgbClr val="C00000"/>
                </a:solidFill>
              </a:rPr>
              <a:t> 383 </a:t>
            </a:r>
            <a:r>
              <a:rPr lang="tr-TR" sz="1400" dirty="0" smtClean="0">
                <a:solidFill>
                  <a:schemeClr val="tx1"/>
                </a:solidFill>
              </a:rPr>
              <a:t>)</a:t>
            </a:r>
          </a:p>
          <a:p>
            <a:pPr algn="ctr" rtl="1"/>
            <a:r>
              <a:rPr lang="ar-SA" sz="3600" dirty="0">
                <a:solidFill>
                  <a:srgbClr val="002060"/>
                </a:solidFill>
                <a:latin typeface="HASENAT" panose="01000600020000020003" pitchFamily="2" charset="-78"/>
                <a:cs typeface="Emine" panose="03020400000000000000" pitchFamily="66" charset="-78"/>
              </a:rPr>
              <a:t>« ... ورَجُلان تَحَابَّا في اللَّهِ اجْتَمَعَا عَلَيْهِ ، وَتَفَرَّقَا عَلَيْهِ ... »</a:t>
            </a:r>
            <a:endParaRPr lang="tr-TR" sz="3600" dirty="0">
              <a:solidFill>
                <a:srgbClr val="002060"/>
              </a:solidFill>
              <a:latin typeface="HASENAT" panose="01000600020000020003" pitchFamily="2" charset="-78"/>
              <a:cs typeface="Emine" panose="03020400000000000000" pitchFamily="66" charset="-78"/>
            </a:endParaRPr>
          </a:p>
          <a:p>
            <a:pPr algn="ctr"/>
            <a:r>
              <a:rPr lang="tr-TR" sz="3200" b="1" dirty="0">
                <a:solidFill>
                  <a:srgbClr val="002060"/>
                </a:solidFill>
              </a:rPr>
              <a:t> 	</a:t>
            </a:r>
            <a:r>
              <a:rPr lang="tr-TR" sz="2400" b="1" dirty="0">
                <a:solidFill>
                  <a:srgbClr val="002060"/>
                </a:solidFill>
              </a:rPr>
              <a:t>“</a:t>
            </a:r>
            <a:r>
              <a:rPr lang="tr-TR" sz="2400" b="1" dirty="0">
                <a:solidFill>
                  <a:srgbClr val="002060"/>
                </a:solidFill>
                <a:effectLst>
                  <a:outerShdw blurRad="38100" dist="38100" dir="2700000" algn="tl">
                    <a:srgbClr val="000000">
                      <a:alpha val="43137"/>
                    </a:srgbClr>
                  </a:outerShdw>
                </a:effectLst>
              </a:rPr>
              <a:t>Başka bir gölgenin bulunmadığı Kıyamet gününde Allah Teâlâ, yedi  insanı, arşının gölgesinde barındıracaktır: </a:t>
            </a:r>
          </a:p>
          <a:p>
            <a:pPr algn="ctr"/>
            <a:r>
              <a:rPr lang="tr-TR" sz="2400" b="1" dirty="0">
                <a:solidFill>
                  <a:schemeClr val="tx1"/>
                </a:solidFill>
              </a:rPr>
              <a:t>… </a:t>
            </a:r>
            <a:r>
              <a:rPr lang="tr-TR" sz="2400" b="1" dirty="0">
                <a:solidFill>
                  <a:srgbClr val="7030A0"/>
                </a:solidFill>
              </a:rPr>
              <a:t>Birbirlerini Allah için sevip </a:t>
            </a:r>
            <a:r>
              <a:rPr lang="tr-TR" sz="2400" b="1" dirty="0">
                <a:solidFill>
                  <a:schemeClr val="tx1"/>
                </a:solidFill>
              </a:rPr>
              <a:t>buluşmaları da ayrılmaları da Allah için olan iki insan … </a:t>
            </a:r>
            <a:r>
              <a:rPr lang="tr-TR" sz="1600" dirty="0" smtClean="0">
                <a:solidFill>
                  <a:schemeClr val="tx1"/>
                </a:solidFill>
              </a:rPr>
              <a:t>(</a:t>
            </a:r>
            <a:r>
              <a:rPr lang="tr-TR" sz="1600" dirty="0" err="1">
                <a:solidFill>
                  <a:schemeClr val="tx1"/>
                </a:solidFill>
              </a:rPr>
              <a:t>Buhâri</a:t>
            </a:r>
            <a:r>
              <a:rPr lang="tr-TR" sz="1600" dirty="0">
                <a:solidFill>
                  <a:schemeClr val="tx1"/>
                </a:solidFill>
              </a:rPr>
              <a:t>, Ezan </a:t>
            </a:r>
            <a:r>
              <a:rPr lang="tr-TR" sz="1600" dirty="0" smtClean="0">
                <a:solidFill>
                  <a:schemeClr val="tx1"/>
                </a:solidFill>
              </a:rPr>
              <a:t>36/ bakınız </a:t>
            </a:r>
            <a:r>
              <a:rPr lang="tr-TR" sz="1600" dirty="0" err="1">
                <a:solidFill>
                  <a:srgbClr val="C00000"/>
                </a:solidFill>
              </a:rPr>
              <a:t>Buhârî</a:t>
            </a:r>
            <a:r>
              <a:rPr lang="tr-TR" sz="1600" dirty="0">
                <a:solidFill>
                  <a:srgbClr val="C00000"/>
                </a:solidFill>
              </a:rPr>
              <a:t>, </a:t>
            </a:r>
            <a:r>
              <a:rPr lang="tr-TR" sz="1600" dirty="0" err="1">
                <a:solidFill>
                  <a:srgbClr val="C00000"/>
                </a:solidFill>
              </a:rPr>
              <a:t>Îmân</a:t>
            </a:r>
            <a:r>
              <a:rPr lang="tr-TR" sz="1600" dirty="0">
                <a:solidFill>
                  <a:srgbClr val="C00000"/>
                </a:solidFill>
              </a:rPr>
              <a:t> 9</a:t>
            </a:r>
            <a:r>
              <a:rPr lang="tr-TR" sz="1600" dirty="0" smtClean="0">
                <a:solidFill>
                  <a:schemeClr val="tx1"/>
                </a:solidFill>
              </a:rPr>
              <a:t>) </a:t>
            </a:r>
            <a:endParaRPr lang="tr-TR" sz="2800" dirty="0">
              <a:solidFill>
                <a:schemeClr val="tx1"/>
              </a:solidFill>
            </a:endParaRPr>
          </a:p>
        </p:txBody>
      </p:sp>
    </p:spTree>
    <p:extLst>
      <p:ext uri="{BB962C8B-B14F-4D97-AF65-F5344CB8AC3E}">
        <p14:creationId xmlns:p14="http://schemas.microsoft.com/office/powerpoint/2010/main" val="689395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8800" b="1" dirty="0" smtClean="0">
                <a:solidFill>
                  <a:schemeClr val="tx1"/>
                </a:solidFill>
                <a:effectLst>
                  <a:outerShdw blurRad="38100" dist="38100" dir="2700000" algn="tl">
                    <a:srgbClr val="000000">
                      <a:alpha val="43137"/>
                    </a:srgbClr>
                  </a:outerShdw>
                </a:effectLst>
              </a:rPr>
              <a:t>SEVGİ </a:t>
            </a:r>
            <a:r>
              <a:rPr lang="tr-TR" sz="8800" b="1" dirty="0" smtClean="0">
                <a:solidFill>
                  <a:schemeClr val="tx1"/>
                </a:solidFill>
                <a:effectLst>
                  <a:outerShdw blurRad="38100" dist="38100" dir="2700000" algn="tl">
                    <a:srgbClr val="000000">
                      <a:alpha val="43137"/>
                    </a:srgbClr>
                  </a:outerShdw>
                </a:effectLst>
              </a:rPr>
              <a:t>ALLAH İÇİN</a:t>
            </a:r>
            <a:endParaRPr lang="tr-TR" sz="8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a:solidFill>
                  <a:schemeClr val="tx1"/>
                </a:solidFill>
              </a:rPr>
              <a:t>Vaktiyle adamın biri, bir başka köydeki din kardeşini </a:t>
            </a:r>
            <a:r>
              <a:rPr lang="tr-TR" sz="2400" dirty="0" err="1">
                <a:solidFill>
                  <a:schemeClr val="tx1"/>
                </a:solidFill>
              </a:rPr>
              <a:t>ziyâret</a:t>
            </a:r>
            <a:r>
              <a:rPr lang="tr-TR" sz="2400" dirty="0">
                <a:solidFill>
                  <a:schemeClr val="tx1"/>
                </a:solidFill>
              </a:rPr>
              <a:t> etmek için yola çıktı. Allah Teâlâ, onu gözetlemek ve kendisiyle konuşmak için bir meleği görevlendirdi. Melek, adamın geçeceği yol üzerinde onu beklemeye başladı. Yanına gelince:</a:t>
            </a:r>
          </a:p>
          <a:p>
            <a:pPr algn="just"/>
            <a:r>
              <a:rPr lang="tr-TR" sz="2400" dirty="0">
                <a:solidFill>
                  <a:schemeClr val="tx1"/>
                </a:solidFill>
              </a:rPr>
              <a:t>“</a:t>
            </a:r>
            <a:r>
              <a:rPr lang="tr-TR" sz="2400" b="1" dirty="0">
                <a:solidFill>
                  <a:schemeClr val="tx1"/>
                </a:solidFill>
              </a:rPr>
              <a:t>Nereye gidiyorsun, kardeş</a:t>
            </a:r>
            <a:r>
              <a:rPr lang="tr-TR" sz="2400" dirty="0">
                <a:solidFill>
                  <a:schemeClr val="tx1"/>
                </a:solidFill>
              </a:rPr>
              <a:t>?” diye sordu. “</a:t>
            </a:r>
            <a:r>
              <a:rPr lang="tr-TR" sz="2400" b="1" dirty="0">
                <a:solidFill>
                  <a:schemeClr val="tx1"/>
                </a:solidFill>
              </a:rPr>
              <a:t>Şu ilerideki köyde bir din kardeşim var, onu </a:t>
            </a:r>
            <a:r>
              <a:rPr lang="tr-TR" sz="2400" b="1" dirty="0" err="1">
                <a:solidFill>
                  <a:schemeClr val="tx1"/>
                </a:solidFill>
              </a:rPr>
              <a:t>ziyârete</a:t>
            </a:r>
            <a:r>
              <a:rPr lang="tr-TR" sz="2400" b="1" dirty="0">
                <a:solidFill>
                  <a:schemeClr val="tx1"/>
                </a:solidFill>
              </a:rPr>
              <a:t> gidiyorum</a:t>
            </a:r>
            <a:r>
              <a:rPr lang="tr-TR" sz="2400" dirty="0">
                <a:solidFill>
                  <a:schemeClr val="tx1"/>
                </a:solidFill>
              </a:rPr>
              <a:t>.” </a:t>
            </a:r>
          </a:p>
          <a:p>
            <a:pPr algn="just"/>
            <a:r>
              <a:rPr lang="tr-TR" sz="2400" dirty="0">
                <a:solidFill>
                  <a:schemeClr val="tx1"/>
                </a:solidFill>
              </a:rPr>
              <a:t>“</a:t>
            </a:r>
            <a:r>
              <a:rPr lang="tr-TR" sz="2400" b="1" dirty="0">
                <a:solidFill>
                  <a:schemeClr val="tx1"/>
                </a:solidFill>
              </a:rPr>
              <a:t>O senin akraban mı</a:t>
            </a:r>
            <a:r>
              <a:rPr lang="tr-TR" sz="2400" dirty="0">
                <a:solidFill>
                  <a:schemeClr val="tx1"/>
                </a:solidFill>
              </a:rPr>
              <a:t>?” “Hayır.”</a:t>
            </a:r>
          </a:p>
          <a:p>
            <a:pPr algn="just"/>
            <a:r>
              <a:rPr lang="tr-TR" sz="2400" dirty="0">
                <a:solidFill>
                  <a:schemeClr val="tx1"/>
                </a:solidFill>
              </a:rPr>
              <a:t>“</a:t>
            </a:r>
            <a:r>
              <a:rPr lang="tr-TR" sz="2400" b="1" dirty="0">
                <a:solidFill>
                  <a:schemeClr val="tx1"/>
                </a:solidFill>
              </a:rPr>
              <a:t>Ondan elde etmek istediğin bir menfaatin mi var</a:t>
            </a:r>
            <a:r>
              <a:rPr lang="tr-TR" sz="2400" dirty="0">
                <a:solidFill>
                  <a:schemeClr val="tx1"/>
                </a:solidFill>
              </a:rPr>
              <a:t>?” </a:t>
            </a:r>
          </a:p>
          <a:p>
            <a:pPr algn="just"/>
            <a:r>
              <a:rPr lang="tr-TR" sz="2400" dirty="0">
                <a:solidFill>
                  <a:srgbClr val="FF0000"/>
                </a:solidFill>
              </a:rPr>
              <a:t>“</a:t>
            </a:r>
            <a:r>
              <a:rPr lang="tr-TR" sz="2400" b="1" u="sng" dirty="0">
                <a:solidFill>
                  <a:srgbClr val="FF0000"/>
                </a:solidFill>
              </a:rPr>
              <a:t>Hayır. Ben onu sırf Allah </a:t>
            </a:r>
            <a:r>
              <a:rPr lang="tr-TR" sz="2400" b="1" u="sng" dirty="0" err="1">
                <a:solidFill>
                  <a:srgbClr val="FF0000"/>
                </a:solidFill>
              </a:rPr>
              <a:t>rızâsı</a:t>
            </a:r>
            <a:r>
              <a:rPr lang="tr-TR" sz="2400" b="1" u="sng" dirty="0">
                <a:solidFill>
                  <a:srgbClr val="FF0000"/>
                </a:solidFill>
              </a:rPr>
              <a:t> için seviyorum; </a:t>
            </a:r>
            <a:r>
              <a:rPr lang="tr-TR" sz="2400" b="1" u="sng" dirty="0" err="1">
                <a:solidFill>
                  <a:srgbClr val="FF0000"/>
                </a:solidFill>
              </a:rPr>
              <a:t>ziyâretine</a:t>
            </a:r>
            <a:r>
              <a:rPr lang="tr-TR" sz="2400" b="1" u="sng" dirty="0">
                <a:solidFill>
                  <a:srgbClr val="FF0000"/>
                </a:solidFill>
              </a:rPr>
              <a:t> de bu sebeple gidiyorum</a:t>
            </a:r>
            <a:r>
              <a:rPr lang="tr-TR" sz="2400" dirty="0">
                <a:solidFill>
                  <a:srgbClr val="FF0000"/>
                </a:solidFill>
              </a:rPr>
              <a:t>.” </a:t>
            </a:r>
          </a:p>
          <a:p>
            <a:pPr algn="just"/>
            <a:r>
              <a:rPr lang="tr-TR" sz="2400" dirty="0">
                <a:solidFill>
                  <a:schemeClr val="tx1"/>
                </a:solidFill>
              </a:rPr>
              <a:t>O zaman melek şunları söyledi: </a:t>
            </a:r>
            <a:r>
              <a:rPr lang="tr-TR" sz="2400" dirty="0">
                <a:solidFill>
                  <a:srgbClr val="FF0000"/>
                </a:solidFill>
              </a:rPr>
              <a:t>“</a:t>
            </a:r>
            <a:r>
              <a:rPr lang="tr-TR" sz="2400" b="1" u="sng" dirty="0">
                <a:solidFill>
                  <a:srgbClr val="FF0000"/>
                </a:solidFill>
              </a:rPr>
              <a:t>Sen onu nasıl seviyorsan Allah da seni öyle seviyor</a:t>
            </a:r>
            <a:r>
              <a:rPr lang="tr-TR" sz="2400" dirty="0">
                <a:solidFill>
                  <a:srgbClr val="FF0000"/>
                </a:solidFill>
              </a:rPr>
              <a:t>. Ben, bu müjdeyi vermek için Allah Teâlâ’nın sana gönderdiği elçisiyim.” </a:t>
            </a:r>
            <a:r>
              <a:rPr lang="tr-TR" sz="1400" dirty="0">
                <a:solidFill>
                  <a:schemeClr val="tx1"/>
                </a:solidFill>
              </a:rPr>
              <a:t>(Müslim, </a:t>
            </a:r>
            <a:r>
              <a:rPr lang="tr-TR" sz="1400" dirty="0" err="1">
                <a:solidFill>
                  <a:schemeClr val="tx1"/>
                </a:solidFill>
              </a:rPr>
              <a:t>Birr</a:t>
            </a:r>
            <a:r>
              <a:rPr lang="tr-TR" sz="1400" dirty="0">
                <a:solidFill>
                  <a:schemeClr val="tx1"/>
                </a:solidFill>
              </a:rPr>
              <a:t> 38; </a:t>
            </a:r>
            <a:r>
              <a:rPr lang="tr-TR" sz="1400" dirty="0" err="1">
                <a:solidFill>
                  <a:schemeClr val="tx1"/>
                </a:solidFill>
              </a:rPr>
              <a:t>Ahmed</a:t>
            </a:r>
            <a:r>
              <a:rPr lang="tr-TR" sz="1400" dirty="0">
                <a:solidFill>
                  <a:schemeClr val="tx1"/>
                </a:solidFill>
              </a:rPr>
              <a:t> b. </a:t>
            </a:r>
            <a:r>
              <a:rPr lang="tr-TR" sz="1400" dirty="0" err="1">
                <a:solidFill>
                  <a:schemeClr val="tx1"/>
                </a:solidFill>
              </a:rPr>
              <a:t>Hanbel</a:t>
            </a:r>
            <a:r>
              <a:rPr lang="tr-TR" sz="1400" dirty="0">
                <a:solidFill>
                  <a:schemeClr val="tx1"/>
                </a:solidFill>
              </a:rPr>
              <a:t>, </a:t>
            </a:r>
            <a:r>
              <a:rPr lang="tr-TR" sz="1400" dirty="0" err="1">
                <a:solidFill>
                  <a:schemeClr val="tx1"/>
                </a:solidFill>
              </a:rPr>
              <a:t>Müsned</a:t>
            </a:r>
            <a:r>
              <a:rPr lang="tr-TR" sz="1400" dirty="0">
                <a:solidFill>
                  <a:schemeClr val="tx1"/>
                </a:solidFill>
              </a:rPr>
              <a:t>, II, 462, 508)</a:t>
            </a:r>
            <a:endParaRPr lang="tr-TR" sz="2400" dirty="0">
              <a:solidFill>
                <a:schemeClr val="tx1"/>
              </a:solidFill>
            </a:endParaRPr>
          </a:p>
        </p:txBody>
      </p:sp>
    </p:spTree>
    <p:extLst>
      <p:ext uri="{BB962C8B-B14F-4D97-AF65-F5344CB8AC3E}">
        <p14:creationId xmlns:p14="http://schemas.microsoft.com/office/powerpoint/2010/main" val="1492250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8800" b="1" dirty="0" smtClean="0">
                <a:solidFill>
                  <a:schemeClr val="tx1"/>
                </a:solidFill>
                <a:effectLst>
                  <a:outerShdw blurRad="38100" dist="38100" dir="2700000" algn="tl">
                    <a:srgbClr val="000000">
                      <a:alpha val="43137"/>
                    </a:srgbClr>
                  </a:outerShdw>
                </a:effectLst>
              </a:rPr>
              <a:t>SEVDİĞİNİ SÖYLE</a:t>
            </a:r>
            <a:endParaRPr lang="tr-TR" sz="8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a:solidFill>
                  <a:schemeClr val="tx1"/>
                </a:solidFill>
              </a:rPr>
              <a:t>Bir gün </a:t>
            </a:r>
            <a:r>
              <a:rPr lang="tr-TR" sz="2400" dirty="0" err="1">
                <a:solidFill>
                  <a:schemeClr val="tx1"/>
                </a:solidFill>
              </a:rPr>
              <a:t>Efendimiz’in</a:t>
            </a:r>
            <a:r>
              <a:rPr lang="tr-TR" sz="2400" dirty="0">
                <a:solidFill>
                  <a:schemeClr val="tx1"/>
                </a:solidFill>
              </a:rPr>
              <a:t> yanında oturan bir adam, yoldan geçen şahsı </a:t>
            </a:r>
            <a:r>
              <a:rPr lang="tr-TR" sz="2400" dirty="0" err="1">
                <a:solidFill>
                  <a:schemeClr val="tx1"/>
                </a:solidFill>
              </a:rPr>
              <a:t>Kâinâtın</a:t>
            </a:r>
            <a:r>
              <a:rPr lang="tr-TR" sz="2400" dirty="0">
                <a:solidFill>
                  <a:schemeClr val="tx1"/>
                </a:solidFill>
              </a:rPr>
              <a:t> Efendisi’ne gösterdi:</a:t>
            </a:r>
          </a:p>
          <a:p>
            <a:pPr algn="just"/>
            <a:r>
              <a:rPr lang="tr-TR" sz="2400" dirty="0">
                <a:solidFill>
                  <a:schemeClr val="tx1"/>
                </a:solidFill>
              </a:rPr>
              <a:t>“</a:t>
            </a:r>
            <a:r>
              <a:rPr lang="tr-TR" sz="2400" b="1" dirty="0" err="1">
                <a:solidFill>
                  <a:schemeClr val="tx1"/>
                </a:solidFill>
              </a:rPr>
              <a:t>Yâ</a:t>
            </a:r>
            <a:r>
              <a:rPr lang="tr-TR" sz="2400" b="1" dirty="0">
                <a:solidFill>
                  <a:schemeClr val="tx1"/>
                </a:solidFill>
              </a:rPr>
              <a:t> </a:t>
            </a:r>
            <a:r>
              <a:rPr lang="tr-TR" sz="2400" b="1" dirty="0" err="1">
                <a:solidFill>
                  <a:schemeClr val="tx1"/>
                </a:solidFill>
              </a:rPr>
              <a:t>Resûlallah</a:t>
            </a:r>
            <a:r>
              <a:rPr lang="tr-TR" sz="2400" b="1" dirty="0">
                <a:solidFill>
                  <a:schemeClr val="tx1"/>
                </a:solidFill>
              </a:rPr>
              <a:t>! Ben şu adamı çok seviyorum</a:t>
            </a:r>
            <a:r>
              <a:rPr lang="tr-TR" sz="2400" dirty="0">
                <a:solidFill>
                  <a:schemeClr val="tx1"/>
                </a:solidFill>
              </a:rPr>
              <a:t>” dedi. </a:t>
            </a:r>
            <a:endParaRPr lang="tr-TR" sz="2400" dirty="0" smtClean="0">
              <a:solidFill>
                <a:schemeClr val="tx1"/>
              </a:solidFill>
            </a:endParaRPr>
          </a:p>
          <a:p>
            <a:pPr algn="just"/>
            <a:r>
              <a:rPr lang="tr-TR" sz="2400" dirty="0" err="1" smtClean="0">
                <a:solidFill>
                  <a:schemeClr val="tx1"/>
                </a:solidFill>
              </a:rPr>
              <a:t>Resûl</a:t>
            </a:r>
            <a:r>
              <a:rPr lang="tr-TR" sz="2400" dirty="0" smtClean="0">
                <a:solidFill>
                  <a:schemeClr val="tx1"/>
                </a:solidFill>
              </a:rPr>
              <a:t>-i </a:t>
            </a:r>
            <a:r>
              <a:rPr lang="tr-TR" sz="2400" dirty="0">
                <a:solidFill>
                  <a:schemeClr val="tx1"/>
                </a:solidFill>
              </a:rPr>
              <a:t>Ekrem </a:t>
            </a:r>
            <a:r>
              <a:rPr lang="tr-TR" sz="2400" dirty="0" err="1">
                <a:solidFill>
                  <a:schemeClr val="tx1"/>
                </a:solidFill>
              </a:rPr>
              <a:t>sallallahu</a:t>
            </a:r>
            <a:r>
              <a:rPr lang="tr-TR" sz="2400" dirty="0">
                <a:solidFill>
                  <a:schemeClr val="tx1"/>
                </a:solidFill>
              </a:rPr>
              <a:t> aleyhi ve selem: </a:t>
            </a:r>
            <a:endParaRPr lang="tr-TR" sz="2400" dirty="0" smtClean="0">
              <a:solidFill>
                <a:schemeClr val="tx1"/>
              </a:solidFill>
            </a:endParaRPr>
          </a:p>
          <a:p>
            <a:pPr algn="just"/>
            <a:r>
              <a:rPr lang="tr-TR" sz="2400" dirty="0" smtClean="0">
                <a:solidFill>
                  <a:schemeClr val="tx1"/>
                </a:solidFill>
              </a:rPr>
              <a:t>“</a:t>
            </a:r>
            <a:r>
              <a:rPr lang="tr-TR" sz="2400" b="1" u="sng" dirty="0">
                <a:solidFill>
                  <a:schemeClr val="tx1"/>
                </a:solidFill>
              </a:rPr>
              <a:t>Onu sevdiğini kendisine söyledin mi?”</a:t>
            </a:r>
            <a:r>
              <a:rPr lang="tr-TR" sz="2400" dirty="0">
                <a:solidFill>
                  <a:schemeClr val="tx1"/>
                </a:solidFill>
              </a:rPr>
              <a:t> diye sordu.</a:t>
            </a:r>
          </a:p>
          <a:p>
            <a:pPr algn="just"/>
            <a:r>
              <a:rPr lang="tr-TR" sz="2400" dirty="0">
                <a:solidFill>
                  <a:schemeClr val="tx1"/>
                </a:solidFill>
              </a:rPr>
              <a:t>“Hayır, söylemedim” deyince: </a:t>
            </a:r>
            <a:endParaRPr lang="tr-TR" sz="2400" dirty="0" smtClean="0">
              <a:solidFill>
                <a:schemeClr val="tx1"/>
              </a:solidFill>
            </a:endParaRPr>
          </a:p>
          <a:p>
            <a:pPr algn="just"/>
            <a:r>
              <a:rPr lang="tr-TR" sz="2800" dirty="0" smtClean="0">
                <a:solidFill>
                  <a:srgbClr val="FF0000"/>
                </a:solidFill>
              </a:rPr>
              <a:t>“</a:t>
            </a:r>
            <a:r>
              <a:rPr lang="tr-TR" sz="2800" b="1" u="sng" dirty="0">
                <a:solidFill>
                  <a:srgbClr val="FF0000"/>
                </a:solidFill>
              </a:rPr>
              <a:t>Hemen git ve ona kendisini sevdiğini söyle</a:t>
            </a:r>
            <a:r>
              <a:rPr lang="tr-TR" sz="2800" dirty="0">
                <a:solidFill>
                  <a:srgbClr val="FF0000"/>
                </a:solidFill>
              </a:rPr>
              <a:t>!”</a:t>
            </a:r>
            <a:r>
              <a:rPr lang="tr-TR" sz="2400" dirty="0">
                <a:solidFill>
                  <a:schemeClr val="tx1"/>
                </a:solidFill>
              </a:rPr>
              <a:t> buyurdu.</a:t>
            </a:r>
          </a:p>
          <a:p>
            <a:pPr algn="just"/>
            <a:r>
              <a:rPr lang="tr-TR" sz="2400" dirty="0" err="1">
                <a:solidFill>
                  <a:schemeClr val="tx1"/>
                </a:solidFill>
              </a:rPr>
              <a:t>Sahâbî</a:t>
            </a:r>
            <a:r>
              <a:rPr lang="tr-TR" sz="2400" dirty="0">
                <a:solidFill>
                  <a:schemeClr val="tx1"/>
                </a:solidFill>
              </a:rPr>
              <a:t> yerinden kalktı; o </a:t>
            </a:r>
            <a:r>
              <a:rPr lang="tr-TR" sz="2400" dirty="0" err="1">
                <a:solidFill>
                  <a:schemeClr val="tx1"/>
                </a:solidFill>
              </a:rPr>
              <a:t>zâtın</a:t>
            </a:r>
            <a:r>
              <a:rPr lang="tr-TR" sz="2400" dirty="0">
                <a:solidFill>
                  <a:schemeClr val="tx1"/>
                </a:solidFill>
              </a:rPr>
              <a:t> arkasından yetişti ve</a:t>
            </a:r>
            <a:r>
              <a:rPr lang="tr-TR" sz="2400" dirty="0" smtClean="0">
                <a:solidFill>
                  <a:schemeClr val="tx1"/>
                </a:solidFill>
              </a:rPr>
              <a:t>:</a:t>
            </a:r>
          </a:p>
          <a:p>
            <a:pPr algn="just"/>
            <a:r>
              <a:rPr lang="tr-TR" sz="2400" dirty="0" smtClean="0">
                <a:solidFill>
                  <a:schemeClr val="tx1"/>
                </a:solidFill>
              </a:rPr>
              <a:t>“</a:t>
            </a:r>
            <a:r>
              <a:rPr lang="tr-TR" sz="2400" b="1" dirty="0">
                <a:solidFill>
                  <a:schemeClr val="tx1"/>
                </a:solidFill>
              </a:rPr>
              <a:t>Ben seni Allah </a:t>
            </a:r>
            <a:r>
              <a:rPr lang="tr-TR" sz="2400" b="1" dirty="0" err="1">
                <a:solidFill>
                  <a:schemeClr val="tx1"/>
                </a:solidFill>
              </a:rPr>
              <a:t>rızâsı</a:t>
            </a:r>
            <a:r>
              <a:rPr lang="tr-TR" sz="2400" b="1" dirty="0">
                <a:solidFill>
                  <a:schemeClr val="tx1"/>
                </a:solidFill>
              </a:rPr>
              <a:t> için seviyorum</a:t>
            </a:r>
            <a:r>
              <a:rPr lang="tr-TR" sz="2400" dirty="0">
                <a:solidFill>
                  <a:schemeClr val="tx1"/>
                </a:solidFill>
              </a:rPr>
              <a:t>” dedi.</a:t>
            </a:r>
          </a:p>
          <a:p>
            <a:pPr algn="just"/>
            <a:r>
              <a:rPr lang="tr-TR" sz="2400" dirty="0">
                <a:solidFill>
                  <a:schemeClr val="tx1"/>
                </a:solidFill>
              </a:rPr>
              <a:t>O da ona şu nefis cevabı verdi: </a:t>
            </a:r>
            <a:endParaRPr lang="tr-TR" sz="2400" dirty="0" smtClean="0">
              <a:solidFill>
                <a:schemeClr val="tx1"/>
              </a:solidFill>
            </a:endParaRPr>
          </a:p>
          <a:p>
            <a:pPr algn="just"/>
            <a:r>
              <a:rPr lang="tr-TR" sz="3200" dirty="0" smtClean="0">
                <a:solidFill>
                  <a:srgbClr val="FF0000"/>
                </a:solidFill>
                <a:effectLst>
                  <a:outerShdw blurRad="38100" dist="38100" dir="2700000" algn="tl">
                    <a:srgbClr val="000000">
                      <a:alpha val="43137"/>
                    </a:srgbClr>
                  </a:outerShdw>
                </a:effectLst>
              </a:rPr>
              <a:t>“</a:t>
            </a:r>
            <a:r>
              <a:rPr lang="tr-TR" sz="3200" b="1" u="sng" dirty="0">
                <a:solidFill>
                  <a:srgbClr val="FF0000"/>
                </a:solidFill>
                <a:effectLst>
                  <a:outerShdw blurRad="38100" dist="38100" dir="2700000" algn="tl">
                    <a:srgbClr val="000000">
                      <a:alpha val="43137"/>
                    </a:srgbClr>
                  </a:outerShdw>
                </a:effectLst>
              </a:rPr>
              <a:t>Beni </a:t>
            </a:r>
            <a:r>
              <a:rPr lang="tr-TR" sz="3200" b="1" u="sng" dirty="0" err="1">
                <a:solidFill>
                  <a:srgbClr val="FF0000"/>
                </a:solidFill>
                <a:effectLst>
                  <a:outerShdw blurRad="38100" dist="38100" dir="2700000" algn="tl">
                    <a:srgbClr val="000000">
                      <a:alpha val="43137"/>
                    </a:srgbClr>
                  </a:outerShdw>
                </a:effectLst>
              </a:rPr>
              <a:t>rızâsı</a:t>
            </a:r>
            <a:r>
              <a:rPr lang="tr-TR" sz="3200" b="1" u="sng" dirty="0">
                <a:solidFill>
                  <a:srgbClr val="FF0000"/>
                </a:solidFill>
                <a:effectLst>
                  <a:outerShdw blurRad="38100" dist="38100" dir="2700000" algn="tl">
                    <a:srgbClr val="000000">
                      <a:alpha val="43137"/>
                    </a:srgbClr>
                  </a:outerShdw>
                </a:effectLst>
              </a:rPr>
              <a:t> için sevdiğin Allah da seni sevsin</a:t>
            </a:r>
            <a:r>
              <a:rPr lang="tr-TR" sz="3200" dirty="0">
                <a:solidFill>
                  <a:srgbClr val="FF0000"/>
                </a:solidFill>
                <a:effectLst>
                  <a:outerShdw blurRad="38100" dist="38100" dir="2700000" algn="tl">
                    <a:srgbClr val="000000">
                      <a:alpha val="43137"/>
                    </a:srgbClr>
                  </a:outerShdw>
                </a:effectLst>
              </a:rPr>
              <a:t>.” </a:t>
            </a:r>
            <a:endParaRPr lang="tr-TR" sz="3200" dirty="0" smtClean="0">
              <a:solidFill>
                <a:srgbClr val="FF0000"/>
              </a:solidFill>
              <a:effectLst>
                <a:outerShdw blurRad="38100" dist="38100" dir="2700000" algn="tl">
                  <a:srgbClr val="000000">
                    <a:alpha val="43137"/>
                  </a:srgbClr>
                </a:outerShdw>
              </a:effectLst>
            </a:endParaRPr>
          </a:p>
          <a:p>
            <a:pPr algn="just"/>
            <a:r>
              <a:rPr lang="tr-TR" sz="1600" dirty="0" smtClean="0">
                <a:solidFill>
                  <a:schemeClr val="tx1"/>
                </a:solidFill>
              </a:rPr>
              <a:t>(</a:t>
            </a:r>
            <a:r>
              <a:rPr lang="tr-TR" sz="1600" dirty="0" err="1">
                <a:solidFill>
                  <a:schemeClr val="tx1"/>
                </a:solidFill>
              </a:rPr>
              <a:t>Ebû</a:t>
            </a:r>
            <a:r>
              <a:rPr lang="tr-TR" sz="1600" dirty="0">
                <a:solidFill>
                  <a:schemeClr val="tx1"/>
                </a:solidFill>
              </a:rPr>
              <a:t> </a:t>
            </a:r>
            <a:r>
              <a:rPr lang="tr-TR" sz="1600" dirty="0" err="1">
                <a:solidFill>
                  <a:schemeClr val="tx1"/>
                </a:solidFill>
              </a:rPr>
              <a:t>Dâvûd</a:t>
            </a:r>
            <a:r>
              <a:rPr lang="tr-TR" sz="1600" dirty="0">
                <a:solidFill>
                  <a:schemeClr val="tx1"/>
                </a:solidFill>
              </a:rPr>
              <a:t>, </a:t>
            </a:r>
            <a:r>
              <a:rPr lang="tr-TR" sz="1600" dirty="0" err="1">
                <a:solidFill>
                  <a:schemeClr val="tx1"/>
                </a:solidFill>
              </a:rPr>
              <a:t>Edeb</a:t>
            </a:r>
            <a:r>
              <a:rPr lang="tr-TR" sz="1600" dirty="0">
                <a:solidFill>
                  <a:schemeClr val="tx1"/>
                </a:solidFill>
              </a:rPr>
              <a:t> 112)  </a:t>
            </a:r>
          </a:p>
        </p:txBody>
      </p:sp>
    </p:spTree>
    <p:extLst>
      <p:ext uri="{BB962C8B-B14F-4D97-AF65-F5344CB8AC3E}">
        <p14:creationId xmlns:p14="http://schemas.microsoft.com/office/powerpoint/2010/main" val="11355339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5400" b="1" dirty="0" smtClean="0">
                <a:solidFill>
                  <a:schemeClr val="tx1"/>
                </a:solidFill>
                <a:effectLst>
                  <a:outerShdw blurRad="38100" dist="38100" dir="2700000" algn="tl">
                    <a:srgbClr val="000000">
                      <a:alpha val="43137"/>
                    </a:srgbClr>
                  </a:outerShdw>
                </a:effectLst>
              </a:rPr>
              <a:t>SEVGİ </a:t>
            </a:r>
            <a:r>
              <a:rPr lang="tr-TR" sz="5400" b="1" dirty="0" smtClean="0">
                <a:solidFill>
                  <a:schemeClr val="tx1"/>
                </a:solidFill>
                <a:effectLst>
                  <a:outerShdw blurRad="38100" dist="38100" dir="2700000" algn="tl">
                    <a:srgbClr val="000000">
                      <a:alpha val="43137"/>
                    </a:srgbClr>
                  </a:outerShdw>
                </a:effectLst>
              </a:rPr>
              <a:t>PAYLAŞILINCA ARTAR</a:t>
            </a:r>
            <a:endParaRPr lang="tr-TR" sz="54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dirty="0">
                <a:solidFill>
                  <a:schemeClr val="tx1"/>
                </a:solidFill>
              </a:rPr>
              <a:t>Ana-babasını, eşini, çocuğunu, işini, arkadaşını ve insanları Allah için seven insan bu sevgisini onlarla paylaşabilmeli ve sevgisinin tezahürlerini ortaya koymalıdır.</a:t>
            </a:r>
            <a:endParaRPr lang="tr-TR" sz="2400" dirty="0">
              <a:solidFill>
                <a:schemeClr val="tx1"/>
              </a:solidFill>
            </a:endParaRPr>
          </a:p>
          <a:p>
            <a:pPr algn="just"/>
            <a:r>
              <a:rPr lang="tr-TR" sz="2400" dirty="0">
                <a:solidFill>
                  <a:schemeClr val="tx1"/>
                </a:solidFill>
              </a:rPr>
              <a:t>Sevmek gönül işidir, sevmek her kişinin değil, er kişinin hakkıdır. </a:t>
            </a:r>
          </a:p>
          <a:p>
            <a:pPr algn="just"/>
            <a:r>
              <a:rPr lang="tr-TR" sz="2400" dirty="0">
                <a:solidFill>
                  <a:schemeClr val="tx1"/>
                </a:solidFill>
              </a:rPr>
              <a:t>Seven kişi her olaya sevgiyle, merhametle bakar. </a:t>
            </a:r>
          </a:p>
          <a:p>
            <a:pPr algn="just"/>
            <a:r>
              <a:rPr lang="tr-TR" sz="2400" dirty="0" smtClean="0">
                <a:solidFill>
                  <a:schemeClr val="tx1"/>
                </a:solidFill>
              </a:rPr>
              <a:t>Her şeyde </a:t>
            </a:r>
            <a:r>
              <a:rPr lang="tr-TR" sz="2400" dirty="0">
                <a:solidFill>
                  <a:schemeClr val="tx1"/>
                </a:solidFill>
              </a:rPr>
              <a:t>sevilebilecek bir güzellik görür. Hatta en çetin imtihanlar en zorlu kişilerde bile bunu “</a:t>
            </a:r>
            <a:r>
              <a:rPr lang="tr-TR" sz="2400" b="1" dirty="0" err="1">
                <a:solidFill>
                  <a:schemeClr val="tx1"/>
                </a:solidFill>
              </a:rPr>
              <a:t>Vedud</a:t>
            </a:r>
            <a:r>
              <a:rPr lang="tr-TR" sz="2400" b="1" dirty="0">
                <a:solidFill>
                  <a:schemeClr val="tx1"/>
                </a:solidFill>
              </a:rPr>
              <a:t> olan Rabbim yarattı. O sevgi kaynağının yarattığı varlık nasıl kötü olabilir?  Nasıl sevilemez”</a:t>
            </a:r>
            <a:r>
              <a:rPr lang="tr-TR" sz="2400" dirty="0">
                <a:solidFill>
                  <a:schemeClr val="tx1"/>
                </a:solidFill>
              </a:rPr>
              <a:t> diye merhamet eder. Ve her şeyi sever. Sevdiği için de Hz. Hamza’nın ciğerini vahşice parçalayan Vahşi gibi </a:t>
            </a:r>
            <a:r>
              <a:rPr lang="tr-TR" sz="2400" dirty="0" err="1">
                <a:solidFill>
                  <a:schemeClr val="tx1"/>
                </a:solidFill>
              </a:rPr>
              <a:t>tevbe</a:t>
            </a:r>
            <a:r>
              <a:rPr lang="tr-TR" sz="2400" dirty="0">
                <a:solidFill>
                  <a:schemeClr val="tx1"/>
                </a:solidFill>
              </a:rPr>
              <a:t> edip birer sevgili olmaya </a:t>
            </a:r>
            <a:r>
              <a:rPr lang="tr-TR" sz="2400" dirty="0" err="1">
                <a:solidFill>
                  <a:schemeClr val="tx1"/>
                </a:solidFill>
              </a:rPr>
              <a:t>and</a:t>
            </a:r>
            <a:r>
              <a:rPr lang="tr-TR" sz="2400" dirty="0">
                <a:solidFill>
                  <a:schemeClr val="tx1"/>
                </a:solidFill>
              </a:rPr>
              <a:t> içen yürekler çoğalır.</a:t>
            </a:r>
          </a:p>
        </p:txBody>
      </p:sp>
    </p:spTree>
    <p:extLst>
      <p:ext uri="{BB962C8B-B14F-4D97-AF65-F5344CB8AC3E}">
        <p14:creationId xmlns:p14="http://schemas.microsoft.com/office/powerpoint/2010/main" val="4083864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9600" b="1" dirty="0" smtClean="0">
                <a:solidFill>
                  <a:schemeClr val="tx1"/>
                </a:solidFill>
                <a:effectLst>
                  <a:outerShdw blurRad="38100" dist="38100" dir="2700000" algn="tl">
                    <a:srgbClr val="000000">
                      <a:alpha val="43137"/>
                    </a:srgbClr>
                  </a:outerShdw>
                </a:effectLst>
              </a:rPr>
              <a:t>SEVGİ</a:t>
            </a:r>
            <a:endParaRPr lang="tr-TR" sz="96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a:solidFill>
                  <a:schemeClr val="tx1"/>
                </a:solidFill>
              </a:rPr>
              <a:t>Sevgi, etrafındakiler için aydınlatan bir ışık, yıkayıp arındıran bir Rahmet, besleyip büyüten bir gıda, kazandırıp  zengin eden bir sermaye demektir. </a:t>
            </a:r>
          </a:p>
          <a:p>
            <a:pPr algn="just"/>
            <a:r>
              <a:rPr lang="tr-TR" sz="2400" dirty="0">
                <a:solidFill>
                  <a:schemeClr val="tx1"/>
                </a:solidFill>
              </a:rPr>
              <a:t>Sevgi; bütün güzelliklerin tohumudur.</a:t>
            </a:r>
          </a:p>
          <a:p>
            <a:pPr algn="just"/>
            <a:r>
              <a:rPr lang="tr-TR" sz="2400" dirty="0">
                <a:solidFill>
                  <a:schemeClr val="tx1"/>
                </a:solidFill>
              </a:rPr>
              <a:t>Sevgi; ilahi bir tılsımdır.</a:t>
            </a:r>
          </a:p>
          <a:p>
            <a:pPr algn="just"/>
            <a:r>
              <a:rPr lang="tr-TR" sz="2400" dirty="0">
                <a:solidFill>
                  <a:schemeClr val="tx1"/>
                </a:solidFill>
              </a:rPr>
              <a:t>Sevgiyle yola çıkan her yolcu; engelleri aşar.</a:t>
            </a:r>
          </a:p>
          <a:p>
            <a:pPr algn="just"/>
            <a:r>
              <a:rPr lang="tr-TR" sz="2400" dirty="0" smtClean="0">
                <a:solidFill>
                  <a:schemeClr val="tx1"/>
                </a:solidFill>
              </a:rPr>
              <a:t>Ancak günümüzde</a:t>
            </a:r>
          </a:p>
          <a:p>
            <a:pPr algn="just"/>
            <a:r>
              <a:rPr lang="tr-TR" sz="2400" dirty="0" smtClean="0">
                <a:solidFill>
                  <a:schemeClr val="tx1"/>
                </a:solidFill>
              </a:rPr>
              <a:t>Evimize </a:t>
            </a:r>
            <a:r>
              <a:rPr lang="tr-TR" sz="2400" dirty="0">
                <a:solidFill>
                  <a:schemeClr val="tx1"/>
                </a:solidFill>
              </a:rPr>
              <a:t>gelen ekmekler muhabbetsiz. </a:t>
            </a:r>
            <a:endParaRPr lang="tr-TR" sz="2400" dirty="0" smtClean="0">
              <a:solidFill>
                <a:schemeClr val="tx1"/>
              </a:solidFill>
            </a:endParaRPr>
          </a:p>
          <a:p>
            <a:pPr algn="just"/>
            <a:r>
              <a:rPr lang="tr-TR" sz="2400" dirty="0" smtClean="0">
                <a:solidFill>
                  <a:schemeClr val="tx1"/>
                </a:solidFill>
              </a:rPr>
              <a:t>Memur </a:t>
            </a:r>
            <a:r>
              <a:rPr lang="tr-TR" sz="2400" dirty="0">
                <a:solidFill>
                  <a:schemeClr val="tx1"/>
                </a:solidFill>
              </a:rPr>
              <a:t>işyerinde sevgisiz, stresle çalışıyor. </a:t>
            </a:r>
          </a:p>
          <a:p>
            <a:pPr algn="just"/>
            <a:r>
              <a:rPr lang="tr-TR" sz="2400" dirty="0">
                <a:solidFill>
                  <a:schemeClr val="tx1"/>
                </a:solidFill>
              </a:rPr>
              <a:t>Esnaf çarşıda sıkıntılı, öfkeli, sokaktaki insanlarımız patlamak üzere olan birer bomba. </a:t>
            </a:r>
          </a:p>
          <a:p>
            <a:pPr algn="just"/>
            <a:r>
              <a:rPr lang="tr-TR" sz="2400" dirty="0">
                <a:solidFill>
                  <a:schemeClr val="tx1"/>
                </a:solidFill>
              </a:rPr>
              <a:t>Aileler evde birbirinden habersiz, sevgisiz. </a:t>
            </a:r>
          </a:p>
        </p:txBody>
      </p:sp>
    </p:spTree>
    <p:extLst>
      <p:ext uri="{BB962C8B-B14F-4D97-AF65-F5344CB8AC3E}">
        <p14:creationId xmlns:p14="http://schemas.microsoft.com/office/powerpoint/2010/main" val="175957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800" b="1" dirty="0" smtClean="0">
                <a:solidFill>
                  <a:schemeClr val="tx1"/>
                </a:solidFill>
                <a:effectLst>
                  <a:outerShdw blurRad="38100" dist="38100" dir="2700000" algn="tl">
                    <a:srgbClr val="000000">
                      <a:alpha val="43137"/>
                    </a:srgbClr>
                  </a:outerShdw>
                </a:effectLst>
              </a:rPr>
              <a:t>SEVGİ KÖTÜLÜKLERİ ENGELLER</a:t>
            </a:r>
            <a:endParaRPr lang="tr-TR" sz="4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a:solidFill>
                  <a:schemeClr val="tx1"/>
                </a:solidFill>
              </a:rPr>
              <a:t>Ve hayat hep yarınlar için tatsız, tuzsuz bir kovalamaca. Çünkü </a:t>
            </a:r>
            <a:endParaRPr lang="tr-TR" sz="2400" dirty="0" smtClean="0">
              <a:solidFill>
                <a:schemeClr val="tx1"/>
              </a:solidFill>
            </a:endParaRPr>
          </a:p>
          <a:p>
            <a:pPr marL="342900" indent="-342900" algn="just">
              <a:buFont typeface="Arial" panose="020B0604020202020204" pitchFamily="34" charset="0"/>
              <a:buChar char="•"/>
            </a:pPr>
            <a:r>
              <a:rPr lang="tr-TR" sz="2400" b="1" u="sng" dirty="0" smtClean="0">
                <a:solidFill>
                  <a:srgbClr val="FF0000"/>
                </a:solidFill>
              </a:rPr>
              <a:t>mutluluklar </a:t>
            </a:r>
            <a:r>
              <a:rPr lang="tr-TR" sz="2400" b="1" u="sng" dirty="0">
                <a:solidFill>
                  <a:srgbClr val="FF0000"/>
                </a:solidFill>
              </a:rPr>
              <a:t>selamla başlar. </a:t>
            </a:r>
            <a:endParaRPr lang="tr-TR" sz="2400" b="1" u="sng" dirty="0" smtClean="0">
              <a:solidFill>
                <a:srgbClr val="FF0000"/>
              </a:solidFill>
            </a:endParaRPr>
          </a:p>
          <a:p>
            <a:pPr marL="342900" indent="-342900" algn="just">
              <a:buFont typeface="Arial" panose="020B0604020202020204" pitchFamily="34" charset="0"/>
              <a:buChar char="•"/>
            </a:pPr>
            <a:r>
              <a:rPr lang="tr-TR" sz="2400" b="1" u="sng" dirty="0" smtClean="0">
                <a:solidFill>
                  <a:srgbClr val="FF0000"/>
                </a:solidFill>
              </a:rPr>
              <a:t>Muhabbetle </a:t>
            </a:r>
            <a:r>
              <a:rPr lang="tr-TR" sz="2400" b="1" u="sng" dirty="0">
                <a:solidFill>
                  <a:srgbClr val="FF0000"/>
                </a:solidFill>
              </a:rPr>
              <a:t>devam eder. </a:t>
            </a:r>
            <a:endParaRPr lang="tr-TR" sz="2400" b="1" u="sng" dirty="0" smtClean="0">
              <a:solidFill>
                <a:srgbClr val="FF0000"/>
              </a:solidFill>
            </a:endParaRPr>
          </a:p>
          <a:p>
            <a:pPr marL="342900" indent="-342900" algn="just">
              <a:buFont typeface="Arial" panose="020B0604020202020204" pitchFamily="34" charset="0"/>
              <a:buChar char="•"/>
            </a:pPr>
            <a:r>
              <a:rPr lang="tr-TR" sz="2400" b="1" u="sng" dirty="0" smtClean="0">
                <a:solidFill>
                  <a:srgbClr val="FF0000"/>
                </a:solidFill>
              </a:rPr>
              <a:t>Paylaşıldıkça </a:t>
            </a:r>
            <a:r>
              <a:rPr lang="tr-TR" sz="2400" b="1" u="sng" dirty="0">
                <a:solidFill>
                  <a:srgbClr val="FF0000"/>
                </a:solidFill>
              </a:rPr>
              <a:t>artar. </a:t>
            </a:r>
            <a:endParaRPr lang="tr-TR" sz="2400" b="1" u="sng" dirty="0" smtClean="0">
              <a:solidFill>
                <a:srgbClr val="FF0000"/>
              </a:solidFill>
            </a:endParaRPr>
          </a:p>
          <a:p>
            <a:pPr marL="342900" indent="-342900" algn="just">
              <a:buFont typeface="Arial" panose="020B0604020202020204" pitchFamily="34" charset="0"/>
              <a:buChar char="•"/>
            </a:pPr>
            <a:r>
              <a:rPr lang="tr-TR" sz="2400" b="1" u="sng" dirty="0" smtClean="0">
                <a:solidFill>
                  <a:srgbClr val="FF0000"/>
                </a:solidFill>
              </a:rPr>
              <a:t>Kenetlendikçe </a:t>
            </a:r>
            <a:r>
              <a:rPr lang="tr-TR" sz="2400" b="1" u="sng" dirty="0">
                <a:solidFill>
                  <a:srgbClr val="FF0000"/>
                </a:solidFill>
              </a:rPr>
              <a:t>yoğunlaşır.</a:t>
            </a:r>
            <a:endParaRPr lang="tr-TR" sz="2400" dirty="0">
              <a:solidFill>
                <a:srgbClr val="FF0000"/>
              </a:solidFill>
            </a:endParaRPr>
          </a:p>
          <a:p>
            <a:pPr algn="just"/>
            <a:r>
              <a:rPr lang="tr-TR" sz="2400" dirty="0">
                <a:solidFill>
                  <a:schemeClr val="tx1"/>
                </a:solidFill>
              </a:rPr>
              <a:t>Hz. Ali gibi sevdiğimiz için ölüm döşeklerine yatabiliyor muyuz? </a:t>
            </a:r>
          </a:p>
          <a:p>
            <a:pPr algn="just"/>
            <a:r>
              <a:rPr lang="tr-TR" sz="2400" dirty="0">
                <a:solidFill>
                  <a:schemeClr val="tx1"/>
                </a:solidFill>
              </a:rPr>
              <a:t>Hz. Ebu Bekir gibi yılan deliklerini ayağımızla tıkayabiliyor muyuz? </a:t>
            </a:r>
          </a:p>
          <a:p>
            <a:pPr algn="just"/>
            <a:r>
              <a:rPr lang="tr-TR" sz="2400" dirty="0">
                <a:solidFill>
                  <a:schemeClr val="tx1"/>
                </a:solidFill>
              </a:rPr>
              <a:t>Ensar gibi kardeşlerimiz için evimizin yarısını, aşımızın tamamını verebiliyor muyuz? </a:t>
            </a:r>
          </a:p>
          <a:p>
            <a:pPr algn="just"/>
            <a:r>
              <a:rPr lang="tr-TR" sz="2400" dirty="0">
                <a:solidFill>
                  <a:schemeClr val="tx1"/>
                </a:solidFill>
              </a:rPr>
              <a:t>Yunus’un deyimiyle </a:t>
            </a:r>
            <a:r>
              <a:rPr lang="tr-TR" sz="4000" dirty="0">
                <a:solidFill>
                  <a:srgbClr val="FF0000"/>
                </a:solidFill>
              </a:rPr>
              <a:t>“</a:t>
            </a:r>
            <a:r>
              <a:rPr lang="tr-TR" sz="4000" b="1" dirty="0">
                <a:solidFill>
                  <a:srgbClr val="FF0000"/>
                </a:solidFill>
              </a:rPr>
              <a:t>Ol dost için </a:t>
            </a:r>
            <a:r>
              <a:rPr lang="tr-TR" sz="4000" b="1" dirty="0" err="1">
                <a:solidFill>
                  <a:srgbClr val="FF0000"/>
                </a:solidFill>
              </a:rPr>
              <a:t>ağuları</a:t>
            </a:r>
            <a:r>
              <a:rPr lang="tr-TR" sz="4000" b="1" dirty="0">
                <a:solidFill>
                  <a:srgbClr val="FF0000"/>
                </a:solidFill>
              </a:rPr>
              <a:t> şeker gibi yutabiliyor muyuz?</a:t>
            </a:r>
            <a:r>
              <a:rPr lang="tr-TR" sz="4000" dirty="0">
                <a:solidFill>
                  <a:srgbClr val="FF0000"/>
                </a:solidFill>
              </a:rPr>
              <a:t>” </a:t>
            </a:r>
          </a:p>
          <a:p>
            <a:pPr algn="just"/>
            <a:r>
              <a:rPr lang="tr-TR" sz="2400" dirty="0">
                <a:solidFill>
                  <a:schemeClr val="tx1"/>
                </a:solidFill>
              </a:rPr>
              <a:t>Varımızı yoğumuzu bir gönül karşılığında kıyabiliyor muyuz? </a:t>
            </a:r>
          </a:p>
          <a:p>
            <a:pPr algn="just"/>
            <a:r>
              <a:rPr lang="tr-TR" sz="2400" dirty="0">
                <a:solidFill>
                  <a:schemeClr val="tx1"/>
                </a:solidFill>
              </a:rPr>
              <a:t>Yoksa sevgi mağdurları olarak sevgisiz, aşksız, muhabbetsiz, “Bunlar olamaz mı” diyoruz?</a:t>
            </a:r>
          </a:p>
        </p:txBody>
      </p:sp>
    </p:spTree>
    <p:extLst>
      <p:ext uri="{BB962C8B-B14F-4D97-AF65-F5344CB8AC3E}">
        <p14:creationId xmlns:p14="http://schemas.microsoft.com/office/powerpoint/2010/main" val="171722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6000" b="1" dirty="0" smtClean="0">
                <a:solidFill>
                  <a:schemeClr val="tx1"/>
                </a:solidFill>
                <a:effectLst>
                  <a:outerShdw blurRad="38100" dist="38100" dir="2700000" algn="tl">
                    <a:srgbClr val="000000">
                      <a:alpha val="43137"/>
                    </a:srgbClr>
                  </a:outerShdw>
                </a:effectLst>
              </a:rPr>
              <a:t>ALLAHI SEVMENİN GEREĞİ</a:t>
            </a:r>
            <a:endParaRPr lang="tr-TR" sz="60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b="1" dirty="0">
                <a:solidFill>
                  <a:schemeClr val="tx1"/>
                </a:solidFill>
              </a:rPr>
              <a:t>Kişinin Allah’ı sevmesi O’nun </a:t>
            </a:r>
            <a:r>
              <a:rPr lang="tr-TR" sz="3200" b="1" dirty="0" err="1">
                <a:solidFill>
                  <a:schemeClr val="tx1"/>
                </a:solidFill>
              </a:rPr>
              <a:t>Kur’anda</a:t>
            </a:r>
            <a:r>
              <a:rPr lang="tr-TR" sz="3200" b="1" dirty="0">
                <a:solidFill>
                  <a:schemeClr val="tx1"/>
                </a:solidFill>
              </a:rPr>
              <a:t> belirttiği güzel vasıflara sahip olmasıyla mümkündür.</a:t>
            </a:r>
            <a:r>
              <a:rPr lang="tr-TR" sz="3200" dirty="0">
                <a:solidFill>
                  <a:schemeClr val="tx1"/>
                </a:solidFill>
              </a:rPr>
              <a:t> </a:t>
            </a:r>
            <a:endParaRPr lang="tr-TR" sz="3200" dirty="0" smtClean="0">
              <a:solidFill>
                <a:schemeClr val="tx1"/>
              </a:solidFill>
            </a:endParaRPr>
          </a:p>
          <a:p>
            <a:pPr algn="just"/>
            <a:r>
              <a:rPr lang="tr-TR" sz="2400" dirty="0" smtClean="0">
                <a:solidFill>
                  <a:schemeClr val="tx1"/>
                </a:solidFill>
              </a:rPr>
              <a:t>Bir </a:t>
            </a:r>
            <a:r>
              <a:rPr lang="tr-TR" sz="2400" dirty="0">
                <a:solidFill>
                  <a:schemeClr val="tx1"/>
                </a:solidFill>
              </a:rPr>
              <a:t>insanın öncelikle Müminlerin Kuran’daki özelliklerini öğrenmesi ve bunları hayatında yaşaması gerekir.  </a:t>
            </a:r>
            <a:endParaRPr lang="tr-TR" sz="2400" dirty="0" smtClean="0">
              <a:solidFill>
                <a:schemeClr val="tx1"/>
              </a:solidFill>
            </a:endParaRPr>
          </a:p>
          <a:p>
            <a:pPr algn="just"/>
            <a:r>
              <a:rPr lang="tr-TR" sz="2400" dirty="0" smtClean="0">
                <a:solidFill>
                  <a:schemeClr val="tx1"/>
                </a:solidFill>
              </a:rPr>
              <a:t>Allah’ı </a:t>
            </a:r>
            <a:r>
              <a:rPr lang="tr-TR" sz="2400" dirty="0">
                <a:solidFill>
                  <a:schemeClr val="tx1"/>
                </a:solidFill>
              </a:rPr>
              <a:t>seven insan </a:t>
            </a:r>
            <a:r>
              <a:rPr lang="tr-TR" sz="2400" dirty="0" smtClean="0">
                <a:solidFill>
                  <a:schemeClr val="tx1"/>
                </a:solidFill>
              </a:rPr>
              <a:t>kolay </a:t>
            </a:r>
            <a:r>
              <a:rPr lang="tr-TR" sz="2400" dirty="0">
                <a:solidFill>
                  <a:schemeClr val="tx1"/>
                </a:solidFill>
              </a:rPr>
              <a:t>kolay yolunu şaşırmaz. Daima iyiye ve güzele yönelmeye gayret eder.</a:t>
            </a:r>
          </a:p>
        </p:txBody>
      </p:sp>
    </p:spTree>
    <p:extLst>
      <p:ext uri="{BB962C8B-B14F-4D97-AF65-F5344CB8AC3E}">
        <p14:creationId xmlns:p14="http://schemas.microsoft.com/office/powerpoint/2010/main" val="672480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07504"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smtClean="0">
                <a:solidFill>
                  <a:schemeClr val="tx1"/>
                </a:solidFill>
                <a:effectLst>
                  <a:outerShdw blurRad="38100" dist="38100" dir="2700000" algn="tl">
                    <a:srgbClr val="000000">
                      <a:alpha val="43137"/>
                    </a:srgbClr>
                  </a:outerShdw>
                </a:effectLst>
              </a:rPr>
              <a:t>SEVGİ NEDİR?</a:t>
            </a:r>
            <a:endParaRPr lang="tr-TR" sz="2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smtClean="0">
                <a:solidFill>
                  <a:schemeClr val="tx1"/>
                </a:solidFill>
              </a:rPr>
              <a:t>Allah sevgisi; Hiçbir karşılık beklemeden </a:t>
            </a:r>
          </a:p>
          <a:p>
            <a:pPr algn="just"/>
            <a:r>
              <a:rPr lang="tr-TR" sz="2800" dirty="0" smtClean="0">
                <a:solidFill>
                  <a:schemeClr val="tx1"/>
                </a:solidFill>
              </a:rPr>
              <a:t>sevgiyi var edip insanların arasına koyan Allah </a:t>
            </a:r>
            <a:r>
              <a:rPr lang="tr-TR" sz="2800" dirty="0">
                <a:solidFill>
                  <a:schemeClr val="tx1"/>
                </a:solidFill>
              </a:rPr>
              <a:t>T</a:t>
            </a:r>
            <a:r>
              <a:rPr lang="tr-TR" sz="2800" dirty="0" smtClean="0">
                <a:solidFill>
                  <a:schemeClr val="tx1"/>
                </a:solidFill>
              </a:rPr>
              <a:t>eâlâ'ya tabi olmak, Ona itaat etmek, </a:t>
            </a:r>
          </a:p>
          <a:p>
            <a:pPr algn="just"/>
            <a:r>
              <a:rPr lang="tr-TR" sz="2800" dirty="0" smtClean="0">
                <a:solidFill>
                  <a:schemeClr val="tx1"/>
                </a:solidFill>
              </a:rPr>
              <a:t>Onun her işini güzel, her eziyetini, her iyilikten daha tatlı görmek ve onun dostlarını dost düşmanlarını düşman bilmek, kısacası onun rızası için yaşamaktır. </a:t>
            </a:r>
            <a:endParaRPr lang="tr-TR" sz="2800" dirty="0">
              <a:solidFill>
                <a:schemeClr val="tx1"/>
              </a:solidFill>
            </a:endParaRPr>
          </a:p>
        </p:txBody>
      </p:sp>
    </p:spTree>
    <p:extLst>
      <p:ext uri="{BB962C8B-B14F-4D97-AF65-F5344CB8AC3E}">
        <p14:creationId xmlns:p14="http://schemas.microsoft.com/office/powerpoint/2010/main" val="12047159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07504"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smtClean="0">
                <a:solidFill>
                  <a:schemeClr val="tx1"/>
                </a:solidFill>
                <a:effectLst>
                  <a:outerShdw blurRad="38100" dist="38100" dir="2700000" algn="tl">
                    <a:srgbClr val="000000">
                      <a:alpha val="43137"/>
                    </a:srgbClr>
                  </a:outerShdw>
                </a:effectLst>
              </a:rPr>
              <a:t>MÜ’MİNLER, ALLAH’IN HÜKMÜNE BOYUN EĞERLER</a:t>
            </a:r>
            <a:endParaRPr lang="tr-TR" sz="2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dirty="0" smtClean="0">
                <a:solidFill>
                  <a:schemeClr val="tx1"/>
                </a:solidFill>
                <a:latin typeface="HASENAT" panose="01000600020000020003" pitchFamily="2" charset="-78"/>
                <a:cs typeface="Emine" panose="03020400000000000000" pitchFamily="66" charset="-78"/>
              </a:rPr>
              <a:t>اِنَّمَا </a:t>
            </a:r>
            <a:r>
              <a:rPr lang="ar-AE" sz="3600" dirty="0">
                <a:solidFill>
                  <a:schemeClr val="tx1"/>
                </a:solidFill>
                <a:latin typeface="HASENAT" panose="01000600020000020003" pitchFamily="2" charset="-78"/>
                <a:cs typeface="Emine" panose="03020400000000000000" pitchFamily="66" charset="-78"/>
              </a:rPr>
              <a:t>كَانَ قَوْلَ الْمُؤْمِنٖينَ اِذَا دُعُوا اِلَى اللّٰهِ وَرَسُولِهٖ لِيَحْكُمَ بَيْنَهُمْ اَنْ يَقُولُوا سَمِعْنَا وَاَطَعْنَا وَاُولٰئِكَ هُمُ الْمُفْلِحُونَ</a:t>
            </a:r>
            <a:endParaRPr lang="tr-TR" sz="3600" b="1" dirty="0" smtClean="0">
              <a:solidFill>
                <a:schemeClr val="tx1"/>
              </a:solidFill>
              <a:latin typeface="HASENAT" panose="01000600020000020003" pitchFamily="2" charset="-78"/>
              <a:cs typeface="Emine" panose="03020400000000000000" pitchFamily="66" charset="-78"/>
            </a:endParaRPr>
          </a:p>
          <a:p>
            <a:pPr algn="ctr"/>
            <a:r>
              <a:rPr lang="tr-TR" sz="3600" b="1" dirty="0" smtClean="0">
                <a:solidFill>
                  <a:schemeClr val="tx1"/>
                </a:solidFill>
              </a:rPr>
              <a:t>“</a:t>
            </a:r>
            <a:r>
              <a:rPr lang="tr-TR" sz="3600" b="1" dirty="0">
                <a:solidFill>
                  <a:srgbClr val="002060"/>
                </a:solidFill>
              </a:rPr>
              <a:t>Aralarında hüküm vermesi için </a:t>
            </a:r>
            <a:endParaRPr lang="tr-TR" sz="3600" b="1" dirty="0" smtClean="0">
              <a:solidFill>
                <a:srgbClr val="002060"/>
              </a:solidFill>
            </a:endParaRPr>
          </a:p>
          <a:p>
            <a:pPr algn="ctr"/>
            <a:r>
              <a:rPr lang="tr-TR" sz="3600" b="1" dirty="0" smtClean="0">
                <a:solidFill>
                  <a:srgbClr val="002060"/>
                </a:solidFill>
              </a:rPr>
              <a:t>Allah'a </a:t>
            </a:r>
            <a:r>
              <a:rPr lang="tr-TR" sz="3600" b="1" dirty="0">
                <a:solidFill>
                  <a:srgbClr val="002060"/>
                </a:solidFill>
              </a:rPr>
              <a:t>ve </a:t>
            </a:r>
            <a:r>
              <a:rPr lang="tr-TR" sz="3600" b="1" dirty="0" err="1">
                <a:solidFill>
                  <a:srgbClr val="002060"/>
                </a:solidFill>
              </a:rPr>
              <a:t>Resûlüne</a:t>
            </a:r>
            <a:r>
              <a:rPr lang="tr-TR" sz="3600" b="1" dirty="0">
                <a:solidFill>
                  <a:srgbClr val="002060"/>
                </a:solidFill>
              </a:rPr>
              <a:t> davet edildiklerinde, </a:t>
            </a:r>
            <a:endParaRPr lang="tr-TR" sz="3600" b="1" dirty="0" smtClean="0">
              <a:solidFill>
                <a:srgbClr val="002060"/>
              </a:solidFill>
            </a:endParaRPr>
          </a:p>
          <a:p>
            <a:pPr algn="ctr"/>
            <a:r>
              <a:rPr lang="tr-TR" sz="6000" b="1" dirty="0" smtClean="0">
                <a:solidFill>
                  <a:srgbClr val="FF0000"/>
                </a:solidFill>
              </a:rPr>
              <a:t>müminlerin </a:t>
            </a:r>
            <a:r>
              <a:rPr lang="tr-TR" sz="6000" b="1" dirty="0">
                <a:solidFill>
                  <a:srgbClr val="FF0000"/>
                </a:solidFill>
              </a:rPr>
              <a:t>sözü ancak </a:t>
            </a:r>
            <a:endParaRPr lang="tr-TR" sz="6000" b="1" dirty="0" smtClean="0">
              <a:solidFill>
                <a:srgbClr val="FF0000"/>
              </a:solidFill>
            </a:endParaRPr>
          </a:p>
          <a:p>
            <a:pPr algn="ctr"/>
            <a:r>
              <a:rPr lang="tr-TR" sz="6600" b="1" dirty="0" smtClean="0">
                <a:solidFill>
                  <a:srgbClr val="0070C0"/>
                </a:solidFill>
              </a:rPr>
              <a:t>«</a:t>
            </a:r>
            <a:r>
              <a:rPr lang="tr-TR" sz="6600" b="1" dirty="0">
                <a:solidFill>
                  <a:srgbClr val="0070C0"/>
                </a:solidFill>
              </a:rPr>
              <a:t>İşittik ve itaat ettik»</a:t>
            </a:r>
            <a:r>
              <a:rPr lang="tr-TR" sz="6000" dirty="0">
                <a:solidFill>
                  <a:schemeClr val="tx1"/>
                </a:solidFill>
              </a:rPr>
              <a:t> </a:t>
            </a:r>
            <a:endParaRPr lang="tr-TR" sz="6000" dirty="0" smtClean="0">
              <a:solidFill>
                <a:schemeClr val="tx1"/>
              </a:solidFill>
            </a:endParaRPr>
          </a:p>
          <a:p>
            <a:pPr algn="ctr"/>
            <a:r>
              <a:rPr lang="tr-TR" sz="2800" dirty="0" smtClean="0">
                <a:solidFill>
                  <a:schemeClr val="tx1"/>
                </a:solidFill>
              </a:rPr>
              <a:t>demeleridir</a:t>
            </a:r>
            <a:r>
              <a:rPr lang="tr-TR" sz="2800" dirty="0">
                <a:solidFill>
                  <a:schemeClr val="tx1"/>
                </a:solidFill>
              </a:rPr>
              <a:t>. </a:t>
            </a:r>
            <a:r>
              <a:rPr lang="tr-TR" sz="3200" dirty="0" smtClean="0">
                <a:solidFill>
                  <a:schemeClr val="tx1"/>
                </a:solidFill>
              </a:rPr>
              <a:t>İşte </a:t>
            </a:r>
            <a:r>
              <a:rPr lang="tr-TR" sz="3200" dirty="0">
                <a:solidFill>
                  <a:schemeClr val="tx1"/>
                </a:solidFill>
              </a:rPr>
              <a:t>asıl bunlar kurtuluşa erenlerdir</a:t>
            </a:r>
            <a:r>
              <a:rPr lang="tr-TR" sz="2800" dirty="0">
                <a:solidFill>
                  <a:schemeClr val="tx1"/>
                </a:solidFill>
              </a:rPr>
              <a:t>. </a:t>
            </a:r>
            <a:r>
              <a:rPr lang="tr-TR" sz="2800" b="1" dirty="0" smtClean="0">
                <a:solidFill>
                  <a:schemeClr val="tx1"/>
                </a:solidFill>
              </a:rPr>
              <a:t>” </a:t>
            </a:r>
            <a:endParaRPr lang="tr-TR" sz="2800" b="1" dirty="0">
              <a:solidFill>
                <a:schemeClr val="tx1"/>
              </a:solidFill>
            </a:endParaRPr>
          </a:p>
          <a:p>
            <a:pPr algn="ctr"/>
            <a:r>
              <a:rPr lang="tr-TR" sz="1600" dirty="0" smtClean="0">
                <a:solidFill>
                  <a:schemeClr val="tx1"/>
                </a:solidFill>
              </a:rPr>
              <a:t>(Nur 51, bakınız Hud 23)</a:t>
            </a:r>
          </a:p>
        </p:txBody>
      </p:sp>
    </p:spTree>
    <p:extLst>
      <p:ext uri="{BB962C8B-B14F-4D97-AF65-F5344CB8AC3E}">
        <p14:creationId xmlns:p14="http://schemas.microsoft.com/office/powerpoint/2010/main" val="13340633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5400" b="1" dirty="0" smtClean="0">
                <a:solidFill>
                  <a:schemeClr val="tx1"/>
                </a:solidFill>
                <a:effectLst>
                  <a:outerShdw blurRad="38100" dist="38100" dir="2700000" algn="tl">
                    <a:srgbClr val="000000">
                      <a:alpha val="43137"/>
                    </a:srgbClr>
                  </a:outerShdw>
                </a:effectLst>
              </a:rPr>
              <a:t>SEVGİ </a:t>
            </a:r>
            <a:r>
              <a:rPr lang="tr-TR" sz="5400" b="1" dirty="0" smtClean="0">
                <a:solidFill>
                  <a:schemeClr val="tx1"/>
                </a:solidFill>
                <a:effectLst>
                  <a:outerShdw blurRad="38100" dist="38100" dir="2700000" algn="tl">
                    <a:srgbClr val="000000">
                      <a:alpha val="43137"/>
                    </a:srgbClr>
                  </a:outerShdw>
                </a:effectLst>
              </a:rPr>
              <a:t>ANMAYI GEREKTİRİR</a:t>
            </a:r>
            <a:endParaRPr lang="tr-TR" sz="54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tr-TR" sz="2400" b="1" dirty="0">
                <a:solidFill>
                  <a:schemeClr val="tx1"/>
                </a:solidFill>
              </a:rPr>
              <a:t>Allah’ı anmak</a:t>
            </a:r>
            <a:endParaRPr lang="tr-TR" sz="2400" dirty="0">
              <a:solidFill>
                <a:schemeClr val="tx1"/>
              </a:solidFill>
            </a:endParaRPr>
          </a:p>
          <a:p>
            <a:pPr algn="just"/>
            <a:r>
              <a:rPr lang="ar-SA" sz="2400" dirty="0">
                <a:solidFill>
                  <a:schemeClr val="tx1"/>
                </a:solidFill>
              </a:rPr>
              <a:t>وَلَذِكْرُ اللّٰهِ اَكْبَرُ وَاللّٰهُ </a:t>
            </a:r>
            <a:r>
              <a:rPr lang="tr-TR" sz="2400" dirty="0" smtClean="0">
                <a:solidFill>
                  <a:schemeClr val="tx1"/>
                </a:solidFill>
              </a:rPr>
              <a:t> </a:t>
            </a:r>
            <a:r>
              <a:rPr lang="tr-TR" sz="3600" b="1" dirty="0" smtClean="0">
                <a:solidFill>
                  <a:schemeClr val="tx1"/>
                </a:solidFill>
                <a:effectLst>
                  <a:outerShdw blurRad="38100" dist="38100" dir="2700000" algn="tl">
                    <a:srgbClr val="000000">
                      <a:alpha val="43137"/>
                    </a:srgbClr>
                  </a:outerShdw>
                </a:effectLst>
              </a:rPr>
              <a:t>“</a:t>
            </a:r>
            <a:r>
              <a:rPr lang="tr-TR" sz="3600" b="1" dirty="0">
                <a:solidFill>
                  <a:schemeClr val="tx1"/>
                </a:solidFill>
                <a:effectLst>
                  <a:outerShdw blurRad="38100" dist="38100" dir="2700000" algn="tl">
                    <a:srgbClr val="000000">
                      <a:alpha val="43137"/>
                    </a:srgbClr>
                  </a:outerShdw>
                </a:effectLst>
              </a:rPr>
              <a:t>Allah'ı anmak (olan namaz) elbette en büyük ibadettir.” </a:t>
            </a:r>
            <a:r>
              <a:rPr lang="tr-TR" dirty="0">
                <a:solidFill>
                  <a:schemeClr val="tx1"/>
                </a:solidFill>
              </a:rPr>
              <a:t>(</a:t>
            </a:r>
            <a:r>
              <a:rPr lang="tr-TR" dirty="0" err="1">
                <a:solidFill>
                  <a:schemeClr val="tx1"/>
                </a:solidFill>
              </a:rPr>
              <a:t>Ankebut</a:t>
            </a:r>
            <a:r>
              <a:rPr lang="tr-TR" dirty="0">
                <a:solidFill>
                  <a:schemeClr val="tx1"/>
                </a:solidFill>
              </a:rPr>
              <a:t> 45)</a:t>
            </a:r>
          </a:p>
          <a:p>
            <a:pPr algn="just"/>
            <a:r>
              <a:rPr lang="tr-TR" sz="2400" dirty="0" err="1">
                <a:solidFill>
                  <a:schemeClr val="tx1"/>
                </a:solidFill>
              </a:rPr>
              <a:t>Ebû'd-Derdâ</a:t>
            </a:r>
            <a:r>
              <a:rPr lang="tr-TR" sz="2400" dirty="0">
                <a:solidFill>
                  <a:schemeClr val="tx1"/>
                </a:solidFill>
              </a:rPr>
              <a:t> (</a:t>
            </a:r>
            <a:r>
              <a:rPr lang="tr-TR" sz="2400" dirty="0" err="1">
                <a:solidFill>
                  <a:schemeClr val="tx1"/>
                </a:solidFill>
              </a:rPr>
              <a:t>r.a</a:t>
            </a:r>
            <a:r>
              <a:rPr lang="tr-TR" sz="2400" dirty="0">
                <a:solidFill>
                  <a:schemeClr val="tx1"/>
                </a:solidFill>
              </a:rPr>
              <a:t>.)'</a:t>
            </a:r>
            <a:r>
              <a:rPr lang="tr-TR" sz="2400" dirty="0" err="1">
                <a:solidFill>
                  <a:schemeClr val="tx1"/>
                </a:solidFill>
              </a:rPr>
              <a:t>nın</a:t>
            </a:r>
            <a:r>
              <a:rPr lang="tr-TR" sz="2400" dirty="0">
                <a:solidFill>
                  <a:schemeClr val="tx1"/>
                </a:solidFill>
              </a:rPr>
              <a:t> anlattığına göre Peygamberimiz şöyle buyurmuştur:</a:t>
            </a:r>
          </a:p>
          <a:p>
            <a:pPr algn="just"/>
            <a:r>
              <a:rPr lang="tr-TR" sz="2800" dirty="0">
                <a:solidFill>
                  <a:srgbClr val="FF0000"/>
                </a:solidFill>
                <a:effectLst>
                  <a:outerShdw blurRad="38100" dist="38100" dir="2700000" algn="tl">
                    <a:srgbClr val="000000">
                      <a:alpha val="43137"/>
                    </a:srgbClr>
                  </a:outerShdw>
                </a:effectLst>
              </a:rPr>
              <a:t>"</a:t>
            </a:r>
            <a:r>
              <a:rPr lang="tr-TR" sz="2800" b="1" dirty="0">
                <a:solidFill>
                  <a:srgbClr val="FF0000"/>
                </a:solidFill>
                <a:effectLst>
                  <a:outerShdw blurRad="38100" dist="38100" dir="2700000" algn="tl">
                    <a:srgbClr val="000000">
                      <a:alpha val="43137"/>
                    </a:srgbClr>
                  </a:outerShdw>
                </a:effectLst>
              </a:rPr>
              <a:t>Size işlerinizin en hayırlısını, Allah katında en makbulünü, dereceleriniz bakımından en yükseğini, altın ve gümüş dağıtmaktan daha üstününü, savaş alanlarında düşmanlarınızla karşılaşıp onları öldürmenizden daha hayırlı olanını haber vereyim mi?"</a:t>
            </a:r>
            <a:r>
              <a:rPr lang="tr-TR" sz="2800" dirty="0">
                <a:solidFill>
                  <a:srgbClr val="FF0000"/>
                </a:solidFill>
                <a:effectLst>
                  <a:outerShdw blurRad="38100" dist="38100" dir="2700000" algn="tl">
                    <a:srgbClr val="000000">
                      <a:alpha val="43137"/>
                    </a:srgbClr>
                  </a:outerShdw>
                </a:effectLst>
              </a:rPr>
              <a:t> </a:t>
            </a:r>
            <a:r>
              <a:rPr lang="tr-TR" sz="2400" dirty="0">
                <a:solidFill>
                  <a:schemeClr val="tx1"/>
                </a:solidFill>
              </a:rPr>
              <a:t>diye sordu. </a:t>
            </a:r>
            <a:endParaRPr lang="tr-TR" sz="2400" dirty="0" smtClean="0">
              <a:solidFill>
                <a:schemeClr val="tx1"/>
              </a:solidFill>
            </a:endParaRPr>
          </a:p>
          <a:p>
            <a:pPr algn="just"/>
            <a:r>
              <a:rPr lang="tr-TR" sz="2400" dirty="0" err="1" smtClean="0">
                <a:solidFill>
                  <a:schemeClr val="tx1"/>
                </a:solidFill>
              </a:rPr>
              <a:t>Ashab</a:t>
            </a:r>
            <a:r>
              <a:rPr lang="tr-TR" sz="2400" dirty="0">
                <a:solidFill>
                  <a:schemeClr val="tx1"/>
                </a:solidFill>
              </a:rPr>
              <a:t>: "Evet, ey Allah'ın </a:t>
            </a:r>
            <a:r>
              <a:rPr lang="tr-TR" sz="2400" dirty="0" err="1">
                <a:solidFill>
                  <a:schemeClr val="tx1"/>
                </a:solidFill>
              </a:rPr>
              <a:t>Resûlü</a:t>
            </a:r>
            <a:r>
              <a:rPr lang="tr-TR" sz="2400" dirty="0">
                <a:solidFill>
                  <a:schemeClr val="tx1"/>
                </a:solidFill>
              </a:rPr>
              <a:t>, haber ver." dediler. </a:t>
            </a:r>
          </a:p>
          <a:p>
            <a:pPr algn="just"/>
            <a:r>
              <a:rPr lang="tr-TR" sz="2400" dirty="0">
                <a:solidFill>
                  <a:schemeClr val="tx1"/>
                </a:solidFill>
              </a:rPr>
              <a:t>Peygamberimiz: "</a:t>
            </a:r>
            <a:r>
              <a:rPr lang="tr-TR" sz="2400" b="1" dirty="0">
                <a:solidFill>
                  <a:schemeClr val="tx1"/>
                </a:solidFill>
              </a:rPr>
              <a:t>Allah'ı anmaktır</a:t>
            </a:r>
            <a:r>
              <a:rPr lang="tr-TR" sz="2400" dirty="0">
                <a:solidFill>
                  <a:schemeClr val="tx1"/>
                </a:solidFill>
              </a:rPr>
              <a:t>" buyurdu. </a:t>
            </a:r>
            <a:endParaRPr lang="tr-TR" sz="2400" dirty="0" smtClean="0">
              <a:solidFill>
                <a:schemeClr val="tx1"/>
              </a:solidFill>
            </a:endParaRPr>
          </a:p>
          <a:p>
            <a:pPr algn="just"/>
            <a:r>
              <a:rPr lang="tr-TR" dirty="0" smtClean="0">
                <a:solidFill>
                  <a:schemeClr val="tx1"/>
                </a:solidFill>
              </a:rPr>
              <a:t>(</a:t>
            </a:r>
            <a:r>
              <a:rPr lang="tr-TR" dirty="0" err="1">
                <a:solidFill>
                  <a:schemeClr val="tx1"/>
                </a:solidFill>
              </a:rPr>
              <a:t>Tirmizi</a:t>
            </a:r>
            <a:r>
              <a:rPr lang="tr-TR" dirty="0">
                <a:solidFill>
                  <a:schemeClr val="tx1"/>
                </a:solidFill>
              </a:rPr>
              <a:t>, </a:t>
            </a:r>
            <a:r>
              <a:rPr lang="tr-TR" dirty="0" err="1">
                <a:solidFill>
                  <a:schemeClr val="tx1"/>
                </a:solidFill>
              </a:rPr>
              <a:t>Kitabu'd-Düa</a:t>
            </a:r>
            <a:r>
              <a:rPr lang="tr-TR" dirty="0">
                <a:solidFill>
                  <a:schemeClr val="tx1"/>
                </a:solidFill>
              </a:rPr>
              <a:t>, 6) </a:t>
            </a:r>
          </a:p>
        </p:txBody>
      </p:sp>
    </p:spTree>
    <p:extLst>
      <p:ext uri="{BB962C8B-B14F-4D97-AF65-F5344CB8AC3E}">
        <p14:creationId xmlns:p14="http://schemas.microsoft.com/office/powerpoint/2010/main" val="9515029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g3.kenzay.com/8476_f.png"/>
          <p:cNvPicPr>
            <a:picLocks noChangeAspect="1" noChangeArrowheads="1"/>
          </p:cNvPicPr>
          <p:nvPr/>
        </p:nvPicPr>
        <p:blipFill rotWithShape="1">
          <a:blip r:embed="rId3">
            <a:extLst>
              <a:ext uri="{28A0092B-C50C-407E-A947-70E740481C1C}">
                <a14:useLocalDpi xmlns:a14="http://schemas.microsoft.com/office/drawing/2010/main" val="0"/>
              </a:ext>
            </a:extLst>
          </a:blip>
          <a:srcRect l="8294" r="9177" b="5502"/>
          <a:stretch/>
        </p:blipFill>
        <p:spPr bwMode="auto">
          <a:xfrm flipH="1">
            <a:off x="5936776" y="1484784"/>
            <a:ext cx="3207224" cy="5400600"/>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000" b="1" dirty="0" smtClean="0">
                <a:solidFill>
                  <a:schemeClr val="tx1"/>
                </a:solidFill>
                <a:effectLst>
                  <a:outerShdw blurRad="38100" dist="38100" dir="2700000" algn="tl">
                    <a:srgbClr val="000000">
                      <a:alpha val="43137"/>
                    </a:srgbClr>
                  </a:outerShdw>
                </a:effectLst>
              </a:rPr>
              <a:t>MÜ’MİNLER, ALLAH’I ZİKREDERLER</a:t>
            </a:r>
            <a:endParaRPr lang="tr-TR" sz="4000" b="1" dirty="0">
              <a:solidFill>
                <a:schemeClr val="tx1"/>
              </a:solidFill>
              <a:effectLst>
                <a:outerShdw blurRad="38100" dist="38100" dir="2700000" algn="tl">
                  <a:srgbClr val="000000">
                    <a:alpha val="43137"/>
                  </a:srgbClr>
                </a:outerShdw>
              </a:effectLst>
            </a:endParaRPr>
          </a:p>
        </p:txBody>
      </p:sp>
      <p:sp>
        <p:nvSpPr>
          <p:cNvPr id="4" name="5 Dikdörtgen"/>
          <p:cNvSpPr/>
          <p:nvPr/>
        </p:nvSpPr>
        <p:spPr>
          <a:xfrm>
            <a:off x="179512" y="1196752"/>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4000" dirty="0">
                <a:solidFill>
                  <a:schemeClr val="tx1"/>
                </a:solidFill>
                <a:latin typeface="HASENAT" panose="01000600020000020003" pitchFamily="2" charset="-78"/>
                <a:cs typeface="Emine" panose="03020400000000000000" pitchFamily="66" charset="-78"/>
              </a:rPr>
              <a:t>اِنَّمَا الْمُؤْمِنُونَ الَّذٖينَ اِذَا ذُكِرَ اللّٰهُ وَجِلَتْ </a:t>
            </a:r>
            <a:r>
              <a:rPr lang="ar-AE" sz="4000" dirty="0" smtClean="0">
                <a:solidFill>
                  <a:schemeClr val="tx1"/>
                </a:solidFill>
                <a:latin typeface="HASENAT" panose="01000600020000020003" pitchFamily="2" charset="-78"/>
                <a:cs typeface="Emine" panose="03020400000000000000" pitchFamily="66" charset="-78"/>
              </a:rPr>
              <a:t>قُلُوبُهُمْ</a:t>
            </a:r>
            <a:endParaRPr lang="tr-TR" sz="3200" b="1" dirty="0" smtClean="0">
              <a:solidFill>
                <a:schemeClr val="tx1"/>
              </a:solidFill>
              <a:cs typeface="Emine" panose="03020400000000000000" pitchFamily="66" charset="-78"/>
            </a:endParaRPr>
          </a:p>
          <a:p>
            <a:r>
              <a:rPr lang="tr-TR" sz="2800" b="1" dirty="0" smtClean="0">
                <a:solidFill>
                  <a:schemeClr val="tx1"/>
                </a:solidFill>
              </a:rPr>
              <a:t>“</a:t>
            </a:r>
            <a:r>
              <a:rPr lang="tr-TR" sz="2800" dirty="0">
                <a:solidFill>
                  <a:schemeClr val="tx1"/>
                </a:solidFill>
              </a:rPr>
              <a:t>Müminler ancak</a:t>
            </a:r>
            <a:r>
              <a:rPr lang="tr-TR" sz="2800" b="1" dirty="0">
                <a:solidFill>
                  <a:srgbClr val="FF0000"/>
                </a:solidFill>
              </a:rPr>
              <a:t>, Allah anıldığı zaman yürekleri </a:t>
            </a:r>
            <a:r>
              <a:rPr lang="tr-TR" sz="2800" b="1" dirty="0" smtClean="0">
                <a:solidFill>
                  <a:srgbClr val="FF0000"/>
                </a:solidFill>
              </a:rPr>
              <a:t>titreyen kimselerdir</a:t>
            </a:r>
            <a:r>
              <a:rPr lang="tr-TR" sz="2800" dirty="0" smtClean="0">
                <a:solidFill>
                  <a:schemeClr val="tx1"/>
                </a:solidFill>
              </a:rPr>
              <a:t>...</a:t>
            </a:r>
            <a:r>
              <a:rPr lang="tr-TR" sz="2800" b="1" dirty="0" smtClean="0">
                <a:solidFill>
                  <a:schemeClr val="tx1"/>
                </a:solidFill>
              </a:rPr>
              <a:t>” </a:t>
            </a:r>
          </a:p>
          <a:p>
            <a:r>
              <a:rPr lang="tr-TR" sz="1600" dirty="0" smtClean="0">
                <a:solidFill>
                  <a:schemeClr val="tx1"/>
                </a:solidFill>
              </a:rPr>
              <a:t>(</a:t>
            </a:r>
            <a:r>
              <a:rPr lang="tr-TR" sz="1600" dirty="0" err="1" smtClean="0">
                <a:solidFill>
                  <a:schemeClr val="tx1"/>
                </a:solidFill>
              </a:rPr>
              <a:t>Enfal</a:t>
            </a:r>
            <a:r>
              <a:rPr lang="tr-TR" sz="1600" dirty="0" smtClean="0">
                <a:solidFill>
                  <a:schemeClr val="tx1"/>
                </a:solidFill>
              </a:rPr>
              <a:t> 2)</a:t>
            </a:r>
          </a:p>
          <a:p>
            <a:pPr algn="ctr" rtl="1"/>
            <a:r>
              <a:rPr lang="ar-AE" sz="3600" dirty="0">
                <a:solidFill>
                  <a:schemeClr val="tx1"/>
                </a:solidFill>
                <a:latin typeface="HASENAT" panose="01000600020000020003" pitchFamily="2" charset="-78"/>
                <a:cs typeface="Emine" panose="03020400000000000000" pitchFamily="66" charset="-78"/>
              </a:rPr>
              <a:t>اَلَّذٖينَ يَذْكُرُونَ اللّٰهَ قِيَامًا وَقُعُودًا وَعَلٰى جُنُوبِهِمْ </a:t>
            </a:r>
            <a:endParaRPr lang="tr-TR" sz="3600" dirty="0" smtClean="0">
              <a:solidFill>
                <a:schemeClr val="tx1"/>
              </a:solidFill>
              <a:latin typeface="HASENAT" panose="01000600020000020003" pitchFamily="2" charset="-78"/>
              <a:cs typeface="Emine" panose="03020400000000000000" pitchFamily="66" charset="-78"/>
            </a:endParaRPr>
          </a:p>
          <a:p>
            <a:pPr rtl="1"/>
            <a:r>
              <a:rPr lang="tr-TR" sz="2400" b="1" dirty="0" smtClean="0">
                <a:solidFill>
                  <a:schemeClr val="tx1"/>
                </a:solidFill>
              </a:rPr>
              <a:t>“</a:t>
            </a:r>
            <a:r>
              <a:rPr lang="tr-TR" sz="2400" dirty="0">
                <a:solidFill>
                  <a:schemeClr val="tx1"/>
                </a:solidFill>
              </a:rPr>
              <a:t>Onlar, </a:t>
            </a:r>
            <a:r>
              <a:rPr lang="tr-TR" sz="2400" b="1" dirty="0">
                <a:solidFill>
                  <a:srgbClr val="FF0000"/>
                </a:solidFill>
              </a:rPr>
              <a:t>ayakta dururken, otururken, yanları üzerine yatarken </a:t>
            </a:r>
            <a:r>
              <a:rPr lang="tr-TR" sz="2400" b="1" dirty="0">
                <a:solidFill>
                  <a:srgbClr val="0070C0"/>
                </a:solidFill>
              </a:rPr>
              <a:t>(her vakit) Allah'ı </a:t>
            </a:r>
            <a:r>
              <a:rPr lang="tr-TR" sz="2400" b="1" dirty="0" smtClean="0">
                <a:solidFill>
                  <a:srgbClr val="0070C0"/>
                </a:solidFill>
              </a:rPr>
              <a:t>anarlar</a:t>
            </a:r>
            <a:r>
              <a:rPr lang="tr-TR" sz="2400" dirty="0" smtClean="0">
                <a:solidFill>
                  <a:schemeClr val="tx1"/>
                </a:solidFill>
              </a:rPr>
              <a:t>...</a:t>
            </a:r>
            <a:r>
              <a:rPr lang="tr-TR" sz="2400" b="1" dirty="0" smtClean="0">
                <a:solidFill>
                  <a:schemeClr val="tx1"/>
                </a:solidFill>
              </a:rPr>
              <a:t>” </a:t>
            </a:r>
          </a:p>
          <a:p>
            <a:r>
              <a:rPr lang="tr-TR" sz="1400" dirty="0" smtClean="0">
                <a:solidFill>
                  <a:schemeClr val="tx1"/>
                </a:solidFill>
              </a:rPr>
              <a:t>(Ali İmran 191, bakınız </a:t>
            </a:r>
            <a:r>
              <a:rPr lang="tr-TR" sz="1400" dirty="0">
                <a:solidFill>
                  <a:schemeClr val="tx1"/>
                </a:solidFill>
              </a:rPr>
              <a:t>A</a:t>
            </a:r>
            <a:r>
              <a:rPr lang="tr-TR" sz="1400" dirty="0" smtClean="0">
                <a:solidFill>
                  <a:schemeClr val="tx1"/>
                </a:solidFill>
              </a:rPr>
              <a:t>raf 205)</a:t>
            </a:r>
          </a:p>
          <a:p>
            <a:pPr algn="ctr" rtl="1"/>
            <a:r>
              <a:rPr lang="ar-AE" sz="3200" dirty="0">
                <a:solidFill>
                  <a:schemeClr val="tx1"/>
                </a:solidFill>
                <a:latin typeface="HASENAT" panose="01000600020000020003" pitchFamily="2" charset="-78"/>
                <a:cs typeface="Emine" panose="03020400000000000000" pitchFamily="66" charset="-78"/>
              </a:rPr>
              <a:t>اَلَّذٖينَ اٰمَنُوا وَتَطْمَئِنُّ قُلُوبُهُمْ بِذِكْرِ اللّٰهِ اَلَا بِذِكْرِ اللّٰهِ تَطْمَئِنُّ </a:t>
            </a:r>
            <a:r>
              <a:rPr lang="ar-AE" sz="3200" dirty="0" smtClean="0">
                <a:solidFill>
                  <a:schemeClr val="tx1"/>
                </a:solidFill>
                <a:latin typeface="HASENAT" panose="01000600020000020003" pitchFamily="2" charset="-78"/>
                <a:cs typeface="Emine" panose="03020400000000000000" pitchFamily="66" charset="-78"/>
              </a:rPr>
              <a:t>الْقُلُوبُ</a:t>
            </a:r>
            <a:endParaRPr lang="tr-TR" sz="2400" b="1" dirty="0" smtClean="0">
              <a:solidFill>
                <a:schemeClr val="tx1"/>
              </a:solidFill>
              <a:latin typeface="HASENAT" panose="01000600020000020003" pitchFamily="2" charset="-78"/>
              <a:cs typeface="Emine" panose="03020400000000000000" pitchFamily="66" charset="-78"/>
            </a:endParaRPr>
          </a:p>
          <a:p>
            <a:r>
              <a:rPr lang="tr-TR" sz="2400" b="1" dirty="0" smtClean="0">
                <a:solidFill>
                  <a:schemeClr val="tx1"/>
                </a:solidFill>
              </a:rPr>
              <a:t>“</a:t>
            </a:r>
            <a:r>
              <a:rPr lang="tr-TR" sz="2400" dirty="0">
                <a:solidFill>
                  <a:schemeClr val="tx1"/>
                </a:solidFill>
              </a:rPr>
              <a:t>Bunlar, </a:t>
            </a:r>
            <a:r>
              <a:rPr lang="tr-TR" sz="2400" dirty="0">
                <a:solidFill>
                  <a:srgbClr val="002060"/>
                </a:solidFill>
              </a:rPr>
              <a:t>iman edenler ve </a:t>
            </a:r>
            <a:endParaRPr lang="tr-TR" sz="2400" dirty="0" smtClean="0">
              <a:solidFill>
                <a:srgbClr val="002060"/>
              </a:solidFill>
            </a:endParaRPr>
          </a:p>
          <a:p>
            <a:r>
              <a:rPr lang="tr-TR" sz="2400" dirty="0" smtClean="0">
                <a:solidFill>
                  <a:srgbClr val="002060"/>
                </a:solidFill>
              </a:rPr>
              <a:t>gönülleri </a:t>
            </a:r>
            <a:r>
              <a:rPr lang="tr-TR" sz="2400" dirty="0">
                <a:solidFill>
                  <a:srgbClr val="002060"/>
                </a:solidFill>
              </a:rPr>
              <a:t>Allah'ın zikriyle sükûnete erenlerdir.</a:t>
            </a:r>
            <a:r>
              <a:rPr lang="tr-TR" sz="2400" dirty="0">
                <a:solidFill>
                  <a:schemeClr val="tx1"/>
                </a:solidFill>
              </a:rPr>
              <a:t> </a:t>
            </a:r>
            <a:endParaRPr lang="tr-TR" sz="2400" dirty="0" smtClean="0">
              <a:solidFill>
                <a:schemeClr val="tx1"/>
              </a:solidFill>
            </a:endParaRPr>
          </a:p>
          <a:p>
            <a:r>
              <a:rPr lang="tr-TR" sz="2400" b="1" dirty="0" smtClean="0">
                <a:solidFill>
                  <a:srgbClr val="FF0000"/>
                </a:solidFill>
              </a:rPr>
              <a:t>Bilesiniz </a:t>
            </a:r>
            <a:r>
              <a:rPr lang="tr-TR" sz="2400" b="1" dirty="0">
                <a:solidFill>
                  <a:srgbClr val="FF0000"/>
                </a:solidFill>
              </a:rPr>
              <a:t>ki, kalpler ancak Allah'ı anmakla huzur bulur</a:t>
            </a:r>
            <a:r>
              <a:rPr lang="tr-TR" sz="2400" dirty="0" smtClean="0">
                <a:solidFill>
                  <a:schemeClr val="tx1"/>
                </a:solidFill>
              </a:rPr>
              <a:t>.</a:t>
            </a:r>
            <a:r>
              <a:rPr lang="tr-TR" sz="2400" b="1" dirty="0" smtClean="0">
                <a:solidFill>
                  <a:schemeClr val="tx1"/>
                </a:solidFill>
              </a:rPr>
              <a:t>” </a:t>
            </a:r>
            <a:endParaRPr lang="tr-TR" sz="2400" b="1" dirty="0">
              <a:solidFill>
                <a:schemeClr val="tx1"/>
              </a:solidFill>
            </a:endParaRPr>
          </a:p>
          <a:p>
            <a:r>
              <a:rPr lang="tr-TR" sz="1400" dirty="0" smtClean="0">
                <a:solidFill>
                  <a:schemeClr val="tx1"/>
                </a:solidFill>
              </a:rPr>
              <a:t>(</a:t>
            </a:r>
            <a:r>
              <a:rPr lang="tr-TR" sz="1400" dirty="0" err="1" smtClean="0">
                <a:solidFill>
                  <a:schemeClr val="tx1"/>
                </a:solidFill>
              </a:rPr>
              <a:t>Rad</a:t>
            </a:r>
            <a:r>
              <a:rPr lang="tr-TR" sz="1400" dirty="0" smtClean="0">
                <a:solidFill>
                  <a:schemeClr val="tx1"/>
                </a:solidFill>
              </a:rPr>
              <a:t> 28)</a:t>
            </a:r>
            <a:endParaRPr lang="tr-TR" sz="2800" dirty="0">
              <a:solidFill>
                <a:schemeClr val="tx1"/>
              </a:solidFill>
            </a:endParaRPr>
          </a:p>
        </p:txBody>
      </p:sp>
    </p:spTree>
    <p:extLst>
      <p:ext uri="{BB962C8B-B14F-4D97-AF65-F5344CB8AC3E}">
        <p14:creationId xmlns:p14="http://schemas.microsoft.com/office/powerpoint/2010/main" val="1175188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smtClean="0">
                <a:solidFill>
                  <a:schemeClr val="tx1"/>
                </a:solidFill>
                <a:effectLst>
                  <a:outerShdw blurRad="38100" dist="38100" dir="2700000" algn="tl">
                    <a:srgbClr val="000000">
                      <a:alpha val="43137"/>
                    </a:srgbClr>
                  </a:outerShdw>
                </a:effectLst>
              </a:rPr>
              <a:t>ALLAHI SEVMEK KUR’ANA TABİ OLMYI GEREKTİRİR</a:t>
            </a:r>
            <a:endParaRPr lang="tr-TR" sz="2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rPr>
              <a:t>Kuran ahlakıyla ahlaklanmak</a:t>
            </a:r>
            <a:endParaRPr lang="tr-TR" sz="2800" dirty="0">
              <a:solidFill>
                <a:schemeClr val="tx1"/>
              </a:solidFill>
            </a:endParaRPr>
          </a:p>
          <a:p>
            <a:pPr algn="ctr"/>
            <a:r>
              <a:rPr lang="tr-TR" sz="2800" b="1" dirty="0">
                <a:solidFill>
                  <a:schemeClr val="tx1"/>
                </a:solidFill>
              </a:rPr>
              <a:t>Ebu Yakup en-</a:t>
            </a:r>
            <a:r>
              <a:rPr lang="tr-TR" sz="2800" b="1" dirty="0" err="1">
                <a:solidFill>
                  <a:schemeClr val="tx1"/>
                </a:solidFill>
              </a:rPr>
              <a:t>Nahri</a:t>
            </a:r>
            <a:r>
              <a:rPr lang="tr-TR" sz="2800" b="1" dirty="0">
                <a:solidFill>
                  <a:schemeClr val="tx1"/>
                </a:solidFill>
              </a:rPr>
              <a:t> Cevri  </a:t>
            </a:r>
            <a:r>
              <a:rPr lang="tr-TR" sz="2800" dirty="0">
                <a:solidFill>
                  <a:schemeClr val="tx1"/>
                </a:solidFill>
              </a:rPr>
              <a:t>dedi ki: </a:t>
            </a:r>
            <a:endParaRPr lang="tr-TR" sz="2800" dirty="0" smtClean="0">
              <a:solidFill>
                <a:schemeClr val="tx1"/>
              </a:solidFill>
            </a:endParaRPr>
          </a:p>
          <a:p>
            <a:pPr algn="ctr"/>
            <a:r>
              <a:rPr lang="tr-TR" sz="2800" b="1" dirty="0" smtClean="0">
                <a:solidFill>
                  <a:srgbClr val="FF0000"/>
                </a:solidFill>
                <a:effectLst>
                  <a:outerShdw blurRad="38100" dist="38100" dir="2700000" algn="tl">
                    <a:srgbClr val="000000">
                      <a:alpha val="43137"/>
                    </a:srgbClr>
                  </a:outerShdw>
                </a:effectLst>
              </a:rPr>
              <a:t>"</a:t>
            </a:r>
            <a:r>
              <a:rPr lang="tr-TR" sz="2800" b="1" dirty="0">
                <a:solidFill>
                  <a:srgbClr val="FF0000"/>
                </a:solidFill>
                <a:effectLst>
                  <a:outerShdw blurRad="38100" dist="38100" dir="2700000" algn="tl">
                    <a:srgbClr val="000000">
                      <a:alpha val="43137"/>
                    </a:srgbClr>
                  </a:outerShdw>
                </a:effectLst>
              </a:rPr>
              <a:t>Allah’ı sevdiğini iddia edip de Allah’ın emirlerine göre hareket etmeyen kimsenin iddiası batıldır."</a:t>
            </a:r>
          </a:p>
          <a:p>
            <a:pPr algn="ctr"/>
            <a:r>
              <a:rPr lang="tr-TR" sz="2800" b="1" dirty="0">
                <a:solidFill>
                  <a:schemeClr val="tx1"/>
                </a:solidFill>
              </a:rPr>
              <a:t>Yahya </a:t>
            </a:r>
            <a:r>
              <a:rPr lang="tr-TR" sz="2800" b="1" dirty="0" err="1">
                <a:solidFill>
                  <a:schemeClr val="tx1"/>
                </a:solidFill>
              </a:rPr>
              <a:t>İbn</a:t>
            </a:r>
            <a:r>
              <a:rPr lang="tr-TR" sz="2800" b="1" dirty="0">
                <a:solidFill>
                  <a:schemeClr val="tx1"/>
                </a:solidFill>
              </a:rPr>
              <a:t> </a:t>
            </a:r>
            <a:r>
              <a:rPr lang="tr-TR" sz="2800" b="1" dirty="0" err="1">
                <a:solidFill>
                  <a:schemeClr val="tx1"/>
                </a:solidFill>
              </a:rPr>
              <a:t>Muaz</a:t>
            </a:r>
            <a:r>
              <a:rPr lang="tr-TR" sz="2800" b="1" dirty="0">
                <a:solidFill>
                  <a:schemeClr val="tx1"/>
                </a:solidFill>
              </a:rPr>
              <a:t> </a:t>
            </a:r>
            <a:r>
              <a:rPr lang="tr-TR" sz="2800" dirty="0">
                <a:solidFill>
                  <a:schemeClr val="tx1"/>
                </a:solidFill>
              </a:rPr>
              <a:t>şöyle dedi: </a:t>
            </a:r>
            <a:endParaRPr lang="tr-TR" sz="2800" dirty="0" smtClean="0">
              <a:solidFill>
                <a:schemeClr val="tx1"/>
              </a:solidFill>
            </a:endParaRPr>
          </a:p>
          <a:p>
            <a:pPr algn="ctr"/>
            <a:r>
              <a:rPr lang="tr-TR" sz="2800" dirty="0" smtClean="0">
                <a:solidFill>
                  <a:schemeClr val="tx1"/>
                </a:solidFill>
              </a:rPr>
              <a:t>"</a:t>
            </a:r>
            <a:r>
              <a:rPr lang="tr-TR" sz="2800" dirty="0">
                <a:solidFill>
                  <a:schemeClr val="tx1"/>
                </a:solidFill>
              </a:rPr>
              <a:t>Allah’ı sevdiğini iddia edip de Allah’ın </a:t>
            </a:r>
            <a:r>
              <a:rPr lang="tr-TR" sz="2800" dirty="0" err="1">
                <a:solidFill>
                  <a:schemeClr val="tx1"/>
                </a:solidFill>
              </a:rPr>
              <a:t>hududlarını</a:t>
            </a:r>
            <a:r>
              <a:rPr lang="tr-TR" sz="2800" dirty="0">
                <a:solidFill>
                  <a:schemeClr val="tx1"/>
                </a:solidFill>
              </a:rPr>
              <a:t> (helal ve haram sınırlarını) korumayan kimse yalancıdır."</a:t>
            </a:r>
          </a:p>
        </p:txBody>
      </p:sp>
    </p:spTree>
    <p:extLst>
      <p:ext uri="{BB962C8B-B14F-4D97-AF65-F5344CB8AC3E}">
        <p14:creationId xmlns:p14="http://schemas.microsoft.com/office/powerpoint/2010/main" val="15286690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600" b="1" dirty="0" smtClean="0">
                <a:solidFill>
                  <a:schemeClr val="tx1"/>
                </a:solidFill>
                <a:effectLst>
                  <a:outerShdw blurRad="38100" dist="38100" dir="2700000" algn="tl">
                    <a:srgbClr val="000000">
                      <a:alpha val="43137"/>
                    </a:srgbClr>
                  </a:outerShdw>
                </a:effectLst>
              </a:rPr>
              <a:t>İNSANIN ALLAH’I SEVMESİNİN ALAMETİ;</a:t>
            </a:r>
            <a:endParaRPr lang="tr-TR" sz="3600"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tr-TR" sz="2400" dirty="0" smtClean="0">
                <a:solidFill>
                  <a:schemeClr val="tx1"/>
                </a:solidFill>
              </a:rPr>
              <a:t>Allah’a </a:t>
            </a:r>
            <a:r>
              <a:rPr lang="tr-TR" sz="2400" dirty="0">
                <a:solidFill>
                  <a:schemeClr val="tx1"/>
                </a:solidFill>
              </a:rPr>
              <a:t>kavuşmayı sevmesi, ölümden korkmaması,</a:t>
            </a:r>
          </a:p>
          <a:p>
            <a:pPr marL="342900" lvl="0" indent="-342900" algn="just">
              <a:buFont typeface="Arial" panose="020B0604020202020204" pitchFamily="34" charset="0"/>
              <a:buChar char="•"/>
            </a:pPr>
            <a:r>
              <a:rPr lang="tr-TR" sz="2400" dirty="0">
                <a:solidFill>
                  <a:schemeClr val="tx1"/>
                </a:solidFill>
              </a:rPr>
              <a:t>Allah’a iman edip itaat etmesi, inkar ve isyan etmemesi,</a:t>
            </a:r>
          </a:p>
          <a:p>
            <a:pPr marL="342900" lvl="0" indent="-342900" algn="just">
              <a:buFont typeface="Arial" panose="020B0604020202020204" pitchFamily="34" charset="0"/>
              <a:buChar char="•"/>
            </a:pPr>
            <a:r>
              <a:rPr lang="tr-TR" sz="2400" dirty="0">
                <a:solidFill>
                  <a:schemeClr val="tx1"/>
                </a:solidFill>
              </a:rPr>
              <a:t>Gönlü, zihni ve dili ile daima Allah’ı zikretmesi, </a:t>
            </a:r>
          </a:p>
          <a:p>
            <a:pPr marL="342900" lvl="0" indent="-342900" algn="just">
              <a:buFont typeface="Arial" panose="020B0604020202020204" pitchFamily="34" charset="0"/>
              <a:buChar char="•"/>
            </a:pPr>
            <a:r>
              <a:rPr lang="tr-TR" sz="2400" dirty="0">
                <a:solidFill>
                  <a:schemeClr val="tx1"/>
                </a:solidFill>
              </a:rPr>
              <a:t>Kur’an’ı, Peygamberi ve Allah’ın sevdiklerini sevmesi,</a:t>
            </a:r>
          </a:p>
          <a:p>
            <a:pPr marL="342900" lvl="0" indent="-342900" algn="just">
              <a:buFont typeface="Arial" panose="020B0604020202020204" pitchFamily="34" charset="0"/>
              <a:buChar char="•"/>
            </a:pPr>
            <a:r>
              <a:rPr lang="tr-TR" sz="2400" dirty="0">
                <a:solidFill>
                  <a:schemeClr val="tx1"/>
                </a:solidFill>
              </a:rPr>
              <a:t>İsteklerini yalnız Allah’a arz etmesi,</a:t>
            </a:r>
          </a:p>
          <a:p>
            <a:pPr marL="342900" lvl="0" indent="-342900" algn="just">
              <a:buFont typeface="Arial" panose="020B0604020202020204" pitchFamily="34" charset="0"/>
              <a:buChar char="•"/>
            </a:pPr>
            <a:r>
              <a:rPr lang="tr-TR" sz="2400" dirty="0">
                <a:solidFill>
                  <a:schemeClr val="tx1"/>
                </a:solidFill>
              </a:rPr>
              <a:t>Allah’a isyan olan söz, fiil ve davranışlarına üzülmesi,</a:t>
            </a:r>
          </a:p>
          <a:p>
            <a:pPr marL="342900" lvl="0" indent="-342900" algn="just">
              <a:buFont typeface="Arial" panose="020B0604020202020204" pitchFamily="34" charset="0"/>
              <a:buChar char="•"/>
            </a:pPr>
            <a:r>
              <a:rPr lang="tr-TR" sz="2400" dirty="0">
                <a:solidFill>
                  <a:schemeClr val="tx1"/>
                </a:solidFill>
              </a:rPr>
              <a:t>Allah’ın rızasını her şeyin üstünde tutması,</a:t>
            </a:r>
          </a:p>
          <a:p>
            <a:pPr marL="342900" lvl="0" indent="-342900" algn="just">
              <a:buFont typeface="Arial" panose="020B0604020202020204" pitchFamily="34" charset="0"/>
              <a:buChar char="•"/>
            </a:pPr>
            <a:r>
              <a:rPr lang="tr-TR" sz="2400" dirty="0">
                <a:solidFill>
                  <a:schemeClr val="tx1"/>
                </a:solidFill>
              </a:rPr>
              <a:t>İbadetin nefsine ağır ve zor gelmemesi,</a:t>
            </a:r>
          </a:p>
          <a:p>
            <a:pPr marL="342900" lvl="0" indent="-342900" algn="just">
              <a:buFont typeface="Arial" panose="020B0604020202020204" pitchFamily="34" charset="0"/>
              <a:buChar char="•"/>
            </a:pPr>
            <a:r>
              <a:rPr lang="tr-TR" sz="2400" dirty="0">
                <a:solidFill>
                  <a:schemeClr val="tx1"/>
                </a:solidFill>
              </a:rPr>
              <a:t>Allah’a ibadet ve itaat edenlere karşı şefkatli ve merhametli, kafir ve asilere karşı onurlu ve zorlu olması,</a:t>
            </a:r>
          </a:p>
          <a:p>
            <a:pPr marL="342900" lvl="0" indent="-342900" algn="just">
              <a:buFont typeface="Arial" panose="020B0604020202020204" pitchFamily="34" charset="0"/>
              <a:buChar char="•"/>
            </a:pPr>
            <a:r>
              <a:rPr lang="tr-TR" sz="2400" dirty="0">
                <a:solidFill>
                  <a:schemeClr val="tx1"/>
                </a:solidFill>
              </a:rPr>
              <a:t>Mal ve mülkünden Allah için harcaması, sevdiğini Allah için sevmesi, kızdığına Allah için kızması,</a:t>
            </a:r>
          </a:p>
          <a:p>
            <a:pPr marL="342900" lvl="0" indent="-342900" algn="just">
              <a:buFont typeface="Arial" panose="020B0604020202020204" pitchFamily="34" charset="0"/>
              <a:buChar char="•"/>
            </a:pPr>
            <a:r>
              <a:rPr lang="tr-TR" sz="2400" dirty="0">
                <a:solidFill>
                  <a:schemeClr val="tx1"/>
                </a:solidFill>
              </a:rPr>
              <a:t>Allah’tan gelene razı olması.</a:t>
            </a:r>
          </a:p>
        </p:txBody>
      </p:sp>
    </p:spTree>
    <p:extLst>
      <p:ext uri="{BB962C8B-B14F-4D97-AF65-F5344CB8AC3E}">
        <p14:creationId xmlns:p14="http://schemas.microsoft.com/office/powerpoint/2010/main" val="12459948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9600" b="1" dirty="0" smtClean="0">
                <a:solidFill>
                  <a:schemeClr val="tx1"/>
                </a:solidFill>
                <a:effectLst>
                  <a:outerShdw blurRad="38100" dist="38100" dir="2700000" algn="tl">
                    <a:srgbClr val="000000">
                      <a:alpha val="43137"/>
                    </a:srgbClr>
                  </a:outerShdw>
                </a:effectLst>
              </a:rPr>
              <a:t>SEVGİ VE KALP</a:t>
            </a:r>
            <a:endParaRPr lang="tr-TR" sz="96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a:solidFill>
                  <a:schemeClr val="tx1"/>
                </a:solidFill>
              </a:rPr>
              <a:t>İman, sıla-i rahim, emri bil maruf, devamlı yapılan ibadetler, namaz, anne babaya iyilik, </a:t>
            </a:r>
            <a:r>
              <a:rPr lang="tr-TR" sz="2400" dirty="0" err="1">
                <a:solidFill>
                  <a:schemeClr val="tx1"/>
                </a:solidFill>
              </a:rPr>
              <a:t>cihad</a:t>
            </a:r>
            <a:r>
              <a:rPr lang="tr-TR" sz="2400" dirty="0">
                <a:solidFill>
                  <a:schemeClr val="tx1"/>
                </a:solidFill>
              </a:rPr>
              <a:t>, </a:t>
            </a:r>
            <a:r>
              <a:rPr lang="tr-TR" sz="2400" dirty="0" err="1">
                <a:solidFill>
                  <a:schemeClr val="tx1"/>
                </a:solidFill>
              </a:rPr>
              <a:t>zikr</a:t>
            </a:r>
            <a:r>
              <a:rPr lang="tr-TR" sz="2400" dirty="0">
                <a:solidFill>
                  <a:schemeClr val="tx1"/>
                </a:solidFill>
              </a:rPr>
              <a:t>, Allah için sevmek, infak etmek, sevindirmek, gibi davranışlar bizleri Allah sevgisine eriştirir.</a:t>
            </a:r>
          </a:p>
          <a:p>
            <a:pPr algn="just"/>
            <a:r>
              <a:rPr lang="tr-TR" sz="2400" dirty="0">
                <a:solidFill>
                  <a:schemeClr val="tx1"/>
                </a:solidFill>
              </a:rPr>
              <a:t>Kalbi Allah sevgisi ve korkusuyla dolu olan kimse hem bu dünyada hem de ahiret gününde kazanan müstesna kullardan olur. Onun için Peygamber efendimizin hadisinde insanın iyi veya kötü olmasına vesile kabul ettiği </a:t>
            </a:r>
            <a:r>
              <a:rPr lang="tr-TR" sz="2400" b="1" dirty="0">
                <a:solidFill>
                  <a:schemeClr val="tx1"/>
                </a:solidFill>
              </a:rPr>
              <a:t>“insanın bedeninde bir et parçası vardır. o iyi olursa beden tümüyle iyi, kötü olursa tamamıyla kötü olur. Dikkat! o kalptir.” </a:t>
            </a:r>
            <a:r>
              <a:rPr lang="tr-TR" sz="2400" dirty="0">
                <a:solidFill>
                  <a:schemeClr val="tx1"/>
                </a:solidFill>
              </a:rPr>
              <a:t>(Buhari, İman, 39) </a:t>
            </a:r>
          </a:p>
        </p:txBody>
      </p:sp>
    </p:spTree>
    <p:extLst>
      <p:ext uri="{BB962C8B-B14F-4D97-AF65-F5344CB8AC3E}">
        <p14:creationId xmlns:p14="http://schemas.microsoft.com/office/powerpoint/2010/main" val="18375946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8000" b="1" dirty="0" smtClean="0">
                <a:solidFill>
                  <a:schemeClr val="tx1"/>
                </a:solidFill>
                <a:effectLst>
                  <a:outerShdw blurRad="38100" dist="38100" dir="2700000" algn="tl">
                    <a:srgbClr val="000000">
                      <a:alpha val="43137"/>
                    </a:srgbClr>
                  </a:outerShdw>
                </a:effectLst>
              </a:rPr>
              <a:t>SEVGİ VE DUA</a:t>
            </a:r>
            <a:endParaRPr lang="tr-TR" sz="8000" b="1" dirty="0" smtClean="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a:solidFill>
                  <a:schemeClr val="tx1"/>
                </a:solidFill>
              </a:rPr>
              <a:t>Sohbetimize son verirken dua niyetiyle Ebu </a:t>
            </a:r>
            <a:r>
              <a:rPr lang="tr-TR" sz="2400" dirty="0" err="1">
                <a:solidFill>
                  <a:schemeClr val="tx1"/>
                </a:solidFill>
              </a:rPr>
              <a:t>Derda’dan</a:t>
            </a:r>
            <a:r>
              <a:rPr lang="tr-TR" sz="2400" dirty="0">
                <a:solidFill>
                  <a:schemeClr val="tx1"/>
                </a:solidFill>
              </a:rPr>
              <a:t> rivayet edildiğini göre Hz. Peygamberin bir hadisini sizlerle paylaşmak istiyorum: </a:t>
            </a:r>
            <a:endParaRPr lang="tr-TR" sz="2400" dirty="0" smtClean="0">
              <a:solidFill>
                <a:schemeClr val="tx1"/>
              </a:solidFill>
            </a:endParaRPr>
          </a:p>
          <a:p>
            <a:pPr algn="just"/>
            <a:r>
              <a:rPr lang="tr-TR" sz="2400" dirty="0" smtClean="0">
                <a:solidFill>
                  <a:schemeClr val="tx1"/>
                </a:solidFill>
              </a:rPr>
              <a:t>"</a:t>
            </a:r>
            <a:r>
              <a:rPr lang="tr-TR" sz="2400" dirty="0">
                <a:solidFill>
                  <a:schemeClr val="tx1"/>
                </a:solidFill>
              </a:rPr>
              <a:t>Davut </a:t>
            </a:r>
            <a:r>
              <a:rPr lang="tr-TR" sz="2400" dirty="0" err="1">
                <a:solidFill>
                  <a:schemeClr val="tx1"/>
                </a:solidFill>
              </a:rPr>
              <a:t>aleyhi's-selâm'ın</a:t>
            </a:r>
            <a:r>
              <a:rPr lang="tr-TR" sz="2400" dirty="0">
                <a:solidFill>
                  <a:schemeClr val="tx1"/>
                </a:solidFill>
              </a:rPr>
              <a:t> duasından birisi şöyle idi: </a:t>
            </a:r>
            <a:endParaRPr lang="tr-TR" sz="2400" dirty="0" smtClean="0">
              <a:solidFill>
                <a:schemeClr val="tx1"/>
              </a:solidFill>
            </a:endParaRPr>
          </a:p>
          <a:p>
            <a:pPr algn="just"/>
            <a:r>
              <a:rPr lang="tr-TR" sz="2400" dirty="0" smtClean="0">
                <a:solidFill>
                  <a:schemeClr val="tx1"/>
                </a:solidFill>
              </a:rPr>
              <a:t>"</a:t>
            </a:r>
            <a:r>
              <a:rPr lang="tr-TR" sz="2400" b="1" dirty="0">
                <a:solidFill>
                  <a:schemeClr val="tx1"/>
                </a:solidFill>
              </a:rPr>
              <a:t>Allah'ım, senden senin sevgini ve seni sevmeyi ve </a:t>
            </a:r>
            <a:endParaRPr lang="tr-TR" sz="2400" b="1" dirty="0" smtClean="0">
              <a:solidFill>
                <a:schemeClr val="tx1"/>
              </a:solidFill>
            </a:endParaRPr>
          </a:p>
          <a:p>
            <a:pPr algn="just"/>
            <a:r>
              <a:rPr lang="tr-TR" sz="2400" b="1" dirty="0" smtClean="0">
                <a:solidFill>
                  <a:schemeClr val="tx1"/>
                </a:solidFill>
              </a:rPr>
              <a:t>senin </a:t>
            </a:r>
            <a:r>
              <a:rPr lang="tr-TR" sz="2400" b="1" dirty="0">
                <a:solidFill>
                  <a:schemeClr val="tx1"/>
                </a:solidFill>
              </a:rPr>
              <a:t>sevgine beni ulaştıracak amelleri dilerim. </a:t>
            </a:r>
            <a:endParaRPr lang="tr-TR" sz="2400" b="1" dirty="0" smtClean="0">
              <a:solidFill>
                <a:schemeClr val="tx1"/>
              </a:solidFill>
            </a:endParaRPr>
          </a:p>
          <a:p>
            <a:pPr algn="just"/>
            <a:r>
              <a:rPr lang="tr-TR" sz="2400" b="1" dirty="0" smtClean="0">
                <a:solidFill>
                  <a:schemeClr val="tx1"/>
                </a:solidFill>
              </a:rPr>
              <a:t>Allah'ım</a:t>
            </a:r>
            <a:r>
              <a:rPr lang="tr-TR" sz="2400" b="1" dirty="0">
                <a:solidFill>
                  <a:schemeClr val="tx1"/>
                </a:solidFill>
              </a:rPr>
              <a:t>, senin sevgini bana nefsimden çoluk çocuğumdan ve soğuk sudan daha sevgili kıl</a:t>
            </a:r>
            <a:r>
              <a:rPr lang="tr-TR" sz="2400" dirty="0">
                <a:solidFill>
                  <a:schemeClr val="tx1"/>
                </a:solidFill>
              </a:rPr>
              <a:t>" </a:t>
            </a:r>
            <a:endParaRPr lang="tr-TR" sz="2400" dirty="0" smtClean="0">
              <a:solidFill>
                <a:schemeClr val="tx1"/>
              </a:solidFill>
            </a:endParaRPr>
          </a:p>
          <a:p>
            <a:pPr algn="just"/>
            <a:r>
              <a:rPr lang="tr-TR" dirty="0" smtClean="0">
                <a:solidFill>
                  <a:schemeClr val="tx1"/>
                </a:solidFill>
              </a:rPr>
              <a:t>(</a:t>
            </a:r>
            <a:r>
              <a:rPr lang="tr-TR" dirty="0" err="1">
                <a:solidFill>
                  <a:schemeClr val="tx1"/>
                </a:solidFill>
              </a:rPr>
              <a:t>Tirmîzî</a:t>
            </a:r>
            <a:r>
              <a:rPr lang="tr-TR" dirty="0">
                <a:solidFill>
                  <a:schemeClr val="tx1"/>
                </a:solidFill>
              </a:rPr>
              <a:t>, </a:t>
            </a:r>
            <a:r>
              <a:rPr lang="tr-TR" dirty="0" err="1">
                <a:solidFill>
                  <a:schemeClr val="tx1"/>
                </a:solidFill>
              </a:rPr>
              <a:t>Daavât</a:t>
            </a:r>
            <a:r>
              <a:rPr lang="tr-TR" dirty="0">
                <a:solidFill>
                  <a:schemeClr val="tx1"/>
                </a:solidFill>
              </a:rPr>
              <a:t> , 73) </a:t>
            </a:r>
          </a:p>
        </p:txBody>
      </p:sp>
    </p:spTree>
    <p:extLst>
      <p:ext uri="{BB962C8B-B14F-4D97-AF65-F5344CB8AC3E}">
        <p14:creationId xmlns:p14="http://schemas.microsoft.com/office/powerpoint/2010/main" val="16002927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fotogaleri.stargazete.com/fotogaleri/act/686817_2673_23012013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78874" cy="5830649"/>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07504"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effectLst>
                  <a:outerShdw blurRad="38100" dist="38100" dir="2700000" algn="tl">
                    <a:srgbClr val="000000">
                      <a:alpha val="43137"/>
                    </a:srgbClr>
                  </a:outerShdw>
                </a:effectLst>
              </a:rPr>
              <a:t>MÜ’MİNLER, İHSAN ŞUURUYLA HAREKET EDER</a:t>
            </a: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ا</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ل</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ا</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س</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ان</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 ا</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ن</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 ت</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ع</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ب</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د</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 الل</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 ك</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ا</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ن</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ك</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 ت</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ر</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اه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 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ا</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ن</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 ل</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م</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 ت</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ك</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ن</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 ت</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ر</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اه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 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ا</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ن</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 ي</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ر</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a:t>
            </a:r>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اك</a:t>
            </a:r>
            <a:endPar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endParaRPr>
          </a:p>
          <a:p>
            <a:pPr algn="ctr"/>
            <a:endPar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endParaRPr>
          </a:p>
          <a:p>
            <a:pPr algn="ctr"/>
            <a:endPar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endParaRPr>
          </a:p>
          <a:p>
            <a:pPr algn="ctr"/>
            <a:endPar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endParaRPr>
          </a:p>
          <a:p>
            <a:pPr algn="ctr"/>
            <a:endParaRPr lang="tr-TR"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endParaRPr>
          </a:p>
          <a:p>
            <a:pPr algn="ctr"/>
            <a:endParaRPr lang="tr-T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endParaRPr>
          </a:p>
          <a:p>
            <a:pPr algn="ctr"/>
            <a:r>
              <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İhsan, Allah'a O'nu görüyormuşsun gibi kulluk etmendir. Sen onu görmüyorsan da O seni mutlaka görüyor" </a:t>
            </a:r>
            <a:endPar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tr-TR" sz="1600" dirty="0" smtClean="0">
                <a:solidFill>
                  <a:schemeClr val="tx1"/>
                </a:solidFill>
              </a:rPr>
              <a:t>(</a:t>
            </a:r>
            <a:r>
              <a:rPr lang="tr-TR" sz="1600" dirty="0" err="1">
                <a:solidFill>
                  <a:schemeClr val="tx1"/>
                </a:solidFill>
              </a:rPr>
              <a:t>Buhârî</a:t>
            </a:r>
            <a:r>
              <a:rPr lang="tr-TR" sz="1600" dirty="0">
                <a:solidFill>
                  <a:schemeClr val="tx1"/>
                </a:solidFill>
              </a:rPr>
              <a:t>, </a:t>
            </a:r>
            <a:r>
              <a:rPr lang="tr-TR" sz="1600" dirty="0" err="1">
                <a:solidFill>
                  <a:schemeClr val="tx1"/>
                </a:solidFill>
              </a:rPr>
              <a:t>Îman</a:t>
            </a:r>
            <a:r>
              <a:rPr lang="tr-TR" sz="1600" dirty="0">
                <a:solidFill>
                  <a:schemeClr val="tx1"/>
                </a:solidFill>
              </a:rPr>
              <a:t>, 37</a:t>
            </a:r>
            <a:r>
              <a:rPr lang="tr-TR" sz="1600" dirty="0" smtClean="0">
                <a:solidFill>
                  <a:schemeClr val="tx1"/>
                </a:solidFill>
              </a:rPr>
              <a:t>)</a:t>
            </a:r>
            <a:endParaRPr lang="tr-TR" sz="800" dirty="0">
              <a:solidFill>
                <a:schemeClr val="tx1"/>
              </a:solidFill>
            </a:endParaRPr>
          </a:p>
        </p:txBody>
      </p:sp>
    </p:spTree>
    <p:extLst>
      <p:ext uri="{BB962C8B-B14F-4D97-AF65-F5344CB8AC3E}">
        <p14:creationId xmlns:p14="http://schemas.microsoft.com/office/powerpoint/2010/main" val="36868306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07504"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smtClean="0">
                <a:solidFill>
                  <a:schemeClr val="tx1"/>
                </a:solidFill>
                <a:effectLst>
                  <a:outerShdw blurRad="38100" dist="38100" dir="2700000" algn="tl">
                    <a:srgbClr val="000000">
                      <a:alpha val="43137"/>
                    </a:srgbClr>
                  </a:outerShdw>
                </a:effectLst>
              </a:rPr>
              <a:t>SEVGİ KONUSUNDA EN GÜZEL ÖRNEK </a:t>
            </a:r>
          </a:p>
          <a:p>
            <a:r>
              <a:rPr lang="tr-TR" sz="2800" b="1" dirty="0" smtClean="0">
                <a:solidFill>
                  <a:schemeClr val="tx1"/>
                </a:solidFill>
                <a:effectLst>
                  <a:outerShdw blurRad="38100" dist="38100" dir="2700000" algn="tl">
                    <a:srgbClr val="000000">
                      <a:alpha val="43137"/>
                    </a:srgbClr>
                  </a:outerShdw>
                </a:effectLst>
              </a:rPr>
              <a:t>HZ. MUHAMMED’DİR</a:t>
            </a:r>
            <a:endParaRPr lang="tr-TR" sz="2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a:solidFill>
                  <a:schemeClr val="tx1"/>
                </a:solidFill>
              </a:rPr>
              <a:t>Bu Vaaz Örneği Sadece İnsanlara Faydalı Olabilmek Adına İdris YAVUZYİĞİT Tarafından “Allah'ı Sevmek Ve Allah İçin Sevmek Sevgilerin En Yücesidir” Lütfi ŞENTÜRK; “Allah’ın Sevdiği Ve Sevmediği Kimseler” Medet COŞKUN;  “Allah İçin Sevmek” Ahmet ÜNAL; “Allah’ın Sevdikleri Ve Sevmedikleri” Feyyaz  İDİN; “</a:t>
            </a:r>
            <a:r>
              <a:rPr lang="tr-TR" sz="2400" dirty="0" err="1">
                <a:solidFill>
                  <a:schemeClr val="tx1"/>
                </a:solidFill>
              </a:rPr>
              <a:t>Riyazüs</a:t>
            </a:r>
            <a:r>
              <a:rPr lang="tr-TR" sz="2400" dirty="0">
                <a:solidFill>
                  <a:schemeClr val="tx1"/>
                </a:solidFill>
              </a:rPr>
              <a:t> </a:t>
            </a:r>
            <a:r>
              <a:rPr lang="tr-TR" sz="2400" dirty="0" err="1">
                <a:solidFill>
                  <a:schemeClr val="tx1"/>
                </a:solidFill>
              </a:rPr>
              <a:t>Salihin</a:t>
            </a:r>
            <a:r>
              <a:rPr lang="tr-TR" sz="2400" dirty="0">
                <a:solidFill>
                  <a:schemeClr val="tx1"/>
                </a:solidFill>
              </a:rPr>
              <a:t>” (8 Cilt); Hasenat4 Kuran Araştırma Programı, “Kaynaklarıyla Müminlere Vaazlar” Ömer ÖZTOP; “Sevgi Ve Dostluk” İsmail </a:t>
            </a:r>
            <a:r>
              <a:rPr lang="tr-TR" sz="2400" dirty="0" err="1">
                <a:solidFill>
                  <a:schemeClr val="tx1"/>
                </a:solidFill>
              </a:rPr>
              <a:t>KARAGÖZ’e</a:t>
            </a:r>
            <a:r>
              <a:rPr lang="tr-TR" sz="2400" dirty="0">
                <a:solidFill>
                  <a:schemeClr val="tx1"/>
                </a:solidFill>
              </a:rPr>
              <a:t> Ait Vaaz, Proje Örneği, Makale Ve Kitaplardan İstifade Ve Alıntılarda Yapılmak Suretiyle Hazırlanmıştır.</a:t>
            </a:r>
          </a:p>
        </p:txBody>
      </p:sp>
    </p:spTree>
    <p:extLst>
      <p:ext uri="{BB962C8B-B14F-4D97-AF65-F5344CB8AC3E}">
        <p14:creationId xmlns:p14="http://schemas.microsoft.com/office/powerpoint/2010/main" val="89484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07504"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smtClean="0">
                <a:solidFill>
                  <a:schemeClr val="tx1"/>
                </a:solidFill>
                <a:effectLst>
                  <a:outerShdw blurRad="38100" dist="38100" dir="2700000" algn="tl">
                    <a:srgbClr val="000000">
                      <a:alpha val="43137"/>
                    </a:srgbClr>
                  </a:outerShdw>
                </a:effectLst>
              </a:rPr>
              <a:t>SEVGİ NEDİR?</a:t>
            </a:r>
            <a:endParaRPr lang="tr-TR" sz="2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b="1" dirty="0">
                <a:solidFill>
                  <a:schemeClr val="tx1"/>
                </a:solidFill>
              </a:rPr>
              <a:t>Hasan-ı Basri: "Rabbini bilen O'nu sever" </a:t>
            </a:r>
            <a:endParaRPr lang="tr-TR" sz="2800" dirty="0" smtClean="0">
              <a:solidFill>
                <a:schemeClr val="tx1"/>
              </a:solidFill>
            </a:endParaRPr>
          </a:p>
          <a:p>
            <a:pPr algn="just"/>
            <a:r>
              <a:rPr lang="tr-TR" sz="2800" dirty="0" smtClean="0">
                <a:solidFill>
                  <a:schemeClr val="tx1"/>
                </a:solidFill>
              </a:rPr>
              <a:t>insanların </a:t>
            </a:r>
            <a:r>
              <a:rPr lang="tr-TR" sz="2800" dirty="0">
                <a:solidFill>
                  <a:schemeClr val="tx1"/>
                </a:solidFill>
              </a:rPr>
              <a:t>öncelikli </a:t>
            </a:r>
            <a:r>
              <a:rPr lang="tr-TR" sz="2800" dirty="0" smtClean="0">
                <a:solidFill>
                  <a:schemeClr val="tx1"/>
                </a:solidFill>
              </a:rPr>
              <a:t>görevi: </a:t>
            </a:r>
            <a:r>
              <a:rPr lang="tr-TR" sz="2800" dirty="0">
                <a:solidFill>
                  <a:schemeClr val="tx1"/>
                </a:solidFill>
              </a:rPr>
              <a:t>Allah’ı tanımak </a:t>
            </a:r>
            <a:r>
              <a:rPr lang="tr-TR" sz="2800" dirty="0" smtClean="0">
                <a:solidFill>
                  <a:schemeClr val="tx1"/>
                </a:solidFill>
              </a:rPr>
              <a:t>ve </a:t>
            </a:r>
            <a:r>
              <a:rPr lang="tr-TR" sz="2800" dirty="0">
                <a:solidFill>
                  <a:schemeClr val="tx1"/>
                </a:solidFill>
              </a:rPr>
              <a:t>tanıdığı ilahını en kalbi duygularla </a:t>
            </a:r>
            <a:r>
              <a:rPr lang="tr-TR" sz="2800" dirty="0" smtClean="0">
                <a:solidFill>
                  <a:schemeClr val="tx1"/>
                </a:solidFill>
              </a:rPr>
              <a:t>sevmektir. </a:t>
            </a:r>
            <a:endParaRPr lang="tr-TR" sz="2800" dirty="0">
              <a:solidFill>
                <a:schemeClr val="tx1"/>
              </a:solidFill>
            </a:endParaRPr>
          </a:p>
          <a:p>
            <a:pPr algn="just"/>
            <a:r>
              <a:rPr lang="tr-TR" sz="2800" dirty="0">
                <a:solidFill>
                  <a:schemeClr val="tx1"/>
                </a:solidFill>
              </a:rPr>
              <a:t>Allah,</a:t>
            </a:r>
            <a:r>
              <a:rPr lang="tr-TR" sz="2800" b="1" dirty="0">
                <a:solidFill>
                  <a:schemeClr val="tx1"/>
                </a:solidFill>
              </a:rPr>
              <a:t> </a:t>
            </a:r>
            <a:r>
              <a:rPr lang="tr-TR" sz="2800" dirty="0">
                <a:solidFill>
                  <a:schemeClr val="tx1"/>
                </a:solidFill>
              </a:rPr>
              <a:t>Rahman'dır, Rahim'dir, insanlara ve bütün canlılara sonsuz şefkat ve merhametiyle muamele etmekte olup Yarattığı insanlardan O'na inanmayanları dahi yedirip içirmektedir.</a:t>
            </a:r>
          </a:p>
          <a:p>
            <a:pPr algn="just"/>
            <a:r>
              <a:rPr lang="tr-TR" sz="2800" dirty="0">
                <a:solidFill>
                  <a:schemeClr val="tx1"/>
                </a:solidFill>
              </a:rPr>
              <a:t>Allah Teala tarafından sevilmek, dinimizin bizi ulaştırmak istediği en büyük hedeftir. </a:t>
            </a:r>
          </a:p>
        </p:txBody>
      </p:sp>
    </p:spTree>
    <p:extLst>
      <p:ext uri="{BB962C8B-B14F-4D97-AF65-F5344CB8AC3E}">
        <p14:creationId xmlns:p14="http://schemas.microsoft.com/office/powerpoint/2010/main" val="4179652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g1.liveinternet.ru/images/attach/c/7/96/111/96111783_b819214f896ef4bc7714b2a7634115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2936"/>
            <a:ext cx="9128579" cy="4009263"/>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b="1" dirty="0" smtClean="0">
                <a:solidFill>
                  <a:schemeClr val="tx1"/>
                </a:solidFill>
                <a:effectLst>
                  <a:outerShdw blurRad="38100" dist="38100" dir="2700000" algn="tl">
                    <a:srgbClr val="000000">
                      <a:alpha val="43137"/>
                    </a:srgbClr>
                  </a:outerShdw>
                </a:effectLst>
              </a:rPr>
              <a:t>ALLAH’I SEVMENİN MÜKAFATI RIZAYA ERMEKTİR</a:t>
            </a:r>
            <a:endParaRPr lang="tr-TR" sz="32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899592" y="1196752"/>
            <a:ext cx="8064896" cy="3660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dirty="0">
                <a:solidFill>
                  <a:schemeClr val="tx1"/>
                </a:solidFill>
              </a:rPr>
              <a:t>جَزَاؤُهُمْ عِنْدَ رَبِّهِمْ جَنَّاتُ عَدْنٍ تَجْرٖى مِنْ تَحْتِهَا الْاَنْهَارُ خَالِدٖينَ فٖيهَا اَبَدًا رَضِىَ اللّٰهُ عَنْهُمْ وَرَضُوا عَنْهُ ذٰلِكَ لِمَنْ خَشِىَ </a:t>
            </a:r>
            <a:r>
              <a:rPr lang="ar-AE" sz="2400" dirty="0" smtClean="0">
                <a:solidFill>
                  <a:schemeClr val="tx1"/>
                </a:solidFill>
              </a:rPr>
              <a:t>رَبَّهُ</a:t>
            </a:r>
            <a:endParaRPr lang="tr-TR" sz="2400" dirty="0" smtClean="0">
              <a:solidFill>
                <a:schemeClr val="tx1"/>
              </a:solidFill>
            </a:endParaRPr>
          </a:p>
          <a:p>
            <a:pPr algn="just"/>
            <a:r>
              <a:rPr lang="tr-TR" sz="2400" dirty="0" smtClean="0">
                <a:solidFill>
                  <a:schemeClr val="tx1"/>
                </a:solidFill>
              </a:rPr>
              <a:t>«Onların </a:t>
            </a:r>
            <a:r>
              <a:rPr lang="tr-TR" sz="2400" dirty="0">
                <a:solidFill>
                  <a:schemeClr val="tx1"/>
                </a:solidFill>
              </a:rPr>
              <a:t>Rableri katındaki mükâfatları, zemininden ırmaklar akan, içinde devamlı olarak kalacakları </a:t>
            </a:r>
            <a:r>
              <a:rPr lang="tr-TR" sz="2400" dirty="0" err="1">
                <a:solidFill>
                  <a:schemeClr val="tx1"/>
                </a:solidFill>
              </a:rPr>
              <a:t>Adn</a:t>
            </a:r>
            <a:r>
              <a:rPr lang="tr-TR" sz="2400" dirty="0">
                <a:solidFill>
                  <a:schemeClr val="tx1"/>
                </a:solidFill>
              </a:rPr>
              <a:t> cennetleridir. </a:t>
            </a:r>
            <a:r>
              <a:rPr lang="tr-TR" sz="2400" b="1" u="sng" dirty="0">
                <a:solidFill>
                  <a:schemeClr val="tx1"/>
                </a:solidFill>
              </a:rPr>
              <a:t>Allah kendilerinden hoşnut olmuş, onlar da Allah'tan hoşnut olmuşlardır. </a:t>
            </a:r>
            <a:r>
              <a:rPr lang="tr-TR" sz="2400" dirty="0">
                <a:solidFill>
                  <a:schemeClr val="tx1"/>
                </a:solidFill>
              </a:rPr>
              <a:t>Bu söylenenler hep Rabbinden korkan (O'na saygı gösterenler) içindir</a:t>
            </a:r>
            <a:r>
              <a:rPr lang="tr-TR" sz="2400" dirty="0" smtClean="0">
                <a:solidFill>
                  <a:schemeClr val="tx1"/>
                </a:solidFill>
              </a:rPr>
              <a:t>.» </a:t>
            </a:r>
            <a:r>
              <a:rPr lang="tr-TR" sz="2400" dirty="0">
                <a:solidFill>
                  <a:schemeClr val="tx1"/>
                </a:solidFill>
              </a:rPr>
              <a:t>( </a:t>
            </a:r>
            <a:r>
              <a:rPr lang="tr-TR" sz="2400" dirty="0" smtClean="0">
                <a:solidFill>
                  <a:schemeClr val="tx1"/>
                </a:solidFill>
              </a:rPr>
              <a:t>98/</a:t>
            </a:r>
            <a:r>
              <a:rPr lang="tr-TR" sz="2400" dirty="0" err="1" smtClean="0">
                <a:solidFill>
                  <a:schemeClr val="tx1"/>
                </a:solidFill>
              </a:rPr>
              <a:t>Beyyine</a:t>
            </a:r>
            <a:r>
              <a:rPr lang="tr-TR" sz="2400" dirty="0" smtClean="0">
                <a:solidFill>
                  <a:schemeClr val="tx1"/>
                </a:solidFill>
              </a:rPr>
              <a:t> 8 )</a:t>
            </a:r>
            <a:endParaRPr lang="tr-TR" sz="800" dirty="0">
              <a:solidFill>
                <a:schemeClr val="tx1"/>
              </a:solidFill>
            </a:endParaRPr>
          </a:p>
        </p:txBody>
      </p:sp>
    </p:spTree>
    <p:extLst>
      <p:ext uri="{BB962C8B-B14F-4D97-AF65-F5344CB8AC3E}">
        <p14:creationId xmlns:p14="http://schemas.microsoft.com/office/powerpoint/2010/main" val="2360332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000" b="1" dirty="0" smtClean="0">
                <a:solidFill>
                  <a:schemeClr val="tx1"/>
                </a:solidFill>
                <a:effectLst>
                  <a:outerShdw blurRad="38100" dist="38100" dir="2700000" algn="tl">
                    <a:srgbClr val="000000">
                      <a:alpha val="43137"/>
                    </a:srgbClr>
                  </a:outerShdw>
                </a:effectLst>
              </a:rPr>
              <a:t>SEVGİNİN YOLU EFENDİMİZDEN GEÇER</a:t>
            </a:r>
            <a:endParaRPr lang="tr-TR" sz="40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a:solidFill>
                  <a:schemeClr val="tx1"/>
                </a:solidFill>
              </a:rPr>
              <a:t>Bir kulu Allah’ın sevdiğini gösteren en büyük delil kulun peygambere uymasıdır. </a:t>
            </a:r>
          </a:p>
          <a:p>
            <a:pPr algn="ctr"/>
            <a:r>
              <a:rPr lang="ar-AE" sz="4000" dirty="0">
                <a:solidFill>
                  <a:schemeClr val="tx1"/>
                </a:solidFill>
                <a:latin typeface="HASENAT" panose="01000600020000020003" pitchFamily="2" charset="-78"/>
                <a:cs typeface="Emine" panose="03020400000000000000" pitchFamily="66" charset="-78"/>
              </a:rPr>
              <a:t>قُلْ اِنْ كُنْتُمْ تُحِبُّونَ اللّٰهَ فَاتَّبِعُون۪ي يُحْبِبْكُمُ اللّٰهُ وَيَغْفِرْ لَكُمْ ذُنُوبَكُمْۜ وَاللّٰهُ غَفُورٌ رَح۪يمٌ</a:t>
            </a:r>
            <a:endParaRPr lang="tr-TR" sz="4000" dirty="0">
              <a:solidFill>
                <a:schemeClr val="tx1"/>
              </a:solidFill>
              <a:latin typeface="HASENAT" panose="01000600020000020003" pitchFamily="2" charset="-78"/>
              <a:cs typeface="Emine" panose="03020400000000000000" pitchFamily="66" charset="-78"/>
            </a:endParaRPr>
          </a:p>
          <a:p>
            <a:pPr algn="just"/>
            <a:r>
              <a:rPr lang="tr-TR" sz="2800" dirty="0">
                <a:solidFill>
                  <a:schemeClr val="tx1"/>
                </a:solidFill>
              </a:rPr>
              <a:t>De ki: "</a:t>
            </a:r>
            <a:r>
              <a:rPr lang="tr-TR" sz="2800" b="1" dirty="0">
                <a:solidFill>
                  <a:schemeClr val="tx1"/>
                </a:solidFill>
              </a:rPr>
              <a:t>Eğer Allah'ı seviyorsanız bana uyun ki, Allah da sizi sevsin ve günahlarınızı bağışlasın. </a:t>
            </a:r>
            <a:r>
              <a:rPr lang="tr-TR" sz="2800" dirty="0">
                <a:solidFill>
                  <a:schemeClr val="tx1"/>
                </a:solidFill>
              </a:rPr>
              <a:t>Çünkü Allah çok bağışlayandır, çok merhamet edendir “ (Ali </a:t>
            </a:r>
            <a:r>
              <a:rPr lang="tr-TR" sz="2800" dirty="0" err="1">
                <a:solidFill>
                  <a:schemeClr val="tx1"/>
                </a:solidFill>
              </a:rPr>
              <a:t>imran</a:t>
            </a:r>
            <a:r>
              <a:rPr lang="tr-TR" sz="2800" dirty="0">
                <a:solidFill>
                  <a:schemeClr val="tx1"/>
                </a:solidFill>
              </a:rPr>
              <a:t> 31). </a:t>
            </a:r>
          </a:p>
        </p:txBody>
      </p:sp>
    </p:spTree>
    <p:extLst>
      <p:ext uri="{BB962C8B-B14F-4D97-AF65-F5344CB8AC3E}">
        <p14:creationId xmlns:p14="http://schemas.microsoft.com/office/powerpoint/2010/main" val="3794755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5400" b="1" dirty="0" smtClean="0">
                <a:solidFill>
                  <a:schemeClr val="tx1"/>
                </a:solidFill>
                <a:effectLst>
                  <a:outerShdw blurRad="38100" dist="38100" dir="2700000" algn="tl">
                    <a:srgbClr val="000000">
                      <a:alpha val="43137"/>
                    </a:srgbClr>
                  </a:outerShdw>
                </a:effectLst>
              </a:rPr>
              <a:t>İSLAM SEVGİ EKSENLİ DİNDİR</a:t>
            </a:r>
            <a:endParaRPr lang="tr-TR" sz="54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b="1" u="sng" dirty="0" err="1">
                <a:solidFill>
                  <a:schemeClr val="tx1"/>
                </a:solidFill>
              </a:rPr>
              <a:t>İbnu’l</a:t>
            </a:r>
            <a:r>
              <a:rPr lang="tr-TR" sz="2800" b="1" u="sng" dirty="0">
                <a:solidFill>
                  <a:schemeClr val="tx1"/>
                </a:solidFill>
              </a:rPr>
              <a:t>-Arabi</a:t>
            </a:r>
            <a:r>
              <a:rPr lang="tr-TR" sz="2800" dirty="0">
                <a:solidFill>
                  <a:schemeClr val="tx1"/>
                </a:solidFill>
              </a:rPr>
              <a:t>, “</a:t>
            </a:r>
            <a:r>
              <a:rPr lang="tr-TR" sz="2800" b="1" dirty="0">
                <a:solidFill>
                  <a:schemeClr val="tx1"/>
                </a:solidFill>
              </a:rPr>
              <a:t>Allah’ın Hz Muhammed (</a:t>
            </a:r>
            <a:r>
              <a:rPr lang="tr-TR" sz="2800" b="1" dirty="0" err="1">
                <a:solidFill>
                  <a:schemeClr val="tx1"/>
                </a:solidFill>
              </a:rPr>
              <a:t>sas</a:t>
            </a:r>
            <a:r>
              <a:rPr lang="tr-TR" sz="2800" b="1" dirty="0">
                <a:solidFill>
                  <a:schemeClr val="tx1"/>
                </a:solidFill>
              </a:rPr>
              <a:t>)’e habibim demesi, İslam’ın sevgi dini olduğunu gösterir</a:t>
            </a:r>
            <a:r>
              <a:rPr lang="tr-TR" sz="2800" dirty="0">
                <a:solidFill>
                  <a:schemeClr val="tx1"/>
                </a:solidFill>
              </a:rPr>
              <a:t>” der​.</a:t>
            </a:r>
          </a:p>
          <a:p>
            <a:pPr algn="just"/>
            <a:r>
              <a:rPr lang="tr-TR" sz="2800" b="1" dirty="0">
                <a:solidFill>
                  <a:schemeClr val="tx1"/>
                </a:solidFill>
              </a:rPr>
              <a:t>Peygamberimiz Allah'ı sevme hususunda bize en güzel örnektir.</a:t>
            </a:r>
            <a:r>
              <a:rPr lang="tr-TR" sz="2800" dirty="0">
                <a:solidFill>
                  <a:schemeClr val="tx1"/>
                </a:solidFill>
              </a:rPr>
              <a:t> Onun hayatını incelediğimizde, Allah sevgisinin hayatının her alanını kuşattığını göreceğiz. Allah'ı sevmede, O'na güvenmede, O'na itaat etmede, O'nu zikretmede örnek alınacak insan efendimizdir.</a:t>
            </a:r>
          </a:p>
        </p:txBody>
      </p:sp>
    </p:spTree>
    <p:extLst>
      <p:ext uri="{BB962C8B-B14F-4D97-AF65-F5344CB8AC3E}">
        <p14:creationId xmlns:p14="http://schemas.microsoft.com/office/powerpoint/2010/main" val="2932837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179512" y="1196752"/>
            <a:ext cx="8640960"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dirty="0">
                <a:solidFill>
                  <a:schemeClr val="tx1"/>
                </a:solidFill>
              </a:rPr>
              <a:t>Sevgi, ruhun gıdasıdır. En makbul, en değerli sevgi hiç şüphesiz Allah’ın sevgisidir.</a:t>
            </a:r>
            <a:r>
              <a:rPr lang="tr-TR" sz="2400" dirty="0">
                <a:solidFill>
                  <a:schemeClr val="tx1"/>
                </a:solidFill>
              </a:rPr>
              <a:t> Allah, insanlığı sevdiği için yaratmıştır ve halen </a:t>
            </a:r>
            <a:r>
              <a:rPr lang="tr-TR" sz="2400" dirty="0" err="1">
                <a:solidFill>
                  <a:schemeClr val="tx1"/>
                </a:solidFill>
              </a:rPr>
              <a:t>salih</a:t>
            </a:r>
            <a:r>
              <a:rPr lang="tr-TR" sz="2400" dirty="0">
                <a:solidFill>
                  <a:schemeClr val="tx1"/>
                </a:solidFill>
              </a:rPr>
              <a:t> kullarını da sevmektedir. Allah’ın sevgisini kazanmayı, hem en büyük, hedef, hem de en büyük nimet olarak görmek gerekir. Çünkü Allah’ın sevgisini kazanmak, en büyük şeref ve en büyük mutluluktur.</a:t>
            </a:r>
          </a:p>
          <a:p>
            <a:pPr algn="just"/>
            <a:r>
              <a:rPr lang="tr-TR" sz="2400" dirty="0" err="1">
                <a:solidFill>
                  <a:schemeClr val="tx1"/>
                </a:solidFill>
              </a:rPr>
              <a:t>Ashabtan</a:t>
            </a:r>
            <a:r>
              <a:rPr lang="tr-TR" sz="2400" dirty="0">
                <a:solidFill>
                  <a:schemeClr val="tx1"/>
                </a:solidFill>
              </a:rPr>
              <a:t> biri şöyle bir olay anlattı: </a:t>
            </a:r>
            <a:endParaRPr lang="tr-TR" sz="2400" dirty="0" smtClean="0">
              <a:solidFill>
                <a:schemeClr val="tx1"/>
              </a:solidFill>
            </a:endParaRPr>
          </a:p>
          <a:p>
            <a:pPr algn="just"/>
            <a:r>
              <a:rPr lang="tr-TR" sz="2400" dirty="0" smtClean="0">
                <a:solidFill>
                  <a:schemeClr val="tx1"/>
                </a:solidFill>
              </a:rPr>
              <a:t>"</a:t>
            </a:r>
            <a:r>
              <a:rPr lang="tr-TR" sz="2400" b="1" dirty="0">
                <a:solidFill>
                  <a:schemeClr val="tx1"/>
                </a:solidFill>
              </a:rPr>
              <a:t>Bir çalılığın içinde bir kaç kuş yavrusu gördüm. Onları aldım ihramımın içine koydum. Biraz sonra anneleri geldi. İhramın üzerinde dolaştı durdu. Ben ihramımı açar açmaz o da yavrularının yanına girdi</a:t>
            </a:r>
            <a:r>
              <a:rPr lang="tr-TR" sz="2400" dirty="0">
                <a:solidFill>
                  <a:schemeClr val="tx1"/>
                </a:solidFill>
              </a:rPr>
              <a:t>." </a:t>
            </a:r>
            <a:endParaRPr lang="tr-TR" sz="2400" dirty="0" smtClean="0">
              <a:solidFill>
                <a:schemeClr val="tx1"/>
              </a:solidFill>
            </a:endParaRPr>
          </a:p>
          <a:p>
            <a:pPr algn="just"/>
            <a:r>
              <a:rPr lang="tr-TR" sz="2400" dirty="0" smtClean="0">
                <a:solidFill>
                  <a:schemeClr val="tx1"/>
                </a:solidFill>
              </a:rPr>
              <a:t>Peygamberimiz </a:t>
            </a:r>
            <a:r>
              <a:rPr lang="tr-TR" sz="2400" dirty="0">
                <a:solidFill>
                  <a:schemeClr val="tx1"/>
                </a:solidFill>
              </a:rPr>
              <a:t>anlatılanları dinledikten sonra: </a:t>
            </a:r>
            <a:endParaRPr lang="tr-TR" sz="2400" dirty="0" smtClean="0">
              <a:solidFill>
                <a:schemeClr val="tx1"/>
              </a:solidFill>
            </a:endParaRPr>
          </a:p>
          <a:p>
            <a:pPr algn="just"/>
            <a:r>
              <a:rPr lang="tr-TR" sz="2400" dirty="0" smtClean="0">
                <a:solidFill>
                  <a:schemeClr val="tx1"/>
                </a:solidFill>
              </a:rPr>
              <a:t>"</a:t>
            </a:r>
            <a:r>
              <a:rPr lang="tr-TR" sz="2400" dirty="0">
                <a:solidFill>
                  <a:schemeClr val="tx1"/>
                </a:solidFill>
              </a:rPr>
              <a:t>Anneliğin şefkatinden hayret mi ediyorsunuz. Beni gönderen Allah'a yemin ederim ki, </a:t>
            </a:r>
            <a:r>
              <a:rPr lang="tr-TR" sz="2400" b="1" u="sng" dirty="0">
                <a:solidFill>
                  <a:schemeClr val="tx1"/>
                </a:solidFill>
              </a:rPr>
              <a:t>Allah Teâlâ kullarını, bir annenin yavrularını sevmesinden daha fazla sever</a:t>
            </a:r>
            <a:r>
              <a:rPr lang="tr-TR" sz="2400" dirty="0">
                <a:solidFill>
                  <a:schemeClr val="tx1"/>
                </a:solidFill>
              </a:rPr>
              <a:t>" </a:t>
            </a:r>
            <a:endParaRPr lang="tr-TR" sz="2400" dirty="0" smtClean="0">
              <a:solidFill>
                <a:schemeClr val="tx1"/>
              </a:solidFill>
            </a:endParaRPr>
          </a:p>
          <a:p>
            <a:pPr algn="just"/>
            <a:r>
              <a:rPr lang="tr-TR" sz="1200" dirty="0" smtClean="0">
                <a:solidFill>
                  <a:schemeClr val="tx1"/>
                </a:solidFill>
              </a:rPr>
              <a:t>( </a:t>
            </a:r>
            <a:r>
              <a:rPr lang="tr-TR" sz="1200" dirty="0" err="1">
                <a:solidFill>
                  <a:schemeClr val="tx1"/>
                </a:solidFill>
              </a:rPr>
              <a:t>Şiblî</a:t>
            </a:r>
            <a:r>
              <a:rPr lang="tr-TR" sz="1200" dirty="0">
                <a:solidFill>
                  <a:schemeClr val="tx1"/>
                </a:solidFill>
              </a:rPr>
              <a:t>, İslâm Tarihi, Asrı Saadet, İstanbul, 1928, c.2, s, 857)</a:t>
            </a:r>
          </a:p>
        </p:txBody>
      </p:sp>
      <p:sp>
        <p:nvSpPr>
          <p:cNvPr id="4" name="4 Dikdörtgen"/>
          <p:cNvSpPr/>
          <p:nvPr/>
        </p:nvSpPr>
        <p:spPr>
          <a:xfrm>
            <a:off x="0" y="0"/>
            <a:ext cx="867645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7200" b="1" dirty="0" smtClean="0">
                <a:solidFill>
                  <a:schemeClr val="tx1"/>
                </a:solidFill>
                <a:effectLst>
                  <a:outerShdw blurRad="38100" dist="38100" dir="2700000" algn="tl">
                    <a:srgbClr val="000000">
                      <a:alpha val="43137"/>
                    </a:srgbClr>
                  </a:outerShdw>
                </a:effectLst>
              </a:rPr>
              <a:t>ALLAH SEVGİSİ</a:t>
            </a:r>
            <a:endParaRPr lang="tr-TR" sz="72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5645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1908</TotalTime>
  <Words>3462</Words>
  <Application>Microsoft Office PowerPoint</Application>
  <PresentationFormat>Ekran Gösterisi (4:3)</PresentationFormat>
  <Paragraphs>355</Paragraphs>
  <Slides>48</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48</vt:i4>
      </vt:variant>
    </vt:vector>
  </HeadingPairs>
  <TitlesOfParts>
    <vt:vector size="56" baseType="lpstr">
      <vt:lpstr>Arial</vt:lpstr>
      <vt:lpstr>Calibri</vt:lpstr>
      <vt:lpstr>Elephant</vt:lpstr>
      <vt:lpstr>Emine</vt:lpstr>
      <vt:lpstr>HASENAT</vt:lpstr>
      <vt:lpstr>Times New Roman</vt:lpstr>
      <vt:lpstr>Vivaldi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LALEYLL</dc:creator>
  <cp:lastModifiedBy>Office 2013</cp:lastModifiedBy>
  <cp:revision>298</cp:revision>
  <dcterms:created xsi:type="dcterms:W3CDTF">2011-05-13T06:34:38Z</dcterms:created>
  <dcterms:modified xsi:type="dcterms:W3CDTF">2017-01-12T19:38:08Z</dcterms:modified>
</cp:coreProperties>
</file>