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431" r:id="rId3"/>
    <p:sldId id="419" r:id="rId4"/>
    <p:sldId id="420" r:id="rId5"/>
    <p:sldId id="418" r:id="rId6"/>
    <p:sldId id="421" r:id="rId7"/>
    <p:sldId id="444" r:id="rId8"/>
    <p:sldId id="507" r:id="rId9"/>
    <p:sldId id="445" r:id="rId10"/>
    <p:sldId id="519" r:id="rId11"/>
    <p:sldId id="506" r:id="rId12"/>
    <p:sldId id="463" r:id="rId13"/>
    <p:sldId id="456" r:id="rId14"/>
    <p:sldId id="458" r:id="rId15"/>
    <p:sldId id="492" r:id="rId16"/>
    <p:sldId id="493" r:id="rId17"/>
    <p:sldId id="477" r:id="rId18"/>
    <p:sldId id="508" r:id="rId19"/>
    <p:sldId id="478" r:id="rId20"/>
    <p:sldId id="501" r:id="rId21"/>
    <p:sldId id="509" r:id="rId22"/>
    <p:sldId id="510" r:id="rId23"/>
    <p:sldId id="523" r:id="rId24"/>
    <p:sldId id="524" r:id="rId25"/>
    <p:sldId id="525" r:id="rId26"/>
    <p:sldId id="485" r:id="rId27"/>
    <p:sldId id="489" r:id="rId28"/>
    <p:sldId id="522" r:id="rId29"/>
    <p:sldId id="487" r:id="rId30"/>
    <p:sldId id="446" r:id="rId31"/>
    <p:sldId id="468" r:id="rId32"/>
    <p:sldId id="467" r:id="rId33"/>
    <p:sldId id="469" r:id="rId34"/>
    <p:sldId id="521" r:id="rId35"/>
    <p:sldId id="470" r:id="rId36"/>
    <p:sldId id="472" r:id="rId37"/>
    <p:sldId id="483" r:id="rId38"/>
    <p:sldId id="449" r:id="rId39"/>
    <p:sldId id="498" r:id="rId40"/>
    <p:sldId id="450" r:id="rId41"/>
    <p:sldId id="451" r:id="rId42"/>
    <p:sldId id="526" r:id="rId43"/>
    <p:sldId id="496" r:id="rId44"/>
    <p:sldId id="500" r:id="rId45"/>
    <p:sldId id="515" r:id="rId46"/>
    <p:sldId id="516" r:id="rId47"/>
    <p:sldId id="495" r:id="rId48"/>
    <p:sldId id="354" r:id="rId49"/>
    <p:sldId id="527"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78" autoAdjust="0"/>
  </p:normalViewPr>
  <p:slideViewPr>
    <p:cSldViewPr>
      <p:cViewPr varScale="1">
        <p:scale>
          <a:sx n="64" d="100"/>
          <a:sy n="64"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notesMaster" Target="notesMasters/notesMaster1.xml" /><Relationship Id="rId3" Type="http://schemas.openxmlformats.org/officeDocument/2006/relationships/slide" Target="slides/slide2.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4E1EC-FD19-4016-9C52-6BE3D217385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8A2D1E67-C0AB-45A3-B73A-303966225A56}">
      <dgm:prSet phldrT="[Metin]"/>
      <dgm:spPr/>
      <dgm:t>
        <a:bodyPr/>
        <a:lstStyle/>
        <a:p>
          <a:r>
            <a:rPr lang="tr-TR" dirty="0"/>
            <a:t>İCMALİ İMAN</a:t>
          </a:r>
        </a:p>
      </dgm:t>
    </dgm:pt>
    <dgm:pt modelId="{B1F53702-0061-4106-9ED4-E45E5D7D18D7}" type="parTrans" cxnId="{D01C7A2C-1E93-4E27-A979-31FB8A9DB9F7}">
      <dgm:prSet/>
      <dgm:spPr/>
      <dgm:t>
        <a:bodyPr/>
        <a:lstStyle/>
        <a:p>
          <a:endParaRPr lang="tr-TR"/>
        </a:p>
      </dgm:t>
    </dgm:pt>
    <dgm:pt modelId="{2612B506-EE0C-4DAE-8E9A-AD6D6838C3B7}" type="sibTrans" cxnId="{D01C7A2C-1E93-4E27-A979-31FB8A9DB9F7}">
      <dgm:prSet/>
      <dgm:spPr/>
      <dgm:t>
        <a:bodyPr/>
        <a:lstStyle/>
        <a:p>
          <a:endParaRPr lang="tr-TR"/>
        </a:p>
      </dgm:t>
    </dgm:pt>
    <dgm:pt modelId="{BBB61EF7-52EF-48DB-8211-74435172442F}">
      <dgm:prSet phldrT="[Metin]"/>
      <dgm:spPr/>
      <dgm:t>
        <a:bodyPr/>
        <a:lstStyle/>
        <a:p>
          <a:r>
            <a:rPr lang="tr-TR" dirty="0"/>
            <a:t>LA İLAHE İLLELLAH</a:t>
          </a:r>
        </a:p>
      </dgm:t>
    </dgm:pt>
    <dgm:pt modelId="{6D92C44F-084B-4829-8BD6-C936FF256BD0}" type="parTrans" cxnId="{1526AF84-3347-4716-B34C-7FE8B0532D8E}">
      <dgm:prSet/>
      <dgm:spPr/>
      <dgm:t>
        <a:bodyPr/>
        <a:lstStyle/>
        <a:p>
          <a:endParaRPr lang="tr-TR"/>
        </a:p>
      </dgm:t>
    </dgm:pt>
    <dgm:pt modelId="{8CC1FF06-64DC-4434-8072-E9593F94201A}" type="sibTrans" cxnId="{1526AF84-3347-4716-B34C-7FE8B0532D8E}">
      <dgm:prSet/>
      <dgm:spPr/>
      <dgm:t>
        <a:bodyPr/>
        <a:lstStyle/>
        <a:p>
          <a:endParaRPr lang="tr-TR"/>
        </a:p>
      </dgm:t>
    </dgm:pt>
    <dgm:pt modelId="{DF2DC4A1-C783-4241-A402-01F947239957}">
      <dgm:prSet phldrT="[Metin]"/>
      <dgm:spPr/>
      <dgm:t>
        <a:bodyPr/>
        <a:lstStyle/>
        <a:p>
          <a:r>
            <a:rPr lang="tr-TR" dirty="0"/>
            <a:t>MUHAMMEDÜR RASULÜLLAH</a:t>
          </a:r>
        </a:p>
      </dgm:t>
    </dgm:pt>
    <dgm:pt modelId="{0D2BD4A1-DF81-4BC0-931E-6D717B3909E0}" type="parTrans" cxnId="{77609C8D-F9F9-473F-9804-C5135104DEE0}">
      <dgm:prSet/>
      <dgm:spPr/>
      <dgm:t>
        <a:bodyPr/>
        <a:lstStyle/>
        <a:p>
          <a:endParaRPr lang="tr-TR"/>
        </a:p>
      </dgm:t>
    </dgm:pt>
    <dgm:pt modelId="{72C673D3-332A-4951-AA73-43593F4C49B3}" type="sibTrans" cxnId="{77609C8D-F9F9-473F-9804-C5135104DEE0}">
      <dgm:prSet/>
      <dgm:spPr/>
      <dgm:t>
        <a:bodyPr/>
        <a:lstStyle/>
        <a:p>
          <a:endParaRPr lang="tr-TR"/>
        </a:p>
      </dgm:t>
    </dgm:pt>
    <dgm:pt modelId="{3ADEF571-5D70-470D-8F68-BBBFA1C292F5}" type="pres">
      <dgm:prSet presAssocID="{0494E1EC-FD19-4016-9C52-6BE3D2173856}" presName="diagram" presStyleCnt="0">
        <dgm:presLayoutVars>
          <dgm:chPref val="1"/>
          <dgm:dir/>
          <dgm:animOne val="branch"/>
          <dgm:animLvl val="lvl"/>
          <dgm:resizeHandles/>
        </dgm:presLayoutVars>
      </dgm:prSet>
      <dgm:spPr/>
    </dgm:pt>
    <dgm:pt modelId="{4CBFE09A-E277-46C6-BA64-269F4B71E6F4}" type="pres">
      <dgm:prSet presAssocID="{8A2D1E67-C0AB-45A3-B73A-303966225A56}" presName="root" presStyleCnt="0"/>
      <dgm:spPr/>
    </dgm:pt>
    <dgm:pt modelId="{67579A41-85EB-43F8-8D57-8B53E3653970}" type="pres">
      <dgm:prSet presAssocID="{8A2D1E67-C0AB-45A3-B73A-303966225A56}" presName="rootComposite" presStyleCnt="0"/>
      <dgm:spPr/>
    </dgm:pt>
    <dgm:pt modelId="{28A59AA0-9CD6-477B-8A34-C6EC847D0ACB}" type="pres">
      <dgm:prSet presAssocID="{8A2D1E67-C0AB-45A3-B73A-303966225A56}" presName="rootText" presStyleLbl="node1" presStyleIdx="0" presStyleCnt="1"/>
      <dgm:spPr/>
    </dgm:pt>
    <dgm:pt modelId="{99A07E22-1335-49BB-9792-622FC1D4E593}" type="pres">
      <dgm:prSet presAssocID="{8A2D1E67-C0AB-45A3-B73A-303966225A56}" presName="rootConnector" presStyleLbl="node1" presStyleIdx="0" presStyleCnt="1"/>
      <dgm:spPr/>
    </dgm:pt>
    <dgm:pt modelId="{C10FCC23-EB82-4CCF-B00E-8037EE8BE0FA}" type="pres">
      <dgm:prSet presAssocID="{8A2D1E67-C0AB-45A3-B73A-303966225A56}" presName="childShape" presStyleCnt="0"/>
      <dgm:spPr/>
    </dgm:pt>
    <dgm:pt modelId="{6D7452FC-119A-4CF1-8C75-02A83FF285F2}" type="pres">
      <dgm:prSet presAssocID="{6D92C44F-084B-4829-8BD6-C936FF256BD0}" presName="Name13" presStyleLbl="parChTrans1D2" presStyleIdx="0" presStyleCnt="2"/>
      <dgm:spPr/>
    </dgm:pt>
    <dgm:pt modelId="{4ED836D2-0369-49CC-BD93-28C5D39DF9B9}" type="pres">
      <dgm:prSet presAssocID="{BBB61EF7-52EF-48DB-8211-74435172442F}" presName="childText" presStyleLbl="bgAcc1" presStyleIdx="0" presStyleCnt="2">
        <dgm:presLayoutVars>
          <dgm:bulletEnabled val="1"/>
        </dgm:presLayoutVars>
      </dgm:prSet>
      <dgm:spPr/>
    </dgm:pt>
    <dgm:pt modelId="{5FA38968-FC54-4873-A296-478A6B39C2C0}" type="pres">
      <dgm:prSet presAssocID="{0D2BD4A1-DF81-4BC0-931E-6D717B3909E0}" presName="Name13" presStyleLbl="parChTrans1D2" presStyleIdx="1" presStyleCnt="2"/>
      <dgm:spPr/>
    </dgm:pt>
    <dgm:pt modelId="{BB11CB8A-C9BC-4F77-B0D6-53275A167616}" type="pres">
      <dgm:prSet presAssocID="{DF2DC4A1-C783-4241-A402-01F947239957}" presName="childText" presStyleLbl="bgAcc1" presStyleIdx="1" presStyleCnt="2">
        <dgm:presLayoutVars>
          <dgm:bulletEnabled val="1"/>
        </dgm:presLayoutVars>
      </dgm:prSet>
      <dgm:spPr/>
    </dgm:pt>
  </dgm:ptLst>
  <dgm:cxnLst>
    <dgm:cxn modelId="{F88E410A-D1EE-4F56-8C3D-C569494F95DA}" type="presOf" srcId="{8A2D1E67-C0AB-45A3-B73A-303966225A56}" destId="{28A59AA0-9CD6-477B-8A34-C6EC847D0ACB}" srcOrd="0" destOrd="0" presId="urn:microsoft.com/office/officeart/2005/8/layout/hierarchy3"/>
    <dgm:cxn modelId="{D01C7A2C-1E93-4E27-A979-31FB8A9DB9F7}" srcId="{0494E1EC-FD19-4016-9C52-6BE3D2173856}" destId="{8A2D1E67-C0AB-45A3-B73A-303966225A56}" srcOrd="0" destOrd="0" parTransId="{B1F53702-0061-4106-9ED4-E45E5D7D18D7}" sibTransId="{2612B506-EE0C-4DAE-8E9A-AD6D6838C3B7}"/>
    <dgm:cxn modelId="{D1217168-3454-45E7-8B45-0C83E662BF46}" type="presOf" srcId="{8A2D1E67-C0AB-45A3-B73A-303966225A56}" destId="{99A07E22-1335-49BB-9792-622FC1D4E593}" srcOrd="1" destOrd="0" presId="urn:microsoft.com/office/officeart/2005/8/layout/hierarchy3"/>
    <dgm:cxn modelId="{1526AF84-3347-4716-B34C-7FE8B0532D8E}" srcId="{8A2D1E67-C0AB-45A3-B73A-303966225A56}" destId="{BBB61EF7-52EF-48DB-8211-74435172442F}" srcOrd="0" destOrd="0" parTransId="{6D92C44F-084B-4829-8BD6-C936FF256BD0}" sibTransId="{8CC1FF06-64DC-4434-8072-E9593F94201A}"/>
    <dgm:cxn modelId="{77609C8D-F9F9-473F-9804-C5135104DEE0}" srcId="{8A2D1E67-C0AB-45A3-B73A-303966225A56}" destId="{DF2DC4A1-C783-4241-A402-01F947239957}" srcOrd="1" destOrd="0" parTransId="{0D2BD4A1-DF81-4BC0-931E-6D717B3909E0}" sibTransId="{72C673D3-332A-4951-AA73-43593F4C49B3}"/>
    <dgm:cxn modelId="{875D70A6-8FC9-48E0-B665-14F8217C265C}" type="presOf" srcId="{BBB61EF7-52EF-48DB-8211-74435172442F}" destId="{4ED836D2-0369-49CC-BD93-28C5D39DF9B9}" srcOrd="0" destOrd="0" presId="urn:microsoft.com/office/officeart/2005/8/layout/hierarchy3"/>
    <dgm:cxn modelId="{967E21B9-DF08-4999-858B-698E91084DC3}" type="presOf" srcId="{0494E1EC-FD19-4016-9C52-6BE3D2173856}" destId="{3ADEF571-5D70-470D-8F68-BBBFA1C292F5}" srcOrd="0" destOrd="0" presId="urn:microsoft.com/office/officeart/2005/8/layout/hierarchy3"/>
    <dgm:cxn modelId="{92E9FBD0-980C-43FE-AF32-FFF89CED8FAA}" type="presOf" srcId="{6D92C44F-084B-4829-8BD6-C936FF256BD0}" destId="{6D7452FC-119A-4CF1-8C75-02A83FF285F2}" srcOrd="0" destOrd="0" presId="urn:microsoft.com/office/officeart/2005/8/layout/hierarchy3"/>
    <dgm:cxn modelId="{FCB895E1-487B-404B-B3E6-A53F004680DB}" type="presOf" srcId="{0D2BD4A1-DF81-4BC0-931E-6D717B3909E0}" destId="{5FA38968-FC54-4873-A296-478A6B39C2C0}" srcOrd="0" destOrd="0" presId="urn:microsoft.com/office/officeart/2005/8/layout/hierarchy3"/>
    <dgm:cxn modelId="{83DC32E8-3E7A-42E2-B018-A3D763148E4B}" type="presOf" srcId="{DF2DC4A1-C783-4241-A402-01F947239957}" destId="{BB11CB8A-C9BC-4F77-B0D6-53275A167616}" srcOrd="0" destOrd="0" presId="urn:microsoft.com/office/officeart/2005/8/layout/hierarchy3"/>
    <dgm:cxn modelId="{3CC8F6A1-300D-4313-96BD-DC1C22677148}" type="presParOf" srcId="{3ADEF571-5D70-470D-8F68-BBBFA1C292F5}" destId="{4CBFE09A-E277-46C6-BA64-269F4B71E6F4}" srcOrd="0" destOrd="0" presId="urn:microsoft.com/office/officeart/2005/8/layout/hierarchy3"/>
    <dgm:cxn modelId="{DBB99295-8860-4458-89C5-0AD450C88AB0}" type="presParOf" srcId="{4CBFE09A-E277-46C6-BA64-269F4B71E6F4}" destId="{67579A41-85EB-43F8-8D57-8B53E3653970}" srcOrd="0" destOrd="0" presId="urn:microsoft.com/office/officeart/2005/8/layout/hierarchy3"/>
    <dgm:cxn modelId="{314CBA18-3078-4B75-895B-C9A3A2A525A7}" type="presParOf" srcId="{67579A41-85EB-43F8-8D57-8B53E3653970}" destId="{28A59AA0-9CD6-477B-8A34-C6EC847D0ACB}" srcOrd="0" destOrd="0" presId="urn:microsoft.com/office/officeart/2005/8/layout/hierarchy3"/>
    <dgm:cxn modelId="{29FF20FF-0AA4-4C43-AB2F-11B2233C62AA}" type="presParOf" srcId="{67579A41-85EB-43F8-8D57-8B53E3653970}" destId="{99A07E22-1335-49BB-9792-622FC1D4E593}" srcOrd="1" destOrd="0" presId="urn:microsoft.com/office/officeart/2005/8/layout/hierarchy3"/>
    <dgm:cxn modelId="{0845DE74-DAD2-4262-BB8C-A2EB66425599}" type="presParOf" srcId="{4CBFE09A-E277-46C6-BA64-269F4B71E6F4}" destId="{C10FCC23-EB82-4CCF-B00E-8037EE8BE0FA}" srcOrd="1" destOrd="0" presId="urn:microsoft.com/office/officeart/2005/8/layout/hierarchy3"/>
    <dgm:cxn modelId="{57AE390B-9818-4EFA-B460-F8E4995888D8}" type="presParOf" srcId="{C10FCC23-EB82-4CCF-B00E-8037EE8BE0FA}" destId="{6D7452FC-119A-4CF1-8C75-02A83FF285F2}" srcOrd="0" destOrd="0" presId="urn:microsoft.com/office/officeart/2005/8/layout/hierarchy3"/>
    <dgm:cxn modelId="{AF708832-43BF-4C04-9E8E-E9A794B8AC82}" type="presParOf" srcId="{C10FCC23-EB82-4CCF-B00E-8037EE8BE0FA}" destId="{4ED836D2-0369-49CC-BD93-28C5D39DF9B9}" srcOrd="1" destOrd="0" presId="urn:microsoft.com/office/officeart/2005/8/layout/hierarchy3"/>
    <dgm:cxn modelId="{BC4D7296-B6B6-4EBC-9651-9B1FA9180987}" type="presParOf" srcId="{C10FCC23-EB82-4CCF-B00E-8037EE8BE0FA}" destId="{5FA38968-FC54-4873-A296-478A6B39C2C0}" srcOrd="2" destOrd="0" presId="urn:microsoft.com/office/officeart/2005/8/layout/hierarchy3"/>
    <dgm:cxn modelId="{AFCA91E2-5821-45D0-A7EE-01C1613273C5}" type="presParOf" srcId="{C10FCC23-EB82-4CCF-B00E-8037EE8BE0FA}" destId="{BB11CB8A-C9BC-4F77-B0D6-53275A16761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59AA0-9CD6-477B-8A34-C6EC847D0ACB}">
      <dsp:nvSpPr>
        <dsp:cNvPr id="0" name=""/>
        <dsp:cNvSpPr/>
      </dsp:nvSpPr>
      <dsp:spPr>
        <a:xfrm>
          <a:off x="442993" y="381"/>
          <a:ext cx="3275709" cy="16378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r>
            <a:rPr lang="tr-TR" sz="5000" kern="1200" dirty="0"/>
            <a:t>İCMALİ İMAN</a:t>
          </a:r>
        </a:p>
      </dsp:txBody>
      <dsp:txXfrm>
        <a:off x="490964" y="48352"/>
        <a:ext cx="3179767" cy="1541912"/>
      </dsp:txXfrm>
    </dsp:sp>
    <dsp:sp modelId="{6D7452FC-119A-4CF1-8C75-02A83FF285F2}">
      <dsp:nvSpPr>
        <dsp:cNvPr id="0" name=""/>
        <dsp:cNvSpPr/>
      </dsp:nvSpPr>
      <dsp:spPr>
        <a:xfrm>
          <a:off x="770564" y="1638236"/>
          <a:ext cx="327570" cy="1228391"/>
        </a:xfrm>
        <a:custGeom>
          <a:avLst/>
          <a:gdLst/>
          <a:ahLst/>
          <a:cxnLst/>
          <a:rect l="0" t="0" r="0" b="0"/>
          <a:pathLst>
            <a:path>
              <a:moveTo>
                <a:pt x="0" y="0"/>
              </a:moveTo>
              <a:lnTo>
                <a:pt x="0" y="1228391"/>
              </a:lnTo>
              <a:lnTo>
                <a:pt x="327570" y="12283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836D2-0369-49CC-BD93-28C5D39DF9B9}">
      <dsp:nvSpPr>
        <dsp:cNvPr id="0" name=""/>
        <dsp:cNvSpPr/>
      </dsp:nvSpPr>
      <dsp:spPr>
        <a:xfrm>
          <a:off x="1098135" y="2047700"/>
          <a:ext cx="2620567" cy="16378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LA İLAHE İLLELLAH</a:t>
          </a:r>
        </a:p>
      </dsp:txBody>
      <dsp:txXfrm>
        <a:off x="1146106" y="2095671"/>
        <a:ext cx="2524625" cy="1541912"/>
      </dsp:txXfrm>
    </dsp:sp>
    <dsp:sp modelId="{5FA38968-FC54-4873-A296-478A6B39C2C0}">
      <dsp:nvSpPr>
        <dsp:cNvPr id="0" name=""/>
        <dsp:cNvSpPr/>
      </dsp:nvSpPr>
      <dsp:spPr>
        <a:xfrm>
          <a:off x="770564" y="1638236"/>
          <a:ext cx="327570" cy="3275709"/>
        </a:xfrm>
        <a:custGeom>
          <a:avLst/>
          <a:gdLst/>
          <a:ahLst/>
          <a:cxnLst/>
          <a:rect l="0" t="0" r="0" b="0"/>
          <a:pathLst>
            <a:path>
              <a:moveTo>
                <a:pt x="0" y="0"/>
              </a:moveTo>
              <a:lnTo>
                <a:pt x="0" y="3275709"/>
              </a:lnTo>
              <a:lnTo>
                <a:pt x="327570" y="3275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1CB8A-C9BC-4F77-B0D6-53275A167616}">
      <dsp:nvSpPr>
        <dsp:cNvPr id="0" name=""/>
        <dsp:cNvSpPr/>
      </dsp:nvSpPr>
      <dsp:spPr>
        <a:xfrm>
          <a:off x="1098135" y="4095019"/>
          <a:ext cx="2620567" cy="16378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MUHAMMEDÜR RASULÜLLAH</a:t>
          </a:r>
        </a:p>
      </dsp:txBody>
      <dsp:txXfrm>
        <a:off x="1146106" y="4142990"/>
        <a:ext cx="2524625" cy="1541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99EC1-DE2F-498D-8CC7-8BFCA9335F31}" type="datetimeFigureOut">
              <a:rPr lang="tr-TR" smtClean="0"/>
              <a:pPr/>
              <a:t>3.11.2021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FC5E1-4DE7-46C1-8916-CED51C325F4F}" type="slidenum">
              <a:rPr lang="tr-TR" smtClean="0"/>
              <a:pPr/>
              <a:t>‹#›</a:t>
            </a:fld>
            <a:endParaRPr lang="tr-TR"/>
          </a:p>
        </p:txBody>
      </p:sp>
    </p:spTree>
    <p:extLst>
      <p:ext uri="{BB962C8B-B14F-4D97-AF65-F5344CB8AC3E}">
        <p14:creationId xmlns:p14="http://schemas.microsoft.com/office/powerpoint/2010/main" val="42804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Tarih boyunca inananlarda inkar</a:t>
            </a:r>
            <a:r>
              <a:rPr lang="tr-TR" baseline="0" dirty="0"/>
              <a:t> edenlerde olmuştur:</a:t>
            </a:r>
          </a:p>
          <a:p>
            <a:r>
              <a:rPr lang="tr-TR" baseline="0" dirty="0"/>
              <a:t>Nemrut, Firavun, Karun, </a:t>
            </a:r>
            <a:r>
              <a:rPr lang="tr-TR" baseline="0" dirty="0" err="1"/>
              <a:t>Haman</a:t>
            </a:r>
            <a:r>
              <a:rPr lang="tr-TR" baseline="0" dirty="0"/>
              <a:t>, Ebu Cehil, Ebu </a:t>
            </a:r>
            <a:r>
              <a:rPr lang="tr-TR" baseline="0" dirty="0" err="1"/>
              <a:t>Lehep</a:t>
            </a:r>
            <a:r>
              <a:rPr lang="tr-TR" baseline="0" dirty="0"/>
              <a:t>…</a:t>
            </a:r>
          </a:p>
          <a:p>
            <a:r>
              <a:rPr lang="tr-TR" baseline="0" dirty="0"/>
              <a:t>Ebubekir, </a:t>
            </a:r>
            <a:r>
              <a:rPr lang="tr-TR" baseline="0" dirty="0" err="1"/>
              <a:t>Öemer</a:t>
            </a:r>
            <a:r>
              <a:rPr lang="tr-TR" baseline="0" dirty="0"/>
              <a:t>, Osman, Ali, Hüseyin gibi </a:t>
            </a:r>
            <a:r>
              <a:rPr lang="tr-TR" baseline="0" dirty="0" err="1"/>
              <a:t>sahabiler</a:t>
            </a:r>
            <a:endParaRPr lang="tr-TR" baseline="0" dirty="0"/>
          </a:p>
          <a:p>
            <a:r>
              <a:rPr lang="tr-TR" baseline="0" dirty="0"/>
              <a:t>Yunus Emreler, Mevlanalar, Fatihler, Ahmet </a:t>
            </a:r>
            <a:r>
              <a:rPr lang="tr-TR" baseline="0" dirty="0" err="1"/>
              <a:t>Yeseviler</a:t>
            </a:r>
            <a:r>
              <a:rPr lang="tr-TR" baseline="0" dirty="0"/>
              <a:t>, Bektaşi Veliler gibi erenlerimiz…</a:t>
            </a:r>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6</a:t>
            </a:fld>
            <a:endParaRPr lang="tr-TR"/>
          </a:p>
        </p:txBody>
      </p:sp>
    </p:spTree>
    <p:extLst>
      <p:ext uri="{BB962C8B-B14F-4D97-AF65-F5344CB8AC3E}">
        <p14:creationId xmlns:p14="http://schemas.microsoft.com/office/powerpoint/2010/main" val="2058939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err="1">
                <a:solidFill>
                  <a:schemeClr val="tx1"/>
                </a:solidFill>
                <a:effectLst/>
                <a:latin typeface="+mn-lt"/>
                <a:ea typeface="+mn-ea"/>
                <a:cs typeface="+mn-cs"/>
              </a:rPr>
              <a:t>Bektaşinin</a:t>
            </a:r>
            <a:r>
              <a:rPr lang="tr-TR" sz="1200" b="1" kern="1200" dirty="0">
                <a:solidFill>
                  <a:schemeClr val="tx1"/>
                </a:solidFill>
                <a:effectLst/>
                <a:latin typeface="+mn-lt"/>
                <a:ea typeface="+mn-ea"/>
                <a:cs typeface="+mn-cs"/>
              </a:rPr>
              <a:t> biri camiye girmiş.</a:t>
            </a:r>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İmam vaaz ediyormuş. İçkili iken namaz kılınmaz. Allah kuranı kerimde “</a:t>
            </a:r>
            <a:r>
              <a:rPr lang="ar-SA" sz="1200" kern="1200" dirty="0">
                <a:solidFill>
                  <a:schemeClr val="tx1"/>
                </a:solidFill>
                <a:effectLst/>
                <a:latin typeface="+mn-lt"/>
                <a:ea typeface="+mn-ea"/>
                <a:cs typeface="+mn-cs"/>
              </a:rPr>
              <a:t>لَا تَقْرَبُوا الصَّلٰوةَ</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namazı kılmayın</a:t>
            </a:r>
            <a:r>
              <a:rPr lang="tr-TR" sz="1200" kern="1200" dirty="0">
                <a:solidFill>
                  <a:schemeClr val="tx1"/>
                </a:solidFill>
                <a:effectLst/>
                <a:latin typeface="+mn-lt"/>
                <a:ea typeface="+mn-ea"/>
                <a:cs typeface="+mn-cs"/>
              </a:rPr>
              <a:t> buyuruyor. Bunu duyan Bektaşi camiden çıkıyor. İmam vaaza devam ediyor “</a:t>
            </a:r>
            <a:r>
              <a:rPr lang="ar-SA" sz="1200" kern="1200" dirty="0">
                <a:solidFill>
                  <a:schemeClr val="tx1"/>
                </a:solidFill>
                <a:effectLst/>
                <a:latin typeface="+mn-lt"/>
                <a:ea typeface="+mn-ea"/>
                <a:cs typeface="+mn-cs"/>
              </a:rPr>
              <a:t>وَاَنْتُمْ سُكَارٰى حَتّٰى تَعْلَمُوا مَا تَقُولُونَ</a:t>
            </a:r>
            <a:r>
              <a:rPr lang="tr-TR" sz="1200" kern="1200" dirty="0">
                <a:solidFill>
                  <a:schemeClr val="tx1"/>
                </a:solidFill>
                <a:effectLst/>
                <a:latin typeface="+mn-lt"/>
                <a:ea typeface="+mn-ea"/>
                <a:cs typeface="+mn-cs"/>
              </a:rPr>
              <a:t>” Siz sarhoş iken -ne söylediğinizi bilinceye kadar- cünüp iken de -yolcu olan müstesna- gusül edinceye kadar namaza yaklaşmayın.</a:t>
            </a:r>
          </a:p>
          <a:p>
            <a:r>
              <a:rPr lang="tr-TR" sz="1200" b="1" kern="1200" dirty="0" err="1">
                <a:solidFill>
                  <a:schemeClr val="tx1"/>
                </a:solidFill>
                <a:effectLst/>
                <a:latin typeface="+mn-lt"/>
                <a:ea typeface="+mn-ea"/>
                <a:cs typeface="+mn-cs"/>
              </a:rPr>
              <a:t>Bektaşiye</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soruyarlar</a:t>
            </a:r>
            <a:r>
              <a:rPr lang="tr-TR" sz="1200" b="1" kern="1200" dirty="0">
                <a:solidFill>
                  <a:schemeClr val="tx1"/>
                </a:solidFill>
                <a:effectLst/>
                <a:latin typeface="+mn-lt"/>
                <a:ea typeface="+mn-ea"/>
                <a:cs typeface="+mn-cs"/>
              </a:rPr>
              <a:t> neden namaz kılmadan çıktın?</a:t>
            </a:r>
            <a:r>
              <a:rPr lang="tr-TR" sz="1200" kern="1200" dirty="0">
                <a:solidFill>
                  <a:schemeClr val="tx1"/>
                </a:solidFill>
                <a:effectLst/>
                <a:latin typeface="+mn-lt"/>
                <a:ea typeface="+mn-ea"/>
                <a:cs typeface="+mn-cs"/>
              </a:rPr>
              <a:t> Hoca </a:t>
            </a:r>
            <a:r>
              <a:rPr lang="tr-TR" sz="1200" b="1" kern="1200" dirty="0">
                <a:solidFill>
                  <a:schemeClr val="tx1"/>
                </a:solidFill>
                <a:effectLst/>
                <a:latin typeface="+mn-lt"/>
                <a:ea typeface="+mn-ea"/>
                <a:cs typeface="+mn-cs"/>
              </a:rPr>
              <a:t>namaz kılmayın</a:t>
            </a:r>
            <a:r>
              <a:rPr lang="tr-TR" sz="1200" kern="1200" dirty="0">
                <a:solidFill>
                  <a:schemeClr val="tx1"/>
                </a:solidFill>
                <a:effectLst/>
                <a:latin typeface="+mn-lt"/>
                <a:ea typeface="+mn-ea"/>
                <a:cs typeface="+mn-cs"/>
              </a:rPr>
              <a:t> dedi.</a:t>
            </a:r>
          </a:p>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22</a:t>
            </a:fld>
            <a:endParaRPr lang="tr-TR"/>
          </a:p>
        </p:txBody>
      </p:sp>
    </p:spTree>
    <p:extLst>
      <p:ext uri="{BB962C8B-B14F-4D97-AF65-F5344CB8AC3E}">
        <p14:creationId xmlns:p14="http://schemas.microsoft.com/office/powerpoint/2010/main" val="122923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20000"/>
          </a:bodyPr>
          <a:lstStyle/>
          <a:p>
            <a:r>
              <a:rPr lang="tr-TR" sz="1200" b="1" kern="1200" dirty="0">
                <a:solidFill>
                  <a:schemeClr val="tx1"/>
                </a:solidFill>
                <a:effectLst/>
                <a:latin typeface="+mn-lt"/>
                <a:ea typeface="+mn-ea"/>
                <a:cs typeface="+mn-cs"/>
              </a:rPr>
              <a:t>Gerçek İman Sahibi Bir Genç</a:t>
            </a:r>
            <a:r>
              <a:rPr lang="tr-TR" sz="1200" kern="1200" dirty="0">
                <a:solidFill>
                  <a:schemeClr val="tx1"/>
                </a:solidFill>
                <a:effectLst/>
                <a:latin typeface="+mn-lt"/>
                <a:ea typeface="+mn-ea"/>
                <a:cs typeface="+mn-cs"/>
              </a:rPr>
              <a:t>...</a:t>
            </a:r>
          </a:p>
          <a:p>
            <a:r>
              <a:rPr lang="tr-TR" sz="1200" b="1" kern="1200" dirty="0">
                <a:solidFill>
                  <a:schemeClr val="tx1"/>
                </a:solidFill>
                <a:effectLst/>
                <a:latin typeface="+mn-lt"/>
                <a:ea typeface="+mn-ea"/>
                <a:cs typeface="+mn-cs"/>
              </a:rPr>
              <a:t>Hazreti Ömer</a:t>
            </a:r>
            <a:r>
              <a:rPr lang="tr-TR" sz="1200" kern="1200" dirty="0">
                <a:solidFill>
                  <a:schemeClr val="tx1"/>
                </a:solidFill>
                <a:effectLst/>
                <a:latin typeface="+mn-lt"/>
                <a:ea typeface="+mn-ea"/>
                <a:cs typeface="+mn-cs"/>
              </a:rPr>
              <a:t>, halifeliği zamanında sütçülerin süte su katmasını yasaklamış ve bu emrini her tarafa duyurmuştu. Şehrin asayişini kontrol etmek için bir gece Medine'de dolaşırken yoruldu ve biraz dinlenmek üzere bir evin duvarına yaslandı. Evin içinde anne ile kızı arasında geçen şu konuşmayı duydu:</a:t>
            </a:r>
          </a:p>
          <a:p>
            <a:r>
              <a:rPr lang="tr-TR" sz="1200" b="1" kern="1200" dirty="0">
                <a:solidFill>
                  <a:schemeClr val="tx1"/>
                </a:solidFill>
                <a:effectLst/>
                <a:latin typeface="+mn-lt"/>
                <a:ea typeface="+mn-ea"/>
                <a:cs typeface="+mn-cs"/>
              </a:rPr>
              <a:t>Anne</a:t>
            </a:r>
            <a:r>
              <a:rPr lang="tr-TR" sz="1200" kern="1200" dirty="0">
                <a:solidFill>
                  <a:schemeClr val="tx1"/>
                </a:solidFill>
                <a:effectLst/>
                <a:latin typeface="+mn-lt"/>
                <a:ea typeface="+mn-ea"/>
                <a:cs typeface="+mn-cs"/>
              </a:rPr>
              <a:t>:- Haydi kızım: kalk da sütlere biraz su katıver.</a:t>
            </a:r>
          </a:p>
          <a:p>
            <a:r>
              <a:rPr lang="tr-TR" sz="1200" b="1" kern="1200" dirty="0">
                <a:solidFill>
                  <a:schemeClr val="tx1"/>
                </a:solidFill>
                <a:effectLst/>
                <a:latin typeface="+mn-lt"/>
                <a:ea typeface="+mn-ea"/>
                <a:cs typeface="+mn-cs"/>
              </a:rPr>
              <a:t>Kız</a:t>
            </a:r>
            <a:r>
              <a:rPr lang="tr-TR" sz="1200" kern="1200" dirty="0">
                <a:solidFill>
                  <a:schemeClr val="tx1"/>
                </a:solidFill>
                <a:effectLst/>
                <a:latin typeface="+mn-lt"/>
                <a:ea typeface="+mn-ea"/>
                <a:cs typeface="+mn-cs"/>
              </a:rPr>
              <a:t>:- Halifenin sütlere su katılmasını yasakladığını bilmiyor musun?</a:t>
            </a:r>
          </a:p>
          <a:p>
            <a:r>
              <a:rPr lang="tr-TR" sz="1200" b="1" kern="1200" dirty="0">
                <a:solidFill>
                  <a:schemeClr val="tx1"/>
                </a:solidFill>
                <a:effectLst/>
                <a:latin typeface="+mn-lt"/>
                <a:ea typeface="+mn-ea"/>
                <a:cs typeface="+mn-cs"/>
              </a:rPr>
              <a:t>Anne:</a:t>
            </a:r>
            <a:r>
              <a:rPr lang="tr-TR" sz="1200" kern="1200" dirty="0">
                <a:solidFill>
                  <a:schemeClr val="tx1"/>
                </a:solidFill>
                <a:effectLst/>
                <a:latin typeface="+mn-lt"/>
                <a:ea typeface="+mn-ea"/>
                <a:cs typeface="+mn-cs"/>
              </a:rPr>
              <a:t>- Evet biliyorum.</a:t>
            </a:r>
          </a:p>
          <a:p>
            <a:r>
              <a:rPr lang="tr-TR" sz="1200" b="1" kern="1200" dirty="0">
                <a:solidFill>
                  <a:schemeClr val="tx1"/>
                </a:solidFill>
                <a:effectLst/>
                <a:latin typeface="+mn-lt"/>
                <a:ea typeface="+mn-ea"/>
                <a:cs typeface="+mn-cs"/>
              </a:rPr>
              <a:t>Kız</a:t>
            </a:r>
            <a:r>
              <a:rPr lang="tr-TR" sz="1200" kern="1200" dirty="0">
                <a:solidFill>
                  <a:schemeClr val="tx1"/>
                </a:solidFill>
                <a:effectLst/>
                <a:latin typeface="+mn-lt"/>
                <a:ea typeface="+mn-ea"/>
                <a:cs typeface="+mn-cs"/>
              </a:rPr>
              <a:t>:- Öyle ise Halifenin yasakladığı işi nasıl yapabilirim?</a:t>
            </a:r>
          </a:p>
          <a:p>
            <a:r>
              <a:rPr lang="tr-TR" sz="1200" b="1" kern="1200" dirty="0">
                <a:solidFill>
                  <a:schemeClr val="tx1"/>
                </a:solidFill>
                <a:effectLst/>
                <a:latin typeface="+mn-lt"/>
                <a:ea typeface="+mn-ea"/>
                <a:cs typeface="+mn-cs"/>
              </a:rPr>
              <a:t>Anne</a:t>
            </a:r>
            <a:r>
              <a:rPr lang="tr-TR" sz="1200" kern="1200" dirty="0">
                <a:solidFill>
                  <a:schemeClr val="tx1"/>
                </a:solidFill>
                <a:effectLst/>
                <a:latin typeface="+mn-lt"/>
                <a:ea typeface="+mn-ea"/>
                <a:cs typeface="+mn-cs"/>
              </a:rPr>
              <a:t>:- Kalk da su koy şu sütlere, Ömer seni nereden görecek?</a:t>
            </a:r>
          </a:p>
          <a:p>
            <a:r>
              <a:rPr lang="tr-TR" sz="1200" b="1" kern="1200" dirty="0">
                <a:solidFill>
                  <a:schemeClr val="tx1"/>
                </a:solidFill>
                <a:effectLst/>
                <a:latin typeface="+mn-lt"/>
                <a:ea typeface="+mn-ea"/>
                <a:cs typeface="+mn-cs"/>
              </a:rPr>
              <a:t>Kız</a:t>
            </a:r>
            <a:r>
              <a:rPr lang="tr-TR" sz="1200" kern="1200" dirty="0">
                <a:solidFill>
                  <a:schemeClr val="tx1"/>
                </a:solidFill>
                <a:effectLst/>
                <a:latin typeface="+mn-lt"/>
                <a:ea typeface="+mn-ea"/>
                <a:cs typeface="+mn-cs"/>
              </a:rPr>
              <a:t>:- Ömer görmez ama Rabbim görür. Vallahi ben O'nun göreceği yerde yapmadığım bir işi görmediği yerde de yapmam.</a:t>
            </a:r>
          </a:p>
          <a:p>
            <a:r>
              <a:rPr lang="tr-TR" sz="1200" kern="1200" dirty="0">
                <a:solidFill>
                  <a:schemeClr val="tx1"/>
                </a:solidFill>
                <a:effectLst/>
                <a:latin typeface="+mn-lt"/>
                <a:ea typeface="+mn-ea"/>
                <a:cs typeface="+mn-cs"/>
              </a:rPr>
              <a:t>Hazreti Ömer, bu konuşmaları dinledikten sonra evine döndü. İyi bir din terbiyesi görmüş bu yüksek ahlâklı </a:t>
            </a:r>
            <a:r>
              <a:rPr lang="tr-TR" sz="1200" b="1" kern="1200" dirty="0">
                <a:solidFill>
                  <a:schemeClr val="tx1"/>
                </a:solidFill>
                <a:effectLst/>
                <a:latin typeface="+mn-lt"/>
                <a:ea typeface="+mn-ea"/>
                <a:cs typeface="+mn-cs"/>
              </a:rPr>
              <a:t>fakir kızı </a:t>
            </a:r>
            <a:r>
              <a:rPr lang="tr-TR" sz="1200" kern="1200" dirty="0">
                <a:solidFill>
                  <a:schemeClr val="tx1"/>
                </a:solidFill>
                <a:effectLst/>
                <a:latin typeface="+mn-lt"/>
                <a:ea typeface="+mn-ea"/>
                <a:cs typeface="+mn-cs"/>
              </a:rPr>
              <a:t>oğlu </a:t>
            </a:r>
            <a:r>
              <a:rPr lang="tr-TR" sz="1200" b="1" kern="1200" dirty="0" err="1">
                <a:solidFill>
                  <a:schemeClr val="tx1"/>
                </a:solidFill>
                <a:effectLst/>
                <a:latin typeface="+mn-lt"/>
                <a:ea typeface="+mn-ea"/>
                <a:cs typeface="+mn-cs"/>
              </a:rPr>
              <a:t>Âsım</a:t>
            </a:r>
            <a:r>
              <a:rPr lang="tr-TR" sz="1200" kern="1200" dirty="0">
                <a:solidFill>
                  <a:schemeClr val="tx1"/>
                </a:solidFill>
                <a:effectLst/>
                <a:latin typeface="+mn-lt"/>
                <a:ea typeface="+mn-ea"/>
                <a:cs typeface="+mn-cs"/>
              </a:rPr>
              <a:t> ile evlendirdi. İşte Allah inancının insanın davranışlarındaki olumlu etkisi...</a:t>
            </a:r>
          </a:p>
          <a:p>
            <a:endParaRPr lang="tr-TR" dirty="0"/>
          </a:p>
          <a:p>
            <a:r>
              <a:rPr lang="tr-TR" sz="1200" b="1" dirty="0">
                <a:solidFill>
                  <a:schemeClr val="tx1"/>
                </a:solidFill>
                <a:effectLst>
                  <a:outerShdw blurRad="38100" dist="38100" dir="2700000" algn="tl">
                    <a:srgbClr val="000000">
                      <a:alpha val="43137"/>
                    </a:srgbClr>
                  </a:outerShdw>
                </a:effectLst>
              </a:rPr>
              <a:t>İMANIN GEREĞİ</a:t>
            </a:r>
          </a:p>
          <a:p>
            <a:r>
              <a:rPr lang="tr-TR" sz="1200" b="1" dirty="0">
                <a:solidFill>
                  <a:schemeClr val="tx1"/>
                </a:solidFill>
                <a:effectLst>
                  <a:outerShdw blurRad="38100" dist="38100" dir="2700000" algn="tl">
                    <a:srgbClr val="000000">
                      <a:alpha val="43137"/>
                    </a:srgbClr>
                  </a:outerShdw>
                </a:effectLst>
              </a:rPr>
              <a:t>ALLAH’IN HÜKMÜNE BOYUN EĞMEK</a:t>
            </a:r>
          </a:p>
          <a:p>
            <a:pPr algn="ctr"/>
            <a:r>
              <a:rPr lang="ar-SA" sz="1200" dirty="0">
                <a:solidFill>
                  <a:schemeClr val="tx1"/>
                </a:solidFill>
                <a:latin typeface="HASENAT" panose="01000600020000020003" pitchFamily="2" charset="-78"/>
                <a:cs typeface="HASENAT" panose="01000600020000020003" pitchFamily="2" charset="-78"/>
              </a:rPr>
              <a:t>آمَنَ الرَّسُولُ بِمَا أُنْزِلَ إِلَيْهِ مِنْ رَبِّهِ وَالْمُؤْمِنُونَ كُلٌّ آمَنَ بِاللَّهِ وَمَلَائِكَتِهِ وَكُتُبِهِ وَرُسُلِهِ لاَ نُفَرِّقُ بَيْنَ أَحَدٍ مِنْ رُسُلِهِ وَقَالُوا </a:t>
            </a:r>
            <a:r>
              <a:rPr lang="ar-SA" sz="1200" dirty="0">
                <a:solidFill>
                  <a:srgbClr val="FF0000"/>
                </a:solidFill>
                <a:latin typeface="HASENAT" panose="01000600020000020003" pitchFamily="2" charset="-78"/>
                <a:cs typeface="HASENAT" panose="01000600020000020003" pitchFamily="2" charset="-78"/>
              </a:rPr>
              <a:t>سَمِعْنَا وَأَطَعْنَا </a:t>
            </a:r>
            <a:r>
              <a:rPr lang="ar-SA" sz="1200" dirty="0">
                <a:solidFill>
                  <a:schemeClr val="tx1"/>
                </a:solidFill>
                <a:latin typeface="HASENAT" panose="01000600020000020003" pitchFamily="2" charset="-78"/>
                <a:cs typeface="HASENAT" panose="01000600020000020003" pitchFamily="2" charset="-78"/>
              </a:rPr>
              <a:t>غُفْرَانَكَ رَبَّنَا وَإِلَيْكَ الْمَصِيرُ</a:t>
            </a:r>
            <a:endParaRPr lang="tr-TR" sz="1200" dirty="0">
              <a:solidFill>
                <a:schemeClr val="tx1"/>
              </a:solidFill>
              <a:latin typeface="HASENAT" panose="01000600020000020003" pitchFamily="2" charset="-78"/>
              <a:cs typeface="HASENAT" panose="01000600020000020003" pitchFamily="2" charset="-78"/>
            </a:endParaRPr>
          </a:p>
          <a:p>
            <a:r>
              <a:rPr lang="tr-TR" sz="1200" i="1" dirty="0">
                <a:solidFill>
                  <a:schemeClr val="tx1"/>
                </a:solidFill>
              </a:rPr>
              <a:t>“</a:t>
            </a:r>
            <a:r>
              <a:rPr lang="tr-TR" sz="1200" dirty="0">
                <a:solidFill>
                  <a:schemeClr val="tx1"/>
                </a:solidFill>
              </a:rPr>
              <a:t>Peygamber, Rabbinden kendisine indirilene iman etti, </a:t>
            </a:r>
          </a:p>
          <a:p>
            <a:r>
              <a:rPr lang="tr-TR" sz="1200" dirty="0">
                <a:solidFill>
                  <a:schemeClr val="tx1"/>
                </a:solidFill>
              </a:rPr>
              <a:t>müminler de (iman ettiler). Her biri; </a:t>
            </a:r>
          </a:p>
          <a:p>
            <a:r>
              <a:rPr lang="tr-TR" sz="1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Allah’a, meleklerine, kitaplarına ve peygamberlerine iman ettiler </a:t>
            </a:r>
            <a:r>
              <a:rPr lang="tr-TR" sz="1200" dirty="0">
                <a:solidFill>
                  <a:schemeClr val="tx1"/>
                </a:solidFill>
              </a:rPr>
              <a:t>ve şöyle dediler: </a:t>
            </a:r>
          </a:p>
          <a:p>
            <a:r>
              <a:rPr lang="tr-TR" sz="1200" dirty="0">
                <a:solidFill>
                  <a:schemeClr val="tx1"/>
                </a:solidFill>
              </a:rPr>
              <a:t>Onun Peygamberlerinden hiçbirini (diğerinden) ayırt etmeyiz. Şöyle de dediler: </a:t>
            </a:r>
          </a:p>
          <a:p>
            <a:r>
              <a:rPr lang="tr-TR" sz="3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“İşittik ve itaat ettik. </a:t>
            </a:r>
          </a:p>
          <a:p>
            <a:r>
              <a:rPr lang="tr-TR" sz="1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Ey Rabbimiz! Senden bağışlama dileriz. </a:t>
            </a:r>
            <a:r>
              <a:rPr lang="tr-TR" sz="1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Sonunda dönüş yalnız sanadır</a:t>
            </a:r>
            <a:r>
              <a:rPr lang="tr-TR" sz="1200" dirty="0">
                <a:solidFill>
                  <a:schemeClr val="tx1"/>
                </a:solidFill>
              </a:rPr>
              <a:t>” </a:t>
            </a:r>
            <a:r>
              <a:rPr lang="tr-TR" sz="800" dirty="0">
                <a:solidFill>
                  <a:schemeClr val="tx1"/>
                </a:solidFill>
              </a:rPr>
              <a:t>( Bakara; 2 / 285 ) </a:t>
            </a:r>
          </a:p>
          <a:p>
            <a:endParaRPr lang="tr-TR" dirty="0"/>
          </a:p>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23</a:t>
            </a:fld>
            <a:endParaRPr lang="tr-TR"/>
          </a:p>
        </p:txBody>
      </p:sp>
    </p:spTree>
    <p:extLst>
      <p:ext uri="{BB962C8B-B14F-4D97-AF65-F5344CB8AC3E}">
        <p14:creationId xmlns:p14="http://schemas.microsoft.com/office/powerpoint/2010/main" val="386131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29</a:t>
            </a:fld>
            <a:endParaRPr lang="tr-TR"/>
          </a:p>
        </p:txBody>
      </p:sp>
    </p:spTree>
    <p:extLst>
      <p:ext uri="{BB962C8B-B14F-4D97-AF65-F5344CB8AC3E}">
        <p14:creationId xmlns:p14="http://schemas.microsoft.com/office/powerpoint/2010/main" val="429010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10000"/>
          </a:bodyPr>
          <a:lstStyle/>
          <a:p>
            <a:r>
              <a:rPr lang="tr-TR" sz="1200" kern="1200" dirty="0">
                <a:solidFill>
                  <a:schemeClr val="tx1"/>
                </a:solidFill>
                <a:effectLst/>
                <a:latin typeface="+mn-lt"/>
                <a:ea typeface="+mn-ea"/>
                <a:cs typeface="+mn-cs"/>
              </a:rPr>
              <a:t>KÜÇÜK KALPTEKİ BÜYÜK İMAN (bileği kesik ve sakat çocuk)</a:t>
            </a:r>
          </a:p>
          <a:p>
            <a:r>
              <a:rPr lang="tr-TR" sz="1200" b="1" kern="1200" dirty="0">
                <a:solidFill>
                  <a:schemeClr val="tx1"/>
                </a:solidFill>
                <a:effectLst/>
                <a:latin typeface="+mn-lt"/>
                <a:ea typeface="+mn-ea"/>
                <a:cs typeface="+mn-cs"/>
              </a:rPr>
              <a:t>Elindeki koltuk değneklerini büyük bir güçlükle kaldırıyor ve alt tarafı pek tutmayan vücuduyla sağa sola sallanmıyordu.13-14 yaşlarında olmalıydı.</a:t>
            </a:r>
            <a:r>
              <a:rPr lang="tr-TR" sz="1200" kern="1200" dirty="0">
                <a:solidFill>
                  <a:schemeClr val="tx1"/>
                </a:solidFill>
                <a:effectLst/>
                <a:latin typeface="+mn-lt"/>
                <a:ea typeface="+mn-ea"/>
                <a:cs typeface="+mn-cs"/>
              </a:rPr>
              <a:t> Sanki büyülenmiş gibi onu takip ederken, aniden düştüğünü gördüm. Koltuk değneklerinden biri kaldırıma rasgelmişti ve kayarak düşmesine </a:t>
            </a:r>
            <a:r>
              <a:rPr lang="tr-TR" sz="1200" kern="1200" dirty="0" err="1">
                <a:solidFill>
                  <a:schemeClr val="tx1"/>
                </a:solidFill>
                <a:effectLst/>
                <a:latin typeface="+mn-lt"/>
                <a:ea typeface="+mn-ea"/>
                <a:cs typeface="+mn-cs"/>
              </a:rPr>
              <a:t>seben</a:t>
            </a:r>
            <a:r>
              <a:rPr lang="tr-TR" sz="1200" kern="1200" dirty="0">
                <a:solidFill>
                  <a:schemeClr val="tx1"/>
                </a:solidFill>
                <a:effectLst/>
                <a:latin typeface="+mn-lt"/>
                <a:ea typeface="+mn-ea"/>
                <a:cs typeface="+mn-cs"/>
              </a:rPr>
              <a:t> olmuştu. Yanına giderek yerden kaldırmaya çalıştım. Sessizce ağlıyordu. Arkasını sıvazlarken:</a:t>
            </a:r>
          </a:p>
          <a:p>
            <a:r>
              <a:rPr lang="tr-TR" sz="1200" kern="1200" dirty="0">
                <a:solidFill>
                  <a:schemeClr val="tx1"/>
                </a:solidFill>
                <a:effectLst/>
                <a:latin typeface="+mn-lt"/>
                <a:ea typeface="+mn-ea"/>
                <a:cs typeface="+mn-cs"/>
              </a:rPr>
              <a:t>-Üzülme dedim. Olur böyle şeyler.</a:t>
            </a:r>
          </a:p>
          <a:p>
            <a:r>
              <a:rPr lang="tr-TR" sz="1200" b="1" kern="1200" dirty="0">
                <a:solidFill>
                  <a:schemeClr val="tx1"/>
                </a:solidFill>
                <a:effectLst/>
                <a:latin typeface="+mn-lt"/>
                <a:ea typeface="+mn-ea"/>
                <a:cs typeface="+mn-cs"/>
              </a:rPr>
              <a:t>-Üzülmüyorum, dedi. Zaten pek </a:t>
            </a:r>
            <a:r>
              <a:rPr lang="tr-TR" sz="1200" b="1" kern="1200" dirty="0" err="1">
                <a:solidFill>
                  <a:schemeClr val="tx1"/>
                </a:solidFill>
                <a:effectLst/>
                <a:latin typeface="+mn-lt"/>
                <a:ea typeface="+mn-ea"/>
                <a:cs typeface="+mn-cs"/>
              </a:rPr>
              <a:t>üzülmem,dedi</a:t>
            </a:r>
            <a:r>
              <a:rPr lang="tr-TR" sz="1200" b="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Elimle gözyaşlarını silerken :</a:t>
            </a:r>
          </a:p>
          <a:p>
            <a:r>
              <a:rPr lang="tr-TR" sz="1200" kern="1200" dirty="0">
                <a:solidFill>
                  <a:schemeClr val="tx1"/>
                </a:solidFill>
                <a:effectLst/>
                <a:latin typeface="+mn-lt"/>
                <a:ea typeface="+mn-ea"/>
                <a:cs typeface="+mn-cs"/>
              </a:rPr>
              <a:t>-Ama ağlıyorsun dedim</a:t>
            </a:r>
          </a:p>
          <a:p>
            <a:r>
              <a:rPr lang="tr-TR" sz="1200" kern="1200" dirty="0">
                <a:solidFill>
                  <a:schemeClr val="tx1"/>
                </a:solidFill>
                <a:effectLst/>
                <a:latin typeface="+mn-lt"/>
                <a:ea typeface="+mn-ea"/>
                <a:cs typeface="+mn-cs"/>
              </a:rPr>
              <a:t>-Kolum çok acıdı, dedi. Onun için ağlıyorum. Gömleğini sıyırıp koluna bakmak istedim. Aman Allah'ım!.. </a:t>
            </a:r>
            <a:r>
              <a:rPr lang="tr-TR" sz="1200" kern="1200" dirty="0" err="1">
                <a:solidFill>
                  <a:schemeClr val="tx1"/>
                </a:solidFill>
                <a:effectLst/>
                <a:latin typeface="+mn-lt"/>
                <a:ea typeface="+mn-ea"/>
                <a:cs typeface="+mn-cs"/>
              </a:rPr>
              <a:t>Koluda</a:t>
            </a:r>
            <a:r>
              <a:rPr lang="tr-TR" sz="1200" kern="1200" dirty="0">
                <a:solidFill>
                  <a:schemeClr val="tx1"/>
                </a:solidFill>
                <a:effectLst/>
                <a:latin typeface="+mn-lt"/>
                <a:ea typeface="+mn-ea"/>
                <a:cs typeface="+mn-cs"/>
              </a:rPr>
              <a:t> bileğinden kesikti. Bu yüzden koltuk değneklerinden birisi özel olarak yapılmıştı. Elini fark ettiğimi anlayınca :</a:t>
            </a:r>
          </a:p>
          <a:p>
            <a:r>
              <a:rPr lang="tr-TR" sz="1200" kern="1200" dirty="0">
                <a:solidFill>
                  <a:schemeClr val="tx1"/>
                </a:solidFill>
                <a:effectLst/>
                <a:latin typeface="+mn-lt"/>
                <a:ea typeface="+mn-ea"/>
                <a:cs typeface="+mn-cs"/>
              </a:rPr>
              <a:t>-</a:t>
            </a:r>
            <a:r>
              <a:rPr lang="tr-TR" sz="1200" b="1" kern="1200" dirty="0">
                <a:solidFill>
                  <a:schemeClr val="tx1"/>
                </a:solidFill>
                <a:effectLst/>
                <a:latin typeface="+mn-lt"/>
                <a:ea typeface="+mn-ea"/>
                <a:cs typeface="+mn-cs"/>
              </a:rPr>
              <a:t>Bu düşüşüm </a:t>
            </a:r>
            <a:r>
              <a:rPr lang="tr-TR" sz="1200" b="1" kern="1200" dirty="0" err="1">
                <a:solidFill>
                  <a:schemeClr val="tx1"/>
                </a:solidFill>
                <a:effectLst/>
                <a:latin typeface="+mn-lt"/>
                <a:ea typeface="+mn-ea"/>
                <a:cs typeface="+mn-cs"/>
              </a:rPr>
              <a:t>birşey</a:t>
            </a:r>
            <a:r>
              <a:rPr lang="tr-TR" sz="1200" b="1" kern="1200" dirty="0">
                <a:solidFill>
                  <a:schemeClr val="tx1"/>
                </a:solidFill>
                <a:effectLst/>
                <a:latin typeface="+mn-lt"/>
                <a:ea typeface="+mn-ea"/>
                <a:cs typeface="+mn-cs"/>
              </a:rPr>
              <a:t> değil, dedi. Daha önce düştüğümde elim arabanın altında kalmıştı.</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Ne söyleyeceğimi bilmiyordum. Ama teselli olsun diye:</a:t>
            </a:r>
          </a:p>
          <a:p>
            <a:r>
              <a:rPr lang="tr-TR" sz="1200" b="1" kern="1200" dirty="0">
                <a:solidFill>
                  <a:schemeClr val="tx1"/>
                </a:solidFill>
                <a:effectLst/>
                <a:latin typeface="+mn-lt"/>
                <a:ea typeface="+mn-ea"/>
                <a:cs typeface="+mn-cs"/>
              </a:rPr>
              <a:t>-Üzülme, dedim. Pekala ölebilirdin de.</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Hafif bir tebessümle :</a:t>
            </a:r>
          </a:p>
          <a:p>
            <a:r>
              <a:rPr lang="tr-TR" sz="1200" kern="1200" dirty="0">
                <a:solidFill>
                  <a:schemeClr val="tx1"/>
                </a:solidFill>
                <a:effectLst/>
                <a:latin typeface="+mn-lt"/>
                <a:ea typeface="+mn-ea"/>
                <a:cs typeface="+mn-cs"/>
              </a:rPr>
              <a:t>-Üzülmüyorum diye tekrarladı.</a:t>
            </a:r>
          </a:p>
          <a:p>
            <a:r>
              <a:rPr lang="tr-TR" sz="1200" kern="1200" dirty="0">
                <a:solidFill>
                  <a:schemeClr val="tx1"/>
                </a:solidFill>
                <a:effectLst/>
                <a:latin typeface="+mn-lt"/>
                <a:ea typeface="+mn-ea"/>
                <a:cs typeface="+mn-cs"/>
              </a:rPr>
              <a:t>-Biraz öncede aynı şeyi söylemiştin, dedim. Neden böyle düşünüyorsun? Koltuk değneklerinin üzerinde titrek vücudunu olabildiğince dikleştirirken :</a:t>
            </a:r>
          </a:p>
          <a:p>
            <a:r>
              <a:rPr lang="tr-TR" sz="1200" kern="1200" dirty="0">
                <a:solidFill>
                  <a:schemeClr val="tx1"/>
                </a:solidFill>
                <a:effectLst/>
                <a:latin typeface="+mn-lt"/>
                <a:ea typeface="+mn-ea"/>
                <a:cs typeface="+mn-cs"/>
              </a:rPr>
              <a:t>-Çünkü, dedi BEN </a:t>
            </a:r>
            <a:r>
              <a:rPr lang="tr-TR" sz="1200" kern="1200" dirty="0" err="1">
                <a:solidFill>
                  <a:schemeClr val="tx1"/>
                </a:solidFill>
                <a:effectLst/>
                <a:latin typeface="+mn-lt"/>
                <a:ea typeface="+mn-ea"/>
                <a:cs typeface="+mn-cs"/>
              </a:rPr>
              <a:t>ALLAH'a</a:t>
            </a:r>
            <a:r>
              <a:rPr lang="tr-TR" sz="1200" kern="1200" dirty="0">
                <a:solidFill>
                  <a:schemeClr val="tx1"/>
                </a:solidFill>
                <a:effectLst/>
                <a:latin typeface="+mn-lt"/>
                <a:ea typeface="+mn-ea"/>
                <a:cs typeface="+mn-cs"/>
              </a:rPr>
              <a:t> İNANIYORUM... O'na inananlar ebedi bir vücuda sahip olmayacaklar mı? </a:t>
            </a:r>
            <a:r>
              <a:rPr lang="tr-TR" sz="1200" kern="1200" dirty="0" err="1">
                <a:solidFill>
                  <a:schemeClr val="tx1"/>
                </a:solidFill>
                <a:effectLst/>
                <a:latin typeface="+mn-lt"/>
                <a:ea typeface="+mn-ea"/>
                <a:cs typeface="+mn-cs"/>
              </a:rPr>
              <a:t>Hemde</a:t>
            </a:r>
            <a:r>
              <a:rPr lang="tr-TR" sz="1200" kern="1200" dirty="0">
                <a:solidFill>
                  <a:schemeClr val="tx1"/>
                </a:solidFill>
                <a:effectLst/>
                <a:latin typeface="+mn-lt"/>
                <a:ea typeface="+mn-ea"/>
                <a:cs typeface="+mn-cs"/>
              </a:rPr>
              <a:t> sapasağlam bir vücuda...</a:t>
            </a:r>
          </a:p>
          <a:p>
            <a:r>
              <a:rPr lang="tr-TR" sz="1200" kern="1200" dirty="0">
                <a:solidFill>
                  <a:schemeClr val="tx1"/>
                </a:solidFill>
                <a:effectLst/>
                <a:latin typeface="+mn-lt"/>
                <a:ea typeface="+mn-ea"/>
                <a:cs typeface="+mn-cs"/>
              </a:rPr>
              <a:t>Aman Yarabbi, neler duyuyordum! Bu kadar küçük bir kalbin bu kadar büyük bir iman taşıdığını ilk defa görüyor ve vücudumun, onun hastalıklı vücudundan daha fazla titrediğini </a:t>
            </a:r>
            <a:r>
              <a:rPr lang="tr-TR" sz="1200" kern="1200" dirty="0" err="1">
                <a:solidFill>
                  <a:schemeClr val="tx1"/>
                </a:solidFill>
                <a:effectLst/>
                <a:latin typeface="+mn-lt"/>
                <a:ea typeface="+mn-ea"/>
                <a:cs typeface="+mn-cs"/>
              </a:rPr>
              <a:t>hissediyordum.Teşekkür</a:t>
            </a:r>
            <a:r>
              <a:rPr lang="tr-TR" sz="1200" kern="1200" dirty="0">
                <a:solidFill>
                  <a:schemeClr val="tx1"/>
                </a:solidFill>
                <a:effectLst/>
                <a:latin typeface="+mn-lt"/>
                <a:ea typeface="+mn-ea"/>
                <a:cs typeface="+mn-cs"/>
              </a:rPr>
              <a:t> ederek yanımdan </a:t>
            </a:r>
            <a:r>
              <a:rPr lang="tr-TR" sz="1200" kern="1200" dirty="0" err="1">
                <a:solidFill>
                  <a:schemeClr val="tx1"/>
                </a:solidFill>
                <a:effectLst/>
                <a:latin typeface="+mn-lt"/>
                <a:ea typeface="+mn-ea"/>
                <a:cs typeface="+mn-cs"/>
              </a:rPr>
              <a:t>ayrıldı.O</a:t>
            </a:r>
            <a:r>
              <a:rPr lang="tr-TR" sz="1200" kern="1200" dirty="0">
                <a:solidFill>
                  <a:schemeClr val="tx1"/>
                </a:solidFill>
                <a:effectLst/>
                <a:latin typeface="+mn-lt"/>
                <a:ea typeface="+mn-ea"/>
                <a:cs typeface="+mn-cs"/>
              </a:rPr>
              <a:t> küçük kahramanın arkasından bakarken, ister istemez hangimizin daha mutlu olduğunu düşünüyordum....</a:t>
            </a:r>
          </a:p>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9</a:t>
            </a:fld>
            <a:endParaRPr lang="tr-TR"/>
          </a:p>
        </p:txBody>
      </p:sp>
    </p:spTree>
    <p:extLst>
      <p:ext uri="{BB962C8B-B14F-4D97-AF65-F5344CB8AC3E}">
        <p14:creationId xmlns:p14="http://schemas.microsoft.com/office/powerpoint/2010/main" val="250853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İmanın iktidar olması için Dilinden başlayacaktır. </a:t>
            </a:r>
          </a:p>
          <a:p>
            <a:r>
              <a:rPr lang="tr-TR" dirty="0"/>
              <a:t>Kalp insanın canlılık alanıdır. Kan kalpten hayata pompalandığı gibi imanda kalpten hayata yansımak zorundadır.</a:t>
            </a:r>
          </a:p>
          <a:p>
            <a:r>
              <a:rPr lang="tr-TR" dirty="0"/>
              <a:t>İman</a:t>
            </a:r>
            <a:r>
              <a:rPr lang="tr-TR" baseline="0" dirty="0"/>
              <a:t> etmek Allah'ın insan üzerindeki hakkıdır.</a:t>
            </a:r>
          </a:p>
          <a:p>
            <a:r>
              <a:rPr lang="tr-TR" dirty="0"/>
              <a:t>İmanla yoğrulmuş bir kalbin sahibinin gözleri haramda olamaz,</a:t>
            </a:r>
          </a:p>
          <a:p>
            <a:r>
              <a:rPr lang="tr-TR" dirty="0"/>
              <a:t>Dili yanlış şeyler konuşamaz, insanları incitemez,</a:t>
            </a:r>
          </a:p>
          <a:p>
            <a:r>
              <a:rPr lang="tr-TR" dirty="0"/>
              <a:t>Elleri harama gitmez, harama dokunamaz,</a:t>
            </a:r>
          </a:p>
          <a:p>
            <a:r>
              <a:rPr lang="tr-TR" dirty="0"/>
              <a:t>Ayakları haram ve günah </a:t>
            </a:r>
            <a:r>
              <a:rPr lang="tr-TR" dirty="0" err="1"/>
              <a:t>işlerenen</a:t>
            </a:r>
            <a:r>
              <a:rPr lang="tr-TR" baseline="0" dirty="0"/>
              <a:t> mekanlarda dolaşamaz,</a:t>
            </a:r>
          </a:p>
          <a:p>
            <a:r>
              <a:rPr lang="tr-TR" baseline="0" dirty="0"/>
              <a:t>İnsanlara zulmedemez,</a:t>
            </a:r>
          </a:p>
          <a:p>
            <a:r>
              <a:rPr lang="tr-TR" baseline="0" dirty="0"/>
              <a:t>Kimsenin hakkına tecavüz edemez, kul ve kamu hakkına giremez,</a:t>
            </a:r>
          </a:p>
          <a:p>
            <a:r>
              <a:rPr lang="tr-TR" baseline="0" dirty="0"/>
              <a:t>Kimseyi aldatamaz, ölçü ve tartıda hile yapamaz,</a:t>
            </a:r>
          </a:p>
          <a:p>
            <a:r>
              <a:rPr lang="tr-TR" dirty="0"/>
              <a:t>Haktan, hakikatten, adaletten ayrılamaz,</a:t>
            </a:r>
          </a:p>
          <a:p>
            <a:endParaRPr lang="tr-TR" dirty="0"/>
          </a:p>
          <a:p>
            <a:r>
              <a:rPr lang="tr-TR" dirty="0"/>
              <a:t>Bir adam düşünün kalpte iman yok, o insanda güzellik olur mu?</a:t>
            </a:r>
          </a:p>
          <a:p>
            <a:r>
              <a:rPr lang="tr-TR" dirty="0"/>
              <a:t>İman,</a:t>
            </a:r>
            <a:r>
              <a:rPr lang="tr-TR" baseline="0" dirty="0"/>
              <a:t> bizi yoktan var eden Allah’a teslim olmaktır. Bir adam Allaha teslim olmamışsa, kalbini ona vermemişse neye yarar?</a:t>
            </a:r>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10</a:t>
            </a:fld>
            <a:endParaRPr lang="tr-TR"/>
          </a:p>
        </p:txBody>
      </p:sp>
    </p:spTree>
    <p:extLst>
      <p:ext uri="{BB962C8B-B14F-4D97-AF65-F5344CB8AC3E}">
        <p14:creationId xmlns:p14="http://schemas.microsoft.com/office/powerpoint/2010/main" val="372209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Medine yakınında bulunan </a:t>
            </a:r>
            <a:r>
              <a:rPr lang="tr-TR" sz="1200" u="sng" kern="1200" dirty="0">
                <a:solidFill>
                  <a:schemeClr val="tx1"/>
                </a:solidFill>
                <a:effectLst/>
                <a:latin typeface="+mn-lt"/>
                <a:ea typeface="+mn-ea"/>
                <a:cs typeface="+mn-cs"/>
              </a:rPr>
              <a:t>Benî </a:t>
            </a:r>
            <a:r>
              <a:rPr lang="tr-TR" sz="1200" u="sng" kern="1200" dirty="0" err="1">
                <a:solidFill>
                  <a:schemeClr val="tx1"/>
                </a:solidFill>
                <a:effectLst/>
                <a:latin typeface="+mn-lt"/>
                <a:ea typeface="+mn-ea"/>
                <a:cs typeface="+mn-cs"/>
              </a:rPr>
              <a:t>Esed</a:t>
            </a:r>
            <a:r>
              <a:rPr lang="tr-TR" sz="1200" u="sng" kern="1200" dirty="0">
                <a:solidFill>
                  <a:schemeClr val="tx1"/>
                </a:solidFill>
                <a:effectLst/>
                <a:latin typeface="+mn-lt"/>
                <a:ea typeface="+mn-ea"/>
                <a:cs typeface="+mn-cs"/>
              </a:rPr>
              <a:t> </a:t>
            </a:r>
            <a:r>
              <a:rPr lang="tr-TR" sz="1200" u="sng" kern="1200" dirty="0" err="1">
                <a:solidFill>
                  <a:schemeClr val="tx1"/>
                </a:solidFill>
                <a:effectLst/>
                <a:latin typeface="+mn-lt"/>
                <a:ea typeface="+mn-ea"/>
                <a:cs typeface="+mn-cs"/>
              </a:rPr>
              <a:t>İbn</a:t>
            </a:r>
            <a:r>
              <a:rPr lang="tr-TR" sz="1200" u="sng" kern="1200" dirty="0">
                <a:solidFill>
                  <a:schemeClr val="tx1"/>
                </a:solidFill>
                <a:effectLst/>
                <a:latin typeface="+mn-lt"/>
                <a:ea typeface="+mn-ea"/>
                <a:cs typeface="+mn-cs"/>
              </a:rPr>
              <a:t>-i </a:t>
            </a:r>
            <a:r>
              <a:rPr lang="tr-TR" sz="1200" u="sng" kern="1200" dirty="0" err="1">
                <a:solidFill>
                  <a:schemeClr val="tx1"/>
                </a:solidFill>
                <a:effectLst/>
                <a:latin typeface="+mn-lt"/>
                <a:ea typeface="+mn-ea"/>
                <a:cs typeface="+mn-cs"/>
              </a:rPr>
              <a:t>Huzeyme</a:t>
            </a:r>
            <a:r>
              <a:rPr lang="tr-TR" sz="1200" u="sng" kern="1200" dirty="0">
                <a:solidFill>
                  <a:schemeClr val="tx1"/>
                </a:solidFill>
                <a:effectLst/>
                <a:latin typeface="+mn-lt"/>
                <a:ea typeface="+mn-ea"/>
                <a:cs typeface="+mn-cs"/>
              </a:rPr>
              <a:t> kabilesi hakkında</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nâzil</a:t>
            </a:r>
            <a:r>
              <a:rPr lang="tr-TR" sz="1200" kern="1200" dirty="0">
                <a:solidFill>
                  <a:schemeClr val="tx1"/>
                </a:solidFill>
                <a:effectLst/>
                <a:latin typeface="+mn-lt"/>
                <a:ea typeface="+mn-ea"/>
                <a:cs typeface="+mn-cs"/>
              </a:rPr>
              <a:t> olduğunu söylemiştir. </a:t>
            </a:r>
            <a:r>
              <a:rPr lang="tr-TR" sz="1200" b="1" kern="1200" dirty="0">
                <a:solidFill>
                  <a:schemeClr val="tx1"/>
                </a:solidFill>
                <a:effectLst/>
                <a:latin typeface="+mn-lt"/>
                <a:ea typeface="+mn-ea"/>
                <a:cs typeface="+mn-cs"/>
              </a:rPr>
              <a:t>Bu kabile </a:t>
            </a:r>
            <a:r>
              <a:rPr lang="tr-TR" sz="1200" b="1" u="sng" kern="1200" dirty="0">
                <a:solidFill>
                  <a:schemeClr val="tx1"/>
                </a:solidFill>
                <a:effectLst/>
                <a:latin typeface="+mn-lt"/>
                <a:ea typeface="+mn-ea"/>
                <a:cs typeface="+mn-cs"/>
              </a:rPr>
              <a:t>ganimet hevesiyle </a:t>
            </a:r>
            <a:r>
              <a:rPr lang="tr-TR" sz="1200" b="1" u="sng" kern="1200" dirty="0" err="1">
                <a:solidFill>
                  <a:schemeClr val="tx1"/>
                </a:solidFill>
                <a:effectLst/>
                <a:latin typeface="+mn-lt"/>
                <a:ea typeface="+mn-ea"/>
                <a:cs typeface="+mn-cs"/>
              </a:rPr>
              <a:t>müslüman</a:t>
            </a:r>
            <a:r>
              <a:rPr lang="tr-TR" sz="1200" b="1" u="sng" kern="1200" dirty="0">
                <a:solidFill>
                  <a:schemeClr val="tx1"/>
                </a:solidFill>
                <a:effectLst/>
                <a:latin typeface="+mn-lt"/>
                <a:ea typeface="+mn-ea"/>
                <a:cs typeface="+mn-cs"/>
              </a:rPr>
              <a:t> olduklarını söylemişlerdi</a:t>
            </a:r>
            <a:r>
              <a:rPr lang="tr-TR" sz="1200" kern="1200" dirty="0">
                <a:solidFill>
                  <a:schemeClr val="tx1"/>
                </a:solidFill>
                <a:effectLst/>
                <a:latin typeface="+mn-lt"/>
                <a:ea typeface="+mn-ea"/>
                <a:cs typeface="+mn-cs"/>
              </a:rPr>
              <a:t>. Bunlar bir kıtlık yılında Medine'ye gelmişler </a:t>
            </a:r>
            <a:r>
              <a:rPr lang="tr-TR" sz="1200" kern="1200" dirty="0" err="1">
                <a:solidFill>
                  <a:schemeClr val="tx1"/>
                </a:solidFill>
                <a:effectLst/>
                <a:latin typeface="+mn-lt"/>
                <a:ea typeface="+mn-ea"/>
                <a:cs typeface="+mn-cs"/>
              </a:rPr>
              <a:t>şehâdet</a:t>
            </a:r>
            <a:r>
              <a:rPr lang="tr-TR" sz="1200" kern="1200" dirty="0">
                <a:solidFill>
                  <a:schemeClr val="tx1"/>
                </a:solidFill>
                <a:effectLst/>
                <a:latin typeface="+mn-lt"/>
                <a:ea typeface="+mn-ea"/>
                <a:cs typeface="+mn-cs"/>
              </a:rPr>
              <a:t> kelimesini söylemişler ve Peygamberimize: </a:t>
            </a:r>
          </a:p>
          <a:p>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Biz, filân oğulları ve filân oğulları gibi size savaş açmadık, </a:t>
            </a:r>
            <a:r>
              <a:rPr lang="tr-TR" sz="1200" b="1" kern="1200" dirty="0" err="1">
                <a:solidFill>
                  <a:schemeClr val="tx1"/>
                </a:solidFill>
                <a:effectLst/>
                <a:latin typeface="+mn-lt"/>
                <a:ea typeface="+mn-ea"/>
                <a:cs typeface="+mn-cs"/>
              </a:rPr>
              <a:t>âilelerimizle</a:t>
            </a:r>
            <a:r>
              <a:rPr lang="tr-TR" sz="1200" b="1" kern="1200" dirty="0">
                <a:solidFill>
                  <a:schemeClr val="tx1"/>
                </a:solidFill>
                <a:effectLst/>
                <a:latin typeface="+mn-lt"/>
                <a:ea typeface="+mn-ea"/>
                <a:cs typeface="+mn-cs"/>
              </a:rPr>
              <a:t> geldik</a:t>
            </a:r>
            <a:r>
              <a:rPr lang="tr-TR" sz="1200" kern="1200" dirty="0">
                <a:solidFill>
                  <a:schemeClr val="tx1"/>
                </a:solidFill>
                <a:effectLst/>
                <a:latin typeface="+mn-lt"/>
                <a:ea typeface="+mn-ea"/>
                <a:cs typeface="+mn-cs"/>
              </a:rPr>
              <a:t>" dediler. Bu sözleri ile Peygamberimizden kendilerine sadaka yardımı yapılmasını istiyorlardı. Bunun üzerine bu </a:t>
            </a:r>
            <a:r>
              <a:rPr lang="tr-TR" sz="1200" kern="1200" dirty="0" err="1">
                <a:solidFill>
                  <a:schemeClr val="tx1"/>
                </a:solidFill>
                <a:effectLst/>
                <a:latin typeface="+mn-lt"/>
                <a:ea typeface="+mn-ea"/>
                <a:cs typeface="+mn-cs"/>
              </a:rPr>
              <a:t>âyet</a:t>
            </a:r>
            <a:r>
              <a:rPr lang="tr-TR" sz="1200" kern="1200" dirty="0">
                <a:solidFill>
                  <a:schemeClr val="tx1"/>
                </a:solidFill>
                <a:effectLst/>
                <a:latin typeface="+mn-lt"/>
                <a:ea typeface="+mn-ea"/>
                <a:cs typeface="+mn-cs"/>
              </a:rPr>
              <a:t>-i kerime indi. (</a:t>
            </a:r>
            <a:r>
              <a:rPr lang="tr-TR" sz="1200" kern="1200" dirty="0" err="1">
                <a:solidFill>
                  <a:schemeClr val="tx1"/>
                </a:solidFill>
                <a:effectLst/>
                <a:latin typeface="+mn-lt"/>
                <a:ea typeface="+mn-ea"/>
                <a:cs typeface="+mn-cs"/>
              </a:rPr>
              <a:t>Âlûsî</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Ruhu'l-Meânî</a:t>
            </a:r>
            <a:r>
              <a:rPr lang="tr-TR" sz="1200" kern="1200" dirty="0">
                <a:solidFill>
                  <a:schemeClr val="tx1"/>
                </a:solidFill>
                <a:effectLst/>
                <a:latin typeface="+mn-lt"/>
                <a:ea typeface="+mn-ea"/>
                <a:cs typeface="+mn-cs"/>
              </a:rPr>
              <a:t>, Beyrut, c. XXVI, s.167, Mısır, 1353 H.)</a:t>
            </a:r>
          </a:p>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11</a:t>
            </a:fld>
            <a:endParaRPr lang="tr-TR"/>
          </a:p>
        </p:txBody>
      </p:sp>
    </p:spTree>
    <p:extLst>
      <p:ext uri="{BB962C8B-B14F-4D97-AF65-F5344CB8AC3E}">
        <p14:creationId xmlns:p14="http://schemas.microsoft.com/office/powerpoint/2010/main" val="401787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12</a:t>
            </a:fld>
            <a:endParaRPr lang="tr-TR"/>
          </a:p>
        </p:txBody>
      </p:sp>
    </p:spTree>
    <p:extLst>
      <p:ext uri="{BB962C8B-B14F-4D97-AF65-F5344CB8AC3E}">
        <p14:creationId xmlns:p14="http://schemas.microsoft.com/office/powerpoint/2010/main" val="267627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Yaşadığım bir hadiseyi sizlerle paylaşmak istiyorum:</a:t>
            </a:r>
          </a:p>
          <a:p>
            <a:r>
              <a:rPr lang="tr-TR" dirty="0"/>
              <a:t>Adam hiç ömründe</a:t>
            </a:r>
            <a:r>
              <a:rPr lang="tr-TR" baseline="0" dirty="0"/>
              <a:t> Camiye gitmemiş, içerisine girmemiş. Cami ile bir irtibatı olmamış.</a:t>
            </a:r>
          </a:p>
          <a:p>
            <a:r>
              <a:rPr lang="tr-TR" baseline="0" dirty="0"/>
              <a:t>Öldüğü zaman cenazesi camiye getiriliyor ve musalla taşına konuluyor.</a:t>
            </a:r>
          </a:p>
          <a:p>
            <a:r>
              <a:rPr lang="tr-TR" baseline="0" dirty="0"/>
              <a:t>İnsanlara soruluyor: Nasıl bilirsiniz mevtayı?</a:t>
            </a:r>
          </a:p>
          <a:p>
            <a:r>
              <a:rPr lang="tr-TR" baseline="0" dirty="0"/>
              <a:t>Cevap: İyi biliriz</a:t>
            </a:r>
          </a:p>
          <a:p>
            <a:r>
              <a:rPr lang="tr-TR" baseline="0" dirty="0"/>
              <a:t>Soruluyor: Müslüman olduğuna şahitlik eder misiniz?</a:t>
            </a:r>
          </a:p>
          <a:p>
            <a:r>
              <a:rPr lang="tr-TR" baseline="0" dirty="0"/>
              <a:t>El Cevap: Ederiz…</a:t>
            </a:r>
          </a:p>
          <a:p>
            <a:r>
              <a:rPr lang="tr-TR" baseline="0" dirty="0" err="1"/>
              <a:t>Düpe</a:t>
            </a:r>
            <a:r>
              <a:rPr lang="tr-TR" baseline="0" dirty="0"/>
              <a:t> düz yalan şahitlikte bulunuyor, adama Müslüman muamelesi yapmaya çalışıyoruz…</a:t>
            </a:r>
          </a:p>
          <a:p>
            <a:r>
              <a:rPr lang="tr-TR" baseline="0" dirty="0"/>
              <a:t>Be hey adam sağlığında neredeydin. Dikey gelmediğin yere ne diye seni yatay getirirler anlamış değilim.</a:t>
            </a:r>
          </a:p>
          <a:p>
            <a:r>
              <a:rPr lang="tr-TR" baseline="0" dirty="0"/>
              <a:t>70-80 yıllık bir ömürde caminin kapısını görmeyen bir adamı, istemediği bir yere biz taşımaya çalışıyoruz.</a:t>
            </a:r>
          </a:p>
          <a:p>
            <a:r>
              <a:rPr lang="tr-TR" baseline="0" dirty="0"/>
              <a:t>Ardından evlatları </a:t>
            </a:r>
            <a:r>
              <a:rPr lang="tr-TR" baseline="0" dirty="0" err="1"/>
              <a:t>Mevlidler</a:t>
            </a:r>
            <a:r>
              <a:rPr lang="tr-TR" baseline="0" dirty="0"/>
              <a:t> okutuyor, </a:t>
            </a:r>
            <a:r>
              <a:rPr lang="tr-TR" baseline="0" dirty="0" err="1"/>
              <a:t>yasinler</a:t>
            </a:r>
            <a:r>
              <a:rPr lang="tr-TR" baseline="0" dirty="0"/>
              <a:t>, </a:t>
            </a:r>
            <a:r>
              <a:rPr lang="tr-TR" baseline="0" dirty="0" err="1"/>
              <a:t>tebarekeler</a:t>
            </a:r>
            <a:r>
              <a:rPr lang="tr-TR" baseline="0" dirty="0"/>
              <a:t> okutuyor. Oysa Okunan Kuran diriyken uyarmak için gelmişti.</a:t>
            </a:r>
          </a:p>
          <a:p>
            <a:r>
              <a:rPr lang="tr-TR" baseline="0" dirty="0"/>
              <a:t>Ne garip hallere düştük Allah aşkına.</a:t>
            </a:r>
          </a:p>
          <a:p>
            <a:r>
              <a:rPr lang="tr-TR" baseline="0" dirty="0"/>
              <a:t>Kimlikte Müslüman yazması bir insanı Müslüman yapmaz. İman hayatımızda varsa Müslüman oluruz. Dilimizle söylediğimiz İslam Hayatımızı kuşatmalıdır.</a:t>
            </a:r>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13</a:t>
            </a:fld>
            <a:endParaRPr lang="tr-TR"/>
          </a:p>
        </p:txBody>
      </p:sp>
    </p:spTree>
    <p:extLst>
      <p:ext uri="{BB962C8B-B14F-4D97-AF65-F5344CB8AC3E}">
        <p14:creationId xmlns:p14="http://schemas.microsoft.com/office/powerpoint/2010/main" val="167424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a:solidFill>
                  <a:schemeClr val="tx1"/>
                </a:solidFill>
              </a:rPr>
              <a:t>"</a:t>
            </a:r>
            <a:r>
              <a:rPr lang="tr-TR" sz="1200" i="1" dirty="0" err="1">
                <a:solidFill>
                  <a:schemeClr val="tx1"/>
                </a:solidFill>
              </a:rPr>
              <a:t>Tafsîlî</a:t>
            </a:r>
            <a:r>
              <a:rPr lang="tr-TR" sz="1200" i="1" dirty="0">
                <a:solidFill>
                  <a:schemeClr val="tx1"/>
                </a:solidFill>
              </a:rPr>
              <a:t> </a:t>
            </a:r>
            <a:r>
              <a:rPr lang="tr-TR" sz="1200" i="1" dirty="0" err="1">
                <a:solidFill>
                  <a:schemeClr val="tx1"/>
                </a:solidFill>
              </a:rPr>
              <a:t>îmân</a:t>
            </a:r>
            <a:r>
              <a:rPr lang="tr-TR" sz="1200" dirty="0">
                <a:solidFill>
                  <a:schemeClr val="tx1"/>
                </a:solidFill>
              </a:rPr>
              <a:t>", </a:t>
            </a:r>
          </a:p>
          <a:p>
            <a:pPr algn="just"/>
            <a:r>
              <a:rPr lang="tr-TR" sz="1200" dirty="0">
                <a:solidFill>
                  <a:schemeClr val="tx1"/>
                </a:solidFill>
              </a:rPr>
              <a:t>Allah'a, Meleklerine, Kitaplarına, Peygamberlerine , </a:t>
            </a:r>
          </a:p>
          <a:p>
            <a:pPr algn="just"/>
            <a:r>
              <a:rPr lang="tr-TR" sz="1200" dirty="0" err="1">
                <a:solidFill>
                  <a:schemeClr val="tx1"/>
                </a:solidFill>
              </a:rPr>
              <a:t>Âhiret</a:t>
            </a:r>
            <a:r>
              <a:rPr lang="tr-TR" sz="1200" dirty="0">
                <a:solidFill>
                  <a:schemeClr val="tx1"/>
                </a:solidFill>
              </a:rPr>
              <a:t> Gününe, Öldükten Sonra Dirilmeye, </a:t>
            </a:r>
          </a:p>
          <a:p>
            <a:pPr algn="just"/>
            <a:r>
              <a:rPr lang="tr-TR" sz="1200" dirty="0">
                <a:solidFill>
                  <a:schemeClr val="tx1"/>
                </a:solidFill>
              </a:rPr>
              <a:t>Cennet Ve Cehenneme, Sevap Ve </a:t>
            </a:r>
            <a:r>
              <a:rPr lang="tr-TR" sz="1200" dirty="0" err="1">
                <a:solidFill>
                  <a:schemeClr val="tx1"/>
                </a:solidFill>
              </a:rPr>
              <a:t>İkaba</a:t>
            </a:r>
            <a:r>
              <a:rPr lang="tr-TR" sz="1200" dirty="0">
                <a:solidFill>
                  <a:schemeClr val="tx1"/>
                </a:solidFill>
              </a:rPr>
              <a:t>, </a:t>
            </a:r>
          </a:p>
          <a:p>
            <a:pPr algn="just"/>
            <a:r>
              <a:rPr lang="tr-TR" sz="1200" dirty="0">
                <a:solidFill>
                  <a:schemeClr val="tx1"/>
                </a:solidFill>
              </a:rPr>
              <a:t>Kaza Ve Kadere; </a:t>
            </a:r>
          </a:p>
          <a:p>
            <a:pPr algn="just"/>
            <a:r>
              <a:rPr lang="tr-TR" sz="1200" dirty="0">
                <a:solidFill>
                  <a:schemeClr val="tx1"/>
                </a:solidFill>
              </a:rPr>
              <a:t>Kitap ve Sünnet ile Hz. Muhammed'in Allah tarafından tebliğ ettiği ve tevatür yoluyla sabit olan kesin haber ve hükümlerinin her birerlerine ayrı ayrı Allah ve Peygamberinin istediği şekilde </a:t>
            </a:r>
            <a:r>
              <a:rPr lang="tr-TR" sz="1200" dirty="0" err="1">
                <a:solidFill>
                  <a:schemeClr val="tx1"/>
                </a:solidFill>
              </a:rPr>
              <a:t>îman</a:t>
            </a:r>
            <a:r>
              <a:rPr lang="tr-TR" sz="1200" dirty="0">
                <a:solidFill>
                  <a:schemeClr val="tx1"/>
                </a:solidFill>
              </a:rPr>
              <a:t> etmek demektir.</a:t>
            </a:r>
          </a:p>
          <a:p>
            <a:endParaRPr lang="tr-TR" dirty="0"/>
          </a:p>
          <a:p>
            <a:r>
              <a:rPr lang="tr-TR" sz="1200" b="1" dirty="0">
                <a:solidFill>
                  <a:schemeClr val="tx1"/>
                </a:solidFill>
                <a:effectLst>
                  <a:outerShdw blurRad="38100" dist="38100" dir="2700000" algn="tl">
                    <a:srgbClr val="000000">
                      <a:alpha val="43137"/>
                    </a:srgbClr>
                  </a:outerShdw>
                </a:effectLst>
              </a:rPr>
              <a:t>MÜ’MİNLER, </a:t>
            </a:r>
          </a:p>
          <a:p>
            <a:r>
              <a:rPr lang="tr-TR" sz="1200" b="1" dirty="0">
                <a:solidFill>
                  <a:schemeClr val="tx1"/>
                </a:solidFill>
                <a:effectLst>
                  <a:outerShdw blurRad="38100" dist="38100" dir="2700000" algn="tl">
                    <a:srgbClr val="000000">
                      <a:alpha val="43137"/>
                    </a:srgbClr>
                  </a:outerShdw>
                </a:effectLst>
              </a:rPr>
              <a:t>İMAN ESASLARININ TAMAMINA İNANIRLAR</a:t>
            </a:r>
          </a:p>
          <a:p>
            <a:pPr algn="ctr" rtl="1"/>
            <a:r>
              <a:rPr lang="ar-AE" sz="1200" dirty="0">
                <a:solidFill>
                  <a:schemeClr val="tx1"/>
                </a:solidFill>
                <a:latin typeface="HASENAT" panose="01000600020000020003" pitchFamily="2" charset="-78"/>
                <a:cs typeface="HASENAT" panose="01000600020000020003" pitchFamily="2" charset="-78"/>
              </a:rPr>
              <a:t>آمَنْتُ بِاللّهِ وَ مَلَئِكَتِهِ وَكُتُبِهِ وَ رُسُلِهِ وَ اْليَوْمِ اْلآخِرِ وَ بِالْقَدَرِ خَيْرِهِ وَ شَرِّهِ مِنَ اللّهِ تَعَالَى وَ اْلبَعْثُ بَعْدَ اْلمَوْتِ حَقٌّ اَشْهَدُ اَنْ لآ اِلَهَ اِلاَّ اَللّهُ وَ اَشْهَدُ اَنَّ مُحَمَّداً عَبْدُهُ وُ رَسُولُه</a:t>
            </a:r>
            <a:endParaRPr lang="tr-TR" sz="1050" b="1" dirty="0">
              <a:solidFill>
                <a:schemeClr val="tx1"/>
              </a:solidFill>
            </a:endParaRPr>
          </a:p>
          <a:p>
            <a:r>
              <a:rPr lang="tr-TR" sz="1050" b="1" dirty="0">
                <a:solidFill>
                  <a:schemeClr val="tx1"/>
                </a:solidFill>
              </a:rPr>
              <a:t>“</a:t>
            </a:r>
            <a:r>
              <a:rPr lang="tr-TR" sz="1100" b="1" dirty="0" err="1">
                <a:solidFill>
                  <a:srgbClr val="FF0000"/>
                </a:solidFill>
              </a:rPr>
              <a:t>Allahü</a:t>
            </a:r>
            <a:r>
              <a:rPr lang="tr-TR" sz="1100" b="1" dirty="0">
                <a:solidFill>
                  <a:srgbClr val="FF0000"/>
                </a:solidFill>
              </a:rPr>
              <a:t> Teâlâ'nın varlığına ve birliğine, </a:t>
            </a:r>
            <a:r>
              <a:rPr lang="tr-TR" sz="1600" b="1" dirty="0">
                <a:solidFill>
                  <a:srgbClr val="00B050"/>
                </a:solidFill>
              </a:rPr>
              <a:t>Meleklerine,</a:t>
            </a:r>
            <a:r>
              <a:rPr lang="tr-TR" sz="1600" b="1" dirty="0">
                <a:solidFill>
                  <a:srgbClr val="FF0000"/>
                </a:solidFill>
              </a:rPr>
              <a:t> </a:t>
            </a: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kitaplarına,</a:t>
            </a:r>
            <a:r>
              <a:rPr lang="tr-TR" sz="1600" b="1" dirty="0">
                <a:solidFill>
                  <a:srgbClr val="FF0000"/>
                </a:solidFill>
              </a:rPr>
              <a:t> </a:t>
            </a:r>
            <a:r>
              <a:rPr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Peygamberlerine, </a:t>
            </a:r>
            <a:r>
              <a:rPr lang="tr-TR" sz="1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Âhiret</a:t>
            </a:r>
            <a:r>
              <a:rPr lang="tr-TR"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gününe, </a:t>
            </a:r>
          </a:p>
          <a:p>
            <a:r>
              <a:rPr lang="tr-TR" sz="1600" b="1" dirty="0">
                <a:solidFill>
                  <a:srgbClr val="FF0000"/>
                </a:solidFill>
              </a:rPr>
              <a:t>Kader, hayır, şer </a:t>
            </a:r>
          </a:p>
          <a:p>
            <a:r>
              <a:rPr lang="tr-TR" sz="1050" b="1" dirty="0">
                <a:solidFill>
                  <a:srgbClr val="002060"/>
                </a:solidFill>
              </a:rPr>
              <a:t>her şeyin Allah'ın yaratmasıyla olduğuna inandım. </a:t>
            </a:r>
          </a:p>
          <a:p>
            <a:r>
              <a:rPr lang="tr-TR" sz="1100" b="1" dirty="0">
                <a:solidFill>
                  <a:srgbClr val="7030A0"/>
                </a:solidFill>
              </a:rPr>
              <a:t>Öldükten sonra tekrar dirilmek haktır.</a:t>
            </a:r>
            <a:r>
              <a:rPr lang="tr-TR" sz="1100" dirty="0">
                <a:solidFill>
                  <a:schemeClr val="tx1"/>
                </a:solidFill>
              </a:rPr>
              <a:t> </a:t>
            </a:r>
          </a:p>
          <a:p>
            <a:r>
              <a:rPr lang="tr-TR" sz="1050" dirty="0" err="1">
                <a:solidFill>
                  <a:srgbClr val="0070C0"/>
                </a:solidFill>
              </a:rPr>
              <a:t>Şehâdet</a:t>
            </a:r>
            <a:r>
              <a:rPr lang="tr-TR" sz="1050" dirty="0">
                <a:solidFill>
                  <a:srgbClr val="0070C0"/>
                </a:solidFill>
              </a:rPr>
              <a:t> ederim ki Allah'tan başka hiç bir ilâh yoktur.</a:t>
            </a:r>
            <a:r>
              <a:rPr lang="tr-TR" sz="1050" dirty="0">
                <a:solidFill>
                  <a:schemeClr val="tx1"/>
                </a:solidFill>
              </a:rPr>
              <a:t> </a:t>
            </a:r>
          </a:p>
          <a:p>
            <a:r>
              <a:rPr lang="tr-TR" sz="1050" dirty="0">
                <a:solidFill>
                  <a:srgbClr val="002060"/>
                </a:solidFill>
              </a:rPr>
              <a:t>Ve yine </a:t>
            </a:r>
            <a:r>
              <a:rPr lang="tr-TR" sz="1050" dirty="0" err="1">
                <a:solidFill>
                  <a:srgbClr val="002060"/>
                </a:solidFill>
              </a:rPr>
              <a:t>şehâdet</a:t>
            </a:r>
            <a:r>
              <a:rPr lang="tr-TR" sz="1050" dirty="0">
                <a:solidFill>
                  <a:srgbClr val="002060"/>
                </a:solidFill>
              </a:rPr>
              <a:t> ederim ki Muhammed (</a:t>
            </a:r>
            <a:r>
              <a:rPr lang="tr-TR" sz="1050" dirty="0" err="1">
                <a:solidFill>
                  <a:srgbClr val="002060"/>
                </a:solidFill>
              </a:rPr>
              <a:t>aleyhisselâm</a:t>
            </a:r>
            <a:r>
              <a:rPr lang="tr-TR" sz="1050" dirty="0">
                <a:solidFill>
                  <a:srgbClr val="002060"/>
                </a:solidFill>
              </a:rPr>
              <a:t>) Allah'ın kulu ve elçisidir</a:t>
            </a:r>
            <a:r>
              <a:rPr lang="tr-TR" sz="1050" dirty="0">
                <a:solidFill>
                  <a:schemeClr val="tx1"/>
                </a:solidFill>
              </a:rPr>
              <a:t>.</a:t>
            </a:r>
            <a:r>
              <a:rPr lang="tr-TR" sz="1050" b="1" dirty="0">
                <a:solidFill>
                  <a:schemeClr val="tx1"/>
                </a:solidFill>
              </a:rPr>
              <a:t>” </a:t>
            </a:r>
          </a:p>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17</a:t>
            </a:fld>
            <a:endParaRPr lang="tr-TR"/>
          </a:p>
        </p:txBody>
      </p:sp>
    </p:spTree>
    <p:extLst>
      <p:ext uri="{BB962C8B-B14F-4D97-AF65-F5344CB8AC3E}">
        <p14:creationId xmlns:p14="http://schemas.microsoft.com/office/powerpoint/2010/main" val="318612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7500" lnSpcReduction="20000"/>
          </a:bodyPr>
          <a:lstStyle/>
          <a:p>
            <a:r>
              <a:rPr lang="tr-TR" sz="1200" b="1" kern="1200" dirty="0">
                <a:solidFill>
                  <a:schemeClr val="tx1"/>
                </a:solidFill>
                <a:effectLst/>
                <a:latin typeface="+mn-lt"/>
                <a:ea typeface="+mn-ea"/>
                <a:cs typeface="+mn-cs"/>
              </a:rPr>
              <a:t>NENENİN ALLAH İNANCI /1001 DELİLLE ALLAHIN İSBATI	</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Meşhur alimlerden birisi bir beldeye uğramış. Yanında birçok talebe ve halk olduğu halde bir ihtiyar ninenin yanından geçmişler. </a:t>
            </a:r>
          </a:p>
          <a:p>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İhtiyar nine</a:t>
            </a:r>
            <a:r>
              <a:rPr lang="tr-TR" sz="1200" kern="1200" dirty="0">
                <a:solidFill>
                  <a:schemeClr val="tx1"/>
                </a:solidFill>
                <a:effectLst/>
                <a:latin typeface="+mn-lt"/>
                <a:ea typeface="+mn-ea"/>
                <a:cs typeface="+mn-cs"/>
              </a:rPr>
              <a:t> kalabalığı görünce, oradaki birisine: "</a:t>
            </a:r>
            <a:r>
              <a:rPr lang="tr-TR" sz="1200" b="1" kern="1200" dirty="0">
                <a:solidFill>
                  <a:schemeClr val="tx1"/>
                </a:solidFill>
                <a:effectLst/>
                <a:latin typeface="+mn-lt"/>
                <a:ea typeface="+mn-ea"/>
                <a:cs typeface="+mn-cs"/>
              </a:rPr>
              <a:t>Bu kimdir, bu kalabalık nedir?</a:t>
            </a:r>
            <a:r>
              <a:rPr lang="tr-TR" sz="1200" kern="1200" dirty="0">
                <a:solidFill>
                  <a:schemeClr val="tx1"/>
                </a:solidFill>
                <a:effectLst/>
                <a:latin typeface="+mn-lt"/>
                <a:ea typeface="+mn-ea"/>
                <a:cs typeface="+mn-cs"/>
              </a:rPr>
              <a:t>" diye sordu. </a:t>
            </a:r>
          </a:p>
          <a:p>
            <a:r>
              <a:rPr lang="tr-TR" sz="1200" kern="1200" dirty="0">
                <a:solidFill>
                  <a:schemeClr val="tx1"/>
                </a:solidFill>
                <a:effectLst/>
                <a:latin typeface="+mn-lt"/>
                <a:ea typeface="+mn-ea"/>
                <a:cs typeface="+mn-cs"/>
              </a:rPr>
              <a:t>	Alimin </a:t>
            </a:r>
            <a:r>
              <a:rPr lang="tr-TR" sz="1200" kern="1200" dirty="0" err="1">
                <a:solidFill>
                  <a:schemeClr val="tx1"/>
                </a:solidFill>
                <a:effectLst/>
                <a:latin typeface="+mn-lt"/>
                <a:ea typeface="+mn-ea"/>
                <a:cs typeface="+mn-cs"/>
              </a:rPr>
              <a:t>talabelerinden</a:t>
            </a:r>
            <a:r>
              <a:rPr lang="tr-TR" sz="1200" kern="1200" dirty="0">
                <a:solidFill>
                  <a:schemeClr val="tx1"/>
                </a:solidFill>
                <a:effectLst/>
                <a:latin typeface="+mn-lt"/>
                <a:ea typeface="+mn-ea"/>
                <a:cs typeface="+mn-cs"/>
              </a:rPr>
              <a:t> birisi bunu duydu ve :"</a:t>
            </a:r>
            <a:r>
              <a:rPr lang="tr-TR" sz="1200" b="1" kern="1200" dirty="0">
                <a:solidFill>
                  <a:schemeClr val="tx1"/>
                </a:solidFill>
                <a:effectLst/>
                <a:latin typeface="+mn-lt"/>
                <a:ea typeface="+mn-ea"/>
                <a:cs typeface="+mn-cs"/>
              </a:rPr>
              <a:t>Onu tanımıyor musun? O, </a:t>
            </a:r>
            <a:r>
              <a:rPr lang="tr-TR" sz="1200" b="1" kern="1200" dirty="0" err="1">
                <a:solidFill>
                  <a:schemeClr val="tx1"/>
                </a:solidFill>
                <a:effectLst/>
                <a:latin typeface="+mn-lt"/>
                <a:ea typeface="+mn-ea"/>
                <a:cs typeface="+mn-cs"/>
              </a:rPr>
              <a:t>Allahu</a:t>
            </a:r>
            <a:r>
              <a:rPr lang="tr-TR" sz="1200" b="1" kern="1200" dirty="0">
                <a:solidFill>
                  <a:schemeClr val="tx1"/>
                </a:solidFill>
                <a:effectLst/>
                <a:latin typeface="+mn-lt"/>
                <a:ea typeface="+mn-ea"/>
                <a:cs typeface="+mn-cs"/>
              </a:rPr>
              <a:t> Teala'nın varlığı hakkında bin bir tane delil ortaya koymuş bir alimdir</a:t>
            </a:r>
            <a:r>
              <a:rPr lang="tr-TR" sz="1200" kern="1200" dirty="0">
                <a:solidFill>
                  <a:schemeClr val="tx1"/>
                </a:solidFill>
                <a:effectLst/>
                <a:latin typeface="+mn-lt"/>
                <a:ea typeface="+mn-ea"/>
                <a:cs typeface="+mn-cs"/>
              </a:rPr>
              <a:t>." diye cevap verdi. </a:t>
            </a:r>
          </a:p>
          <a:p>
            <a:r>
              <a:rPr lang="tr-TR" sz="1200" kern="1200" dirty="0">
                <a:solidFill>
                  <a:schemeClr val="tx1"/>
                </a:solidFill>
                <a:effectLst/>
                <a:latin typeface="+mn-lt"/>
                <a:ea typeface="+mn-ea"/>
                <a:cs typeface="+mn-cs"/>
              </a:rPr>
              <a:t>	Nine gülerek: "</a:t>
            </a:r>
            <a:r>
              <a:rPr lang="tr-TR" sz="1200" b="1" kern="1200" dirty="0">
                <a:solidFill>
                  <a:schemeClr val="tx1"/>
                </a:solidFill>
                <a:effectLst/>
                <a:latin typeface="+mn-lt"/>
                <a:ea typeface="+mn-ea"/>
                <a:cs typeface="+mn-cs"/>
              </a:rPr>
              <a:t>Eğer onun Allah'ın varlığı hakkında bin bir tane şüphesi olmasaydı, </a:t>
            </a:r>
            <a:r>
              <a:rPr lang="tr-TR" sz="1200" b="1" kern="1200" dirty="0" err="1">
                <a:solidFill>
                  <a:schemeClr val="tx1"/>
                </a:solidFill>
                <a:effectLst/>
                <a:latin typeface="+mn-lt"/>
                <a:ea typeface="+mn-ea"/>
                <a:cs typeface="+mn-cs"/>
              </a:rPr>
              <a:t>binbir</a:t>
            </a:r>
            <a:r>
              <a:rPr lang="tr-TR" sz="1200" b="1" kern="1200" dirty="0">
                <a:solidFill>
                  <a:schemeClr val="tx1"/>
                </a:solidFill>
                <a:effectLst/>
                <a:latin typeface="+mn-lt"/>
                <a:ea typeface="+mn-ea"/>
                <a:cs typeface="+mn-cs"/>
              </a:rPr>
              <a:t> tane delile ihtiyacı olmazdı. Ben Yüce Allah'a delilsiz iman ediyorum</a:t>
            </a:r>
            <a:r>
              <a:rPr lang="tr-TR" sz="1200" kern="1200" dirty="0">
                <a:solidFill>
                  <a:schemeClr val="tx1"/>
                </a:solidFill>
                <a:effectLst/>
                <a:latin typeface="+mn-lt"/>
                <a:ea typeface="+mn-ea"/>
                <a:cs typeface="+mn-cs"/>
              </a:rPr>
              <a:t>" dedi. </a:t>
            </a:r>
          </a:p>
          <a:p>
            <a:r>
              <a:rPr lang="tr-TR" sz="1200" kern="1200" dirty="0">
                <a:solidFill>
                  <a:schemeClr val="tx1"/>
                </a:solidFill>
                <a:effectLst/>
                <a:latin typeface="+mn-lt"/>
                <a:ea typeface="+mn-ea"/>
                <a:cs typeface="+mn-cs"/>
              </a:rPr>
              <a:t>	Bu söz alime ulaştı, çok hoşuna gitti, ellerini açtı: "</a:t>
            </a:r>
            <a:r>
              <a:rPr lang="tr-TR" sz="1200" b="1" u="sng" kern="1200" dirty="0" err="1">
                <a:solidFill>
                  <a:schemeClr val="tx1"/>
                </a:solidFill>
                <a:effectLst/>
                <a:latin typeface="+mn-lt"/>
                <a:ea typeface="+mn-ea"/>
                <a:cs typeface="+mn-cs"/>
              </a:rPr>
              <a:t>Allahım</a:t>
            </a:r>
            <a:r>
              <a:rPr lang="tr-TR" sz="1200" b="1" u="sng" kern="1200" dirty="0">
                <a:solidFill>
                  <a:schemeClr val="tx1"/>
                </a:solidFill>
                <a:effectLst/>
                <a:latin typeface="+mn-lt"/>
                <a:ea typeface="+mn-ea"/>
                <a:cs typeface="+mn-cs"/>
              </a:rPr>
              <a:t>! Senden şu ihtiyar kadının imanı gibi bir iman ve </a:t>
            </a:r>
            <a:r>
              <a:rPr lang="tr-TR" sz="1200" b="1" u="sng" kern="1200" dirty="0" err="1">
                <a:solidFill>
                  <a:schemeClr val="tx1"/>
                </a:solidFill>
                <a:effectLst/>
                <a:latin typeface="+mn-lt"/>
                <a:ea typeface="+mn-ea"/>
                <a:cs typeface="+mn-cs"/>
              </a:rPr>
              <a:t>kalb</a:t>
            </a:r>
            <a:r>
              <a:rPr lang="tr-TR" sz="1200" b="1" u="sng" kern="1200" dirty="0">
                <a:solidFill>
                  <a:schemeClr val="tx1"/>
                </a:solidFill>
                <a:effectLst/>
                <a:latin typeface="+mn-lt"/>
                <a:ea typeface="+mn-ea"/>
                <a:cs typeface="+mn-cs"/>
              </a:rPr>
              <a:t> safiyeti istiyorum</a:t>
            </a:r>
            <a:r>
              <a:rPr lang="tr-TR" sz="1200" kern="1200" dirty="0">
                <a:solidFill>
                  <a:schemeClr val="tx1"/>
                </a:solidFill>
                <a:effectLst/>
                <a:latin typeface="+mn-lt"/>
                <a:ea typeface="+mn-ea"/>
                <a:cs typeface="+mn-cs"/>
              </a:rPr>
              <a:t>." diye dua etti. </a:t>
            </a:r>
          </a:p>
          <a:p>
            <a:r>
              <a:rPr lang="tr-TR" sz="1200" kern="1200" dirty="0">
                <a:solidFill>
                  <a:schemeClr val="tx1"/>
                </a:solidFill>
                <a:effectLst/>
                <a:latin typeface="+mn-lt"/>
                <a:ea typeface="+mn-ea"/>
                <a:cs typeface="+mn-cs"/>
              </a:rPr>
              <a:t>	Etrafındakilere de: "</a:t>
            </a:r>
            <a:r>
              <a:rPr lang="tr-TR" sz="1200" b="1" u="sng" kern="1200" dirty="0">
                <a:solidFill>
                  <a:schemeClr val="tx1"/>
                </a:solidFill>
                <a:effectLst/>
                <a:latin typeface="+mn-lt"/>
                <a:ea typeface="+mn-ea"/>
                <a:cs typeface="+mn-cs"/>
              </a:rPr>
              <a:t>Benim gibi araştırın, ama bu nine gibi iman edin</a:t>
            </a:r>
            <a:r>
              <a:rPr lang="tr-TR" sz="1200" kern="1200" dirty="0">
                <a:solidFill>
                  <a:schemeClr val="tx1"/>
                </a:solidFill>
                <a:effectLst/>
                <a:latin typeface="+mn-lt"/>
                <a:ea typeface="+mn-ea"/>
                <a:cs typeface="+mn-cs"/>
              </a:rPr>
              <a:t>" tavsiyesinde bulundu.</a:t>
            </a:r>
          </a:p>
          <a:p>
            <a:r>
              <a:rPr lang="tr-TR" sz="1200" kern="1200" dirty="0">
                <a:solidFill>
                  <a:schemeClr val="tx1"/>
                </a:solidFill>
                <a:effectLst/>
                <a:latin typeface="+mn-lt"/>
                <a:ea typeface="+mn-ea"/>
                <a:cs typeface="+mn-cs"/>
              </a:rPr>
              <a:t> </a:t>
            </a:r>
          </a:p>
          <a:p>
            <a:r>
              <a:rPr lang="tr-TR" sz="1200" b="1" u="sng" kern="1200" dirty="0">
                <a:solidFill>
                  <a:schemeClr val="tx1"/>
                </a:solidFill>
                <a:effectLst/>
                <a:latin typeface="+mn-lt"/>
                <a:ea typeface="+mn-ea"/>
                <a:cs typeface="+mn-cs"/>
              </a:rPr>
              <a:t>ACABASIZ İNANMAK İNSANI NEHRİ GEÇİRİR</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Vakit namazlarını sürekli cemaatle, camide eda eden, Allah’a yürekten bağlı, çok duru gönüllü bir adam varmış. Ama evi, nehrin öbür tarafında olduğu için her vakit namazında, salla nehri geçmek epey vaktini alıyormuş.</a:t>
            </a:r>
          </a:p>
          <a:p>
            <a:r>
              <a:rPr lang="tr-TR" sz="1200" kern="1200" dirty="0">
                <a:solidFill>
                  <a:schemeClr val="tx1"/>
                </a:solidFill>
                <a:effectLst/>
                <a:latin typeface="+mn-lt"/>
                <a:ea typeface="+mn-ea"/>
                <a:cs typeface="+mn-cs"/>
              </a:rPr>
              <a:t>Bir gün, gittiği camide bir vaaz dinlemiş…Hoca diyormuş ki;</a:t>
            </a:r>
          </a:p>
          <a:p>
            <a:r>
              <a:rPr lang="tr-TR" sz="1200" b="1" u="sng" kern="1200" dirty="0">
                <a:solidFill>
                  <a:schemeClr val="tx1"/>
                </a:solidFill>
                <a:effectLst/>
                <a:latin typeface="+mn-lt"/>
                <a:ea typeface="+mn-ea"/>
                <a:cs typeface="+mn-cs"/>
              </a:rPr>
              <a:t>“Allah’a öyle inanıp öyle dayanacaksın, öyle güveneceksin ki her işin kolaylıkla hallolsun… Bismillah de gir suya! Yürü git…”</a:t>
            </a:r>
            <a:r>
              <a:rPr lang="tr-TR" sz="1200" kern="1200" dirty="0">
                <a:solidFill>
                  <a:schemeClr val="tx1"/>
                </a:solidFill>
                <a:effectLst/>
                <a:latin typeface="+mn-lt"/>
                <a:ea typeface="+mn-ea"/>
                <a:cs typeface="+mn-cs"/>
              </a:rPr>
              <a:t> diye de bir örnek vermiş…</a:t>
            </a:r>
          </a:p>
          <a:p>
            <a:r>
              <a:rPr lang="tr-TR" sz="1200" kern="1200" dirty="0">
                <a:solidFill>
                  <a:schemeClr val="tx1"/>
                </a:solidFill>
                <a:effectLst/>
                <a:latin typeface="+mn-lt"/>
                <a:ea typeface="+mn-ea"/>
                <a:cs typeface="+mn-cs"/>
              </a:rPr>
              <a:t>Adamcağız bunu duyunca bir sevinmiş bir sevinmiş ki…</a:t>
            </a:r>
          </a:p>
          <a:p>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Oh! demiş. Kurtuldum artık saldan, vakit kayıplarından… Bismillah der geçerim karşıya… </a:t>
            </a:r>
            <a:r>
              <a:rPr lang="tr-TR" sz="1200" kern="1200" dirty="0">
                <a:solidFill>
                  <a:schemeClr val="tx1"/>
                </a:solidFill>
                <a:effectLst/>
                <a:latin typeface="+mn-lt"/>
                <a:ea typeface="+mn-ea"/>
                <a:cs typeface="+mn-cs"/>
              </a:rPr>
              <a:t>Sevincinden içi içine sığmıyormuş…Aynı zamanda da </a:t>
            </a:r>
            <a:r>
              <a:rPr lang="tr-TR" sz="1200" b="1" kern="1200" dirty="0">
                <a:solidFill>
                  <a:schemeClr val="tx1"/>
                </a:solidFill>
                <a:effectLst/>
                <a:latin typeface="+mn-lt"/>
                <a:ea typeface="+mn-ea"/>
                <a:cs typeface="+mn-cs"/>
              </a:rPr>
              <a:t>içinden hocaya kızmaktaymış, neden şimdiye kadar söylemedi bunu</a:t>
            </a:r>
            <a:r>
              <a:rPr lang="tr-TR" sz="1200" kern="1200" dirty="0">
                <a:solidFill>
                  <a:schemeClr val="tx1"/>
                </a:solidFill>
                <a:effectLst/>
                <a:latin typeface="+mn-lt"/>
                <a:ea typeface="+mn-ea"/>
                <a:cs typeface="+mn-cs"/>
              </a:rPr>
              <a:t> diye…  Dediği gibi de yapmış. Çıkmış </a:t>
            </a:r>
            <a:r>
              <a:rPr lang="tr-TR" sz="1200" kern="1200" dirty="0" err="1">
                <a:solidFill>
                  <a:schemeClr val="tx1"/>
                </a:solidFill>
                <a:effectLst/>
                <a:latin typeface="+mn-lt"/>
                <a:ea typeface="+mn-ea"/>
                <a:cs typeface="+mn-cs"/>
              </a:rPr>
              <a:t>camiiden</a:t>
            </a:r>
            <a:r>
              <a:rPr lang="tr-TR" sz="1200" kern="1200" dirty="0">
                <a:solidFill>
                  <a:schemeClr val="tx1"/>
                </a:solidFill>
                <a:effectLst/>
                <a:latin typeface="+mn-lt"/>
                <a:ea typeface="+mn-ea"/>
                <a:cs typeface="+mn-cs"/>
              </a:rPr>
              <a:t>, gelmiş nehrin kıyısına; “</a:t>
            </a:r>
            <a:r>
              <a:rPr lang="tr-TR" sz="1200" b="1" u="sng" kern="1200" dirty="0">
                <a:solidFill>
                  <a:schemeClr val="tx1"/>
                </a:solidFill>
                <a:effectLst/>
                <a:latin typeface="+mn-lt"/>
                <a:ea typeface="+mn-ea"/>
                <a:cs typeface="+mn-cs"/>
              </a:rPr>
              <a:t>Bismillah</a:t>
            </a:r>
            <a:r>
              <a:rPr lang="tr-TR" sz="1200" kern="1200" dirty="0">
                <a:solidFill>
                  <a:schemeClr val="tx1"/>
                </a:solidFill>
                <a:effectLst/>
                <a:latin typeface="+mn-lt"/>
                <a:ea typeface="+mn-ea"/>
                <a:cs typeface="+mn-cs"/>
              </a:rPr>
              <a:t>” demiş ve yürümüş geçmiş…</a:t>
            </a:r>
          </a:p>
          <a:p>
            <a:r>
              <a:rPr lang="tr-TR" sz="1200" kern="1200" dirty="0">
                <a:solidFill>
                  <a:schemeClr val="tx1"/>
                </a:solidFill>
                <a:effectLst/>
                <a:latin typeface="+mn-lt"/>
                <a:ea typeface="+mn-ea"/>
                <a:cs typeface="+mn-cs"/>
              </a:rPr>
              <a:t>Artık karısı da kendisi de çok mutluymuş bu yüzden.</a:t>
            </a:r>
            <a:br>
              <a:rPr lang="tr-TR" sz="1200" kern="1200" dirty="0">
                <a:solidFill>
                  <a:schemeClr val="tx1"/>
                </a:solidFill>
                <a:effectLst/>
                <a:latin typeface="+mn-lt"/>
                <a:ea typeface="+mn-ea"/>
                <a:cs typeface="+mn-cs"/>
              </a:rPr>
            </a:br>
            <a:r>
              <a:rPr lang="tr-TR" sz="1200" b="1" kern="1200" dirty="0">
                <a:solidFill>
                  <a:schemeClr val="tx1"/>
                </a:solidFill>
                <a:effectLst/>
                <a:latin typeface="+mn-lt"/>
                <a:ea typeface="+mn-ea"/>
                <a:cs typeface="+mn-cs"/>
              </a:rPr>
              <a:t>Bir gün hanımı </a:t>
            </a:r>
            <a:r>
              <a:rPr lang="tr-TR" sz="1200" kern="1200" dirty="0">
                <a:solidFill>
                  <a:schemeClr val="tx1"/>
                </a:solidFill>
                <a:effectLst/>
                <a:latin typeface="+mn-lt"/>
                <a:ea typeface="+mn-ea"/>
                <a:cs typeface="+mn-cs"/>
              </a:rPr>
              <a:t>demiş ki;  “</a:t>
            </a:r>
            <a:r>
              <a:rPr lang="tr-TR" sz="1200" b="1" kern="1200" dirty="0">
                <a:solidFill>
                  <a:schemeClr val="tx1"/>
                </a:solidFill>
                <a:effectLst/>
                <a:latin typeface="+mn-lt"/>
                <a:ea typeface="+mn-ea"/>
                <a:cs typeface="+mn-cs"/>
              </a:rPr>
              <a:t>Yarın o Hocayı al gel, yemeğe! Bak o kadar iyiliği dokundu sana</a:t>
            </a:r>
            <a:r>
              <a:rPr lang="tr-TR" sz="1200" kern="1200" dirty="0">
                <a:solidFill>
                  <a:schemeClr val="tx1"/>
                </a:solidFill>
                <a:effectLst/>
                <a:latin typeface="+mn-lt"/>
                <a:ea typeface="+mn-ea"/>
                <a:cs typeface="+mn-cs"/>
              </a:rPr>
              <a:t> ...” </a:t>
            </a:r>
          </a:p>
          <a:p>
            <a:r>
              <a:rPr lang="tr-TR" sz="1200" kern="1200" dirty="0">
                <a:solidFill>
                  <a:schemeClr val="tx1"/>
                </a:solidFill>
                <a:effectLst/>
                <a:latin typeface="+mn-lt"/>
                <a:ea typeface="+mn-ea"/>
                <a:cs typeface="+mn-cs"/>
              </a:rPr>
              <a:t>“Olur”, demiş adam… Ertesi gün camiden çıkınca, Hocayla anlaşmışlar; eve gidecekler.</a:t>
            </a:r>
          </a:p>
          <a:p>
            <a:r>
              <a:rPr lang="tr-TR" sz="1200" b="1" u="sng" kern="1200" dirty="0">
                <a:solidFill>
                  <a:schemeClr val="tx1"/>
                </a:solidFill>
                <a:effectLst/>
                <a:latin typeface="+mn-lt"/>
                <a:ea typeface="+mn-ea"/>
                <a:cs typeface="+mn-cs"/>
              </a:rPr>
              <a:t>Hoca</a:t>
            </a:r>
            <a:r>
              <a:rPr lang="tr-TR" sz="1200" kern="1200" dirty="0">
                <a:solidFill>
                  <a:schemeClr val="tx1"/>
                </a:solidFill>
                <a:effectLst/>
                <a:latin typeface="+mn-lt"/>
                <a:ea typeface="+mn-ea"/>
                <a:cs typeface="+mn-cs"/>
              </a:rPr>
              <a:t>; “Bir sal bulalım!” deyince adam şaşırmış ve; “</a:t>
            </a:r>
            <a:r>
              <a:rPr lang="tr-TR" sz="1200" b="1" u="sng" kern="1200" dirty="0">
                <a:solidFill>
                  <a:schemeClr val="tx1"/>
                </a:solidFill>
                <a:effectLst/>
                <a:latin typeface="+mn-lt"/>
                <a:ea typeface="+mn-ea"/>
                <a:cs typeface="+mn-cs"/>
              </a:rPr>
              <a:t>Ne salı Hocam? Sen demedin mi Bismillah de yürü git! Ben o günden beri öyle yapıyorum. Hadi geçelim…”</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Hoca hayret içinde. Hatta dehşet… sonra titrek yüreğiyle, </a:t>
            </a:r>
            <a:r>
              <a:rPr lang="tr-TR" sz="1200" kern="1200" dirty="0" err="1">
                <a:solidFill>
                  <a:schemeClr val="tx1"/>
                </a:solidFill>
                <a:effectLst/>
                <a:latin typeface="+mn-lt"/>
                <a:ea typeface="+mn-ea"/>
                <a:cs typeface="+mn-cs"/>
              </a:rPr>
              <a:t>melûl</a:t>
            </a:r>
            <a:r>
              <a:rPr lang="tr-TR" sz="1200" kern="1200" dirty="0">
                <a:solidFill>
                  <a:schemeClr val="tx1"/>
                </a:solidFill>
                <a:effectLst/>
                <a:latin typeface="+mn-lt"/>
                <a:ea typeface="+mn-ea"/>
                <a:cs typeface="+mn-cs"/>
              </a:rPr>
              <a:t> mahzun bakmış adama ve;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 Ah! demiş… </a:t>
            </a:r>
            <a:r>
              <a:rPr lang="tr-TR" sz="1200" b="1" u="sng" kern="1200" dirty="0">
                <a:solidFill>
                  <a:schemeClr val="tx1"/>
                </a:solidFill>
                <a:effectLst/>
                <a:latin typeface="+mn-lt"/>
                <a:ea typeface="+mn-ea"/>
                <a:cs typeface="+mn-cs"/>
              </a:rPr>
              <a:t>Keşke benim imanım da, seninki gibi “</a:t>
            </a:r>
            <a:r>
              <a:rPr lang="tr-TR" sz="1200" b="1" u="sng" kern="1200" dirty="0" err="1">
                <a:solidFill>
                  <a:schemeClr val="tx1"/>
                </a:solidFill>
                <a:effectLst/>
                <a:latin typeface="+mn-lt"/>
                <a:ea typeface="+mn-ea"/>
                <a:cs typeface="+mn-cs"/>
              </a:rPr>
              <a:t>acaba”sız</a:t>
            </a:r>
            <a:r>
              <a:rPr lang="tr-TR" sz="1200" b="1" u="sng" kern="1200" dirty="0">
                <a:solidFill>
                  <a:schemeClr val="tx1"/>
                </a:solidFill>
                <a:effectLst/>
                <a:latin typeface="+mn-lt"/>
                <a:ea typeface="+mn-ea"/>
                <a:cs typeface="+mn-cs"/>
              </a:rPr>
              <a:t> olsaydı.  </a:t>
            </a:r>
            <a:r>
              <a:rPr lang="tr-TR" sz="1200" kern="1200" dirty="0">
                <a:solidFill>
                  <a:schemeClr val="tx1"/>
                </a:solidFill>
                <a:effectLst/>
                <a:latin typeface="+mn-lt"/>
                <a:ea typeface="+mn-ea"/>
                <a:cs typeface="+mn-cs"/>
              </a:rPr>
              <a:t>Ben de Senin gibi yürür giderdim…</a:t>
            </a:r>
          </a:p>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20</a:t>
            </a:fld>
            <a:endParaRPr lang="tr-TR"/>
          </a:p>
        </p:txBody>
      </p:sp>
    </p:spTree>
    <p:extLst>
      <p:ext uri="{BB962C8B-B14F-4D97-AF65-F5344CB8AC3E}">
        <p14:creationId xmlns:p14="http://schemas.microsoft.com/office/powerpoint/2010/main" val="163000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b="1" dirty="0" err="1">
                <a:solidFill>
                  <a:schemeClr val="tx1"/>
                </a:solidFill>
              </a:rPr>
              <a:t>Kur'ân'a</a:t>
            </a:r>
            <a:r>
              <a:rPr lang="tr-TR" sz="1200" b="1" dirty="0">
                <a:solidFill>
                  <a:schemeClr val="tx1"/>
                </a:solidFill>
              </a:rPr>
              <a:t>, başından sonuna kadar </a:t>
            </a:r>
            <a:r>
              <a:rPr lang="tr-TR" sz="1200" b="1" dirty="0">
                <a:solidFill>
                  <a:srgbClr val="002060"/>
                </a:solidFill>
              </a:rPr>
              <a:t>bütün </a:t>
            </a:r>
            <a:r>
              <a:rPr lang="tr-TR" sz="1200" b="1" dirty="0" err="1">
                <a:solidFill>
                  <a:srgbClr val="002060"/>
                </a:solidFill>
              </a:rPr>
              <a:t>sûre</a:t>
            </a:r>
            <a:r>
              <a:rPr lang="tr-TR" sz="1200" b="1" dirty="0">
                <a:solidFill>
                  <a:srgbClr val="002060"/>
                </a:solidFill>
              </a:rPr>
              <a:t> ve </a:t>
            </a:r>
            <a:r>
              <a:rPr lang="tr-TR" sz="1200" b="1" dirty="0" err="1">
                <a:solidFill>
                  <a:srgbClr val="002060"/>
                </a:solidFill>
              </a:rPr>
              <a:t>âyetlerine</a:t>
            </a:r>
            <a:r>
              <a:rPr lang="tr-TR" sz="1200" b="1" dirty="0">
                <a:solidFill>
                  <a:srgbClr val="002060"/>
                </a:solidFill>
              </a:rPr>
              <a:t>,</a:t>
            </a:r>
            <a:r>
              <a:rPr lang="tr-TR" sz="1200" b="1" dirty="0">
                <a:solidFill>
                  <a:schemeClr val="tx1"/>
                </a:solidFill>
              </a:rPr>
              <a:t> </a:t>
            </a:r>
            <a:r>
              <a:rPr lang="tr-TR" sz="1200" b="1" dirty="0">
                <a:solidFill>
                  <a:srgbClr val="7030A0"/>
                </a:solidFill>
              </a:rPr>
              <a:t>ayetlerde geçen hüküm ve tavsiye, emir ve yasak; helâl ve haram, bilgi ve haberlerin tamamına inanmak, </a:t>
            </a:r>
            <a:r>
              <a:rPr lang="tr-TR" sz="1200" b="1" dirty="0">
                <a:solidFill>
                  <a:schemeClr val="accent6">
                    <a:lumMod val="50000"/>
                  </a:schemeClr>
                </a:solidFill>
              </a:rPr>
              <a:t>hak ve doğru olduğunu </a:t>
            </a:r>
            <a:r>
              <a:rPr lang="tr-TR" sz="1200" b="1" dirty="0" err="1">
                <a:solidFill>
                  <a:schemeClr val="accent6">
                    <a:lumMod val="50000"/>
                  </a:schemeClr>
                </a:solidFill>
              </a:rPr>
              <a:t>tasdîk</a:t>
            </a:r>
            <a:r>
              <a:rPr lang="tr-TR" sz="1200" b="1" dirty="0">
                <a:solidFill>
                  <a:schemeClr val="accent6">
                    <a:lumMod val="50000"/>
                  </a:schemeClr>
                </a:solidFill>
              </a:rPr>
              <a:t> etmek </a:t>
            </a:r>
            <a:r>
              <a:rPr lang="tr-TR" sz="1200" b="1" dirty="0">
                <a:solidFill>
                  <a:schemeClr val="tx1"/>
                </a:solidFill>
              </a:rPr>
              <a:t>Mümin olmak için şarttır. </a:t>
            </a:r>
          </a:p>
          <a:p>
            <a:pPr algn="just"/>
            <a:r>
              <a:rPr lang="tr-TR" sz="1200" b="1" dirty="0" err="1">
                <a:solidFill>
                  <a:srgbClr val="FF0000"/>
                </a:solidFill>
                <a:effectLst>
                  <a:outerShdw blurRad="38100" dist="38100" dir="2700000" algn="tl">
                    <a:srgbClr val="000000">
                      <a:alpha val="43137"/>
                    </a:srgbClr>
                  </a:outerShdw>
                </a:effectLst>
              </a:rPr>
              <a:t>Kur'ân'ın</a:t>
            </a:r>
            <a:r>
              <a:rPr lang="tr-TR" sz="1200" b="1" dirty="0">
                <a:solidFill>
                  <a:srgbClr val="FF0000"/>
                </a:solidFill>
                <a:effectLst>
                  <a:outerShdw blurRad="38100" dist="38100" dir="2700000" algn="tl">
                    <a:srgbClr val="000000">
                      <a:alpha val="43137"/>
                    </a:srgbClr>
                  </a:outerShdw>
                </a:effectLst>
              </a:rPr>
              <a:t> bir hükmüne, </a:t>
            </a:r>
            <a:r>
              <a:rPr lang="tr-TR" sz="1200" b="1" dirty="0">
                <a:solidFill>
                  <a:srgbClr val="7030A0"/>
                </a:solidFill>
                <a:effectLst>
                  <a:outerShdw blurRad="38100" dist="38100" dir="2700000" algn="tl">
                    <a:srgbClr val="000000">
                      <a:alpha val="43137"/>
                    </a:srgbClr>
                  </a:outerShdw>
                </a:effectLst>
              </a:rPr>
              <a:t>bir farz veya yasağına, </a:t>
            </a:r>
          </a:p>
          <a:p>
            <a:pPr algn="just"/>
            <a:r>
              <a:rPr lang="tr-TR" sz="1200" b="1" dirty="0">
                <a:solidFill>
                  <a:srgbClr val="7030A0"/>
                </a:solidFill>
                <a:effectLst>
                  <a:outerShdw blurRad="38100" dist="38100" dir="2700000" algn="tl">
                    <a:srgbClr val="000000">
                      <a:alpha val="43137"/>
                    </a:srgbClr>
                  </a:outerShdw>
                </a:effectLst>
              </a:rPr>
              <a:t>bir </a:t>
            </a:r>
            <a:r>
              <a:rPr lang="tr-TR" sz="1200" b="1" dirty="0" err="1">
                <a:solidFill>
                  <a:srgbClr val="7030A0"/>
                </a:solidFill>
                <a:effectLst>
                  <a:outerShdw blurRad="38100" dist="38100" dir="2700000" algn="tl">
                    <a:srgbClr val="000000">
                      <a:alpha val="43137"/>
                    </a:srgbClr>
                  </a:outerShdw>
                </a:effectLst>
              </a:rPr>
              <a:t>âyetine</a:t>
            </a:r>
            <a:r>
              <a:rPr lang="tr-TR" sz="1200" b="1" dirty="0">
                <a:solidFill>
                  <a:srgbClr val="7030A0"/>
                </a:solidFill>
                <a:effectLst>
                  <a:outerShdw blurRad="38100" dist="38100" dir="2700000" algn="tl">
                    <a:srgbClr val="000000">
                      <a:alpha val="43137"/>
                    </a:srgbClr>
                  </a:outerShdw>
                </a:effectLst>
              </a:rPr>
              <a:t> inanmayan </a:t>
            </a:r>
            <a:r>
              <a:rPr lang="tr-TR" sz="1200" b="1" dirty="0">
                <a:solidFill>
                  <a:srgbClr val="FF0000"/>
                </a:solidFill>
                <a:effectLst>
                  <a:outerShdw blurRad="38100" dist="38100" dir="2700000" algn="tl">
                    <a:srgbClr val="000000">
                      <a:alpha val="43137"/>
                    </a:srgbClr>
                  </a:outerShdw>
                </a:effectLst>
              </a:rPr>
              <a:t>veya </a:t>
            </a:r>
            <a:r>
              <a:rPr lang="tr-TR" sz="1200" b="1" dirty="0">
                <a:solidFill>
                  <a:srgbClr val="002060"/>
                </a:solidFill>
                <a:effectLst>
                  <a:outerShdw blurRad="38100" dist="38100" dir="2700000" algn="tl">
                    <a:srgbClr val="000000">
                      <a:alpha val="43137"/>
                    </a:srgbClr>
                  </a:outerShdw>
                </a:effectLst>
              </a:rPr>
              <a:t>uygulanmasını, geçerliliğini kabul etmeyen </a:t>
            </a:r>
            <a:r>
              <a:rPr lang="tr-TR" sz="1200" b="1" dirty="0" err="1">
                <a:solidFill>
                  <a:srgbClr val="FF0000"/>
                </a:solidFill>
                <a:effectLst>
                  <a:outerShdw blurRad="38100" dist="38100" dir="2700000" algn="tl">
                    <a:srgbClr val="000000">
                      <a:alpha val="43137"/>
                    </a:srgbClr>
                  </a:outerShdw>
                </a:effectLst>
              </a:rPr>
              <a:t>îmân</a:t>
            </a:r>
            <a:r>
              <a:rPr lang="tr-TR" sz="1200" b="1" dirty="0">
                <a:solidFill>
                  <a:srgbClr val="FF0000"/>
                </a:solidFill>
                <a:effectLst>
                  <a:outerShdw blurRad="38100" dist="38100" dir="2700000" algn="tl">
                    <a:srgbClr val="000000">
                      <a:alpha val="43137"/>
                    </a:srgbClr>
                  </a:outerShdw>
                </a:effectLst>
              </a:rPr>
              <a:t> sahibi olamaz.</a:t>
            </a:r>
          </a:p>
          <a:p>
            <a:endParaRPr lang="tr-TR" dirty="0"/>
          </a:p>
        </p:txBody>
      </p:sp>
      <p:sp>
        <p:nvSpPr>
          <p:cNvPr id="4" name="Slayt Numarası Yer Tutucusu 3"/>
          <p:cNvSpPr>
            <a:spLocks noGrp="1"/>
          </p:cNvSpPr>
          <p:nvPr>
            <p:ph type="sldNum" sz="quarter" idx="10"/>
          </p:nvPr>
        </p:nvSpPr>
        <p:spPr/>
        <p:txBody>
          <a:bodyPr/>
          <a:lstStyle/>
          <a:p>
            <a:fld id="{AA3FC5E1-4DE7-46C1-8916-CED51C325F4F}" type="slidenum">
              <a:rPr lang="tr-TR" smtClean="0"/>
              <a:pPr/>
              <a:t>21</a:t>
            </a:fld>
            <a:endParaRPr lang="tr-TR"/>
          </a:p>
        </p:txBody>
      </p:sp>
    </p:spTree>
    <p:extLst>
      <p:ext uri="{BB962C8B-B14F-4D97-AF65-F5344CB8AC3E}">
        <p14:creationId xmlns:p14="http://schemas.microsoft.com/office/powerpoint/2010/main" val="210530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3061C6-714B-4845-A053-F53DF176A64E}" type="datetimeFigureOut">
              <a:rPr lang="tr-TR" smtClean="0"/>
              <a:pPr/>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20F06B-A8DF-4769-B186-5A41D8C40D4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061C6-714B-4845-A053-F53DF176A64E}" type="datetimeFigureOut">
              <a:rPr lang="tr-TR" smtClean="0"/>
              <a:pPr/>
              <a:t>3.11.2021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0F06B-A8DF-4769-B186-5A41D8C40D4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16.jpeg" /></Relationships>
</file>

<file path=ppt/slides/_rels/slide1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7.xml" /><Relationship Id="rId1" Type="http://schemas.openxmlformats.org/officeDocument/2006/relationships/slideLayout" Target="../slideLayouts/slideLayout1.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notesSlide" Target="../notesSlides/notesSlide9.xml" /><Relationship Id="rId1" Type="http://schemas.openxmlformats.org/officeDocument/2006/relationships/slideLayout" Target="../slideLayouts/slideLayout1.xml" /><Relationship Id="rId4" Type="http://schemas.openxmlformats.org/officeDocument/2006/relationships/image" Target="../media/image24.png" /></Relationships>
</file>

<file path=ppt/slides/_rels/slide22.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1.xml" /><Relationship Id="rId4" Type="http://schemas.openxmlformats.org/officeDocument/2006/relationships/image" Target="../media/image30.png" /></Relationships>
</file>

<file path=ppt/slides/_rels/slide26.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2" Type="http://schemas.openxmlformats.org/officeDocument/2006/relationships/image" Target="../media/image33.gif"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image" Target="../media/image38.jpeg" /><Relationship Id="rId1" Type="http://schemas.openxmlformats.org/officeDocument/2006/relationships/slideLayout" Target="../slideLayouts/slideLayout1.xml" /><Relationship Id="rId4" Type="http://schemas.openxmlformats.org/officeDocument/2006/relationships/image" Target="../media/image40.png" /></Relationships>
</file>

<file path=ppt/slides/_rels/slide34.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image" Target="../media/image43.png"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Relationship Id="rId2" Type="http://schemas.openxmlformats.org/officeDocument/2006/relationships/image" Target="../media/image48.jpeg"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Relationship Id="rId2" Type="http://schemas.openxmlformats.org/officeDocument/2006/relationships/image" Target="../media/image49.jpeg"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2" Type="http://schemas.openxmlformats.org/officeDocument/2006/relationships/image" Target="../media/image50.jpeg"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2" Type="http://schemas.openxmlformats.org/officeDocument/2006/relationships/hyperlink" Target="https://www.diyanethaber.com.tr/afyon-muftulugu/sema-yigit-iman-degisim-demektir-h1938.html" TargetMode="Externa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s>
</file>

<file path=ppt/slides/_rels/slide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2.xml" /><Relationship Id="rId1" Type="http://schemas.openxmlformats.org/officeDocument/2006/relationships/slideLayout" Target="../slideLayouts/slideLayout1.xml"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şavşat müftülüğü\Desktop\20150206_1114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20" r="46417" b="8169"/>
          <a:stretch/>
        </p:blipFill>
        <p:spPr bwMode="auto">
          <a:xfrm>
            <a:off x="-21946" y="2750398"/>
            <a:ext cx="3256543" cy="36309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4 Dikdörtgen"/>
          <p:cNvSpPr/>
          <p:nvPr/>
        </p:nvSpPr>
        <p:spPr>
          <a:xfrm>
            <a:off x="107504" y="116632"/>
            <a:ext cx="8984382" cy="2435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spc="50" dirty="0" err="1">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İman’ı</a:t>
            </a:r>
            <a:r>
              <a:rPr lang="tr-TR" sz="8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Hayata Hakim Kılmak</a:t>
            </a:r>
          </a:p>
        </p:txBody>
      </p:sp>
      <p:sp>
        <p:nvSpPr>
          <p:cNvPr id="10" name="8 Dikdörtgen"/>
          <p:cNvSpPr>
            <a:spLocks noChangeArrowheads="1"/>
          </p:cNvSpPr>
          <p:nvPr/>
        </p:nvSpPr>
        <p:spPr bwMode="auto">
          <a:xfrm>
            <a:off x="3020723" y="3731548"/>
            <a:ext cx="6087781" cy="830997"/>
          </a:xfrm>
          <a:prstGeom prst="rect">
            <a:avLst/>
          </a:prstGeom>
          <a:noFill/>
          <a:ln w="9525">
            <a:noFill/>
            <a:miter lim="800000"/>
            <a:headEnd/>
            <a:tailEnd/>
          </a:ln>
        </p:spPr>
        <p:txBody>
          <a:bodyPr wrap="square">
            <a:spAutoFit/>
          </a:bodyPr>
          <a:lstStyle/>
          <a:p>
            <a:pPr algn="ctr"/>
            <a:r>
              <a:rPr lang="tr-TR" sz="4800" b="1">
                <a:ln w="19050">
                  <a:solidFill>
                    <a:schemeClr val="tx2">
                      <a:tint val="1000"/>
                    </a:schemeClr>
                  </a:solidFill>
                  <a:prstDash val="solid"/>
                </a:ln>
                <a:effectLst>
                  <a:outerShdw blurRad="50000" dist="50800" dir="7500000" algn="tl">
                    <a:srgbClr val="000000">
                      <a:shade val="5000"/>
                      <a:alpha val="35000"/>
                    </a:srgbClr>
                  </a:outerShdw>
                </a:effectLst>
                <a:latin typeface="Vivaldi" pitchFamily="66" charset="0"/>
                <a:cs typeface="Times New Roman" pitchFamily="18" charset="0"/>
              </a:rPr>
              <a:t>İ</a:t>
            </a:r>
            <a:r>
              <a:rPr lang="tr-TR" sz="4800" b="1">
                <a:ln w="19050">
                  <a:solidFill>
                    <a:schemeClr val="tx2">
                      <a:tint val="1000"/>
                    </a:schemeClr>
                  </a:solidFill>
                  <a:prstDash val="solid"/>
                </a:ln>
                <a:effectLst>
                  <a:outerShdw blurRad="50000" dist="50800" dir="7500000" algn="tl">
                    <a:srgbClr val="000000">
                      <a:shade val="5000"/>
                      <a:alpha val="35000"/>
                    </a:srgbClr>
                  </a:outerShdw>
                </a:effectLst>
                <a:latin typeface="Times New Roman" pitchFamily="18" charset="0"/>
                <a:cs typeface="Times New Roman" pitchFamily="18" charset="0"/>
              </a:rPr>
              <a:t>dris YAVUZYİĞİT</a:t>
            </a:r>
            <a:endParaRPr lang="tr-TR" sz="4800" b="1" dirty="0">
              <a:ln w="19050">
                <a:solidFill>
                  <a:schemeClr val="tx2">
                    <a:tint val="1000"/>
                  </a:schemeClr>
                </a:solidFill>
                <a:prstDash val="solid"/>
              </a:ln>
              <a:effectLst>
                <a:outerShdw blurRad="50000" dist="50800" dir="7500000" algn="tl">
                  <a:srgbClr val="000000">
                    <a:shade val="5000"/>
                    <a:alpha val="35000"/>
                  </a:srgbClr>
                </a:outerShdw>
              </a:effectLst>
              <a:latin typeface="Times New Roman" pitchFamily="18" charset="0"/>
              <a:cs typeface="Times New Roman" pitchFamily="18" charset="0"/>
            </a:endParaRPr>
          </a:p>
        </p:txBody>
      </p:sp>
      <p:sp>
        <p:nvSpPr>
          <p:cNvPr id="11" name="10 Dikdörtgen"/>
          <p:cNvSpPr/>
          <p:nvPr/>
        </p:nvSpPr>
        <p:spPr>
          <a:xfrm>
            <a:off x="7781680" y="6408713"/>
            <a:ext cx="1362319" cy="307777"/>
          </a:xfrm>
          <a:prstGeom prst="rect">
            <a:avLst/>
          </a:prstGeom>
          <a:noFill/>
        </p:spPr>
        <p:txBody>
          <a:bodyPr wrap="square" anchor="ctr">
            <a:spAutoFit/>
          </a:bodyPr>
          <a:lstStyle/>
          <a:p>
            <a:pPr algn="ctr"/>
            <a:r>
              <a:rPr lang="tr-TR" sz="1400" dirty="0">
                <a:latin typeface="Times New Roman" pitchFamily="18" charset="0"/>
                <a:cs typeface="Times New Roman" pitchFamily="18" charset="0"/>
              </a:rPr>
              <a:t>/</a:t>
            </a:r>
            <a:r>
              <a:rPr lang="tr-TR" sz="1400" b="1" dirty="0" err="1">
                <a:latin typeface="Times New Roman" pitchFamily="18" charset="0"/>
                <a:cs typeface="Times New Roman" pitchFamily="18" charset="0"/>
              </a:rPr>
              <a:t>idrisyavuzyigit</a:t>
            </a:r>
            <a:endParaRPr lang="tr-TR" sz="1400" b="1" dirty="0">
              <a:latin typeface="Times New Roman" pitchFamily="18" charset="0"/>
              <a:cs typeface="Times New Roman" pitchFamily="18" charset="0"/>
            </a:endParaRPr>
          </a:p>
        </p:txBody>
      </p:sp>
      <p:pic>
        <p:nvPicPr>
          <p:cNvPr id="12" name="Picture 2" descr="C:\Users\şavşat müftülüğü\Desktop\RESİMLERDEN FON\twitter_circle_color-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081" y="6336705"/>
            <a:ext cx="446242" cy="4834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şavşat müftülüğü\Desktop\RESİMLERDEN FON\fa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5768" y="6380175"/>
            <a:ext cx="405313" cy="4390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şavşat müftülüğü\Desktop\RESİMLERDEN FON\siteon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711" y="6397711"/>
            <a:ext cx="382274" cy="4224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icons.iconarchive.com/icons/martz90/circle/512/hotmail-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8020" y="6381329"/>
            <a:ext cx="404248" cy="4379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uffagah.com/wp-content/uploads/2016/02/niyet-kal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84984"/>
            <a:ext cx="4788024" cy="2797754"/>
          </a:xfrm>
          <a:prstGeom prst="rect">
            <a:avLst/>
          </a:prstGeom>
          <a:noFill/>
          <a:extLst>
            <a:ext uri="{909E8E84-426E-40DD-AFC4-6F175D3DCCD1}">
              <a14:hiddenFill xmlns:a14="http://schemas.microsoft.com/office/drawing/2010/main">
                <a:solidFill>
                  <a:srgbClr val="FFFFFF"/>
                </a:solidFill>
              </a14:hiddenFill>
            </a:ext>
          </a:extLst>
        </p:spPr>
      </p:pic>
      <p:sp>
        <p:nvSpPr>
          <p:cNvPr id="3" name="2 Slayt Numarası Yer Tutucusu"/>
          <p:cNvSpPr>
            <a:spLocks noGrp="1"/>
          </p:cNvSpPr>
          <p:nvPr>
            <p:ph type="sldNum" sz="quarter" idx="12"/>
          </p:nvPr>
        </p:nvSpPr>
        <p:spPr/>
        <p:txBody>
          <a:bodyPr/>
          <a:lstStyle/>
          <a:p>
            <a:fld id="{7F71AFC5-446D-4DDF-AFDE-BBFB7834D34D}" type="slidenum">
              <a:rPr lang="tr-TR" smtClean="0"/>
              <a:pPr/>
              <a:t>10</a:t>
            </a:fld>
            <a:endParaRPr lang="tr-TR" dirty="0"/>
          </a:p>
        </p:txBody>
      </p:sp>
      <p:pic>
        <p:nvPicPr>
          <p:cNvPr id="20484" name="Picture 4" descr="http://bikifi.com/wp-content/uploads/evrensel-dil.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5024"/>
            <a:ext cx="4932040" cy="2808468"/>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27385"/>
            <a:ext cx="9144000" cy="3951105"/>
          </a:xfrm>
          <a:prstGeom prst="rect">
            <a:avLst/>
          </a:prstGeom>
          <a:ln/>
        </p:spPr>
        <p:style>
          <a:lnRef idx="2">
            <a:schemeClr val="accent2"/>
          </a:lnRef>
          <a:fillRef idx="1">
            <a:schemeClr val="lt1"/>
          </a:fillRef>
          <a:effectRef idx="0">
            <a:schemeClr val="accent2"/>
          </a:effectRef>
          <a:fontRef idx="minor">
            <a:schemeClr val="dk1"/>
          </a:fontRef>
        </p:style>
        <p:txBody>
          <a:bodyPr lIns="216000" rIns="216000" rtlCol="0" anchor="ctr"/>
          <a:lstStyle/>
          <a:p>
            <a:pPr algn="ctr"/>
            <a:r>
              <a:rPr lang="ar-AE" sz="2800" dirty="0">
                <a:solidFill>
                  <a:schemeClr val="tx1"/>
                </a:solidFill>
                <a:cs typeface="Emine" pitchFamily="66" charset="-78"/>
              </a:rPr>
              <a:t>لَايَسْتَقِيمُ إِيمَانُ عَبْدٍ حَتَّى يَسْتَقِيمَ قَلْبُهُ وَلَا يَسْتَقِيمُ قَلْبُهُ حَتَّى يَسْتَقِمَ لِسَانُهُ</a:t>
            </a:r>
            <a:endParaRPr lang="tr-TR" sz="2800" dirty="0">
              <a:solidFill>
                <a:schemeClr val="tx1"/>
              </a:solidFill>
              <a:cs typeface="Emine" pitchFamily="66" charset="-78"/>
            </a:endParaRPr>
          </a:p>
          <a:p>
            <a:pPr algn="ctr"/>
            <a:r>
              <a:rPr lang="tr-TR" sz="4800" dirty="0">
                <a:solidFill>
                  <a:schemeClr val="tx1"/>
                </a:solidFill>
              </a:rPr>
              <a:t>"</a:t>
            </a:r>
            <a:r>
              <a:rPr lang="tr-TR" sz="4800" dirty="0">
                <a:solidFill>
                  <a:srgbClr val="FF0000"/>
                </a:solidFill>
              </a:rPr>
              <a:t>Kişinin, kalbi doğru olmadıkça </a:t>
            </a:r>
          </a:p>
          <a:p>
            <a:pPr algn="ctr"/>
            <a:r>
              <a:rPr lang="tr-TR" sz="4800" b="1" dirty="0">
                <a:solidFill>
                  <a:srgbClr val="00B050"/>
                </a:solidFill>
                <a:effectLst>
                  <a:outerShdw blurRad="38100" dist="38100" dir="2700000" algn="tl">
                    <a:srgbClr val="000000">
                      <a:alpha val="43137"/>
                    </a:srgbClr>
                  </a:outerShdw>
                </a:effectLst>
              </a:rPr>
              <a:t>imanı doğru olmaz. </a:t>
            </a:r>
          </a:p>
          <a:p>
            <a:pPr algn="ctr"/>
            <a:r>
              <a:rPr lang="tr-TR" sz="5400" dirty="0">
                <a:solidFill>
                  <a:srgbClr val="7030A0"/>
                </a:solidFill>
              </a:rPr>
              <a:t>Dili doğruları söylemedikçe </a:t>
            </a:r>
          </a:p>
          <a:p>
            <a:pPr algn="ctr"/>
            <a:r>
              <a:rPr lang="tr-TR" sz="5400" b="1" dirty="0">
                <a:solidFill>
                  <a:srgbClr val="0070C0"/>
                </a:solidFill>
                <a:effectLst>
                  <a:outerShdw blurRad="38100" dist="38100" dir="2700000" algn="tl">
                    <a:srgbClr val="000000">
                      <a:alpha val="43137"/>
                    </a:srgbClr>
                  </a:outerShdw>
                </a:effectLst>
              </a:rPr>
              <a:t>Kalbi doğru olmaz…'</a:t>
            </a:r>
            <a:r>
              <a:rPr lang="tr-TR" sz="5400" dirty="0">
                <a:solidFill>
                  <a:schemeClr val="tx1"/>
                </a:solidFill>
                <a:effectLst>
                  <a:outerShdw blurRad="38100" dist="38100" dir="2700000" algn="tl">
                    <a:srgbClr val="000000">
                      <a:alpha val="43137"/>
                    </a:srgbClr>
                  </a:outerShdw>
                </a:effectLst>
              </a:rPr>
              <a:t>'</a:t>
            </a:r>
          </a:p>
        </p:txBody>
      </p:sp>
      <p:sp>
        <p:nvSpPr>
          <p:cNvPr id="7" name="3 Dikdörtgen"/>
          <p:cNvSpPr/>
          <p:nvPr/>
        </p:nvSpPr>
        <p:spPr>
          <a:xfrm rot="5400000">
            <a:off x="4139952" y="1881336"/>
            <a:ext cx="864095" cy="9144000"/>
          </a:xfrm>
          <a:prstGeom prst="rect">
            <a:avLst/>
          </a:prstGeom>
          <a:ln/>
        </p:spPr>
        <p:style>
          <a:lnRef idx="0">
            <a:schemeClr val="dk1"/>
          </a:lnRef>
          <a:fillRef idx="3">
            <a:schemeClr val="dk1"/>
          </a:fillRef>
          <a:effectRef idx="3">
            <a:schemeClr val="dk1"/>
          </a:effectRef>
          <a:fontRef idx="minor">
            <a:schemeClr val="lt1"/>
          </a:fontRef>
        </p:style>
        <p:txBody>
          <a:bodyPr vert="vert270" rtlCol="0" anchor="ctr"/>
          <a:lstStyle/>
          <a:p>
            <a:pPr lvl="0" algn="ctr"/>
            <a:r>
              <a:rPr lang="tr-TR" sz="7200" b="1" dirty="0">
                <a:solidFill>
                  <a:srgbClr val="FFFF00"/>
                </a:solidFill>
                <a:effectLst>
                  <a:outerShdw blurRad="38100" dist="38100" dir="2700000" algn="tl">
                    <a:srgbClr val="000000">
                      <a:alpha val="43137"/>
                    </a:srgbClr>
                  </a:outerShdw>
                </a:effectLst>
              </a:rPr>
              <a:t>DİL, KALP VE İMAN</a:t>
            </a:r>
            <a:endParaRPr lang="tr-TR" sz="7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96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5">
                                            <p:txEl>
                                              <p:pRg st="3" end="3"/>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p:cTn id="19" dur="500" fill="hold"/>
                                        <p:tgtEl>
                                          <p:spTgt spid="20484"/>
                                        </p:tgtEl>
                                        <p:attrNameLst>
                                          <p:attrName>ppt_w</p:attrName>
                                        </p:attrNameLst>
                                      </p:cBhvr>
                                      <p:tavLst>
                                        <p:tav tm="0">
                                          <p:val>
                                            <p:fltVal val="0"/>
                                          </p:val>
                                        </p:tav>
                                        <p:tav tm="100000">
                                          <p:val>
                                            <p:strVal val="#ppt_w"/>
                                          </p:val>
                                        </p:tav>
                                      </p:tavLst>
                                    </p:anim>
                                    <p:anim calcmode="lin" valueType="num">
                                      <p:cBhvr>
                                        <p:cTn id="20" dur="500" fill="hold"/>
                                        <p:tgtEl>
                                          <p:spTgt spid="20484"/>
                                        </p:tgtEl>
                                        <p:attrNameLst>
                                          <p:attrName>ppt_h</p:attrName>
                                        </p:attrNameLst>
                                      </p:cBhvr>
                                      <p:tavLst>
                                        <p:tav tm="0">
                                          <p:val>
                                            <p:fltVal val="0"/>
                                          </p:val>
                                        </p:tav>
                                        <p:tav tm="100000">
                                          <p:val>
                                            <p:strVal val="#ppt_h"/>
                                          </p:val>
                                        </p:tav>
                                      </p:tavLst>
                                    </p:anim>
                                    <p:animEffect transition="in" filter="fade">
                                      <p:cBhvr>
                                        <p:cTn id="21" dur="500"/>
                                        <p:tgtEl>
                                          <p:spTgt spid="2048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p:cTn id="2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5">
                                            <p:txEl>
                                              <p:pRg st="4" end="4"/>
                                            </p:txEl>
                                          </p:spTgt>
                                        </p:tgtEl>
                                      </p:cBhvr>
                                    </p:animEffect>
                                  </p:childTnLst>
                                </p:cTn>
                              </p:par>
                            </p:childTnLst>
                          </p:cTn>
                        </p:par>
                        <p:par>
                          <p:cTn id="29" fill="hold">
                            <p:stCondLst>
                              <p:cond delay="500"/>
                            </p:stCondLst>
                            <p:childTnLst>
                              <p:par>
                                <p:cTn id="30" presetID="6" presetClass="emph" presetSubtype="0" fill="hold" nodeType="afterEffect">
                                  <p:stCondLst>
                                    <p:cond delay="0"/>
                                  </p:stCondLst>
                                  <p:childTnLst>
                                    <p:animScale>
                                      <p:cBhvr>
                                        <p:cTn id="31" dur="2000" fill="hold"/>
                                        <p:tgtEl>
                                          <p:spTgt spid="204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844824"/>
            <a:ext cx="3396870" cy="286121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a:solidFill>
                  <a:schemeClr val="tx1"/>
                </a:solidFill>
                <a:effectLst>
                  <a:outerShdw blurRad="38100" dist="38100" dir="2700000" algn="tl">
                    <a:srgbClr val="000000">
                      <a:alpha val="43137"/>
                    </a:srgbClr>
                  </a:outerShdw>
                </a:effectLst>
              </a:rPr>
              <a:t>İMANIN YERİ KALPTİR</a:t>
            </a:r>
            <a:endParaRPr lang="tr-TR" sz="72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6696744"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tx1"/>
                </a:solidFill>
                <a:cs typeface="Emine" panose="03020400000000000000" pitchFamily="66" charset="-78"/>
              </a:rPr>
              <a:t>قَالَتِ الْاَعْرَابُ امَنَّا قُلْ لَمْ تُؤْمِنُوا وَلكِنْ قُولُوا اَسْلَمْنَا وَلَمَّا يَدْخُلِ الْايمَانُ فى قُلُوبِكُمْ</a:t>
            </a:r>
            <a:endParaRPr lang="tr-TR" sz="3600" dirty="0">
              <a:solidFill>
                <a:schemeClr val="tx1"/>
              </a:solidFill>
              <a:cs typeface="Emine" panose="03020400000000000000" pitchFamily="66" charset="-78"/>
            </a:endParaRPr>
          </a:p>
          <a:p>
            <a:pPr algn="ctr"/>
            <a:r>
              <a:rPr lang="tr-TR" sz="3600" dirty="0">
                <a:solidFill>
                  <a:schemeClr val="tx1"/>
                </a:solidFill>
              </a:rPr>
              <a:t>''Bedeviler, 'İman ettik' demektedirler. </a:t>
            </a:r>
          </a:p>
          <a:p>
            <a:pPr algn="ctr"/>
            <a:r>
              <a:rPr lang="tr-TR" sz="3600" dirty="0">
                <a:solidFill>
                  <a:schemeClr val="tx1"/>
                </a:solidFill>
              </a:rPr>
              <a:t>(Ey Muhammed) de ki, </a:t>
            </a:r>
          </a:p>
          <a:p>
            <a:pPr algn="ctr"/>
            <a:r>
              <a:rPr lang="tr-TR" sz="3600" dirty="0">
                <a:solidFill>
                  <a:schemeClr val="accent6">
                    <a:lumMod val="50000"/>
                  </a:schemeClr>
                </a:solidFill>
              </a:rPr>
              <a:t>'</a:t>
            </a:r>
            <a:r>
              <a:rPr lang="tr-TR" sz="3600" b="1" dirty="0">
                <a:solidFill>
                  <a:schemeClr val="accent6">
                    <a:lumMod val="50000"/>
                  </a:schemeClr>
                </a:solidFill>
              </a:rPr>
              <a:t>Siz iman etmediniz fakat İslâm olduk deyin, </a:t>
            </a:r>
            <a:r>
              <a:rPr lang="tr-TR" sz="3600" b="1" dirty="0">
                <a:solidFill>
                  <a:srgbClr val="7030A0"/>
                </a:solidFill>
              </a:rPr>
              <a:t>çünkü iman henüz kalplerinize girmedi.</a:t>
            </a:r>
            <a:r>
              <a:rPr lang="tr-TR" sz="3600" dirty="0">
                <a:solidFill>
                  <a:schemeClr val="tx1"/>
                </a:solidFill>
              </a:rPr>
              <a:t>" </a:t>
            </a:r>
          </a:p>
          <a:p>
            <a:pPr algn="ctr"/>
            <a:r>
              <a:rPr lang="tr-TR" sz="1600" dirty="0">
                <a:solidFill>
                  <a:schemeClr val="tx1"/>
                </a:solidFill>
              </a:rPr>
              <a:t>(</a:t>
            </a:r>
            <a:r>
              <a:rPr lang="tr-TR" sz="1600" dirty="0" err="1">
                <a:solidFill>
                  <a:schemeClr val="tx1"/>
                </a:solidFill>
              </a:rPr>
              <a:t>Hucurat</a:t>
            </a:r>
            <a:r>
              <a:rPr lang="tr-TR" sz="1600" dirty="0">
                <a:solidFill>
                  <a:schemeClr val="tx1"/>
                </a:solidFill>
              </a:rPr>
              <a:t>, 49/14)</a:t>
            </a:r>
          </a:p>
        </p:txBody>
      </p:sp>
      <p:sp>
        <p:nvSpPr>
          <p:cNvPr id="2" name="Dikdörtgen 1"/>
          <p:cNvSpPr/>
          <p:nvPr/>
        </p:nvSpPr>
        <p:spPr>
          <a:xfrm>
            <a:off x="0" y="5949280"/>
            <a:ext cx="9180512"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rPr>
              <a:t>Ganimet hevesiyle Müslüman olduklarını söyleyen </a:t>
            </a:r>
          </a:p>
          <a:p>
            <a:pPr algn="ctr"/>
            <a:r>
              <a:rPr lang="tr-TR" sz="2800" dirty="0">
                <a:solidFill>
                  <a:schemeClr val="tx1"/>
                </a:solidFill>
              </a:rPr>
              <a:t>Benî </a:t>
            </a:r>
            <a:r>
              <a:rPr lang="tr-TR" sz="2800" dirty="0" err="1">
                <a:solidFill>
                  <a:schemeClr val="tx1"/>
                </a:solidFill>
              </a:rPr>
              <a:t>Esed</a:t>
            </a:r>
            <a:r>
              <a:rPr lang="tr-TR" sz="2800" dirty="0">
                <a:solidFill>
                  <a:schemeClr val="tx1"/>
                </a:solidFill>
              </a:rPr>
              <a:t> </a:t>
            </a:r>
            <a:r>
              <a:rPr lang="tr-TR" sz="2800" dirty="0" err="1">
                <a:solidFill>
                  <a:schemeClr val="tx1"/>
                </a:solidFill>
              </a:rPr>
              <a:t>İbn</a:t>
            </a:r>
            <a:r>
              <a:rPr lang="tr-TR" sz="2800" dirty="0">
                <a:solidFill>
                  <a:schemeClr val="tx1"/>
                </a:solidFill>
              </a:rPr>
              <a:t>-i </a:t>
            </a:r>
            <a:r>
              <a:rPr lang="tr-TR" sz="2800" dirty="0" err="1">
                <a:solidFill>
                  <a:schemeClr val="tx1"/>
                </a:solidFill>
              </a:rPr>
              <a:t>Huzeyme</a:t>
            </a:r>
            <a:r>
              <a:rPr lang="tr-TR" sz="2800" dirty="0">
                <a:solidFill>
                  <a:schemeClr val="tx1"/>
                </a:solidFill>
              </a:rPr>
              <a:t> kabilesi hakkında </a:t>
            </a:r>
            <a:r>
              <a:rPr lang="tr-TR" sz="2800" dirty="0" err="1">
                <a:solidFill>
                  <a:schemeClr val="tx1"/>
                </a:solidFill>
              </a:rPr>
              <a:t>nâzil</a:t>
            </a:r>
            <a:r>
              <a:rPr lang="tr-TR" sz="2800" dirty="0">
                <a:solidFill>
                  <a:schemeClr val="tx1"/>
                </a:solidFill>
              </a:rPr>
              <a:t> olmuştur</a:t>
            </a:r>
            <a:endParaRPr lang="tr-TR" sz="2800" dirty="0"/>
          </a:p>
        </p:txBody>
      </p:sp>
    </p:spTree>
    <p:extLst>
      <p:ext uri="{BB962C8B-B14F-4D97-AF65-F5344CB8AC3E}">
        <p14:creationId xmlns:p14="http://schemas.microsoft.com/office/powerpoint/2010/main" val="201705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a:solidFill>
                  <a:schemeClr val="tx1"/>
                </a:solidFill>
                <a:effectLst>
                  <a:outerShdw blurRad="38100" dist="38100" dir="2700000" algn="tl">
                    <a:srgbClr val="000000">
                      <a:alpha val="43137"/>
                    </a:srgbClr>
                  </a:outerShdw>
                </a:effectLst>
              </a:rPr>
              <a:t>İMAN:KALBEN TASDİK</a:t>
            </a:r>
          </a:p>
        </p:txBody>
      </p:sp>
      <p:sp>
        <p:nvSpPr>
          <p:cNvPr id="6" name="5 Dikdörtgen"/>
          <p:cNvSpPr/>
          <p:nvPr/>
        </p:nvSpPr>
        <p:spPr>
          <a:xfrm>
            <a:off x="179512" y="1196752"/>
            <a:ext cx="87849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tx1"/>
                </a:solidFill>
                <a:cs typeface="Emine" panose="03020400000000000000" pitchFamily="66" charset="-78"/>
              </a:rPr>
              <a:t>وَمِنَ النَّاسِ مَنْ يَقُولُ اٰمَنَّا بِاللّٰهِ وَبِالْيَوْمِ الْاٰخِرِ وَمَا هُمْ بِمُؤْمِنينَ</a:t>
            </a:r>
            <a:endParaRPr lang="tr-TR" sz="3600" dirty="0">
              <a:solidFill>
                <a:schemeClr val="tx1"/>
              </a:solidFill>
              <a:cs typeface="Emine" panose="03020400000000000000" pitchFamily="66" charset="-78"/>
            </a:endParaRPr>
          </a:p>
          <a:p>
            <a:pPr algn="just"/>
            <a:r>
              <a:rPr lang="tr-TR" sz="3200" dirty="0">
                <a:solidFill>
                  <a:schemeClr val="tx1"/>
                </a:solidFill>
              </a:rPr>
              <a:t>"</a:t>
            </a:r>
            <a:r>
              <a:rPr lang="tr-TR" sz="3200" b="1" dirty="0">
                <a:solidFill>
                  <a:schemeClr val="tx1"/>
                </a:solidFill>
              </a:rPr>
              <a:t>İnsanlardan Allah'a ve </a:t>
            </a:r>
            <a:r>
              <a:rPr lang="tr-TR" sz="3200" b="1" dirty="0" err="1">
                <a:solidFill>
                  <a:schemeClr val="tx1"/>
                </a:solidFill>
              </a:rPr>
              <a:t>âhiret</a:t>
            </a:r>
            <a:r>
              <a:rPr lang="tr-TR" sz="3200" b="1" dirty="0">
                <a:solidFill>
                  <a:schemeClr val="tx1"/>
                </a:solidFill>
              </a:rPr>
              <a:t> gününe </a:t>
            </a:r>
            <a:r>
              <a:rPr lang="tr-TR" sz="3200" b="1" dirty="0" err="1">
                <a:solidFill>
                  <a:schemeClr val="tx1"/>
                </a:solidFill>
              </a:rPr>
              <a:t>îman</a:t>
            </a:r>
            <a:r>
              <a:rPr lang="tr-TR" sz="3200" b="1" dirty="0">
                <a:solidFill>
                  <a:schemeClr val="tx1"/>
                </a:solidFill>
              </a:rPr>
              <a:t> ettik diyen kimseler vardır. </a:t>
            </a:r>
            <a:r>
              <a:rPr lang="tr-TR" sz="3200" b="1" dirty="0">
                <a:solidFill>
                  <a:srgbClr val="FF0000"/>
                </a:solidFill>
              </a:rPr>
              <a:t>Halbuki onlar mümin değillerdir</a:t>
            </a:r>
            <a:r>
              <a:rPr lang="tr-TR" sz="3200" dirty="0">
                <a:solidFill>
                  <a:schemeClr val="tx1"/>
                </a:solidFill>
              </a:rPr>
              <a:t>" </a:t>
            </a:r>
            <a:r>
              <a:rPr lang="tr-TR" sz="1600" dirty="0">
                <a:solidFill>
                  <a:schemeClr val="tx1"/>
                </a:solidFill>
              </a:rPr>
              <a:t>( Bakara 8)</a:t>
            </a:r>
          </a:p>
          <a:p>
            <a:pPr algn="just"/>
            <a:endParaRPr lang="tr-TR" sz="2400" dirty="0">
              <a:solidFill>
                <a:schemeClr val="tx1"/>
              </a:solidFill>
            </a:endParaRPr>
          </a:p>
          <a:p>
            <a:pPr algn="ctr"/>
            <a:r>
              <a:rPr lang="ar-SA" sz="3600" dirty="0">
                <a:solidFill>
                  <a:schemeClr val="tx1"/>
                </a:solidFill>
                <a:cs typeface="Emine" panose="03020400000000000000" pitchFamily="66" charset="-78"/>
              </a:rPr>
              <a:t>يَا اَيُّهَا الرَّسُولُ لَا يَحْزُنْكَ الَّذينَ يُسَارِعُونَ فِى الْكُفْرِ مِنَ الَّذينَ قَالُوا اٰمَنَّا بِاَفْوَاهِهِمْ وَلَمْ تُؤْمِنْ قُلُوبُهُمْ</a:t>
            </a:r>
            <a:endParaRPr lang="tr-TR" sz="3600" dirty="0">
              <a:solidFill>
                <a:schemeClr val="tx1"/>
              </a:solidFill>
              <a:cs typeface="Emine" panose="03020400000000000000" pitchFamily="66" charset="-78"/>
            </a:endParaRPr>
          </a:p>
          <a:p>
            <a:pPr algn="just"/>
            <a:r>
              <a:rPr lang="tr-TR" sz="3200" dirty="0">
                <a:solidFill>
                  <a:schemeClr val="tx1"/>
                </a:solidFill>
              </a:rPr>
              <a:t>"Ey Peygamber! </a:t>
            </a:r>
            <a:r>
              <a:rPr lang="tr-TR" sz="3200" b="1" dirty="0">
                <a:solidFill>
                  <a:srgbClr val="FF0000"/>
                </a:solidFill>
              </a:rPr>
              <a:t>Ağızlarıyla "</a:t>
            </a:r>
            <a:r>
              <a:rPr lang="tr-TR" sz="3200" b="1" dirty="0" err="1">
                <a:solidFill>
                  <a:srgbClr val="FF0000"/>
                </a:solidFill>
              </a:rPr>
              <a:t>îmân</a:t>
            </a:r>
            <a:r>
              <a:rPr lang="tr-TR" sz="3200" b="1" dirty="0">
                <a:solidFill>
                  <a:srgbClr val="FF0000"/>
                </a:solidFill>
              </a:rPr>
              <a:t> ettik" deyip kalpleriyle </a:t>
            </a:r>
            <a:r>
              <a:rPr lang="tr-TR" sz="3200" b="1" dirty="0" err="1">
                <a:solidFill>
                  <a:srgbClr val="FF0000"/>
                </a:solidFill>
              </a:rPr>
              <a:t>îmân</a:t>
            </a:r>
            <a:r>
              <a:rPr lang="tr-TR" sz="3200" b="1" dirty="0">
                <a:solidFill>
                  <a:srgbClr val="FF0000"/>
                </a:solidFill>
              </a:rPr>
              <a:t> etmemiş olanlardan </a:t>
            </a:r>
            <a:r>
              <a:rPr lang="tr-TR" sz="3200" dirty="0">
                <a:solidFill>
                  <a:schemeClr val="tx1"/>
                </a:solidFill>
              </a:rPr>
              <a:t>ve Yahudilerden küfürde yarış edenler seni üzmesin..." </a:t>
            </a:r>
            <a:r>
              <a:rPr lang="tr-TR" sz="1600" dirty="0">
                <a:solidFill>
                  <a:schemeClr val="tx1"/>
                </a:solidFill>
              </a:rPr>
              <a:t> (</a:t>
            </a:r>
            <a:r>
              <a:rPr lang="tr-TR" sz="1600" dirty="0" err="1">
                <a:solidFill>
                  <a:schemeClr val="tx1"/>
                </a:solidFill>
              </a:rPr>
              <a:t>Mâide</a:t>
            </a:r>
            <a:r>
              <a:rPr lang="tr-TR" sz="1600" dirty="0">
                <a:solidFill>
                  <a:schemeClr val="tx1"/>
                </a:solidFill>
              </a:rPr>
              <a:t> 41) </a:t>
            </a:r>
            <a:endParaRPr lang="tr-TR" sz="1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364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p:cTn id="1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88840"/>
            <a:ext cx="5095453" cy="509545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7200" b="1" dirty="0">
                <a:solidFill>
                  <a:schemeClr val="tx1"/>
                </a:solidFill>
                <a:effectLst>
                  <a:outerShdw blurRad="38100" dist="38100" dir="2700000" algn="tl">
                    <a:srgbClr val="000000">
                      <a:alpha val="43137"/>
                    </a:srgbClr>
                  </a:outerShdw>
                </a:effectLst>
              </a:rPr>
              <a:t>İMANIN DİLLE İKRARI</a:t>
            </a:r>
            <a:endParaRPr lang="tr-TR" sz="72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7776864" cy="43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tx1"/>
                </a:solidFill>
              </a:rPr>
              <a:t>Dil ile ikrar başkalarının </a:t>
            </a:r>
          </a:p>
          <a:p>
            <a:r>
              <a:rPr lang="tr-TR" sz="3600" b="1" dirty="0">
                <a:solidFill>
                  <a:srgbClr val="FF0000"/>
                </a:solidFill>
              </a:rPr>
              <a:t>kişiyi Mümin olarak tanımaları ve </a:t>
            </a:r>
          </a:p>
          <a:p>
            <a:r>
              <a:rPr lang="tr-TR" sz="3600" b="1" dirty="0">
                <a:solidFill>
                  <a:srgbClr val="002060"/>
                </a:solidFill>
              </a:rPr>
              <a:t>öldüğünde cenaze namazını kılmaları </a:t>
            </a:r>
          </a:p>
          <a:p>
            <a:r>
              <a:rPr lang="tr-TR" sz="3600" b="1" dirty="0">
                <a:solidFill>
                  <a:srgbClr val="7030A0"/>
                </a:solidFill>
              </a:rPr>
              <a:t>Müslüman mezarlığına defnetmeleri </a:t>
            </a:r>
            <a:r>
              <a:rPr lang="tr-TR" sz="3600" b="1" dirty="0">
                <a:solidFill>
                  <a:schemeClr val="tx1"/>
                </a:solidFill>
              </a:rPr>
              <a:t>gibi İslâm hükümlerinin ona uygulanması için gereklidir. </a:t>
            </a:r>
            <a:endParaRPr lang="tr-TR" sz="3600" dirty="0">
              <a:solidFill>
                <a:schemeClr val="tx1"/>
              </a:solidFill>
            </a:endParaRPr>
          </a:p>
        </p:txBody>
      </p:sp>
    </p:spTree>
    <p:extLst>
      <p:ext uri="{BB962C8B-B14F-4D97-AF65-F5344CB8AC3E}">
        <p14:creationId xmlns:p14="http://schemas.microsoft.com/office/powerpoint/2010/main" val="366469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niz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 y="1052735"/>
            <a:ext cx="9129010" cy="5765317"/>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solidFill>
                  <a:schemeClr val="tx1"/>
                </a:solidFill>
                <a:effectLst>
                  <a:outerShdw blurRad="38100" dist="38100" dir="2700000" algn="tl">
                    <a:srgbClr val="000000">
                      <a:alpha val="43137"/>
                    </a:srgbClr>
                  </a:outerShdw>
                </a:effectLst>
              </a:rPr>
              <a:t>İMAN</a:t>
            </a:r>
          </a:p>
        </p:txBody>
      </p:sp>
      <p:sp>
        <p:nvSpPr>
          <p:cNvPr id="6" name="5 Dikdörtgen"/>
          <p:cNvSpPr/>
          <p:nvPr/>
        </p:nvSpPr>
        <p:spPr>
          <a:xfrm>
            <a:off x="179512" y="1196752"/>
            <a:ext cx="87849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4400" b="1" dirty="0">
                <a:solidFill>
                  <a:srgbClr val="002060"/>
                </a:solidFill>
              </a:rPr>
              <a:t>İman, Mümin olmanın ilk şartıdır. </a:t>
            </a:r>
          </a:p>
          <a:p>
            <a:pPr algn="just"/>
            <a:r>
              <a:rPr lang="tr-TR" sz="4400" b="1" dirty="0">
                <a:solidFill>
                  <a:schemeClr val="tx1"/>
                </a:solidFill>
              </a:rPr>
              <a:t>İman, Din esaslarının temelidir</a:t>
            </a:r>
          </a:p>
          <a:p>
            <a:pPr algn="just"/>
            <a:endParaRPr lang="tr-TR" sz="4400" dirty="0">
              <a:solidFill>
                <a:schemeClr val="tx1"/>
              </a:solidFill>
            </a:endParaRPr>
          </a:p>
          <a:p>
            <a:pPr algn="just"/>
            <a:endParaRPr lang="tr-TR" sz="4400" dirty="0">
              <a:solidFill>
                <a:schemeClr val="tx1"/>
              </a:solidFill>
            </a:endParaRPr>
          </a:p>
          <a:p>
            <a:pPr algn="just"/>
            <a:endParaRPr lang="tr-TR" sz="4400" dirty="0">
              <a:solidFill>
                <a:schemeClr val="tx1"/>
              </a:solidFill>
            </a:endParaRPr>
          </a:p>
          <a:p>
            <a:pPr algn="just"/>
            <a:r>
              <a:rPr lang="tr-TR" sz="4000" b="1" dirty="0">
                <a:solidFill>
                  <a:srgbClr val="FF0000"/>
                </a:solidFill>
                <a:effectLst>
                  <a:outerShdw blurRad="38100" dist="38100" dir="2700000" algn="tl">
                    <a:srgbClr val="000000">
                      <a:alpha val="43137"/>
                    </a:srgbClr>
                  </a:outerShdw>
                </a:effectLst>
              </a:rPr>
              <a:t>İman, peygamberlerin ortak çağrısıdır</a:t>
            </a:r>
          </a:p>
          <a:p>
            <a:pPr algn="just"/>
            <a:r>
              <a:rPr lang="tr-TR" sz="4400" b="1" dirty="0">
                <a:solidFill>
                  <a:srgbClr val="00B050"/>
                </a:solidFill>
                <a:effectLst>
                  <a:outerShdw blurRad="38100" dist="38100" dir="2700000" algn="tl">
                    <a:srgbClr val="000000">
                      <a:alpha val="43137"/>
                    </a:srgbClr>
                  </a:outerShdw>
                </a:effectLst>
              </a:rPr>
              <a:t>İman, insanın yapacağı en hayırlı iştir</a:t>
            </a:r>
          </a:p>
          <a:p>
            <a:pPr algn="just"/>
            <a:r>
              <a:rPr lang="tr-TR" sz="4000" b="1" dirty="0">
                <a:solidFill>
                  <a:schemeClr val="tx1"/>
                </a:solidFill>
                <a:effectLst>
                  <a:outerShdw blurRad="38100" dist="38100" dir="2700000" algn="tl">
                    <a:srgbClr val="000000">
                      <a:alpha val="43137"/>
                    </a:srgbClr>
                  </a:outerShdw>
                </a:effectLst>
              </a:rPr>
              <a:t>İman, Allah’ın Kulu üzerindeki hakkıdır.</a:t>
            </a:r>
            <a:r>
              <a:rPr lang="tr-TR" sz="4000" b="1" baseline="30000" dirty="0">
                <a:solidFill>
                  <a:schemeClr val="tx1"/>
                </a:solidFill>
                <a:effectLst>
                  <a:outerShdw blurRad="38100" dist="38100" dir="2700000" algn="tl">
                    <a:srgbClr val="000000">
                      <a:alpha val="43137"/>
                    </a:srgbClr>
                  </a:outerShdw>
                </a:effectLst>
              </a:rPr>
              <a:t> </a:t>
            </a:r>
            <a:endParaRPr lang="tr-TR" sz="4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345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p:cTn id="21"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p:cTn id="28"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p:cTn id="35"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solidFill>
                  <a:schemeClr val="tx1"/>
                </a:solidFill>
                <a:effectLst>
                  <a:outerShdw blurRad="38100" dist="38100" dir="2700000" algn="tl">
                    <a:srgbClr val="000000">
                      <a:alpha val="43137"/>
                    </a:srgbClr>
                  </a:outerShdw>
                </a:effectLst>
              </a:rPr>
              <a:t>"ÎMAN" VE «KELİME-İ TEVHİD" </a:t>
            </a:r>
          </a:p>
        </p:txBody>
      </p:sp>
      <p:sp>
        <p:nvSpPr>
          <p:cNvPr id="6" name="5 Dikdörtgen"/>
          <p:cNvSpPr/>
          <p:nvPr/>
        </p:nvSpPr>
        <p:spPr>
          <a:xfrm>
            <a:off x="179512" y="1196752"/>
            <a:ext cx="87849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chemeClr val="tx1"/>
                </a:solidFill>
                <a:cs typeface="Emine" panose="03020400000000000000" pitchFamily="66" charset="-78"/>
              </a:rPr>
              <a:t>لَا إلٰهَ إِلَّا اللّٰهُ مُحَمَّدُ الرَّسُولُ اللّٰهِ</a:t>
            </a:r>
            <a:endParaRPr lang="tr-TR" sz="4400" dirty="0">
              <a:solidFill>
                <a:schemeClr val="tx1"/>
              </a:solidFill>
              <a:cs typeface="Emine" panose="03020400000000000000" pitchFamily="66" charset="-78"/>
            </a:endParaRPr>
          </a:p>
          <a:p>
            <a:pPr algn="ctr"/>
            <a:r>
              <a:rPr lang="tr-TR" sz="5400" b="1" dirty="0">
                <a:solidFill>
                  <a:srgbClr val="FF0000"/>
                </a:solidFill>
                <a:effectLst>
                  <a:outerShdw blurRad="38100" dist="38100" dir="2700000" algn="tl">
                    <a:srgbClr val="000000">
                      <a:alpha val="43137"/>
                    </a:srgbClr>
                  </a:outerShdw>
                </a:effectLst>
              </a:rPr>
              <a:t>"Allah'tan başka </a:t>
            </a:r>
            <a:r>
              <a:rPr lang="tr-TR" sz="5400" b="1" dirty="0">
                <a:solidFill>
                  <a:srgbClr val="7030A0"/>
                </a:solidFill>
                <a:effectLst>
                  <a:outerShdw blurRad="38100" dist="38100" dir="2700000" algn="tl">
                    <a:srgbClr val="000000">
                      <a:alpha val="43137"/>
                    </a:srgbClr>
                  </a:outerShdw>
                </a:effectLst>
              </a:rPr>
              <a:t>İlâh yoktur. </a:t>
            </a:r>
          </a:p>
          <a:p>
            <a:pPr algn="ctr"/>
            <a:r>
              <a:rPr lang="tr-TR" sz="5400" b="1" dirty="0">
                <a:solidFill>
                  <a:srgbClr val="0070C0"/>
                </a:solidFill>
                <a:effectLst>
                  <a:outerShdw blurRad="38100" dist="38100" dir="2700000" algn="tl">
                    <a:srgbClr val="000000">
                      <a:alpha val="43137"/>
                    </a:srgbClr>
                  </a:outerShdw>
                </a:effectLst>
              </a:rPr>
              <a:t>Muhammed</a:t>
            </a:r>
            <a:r>
              <a:rPr lang="tr-TR" sz="5400" b="1" dirty="0">
                <a:solidFill>
                  <a:srgbClr val="00B050"/>
                </a:solidFill>
                <a:effectLst>
                  <a:outerShdw blurRad="38100" dist="38100" dir="2700000" algn="tl">
                    <a:srgbClr val="000000">
                      <a:alpha val="43137"/>
                    </a:srgbClr>
                  </a:outerShdw>
                </a:effectLst>
              </a:rPr>
              <a:t> Allah'ın elçisidir."</a:t>
            </a:r>
          </a:p>
        </p:txBody>
      </p:sp>
    </p:spTree>
    <p:extLst>
      <p:ext uri="{BB962C8B-B14F-4D97-AF65-F5344CB8AC3E}">
        <p14:creationId xmlns:p14="http://schemas.microsoft.com/office/powerpoint/2010/main" val="378638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15604" r="28980"/>
          <a:stretch/>
        </p:blipFill>
        <p:spPr bwMode="auto">
          <a:xfrm>
            <a:off x="7020272" y="1052736"/>
            <a:ext cx="2088232" cy="28262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ış ve iç kapı png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25130" r="24610"/>
          <a:stretch/>
        </p:blipFill>
        <p:spPr bwMode="auto">
          <a:xfrm>
            <a:off x="9474" y="3706044"/>
            <a:ext cx="1584176" cy="3151956"/>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6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dirty="0">
                <a:solidFill>
                  <a:schemeClr val="tx1"/>
                </a:solidFill>
                <a:cs typeface="Emine" panose="03020400000000000000" pitchFamily="66" charset="-78"/>
              </a:rPr>
              <a:t>لَا إلٰهَ إِلَّا اللّٰهُ مُحَمَّدُ الرَّسُولُ اللّٰهِ</a:t>
            </a:r>
            <a:endParaRPr lang="tr-TR" sz="7200" dirty="0">
              <a:solidFill>
                <a:schemeClr val="tx1"/>
              </a:solidFill>
              <a:cs typeface="Emine" panose="03020400000000000000" pitchFamily="66" charset="-78"/>
            </a:endParaRPr>
          </a:p>
        </p:txBody>
      </p:sp>
      <p:sp>
        <p:nvSpPr>
          <p:cNvPr id="6" name="5 Dikdörtgen"/>
          <p:cNvSpPr/>
          <p:nvPr/>
        </p:nvSpPr>
        <p:spPr>
          <a:xfrm>
            <a:off x="179512" y="1052736"/>
            <a:ext cx="8784976" cy="554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err="1">
                <a:solidFill>
                  <a:schemeClr val="tx1"/>
                </a:solidFill>
              </a:rPr>
              <a:t>Muhyiddin</a:t>
            </a:r>
            <a:r>
              <a:rPr lang="tr-TR" sz="3600" b="1" dirty="0">
                <a:solidFill>
                  <a:schemeClr val="tx1"/>
                </a:solidFill>
              </a:rPr>
              <a:t>-i Arabi</a:t>
            </a:r>
            <a:r>
              <a:rPr lang="tr-TR" sz="3600" dirty="0">
                <a:solidFill>
                  <a:schemeClr val="tx1"/>
                </a:solidFill>
              </a:rPr>
              <a:t> der ki: </a:t>
            </a:r>
          </a:p>
          <a:p>
            <a:r>
              <a:rPr lang="tr-TR" sz="3600" dirty="0">
                <a:solidFill>
                  <a:schemeClr val="tx1"/>
                </a:solidFill>
              </a:rPr>
              <a:t>Bir eve girerken iki kapı vardır. </a:t>
            </a:r>
          </a:p>
          <a:p>
            <a:endParaRPr lang="tr-TR" sz="1200" dirty="0">
              <a:solidFill>
                <a:schemeClr val="tx1"/>
              </a:solidFill>
            </a:endParaRPr>
          </a:p>
          <a:p>
            <a:pPr algn="ctr"/>
            <a:r>
              <a:rPr lang="tr-TR" sz="3600" b="1" u="sng" dirty="0">
                <a:solidFill>
                  <a:schemeClr val="tx1"/>
                </a:solidFill>
                <a:effectLst>
                  <a:outerShdw blurRad="38100" dist="38100" dir="2700000" algn="tl">
                    <a:srgbClr val="000000">
                      <a:alpha val="43137"/>
                    </a:srgbClr>
                  </a:outerShdw>
                </a:effectLst>
              </a:rPr>
              <a:t>Birinci kapı:</a:t>
            </a:r>
          </a:p>
          <a:p>
            <a:pPr algn="ctr"/>
            <a:r>
              <a:rPr lang="tr-TR" sz="4800" b="1" dirty="0">
                <a:solidFill>
                  <a:schemeClr val="tx1"/>
                </a:solidFill>
                <a:effectLst>
                  <a:outerShdw blurRad="38100" dist="38100" dir="2700000" algn="tl">
                    <a:srgbClr val="000000">
                      <a:alpha val="43137"/>
                    </a:srgbClr>
                  </a:outerShdw>
                </a:effectLst>
              </a:rPr>
              <a:t>  </a:t>
            </a:r>
            <a:r>
              <a:rPr lang="ar-SA" sz="6000" dirty="0">
                <a:solidFill>
                  <a:srgbClr val="FF0000"/>
                </a:solidFill>
                <a:effectLst>
                  <a:outerShdw blurRad="38100" dist="38100" dir="2700000" algn="tl">
                    <a:srgbClr val="000000">
                      <a:alpha val="43137"/>
                    </a:srgbClr>
                  </a:outerShdw>
                </a:effectLst>
              </a:rPr>
              <a:t>لَا إلٰهَ إِلَّا اللّٰهُ</a:t>
            </a:r>
            <a:r>
              <a:rPr lang="tr-TR" sz="6000" dirty="0">
                <a:solidFill>
                  <a:srgbClr val="FF0000"/>
                </a:solidFill>
                <a:effectLst>
                  <a:outerShdw blurRad="38100" dist="38100" dir="2700000" algn="tl">
                    <a:srgbClr val="000000">
                      <a:alpha val="43137"/>
                    </a:srgbClr>
                  </a:outerShdw>
                </a:effectLst>
              </a:rPr>
              <a:t> “La ilahe </a:t>
            </a:r>
            <a:r>
              <a:rPr lang="tr-TR" sz="6000" dirty="0" err="1">
                <a:solidFill>
                  <a:srgbClr val="FF0000"/>
                </a:solidFill>
                <a:effectLst>
                  <a:outerShdw blurRad="38100" dist="38100" dir="2700000" algn="tl">
                    <a:srgbClr val="000000">
                      <a:alpha val="43137"/>
                    </a:srgbClr>
                  </a:outerShdw>
                </a:effectLst>
              </a:rPr>
              <a:t>illellah</a:t>
            </a:r>
            <a:r>
              <a:rPr lang="tr-TR" sz="6000" dirty="0">
                <a:solidFill>
                  <a:srgbClr val="FF0000"/>
                </a:solidFill>
                <a:effectLst>
                  <a:outerShdw blurRad="38100" dist="38100" dir="2700000" algn="tl">
                    <a:srgbClr val="000000">
                      <a:alpha val="43137"/>
                    </a:srgbClr>
                  </a:outerShdw>
                </a:effectLst>
              </a:rPr>
              <a:t>” </a:t>
            </a:r>
          </a:p>
          <a:p>
            <a:pPr algn="ctr"/>
            <a:r>
              <a:rPr lang="tr-TR" sz="3600" b="1" u="sng" dirty="0">
                <a:solidFill>
                  <a:schemeClr val="tx1"/>
                </a:solidFill>
                <a:effectLst>
                  <a:outerShdw blurRad="38100" dist="38100" dir="2700000" algn="tl">
                    <a:srgbClr val="000000">
                      <a:alpha val="43137"/>
                    </a:srgbClr>
                  </a:outerShdw>
                </a:effectLst>
              </a:rPr>
              <a:t>ikinci kapı:</a:t>
            </a:r>
          </a:p>
          <a:p>
            <a:pPr algn="ctr"/>
            <a:endParaRPr lang="tr-TR" sz="1100" b="1" u="sng" dirty="0">
              <a:solidFill>
                <a:schemeClr val="tx1"/>
              </a:solidFill>
              <a:effectLst>
                <a:outerShdw blurRad="38100" dist="38100" dir="2700000" algn="tl">
                  <a:srgbClr val="000000">
                    <a:alpha val="43137"/>
                  </a:srgbClr>
                </a:outerShdw>
              </a:effectLst>
            </a:endParaRPr>
          </a:p>
          <a:p>
            <a:pPr algn="ctr"/>
            <a:r>
              <a:rPr lang="tr-TR" sz="4800" b="1" dirty="0">
                <a:solidFill>
                  <a:schemeClr val="tx1"/>
                </a:solidFill>
                <a:effectLst>
                  <a:outerShdw blurRad="38100" dist="38100" dir="2700000" algn="tl">
                    <a:srgbClr val="000000">
                      <a:alpha val="43137"/>
                    </a:srgbClr>
                  </a:outerShdw>
                </a:effectLst>
              </a:rPr>
              <a:t>  </a:t>
            </a:r>
            <a:r>
              <a:rPr lang="ar-SA" sz="5400" b="1" dirty="0">
                <a:solidFill>
                  <a:srgbClr val="0070C0"/>
                </a:solidFill>
              </a:rPr>
              <a:t>مُحَمَّدُ الرَّسُولُ </a:t>
            </a:r>
            <a:r>
              <a:rPr lang="ar-SA" sz="5400" b="1" dirty="0">
                <a:solidFill>
                  <a:srgbClr val="0070C0"/>
                </a:solidFill>
                <a:cs typeface="Emine" panose="03020400000000000000" pitchFamily="66" charset="-78"/>
              </a:rPr>
              <a:t>اللّٰهِ</a:t>
            </a:r>
            <a:r>
              <a:rPr lang="tr-TR" sz="5400" b="1" dirty="0">
                <a:solidFill>
                  <a:srgbClr val="0070C0"/>
                </a:solidFill>
                <a:cs typeface="Emine" panose="03020400000000000000" pitchFamily="66" charset="-78"/>
              </a:rPr>
              <a:t> </a:t>
            </a:r>
          </a:p>
          <a:p>
            <a:pPr algn="ctr"/>
            <a:r>
              <a:rPr lang="tr-TR" sz="4800" b="1" dirty="0">
                <a:solidFill>
                  <a:srgbClr val="0070C0"/>
                </a:solidFill>
              </a:rPr>
              <a:t>“</a:t>
            </a:r>
            <a:r>
              <a:rPr lang="tr-TR" sz="4800" b="1" dirty="0" err="1">
                <a:solidFill>
                  <a:srgbClr val="0070C0"/>
                </a:solidFill>
              </a:rPr>
              <a:t>Muhammed’ür</a:t>
            </a:r>
            <a:r>
              <a:rPr lang="tr-TR" sz="4800" b="1" dirty="0">
                <a:solidFill>
                  <a:srgbClr val="0070C0"/>
                </a:solidFill>
              </a:rPr>
              <a:t> </a:t>
            </a:r>
            <a:r>
              <a:rPr lang="tr-TR" sz="4800" b="1" dirty="0" err="1">
                <a:solidFill>
                  <a:srgbClr val="0070C0"/>
                </a:solidFill>
              </a:rPr>
              <a:t>Rasulüllah”</a:t>
            </a:r>
            <a:r>
              <a:rPr lang="tr-TR" sz="4400" b="1" dirty="0" err="1">
                <a:solidFill>
                  <a:srgbClr val="0070C0"/>
                </a:solidFill>
              </a:rPr>
              <a:t>tır</a:t>
            </a:r>
            <a:r>
              <a:rPr lang="tr-TR" sz="4400" b="1" dirty="0">
                <a:solidFill>
                  <a:srgbClr val="0070C0"/>
                </a:solidFill>
              </a:rPr>
              <a:t>.</a:t>
            </a:r>
          </a:p>
        </p:txBody>
      </p:sp>
    </p:spTree>
    <p:extLst>
      <p:ext uri="{BB962C8B-B14F-4D97-AF65-F5344CB8AC3E}">
        <p14:creationId xmlns:p14="http://schemas.microsoft.com/office/powerpoint/2010/main" val="132217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solidFill>
                  <a:schemeClr val="tx1"/>
                </a:solidFill>
                <a:effectLst>
                  <a:outerShdw blurRad="38100" dist="38100" dir="2700000" algn="tl">
                    <a:srgbClr val="000000">
                      <a:alpha val="43137"/>
                    </a:srgbClr>
                  </a:outerShdw>
                </a:effectLst>
              </a:rPr>
              <a:t>İMAN</a:t>
            </a:r>
          </a:p>
        </p:txBody>
      </p:sp>
      <p:graphicFrame>
        <p:nvGraphicFramePr>
          <p:cNvPr id="2" name="Diyagram 1"/>
          <p:cNvGraphicFramePr/>
          <p:nvPr/>
        </p:nvGraphicFramePr>
        <p:xfrm>
          <a:off x="-21744" y="1124744"/>
          <a:ext cx="4161696"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rbest Form 5"/>
          <p:cNvSpPr/>
          <p:nvPr/>
        </p:nvSpPr>
        <p:spPr>
          <a:xfrm>
            <a:off x="4991108" y="1129116"/>
            <a:ext cx="3661774" cy="673471"/>
          </a:xfrm>
          <a:custGeom>
            <a:avLst/>
            <a:gdLst>
              <a:gd name="connsiteX0" fmla="*/ 0 w 3661774"/>
              <a:gd name="connsiteY0" fmla="*/ 67347 h 673471"/>
              <a:gd name="connsiteX1" fmla="*/ 67347 w 3661774"/>
              <a:gd name="connsiteY1" fmla="*/ 0 h 673471"/>
              <a:gd name="connsiteX2" fmla="*/ 3594427 w 3661774"/>
              <a:gd name="connsiteY2" fmla="*/ 0 h 673471"/>
              <a:gd name="connsiteX3" fmla="*/ 3661774 w 3661774"/>
              <a:gd name="connsiteY3" fmla="*/ 67347 h 673471"/>
              <a:gd name="connsiteX4" fmla="*/ 3661774 w 3661774"/>
              <a:gd name="connsiteY4" fmla="*/ 606124 h 673471"/>
              <a:gd name="connsiteX5" fmla="*/ 3594427 w 3661774"/>
              <a:gd name="connsiteY5" fmla="*/ 673471 h 673471"/>
              <a:gd name="connsiteX6" fmla="*/ 67347 w 3661774"/>
              <a:gd name="connsiteY6" fmla="*/ 673471 h 673471"/>
              <a:gd name="connsiteX7" fmla="*/ 0 w 3661774"/>
              <a:gd name="connsiteY7" fmla="*/ 606124 h 673471"/>
              <a:gd name="connsiteX8" fmla="*/ 0 w 3661774"/>
              <a:gd name="connsiteY8" fmla="*/ 67347 h 6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1774" h="673471">
                <a:moveTo>
                  <a:pt x="0" y="67347"/>
                </a:moveTo>
                <a:cubicBezTo>
                  <a:pt x="0" y="30152"/>
                  <a:pt x="30152" y="0"/>
                  <a:pt x="67347" y="0"/>
                </a:cubicBezTo>
                <a:lnTo>
                  <a:pt x="3594427" y="0"/>
                </a:lnTo>
                <a:cubicBezTo>
                  <a:pt x="3631622" y="0"/>
                  <a:pt x="3661774" y="30152"/>
                  <a:pt x="3661774" y="67347"/>
                </a:cubicBezTo>
                <a:lnTo>
                  <a:pt x="3661774" y="606124"/>
                </a:lnTo>
                <a:cubicBezTo>
                  <a:pt x="3661774" y="643319"/>
                  <a:pt x="3631622" y="673471"/>
                  <a:pt x="3594427" y="673471"/>
                </a:cubicBezTo>
                <a:lnTo>
                  <a:pt x="67347" y="673471"/>
                </a:lnTo>
                <a:cubicBezTo>
                  <a:pt x="30152" y="673471"/>
                  <a:pt x="0" y="643319"/>
                  <a:pt x="0" y="606124"/>
                </a:cubicBezTo>
                <a:lnTo>
                  <a:pt x="0" y="67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115" tIns="67985" rIns="92115" bIns="67985" numCol="1" spcCol="1270" anchor="ctr" anchorCtr="0">
            <a:noAutofit/>
          </a:bodyPr>
          <a:lstStyle/>
          <a:p>
            <a:pPr lvl="0" algn="ctr" defTabSz="1689100">
              <a:lnSpc>
                <a:spcPct val="90000"/>
              </a:lnSpc>
              <a:spcBef>
                <a:spcPct val="0"/>
              </a:spcBef>
              <a:spcAft>
                <a:spcPct val="35000"/>
              </a:spcAft>
            </a:pPr>
            <a:r>
              <a:rPr lang="tr-TR" sz="3800" kern="1200" dirty="0"/>
              <a:t>TAFSİLİ İMAN</a:t>
            </a:r>
          </a:p>
        </p:txBody>
      </p:sp>
      <p:sp>
        <p:nvSpPr>
          <p:cNvPr id="7" name="Serbest Form 6"/>
          <p:cNvSpPr/>
          <p:nvPr/>
        </p:nvSpPr>
        <p:spPr>
          <a:xfrm>
            <a:off x="5357286" y="1802588"/>
            <a:ext cx="366177" cy="505103"/>
          </a:xfrm>
          <a:custGeom>
            <a:avLst/>
            <a:gdLst/>
            <a:ahLst/>
            <a:cxnLst/>
            <a:rect l="0" t="0" r="0" b="0"/>
            <a:pathLst>
              <a:path>
                <a:moveTo>
                  <a:pt x="0" y="0"/>
                </a:moveTo>
                <a:lnTo>
                  <a:pt x="0" y="505103"/>
                </a:lnTo>
                <a:lnTo>
                  <a:pt x="366177" y="50510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erbest Form 7"/>
          <p:cNvSpPr/>
          <p:nvPr/>
        </p:nvSpPr>
        <p:spPr>
          <a:xfrm>
            <a:off x="5723463" y="1970956"/>
            <a:ext cx="2929419" cy="673471"/>
          </a:xfrm>
          <a:custGeom>
            <a:avLst/>
            <a:gdLst>
              <a:gd name="connsiteX0" fmla="*/ 0 w 2929419"/>
              <a:gd name="connsiteY0" fmla="*/ 67347 h 673471"/>
              <a:gd name="connsiteX1" fmla="*/ 67347 w 2929419"/>
              <a:gd name="connsiteY1" fmla="*/ 0 h 673471"/>
              <a:gd name="connsiteX2" fmla="*/ 2862072 w 2929419"/>
              <a:gd name="connsiteY2" fmla="*/ 0 h 673471"/>
              <a:gd name="connsiteX3" fmla="*/ 2929419 w 2929419"/>
              <a:gd name="connsiteY3" fmla="*/ 67347 h 673471"/>
              <a:gd name="connsiteX4" fmla="*/ 2929419 w 2929419"/>
              <a:gd name="connsiteY4" fmla="*/ 606124 h 673471"/>
              <a:gd name="connsiteX5" fmla="*/ 2862072 w 2929419"/>
              <a:gd name="connsiteY5" fmla="*/ 673471 h 673471"/>
              <a:gd name="connsiteX6" fmla="*/ 67347 w 2929419"/>
              <a:gd name="connsiteY6" fmla="*/ 673471 h 673471"/>
              <a:gd name="connsiteX7" fmla="*/ 0 w 2929419"/>
              <a:gd name="connsiteY7" fmla="*/ 606124 h 673471"/>
              <a:gd name="connsiteX8" fmla="*/ 0 w 2929419"/>
              <a:gd name="connsiteY8" fmla="*/ 67347 h 6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419" h="673471">
                <a:moveTo>
                  <a:pt x="0" y="67347"/>
                </a:moveTo>
                <a:cubicBezTo>
                  <a:pt x="0" y="30152"/>
                  <a:pt x="30152" y="0"/>
                  <a:pt x="67347" y="0"/>
                </a:cubicBezTo>
                <a:lnTo>
                  <a:pt x="2862072" y="0"/>
                </a:lnTo>
                <a:cubicBezTo>
                  <a:pt x="2899267" y="0"/>
                  <a:pt x="2929419" y="30152"/>
                  <a:pt x="2929419" y="67347"/>
                </a:cubicBezTo>
                <a:lnTo>
                  <a:pt x="2929419" y="606124"/>
                </a:lnTo>
                <a:cubicBezTo>
                  <a:pt x="2929419" y="643319"/>
                  <a:pt x="2899267" y="673471"/>
                  <a:pt x="2862072" y="673471"/>
                </a:cubicBezTo>
                <a:lnTo>
                  <a:pt x="67347" y="673471"/>
                </a:lnTo>
                <a:cubicBezTo>
                  <a:pt x="30152" y="673471"/>
                  <a:pt x="0" y="643319"/>
                  <a:pt x="0" y="606124"/>
                </a:cubicBezTo>
                <a:lnTo>
                  <a:pt x="0" y="6734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780" tIns="59095" rIns="78780" bIns="59095" numCol="1" spcCol="1270" anchor="ctr" anchorCtr="0">
            <a:noAutofit/>
          </a:bodyPr>
          <a:lstStyle/>
          <a:p>
            <a:pPr lvl="0" algn="ctr" defTabSz="1377950">
              <a:lnSpc>
                <a:spcPct val="90000"/>
              </a:lnSpc>
              <a:spcBef>
                <a:spcPct val="0"/>
              </a:spcBef>
              <a:spcAft>
                <a:spcPct val="35000"/>
              </a:spcAft>
            </a:pPr>
            <a:r>
              <a:rPr lang="tr-TR" sz="3100" kern="1200" dirty="0"/>
              <a:t>ALLAH’A</a:t>
            </a:r>
          </a:p>
        </p:txBody>
      </p:sp>
      <p:sp>
        <p:nvSpPr>
          <p:cNvPr id="9" name="Serbest Form 8"/>
          <p:cNvSpPr/>
          <p:nvPr/>
        </p:nvSpPr>
        <p:spPr>
          <a:xfrm>
            <a:off x="5357286" y="1802588"/>
            <a:ext cx="366177" cy="1346943"/>
          </a:xfrm>
          <a:custGeom>
            <a:avLst/>
            <a:gdLst/>
            <a:ahLst/>
            <a:cxnLst/>
            <a:rect l="0" t="0" r="0" b="0"/>
            <a:pathLst>
              <a:path>
                <a:moveTo>
                  <a:pt x="0" y="0"/>
                </a:moveTo>
                <a:lnTo>
                  <a:pt x="0" y="1346943"/>
                </a:lnTo>
                <a:lnTo>
                  <a:pt x="366177" y="13469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erbest Form 9"/>
          <p:cNvSpPr/>
          <p:nvPr/>
        </p:nvSpPr>
        <p:spPr>
          <a:xfrm>
            <a:off x="5723463" y="2812796"/>
            <a:ext cx="2929419" cy="673471"/>
          </a:xfrm>
          <a:custGeom>
            <a:avLst/>
            <a:gdLst>
              <a:gd name="connsiteX0" fmla="*/ 0 w 2929419"/>
              <a:gd name="connsiteY0" fmla="*/ 67347 h 673471"/>
              <a:gd name="connsiteX1" fmla="*/ 67347 w 2929419"/>
              <a:gd name="connsiteY1" fmla="*/ 0 h 673471"/>
              <a:gd name="connsiteX2" fmla="*/ 2862072 w 2929419"/>
              <a:gd name="connsiteY2" fmla="*/ 0 h 673471"/>
              <a:gd name="connsiteX3" fmla="*/ 2929419 w 2929419"/>
              <a:gd name="connsiteY3" fmla="*/ 67347 h 673471"/>
              <a:gd name="connsiteX4" fmla="*/ 2929419 w 2929419"/>
              <a:gd name="connsiteY4" fmla="*/ 606124 h 673471"/>
              <a:gd name="connsiteX5" fmla="*/ 2862072 w 2929419"/>
              <a:gd name="connsiteY5" fmla="*/ 673471 h 673471"/>
              <a:gd name="connsiteX6" fmla="*/ 67347 w 2929419"/>
              <a:gd name="connsiteY6" fmla="*/ 673471 h 673471"/>
              <a:gd name="connsiteX7" fmla="*/ 0 w 2929419"/>
              <a:gd name="connsiteY7" fmla="*/ 606124 h 673471"/>
              <a:gd name="connsiteX8" fmla="*/ 0 w 2929419"/>
              <a:gd name="connsiteY8" fmla="*/ 67347 h 6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419" h="673471">
                <a:moveTo>
                  <a:pt x="0" y="67347"/>
                </a:moveTo>
                <a:cubicBezTo>
                  <a:pt x="0" y="30152"/>
                  <a:pt x="30152" y="0"/>
                  <a:pt x="67347" y="0"/>
                </a:cubicBezTo>
                <a:lnTo>
                  <a:pt x="2862072" y="0"/>
                </a:lnTo>
                <a:cubicBezTo>
                  <a:pt x="2899267" y="0"/>
                  <a:pt x="2929419" y="30152"/>
                  <a:pt x="2929419" y="67347"/>
                </a:cubicBezTo>
                <a:lnTo>
                  <a:pt x="2929419" y="606124"/>
                </a:lnTo>
                <a:cubicBezTo>
                  <a:pt x="2929419" y="643319"/>
                  <a:pt x="2899267" y="673471"/>
                  <a:pt x="2862072" y="673471"/>
                </a:cubicBezTo>
                <a:lnTo>
                  <a:pt x="67347" y="673471"/>
                </a:lnTo>
                <a:cubicBezTo>
                  <a:pt x="30152" y="673471"/>
                  <a:pt x="0" y="643319"/>
                  <a:pt x="0" y="606124"/>
                </a:cubicBezTo>
                <a:lnTo>
                  <a:pt x="0" y="6734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780" tIns="59095" rIns="78780" bIns="59095" numCol="1" spcCol="1270" anchor="ctr" anchorCtr="0">
            <a:noAutofit/>
          </a:bodyPr>
          <a:lstStyle/>
          <a:p>
            <a:pPr lvl="0" algn="ctr" defTabSz="1377950">
              <a:lnSpc>
                <a:spcPct val="90000"/>
              </a:lnSpc>
              <a:spcBef>
                <a:spcPct val="0"/>
              </a:spcBef>
              <a:spcAft>
                <a:spcPct val="35000"/>
              </a:spcAft>
            </a:pPr>
            <a:r>
              <a:rPr lang="tr-TR" sz="3100" kern="1200" dirty="0"/>
              <a:t>MELEKLERE</a:t>
            </a:r>
          </a:p>
        </p:txBody>
      </p:sp>
      <p:sp>
        <p:nvSpPr>
          <p:cNvPr id="11" name="Serbest Form 10"/>
          <p:cNvSpPr/>
          <p:nvPr/>
        </p:nvSpPr>
        <p:spPr>
          <a:xfrm>
            <a:off x="5357286" y="1802588"/>
            <a:ext cx="366177" cy="2188783"/>
          </a:xfrm>
          <a:custGeom>
            <a:avLst/>
            <a:gdLst/>
            <a:ahLst/>
            <a:cxnLst/>
            <a:rect l="0" t="0" r="0" b="0"/>
            <a:pathLst>
              <a:path>
                <a:moveTo>
                  <a:pt x="0" y="0"/>
                </a:moveTo>
                <a:lnTo>
                  <a:pt x="0" y="2188783"/>
                </a:lnTo>
                <a:lnTo>
                  <a:pt x="366177" y="218878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erbest Form 11"/>
          <p:cNvSpPr/>
          <p:nvPr/>
        </p:nvSpPr>
        <p:spPr>
          <a:xfrm>
            <a:off x="5723463" y="3654636"/>
            <a:ext cx="2929419" cy="673471"/>
          </a:xfrm>
          <a:custGeom>
            <a:avLst/>
            <a:gdLst>
              <a:gd name="connsiteX0" fmla="*/ 0 w 2929419"/>
              <a:gd name="connsiteY0" fmla="*/ 67347 h 673471"/>
              <a:gd name="connsiteX1" fmla="*/ 67347 w 2929419"/>
              <a:gd name="connsiteY1" fmla="*/ 0 h 673471"/>
              <a:gd name="connsiteX2" fmla="*/ 2862072 w 2929419"/>
              <a:gd name="connsiteY2" fmla="*/ 0 h 673471"/>
              <a:gd name="connsiteX3" fmla="*/ 2929419 w 2929419"/>
              <a:gd name="connsiteY3" fmla="*/ 67347 h 673471"/>
              <a:gd name="connsiteX4" fmla="*/ 2929419 w 2929419"/>
              <a:gd name="connsiteY4" fmla="*/ 606124 h 673471"/>
              <a:gd name="connsiteX5" fmla="*/ 2862072 w 2929419"/>
              <a:gd name="connsiteY5" fmla="*/ 673471 h 673471"/>
              <a:gd name="connsiteX6" fmla="*/ 67347 w 2929419"/>
              <a:gd name="connsiteY6" fmla="*/ 673471 h 673471"/>
              <a:gd name="connsiteX7" fmla="*/ 0 w 2929419"/>
              <a:gd name="connsiteY7" fmla="*/ 606124 h 673471"/>
              <a:gd name="connsiteX8" fmla="*/ 0 w 2929419"/>
              <a:gd name="connsiteY8" fmla="*/ 67347 h 6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419" h="673471">
                <a:moveTo>
                  <a:pt x="0" y="67347"/>
                </a:moveTo>
                <a:cubicBezTo>
                  <a:pt x="0" y="30152"/>
                  <a:pt x="30152" y="0"/>
                  <a:pt x="67347" y="0"/>
                </a:cubicBezTo>
                <a:lnTo>
                  <a:pt x="2862072" y="0"/>
                </a:lnTo>
                <a:cubicBezTo>
                  <a:pt x="2899267" y="0"/>
                  <a:pt x="2929419" y="30152"/>
                  <a:pt x="2929419" y="67347"/>
                </a:cubicBezTo>
                <a:lnTo>
                  <a:pt x="2929419" y="606124"/>
                </a:lnTo>
                <a:cubicBezTo>
                  <a:pt x="2929419" y="643319"/>
                  <a:pt x="2899267" y="673471"/>
                  <a:pt x="2862072" y="673471"/>
                </a:cubicBezTo>
                <a:lnTo>
                  <a:pt x="67347" y="673471"/>
                </a:lnTo>
                <a:cubicBezTo>
                  <a:pt x="30152" y="673471"/>
                  <a:pt x="0" y="643319"/>
                  <a:pt x="0" y="606124"/>
                </a:cubicBezTo>
                <a:lnTo>
                  <a:pt x="0" y="6734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780" tIns="59095" rIns="78780" bIns="59095" numCol="1" spcCol="1270" anchor="ctr" anchorCtr="0">
            <a:noAutofit/>
          </a:bodyPr>
          <a:lstStyle/>
          <a:p>
            <a:pPr lvl="0" algn="ctr" defTabSz="1377950">
              <a:lnSpc>
                <a:spcPct val="90000"/>
              </a:lnSpc>
              <a:spcBef>
                <a:spcPct val="0"/>
              </a:spcBef>
              <a:spcAft>
                <a:spcPct val="35000"/>
              </a:spcAft>
            </a:pPr>
            <a:r>
              <a:rPr lang="tr-TR" sz="3100" kern="1200" dirty="0"/>
              <a:t>KİTAPLARA</a:t>
            </a:r>
          </a:p>
        </p:txBody>
      </p:sp>
      <p:sp>
        <p:nvSpPr>
          <p:cNvPr id="13" name="Serbest Form 12"/>
          <p:cNvSpPr/>
          <p:nvPr/>
        </p:nvSpPr>
        <p:spPr>
          <a:xfrm>
            <a:off x="5357286" y="1802588"/>
            <a:ext cx="366177" cy="3030623"/>
          </a:xfrm>
          <a:custGeom>
            <a:avLst/>
            <a:gdLst/>
            <a:ahLst/>
            <a:cxnLst/>
            <a:rect l="0" t="0" r="0" b="0"/>
            <a:pathLst>
              <a:path>
                <a:moveTo>
                  <a:pt x="0" y="0"/>
                </a:moveTo>
                <a:lnTo>
                  <a:pt x="0" y="3030623"/>
                </a:lnTo>
                <a:lnTo>
                  <a:pt x="366177" y="3030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erbest Form 13"/>
          <p:cNvSpPr/>
          <p:nvPr/>
        </p:nvSpPr>
        <p:spPr>
          <a:xfrm>
            <a:off x="5723463" y="4496475"/>
            <a:ext cx="2929419" cy="673471"/>
          </a:xfrm>
          <a:custGeom>
            <a:avLst/>
            <a:gdLst>
              <a:gd name="connsiteX0" fmla="*/ 0 w 2929419"/>
              <a:gd name="connsiteY0" fmla="*/ 67347 h 673471"/>
              <a:gd name="connsiteX1" fmla="*/ 67347 w 2929419"/>
              <a:gd name="connsiteY1" fmla="*/ 0 h 673471"/>
              <a:gd name="connsiteX2" fmla="*/ 2862072 w 2929419"/>
              <a:gd name="connsiteY2" fmla="*/ 0 h 673471"/>
              <a:gd name="connsiteX3" fmla="*/ 2929419 w 2929419"/>
              <a:gd name="connsiteY3" fmla="*/ 67347 h 673471"/>
              <a:gd name="connsiteX4" fmla="*/ 2929419 w 2929419"/>
              <a:gd name="connsiteY4" fmla="*/ 606124 h 673471"/>
              <a:gd name="connsiteX5" fmla="*/ 2862072 w 2929419"/>
              <a:gd name="connsiteY5" fmla="*/ 673471 h 673471"/>
              <a:gd name="connsiteX6" fmla="*/ 67347 w 2929419"/>
              <a:gd name="connsiteY6" fmla="*/ 673471 h 673471"/>
              <a:gd name="connsiteX7" fmla="*/ 0 w 2929419"/>
              <a:gd name="connsiteY7" fmla="*/ 606124 h 673471"/>
              <a:gd name="connsiteX8" fmla="*/ 0 w 2929419"/>
              <a:gd name="connsiteY8" fmla="*/ 67347 h 6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419" h="673471">
                <a:moveTo>
                  <a:pt x="0" y="67347"/>
                </a:moveTo>
                <a:cubicBezTo>
                  <a:pt x="0" y="30152"/>
                  <a:pt x="30152" y="0"/>
                  <a:pt x="67347" y="0"/>
                </a:cubicBezTo>
                <a:lnTo>
                  <a:pt x="2862072" y="0"/>
                </a:lnTo>
                <a:cubicBezTo>
                  <a:pt x="2899267" y="0"/>
                  <a:pt x="2929419" y="30152"/>
                  <a:pt x="2929419" y="67347"/>
                </a:cubicBezTo>
                <a:lnTo>
                  <a:pt x="2929419" y="606124"/>
                </a:lnTo>
                <a:cubicBezTo>
                  <a:pt x="2929419" y="643319"/>
                  <a:pt x="2899267" y="673471"/>
                  <a:pt x="2862072" y="673471"/>
                </a:cubicBezTo>
                <a:lnTo>
                  <a:pt x="67347" y="673471"/>
                </a:lnTo>
                <a:cubicBezTo>
                  <a:pt x="30152" y="673471"/>
                  <a:pt x="0" y="643319"/>
                  <a:pt x="0" y="606124"/>
                </a:cubicBezTo>
                <a:lnTo>
                  <a:pt x="0" y="6734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780" tIns="59095" rIns="78780" bIns="59095" numCol="1" spcCol="1270" anchor="ctr" anchorCtr="0">
            <a:noAutofit/>
          </a:bodyPr>
          <a:lstStyle/>
          <a:p>
            <a:pPr lvl="0" algn="ctr" defTabSz="1377950">
              <a:lnSpc>
                <a:spcPct val="90000"/>
              </a:lnSpc>
              <a:spcBef>
                <a:spcPct val="0"/>
              </a:spcBef>
              <a:spcAft>
                <a:spcPct val="35000"/>
              </a:spcAft>
            </a:pPr>
            <a:r>
              <a:rPr lang="tr-TR" sz="3100" kern="1200" dirty="0"/>
              <a:t>PEYGAMBERLERE</a:t>
            </a:r>
          </a:p>
        </p:txBody>
      </p:sp>
      <p:sp>
        <p:nvSpPr>
          <p:cNvPr id="15" name="Serbest Form 14"/>
          <p:cNvSpPr/>
          <p:nvPr/>
        </p:nvSpPr>
        <p:spPr>
          <a:xfrm>
            <a:off x="5357286" y="1802588"/>
            <a:ext cx="366177" cy="3872463"/>
          </a:xfrm>
          <a:custGeom>
            <a:avLst/>
            <a:gdLst/>
            <a:ahLst/>
            <a:cxnLst/>
            <a:rect l="0" t="0" r="0" b="0"/>
            <a:pathLst>
              <a:path>
                <a:moveTo>
                  <a:pt x="0" y="0"/>
                </a:moveTo>
                <a:lnTo>
                  <a:pt x="0" y="3872463"/>
                </a:lnTo>
                <a:lnTo>
                  <a:pt x="366177" y="38724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erbest Form 15"/>
          <p:cNvSpPr/>
          <p:nvPr/>
        </p:nvSpPr>
        <p:spPr>
          <a:xfrm>
            <a:off x="5723463" y="5338315"/>
            <a:ext cx="2929419" cy="673471"/>
          </a:xfrm>
          <a:custGeom>
            <a:avLst/>
            <a:gdLst>
              <a:gd name="connsiteX0" fmla="*/ 0 w 2929419"/>
              <a:gd name="connsiteY0" fmla="*/ 67347 h 673471"/>
              <a:gd name="connsiteX1" fmla="*/ 67347 w 2929419"/>
              <a:gd name="connsiteY1" fmla="*/ 0 h 673471"/>
              <a:gd name="connsiteX2" fmla="*/ 2862072 w 2929419"/>
              <a:gd name="connsiteY2" fmla="*/ 0 h 673471"/>
              <a:gd name="connsiteX3" fmla="*/ 2929419 w 2929419"/>
              <a:gd name="connsiteY3" fmla="*/ 67347 h 673471"/>
              <a:gd name="connsiteX4" fmla="*/ 2929419 w 2929419"/>
              <a:gd name="connsiteY4" fmla="*/ 606124 h 673471"/>
              <a:gd name="connsiteX5" fmla="*/ 2862072 w 2929419"/>
              <a:gd name="connsiteY5" fmla="*/ 673471 h 673471"/>
              <a:gd name="connsiteX6" fmla="*/ 67347 w 2929419"/>
              <a:gd name="connsiteY6" fmla="*/ 673471 h 673471"/>
              <a:gd name="connsiteX7" fmla="*/ 0 w 2929419"/>
              <a:gd name="connsiteY7" fmla="*/ 606124 h 673471"/>
              <a:gd name="connsiteX8" fmla="*/ 0 w 2929419"/>
              <a:gd name="connsiteY8" fmla="*/ 67347 h 6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419" h="673471">
                <a:moveTo>
                  <a:pt x="0" y="67347"/>
                </a:moveTo>
                <a:cubicBezTo>
                  <a:pt x="0" y="30152"/>
                  <a:pt x="30152" y="0"/>
                  <a:pt x="67347" y="0"/>
                </a:cubicBezTo>
                <a:lnTo>
                  <a:pt x="2862072" y="0"/>
                </a:lnTo>
                <a:cubicBezTo>
                  <a:pt x="2899267" y="0"/>
                  <a:pt x="2929419" y="30152"/>
                  <a:pt x="2929419" y="67347"/>
                </a:cubicBezTo>
                <a:lnTo>
                  <a:pt x="2929419" y="606124"/>
                </a:lnTo>
                <a:cubicBezTo>
                  <a:pt x="2929419" y="643319"/>
                  <a:pt x="2899267" y="673471"/>
                  <a:pt x="2862072" y="673471"/>
                </a:cubicBezTo>
                <a:lnTo>
                  <a:pt x="67347" y="673471"/>
                </a:lnTo>
                <a:cubicBezTo>
                  <a:pt x="30152" y="673471"/>
                  <a:pt x="0" y="643319"/>
                  <a:pt x="0" y="606124"/>
                </a:cubicBezTo>
                <a:lnTo>
                  <a:pt x="0" y="6734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780" tIns="59095" rIns="78780" bIns="59095" numCol="1" spcCol="1270" anchor="ctr" anchorCtr="0">
            <a:noAutofit/>
          </a:bodyPr>
          <a:lstStyle/>
          <a:p>
            <a:pPr lvl="0" algn="ctr" defTabSz="1377950">
              <a:lnSpc>
                <a:spcPct val="90000"/>
              </a:lnSpc>
              <a:spcBef>
                <a:spcPct val="0"/>
              </a:spcBef>
              <a:spcAft>
                <a:spcPct val="35000"/>
              </a:spcAft>
            </a:pPr>
            <a:r>
              <a:rPr lang="tr-TR" sz="3100" kern="1200" dirty="0"/>
              <a:t>AHİRET GÜNÜNE </a:t>
            </a:r>
          </a:p>
        </p:txBody>
      </p:sp>
      <p:sp>
        <p:nvSpPr>
          <p:cNvPr id="17" name="Serbest Form 16"/>
          <p:cNvSpPr/>
          <p:nvPr/>
        </p:nvSpPr>
        <p:spPr>
          <a:xfrm>
            <a:off x="5357286" y="1802588"/>
            <a:ext cx="366177" cy="4714303"/>
          </a:xfrm>
          <a:custGeom>
            <a:avLst/>
            <a:gdLst/>
            <a:ahLst/>
            <a:cxnLst/>
            <a:rect l="0" t="0" r="0" b="0"/>
            <a:pathLst>
              <a:path>
                <a:moveTo>
                  <a:pt x="0" y="0"/>
                </a:moveTo>
                <a:lnTo>
                  <a:pt x="0" y="4714303"/>
                </a:lnTo>
                <a:lnTo>
                  <a:pt x="366177" y="471430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erbest Form 17"/>
          <p:cNvSpPr/>
          <p:nvPr/>
        </p:nvSpPr>
        <p:spPr>
          <a:xfrm>
            <a:off x="5723463" y="6180155"/>
            <a:ext cx="2929419" cy="673471"/>
          </a:xfrm>
          <a:custGeom>
            <a:avLst/>
            <a:gdLst>
              <a:gd name="connsiteX0" fmla="*/ 0 w 2929419"/>
              <a:gd name="connsiteY0" fmla="*/ 67347 h 673471"/>
              <a:gd name="connsiteX1" fmla="*/ 67347 w 2929419"/>
              <a:gd name="connsiteY1" fmla="*/ 0 h 673471"/>
              <a:gd name="connsiteX2" fmla="*/ 2862072 w 2929419"/>
              <a:gd name="connsiteY2" fmla="*/ 0 h 673471"/>
              <a:gd name="connsiteX3" fmla="*/ 2929419 w 2929419"/>
              <a:gd name="connsiteY3" fmla="*/ 67347 h 673471"/>
              <a:gd name="connsiteX4" fmla="*/ 2929419 w 2929419"/>
              <a:gd name="connsiteY4" fmla="*/ 606124 h 673471"/>
              <a:gd name="connsiteX5" fmla="*/ 2862072 w 2929419"/>
              <a:gd name="connsiteY5" fmla="*/ 673471 h 673471"/>
              <a:gd name="connsiteX6" fmla="*/ 67347 w 2929419"/>
              <a:gd name="connsiteY6" fmla="*/ 673471 h 673471"/>
              <a:gd name="connsiteX7" fmla="*/ 0 w 2929419"/>
              <a:gd name="connsiteY7" fmla="*/ 606124 h 673471"/>
              <a:gd name="connsiteX8" fmla="*/ 0 w 2929419"/>
              <a:gd name="connsiteY8" fmla="*/ 67347 h 6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419" h="673471">
                <a:moveTo>
                  <a:pt x="0" y="67347"/>
                </a:moveTo>
                <a:cubicBezTo>
                  <a:pt x="0" y="30152"/>
                  <a:pt x="30152" y="0"/>
                  <a:pt x="67347" y="0"/>
                </a:cubicBezTo>
                <a:lnTo>
                  <a:pt x="2862072" y="0"/>
                </a:lnTo>
                <a:cubicBezTo>
                  <a:pt x="2899267" y="0"/>
                  <a:pt x="2929419" y="30152"/>
                  <a:pt x="2929419" y="67347"/>
                </a:cubicBezTo>
                <a:lnTo>
                  <a:pt x="2929419" y="606124"/>
                </a:lnTo>
                <a:cubicBezTo>
                  <a:pt x="2929419" y="643319"/>
                  <a:pt x="2899267" y="673471"/>
                  <a:pt x="2862072" y="673471"/>
                </a:cubicBezTo>
                <a:lnTo>
                  <a:pt x="67347" y="673471"/>
                </a:lnTo>
                <a:cubicBezTo>
                  <a:pt x="30152" y="673471"/>
                  <a:pt x="0" y="643319"/>
                  <a:pt x="0" y="606124"/>
                </a:cubicBezTo>
                <a:lnTo>
                  <a:pt x="0" y="6734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780" tIns="59095" rIns="78780" bIns="59095" numCol="1" spcCol="1270" anchor="ctr" anchorCtr="0">
            <a:noAutofit/>
          </a:bodyPr>
          <a:lstStyle/>
          <a:p>
            <a:pPr lvl="0" algn="ctr" defTabSz="1377950">
              <a:lnSpc>
                <a:spcPct val="90000"/>
              </a:lnSpc>
              <a:spcBef>
                <a:spcPct val="0"/>
              </a:spcBef>
              <a:spcAft>
                <a:spcPct val="35000"/>
              </a:spcAft>
            </a:pPr>
            <a:r>
              <a:rPr lang="tr-TR" sz="3100" kern="1200" dirty="0"/>
              <a:t>KAZA VE KADERE</a:t>
            </a:r>
          </a:p>
        </p:txBody>
      </p:sp>
    </p:spTree>
    <p:extLst>
      <p:ext uri="{BB962C8B-B14F-4D97-AF65-F5344CB8AC3E}">
        <p14:creationId xmlns:p14="http://schemas.microsoft.com/office/powerpoint/2010/main" val="142581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P spid="8" grpId="0" animBg="1"/>
      <p:bldP spid="10" grpId="0" animBg="1"/>
      <p:bldP spid="12" grpId="0" animBg="1"/>
      <p:bldP spid="14" grpId="0" animBg="1"/>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6"/>
            <a:ext cx="9137380" cy="6846494"/>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35496" y="44624"/>
            <a:ext cx="9073008"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bg1"/>
                </a:solidFill>
                <a:cs typeface="Emine" panose="03020400000000000000" pitchFamily="66" charset="-78"/>
              </a:rPr>
              <a:t>وَالرَّاسِخُونَ فِى الْعِلْمِ يَقُولُونَ اٰمَنَّا بِه كُلٌّ مِنْ عِنْدِ رَبِّنَا</a:t>
            </a:r>
            <a:endParaRPr lang="tr-TR" sz="4000" b="1" spc="50" dirty="0">
              <a:ln w="9525" cmpd="sng">
                <a:solidFill>
                  <a:schemeClr val="accent1"/>
                </a:solidFill>
                <a:prstDash val="solid"/>
              </a:ln>
              <a:solidFill>
                <a:schemeClr val="bg1"/>
              </a:solidFill>
              <a:effectLst>
                <a:glow rad="38100">
                  <a:schemeClr val="accent1">
                    <a:alpha val="40000"/>
                  </a:schemeClr>
                </a:glow>
              </a:effectLst>
              <a:cs typeface="Emine" panose="03020400000000000000" pitchFamily="66" charset="-78"/>
            </a:endParaRPr>
          </a:p>
          <a:p>
            <a:pPr algn="ctr"/>
            <a:r>
              <a:rPr lang="tr-TR" sz="3200" b="1" spc="50" dirty="0">
                <a:ln w="9525" cmpd="sng">
                  <a:solidFill>
                    <a:schemeClr val="accent1"/>
                  </a:solidFill>
                  <a:prstDash val="solid"/>
                </a:ln>
                <a:solidFill>
                  <a:srgbClr val="70AD47">
                    <a:tint val="1000"/>
                  </a:srgbClr>
                </a:solidFill>
                <a:effectLst>
                  <a:glow rad="38100">
                    <a:schemeClr val="accent1">
                      <a:alpha val="40000"/>
                    </a:schemeClr>
                  </a:glow>
                </a:effectLst>
              </a:rPr>
              <a:t>"...İlimde ileri gidenler, </a:t>
            </a:r>
            <a:r>
              <a:rPr lang="tr-TR" sz="3600" b="1" dirty="0">
                <a:ln w="6600">
                  <a:solidFill>
                    <a:schemeClr val="accent2"/>
                  </a:solidFill>
                  <a:prstDash val="solid"/>
                </a:ln>
                <a:solidFill>
                  <a:srgbClr val="FFFFFF"/>
                </a:solidFill>
                <a:effectLst>
                  <a:outerShdw dist="38100" dir="2700000" algn="tl" rotWithShape="0">
                    <a:schemeClr val="accent2"/>
                  </a:outerShdw>
                </a:effectLst>
              </a:rPr>
              <a:t>"Ona (</a:t>
            </a:r>
            <a:r>
              <a:rPr lang="tr-TR" sz="3600" b="1" dirty="0" err="1">
                <a:ln w="6600">
                  <a:solidFill>
                    <a:schemeClr val="accent2"/>
                  </a:solidFill>
                  <a:prstDash val="solid"/>
                </a:ln>
                <a:solidFill>
                  <a:srgbClr val="FFFFFF"/>
                </a:solidFill>
                <a:effectLst>
                  <a:outerShdw dist="38100" dir="2700000" algn="tl" rotWithShape="0">
                    <a:schemeClr val="accent2"/>
                  </a:outerShdw>
                </a:effectLst>
              </a:rPr>
              <a:t>Kur'ân'a</a:t>
            </a:r>
            <a:r>
              <a:rPr lang="tr-TR" sz="3600" b="1" dirty="0">
                <a:ln w="6600">
                  <a:solidFill>
                    <a:schemeClr val="accent2"/>
                  </a:solidFill>
                  <a:prstDash val="solid"/>
                </a:ln>
                <a:solidFill>
                  <a:srgbClr val="FFFFFF"/>
                </a:solidFill>
                <a:effectLst>
                  <a:outerShdw dist="38100" dir="2700000" algn="tl" rotWithShape="0">
                    <a:schemeClr val="accent2"/>
                  </a:outerShdw>
                </a:effectLst>
              </a:rPr>
              <a:t>) </a:t>
            </a:r>
            <a:r>
              <a:rPr lang="tr-TR" sz="3600" b="1" dirty="0" err="1">
                <a:ln w="6600">
                  <a:solidFill>
                    <a:schemeClr val="accent2"/>
                  </a:solidFill>
                  <a:prstDash val="solid"/>
                </a:ln>
                <a:solidFill>
                  <a:srgbClr val="FFFFFF"/>
                </a:solidFill>
                <a:effectLst>
                  <a:outerShdw dist="38100" dir="2700000" algn="tl" rotWithShape="0">
                    <a:schemeClr val="accent2"/>
                  </a:outerShdw>
                </a:effectLst>
              </a:rPr>
              <a:t>îmân</a:t>
            </a:r>
            <a:r>
              <a:rPr lang="tr-TR" sz="3600" b="1" dirty="0">
                <a:ln w="6600">
                  <a:solidFill>
                    <a:schemeClr val="accent2"/>
                  </a:solidFill>
                  <a:prstDash val="solid"/>
                </a:ln>
                <a:solidFill>
                  <a:srgbClr val="FFFFFF"/>
                </a:solidFill>
                <a:effectLst>
                  <a:outerShdw dist="38100" dir="2700000" algn="tl" rotWithShape="0">
                    <a:schemeClr val="accent2"/>
                  </a:outerShdw>
                </a:effectLst>
              </a:rPr>
              <a:t> ettik. Hepsi </a:t>
            </a:r>
            <a:r>
              <a:rPr lang="tr-TR" sz="3600" b="1" dirty="0" err="1">
                <a:ln w="6600">
                  <a:solidFill>
                    <a:schemeClr val="accent2"/>
                  </a:solidFill>
                  <a:prstDash val="solid"/>
                </a:ln>
                <a:solidFill>
                  <a:srgbClr val="FFFFFF"/>
                </a:solidFill>
                <a:effectLst>
                  <a:outerShdw dist="38100" dir="2700000" algn="tl" rotWithShape="0">
                    <a:schemeClr val="accent2"/>
                  </a:outerShdw>
                </a:effectLst>
              </a:rPr>
              <a:t>Rabb'imiz</a:t>
            </a:r>
            <a:r>
              <a:rPr lang="tr-TR" sz="3600" b="1" dirty="0">
                <a:ln w="6600">
                  <a:solidFill>
                    <a:schemeClr val="accent2"/>
                  </a:solidFill>
                  <a:prstDash val="solid"/>
                </a:ln>
                <a:solidFill>
                  <a:srgbClr val="FFFFFF"/>
                </a:solidFill>
                <a:effectLst>
                  <a:outerShdw dist="38100" dir="2700000" algn="tl" rotWithShape="0">
                    <a:schemeClr val="accent2"/>
                  </a:outerShdw>
                </a:effectLst>
              </a:rPr>
              <a:t> katındandır" </a:t>
            </a:r>
            <a:r>
              <a:rPr lang="tr-TR" sz="3200" b="1" spc="50" dirty="0">
                <a:ln w="9525" cmpd="sng">
                  <a:solidFill>
                    <a:schemeClr val="accent1"/>
                  </a:solidFill>
                  <a:prstDash val="solid"/>
                </a:ln>
                <a:solidFill>
                  <a:srgbClr val="70AD47">
                    <a:tint val="1000"/>
                  </a:srgbClr>
                </a:solidFill>
                <a:effectLst>
                  <a:glow rad="38100">
                    <a:schemeClr val="accent1">
                      <a:alpha val="40000"/>
                    </a:schemeClr>
                  </a:glow>
                </a:effectLst>
              </a:rPr>
              <a:t>derler”</a:t>
            </a:r>
            <a:r>
              <a:rPr lang="tr-TR" sz="3200" b="1" dirty="0">
                <a:solidFill>
                  <a:schemeClr val="tx1"/>
                </a:solidFill>
              </a:rPr>
              <a:t> </a:t>
            </a:r>
          </a:p>
          <a:p>
            <a:pPr algn="ctr"/>
            <a:r>
              <a:rPr lang="tr-TR" sz="1600" dirty="0">
                <a:solidFill>
                  <a:schemeClr val="tx1"/>
                </a:solidFill>
              </a:rPr>
              <a:t>(</a:t>
            </a:r>
            <a:r>
              <a:rPr lang="tr-TR" sz="1600" dirty="0" err="1">
                <a:solidFill>
                  <a:schemeClr val="tx1"/>
                </a:solidFill>
              </a:rPr>
              <a:t>Âl</a:t>
            </a:r>
            <a:r>
              <a:rPr lang="tr-TR" sz="1600" dirty="0">
                <a:solidFill>
                  <a:schemeClr val="tx1"/>
                </a:solidFill>
              </a:rPr>
              <a:t>-i </a:t>
            </a:r>
            <a:r>
              <a:rPr lang="tr-TR" sz="1600" dirty="0" err="1">
                <a:solidFill>
                  <a:schemeClr val="tx1"/>
                </a:solidFill>
              </a:rPr>
              <a:t>İmrân</a:t>
            </a:r>
            <a:r>
              <a:rPr lang="tr-TR" sz="1600" dirty="0">
                <a:solidFill>
                  <a:schemeClr val="tx1"/>
                </a:solidFill>
              </a:rPr>
              <a:t> 7)</a:t>
            </a:r>
          </a:p>
        </p:txBody>
      </p:sp>
    </p:spTree>
    <p:extLst>
      <p:ext uri="{BB962C8B-B14F-4D97-AF65-F5344CB8AC3E}">
        <p14:creationId xmlns:p14="http://schemas.microsoft.com/office/powerpoint/2010/main" val="234924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UR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 y="4509120"/>
            <a:ext cx="9154485" cy="234888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a:solidFill>
                  <a:schemeClr val="tx1"/>
                </a:solidFill>
                <a:effectLst>
                  <a:outerShdw blurRad="38100" dist="38100" dir="2700000" algn="tl">
                    <a:srgbClr val="000000">
                      <a:alpha val="43137"/>
                    </a:srgbClr>
                  </a:outerShdw>
                </a:effectLst>
              </a:rPr>
              <a:t>HAYAT BOYU İMAN</a:t>
            </a:r>
          </a:p>
        </p:txBody>
      </p:sp>
      <p:sp>
        <p:nvSpPr>
          <p:cNvPr id="6" name="5 Dikdörtgen"/>
          <p:cNvSpPr/>
          <p:nvPr/>
        </p:nvSpPr>
        <p:spPr>
          <a:xfrm>
            <a:off x="0" y="1052736"/>
            <a:ext cx="9144000"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cs typeface="Emine" panose="03020400000000000000" pitchFamily="66" charset="-78"/>
              </a:rPr>
              <a:t>يَٓا اَيُّهَا الَّذ۪ينَ اٰمَنُٓوا اٰمِنُوا بِاللّٰهِ وَرَسُولِه۪ وَالْكِتَابِ الَّذ۪ي نَزَّلَ عَلٰى رَسُولِه۪ وَالْكِتَابِ الَّـذ۪ٓي اَنْزَلَ مِنْ قَبْلُۜ  وَمَنْ يَكْفُرْ بِاللّٰهِ وَمَلٰٓئِكَتِه۪ وَكُتُبِه۪ وَرُسُلِه۪ وَالْيَوْمِ الْاٰخِرِ فَقَدْ ضَلَّ ضَلَالاً بَع۪يداً ﴿١٣٦﴾ </a:t>
            </a:r>
            <a:endParaRPr lang="tr-TR" sz="2800" dirty="0">
              <a:solidFill>
                <a:schemeClr val="tx1"/>
              </a:solidFill>
              <a:cs typeface="Emine" panose="03020400000000000000" pitchFamily="66" charset="-78"/>
            </a:endParaRPr>
          </a:p>
          <a:p>
            <a:pPr algn="just"/>
            <a:r>
              <a:rPr lang="tr-TR" sz="2800" b="1" dirty="0">
                <a:solidFill>
                  <a:schemeClr val="tx1"/>
                </a:solidFill>
              </a:rPr>
              <a:t>Ey iman edenler! </a:t>
            </a:r>
            <a:r>
              <a:rPr lang="tr-TR" sz="2800" b="1" dirty="0">
                <a:solidFill>
                  <a:srgbClr val="FF0000"/>
                </a:solidFill>
              </a:rPr>
              <a:t>Allah’a, peygamberine, peygamberine indirdiği kitaba ve daha önce indirdiği kitaba iman edin</a:t>
            </a:r>
            <a:r>
              <a:rPr lang="tr-TR" sz="2800" b="1" dirty="0">
                <a:solidFill>
                  <a:schemeClr val="tx1"/>
                </a:solidFill>
              </a:rPr>
              <a:t>. </a:t>
            </a:r>
            <a:r>
              <a:rPr lang="tr-TR" sz="2800" b="1" dirty="0">
                <a:solidFill>
                  <a:srgbClr val="7030A0"/>
                </a:solidFill>
              </a:rPr>
              <a:t>Allah’ı, meleklerini, kitaplarını, peygamberlerini ve </a:t>
            </a:r>
            <a:r>
              <a:rPr lang="tr-TR" sz="2800" b="1" dirty="0" err="1">
                <a:solidFill>
                  <a:srgbClr val="7030A0"/>
                </a:solidFill>
              </a:rPr>
              <a:t>âhiret</a:t>
            </a:r>
            <a:r>
              <a:rPr lang="tr-TR" sz="2800" b="1" dirty="0">
                <a:solidFill>
                  <a:srgbClr val="7030A0"/>
                </a:solidFill>
              </a:rPr>
              <a:t> gününü inkâr eden kimse iyice sapıtmıştır. </a:t>
            </a:r>
            <a:r>
              <a:rPr lang="tr-TR" sz="1600" dirty="0">
                <a:solidFill>
                  <a:schemeClr val="tx1"/>
                </a:solidFill>
              </a:rPr>
              <a:t>(Nisâ 136)</a:t>
            </a:r>
          </a:p>
        </p:txBody>
      </p:sp>
    </p:spTree>
    <p:extLst>
      <p:ext uri="{BB962C8B-B14F-4D97-AF65-F5344CB8AC3E}">
        <p14:creationId xmlns:p14="http://schemas.microsoft.com/office/powerpoint/2010/main" val="295799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a:solidFill>
                  <a:schemeClr val="tx1"/>
                </a:solidFill>
                <a:effectLst>
                  <a:outerShdw blurRad="38100" dist="38100" dir="2700000" algn="tl">
                    <a:srgbClr val="000000">
                      <a:alpha val="43137"/>
                    </a:srgbClr>
                  </a:outerShdw>
                </a:effectLst>
              </a:rPr>
              <a:t>ALLAH VE İNSAN</a:t>
            </a: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solidFill>
                  <a:schemeClr val="tx1"/>
                </a:solidFill>
              </a:rPr>
              <a:t>Allah, </a:t>
            </a:r>
          </a:p>
          <a:p>
            <a:pPr marL="571500" indent="-571500">
              <a:buFont typeface="Arial" panose="020B0604020202020204" pitchFamily="34" charset="0"/>
              <a:buChar char="•"/>
            </a:pPr>
            <a:r>
              <a:rPr lang="tr-TR" sz="3600" b="1" dirty="0">
                <a:solidFill>
                  <a:schemeClr val="tx1"/>
                </a:solidFill>
              </a:rPr>
              <a:t>İnsanı en mükemmel şekilde yaratmış, </a:t>
            </a:r>
          </a:p>
          <a:p>
            <a:pPr marL="571500" indent="-571500">
              <a:buFont typeface="Arial" panose="020B0604020202020204" pitchFamily="34" charset="0"/>
              <a:buChar char="•"/>
            </a:pPr>
            <a:r>
              <a:rPr lang="tr-TR" sz="4000" b="1" dirty="0">
                <a:solidFill>
                  <a:srgbClr val="FF0000"/>
                </a:solidFill>
              </a:rPr>
              <a:t>Ruhundan üfleyerek şereflendirmiş, </a:t>
            </a:r>
          </a:p>
          <a:p>
            <a:pPr marL="571500" indent="-571500">
              <a:buFont typeface="Arial" panose="020B0604020202020204" pitchFamily="34" charset="0"/>
              <a:buChar char="•"/>
            </a:pPr>
            <a:r>
              <a:rPr lang="tr-TR" sz="4000" b="1" dirty="0">
                <a:solidFill>
                  <a:srgbClr val="0070C0"/>
                </a:solidFill>
              </a:rPr>
              <a:t>Ona akıl vererek muhatap almış, </a:t>
            </a:r>
          </a:p>
          <a:p>
            <a:pPr marL="571500" indent="-571500">
              <a:buFont typeface="Arial" panose="020B0604020202020204" pitchFamily="34" charset="0"/>
              <a:buChar char="•"/>
            </a:pPr>
            <a:r>
              <a:rPr lang="tr-TR" sz="4000" b="1" dirty="0">
                <a:solidFill>
                  <a:srgbClr val="00B050"/>
                </a:solidFill>
                <a:effectLst>
                  <a:outerShdw blurRad="38100" dist="38100" dir="2700000" algn="tl">
                    <a:srgbClr val="000000">
                      <a:alpha val="43137"/>
                    </a:srgbClr>
                  </a:outerShdw>
                </a:effectLst>
              </a:rPr>
              <a:t>İrade vererek sorumluluk yüklemiş,</a:t>
            </a:r>
          </a:p>
          <a:p>
            <a:pPr marL="571500" indent="-571500">
              <a:buFont typeface="Arial" panose="020B0604020202020204" pitchFamily="34" charset="0"/>
              <a:buChar char="•"/>
            </a:pPr>
            <a:r>
              <a:rPr lang="tr-TR" sz="4000" b="1" dirty="0">
                <a:solidFill>
                  <a:srgbClr val="002060"/>
                </a:solidFill>
              </a:rPr>
              <a:t>Peygamberler ve kitaplar göndermek suretiyle onu eğitmiştir. </a:t>
            </a:r>
          </a:p>
        </p:txBody>
      </p:sp>
    </p:spTree>
    <p:extLst>
      <p:ext uri="{BB962C8B-B14F-4D97-AF65-F5344CB8AC3E}">
        <p14:creationId xmlns:p14="http://schemas.microsoft.com/office/powerpoint/2010/main" val="1675992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a:solidFill>
                  <a:schemeClr val="tx1"/>
                </a:solidFill>
                <a:effectLst>
                  <a:outerShdw blurRad="38100" dist="38100" dir="2700000" algn="tl">
                    <a:srgbClr val="000000">
                      <a:alpha val="43137"/>
                    </a:srgbClr>
                  </a:outerShdw>
                </a:effectLst>
              </a:rPr>
              <a:t>ŞÜPHESİZ İMAN</a:t>
            </a:r>
          </a:p>
        </p:txBody>
      </p:sp>
      <p:sp>
        <p:nvSpPr>
          <p:cNvPr id="6" name="5 Dikdörtgen"/>
          <p:cNvSpPr/>
          <p:nvPr/>
        </p:nvSpPr>
        <p:spPr>
          <a:xfrm>
            <a:off x="107504" y="1196752"/>
            <a:ext cx="8964488"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cs typeface="Emine" panose="03020400000000000000" pitchFamily="66" charset="-78"/>
              </a:rPr>
              <a:t>لَقَدْ جَٓاءَكَ الْحَقُّ مِنْ رَبِّكَ فَلَا تَكُونَنَّ مِنَ الْمُمْتَر۪ينَۙ ﴿٩٤﴾ </a:t>
            </a:r>
            <a:endParaRPr lang="tr-TR" sz="2800" dirty="0">
              <a:solidFill>
                <a:schemeClr val="tx1"/>
              </a:solidFill>
              <a:cs typeface="Emine" panose="03020400000000000000" pitchFamily="66" charset="-78"/>
            </a:endParaRPr>
          </a:p>
          <a:p>
            <a:pPr algn="ctr"/>
            <a:r>
              <a:rPr lang="tr-TR" sz="2800" dirty="0">
                <a:solidFill>
                  <a:schemeClr val="tx1"/>
                </a:solidFill>
              </a:rPr>
              <a:t>"... Yemin olsun sana </a:t>
            </a:r>
            <a:r>
              <a:rPr lang="tr-TR" sz="2800" dirty="0" err="1">
                <a:solidFill>
                  <a:schemeClr val="tx1"/>
                </a:solidFill>
              </a:rPr>
              <a:t>Rabb'inden</a:t>
            </a:r>
            <a:r>
              <a:rPr lang="tr-TR" sz="2800" dirty="0">
                <a:solidFill>
                  <a:schemeClr val="tx1"/>
                </a:solidFill>
              </a:rPr>
              <a:t> hak geldi, </a:t>
            </a:r>
            <a:r>
              <a:rPr lang="tr-TR" sz="2800" b="1" dirty="0">
                <a:solidFill>
                  <a:srgbClr val="FF0000"/>
                </a:solidFill>
              </a:rPr>
              <a:t>sakın şüphelenenlerden olma</a:t>
            </a:r>
            <a:r>
              <a:rPr lang="tr-TR" sz="2800" dirty="0">
                <a:solidFill>
                  <a:srgbClr val="FF0000"/>
                </a:solidFill>
              </a:rPr>
              <a:t>"</a:t>
            </a:r>
            <a:r>
              <a:rPr lang="tr-TR" sz="2800" dirty="0">
                <a:solidFill>
                  <a:schemeClr val="tx1"/>
                </a:solidFill>
              </a:rPr>
              <a:t> buyurmuş </a:t>
            </a:r>
            <a:r>
              <a:rPr lang="tr-TR" sz="1600" dirty="0">
                <a:solidFill>
                  <a:schemeClr val="tx1"/>
                </a:solidFill>
              </a:rPr>
              <a:t>(Yunus, 10/94) </a:t>
            </a:r>
          </a:p>
          <a:p>
            <a:pPr algn="ctr"/>
            <a:endParaRPr lang="tr-TR" sz="2800" dirty="0">
              <a:solidFill>
                <a:schemeClr val="tx1"/>
              </a:solidFill>
            </a:endParaRPr>
          </a:p>
          <a:p>
            <a:pPr algn="ctr"/>
            <a:r>
              <a:rPr lang="ar-SA" sz="2800" dirty="0">
                <a:solidFill>
                  <a:schemeClr val="tx1"/>
                </a:solidFill>
                <a:cs typeface="Emine" panose="03020400000000000000" pitchFamily="66" charset="-78"/>
              </a:rPr>
              <a:t>اِنَّمَا الْمُؤْمِنُونَ الَّذ۪ينَ اٰمَنُوا بِاللّٰهِ وَرَسُولِه۪ ثُمَّ لَمْ يَرْتَابُوا وَجَاهَدُوا بِاَمْوَالِهِمْ وَاَنْفُسِهِمْ ف۪ي سَب۪يلِ اللّٰهِۜ اُو۬لٰٓئِكَ هُمُ الصَّادِقُونَ ﴿١٥﴾ </a:t>
            </a:r>
            <a:endParaRPr lang="tr-TR" sz="2800" dirty="0">
              <a:solidFill>
                <a:schemeClr val="tx1"/>
              </a:solidFill>
              <a:cs typeface="Emine" panose="03020400000000000000" pitchFamily="66" charset="-78"/>
            </a:endParaRPr>
          </a:p>
          <a:p>
            <a:pPr algn="ctr"/>
            <a:r>
              <a:rPr lang="tr-TR" sz="2800" dirty="0">
                <a:solidFill>
                  <a:srgbClr val="FF0000"/>
                </a:solidFill>
              </a:rPr>
              <a:t> “</a:t>
            </a:r>
            <a:r>
              <a:rPr lang="tr-TR" sz="2800" b="1" u="sng" dirty="0">
                <a:solidFill>
                  <a:srgbClr val="FF0000"/>
                </a:solidFill>
              </a:rPr>
              <a:t>Müminler ancak Allah’a ve Peygamberine </a:t>
            </a:r>
            <a:r>
              <a:rPr lang="tr-TR" sz="2800" b="1" u="sng" dirty="0" err="1">
                <a:solidFill>
                  <a:srgbClr val="FF0000"/>
                </a:solidFill>
              </a:rPr>
              <a:t>îmân</a:t>
            </a:r>
            <a:r>
              <a:rPr lang="tr-TR" sz="2800" b="1" u="sng" dirty="0">
                <a:solidFill>
                  <a:srgbClr val="FF0000"/>
                </a:solidFill>
              </a:rPr>
              <a:t> eden, sonra şüpheye düşmeyen</a:t>
            </a:r>
            <a:r>
              <a:rPr lang="tr-TR" sz="2800" dirty="0">
                <a:solidFill>
                  <a:schemeClr val="tx1"/>
                </a:solidFill>
              </a:rPr>
              <a:t>, Allah yolunda mallarıyla ve canlarıyla cihat eden kimselerdir. İşte (</a:t>
            </a:r>
            <a:r>
              <a:rPr lang="tr-TR" sz="2800" dirty="0" err="1">
                <a:solidFill>
                  <a:schemeClr val="tx1"/>
                </a:solidFill>
              </a:rPr>
              <a:t>îmân</a:t>
            </a:r>
            <a:r>
              <a:rPr lang="tr-TR" sz="2800" dirty="0">
                <a:solidFill>
                  <a:schemeClr val="tx1"/>
                </a:solidFill>
              </a:rPr>
              <a:t> iddiasında) doğru olanlar (</a:t>
            </a:r>
            <a:r>
              <a:rPr lang="tr-TR" sz="2800" dirty="0" err="1">
                <a:solidFill>
                  <a:schemeClr val="tx1"/>
                </a:solidFill>
              </a:rPr>
              <a:t>sâdıklar</a:t>
            </a:r>
            <a:r>
              <a:rPr lang="tr-TR" sz="2800" dirty="0">
                <a:solidFill>
                  <a:schemeClr val="tx1"/>
                </a:solidFill>
              </a:rPr>
              <a:t>) bunlardır" </a:t>
            </a:r>
            <a:r>
              <a:rPr lang="tr-TR" sz="1600" dirty="0">
                <a:solidFill>
                  <a:schemeClr val="tx1"/>
                </a:solidFill>
              </a:rPr>
              <a:t>(</a:t>
            </a:r>
            <a:r>
              <a:rPr lang="tr-TR" sz="1600" dirty="0" err="1">
                <a:solidFill>
                  <a:schemeClr val="tx1"/>
                </a:solidFill>
              </a:rPr>
              <a:t>Hucûrat</a:t>
            </a:r>
            <a:r>
              <a:rPr lang="tr-TR" sz="1600" dirty="0">
                <a:solidFill>
                  <a:schemeClr val="tx1"/>
                </a:solidFill>
              </a:rPr>
              <a:t>, 49/15).  </a:t>
            </a:r>
          </a:p>
        </p:txBody>
      </p:sp>
      <p:sp>
        <p:nvSpPr>
          <p:cNvPr id="2" name="Dikdörtgen 1"/>
          <p:cNvSpPr/>
          <p:nvPr/>
        </p:nvSpPr>
        <p:spPr>
          <a:xfrm>
            <a:off x="0" y="6165304"/>
            <a:ext cx="9144000" cy="6926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2400" b="1" dirty="0">
                <a:solidFill>
                  <a:schemeClr val="tx1"/>
                </a:solidFill>
              </a:rPr>
              <a:t>NENENİN ALLAH İNANCI /1001 DELİLLE ALLAHIN İSBATI	</a:t>
            </a:r>
            <a:endParaRPr lang="tr-TR" sz="2400" dirty="0">
              <a:solidFill>
                <a:schemeClr val="tx1"/>
              </a:solidFill>
            </a:endParaRPr>
          </a:p>
          <a:p>
            <a:pPr algn="ctr"/>
            <a:r>
              <a:rPr lang="tr-TR" sz="2400" b="1" dirty="0">
                <a:solidFill>
                  <a:schemeClr val="tx1"/>
                </a:solidFill>
              </a:rPr>
              <a:t>ACABASIZ İNANMAK İNSANI NEHRİ GEÇİRİR</a:t>
            </a:r>
            <a:endParaRPr lang="tr-TR" sz="2400" dirty="0">
              <a:solidFill>
                <a:schemeClr val="tx1"/>
              </a:solidFill>
            </a:endParaRPr>
          </a:p>
        </p:txBody>
      </p:sp>
    </p:spTree>
    <p:extLst>
      <p:ext uri="{BB962C8B-B14F-4D97-AF65-F5344CB8AC3E}">
        <p14:creationId xmlns:p14="http://schemas.microsoft.com/office/powerpoint/2010/main" val="39686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 y="0"/>
            <a:ext cx="9155037" cy="3470868"/>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0" y="3470868"/>
            <a:ext cx="9144000" cy="3387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b="1" dirty="0">
                <a:solidFill>
                  <a:schemeClr val="tx1"/>
                </a:solidFill>
              </a:rPr>
              <a:t> </a:t>
            </a:r>
            <a:r>
              <a:rPr lang="ar-SA" sz="2800" dirty="0">
                <a:solidFill>
                  <a:srgbClr val="FF0000"/>
                </a:solidFill>
                <a:cs typeface="Emine" panose="03020400000000000000" pitchFamily="66" charset="-78"/>
              </a:rPr>
              <a:t>اَفَتُؤْمِنُونَ بِبَعْضِ الْكِتَابِ وَتَكْفُرُونَ بِبَعْضٍ </a:t>
            </a:r>
            <a:r>
              <a:rPr lang="ar-SA" sz="2800" dirty="0">
                <a:solidFill>
                  <a:srgbClr val="7030A0"/>
                </a:solidFill>
                <a:cs typeface="Emine" panose="03020400000000000000" pitchFamily="66" charset="-78"/>
              </a:rPr>
              <a:t>فَمَا جَزَاءُ مَنْ يَفْعَلُ ذٰلِكَ مِنْكُمْ اِلَّا خِزْىٌ فِى الْحَيٰوةِ الدُّنْيَا </a:t>
            </a:r>
            <a:r>
              <a:rPr lang="ar-SA" sz="2800" dirty="0">
                <a:solidFill>
                  <a:schemeClr val="tx1"/>
                </a:solidFill>
                <a:cs typeface="Emine" panose="03020400000000000000" pitchFamily="66" charset="-78"/>
              </a:rPr>
              <a:t>وَيَوْمَ الْقِيٰمَةِ يُرَدُّونَ اِلٰى اَشَدِّ الْعَذَابِ وَمَا اللّٰهُ بِغَافِلٍ عَمَّا تَعْمَلُونَ</a:t>
            </a:r>
            <a:endParaRPr lang="tr-TR" sz="2800" dirty="0">
              <a:solidFill>
                <a:schemeClr val="tx1"/>
              </a:solidFill>
              <a:cs typeface="Emine" panose="03020400000000000000" pitchFamily="66" charset="-78"/>
            </a:endParaRPr>
          </a:p>
          <a:p>
            <a:pPr algn="ctr"/>
            <a:r>
              <a:rPr lang="tr-TR" sz="2800" dirty="0">
                <a:solidFill>
                  <a:srgbClr val="FF0000"/>
                </a:solidFill>
              </a:rPr>
              <a:t>"... </a:t>
            </a:r>
            <a:r>
              <a:rPr lang="tr-TR" sz="2800" b="1" dirty="0">
                <a:solidFill>
                  <a:srgbClr val="FF0000"/>
                </a:solidFill>
              </a:rPr>
              <a:t>Yoksa siz kitabın </a:t>
            </a:r>
            <a:r>
              <a:rPr lang="tr-TR" sz="2800" dirty="0">
                <a:solidFill>
                  <a:srgbClr val="FF0000"/>
                </a:solidFill>
              </a:rPr>
              <a:t> (</a:t>
            </a:r>
            <a:r>
              <a:rPr lang="tr-TR" sz="2800" dirty="0">
                <a:solidFill>
                  <a:schemeClr val="tx1"/>
                </a:solidFill>
              </a:rPr>
              <a:t>Tevrat'ın</a:t>
            </a:r>
            <a:r>
              <a:rPr lang="tr-TR" sz="2800" dirty="0">
                <a:solidFill>
                  <a:srgbClr val="FF0000"/>
                </a:solidFill>
              </a:rPr>
              <a:t>) </a:t>
            </a:r>
            <a:r>
              <a:rPr lang="tr-TR" sz="2800" b="1" dirty="0">
                <a:solidFill>
                  <a:srgbClr val="FF0000"/>
                </a:solidFill>
              </a:rPr>
              <a:t> bir kısmına inanıp bir kısmını inkâr mı ediyorsunuz? </a:t>
            </a:r>
            <a:r>
              <a:rPr lang="tr-TR" sz="2800" dirty="0">
                <a:solidFill>
                  <a:srgbClr val="7030A0"/>
                </a:solidFill>
              </a:rPr>
              <a:t>Sizden </a:t>
            </a:r>
            <a:r>
              <a:rPr lang="tr-TR" sz="2800" u="sng" dirty="0">
                <a:solidFill>
                  <a:srgbClr val="7030A0"/>
                </a:solidFill>
              </a:rPr>
              <a:t>öyle davrananların cezası dünya hayatında ancak </a:t>
            </a:r>
            <a:r>
              <a:rPr lang="tr-TR" sz="2800" u="sng" dirty="0" err="1">
                <a:solidFill>
                  <a:srgbClr val="7030A0"/>
                </a:solidFill>
              </a:rPr>
              <a:t>rüsvaylık</a:t>
            </a:r>
            <a:r>
              <a:rPr lang="tr-TR" sz="2800" u="sng" dirty="0">
                <a:solidFill>
                  <a:srgbClr val="7030A0"/>
                </a:solidFill>
              </a:rPr>
              <a:t>; </a:t>
            </a:r>
            <a:r>
              <a:rPr lang="tr-TR" sz="2800" u="sng" dirty="0">
                <a:solidFill>
                  <a:srgbClr val="002060"/>
                </a:solidFill>
              </a:rPr>
              <a:t>kıyamet gününde ise en şiddetli azaba itilmektir.</a:t>
            </a:r>
            <a:r>
              <a:rPr lang="tr-TR" sz="2800" dirty="0">
                <a:solidFill>
                  <a:schemeClr val="tx1"/>
                </a:solidFill>
              </a:rPr>
              <a:t> Allah sizin yapmakta olduklarınızdan asla gafil değildir" </a:t>
            </a:r>
            <a:r>
              <a:rPr lang="tr-TR" sz="1400" dirty="0">
                <a:solidFill>
                  <a:schemeClr val="tx1"/>
                </a:solidFill>
              </a:rPr>
              <a:t>(Bakara 85)</a:t>
            </a:r>
            <a:endParaRPr lang="tr-TR" sz="2800" dirty="0">
              <a:solidFill>
                <a:schemeClr val="tx1"/>
              </a:solidFill>
            </a:endParaRPr>
          </a:p>
        </p:txBody>
      </p:sp>
      <p:sp>
        <p:nvSpPr>
          <p:cNvPr id="5" name="4 Dikdörtgen"/>
          <p:cNvSpPr/>
          <p:nvPr/>
        </p:nvSpPr>
        <p:spPr>
          <a:xfrm rot="19423422">
            <a:off x="938026" y="3042755"/>
            <a:ext cx="9174048" cy="204704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3800" b="1" dirty="0">
                <a:solidFill>
                  <a:srgbClr val="FFFF00"/>
                </a:solidFill>
              </a:rPr>
              <a:t>TAM İMAN</a:t>
            </a:r>
            <a:endParaRPr lang="tr-TR" sz="13800" b="1" dirty="0">
              <a:solidFill>
                <a:srgbClr val="FFFF00"/>
              </a:solidFill>
              <a:effectLst>
                <a:outerShdw blurRad="38100" dist="38100" dir="2700000" algn="tl">
                  <a:srgbClr val="000000">
                    <a:alpha val="43137"/>
                  </a:srgbClr>
                </a:outerShdw>
              </a:effectLst>
            </a:endParaRPr>
          </a:p>
        </p:txBody>
      </p:sp>
      <p:pic>
        <p:nvPicPr>
          <p:cNvPr id="2" name="Picture 2" descr="kuran png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5971"/>
            <a:ext cx="5364088" cy="501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6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70"/>
            <a:ext cx="9144000" cy="4180928"/>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0" y="4230268"/>
            <a:ext cx="9144000" cy="26277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tr-TR" sz="3200" b="1" dirty="0">
                <a:solidFill>
                  <a:schemeClr val="tx1"/>
                </a:solidFill>
              </a:rPr>
              <a:t>FAİZ, İÇKİ, KUMAR VS. HARAM AMA…</a:t>
            </a:r>
          </a:p>
          <a:p>
            <a:pPr algn="just"/>
            <a:r>
              <a:rPr lang="tr-TR" sz="3200" b="1" dirty="0">
                <a:solidFill>
                  <a:schemeClr val="tx1"/>
                </a:solidFill>
              </a:rPr>
              <a:t>GİYİM, FLÖRT, KADIN ERKEK İLİŞKİLERİ…????</a:t>
            </a:r>
          </a:p>
          <a:p>
            <a:pPr algn="just"/>
            <a:r>
              <a:rPr lang="tr-TR" sz="3200" b="1" dirty="0">
                <a:solidFill>
                  <a:schemeClr val="tx1"/>
                </a:solidFill>
              </a:rPr>
              <a:t>ZEKAT VERİLECEK MİKTAR VE VERİLECEK KİMSE???</a:t>
            </a:r>
          </a:p>
          <a:p>
            <a:pPr algn="just"/>
            <a:r>
              <a:rPr lang="tr-TR" sz="3200" b="1" dirty="0">
                <a:solidFill>
                  <a:schemeClr val="tx1"/>
                </a:solidFill>
              </a:rPr>
              <a:t>KURAN KISSALARI MASAL DEĞİLDİR???</a:t>
            </a:r>
          </a:p>
        </p:txBody>
      </p:sp>
    </p:spTree>
    <p:extLst>
      <p:ext uri="{BB962C8B-B14F-4D97-AF65-F5344CB8AC3E}">
        <p14:creationId xmlns:p14="http://schemas.microsoft.com/office/powerpoint/2010/main" val="197205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llah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1128"/>
            <a:ext cx="9144000" cy="2252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b="1" dirty="0">
                <a:solidFill>
                  <a:schemeClr val="tx1"/>
                </a:solidFill>
                <a:effectLst>
                  <a:outerShdw blurRad="38100" dist="38100" dir="2700000" algn="tl">
                    <a:srgbClr val="000000">
                      <a:alpha val="43137"/>
                    </a:srgbClr>
                  </a:outerShdw>
                </a:effectLst>
              </a:rPr>
              <a:t>İMANIN GEREĞİ:İTAAT</a:t>
            </a:r>
          </a:p>
          <a:p>
            <a:r>
              <a:rPr lang="tr-TR" sz="4400" b="1" dirty="0">
                <a:solidFill>
                  <a:schemeClr val="tx1"/>
                </a:solidFill>
                <a:effectLst>
                  <a:outerShdw blurRad="38100" dist="38100" dir="2700000" algn="tl">
                    <a:srgbClr val="000000">
                      <a:alpha val="43137"/>
                    </a:srgbClr>
                  </a:outerShdw>
                </a:effectLst>
              </a:rPr>
              <a:t>ALLAH’IN HÜKMÜNE BOYUN EĞMEK</a:t>
            </a:r>
          </a:p>
        </p:txBody>
      </p:sp>
      <p:sp>
        <p:nvSpPr>
          <p:cNvPr id="6" name="5 Dikdörtgen"/>
          <p:cNvSpPr/>
          <p:nvPr/>
        </p:nvSpPr>
        <p:spPr>
          <a:xfrm>
            <a:off x="179512" y="1196752"/>
            <a:ext cx="8784976" cy="338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200" dirty="0">
                <a:solidFill>
                  <a:schemeClr val="tx1"/>
                </a:solidFill>
                <a:latin typeface="HASENAT" panose="01000600020000020003" pitchFamily="2" charset="-78"/>
                <a:cs typeface="HASENAT" panose="01000600020000020003" pitchFamily="2" charset="-78"/>
              </a:rPr>
              <a:t>اِنَّمَا كَانَ قَوْلَ الْمُؤْمِنٖينَ اِذَا دُعُوا اِلَى اللّٰهِ وَرَسُولِهٖ لِيَحْكُمَ بَيْنَهُمْ اَنْ يَقُولُوا </a:t>
            </a:r>
            <a:r>
              <a:rPr lang="ar-AE" sz="3200" dirty="0">
                <a:solidFill>
                  <a:srgbClr val="FF0000"/>
                </a:solidFill>
                <a:latin typeface="HASENAT" panose="01000600020000020003" pitchFamily="2" charset="-78"/>
                <a:cs typeface="HASENAT" panose="01000600020000020003" pitchFamily="2" charset="-78"/>
              </a:rPr>
              <a:t>سَمِعْنَا وَاَطَعْنَا </a:t>
            </a:r>
            <a:r>
              <a:rPr lang="ar-AE" sz="3200" dirty="0">
                <a:solidFill>
                  <a:schemeClr val="tx1"/>
                </a:solidFill>
                <a:latin typeface="HASENAT" panose="01000600020000020003" pitchFamily="2" charset="-78"/>
                <a:cs typeface="HASENAT" panose="01000600020000020003" pitchFamily="2" charset="-78"/>
              </a:rPr>
              <a:t>وَاُولٰئِكَ هُمُ الْمُفْلِحُونَ</a:t>
            </a:r>
            <a:endParaRPr lang="tr-TR" sz="3200" b="1" dirty="0">
              <a:solidFill>
                <a:schemeClr val="tx1"/>
              </a:solidFill>
              <a:latin typeface="HASENAT" panose="01000600020000020003" pitchFamily="2" charset="-78"/>
              <a:cs typeface="HASENAT" panose="01000600020000020003" pitchFamily="2" charset="-78"/>
            </a:endParaRPr>
          </a:p>
          <a:p>
            <a:pPr algn="ctr"/>
            <a:r>
              <a:rPr lang="tr-TR" sz="2400" b="1" dirty="0">
                <a:solidFill>
                  <a:schemeClr val="tx1"/>
                </a:solidFill>
              </a:rPr>
              <a:t>“</a:t>
            </a:r>
            <a:r>
              <a:rPr lang="tr-TR" sz="2400" b="1" dirty="0">
                <a:solidFill>
                  <a:srgbClr val="002060"/>
                </a:solidFill>
              </a:rPr>
              <a:t>Aralarında hüküm vermesi için </a:t>
            </a:r>
          </a:p>
          <a:p>
            <a:pPr algn="ctr"/>
            <a:r>
              <a:rPr lang="tr-TR" sz="2400" b="1" dirty="0">
                <a:solidFill>
                  <a:srgbClr val="002060"/>
                </a:solidFill>
              </a:rPr>
              <a:t>Allah'a ve </a:t>
            </a:r>
            <a:r>
              <a:rPr lang="tr-TR" sz="2400" b="1" dirty="0" err="1">
                <a:solidFill>
                  <a:srgbClr val="002060"/>
                </a:solidFill>
              </a:rPr>
              <a:t>Resûlüne</a:t>
            </a:r>
            <a:r>
              <a:rPr lang="tr-TR" sz="2400" b="1" dirty="0">
                <a:solidFill>
                  <a:srgbClr val="002060"/>
                </a:solidFill>
              </a:rPr>
              <a:t> davet edildiklerinde, </a:t>
            </a:r>
          </a:p>
          <a:p>
            <a:pPr algn="ctr"/>
            <a:r>
              <a:rPr lang="tr-TR" sz="3600" b="1" dirty="0">
                <a:solidFill>
                  <a:srgbClr val="FF0000"/>
                </a:solidFill>
                <a:effectLst>
                  <a:outerShdw blurRad="38100" dist="38100" dir="2700000" algn="tl">
                    <a:srgbClr val="000000">
                      <a:alpha val="43137"/>
                    </a:srgbClr>
                  </a:outerShdw>
                </a:effectLst>
              </a:rPr>
              <a:t>müminlerin sözü ancak </a:t>
            </a:r>
            <a:r>
              <a:rPr lang="tr-TR" sz="3600" b="1" dirty="0">
                <a:solidFill>
                  <a:srgbClr val="0070C0"/>
                </a:solidFill>
                <a:effectLst>
                  <a:outerShdw blurRad="38100" dist="38100" dir="2700000" algn="tl">
                    <a:srgbClr val="000000">
                      <a:alpha val="43137"/>
                    </a:srgbClr>
                  </a:outerShdw>
                </a:effectLst>
              </a:rPr>
              <a:t>«İşittik ve itaat ettik»</a:t>
            </a:r>
            <a:r>
              <a:rPr lang="tr-TR" sz="2400" dirty="0">
                <a:solidFill>
                  <a:schemeClr val="tx1"/>
                </a:solidFill>
              </a:rPr>
              <a:t> demeleridir. İşte asıl bunlar kurtuluşa erenlerdir. </a:t>
            </a:r>
            <a:r>
              <a:rPr lang="tr-TR" sz="2400" b="1" dirty="0">
                <a:solidFill>
                  <a:schemeClr val="tx1"/>
                </a:solidFill>
              </a:rPr>
              <a:t>” </a:t>
            </a:r>
          </a:p>
          <a:p>
            <a:pPr algn="ctr"/>
            <a:r>
              <a:rPr lang="tr-TR" sz="1400" dirty="0">
                <a:solidFill>
                  <a:schemeClr val="tx1"/>
                </a:solidFill>
              </a:rPr>
              <a:t>(Nur 51, bakınız Hud 23)</a:t>
            </a:r>
          </a:p>
        </p:txBody>
      </p:sp>
    </p:spTree>
    <p:extLst>
      <p:ext uri="{BB962C8B-B14F-4D97-AF65-F5344CB8AC3E}">
        <p14:creationId xmlns:p14="http://schemas.microsoft.com/office/powerpoint/2010/main" val="245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lp huzuru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t="5122" b="4743"/>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solidFill>
                  <a:schemeClr val="tx1"/>
                </a:solidFill>
              </a:rPr>
              <a:t>İMAN VE İSLÂM</a:t>
            </a:r>
            <a:endParaRPr lang="tr-TR" sz="115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0" y="3933056"/>
            <a:ext cx="9144000"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Allah </a:t>
            </a:r>
            <a:r>
              <a:rPr lang="tr-TR" sz="2000" b="1" dirty="0" err="1">
                <a:solidFill>
                  <a:schemeClr val="tx1"/>
                </a:solidFill>
              </a:rPr>
              <a:t>Rasûlü</a:t>
            </a:r>
            <a:r>
              <a:rPr lang="tr-TR" sz="2000" b="1" dirty="0">
                <a:solidFill>
                  <a:schemeClr val="tx1"/>
                </a:solidFill>
              </a:rPr>
              <a:t>, iman ve İslâm’ı şöyle açıklamışlardır: </a:t>
            </a:r>
          </a:p>
          <a:p>
            <a:pPr algn="ctr"/>
            <a:r>
              <a:rPr lang="tr-TR" sz="6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“İslâm, dışta ve görünürde; </a:t>
            </a:r>
            <a:r>
              <a:rPr lang="tr-TR" sz="5400" b="1" i="1" spc="50" dirty="0">
                <a:ln w="9525" cmpd="sng">
                  <a:solidFill>
                    <a:schemeClr val="accent1"/>
                  </a:solidFill>
                  <a:prstDash val="solid"/>
                </a:ln>
                <a:solidFill>
                  <a:srgbClr val="70AD47">
                    <a:tint val="1000"/>
                  </a:srgbClr>
                </a:solidFill>
                <a:effectLst>
                  <a:glow rad="38100">
                    <a:schemeClr val="accent1">
                      <a:alpha val="40000"/>
                    </a:schemeClr>
                  </a:glow>
                </a:effectLst>
              </a:rPr>
              <a:t>iman, içte ve kalpte olandır.”</a:t>
            </a:r>
            <a:r>
              <a:rPr lang="tr-TR" sz="5400" dirty="0">
                <a:solidFill>
                  <a:srgbClr val="FF0000"/>
                </a:solidFill>
              </a:rPr>
              <a:t> </a:t>
            </a:r>
            <a:endParaRPr lang="tr-TR" sz="5800" dirty="0">
              <a:solidFill>
                <a:srgbClr val="FF0000"/>
              </a:solidFill>
            </a:endParaRPr>
          </a:p>
          <a:p>
            <a:pPr algn="ctr"/>
            <a:r>
              <a:rPr lang="tr-TR" sz="2000" dirty="0">
                <a:solidFill>
                  <a:schemeClr val="tx1"/>
                </a:solidFill>
              </a:rPr>
              <a:t>(</a:t>
            </a:r>
            <a:r>
              <a:rPr lang="tr-TR" sz="2000" dirty="0" err="1">
                <a:solidFill>
                  <a:schemeClr val="tx1"/>
                </a:solidFill>
              </a:rPr>
              <a:t>Ahmed</a:t>
            </a:r>
            <a:r>
              <a:rPr lang="tr-TR" sz="2000" dirty="0">
                <a:solidFill>
                  <a:schemeClr val="tx1"/>
                </a:solidFill>
              </a:rPr>
              <a:t> bin </a:t>
            </a:r>
            <a:r>
              <a:rPr lang="tr-TR" sz="2000" dirty="0" err="1">
                <a:solidFill>
                  <a:schemeClr val="tx1"/>
                </a:solidFill>
              </a:rPr>
              <a:t>Hanbel</a:t>
            </a:r>
            <a:r>
              <a:rPr lang="tr-TR" sz="2000" dirty="0">
                <a:solidFill>
                  <a:schemeClr val="tx1"/>
                </a:solidFill>
              </a:rPr>
              <a:t>, </a:t>
            </a:r>
            <a:r>
              <a:rPr lang="tr-TR" sz="2000" dirty="0" err="1">
                <a:solidFill>
                  <a:schemeClr val="tx1"/>
                </a:solidFill>
              </a:rPr>
              <a:t>Müsned</a:t>
            </a:r>
            <a:r>
              <a:rPr lang="tr-TR" sz="2000" dirty="0">
                <a:solidFill>
                  <a:schemeClr val="tx1"/>
                </a:solidFill>
              </a:rPr>
              <a:t>)</a:t>
            </a:r>
          </a:p>
        </p:txBody>
      </p:sp>
    </p:spTree>
    <p:extLst>
      <p:ext uri="{BB962C8B-B14F-4D97-AF65-F5344CB8AC3E}">
        <p14:creationId xmlns:p14="http://schemas.microsoft.com/office/powerpoint/2010/main" val="3976129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niz png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0186" r="17378"/>
          <a:stretch/>
        </p:blipFill>
        <p:spPr bwMode="auto">
          <a:xfrm>
            <a:off x="-36513" y="1"/>
            <a:ext cx="9217025" cy="79655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vlana PNG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87" y="2349216"/>
            <a:ext cx="3384376" cy="45299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vlana türbesi png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3267074"/>
            <a:ext cx="6191250" cy="3590926"/>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500" b="1" dirty="0">
                <a:solidFill>
                  <a:schemeClr val="tx1"/>
                </a:solidFill>
              </a:rPr>
              <a:t>MEVLANA</a:t>
            </a:r>
            <a:endParaRPr lang="tr-TR" sz="115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35496" y="1196752"/>
            <a:ext cx="9108504"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6600" b="1" dirty="0">
                <a:solidFill>
                  <a:srgbClr val="FF0000"/>
                </a:solidFill>
              </a:rPr>
              <a:t>“Kalp deniz, Dil kıyıdır. </a:t>
            </a:r>
          </a:p>
          <a:p>
            <a:pPr algn="r"/>
            <a:r>
              <a:rPr lang="tr-TR" sz="6600" b="1" dirty="0">
                <a:solidFill>
                  <a:srgbClr val="0070C0"/>
                </a:solidFill>
              </a:rPr>
              <a:t>Denizde ne varsa</a:t>
            </a:r>
            <a:r>
              <a:rPr lang="tr-TR" sz="6600" b="1" dirty="0">
                <a:solidFill>
                  <a:schemeClr val="tx1"/>
                </a:solidFill>
              </a:rPr>
              <a:t> </a:t>
            </a:r>
          </a:p>
          <a:p>
            <a:pPr algn="r"/>
            <a:r>
              <a:rPr lang="tr-TR" sz="6600" b="1" dirty="0">
                <a:solidFill>
                  <a:schemeClr val="accent6">
                    <a:lumMod val="50000"/>
                  </a:schemeClr>
                </a:solidFill>
              </a:rPr>
              <a:t>kıyıya o vurur.” </a:t>
            </a:r>
            <a:endParaRPr lang="tr-TR" sz="6600" dirty="0">
              <a:solidFill>
                <a:schemeClr val="accent6">
                  <a:lumMod val="50000"/>
                </a:schemeClr>
              </a:solidFill>
            </a:endParaRPr>
          </a:p>
        </p:txBody>
      </p:sp>
    </p:spTree>
    <p:extLst>
      <p:ext uri="{BB962C8B-B14F-4D97-AF65-F5344CB8AC3E}">
        <p14:creationId xmlns:p14="http://schemas.microsoft.com/office/powerpoint/2010/main" val="3326797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lmedavet.com/wp-content/uploads/2010/12/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0" y="3573016"/>
            <a:ext cx="9126519" cy="3298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Yuvarlatılmış Dikdörtgen"/>
          <p:cNvSpPr/>
          <p:nvPr/>
        </p:nvSpPr>
        <p:spPr>
          <a:xfrm>
            <a:off x="69476" y="1097360"/>
            <a:ext cx="8967020" cy="24756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tx1"/>
                </a:solidFill>
                <a:cs typeface="HASENAT"/>
              </a:rPr>
              <a:t>وَمَا اُمِرُوا اِلَّا لِيَعْبُدُوا اللّٰهَ مُخْلِصٖينَ لَهُ الدّٖينَ حُنَفَاءَ وَيُقٖيمُوا الصَّلٰوةَ وَيُؤْتُوا الزَّكٰوةَ وَذٰلِكَ دٖينُ الْقَيِّمَةِ</a:t>
            </a:r>
            <a:endParaRPr lang="tr-TR" sz="3600" dirty="0">
              <a:solidFill>
                <a:schemeClr val="tx1"/>
              </a:solidFill>
              <a:cs typeface="HASENAT"/>
            </a:endParaRPr>
          </a:p>
          <a:p>
            <a:pPr algn="ctr"/>
            <a:r>
              <a:rPr lang="tr-TR" sz="2400" dirty="0">
                <a:solidFill>
                  <a:schemeClr val="tx1"/>
                </a:solidFill>
              </a:rPr>
              <a:t>“Halbuki onlara ancak, </a:t>
            </a:r>
            <a:r>
              <a:rPr lang="tr-TR" sz="2800" b="1" dirty="0">
                <a:solidFill>
                  <a:srgbClr val="7030A0"/>
                </a:solidFill>
                <a:effectLst>
                  <a:outerShdw blurRad="38100" dist="38100" dir="2700000" algn="tl">
                    <a:srgbClr val="000000">
                      <a:alpha val="43137"/>
                    </a:srgbClr>
                  </a:outerShdw>
                </a:effectLst>
              </a:rPr>
              <a:t>dini yalnız O'na has kılarak </a:t>
            </a:r>
            <a:r>
              <a:rPr lang="tr-TR" sz="2400" b="1" dirty="0">
                <a:solidFill>
                  <a:srgbClr val="7030A0"/>
                </a:solidFill>
              </a:rPr>
              <a:t>ve </a:t>
            </a:r>
            <a:r>
              <a:rPr lang="tr-TR" sz="2400" b="1" dirty="0" err="1">
                <a:solidFill>
                  <a:srgbClr val="7030A0"/>
                </a:solidFill>
              </a:rPr>
              <a:t>hanifler</a:t>
            </a:r>
            <a:r>
              <a:rPr lang="tr-TR" sz="2400" b="1" dirty="0">
                <a:solidFill>
                  <a:srgbClr val="7030A0"/>
                </a:solidFill>
              </a:rPr>
              <a:t> olarak</a:t>
            </a:r>
            <a:r>
              <a:rPr lang="tr-TR" sz="2400" dirty="0">
                <a:solidFill>
                  <a:srgbClr val="7030A0"/>
                </a:solidFill>
              </a:rPr>
              <a:t> </a:t>
            </a:r>
            <a:r>
              <a:rPr lang="tr-TR" sz="2400" b="1" dirty="0">
                <a:solidFill>
                  <a:srgbClr val="002060"/>
                </a:solidFill>
              </a:rPr>
              <a:t>Allah'a kulluk etmeleri, </a:t>
            </a:r>
            <a:r>
              <a:rPr lang="tr-TR" sz="2400" dirty="0">
                <a:solidFill>
                  <a:schemeClr val="tx1"/>
                </a:solidFill>
              </a:rPr>
              <a:t>namaz kılmaları ve zekât vermeleri </a:t>
            </a:r>
            <a:r>
              <a:rPr lang="tr-TR" sz="2400" dirty="0" err="1">
                <a:solidFill>
                  <a:schemeClr val="tx1"/>
                </a:solidFill>
              </a:rPr>
              <a:t>emr</a:t>
            </a:r>
            <a:r>
              <a:rPr lang="tr-TR" sz="2400" dirty="0">
                <a:solidFill>
                  <a:schemeClr val="tx1"/>
                </a:solidFill>
              </a:rPr>
              <a:t> olunmuştu. </a:t>
            </a:r>
            <a:r>
              <a:rPr lang="tr-TR" sz="2800" b="1" u="sng" dirty="0">
                <a:solidFill>
                  <a:srgbClr val="C00000"/>
                </a:solidFill>
                <a:effectLst>
                  <a:outerShdw blurRad="38100" dist="38100" dir="2700000" algn="tl">
                    <a:srgbClr val="000000">
                      <a:alpha val="43137"/>
                    </a:srgbClr>
                  </a:outerShdw>
                </a:effectLst>
              </a:rPr>
              <a:t>Sağlam din de budur</a:t>
            </a:r>
            <a:r>
              <a:rPr lang="tr-TR" sz="2400" dirty="0">
                <a:solidFill>
                  <a:schemeClr val="tx1"/>
                </a:solidFill>
              </a:rPr>
              <a:t>.” </a:t>
            </a:r>
            <a:r>
              <a:rPr lang="tr-TR" sz="1600" dirty="0">
                <a:solidFill>
                  <a:schemeClr val="tx1"/>
                </a:solidFill>
              </a:rPr>
              <a:t>(</a:t>
            </a:r>
            <a:r>
              <a:rPr lang="tr-TR" sz="1600" dirty="0" err="1">
                <a:solidFill>
                  <a:schemeClr val="tx1"/>
                </a:solidFill>
              </a:rPr>
              <a:t>Beyyine</a:t>
            </a:r>
            <a:r>
              <a:rPr lang="tr-TR" sz="1600" dirty="0">
                <a:solidFill>
                  <a:schemeClr val="tx1"/>
                </a:solidFill>
              </a:rPr>
              <a:t> 5)</a:t>
            </a:r>
          </a:p>
        </p:txBody>
      </p:sp>
      <p:sp>
        <p:nvSpPr>
          <p:cNvPr id="5" name="4 Dikdörtgen"/>
          <p:cNvSpPr/>
          <p:nvPr/>
        </p:nvSpPr>
        <p:spPr>
          <a:xfrm>
            <a:off x="0" y="0"/>
            <a:ext cx="9144000" cy="109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solidFill>
                  <a:schemeClr val="tx1"/>
                </a:solidFill>
                <a:effectLst>
                  <a:outerShdw blurRad="38100" dist="38100" dir="2700000" algn="tl">
                    <a:srgbClr val="000000">
                      <a:alpha val="43137"/>
                    </a:srgbClr>
                  </a:outerShdw>
                </a:effectLst>
              </a:rPr>
              <a:t>İMANIN GEREĞİ: </a:t>
            </a:r>
            <a:r>
              <a:rPr lang="tr-TR" sz="8800" b="1" dirty="0">
                <a:solidFill>
                  <a:schemeClr val="tx1"/>
                </a:solidFill>
                <a:effectLst>
                  <a:outerShdw blurRad="38100" dist="38100" dir="2700000" algn="tl">
                    <a:srgbClr val="000000">
                      <a:alpha val="43137"/>
                    </a:srgbClr>
                  </a:outerShdw>
                </a:effectLst>
              </a:rPr>
              <a:t>TESLİMİYET</a:t>
            </a:r>
            <a:endParaRPr lang="tr-TR" sz="5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93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ransmedya.com/images/haberler/20130322_4608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4" y="4005064"/>
            <a:ext cx="9130995" cy="2852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4 Dikdörtgen"/>
          <p:cNvSpPr/>
          <p:nvPr/>
        </p:nvSpPr>
        <p:spPr>
          <a:xfrm>
            <a:off x="107504" y="1052736"/>
            <a:ext cx="8964488"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2800" dirty="0">
                <a:solidFill>
                  <a:schemeClr val="tx1"/>
                </a:solidFill>
                <a:latin typeface="Lateef" pitchFamily="2" charset="-78"/>
                <a:ea typeface="Shaikh Hamdullah Mushaf" pitchFamily="66" charset="-78"/>
                <a:cs typeface="Emine" pitchFamily="66" charset="-78"/>
              </a:rPr>
              <a:t>إِنَّ الَّذِينَ قَالُوا رَبُّنَا اللَّهُ ثُمَّ اسْتَقَامُوا فَلَا خَوْفٌ عَلَيْهِمْ وَلَا هُمْ يَحْزَنُونَ </a:t>
            </a:r>
            <a:endParaRPr lang="tr-TR" sz="2800" dirty="0">
              <a:solidFill>
                <a:schemeClr val="tx1"/>
              </a:solidFill>
              <a:latin typeface="Lateef" pitchFamily="2" charset="-78"/>
              <a:ea typeface="Shaikh Hamdullah Mushaf" pitchFamily="66" charset="-78"/>
              <a:cs typeface="Emine" pitchFamily="66" charset="-78"/>
            </a:endParaRPr>
          </a:p>
          <a:p>
            <a:pPr algn="ctr"/>
            <a:r>
              <a:rPr lang="ar-SA" sz="2800" dirty="0">
                <a:solidFill>
                  <a:schemeClr val="tx1"/>
                </a:solidFill>
                <a:latin typeface="Lateef" pitchFamily="2" charset="-78"/>
                <a:ea typeface="Shaikh Hamdullah Mushaf" pitchFamily="66" charset="-78"/>
                <a:cs typeface="Emine" pitchFamily="66" charset="-78"/>
              </a:rPr>
              <a:t>  أُوْلَئِكَ أَصْحَابُ الْجَنَّةِ خَالِدِينَ فِيهَا جَزَاء بِمَا كَانُوا يَعْمَلُونَ</a:t>
            </a:r>
            <a:endParaRPr lang="tr-TR" sz="2800" dirty="0">
              <a:solidFill>
                <a:schemeClr val="tx1"/>
              </a:solidFill>
              <a:latin typeface="Lateef" pitchFamily="2" charset="-78"/>
              <a:ea typeface="Shaikh Hamdullah Mushaf" pitchFamily="66" charset="-78"/>
              <a:cs typeface="Emine" pitchFamily="66" charset="-78"/>
            </a:endParaRPr>
          </a:p>
          <a:p>
            <a:pPr algn="just"/>
            <a:r>
              <a:rPr lang="tr-TR" sz="2800" dirty="0">
                <a:solidFill>
                  <a:schemeClr val="tx1"/>
                </a:solidFill>
              </a:rPr>
              <a:t>“</a:t>
            </a:r>
            <a:r>
              <a:rPr lang="tr-TR" sz="2800" b="1" dirty="0">
                <a:solidFill>
                  <a:srgbClr val="FF0000"/>
                </a:solidFill>
              </a:rPr>
              <a:t>Rabbimiz Allah’tır diyenler </a:t>
            </a:r>
            <a:r>
              <a:rPr lang="tr-TR" sz="2800" b="1" dirty="0">
                <a:solidFill>
                  <a:srgbClr val="0070C0"/>
                </a:solidFill>
              </a:rPr>
              <a:t>sonra da dosdoğru olanlar</a:t>
            </a:r>
            <a:r>
              <a:rPr lang="tr-TR" sz="2800" b="1" dirty="0">
                <a:solidFill>
                  <a:schemeClr val="tx1"/>
                </a:solidFill>
              </a:rPr>
              <a:t> için </a:t>
            </a:r>
            <a:r>
              <a:rPr lang="tr-TR" sz="2800" b="1" dirty="0">
                <a:solidFill>
                  <a:srgbClr val="7030A0"/>
                </a:solidFill>
              </a:rPr>
              <a:t>ne korku vardır ne de hüzün</a:t>
            </a:r>
            <a:r>
              <a:rPr lang="tr-TR" sz="2800" b="1" dirty="0">
                <a:solidFill>
                  <a:schemeClr val="tx1"/>
                </a:solidFill>
              </a:rPr>
              <a:t>. </a:t>
            </a:r>
            <a:r>
              <a:rPr lang="tr-TR" sz="2800" b="1" dirty="0">
                <a:solidFill>
                  <a:schemeClr val="accent6">
                    <a:lumMod val="50000"/>
                  </a:schemeClr>
                </a:solidFill>
              </a:rPr>
              <a:t>Onlar cennetliktir. </a:t>
            </a:r>
            <a:r>
              <a:rPr lang="tr-TR" sz="2800" dirty="0">
                <a:solidFill>
                  <a:schemeClr val="tx1"/>
                </a:solidFill>
              </a:rPr>
              <a:t>İşlediklerinin karşılığı olarak cennette temelli kalacaklardır.” </a:t>
            </a:r>
          </a:p>
          <a:p>
            <a:pPr algn="r"/>
            <a:r>
              <a:rPr lang="tr-TR" sz="1400" dirty="0">
                <a:solidFill>
                  <a:schemeClr val="tx1"/>
                </a:solidFill>
              </a:rPr>
              <a:t>(</a:t>
            </a:r>
            <a:r>
              <a:rPr lang="tr-TR" sz="1400" dirty="0" err="1">
                <a:solidFill>
                  <a:schemeClr val="tx1"/>
                </a:solidFill>
              </a:rPr>
              <a:t>Ahkâf</a:t>
            </a:r>
            <a:r>
              <a:rPr lang="tr-TR" sz="1400" dirty="0">
                <a:solidFill>
                  <a:schemeClr val="tx1"/>
                </a:solidFill>
              </a:rPr>
              <a:t> 46/ 13-14)</a:t>
            </a:r>
          </a:p>
        </p:txBody>
      </p:sp>
      <p:sp>
        <p:nvSpPr>
          <p:cNvPr id="7" name="4 Dikdörtgen"/>
          <p:cNvSpPr/>
          <p:nvPr/>
        </p:nvSpPr>
        <p:spPr>
          <a:xfrm>
            <a:off x="0" y="0"/>
            <a:ext cx="9144000" cy="109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tx1"/>
                </a:solidFill>
                <a:effectLst>
                  <a:outerShdw blurRad="38100" dist="38100" dir="2700000" algn="tl">
                    <a:srgbClr val="000000">
                      <a:alpha val="43137"/>
                    </a:srgbClr>
                  </a:outerShdw>
                </a:effectLst>
              </a:rPr>
              <a:t>İMANIN GEREĞİ: </a:t>
            </a:r>
            <a:r>
              <a:rPr lang="tr-TR" sz="8800" b="1" dirty="0">
                <a:solidFill>
                  <a:schemeClr val="tx1"/>
                </a:solidFill>
                <a:effectLst>
                  <a:outerShdw blurRad="38100" dist="38100" dir="2700000" algn="tl">
                    <a:srgbClr val="000000">
                      <a:alpha val="43137"/>
                    </a:srgbClr>
                  </a:outerShdw>
                </a:effectLst>
              </a:rPr>
              <a:t>SAMİMİYET</a:t>
            </a:r>
            <a:endParaRPr lang="tr-TR" sz="5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9171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blogcu.com/uploads/seyitkutup_y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1052736"/>
            <a:ext cx="4042347" cy="5829222"/>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08478" y="1052736"/>
            <a:ext cx="4967577" cy="5805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800" dirty="0">
                <a:solidFill>
                  <a:schemeClr val="tx1"/>
                </a:solidFill>
                <a:cs typeface="Emine" pitchFamily="66" charset="-78"/>
              </a:rPr>
              <a:t>فَاسْتَقِمْ كَمَا أُمِرْتَ وَمَن تَابَ مَعَكَ وَلاَ تَطْغَوْاْ إِنَّهُ بِمَا تَعْمَلُونَ بَصِيرٌ</a:t>
            </a:r>
            <a:endParaRPr lang="tr-TR" sz="2800" dirty="0">
              <a:solidFill>
                <a:schemeClr val="tx1"/>
              </a:solidFill>
              <a:cs typeface="Emine" pitchFamily="66" charset="-78"/>
            </a:endParaRPr>
          </a:p>
          <a:p>
            <a:pPr algn="ctr"/>
            <a:r>
              <a:rPr lang="tr-TR" sz="3200" b="1" dirty="0">
                <a:solidFill>
                  <a:schemeClr val="tx1"/>
                </a:solidFill>
                <a:effectLst>
                  <a:outerShdw blurRad="38100" dist="38100" dir="2700000" algn="tl">
                    <a:srgbClr val="000000">
                      <a:alpha val="43137"/>
                    </a:srgbClr>
                  </a:outerShdw>
                </a:effectLst>
              </a:rPr>
              <a:t>“</a:t>
            </a:r>
            <a:r>
              <a:rPr lang="tr-TR" sz="3200" b="1" dirty="0">
                <a:solidFill>
                  <a:srgbClr val="0070C0"/>
                </a:solidFill>
                <a:effectLst>
                  <a:outerShdw blurRad="38100" dist="38100" dir="2700000" algn="tl">
                    <a:srgbClr val="000000">
                      <a:alpha val="43137"/>
                    </a:srgbClr>
                  </a:outerShdw>
                </a:effectLst>
              </a:rPr>
              <a:t>Öyle ise </a:t>
            </a:r>
            <a:r>
              <a:rPr lang="tr-TR" sz="3200" b="1" dirty="0" err="1">
                <a:solidFill>
                  <a:srgbClr val="0070C0"/>
                </a:solidFill>
                <a:effectLst>
                  <a:outerShdw blurRad="38100" dist="38100" dir="2700000" algn="tl">
                    <a:srgbClr val="000000">
                      <a:alpha val="43137"/>
                    </a:srgbClr>
                  </a:outerShdw>
                </a:effectLst>
              </a:rPr>
              <a:t>emr</a:t>
            </a:r>
            <a:r>
              <a:rPr lang="tr-TR" sz="3200" b="1" dirty="0">
                <a:solidFill>
                  <a:srgbClr val="0070C0"/>
                </a:solidFill>
                <a:effectLst>
                  <a:outerShdw blurRad="38100" dist="38100" dir="2700000" algn="tl">
                    <a:srgbClr val="000000">
                      <a:alpha val="43137"/>
                    </a:srgbClr>
                  </a:outerShdw>
                </a:effectLst>
              </a:rPr>
              <a:t> olunduğun gibi dosdoğru ol. </a:t>
            </a:r>
          </a:p>
          <a:p>
            <a:pPr algn="ctr"/>
            <a:r>
              <a:rPr lang="tr-TR" sz="3200" b="1" dirty="0">
                <a:solidFill>
                  <a:srgbClr val="FF0000"/>
                </a:solidFill>
              </a:rPr>
              <a:t>Beraberindeki </a:t>
            </a:r>
          </a:p>
          <a:p>
            <a:pPr algn="ctr"/>
            <a:r>
              <a:rPr lang="tr-TR" sz="3600" b="1" u="sng" dirty="0">
                <a:solidFill>
                  <a:srgbClr val="FF0000"/>
                </a:solidFill>
                <a:effectLst>
                  <a:outerShdw blurRad="38100" dist="38100" dir="2700000" algn="tl">
                    <a:srgbClr val="000000">
                      <a:alpha val="43137"/>
                    </a:srgbClr>
                  </a:outerShdw>
                </a:effectLst>
              </a:rPr>
              <a:t>tövbe edenler de dosdoğru olsunlar.</a:t>
            </a:r>
            <a:r>
              <a:rPr lang="tr-TR" sz="3600" b="1" dirty="0">
                <a:solidFill>
                  <a:schemeClr val="tx1"/>
                </a:solidFill>
                <a:effectLst>
                  <a:outerShdw blurRad="38100" dist="38100" dir="2700000" algn="tl">
                    <a:srgbClr val="000000">
                      <a:alpha val="43137"/>
                    </a:srgbClr>
                  </a:outerShdw>
                </a:effectLst>
              </a:rPr>
              <a:t> </a:t>
            </a:r>
          </a:p>
          <a:p>
            <a:pPr algn="ctr"/>
            <a:r>
              <a:rPr lang="tr-TR" sz="2800" b="1" dirty="0">
                <a:solidFill>
                  <a:schemeClr val="tx1"/>
                </a:solidFill>
              </a:rPr>
              <a:t>Hak ve adalet ölçülerini aşmayın.</a:t>
            </a:r>
            <a:r>
              <a:rPr lang="tr-TR" sz="2800" dirty="0">
                <a:solidFill>
                  <a:schemeClr val="tx1"/>
                </a:solidFill>
              </a:rPr>
              <a:t> </a:t>
            </a:r>
          </a:p>
          <a:p>
            <a:pPr algn="ctr"/>
            <a:r>
              <a:rPr lang="tr-TR" sz="2800" dirty="0">
                <a:solidFill>
                  <a:schemeClr val="tx1"/>
                </a:solidFill>
              </a:rPr>
              <a:t>Şüphesiz O yaptıklarınızı hakkıyla görür” </a:t>
            </a:r>
          </a:p>
          <a:p>
            <a:pPr algn="ctr"/>
            <a:r>
              <a:rPr lang="tr-TR" sz="1200" dirty="0">
                <a:solidFill>
                  <a:schemeClr val="tx1"/>
                </a:solidFill>
              </a:rPr>
              <a:t>( Hud, 11/112)</a:t>
            </a: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28</a:t>
            </a:fld>
            <a:endParaRPr lang="tr-TR"/>
          </a:p>
        </p:txBody>
      </p:sp>
      <p:sp>
        <p:nvSpPr>
          <p:cNvPr id="7" name="3 Dikdörtgen"/>
          <p:cNvSpPr/>
          <p:nvPr/>
        </p:nvSpPr>
        <p:spPr>
          <a:xfrm rot="5400000">
            <a:off x="3973624" y="-3973624"/>
            <a:ext cx="1196752"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8000" b="1" dirty="0">
                <a:solidFill>
                  <a:schemeClr val="tx1"/>
                </a:solidFill>
                <a:effectLst>
                  <a:outerShdw blurRad="38100" dist="38100" dir="2700000" algn="tl">
                    <a:srgbClr val="000000">
                      <a:alpha val="43137"/>
                    </a:srgbClr>
                  </a:outerShdw>
                </a:effectLst>
              </a:rPr>
              <a:t>İMAN ve İSTİKAMET</a:t>
            </a:r>
          </a:p>
        </p:txBody>
      </p:sp>
    </p:spTree>
    <p:extLst>
      <p:ext uri="{BB962C8B-B14F-4D97-AF65-F5344CB8AC3E}">
        <p14:creationId xmlns:p14="http://schemas.microsoft.com/office/powerpoint/2010/main" val="3919510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VLANA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5163" r="15962"/>
          <a:stretch/>
        </p:blipFill>
        <p:spPr bwMode="auto">
          <a:xfrm>
            <a:off x="5652120" y="1114687"/>
            <a:ext cx="3492895" cy="5698689"/>
          </a:xfrm>
          <a:prstGeom prst="rect">
            <a:avLst/>
          </a:prstGeom>
          <a:noFill/>
          <a:extLst>
            <a:ext uri="{909E8E84-426E-40DD-AFC4-6F175D3DCCD1}">
              <a14:hiddenFill xmlns:a14="http://schemas.microsoft.com/office/drawing/2010/main">
                <a:solidFill>
                  <a:srgbClr val="FFFFFF"/>
                </a:solidFill>
              </a14:hiddenFill>
            </a:ext>
          </a:extLst>
        </p:spPr>
      </p:pic>
      <p:sp>
        <p:nvSpPr>
          <p:cNvPr id="3" name="2 Yuvarlatılmış Dikdörtgen"/>
          <p:cNvSpPr/>
          <p:nvPr/>
        </p:nvSpPr>
        <p:spPr>
          <a:xfrm>
            <a:off x="107504" y="1268760"/>
            <a:ext cx="8787982" cy="53285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6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“Nasıl inanırsanız </a:t>
            </a:r>
          </a:p>
          <a:p>
            <a:r>
              <a:rPr lang="tr-TR" sz="66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öyle yaşarsınız. </a:t>
            </a:r>
          </a:p>
          <a:p>
            <a:r>
              <a:rPr lang="tr-TR" sz="6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Nasıl yaşarsanız </a:t>
            </a:r>
          </a:p>
          <a:p>
            <a:r>
              <a:rPr lang="tr-TR" sz="66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öyle ölürsünüz.” </a:t>
            </a:r>
            <a:endParaRPr lang="tr-TR" sz="6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Dikdörtgen 3"/>
          <p:cNvSpPr/>
          <p:nvPr/>
        </p:nvSpPr>
        <p:spPr>
          <a:xfrm>
            <a:off x="0" y="-27384"/>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9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MEVLANA</a:t>
            </a:r>
          </a:p>
        </p:txBody>
      </p:sp>
    </p:spTree>
    <p:extLst>
      <p:ext uri="{BB962C8B-B14F-4D97-AF65-F5344CB8AC3E}">
        <p14:creationId xmlns:p14="http://schemas.microsoft.com/office/powerpoint/2010/main" val="275257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1196752"/>
            <a:ext cx="856895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Tarih boyunca</a:t>
            </a:r>
            <a:r>
              <a:rPr lang="tr-TR" sz="3600" dirty="0">
                <a:solidFill>
                  <a:schemeClr val="tx1"/>
                </a:solidFill>
              </a:rPr>
              <a:t> </a:t>
            </a:r>
          </a:p>
          <a:p>
            <a:pPr marL="457200" indent="-457200" algn="just">
              <a:buFont typeface="Arial" panose="020B0604020202020204" pitchFamily="34" charset="0"/>
              <a:buChar char="•"/>
            </a:pPr>
            <a:r>
              <a:rPr lang="tr-TR" sz="40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İnsanların  bir kısmı  iman etmiş, </a:t>
            </a:r>
          </a:p>
          <a:p>
            <a:pPr marL="457200" indent="-457200" algn="just">
              <a:buFont typeface="Arial" panose="020B0604020202020204" pitchFamily="34" charset="0"/>
              <a:buChar char="•"/>
            </a:pPr>
            <a:r>
              <a:rPr lang="tr-TR"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Bir kısmı inkar etmiş </a:t>
            </a:r>
          </a:p>
          <a:p>
            <a:pPr marL="457200" indent="-457200" algn="just">
              <a:buFont typeface="Arial" panose="020B0604020202020204" pitchFamily="34" charset="0"/>
              <a:buChar char="•"/>
            </a:pPr>
            <a:r>
              <a:rPr lang="tr-TR" sz="4000" b="1" spc="50" dirty="0">
                <a:ln w="12700" cmpd="sng">
                  <a:solidFill>
                    <a:schemeClr val="accent6">
                      <a:satMod val="120000"/>
                      <a:shade val="80000"/>
                    </a:schemeClr>
                  </a:solidFill>
                  <a:prstDash val="solid"/>
                </a:ln>
                <a:solidFill>
                  <a:srgbClr val="002060"/>
                </a:solidFill>
                <a:effectLst>
                  <a:glow rad="53100">
                    <a:schemeClr val="accent6">
                      <a:satMod val="180000"/>
                      <a:alpha val="30000"/>
                    </a:schemeClr>
                  </a:glow>
                  <a:outerShdw blurRad="38100" dist="38100" dir="2700000" algn="tl">
                    <a:srgbClr val="000000">
                      <a:alpha val="43137"/>
                    </a:srgbClr>
                  </a:outerShdw>
                </a:effectLst>
              </a:rPr>
              <a:t>Bir kısmı Allah'a ortak koşmuş, </a:t>
            </a:r>
          </a:p>
          <a:p>
            <a:pPr marL="457200" indent="-457200" algn="just">
              <a:buFont typeface="Arial" panose="020B0604020202020204" pitchFamily="34" charset="0"/>
              <a:buChar char="•"/>
            </a:pPr>
            <a:r>
              <a:rPr lang="tr-TR" sz="4000" b="1" dirty="0">
                <a:ln w="900" cmpd="sng">
                  <a:solidFill>
                    <a:schemeClr val="accent1">
                      <a:satMod val="190000"/>
                      <a:alpha val="55000"/>
                    </a:schemeClr>
                  </a:solidFill>
                  <a:prstDash val="solid"/>
                </a:ln>
                <a:solidFill>
                  <a:srgbClr val="FF0000"/>
                </a:solidFill>
                <a:effectLst>
                  <a:outerShdw blurRad="38100" dist="38100" dir="2700000" algn="tl">
                    <a:srgbClr val="000000">
                      <a:alpha val="43137"/>
                    </a:srgbClr>
                  </a:outerShdw>
                </a:effectLst>
              </a:rPr>
              <a:t>Bir kısmı da iman ile küfür arasında bocalayıp durmuştur. </a:t>
            </a:r>
          </a:p>
          <a:p>
            <a:pPr algn="just"/>
            <a:r>
              <a:rPr lang="tr-TR" sz="3200" b="1" dirty="0" err="1">
                <a:solidFill>
                  <a:schemeClr val="tx1"/>
                </a:solidFill>
              </a:rPr>
              <a:t>Kur'ân'da</a:t>
            </a:r>
            <a:r>
              <a:rPr lang="tr-TR" sz="3200" b="1" dirty="0">
                <a:solidFill>
                  <a:schemeClr val="tx1"/>
                </a:solidFill>
              </a:rPr>
              <a:t> insanlar, inanç bakımından mümin, kâfir,  münafık ve müşrik olarak dört ayrı grup olarak değerlendirilmiştir.</a:t>
            </a:r>
            <a:r>
              <a:rPr lang="tr-TR" sz="3200" dirty="0">
                <a:solidFill>
                  <a:schemeClr val="tx1"/>
                </a:solidFill>
              </a:rPr>
              <a:t>  </a:t>
            </a:r>
          </a:p>
        </p:txBody>
      </p:sp>
      <p:sp>
        <p:nvSpPr>
          <p:cNvPr id="4" name="4 Dikdörtgen"/>
          <p:cNvSpPr/>
          <p:nvPr/>
        </p:nvSpPr>
        <p:spPr>
          <a:xfrm>
            <a:off x="0" y="0"/>
            <a:ext cx="9144000" cy="1092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effectLst>
                  <a:outerShdw blurRad="38100" dist="38100" dir="2700000" algn="tl">
                    <a:srgbClr val="000000">
                      <a:alpha val="43137"/>
                    </a:srgbClr>
                  </a:outerShdw>
                </a:effectLst>
              </a:rPr>
              <a:t>KUR’AN’IN TANITTIĞI İNANÇ İNSANLARI</a:t>
            </a:r>
          </a:p>
        </p:txBody>
      </p:sp>
    </p:spTree>
    <p:extLst>
      <p:ext uri="{BB962C8B-B14F-4D97-AF65-F5344CB8AC3E}">
        <p14:creationId xmlns:p14="http://schemas.microsoft.com/office/powerpoint/2010/main" val="13294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ÖKLÜ AĞAÇ PNG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r="18566"/>
          <a:stretch/>
        </p:blipFill>
        <p:spPr bwMode="auto">
          <a:xfrm>
            <a:off x="4427985" y="1069328"/>
            <a:ext cx="4680520" cy="5788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a:solidFill>
                  <a:schemeClr val="tx1"/>
                </a:solidFill>
                <a:effectLst>
                  <a:outerShdw blurRad="38100" dist="38100" dir="2700000" algn="tl">
                    <a:srgbClr val="000000">
                      <a:alpha val="43137"/>
                    </a:srgbClr>
                  </a:outerShdw>
                </a:effectLst>
              </a:rPr>
              <a:t>İMAN’IN TEZAHÜRÜ</a:t>
            </a:r>
          </a:p>
        </p:txBody>
      </p:sp>
      <p:sp>
        <p:nvSpPr>
          <p:cNvPr id="6" name="5 Dikdörtgen"/>
          <p:cNvSpPr/>
          <p:nvPr/>
        </p:nvSpPr>
        <p:spPr>
          <a:xfrm>
            <a:off x="179512" y="1196752"/>
            <a:ext cx="576064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a:solidFill>
                  <a:srgbClr val="FF0000"/>
                </a:solidFill>
              </a:rPr>
              <a:t>İman </a:t>
            </a:r>
          </a:p>
          <a:p>
            <a:r>
              <a:rPr lang="tr-TR" sz="5400" b="1" dirty="0">
                <a:solidFill>
                  <a:schemeClr val="tx2"/>
                </a:solidFill>
              </a:rPr>
              <a:t>kökü kalpte, </a:t>
            </a:r>
          </a:p>
          <a:p>
            <a:r>
              <a:rPr lang="tr-TR" sz="5400" b="1" dirty="0">
                <a:solidFill>
                  <a:srgbClr val="FF0000"/>
                </a:solidFill>
              </a:rPr>
              <a:t>dalları </a:t>
            </a:r>
          </a:p>
          <a:p>
            <a:r>
              <a:rPr lang="tr-TR" sz="5400" b="1" dirty="0">
                <a:solidFill>
                  <a:srgbClr val="7030A0"/>
                </a:solidFill>
              </a:rPr>
              <a:t>insan davranışları olarak hayatta olan </a:t>
            </a:r>
          </a:p>
          <a:p>
            <a:r>
              <a:rPr lang="tr-TR" sz="5400" b="1" dirty="0">
                <a:solidFill>
                  <a:srgbClr val="FF0000"/>
                </a:solidFill>
              </a:rPr>
              <a:t>bir ağaç gibidir.</a:t>
            </a:r>
          </a:p>
        </p:txBody>
      </p:sp>
    </p:spTree>
    <p:extLst>
      <p:ext uri="{BB962C8B-B14F-4D97-AF65-F5344CB8AC3E}">
        <p14:creationId xmlns:p14="http://schemas.microsoft.com/office/powerpoint/2010/main" val="2824922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529247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9087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8000" b="1" dirty="0">
                <a:solidFill>
                  <a:schemeClr val="tx1"/>
                </a:solidFill>
                <a:effectLst>
                  <a:outerShdw blurRad="38100" dist="38100" dir="2700000" algn="tl">
                    <a:srgbClr val="000000">
                      <a:alpha val="43137"/>
                    </a:srgbClr>
                  </a:outerShdw>
                </a:effectLst>
              </a:rPr>
              <a:t>İMAN’IN TEZAHÜRÜ</a:t>
            </a:r>
          </a:p>
        </p:txBody>
      </p:sp>
      <p:sp>
        <p:nvSpPr>
          <p:cNvPr id="6" name="5 Dikdörtgen"/>
          <p:cNvSpPr/>
          <p:nvPr/>
        </p:nvSpPr>
        <p:spPr>
          <a:xfrm>
            <a:off x="0" y="5805264"/>
            <a:ext cx="9144000" cy="10801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4000" b="1" dirty="0">
                <a:solidFill>
                  <a:srgbClr val="FFFF00"/>
                </a:solidFill>
              </a:rPr>
              <a:t>İbadetsiz iman kurumuş bir ağaç gibidir.</a:t>
            </a:r>
            <a:endParaRPr lang="tr-TR" sz="4000" dirty="0">
              <a:solidFill>
                <a:srgbClr val="FFFF00"/>
              </a:solidFill>
            </a:endParaRPr>
          </a:p>
        </p:txBody>
      </p:sp>
    </p:spTree>
    <p:extLst>
      <p:ext uri="{BB962C8B-B14F-4D97-AF65-F5344CB8AC3E}">
        <p14:creationId xmlns:p14="http://schemas.microsoft.com/office/powerpoint/2010/main" val="3371697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ÖKLÜ AĞAÇ PNG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0835" t="27700" r="10541" b="9952"/>
          <a:stretch/>
        </p:blipFill>
        <p:spPr bwMode="auto">
          <a:xfrm>
            <a:off x="0" y="1052736"/>
            <a:ext cx="9144000" cy="5949548"/>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a:solidFill>
                  <a:schemeClr val="tx1"/>
                </a:solidFill>
                <a:effectLst>
                  <a:outerShdw blurRad="38100" dist="38100" dir="2700000" algn="tl">
                    <a:srgbClr val="000000">
                      <a:alpha val="43137"/>
                    </a:srgbClr>
                  </a:outerShdw>
                </a:effectLst>
              </a:rPr>
              <a:t>İMAN’IN TEZAHÜRÜ</a:t>
            </a:r>
          </a:p>
        </p:txBody>
      </p:sp>
      <p:sp>
        <p:nvSpPr>
          <p:cNvPr id="6" name="5 Dikdörtgen"/>
          <p:cNvSpPr/>
          <p:nvPr/>
        </p:nvSpPr>
        <p:spPr>
          <a:xfrm>
            <a:off x="2771800" y="4653136"/>
            <a:ext cx="6372200" cy="2205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600" b="1" dirty="0">
                <a:solidFill>
                  <a:schemeClr val="tx1"/>
                </a:solidFill>
                <a:effectLst>
                  <a:outerShdw blurRad="38100" dist="38100" dir="2700000" algn="tl">
                    <a:srgbClr val="000000">
                      <a:alpha val="43137"/>
                    </a:srgbClr>
                  </a:outerShdw>
                </a:effectLst>
              </a:rPr>
              <a:t>Salih ameller </a:t>
            </a:r>
          </a:p>
          <a:p>
            <a:pPr algn="r"/>
            <a:r>
              <a:rPr lang="tr-TR" sz="3600" b="1" dirty="0">
                <a:solidFill>
                  <a:schemeClr val="tx1"/>
                </a:solidFill>
                <a:effectLst>
                  <a:outerShdw blurRad="38100" dist="38100" dir="2700000" algn="tl">
                    <a:srgbClr val="000000">
                      <a:alpha val="43137"/>
                    </a:srgbClr>
                  </a:outerShdw>
                </a:effectLst>
              </a:rPr>
              <a:t>kalpteki iman nurunu parlatır </a:t>
            </a:r>
          </a:p>
          <a:p>
            <a:pPr algn="r"/>
            <a:r>
              <a:rPr lang="tr-TR" sz="3600" b="1" dirty="0">
                <a:solidFill>
                  <a:schemeClr val="tx1"/>
                </a:solidFill>
                <a:effectLst>
                  <a:outerShdw blurRad="38100" dist="38100" dir="2700000" algn="tl">
                    <a:srgbClr val="000000">
                      <a:alpha val="43137"/>
                    </a:srgbClr>
                  </a:outerShdw>
                </a:effectLst>
              </a:rPr>
              <a:t>ve devamlı ışıldamasını sağlar. </a:t>
            </a:r>
          </a:p>
        </p:txBody>
      </p:sp>
    </p:spTree>
    <p:extLst>
      <p:ext uri="{BB962C8B-B14F-4D97-AF65-F5344CB8AC3E}">
        <p14:creationId xmlns:p14="http://schemas.microsoft.com/office/powerpoint/2010/main" val="32064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5" y="1120539"/>
            <a:ext cx="2970077" cy="405010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lgili resim"/>
          <p:cNvPicPr>
            <a:picLocks noChangeAspect="1" noChangeArrowheads="1"/>
          </p:cNvPicPr>
          <p:nvPr/>
        </p:nvPicPr>
        <p:blipFill rotWithShape="1">
          <a:blip r:embed="rId3">
            <a:extLst>
              <a:ext uri="{28A0092B-C50C-407E-A947-70E740481C1C}">
                <a14:useLocalDpi xmlns:a14="http://schemas.microsoft.com/office/drawing/2010/main" val="0"/>
              </a:ext>
            </a:extLst>
          </a:blip>
          <a:srcRect l="9961" r="9483"/>
          <a:stretch/>
        </p:blipFill>
        <p:spPr bwMode="auto">
          <a:xfrm>
            <a:off x="0" y="944724"/>
            <a:ext cx="2843808" cy="3321235"/>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a:solidFill>
                  <a:schemeClr val="tx1"/>
                </a:solidFill>
                <a:effectLst>
                  <a:outerShdw blurRad="38100" dist="38100" dir="2700000" algn="tl">
                    <a:srgbClr val="000000">
                      <a:alpha val="43137"/>
                    </a:srgbClr>
                  </a:outerShdw>
                </a:effectLst>
              </a:rPr>
              <a:t>İMAN’IN TEZAHÜRÜ</a:t>
            </a:r>
          </a:p>
        </p:txBody>
      </p:sp>
      <p:sp>
        <p:nvSpPr>
          <p:cNvPr id="6" name="5 Dikdörtgen"/>
          <p:cNvSpPr/>
          <p:nvPr/>
        </p:nvSpPr>
        <p:spPr>
          <a:xfrm>
            <a:off x="0" y="4077072"/>
            <a:ext cx="9144000" cy="278119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tr-TR" sz="2400" dirty="0">
                <a:solidFill>
                  <a:schemeClr val="tx1"/>
                </a:solidFill>
              </a:rPr>
              <a:t>İmanı bir ağaca benzetirsek, </a:t>
            </a:r>
          </a:p>
          <a:p>
            <a:r>
              <a:rPr lang="tr-TR" sz="2400" b="1" dirty="0">
                <a:solidFill>
                  <a:srgbClr val="0070C0"/>
                </a:solidFill>
              </a:rPr>
              <a:t>bu ağacın kökü kalpte, gövdesi akılda ve dalları organlardadır. </a:t>
            </a:r>
          </a:p>
          <a:p>
            <a:r>
              <a:rPr lang="tr-TR" sz="2800" b="1" dirty="0">
                <a:solidFill>
                  <a:srgbClr val="00B050"/>
                </a:solidFill>
                <a:effectLst>
                  <a:outerShdw blurRad="38100" dist="38100" dir="2700000" algn="tl">
                    <a:srgbClr val="000000">
                      <a:alpha val="43137"/>
                    </a:srgbClr>
                  </a:outerShdw>
                </a:effectLst>
              </a:rPr>
              <a:t>Bu ağacın meyvesi ise amellerdir. </a:t>
            </a:r>
          </a:p>
          <a:p>
            <a:r>
              <a:rPr lang="tr-TR" sz="2400" dirty="0">
                <a:solidFill>
                  <a:schemeClr val="tx1"/>
                </a:solidFill>
              </a:rPr>
              <a:t>Ağacı kökü, gövdesi, dalları ya da meyvesi olmadan tanımlamaya kalkanlar, onu eksik ve yanlış tanımlamak zorunda kalacaklardır. </a:t>
            </a:r>
          </a:p>
          <a:p>
            <a:r>
              <a:rPr lang="tr-TR" sz="2800" b="1" dirty="0">
                <a:solidFill>
                  <a:srgbClr val="7030A0"/>
                </a:solidFill>
                <a:effectLst>
                  <a:outerShdw blurRad="38100" dist="38100" dir="2700000" algn="tl">
                    <a:srgbClr val="000000">
                      <a:alpha val="43137"/>
                    </a:srgbClr>
                  </a:outerShdw>
                </a:effectLst>
              </a:rPr>
              <a:t>Dalları kurumuş, meyve vermeyen ağaç, </a:t>
            </a:r>
          </a:p>
          <a:p>
            <a:r>
              <a:rPr lang="tr-TR" sz="2800" b="1" dirty="0">
                <a:solidFill>
                  <a:srgbClr val="FF0000"/>
                </a:solidFill>
                <a:effectLst>
                  <a:outerShdw blurRad="38100" dist="38100" dir="2700000" algn="tl">
                    <a:srgbClr val="000000">
                      <a:alpha val="43137"/>
                    </a:srgbClr>
                  </a:outerShdw>
                </a:effectLst>
              </a:rPr>
              <a:t>odun parçasından başka bir şey değildir ve yanmaya lâyıktır.</a:t>
            </a:r>
          </a:p>
        </p:txBody>
      </p:sp>
      <p:pic>
        <p:nvPicPr>
          <p:cNvPr id="9224" name="Picture 8" descr="KÖKLÜ MEYVELİ AĞAÇ PNG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676021"/>
            <a:ext cx="4168546" cy="392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224"/>
                                        </p:tgtEl>
                                        <p:attrNameLst>
                                          <p:attrName>style.visibility</p:attrName>
                                        </p:attrNameLst>
                                      </p:cBhvr>
                                      <p:to>
                                        <p:strVal val="visible"/>
                                      </p:to>
                                    </p:set>
                                    <p:anim calcmode="lin" valueType="num">
                                      <p:cBhvr>
                                        <p:cTn id="13" dur="500" fill="hold"/>
                                        <p:tgtEl>
                                          <p:spTgt spid="9224"/>
                                        </p:tgtEl>
                                        <p:attrNameLst>
                                          <p:attrName>ppt_w</p:attrName>
                                        </p:attrNameLst>
                                      </p:cBhvr>
                                      <p:tavLst>
                                        <p:tav tm="0">
                                          <p:val>
                                            <p:fltVal val="0"/>
                                          </p:val>
                                        </p:tav>
                                        <p:tav tm="100000">
                                          <p:val>
                                            <p:strVal val="#ppt_w"/>
                                          </p:val>
                                        </p:tav>
                                      </p:tavLst>
                                    </p:anim>
                                    <p:anim calcmode="lin" valueType="num">
                                      <p:cBhvr>
                                        <p:cTn id="14" dur="500" fill="hold"/>
                                        <p:tgtEl>
                                          <p:spTgt spid="9224"/>
                                        </p:tgtEl>
                                        <p:attrNameLst>
                                          <p:attrName>ppt_h</p:attrName>
                                        </p:attrNameLst>
                                      </p:cBhvr>
                                      <p:tavLst>
                                        <p:tav tm="0">
                                          <p:val>
                                            <p:fltVal val="0"/>
                                          </p:val>
                                        </p:tav>
                                        <p:tav tm="100000">
                                          <p:val>
                                            <p:strVal val="#ppt_h"/>
                                          </p:val>
                                        </p:tav>
                                      </p:tavLst>
                                    </p:anim>
                                    <p:animEffect transition="in" filter="fade">
                                      <p:cBhvr>
                                        <p:cTn id="15" dur="500"/>
                                        <p:tgtEl>
                                          <p:spTgt spid="92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220"/>
                                        </p:tgtEl>
                                        <p:attrNameLst>
                                          <p:attrName>style.visibility</p:attrName>
                                        </p:attrNameLst>
                                      </p:cBhvr>
                                      <p:to>
                                        <p:strVal val="visible"/>
                                      </p:to>
                                    </p:set>
                                    <p:anim calcmode="lin" valueType="num">
                                      <p:cBhvr>
                                        <p:cTn id="20" dur="500" fill="hold"/>
                                        <p:tgtEl>
                                          <p:spTgt spid="9220"/>
                                        </p:tgtEl>
                                        <p:attrNameLst>
                                          <p:attrName>ppt_w</p:attrName>
                                        </p:attrNameLst>
                                      </p:cBhvr>
                                      <p:tavLst>
                                        <p:tav tm="0">
                                          <p:val>
                                            <p:fltVal val="0"/>
                                          </p:val>
                                        </p:tav>
                                        <p:tav tm="100000">
                                          <p:val>
                                            <p:strVal val="#ppt_w"/>
                                          </p:val>
                                        </p:tav>
                                      </p:tavLst>
                                    </p:anim>
                                    <p:anim calcmode="lin" valueType="num">
                                      <p:cBhvr>
                                        <p:cTn id="21" dur="500" fill="hold"/>
                                        <p:tgtEl>
                                          <p:spTgt spid="9220"/>
                                        </p:tgtEl>
                                        <p:attrNameLst>
                                          <p:attrName>ppt_h</p:attrName>
                                        </p:attrNameLst>
                                      </p:cBhvr>
                                      <p:tavLst>
                                        <p:tav tm="0">
                                          <p:val>
                                            <p:fltVal val="0"/>
                                          </p:val>
                                        </p:tav>
                                        <p:tav tm="100000">
                                          <p:val>
                                            <p:strVal val="#ppt_h"/>
                                          </p:val>
                                        </p:tav>
                                      </p:tavLst>
                                    </p:anim>
                                    <p:animEffect transition="in" filter="fade">
                                      <p:cBhvr>
                                        <p:cTn id="2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ünya ve ahirette kurtuluş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644"/>
          </a:xfrm>
          <a:prstGeom prst="rect">
            <a:avLst/>
          </a:prstGeom>
          <a:noFill/>
          <a:extLst>
            <a:ext uri="{909E8E84-426E-40DD-AFC4-6F175D3DCCD1}">
              <a14:hiddenFill xmlns:a14="http://schemas.microsoft.com/office/drawing/2010/main">
                <a:solidFill>
                  <a:srgbClr val="FFFFFF"/>
                </a:solidFill>
              </a14:hiddenFill>
            </a:ext>
          </a:extLst>
        </p:spPr>
      </p:pic>
      <p:sp>
        <p:nvSpPr>
          <p:cNvPr id="2" name="Sağ Ok 1"/>
          <p:cNvSpPr/>
          <p:nvPr/>
        </p:nvSpPr>
        <p:spPr>
          <a:xfrm rot="20356116">
            <a:off x="1149359" y="2878944"/>
            <a:ext cx="8141425" cy="4120877"/>
          </a:xfrm>
          <a:prstGeom prst="rightArrow">
            <a:avLst>
              <a:gd name="adj1" fmla="val 50000"/>
              <a:gd name="adj2" fmla="val 48832"/>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r>
              <a:rPr lang="tr-TR" sz="9000" b="1" dirty="0">
                <a:ln w="9525">
                  <a:solidFill>
                    <a:schemeClr val="bg1"/>
                  </a:solidFill>
                  <a:prstDash val="solid"/>
                </a:ln>
                <a:solidFill>
                  <a:schemeClr val="tx1"/>
                </a:solidFill>
                <a:effectLst>
                  <a:outerShdw blurRad="12700" dist="38100" dir="2700000" algn="tl" rotWithShape="0">
                    <a:schemeClr val="bg1">
                      <a:lumMod val="50000"/>
                    </a:schemeClr>
                  </a:outerShdw>
                </a:effectLst>
              </a:rPr>
              <a:t>İMANINDADIR</a:t>
            </a:r>
          </a:p>
        </p:txBody>
      </p:sp>
      <p:sp>
        <p:nvSpPr>
          <p:cNvPr id="6" name="5 Dikdörtgen"/>
          <p:cNvSpPr/>
          <p:nvPr/>
        </p:nvSpPr>
        <p:spPr>
          <a:xfrm>
            <a:off x="179512" y="692696"/>
            <a:ext cx="896448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altLang="tr-TR" sz="6600" b="1" dirty="0">
                <a:solidFill>
                  <a:srgbClr val="FF0000"/>
                </a:solidFill>
              </a:rPr>
              <a:t>İnsanın </a:t>
            </a:r>
          </a:p>
          <a:p>
            <a:r>
              <a:rPr lang="tr-TR" altLang="tr-TR"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dünyada ve ahiretteki </a:t>
            </a:r>
          </a:p>
          <a:p>
            <a:r>
              <a:rPr lang="tr-TR" altLang="tr-TR" sz="6600" b="1" dirty="0">
                <a:ln w="6600">
                  <a:solidFill>
                    <a:schemeClr val="accent2"/>
                  </a:solidFill>
                  <a:prstDash val="solid"/>
                </a:ln>
                <a:solidFill>
                  <a:srgbClr val="002060"/>
                </a:solidFill>
                <a:effectLst>
                  <a:outerShdw dist="38100" dir="2700000" algn="tl" rotWithShape="0">
                    <a:schemeClr val="accent2"/>
                  </a:outerShdw>
                </a:effectLst>
              </a:rPr>
              <a:t>tek kurtuluşu</a:t>
            </a:r>
            <a:endParaRPr lang="tr-TR" sz="7200" b="1" dirty="0">
              <a:ln w="6600">
                <a:solidFill>
                  <a:schemeClr val="accent2"/>
                </a:solidFill>
                <a:prstDash val="solid"/>
              </a:ln>
              <a:solidFill>
                <a:srgbClr val="002060"/>
              </a:solidFill>
              <a:effectLst>
                <a:outerShdw dist="38100" dir="2700000" algn="tl" rotWithShape="0">
                  <a:schemeClr val="accent2"/>
                </a:outerShdw>
              </a:effectLst>
            </a:endParaRPr>
          </a:p>
        </p:txBody>
      </p:sp>
    </p:spTree>
    <p:extLst>
      <p:ext uri="{BB962C8B-B14F-4D97-AF65-F5344CB8AC3E}">
        <p14:creationId xmlns:p14="http://schemas.microsoft.com/office/powerpoint/2010/main" val="140806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solidFill>
                  <a:schemeClr val="tx1"/>
                </a:solidFill>
                <a:effectLst>
                  <a:outerShdw blurRad="38100" dist="38100" dir="2700000" algn="tl">
                    <a:srgbClr val="000000">
                      <a:alpha val="43137"/>
                    </a:srgbClr>
                  </a:outerShdw>
                </a:effectLst>
              </a:rPr>
              <a:t>İMAN HAYATTIR</a:t>
            </a:r>
          </a:p>
        </p:txBody>
      </p:sp>
      <p:sp>
        <p:nvSpPr>
          <p:cNvPr id="6" name="5 Dikdörtgen"/>
          <p:cNvSpPr/>
          <p:nvPr/>
        </p:nvSpPr>
        <p:spPr>
          <a:xfrm>
            <a:off x="179512" y="1196752"/>
            <a:ext cx="87849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600" dirty="0">
                <a:solidFill>
                  <a:schemeClr val="tx1"/>
                </a:solidFill>
              </a:rPr>
              <a:t>imanın hâkim olduğu toplumda </a:t>
            </a:r>
          </a:p>
          <a:p>
            <a:pPr algn="just"/>
            <a:r>
              <a:rPr lang="tr-TR" sz="3600" b="1" dirty="0">
                <a:solidFill>
                  <a:srgbClr val="FF0000"/>
                </a:solidFill>
              </a:rPr>
              <a:t>ahlak, adalet, fazilet, muhabbet, </a:t>
            </a:r>
            <a:r>
              <a:rPr lang="tr-TR" sz="3600" b="1" dirty="0" err="1">
                <a:solidFill>
                  <a:srgbClr val="FF0000"/>
                </a:solidFill>
              </a:rPr>
              <a:t>muâvenet</a:t>
            </a:r>
            <a:r>
              <a:rPr lang="tr-TR" sz="3600" b="1" dirty="0">
                <a:solidFill>
                  <a:srgbClr val="FF0000"/>
                </a:solidFill>
              </a:rPr>
              <a:t>, sadakat ve iffet baş tacı edilen değerler olarak yerini alır.</a:t>
            </a:r>
          </a:p>
          <a:p>
            <a:pPr algn="just"/>
            <a:r>
              <a:rPr lang="tr-TR" sz="3600" dirty="0">
                <a:solidFill>
                  <a:schemeClr val="tx1"/>
                </a:solidFill>
              </a:rPr>
              <a:t>İmanın hakim olmadığı toplumda ise </a:t>
            </a:r>
          </a:p>
          <a:p>
            <a:pPr algn="just"/>
            <a:r>
              <a:rPr lang="tr-TR" sz="3600" b="1" dirty="0">
                <a:solidFill>
                  <a:srgbClr val="002060"/>
                </a:solidFill>
              </a:rPr>
              <a:t>rezalet, nefret, sefalet, sefahat, atalet, ihanet, bencillik ve her türlü dalavere ortalığı kaplayacaktır. </a:t>
            </a:r>
          </a:p>
        </p:txBody>
      </p:sp>
    </p:spTree>
    <p:extLst>
      <p:ext uri="{BB962C8B-B14F-4D97-AF65-F5344CB8AC3E}">
        <p14:creationId xmlns:p14="http://schemas.microsoft.com/office/powerpoint/2010/main" val="6602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m şeridi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293096"/>
            <a:ext cx="3895924"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solidFill>
                  <a:schemeClr val="tx1"/>
                </a:solidFill>
                <a:effectLst>
                  <a:outerShdw blurRad="38100" dist="38100" dir="2700000" algn="tl">
                    <a:srgbClr val="000000">
                      <a:alpha val="43137"/>
                    </a:srgbClr>
                  </a:outerShdw>
                </a:effectLst>
              </a:rPr>
              <a:t>İMAN HAYATTIR?</a:t>
            </a:r>
          </a:p>
        </p:txBody>
      </p:sp>
      <p:sp>
        <p:nvSpPr>
          <p:cNvPr id="6" name="5 Dikdörtgen"/>
          <p:cNvSpPr/>
          <p:nvPr/>
        </p:nvSpPr>
        <p:spPr>
          <a:xfrm>
            <a:off x="35496" y="1196752"/>
            <a:ext cx="87849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rgbClr val="7030A0"/>
                </a:solidFill>
              </a:rPr>
              <a:t>Gazete ve </a:t>
            </a:r>
            <a:r>
              <a:rPr lang="tr-TR" sz="4000" b="1" dirty="0" err="1">
                <a:solidFill>
                  <a:srgbClr val="7030A0"/>
                </a:solidFill>
              </a:rPr>
              <a:t>tv</a:t>
            </a:r>
            <a:r>
              <a:rPr lang="tr-TR" sz="4000" b="1" dirty="0">
                <a:solidFill>
                  <a:srgbClr val="7030A0"/>
                </a:solidFill>
              </a:rPr>
              <a:t>. haberlerinde sık sık canavarlaşan insanların durumlarına şahit oluyoruz. </a:t>
            </a:r>
          </a:p>
          <a:p>
            <a:pPr marL="571500" indent="-571500">
              <a:buFont typeface="Arial" panose="020B0604020202020204" pitchFamily="34" charset="0"/>
              <a:buChar char="•"/>
            </a:pPr>
            <a:r>
              <a:rPr lang="tr-TR" sz="3200" dirty="0">
                <a:solidFill>
                  <a:schemeClr val="tx1"/>
                </a:solidFill>
              </a:rPr>
              <a:t>Suriye’de vs. Ülkelerde işlenen cinayetler… </a:t>
            </a:r>
          </a:p>
          <a:p>
            <a:pPr marL="571500" indent="-571500">
              <a:buFont typeface="Arial" panose="020B0604020202020204" pitchFamily="34" charset="0"/>
              <a:buChar char="•"/>
            </a:pPr>
            <a:r>
              <a:rPr lang="tr-TR" sz="3200" dirty="0">
                <a:solidFill>
                  <a:schemeClr val="tx1"/>
                </a:solidFill>
              </a:rPr>
              <a:t>Eşini öldüren kocalar… Kocasını vuran kadınlar… </a:t>
            </a:r>
          </a:p>
          <a:p>
            <a:pPr marL="571500" indent="-571500">
              <a:buFont typeface="Arial" panose="020B0604020202020204" pitchFamily="34" charset="0"/>
              <a:buChar char="•"/>
            </a:pPr>
            <a:r>
              <a:rPr lang="tr-TR" sz="3200" dirty="0">
                <a:solidFill>
                  <a:schemeClr val="tx1"/>
                </a:solidFill>
              </a:rPr>
              <a:t>Babalarına silah çeken çocuklar… çocuklarını doğrayan babalar… </a:t>
            </a:r>
          </a:p>
          <a:p>
            <a:pPr marL="571500" indent="-571500">
              <a:buFont typeface="Arial" panose="020B0604020202020204" pitchFamily="34" charset="0"/>
              <a:buChar char="•"/>
            </a:pPr>
            <a:r>
              <a:rPr lang="tr-TR" sz="3200" dirty="0">
                <a:solidFill>
                  <a:schemeClr val="tx1"/>
                </a:solidFill>
              </a:rPr>
              <a:t>Küçücük bebelere </a:t>
            </a:r>
            <a:r>
              <a:rPr lang="tr-TR" sz="3200" dirty="0" err="1">
                <a:solidFill>
                  <a:schemeClr val="tx1"/>
                </a:solidFill>
              </a:rPr>
              <a:t>tecâvüz</a:t>
            </a:r>
            <a:r>
              <a:rPr lang="tr-TR" sz="3200" dirty="0">
                <a:solidFill>
                  <a:schemeClr val="tx1"/>
                </a:solidFill>
              </a:rPr>
              <a:t> edenler... </a:t>
            </a:r>
          </a:p>
        </p:txBody>
      </p:sp>
    </p:spTree>
    <p:extLst>
      <p:ext uri="{BB962C8B-B14F-4D97-AF65-F5344CB8AC3E}">
        <p14:creationId xmlns:p14="http://schemas.microsoft.com/office/powerpoint/2010/main" val="883456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K:\SUNULAR\SLAYT VE SUNULAR İÇİN RESİMLER\PNG RESİMLERİ\www.hazretieyupsultan.com png resimler\tezhip_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7" y="3411802"/>
            <a:ext cx="1644325" cy="16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img823.imageshack.us/img823/1610/34t9abd.png"/>
          <p:cNvPicPr>
            <a:picLocks noChangeAspect="1" noChangeArrowheads="1"/>
          </p:cNvPicPr>
          <p:nvPr/>
        </p:nvPicPr>
        <p:blipFill rotWithShape="1">
          <a:blip r:embed="rId3">
            <a:extLst>
              <a:ext uri="{28A0092B-C50C-407E-A947-70E740481C1C}">
                <a14:useLocalDpi xmlns:a14="http://schemas.microsoft.com/office/drawing/2010/main" val="0"/>
              </a:ext>
            </a:extLst>
          </a:blip>
          <a:srcRect l="17399" r="17837"/>
          <a:stretch/>
        </p:blipFill>
        <p:spPr bwMode="auto">
          <a:xfrm>
            <a:off x="7224785" y="5229200"/>
            <a:ext cx="1885096" cy="1629996"/>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1"/>
            <a:ext cx="9144000" cy="10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solidFill>
                  <a:schemeClr val="tx1"/>
                </a:solidFill>
                <a:effectLst>
                  <a:outerShdw blurRad="38100" dist="38100" dir="2700000" algn="tl">
                    <a:srgbClr val="000000">
                      <a:alpha val="43137"/>
                    </a:srgbClr>
                  </a:outerShdw>
                </a:effectLst>
              </a:rPr>
              <a:t>İMAN EDEN</a:t>
            </a:r>
          </a:p>
          <a:p>
            <a:r>
              <a:rPr lang="tr-TR" sz="3600" b="1" dirty="0">
                <a:solidFill>
                  <a:schemeClr val="tx1"/>
                </a:solidFill>
                <a:effectLst>
                  <a:outerShdw blurRad="38100" dist="38100" dir="2700000" algn="tl">
                    <a:srgbClr val="000000">
                      <a:alpha val="43137"/>
                    </a:srgbClr>
                  </a:outerShdw>
                </a:effectLst>
              </a:rPr>
              <a:t>ALLAH’IN KOYDUĞU KURALLARI ÇİĞNEMEZ</a:t>
            </a:r>
          </a:p>
        </p:txBody>
      </p:sp>
      <p:sp>
        <p:nvSpPr>
          <p:cNvPr id="4" name="5 Dikdörtgen"/>
          <p:cNvSpPr/>
          <p:nvPr/>
        </p:nvSpPr>
        <p:spPr>
          <a:xfrm>
            <a:off x="179512" y="1196752"/>
            <a:ext cx="770485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200" dirty="0">
                <a:solidFill>
                  <a:schemeClr val="tx1"/>
                </a:solidFill>
                <a:latin typeface="HASENAT" panose="01000600020000020003" pitchFamily="2" charset="-78"/>
                <a:cs typeface="HASENAT" panose="01000600020000020003" pitchFamily="2" charset="-78"/>
              </a:rPr>
              <a:t>يَا اَيُّهَا الَّذٖينَ اٰمَنُوا لَا تُحَرِّمُوا طَيِّبَاتِ مَا اَحَلَّ اللّٰهُ لَكُمْ وَلَا تَعْتَدُوا اِنَّ اللّٰهَ لَا يُحِبُّ الْمُعْتَدٖينَ</a:t>
            </a:r>
            <a:endParaRPr lang="tr-TR" sz="3200" b="1" dirty="0">
              <a:solidFill>
                <a:schemeClr val="tx1"/>
              </a:solidFill>
              <a:latin typeface="HASENAT" panose="01000600020000020003" pitchFamily="2" charset="-78"/>
              <a:cs typeface="HASENAT" panose="01000600020000020003" pitchFamily="2" charset="-78"/>
            </a:endParaRPr>
          </a:p>
          <a:p>
            <a:pPr algn="ctr"/>
            <a:r>
              <a:rPr lang="tr-TR" sz="2800" b="1" dirty="0">
                <a:solidFill>
                  <a:schemeClr val="tx1"/>
                </a:solidFill>
              </a:rPr>
              <a:t>“</a:t>
            </a:r>
            <a:r>
              <a:rPr lang="tr-TR" sz="2800" dirty="0">
                <a:solidFill>
                  <a:schemeClr val="tx1"/>
                </a:solidFill>
              </a:rPr>
              <a:t>Ey iman edenler! </a:t>
            </a:r>
          </a:p>
          <a:p>
            <a:pPr algn="ctr"/>
            <a:r>
              <a:rPr lang="tr-TR" sz="2800" dirty="0">
                <a:solidFill>
                  <a:srgbClr val="FF0000"/>
                </a:solidFill>
              </a:rPr>
              <a:t>Allah'ın size helâl kıldığı iyi ve temiz şeyleri</a:t>
            </a:r>
            <a:r>
              <a:rPr lang="tr-TR" sz="2800" dirty="0">
                <a:solidFill>
                  <a:schemeClr val="tx1"/>
                </a:solidFill>
              </a:rPr>
              <a:t> </a:t>
            </a:r>
          </a:p>
          <a:p>
            <a:pPr algn="ctr"/>
            <a:r>
              <a:rPr lang="tr-TR" sz="2800" b="1" dirty="0">
                <a:solidFill>
                  <a:srgbClr val="7030A0"/>
                </a:solidFill>
              </a:rPr>
              <a:t>(siz kendinize) haram kılmayın ve sınırı aşmayın</a:t>
            </a:r>
            <a:r>
              <a:rPr lang="tr-TR" sz="2800" dirty="0">
                <a:solidFill>
                  <a:schemeClr val="tx1"/>
                </a:solidFill>
              </a:rPr>
              <a:t>. </a:t>
            </a:r>
          </a:p>
          <a:p>
            <a:pPr algn="ctr"/>
            <a:r>
              <a:rPr lang="tr-TR" sz="2800" dirty="0">
                <a:solidFill>
                  <a:schemeClr val="tx1"/>
                </a:solidFill>
              </a:rPr>
              <a:t>Allah sınırı aşanları sevmez.</a:t>
            </a:r>
            <a:r>
              <a:rPr lang="tr-TR" sz="2800" b="1" dirty="0">
                <a:solidFill>
                  <a:schemeClr val="tx1"/>
                </a:solidFill>
              </a:rPr>
              <a:t>” </a:t>
            </a:r>
          </a:p>
          <a:p>
            <a:pPr algn="ctr"/>
            <a:r>
              <a:rPr lang="tr-TR" sz="1600" dirty="0">
                <a:solidFill>
                  <a:schemeClr val="tx1"/>
                </a:solidFill>
              </a:rPr>
              <a:t>(Maide 87)</a:t>
            </a:r>
          </a:p>
          <a:p>
            <a:pPr algn="ctr"/>
            <a:r>
              <a:rPr lang="ar-AE" sz="2800" dirty="0">
                <a:solidFill>
                  <a:schemeClr val="tx1"/>
                </a:solidFill>
                <a:latin typeface="HASENAT" panose="01000600020000020003" pitchFamily="2" charset="-78"/>
                <a:cs typeface="HASENAT" panose="01000600020000020003" pitchFamily="2" charset="-78"/>
              </a:rPr>
              <a:t>تِلْكَ حُدُودُ اللّٰهِ فَلَا تَعْتَدُوهَا وَمَنْ يَتَعَدَّ حُدُودَ اللّٰهِ فَاُولٰئِكَ هُمُ الظَّالِمُونَ</a:t>
            </a:r>
            <a:r>
              <a:rPr lang="tr-TR" sz="2800" dirty="0">
                <a:solidFill>
                  <a:schemeClr val="tx1"/>
                </a:solidFill>
                <a:latin typeface="HASENAT" panose="01000600020000020003" pitchFamily="2" charset="-78"/>
                <a:cs typeface="HASENAT" panose="01000600020000020003" pitchFamily="2" charset="-78"/>
              </a:rPr>
              <a:t> </a:t>
            </a:r>
          </a:p>
          <a:p>
            <a:pPr algn="ctr"/>
            <a:r>
              <a:rPr lang="tr-TR" sz="2800" dirty="0">
                <a:solidFill>
                  <a:schemeClr val="tx1"/>
                </a:solidFill>
              </a:rPr>
              <a:t>"</a:t>
            </a:r>
            <a:r>
              <a:rPr lang="tr-TR"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Bu söylenenler Allah'ın koyduğu sınırlardır. </a:t>
            </a:r>
            <a:endParaRPr lang="tr-TR" sz="2800" dirty="0">
              <a:solidFill>
                <a:srgbClr val="FF0000"/>
              </a:solidFill>
            </a:endParaRPr>
          </a:p>
          <a:p>
            <a:pPr algn="ctr"/>
            <a:r>
              <a:rPr lang="tr-TR" sz="2800" b="1" dirty="0">
                <a:solidFill>
                  <a:srgbClr val="0070C0"/>
                </a:solidFill>
              </a:rPr>
              <a:t>Sakın onları aşmayın.</a:t>
            </a:r>
            <a:r>
              <a:rPr lang="tr-TR" sz="2800" dirty="0">
                <a:solidFill>
                  <a:schemeClr val="tx1"/>
                </a:solidFill>
              </a:rPr>
              <a:t> </a:t>
            </a:r>
          </a:p>
          <a:p>
            <a:pPr algn="ctr"/>
            <a:r>
              <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Kim Allah'ın sınırlarını aşarsa </a:t>
            </a:r>
            <a:endParaRPr lang="tr-T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tr-T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işte onlar zalimlerdir</a:t>
            </a:r>
            <a:r>
              <a:rPr lang="tr-TR" sz="2800" dirty="0">
                <a:solidFill>
                  <a:schemeClr val="tx1"/>
                </a:solidFill>
              </a:rPr>
              <a:t>.</a:t>
            </a:r>
            <a:r>
              <a:rPr lang="en-US" sz="2800" dirty="0">
                <a:solidFill>
                  <a:schemeClr val="tx1"/>
                </a:solidFill>
              </a:rPr>
              <a:t>” </a:t>
            </a:r>
            <a:endParaRPr lang="tr-TR" sz="2800" dirty="0">
              <a:solidFill>
                <a:schemeClr val="tx1"/>
              </a:solidFill>
            </a:endParaRPr>
          </a:p>
          <a:p>
            <a:pPr algn="ctr"/>
            <a:r>
              <a:rPr lang="tr-TR" sz="1600" dirty="0">
                <a:solidFill>
                  <a:schemeClr val="tx1"/>
                </a:solidFill>
              </a:rPr>
              <a:t>(Müslim, </a:t>
            </a:r>
            <a:r>
              <a:rPr lang="tr-TR" sz="1600" dirty="0" err="1">
                <a:solidFill>
                  <a:schemeClr val="tx1"/>
                </a:solidFill>
              </a:rPr>
              <a:t>Birr</a:t>
            </a:r>
            <a:r>
              <a:rPr lang="tr-TR" sz="1600" dirty="0">
                <a:solidFill>
                  <a:schemeClr val="tx1"/>
                </a:solidFill>
              </a:rPr>
              <a:t> 14 )</a:t>
            </a:r>
            <a:endParaRPr lang="tr-TR" sz="2400" dirty="0">
              <a:solidFill>
                <a:schemeClr val="tx1"/>
              </a:solidFill>
            </a:endParaRPr>
          </a:p>
        </p:txBody>
      </p:sp>
    </p:spTree>
    <p:extLst>
      <p:ext uri="{BB962C8B-B14F-4D97-AF65-F5344CB8AC3E}">
        <p14:creationId xmlns:p14="http://schemas.microsoft.com/office/powerpoint/2010/main" val="910408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iles.hakikatbirdir.webnode.com.tr/200000073-d87ecd97a0/55.jpg"/>
          <p:cNvPicPr>
            <a:picLocks noChangeAspect="1" noChangeArrowheads="1"/>
          </p:cNvPicPr>
          <p:nvPr/>
        </p:nvPicPr>
        <p:blipFill rotWithShape="1">
          <a:blip r:embed="rId2">
            <a:extLst>
              <a:ext uri="{28A0092B-C50C-407E-A947-70E740481C1C}">
                <a14:useLocalDpi xmlns:a14="http://schemas.microsoft.com/office/drawing/2010/main" val="0"/>
              </a:ext>
            </a:extLst>
          </a:blip>
          <a:srcRect l="2449" t="1870" r="3052" b="1225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a:solidFill>
                  <a:schemeClr val="tx1"/>
                </a:solidFill>
                <a:effectLst>
                  <a:outerShdw blurRad="38100" dist="38100" dir="2700000" algn="tl">
                    <a:srgbClr val="000000">
                      <a:alpha val="43137"/>
                    </a:srgbClr>
                  </a:outerShdw>
                </a:effectLst>
              </a:rPr>
              <a:t>İMAN’IN TEZAHÜRÜ</a:t>
            </a:r>
          </a:p>
        </p:txBody>
      </p:sp>
      <p:sp>
        <p:nvSpPr>
          <p:cNvPr id="6" name="5 Dikdörtgen"/>
          <p:cNvSpPr/>
          <p:nvPr/>
        </p:nvSpPr>
        <p:spPr>
          <a:xfrm>
            <a:off x="72008" y="2852936"/>
            <a:ext cx="8964488"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r-SA" sz="3600" b="1" dirty="0">
                <a:solidFill>
                  <a:schemeClr val="tx1"/>
                </a:solidFill>
                <a:cs typeface="Emine" panose="03020400000000000000" pitchFamily="66" charset="-78"/>
              </a:rPr>
              <a:t>الإِيمَانُ بِضْعٌ وَسَبْعُونَ شُعْبَةً </a:t>
            </a:r>
            <a:r>
              <a:rPr lang="tr-TR" sz="3600" b="1" dirty="0">
                <a:solidFill>
                  <a:schemeClr val="tx1"/>
                </a:solidFill>
                <a:cs typeface="Emine" panose="03020400000000000000" pitchFamily="66" charset="-78"/>
              </a:rPr>
              <a:t> </a:t>
            </a:r>
            <a:r>
              <a:rPr lang="tr-TR" sz="3600" b="1" i="1" dirty="0">
                <a:solidFill>
                  <a:srgbClr val="002060"/>
                </a:solidFill>
              </a:rPr>
              <a:t>“İmanın yetmiş küsur şubesi vardır. </a:t>
            </a:r>
          </a:p>
          <a:p>
            <a:pPr algn="just"/>
            <a:r>
              <a:rPr lang="ar-SA" sz="3200" b="1" dirty="0">
                <a:solidFill>
                  <a:schemeClr val="tx1"/>
                </a:solidFill>
                <a:cs typeface="Emine" panose="03020400000000000000" pitchFamily="66" charset="-78"/>
              </a:rPr>
              <a:t>أَفْضَلُهَا لاَ إِلَهَ إِلاَّ اللَّهُ</a:t>
            </a:r>
            <a:r>
              <a:rPr lang="tr-TR" sz="3200" b="1" i="1" dirty="0">
                <a:solidFill>
                  <a:srgbClr val="00B050"/>
                </a:solidFill>
                <a:effectLst>
                  <a:outerShdw blurRad="38100" dist="38100" dir="2700000" algn="tl">
                    <a:srgbClr val="000000">
                      <a:alpha val="43137"/>
                    </a:srgbClr>
                  </a:outerShdw>
                </a:effectLst>
              </a:rPr>
              <a:t>  Bunların en üstünü 'Lâ ilâhe </a:t>
            </a:r>
            <a:r>
              <a:rPr lang="tr-TR" sz="3200" b="1" i="1" dirty="0" err="1">
                <a:solidFill>
                  <a:srgbClr val="00B050"/>
                </a:solidFill>
                <a:effectLst>
                  <a:outerShdw blurRad="38100" dist="38100" dir="2700000" algn="tl">
                    <a:srgbClr val="000000">
                      <a:alpha val="43137"/>
                    </a:srgbClr>
                  </a:outerShdw>
                </a:effectLst>
              </a:rPr>
              <a:t>illâllâh</a:t>
            </a:r>
            <a:r>
              <a:rPr lang="tr-TR" sz="3200" b="1" i="1" dirty="0">
                <a:solidFill>
                  <a:srgbClr val="00B050"/>
                </a:solidFill>
                <a:effectLst>
                  <a:outerShdw blurRad="38100" dist="38100" dir="2700000" algn="tl">
                    <a:srgbClr val="000000">
                      <a:alpha val="43137"/>
                    </a:srgbClr>
                  </a:outerShdw>
                </a:effectLst>
              </a:rPr>
              <a:t>' (Allah'tan başka ilâh yoktur.) sözüdür. </a:t>
            </a:r>
          </a:p>
          <a:p>
            <a:pPr algn="just"/>
            <a:r>
              <a:rPr lang="ar-SA" sz="3200" b="1" dirty="0">
                <a:solidFill>
                  <a:schemeClr val="tx1"/>
                </a:solidFill>
                <a:cs typeface="Emine" panose="03020400000000000000" pitchFamily="66" charset="-78"/>
              </a:rPr>
              <a:t>وَأَوْضَعُهَا إِمَاطَةُ الأَذَى عَنِ الطَّرِيقِ</a:t>
            </a:r>
            <a:r>
              <a:rPr lang="tr-TR" sz="3200" b="1" i="1" dirty="0">
                <a:solidFill>
                  <a:srgbClr val="FF0000"/>
                </a:solidFill>
                <a:effectLst>
                  <a:outerShdw blurRad="38100" dist="38100" dir="2700000" algn="tl">
                    <a:srgbClr val="000000">
                      <a:alpha val="43137"/>
                    </a:srgbClr>
                  </a:outerShdw>
                </a:effectLst>
              </a:rPr>
              <a:t>   </a:t>
            </a:r>
            <a:r>
              <a:rPr lang="tr-TR" sz="4000" b="1" i="1" dirty="0">
                <a:solidFill>
                  <a:srgbClr val="FF0000"/>
                </a:solidFill>
                <a:effectLst>
                  <a:outerShdw blurRad="38100" dist="38100" dir="2700000" algn="tl">
                    <a:srgbClr val="000000">
                      <a:alpha val="43137"/>
                    </a:srgbClr>
                  </a:outerShdw>
                </a:effectLst>
              </a:rPr>
              <a:t>En alt derecesi ise yoldaki eziyet veren şeyleri kaldırmaktır. </a:t>
            </a:r>
          </a:p>
          <a:p>
            <a:pPr algn="just"/>
            <a:r>
              <a:rPr lang="ar-SA" sz="3200" b="1" dirty="0">
                <a:solidFill>
                  <a:schemeClr val="tx1"/>
                </a:solidFill>
                <a:cs typeface="Emine" panose="03020400000000000000" pitchFamily="66" charset="-78"/>
              </a:rPr>
              <a:t>وَالْحَيَاءُ شُعْبَةٌ مِنَ الإِيمَانِ</a:t>
            </a:r>
            <a:r>
              <a:rPr lang="tr-TR" sz="3200" b="1" i="1" dirty="0">
                <a:solidFill>
                  <a:srgbClr val="FF0000"/>
                </a:solidFill>
                <a:effectLst>
                  <a:outerShdw blurRad="38100" dist="38100" dir="2700000" algn="tl">
                    <a:srgbClr val="000000">
                      <a:alpha val="43137"/>
                    </a:srgbClr>
                  </a:outerShdw>
                </a:effectLst>
              </a:rPr>
              <a:t>  </a:t>
            </a:r>
            <a:r>
              <a:rPr lang="tr-TR" sz="3200" b="1" i="1" dirty="0">
                <a:solidFill>
                  <a:srgbClr val="7030A0"/>
                </a:solidFill>
                <a:effectLst>
                  <a:outerShdw blurRad="38100" dist="38100" dir="2700000" algn="tl">
                    <a:srgbClr val="000000">
                      <a:alpha val="43137"/>
                    </a:srgbClr>
                  </a:outerShdw>
                </a:effectLst>
              </a:rPr>
              <a:t>Hayâ da imanın bir şubesidir.”</a:t>
            </a:r>
            <a:r>
              <a:rPr lang="tr-TR" sz="3200" dirty="0">
                <a:solidFill>
                  <a:schemeClr val="tx1"/>
                </a:solidFill>
              </a:rPr>
              <a:t> </a:t>
            </a:r>
          </a:p>
          <a:p>
            <a:pPr algn="r"/>
            <a:r>
              <a:rPr lang="tr-TR" dirty="0">
                <a:solidFill>
                  <a:schemeClr val="tx1"/>
                </a:solidFill>
              </a:rPr>
              <a:t>(</a:t>
            </a:r>
            <a:r>
              <a:rPr lang="tr-TR" dirty="0" err="1">
                <a:solidFill>
                  <a:schemeClr val="tx1"/>
                </a:solidFill>
              </a:rPr>
              <a:t>Nesâî</a:t>
            </a:r>
            <a:r>
              <a:rPr lang="tr-TR" dirty="0">
                <a:solidFill>
                  <a:schemeClr val="tx1"/>
                </a:solidFill>
              </a:rPr>
              <a:t>, </a:t>
            </a:r>
            <a:r>
              <a:rPr lang="tr-TR" dirty="0" err="1">
                <a:solidFill>
                  <a:schemeClr val="tx1"/>
                </a:solidFill>
              </a:rPr>
              <a:t>Îmân</a:t>
            </a:r>
            <a:r>
              <a:rPr lang="tr-TR" dirty="0">
                <a:solidFill>
                  <a:schemeClr val="tx1"/>
                </a:solidFill>
              </a:rPr>
              <a:t>, 16.)</a:t>
            </a:r>
          </a:p>
        </p:txBody>
      </p:sp>
    </p:spTree>
    <p:extLst>
      <p:ext uri="{BB962C8B-B14F-4D97-AF65-F5344CB8AC3E}">
        <p14:creationId xmlns:p14="http://schemas.microsoft.com/office/powerpoint/2010/main" val="18675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9127329" cy="4535353"/>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0" y="0"/>
            <a:ext cx="9144000" cy="27089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000" dirty="0" err="1">
                <a:solidFill>
                  <a:srgbClr val="FFFF00"/>
                </a:solidFill>
              </a:rPr>
              <a:t>Resulullah</a:t>
            </a:r>
            <a:r>
              <a:rPr lang="tr-TR" sz="2000" dirty="0">
                <a:solidFill>
                  <a:srgbClr val="FFFF00"/>
                </a:solidFill>
              </a:rPr>
              <a:t> (</a:t>
            </a:r>
            <a:r>
              <a:rPr lang="tr-TR" sz="2000" dirty="0" err="1">
                <a:solidFill>
                  <a:srgbClr val="FFFF00"/>
                </a:solidFill>
              </a:rPr>
              <a:t>s.a.v</a:t>
            </a:r>
            <a:r>
              <a:rPr lang="tr-TR" sz="2000" dirty="0">
                <a:solidFill>
                  <a:srgbClr val="FFFF00"/>
                </a:solidFill>
              </a:rPr>
              <a:t>.) şöyle buyurmuştur:</a:t>
            </a:r>
          </a:p>
          <a:p>
            <a:pPr algn="ctr"/>
            <a:r>
              <a:rPr lang="tr-TR" sz="4000" b="1" dirty="0">
                <a:solidFill>
                  <a:srgbClr val="FF0000"/>
                </a:solidFill>
                <a:effectLst>
                  <a:outerShdw blurRad="38100" dist="38100" dir="2700000" algn="tl">
                    <a:srgbClr val="000000">
                      <a:alpha val="43137"/>
                    </a:srgbClr>
                  </a:outerShdw>
                </a:effectLst>
              </a:rPr>
              <a:t>"</a:t>
            </a:r>
            <a:r>
              <a:rPr lang="tr-TR" sz="4000" b="1" dirty="0" err="1">
                <a:solidFill>
                  <a:srgbClr val="FF0000"/>
                </a:solidFill>
                <a:effectLst>
                  <a:outerShdw blurRad="38100" dist="38100" dir="2700000" algn="tl">
                    <a:srgbClr val="000000">
                      <a:alpha val="43137"/>
                    </a:srgbClr>
                  </a:outerShdw>
                </a:effectLst>
              </a:rPr>
              <a:t>Îman</a:t>
            </a:r>
            <a:r>
              <a:rPr lang="tr-TR" sz="4000" b="1" dirty="0">
                <a:solidFill>
                  <a:srgbClr val="FF0000"/>
                </a:solidFill>
                <a:effectLst>
                  <a:outerShdw blurRad="38100" dist="38100" dir="2700000" algn="tl">
                    <a:srgbClr val="000000">
                      <a:alpha val="43137"/>
                    </a:srgbClr>
                  </a:outerShdw>
                </a:effectLst>
              </a:rPr>
              <a:t> ve haya </a:t>
            </a:r>
            <a:r>
              <a:rPr lang="tr-TR" sz="4000" b="1" dirty="0">
                <a:solidFill>
                  <a:srgbClr val="0070C0"/>
                </a:solidFill>
                <a:effectLst>
                  <a:outerShdw blurRad="38100" dist="38100" dir="2700000" algn="tl">
                    <a:srgbClr val="000000">
                      <a:alpha val="43137"/>
                    </a:srgbClr>
                  </a:outerShdw>
                </a:effectLst>
              </a:rPr>
              <a:t>birbirine bağlı ve eşittirler. </a:t>
            </a:r>
          </a:p>
          <a:p>
            <a:pPr algn="ctr"/>
            <a:r>
              <a:rPr lang="tr-TR" sz="4000" b="1" dirty="0">
                <a:solidFill>
                  <a:schemeClr val="bg1"/>
                </a:solidFill>
              </a:rPr>
              <a:t>Biri gidince diğeri de gider. </a:t>
            </a:r>
          </a:p>
          <a:p>
            <a:pPr algn="ctr"/>
            <a:r>
              <a:rPr lang="tr-TR" sz="1600" dirty="0">
                <a:solidFill>
                  <a:srgbClr val="FFFF00"/>
                </a:solidFill>
              </a:rPr>
              <a:t>(Hâkim, </a:t>
            </a:r>
            <a:r>
              <a:rPr lang="tr-TR" sz="1600" dirty="0" err="1">
                <a:solidFill>
                  <a:srgbClr val="FFFF00"/>
                </a:solidFill>
              </a:rPr>
              <a:t>Taberâni</a:t>
            </a:r>
            <a:r>
              <a:rPr lang="tr-TR" sz="1600" dirty="0">
                <a:solidFill>
                  <a:srgbClr val="FFFF00"/>
                </a:solidFill>
              </a:rPr>
              <a:t>, K. Sitte 17/582)</a:t>
            </a:r>
            <a:endParaRPr lang="tr-TR" sz="1050" dirty="0">
              <a:solidFill>
                <a:srgbClr val="FFFF00"/>
              </a:solidFill>
            </a:endParaRPr>
          </a:p>
        </p:txBody>
      </p:sp>
    </p:spTree>
    <p:extLst>
      <p:ext uri="{BB962C8B-B14F-4D97-AF65-F5344CB8AC3E}">
        <p14:creationId xmlns:p14="http://schemas.microsoft.com/office/powerpoint/2010/main" val="175245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092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effectLst>
                  <a:outerShdw blurRad="38100" dist="38100" dir="2700000" algn="tl">
                    <a:srgbClr val="000000">
                      <a:alpha val="43137"/>
                    </a:srgbClr>
                  </a:outerShdw>
                </a:effectLst>
              </a:rPr>
              <a:t>KUR’AN’IN TANITTIĞI İNANÇ İNSANLARI</a:t>
            </a:r>
          </a:p>
        </p:txBody>
      </p:sp>
      <p:sp>
        <p:nvSpPr>
          <p:cNvPr id="3" name="Dikdörtgen 2"/>
          <p:cNvSpPr/>
          <p:nvPr/>
        </p:nvSpPr>
        <p:spPr>
          <a:xfrm>
            <a:off x="0" y="1628800"/>
            <a:ext cx="9036496" cy="4896544"/>
          </a:xfrm>
          <a:prstGeom prst="rect">
            <a:avLst/>
          </a:prstGeom>
          <a:solidFill>
            <a:schemeClr val="bg1">
              <a:alpha val="0"/>
            </a:schemeClr>
          </a:solidFill>
          <a:ln>
            <a:solidFill>
              <a:schemeClr val="bg2"/>
            </a:solidFill>
          </a:ln>
        </p:spPr>
      </p:sp>
      <p:sp>
        <p:nvSpPr>
          <p:cNvPr id="6" name="Serbest Form 5"/>
          <p:cNvSpPr/>
          <p:nvPr/>
        </p:nvSpPr>
        <p:spPr>
          <a:xfrm>
            <a:off x="323529" y="3527167"/>
            <a:ext cx="3340473" cy="1099809"/>
          </a:xfrm>
          <a:custGeom>
            <a:avLst/>
            <a:gdLst>
              <a:gd name="connsiteX0" fmla="*/ 0 w 3340473"/>
              <a:gd name="connsiteY0" fmla="*/ 109981 h 1099809"/>
              <a:gd name="connsiteX1" fmla="*/ 109981 w 3340473"/>
              <a:gd name="connsiteY1" fmla="*/ 0 h 1099809"/>
              <a:gd name="connsiteX2" fmla="*/ 3230492 w 3340473"/>
              <a:gd name="connsiteY2" fmla="*/ 0 h 1099809"/>
              <a:gd name="connsiteX3" fmla="*/ 3340473 w 3340473"/>
              <a:gd name="connsiteY3" fmla="*/ 109981 h 1099809"/>
              <a:gd name="connsiteX4" fmla="*/ 3340473 w 3340473"/>
              <a:gd name="connsiteY4" fmla="*/ 989828 h 1099809"/>
              <a:gd name="connsiteX5" fmla="*/ 3230492 w 3340473"/>
              <a:gd name="connsiteY5" fmla="*/ 1099809 h 1099809"/>
              <a:gd name="connsiteX6" fmla="*/ 109981 w 3340473"/>
              <a:gd name="connsiteY6" fmla="*/ 1099809 h 1099809"/>
              <a:gd name="connsiteX7" fmla="*/ 0 w 3340473"/>
              <a:gd name="connsiteY7" fmla="*/ 989828 h 1099809"/>
              <a:gd name="connsiteX8" fmla="*/ 0 w 3340473"/>
              <a:gd name="connsiteY8" fmla="*/ 109981 h 10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473" h="1099809">
                <a:moveTo>
                  <a:pt x="0" y="109981"/>
                </a:moveTo>
                <a:cubicBezTo>
                  <a:pt x="0" y="49240"/>
                  <a:pt x="49240" y="0"/>
                  <a:pt x="109981" y="0"/>
                </a:cubicBezTo>
                <a:lnTo>
                  <a:pt x="3230492" y="0"/>
                </a:lnTo>
                <a:cubicBezTo>
                  <a:pt x="3291233" y="0"/>
                  <a:pt x="3340473" y="49240"/>
                  <a:pt x="3340473" y="109981"/>
                </a:cubicBezTo>
                <a:lnTo>
                  <a:pt x="3340473" y="989828"/>
                </a:lnTo>
                <a:cubicBezTo>
                  <a:pt x="3340473" y="1050569"/>
                  <a:pt x="3291233" y="1099809"/>
                  <a:pt x="3230492" y="1099809"/>
                </a:cubicBezTo>
                <a:lnTo>
                  <a:pt x="109981" y="1099809"/>
                </a:lnTo>
                <a:cubicBezTo>
                  <a:pt x="49240" y="1099809"/>
                  <a:pt x="0" y="1050569"/>
                  <a:pt x="0" y="989828"/>
                </a:cubicBezTo>
                <a:lnTo>
                  <a:pt x="0" y="109981"/>
                </a:lnTo>
                <a:close/>
              </a:path>
            </a:pathLst>
          </a:custGeom>
          <a:solidFill>
            <a:srgbClr val="C0000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612" tIns="57612" rIns="57612" bIns="57612" numCol="1" spcCol="1270" anchor="ctr" anchorCtr="0">
            <a:noAutofit/>
          </a:bodyPr>
          <a:lstStyle/>
          <a:p>
            <a:pPr lvl="0" algn="ctr" defTabSz="1778000">
              <a:lnSpc>
                <a:spcPct val="90000"/>
              </a:lnSpc>
              <a:spcBef>
                <a:spcPct val="0"/>
              </a:spcBef>
              <a:spcAft>
                <a:spcPct val="35000"/>
              </a:spcAft>
            </a:pPr>
            <a:r>
              <a:rPr lang="tr-TR" sz="40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KUR’AN DA İNSAN TİPLERİ</a:t>
            </a:r>
            <a:endParaRPr lang="tr-TR" sz="40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Serbest Form 6"/>
          <p:cNvSpPr/>
          <p:nvPr/>
        </p:nvSpPr>
        <p:spPr>
          <a:xfrm rot="19068369">
            <a:off x="3298033" y="3108271"/>
            <a:ext cx="2824680" cy="40429"/>
          </a:xfrm>
          <a:custGeom>
            <a:avLst/>
            <a:gdLst>
              <a:gd name="connsiteX0" fmla="*/ 0 w 2824680"/>
              <a:gd name="connsiteY0" fmla="*/ 20214 h 40429"/>
              <a:gd name="connsiteX1" fmla="*/ 2824680 w 2824680"/>
              <a:gd name="connsiteY1" fmla="*/ 20214 h 40429"/>
            </a:gdLst>
            <a:ahLst/>
            <a:cxnLst>
              <a:cxn ang="0">
                <a:pos x="connsiteX0" y="connsiteY0"/>
              </a:cxn>
              <a:cxn ang="0">
                <a:pos x="connsiteX1" y="connsiteY1"/>
              </a:cxn>
            </a:cxnLst>
            <a:rect l="l" t="t" r="r" b="b"/>
            <a:pathLst>
              <a:path w="2824680" h="40429">
                <a:moveTo>
                  <a:pt x="0" y="20214"/>
                </a:moveTo>
                <a:lnTo>
                  <a:pt x="2824680" y="20214"/>
                </a:lnTo>
              </a:path>
            </a:pathLst>
          </a:custGeom>
          <a:noFill/>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54422" tIns="-50403" rIns="1354423" bIns="-50403" numCol="1" spcCol="1270" anchor="ctr" anchorCtr="0">
            <a:noAutofit/>
          </a:bodyPr>
          <a:lstStyle/>
          <a:p>
            <a:pPr lvl="0" algn="ctr" defTabSz="488950">
              <a:lnSpc>
                <a:spcPct val="90000"/>
              </a:lnSpc>
              <a:spcBef>
                <a:spcPct val="0"/>
              </a:spcBef>
              <a:spcAft>
                <a:spcPct val="35000"/>
              </a:spcAft>
            </a:pPr>
            <a:endParaRPr lang="tr-TR" sz="1100" kern="1200"/>
          </a:p>
        </p:txBody>
      </p:sp>
      <p:sp>
        <p:nvSpPr>
          <p:cNvPr id="8" name="Serbest Form 7"/>
          <p:cNvSpPr/>
          <p:nvPr/>
        </p:nvSpPr>
        <p:spPr>
          <a:xfrm>
            <a:off x="5756743" y="1629995"/>
            <a:ext cx="2775699" cy="1099809"/>
          </a:xfrm>
          <a:custGeom>
            <a:avLst/>
            <a:gdLst>
              <a:gd name="connsiteX0" fmla="*/ 0 w 2775699"/>
              <a:gd name="connsiteY0" fmla="*/ 109981 h 1099809"/>
              <a:gd name="connsiteX1" fmla="*/ 109981 w 2775699"/>
              <a:gd name="connsiteY1" fmla="*/ 0 h 1099809"/>
              <a:gd name="connsiteX2" fmla="*/ 2665718 w 2775699"/>
              <a:gd name="connsiteY2" fmla="*/ 0 h 1099809"/>
              <a:gd name="connsiteX3" fmla="*/ 2775699 w 2775699"/>
              <a:gd name="connsiteY3" fmla="*/ 109981 h 1099809"/>
              <a:gd name="connsiteX4" fmla="*/ 2775699 w 2775699"/>
              <a:gd name="connsiteY4" fmla="*/ 989828 h 1099809"/>
              <a:gd name="connsiteX5" fmla="*/ 2665718 w 2775699"/>
              <a:gd name="connsiteY5" fmla="*/ 1099809 h 1099809"/>
              <a:gd name="connsiteX6" fmla="*/ 109981 w 2775699"/>
              <a:gd name="connsiteY6" fmla="*/ 1099809 h 1099809"/>
              <a:gd name="connsiteX7" fmla="*/ 0 w 2775699"/>
              <a:gd name="connsiteY7" fmla="*/ 989828 h 1099809"/>
              <a:gd name="connsiteX8" fmla="*/ 0 w 2775699"/>
              <a:gd name="connsiteY8" fmla="*/ 109981 h 10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699" h="1099809">
                <a:moveTo>
                  <a:pt x="0" y="109981"/>
                </a:moveTo>
                <a:cubicBezTo>
                  <a:pt x="0" y="49240"/>
                  <a:pt x="49240" y="0"/>
                  <a:pt x="109981" y="0"/>
                </a:cubicBezTo>
                <a:lnTo>
                  <a:pt x="2665718" y="0"/>
                </a:lnTo>
                <a:cubicBezTo>
                  <a:pt x="2726459" y="0"/>
                  <a:pt x="2775699" y="49240"/>
                  <a:pt x="2775699" y="109981"/>
                </a:cubicBezTo>
                <a:lnTo>
                  <a:pt x="2775699" y="989828"/>
                </a:lnTo>
                <a:cubicBezTo>
                  <a:pt x="2775699" y="1050569"/>
                  <a:pt x="2726459" y="1099809"/>
                  <a:pt x="2665718" y="1099809"/>
                </a:cubicBezTo>
                <a:lnTo>
                  <a:pt x="109981" y="1099809"/>
                </a:lnTo>
                <a:cubicBezTo>
                  <a:pt x="49240" y="1099809"/>
                  <a:pt x="0" y="1050569"/>
                  <a:pt x="0" y="989828"/>
                </a:cubicBezTo>
                <a:lnTo>
                  <a:pt x="0" y="109981"/>
                </a:lnTo>
                <a:close/>
              </a:path>
            </a:pathLst>
          </a:custGeom>
          <a:solidFill>
            <a:srgbClr val="C0000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692" tIns="62692" rIns="62692" bIns="62692" numCol="1" spcCol="1270" anchor="ctr" anchorCtr="0">
            <a:noAutofit/>
          </a:bodyPr>
          <a:lstStyle/>
          <a:p>
            <a:pPr lvl="0" algn="ctr" defTabSz="2133600">
              <a:lnSpc>
                <a:spcPct val="90000"/>
              </a:lnSpc>
              <a:spcBef>
                <a:spcPct val="0"/>
              </a:spcBef>
              <a:spcAft>
                <a:spcPct val="35000"/>
              </a:spcAft>
            </a:pPr>
            <a:r>
              <a:rPr lang="tr-TR" sz="4800" b="1" kern="1200" cap="none" spc="0" dirty="0">
                <a:ln w="19050">
                  <a:solidFill>
                    <a:schemeClr val="tx2">
                      <a:tint val="1000"/>
                    </a:schemeClr>
                  </a:solidFill>
                  <a:prstDash val="solid"/>
                </a:ln>
                <a:solidFill>
                  <a:schemeClr val="accent3"/>
                </a:solidFill>
                <a:effectLst>
                  <a:outerShdw blurRad="38100" dist="38100" dir="2700000" algn="tl">
                    <a:srgbClr val="000000">
                      <a:alpha val="43137"/>
                    </a:srgbClr>
                  </a:outerShdw>
                </a:effectLst>
              </a:rPr>
              <a:t>MÜ'MİN</a:t>
            </a:r>
          </a:p>
        </p:txBody>
      </p:sp>
      <p:sp>
        <p:nvSpPr>
          <p:cNvPr id="9" name="Serbest Form 8"/>
          <p:cNvSpPr/>
          <p:nvPr/>
        </p:nvSpPr>
        <p:spPr>
          <a:xfrm rot="20591164">
            <a:off x="3617272" y="3740661"/>
            <a:ext cx="2186201" cy="40429"/>
          </a:xfrm>
          <a:custGeom>
            <a:avLst/>
            <a:gdLst>
              <a:gd name="connsiteX0" fmla="*/ 0 w 2186201"/>
              <a:gd name="connsiteY0" fmla="*/ 20214 h 40429"/>
              <a:gd name="connsiteX1" fmla="*/ 2186201 w 2186201"/>
              <a:gd name="connsiteY1" fmla="*/ 20214 h 40429"/>
            </a:gdLst>
            <a:ahLst/>
            <a:cxnLst>
              <a:cxn ang="0">
                <a:pos x="connsiteX0" y="connsiteY0"/>
              </a:cxn>
              <a:cxn ang="0">
                <a:pos x="connsiteX1" y="connsiteY1"/>
              </a:cxn>
            </a:cxnLst>
            <a:rect l="l" t="t" r="r" b="b"/>
            <a:pathLst>
              <a:path w="2186201" h="40429">
                <a:moveTo>
                  <a:pt x="0" y="20214"/>
                </a:moveTo>
                <a:lnTo>
                  <a:pt x="2186201" y="20214"/>
                </a:lnTo>
              </a:path>
            </a:pathLst>
          </a:custGeom>
          <a:noFill/>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51145" tIns="-34440" rIns="1051145" bIns="-34442" numCol="1" spcCol="1270" anchor="ctr" anchorCtr="0">
            <a:noAutofit/>
          </a:bodyPr>
          <a:lstStyle/>
          <a:p>
            <a:pPr lvl="0" algn="ctr" defTabSz="400050">
              <a:lnSpc>
                <a:spcPct val="90000"/>
              </a:lnSpc>
              <a:spcBef>
                <a:spcPct val="0"/>
              </a:spcBef>
              <a:spcAft>
                <a:spcPct val="35000"/>
              </a:spcAft>
            </a:pPr>
            <a:endParaRPr lang="tr-TR" sz="900" kern="1200"/>
          </a:p>
        </p:txBody>
      </p:sp>
      <p:sp>
        <p:nvSpPr>
          <p:cNvPr id="10" name="Serbest Form 9"/>
          <p:cNvSpPr/>
          <p:nvPr/>
        </p:nvSpPr>
        <p:spPr>
          <a:xfrm>
            <a:off x="5756743" y="2894776"/>
            <a:ext cx="2775699" cy="1099809"/>
          </a:xfrm>
          <a:custGeom>
            <a:avLst/>
            <a:gdLst>
              <a:gd name="connsiteX0" fmla="*/ 0 w 2775699"/>
              <a:gd name="connsiteY0" fmla="*/ 109981 h 1099809"/>
              <a:gd name="connsiteX1" fmla="*/ 109981 w 2775699"/>
              <a:gd name="connsiteY1" fmla="*/ 0 h 1099809"/>
              <a:gd name="connsiteX2" fmla="*/ 2665718 w 2775699"/>
              <a:gd name="connsiteY2" fmla="*/ 0 h 1099809"/>
              <a:gd name="connsiteX3" fmla="*/ 2775699 w 2775699"/>
              <a:gd name="connsiteY3" fmla="*/ 109981 h 1099809"/>
              <a:gd name="connsiteX4" fmla="*/ 2775699 w 2775699"/>
              <a:gd name="connsiteY4" fmla="*/ 989828 h 1099809"/>
              <a:gd name="connsiteX5" fmla="*/ 2665718 w 2775699"/>
              <a:gd name="connsiteY5" fmla="*/ 1099809 h 1099809"/>
              <a:gd name="connsiteX6" fmla="*/ 109981 w 2775699"/>
              <a:gd name="connsiteY6" fmla="*/ 1099809 h 1099809"/>
              <a:gd name="connsiteX7" fmla="*/ 0 w 2775699"/>
              <a:gd name="connsiteY7" fmla="*/ 989828 h 1099809"/>
              <a:gd name="connsiteX8" fmla="*/ 0 w 2775699"/>
              <a:gd name="connsiteY8" fmla="*/ 109981 h 10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699" h="1099809">
                <a:moveTo>
                  <a:pt x="0" y="109981"/>
                </a:moveTo>
                <a:cubicBezTo>
                  <a:pt x="0" y="49240"/>
                  <a:pt x="49240" y="0"/>
                  <a:pt x="109981" y="0"/>
                </a:cubicBezTo>
                <a:lnTo>
                  <a:pt x="2665718" y="0"/>
                </a:lnTo>
                <a:cubicBezTo>
                  <a:pt x="2726459" y="0"/>
                  <a:pt x="2775699" y="49240"/>
                  <a:pt x="2775699" y="109981"/>
                </a:cubicBezTo>
                <a:lnTo>
                  <a:pt x="2775699" y="989828"/>
                </a:lnTo>
                <a:cubicBezTo>
                  <a:pt x="2775699" y="1050569"/>
                  <a:pt x="2726459" y="1099809"/>
                  <a:pt x="2665718" y="1099809"/>
                </a:cubicBezTo>
                <a:lnTo>
                  <a:pt x="109981" y="1099809"/>
                </a:lnTo>
                <a:cubicBezTo>
                  <a:pt x="49240" y="1099809"/>
                  <a:pt x="0" y="1050569"/>
                  <a:pt x="0" y="989828"/>
                </a:cubicBezTo>
                <a:lnTo>
                  <a:pt x="0" y="109981"/>
                </a:lnTo>
                <a:close/>
              </a:path>
            </a:pathLst>
          </a:custGeom>
          <a:solidFill>
            <a:srgbClr val="C0000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692" tIns="62692" rIns="62692" bIns="62692" numCol="1" spcCol="1270" anchor="ctr" anchorCtr="0">
            <a:noAutofit/>
          </a:bodyPr>
          <a:lstStyle/>
          <a:p>
            <a:pPr lvl="0" algn="ctr" defTabSz="2133600">
              <a:lnSpc>
                <a:spcPct val="90000"/>
              </a:lnSpc>
              <a:spcBef>
                <a:spcPct val="0"/>
              </a:spcBef>
              <a:spcAft>
                <a:spcPct val="35000"/>
              </a:spcAft>
            </a:pPr>
            <a:r>
              <a:rPr lang="tr-TR" sz="4800" b="1" kern="1200" cap="none" spc="0" dirty="0">
                <a:ln w="24500" cmpd="dbl">
                  <a:solidFill>
                    <a:schemeClr val="accent2">
                      <a:shade val="85000"/>
                      <a:satMod val="155000"/>
                    </a:schemeClr>
                  </a:solidFill>
                  <a:prstDash val="solid"/>
                  <a:miter lim="800000"/>
                </a:ln>
                <a:solidFill>
                  <a:srgbClr val="FFFF00"/>
                </a:solidFill>
                <a:effectLst>
                  <a:outerShdw blurRad="38100" dist="38100" dir="2700000" algn="tl">
                    <a:srgbClr val="000000">
                      <a:alpha val="43137"/>
                    </a:srgbClr>
                  </a:outerShdw>
                </a:effectLst>
              </a:rPr>
              <a:t>KÂFİR</a:t>
            </a:r>
          </a:p>
        </p:txBody>
      </p:sp>
      <p:sp>
        <p:nvSpPr>
          <p:cNvPr id="11" name="Serbest Form 10"/>
          <p:cNvSpPr/>
          <p:nvPr/>
        </p:nvSpPr>
        <p:spPr>
          <a:xfrm rot="1008836">
            <a:off x="3617272" y="4373052"/>
            <a:ext cx="2186201" cy="40429"/>
          </a:xfrm>
          <a:custGeom>
            <a:avLst/>
            <a:gdLst>
              <a:gd name="connsiteX0" fmla="*/ 0 w 2186201"/>
              <a:gd name="connsiteY0" fmla="*/ 20214 h 40429"/>
              <a:gd name="connsiteX1" fmla="*/ 2186201 w 2186201"/>
              <a:gd name="connsiteY1" fmla="*/ 20214 h 40429"/>
            </a:gdLst>
            <a:ahLst/>
            <a:cxnLst>
              <a:cxn ang="0">
                <a:pos x="connsiteX0" y="connsiteY0"/>
              </a:cxn>
              <a:cxn ang="0">
                <a:pos x="connsiteX1" y="connsiteY1"/>
              </a:cxn>
            </a:cxnLst>
            <a:rect l="l" t="t" r="r" b="b"/>
            <a:pathLst>
              <a:path w="2186201" h="40429">
                <a:moveTo>
                  <a:pt x="0" y="20214"/>
                </a:moveTo>
                <a:lnTo>
                  <a:pt x="2186201" y="20214"/>
                </a:lnTo>
              </a:path>
            </a:pathLst>
          </a:custGeom>
          <a:noFill/>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51146" tIns="-34441" rIns="1051144" bIns="-34441" numCol="1" spcCol="1270" anchor="ctr" anchorCtr="0">
            <a:noAutofit/>
          </a:bodyPr>
          <a:lstStyle/>
          <a:p>
            <a:pPr lvl="0" algn="ctr" defTabSz="400050">
              <a:lnSpc>
                <a:spcPct val="90000"/>
              </a:lnSpc>
              <a:spcBef>
                <a:spcPct val="0"/>
              </a:spcBef>
              <a:spcAft>
                <a:spcPct val="35000"/>
              </a:spcAft>
            </a:pPr>
            <a:endParaRPr lang="tr-TR" sz="900" kern="1200"/>
          </a:p>
        </p:txBody>
      </p:sp>
      <p:sp>
        <p:nvSpPr>
          <p:cNvPr id="12" name="Serbest Form 11"/>
          <p:cNvSpPr/>
          <p:nvPr/>
        </p:nvSpPr>
        <p:spPr>
          <a:xfrm>
            <a:off x="5756743" y="4159557"/>
            <a:ext cx="2775699" cy="1099809"/>
          </a:xfrm>
          <a:custGeom>
            <a:avLst/>
            <a:gdLst>
              <a:gd name="connsiteX0" fmla="*/ 0 w 2775699"/>
              <a:gd name="connsiteY0" fmla="*/ 109981 h 1099809"/>
              <a:gd name="connsiteX1" fmla="*/ 109981 w 2775699"/>
              <a:gd name="connsiteY1" fmla="*/ 0 h 1099809"/>
              <a:gd name="connsiteX2" fmla="*/ 2665718 w 2775699"/>
              <a:gd name="connsiteY2" fmla="*/ 0 h 1099809"/>
              <a:gd name="connsiteX3" fmla="*/ 2775699 w 2775699"/>
              <a:gd name="connsiteY3" fmla="*/ 109981 h 1099809"/>
              <a:gd name="connsiteX4" fmla="*/ 2775699 w 2775699"/>
              <a:gd name="connsiteY4" fmla="*/ 989828 h 1099809"/>
              <a:gd name="connsiteX5" fmla="*/ 2665718 w 2775699"/>
              <a:gd name="connsiteY5" fmla="*/ 1099809 h 1099809"/>
              <a:gd name="connsiteX6" fmla="*/ 109981 w 2775699"/>
              <a:gd name="connsiteY6" fmla="*/ 1099809 h 1099809"/>
              <a:gd name="connsiteX7" fmla="*/ 0 w 2775699"/>
              <a:gd name="connsiteY7" fmla="*/ 989828 h 1099809"/>
              <a:gd name="connsiteX8" fmla="*/ 0 w 2775699"/>
              <a:gd name="connsiteY8" fmla="*/ 109981 h 10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699" h="1099809">
                <a:moveTo>
                  <a:pt x="0" y="109981"/>
                </a:moveTo>
                <a:cubicBezTo>
                  <a:pt x="0" y="49240"/>
                  <a:pt x="49240" y="0"/>
                  <a:pt x="109981" y="0"/>
                </a:cubicBezTo>
                <a:lnTo>
                  <a:pt x="2665718" y="0"/>
                </a:lnTo>
                <a:cubicBezTo>
                  <a:pt x="2726459" y="0"/>
                  <a:pt x="2775699" y="49240"/>
                  <a:pt x="2775699" y="109981"/>
                </a:cubicBezTo>
                <a:lnTo>
                  <a:pt x="2775699" y="989828"/>
                </a:lnTo>
                <a:cubicBezTo>
                  <a:pt x="2775699" y="1050569"/>
                  <a:pt x="2726459" y="1099809"/>
                  <a:pt x="2665718" y="1099809"/>
                </a:cubicBezTo>
                <a:lnTo>
                  <a:pt x="109981" y="1099809"/>
                </a:lnTo>
                <a:cubicBezTo>
                  <a:pt x="49240" y="1099809"/>
                  <a:pt x="0" y="1050569"/>
                  <a:pt x="0" y="989828"/>
                </a:cubicBezTo>
                <a:lnTo>
                  <a:pt x="0" y="109981"/>
                </a:lnTo>
                <a:close/>
              </a:path>
            </a:pathLst>
          </a:custGeom>
          <a:solidFill>
            <a:srgbClr val="C0000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692" tIns="62692" rIns="62692" bIns="62692" numCol="1" spcCol="1270" anchor="ctr" anchorCtr="0">
            <a:noAutofit/>
          </a:bodyPr>
          <a:lstStyle/>
          <a:p>
            <a:pPr lvl="0" algn="ctr" defTabSz="2133600">
              <a:lnSpc>
                <a:spcPct val="90000"/>
              </a:lnSpc>
              <a:spcBef>
                <a:spcPct val="0"/>
              </a:spcBef>
              <a:spcAft>
                <a:spcPct val="35000"/>
              </a:spcAft>
            </a:pPr>
            <a:r>
              <a:rPr lang="tr-TR" sz="4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MÜŞRİK</a:t>
            </a:r>
          </a:p>
        </p:txBody>
      </p:sp>
      <p:sp>
        <p:nvSpPr>
          <p:cNvPr id="13" name="Serbest Form 12"/>
          <p:cNvSpPr/>
          <p:nvPr/>
        </p:nvSpPr>
        <p:spPr>
          <a:xfrm rot="2531631">
            <a:off x="3298033" y="5005443"/>
            <a:ext cx="2824680" cy="40429"/>
          </a:xfrm>
          <a:custGeom>
            <a:avLst/>
            <a:gdLst>
              <a:gd name="connsiteX0" fmla="*/ 0 w 2824680"/>
              <a:gd name="connsiteY0" fmla="*/ 20214 h 40429"/>
              <a:gd name="connsiteX1" fmla="*/ 2824680 w 2824680"/>
              <a:gd name="connsiteY1" fmla="*/ 20214 h 40429"/>
            </a:gdLst>
            <a:ahLst/>
            <a:cxnLst>
              <a:cxn ang="0">
                <a:pos x="connsiteX0" y="connsiteY0"/>
              </a:cxn>
              <a:cxn ang="0">
                <a:pos x="connsiteX1" y="connsiteY1"/>
              </a:cxn>
            </a:cxnLst>
            <a:rect l="l" t="t" r="r" b="b"/>
            <a:pathLst>
              <a:path w="2824680" h="40429">
                <a:moveTo>
                  <a:pt x="0" y="20214"/>
                </a:moveTo>
                <a:lnTo>
                  <a:pt x="2824680" y="20214"/>
                </a:lnTo>
              </a:path>
            </a:pathLst>
          </a:custGeom>
          <a:noFill/>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54423" tIns="-50403" rIns="1354423" bIns="-50403" numCol="1" spcCol="1270" anchor="ctr" anchorCtr="0">
            <a:noAutofit/>
          </a:bodyPr>
          <a:lstStyle/>
          <a:p>
            <a:pPr lvl="0" algn="ctr" defTabSz="488950">
              <a:lnSpc>
                <a:spcPct val="90000"/>
              </a:lnSpc>
              <a:spcBef>
                <a:spcPct val="0"/>
              </a:spcBef>
              <a:spcAft>
                <a:spcPct val="35000"/>
              </a:spcAft>
            </a:pPr>
            <a:endParaRPr lang="tr-TR" sz="1100" kern="1200"/>
          </a:p>
        </p:txBody>
      </p:sp>
      <p:sp>
        <p:nvSpPr>
          <p:cNvPr id="14" name="Serbest Form 13"/>
          <p:cNvSpPr/>
          <p:nvPr/>
        </p:nvSpPr>
        <p:spPr>
          <a:xfrm>
            <a:off x="5756743" y="5424338"/>
            <a:ext cx="2775699" cy="1099809"/>
          </a:xfrm>
          <a:custGeom>
            <a:avLst/>
            <a:gdLst>
              <a:gd name="connsiteX0" fmla="*/ 0 w 2775699"/>
              <a:gd name="connsiteY0" fmla="*/ 109981 h 1099809"/>
              <a:gd name="connsiteX1" fmla="*/ 109981 w 2775699"/>
              <a:gd name="connsiteY1" fmla="*/ 0 h 1099809"/>
              <a:gd name="connsiteX2" fmla="*/ 2665718 w 2775699"/>
              <a:gd name="connsiteY2" fmla="*/ 0 h 1099809"/>
              <a:gd name="connsiteX3" fmla="*/ 2775699 w 2775699"/>
              <a:gd name="connsiteY3" fmla="*/ 109981 h 1099809"/>
              <a:gd name="connsiteX4" fmla="*/ 2775699 w 2775699"/>
              <a:gd name="connsiteY4" fmla="*/ 989828 h 1099809"/>
              <a:gd name="connsiteX5" fmla="*/ 2665718 w 2775699"/>
              <a:gd name="connsiteY5" fmla="*/ 1099809 h 1099809"/>
              <a:gd name="connsiteX6" fmla="*/ 109981 w 2775699"/>
              <a:gd name="connsiteY6" fmla="*/ 1099809 h 1099809"/>
              <a:gd name="connsiteX7" fmla="*/ 0 w 2775699"/>
              <a:gd name="connsiteY7" fmla="*/ 989828 h 1099809"/>
              <a:gd name="connsiteX8" fmla="*/ 0 w 2775699"/>
              <a:gd name="connsiteY8" fmla="*/ 109981 h 10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699" h="1099809">
                <a:moveTo>
                  <a:pt x="0" y="109981"/>
                </a:moveTo>
                <a:cubicBezTo>
                  <a:pt x="0" y="49240"/>
                  <a:pt x="49240" y="0"/>
                  <a:pt x="109981" y="0"/>
                </a:cubicBezTo>
                <a:lnTo>
                  <a:pt x="2665718" y="0"/>
                </a:lnTo>
                <a:cubicBezTo>
                  <a:pt x="2726459" y="0"/>
                  <a:pt x="2775699" y="49240"/>
                  <a:pt x="2775699" y="109981"/>
                </a:cubicBezTo>
                <a:lnTo>
                  <a:pt x="2775699" y="989828"/>
                </a:lnTo>
                <a:cubicBezTo>
                  <a:pt x="2775699" y="1050569"/>
                  <a:pt x="2726459" y="1099809"/>
                  <a:pt x="2665718" y="1099809"/>
                </a:cubicBezTo>
                <a:lnTo>
                  <a:pt x="109981" y="1099809"/>
                </a:lnTo>
                <a:cubicBezTo>
                  <a:pt x="49240" y="1099809"/>
                  <a:pt x="0" y="1050569"/>
                  <a:pt x="0" y="989828"/>
                </a:cubicBezTo>
                <a:lnTo>
                  <a:pt x="0" y="109981"/>
                </a:lnTo>
                <a:close/>
              </a:path>
            </a:pathLst>
          </a:custGeom>
          <a:solidFill>
            <a:srgbClr val="C0000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692" tIns="62692" rIns="62692" bIns="62692" numCol="1" spcCol="1270" anchor="ctr" anchorCtr="0">
            <a:noAutofit/>
          </a:bodyPr>
          <a:lstStyle/>
          <a:p>
            <a:pPr lvl="0" algn="ctr" defTabSz="2133600">
              <a:lnSpc>
                <a:spcPct val="90000"/>
              </a:lnSpc>
              <a:spcBef>
                <a:spcPct val="0"/>
              </a:spcBef>
              <a:spcAft>
                <a:spcPct val="35000"/>
              </a:spcAft>
            </a:pPr>
            <a:r>
              <a:rPr lang="tr-TR" sz="48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MÜNAFIK</a:t>
            </a:r>
          </a:p>
        </p:txBody>
      </p:sp>
    </p:spTree>
    <p:extLst>
      <p:ext uri="{BB962C8B-B14F-4D97-AF65-F5344CB8AC3E}">
        <p14:creationId xmlns:p14="http://schemas.microsoft.com/office/powerpoint/2010/main" val="79785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a:solidFill>
                  <a:schemeClr val="tx1"/>
                </a:solidFill>
                <a:effectLst>
                  <a:outerShdw blurRad="38100" dist="38100" dir="2700000" algn="tl">
                    <a:srgbClr val="000000">
                      <a:alpha val="43137"/>
                    </a:srgbClr>
                  </a:outerShdw>
                </a:effectLst>
              </a:rPr>
              <a:t>İMAN’IN TEZAHÜRÜ</a:t>
            </a:r>
          </a:p>
        </p:txBody>
      </p:sp>
      <p:sp>
        <p:nvSpPr>
          <p:cNvPr id="6" name="5 Dikdörtgen"/>
          <p:cNvSpPr/>
          <p:nvPr/>
        </p:nvSpPr>
        <p:spPr>
          <a:xfrm>
            <a:off x="179512" y="1196752"/>
            <a:ext cx="87849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tr-TR" sz="3200" b="1" dirty="0">
                <a:solidFill>
                  <a:schemeClr val="tx1"/>
                </a:solidFill>
                <a:cs typeface="Emine" panose="03020400000000000000" pitchFamily="66" charset="-78"/>
              </a:rPr>
              <a:t> </a:t>
            </a:r>
            <a:r>
              <a:rPr lang="ar-SA" sz="3200" b="1" dirty="0">
                <a:solidFill>
                  <a:schemeClr val="tx1"/>
                </a:solidFill>
                <a:cs typeface="Emine" panose="03020400000000000000" pitchFamily="66" charset="-78"/>
              </a:rPr>
              <a:t>مَنْ كَانَ يُؤْمِنُ بِاللَّهِ وَالْيَوْمِ الآخِرِ فَلاَ يُؤْذِ جَارَهُ ، </a:t>
            </a:r>
            <a:endParaRPr lang="tr-TR" sz="3200" b="1" dirty="0">
              <a:solidFill>
                <a:schemeClr val="tx1"/>
              </a:solidFill>
              <a:cs typeface="Emine" panose="03020400000000000000" pitchFamily="66" charset="-78"/>
            </a:endParaRPr>
          </a:p>
          <a:p>
            <a:pPr algn="ctr"/>
            <a:r>
              <a:rPr lang="tr-TR" sz="2800" b="1" i="1" dirty="0">
                <a:solidFill>
                  <a:srgbClr val="FF0000"/>
                </a:solidFill>
              </a:rPr>
              <a:t>“Her kim Allah'a ve </a:t>
            </a:r>
            <a:r>
              <a:rPr lang="tr-TR" sz="2800" b="1" i="1" dirty="0" err="1">
                <a:solidFill>
                  <a:srgbClr val="FF0000"/>
                </a:solidFill>
              </a:rPr>
              <a:t>âhiret</a:t>
            </a:r>
            <a:r>
              <a:rPr lang="tr-TR" sz="2800" b="1" i="1" dirty="0">
                <a:solidFill>
                  <a:srgbClr val="FF0000"/>
                </a:solidFill>
              </a:rPr>
              <a:t> gününe iman ediyorsa </a:t>
            </a:r>
            <a:r>
              <a:rPr lang="tr-TR" sz="3600" b="1" i="1" u="sng" dirty="0">
                <a:solidFill>
                  <a:srgbClr val="002060"/>
                </a:solidFill>
                <a:effectLst>
                  <a:outerShdw blurRad="38100" dist="38100" dir="2700000" algn="tl">
                    <a:srgbClr val="000000">
                      <a:alpha val="43137"/>
                    </a:srgbClr>
                  </a:outerShdw>
                </a:effectLst>
              </a:rPr>
              <a:t>komşusuna eziyet etmesin. </a:t>
            </a:r>
            <a:endParaRPr lang="tr-TR" sz="2800" b="1" i="1" u="sng" dirty="0">
              <a:solidFill>
                <a:srgbClr val="002060"/>
              </a:solidFill>
              <a:effectLst>
                <a:outerShdw blurRad="38100" dist="38100" dir="2700000" algn="tl">
                  <a:srgbClr val="000000">
                    <a:alpha val="43137"/>
                  </a:srgbClr>
                </a:outerShdw>
              </a:effectLst>
            </a:endParaRPr>
          </a:p>
          <a:p>
            <a:pPr algn="ctr"/>
            <a:endParaRPr lang="tr-TR" sz="1600" i="1" dirty="0">
              <a:solidFill>
                <a:schemeClr val="tx1"/>
              </a:solidFill>
            </a:endParaRPr>
          </a:p>
          <a:p>
            <a:pPr algn="ctr"/>
            <a:r>
              <a:rPr lang="ar-SA" sz="2800" b="1" dirty="0">
                <a:solidFill>
                  <a:schemeClr val="tx1"/>
                </a:solidFill>
                <a:cs typeface="Emine" panose="03020400000000000000" pitchFamily="66" charset="-78"/>
              </a:rPr>
              <a:t>وَمَنْ كَانَ يُؤْمِنُ بِاللَّهِ وَالْيَوْمِ الآخِرِ فَلْيُكْرِمْ ضَيْفَهُ ،</a:t>
            </a:r>
            <a:endParaRPr lang="tr-TR" sz="2800" i="1" dirty="0">
              <a:solidFill>
                <a:schemeClr val="tx1"/>
              </a:solidFill>
            </a:endParaRPr>
          </a:p>
          <a:p>
            <a:pPr algn="ctr"/>
            <a:r>
              <a:rPr lang="tr-TR" sz="2800" b="1" i="1" dirty="0">
                <a:solidFill>
                  <a:srgbClr val="FF0000"/>
                </a:solidFill>
              </a:rPr>
              <a:t>Her kim Allah'a ve </a:t>
            </a:r>
            <a:r>
              <a:rPr lang="tr-TR" sz="2800" b="1" i="1" dirty="0" err="1">
                <a:solidFill>
                  <a:srgbClr val="FF0000"/>
                </a:solidFill>
              </a:rPr>
              <a:t>âhiret</a:t>
            </a:r>
            <a:r>
              <a:rPr lang="tr-TR" sz="2800" b="1" i="1" dirty="0">
                <a:solidFill>
                  <a:srgbClr val="FF0000"/>
                </a:solidFill>
              </a:rPr>
              <a:t> gününe iman ediyorsa</a:t>
            </a:r>
            <a:r>
              <a:rPr lang="tr-TR" sz="2800" i="1" dirty="0">
                <a:solidFill>
                  <a:srgbClr val="FF0000"/>
                </a:solidFill>
              </a:rPr>
              <a:t> </a:t>
            </a:r>
          </a:p>
          <a:p>
            <a:pPr algn="ctr"/>
            <a:r>
              <a:rPr lang="tr-TR" sz="3600" b="1" i="1" u="sng" dirty="0">
                <a:solidFill>
                  <a:srgbClr val="002060"/>
                </a:solidFill>
                <a:effectLst>
                  <a:outerShdw blurRad="38100" dist="38100" dir="2700000" algn="tl">
                    <a:srgbClr val="000000">
                      <a:alpha val="43137"/>
                    </a:srgbClr>
                  </a:outerShdw>
                </a:effectLst>
              </a:rPr>
              <a:t>misafirine ikramda bulunsun. </a:t>
            </a:r>
          </a:p>
          <a:p>
            <a:pPr algn="ctr"/>
            <a:endParaRPr lang="tr-TR" sz="2000" i="1" u="sng" dirty="0">
              <a:solidFill>
                <a:schemeClr val="tx1"/>
              </a:solidFill>
            </a:endParaRPr>
          </a:p>
          <a:p>
            <a:pPr algn="ctr"/>
            <a:r>
              <a:rPr lang="ar-SA" sz="2800" b="1" dirty="0">
                <a:solidFill>
                  <a:schemeClr val="tx1"/>
                </a:solidFill>
                <a:cs typeface="Emine" panose="03020400000000000000" pitchFamily="66" charset="-78"/>
              </a:rPr>
              <a:t>وَمَنْ كَانَ يُؤْمِنُ بِاللَّهِ وَالْيَوْمِ الآخِرِ فَلْيَقُلْ خَيْرًا أَوْ لِيَصْمُتْ</a:t>
            </a:r>
            <a:endParaRPr lang="tr-TR" sz="2800" i="1" dirty="0">
              <a:solidFill>
                <a:schemeClr val="tx1"/>
              </a:solidFill>
            </a:endParaRPr>
          </a:p>
          <a:p>
            <a:pPr algn="ctr"/>
            <a:r>
              <a:rPr lang="tr-TR" sz="2800" b="1" i="1" dirty="0">
                <a:solidFill>
                  <a:srgbClr val="FF0000"/>
                </a:solidFill>
              </a:rPr>
              <a:t>Her kim Allah'a ve </a:t>
            </a:r>
            <a:r>
              <a:rPr lang="tr-TR" sz="2800" b="1" i="1" dirty="0" err="1">
                <a:solidFill>
                  <a:srgbClr val="FF0000"/>
                </a:solidFill>
              </a:rPr>
              <a:t>âhiret</a:t>
            </a:r>
            <a:r>
              <a:rPr lang="tr-TR" sz="2800" b="1" i="1" dirty="0">
                <a:solidFill>
                  <a:srgbClr val="FF0000"/>
                </a:solidFill>
              </a:rPr>
              <a:t> gününe iman ediyorsa </a:t>
            </a:r>
          </a:p>
          <a:p>
            <a:pPr algn="ctr"/>
            <a:r>
              <a:rPr lang="tr-TR" sz="3200" b="1" i="1" u="sng" dirty="0">
                <a:solidFill>
                  <a:srgbClr val="002060"/>
                </a:solidFill>
                <a:effectLst>
                  <a:outerShdw blurRad="38100" dist="38100" dir="2700000" algn="tl">
                    <a:srgbClr val="000000">
                      <a:alpha val="43137"/>
                    </a:srgbClr>
                  </a:outerShdw>
                </a:effectLst>
              </a:rPr>
              <a:t>ya hayır söylesin ya da sussun!”</a:t>
            </a:r>
            <a:endParaRPr lang="tr-TR" sz="3200" b="1" u="sng" dirty="0">
              <a:solidFill>
                <a:srgbClr val="002060"/>
              </a:solidFill>
              <a:effectLst>
                <a:outerShdw blurRad="38100" dist="38100" dir="2700000" algn="tl">
                  <a:srgbClr val="000000">
                    <a:alpha val="43137"/>
                  </a:srgbClr>
                </a:outerShdw>
              </a:effectLst>
            </a:endParaRPr>
          </a:p>
          <a:p>
            <a:pPr algn="ctr"/>
            <a:r>
              <a:rPr lang="tr-TR" sz="2000" dirty="0">
                <a:solidFill>
                  <a:schemeClr val="tx1"/>
                </a:solidFill>
              </a:rPr>
              <a:t>(</a:t>
            </a:r>
            <a:r>
              <a:rPr lang="tr-TR" sz="2000" dirty="0" err="1">
                <a:solidFill>
                  <a:schemeClr val="tx1"/>
                </a:solidFill>
              </a:rPr>
              <a:t>Buhârî</a:t>
            </a:r>
            <a:r>
              <a:rPr lang="tr-TR" sz="2000" dirty="0">
                <a:solidFill>
                  <a:schemeClr val="tx1"/>
                </a:solidFill>
              </a:rPr>
              <a:t>, </a:t>
            </a:r>
            <a:r>
              <a:rPr lang="tr-TR" sz="2000" dirty="0" err="1">
                <a:solidFill>
                  <a:schemeClr val="tx1"/>
                </a:solidFill>
              </a:rPr>
              <a:t>Edeb</a:t>
            </a:r>
            <a:r>
              <a:rPr lang="tr-TR" sz="2000" dirty="0">
                <a:solidFill>
                  <a:schemeClr val="tx1"/>
                </a:solidFill>
              </a:rPr>
              <a:t>, 3.)</a:t>
            </a:r>
          </a:p>
        </p:txBody>
      </p:sp>
    </p:spTree>
    <p:extLst>
      <p:ext uri="{BB962C8B-B14F-4D97-AF65-F5344CB8AC3E}">
        <p14:creationId xmlns:p14="http://schemas.microsoft.com/office/powerpoint/2010/main" val="314464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83231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a:solidFill>
                  <a:schemeClr val="tx1"/>
                </a:solidFill>
                <a:effectLst>
                  <a:outerShdw blurRad="38100" dist="38100" dir="2700000" algn="tl">
                    <a:srgbClr val="000000">
                      <a:alpha val="43137"/>
                    </a:srgbClr>
                  </a:outerShdw>
                </a:effectLst>
              </a:rPr>
              <a:t>İMAN’IN TEZAHÜRÜ</a:t>
            </a:r>
          </a:p>
        </p:txBody>
      </p:sp>
      <p:sp>
        <p:nvSpPr>
          <p:cNvPr id="6" name="5 Dikdörtgen"/>
          <p:cNvSpPr/>
          <p:nvPr/>
        </p:nvSpPr>
        <p:spPr>
          <a:xfrm>
            <a:off x="179512" y="1196752"/>
            <a:ext cx="8964488" cy="554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1"/>
                </a:solidFill>
                <a:cs typeface="Emine" panose="03020400000000000000" pitchFamily="66" charset="-78"/>
              </a:rPr>
              <a:t>وَالَّذِى نَفْسِى بِيَدِهِ </a:t>
            </a:r>
            <a:r>
              <a:rPr lang="tr-TR" sz="3200" b="1" dirty="0">
                <a:solidFill>
                  <a:schemeClr val="tx1"/>
                </a:solidFill>
                <a:cs typeface="Emine" panose="03020400000000000000" pitchFamily="66" charset="-78"/>
              </a:rPr>
              <a:t> </a:t>
            </a:r>
            <a:r>
              <a:rPr lang="tr-TR" sz="3200" dirty="0">
                <a:solidFill>
                  <a:schemeClr val="tx1"/>
                </a:solidFill>
                <a:cs typeface="Emine" panose="03020400000000000000" pitchFamily="66" charset="-78"/>
              </a:rPr>
              <a:t> </a:t>
            </a:r>
          </a:p>
          <a:p>
            <a:pPr algn="ctr"/>
            <a:r>
              <a:rPr lang="tr-TR" sz="36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“Varlığım elinde olan Allah'a yemin olsun ki, </a:t>
            </a:r>
            <a:endParaRPr lang="tr-TR" sz="3600" i="1" dirty="0">
              <a:solidFill>
                <a:schemeClr val="tx1"/>
              </a:solidFill>
            </a:endParaRPr>
          </a:p>
          <a:p>
            <a:pPr algn="ctr"/>
            <a:r>
              <a:rPr lang="ar-SA" sz="3200" b="1" dirty="0">
                <a:solidFill>
                  <a:schemeClr val="tx1"/>
                </a:solidFill>
                <a:cs typeface="Emine" panose="03020400000000000000" pitchFamily="66" charset="-78"/>
              </a:rPr>
              <a:t>لاَ تَدْخُلُوا الْجَنَّةَ حَتَّى تُؤْمِنُوا</a:t>
            </a:r>
            <a:r>
              <a:rPr lang="tr-TR" sz="3200" i="1" dirty="0">
                <a:solidFill>
                  <a:schemeClr val="tx1"/>
                </a:solidFill>
              </a:rPr>
              <a:t> </a:t>
            </a:r>
          </a:p>
          <a:p>
            <a:pPr algn="ctr"/>
            <a:r>
              <a:rPr lang="tr-TR" sz="4000" b="1" dirty="0">
                <a:ln w="6600">
                  <a:solidFill>
                    <a:schemeClr val="accent2"/>
                  </a:solidFill>
                  <a:prstDash val="solid"/>
                </a:ln>
                <a:solidFill>
                  <a:srgbClr val="FFFFFF"/>
                </a:solidFill>
                <a:effectLst>
                  <a:outerShdw dist="38100" dir="2700000" algn="tl" rotWithShape="0">
                    <a:schemeClr val="accent2"/>
                  </a:outerShdw>
                </a:effectLst>
              </a:rPr>
              <a:t>iman etmedikçe cennete giremezsiniz. </a:t>
            </a:r>
          </a:p>
          <a:p>
            <a:pPr algn="just"/>
            <a:endParaRPr lang="tr-TR" sz="3200" b="1" u="sng" dirty="0">
              <a:solidFill>
                <a:srgbClr val="00B050"/>
              </a:solidFill>
              <a:effectLst>
                <a:outerShdw blurRad="38100" dist="38100" dir="2700000" algn="tl">
                  <a:srgbClr val="000000">
                    <a:alpha val="43137"/>
                  </a:srgbClr>
                </a:outerShdw>
              </a:effectLst>
            </a:endParaRPr>
          </a:p>
          <a:p>
            <a:pPr algn="just"/>
            <a:endParaRPr lang="tr-TR" sz="3200" b="1" u="sng" dirty="0">
              <a:solidFill>
                <a:srgbClr val="00B050"/>
              </a:solidFill>
              <a:effectLst>
                <a:outerShdw blurRad="38100" dist="38100" dir="2700000" algn="tl">
                  <a:srgbClr val="000000">
                    <a:alpha val="43137"/>
                  </a:srgbClr>
                </a:outerShdw>
              </a:effectLst>
            </a:endParaRPr>
          </a:p>
          <a:p>
            <a:pPr algn="just"/>
            <a:endParaRPr lang="tr-TR" sz="1600" b="1" u="sng" dirty="0">
              <a:solidFill>
                <a:srgbClr val="00B050"/>
              </a:solidFill>
              <a:effectLst>
                <a:outerShdw blurRad="38100" dist="38100" dir="2700000" algn="tl">
                  <a:srgbClr val="000000">
                    <a:alpha val="43137"/>
                  </a:srgbClr>
                </a:outerShdw>
              </a:effectLst>
            </a:endParaRPr>
          </a:p>
          <a:p>
            <a:pPr algn="just"/>
            <a:endParaRPr lang="tr-TR" sz="3200" b="1" u="sng" dirty="0">
              <a:solidFill>
                <a:srgbClr val="00B050"/>
              </a:solidFill>
              <a:effectLst>
                <a:outerShdw blurRad="38100" dist="38100" dir="2700000" algn="tl">
                  <a:srgbClr val="000000">
                    <a:alpha val="43137"/>
                  </a:srgbClr>
                </a:outerShdw>
              </a:effectLst>
            </a:endParaRPr>
          </a:p>
          <a:p>
            <a:pPr algn="ctr"/>
            <a:r>
              <a:rPr lang="ar-SA" sz="3200" b="1" dirty="0">
                <a:solidFill>
                  <a:schemeClr val="tx1"/>
                </a:solidFill>
                <a:cs typeface="Emine" panose="03020400000000000000" pitchFamily="66" charset="-78"/>
              </a:rPr>
              <a:t>وَلاَ تُؤْمِنُوا حَتَّى تَحَابُّوا</a:t>
            </a:r>
            <a:r>
              <a:rPr lang="tr-TR" sz="3200" i="1" dirty="0">
                <a:solidFill>
                  <a:schemeClr val="tx1"/>
                </a:solidFill>
              </a:rPr>
              <a:t> </a:t>
            </a:r>
          </a:p>
          <a:p>
            <a:pPr algn="ctr"/>
            <a:r>
              <a:rPr lang="tr-TR" sz="37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Birbirinizi sevmedikçe de (gerçek </a:t>
            </a:r>
            <a:r>
              <a:rPr lang="tr-TR" sz="37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mânâda</a:t>
            </a:r>
            <a:r>
              <a:rPr lang="tr-TR" sz="37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iman etmiş olmazsınız.” </a:t>
            </a:r>
          </a:p>
          <a:p>
            <a:pPr algn="ctr"/>
            <a:r>
              <a:rPr lang="tr-TR" sz="1600" dirty="0">
                <a:solidFill>
                  <a:schemeClr val="tx1"/>
                </a:solidFill>
              </a:rPr>
              <a:t>(</a:t>
            </a:r>
            <a:r>
              <a:rPr lang="tr-TR" sz="1600" dirty="0" err="1">
                <a:solidFill>
                  <a:schemeClr val="tx1"/>
                </a:solidFill>
              </a:rPr>
              <a:t>Ebû</a:t>
            </a:r>
            <a:r>
              <a:rPr lang="tr-TR" sz="1600" dirty="0">
                <a:solidFill>
                  <a:schemeClr val="tx1"/>
                </a:solidFill>
              </a:rPr>
              <a:t> </a:t>
            </a:r>
            <a:r>
              <a:rPr lang="tr-TR" sz="1600" dirty="0" err="1">
                <a:solidFill>
                  <a:schemeClr val="tx1"/>
                </a:solidFill>
              </a:rPr>
              <a:t>Dâvûd</a:t>
            </a:r>
            <a:r>
              <a:rPr lang="tr-TR" sz="1600" dirty="0">
                <a:solidFill>
                  <a:schemeClr val="tx1"/>
                </a:solidFill>
              </a:rPr>
              <a:t>, </a:t>
            </a:r>
            <a:r>
              <a:rPr lang="tr-TR" sz="1600" dirty="0" err="1">
                <a:solidFill>
                  <a:schemeClr val="tx1"/>
                </a:solidFill>
              </a:rPr>
              <a:t>Edeb</a:t>
            </a:r>
            <a:r>
              <a:rPr lang="tr-TR" sz="1600" dirty="0">
                <a:solidFill>
                  <a:schemeClr val="tx1"/>
                </a:solidFill>
              </a:rPr>
              <a:t>, 130.)</a:t>
            </a:r>
          </a:p>
        </p:txBody>
      </p:sp>
    </p:spTree>
    <p:extLst>
      <p:ext uri="{BB962C8B-B14F-4D97-AF65-F5344CB8AC3E}">
        <p14:creationId xmlns:p14="http://schemas.microsoft.com/office/powerpoint/2010/main" val="7933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 calcmode="lin" valueType="num">
                                      <p:cBhvr>
                                        <p:cTn id="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6">
                                            <p:txEl>
                                              <p:pRg st="8" end="8"/>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 calcmode="lin" valueType="num">
                                      <p:cBhvr>
                                        <p:cTn id="1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14" dur="500"/>
                                        <p:tgtEl>
                                          <p:spTgt spid="6">
                                            <p:txEl>
                                              <p:pRg st="9" end="9"/>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anim calcmode="lin" valueType="num">
                                      <p:cBhvr>
                                        <p:cTn id="1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1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44624"/>
            <a:ext cx="9144000" cy="108012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274320" indent="-274320" algn="ctr">
              <a:defRPr/>
            </a:pPr>
            <a:r>
              <a:rPr lang="tr-TR" sz="3600" b="1" dirty="0">
                <a:solidFill>
                  <a:schemeClr val="tx1"/>
                </a:solidFill>
                <a:effectLst>
                  <a:outerShdw blurRad="38100" dist="38100" dir="2700000" algn="tl">
                    <a:srgbClr val="000000">
                      <a:alpha val="43137"/>
                    </a:srgbClr>
                  </a:outerShdw>
                </a:effectLst>
                <a:latin typeface="Algerian" pitchFamily="82" charset="0"/>
              </a:rPr>
              <a:t>…KURAN’IN İSTEDİĞİ İNSAN OLMAK? </a:t>
            </a:r>
          </a:p>
        </p:txBody>
      </p:sp>
      <p:sp>
        <p:nvSpPr>
          <p:cNvPr id="6" name="5 Dikdörtgen"/>
          <p:cNvSpPr/>
          <p:nvPr/>
        </p:nvSpPr>
        <p:spPr>
          <a:xfrm>
            <a:off x="4535996" y="1412776"/>
            <a:ext cx="4716524" cy="54452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defRPr/>
            </a:pPr>
            <a:r>
              <a:rPr lang="tr-TR" sz="2000" b="1" dirty="0">
                <a:solidFill>
                  <a:srgbClr val="C00000"/>
                </a:solidFill>
                <a:effectLst>
                  <a:outerShdw blurRad="38100" dist="38100" dir="2700000" algn="tl">
                    <a:srgbClr val="000000">
                      <a:alpha val="43137"/>
                    </a:srgbClr>
                  </a:outerShdw>
                </a:effectLst>
                <a:latin typeface="Algerian" pitchFamily="82" charset="0"/>
              </a:rPr>
              <a:t>ALLAH’A BAĞLI… </a:t>
            </a:r>
          </a:p>
          <a:p>
            <a:pPr marL="274320" indent="-274320">
              <a:defRPr/>
            </a:pPr>
            <a:r>
              <a:rPr lang="tr-TR" sz="2000" b="1" dirty="0">
                <a:solidFill>
                  <a:srgbClr val="7030A0"/>
                </a:solidFill>
                <a:effectLst>
                  <a:outerShdw blurRad="38100" dist="38100" dir="2700000" algn="tl">
                    <a:srgbClr val="000000">
                      <a:alpha val="43137"/>
                    </a:srgbClr>
                  </a:outerShdw>
                </a:effectLst>
                <a:latin typeface="Algerian" pitchFamily="82" charset="0"/>
              </a:rPr>
              <a:t>PEYGAMBERİNİ SEVEN …</a:t>
            </a:r>
            <a:endParaRPr lang="tr-TR" sz="2000" b="1" dirty="0">
              <a:solidFill>
                <a:srgbClr val="C00000"/>
              </a:solidFill>
              <a:effectLst>
                <a:outerShdw blurRad="38100" dist="38100" dir="2700000" algn="tl">
                  <a:srgbClr val="000000">
                    <a:alpha val="43137"/>
                  </a:srgbClr>
                </a:outerShdw>
              </a:effectLst>
              <a:latin typeface="Algerian" pitchFamily="82" charset="0"/>
            </a:endParaRPr>
          </a:p>
          <a:p>
            <a:pPr marL="274320" indent="-274320">
              <a:defRPr/>
            </a:pPr>
            <a:r>
              <a:rPr lang="tr-TR" sz="2000" b="1" dirty="0">
                <a:solidFill>
                  <a:srgbClr val="C00000"/>
                </a:solidFill>
                <a:effectLst>
                  <a:outerShdw blurRad="38100" dist="38100" dir="2700000" algn="tl">
                    <a:srgbClr val="000000">
                      <a:alpha val="43137"/>
                    </a:srgbClr>
                  </a:outerShdw>
                </a:effectLst>
                <a:latin typeface="Algerian" pitchFamily="82" charset="0"/>
              </a:rPr>
              <a:t>KUR’AN’A SIMSIKI BAĞLI…</a:t>
            </a:r>
          </a:p>
          <a:p>
            <a:pPr marL="274320" indent="-274320">
              <a:defRPr/>
            </a:pPr>
            <a:r>
              <a:rPr lang="tr-TR" sz="2000" b="1" dirty="0">
                <a:solidFill>
                  <a:schemeClr val="accent6">
                    <a:lumMod val="50000"/>
                  </a:schemeClr>
                </a:solidFill>
                <a:effectLst>
                  <a:outerShdw blurRad="38100" dist="38100" dir="2700000" algn="tl">
                    <a:srgbClr val="000000">
                      <a:alpha val="43137"/>
                    </a:srgbClr>
                  </a:outerShdw>
                </a:effectLst>
                <a:latin typeface="Algerian" pitchFamily="82" charset="0"/>
              </a:rPr>
              <a:t>İYİ BİR EĞİTİM ALMIŞ…</a:t>
            </a:r>
          </a:p>
          <a:p>
            <a:pPr marL="274320" indent="-274320">
              <a:defRPr/>
            </a:pPr>
            <a:r>
              <a:rPr lang="tr-TR" sz="2000" b="1" dirty="0">
                <a:solidFill>
                  <a:srgbClr val="002060"/>
                </a:solidFill>
                <a:effectLst>
                  <a:outerShdw blurRad="38100" dist="38100" dir="2700000" algn="tl">
                    <a:srgbClr val="000000">
                      <a:alpha val="43137"/>
                    </a:srgbClr>
                  </a:outerShdw>
                </a:effectLst>
                <a:latin typeface="Algerian" pitchFamily="82" charset="0"/>
              </a:rPr>
              <a:t>İBADETLERİNİ YERİNE GETİREN…</a:t>
            </a:r>
          </a:p>
          <a:p>
            <a:pPr marL="274320" indent="-274320">
              <a:defRPr/>
            </a:pPr>
            <a:r>
              <a:rPr lang="tr-TR" sz="2000" b="1" dirty="0">
                <a:solidFill>
                  <a:srgbClr val="0070C0"/>
                </a:solidFill>
                <a:effectLst>
                  <a:outerShdw blurRad="38100" dist="38100" dir="2700000" algn="tl">
                    <a:srgbClr val="000000">
                      <a:alpha val="43137"/>
                    </a:srgbClr>
                  </a:outerShdw>
                </a:effectLst>
                <a:latin typeface="Algerian" pitchFamily="82" charset="0"/>
              </a:rPr>
              <a:t>AİLE BAĞLARI KUVVETLİ…</a:t>
            </a:r>
          </a:p>
          <a:p>
            <a:pPr marL="274320" indent="-274320">
              <a:defRPr/>
            </a:pPr>
            <a:r>
              <a:rPr lang="tr-TR" sz="2000" b="1" dirty="0">
                <a:solidFill>
                  <a:srgbClr val="7030A0"/>
                </a:solidFill>
                <a:effectLst>
                  <a:outerShdw blurRad="38100" dist="38100" dir="2700000" algn="tl">
                    <a:srgbClr val="000000">
                      <a:alpha val="43137"/>
                    </a:srgbClr>
                  </a:outerShdw>
                </a:effectLst>
                <a:latin typeface="Algerian" pitchFamily="82" charset="0"/>
              </a:rPr>
              <a:t>BÜYÜKLERİNE SAYGI GÖSTEREN…</a:t>
            </a:r>
            <a:endParaRPr lang="tr-TR" sz="2000" b="1" dirty="0">
              <a:solidFill>
                <a:srgbClr val="C00000"/>
              </a:solidFill>
              <a:effectLst>
                <a:outerShdw blurRad="38100" dist="38100" dir="2700000" algn="tl">
                  <a:srgbClr val="000000">
                    <a:alpha val="43137"/>
                  </a:srgbClr>
                </a:outerShdw>
              </a:effectLst>
              <a:latin typeface="Algerian" pitchFamily="82" charset="0"/>
            </a:endParaRPr>
          </a:p>
          <a:p>
            <a:pPr marL="274320" indent="-274320">
              <a:defRPr/>
            </a:pPr>
            <a:r>
              <a:rPr lang="tr-TR" sz="2000" b="1" dirty="0">
                <a:solidFill>
                  <a:srgbClr val="C00000"/>
                </a:solidFill>
                <a:effectLst>
                  <a:outerShdw blurRad="38100" dist="38100" dir="2700000" algn="tl">
                    <a:srgbClr val="000000">
                      <a:alpha val="43137"/>
                    </a:srgbClr>
                  </a:outerShdw>
                </a:effectLst>
                <a:latin typeface="Algerian" pitchFamily="82" charset="0"/>
              </a:rPr>
              <a:t>KÜÇÜKLERİNE MERHAMETLİ OLAN…</a:t>
            </a:r>
          </a:p>
          <a:p>
            <a:pPr marL="274320" indent="-274320">
              <a:defRPr/>
            </a:pPr>
            <a:r>
              <a:rPr lang="tr-TR" sz="2000" b="1" dirty="0">
                <a:solidFill>
                  <a:srgbClr val="7030A0"/>
                </a:solidFill>
                <a:effectLst>
                  <a:outerShdw blurRad="38100" dist="38100" dir="2700000" algn="tl">
                    <a:srgbClr val="000000">
                      <a:alpha val="43137"/>
                    </a:srgbClr>
                  </a:outerShdw>
                </a:effectLst>
                <a:latin typeface="Algerian" pitchFamily="82" charset="0"/>
              </a:rPr>
              <a:t>AHLAKIYLA ÖRNEK…</a:t>
            </a:r>
            <a:endParaRPr lang="tr-TR" sz="2000" b="1" dirty="0">
              <a:solidFill>
                <a:srgbClr val="C00000"/>
              </a:solidFill>
              <a:effectLst>
                <a:outerShdw blurRad="38100" dist="38100" dir="2700000" algn="tl">
                  <a:srgbClr val="000000">
                    <a:alpha val="43137"/>
                  </a:srgbClr>
                </a:outerShdw>
              </a:effectLst>
              <a:latin typeface="Algerian" pitchFamily="82" charset="0"/>
            </a:endParaRPr>
          </a:p>
          <a:p>
            <a:pPr marL="274320" indent="-274320">
              <a:defRPr/>
            </a:pPr>
            <a:r>
              <a:rPr lang="tr-TR" sz="2000" b="1" dirty="0">
                <a:solidFill>
                  <a:srgbClr val="C00000"/>
                </a:solidFill>
                <a:effectLst>
                  <a:outerShdw blurRad="38100" dist="38100" dir="2700000" algn="tl">
                    <a:srgbClr val="000000">
                      <a:alpha val="43137"/>
                    </a:srgbClr>
                  </a:outerShdw>
                </a:effectLst>
                <a:latin typeface="Algerian" pitchFamily="82" charset="0"/>
              </a:rPr>
              <a:t>SÖZÜ VE ÖZÜ DOĞRU…</a:t>
            </a:r>
          </a:p>
          <a:p>
            <a:pPr marL="274320" indent="-274320">
              <a:defRPr/>
            </a:pPr>
            <a:r>
              <a:rPr lang="tr-TR" sz="2000" b="1" dirty="0">
                <a:solidFill>
                  <a:srgbClr val="0070C0"/>
                </a:solidFill>
                <a:effectLst>
                  <a:outerShdw blurRad="38100" dist="38100" dir="2700000" algn="tl">
                    <a:srgbClr val="000000">
                      <a:alpha val="43137"/>
                    </a:srgbClr>
                  </a:outerShdw>
                </a:effectLst>
                <a:latin typeface="Algerian" pitchFamily="82" charset="0"/>
              </a:rPr>
              <a:t>DÜRÜST VE ADİL…</a:t>
            </a:r>
          </a:p>
          <a:p>
            <a:pPr marL="274320" indent="-274320">
              <a:defRPr/>
            </a:pPr>
            <a:r>
              <a:rPr lang="tr-TR" sz="2000" b="1" dirty="0">
                <a:solidFill>
                  <a:srgbClr val="00B050"/>
                </a:solidFill>
                <a:effectLst>
                  <a:outerShdw blurRad="38100" dist="38100" dir="2700000" algn="tl">
                    <a:srgbClr val="000000">
                      <a:alpha val="43137"/>
                    </a:srgbClr>
                  </a:outerShdw>
                </a:effectLst>
                <a:latin typeface="Algerian" pitchFamily="82" charset="0"/>
              </a:rPr>
              <a:t>İFFET VE HAYA SAHİBİ…</a:t>
            </a:r>
          </a:p>
          <a:p>
            <a:pPr marL="274320" indent="-274320">
              <a:defRPr/>
            </a:pPr>
            <a:r>
              <a:rPr lang="tr-TR" sz="2000" b="1" dirty="0">
                <a:solidFill>
                  <a:srgbClr val="C00000"/>
                </a:solidFill>
                <a:effectLst>
                  <a:outerShdw blurRad="38100" dist="38100" dir="2700000" algn="tl">
                    <a:srgbClr val="000000">
                      <a:alpha val="43137"/>
                    </a:srgbClr>
                  </a:outerShdw>
                </a:effectLst>
                <a:latin typeface="Algerian" pitchFamily="82" charset="0"/>
              </a:rPr>
              <a:t>GÜNAHLARDAN UZAK DURAN…</a:t>
            </a:r>
          </a:p>
          <a:p>
            <a:pPr marL="274320" indent="-274320">
              <a:defRPr/>
            </a:pPr>
            <a:r>
              <a:rPr lang="tr-TR" sz="2000" b="1" dirty="0">
                <a:solidFill>
                  <a:schemeClr val="accent6">
                    <a:lumMod val="50000"/>
                  </a:schemeClr>
                </a:solidFill>
                <a:effectLst>
                  <a:outerShdw blurRad="38100" dist="38100" dir="2700000" algn="tl">
                    <a:srgbClr val="000000">
                      <a:alpha val="43137"/>
                    </a:srgbClr>
                  </a:outerShdw>
                </a:effectLst>
                <a:latin typeface="Algerian" pitchFamily="82" charset="0"/>
              </a:rPr>
              <a:t>BAŞKA HAKLARINA RİAYET EDEN…</a:t>
            </a:r>
          </a:p>
          <a:p>
            <a:pPr marL="274320" indent="-274320">
              <a:defRPr/>
            </a:pPr>
            <a:r>
              <a:rPr lang="tr-TR" sz="2000" b="1" dirty="0">
                <a:solidFill>
                  <a:srgbClr val="0070C0"/>
                </a:solidFill>
                <a:effectLst>
                  <a:outerShdw blurRad="38100" dist="38100" dir="2700000" algn="tl">
                    <a:srgbClr val="000000">
                      <a:alpha val="43137"/>
                    </a:srgbClr>
                  </a:outerShdw>
                </a:effectLst>
                <a:latin typeface="Algerian" pitchFamily="82" charset="0"/>
              </a:rPr>
              <a:t>İYİLİK SEVER…</a:t>
            </a:r>
          </a:p>
          <a:p>
            <a:pPr marL="274320" indent="-274320">
              <a:defRPr/>
            </a:pPr>
            <a:r>
              <a:rPr lang="tr-TR" sz="2000" b="1" dirty="0">
                <a:solidFill>
                  <a:srgbClr val="C00000"/>
                </a:solidFill>
                <a:effectLst>
                  <a:outerShdw blurRad="38100" dist="38100" dir="2700000" algn="tl">
                    <a:srgbClr val="000000">
                      <a:alpha val="43137"/>
                    </a:srgbClr>
                  </a:outerShdw>
                </a:effectLst>
                <a:latin typeface="Algerian" pitchFamily="82" charset="0"/>
              </a:rPr>
              <a:t>HELAL GIDAYLA BÜYÜYEN…</a:t>
            </a:r>
          </a:p>
          <a:p>
            <a:pPr marL="274320" indent="-274320">
              <a:defRPr/>
            </a:pPr>
            <a:r>
              <a:rPr lang="tr-TR" sz="2000" b="1" dirty="0">
                <a:solidFill>
                  <a:srgbClr val="7030A0"/>
                </a:solidFill>
                <a:effectLst>
                  <a:outerShdw blurRad="38100" dist="38100" dir="2700000" algn="tl">
                    <a:srgbClr val="000000">
                      <a:alpha val="43137"/>
                    </a:srgbClr>
                  </a:outerShdw>
                </a:effectLst>
                <a:latin typeface="Algerian" pitchFamily="82" charset="0"/>
              </a:rPr>
              <a:t>MİLLİ/MANEVİ DEĞERLERİNE BAĞLI…</a:t>
            </a:r>
          </a:p>
          <a:p>
            <a:pPr marL="274320" indent="-274320">
              <a:defRPr/>
            </a:pPr>
            <a:r>
              <a:rPr lang="tr-TR" sz="2000" b="1" dirty="0">
                <a:solidFill>
                  <a:srgbClr val="00B050"/>
                </a:solidFill>
                <a:effectLst>
                  <a:outerShdw blurRad="38100" dist="38100" dir="2700000" algn="tl">
                    <a:srgbClr val="000000">
                      <a:alpha val="43137"/>
                    </a:srgbClr>
                  </a:outerShdw>
                </a:effectLst>
                <a:latin typeface="Algerian" pitchFamily="82" charset="0"/>
              </a:rPr>
              <a:t>BİR İNSAN? </a:t>
            </a:r>
          </a:p>
          <a:p>
            <a:pPr marL="274320" indent="-274320">
              <a:defRPr/>
            </a:pPr>
            <a:endParaRPr lang="tr-TR" sz="2000" b="1" dirty="0">
              <a:solidFill>
                <a:srgbClr val="00B050"/>
              </a:solidFill>
              <a:effectLst>
                <a:outerShdw blurRad="38100" dist="38100" dir="2700000" algn="tl">
                  <a:srgbClr val="000000">
                    <a:alpha val="43137"/>
                  </a:srgbClr>
                </a:outerShdw>
              </a:effectLst>
              <a:latin typeface="Algerian" pitchFamily="82" charset="0"/>
            </a:endParaRPr>
          </a:p>
        </p:txBody>
      </p:sp>
      <p:sp>
        <p:nvSpPr>
          <p:cNvPr id="4" name="5 Dikdörtgen"/>
          <p:cNvSpPr/>
          <p:nvPr/>
        </p:nvSpPr>
        <p:spPr>
          <a:xfrm>
            <a:off x="0" y="1124744"/>
            <a:ext cx="3923928" cy="573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r">
              <a:defRPr/>
            </a:pPr>
            <a:r>
              <a:rPr lang="tr-TR" sz="2000" b="1" dirty="0">
                <a:solidFill>
                  <a:srgbClr val="C00000"/>
                </a:solidFill>
                <a:effectLst>
                  <a:outerShdw blurRad="38100" dist="38100" dir="2700000" algn="tl">
                    <a:srgbClr val="000000">
                      <a:alpha val="43137"/>
                    </a:srgbClr>
                  </a:outerShdw>
                </a:effectLst>
                <a:latin typeface="Algerian" pitchFamily="82" charset="0"/>
              </a:rPr>
              <a:t>ALKOLİK Mİ? </a:t>
            </a:r>
          </a:p>
          <a:p>
            <a:pPr marL="274320" indent="-274320" algn="r">
              <a:defRPr/>
            </a:pPr>
            <a:r>
              <a:rPr lang="tr-TR" sz="2000" b="1" dirty="0">
                <a:solidFill>
                  <a:srgbClr val="7030A0"/>
                </a:solidFill>
                <a:effectLst>
                  <a:outerShdw blurRad="38100" dist="38100" dir="2700000" algn="tl">
                    <a:srgbClr val="000000">
                      <a:alpha val="43137"/>
                    </a:srgbClr>
                  </a:outerShdw>
                </a:effectLst>
                <a:latin typeface="Algerian" pitchFamily="82" charset="0"/>
              </a:rPr>
              <a:t>KUMARBAZ MI?</a:t>
            </a:r>
            <a:r>
              <a:rPr lang="tr-TR" sz="2000" b="1" dirty="0">
                <a:solidFill>
                  <a:srgbClr val="C00000"/>
                </a:solidFill>
                <a:effectLst>
                  <a:outerShdw blurRad="38100" dist="38100" dir="2700000" algn="tl">
                    <a:srgbClr val="000000">
                      <a:alpha val="43137"/>
                    </a:srgbClr>
                  </a:outerShdw>
                </a:effectLst>
                <a:latin typeface="Algerian" pitchFamily="82" charset="0"/>
              </a:rPr>
              <a:t> </a:t>
            </a:r>
          </a:p>
          <a:p>
            <a:pPr marL="274320" indent="-274320" algn="r">
              <a:defRPr/>
            </a:pPr>
            <a:r>
              <a:rPr lang="tr-TR" sz="2000" b="1" dirty="0">
                <a:solidFill>
                  <a:srgbClr val="C00000"/>
                </a:solidFill>
                <a:effectLst>
                  <a:outerShdw blurRad="38100" dist="38100" dir="2700000" algn="tl">
                    <a:srgbClr val="000000">
                      <a:alpha val="43137"/>
                    </a:srgbClr>
                  </a:outerShdw>
                </a:effectLst>
                <a:latin typeface="Algerian" pitchFamily="82" charset="0"/>
              </a:rPr>
              <a:t>ESRARKEŞ Mİ?</a:t>
            </a:r>
          </a:p>
          <a:p>
            <a:pPr marL="274320" indent="-274320" algn="r">
              <a:defRPr/>
            </a:pPr>
            <a:r>
              <a:rPr lang="tr-TR" sz="2000" b="1" dirty="0">
                <a:solidFill>
                  <a:schemeClr val="accent6">
                    <a:lumMod val="50000"/>
                  </a:schemeClr>
                </a:solidFill>
                <a:effectLst>
                  <a:outerShdw blurRad="38100" dist="38100" dir="2700000" algn="tl">
                    <a:srgbClr val="000000">
                      <a:alpha val="43137"/>
                    </a:srgbClr>
                  </a:outerShdw>
                </a:effectLst>
                <a:latin typeface="Algerian" pitchFamily="82" charset="0"/>
              </a:rPr>
              <a:t>İSYANKAR MI? </a:t>
            </a:r>
          </a:p>
          <a:p>
            <a:pPr marL="274320" indent="-274320" algn="r">
              <a:defRPr/>
            </a:pPr>
            <a:r>
              <a:rPr lang="tr-TR" sz="2000" b="1" dirty="0">
                <a:solidFill>
                  <a:srgbClr val="002060"/>
                </a:solidFill>
                <a:effectLst>
                  <a:outerShdw blurRad="38100" dist="38100" dir="2700000" algn="tl">
                    <a:srgbClr val="000000">
                      <a:alpha val="43137"/>
                    </a:srgbClr>
                  </a:outerShdw>
                </a:effectLst>
                <a:latin typeface="Algerian" pitchFamily="82" charset="0"/>
              </a:rPr>
              <a:t>KATİL RUHLU MU?</a:t>
            </a:r>
          </a:p>
          <a:p>
            <a:pPr marL="274320" indent="-274320" algn="r">
              <a:defRPr/>
            </a:pPr>
            <a:r>
              <a:rPr lang="tr-TR" sz="2000" b="1" dirty="0">
                <a:solidFill>
                  <a:srgbClr val="0070C0"/>
                </a:solidFill>
                <a:effectLst>
                  <a:outerShdw blurRad="38100" dist="38100" dir="2700000" algn="tl">
                    <a:srgbClr val="000000">
                      <a:alpha val="43137"/>
                    </a:srgbClr>
                  </a:outerShdw>
                </a:effectLst>
                <a:latin typeface="Algerian" pitchFamily="82" charset="0"/>
              </a:rPr>
              <a:t>HAİN Mİ? </a:t>
            </a:r>
          </a:p>
          <a:p>
            <a:pPr marL="274320" indent="-274320" algn="r">
              <a:defRPr/>
            </a:pPr>
            <a:r>
              <a:rPr lang="tr-TR" sz="2000" b="1" dirty="0">
                <a:solidFill>
                  <a:srgbClr val="7030A0"/>
                </a:solidFill>
                <a:effectLst>
                  <a:outerShdw blurRad="38100" dist="38100" dir="2700000" algn="tl">
                    <a:srgbClr val="000000">
                      <a:alpha val="43137"/>
                    </a:srgbClr>
                  </a:outerShdw>
                </a:effectLst>
                <a:latin typeface="Algerian" pitchFamily="82" charset="0"/>
              </a:rPr>
              <a:t>HIRSIZ, ARSIZ, NAMUSSUZ MU?</a:t>
            </a:r>
          </a:p>
          <a:p>
            <a:pPr marL="274320" indent="-274320" algn="r">
              <a:defRPr/>
            </a:pPr>
            <a:r>
              <a:rPr lang="tr-TR" sz="2000" b="1" dirty="0">
                <a:solidFill>
                  <a:srgbClr val="C00000"/>
                </a:solidFill>
                <a:effectLst>
                  <a:outerShdw blurRad="38100" dist="38100" dir="2700000" algn="tl">
                    <a:srgbClr val="000000">
                      <a:alpha val="43137"/>
                    </a:srgbClr>
                  </a:outerShdw>
                </a:effectLst>
                <a:latin typeface="Algerian" pitchFamily="82" charset="0"/>
              </a:rPr>
              <a:t>HARAMZADE Mİ?</a:t>
            </a:r>
          </a:p>
          <a:p>
            <a:pPr marL="274320" indent="-274320" algn="r">
              <a:defRPr/>
            </a:pPr>
            <a:r>
              <a:rPr lang="tr-TR" sz="2000" b="1" dirty="0">
                <a:solidFill>
                  <a:schemeClr val="accent6">
                    <a:lumMod val="50000"/>
                  </a:schemeClr>
                </a:solidFill>
                <a:effectLst>
                  <a:outerShdw blurRad="38100" dist="38100" dir="2700000" algn="tl">
                    <a:srgbClr val="000000">
                      <a:alpha val="43137"/>
                    </a:srgbClr>
                  </a:outerShdw>
                </a:effectLst>
                <a:latin typeface="Algerian" pitchFamily="82" charset="0"/>
              </a:rPr>
              <a:t>ŞÖHRET PEŞİNDE Mİ?</a:t>
            </a:r>
          </a:p>
          <a:p>
            <a:pPr marL="274320" indent="-274320" algn="r">
              <a:defRPr/>
            </a:pPr>
            <a:r>
              <a:rPr lang="tr-TR" sz="2000" b="1" dirty="0">
                <a:solidFill>
                  <a:srgbClr val="0070C0"/>
                </a:solidFill>
                <a:effectLst>
                  <a:outerShdw blurRad="38100" dist="38100" dir="2700000" algn="tl">
                    <a:srgbClr val="000000">
                      <a:alpha val="43137"/>
                    </a:srgbClr>
                  </a:outerShdw>
                </a:effectLst>
                <a:latin typeface="Algerian" pitchFamily="82" charset="0"/>
              </a:rPr>
              <a:t>TELEVİZYON KOLİK Mİ?</a:t>
            </a:r>
          </a:p>
          <a:p>
            <a:pPr marL="274320" indent="-274320" algn="r">
              <a:defRPr/>
            </a:pPr>
            <a:r>
              <a:rPr lang="tr-TR" sz="2000" b="1" dirty="0">
                <a:solidFill>
                  <a:srgbClr val="C00000"/>
                </a:solidFill>
                <a:effectLst>
                  <a:outerShdw blurRad="38100" dist="38100" dir="2700000" algn="tl">
                    <a:srgbClr val="000000">
                      <a:alpha val="43137"/>
                    </a:srgbClr>
                  </a:outerShdw>
                </a:effectLst>
                <a:latin typeface="Algerian" pitchFamily="82" charset="0"/>
              </a:rPr>
              <a:t>AİLE BAĞLARI KOPMUŞ MU?</a:t>
            </a:r>
          </a:p>
          <a:p>
            <a:pPr marL="274320" indent="-274320" algn="r">
              <a:defRPr/>
            </a:pPr>
            <a:r>
              <a:rPr lang="tr-TR" sz="2000" b="1" dirty="0">
                <a:solidFill>
                  <a:srgbClr val="0070C0"/>
                </a:solidFill>
                <a:effectLst>
                  <a:outerShdw blurRad="38100" dist="38100" dir="2700000" algn="tl">
                    <a:srgbClr val="000000">
                      <a:alpha val="43137"/>
                    </a:srgbClr>
                  </a:outerShdw>
                </a:effectLst>
                <a:latin typeface="Algerian" pitchFamily="82" charset="0"/>
              </a:rPr>
              <a:t>ALLAH’INI, PEYGAMBERİNİ, KİTABINI TANIMAYAN BİR GENÇLİK Mİ? </a:t>
            </a:r>
          </a:p>
          <a:p>
            <a:pPr marL="274320" indent="-274320" algn="r">
              <a:defRPr/>
            </a:pPr>
            <a:r>
              <a:rPr lang="tr-TR" sz="2000" b="1" dirty="0">
                <a:solidFill>
                  <a:srgbClr val="C00000"/>
                </a:solidFill>
                <a:effectLst>
                  <a:outerShdw blurRad="38100" dist="38100" dir="2700000" algn="tl">
                    <a:srgbClr val="000000">
                      <a:alpha val="43137"/>
                    </a:srgbClr>
                  </a:outerShdw>
                </a:effectLst>
                <a:latin typeface="Algerian" pitchFamily="82" charset="0"/>
              </a:rPr>
              <a:t>KÖTÜ ARKADAŞ ÇEVRESİNE SAHİP Mİ?</a:t>
            </a:r>
          </a:p>
          <a:p>
            <a:pPr marL="274320" indent="-274320" algn="r">
              <a:defRPr/>
            </a:pPr>
            <a:r>
              <a:rPr lang="tr-TR" sz="2000" b="1" dirty="0">
                <a:solidFill>
                  <a:schemeClr val="tx1"/>
                </a:solidFill>
                <a:effectLst>
                  <a:outerShdw blurRad="38100" dist="38100" dir="2700000" algn="tl">
                    <a:srgbClr val="000000">
                      <a:alpha val="43137"/>
                    </a:srgbClr>
                  </a:outerShdw>
                </a:effectLst>
                <a:latin typeface="Algerian" pitchFamily="82" charset="0"/>
              </a:rPr>
              <a:t>OYUN VE EĞLENCE PEŞİNDE Mİ?</a:t>
            </a:r>
          </a:p>
          <a:p>
            <a:pPr marL="274320" indent="-274320" algn="r">
              <a:defRPr/>
            </a:pPr>
            <a:r>
              <a:rPr lang="tr-TR" sz="2000" b="1" dirty="0">
                <a:solidFill>
                  <a:srgbClr val="00B050"/>
                </a:solidFill>
                <a:effectLst>
                  <a:outerShdw blurRad="38100" dist="38100" dir="2700000" algn="tl">
                    <a:srgbClr val="000000">
                      <a:alpha val="43137"/>
                    </a:srgbClr>
                  </a:outerShdw>
                </a:effectLst>
                <a:latin typeface="Algerian" pitchFamily="82" charset="0"/>
              </a:rPr>
              <a:t>BİR İNSAN? </a:t>
            </a:r>
          </a:p>
        </p:txBody>
      </p:sp>
      <p:sp>
        <p:nvSpPr>
          <p:cNvPr id="7" name="4 Dikdörtgen"/>
          <p:cNvSpPr/>
          <p:nvPr/>
        </p:nvSpPr>
        <p:spPr>
          <a:xfrm rot="16200000">
            <a:off x="1327449" y="3721223"/>
            <a:ext cx="5760639" cy="5676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274320" indent="-274320" algn="ctr">
              <a:defRPr/>
            </a:pPr>
            <a:r>
              <a:rPr lang="tr-TR" sz="3600" b="1" dirty="0">
                <a:solidFill>
                  <a:schemeClr val="tx1"/>
                </a:solidFill>
                <a:effectLst>
                  <a:outerShdw blurRad="38100" dist="38100" dir="2700000" algn="tl">
                    <a:srgbClr val="000000">
                      <a:alpha val="43137"/>
                    </a:srgbClr>
                  </a:outerShdw>
                </a:effectLst>
                <a:latin typeface="Algerian" pitchFamily="82" charset="0"/>
              </a:rPr>
              <a:t>HANGİ SAFTASIN</a:t>
            </a:r>
          </a:p>
        </p:txBody>
      </p:sp>
    </p:spTree>
    <p:extLst>
      <p:ext uri="{BB962C8B-B14F-4D97-AF65-F5344CB8AC3E}">
        <p14:creationId xmlns:p14="http://schemas.microsoft.com/office/powerpoint/2010/main" val="2565586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lah'a im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38573" cy="6237312"/>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0" y="-27384"/>
            <a:ext cx="9144000" cy="151216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000" dirty="0">
                <a:solidFill>
                  <a:schemeClr val="tx1"/>
                </a:solidFill>
              </a:rPr>
              <a:t>“</a:t>
            </a:r>
            <a:r>
              <a:rPr lang="tr-TR" sz="4000" b="1" dirty="0">
                <a:solidFill>
                  <a:schemeClr val="tx1"/>
                </a:solidFill>
              </a:rPr>
              <a:t>İmandır o cevher ki, ilâhî ne büyüktür,</a:t>
            </a:r>
            <a:br>
              <a:rPr lang="tr-TR" sz="4000" b="1" dirty="0">
                <a:solidFill>
                  <a:schemeClr val="tx1"/>
                </a:solidFill>
              </a:rPr>
            </a:br>
            <a:r>
              <a:rPr lang="tr-TR" sz="4000" b="1" dirty="0">
                <a:solidFill>
                  <a:schemeClr val="tx1"/>
                </a:solidFill>
              </a:rPr>
              <a:t>İmansız olan paslı yürek </a:t>
            </a:r>
            <a:r>
              <a:rPr lang="tr-TR" sz="4000" b="1" dirty="0" err="1">
                <a:solidFill>
                  <a:schemeClr val="tx1"/>
                </a:solidFill>
              </a:rPr>
              <a:t>sînede</a:t>
            </a:r>
            <a:r>
              <a:rPr lang="tr-TR" sz="4000" b="1" dirty="0">
                <a:solidFill>
                  <a:schemeClr val="tx1"/>
                </a:solidFill>
              </a:rPr>
              <a:t> yüktür.”</a:t>
            </a:r>
            <a:endParaRPr lang="tr-TR" sz="4000" dirty="0">
              <a:solidFill>
                <a:schemeClr val="tx1"/>
              </a:solidFill>
            </a:endParaRPr>
          </a:p>
        </p:txBody>
      </p:sp>
    </p:spTree>
    <p:extLst>
      <p:ext uri="{BB962C8B-B14F-4D97-AF65-F5344CB8AC3E}">
        <p14:creationId xmlns:p14="http://schemas.microsoft.com/office/powerpoint/2010/main" val="3473492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t="4574" b="3893"/>
          <a:stretch/>
        </p:blipFill>
        <p:spPr bwMode="auto">
          <a:xfrm>
            <a:off x="0" y="-27383"/>
            <a:ext cx="9144000" cy="5688632"/>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403648" y="0"/>
            <a:ext cx="7740352"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İMAN</a:t>
            </a:r>
          </a:p>
        </p:txBody>
      </p:sp>
      <p:sp>
        <p:nvSpPr>
          <p:cNvPr id="6" name="5 Dikdörtgen"/>
          <p:cNvSpPr/>
          <p:nvPr/>
        </p:nvSpPr>
        <p:spPr>
          <a:xfrm>
            <a:off x="0" y="5085184"/>
            <a:ext cx="9144000" cy="172819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6000" b="1" dirty="0">
                <a:solidFill>
                  <a:srgbClr val="FFFF00"/>
                </a:solidFill>
              </a:rPr>
              <a:t>“İman, insanı insan eder, </a:t>
            </a:r>
            <a:r>
              <a:rPr lang="tr-TR" sz="6000" b="1" dirty="0">
                <a:solidFill>
                  <a:schemeClr val="bg1"/>
                </a:solidFill>
              </a:rPr>
              <a:t>belki insanı sultan eder...”</a:t>
            </a:r>
          </a:p>
        </p:txBody>
      </p:sp>
    </p:spTree>
    <p:extLst>
      <p:ext uri="{BB962C8B-B14F-4D97-AF65-F5344CB8AC3E}">
        <p14:creationId xmlns:p14="http://schemas.microsoft.com/office/powerpoint/2010/main" val="1715111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a:solidFill>
                  <a:schemeClr val="tx1"/>
                </a:solidFill>
                <a:effectLst>
                  <a:outerShdw blurRad="38100" dist="38100" dir="2700000" algn="tl">
                    <a:srgbClr val="000000">
                      <a:alpha val="43137"/>
                    </a:srgbClr>
                  </a:outerShdw>
                </a:effectLst>
              </a:rPr>
              <a:t>İMAN EDEN İNSAN</a:t>
            </a:r>
          </a:p>
        </p:txBody>
      </p:sp>
      <p:sp>
        <p:nvSpPr>
          <p:cNvPr id="6" name="5 Dikdörtgen"/>
          <p:cNvSpPr/>
          <p:nvPr/>
        </p:nvSpPr>
        <p:spPr>
          <a:xfrm>
            <a:off x="179512" y="1196752"/>
            <a:ext cx="87849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tr-TR" sz="2000" b="1" dirty="0">
                <a:solidFill>
                  <a:schemeClr val="tx1"/>
                </a:solidFill>
              </a:rPr>
              <a:t>Sadece O’na kul olur ve sadece O’ndan yardım diler.</a:t>
            </a:r>
          </a:p>
          <a:p>
            <a:pPr marL="342900" lvl="0" indent="-342900">
              <a:buFont typeface="Arial" panose="020B0604020202020204" pitchFamily="34" charset="0"/>
              <a:buChar char="•"/>
            </a:pPr>
            <a:r>
              <a:rPr lang="tr-TR" sz="2000" b="1" dirty="0">
                <a:solidFill>
                  <a:schemeClr val="tx1"/>
                </a:solidFill>
              </a:rPr>
              <a:t>Bütün işlerinde hakkı gözetir ve adaletli davranır.</a:t>
            </a:r>
          </a:p>
          <a:p>
            <a:pPr marL="342900" lvl="0" indent="-342900">
              <a:buFont typeface="Arial" panose="020B0604020202020204" pitchFamily="34" charset="0"/>
              <a:buChar char="•"/>
            </a:pPr>
            <a:r>
              <a:rPr lang="tr-TR" sz="2000" b="1" dirty="0">
                <a:solidFill>
                  <a:schemeClr val="tx1"/>
                </a:solidFill>
              </a:rPr>
              <a:t>Açık ve gizli her işinde doğru olur ve dürüstçe davranır.</a:t>
            </a:r>
          </a:p>
          <a:p>
            <a:pPr marL="342900" lvl="0" indent="-342900">
              <a:buFont typeface="Arial" panose="020B0604020202020204" pitchFamily="34" charset="0"/>
              <a:buChar char="•"/>
            </a:pPr>
            <a:r>
              <a:rPr lang="tr-TR" sz="2000" b="1" dirty="0">
                <a:solidFill>
                  <a:schemeClr val="tx1"/>
                </a:solidFill>
              </a:rPr>
              <a:t>İnsanları sever ve sayar, herkese değer verir.</a:t>
            </a:r>
          </a:p>
          <a:p>
            <a:pPr marL="342900" lvl="0" indent="-342900">
              <a:buFont typeface="Arial" panose="020B0604020202020204" pitchFamily="34" charset="0"/>
              <a:buChar char="•"/>
            </a:pPr>
            <a:r>
              <a:rPr lang="tr-TR" sz="2000" b="1" dirty="0">
                <a:solidFill>
                  <a:schemeClr val="tx1"/>
                </a:solidFill>
              </a:rPr>
              <a:t>Ailesine karşı ve topluma karşı sevgi duyar, yararlı işler yapar.</a:t>
            </a:r>
          </a:p>
          <a:p>
            <a:pPr marL="342900" lvl="0" indent="-342900">
              <a:buFont typeface="Arial" panose="020B0604020202020204" pitchFamily="34" charset="0"/>
              <a:buChar char="•"/>
            </a:pPr>
            <a:r>
              <a:rPr lang="tr-TR" sz="2000" b="1" dirty="0">
                <a:solidFill>
                  <a:schemeClr val="tx1"/>
                </a:solidFill>
              </a:rPr>
              <a:t>Her ırk, renk ve cinsiyetten insana eşit ve saygılı davranır.</a:t>
            </a:r>
          </a:p>
          <a:p>
            <a:pPr marL="342900" lvl="0" indent="-342900">
              <a:buFont typeface="Arial" panose="020B0604020202020204" pitchFamily="34" charset="0"/>
              <a:buChar char="•"/>
            </a:pPr>
            <a:r>
              <a:rPr lang="tr-TR" sz="2000" b="1" dirty="0">
                <a:solidFill>
                  <a:schemeClr val="tx1"/>
                </a:solidFill>
              </a:rPr>
              <a:t>İnsan dışındaki diğer canlı varlıkları da sever ve korur. </a:t>
            </a:r>
          </a:p>
          <a:p>
            <a:pPr marL="342900" lvl="0" indent="-342900">
              <a:buFont typeface="Arial" panose="020B0604020202020204" pitchFamily="34" charset="0"/>
              <a:buChar char="•"/>
            </a:pPr>
            <a:r>
              <a:rPr lang="tr-TR" sz="2000" b="1" dirty="0">
                <a:solidFill>
                  <a:schemeClr val="tx1"/>
                </a:solidFill>
              </a:rPr>
              <a:t>Çevreye karşı duyarlıdır.</a:t>
            </a:r>
          </a:p>
          <a:p>
            <a:pPr marL="342900" lvl="0" indent="-342900">
              <a:buFont typeface="Arial" panose="020B0604020202020204" pitchFamily="34" charset="0"/>
              <a:buChar char="•"/>
            </a:pPr>
            <a:r>
              <a:rPr lang="tr-TR" sz="2000" b="1" dirty="0">
                <a:solidFill>
                  <a:schemeClr val="tx1"/>
                </a:solidFill>
              </a:rPr>
              <a:t>O’ndan başka kimseye kul olmaz ve boyun eğmez.</a:t>
            </a:r>
          </a:p>
          <a:p>
            <a:pPr marL="342900" lvl="0" indent="-342900">
              <a:buFont typeface="Arial" panose="020B0604020202020204" pitchFamily="34" charset="0"/>
              <a:buChar char="•"/>
            </a:pPr>
            <a:r>
              <a:rPr lang="tr-TR" sz="2000" b="1" dirty="0">
                <a:solidFill>
                  <a:schemeClr val="tx1"/>
                </a:solidFill>
              </a:rPr>
              <a:t>Kimseye haksızlık yapmaz ve haksızlık yapılmasına razı olmaz.</a:t>
            </a:r>
          </a:p>
          <a:p>
            <a:pPr marL="342900" lvl="0" indent="-342900">
              <a:buFont typeface="Arial" panose="020B0604020202020204" pitchFamily="34" charset="0"/>
              <a:buChar char="•"/>
            </a:pPr>
            <a:r>
              <a:rPr lang="tr-TR" sz="2000" b="1" dirty="0">
                <a:solidFill>
                  <a:schemeClr val="tx1"/>
                </a:solidFill>
              </a:rPr>
              <a:t>Açık veya gizli, yanlış ve kötü işler yapmaz.</a:t>
            </a:r>
          </a:p>
          <a:p>
            <a:pPr marL="342900" lvl="0" indent="-342900">
              <a:buFont typeface="Arial" panose="020B0604020202020204" pitchFamily="34" charset="0"/>
              <a:buChar char="•"/>
            </a:pPr>
            <a:r>
              <a:rPr lang="tr-TR" sz="2000" b="1" dirty="0">
                <a:solidFill>
                  <a:schemeClr val="tx1"/>
                </a:solidFill>
              </a:rPr>
              <a:t>Kimseye karşı kin ve nefret beslemez.</a:t>
            </a:r>
          </a:p>
          <a:p>
            <a:pPr marL="342900" lvl="0" indent="-342900">
              <a:buFont typeface="Arial" panose="020B0604020202020204" pitchFamily="34" charset="0"/>
              <a:buChar char="•"/>
            </a:pPr>
            <a:r>
              <a:rPr lang="tr-TR" sz="2000" b="1" dirty="0">
                <a:solidFill>
                  <a:schemeClr val="tx1"/>
                </a:solidFill>
              </a:rPr>
              <a:t>Ailesine ve topluma karşı duyarsız davranmaz; zararlı davranışlardan kaçınır.</a:t>
            </a:r>
          </a:p>
          <a:p>
            <a:pPr marL="342900" lvl="0" indent="-342900">
              <a:buFont typeface="Arial" panose="020B0604020202020204" pitchFamily="34" charset="0"/>
              <a:buChar char="•"/>
            </a:pPr>
            <a:r>
              <a:rPr lang="tr-TR" sz="2000" b="1" dirty="0">
                <a:solidFill>
                  <a:schemeClr val="tx1"/>
                </a:solidFill>
              </a:rPr>
              <a:t>İnsanlar arasında ırk, renk ve cinsiyet ayrımı yapmaz</a:t>
            </a:r>
          </a:p>
          <a:p>
            <a:pPr marL="342900" lvl="0" indent="-342900">
              <a:buFont typeface="Arial" panose="020B0604020202020204" pitchFamily="34" charset="0"/>
              <a:buChar char="•"/>
            </a:pPr>
            <a:r>
              <a:rPr lang="tr-TR" sz="2000" b="1" dirty="0">
                <a:solidFill>
                  <a:schemeClr val="tx1"/>
                </a:solidFill>
              </a:rPr>
              <a:t>Hayvanlara karşı kötü davranarak onları incitmez.</a:t>
            </a:r>
          </a:p>
          <a:p>
            <a:pPr marL="342900" lvl="0" indent="-342900">
              <a:buFont typeface="Arial" panose="020B0604020202020204" pitchFamily="34" charset="0"/>
              <a:buChar char="•"/>
            </a:pPr>
            <a:r>
              <a:rPr lang="tr-TR" sz="2000" b="1" dirty="0">
                <a:solidFill>
                  <a:schemeClr val="tx1"/>
                </a:solidFill>
              </a:rPr>
              <a:t>Çevreyi kirletmez ve başkaları tarafından kirletilmesine razı olmaz.</a:t>
            </a:r>
          </a:p>
        </p:txBody>
      </p:sp>
    </p:spTree>
    <p:extLst>
      <p:ext uri="{BB962C8B-B14F-4D97-AF65-F5344CB8AC3E}">
        <p14:creationId xmlns:p14="http://schemas.microsoft.com/office/powerpoint/2010/main" val="1640267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 y="-99392"/>
            <a:ext cx="9140006" cy="4752528"/>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0" y="4653136"/>
            <a:ext cx="9144000" cy="220486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lvl="0" algn="ctr"/>
            <a:r>
              <a:rPr lang="tr-TR" sz="4400" dirty="0">
                <a:solidFill>
                  <a:schemeClr val="bg1"/>
                </a:solidFill>
              </a:rPr>
              <a:t>Karanlık ile aydınlık bir olmadığı gibi inanan insan ile inanmayan bir değildir. </a:t>
            </a:r>
          </a:p>
        </p:txBody>
      </p:sp>
    </p:spTree>
    <p:extLst>
      <p:ext uri="{BB962C8B-B14F-4D97-AF65-F5344CB8AC3E}">
        <p14:creationId xmlns:p14="http://schemas.microsoft.com/office/powerpoint/2010/main" val="60131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solidFill>
                  <a:schemeClr val="tx1"/>
                </a:solidFill>
                <a:effectLst>
                  <a:outerShdw blurRad="38100" dist="38100" dir="2700000" algn="tl">
                    <a:srgbClr val="000000">
                      <a:alpha val="43137"/>
                    </a:srgbClr>
                  </a:outerShdw>
                </a:effectLst>
              </a:rPr>
              <a:t>İMANIN GEÇERLİ OLABİLMESİ İÇİN</a:t>
            </a:r>
            <a:endParaRPr lang="tr-TR" sz="48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7849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mj-lt"/>
              <a:buAutoNum type="arabicPeriod"/>
            </a:pPr>
            <a:r>
              <a:rPr lang="tr-TR" sz="4000" dirty="0" err="1">
                <a:solidFill>
                  <a:srgbClr val="7030A0"/>
                </a:solidFill>
              </a:rPr>
              <a:t>Îmânda</a:t>
            </a:r>
            <a:r>
              <a:rPr lang="tr-TR" sz="4000" dirty="0">
                <a:solidFill>
                  <a:srgbClr val="7030A0"/>
                </a:solidFill>
              </a:rPr>
              <a:t> Şüphe Olmamalıdır</a:t>
            </a:r>
          </a:p>
          <a:p>
            <a:pPr marL="514350" lvl="0" indent="-514350">
              <a:buFont typeface="+mj-lt"/>
              <a:buAutoNum type="arabicPeriod"/>
            </a:pPr>
            <a:r>
              <a:rPr lang="tr-TR" sz="4000" dirty="0" err="1">
                <a:solidFill>
                  <a:srgbClr val="002060"/>
                </a:solidFill>
              </a:rPr>
              <a:t>Îmân</a:t>
            </a:r>
            <a:r>
              <a:rPr lang="tr-TR" sz="4000" dirty="0">
                <a:solidFill>
                  <a:srgbClr val="002060"/>
                </a:solidFill>
              </a:rPr>
              <a:t> edilecek şeylerin hepsine inanılmalıdır</a:t>
            </a:r>
          </a:p>
          <a:p>
            <a:pPr marL="514350" indent="-514350">
              <a:buFont typeface="+mj-lt"/>
              <a:buAutoNum type="arabicPeriod"/>
            </a:pPr>
            <a:r>
              <a:rPr lang="tr-TR" sz="4000" dirty="0" err="1">
                <a:solidFill>
                  <a:srgbClr val="FF0000"/>
                </a:solidFill>
              </a:rPr>
              <a:t>Îmân</a:t>
            </a:r>
            <a:r>
              <a:rPr lang="tr-TR" sz="4000" dirty="0">
                <a:solidFill>
                  <a:srgbClr val="FF0000"/>
                </a:solidFill>
              </a:rPr>
              <a:t> esasları kalp ile </a:t>
            </a:r>
            <a:r>
              <a:rPr lang="tr-TR" sz="4000" dirty="0" err="1">
                <a:solidFill>
                  <a:srgbClr val="FF0000"/>
                </a:solidFill>
              </a:rPr>
              <a:t>tasdîk</a:t>
            </a:r>
            <a:r>
              <a:rPr lang="tr-TR" sz="4000" dirty="0">
                <a:solidFill>
                  <a:srgbClr val="FF0000"/>
                </a:solidFill>
              </a:rPr>
              <a:t> edilmelidir</a:t>
            </a:r>
          </a:p>
          <a:p>
            <a:pPr marL="514350" lvl="0" indent="-514350">
              <a:buFont typeface="+mj-lt"/>
              <a:buAutoNum type="arabicPeriod"/>
            </a:pPr>
            <a:r>
              <a:rPr lang="tr-TR" sz="4000" dirty="0">
                <a:solidFill>
                  <a:srgbClr val="0070C0"/>
                </a:solidFill>
              </a:rPr>
              <a:t>Yeis halinden önce </a:t>
            </a:r>
            <a:r>
              <a:rPr lang="tr-TR" sz="4000" dirty="0" err="1">
                <a:solidFill>
                  <a:srgbClr val="0070C0"/>
                </a:solidFill>
              </a:rPr>
              <a:t>îmân</a:t>
            </a:r>
            <a:r>
              <a:rPr lang="tr-TR" sz="4000" dirty="0">
                <a:solidFill>
                  <a:srgbClr val="0070C0"/>
                </a:solidFill>
              </a:rPr>
              <a:t> edilmelidir</a:t>
            </a:r>
          </a:p>
          <a:p>
            <a:pPr marL="514350" lvl="0" indent="-514350">
              <a:buFont typeface="+mj-lt"/>
              <a:buAutoNum type="arabicPeriod"/>
            </a:pPr>
            <a:r>
              <a:rPr lang="tr-TR" sz="4000" dirty="0" err="1">
                <a:solidFill>
                  <a:schemeClr val="accent6">
                    <a:lumMod val="50000"/>
                  </a:schemeClr>
                </a:solidFill>
              </a:rPr>
              <a:t>Îmâna</a:t>
            </a:r>
            <a:r>
              <a:rPr lang="tr-TR" sz="4000" dirty="0">
                <a:solidFill>
                  <a:schemeClr val="accent6">
                    <a:lumMod val="50000"/>
                  </a:schemeClr>
                </a:solidFill>
              </a:rPr>
              <a:t> şirk karıştırılmamalıdır</a:t>
            </a:r>
          </a:p>
          <a:p>
            <a:pPr marL="514350" lvl="0" indent="-514350">
              <a:buFont typeface="+mj-lt"/>
              <a:buAutoNum type="arabicPeriod"/>
            </a:pPr>
            <a:r>
              <a:rPr lang="tr-TR" sz="4000" dirty="0" err="1">
                <a:solidFill>
                  <a:schemeClr val="accent2">
                    <a:lumMod val="75000"/>
                  </a:schemeClr>
                </a:solidFill>
              </a:rPr>
              <a:t>Âyetler</a:t>
            </a:r>
            <a:r>
              <a:rPr lang="tr-TR" sz="4000" dirty="0">
                <a:solidFill>
                  <a:schemeClr val="accent2">
                    <a:lumMod val="75000"/>
                  </a:schemeClr>
                </a:solidFill>
              </a:rPr>
              <a:t> ve Dini Hükümler Alay Konusu Yapılmamalıdır</a:t>
            </a:r>
          </a:p>
        </p:txBody>
      </p:sp>
    </p:spTree>
    <p:extLst>
      <p:ext uri="{BB962C8B-B14F-4D97-AF65-F5344CB8AC3E}">
        <p14:creationId xmlns:p14="http://schemas.microsoft.com/office/powerpoint/2010/main" val="32924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Yuvarlatılmış Dikdörtgen"/>
          <p:cNvSpPr/>
          <p:nvPr/>
        </p:nvSpPr>
        <p:spPr>
          <a:xfrm>
            <a:off x="107504" y="1268760"/>
            <a:ext cx="9036496" cy="54006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2900" lvl="1" indent="-342900" algn="just">
              <a:buFont typeface="Wingdings" panose="05000000000000000000" pitchFamily="2" charset="2"/>
              <a:buChar char="Ø"/>
            </a:pPr>
            <a:r>
              <a:rPr lang="tr-TR" sz="2400" b="1" dirty="0">
                <a:solidFill>
                  <a:schemeClr val="tx1"/>
                </a:solidFill>
                <a:effectLst>
                  <a:outerShdw blurRad="38100" dist="38100" dir="2700000" algn="tl">
                    <a:srgbClr val="000000">
                      <a:alpha val="43137"/>
                    </a:srgbClr>
                  </a:outerShdw>
                </a:effectLst>
              </a:rPr>
              <a:t>TEREDDÜTSÜZ VE MUTLAK İTAAT</a:t>
            </a:r>
            <a:endParaRPr lang="tr-TR" sz="2000" b="1" dirty="0">
              <a:solidFill>
                <a:schemeClr val="tx1"/>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chemeClr val="tx1"/>
                </a:solidFill>
                <a:effectLst>
                  <a:outerShdw blurRad="38100" dist="38100" dir="2700000" algn="tl">
                    <a:srgbClr val="000000">
                      <a:alpha val="43137"/>
                    </a:srgbClr>
                  </a:outerShdw>
                </a:effectLst>
              </a:rPr>
              <a:t>SEVGİ</a:t>
            </a:r>
            <a:endParaRPr lang="tr-TR" sz="2000" b="1" dirty="0">
              <a:solidFill>
                <a:schemeClr val="tx1"/>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chemeClr val="accent2">
                    <a:lumMod val="75000"/>
                  </a:schemeClr>
                </a:solidFill>
                <a:effectLst>
                  <a:outerShdw blurRad="38100" dist="38100" dir="2700000" algn="tl">
                    <a:srgbClr val="000000">
                      <a:alpha val="43137"/>
                    </a:srgbClr>
                  </a:outerShdw>
                </a:effectLst>
              </a:rPr>
              <a:t>AMEL-İ SALİH ÜZERE BİR HAYAT YAŞAMAK</a:t>
            </a:r>
            <a:endParaRPr lang="tr-TR" sz="2000" b="1" dirty="0">
              <a:solidFill>
                <a:schemeClr val="accent2">
                  <a:lumMod val="75000"/>
                </a:schemeClr>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rgbClr val="FF0000"/>
                </a:solidFill>
                <a:effectLst>
                  <a:outerShdw blurRad="38100" dist="38100" dir="2700000" algn="tl">
                    <a:srgbClr val="000000">
                      <a:alpha val="43137"/>
                    </a:srgbClr>
                  </a:outerShdw>
                </a:effectLst>
              </a:rPr>
              <a:t>KUR’AN’A SIMSIKI SARILMAK</a:t>
            </a:r>
            <a:endParaRPr lang="tr-TR" sz="2000" b="1" dirty="0">
              <a:solidFill>
                <a:srgbClr val="FF0000"/>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rgbClr val="0070C0"/>
                </a:solidFill>
                <a:effectLst>
                  <a:outerShdw blurRad="38100" dist="38100" dir="2700000" algn="tl">
                    <a:srgbClr val="000000">
                      <a:alpha val="43137"/>
                    </a:srgbClr>
                  </a:outerShdw>
                </a:effectLst>
              </a:rPr>
              <a:t>DOĞRU BİLGİ VE EĞİTİM VERMEK</a:t>
            </a:r>
            <a:endParaRPr lang="tr-TR" sz="2000" b="1" dirty="0">
              <a:solidFill>
                <a:srgbClr val="0070C0"/>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rgbClr val="7030A0"/>
                </a:solidFill>
                <a:effectLst>
                  <a:outerShdw blurRad="38100" dist="38100" dir="2700000" algn="tl">
                    <a:srgbClr val="000000">
                      <a:alpha val="43137"/>
                    </a:srgbClr>
                  </a:outerShdw>
                </a:effectLst>
              </a:rPr>
              <a:t>HELAL RIZKLA GIDALANMAK</a:t>
            </a:r>
            <a:endParaRPr lang="tr-TR" sz="2000" b="1" dirty="0">
              <a:solidFill>
                <a:srgbClr val="7030A0"/>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rgbClr val="002060"/>
                </a:solidFill>
                <a:effectLst>
                  <a:outerShdw blurRad="38100" dist="38100" dir="2700000" algn="tl">
                    <a:srgbClr val="000000">
                      <a:alpha val="43137"/>
                    </a:srgbClr>
                  </a:outerShdw>
                </a:effectLst>
              </a:rPr>
              <a:t>DOĞRU KİŞİLERLE BERABERLİK VE DOSTLUK</a:t>
            </a:r>
            <a:endParaRPr lang="tr-TR" sz="2000" b="1" dirty="0">
              <a:solidFill>
                <a:srgbClr val="002060"/>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chemeClr val="tx1"/>
                </a:solidFill>
                <a:effectLst>
                  <a:outerShdw blurRad="38100" dist="38100" dir="2700000" algn="tl">
                    <a:srgbClr val="000000">
                      <a:alpha val="43137"/>
                    </a:srgbClr>
                  </a:outerShdw>
                </a:effectLst>
              </a:rPr>
              <a:t>SÜREKLİ TEVBE VE ZİKR</a:t>
            </a:r>
            <a:endParaRPr lang="tr-TR" sz="2000" b="1" dirty="0">
              <a:solidFill>
                <a:schemeClr val="tx1"/>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chemeClr val="accent2">
                    <a:lumMod val="75000"/>
                  </a:schemeClr>
                </a:solidFill>
                <a:effectLst>
                  <a:outerShdw blurRad="38100" dist="38100" dir="2700000" algn="tl">
                    <a:srgbClr val="000000">
                      <a:alpha val="43137"/>
                    </a:srgbClr>
                  </a:outerShdw>
                </a:effectLst>
              </a:rPr>
              <a:t>İNSANİ İLİŞKİLERİ SEVGİ VE KARDEŞLİK TEMELİNE OTURTMAK</a:t>
            </a:r>
            <a:endParaRPr lang="tr-TR" sz="2000" b="1" dirty="0">
              <a:solidFill>
                <a:schemeClr val="accent2">
                  <a:lumMod val="75000"/>
                </a:schemeClr>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rgbClr val="FF0000"/>
                </a:solidFill>
                <a:effectLst>
                  <a:outerShdw blurRad="38100" dist="38100" dir="2700000" algn="tl">
                    <a:srgbClr val="000000">
                      <a:alpha val="43137"/>
                    </a:srgbClr>
                  </a:outerShdw>
                </a:effectLst>
              </a:rPr>
              <a:t>HAKLARA RİAYET ETMEK</a:t>
            </a:r>
            <a:endParaRPr lang="tr-TR" sz="2000" b="1" dirty="0">
              <a:solidFill>
                <a:srgbClr val="FF0000"/>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rgbClr val="0070C0"/>
                </a:solidFill>
                <a:effectLst>
                  <a:outerShdw blurRad="38100" dist="38100" dir="2700000" algn="tl">
                    <a:srgbClr val="000000">
                      <a:alpha val="43137"/>
                    </a:srgbClr>
                  </a:outerShdw>
                </a:effectLst>
              </a:rPr>
              <a:t>DİLİ VE KALBİ MUHAFAZA ETMEK</a:t>
            </a:r>
            <a:endParaRPr lang="tr-TR" sz="2000" b="1" dirty="0">
              <a:solidFill>
                <a:srgbClr val="0070C0"/>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rgbClr val="7030A0"/>
                </a:solidFill>
                <a:effectLst>
                  <a:outerShdw blurRad="38100" dist="38100" dir="2700000" algn="tl">
                    <a:srgbClr val="000000">
                      <a:alpha val="43137"/>
                    </a:srgbClr>
                  </a:outerShdw>
                </a:effectLst>
              </a:rPr>
              <a:t>GEREKTİĞİNDE HİCRET EDEBİLMEK</a:t>
            </a:r>
            <a:endParaRPr lang="tr-TR" sz="2000" b="1" dirty="0">
              <a:solidFill>
                <a:srgbClr val="7030A0"/>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rgbClr val="002060"/>
                </a:solidFill>
                <a:effectLst>
                  <a:outerShdw blurRad="38100" dist="38100" dir="2700000" algn="tl">
                    <a:srgbClr val="000000">
                      <a:alpha val="43137"/>
                    </a:srgbClr>
                  </a:outerShdw>
                </a:effectLst>
              </a:rPr>
              <a:t>İHSAN ŞUURUYLA YAŞAMAK</a:t>
            </a:r>
            <a:endParaRPr lang="tr-TR" sz="2000" b="1" dirty="0">
              <a:solidFill>
                <a:srgbClr val="002060"/>
              </a:solidFill>
              <a:effectLst>
                <a:outerShdw blurRad="38100" dist="38100" dir="2700000" algn="tl">
                  <a:srgbClr val="000000">
                    <a:alpha val="43137"/>
                  </a:srgbClr>
                </a:outerShdw>
              </a:effectLst>
            </a:endParaRPr>
          </a:p>
          <a:p>
            <a:pPr marL="522900" lvl="1" indent="-342900" algn="just">
              <a:buFont typeface="Wingdings" panose="05000000000000000000" pitchFamily="2" charset="2"/>
              <a:buChar char="Ø"/>
            </a:pPr>
            <a:r>
              <a:rPr lang="tr-TR" sz="2400" b="1" dirty="0">
                <a:solidFill>
                  <a:schemeClr val="tx1"/>
                </a:solidFill>
                <a:effectLst>
                  <a:outerShdw blurRad="38100" dist="38100" dir="2700000" algn="tl">
                    <a:srgbClr val="000000">
                      <a:alpha val="43137"/>
                    </a:srgbClr>
                  </a:outerShdw>
                </a:effectLst>
              </a:rPr>
              <a:t>HER İŞTE ALLAH RIZASINI GÖZETMEK</a:t>
            </a:r>
            <a:endParaRPr lang="tr-TR" sz="2000" b="1" dirty="0">
              <a:solidFill>
                <a:schemeClr val="tx1"/>
              </a:solidFill>
              <a:effectLst>
                <a:outerShdw blurRad="38100" dist="38100" dir="2700000" algn="tl">
                  <a:srgbClr val="000000">
                    <a:alpha val="43137"/>
                  </a:srgbClr>
                </a:outerShdw>
              </a:effectLst>
            </a:endParaRPr>
          </a:p>
        </p:txBody>
      </p:sp>
      <p:sp>
        <p:nvSpPr>
          <p:cNvPr id="4" name="Dikdörtgen 3"/>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6600" b="1" dirty="0">
                <a:solidFill>
                  <a:schemeClr val="tx1"/>
                </a:solidFill>
                <a:effectLst>
                  <a:outerShdw blurRad="38100" dist="38100" dir="2700000" algn="tl">
                    <a:srgbClr val="000000">
                      <a:alpha val="43137"/>
                    </a:srgbClr>
                  </a:outerShdw>
                </a:effectLst>
              </a:rPr>
              <a:t>İMANI KORUMAK İÇİN</a:t>
            </a:r>
            <a:endParaRPr lang="tr-TR" sz="6000"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Yuvarlatılmış Dikdörtgen"/>
          <p:cNvSpPr/>
          <p:nvPr/>
        </p:nvSpPr>
        <p:spPr>
          <a:xfrm>
            <a:off x="107504" y="1268760"/>
            <a:ext cx="8856984" cy="54006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a:solidFill>
                  <a:schemeClr val="tx1"/>
                </a:solidFill>
              </a:rPr>
              <a:t>“İman değişim demektir. İnsan, İslamiyet’i yaşadıkça değişmiyorsa orada bir sorun var demektir. Almanya’ya işçi olarak çalışmaya giden bir vatandaşımız, orada Hristiyan bir hanım ile evlenip ardından Türkiye’de görev yapan bir din görevlimizden İslamiyet’i anlatan kitaplar istiyor. Bu beyefendi Türkiye’ye tatile geldiğinde, ona kitaplar gönderen din görevlisi ‘Bu kadar çok kitabı neden istedin?’ deyince amcamız şu ibretlik cevabı veriyor:  "Hristiyan eşimden çok utandım ve dinimi bilmek istedim" Hristiyan olan eşimi İslamiyet’e davet ettim. O da, ‘Yahudileri havrada, Hristiyanları kilisede görüyorum. Senin ibadet için bir yere gittiğini, dininle ilgili bir şey yaptığını görmedim. Senin dinin nasıl bir din ki ben bu dine mensup olayım?’ diye sordu. Çok utandım ve senden bu kadar çok kitap istedim. Dinimi öğrendikçe değiştim. Kafamda adeta şimşekler çaktı.  "Alman kayınvalidem kalbinde Kur’an ile son nefesini verdi" İçkiyi ve diğer kötü alışkanlıklarımı bıraktım, olumsuz çevremi de değiştirdim. Bendeki bu değişime şahit olan ve İslamiyet’i öğrenen eşim de daha sonra Müslüman oldu. Ölmek üzere olan yaşlı kayınvalidem de bizim yaşantımızdan çok etkilendi ve ‘İnsanı böyle değiştiren ancak hak bir din olabilir.’ diyerek Kur'an-ı Kerim’i bağrına basarak İslamiyet’le şereflendi.  Kayınvalidem “Rabbim neyle geldin diye sorarsa Kur’an’ı tutup ‘Ömrüm yetmedi sana kitabınla geldim.’ diyeceğim.”  dedi ve son nefesini verdi.”</a:t>
            </a:r>
          </a:p>
          <a:p>
            <a:pPr algn="just"/>
            <a:r>
              <a:rPr lang="tr-TR" dirty="0">
                <a:solidFill>
                  <a:schemeClr val="tx1"/>
                </a:solidFill>
              </a:rPr>
              <a:t>Diyanet Haber</a:t>
            </a:r>
          </a:p>
          <a:p>
            <a:pPr algn="just"/>
            <a:r>
              <a:rPr lang="tr-TR" dirty="0">
                <a:solidFill>
                  <a:schemeClr val="tx1"/>
                </a:solidFill>
                <a:hlinkClick r:id="rId2"/>
              </a:rPr>
              <a:t>https://www.diyanethaber.com.tr/afyon-muftulugu/sema-yigit-iman-degisim-demektir-h1938.html</a:t>
            </a:r>
            <a:endParaRPr lang="tr-TR" dirty="0">
              <a:solidFill>
                <a:schemeClr val="tx1"/>
              </a:solidFill>
            </a:endParaRPr>
          </a:p>
        </p:txBody>
      </p:sp>
      <p:sp>
        <p:nvSpPr>
          <p:cNvPr id="4" name="Dikdörtgen 3"/>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8800" b="1" dirty="0">
                <a:solidFill>
                  <a:schemeClr val="tx1"/>
                </a:solidFill>
                <a:effectLst>
                  <a:outerShdw blurRad="38100" dist="38100" dir="2700000" algn="tl">
                    <a:srgbClr val="000000">
                      <a:alpha val="43137"/>
                    </a:srgbClr>
                  </a:outerShdw>
                </a:effectLst>
              </a:rPr>
              <a:t>NOT</a:t>
            </a:r>
            <a:endParaRPr lang="tr-TR" sz="8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373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kladata.com/UGbvMP6KQMJ0tVSsUbBh7-KgS_8%40400x600.png"/>
          <p:cNvPicPr>
            <a:picLocks noChangeAspect="1" noChangeArrowheads="1"/>
          </p:cNvPicPr>
          <p:nvPr/>
        </p:nvPicPr>
        <p:blipFill rotWithShape="1">
          <a:blip r:embed="rId2">
            <a:extLst>
              <a:ext uri="{28A0092B-C50C-407E-A947-70E740481C1C}">
                <a14:useLocalDpi xmlns:a14="http://schemas.microsoft.com/office/drawing/2010/main" val="0"/>
              </a:ext>
            </a:extLst>
          </a:blip>
          <a:srcRect r="10799"/>
          <a:stretch/>
        </p:blipFill>
        <p:spPr bwMode="auto">
          <a:xfrm>
            <a:off x="6372200" y="1052736"/>
            <a:ext cx="2771800" cy="583255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solidFill>
                  <a:schemeClr val="tx1"/>
                </a:solidFill>
                <a:effectLst>
                  <a:outerShdw blurRad="38100" dist="38100" dir="2700000" algn="tl">
                    <a:srgbClr val="000000">
                      <a:alpha val="43137"/>
                    </a:srgbClr>
                  </a:outerShdw>
                </a:effectLst>
              </a:rPr>
              <a:t>ALLAH VE İNSAN</a:t>
            </a:r>
          </a:p>
        </p:txBody>
      </p:sp>
      <p:sp>
        <p:nvSpPr>
          <p:cNvPr id="6" name="5 Dikdörtgen"/>
          <p:cNvSpPr/>
          <p:nvPr/>
        </p:nvSpPr>
        <p:spPr>
          <a:xfrm>
            <a:off x="179512" y="1196752"/>
            <a:ext cx="784887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İnsan, bu dünya hayatında </a:t>
            </a:r>
          </a:p>
          <a:p>
            <a:r>
              <a:rPr lang="tr-TR"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ya yaratılış amacına uygun bir hayat sürecek yada </a:t>
            </a:r>
          </a:p>
          <a:p>
            <a:r>
              <a:rPr lang="tr-TR"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süfli bir hayatı kendisi için seçecektir. </a:t>
            </a:r>
          </a:p>
        </p:txBody>
      </p:sp>
    </p:spTree>
    <p:extLst>
      <p:ext uri="{BB962C8B-B14F-4D97-AF65-F5344CB8AC3E}">
        <p14:creationId xmlns:p14="http://schemas.microsoft.com/office/powerpoint/2010/main" val="24664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9 Resim" descr="O4DU3CAO20NZWCAZU3JRDCAET8O1UCAEIPGDNCAYVM3EICAC4FZ0VCA0EM695CAR84TGNCA367914CASPPIDDCAYXRK9CCAL0EVFZCAN5XD34CAXG2UWGCAS7YNJCCAMTTYKWCA1UTGA3CAGG0CM8CAY9BOX6.jpg"/>
          <p:cNvPicPr>
            <a:picLocks noChangeAspect="1"/>
          </p:cNvPicPr>
          <p:nvPr/>
        </p:nvPicPr>
        <p:blipFill>
          <a:blip r:embed="rId3"/>
          <a:stretch>
            <a:fillRect/>
          </a:stretch>
        </p:blipFill>
        <p:spPr>
          <a:xfrm>
            <a:off x="3158492" y="4510369"/>
            <a:ext cx="3134208" cy="2347631"/>
          </a:xfrm>
          <a:prstGeom prst="rect">
            <a:avLst/>
          </a:prstGeom>
        </p:spPr>
      </p:pic>
      <p:pic>
        <p:nvPicPr>
          <p:cNvPr id="4" name="4 Resim" descr="31642_110115599030561_100000963651412_63350_6441282_n.jpg"/>
          <p:cNvPicPr>
            <a:picLocks noChangeAspect="1"/>
          </p:cNvPicPr>
          <p:nvPr/>
        </p:nvPicPr>
        <p:blipFill>
          <a:blip r:embed="rId4"/>
          <a:stretch>
            <a:fillRect/>
          </a:stretch>
        </p:blipFill>
        <p:spPr>
          <a:xfrm>
            <a:off x="0" y="4510369"/>
            <a:ext cx="3143272" cy="2347631"/>
          </a:xfrm>
          <a:prstGeom prst="rect">
            <a:avLst/>
          </a:prstGeom>
        </p:spPr>
      </p:pic>
      <p:pic>
        <p:nvPicPr>
          <p:cNvPr id="7" name="11 Resim" descr="images.jpg"/>
          <p:cNvPicPr>
            <a:picLocks noChangeAspect="1"/>
          </p:cNvPicPr>
          <p:nvPr/>
        </p:nvPicPr>
        <p:blipFill>
          <a:blip r:embed="rId5"/>
          <a:stretch>
            <a:fillRect/>
          </a:stretch>
        </p:blipFill>
        <p:spPr>
          <a:xfrm>
            <a:off x="7316775" y="4510368"/>
            <a:ext cx="1827225" cy="2347631"/>
          </a:xfrm>
          <a:prstGeom prst="rect">
            <a:avLst/>
          </a:prstGeom>
        </p:spPr>
      </p:pic>
      <p:pic>
        <p:nvPicPr>
          <p:cNvPr id="9" name="Picture 2" descr="http://www.hzmehdi.com/wp-content/uploads/2013/03/munafiklar-2-660x3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823629"/>
            <a:ext cx="1728192" cy="17458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Dikdörtgen"/>
          <p:cNvSpPr/>
          <p:nvPr/>
        </p:nvSpPr>
        <p:spPr>
          <a:xfrm>
            <a:off x="107504" y="1123495"/>
            <a:ext cx="8964488" cy="3386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tx1"/>
                </a:solidFill>
                <a:latin typeface="HASENAT" panose="01000600020000020003" pitchFamily="2" charset="-78"/>
                <a:cs typeface="HASENAT" panose="01000600020000020003" pitchFamily="2" charset="-78"/>
              </a:rPr>
              <a:t>وَقُلِ الْحَقُّ مِنْ رَبِّكُمْ فَمَنْ شَاءَ فَلْيُؤْمِنْ وَمَنْ شَاءَ فَلْيَكْفُرْ</a:t>
            </a:r>
            <a:endParaRPr lang="tr-TR" sz="3600" dirty="0">
              <a:solidFill>
                <a:schemeClr val="tx1"/>
              </a:solidFill>
              <a:latin typeface="HASENAT" panose="01000600020000020003" pitchFamily="2" charset="-78"/>
              <a:cs typeface="HASENAT" panose="01000600020000020003" pitchFamily="2" charset="-78"/>
            </a:endParaRPr>
          </a:p>
          <a:p>
            <a:pPr algn="ctr"/>
            <a:r>
              <a:rPr lang="tr-TR" sz="2800" dirty="0">
                <a:solidFill>
                  <a:schemeClr val="tx1"/>
                </a:solidFill>
              </a:rPr>
              <a:t>"(Ey Peygamberim!) De ki: </a:t>
            </a:r>
            <a:r>
              <a:rPr lang="tr-TR"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Hak Rabbinizdendir</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dirty="0">
                <a:solidFill>
                  <a:schemeClr val="tx1"/>
                </a:solidFill>
              </a:rPr>
              <a:t>Artık </a:t>
            </a:r>
            <a:r>
              <a:rPr lang="tr-TR"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dileyen iman etsin, </a:t>
            </a:r>
            <a:r>
              <a:rPr lang="tr-TR" sz="3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dileyen inkâr etsin</a:t>
            </a:r>
            <a:r>
              <a:rPr lang="tr-TR" sz="2800" dirty="0">
                <a:solidFill>
                  <a:schemeClr val="tx1"/>
                </a:solidFill>
              </a:rPr>
              <a:t>…" </a:t>
            </a:r>
          </a:p>
          <a:p>
            <a:pPr algn="ctr"/>
            <a:r>
              <a:rPr lang="tr-TR" sz="1600" dirty="0">
                <a:solidFill>
                  <a:schemeClr val="tx1"/>
                </a:solidFill>
              </a:rPr>
              <a:t>(</a:t>
            </a:r>
            <a:r>
              <a:rPr lang="tr-TR" sz="1600" dirty="0" err="1">
                <a:solidFill>
                  <a:schemeClr val="tx1"/>
                </a:solidFill>
              </a:rPr>
              <a:t>Kehf</a:t>
            </a:r>
            <a:r>
              <a:rPr lang="tr-TR" sz="1600" dirty="0">
                <a:solidFill>
                  <a:schemeClr val="tx1"/>
                </a:solidFill>
              </a:rPr>
              <a:t>, 18/29)</a:t>
            </a:r>
          </a:p>
          <a:p>
            <a:pPr algn="ctr"/>
            <a:r>
              <a:rPr lang="ar-SA" sz="3600" dirty="0">
                <a:solidFill>
                  <a:schemeClr val="tx1"/>
                </a:solidFill>
                <a:latin typeface="HASENAT" panose="01000600020000020003" pitchFamily="2" charset="-78"/>
                <a:cs typeface="HASENAT" panose="01000600020000020003" pitchFamily="2" charset="-78"/>
              </a:rPr>
              <a:t>هُوَ الَّذى خَلَقَكُمْ فَمِنْكُمْ كَافِرٌ وَمِنْكُمْ مُؤْمِنٌ</a:t>
            </a:r>
            <a:endParaRPr lang="tr-TR" sz="3600" dirty="0">
              <a:solidFill>
                <a:schemeClr val="tx1"/>
              </a:solidFill>
              <a:latin typeface="HASENAT" panose="01000600020000020003" pitchFamily="2" charset="-78"/>
              <a:cs typeface="HASENAT" panose="01000600020000020003" pitchFamily="2" charset="-78"/>
            </a:endParaRPr>
          </a:p>
          <a:p>
            <a:pPr algn="ctr"/>
            <a:r>
              <a:rPr lang="tr-TR" sz="2800" dirty="0">
                <a:solidFill>
                  <a:schemeClr val="tx1"/>
                </a:solidFill>
              </a:rPr>
              <a:t>"O, sizi yaratandır. Böyle iken </a:t>
            </a:r>
          </a:p>
          <a:p>
            <a:pPr algn="ctr"/>
            <a:r>
              <a:rPr lang="tr-TR"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kiminiz kâfir kiminiz mümindir</a:t>
            </a:r>
            <a:r>
              <a:rPr lang="tr-TR" sz="2800" dirty="0">
                <a:solidFill>
                  <a:schemeClr val="tx1"/>
                </a:solidFill>
              </a:rPr>
              <a:t>…" </a:t>
            </a:r>
          </a:p>
          <a:p>
            <a:pPr algn="ctr"/>
            <a:r>
              <a:rPr lang="tr-TR" sz="1600" dirty="0">
                <a:solidFill>
                  <a:schemeClr val="tx1"/>
                </a:solidFill>
              </a:rPr>
              <a:t>(</a:t>
            </a:r>
            <a:r>
              <a:rPr lang="tr-TR" sz="1600" dirty="0" err="1">
                <a:solidFill>
                  <a:schemeClr val="tx1"/>
                </a:solidFill>
              </a:rPr>
              <a:t>Teğâbün</a:t>
            </a:r>
            <a:r>
              <a:rPr lang="tr-TR" sz="1600" dirty="0">
                <a:solidFill>
                  <a:schemeClr val="tx1"/>
                </a:solidFill>
              </a:rPr>
              <a:t>, 64/2)</a:t>
            </a:r>
            <a:endParaRPr lang="tr-TR" sz="2800" dirty="0">
              <a:solidFill>
                <a:schemeClr val="tx1"/>
              </a:solidFill>
            </a:endParaRPr>
          </a:p>
        </p:txBody>
      </p:sp>
      <p:sp>
        <p:nvSpPr>
          <p:cNvPr id="10" name="4 Dikdörtgen"/>
          <p:cNvSpPr/>
          <p:nvPr/>
        </p:nvSpPr>
        <p:spPr>
          <a:xfrm>
            <a:off x="0" y="0"/>
            <a:ext cx="9144000" cy="1092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effectLst>
                  <a:outerShdw blurRad="38100" dist="38100" dir="2700000" algn="tl">
                    <a:srgbClr val="000000">
                      <a:alpha val="43137"/>
                    </a:srgbClr>
                  </a:outerShdw>
                </a:effectLst>
              </a:rPr>
              <a:t>KUR’AN’IN TANITTIĞI İNANÇ İNSANLARI</a:t>
            </a:r>
          </a:p>
        </p:txBody>
      </p:sp>
    </p:spTree>
    <p:extLst>
      <p:ext uri="{BB962C8B-B14F-4D97-AF65-F5344CB8AC3E}">
        <p14:creationId xmlns:p14="http://schemas.microsoft.com/office/powerpoint/2010/main" val="351291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324" y="1052736"/>
            <a:ext cx="3012666" cy="5805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solidFill>
                  <a:schemeClr val="tx1"/>
                </a:solidFill>
                <a:effectLst>
                  <a:outerShdw blurRad="38100" dist="38100" dir="2700000" algn="tl">
                    <a:srgbClr val="000000">
                      <a:alpha val="43137"/>
                    </a:srgbClr>
                  </a:outerShdw>
                </a:effectLst>
              </a:rPr>
              <a:t>İMAN</a:t>
            </a:r>
          </a:p>
        </p:txBody>
      </p:sp>
      <p:sp>
        <p:nvSpPr>
          <p:cNvPr id="6" name="5 Dikdörtgen"/>
          <p:cNvSpPr/>
          <p:nvPr/>
        </p:nvSpPr>
        <p:spPr>
          <a:xfrm>
            <a:off x="0" y="1052736"/>
            <a:ext cx="7020272"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800" b="1" u="sng" dirty="0">
                <a:solidFill>
                  <a:srgbClr val="00B050"/>
                </a:solidFill>
                <a:effectLst>
                  <a:outerShdw blurRad="38100" dist="38100" dir="2700000" algn="tl">
                    <a:srgbClr val="000000">
                      <a:alpha val="43137"/>
                    </a:srgbClr>
                  </a:outerShdw>
                </a:effectLst>
              </a:rPr>
              <a:t>İman, 3 boyutlu</a:t>
            </a:r>
          </a:p>
          <a:p>
            <a:r>
              <a:rPr lang="tr-TR" sz="6600" b="1" i="1" dirty="0">
                <a:solidFill>
                  <a:srgbClr val="FF0000"/>
                </a:solidFill>
                <a:effectLst>
                  <a:outerShdw blurRad="38100" dist="38100" dir="2700000" algn="tl">
                    <a:srgbClr val="000000">
                      <a:alpha val="43137"/>
                    </a:srgbClr>
                  </a:outerShdw>
                </a:effectLst>
              </a:rPr>
              <a:t>“Kalp ile tasdik, </a:t>
            </a:r>
          </a:p>
          <a:p>
            <a:r>
              <a:rPr lang="tr-TR" sz="6600" b="1" i="1" dirty="0">
                <a:solidFill>
                  <a:srgbClr val="0070C0"/>
                </a:solidFill>
                <a:effectLst>
                  <a:outerShdw blurRad="38100" dist="38100" dir="2700000" algn="tl">
                    <a:srgbClr val="000000">
                      <a:alpha val="43137"/>
                    </a:srgbClr>
                  </a:outerShdw>
                </a:effectLst>
              </a:rPr>
              <a:t>dil ile ikrar ve </a:t>
            </a:r>
          </a:p>
          <a:p>
            <a:r>
              <a:rPr lang="tr-TR" sz="6600" b="1" i="1" dirty="0">
                <a:solidFill>
                  <a:srgbClr val="002060"/>
                </a:solidFill>
                <a:effectLst>
                  <a:outerShdw blurRad="38100" dist="38100" dir="2700000" algn="tl">
                    <a:srgbClr val="000000">
                      <a:alpha val="43137"/>
                    </a:srgbClr>
                  </a:outerShdw>
                </a:effectLst>
              </a:rPr>
              <a:t>organlar ile amel </a:t>
            </a:r>
          </a:p>
          <a:p>
            <a:r>
              <a:rPr lang="tr-TR" sz="3600" dirty="0">
                <a:solidFill>
                  <a:schemeClr val="tx1"/>
                </a:solidFill>
              </a:rPr>
              <a:t>etmek” ten oluşan </a:t>
            </a:r>
          </a:p>
          <a:p>
            <a:r>
              <a:rPr lang="tr-TR" sz="4400" b="1" u="sng" dirty="0">
                <a:solidFill>
                  <a:srgbClr val="00B050"/>
                </a:solidFill>
                <a:effectLst>
                  <a:outerShdw blurRad="38100" dist="38100" dir="2700000" algn="tl">
                    <a:srgbClr val="000000">
                      <a:alpha val="43137"/>
                    </a:srgbClr>
                  </a:outerShdw>
                </a:effectLst>
              </a:rPr>
              <a:t>bir bütündür. </a:t>
            </a:r>
            <a:endParaRPr lang="tr-TR" sz="3600" b="1" u="sng"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129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a:solidFill>
                  <a:schemeClr val="tx1"/>
                </a:solidFill>
                <a:effectLst>
                  <a:outerShdw blurRad="38100" dist="38100" dir="2700000" algn="tl">
                    <a:srgbClr val="000000">
                      <a:alpha val="43137"/>
                    </a:srgbClr>
                  </a:outerShdw>
                </a:effectLst>
              </a:rPr>
              <a:t>İMAN</a:t>
            </a:r>
          </a:p>
        </p:txBody>
      </p:sp>
      <p:sp>
        <p:nvSpPr>
          <p:cNvPr id="6" name="5 Dikdörtgen"/>
          <p:cNvSpPr/>
          <p:nvPr/>
        </p:nvSpPr>
        <p:spPr>
          <a:xfrm>
            <a:off x="107504" y="1196752"/>
            <a:ext cx="8964488"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solidFill>
                  <a:srgbClr val="FF0000"/>
                </a:solidFill>
              </a:rPr>
              <a:t>İmandaki </a:t>
            </a:r>
          </a:p>
          <a:p>
            <a:pPr algn="ctr"/>
            <a:r>
              <a:rPr lang="tr-TR" sz="6000" b="1" dirty="0">
                <a:solidFill>
                  <a:schemeClr val="tx1"/>
                </a:solidFill>
              </a:rPr>
              <a:t>«</a:t>
            </a:r>
            <a:r>
              <a:rPr lang="tr-TR" sz="6000" b="1" u="sng" dirty="0">
                <a:solidFill>
                  <a:schemeClr val="tx1"/>
                </a:solidFill>
              </a:rPr>
              <a:t>kalp ile ikrar</a:t>
            </a:r>
            <a:r>
              <a:rPr lang="tr-TR" sz="6000" b="1" dirty="0">
                <a:solidFill>
                  <a:schemeClr val="tx1"/>
                </a:solidFill>
              </a:rPr>
              <a:t>» </a:t>
            </a:r>
          </a:p>
          <a:p>
            <a:pPr algn="ctr"/>
            <a:r>
              <a:rPr lang="tr-TR" sz="6000" b="1" dirty="0">
                <a:solidFill>
                  <a:srgbClr val="FF0000"/>
                </a:solidFill>
                <a:effectLst>
                  <a:outerShdw blurRad="38100" dist="38100" dir="2700000" algn="tl">
                    <a:srgbClr val="000000">
                      <a:alpha val="43137"/>
                    </a:srgbClr>
                  </a:outerShdw>
                </a:effectLst>
              </a:rPr>
              <a:t>Allah katındaki geçerliliği; </a:t>
            </a:r>
            <a:endParaRPr lang="tr-TR" sz="6000" dirty="0">
              <a:solidFill>
                <a:srgbClr val="FF0000"/>
              </a:solidFill>
              <a:effectLst>
                <a:outerShdw blurRad="38100" dist="38100" dir="2700000" algn="tl">
                  <a:srgbClr val="000000">
                    <a:alpha val="43137"/>
                  </a:srgbClr>
                </a:outerShdw>
              </a:effectLst>
            </a:endParaRPr>
          </a:p>
          <a:p>
            <a:pPr algn="ctr"/>
            <a:r>
              <a:rPr lang="tr-TR" sz="6000" b="1" dirty="0">
                <a:solidFill>
                  <a:schemeClr val="tx1"/>
                </a:solidFill>
                <a:effectLst>
                  <a:outerShdw blurRad="38100" dist="38100" dir="2700000" algn="tl">
                    <a:srgbClr val="000000">
                      <a:alpha val="43137"/>
                    </a:srgbClr>
                  </a:outerShdw>
                </a:effectLst>
              </a:rPr>
              <a:t>«</a:t>
            </a:r>
            <a:r>
              <a:rPr lang="tr-TR" sz="6000" b="1" u="sng" dirty="0">
                <a:solidFill>
                  <a:schemeClr val="tx1"/>
                </a:solidFill>
                <a:effectLst>
                  <a:outerShdw blurRad="38100" dist="38100" dir="2700000" algn="tl">
                    <a:srgbClr val="000000">
                      <a:alpha val="43137"/>
                    </a:srgbClr>
                  </a:outerShdw>
                </a:effectLst>
              </a:rPr>
              <a:t>dil ile ikrar</a:t>
            </a:r>
            <a:r>
              <a:rPr lang="tr-TR" sz="6000" b="1" dirty="0">
                <a:solidFill>
                  <a:schemeClr val="tx1"/>
                </a:solidFill>
                <a:effectLst>
                  <a:outerShdw blurRad="38100" dist="38100" dir="2700000" algn="tl">
                    <a:srgbClr val="000000">
                      <a:alpha val="43137"/>
                    </a:srgbClr>
                  </a:outerShdw>
                </a:effectLst>
              </a:rPr>
              <a:t>» </a:t>
            </a:r>
          </a:p>
          <a:p>
            <a:pPr algn="ctr"/>
            <a:r>
              <a:rPr lang="tr-TR" sz="4400" b="1" dirty="0">
                <a:solidFill>
                  <a:srgbClr val="0070C0"/>
                </a:solidFill>
                <a:effectLst>
                  <a:outerShdw blurRad="38100" dist="38100" dir="2700000" algn="tl">
                    <a:srgbClr val="000000">
                      <a:alpha val="43137"/>
                    </a:srgbClr>
                  </a:outerShdw>
                </a:effectLst>
              </a:rPr>
              <a:t>ise toplumsal geçerliliği ifade eder.</a:t>
            </a:r>
            <a:endParaRPr lang="tr-TR" sz="4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26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N VE KÜFÜ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9144000" cy="46241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943" y="2276872"/>
            <a:ext cx="2992113"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0"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200" b="1" dirty="0">
                <a:solidFill>
                  <a:schemeClr val="tx1"/>
                </a:solidFill>
                <a:effectLst>
                  <a:outerShdw blurRad="38100" dist="38100" dir="2700000" algn="tl">
                    <a:srgbClr val="000000">
                      <a:alpha val="43137"/>
                    </a:srgbClr>
                  </a:outerShdw>
                </a:effectLst>
              </a:rPr>
              <a:t>İMANIN YERİ KALPTİR</a:t>
            </a:r>
            <a:endParaRPr lang="tr-TR" sz="72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0" y="5445224"/>
            <a:ext cx="9144000" cy="144015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8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İman’ın</a:t>
            </a:r>
            <a:r>
              <a:rPr lang="tr-TR" sz="4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iktidar olmadığı yürekte </a:t>
            </a:r>
          </a:p>
          <a:p>
            <a:pPr algn="ctr"/>
            <a:r>
              <a:rPr lang="tr-TR" sz="4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şeytan ihtilal yapar.</a:t>
            </a:r>
          </a:p>
        </p:txBody>
      </p:sp>
    </p:spTree>
    <p:extLst>
      <p:ext uri="{BB962C8B-B14F-4D97-AF65-F5344CB8AC3E}">
        <p14:creationId xmlns:p14="http://schemas.microsoft.com/office/powerpoint/2010/main" val="138234087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3078</Words>
  <Application>Microsoft Office PowerPoint</Application>
  <PresentationFormat>Ekran Gösterisi (4:3)</PresentationFormat>
  <Paragraphs>452</Paragraphs>
  <Slides>49</Slides>
  <Notes>12</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DMC</dc:creator>
  <cp:lastModifiedBy>idris yavuzyiğit</cp:lastModifiedBy>
  <cp:revision>591</cp:revision>
  <dcterms:created xsi:type="dcterms:W3CDTF">2012-04-08T16:59:20Z</dcterms:created>
  <dcterms:modified xsi:type="dcterms:W3CDTF">2021-11-03T17:11:15Z</dcterms:modified>
</cp:coreProperties>
</file>