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7" r:id="rId2"/>
    <p:sldId id="319" r:id="rId3"/>
    <p:sldId id="259" r:id="rId4"/>
    <p:sldId id="310" r:id="rId5"/>
    <p:sldId id="322" r:id="rId6"/>
    <p:sldId id="260" r:id="rId7"/>
    <p:sldId id="323" r:id="rId8"/>
    <p:sldId id="263" r:id="rId9"/>
    <p:sldId id="264" r:id="rId10"/>
    <p:sldId id="265" r:id="rId11"/>
    <p:sldId id="266" r:id="rId12"/>
    <p:sldId id="267" r:id="rId13"/>
    <p:sldId id="268" r:id="rId14"/>
    <p:sldId id="269" r:id="rId15"/>
    <p:sldId id="270" r:id="rId16"/>
    <p:sldId id="324" r:id="rId17"/>
    <p:sldId id="325" r:id="rId18"/>
    <p:sldId id="326" r:id="rId19"/>
    <p:sldId id="327" r:id="rId20"/>
    <p:sldId id="278" r:id="rId21"/>
    <p:sldId id="279" r:id="rId22"/>
    <p:sldId id="348" r:id="rId23"/>
    <p:sldId id="349" r:id="rId24"/>
    <p:sldId id="312" r:id="rId25"/>
    <p:sldId id="320" r:id="rId26"/>
    <p:sldId id="280" r:id="rId27"/>
    <p:sldId id="328" r:id="rId28"/>
    <p:sldId id="329" r:id="rId29"/>
    <p:sldId id="332" r:id="rId30"/>
    <p:sldId id="333" r:id="rId31"/>
    <p:sldId id="287" r:id="rId32"/>
    <p:sldId id="288" r:id="rId33"/>
    <p:sldId id="289" r:id="rId34"/>
    <p:sldId id="290" r:id="rId35"/>
    <p:sldId id="337" r:id="rId36"/>
    <p:sldId id="338" r:id="rId37"/>
    <p:sldId id="339" r:id="rId38"/>
    <p:sldId id="340" r:id="rId39"/>
    <p:sldId id="341" r:id="rId40"/>
    <p:sldId id="342" r:id="rId41"/>
    <p:sldId id="343" r:id="rId42"/>
    <p:sldId id="304" r:id="rId43"/>
    <p:sldId id="296" r:id="rId44"/>
    <p:sldId id="344" r:id="rId45"/>
    <p:sldId id="345" r:id="rId46"/>
    <p:sldId id="346" r:id="rId47"/>
    <p:sldId id="347" r:id="rId48"/>
    <p:sldId id="299" r:id="rId49"/>
    <p:sldId id="301" r:id="rId50"/>
    <p:sldId id="306" r:id="rId51"/>
    <p:sldId id="318" r:id="rId52"/>
    <p:sldId id="315" r:id="rId53"/>
    <p:sldId id="314" r:id="rId54"/>
    <p:sldId id="316" r:id="rId55"/>
    <p:sldId id="334" r:id="rId56"/>
    <p:sldId id="335" r:id="rId57"/>
    <p:sldId id="336" r:id="rId5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CBCAA5-F873-42BF-BE7F-00D76D85CC9A}" type="datetimeFigureOut">
              <a:rPr lang="tr-TR" smtClean="0"/>
              <a:pPr/>
              <a:t>21.8.2015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BCBE9F-7F38-4CD9-BB62-7F813B194A74}" type="slidenum">
              <a:rPr lang="tr-TR" smtClean="0"/>
              <a:pPr/>
              <a:t>‹#›</a:t>
            </a:fld>
            <a:endParaRPr lang="tr-TR"/>
          </a:p>
        </p:txBody>
      </p:sp>
    </p:spTree>
    <p:extLst>
      <p:ext uri="{BB962C8B-B14F-4D97-AF65-F5344CB8AC3E}">
        <p14:creationId xmlns:p14="http://schemas.microsoft.com/office/powerpoint/2010/main" val="1269702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5435DAE-A985-47F5-B6D9-3097F550458E}" type="slidenum">
              <a:rPr lang="tr-TR" smtClean="0"/>
              <a:pPr/>
              <a:t>57</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74F8D486-6AAE-4837-8FB3-47812646536D}" type="datetimeFigureOut">
              <a:rPr lang="tr-TR" smtClean="0"/>
              <a:pPr/>
              <a:t>21.8.2015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C67B534-88F9-4EFC-B204-3CC6F05A24D8}"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4F8D486-6AAE-4837-8FB3-47812646536D}" type="datetimeFigureOut">
              <a:rPr lang="tr-TR" smtClean="0"/>
              <a:pPr/>
              <a:t>21.8.2015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C67B534-88F9-4EFC-B204-3CC6F05A24D8}"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4F8D486-6AAE-4837-8FB3-47812646536D}" type="datetimeFigureOut">
              <a:rPr lang="tr-TR" smtClean="0"/>
              <a:pPr/>
              <a:t>21.8.2015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C67B534-88F9-4EFC-B204-3CC6F05A24D8}"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4F8D486-6AAE-4837-8FB3-47812646536D}" type="datetimeFigureOut">
              <a:rPr lang="tr-TR" smtClean="0"/>
              <a:pPr/>
              <a:t>21.8.2015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C67B534-88F9-4EFC-B204-3CC6F05A24D8}"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74F8D486-6AAE-4837-8FB3-47812646536D}" type="datetimeFigureOut">
              <a:rPr lang="tr-TR" smtClean="0"/>
              <a:pPr/>
              <a:t>21.8.2015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C67B534-88F9-4EFC-B204-3CC6F05A24D8}"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74F8D486-6AAE-4837-8FB3-47812646536D}" type="datetimeFigureOut">
              <a:rPr lang="tr-TR" smtClean="0"/>
              <a:pPr/>
              <a:t>21.8.2015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C67B534-88F9-4EFC-B204-3CC6F05A24D8}"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74F8D486-6AAE-4837-8FB3-47812646536D}" type="datetimeFigureOut">
              <a:rPr lang="tr-TR" smtClean="0"/>
              <a:pPr/>
              <a:t>21.8.2015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0C67B534-88F9-4EFC-B204-3CC6F05A24D8}"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74F8D486-6AAE-4837-8FB3-47812646536D}" type="datetimeFigureOut">
              <a:rPr lang="tr-TR" smtClean="0"/>
              <a:pPr/>
              <a:t>21.8.2015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0C67B534-88F9-4EFC-B204-3CC6F05A24D8}"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4F8D486-6AAE-4837-8FB3-47812646536D}" type="datetimeFigureOut">
              <a:rPr lang="tr-TR" smtClean="0"/>
              <a:pPr/>
              <a:t>21.8.2015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0C67B534-88F9-4EFC-B204-3CC6F05A24D8}"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4F8D486-6AAE-4837-8FB3-47812646536D}" type="datetimeFigureOut">
              <a:rPr lang="tr-TR" smtClean="0"/>
              <a:pPr/>
              <a:t>21.8.2015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C67B534-88F9-4EFC-B204-3CC6F05A24D8}"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4F8D486-6AAE-4837-8FB3-47812646536D}" type="datetimeFigureOut">
              <a:rPr lang="tr-TR" smtClean="0"/>
              <a:pPr/>
              <a:t>21.8.2015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C67B534-88F9-4EFC-B204-3CC6F05A24D8}"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F8D486-6AAE-4837-8FB3-47812646536D}" type="datetimeFigureOut">
              <a:rPr lang="tr-TR" smtClean="0"/>
              <a:pPr/>
              <a:t>21.8.2015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67B534-88F9-4EFC-B204-3CC6F05A24D8}"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2 Grup"/>
          <p:cNvGrpSpPr/>
          <p:nvPr/>
        </p:nvGrpSpPr>
        <p:grpSpPr>
          <a:xfrm>
            <a:off x="-32" y="-24"/>
            <a:ext cx="9144032" cy="6858024"/>
            <a:chOff x="-32" y="-24"/>
            <a:chExt cx="9144032" cy="6858024"/>
          </a:xfrm>
        </p:grpSpPr>
        <p:pic>
          <p:nvPicPr>
            <p:cNvPr id="11"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2"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grpSp>
      <p:pic>
        <p:nvPicPr>
          <p:cNvPr id="1029" name="Picture 5" descr="C:\Users\acer\Desktop\evlilik\bHaziran.png"/>
          <p:cNvPicPr>
            <a:picLocks noChangeAspect="1" noChangeArrowheads="1"/>
          </p:cNvPicPr>
          <p:nvPr/>
        </p:nvPicPr>
        <p:blipFill>
          <a:blip r:embed="rId4" cstate="print"/>
          <a:srcRect l="16359" t="18126" r="15484" b="29524"/>
          <a:stretch>
            <a:fillRect/>
          </a:stretch>
        </p:blipFill>
        <p:spPr bwMode="auto">
          <a:xfrm>
            <a:off x="4429124" y="4866898"/>
            <a:ext cx="2592288" cy="1991102"/>
          </a:xfrm>
          <a:prstGeom prst="rect">
            <a:avLst/>
          </a:prstGeom>
          <a:noFill/>
        </p:spPr>
      </p:pic>
      <p:sp>
        <p:nvSpPr>
          <p:cNvPr id="5" name="4 Dikdörtgen"/>
          <p:cNvSpPr/>
          <p:nvPr/>
        </p:nvSpPr>
        <p:spPr>
          <a:xfrm>
            <a:off x="1643042" y="928670"/>
            <a:ext cx="7143768" cy="4429156"/>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800" dirty="0" smtClean="0">
                <a:solidFill>
                  <a:srgbClr val="FF0000"/>
                </a:solidFill>
                <a:effectLst>
                  <a:outerShdw blurRad="38100" dist="38100" dir="2700000" algn="tl">
                    <a:srgbClr val="000000">
                      <a:alpha val="43137"/>
                    </a:srgbClr>
                  </a:outerShdw>
                </a:effectLst>
                <a:latin typeface="Palace Script MT" pitchFamily="66" charset="0"/>
              </a:rPr>
              <a:t>Aile’nin Önemi</a:t>
            </a:r>
          </a:p>
          <a:p>
            <a:pPr algn="ctr"/>
            <a:endParaRPr lang="tr-TR" sz="2800" b="1" dirty="0">
              <a:solidFill>
                <a:srgbClr val="FF0000"/>
              </a:solidFill>
              <a:latin typeface="Vivaldi" pitchFamily="66" charset="0"/>
              <a:cs typeface="Times New Roman" pitchFamily="18" charset="0"/>
            </a:endParaRPr>
          </a:p>
          <a:p>
            <a:pPr algn="ctr"/>
            <a:endParaRPr lang="tr-TR" sz="900" b="1" dirty="0" smtClean="0">
              <a:solidFill>
                <a:srgbClr val="FF0000"/>
              </a:solidFill>
              <a:latin typeface="Vivaldi" pitchFamily="66" charset="0"/>
              <a:cs typeface="Times New Roman" pitchFamily="18" charset="0"/>
            </a:endParaRPr>
          </a:p>
          <a:p>
            <a:pPr algn="ctr"/>
            <a:r>
              <a:rPr lang="tr-TR" sz="32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İdris YAVUZYİĞİT</a:t>
            </a:r>
          </a:p>
          <a:p>
            <a:pPr algn="ctr"/>
            <a:r>
              <a:rPr lang="tr-TR" sz="2000" b="1" dirty="0" err="1" smtClean="0">
                <a:solidFill>
                  <a:srgbClr val="002060"/>
                </a:solidFill>
                <a:latin typeface="Times New Roman" pitchFamily="18" charset="0"/>
                <a:cs typeface="Times New Roman" pitchFamily="18" charset="0"/>
              </a:rPr>
              <a:t>idrisyavuzyigit</a:t>
            </a:r>
            <a:r>
              <a:rPr lang="tr-TR" sz="2000" b="1" dirty="0" smtClean="0">
                <a:solidFill>
                  <a:srgbClr val="002060"/>
                </a:solidFill>
                <a:latin typeface="Times New Roman" pitchFamily="18" charset="0"/>
                <a:cs typeface="Times New Roman" pitchFamily="18" charset="0"/>
              </a:rPr>
              <a:t>@</a:t>
            </a:r>
            <a:r>
              <a:rPr lang="tr-TR" sz="2000" b="1" dirty="0" err="1" smtClean="0">
                <a:solidFill>
                  <a:srgbClr val="002060"/>
                </a:solidFill>
                <a:latin typeface="Times New Roman" pitchFamily="18" charset="0"/>
                <a:cs typeface="Times New Roman" pitchFamily="18" charset="0"/>
              </a:rPr>
              <a:t>hotmail</a:t>
            </a:r>
            <a:r>
              <a:rPr lang="tr-TR" sz="2000" b="1" dirty="0" smtClean="0">
                <a:solidFill>
                  <a:srgbClr val="002060"/>
                </a:solidFill>
                <a:latin typeface="Times New Roman" pitchFamily="18" charset="0"/>
                <a:cs typeface="Times New Roman" pitchFamily="18" charset="0"/>
              </a:rPr>
              <a:t>.com</a:t>
            </a:r>
          </a:p>
        </p:txBody>
      </p:sp>
      <p:pic>
        <p:nvPicPr>
          <p:cNvPr id="8" name="Picture 2" descr="Datei:Diyanet İşleri Başkanlığı logo.svg"/>
          <p:cNvPicPr>
            <a:picLocks noChangeAspect="1" noChangeArrowheads="1"/>
          </p:cNvPicPr>
          <p:nvPr/>
        </p:nvPicPr>
        <p:blipFill>
          <a:blip r:embed="rId5" cstate="print"/>
          <a:srcRect/>
          <a:stretch>
            <a:fillRect/>
          </a:stretch>
        </p:blipFill>
        <p:spPr bwMode="auto">
          <a:xfrm>
            <a:off x="71406" y="-24"/>
            <a:ext cx="1428760" cy="1424005"/>
          </a:xfrm>
          <a:prstGeom prst="ellipse">
            <a:avLst/>
          </a:prstGeom>
          <a:noFill/>
        </p:spPr>
      </p:pic>
      <p:pic>
        <p:nvPicPr>
          <p:cNvPr id="9" name="Picture 4" descr="D:\SUNULAR\SLAYT VE SUNULAR İÇİN RESİMLER\PNG RESİMLERİ\Turkey.png"/>
          <p:cNvPicPr>
            <a:picLocks noChangeAspect="1" noChangeArrowheads="1"/>
          </p:cNvPicPr>
          <p:nvPr/>
        </p:nvPicPr>
        <p:blipFill>
          <a:blip r:embed="rId6" cstate="print"/>
          <a:srcRect/>
          <a:stretch>
            <a:fillRect/>
          </a:stretch>
        </p:blipFill>
        <p:spPr bwMode="auto">
          <a:xfrm>
            <a:off x="7643834" y="-24"/>
            <a:ext cx="1500198" cy="150019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4000" b="1" dirty="0" smtClean="0">
                <a:solidFill>
                  <a:schemeClr val="tx1"/>
                </a:solidFill>
                <a:effectLst>
                  <a:outerShdw blurRad="38100" dist="38100" dir="2700000" algn="tl">
                    <a:srgbClr val="000000">
                      <a:alpha val="43137"/>
                    </a:srgbClr>
                  </a:outerShdw>
                </a:effectLst>
              </a:rPr>
              <a:t>Zina yapmak ne kadar tehlikeli ise, </a:t>
            </a:r>
            <a:r>
              <a:rPr lang="tr-TR" sz="4000" b="1" dirty="0" smtClean="0">
                <a:solidFill>
                  <a:srgbClr val="FF0000"/>
                </a:solidFill>
                <a:effectLst>
                  <a:outerShdw blurRad="38100" dist="38100" dir="2700000" algn="tl">
                    <a:srgbClr val="000000">
                      <a:alpha val="43137"/>
                    </a:srgbClr>
                  </a:outerShdw>
                </a:effectLst>
              </a:rPr>
              <a:t>zinaya götürecek işlerle meşgul olmak</a:t>
            </a:r>
            <a:r>
              <a:rPr lang="tr-TR" sz="4000" b="1" dirty="0" smtClean="0">
                <a:solidFill>
                  <a:schemeClr val="tx1"/>
                </a:solidFill>
                <a:effectLst>
                  <a:outerShdw blurRad="38100" dist="38100" dir="2700000" algn="tl">
                    <a:srgbClr val="000000">
                      <a:alpha val="43137"/>
                    </a:srgbClr>
                  </a:outerShdw>
                </a:effectLst>
              </a:rPr>
              <a:t>ta o kadar </a:t>
            </a:r>
            <a:r>
              <a:rPr lang="tr-TR" sz="4000" b="1" dirty="0" smtClean="0">
                <a:solidFill>
                  <a:srgbClr val="0070C0"/>
                </a:solidFill>
                <a:effectLst>
                  <a:outerShdw blurRad="38100" dist="38100" dir="2700000" algn="tl">
                    <a:srgbClr val="000000">
                      <a:alpha val="43137"/>
                    </a:srgbClr>
                  </a:outerShdw>
                </a:effectLst>
              </a:rPr>
              <a:t>tehlikeli ve yasaktır</a:t>
            </a:r>
            <a:r>
              <a:rPr lang="tr-TR" sz="4000" b="1" dirty="0" smtClean="0">
                <a:solidFill>
                  <a:schemeClr val="tx1"/>
                </a:solidFill>
                <a:effectLst>
                  <a:outerShdw blurRad="38100" dist="38100" dir="2700000" algn="tl">
                    <a:srgbClr val="000000">
                      <a:alpha val="43137"/>
                    </a:srgbClr>
                  </a:outerShdw>
                </a:effectLst>
              </a:rPr>
              <a:t>. </a:t>
            </a:r>
            <a:endParaRPr lang="tr-TR" sz="4000" b="1" dirty="0">
              <a:solidFill>
                <a:schemeClr val="tx1"/>
              </a:solidFill>
              <a:effectLst>
                <a:outerShdw blurRad="38100" dist="38100" dir="2700000" algn="tl">
                  <a:srgbClr val="000000">
                    <a:alpha val="43137"/>
                  </a:srgbClr>
                </a:outerShdw>
              </a:effectLst>
            </a:endParaRPr>
          </a:p>
        </p:txBody>
      </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3200" b="1" dirty="0">
                <a:solidFill>
                  <a:schemeClr val="tx1"/>
                </a:solidFill>
                <a:effectLst>
                  <a:outerShdw blurRad="38100" dist="38100" dir="2700000" algn="tl">
                    <a:srgbClr val="000000">
                      <a:alpha val="43137"/>
                    </a:srgbClr>
                  </a:outerShdw>
                </a:effectLst>
              </a:rPr>
              <a:t>Aile Nikahla Kurulur </a:t>
            </a:r>
            <a:r>
              <a:rPr lang="tr-TR" sz="3200" b="1" dirty="0" smtClean="0">
                <a:solidFill>
                  <a:schemeClr val="tx1"/>
                </a:solidFill>
                <a:effectLst>
                  <a:outerShdw blurRad="38100" dist="38100" dir="2700000" algn="tl">
                    <a:srgbClr val="000000">
                      <a:alpha val="43137"/>
                    </a:srgbClr>
                  </a:outerShdw>
                </a:effectLst>
              </a:rPr>
              <a:t> ve dinimiz </a:t>
            </a:r>
            <a:r>
              <a:rPr lang="tr-TR" sz="3200" b="1" dirty="0">
                <a:solidFill>
                  <a:schemeClr val="tx1"/>
                </a:solidFill>
                <a:effectLst>
                  <a:outerShdw blurRad="38100" dist="38100" dir="2700000" algn="tl">
                    <a:srgbClr val="000000">
                      <a:alpha val="43137"/>
                    </a:srgbClr>
                  </a:outerShdw>
                </a:effectLst>
              </a:rPr>
              <a:t>evlenmeyi teşvik </a:t>
            </a:r>
            <a:r>
              <a:rPr lang="tr-TR" sz="3200" b="1" dirty="0" smtClean="0">
                <a:solidFill>
                  <a:schemeClr val="tx1"/>
                </a:solidFill>
                <a:effectLst>
                  <a:outerShdw blurRad="38100" dist="38100" dir="2700000" algn="tl">
                    <a:srgbClr val="000000">
                      <a:alpha val="43137"/>
                    </a:srgbClr>
                  </a:outerShdw>
                </a:effectLst>
              </a:rPr>
              <a:t>etmiştir</a:t>
            </a:r>
          </a:p>
          <a:p>
            <a:pPr algn="just"/>
            <a:r>
              <a:rPr lang="tr-TR" sz="2800" dirty="0" smtClean="0">
                <a:solidFill>
                  <a:schemeClr val="tx1"/>
                </a:solidFill>
              </a:rPr>
              <a:t> </a:t>
            </a:r>
            <a:endParaRPr lang="tr-TR" sz="2800" dirty="0">
              <a:solidFill>
                <a:schemeClr val="tx1"/>
              </a:solidFill>
            </a:endParaRPr>
          </a:p>
          <a:p>
            <a:pPr algn="ctr" rtl="1"/>
            <a:r>
              <a:rPr lang="ar-SA" sz="3600" dirty="0">
                <a:solidFill>
                  <a:srgbClr val="C00000"/>
                </a:solidFill>
                <a:latin typeface="HASENAT4" pitchFamily="2" charset="-78"/>
                <a:cs typeface="HASENAT4" pitchFamily="2" charset="-78"/>
              </a:rPr>
              <a:t>وَأَنكِحُوا الْأَيَامَى مِنكُمْ وَالصَّالِحِينَ مِنْ عِبَادِكُمْ وَإِمَائِكُمْ إِن يَكُونُوا فُقَرَاء يُغْنِهِمُ اللَّهُ مِن فَضْلِهِ وَاللَّهُ وَاسِعٌ عَلِيمٌ</a:t>
            </a:r>
            <a:endParaRPr lang="tr-TR" sz="3600" dirty="0">
              <a:solidFill>
                <a:srgbClr val="C00000"/>
              </a:solidFill>
              <a:latin typeface="HASENAT4" pitchFamily="2" charset="-78"/>
              <a:cs typeface="HASENAT4" pitchFamily="2" charset="-78"/>
            </a:endParaRPr>
          </a:p>
          <a:p>
            <a:pPr algn="just"/>
            <a:endParaRPr lang="tr-TR" sz="2800" u="sng" dirty="0" smtClean="0">
              <a:solidFill>
                <a:schemeClr val="tx1"/>
              </a:solidFill>
            </a:endParaRPr>
          </a:p>
          <a:p>
            <a:pPr algn="just"/>
            <a:r>
              <a:rPr lang="tr-TR" sz="2800" dirty="0" smtClean="0">
                <a:solidFill>
                  <a:srgbClr val="0070C0"/>
                </a:solidFill>
              </a:rPr>
              <a:t>	</a:t>
            </a:r>
            <a:r>
              <a:rPr lang="tr-TR" sz="2800" u="sng" dirty="0" smtClean="0">
                <a:solidFill>
                  <a:srgbClr val="0070C0"/>
                </a:solidFill>
              </a:rPr>
              <a:t>“Aranızdaki </a:t>
            </a:r>
            <a:r>
              <a:rPr lang="tr-TR" sz="2800" u="sng" dirty="0">
                <a:solidFill>
                  <a:srgbClr val="0070C0"/>
                </a:solidFill>
              </a:rPr>
              <a:t>bekârları, kölelerinizden ve cariyelerinizden elverişli olanları evlendirin.</a:t>
            </a:r>
            <a:r>
              <a:rPr lang="tr-TR" sz="2800" dirty="0">
                <a:solidFill>
                  <a:srgbClr val="0070C0"/>
                </a:solidFill>
              </a:rPr>
              <a:t> </a:t>
            </a:r>
            <a:r>
              <a:rPr lang="tr-TR" sz="2800" dirty="0">
                <a:solidFill>
                  <a:schemeClr val="tx1"/>
                </a:solidFill>
              </a:rPr>
              <a:t>Eğer bunlar fakir iseler, Allah kendi </a:t>
            </a:r>
            <a:r>
              <a:rPr lang="tr-TR" sz="2800" dirty="0" err="1">
                <a:solidFill>
                  <a:schemeClr val="tx1"/>
                </a:solidFill>
              </a:rPr>
              <a:t>lütfu</a:t>
            </a:r>
            <a:r>
              <a:rPr lang="tr-TR" sz="2800" dirty="0">
                <a:solidFill>
                  <a:schemeClr val="tx1"/>
                </a:solidFill>
              </a:rPr>
              <a:t> ile onları zenginleştirir. Allah, (</a:t>
            </a:r>
            <a:r>
              <a:rPr lang="tr-TR" sz="2800" dirty="0" err="1">
                <a:solidFill>
                  <a:schemeClr val="tx1"/>
                </a:solidFill>
              </a:rPr>
              <a:t>lütfu</a:t>
            </a:r>
            <a:r>
              <a:rPr lang="tr-TR" sz="2800" dirty="0">
                <a:solidFill>
                  <a:schemeClr val="tx1"/>
                </a:solidFill>
              </a:rPr>
              <a:t>) </a:t>
            </a:r>
            <a:r>
              <a:rPr lang="tr-TR" sz="2800" dirty="0" smtClean="0">
                <a:solidFill>
                  <a:schemeClr val="tx1"/>
                </a:solidFill>
              </a:rPr>
              <a:t>geniş </a:t>
            </a:r>
            <a:r>
              <a:rPr lang="tr-TR" sz="2800" dirty="0">
                <a:solidFill>
                  <a:schemeClr val="tx1"/>
                </a:solidFill>
              </a:rPr>
              <a:t>olan ve (her şeyi) bilendir</a:t>
            </a:r>
            <a:r>
              <a:rPr lang="tr-TR" sz="2800" dirty="0" smtClean="0">
                <a:solidFill>
                  <a:schemeClr val="tx1"/>
                </a:solidFill>
              </a:rPr>
              <a:t>.” </a:t>
            </a:r>
            <a:r>
              <a:rPr lang="tr-TR" sz="1200" dirty="0">
                <a:solidFill>
                  <a:schemeClr val="tx1"/>
                </a:solidFill>
              </a:rPr>
              <a:t>(Nur, 24/32</a:t>
            </a:r>
            <a:r>
              <a:rPr lang="tr-TR" sz="1200" dirty="0" smtClean="0">
                <a:solidFill>
                  <a:schemeClr val="tx1"/>
                </a:solidFill>
              </a:rPr>
              <a:t>)</a:t>
            </a:r>
          </a:p>
          <a:p>
            <a:pPr algn="just"/>
            <a:endParaRPr lang="tr-TR" sz="1200" dirty="0" smtClean="0">
              <a:solidFill>
                <a:schemeClr val="tx1"/>
              </a:solidFill>
            </a:endParaRPr>
          </a:p>
          <a:p>
            <a:pPr algn="just"/>
            <a:endParaRPr lang="tr-TR" sz="280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b="1" dirty="0">
                <a:solidFill>
                  <a:schemeClr val="tx1"/>
                </a:solidFill>
              </a:rPr>
              <a:t>Peygamberler Evlenerek Topluma Örnek </a:t>
            </a:r>
            <a:r>
              <a:rPr lang="tr-TR" sz="2400" b="1" dirty="0" smtClean="0">
                <a:solidFill>
                  <a:schemeClr val="tx1"/>
                </a:solidFill>
              </a:rPr>
              <a:t>Olmuşlardır</a:t>
            </a:r>
          </a:p>
          <a:p>
            <a:pPr algn="ctr"/>
            <a:endParaRPr lang="tr-TR" sz="2000" dirty="0">
              <a:solidFill>
                <a:schemeClr val="tx1"/>
              </a:solidFill>
            </a:endParaRPr>
          </a:p>
          <a:p>
            <a:pPr algn="ctr" rtl="1"/>
            <a:r>
              <a:rPr lang="ar-SA" sz="4800" dirty="0">
                <a:solidFill>
                  <a:srgbClr val="C00000"/>
                </a:solidFill>
                <a:latin typeface="HASENAT4" pitchFamily="2" charset="-78"/>
                <a:cs typeface="HASENAT4" pitchFamily="2" charset="-78"/>
              </a:rPr>
              <a:t>وَلَقَدْ أَرْسَلْنَا رُسُلاً مِّن قَبْلِكَ وَجَعَلْنَا لَهُمْ أَزْوَاجًا وَذُرِّيَّةً</a:t>
            </a:r>
            <a:endParaRPr lang="tr-TR" sz="4800" dirty="0">
              <a:solidFill>
                <a:srgbClr val="C00000"/>
              </a:solidFill>
              <a:latin typeface="HASENAT4" pitchFamily="2" charset="-78"/>
              <a:cs typeface="HASENAT4" pitchFamily="2" charset="-78"/>
            </a:endParaRPr>
          </a:p>
          <a:p>
            <a:pPr algn="ctr"/>
            <a:endParaRPr lang="tr-TR" sz="2000" u="sng" dirty="0" smtClean="0">
              <a:solidFill>
                <a:schemeClr val="tx1"/>
              </a:solidFill>
            </a:endParaRPr>
          </a:p>
          <a:p>
            <a:pPr algn="ctr"/>
            <a:r>
              <a:rPr lang="tr-TR" sz="3200" u="sng" dirty="0" smtClean="0">
                <a:solidFill>
                  <a:schemeClr val="tx1"/>
                </a:solidFill>
              </a:rPr>
              <a:t>“</a:t>
            </a:r>
            <a:r>
              <a:rPr lang="tr-TR" sz="3200" u="sng" dirty="0" err="1" smtClean="0">
                <a:solidFill>
                  <a:schemeClr val="tx1"/>
                </a:solidFill>
              </a:rPr>
              <a:t>Andolsun</a:t>
            </a:r>
            <a:r>
              <a:rPr lang="tr-TR" sz="3200" u="sng" dirty="0" smtClean="0">
                <a:solidFill>
                  <a:schemeClr val="tx1"/>
                </a:solidFill>
              </a:rPr>
              <a:t> </a:t>
            </a:r>
            <a:r>
              <a:rPr lang="tr-TR" sz="3200" u="sng" dirty="0">
                <a:solidFill>
                  <a:schemeClr val="tx1"/>
                </a:solidFill>
              </a:rPr>
              <a:t>senden önce de peygamberler gönderdik ve </a:t>
            </a:r>
            <a:r>
              <a:rPr lang="tr-TR" sz="3200" b="1" u="sng" dirty="0">
                <a:solidFill>
                  <a:srgbClr val="00B050"/>
                </a:solidFill>
              </a:rPr>
              <a:t>onlara da eşler ve çocuklar verdik</a:t>
            </a:r>
            <a:r>
              <a:rPr lang="tr-TR" sz="3200" u="sng" dirty="0" smtClean="0">
                <a:solidFill>
                  <a:schemeClr val="tx1"/>
                </a:solidFill>
              </a:rPr>
              <a:t>.”</a:t>
            </a:r>
            <a:r>
              <a:rPr lang="tr-TR" sz="3200" dirty="0" smtClean="0">
                <a:solidFill>
                  <a:schemeClr val="tx1"/>
                </a:solidFill>
              </a:rPr>
              <a:t> </a:t>
            </a:r>
            <a:r>
              <a:rPr lang="tr-TR" sz="1200" dirty="0">
                <a:solidFill>
                  <a:schemeClr val="tx1"/>
                </a:solidFill>
              </a:rPr>
              <a:t>(</a:t>
            </a:r>
            <a:r>
              <a:rPr lang="tr-TR" sz="1200" dirty="0" err="1">
                <a:solidFill>
                  <a:schemeClr val="tx1"/>
                </a:solidFill>
              </a:rPr>
              <a:t>Rad</a:t>
            </a:r>
            <a:r>
              <a:rPr lang="tr-TR" sz="1200" dirty="0">
                <a:solidFill>
                  <a:schemeClr val="tx1"/>
                </a:solidFill>
              </a:rPr>
              <a:t>, 13/38</a:t>
            </a:r>
            <a:r>
              <a:rPr lang="tr-TR" sz="1200" dirty="0" smtClean="0">
                <a:solidFill>
                  <a:schemeClr val="tx1"/>
                </a:solidFill>
              </a:rPr>
              <a:t>)</a:t>
            </a:r>
          </a:p>
          <a:p>
            <a:pPr algn="ctr"/>
            <a:endParaRPr lang="tr-TR" sz="320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4400" dirty="0" smtClean="0">
                <a:solidFill>
                  <a:schemeClr val="tx1"/>
                </a:solidFill>
                <a:latin typeface="HASENAT4" pitchFamily="2" charset="-78"/>
                <a:cs typeface="HASENAT4" pitchFamily="2" charset="-78"/>
              </a:rPr>
              <a:t>أرْبَعٌ </a:t>
            </a:r>
            <a:r>
              <a:rPr lang="ar-SA" sz="4400" dirty="0">
                <a:solidFill>
                  <a:schemeClr val="tx1"/>
                </a:solidFill>
                <a:latin typeface="HASENAT4" pitchFamily="2" charset="-78"/>
                <a:cs typeface="HASENAT4" pitchFamily="2" charset="-78"/>
              </a:rPr>
              <a:t>مِنْ سُنَنِ الْمُرْسَلِينَ</a:t>
            </a:r>
            <a:r>
              <a:rPr lang="ar-SA" sz="4400" dirty="0" smtClean="0">
                <a:solidFill>
                  <a:schemeClr val="tx1"/>
                </a:solidFill>
                <a:latin typeface="HASENAT4" pitchFamily="2" charset="-78"/>
                <a:cs typeface="HASENAT4" pitchFamily="2" charset="-78"/>
              </a:rPr>
              <a:t>:</a:t>
            </a:r>
            <a:endParaRPr lang="tr-TR" sz="4400" dirty="0" smtClean="0">
              <a:solidFill>
                <a:schemeClr val="tx1"/>
              </a:solidFill>
              <a:latin typeface="HASENAT4" pitchFamily="2" charset="-78"/>
              <a:cs typeface="HASENAT4" pitchFamily="2" charset="-78"/>
            </a:endParaRPr>
          </a:p>
          <a:p>
            <a:pPr algn="ctr" rtl="1"/>
            <a:r>
              <a:rPr lang="ar-SA" sz="4400" dirty="0" smtClean="0">
                <a:solidFill>
                  <a:schemeClr val="tx1"/>
                </a:solidFill>
                <a:latin typeface="HASENAT4" pitchFamily="2" charset="-78"/>
                <a:cs typeface="HASENAT4" pitchFamily="2" charset="-78"/>
              </a:rPr>
              <a:t> </a:t>
            </a:r>
            <a:r>
              <a:rPr lang="ar-SA" sz="4400" dirty="0">
                <a:solidFill>
                  <a:schemeClr val="tx2"/>
                </a:solidFill>
                <a:latin typeface="HASENAT4" pitchFamily="2" charset="-78"/>
                <a:cs typeface="HASENAT4" pitchFamily="2" charset="-78"/>
              </a:rPr>
              <a:t>الْحَيَاءُ</a:t>
            </a:r>
            <a:r>
              <a:rPr lang="ar-SA" sz="4400" dirty="0">
                <a:solidFill>
                  <a:schemeClr val="tx1"/>
                </a:solidFill>
                <a:latin typeface="HASENAT4" pitchFamily="2" charset="-78"/>
                <a:cs typeface="HASENAT4" pitchFamily="2" charset="-78"/>
              </a:rPr>
              <a:t>، </a:t>
            </a:r>
            <a:r>
              <a:rPr lang="ar-SA" sz="4400" dirty="0">
                <a:solidFill>
                  <a:srgbClr val="00B050"/>
                </a:solidFill>
                <a:latin typeface="HASENAT4" pitchFamily="2" charset="-78"/>
                <a:cs typeface="HASENAT4" pitchFamily="2" charset="-78"/>
              </a:rPr>
              <a:t>وَالتَّعَطُّرُ</a:t>
            </a:r>
            <a:r>
              <a:rPr lang="ar-SA" sz="4400" dirty="0">
                <a:solidFill>
                  <a:schemeClr val="tx1"/>
                </a:solidFill>
                <a:latin typeface="HASENAT4" pitchFamily="2" charset="-78"/>
                <a:cs typeface="HASENAT4" pitchFamily="2" charset="-78"/>
              </a:rPr>
              <a:t>، </a:t>
            </a:r>
            <a:r>
              <a:rPr lang="ar-SA" sz="4400" dirty="0">
                <a:solidFill>
                  <a:srgbClr val="00B0F0"/>
                </a:solidFill>
                <a:latin typeface="HASENAT4" pitchFamily="2" charset="-78"/>
                <a:cs typeface="HASENAT4" pitchFamily="2" charset="-78"/>
              </a:rPr>
              <a:t>وَالنِّكَاحُ</a:t>
            </a:r>
            <a:r>
              <a:rPr lang="ar-SA" sz="4400" dirty="0">
                <a:solidFill>
                  <a:schemeClr val="tx1"/>
                </a:solidFill>
                <a:latin typeface="HASENAT4" pitchFamily="2" charset="-78"/>
                <a:cs typeface="HASENAT4" pitchFamily="2" charset="-78"/>
              </a:rPr>
              <a:t>، </a:t>
            </a:r>
            <a:r>
              <a:rPr lang="ar-SA" sz="4400" dirty="0">
                <a:solidFill>
                  <a:srgbClr val="7030A0"/>
                </a:solidFill>
                <a:latin typeface="HASENAT4" pitchFamily="2" charset="-78"/>
                <a:cs typeface="HASENAT4" pitchFamily="2" charset="-78"/>
              </a:rPr>
              <a:t>وَالسِّوَاكُ</a:t>
            </a:r>
            <a:endParaRPr lang="tr-TR" sz="4400" dirty="0">
              <a:solidFill>
                <a:srgbClr val="7030A0"/>
              </a:solidFill>
              <a:latin typeface="HASENAT4" pitchFamily="2" charset="-78"/>
              <a:cs typeface="HASENAT4" pitchFamily="2" charset="-78"/>
            </a:endParaRPr>
          </a:p>
          <a:p>
            <a:pPr algn="ctr"/>
            <a:endParaRPr lang="tr-TR" sz="2400" dirty="0" smtClean="0">
              <a:solidFill>
                <a:schemeClr val="tx1"/>
              </a:solidFill>
            </a:endParaRPr>
          </a:p>
          <a:p>
            <a:pPr algn="just"/>
            <a:r>
              <a:rPr lang="tr-TR" sz="2400" dirty="0" smtClean="0">
                <a:solidFill>
                  <a:schemeClr val="tx1"/>
                </a:solidFill>
              </a:rPr>
              <a:t>	</a:t>
            </a:r>
            <a:r>
              <a:rPr lang="tr-TR" sz="2800" dirty="0" err="1" smtClean="0">
                <a:solidFill>
                  <a:schemeClr val="tx1"/>
                </a:solidFill>
              </a:rPr>
              <a:t>Rasulullah</a:t>
            </a:r>
            <a:r>
              <a:rPr lang="tr-TR" sz="2800" dirty="0" smtClean="0">
                <a:solidFill>
                  <a:schemeClr val="tx1"/>
                </a:solidFill>
              </a:rPr>
              <a:t> </a:t>
            </a:r>
            <a:r>
              <a:rPr lang="tr-TR" sz="2800" dirty="0">
                <a:solidFill>
                  <a:schemeClr val="tx1"/>
                </a:solidFill>
              </a:rPr>
              <a:t>(s.a.v) buyurdular ki: </a:t>
            </a:r>
            <a:r>
              <a:rPr lang="tr-TR" sz="2800" dirty="0" smtClean="0">
                <a:solidFill>
                  <a:schemeClr val="tx1"/>
                </a:solidFill>
              </a:rPr>
              <a:t>“</a:t>
            </a:r>
            <a:r>
              <a:rPr lang="tr-TR" sz="2800" u="sng" dirty="0" smtClean="0">
                <a:solidFill>
                  <a:srgbClr val="C00000"/>
                </a:solidFill>
              </a:rPr>
              <a:t>Dört şey vardır, bunlar geçmiş peygamberlerin sün netlerindendir:</a:t>
            </a:r>
            <a:r>
              <a:rPr lang="tr-TR" sz="2800" dirty="0" smtClean="0">
                <a:solidFill>
                  <a:srgbClr val="C00000"/>
                </a:solidFill>
              </a:rPr>
              <a:t> </a:t>
            </a:r>
            <a:r>
              <a:rPr lang="tr-TR" sz="2800" b="1" u="sng" dirty="0" smtClean="0">
                <a:solidFill>
                  <a:schemeClr val="tx2"/>
                </a:solidFill>
              </a:rPr>
              <a:t>Haya</a:t>
            </a:r>
            <a:r>
              <a:rPr lang="tr-TR" sz="2800" b="1" u="sng" dirty="0">
                <a:solidFill>
                  <a:schemeClr val="tx1"/>
                </a:solidFill>
              </a:rPr>
              <a:t>, </a:t>
            </a:r>
            <a:r>
              <a:rPr lang="tr-TR" sz="2800" b="1" u="sng" dirty="0" smtClean="0">
                <a:solidFill>
                  <a:srgbClr val="00B050"/>
                </a:solidFill>
              </a:rPr>
              <a:t>koku </a:t>
            </a:r>
            <a:r>
              <a:rPr lang="tr-TR" sz="2800" b="1" u="sng" dirty="0">
                <a:solidFill>
                  <a:srgbClr val="00B050"/>
                </a:solidFill>
              </a:rPr>
              <a:t>sürünme</a:t>
            </a:r>
            <a:r>
              <a:rPr lang="tr-TR" sz="2800" b="1" u="sng" dirty="0">
                <a:solidFill>
                  <a:schemeClr val="tx1"/>
                </a:solidFill>
              </a:rPr>
              <a:t>, </a:t>
            </a:r>
            <a:r>
              <a:rPr lang="tr-TR" sz="3600" b="1" u="sng" dirty="0">
                <a:solidFill>
                  <a:srgbClr val="00B0F0"/>
                </a:solidFill>
              </a:rPr>
              <a:t>evlenme</a:t>
            </a:r>
            <a:r>
              <a:rPr lang="tr-TR" sz="2800" b="1" u="sng" dirty="0">
                <a:solidFill>
                  <a:schemeClr val="tx1"/>
                </a:solidFill>
              </a:rPr>
              <a:t>, </a:t>
            </a:r>
            <a:r>
              <a:rPr lang="tr-TR" sz="2800" b="1" u="sng" dirty="0">
                <a:solidFill>
                  <a:srgbClr val="7030A0"/>
                </a:solidFill>
              </a:rPr>
              <a:t>misvak kullanma</a:t>
            </a:r>
            <a:r>
              <a:rPr lang="tr-TR" sz="2800" dirty="0" smtClean="0">
                <a:solidFill>
                  <a:schemeClr val="tx1"/>
                </a:solidFill>
              </a:rPr>
              <a:t>.”</a:t>
            </a:r>
            <a:r>
              <a:rPr lang="tr-TR" sz="1400" dirty="0" smtClean="0">
                <a:solidFill>
                  <a:schemeClr val="tx1"/>
                </a:solidFill>
              </a:rPr>
              <a:t>(</a:t>
            </a:r>
            <a:r>
              <a:rPr lang="tr-TR" sz="1200" dirty="0" err="1">
                <a:solidFill>
                  <a:schemeClr val="tx1"/>
                </a:solidFill>
              </a:rPr>
              <a:t>Tirmizî</a:t>
            </a:r>
            <a:r>
              <a:rPr lang="tr-TR" sz="1200" dirty="0">
                <a:solidFill>
                  <a:schemeClr val="tx1"/>
                </a:solidFill>
              </a:rPr>
              <a:t>, Nikah 1,(1080))   </a:t>
            </a:r>
            <a:endParaRPr lang="tr-TR" sz="2400" dirty="0">
              <a:solidFill>
                <a:schemeClr val="tx1"/>
              </a:solidFill>
            </a:endParaRPr>
          </a:p>
        </p:txBody>
      </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000" dirty="0">
                <a:solidFill>
                  <a:schemeClr val="tx1"/>
                </a:solidFill>
              </a:rPr>
              <a:t>Hz. </a:t>
            </a:r>
            <a:r>
              <a:rPr lang="tr-TR" sz="2000" dirty="0" err="1">
                <a:solidFill>
                  <a:schemeClr val="tx1"/>
                </a:solidFill>
              </a:rPr>
              <a:t>Aişe’nin</a:t>
            </a:r>
            <a:r>
              <a:rPr lang="tr-TR" sz="2000" dirty="0">
                <a:solidFill>
                  <a:schemeClr val="tx1"/>
                </a:solidFill>
              </a:rPr>
              <a:t> naklettiği bir hadiste şöyle </a:t>
            </a:r>
            <a:r>
              <a:rPr lang="tr-TR" sz="2000" dirty="0" err="1">
                <a:solidFill>
                  <a:schemeClr val="tx1"/>
                </a:solidFill>
              </a:rPr>
              <a:t>buyurulmuştur</a:t>
            </a:r>
            <a:r>
              <a:rPr lang="tr-TR" sz="2000" dirty="0" smtClean="0">
                <a:solidFill>
                  <a:schemeClr val="tx1"/>
                </a:solidFill>
              </a:rPr>
              <a:t>:</a:t>
            </a:r>
          </a:p>
          <a:p>
            <a:pPr algn="ctr" rtl="1"/>
            <a:r>
              <a:rPr lang="ar-SA" sz="3600" dirty="0" smtClean="0">
                <a:solidFill>
                  <a:schemeClr val="tx1"/>
                </a:solidFill>
                <a:latin typeface="HASENAT4" pitchFamily="2" charset="-78"/>
                <a:cs typeface="HASENAT4" pitchFamily="2" charset="-78"/>
              </a:rPr>
              <a:t>‏</a:t>
            </a:r>
            <a:r>
              <a:rPr lang="ar-SA" sz="3600" dirty="0">
                <a:solidFill>
                  <a:srgbClr val="C00000"/>
                </a:solidFill>
                <a:latin typeface="HASENAT4" pitchFamily="2" charset="-78"/>
                <a:cs typeface="HASENAT4" pitchFamily="2" charset="-78"/>
              </a:rPr>
              <a:t>"‏ النِّكَاحُ مِنْ سُنَّتِي فَمَنْ لَمْ يَعْمَلْ بِسُنَّتِي فَلَيْسَ مِنِّي </a:t>
            </a:r>
            <a:r>
              <a:rPr lang="ar-SA" sz="3600" dirty="0">
                <a:solidFill>
                  <a:srgbClr val="0070C0"/>
                </a:solidFill>
                <a:latin typeface="HASENAT4" pitchFamily="2" charset="-78"/>
                <a:cs typeface="HASENAT4" pitchFamily="2" charset="-78"/>
              </a:rPr>
              <a:t>وَتَزَوَّجُوا فَإِنِّي مُكَاثِرٌ بِكُمُ الأُمَمَ </a:t>
            </a:r>
            <a:r>
              <a:rPr lang="ar-SA" sz="3600" dirty="0">
                <a:solidFill>
                  <a:srgbClr val="00B050"/>
                </a:solidFill>
                <a:latin typeface="HASENAT4" pitchFamily="2" charset="-78"/>
                <a:cs typeface="HASENAT4" pitchFamily="2" charset="-78"/>
              </a:rPr>
              <a:t>وَمَنْ كَانَ ذَا طَوْلٍ فَلْيَنْكِحْ وَمَنْ لَمْ يَجِدْ فَعَلَيْهِ بِالصِّيَامِ </a:t>
            </a:r>
            <a:r>
              <a:rPr lang="ar-SA" sz="3600" dirty="0">
                <a:solidFill>
                  <a:srgbClr val="C00000"/>
                </a:solidFill>
                <a:latin typeface="HASENAT4" pitchFamily="2" charset="-78"/>
                <a:cs typeface="HASENAT4" pitchFamily="2" charset="-78"/>
              </a:rPr>
              <a:t>فَإِنَّ الصَّوْمَ لَهُ وِجَاءٌ ‏"‏ </a:t>
            </a:r>
            <a:r>
              <a:rPr lang="ar-SA" sz="2400" dirty="0">
                <a:solidFill>
                  <a:srgbClr val="C00000"/>
                </a:solidFill>
              </a:rPr>
              <a:t>‏</a:t>
            </a:r>
            <a:endParaRPr lang="tr-TR" sz="2400" dirty="0">
              <a:solidFill>
                <a:srgbClr val="C00000"/>
              </a:solidFill>
            </a:endParaRPr>
          </a:p>
          <a:p>
            <a:endParaRPr lang="tr-TR" sz="1400" b="1" u="sng" dirty="0" smtClean="0">
              <a:solidFill>
                <a:schemeClr val="tx1"/>
              </a:solidFill>
            </a:endParaRPr>
          </a:p>
          <a:p>
            <a:pPr algn="just"/>
            <a:r>
              <a:rPr lang="tr-TR" sz="2400" b="1" dirty="0" smtClean="0">
                <a:solidFill>
                  <a:schemeClr val="tx1"/>
                </a:solidFill>
              </a:rPr>
              <a:t>	</a:t>
            </a:r>
            <a:r>
              <a:rPr lang="tr-TR" sz="2400" b="1" u="sng" dirty="0" smtClean="0">
                <a:solidFill>
                  <a:srgbClr val="0070C0"/>
                </a:solidFill>
              </a:rPr>
              <a:t>“Nikah </a:t>
            </a:r>
            <a:r>
              <a:rPr lang="tr-TR" sz="2400" b="1" u="sng" dirty="0">
                <a:solidFill>
                  <a:srgbClr val="0070C0"/>
                </a:solidFill>
              </a:rPr>
              <a:t>benim sünnetimdir. Kim benim sünnetimden yüz çevirirse, benden değildir. </a:t>
            </a:r>
            <a:r>
              <a:rPr lang="tr-TR" sz="2400" b="1" u="sng" dirty="0">
                <a:solidFill>
                  <a:srgbClr val="FF0000"/>
                </a:solidFill>
              </a:rPr>
              <a:t>Evleniniz</a:t>
            </a:r>
            <a:r>
              <a:rPr lang="tr-TR" sz="2400" b="1" u="sng" dirty="0">
                <a:solidFill>
                  <a:schemeClr val="tx1"/>
                </a:solidFill>
              </a:rPr>
              <a:t>. Çünkü ben kıyamet gününde diğer ümmetlere karşı sizin çoğunluğunuzla övüneceğim.</a:t>
            </a:r>
            <a:r>
              <a:rPr lang="tr-TR" sz="2400" dirty="0">
                <a:solidFill>
                  <a:schemeClr val="tx1"/>
                </a:solidFill>
              </a:rPr>
              <a:t> </a:t>
            </a:r>
            <a:r>
              <a:rPr lang="tr-TR" sz="2400" dirty="0">
                <a:solidFill>
                  <a:srgbClr val="00B050"/>
                </a:solidFill>
              </a:rPr>
              <a:t>Kimin evlenmeye gücü yeterse </a:t>
            </a:r>
            <a:r>
              <a:rPr lang="tr-TR" sz="2400" dirty="0" smtClean="0">
                <a:solidFill>
                  <a:srgbClr val="00B050"/>
                </a:solidFill>
              </a:rPr>
              <a:t>evlensin, </a:t>
            </a:r>
            <a:r>
              <a:rPr lang="tr-TR" sz="2400" dirty="0">
                <a:solidFill>
                  <a:srgbClr val="00B050"/>
                </a:solidFill>
              </a:rPr>
              <a:t>evlenme gücü bulunmayan da oruca devam etsin. </a:t>
            </a:r>
            <a:r>
              <a:rPr lang="tr-TR" sz="2400" dirty="0">
                <a:solidFill>
                  <a:schemeClr val="accent6">
                    <a:lumMod val="50000"/>
                  </a:schemeClr>
                </a:solidFill>
              </a:rPr>
              <a:t>Çünkü oruç onun için (harama karşı) bir kalkandır</a:t>
            </a:r>
            <a:r>
              <a:rPr lang="tr-TR" sz="2400" dirty="0" smtClean="0">
                <a:solidFill>
                  <a:schemeClr val="accent6">
                    <a:lumMod val="50000"/>
                  </a:schemeClr>
                </a:solidFill>
              </a:rPr>
              <a:t>.”</a:t>
            </a:r>
            <a:r>
              <a:rPr lang="tr-TR" sz="2400" dirty="0" smtClean="0">
                <a:solidFill>
                  <a:schemeClr val="tx1"/>
                </a:solidFill>
              </a:rPr>
              <a:t> </a:t>
            </a:r>
            <a:r>
              <a:rPr lang="tr-TR" sz="1200" dirty="0">
                <a:solidFill>
                  <a:schemeClr val="tx1"/>
                </a:solidFill>
              </a:rPr>
              <a:t>(</a:t>
            </a:r>
            <a:r>
              <a:rPr lang="tr-TR" sz="1200" dirty="0" err="1">
                <a:solidFill>
                  <a:schemeClr val="tx1"/>
                </a:solidFill>
              </a:rPr>
              <a:t>İbn</a:t>
            </a:r>
            <a:r>
              <a:rPr lang="tr-TR" sz="1200" dirty="0">
                <a:solidFill>
                  <a:schemeClr val="tx1"/>
                </a:solidFill>
              </a:rPr>
              <a:t> </a:t>
            </a:r>
            <a:r>
              <a:rPr lang="tr-TR" sz="1200" dirty="0" err="1">
                <a:solidFill>
                  <a:schemeClr val="tx1"/>
                </a:solidFill>
              </a:rPr>
              <a:t>Mace</a:t>
            </a:r>
            <a:r>
              <a:rPr lang="tr-TR" sz="1200" dirty="0">
                <a:solidFill>
                  <a:schemeClr val="tx1"/>
                </a:solidFill>
              </a:rPr>
              <a:t>, Nikah, 1/1919)</a:t>
            </a:r>
            <a:endParaRPr lang="tr-TR" sz="24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3200" u="sng" dirty="0" smtClean="0">
                <a:solidFill>
                  <a:srgbClr val="00B050"/>
                </a:solidFill>
                <a:latin typeface="Times New Roman" pitchFamily="18" charset="0"/>
                <a:cs typeface="Times New Roman" pitchFamily="18" charset="0"/>
              </a:rPr>
              <a:t>Bir başka hadis-i şerifte:</a:t>
            </a:r>
          </a:p>
          <a:p>
            <a:pPr algn="ctr"/>
            <a:r>
              <a:rPr lang="tr-TR" sz="3600" u="sng" dirty="0" smtClean="0">
                <a:solidFill>
                  <a:schemeClr val="tx1"/>
                </a:solidFill>
                <a:latin typeface="Times New Roman" pitchFamily="18" charset="0"/>
                <a:cs typeface="Times New Roman" pitchFamily="18" charset="0"/>
              </a:rPr>
              <a:t>“</a:t>
            </a:r>
            <a:r>
              <a:rPr lang="tr-TR" sz="3600"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Kul evlendiği vakit dininin yarısını tamamlamış olur. </a:t>
            </a:r>
            <a:r>
              <a:rPr lang="tr-TR" sz="3600" u="sng" dirty="0">
                <a:solidFill>
                  <a:schemeClr val="tx1"/>
                </a:solidFill>
                <a:latin typeface="Times New Roman" pitchFamily="18" charset="0"/>
                <a:cs typeface="Times New Roman" pitchFamily="18" charset="0"/>
              </a:rPr>
              <a:t>Artık </a:t>
            </a:r>
            <a:r>
              <a:rPr lang="tr-TR" sz="3600" u="sng"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geri kalan yarısında da Allah'a karşı gelmekten </a:t>
            </a:r>
            <a:r>
              <a:rPr lang="tr-TR" sz="3600" u="sng"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kaçınsın.</a:t>
            </a:r>
            <a:r>
              <a:rPr lang="tr-TR" sz="3600"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r>
              <a:rPr lang="tr-TR" sz="3600" dirty="0" smtClean="0">
                <a:solidFill>
                  <a:schemeClr val="tx1"/>
                </a:solidFill>
                <a:latin typeface="Times New Roman" pitchFamily="18" charset="0"/>
                <a:cs typeface="Times New Roman" pitchFamily="18" charset="0"/>
              </a:rPr>
              <a:t> </a:t>
            </a:r>
          </a:p>
          <a:p>
            <a:pPr algn="ctr"/>
            <a:r>
              <a:rPr lang="tr-TR" sz="1400" dirty="0" smtClean="0">
                <a:solidFill>
                  <a:schemeClr val="tx1"/>
                </a:solidFill>
              </a:rPr>
              <a:t>(</a:t>
            </a:r>
            <a:r>
              <a:rPr lang="tr-TR" sz="1400" dirty="0">
                <a:solidFill>
                  <a:schemeClr val="tx1"/>
                </a:solidFill>
              </a:rPr>
              <a:t>el-</a:t>
            </a:r>
            <a:r>
              <a:rPr lang="tr-TR" sz="1400" dirty="0" err="1">
                <a:solidFill>
                  <a:schemeClr val="tx1"/>
                </a:solidFill>
              </a:rPr>
              <a:t>Münzirî</a:t>
            </a:r>
            <a:r>
              <a:rPr lang="tr-TR" sz="1400" dirty="0">
                <a:solidFill>
                  <a:schemeClr val="tx1"/>
                </a:solidFill>
              </a:rPr>
              <a:t>, et-</a:t>
            </a:r>
            <a:r>
              <a:rPr lang="tr-TR" sz="1400" dirty="0" err="1">
                <a:solidFill>
                  <a:schemeClr val="tx1"/>
                </a:solidFill>
              </a:rPr>
              <a:t>Tergib</a:t>
            </a:r>
            <a:r>
              <a:rPr lang="tr-TR" sz="1400" dirty="0">
                <a:solidFill>
                  <a:schemeClr val="tx1"/>
                </a:solidFill>
              </a:rPr>
              <a:t> </a:t>
            </a:r>
            <a:r>
              <a:rPr lang="tr-TR" sz="1400" dirty="0" err="1">
                <a:solidFill>
                  <a:schemeClr val="tx1"/>
                </a:solidFill>
              </a:rPr>
              <a:t>ve't</a:t>
            </a:r>
            <a:r>
              <a:rPr lang="tr-TR" sz="1400" dirty="0">
                <a:solidFill>
                  <a:schemeClr val="tx1"/>
                </a:solidFill>
              </a:rPr>
              <a:t>-</a:t>
            </a:r>
            <a:r>
              <a:rPr lang="tr-TR" sz="1400" dirty="0" err="1">
                <a:solidFill>
                  <a:schemeClr val="tx1"/>
                </a:solidFill>
              </a:rPr>
              <a:t>Terhib</a:t>
            </a:r>
            <a:r>
              <a:rPr lang="tr-TR" sz="1400" dirty="0">
                <a:solidFill>
                  <a:schemeClr val="tx1"/>
                </a:solidFill>
              </a:rPr>
              <a:t>, c. III, s. 42) </a:t>
            </a:r>
            <a:endParaRPr lang="tr-TR" sz="2000" dirty="0">
              <a:solidFill>
                <a:schemeClr val="tx1"/>
              </a:solidFill>
            </a:endParaRPr>
          </a:p>
        </p:txBody>
      </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800" b="1" dirty="0">
                <a:solidFill>
                  <a:schemeClr val="tx1"/>
                </a:solidFill>
              </a:rPr>
              <a:t>Evliliğin önüne koyduğumuz suni </a:t>
            </a:r>
            <a:r>
              <a:rPr lang="tr-TR" sz="2800" b="1" dirty="0" smtClean="0">
                <a:solidFill>
                  <a:schemeClr val="tx1"/>
                </a:solidFill>
              </a:rPr>
              <a:t>engeller</a:t>
            </a:r>
          </a:p>
          <a:p>
            <a:endParaRPr lang="tr-TR" sz="1400" dirty="0">
              <a:solidFill>
                <a:schemeClr val="tx1"/>
              </a:solidFill>
            </a:endParaRPr>
          </a:p>
          <a:p>
            <a:pPr algn="just"/>
            <a:r>
              <a:rPr lang="tr-TR" sz="2400" dirty="0" smtClean="0">
                <a:solidFill>
                  <a:schemeClr val="tx1"/>
                </a:solidFill>
              </a:rPr>
              <a:t>	</a:t>
            </a:r>
            <a:r>
              <a:rPr lang="tr-TR" sz="2800" u="sng" dirty="0" smtClean="0">
                <a:solidFill>
                  <a:schemeClr val="tx1"/>
                </a:solidFill>
              </a:rPr>
              <a:t>Mutlu </a:t>
            </a:r>
            <a:r>
              <a:rPr lang="tr-TR" sz="2800" u="sng" dirty="0">
                <a:solidFill>
                  <a:schemeClr val="tx1"/>
                </a:solidFill>
              </a:rPr>
              <a:t>bir evliliğin ve huzurla geçecek bir aile yuvasının kurulmasının önemli şartlarından birisi evliliğin kurulmasının zorlaştırılmadan kolaylaştırılmasıdır</a:t>
            </a:r>
            <a:r>
              <a:rPr lang="tr-TR" sz="2800" dirty="0">
                <a:solidFill>
                  <a:schemeClr val="tx1"/>
                </a:solidFill>
              </a:rPr>
              <a:t>. </a:t>
            </a:r>
            <a:endParaRPr lang="tr-TR" sz="2400" dirty="0" smtClean="0">
              <a:solidFill>
                <a:schemeClr val="tx1"/>
              </a:solidFill>
            </a:endParaRPr>
          </a:p>
          <a:p>
            <a:pPr algn="just"/>
            <a:endParaRPr lang="tr-TR" sz="1400" dirty="0" smtClean="0">
              <a:solidFill>
                <a:schemeClr val="tx1"/>
              </a:solidFill>
            </a:endParaRPr>
          </a:p>
          <a:p>
            <a:pPr marL="457200" indent="-457200" algn="just">
              <a:buFont typeface="Wingdings" pitchFamily="2" charset="2"/>
              <a:buChar char="q"/>
            </a:pPr>
            <a:r>
              <a:rPr lang="tr-TR" sz="2800" dirty="0" smtClean="0">
                <a:solidFill>
                  <a:srgbClr val="FF0000"/>
                </a:solidFill>
              </a:rPr>
              <a:t>Genç yaşta bekâr insanların çokluğu, </a:t>
            </a:r>
          </a:p>
          <a:p>
            <a:pPr marL="457200" indent="-457200" algn="just">
              <a:buFont typeface="Wingdings" pitchFamily="2" charset="2"/>
              <a:buChar char="q"/>
            </a:pPr>
            <a:r>
              <a:rPr lang="tr-TR" sz="2800" b="1" dirty="0" smtClean="0">
                <a:solidFill>
                  <a:srgbClr val="7030A0"/>
                </a:solidFill>
              </a:rPr>
              <a:t>Düzen ve çevrenin haramlarla süslenmesi </a:t>
            </a:r>
          </a:p>
          <a:p>
            <a:pPr marL="457200" indent="-457200" algn="just">
              <a:buFont typeface="Wingdings" pitchFamily="2" charset="2"/>
              <a:buChar char="q"/>
            </a:pPr>
            <a:r>
              <a:rPr lang="tr-TR" sz="2800" dirty="0" smtClean="0">
                <a:solidFill>
                  <a:srgbClr val="0070C0"/>
                </a:solidFill>
              </a:rPr>
              <a:t>Haramların işlenmesinin kolaylaştırılması  </a:t>
            </a:r>
          </a:p>
          <a:p>
            <a:pPr marL="457200" indent="-457200" algn="just"/>
            <a:endParaRPr lang="tr-TR" sz="1600" b="1" dirty="0" smtClean="0">
              <a:solidFill>
                <a:srgbClr val="C00000"/>
              </a:solidFill>
            </a:endParaRPr>
          </a:p>
          <a:p>
            <a:pPr marL="457200" indent="-457200" algn="just"/>
            <a:r>
              <a:rPr lang="tr-TR" sz="2800" b="1" dirty="0" smtClean="0">
                <a:solidFill>
                  <a:srgbClr val="C00000"/>
                </a:solidFill>
              </a:rPr>
              <a:t>Çeşitli ahlâksızlıkların </a:t>
            </a:r>
            <a:r>
              <a:rPr lang="tr-TR" sz="2800" b="1" dirty="0">
                <a:solidFill>
                  <a:srgbClr val="C00000"/>
                </a:solidFill>
              </a:rPr>
              <a:t>yayılmasına, maddî ve </a:t>
            </a:r>
            <a:r>
              <a:rPr lang="tr-TR" sz="2800" b="1" dirty="0" err="1">
                <a:solidFill>
                  <a:srgbClr val="C00000"/>
                </a:solidFill>
              </a:rPr>
              <a:t>mânevî</a:t>
            </a:r>
            <a:r>
              <a:rPr lang="tr-TR" sz="2800" b="1" dirty="0">
                <a:solidFill>
                  <a:srgbClr val="C00000"/>
                </a:solidFill>
              </a:rPr>
              <a:t> nice hastalıkların artmasına sebep olmaktadır. </a:t>
            </a:r>
          </a:p>
        </p:txBody>
      </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236296" y="5447366"/>
            <a:ext cx="1872208" cy="143801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marL="514350" indent="-514350">
              <a:buFont typeface="Wingdings" pitchFamily="2" charset="2"/>
              <a:buChar char="q"/>
            </a:pPr>
            <a:r>
              <a:rPr lang="tr-TR" sz="2800" b="1" dirty="0" smtClean="0">
                <a:solidFill>
                  <a:schemeClr val="tx1"/>
                </a:solidFill>
              </a:rPr>
              <a:t>Başlık parası, </a:t>
            </a:r>
          </a:p>
          <a:p>
            <a:pPr marL="514350" indent="-514350">
              <a:buFont typeface="Wingdings" pitchFamily="2" charset="2"/>
              <a:buChar char="q"/>
            </a:pPr>
            <a:r>
              <a:rPr lang="tr-TR" sz="2800" b="1" dirty="0" smtClean="0">
                <a:solidFill>
                  <a:schemeClr val="tx1"/>
                </a:solidFill>
              </a:rPr>
              <a:t>Bir ev dolusu gerekli gereksiz eşya veya çeyiz isteme, </a:t>
            </a:r>
          </a:p>
          <a:p>
            <a:pPr marL="514350" indent="-514350">
              <a:buFont typeface="Wingdings" pitchFamily="2" charset="2"/>
              <a:buChar char="q"/>
            </a:pPr>
            <a:r>
              <a:rPr lang="tr-TR" sz="2800" b="1" dirty="0" smtClean="0">
                <a:solidFill>
                  <a:schemeClr val="tx1"/>
                </a:solidFill>
              </a:rPr>
              <a:t>Milyarlarla ifade edilen düğün ve eğlence masrafları </a:t>
            </a:r>
          </a:p>
          <a:p>
            <a:pPr algn="just"/>
            <a:r>
              <a:rPr lang="tr-TR" sz="2800" u="sng" dirty="0" smtClean="0">
                <a:solidFill>
                  <a:schemeClr val="tx1"/>
                </a:solidFill>
              </a:rPr>
              <a:t>gibi</a:t>
            </a:r>
            <a:r>
              <a:rPr lang="tr-TR" sz="2800" b="1" u="sng" dirty="0" smtClean="0">
                <a:solidFill>
                  <a:schemeClr val="tx1"/>
                </a:solidFill>
              </a:rPr>
              <a:t> </a:t>
            </a:r>
            <a:r>
              <a:rPr lang="tr-TR" sz="2800" b="1" u="sng" dirty="0" smtClean="0">
                <a:solidFill>
                  <a:srgbClr val="0070C0"/>
                </a:solidFill>
              </a:rPr>
              <a:t>İslâm'ın reddettiği israf ve lüzumsuz harcamalar </a:t>
            </a:r>
            <a:r>
              <a:rPr lang="tr-TR" sz="2800" b="1" u="sng" dirty="0" smtClean="0">
                <a:solidFill>
                  <a:srgbClr val="FF0000"/>
                </a:solidFill>
              </a:rPr>
              <a:t>evliliğe ve gençlerin yuva kurmasına engel oluyor</a:t>
            </a:r>
            <a:r>
              <a:rPr lang="tr-TR" sz="2800" b="1" dirty="0" smtClean="0">
                <a:solidFill>
                  <a:srgbClr val="FF0000"/>
                </a:solidFill>
              </a:rPr>
              <a:t>. </a:t>
            </a:r>
          </a:p>
          <a:p>
            <a:pPr algn="just"/>
            <a:r>
              <a:rPr lang="tr-TR" sz="2800" b="1" dirty="0">
                <a:solidFill>
                  <a:srgbClr val="FF0000"/>
                </a:solidFill>
              </a:rPr>
              <a:t>	</a:t>
            </a:r>
            <a:r>
              <a:rPr lang="tr-TR" sz="2800" dirty="0" smtClean="0">
                <a:solidFill>
                  <a:schemeClr val="tx1"/>
                </a:solidFill>
              </a:rPr>
              <a:t>Dinimiz, bu türlü davranışları kınamaktadır. </a:t>
            </a:r>
            <a:endParaRPr lang="tr-TR" sz="2800" dirty="0">
              <a:solidFill>
                <a:schemeClr val="tx1"/>
              </a:solidFill>
            </a:endParaRPr>
          </a:p>
        </p:txBody>
      </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400" dirty="0" smtClean="0">
                <a:solidFill>
                  <a:schemeClr val="tx1"/>
                </a:solidFill>
                <a:latin typeface="Times New Roman" pitchFamily="18" charset="0"/>
                <a:cs typeface="Times New Roman" pitchFamily="18" charset="0"/>
              </a:rPr>
              <a:t>	“</a:t>
            </a:r>
            <a:r>
              <a:rPr lang="tr-TR" sz="2800" b="1" i="1" u="sng" dirty="0">
                <a:solidFill>
                  <a:srgbClr val="FF0000"/>
                </a:solidFill>
                <a:latin typeface="Times New Roman" pitchFamily="18" charset="0"/>
                <a:cs typeface="Times New Roman" pitchFamily="18" charset="0"/>
              </a:rPr>
              <a:t>Kızım, ben senin mutluluğunu isterim</a:t>
            </a:r>
            <a:r>
              <a:rPr lang="tr-TR" sz="2800" b="1" i="1" u="sng" dirty="0">
                <a:solidFill>
                  <a:schemeClr val="tx1"/>
                </a:solidFill>
                <a:latin typeface="Times New Roman" pitchFamily="18" charset="0"/>
                <a:cs typeface="Times New Roman" pitchFamily="18" charset="0"/>
              </a:rPr>
              <a:t>”, “</a:t>
            </a:r>
            <a:r>
              <a:rPr lang="tr-TR" sz="2800" b="1" i="1" u="sng" dirty="0">
                <a:solidFill>
                  <a:srgbClr val="0070C0"/>
                </a:solidFill>
                <a:latin typeface="Times New Roman" pitchFamily="18" charset="0"/>
                <a:cs typeface="Times New Roman" pitchFamily="18" charset="0"/>
              </a:rPr>
              <a:t>Ben çektim sen çekme</a:t>
            </a:r>
            <a:r>
              <a:rPr lang="tr-TR" sz="2800" b="1" i="1" u="sng" dirty="0">
                <a:solidFill>
                  <a:schemeClr val="tx1"/>
                </a:solidFill>
                <a:latin typeface="Times New Roman" pitchFamily="18" charset="0"/>
                <a:cs typeface="Times New Roman" pitchFamily="18" charset="0"/>
              </a:rPr>
              <a:t>”, “</a:t>
            </a:r>
            <a:r>
              <a:rPr lang="tr-TR" sz="2800" b="1" i="1" u="sng" dirty="0">
                <a:solidFill>
                  <a:srgbClr val="00B050"/>
                </a:solidFill>
                <a:latin typeface="Times New Roman" pitchFamily="18" charset="0"/>
                <a:cs typeface="Times New Roman" pitchFamily="18" charset="0"/>
              </a:rPr>
              <a:t>Şimdiden ne aldırırsan kârdır</a:t>
            </a:r>
            <a:r>
              <a:rPr lang="tr-TR" sz="2800" b="1" i="1" u="sng" dirty="0">
                <a:solidFill>
                  <a:schemeClr val="tx1"/>
                </a:solidFill>
                <a:latin typeface="Times New Roman" pitchFamily="18" charset="0"/>
                <a:cs typeface="Times New Roman" pitchFamily="18" charset="0"/>
              </a:rPr>
              <a:t>” </a:t>
            </a:r>
            <a:r>
              <a:rPr lang="tr-TR" sz="2400" b="1" i="1" u="sng" dirty="0">
                <a:solidFill>
                  <a:schemeClr val="tx1"/>
                </a:solidFill>
                <a:latin typeface="Times New Roman" pitchFamily="18" charset="0"/>
                <a:cs typeface="Times New Roman" pitchFamily="18" charset="0"/>
              </a:rPr>
              <a:t>ve daha </a:t>
            </a:r>
            <a:r>
              <a:rPr lang="tr-TR" sz="2400" b="1" i="1" u="sng" dirty="0" smtClean="0">
                <a:solidFill>
                  <a:schemeClr val="tx1"/>
                </a:solidFill>
                <a:latin typeface="Times New Roman" pitchFamily="18" charset="0"/>
                <a:cs typeface="Times New Roman" pitchFamily="18" charset="0"/>
              </a:rPr>
              <a:t>nice nice </a:t>
            </a:r>
            <a:r>
              <a:rPr lang="tr-TR" sz="2400" b="1" i="1" u="sng" dirty="0">
                <a:solidFill>
                  <a:schemeClr val="tx1"/>
                </a:solidFill>
                <a:latin typeface="Times New Roman" pitchFamily="18" charset="0"/>
                <a:cs typeface="Times New Roman" pitchFamily="18" charset="0"/>
              </a:rPr>
              <a:t>yanlış </a:t>
            </a:r>
            <a:r>
              <a:rPr lang="tr-TR" sz="2400" b="1" i="1" u="sng" dirty="0" smtClean="0">
                <a:solidFill>
                  <a:schemeClr val="tx1"/>
                </a:solidFill>
                <a:latin typeface="Times New Roman" pitchFamily="18" charset="0"/>
                <a:cs typeface="Times New Roman" pitchFamily="18" charset="0"/>
              </a:rPr>
              <a:t>düşünceler.</a:t>
            </a:r>
          </a:p>
          <a:p>
            <a:pPr algn="just"/>
            <a:endParaRPr lang="tr-TR" sz="2400" b="1" i="1" u="sng" dirty="0" smtClean="0">
              <a:solidFill>
                <a:schemeClr val="tx1"/>
              </a:solidFill>
              <a:latin typeface="Times New Roman" pitchFamily="18" charset="0"/>
              <a:cs typeface="Times New Roman" pitchFamily="18" charset="0"/>
            </a:endParaRPr>
          </a:p>
          <a:p>
            <a:pPr algn="just"/>
            <a:r>
              <a:rPr lang="tr-TR" sz="2400" dirty="0" smtClean="0">
                <a:solidFill>
                  <a:schemeClr val="tx1"/>
                </a:solidFill>
                <a:latin typeface="Times New Roman" pitchFamily="18" charset="0"/>
                <a:cs typeface="Times New Roman" pitchFamily="18" charset="0"/>
              </a:rPr>
              <a:t>	</a:t>
            </a:r>
            <a:r>
              <a:rPr lang="tr-TR" sz="2800" u="sng" dirty="0" smtClean="0">
                <a:solidFill>
                  <a:schemeClr val="tx1"/>
                </a:solidFill>
                <a:latin typeface="Times New Roman" pitchFamily="18" charset="0"/>
                <a:cs typeface="Times New Roman" pitchFamily="18" charset="0"/>
              </a:rPr>
              <a:t>Günümüzde özellikle erkek ve kız taraflarının evlendirmek istedikleri çocuklarının hep mutluluğunu istediklerini ileri sürerek ön plana çıkarmış oldukları isteklerin, </a:t>
            </a:r>
            <a:r>
              <a:rPr lang="tr-TR" sz="2800" b="1" u="sng" dirty="0" smtClean="0">
                <a:solidFill>
                  <a:schemeClr val="accent2"/>
                </a:solidFill>
                <a:latin typeface="Times New Roman" pitchFamily="18" charset="0"/>
                <a:cs typeface="Times New Roman" pitchFamily="18" charset="0"/>
              </a:rPr>
              <a:t>aile yuvası kurulduktan sonra eşler arasında problemlere yol açtığını üzülerek görmekteyiz</a:t>
            </a:r>
            <a:r>
              <a:rPr lang="tr-TR" sz="2800" dirty="0" smtClean="0">
                <a:solidFill>
                  <a:schemeClr val="tx1"/>
                </a:solidFill>
                <a:latin typeface="Times New Roman" pitchFamily="18" charset="0"/>
                <a:cs typeface="Times New Roman" pitchFamily="18" charset="0"/>
              </a:rPr>
              <a:t>.</a:t>
            </a:r>
            <a:endParaRPr lang="tr-TR" sz="2400" dirty="0">
              <a:solidFill>
                <a:schemeClr val="tx1"/>
              </a:solidFill>
              <a:latin typeface="Times New Roman" pitchFamily="18" charset="0"/>
              <a:cs typeface="Times New Roman" pitchFamily="18" charset="0"/>
            </a:endParaRPr>
          </a:p>
        </p:txBody>
      </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236296" y="5447366"/>
            <a:ext cx="1872208" cy="143801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3200" b="1" u="sng" dirty="0">
                <a:solidFill>
                  <a:schemeClr val="tx1"/>
                </a:solidFill>
                <a:effectLst>
                  <a:outerShdw blurRad="38100" dist="38100" dir="2700000" algn="tl">
                    <a:srgbClr val="000000">
                      <a:alpha val="43137"/>
                    </a:srgbClr>
                  </a:outerShdw>
                </a:effectLst>
              </a:rPr>
              <a:t>İslâm, </a:t>
            </a:r>
            <a:r>
              <a:rPr lang="tr-TR" sz="3200" b="1" u="sng" dirty="0" err="1">
                <a:solidFill>
                  <a:schemeClr val="tx1"/>
                </a:solidFill>
                <a:effectLst>
                  <a:outerShdw blurRad="38100" dist="38100" dir="2700000" algn="tl">
                    <a:srgbClr val="000000">
                      <a:alpha val="43137"/>
                    </a:srgbClr>
                  </a:outerShdw>
                </a:effectLst>
              </a:rPr>
              <a:t>şer'î</a:t>
            </a:r>
            <a:r>
              <a:rPr lang="tr-TR" sz="3200" b="1" u="sng" dirty="0">
                <a:solidFill>
                  <a:schemeClr val="tx1"/>
                </a:solidFill>
                <a:effectLst>
                  <a:outerShdw blurRad="38100" dist="38100" dir="2700000" algn="tl">
                    <a:srgbClr val="000000">
                      <a:alpha val="43137"/>
                    </a:srgbClr>
                  </a:outerShdw>
                </a:effectLst>
              </a:rPr>
              <a:t> bir </a:t>
            </a:r>
            <a:r>
              <a:rPr lang="tr-TR" sz="3200" b="1" u="sng" dirty="0" err="1">
                <a:solidFill>
                  <a:schemeClr val="tx1"/>
                </a:solidFill>
                <a:effectLst>
                  <a:outerShdw blurRad="38100" dist="38100" dir="2700000" algn="tl">
                    <a:srgbClr val="000000">
                      <a:alpha val="43137"/>
                    </a:srgbClr>
                  </a:outerShdw>
                </a:effectLst>
              </a:rPr>
              <a:t>mâzeret</a:t>
            </a:r>
            <a:r>
              <a:rPr lang="tr-TR" sz="3200" b="1" u="sng" dirty="0">
                <a:solidFill>
                  <a:schemeClr val="tx1"/>
                </a:solidFill>
                <a:effectLst>
                  <a:outerShdw blurRad="38100" dist="38100" dir="2700000" algn="tl">
                    <a:srgbClr val="000000">
                      <a:alpha val="43137"/>
                    </a:srgbClr>
                  </a:outerShdw>
                </a:effectLst>
              </a:rPr>
              <a:t> olmaksızın evlenmekten kaçınmayı ve yuva kurma işini zorlaştırmayı </a:t>
            </a:r>
            <a:r>
              <a:rPr lang="tr-TR" sz="3200" b="1" u="sng" dirty="0" smtClean="0">
                <a:solidFill>
                  <a:schemeClr val="tx1"/>
                </a:solidFill>
                <a:effectLst>
                  <a:outerShdw blurRad="38100" dist="38100" dir="2700000" algn="tl">
                    <a:srgbClr val="000000">
                      <a:alpha val="43137"/>
                    </a:srgbClr>
                  </a:outerShdw>
                </a:effectLst>
              </a:rPr>
              <a:t>günah </a:t>
            </a:r>
            <a:r>
              <a:rPr lang="tr-TR" sz="3200" b="1" u="sng" dirty="0">
                <a:solidFill>
                  <a:schemeClr val="tx1"/>
                </a:solidFill>
                <a:effectLst>
                  <a:outerShdw blurRad="38100" dist="38100" dir="2700000" algn="tl">
                    <a:srgbClr val="000000">
                      <a:alpha val="43137"/>
                    </a:srgbClr>
                  </a:outerShdw>
                </a:effectLst>
              </a:rPr>
              <a:t>saymıştır</a:t>
            </a:r>
            <a:r>
              <a:rPr lang="tr-TR" sz="3200" b="1" dirty="0">
                <a:solidFill>
                  <a:schemeClr val="tx1"/>
                </a:solidFill>
                <a:effectLst>
                  <a:outerShdw blurRad="38100" dist="38100" dir="2700000" algn="tl">
                    <a:srgbClr val="000000">
                      <a:alpha val="43137"/>
                    </a:srgbClr>
                  </a:outerShdw>
                </a:effectLst>
              </a:rPr>
              <a:t>.</a:t>
            </a:r>
            <a:endParaRPr lang="tr-TR" sz="3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4000" dirty="0">
                <a:solidFill>
                  <a:srgbClr val="C00000"/>
                </a:solidFill>
                <a:latin typeface="HASENAT4" pitchFamily="2" charset="-78"/>
                <a:cs typeface="HASENAT4" pitchFamily="2" charset="-78"/>
              </a:rPr>
              <a:t>وَمِنْ ايَاتِه اَنْ خَلَقَ لَكُمْ مِنْ اَنْفُسِكُمْ اَزْوَاجًا لِتَسْكُنُوا اِلَيْهَا وَجَعَلَ بَيْنَكُمْ مَوَدَّةً وَرَحْمَةً اِنَّ فى ذلِكَ لايَاتٍ لِقَوْمٍ يَتَفَكَّرُونَ</a:t>
            </a:r>
            <a:endParaRPr lang="tr-TR" sz="4000" dirty="0">
              <a:solidFill>
                <a:srgbClr val="C00000"/>
              </a:solidFill>
              <a:latin typeface="HASENAT4" pitchFamily="2" charset="-78"/>
              <a:cs typeface="HASENAT4" pitchFamily="2" charset="-78"/>
            </a:endParaRPr>
          </a:p>
          <a:p>
            <a:pPr algn="ctr"/>
            <a:endParaRPr lang="tr-TR" sz="2000" dirty="0" smtClean="0">
              <a:solidFill>
                <a:schemeClr val="tx1"/>
              </a:solidFill>
            </a:endParaRPr>
          </a:p>
          <a:p>
            <a:pPr algn="ctr"/>
            <a:endParaRPr lang="tr-TR" sz="2000" dirty="0">
              <a:solidFill>
                <a:schemeClr val="tx1"/>
              </a:solidFill>
            </a:endParaRPr>
          </a:p>
          <a:p>
            <a:pPr algn="just"/>
            <a:r>
              <a:rPr lang="tr-TR" sz="2800" dirty="0" smtClean="0">
                <a:solidFill>
                  <a:schemeClr val="tx1"/>
                </a:solidFill>
                <a:latin typeface="Times New Roman" pitchFamily="18" charset="0"/>
                <a:cs typeface="Times New Roman" pitchFamily="18" charset="0"/>
              </a:rPr>
              <a:t>	“İçinizden </a:t>
            </a:r>
            <a:r>
              <a:rPr lang="tr-TR" sz="2800" dirty="0">
                <a:solidFill>
                  <a:schemeClr val="tx1"/>
                </a:solidFill>
                <a:latin typeface="Times New Roman" pitchFamily="18" charset="0"/>
                <a:cs typeface="Times New Roman" pitchFamily="18" charset="0"/>
              </a:rPr>
              <a:t>kendileri ile huzura kavuşacağınız eşler yaratıp aranızda sevgi ve rahmet var etmesi, O'nun varlığının belgelerindendir. Bunda düşünenler için dersler vardır. (Rum, 30/21) </a:t>
            </a:r>
          </a:p>
        </p:txBody>
      </p:sp>
    </p:spTree>
    <p:extLst>
      <p:ext uri="{BB962C8B-B14F-4D97-AF65-F5344CB8AC3E}">
        <p14:creationId xmlns:p14="http://schemas.microsoft.com/office/powerpoint/2010/main" val="2415777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b="1" dirty="0" smtClean="0">
                <a:solidFill>
                  <a:schemeClr val="tx1"/>
                </a:solidFill>
              </a:rPr>
              <a:t>Aile Kurulurken Eşlerde  Aranması Gereken Özellikler</a:t>
            </a:r>
          </a:p>
          <a:p>
            <a:pPr algn="just"/>
            <a:endParaRPr lang="tr-TR" sz="2400" dirty="0" smtClean="0">
              <a:solidFill>
                <a:schemeClr val="tx1"/>
              </a:solidFill>
            </a:endParaRPr>
          </a:p>
          <a:p>
            <a:pPr algn="just"/>
            <a:r>
              <a:rPr lang="tr-TR" sz="2400" dirty="0" smtClean="0">
                <a:solidFill>
                  <a:schemeClr val="tx1"/>
                </a:solidFill>
              </a:rPr>
              <a:t>	</a:t>
            </a:r>
            <a:r>
              <a:rPr lang="tr-TR" sz="2400" dirty="0" smtClean="0">
                <a:solidFill>
                  <a:srgbClr val="FF0000"/>
                </a:solidFill>
              </a:rPr>
              <a:t>E</a:t>
            </a:r>
            <a:r>
              <a:rPr lang="tr-TR" sz="2800" dirty="0" smtClean="0">
                <a:solidFill>
                  <a:srgbClr val="FF0000"/>
                </a:solidFill>
              </a:rPr>
              <a:t>vlilik,  geçici bir süre için bir araya gelme değil, çoğunlukla </a:t>
            </a:r>
            <a:r>
              <a:rPr lang="tr-TR" sz="2800" b="1" dirty="0" smtClean="0">
                <a:solidFill>
                  <a:srgbClr val="FF0000"/>
                </a:solidFill>
              </a:rPr>
              <a:t>ölüme kadar devam edecek bir sözleşmedir.</a:t>
            </a:r>
            <a:r>
              <a:rPr lang="tr-TR" sz="2800" dirty="0" smtClean="0">
                <a:solidFill>
                  <a:srgbClr val="FF0000"/>
                </a:solidFill>
              </a:rPr>
              <a:t> </a:t>
            </a:r>
          </a:p>
          <a:p>
            <a:pPr algn="just"/>
            <a:r>
              <a:rPr lang="tr-TR" sz="2800" dirty="0" smtClean="0">
                <a:solidFill>
                  <a:schemeClr val="tx1"/>
                </a:solidFill>
              </a:rPr>
              <a:t>	</a:t>
            </a:r>
            <a:r>
              <a:rPr lang="tr-TR" sz="2800" dirty="0" smtClean="0">
                <a:solidFill>
                  <a:srgbClr val="7030A0"/>
                </a:solidFill>
              </a:rPr>
              <a:t>Eşler birbirlerinde bu kurumun devamını sağlayacak özellikleri aramalıdırlar.</a:t>
            </a:r>
            <a:r>
              <a:rPr lang="tr-TR" sz="2800" dirty="0" smtClean="0">
                <a:solidFill>
                  <a:schemeClr val="tx1"/>
                </a:solidFill>
              </a:rPr>
              <a:t> </a:t>
            </a:r>
          </a:p>
          <a:p>
            <a:pPr algn="just"/>
            <a:r>
              <a:rPr lang="tr-TR" sz="2800" b="1" dirty="0" smtClean="0">
                <a:solidFill>
                  <a:schemeClr val="tx1"/>
                </a:solidFill>
              </a:rPr>
              <a:t>	“</a:t>
            </a:r>
            <a:r>
              <a:rPr lang="tr-TR" sz="2800" b="1" u="sng" dirty="0" smtClean="0">
                <a:solidFill>
                  <a:srgbClr val="C00000"/>
                </a:solidFill>
              </a:rPr>
              <a:t>Canım ne olacak evlenmek helal ise ayrılmak da helaldir” deyip, gerekli araştırmayı yapmadan karar vermek, sonunda pişmanlık duymaya sebep olur.</a:t>
            </a:r>
            <a:r>
              <a:rPr lang="tr-TR" sz="2800" b="1" dirty="0" smtClean="0">
                <a:solidFill>
                  <a:srgbClr val="C00000"/>
                </a:solidFill>
              </a:rPr>
              <a:t> </a:t>
            </a:r>
            <a:endParaRPr lang="tr-TR" sz="2800" dirty="0">
              <a:solidFill>
                <a:srgbClr val="C00000"/>
              </a:solidFill>
            </a:endParaRPr>
          </a:p>
        </p:txBody>
      </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327256" y="5517232"/>
            <a:ext cx="1781247" cy="136815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643042" y="500066"/>
            <a:ext cx="7177430" cy="60252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3600" dirty="0" smtClean="0">
                <a:solidFill>
                  <a:srgbClr val="FF0000"/>
                </a:solidFill>
                <a:latin typeface="HASENAT4" pitchFamily="2" charset="-78"/>
                <a:cs typeface="HASENAT4" pitchFamily="2" charset="-78"/>
              </a:rPr>
              <a:t>تُنْكَحُ الْمَرأةُ لارْبَعِ خِصَالِ</a:t>
            </a:r>
            <a:r>
              <a:rPr lang="ar-SA" sz="3600" dirty="0" smtClean="0">
                <a:solidFill>
                  <a:schemeClr val="tx1"/>
                </a:solidFill>
                <a:latin typeface="HASENAT4" pitchFamily="2" charset="-78"/>
                <a:cs typeface="HASENAT4" pitchFamily="2" charset="-78"/>
              </a:rPr>
              <a:t>: </a:t>
            </a:r>
            <a:r>
              <a:rPr lang="ar-SA" sz="3600" dirty="0" smtClean="0">
                <a:solidFill>
                  <a:srgbClr val="0070C0"/>
                </a:solidFill>
                <a:latin typeface="HASENAT4" pitchFamily="2" charset="-78"/>
                <a:cs typeface="HASENAT4" pitchFamily="2" charset="-78"/>
              </a:rPr>
              <a:t>لِمَالِهَا</a:t>
            </a:r>
            <a:r>
              <a:rPr lang="ar-SA" sz="3600" dirty="0" smtClean="0">
                <a:solidFill>
                  <a:schemeClr val="tx1"/>
                </a:solidFill>
                <a:latin typeface="HASENAT4" pitchFamily="2" charset="-78"/>
                <a:cs typeface="HASENAT4" pitchFamily="2" charset="-78"/>
              </a:rPr>
              <a:t>، </a:t>
            </a:r>
            <a:r>
              <a:rPr lang="ar-SA" sz="3600" dirty="0" smtClean="0">
                <a:solidFill>
                  <a:srgbClr val="00B050"/>
                </a:solidFill>
                <a:latin typeface="HASENAT4" pitchFamily="2" charset="-78"/>
                <a:cs typeface="HASENAT4" pitchFamily="2" charset="-78"/>
              </a:rPr>
              <a:t>وَلِحَسَبِهَا</a:t>
            </a:r>
            <a:r>
              <a:rPr lang="ar-SA" sz="3600" dirty="0" smtClean="0">
                <a:solidFill>
                  <a:schemeClr val="tx1"/>
                </a:solidFill>
                <a:latin typeface="HASENAT4" pitchFamily="2" charset="-78"/>
                <a:cs typeface="HASENAT4" pitchFamily="2" charset="-78"/>
              </a:rPr>
              <a:t>، </a:t>
            </a:r>
            <a:r>
              <a:rPr lang="ar-SA" sz="3600" dirty="0" smtClean="0">
                <a:solidFill>
                  <a:srgbClr val="7030A0"/>
                </a:solidFill>
                <a:latin typeface="HASENAT4" pitchFamily="2" charset="-78"/>
                <a:cs typeface="HASENAT4" pitchFamily="2" charset="-78"/>
              </a:rPr>
              <a:t>وَلِجَمَالِهَا</a:t>
            </a:r>
            <a:r>
              <a:rPr lang="ar-SA" sz="3600" dirty="0" smtClean="0">
                <a:solidFill>
                  <a:schemeClr val="tx1"/>
                </a:solidFill>
                <a:latin typeface="HASENAT4" pitchFamily="2" charset="-78"/>
                <a:cs typeface="HASENAT4" pitchFamily="2" charset="-78"/>
              </a:rPr>
              <a:t>، </a:t>
            </a:r>
            <a:r>
              <a:rPr lang="ar-SA" sz="3600" dirty="0" smtClean="0">
                <a:solidFill>
                  <a:schemeClr val="accent2"/>
                </a:solidFill>
                <a:latin typeface="HASENAT4" pitchFamily="2" charset="-78"/>
                <a:cs typeface="HASENAT4" pitchFamily="2" charset="-78"/>
              </a:rPr>
              <a:t>وَلِدِينِهَا</a:t>
            </a:r>
            <a:r>
              <a:rPr lang="ar-SA" sz="3600" dirty="0" smtClean="0">
                <a:solidFill>
                  <a:schemeClr val="tx1"/>
                </a:solidFill>
                <a:latin typeface="HASENAT4" pitchFamily="2" charset="-78"/>
                <a:cs typeface="HASENAT4" pitchFamily="2" charset="-78"/>
              </a:rPr>
              <a:t>. فَأظْفَرْ بِذَاتِ الْدِّينِ، تَرِبَتْ يَدَاكَ.</a:t>
            </a:r>
            <a:endParaRPr lang="tr-TR" sz="3600" dirty="0" smtClean="0">
              <a:solidFill>
                <a:schemeClr val="tx1"/>
              </a:solidFill>
              <a:latin typeface="HASENAT4" pitchFamily="2" charset="-78"/>
              <a:cs typeface="HASENAT4" pitchFamily="2" charset="-78"/>
            </a:endParaRPr>
          </a:p>
          <a:p>
            <a:pPr algn="just"/>
            <a:endParaRPr lang="tr-TR" sz="1600" dirty="0" smtClean="0">
              <a:solidFill>
                <a:schemeClr val="tx1"/>
              </a:solidFill>
            </a:endParaRPr>
          </a:p>
          <a:p>
            <a:pPr algn="just"/>
            <a:r>
              <a:rPr lang="tr-TR" sz="2800" dirty="0" smtClean="0">
                <a:solidFill>
                  <a:schemeClr val="tx1"/>
                </a:solidFill>
              </a:rPr>
              <a:t>	</a:t>
            </a:r>
            <a:r>
              <a:rPr lang="tr-TR" dirty="0" smtClean="0">
                <a:solidFill>
                  <a:schemeClr val="tx1"/>
                </a:solidFill>
              </a:rPr>
              <a:t>Ebu </a:t>
            </a:r>
            <a:r>
              <a:rPr lang="tr-TR" dirty="0" err="1" smtClean="0">
                <a:solidFill>
                  <a:schemeClr val="tx1"/>
                </a:solidFill>
              </a:rPr>
              <a:t>Hureyre</a:t>
            </a:r>
            <a:r>
              <a:rPr lang="tr-TR" dirty="0" smtClean="0">
                <a:solidFill>
                  <a:schemeClr val="tx1"/>
                </a:solidFill>
              </a:rPr>
              <a:t> (r.a) anlatıyor: "</a:t>
            </a:r>
            <a:r>
              <a:rPr lang="tr-TR" dirty="0" err="1" smtClean="0">
                <a:solidFill>
                  <a:schemeClr val="tx1"/>
                </a:solidFill>
              </a:rPr>
              <a:t>Rasulullah</a:t>
            </a:r>
            <a:r>
              <a:rPr lang="tr-TR" dirty="0" smtClean="0">
                <a:solidFill>
                  <a:schemeClr val="tx1"/>
                </a:solidFill>
              </a:rPr>
              <a:t> (a.s) buyurdular ki: </a:t>
            </a:r>
            <a:endParaRPr lang="tr-TR" sz="2800" dirty="0" smtClean="0">
              <a:solidFill>
                <a:schemeClr val="tx1"/>
              </a:solidFill>
            </a:endParaRPr>
          </a:p>
          <a:p>
            <a:pPr algn="ctr"/>
            <a:r>
              <a:rPr lang="tr-TR" sz="2800" b="1" u="sng" dirty="0" smtClean="0">
                <a:solidFill>
                  <a:schemeClr val="tx1"/>
                </a:solidFill>
              </a:rPr>
              <a:t>"</a:t>
            </a:r>
            <a:r>
              <a:rPr lang="tr-TR" sz="3200" b="1" u="sng" dirty="0" smtClean="0">
                <a:solidFill>
                  <a:srgbClr val="FF0000"/>
                </a:solidFill>
              </a:rPr>
              <a:t>Kadın dört hasleti için nikahlanır</a:t>
            </a:r>
            <a:r>
              <a:rPr lang="tr-TR" sz="2800" b="1" u="sng" dirty="0" smtClean="0">
                <a:solidFill>
                  <a:schemeClr val="tx1"/>
                </a:solidFill>
              </a:rPr>
              <a:t>: </a:t>
            </a:r>
          </a:p>
          <a:p>
            <a:pPr marL="514350" indent="-514350">
              <a:buFont typeface="Wingdings" pitchFamily="2" charset="2"/>
              <a:buChar char="q"/>
            </a:pPr>
            <a:r>
              <a:rPr lang="tr-TR" sz="2800" b="1" u="sng" dirty="0" smtClean="0">
                <a:solidFill>
                  <a:srgbClr val="0070C0"/>
                </a:solidFill>
              </a:rPr>
              <a:t>Malı İçin, </a:t>
            </a:r>
          </a:p>
          <a:p>
            <a:pPr marL="514350" indent="-514350">
              <a:buFont typeface="Wingdings" pitchFamily="2" charset="2"/>
              <a:buChar char="q"/>
            </a:pPr>
            <a:r>
              <a:rPr lang="tr-TR" sz="2800" b="1" u="sng" dirty="0" smtClean="0">
                <a:solidFill>
                  <a:srgbClr val="00B050"/>
                </a:solidFill>
              </a:rPr>
              <a:t>Nesebi (Asaleti) İçin, </a:t>
            </a:r>
          </a:p>
          <a:p>
            <a:pPr marL="514350" indent="-514350">
              <a:buFont typeface="Wingdings" pitchFamily="2" charset="2"/>
              <a:buChar char="q"/>
            </a:pPr>
            <a:r>
              <a:rPr lang="tr-TR" sz="2800" b="1" u="sng" dirty="0" smtClean="0">
                <a:solidFill>
                  <a:srgbClr val="7030A0"/>
                </a:solidFill>
              </a:rPr>
              <a:t>Güzelliği İçin, </a:t>
            </a:r>
          </a:p>
          <a:p>
            <a:pPr marL="514350" indent="-514350">
              <a:buFont typeface="Wingdings" pitchFamily="2" charset="2"/>
              <a:buChar char="q"/>
            </a:pPr>
            <a:r>
              <a:rPr lang="tr-TR" sz="2800" b="1" u="sng" dirty="0" smtClean="0">
                <a:solidFill>
                  <a:schemeClr val="accent2"/>
                </a:solidFill>
              </a:rPr>
              <a:t>Dini İçin</a:t>
            </a:r>
            <a:r>
              <a:rPr lang="tr-TR" sz="2800" b="1" u="sng" dirty="0" smtClean="0">
                <a:solidFill>
                  <a:schemeClr val="tx1"/>
                </a:solidFill>
              </a:rPr>
              <a:t>. </a:t>
            </a:r>
          </a:p>
          <a:p>
            <a:pPr algn="ctr"/>
            <a:r>
              <a:rPr lang="tr-TR" sz="3600" b="1" u="sng" dirty="0" smtClean="0">
                <a:solidFill>
                  <a:schemeClr val="tx1"/>
                </a:solidFill>
              </a:rPr>
              <a:t>Sen dindar olanı seç de huzur bul</a:t>
            </a:r>
            <a:r>
              <a:rPr lang="tr-TR" sz="2800" b="1" u="sng" dirty="0" smtClean="0">
                <a:solidFill>
                  <a:schemeClr val="tx1"/>
                </a:solidFill>
              </a:rPr>
              <a:t>.”</a:t>
            </a:r>
            <a:r>
              <a:rPr lang="tr-TR" sz="2800" dirty="0" smtClean="0">
                <a:solidFill>
                  <a:schemeClr val="tx1"/>
                </a:solidFill>
              </a:rPr>
              <a:t> </a:t>
            </a:r>
          </a:p>
          <a:p>
            <a:pPr algn="r"/>
            <a:r>
              <a:rPr lang="tr-TR" sz="1200" dirty="0" smtClean="0">
                <a:solidFill>
                  <a:schemeClr val="tx1"/>
                </a:solidFill>
              </a:rPr>
              <a:t>(</a:t>
            </a:r>
            <a:r>
              <a:rPr lang="tr-TR" sz="1200" dirty="0" err="1" smtClean="0">
                <a:solidFill>
                  <a:schemeClr val="tx1"/>
                </a:solidFill>
              </a:rPr>
              <a:t>Buharî</a:t>
            </a:r>
            <a:r>
              <a:rPr lang="tr-TR" sz="1200" dirty="0" smtClean="0">
                <a:solidFill>
                  <a:schemeClr val="tx1"/>
                </a:solidFill>
              </a:rPr>
              <a:t>, Nikah 15)</a:t>
            </a:r>
          </a:p>
          <a:p>
            <a:pPr algn="ctr"/>
            <a:r>
              <a:rPr lang="tr-TR" sz="2400" b="1" dirty="0" smtClean="0">
                <a:solidFill>
                  <a:srgbClr val="0070C0"/>
                </a:solidFill>
              </a:rPr>
              <a:t>Hanefilerde denklik 6 hususta aranmıştır: </a:t>
            </a:r>
          </a:p>
          <a:p>
            <a:pPr algn="ctr"/>
            <a:r>
              <a:rPr lang="tr-TR" sz="2600" b="1" dirty="0" smtClean="0">
                <a:solidFill>
                  <a:srgbClr val="FF0000"/>
                </a:solidFill>
              </a:rPr>
              <a:t>Dindarlık, İslam, </a:t>
            </a:r>
            <a:r>
              <a:rPr lang="tr-TR" sz="2600" b="1" dirty="0" err="1" smtClean="0">
                <a:solidFill>
                  <a:srgbClr val="FF0000"/>
                </a:solidFill>
              </a:rPr>
              <a:t>Hürriyyet</a:t>
            </a:r>
            <a:r>
              <a:rPr lang="tr-TR" sz="2600" b="1" dirty="0" smtClean="0">
                <a:solidFill>
                  <a:srgbClr val="FF0000"/>
                </a:solidFill>
              </a:rPr>
              <a:t>, Nesep, Mal, Meslek</a:t>
            </a:r>
            <a:endParaRPr lang="tr-TR" sz="2600" b="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tr-TR" sz="2400" b="1" dirty="0" smtClean="0">
                <a:solidFill>
                  <a:schemeClr val="tx1"/>
                </a:solidFill>
                <a:latin typeface="Times New Roman" pitchFamily="18" charset="0"/>
                <a:cs typeface="Times New Roman" pitchFamily="18" charset="0"/>
              </a:rPr>
              <a:t>Kuran-ı kerim de rabbimiz </a:t>
            </a:r>
            <a:r>
              <a:rPr lang="tr-TR" sz="2400" b="1" dirty="0" err="1" smtClean="0">
                <a:solidFill>
                  <a:schemeClr val="tx1"/>
                </a:solidFill>
                <a:latin typeface="Times New Roman" pitchFamily="18" charset="0"/>
                <a:cs typeface="Times New Roman" pitchFamily="18" charset="0"/>
              </a:rPr>
              <a:t>evlinilmesi</a:t>
            </a:r>
            <a:r>
              <a:rPr lang="tr-TR" sz="2400" b="1" dirty="0" smtClean="0">
                <a:solidFill>
                  <a:schemeClr val="tx1"/>
                </a:solidFill>
                <a:latin typeface="Times New Roman" pitchFamily="18" charset="0"/>
                <a:cs typeface="Times New Roman" pitchFamily="18" charset="0"/>
              </a:rPr>
              <a:t> yasak </a:t>
            </a:r>
          </a:p>
          <a:p>
            <a:pPr algn="ctr" rtl="1"/>
            <a:r>
              <a:rPr lang="tr-TR" sz="2400" b="1" dirty="0" smtClean="0">
                <a:solidFill>
                  <a:schemeClr val="tx1"/>
                </a:solidFill>
                <a:latin typeface="Times New Roman" pitchFamily="18" charset="0"/>
                <a:cs typeface="Times New Roman" pitchFamily="18" charset="0"/>
              </a:rPr>
              <a:t>olan kadın ve erkekleri bizlere bildirmiştir:</a:t>
            </a:r>
          </a:p>
          <a:p>
            <a:pPr algn="ctr" rtl="1"/>
            <a:endParaRPr lang="tr-TR" dirty="0" smtClean="0">
              <a:solidFill>
                <a:srgbClr val="FF0000"/>
              </a:solidFill>
              <a:latin typeface="Times New Roman" pitchFamily="18" charset="0"/>
              <a:cs typeface="Times New Roman" pitchFamily="18" charset="0"/>
            </a:endParaRPr>
          </a:p>
          <a:p>
            <a:pPr algn="ctr"/>
            <a:r>
              <a:rPr lang="ar-SA" sz="3600" dirty="0" smtClean="0">
                <a:solidFill>
                  <a:srgbClr val="C00000"/>
                </a:solidFill>
                <a:latin typeface="HASENAT4" pitchFamily="2" charset="-78"/>
                <a:cs typeface="HASENAT4" pitchFamily="2" charset="-78"/>
              </a:rPr>
              <a:t>اَلْخَبيثَاتُ لِلْخَبيثينَ وَالْخَبيثُونَ لِلْخَبيثَاتِ وَالطَّيِّبَاتُ لِلطَّيِّبينَ وَالطَّيِّبُونَ لِلطَّيِّبَاتِ</a:t>
            </a:r>
            <a:endParaRPr lang="tr-TR" sz="3600" dirty="0" smtClean="0">
              <a:solidFill>
                <a:srgbClr val="C00000"/>
              </a:solidFill>
              <a:latin typeface="HASENAT4" pitchFamily="2" charset="-78"/>
              <a:cs typeface="HASENAT4" pitchFamily="2" charset="-78"/>
            </a:endParaRPr>
          </a:p>
          <a:p>
            <a:pPr algn="just"/>
            <a:r>
              <a:rPr lang="tr-TR" sz="2400" dirty="0" smtClean="0">
                <a:solidFill>
                  <a:srgbClr val="FF0000"/>
                </a:solidFill>
              </a:rPr>
              <a:t> 	</a:t>
            </a:r>
            <a:r>
              <a:rPr lang="tr-TR" sz="2400" dirty="0" smtClean="0">
                <a:solidFill>
                  <a:srgbClr val="0070C0"/>
                </a:solidFill>
                <a:latin typeface="Times New Roman" pitchFamily="18" charset="0"/>
                <a:cs typeface="Times New Roman" pitchFamily="18" charset="0"/>
              </a:rPr>
              <a:t>"Tertemiz hanımlar, tertemiz erkeklere lâyıktır. </a:t>
            </a:r>
            <a:r>
              <a:rPr lang="tr-TR" sz="2400" dirty="0" smtClean="0">
                <a:solidFill>
                  <a:srgbClr val="7030A0"/>
                </a:solidFill>
                <a:latin typeface="Times New Roman" pitchFamily="18" charset="0"/>
                <a:cs typeface="Times New Roman" pitchFamily="18" charset="0"/>
              </a:rPr>
              <a:t>Tertemiz erkekler, tertemiz hanımlara lâyıktır." </a:t>
            </a:r>
            <a:r>
              <a:rPr lang="tr-TR" sz="1200" dirty="0" smtClean="0">
                <a:solidFill>
                  <a:srgbClr val="FF0000"/>
                </a:solidFill>
              </a:rPr>
              <a:t>(24/</a:t>
            </a:r>
            <a:r>
              <a:rPr lang="tr-TR" sz="1200" dirty="0" err="1" smtClean="0">
                <a:solidFill>
                  <a:srgbClr val="FF0000"/>
                </a:solidFill>
              </a:rPr>
              <a:t>Nûr</a:t>
            </a:r>
            <a:r>
              <a:rPr lang="tr-TR" sz="1200" dirty="0" smtClean="0">
                <a:solidFill>
                  <a:srgbClr val="FF0000"/>
                </a:solidFill>
              </a:rPr>
              <a:t>, 26). </a:t>
            </a:r>
            <a:endParaRPr lang="tr-TR" sz="2400" dirty="0" smtClean="0">
              <a:solidFill>
                <a:srgbClr val="FF0000"/>
              </a:solidFill>
            </a:endParaRPr>
          </a:p>
          <a:p>
            <a:pPr algn="ctr" rtl="1"/>
            <a:endParaRPr lang="tr-TR" dirty="0" smtClean="0">
              <a:solidFill>
                <a:srgbClr val="FF0000"/>
              </a:solidFill>
              <a:latin typeface="Times New Roman" pitchFamily="18" charset="0"/>
              <a:cs typeface="Times New Roman" pitchFamily="18" charset="0"/>
            </a:endParaRPr>
          </a:p>
          <a:p>
            <a:pPr algn="ctr"/>
            <a:r>
              <a:rPr lang="ar-SA" sz="3600" dirty="0" smtClean="0">
                <a:solidFill>
                  <a:srgbClr val="C00000"/>
                </a:solidFill>
                <a:latin typeface="HASENAT4" pitchFamily="2" charset="-78"/>
                <a:cs typeface="HASENAT4" pitchFamily="2" charset="-78"/>
              </a:rPr>
              <a:t>اَلزَّانى لَا يَنْكِحُ اِلَّا زَانِيَةً اَوْ مُشْرِكَةً وَالزَّانِيَةُ لَا يَنْكِحُهَا اِلَّا زَانٍ اَوْ مُشْرِكٌ وَحُرِّمَ ذٰلِكَ عَلَى الْمُؤْمِنينَ</a:t>
            </a:r>
            <a:endParaRPr lang="tr-TR" sz="3600" dirty="0" smtClean="0">
              <a:solidFill>
                <a:srgbClr val="C00000"/>
              </a:solidFill>
              <a:latin typeface="HASENAT4" pitchFamily="2" charset="-78"/>
              <a:cs typeface="HASENAT4" pitchFamily="2" charset="-78"/>
            </a:endParaRPr>
          </a:p>
          <a:p>
            <a:r>
              <a:rPr lang="tr-TR" sz="1400" dirty="0" smtClean="0">
                <a:solidFill>
                  <a:srgbClr val="FF0000"/>
                </a:solidFill>
              </a:rPr>
              <a:t>	</a:t>
            </a:r>
          </a:p>
          <a:p>
            <a:r>
              <a:rPr lang="tr-TR" sz="2400" dirty="0" smtClean="0">
                <a:solidFill>
                  <a:srgbClr val="FF0000"/>
                </a:solidFill>
              </a:rPr>
              <a:t>	"</a:t>
            </a:r>
            <a:r>
              <a:rPr lang="tr-TR" sz="2400" dirty="0" err="1" smtClean="0">
                <a:solidFill>
                  <a:schemeClr val="tx1"/>
                </a:solidFill>
              </a:rPr>
              <a:t>Zinâ</a:t>
            </a:r>
            <a:r>
              <a:rPr lang="tr-TR" sz="2400" dirty="0" smtClean="0">
                <a:solidFill>
                  <a:schemeClr val="tx1"/>
                </a:solidFill>
              </a:rPr>
              <a:t> eden erkek, </a:t>
            </a:r>
            <a:r>
              <a:rPr lang="tr-TR" sz="2400" dirty="0" err="1" smtClean="0">
                <a:solidFill>
                  <a:schemeClr val="tx1"/>
                </a:solidFill>
              </a:rPr>
              <a:t>zinâ</a:t>
            </a:r>
            <a:r>
              <a:rPr lang="tr-TR" sz="2400" dirty="0" smtClean="0">
                <a:solidFill>
                  <a:schemeClr val="tx1"/>
                </a:solidFill>
              </a:rPr>
              <a:t> eden veya müşrik olan bir kadından başkası ile evlenmez</a:t>
            </a:r>
            <a:r>
              <a:rPr lang="tr-TR" sz="2400" dirty="0" smtClean="0">
                <a:solidFill>
                  <a:srgbClr val="FF0000"/>
                </a:solidFill>
              </a:rPr>
              <a:t>..." </a:t>
            </a:r>
            <a:r>
              <a:rPr lang="tr-TR" sz="1200" dirty="0" smtClean="0">
                <a:solidFill>
                  <a:srgbClr val="FF0000"/>
                </a:solidFill>
              </a:rPr>
              <a:t>(24/</a:t>
            </a:r>
            <a:r>
              <a:rPr lang="tr-TR" sz="1200" dirty="0" err="1" smtClean="0">
                <a:solidFill>
                  <a:srgbClr val="FF0000"/>
                </a:solidFill>
              </a:rPr>
              <a:t>Nûr</a:t>
            </a:r>
            <a:r>
              <a:rPr lang="tr-TR" sz="1200" dirty="0" smtClean="0">
                <a:solidFill>
                  <a:srgbClr val="FF0000"/>
                </a:solidFill>
              </a:rPr>
              <a:t>, 3). </a:t>
            </a:r>
            <a:endParaRPr lang="tr-TR" sz="2400" dirty="0" smtClean="0">
              <a:solidFill>
                <a:srgbClr val="FF0000"/>
              </a:solidFill>
            </a:endParaRPr>
          </a:p>
          <a:p>
            <a:pPr algn="ctr" rtl="1"/>
            <a:endParaRPr lang="tr-TR" sz="2400" dirty="0" smtClean="0">
              <a:solidFill>
                <a:srgbClr val="FF0000"/>
              </a:solidFill>
              <a:latin typeface="Times New Roman" pitchFamily="18" charset="0"/>
              <a:cs typeface="Times New Roman" pitchFamily="18" charset="0"/>
            </a:endParaRPr>
          </a:p>
          <a:p>
            <a:pPr algn="ctr" rtl="1"/>
            <a:endParaRPr lang="tr-TR" sz="800" dirty="0">
              <a:solidFill>
                <a:srgbClr val="FF0000"/>
              </a:solidFill>
            </a:endParaRPr>
          </a:p>
        </p:txBody>
      </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139758" y="5373216"/>
            <a:ext cx="1968746" cy="151216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3200" b="1" u="sng" dirty="0" smtClean="0">
                <a:solidFill>
                  <a:schemeClr val="tx1"/>
                </a:solidFill>
              </a:rPr>
              <a:t>Sadece evlenecek kızın değil; erkeğin de iffetini korumuş olması gerekmektedir. </a:t>
            </a:r>
          </a:p>
          <a:p>
            <a:pPr algn="ctr"/>
            <a:r>
              <a:rPr lang="tr-TR" sz="3200" b="1" u="sng" dirty="0" err="1" smtClean="0">
                <a:solidFill>
                  <a:schemeClr val="tx1"/>
                </a:solidFill>
              </a:rPr>
              <a:t>Nâmussuzluk</a:t>
            </a:r>
            <a:r>
              <a:rPr lang="tr-TR" sz="3200" b="1" u="sng" dirty="0" smtClean="0">
                <a:solidFill>
                  <a:schemeClr val="tx1"/>
                </a:solidFill>
              </a:rPr>
              <a:t>, </a:t>
            </a:r>
            <a:r>
              <a:rPr lang="tr-TR" sz="3200" b="1" u="sng" dirty="0" err="1" smtClean="0">
                <a:solidFill>
                  <a:schemeClr val="tx1"/>
                </a:solidFill>
              </a:rPr>
              <a:t>zinâ</a:t>
            </a:r>
            <a:r>
              <a:rPr lang="tr-TR" sz="3200" b="1" u="sng" dirty="0" smtClean="0">
                <a:solidFill>
                  <a:schemeClr val="tx1"/>
                </a:solidFill>
              </a:rPr>
              <a:t> ve </a:t>
            </a:r>
            <a:r>
              <a:rPr lang="tr-TR" sz="3200" b="1" u="sng" dirty="0" err="1" smtClean="0">
                <a:solidFill>
                  <a:schemeClr val="tx1"/>
                </a:solidFill>
              </a:rPr>
              <a:t>fâhişelik</a:t>
            </a:r>
            <a:r>
              <a:rPr lang="tr-TR" sz="3200" b="1" u="sng" dirty="0" smtClean="0">
                <a:solidFill>
                  <a:schemeClr val="tx1"/>
                </a:solidFill>
              </a:rPr>
              <a:t> sadece bayanlar için bir suç değil;  bu ayıp ve günahlar, bu rezillikler aynen erkekler için de geçerlidir.</a:t>
            </a:r>
            <a:endParaRPr lang="tr-TR" sz="3200" dirty="0">
              <a:solidFill>
                <a:schemeClr val="tx1"/>
              </a:solidFill>
              <a:latin typeface="Times New Roman" pitchFamily="18" charset="0"/>
              <a:cs typeface="Times New Roman" pitchFamily="18" charset="0"/>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800" b="1" dirty="0" smtClean="0">
                <a:solidFill>
                  <a:schemeClr val="tx1"/>
                </a:solidFill>
              </a:rPr>
              <a:t>Mevlana hazretleri şöyle der:</a:t>
            </a:r>
          </a:p>
          <a:p>
            <a:pPr algn="ctr"/>
            <a:r>
              <a:rPr lang="tr-TR" sz="3200" dirty="0" smtClean="0">
                <a:solidFill>
                  <a:srgbClr val="C00000"/>
                </a:solidFill>
              </a:rPr>
              <a:t>Eşlerin birbirine benzer olması şarttır,</a:t>
            </a:r>
          </a:p>
          <a:p>
            <a:pPr algn="ctr"/>
            <a:r>
              <a:rPr lang="tr-TR" sz="3200" dirty="0" smtClean="0">
                <a:solidFill>
                  <a:srgbClr val="C00000"/>
                </a:solidFill>
              </a:rPr>
              <a:t>Ayakkabı ve çizme gibi çift olan şeylere bak ta anla!..</a:t>
            </a:r>
          </a:p>
          <a:p>
            <a:pPr algn="ctr"/>
            <a:endParaRPr lang="tr-TR" sz="2800" dirty="0" smtClean="0">
              <a:solidFill>
                <a:srgbClr val="C00000"/>
              </a:solidFill>
            </a:endParaRPr>
          </a:p>
          <a:p>
            <a:pPr algn="ctr"/>
            <a:r>
              <a:rPr lang="tr-TR" sz="2800" dirty="0" smtClean="0">
                <a:solidFill>
                  <a:schemeClr val="tx1"/>
                </a:solidFill>
              </a:rPr>
              <a:t>Zira büyükler; terbiyesi güzel olmayıp, soyu aşağı olanı çöplükte açan çiçeğe benzetirler.</a:t>
            </a:r>
          </a:p>
          <a:p>
            <a:pPr algn="ctr"/>
            <a:endParaRPr lang="tr-TR" sz="2800" dirty="0" smtClean="0">
              <a:solidFill>
                <a:schemeClr val="tx1"/>
              </a:solidFill>
            </a:endParaRPr>
          </a:p>
          <a:p>
            <a:pPr algn="ctr"/>
            <a:r>
              <a:rPr lang="tr-TR" sz="2800" dirty="0" smtClean="0">
                <a:solidFill>
                  <a:srgbClr val="C00000"/>
                </a:solidFill>
              </a:rPr>
              <a:t>Eş seçerken ailelerin birbirleriyle denkliklerine mutlak surette dikkat edilmelidir.</a:t>
            </a:r>
            <a:endParaRPr lang="tr-TR" sz="2800" dirty="0">
              <a:solidFill>
                <a:srgbClr val="C00000"/>
              </a:solidFill>
            </a:endParaRPr>
          </a:p>
        </p:txBody>
      </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327256" y="5517232"/>
            <a:ext cx="1781247" cy="136815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2800" dirty="0">
                <a:solidFill>
                  <a:srgbClr val="C00000"/>
                </a:solidFill>
                <a:latin typeface="HASENAT4" pitchFamily="2" charset="-78"/>
                <a:cs typeface="HASENAT4" pitchFamily="2" charset="-78"/>
              </a:rPr>
              <a:t>سِتَّةُ اَشْيَاءَ هُنَّ غَرِيبٌ فِي سِتَّةِ مَوَاضِعَ اَلْمَسْجِدُ غَرِبٌ فِيمَا بَيْنَ قَوْمٍ لَا يُصَلُّنَ فِيهِ وَالْمُصصْحَفُ غَرِيبٌ فِي مَنْزِلِ قَوْمٍ لَا يُقْرَؤُونَ فِيه وَالْقُرْأَنُ غَرِبٌ فِي جَوْفِ الْفَاسِقِ وَالْمَرْاَةُ الصَّالِحَةُ غَرِيبَةٌ فِي يَدِ رَجُلٍ ظَالِمٍ سَيِّئِ الْخُلُقِ وَالرَّجُلُ الْمُسْلِمُ الصَّالِحُ غَرِيبٌ فِي يَدِ امْرَأَةٍ رَدِيَّةٍ سَيِّئَةِ الْخُلُقِ  وَالْعَالِمُ غَرِيبٌ بَيْنَ قَوْمٍ لَا يَسْمَعُونَ إِلَيْهِ ثُمَّ قَالَ إِنّ الّلَهِ لَا يَنْظُرُ إِلَيْهِمْ يَوْمَ </a:t>
            </a:r>
            <a:r>
              <a:rPr lang="ar-SA" sz="2800" dirty="0" smtClean="0">
                <a:solidFill>
                  <a:srgbClr val="C00000"/>
                </a:solidFill>
                <a:latin typeface="HASENAT4" pitchFamily="2" charset="-78"/>
                <a:cs typeface="HASENAT4" pitchFamily="2" charset="-78"/>
              </a:rPr>
              <a:t>الْقِيَ</a:t>
            </a:r>
            <a:r>
              <a:rPr lang="ar-SA" sz="2800" dirty="0">
                <a:solidFill>
                  <a:srgbClr val="C00000"/>
                </a:solidFill>
                <a:latin typeface="HASENAT4" pitchFamily="2" charset="-78"/>
                <a:cs typeface="HASENAT4" pitchFamily="2" charset="-78"/>
              </a:rPr>
              <a:t>ا</a:t>
            </a:r>
            <a:r>
              <a:rPr lang="ar-SA" sz="2800" dirty="0" smtClean="0">
                <a:solidFill>
                  <a:srgbClr val="C00000"/>
                </a:solidFill>
                <a:latin typeface="HASENAT4" pitchFamily="2" charset="-78"/>
                <a:cs typeface="HASENAT4" pitchFamily="2" charset="-78"/>
              </a:rPr>
              <a:t>مَةِ </a:t>
            </a:r>
            <a:r>
              <a:rPr lang="ar-SA" sz="2800" dirty="0">
                <a:solidFill>
                  <a:srgbClr val="C00000"/>
                </a:solidFill>
                <a:latin typeface="HASENAT4" pitchFamily="2" charset="-78"/>
                <a:cs typeface="HASENAT4" pitchFamily="2" charset="-78"/>
              </a:rPr>
              <a:t>نَظَرَ الرَّحْمَةِ </a:t>
            </a:r>
            <a:endParaRPr lang="tr-TR" sz="2800" dirty="0" smtClean="0">
              <a:solidFill>
                <a:srgbClr val="C00000"/>
              </a:solidFill>
              <a:latin typeface="HASENAT4" pitchFamily="2" charset="-78"/>
              <a:cs typeface="HASENAT4" pitchFamily="2" charset="-78"/>
            </a:endParaRPr>
          </a:p>
          <a:p>
            <a:pPr algn="just"/>
            <a:r>
              <a:rPr lang="tr-TR" sz="1600" dirty="0" smtClean="0">
                <a:solidFill>
                  <a:schemeClr val="tx1"/>
                </a:solidFill>
                <a:latin typeface="Times New Roman" pitchFamily="18" charset="0"/>
                <a:cs typeface="Times New Roman" pitchFamily="18" charset="0"/>
              </a:rPr>
              <a:t>Peygamberimiz (SAV): “</a:t>
            </a:r>
            <a:r>
              <a:rPr lang="tr-TR" sz="1600" b="1" u="sng" dirty="0" smtClean="0">
                <a:solidFill>
                  <a:schemeClr val="tx1"/>
                </a:solidFill>
                <a:latin typeface="Times New Roman" pitchFamily="18" charset="0"/>
                <a:cs typeface="Times New Roman" pitchFamily="18" charset="0"/>
              </a:rPr>
              <a:t>6 şey 6 yerde gariptir</a:t>
            </a:r>
            <a:r>
              <a:rPr lang="tr-TR" sz="1600" dirty="0" smtClean="0">
                <a:solidFill>
                  <a:schemeClr val="tx1"/>
                </a:solidFill>
                <a:latin typeface="Times New Roman" pitchFamily="18" charset="0"/>
                <a:cs typeface="Times New Roman" pitchFamily="18" charset="0"/>
              </a:rPr>
              <a:t>”</a:t>
            </a:r>
          </a:p>
          <a:p>
            <a:pPr marL="514350" indent="-514350" algn="just">
              <a:buFont typeface="+mj-lt"/>
              <a:buAutoNum type="arabicPeriod"/>
            </a:pPr>
            <a:r>
              <a:rPr lang="tr-TR" sz="1600" b="1" dirty="0" err="1" smtClean="0">
                <a:solidFill>
                  <a:schemeClr val="tx1"/>
                </a:solidFill>
                <a:latin typeface="Times New Roman" pitchFamily="18" charset="0"/>
                <a:cs typeface="Times New Roman" pitchFamily="18" charset="0"/>
              </a:rPr>
              <a:t>Mescid</a:t>
            </a:r>
            <a:r>
              <a:rPr lang="tr-TR" sz="1600" dirty="0" smtClean="0">
                <a:solidFill>
                  <a:schemeClr val="tx1"/>
                </a:solidFill>
                <a:latin typeface="Times New Roman" pitchFamily="18" charset="0"/>
                <a:cs typeface="Times New Roman" pitchFamily="18" charset="0"/>
              </a:rPr>
              <a:t>, namaz kılmayan insanların yanında;</a:t>
            </a:r>
          </a:p>
          <a:p>
            <a:pPr marL="514350" indent="-514350" algn="just">
              <a:buFont typeface="+mj-lt"/>
              <a:buAutoNum type="arabicPeriod"/>
            </a:pPr>
            <a:r>
              <a:rPr lang="tr-TR" sz="1600" b="1" dirty="0" smtClean="0">
                <a:solidFill>
                  <a:schemeClr val="tx1"/>
                </a:solidFill>
                <a:latin typeface="Times New Roman" pitchFamily="18" charset="0"/>
                <a:cs typeface="Times New Roman" pitchFamily="18" charset="0"/>
              </a:rPr>
              <a:t>Mushaf</a:t>
            </a:r>
            <a:r>
              <a:rPr lang="tr-TR" sz="1600" dirty="0" smtClean="0">
                <a:solidFill>
                  <a:schemeClr val="tx1"/>
                </a:solidFill>
                <a:latin typeface="Times New Roman" pitchFamily="18" charset="0"/>
                <a:cs typeface="Times New Roman" pitchFamily="18" charset="0"/>
              </a:rPr>
              <a:t>, okunmayan evde;</a:t>
            </a:r>
          </a:p>
          <a:p>
            <a:pPr marL="514350" indent="-514350" algn="just">
              <a:buFont typeface="+mj-lt"/>
              <a:buAutoNum type="arabicPeriod"/>
            </a:pPr>
            <a:r>
              <a:rPr lang="tr-TR" sz="1600" b="1" dirty="0" err="1" smtClean="0">
                <a:solidFill>
                  <a:schemeClr val="tx1"/>
                </a:solidFill>
                <a:latin typeface="Times New Roman" pitchFamily="18" charset="0"/>
                <a:cs typeface="Times New Roman" pitchFamily="18" charset="0"/>
              </a:rPr>
              <a:t>Kur’an</a:t>
            </a:r>
            <a:r>
              <a:rPr lang="tr-TR" sz="1600" dirty="0" smtClean="0">
                <a:solidFill>
                  <a:schemeClr val="tx1"/>
                </a:solidFill>
                <a:latin typeface="Times New Roman" pitchFamily="18" charset="0"/>
                <a:cs typeface="Times New Roman" pitchFamily="18" charset="0"/>
              </a:rPr>
              <a:t>, </a:t>
            </a:r>
            <a:r>
              <a:rPr lang="tr-TR" sz="1600" dirty="0" err="1" smtClean="0">
                <a:solidFill>
                  <a:schemeClr val="tx1"/>
                </a:solidFill>
                <a:latin typeface="Times New Roman" pitchFamily="18" charset="0"/>
                <a:cs typeface="Times New Roman" pitchFamily="18" charset="0"/>
              </a:rPr>
              <a:t>fasık</a:t>
            </a:r>
            <a:r>
              <a:rPr lang="tr-TR" sz="1600" dirty="0" smtClean="0">
                <a:solidFill>
                  <a:schemeClr val="tx1"/>
                </a:solidFill>
                <a:latin typeface="Times New Roman" pitchFamily="18" charset="0"/>
                <a:cs typeface="Times New Roman" pitchFamily="18" charset="0"/>
              </a:rPr>
              <a:t> kişinin kalbinde;</a:t>
            </a:r>
          </a:p>
          <a:p>
            <a:pPr marL="514350" indent="-514350" algn="just">
              <a:buFont typeface="+mj-lt"/>
              <a:buAutoNum type="arabicPeriod"/>
            </a:pPr>
            <a:r>
              <a:rPr lang="tr-TR" sz="1600" b="1" dirty="0" smtClean="0">
                <a:solidFill>
                  <a:schemeClr val="tx1"/>
                </a:solidFill>
                <a:latin typeface="Times New Roman" pitchFamily="18" charset="0"/>
                <a:cs typeface="Times New Roman" pitchFamily="18" charset="0"/>
              </a:rPr>
              <a:t>Müslüman ve itaatli </a:t>
            </a:r>
            <a:r>
              <a:rPr lang="tr-TR" sz="1600" b="1" dirty="0" err="1" smtClean="0">
                <a:solidFill>
                  <a:schemeClr val="tx1"/>
                </a:solidFill>
                <a:latin typeface="Times New Roman" pitchFamily="18" charset="0"/>
                <a:cs typeface="Times New Roman" pitchFamily="18" charset="0"/>
              </a:rPr>
              <a:t>saliha</a:t>
            </a:r>
            <a:r>
              <a:rPr lang="tr-TR" sz="1600" b="1" dirty="0" smtClean="0">
                <a:solidFill>
                  <a:schemeClr val="tx1"/>
                </a:solidFill>
                <a:latin typeface="Times New Roman" pitchFamily="18" charset="0"/>
                <a:cs typeface="Times New Roman" pitchFamily="18" charset="0"/>
              </a:rPr>
              <a:t> kadın</a:t>
            </a:r>
            <a:r>
              <a:rPr lang="tr-TR" sz="1600" dirty="0" smtClean="0">
                <a:solidFill>
                  <a:schemeClr val="tx1"/>
                </a:solidFill>
                <a:latin typeface="Times New Roman" pitchFamily="18" charset="0"/>
                <a:cs typeface="Times New Roman" pitchFamily="18" charset="0"/>
              </a:rPr>
              <a:t>, kötü huylu, zalim bir adamın nikahında;</a:t>
            </a:r>
          </a:p>
          <a:p>
            <a:pPr marL="514350" indent="-514350" algn="just">
              <a:buFont typeface="+mj-lt"/>
              <a:buAutoNum type="arabicPeriod"/>
            </a:pPr>
            <a:r>
              <a:rPr lang="tr-TR" sz="1600" b="1" dirty="0" smtClean="0">
                <a:solidFill>
                  <a:schemeClr val="tx1"/>
                </a:solidFill>
                <a:latin typeface="Times New Roman" pitchFamily="18" charset="0"/>
                <a:cs typeface="Times New Roman" pitchFamily="18" charset="0"/>
              </a:rPr>
              <a:t>Müslüman ve iyi huylu bir adam</a:t>
            </a:r>
            <a:r>
              <a:rPr lang="tr-TR" sz="1600" dirty="0" smtClean="0">
                <a:solidFill>
                  <a:schemeClr val="tx1"/>
                </a:solidFill>
                <a:latin typeface="Times New Roman" pitchFamily="18" charset="0"/>
                <a:cs typeface="Times New Roman" pitchFamily="18" charset="0"/>
              </a:rPr>
              <a:t>, kötü huylu ve itaatsiz bir kadının yanında;</a:t>
            </a:r>
          </a:p>
          <a:p>
            <a:pPr marL="514350" indent="-514350" algn="just">
              <a:buFont typeface="+mj-lt"/>
              <a:buAutoNum type="arabicPeriod"/>
            </a:pPr>
            <a:r>
              <a:rPr lang="tr-TR" sz="1600" b="1" dirty="0" smtClean="0">
                <a:solidFill>
                  <a:schemeClr val="tx1"/>
                </a:solidFill>
                <a:latin typeface="Times New Roman" pitchFamily="18" charset="0"/>
                <a:cs typeface="Times New Roman" pitchFamily="18" charset="0"/>
              </a:rPr>
              <a:t>Alim</a:t>
            </a:r>
            <a:r>
              <a:rPr lang="tr-TR" sz="1600" dirty="0" smtClean="0">
                <a:solidFill>
                  <a:schemeClr val="tx1"/>
                </a:solidFill>
                <a:latin typeface="Times New Roman" pitchFamily="18" charset="0"/>
                <a:cs typeface="Times New Roman" pitchFamily="18" charset="0"/>
              </a:rPr>
              <a:t>, kendisini dinlemeyen bir kavmin arasında gariptir.</a:t>
            </a:r>
          </a:p>
          <a:p>
            <a:pPr marL="514350" indent="-514350" algn="just"/>
            <a:r>
              <a:rPr lang="tr-TR" sz="1600" b="1" dirty="0" smtClean="0">
                <a:solidFill>
                  <a:schemeClr val="tx1"/>
                </a:solidFill>
                <a:latin typeface="Times New Roman" pitchFamily="18" charset="0"/>
                <a:cs typeface="Times New Roman" pitchFamily="18" charset="0"/>
              </a:rPr>
              <a:t>Allah böyle kimselere kıyamet gününde rahmet nazarı ile bakmaz</a:t>
            </a:r>
            <a:r>
              <a:rPr lang="tr-TR" sz="1600" dirty="0" smtClean="0">
                <a:solidFill>
                  <a:schemeClr val="tx1"/>
                </a:solidFill>
                <a:latin typeface="Times New Roman" pitchFamily="18" charset="0"/>
                <a:cs typeface="Times New Roman" pitchFamily="18" charset="0"/>
              </a:rPr>
              <a:t>.”</a:t>
            </a:r>
          </a:p>
          <a:p>
            <a:pPr marL="514350" indent="-514350" algn="just"/>
            <a:r>
              <a:rPr lang="tr-TR" sz="1600" dirty="0" smtClean="0">
                <a:solidFill>
                  <a:schemeClr val="tx1"/>
                </a:solidFill>
                <a:latin typeface="Times New Roman" pitchFamily="18" charset="0"/>
                <a:cs typeface="Times New Roman" pitchFamily="18" charset="0"/>
              </a:rPr>
              <a:t>(Güzel vaazlar, c.1,s.46)</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3643306" y="5525870"/>
            <a:ext cx="1734347" cy="1332129"/>
          </a:xfrm>
          <a:prstGeom prst="rect">
            <a:avLst/>
          </a:prstGeom>
          <a:noFill/>
        </p:spPr>
      </p:pic>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4200" dirty="0" smtClean="0">
                <a:solidFill>
                  <a:srgbClr val="C00000"/>
                </a:solidFill>
                <a:latin typeface="HASENAT4" pitchFamily="2" charset="-78"/>
                <a:cs typeface="HASENAT4" pitchFamily="2" charset="-78"/>
              </a:rPr>
              <a:t>قَالَ رَسُولُ اللّهِ</a:t>
            </a:r>
            <a:r>
              <a:rPr lang="tr-TR" sz="4200" b="1" dirty="0" smtClean="0">
                <a:solidFill>
                  <a:srgbClr val="C00000"/>
                </a:solidFill>
                <a:latin typeface="HASENAT4" pitchFamily="2" charset="-78"/>
                <a:cs typeface="HASENAT4" pitchFamily="2" charset="-78"/>
              </a:rPr>
              <a:t>)</a:t>
            </a:r>
            <a:r>
              <a:rPr lang="ar-SA" sz="4200" dirty="0" smtClean="0">
                <a:solidFill>
                  <a:srgbClr val="C00000"/>
                </a:solidFill>
                <a:latin typeface="HASENAT4" pitchFamily="2" charset="-78"/>
                <a:cs typeface="HASENAT4" pitchFamily="2" charset="-78"/>
              </a:rPr>
              <a:t>صلعم</a:t>
            </a:r>
            <a:r>
              <a:rPr lang="tr-TR" sz="4200" b="1" dirty="0" smtClean="0">
                <a:solidFill>
                  <a:srgbClr val="C00000"/>
                </a:solidFill>
                <a:latin typeface="HASENAT4" pitchFamily="2" charset="-78"/>
                <a:cs typeface="HASENAT4" pitchFamily="2" charset="-78"/>
              </a:rPr>
              <a:t>(</a:t>
            </a:r>
            <a:r>
              <a:rPr lang="ar-SA" sz="4200" dirty="0" smtClean="0">
                <a:solidFill>
                  <a:srgbClr val="C00000"/>
                </a:solidFill>
                <a:latin typeface="HASENAT4" pitchFamily="2" charset="-78"/>
                <a:cs typeface="HASENAT4" pitchFamily="2" charset="-78"/>
              </a:rPr>
              <a:t>:</a:t>
            </a:r>
            <a:endParaRPr lang="tr-TR" sz="4200" dirty="0" smtClean="0">
              <a:solidFill>
                <a:srgbClr val="C00000"/>
              </a:solidFill>
              <a:latin typeface="HASENAT4" pitchFamily="2" charset="-78"/>
              <a:cs typeface="HASENAT4" pitchFamily="2" charset="-78"/>
            </a:endParaRPr>
          </a:p>
          <a:p>
            <a:pPr algn="ctr" rtl="1"/>
            <a:r>
              <a:rPr lang="ar-SA" sz="4200" dirty="0" smtClean="0">
                <a:solidFill>
                  <a:srgbClr val="C00000"/>
                </a:solidFill>
                <a:latin typeface="HASENAT4" pitchFamily="2" charset="-78"/>
                <a:cs typeface="HASENAT4" pitchFamily="2" charset="-78"/>
              </a:rPr>
              <a:t> </a:t>
            </a:r>
            <a:r>
              <a:rPr lang="ar-SA" sz="4200" dirty="0" smtClean="0">
                <a:solidFill>
                  <a:srgbClr val="0070C0"/>
                </a:solidFill>
                <a:latin typeface="HASENAT4" pitchFamily="2" charset="-78"/>
                <a:cs typeface="HASENAT4" pitchFamily="2" charset="-78"/>
              </a:rPr>
              <a:t>اَلْدُّنْيَا مَتَاعٌ</a:t>
            </a:r>
            <a:r>
              <a:rPr lang="ar-SA" sz="4200" dirty="0" smtClean="0">
                <a:solidFill>
                  <a:srgbClr val="C00000"/>
                </a:solidFill>
                <a:latin typeface="HASENAT4" pitchFamily="2" charset="-78"/>
                <a:cs typeface="HASENAT4" pitchFamily="2" charset="-78"/>
              </a:rPr>
              <a:t>، </a:t>
            </a:r>
            <a:r>
              <a:rPr lang="ar-SA" sz="4200" dirty="0" smtClean="0">
                <a:solidFill>
                  <a:srgbClr val="00B050"/>
                </a:solidFill>
                <a:latin typeface="HASENAT4" pitchFamily="2" charset="-78"/>
                <a:cs typeface="HASENAT4" pitchFamily="2" charset="-78"/>
              </a:rPr>
              <a:t>وَخَيْرُ مَتَاعِ الدُّنْيَا </a:t>
            </a:r>
            <a:r>
              <a:rPr lang="ar-SA" sz="4200" dirty="0" smtClean="0">
                <a:solidFill>
                  <a:srgbClr val="FF0000"/>
                </a:solidFill>
                <a:latin typeface="HASENAT4" pitchFamily="2" charset="-78"/>
                <a:cs typeface="HASENAT4" pitchFamily="2" charset="-78"/>
              </a:rPr>
              <a:t>الْمَرْأةُ الصَّالِحَةُ</a:t>
            </a:r>
            <a:endParaRPr lang="tr-TR" sz="4200" dirty="0" smtClean="0">
              <a:solidFill>
                <a:srgbClr val="FF0000"/>
              </a:solidFill>
              <a:latin typeface="HASENAT4" pitchFamily="2" charset="-78"/>
              <a:cs typeface="HASENAT4" pitchFamily="2" charset="-78"/>
            </a:endParaRPr>
          </a:p>
          <a:p>
            <a:pPr algn="just"/>
            <a:endParaRPr lang="tr-TR" sz="2000" dirty="0" smtClean="0">
              <a:solidFill>
                <a:schemeClr val="tx1"/>
              </a:solidFill>
            </a:endParaRPr>
          </a:p>
          <a:p>
            <a:pPr algn="just"/>
            <a:r>
              <a:rPr lang="tr-TR" sz="3600" dirty="0" err="1" smtClean="0">
                <a:solidFill>
                  <a:schemeClr val="tx1"/>
                </a:solidFill>
              </a:rPr>
              <a:t>Rasulullah</a:t>
            </a:r>
            <a:r>
              <a:rPr lang="tr-TR" sz="3600" dirty="0" smtClean="0">
                <a:solidFill>
                  <a:schemeClr val="tx1"/>
                </a:solidFill>
              </a:rPr>
              <a:t> (a.s) buyurdular ki:</a:t>
            </a:r>
          </a:p>
          <a:p>
            <a:pPr algn="just"/>
            <a:endParaRPr lang="tr-TR" sz="2000" dirty="0" smtClean="0">
              <a:solidFill>
                <a:schemeClr val="tx1"/>
              </a:solidFill>
            </a:endParaRPr>
          </a:p>
          <a:p>
            <a:pPr algn="ctr"/>
            <a:r>
              <a:rPr lang="tr-TR" sz="7200" b="1" dirty="0" smtClean="0">
                <a:solidFill>
                  <a:schemeClr val="tx1"/>
                </a:solidFill>
              </a:rPr>
              <a:t>"</a:t>
            </a:r>
            <a:r>
              <a:rPr lang="tr-TR" sz="3600" b="1" u="sng" dirty="0" smtClean="0">
                <a:solidFill>
                  <a:srgbClr val="0070C0"/>
                </a:solidFill>
              </a:rPr>
              <a:t>Dünya bir meta'dır</a:t>
            </a:r>
            <a:r>
              <a:rPr lang="tr-TR" sz="3600" b="1" u="sng" dirty="0" smtClean="0">
                <a:solidFill>
                  <a:srgbClr val="00B050"/>
                </a:solidFill>
              </a:rPr>
              <a:t>. </a:t>
            </a:r>
          </a:p>
          <a:p>
            <a:pPr algn="ctr"/>
            <a:r>
              <a:rPr lang="tr-TR" sz="3600" b="1" u="sng" dirty="0" smtClean="0">
                <a:solidFill>
                  <a:srgbClr val="00B050"/>
                </a:solidFill>
              </a:rPr>
              <a:t>Dünya metaının en hayırlısı </a:t>
            </a:r>
          </a:p>
          <a:p>
            <a:pPr algn="ctr"/>
            <a:r>
              <a:rPr lang="tr-TR" sz="5400" b="1" u="sng" dirty="0" err="1" smtClean="0">
                <a:solidFill>
                  <a:srgbClr val="FF0000"/>
                </a:solidFill>
              </a:rPr>
              <a:t>saliha</a:t>
            </a:r>
            <a:r>
              <a:rPr lang="tr-TR" sz="5400" b="1" u="sng" dirty="0" smtClean="0">
                <a:solidFill>
                  <a:srgbClr val="FF0000"/>
                </a:solidFill>
              </a:rPr>
              <a:t> kadın</a:t>
            </a:r>
            <a:r>
              <a:rPr lang="tr-TR" sz="3600" b="1" u="sng" dirty="0" smtClean="0">
                <a:solidFill>
                  <a:srgbClr val="FF0000"/>
                </a:solidFill>
              </a:rPr>
              <a:t>dır</a:t>
            </a:r>
            <a:r>
              <a:rPr lang="tr-TR" sz="3600" b="1" u="sng" dirty="0" smtClean="0">
                <a:solidFill>
                  <a:schemeClr val="tx1"/>
                </a:solidFill>
              </a:rPr>
              <a:t>.</a:t>
            </a:r>
            <a:r>
              <a:rPr lang="tr-TR" sz="6000" b="1" u="sng" dirty="0" smtClean="0">
                <a:solidFill>
                  <a:schemeClr val="tx1"/>
                </a:solidFill>
              </a:rPr>
              <a:t>"</a:t>
            </a:r>
            <a:r>
              <a:rPr lang="tr-TR" sz="6000" dirty="0" smtClean="0">
                <a:solidFill>
                  <a:schemeClr val="tx1"/>
                </a:solidFill>
              </a:rPr>
              <a:t> </a:t>
            </a:r>
            <a:endParaRPr lang="tr-TR" sz="3600" dirty="0" smtClean="0">
              <a:solidFill>
                <a:schemeClr val="tx1"/>
              </a:solidFill>
            </a:endParaRPr>
          </a:p>
          <a:p>
            <a:pPr algn="ctr"/>
            <a:endParaRPr lang="tr-TR" sz="2000" dirty="0" smtClean="0">
              <a:solidFill>
                <a:schemeClr val="tx1"/>
              </a:solidFill>
            </a:endParaRPr>
          </a:p>
          <a:p>
            <a:pPr algn="r"/>
            <a:r>
              <a:rPr lang="tr-TR" sz="1200" dirty="0" smtClean="0">
                <a:solidFill>
                  <a:schemeClr val="tx1"/>
                </a:solidFill>
              </a:rPr>
              <a:t>(Müslim, </a:t>
            </a:r>
            <a:r>
              <a:rPr lang="tr-TR" sz="1200" dirty="0" err="1" smtClean="0">
                <a:solidFill>
                  <a:schemeClr val="tx1"/>
                </a:solidFill>
              </a:rPr>
              <a:t>Rada</a:t>
            </a:r>
            <a:r>
              <a:rPr lang="tr-TR" sz="1200" dirty="0" smtClean="0">
                <a:solidFill>
                  <a:schemeClr val="tx1"/>
                </a:solidFill>
              </a:rPr>
              <a:t> 64, (1467); </a:t>
            </a:r>
            <a:r>
              <a:rPr lang="tr-TR" sz="1200" dirty="0" err="1" smtClean="0">
                <a:solidFill>
                  <a:schemeClr val="tx1"/>
                </a:solidFill>
              </a:rPr>
              <a:t>Nesaî</a:t>
            </a:r>
            <a:r>
              <a:rPr lang="tr-TR" sz="1200" dirty="0" smtClean="0">
                <a:solidFill>
                  <a:schemeClr val="tx1"/>
                </a:solidFill>
              </a:rPr>
              <a:t>, Nikah 15, (6, 69))</a:t>
            </a:r>
            <a:r>
              <a:rPr lang="tr-TR" sz="1200" b="1" i="1" dirty="0" smtClean="0">
                <a:solidFill>
                  <a:schemeClr val="tx1"/>
                </a:solidFill>
              </a:rPr>
              <a:t> </a:t>
            </a:r>
            <a:endParaRPr lang="tr-TR" sz="1200"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b="1" u="sng" dirty="0" smtClean="0">
                <a:solidFill>
                  <a:schemeClr val="tx1"/>
                </a:solidFill>
                <a:latin typeface="Times New Roman" pitchFamily="18" charset="0"/>
                <a:cs typeface="Times New Roman" pitchFamily="18" charset="0"/>
              </a:rPr>
              <a:t>Evlenmenin Hükmü</a:t>
            </a:r>
            <a:endParaRPr lang="tr-TR" sz="2400" b="1" dirty="0" smtClean="0">
              <a:solidFill>
                <a:schemeClr val="tx1"/>
              </a:solidFill>
              <a:latin typeface="Times New Roman" pitchFamily="18" charset="0"/>
              <a:cs typeface="Times New Roman" pitchFamily="18" charset="0"/>
            </a:endParaRPr>
          </a:p>
          <a:p>
            <a:pPr algn="just"/>
            <a:r>
              <a:rPr lang="tr-TR" sz="2400" dirty="0" smtClean="0">
                <a:solidFill>
                  <a:schemeClr val="tx1"/>
                </a:solidFill>
                <a:latin typeface="Times New Roman" pitchFamily="18" charset="0"/>
                <a:cs typeface="Times New Roman" pitchFamily="18" charset="0"/>
              </a:rPr>
              <a:t>  </a:t>
            </a:r>
            <a:r>
              <a:rPr lang="tr-TR" sz="2000" dirty="0" smtClean="0">
                <a:solidFill>
                  <a:schemeClr val="tx1"/>
                </a:solidFill>
                <a:latin typeface="Times New Roman" pitchFamily="18" charset="0"/>
                <a:cs typeface="Times New Roman" pitchFamily="18" charset="0"/>
              </a:rPr>
              <a:t>Evleneceklerin durumuna göre nikahın hükmü farz, vacip, sünnet, haram, mekruh veya mubah kısımlarına ayrılır.</a:t>
            </a:r>
            <a:r>
              <a:rPr lang="tr-TR" sz="2400" dirty="0" smtClean="0">
                <a:solidFill>
                  <a:schemeClr val="tx1"/>
                </a:solidFill>
                <a:latin typeface="Times New Roman" pitchFamily="18" charset="0"/>
                <a:cs typeface="Times New Roman" pitchFamily="18" charset="0"/>
              </a:rPr>
              <a:t/>
            </a:r>
            <a:br>
              <a:rPr lang="tr-TR" sz="2400" dirty="0" smtClean="0">
                <a:solidFill>
                  <a:schemeClr val="tx1"/>
                </a:solidFill>
                <a:latin typeface="Times New Roman" pitchFamily="18" charset="0"/>
                <a:cs typeface="Times New Roman" pitchFamily="18" charset="0"/>
              </a:rPr>
            </a:br>
            <a:r>
              <a:rPr lang="tr-TR" sz="2400" b="1" dirty="0" smtClean="0">
                <a:solidFill>
                  <a:srgbClr val="0070C0"/>
                </a:solidFill>
                <a:latin typeface="Times New Roman" pitchFamily="18" charset="0"/>
                <a:cs typeface="Times New Roman" pitchFamily="18" charset="0"/>
              </a:rPr>
              <a:t>1) Evlenmediği takdirde zinaya düşeceği kesin olan kimsenin evlenmesi </a:t>
            </a:r>
            <a:r>
              <a:rPr lang="tr-TR" sz="2400" b="1" u="sng" dirty="0" smtClean="0">
                <a:solidFill>
                  <a:srgbClr val="0070C0"/>
                </a:solidFill>
                <a:latin typeface="Times New Roman" pitchFamily="18" charset="0"/>
                <a:cs typeface="Times New Roman" pitchFamily="18" charset="0"/>
              </a:rPr>
              <a:t>farzdır</a:t>
            </a:r>
            <a:r>
              <a:rPr lang="tr-TR" sz="2400" b="1" dirty="0" smtClean="0">
                <a:solidFill>
                  <a:srgbClr val="0070C0"/>
                </a:solidFill>
                <a:latin typeface="Times New Roman" pitchFamily="18" charset="0"/>
                <a:cs typeface="Times New Roman" pitchFamily="18" charset="0"/>
              </a:rPr>
              <a:t>.   </a:t>
            </a:r>
          </a:p>
          <a:p>
            <a:pPr algn="just"/>
            <a:r>
              <a:rPr lang="tr-TR" sz="2400" dirty="0" smtClean="0">
                <a:solidFill>
                  <a:srgbClr val="FF0000"/>
                </a:solidFill>
                <a:latin typeface="Times New Roman" pitchFamily="18" charset="0"/>
                <a:cs typeface="Times New Roman" pitchFamily="18" charset="0"/>
              </a:rPr>
              <a:t>2) Evlenmezse zinaya düşme tehlikesi bulunan kimsenin - </a:t>
            </a:r>
            <a:r>
              <a:rPr lang="tr-TR" sz="2400" dirty="0" err="1" smtClean="0">
                <a:solidFill>
                  <a:srgbClr val="FF0000"/>
                </a:solidFill>
                <a:latin typeface="Times New Roman" pitchFamily="18" charset="0"/>
                <a:cs typeface="Times New Roman" pitchFamily="18" charset="0"/>
              </a:rPr>
              <a:t>mehir</a:t>
            </a:r>
            <a:r>
              <a:rPr lang="tr-TR" sz="2400" dirty="0" smtClean="0">
                <a:solidFill>
                  <a:srgbClr val="FF0000"/>
                </a:solidFill>
                <a:latin typeface="Times New Roman" pitchFamily="18" charset="0"/>
                <a:cs typeface="Times New Roman" pitchFamily="18" charset="0"/>
              </a:rPr>
              <a:t> ve nafakayı sağlayacak durumda ise - evlenmesi </a:t>
            </a:r>
            <a:r>
              <a:rPr lang="tr-TR" sz="2400" b="1" u="sng" dirty="0" smtClean="0">
                <a:solidFill>
                  <a:srgbClr val="FF0000"/>
                </a:solidFill>
                <a:latin typeface="Times New Roman" pitchFamily="18" charset="0"/>
                <a:cs typeface="Times New Roman" pitchFamily="18" charset="0"/>
              </a:rPr>
              <a:t>vaciptir</a:t>
            </a:r>
            <a:r>
              <a:rPr lang="tr-TR" sz="2400" dirty="0" smtClean="0">
                <a:solidFill>
                  <a:srgbClr val="FF0000"/>
                </a:solidFill>
                <a:latin typeface="Times New Roman" pitchFamily="18" charset="0"/>
                <a:cs typeface="Times New Roman" pitchFamily="18" charset="0"/>
              </a:rPr>
              <a:t>. </a:t>
            </a:r>
            <a:r>
              <a:rPr lang="tr-TR" sz="2400" dirty="0" smtClean="0">
                <a:solidFill>
                  <a:schemeClr val="tx1"/>
                </a:solidFill>
                <a:latin typeface="Times New Roman" pitchFamily="18" charset="0"/>
                <a:cs typeface="Times New Roman" pitchFamily="18" charset="0"/>
              </a:rPr>
              <a:t>  </a:t>
            </a:r>
          </a:p>
          <a:p>
            <a:pPr algn="just"/>
            <a:r>
              <a:rPr lang="tr-TR" sz="2400" dirty="0" smtClean="0">
                <a:solidFill>
                  <a:srgbClr val="00B050"/>
                </a:solidFill>
                <a:latin typeface="Times New Roman" pitchFamily="18" charset="0"/>
                <a:cs typeface="Times New Roman" pitchFamily="18" charset="0"/>
              </a:rPr>
              <a:t>3) Evlenince, eşine zulüm ve işkence yapacağı kesin olan kimsenin evlenmesi </a:t>
            </a:r>
            <a:r>
              <a:rPr lang="tr-TR" sz="2400" b="1" u="sng" dirty="0" smtClean="0">
                <a:solidFill>
                  <a:srgbClr val="00B050"/>
                </a:solidFill>
                <a:latin typeface="Times New Roman" pitchFamily="18" charset="0"/>
                <a:cs typeface="Times New Roman" pitchFamily="18" charset="0"/>
              </a:rPr>
              <a:t>haramdır</a:t>
            </a:r>
            <a:r>
              <a:rPr lang="tr-TR" sz="2400" dirty="0" smtClean="0">
                <a:solidFill>
                  <a:srgbClr val="00B050"/>
                </a:solidFill>
                <a:latin typeface="Times New Roman" pitchFamily="18" charset="0"/>
                <a:cs typeface="Times New Roman" pitchFamily="18" charset="0"/>
              </a:rPr>
              <a:t>. </a:t>
            </a:r>
          </a:p>
          <a:p>
            <a:pPr algn="just"/>
            <a:r>
              <a:rPr lang="tr-TR" sz="2400" dirty="0" smtClean="0">
                <a:solidFill>
                  <a:srgbClr val="7030A0"/>
                </a:solidFill>
                <a:latin typeface="Times New Roman" pitchFamily="18" charset="0"/>
                <a:cs typeface="Times New Roman" pitchFamily="18" charset="0"/>
              </a:rPr>
              <a:t>4) Eşine zulüm yapma ihtimali bulunan kimsenin evlenmesi </a:t>
            </a:r>
            <a:r>
              <a:rPr lang="tr-TR" sz="2400" b="1" u="sng" dirty="0" smtClean="0">
                <a:solidFill>
                  <a:srgbClr val="7030A0"/>
                </a:solidFill>
                <a:latin typeface="Times New Roman" pitchFamily="18" charset="0"/>
                <a:cs typeface="Times New Roman" pitchFamily="18" charset="0"/>
              </a:rPr>
              <a:t>mekruhtur</a:t>
            </a:r>
            <a:r>
              <a:rPr lang="tr-TR" sz="2400" dirty="0" smtClean="0">
                <a:solidFill>
                  <a:srgbClr val="7030A0"/>
                </a:solidFill>
                <a:latin typeface="Times New Roman" pitchFamily="18" charset="0"/>
                <a:cs typeface="Times New Roman" pitchFamily="18" charset="0"/>
              </a:rPr>
              <a:t>. </a:t>
            </a:r>
            <a:r>
              <a:rPr lang="tr-TR" sz="2400" dirty="0" smtClean="0">
                <a:solidFill>
                  <a:schemeClr val="tx1"/>
                </a:solidFill>
                <a:latin typeface="Times New Roman" pitchFamily="18" charset="0"/>
                <a:cs typeface="Times New Roman" pitchFamily="18" charset="0"/>
              </a:rPr>
              <a:t>  </a:t>
            </a:r>
          </a:p>
          <a:p>
            <a:pPr algn="just"/>
            <a:r>
              <a:rPr lang="tr-TR" sz="2400" dirty="0" smtClean="0">
                <a:solidFill>
                  <a:schemeClr val="accent6">
                    <a:lumMod val="50000"/>
                  </a:schemeClr>
                </a:solidFill>
                <a:latin typeface="Times New Roman" pitchFamily="18" charset="0"/>
                <a:cs typeface="Times New Roman" pitchFamily="18" charset="0"/>
              </a:rPr>
              <a:t>5) Cinsel bakımdan itidal halde bulunanların evlenmesi </a:t>
            </a:r>
            <a:r>
              <a:rPr lang="tr-TR" sz="2400" b="1" u="sng" dirty="0" smtClean="0">
                <a:solidFill>
                  <a:schemeClr val="accent6">
                    <a:lumMod val="50000"/>
                  </a:schemeClr>
                </a:solidFill>
                <a:latin typeface="Times New Roman" pitchFamily="18" charset="0"/>
                <a:cs typeface="Times New Roman" pitchFamily="18" charset="0"/>
              </a:rPr>
              <a:t>sünnettir</a:t>
            </a:r>
            <a:r>
              <a:rPr lang="tr-TR" sz="2400" dirty="0" smtClean="0">
                <a:solidFill>
                  <a:schemeClr val="accent6">
                    <a:lumMod val="50000"/>
                  </a:schemeClr>
                </a:solidFill>
                <a:latin typeface="Times New Roman" pitchFamily="18" charset="0"/>
                <a:cs typeface="Times New Roman" pitchFamily="18" charset="0"/>
              </a:rPr>
              <a:t>.</a:t>
            </a:r>
            <a:r>
              <a:rPr lang="tr-TR" sz="2400" dirty="0" smtClean="0">
                <a:solidFill>
                  <a:schemeClr val="tx1"/>
                </a:solidFill>
                <a:latin typeface="Times New Roman" pitchFamily="18" charset="0"/>
                <a:cs typeface="Times New Roman" pitchFamily="18" charset="0"/>
              </a:rPr>
              <a:t> İtidal; evlenmezse zinaya düşeceğinden korkulmayan, evlenirse de eşine zulüm yapacağından endişe duyulmayan kimsenin durumunu ifade eder. </a:t>
            </a:r>
            <a:endParaRPr lang="tr-TR"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400" dirty="0" smtClean="0">
                <a:solidFill>
                  <a:schemeClr val="tx1"/>
                </a:solidFill>
                <a:latin typeface="Times New Roman" pitchFamily="18" charset="0"/>
                <a:cs typeface="Times New Roman" pitchFamily="18" charset="0"/>
              </a:rPr>
              <a:t>	</a:t>
            </a:r>
            <a:r>
              <a:rPr lang="tr-TR" sz="2400" b="1" dirty="0" smtClean="0">
                <a:solidFill>
                  <a:schemeClr val="tx1"/>
                </a:solidFill>
                <a:effectLst>
                  <a:outerShdw blurRad="38100" dist="38100" dir="2700000" algn="tl">
                    <a:srgbClr val="000000">
                      <a:alpha val="43137"/>
                    </a:srgbClr>
                  </a:outerShdw>
                </a:effectLst>
              </a:rPr>
              <a:t> İslam ailesinin kurulması için ilk şart </a:t>
            </a:r>
          </a:p>
          <a:p>
            <a:pPr algn="just"/>
            <a:r>
              <a:rPr lang="tr-TR" sz="2400" dirty="0" smtClean="0">
                <a:solidFill>
                  <a:schemeClr val="tx1"/>
                </a:solidFill>
              </a:rPr>
              <a:t>	</a:t>
            </a:r>
            <a:r>
              <a:rPr lang="tr-TR" sz="2000" dirty="0" smtClean="0">
                <a:solidFill>
                  <a:srgbClr val="C00000"/>
                </a:solidFill>
              </a:rPr>
              <a:t>Mümin bir erkekle mümine bir kadın olması</a:t>
            </a:r>
            <a:r>
              <a:rPr lang="tr-TR" sz="2000" dirty="0" smtClean="0">
                <a:solidFill>
                  <a:schemeClr val="tx1"/>
                </a:solidFill>
              </a:rPr>
              <a:t>, birbirleriyle evliliğin </a:t>
            </a:r>
            <a:r>
              <a:rPr lang="tr-TR" sz="2000" dirty="0" err="1" smtClean="0">
                <a:solidFill>
                  <a:schemeClr val="tx1"/>
                </a:solidFill>
              </a:rPr>
              <a:t>kur'an'da</a:t>
            </a:r>
            <a:r>
              <a:rPr lang="tr-TR" sz="2000" dirty="0" smtClean="0">
                <a:solidFill>
                  <a:schemeClr val="tx1"/>
                </a:solidFill>
              </a:rPr>
              <a:t> yasaklananlardan olmaması gerekir. </a:t>
            </a:r>
            <a:endParaRPr lang="tr-TR" sz="2400" dirty="0" smtClean="0">
              <a:solidFill>
                <a:schemeClr val="tx1"/>
              </a:solidFill>
            </a:endParaRPr>
          </a:p>
          <a:p>
            <a:pPr marL="457200" indent="-457200" algn="just">
              <a:buFont typeface="Wingdings" pitchFamily="2" charset="2"/>
              <a:buChar char="q"/>
            </a:pPr>
            <a:r>
              <a:rPr lang="tr-TR" sz="2400" b="1" u="sng" dirty="0" smtClean="0">
                <a:solidFill>
                  <a:srgbClr val="FF0000"/>
                </a:solidFill>
                <a:latin typeface="Times New Roman" pitchFamily="18" charset="0"/>
                <a:cs typeface="Times New Roman" pitchFamily="18" charset="0"/>
              </a:rPr>
              <a:t>Farklı Din Mensuplarıyla Ve Müşriklerle </a:t>
            </a:r>
            <a:r>
              <a:rPr lang="tr-TR" sz="2400" b="1" dirty="0" smtClean="0">
                <a:solidFill>
                  <a:srgbClr val="FF0000"/>
                </a:solidFill>
                <a:latin typeface="Times New Roman" pitchFamily="18" charset="0"/>
                <a:cs typeface="Times New Roman" pitchFamily="18" charset="0"/>
              </a:rPr>
              <a:t>Evlilik </a:t>
            </a:r>
            <a:r>
              <a:rPr lang="tr-TR" sz="2400" b="1" dirty="0" smtClean="0">
                <a:solidFill>
                  <a:schemeClr val="tx1"/>
                </a:solidFill>
                <a:latin typeface="Times New Roman" pitchFamily="18" charset="0"/>
                <a:cs typeface="Times New Roman" pitchFamily="18" charset="0"/>
              </a:rPr>
              <a:t>(Erkek Ehli Kitapla Evlenebilir)</a:t>
            </a:r>
          </a:p>
          <a:p>
            <a:pPr marL="457200" indent="-457200" algn="just">
              <a:buFont typeface="Wingdings" pitchFamily="2" charset="2"/>
              <a:buChar char="q"/>
            </a:pPr>
            <a:r>
              <a:rPr lang="tr-TR" sz="2400" b="1" u="sng" dirty="0" smtClean="0">
                <a:solidFill>
                  <a:srgbClr val="7030A0"/>
                </a:solidFill>
                <a:latin typeface="Times New Roman" pitchFamily="18" charset="0"/>
                <a:cs typeface="Times New Roman" pitchFamily="18" charset="0"/>
              </a:rPr>
              <a:t>Anne, Baba, Kızlar, üvey kızlar, Oğullar, Kardeşler İle </a:t>
            </a:r>
            <a:r>
              <a:rPr lang="tr-TR" sz="2400" b="1" dirty="0" smtClean="0">
                <a:solidFill>
                  <a:srgbClr val="7030A0"/>
                </a:solidFill>
                <a:latin typeface="Times New Roman" pitchFamily="18" charset="0"/>
                <a:cs typeface="Times New Roman" pitchFamily="18" charset="0"/>
              </a:rPr>
              <a:t>Evlenmek</a:t>
            </a:r>
          </a:p>
          <a:p>
            <a:pPr marL="457200" indent="-457200" algn="just">
              <a:buFont typeface="Wingdings" pitchFamily="2" charset="2"/>
              <a:buChar char="q"/>
            </a:pPr>
            <a:r>
              <a:rPr lang="tr-TR" sz="2400" b="1" u="sng" dirty="0" smtClean="0">
                <a:solidFill>
                  <a:srgbClr val="0070C0"/>
                </a:solidFill>
                <a:latin typeface="Times New Roman" pitchFamily="18" charset="0"/>
                <a:cs typeface="Times New Roman" pitchFamily="18" charset="0"/>
              </a:rPr>
              <a:t>Teyzeler Ve Yeğenlerle </a:t>
            </a:r>
            <a:r>
              <a:rPr lang="tr-TR" sz="2400" b="1" dirty="0" smtClean="0">
                <a:solidFill>
                  <a:srgbClr val="0070C0"/>
                </a:solidFill>
                <a:latin typeface="Times New Roman" pitchFamily="18" charset="0"/>
                <a:cs typeface="Times New Roman" pitchFamily="18" charset="0"/>
              </a:rPr>
              <a:t>Evlenmek </a:t>
            </a:r>
          </a:p>
          <a:p>
            <a:pPr marL="457200" indent="-457200" algn="just">
              <a:buFont typeface="Wingdings" pitchFamily="2" charset="2"/>
              <a:buChar char="q"/>
            </a:pPr>
            <a:r>
              <a:rPr lang="tr-TR" sz="2400" b="1" u="sng" dirty="0" smtClean="0">
                <a:solidFill>
                  <a:srgbClr val="00B050"/>
                </a:solidFill>
                <a:latin typeface="Times New Roman" pitchFamily="18" charset="0"/>
                <a:cs typeface="Times New Roman" pitchFamily="18" charset="0"/>
              </a:rPr>
              <a:t>Süt Kardeşlerle </a:t>
            </a:r>
            <a:r>
              <a:rPr lang="tr-TR" sz="2400" b="1" dirty="0" smtClean="0">
                <a:solidFill>
                  <a:srgbClr val="00B050"/>
                </a:solidFill>
                <a:latin typeface="Times New Roman" pitchFamily="18" charset="0"/>
                <a:cs typeface="Times New Roman" pitchFamily="18" charset="0"/>
              </a:rPr>
              <a:t>Evlilik </a:t>
            </a:r>
          </a:p>
          <a:p>
            <a:pPr marL="457200" indent="-457200" algn="just">
              <a:buFont typeface="Wingdings" pitchFamily="2" charset="2"/>
              <a:buChar char="q"/>
            </a:pPr>
            <a:r>
              <a:rPr lang="tr-TR" sz="2400" b="1" u="sng" dirty="0" smtClean="0">
                <a:solidFill>
                  <a:schemeClr val="accent6">
                    <a:lumMod val="50000"/>
                  </a:schemeClr>
                </a:solidFill>
                <a:latin typeface="Times New Roman" pitchFamily="18" charset="0"/>
                <a:cs typeface="Times New Roman" pitchFamily="18" charset="0"/>
              </a:rPr>
              <a:t>Hala Ve Amca </a:t>
            </a:r>
            <a:r>
              <a:rPr lang="tr-TR" sz="2400" b="1" dirty="0" smtClean="0">
                <a:solidFill>
                  <a:schemeClr val="accent6">
                    <a:lumMod val="50000"/>
                  </a:schemeClr>
                </a:solidFill>
                <a:latin typeface="Times New Roman" pitchFamily="18" charset="0"/>
                <a:cs typeface="Times New Roman" pitchFamily="18" charset="0"/>
              </a:rPr>
              <a:t>İle Evlenmek</a:t>
            </a:r>
          </a:p>
          <a:p>
            <a:pPr marL="457200" indent="-457200" algn="just">
              <a:buFont typeface="Wingdings" pitchFamily="2" charset="2"/>
              <a:buChar char="q"/>
            </a:pPr>
            <a:r>
              <a:rPr lang="tr-TR" sz="2400" b="1" u="sng" dirty="0" smtClean="0">
                <a:solidFill>
                  <a:srgbClr val="00B0F0"/>
                </a:solidFill>
                <a:latin typeface="Times New Roman" pitchFamily="18" charset="0"/>
                <a:cs typeface="Times New Roman" pitchFamily="18" charset="0"/>
              </a:rPr>
              <a:t>İki Kız Kardeşi </a:t>
            </a:r>
            <a:r>
              <a:rPr lang="tr-TR" sz="2400" b="1" dirty="0" smtClean="0">
                <a:solidFill>
                  <a:srgbClr val="00B0F0"/>
                </a:solidFill>
                <a:latin typeface="Times New Roman" pitchFamily="18" charset="0"/>
                <a:cs typeface="Times New Roman" pitchFamily="18" charset="0"/>
              </a:rPr>
              <a:t>Bir Arada Nikâhlamak </a:t>
            </a:r>
            <a:endParaRPr lang="tr-TR" sz="2400" b="1" u="sng" dirty="0" smtClean="0">
              <a:solidFill>
                <a:srgbClr val="00B0F0"/>
              </a:solidFill>
              <a:latin typeface="Times New Roman" pitchFamily="18" charset="0"/>
              <a:cs typeface="Times New Roman" pitchFamily="18" charset="0"/>
            </a:endParaRPr>
          </a:p>
          <a:p>
            <a:pPr marL="457200" indent="-457200" algn="just">
              <a:buFont typeface="Wingdings" pitchFamily="2" charset="2"/>
              <a:buChar char="q"/>
            </a:pPr>
            <a:r>
              <a:rPr lang="tr-TR" sz="2400" b="1" u="sng" dirty="0" smtClean="0">
                <a:solidFill>
                  <a:schemeClr val="accent2">
                    <a:lumMod val="50000"/>
                  </a:schemeClr>
                </a:solidFill>
                <a:latin typeface="Times New Roman" pitchFamily="18" charset="0"/>
                <a:cs typeface="Times New Roman" pitchFamily="18" charset="0"/>
              </a:rPr>
              <a:t>Hanımın Yeğenini İle</a:t>
            </a:r>
            <a:r>
              <a:rPr lang="tr-TR" sz="2400" b="1" dirty="0" smtClean="0">
                <a:solidFill>
                  <a:schemeClr val="accent2">
                    <a:lumMod val="50000"/>
                  </a:schemeClr>
                </a:solidFill>
                <a:latin typeface="Times New Roman" pitchFamily="18" charset="0"/>
                <a:cs typeface="Times New Roman" pitchFamily="18" charset="0"/>
              </a:rPr>
              <a:t> Bir Arada Nikâhlama </a:t>
            </a:r>
          </a:p>
          <a:p>
            <a:pPr marL="457200" indent="-457200" algn="just">
              <a:buFont typeface="Wingdings" pitchFamily="2" charset="2"/>
              <a:buChar char="q"/>
            </a:pPr>
            <a:r>
              <a:rPr lang="tr-TR" sz="2400" b="1" u="sng" dirty="0" smtClean="0">
                <a:solidFill>
                  <a:srgbClr val="FF0000"/>
                </a:solidFill>
                <a:latin typeface="Times New Roman" pitchFamily="18" charset="0"/>
                <a:cs typeface="Times New Roman" pitchFamily="18" charset="0"/>
              </a:rPr>
              <a:t>Çocukların Eşleri İle (Gelinlerle) </a:t>
            </a:r>
            <a:r>
              <a:rPr lang="tr-TR" sz="2400" b="1" dirty="0" smtClean="0">
                <a:solidFill>
                  <a:srgbClr val="FF0000"/>
                </a:solidFill>
                <a:latin typeface="Times New Roman" pitchFamily="18" charset="0"/>
                <a:cs typeface="Times New Roman" pitchFamily="18" charset="0"/>
              </a:rPr>
              <a:t>Evlenmek</a:t>
            </a:r>
          </a:p>
          <a:p>
            <a:pPr marL="457200" indent="-457200" algn="just">
              <a:buFont typeface="Wingdings" pitchFamily="2" charset="2"/>
              <a:buChar char="q"/>
            </a:pPr>
            <a:r>
              <a:rPr lang="tr-TR" sz="2000" b="1" u="sng" dirty="0" smtClean="0">
                <a:solidFill>
                  <a:schemeClr val="tx2"/>
                </a:solidFill>
                <a:latin typeface="Times New Roman" pitchFamily="18" charset="0"/>
                <a:cs typeface="Times New Roman" pitchFamily="18" charset="0"/>
              </a:rPr>
              <a:t>Kayınvalide, Üvey Anne Ve Üvey Baba İle </a:t>
            </a:r>
            <a:r>
              <a:rPr lang="tr-TR" sz="2000" b="1" dirty="0" smtClean="0">
                <a:solidFill>
                  <a:schemeClr val="tx2"/>
                </a:solidFill>
                <a:latin typeface="Times New Roman" pitchFamily="18" charset="0"/>
                <a:cs typeface="Times New Roman" pitchFamily="18" charset="0"/>
              </a:rPr>
              <a:t>Evlenmek</a:t>
            </a:r>
          </a:p>
          <a:p>
            <a:pPr marL="457200" indent="-457200" algn="just">
              <a:buFont typeface="Wingdings" pitchFamily="2" charset="2"/>
              <a:buChar char="q"/>
            </a:pPr>
            <a:r>
              <a:rPr lang="tr-TR" sz="2400" b="1" u="sng" dirty="0" smtClean="0">
                <a:solidFill>
                  <a:schemeClr val="tx1"/>
                </a:solidFill>
                <a:latin typeface="Times New Roman" pitchFamily="18" charset="0"/>
                <a:cs typeface="Times New Roman" pitchFamily="18" charset="0"/>
              </a:rPr>
              <a:t>Evli Kadınlarla Evlenmek </a:t>
            </a:r>
            <a:r>
              <a:rPr lang="tr-TR" sz="3600" b="1" u="sng" dirty="0" smtClean="0">
                <a:solidFill>
                  <a:srgbClr val="FF0000"/>
                </a:solidFill>
                <a:latin typeface="Times New Roman" pitchFamily="18" charset="0"/>
                <a:cs typeface="Times New Roman" pitchFamily="18" charset="0"/>
              </a:rPr>
              <a:t>Haram</a:t>
            </a:r>
            <a:r>
              <a:rPr lang="tr-TR" sz="2400" b="1" u="sng" dirty="0" smtClean="0">
                <a:solidFill>
                  <a:schemeClr val="tx1"/>
                </a:solidFill>
                <a:latin typeface="Times New Roman" pitchFamily="18" charset="0"/>
                <a:cs typeface="Times New Roman" pitchFamily="18" charset="0"/>
              </a:rPr>
              <a:t>dır.</a:t>
            </a:r>
            <a:endParaRPr lang="tr-TR"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3600" b="1" u="sng" dirty="0" smtClean="0">
                <a:solidFill>
                  <a:schemeClr val="accent6">
                    <a:lumMod val="50000"/>
                  </a:schemeClr>
                </a:solidFill>
              </a:rPr>
              <a:t>Kişinin, bulunduğu halle ilgili bilgileri öğrenmesi farzdır. </a:t>
            </a:r>
          </a:p>
          <a:p>
            <a:pPr algn="ctr"/>
            <a:r>
              <a:rPr lang="tr-TR" sz="3600" b="1" u="sng" dirty="0" smtClean="0">
                <a:solidFill>
                  <a:srgbClr val="0070C0"/>
                </a:solidFill>
              </a:rPr>
              <a:t>Evlenecek kişilerin nikâhla, boşanmayla, </a:t>
            </a:r>
            <a:r>
              <a:rPr lang="tr-TR" sz="3600" b="1" u="sng" dirty="0" err="1" smtClean="0">
                <a:solidFill>
                  <a:srgbClr val="0070C0"/>
                </a:solidFill>
              </a:rPr>
              <a:t>âile</a:t>
            </a:r>
            <a:r>
              <a:rPr lang="tr-TR" sz="3600" b="1" u="sng" dirty="0" smtClean="0">
                <a:solidFill>
                  <a:srgbClr val="0070C0"/>
                </a:solidFill>
              </a:rPr>
              <a:t> ve evlilik konularıyla ilgili dinî hükümleri</a:t>
            </a:r>
            <a:r>
              <a:rPr lang="tr-TR" sz="3600" b="1" u="sng" dirty="0" smtClean="0">
                <a:solidFill>
                  <a:schemeClr val="tx1"/>
                </a:solidFill>
              </a:rPr>
              <a:t>; </a:t>
            </a:r>
            <a:r>
              <a:rPr lang="tr-TR" sz="3600" b="1" u="sng" dirty="0" smtClean="0">
                <a:solidFill>
                  <a:srgbClr val="00B050"/>
                </a:solidFill>
              </a:rPr>
              <a:t>karı-koca ve çocukla ilgili görevleri ve hakları bilmeleri şarttır. </a:t>
            </a:r>
            <a:endParaRPr lang="tr-TR" sz="3600" b="1" dirty="0">
              <a:solidFill>
                <a:srgbClr val="00B05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785950"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3200" dirty="0" smtClean="0">
                <a:solidFill>
                  <a:schemeClr val="tx1"/>
                </a:solidFill>
              </a:rPr>
              <a:t>	</a:t>
            </a:r>
            <a:r>
              <a:rPr lang="tr-TR" sz="2800" b="1" dirty="0" smtClean="0">
                <a:solidFill>
                  <a:schemeClr val="tx1"/>
                </a:solidFill>
              </a:rPr>
              <a:t>Aile: nişan, düğün, nikah gibi evlilik müesseseleriyle kurulan; </a:t>
            </a:r>
          </a:p>
          <a:p>
            <a:pPr algn="just"/>
            <a:r>
              <a:rPr lang="tr-TR" sz="2800" b="1" dirty="0" smtClean="0">
                <a:solidFill>
                  <a:srgbClr val="C00000"/>
                </a:solidFill>
              </a:rPr>
              <a:t>	Eş, anne, baba, dede, kardeş gibi bireyler;</a:t>
            </a:r>
            <a:r>
              <a:rPr lang="tr-TR" sz="2800" b="1" dirty="0" smtClean="0">
                <a:solidFill>
                  <a:schemeClr val="tx1"/>
                </a:solidFill>
              </a:rPr>
              <a:t> amca, hala, dayı, teyze, kaynana, kayınpeder gibi yakınlardan oluşan; </a:t>
            </a:r>
          </a:p>
          <a:p>
            <a:pPr algn="just"/>
            <a:r>
              <a:rPr lang="tr-TR" sz="2800" b="1" dirty="0" smtClean="0">
                <a:solidFill>
                  <a:schemeClr val="tx1"/>
                </a:solidFill>
                <a:effectLst>
                  <a:outerShdw blurRad="38100" dist="38100" dir="2700000" algn="tl">
                    <a:srgbClr val="000000">
                      <a:alpha val="43137"/>
                    </a:srgbClr>
                  </a:outerShdw>
                </a:effectLst>
              </a:rPr>
              <a:t>	F</a:t>
            </a:r>
            <a:r>
              <a:rPr lang="tr-TR" sz="2800" b="1" dirty="0" smtClean="0">
                <a:solidFill>
                  <a:srgbClr val="C00000"/>
                </a:solidFill>
                <a:effectLst>
                  <a:outerShdw blurRad="38100" dist="38100" dir="2700000" algn="tl">
                    <a:srgbClr val="000000">
                      <a:alpha val="43137"/>
                    </a:srgbClr>
                  </a:outerShdw>
                </a:effectLst>
              </a:rPr>
              <a:t>edakarlık, sevgi, saygı, merhamet, cesaret, çalışkanlık, dürüstlük, yardımseverlik, mertlik, adalet, güven ve bağlılık </a:t>
            </a:r>
            <a:r>
              <a:rPr lang="tr-TR" sz="2800" b="1" dirty="0" smtClean="0">
                <a:solidFill>
                  <a:schemeClr val="tx1"/>
                </a:solidFill>
              </a:rPr>
              <a:t>gibi duyguların yerleştiği bir kurumdur.</a:t>
            </a:r>
            <a:endParaRPr lang="tr-TR" sz="3200" b="1" dirty="0" smtClean="0">
              <a:solidFill>
                <a:schemeClr val="tx1"/>
              </a:solidFill>
            </a:endParaRPr>
          </a:p>
          <a:p>
            <a:pPr algn="just"/>
            <a:r>
              <a:rPr lang="tr-TR" sz="3200" dirty="0">
                <a:solidFill>
                  <a:schemeClr val="tx1"/>
                </a:solidFill>
              </a:rPr>
              <a:t>	</a:t>
            </a:r>
            <a:r>
              <a:rPr lang="tr-TR" sz="3200" dirty="0" smtClean="0">
                <a:solidFill>
                  <a:schemeClr val="tx1"/>
                </a:solidFill>
              </a:rPr>
              <a:t>Müslüman </a:t>
            </a:r>
            <a:r>
              <a:rPr lang="tr-TR" sz="3200" dirty="0">
                <a:solidFill>
                  <a:schemeClr val="tx1"/>
                </a:solidFill>
              </a:rPr>
              <a:t>için </a:t>
            </a:r>
            <a:r>
              <a:rPr lang="tr-TR" sz="3200" dirty="0" err="1">
                <a:solidFill>
                  <a:schemeClr val="tx1"/>
                </a:solidFill>
              </a:rPr>
              <a:t>âile</a:t>
            </a:r>
            <a:r>
              <a:rPr lang="tr-TR" sz="3200" dirty="0">
                <a:solidFill>
                  <a:schemeClr val="tx1"/>
                </a:solidFill>
              </a:rPr>
              <a:t>, </a:t>
            </a:r>
            <a:r>
              <a:rPr lang="tr-TR" sz="3200" dirty="0" smtClean="0">
                <a:solidFill>
                  <a:schemeClr val="tx1"/>
                </a:solidFill>
              </a:rPr>
              <a:t>sosyal bir </a:t>
            </a:r>
            <a:r>
              <a:rPr lang="tr-TR" sz="3200" dirty="0">
                <a:solidFill>
                  <a:schemeClr val="tx1"/>
                </a:solidFill>
              </a:rPr>
              <a:t>müessese olduğu gibi, aynı zamanda İslâmî bir kurumdur.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r>
              <a:rPr lang="tr-TR" sz="2400" b="1" dirty="0" smtClean="0">
                <a:solidFill>
                  <a:schemeClr val="tx1"/>
                </a:solidFill>
              </a:rPr>
              <a:t>Karı ile Kocanın birbirlerine karşı Hakları ve Görevleri</a:t>
            </a:r>
          </a:p>
          <a:p>
            <a:endParaRPr lang="tr-TR" sz="2000" dirty="0" smtClean="0">
              <a:solidFill>
                <a:schemeClr val="tx1"/>
              </a:solidFill>
            </a:endParaRPr>
          </a:p>
          <a:p>
            <a:pPr algn="just"/>
            <a:r>
              <a:rPr lang="tr-TR" sz="3600" dirty="0" smtClean="0">
                <a:solidFill>
                  <a:schemeClr val="tx1"/>
                </a:solidFill>
              </a:rPr>
              <a:t>	</a:t>
            </a:r>
            <a:r>
              <a:rPr lang="tr-TR" sz="2800" dirty="0" smtClean="0">
                <a:solidFill>
                  <a:schemeClr val="tx1"/>
                </a:solidFill>
              </a:rPr>
              <a:t>Erkekle kadın birbirlerinin eksiklerini tamamlayan bir elmanın iki yarısı gibidirler.</a:t>
            </a:r>
          </a:p>
          <a:p>
            <a:pPr algn="just"/>
            <a:endParaRPr lang="tr-TR" sz="2000" dirty="0" smtClean="0">
              <a:solidFill>
                <a:schemeClr val="tx1"/>
              </a:solidFill>
            </a:endParaRPr>
          </a:p>
          <a:p>
            <a:pPr algn="ctr"/>
            <a:r>
              <a:rPr lang="ar-SA" sz="4400" dirty="0" smtClean="0">
                <a:solidFill>
                  <a:srgbClr val="C00000"/>
                </a:solidFill>
                <a:latin typeface="HASENAT4" pitchFamily="2" charset="-78"/>
                <a:cs typeface="HASENAT4" pitchFamily="2" charset="-78"/>
              </a:rPr>
              <a:t>هُنَّ لِبَاسٌ لَكُمْ وَاَنْتُمْ لِبَاسٌ لَهُنَّ</a:t>
            </a:r>
            <a:endParaRPr lang="tr-TR" sz="4400" dirty="0" smtClean="0">
              <a:solidFill>
                <a:srgbClr val="C00000"/>
              </a:solidFill>
              <a:latin typeface="HASENAT4" pitchFamily="2" charset="-78"/>
              <a:cs typeface="HASENAT4" pitchFamily="2" charset="-78"/>
            </a:endParaRPr>
          </a:p>
          <a:p>
            <a:endParaRPr lang="tr-TR" sz="2000" dirty="0" smtClean="0">
              <a:solidFill>
                <a:schemeClr val="tx1"/>
              </a:solidFill>
            </a:endParaRPr>
          </a:p>
          <a:p>
            <a:pPr algn="just"/>
            <a:r>
              <a:rPr lang="tr-TR" sz="3200" dirty="0" smtClean="0">
                <a:solidFill>
                  <a:schemeClr val="tx1"/>
                </a:solidFill>
              </a:rPr>
              <a:t>	"</a:t>
            </a:r>
            <a:r>
              <a:rPr lang="tr-TR" sz="3200" b="1" dirty="0" smtClean="0">
                <a:solidFill>
                  <a:schemeClr val="tx1"/>
                </a:solidFill>
              </a:rPr>
              <a:t>Onlar (hanımlar) sizin için bir elbise; siz de onlar için bir elbisesiniz."</a:t>
            </a:r>
            <a:r>
              <a:rPr lang="tr-TR" sz="3200" dirty="0" smtClean="0">
                <a:solidFill>
                  <a:schemeClr val="tx1"/>
                </a:solidFill>
              </a:rPr>
              <a:t> </a:t>
            </a:r>
          </a:p>
          <a:p>
            <a:pPr algn="r"/>
            <a:r>
              <a:rPr lang="tr-TR" sz="1200" dirty="0" smtClean="0">
                <a:solidFill>
                  <a:schemeClr val="tx1"/>
                </a:solidFill>
              </a:rPr>
              <a:t>(2/Bakara, 187)</a:t>
            </a:r>
            <a:endParaRPr lang="tr-TR" sz="3600"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r>
              <a:rPr lang="tr-TR" sz="2400" dirty="0" smtClean="0">
                <a:solidFill>
                  <a:schemeClr val="tx1"/>
                </a:solidFill>
              </a:rPr>
              <a:t>Peygamberimiz de şöyle buyurmuştur:</a:t>
            </a:r>
          </a:p>
          <a:p>
            <a:pPr algn="ctr" rtl="1"/>
            <a:r>
              <a:rPr lang="ar-SA" sz="3600" dirty="0" smtClean="0">
                <a:solidFill>
                  <a:srgbClr val="C00000"/>
                </a:solidFill>
                <a:latin typeface="HASENAT4" pitchFamily="2" charset="-78"/>
                <a:cs typeface="HASENAT4" pitchFamily="2" charset="-78"/>
              </a:rPr>
              <a:t>ألا إِنَّ لَكُمْ عَلَى نِسَائِكُمْ حَقًّا، وَلِنِسَائِكُمْ عَلَيْكُمْ حَقًّا. فَحَقّكُمْ عَلَيْهِنَّ أَنْ لا َيُوطِئْنَ فَرْشَكُمْ مَنْ تَكْرَهُونَ، وَلايَأْذَنَّ فِي بُيُوتِكُمْ لِمَنْ تَكْرَهُونَ، </a:t>
            </a:r>
            <a:r>
              <a:rPr lang="ar-SA" sz="3600" dirty="0" smtClean="0">
                <a:solidFill>
                  <a:srgbClr val="0070C0"/>
                </a:solidFill>
                <a:latin typeface="HASENAT4" pitchFamily="2" charset="-78"/>
                <a:cs typeface="HASENAT4" pitchFamily="2" charset="-78"/>
              </a:rPr>
              <a:t>أَلا وَحَقُّهُنَّ عَلَيْكُمْ أَنْ تُحْسِنُوا إِلَيْهِنَّ فِي كِسْوَتِهِنَّ وَطَعَامِهِنَّ</a:t>
            </a:r>
            <a:endParaRPr lang="tr-TR" sz="3600" dirty="0" smtClean="0">
              <a:solidFill>
                <a:srgbClr val="0070C0"/>
              </a:solidFill>
              <a:latin typeface="HASENAT4" pitchFamily="2" charset="-78"/>
              <a:cs typeface="HASENAT4" pitchFamily="2" charset="-78"/>
            </a:endParaRPr>
          </a:p>
          <a:p>
            <a:endParaRPr lang="tr-TR" sz="1400" dirty="0" smtClean="0">
              <a:solidFill>
                <a:schemeClr val="tx1"/>
              </a:solidFill>
            </a:endParaRPr>
          </a:p>
          <a:p>
            <a:pPr algn="just"/>
            <a:r>
              <a:rPr lang="tr-TR" sz="2400" dirty="0" smtClean="0">
                <a:solidFill>
                  <a:schemeClr val="tx1"/>
                </a:solidFill>
              </a:rPr>
              <a:t>	"</a:t>
            </a:r>
            <a:r>
              <a:rPr lang="tr-TR" sz="2400" b="1" dirty="0" smtClean="0">
                <a:solidFill>
                  <a:srgbClr val="FF0000"/>
                </a:solidFill>
              </a:rPr>
              <a:t>Bilesiniz, kadınlarınız üzerinde hakkınız var, kadınlarınızın da sizin üzerinizde hakkı var. </a:t>
            </a:r>
            <a:r>
              <a:rPr lang="tr-TR" sz="2400" dirty="0" smtClean="0">
                <a:solidFill>
                  <a:schemeClr val="tx1"/>
                </a:solidFill>
              </a:rPr>
              <a:t>Onlar üzerindeki hakkınız, yatağınızı istemediklerinize çiğnetmemeleridir. İstemediklerinizi evlerinize almamalarıdır. </a:t>
            </a:r>
            <a:r>
              <a:rPr lang="tr-TR" sz="2400" b="1" dirty="0" smtClean="0">
                <a:solidFill>
                  <a:srgbClr val="0070C0"/>
                </a:solidFill>
              </a:rPr>
              <a:t>Bilesiniz onların sizin üzerinizdeki hakları, onlara giyecek ve yiyeceklerinde iyi davranmanızdır." </a:t>
            </a:r>
            <a:r>
              <a:rPr lang="tr-TR" sz="1400" dirty="0" smtClean="0">
                <a:solidFill>
                  <a:schemeClr val="tx1"/>
                </a:solidFill>
              </a:rPr>
              <a:t>(</a:t>
            </a:r>
            <a:r>
              <a:rPr lang="tr-TR" sz="1400" dirty="0" err="1" smtClean="0">
                <a:solidFill>
                  <a:schemeClr val="tx1"/>
                </a:solidFill>
              </a:rPr>
              <a:t>Tirmizî</a:t>
            </a:r>
            <a:r>
              <a:rPr lang="tr-TR" sz="1400" dirty="0" smtClean="0">
                <a:solidFill>
                  <a:schemeClr val="tx1"/>
                </a:solidFill>
              </a:rPr>
              <a:t>, </a:t>
            </a:r>
            <a:r>
              <a:rPr lang="tr-TR" sz="1400" dirty="0" err="1" smtClean="0">
                <a:solidFill>
                  <a:schemeClr val="tx1"/>
                </a:solidFill>
              </a:rPr>
              <a:t>Tefsîr</a:t>
            </a:r>
            <a:r>
              <a:rPr lang="tr-TR" sz="1400" dirty="0" smtClean="0">
                <a:solidFill>
                  <a:schemeClr val="tx1"/>
                </a:solidFill>
              </a:rPr>
              <a:t> </a:t>
            </a:r>
            <a:r>
              <a:rPr lang="tr-TR" sz="1400" dirty="0" err="1" smtClean="0">
                <a:solidFill>
                  <a:schemeClr val="tx1"/>
                </a:solidFill>
              </a:rPr>
              <a:t>Tevbe</a:t>
            </a:r>
            <a:r>
              <a:rPr lang="tr-TR" sz="1400" dirty="0" smtClean="0">
                <a:solidFill>
                  <a:schemeClr val="tx1"/>
                </a:solidFill>
              </a:rPr>
              <a:t>, (3087)</a:t>
            </a:r>
            <a:endParaRPr lang="tr-TR" sz="2400"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21523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dirty="0" smtClean="0">
                <a:solidFill>
                  <a:schemeClr val="tx1"/>
                </a:solidFill>
              </a:rPr>
              <a:t>Peygamberimiz </a:t>
            </a:r>
            <a:r>
              <a:rPr lang="tr-TR" sz="2400" b="1" dirty="0" smtClean="0">
                <a:solidFill>
                  <a:srgbClr val="0070C0"/>
                </a:solidFill>
              </a:rPr>
              <a:t>Veda Haccı</a:t>
            </a:r>
            <a:r>
              <a:rPr lang="tr-TR" sz="2400" dirty="0" smtClean="0">
                <a:solidFill>
                  <a:schemeClr val="tx1"/>
                </a:solidFill>
              </a:rPr>
              <a:t>’nda bir konuşma yapmış, karı-koca haklarında şöyle buyurmuştur :</a:t>
            </a:r>
          </a:p>
          <a:p>
            <a:pPr algn="ctr"/>
            <a:endParaRPr lang="tr-TR" sz="2000" dirty="0" smtClean="0">
              <a:solidFill>
                <a:schemeClr val="tx1"/>
              </a:solidFill>
            </a:endParaRPr>
          </a:p>
          <a:p>
            <a:pPr algn="ctr" rtl="1"/>
            <a:r>
              <a:rPr lang="ar-SA" sz="3600" dirty="0" smtClean="0">
                <a:solidFill>
                  <a:srgbClr val="C00000"/>
                </a:solidFill>
                <a:latin typeface="HASENAT4" pitchFamily="2" charset="-78"/>
                <a:cs typeface="HASENAT4" pitchFamily="2" charset="-78"/>
              </a:rPr>
              <a:t>فَقَالَ أَلَا وَاسْتَوْصُوا بِالنِّسَاءِ خَيْرًا فَإِنَّمَا هُنَّ عَوَانٌ عِنْدَكُمْ لَيْسَ تَمْلِكُونَ مِنْهُنَّ شَيْئًا غَيْرَ ذَلِكَ ...</a:t>
            </a:r>
            <a:endParaRPr lang="tr-TR" sz="3600" dirty="0" smtClean="0">
              <a:solidFill>
                <a:srgbClr val="C00000"/>
              </a:solidFill>
              <a:latin typeface="HASENAT4" pitchFamily="2" charset="-78"/>
              <a:cs typeface="HASENAT4" pitchFamily="2" charset="-78"/>
            </a:endParaRPr>
          </a:p>
          <a:p>
            <a:pPr algn="ctr" rtl="1"/>
            <a:r>
              <a:rPr lang="ar-SA" sz="3600" dirty="0" smtClean="0">
                <a:solidFill>
                  <a:srgbClr val="C00000"/>
                </a:solidFill>
                <a:latin typeface="HASENAT4" pitchFamily="2" charset="-78"/>
                <a:cs typeface="HASENAT4" pitchFamily="2" charset="-78"/>
              </a:rPr>
              <a:t> أَلَا إِنَّ لَكُمْ عَلَى نِسَائِكُمْ حَقًّا وَلِنِسَائِكُمْ عَلَيْكُمْ حَقًّا ....</a:t>
            </a:r>
            <a:endParaRPr lang="tr-TR" sz="3600" dirty="0" smtClean="0">
              <a:solidFill>
                <a:srgbClr val="C00000"/>
              </a:solidFill>
              <a:latin typeface="HASENAT4" pitchFamily="2" charset="-78"/>
              <a:cs typeface="HASENAT4" pitchFamily="2" charset="-78"/>
            </a:endParaRPr>
          </a:p>
          <a:p>
            <a:pPr algn="just"/>
            <a:r>
              <a:rPr lang="tr-TR" sz="2400" b="1" dirty="0" smtClean="0">
                <a:solidFill>
                  <a:srgbClr val="00B050"/>
                </a:solidFill>
              </a:rPr>
              <a:t>	</a:t>
            </a:r>
            <a:r>
              <a:rPr lang="tr-TR" sz="2400" b="1" u="sng" dirty="0" smtClean="0">
                <a:solidFill>
                  <a:srgbClr val="00B050"/>
                </a:solidFill>
              </a:rPr>
              <a:t>Ey insanlar! Kadınların haklarına riayet etmenizi ve bu hususta Allah'tan korkma </a:t>
            </a:r>
            <a:r>
              <a:rPr lang="tr-TR" sz="2400" b="1" u="sng" dirty="0" err="1" smtClean="0">
                <a:solidFill>
                  <a:srgbClr val="00B050"/>
                </a:solidFill>
              </a:rPr>
              <a:t>nızı</a:t>
            </a:r>
            <a:r>
              <a:rPr lang="tr-TR" sz="2400" b="1" u="sng" dirty="0" smtClean="0">
                <a:solidFill>
                  <a:srgbClr val="00B050"/>
                </a:solidFill>
              </a:rPr>
              <a:t> size tavsiye ederim. </a:t>
            </a:r>
            <a:r>
              <a:rPr lang="tr-TR" sz="2400" b="1" u="sng" dirty="0" smtClean="0">
                <a:solidFill>
                  <a:srgbClr val="0070C0"/>
                </a:solidFill>
              </a:rPr>
              <a:t>Siz kadınları Allah emaneti olarak aldınız. </a:t>
            </a:r>
            <a:r>
              <a:rPr lang="tr-TR" sz="2400" b="1" u="sng" dirty="0" smtClean="0">
                <a:solidFill>
                  <a:schemeClr val="accent6">
                    <a:lumMod val="50000"/>
                  </a:schemeClr>
                </a:solidFill>
              </a:rPr>
              <a:t>Onların iffet ve ismetlerini Allah adına söz vererek helal edindiniz.</a:t>
            </a:r>
            <a:r>
              <a:rPr lang="tr-TR" sz="2400" b="1" u="sng" dirty="0" smtClean="0">
                <a:solidFill>
                  <a:schemeClr val="tx1"/>
                </a:solidFill>
              </a:rPr>
              <a:t> </a:t>
            </a:r>
            <a:r>
              <a:rPr lang="tr-TR" sz="2400" b="1" u="sng" dirty="0" smtClean="0">
                <a:solidFill>
                  <a:srgbClr val="FF0000"/>
                </a:solidFill>
              </a:rPr>
              <a:t>Sizin kadınlar üzerinde haklarınız, onların da sizin üzerinizde hakları vardır</a:t>
            </a:r>
            <a:r>
              <a:rPr lang="tr-TR" sz="2400" dirty="0" smtClean="0">
                <a:solidFill>
                  <a:srgbClr val="FF0000"/>
                </a:solidFill>
              </a:rPr>
              <a:t>. </a:t>
            </a:r>
          </a:p>
          <a:p>
            <a:pPr algn="r"/>
            <a:r>
              <a:rPr lang="tr-TR" sz="1200" dirty="0" smtClean="0">
                <a:solidFill>
                  <a:schemeClr val="tx1"/>
                </a:solidFill>
              </a:rPr>
              <a:t>(</a:t>
            </a:r>
            <a:r>
              <a:rPr lang="tr-TR" sz="1200" dirty="0" err="1" smtClean="0">
                <a:solidFill>
                  <a:schemeClr val="tx1"/>
                </a:solidFill>
              </a:rPr>
              <a:t>Tirmizî</a:t>
            </a:r>
            <a:r>
              <a:rPr lang="tr-TR" sz="1200" dirty="0" smtClean="0">
                <a:solidFill>
                  <a:schemeClr val="tx1"/>
                </a:solidFill>
              </a:rPr>
              <a:t>, </a:t>
            </a:r>
            <a:r>
              <a:rPr lang="tr-TR" sz="1200" dirty="0" err="1" smtClean="0">
                <a:solidFill>
                  <a:schemeClr val="tx1"/>
                </a:solidFill>
              </a:rPr>
              <a:t>Tefsîr</a:t>
            </a:r>
            <a:r>
              <a:rPr lang="tr-TR" sz="1200" dirty="0" smtClean="0">
                <a:solidFill>
                  <a:schemeClr val="tx1"/>
                </a:solidFill>
              </a:rPr>
              <a:t> </a:t>
            </a:r>
            <a:r>
              <a:rPr lang="tr-TR" sz="1200" dirty="0" err="1" smtClean="0">
                <a:solidFill>
                  <a:schemeClr val="tx1"/>
                </a:solidFill>
              </a:rPr>
              <a:t>Tevbe</a:t>
            </a:r>
            <a:r>
              <a:rPr lang="tr-TR" sz="1200" dirty="0" smtClean="0">
                <a:solidFill>
                  <a:schemeClr val="tx1"/>
                </a:solidFill>
              </a:rPr>
              <a:t>, (3087)</a:t>
            </a:r>
            <a:endParaRPr lang="tr-TR" sz="1200"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3600" dirty="0" smtClean="0">
                <a:solidFill>
                  <a:srgbClr val="C00000"/>
                </a:solidFill>
                <a:latin typeface="HASENAT4" pitchFamily="2" charset="-78"/>
                <a:cs typeface="HASENAT4" pitchFamily="2" charset="-78"/>
              </a:rPr>
              <a:t>يَا رَسُولَ اللَّهِ مَا حَقُّ زَوْجَةِ أَحَدِنَا عَلَيْهِ قَالَ ‏"‏ أَنْ تُطْعِمَهَا إِذَا طَعِمْتَ وَتَكْسُوَهَا إِذَا اكْتَسَيْتَ - أَوِ اكْتَسَبْتَ - وَلاَ تَضْرِبِ الْوَجْهَ وَلاَ تُقَبِّحْ وَلاَ تَهْجُرْ إِلاَّ فِي الْبَيْتِ </a:t>
            </a:r>
            <a:r>
              <a:rPr lang="ar-SA" sz="3200" dirty="0" smtClean="0">
                <a:solidFill>
                  <a:srgbClr val="C00000"/>
                </a:solidFill>
                <a:latin typeface="HASENAT4" pitchFamily="2" charset="-78"/>
                <a:cs typeface="HASENAT4" pitchFamily="2" charset="-78"/>
              </a:rPr>
              <a:t>‏</a:t>
            </a:r>
            <a:endParaRPr lang="tr-TR" sz="3200" dirty="0" smtClean="0">
              <a:solidFill>
                <a:srgbClr val="C00000"/>
              </a:solidFill>
              <a:latin typeface="HASENAT4" pitchFamily="2" charset="-78"/>
              <a:cs typeface="HASENAT4" pitchFamily="2" charset="-78"/>
            </a:endParaRPr>
          </a:p>
          <a:p>
            <a:pPr algn="just"/>
            <a:endParaRPr lang="tr-TR" sz="1200" dirty="0" smtClean="0">
              <a:solidFill>
                <a:schemeClr val="tx1"/>
              </a:solidFill>
            </a:endParaRPr>
          </a:p>
          <a:p>
            <a:pPr algn="just"/>
            <a:r>
              <a:rPr lang="tr-TR" sz="2400" dirty="0" smtClean="0">
                <a:solidFill>
                  <a:schemeClr val="tx1"/>
                </a:solidFill>
              </a:rPr>
              <a:t>	</a:t>
            </a:r>
            <a:r>
              <a:rPr lang="tr-TR" sz="2400" dirty="0" err="1" smtClean="0">
                <a:solidFill>
                  <a:schemeClr val="tx1"/>
                </a:solidFill>
              </a:rPr>
              <a:t>Muaviye</a:t>
            </a:r>
            <a:r>
              <a:rPr lang="tr-TR" sz="2400" dirty="0" smtClean="0">
                <a:solidFill>
                  <a:schemeClr val="tx1"/>
                </a:solidFill>
              </a:rPr>
              <a:t> b. </a:t>
            </a:r>
            <a:r>
              <a:rPr lang="tr-TR" sz="2400" dirty="0" err="1" smtClean="0">
                <a:solidFill>
                  <a:schemeClr val="tx1"/>
                </a:solidFill>
              </a:rPr>
              <a:t>Hayde'den</a:t>
            </a:r>
            <a:r>
              <a:rPr lang="tr-TR" sz="2400" dirty="0" smtClean="0">
                <a:solidFill>
                  <a:schemeClr val="tx1"/>
                </a:solidFill>
              </a:rPr>
              <a:t> rivayet olunduğuna göre şöyle demiştir: </a:t>
            </a:r>
          </a:p>
          <a:p>
            <a:pPr algn="just"/>
            <a:r>
              <a:rPr lang="tr-TR" sz="2400" b="1" dirty="0" smtClean="0">
                <a:solidFill>
                  <a:schemeClr val="tx1"/>
                </a:solidFill>
              </a:rPr>
              <a:t>	</a:t>
            </a:r>
            <a:r>
              <a:rPr lang="tr-TR" sz="2400" b="1" u="sng" dirty="0" smtClean="0">
                <a:solidFill>
                  <a:srgbClr val="0070C0"/>
                </a:solidFill>
              </a:rPr>
              <a:t>Ya </a:t>
            </a:r>
            <a:r>
              <a:rPr lang="tr-TR" sz="2400" b="1" u="sng" dirty="0" err="1" smtClean="0">
                <a:solidFill>
                  <a:srgbClr val="0070C0"/>
                </a:solidFill>
              </a:rPr>
              <a:t>Rasulallah</a:t>
            </a:r>
            <a:r>
              <a:rPr lang="tr-TR" sz="2400" b="1" u="sng" dirty="0" smtClean="0">
                <a:solidFill>
                  <a:srgbClr val="0070C0"/>
                </a:solidFill>
              </a:rPr>
              <a:t> kadınlarımızın bizim üzerimizdeki hakkı nedir</a:t>
            </a:r>
            <a:r>
              <a:rPr lang="tr-TR" sz="2400" dirty="0" smtClean="0">
                <a:solidFill>
                  <a:srgbClr val="0070C0"/>
                </a:solidFill>
              </a:rPr>
              <a:t>? </a:t>
            </a:r>
            <a:r>
              <a:rPr lang="tr-TR" sz="2400" dirty="0" smtClean="0">
                <a:solidFill>
                  <a:schemeClr val="tx1"/>
                </a:solidFill>
              </a:rPr>
              <a:t>Dedim. </a:t>
            </a:r>
          </a:p>
          <a:p>
            <a:pPr algn="just"/>
            <a:endParaRPr lang="tr-TR" sz="2000" dirty="0" smtClean="0">
              <a:solidFill>
                <a:schemeClr val="tx1"/>
              </a:solidFill>
            </a:endParaRPr>
          </a:p>
          <a:p>
            <a:pPr algn="just"/>
            <a:r>
              <a:rPr lang="tr-TR" sz="2400" b="1" dirty="0" smtClean="0">
                <a:solidFill>
                  <a:schemeClr val="tx1"/>
                </a:solidFill>
              </a:rPr>
              <a:t>	“</a:t>
            </a:r>
            <a:r>
              <a:rPr lang="tr-TR" sz="2400" b="1" dirty="0" smtClean="0">
                <a:solidFill>
                  <a:srgbClr val="FF0000"/>
                </a:solidFill>
              </a:rPr>
              <a:t>Yediğin gibi onu da yedirmek,</a:t>
            </a:r>
            <a:r>
              <a:rPr lang="tr-TR" sz="2400" b="1" dirty="0" smtClean="0">
                <a:solidFill>
                  <a:schemeClr val="tx1"/>
                </a:solidFill>
              </a:rPr>
              <a:t> </a:t>
            </a:r>
            <a:r>
              <a:rPr lang="tr-TR" sz="2400" b="1" dirty="0" smtClean="0">
                <a:solidFill>
                  <a:srgbClr val="00B050"/>
                </a:solidFill>
              </a:rPr>
              <a:t>giydiğin gibi onu da giydirmek </a:t>
            </a:r>
            <a:r>
              <a:rPr lang="tr-TR" sz="2400" b="1" dirty="0" smtClean="0">
                <a:solidFill>
                  <a:schemeClr val="tx1"/>
                </a:solidFill>
              </a:rPr>
              <a:t>ve </a:t>
            </a:r>
            <a:r>
              <a:rPr lang="tr-TR" sz="2400" b="1" dirty="0" smtClean="0">
                <a:solidFill>
                  <a:srgbClr val="7030A0"/>
                </a:solidFill>
              </a:rPr>
              <a:t>yüzüne vurmamak, </a:t>
            </a:r>
            <a:r>
              <a:rPr lang="tr-TR" sz="2400" b="1" dirty="0" smtClean="0">
                <a:solidFill>
                  <a:schemeClr val="accent6">
                    <a:lumMod val="50000"/>
                  </a:schemeClr>
                </a:solidFill>
              </a:rPr>
              <a:t>onu kötülememek,</a:t>
            </a:r>
            <a:r>
              <a:rPr lang="tr-TR" sz="2400" b="1" dirty="0" smtClean="0">
                <a:solidFill>
                  <a:schemeClr val="tx1"/>
                </a:solidFill>
              </a:rPr>
              <a:t> bir de darılıp ayrı yatmaya mecbur kaldığında onu ancak ev için de yapmaktır.</a:t>
            </a:r>
            <a:r>
              <a:rPr lang="tr-TR" sz="2400" dirty="0" smtClean="0">
                <a:solidFill>
                  <a:schemeClr val="tx1"/>
                </a:solidFill>
              </a:rPr>
              <a:t>”</a:t>
            </a:r>
          </a:p>
          <a:p>
            <a:pPr algn="r"/>
            <a:r>
              <a:rPr lang="tr-TR" sz="1200" dirty="0" smtClean="0">
                <a:solidFill>
                  <a:schemeClr val="tx1"/>
                </a:solidFill>
              </a:rPr>
              <a:t>(Ebu Davut, Nikah, 12)</a:t>
            </a:r>
            <a:endParaRPr lang="tr-TR" sz="2400"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b="1" dirty="0" smtClean="0">
                <a:solidFill>
                  <a:schemeClr val="tx1"/>
                </a:solidFill>
              </a:rPr>
              <a:t>Kocanın Karısına Karşı Görevleri</a:t>
            </a:r>
          </a:p>
          <a:p>
            <a:pPr algn="ctr"/>
            <a:endParaRPr lang="tr-TR" sz="1100" b="1" dirty="0" smtClean="0">
              <a:solidFill>
                <a:schemeClr val="tx1"/>
              </a:solidFill>
            </a:endParaRPr>
          </a:p>
          <a:p>
            <a:pPr marL="457200" indent="-457200" algn="just">
              <a:buFont typeface="+mj-lt"/>
              <a:buAutoNum type="arabicPeriod"/>
            </a:pPr>
            <a:r>
              <a:rPr lang="tr-TR" sz="2400" b="1" dirty="0" smtClean="0">
                <a:solidFill>
                  <a:schemeClr val="tx1"/>
                </a:solidFill>
              </a:rPr>
              <a:t>Koca eşine </a:t>
            </a:r>
            <a:r>
              <a:rPr lang="tr-TR" sz="2400" b="1" dirty="0" err="1" smtClean="0">
                <a:solidFill>
                  <a:srgbClr val="C00000"/>
                </a:solidFill>
              </a:rPr>
              <a:t>mehrini</a:t>
            </a:r>
            <a:r>
              <a:rPr lang="tr-TR" sz="2400" b="1" dirty="0" smtClean="0">
                <a:solidFill>
                  <a:schemeClr val="tx1"/>
                </a:solidFill>
              </a:rPr>
              <a:t> cömertçe vermelidir.</a:t>
            </a:r>
          </a:p>
          <a:p>
            <a:pPr marL="457200" indent="-457200" algn="just">
              <a:buFont typeface="+mj-lt"/>
              <a:buAutoNum type="arabicPeriod"/>
            </a:pPr>
            <a:r>
              <a:rPr lang="tr-TR" sz="2400" b="1" dirty="0" smtClean="0">
                <a:solidFill>
                  <a:schemeClr val="tx1"/>
                </a:solidFill>
              </a:rPr>
              <a:t>Koca eşinin </a:t>
            </a:r>
            <a:r>
              <a:rPr lang="tr-TR" sz="2400" b="1" dirty="0" smtClean="0">
                <a:solidFill>
                  <a:srgbClr val="C00000"/>
                </a:solidFill>
              </a:rPr>
              <a:t>nafakasını </a:t>
            </a:r>
            <a:r>
              <a:rPr lang="tr-TR" sz="2400" b="1" dirty="0" smtClean="0">
                <a:solidFill>
                  <a:schemeClr val="tx1"/>
                </a:solidFill>
              </a:rPr>
              <a:t>temin etmeli</a:t>
            </a:r>
          </a:p>
          <a:p>
            <a:pPr marL="457200" indent="-457200" algn="just">
              <a:buFont typeface="+mj-lt"/>
              <a:buAutoNum type="arabicPeriod"/>
            </a:pPr>
            <a:r>
              <a:rPr lang="tr-TR" sz="2400" b="1" dirty="0" smtClean="0">
                <a:solidFill>
                  <a:schemeClr val="tx1"/>
                </a:solidFill>
              </a:rPr>
              <a:t>Koca eşini </a:t>
            </a:r>
            <a:r>
              <a:rPr lang="tr-TR" sz="2400" b="1" dirty="0" smtClean="0">
                <a:solidFill>
                  <a:srgbClr val="C00000"/>
                </a:solidFill>
              </a:rPr>
              <a:t>himaye</a:t>
            </a:r>
            <a:r>
              <a:rPr lang="tr-TR" sz="2400" b="1" dirty="0" smtClean="0">
                <a:solidFill>
                  <a:schemeClr val="tx1"/>
                </a:solidFill>
              </a:rPr>
              <a:t> etmek, ona zarar verecek maddi ve manevi şeylerden onu </a:t>
            </a:r>
            <a:r>
              <a:rPr lang="tr-TR" sz="2400" b="1" dirty="0" smtClean="0">
                <a:solidFill>
                  <a:srgbClr val="C00000"/>
                </a:solidFill>
              </a:rPr>
              <a:t>korumakla</a:t>
            </a:r>
            <a:r>
              <a:rPr lang="tr-TR" sz="2400" b="1" dirty="0" smtClean="0">
                <a:solidFill>
                  <a:schemeClr val="tx1"/>
                </a:solidFill>
              </a:rPr>
              <a:t> yükümlüdür.</a:t>
            </a:r>
          </a:p>
          <a:p>
            <a:pPr marL="457200" indent="-457200" algn="just">
              <a:buFont typeface="+mj-lt"/>
              <a:buAutoNum type="arabicPeriod"/>
            </a:pPr>
            <a:r>
              <a:rPr lang="tr-TR" sz="2400" b="1" dirty="0" smtClean="0">
                <a:solidFill>
                  <a:schemeClr val="tx1"/>
                </a:solidFill>
              </a:rPr>
              <a:t>Koca eşini </a:t>
            </a:r>
            <a:r>
              <a:rPr lang="tr-TR" sz="2400" b="1" dirty="0" smtClean="0">
                <a:solidFill>
                  <a:srgbClr val="C00000"/>
                </a:solidFill>
              </a:rPr>
              <a:t>Allah’ın bir emaneti </a:t>
            </a:r>
            <a:r>
              <a:rPr lang="tr-TR" sz="2400" b="1" dirty="0" smtClean="0">
                <a:solidFill>
                  <a:schemeClr val="tx1"/>
                </a:solidFill>
              </a:rPr>
              <a:t>olarak görmeli ve haklarına tecavüz etmemelidir. Onu cehennem yakıtı olmaktan korumalıdır.</a:t>
            </a:r>
          </a:p>
          <a:p>
            <a:pPr marL="457200" indent="-457200" algn="just">
              <a:buFont typeface="+mj-lt"/>
              <a:buAutoNum type="arabicPeriod"/>
            </a:pPr>
            <a:r>
              <a:rPr lang="tr-TR" sz="2400" b="1" dirty="0" smtClean="0">
                <a:solidFill>
                  <a:schemeClr val="tx1"/>
                </a:solidFill>
              </a:rPr>
              <a:t>Koca, karısına ve çocuklarına </a:t>
            </a:r>
            <a:r>
              <a:rPr lang="tr-TR" sz="2400" b="1" dirty="0" err="1" smtClean="0">
                <a:solidFill>
                  <a:srgbClr val="C00000"/>
                </a:solidFill>
              </a:rPr>
              <a:t>Kur’an’ı</a:t>
            </a:r>
            <a:r>
              <a:rPr lang="tr-TR" sz="2400" b="1" dirty="0" smtClean="0">
                <a:solidFill>
                  <a:srgbClr val="C00000"/>
                </a:solidFill>
              </a:rPr>
              <a:t>, farzları ve İslamiyet hakkında gereken bilgileri </a:t>
            </a:r>
            <a:r>
              <a:rPr lang="tr-TR" sz="2400" b="1" dirty="0" smtClean="0">
                <a:solidFill>
                  <a:schemeClr val="tx1"/>
                </a:solidFill>
              </a:rPr>
              <a:t>mutlaka öğretmelidir.</a:t>
            </a:r>
          </a:p>
          <a:p>
            <a:pPr marL="457200" indent="-457200" algn="just">
              <a:buFont typeface="+mj-lt"/>
              <a:buAutoNum type="arabicPeriod"/>
            </a:pPr>
            <a:r>
              <a:rPr lang="tr-TR" sz="2400" b="1" dirty="0" smtClean="0">
                <a:solidFill>
                  <a:schemeClr val="tx1"/>
                </a:solidFill>
              </a:rPr>
              <a:t>koca eşiyle </a:t>
            </a:r>
            <a:r>
              <a:rPr lang="tr-TR" sz="2400" b="1" dirty="0" smtClean="0">
                <a:solidFill>
                  <a:srgbClr val="C00000"/>
                </a:solidFill>
              </a:rPr>
              <a:t>İyi Geçinmeli</a:t>
            </a:r>
            <a:r>
              <a:rPr lang="tr-TR" sz="2400" b="1" dirty="0" smtClean="0">
                <a:solidFill>
                  <a:schemeClr val="tx1"/>
                </a:solidFill>
              </a:rPr>
              <a:t>, Aile efradına karşı cömert davranmalı</a:t>
            </a:r>
            <a:endParaRPr lang="tr-TR" sz="2400" b="1"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b="1" dirty="0" smtClean="0">
                <a:solidFill>
                  <a:schemeClr val="tx1"/>
                </a:solidFill>
              </a:rPr>
              <a:t>Kocanın Karısına Karşı Görevleri</a:t>
            </a:r>
          </a:p>
          <a:p>
            <a:pPr algn="ctr"/>
            <a:endParaRPr lang="tr-TR" sz="2400" b="1" dirty="0" smtClean="0">
              <a:solidFill>
                <a:schemeClr val="tx1"/>
              </a:solidFill>
            </a:endParaRPr>
          </a:p>
          <a:p>
            <a:pPr algn="just"/>
            <a:r>
              <a:rPr lang="tr-TR" sz="2400" b="1" dirty="0" smtClean="0">
                <a:solidFill>
                  <a:schemeClr val="tx1"/>
                </a:solidFill>
              </a:rPr>
              <a:t>1- Koca eşine </a:t>
            </a:r>
            <a:r>
              <a:rPr lang="tr-TR" sz="2400" b="1" dirty="0" err="1" smtClean="0">
                <a:solidFill>
                  <a:schemeClr val="tx1"/>
                </a:solidFill>
              </a:rPr>
              <a:t>mehrini</a:t>
            </a:r>
            <a:r>
              <a:rPr lang="tr-TR" sz="2400" b="1" dirty="0" smtClean="0">
                <a:solidFill>
                  <a:schemeClr val="tx1"/>
                </a:solidFill>
              </a:rPr>
              <a:t> cömertçe vermelidir.</a:t>
            </a:r>
            <a:endParaRPr lang="tr-TR" sz="2400" dirty="0" smtClean="0">
              <a:solidFill>
                <a:schemeClr val="tx1"/>
              </a:solidFill>
            </a:endParaRPr>
          </a:p>
          <a:p>
            <a:pPr algn="just"/>
            <a:r>
              <a:rPr lang="tr-TR" sz="2400" dirty="0" smtClean="0">
                <a:solidFill>
                  <a:schemeClr val="tx1"/>
                </a:solidFill>
              </a:rPr>
              <a:t>	</a:t>
            </a:r>
            <a:r>
              <a:rPr lang="tr-TR" sz="2400" u="sng" dirty="0" smtClean="0">
                <a:solidFill>
                  <a:schemeClr val="tx1"/>
                </a:solidFill>
              </a:rPr>
              <a:t>Evlenme sırasında erkeğin kadına ödediği veya ödeyeceğini taahhüt ettiği para veya mal (</a:t>
            </a:r>
            <a:r>
              <a:rPr lang="tr-TR" sz="2400" u="sng" dirty="0" err="1" smtClean="0">
                <a:solidFill>
                  <a:schemeClr val="tx1"/>
                </a:solidFill>
              </a:rPr>
              <a:t>mehir</a:t>
            </a:r>
            <a:r>
              <a:rPr lang="tr-TR" sz="2400" u="sng" dirty="0" smtClean="0">
                <a:solidFill>
                  <a:schemeClr val="tx1"/>
                </a:solidFill>
              </a:rPr>
              <a:t>) kadının hakkıdır. </a:t>
            </a:r>
          </a:p>
          <a:p>
            <a:pPr algn="just"/>
            <a:endParaRPr lang="tr-TR" sz="2400" dirty="0" smtClean="0">
              <a:solidFill>
                <a:schemeClr val="tx1"/>
              </a:solidFill>
            </a:endParaRPr>
          </a:p>
          <a:p>
            <a:pPr algn="ctr" rtl="1"/>
            <a:r>
              <a:rPr lang="ar-SA" sz="4000" dirty="0" smtClean="0">
                <a:solidFill>
                  <a:srgbClr val="C00000"/>
                </a:solidFill>
                <a:latin typeface="HASENAT4" pitchFamily="2" charset="-78"/>
                <a:cs typeface="HASENAT4" pitchFamily="2" charset="-78"/>
              </a:rPr>
              <a:t>وَآتُواْ النَّسَاء صَدُقَاتِهِنَّ نِحْلَةً فَإِن طِبْنَ لَكُمْ عَن شَيْءٍ مِّنْهُ نَفْسًا فَكُلُوهُ هَنِيئًا مَّرِيئًا</a:t>
            </a:r>
            <a:endParaRPr lang="tr-TR" sz="4000" dirty="0" smtClean="0">
              <a:solidFill>
                <a:srgbClr val="C00000"/>
              </a:solidFill>
              <a:latin typeface="HASENAT4" pitchFamily="2" charset="-78"/>
              <a:cs typeface="HASENAT4" pitchFamily="2" charset="-78"/>
            </a:endParaRPr>
          </a:p>
          <a:p>
            <a:pPr algn="just"/>
            <a:endParaRPr lang="tr-TR" sz="2400" dirty="0" smtClean="0">
              <a:solidFill>
                <a:schemeClr val="tx1"/>
              </a:solidFill>
            </a:endParaRPr>
          </a:p>
          <a:p>
            <a:pPr algn="just"/>
            <a:r>
              <a:rPr lang="tr-TR" sz="2400" dirty="0" smtClean="0">
                <a:solidFill>
                  <a:schemeClr val="tx1"/>
                </a:solidFill>
              </a:rPr>
              <a:t>“</a:t>
            </a:r>
            <a:r>
              <a:rPr lang="tr-TR" sz="2400" b="1" dirty="0" smtClean="0">
                <a:solidFill>
                  <a:srgbClr val="0070C0"/>
                </a:solidFill>
              </a:rPr>
              <a:t>Kadınlara </a:t>
            </a:r>
            <a:r>
              <a:rPr lang="tr-TR" sz="2400" b="1" dirty="0" err="1" smtClean="0">
                <a:solidFill>
                  <a:srgbClr val="0070C0"/>
                </a:solidFill>
              </a:rPr>
              <a:t>mehirlerini</a:t>
            </a:r>
            <a:r>
              <a:rPr lang="tr-TR" sz="2400" b="1" dirty="0" smtClean="0">
                <a:solidFill>
                  <a:srgbClr val="0070C0"/>
                </a:solidFill>
              </a:rPr>
              <a:t> gönül rızası ile (cömertçe) verin; </a:t>
            </a:r>
            <a:r>
              <a:rPr lang="tr-TR" sz="2400" dirty="0" smtClean="0">
                <a:solidFill>
                  <a:schemeClr val="tx1"/>
                </a:solidFill>
              </a:rPr>
              <a:t>eğer gönül hoşluğu ile o </a:t>
            </a:r>
            <a:r>
              <a:rPr lang="tr-TR" sz="2400" dirty="0" err="1" smtClean="0">
                <a:solidFill>
                  <a:schemeClr val="tx1"/>
                </a:solidFill>
              </a:rPr>
              <a:t>mehrin</a:t>
            </a:r>
            <a:r>
              <a:rPr lang="tr-TR" sz="2400" dirty="0" smtClean="0">
                <a:solidFill>
                  <a:schemeClr val="tx1"/>
                </a:solidFill>
              </a:rPr>
              <a:t> bir kısmını size bağışlarlarsa onu da afiyetle yiyin”. </a:t>
            </a:r>
            <a:r>
              <a:rPr lang="tr-TR" sz="1400" dirty="0" smtClean="0">
                <a:solidFill>
                  <a:schemeClr val="tx1"/>
                </a:solidFill>
              </a:rPr>
              <a:t>(Nisa, 4/4)</a:t>
            </a:r>
            <a:endParaRPr lang="tr-TR" sz="2400" dirty="0" smtClean="0">
              <a:solidFill>
                <a:schemeClr val="tx1"/>
              </a:solidFill>
            </a:endParaRPr>
          </a:p>
          <a:p>
            <a:pPr algn="just"/>
            <a:endParaRPr lang="tr-TR" sz="2400"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b="1" dirty="0" smtClean="0">
                <a:solidFill>
                  <a:schemeClr val="tx1"/>
                </a:solidFill>
              </a:rPr>
              <a:t>Kocanın Karısına Karşı Görevleri</a:t>
            </a:r>
          </a:p>
          <a:p>
            <a:pPr algn="ctr"/>
            <a:endParaRPr lang="tr-TR" sz="2400" b="1" dirty="0" smtClean="0">
              <a:solidFill>
                <a:schemeClr val="tx1"/>
              </a:solidFill>
            </a:endParaRPr>
          </a:p>
          <a:p>
            <a:pPr algn="just"/>
            <a:r>
              <a:rPr lang="tr-TR" sz="2400" b="1" dirty="0" smtClean="0">
                <a:solidFill>
                  <a:schemeClr val="tx1"/>
                </a:solidFill>
              </a:rPr>
              <a:t>2- Nafaka:</a:t>
            </a:r>
            <a:r>
              <a:rPr lang="tr-TR" sz="2400" dirty="0" smtClean="0">
                <a:solidFill>
                  <a:schemeClr val="tx1"/>
                </a:solidFill>
              </a:rPr>
              <a:t> </a:t>
            </a:r>
          </a:p>
          <a:p>
            <a:pPr algn="just"/>
            <a:r>
              <a:rPr lang="tr-TR" sz="2400" u="sng" dirty="0" smtClean="0">
                <a:solidFill>
                  <a:srgbClr val="FF0000"/>
                </a:solidFill>
              </a:rPr>
              <a:t>Nafaka, kişinin bakmakla yükümlü olduğu kimselerin yiyecek, giyecek ve konut giderlerini karşılamak demektir</a:t>
            </a:r>
            <a:r>
              <a:rPr lang="tr-TR" sz="2400" dirty="0" smtClean="0">
                <a:solidFill>
                  <a:srgbClr val="FF0000"/>
                </a:solidFill>
              </a:rPr>
              <a:t>. </a:t>
            </a:r>
            <a:r>
              <a:rPr lang="tr-TR" sz="2400" dirty="0" smtClean="0">
                <a:solidFill>
                  <a:schemeClr val="tx1"/>
                </a:solidFill>
              </a:rPr>
              <a:t>Nikah işlemi tamamlanınca, kadının nafakası normal ölçüler içinde kocaya aittir. </a:t>
            </a:r>
            <a:r>
              <a:rPr lang="tr-TR" sz="2400" dirty="0" err="1" smtClean="0">
                <a:solidFill>
                  <a:schemeClr val="tx1"/>
                </a:solidFill>
              </a:rPr>
              <a:t>Kur'an</a:t>
            </a:r>
            <a:r>
              <a:rPr lang="tr-TR" sz="2400" dirty="0" smtClean="0">
                <a:solidFill>
                  <a:schemeClr val="tx1"/>
                </a:solidFill>
              </a:rPr>
              <a:t>-ı Kerim'de şöyle </a:t>
            </a:r>
            <a:r>
              <a:rPr lang="tr-TR" sz="2400" dirty="0" err="1" smtClean="0">
                <a:solidFill>
                  <a:schemeClr val="tx1"/>
                </a:solidFill>
              </a:rPr>
              <a:t>buyurulmuştur</a:t>
            </a:r>
            <a:r>
              <a:rPr lang="tr-TR" sz="2400" dirty="0" smtClean="0">
                <a:solidFill>
                  <a:schemeClr val="tx1"/>
                </a:solidFill>
              </a:rPr>
              <a:t>:</a:t>
            </a:r>
          </a:p>
          <a:p>
            <a:pPr algn="just"/>
            <a:endParaRPr lang="tr-TR" sz="2400" dirty="0" smtClean="0">
              <a:solidFill>
                <a:schemeClr val="tx1"/>
              </a:solidFill>
            </a:endParaRPr>
          </a:p>
          <a:p>
            <a:pPr algn="ctr" rtl="1"/>
            <a:r>
              <a:rPr lang="ar-SA" sz="3600" dirty="0" smtClean="0">
                <a:solidFill>
                  <a:srgbClr val="C00000"/>
                </a:solidFill>
                <a:latin typeface="HASENAT4" pitchFamily="2" charset="-78"/>
                <a:cs typeface="HASENAT4" pitchFamily="2" charset="-78"/>
              </a:rPr>
              <a:t>وَعَلَى الْمَوْلُودِ لَهُ رِزْقُهُنَّ وَكِسْوَتُهُنَّ بِالْمَعْرُوفِ</a:t>
            </a:r>
            <a:endParaRPr lang="tr-TR" sz="3600" dirty="0" smtClean="0">
              <a:solidFill>
                <a:srgbClr val="C00000"/>
              </a:solidFill>
              <a:latin typeface="HASENAT4" pitchFamily="2" charset="-78"/>
              <a:cs typeface="HASENAT4" pitchFamily="2" charset="-78"/>
            </a:endParaRPr>
          </a:p>
          <a:p>
            <a:pPr algn="just"/>
            <a:endParaRPr lang="tr-TR" sz="2400" dirty="0" smtClean="0">
              <a:solidFill>
                <a:schemeClr val="tx1"/>
              </a:solidFill>
            </a:endParaRPr>
          </a:p>
          <a:p>
            <a:pPr algn="just"/>
            <a:r>
              <a:rPr lang="tr-TR" sz="2400" dirty="0" smtClean="0">
                <a:solidFill>
                  <a:schemeClr val="tx1"/>
                </a:solidFill>
              </a:rPr>
              <a:t>“</a:t>
            </a:r>
            <a:r>
              <a:rPr lang="tr-TR" sz="2400" b="1" dirty="0" smtClean="0">
                <a:solidFill>
                  <a:srgbClr val="0070C0"/>
                </a:solidFill>
              </a:rPr>
              <a:t>Annelerin beslenmesi ve giyimi, uygun bir şekilde çocuk babasına aittir</a:t>
            </a:r>
            <a:r>
              <a:rPr lang="tr-TR" sz="2400" dirty="0" smtClean="0">
                <a:solidFill>
                  <a:schemeClr val="tx1"/>
                </a:solidFill>
              </a:rPr>
              <a:t>”.</a:t>
            </a:r>
            <a:r>
              <a:rPr lang="tr-TR" sz="2400" b="1" i="1" dirty="0" smtClean="0">
                <a:solidFill>
                  <a:schemeClr val="tx1"/>
                </a:solidFill>
              </a:rPr>
              <a:t> </a:t>
            </a:r>
            <a:r>
              <a:rPr lang="tr-TR" sz="1400" dirty="0" smtClean="0">
                <a:solidFill>
                  <a:schemeClr val="tx1"/>
                </a:solidFill>
              </a:rPr>
              <a:t>(Bakara, 2/ 233)</a:t>
            </a:r>
            <a:endParaRPr lang="tr-TR" sz="2400" dirty="0" smtClean="0">
              <a:solidFill>
                <a:schemeClr val="tx1"/>
              </a:solidFill>
            </a:endParaRPr>
          </a:p>
          <a:p>
            <a:pPr algn="just"/>
            <a:endParaRPr lang="tr-TR" sz="2400" dirty="0">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b="1" dirty="0" smtClean="0">
                <a:solidFill>
                  <a:schemeClr val="tx1"/>
                </a:solidFill>
              </a:rPr>
              <a:t>Kocanın Karısına Karşı Görevleri</a:t>
            </a:r>
          </a:p>
          <a:p>
            <a:pPr algn="ctr"/>
            <a:endParaRPr lang="tr-TR" sz="2400" b="1" dirty="0" smtClean="0">
              <a:solidFill>
                <a:schemeClr val="tx1"/>
              </a:solidFill>
            </a:endParaRPr>
          </a:p>
          <a:p>
            <a:r>
              <a:rPr lang="tr-TR" sz="2400" b="1" dirty="0" smtClean="0">
                <a:solidFill>
                  <a:schemeClr val="tx1"/>
                </a:solidFill>
              </a:rPr>
              <a:t>	3- Himaye</a:t>
            </a:r>
            <a:r>
              <a:rPr lang="tr-TR" sz="2400" dirty="0" smtClean="0">
                <a:solidFill>
                  <a:schemeClr val="tx1"/>
                </a:solidFill>
              </a:rPr>
              <a:t>: </a:t>
            </a:r>
          </a:p>
          <a:p>
            <a:pPr algn="just"/>
            <a:r>
              <a:rPr lang="tr-TR" sz="2400" dirty="0" smtClean="0">
                <a:solidFill>
                  <a:schemeClr val="tx1"/>
                </a:solidFill>
              </a:rPr>
              <a:t>	</a:t>
            </a:r>
            <a:r>
              <a:rPr lang="tr-TR" sz="2400" u="sng" dirty="0" smtClean="0">
                <a:solidFill>
                  <a:schemeClr val="tx1"/>
                </a:solidFill>
              </a:rPr>
              <a:t>Koca, kadının yöneticisi ve gözeticisi konumunda olduğu için, karısını himaye etmekle, ona zarar verecek maddi ve manevi şeylerden onu korumakla yükümlüdür.</a:t>
            </a:r>
            <a:r>
              <a:rPr lang="tr-TR" sz="2400" dirty="0" smtClean="0">
                <a:solidFill>
                  <a:schemeClr val="tx1"/>
                </a:solidFill>
              </a:rPr>
              <a:t> </a:t>
            </a:r>
          </a:p>
          <a:p>
            <a:pPr algn="just"/>
            <a:r>
              <a:rPr lang="tr-TR" sz="2400" dirty="0" smtClean="0">
                <a:solidFill>
                  <a:schemeClr val="tx1"/>
                </a:solidFill>
              </a:rPr>
              <a:t>	</a:t>
            </a:r>
          </a:p>
          <a:p>
            <a:pPr algn="just"/>
            <a:r>
              <a:rPr lang="tr-TR" sz="2400" dirty="0" smtClean="0">
                <a:solidFill>
                  <a:schemeClr val="tx1"/>
                </a:solidFill>
              </a:rPr>
              <a:t>	</a:t>
            </a:r>
            <a:endParaRPr lang="tr-TR" sz="2400" dirty="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b="1" dirty="0" smtClean="0">
                <a:solidFill>
                  <a:schemeClr val="tx1"/>
                </a:solidFill>
              </a:rPr>
              <a:t>Kocanın Karısına Karşı Görevleri</a:t>
            </a:r>
          </a:p>
          <a:p>
            <a:pPr algn="ctr"/>
            <a:endParaRPr lang="tr-TR" sz="2400" b="1" dirty="0" smtClean="0">
              <a:solidFill>
                <a:schemeClr val="tx1"/>
              </a:solidFill>
            </a:endParaRPr>
          </a:p>
          <a:p>
            <a:pPr algn="just"/>
            <a:r>
              <a:rPr lang="tr-TR" sz="2400" b="1" dirty="0" smtClean="0">
                <a:solidFill>
                  <a:schemeClr val="tx1"/>
                </a:solidFill>
              </a:rPr>
              <a:t>	 4- </a:t>
            </a:r>
            <a:r>
              <a:rPr lang="tr-TR" sz="2800" b="1" dirty="0" smtClean="0">
                <a:solidFill>
                  <a:schemeClr val="tx1"/>
                </a:solidFill>
              </a:rPr>
              <a:t>Koca eşini Allah’ın bir emaneti olarak görmeli ve haklarına tecavüz etmemelidir. Onu cehennem yakıtı olmaktan korumalıdır</a:t>
            </a:r>
            <a:r>
              <a:rPr lang="tr-TR" sz="2800" dirty="0" smtClean="0">
                <a:solidFill>
                  <a:schemeClr val="tx1"/>
                </a:solidFill>
              </a:rPr>
              <a:t>. </a:t>
            </a:r>
            <a:endParaRPr lang="tr-TR" sz="2400" dirty="0" smtClean="0">
              <a:solidFill>
                <a:schemeClr val="tx1"/>
              </a:solidFill>
            </a:endParaRPr>
          </a:p>
          <a:p>
            <a:pPr algn="just"/>
            <a:endParaRPr lang="tr-TR" sz="2400" dirty="0" smtClean="0">
              <a:solidFill>
                <a:schemeClr val="tx1"/>
              </a:solidFill>
            </a:endParaRPr>
          </a:p>
          <a:p>
            <a:pPr algn="ctr" rtl="1"/>
            <a:r>
              <a:rPr lang="ar-SA" sz="4000" dirty="0" smtClean="0">
                <a:solidFill>
                  <a:srgbClr val="C00000"/>
                </a:solidFill>
                <a:latin typeface="HASENAT4" pitchFamily="2" charset="-78"/>
                <a:cs typeface="HASENAT4" pitchFamily="2" charset="-78"/>
              </a:rPr>
              <a:t>يَا اَيُّهَا الَّذينَ امَنُوا قُوا اَنْفُسَكُمْ وَاَهْليكُمْ نَارًا وَقُودُهَا النَّاسُ وَالْحِجَارَةُ</a:t>
            </a:r>
            <a:endParaRPr lang="tr-TR" sz="4000" dirty="0" smtClean="0">
              <a:solidFill>
                <a:srgbClr val="C00000"/>
              </a:solidFill>
              <a:latin typeface="HASENAT4" pitchFamily="2" charset="-78"/>
              <a:cs typeface="HASENAT4" pitchFamily="2" charset="-78"/>
            </a:endParaRPr>
          </a:p>
          <a:p>
            <a:endParaRPr lang="tr-TR" sz="2400" dirty="0" smtClean="0">
              <a:solidFill>
                <a:schemeClr val="tx1"/>
              </a:solidFill>
            </a:endParaRPr>
          </a:p>
          <a:p>
            <a:pPr algn="just"/>
            <a:r>
              <a:rPr lang="tr-TR" sz="2400" dirty="0" smtClean="0">
                <a:solidFill>
                  <a:schemeClr val="tx1"/>
                </a:solidFill>
              </a:rPr>
              <a:t>	“</a:t>
            </a:r>
            <a:r>
              <a:rPr lang="tr-TR" sz="2800" b="1" dirty="0" smtClean="0">
                <a:solidFill>
                  <a:srgbClr val="0070C0"/>
                </a:solidFill>
              </a:rPr>
              <a:t>Ey inananlar! Kendinizi ve ailenizi yakıtı insanlar ve taşlar olan ateşten koruyun</a:t>
            </a:r>
            <a:r>
              <a:rPr lang="tr-TR" sz="2400" dirty="0" smtClean="0">
                <a:solidFill>
                  <a:schemeClr val="tx1"/>
                </a:solidFill>
              </a:rPr>
              <a:t>”.</a:t>
            </a:r>
          </a:p>
          <a:p>
            <a:pPr algn="r"/>
            <a:r>
              <a:rPr lang="tr-TR" sz="1400" dirty="0" smtClean="0">
                <a:solidFill>
                  <a:schemeClr val="tx1"/>
                </a:solidFill>
              </a:rPr>
              <a:t> (</a:t>
            </a:r>
            <a:r>
              <a:rPr lang="tr-TR" sz="1400" dirty="0" err="1" smtClean="0">
                <a:solidFill>
                  <a:schemeClr val="tx1"/>
                </a:solidFill>
              </a:rPr>
              <a:t>Tahrim</a:t>
            </a:r>
            <a:r>
              <a:rPr lang="tr-TR" sz="1400" dirty="0" smtClean="0">
                <a:solidFill>
                  <a:schemeClr val="tx1"/>
                </a:solidFill>
              </a:rPr>
              <a:t>, 66/6)</a:t>
            </a:r>
            <a:endParaRPr lang="tr-TR" sz="2400" dirty="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b="1" dirty="0" smtClean="0">
                <a:solidFill>
                  <a:schemeClr val="tx1"/>
                </a:solidFill>
              </a:rPr>
              <a:t>Kocanın Karısına Karşı Görevleri</a:t>
            </a:r>
          </a:p>
          <a:p>
            <a:pPr algn="ctr"/>
            <a:endParaRPr lang="tr-TR" sz="2400" b="1" dirty="0" smtClean="0">
              <a:solidFill>
                <a:schemeClr val="tx1"/>
              </a:solidFill>
            </a:endParaRPr>
          </a:p>
          <a:p>
            <a:pPr algn="just"/>
            <a:r>
              <a:rPr lang="tr-TR" sz="2400" b="1" dirty="0" smtClean="0">
                <a:solidFill>
                  <a:schemeClr val="tx1"/>
                </a:solidFill>
              </a:rPr>
              <a:t>	 </a:t>
            </a:r>
            <a:r>
              <a:rPr lang="tr-TR" sz="2800" b="1" dirty="0" smtClean="0">
                <a:solidFill>
                  <a:schemeClr val="tx1"/>
                </a:solidFill>
              </a:rPr>
              <a:t>5- Koca, karısına ve çocuklarına </a:t>
            </a:r>
            <a:r>
              <a:rPr lang="tr-TR" sz="2800" b="1" dirty="0" err="1" smtClean="0">
                <a:solidFill>
                  <a:schemeClr val="tx1"/>
                </a:solidFill>
              </a:rPr>
              <a:t>Kur’an’ı</a:t>
            </a:r>
            <a:r>
              <a:rPr lang="tr-TR" sz="2800" b="1" dirty="0" smtClean="0">
                <a:solidFill>
                  <a:schemeClr val="tx1"/>
                </a:solidFill>
              </a:rPr>
              <a:t>, farzları ve İslamiyet hakkında gereken bilgileri mutlaka öğretmelidir.</a:t>
            </a:r>
          </a:p>
          <a:p>
            <a:pPr algn="just"/>
            <a:endParaRPr lang="tr-TR" sz="2400" dirty="0" smtClean="0">
              <a:solidFill>
                <a:schemeClr val="tx1"/>
              </a:solidFill>
            </a:endParaRPr>
          </a:p>
          <a:p>
            <a:pPr algn="ctr" rtl="1"/>
            <a:r>
              <a:rPr lang="ar-SA" sz="4400" dirty="0" smtClean="0">
                <a:solidFill>
                  <a:srgbClr val="C00000"/>
                </a:solidFill>
                <a:latin typeface="HASENAT4" pitchFamily="2" charset="-78"/>
                <a:cs typeface="HASENAT4" pitchFamily="2" charset="-78"/>
              </a:rPr>
              <a:t>وَأْمُرْ أَهْلَكَ بِالصَّلَاةِ وَاصْطَبِرْ عَلَيْهَا</a:t>
            </a:r>
            <a:endParaRPr lang="tr-TR" sz="4400" dirty="0" smtClean="0">
              <a:solidFill>
                <a:srgbClr val="C00000"/>
              </a:solidFill>
              <a:latin typeface="HASENAT4" pitchFamily="2" charset="-78"/>
              <a:cs typeface="HASENAT4" pitchFamily="2" charset="-78"/>
            </a:endParaRPr>
          </a:p>
          <a:p>
            <a:endParaRPr lang="tr-TR" sz="2400" b="1" dirty="0" smtClean="0">
              <a:solidFill>
                <a:schemeClr val="tx1"/>
              </a:solidFill>
            </a:endParaRPr>
          </a:p>
          <a:p>
            <a:pPr algn="just"/>
            <a:r>
              <a:rPr lang="tr-TR" sz="2400" b="1" dirty="0" smtClean="0">
                <a:solidFill>
                  <a:schemeClr val="tx1"/>
                </a:solidFill>
              </a:rPr>
              <a:t>	“</a:t>
            </a:r>
            <a:r>
              <a:rPr lang="ar-SA" sz="2400" b="1" dirty="0" smtClean="0">
                <a:solidFill>
                  <a:schemeClr val="tx1"/>
                </a:solidFill>
              </a:rPr>
              <a:t> </a:t>
            </a:r>
            <a:r>
              <a:rPr lang="tr-TR" sz="3200" dirty="0" smtClean="0">
                <a:solidFill>
                  <a:srgbClr val="0070C0"/>
                </a:solidFill>
              </a:rPr>
              <a:t>Ailene namazı emret, kendin de ona devam et</a:t>
            </a:r>
            <a:r>
              <a:rPr lang="tr-TR" sz="2400" dirty="0" smtClean="0">
                <a:solidFill>
                  <a:schemeClr val="tx1"/>
                </a:solidFill>
              </a:rPr>
              <a:t>”</a:t>
            </a:r>
          </a:p>
          <a:p>
            <a:pPr algn="r"/>
            <a:r>
              <a:rPr lang="tr-TR" sz="1400" b="1" dirty="0" smtClean="0">
                <a:solidFill>
                  <a:schemeClr val="tx1"/>
                </a:solidFill>
              </a:rPr>
              <a:t>  </a:t>
            </a:r>
            <a:r>
              <a:rPr lang="tr-TR" sz="1400" dirty="0" smtClean="0">
                <a:solidFill>
                  <a:schemeClr val="tx1"/>
                </a:solidFill>
              </a:rPr>
              <a:t>(Taha 20/132) </a:t>
            </a:r>
            <a:endParaRPr lang="tr-TR" sz="1400" dirty="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4427984" y="4866898"/>
            <a:ext cx="2592288" cy="199110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331640" y="72008"/>
            <a:ext cx="7668344" cy="638132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3200" dirty="0" smtClean="0">
                <a:solidFill>
                  <a:schemeClr val="tx1"/>
                </a:solidFill>
              </a:rPr>
              <a:t>	</a:t>
            </a:r>
            <a:r>
              <a:rPr lang="tr-TR" sz="3200" b="1" dirty="0" smtClean="0">
                <a:solidFill>
                  <a:schemeClr val="tx1"/>
                </a:solidFill>
              </a:rPr>
              <a:t>Aile; anne babaya hürmet; yetim ve kimsesizleri gözetip kollamak; </a:t>
            </a:r>
          </a:p>
          <a:p>
            <a:pPr algn="just"/>
            <a:r>
              <a:rPr lang="tr-TR" sz="3200" b="1" dirty="0" smtClean="0">
                <a:solidFill>
                  <a:schemeClr val="tx1"/>
                </a:solidFill>
              </a:rPr>
              <a:t>	Akraba ilişkilerine bağlılık ve ziyaret; </a:t>
            </a:r>
          </a:p>
          <a:p>
            <a:pPr algn="just"/>
            <a:r>
              <a:rPr lang="tr-TR" sz="3200" b="1" dirty="0" smtClean="0">
                <a:solidFill>
                  <a:schemeClr val="tx1"/>
                </a:solidFill>
              </a:rPr>
              <a:t>	</a:t>
            </a:r>
            <a:r>
              <a:rPr lang="tr-TR" sz="3200" b="1" dirty="0" smtClean="0">
                <a:solidFill>
                  <a:srgbClr val="C00000"/>
                </a:solidFill>
              </a:rPr>
              <a:t>Misafire ikram ve hürmet;  büyükleri sayıp küçükleri sevmek; </a:t>
            </a:r>
          </a:p>
          <a:p>
            <a:pPr algn="just"/>
            <a:r>
              <a:rPr lang="tr-TR" sz="3200" b="1" dirty="0" smtClean="0">
                <a:solidFill>
                  <a:srgbClr val="C00000"/>
                </a:solidFill>
              </a:rPr>
              <a:t>	</a:t>
            </a:r>
            <a:r>
              <a:rPr lang="tr-TR" sz="3200" b="1" dirty="0" smtClean="0">
                <a:solidFill>
                  <a:schemeClr val="tx1"/>
                </a:solidFill>
              </a:rPr>
              <a:t>Doğru Davranışlar elde etmek ve adaleti tesis etmek </a:t>
            </a:r>
            <a:r>
              <a:rPr lang="tr-TR" sz="3600" b="1" u="sng" dirty="0" smtClean="0">
                <a:solidFill>
                  <a:srgbClr val="C00000"/>
                </a:solidFill>
              </a:rPr>
              <a:t>gibi değerleri üreten ve öğreten bir kurumdur.</a:t>
            </a:r>
            <a:endParaRPr lang="tr-TR" sz="3200" b="1" u="sng" dirty="0" smtClean="0">
              <a:solidFill>
                <a:srgbClr val="C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b="1" dirty="0" smtClean="0">
                <a:solidFill>
                  <a:schemeClr val="tx1"/>
                </a:solidFill>
              </a:rPr>
              <a:t>Kocanın Karısına Karşı Görevleri</a:t>
            </a:r>
          </a:p>
          <a:p>
            <a:pPr algn="ctr"/>
            <a:endParaRPr lang="tr-TR" sz="2000" b="1" dirty="0" smtClean="0">
              <a:solidFill>
                <a:schemeClr val="tx1"/>
              </a:solidFill>
            </a:endParaRPr>
          </a:p>
          <a:p>
            <a:pPr algn="just"/>
            <a:r>
              <a:rPr lang="tr-TR" sz="2000" b="1" dirty="0" smtClean="0">
                <a:solidFill>
                  <a:schemeClr val="tx1"/>
                </a:solidFill>
              </a:rPr>
              <a:t>	</a:t>
            </a:r>
            <a:r>
              <a:rPr lang="tr-TR" sz="2400" dirty="0" err="1" smtClean="0">
                <a:solidFill>
                  <a:schemeClr val="tx1"/>
                </a:solidFill>
              </a:rPr>
              <a:t>Ebû</a:t>
            </a:r>
            <a:r>
              <a:rPr lang="tr-TR" sz="2400" dirty="0" smtClean="0">
                <a:solidFill>
                  <a:schemeClr val="tx1"/>
                </a:solidFill>
              </a:rPr>
              <a:t> </a:t>
            </a:r>
            <a:r>
              <a:rPr lang="tr-TR" sz="2400" dirty="0" err="1" smtClean="0">
                <a:solidFill>
                  <a:schemeClr val="tx1"/>
                </a:solidFill>
              </a:rPr>
              <a:t>Hüreyre</a:t>
            </a:r>
            <a:r>
              <a:rPr lang="tr-TR" sz="2400" dirty="0" smtClean="0">
                <a:solidFill>
                  <a:schemeClr val="tx1"/>
                </a:solidFill>
              </a:rPr>
              <a:t> (r.a.)'dan rivayet edilen bir hadis-i şerifte Peygamber efendimiz şöyle buyurmuştur: </a:t>
            </a:r>
          </a:p>
          <a:p>
            <a:pPr algn="just"/>
            <a:endParaRPr lang="tr-TR" sz="2400" dirty="0" smtClean="0">
              <a:solidFill>
                <a:schemeClr val="tx1"/>
              </a:solidFill>
            </a:endParaRPr>
          </a:p>
          <a:p>
            <a:pPr algn="just"/>
            <a:r>
              <a:rPr lang="tr-TR" sz="2400" i="1" dirty="0" smtClean="0">
                <a:solidFill>
                  <a:schemeClr val="tx1"/>
                </a:solidFill>
              </a:rPr>
              <a:t>	"</a:t>
            </a:r>
            <a:r>
              <a:rPr lang="tr-TR" sz="2800" i="1" dirty="0" smtClean="0">
                <a:solidFill>
                  <a:srgbClr val="FF0000"/>
                </a:solidFill>
              </a:rPr>
              <a:t>Allah o kimseye rahmetiyle muamele eder ki gece kalkıp namazını kılar, hanımını da uyandırır, o da namaz kılar, eğer imtina ederse yüzüne su serperek uyandırır. </a:t>
            </a:r>
            <a:r>
              <a:rPr lang="tr-TR" sz="2800" i="1" dirty="0" smtClean="0">
                <a:solidFill>
                  <a:srgbClr val="0070C0"/>
                </a:solidFill>
              </a:rPr>
              <a:t>Allah o kadına da rahmetiyle muamele eder ki gece kalkıp namazını kılar, kocasını da kaldırır, o da namazını kılar. Eğer imtina ederse yüzüne su serperek uyandırır</a:t>
            </a:r>
            <a:r>
              <a:rPr lang="tr-TR" sz="2400" i="1" dirty="0" smtClean="0">
                <a:solidFill>
                  <a:schemeClr val="tx1"/>
                </a:solidFill>
              </a:rPr>
              <a:t>."</a:t>
            </a:r>
            <a:r>
              <a:rPr lang="tr-TR" sz="2400" dirty="0" smtClean="0">
                <a:solidFill>
                  <a:schemeClr val="tx1"/>
                </a:solidFill>
              </a:rPr>
              <a:t> </a:t>
            </a:r>
          </a:p>
          <a:p>
            <a:pPr algn="r"/>
            <a:r>
              <a:rPr lang="tr-TR" sz="1400" dirty="0" smtClean="0">
                <a:solidFill>
                  <a:schemeClr val="tx1"/>
                </a:solidFill>
              </a:rPr>
              <a:t>(</a:t>
            </a:r>
            <a:r>
              <a:rPr lang="tr-TR" sz="1400" dirty="0" err="1" smtClean="0">
                <a:solidFill>
                  <a:schemeClr val="tx1"/>
                </a:solidFill>
              </a:rPr>
              <a:t>Ahmed</a:t>
            </a:r>
            <a:r>
              <a:rPr lang="tr-TR" sz="1400" dirty="0" smtClean="0">
                <a:solidFill>
                  <a:schemeClr val="tx1"/>
                </a:solidFill>
              </a:rPr>
              <a:t> b. </a:t>
            </a:r>
            <a:r>
              <a:rPr lang="tr-TR" sz="1400" dirty="0" err="1" smtClean="0">
                <a:solidFill>
                  <a:schemeClr val="tx1"/>
                </a:solidFill>
              </a:rPr>
              <a:t>Hanbel</a:t>
            </a:r>
            <a:r>
              <a:rPr lang="tr-TR" sz="1400" dirty="0" smtClean="0">
                <a:solidFill>
                  <a:schemeClr val="tx1"/>
                </a:solidFill>
              </a:rPr>
              <a:t>, </a:t>
            </a:r>
            <a:r>
              <a:rPr lang="tr-TR" sz="1400" dirty="0" err="1" smtClean="0">
                <a:solidFill>
                  <a:schemeClr val="tx1"/>
                </a:solidFill>
              </a:rPr>
              <a:t>Müsned</a:t>
            </a:r>
            <a:r>
              <a:rPr lang="tr-TR" sz="1400" dirty="0" smtClean="0">
                <a:solidFill>
                  <a:schemeClr val="tx1"/>
                </a:solidFill>
              </a:rPr>
              <a:t>, II, 250, </a:t>
            </a:r>
            <a:r>
              <a:rPr lang="tr-TR" sz="1400" dirty="0" err="1" smtClean="0">
                <a:solidFill>
                  <a:schemeClr val="tx1"/>
                </a:solidFill>
              </a:rPr>
              <a:t>Ebû</a:t>
            </a:r>
            <a:r>
              <a:rPr lang="tr-TR" sz="1400" dirty="0" smtClean="0">
                <a:solidFill>
                  <a:schemeClr val="tx1"/>
                </a:solidFill>
              </a:rPr>
              <a:t> </a:t>
            </a:r>
            <a:r>
              <a:rPr lang="tr-TR" sz="1400" dirty="0" err="1" smtClean="0">
                <a:solidFill>
                  <a:schemeClr val="tx1"/>
                </a:solidFill>
              </a:rPr>
              <a:t>Davud</a:t>
            </a:r>
            <a:r>
              <a:rPr lang="tr-TR" sz="1400" dirty="0" smtClean="0">
                <a:solidFill>
                  <a:schemeClr val="tx1"/>
                </a:solidFill>
              </a:rPr>
              <a:t>, </a:t>
            </a:r>
            <a:r>
              <a:rPr lang="tr-TR" sz="1400" dirty="0" err="1" smtClean="0">
                <a:solidFill>
                  <a:schemeClr val="tx1"/>
                </a:solidFill>
              </a:rPr>
              <a:t>Tatavvu</a:t>
            </a:r>
            <a:r>
              <a:rPr lang="tr-TR" sz="1400" dirty="0" smtClean="0">
                <a:solidFill>
                  <a:schemeClr val="tx1"/>
                </a:solidFill>
              </a:rPr>
              <a:t>', 18)  </a:t>
            </a:r>
            <a:endParaRPr lang="tr-TR" sz="2400" dirty="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421008" y="5589240"/>
            <a:ext cx="1687496" cy="1296143"/>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b="1" dirty="0" smtClean="0">
                <a:solidFill>
                  <a:schemeClr val="tx1"/>
                </a:solidFill>
              </a:rPr>
              <a:t>Kocanın Karısına Karşı Görevleri</a:t>
            </a:r>
          </a:p>
          <a:p>
            <a:pPr algn="ctr"/>
            <a:endParaRPr lang="tr-TR" sz="2400" b="1" dirty="0" smtClean="0">
              <a:solidFill>
                <a:schemeClr val="tx1"/>
              </a:solidFill>
            </a:endParaRPr>
          </a:p>
          <a:p>
            <a:pPr algn="just"/>
            <a:r>
              <a:rPr lang="tr-TR" sz="2400" b="1" dirty="0" smtClean="0">
                <a:solidFill>
                  <a:schemeClr val="tx1"/>
                </a:solidFill>
              </a:rPr>
              <a:t>	 </a:t>
            </a:r>
            <a:r>
              <a:rPr lang="tr-TR" sz="2800" b="1" dirty="0" smtClean="0">
                <a:solidFill>
                  <a:schemeClr val="tx1"/>
                </a:solidFill>
              </a:rPr>
              <a:t>6- İyi Geçinmek</a:t>
            </a:r>
            <a:r>
              <a:rPr lang="tr-TR" sz="2800" dirty="0" smtClean="0">
                <a:solidFill>
                  <a:schemeClr val="tx1"/>
                </a:solidFill>
              </a:rPr>
              <a:t>: </a:t>
            </a:r>
          </a:p>
          <a:p>
            <a:pPr algn="just"/>
            <a:r>
              <a:rPr lang="tr-TR" sz="2800" dirty="0" smtClean="0">
                <a:solidFill>
                  <a:schemeClr val="tx1"/>
                </a:solidFill>
              </a:rPr>
              <a:t>	Kadın, kocasının arkadaşı, hayat ortağı, üzüntü ve sevinçte yanı başında olan dostudur. Sıkıntıda ve bollukta onun duygularını paylaşmalı, Ona şefkatle ve nezaketle muamele etmelidir. </a:t>
            </a:r>
          </a:p>
          <a:p>
            <a:pPr algn="just"/>
            <a:r>
              <a:rPr lang="tr-TR" sz="2800" b="1" dirty="0" smtClean="0">
                <a:solidFill>
                  <a:schemeClr val="tx1"/>
                </a:solidFill>
              </a:rPr>
              <a:t>	</a:t>
            </a:r>
          </a:p>
          <a:p>
            <a:pPr algn="just"/>
            <a:r>
              <a:rPr lang="tr-TR" sz="2800" b="1" dirty="0" smtClean="0">
                <a:solidFill>
                  <a:schemeClr val="tx1"/>
                </a:solidFill>
              </a:rPr>
              <a:t>	7-Aile efradına karşı cömert davranmak: </a:t>
            </a:r>
            <a:endParaRPr lang="tr-TR" sz="2800" dirty="0" smtClean="0">
              <a:solidFill>
                <a:schemeClr val="tx1"/>
              </a:solidFill>
            </a:endParaRPr>
          </a:p>
          <a:p>
            <a:pPr algn="just"/>
            <a:r>
              <a:rPr lang="tr-TR" sz="2800" dirty="0" smtClean="0">
                <a:solidFill>
                  <a:schemeClr val="tx1"/>
                </a:solidFill>
              </a:rPr>
              <a:t>	Eş ve çocukların her türlü ihtiyaçlarını koca cömertçe karşılamalıdır. </a:t>
            </a:r>
            <a:endParaRPr lang="tr-TR" sz="2800" dirty="0">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4400" dirty="0" smtClean="0">
                <a:solidFill>
                  <a:srgbClr val="C00000"/>
                </a:solidFill>
                <a:latin typeface="HASENAT4" pitchFamily="2" charset="-78"/>
                <a:cs typeface="HASENAT4" pitchFamily="2" charset="-78"/>
              </a:rPr>
              <a:t>أكْمَلُ المُؤمِنِينَ إيمَاناً أحْسَنُهُمْ خُلُقاً، وَخِيَارُكُمْ خِيَارُكُمْ لاهْلِهِ</a:t>
            </a:r>
            <a:endParaRPr lang="tr-TR" sz="4400" dirty="0" smtClean="0">
              <a:solidFill>
                <a:srgbClr val="C00000"/>
              </a:solidFill>
              <a:latin typeface="HASENAT4" pitchFamily="2" charset="-78"/>
              <a:cs typeface="HASENAT4" pitchFamily="2" charset="-78"/>
            </a:endParaRPr>
          </a:p>
          <a:p>
            <a:pPr algn="just"/>
            <a:endParaRPr lang="tr-TR" sz="2400" dirty="0" smtClean="0">
              <a:solidFill>
                <a:schemeClr val="tx1"/>
              </a:solidFill>
            </a:endParaRPr>
          </a:p>
          <a:p>
            <a:pPr algn="just"/>
            <a:r>
              <a:rPr lang="tr-TR" sz="2400" dirty="0" smtClean="0">
                <a:solidFill>
                  <a:schemeClr val="tx1"/>
                </a:solidFill>
              </a:rPr>
              <a:t>	Hz. Ebu </a:t>
            </a:r>
            <a:r>
              <a:rPr lang="tr-TR" sz="2400" dirty="0" err="1" smtClean="0">
                <a:solidFill>
                  <a:schemeClr val="tx1"/>
                </a:solidFill>
              </a:rPr>
              <a:t>Hüreyre</a:t>
            </a:r>
            <a:r>
              <a:rPr lang="tr-TR" sz="2400" dirty="0" smtClean="0">
                <a:solidFill>
                  <a:schemeClr val="tx1"/>
                </a:solidFill>
              </a:rPr>
              <a:t> (r.a) anlatıyor: </a:t>
            </a:r>
            <a:r>
              <a:rPr lang="tr-TR" sz="2400" dirty="0" err="1" smtClean="0">
                <a:solidFill>
                  <a:schemeClr val="tx1"/>
                </a:solidFill>
              </a:rPr>
              <a:t>Rasulullah</a:t>
            </a:r>
            <a:r>
              <a:rPr lang="tr-TR" sz="2400" dirty="0" smtClean="0">
                <a:solidFill>
                  <a:schemeClr val="tx1"/>
                </a:solidFill>
              </a:rPr>
              <a:t> (a.s) buyurdular ki: </a:t>
            </a:r>
          </a:p>
          <a:p>
            <a:pPr algn="just"/>
            <a:r>
              <a:rPr lang="tr-TR" sz="2400" dirty="0" smtClean="0">
                <a:solidFill>
                  <a:schemeClr val="tx1"/>
                </a:solidFill>
              </a:rPr>
              <a:t>	"</a:t>
            </a:r>
            <a:r>
              <a:rPr lang="tr-TR" sz="2800" b="1" u="sng" dirty="0" err="1" smtClean="0">
                <a:solidFill>
                  <a:srgbClr val="0070C0"/>
                </a:solidFill>
              </a:rPr>
              <a:t>Mü'minler</a:t>
            </a:r>
            <a:r>
              <a:rPr lang="tr-TR" sz="2800" b="1" u="sng" dirty="0" smtClean="0">
                <a:solidFill>
                  <a:srgbClr val="0070C0"/>
                </a:solidFill>
              </a:rPr>
              <a:t> arasında imanca en kâmil olanı, ahlâkça en güzel olanıdır. </a:t>
            </a:r>
            <a:r>
              <a:rPr lang="tr-TR" sz="2800" b="1" u="sng" dirty="0" smtClean="0">
                <a:solidFill>
                  <a:srgbClr val="FF0000"/>
                </a:solidFill>
              </a:rPr>
              <a:t>En hayırlınız da ailesine hayırlı olandır</a:t>
            </a:r>
            <a:r>
              <a:rPr lang="tr-TR" sz="2800" b="1" dirty="0" smtClean="0">
                <a:solidFill>
                  <a:srgbClr val="FF0000"/>
                </a:solidFill>
              </a:rPr>
              <a:t>.</a:t>
            </a:r>
            <a:r>
              <a:rPr lang="tr-TR" sz="2400" dirty="0" smtClean="0">
                <a:solidFill>
                  <a:schemeClr val="tx1"/>
                </a:solidFill>
              </a:rPr>
              <a:t>" buyurmuştur.</a:t>
            </a:r>
            <a:r>
              <a:rPr lang="tr-TR" sz="2400" b="1" i="1" dirty="0" smtClean="0">
                <a:solidFill>
                  <a:schemeClr val="tx1"/>
                </a:solidFill>
              </a:rPr>
              <a:t> </a:t>
            </a:r>
          </a:p>
          <a:p>
            <a:pPr algn="r"/>
            <a:r>
              <a:rPr lang="tr-TR" sz="1400" dirty="0" smtClean="0">
                <a:solidFill>
                  <a:schemeClr val="tx1"/>
                </a:solidFill>
              </a:rPr>
              <a:t>(</a:t>
            </a:r>
            <a:r>
              <a:rPr lang="tr-TR" sz="1400" dirty="0" err="1" smtClean="0">
                <a:solidFill>
                  <a:schemeClr val="tx1"/>
                </a:solidFill>
              </a:rPr>
              <a:t>Tirmizî</a:t>
            </a:r>
            <a:r>
              <a:rPr lang="tr-TR" sz="1400" dirty="0" smtClean="0">
                <a:solidFill>
                  <a:schemeClr val="tx1"/>
                </a:solidFill>
              </a:rPr>
              <a:t>, </a:t>
            </a:r>
            <a:r>
              <a:rPr lang="tr-TR" sz="1400" dirty="0" err="1" smtClean="0">
                <a:solidFill>
                  <a:schemeClr val="tx1"/>
                </a:solidFill>
              </a:rPr>
              <a:t>Radâ</a:t>
            </a:r>
            <a:r>
              <a:rPr lang="tr-TR" sz="1400" dirty="0" smtClean="0">
                <a:solidFill>
                  <a:schemeClr val="tx1"/>
                </a:solidFill>
              </a:rPr>
              <a:t> 11, (1162); Ebu </a:t>
            </a:r>
            <a:r>
              <a:rPr lang="tr-TR" sz="1400" dirty="0" err="1" smtClean="0">
                <a:solidFill>
                  <a:schemeClr val="tx1"/>
                </a:solidFill>
              </a:rPr>
              <a:t>Dâvud</a:t>
            </a:r>
            <a:r>
              <a:rPr lang="tr-TR" sz="1400" dirty="0" smtClean="0">
                <a:solidFill>
                  <a:schemeClr val="tx1"/>
                </a:solidFill>
              </a:rPr>
              <a:t>, Sünnet 16, (468)</a:t>
            </a:r>
            <a:endParaRPr lang="tr-TR" sz="2400" dirty="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233506" y="5445224"/>
            <a:ext cx="1874997" cy="144016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b="1" dirty="0" smtClean="0">
                <a:solidFill>
                  <a:schemeClr val="tx1"/>
                </a:solidFill>
              </a:rPr>
              <a:t>Kadının Kocasına Karşı Görevleri:</a:t>
            </a:r>
          </a:p>
          <a:p>
            <a:endParaRPr lang="tr-TR" sz="2400" dirty="0" smtClean="0">
              <a:solidFill>
                <a:schemeClr val="tx1"/>
              </a:solidFill>
            </a:endParaRPr>
          </a:p>
          <a:p>
            <a:pPr marL="457200" indent="-457200" algn="just">
              <a:buFont typeface="+mj-lt"/>
              <a:buAutoNum type="arabicPeriod"/>
            </a:pPr>
            <a:r>
              <a:rPr lang="tr-TR" sz="2400" b="1" dirty="0" smtClean="0">
                <a:solidFill>
                  <a:schemeClr val="tx1"/>
                </a:solidFill>
              </a:rPr>
              <a:t>Kadın kocasına karşı </a:t>
            </a:r>
            <a:r>
              <a:rPr lang="tr-TR" sz="2400" b="1" dirty="0" smtClean="0">
                <a:solidFill>
                  <a:srgbClr val="C00000"/>
                </a:solidFill>
              </a:rPr>
              <a:t>itaatkar</a:t>
            </a:r>
            <a:r>
              <a:rPr lang="tr-TR" sz="2400" b="1" dirty="0" smtClean="0">
                <a:solidFill>
                  <a:schemeClr val="tx1"/>
                </a:solidFill>
              </a:rPr>
              <a:t> olmalı </a:t>
            </a:r>
          </a:p>
          <a:p>
            <a:pPr marL="457200" indent="-457200" algn="just">
              <a:buFont typeface="+mj-lt"/>
              <a:buAutoNum type="arabicPeriod"/>
            </a:pPr>
            <a:r>
              <a:rPr lang="tr-TR" sz="2400" b="1" dirty="0" smtClean="0">
                <a:solidFill>
                  <a:schemeClr val="tx1"/>
                </a:solidFill>
              </a:rPr>
              <a:t>Kadın kocası ile ilişkilerinde </a:t>
            </a:r>
            <a:r>
              <a:rPr lang="tr-TR" sz="2400" b="1" dirty="0" smtClean="0">
                <a:solidFill>
                  <a:srgbClr val="C00000"/>
                </a:solidFill>
              </a:rPr>
              <a:t>nezaketi ve yumuşaklığı </a:t>
            </a:r>
            <a:r>
              <a:rPr lang="tr-TR" sz="2400" b="1" dirty="0" smtClean="0">
                <a:solidFill>
                  <a:schemeClr val="tx1"/>
                </a:solidFill>
              </a:rPr>
              <a:t>göz önünde bulundurmalıdır. </a:t>
            </a:r>
          </a:p>
          <a:p>
            <a:pPr marL="457200" indent="-457200" algn="just">
              <a:buFont typeface="+mj-lt"/>
              <a:buAutoNum type="arabicPeriod"/>
            </a:pPr>
            <a:r>
              <a:rPr lang="tr-TR" sz="2400" b="1" dirty="0" smtClean="0">
                <a:solidFill>
                  <a:schemeClr val="tx1"/>
                </a:solidFill>
              </a:rPr>
              <a:t>Kadın kocasına sevgi ile bağlanmak ve </a:t>
            </a:r>
            <a:r>
              <a:rPr lang="tr-TR" sz="2400" b="1" dirty="0" smtClean="0">
                <a:solidFill>
                  <a:srgbClr val="C00000"/>
                </a:solidFill>
              </a:rPr>
              <a:t>kadınlık görevini</a:t>
            </a:r>
            <a:r>
              <a:rPr lang="tr-TR" sz="2400" b="1" dirty="0" smtClean="0">
                <a:solidFill>
                  <a:schemeClr val="tx1"/>
                </a:solidFill>
              </a:rPr>
              <a:t> yerine getirmekle mükelleftir </a:t>
            </a:r>
          </a:p>
          <a:p>
            <a:pPr marL="457200" indent="-457200" algn="just">
              <a:buFont typeface="+mj-lt"/>
              <a:buAutoNum type="arabicPeriod"/>
            </a:pPr>
            <a:r>
              <a:rPr lang="tr-TR" sz="2400" b="1" dirty="0" smtClean="0">
                <a:solidFill>
                  <a:schemeClr val="tx1"/>
                </a:solidFill>
              </a:rPr>
              <a:t>Kadın, </a:t>
            </a:r>
            <a:r>
              <a:rPr lang="tr-TR" sz="2400" b="1" dirty="0" smtClean="0">
                <a:solidFill>
                  <a:srgbClr val="C00000"/>
                </a:solidFill>
              </a:rPr>
              <a:t>kocasının onurunu korumak</a:t>
            </a:r>
            <a:r>
              <a:rPr lang="tr-TR" sz="2400" b="1" dirty="0" smtClean="0">
                <a:solidFill>
                  <a:schemeClr val="tx1"/>
                </a:solidFill>
              </a:rPr>
              <a:t>, adını lekelememekle yükümlüdür </a:t>
            </a:r>
          </a:p>
          <a:p>
            <a:pPr marL="457200" indent="-457200" algn="just">
              <a:buFont typeface="+mj-lt"/>
              <a:buAutoNum type="arabicPeriod"/>
            </a:pPr>
            <a:r>
              <a:rPr lang="tr-TR" sz="2400" b="1" dirty="0" smtClean="0">
                <a:solidFill>
                  <a:schemeClr val="tx1"/>
                </a:solidFill>
              </a:rPr>
              <a:t>Kadın, </a:t>
            </a:r>
            <a:r>
              <a:rPr lang="tr-TR" sz="2400" b="1" dirty="0" smtClean="0">
                <a:solidFill>
                  <a:srgbClr val="C00000"/>
                </a:solidFill>
              </a:rPr>
              <a:t>kocasının sırlarını ifşa etmemelidir</a:t>
            </a:r>
          </a:p>
          <a:p>
            <a:pPr marL="457200" indent="-457200" algn="just">
              <a:buFont typeface="+mj-lt"/>
              <a:buAutoNum type="arabicPeriod"/>
            </a:pPr>
            <a:r>
              <a:rPr lang="tr-TR" sz="2400" b="1" dirty="0" smtClean="0">
                <a:solidFill>
                  <a:schemeClr val="tx1"/>
                </a:solidFill>
              </a:rPr>
              <a:t>Ailenin iffetini ve şerefini korumak, kocasının evini ve malını muhafaza etmek ve israftan sakınmak.</a:t>
            </a:r>
            <a:endParaRPr lang="tr-TR" sz="2400" dirty="0" smtClean="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702257" y="5777880"/>
            <a:ext cx="1406247" cy="108012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b="1" dirty="0" smtClean="0">
                <a:solidFill>
                  <a:schemeClr val="tx1"/>
                </a:solidFill>
              </a:rPr>
              <a:t>Kadının Kocasına Karşı Görevleri:</a:t>
            </a:r>
          </a:p>
          <a:p>
            <a:endParaRPr lang="tr-TR" sz="2400" dirty="0" smtClean="0">
              <a:solidFill>
                <a:schemeClr val="tx1"/>
              </a:solidFill>
            </a:endParaRPr>
          </a:p>
          <a:p>
            <a:pPr algn="just"/>
            <a:r>
              <a:rPr lang="tr-TR" sz="2400" b="1" dirty="0" smtClean="0">
                <a:solidFill>
                  <a:schemeClr val="tx1"/>
                </a:solidFill>
              </a:rPr>
              <a:t>	1- İtaat: </a:t>
            </a:r>
          </a:p>
          <a:p>
            <a:pPr algn="just"/>
            <a:r>
              <a:rPr lang="tr-TR" sz="2400" dirty="0" smtClean="0">
                <a:solidFill>
                  <a:schemeClr val="tx1"/>
                </a:solidFill>
              </a:rPr>
              <a:t>	İtaat, kadının kocasına karşı yerine getirmek zorunda olduğu ilk yükümlü lüklerden birisidir. </a:t>
            </a:r>
          </a:p>
          <a:p>
            <a:pPr algn="just"/>
            <a:endParaRPr lang="tr-TR" sz="1400" dirty="0" smtClean="0">
              <a:solidFill>
                <a:schemeClr val="tx1"/>
              </a:solidFill>
            </a:endParaRPr>
          </a:p>
          <a:p>
            <a:pPr algn="ctr"/>
            <a:r>
              <a:rPr lang="ar-AE" sz="3600" dirty="0" smtClean="0">
                <a:solidFill>
                  <a:srgbClr val="C00000"/>
                </a:solidFill>
                <a:latin typeface="HASENAT4" pitchFamily="2" charset="-78"/>
                <a:cs typeface="HASENAT4" pitchFamily="2" charset="-78"/>
              </a:rPr>
              <a:t>وَلَهُنَّ مِثْلُ الَّذٖى عَلَيْهِنَّ بِالْمَعْرُوفِ وَلِلرِّجَالِ عَلَيْهِنَّ دَرَجَةٌ وَاللّٰهُ عَزٖيزٌ حَكٖيمٌ </a:t>
            </a:r>
          </a:p>
          <a:p>
            <a:pPr algn="just"/>
            <a:endParaRPr lang="tr-TR" sz="1100" dirty="0" smtClean="0">
              <a:solidFill>
                <a:schemeClr val="tx1"/>
              </a:solidFill>
            </a:endParaRPr>
          </a:p>
          <a:p>
            <a:pPr algn="just"/>
            <a:r>
              <a:rPr lang="tr-TR" sz="2400" b="1" dirty="0" smtClean="0">
                <a:solidFill>
                  <a:schemeClr val="tx1"/>
                </a:solidFill>
              </a:rPr>
              <a:t>	</a:t>
            </a:r>
            <a:r>
              <a:rPr lang="tr-TR" sz="2400" b="1" dirty="0" smtClean="0">
                <a:solidFill>
                  <a:srgbClr val="0070C0"/>
                </a:solidFill>
              </a:rPr>
              <a:t>“</a:t>
            </a:r>
            <a:r>
              <a:rPr lang="tr-TR" sz="2800" b="1" dirty="0" smtClean="0">
                <a:solidFill>
                  <a:srgbClr val="0070C0"/>
                </a:solidFill>
              </a:rPr>
              <a:t>Erkeklerin kadınlar üzerindeki hakları gibi kadınların da erkekler üzerinde belli hakları vardır. </a:t>
            </a:r>
            <a:r>
              <a:rPr lang="tr-TR" sz="2800" b="1" dirty="0" smtClean="0">
                <a:solidFill>
                  <a:schemeClr val="tx1"/>
                </a:solidFill>
              </a:rPr>
              <a:t>Ancak </a:t>
            </a:r>
            <a:r>
              <a:rPr lang="tr-TR" sz="2800" b="1" dirty="0" smtClean="0">
                <a:solidFill>
                  <a:srgbClr val="FF0000"/>
                </a:solidFill>
              </a:rPr>
              <a:t>erkekler, kadınlara göre bir derece üstünlüğe sahiptir </a:t>
            </a:r>
            <a:r>
              <a:rPr lang="tr-TR" sz="2800" b="1" dirty="0" err="1" smtClean="0">
                <a:solidFill>
                  <a:srgbClr val="FF0000"/>
                </a:solidFill>
              </a:rPr>
              <a:t>ler</a:t>
            </a:r>
            <a:r>
              <a:rPr lang="tr-TR" sz="2800" b="1" dirty="0" smtClean="0">
                <a:solidFill>
                  <a:srgbClr val="FF0000"/>
                </a:solidFill>
              </a:rPr>
              <a:t>. </a:t>
            </a:r>
            <a:r>
              <a:rPr lang="tr-TR" sz="2800" b="1" dirty="0" smtClean="0">
                <a:solidFill>
                  <a:schemeClr val="tx1"/>
                </a:solidFill>
              </a:rPr>
              <a:t>Allah azizdir, hakimdir</a:t>
            </a:r>
            <a:r>
              <a:rPr lang="tr-TR" sz="2400" b="1" dirty="0" smtClean="0">
                <a:solidFill>
                  <a:schemeClr val="tx1"/>
                </a:solidFill>
              </a:rPr>
              <a:t>.”</a:t>
            </a:r>
            <a:r>
              <a:rPr lang="tr-TR" sz="2400" dirty="0" smtClean="0">
                <a:solidFill>
                  <a:schemeClr val="tx1"/>
                </a:solidFill>
              </a:rPr>
              <a:t> </a:t>
            </a:r>
          </a:p>
          <a:p>
            <a:pPr algn="r"/>
            <a:r>
              <a:rPr lang="tr-TR" sz="1400" dirty="0" smtClean="0">
                <a:solidFill>
                  <a:schemeClr val="tx1"/>
                </a:solidFill>
              </a:rPr>
              <a:t>(Bakara 2/228)</a:t>
            </a: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4788024" y="5777880"/>
            <a:ext cx="1406247" cy="108012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b="1" dirty="0" smtClean="0">
                <a:solidFill>
                  <a:schemeClr val="tx1"/>
                </a:solidFill>
              </a:rPr>
              <a:t>Kadının Kocasına Karşı Görevleri:</a:t>
            </a:r>
          </a:p>
          <a:p>
            <a:endParaRPr lang="tr-TR" sz="2400" dirty="0" smtClean="0">
              <a:solidFill>
                <a:schemeClr val="tx1"/>
              </a:solidFill>
            </a:endParaRPr>
          </a:p>
          <a:p>
            <a:pPr algn="just"/>
            <a:r>
              <a:rPr lang="tr-TR" sz="2400" b="1" dirty="0" smtClean="0">
                <a:solidFill>
                  <a:schemeClr val="tx1"/>
                </a:solidFill>
              </a:rPr>
              <a:t>	 2- Nezaket: </a:t>
            </a:r>
            <a:r>
              <a:rPr lang="tr-TR" sz="2400" dirty="0" smtClean="0">
                <a:solidFill>
                  <a:schemeClr val="tx1"/>
                </a:solidFill>
              </a:rPr>
              <a:t>Kadın kocası ile iyi geçinmelidir. İlişkilerinde nezaketi ve yumuşaklığı göz önünde bulundurmalıdır. </a:t>
            </a:r>
          </a:p>
          <a:p>
            <a:pPr algn="just"/>
            <a:r>
              <a:rPr lang="tr-TR" sz="2400" dirty="0" smtClean="0">
                <a:solidFill>
                  <a:schemeClr val="tx1"/>
                </a:solidFill>
              </a:rPr>
              <a:t> </a:t>
            </a:r>
          </a:p>
          <a:p>
            <a:pPr algn="just"/>
            <a:r>
              <a:rPr lang="tr-TR" sz="2400" b="1" dirty="0" smtClean="0">
                <a:solidFill>
                  <a:schemeClr val="tx1"/>
                </a:solidFill>
              </a:rPr>
              <a:t>	3- Kocasına sevgi ile bağlanmak ve kadınlık görevini yerine getirmek. </a:t>
            </a:r>
          </a:p>
          <a:p>
            <a:pPr algn="just"/>
            <a:endParaRPr lang="tr-TR" sz="2400" dirty="0" smtClean="0">
              <a:solidFill>
                <a:schemeClr val="tx1"/>
              </a:solidFill>
            </a:endParaRPr>
          </a:p>
          <a:p>
            <a:pPr algn="just"/>
            <a:r>
              <a:rPr lang="tr-TR" sz="2400" b="1" dirty="0" smtClean="0">
                <a:solidFill>
                  <a:schemeClr val="tx1"/>
                </a:solidFill>
              </a:rPr>
              <a:t>	4- Onuru korumak: </a:t>
            </a:r>
            <a:r>
              <a:rPr lang="tr-TR" sz="2400" dirty="0" smtClean="0">
                <a:solidFill>
                  <a:schemeClr val="tx1"/>
                </a:solidFill>
              </a:rPr>
              <a:t>Kadının en önemli görevlerinden biri kocasının onurunu korumak, adını lekelememektir. Eş açık–saçık dolaşmak, kırıtmak, kocasının sırlarını ifşa etmek, kocasının bilinmesini istemediği şeyleri (yoksulluk vb.) sağda solda anlatmak gibi kötü huyları terk etmelidir. </a:t>
            </a:r>
            <a:endParaRPr lang="tr-TR" sz="2400" dirty="0">
              <a:solidFill>
                <a:schemeClr val="tx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4000" dirty="0" smtClean="0">
                <a:solidFill>
                  <a:srgbClr val="C00000"/>
                </a:solidFill>
                <a:latin typeface="HASENAT4" pitchFamily="2" charset="-78"/>
                <a:cs typeface="HASENAT4" pitchFamily="2" charset="-78"/>
              </a:rPr>
              <a:t>أَيُّمَا امْرَأةٍ مَاتَتْ وَزَوْجُهَا عَنْهَا رَاضٍ دَخَلَتِ الْجَنَّةَ</a:t>
            </a:r>
            <a:endParaRPr lang="tr-TR" sz="4000" dirty="0" smtClean="0">
              <a:solidFill>
                <a:srgbClr val="C00000"/>
              </a:solidFill>
              <a:latin typeface="HASENAT4" pitchFamily="2" charset="-78"/>
              <a:cs typeface="HASENAT4" pitchFamily="2" charset="-78"/>
            </a:endParaRPr>
          </a:p>
          <a:p>
            <a:endParaRPr lang="tr-TR" sz="4000" dirty="0" smtClean="0">
              <a:solidFill>
                <a:schemeClr val="tx1"/>
              </a:solidFill>
            </a:endParaRPr>
          </a:p>
          <a:p>
            <a:r>
              <a:rPr lang="tr-TR" sz="4000" dirty="0" smtClean="0">
                <a:solidFill>
                  <a:schemeClr val="tx1"/>
                </a:solidFill>
              </a:rPr>
              <a:t>	</a:t>
            </a:r>
            <a:r>
              <a:rPr lang="tr-TR" sz="3600" dirty="0" err="1" smtClean="0">
                <a:solidFill>
                  <a:schemeClr val="tx1"/>
                </a:solidFill>
              </a:rPr>
              <a:t>Rasulullah</a:t>
            </a:r>
            <a:r>
              <a:rPr lang="tr-TR" sz="3600" dirty="0" smtClean="0">
                <a:solidFill>
                  <a:schemeClr val="tx1"/>
                </a:solidFill>
              </a:rPr>
              <a:t> (a.s) buyurdular ki: </a:t>
            </a:r>
            <a:endParaRPr lang="tr-TR" sz="4000" dirty="0" smtClean="0">
              <a:solidFill>
                <a:schemeClr val="tx1"/>
              </a:solidFill>
            </a:endParaRPr>
          </a:p>
          <a:p>
            <a:pPr algn="just"/>
            <a:r>
              <a:rPr lang="tr-TR" sz="4000" b="1" u="sng" dirty="0" smtClean="0">
                <a:solidFill>
                  <a:srgbClr val="0070C0"/>
                </a:solidFill>
              </a:rPr>
              <a:t>"</a:t>
            </a:r>
            <a:r>
              <a:rPr lang="tr-TR" sz="3600" b="1" u="sng" dirty="0" smtClean="0">
                <a:solidFill>
                  <a:srgbClr val="0070C0"/>
                </a:solidFill>
              </a:rPr>
              <a:t>Hangi kadın, kocası kendisinden razı olarak vefat ederse, </a:t>
            </a:r>
            <a:r>
              <a:rPr lang="tr-TR" sz="3600" b="1" u="sng" dirty="0" smtClean="0">
                <a:solidFill>
                  <a:srgbClr val="FF0000"/>
                </a:solidFill>
              </a:rPr>
              <a:t>cennete girer.</a:t>
            </a:r>
            <a:r>
              <a:rPr lang="tr-TR" sz="3600" b="1" u="sng" dirty="0" smtClean="0">
                <a:solidFill>
                  <a:srgbClr val="0070C0"/>
                </a:solidFill>
              </a:rPr>
              <a:t>"</a:t>
            </a:r>
            <a:r>
              <a:rPr lang="tr-TR" sz="3600" dirty="0" smtClean="0">
                <a:solidFill>
                  <a:srgbClr val="0070C0"/>
                </a:solidFill>
              </a:rPr>
              <a:t> </a:t>
            </a:r>
            <a:endParaRPr lang="tr-TR" sz="4000" dirty="0" smtClean="0">
              <a:solidFill>
                <a:srgbClr val="0070C0"/>
              </a:solidFill>
            </a:endParaRPr>
          </a:p>
          <a:p>
            <a:pPr algn="r"/>
            <a:r>
              <a:rPr lang="tr-TR" sz="1400" dirty="0" smtClean="0">
                <a:solidFill>
                  <a:schemeClr val="tx1"/>
                </a:solidFill>
              </a:rPr>
              <a:t>(</a:t>
            </a:r>
            <a:r>
              <a:rPr lang="tr-TR" sz="1400" dirty="0" err="1" smtClean="0">
                <a:solidFill>
                  <a:schemeClr val="tx1"/>
                </a:solidFill>
              </a:rPr>
              <a:t>Tirmizî</a:t>
            </a:r>
            <a:r>
              <a:rPr lang="tr-TR" sz="1400" dirty="0" smtClean="0">
                <a:solidFill>
                  <a:schemeClr val="tx1"/>
                </a:solidFill>
              </a:rPr>
              <a:t>, </a:t>
            </a:r>
            <a:r>
              <a:rPr lang="tr-TR" sz="1400" dirty="0" err="1" smtClean="0">
                <a:solidFill>
                  <a:schemeClr val="tx1"/>
                </a:solidFill>
              </a:rPr>
              <a:t>Radâ</a:t>
            </a:r>
            <a:r>
              <a:rPr lang="tr-TR" sz="1400" dirty="0" smtClean="0">
                <a:solidFill>
                  <a:schemeClr val="tx1"/>
                </a:solidFill>
              </a:rPr>
              <a:t> 10, (1161)</a:t>
            </a:r>
            <a:endParaRPr lang="tr-TR" sz="800" dirty="0">
              <a:solidFill>
                <a:schemeClr val="tx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b="1" dirty="0" smtClean="0">
                <a:solidFill>
                  <a:schemeClr val="tx1"/>
                </a:solidFill>
              </a:rPr>
              <a:t>Kadının Kocasına Karşı Görevleri:</a:t>
            </a:r>
          </a:p>
          <a:p>
            <a:endParaRPr lang="tr-TR" sz="2400" dirty="0" smtClean="0">
              <a:solidFill>
                <a:schemeClr val="tx1"/>
              </a:solidFill>
            </a:endParaRPr>
          </a:p>
          <a:p>
            <a:pPr algn="just"/>
            <a:r>
              <a:rPr lang="tr-TR" sz="2400" b="1" dirty="0" smtClean="0">
                <a:solidFill>
                  <a:schemeClr val="tx1"/>
                </a:solidFill>
              </a:rPr>
              <a:t>	 5- Ailenin iffetini ve şerefini korumak, kocasının evini ve malını muhafaza etmek ve israftan sakınmak. </a:t>
            </a:r>
          </a:p>
          <a:p>
            <a:pPr algn="just"/>
            <a:endParaRPr lang="tr-TR" sz="2400" dirty="0" smtClean="0">
              <a:solidFill>
                <a:schemeClr val="tx1"/>
              </a:solidFill>
            </a:endParaRPr>
          </a:p>
          <a:p>
            <a:pPr algn="just"/>
            <a:r>
              <a:rPr lang="tr-TR" sz="2400" dirty="0" smtClean="0">
                <a:solidFill>
                  <a:srgbClr val="FF0000"/>
                </a:solidFill>
              </a:rPr>
              <a:t>	Atasözlerimizden olan </a:t>
            </a:r>
          </a:p>
          <a:p>
            <a:pPr algn="just"/>
            <a:r>
              <a:rPr lang="tr-TR" sz="2400" dirty="0" smtClean="0">
                <a:solidFill>
                  <a:srgbClr val="FF0000"/>
                </a:solidFill>
              </a:rPr>
              <a:t>“</a:t>
            </a:r>
            <a:r>
              <a:rPr lang="tr-TR" sz="3200" dirty="0" smtClean="0">
                <a:solidFill>
                  <a:srgbClr val="0070C0"/>
                </a:solidFill>
              </a:rPr>
              <a:t>Yuvayı dişi kuş yapar</a:t>
            </a:r>
            <a:r>
              <a:rPr lang="tr-TR" sz="2400" dirty="0" smtClean="0">
                <a:solidFill>
                  <a:srgbClr val="FF0000"/>
                </a:solidFill>
              </a:rPr>
              <a:t>” boşuna söylenmiş bir cümle değildir.</a:t>
            </a:r>
          </a:p>
          <a:p>
            <a:pPr algn="just"/>
            <a:endParaRPr lang="tr-TR" sz="2400" dirty="0" smtClean="0">
              <a:solidFill>
                <a:schemeClr val="tx1"/>
              </a:solidFill>
            </a:endParaRPr>
          </a:p>
          <a:p>
            <a:pPr algn="just"/>
            <a:r>
              <a:rPr lang="tr-TR" sz="2400" dirty="0" smtClean="0">
                <a:solidFill>
                  <a:schemeClr val="tx1"/>
                </a:solidFill>
              </a:rPr>
              <a:t>	Karı-koca bu özetlediğimiz karşılıklı hak ve görevlerine riayet ettikleri takdirde hem kendileri mutlu olur, hem bu yuvada yetişen çocuklar anne-babaya saygılı olur.</a:t>
            </a:r>
            <a:endParaRPr lang="tr-TR" sz="2400" dirty="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236296" y="5447366"/>
            <a:ext cx="1872208" cy="1438018"/>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b="1" dirty="0" smtClean="0">
                <a:solidFill>
                  <a:schemeClr val="tx1"/>
                </a:solidFill>
              </a:rPr>
              <a:t>Ailedeki mutluluk, karı ile koca arasındaki sevgi ve saygıya bağlıdır. </a:t>
            </a:r>
          </a:p>
          <a:p>
            <a:pPr algn="ctr"/>
            <a:endParaRPr lang="tr-TR" sz="2000" dirty="0" smtClean="0">
              <a:solidFill>
                <a:schemeClr val="tx1"/>
              </a:solidFill>
            </a:endParaRPr>
          </a:p>
          <a:p>
            <a:pPr algn="just"/>
            <a:r>
              <a:rPr lang="tr-TR" sz="2400" dirty="0" smtClean="0">
                <a:solidFill>
                  <a:schemeClr val="tx1"/>
                </a:solidFill>
              </a:rPr>
              <a:t>Karı ile kocanın aralarının açılması halinde Allah her iki taraf ailelerine görev vermekte ve şöyle buyurmaktadır:</a:t>
            </a:r>
          </a:p>
          <a:p>
            <a:pPr algn="just"/>
            <a:endParaRPr lang="tr-TR" dirty="0" smtClean="0">
              <a:solidFill>
                <a:schemeClr val="tx1"/>
              </a:solidFill>
            </a:endParaRPr>
          </a:p>
          <a:p>
            <a:pPr algn="ctr" rtl="1"/>
            <a:r>
              <a:rPr lang="ar-SA" sz="2800" dirty="0" smtClean="0">
                <a:solidFill>
                  <a:srgbClr val="C00000"/>
                </a:solidFill>
                <a:latin typeface="HASENAT4" pitchFamily="2" charset="-78"/>
                <a:cs typeface="HASENAT4" pitchFamily="2" charset="-78"/>
              </a:rPr>
              <a:t>وَاِنْ خِفْتُمْ شِقَاقَ بَيْنِهِمَا فَابْعَثُوا حَكَمًا مِنْ اَهْلِه وَحَكَمًا مِنْ اَهْلِهَا اِنْ يُريدَا اِصْلَاحًا يُوَفِّقِ اللّهُ بَيْنَهُمَا اِنَّ اللّهَ كَانَ عَليمًا خَبيرًا</a:t>
            </a:r>
            <a:endParaRPr lang="tr-TR" sz="2800" dirty="0" smtClean="0">
              <a:solidFill>
                <a:srgbClr val="C00000"/>
              </a:solidFill>
              <a:latin typeface="HASENAT4" pitchFamily="2" charset="-78"/>
              <a:cs typeface="HASENAT4" pitchFamily="2" charset="-78"/>
            </a:endParaRPr>
          </a:p>
          <a:p>
            <a:pPr algn="just"/>
            <a:endParaRPr lang="tr-TR" u="sng" dirty="0" smtClean="0">
              <a:solidFill>
                <a:schemeClr val="tx1"/>
              </a:solidFill>
            </a:endParaRPr>
          </a:p>
          <a:p>
            <a:pPr algn="just"/>
            <a:r>
              <a:rPr lang="tr-TR" sz="2400" b="1" dirty="0" smtClean="0">
                <a:solidFill>
                  <a:srgbClr val="0070C0"/>
                </a:solidFill>
              </a:rPr>
              <a:t>	</a:t>
            </a:r>
            <a:r>
              <a:rPr lang="tr-TR" sz="2400" b="1" u="sng" dirty="0" smtClean="0">
                <a:solidFill>
                  <a:srgbClr val="0070C0"/>
                </a:solidFill>
              </a:rPr>
              <a:t>“Eğer karı-kocanın aralarının açılmasından korkarsanız, erkeğin ailesinden bir hakem ve kadının ailesinden bir hakem gönderin.</a:t>
            </a:r>
            <a:r>
              <a:rPr lang="tr-TR" sz="2400" b="1" dirty="0" smtClean="0">
                <a:solidFill>
                  <a:srgbClr val="0070C0"/>
                </a:solidFill>
              </a:rPr>
              <a:t> </a:t>
            </a:r>
            <a:r>
              <a:rPr lang="tr-TR" sz="2400" dirty="0" smtClean="0">
                <a:solidFill>
                  <a:schemeClr val="tx1"/>
                </a:solidFill>
              </a:rPr>
              <a:t>Bunlar barıştırmak isterlerse Allah aralarını bulur.  Şüphesiz Allah her şeyi bilen ve her şeyden haberdar olandır”.</a:t>
            </a:r>
            <a:r>
              <a:rPr lang="tr-TR" sz="1400" dirty="0" smtClean="0">
                <a:solidFill>
                  <a:schemeClr val="tx1"/>
                </a:solidFill>
              </a:rPr>
              <a:t> (Nisa, 4/35) </a:t>
            </a:r>
            <a:endParaRPr lang="tr-TR" sz="2400" dirty="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702256" y="5805264"/>
            <a:ext cx="1406247" cy="108012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4000" dirty="0" smtClean="0">
                <a:solidFill>
                  <a:srgbClr val="C00000"/>
                </a:solidFill>
                <a:latin typeface="HASENAT4" pitchFamily="2" charset="-78"/>
                <a:cs typeface="HASENAT4" pitchFamily="2" charset="-78"/>
              </a:rPr>
              <a:t>لا َيَفْرُكُ مُؤْمِنٌ مُؤْمِنَةٌ. إِنْ كَرِهَ مِنْهَا خُلْقًا رَضِىَ آخَرَ</a:t>
            </a:r>
            <a:endParaRPr lang="tr-TR" sz="4000" dirty="0" smtClean="0">
              <a:solidFill>
                <a:srgbClr val="C00000"/>
              </a:solidFill>
              <a:latin typeface="HASENAT4" pitchFamily="2" charset="-78"/>
              <a:cs typeface="HASENAT4" pitchFamily="2" charset="-78"/>
            </a:endParaRPr>
          </a:p>
          <a:p>
            <a:pPr algn="just"/>
            <a:endParaRPr lang="tr-TR" sz="3600" dirty="0" smtClean="0">
              <a:solidFill>
                <a:schemeClr val="tx1"/>
              </a:solidFill>
            </a:endParaRPr>
          </a:p>
          <a:p>
            <a:pPr algn="just"/>
            <a:r>
              <a:rPr lang="tr-TR" sz="3600" dirty="0" smtClean="0">
                <a:solidFill>
                  <a:schemeClr val="tx1"/>
                </a:solidFill>
              </a:rPr>
              <a:t>	</a:t>
            </a:r>
            <a:r>
              <a:rPr lang="tr-TR" sz="3600" dirty="0" err="1" smtClean="0">
                <a:solidFill>
                  <a:schemeClr val="tx1"/>
                </a:solidFill>
              </a:rPr>
              <a:t>Rasulullah</a:t>
            </a:r>
            <a:r>
              <a:rPr lang="tr-TR" sz="3600" dirty="0" smtClean="0">
                <a:solidFill>
                  <a:schemeClr val="tx1"/>
                </a:solidFill>
              </a:rPr>
              <a:t> (a.s) buyurdular ki: </a:t>
            </a:r>
          </a:p>
          <a:p>
            <a:pPr algn="just"/>
            <a:r>
              <a:rPr lang="tr-TR" sz="3600" dirty="0" smtClean="0">
                <a:solidFill>
                  <a:schemeClr val="tx1"/>
                </a:solidFill>
              </a:rPr>
              <a:t>"</a:t>
            </a:r>
            <a:r>
              <a:rPr lang="tr-TR" sz="3600" b="1" u="sng" dirty="0" smtClean="0">
                <a:solidFill>
                  <a:srgbClr val="0070C0"/>
                </a:solidFill>
              </a:rPr>
              <a:t>Bir </a:t>
            </a:r>
            <a:r>
              <a:rPr lang="tr-TR" sz="3600" b="1" u="sng" dirty="0" err="1" smtClean="0">
                <a:solidFill>
                  <a:srgbClr val="0070C0"/>
                </a:solidFill>
              </a:rPr>
              <a:t>mü'min</a:t>
            </a:r>
            <a:r>
              <a:rPr lang="tr-TR" sz="3600" b="1" u="sng" dirty="0" smtClean="0">
                <a:solidFill>
                  <a:srgbClr val="0070C0"/>
                </a:solidFill>
              </a:rPr>
              <a:t> erkek, bir </a:t>
            </a:r>
            <a:r>
              <a:rPr lang="tr-TR" sz="3600" b="1" u="sng" dirty="0" err="1" smtClean="0">
                <a:solidFill>
                  <a:srgbClr val="0070C0"/>
                </a:solidFill>
              </a:rPr>
              <a:t>mü'min</a:t>
            </a:r>
            <a:r>
              <a:rPr lang="tr-TR" sz="3600" b="1" u="sng" dirty="0" smtClean="0">
                <a:solidFill>
                  <a:srgbClr val="0070C0"/>
                </a:solidFill>
              </a:rPr>
              <a:t> kadına </a:t>
            </a:r>
            <a:r>
              <a:rPr lang="tr-TR" sz="3600" b="1" u="sng" dirty="0" err="1" smtClean="0">
                <a:solidFill>
                  <a:srgbClr val="0070C0"/>
                </a:solidFill>
              </a:rPr>
              <a:t>buğzetmesin</a:t>
            </a:r>
            <a:r>
              <a:rPr lang="tr-TR" sz="3600" b="1" u="sng" dirty="0" smtClean="0">
                <a:solidFill>
                  <a:srgbClr val="0070C0"/>
                </a:solidFill>
              </a:rPr>
              <a:t>. </a:t>
            </a:r>
            <a:r>
              <a:rPr lang="tr-TR" sz="3600" b="1" u="sng" dirty="0" smtClean="0">
                <a:solidFill>
                  <a:srgbClr val="FF0000"/>
                </a:solidFill>
              </a:rPr>
              <a:t>Çünkü </a:t>
            </a:r>
            <a:r>
              <a:rPr lang="tr-TR" sz="3600" b="1" u="sng" dirty="0" smtClean="0">
                <a:solidFill>
                  <a:srgbClr val="0070C0"/>
                </a:solidFill>
              </a:rPr>
              <a:t>onun bir huyunu beğenmezse başka bir huyunu beğenir</a:t>
            </a:r>
            <a:r>
              <a:rPr lang="tr-TR" sz="3600" dirty="0" smtClean="0">
                <a:solidFill>
                  <a:schemeClr val="tx1"/>
                </a:solidFill>
              </a:rPr>
              <a:t>." </a:t>
            </a:r>
          </a:p>
          <a:p>
            <a:pPr algn="r"/>
            <a:r>
              <a:rPr lang="tr-TR" sz="1400" dirty="0" smtClean="0">
                <a:solidFill>
                  <a:schemeClr val="tx1"/>
                </a:solidFill>
              </a:rPr>
              <a:t>(Müslim, </a:t>
            </a:r>
            <a:r>
              <a:rPr lang="tr-TR" sz="1400" dirty="0" err="1" smtClean="0">
                <a:solidFill>
                  <a:schemeClr val="tx1"/>
                </a:solidFill>
              </a:rPr>
              <a:t>Radâ</a:t>
            </a:r>
            <a:r>
              <a:rPr lang="tr-TR" sz="1400" dirty="0" smtClean="0">
                <a:solidFill>
                  <a:schemeClr val="tx1"/>
                </a:solidFill>
              </a:rPr>
              <a:t> 61, (1469</a:t>
            </a:r>
            <a:r>
              <a:rPr lang="tr-TR" sz="1400" b="1" i="1" dirty="0" smtClean="0">
                <a:solidFill>
                  <a:schemeClr val="tx1"/>
                </a:solidFill>
              </a:rPr>
              <a:t>)</a:t>
            </a:r>
            <a:endParaRPr lang="tr-TR"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285852" y="0"/>
            <a:ext cx="7668344" cy="638132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3200" dirty="0" smtClean="0">
                <a:solidFill>
                  <a:schemeClr val="tx1"/>
                </a:solidFill>
              </a:rPr>
              <a:t>	</a:t>
            </a:r>
            <a:r>
              <a:rPr lang="tr-TR" sz="3200" b="1" dirty="0" smtClean="0">
                <a:solidFill>
                  <a:srgbClr val="C00000"/>
                </a:solidFill>
              </a:rPr>
              <a:t>Aile; iftira etmek, alay etmek, haset etmek, kibirlenmek, kötü lakaplar takmak, dedi kodu yapmak, yalan söylemek gibi dine ve ahlaka aykırı davranışların kötü olduğunun öğrenilip yaşantı haline geldiği bir müessesedir.</a:t>
            </a:r>
          </a:p>
          <a:p>
            <a:pPr algn="just"/>
            <a:endParaRPr lang="tr-TR" sz="3200" b="1" dirty="0" smtClean="0">
              <a:solidFill>
                <a:srgbClr val="C00000"/>
              </a:solidFill>
            </a:endParaRPr>
          </a:p>
          <a:p>
            <a:pPr algn="just"/>
            <a:r>
              <a:rPr lang="tr-TR" sz="3200" b="1" dirty="0" smtClean="0">
                <a:solidFill>
                  <a:schemeClr val="tx1"/>
                </a:solidFill>
              </a:rPr>
              <a:t>	Aile, toplumun yapı taşı; </a:t>
            </a:r>
            <a:r>
              <a:rPr lang="tr-TR" sz="3200" b="1" dirty="0" smtClean="0">
                <a:solidFill>
                  <a:srgbClr val="C00000"/>
                </a:solidFill>
              </a:rPr>
              <a:t>toplumun temeli; </a:t>
            </a:r>
            <a:r>
              <a:rPr lang="tr-TR" sz="3200" b="1" dirty="0" smtClean="0">
                <a:solidFill>
                  <a:schemeClr val="tx1"/>
                </a:solidFill>
              </a:rPr>
              <a:t>toplumun aynası; </a:t>
            </a:r>
            <a:r>
              <a:rPr lang="tr-TR" sz="3200" b="1" dirty="0" smtClean="0">
                <a:solidFill>
                  <a:srgbClr val="C00000"/>
                </a:solidFill>
              </a:rPr>
              <a:t>toplumun kalbi; </a:t>
            </a:r>
            <a:r>
              <a:rPr lang="tr-TR" sz="3200" b="1" dirty="0" smtClean="0">
                <a:solidFill>
                  <a:schemeClr val="tx1"/>
                </a:solidFill>
              </a:rPr>
              <a:t>toplumun kendisidir.</a:t>
            </a:r>
            <a:endParaRPr lang="tr-TR" sz="3200" dirty="0">
              <a:solidFill>
                <a:schemeClr val="tx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tr-TR" sz="3200" b="1" dirty="0" smtClean="0">
                <a:solidFill>
                  <a:schemeClr val="tx1"/>
                </a:solidFill>
              </a:rPr>
              <a:t>Eşimiz bizim hayat arkadaşımız, aynı yastığı paylaştığımız, dert ortağımızdır. </a:t>
            </a:r>
          </a:p>
          <a:p>
            <a:pPr algn="ctr" rtl="1"/>
            <a:r>
              <a:rPr lang="tr-TR" sz="3200" b="1" dirty="0" smtClean="0">
                <a:solidFill>
                  <a:schemeClr val="tx1"/>
                </a:solidFill>
              </a:rPr>
              <a:t>Aile Hayatını beraberce huzurlu geçirmek için </a:t>
            </a:r>
            <a:r>
              <a:rPr lang="tr-TR" sz="3200" b="1" dirty="0" smtClean="0">
                <a:solidFill>
                  <a:srgbClr val="FF0000"/>
                </a:solidFill>
              </a:rPr>
              <a:t>aile hayatımızda olmayacak şeyleri temenni edip huzurumuzu kaçırmak </a:t>
            </a:r>
            <a:r>
              <a:rPr lang="tr-TR" sz="3200" b="1" dirty="0" smtClean="0">
                <a:solidFill>
                  <a:schemeClr val="tx1"/>
                </a:solidFill>
              </a:rPr>
              <a:t>ve bu sebeple </a:t>
            </a:r>
            <a:r>
              <a:rPr lang="tr-TR" sz="3200" b="1" dirty="0" smtClean="0">
                <a:solidFill>
                  <a:srgbClr val="0070C0"/>
                </a:solidFill>
              </a:rPr>
              <a:t>birbirlerimizin hatalarını ön plana çıkartmak </a:t>
            </a:r>
            <a:r>
              <a:rPr lang="tr-TR" sz="3200" b="1" dirty="0" smtClean="0">
                <a:solidFill>
                  <a:schemeClr val="tx1"/>
                </a:solidFill>
              </a:rPr>
              <a:t>yerine, birbirimize hayrı ve güzelliği tavsiye etmemiz gerekir. </a:t>
            </a:r>
            <a:endParaRPr lang="tr-TR" sz="1400" dirty="0">
              <a:solidFill>
                <a:schemeClr val="tx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2051720" y="500066"/>
            <a:ext cx="6735090"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rtl="1"/>
            <a:r>
              <a:rPr lang="tr-TR" sz="2400" dirty="0" smtClean="0">
                <a:solidFill>
                  <a:schemeClr val="tx1"/>
                </a:solidFill>
                <a:latin typeface="Times New Roman" pitchFamily="18" charset="0"/>
                <a:cs typeface="Times New Roman" pitchFamily="18" charset="0"/>
              </a:rPr>
              <a:t>			Aile   </a:t>
            </a:r>
          </a:p>
          <a:p>
            <a:pPr rtl="1"/>
            <a:r>
              <a:rPr lang="tr-TR" sz="2400" dirty="0" smtClean="0">
                <a:solidFill>
                  <a:schemeClr val="tx1"/>
                </a:solidFill>
                <a:latin typeface="Times New Roman" pitchFamily="18" charset="0"/>
                <a:cs typeface="Times New Roman" pitchFamily="18" charset="0"/>
              </a:rPr>
              <a:t>Aile, </a:t>
            </a:r>
            <a:r>
              <a:rPr lang="tr-TR" sz="2400" dirty="0" err="1">
                <a:solidFill>
                  <a:schemeClr val="tx1"/>
                </a:solidFill>
                <a:latin typeface="Times New Roman" pitchFamily="18" charset="0"/>
                <a:cs typeface="Times New Roman" pitchFamily="18" charset="0"/>
              </a:rPr>
              <a:t>A</a:t>
            </a:r>
            <a:r>
              <a:rPr lang="tr-TR" sz="2400" dirty="0" err="1" smtClean="0">
                <a:solidFill>
                  <a:schemeClr val="tx1"/>
                </a:solidFill>
                <a:latin typeface="Times New Roman" pitchFamily="18" charset="0"/>
                <a:cs typeface="Times New Roman" pitchFamily="18" charset="0"/>
              </a:rPr>
              <a:t>llahın</a:t>
            </a:r>
            <a:r>
              <a:rPr lang="tr-TR" sz="2400" dirty="0" smtClean="0">
                <a:solidFill>
                  <a:schemeClr val="tx1"/>
                </a:solidFill>
                <a:latin typeface="Times New Roman" pitchFamily="18" charset="0"/>
                <a:cs typeface="Times New Roman" pitchFamily="18" charset="0"/>
              </a:rPr>
              <a:t> </a:t>
            </a:r>
            <a:r>
              <a:rPr lang="tr-TR" sz="2400" dirty="0" smtClean="0">
                <a:solidFill>
                  <a:schemeClr val="tx1"/>
                </a:solidFill>
                <a:latin typeface="Times New Roman" pitchFamily="18" charset="0"/>
                <a:cs typeface="Times New Roman" pitchFamily="18" charset="0"/>
              </a:rPr>
              <a:t>tanıtıldığı ev</a:t>
            </a:r>
          </a:p>
          <a:p>
            <a:pPr rtl="1"/>
            <a:r>
              <a:rPr lang="tr-TR" sz="2400" dirty="0" smtClean="0">
                <a:solidFill>
                  <a:srgbClr val="C00000"/>
                </a:solidFill>
                <a:latin typeface="Times New Roman" pitchFamily="18" charset="0"/>
                <a:cs typeface="Times New Roman" pitchFamily="18" charset="0"/>
              </a:rPr>
              <a:t>Aile, </a:t>
            </a:r>
            <a:r>
              <a:rPr lang="tr-TR" sz="2400" dirty="0" smtClean="0">
                <a:solidFill>
                  <a:srgbClr val="C00000"/>
                </a:solidFill>
                <a:latin typeface="Times New Roman" pitchFamily="18" charset="0"/>
                <a:cs typeface="Times New Roman" pitchFamily="18" charset="0"/>
              </a:rPr>
              <a:t>Peygamberin </a:t>
            </a:r>
            <a:r>
              <a:rPr lang="tr-TR" sz="2400" dirty="0" smtClean="0">
                <a:solidFill>
                  <a:srgbClr val="C00000"/>
                </a:solidFill>
                <a:latin typeface="Times New Roman" pitchFamily="18" charset="0"/>
                <a:cs typeface="Times New Roman" pitchFamily="18" charset="0"/>
              </a:rPr>
              <a:t>sevdirildiği yuva</a:t>
            </a:r>
          </a:p>
          <a:p>
            <a:pPr rtl="1"/>
            <a:r>
              <a:rPr lang="tr-TR" sz="2400" dirty="0" smtClean="0">
                <a:solidFill>
                  <a:schemeClr val="tx1"/>
                </a:solidFill>
                <a:latin typeface="Times New Roman" pitchFamily="18" charset="0"/>
                <a:cs typeface="Times New Roman" pitchFamily="18" charset="0"/>
              </a:rPr>
              <a:t>Aile, </a:t>
            </a:r>
            <a:r>
              <a:rPr lang="tr-TR" sz="2400" dirty="0" err="1" smtClean="0">
                <a:solidFill>
                  <a:schemeClr val="tx1"/>
                </a:solidFill>
                <a:latin typeface="Times New Roman" pitchFamily="18" charset="0"/>
                <a:cs typeface="Times New Roman" pitchFamily="18" charset="0"/>
              </a:rPr>
              <a:t>Kur’anın</a:t>
            </a:r>
            <a:r>
              <a:rPr lang="tr-TR" sz="2400" dirty="0" smtClean="0">
                <a:solidFill>
                  <a:schemeClr val="tx1"/>
                </a:solidFill>
                <a:latin typeface="Times New Roman" pitchFamily="18" charset="0"/>
                <a:cs typeface="Times New Roman" pitchFamily="18" charset="0"/>
              </a:rPr>
              <a:t> </a:t>
            </a:r>
            <a:r>
              <a:rPr lang="tr-TR" sz="2400" dirty="0" smtClean="0">
                <a:solidFill>
                  <a:schemeClr val="tx1"/>
                </a:solidFill>
                <a:latin typeface="Times New Roman" pitchFamily="18" charset="0"/>
                <a:cs typeface="Times New Roman" pitchFamily="18" charset="0"/>
              </a:rPr>
              <a:t>öğretildiği ve yaşandığı okul</a:t>
            </a:r>
          </a:p>
          <a:p>
            <a:pPr rtl="1"/>
            <a:r>
              <a:rPr lang="tr-TR"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Aile, gerektiğinde okul, cami, kuran kursu</a:t>
            </a:r>
          </a:p>
          <a:p>
            <a:pPr rtl="1"/>
            <a:r>
              <a:rPr lang="tr-TR" sz="2400" dirty="0" smtClean="0">
                <a:solidFill>
                  <a:schemeClr val="tx1"/>
                </a:solidFill>
                <a:latin typeface="Times New Roman" pitchFamily="18" charset="0"/>
                <a:cs typeface="Times New Roman" pitchFamily="18" charset="0"/>
              </a:rPr>
              <a:t>Aile, toplumun temeli ve çekirdeği</a:t>
            </a:r>
          </a:p>
          <a:p>
            <a:pPr rtl="1"/>
            <a:r>
              <a:rPr lang="tr-TR" sz="2400" b="1" dirty="0" smtClean="0">
                <a:solidFill>
                  <a:srgbClr val="C00000"/>
                </a:solidFill>
                <a:latin typeface="Times New Roman" pitchFamily="18" charset="0"/>
                <a:cs typeface="Times New Roman" pitchFamily="18" charset="0"/>
              </a:rPr>
              <a:t>Aile, çocukların ibadetle buluştuğu mekan</a:t>
            </a:r>
          </a:p>
          <a:p>
            <a:pPr rtl="1"/>
            <a:r>
              <a:rPr lang="tr-TR" sz="2400" dirty="0" smtClean="0">
                <a:solidFill>
                  <a:schemeClr val="tx1"/>
                </a:solidFill>
                <a:latin typeface="Times New Roman" pitchFamily="18" charset="0"/>
                <a:cs typeface="Times New Roman" pitchFamily="18" charset="0"/>
              </a:rPr>
              <a:t>Aile, sosyal ilişkilerin öğrenildiği kurum</a:t>
            </a:r>
          </a:p>
          <a:p>
            <a:pPr rtl="1"/>
            <a:r>
              <a:rPr lang="tr-TR" sz="2400" b="1" dirty="0" smtClean="0">
                <a:solidFill>
                  <a:srgbClr val="C00000"/>
                </a:solidFill>
                <a:latin typeface="Times New Roman" pitchFamily="18" charset="0"/>
                <a:cs typeface="Times New Roman" pitchFamily="18" charset="0"/>
              </a:rPr>
              <a:t>Aile, dostluğun,dürüstlüğün, yardımseverliğin öğrenildiği yer</a:t>
            </a:r>
          </a:p>
          <a:p>
            <a:pPr rtl="1"/>
            <a:r>
              <a:rPr lang="tr-TR" sz="2400" dirty="0" smtClean="0">
                <a:solidFill>
                  <a:schemeClr val="tx1"/>
                </a:solidFill>
                <a:latin typeface="Times New Roman" pitchFamily="18" charset="0"/>
                <a:cs typeface="Times New Roman" pitchFamily="18" charset="0"/>
              </a:rPr>
              <a:t>Aile, insanın insan olma şerefini tattığı  kurum</a:t>
            </a:r>
          </a:p>
          <a:p>
            <a:pPr rtl="1"/>
            <a:r>
              <a:rPr lang="tr-TR" sz="2400" dirty="0" smtClean="0">
                <a:solidFill>
                  <a:srgbClr val="C00000"/>
                </a:solidFill>
                <a:latin typeface="Times New Roman" pitchFamily="18" charset="0"/>
                <a:cs typeface="Times New Roman" pitchFamily="18" charset="0"/>
              </a:rPr>
              <a:t>Aile, dünyalık çıkarların olmadığı bireyler yumağı</a:t>
            </a:r>
          </a:p>
          <a:p>
            <a:pPr rtl="1"/>
            <a:r>
              <a:rPr lang="tr-TR" sz="2400" dirty="0" smtClean="0">
                <a:solidFill>
                  <a:schemeClr val="tx1"/>
                </a:solidFill>
                <a:latin typeface="Times New Roman" pitchFamily="18" charset="0"/>
                <a:cs typeface="Times New Roman" pitchFamily="18" charset="0"/>
              </a:rPr>
              <a:t>Aile, ana yüreği ve baba şefkatinin buluştuğu cennet</a:t>
            </a:r>
          </a:p>
          <a:p>
            <a:pPr rtl="1"/>
            <a:r>
              <a:rPr lang="tr-TR" sz="2400" b="1" dirty="0" smtClean="0">
                <a:solidFill>
                  <a:srgbClr val="C00000"/>
                </a:solidFill>
                <a:latin typeface="Times New Roman" pitchFamily="18" charset="0"/>
                <a:cs typeface="Times New Roman" pitchFamily="18" charset="0"/>
              </a:rPr>
              <a:t>Aile, biz olma, biz diyebilmenin kaynağı</a:t>
            </a:r>
          </a:p>
          <a:p>
            <a:pPr rtl="1"/>
            <a:r>
              <a:rPr lang="tr-TR" sz="2400" dirty="0" smtClean="0">
                <a:solidFill>
                  <a:schemeClr val="tx1"/>
                </a:solidFill>
                <a:latin typeface="Times New Roman" pitchFamily="18" charset="0"/>
                <a:cs typeface="Times New Roman" pitchFamily="18" charset="0"/>
              </a:rPr>
              <a:t>Aile, bencilliğin yıkıldığı başkasının kendine tercih edilebildiği kale</a:t>
            </a:r>
            <a:endParaRPr lang="tr-TR"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331640" y="260648"/>
            <a:ext cx="7740352" cy="619268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000" dirty="0" smtClean="0">
                <a:solidFill>
                  <a:schemeClr val="tx1"/>
                </a:solidFill>
              </a:rPr>
              <a:t>	Mümin kendinden sorumlu olduğu gibi ailesinden de sorumludur. Nitekim Peygamberimiz kişilerin sorumluluklarını hatırlatırken şöyle buyurmuştur: </a:t>
            </a:r>
          </a:p>
          <a:p>
            <a:pPr algn="ctr" rtl="1"/>
            <a:r>
              <a:rPr lang="ar-SA" sz="3200" dirty="0" smtClean="0">
                <a:solidFill>
                  <a:schemeClr val="tx1"/>
                </a:solidFill>
                <a:latin typeface="HASENAT4" pitchFamily="2" charset="-78"/>
                <a:cs typeface="HASENAT4" pitchFamily="2" charset="-78"/>
              </a:rPr>
              <a:t>كُلُّكُمْ رَاعٍ وَكُلُّكُمْ مَسْئُولٌ عَنْ رَعِيَّتِهِ، فَالامَامُ رَاعٍ وَمَسْئُولٌ عَنْ رَعِيَّتِهِ، </a:t>
            </a:r>
            <a:r>
              <a:rPr lang="ar-SA" sz="3200" dirty="0" smtClean="0">
                <a:solidFill>
                  <a:srgbClr val="C00000"/>
                </a:solidFill>
                <a:latin typeface="HASENAT4" pitchFamily="2" charset="-78"/>
                <a:cs typeface="HASENAT4" pitchFamily="2" charset="-78"/>
              </a:rPr>
              <a:t>وَالرَّجُلُ رَاعٍ في أهْلِهِ، وَهُوَ مَسْئُولٌ عَنْ رَعِيَّتِهِ، وَالمَرْأةُ في بَيْتِ زَوْجِهَا رَاعِيَةٌ، وَهِىَ مَسْئُولَةٌ عَنْ رَعِيَّتِهَا، </a:t>
            </a:r>
            <a:r>
              <a:rPr lang="ar-SA" sz="3200" dirty="0" smtClean="0">
                <a:solidFill>
                  <a:schemeClr val="tx1"/>
                </a:solidFill>
                <a:latin typeface="HASENAT4" pitchFamily="2" charset="-78"/>
                <a:cs typeface="HASENAT4" pitchFamily="2" charset="-78"/>
              </a:rPr>
              <a:t>وَالخَادِمُ في مَالِ سَيِّدِهِ رَاعٍ، وَهُوَ مَسْئُولٌ عَنْ رَعِيَّتِهِ.</a:t>
            </a:r>
            <a:endParaRPr lang="tr-TR" sz="3200" dirty="0" smtClean="0">
              <a:solidFill>
                <a:schemeClr val="tx1"/>
              </a:solidFill>
              <a:latin typeface="HASENAT4" pitchFamily="2" charset="-78"/>
              <a:cs typeface="HASENAT4" pitchFamily="2" charset="-78"/>
            </a:endParaRPr>
          </a:p>
          <a:p>
            <a:pPr algn="just"/>
            <a:r>
              <a:rPr lang="tr-TR" sz="2000" dirty="0" smtClean="0">
                <a:solidFill>
                  <a:schemeClr val="tx1"/>
                </a:solidFill>
              </a:rPr>
              <a:t>	</a:t>
            </a:r>
            <a:r>
              <a:rPr lang="tr-TR" sz="2400" dirty="0" err="1" smtClean="0">
                <a:solidFill>
                  <a:schemeClr val="tx1"/>
                </a:solidFill>
              </a:rPr>
              <a:t>İbnu</a:t>
            </a:r>
            <a:r>
              <a:rPr lang="tr-TR" sz="2400" dirty="0" smtClean="0">
                <a:solidFill>
                  <a:schemeClr val="tx1"/>
                </a:solidFill>
              </a:rPr>
              <a:t> Ömer (r. </a:t>
            </a:r>
            <a:r>
              <a:rPr lang="tr-TR" sz="2400" dirty="0" err="1" smtClean="0">
                <a:solidFill>
                  <a:schemeClr val="tx1"/>
                </a:solidFill>
              </a:rPr>
              <a:t>anhümâ</a:t>
            </a:r>
            <a:r>
              <a:rPr lang="tr-TR" sz="2400" dirty="0" smtClean="0">
                <a:solidFill>
                  <a:schemeClr val="tx1"/>
                </a:solidFill>
              </a:rPr>
              <a:t>) anlatıyor: "</a:t>
            </a:r>
            <a:r>
              <a:rPr lang="tr-TR" sz="2400" dirty="0" err="1" smtClean="0">
                <a:solidFill>
                  <a:schemeClr val="tx1"/>
                </a:solidFill>
              </a:rPr>
              <a:t>Rasulullah</a:t>
            </a:r>
            <a:r>
              <a:rPr lang="tr-TR" sz="2400" dirty="0" smtClean="0">
                <a:solidFill>
                  <a:schemeClr val="tx1"/>
                </a:solidFill>
              </a:rPr>
              <a:t> (a.s) buyurdular ki: "</a:t>
            </a:r>
            <a:r>
              <a:rPr lang="tr-TR" sz="2400" b="1" dirty="0" smtClean="0">
                <a:solidFill>
                  <a:srgbClr val="C00000"/>
                </a:solidFill>
              </a:rPr>
              <a:t>Hepiniz çobansınız ve hepiniz sürünüzden </a:t>
            </a:r>
            <a:r>
              <a:rPr lang="tr-TR" sz="2400" b="1" dirty="0" err="1" smtClean="0">
                <a:solidFill>
                  <a:srgbClr val="C00000"/>
                </a:solidFill>
              </a:rPr>
              <a:t>mes'ulsünüz</a:t>
            </a:r>
            <a:r>
              <a:rPr lang="tr-TR" sz="2400" b="1" dirty="0" smtClean="0">
                <a:solidFill>
                  <a:srgbClr val="C00000"/>
                </a:solidFill>
              </a:rPr>
              <a:t>.</a:t>
            </a:r>
            <a:r>
              <a:rPr lang="tr-TR" sz="2400" dirty="0" smtClean="0">
                <a:solidFill>
                  <a:schemeClr val="tx1"/>
                </a:solidFill>
              </a:rPr>
              <a:t> İmam çobandır ve sürüsünden </a:t>
            </a:r>
            <a:r>
              <a:rPr lang="tr-TR" sz="2400" dirty="0" err="1" smtClean="0">
                <a:solidFill>
                  <a:schemeClr val="tx1"/>
                </a:solidFill>
              </a:rPr>
              <a:t>mes'ûldür</a:t>
            </a:r>
            <a:r>
              <a:rPr lang="tr-TR" sz="2400" dirty="0" smtClean="0">
                <a:solidFill>
                  <a:schemeClr val="tx1"/>
                </a:solidFill>
              </a:rPr>
              <a:t>. </a:t>
            </a:r>
            <a:r>
              <a:rPr lang="tr-TR" sz="2400" b="1" u="sng" dirty="0" smtClean="0">
                <a:solidFill>
                  <a:srgbClr val="C00000"/>
                </a:solidFill>
                <a:effectLst>
                  <a:outerShdw blurRad="38100" dist="38100" dir="2700000" algn="tl">
                    <a:srgbClr val="000000">
                      <a:alpha val="43137"/>
                    </a:srgbClr>
                  </a:outerShdw>
                </a:effectLst>
              </a:rPr>
              <a:t>Erkek ailesinin çobanıdır ve sürüsünden </a:t>
            </a:r>
            <a:r>
              <a:rPr lang="tr-TR" sz="2400" b="1" u="sng" dirty="0" err="1" smtClean="0">
                <a:solidFill>
                  <a:srgbClr val="C00000"/>
                </a:solidFill>
                <a:effectLst>
                  <a:outerShdw blurRad="38100" dist="38100" dir="2700000" algn="tl">
                    <a:srgbClr val="000000">
                      <a:alpha val="43137"/>
                    </a:srgbClr>
                  </a:outerShdw>
                </a:effectLst>
              </a:rPr>
              <a:t>mes'uldür</a:t>
            </a:r>
            <a:r>
              <a:rPr lang="tr-TR" sz="2400" b="1" u="sng" dirty="0" smtClean="0">
                <a:solidFill>
                  <a:srgbClr val="C00000"/>
                </a:solidFill>
                <a:effectLst>
                  <a:outerShdw blurRad="38100" dist="38100" dir="2700000" algn="tl">
                    <a:srgbClr val="000000">
                      <a:alpha val="43137"/>
                    </a:srgbClr>
                  </a:outerShdw>
                </a:effectLst>
              </a:rPr>
              <a:t>. </a:t>
            </a:r>
            <a:r>
              <a:rPr lang="tr-TR" sz="2400" b="1" u="sng" dirty="0" smtClean="0">
                <a:solidFill>
                  <a:schemeClr val="tx1"/>
                </a:solidFill>
              </a:rPr>
              <a:t>Kadın, kocasının evinde çobandır, o da sürüsünden </a:t>
            </a:r>
            <a:r>
              <a:rPr lang="tr-TR" sz="2400" b="1" u="sng" dirty="0" err="1" smtClean="0">
                <a:solidFill>
                  <a:schemeClr val="tx1"/>
                </a:solidFill>
              </a:rPr>
              <a:t>mes'ûldür</a:t>
            </a:r>
            <a:r>
              <a:rPr lang="tr-TR" sz="2400" b="1" u="sng" dirty="0" smtClean="0">
                <a:solidFill>
                  <a:schemeClr val="tx1"/>
                </a:solidFill>
              </a:rPr>
              <a:t>. </a:t>
            </a:r>
            <a:r>
              <a:rPr lang="tr-TR" sz="2400" dirty="0" smtClean="0">
                <a:solidFill>
                  <a:schemeClr val="tx1"/>
                </a:solidFill>
              </a:rPr>
              <a:t>Hizmetçi, efendisinin malından sorumludur ve sürüsünden </a:t>
            </a:r>
            <a:r>
              <a:rPr lang="tr-TR" sz="2400" dirty="0" err="1" smtClean="0">
                <a:solidFill>
                  <a:schemeClr val="tx1"/>
                </a:solidFill>
              </a:rPr>
              <a:t>mes'ûldür</a:t>
            </a:r>
            <a:r>
              <a:rPr lang="tr-TR" sz="2400" dirty="0" smtClean="0">
                <a:solidFill>
                  <a:schemeClr val="tx1"/>
                </a:solidFill>
              </a:rPr>
              <a:t>." </a:t>
            </a:r>
            <a:r>
              <a:rPr lang="tr-TR" sz="1200" b="1" i="1" dirty="0" smtClean="0">
                <a:solidFill>
                  <a:schemeClr val="tx1"/>
                </a:solidFill>
              </a:rPr>
              <a:t>(</a:t>
            </a:r>
            <a:r>
              <a:rPr lang="tr-TR" sz="1200" b="1" i="1" dirty="0" err="1" smtClean="0">
                <a:solidFill>
                  <a:schemeClr val="tx1"/>
                </a:solidFill>
              </a:rPr>
              <a:t>Buhârî</a:t>
            </a:r>
            <a:r>
              <a:rPr lang="tr-TR" sz="1200" b="1" i="1" dirty="0" smtClean="0">
                <a:solidFill>
                  <a:schemeClr val="tx1"/>
                </a:solidFill>
              </a:rPr>
              <a:t>, Ahkâm 1)</a:t>
            </a:r>
            <a:r>
              <a:rPr lang="tr-TR" sz="1200" dirty="0" smtClean="0">
                <a:solidFill>
                  <a:schemeClr val="tx1"/>
                </a:solidFill>
              </a:rPr>
              <a:t> </a:t>
            </a:r>
            <a:endParaRPr lang="tr-TR" sz="2000" dirty="0">
              <a:solidFill>
                <a:schemeClr val="tx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858508" y="5157192"/>
            <a:ext cx="2249996" cy="1728192"/>
          </a:xfrm>
          <a:prstGeom prst="rect">
            <a:avLst/>
          </a:prstGeom>
          <a:noFill/>
        </p:spPr>
      </p:pic>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4000" dirty="0" smtClean="0">
                <a:solidFill>
                  <a:schemeClr val="tx1"/>
                </a:solidFill>
                <a:latin typeface="HASENAT4" pitchFamily="2" charset="-78"/>
                <a:cs typeface="HASENAT4" pitchFamily="2" charset="-78"/>
              </a:rPr>
              <a:t>يَا اَيُّهَا الَّذينَ امَنُوا قُوا اَنْفُسَكُمْ وَاَهْليكُمْ نَارًا وَقُودُهَا النَّاسُ وَالْحِجَارَةُ </a:t>
            </a:r>
            <a:endParaRPr lang="tr-TR" sz="4000" dirty="0" smtClean="0">
              <a:solidFill>
                <a:schemeClr val="tx1"/>
              </a:solidFill>
              <a:latin typeface="HASENAT4" pitchFamily="2" charset="-78"/>
              <a:cs typeface="HASENAT4" pitchFamily="2" charset="-78"/>
            </a:endParaRPr>
          </a:p>
          <a:p>
            <a:pPr algn="ctr"/>
            <a:endParaRPr lang="tr-TR" sz="3200" dirty="0" smtClean="0">
              <a:solidFill>
                <a:schemeClr val="tx1"/>
              </a:solidFill>
              <a:latin typeface="Times New Roman" pitchFamily="18" charset="0"/>
              <a:cs typeface="Times New Roman" pitchFamily="18" charset="0"/>
            </a:endParaRPr>
          </a:p>
          <a:p>
            <a:pPr algn="just"/>
            <a:r>
              <a:rPr lang="tr-TR" sz="3200" dirty="0" smtClean="0">
                <a:solidFill>
                  <a:schemeClr val="tx1"/>
                </a:solidFill>
                <a:latin typeface="Times New Roman" pitchFamily="18" charset="0"/>
                <a:cs typeface="Times New Roman" pitchFamily="18" charset="0"/>
              </a:rPr>
              <a:t>	“Ey inananlar! Kendinizi ve ailenizi yakıtı insanlar ve taşlar olan ateşten koruyun.” </a:t>
            </a:r>
            <a:r>
              <a:rPr lang="tr-TR" sz="1400" i="1" dirty="0" smtClean="0">
                <a:solidFill>
                  <a:schemeClr val="tx1"/>
                </a:solidFill>
                <a:latin typeface="Times New Roman" pitchFamily="18" charset="0"/>
                <a:cs typeface="Times New Roman" pitchFamily="18" charset="0"/>
              </a:rPr>
              <a:t>(</a:t>
            </a:r>
            <a:r>
              <a:rPr lang="tr-TR" sz="1400" i="1" dirty="0" err="1" smtClean="0">
                <a:solidFill>
                  <a:schemeClr val="tx1"/>
                </a:solidFill>
                <a:latin typeface="Times New Roman" pitchFamily="18" charset="0"/>
                <a:cs typeface="Times New Roman" pitchFamily="18" charset="0"/>
              </a:rPr>
              <a:t>Tahrim</a:t>
            </a:r>
            <a:r>
              <a:rPr lang="tr-TR" sz="1400" i="1" dirty="0" smtClean="0">
                <a:solidFill>
                  <a:schemeClr val="tx1"/>
                </a:solidFill>
                <a:latin typeface="Times New Roman" pitchFamily="18" charset="0"/>
                <a:cs typeface="Times New Roman" pitchFamily="18" charset="0"/>
              </a:rPr>
              <a:t>, 66/6)</a:t>
            </a:r>
            <a:r>
              <a:rPr lang="tr-TR" sz="1400" dirty="0" smtClean="0">
                <a:solidFill>
                  <a:schemeClr val="tx1"/>
                </a:solidFill>
                <a:latin typeface="Times New Roman" pitchFamily="18" charset="0"/>
                <a:cs typeface="Times New Roman" pitchFamily="18" charset="0"/>
              </a:rPr>
              <a:t> </a:t>
            </a:r>
            <a:endParaRPr lang="tr-TR"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331640" y="260648"/>
            <a:ext cx="7740352" cy="619268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800" dirty="0" smtClean="0">
                <a:solidFill>
                  <a:schemeClr val="tx1"/>
                </a:solidFill>
                <a:latin typeface="Times New Roman" pitchFamily="18" charset="0"/>
                <a:cs typeface="Times New Roman" pitchFamily="18" charset="0"/>
              </a:rPr>
              <a:t>	Hz. Ömer: </a:t>
            </a:r>
          </a:p>
          <a:p>
            <a:pPr algn="just"/>
            <a:r>
              <a:rPr lang="tr-TR" sz="2800" dirty="0" smtClean="0">
                <a:solidFill>
                  <a:schemeClr val="tx1"/>
                </a:solidFill>
                <a:latin typeface="Times New Roman" pitchFamily="18" charset="0"/>
                <a:cs typeface="Times New Roman" pitchFamily="18" charset="0"/>
              </a:rPr>
              <a:t>	“Ey Allah'ın </a:t>
            </a:r>
            <a:r>
              <a:rPr lang="tr-TR" sz="2800" dirty="0" err="1" smtClean="0">
                <a:solidFill>
                  <a:schemeClr val="tx1"/>
                </a:solidFill>
                <a:latin typeface="Times New Roman" pitchFamily="18" charset="0"/>
                <a:cs typeface="Times New Roman" pitchFamily="18" charset="0"/>
              </a:rPr>
              <a:t>Resûlü</a:t>
            </a:r>
            <a:r>
              <a:rPr lang="tr-TR" sz="2800" dirty="0" smtClean="0">
                <a:solidFill>
                  <a:schemeClr val="tx1"/>
                </a:solidFill>
                <a:latin typeface="Times New Roman" pitchFamily="18" charset="0"/>
                <a:cs typeface="Times New Roman" pitchFamily="18" charset="0"/>
              </a:rPr>
              <a:t>! Kendimizi koruruz fakat ailemizi nasıl koruyabiliriz? diye sordu. </a:t>
            </a:r>
          </a:p>
          <a:p>
            <a:pPr algn="just"/>
            <a:r>
              <a:rPr lang="tr-TR" sz="2800" dirty="0" smtClean="0">
                <a:solidFill>
                  <a:schemeClr val="tx1"/>
                </a:solidFill>
                <a:latin typeface="Times New Roman" pitchFamily="18" charset="0"/>
                <a:cs typeface="Times New Roman" pitchFamily="18" charset="0"/>
              </a:rPr>
              <a:t>	Peygamberimiz: </a:t>
            </a:r>
          </a:p>
          <a:p>
            <a:pPr algn="just"/>
            <a:r>
              <a:rPr lang="tr-TR" sz="2800" b="1" dirty="0" smtClean="0">
                <a:solidFill>
                  <a:schemeClr val="tx1"/>
                </a:solidFill>
                <a:latin typeface="Times New Roman" pitchFamily="18" charset="0"/>
                <a:cs typeface="Times New Roman" pitchFamily="18" charset="0"/>
              </a:rPr>
              <a:t>	“</a:t>
            </a:r>
            <a:r>
              <a:rPr lang="tr-TR"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Allah'ın sizi yasakladığı şeylerden onları sakındırırsınız ve Allah'ın size emrettiği şeyleri onlara emredersiniz. </a:t>
            </a:r>
            <a:r>
              <a:rPr lang="tr-TR" sz="2800" b="1" dirty="0" smtClean="0">
                <a:solidFill>
                  <a:schemeClr val="tx1"/>
                </a:solidFill>
                <a:latin typeface="Times New Roman" pitchFamily="18" charset="0"/>
                <a:cs typeface="Times New Roman" pitchFamily="18" charset="0"/>
              </a:rPr>
              <a:t>İşte bu, onları korumak demektir”</a:t>
            </a:r>
            <a:r>
              <a:rPr lang="tr-TR" sz="2800" dirty="0" smtClean="0">
                <a:solidFill>
                  <a:schemeClr val="tx1"/>
                </a:solidFill>
                <a:latin typeface="Times New Roman" pitchFamily="18" charset="0"/>
                <a:cs typeface="Times New Roman" pitchFamily="18" charset="0"/>
              </a:rPr>
              <a:t> buyurdu.</a:t>
            </a:r>
            <a:r>
              <a:rPr lang="tr-TR" sz="1200" b="1" i="1" dirty="0" smtClean="0">
                <a:solidFill>
                  <a:schemeClr val="tx1"/>
                </a:solidFill>
                <a:latin typeface="Times New Roman" pitchFamily="18" charset="0"/>
                <a:cs typeface="Times New Roman" pitchFamily="18" charset="0"/>
              </a:rPr>
              <a:t> (</a:t>
            </a:r>
            <a:r>
              <a:rPr lang="tr-TR" sz="1200" b="1" i="1" dirty="0" err="1" smtClean="0">
                <a:solidFill>
                  <a:schemeClr val="tx1"/>
                </a:solidFill>
                <a:latin typeface="Times New Roman" pitchFamily="18" charset="0"/>
                <a:cs typeface="Times New Roman" pitchFamily="18" charset="0"/>
              </a:rPr>
              <a:t>Alûsî</a:t>
            </a:r>
            <a:r>
              <a:rPr lang="tr-TR" sz="1200" b="1" i="1" dirty="0" smtClean="0">
                <a:solidFill>
                  <a:schemeClr val="tx1"/>
                </a:solidFill>
                <a:latin typeface="Times New Roman" pitchFamily="18" charset="0"/>
                <a:cs typeface="Times New Roman" pitchFamily="18" charset="0"/>
              </a:rPr>
              <a:t>, Ruhu 'l-</a:t>
            </a:r>
            <a:r>
              <a:rPr lang="tr-TR" sz="1200" b="1" i="1" dirty="0" err="1" smtClean="0">
                <a:solidFill>
                  <a:schemeClr val="tx1"/>
                </a:solidFill>
                <a:latin typeface="Times New Roman" pitchFamily="18" charset="0"/>
                <a:cs typeface="Times New Roman" pitchFamily="18" charset="0"/>
              </a:rPr>
              <a:t>Maânî</a:t>
            </a:r>
            <a:r>
              <a:rPr lang="tr-TR" sz="1200" b="1" i="1" dirty="0" smtClean="0">
                <a:solidFill>
                  <a:schemeClr val="tx1"/>
                </a:solidFill>
                <a:latin typeface="Times New Roman" pitchFamily="18" charset="0"/>
                <a:cs typeface="Times New Roman" pitchFamily="18" charset="0"/>
              </a:rPr>
              <a:t>, Beyrut, c. 28, s. 156)</a:t>
            </a:r>
            <a:r>
              <a:rPr lang="tr-TR" sz="1200" dirty="0" smtClean="0">
                <a:solidFill>
                  <a:schemeClr val="tx1"/>
                </a:solidFill>
                <a:latin typeface="Times New Roman" pitchFamily="18" charset="0"/>
                <a:cs typeface="Times New Roman" pitchFamily="18" charset="0"/>
              </a:rPr>
              <a:t> </a:t>
            </a:r>
            <a:endParaRPr lang="tr-TR" sz="2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3200" dirty="0" smtClean="0">
                <a:solidFill>
                  <a:schemeClr val="tx1"/>
                </a:solidFill>
              </a:rPr>
              <a:t>	Yüce Rabbim birbirini seven, birbirine anlayışla yaklaşan aile hayatı kurmayı gençlerimize nasip etsin. </a:t>
            </a:r>
          </a:p>
          <a:p>
            <a:pPr algn="just"/>
            <a:r>
              <a:rPr lang="tr-TR" sz="3200" dirty="0" smtClean="0">
                <a:solidFill>
                  <a:schemeClr val="tx1"/>
                </a:solidFill>
              </a:rPr>
              <a:t>	</a:t>
            </a:r>
          </a:p>
          <a:p>
            <a:pPr algn="just"/>
            <a:r>
              <a:rPr lang="tr-TR" sz="3200" dirty="0" smtClean="0">
                <a:solidFill>
                  <a:schemeClr val="tx1"/>
                </a:solidFill>
              </a:rPr>
              <a:t>	Allah-u Teala aile hayatı kurmuş olanlara da ayrılık göstermesin. </a:t>
            </a:r>
          </a:p>
          <a:p>
            <a:pPr algn="just"/>
            <a:r>
              <a:rPr lang="tr-TR" sz="3200" dirty="0" smtClean="0">
                <a:solidFill>
                  <a:schemeClr val="tx1"/>
                </a:solidFill>
              </a:rPr>
              <a:t>	</a:t>
            </a:r>
          </a:p>
          <a:p>
            <a:pPr algn="just"/>
            <a:r>
              <a:rPr lang="tr-TR" sz="3200" dirty="0" smtClean="0">
                <a:solidFill>
                  <a:schemeClr val="tx1"/>
                </a:solidFill>
              </a:rPr>
              <a:t>	Hayırlı, toplumumuza devletimize faydalı  evlatlar yetiştirmeyi bizlere nasip etsin.</a:t>
            </a:r>
            <a:endParaRPr lang="tr-TR" sz="3200" dirty="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948264" y="5226132"/>
            <a:ext cx="2160240" cy="1659252"/>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400" dirty="0" smtClean="0">
                <a:solidFill>
                  <a:schemeClr val="tx1"/>
                </a:solidFill>
              </a:rPr>
              <a:t>	Bu Vaaz </a:t>
            </a:r>
            <a:r>
              <a:rPr lang="tr-TR" sz="2400" b="1" dirty="0" smtClean="0">
                <a:solidFill>
                  <a:schemeClr val="tx1"/>
                </a:solidFill>
              </a:rPr>
              <a:t>İdris YAVUZYİĞİT </a:t>
            </a:r>
            <a:r>
              <a:rPr lang="tr-TR" sz="2400" dirty="0" smtClean="0">
                <a:solidFill>
                  <a:schemeClr val="tx1"/>
                </a:solidFill>
              </a:rPr>
              <a:t>Tarafından; Hamdi DÖNDÜREN Aile İlmihali, A.Özmen, M. Eser, M. Şükrü Kılıç, R. Toraman, “Evlilik Ve Aile Hukuku” İsimli Vaaz, Küçükçekmece Müftüsü H.Yusuf Gül “İslam'da Evlilik Ve Ailenin Kurulması”, Lütfi </a:t>
            </a:r>
            <a:r>
              <a:rPr lang="tr-TR" sz="2400" dirty="0" err="1" smtClean="0">
                <a:solidFill>
                  <a:schemeClr val="tx1"/>
                </a:solidFill>
              </a:rPr>
              <a:t>Şentürk</a:t>
            </a:r>
            <a:r>
              <a:rPr lang="tr-TR" sz="2400" dirty="0" smtClean="0">
                <a:solidFill>
                  <a:schemeClr val="tx1"/>
                </a:solidFill>
              </a:rPr>
              <a:t> “Aile Terbiyesinde Bilinmesi Gereken On Görev” Ve “Aile Her Türlü Faziletin Kaynağıdır”, </a:t>
            </a:r>
            <a:r>
              <a:rPr lang="tr-TR" sz="2400" u="sng" dirty="0" smtClean="0">
                <a:solidFill>
                  <a:schemeClr val="tx1"/>
                </a:solidFill>
              </a:rPr>
              <a:t>Engin Çiçek</a:t>
            </a:r>
            <a:r>
              <a:rPr lang="tr-TR" sz="2400" dirty="0" smtClean="0">
                <a:solidFill>
                  <a:schemeClr val="tx1"/>
                </a:solidFill>
              </a:rPr>
              <a:t> “İslâm’da  Aile”, </a:t>
            </a:r>
            <a:r>
              <a:rPr lang="tr-TR" sz="2400" dirty="0" err="1" smtClean="0">
                <a:solidFill>
                  <a:schemeClr val="tx1"/>
                </a:solidFill>
              </a:rPr>
              <a:t>Dib</a:t>
            </a:r>
            <a:r>
              <a:rPr lang="tr-TR" sz="2400" dirty="0" smtClean="0">
                <a:solidFill>
                  <a:schemeClr val="tx1"/>
                </a:solidFill>
              </a:rPr>
              <a:t> Aylık Dergi 135. Sayı “Sünnette Nikah, </a:t>
            </a:r>
            <a:r>
              <a:rPr lang="tr-TR" sz="2400" dirty="0" err="1" smtClean="0">
                <a:solidFill>
                  <a:schemeClr val="tx1"/>
                </a:solidFill>
              </a:rPr>
              <a:t>Mehir</a:t>
            </a:r>
            <a:r>
              <a:rPr lang="tr-TR" sz="2400" dirty="0" smtClean="0">
                <a:solidFill>
                  <a:schemeClr val="tx1"/>
                </a:solidFill>
              </a:rPr>
              <a:t>, Çeyiz Ve Düğün”, Ahmet Ünal “Dünyadaki Cennet Nimeti Aile Huzurudur” İsimli Makale ve Vaazlardan Derlenerek Hazırlanmıştır.</a:t>
            </a:r>
          </a:p>
          <a:p>
            <a:pPr algn="just"/>
            <a:r>
              <a:rPr lang="tr-TR" sz="2400" dirty="0" smtClean="0">
                <a:solidFill>
                  <a:schemeClr val="tx1"/>
                </a:solidFill>
              </a:rPr>
              <a:t>	</a:t>
            </a:r>
          </a:p>
          <a:p>
            <a:pPr algn="just"/>
            <a:r>
              <a:rPr lang="tr-TR" sz="2400" dirty="0" smtClean="0">
                <a:solidFill>
                  <a:schemeClr val="tx1"/>
                </a:solidFill>
              </a:rPr>
              <a:t>	İsmi geçen tüm kardeşlerime teşekkür ediyor Allahtan sağlık ve huzurlu bir aile yuvası ve devamını diliyorum</a:t>
            </a:r>
            <a:endParaRPr lang="tr-TR" sz="2400" dirty="0">
              <a:solidFill>
                <a:schemeClr val="tx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6 Grup"/>
          <p:cNvGrpSpPr/>
          <p:nvPr/>
        </p:nvGrpSpPr>
        <p:grpSpPr>
          <a:xfrm>
            <a:off x="0" y="0"/>
            <a:ext cx="9144000" cy="6858000"/>
            <a:chOff x="0" y="1142984"/>
            <a:chExt cx="9144000" cy="5715016"/>
          </a:xfrm>
        </p:grpSpPr>
        <p:pic>
          <p:nvPicPr>
            <p:cNvPr id="3075" name="Picture 3" descr="C:\Documents and Settings\alp\Desktop\resimler slyt ve sunular icin\HAT\03iz0.jpg"/>
            <p:cNvPicPr>
              <a:picLocks noChangeAspect="1" noChangeArrowheads="1"/>
            </p:cNvPicPr>
            <p:nvPr/>
          </p:nvPicPr>
          <p:blipFill>
            <a:blip r:embed="rId3" cstate="print"/>
            <a:srcRect/>
            <a:stretch>
              <a:fillRect/>
            </a:stretch>
          </p:blipFill>
          <p:spPr bwMode="auto">
            <a:xfrm>
              <a:off x="0" y="1142984"/>
              <a:ext cx="9144000" cy="5715016"/>
            </a:xfrm>
            <a:prstGeom prst="rect">
              <a:avLst/>
            </a:prstGeom>
            <a:noFill/>
          </p:spPr>
        </p:pic>
        <p:grpSp>
          <p:nvGrpSpPr>
            <p:cNvPr id="3" name="11 Grup"/>
            <p:cNvGrpSpPr/>
            <p:nvPr/>
          </p:nvGrpSpPr>
          <p:grpSpPr>
            <a:xfrm>
              <a:off x="1428728" y="2143116"/>
              <a:ext cx="6143668" cy="3571900"/>
              <a:chOff x="1428728" y="3428976"/>
              <a:chExt cx="6072230" cy="3429024"/>
            </a:xfrm>
          </p:grpSpPr>
          <p:sp>
            <p:nvSpPr>
              <p:cNvPr id="16" name="15 Dikdörtgen"/>
              <p:cNvSpPr/>
              <p:nvPr/>
            </p:nvSpPr>
            <p:spPr>
              <a:xfrm>
                <a:off x="3428992" y="3428976"/>
                <a:ext cx="2214578" cy="3429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 name="13 Resim" descr="güll.jpg"/>
              <p:cNvPicPr>
                <a:picLocks noChangeAspect="1"/>
              </p:cNvPicPr>
              <p:nvPr/>
            </p:nvPicPr>
            <p:blipFill>
              <a:blip r:embed="rId4" cstate="print"/>
              <a:srcRect r="26667"/>
              <a:stretch>
                <a:fillRect/>
              </a:stretch>
            </p:blipFill>
            <p:spPr>
              <a:xfrm>
                <a:off x="5143504" y="3428976"/>
                <a:ext cx="2357454" cy="3402995"/>
              </a:xfrm>
              <a:prstGeom prst="rect">
                <a:avLst/>
              </a:prstGeom>
            </p:spPr>
          </p:pic>
          <p:pic>
            <p:nvPicPr>
              <p:cNvPr id="15" name="14 Resim" descr="güll.jpg"/>
              <p:cNvPicPr>
                <a:picLocks noChangeAspect="1"/>
              </p:cNvPicPr>
              <p:nvPr/>
            </p:nvPicPr>
            <p:blipFill>
              <a:blip r:embed="rId4" cstate="print"/>
              <a:srcRect l="28778"/>
              <a:stretch>
                <a:fillRect/>
              </a:stretch>
            </p:blipFill>
            <p:spPr>
              <a:xfrm>
                <a:off x="1428728" y="3428976"/>
                <a:ext cx="2121595" cy="3402995"/>
              </a:xfrm>
              <a:prstGeom prst="rect">
                <a:avLst/>
              </a:prstGeom>
            </p:spPr>
          </p:pic>
        </p:grpSp>
        <p:sp>
          <p:nvSpPr>
            <p:cNvPr id="13" name="12 Dikdörtgen"/>
            <p:cNvSpPr/>
            <p:nvPr/>
          </p:nvSpPr>
          <p:spPr>
            <a:xfrm>
              <a:off x="1428728" y="2143116"/>
              <a:ext cx="6143668" cy="3571900"/>
            </a:xfrm>
            <a:prstGeom prst="rect">
              <a:avLst/>
            </a:prstGeom>
            <a:solidFill>
              <a:schemeClr val="accent6">
                <a:lumMod val="40000"/>
                <a:lumOff val="6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smtClean="0">
                  <a:solidFill>
                    <a:srgbClr val="002060"/>
                  </a:solidFill>
                  <a:latin typeface="HASENAT4" pitchFamily="2" charset="-78"/>
                  <a:cs typeface="HASENAT4" pitchFamily="2" charset="-78"/>
                </a:rPr>
                <a:t>HAZIRLAYAN</a:t>
              </a:r>
            </a:p>
            <a:p>
              <a:pPr algn="ctr"/>
              <a:endParaRPr lang="tr-TR" sz="1050" dirty="0" smtClean="0">
                <a:solidFill>
                  <a:srgbClr val="002060"/>
                </a:solidFill>
                <a:latin typeface="HASENAT4" pitchFamily="2" charset="-78"/>
                <a:cs typeface="HASENAT4" pitchFamily="2" charset="-78"/>
              </a:endParaRPr>
            </a:p>
            <a:p>
              <a:pPr algn="ctr"/>
              <a:endParaRPr lang="tr-TR" dirty="0" smtClean="0">
                <a:solidFill>
                  <a:srgbClr val="002060"/>
                </a:solidFill>
                <a:latin typeface="HASENAT4" pitchFamily="2" charset="-78"/>
                <a:cs typeface="HASENAT4" pitchFamily="2" charset="-78"/>
              </a:endParaRPr>
            </a:p>
            <a:p>
              <a:pPr algn="ctr"/>
              <a:r>
                <a:rPr lang="tr-TR" sz="4000" b="1" dirty="0" smtClean="0">
                  <a:solidFill>
                    <a:srgbClr val="FF0000"/>
                  </a:solidFill>
                  <a:latin typeface="Vivaldi" pitchFamily="66" charset="0"/>
                  <a:cs typeface="Times New Roman" pitchFamily="18" charset="0"/>
                </a:rPr>
                <a:t>İ</a:t>
              </a:r>
              <a:r>
                <a:rPr lang="tr-TR" sz="4000" b="1" dirty="0" smtClean="0">
                  <a:solidFill>
                    <a:srgbClr val="FF0000"/>
                  </a:solidFill>
                  <a:latin typeface="Times New Roman" pitchFamily="18" charset="0"/>
                  <a:cs typeface="Times New Roman" pitchFamily="18" charset="0"/>
                </a:rPr>
                <a:t>dris </a:t>
              </a:r>
              <a:r>
                <a:rPr lang="tr-TR" sz="4800" b="1" dirty="0" smtClean="0">
                  <a:solidFill>
                    <a:srgbClr val="FF0000"/>
                  </a:solidFill>
                  <a:latin typeface="Times New Roman" pitchFamily="18" charset="0"/>
                  <a:cs typeface="Times New Roman" pitchFamily="18" charset="0"/>
                </a:rPr>
                <a:t>Y</a:t>
              </a:r>
              <a:r>
                <a:rPr lang="tr-TR" sz="4000" b="1" dirty="0" smtClean="0">
                  <a:solidFill>
                    <a:srgbClr val="FF0000"/>
                  </a:solidFill>
                  <a:latin typeface="Times New Roman" pitchFamily="18" charset="0"/>
                  <a:cs typeface="Times New Roman" pitchFamily="18" charset="0"/>
                </a:rPr>
                <a:t>AVUZYİĞİT</a:t>
              </a:r>
            </a:p>
            <a:p>
              <a:pPr algn="ctr"/>
              <a:endParaRPr lang="tr-TR" b="1" dirty="0" smtClean="0">
                <a:solidFill>
                  <a:srgbClr val="FF0000"/>
                </a:solidFill>
                <a:latin typeface="Times New Roman" pitchFamily="18" charset="0"/>
                <a:cs typeface="Times New Roman" pitchFamily="18" charset="0"/>
              </a:endParaRPr>
            </a:p>
            <a:p>
              <a:pPr algn="ctr"/>
              <a:r>
                <a:rPr lang="tr-TR" sz="2000" b="1" dirty="0" err="1" smtClean="0">
                  <a:solidFill>
                    <a:srgbClr val="002060"/>
                  </a:solidFill>
                </a:rPr>
                <a:t>idrisyavuzyigit</a:t>
              </a:r>
              <a:r>
                <a:rPr lang="tr-TR" sz="2000" b="1" dirty="0" smtClean="0">
                  <a:solidFill>
                    <a:srgbClr val="002060"/>
                  </a:solidFill>
                </a:rPr>
                <a:t>@</a:t>
              </a:r>
              <a:r>
                <a:rPr lang="tr-TR" sz="2000" b="1" dirty="0" err="1" smtClean="0">
                  <a:solidFill>
                    <a:srgbClr val="002060"/>
                  </a:solidFill>
                </a:rPr>
                <a:t>hotmail</a:t>
              </a:r>
              <a:r>
                <a:rPr lang="tr-TR" sz="2000" b="1" dirty="0" smtClean="0">
                  <a:solidFill>
                    <a:srgbClr val="002060"/>
                  </a:solidFill>
                </a:rPr>
                <a:t>.com</a:t>
              </a:r>
              <a:endParaRPr lang="tr-TR" sz="2000" dirty="0" smtClean="0">
                <a:solidFill>
                  <a:srgbClr val="002060"/>
                </a:solidFill>
              </a:endParaRPr>
            </a:p>
            <a:p>
              <a:pPr algn="ctr"/>
              <a:endParaRPr lang="tr-TR" sz="1200" b="1" dirty="0" smtClean="0">
                <a:solidFill>
                  <a:srgbClr val="FF0000"/>
                </a:solidFill>
                <a:latin typeface="Times New Roman" pitchFamily="18" charset="0"/>
                <a:cs typeface="Times New Roman" pitchFamily="18" charset="0"/>
              </a:endParaRPr>
            </a:p>
            <a:p>
              <a:pPr algn="ctr"/>
              <a:r>
                <a:rPr lang="tr-TR" sz="2800" dirty="0" smtClean="0">
                  <a:solidFill>
                    <a:srgbClr val="C00000"/>
                  </a:solidFill>
                  <a:latin typeface="Vivaldi" pitchFamily="66" charset="0"/>
                  <a:cs typeface="Times New Roman" pitchFamily="18" charset="0"/>
                </a:rPr>
                <a:t>Dadaşkent Merkez Camii </a:t>
              </a:r>
              <a:r>
                <a:rPr lang="tr-TR" sz="2800" dirty="0" err="1" smtClean="0">
                  <a:solidFill>
                    <a:srgbClr val="C00000"/>
                  </a:solidFill>
                  <a:latin typeface="Vivaldi" pitchFamily="66" charset="0"/>
                  <a:cs typeface="Times New Roman" pitchFamily="18" charset="0"/>
                </a:rPr>
                <a:t>Imam</a:t>
              </a:r>
              <a:r>
                <a:rPr lang="tr-TR" sz="2800" dirty="0" smtClean="0">
                  <a:solidFill>
                    <a:srgbClr val="C00000"/>
                  </a:solidFill>
                  <a:latin typeface="Vivaldi" pitchFamily="66" charset="0"/>
                  <a:cs typeface="Times New Roman" pitchFamily="18" charset="0"/>
                </a:rPr>
                <a:t> Hatibi</a:t>
              </a:r>
            </a:p>
          </p:txBody>
        </p:sp>
      </p:grpSp>
      <p:grpSp>
        <p:nvGrpSpPr>
          <p:cNvPr id="4" name="16 Grup"/>
          <p:cNvGrpSpPr/>
          <p:nvPr/>
        </p:nvGrpSpPr>
        <p:grpSpPr>
          <a:xfrm>
            <a:off x="1214414" y="1142984"/>
            <a:ext cx="6643734" cy="4714908"/>
            <a:chOff x="1428728" y="2143116"/>
            <a:chExt cx="6143668" cy="3683522"/>
          </a:xfrm>
        </p:grpSpPr>
        <p:grpSp>
          <p:nvGrpSpPr>
            <p:cNvPr id="5" name="11 Grup"/>
            <p:cNvGrpSpPr/>
            <p:nvPr/>
          </p:nvGrpSpPr>
          <p:grpSpPr>
            <a:xfrm>
              <a:off x="1428728" y="2143116"/>
              <a:ext cx="6143669" cy="3571900"/>
              <a:chOff x="1428728" y="3428976"/>
              <a:chExt cx="6072230" cy="3429024"/>
            </a:xfrm>
          </p:grpSpPr>
          <p:sp>
            <p:nvSpPr>
              <p:cNvPr id="20" name="19 Dikdörtgen"/>
              <p:cNvSpPr/>
              <p:nvPr/>
            </p:nvSpPr>
            <p:spPr>
              <a:xfrm>
                <a:off x="3428992" y="3428976"/>
                <a:ext cx="2214578" cy="3429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1" name="20 Resim" descr="güll.jpg"/>
              <p:cNvPicPr>
                <a:picLocks noChangeAspect="1"/>
              </p:cNvPicPr>
              <p:nvPr/>
            </p:nvPicPr>
            <p:blipFill>
              <a:blip r:embed="rId4" cstate="print"/>
              <a:srcRect r="26667"/>
              <a:stretch>
                <a:fillRect/>
              </a:stretch>
            </p:blipFill>
            <p:spPr>
              <a:xfrm>
                <a:off x="5143504" y="3428976"/>
                <a:ext cx="2357454" cy="3402995"/>
              </a:xfrm>
              <a:prstGeom prst="rect">
                <a:avLst/>
              </a:prstGeom>
            </p:spPr>
          </p:pic>
          <p:pic>
            <p:nvPicPr>
              <p:cNvPr id="22" name="21 Resim" descr="güll.jpg"/>
              <p:cNvPicPr>
                <a:picLocks noChangeAspect="1"/>
              </p:cNvPicPr>
              <p:nvPr/>
            </p:nvPicPr>
            <p:blipFill>
              <a:blip r:embed="rId4" cstate="print"/>
              <a:srcRect l="28778"/>
              <a:stretch>
                <a:fillRect/>
              </a:stretch>
            </p:blipFill>
            <p:spPr>
              <a:xfrm>
                <a:off x="1428728" y="3428976"/>
                <a:ext cx="2121595" cy="3402995"/>
              </a:xfrm>
              <a:prstGeom prst="rect">
                <a:avLst/>
              </a:prstGeom>
            </p:spPr>
          </p:pic>
        </p:grpSp>
        <p:sp>
          <p:nvSpPr>
            <p:cNvPr id="19" name="18 Dikdörtgen"/>
            <p:cNvSpPr/>
            <p:nvPr/>
          </p:nvSpPr>
          <p:spPr>
            <a:xfrm>
              <a:off x="1428728" y="2143116"/>
              <a:ext cx="6143668" cy="3683522"/>
            </a:xfrm>
            <a:prstGeom prst="rect">
              <a:avLst/>
            </a:prstGeom>
            <a:solidFill>
              <a:schemeClr val="accent6">
                <a:lumMod val="40000"/>
                <a:lumOff val="6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smtClean="0">
                  <a:solidFill>
                    <a:srgbClr val="002060"/>
                  </a:solidFill>
                  <a:latin typeface="HASENAT4" pitchFamily="2" charset="-78"/>
                  <a:cs typeface="HASENAT4" pitchFamily="2" charset="-78"/>
                </a:rPr>
                <a:t>HAZIRLAYAN</a:t>
              </a:r>
            </a:p>
            <a:p>
              <a:pPr algn="ctr"/>
              <a:endParaRPr lang="tr-TR" sz="4000" b="1" dirty="0" smtClean="0">
                <a:solidFill>
                  <a:srgbClr val="002060"/>
                </a:solidFill>
                <a:latin typeface="HASENAT4" pitchFamily="2" charset="-78"/>
                <a:cs typeface="HASENAT4" pitchFamily="2" charset="-78"/>
              </a:endParaRPr>
            </a:p>
            <a:p>
              <a:pPr algn="ctr"/>
              <a:endParaRPr lang="tr-TR" sz="4000" b="1" dirty="0" smtClean="0">
                <a:solidFill>
                  <a:srgbClr val="002060"/>
                </a:solidFill>
                <a:latin typeface="HASENAT4" pitchFamily="2" charset="-78"/>
                <a:cs typeface="HASENAT4" pitchFamily="2" charset="-78"/>
              </a:endParaRPr>
            </a:p>
            <a:p>
              <a:pPr algn="ctr"/>
              <a:endParaRPr lang="tr-TR" sz="4000" b="1" dirty="0" smtClean="0">
                <a:solidFill>
                  <a:srgbClr val="002060"/>
                </a:solidFill>
                <a:latin typeface="HASENAT4" pitchFamily="2" charset="-78"/>
                <a:cs typeface="HASENAT4" pitchFamily="2" charset="-78"/>
              </a:endParaRPr>
            </a:p>
            <a:p>
              <a:pPr algn="ctr"/>
              <a:endParaRPr lang="tr-TR" sz="4000" b="1" dirty="0" smtClean="0">
                <a:solidFill>
                  <a:srgbClr val="002060"/>
                </a:solidFill>
                <a:latin typeface="HASENAT4" pitchFamily="2" charset="-78"/>
                <a:cs typeface="HASENAT4" pitchFamily="2" charset="-78"/>
              </a:endParaRPr>
            </a:p>
            <a:p>
              <a:pPr algn="ctr"/>
              <a:endParaRPr lang="tr-TR" sz="1050" dirty="0" smtClean="0">
                <a:solidFill>
                  <a:srgbClr val="002060"/>
                </a:solidFill>
                <a:latin typeface="HASENAT4" pitchFamily="2" charset="-78"/>
                <a:cs typeface="HASENAT4" pitchFamily="2" charset="-78"/>
              </a:endParaRPr>
            </a:p>
            <a:p>
              <a:pPr algn="ctr"/>
              <a:endParaRPr lang="tr-TR" dirty="0" smtClean="0">
                <a:solidFill>
                  <a:srgbClr val="002060"/>
                </a:solidFill>
                <a:latin typeface="HASENAT4" pitchFamily="2" charset="-78"/>
                <a:cs typeface="HASENAT4" pitchFamily="2" charset="-78"/>
              </a:endParaRPr>
            </a:p>
          </p:txBody>
        </p:sp>
      </p:grpSp>
      <p:sp>
        <p:nvSpPr>
          <p:cNvPr id="23" name="22 Dikdörtgen"/>
          <p:cNvSpPr/>
          <p:nvPr/>
        </p:nvSpPr>
        <p:spPr>
          <a:xfrm>
            <a:off x="3143240" y="5286388"/>
            <a:ext cx="3071834" cy="369332"/>
          </a:xfrm>
          <a:prstGeom prst="rect">
            <a:avLst/>
          </a:prstGeom>
          <a:noFill/>
        </p:spPr>
        <p:txBody>
          <a:bodyPr wrap="square">
            <a:spAutoFit/>
          </a:bodyPr>
          <a:lstStyle/>
          <a:p>
            <a:pPr algn="ctr"/>
            <a:r>
              <a:rPr lang="tr-TR" b="1" dirty="0" err="1" smtClean="0">
                <a:latin typeface="Times New Roman" pitchFamily="18" charset="0"/>
                <a:cs typeface="Times New Roman" pitchFamily="18" charset="0"/>
              </a:rPr>
              <a:t>idrisyavuzyigit</a:t>
            </a:r>
            <a:r>
              <a:rPr lang="tr-TR" b="1" dirty="0" smtClean="0">
                <a:latin typeface="Times New Roman" pitchFamily="18" charset="0"/>
                <a:cs typeface="Times New Roman" pitchFamily="18" charset="0"/>
              </a:rPr>
              <a:t>@</a:t>
            </a:r>
            <a:r>
              <a:rPr lang="tr-TR" b="1" dirty="0" err="1" smtClean="0">
                <a:latin typeface="Times New Roman" pitchFamily="18" charset="0"/>
                <a:cs typeface="Times New Roman" pitchFamily="18" charset="0"/>
              </a:rPr>
              <a:t>hotmail</a:t>
            </a:r>
            <a:r>
              <a:rPr lang="tr-TR" b="1" dirty="0" smtClean="0">
                <a:latin typeface="Times New Roman" pitchFamily="18" charset="0"/>
                <a:cs typeface="Times New Roman" pitchFamily="18" charset="0"/>
              </a:rPr>
              <a:t>.com</a:t>
            </a:r>
          </a:p>
        </p:txBody>
      </p:sp>
      <p:sp>
        <p:nvSpPr>
          <p:cNvPr id="24" name="23 Dikdörtgen"/>
          <p:cNvSpPr/>
          <p:nvPr/>
        </p:nvSpPr>
        <p:spPr>
          <a:xfrm>
            <a:off x="1428728" y="3000372"/>
            <a:ext cx="6143668" cy="1323439"/>
          </a:xfrm>
          <a:prstGeom prst="rect">
            <a:avLst/>
          </a:prstGeom>
        </p:spPr>
        <p:txBody>
          <a:bodyPr wrap="square">
            <a:spAutoFit/>
          </a:bodyPr>
          <a:lstStyle/>
          <a:p>
            <a:pPr algn="ctr"/>
            <a:r>
              <a:rPr lang="tr-TR" sz="4000" b="1" dirty="0" smtClean="0">
                <a:solidFill>
                  <a:srgbClr val="C00000"/>
                </a:solidFill>
                <a:latin typeface="Vivaldi" pitchFamily="66" charset="0"/>
                <a:cs typeface="Times New Roman" pitchFamily="18" charset="0"/>
              </a:rPr>
              <a:t>İ</a:t>
            </a:r>
            <a:r>
              <a:rPr lang="tr-TR" sz="4000" b="1" dirty="0" smtClean="0">
                <a:solidFill>
                  <a:srgbClr val="C00000"/>
                </a:solidFill>
                <a:latin typeface="Elephant" pitchFamily="18" charset="0"/>
                <a:cs typeface="Times New Roman" pitchFamily="18" charset="0"/>
              </a:rPr>
              <a:t>dris</a:t>
            </a:r>
          </a:p>
          <a:p>
            <a:pPr algn="ctr"/>
            <a:r>
              <a:rPr lang="tr-TR" sz="4000" b="1" dirty="0" smtClean="0">
                <a:solidFill>
                  <a:srgbClr val="C00000"/>
                </a:solidFill>
                <a:latin typeface="Elephant" pitchFamily="18" charset="0"/>
                <a:cs typeface="Times New Roman" pitchFamily="18" charset="0"/>
              </a:rPr>
              <a:t>YAVUZYİĞİT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800" b="1" dirty="0" smtClean="0">
                <a:solidFill>
                  <a:schemeClr val="tx1"/>
                </a:solidFill>
              </a:rPr>
              <a:t>	</a:t>
            </a:r>
            <a:r>
              <a:rPr lang="tr-TR" sz="3200" b="1" dirty="0" smtClean="0">
                <a:solidFill>
                  <a:schemeClr val="tx1"/>
                </a:solidFill>
              </a:rPr>
              <a:t>İlk </a:t>
            </a:r>
            <a:r>
              <a:rPr lang="tr-TR" sz="3200" b="1" dirty="0">
                <a:solidFill>
                  <a:schemeClr val="tx1"/>
                </a:solidFill>
              </a:rPr>
              <a:t>aileyi ilk insan Hz. Âdem (a.s.) ile Hz. </a:t>
            </a:r>
            <a:r>
              <a:rPr lang="tr-TR" sz="3200" b="1" dirty="0" smtClean="0">
                <a:solidFill>
                  <a:schemeClr val="tx1"/>
                </a:solidFill>
              </a:rPr>
              <a:t>Havva validemiz </a:t>
            </a:r>
            <a:r>
              <a:rPr lang="tr-TR" sz="3200" b="1" dirty="0">
                <a:solidFill>
                  <a:schemeClr val="tx1"/>
                </a:solidFill>
              </a:rPr>
              <a:t>kurmuştur</a:t>
            </a:r>
            <a:r>
              <a:rPr lang="tr-TR" sz="3200" b="1" dirty="0" smtClean="0">
                <a:solidFill>
                  <a:schemeClr val="tx1"/>
                </a:solidFill>
              </a:rPr>
              <a:t>.</a:t>
            </a:r>
          </a:p>
          <a:p>
            <a:pPr algn="just"/>
            <a:r>
              <a:rPr lang="tr-TR" sz="3200" b="1" dirty="0" smtClean="0">
                <a:solidFill>
                  <a:schemeClr val="tx1"/>
                </a:solidFill>
              </a:rPr>
              <a:t>	O </a:t>
            </a:r>
            <a:r>
              <a:rPr lang="tr-TR" sz="3200" b="1" dirty="0">
                <a:solidFill>
                  <a:schemeClr val="tx1"/>
                </a:solidFill>
              </a:rPr>
              <a:t>zamandan beri aile müessesesi olgunlaşmış ve gelişmiştir.</a:t>
            </a:r>
            <a:r>
              <a:rPr lang="tr-TR" sz="3200" dirty="0">
                <a:solidFill>
                  <a:schemeClr val="tx1"/>
                </a:solidFill>
              </a:rPr>
              <a:t> </a:t>
            </a:r>
            <a:r>
              <a:rPr lang="tr-TR" sz="2800" b="1" dirty="0">
                <a:solidFill>
                  <a:srgbClr val="FF0000"/>
                </a:solidFill>
              </a:rPr>
              <a:t>	</a:t>
            </a:r>
            <a:endParaRPr lang="tr-TR" sz="2800" b="1" dirty="0" smtClean="0">
              <a:solidFill>
                <a:srgbClr val="FF0000"/>
              </a:solidFill>
            </a:endParaRPr>
          </a:p>
          <a:p>
            <a:pPr algn="just"/>
            <a:endParaRPr lang="tr-TR" sz="2800" b="1" dirty="0" smtClean="0">
              <a:solidFill>
                <a:srgbClr val="FF0000"/>
              </a:solidFill>
            </a:endParaRPr>
          </a:p>
          <a:p>
            <a:pPr algn="just"/>
            <a:r>
              <a:rPr lang="tr-TR" sz="2800" b="1" dirty="0" smtClean="0">
                <a:solidFill>
                  <a:srgbClr val="FF0000"/>
                </a:solidFill>
              </a:rPr>
              <a:t>	</a:t>
            </a:r>
            <a:r>
              <a:rPr lang="tr-TR" sz="3200" b="1" dirty="0" err="1" smtClean="0">
                <a:solidFill>
                  <a:srgbClr val="FF0000"/>
                </a:solidFill>
              </a:rPr>
              <a:t>Âile</a:t>
            </a:r>
            <a:r>
              <a:rPr lang="tr-TR" sz="3200" b="1" dirty="0" smtClean="0">
                <a:solidFill>
                  <a:srgbClr val="FF0000"/>
                </a:solidFill>
              </a:rPr>
              <a:t> </a:t>
            </a:r>
            <a:r>
              <a:rPr lang="tr-TR" sz="3200" b="1" dirty="0">
                <a:solidFill>
                  <a:srgbClr val="FF0000"/>
                </a:solidFill>
              </a:rPr>
              <a:t>yuvası okuldur</a:t>
            </a:r>
            <a:r>
              <a:rPr lang="tr-TR" sz="3200" dirty="0">
                <a:solidFill>
                  <a:srgbClr val="FF0000"/>
                </a:solidFill>
              </a:rPr>
              <a:t>, </a:t>
            </a:r>
            <a:r>
              <a:rPr lang="tr-TR" sz="3200" b="1" dirty="0" err="1">
                <a:solidFill>
                  <a:schemeClr val="tx2"/>
                </a:solidFill>
              </a:rPr>
              <a:t>mesciddir</a:t>
            </a:r>
            <a:r>
              <a:rPr lang="tr-TR" sz="3200" dirty="0">
                <a:solidFill>
                  <a:schemeClr val="tx1"/>
                </a:solidFill>
              </a:rPr>
              <a:t>; </a:t>
            </a:r>
            <a:r>
              <a:rPr lang="tr-TR" sz="3200" b="1" dirty="0">
                <a:solidFill>
                  <a:schemeClr val="accent2"/>
                </a:solidFill>
              </a:rPr>
              <a:t>huzur evi ve çocuk yuvasıdır</a:t>
            </a:r>
            <a:r>
              <a:rPr lang="tr-TR" sz="3200" b="1" dirty="0" smtClean="0">
                <a:solidFill>
                  <a:schemeClr val="accent2"/>
                </a:solidFill>
              </a:rPr>
              <a:t>.</a:t>
            </a:r>
          </a:p>
          <a:p>
            <a:pPr algn="just"/>
            <a:r>
              <a:rPr lang="tr-TR" sz="3200" b="1" dirty="0" smtClean="0">
                <a:solidFill>
                  <a:srgbClr val="0070C0"/>
                </a:solidFill>
              </a:rPr>
              <a:t>	</a:t>
            </a:r>
          </a:p>
          <a:p>
            <a:pPr algn="just"/>
            <a:r>
              <a:rPr lang="tr-TR" sz="3200" b="1" dirty="0">
                <a:solidFill>
                  <a:srgbClr val="0070C0"/>
                </a:solidFill>
              </a:rPr>
              <a:t>	</a:t>
            </a:r>
            <a:r>
              <a:rPr lang="tr-TR" sz="3200" b="1" dirty="0" smtClean="0">
                <a:solidFill>
                  <a:srgbClr val="0070C0"/>
                </a:solidFill>
              </a:rPr>
              <a:t>Aile; </a:t>
            </a:r>
            <a:r>
              <a:rPr lang="tr-TR" sz="3200" b="1" u="sng" dirty="0" smtClean="0">
                <a:solidFill>
                  <a:srgbClr val="0070C0"/>
                </a:solidFill>
              </a:rPr>
              <a:t>Hammadde </a:t>
            </a:r>
            <a:r>
              <a:rPr lang="tr-TR" sz="3200" b="1" u="sng" dirty="0">
                <a:solidFill>
                  <a:srgbClr val="0070C0"/>
                </a:solidFill>
              </a:rPr>
              <a:t>halindeki küçük yavruların her yönden </a:t>
            </a:r>
            <a:r>
              <a:rPr lang="tr-TR" sz="3200" b="1" u="sng" dirty="0" smtClean="0">
                <a:solidFill>
                  <a:srgbClr val="0070C0"/>
                </a:solidFill>
              </a:rPr>
              <a:t>gelişip büyümesini sağlayan bir </a:t>
            </a:r>
            <a:r>
              <a:rPr lang="tr-TR" sz="3200" b="1" u="sng" dirty="0">
                <a:solidFill>
                  <a:srgbClr val="0070C0"/>
                </a:solidFill>
              </a:rPr>
              <a:t>fabrikadır. </a:t>
            </a:r>
            <a:endParaRPr lang="tr-TR" sz="28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3600" b="1" dirty="0" err="1" smtClean="0">
                <a:solidFill>
                  <a:schemeClr val="tx1"/>
                </a:solidFill>
              </a:rPr>
              <a:t>Âile</a:t>
            </a:r>
            <a:r>
              <a:rPr lang="tr-TR" sz="3600" b="1" dirty="0" smtClean="0">
                <a:solidFill>
                  <a:schemeClr val="tx1"/>
                </a:solidFill>
              </a:rPr>
              <a:t>; </a:t>
            </a:r>
          </a:p>
          <a:p>
            <a:pPr algn="ctr"/>
            <a:r>
              <a:rPr lang="tr-TR" sz="3600" b="1" dirty="0" smtClean="0">
                <a:solidFill>
                  <a:schemeClr val="tx1"/>
                </a:solidFill>
              </a:rPr>
              <a:t>Bireyden </a:t>
            </a:r>
            <a:r>
              <a:rPr lang="tr-TR" sz="3600" b="1" dirty="0">
                <a:solidFill>
                  <a:schemeClr val="tx1"/>
                </a:solidFill>
              </a:rPr>
              <a:t>Cemaate, </a:t>
            </a:r>
            <a:endParaRPr lang="tr-TR" sz="3600" b="1" dirty="0" smtClean="0">
              <a:solidFill>
                <a:schemeClr val="tx1"/>
              </a:solidFill>
            </a:endParaRPr>
          </a:p>
          <a:p>
            <a:pPr algn="ctr"/>
            <a:r>
              <a:rPr lang="tr-TR" sz="3600" b="1" dirty="0" smtClean="0">
                <a:solidFill>
                  <a:schemeClr val="tx1"/>
                </a:solidFill>
              </a:rPr>
              <a:t>Düzensizlikten </a:t>
            </a:r>
            <a:r>
              <a:rPr lang="tr-TR" sz="3600" b="1" dirty="0" err="1" smtClean="0">
                <a:solidFill>
                  <a:schemeClr val="tx1"/>
                </a:solidFill>
              </a:rPr>
              <a:t>Nizâm’a</a:t>
            </a:r>
            <a:r>
              <a:rPr lang="tr-TR" sz="3600" b="1" dirty="0">
                <a:solidFill>
                  <a:schemeClr val="tx1"/>
                </a:solidFill>
              </a:rPr>
              <a:t>, Günahlardan </a:t>
            </a:r>
            <a:r>
              <a:rPr lang="tr-TR" sz="3600" b="1" dirty="0" err="1" smtClean="0">
                <a:solidFill>
                  <a:schemeClr val="tx1"/>
                </a:solidFill>
              </a:rPr>
              <a:t>İbâdet’e</a:t>
            </a:r>
            <a:r>
              <a:rPr lang="tr-TR" sz="3600" b="1" dirty="0" smtClean="0">
                <a:solidFill>
                  <a:schemeClr val="tx1"/>
                </a:solidFill>
              </a:rPr>
              <a:t> Geçiştir.</a:t>
            </a:r>
            <a:endParaRPr lang="tr-TR" sz="3600" dirty="0">
              <a:solidFill>
                <a:schemeClr val="tx1"/>
              </a:solidFill>
            </a:endParaRPr>
          </a:p>
        </p:txBody>
      </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3600" b="1" dirty="0">
                <a:solidFill>
                  <a:schemeClr val="tx1"/>
                </a:solidFill>
              </a:rPr>
              <a:t>Ailenin en temel iki üyesi kadın ve erkektir</a:t>
            </a:r>
            <a:r>
              <a:rPr lang="tr-TR" sz="3600" b="1" dirty="0" smtClean="0">
                <a:solidFill>
                  <a:schemeClr val="tx1"/>
                </a:solidFill>
              </a:rPr>
              <a:t>.</a:t>
            </a:r>
          </a:p>
          <a:p>
            <a:pPr algn="ctr"/>
            <a:endParaRPr lang="tr-TR" sz="3600" b="1" dirty="0" smtClean="0">
              <a:solidFill>
                <a:schemeClr val="tx1"/>
              </a:solidFill>
            </a:endParaRPr>
          </a:p>
          <a:p>
            <a:pPr algn="ctr"/>
            <a:r>
              <a:rPr lang="tr-TR" sz="2800" b="1" dirty="0">
                <a:solidFill>
                  <a:schemeClr val="tx1"/>
                </a:solidFill>
              </a:rPr>
              <a:t>İnsan neslinin devamı, nesebin muhafazası, toplumu meydana getiren ve toplumun temel taşı olan aile müessesesinin kurulması </a:t>
            </a:r>
            <a:r>
              <a:rPr lang="tr-TR" sz="3200" b="1" dirty="0">
                <a:solidFill>
                  <a:srgbClr val="FF0000"/>
                </a:solidFill>
                <a:effectLst>
                  <a:outerShdw blurRad="38100" dist="38100" dir="2700000" algn="tl">
                    <a:srgbClr val="000000">
                      <a:alpha val="43137"/>
                    </a:srgbClr>
                  </a:outerShdw>
                </a:effectLst>
              </a:rPr>
              <a:t>meşru bir evlilik</a:t>
            </a:r>
            <a:r>
              <a:rPr lang="tr-TR" sz="2800" b="1" dirty="0">
                <a:solidFill>
                  <a:schemeClr val="tx1"/>
                </a:solidFill>
              </a:rPr>
              <a:t>le</a:t>
            </a:r>
            <a:r>
              <a:rPr lang="tr-TR" sz="3200" b="1" dirty="0">
                <a:solidFill>
                  <a:schemeClr val="tx1"/>
                </a:solidFill>
                <a:effectLst>
                  <a:outerShdw blurRad="38100" dist="38100" dir="2700000" algn="tl">
                    <a:srgbClr val="000000">
                      <a:alpha val="43137"/>
                    </a:srgbClr>
                  </a:outerShdw>
                </a:effectLst>
              </a:rPr>
              <a:t> </a:t>
            </a:r>
            <a:r>
              <a:rPr lang="tr-TR" sz="2800" b="1" dirty="0">
                <a:solidFill>
                  <a:schemeClr val="tx1"/>
                </a:solidFill>
              </a:rPr>
              <a:t>mümkün olur. </a:t>
            </a:r>
            <a:endParaRPr lang="tr-TR" sz="2800" b="1" dirty="0" smtClean="0">
              <a:solidFill>
                <a:schemeClr val="tx1"/>
              </a:solidFill>
            </a:endParaRPr>
          </a:p>
          <a:p>
            <a:pPr algn="ctr"/>
            <a:endParaRPr lang="tr-TR" sz="2800" b="1" dirty="0">
              <a:solidFill>
                <a:schemeClr val="tx1"/>
              </a:solidFill>
            </a:endParaRPr>
          </a:p>
          <a:p>
            <a:pPr algn="ctr"/>
            <a:r>
              <a:rPr lang="tr-TR" sz="3600" b="1" dirty="0" smtClean="0">
                <a:solidFill>
                  <a:srgbClr val="FF0000"/>
                </a:solidFill>
                <a:effectLst>
                  <a:outerShdw blurRad="38100" dist="38100" dir="2700000" algn="tl">
                    <a:srgbClr val="000000">
                      <a:alpha val="43137"/>
                    </a:srgbClr>
                  </a:outerShdw>
                </a:effectLst>
              </a:rPr>
              <a:t>Evliliğin </a:t>
            </a:r>
            <a:r>
              <a:rPr lang="tr-TR" sz="3600" b="1" dirty="0">
                <a:solidFill>
                  <a:srgbClr val="FF0000"/>
                </a:solidFill>
                <a:effectLst>
                  <a:outerShdw blurRad="38100" dist="38100" dir="2700000" algn="tl">
                    <a:srgbClr val="000000">
                      <a:alpha val="43137"/>
                    </a:srgbClr>
                  </a:outerShdw>
                </a:effectLst>
              </a:rPr>
              <a:t>ilk temel şartı ise </a:t>
            </a:r>
            <a:r>
              <a:rPr lang="tr-TR" sz="4000" b="1" dirty="0">
                <a:solidFill>
                  <a:srgbClr val="0070C0"/>
                </a:solidFill>
                <a:effectLst>
                  <a:outerShdw blurRad="38100" dist="38100" dir="2700000" algn="tl">
                    <a:srgbClr val="000000">
                      <a:alpha val="43137"/>
                    </a:srgbClr>
                  </a:outerShdw>
                </a:effectLst>
              </a:rPr>
              <a:t>nikah</a:t>
            </a:r>
            <a:r>
              <a:rPr lang="tr-TR" sz="3600" b="1" dirty="0">
                <a:solidFill>
                  <a:srgbClr val="FF0000"/>
                </a:solidFill>
                <a:effectLst>
                  <a:outerShdw blurRad="38100" dist="38100" dir="2700000" algn="tl">
                    <a:srgbClr val="000000">
                      <a:alpha val="43137"/>
                    </a:srgbClr>
                  </a:outerShdw>
                </a:effectLst>
              </a:rPr>
              <a:t>tır</a:t>
            </a:r>
            <a:r>
              <a:rPr lang="tr-TR" sz="3600" b="1" dirty="0" smtClean="0">
                <a:solidFill>
                  <a:srgbClr val="FF0000"/>
                </a:solidFill>
                <a:effectLst>
                  <a:outerShdw blurRad="38100" dist="38100" dir="2700000" algn="tl">
                    <a:srgbClr val="000000">
                      <a:alpha val="43137"/>
                    </a:srgbClr>
                  </a:outerShdw>
                </a:effectLst>
              </a:rPr>
              <a:t>.</a:t>
            </a:r>
          </a:p>
          <a:p>
            <a:pPr algn="ctr"/>
            <a:endParaRPr lang="tr-TR" sz="3600" b="1" dirty="0" smtClean="0">
              <a:solidFill>
                <a:srgbClr val="FF0000"/>
              </a:solidFill>
              <a:effectLst>
                <a:outerShdw blurRad="38100" dist="38100" dir="2700000" algn="tl">
                  <a:srgbClr val="000000">
                    <a:alpha val="43137"/>
                  </a:srgbClr>
                </a:outerShdw>
              </a:effectLst>
            </a:endParaRPr>
          </a:p>
          <a:p>
            <a:pPr algn="ctr"/>
            <a:endParaRPr lang="tr-TR" sz="36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2000232" y="71435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800" dirty="0" smtClean="0">
                <a:solidFill>
                  <a:schemeClr val="tx1"/>
                </a:solidFill>
              </a:rPr>
              <a:t>	</a:t>
            </a:r>
            <a:r>
              <a:rPr lang="tr-TR" sz="2800" u="sng" dirty="0" err="1" smtClean="0">
                <a:solidFill>
                  <a:schemeClr val="tx1"/>
                </a:solidFill>
              </a:rPr>
              <a:t>Meşrû</a:t>
            </a:r>
            <a:r>
              <a:rPr lang="tr-TR" sz="2800" u="sng" dirty="0" smtClean="0">
                <a:solidFill>
                  <a:schemeClr val="tx1"/>
                </a:solidFill>
              </a:rPr>
              <a:t> </a:t>
            </a:r>
            <a:r>
              <a:rPr lang="tr-TR" sz="2800" u="sng" dirty="0">
                <a:solidFill>
                  <a:schemeClr val="tx1"/>
                </a:solidFill>
              </a:rPr>
              <a:t>olmayan sebeplerle bir araya gelen insanların oluşturduğu topluluklar aile sayılmaz. </a:t>
            </a:r>
            <a:endParaRPr lang="tr-TR" sz="2800" u="sng" dirty="0" smtClean="0">
              <a:solidFill>
                <a:schemeClr val="tx1"/>
              </a:solidFill>
            </a:endParaRPr>
          </a:p>
          <a:p>
            <a:pPr algn="just"/>
            <a:r>
              <a:rPr lang="tr-TR" sz="2800" dirty="0">
                <a:solidFill>
                  <a:schemeClr val="tx1"/>
                </a:solidFill>
              </a:rPr>
              <a:t>	</a:t>
            </a:r>
            <a:r>
              <a:rPr lang="tr-TR" sz="2800" dirty="0" smtClean="0">
                <a:solidFill>
                  <a:schemeClr val="tx1"/>
                </a:solidFill>
              </a:rPr>
              <a:t>İslam </a:t>
            </a:r>
            <a:r>
              <a:rPr lang="tr-TR" sz="2800" dirty="0">
                <a:solidFill>
                  <a:schemeClr val="tx1"/>
                </a:solidFill>
              </a:rPr>
              <a:t>dini, iffetsizlik sayılan zina, fuhuş ve her türlü gayri meşru ilişkiyi haram saymış ve şiddetle yasaklamıştır. </a:t>
            </a:r>
            <a:endParaRPr lang="tr-TR" sz="2800" dirty="0" smtClean="0">
              <a:solidFill>
                <a:schemeClr val="tx1"/>
              </a:solidFill>
            </a:endParaRPr>
          </a:p>
          <a:p>
            <a:pPr algn="just"/>
            <a:endParaRPr lang="tr-TR" sz="1600" dirty="0">
              <a:solidFill>
                <a:schemeClr val="tx1"/>
              </a:solidFill>
            </a:endParaRPr>
          </a:p>
          <a:p>
            <a:pPr algn="ctr" rtl="1"/>
            <a:r>
              <a:rPr lang="ar-SA" sz="4400" dirty="0">
                <a:solidFill>
                  <a:srgbClr val="C00000"/>
                </a:solidFill>
                <a:latin typeface="HASENAT4" pitchFamily="2" charset="-78"/>
                <a:cs typeface="HASENAT4" pitchFamily="2" charset="-78"/>
              </a:rPr>
              <a:t>وَلاَ تَقْرَبُواْ الزِّنَى إِنَّهُ كَانَ فَاحِشَةً وَسَاء سَبِيلاً</a:t>
            </a:r>
            <a:endParaRPr lang="tr-TR" sz="4400" dirty="0">
              <a:solidFill>
                <a:srgbClr val="C00000"/>
              </a:solidFill>
              <a:latin typeface="HASENAT4" pitchFamily="2" charset="-78"/>
              <a:cs typeface="HASENAT4" pitchFamily="2" charset="-78"/>
            </a:endParaRPr>
          </a:p>
          <a:p>
            <a:pPr algn="just"/>
            <a:endParaRPr lang="tr-TR" sz="1600" b="1" dirty="0" smtClean="0">
              <a:solidFill>
                <a:schemeClr val="tx1"/>
              </a:solidFill>
            </a:endParaRPr>
          </a:p>
          <a:p>
            <a:pPr algn="just"/>
            <a:r>
              <a:rPr lang="tr-TR" sz="2800" b="1" dirty="0" smtClean="0">
                <a:solidFill>
                  <a:schemeClr val="tx1"/>
                </a:solidFill>
              </a:rPr>
              <a:t>	“</a:t>
            </a:r>
            <a:r>
              <a:rPr lang="tr-TR" sz="3200" b="1" dirty="0">
                <a:solidFill>
                  <a:schemeClr val="tx1"/>
                </a:solidFill>
              </a:rPr>
              <a:t>Zina’ya yaklaşmayın. Çünkü o, son derece çirkin bir iştir ve çok kötü bir yoldur</a:t>
            </a:r>
            <a:r>
              <a:rPr lang="tr-TR" sz="2800" dirty="0">
                <a:solidFill>
                  <a:schemeClr val="tx1"/>
                </a:solidFill>
              </a:rPr>
              <a:t>.” (</a:t>
            </a:r>
            <a:r>
              <a:rPr lang="tr-TR" sz="2800" dirty="0" err="1">
                <a:solidFill>
                  <a:schemeClr val="tx1"/>
                </a:solidFill>
              </a:rPr>
              <a:t>İsra</a:t>
            </a:r>
            <a:r>
              <a:rPr lang="tr-TR" sz="2800" dirty="0">
                <a:solidFill>
                  <a:schemeClr val="tx1"/>
                </a:solidFill>
              </a:rPr>
              <a:t>, 17/32</a:t>
            </a:r>
            <a:r>
              <a:rPr lang="tr-TR" sz="2800" dirty="0" smtClean="0">
                <a:solidFill>
                  <a:schemeClr val="tx1"/>
                </a:solidFill>
              </a:rPr>
              <a:t>)</a:t>
            </a:r>
          </a:p>
          <a:p>
            <a:pPr algn="just"/>
            <a:endParaRPr lang="tr-TR" sz="28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TotalTime>
  <Words>1194</Words>
  <Application>Microsoft Office PowerPoint</Application>
  <PresentationFormat>Ekran Gösterisi (4:3)</PresentationFormat>
  <Paragraphs>344</Paragraphs>
  <Slides>57</Slides>
  <Notes>1</Notes>
  <HiddenSlides>0</HiddenSlides>
  <MMClips>0</MMClips>
  <ScaleCrop>false</ScaleCrop>
  <HeadingPairs>
    <vt:vector size="4" baseType="variant">
      <vt:variant>
        <vt:lpstr>Tema</vt:lpstr>
      </vt:variant>
      <vt:variant>
        <vt:i4>1</vt:i4>
      </vt:variant>
      <vt:variant>
        <vt:lpstr>Slayt Başlıkları</vt:lpstr>
      </vt:variant>
      <vt:variant>
        <vt:i4>57</vt:i4>
      </vt:variant>
    </vt:vector>
  </HeadingPairs>
  <TitlesOfParts>
    <vt:vector size="58"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acer</dc:creator>
  <cp:lastModifiedBy>idrisyavuzyigit@outlook.com</cp:lastModifiedBy>
  <cp:revision>70</cp:revision>
  <dcterms:created xsi:type="dcterms:W3CDTF">2011-07-06T11:49:32Z</dcterms:created>
  <dcterms:modified xsi:type="dcterms:W3CDTF">2015-08-21T06:07:32Z</dcterms:modified>
</cp:coreProperties>
</file>