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60" r:id="rId3"/>
    <p:sldId id="261" r:id="rId4"/>
    <p:sldId id="262" r:id="rId5"/>
    <p:sldId id="263" r:id="rId6"/>
    <p:sldId id="264"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4" r:id="rId30"/>
    <p:sldId id="32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3" r:id="rId49"/>
    <p:sldId id="325" r:id="rId50"/>
    <p:sldId id="326" r:id="rId51"/>
    <p:sldId id="327" r:id="rId52"/>
    <p:sldId id="312" r:id="rId53"/>
    <p:sldId id="314" r:id="rId54"/>
    <p:sldId id="315" r:id="rId55"/>
    <p:sldId id="316" r:id="rId56"/>
    <p:sldId id="317" r:id="rId57"/>
    <p:sldId id="318" r:id="rId58"/>
    <p:sldId id="319" r:id="rId59"/>
    <p:sldId id="320" r:id="rId60"/>
    <p:sldId id="323" r:id="rId61"/>
    <p:sldId id="321" r:id="rId62"/>
    <p:sldId id="322" r:id="rId63"/>
    <p:sldId id="288" r:id="rId64"/>
    <p:sldId id="290" r:id="rId65"/>
    <p:sldId id="291" r:id="rId66"/>
    <p:sldId id="289" r:id="rId67"/>
    <p:sldId id="293" r:id="rId68"/>
    <p:sldId id="292" r:id="rId69"/>
  </p:sldIdLst>
  <p:sldSz cx="9144000" cy="6858000" type="screen4x3"/>
  <p:notesSz cx="4583113" cy="68087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1985963" cy="3397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2595563" y="0"/>
            <a:ext cx="1985962" cy="339725"/>
          </a:xfrm>
          <a:prstGeom prst="rect">
            <a:avLst/>
          </a:prstGeom>
        </p:spPr>
        <p:txBody>
          <a:bodyPr vert="horz" lIns="91440" tIns="45720" rIns="91440" bIns="45720" rtlCol="0"/>
          <a:lstStyle>
            <a:lvl1pPr algn="r">
              <a:defRPr sz="1200"/>
            </a:lvl1pPr>
          </a:lstStyle>
          <a:p>
            <a:fld id="{10D9F21C-D465-41F9-BA73-F219B614F434}" type="datetimeFigureOut">
              <a:rPr lang="tr-TR" smtClean="0"/>
              <a:pPr/>
              <a:t>31.10.2014</a:t>
            </a:fld>
            <a:endParaRPr lang="tr-TR"/>
          </a:p>
        </p:txBody>
      </p:sp>
      <p:sp>
        <p:nvSpPr>
          <p:cNvPr id="4" name="Slayt Görüntüsü Yer Tutucusu 3"/>
          <p:cNvSpPr>
            <a:spLocks noGrp="1" noRot="1" noChangeAspect="1"/>
          </p:cNvSpPr>
          <p:nvPr>
            <p:ph type="sldImg" idx="2"/>
          </p:nvPr>
        </p:nvSpPr>
        <p:spPr>
          <a:xfrm>
            <a:off x="590550" y="511175"/>
            <a:ext cx="3402013" cy="25527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458788" y="3233738"/>
            <a:ext cx="3665537" cy="306387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67475"/>
            <a:ext cx="1985963" cy="3397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2595563" y="6467475"/>
            <a:ext cx="1985962" cy="339725"/>
          </a:xfrm>
          <a:prstGeom prst="rect">
            <a:avLst/>
          </a:prstGeom>
        </p:spPr>
        <p:txBody>
          <a:bodyPr vert="horz" lIns="91440" tIns="45720" rIns="91440" bIns="45720" rtlCol="0" anchor="b"/>
          <a:lstStyle>
            <a:lvl1pPr algn="r">
              <a:defRPr sz="1200"/>
            </a:lvl1pPr>
          </a:lstStyle>
          <a:p>
            <a:fld id="{A4FDB2B9-D95D-4295-9753-02ED28D3F0AA}" type="slidenum">
              <a:rPr lang="tr-TR" smtClean="0"/>
              <a:pPr/>
              <a:t>‹#›</a:t>
            </a:fld>
            <a:endParaRPr lang="tr-TR"/>
          </a:p>
        </p:txBody>
      </p:sp>
    </p:spTree>
    <p:extLst>
      <p:ext uri="{BB962C8B-B14F-4D97-AF65-F5344CB8AC3E}">
        <p14:creationId xmlns="" xmlns:p14="http://schemas.microsoft.com/office/powerpoint/2010/main" val="20426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FDB2B9-D95D-4295-9753-02ED28D3F0AA}" type="slidenum">
              <a:rPr lang="tr-TR" smtClean="0"/>
              <a:pPr/>
              <a:t>56</a:t>
            </a:fld>
            <a:endParaRPr lang="tr-TR"/>
          </a:p>
        </p:txBody>
      </p:sp>
    </p:spTree>
    <p:extLst>
      <p:ext uri="{BB962C8B-B14F-4D97-AF65-F5344CB8AC3E}">
        <p14:creationId xmlns="" xmlns:p14="http://schemas.microsoft.com/office/powerpoint/2010/main" val="189102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E4C0D68-0BAE-4F33-9C73-81EDF366D8F7}" type="datetimeFigureOut">
              <a:rPr lang="tr-TR" smtClean="0"/>
              <a:pPr/>
              <a:t>31.10.2014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FEEB188-863B-47AD-B87D-EC89EF99D0F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C0D68-0BAE-4F33-9C73-81EDF366D8F7}" type="datetimeFigureOut">
              <a:rPr lang="tr-TR" smtClean="0"/>
              <a:pPr/>
              <a:t>31.10.2014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EB188-863B-47AD-B87D-EC89EF99D0F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facebook.com/groups/vaazdokumanlari/"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erhayat1sorudur\Desktop\Ehli beyt idris\MUHARREM AYI RESİMLER\kerbela-ana-sayfa-bilesen-resmi.png"/>
          <p:cNvPicPr>
            <a:picLocks noChangeAspect="1" noChangeArrowheads="1"/>
          </p:cNvPicPr>
          <p:nvPr/>
        </p:nvPicPr>
        <p:blipFill>
          <a:blip r:embed="rId2" cstate="print"/>
          <a:srcRect/>
          <a:stretch>
            <a:fillRect/>
          </a:stretch>
        </p:blipFill>
        <p:spPr bwMode="auto">
          <a:xfrm>
            <a:off x="72776" y="4359875"/>
            <a:ext cx="1978944" cy="2525509"/>
          </a:xfrm>
          <a:prstGeom prst="rect">
            <a:avLst/>
          </a:prstGeom>
          <a:noFill/>
        </p:spPr>
      </p:pic>
      <p:sp>
        <p:nvSpPr>
          <p:cNvPr id="10" name="9 Dikdörtgen"/>
          <p:cNvSpPr/>
          <p:nvPr/>
        </p:nvSpPr>
        <p:spPr>
          <a:xfrm>
            <a:off x="323528" y="1484784"/>
            <a:ext cx="8424936" cy="2952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Muharrem Ayı, </a:t>
            </a:r>
            <a:r>
              <a:rPr lang="tr-TR"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Aşura</a:t>
            </a:r>
            <a:r>
              <a:rPr lang="tr-T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 Günü, Ehli </a:t>
            </a:r>
            <a:r>
              <a:rPr lang="tr-TR"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Beyt</a:t>
            </a:r>
            <a:r>
              <a:rPr lang="tr-T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 Sevgisi Ve </a:t>
            </a:r>
            <a:r>
              <a:rPr lang="tr-TR"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rPr>
              <a:t>Kerbela</a:t>
            </a:r>
            <a:endParaRPr lang="tr-T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ivaldi" pitchFamily="66" charset="0"/>
            </a:endParaRPr>
          </a:p>
        </p:txBody>
      </p:sp>
      <p:sp>
        <p:nvSpPr>
          <p:cNvPr id="11" name="10 Dikdörtgen"/>
          <p:cNvSpPr/>
          <p:nvPr/>
        </p:nvSpPr>
        <p:spPr>
          <a:xfrm>
            <a:off x="2943778" y="5373216"/>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pic>
        <p:nvPicPr>
          <p:cNvPr id="12" name="Picture 2" descr="Datei:Diyanet İşleri Başkanlığı logo.svg"/>
          <p:cNvPicPr>
            <a:picLocks noChangeAspect="1" noChangeArrowheads="1"/>
          </p:cNvPicPr>
          <p:nvPr/>
        </p:nvPicPr>
        <p:blipFill>
          <a:blip r:embed="rId3" cstate="print"/>
          <a:srcRect/>
          <a:stretch>
            <a:fillRect/>
          </a:stretch>
        </p:blipFill>
        <p:spPr bwMode="auto">
          <a:xfrm>
            <a:off x="251520" y="260648"/>
            <a:ext cx="1428760" cy="1424005"/>
          </a:xfrm>
          <a:prstGeom prst="ellipse">
            <a:avLst/>
          </a:prstGeom>
          <a:noFill/>
        </p:spPr>
      </p:pic>
      <p:pic>
        <p:nvPicPr>
          <p:cNvPr id="13" name="Picture 4" descr="D:\SUNULAR\SLAYT VE SUNULAR İÇİN RESİMLER\PNG RESİMLERİ\Turkey.png"/>
          <p:cNvPicPr>
            <a:picLocks noChangeAspect="1" noChangeArrowheads="1"/>
          </p:cNvPicPr>
          <p:nvPr/>
        </p:nvPicPr>
        <p:blipFill>
          <a:blip r:embed="rId4" cstate="print"/>
          <a:srcRect/>
          <a:stretch>
            <a:fillRect/>
          </a:stretch>
        </p:blipFill>
        <p:spPr bwMode="auto">
          <a:xfrm>
            <a:off x="7236296" y="188640"/>
            <a:ext cx="1500198" cy="1500199"/>
          </a:xfrm>
          <a:prstGeom prst="rect">
            <a:avLst/>
          </a:prstGeom>
          <a:noFill/>
        </p:spPr>
      </p:pic>
      <p:sp>
        <p:nvSpPr>
          <p:cNvPr id="14" name="13 Dikdörtgen"/>
          <p:cNvSpPr/>
          <p:nvPr/>
        </p:nvSpPr>
        <p:spPr>
          <a:xfrm>
            <a:off x="2586588" y="5013176"/>
            <a:ext cx="3857620" cy="523220"/>
          </a:xfrm>
          <a:prstGeom prst="rect">
            <a:avLst/>
          </a:prstGeom>
          <a:noFill/>
        </p:spPr>
        <p:txBody>
          <a:bodyPr wrap="square">
            <a:spAutoFit/>
          </a:bodyPr>
          <a:lstStyle/>
          <a:p>
            <a:pPr algn="ctr"/>
            <a:r>
              <a:rPr lang="tr-TR" sz="2800" b="1" dirty="0" smtClean="0">
                <a:latin typeface="Vivaldi" pitchFamily="66" charset="0"/>
                <a:cs typeface="Times New Roman" pitchFamily="18" charset="0"/>
              </a:rPr>
              <a:t>İ</a:t>
            </a:r>
            <a:r>
              <a:rPr lang="tr-TR" sz="2800" b="1" dirty="0" smtClean="0">
                <a:latin typeface="Times New Roman" pitchFamily="18" charset="0"/>
                <a:cs typeface="Times New Roman" pitchFamily="18" charset="0"/>
              </a:rPr>
              <a:t>dris YAVUZYİĞİT</a:t>
            </a:r>
          </a:p>
        </p:txBody>
      </p:sp>
      <p:pic>
        <p:nvPicPr>
          <p:cNvPr id="8" name="Picture 3" descr="C:\Users\herhayat1sorudur\Desktop\Ehli beyt idris\MUHARREM AYI RESİMLER\kerbela-ana-sayfa-bilesen-resmi.png"/>
          <p:cNvPicPr>
            <a:picLocks noChangeAspect="1" noChangeArrowheads="1"/>
          </p:cNvPicPr>
          <p:nvPr/>
        </p:nvPicPr>
        <p:blipFill>
          <a:blip r:embed="rId2" cstate="print"/>
          <a:srcRect/>
          <a:stretch>
            <a:fillRect/>
          </a:stretch>
        </p:blipFill>
        <p:spPr bwMode="auto">
          <a:xfrm flipH="1">
            <a:off x="7236296" y="4416873"/>
            <a:ext cx="1934281" cy="2468511"/>
          </a:xfrm>
          <a:prstGeom prst="rect">
            <a:avLst/>
          </a:prstGeom>
          <a:noFill/>
        </p:spPr>
      </p:pic>
      <p:grpSp>
        <p:nvGrpSpPr>
          <p:cNvPr id="9" name="Grup 8"/>
          <p:cNvGrpSpPr/>
          <p:nvPr/>
        </p:nvGrpSpPr>
        <p:grpSpPr>
          <a:xfrm>
            <a:off x="3267369" y="5753450"/>
            <a:ext cx="2960814" cy="339835"/>
            <a:chOff x="6254433" y="6237312"/>
            <a:chExt cx="2566039" cy="351061"/>
          </a:xfrm>
        </p:grpSpPr>
        <p:pic>
          <p:nvPicPr>
            <p:cNvPr id="15" name="Picture 2" descr="http://files.softicons.com/download/social-media-icons/new-social-media-icons-by-mohamed-elgharabawy/png/256x256/faceboo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54433" y="6268983"/>
              <a:ext cx="319390" cy="31939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Metin kutusu 15"/>
            <p:cNvSpPr txBox="1"/>
            <p:nvPr/>
          </p:nvSpPr>
          <p:spPr>
            <a:xfrm>
              <a:off x="6502219" y="6237312"/>
              <a:ext cx="2318253" cy="317944"/>
            </a:xfrm>
            <a:prstGeom prst="rect">
              <a:avLst/>
            </a:prstGeom>
            <a:noFill/>
          </p:spPr>
          <p:txBody>
            <a:bodyPr wrap="square" rtlCol="0">
              <a:spAutoFit/>
            </a:bodyPr>
            <a:lstStyle/>
            <a:p>
              <a:r>
                <a:rPr lang="tr-TR" sz="1400" b="1" dirty="0" smtClean="0">
                  <a:solidFill>
                    <a:srgbClr val="002060"/>
                  </a:solidFill>
                  <a:effectLst>
                    <a:outerShdw blurRad="38100" dist="38100" dir="2700000" algn="tl">
                      <a:srgbClr val="000000">
                        <a:alpha val="43137"/>
                      </a:srgbClr>
                    </a:outerShdw>
                  </a:effectLst>
                  <a:hlinkClick r:id="rId6"/>
                </a:rPr>
                <a:t>VAAZ DOKUMANLARI</a:t>
              </a:r>
              <a:endParaRPr lang="tr-TR" sz="1400" b="1" dirty="0">
                <a:solidFill>
                  <a:srgbClr val="00206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836712"/>
            <a:ext cx="8136904"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u="sng" dirty="0" smtClean="0">
                <a:solidFill>
                  <a:schemeClr val="tx1"/>
                </a:solidFill>
              </a:rPr>
              <a:t>Gerek Yahudilere benzememek, gerekse orucu tam </a:t>
            </a:r>
            <a:r>
              <a:rPr lang="tr-TR" sz="2000" b="1" u="sng" dirty="0" err="1" smtClean="0">
                <a:solidFill>
                  <a:schemeClr val="tx1"/>
                </a:solidFill>
              </a:rPr>
              <a:t>Âşura</a:t>
            </a:r>
            <a:r>
              <a:rPr lang="tr-TR" sz="2000" b="1" u="sng" dirty="0" smtClean="0">
                <a:solidFill>
                  <a:schemeClr val="tx1"/>
                </a:solidFill>
              </a:rPr>
              <a:t> Gününe denk getirmemek için, Hz. Peygamber (s.a.v.) Muharrem ayının 9,10 ve 11. günlerinde oruç tutmayı ashabına tavsiye etmiştir. </a:t>
            </a:r>
            <a:endParaRPr lang="tr-TR" sz="2000" dirty="0" smtClean="0">
              <a:solidFill>
                <a:schemeClr val="tx1"/>
              </a:solidFill>
            </a:endParaRPr>
          </a:p>
          <a:p>
            <a:pPr algn="ctr"/>
            <a:r>
              <a:rPr lang="ar-SA" sz="2800" dirty="0" smtClean="0">
                <a:solidFill>
                  <a:schemeClr val="tx1"/>
                </a:solidFill>
                <a:latin typeface="HASENAT4" pitchFamily="2" charset="-78"/>
                <a:cs typeface="HASENAT4" pitchFamily="2" charset="-78"/>
              </a:rPr>
              <a:t>حِينَ  صَامَ رَسُولُ اِلله يَوْمَ عَاشُورَاءَ وَ اَمَرَ بِصِيَامِهِ قَالُوا يَا رَسُولَ اِلله اِنَّهُ يَوْمٌ تُعَظِّمُهُ الْيَهُودُ وَالنَّصَارَى فَقَالَ رَسُولُ الِله صَلَّى اُلُله عَلَيْهِ وَسَلَّمَ فَاِذَا كَانَ الْعَامُ الْمُقْبِلُ اِنْ شَاءَ الله صُمْنَا اِلَى يَوْمِ التَّاسِعِ قَالَ فَلَمْ يَاْتِ الْعَامَ الْمُقْبِلِ حَتّٰى تُوُفِّىَ رَسُولُ الله  صَلَّى الله عَلَيْهِ وَسَلَّمَ</a:t>
            </a:r>
            <a:endParaRPr lang="tr-TR" sz="2800" dirty="0" smtClean="0">
              <a:solidFill>
                <a:schemeClr val="tx1"/>
              </a:solidFill>
              <a:latin typeface="HASENAT4" pitchFamily="2" charset="-78"/>
              <a:cs typeface="HASENAT4" pitchFamily="2" charset="-78"/>
            </a:endParaRPr>
          </a:p>
          <a:p>
            <a:pPr algn="just"/>
            <a:r>
              <a:rPr lang="tr-TR" sz="2000" b="1" dirty="0" smtClean="0">
                <a:solidFill>
                  <a:schemeClr val="tx1"/>
                </a:solidFill>
              </a:rPr>
              <a:t> “</a:t>
            </a:r>
            <a:r>
              <a:rPr lang="tr-TR" sz="2000" dirty="0" err="1" smtClean="0">
                <a:solidFill>
                  <a:schemeClr val="tx1"/>
                </a:solidFill>
              </a:rPr>
              <a:t>Resülullah</a:t>
            </a:r>
            <a:r>
              <a:rPr lang="tr-TR" sz="2000" dirty="0" smtClean="0">
                <a:solidFill>
                  <a:schemeClr val="tx1"/>
                </a:solidFill>
              </a:rPr>
              <a:t> (s.a.v.) </a:t>
            </a:r>
            <a:r>
              <a:rPr lang="tr-TR" sz="2000" dirty="0" err="1" smtClean="0">
                <a:solidFill>
                  <a:schemeClr val="tx1"/>
                </a:solidFill>
              </a:rPr>
              <a:t>Aşûre</a:t>
            </a:r>
            <a:r>
              <a:rPr lang="tr-TR" sz="2000" dirty="0" smtClean="0">
                <a:solidFill>
                  <a:schemeClr val="tx1"/>
                </a:solidFill>
              </a:rPr>
              <a:t> günü oruç tutunca kendisine; </a:t>
            </a:r>
            <a:r>
              <a:rPr lang="tr-TR" sz="2000" u="sng" dirty="0" smtClean="0">
                <a:solidFill>
                  <a:schemeClr val="tx1"/>
                </a:solidFill>
              </a:rPr>
              <a:t>“Ey Allah’ın Resulü, bu gün, Yahudilerin ve Hıristiyanların hürmet gösterdikleri bir gündür” </a:t>
            </a:r>
            <a:r>
              <a:rPr lang="tr-TR" sz="2000" dirty="0" smtClean="0">
                <a:solidFill>
                  <a:schemeClr val="tx1"/>
                </a:solidFill>
              </a:rPr>
              <a:t>dediler. Bunun üzerine </a:t>
            </a:r>
            <a:r>
              <a:rPr lang="tr-TR" sz="2000" dirty="0" err="1" smtClean="0">
                <a:solidFill>
                  <a:schemeClr val="tx1"/>
                </a:solidFill>
              </a:rPr>
              <a:t>Resülullah</a:t>
            </a:r>
            <a:r>
              <a:rPr lang="tr-TR" sz="2000" dirty="0" smtClean="0">
                <a:solidFill>
                  <a:schemeClr val="tx1"/>
                </a:solidFill>
              </a:rPr>
              <a:t> “</a:t>
            </a:r>
            <a:r>
              <a:rPr lang="tr-TR" sz="2000" b="1" i="1" u="sng" dirty="0" smtClean="0">
                <a:solidFill>
                  <a:schemeClr val="tx1"/>
                </a:solidFill>
              </a:rPr>
              <a:t>Gelecek yıl inşallah muharremin dokuzuncu gününde de oruç tutacağız</a:t>
            </a:r>
            <a:r>
              <a:rPr lang="tr-TR" sz="2000" dirty="0" smtClean="0">
                <a:solidFill>
                  <a:schemeClr val="tx1"/>
                </a:solidFill>
              </a:rPr>
              <a:t>” dedi. Ertesi yıla ulaşmadan </a:t>
            </a:r>
            <a:r>
              <a:rPr lang="tr-TR" sz="2000" dirty="0" err="1" smtClean="0">
                <a:solidFill>
                  <a:schemeClr val="tx1"/>
                </a:solidFill>
              </a:rPr>
              <a:t>Resulullah</a:t>
            </a:r>
            <a:r>
              <a:rPr lang="tr-TR" sz="2000" dirty="0" smtClean="0">
                <a:solidFill>
                  <a:schemeClr val="tx1"/>
                </a:solidFill>
              </a:rPr>
              <a:t> vefat etti.” (Müslim, </a:t>
            </a:r>
            <a:r>
              <a:rPr lang="tr-TR" sz="2000" dirty="0" err="1" smtClean="0">
                <a:solidFill>
                  <a:schemeClr val="tx1"/>
                </a:solidFill>
              </a:rPr>
              <a:t>Sıyâm</a:t>
            </a:r>
            <a:r>
              <a:rPr lang="tr-TR" sz="2000" dirty="0" smtClean="0">
                <a:solidFill>
                  <a:schemeClr val="tx1"/>
                </a:solidFill>
              </a:rPr>
              <a:t>,133; I, 797-798)</a:t>
            </a:r>
          </a:p>
          <a:p>
            <a:pPr algn="ctr"/>
            <a:r>
              <a:rPr lang="ar-SA" sz="2800" dirty="0" smtClean="0">
                <a:solidFill>
                  <a:schemeClr val="tx1"/>
                </a:solidFill>
                <a:latin typeface="HASENAT4" pitchFamily="2" charset="-78"/>
                <a:cs typeface="HASENAT4" pitchFamily="2" charset="-78"/>
              </a:rPr>
              <a:t>اَفْضَلُ الصِّيَامِ بَعْدَ رَمَضَانَ شَهْرُ الله الْمُحَرَّمُ وَ اَفْضَلُ الصَّلاةِ بَعْدَ الْفَرِيضَةِ صَلاةُ اللَّيْلِ</a:t>
            </a:r>
            <a:endParaRPr lang="tr-TR" sz="2800" dirty="0" smtClean="0">
              <a:solidFill>
                <a:schemeClr val="tx1"/>
              </a:solidFill>
              <a:latin typeface="HASENAT4" pitchFamily="2" charset="-78"/>
              <a:cs typeface="HASENAT4" pitchFamily="2" charset="-78"/>
            </a:endParaRPr>
          </a:p>
          <a:p>
            <a:pPr algn="just"/>
            <a:r>
              <a:rPr lang="tr-TR" sz="2000" dirty="0" smtClean="0">
                <a:solidFill>
                  <a:schemeClr val="tx1"/>
                </a:solidFill>
              </a:rPr>
              <a:t>“</a:t>
            </a:r>
            <a:r>
              <a:rPr lang="tr-TR" sz="2000" b="1" u="sng" dirty="0" smtClean="0">
                <a:solidFill>
                  <a:schemeClr val="tx1"/>
                </a:solidFill>
              </a:rPr>
              <a:t>Ramazan ayından sonra tutulan oruçların en hayırlısı, Allah’a izafetle (Allah’ın ayı denilerek) şereflendirilen Muharrem ayında tutulan oruçtur</a:t>
            </a:r>
            <a:r>
              <a:rPr lang="tr-TR" sz="2000" dirty="0" smtClean="0">
                <a:solidFill>
                  <a:schemeClr val="tx1"/>
                </a:solidFill>
              </a:rPr>
              <a:t>. Farz namazlardan sonra en faziletli namaz ise geceleyin kılınan namazdır.” (Müslim, </a:t>
            </a:r>
            <a:r>
              <a:rPr lang="tr-TR" sz="2000" dirty="0" err="1" smtClean="0">
                <a:solidFill>
                  <a:schemeClr val="tx1"/>
                </a:solidFill>
              </a:rPr>
              <a:t>Sıyâm</a:t>
            </a:r>
            <a:r>
              <a:rPr lang="tr-TR" sz="2000" dirty="0" smtClean="0">
                <a:solidFill>
                  <a:schemeClr val="tx1"/>
                </a:solidFill>
              </a:rPr>
              <a:t>, 202; I, 821)</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Muharrem Ayında Oruç Tutmanın Önemi</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908720"/>
            <a:ext cx="8136904" cy="28803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Peygamberimiz, </a:t>
            </a:r>
            <a:r>
              <a:rPr lang="tr-TR" sz="2400" dirty="0" err="1" smtClean="0">
                <a:solidFill>
                  <a:schemeClr val="tx1"/>
                </a:solidFill>
              </a:rPr>
              <a:t>mü'minin</a:t>
            </a:r>
            <a:r>
              <a:rPr lang="tr-TR" sz="2400" dirty="0" smtClean="0">
                <a:solidFill>
                  <a:schemeClr val="tx1"/>
                </a:solidFill>
              </a:rPr>
              <a:t> aile efradına </a:t>
            </a:r>
            <a:r>
              <a:rPr lang="tr-TR" sz="2400" dirty="0" err="1" smtClean="0">
                <a:solidFill>
                  <a:schemeClr val="tx1"/>
                </a:solidFill>
              </a:rPr>
              <a:t>Âşura</a:t>
            </a:r>
            <a:r>
              <a:rPr lang="tr-TR" sz="2400" dirty="0" smtClean="0">
                <a:solidFill>
                  <a:schemeClr val="tx1"/>
                </a:solidFill>
              </a:rPr>
              <a:t> Gününde her zamankinden daha çok ikramda bulunmasını tavsiye etmiştir.</a:t>
            </a:r>
          </a:p>
          <a:p>
            <a:pPr algn="just"/>
            <a:r>
              <a:rPr lang="tr-TR" sz="2400" dirty="0" err="1" smtClean="0">
                <a:solidFill>
                  <a:schemeClr val="tx1"/>
                </a:solidFill>
              </a:rPr>
              <a:t>Bîr</a:t>
            </a:r>
            <a:r>
              <a:rPr lang="tr-TR" sz="2400" dirty="0" smtClean="0">
                <a:solidFill>
                  <a:schemeClr val="tx1"/>
                </a:solidFill>
              </a:rPr>
              <a:t> hadiste şöyle buyurular: "</a:t>
            </a:r>
            <a:r>
              <a:rPr lang="tr-TR" sz="2400" b="1" u="sng" dirty="0" smtClean="0">
                <a:solidFill>
                  <a:srgbClr val="FF0000"/>
                </a:solidFill>
              </a:rPr>
              <a:t>Her kim </a:t>
            </a:r>
            <a:r>
              <a:rPr lang="tr-TR" sz="2400" b="1" u="sng" dirty="0" err="1" smtClean="0">
                <a:solidFill>
                  <a:srgbClr val="FF0000"/>
                </a:solidFill>
              </a:rPr>
              <a:t>Aşura</a:t>
            </a:r>
            <a:r>
              <a:rPr lang="tr-TR" sz="2400" b="1" u="sng" dirty="0" smtClean="0">
                <a:solidFill>
                  <a:srgbClr val="FF0000"/>
                </a:solidFill>
              </a:rPr>
              <a:t> Gününde ailesine ve ev halkına ikramda bulunursa, </a:t>
            </a:r>
            <a:r>
              <a:rPr lang="tr-TR" sz="2400" b="1" u="sng" dirty="0" err="1" smtClean="0">
                <a:solidFill>
                  <a:srgbClr val="FF0000"/>
                </a:solidFill>
              </a:rPr>
              <a:t>Cenab</a:t>
            </a:r>
            <a:r>
              <a:rPr lang="tr-TR" sz="2400" b="1" u="sng" dirty="0" smtClean="0">
                <a:solidFill>
                  <a:srgbClr val="FF0000"/>
                </a:solidFill>
              </a:rPr>
              <a:t>-ı Hak da senenin tamamında onun rızkına bereket ve genişlik ihsan eder.</a:t>
            </a:r>
            <a:r>
              <a:rPr lang="tr-TR" sz="2400" dirty="0" smtClean="0">
                <a:solidFill>
                  <a:srgbClr val="FF0000"/>
                </a:solidFill>
              </a:rPr>
              <a:t>“ </a:t>
            </a:r>
            <a:r>
              <a:rPr lang="tr-TR" sz="1200" dirty="0" smtClean="0">
                <a:solidFill>
                  <a:schemeClr val="tx1"/>
                </a:solidFill>
              </a:rPr>
              <a:t>( et-</a:t>
            </a:r>
            <a:r>
              <a:rPr lang="tr-TR" sz="1200" dirty="0" err="1" smtClean="0">
                <a:solidFill>
                  <a:schemeClr val="tx1"/>
                </a:solidFill>
              </a:rPr>
              <a:t>Tergîb</a:t>
            </a:r>
            <a:r>
              <a:rPr lang="tr-TR" sz="1200" dirty="0" smtClean="0">
                <a:solidFill>
                  <a:schemeClr val="tx1"/>
                </a:solidFill>
              </a:rPr>
              <a:t> </a:t>
            </a:r>
            <a:r>
              <a:rPr lang="tr-TR" sz="1200" dirty="0" err="1" smtClean="0">
                <a:solidFill>
                  <a:schemeClr val="tx1"/>
                </a:solidFill>
              </a:rPr>
              <a:t>ve't</a:t>
            </a:r>
            <a:r>
              <a:rPr lang="tr-TR" sz="1200" dirty="0" smtClean="0">
                <a:solidFill>
                  <a:schemeClr val="tx1"/>
                </a:solidFill>
              </a:rPr>
              <a:t>-</a:t>
            </a:r>
            <a:r>
              <a:rPr lang="tr-TR" sz="1200" dirty="0" err="1" smtClean="0">
                <a:solidFill>
                  <a:schemeClr val="tx1"/>
                </a:solidFill>
              </a:rPr>
              <a:t>Terhib</a:t>
            </a:r>
            <a:r>
              <a:rPr lang="tr-TR" sz="1200" dirty="0" smtClean="0">
                <a:solidFill>
                  <a:schemeClr val="tx1"/>
                </a:solidFill>
              </a:rPr>
              <a:t>, 2:116.) </a:t>
            </a:r>
            <a:r>
              <a:rPr lang="tr-TR" sz="2400" dirty="0" smtClean="0">
                <a:solidFill>
                  <a:schemeClr val="tx1"/>
                </a:solidFill>
              </a:rPr>
              <a:t>Bu aile mefhumunun içine akrabalar, yetimler, kimsesizler, konu komşular da girmektedir.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Aşura</a:t>
            </a:r>
            <a:r>
              <a:rPr lang="tr-TR" sz="2800" b="1" dirty="0" smtClean="0">
                <a:solidFill>
                  <a:schemeClr val="tx1"/>
                </a:solidFill>
              </a:rPr>
              <a:t> Gününde Aileye İkramda Bulunmak…</a:t>
            </a:r>
            <a:endParaRPr lang="tr-TR" sz="2800" dirty="0" smtClean="0">
              <a:solidFill>
                <a:schemeClr val="tx1"/>
              </a:solidFill>
            </a:endParaRPr>
          </a:p>
        </p:txBody>
      </p:sp>
      <p:pic>
        <p:nvPicPr>
          <p:cNvPr id="1026" name="Picture 2" descr="http://www.sofdemder.com/images/25yeme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802661"/>
            <a:ext cx="4788024" cy="304692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8" name="Picture 4" descr="http://mebk12.meb.gov.tr/meb_iys_dosyalar/02/01/749612/resimler/2013_12/01165731_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3807042"/>
            <a:ext cx="4355976" cy="30509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908720"/>
            <a:ext cx="8208912"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latin typeface="Times New Roman" pitchFamily="18" charset="0"/>
                <a:cs typeface="Times New Roman" pitchFamily="18" charset="0"/>
              </a:rPr>
              <a:t>"Allah'ın ayı” olarak bilinen </a:t>
            </a:r>
            <a:r>
              <a:rPr lang="tr-TR" sz="2000" b="1" dirty="0" smtClean="0">
                <a:solidFill>
                  <a:schemeClr val="tx1"/>
                </a:solidFill>
                <a:latin typeface="Times New Roman" pitchFamily="18" charset="0"/>
                <a:cs typeface="Times New Roman" pitchFamily="18" charset="0"/>
              </a:rPr>
              <a:t>Muharrem </a:t>
            </a:r>
            <a:r>
              <a:rPr lang="tr-TR" sz="2000" dirty="0" smtClean="0">
                <a:solidFill>
                  <a:schemeClr val="tx1"/>
                </a:solidFill>
                <a:latin typeface="Times New Roman" pitchFamily="18" charset="0"/>
                <a:cs typeface="Times New Roman" pitchFamily="18" charset="0"/>
              </a:rPr>
              <a:t>ayı, İlahi bereket ve feyzin, Rabbani ihsan ve keremin coştuğu ve bollaştığı bir aydır. </a:t>
            </a:r>
            <a:r>
              <a:rPr lang="tr-TR" sz="2000" b="1" dirty="0" smtClean="0">
                <a:solidFill>
                  <a:srgbClr val="7030A0"/>
                </a:solidFill>
                <a:latin typeface="Times New Roman" pitchFamily="18" charset="0"/>
                <a:cs typeface="Times New Roman" pitchFamily="18" charset="0"/>
              </a:rPr>
              <a:t>Her ay, her gün Allah’ın yılıdır ancak Allah müminleri ibadet ve duaya teşvik etmek için bazı günlere ayrıca dikkatimizi çekmiştir. </a:t>
            </a:r>
            <a:r>
              <a:rPr lang="tr-TR" sz="2000" dirty="0" smtClean="0">
                <a:solidFill>
                  <a:schemeClr val="tx1"/>
                </a:solidFill>
                <a:latin typeface="Times New Roman" pitchFamily="18" charset="0"/>
                <a:cs typeface="Times New Roman" pitchFamily="18" charset="0"/>
              </a:rPr>
              <a:t>Muharrem ayında özellikle de bu ayın 10. günü olan </a:t>
            </a:r>
            <a:r>
              <a:rPr lang="tr-TR" sz="2000" dirty="0" err="1" smtClean="0">
                <a:solidFill>
                  <a:schemeClr val="tx1"/>
                </a:solidFill>
                <a:latin typeface="Times New Roman" pitchFamily="18" charset="0"/>
                <a:cs typeface="Times New Roman" pitchFamily="18" charset="0"/>
              </a:rPr>
              <a:t>aşura</a:t>
            </a:r>
            <a:r>
              <a:rPr lang="tr-TR" sz="2000" dirty="0" smtClean="0">
                <a:solidFill>
                  <a:schemeClr val="tx1"/>
                </a:solidFill>
                <a:latin typeface="Times New Roman" pitchFamily="18" charset="0"/>
                <a:cs typeface="Times New Roman" pitchFamily="18" charset="0"/>
              </a:rPr>
              <a:t> gününde İslam tarihinde dönüm noktası sayılabilecek çok önemli olaylar olmuştur. </a:t>
            </a:r>
          </a:p>
          <a:p>
            <a:pPr algn="just"/>
            <a:r>
              <a:rPr lang="tr-TR" dirty="0" smtClean="0">
                <a:solidFill>
                  <a:schemeClr val="tx1"/>
                </a:solidFill>
                <a:latin typeface="Times New Roman" pitchFamily="18" charset="0"/>
                <a:cs typeface="Times New Roman" pitchFamily="18" charset="0"/>
              </a:rPr>
              <a:t>Bu güne </a:t>
            </a:r>
            <a:r>
              <a:rPr lang="tr-TR" dirty="0" err="1" smtClean="0">
                <a:solidFill>
                  <a:schemeClr val="tx1"/>
                </a:solidFill>
                <a:latin typeface="Times New Roman" pitchFamily="18" charset="0"/>
                <a:cs typeface="Times New Roman" pitchFamily="18" charset="0"/>
              </a:rPr>
              <a:t>âşûra</a:t>
            </a:r>
            <a:r>
              <a:rPr lang="tr-TR" dirty="0" smtClean="0">
                <a:solidFill>
                  <a:schemeClr val="tx1"/>
                </a:solidFill>
                <a:latin typeface="Times New Roman" pitchFamily="18" charset="0"/>
                <a:cs typeface="Times New Roman" pitchFamily="18" charset="0"/>
              </a:rPr>
              <a:t> denmesiyle alakalı olarak ulema tarafından değişik görüşler serdedilmiştir. </a:t>
            </a:r>
          </a:p>
          <a:p>
            <a:pPr marL="457200" lvl="0" indent="-457200" algn="just">
              <a:buFont typeface="+mj-lt"/>
              <a:buAutoNum type="arabicPeriod"/>
            </a:pPr>
            <a:r>
              <a:rPr lang="tr-TR" b="1" dirty="0" err="1" smtClean="0">
                <a:solidFill>
                  <a:srgbClr val="FF0000"/>
                </a:solidFill>
                <a:latin typeface="Times New Roman" pitchFamily="18" charset="0"/>
                <a:cs typeface="Times New Roman" pitchFamily="18" charset="0"/>
              </a:rPr>
              <a:t>Âşûra</a:t>
            </a:r>
            <a:r>
              <a:rPr lang="tr-TR" b="1" dirty="0" smtClean="0">
                <a:solidFill>
                  <a:srgbClr val="FF0000"/>
                </a:solidFill>
                <a:latin typeface="Times New Roman" pitchFamily="18" charset="0"/>
                <a:cs typeface="Times New Roman" pitchFamily="18" charset="0"/>
              </a:rPr>
              <a:t>; on manasına gelen “aşere” kökünden türemiştir. Bu sebeple ulemadan pek çoğu Hicri yılın başlangıcı olan Muharrem ayının onuncu günü olmasından dolayı “</a:t>
            </a:r>
            <a:r>
              <a:rPr lang="tr-TR" b="1" dirty="0" err="1" smtClean="0">
                <a:solidFill>
                  <a:srgbClr val="FF0000"/>
                </a:solidFill>
                <a:latin typeface="Times New Roman" pitchFamily="18" charset="0"/>
                <a:cs typeface="Times New Roman" pitchFamily="18" charset="0"/>
              </a:rPr>
              <a:t>âşûra</a:t>
            </a:r>
            <a:r>
              <a:rPr lang="tr-TR" b="1" dirty="0" smtClean="0">
                <a:solidFill>
                  <a:srgbClr val="FF0000"/>
                </a:solidFill>
                <a:latin typeface="Times New Roman" pitchFamily="18" charset="0"/>
                <a:cs typeface="Times New Roman" pitchFamily="18" charset="0"/>
              </a:rPr>
              <a:t>” ismini aldı demişlerdir.</a:t>
            </a:r>
          </a:p>
          <a:p>
            <a:pPr marL="457200" lvl="0" indent="-457200" algn="just">
              <a:buFont typeface="+mj-lt"/>
              <a:buAutoNum type="arabicPeriod"/>
            </a:pPr>
            <a:r>
              <a:rPr lang="tr-TR" dirty="0" smtClean="0">
                <a:solidFill>
                  <a:schemeClr val="tx1"/>
                </a:solidFill>
                <a:latin typeface="Times New Roman" pitchFamily="18" charset="0"/>
                <a:cs typeface="Times New Roman" pitchFamily="18" charset="0"/>
              </a:rPr>
              <a:t>Ulemadan bazıları ise; </a:t>
            </a:r>
            <a:r>
              <a:rPr lang="tr-TR" b="1" dirty="0" smtClean="0">
                <a:solidFill>
                  <a:schemeClr val="tx1"/>
                </a:solidFill>
                <a:latin typeface="Times New Roman" pitchFamily="18" charset="0"/>
                <a:cs typeface="Times New Roman" pitchFamily="18" charset="0"/>
              </a:rPr>
              <a:t>Allah-u Tela’nın bu ümmete ihsan ettiği ikramların onuncusu olmasından dolayı bu güne “</a:t>
            </a:r>
            <a:r>
              <a:rPr lang="tr-TR" b="1" dirty="0" err="1" smtClean="0">
                <a:solidFill>
                  <a:schemeClr val="tx1"/>
                </a:solidFill>
                <a:latin typeface="Times New Roman" pitchFamily="18" charset="0"/>
                <a:cs typeface="Times New Roman" pitchFamily="18" charset="0"/>
              </a:rPr>
              <a:t>âşûra</a:t>
            </a:r>
            <a:r>
              <a:rPr lang="tr-TR" b="1" dirty="0" smtClean="0">
                <a:solidFill>
                  <a:schemeClr val="tx1"/>
                </a:solidFill>
                <a:latin typeface="Times New Roman" pitchFamily="18" charset="0"/>
                <a:cs typeface="Times New Roman" pitchFamily="18" charset="0"/>
              </a:rPr>
              <a:t>” denildiğini,</a:t>
            </a:r>
            <a:r>
              <a:rPr lang="tr-TR" dirty="0" smtClean="0">
                <a:solidFill>
                  <a:schemeClr val="tx1"/>
                </a:solidFill>
                <a:latin typeface="Times New Roman" pitchFamily="18" charset="0"/>
                <a:cs typeface="Times New Roman" pitchFamily="18" charset="0"/>
              </a:rPr>
              <a:t> ifade etmişlerdir. </a:t>
            </a:r>
            <a:r>
              <a:rPr lang="tr-TR" b="1" dirty="0" smtClean="0">
                <a:solidFill>
                  <a:srgbClr val="002060"/>
                </a:solidFill>
                <a:latin typeface="Times New Roman" pitchFamily="18" charset="0"/>
                <a:cs typeface="Times New Roman" pitchFamily="18" charset="0"/>
              </a:rPr>
              <a:t>(1. Recep ayı (</a:t>
            </a:r>
            <a:r>
              <a:rPr lang="tr-TR" b="1" dirty="0" err="1" smtClean="0">
                <a:solidFill>
                  <a:srgbClr val="002060"/>
                </a:solidFill>
                <a:latin typeface="Times New Roman" pitchFamily="18" charset="0"/>
                <a:cs typeface="Times New Roman" pitchFamily="18" charset="0"/>
              </a:rPr>
              <a:t>Regaib</a:t>
            </a:r>
            <a:r>
              <a:rPr lang="tr-TR" b="1" dirty="0" smtClean="0">
                <a:solidFill>
                  <a:srgbClr val="002060"/>
                </a:solidFill>
                <a:latin typeface="Times New Roman" pitchFamily="18" charset="0"/>
                <a:cs typeface="Times New Roman" pitchFamily="18" charset="0"/>
              </a:rPr>
              <a:t> ve </a:t>
            </a:r>
            <a:r>
              <a:rPr lang="tr-TR" b="1" dirty="0" err="1" smtClean="0">
                <a:solidFill>
                  <a:srgbClr val="002060"/>
                </a:solidFill>
                <a:latin typeface="Times New Roman" pitchFamily="18" charset="0"/>
                <a:cs typeface="Times New Roman" pitchFamily="18" charset="0"/>
              </a:rPr>
              <a:t>Mirac</a:t>
            </a:r>
            <a:r>
              <a:rPr lang="tr-TR" b="1" dirty="0" smtClean="0">
                <a:solidFill>
                  <a:srgbClr val="002060"/>
                </a:solidFill>
                <a:latin typeface="Times New Roman" pitchFamily="18" charset="0"/>
                <a:cs typeface="Times New Roman" pitchFamily="18" charset="0"/>
              </a:rPr>
              <a:t> Geceleri), 2. Şaban ayı (Berat), 3. Ramazan (İbadet ayı), 4. Kadir gecesi, 5. Ramazan Bayramı, 6. On Günler (Ramazanı son 10 günü, Zil </a:t>
            </a:r>
            <a:r>
              <a:rPr lang="tr-TR" b="1" dirty="0" err="1" smtClean="0">
                <a:solidFill>
                  <a:srgbClr val="002060"/>
                </a:solidFill>
                <a:latin typeface="Times New Roman" pitchFamily="18" charset="0"/>
                <a:cs typeface="Times New Roman" pitchFamily="18" charset="0"/>
              </a:rPr>
              <a:t>Hiccenin</a:t>
            </a:r>
            <a:r>
              <a:rPr lang="tr-TR" b="1" dirty="0" smtClean="0">
                <a:solidFill>
                  <a:srgbClr val="002060"/>
                </a:solidFill>
                <a:latin typeface="Times New Roman" pitchFamily="18" charset="0"/>
                <a:cs typeface="Times New Roman" pitchFamily="18" charset="0"/>
              </a:rPr>
              <a:t> ilk 10 günü ve Muharremin ilk 10 günü), 7. </a:t>
            </a:r>
            <a:r>
              <a:rPr lang="tr-TR" b="1" dirty="0" err="1" smtClean="0">
                <a:solidFill>
                  <a:srgbClr val="002060"/>
                </a:solidFill>
                <a:latin typeface="Times New Roman" pitchFamily="18" charset="0"/>
                <a:cs typeface="Times New Roman" pitchFamily="18" charset="0"/>
              </a:rPr>
              <a:t>Arefe</a:t>
            </a:r>
            <a:r>
              <a:rPr lang="tr-TR" b="1" dirty="0" smtClean="0">
                <a:solidFill>
                  <a:srgbClr val="002060"/>
                </a:solidFill>
                <a:latin typeface="Times New Roman" pitchFamily="18" charset="0"/>
                <a:cs typeface="Times New Roman" pitchFamily="18" charset="0"/>
              </a:rPr>
              <a:t> günü, 8. Kurban Bayramı, 9. Cuma Günü ve Gecesi, 10. </a:t>
            </a:r>
            <a:r>
              <a:rPr lang="tr-TR" b="1" dirty="0" err="1" smtClean="0">
                <a:solidFill>
                  <a:srgbClr val="002060"/>
                </a:solidFill>
                <a:latin typeface="Times New Roman" pitchFamily="18" charset="0"/>
                <a:cs typeface="Times New Roman" pitchFamily="18" charset="0"/>
              </a:rPr>
              <a:t>Aşura</a:t>
            </a:r>
            <a:r>
              <a:rPr lang="tr-TR" b="1" dirty="0" smtClean="0">
                <a:solidFill>
                  <a:srgbClr val="002060"/>
                </a:solidFill>
                <a:latin typeface="Times New Roman" pitchFamily="18" charset="0"/>
                <a:cs typeface="Times New Roman" pitchFamily="18" charset="0"/>
              </a:rPr>
              <a:t> günü)</a:t>
            </a:r>
            <a:endParaRPr lang="tr-TR" dirty="0" smtClean="0">
              <a:solidFill>
                <a:srgbClr val="002060"/>
              </a:solidFill>
              <a:latin typeface="Times New Roman" pitchFamily="18" charset="0"/>
              <a:cs typeface="Times New Roman" pitchFamily="18" charset="0"/>
            </a:endParaRPr>
          </a:p>
          <a:p>
            <a:pPr marL="457200" lvl="0" indent="-457200" algn="just">
              <a:buFont typeface="+mj-lt"/>
              <a:buAutoNum type="arabicPeriod"/>
            </a:pPr>
            <a:r>
              <a:rPr lang="tr-TR" dirty="0" smtClean="0">
                <a:solidFill>
                  <a:schemeClr val="tx1"/>
                </a:solidFill>
                <a:latin typeface="Times New Roman" pitchFamily="18" charset="0"/>
                <a:cs typeface="Times New Roman" pitchFamily="18" charset="0"/>
              </a:rPr>
              <a:t>Bir kısım ulema da; Allah-u Teala bu günde, </a:t>
            </a:r>
            <a:r>
              <a:rPr lang="tr-TR" b="1" dirty="0" smtClean="0">
                <a:solidFill>
                  <a:schemeClr val="tx1"/>
                </a:solidFill>
                <a:latin typeface="Times New Roman" pitchFamily="18" charset="0"/>
                <a:cs typeface="Times New Roman" pitchFamily="18" charset="0"/>
              </a:rPr>
              <a:t>on peygamberini düşmanlarından kurtardığı için bu ismi aldığını</a:t>
            </a:r>
            <a:r>
              <a:rPr lang="tr-TR" dirty="0" smtClean="0">
                <a:solidFill>
                  <a:schemeClr val="tx1"/>
                </a:solidFill>
                <a:latin typeface="Times New Roman" pitchFamily="18" charset="0"/>
                <a:cs typeface="Times New Roman" pitchFamily="18" charset="0"/>
              </a:rPr>
              <a:t> söylemişlerdir.</a:t>
            </a:r>
            <a:endParaRPr lang="tr-TR" dirty="0">
              <a:solidFill>
                <a:schemeClr val="tx1"/>
              </a:solidFill>
              <a:latin typeface="Times New Roman" pitchFamily="18" charset="0"/>
              <a:cs typeface="Times New Roman" pitchFamily="18" charset="0"/>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Aşura’nın</a:t>
            </a:r>
            <a:r>
              <a:rPr lang="tr-TR" sz="2800" b="1" dirty="0" smtClean="0">
                <a:solidFill>
                  <a:schemeClr val="tx1"/>
                </a:solidFill>
              </a:rPr>
              <a:t> Manası Hakkında Alimlerin Görüşleri</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980728"/>
            <a:ext cx="8280920"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1" indent="-342900" algn="just">
              <a:buFont typeface="+mj-lt"/>
              <a:buAutoNum type="arabicPeriod"/>
            </a:pPr>
            <a:r>
              <a:rPr lang="tr-TR" dirty="0" smtClean="0">
                <a:solidFill>
                  <a:schemeClr val="tx1"/>
                </a:solidFill>
              </a:rPr>
              <a:t>Hz Âdem (as) </a:t>
            </a:r>
            <a:r>
              <a:rPr lang="tr-TR" dirty="0" err="1" smtClean="0">
                <a:solidFill>
                  <a:schemeClr val="tx1"/>
                </a:solidFill>
              </a:rPr>
              <a:t>ın</a:t>
            </a:r>
            <a:r>
              <a:rPr lang="tr-TR" dirty="0" smtClean="0">
                <a:solidFill>
                  <a:schemeClr val="tx1"/>
                </a:solidFill>
              </a:rPr>
              <a:t> </a:t>
            </a:r>
            <a:r>
              <a:rPr lang="tr-TR" dirty="0" err="1" smtClean="0">
                <a:solidFill>
                  <a:schemeClr val="tx1"/>
                </a:solidFill>
              </a:rPr>
              <a:t>tevbesi</a:t>
            </a:r>
            <a:r>
              <a:rPr lang="tr-TR" dirty="0" smtClean="0">
                <a:solidFill>
                  <a:schemeClr val="tx1"/>
                </a:solidFill>
              </a:rPr>
              <a:t> </a:t>
            </a:r>
            <a:r>
              <a:rPr lang="tr-TR" dirty="0" err="1" smtClean="0">
                <a:solidFill>
                  <a:schemeClr val="tx1"/>
                </a:solidFill>
              </a:rPr>
              <a:t>Aşura</a:t>
            </a:r>
            <a:r>
              <a:rPr lang="tr-TR" dirty="0" smtClean="0">
                <a:solidFill>
                  <a:schemeClr val="tx1"/>
                </a:solidFill>
              </a:rPr>
              <a:t> Günü kabul edilmiştir.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Nuh (as), gemisini </a:t>
            </a:r>
            <a:r>
              <a:rPr lang="tr-TR" dirty="0" err="1" smtClean="0">
                <a:solidFill>
                  <a:schemeClr val="tx1"/>
                </a:solidFill>
              </a:rPr>
              <a:t>Cûdi</a:t>
            </a:r>
            <a:r>
              <a:rPr lang="tr-TR" dirty="0" smtClean="0">
                <a:solidFill>
                  <a:schemeClr val="tx1"/>
                </a:solidFill>
              </a:rPr>
              <a:t> Dağının üzerine Aşure Gününde demirlemiştir.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İbrahim (as) </a:t>
            </a:r>
            <a:r>
              <a:rPr lang="tr-TR" dirty="0" err="1" smtClean="0">
                <a:solidFill>
                  <a:schemeClr val="tx1"/>
                </a:solidFill>
              </a:rPr>
              <a:t>ın</a:t>
            </a:r>
            <a:r>
              <a:rPr lang="tr-TR" dirty="0" smtClean="0">
                <a:solidFill>
                  <a:schemeClr val="tx1"/>
                </a:solidFill>
              </a:rPr>
              <a:t> oğlu Hz İsmail o gün doğmuştur.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Yusuf, kardeşlerinin atmış olduğu kuyudan Aşure Günü çıkarılmıştır.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a:t>
            </a:r>
            <a:r>
              <a:rPr lang="tr-TR" dirty="0" err="1" smtClean="0">
                <a:solidFill>
                  <a:schemeClr val="tx1"/>
                </a:solidFill>
              </a:rPr>
              <a:t>Yakub</a:t>
            </a:r>
            <a:r>
              <a:rPr lang="tr-TR" dirty="0" smtClean="0">
                <a:solidFill>
                  <a:schemeClr val="tx1"/>
                </a:solidFill>
              </a:rPr>
              <a:t> (as) </a:t>
            </a:r>
            <a:r>
              <a:rPr lang="tr-TR" dirty="0" err="1" smtClean="0">
                <a:solidFill>
                  <a:schemeClr val="tx1"/>
                </a:solidFill>
              </a:rPr>
              <a:t>ın</a:t>
            </a:r>
            <a:r>
              <a:rPr lang="tr-TR" dirty="0" smtClean="0">
                <a:solidFill>
                  <a:schemeClr val="tx1"/>
                </a:solidFill>
              </a:rPr>
              <a:t>, oğlu Hz. Yusuf’un hasretinden dolayı kapanan gözleri o gün görmeye başlamıştır.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a:t>
            </a:r>
            <a:r>
              <a:rPr lang="tr-TR" dirty="0" err="1" smtClean="0">
                <a:solidFill>
                  <a:schemeClr val="tx1"/>
                </a:solidFill>
              </a:rPr>
              <a:t>Eyyûb</a:t>
            </a:r>
            <a:r>
              <a:rPr lang="tr-TR" dirty="0" smtClean="0">
                <a:solidFill>
                  <a:schemeClr val="tx1"/>
                </a:solidFill>
              </a:rPr>
              <a:t> (as), hastalığından o gün şifaya kavuşmuştur. </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Yunus (as), balığın karnından </a:t>
            </a:r>
            <a:r>
              <a:rPr lang="tr-TR" dirty="0" err="1" smtClean="0">
                <a:solidFill>
                  <a:schemeClr val="tx1"/>
                </a:solidFill>
              </a:rPr>
              <a:t>Aşura</a:t>
            </a:r>
            <a:r>
              <a:rPr lang="tr-TR" dirty="0" smtClean="0">
                <a:solidFill>
                  <a:schemeClr val="tx1"/>
                </a:solidFill>
              </a:rPr>
              <a:t> Günü kurtulmuştur.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a:t>
            </a:r>
            <a:r>
              <a:rPr lang="tr-TR" dirty="0" err="1" smtClean="0">
                <a:solidFill>
                  <a:schemeClr val="tx1"/>
                </a:solidFill>
              </a:rPr>
              <a:t>Davud</a:t>
            </a:r>
            <a:r>
              <a:rPr lang="tr-TR" dirty="0" smtClean="0">
                <a:solidFill>
                  <a:schemeClr val="tx1"/>
                </a:solidFill>
              </a:rPr>
              <a:t> (as) </a:t>
            </a:r>
            <a:r>
              <a:rPr lang="tr-TR" dirty="0" err="1" smtClean="0">
                <a:solidFill>
                  <a:schemeClr val="tx1"/>
                </a:solidFill>
              </a:rPr>
              <a:t>ın</a:t>
            </a:r>
            <a:r>
              <a:rPr lang="tr-TR" dirty="0" smtClean="0">
                <a:solidFill>
                  <a:schemeClr val="tx1"/>
                </a:solidFill>
              </a:rPr>
              <a:t> </a:t>
            </a:r>
            <a:r>
              <a:rPr lang="tr-TR" dirty="0" err="1" smtClean="0">
                <a:solidFill>
                  <a:schemeClr val="tx1"/>
                </a:solidFill>
              </a:rPr>
              <a:t>tevbesi</a:t>
            </a:r>
            <a:r>
              <a:rPr lang="tr-TR" dirty="0" smtClean="0">
                <a:solidFill>
                  <a:schemeClr val="tx1"/>
                </a:solidFill>
              </a:rPr>
              <a:t> o gün kabul edilmiştir.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Musa (as), </a:t>
            </a:r>
            <a:r>
              <a:rPr lang="tr-TR" dirty="0" err="1" smtClean="0">
                <a:solidFill>
                  <a:schemeClr val="tx1"/>
                </a:solidFill>
              </a:rPr>
              <a:t>Âşura</a:t>
            </a:r>
            <a:r>
              <a:rPr lang="tr-TR" dirty="0" smtClean="0">
                <a:solidFill>
                  <a:schemeClr val="tx1"/>
                </a:solidFill>
              </a:rPr>
              <a:t> Gününde bir mucize eseri denizi yararak nehri geçmiş ve Firavun ile ordusu sulara gömülmüştür.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İsa (as), o gün dünyaya gelmiş ve o gün </a:t>
            </a:r>
            <a:r>
              <a:rPr lang="tr-TR" dirty="0" err="1" smtClean="0">
                <a:solidFill>
                  <a:schemeClr val="tx1"/>
                </a:solidFill>
              </a:rPr>
              <a:t>semâya</a:t>
            </a:r>
            <a:r>
              <a:rPr lang="tr-TR" dirty="0" smtClean="0">
                <a:solidFill>
                  <a:schemeClr val="tx1"/>
                </a:solidFill>
              </a:rPr>
              <a:t> yükseltilmiştir.</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Hz. </a:t>
            </a:r>
            <a:r>
              <a:rPr lang="tr-TR" dirty="0" err="1" smtClean="0">
                <a:solidFill>
                  <a:schemeClr val="tx1"/>
                </a:solidFill>
              </a:rPr>
              <a:t>Aişe'nin</a:t>
            </a:r>
            <a:r>
              <a:rPr lang="tr-TR" dirty="0" smtClean="0">
                <a:solidFill>
                  <a:schemeClr val="tx1"/>
                </a:solidFill>
              </a:rPr>
              <a:t> belirttiğine göre, Kâbe’nin örtüsü daha önceleri Aşure gününde değiştirilirdi.</a:t>
            </a:r>
            <a:endParaRPr lang="tr-TR" sz="1400" dirty="0" smtClean="0">
              <a:solidFill>
                <a:schemeClr val="tx1"/>
              </a:solidFill>
            </a:endParaRPr>
          </a:p>
          <a:p>
            <a:pPr marL="360000" lvl="1" indent="-342900" algn="just">
              <a:buFont typeface="+mj-lt"/>
              <a:buAutoNum type="arabicPeriod"/>
            </a:pPr>
            <a:r>
              <a:rPr lang="tr-TR" dirty="0" smtClean="0">
                <a:solidFill>
                  <a:schemeClr val="tx1"/>
                </a:solidFill>
              </a:rPr>
              <a:t>İdris (</a:t>
            </a:r>
            <a:r>
              <a:rPr lang="tr-TR" dirty="0" err="1" smtClean="0">
                <a:solidFill>
                  <a:schemeClr val="tx1"/>
                </a:solidFill>
              </a:rPr>
              <a:t>Aleyhisselam</a:t>
            </a:r>
            <a:r>
              <a:rPr lang="tr-TR" dirty="0" smtClean="0">
                <a:solidFill>
                  <a:schemeClr val="tx1"/>
                </a:solidFill>
              </a:rPr>
              <a:t>)’</a:t>
            </a:r>
            <a:r>
              <a:rPr lang="tr-TR" dirty="0" err="1" smtClean="0">
                <a:solidFill>
                  <a:schemeClr val="tx1"/>
                </a:solidFill>
              </a:rPr>
              <a:t>ın</a:t>
            </a:r>
            <a:r>
              <a:rPr lang="tr-TR" dirty="0" smtClean="0">
                <a:solidFill>
                  <a:schemeClr val="tx1"/>
                </a:solidFill>
              </a:rPr>
              <a:t> göklere kaldırılışı, Davut (</a:t>
            </a:r>
            <a:r>
              <a:rPr lang="tr-TR" dirty="0" err="1" smtClean="0">
                <a:solidFill>
                  <a:schemeClr val="tx1"/>
                </a:solidFill>
              </a:rPr>
              <a:t>Aleyhisselam</a:t>
            </a:r>
            <a:r>
              <a:rPr lang="tr-TR" dirty="0" smtClean="0">
                <a:solidFill>
                  <a:schemeClr val="tx1"/>
                </a:solidFill>
              </a:rPr>
              <a:t>)’</a:t>
            </a:r>
            <a:r>
              <a:rPr lang="tr-TR" dirty="0" err="1" smtClean="0">
                <a:solidFill>
                  <a:schemeClr val="tx1"/>
                </a:solidFill>
              </a:rPr>
              <a:t>ın</a:t>
            </a:r>
            <a:r>
              <a:rPr lang="tr-TR" dirty="0" smtClean="0">
                <a:solidFill>
                  <a:schemeClr val="tx1"/>
                </a:solidFill>
              </a:rPr>
              <a:t> </a:t>
            </a:r>
            <a:r>
              <a:rPr lang="tr-TR" dirty="0" err="1" smtClean="0">
                <a:solidFill>
                  <a:schemeClr val="tx1"/>
                </a:solidFill>
              </a:rPr>
              <a:t>tevbesinin</a:t>
            </a:r>
            <a:r>
              <a:rPr lang="tr-TR" dirty="0" smtClean="0">
                <a:solidFill>
                  <a:schemeClr val="tx1"/>
                </a:solidFill>
              </a:rPr>
              <a:t> kabul edilmesi, Süleyman (</a:t>
            </a:r>
            <a:r>
              <a:rPr lang="tr-TR" dirty="0" err="1" smtClean="0">
                <a:solidFill>
                  <a:schemeClr val="tx1"/>
                </a:solidFill>
              </a:rPr>
              <a:t>Aleyhisselam</a:t>
            </a:r>
            <a:r>
              <a:rPr lang="tr-TR" dirty="0" smtClean="0">
                <a:solidFill>
                  <a:schemeClr val="tx1"/>
                </a:solidFill>
              </a:rPr>
              <a:t>)’a saltanatın ihsan edilişi gibi olaylarında </a:t>
            </a:r>
            <a:r>
              <a:rPr lang="tr-TR" dirty="0" err="1" smtClean="0">
                <a:solidFill>
                  <a:schemeClr val="tx1"/>
                </a:solidFill>
              </a:rPr>
              <a:t>âşûra</a:t>
            </a:r>
            <a:r>
              <a:rPr lang="tr-TR" dirty="0" smtClean="0">
                <a:solidFill>
                  <a:schemeClr val="tx1"/>
                </a:solidFill>
              </a:rPr>
              <a:t> gününde vaki olduğu rivayet edilmiştir.</a:t>
            </a:r>
            <a:endParaRPr lang="tr-TR" sz="1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Aşura</a:t>
            </a:r>
            <a:r>
              <a:rPr lang="tr-TR" sz="2800" b="1" dirty="0" smtClean="0">
                <a:solidFill>
                  <a:schemeClr val="tx1"/>
                </a:solidFill>
              </a:rPr>
              <a:t> Gününde Peygamberlere Verilen İkramlar</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32048" y="908720"/>
            <a:ext cx="8244408" cy="525658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Netice itibariyle “</a:t>
            </a:r>
            <a:r>
              <a:rPr lang="tr-TR" sz="2400" dirty="0" err="1" smtClean="0">
                <a:solidFill>
                  <a:schemeClr val="tx1"/>
                </a:solidFill>
              </a:rPr>
              <a:t>Âşûra</a:t>
            </a:r>
            <a:r>
              <a:rPr lang="tr-TR" sz="2400" dirty="0" smtClean="0">
                <a:solidFill>
                  <a:schemeClr val="tx1"/>
                </a:solidFill>
              </a:rPr>
              <a:t> günü” kesinlikle gaflet edilmemesi gereken çok kıymetli bir gündür. </a:t>
            </a:r>
            <a:endParaRPr lang="tr-TR" sz="2000" dirty="0" smtClean="0">
              <a:solidFill>
                <a:schemeClr val="tx1"/>
              </a:solidFill>
            </a:endParaRPr>
          </a:p>
          <a:p>
            <a:pPr algn="just"/>
            <a:r>
              <a:rPr lang="tr-TR" sz="2400" dirty="0" smtClean="0">
                <a:solidFill>
                  <a:schemeClr val="tx1"/>
                </a:solidFill>
              </a:rPr>
              <a:t>Bir keresinde sahabe-i kiram Peygamber Efendimiz (S.A.S.)e: </a:t>
            </a:r>
            <a:r>
              <a:rPr lang="tr-TR" sz="2400" b="1" u="sng" dirty="0" smtClean="0">
                <a:solidFill>
                  <a:srgbClr val="0070C0"/>
                </a:solidFill>
              </a:rPr>
              <a:t>“Allah </a:t>
            </a:r>
            <a:r>
              <a:rPr lang="tr-TR" sz="2400" b="1" u="sng" dirty="0" err="1" smtClean="0">
                <a:solidFill>
                  <a:srgbClr val="0070C0"/>
                </a:solidFill>
              </a:rPr>
              <a:t>âşûra</a:t>
            </a:r>
            <a:r>
              <a:rPr lang="tr-TR" sz="2400" b="1" u="sng" dirty="0" smtClean="0">
                <a:solidFill>
                  <a:srgbClr val="0070C0"/>
                </a:solidFill>
              </a:rPr>
              <a:t> gününü diğer günlerden üstün kıldı değil mi?”</a:t>
            </a:r>
            <a:r>
              <a:rPr lang="tr-TR" sz="2400" b="1" u="sng" dirty="0" smtClean="0">
                <a:solidFill>
                  <a:schemeClr val="tx1"/>
                </a:solidFill>
              </a:rPr>
              <a:t> </a:t>
            </a:r>
            <a:r>
              <a:rPr lang="tr-TR" sz="2400" dirty="0" smtClean="0">
                <a:solidFill>
                  <a:schemeClr val="tx1"/>
                </a:solidFill>
              </a:rPr>
              <a:t>diye sordular.</a:t>
            </a:r>
            <a:endParaRPr lang="tr-TR" sz="2000" dirty="0" smtClean="0">
              <a:solidFill>
                <a:schemeClr val="tx1"/>
              </a:solidFill>
            </a:endParaRPr>
          </a:p>
          <a:p>
            <a:pPr algn="just"/>
            <a:r>
              <a:rPr lang="tr-TR" sz="2000" dirty="0" smtClean="0">
                <a:solidFill>
                  <a:schemeClr val="tx1"/>
                </a:solidFill>
              </a:rPr>
              <a:t>Efendimiz (</a:t>
            </a:r>
            <a:r>
              <a:rPr lang="tr-TR" sz="2000" dirty="0" err="1" smtClean="0">
                <a:solidFill>
                  <a:schemeClr val="tx1"/>
                </a:solidFill>
              </a:rPr>
              <a:t>Sallallahü</a:t>
            </a:r>
            <a:r>
              <a:rPr lang="tr-TR" sz="2000" dirty="0" smtClean="0">
                <a:solidFill>
                  <a:schemeClr val="tx1"/>
                </a:solidFill>
              </a:rPr>
              <a:t> Aleyhi ve </a:t>
            </a:r>
            <a:r>
              <a:rPr lang="tr-TR" sz="2000" dirty="0" err="1" smtClean="0">
                <a:solidFill>
                  <a:schemeClr val="tx1"/>
                </a:solidFill>
              </a:rPr>
              <a:t>Sellem</a:t>
            </a:r>
            <a:r>
              <a:rPr lang="tr-TR" sz="2000" dirty="0" smtClean="0">
                <a:solidFill>
                  <a:schemeClr val="tx1"/>
                </a:solidFill>
              </a:rPr>
              <a:t>) de cevaben: </a:t>
            </a:r>
            <a:r>
              <a:rPr lang="tr-TR" sz="2400" dirty="0" smtClean="0">
                <a:solidFill>
                  <a:srgbClr val="FF0000"/>
                </a:solidFill>
              </a:rPr>
              <a:t>“</a:t>
            </a:r>
            <a:r>
              <a:rPr lang="tr-TR" sz="2400" b="1" u="sng" dirty="0" smtClean="0">
                <a:solidFill>
                  <a:srgbClr val="FF0000"/>
                </a:solidFill>
              </a:rPr>
              <a:t>Evet! Allah gökleri ve yerleri, dağları ve denizleri, </a:t>
            </a:r>
            <a:r>
              <a:rPr lang="tr-TR" sz="2400" b="1" u="sng" dirty="0" err="1" smtClean="0">
                <a:solidFill>
                  <a:srgbClr val="FF0000"/>
                </a:solidFill>
              </a:rPr>
              <a:t>levhi</a:t>
            </a:r>
            <a:r>
              <a:rPr lang="tr-TR" sz="2400" b="1" u="sng" dirty="0" smtClean="0">
                <a:solidFill>
                  <a:srgbClr val="FF0000"/>
                </a:solidFill>
              </a:rPr>
              <a:t>, kalemi, Adem (</a:t>
            </a:r>
            <a:r>
              <a:rPr lang="tr-TR" sz="2400" b="1" u="sng" dirty="0" err="1" smtClean="0">
                <a:solidFill>
                  <a:srgbClr val="FF0000"/>
                </a:solidFill>
              </a:rPr>
              <a:t>Aleyhisselam</a:t>
            </a:r>
            <a:r>
              <a:rPr lang="tr-TR" sz="2400" b="1" u="sng" dirty="0" smtClean="0">
                <a:solidFill>
                  <a:srgbClr val="FF0000"/>
                </a:solidFill>
              </a:rPr>
              <a:t>)ı ve Havva anamızı </a:t>
            </a:r>
            <a:r>
              <a:rPr lang="tr-TR" sz="2400" b="1" u="sng" dirty="0" err="1" smtClean="0">
                <a:solidFill>
                  <a:srgbClr val="FF0000"/>
                </a:solidFill>
              </a:rPr>
              <a:t>âşûra</a:t>
            </a:r>
            <a:r>
              <a:rPr lang="tr-TR" sz="2400" b="1" u="sng" dirty="0" smtClean="0">
                <a:solidFill>
                  <a:srgbClr val="FF0000"/>
                </a:solidFill>
              </a:rPr>
              <a:t> günü yarattı. </a:t>
            </a:r>
            <a:r>
              <a:rPr lang="tr-TR" sz="2400" b="1" u="sng" dirty="0" err="1" smtClean="0">
                <a:solidFill>
                  <a:srgbClr val="002060"/>
                </a:solidFill>
              </a:rPr>
              <a:t>Âşûra</a:t>
            </a:r>
            <a:r>
              <a:rPr lang="tr-TR" sz="2400" b="1" u="sng" dirty="0" smtClean="0">
                <a:solidFill>
                  <a:srgbClr val="002060"/>
                </a:solidFill>
              </a:rPr>
              <a:t> gününe saygı göstermek gerek, çünkü arşın hâmili olan melekler dahi onun değerini biliyorlar</a:t>
            </a:r>
            <a:r>
              <a:rPr lang="tr-TR" sz="2400" dirty="0" smtClean="0">
                <a:solidFill>
                  <a:srgbClr val="002060"/>
                </a:solidFill>
              </a:rPr>
              <a:t>”, </a:t>
            </a:r>
            <a:r>
              <a:rPr lang="tr-TR" sz="2000" dirty="0" smtClean="0">
                <a:solidFill>
                  <a:schemeClr val="tx1"/>
                </a:solidFill>
              </a:rPr>
              <a:t>buyurdu.</a:t>
            </a:r>
            <a:endParaRPr lang="tr-TR" dirty="0">
              <a:solidFill>
                <a:schemeClr val="tx1"/>
              </a:solidFill>
            </a:endParaRPr>
          </a:p>
        </p:txBody>
      </p:sp>
      <p:sp>
        <p:nvSpPr>
          <p:cNvPr id="3" name="14 Dikdörtgen"/>
          <p:cNvSpPr/>
          <p:nvPr/>
        </p:nvSpPr>
        <p:spPr>
          <a:xfrm>
            <a:off x="539552" y="116632"/>
            <a:ext cx="8316416"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Aşura</a:t>
            </a:r>
            <a:r>
              <a:rPr lang="tr-TR" sz="2800" b="1" dirty="0" smtClean="0">
                <a:solidFill>
                  <a:schemeClr val="tx1"/>
                </a:solidFill>
              </a:rPr>
              <a:t> Gününün Üstünlüğü</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908720"/>
            <a:ext cx="8208912" cy="345638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rPr>
              <a:t>Cennette Allah imtihana tabi tutmuş ve şeytan yanıltarak imtihanı kaybetmesini sağlamış ve Havva validemizle dünyaya gönderilmişler ve yıllarca ayrı yerlerde birbirlerini aramışlar ve nihayetinde Allah onların dualarını kabul etmiş ve Arafat mevkiinde vuku bulmuştur.</a:t>
            </a:r>
          </a:p>
          <a:p>
            <a:pPr algn="ctr"/>
            <a:r>
              <a:rPr lang="ar-AE" sz="2800" dirty="0" smtClean="0">
                <a:solidFill>
                  <a:schemeClr val="tx1"/>
                </a:solidFill>
                <a:latin typeface="HASENAT4" pitchFamily="2" charset="-78"/>
                <a:cs typeface="HASENAT4" pitchFamily="2" charset="-78"/>
              </a:rPr>
              <a:t>فَتَلَقَّى اٰدَمُ مِنْ رَبِّهٖ كَلِمَاتٍ فَتَابَ عَلَيْهِ اِنَّهُ هُوَ التَّوَّابُ الرَّحٖيمُ</a:t>
            </a:r>
            <a:endParaRPr lang="tr-TR" sz="2800" dirty="0" smtClean="0">
              <a:solidFill>
                <a:schemeClr val="tx1"/>
              </a:solidFill>
              <a:latin typeface="HASENAT4" pitchFamily="2" charset="-78"/>
              <a:cs typeface="HASENAT4" pitchFamily="2" charset="-78"/>
            </a:endParaRPr>
          </a:p>
          <a:p>
            <a:pPr algn="just"/>
            <a:r>
              <a:rPr lang="tr-TR" b="1" dirty="0" smtClean="0">
                <a:solidFill>
                  <a:schemeClr val="tx1"/>
                </a:solidFill>
              </a:rPr>
              <a:t>“Derken, Âdem (</a:t>
            </a:r>
            <a:r>
              <a:rPr lang="tr-TR" b="1" dirty="0" err="1" smtClean="0">
                <a:solidFill>
                  <a:schemeClr val="tx1"/>
                </a:solidFill>
              </a:rPr>
              <a:t>vahy</a:t>
            </a:r>
            <a:r>
              <a:rPr lang="tr-TR" b="1" dirty="0" smtClean="0">
                <a:solidFill>
                  <a:schemeClr val="tx1"/>
                </a:solidFill>
              </a:rPr>
              <a:t> yoluyla) Rabbinden birtakım kelimeler aldı, (onlarla amel edip </a:t>
            </a:r>
            <a:r>
              <a:rPr lang="tr-TR" b="1" dirty="0" err="1" smtClean="0">
                <a:solidFill>
                  <a:schemeClr val="tx1"/>
                </a:solidFill>
              </a:rPr>
              <a:t>Rabb'ine</a:t>
            </a:r>
            <a:r>
              <a:rPr lang="tr-TR" b="1" dirty="0" smtClean="0">
                <a:solidFill>
                  <a:schemeClr val="tx1"/>
                </a:solidFill>
              </a:rPr>
              <a:t> yalvardı. O da) bunun üzerine tövbesini kabul etti. Şüphesiz O, tövbeleri çok kabul edendir, çok bağışlayandır.” (Bakara 37) </a:t>
            </a:r>
            <a:endParaRPr lang="tr-TR" dirty="0" smtClean="0">
              <a:solidFill>
                <a:schemeClr val="tx1"/>
              </a:solidFill>
            </a:endParaRPr>
          </a:p>
          <a:p>
            <a:pPr algn="ctr"/>
            <a:r>
              <a:rPr lang="ar-SA" sz="3200" dirty="0" smtClean="0">
                <a:solidFill>
                  <a:schemeClr val="tx1"/>
                </a:solidFill>
                <a:latin typeface="HASENAT4" pitchFamily="2" charset="-78"/>
                <a:cs typeface="HASENAT4" pitchFamily="2" charset="-78"/>
              </a:rPr>
              <a:t>قَالَا رَبَّنَا ظَلَمْنَا اَنْفُسَنَا وَاِنْ لَمْ تَغْفِرْ لَنَا وَتَرْحَمْنَا لَنَكُونَنَّ مِنَ الْخَاسِرينَ</a:t>
            </a:r>
            <a:endParaRPr lang="tr-TR" sz="3200" dirty="0" smtClean="0">
              <a:solidFill>
                <a:schemeClr val="tx1"/>
              </a:solidFill>
              <a:latin typeface="HASENAT4" pitchFamily="2" charset="-78"/>
              <a:cs typeface="HASENAT4" pitchFamily="2" charset="-78"/>
            </a:endParaRPr>
          </a:p>
          <a:p>
            <a:pPr algn="just"/>
            <a:r>
              <a:rPr lang="tr-TR" dirty="0" smtClean="0">
                <a:solidFill>
                  <a:schemeClr val="tx1"/>
                </a:solidFill>
              </a:rPr>
              <a:t>“(Âdem ile eşi) dediler ki: Ey Rabbimiz! Biz kendimize zulmettik. Eğer bizi bağışlamaz ve bize acımazsan mutlaka ziyan edenlerden oluruz.” (A'RAF 23)</a:t>
            </a:r>
            <a:endParaRPr lang="tr-TR" dirty="0">
              <a:solidFill>
                <a:schemeClr val="tx1"/>
              </a:solidFill>
            </a:endParaRPr>
          </a:p>
        </p:txBody>
      </p:sp>
      <p:pic>
        <p:nvPicPr>
          <p:cNvPr id="1026" name="Picture 2" descr="N:\MUHARREM AYI AŞURA İDRİS\neden_elma_adem_havva_apple_atlantis_newton_masal_wind_woman_worlds_golden_09.jpg"/>
          <p:cNvPicPr>
            <a:picLocks noChangeAspect="1" noChangeArrowheads="1"/>
          </p:cNvPicPr>
          <p:nvPr/>
        </p:nvPicPr>
        <p:blipFill>
          <a:blip r:embed="rId2" cstate="print"/>
          <a:srcRect/>
          <a:stretch>
            <a:fillRect/>
          </a:stretch>
        </p:blipFill>
        <p:spPr bwMode="auto">
          <a:xfrm>
            <a:off x="0" y="4333597"/>
            <a:ext cx="3595589" cy="2524403"/>
          </a:xfrm>
          <a:prstGeom prst="rect">
            <a:avLst/>
          </a:prstGeom>
          <a:ln>
            <a:noFill/>
          </a:ln>
          <a:effectLst>
            <a:softEdge rad="112500"/>
          </a:effectLst>
        </p:spPr>
      </p:pic>
      <p:pic>
        <p:nvPicPr>
          <p:cNvPr id="1027" name="Picture 3" descr="N:\MUHARREM AYI AŞURA İDRİS\resized_18140012_25nebilersilsilesi.jpg"/>
          <p:cNvPicPr>
            <a:picLocks noChangeAspect="1" noChangeArrowheads="1"/>
          </p:cNvPicPr>
          <p:nvPr/>
        </p:nvPicPr>
        <p:blipFill>
          <a:blip r:embed="rId3" cstate="print"/>
          <a:srcRect b="5626"/>
          <a:stretch>
            <a:fillRect/>
          </a:stretch>
        </p:blipFill>
        <p:spPr bwMode="auto">
          <a:xfrm>
            <a:off x="5292080" y="4326204"/>
            <a:ext cx="3851920" cy="2559179"/>
          </a:xfrm>
          <a:prstGeom prst="rect">
            <a:avLst/>
          </a:prstGeom>
          <a:ln>
            <a:noFill/>
          </a:ln>
          <a:effectLst>
            <a:softEdge rad="112500"/>
          </a:effectLst>
        </p:spPr>
      </p:pic>
      <p:pic>
        <p:nvPicPr>
          <p:cNvPr id="2" name="Picture 2" descr="G:\MUHARREM AYI AŞURA İDRİS\adem.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6363" r="4546"/>
          <a:stretch/>
        </p:blipFill>
        <p:spPr bwMode="auto">
          <a:xfrm>
            <a:off x="2838222" y="4333597"/>
            <a:ext cx="3031213" cy="25517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6"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400" b="1" dirty="0" smtClean="0">
                <a:solidFill>
                  <a:schemeClr val="tx1"/>
                </a:solidFill>
              </a:rPr>
              <a:t>Hz Âdem (as) </a:t>
            </a:r>
            <a:r>
              <a:rPr lang="tr-TR" sz="2400" b="1" dirty="0" err="1" smtClean="0">
                <a:solidFill>
                  <a:schemeClr val="tx1"/>
                </a:solidFill>
              </a:rPr>
              <a:t>ın</a:t>
            </a:r>
            <a:r>
              <a:rPr lang="tr-TR" sz="2400" b="1" dirty="0" smtClean="0">
                <a:solidFill>
                  <a:schemeClr val="tx1"/>
                </a:solidFill>
              </a:rPr>
              <a:t> cennetten çıkarılması ve tövbesinin </a:t>
            </a:r>
            <a:r>
              <a:rPr lang="tr-TR" sz="2400" b="1" dirty="0" smtClean="0">
                <a:solidFill>
                  <a:schemeClr val="tx1"/>
                </a:solidFill>
              </a:rPr>
              <a:t>kabulü</a:t>
            </a:r>
            <a:endParaRPr lang="tr-TR" sz="24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MUHARREM AYI AŞURA İDRİS\yıkılan hayatlar ve halkın durumu.jpg"/>
          <p:cNvPicPr>
            <a:picLocks noChangeAspect="1" noChangeArrowheads="1"/>
          </p:cNvPicPr>
          <p:nvPr/>
        </p:nvPicPr>
        <p:blipFill>
          <a:blip r:embed="rId2" cstate="print"/>
          <a:srcRect/>
          <a:stretch>
            <a:fillRect/>
          </a:stretch>
        </p:blipFill>
        <p:spPr bwMode="auto">
          <a:xfrm>
            <a:off x="0" y="3968622"/>
            <a:ext cx="9144000" cy="2988770"/>
          </a:xfrm>
          <a:prstGeom prst="rect">
            <a:avLst/>
          </a:prstGeom>
          <a:ln>
            <a:noFill/>
          </a:ln>
          <a:effectLst>
            <a:softEdge rad="112500"/>
          </a:effectLst>
        </p:spPr>
      </p:pic>
      <p:sp>
        <p:nvSpPr>
          <p:cNvPr id="15" name="14 Dikdörtgen"/>
          <p:cNvSpPr/>
          <p:nvPr/>
        </p:nvSpPr>
        <p:spPr>
          <a:xfrm>
            <a:off x="467544" y="908720"/>
            <a:ext cx="8136904" cy="302433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rPr>
              <a:t>Hz. Âdem ve Hz. İdris'ten sonra insanlarda hakikat­ten sapmalar baş gösterince </a:t>
            </a:r>
            <a:r>
              <a:rPr lang="tr-TR" dirty="0" err="1" smtClean="0">
                <a:solidFill>
                  <a:schemeClr val="tx1"/>
                </a:solidFill>
              </a:rPr>
              <a:t>Cenab</a:t>
            </a:r>
            <a:r>
              <a:rPr lang="tr-TR" dirty="0" smtClean="0">
                <a:solidFill>
                  <a:schemeClr val="tx1"/>
                </a:solidFill>
              </a:rPr>
              <a:t>-ı Hak bunlar üzeri­ne Hz. Nuh'u peygamber olarak göndermişti. Hz. Nuh insanlara </a:t>
            </a:r>
            <a:r>
              <a:rPr lang="tr-TR" dirty="0" err="1" smtClean="0">
                <a:solidFill>
                  <a:schemeClr val="tx1"/>
                </a:solidFill>
              </a:rPr>
              <a:t>tevhid</a:t>
            </a:r>
            <a:r>
              <a:rPr lang="tr-TR" dirty="0" smtClean="0">
                <a:solidFill>
                  <a:schemeClr val="tx1"/>
                </a:solidFill>
              </a:rPr>
              <a:t> inancını anlatıyor, onları hak yola da­vet ediyor ve putlara tapmaktan men ediyordu.</a:t>
            </a:r>
          </a:p>
          <a:p>
            <a:pPr algn="just"/>
            <a:r>
              <a:rPr lang="tr-TR" dirty="0" smtClean="0">
                <a:solidFill>
                  <a:schemeClr val="tx1"/>
                </a:solidFill>
              </a:rPr>
              <a:t>Ancak onlar Kur'an-ı Kerim'in ifadesiyle </a:t>
            </a:r>
            <a:r>
              <a:rPr lang="tr-TR" i="1" dirty="0" smtClean="0">
                <a:solidFill>
                  <a:schemeClr val="tx1"/>
                </a:solidFill>
              </a:rPr>
              <a:t>"</a:t>
            </a:r>
            <a:r>
              <a:rPr lang="tr-TR" b="1" i="1" u="sng" dirty="0" smtClean="0">
                <a:solidFill>
                  <a:schemeClr val="tx1"/>
                </a:solidFill>
              </a:rPr>
              <a:t>Zalimdiler, azgındılar, </a:t>
            </a:r>
            <a:r>
              <a:rPr lang="tr-TR" b="1" i="1" u="sng" dirty="0" err="1" smtClean="0">
                <a:solidFill>
                  <a:schemeClr val="tx1"/>
                </a:solidFill>
              </a:rPr>
              <a:t>fasıktılar</a:t>
            </a:r>
            <a:r>
              <a:rPr lang="tr-TR" b="1" i="1" u="sng" dirty="0" smtClean="0">
                <a:solidFill>
                  <a:schemeClr val="tx1"/>
                </a:solidFill>
              </a:rPr>
              <a:t>, kötüydüler, kalp gözlen kapalıydı, vicdansızdılar, doğru yoldan çıkmışlardı, günahlara dalmışlardı..</a:t>
            </a:r>
            <a:r>
              <a:rPr lang="tr-TR" i="1" dirty="0" smtClean="0">
                <a:solidFill>
                  <a:schemeClr val="tx1"/>
                </a:solidFill>
              </a:rPr>
              <a:t>.“</a:t>
            </a:r>
          </a:p>
          <a:p>
            <a:pPr algn="just"/>
            <a:r>
              <a:rPr lang="tr-TR" dirty="0" smtClean="0">
                <a:solidFill>
                  <a:schemeClr val="tx1"/>
                </a:solidFill>
              </a:rPr>
              <a:t>Hz. Nuh'u ve çağrısına uyarak iman edip Allah'ın sevgili kulları arasına yükselen kim­sesiz, yoksul kişileri hor gördüler, onlarla aynı çatı al­tında bir arada bulunamayacaklarını söylediler, büyüklendiler... Onlar, üstünlüğün parada, malda, mülkte de­ğil yüksek insanlık ideallerine sahip çıkmada, tevhide, güzel ahlâk sahibi olmada ve topluma yararlı işler yap­mada olduğunu kabul etmiyorlardı.</a:t>
            </a: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Nuh (</a:t>
            </a:r>
            <a:r>
              <a:rPr lang="tr-TR" sz="2800" b="1" dirty="0" smtClean="0">
                <a:solidFill>
                  <a:schemeClr val="tx1"/>
                </a:solidFill>
              </a:rPr>
              <a:t>as)</a:t>
            </a:r>
            <a:r>
              <a:rPr lang="tr-TR" sz="2800" b="1" dirty="0" err="1" smtClean="0">
                <a:solidFill>
                  <a:schemeClr val="tx1"/>
                </a:solidFill>
              </a:rPr>
              <a:t>In</a:t>
            </a:r>
            <a:r>
              <a:rPr lang="tr-TR" sz="2800" b="1" dirty="0" smtClean="0">
                <a:solidFill>
                  <a:schemeClr val="tx1"/>
                </a:solidFill>
              </a:rPr>
              <a:t> Tufandan Kurtulması</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N:\MUHARREM AYI AŞURA İDRİS\Untitled-132.jpg"/>
          <p:cNvPicPr>
            <a:picLocks noChangeAspect="1" noChangeArrowheads="1"/>
          </p:cNvPicPr>
          <p:nvPr/>
        </p:nvPicPr>
        <p:blipFill>
          <a:blip r:embed="rId2" cstate="print"/>
          <a:srcRect t="8235" b="6716"/>
          <a:stretch>
            <a:fillRect/>
          </a:stretch>
        </p:blipFill>
        <p:spPr bwMode="auto">
          <a:xfrm>
            <a:off x="3923928" y="4221087"/>
            <a:ext cx="5220073" cy="2636913"/>
          </a:xfrm>
          <a:prstGeom prst="rect">
            <a:avLst/>
          </a:prstGeom>
          <a:ln>
            <a:noFill/>
          </a:ln>
          <a:effectLst>
            <a:softEdge rad="112500"/>
          </a:effectLst>
        </p:spPr>
      </p:pic>
      <p:pic>
        <p:nvPicPr>
          <p:cNvPr id="3077" name="Picture 5" descr="N:\MUHARREM AYI AŞURA İDRİS\N01877_10.jpg"/>
          <p:cNvPicPr>
            <a:picLocks noChangeAspect="1" noChangeArrowheads="1"/>
          </p:cNvPicPr>
          <p:nvPr/>
        </p:nvPicPr>
        <p:blipFill>
          <a:blip r:embed="rId3" cstate="print"/>
          <a:srcRect/>
          <a:stretch>
            <a:fillRect/>
          </a:stretch>
        </p:blipFill>
        <p:spPr bwMode="auto">
          <a:xfrm>
            <a:off x="0" y="4240034"/>
            <a:ext cx="4499992" cy="2617965"/>
          </a:xfrm>
          <a:prstGeom prst="rect">
            <a:avLst/>
          </a:prstGeom>
          <a:ln>
            <a:noFill/>
          </a:ln>
          <a:effectLst>
            <a:softEdge rad="112500"/>
          </a:effectLst>
        </p:spPr>
      </p:pic>
      <p:sp>
        <p:nvSpPr>
          <p:cNvPr id="15" name="14 Dikdörtgen"/>
          <p:cNvSpPr/>
          <p:nvPr/>
        </p:nvSpPr>
        <p:spPr>
          <a:xfrm>
            <a:off x="395536" y="1196752"/>
            <a:ext cx="8352928" cy="28803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rPr>
              <a:t>Nihayet Hz. Nuh, Allah'a yal­varıp yakardı:</a:t>
            </a:r>
            <a:r>
              <a:rPr lang="ar-SA" dirty="0" smtClean="0">
                <a:solidFill>
                  <a:schemeClr val="tx1"/>
                </a:solidFill>
              </a:rPr>
              <a:t> </a:t>
            </a:r>
            <a:r>
              <a:rPr lang="ar-SA" sz="2800" dirty="0" smtClean="0">
                <a:solidFill>
                  <a:schemeClr val="tx1"/>
                </a:solidFill>
                <a:latin typeface="HASENAT4" pitchFamily="2" charset="-78"/>
                <a:cs typeface="HASENAT4" pitchFamily="2" charset="-78"/>
              </a:rPr>
              <a:t>قَالَ رَبِّ اِنَّ قَوْمى كَذَّبُونِ  </a:t>
            </a:r>
            <a:r>
              <a:rPr lang="tr-TR" dirty="0" smtClean="0">
                <a:solidFill>
                  <a:schemeClr val="tx1"/>
                </a:solidFill>
              </a:rPr>
              <a:t>"Rabbim! Milletim beni yalanladı</a:t>
            </a:r>
            <a:r>
              <a:rPr lang="tr-TR" i="1" dirty="0" smtClean="0">
                <a:solidFill>
                  <a:schemeClr val="tx1"/>
                </a:solidFill>
              </a:rPr>
              <a:t>,</a:t>
            </a:r>
            <a:r>
              <a:rPr lang="ar-SA" dirty="0" smtClean="0">
                <a:solidFill>
                  <a:schemeClr val="tx1"/>
                </a:solidFill>
              </a:rPr>
              <a:t> ) </a:t>
            </a:r>
            <a:r>
              <a:rPr lang="ar-SA" sz="2800" dirty="0" smtClean="0">
                <a:solidFill>
                  <a:schemeClr val="tx1"/>
                </a:solidFill>
                <a:latin typeface="HASENAT4" pitchFamily="2" charset="-78"/>
                <a:cs typeface="HASENAT4" pitchFamily="2" charset="-78"/>
              </a:rPr>
              <a:t>فَافْتَحْ بَيْنى وَبَيْنَهُمْ فَتْحًا وَنَجِّنى وَمَنْ مَعِىَ مِنَ الْمُؤْمِنينَ </a:t>
            </a:r>
            <a:r>
              <a:rPr lang="ar-SA" sz="2800" i="1" dirty="0" smtClean="0">
                <a:solidFill>
                  <a:schemeClr val="tx1"/>
                </a:solidFill>
                <a:latin typeface="HASENAT4" pitchFamily="2" charset="-78"/>
                <a:cs typeface="HASENAT4" pitchFamily="2" charset="-78"/>
              </a:rPr>
              <a:t> </a:t>
            </a:r>
            <a:r>
              <a:rPr lang="tr-TR" b="1" u="sng" dirty="0" smtClean="0">
                <a:solidFill>
                  <a:schemeClr val="tx1"/>
                </a:solidFill>
              </a:rPr>
              <a:t>benim­le onların arasında Sen hüküm ver. Beni ve beraberim-deki insanları kurtar</a:t>
            </a:r>
            <a:r>
              <a:rPr lang="tr-TR" dirty="0" smtClean="0">
                <a:solidFill>
                  <a:schemeClr val="tx1"/>
                </a:solidFill>
              </a:rPr>
              <a:t>." (</a:t>
            </a:r>
            <a:r>
              <a:rPr lang="tr-TR" sz="1100" dirty="0" err="1" smtClean="0">
                <a:solidFill>
                  <a:schemeClr val="tx1"/>
                </a:solidFill>
              </a:rPr>
              <a:t>Şuarâ</a:t>
            </a:r>
            <a:r>
              <a:rPr lang="tr-TR" sz="1100" dirty="0" smtClean="0">
                <a:solidFill>
                  <a:schemeClr val="tx1"/>
                </a:solidFill>
              </a:rPr>
              <a:t>, 26/117-118) </a:t>
            </a:r>
            <a:r>
              <a:rPr lang="tr-TR" dirty="0" smtClean="0">
                <a:solidFill>
                  <a:schemeClr val="tx1"/>
                </a:solidFill>
              </a:rPr>
              <a:t>dedi.</a:t>
            </a:r>
          </a:p>
          <a:p>
            <a:pPr algn="just"/>
            <a:r>
              <a:rPr lang="tr-TR" dirty="0" smtClean="0">
                <a:solidFill>
                  <a:schemeClr val="tx1"/>
                </a:solidFill>
              </a:rPr>
              <a:t>Yüce Allah, peygamberinin duasını kabul buyurdu ve ona evvela bir </a:t>
            </a:r>
            <a:r>
              <a:rPr lang="tr-TR" b="1" u="sng" dirty="0" smtClean="0">
                <a:solidFill>
                  <a:schemeClr val="tx1"/>
                </a:solidFill>
              </a:rPr>
              <a:t>gemi yapmasını </a:t>
            </a:r>
            <a:r>
              <a:rPr lang="tr-TR" b="1" u="sng" dirty="0" err="1" smtClean="0">
                <a:solidFill>
                  <a:schemeClr val="tx1"/>
                </a:solidFill>
              </a:rPr>
              <a:t>vahyetti</a:t>
            </a:r>
            <a:r>
              <a:rPr lang="tr-TR" dirty="0" smtClean="0">
                <a:solidFill>
                  <a:schemeClr val="tx1"/>
                </a:solidFill>
              </a:rPr>
              <a:t>.  </a:t>
            </a:r>
            <a:r>
              <a:rPr lang="ar-SA" sz="2000" dirty="0" smtClean="0">
                <a:solidFill>
                  <a:schemeClr val="tx1"/>
                </a:solidFill>
                <a:latin typeface="HASENAT4" pitchFamily="2" charset="-78"/>
                <a:cs typeface="HASENAT4" pitchFamily="2" charset="-78"/>
              </a:rPr>
              <a:t>وَاصْنَعِ الْفُلْكَ بِاَعْيُنِنَا وَوَحْيِنَا وَلَا تُخَاطِبْنى فِى الَّذينَ ظَلَمُوا اِنَّهُمْ مُغْرَقُونَ </a:t>
            </a:r>
            <a:r>
              <a:rPr lang="tr-TR" sz="2000" dirty="0" smtClean="0">
                <a:solidFill>
                  <a:schemeClr val="tx1"/>
                </a:solidFill>
                <a:latin typeface="HASENAT4" pitchFamily="2" charset="-78"/>
                <a:cs typeface="HASENAT4" pitchFamily="2" charset="-78"/>
              </a:rPr>
              <a:t> </a:t>
            </a:r>
            <a:r>
              <a:rPr lang="tr-TR" dirty="0" smtClean="0">
                <a:solidFill>
                  <a:schemeClr val="tx1"/>
                </a:solidFill>
              </a:rPr>
              <a:t>(HÛD 37)  Böylece inananlar, Hz. Nuh'un denetiminde gemi yapımına baş­ladılar. </a:t>
            </a:r>
            <a:r>
              <a:rPr lang="tr-TR" b="1" u="sng" dirty="0" smtClean="0">
                <a:solidFill>
                  <a:schemeClr val="tx1"/>
                </a:solidFill>
              </a:rPr>
              <a:t>Gemi yapımı ilerledikçe sapık ve azgınlar Hz. Nuh ve ona bağlı </a:t>
            </a:r>
            <a:r>
              <a:rPr lang="tr-TR" b="1" u="sng" dirty="0" err="1" smtClean="0">
                <a:solidFill>
                  <a:schemeClr val="tx1"/>
                </a:solidFill>
              </a:rPr>
              <a:t>mü'minlerle</a:t>
            </a:r>
            <a:r>
              <a:rPr lang="tr-TR" b="1" u="sng" dirty="0" smtClean="0">
                <a:solidFill>
                  <a:schemeClr val="tx1"/>
                </a:solidFill>
              </a:rPr>
              <a:t> alay ediyorlardı</a:t>
            </a:r>
            <a:r>
              <a:rPr lang="tr-TR" dirty="0" smtClean="0">
                <a:solidFill>
                  <a:schemeClr val="tx1"/>
                </a:solidFill>
              </a:rPr>
              <a:t>... Hz. Nuh ise, bir gün alay etme sırasının kendilerine gelece­ğini, o zaman azgınların yok olacağını hatırlatıyordu... </a:t>
            </a:r>
          </a:p>
          <a:p>
            <a:pPr algn="just"/>
            <a:r>
              <a:rPr lang="tr-TR" b="1" dirty="0" smtClean="0">
                <a:solidFill>
                  <a:schemeClr val="tx1"/>
                </a:solidFill>
              </a:rPr>
              <a:t>Tam 950 yıllık tebliğ ve </a:t>
            </a:r>
            <a:r>
              <a:rPr lang="tr-TR" b="1" dirty="0" err="1" smtClean="0">
                <a:solidFill>
                  <a:schemeClr val="tx1"/>
                </a:solidFill>
              </a:rPr>
              <a:t>irşad</a:t>
            </a:r>
            <a:r>
              <a:rPr lang="tr-TR" b="1" dirty="0" smtClean="0">
                <a:solidFill>
                  <a:schemeClr val="tx1"/>
                </a:solidFill>
              </a:rPr>
              <a:t> faaliyetine karşılık imana gelmeyen bir kavim…</a:t>
            </a:r>
            <a:endParaRPr lang="tr-TR" dirty="0">
              <a:solidFill>
                <a:schemeClr val="tx1"/>
              </a:solidFill>
            </a:endParaRPr>
          </a:p>
        </p:txBody>
      </p:sp>
      <p:sp>
        <p:nvSpPr>
          <p:cNvPr id="6"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Nuh (</a:t>
            </a:r>
            <a:r>
              <a:rPr lang="tr-TR" sz="2800" b="1" dirty="0" smtClean="0">
                <a:solidFill>
                  <a:schemeClr val="tx1"/>
                </a:solidFill>
              </a:rPr>
              <a:t>as)</a:t>
            </a:r>
            <a:r>
              <a:rPr lang="tr-TR" sz="2800" b="1" dirty="0" err="1" smtClean="0">
                <a:solidFill>
                  <a:schemeClr val="tx1"/>
                </a:solidFill>
              </a:rPr>
              <a:t>In</a:t>
            </a:r>
            <a:r>
              <a:rPr lang="tr-TR" sz="2800" b="1" dirty="0" smtClean="0">
                <a:solidFill>
                  <a:schemeClr val="tx1"/>
                </a:solidFill>
              </a:rPr>
              <a:t> Tufandan Kurtulması</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MUHARREM AYI AŞURA İDRİS\nuh-buyuk-tufan-2014-10b.jpg"/>
          <p:cNvPicPr>
            <a:picLocks noChangeAspect="1" noChangeArrowheads="1"/>
          </p:cNvPicPr>
          <p:nvPr/>
        </p:nvPicPr>
        <p:blipFill>
          <a:blip r:embed="rId2" cstate="print"/>
          <a:srcRect/>
          <a:stretch>
            <a:fillRect/>
          </a:stretch>
        </p:blipFill>
        <p:spPr bwMode="auto">
          <a:xfrm>
            <a:off x="72008" y="4100298"/>
            <a:ext cx="5076056" cy="2857094"/>
          </a:xfrm>
          <a:prstGeom prst="rect">
            <a:avLst/>
          </a:prstGeom>
          <a:ln>
            <a:noFill/>
          </a:ln>
          <a:effectLst>
            <a:softEdge rad="112500"/>
          </a:effectLst>
        </p:spPr>
      </p:pic>
      <p:pic>
        <p:nvPicPr>
          <p:cNvPr id="4101" name="Picture 5" descr="N:\MUHARREM AYI AŞURA İDRİS\nuh-tufani-ve-insanlik-tarihinin-basladigi-kurdistan-1532.jpg"/>
          <p:cNvPicPr>
            <a:picLocks noChangeAspect="1" noChangeArrowheads="1"/>
          </p:cNvPicPr>
          <p:nvPr/>
        </p:nvPicPr>
        <p:blipFill>
          <a:blip r:embed="rId3" cstate="print"/>
          <a:srcRect/>
          <a:stretch>
            <a:fillRect/>
          </a:stretch>
        </p:blipFill>
        <p:spPr bwMode="auto">
          <a:xfrm>
            <a:off x="4427984" y="4150239"/>
            <a:ext cx="4716017" cy="2807153"/>
          </a:xfrm>
          <a:prstGeom prst="rect">
            <a:avLst/>
          </a:prstGeom>
          <a:ln>
            <a:noFill/>
          </a:ln>
          <a:effectLst>
            <a:softEdge rad="112500"/>
          </a:effectLst>
        </p:spPr>
      </p:pic>
      <p:sp>
        <p:nvSpPr>
          <p:cNvPr id="15" name="14 Dikdörtgen"/>
          <p:cNvSpPr/>
          <p:nvPr/>
        </p:nvSpPr>
        <p:spPr>
          <a:xfrm>
            <a:off x="395536" y="1196752"/>
            <a:ext cx="8352928" cy="316835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err="1" smtClean="0">
                <a:solidFill>
                  <a:schemeClr val="tx1"/>
                </a:solidFill>
              </a:rPr>
              <a:t>Cenab</a:t>
            </a:r>
            <a:r>
              <a:rPr lang="tr-TR" dirty="0" smtClean="0">
                <a:solidFill>
                  <a:schemeClr val="tx1"/>
                </a:solidFill>
              </a:rPr>
              <a:t>-ı Hakk'ın emri üzere her cinsten birer çift ile </a:t>
            </a:r>
            <a:r>
              <a:rPr lang="tr-TR" dirty="0" err="1" smtClean="0">
                <a:solidFill>
                  <a:schemeClr val="tx1"/>
                </a:solidFill>
              </a:rPr>
              <a:t>mü'minler</a:t>
            </a:r>
            <a:r>
              <a:rPr lang="tr-TR" dirty="0" smtClean="0">
                <a:solidFill>
                  <a:schemeClr val="tx1"/>
                </a:solidFill>
              </a:rPr>
              <a:t>, kendileri gibi inançlı aile fertleriyle gemiye bindiler. </a:t>
            </a:r>
            <a:r>
              <a:rPr lang="tr-TR" b="1" u="sng" dirty="0" smtClean="0">
                <a:solidFill>
                  <a:schemeClr val="tx1"/>
                </a:solidFill>
              </a:rPr>
              <a:t>Adeta gök kapıları açıldı, sular boşalmaya baş­ladı. Yeryüzünden de kaynaklar fışkırdı. Her iki su kaynağı karışıp birleşti.</a:t>
            </a:r>
            <a:r>
              <a:rPr lang="tr-TR" dirty="0" smtClean="0">
                <a:solidFill>
                  <a:schemeClr val="tx1"/>
                </a:solidFill>
              </a:rPr>
              <a:t> </a:t>
            </a:r>
          </a:p>
          <a:p>
            <a:pPr algn="just"/>
            <a:r>
              <a:rPr lang="tr-TR" u="sng" dirty="0" smtClean="0">
                <a:solidFill>
                  <a:schemeClr val="tx1"/>
                </a:solidFill>
              </a:rPr>
              <a:t>Hz. Nuh, gemi sakinlerinin bereketli, sakin bir yere indirilmesi için dua etmişti, duası kabul edildi.</a:t>
            </a:r>
            <a:endParaRPr lang="tr-TR" dirty="0" smtClean="0">
              <a:solidFill>
                <a:schemeClr val="tx1"/>
              </a:solidFill>
            </a:endParaRPr>
          </a:p>
          <a:p>
            <a:pPr algn="ctr"/>
            <a:r>
              <a:rPr lang="ar-SA" sz="2000" dirty="0" smtClean="0">
                <a:solidFill>
                  <a:schemeClr val="tx1"/>
                </a:solidFill>
                <a:latin typeface="HASENAT4" pitchFamily="2" charset="-78"/>
                <a:cs typeface="HASENAT4" pitchFamily="2" charset="-78"/>
              </a:rPr>
              <a:t>وَقيلَ يَا اَرْضُ ابْلَعى مَاءَكِ وَيَا سَمَاءُ اَقْلِعى وَغيضَ الْمَاءُ وَقُضِىَ الْاَمْرُ وَاسْتَوَتْ عَلَى الْجُودِىِّ وَقيلَ بُعْدًا لِلْقَوْمِ الظَّالِمينَ</a:t>
            </a:r>
            <a:endParaRPr lang="tr-TR" sz="2000" dirty="0" smtClean="0">
              <a:solidFill>
                <a:schemeClr val="tx1"/>
              </a:solidFill>
              <a:latin typeface="HASENAT4" pitchFamily="2" charset="-78"/>
              <a:cs typeface="HASENAT4" pitchFamily="2" charset="-78"/>
            </a:endParaRPr>
          </a:p>
          <a:p>
            <a:pPr algn="just"/>
            <a:r>
              <a:rPr lang="tr-TR" dirty="0" smtClean="0">
                <a:solidFill>
                  <a:schemeClr val="tx1"/>
                </a:solidFill>
              </a:rPr>
              <a:t>"Ey arz, suyunu yut! Ve ey gök, yağmuru tut!" (</a:t>
            </a:r>
            <a:r>
              <a:rPr lang="tr-TR" dirty="0" err="1" smtClean="0">
                <a:solidFill>
                  <a:schemeClr val="tx1"/>
                </a:solidFill>
              </a:rPr>
              <a:t>Hûd</a:t>
            </a:r>
            <a:r>
              <a:rPr lang="tr-TR" dirty="0" smtClean="0">
                <a:solidFill>
                  <a:schemeClr val="tx1"/>
                </a:solidFill>
              </a:rPr>
              <a:t>, 11/44) Bu emir üzerine göğün gürlemesi, yerin fışkırma­sı kesildi, gemi </a:t>
            </a:r>
            <a:r>
              <a:rPr lang="tr-TR" dirty="0" err="1" smtClean="0">
                <a:solidFill>
                  <a:schemeClr val="tx1"/>
                </a:solidFill>
              </a:rPr>
              <a:t>Cudi</a:t>
            </a:r>
            <a:r>
              <a:rPr lang="tr-TR" dirty="0" smtClean="0">
                <a:solidFill>
                  <a:schemeClr val="tx1"/>
                </a:solidFill>
              </a:rPr>
              <a:t> dağı üzerine oturdu.</a:t>
            </a:r>
          </a:p>
          <a:p>
            <a:pPr algn="ctr"/>
            <a:r>
              <a:rPr lang="ar-SA" sz="2000" dirty="0" smtClean="0">
                <a:solidFill>
                  <a:schemeClr val="tx1"/>
                </a:solidFill>
                <a:latin typeface="HASENAT4" pitchFamily="2" charset="-78"/>
                <a:cs typeface="HASENAT4" pitchFamily="2" charset="-78"/>
              </a:rPr>
              <a:t>قيلَ يَا نُوحُ اهْبِطْ بِسَلَامٍ مِنَّا وَبَرَكَاتٍ عَلَيْكَ وَعَلى اُمَمٍ مِمَّنْ مَعَكَ وَاُمَمٌ سَنُمَتِّعُهُمْ ثُمَّ يَمَسُّهُمْ مِنَّا عَذَابٌ اَليمٌ</a:t>
            </a:r>
            <a:endParaRPr lang="tr-TR" sz="2000" dirty="0" smtClean="0">
              <a:solidFill>
                <a:schemeClr val="tx1"/>
              </a:solidFill>
              <a:latin typeface="HASENAT4" pitchFamily="2" charset="-78"/>
              <a:cs typeface="HASENAT4" pitchFamily="2" charset="-78"/>
            </a:endParaRPr>
          </a:p>
          <a:p>
            <a:pPr algn="just"/>
            <a:r>
              <a:rPr lang="tr-TR" dirty="0" smtClean="0">
                <a:solidFill>
                  <a:schemeClr val="tx1"/>
                </a:solidFill>
              </a:rPr>
              <a:t>“Ey </a:t>
            </a:r>
            <a:r>
              <a:rPr lang="tr-TR" dirty="0" err="1" smtClean="0">
                <a:solidFill>
                  <a:schemeClr val="tx1"/>
                </a:solidFill>
              </a:rPr>
              <a:t>Nûh</a:t>
            </a:r>
            <a:r>
              <a:rPr lang="tr-TR" dirty="0" smtClean="0">
                <a:solidFill>
                  <a:schemeClr val="tx1"/>
                </a:solidFill>
              </a:rPr>
              <a:t>! Bizim katımızdan selametle in. </a:t>
            </a:r>
            <a:r>
              <a:rPr lang="tr-TR" b="1" u="sng" dirty="0" smtClean="0">
                <a:solidFill>
                  <a:schemeClr val="tx1"/>
                </a:solidFill>
              </a:rPr>
              <a:t>Sana ve seninle olanlara </a:t>
            </a:r>
            <a:r>
              <a:rPr lang="tr-TR" b="1" u="sng" dirty="0" err="1" smtClean="0">
                <a:solidFill>
                  <a:schemeClr val="tx1"/>
                </a:solidFill>
              </a:rPr>
              <a:t>hayr</a:t>
            </a:r>
            <a:r>
              <a:rPr lang="tr-TR" b="1" u="sng" dirty="0" smtClean="0">
                <a:solidFill>
                  <a:schemeClr val="tx1"/>
                </a:solidFill>
              </a:rPr>
              <a:t> ve bereketler olsun denildi.</a:t>
            </a:r>
            <a:r>
              <a:rPr lang="tr-TR" dirty="0" smtClean="0">
                <a:solidFill>
                  <a:schemeClr val="tx1"/>
                </a:solidFill>
              </a:rPr>
              <a:t> Ama birçok ümmetlerde var ki, onları geçindireceğiz. Sonra can yakıcı azaba sokacağız”.( </a:t>
            </a:r>
            <a:r>
              <a:rPr lang="tr-TR" dirty="0" err="1" smtClean="0">
                <a:solidFill>
                  <a:schemeClr val="tx1"/>
                </a:solidFill>
              </a:rPr>
              <a:t>Hud</a:t>
            </a:r>
            <a:r>
              <a:rPr lang="tr-TR" dirty="0" smtClean="0">
                <a:solidFill>
                  <a:schemeClr val="tx1"/>
                </a:solidFill>
              </a:rPr>
              <a:t> 48) </a:t>
            </a:r>
            <a:endParaRPr lang="tr-TR" dirty="0">
              <a:solidFill>
                <a:schemeClr val="tx1"/>
              </a:solidFill>
            </a:endParaRPr>
          </a:p>
        </p:txBody>
      </p:sp>
      <p:sp>
        <p:nvSpPr>
          <p:cNvPr id="6"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Nuh (</a:t>
            </a:r>
            <a:r>
              <a:rPr lang="tr-TR" sz="2800" b="1" dirty="0" smtClean="0">
                <a:solidFill>
                  <a:schemeClr val="tx1"/>
                </a:solidFill>
              </a:rPr>
              <a:t>as)</a:t>
            </a:r>
            <a:r>
              <a:rPr lang="tr-TR" sz="2800" b="1" dirty="0" err="1" smtClean="0">
                <a:solidFill>
                  <a:schemeClr val="tx1"/>
                </a:solidFill>
              </a:rPr>
              <a:t>In</a:t>
            </a:r>
            <a:r>
              <a:rPr lang="tr-TR" sz="2800" b="1" dirty="0" smtClean="0">
                <a:solidFill>
                  <a:schemeClr val="tx1"/>
                </a:solidFill>
              </a:rPr>
              <a:t> Tufandan Kurtulması</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60040" y="908720"/>
            <a:ext cx="8388424" cy="27363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İlerlemiş yaşına rağmen eşi </a:t>
            </a:r>
            <a:r>
              <a:rPr lang="tr-TR" sz="2000" dirty="0" err="1" smtClean="0">
                <a:solidFill>
                  <a:schemeClr val="tx1"/>
                </a:solidFill>
              </a:rPr>
              <a:t>Sare’den</a:t>
            </a:r>
            <a:r>
              <a:rPr lang="tr-TR" sz="2000" dirty="0" smtClean="0">
                <a:solidFill>
                  <a:schemeClr val="tx1"/>
                </a:solidFill>
              </a:rPr>
              <a:t> çocuğu olmamıştı. </a:t>
            </a:r>
            <a:r>
              <a:rPr lang="tr-TR" sz="2000" dirty="0" err="1" smtClean="0">
                <a:solidFill>
                  <a:schemeClr val="tx1"/>
                </a:solidFill>
              </a:rPr>
              <a:t>Sare</a:t>
            </a:r>
            <a:r>
              <a:rPr lang="tr-TR" sz="2000" dirty="0" smtClean="0">
                <a:solidFill>
                  <a:schemeClr val="tx1"/>
                </a:solidFill>
              </a:rPr>
              <a:t> daha sonraları Hz. İbrahim’i </a:t>
            </a:r>
            <a:r>
              <a:rPr lang="tr-TR" sz="2000" dirty="0" err="1" smtClean="0">
                <a:solidFill>
                  <a:schemeClr val="tx1"/>
                </a:solidFill>
              </a:rPr>
              <a:t>Hacer’le</a:t>
            </a:r>
            <a:r>
              <a:rPr lang="tr-TR" sz="2000" dirty="0" smtClean="0">
                <a:solidFill>
                  <a:schemeClr val="tx1"/>
                </a:solidFill>
              </a:rPr>
              <a:t> evlendirir ve İsmail ile İshak ilerlemiş yaşına rağmen dünyaya gelir.</a:t>
            </a:r>
          </a:p>
          <a:p>
            <a:pPr algn="ctr"/>
            <a:r>
              <a:rPr lang="ar-SA" sz="3200" dirty="0" smtClean="0">
                <a:solidFill>
                  <a:schemeClr val="tx1"/>
                </a:solidFill>
                <a:latin typeface="HASENAT4" pitchFamily="2" charset="-78"/>
                <a:cs typeface="HASENAT4" pitchFamily="2" charset="-78"/>
              </a:rPr>
              <a:t>اَلْحَمْدُ لِلّٰهِ الَّذى وَهَبَ لى عَلَى الْكِبَرِ اِسْمٰعيلَ وَاِسْحٰقَ اِنَّ رَبّى لَسَميعُ الدُّعَاءِ</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“İhtiyar halimde bana İsmail'i ve İshak'ı lütfeden Allah'a hamdolsun! Şüphesiz Rabbim duayı işitendir.” (İBRÂHİM 39)</a:t>
            </a:r>
            <a:endParaRPr lang="tr-TR" sz="2000" dirty="0">
              <a:solidFill>
                <a:schemeClr val="tx1"/>
              </a:solidFill>
            </a:endParaRPr>
          </a:p>
        </p:txBody>
      </p:sp>
      <p:pic>
        <p:nvPicPr>
          <p:cNvPr id="6" name="Picture 3" descr="F:\Yeni klasör\İBRAHİM PEY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3659425"/>
            <a:ext cx="4896544" cy="315395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4" descr="F:\Yeni klasör\sanliurf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3645025"/>
            <a:ext cx="4211960" cy="321297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5"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Hz İbrahim (As)’</a:t>
            </a:r>
            <a:r>
              <a:rPr lang="tr-TR" sz="2800" b="1" dirty="0" err="1" smtClean="0">
                <a:solidFill>
                  <a:schemeClr val="tx1"/>
                </a:solidFill>
              </a:rPr>
              <a:t>ın</a:t>
            </a:r>
            <a:r>
              <a:rPr lang="tr-TR" sz="2800" b="1" dirty="0" smtClean="0">
                <a:solidFill>
                  <a:schemeClr val="tx1"/>
                </a:solidFill>
              </a:rPr>
              <a:t> Ateşten Kurtulması Ve </a:t>
            </a:r>
          </a:p>
          <a:p>
            <a:pPr lvl="0" algn="ctr"/>
            <a:r>
              <a:rPr lang="tr-TR" sz="2800" b="1" dirty="0" smtClean="0">
                <a:solidFill>
                  <a:schemeClr val="tx1"/>
                </a:solidFill>
              </a:rPr>
              <a:t>Oğlu Hz İsmail’in Doğumu O Gündür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MUHARREM AYI AŞURA İDRİS\4e2e0a8c-424c-e311-a39c-14feb5cc1801.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15" name="14 Dikdörtgen"/>
          <p:cNvSpPr/>
          <p:nvPr/>
        </p:nvSpPr>
        <p:spPr>
          <a:xfrm>
            <a:off x="467544" y="476672"/>
            <a:ext cx="8352928" cy="60486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itchFamily="34" charset="0"/>
              <a:buChar char="•"/>
            </a:pPr>
            <a:r>
              <a:rPr lang="ar-SA" sz="3600" dirty="0">
                <a:solidFill>
                  <a:schemeClr val="tx1"/>
                </a:solidFill>
                <a:latin typeface="HASENAT" pitchFamily="2" charset="-78"/>
                <a:cs typeface="HASENAT" pitchFamily="2" charset="-78"/>
              </a:rPr>
              <a:t>اِنَّ عِدَّةَ الشُّهُورِ عِنْدَ اللّٰهِ اثْنَا عَشَرَ شَهْرًا فى كِتَابِ اللّٰهِ يَوْمَ خَلَقَ السَّمٰوَاتِ وَالْاَرْضَ مِنْهَا اَرْبَعَةٌ حُرُمٌ ذٰلِكَ الدّينُ الْقَيِّمُ فَلَا تَظْلِمُوا فيهِنَّ اَنْفُسَكُمْ</a:t>
            </a:r>
            <a:endParaRPr lang="tr-TR" sz="3600" dirty="0">
              <a:solidFill>
                <a:schemeClr val="tx1"/>
              </a:solidFill>
              <a:latin typeface="HASENAT" pitchFamily="2" charset="-78"/>
              <a:cs typeface="HASENAT" pitchFamily="2" charset="-78"/>
            </a:endParaRPr>
          </a:p>
          <a:p>
            <a:pPr marL="571500" indent="-571500" algn="ctr">
              <a:buFont typeface="Arial" pitchFamily="34" charset="0"/>
              <a:buChar char="•"/>
            </a:pPr>
            <a:r>
              <a:rPr lang="ar-SA" sz="3600" dirty="0">
                <a:solidFill>
                  <a:schemeClr val="tx1"/>
                </a:solidFill>
                <a:latin typeface="HASENAT" pitchFamily="2" charset="-78"/>
                <a:cs typeface="HASENAT" pitchFamily="2" charset="-78"/>
              </a:rPr>
              <a:t>أفْضَلُ الصِّيَامِ بَعْدَ رَمَضَانَ شَهْرُ اللّهِ الْمُحَرَّمُ، وَأفْضَلُ </a:t>
            </a:r>
            <a:r>
              <a:rPr lang="ar-SA" sz="3600" b="1" dirty="0">
                <a:solidFill>
                  <a:schemeClr val="tx1"/>
                </a:solidFill>
                <a:latin typeface="HASENAT" pitchFamily="2" charset="-78"/>
                <a:cs typeface="HASENAT" pitchFamily="2" charset="-78"/>
              </a:rPr>
              <a:t>الصلاة</a:t>
            </a:r>
            <a:r>
              <a:rPr lang="ar-SA" sz="3600" dirty="0">
                <a:solidFill>
                  <a:schemeClr val="tx1"/>
                </a:solidFill>
                <a:latin typeface="HASENAT" pitchFamily="2" charset="-78"/>
                <a:cs typeface="HASENAT" pitchFamily="2" charset="-78"/>
              </a:rPr>
              <a:t> بَعْدَ الْمُكْتُوبَةِ </a:t>
            </a:r>
            <a:r>
              <a:rPr lang="ar-SA" sz="3600" b="1" dirty="0">
                <a:solidFill>
                  <a:schemeClr val="tx1"/>
                </a:solidFill>
                <a:latin typeface="HASENAT" pitchFamily="2" charset="-78"/>
                <a:cs typeface="HASENAT" pitchFamily="2" charset="-78"/>
              </a:rPr>
              <a:t>صلاة </a:t>
            </a:r>
            <a:r>
              <a:rPr lang="ar-SA" sz="3600" dirty="0">
                <a:solidFill>
                  <a:schemeClr val="tx1"/>
                </a:solidFill>
                <a:latin typeface="HASENAT" pitchFamily="2" charset="-78"/>
                <a:cs typeface="HASENAT" pitchFamily="2" charset="-78"/>
              </a:rPr>
              <a:t>اللَّيْلِ</a:t>
            </a:r>
            <a:endParaRPr lang="tr-TR" sz="3600" dirty="0">
              <a:solidFill>
                <a:schemeClr val="tx1"/>
              </a:solidFill>
              <a:latin typeface="HASENAT" pitchFamily="2" charset="-78"/>
              <a:cs typeface="HASENAT" pitchFamily="2" charset="-78"/>
            </a:endParaRPr>
          </a:p>
        </p:txBody>
      </p:sp>
    </p:spTree>
    <p:extLst>
      <p:ext uri="{BB962C8B-B14F-4D97-AF65-F5344CB8AC3E}">
        <p14:creationId xmlns="" xmlns:p14="http://schemas.microsoft.com/office/powerpoint/2010/main" val="1207821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MUHARREM AYI AŞURA İDRİS\resized_15737027_27nebilersilsilesi.jpg"/>
          <p:cNvPicPr>
            <a:picLocks noChangeAspect="1" noChangeArrowheads="1"/>
          </p:cNvPicPr>
          <p:nvPr/>
        </p:nvPicPr>
        <p:blipFill>
          <a:blip r:embed="rId2" cstate="print"/>
          <a:srcRect/>
          <a:stretch>
            <a:fillRect/>
          </a:stretch>
        </p:blipFill>
        <p:spPr bwMode="auto">
          <a:xfrm>
            <a:off x="144016" y="3779912"/>
            <a:ext cx="6156176" cy="3078088"/>
          </a:xfrm>
          <a:prstGeom prst="rect">
            <a:avLst/>
          </a:prstGeom>
          <a:ln>
            <a:noFill/>
          </a:ln>
          <a:effectLst>
            <a:softEdge rad="112500"/>
          </a:effectLst>
        </p:spPr>
      </p:pic>
      <p:pic>
        <p:nvPicPr>
          <p:cNvPr id="32771" name="Picture 3" descr="N:\MUHARREM AYI AŞURA İDRİS\yusuf.jpg"/>
          <p:cNvPicPr>
            <a:picLocks noChangeAspect="1" noChangeArrowheads="1"/>
          </p:cNvPicPr>
          <p:nvPr/>
        </p:nvPicPr>
        <p:blipFill>
          <a:blip r:embed="rId3" cstate="print"/>
          <a:srcRect/>
          <a:stretch>
            <a:fillRect/>
          </a:stretch>
        </p:blipFill>
        <p:spPr bwMode="auto">
          <a:xfrm>
            <a:off x="6156176" y="3783552"/>
            <a:ext cx="2915816" cy="3074448"/>
          </a:xfrm>
          <a:prstGeom prst="rect">
            <a:avLst/>
          </a:prstGeom>
          <a:ln>
            <a:noFill/>
          </a:ln>
          <a:effectLst>
            <a:softEdge rad="112500"/>
          </a:effectLst>
        </p:spPr>
      </p:pic>
      <p:sp>
        <p:nvSpPr>
          <p:cNvPr id="15" name="14 Dikdörtgen"/>
          <p:cNvSpPr/>
          <p:nvPr/>
        </p:nvSpPr>
        <p:spPr>
          <a:xfrm>
            <a:off x="395536" y="1196752"/>
            <a:ext cx="8352928" cy="27363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Kıskançlığın ne olduğunu, insanı ne hallere düşürebileceğini Allah Yusuf peygamberin şahsında bizlere örnek olarak gösteriyor.</a:t>
            </a:r>
          </a:p>
          <a:p>
            <a:pPr algn="ctr"/>
            <a:r>
              <a:rPr lang="ar-SA" sz="2400" dirty="0" smtClean="0">
                <a:solidFill>
                  <a:schemeClr val="tx1"/>
                </a:solidFill>
                <a:latin typeface="HASENAT4" pitchFamily="2" charset="-78"/>
                <a:cs typeface="HASENAT4" pitchFamily="2" charset="-78"/>
              </a:rPr>
              <a:t>قَالَ قَائِلٌ مِنْهُمْ لَا تَقْتُلُوا يُوسُفَ وَاَلْقُوهُ فى غَيَابَتِ الْجُبِّ يَلْتَقِطْهُ بَعْضُ السَّيَّارَةِ اِنْ كُنْتُمْ فَاعِلينَ</a:t>
            </a:r>
            <a:endParaRPr lang="tr-TR" sz="2400" dirty="0" smtClean="0">
              <a:solidFill>
                <a:schemeClr val="tx1"/>
              </a:solidFill>
              <a:latin typeface="HASENAT4" pitchFamily="2" charset="-78"/>
              <a:cs typeface="HASENAT4" pitchFamily="2" charset="-78"/>
            </a:endParaRPr>
          </a:p>
          <a:p>
            <a:pPr algn="just"/>
            <a:r>
              <a:rPr lang="tr-TR" sz="2000" dirty="0" smtClean="0">
                <a:solidFill>
                  <a:schemeClr val="tx1"/>
                </a:solidFill>
              </a:rPr>
              <a:t>“Onlardan biri: Yusuf'u öldürmeyin, eğer mutlaka yapacaksanız onu kuyunun dibine atın da geçen kervanlardan biri onu alsın dedi.” (</a:t>
            </a:r>
            <a:r>
              <a:rPr lang="tr-TR" sz="2000" dirty="0" err="1" smtClean="0">
                <a:solidFill>
                  <a:schemeClr val="tx1"/>
                </a:solidFill>
              </a:rPr>
              <a:t>Yûsuf</a:t>
            </a:r>
            <a:r>
              <a:rPr lang="tr-TR" sz="2000" dirty="0" smtClean="0">
                <a:solidFill>
                  <a:schemeClr val="tx1"/>
                </a:solidFill>
              </a:rPr>
              <a:t> 10)</a:t>
            </a:r>
          </a:p>
          <a:p>
            <a:pPr algn="ctr"/>
            <a:r>
              <a:rPr lang="ar-SA" sz="2400" dirty="0" smtClean="0">
                <a:solidFill>
                  <a:schemeClr val="tx1"/>
                </a:solidFill>
                <a:latin typeface="HASENAT4" pitchFamily="2" charset="-78"/>
                <a:cs typeface="HASENAT4" pitchFamily="2" charset="-78"/>
              </a:rPr>
              <a:t>وَجَاءَتْ سَيَّارَةٌ فَاَرْسَلُوا وَارِدَهُمْ فَاَدْلٰى دَلْوَهُ قَالَ يَا بُشْرٰى هٰـذَا غُلَامٌ وَاَسَرُّوهُ بِضَاعَةً وَاللّٰهُ عَليمٌ بِمَا يَعْمَلُونَ</a:t>
            </a:r>
            <a:endParaRPr lang="tr-TR" sz="2400" dirty="0" smtClean="0">
              <a:solidFill>
                <a:schemeClr val="tx1"/>
              </a:solidFill>
              <a:latin typeface="HASENAT4" pitchFamily="2" charset="-78"/>
              <a:cs typeface="HASENAT4" pitchFamily="2" charset="-78"/>
            </a:endParaRPr>
          </a:p>
          <a:p>
            <a:pPr algn="just"/>
            <a:r>
              <a:rPr lang="tr-TR" sz="2000" dirty="0" smtClean="0">
                <a:solidFill>
                  <a:schemeClr val="tx1"/>
                </a:solidFill>
              </a:rPr>
              <a:t>“Bir kervan geldi ve sucularını (kuyuya) gönderdiler, o da (gidip) kovasını saldı, (Yusuf'u görünce) «Müjde! İşte bir oğlan!» dedi. Onu bir ticaret malı olarak sakladılar. Allah onların yaptıklarını çok iyi bilir.” (</a:t>
            </a:r>
            <a:r>
              <a:rPr lang="tr-TR" sz="2000" dirty="0" err="1" smtClean="0">
                <a:solidFill>
                  <a:schemeClr val="tx1"/>
                </a:solidFill>
              </a:rPr>
              <a:t>Yûsuf</a:t>
            </a:r>
            <a:r>
              <a:rPr lang="tr-TR" sz="2000" dirty="0" smtClean="0">
                <a:solidFill>
                  <a:schemeClr val="tx1"/>
                </a:solidFill>
              </a:rPr>
              <a:t> 19) </a:t>
            </a:r>
            <a:endParaRPr lang="tr-TR" sz="2000" dirty="0">
              <a:solidFill>
                <a:schemeClr val="tx1"/>
              </a:solidFill>
            </a:endParaRPr>
          </a:p>
        </p:txBody>
      </p:sp>
      <p:sp>
        <p:nvSpPr>
          <p:cNvPr id="6"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Yusuf, kardeşlerinin atmış olduğu kuyudan </a:t>
            </a:r>
            <a:r>
              <a:rPr lang="tr-TR" sz="2800" b="1" dirty="0" smtClean="0">
                <a:solidFill>
                  <a:schemeClr val="tx1"/>
                </a:solidFill>
              </a:rPr>
              <a:t>Kurtulması</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1052736"/>
            <a:ext cx="8280920" cy="244827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HASENAT4" pitchFamily="2" charset="-78"/>
                <a:cs typeface="HASENAT4" pitchFamily="2" charset="-78"/>
              </a:rPr>
              <a:t>فَلَمَّا اَنْ جَاءَ الْبَشيرُ اَلْقٰیهُ عَلٰى وَجْهِه فَارْتَدَّ بَصيرًا</a:t>
            </a:r>
            <a:endParaRPr lang="tr-TR" sz="4000" dirty="0" smtClean="0">
              <a:solidFill>
                <a:schemeClr val="tx1"/>
              </a:solidFill>
              <a:latin typeface="HASENAT4" pitchFamily="2" charset="-78"/>
              <a:cs typeface="HASENAT4" pitchFamily="2" charset="-78"/>
            </a:endParaRPr>
          </a:p>
          <a:p>
            <a:pPr algn="just"/>
            <a:r>
              <a:rPr lang="tr-TR" sz="2000" dirty="0" smtClean="0">
                <a:solidFill>
                  <a:schemeClr val="tx1"/>
                </a:solidFill>
              </a:rPr>
              <a:t>“Müjdeci gelince, gömleği onun yüzüne koyar koymaz (</a:t>
            </a:r>
            <a:r>
              <a:rPr lang="tr-TR" sz="2000" dirty="0" err="1" smtClean="0">
                <a:solidFill>
                  <a:schemeClr val="tx1"/>
                </a:solidFill>
              </a:rPr>
              <a:t>Ya'kub</a:t>
            </a:r>
            <a:r>
              <a:rPr lang="tr-TR" sz="2000" dirty="0" smtClean="0">
                <a:solidFill>
                  <a:schemeClr val="tx1"/>
                </a:solidFill>
              </a:rPr>
              <a:t>) görür oldu..” (</a:t>
            </a:r>
            <a:r>
              <a:rPr lang="tr-TR" sz="2000" dirty="0" err="1" smtClean="0">
                <a:solidFill>
                  <a:schemeClr val="tx1"/>
                </a:solidFill>
              </a:rPr>
              <a:t>Yûsuf</a:t>
            </a:r>
            <a:r>
              <a:rPr lang="tr-TR" sz="2000" dirty="0" smtClean="0">
                <a:solidFill>
                  <a:schemeClr val="tx1"/>
                </a:solidFill>
              </a:rPr>
              <a:t> 96)</a:t>
            </a:r>
            <a:endParaRPr lang="tr-TR" sz="2000" dirty="0">
              <a:solidFill>
                <a:schemeClr val="tx1"/>
              </a:solidFill>
            </a:endParaRPr>
          </a:p>
        </p:txBody>
      </p:sp>
      <p:pic>
        <p:nvPicPr>
          <p:cNvPr id="33794" name="Picture 2" descr="N:\MUHARREM AYI AŞURA İDRİS\kanli_gomlek_zaman_maximilien.jpg"/>
          <p:cNvPicPr>
            <a:picLocks noChangeAspect="1" noChangeArrowheads="1"/>
          </p:cNvPicPr>
          <p:nvPr/>
        </p:nvPicPr>
        <p:blipFill>
          <a:blip r:embed="rId2" cstate="print"/>
          <a:srcRect/>
          <a:stretch>
            <a:fillRect/>
          </a:stretch>
        </p:blipFill>
        <p:spPr bwMode="auto">
          <a:xfrm>
            <a:off x="5724128" y="3412682"/>
            <a:ext cx="3275856" cy="3472702"/>
          </a:xfrm>
          <a:prstGeom prst="rect">
            <a:avLst/>
          </a:prstGeom>
          <a:ln>
            <a:noFill/>
          </a:ln>
          <a:effectLst>
            <a:softEdge rad="112500"/>
          </a:effectLst>
        </p:spPr>
      </p:pic>
      <p:pic>
        <p:nvPicPr>
          <p:cNvPr id="33795" name="Picture 3" descr="N:\MUHARREM AYI AŞURA İDRİS\Islamic1.jpg"/>
          <p:cNvPicPr>
            <a:picLocks noChangeAspect="1" noChangeArrowheads="1"/>
          </p:cNvPicPr>
          <p:nvPr/>
        </p:nvPicPr>
        <p:blipFill>
          <a:blip r:embed="rId3" cstate="print"/>
          <a:srcRect/>
          <a:stretch>
            <a:fillRect/>
          </a:stretch>
        </p:blipFill>
        <p:spPr bwMode="auto">
          <a:xfrm>
            <a:off x="0" y="3415297"/>
            <a:ext cx="5868144" cy="3442703"/>
          </a:xfrm>
          <a:prstGeom prst="rect">
            <a:avLst/>
          </a:prstGeom>
          <a:ln>
            <a:noFill/>
          </a:ln>
          <a:effectLst>
            <a:softEdge rad="112500"/>
          </a:effectLst>
        </p:spPr>
      </p:pic>
      <p:sp>
        <p:nvSpPr>
          <p:cNvPr id="5"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a:t>
            </a:r>
            <a:r>
              <a:rPr lang="tr-TR" sz="2800" b="1" dirty="0" err="1">
                <a:solidFill>
                  <a:schemeClr val="tx1"/>
                </a:solidFill>
              </a:rPr>
              <a:t>Yakub</a:t>
            </a:r>
            <a:r>
              <a:rPr lang="tr-TR" sz="2800" b="1" dirty="0">
                <a:solidFill>
                  <a:schemeClr val="tx1"/>
                </a:solidFill>
              </a:rPr>
              <a:t> (as) </a:t>
            </a:r>
            <a:r>
              <a:rPr lang="tr-TR" sz="2800" b="1" dirty="0" err="1">
                <a:solidFill>
                  <a:schemeClr val="tx1"/>
                </a:solidFill>
              </a:rPr>
              <a:t>ın</a:t>
            </a:r>
            <a:r>
              <a:rPr lang="tr-TR" sz="2800" b="1" dirty="0">
                <a:solidFill>
                  <a:schemeClr val="tx1"/>
                </a:solidFill>
              </a:rPr>
              <a:t>, oğlu Hz. Yusuf’un hasretinden dolayı kapanan gözleri o gün görmeye başlamıştır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MUHARREM AYI AŞURA İDRİS\makam-3-b.jpg"/>
          <p:cNvPicPr>
            <a:picLocks noChangeAspect="1" noChangeArrowheads="1"/>
          </p:cNvPicPr>
          <p:nvPr/>
        </p:nvPicPr>
        <p:blipFill>
          <a:blip r:embed="rId2" cstate="print"/>
          <a:srcRect/>
          <a:stretch>
            <a:fillRect/>
          </a:stretch>
        </p:blipFill>
        <p:spPr bwMode="auto">
          <a:xfrm>
            <a:off x="0" y="4100115"/>
            <a:ext cx="3742238" cy="2757885"/>
          </a:xfrm>
          <a:prstGeom prst="rect">
            <a:avLst/>
          </a:prstGeom>
          <a:noFill/>
        </p:spPr>
      </p:pic>
      <p:pic>
        <p:nvPicPr>
          <p:cNvPr id="34820" name="Picture 4" descr="N:\MUHARREM AYI AŞURA İDRİS\eyyup1.JPG"/>
          <p:cNvPicPr>
            <a:picLocks noChangeAspect="1" noChangeArrowheads="1"/>
          </p:cNvPicPr>
          <p:nvPr/>
        </p:nvPicPr>
        <p:blipFill>
          <a:blip r:embed="rId3" cstate="print"/>
          <a:srcRect/>
          <a:stretch>
            <a:fillRect/>
          </a:stretch>
        </p:blipFill>
        <p:spPr bwMode="auto">
          <a:xfrm>
            <a:off x="5436096" y="4077072"/>
            <a:ext cx="3707904" cy="2780928"/>
          </a:xfrm>
          <a:prstGeom prst="rect">
            <a:avLst/>
          </a:prstGeom>
          <a:noFill/>
        </p:spPr>
      </p:pic>
      <p:pic>
        <p:nvPicPr>
          <p:cNvPr id="34819" name="Picture 3" descr="N:\MUHARREM AYI AŞURA İDRİS\eyyup.jpg"/>
          <p:cNvPicPr>
            <a:picLocks noChangeAspect="1" noChangeArrowheads="1"/>
          </p:cNvPicPr>
          <p:nvPr/>
        </p:nvPicPr>
        <p:blipFill>
          <a:blip r:embed="rId4" cstate="print"/>
          <a:srcRect l="20694" r="13773"/>
          <a:stretch>
            <a:fillRect/>
          </a:stretch>
        </p:blipFill>
        <p:spPr bwMode="auto">
          <a:xfrm>
            <a:off x="3563888" y="4077073"/>
            <a:ext cx="2736304" cy="2780928"/>
          </a:xfrm>
          <a:prstGeom prst="rect">
            <a:avLst/>
          </a:prstGeom>
          <a:noFill/>
        </p:spPr>
      </p:pic>
      <p:sp>
        <p:nvSpPr>
          <p:cNvPr id="6"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a:t>
            </a:r>
            <a:r>
              <a:rPr lang="tr-TR" sz="2800" b="1" dirty="0" err="1">
                <a:solidFill>
                  <a:schemeClr val="tx1"/>
                </a:solidFill>
              </a:rPr>
              <a:t>Eyyûb</a:t>
            </a:r>
            <a:r>
              <a:rPr lang="tr-TR" sz="2800" b="1" dirty="0">
                <a:solidFill>
                  <a:schemeClr val="tx1"/>
                </a:solidFill>
              </a:rPr>
              <a:t> (as), hastalığından o gün şifaya kavuşmuştur. </a:t>
            </a:r>
            <a:endParaRPr lang="tr-TR" sz="2800" dirty="0">
              <a:solidFill>
                <a:schemeClr val="tx1"/>
              </a:solidFill>
            </a:endParaRPr>
          </a:p>
        </p:txBody>
      </p:sp>
      <p:sp>
        <p:nvSpPr>
          <p:cNvPr id="15" name="14 Dikdörtgen"/>
          <p:cNvSpPr/>
          <p:nvPr/>
        </p:nvSpPr>
        <p:spPr>
          <a:xfrm>
            <a:off x="467544" y="1052736"/>
            <a:ext cx="8208912" cy="2952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Yıllarca hastalıkla mücadele etmiş, şikâyette bulunmamış, malını mülkünü kaybetmiş, nihayetinde sabrına karşılık Allah ona nasıl iyileşeceğini bildirmiştir.</a:t>
            </a:r>
          </a:p>
          <a:p>
            <a:pPr algn="ctr"/>
            <a:r>
              <a:rPr lang="ar-SA" sz="3200" dirty="0" smtClean="0">
                <a:solidFill>
                  <a:schemeClr val="tx1"/>
                </a:solidFill>
                <a:latin typeface="HASENAT4" pitchFamily="2" charset="-78"/>
                <a:cs typeface="HASENAT4" pitchFamily="2" charset="-78"/>
              </a:rPr>
              <a:t>وَاَيُّوبَ اِذْ نَادٰى رَبَّهُ اَنّى مَسَّنِىَ الضُّرُّ وَاَنْتَ اَرْحَمُ الرَّاحِمينَ</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a:t>
            </a:r>
            <a:r>
              <a:rPr lang="tr-TR" sz="2000" dirty="0" err="1" smtClean="0">
                <a:solidFill>
                  <a:schemeClr val="tx1"/>
                </a:solidFill>
              </a:rPr>
              <a:t>Eyyub'u</a:t>
            </a:r>
            <a:r>
              <a:rPr lang="tr-TR" sz="2000" dirty="0" smtClean="0">
                <a:solidFill>
                  <a:schemeClr val="tx1"/>
                </a:solidFill>
              </a:rPr>
              <a:t> da (an). Hani Rabbine: «Başıma bu dert geldi. Sen, merhametlilerin en merhametlisisin» diye niyaz etmişti”. (ENBİYÂ 83)</a:t>
            </a:r>
          </a:p>
          <a:p>
            <a:pPr algn="ctr"/>
            <a:r>
              <a:rPr lang="ar-SA" sz="2400" dirty="0" smtClean="0">
                <a:solidFill>
                  <a:schemeClr val="tx1"/>
                </a:solidFill>
                <a:latin typeface="HASENAT4" pitchFamily="2" charset="-78"/>
                <a:cs typeface="HASENAT4" pitchFamily="2" charset="-78"/>
              </a:rPr>
              <a:t>فَاسْتَجَبْنَا لَهُ فَكَشَفْنَا مَا بِه مِنْ ضُرٍّ وَاٰتَيْنَاهُ اَهْلَهُ وَمِثْلَهُمْ مَعَهُمْ رَحْمَةً مِنْ عِنْدِنَا وَذِكْرٰى لِلْعَابِدينَ</a:t>
            </a:r>
            <a:endParaRPr lang="tr-TR" sz="2400" dirty="0" smtClean="0">
              <a:solidFill>
                <a:schemeClr val="tx1"/>
              </a:solidFill>
              <a:latin typeface="HASENAT4" pitchFamily="2" charset="-78"/>
              <a:cs typeface="HASENAT4" pitchFamily="2" charset="-78"/>
            </a:endParaRPr>
          </a:p>
          <a:p>
            <a:pPr algn="just"/>
            <a:r>
              <a:rPr lang="tr-TR" sz="2000" dirty="0" smtClean="0">
                <a:solidFill>
                  <a:schemeClr val="tx1"/>
                </a:solidFill>
              </a:rPr>
              <a:t>“Bunun üzerine biz, tarafımızdan bir rahmet ve kulluk edenler için bir hatıra olmak üzere onun duasını kabul ettik; kendisinde dert ve sıkıntı olarak ne varsa giderdik ve ona aile efradını, ayrıca bunlarla birlikte bir mislini daha verdik.” (ENBİYÂ 84)</a:t>
            </a:r>
            <a:endParaRPr lang="tr-TR" sz="20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N:\MUHARREM AYI AŞURA İDRİS\5335509c-3037-4.jpg"/>
          <p:cNvPicPr>
            <a:picLocks noChangeAspect="1" noChangeArrowheads="1"/>
          </p:cNvPicPr>
          <p:nvPr/>
        </p:nvPicPr>
        <p:blipFill>
          <a:blip r:embed="rId2" cstate="print"/>
          <a:srcRect/>
          <a:stretch>
            <a:fillRect/>
          </a:stretch>
        </p:blipFill>
        <p:spPr bwMode="auto">
          <a:xfrm>
            <a:off x="5076056" y="4538582"/>
            <a:ext cx="3923928" cy="2418809"/>
          </a:xfrm>
          <a:prstGeom prst="rect">
            <a:avLst/>
          </a:prstGeom>
          <a:ln>
            <a:noFill/>
          </a:ln>
          <a:effectLst>
            <a:softEdge rad="112500"/>
          </a:effectLst>
        </p:spPr>
      </p:pic>
      <p:pic>
        <p:nvPicPr>
          <p:cNvPr id="35845" name="Picture 5" descr="N:\MUHARREM AYI AŞURA İDRİS\4-Kuranda-Hz.-Yunus-asın-Balığın-Karnından-Kurtarılması-1728x800_c.jpg"/>
          <p:cNvPicPr>
            <a:picLocks noChangeAspect="1" noChangeArrowheads="1"/>
          </p:cNvPicPr>
          <p:nvPr/>
        </p:nvPicPr>
        <p:blipFill>
          <a:blip r:embed="rId3" cstate="print"/>
          <a:srcRect/>
          <a:stretch>
            <a:fillRect/>
          </a:stretch>
        </p:blipFill>
        <p:spPr bwMode="auto">
          <a:xfrm>
            <a:off x="0" y="4540692"/>
            <a:ext cx="5220072" cy="2416700"/>
          </a:xfrm>
          <a:prstGeom prst="rect">
            <a:avLst/>
          </a:prstGeom>
          <a:ln>
            <a:noFill/>
          </a:ln>
          <a:effectLst>
            <a:softEdge rad="112500"/>
          </a:effectLst>
        </p:spPr>
      </p:pic>
      <p:sp>
        <p:nvSpPr>
          <p:cNvPr id="15" name="14 Dikdörtgen"/>
          <p:cNvSpPr/>
          <p:nvPr/>
        </p:nvSpPr>
        <p:spPr>
          <a:xfrm>
            <a:off x="251520" y="1052736"/>
            <a:ext cx="8604448" cy="37444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Kavmini Allah’ın dinine davet etmiş ancak inanan olmamış, ümidini yitirerek ilahi emri beklemeden görev bölgesini terk etmiş ve gemiye binerek giderken ilahi takdir gereği denize atılmış ve balık tarafından yutulmuştur. Ancak onun ardından kavmi hidayeti tercih etmiştir. Balığın karnında Dua etmiş ve Allah onun duasını kabul etmiştir.</a:t>
            </a:r>
          </a:p>
          <a:p>
            <a:pPr algn="ctr"/>
            <a:r>
              <a:rPr lang="ar-SA" sz="2800" dirty="0" smtClean="0">
                <a:solidFill>
                  <a:schemeClr val="tx1"/>
                </a:solidFill>
                <a:latin typeface="HASENAT4" pitchFamily="2" charset="-78"/>
                <a:cs typeface="HASENAT4" pitchFamily="2" charset="-78"/>
              </a:rPr>
              <a:t>فَالْتَقَمَهُ الْحُوتُ وَهُوَ مُليمٌ ﴿١٤٢﴾ فَلَوْلَا اَنَّهُ كَانَ مِنَ الْمُسَبِّحينَ ﴿١٤٣﴾ لَلَبِثَ فى بَطْنِه اِلٰى يَوْمِ يُبْعَثُونَ ﴿١٤٤﴾ فَنَبَذْنَاهُ بِالْعَرَاءِ وَهُوَ سَقيمٌ ﴿١٤٥﴾</a:t>
            </a:r>
            <a:endParaRPr lang="tr-TR" sz="2800" dirty="0" smtClean="0">
              <a:solidFill>
                <a:schemeClr val="tx1"/>
              </a:solidFill>
              <a:latin typeface="HASENAT4" pitchFamily="2" charset="-78"/>
              <a:cs typeface="HASENAT4" pitchFamily="2" charset="-78"/>
            </a:endParaRPr>
          </a:p>
          <a:p>
            <a:pPr algn="just"/>
            <a:r>
              <a:rPr lang="tr-TR" sz="2000" dirty="0" smtClean="0">
                <a:solidFill>
                  <a:schemeClr val="tx1"/>
                </a:solidFill>
              </a:rPr>
              <a:t>“Yunus kendini kınayıp dururken onu bir balık yuttu. Eğer Allah'ı </a:t>
            </a:r>
            <a:r>
              <a:rPr lang="tr-TR" sz="2000" dirty="0" err="1" smtClean="0">
                <a:solidFill>
                  <a:schemeClr val="tx1"/>
                </a:solidFill>
              </a:rPr>
              <a:t>tesbih</a:t>
            </a:r>
            <a:r>
              <a:rPr lang="tr-TR" sz="2000" dirty="0" smtClean="0">
                <a:solidFill>
                  <a:schemeClr val="tx1"/>
                </a:solidFill>
              </a:rPr>
              <a:t> edenlerden olmasaydı, tekrar dirilecekleri güne kadar onun karnında kalırdı. Halsiz bir vaziyette kendisini dışarı çıkardık.” (</a:t>
            </a:r>
            <a:r>
              <a:rPr lang="tr-TR" sz="2000" dirty="0" err="1" smtClean="0">
                <a:solidFill>
                  <a:schemeClr val="tx1"/>
                </a:solidFill>
              </a:rPr>
              <a:t>Sâffât</a:t>
            </a:r>
            <a:r>
              <a:rPr lang="tr-TR" sz="2000" dirty="0" smtClean="0">
                <a:solidFill>
                  <a:schemeClr val="tx1"/>
                </a:solidFill>
              </a:rPr>
              <a:t> 142-145)</a:t>
            </a:r>
          </a:p>
          <a:p>
            <a:pPr algn="ctr"/>
            <a:r>
              <a:rPr lang="ar-SA" sz="3200" dirty="0" smtClean="0">
                <a:solidFill>
                  <a:schemeClr val="tx1"/>
                </a:solidFill>
                <a:latin typeface="HASENAT4" pitchFamily="2" charset="-78"/>
                <a:cs typeface="HASENAT4" pitchFamily="2" charset="-78"/>
              </a:rPr>
              <a:t>فَنَادٰى فِى الظُّلُمَاتِ اَنْ لَا اِلٰهَ اِلَّا اَنْتَ سُبْحَانَكَ اِنّى كُنْتُ مِنَ الظَّالِمينَ</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“Nihayet karanlıklar içinde: «Senden başka hiçbir tanrı yoktur. Seni tenzih ederim. Gerçekten ben zalimlerden oldum!» diye niyaz etti.” (ENBİYÂ 87)</a:t>
            </a:r>
            <a:endParaRPr lang="tr-TR" sz="2000" dirty="0">
              <a:solidFill>
                <a:schemeClr val="tx1"/>
              </a:solidFill>
            </a:endParaRPr>
          </a:p>
        </p:txBody>
      </p:sp>
      <p:sp>
        <p:nvSpPr>
          <p:cNvPr id="5"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Yunus (as), balığın karnından </a:t>
            </a:r>
            <a:r>
              <a:rPr lang="tr-TR" sz="2800" b="1" dirty="0" smtClean="0">
                <a:solidFill>
                  <a:schemeClr val="tx1"/>
                </a:solidFill>
              </a:rPr>
              <a:t>kurtuluşu</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N:\MUHARREM AYI AŞURA İDRİS\davut peygamberin kabri.jpg"/>
          <p:cNvPicPr>
            <a:picLocks noChangeAspect="1" noChangeArrowheads="1"/>
          </p:cNvPicPr>
          <p:nvPr/>
        </p:nvPicPr>
        <p:blipFill>
          <a:blip r:embed="rId2" cstate="print"/>
          <a:srcRect/>
          <a:stretch>
            <a:fillRect/>
          </a:stretch>
        </p:blipFill>
        <p:spPr bwMode="auto">
          <a:xfrm>
            <a:off x="4067944" y="4149443"/>
            <a:ext cx="5076056" cy="2879957"/>
          </a:xfrm>
          <a:prstGeom prst="rect">
            <a:avLst/>
          </a:prstGeom>
          <a:ln>
            <a:noFill/>
          </a:ln>
          <a:effectLst>
            <a:softEdge rad="112500"/>
          </a:effectLst>
        </p:spPr>
      </p:pic>
      <p:pic>
        <p:nvPicPr>
          <p:cNvPr id="36868" name="Picture 4" descr="N:\MUHARREM AYI AŞURA İDRİS\davut eski mezar peygamberler.JPG"/>
          <p:cNvPicPr>
            <a:picLocks noChangeAspect="1" noChangeArrowheads="1"/>
          </p:cNvPicPr>
          <p:nvPr/>
        </p:nvPicPr>
        <p:blipFill>
          <a:blip r:embed="rId3" cstate="print"/>
          <a:srcRect/>
          <a:stretch>
            <a:fillRect/>
          </a:stretch>
        </p:blipFill>
        <p:spPr bwMode="auto">
          <a:xfrm>
            <a:off x="0" y="4141768"/>
            <a:ext cx="4211960" cy="2887632"/>
          </a:xfrm>
          <a:prstGeom prst="rect">
            <a:avLst/>
          </a:prstGeom>
          <a:ln>
            <a:noFill/>
          </a:ln>
          <a:effectLst>
            <a:softEdge rad="112500"/>
          </a:effectLst>
        </p:spPr>
      </p:pic>
      <p:sp>
        <p:nvSpPr>
          <p:cNvPr id="15" name="14 Dikdörtgen"/>
          <p:cNvSpPr/>
          <p:nvPr/>
        </p:nvSpPr>
        <p:spPr>
          <a:xfrm>
            <a:off x="179512" y="1124744"/>
            <a:ext cx="8784976" cy="30963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chemeClr val="tx1"/>
                </a:solidFill>
                <a:latin typeface="HASENAT4" pitchFamily="2" charset="-78"/>
                <a:cs typeface="HASENAT4" pitchFamily="2" charset="-78"/>
              </a:rPr>
              <a:t>قَالَ لَقَدْ ظَلَمَكَ بِسُؤَالِ نَعْجَتِكَ اِلٰى نِعَاجِه وَاِنَّ كَثيرًا مِنَ الْخُلَطَاءِ لَيَبْغى بَعْضُهُمْ عَلٰى بَعْضٍ اِلَّا الَّذينَ اٰمَنُوا وَعَمِلُوا الصَّالِحَاتِ وَقَليلٌ مَا هُمْ وَظَنَّ دَاوُدُ اَنَّمَا فَتَنَّاهُ فَاسْتَغْفَرَ رَبَّهُ وَخَرَّ رَاكِعًا وَاَنَابَ</a:t>
            </a:r>
            <a:endParaRPr lang="tr-TR" sz="2400" dirty="0" smtClean="0">
              <a:solidFill>
                <a:schemeClr val="tx1"/>
              </a:solidFill>
              <a:latin typeface="HASENAT4" pitchFamily="2" charset="-78"/>
              <a:cs typeface="HASENAT4" pitchFamily="2" charset="-78"/>
            </a:endParaRPr>
          </a:p>
          <a:p>
            <a:pPr algn="just"/>
            <a:r>
              <a:rPr lang="tr-TR" sz="2000" dirty="0" smtClean="0">
                <a:solidFill>
                  <a:schemeClr val="tx1"/>
                </a:solidFill>
              </a:rPr>
              <a:t>“</a:t>
            </a:r>
            <a:r>
              <a:rPr lang="tr-TR" sz="2000" dirty="0" err="1" smtClean="0">
                <a:solidFill>
                  <a:schemeClr val="tx1"/>
                </a:solidFill>
              </a:rPr>
              <a:t>Davud</a:t>
            </a:r>
            <a:r>
              <a:rPr lang="tr-TR" sz="2000" dirty="0" smtClean="0">
                <a:solidFill>
                  <a:schemeClr val="tx1"/>
                </a:solidFill>
              </a:rPr>
              <a:t>: </a:t>
            </a:r>
            <a:r>
              <a:rPr lang="tr-TR" sz="2000" dirty="0" err="1" smtClean="0">
                <a:solidFill>
                  <a:schemeClr val="tx1"/>
                </a:solidFill>
              </a:rPr>
              <a:t>Andolsun</a:t>
            </a:r>
            <a:r>
              <a:rPr lang="tr-TR" sz="2000" dirty="0" smtClean="0">
                <a:solidFill>
                  <a:schemeClr val="tx1"/>
                </a:solidFill>
              </a:rPr>
              <a:t> ki, senin koyununu kendi koyunlarına katmak istemekle sana haksızlıkta bulunmuştur. Doğrusu ortakçıların çoğu, birbirlerinin haklarına </a:t>
            </a:r>
            <a:r>
              <a:rPr lang="tr-TR" sz="2000" dirty="0" err="1" smtClean="0">
                <a:solidFill>
                  <a:schemeClr val="tx1"/>
                </a:solidFill>
              </a:rPr>
              <a:t>tecâvüz</a:t>
            </a:r>
            <a:r>
              <a:rPr lang="tr-TR" sz="2000" dirty="0" smtClean="0">
                <a:solidFill>
                  <a:schemeClr val="tx1"/>
                </a:solidFill>
              </a:rPr>
              <a:t> ederler. Yalnız iman edip de iyi işler yapanlar müstesna. Bunlar da ne kadar az! dedi. </a:t>
            </a:r>
            <a:r>
              <a:rPr lang="tr-TR" sz="2000" dirty="0" err="1" smtClean="0">
                <a:solidFill>
                  <a:schemeClr val="tx1"/>
                </a:solidFill>
              </a:rPr>
              <a:t>Davud</a:t>
            </a:r>
            <a:r>
              <a:rPr lang="tr-TR" sz="2000" dirty="0" smtClean="0">
                <a:solidFill>
                  <a:schemeClr val="tx1"/>
                </a:solidFill>
              </a:rPr>
              <a:t>, kendisini denediğimizi sandı ve Rabbinden mağfiret dileyerek eğilip secdeye kapandı, </a:t>
            </a:r>
            <a:r>
              <a:rPr lang="tr-TR" sz="2000" dirty="0" err="1" smtClean="0">
                <a:solidFill>
                  <a:schemeClr val="tx1"/>
                </a:solidFill>
              </a:rPr>
              <a:t>tevbe</a:t>
            </a:r>
            <a:r>
              <a:rPr lang="tr-TR" sz="2000" dirty="0" smtClean="0">
                <a:solidFill>
                  <a:schemeClr val="tx1"/>
                </a:solidFill>
              </a:rPr>
              <a:t> edip Allah'a yöneldi.” (SÂD 24)</a:t>
            </a:r>
          </a:p>
          <a:p>
            <a:pPr algn="ctr"/>
            <a:r>
              <a:rPr lang="ar-SA" sz="3200" dirty="0" smtClean="0">
                <a:solidFill>
                  <a:schemeClr val="tx1"/>
                </a:solidFill>
                <a:latin typeface="HASENAT4" pitchFamily="2" charset="-78"/>
                <a:cs typeface="HASENAT4" pitchFamily="2" charset="-78"/>
              </a:rPr>
              <a:t>فَغَفَرْنَا لَهُ ذٰلِكَ وَاِنَّ لَهُ عِنْدَنَا لَزُلْفٰى وَحُسْنَ مَاٰبٍ</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“Sonra bu tutumundan dolayı onu bağışladık. Kuşkusuz yanımızda onun yüksek bir makamı ve güzel bir geleceği vardır.” (SÂD 25) </a:t>
            </a:r>
            <a:endParaRPr lang="tr-TR" sz="2000" dirty="0">
              <a:solidFill>
                <a:schemeClr val="tx1"/>
              </a:solidFill>
            </a:endParaRPr>
          </a:p>
        </p:txBody>
      </p:sp>
      <p:sp>
        <p:nvSpPr>
          <p:cNvPr id="5"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Davud (</a:t>
            </a:r>
            <a:r>
              <a:rPr lang="tr-TR" sz="2800" b="1" dirty="0" smtClean="0">
                <a:solidFill>
                  <a:schemeClr val="tx1"/>
                </a:solidFill>
              </a:rPr>
              <a:t>as)’</a:t>
            </a:r>
            <a:r>
              <a:rPr lang="tr-TR" sz="2800" b="1" dirty="0" err="1" smtClean="0">
                <a:solidFill>
                  <a:schemeClr val="tx1"/>
                </a:solidFill>
              </a:rPr>
              <a:t>ın</a:t>
            </a:r>
            <a:r>
              <a:rPr lang="tr-TR" sz="2800" b="1" dirty="0" smtClean="0">
                <a:solidFill>
                  <a:schemeClr val="tx1"/>
                </a:solidFill>
              </a:rPr>
              <a:t> </a:t>
            </a:r>
            <a:r>
              <a:rPr lang="tr-TR" sz="2800" b="1" dirty="0" err="1">
                <a:solidFill>
                  <a:schemeClr val="tx1"/>
                </a:solidFill>
              </a:rPr>
              <a:t>tevbesi</a:t>
            </a:r>
            <a:r>
              <a:rPr lang="tr-TR" sz="2800" b="1" dirty="0">
                <a:solidFill>
                  <a:schemeClr val="tx1"/>
                </a:solidFill>
              </a:rPr>
              <a:t> o gün kabul </a:t>
            </a:r>
            <a:r>
              <a:rPr lang="tr-TR" sz="2800" b="1" dirty="0" smtClean="0">
                <a:solidFill>
                  <a:schemeClr val="tx1"/>
                </a:solidFill>
              </a:rPr>
              <a:t>edilmesi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6024" y="1196752"/>
            <a:ext cx="8748464" cy="28803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HASENAT4" pitchFamily="2" charset="-78"/>
                <a:cs typeface="HASENAT4" pitchFamily="2" charset="-78"/>
              </a:rPr>
              <a:t>وَاِذْ فَرَقْنَا بِكُمُ الْبَحْرَ فَاَنْجَيْنَاكُمْ وَاَغْرَقْنَا اٰلَ فِرْعَوْنَ وَاَنْتُمْ تَنْظُرُونَ</a:t>
            </a:r>
            <a:endParaRPr lang="tr-TR" sz="2800" dirty="0" smtClean="0">
              <a:solidFill>
                <a:schemeClr val="tx1"/>
              </a:solidFill>
              <a:latin typeface="HASENAT4" pitchFamily="2" charset="-78"/>
              <a:cs typeface="HASENAT4" pitchFamily="2" charset="-78"/>
            </a:endParaRPr>
          </a:p>
          <a:p>
            <a:pPr algn="just"/>
            <a:r>
              <a:rPr lang="tr-TR" sz="2800" dirty="0" smtClean="0">
                <a:solidFill>
                  <a:schemeClr val="tx1"/>
                </a:solidFill>
              </a:rPr>
              <a:t>“Bir zamanlar biz sizin için denizi yardık, sizi kurtardık, Firavun'un taraftarlarını da, siz bakıp dururken denizde boğduk.” (Bakara 50)</a:t>
            </a:r>
            <a:endParaRPr lang="tr-TR" sz="2800" dirty="0">
              <a:solidFill>
                <a:schemeClr val="tx1"/>
              </a:solidFill>
            </a:endParaRPr>
          </a:p>
        </p:txBody>
      </p:sp>
      <p:pic>
        <p:nvPicPr>
          <p:cNvPr id="37893" name="Picture 5" descr="N:\MUHARREM AYI AŞURA İDRİS\hzmusanin_kizil_denizi_ayirmasi_incelendi_1325604705.jpg"/>
          <p:cNvPicPr>
            <a:picLocks noChangeAspect="1" noChangeArrowheads="1"/>
          </p:cNvPicPr>
          <p:nvPr/>
        </p:nvPicPr>
        <p:blipFill>
          <a:blip r:embed="rId2" cstate="print"/>
          <a:srcRect/>
          <a:stretch>
            <a:fillRect/>
          </a:stretch>
        </p:blipFill>
        <p:spPr bwMode="auto">
          <a:xfrm>
            <a:off x="2619375" y="4095750"/>
            <a:ext cx="6524625" cy="2762250"/>
          </a:xfrm>
          <a:prstGeom prst="rect">
            <a:avLst/>
          </a:prstGeom>
          <a:ln>
            <a:noFill/>
          </a:ln>
          <a:effectLst>
            <a:softEdge rad="112500"/>
          </a:effectLst>
        </p:spPr>
      </p:pic>
      <p:pic>
        <p:nvPicPr>
          <p:cNvPr id="37894" name="Picture 6" descr="N:\MUHARREM AYI AŞURA İDRİS\kizildenizin-yarilmasi-hz-musa (1).jpg"/>
          <p:cNvPicPr>
            <a:picLocks noChangeAspect="1" noChangeArrowheads="1"/>
          </p:cNvPicPr>
          <p:nvPr/>
        </p:nvPicPr>
        <p:blipFill>
          <a:blip r:embed="rId3" cstate="print"/>
          <a:srcRect/>
          <a:stretch>
            <a:fillRect/>
          </a:stretch>
        </p:blipFill>
        <p:spPr bwMode="auto">
          <a:xfrm>
            <a:off x="0" y="4077072"/>
            <a:ext cx="2843808" cy="2780928"/>
          </a:xfrm>
          <a:prstGeom prst="rect">
            <a:avLst/>
          </a:prstGeom>
          <a:ln>
            <a:noFill/>
          </a:ln>
          <a:effectLst>
            <a:softEdge rad="112500"/>
          </a:effectLst>
        </p:spPr>
      </p:pic>
      <p:sp>
        <p:nvSpPr>
          <p:cNvPr id="5" name="14 Dikdörtgen"/>
          <p:cNvSpPr/>
          <p:nvPr/>
        </p:nvSpPr>
        <p:spPr>
          <a:xfrm>
            <a:off x="107504" y="188640"/>
            <a:ext cx="8748464" cy="10801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Musa (as), </a:t>
            </a:r>
            <a:r>
              <a:rPr lang="tr-TR" sz="2800" b="1" dirty="0" err="1">
                <a:solidFill>
                  <a:schemeClr val="tx1"/>
                </a:solidFill>
              </a:rPr>
              <a:t>Âşura</a:t>
            </a:r>
            <a:r>
              <a:rPr lang="tr-TR" sz="2800" b="1" dirty="0">
                <a:solidFill>
                  <a:schemeClr val="tx1"/>
                </a:solidFill>
              </a:rPr>
              <a:t> Gününde </a:t>
            </a:r>
            <a:r>
              <a:rPr lang="tr-TR" sz="2800" b="1" dirty="0" smtClean="0">
                <a:solidFill>
                  <a:schemeClr val="tx1"/>
                </a:solidFill>
              </a:rPr>
              <a:t>yararak </a:t>
            </a:r>
            <a:r>
              <a:rPr lang="tr-TR" sz="2800" b="1" dirty="0">
                <a:solidFill>
                  <a:schemeClr val="tx1"/>
                </a:solidFill>
              </a:rPr>
              <a:t>nehri geçmiş ve Firavun ile ordusu sulara gömülmüştür.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512" y="1052736"/>
            <a:ext cx="8748464" cy="273630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اِذْ قَالَتِ الْمَلٰئِكَةُ يَا مَرْيَمُ اِنَّ اللّٰهَ يُبَشِّرُكِ بِكَلِمَةٍ مِنْهُ اِسْمُهُ الْمَسيحُ عيسَى ابْنُ مَرْيَمَ وَجيهًا فِى الدُّنْيَا وَالْاٰخِرَةِ وَمِنَ الْمُقَرَّبينَ</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“Melekler demişlerdi ki: Ey Meryem! Allah sana kendisinden bir Kelime'yi müjdeliyor. Adı Meryem oğlu İsa'dır. </a:t>
            </a:r>
            <a:r>
              <a:rPr lang="tr-TR" sz="2000" dirty="0" err="1" smtClean="0">
                <a:solidFill>
                  <a:schemeClr val="tx1"/>
                </a:solidFill>
              </a:rPr>
              <a:t>Mesîh'tir</a:t>
            </a:r>
            <a:r>
              <a:rPr lang="tr-TR" sz="2000" dirty="0" smtClean="0">
                <a:solidFill>
                  <a:schemeClr val="tx1"/>
                </a:solidFill>
              </a:rPr>
              <a:t>; dünyada da, </a:t>
            </a:r>
            <a:r>
              <a:rPr lang="tr-TR" sz="2000" dirty="0" err="1" smtClean="0">
                <a:solidFill>
                  <a:schemeClr val="tx1"/>
                </a:solidFill>
              </a:rPr>
              <a:t>ahirette</a:t>
            </a:r>
            <a:r>
              <a:rPr lang="tr-TR" sz="2000" dirty="0" smtClean="0">
                <a:solidFill>
                  <a:schemeClr val="tx1"/>
                </a:solidFill>
              </a:rPr>
              <a:t> de itibarlı ve Allah'ın kendisine yakın kıldıklarındandır”. (ÂLİ IMRÂN 45)</a:t>
            </a:r>
          </a:p>
          <a:p>
            <a:pPr algn="ctr"/>
            <a:r>
              <a:rPr lang="ar-SA" sz="3200" dirty="0" smtClean="0">
                <a:solidFill>
                  <a:schemeClr val="tx1"/>
                </a:solidFill>
                <a:latin typeface="HASENAT4" pitchFamily="2" charset="-78"/>
                <a:cs typeface="HASENAT4" pitchFamily="2" charset="-78"/>
              </a:rPr>
              <a:t>اِذْ قَالَ اللّٰهُ يَا عيسٰى اِنّى مُتَوَفّيكَ وَرَافِعُكَ اِلَیَّ وَمُطَهِّرُكَ مِنَ الَّذينَ كَفَرُوا</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“Allah buyurmuştu ki: Ey İsa! Seni vefat ettireceğim, seni </a:t>
            </a:r>
            <a:r>
              <a:rPr lang="tr-TR" sz="2000" dirty="0" err="1" smtClean="0">
                <a:solidFill>
                  <a:schemeClr val="tx1"/>
                </a:solidFill>
              </a:rPr>
              <a:t>nezdime</a:t>
            </a:r>
            <a:r>
              <a:rPr lang="tr-TR" sz="2000" dirty="0" smtClean="0">
                <a:solidFill>
                  <a:schemeClr val="tx1"/>
                </a:solidFill>
              </a:rPr>
              <a:t> yükselteceğim, seni inkâr edenlerden arındıracağım” (ÂLİ IMRÂN 55)</a:t>
            </a:r>
            <a:endParaRPr lang="tr-TR" sz="2000" dirty="0">
              <a:solidFill>
                <a:schemeClr val="tx1"/>
              </a:solidFill>
            </a:endParaRPr>
          </a:p>
        </p:txBody>
      </p:sp>
      <p:pic>
        <p:nvPicPr>
          <p:cNvPr id="38916" name="Picture 4" descr="N:\MUHARREM AYI AŞURA İDRİS\isanın doğumu.jpg"/>
          <p:cNvPicPr>
            <a:picLocks noChangeAspect="1" noChangeArrowheads="1"/>
          </p:cNvPicPr>
          <p:nvPr/>
        </p:nvPicPr>
        <p:blipFill>
          <a:blip r:embed="rId2" cstate="print"/>
          <a:srcRect t="9912" b="14119"/>
          <a:stretch>
            <a:fillRect/>
          </a:stretch>
        </p:blipFill>
        <p:spPr bwMode="auto">
          <a:xfrm>
            <a:off x="0" y="3789040"/>
            <a:ext cx="9144000" cy="2952328"/>
          </a:xfrm>
          <a:prstGeom prst="rect">
            <a:avLst/>
          </a:prstGeom>
          <a:ln>
            <a:noFill/>
          </a:ln>
          <a:effectLst>
            <a:softEdge rad="112500"/>
          </a:effectLst>
        </p:spPr>
      </p:pic>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rPr>
              <a:t>Hz İsa (as), o gün dünyaya gelmiş ve o gün </a:t>
            </a:r>
            <a:r>
              <a:rPr lang="tr-TR" sz="2800" b="1" dirty="0" err="1">
                <a:solidFill>
                  <a:schemeClr val="tx1"/>
                </a:solidFill>
              </a:rPr>
              <a:t>semâya</a:t>
            </a:r>
            <a:r>
              <a:rPr lang="tr-TR" sz="2800" b="1" dirty="0">
                <a:solidFill>
                  <a:schemeClr val="tx1"/>
                </a:solidFill>
              </a:rPr>
              <a:t> yükseltilmiştir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6024" y="1052736"/>
            <a:ext cx="8748464" cy="266429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dirty="0" smtClean="0">
                <a:solidFill>
                  <a:schemeClr val="tx1"/>
                </a:solidFill>
              </a:rPr>
              <a:t>Ramazan orucu farz kılınmadan önce (</a:t>
            </a:r>
            <a:r>
              <a:rPr lang="tr-TR" sz="2800" dirty="0" err="1" smtClean="0">
                <a:solidFill>
                  <a:schemeClr val="tx1"/>
                </a:solidFill>
              </a:rPr>
              <a:t>Kureyşliler</a:t>
            </a:r>
            <a:r>
              <a:rPr lang="tr-TR" sz="2800" dirty="0" smtClean="0">
                <a:solidFill>
                  <a:schemeClr val="tx1"/>
                </a:solidFill>
              </a:rPr>
              <a:t>) </a:t>
            </a:r>
            <a:r>
              <a:rPr lang="tr-TR" sz="2800" dirty="0" err="1" smtClean="0">
                <a:solidFill>
                  <a:schemeClr val="tx1"/>
                </a:solidFill>
              </a:rPr>
              <a:t>Aşûre</a:t>
            </a:r>
            <a:r>
              <a:rPr lang="tr-TR" sz="2800" dirty="0" smtClean="0">
                <a:solidFill>
                  <a:schemeClr val="tx1"/>
                </a:solidFill>
              </a:rPr>
              <a:t> günü oruç tutarlardı. </a:t>
            </a:r>
            <a:r>
              <a:rPr lang="tr-TR" sz="2800" b="1" u="sng" dirty="0" err="1" smtClean="0">
                <a:solidFill>
                  <a:schemeClr val="tx1"/>
                </a:solidFill>
              </a:rPr>
              <a:t>Aşûre</a:t>
            </a:r>
            <a:r>
              <a:rPr lang="tr-TR" sz="2800" b="1" u="sng" dirty="0" smtClean="0">
                <a:solidFill>
                  <a:schemeClr val="tx1"/>
                </a:solidFill>
              </a:rPr>
              <a:t> günü, Kabe’nin örtüsünün değiştirildiği gündü</a:t>
            </a:r>
            <a:r>
              <a:rPr lang="tr-TR" sz="2800" u="sng" dirty="0" smtClean="0">
                <a:solidFill>
                  <a:schemeClr val="tx1"/>
                </a:solidFill>
              </a:rPr>
              <a:t>.</a:t>
            </a:r>
            <a:r>
              <a:rPr lang="tr-TR" sz="2800" dirty="0" smtClean="0">
                <a:solidFill>
                  <a:schemeClr val="tx1"/>
                </a:solidFill>
              </a:rPr>
              <a:t> (</a:t>
            </a:r>
            <a:r>
              <a:rPr lang="tr-TR" sz="2800" dirty="0" err="1" smtClean="0">
                <a:solidFill>
                  <a:schemeClr val="tx1"/>
                </a:solidFill>
              </a:rPr>
              <a:t>Ahmed</a:t>
            </a:r>
            <a:r>
              <a:rPr lang="tr-TR" sz="2800" dirty="0" smtClean="0">
                <a:solidFill>
                  <a:schemeClr val="tx1"/>
                </a:solidFill>
              </a:rPr>
              <a:t>, VI, 244) </a:t>
            </a:r>
            <a:endParaRPr lang="tr-TR" sz="2800" dirty="0">
              <a:solidFill>
                <a:schemeClr val="tx1"/>
              </a:solidFill>
            </a:endParaRPr>
          </a:p>
        </p:txBody>
      </p:sp>
      <p:pic>
        <p:nvPicPr>
          <p:cNvPr id="39938" name="Picture 2" descr="N:\MUHARREM AYI AŞURA İDRİS\kabe-ortu_1210.jpg"/>
          <p:cNvPicPr>
            <a:picLocks noChangeAspect="1" noChangeArrowheads="1"/>
          </p:cNvPicPr>
          <p:nvPr/>
        </p:nvPicPr>
        <p:blipFill>
          <a:blip r:embed="rId2" cstate="print"/>
          <a:srcRect/>
          <a:stretch>
            <a:fillRect/>
          </a:stretch>
        </p:blipFill>
        <p:spPr bwMode="auto">
          <a:xfrm>
            <a:off x="107504" y="3556789"/>
            <a:ext cx="4716016" cy="3301211"/>
          </a:xfrm>
          <a:prstGeom prst="rect">
            <a:avLst/>
          </a:prstGeom>
          <a:ln>
            <a:noFill/>
          </a:ln>
          <a:effectLst>
            <a:softEdge rad="112500"/>
          </a:effectLst>
        </p:spPr>
      </p:pic>
      <p:pic>
        <p:nvPicPr>
          <p:cNvPr id="39939" name="Picture 3" descr="N:\MUHARREM AYI AŞURA İDRİS\en eski kabe.jpg"/>
          <p:cNvPicPr>
            <a:picLocks noChangeAspect="1" noChangeArrowheads="1"/>
          </p:cNvPicPr>
          <p:nvPr/>
        </p:nvPicPr>
        <p:blipFill>
          <a:blip r:embed="rId3" cstate="print"/>
          <a:srcRect/>
          <a:stretch>
            <a:fillRect/>
          </a:stretch>
        </p:blipFill>
        <p:spPr bwMode="auto">
          <a:xfrm>
            <a:off x="4644008" y="3582957"/>
            <a:ext cx="4427984" cy="3275043"/>
          </a:xfrm>
          <a:prstGeom prst="rect">
            <a:avLst/>
          </a:prstGeom>
          <a:ln>
            <a:noFill/>
          </a:ln>
          <a:effectLst>
            <a:softEdge rad="112500"/>
          </a:effectLst>
        </p:spPr>
      </p:pic>
      <p:sp>
        <p:nvSpPr>
          <p:cNvPr id="5" name="14 Dikdörtgen"/>
          <p:cNvSpPr/>
          <p:nvPr/>
        </p:nvSpPr>
        <p:spPr>
          <a:xfrm>
            <a:off x="107504" y="197024"/>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Kâbe’nin </a:t>
            </a:r>
            <a:r>
              <a:rPr lang="tr-TR" sz="2800" b="1" dirty="0">
                <a:solidFill>
                  <a:schemeClr val="tx1"/>
                </a:solidFill>
              </a:rPr>
              <a:t>örtüsü daha önceleri Aşure gününde </a:t>
            </a:r>
            <a:r>
              <a:rPr lang="tr-TR" sz="2800" b="1" dirty="0" smtClean="0">
                <a:solidFill>
                  <a:schemeClr val="tx1"/>
                </a:solidFill>
              </a:rPr>
              <a:t>değiştirilirdi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MUHARREM AYI AŞURA İDRİS\KERBELA\540.jpg"/>
          <p:cNvPicPr>
            <a:picLocks noChangeAspect="1" noChangeArrowheads="1"/>
          </p:cNvPicPr>
          <p:nvPr/>
        </p:nvPicPr>
        <p:blipFill>
          <a:blip r:embed="rId2" cstate="print"/>
          <a:srcRect t="24828" b="13497"/>
          <a:stretch>
            <a:fillRect/>
          </a:stretch>
        </p:blipFill>
        <p:spPr bwMode="auto">
          <a:xfrm>
            <a:off x="0" y="3789040"/>
            <a:ext cx="9144000" cy="3168352"/>
          </a:xfrm>
          <a:prstGeom prst="rect">
            <a:avLst/>
          </a:prstGeom>
          <a:ln>
            <a:noFill/>
          </a:ln>
          <a:effectLst>
            <a:softEdge rad="112500"/>
          </a:effectLst>
        </p:spPr>
      </p:pic>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Elim </a:t>
            </a:r>
            <a:r>
              <a:rPr lang="tr-TR" sz="2800" b="1" dirty="0" err="1" smtClean="0">
                <a:solidFill>
                  <a:schemeClr val="tx1"/>
                </a:solidFill>
              </a:rPr>
              <a:t>Kerbela</a:t>
            </a:r>
            <a:r>
              <a:rPr lang="tr-TR" sz="2800" b="1" dirty="0" smtClean="0">
                <a:solidFill>
                  <a:schemeClr val="tx1"/>
                </a:solidFill>
              </a:rPr>
              <a:t> Olayı da </a:t>
            </a:r>
            <a:r>
              <a:rPr lang="tr-TR" sz="2800" b="1" dirty="0" err="1" smtClean="0">
                <a:solidFill>
                  <a:schemeClr val="tx1"/>
                </a:solidFill>
              </a:rPr>
              <a:t>aşura</a:t>
            </a:r>
            <a:r>
              <a:rPr lang="tr-TR" sz="2800" b="1" dirty="0" smtClean="0">
                <a:solidFill>
                  <a:schemeClr val="tx1"/>
                </a:solidFill>
              </a:rPr>
              <a:t> </a:t>
            </a:r>
            <a:r>
              <a:rPr lang="tr-TR" sz="2800" b="1" dirty="0">
                <a:solidFill>
                  <a:schemeClr val="tx1"/>
                </a:solidFill>
              </a:rPr>
              <a:t>gününde gerçekleşmiştir</a:t>
            </a:r>
            <a:endParaRPr lang="tr-TR" sz="2800" dirty="0">
              <a:solidFill>
                <a:schemeClr val="tx1"/>
              </a:solidFill>
            </a:endParaRPr>
          </a:p>
        </p:txBody>
      </p:sp>
      <p:sp>
        <p:nvSpPr>
          <p:cNvPr id="15" name="14 Dikdörtgen"/>
          <p:cNvSpPr/>
          <p:nvPr/>
        </p:nvSpPr>
        <p:spPr>
          <a:xfrm>
            <a:off x="144016" y="1628800"/>
            <a:ext cx="8748464" cy="22322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قَالَ رَسُولُ اللّهِ الْحَسَنُ وَالْحُسَيْنُ سَيِّدَا شَبَابِ أهْلِ الْجَنَّةِ. وَأبُوهُمَا خَيْرٌ مِنْهُمَا</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a:t>
            </a:r>
            <a:r>
              <a:rPr lang="tr-TR" sz="2000" b="1" u="sng" dirty="0" smtClean="0">
                <a:solidFill>
                  <a:schemeClr val="tx1"/>
                </a:solidFill>
              </a:rPr>
              <a:t>Hasan ve Hüseyin cennet ehlinin gençlerinin efendileridir. Babaları onlardan daha hayırlıdırla</a:t>
            </a:r>
            <a:r>
              <a:rPr lang="tr-TR" sz="2000" dirty="0" smtClean="0">
                <a:solidFill>
                  <a:schemeClr val="tx1"/>
                </a:solidFill>
              </a:rPr>
              <a:t>r”(İ.Canan, </a:t>
            </a:r>
            <a:r>
              <a:rPr lang="tr-TR" sz="2000" dirty="0" err="1" smtClean="0">
                <a:solidFill>
                  <a:schemeClr val="tx1"/>
                </a:solidFill>
              </a:rPr>
              <a:t>Kutub</a:t>
            </a:r>
            <a:r>
              <a:rPr lang="tr-TR" sz="2000" dirty="0" smtClean="0">
                <a:solidFill>
                  <a:schemeClr val="tx1"/>
                </a:solidFill>
              </a:rPr>
              <a:t>-i Sitte Ter.ve Şerhi, </a:t>
            </a:r>
            <a:r>
              <a:rPr lang="tr-TR" sz="2000" dirty="0" err="1" smtClean="0">
                <a:solidFill>
                  <a:schemeClr val="tx1"/>
                </a:solidFill>
              </a:rPr>
              <a:t>Akçağ</a:t>
            </a:r>
            <a:r>
              <a:rPr lang="tr-TR" sz="2000" dirty="0" smtClean="0">
                <a:solidFill>
                  <a:schemeClr val="tx1"/>
                </a:solidFill>
              </a:rPr>
              <a:t> Yay: 16/513)  diye nitelediği torunlarından Hz. Hüseyin’in </a:t>
            </a:r>
            <a:r>
              <a:rPr lang="tr-TR" sz="2000" dirty="0" err="1" smtClean="0">
                <a:solidFill>
                  <a:schemeClr val="tx1"/>
                </a:solidFill>
              </a:rPr>
              <a:t>Kerbelâ’da</a:t>
            </a:r>
            <a:r>
              <a:rPr lang="tr-TR" sz="2000" dirty="0" smtClean="0">
                <a:solidFill>
                  <a:schemeClr val="tx1"/>
                </a:solidFill>
              </a:rPr>
              <a:t> şehit edilmesi Muharrem ayının onuncu gününe rastlamaktadır</a:t>
            </a:r>
          </a:p>
          <a:p>
            <a:pPr algn="just"/>
            <a:r>
              <a:rPr lang="tr-TR" sz="2000" dirty="0" err="1" smtClean="0">
                <a:solidFill>
                  <a:schemeClr val="tx1"/>
                </a:solidFill>
              </a:rPr>
              <a:t>Âşura</a:t>
            </a:r>
            <a:r>
              <a:rPr lang="tr-TR" sz="2000" dirty="0" smtClean="0">
                <a:solidFill>
                  <a:schemeClr val="tx1"/>
                </a:solidFill>
              </a:rPr>
              <a:t> gününün manevi berraklığı üzerinde </a:t>
            </a:r>
            <a:r>
              <a:rPr lang="tr-TR" sz="2000" dirty="0" err="1" smtClean="0">
                <a:solidFill>
                  <a:schemeClr val="tx1"/>
                </a:solidFill>
              </a:rPr>
              <a:t>Kerbela</a:t>
            </a:r>
            <a:r>
              <a:rPr lang="tr-TR" sz="2000" dirty="0" smtClean="0">
                <a:solidFill>
                  <a:schemeClr val="tx1"/>
                </a:solidFill>
              </a:rPr>
              <a:t> karanlığının kesafeti de görülmektedir. </a:t>
            </a:r>
            <a:r>
              <a:rPr lang="tr-TR" sz="2000" b="1" u="sng" dirty="0" err="1" smtClean="0">
                <a:solidFill>
                  <a:schemeClr val="tx1"/>
                </a:solidFill>
              </a:rPr>
              <a:t>Emeviler’in</a:t>
            </a:r>
            <a:r>
              <a:rPr lang="tr-TR" sz="2000" b="1" u="sng" dirty="0" smtClean="0">
                <a:solidFill>
                  <a:schemeClr val="tx1"/>
                </a:solidFill>
              </a:rPr>
              <a:t> ikinci hükümdarı </a:t>
            </a:r>
            <a:r>
              <a:rPr lang="tr-TR" sz="2000" b="1" u="sng" dirty="0" err="1" smtClean="0">
                <a:solidFill>
                  <a:schemeClr val="tx1"/>
                </a:solidFill>
              </a:rPr>
              <a:t>Yezid</a:t>
            </a:r>
            <a:r>
              <a:rPr lang="tr-TR" sz="2000" b="1" u="sng" dirty="0" smtClean="0">
                <a:solidFill>
                  <a:schemeClr val="tx1"/>
                </a:solidFill>
              </a:rPr>
              <a:t> zamanında ve Hicri 61,Miladi 680 yılı Muharrem ayının onuncu Cuma günü Hazret-i İmam Hüseyin (r.a.) 55 yaşında iken Sinan bin Enes isimli bir hain tarafından </a:t>
            </a:r>
            <a:r>
              <a:rPr lang="tr-TR" sz="2000" b="1" u="sng" dirty="0" err="1" smtClean="0">
                <a:solidFill>
                  <a:schemeClr val="tx1"/>
                </a:solidFill>
              </a:rPr>
              <a:t>Kerbelâ'da</a:t>
            </a:r>
            <a:r>
              <a:rPr lang="tr-TR" sz="2000" b="1" u="sng" dirty="0" smtClean="0">
                <a:solidFill>
                  <a:schemeClr val="tx1"/>
                </a:solidFill>
              </a:rPr>
              <a:t> hunharca şehit edilmiştir.</a:t>
            </a:r>
            <a:r>
              <a:rPr lang="tr-TR" sz="2000" dirty="0" smtClean="0">
                <a:solidFill>
                  <a:schemeClr val="tx1"/>
                </a:solidFill>
              </a:rPr>
              <a:t> </a:t>
            </a:r>
            <a:endParaRPr lang="tr-TR" sz="20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6024" y="1196752"/>
            <a:ext cx="8748464" cy="54006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smtClean="0">
                <a:solidFill>
                  <a:schemeClr val="tx1"/>
                </a:solidFill>
                <a:latin typeface="HASENAT4" pitchFamily="2" charset="-78"/>
                <a:cs typeface="HASENAT4" pitchFamily="2" charset="-78"/>
              </a:rPr>
              <a:t>النَّبِيُّ أَوْلَى بِالْمُؤْمِنِينَ مِنْ أَنفُسِهِمْ وَأَزْوَاجُهُ أُمَّهَاتُهُمْ وَأُوْلُو الْأَرْحَامِ بَعْضُهُمْ أَوْلَى بِبَعْضٍ فِي كِتَابِ اللَّهِ مِنَ الْمُؤْمِنِينَ وَالْمُهَاجِرِينَ إِلَّا أَن تَفْعَلُوا إِلَى أَوْلِيَائِكُم مَّعْرُوفًا كَانَ ذَلِكَ فِي الْكِتَابِ مَسْطُورًا</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rPr>
              <a:t>"</a:t>
            </a:r>
            <a:r>
              <a:rPr lang="tr-TR" sz="2400" b="1" dirty="0" smtClean="0">
                <a:solidFill>
                  <a:schemeClr val="tx1"/>
                </a:solidFill>
              </a:rPr>
              <a:t>Peygamber, müminlere kendi nefislerinden önce gelir.</a:t>
            </a:r>
            <a:r>
              <a:rPr lang="tr-TR" sz="2400" dirty="0" smtClean="0">
                <a:solidFill>
                  <a:schemeClr val="tx1"/>
                </a:solidFill>
              </a:rPr>
              <a:t> </a:t>
            </a:r>
            <a:r>
              <a:rPr lang="tr-TR" sz="2400" b="1" dirty="0" smtClean="0">
                <a:solidFill>
                  <a:schemeClr val="tx1"/>
                </a:solidFill>
              </a:rPr>
              <a:t>O'nun hanımları da onların analarıdır.</a:t>
            </a:r>
            <a:r>
              <a:rPr lang="tr-TR" sz="2400" dirty="0" smtClean="0">
                <a:solidFill>
                  <a:schemeClr val="tx1"/>
                </a:solidFill>
              </a:rPr>
              <a:t> Akbaba’da Allah'ın kitabında birbirlerine, diğer müminlerden ve muhacirlerden daha yakındırlar. Ancak dostlarınıza bir maruf (uygun bir vasiyet) yapmanız müstesnadır. Bu, kitapta yazılıdır.</a:t>
            </a:r>
            <a:r>
              <a:rPr lang="tr-TR" sz="2000" dirty="0" smtClean="0">
                <a:solidFill>
                  <a:schemeClr val="tx1"/>
                </a:solidFill>
              </a:rPr>
              <a:t>"</a:t>
            </a:r>
            <a:r>
              <a:rPr lang="tr-TR" sz="1400" dirty="0" smtClean="0">
                <a:solidFill>
                  <a:schemeClr val="tx1"/>
                </a:solidFill>
              </a:rPr>
              <a:t> </a:t>
            </a:r>
            <a:r>
              <a:rPr lang="tr-TR" sz="1400" i="1" dirty="0" smtClean="0">
                <a:solidFill>
                  <a:schemeClr val="tx1"/>
                </a:solidFill>
              </a:rPr>
              <a:t>(</a:t>
            </a:r>
            <a:r>
              <a:rPr lang="tr-TR" sz="1400" i="1" dirty="0" err="1" smtClean="0">
                <a:solidFill>
                  <a:schemeClr val="tx1"/>
                </a:solidFill>
              </a:rPr>
              <a:t>Ahzab</a:t>
            </a:r>
            <a:r>
              <a:rPr lang="tr-TR" sz="1400" i="1" dirty="0" smtClean="0">
                <a:solidFill>
                  <a:schemeClr val="tx1"/>
                </a:solidFill>
              </a:rPr>
              <a:t>, 33/6)</a:t>
            </a:r>
            <a:endParaRPr lang="tr-TR" sz="2000" i="1" dirty="0" smtClean="0">
              <a:solidFill>
                <a:schemeClr val="tx1"/>
              </a:solidFill>
            </a:endParaRPr>
          </a:p>
        </p:txBody>
      </p:sp>
      <p:sp>
        <p:nvSpPr>
          <p:cNvPr id="3" name="14 Dikdörtgen"/>
          <p:cNvSpPr/>
          <p:nvPr/>
        </p:nvSpPr>
        <p:spPr>
          <a:xfrm>
            <a:off x="0" y="260648"/>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1196752"/>
            <a:ext cx="8352928" cy="2952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rPr>
              <a:t>25 Aralık 2014 - 1 Muharrem tarihi itibariyle İslam Alemi hicri 1436 yılına girdi.</a:t>
            </a:r>
          </a:p>
          <a:p>
            <a:pPr algn="just"/>
            <a:r>
              <a:rPr lang="tr-TR" sz="2000" u="sng" dirty="0">
                <a:solidFill>
                  <a:schemeClr val="tx1"/>
                </a:solidFill>
              </a:rPr>
              <a:t>Her dinin, milletin kutsal veya diğer zaman dilimlerinden farklı kabul ettiği kendine özgü belirli gün ya da ayları  vardır.</a:t>
            </a:r>
            <a:r>
              <a:rPr lang="tr-TR" sz="2000" dirty="0">
                <a:solidFill>
                  <a:schemeClr val="tx1"/>
                </a:solidFill>
              </a:rPr>
              <a:t> Yüce Dinimiz İslâm’da da bu tür gün, gece ve aylar mevcuttur. </a:t>
            </a:r>
            <a:endParaRPr lang="tr-TR" sz="2000" dirty="0" smtClean="0">
              <a:solidFill>
                <a:schemeClr val="tx1"/>
              </a:solidFill>
            </a:endParaRPr>
          </a:p>
          <a:p>
            <a:pPr algn="just"/>
            <a:r>
              <a:rPr lang="tr-TR" sz="2000" dirty="0" smtClean="0">
                <a:solidFill>
                  <a:schemeClr val="tx1"/>
                </a:solidFill>
              </a:rPr>
              <a:t>Şüphesiz </a:t>
            </a:r>
            <a:r>
              <a:rPr lang="tr-TR" sz="2000" dirty="0">
                <a:solidFill>
                  <a:schemeClr val="tx1"/>
                </a:solidFill>
              </a:rPr>
              <a:t>insan için en değerli mefhumlardan birisi zamandır. Çünkü her şey zaman içinde var olmakta, gelişmekte ve yine zaman içinde yok olmaktadır. </a:t>
            </a:r>
            <a:endParaRPr lang="tr-TR" sz="2000" dirty="0" smtClean="0">
              <a:solidFill>
                <a:schemeClr val="tx1"/>
              </a:solidFill>
            </a:endParaRPr>
          </a:p>
          <a:p>
            <a:pPr algn="just"/>
            <a:r>
              <a:rPr lang="tr-TR" sz="2000" b="1" dirty="0" smtClean="0">
                <a:solidFill>
                  <a:schemeClr val="tx1"/>
                </a:solidFill>
              </a:rPr>
              <a:t>İnsan </a:t>
            </a:r>
            <a:r>
              <a:rPr lang="tr-TR" sz="2000" b="1" dirty="0">
                <a:solidFill>
                  <a:schemeClr val="tx1"/>
                </a:solidFill>
              </a:rPr>
              <a:t>hayatında önemli bir yere sahip olan ilim, amel, servet ve diğer bir çok değer, zaman içinde elde edilebilmektedir</a:t>
            </a:r>
            <a:r>
              <a:rPr lang="tr-TR" sz="2000" dirty="0">
                <a:solidFill>
                  <a:schemeClr val="tx1"/>
                </a:solidFill>
              </a:rPr>
              <a:t>. Zamanı, gerektiği şekilde değerlendirebilenler hem dünyada hem de </a:t>
            </a:r>
            <a:r>
              <a:rPr lang="tr-TR" sz="2000" dirty="0" err="1">
                <a:solidFill>
                  <a:schemeClr val="tx1"/>
                </a:solidFill>
              </a:rPr>
              <a:t>âhirette</a:t>
            </a:r>
            <a:r>
              <a:rPr lang="tr-TR" sz="2000" dirty="0">
                <a:solidFill>
                  <a:schemeClr val="tx1"/>
                </a:solidFill>
              </a:rPr>
              <a:t> huzuru yakalayacaklardır. </a:t>
            </a:r>
          </a:p>
        </p:txBody>
      </p:sp>
      <p:pic>
        <p:nvPicPr>
          <p:cNvPr id="1027" name="Picture 3" descr="G:\MUHARREM AYI AŞURA İDRİS\KERBELA\zaman_0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8861" b="24341"/>
          <a:stretch/>
        </p:blipFill>
        <p:spPr bwMode="auto">
          <a:xfrm>
            <a:off x="-18970" y="4266875"/>
            <a:ext cx="9162969" cy="261850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800" b="1" dirty="0" smtClean="0">
                <a:solidFill>
                  <a:schemeClr val="tx1"/>
                </a:solidFill>
              </a:rPr>
              <a:t>Zaman İnsan İçin Önemlidir</a:t>
            </a:r>
            <a:endParaRPr lang="tr-TR" sz="2800" dirty="0" smtClean="0">
              <a:solidFill>
                <a:schemeClr val="tx1"/>
              </a:solidFill>
            </a:endParaRPr>
          </a:p>
        </p:txBody>
      </p:sp>
    </p:spTree>
    <p:extLst>
      <p:ext uri="{BB962C8B-B14F-4D97-AF65-F5344CB8AC3E}">
        <p14:creationId xmlns="" xmlns:p14="http://schemas.microsoft.com/office/powerpoint/2010/main" val="1147249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512" y="1124744"/>
            <a:ext cx="8712968" cy="56166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HASENAT4" pitchFamily="2" charset="-78"/>
                <a:cs typeface="HASENAT4" pitchFamily="2" charset="-78"/>
              </a:rPr>
              <a:t>وَقَرْنَ فٖى بُيُوتِكُنَّ وَلَا تَبَرَّجْنَ تَبَرُّجَ الْجَاهِلِيَّةِ الْاُولٰى وَاَقِمْنَ الصَّلٰوةَ وَاٰتٖينَ الزَّكٰوةَ وَاَطِعْنَ اللّٰهَ وَرَسُولَهُ اِنَّمَا يُرٖيدُ اللّٰهُ لِيُذْهِبَ عَنْكُمُ الرِّجْسَ اَهْلَ الْبَيْتِ وَيُطَهِّرَكُمْ تَطْهٖيرًا</a:t>
            </a:r>
            <a:endParaRPr lang="tr-TR" sz="3600" dirty="0" smtClean="0">
              <a:solidFill>
                <a:schemeClr val="tx1"/>
              </a:solidFill>
              <a:latin typeface="HASENAT4" pitchFamily="2" charset="-78"/>
              <a:cs typeface="HASENAT4" pitchFamily="2" charset="-78"/>
            </a:endParaRPr>
          </a:p>
          <a:p>
            <a:pPr algn="just"/>
            <a:r>
              <a:rPr lang="tr-TR" sz="2400" dirty="0" smtClean="0">
                <a:solidFill>
                  <a:schemeClr val="tx1"/>
                </a:solidFill>
              </a:rPr>
              <a:t>“(Ey peygamber eşleri) </a:t>
            </a:r>
            <a:r>
              <a:rPr lang="tr-TR" sz="2400" b="1" dirty="0" smtClean="0">
                <a:solidFill>
                  <a:schemeClr val="tx1"/>
                </a:solidFill>
              </a:rPr>
              <a:t>Evlerinizde oturun, eski cahiliye âdetinde olduğu gibi açılıp saçılmayın. Namazı kılın, zekâtı verin, Allah'a ve </a:t>
            </a:r>
            <a:r>
              <a:rPr lang="tr-TR" sz="2400" b="1" dirty="0" err="1" smtClean="0">
                <a:solidFill>
                  <a:schemeClr val="tx1"/>
                </a:solidFill>
              </a:rPr>
              <a:t>Resûlüne</a:t>
            </a:r>
            <a:r>
              <a:rPr lang="tr-TR" sz="2400" b="1" dirty="0" smtClean="0">
                <a:solidFill>
                  <a:schemeClr val="tx1"/>
                </a:solidFill>
              </a:rPr>
              <a:t> itaat edin.</a:t>
            </a:r>
            <a:r>
              <a:rPr lang="tr-TR" sz="2400" dirty="0" smtClean="0">
                <a:solidFill>
                  <a:schemeClr val="tx1"/>
                </a:solidFill>
              </a:rPr>
              <a:t> </a:t>
            </a:r>
            <a:r>
              <a:rPr lang="tr-TR" sz="2400" b="1" u="sng" dirty="0" smtClean="0">
                <a:solidFill>
                  <a:schemeClr val="tx1"/>
                </a:solidFill>
              </a:rPr>
              <a:t>Ey </a:t>
            </a:r>
            <a:r>
              <a:rPr lang="tr-TR" sz="2400" b="1" u="sng" dirty="0" err="1" smtClean="0">
                <a:solidFill>
                  <a:schemeClr val="tx1"/>
                </a:solidFill>
              </a:rPr>
              <a:t>Ehl</a:t>
            </a:r>
            <a:r>
              <a:rPr lang="tr-TR" sz="2400" b="1" u="sng" dirty="0" smtClean="0">
                <a:solidFill>
                  <a:schemeClr val="tx1"/>
                </a:solidFill>
              </a:rPr>
              <a:t>-i </a:t>
            </a:r>
            <a:r>
              <a:rPr lang="tr-TR" sz="2400" b="1" u="sng" dirty="0" err="1" smtClean="0">
                <a:solidFill>
                  <a:schemeClr val="tx1"/>
                </a:solidFill>
              </a:rPr>
              <a:t>Beyt</a:t>
            </a:r>
            <a:r>
              <a:rPr lang="tr-TR" sz="2400" b="1" u="sng" dirty="0" smtClean="0">
                <a:solidFill>
                  <a:schemeClr val="tx1"/>
                </a:solidFill>
              </a:rPr>
              <a:t>! Allah sizden, sadece günahı gidermek ve sizi tertemiz yapmak istiyor”</a:t>
            </a:r>
            <a:r>
              <a:rPr lang="tr-TR" sz="2400" dirty="0" smtClean="0">
                <a:solidFill>
                  <a:schemeClr val="tx1"/>
                </a:solidFill>
              </a:rPr>
              <a:t> (</a:t>
            </a:r>
            <a:r>
              <a:rPr lang="tr-TR" sz="1400" dirty="0" err="1" smtClean="0">
                <a:solidFill>
                  <a:schemeClr val="tx1"/>
                </a:solidFill>
              </a:rPr>
              <a:t>Ahzâb</a:t>
            </a:r>
            <a:r>
              <a:rPr lang="tr-TR" sz="1400" dirty="0" smtClean="0">
                <a:solidFill>
                  <a:schemeClr val="tx1"/>
                </a:solidFill>
              </a:rPr>
              <a:t>, 33/33) </a:t>
            </a:r>
            <a:r>
              <a:rPr lang="tr-TR" sz="2400" dirty="0" err="1" smtClean="0">
                <a:solidFill>
                  <a:schemeClr val="tx1"/>
                </a:solidFill>
              </a:rPr>
              <a:t>âyeti</a:t>
            </a:r>
            <a:r>
              <a:rPr lang="tr-TR" sz="2400" dirty="0" smtClean="0">
                <a:solidFill>
                  <a:schemeClr val="tx1"/>
                </a:solidFill>
              </a:rPr>
              <a:t> </a:t>
            </a:r>
            <a:r>
              <a:rPr lang="tr-TR" sz="2400" dirty="0" err="1" smtClean="0">
                <a:solidFill>
                  <a:schemeClr val="tx1"/>
                </a:solidFill>
              </a:rPr>
              <a:t>nâzil</a:t>
            </a:r>
            <a:r>
              <a:rPr lang="tr-TR" sz="2400" dirty="0" smtClean="0">
                <a:solidFill>
                  <a:schemeClr val="tx1"/>
                </a:solidFill>
              </a:rPr>
              <a:t> olduğunda, </a:t>
            </a:r>
          </a:p>
          <a:p>
            <a:pPr algn="just"/>
            <a:r>
              <a:rPr lang="tr-TR" sz="2400" b="1" dirty="0" err="1" smtClean="0">
                <a:solidFill>
                  <a:schemeClr val="tx1"/>
                </a:solidFill>
              </a:rPr>
              <a:t>Ashâbın</a:t>
            </a:r>
            <a:r>
              <a:rPr lang="tr-TR" sz="2400" b="1" dirty="0" smtClean="0">
                <a:solidFill>
                  <a:schemeClr val="tx1"/>
                </a:solidFill>
              </a:rPr>
              <a:t> Peygamber </a:t>
            </a:r>
            <a:r>
              <a:rPr lang="tr-TR" sz="2400" b="1" dirty="0" err="1" smtClean="0">
                <a:solidFill>
                  <a:schemeClr val="tx1"/>
                </a:solidFill>
              </a:rPr>
              <a:t>Efendimiz’e</a:t>
            </a:r>
            <a:r>
              <a:rPr lang="tr-TR" sz="2400" b="1" dirty="0" smtClean="0">
                <a:solidFill>
                  <a:schemeClr val="tx1"/>
                </a:solidFill>
              </a:rPr>
              <a:t> </a:t>
            </a:r>
            <a:r>
              <a:rPr lang="tr-TR" sz="2400" b="1" dirty="0" err="1" smtClean="0">
                <a:solidFill>
                  <a:srgbClr val="7030A0"/>
                </a:solidFill>
              </a:rPr>
              <a:t>Ehl</a:t>
            </a:r>
            <a:r>
              <a:rPr lang="tr-TR" sz="2400" b="1" dirty="0" smtClean="0">
                <a:solidFill>
                  <a:srgbClr val="7030A0"/>
                </a:solidFill>
              </a:rPr>
              <a:t>-i </a:t>
            </a:r>
            <a:r>
              <a:rPr lang="tr-TR" sz="2400" b="1" dirty="0" err="1" smtClean="0">
                <a:solidFill>
                  <a:srgbClr val="7030A0"/>
                </a:solidFill>
              </a:rPr>
              <a:t>Beyt’in</a:t>
            </a:r>
            <a:r>
              <a:rPr lang="tr-TR" sz="2400" b="1" dirty="0" smtClean="0">
                <a:solidFill>
                  <a:srgbClr val="7030A0"/>
                </a:solidFill>
              </a:rPr>
              <a:t> kim olduğunu sormaları üzerine</a:t>
            </a:r>
            <a:r>
              <a:rPr lang="tr-TR" sz="2400" b="1" dirty="0" smtClean="0">
                <a:solidFill>
                  <a:schemeClr val="tx1"/>
                </a:solidFill>
              </a:rPr>
              <a:t>,</a:t>
            </a:r>
            <a:r>
              <a:rPr lang="tr-TR" sz="2400" dirty="0" smtClean="0">
                <a:solidFill>
                  <a:schemeClr val="tx1"/>
                </a:solidFill>
              </a:rPr>
              <a:t> Allah </a:t>
            </a:r>
            <a:r>
              <a:rPr lang="tr-TR" sz="2400" dirty="0" err="1" smtClean="0">
                <a:solidFill>
                  <a:schemeClr val="tx1"/>
                </a:solidFill>
              </a:rPr>
              <a:t>Rasûlü</a:t>
            </a:r>
            <a:r>
              <a:rPr lang="tr-TR" sz="2400" dirty="0" smtClean="0">
                <a:solidFill>
                  <a:schemeClr val="tx1"/>
                </a:solidFill>
              </a:rPr>
              <a:t> </a:t>
            </a:r>
            <a:r>
              <a:rPr lang="tr-TR" sz="2800" b="1" dirty="0" smtClean="0">
                <a:solidFill>
                  <a:srgbClr val="FF0000"/>
                </a:solidFill>
              </a:rPr>
              <a:t>Hz. Ali, Hz. </a:t>
            </a:r>
            <a:r>
              <a:rPr lang="tr-TR" sz="2800" b="1" dirty="0" err="1" smtClean="0">
                <a:solidFill>
                  <a:srgbClr val="FF0000"/>
                </a:solidFill>
              </a:rPr>
              <a:t>Fâtıma</a:t>
            </a:r>
            <a:r>
              <a:rPr lang="tr-TR" sz="2800" b="1" dirty="0" smtClean="0">
                <a:solidFill>
                  <a:srgbClr val="FF0000"/>
                </a:solidFill>
              </a:rPr>
              <a:t>, Hz. Hasan ve Hz. Hüseyin’i yanına çağırarak, abasının altına almış ve onların </a:t>
            </a:r>
            <a:r>
              <a:rPr lang="tr-TR" sz="2800" b="1" dirty="0" err="1" smtClean="0">
                <a:solidFill>
                  <a:srgbClr val="FF0000"/>
                </a:solidFill>
              </a:rPr>
              <a:t>Ehl</a:t>
            </a:r>
            <a:r>
              <a:rPr lang="tr-TR" sz="2800" b="1" dirty="0" smtClean="0">
                <a:solidFill>
                  <a:srgbClr val="FF0000"/>
                </a:solidFill>
              </a:rPr>
              <a:t>-i </a:t>
            </a:r>
            <a:r>
              <a:rPr lang="tr-TR" sz="2800" b="1" dirty="0" err="1" smtClean="0">
                <a:solidFill>
                  <a:srgbClr val="FF0000"/>
                </a:solidFill>
              </a:rPr>
              <a:t>Beyt’i</a:t>
            </a:r>
            <a:r>
              <a:rPr lang="tr-TR" sz="2400" b="1" dirty="0" smtClean="0">
                <a:solidFill>
                  <a:srgbClr val="FF0000"/>
                </a:solidFill>
              </a:rPr>
              <a:t> </a:t>
            </a:r>
            <a:r>
              <a:rPr lang="tr-TR" sz="2400" dirty="0" smtClean="0">
                <a:solidFill>
                  <a:schemeClr val="tx1"/>
                </a:solidFill>
              </a:rPr>
              <a:t>olduğunu ifade etmiştir.</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512" y="1124744"/>
            <a:ext cx="8748464"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 Efendimiz </a:t>
            </a:r>
            <a:r>
              <a:rPr lang="tr-TR" sz="2000" b="1" dirty="0" err="1" smtClean="0">
                <a:solidFill>
                  <a:srgbClr val="002060"/>
                </a:solidFill>
              </a:rPr>
              <a:t>Necran</a:t>
            </a:r>
            <a:r>
              <a:rPr lang="tr-TR" sz="2000" b="1" dirty="0" smtClean="0">
                <a:solidFill>
                  <a:srgbClr val="002060"/>
                </a:solidFill>
              </a:rPr>
              <a:t> </a:t>
            </a:r>
            <a:r>
              <a:rPr lang="tr-TR" sz="2000" b="1" dirty="0" err="1" smtClean="0">
                <a:solidFill>
                  <a:srgbClr val="002060"/>
                </a:solidFill>
              </a:rPr>
              <a:t>Hristiyanlarından</a:t>
            </a:r>
            <a:r>
              <a:rPr lang="tr-TR" sz="2000" b="1" dirty="0" smtClean="0">
                <a:solidFill>
                  <a:srgbClr val="002060"/>
                </a:solidFill>
              </a:rPr>
              <a:t> bir gurubun Hz. İsa hakkındaki hakikatleri kabul etmemeleri üzerine  </a:t>
            </a:r>
            <a:r>
              <a:rPr lang="tr-TR" sz="2000" dirty="0" smtClean="0">
                <a:solidFill>
                  <a:schemeClr val="tx1"/>
                </a:solidFill>
              </a:rPr>
              <a:t>onları lanetleşmeye çağırmış, onlarda bunun kötü sonuçlar doğuracağını anlayarak yanaşmamışlardır. Bunun üzerine </a:t>
            </a:r>
            <a:r>
              <a:rPr lang="tr-TR" sz="2000" b="1" u="sng" dirty="0" smtClean="0">
                <a:solidFill>
                  <a:srgbClr val="002060"/>
                </a:solidFill>
              </a:rPr>
              <a:t>“</a:t>
            </a:r>
            <a:r>
              <a:rPr lang="tr-TR" sz="2000" b="1" u="sng" dirty="0" err="1" smtClean="0">
                <a:solidFill>
                  <a:srgbClr val="002060"/>
                </a:solidFill>
              </a:rPr>
              <a:t>Mübahele</a:t>
            </a:r>
            <a:r>
              <a:rPr lang="tr-TR" sz="2000" b="1" u="sng" dirty="0" smtClean="0">
                <a:solidFill>
                  <a:srgbClr val="002060"/>
                </a:solidFill>
              </a:rPr>
              <a:t> ayeti”</a:t>
            </a:r>
            <a:r>
              <a:rPr lang="tr-TR" sz="2000" dirty="0" smtClean="0">
                <a:solidFill>
                  <a:schemeClr val="tx1"/>
                </a:solidFill>
              </a:rPr>
              <a:t> diye bilinen Al-i İmran suresinin 61. Ayeti nazil olmuştur.</a:t>
            </a:r>
          </a:p>
          <a:p>
            <a:pPr algn="ctr"/>
            <a:r>
              <a:rPr lang="ar-SA" sz="3600" dirty="0" smtClean="0">
                <a:solidFill>
                  <a:schemeClr val="tx1"/>
                </a:solidFill>
                <a:latin typeface="HASENAT4" pitchFamily="2" charset="-78"/>
                <a:cs typeface="HASENAT4" pitchFamily="2" charset="-78"/>
              </a:rPr>
              <a:t>فَمَنْ حَاجَّكَ فٖيهِ مِنْ بَعْدِ مَا جَاءَكَ مِنَ الْعِلْمِ فَقُلْ تَعَالَوْا نَدْعُ اَبْنَاءَنَا وَاَبْنَاءَكُمْ وَنِسَاءَنَا وَنِسَاءَكُمْ وَاَنْفُسَنَا واَنْفُسَكُمْ ثُمَّ نَبْتَهِلْ فَنَجْعَلْ لَعْنَتَ اللّٰهِ عَلَى الْكَاذِبٖينَ</a:t>
            </a:r>
            <a:endParaRPr lang="tr-TR" sz="3600" dirty="0" smtClean="0">
              <a:solidFill>
                <a:schemeClr val="tx1"/>
              </a:solidFill>
              <a:latin typeface="HASENAT4" pitchFamily="2" charset="-78"/>
              <a:cs typeface="HASENAT4" pitchFamily="2" charset="-78"/>
            </a:endParaRPr>
          </a:p>
          <a:p>
            <a:pPr algn="just"/>
            <a:r>
              <a:rPr lang="tr-TR" sz="2000" dirty="0" smtClean="0">
                <a:solidFill>
                  <a:schemeClr val="tx1"/>
                </a:solidFill>
              </a:rPr>
              <a:t>“Sana bu ilim geldikten sonra seninle bu konuda çekişenlere de ki: Geliniz, sizler ve bizler de dahil olmak üzere, siz kendi çocuklarınızı biz de kendi çocuklarımızı, siz kendi kadınlarınızı, biz de kendi kadınlarımızı çağıralım, sonra da dua edelim de Allah'tan yalancılar üzerine lânet dileyelim.” </a:t>
            </a:r>
            <a:r>
              <a:rPr lang="tr-TR" sz="1200" dirty="0" smtClean="0">
                <a:solidFill>
                  <a:schemeClr val="tx1"/>
                </a:solidFill>
              </a:rPr>
              <a:t>(Al-i İmran 61)  </a:t>
            </a:r>
            <a:endParaRPr lang="tr-TR" sz="2000" dirty="0" smtClean="0">
              <a:solidFill>
                <a:schemeClr val="tx1"/>
              </a:solidFill>
            </a:endParaRPr>
          </a:p>
          <a:p>
            <a:pPr algn="just"/>
            <a:r>
              <a:rPr lang="tr-TR" sz="2000" dirty="0" err="1" smtClean="0">
                <a:solidFill>
                  <a:schemeClr val="tx1"/>
                </a:solidFill>
              </a:rPr>
              <a:t>Resulullah</a:t>
            </a:r>
            <a:r>
              <a:rPr lang="tr-TR" sz="2000" dirty="0" smtClean="0">
                <a:solidFill>
                  <a:schemeClr val="tx1"/>
                </a:solidFill>
              </a:rPr>
              <a:t> (a.s) hemen yakınında bulunan </a:t>
            </a:r>
            <a:r>
              <a:rPr lang="tr-TR" sz="2400" b="1" u="sng" dirty="0" smtClean="0">
                <a:solidFill>
                  <a:srgbClr val="0070C0"/>
                </a:solidFill>
              </a:rPr>
              <a:t>Hz. Ali'yi, </a:t>
            </a:r>
            <a:r>
              <a:rPr lang="tr-TR" sz="2400" b="1" u="sng" dirty="0" err="1" smtClean="0">
                <a:solidFill>
                  <a:srgbClr val="0070C0"/>
                </a:solidFill>
              </a:rPr>
              <a:t>Fatıma'yı</a:t>
            </a:r>
            <a:r>
              <a:rPr lang="tr-TR" sz="2400" b="1" u="sng" dirty="0" smtClean="0">
                <a:solidFill>
                  <a:srgbClr val="0070C0"/>
                </a:solidFill>
              </a:rPr>
              <a:t>, Hasan ve Hüseyin'i (r. </a:t>
            </a:r>
            <a:r>
              <a:rPr lang="tr-TR" sz="2400" b="1" u="sng" dirty="0" err="1" smtClean="0">
                <a:solidFill>
                  <a:srgbClr val="0070C0"/>
                </a:solidFill>
              </a:rPr>
              <a:t>anhüm</a:t>
            </a:r>
            <a:r>
              <a:rPr lang="tr-TR" sz="2400" b="1" u="sng" dirty="0" smtClean="0">
                <a:solidFill>
                  <a:srgbClr val="0070C0"/>
                </a:solidFill>
              </a:rPr>
              <a:t>) çağırarak:</a:t>
            </a:r>
            <a:r>
              <a:rPr lang="tr-TR" sz="2000" dirty="0" smtClean="0">
                <a:solidFill>
                  <a:schemeClr val="tx1"/>
                </a:solidFill>
              </a:rPr>
              <a:t> </a:t>
            </a:r>
            <a:r>
              <a:rPr lang="tr-TR" sz="2800" dirty="0" smtClean="0">
                <a:solidFill>
                  <a:srgbClr val="FF0000"/>
                </a:solidFill>
              </a:rPr>
              <a:t>"</a:t>
            </a:r>
            <a:r>
              <a:rPr lang="tr-TR" sz="2800" b="1" dirty="0" smtClean="0">
                <a:solidFill>
                  <a:srgbClr val="FF0000"/>
                </a:solidFill>
              </a:rPr>
              <a:t>Allah’ım, bunlar benim ailemdir</a:t>
            </a:r>
            <a:r>
              <a:rPr lang="tr-TR" sz="2800" dirty="0" smtClean="0">
                <a:solidFill>
                  <a:srgbClr val="FF0000"/>
                </a:solidFill>
              </a:rPr>
              <a:t>" </a:t>
            </a:r>
            <a:r>
              <a:rPr lang="tr-TR" sz="2000" dirty="0" smtClean="0">
                <a:solidFill>
                  <a:schemeClr val="tx1"/>
                </a:solidFill>
              </a:rPr>
              <a:t>buyurmuştur." </a:t>
            </a:r>
            <a:r>
              <a:rPr lang="tr-TR" sz="1400" dirty="0" smtClean="0">
                <a:solidFill>
                  <a:schemeClr val="tx1"/>
                </a:solidFill>
              </a:rPr>
              <a:t>(Müslim, </a:t>
            </a:r>
            <a:r>
              <a:rPr lang="tr-TR" sz="1400" dirty="0" err="1" smtClean="0">
                <a:solidFill>
                  <a:schemeClr val="tx1"/>
                </a:solidFill>
              </a:rPr>
              <a:t>Fezailu'l</a:t>
            </a:r>
            <a:r>
              <a:rPr lang="tr-TR" sz="1400" dirty="0" smtClean="0">
                <a:solidFill>
                  <a:schemeClr val="tx1"/>
                </a:solidFill>
              </a:rPr>
              <a:t>-</a:t>
            </a:r>
            <a:r>
              <a:rPr lang="tr-TR" sz="1400" dirty="0" err="1" smtClean="0">
                <a:solidFill>
                  <a:schemeClr val="tx1"/>
                </a:solidFill>
              </a:rPr>
              <a:t>Ashab</a:t>
            </a:r>
            <a:r>
              <a:rPr lang="tr-TR" sz="1400" dirty="0" smtClean="0">
                <a:solidFill>
                  <a:schemeClr val="tx1"/>
                </a:solidFill>
              </a:rPr>
              <a:t> 32; Kuran Yolu, C.1, S.590)</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51520" y="1124744"/>
            <a:ext cx="8640960"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إنّى تاركٌ فِيكُمْ مَا إنْ تَمَسّكتُمْ بِهِ لَنْ تَضِلُّوا بَعْدِى: أحَدُهُمَا أعظَمُ مِن اخرِ، وَهُوَ كِتَابُ اللّهِ تَعَالى حبلٌ ممدودٌ مِن السّماءِ إلى الارضِ، وَعتْرَتِى أهلُ بَيْتِى لنْ يَفْتَرِقَا حتّى يردَا علَىّ الحوضَ فانْظُروا كيْفَ تَخْلِفُونِى فِيهمَا</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Hz. Peygamber (s.a.v.) buyurdular ki: </a:t>
            </a:r>
          </a:p>
          <a:p>
            <a:pPr algn="just"/>
            <a:r>
              <a:rPr lang="tr-TR" sz="2000" dirty="0" smtClean="0">
                <a:solidFill>
                  <a:schemeClr val="tx1"/>
                </a:solidFill>
              </a:rPr>
              <a:t>"</a:t>
            </a:r>
            <a:r>
              <a:rPr lang="tr-TR" sz="2000" b="1" dirty="0" smtClean="0">
                <a:solidFill>
                  <a:srgbClr val="002060"/>
                </a:solidFill>
              </a:rPr>
              <a:t>Size, uyduğunuz takdirde benden sonra asla sapıtmayacağınız iki şey bırakıyorum. </a:t>
            </a:r>
            <a:r>
              <a:rPr lang="tr-TR" sz="2000" b="1" dirty="0" smtClean="0">
                <a:solidFill>
                  <a:srgbClr val="7030A0"/>
                </a:solidFill>
              </a:rPr>
              <a:t>Bunlardan biri diğerinden daha büyüktür.</a:t>
            </a:r>
            <a:r>
              <a:rPr lang="tr-TR" sz="2000" dirty="0" smtClean="0">
                <a:solidFill>
                  <a:srgbClr val="7030A0"/>
                </a:solidFill>
              </a:rPr>
              <a:t> </a:t>
            </a:r>
            <a:r>
              <a:rPr lang="tr-TR" sz="2000" b="1" u="sng" dirty="0" smtClean="0">
                <a:solidFill>
                  <a:srgbClr val="FF0000"/>
                </a:solidFill>
              </a:rPr>
              <a:t>Bu, </a:t>
            </a:r>
            <a:r>
              <a:rPr lang="tr-TR" sz="2400" b="1" u="sng" dirty="0" smtClean="0">
                <a:solidFill>
                  <a:srgbClr val="FF0000"/>
                </a:solidFill>
              </a:rPr>
              <a:t>Allah'ın Kitabı'dır. </a:t>
            </a:r>
            <a:r>
              <a:rPr lang="tr-TR" sz="2400" b="1" u="sng" dirty="0" err="1" smtClean="0">
                <a:solidFill>
                  <a:srgbClr val="FF0000"/>
                </a:solidFill>
              </a:rPr>
              <a:t>Semâdan</a:t>
            </a:r>
            <a:r>
              <a:rPr lang="tr-TR" sz="2400" b="1" u="sng" dirty="0" smtClean="0">
                <a:solidFill>
                  <a:srgbClr val="FF0000"/>
                </a:solidFill>
              </a:rPr>
              <a:t> arza uzatılmış bir ip durumundadır.</a:t>
            </a:r>
            <a:r>
              <a:rPr lang="tr-TR" sz="2400" dirty="0" smtClean="0">
                <a:solidFill>
                  <a:schemeClr val="tx1"/>
                </a:solidFill>
              </a:rPr>
              <a:t> </a:t>
            </a:r>
            <a:r>
              <a:rPr lang="tr-TR" sz="2400" b="1" u="sng" dirty="0" smtClean="0">
                <a:solidFill>
                  <a:schemeClr val="accent6">
                    <a:lumMod val="50000"/>
                  </a:schemeClr>
                </a:solidFill>
              </a:rPr>
              <a:t>(Diğeri de) kendi neslim, </a:t>
            </a:r>
            <a:r>
              <a:rPr lang="tr-TR" sz="2400" b="1" u="sng" dirty="0" err="1" smtClean="0">
                <a:solidFill>
                  <a:schemeClr val="accent6">
                    <a:lumMod val="50000"/>
                  </a:schemeClr>
                </a:solidFill>
              </a:rPr>
              <a:t>Ehl</a:t>
            </a:r>
            <a:r>
              <a:rPr lang="tr-TR" sz="2400" b="1" u="sng" dirty="0" smtClean="0">
                <a:solidFill>
                  <a:schemeClr val="accent6">
                    <a:lumMod val="50000"/>
                  </a:schemeClr>
                </a:solidFill>
              </a:rPr>
              <a:t>-i </a:t>
            </a:r>
            <a:r>
              <a:rPr lang="tr-TR" sz="2400" b="1" u="sng" dirty="0" err="1" smtClean="0">
                <a:solidFill>
                  <a:schemeClr val="accent6">
                    <a:lumMod val="50000"/>
                  </a:schemeClr>
                </a:solidFill>
              </a:rPr>
              <a:t>Beytim'dir</a:t>
            </a:r>
            <a:r>
              <a:rPr lang="tr-TR" sz="2400" b="1" u="sng" dirty="0" smtClean="0">
                <a:solidFill>
                  <a:schemeClr val="accent6">
                    <a:lumMod val="50000"/>
                  </a:schemeClr>
                </a:solidFill>
              </a:rPr>
              <a:t>.</a:t>
            </a:r>
            <a:r>
              <a:rPr lang="tr-TR" sz="2000" dirty="0" smtClean="0">
                <a:solidFill>
                  <a:schemeClr val="accent6">
                    <a:lumMod val="50000"/>
                  </a:schemeClr>
                </a:solidFill>
              </a:rPr>
              <a:t> </a:t>
            </a:r>
            <a:r>
              <a:rPr lang="tr-TR" sz="2000" b="1" dirty="0" smtClean="0">
                <a:solidFill>
                  <a:schemeClr val="tx1"/>
                </a:solidFill>
              </a:rPr>
              <a:t>Bu iki şey, cennette Kevser havuzunun başında bana gelip (hakkınızda bilgi verinceye kadar) birbirlerinden ayrılmayacaklardır</a:t>
            </a:r>
            <a:r>
              <a:rPr lang="tr-TR" sz="2000" dirty="0" smtClean="0">
                <a:solidFill>
                  <a:schemeClr val="tx1"/>
                </a:solidFill>
              </a:rPr>
              <a:t>. </a:t>
            </a:r>
            <a:r>
              <a:rPr lang="tr-TR" sz="2400" b="1" u="sng" dirty="0" smtClean="0">
                <a:solidFill>
                  <a:srgbClr val="FF0000"/>
                </a:solidFill>
              </a:rPr>
              <a:t>Öyleyse bunlar hakkında, ardımdan bana nasıl bir halef olacağınızı siz düşünün</a:t>
            </a:r>
            <a:r>
              <a:rPr lang="tr-TR" sz="2000" dirty="0" smtClean="0">
                <a:solidFill>
                  <a:schemeClr val="tx1"/>
                </a:solidFill>
              </a:rPr>
              <a:t>” </a:t>
            </a:r>
            <a:r>
              <a:rPr lang="tr-TR" sz="1200" dirty="0" smtClean="0">
                <a:solidFill>
                  <a:schemeClr val="tx1"/>
                </a:solidFill>
              </a:rPr>
              <a:t>(İbrahim Canan, </a:t>
            </a:r>
            <a:r>
              <a:rPr lang="tr-TR" sz="1200" dirty="0" err="1" smtClean="0">
                <a:solidFill>
                  <a:schemeClr val="tx1"/>
                </a:solidFill>
              </a:rPr>
              <a:t>Kutub</a:t>
            </a:r>
            <a:r>
              <a:rPr lang="tr-TR" sz="1200" dirty="0" smtClean="0">
                <a:solidFill>
                  <a:schemeClr val="tx1"/>
                </a:solidFill>
              </a:rPr>
              <a:t>-i Sitte Tercüme ve Şerhi, </a:t>
            </a:r>
            <a:r>
              <a:rPr lang="tr-TR" sz="1200" dirty="0" err="1" smtClean="0">
                <a:solidFill>
                  <a:schemeClr val="tx1"/>
                </a:solidFill>
              </a:rPr>
              <a:t>Akçağ</a:t>
            </a:r>
            <a:r>
              <a:rPr lang="tr-TR" sz="1200" dirty="0" smtClean="0">
                <a:solidFill>
                  <a:schemeClr val="tx1"/>
                </a:solidFill>
              </a:rPr>
              <a:t> Yayınları: 2/328-329)</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6024" y="1124744"/>
            <a:ext cx="8748464"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Müslim'in sahihinde geçen </a:t>
            </a:r>
            <a:r>
              <a:rPr lang="tr-TR" sz="2000" dirty="0" err="1" smtClean="0">
                <a:solidFill>
                  <a:schemeClr val="tx1"/>
                </a:solidFill>
              </a:rPr>
              <a:t>vechi</a:t>
            </a:r>
            <a:r>
              <a:rPr lang="tr-TR" sz="2000" dirty="0" smtClean="0">
                <a:solidFill>
                  <a:schemeClr val="tx1"/>
                </a:solidFill>
              </a:rPr>
              <a:t> ise şöyledir: </a:t>
            </a:r>
          </a:p>
          <a:p>
            <a:pPr algn="just"/>
            <a:r>
              <a:rPr lang="tr-TR" sz="2000" dirty="0" smtClean="0">
                <a:solidFill>
                  <a:schemeClr val="tx1"/>
                </a:solidFill>
              </a:rPr>
              <a:t>"</a:t>
            </a:r>
            <a:r>
              <a:rPr lang="tr-TR" sz="2000" b="1" dirty="0" smtClean="0">
                <a:solidFill>
                  <a:schemeClr val="tx1"/>
                </a:solidFill>
              </a:rPr>
              <a:t>Ey insanlar, bilesiniz ki: Ben bir beşerim. </a:t>
            </a:r>
            <a:r>
              <a:rPr lang="tr-TR" sz="2000" b="1" dirty="0" err="1" smtClean="0">
                <a:solidFill>
                  <a:schemeClr val="tx1"/>
                </a:solidFill>
              </a:rPr>
              <a:t>Rabbim'in</a:t>
            </a:r>
            <a:r>
              <a:rPr lang="tr-TR" sz="2000" b="1" dirty="0" smtClean="0">
                <a:solidFill>
                  <a:schemeClr val="tx1"/>
                </a:solidFill>
              </a:rPr>
              <a:t> elçisinin (Azrail </a:t>
            </a:r>
            <a:r>
              <a:rPr lang="tr-TR" sz="2000" b="1" dirty="0" err="1" smtClean="0">
                <a:solidFill>
                  <a:schemeClr val="tx1"/>
                </a:solidFill>
              </a:rPr>
              <a:t>aleyhisselam</a:t>
            </a:r>
            <a:r>
              <a:rPr lang="tr-TR" sz="2000" b="1" dirty="0" smtClean="0">
                <a:solidFill>
                  <a:schemeClr val="tx1"/>
                </a:solidFill>
              </a:rPr>
              <a:t>) gelmesi ve davetine icabet etmem zamanı yakındır</a:t>
            </a:r>
            <a:r>
              <a:rPr lang="tr-TR" sz="2400" b="1" dirty="0" smtClean="0">
                <a:solidFill>
                  <a:srgbClr val="FF0000"/>
                </a:solidFill>
              </a:rPr>
              <a:t>.</a:t>
            </a:r>
            <a:r>
              <a:rPr lang="tr-TR" sz="2400" dirty="0" smtClean="0">
                <a:solidFill>
                  <a:srgbClr val="FF0000"/>
                </a:solidFill>
              </a:rPr>
              <a:t> </a:t>
            </a:r>
            <a:r>
              <a:rPr lang="tr-TR" sz="2400" b="1" u="sng" dirty="0" smtClean="0">
                <a:solidFill>
                  <a:srgbClr val="FF0000"/>
                </a:solidFill>
              </a:rPr>
              <a:t>Ben size iki kıymetli şey bırakıyorum: </a:t>
            </a:r>
            <a:r>
              <a:rPr lang="tr-TR" sz="2400" b="1" u="sng" dirty="0" smtClean="0">
                <a:solidFill>
                  <a:srgbClr val="002060"/>
                </a:solidFill>
              </a:rPr>
              <a:t>Birincisi </a:t>
            </a:r>
            <a:r>
              <a:rPr lang="tr-TR" sz="2400" b="1" dirty="0" smtClean="0">
                <a:solidFill>
                  <a:srgbClr val="002060"/>
                </a:solidFill>
              </a:rPr>
              <a:t>içerisi nur ve </a:t>
            </a:r>
            <a:r>
              <a:rPr lang="tr-TR" sz="2400" b="1" dirty="0" err="1" smtClean="0">
                <a:solidFill>
                  <a:srgbClr val="002060"/>
                </a:solidFill>
              </a:rPr>
              <a:t>hidâyet</a:t>
            </a:r>
            <a:r>
              <a:rPr lang="tr-TR" sz="2400" b="1" dirty="0" smtClean="0">
                <a:solidFill>
                  <a:srgbClr val="002060"/>
                </a:solidFill>
              </a:rPr>
              <a:t> dolu olan </a:t>
            </a:r>
            <a:r>
              <a:rPr lang="tr-TR" sz="2400" b="1" u="sng" dirty="0" err="1" smtClean="0">
                <a:solidFill>
                  <a:srgbClr val="002060"/>
                </a:solidFill>
              </a:rPr>
              <a:t>Kitabullah'tır</a:t>
            </a:r>
            <a:r>
              <a:rPr lang="tr-TR" sz="2400" b="1" dirty="0" smtClean="0">
                <a:solidFill>
                  <a:srgbClr val="002060"/>
                </a:solidFill>
              </a:rPr>
              <a:t>. Allah'ın Kitabı'nı alın ve ona dört elle sarılın</a:t>
            </a:r>
            <a:r>
              <a:rPr lang="tr-TR" sz="2400" dirty="0" smtClean="0">
                <a:solidFill>
                  <a:srgbClr val="002060"/>
                </a:solidFill>
              </a:rPr>
              <a:t>." </a:t>
            </a:r>
            <a:r>
              <a:rPr lang="tr-TR" sz="2000" dirty="0" smtClean="0">
                <a:solidFill>
                  <a:schemeClr val="tx1"/>
                </a:solidFill>
              </a:rPr>
              <a:t>-</a:t>
            </a:r>
            <a:r>
              <a:rPr lang="tr-TR" sz="2000" dirty="0" err="1" smtClean="0">
                <a:solidFill>
                  <a:schemeClr val="tx1"/>
                </a:solidFill>
              </a:rPr>
              <a:t>Resûlullah</a:t>
            </a:r>
            <a:r>
              <a:rPr lang="tr-TR" sz="2000" dirty="0" smtClean="0">
                <a:solidFill>
                  <a:schemeClr val="tx1"/>
                </a:solidFill>
              </a:rPr>
              <a:t> (s.a.v.) </a:t>
            </a:r>
            <a:r>
              <a:rPr lang="tr-TR" sz="2000" dirty="0" err="1" smtClean="0">
                <a:solidFill>
                  <a:schemeClr val="tx1"/>
                </a:solidFill>
              </a:rPr>
              <a:t>Kur'ân</a:t>
            </a:r>
            <a:r>
              <a:rPr lang="tr-TR" sz="2000" dirty="0" smtClean="0">
                <a:solidFill>
                  <a:schemeClr val="tx1"/>
                </a:solidFill>
              </a:rPr>
              <a:t>-ı </a:t>
            </a:r>
            <a:r>
              <a:rPr lang="tr-TR" sz="2000" dirty="0" err="1" smtClean="0">
                <a:solidFill>
                  <a:schemeClr val="tx1"/>
                </a:solidFill>
              </a:rPr>
              <a:t>Kerîm'e</a:t>
            </a:r>
            <a:r>
              <a:rPr lang="tr-TR" sz="2000" dirty="0" smtClean="0">
                <a:solidFill>
                  <a:schemeClr val="tx1"/>
                </a:solidFill>
              </a:rPr>
              <a:t> birçok teşviklerde bulunduktan sonra devamla dedi ki: </a:t>
            </a:r>
            <a:r>
              <a:rPr lang="tr-TR" sz="2400" b="1" u="sng" dirty="0" smtClean="0">
                <a:solidFill>
                  <a:srgbClr val="FF0000"/>
                </a:solidFill>
              </a:rPr>
              <a:t>"</a:t>
            </a:r>
            <a:r>
              <a:rPr lang="tr-TR" sz="2400" b="1" u="sng" dirty="0" err="1" smtClean="0">
                <a:solidFill>
                  <a:srgbClr val="FF0000"/>
                </a:solidFill>
              </a:rPr>
              <a:t>Ehl</a:t>
            </a:r>
            <a:r>
              <a:rPr lang="tr-TR" sz="2400" b="1" u="sng" dirty="0" smtClean="0">
                <a:solidFill>
                  <a:srgbClr val="FF0000"/>
                </a:solidFill>
              </a:rPr>
              <a:t>-i </a:t>
            </a:r>
            <a:r>
              <a:rPr lang="tr-TR" sz="2400" b="1" u="sng" dirty="0" err="1" smtClean="0">
                <a:solidFill>
                  <a:srgbClr val="FF0000"/>
                </a:solidFill>
              </a:rPr>
              <a:t>beytim</a:t>
            </a:r>
            <a:r>
              <a:rPr lang="tr-TR" sz="2400" b="1" u="sng" dirty="0" smtClean="0">
                <a:solidFill>
                  <a:srgbClr val="FF0000"/>
                </a:solidFill>
              </a:rPr>
              <a:t> hakkında size Allah'ı hatırlatıyorum. </a:t>
            </a:r>
            <a:r>
              <a:rPr lang="tr-TR" sz="2400" b="1" u="sng" dirty="0" err="1" smtClean="0">
                <a:solidFill>
                  <a:srgbClr val="FF0000"/>
                </a:solidFill>
              </a:rPr>
              <a:t>Ehl</a:t>
            </a:r>
            <a:r>
              <a:rPr lang="tr-TR" sz="2400" b="1" u="sng" dirty="0" smtClean="0">
                <a:solidFill>
                  <a:srgbClr val="FF0000"/>
                </a:solidFill>
              </a:rPr>
              <a:t>-i </a:t>
            </a:r>
            <a:r>
              <a:rPr lang="tr-TR" sz="2400" b="1" u="sng" dirty="0" err="1" smtClean="0">
                <a:solidFill>
                  <a:srgbClr val="FF0000"/>
                </a:solidFill>
              </a:rPr>
              <a:t>beytim</a:t>
            </a:r>
            <a:r>
              <a:rPr lang="tr-TR" sz="2400" b="1" u="sng" dirty="0" smtClean="0">
                <a:solidFill>
                  <a:srgbClr val="FF0000"/>
                </a:solidFill>
              </a:rPr>
              <a:t> hakkında size Allah'ı hatırlatıyorum. </a:t>
            </a:r>
            <a:r>
              <a:rPr lang="tr-TR" sz="2400" b="1" u="sng" dirty="0" err="1" smtClean="0">
                <a:solidFill>
                  <a:srgbClr val="FF0000"/>
                </a:solidFill>
              </a:rPr>
              <a:t>Ehl</a:t>
            </a:r>
            <a:r>
              <a:rPr lang="tr-TR" sz="2400" b="1" u="sng" dirty="0" smtClean="0">
                <a:solidFill>
                  <a:srgbClr val="FF0000"/>
                </a:solidFill>
              </a:rPr>
              <a:t>-i </a:t>
            </a:r>
            <a:r>
              <a:rPr lang="tr-TR" sz="2400" b="1" u="sng" dirty="0" err="1" smtClean="0">
                <a:solidFill>
                  <a:srgbClr val="FF0000"/>
                </a:solidFill>
              </a:rPr>
              <a:t>beytim</a:t>
            </a:r>
            <a:r>
              <a:rPr lang="tr-TR" sz="2400" b="1" u="sng" dirty="0" smtClean="0">
                <a:solidFill>
                  <a:srgbClr val="FF0000"/>
                </a:solidFill>
              </a:rPr>
              <a:t> hakkında size Allah'ı hatırlatıyorum...”</a:t>
            </a:r>
            <a:r>
              <a:rPr lang="tr-TR" sz="2400" dirty="0" smtClean="0">
                <a:solidFill>
                  <a:srgbClr val="FF0000"/>
                </a:solidFill>
              </a:rPr>
              <a:t> </a:t>
            </a:r>
            <a:r>
              <a:rPr lang="tr-TR" sz="2000" dirty="0" smtClean="0">
                <a:solidFill>
                  <a:schemeClr val="tx1"/>
                </a:solidFill>
              </a:rPr>
              <a:t>(İ. Canan, </a:t>
            </a:r>
            <a:r>
              <a:rPr lang="tr-TR" sz="2000" dirty="0" err="1" smtClean="0">
                <a:solidFill>
                  <a:schemeClr val="tx1"/>
                </a:solidFill>
              </a:rPr>
              <a:t>Kutub</a:t>
            </a:r>
            <a:r>
              <a:rPr lang="tr-TR" sz="2000" dirty="0" smtClean="0">
                <a:solidFill>
                  <a:schemeClr val="tx1"/>
                </a:solidFill>
              </a:rPr>
              <a:t>-i Sitte Ter. ve </a:t>
            </a:r>
            <a:r>
              <a:rPr lang="tr-TR" sz="2000" dirty="0" err="1" smtClean="0">
                <a:solidFill>
                  <a:schemeClr val="tx1"/>
                </a:solidFill>
              </a:rPr>
              <a:t>Şrh</a:t>
            </a:r>
            <a:r>
              <a:rPr lang="tr-TR" sz="2000" dirty="0" smtClean="0">
                <a:solidFill>
                  <a:schemeClr val="tx1"/>
                </a:solidFill>
              </a:rPr>
              <a:t>., 2/329-330)</a:t>
            </a:r>
          </a:p>
          <a:p>
            <a:pPr algn="just"/>
            <a:endParaRPr lang="tr-TR" sz="2000" dirty="0" smtClean="0">
              <a:solidFill>
                <a:schemeClr val="tx1"/>
              </a:solidFill>
            </a:endParaRPr>
          </a:p>
          <a:p>
            <a:pPr algn="just"/>
            <a:r>
              <a:rPr lang="tr-TR" sz="2000" dirty="0" smtClean="0">
                <a:solidFill>
                  <a:schemeClr val="tx1"/>
                </a:solidFill>
              </a:rPr>
              <a:t>İşte bu hadisler dolayısıyla, </a:t>
            </a:r>
            <a:r>
              <a:rPr lang="tr-TR" sz="2400" b="1" dirty="0" err="1" smtClean="0">
                <a:solidFill>
                  <a:schemeClr val="tx1"/>
                </a:solidFill>
              </a:rPr>
              <a:t>Emevî</a:t>
            </a:r>
            <a:r>
              <a:rPr lang="tr-TR" sz="2400" b="1" dirty="0" smtClean="0">
                <a:solidFill>
                  <a:schemeClr val="tx1"/>
                </a:solidFill>
              </a:rPr>
              <a:t> </a:t>
            </a:r>
            <a:r>
              <a:rPr lang="tr-TR" sz="2400" b="1" dirty="0" err="1" smtClean="0">
                <a:solidFill>
                  <a:schemeClr val="tx1"/>
                </a:solidFill>
              </a:rPr>
              <a:t>halîfesi</a:t>
            </a:r>
            <a:r>
              <a:rPr lang="tr-TR" sz="2400" b="1" dirty="0" smtClean="0">
                <a:solidFill>
                  <a:schemeClr val="tx1"/>
                </a:solidFill>
              </a:rPr>
              <a:t> ve </a:t>
            </a:r>
            <a:r>
              <a:rPr lang="tr-TR" sz="2400" b="1" dirty="0" err="1" smtClean="0">
                <a:solidFill>
                  <a:schemeClr val="tx1"/>
                </a:solidFill>
              </a:rPr>
              <a:t>Hulefa</a:t>
            </a:r>
            <a:r>
              <a:rPr lang="tr-TR" sz="2400" b="1" dirty="0" smtClean="0">
                <a:solidFill>
                  <a:schemeClr val="tx1"/>
                </a:solidFill>
              </a:rPr>
              <a:t>-i </a:t>
            </a:r>
            <a:r>
              <a:rPr lang="tr-TR" sz="2400" b="1" dirty="0" err="1" smtClean="0">
                <a:solidFill>
                  <a:schemeClr val="tx1"/>
                </a:solidFill>
              </a:rPr>
              <a:t>raşidin’in</a:t>
            </a:r>
            <a:r>
              <a:rPr lang="tr-TR" sz="2400" b="1" dirty="0" smtClean="0">
                <a:solidFill>
                  <a:schemeClr val="tx1"/>
                </a:solidFill>
              </a:rPr>
              <a:t> beşincisi kabul edilen Ömer </a:t>
            </a:r>
            <a:r>
              <a:rPr lang="tr-TR" sz="2400" b="1" dirty="0" err="1" smtClean="0">
                <a:solidFill>
                  <a:schemeClr val="tx1"/>
                </a:solidFill>
              </a:rPr>
              <a:t>ibn</a:t>
            </a:r>
            <a:r>
              <a:rPr lang="tr-TR" sz="2400" b="1" dirty="0" smtClean="0">
                <a:solidFill>
                  <a:schemeClr val="tx1"/>
                </a:solidFill>
              </a:rPr>
              <a:t>-i </a:t>
            </a:r>
            <a:r>
              <a:rPr lang="tr-TR" sz="2400" b="1" dirty="0" err="1" smtClean="0">
                <a:solidFill>
                  <a:schemeClr val="tx1"/>
                </a:solidFill>
              </a:rPr>
              <a:t>Abdülazîz</a:t>
            </a:r>
            <a:r>
              <a:rPr lang="tr-TR" sz="2400" b="1" dirty="0" smtClean="0">
                <a:solidFill>
                  <a:schemeClr val="tx1"/>
                </a:solidFill>
              </a:rPr>
              <a:t>, </a:t>
            </a:r>
            <a:r>
              <a:rPr lang="tr-TR" sz="2000" dirty="0" smtClean="0">
                <a:solidFill>
                  <a:schemeClr val="tx1"/>
                </a:solidFill>
              </a:rPr>
              <a:t>hilâfeti zamanında, </a:t>
            </a:r>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Beyt’e</a:t>
            </a:r>
            <a:r>
              <a:rPr lang="tr-TR" sz="2000" dirty="0" smtClean="0">
                <a:solidFill>
                  <a:schemeClr val="tx1"/>
                </a:solidFill>
              </a:rPr>
              <a:t> hakaretlerin edildiği hutbelere son verdirerek, halihazırda camilerimizde okunan </a:t>
            </a:r>
            <a:r>
              <a:rPr lang="tr-TR" sz="2000" dirty="0" err="1" smtClean="0">
                <a:solidFill>
                  <a:schemeClr val="tx1"/>
                </a:solidFill>
              </a:rPr>
              <a:t>âyetin</a:t>
            </a:r>
            <a:r>
              <a:rPr lang="tr-TR" sz="2000" dirty="0" smtClean="0">
                <a:solidFill>
                  <a:schemeClr val="tx1"/>
                </a:solidFill>
              </a:rPr>
              <a:t> (</a:t>
            </a:r>
            <a:r>
              <a:rPr lang="tr-TR" sz="2000" dirty="0" err="1" smtClean="0">
                <a:solidFill>
                  <a:schemeClr val="tx1"/>
                </a:solidFill>
              </a:rPr>
              <a:t>Nahl</a:t>
            </a:r>
            <a:r>
              <a:rPr lang="tr-TR" sz="2000" dirty="0" smtClean="0">
                <a:solidFill>
                  <a:schemeClr val="tx1"/>
                </a:solidFill>
              </a:rPr>
              <a:t>, 16/90) okunmasını emretmiştir.</a:t>
            </a:r>
          </a:p>
          <a:p>
            <a:pPr algn="just"/>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179512" y="1124744"/>
            <a:ext cx="8784976"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Ayetlerde ve hadislerde geçen </a:t>
            </a:r>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a:t>
            </a:r>
            <a:r>
              <a:rPr lang="tr-TR" sz="2000" dirty="0" smtClean="0">
                <a:solidFill>
                  <a:schemeClr val="tx1"/>
                </a:solidFill>
              </a:rPr>
              <a:t>, farklı manalarda anlaşılmış ve farklı yorumlar ortaya çıkmıştır. </a:t>
            </a:r>
          </a:p>
          <a:p>
            <a:pPr marL="342900" lvl="0" indent="-342900" algn="just">
              <a:buFont typeface="Arial" pitchFamily="34" charset="0"/>
              <a:buChar char="•"/>
            </a:pPr>
            <a:r>
              <a:rPr lang="tr-TR" sz="2000" dirty="0" smtClean="0">
                <a:solidFill>
                  <a:srgbClr val="FF0000"/>
                </a:solidFill>
              </a:rPr>
              <a:t>Bazıları Ehli </a:t>
            </a:r>
            <a:r>
              <a:rPr lang="tr-TR" sz="2000" dirty="0" err="1" smtClean="0">
                <a:solidFill>
                  <a:srgbClr val="FF0000"/>
                </a:solidFill>
              </a:rPr>
              <a:t>beyt</a:t>
            </a:r>
            <a:r>
              <a:rPr lang="tr-TR" sz="2000" dirty="0" smtClean="0">
                <a:solidFill>
                  <a:srgbClr val="FF0000"/>
                </a:solidFill>
              </a:rPr>
              <a:t> olarak Hz. Peygamber efendimizin Hz. </a:t>
            </a:r>
            <a:r>
              <a:rPr lang="tr-TR" sz="2000" b="1" u="sng" dirty="0" smtClean="0">
                <a:solidFill>
                  <a:srgbClr val="FF0000"/>
                </a:solidFill>
              </a:rPr>
              <a:t>Ali'yi, </a:t>
            </a:r>
            <a:r>
              <a:rPr lang="tr-TR" sz="2000" b="1" u="sng" dirty="0" err="1" smtClean="0">
                <a:solidFill>
                  <a:srgbClr val="FF0000"/>
                </a:solidFill>
              </a:rPr>
              <a:t>Fatıma'yı</a:t>
            </a:r>
            <a:r>
              <a:rPr lang="tr-TR" sz="2000" b="1" u="sng" dirty="0" smtClean="0">
                <a:solidFill>
                  <a:srgbClr val="FF0000"/>
                </a:solidFill>
              </a:rPr>
              <a:t>, Hasan ve Hüseyin'i</a:t>
            </a:r>
            <a:r>
              <a:rPr lang="tr-TR" sz="2000" dirty="0" smtClean="0">
                <a:solidFill>
                  <a:srgbClr val="FF0000"/>
                </a:solidFill>
              </a:rPr>
              <a:t> yanına çağırarak "</a:t>
            </a:r>
            <a:r>
              <a:rPr lang="tr-TR" sz="2000" b="1" dirty="0" smtClean="0">
                <a:solidFill>
                  <a:srgbClr val="FF0000"/>
                </a:solidFill>
              </a:rPr>
              <a:t>Allah’ım, bunlar benim ailemdir</a:t>
            </a:r>
            <a:r>
              <a:rPr lang="tr-TR" sz="2000" dirty="0" smtClean="0">
                <a:solidFill>
                  <a:srgbClr val="FF0000"/>
                </a:solidFill>
              </a:rPr>
              <a:t>" buyurmasından hareketle bunları ve bunlardan gelenleri ehli </a:t>
            </a:r>
            <a:r>
              <a:rPr lang="tr-TR" sz="2000" dirty="0" err="1" smtClean="0">
                <a:solidFill>
                  <a:srgbClr val="FF0000"/>
                </a:solidFill>
              </a:rPr>
              <a:t>beyt</a:t>
            </a:r>
            <a:r>
              <a:rPr lang="tr-TR" sz="2000" dirty="0" smtClean="0">
                <a:solidFill>
                  <a:srgbClr val="FF0000"/>
                </a:solidFill>
              </a:rPr>
              <a:t> kabul etmiş.</a:t>
            </a:r>
          </a:p>
          <a:p>
            <a:pPr marL="342900" lvl="0" indent="-342900" algn="just">
              <a:buFont typeface="Arial" pitchFamily="34" charset="0"/>
              <a:buChar char="•"/>
            </a:pPr>
            <a:r>
              <a:rPr lang="tr-TR" sz="2000" b="1" dirty="0" smtClean="0">
                <a:solidFill>
                  <a:srgbClr val="7030A0"/>
                </a:solidFill>
              </a:rPr>
              <a:t>Bazıları peygamber eşlerini de bu gruba dâhil ederek biraz daha genişletmiş</a:t>
            </a:r>
          </a:p>
          <a:p>
            <a:pPr marL="342900" lvl="0" indent="-342900" algn="just">
              <a:buFont typeface="Arial" pitchFamily="34" charset="0"/>
              <a:buChar char="•"/>
            </a:pPr>
            <a:r>
              <a:rPr lang="tr-TR" sz="2000" b="1" dirty="0" smtClean="0">
                <a:solidFill>
                  <a:srgbClr val="0070C0"/>
                </a:solidFill>
              </a:rPr>
              <a:t>Bazıları da Ali </a:t>
            </a:r>
            <a:r>
              <a:rPr lang="tr-TR" sz="2000" b="1" dirty="0" err="1" smtClean="0">
                <a:solidFill>
                  <a:srgbClr val="0070C0"/>
                </a:solidFill>
              </a:rPr>
              <a:t>Beyt</a:t>
            </a:r>
            <a:r>
              <a:rPr lang="tr-TR" sz="2000" b="1" dirty="0" smtClean="0">
                <a:solidFill>
                  <a:srgbClr val="0070C0"/>
                </a:solidFill>
              </a:rPr>
              <a:t> Peygambere samimiyetle iman eden bütün müminlerdir diyerek ümmeti kastetmişlerdir. </a:t>
            </a:r>
            <a:r>
              <a:rPr lang="tr-TR" sz="2000" b="1" dirty="0" err="1" smtClean="0">
                <a:solidFill>
                  <a:srgbClr val="0070C0"/>
                </a:solidFill>
              </a:rPr>
              <a:t>Salli</a:t>
            </a:r>
            <a:r>
              <a:rPr lang="tr-TR" sz="2000" b="1" dirty="0" smtClean="0">
                <a:solidFill>
                  <a:srgbClr val="0070C0"/>
                </a:solidFill>
              </a:rPr>
              <a:t>-</a:t>
            </a:r>
            <a:r>
              <a:rPr lang="tr-TR" sz="2000" b="1" dirty="0" err="1" smtClean="0">
                <a:solidFill>
                  <a:srgbClr val="0070C0"/>
                </a:solidFill>
              </a:rPr>
              <a:t>Barik</a:t>
            </a:r>
            <a:r>
              <a:rPr lang="tr-TR" sz="2000" b="1" dirty="0" smtClean="0">
                <a:solidFill>
                  <a:srgbClr val="0070C0"/>
                </a:solidFill>
              </a:rPr>
              <a:t> dualarını da delil getirmişlerdir.</a:t>
            </a:r>
          </a:p>
          <a:p>
            <a:pPr algn="just"/>
            <a:r>
              <a:rPr lang="tr-TR" sz="2800" b="1" dirty="0" smtClean="0">
                <a:solidFill>
                  <a:schemeClr val="tx1"/>
                </a:solidFill>
              </a:rPr>
              <a:t>Hangi gurup olursa olsun </a:t>
            </a: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olmak </a:t>
            </a:r>
            <a:r>
              <a:rPr lang="tr-TR" sz="2800" b="1" dirty="0" smtClean="0">
                <a:solidFill>
                  <a:srgbClr val="FF0000"/>
                </a:solidFill>
              </a:rPr>
              <a:t>resule sadakat ve teslimiyeti, </a:t>
            </a:r>
            <a:r>
              <a:rPr lang="tr-TR" sz="2800" b="1" dirty="0" smtClean="0">
                <a:solidFill>
                  <a:srgbClr val="7030A0"/>
                </a:solidFill>
              </a:rPr>
              <a:t>samimiyetle bağlanmayı, </a:t>
            </a:r>
            <a:r>
              <a:rPr lang="tr-TR" sz="2800" b="1" dirty="0" smtClean="0">
                <a:solidFill>
                  <a:srgbClr val="0070C0"/>
                </a:solidFill>
              </a:rPr>
              <a:t>onun yolunda sapmadan yürümeyi</a:t>
            </a:r>
            <a:r>
              <a:rPr lang="tr-TR" sz="2800" b="1" dirty="0" smtClean="0">
                <a:solidFill>
                  <a:schemeClr val="tx1"/>
                </a:solidFill>
              </a:rPr>
              <a:t>, </a:t>
            </a:r>
            <a:r>
              <a:rPr lang="tr-TR" sz="2800" b="1" dirty="0" smtClean="0">
                <a:solidFill>
                  <a:srgbClr val="00B050"/>
                </a:solidFill>
              </a:rPr>
              <a:t>Din-i Mübin-i İslam’a hizmet etmeyi </a:t>
            </a:r>
            <a:r>
              <a:rPr lang="tr-TR" sz="2800" b="1" dirty="0" smtClean="0">
                <a:solidFill>
                  <a:schemeClr val="tx1"/>
                </a:solidFill>
              </a:rPr>
              <a:t>gerektirir. </a:t>
            </a:r>
          </a:p>
          <a:p>
            <a:pPr algn="just"/>
            <a:r>
              <a:rPr lang="tr-TR" sz="2800" b="1" dirty="0" smtClean="0">
                <a:solidFill>
                  <a:schemeClr val="tx1"/>
                </a:solidFill>
              </a:rPr>
              <a:t>Aksi halde </a:t>
            </a: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olmak bir anlam ve üstünlük ifade etmez.</a:t>
            </a:r>
            <a:endParaRPr lang="tr-TR" sz="28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Kimlerdir?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51520" y="1124744"/>
            <a:ext cx="8640960"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Peygamber efendimiz 4 insana Hz. </a:t>
            </a:r>
            <a:r>
              <a:rPr lang="tr-TR" sz="2000" dirty="0" err="1" smtClean="0">
                <a:solidFill>
                  <a:schemeClr val="tx1"/>
                </a:solidFill>
              </a:rPr>
              <a:t>Fatıma</a:t>
            </a:r>
            <a:r>
              <a:rPr lang="tr-TR" sz="2000" dirty="0" smtClean="0">
                <a:solidFill>
                  <a:schemeClr val="tx1"/>
                </a:solidFill>
              </a:rPr>
              <a:t>, Ali, Hasan ve Hüseyin hakkında </a:t>
            </a:r>
            <a:r>
              <a:rPr lang="tr-TR" sz="2400" b="1" u="sng" dirty="0" smtClean="0">
                <a:solidFill>
                  <a:srgbClr val="FF0000"/>
                </a:solidFill>
              </a:rPr>
              <a:t>“</a:t>
            </a:r>
            <a:r>
              <a:rPr lang="tr-TR" sz="2400" b="1" u="sng" dirty="0" err="1" smtClean="0">
                <a:solidFill>
                  <a:srgbClr val="FF0000"/>
                </a:solidFill>
              </a:rPr>
              <a:t>Allahım</a:t>
            </a:r>
            <a:r>
              <a:rPr lang="tr-TR" sz="2400" b="1" u="sng" dirty="0" smtClean="0">
                <a:solidFill>
                  <a:srgbClr val="FF0000"/>
                </a:solidFill>
              </a:rPr>
              <a:t> onların günahlarını temizle” </a:t>
            </a:r>
            <a:r>
              <a:rPr lang="tr-TR" sz="2000" dirty="0" smtClean="0">
                <a:solidFill>
                  <a:schemeClr val="tx1"/>
                </a:solidFill>
              </a:rPr>
              <a:t>diye dua etmiştir. (</a:t>
            </a:r>
            <a:r>
              <a:rPr lang="tr-TR" sz="2000" dirty="0" err="1" smtClean="0">
                <a:solidFill>
                  <a:schemeClr val="tx1"/>
                </a:solidFill>
              </a:rPr>
              <a:t>Tirmizi</a:t>
            </a:r>
            <a:r>
              <a:rPr lang="tr-TR" sz="2000" dirty="0" smtClean="0">
                <a:solidFill>
                  <a:schemeClr val="tx1"/>
                </a:solidFill>
              </a:rPr>
              <a:t>, </a:t>
            </a:r>
            <a:r>
              <a:rPr lang="tr-TR" sz="2000" dirty="0" err="1" smtClean="0">
                <a:solidFill>
                  <a:schemeClr val="tx1"/>
                </a:solidFill>
              </a:rPr>
              <a:t>Menakıb</a:t>
            </a:r>
            <a:r>
              <a:rPr lang="tr-TR" sz="2000" dirty="0" smtClean="0">
                <a:solidFill>
                  <a:schemeClr val="tx1"/>
                </a:solidFill>
              </a:rPr>
              <a:t> 32)</a:t>
            </a:r>
          </a:p>
          <a:p>
            <a:pPr algn="just"/>
            <a:r>
              <a:rPr lang="tr-TR" sz="2000" b="1" u="sng" dirty="0" smtClean="0">
                <a:solidFill>
                  <a:srgbClr val="0070C0"/>
                </a:solidFill>
              </a:rPr>
              <a:t>Efendimizin </a:t>
            </a:r>
            <a:r>
              <a:rPr lang="tr-TR" sz="2000" b="1" u="sng" dirty="0" err="1" smtClean="0">
                <a:solidFill>
                  <a:srgbClr val="0070C0"/>
                </a:solidFill>
              </a:rPr>
              <a:t>pekçok</a:t>
            </a:r>
            <a:r>
              <a:rPr lang="tr-TR" sz="2000" b="1" u="sng" dirty="0" smtClean="0">
                <a:solidFill>
                  <a:srgbClr val="0070C0"/>
                </a:solidFill>
              </a:rPr>
              <a:t> övgüsüne mazhar olan bu dört güzide insanı yakından tanımak gerekir.</a:t>
            </a:r>
            <a:endParaRPr lang="tr-TR" sz="2000" dirty="0" smtClean="0">
              <a:solidFill>
                <a:srgbClr val="0070C0"/>
              </a:solidFill>
            </a:endParaRPr>
          </a:p>
          <a:p>
            <a:pPr algn="just"/>
            <a:r>
              <a:rPr lang="tr-TR" sz="5400" b="1" u="sng" dirty="0" smtClean="0">
                <a:solidFill>
                  <a:srgbClr val="7030A0"/>
                </a:solidFill>
              </a:rPr>
              <a:t>Hz. Ali,</a:t>
            </a:r>
            <a:r>
              <a:rPr lang="tr-TR" sz="5400" dirty="0" smtClean="0">
                <a:solidFill>
                  <a:srgbClr val="7030A0"/>
                </a:solidFill>
              </a:rPr>
              <a:t> </a:t>
            </a:r>
          </a:p>
          <a:p>
            <a:pPr algn="just"/>
            <a:r>
              <a:rPr lang="tr-TR" sz="2000" dirty="0" smtClean="0">
                <a:solidFill>
                  <a:schemeClr val="tx1"/>
                </a:solidFill>
              </a:rPr>
              <a:t>Hz. Peygamber’in amcası </a:t>
            </a:r>
            <a:r>
              <a:rPr lang="tr-TR" sz="2000" b="1" dirty="0" err="1" smtClean="0">
                <a:solidFill>
                  <a:schemeClr val="tx1"/>
                </a:solidFill>
              </a:rPr>
              <a:t>Ebû</a:t>
            </a:r>
            <a:r>
              <a:rPr lang="tr-TR" sz="2000" b="1" dirty="0" smtClean="0">
                <a:solidFill>
                  <a:schemeClr val="tx1"/>
                </a:solidFill>
              </a:rPr>
              <a:t> </a:t>
            </a:r>
            <a:r>
              <a:rPr lang="tr-TR" sz="2000" b="1" dirty="0" err="1" smtClean="0">
                <a:solidFill>
                  <a:schemeClr val="tx1"/>
                </a:solidFill>
              </a:rPr>
              <a:t>Tâlib</a:t>
            </a:r>
            <a:r>
              <a:rPr lang="tr-TR" sz="2000" dirty="0" err="1" smtClean="0">
                <a:solidFill>
                  <a:schemeClr val="tx1"/>
                </a:solidFill>
              </a:rPr>
              <a:t>’in</a:t>
            </a:r>
            <a:r>
              <a:rPr lang="tr-TR" sz="2000" dirty="0" smtClean="0">
                <a:solidFill>
                  <a:schemeClr val="tx1"/>
                </a:solidFill>
              </a:rPr>
              <a:t> en küçük oğludur. </a:t>
            </a:r>
            <a:r>
              <a:rPr lang="tr-TR" sz="2000" dirty="0" smtClean="0">
                <a:solidFill>
                  <a:srgbClr val="FF0000"/>
                </a:solidFill>
              </a:rPr>
              <a:t>Hz. Ali, </a:t>
            </a:r>
            <a:r>
              <a:rPr lang="tr-TR" sz="2000" dirty="0" err="1" smtClean="0">
                <a:solidFill>
                  <a:srgbClr val="FF0000"/>
                </a:solidFill>
              </a:rPr>
              <a:t>mîlâdî</a:t>
            </a:r>
            <a:r>
              <a:rPr lang="tr-TR" sz="2000" dirty="0" smtClean="0">
                <a:solidFill>
                  <a:srgbClr val="FF0000"/>
                </a:solidFill>
              </a:rPr>
              <a:t> 600 yılında dünyaya gelmiştir. </a:t>
            </a:r>
            <a:r>
              <a:rPr lang="tr-TR" sz="2000" dirty="0" smtClean="0">
                <a:solidFill>
                  <a:schemeClr val="tx1"/>
                </a:solidFill>
              </a:rPr>
              <a:t>Annesi, Hz. Peygamber’e, yetim ve öksüz kaldığı sekiz yaşından itibaren annelik yapan </a:t>
            </a:r>
            <a:r>
              <a:rPr lang="tr-TR" sz="2000" b="1" dirty="0" err="1" smtClean="0">
                <a:solidFill>
                  <a:srgbClr val="FF0000"/>
                </a:solidFill>
              </a:rPr>
              <a:t>Fâtıma</a:t>
            </a:r>
            <a:r>
              <a:rPr lang="tr-TR" sz="2000" b="1" dirty="0" smtClean="0">
                <a:solidFill>
                  <a:srgbClr val="FF0000"/>
                </a:solidFill>
              </a:rPr>
              <a:t> </a:t>
            </a:r>
            <a:r>
              <a:rPr lang="tr-TR" sz="2000" b="1" dirty="0" err="1" smtClean="0">
                <a:solidFill>
                  <a:srgbClr val="FF0000"/>
                </a:solidFill>
              </a:rPr>
              <a:t>bint</a:t>
            </a:r>
            <a:r>
              <a:rPr lang="tr-TR" sz="2000" b="1" dirty="0" smtClean="0">
                <a:solidFill>
                  <a:srgbClr val="FF0000"/>
                </a:solidFill>
              </a:rPr>
              <a:t>-i </a:t>
            </a:r>
            <a:r>
              <a:rPr lang="tr-TR" sz="2000" b="1" dirty="0" err="1" smtClean="0">
                <a:solidFill>
                  <a:srgbClr val="FF0000"/>
                </a:solidFill>
              </a:rPr>
              <a:t>Esed</a:t>
            </a:r>
            <a:r>
              <a:rPr lang="tr-TR" sz="2000" dirty="0" err="1" smtClean="0">
                <a:solidFill>
                  <a:srgbClr val="FF0000"/>
                </a:solidFill>
              </a:rPr>
              <a:t>’tir</a:t>
            </a:r>
            <a:r>
              <a:rPr lang="tr-TR" sz="2000" dirty="0" smtClean="0">
                <a:solidFill>
                  <a:srgbClr val="FF0000"/>
                </a:solidFill>
              </a:rPr>
              <a:t>. </a:t>
            </a:r>
            <a:r>
              <a:rPr lang="tr-TR" sz="2000" dirty="0" smtClean="0">
                <a:solidFill>
                  <a:schemeClr val="tx1"/>
                </a:solidFill>
              </a:rPr>
              <a:t>Bu nedenle, Peygamberimiz ona </a:t>
            </a:r>
            <a:r>
              <a:rPr lang="tr-TR" sz="2000" b="1" dirty="0" smtClean="0">
                <a:solidFill>
                  <a:srgbClr val="FF0000"/>
                </a:solidFill>
              </a:rPr>
              <a:t>“ikinci annem”</a:t>
            </a:r>
            <a:r>
              <a:rPr lang="tr-TR" sz="2000" dirty="0" smtClean="0">
                <a:solidFill>
                  <a:srgbClr val="FF0000"/>
                </a:solidFill>
              </a:rPr>
              <a:t> </a:t>
            </a:r>
            <a:r>
              <a:rPr lang="tr-TR" sz="2000" dirty="0" smtClean="0">
                <a:solidFill>
                  <a:schemeClr val="tx1"/>
                </a:solidFill>
              </a:rPr>
              <a:t>demiştir. </a:t>
            </a:r>
          </a:p>
          <a:p>
            <a:pPr algn="just"/>
            <a:r>
              <a:rPr lang="tr-TR" sz="2000" dirty="0" smtClean="0">
                <a:solidFill>
                  <a:schemeClr val="tx1"/>
                </a:solidFill>
              </a:rPr>
              <a:t>Hz. Ali, </a:t>
            </a:r>
            <a:r>
              <a:rPr lang="tr-TR" sz="2000" b="1" dirty="0" smtClean="0">
                <a:solidFill>
                  <a:schemeClr val="tx1"/>
                </a:solidFill>
              </a:rPr>
              <a:t>hiç puta tapmadığı</a:t>
            </a:r>
            <a:r>
              <a:rPr lang="tr-TR" sz="2000" dirty="0" smtClean="0">
                <a:solidFill>
                  <a:schemeClr val="tx1"/>
                </a:solidFill>
              </a:rPr>
              <a:t> için, </a:t>
            </a:r>
            <a:r>
              <a:rPr lang="tr-TR" sz="2000" b="1" dirty="0" err="1" smtClean="0">
                <a:solidFill>
                  <a:srgbClr val="FF0000"/>
                </a:solidFill>
              </a:rPr>
              <a:t>kerrema’llâhu</a:t>
            </a:r>
            <a:r>
              <a:rPr lang="tr-TR" sz="2000" b="1" dirty="0" smtClean="0">
                <a:solidFill>
                  <a:srgbClr val="FF0000"/>
                </a:solidFill>
              </a:rPr>
              <a:t> </a:t>
            </a:r>
            <a:r>
              <a:rPr lang="tr-TR" sz="2000" b="1" dirty="0" err="1" smtClean="0">
                <a:solidFill>
                  <a:srgbClr val="FF0000"/>
                </a:solidFill>
              </a:rPr>
              <a:t>veche</a:t>
            </a:r>
            <a:r>
              <a:rPr lang="tr-TR" sz="2000" dirty="0" smtClean="0">
                <a:solidFill>
                  <a:srgbClr val="FF0000"/>
                </a:solidFill>
              </a:rPr>
              <a:t> </a:t>
            </a:r>
            <a:r>
              <a:rPr lang="tr-TR" sz="2000" dirty="0" smtClean="0">
                <a:solidFill>
                  <a:schemeClr val="tx1"/>
                </a:solidFill>
              </a:rPr>
              <a:t>(Allah yüzünü şereflendirsin) sıfatı verilmiştir. Aslan anlamına gelen </a:t>
            </a:r>
            <a:r>
              <a:rPr lang="tr-TR" sz="2000" b="1" dirty="0" smtClean="0">
                <a:solidFill>
                  <a:srgbClr val="FF0000"/>
                </a:solidFill>
              </a:rPr>
              <a:t>Haydar, </a:t>
            </a:r>
            <a:r>
              <a:rPr lang="tr-TR" sz="2000" b="1" dirty="0" err="1" smtClean="0">
                <a:solidFill>
                  <a:srgbClr val="FF0000"/>
                </a:solidFill>
              </a:rPr>
              <a:t>Esedu’llâhi’l</a:t>
            </a:r>
            <a:r>
              <a:rPr lang="tr-TR" sz="2000" b="1" dirty="0" smtClean="0">
                <a:solidFill>
                  <a:srgbClr val="FF0000"/>
                </a:solidFill>
              </a:rPr>
              <a:t>-</a:t>
            </a:r>
            <a:r>
              <a:rPr lang="tr-TR" sz="2000" b="1" dirty="0" err="1" smtClean="0">
                <a:solidFill>
                  <a:srgbClr val="FF0000"/>
                </a:solidFill>
              </a:rPr>
              <a:t>Gâlib</a:t>
            </a:r>
            <a:r>
              <a:rPr lang="tr-TR" sz="2000" b="1" dirty="0" smtClean="0">
                <a:solidFill>
                  <a:srgbClr val="FF0000"/>
                </a:solidFill>
              </a:rPr>
              <a:t>, el-</a:t>
            </a:r>
            <a:r>
              <a:rPr lang="tr-TR" sz="2000" b="1" dirty="0" err="1" smtClean="0">
                <a:solidFill>
                  <a:srgbClr val="FF0000"/>
                </a:solidFill>
              </a:rPr>
              <a:t>Mürtezâ</a:t>
            </a:r>
            <a:r>
              <a:rPr lang="tr-TR" sz="2000" b="1" dirty="0" smtClean="0">
                <a:solidFill>
                  <a:srgbClr val="FF0000"/>
                </a:solidFill>
              </a:rPr>
              <a:t>, </a:t>
            </a:r>
            <a:r>
              <a:rPr lang="tr-TR" sz="2000" b="1" dirty="0" err="1" smtClean="0">
                <a:solidFill>
                  <a:srgbClr val="FF0000"/>
                </a:solidFill>
              </a:rPr>
              <a:t>Sultânü’l</a:t>
            </a:r>
            <a:r>
              <a:rPr lang="tr-TR" sz="2000" b="1" dirty="0" smtClean="0">
                <a:solidFill>
                  <a:srgbClr val="FF0000"/>
                </a:solidFill>
              </a:rPr>
              <a:t>-</a:t>
            </a:r>
            <a:r>
              <a:rPr lang="tr-TR" sz="2000" b="1" dirty="0" err="1" smtClean="0">
                <a:solidFill>
                  <a:srgbClr val="FF0000"/>
                </a:solidFill>
              </a:rPr>
              <a:t>Evliyâ</a:t>
            </a:r>
            <a:r>
              <a:rPr lang="tr-TR" sz="2000" b="1" dirty="0" smtClean="0">
                <a:solidFill>
                  <a:srgbClr val="FF0000"/>
                </a:solidFill>
              </a:rPr>
              <a:t>, </a:t>
            </a:r>
            <a:r>
              <a:rPr lang="tr-TR" sz="2000" b="1" dirty="0" err="1" smtClean="0">
                <a:solidFill>
                  <a:srgbClr val="FF0000"/>
                </a:solidFill>
              </a:rPr>
              <a:t>Ebu’t</a:t>
            </a:r>
            <a:r>
              <a:rPr lang="tr-TR" sz="2000" b="1" dirty="0" smtClean="0">
                <a:solidFill>
                  <a:srgbClr val="FF0000"/>
                </a:solidFill>
              </a:rPr>
              <a:t>-</a:t>
            </a:r>
            <a:r>
              <a:rPr lang="tr-TR" sz="2000" b="1" dirty="0" err="1" smtClean="0">
                <a:solidFill>
                  <a:srgbClr val="FF0000"/>
                </a:solidFill>
              </a:rPr>
              <a:t>Türâb</a:t>
            </a:r>
            <a:r>
              <a:rPr lang="tr-TR" sz="2000" b="1" dirty="0" smtClean="0">
                <a:solidFill>
                  <a:schemeClr val="tx1"/>
                </a:solidFill>
              </a:rPr>
              <a:t> </a:t>
            </a:r>
            <a:r>
              <a:rPr lang="tr-TR" sz="2000" dirty="0" smtClean="0">
                <a:solidFill>
                  <a:schemeClr val="tx1"/>
                </a:solidFill>
              </a:rPr>
              <a:t>gibi lakaplarla anılmıştır. </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err="1" smtClean="0">
                <a:solidFill>
                  <a:schemeClr val="tx1"/>
                </a:solidFill>
              </a:rPr>
              <a:t>Ehl</a:t>
            </a:r>
            <a:r>
              <a:rPr lang="tr-TR" sz="2800" b="1" dirty="0" smtClean="0">
                <a:solidFill>
                  <a:schemeClr val="tx1"/>
                </a:solidFill>
              </a:rPr>
              <a:t>-i </a:t>
            </a:r>
            <a:r>
              <a:rPr lang="tr-TR" sz="2800" b="1" dirty="0" err="1" smtClean="0">
                <a:solidFill>
                  <a:schemeClr val="tx1"/>
                </a:solidFill>
              </a:rPr>
              <a:t>Beyt</a:t>
            </a:r>
            <a:r>
              <a:rPr lang="tr-TR" sz="2800" b="1" dirty="0" smtClean="0">
                <a:solidFill>
                  <a:schemeClr val="tx1"/>
                </a:solidFill>
              </a:rPr>
              <a:t> Olarak Bilinen 4 İnsanı Tanımak Gerekir…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16024" y="1124744"/>
            <a:ext cx="8748464"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rgbClr val="FF0000"/>
                </a:solidFill>
              </a:rPr>
              <a:t>“</a:t>
            </a:r>
            <a:r>
              <a:rPr lang="tr-TR" sz="2400" b="1" dirty="0" smtClean="0">
                <a:solidFill>
                  <a:srgbClr val="FF0000"/>
                </a:solidFill>
              </a:rPr>
              <a:t>Ali’yi seven beni sevmiş olur, beni seven de </a:t>
            </a:r>
            <a:r>
              <a:rPr lang="tr-TR" sz="2400" b="1" dirty="0" err="1" smtClean="0">
                <a:solidFill>
                  <a:srgbClr val="FF0000"/>
                </a:solidFill>
              </a:rPr>
              <a:t>Allâh’ı</a:t>
            </a:r>
            <a:r>
              <a:rPr lang="tr-TR" sz="2400" b="1" dirty="0" smtClean="0">
                <a:solidFill>
                  <a:srgbClr val="FF0000"/>
                </a:solidFill>
              </a:rPr>
              <a:t> sevmiş olur,</a:t>
            </a:r>
            <a:r>
              <a:rPr lang="tr-TR" sz="2400" dirty="0" smtClean="0">
                <a:solidFill>
                  <a:srgbClr val="FF0000"/>
                </a:solidFill>
              </a:rPr>
              <a:t> Ali’ye </a:t>
            </a:r>
            <a:r>
              <a:rPr lang="tr-TR" sz="2400" dirty="0" err="1" smtClean="0">
                <a:solidFill>
                  <a:srgbClr val="FF0000"/>
                </a:solidFill>
              </a:rPr>
              <a:t>buğz</a:t>
            </a:r>
            <a:r>
              <a:rPr lang="tr-TR" sz="2400" dirty="0" smtClean="0">
                <a:solidFill>
                  <a:srgbClr val="FF0000"/>
                </a:solidFill>
              </a:rPr>
              <a:t> eden bana </a:t>
            </a:r>
            <a:r>
              <a:rPr lang="tr-TR" sz="2400" dirty="0" err="1" smtClean="0">
                <a:solidFill>
                  <a:srgbClr val="FF0000"/>
                </a:solidFill>
              </a:rPr>
              <a:t>buğz</a:t>
            </a:r>
            <a:r>
              <a:rPr lang="tr-TR" sz="2400" dirty="0" smtClean="0">
                <a:solidFill>
                  <a:srgbClr val="FF0000"/>
                </a:solidFill>
              </a:rPr>
              <a:t> etmiş olur, bana </a:t>
            </a:r>
            <a:r>
              <a:rPr lang="tr-TR" sz="2400" dirty="0" err="1" smtClean="0">
                <a:solidFill>
                  <a:srgbClr val="FF0000"/>
                </a:solidFill>
              </a:rPr>
              <a:t>buğz</a:t>
            </a:r>
            <a:r>
              <a:rPr lang="tr-TR" sz="2400" dirty="0" smtClean="0">
                <a:solidFill>
                  <a:srgbClr val="FF0000"/>
                </a:solidFill>
              </a:rPr>
              <a:t> eden de </a:t>
            </a:r>
            <a:r>
              <a:rPr lang="tr-TR" sz="2400" dirty="0" err="1" smtClean="0">
                <a:solidFill>
                  <a:srgbClr val="FF0000"/>
                </a:solidFill>
              </a:rPr>
              <a:t>Allâh’a</a:t>
            </a:r>
            <a:r>
              <a:rPr lang="tr-TR" sz="2400" dirty="0" smtClean="0">
                <a:solidFill>
                  <a:srgbClr val="FF0000"/>
                </a:solidFill>
              </a:rPr>
              <a:t> </a:t>
            </a:r>
            <a:r>
              <a:rPr lang="tr-TR" sz="2400" dirty="0" err="1" smtClean="0">
                <a:solidFill>
                  <a:srgbClr val="FF0000"/>
                </a:solidFill>
              </a:rPr>
              <a:t>buğz</a:t>
            </a:r>
            <a:r>
              <a:rPr lang="tr-TR" sz="2400" dirty="0" smtClean="0">
                <a:solidFill>
                  <a:srgbClr val="FF0000"/>
                </a:solidFill>
              </a:rPr>
              <a:t> etmiş olur.” </a:t>
            </a:r>
            <a:r>
              <a:rPr lang="tr-TR" sz="1200" dirty="0" smtClean="0">
                <a:solidFill>
                  <a:schemeClr val="tx1"/>
                </a:solidFill>
              </a:rPr>
              <a:t>(et-</a:t>
            </a:r>
            <a:r>
              <a:rPr lang="tr-TR" sz="1200" dirty="0" err="1" smtClean="0">
                <a:solidFill>
                  <a:schemeClr val="tx1"/>
                </a:solidFill>
              </a:rPr>
              <a:t>Taberânî</a:t>
            </a:r>
            <a:r>
              <a:rPr lang="tr-TR" sz="1200" dirty="0" smtClean="0">
                <a:solidFill>
                  <a:schemeClr val="tx1"/>
                </a:solidFill>
              </a:rPr>
              <a:t>, </a:t>
            </a:r>
            <a:r>
              <a:rPr lang="tr-TR" sz="1200" dirty="0" err="1" smtClean="0">
                <a:solidFill>
                  <a:schemeClr val="tx1"/>
                </a:solidFill>
              </a:rPr>
              <a:t>Mucemü’l-Kebîr</a:t>
            </a:r>
            <a:r>
              <a:rPr lang="tr-TR" sz="1200" dirty="0" smtClean="0">
                <a:solidFill>
                  <a:schemeClr val="tx1"/>
                </a:solidFill>
              </a:rPr>
              <a:t>, c. 23, s. 380, Hadis No: 901) </a:t>
            </a:r>
          </a:p>
          <a:p>
            <a:pPr algn="just"/>
            <a:r>
              <a:rPr lang="tr-TR" sz="2800" dirty="0" smtClean="0">
                <a:solidFill>
                  <a:srgbClr val="002060"/>
                </a:solidFill>
              </a:rPr>
              <a:t>“ </a:t>
            </a:r>
            <a:r>
              <a:rPr lang="tr-TR" sz="2800" b="1" dirty="0" smtClean="0">
                <a:solidFill>
                  <a:srgbClr val="002060"/>
                </a:solidFill>
              </a:rPr>
              <a:t>Ben kimin dostu isem, Ali de onun dostudur</a:t>
            </a:r>
            <a:r>
              <a:rPr lang="tr-TR" sz="2800" dirty="0" smtClean="0">
                <a:solidFill>
                  <a:srgbClr val="002060"/>
                </a:solidFill>
              </a:rPr>
              <a:t>” </a:t>
            </a:r>
            <a:r>
              <a:rPr lang="tr-TR" sz="1200" dirty="0" smtClean="0">
                <a:solidFill>
                  <a:schemeClr val="tx1"/>
                </a:solidFill>
              </a:rPr>
              <a:t>( </a:t>
            </a:r>
            <a:r>
              <a:rPr lang="tr-TR" sz="1200" dirty="0" err="1" smtClean="0">
                <a:solidFill>
                  <a:schemeClr val="tx1"/>
                </a:solidFill>
              </a:rPr>
              <a:t>Tirmizî</a:t>
            </a:r>
            <a:r>
              <a:rPr lang="tr-TR" sz="1200" dirty="0" smtClean="0">
                <a:solidFill>
                  <a:schemeClr val="tx1"/>
                </a:solidFill>
              </a:rPr>
              <a:t>, </a:t>
            </a:r>
            <a:r>
              <a:rPr lang="tr-TR" sz="1200" dirty="0" err="1" smtClean="0">
                <a:solidFill>
                  <a:schemeClr val="tx1"/>
                </a:solidFill>
              </a:rPr>
              <a:t>Menâkıb</a:t>
            </a:r>
            <a:r>
              <a:rPr lang="tr-TR" sz="1200" dirty="0" smtClean="0">
                <a:solidFill>
                  <a:schemeClr val="tx1"/>
                </a:solidFill>
              </a:rPr>
              <a:t>, 3714), </a:t>
            </a:r>
          </a:p>
          <a:p>
            <a:pPr algn="just"/>
            <a:r>
              <a:rPr lang="tr-TR" sz="2400" dirty="0" smtClean="0">
                <a:solidFill>
                  <a:srgbClr val="7030A0"/>
                </a:solidFill>
              </a:rPr>
              <a:t>“</a:t>
            </a:r>
            <a:r>
              <a:rPr lang="tr-TR" sz="2400" b="1" dirty="0" err="1" smtClean="0">
                <a:solidFill>
                  <a:srgbClr val="7030A0"/>
                </a:solidFill>
              </a:rPr>
              <a:t>Yâ</a:t>
            </a:r>
            <a:r>
              <a:rPr lang="tr-TR" sz="2400" b="1" dirty="0" smtClean="0">
                <a:solidFill>
                  <a:srgbClr val="7030A0"/>
                </a:solidFill>
              </a:rPr>
              <a:t> Ali! Sen dünyada da </a:t>
            </a:r>
            <a:r>
              <a:rPr lang="tr-TR" sz="2400" b="1" dirty="0" err="1" smtClean="0">
                <a:solidFill>
                  <a:srgbClr val="7030A0"/>
                </a:solidFill>
              </a:rPr>
              <a:t>âhirette</a:t>
            </a:r>
            <a:r>
              <a:rPr lang="tr-TR" sz="2400" b="1" dirty="0" smtClean="0">
                <a:solidFill>
                  <a:srgbClr val="7030A0"/>
                </a:solidFill>
              </a:rPr>
              <a:t> de benim kardeşimsin</a:t>
            </a:r>
            <a:r>
              <a:rPr lang="tr-TR" sz="2400" dirty="0" smtClean="0">
                <a:solidFill>
                  <a:srgbClr val="7030A0"/>
                </a:solidFill>
              </a:rPr>
              <a:t>” </a:t>
            </a:r>
            <a:r>
              <a:rPr lang="tr-TR" sz="1100" dirty="0" smtClean="0">
                <a:solidFill>
                  <a:schemeClr val="tx1"/>
                </a:solidFill>
              </a:rPr>
              <a:t>(</a:t>
            </a:r>
            <a:r>
              <a:rPr lang="tr-TR" sz="1100" dirty="0" err="1" smtClean="0">
                <a:solidFill>
                  <a:schemeClr val="tx1"/>
                </a:solidFill>
              </a:rPr>
              <a:t>Tirmizî</a:t>
            </a:r>
            <a:r>
              <a:rPr lang="tr-TR" sz="1100" dirty="0" smtClean="0">
                <a:solidFill>
                  <a:schemeClr val="tx1"/>
                </a:solidFill>
              </a:rPr>
              <a:t>, </a:t>
            </a:r>
            <a:r>
              <a:rPr lang="tr-TR" sz="1100" dirty="0" err="1" smtClean="0">
                <a:solidFill>
                  <a:schemeClr val="tx1"/>
                </a:solidFill>
              </a:rPr>
              <a:t>Menâkıb</a:t>
            </a:r>
            <a:r>
              <a:rPr lang="tr-TR" sz="1100" dirty="0" smtClean="0">
                <a:solidFill>
                  <a:schemeClr val="tx1"/>
                </a:solidFill>
              </a:rPr>
              <a:t>, 3722), </a:t>
            </a:r>
            <a:endParaRPr lang="tr-TR" dirty="0" smtClean="0">
              <a:solidFill>
                <a:schemeClr val="tx1"/>
              </a:solidFill>
            </a:endParaRPr>
          </a:p>
          <a:p>
            <a:pPr algn="just"/>
            <a:r>
              <a:rPr lang="tr-TR" sz="2400" dirty="0" smtClean="0">
                <a:solidFill>
                  <a:srgbClr val="0070C0"/>
                </a:solidFill>
              </a:rPr>
              <a:t>“</a:t>
            </a:r>
            <a:r>
              <a:rPr lang="tr-TR" sz="2400" b="1" dirty="0" smtClean="0">
                <a:solidFill>
                  <a:srgbClr val="0070C0"/>
                </a:solidFill>
              </a:rPr>
              <a:t>Ey Ali, ben ilmin şehriyim, sen ise onun kapısısın. Şehre ancak kapıdan varılır. Bir kimse, beni sevdiğini söyleyip sana </a:t>
            </a:r>
            <a:r>
              <a:rPr lang="tr-TR" sz="2400" b="1" dirty="0" err="1" smtClean="0">
                <a:solidFill>
                  <a:srgbClr val="0070C0"/>
                </a:solidFill>
              </a:rPr>
              <a:t>buğz</a:t>
            </a:r>
            <a:r>
              <a:rPr lang="tr-TR" sz="2400" b="1" dirty="0" smtClean="0">
                <a:solidFill>
                  <a:srgbClr val="0070C0"/>
                </a:solidFill>
              </a:rPr>
              <a:t> ederse, beni sevmiyordur ve yalancıdır. Zira sen, bendensin ve ben de, sendenim. </a:t>
            </a:r>
            <a:r>
              <a:rPr lang="tr-TR" sz="2400" b="1" dirty="0" smtClean="0">
                <a:solidFill>
                  <a:srgbClr val="FF0000"/>
                </a:solidFill>
              </a:rPr>
              <a:t>Senin ve senden gelecek evlatlarından olan </a:t>
            </a:r>
            <a:r>
              <a:rPr lang="tr-TR" sz="2400" b="1" dirty="0" err="1" smtClean="0">
                <a:solidFill>
                  <a:srgbClr val="FF0000"/>
                </a:solidFill>
              </a:rPr>
              <a:t>imâmların</a:t>
            </a:r>
            <a:r>
              <a:rPr lang="tr-TR" sz="2400" b="1" dirty="0" smtClean="0">
                <a:solidFill>
                  <a:srgbClr val="FF0000"/>
                </a:solidFill>
              </a:rPr>
              <a:t> misali, </a:t>
            </a:r>
            <a:r>
              <a:rPr lang="tr-TR" sz="2400" b="1" dirty="0" err="1" smtClean="0">
                <a:solidFill>
                  <a:srgbClr val="FF0000"/>
                </a:solidFill>
              </a:rPr>
              <a:t>Nûh’un</a:t>
            </a:r>
            <a:r>
              <a:rPr lang="tr-TR" sz="2400" b="1" dirty="0" smtClean="0">
                <a:solidFill>
                  <a:srgbClr val="FF0000"/>
                </a:solidFill>
              </a:rPr>
              <a:t> gemisi gibidir. Her kim gemiye bindiyse, kurtuldu ve her kim </a:t>
            </a:r>
            <a:r>
              <a:rPr lang="tr-TR" sz="2400" b="1" dirty="0" err="1" smtClean="0">
                <a:solidFill>
                  <a:srgbClr val="FF0000"/>
                </a:solidFill>
              </a:rPr>
              <a:t>muhâlefet</a:t>
            </a:r>
            <a:r>
              <a:rPr lang="tr-TR" sz="2400" b="1" dirty="0" smtClean="0">
                <a:solidFill>
                  <a:srgbClr val="FF0000"/>
                </a:solidFill>
              </a:rPr>
              <a:t> ettiyse, helâk oldu.” </a:t>
            </a:r>
            <a:r>
              <a:rPr lang="tr-TR" sz="1200" dirty="0" smtClean="0">
                <a:solidFill>
                  <a:schemeClr val="tx1"/>
                </a:solidFill>
              </a:rPr>
              <a:t>(Kültürümüzde </a:t>
            </a:r>
            <a:r>
              <a:rPr lang="tr-TR" sz="1200" dirty="0" err="1" smtClean="0">
                <a:solidFill>
                  <a:schemeClr val="tx1"/>
                </a:solidFill>
              </a:rPr>
              <a:t>Ehl</a:t>
            </a:r>
            <a:r>
              <a:rPr lang="tr-TR" sz="1200" dirty="0" smtClean="0">
                <a:solidFill>
                  <a:schemeClr val="tx1"/>
                </a:solidFill>
              </a:rPr>
              <a:t>-i </a:t>
            </a:r>
            <a:r>
              <a:rPr lang="tr-TR" sz="1200" dirty="0" err="1" smtClean="0">
                <a:solidFill>
                  <a:schemeClr val="tx1"/>
                </a:solidFill>
              </a:rPr>
              <a:t>Beyt</a:t>
            </a:r>
            <a:r>
              <a:rPr lang="tr-TR" sz="1200" dirty="0" smtClean="0">
                <a:solidFill>
                  <a:schemeClr val="tx1"/>
                </a:solidFill>
              </a:rPr>
              <a:t> Sevgisi, Osman Eğri, Doç. Dr.)</a:t>
            </a:r>
            <a:endParaRPr lang="tr-TR" sz="12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Efendimizin Hz. Ali (</a:t>
            </a:r>
            <a:r>
              <a:rPr lang="tr-TR" sz="2800" b="1" dirty="0" err="1" smtClean="0">
                <a:solidFill>
                  <a:schemeClr val="tx1"/>
                </a:solidFill>
              </a:rPr>
              <a:t>r.a</a:t>
            </a:r>
            <a:r>
              <a:rPr lang="tr-TR" sz="2800" b="1" dirty="0" smtClean="0">
                <a:solidFill>
                  <a:schemeClr val="tx1"/>
                </a:solidFill>
              </a:rPr>
              <a:t>.) Hakkındaki bazı Sözleri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692696"/>
            <a:ext cx="8424936" cy="56166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mj-lt"/>
              <a:buAutoNum type="arabicPeriod"/>
            </a:pPr>
            <a:r>
              <a:rPr lang="tr-TR" sz="1600" dirty="0" err="1" smtClean="0">
                <a:solidFill>
                  <a:schemeClr val="tx1"/>
                </a:solidFill>
                <a:latin typeface="Times New Roman" pitchFamily="18" charset="0"/>
                <a:cs typeface="Times New Roman" pitchFamily="18" charset="0"/>
              </a:rPr>
              <a:t>Mekke’li</a:t>
            </a:r>
            <a:r>
              <a:rPr lang="tr-TR" sz="1600" dirty="0" smtClean="0">
                <a:solidFill>
                  <a:schemeClr val="tx1"/>
                </a:solidFill>
                <a:latin typeface="Times New Roman" pitchFamily="18" charset="0"/>
                <a:cs typeface="Times New Roman" pitchFamily="18" charset="0"/>
              </a:rPr>
              <a:t> müşriklerin, </a:t>
            </a:r>
            <a:r>
              <a:rPr lang="tr-TR" sz="1600" dirty="0" err="1" smtClean="0">
                <a:solidFill>
                  <a:schemeClr val="tx1"/>
                </a:solidFill>
                <a:latin typeface="Times New Roman" pitchFamily="18" charset="0"/>
                <a:cs typeface="Times New Roman" pitchFamily="18" charset="0"/>
              </a:rPr>
              <a:t>ezâ</a:t>
            </a:r>
            <a:r>
              <a:rPr lang="tr-TR" sz="1600" dirty="0" smtClean="0">
                <a:solidFill>
                  <a:schemeClr val="tx1"/>
                </a:solidFill>
                <a:latin typeface="Times New Roman" pitchFamily="18" charset="0"/>
                <a:cs typeface="Times New Roman" pitchFamily="18" charset="0"/>
              </a:rPr>
              <a:t> ve </a:t>
            </a:r>
            <a:r>
              <a:rPr lang="tr-TR" sz="1600" dirty="0" err="1" smtClean="0">
                <a:solidFill>
                  <a:schemeClr val="tx1"/>
                </a:solidFill>
                <a:latin typeface="Times New Roman" pitchFamily="18" charset="0"/>
                <a:cs typeface="Times New Roman" pitchFamily="18" charset="0"/>
              </a:rPr>
              <a:t>cefâlarını</a:t>
            </a:r>
            <a:r>
              <a:rPr lang="tr-TR" sz="1600" dirty="0" smtClean="0">
                <a:solidFill>
                  <a:schemeClr val="tx1"/>
                </a:solidFill>
                <a:latin typeface="Times New Roman" pitchFamily="18" charset="0"/>
                <a:cs typeface="Times New Roman" pitchFamily="18" charset="0"/>
              </a:rPr>
              <a:t> gittikçe artırmaları, hatta kendisini öldürme planları yapmaları üzerine Hz. Peygamber, </a:t>
            </a:r>
            <a:r>
              <a:rPr lang="tr-TR" sz="1600" b="1" dirty="0" err="1" smtClean="0">
                <a:solidFill>
                  <a:srgbClr val="FF0000"/>
                </a:solidFill>
                <a:latin typeface="Times New Roman" pitchFamily="18" charset="0"/>
                <a:cs typeface="Times New Roman" pitchFamily="18" charset="0"/>
              </a:rPr>
              <a:t>Medîne’ye</a:t>
            </a:r>
            <a:r>
              <a:rPr lang="tr-TR" sz="1600" b="1" dirty="0" smtClean="0">
                <a:solidFill>
                  <a:srgbClr val="FF0000"/>
                </a:solidFill>
                <a:latin typeface="Times New Roman" pitchFamily="18" charset="0"/>
                <a:cs typeface="Times New Roman" pitchFamily="18" charset="0"/>
              </a:rPr>
              <a:t> hicret edeceği zaman yatağına Hz. Ali yatmıştır. </a:t>
            </a:r>
            <a:endParaRPr lang="tr-TR" sz="1600" dirty="0" smtClean="0">
              <a:solidFill>
                <a:srgbClr val="FF0000"/>
              </a:solidFill>
              <a:latin typeface="Times New Roman" pitchFamily="18" charset="0"/>
              <a:cs typeface="Times New Roman" pitchFamily="18" charset="0"/>
            </a:endParaRP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Peygamber, Hicret’in beşinci ayında, </a:t>
            </a:r>
            <a:r>
              <a:rPr lang="tr-TR" sz="1600" dirty="0" err="1" smtClean="0">
                <a:solidFill>
                  <a:schemeClr val="tx1"/>
                </a:solidFill>
                <a:latin typeface="Times New Roman" pitchFamily="18" charset="0"/>
                <a:cs typeface="Times New Roman" pitchFamily="18" charset="0"/>
              </a:rPr>
              <a:t>muhâcirler</a:t>
            </a:r>
            <a:r>
              <a:rPr lang="tr-TR" sz="1600" dirty="0" smtClean="0">
                <a:solidFill>
                  <a:schemeClr val="tx1"/>
                </a:solidFill>
                <a:latin typeface="Times New Roman" pitchFamily="18" charset="0"/>
                <a:cs typeface="Times New Roman" pitchFamily="18" charset="0"/>
              </a:rPr>
              <a:t> ile </a:t>
            </a:r>
            <a:r>
              <a:rPr lang="tr-TR" sz="1600" dirty="0" err="1" smtClean="0">
                <a:solidFill>
                  <a:schemeClr val="tx1"/>
                </a:solidFill>
                <a:latin typeface="Times New Roman" pitchFamily="18" charset="0"/>
                <a:cs typeface="Times New Roman" pitchFamily="18" charset="0"/>
              </a:rPr>
              <a:t>ensâr</a:t>
            </a:r>
            <a:r>
              <a:rPr lang="tr-TR" sz="1600" dirty="0" smtClean="0">
                <a:solidFill>
                  <a:schemeClr val="tx1"/>
                </a:solidFill>
                <a:latin typeface="Times New Roman" pitchFamily="18" charset="0"/>
                <a:cs typeface="Times New Roman" pitchFamily="18" charset="0"/>
              </a:rPr>
              <a:t> arasındaki kardeşleştirme </a:t>
            </a:r>
            <a:r>
              <a:rPr lang="tr-TR" sz="1600" b="1" dirty="0" smtClean="0">
                <a:solidFill>
                  <a:srgbClr val="FF0000"/>
                </a:solidFill>
                <a:latin typeface="Times New Roman" pitchFamily="18" charset="0"/>
                <a:cs typeface="Times New Roman" pitchFamily="18" charset="0"/>
              </a:rPr>
              <a:t>(</a:t>
            </a:r>
            <a:r>
              <a:rPr lang="tr-TR" sz="1600" b="1" dirty="0" err="1" smtClean="0">
                <a:solidFill>
                  <a:srgbClr val="FF0000"/>
                </a:solidFill>
                <a:latin typeface="Times New Roman" pitchFamily="18" charset="0"/>
                <a:cs typeface="Times New Roman" pitchFamily="18" charset="0"/>
              </a:rPr>
              <a:t>muâhât</a:t>
            </a:r>
            <a:r>
              <a:rPr lang="tr-TR" sz="1600" b="1" dirty="0" smtClean="0">
                <a:solidFill>
                  <a:srgbClr val="FF0000"/>
                </a:solidFill>
                <a:latin typeface="Times New Roman" pitchFamily="18" charset="0"/>
                <a:cs typeface="Times New Roman" pitchFamily="18" charset="0"/>
              </a:rPr>
              <a:t>) anlaşmasında kardeş olarak Hz. Ali’yi seçmiştir.</a:t>
            </a:r>
            <a:endParaRPr lang="tr-TR" sz="1600" dirty="0" smtClean="0">
              <a:solidFill>
                <a:srgbClr val="FF0000"/>
              </a:solidFill>
              <a:latin typeface="Times New Roman" pitchFamily="18" charset="0"/>
              <a:cs typeface="Times New Roman" pitchFamily="18" charset="0"/>
            </a:endParaRP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Ali, hicretin ikinci yılında, Hz. Peygamber’in </a:t>
            </a:r>
            <a:r>
              <a:rPr lang="tr-TR" sz="1600" b="1" dirty="0" smtClean="0">
                <a:solidFill>
                  <a:srgbClr val="FF0000"/>
                </a:solidFill>
                <a:latin typeface="Times New Roman" pitchFamily="18" charset="0"/>
                <a:cs typeface="Times New Roman" pitchFamily="18" charset="0"/>
              </a:rPr>
              <a:t>kızı, Hz. </a:t>
            </a:r>
            <a:r>
              <a:rPr lang="tr-TR" sz="1600" b="1" dirty="0" err="1" smtClean="0">
                <a:solidFill>
                  <a:srgbClr val="FF0000"/>
                </a:solidFill>
                <a:latin typeface="Times New Roman" pitchFamily="18" charset="0"/>
                <a:cs typeface="Times New Roman" pitchFamily="18" charset="0"/>
              </a:rPr>
              <a:t>Fâtıma</a:t>
            </a:r>
            <a:r>
              <a:rPr lang="tr-TR" sz="1600" b="1" dirty="0" smtClean="0">
                <a:solidFill>
                  <a:srgbClr val="FF0000"/>
                </a:solidFill>
                <a:latin typeface="Times New Roman" pitchFamily="18" charset="0"/>
                <a:cs typeface="Times New Roman" pitchFamily="18" charset="0"/>
              </a:rPr>
              <a:t> ile evlenmiştir</a:t>
            </a:r>
            <a:r>
              <a:rPr lang="tr-TR" sz="1600" dirty="0" smtClean="0">
                <a:solidFill>
                  <a:srgbClr val="FF0000"/>
                </a:solidFill>
                <a:latin typeface="Times New Roman" pitchFamily="18" charset="0"/>
                <a:cs typeface="Times New Roman" pitchFamily="18" charset="0"/>
              </a:rPr>
              <a:t>. </a:t>
            </a: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Ali, </a:t>
            </a:r>
            <a:r>
              <a:rPr lang="tr-TR" sz="1600" b="1" dirty="0" err="1" smtClean="0">
                <a:solidFill>
                  <a:srgbClr val="FF0000"/>
                </a:solidFill>
                <a:latin typeface="Times New Roman" pitchFamily="18" charset="0"/>
                <a:cs typeface="Times New Roman" pitchFamily="18" charset="0"/>
              </a:rPr>
              <a:t>Tebûk</a:t>
            </a:r>
            <a:r>
              <a:rPr lang="tr-TR" sz="1600" b="1" dirty="0" smtClean="0">
                <a:solidFill>
                  <a:srgbClr val="FF0000"/>
                </a:solidFill>
                <a:latin typeface="Times New Roman" pitchFamily="18" charset="0"/>
                <a:cs typeface="Times New Roman" pitchFamily="18" charset="0"/>
              </a:rPr>
              <a:t> dışındaki bütün savaşlara katılmış</a:t>
            </a:r>
            <a:r>
              <a:rPr lang="tr-TR" sz="1600" dirty="0" smtClean="0">
                <a:solidFill>
                  <a:srgbClr val="FF0000"/>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ve sancaktarlık yapmıştır.</a:t>
            </a:r>
          </a:p>
          <a:p>
            <a:pPr marL="342900" lvl="0" indent="-342900" algn="just">
              <a:buFont typeface="+mj-lt"/>
              <a:buAutoNum type="arabicPeriod"/>
            </a:pPr>
            <a:r>
              <a:rPr lang="tr-TR" sz="1600" dirty="0" err="1" smtClean="0">
                <a:solidFill>
                  <a:schemeClr val="tx1"/>
                </a:solidFill>
                <a:latin typeface="Times New Roman" pitchFamily="18" charset="0"/>
                <a:cs typeface="Times New Roman" pitchFamily="18" charset="0"/>
              </a:rPr>
              <a:t>Uhud</a:t>
            </a:r>
            <a:r>
              <a:rPr lang="tr-TR" sz="1600" dirty="0" smtClean="0">
                <a:solidFill>
                  <a:schemeClr val="tx1"/>
                </a:solidFill>
                <a:latin typeface="Times New Roman" pitchFamily="18" charset="0"/>
                <a:cs typeface="Times New Roman" pitchFamily="18" charset="0"/>
              </a:rPr>
              <a:t> Savaşı’nda, düşman tarafından tuzak olarak kazılan çukurlardan birisine düşen Hz. Peygamber’i elinden tutarak, Talha bin </a:t>
            </a:r>
            <a:r>
              <a:rPr lang="tr-TR" sz="1600" dirty="0" err="1" smtClean="0">
                <a:solidFill>
                  <a:schemeClr val="tx1"/>
                </a:solidFill>
                <a:latin typeface="Times New Roman" pitchFamily="18" charset="0"/>
                <a:cs typeface="Times New Roman" pitchFamily="18" charset="0"/>
              </a:rPr>
              <a:t>Ubeydullah’la</a:t>
            </a:r>
            <a:r>
              <a:rPr lang="tr-TR" sz="1600" dirty="0" smtClean="0">
                <a:solidFill>
                  <a:schemeClr val="tx1"/>
                </a:solidFill>
                <a:latin typeface="Times New Roman" pitchFamily="18" charset="0"/>
                <a:cs typeface="Times New Roman" pitchFamily="18" charset="0"/>
              </a:rPr>
              <a:t> birlikte, buradan çıkartmıştır. </a:t>
            </a:r>
            <a:r>
              <a:rPr lang="tr-TR" sz="1600" b="1" i="1" dirty="0" smtClean="0">
                <a:solidFill>
                  <a:srgbClr val="FF0000"/>
                </a:solidFill>
                <a:latin typeface="Times New Roman" pitchFamily="18" charset="0"/>
                <a:cs typeface="Times New Roman" pitchFamily="18" charset="0"/>
              </a:rPr>
              <a:t>“</a:t>
            </a:r>
            <a:r>
              <a:rPr lang="tr-TR" sz="1600" b="1" dirty="0" smtClean="0">
                <a:solidFill>
                  <a:srgbClr val="FF0000"/>
                </a:solidFill>
                <a:latin typeface="Times New Roman" pitchFamily="18" charset="0"/>
                <a:cs typeface="Times New Roman" pitchFamily="18" charset="0"/>
              </a:rPr>
              <a:t>Ali gibi genç, </a:t>
            </a:r>
            <a:r>
              <a:rPr lang="tr-TR" sz="1600" b="1" dirty="0" err="1" smtClean="0">
                <a:solidFill>
                  <a:srgbClr val="FF0000"/>
                </a:solidFill>
                <a:latin typeface="Times New Roman" pitchFamily="18" charset="0"/>
                <a:cs typeface="Times New Roman" pitchFamily="18" charset="0"/>
              </a:rPr>
              <a:t>Zülfikâr</a:t>
            </a:r>
            <a:r>
              <a:rPr lang="tr-TR" sz="1600" b="1" dirty="0" smtClean="0">
                <a:solidFill>
                  <a:srgbClr val="FF0000"/>
                </a:solidFill>
                <a:latin typeface="Times New Roman" pitchFamily="18" charset="0"/>
                <a:cs typeface="Times New Roman" pitchFamily="18" charset="0"/>
              </a:rPr>
              <a:t> gibi kılıç yoktur</a:t>
            </a:r>
            <a:r>
              <a:rPr lang="tr-TR" sz="1600" b="1" i="1" dirty="0" smtClean="0">
                <a:solidFill>
                  <a:srgbClr val="FF0000"/>
                </a:solidFill>
                <a:latin typeface="Times New Roman" pitchFamily="18" charset="0"/>
                <a:cs typeface="Times New Roman" pitchFamily="18" charset="0"/>
              </a:rPr>
              <a:t>”</a:t>
            </a:r>
            <a:r>
              <a:rPr lang="tr-TR" sz="1600" b="1" dirty="0" smtClean="0">
                <a:solidFill>
                  <a:srgbClr val="FF0000"/>
                </a:solidFill>
                <a:latin typeface="Times New Roman" pitchFamily="18" charset="0"/>
                <a:cs typeface="Times New Roman" pitchFamily="18" charset="0"/>
              </a:rPr>
              <a:t> “Haydar-ı </a:t>
            </a:r>
            <a:r>
              <a:rPr lang="tr-TR" sz="1600" b="1" dirty="0" err="1" smtClean="0">
                <a:solidFill>
                  <a:srgbClr val="FF0000"/>
                </a:solidFill>
                <a:latin typeface="Times New Roman" pitchFamily="18" charset="0"/>
                <a:cs typeface="Times New Roman" pitchFamily="18" charset="0"/>
              </a:rPr>
              <a:t>Kerrâr</a:t>
            </a:r>
            <a:r>
              <a:rPr lang="tr-TR" sz="1600" b="1" dirty="0" smtClean="0">
                <a:solidFill>
                  <a:srgbClr val="FF0000"/>
                </a:solidFill>
                <a:latin typeface="Times New Roman" pitchFamily="18" charset="0"/>
                <a:cs typeface="Times New Roman" pitchFamily="18" charset="0"/>
              </a:rPr>
              <a:t>” ve “</a:t>
            </a:r>
            <a:r>
              <a:rPr lang="tr-TR" sz="1600" b="1" dirty="0" err="1" smtClean="0">
                <a:solidFill>
                  <a:srgbClr val="FF0000"/>
                </a:solidFill>
                <a:latin typeface="Times New Roman" pitchFamily="18" charset="0"/>
                <a:cs typeface="Times New Roman" pitchFamily="18" charset="0"/>
              </a:rPr>
              <a:t>Şâh</a:t>
            </a:r>
            <a:r>
              <a:rPr lang="tr-TR" sz="1600" b="1" dirty="0" smtClean="0">
                <a:solidFill>
                  <a:srgbClr val="FF0000"/>
                </a:solidFill>
                <a:latin typeface="Times New Roman" pitchFamily="18" charset="0"/>
                <a:cs typeface="Times New Roman" pitchFamily="18" charset="0"/>
              </a:rPr>
              <a:t>-ı </a:t>
            </a:r>
            <a:r>
              <a:rPr lang="tr-TR" sz="1600" b="1" dirty="0" err="1" smtClean="0">
                <a:solidFill>
                  <a:srgbClr val="FF0000"/>
                </a:solidFill>
                <a:latin typeface="Times New Roman" pitchFamily="18" charset="0"/>
                <a:cs typeface="Times New Roman" pitchFamily="18" charset="0"/>
              </a:rPr>
              <a:t>Merdân</a:t>
            </a:r>
            <a:r>
              <a:rPr lang="tr-TR" sz="1600" b="1" dirty="0" smtClean="0">
                <a:solidFill>
                  <a:srgbClr val="FF0000"/>
                </a:solidFill>
                <a:latin typeface="Times New Roman" pitchFamily="18" charset="0"/>
                <a:cs typeface="Times New Roman" pitchFamily="18" charset="0"/>
              </a:rPr>
              <a:t>”</a:t>
            </a:r>
            <a:endParaRPr lang="tr-TR" sz="1600" dirty="0" smtClean="0">
              <a:solidFill>
                <a:srgbClr val="FF0000"/>
              </a:solidFill>
              <a:latin typeface="Times New Roman" pitchFamily="18" charset="0"/>
              <a:cs typeface="Times New Roman" pitchFamily="18" charset="0"/>
            </a:endParaRP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Peygamber’in </a:t>
            </a:r>
            <a:r>
              <a:rPr lang="tr-TR" sz="1600" b="1" dirty="0" smtClean="0">
                <a:solidFill>
                  <a:srgbClr val="FF0000"/>
                </a:solidFill>
                <a:latin typeface="Times New Roman" pitchFamily="18" charset="0"/>
                <a:cs typeface="Times New Roman" pitchFamily="18" charset="0"/>
              </a:rPr>
              <a:t>kâtipliğini yapmıştır</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Hudeybiye</a:t>
            </a:r>
            <a:r>
              <a:rPr lang="tr-TR" sz="1600" dirty="0" smtClean="0">
                <a:solidFill>
                  <a:schemeClr val="tx1"/>
                </a:solidFill>
                <a:latin typeface="Times New Roman" pitchFamily="18" charset="0"/>
                <a:cs typeface="Times New Roman" pitchFamily="18" charset="0"/>
              </a:rPr>
              <a:t> antlaşmasının metnini yazmıştır.</a:t>
            </a: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Mekke’nin fethinden sonra, </a:t>
            </a:r>
            <a:r>
              <a:rPr lang="tr-TR" sz="1600" b="1" dirty="0" err="1" smtClean="0">
                <a:solidFill>
                  <a:srgbClr val="FF0000"/>
                </a:solidFill>
                <a:latin typeface="Times New Roman" pitchFamily="18" charset="0"/>
                <a:cs typeface="Times New Roman" pitchFamily="18" charset="0"/>
              </a:rPr>
              <a:t>Kâ’be’nin</a:t>
            </a:r>
            <a:r>
              <a:rPr lang="tr-TR" sz="1600" b="1" dirty="0" smtClean="0">
                <a:solidFill>
                  <a:srgbClr val="FF0000"/>
                </a:solidFill>
                <a:latin typeface="Times New Roman" pitchFamily="18" charset="0"/>
                <a:cs typeface="Times New Roman" pitchFamily="18" charset="0"/>
              </a:rPr>
              <a:t> ve daha sonra </a:t>
            </a:r>
            <a:r>
              <a:rPr lang="tr-TR" sz="1600" b="1" dirty="0" err="1" smtClean="0">
                <a:solidFill>
                  <a:srgbClr val="FF0000"/>
                </a:solidFill>
                <a:latin typeface="Times New Roman" pitchFamily="18" charset="0"/>
                <a:cs typeface="Times New Roman" pitchFamily="18" charset="0"/>
              </a:rPr>
              <a:t>Taif’in</a:t>
            </a:r>
            <a:r>
              <a:rPr lang="tr-TR" sz="1600" b="1" dirty="0" smtClean="0">
                <a:solidFill>
                  <a:srgbClr val="FF0000"/>
                </a:solidFill>
                <a:latin typeface="Times New Roman" pitchFamily="18" charset="0"/>
                <a:cs typeface="Times New Roman" pitchFamily="18" charset="0"/>
              </a:rPr>
              <a:t> putlardan arındırılması görevi</a:t>
            </a:r>
            <a:r>
              <a:rPr lang="tr-TR" sz="1600" dirty="0" smtClean="0">
                <a:solidFill>
                  <a:srgbClr val="FF0000"/>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de Hz. Ali’ye verilmiştir. </a:t>
            </a: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Peygamber’in vasiyeti üzerine, </a:t>
            </a:r>
            <a:r>
              <a:rPr lang="tr-TR" sz="1600" b="1" dirty="0" smtClean="0">
                <a:solidFill>
                  <a:srgbClr val="FF0000"/>
                </a:solidFill>
                <a:latin typeface="Times New Roman" pitchFamily="18" charset="0"/>
                <a:cs typeface="Times New Roman" pitchFamily="18" charset="0"/>
              </a:rPr>
              <a:t>cenazesini Hz. Ali, Hz. Abbas</a:t>
            </a:r>
            <a:r>
              <a:rPr lang="tr-TR" sz="1600" dirty="0" smtClean="0">
                <a:solidFill>
                  <a:schemeClr val="tx1"/>
                </a:solidFill>
                <a:latin typeface="Times New Roman" pitchFamily="18" charset="0"/>
                <a:cs typeface="Times New Roman" pitchFamily="18" charset="0"/>
              </a:rPr>
              <a:t>, onun oğulları Fazlı, </a:t>
            </a:r>
            <a:r>
              <a:rPr lang="tr-TR" sz="1600" dirty="0" err="1" smtClean="0">
                <a:solidFill>
                  <a:schemeClr val="tx1"/>
                </a:solidFill>
                <a:latin typeface="Times New Roman" pitchFamily="18" charset="0"/>
                <a:cs typeface="Times New Roman" pitchFamily="18" charset="0"/>
              </a:rPr>
              <a:t>Kusem</a:t>
            </a:r>
            <a:r>
              <a:rPr lang="tr-TR" sz="1600" dirty="0" smtClean="0">
                <a:solidFill>
                  <a:schemeClr val="tx1"/>
                </a:solidFill>
                <a:latin typeface="Times New Roman" pitchFamily="18" charset="0"/>
                <a:cs typeface="Times New Roman" pitchFamily="18" charset="0"/>
              </a:rPr>
              <a:t> ve </a:t>
            </a:r>
            <a:r>
              <a:rPr lang="tr-TR" sz="1600" dirty="0" err="1" smtClean="0">
                <a:solidFill>
                  <a:schemeClr val="tx1"/>
                </a:solidFill>
                <a:latin typeface="Times New Roman" pitchFamily="18" charset="0"/>
                <a:cs typeface="Times New Roman" pitchFamily="18" charset="0"/>
              </a:rPr>
              <a:t>Üsâme</a:t>
            </a:r>
            <a:r>
              <a:rPr lang="tr-TR" sz="1600" dirty="0" smtClean="0">
                <a:solidFill>
                  <a:schemeClr val="tx1"/>
                </a:solidFill>
                <a:latin typeface="Times New Roman" pitchFamily="18" charset="0"/>
                <a:cs typeface="Times New Roman" pitchFamily="18" charset="0"/>
              </a:rPr>
              <a:t> bin </a:t>
            </a:r>
            <a:r>
              <a:rPr lang="tr-TR" sz="1600" dirty="0" err="1" smtClean="0">
                <a:solidFill>
                  <a:schemeClr val="tx1"/>
                </a:solidFill>
                <a:latin typeface="Times New Roman" pitchFamily="18" charset="0"/>
                <a:cs typeface="Times New Roman" pitchFamily="18" charset="0"/>
              </a:rPr>
              <a:t>Zeyd</a:t>
            </a:r>
            <a:r>
              <a:rPr lang="tr-TR" sz="1600" dirty="0" smtClean="0">
                <a:solidFill>
                  <a:schemeClr val="tx1"/>
                </a:solidFill>
                <a:latin typeface="Times New Roman" pitchFamily="18" charset="0"/>
                <a:cs typeface="Times New Roman" pitchFamily="18" charset="0"/>
              </a:rPr>
              <a:t> birlikte yıkamışlardır. </a:t>
            </a: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Ali, miskin (fakir)</a:t>
            </a:r>
            <a:r>
              <a:rPr lang="tr-TR" sz="1600" dirty="0" err="1" smtClean="0">
                <a:solidFill>
                  <a:schemeClr val="tx1"/>
                </a:solidFill>
                <a:latin typeface="Times New Roman" pitchFamily="18" charset="0"/>
                <a:cs typeface="Times New Roman" pitchFamily="18" charset="0"/>
              </a:rPr>
              <a:t>lere</a:t>
            </a:r>
            <a:r>
              <a:rPr lang="tr-TR" sz="1600" dirty="0" smtClean="0">
                <a:solidFill>
                  <a:schemeClr val="tx1"/>
                </a:solidFill>
                <a:latin typeface="Times New Roman" pitchFamily="18" charset="0"/>
                <a:cs typeface="Times New Roman" pitchFamily="18" charset="0"/>
              </a:rPr>
              <a:t>, yetimlere, kölelere karşı sofrasını, yüreğini açık tutan bir </a:t>
            </a:r>
            <a:r>
              <a:rPr lang="tr-TR" sz="1600" b="1" dirty="0" smtClean="0">
                <a:solidFill>
                  <a:srgbClr val="FF0000"/>
                </a:solidFill>
                <a:latin typeface="Times New Roman" pitchFamily="18" charset="0"/>
                <a:cs typeface="Times New Roman" pitchFamily="18" charset="0"/>
              </a:rPr>
              <a:t>şefkat ve merhamet insanıdır. </a:t>
            </a:r>
            <a:endParaRPr lang="tr-TR" sz="1600" dirty="0" smtClean="0">
              <a:solidFill>
                <a:srgbClr val="FF0000"/>
              </a:solidFill>
              <a:latin typeface="Times New Roman" pitchFamily="18" charset="0"/>
              <a:cs typeface="Times New Roman" pitchFamily="18" charset="0"/>
            </a:endParaRP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Ali, </a:t>
            </a:r>
            <a:r>
              <a:rPr lang="tr-TR" sz="1600" b="1" dirty="0" smtClean="0">
                <a:solidFill>
                  <a:srgbClr val="FF0000"/>
                </a:solidFill>
                <a:latin typeface="Times New Roman" pitchFamily="18" charset="0"/>
                <a:cs typeface="Times New Roman" pitchFamily="18" charset="0"/>
              </a:rPr>
              <a:t>güzel ahlâkı</a:t>
            </a:r>
            <a:r>
              <a:rPr lang="tr-TR" sz="1600" dirty="0" smtClean="0">
                <a:solidFill>
                  <a:srgbClr val="FF0000"/>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ile birlikte bilgisi ile de, Hz. Peygamber’in iltifatına mazhar olmuştur. </a:t>
            </a:r>
            <a:r>
              <a:rPr lang="tr-TR" sz="1600" b="1" dirty="0" smtClean="0">
                <a:solidFill>
                  <a:srgbClr val="FF0000"/>
                </a:solidFill>
                <a:latin typeface="Times New Roman" pitchFamily="18" charset="0"/>
                <a:cs typeface="Times New Roman" pitchFamily="18" charset="0"/>
              </a:rPr>
              <a:t>Fıkıh alanındaki üstünlüğü</a:t>
            </a:r>
            <a:r>
              <a:rPr lang="tr-TR" sz="1600" dirty="0" smtClean="0">
                <a:solidFill>
                  <a:srgbClr val="FF0000"/>
                </a:solidFill>
                <a:latin typeface="Times New Roman" pitchFamily="18" charset="0"/>
                <a:cs typeface="Times New Roman" pitchFamily="18" charset="0"/>
              </a:rPr>
              <a:t>,</a:t>
            </a:r>
            <a:r>
              <a:rPr lang="tr-TR" sz="1600" dirty="0" smtClean="0">
                <a:solidFill>
                  <a:schemeClr val="tx1"/>
                </a:solidFill>
                <a:latin typeface="Times New Roman" pitchFamily="18" charset="0"/>
                <a:cs typeface="Times New Roman" pitchFamily="18" charset="0"/>
              </a:rPr>
              <a:t> tartışılmayan bir gerçektir. </a:t>
            </a:r>
          </a:p>
          <a:p>
            <a:pPr marL="342900" lvl="0" indent="-342900" algn="just">
              <a:buFont typeface="+mj-lt"/>
              <a:buAutoNum type="arabicPeriod"/>
            </a:pPr>
            <a:r>
              <a:rPr lang="tr-TR" sz="1600" b="1" dirty="0" err="1" smtClean="0">
                <a:solidFill>
                  <a:srgbClr val="FF0000"/>
                </a:solidFill>
                <a:latin typeface="Times New Roman" pitchFamily="18" charset="0"/>
                <a:cs typeface="Times New Roman" pitchFamily="18" charset="0"/>
              </a:rPr>
              <a:t>Kur’ân</a:t>
            </a:r>
            <a:r>
              <a:rPr lang="tr-TR" sz="1600" b="1" dirty="0" smtClean="0">
                <a:solidFill>
                  <a:srgbClr val="FF0000"/>
                </a:solidFill>
                <a:latin typeface="Times New Roman" pitchFamily="18" charset="0"/>
                <a:cs typeface="Times New Roman" pitchFamily="18" charset="0"/>
              </a:rPr>
              <a:t>-ı </a:t>
            </a:r>
            <a:r>
              <a:rPr lang="tr-TR" sz="1600" b="1" dirty="0" err="1" smtClean="0">
                <a:solidFill>
                  <a:srgbClr val="FF0000"/>
                </a:solidFill>
                <a:latin typeface="Times New Roman" pitchFamily="18" charset="0"/>
                <a:cs typeface="Times New Roman" pitchFamily="18" charset="0"/>
              </a:rPr>
              <a:t>Kerîm’i</a:t>
            </a:r>
            <a:r>
              <a:rPr lang="tr-TR" sz="1600" b="1" dirty="0" smtClean="0">
                <a:solidFill>
                  <a:srgbClr val="FF0000"/>
                </a:solidFill>
                <a:latin typeface="Times New Roman" pitchFamily="18" charset="0"/>
                <a:cs typeface="Times New Roman" pitchFamily="18" charset="0"/>
              </a:rPr>
              <a:t>, Hz. Peygamber hayatta iken ezberlemiştir</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Âyetlerin</a:t>
            </a:r>
            <a:r>
              <a:rPr lang="tr-TR" sz="1600" dirty="0" smtClean="0">
                <a:solidFill>
                  <a:schemeClr val="tx1"/>
                </a:solidFill>
                <a:latin typeface="Times New Roman" pitchFamily="18" charset="0"/>
                <a:cs typeface="Times New Roman" pitchFamily="18" charset="0"/>
              </a:rPr>
              <a:t> ne zaman, nerede </a:t>
            </a:r>
            <a:r>
              <a:rPr lang="tr-TR" sz="1600" dirty="0" err="1" smtClean="0">
                <a:solidFill>
                  <a:schemeClr val="tx1"/>
                </a:solidFill>
                <a:latin typeface="Times New Roman" pitchFamily="18" charset="0"/>
                <a:cs typeface="Times New Roman" pitchFamily="18" charset="0"/>
              </a:rPr>
              <a:t>nâzil</a:t>
            </a:r>
            <a:r>
              <a:rPr lang="tr-TR" sz="1600" dirty="0" smtClean="0">
                <a:solidFill>
                  <a:schemeClr val="tx1"/>
                </a:solidFill>
                <a:latin typeface="Times New Roman" pitchFamily="18" charset="0"/>
                <a:cs typeface="Times New Roman" pitchFamily="18" charset="0"/>
              </a:rPr>
              <a:t> olduğunu bildiği kaynaklarda yazılıdır. </a:t>
            </a:r>
          </a:p>
          <a:p>
            <a:pPr marL="342900" lvl="0" indent="-342900" algn="just">
              <a:buFont typeface="+mj-lt"/>
              <a:buAutoNum type="arabicPeriod"/>
            </a:pPr>
            <a:r>
              <a:rPr lang="tr-TR" sz="1600" dirty="0" smtClean="0">
                <a:solidFill>
                  <a:schemeClr val="tx1"/>
                </a:solidFill>
                <a:latin typeface="Times New Roman" pitchFamily="18" charset="0"/>
                <a:cs typeface="Times New Roman" pitchFamily="18" charset="0"/>
              </a:rPr>
              <a:t>Hz. Ali, Hz. Peygamber’den </a:t>
            </a:r>
            <a:r>
              <a:rPr lang="tr-TR" sz="1600" b="1" dirty="0" smtClean="0">
                <a:solidFill>
                  <a:srgbClr val="FF0000"/>
                </a:solidFill>
                <a:latin typeface="Times New Roman" pitchFamily="18" charset="0"/>
                <a:cs typeface="Times New Roman" pitchFamily="18" charset="0"/>
              </a:rPr>
              <a:t>586 adet </a:t>
            </a:r>
            <a:r>
              <a:rPr lang="tr-TR" sz="1600" b="1" dirty="0" err="1" smtClean="0">
                <a:solidFill>
                  <a:srgbClr val="FF0000"/>
                </a:solidFill>
                <a:latin typeface="Times New Roman" pitchFamily="18" charset="0"/>
                <a:cs typeface="Times New Roman" pitchFamily="18" charset="0"/>
              </a:rPr>
              <a:t>hadîs</a:t>
            </a:r>
            <a:r>
              <a:rPr lang="tr-TR" sz="1600" b="1" dirty="0" smtClean="0">
                <a:solidFill>
                  <a:srgbClr val="FF0000"/>
                </a:solidFill>
                <a:latin typeface="Times New Roman" pitchFamily="18" charset="0"/>
                <a:cs typeface="Times New Roman" pitchFamily="18" charset="0"/>
              </a:rPr>
              <a:t> </a:t>
            </a:r>
            <a:r>
              <a:rPr lang="tr-TR" sz="1600" b="1" dirty="0" err="1" smtClean="0">
                <a:solidFill>
                  <a:srgbClr val="FF0000"/>
                </a:solidFill>
                <a:latin typeface="Times New Roman" pitchFamily="18" charset="0"/>
                <a:cs typeface="Times New Roman" pitchFamily="18" charset="0"/>
              </a:rPr>
              <a:t>rivâyet</a:t>
            </a:r>
            <a:r>
              <a:rPr lang="tr-TR" sz="1600" b="1" dirty="0" smtClean="0">
                <a:solidFill>
                  <a:srgbClr val="FF0000"/>
                </a:solidFill>
                <a:latin typeface="Times New Roman" pitchFamily="18" charset="0"/>
                <a:cs typeface="Times New Roman" pitchFamily="18" charset="0"/>
              </a:rPr>
              <a:t> </a:t>
            </a:r>
            <a:r>
              <a:rPr lang="tr-TR" sz="1600" b="1" dirty="0" smtClean="0">
                <a:solidFill>
                  <a:schemeClr val="tx1"/>
                </a:solidFill>
                <a:latin typeface="Times New Roman" pitchFamily="18" charset="0"/>
                <a:cs typeface="Times New Roman" pitchFamily="18" charset="0"/>
              </a:rPr>
              <a:t>etmiştir</a:t>
            </a:r>
            <a:r>
              <a:rPr lang="tr-TR" sz="1600" dirty="0" smtClean="0">
                <a:solidFill>
                  <a:schemeClr val="tx1"/>
                </a:solidFill>
                <a:latin typeface="Times New Roman" pitchFamily="18" charset="0"/>
                <a:cs typeface="Times New Roman" pitchFamily="18" charset="0"/>
              </a:rPr>
              <a:t>. </a:t>
            </a:r>
            <a:endParaRPr lang="tr-TR" sz="1600" dirty="0">
              <a:solidFill>
                <a:schemeClr val="tx1"/>
              </a:solidFill>
              <a:latin typeface="Times New Roman" pitchFamily="18" charset="0"/>
              <a:cs typeface="Times New Roman" pitchFamily="18" charset="0"/>
            </a:endParaRP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Hz. Ali (</a:t>
            </a:r>
            <a:r>
              <a:rPr lang="tr-TR" sz="2800" b="1" dirty="0" err="1" smtClean="0">
                <a:solidFill>
                  <a:schemeClr val="tx1"/>
                </a:solidFill>
              </a:rPr>
              <a:t>r.a</a:t>
            </a:r>
            <a:r>
              <a:rPr lang="tr-TR" sz="2800" b="1" dirty="0" smtClean="0">
                <a:solidFill>
                  <a:schemeClr val="tx1"/>
                </a:solidFill>
              </a:rPr>
              <a:t>.) Hakkındaki Önemli Bilgiler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476672"/>
            <a:ext cx="8280920" cy="558924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Hz. Ali, </a:t>
            </a:r>
            <a:r>
              <a:rPr lang="tr-TR" sz="2400" dirty="0" err="1" smtClean="0">
                <a:solidFill>
                  <a:srgbClr val="FF0000"/>
                </a:solidFill>
              </a:rPr>
              <a:t>Kûfe’de</a:t>
            </a:r>
            <a:r>
              <a:rPr lang="tr-TR" sz="2400" dirty="0" smtClean="0">
                <a:solidFill>
                  <a:srgbClr val="FF0000"/>
                </a:solidFill>
              </a:rPr>
              <a:t>, sabah namazını mescitte kılarken, bir </a:t>
            </a:r>
            <a:r>
              <a:rPr lang="tr-TR" sz="2400" dirty="0" err="1" smtClean="0">
                <a:solidFill>
                  <a:srgbClr val="FF0000"/>
                </a:solidFill>
              </a:rPr>
              <a:t>hâricî</a:t>
            </a:r>
            <a:r>
              <a:rPr lang="tr-TR" sz="2400" dirty="0" smtClean="0">
                <a:solidFill>
                  <a:srgbClr val="FF0000"/>
                </a:solidFill>
              </a:rPr>
              <a:t> olan ve yıllarca kendisine hizmet eden </a:t>
            </a:r>
            <a:r>
              <a:rPr lang="tr-TR" sz="2400" b="1" dirty="0" err="1" smtClean="0">
                <a:solidFill>
                  <a:srgbClr val="002060"/>
                </a:solidFill>
              </a:rPr>
              <a:t>Abdurrahman</a:t>
            </a:r>
            <a:r>
              <a:rPr lang="tr-TR" sz="2400" b="1" dirty="0" smtClean="0">
                <a:solidFill>
                  <a:srgbClr val="002060"/>
                </a:solidFill>
              </a:rPr>
              <a:t> bin </a:t>
            </a:r>
            <a:r>
              <a:rPr lang="tr-TR" sz="2400" b="1" dirty="0" err="1" smtClean="0">
                <a:solidFill>
                  <a:srgbClr val="002060"/>
                </a:solidFill>
              </a:rPr>
              <a:t>Mülcem</a:t>
            </a:r>
            <a:r>
              <a:rPr lang="tr-TR" sz="2400" dirty="0" smtClean="0">
                <a:solidFill>
                  <a:srgbClr val="002060"/>
                </a:solidFill>
              </a:rPr>
              <a:t> </a:t>
            </a:r>
            <a:r>
              <a:rPr lang="tr-TR" sz="2400" dirty="0" smtClean="0">
                <a:solidFill>
                  <a:srgbClr val="FF0000"/>
                </a:solidFill>
              </a:rPr>
              <a:t>tarafından, zehirli bir hançerle yaralanmış ve aldığı yaranın etkisi ile, 63  yaşında </a:t>
            </a:r>
            <a:r>
              <a:rPr lang="tr-TR" sz="2400" dirty="0" smtClean="0">
                <a:solidFill>
                  <a:srgbClr val="7030A0"/>
                </a:solidFill>
              </a:rPr>
              <a:t>Ramazanın 27. gecesinde </a:t>
            </a:r>
            <a:r>
              <a:rPr lang="tr-TR" sz="2400" dirty="0" smtClean="0">
                <a:solidFill>
                  <a:srgbClr val="FF0000"/>
                </a:solidFill>
              </a:rPr>
              <a:t>40/661 tarihinde şehit olmuştur. </a:t>
            </a:r>
            <a:r>
              <a:rPr lang="tr-TR" sz="2000" dirty="0" smtClean="0">
                <a:solidFill>
                  <a:schemeClr val="tx1"/>
                </a:solidFill>
              </a:rPr>
              <a:t>Cenaze namazını, oğlu Hz. Hasan kıldırmıştır.</a:t>
            </a:r>
          </a:p>
          <a:p>
            <a:pPr algn="just"/>
            <a:r>
              <a:rPr lang="tr-TR" sz="2000" b="1" dirty="0" err="1" smtClean="0">
                <a:solidFill>
                  <a:schemeClr val="tx1"/>
                </a:solidFill>
              </a:rPr>
              <a:t>İbn</a:t>
            </a:r>
            <a:r>
              <a:rPr lang="tr-TR" sz="2000" b="1" dirty="0" smtClean="0">
                <a:solidFill>
                  <a:schemeClr val="tx1"/>
                </a:solidFill>
              </a:rPr>
              <a:t>-i </a:t>
            </a:r>
            <a:r>
              <a:rPr lang="tr-TR" sz="2000" b="1" dirty="0" err="1" smtClean="0">
                <a:solidFill>
                  <a:schemeClr val="tx1"/>
                </a:solidFill>
              </a:rPr>
              <a:t>Mülcem</a:t>
            </a:r>
            <a:r>
              <a:rPr lang="tr-TR" sz="2000" b="1" dirty="0" smtClean="0">
                <a:solidFill>
                  <a:schemeClr val="tx1"/>
                </a:solidFill>
              </a:rPr>
              <a:t> hapse atılır</a:t>
            </a:r>
            <a:r>
              <a:rPr lang="tr-TR" sz="2000" dirty="0" smtClean="0">
                <a:solidFill>
                  <a:schemeClr val="tx1"/>
                </a:solidFill>
              </a:rPr>
              <a:t>. </a:t>
            </a:r>
            <a:r>
              <a:rPr lang="tr-TR" sz="2000" b="1" u="sng" dirty="0" smtClean="0">
                <a:solidFill>
                  <a:srgbClr val="002060"/>
                </a:solidFill>
              </a:rPr>
              <a:t>Hz. Ali, ölüm döşeğindeyken kendisine verilen bir kâse sütün yarısını </a:t>
            </a:r>
            <a:r>
              <a:rPr lang="tr-TR" sz="2000" b="1" u="sng" dirty="0" err="1" smtClean="0">
                <a:solidFill>
                  <a:srgbClr val="002060"/>
                </a:solidFill>
              </a:rPr>
              <a:t>İbn</a:t>
            </a:r>
            <a:r>
              <a:rPr lang="tr-TR" sz="2000" b="1" u="sng" dirty="0" smtClean="0">
                <a:solidFill>
                  <a:srgbClr val="002060"/>
                </a:solidFill>
              </a:rPr>
              <a:t>-i </a:t>
            </a:r>
            <a:r>
              <a:rPr lang="tr-TR" sz="2000" b="1" u="sng" dirty="0" err="1" smtClean="0">
                <a:solidFill>
                  <a:srgbClr val="002060"/>
                </a:solidFill>
              </a:rPr>
              <a:t>Mülcem’e</a:t>
            </a:r>
            <a:r>
              <a:rPr lang="tr-TR" sz="2000" b="1" u="sng" dirty="0" smtClean="0">
                <a:solidFill>
                  <a:srgbClr val="002060"/>
                </a:solidFill>
              </a:rPr>
              <a:t> gönderir. </a:t>
            </a:r>
            <a:r>
              <a:rPr lang="tr-TR" sz="2000" dirty="0" err="1" smtClean="0">
                <a:solidFill>
                  <a:schemeClr val="tx1"/>
                </a:solidFill>
              </a:rPr>
              <a:t>İbn</a:t>
            </a:r>
            <a:r>
              <a:rPr lang="tr-TR" sz="2000" dirty="0" smtClean="0">
                <a:solidFill>
                  <a:schemeClr val="tx1"/>
                </a:solidFill>
              </a:rPr>
              <a:t>-i </a:t>
            </a:r>
            <a:r>
              <a:rPr lang="tr-TR" sz="2000" dirty="0" err="1" smtClean="0">
                <a:solidFill>
                  <a:schemeClr val="tx1"/>
                </a:solidFill>
              </a:rPr>
              <a:t>Mülcem</a:t>
            </a:r>
            <a:r>
              <a:rPr lang="tr-TR" sz="2000" dirty="0" smtClean="0">
                <a:solidFill>
                  <a:schemeClr val="tx1"/>
                </a:solidFill>
              </a:rPr>
              <a:t> zehirlenme korkusuyla sütü içmez. Durum Hz. Ali’ye bildirilir ve şöyle der: </a:t>
            </a:r>
            <a:r>
              <a:rPr lang="tr-TR" sz="2000" i="1" dirty="0" smtClean="0">
                <a:solidFill>
                  <a:schemeClr val="tx1"/>
                </a:solidFill>
              </a:rPr>
              <a:t>“</a:t>
            </a:r>
            <a:r>
              <a:rPr lang="tr-TR" sz="2000" b="1" i="1" dirty="0" smtClean="0">
                <a:solidFill>
                  <a:srgbClr val="FF0000"/>
                </a:solidFill>
              </a:rPr>
              <a:t>O bana </a:t>
            </a:r>
            <a:r>
              <a:rPr lang="tr-TR" sz="2000" b="1" i="1" dirty="0" err="1" smtClean="0">
                <a:solidFill>
                  <a:srgbClr val="FF0000"/>
                </a:solidFill>
              </a:rPr>
              <a:t>sû</a:t>
            </a:r>
            <a:r>
              <a:rPr lang="tr-TR" sz="2000" b="1" i="1" dirty="0" smtClean="0">
                <a:solidFill>
                  <a:srgbClr val="FF0000"/>
                </a:solidFill>
              </a:rPr>
              <a:t>-i zanda bulundu. Eğer gönderdiğim sütü içseydi mahşer günü ayağımı cennetin eşiğine koyar ve Rabbime Ya Rab! </a:t>
            </a:r>
            <a:r>
              <a:rPr lang="tr-TR" sz="2000" b="1" i="1" dirty="0" err="1" smtClean="0">
                <a:solidFill>
                  <a:srgbClr val="FF0000"/>
                </a:solidFill>
              </a:rPr>
              <a:t>İbn</a:t>
            </a:r>
            <a:r>
              <a:rPr lang="tr-TR" sz="2000" b="1" i="1" dirty="0" smtClean="0">
                <a:solidFill>
                  <a:srgbClr val="FF0000"/>
                </a:solidFill>
              </a:rPr>
              <a:t>-i </a:t>
            </a:r>
            <a:r>
              <a:rPr lang="tr-TR" sz="2000" b="1" i="1" dirty="0" err="1" smtClean="0">
                <a:solidFill>
                  <a:srgbClr val="FF0000"/>
                </a:solidFill>
              </a:rPr>
              <a:t>Mülcem’i</a:t>
            </a:r>
            <a:r>
              <a:rPr lang="tr-TR" sz="2000" b="1" i="1" dirty="0" smtClean="0">
                <a:solidFill>
                  <a:srgbClr val="FF0000"/>
                </a:solidFill>
              </a:rPr>
              <a:t> cennete koymadıkça ben de cennete girmeyeceğim diyecektim.”</a:t>
            </a:r>
            <a:r>
              <a:rPr lang="tr-TR" sz="2000" b="1" dirty="0" smtClean="0">
                <a:solidFill>
                  <a:srgbClr val="FF0000"/>
                </a:solidFill>
              </a:rPr>
              <a:t> </a:t>
            </a:r>
            <a:r>
              <a:rPr lang="tr-TR" sz="1200" dirty="0" smtClean="0">
                <a:solidFill>
                  <a:schemeClr val="tx1"/>
                </a:solidFill>
              </a:rPr>
              <a:t>(</a:t>
            </a:r>
            <a:r>
              <a:rPr lang="tr-TR" sz="1200" dirty="0" err="1" smtClean="0">
                <a:solidFill>
                  <a:schemeClr val="tx1"/>
                </a:solidFill>
              </a:rPr>
              <a:t>Ehl</a:t>
            </a:r>
            <a:r>
              <a:rPr lang="tr-TR" sz="1200" dirty="0" smtClean="0">
                <a:solidFill>
                  <a:schemeClr val="tx1"/>
                </a:solidFill>
              </a:rPr>
              <a:t>-i </a:t>
            </a:r>
            <a:r>
              <a:rPr lang="tr-TR" sz="1200" dirty="0" err="1" smtClean="0">
                <a:solidFill>
                  <a:schemeClr val="tx1"/>
                </a:solidFill>
              </a:rPr>
              <a:t>Beyt'in</a:t>
            </a:r>
            <a:r>
              <a:rPr lang="tr-TR" sz="1200" dirty="0" smtClean="0">
                <a:solidFill>
                  <a:schemeClr val="tx1"/>
                </a:solidFill>
              </a:rPr>
              <a:t> Örnek Hayatlarından Kesitler I, Mehmet Ergün. http://www.</a:t>
            </a:r>
            <a:r>
              <a:rPr lang="tr-TR" sz="1200" dirty="0" err="1" smtClean="0">
                <a:solidFill>
                  <a:schemeClr val="tx1"/>
                </a:solidFill>
              </a:rPr>
              <a:t>mehmetergun</a:t>
            </a:r>
            <a:r>
              <a:rPr lang="tr-TR" sz="1200" dirty="0" smtClean="0">
                <a:solidFill>
                  <a:schemeClr val="tx1"/>
                </a:solidFill>
              </a:rPr>
              <a:t>.net)</a:t>
            </a:r>
            <a:endParaRPr lang="tr-TR" sz="12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Hz. Ali (</a:t>
            </a:r>
            <a:r>
              <a:rPr lang="tr-TR" sz="2800" b="1" dirty="0" err="1" smtClean="0">
                <a:solidFill>
                  <a:schemeClr val="tx1"/>
                </a:solidFill>
              </a:rPr>
              <a:t>r.a</a:t>
            </a:r>
            <a:r>
              <a:rPr lang="tr-TR" sz="2800" b="1" dirty="0" smtClean="0">
                <a:solidFill>
                  <a:schemeClr val="tx1"/>
                </a:solidFill>
              </a:rPr>
              <a:t>.)’</a:t>
            </a:r>
            <a:r>
              <a:rPr lang="tr-TR" sz="2800" b="1" dirty="0" err="1" smtClean="0">
                <a:solidFill>
                  <a:schemeClr val="tx1"/>
                </a:solidFill>
              </a:rPr>
              <a:t>ın</a:t>
            </a:r>
            <a:r>
              <a:rPr lang="tr-TR" sz="2800" b="1" dirty="0" smtClean="0">
                <a:solidFill>
                  <a:schemeClr val="tx1"/>
                </a:solidFill>
              </a:rPr>
              <a:t> Şehadeti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764704"/>
            <a:ext cx="8352928"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rPr>
              <a:t>Hz. Peygamber’in en küçük kızıdır. 615 yılında dünyaya gelmiştir. </a:t>
            </a:r>
            <a:r>
              <a:rPr lang="tr-TR" sz="2400" i="1" dirty="0" smtClean="0">
                <a:solidFill>
                  <a:srgbClr val="FF0000"/>
                </a:solidFill>
              </a:rPr>
              <a:t>“</a:t>
            </a:r>
            <a:r>
              <a:rPr lang="tr-TR" sz="2400" b="1" dirty="0" err="1" smtClean="0">
                <a:solidFill>
                  <a:srgbClr val="FF0000"/>
                </a:solidFill>
              </a:rPr>
              <a:t>Hakîkaten</a:t>
            </a:r>
            <a:r>
              <a:rPr lang="tr-TR" sz="2400" b="1" dirty="0" smtClean="0">
                <a:solidFill>
                  <a:srgbClr val="FF0000"/>
                </a:solidFill>
              </a:rPr>
              <a:t> Allah, kızım </a:t>
            </a:r>
            <a:r>
              <a:rPr lang="tr-TR" sz="2400" b="1" dirty="0" err="1" smtClean="0">
                <a:solidFill>
                  <a:srgbClr val="FF0000"/>
                </a:solidFill>
              </a:rPr>
              <a:t>Fâtıma’yı</a:t>
            </a:r>
            <a:r>
              <a:rPr lang="tr-TR" sz="2400" b="1" dirty="0" smtClean="0">
                <a:solidFill>
                  <a:srgbClr val="FF0000"/>
                </a:solidFill>
              </a:rPr>
              <a:t> ve onun evlâtlarını ve onları sevenleri ateşten uzaklaştırmıştır</a:t>
            </a:r>
            <a:r>
              <a:rPr lang="tr-TR" sz="2400" i="1" dirty="0" smtClean="0">
                <a:solidFill>
                  <a:srgbClr val="FF0000"/>
                </a:solidFill>
              </a:rPr>
              <a:t>.” </a:t>
            </a:r>
            <a:r>
              <a:rPr lang="tr-TR" sz="1200" i="1" dirty="0" smtClean="0">
                <a:solidFill>
                  <a:schemeClr val="tx1"/>
                </a:solidFill>
              </a:rPr>
              <a:t>(</a:t>
            </a:r>
            <a:r>
              <a:rPr lang="tr-TR" sz="1200" i="1" dirty="0" err="1" smtClean="0">
                <a:solidFill>
                  <a:schemeClr val="tx1"/>
                </a:solidFill>
              </a:rPr>
              <a:t>Kenz’ül</a:t>
            </a:r>
            <a:r>
              <a:rPr lang="tr-TR" sz="1200" i="1" dirty="0" smtClean="0">
                <a:solidFill>
                  <a:schemeClr val="tx1"/>
                </a:solidFill>
              </a:rPr>
              <a:t>-</a:t>
            </a:r>
            <a:r>
              <a:rPr lang="tr-TR" sz="1200" i="1" dirty="0" err="1" smtClean="0">
                <a:solidFill>
                  <a:schemeClr val="tx1"/>
                </a:solidFill>
              </a:rPr>
              <a:t>Ummâl</a:t>
            </a:r>
            <a:r>
              <a:rPr lang="tr-TR" sz="1200" i="1" dirty="0" smtClean="0">
                <a:solidFill>
                  <a:schemeClr val="tx1"/>
                </a:solidFill>
              </a:rPr>
              <a:t>,</a:t>
            </a:r>
            <a:r>
              <a:rPr lang="tr-TR" sz="1200" dirty="0" smtClean="0">
                <a:solidFill>
                  <a:schemeClr val="tx1"/>
                </a:solidFill>
              </a:rPr>
              <a:t> c.6, s. 219</a:t>
            </a:r>
            <a:r>
              <a:rPr lang="tr-TR" sz="1200" i="1" dirty="0" smtClean="0">
                <a:solidFill>
                  <a:schemeClr val="tx1"/>
                </a:solidFill>
              </a:rPr>
              <a:t>) </a:t>
            </a:r>
            <a:r>
              <a:rPr lang="tr-TR" dirty="0" smtClean="0">
                <a:solidFill>
                  <a:schemeClr val="tx1"/>
                </a:solidFill>
              </a:rPr>
              <a:t>Kendisine “</a:t>
            </a:r>
            <a:r>
              <a:rPr lang="tr-TR" dirty="0" err="1" smtClean="0">
                <a:solidFill>
                  <a:schemeClr val="tx1"/>
                </a:solidFill>
              </a:rPr>
              <a:t>Zehrâ</a:t>
            </a:r>
            <a:r>
              <a:rPr lang="tr-TR" dirty="0" smtClean="0">
                <a:solidFill>
                  <a:schemeClr val="tx1"/>
                </a:solidFill>
              </a:rPr>
              <a:t>”, “Betül” de denmiştir.</a:t>
            </a:r>
          </a:p>
          <a:p>
            <a:pPr algn="just"/>
            <a:r>
              <a:rPr lang="tr-TR" dirty="0" smtClean="0">
                <a:solidFill>
                  <a:schemeClr val="tx1"/>
                </a:solidFill>
              </a:rPr>
              <a:t>Hz. Peygamber, Hz. </a:t>
            </a:r>
            <a:r>
              <a:rPr lang="tr-TR" dirty="0" err="1" smtClean="0">
                <a:solidFill>
                  <a:schemeClr val="tx1"/>
                </a:solidFill>
              </a:rPr>
              <a:t>Fâtıma</a:t>
            </a:r>
            <a:r>
              <a:rPr lang="tr-TR" dirty="0" smtClean="0">
                <a:solidFill>
                  <a:schemeClr val="tx1"/>
                </a:solidFill>
              </a:rPr>
              <a:t> için şöyle söylemiştir: </a:t>
            </a:r>
            <a:r>
              <a:rPr lang="tr-TR" sz="2400" i="1" dirty="0" smtClean="0">
                <a:solidFill>
                  <a:srgbClr val="FF0000"/>
                </a:solidFill>
              </a:rPr>
              <a:t>“</a:t>
            </a:r>
            <a:r>
              <a:rPr lang="tr-TR" sz="2400" b="1" dirty="0" smtClean="0">
                <a:solidFill>
                  <a:srgbClr val="FF0000"/>
                </a:solidFill>
              </a:rPr>
              <a:t>Kızım </a:t>
            </a:r>
            <a:r>
              <a:rPr lang="tr-TR" sz="2400" b="1" dirty="0" err="1" smtClean="0">
                <a:solidFill>
                  <a:srgbClr val="FF0000"/>
                </a:solidFill>
              </a:rPr>
              <a:t>Fâtıma</a:t>
            </a:r>
            <a:r>
              <a:rPr lang="tr-TR" sz="2400" b="1" dirty="0" smtClean="0">
                <a:solidFill>
                  <a:srgbClr val="FF0000"/>
                </a:solidFill>
              </a:rPr>
              <a:t>, geçmiş, gelecek, bütün kadınlardan üstündür. O, </a:t>
            </a:r>
            <a:r>
              <a:rPr lang="tr-TR" sz="2400" b="1" dirty="0" err="1" smtClean="0">
                <a:solidFill>
                  <a:srgbClr val="FF0000"/>
                </a:solidFill>
              </a:rPr>
              <a:t>vücûdumun</a:t>
            </a:r>
            <a:r>
              <a:rPr lang="tr-TR" sz="2400" b="1" dirty="0" smtClean="0">
                <a:solidFill>
                  <a:srgbClr val="FF0000"/>
                </a:solidFill>
              </a:rPr>
              <a:t> bir parçası, gözümün </a:t>
            </a:r>
            <a:r>
              <a:rPr lang="tr-TR" sz="2400" b="1" dirty="0" err="1" smtClean="0">
                <a:solidFill>
                  <a:srgbClr val="FF0000"/>
                </a:solidFill>
              </a:rPr>
              <a:t>nûru</a:t>
            </a:r>
            <a:r>
              <a:rPr lang="tr-TR" sz="2400" b="1" dirty="0" smtClean="0">
                <a:solidFill>
                  <a:srgbClr val="FF0000"/>
                </a:solidFill>
              </a:rPr>
              <a:t> ve kalbimin meyvesidir</a:t>
            </a:r>
            <a:r>
              <a:rPr lang="tr-TR" sz="2400" i="1" dirty="0" smtClean="0">
                <a:solidFill>
                  <a:srgbClr val="FF0000"/>
                </a:solidFill>
              </a:rPr>
              <a:t>.”</a:t>
            </a:r>
            <a:endParaRPr lang="tr-TR" sz="2400" dirty="0" smtClean="0">
              <a:solidFill>
                <a:srgbClr val="FF0000"/>
              </a:solidFill>
            </a:endParaRPr>
          </a:p>
          <a:p>
            <a:pPr algn="just"/>
            <a:r>
              <a:rPr lang="tr-TR" sz="2000" dirty="0" smtClean="0">
                <a:solidFill>
                  <a:schemeClr val="tx1"/>
                </a:solidFill>
              </a:rPr>
              <a:t>Hz. </a:t>
            </a:r>
            <a:r>
              <a:rPr lang="tr-TR" sz="2000" dirty="0" err="1" smtClean="0">
                <a:solidFill>
                  <a:schemeClr val="tx1"/>
                </a:solidFill>
              </a:rPr>
              <a:t>Fâtıma</a:t>
            </a:r>
            <a:r>
              <a:rPr lang="tr-TR" sz="2000" dirty="0" smtClean="0">
                <a:solidFill>
                  <a:schemeClr val="tx1"/>
                </a:solidFill>
              </a:rPr>
              <a:t>, konuşma ve sohbetinde Hz. Peygamber’e en çok benzeyen kişidir. Hz. Peygamber’in </a:t>
            </a:r>
            <a:r>
              <a:rPr lang="tr-TR" sz="2000" dirty="0" err="1" smtClean="0">
                <a:solidFill>
                  <a:schemeClr val="tx1"/>
                </a:solidFill>
              </a:rPr>
              <a:t>Fatıma</a:t>
            </a:r>
            <a:r>
              <a:rPr lang="tr-TR" sz="2000" dirty="0" smtClean="0">
                <a:solidFill>
                  <a:schemeClr val="tx1"/>
                </a:solidFill>
              </a:rPr>
              <a:t> yanına geldiğinde yerinden kalkıp </a:t>
            </a:r>
            <a:r>
              <a:rPr lang="tr-TR" sz="2000" dirty="0" err="1" smtClean="0">
                <a:solidFill>
                  <a:schemeClr val="tx1"/>
                </a:solidFill>
              </a:rPr>
              <a:t>Fâtıma’ya</a:t>
            </a:r>
            <a:r>
              <a:rPr lang="tr-TR" sz="2000" dirty="0" smtClean="0">
                <a:solidFill>
                  <a:schemeClr val="tx1"/>
                </a:solidFill>
              </a:rPr>
              <a:t> doğru giderek ona hoş geldin dediği, kendi yerine oturttuğu bilinmektedir.</a:t>
            </a:r>
          </a:p>
          <a:p>
            <a:pPr algn="just"/>
            <a:r>
              <a:rPr lang="tr-TR" sz="2000" dirty="0" smtClean="0">
                <a:solidFill>
                  <a:schemeClr val="tx1"/>
                </a:solidFill>
              </a:rPr>
              <a:t>Hz. Peygamber, her yolculuğa çıktığında en son Hz. </a:t>
            </a:r>
            <a:r>
              <a:rPr lang="tr-TR" sz="2000" dirty="0" err="1" smtClean="0">
                <a:solidFill>
                  <a:schemeClr val="tx1"/>
                </a:solidFill>
              </a:rPr>
              <a:t>Fâtıma</a:t>
            </a:r>
            <a:r>
              <a:rPr lang="tr-TR" sz="2000" dirty="0" smtClean="0">
                <a:solidFill>
                  <a:schemeClr val="tx1"/>
                </a:solidFill>
              </a:rPr>
              <a:t> ile görüşmüştür. Her yolculuktan döndüğünde de, önce mescitte iki </a:t>
            </a:r>
            <a:r>
              <a:rPr lang="tr-TR" sz="2000" dirty="0" err="1" smtClean="0">
                <a:solidFill>
                  <a:schemeClr val="tx1"/>
                </a:solidFill>
              </a:rPr>
              <a:t>rek’ât</a:t>
            </a:r>
            <a:r>
              <a:rPr lang="tr-TR" sz="2000" dirty="0" smtClean="0">
                <a:solidFill>
                  <a:schemeClr val="tx1"/>
                </a:solidFill>
              </a:rPr>
              <a:t> namaz kılmış, mescitten çıktıktan sonra, hanımlarının yanına varmadan önce, mutlaka Hz. </a:t>
            </a:r>
            <a:r>
              <a:rPr lang="tr-TR" sz="2000" dirty="0" err="1" smtClean="0">
                <a:solidFill>
                  <a:schemeClr val="tx1"/>
                </a:solidFill>
              </a:rPr>
              <a:t>Fâtıma’yı</a:t>
            </a:r>
            <a:r>
              <a:rPr lang="tr-TR" sz="2000" dirty="0" smtClean="0">
                <a:solidFill>
                  <a:schemeClr val="tx1"/>
                </a:solidFill>
              </a:rPr>
              <a:t> görmeye gitmiştir.”</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Hz. Fatıma (</a:t>
            </a:r>
            <a:r>
              <a:rPr lang="tr-TR" sz="2800" b="1" dirty="0" err="1" smtClean="0">
                <a:solidFill>
                  <a:schemeClr val="tx1"/>
                </a:solidFill>
              </a:rPr>
              <a:t>r.anha</a:t>
            </a:r>
            <a:r>
              <a:rPr lang="tr-TR" sz="2800" b="1" dirty="0" smtClean="0">
                <a:solidFill>
                  <a:schemeClr val="tx1"/>
                </a:solidFill>
              </a:rPr>
              <a:t>)</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539552" y="908720"/>
            <a:ext cx="7992888" cy="295232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Zira </a:t>
            </a:r>
            <a:r>
              <a:rPr lang="tr-TR" sz="2000" dirty="0">
                <a:solidFill>
                  <a:schemeClr val="tx1"/>
                </a:solidFill>
              </a:rPr>
              <a:t>Kur’an-ı Kerim’de zamanın öneminin bir </a:t>
            </a:r>
            <a:r>
              <a:rPr lang="tr-TR" sz="2000" dirty="0" err="1">
                <a:solidFill>
                  <a:schemeClr val="tx1"/>
                </a:solidFill>
              </a:rPr>
              <a:t>sûre</a:t>
            </a:r>
            <a:r>
              <a:rPr lang="tr-TR" sz="2000" dirty="0">
                <a:solidFill>
                  <a:schemeClr val="tx1"/>
                </a:solidFill>
              </a:rPr>
              <a:t> ile vurgulanması gerçekten anlamlıdır:</a:t>
            </a:r>
          </a:p>
          <a:p>
            <a:pPr algn="just"/>
            <a:r>
              <a:rPr lang="tr-TR" sz="2000" dirty="0">
                <a:solidFill>
                  <a:schemeClr val="tx1"/>
                </a:solidFill>
              </a:rPr>
              <a:t>  </a:t>
            </a:r>
            <a:r>
              <a:rPr lang="ar-SA" sz="2000" b="1" dirty="0">
                <a:solidFill>
                  <a:schemeClr val="tx1"/>
                </a:solidFill>
              </a:rPr>
              <a:t>إِنَّ الْإِنسَانَ لَفِي خُسْرٍ وَالْعَصْر ِ</a:t>
            </a:r>
            <a:r>
              <a:rPr lang="tr-TR" sz="2000" b="1" dirty="0">
                <a:solidFill>
                  <a:schemeClr val="tx1"/>
                </a:solidFill>
              </a:rPr>
              <a:t>   </a:t>
            </a:r>
            <a:r>
              <a:rPr lang="tr-TR" sz="2000" dirty="0">
                <a:solidFill>
                  <a:schemeClr val="tx1"/>
                </a:solidFill>
              </a:rPr>
              <a:t>“</a:t>
            </a:r>
            <a:r>
              <a:rPr lang="tr-TR" sz="2000" b="1" dirty="0" err="1" smtClean="0">
                <a:solidFill>
                  <a:schemeClr val="tx1"/>
                </a:solidFill>
              </a:rPr>
              <a:t>And</a:t>
            </a:r>
            <a:r>
              <a:rPr lang="tr-TR" sz="2000" b="1" dirty="0" smtClean="0">
                <a:solidFill>
                  <a:schemeClr val="tx1"/>
                </a:solidFill>
              </a:rPr>
              <a:t> olsun </a:t>
            </a:r>
            <a:r>
              <a:rPr lang="tr-TR" sz="2000" dirty="0" smtClean="0">
                <a:solidFill>
                  <a:schemeClr val="tx1"/>
                </a:solidFill>
              </a:rPr>
              <a:t> </a:t>
            </a:r>
            <a:r>
              <a:rPr lang="tr-TR" sz="2000" b="1" dirty="0">
                <a:solidFill>
                  <a:schemeClr val="tx1"/>
                </a:solidFill>
              </a:rPr>
              <a:t>asra ki insan gerçekten ziyan içindedir</a:t>
            </a:r>
            <a:r>
              <a:rPr lang="tr-TR" sz="2000" dirty="0">
                <a:solidFill>
                  <a:schemeClr val="tx1"/>
                </a:solidFill>
              </a:rPr>
              <a:t>...” (</a:t>
            </a:r>
            <a:r>
              <a:rPr lang="tr-TR" sz="2000" dirty="0" err="1">
                <a:solidFill>
                  <a:schemeClr val="tx1"/>
                </a:solidFill>
              </a:rPr>
              <a:t>Asr</a:t>
            </a:r>
            <a:r>
              <a:rPr lang="tr-TR" sz="2000" dirty="0">
                <a:solidFill>
                  <a:schemeClr val="tx1"/>
                </a:solidFill>
              </a:rPr>
              <a:t>, 103/1)</a:t>
            </a:r>
          </a:p>
          <a:p>
            <a:pPr algn="just"/>
            <a:r>
              <a:rPr lang="ar-SA" sz="2000" b="1" dirty="0">
                <a:solidFill>
                  <a:schemeClr val="tx1"/>
                </a:solidFill>
              </a:rPr>
              <a:t>نِعْمَتَانِ مَغْبُونٌ فِيهِمَا كَثِيرٌ مِنَ النَّاسِ: الصِّحَةُ وَالْفَرَاغُ</a:t>
            </a:r>
            <a:endParaRPr lang="tr-TR" sz="2000" dirty="0">
              <a:solidFill>
                <a:schemeClr val="tx1"/>
              </a:solidFill>
            </a:endParaRPr>
          </a:p>
          <a:p>
            <a:pPr algn="just"/>
            <a:r>
              <a:rPr lang="tr-TR" sz="2000" dirty="0">
                <a:solidFill>
                  <a:schemeClr val="tx1"/>
                </a:solidFill>
              </a:rPr>
              <a:t> “</a:t>
            </a:r>
            <a:r>
              <a:rPr lang="tr-TR" sz="2000" b="1" i="1" u="sng" dirty="0">
                <a:solidFill>
                  <a:schemeClr val="tx1"/>
                </a:solidFill>
              </a:rPr>
              <a:t>İki nimet vardır ki insanların çoğu bunların değerinden habersizdirler. Bunlar sağlık ve boş zamandır</a:t>
            </a:r>
            <a:r>
              <a:rPr lang="tr-TR" sz="2000" b="1" u="sng" dirty="0">
                <a:solidFill>
                  <a:schemeClr val="tx1"/>
                </a:solidFill>
              </a:rPr>
              <a:t>.</a:t>
            </a:r>
            <a:r>
              <a:rPr lang="tr-TR" sz="2000" dirty="0">
                <a:solidFill>
                  <a:schemeClr val="tx1"/>
                </a:solidFill>
              </a:rPr>
              <a:t>” ( </a:t>
            </a:r>
            <a:r>
              <a:rPr lang="tr-TR" sz="2000" dirty="0" err="1">
                <a:solidFill>
                  <a:schemeClr val="tx1"/>
                </a:solidFill>
              </a:rPr>
              <a:t>Buhâri</a:t>
            </a:r>
            <a:r>
              <a:rPr lang="tr-TR" sz="2000" dirty="0">
                <a:solidFill>
                  <a:schemeClr val="tx1"/>
                </a:solidFill>
              </a:rPr>
              <a:t>, </a:t>
            </a:r>
            <a:r>
              <a:rPr lang="tr-TR" sz="2000" dirty="0" err="1">
                <a:solidFill>
                  <a:schemeClr val="tx1"/>
                </a:solidFill>
              </a:rPr>
              <a:t>Rikâk</a:t>
            </a:r>
            <a:r>
              <a:rPr lang="tr-TR" sz="2000" dirty="0">
                <a:solidFill>
                  <a:schemeClr val="tx1"/>
                </a:solidFill>
              </a:rPr>
              <a:t>, 1; VII, 170) buyurmak suretiyle zamanın ve sağlığın önemine dikkat çekmiştir.</a:t>
            </a:r>
          </a:p>
        </p:txBody>
      </p:sp>
      <p:pic>
        <p:nvPicPr>
          <p:cNvPr id="3" name="Picture 4" descr="G:\MUHARREM AYI AŞURA İDRİS\KERBELA\zaman.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1612"/>
          <a:stretch/>
        </p:blipFill>
        <p:spPr bwMode="auto">
          <a:xfrm>
            <a:off x="29134" y="3228948"/>
            <a:ext cx="9114866" cy="35844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Müslüman Zamanı En İyi Şekilde Değerlendirmelidir</a:t>
            </a:r>
            <a:endParaRPr lang="tr-TR" sz="2800" dirty="0" smtClean="0">
              <a:solidFill>
                <a:schemeClr val="tx1"/>
              </a:solidFill>
            </a:endParaRPr>
          </a:p>
        </p:txBody>
      </p:sp>
    </p:spTree>
    <p:extLst>
      <p:ext uri="{BB962C8B-B14F-4D97-AF65-F5344CB8AC3E}">
        <p14:creationId xmlns="" xmlns:p14="http://schemas.microsoft.com/office/powerpoint/2010/main" val="2816023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1124744"/>
            <a:ext cx="8136904" cy="54006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rgbClr val="FF0000"/>
                </a:solidFill>
              </a:rPr>
              <a:t>Hicri 3. Yılda (625) Medine’de dünyaya gelir</a:t>
            </a:r>
            <a:r>
              <a:rPr lang="tr-TR" dirty="0" smtClean="0">
                <a:solidFill>
                  <a:schemeClr val="tx1"/>
                </a:solidFill>
              </a:rPr>
              <a:t>. İsmini efendimiz verir. 8 yaşında dedesini, 9 yaşında annesini kaybeder. Hz. Osman’ın öldürülmemesi için günlerce kapısında nöbet tutanlardan biridir. </a:t>
            </a:r>
            <a:r>
              <a:rPr lang="tr-TR" b="1" u="sng" dirty="0" smtClean="0">
                <a:solidFill>
                  <a:srgbClr val="FF0000"/>
                </a:solidFill>
              </a:rPr>
              <a:t>Hz. Ali’nin vefatından sonra 28 ocak 661’de  </a:t>
            </a:r>
            <a:r>
              <a:rPr lang="tr-TR" b="1" u="sng" dirty="0" err="1" smtClean="0">
                <a:solidFill>
                  <a:srgbClr val="FF0000"/>
                </a:solidFill>
              </a:rPr>
              <a:t>Kufe’de</a:t>
            </a:r>
            <a:r>
              <a:rPr lang="tr-TR" b="1" u="sng" dirty="0" smtClean="0">
                <a:solidFill>
                  <a:srgbClr val="FF0000"/>
                </a:solidFill>
              </a:rPr>
              <a:t> halife seçilmiştir. Eylül ayında kan dökülmemesi için halifelikten vazgeçerek </a:t>
            </a:r>
            <a:r>
              <a:rPr lang="tr-TR" b="1" u="sng" dirty="0" err="1" smtClean="0">
                <a:solidFill>
                  <a:srgbClr val="FF0000"/>
                </a:solidFill>
              </a:rPr>
              <a:t>Muaviyeye</a:t>
            </a:r>
            <a:r>
              <a:rPr lang="tr-TR" b="1" u="sng" dirty="0" smtClean="0">
                <a:solidFill>
                  <a:srgbClr val="FF0000"/>
                </a:solidFill>
              </a:rPr>
              <a:t> bırakmıştır</a:t>
            </a:r>
            <a:r>
              <a:rPr lang="tr-TR" dirty="0" smtClean="0">
                <a:solidFill>
                  <a:schemeClr val="tx1"/>
                </a:solidFill>
              </a:rPr>
              <a:t>. Medine’ye yerleşmiş ve 669 yılında vefat etmiştir.            </a:t>
            </a:r>
          </a:p>
          <a:p>
            <a:pPr algn="just"/>
            <a:r>
              <a:rPr lang="tr-TR" b="1" u="sng" dirty="0" smtClean="0">
                <a:solidFill>
                  <a:srgbClr val="002060"/>
                </a:solidFill>
              </a:rPr>
              <a:t>Hz. Hasan Efendimiz birkaç defa hainler ve </a:t>
            </a:r>
            <a:r>
              <a:rPr lang="tr-TR" b="1" u="sng" dirty="0" err="1" smtClean="0">
                <a:solidFill>
                  <a:srgbClr val="002060"/>
                </a:solidFill>
              </a:rPr>
              <a:t>Muaviye’nin</a:t>
            </a:r>
            <a:r>
              <a:rPr lang="tr-TR" b="1" u="sng" dirty="0" smtClean="0">
                <a:solidFill>
                  <a:srgbClr val="002060"/>
                </a:solidFill>
              </a:rPr>
              <a:t> tuttuğu insanlar tarafından zehirlenmiştir. </a:t>
            </a:r>
          </a:p>
          <a:p>
            <a:pPr algn="just"/>
            <a:r>
              <a:rPr lang="tr-TR" dirty="0" smtClean="0">
                <a:solidFill>
                  <a:srgbClr val="FF0000"/>
                </a:solidFill>
              </a:rPr>
              <a:t>Evinde </a:t>
            </a:r>
            <a:r>
              <a:rPr lang="tr-TR" b="1" u="sng" dirty="0" smtClean="0">
                <a:solidFill>
                  <a:srgbClr val="FF0000"/>
                </a:solidFill>
              </a:rPr>
              <a:t>karısı </a:t>
            </a:r>
            <a:r>
              <a:rPr lang="tr-TR" b="1" u="sng" dirty="0" err="1" smtClean="0">
                <a:solidFill>
                  <a:srgbClr val="FF0000"/>
                </a:solidFill>
              </a:rPr>
              <a:t>Câ’de</a:t>
            </a:r>
            <a:r>
              <a:rPr lang="tr-TR" b="1" u="sng" dirty="0" smtClean="0">
                <a:solidFill>
                  <a:srgbClr val="FF0000"/>
                </a:solidFill>
              </a:rPr>
              <a:t> </a:t>
            </a:r>
            <a:r>
              <a:rPr lang="tr-TR" b="1" u="sng" dirty="0" err="1" smtClean="0">
                <a:solidFill>
                  <a:srgbClr val="FF0000"/>
                </a:solidFill>
              </a:rPr>
              <a:t>binti</a:t>
            </a:r>
            <a:r>
              <a:rPr lang="tr-TR" b="1" u="sng" dirty="0" smtClean="0">
                <a:solidFill>
                  <a:srgbClr val="FF0000"/>
                </a:solidFill>
              </a:rPr>
              <a:t> el-</a:t>
            </a:r>
            <a:r>
              <a:rPr lang="tr-TR" b="1" u="sng" dirty="0" err="1" smtClean="0">
                <a:solidFill>
                  <a:srgbClr val="FF0000"/>
                </a:solidFill>
              </a:rPr>
              <a:t>Eşas</a:t>
            </a:r>
            <a:r>
              <a:rPr lang="tr-TR" b="1" u="sng" dirty="0" smtClean="0">
                <a:solidFill>
                  <a:srgbClr val="FF0000"/>
                </a:solidFill>
              </a:rPr>
              <a:t> b. </a:t>
            </a:r>
            <a:r>
              <a:rPr lang="tr-TR" b="1" u="sng" dirty="0" err="1" smtClean="0">
                <a:solidFill>
                  <a:srgbClr val="FF0000"/>
                </a:solidFill>
              </a:rPr>
              <a:t>Kays</a:t>
            </a:r>
            <a:r>
              <a:rPr lang="tr-TR" u="sng" dirty="0" smtClean="0">
                <a:solidFill>
                  <a:srgbClr val="FF0000"/>
                </a:solidFill>
              </a:rPr>
              <a:t> </a:t>
            </a:r>
            <a:r>
              <a:rPr lang="tr-TR" dirty="0" smtClean="0">
                <a:solidFill>
                  <a:schemeClr val="tx1"/>
                </a:solidFill>
              </a:rPr>
              <a:t>tarafından da zehirlenir ancak bundan kurtularak şifa bulur. </a:t>
            </a:r>
          </a:p>
          <a:p>
            <a:pPr algn="just"/>
            <a:r>
              <a:rPr lang="tr-TR" b="1" dirty="0" smtClean="0">
                <a:solidFill>
                  <a:srgbClr val="7030A0"/>
                </a:solidFill>
              </a:rPr>
              <a:t>Musul’da iken kör taklidi yapan biri Hz. Hasan’a çarpar ve elindeki zehirli bastonla ayağını yaralar. </a:t>
            </a:r>
            <a:r>
              <a:rPr lang="tr-TR" dirty="0" smtClean="0">
                <a:solidFill>
                  <a:schemeClr val="tx1"/>
                </a:solidFill>
              </a:rPr>
              <a:t>Peygamber torunu acılar içinde kıvranır. Fakat ilâhi inayet imdadına yetişir ve kurtulur. </a:t>
            </a:r>
          </a:p>
          <a:p>
            <a:pPr algn="just"/>
            <a:r>
              <a:rPr lang="tr-TR" dirty="0" smtClean="0">
                <a:solidFill>
                  <a:schemeClr val="tx1"/>
                </a:solidFill>
              </a:rPr>
              <a:t>Tekrar Medine’ye döner. </a:t>
            </a:r>
            <a:r>
              <a:rPr lang="tr-TR" b="1" dirty="0" smtClean="0">
                <a:solidFill>
                  <a:srgbClr val="0070C0"/>
                </a:solidFill>
              </a:rPr>
              <a:t>Kız kardeşi </a:t>
            </a:r>
            <a:r>
              <a:rPr lang="tr-TR" b="1" dirty="0" err="1" smtClean="0">
                <a:solidFill>
                  <a:srgbClr val="0070C0"/>
                </a:solidFill>
              </a:rPr>
              <a:t>Ümmü</a:t>
            </a:r>
            <a:r>
              <a:rPr lang="tr-TR" b="1" dirty="0" smtClean="0">
                <a:solidFill>
                  <a:srgbClr val="0070C0"/>
                </a:solidFill>
              </a:rPr>
              <a:t> </a:t>
            </a:r>
            <a:r>
              <a:rPr lang="tr-TR" b="1" dirty="0" err="1" smtClean="0">
                <a:solidFill>
                  <a:srgbClr val="0070C0"/>
                </a:solidFill>
              </a:rPr>
              <a:t>Gülsüm’e</a:t>
            </a:r>
            <a:r>
              <a:rPr lang="tr-TR" b="1" dirty="0" smtClean="0">
                <a:solidFill>
                  <a:srgbClr val="0070C0"/>
                </a:solidFill>
              </a:rPr>
              <a:t> misafir olur. Bir Gece Düşmanların kinle şişirdiği ve Yezit ile evlendireceklerine dair söz vermeleri üzerine karısı </a:t>
            </a:r>
            <a:r>
              <a:rPr lang="tr-TR" b="1" dirty="0" err="1" smtClean="0">
                <a:solidFill>
                  <a:srgbClr val="0070C0"/>
                </a:solidFill>
              </a:rPr>
              <a:t>Câ’de</a:t>
            </a:r>
            <a:r>
              <a:rPr lang="tr-TR" b="1" dirty="0" smtClean="0">
                <a:solidFill>
                  <a:srgbClr val="0070C0"/>
                </a:solidFill>
              </a:rPr>
              <a:t> </a:t>
            </a:r>
            <a:r>
              <a:rPr lang="tr-TR" b="1" dirty="0" err="1" smtClean="0">
                <a:solidFill>
                  <a:srgbClr val="0070C0"/>
                </a:solidFill>
              </a:rPr>
              <a:t>binti</a:t>
            </a:r>
            <a:r>
              <a:rPr lang="tr-TR" b="1" dirty="0" smtClean="0">
                <a:solidFill>
                  <a:srgbClr val="0070C0"/>
                </a:solidFill>
              </a:rPr>
              <a:t> el-</a:t>
            </a:r>
            <a:r>
              <a:rPr lang="tr-TR" b="1" dirty="0" err="1" smtClean="0">
                <a:solidFill>
                  <a:srgbClr val="0070C0"/>
                </a:solidFill>
              </a:rPr>
              <a:t>Eşas</a:t>
            </a:r>
            <a:r>
              <a:rPr lang="tr-TR" b="1" dirty="0" smtClean="0">
                <a:solidFill>
                  <a:srgbClr val="0070C0"/>
                </a:solidFill>
              </a:rPr>
              <a:t> b. </a:t>
            </a:r>
            <a:r>
              <a:rPr lang="tr-TR" b="1" dirty="0" err="1" smtClean="0">
                <a:solidFill>
                  <a:srgbClr val="0070C0"/>
                </a:solidFill>
              </a:rPr>
              <a:t>Kays</a:t>
            </a:r>
            <a:r>
              <a:rPr lang="tr-TR" b="1" dirty="0" smtClean="0">
                <a:solidFill>
                  <a:srgbClr val="0070C0"/>
                </a:solidFill>
              </a:rPr>
              <a:t>, Hz. Hasan’ın yattığı hücrenin yer seviyesindeki penceresinden uzanmış ve oradaki su güğümünün içine elmas tozu dökmüştür. </a:t>
            </a:r>
            <a:r>
              <a:rPr lang="tr-TR" dirty="0" smtClean="0">
                <a:solidFill>
                  <a:schemeClr val="tx1"/>
                </a:solidFill>
              </a:rPr>
              <a:t>Ölüm döşeğinde kimin yaptığını soran kardeşine:   </a:t>
            </a:r>
            <a:r>
              <a:rPr lang="tr-TR" i="1" dirty="0" smtClean="0">
                <a:solidFill>
                  <a:schemeClr val="tx1"/>
                </a:solidFill>
              </a:rPr>
              <a:t>“Bize düşen sabır ve teslimiyettir” </a:t>
            </a:r>
            <a:r>
              <a:rPr lang="tr-TR" dirty="0" smtClean="0">
                <a:solidFill>
                  <a:schemeClr val="tx1"/>
                </a:solidFill>
              </a:rPr>
              <a:t>cevabını verir.  </a:t>
            </a:r>
            <a:r>
              <a:rPr lang="tr-TR" sz="1200" dirty="0" smtClean="0">
                <a:solidFill>
                  <a:schemeClr val="tx1"/>
                </a:solidFill>
              </a:rPr>
              <a:t>(Önce Alkışladılar Sonra Öldürdüler, Vehbi </a:t>
            </a:r>
            <a:r>
              <a:rPr lang="tr-TR" sz="1200" dirty="0" err="1" smtClean="0">
                <a:solidFill>
                  <a:schemeClr val="tx1"/>
                </a:solidFill>
              </a:rPr>
              <a:t>Vakkasoğlu</a:t>
            </a:r>
            <a:r>
              <a:rPr lang="tr-TR" sz="1200" dirty="0" smtClean="0">
                <a:solidFill>
                  <a:schemeClr val="tx1"/>
                </a:solidFill>
              </a:rPr>
              <a:t>, Yeni Asya Yayınları,  </a:t>
            </a:r>
            <a:r>
              <a:rPr lang="tr-TR" sz="1200" dirty="0" err="1" smtClean="0">
                <a:solidFill>
                  <a:schemeClr val="tx1"/>
                </a:solidFill>
              </a:rPr>
              <a:t>Güryay</a:t>
            </a:r>
            <a:r>
              <a:rPr lang="tr-TR" sz="1200" dirty="0" smtClean="0">
                <a:solidFill>
                  <a:schemeClr val="tx1"/>
                </a:solidFill>
              </a:rPr>
              <a:t> Matbaası, 3. Baskı, İstanbul,1976, s.25–31.) </a:t>
            </a:r>
          </a:p>
        </p:txBody>
      </p:sp>
      <p:sp>
        <p:nvSpPr>
          <p:cNvPr id="3" name="14 Dikdörtgen"/>
          <p:cNvSpPr/>
          <p:nvPr/>
        </p:nvSpPr>
        <p:spPr>
          <a:xfrm>
            <a:off x="107504" y="116632"/>
            <a:ext cx="8748464" cy="10801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Hz. Hasan (</a:t>
            </a:r>
            <a:r>
              <a:rPr lang="tr-TR" sz="2800" b="1" dirty="0" err="1" smtClean="0">
                <a:solidFill>
                  <a:schemeClr val="tx1"/>
                </a:solidFill>
              </a:rPr>
              <a:t>r.a</a:t>
            </a:r>
            <a:r>
              <a:rPr lang="tr-TR" sz="2800" b="1" dirty="0" smtClean="0">
                <a:solidFill>
                  <a:schemeClr val="tx1"/>
                </a:solidFill>
              </a:rPr>
              <a:t>.) </a:t>
            </a:r>
            <a:r>
              <a:rPr lang="tr-TR" sz="2800" b="1" dirty="0">
                <a:solidFill>
                  <a:schemeClr val="tx1"/>
                </a:solidFill>
              </a:rPr>
              <a:t>Kendi Zevcesinden Bile İhanet Gören, Rıza Ve Teslimiyet Eri</a:t>
            </a:r>
            <a:r>
              <a:rPr lang="tr-TR" sz="2800" b="1" dirty="0" smtClean="0">
                <a:solidFill>
                  <a:schemeClr val="tx1"/>
                </a:solidFill>
              </a:rPr>
              <a:t>…</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1124743"/>
            <a:ext cx="8208912" cy="2962021"/>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10 ocak 626 da hicretin dördüncü yılı Şaban’ın beşinde Medine’de dünyaya geldi. Efendimiz Cebrail’in kendisine getirdiği isim olan “Hüseyin”i torununun kulağına ezan okuyarak bizzat kendisi koymuştur. Bir fakih ve muhaddis olarak yetişmiştir. </a:t>
            </a:r>
            <a:r>
              <a:rPr lang="tr-TR" sz="2000" b="1" dirty="0" smtClean="0">
                <a:solidFill>
                  <a:srgbClr val="FF0000"/>
                </a:solidFill>
              </a:rPr>
              <a:t>Beden yapısı itibariyle dedesi Hz. Muhammed’e çok benzeyen Hz. Hüseyin</a:t>
            </a:r>
            <a:r>
              <a:rPr lang="tr-TR" sz="2000" dirty="0" smtClean="0">
                <a:solidFill>
                  <a:srgbClr val="FF0000"/>
                </a:solidFill>
              </a:rPr>
              <a:t>, huyca da ona benzemiş;</a:t>
            </a:r>
            <a:r>
              <a:rPr lang="tr-TR" sz="2000" dirty="0" smtClean="0">
                <a:solidFill>
                  <a:schemeClr val="tx1"/>
                </a:solidFill>
              </a:rPr>
              <a:t> halim, selim ve kerim ahlakıyla Muhammed ahlakının devamına vesile olmuştur.</a:t>
            </a:r>
          </a:p>
          <a:p>
            <a:pPr algn="just"/>
            <a:r>
              <a:rPr lang="tr-TR" sz="2000" dirty="0" smtClean="0">
                <a:solidFill>
                  <a:schemeClr val="tx1"/>
                </a:solidFill>
              </a:rPr>
              <a:t>Hilafetin saltanata dönüşmesinden korktuğu için onlarla mücadele etme yolunu tutmuştur.</a:t>
            </a:r>
            <a:endParaRPr lang="tr-TR" sz="2000" dirty="0">
              <a:solidFill>
                <a:schemeClr val="tx1"/>
              </a:solidFill>
            </a:endParaRP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Hz. Hüseyin (</a:t>
            </a:r>
            <a:r>
              <a:rPr lang="tr-TR" sz="2800" b="1" dirty="0" err="1" smtClean="0">
                <a:solidFill>
                  <a:schemeClr val="tx1"/>
                </a:solidFill>
              </a:rPr>
              <a:t>r.a</a:t>
            </a:r>
            <a:r>
              <a:rPr lang="tr-TR" sz="2800" b="1" dirty="0" smtClean="0">
                <a:solidFill>
                  <a:schemeClr val="tx1"/>
                </a:solidFill>
              </a:rPr>
              <a:t>.) </a:t>
            </a:r>
            <a:r>
              <a:rPr lang="tr-TR" sz="2800" b="1" dirty="0" err="1" smtClean="0">
                <a:solidFill>
                  <a:schemeClr val="tx1"/>
                </a:solidFill>
              </a:rPr>
              <a:t>Kerbela’nın</a:t>
            </a:r>
            <a:r>
              <a:rPr lang="tr-TR" sz="2800" b="1" dirty="0" smtClean="0">
                <a:solidFill>
                  <a:schemeClr val="tx1"/>
                </a:solidFill>
              </a:rPr>
              <a:t> Yiğit Şehidi</a:t>
            </a:r>
            <a:endParaRPr lang="tr-TR" sz="2800" dirty="0">
              <a:solidFill>
                <a:schemeClr val="tx1"/>
              </a:solidFill>
            </a:endParaRPr>
          </a:p>
        </p:txBody>
      </p:sp>
      <p:pic>
        <p:nvPicPr>
          <p:cNvPr id="2050" name="Picture 2" descr="G:\MUHARREM AYI AŞURA İDRİS\KERBELA\ashoraa___karbala_by_jaffar_style-d4h9h3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9780" b="19562"/>
          <a:stretch/>
        </p:blipFill>
        <p:spPr bwMode="auto">
          <a:xfrm>
            <a:off x="0" y="4086765"/>
            <a:ext cx="9144000" cy="279861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980728"/>
            <a:ext cx="8136904"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i="1" dirty="0" smtClean="0">
                <a:solidFill>
                  <a:srgbClr val="FF0000"/>
                </a:solidFill>
              </a:rPr>
              <a:t>“</a:t>
            </a:r>
            <a:r>
              <a:rPr lang="tr-TR" b="1" dirty="0" smtClean="0">
                <a:solidFill>
                  <a:srgbClr val="FF0000"/>
                </a:solidFill>
              </a:rPr>
              <a:t>Hasan ve Hüseyin’i seven beni sevmiş, onlara kin tutan da bana kin tutmuş olur</a:t>
            </a:r>
            <a:r>
              <a:rPr lang="tr-TR" i="1" dirty="0" smtClean="0">
                <a:solidFill>
                  <a:srgbClr val="FF0000"/>
                </a:solidFill>
              </a:rPr>
              <a:t>”</a:t>
            </a:r>
            <a:r>
              <a:rPr lang="tr-TR" dirty="0" smtClean="0">
                <a:solidFill>
                  <a:srgbClr val="FF0000"/>
                </a:solidFill>
              </a:rPr>
              <a:t> </a:t>
            </a:r>
            <a:r>
              <a:rPr lang="tr-TR" sz="1200" dirty="0" smtClean="0">
                <a:solidFill>
                  <a:schemeClr val="tx1"/>
                </a:solidFill>
              </a:rPr>
              <a:t>(</a:t>
            </a:r>
            <a:r>
              <a:rPr lang="tr-TR" sz="1200" dirty="0" err="1" smtClean="0">
                <a:solidFill>
                  <a:schemeClr val="tx1"/>
                </a:solidFill>
              </a:rPr>
              <a:t>Ahmed</a:t>
            </a:r>
            <a:r>
              <a:rPr lang="tr-TR" sz="1200" dirty="0" smtClean="0">
                <a:solidFill>
                  <a:schemeClr val="tx1"/>
                </a:solidFill>
              </a:rPr>
              <a:t> bin </a:t>
            </a:r>
            <a:r>
              <a:rPr lang="tr-TR" sz="1200" dirty="0" err="1" smtClean="0">
                <a:solidFill>
                  <a:schemeClr val="tx1"/>
                </a:solidFill>
              </a:rPr>
              <a:t>Hanbel</a:t>
            </a:r>
            <a:r>
              <a:rPr lang="tr-TR" sz="1200" dirty="0" smtClean="0">
                <a:solidFill>
                  <a:schemeClr val="tx1"/>
                </a:solidFill>
              </a:rPr>
              <a:t>, </a:t>
            </a:r>
            <a:r>
              <a:rPr lang="tr-TR" sz="1200" dirty="0" err="1" smtClean="0">
                <a:solidFill>
                  <a:schemeClr val="tx1"/>
                </a:solidFill>
              </a:rPr>
              <a:t>Müsned</a:t>
            </a:r>
            <a:r>
              <a:rPr lang="tr-TR" sz="1200" dirty="0" smtClean="0">
                <a:solidFill>
                  <a:schemeClr val="tx1"/>
                </a:solidFill>
              </a:rPr>
              <a:t>.) </a:t>
            </a:r>
          </a:p>
          <a:p>
            <a:pPr algn="ctr"/>
            <a:r>
              <a:rPr lang="ar-SA" sz="3600" dirty="0" smtClean="0">
                <a:solidFill>
                  <a:schemeClr val="tx1"/>
                </a:solidFill>
                <a:latin typeface="HASENAT4" pitchFamily="2" charset="-78"/>
                <a:cs typeface="HASENAT4" pitchFamily="2" charset="-78"/>
              </a:rPr>
              <a:t>الْحَسَنُ وَالْحُسَيْنُ سَيِّدَا شَبَابِ أهْلِ الْجَنَّةِ. وَأبُوهُمَا خَيْرٌ مِنْهُمَا</a:t>
            </a:r>
            <a:endParaRPr lang="tr-TR" sz="3600" dirty="0" smtClean="0">
              <a:solidFill>
                <a:schemeClr val="tx1"/>
              </a:solidFill>
              <a:latin typeface="HASENAT4" pitchFamily="2" charset="-78"/>
              <a:cs typeface="HASENAT4" pitchFamily="2" charset="-78"/>
            </a:endParaRPr>
          </a:p>
          <a:p>
            <a:pPr lvl="0" algn="just"/>
            <a:r>
              <a:rPr lang="tr-TR" sz="2000" b="1" dirty="0" smtClean="0">
                <a:solidFill>
                  <a:srgbClr val="FF0000"/>
                </a:solidFill>
              </a:rPr>
              <a:t>“Hasan ve Hüseyin Cennet ehlinin iki gencidir</a:t>
            </a:r>
            <a:r>
              <a:rPr lang="tr-TR" sz="1400" b="1" dirty="0" smtClean="0">
                <a:solidFill>
                  <a:srgbClr val="FF0000"/>
                </a:solidFill>
              </a:rPr>
              <a:t>” (</a:t>
            </a:r>
            <a:r>
              <a:rPr lang="tr-TR" sz="1200" dirty="0" err="1" smtClean="0">
                <a:solidFill>
                  <a:schemeClr val="tx1"/>
                </a:solidFill>
              </a:rPr>
              <a:t>Tirmizi</a:t>
            </a:r>
            <a:r>
              <a:rPr lang="tr-TR" sz="1200" dirty="0" smtClean="0">
                <a:solidFill>
                  <a:schemeClr val="tx1"/>
                </a:solidFill>
              </a:rPr>
              <a:t>, </a:t>
            </a:r>
            <a:r>
              <a:rPr lang="tr-TR" sz="1200" dirty="0" err="1" smtClean="0">
                <a:solidFill>
                  <a:schemeClr val="tx1"/>
                </a:solidFill>
              </a:rPr>
              <a:t>Menâkıb</a:t>
            </a:r>
            <a:r>
              <a:rPr lang="tr-TR" sz="1200" dirty="0" smtClean="0">
                <a:solidFill>
                  <a:schemeClr val="tx1"/>
                </a:solidFill>
              </a:rPr>
              <a:t>, 3778</a:t>
            </a:r>
            <a:r>
              <a:rPr lang="tr-TR" sz="1200" b="1" dirty="0" smtClean="0">
                <a:solidFill>
                  <a:schemeClr val="tx1"/>
                </a:solidFill>
              </a:rPr>
              <a:t>)</a:t>
            </a:r>
            <a:r>
              <a:rPr lang="tr-TR" sz="1200" dirty="0" smtClean="0">
                <a:solidFill>
                  <a:schemeClr val="tx1"/>
                </a:solidFill>
              </a:rPr>
              <a:t> </a:t>
            </a:r>
          </a:p>
          <a:p>
            <a:pPr algn="just"/>
            <a:r>
              <a:rPr lang="tr-TR" dirty="0" smtClean="0">
                <a:solidFill>
                  <a:schemeClr val="tx1"/>
                </a:solidFill>
              </a:rPr>
              <a:t>Hz. Peygamber, Bir başka hadisinde de Hz. Hüseyin’le ilgili olarak; </a:t>
            </a:r>
          </a:p>
          <a:p>
            <a:pPr lvl="0" algn="just"/>
            <a:r>
              <a:rPr lang="tr-TR" sz="2400" i="1" dirty="0" smtClean="0">
                <a:solidFill>
                  <a:srgbClr val="FF0000"/>
                </a:solidFill>
              </a:rPr>
              <a:t>“</a:t>
            </a:r>
            <a:r>
              <a:rPr lang="tr-TR" sz="2400" b="1" dirty="0" smtClean="0">
                <a:solidFill>
                  <a:srgbClr val="FF0000"/>
                </a:solidFill>
              </a:rPr>
              <a:t>Hüseyin bendendir. Ben de Hüseyin’denim. Allah’ı seven Hüseyin’i sever”</a:t>
            </a:r>
            <a:r>
              <a:rPr lang="tr-TR" sz="2400" dirty="0" smtClean="0">
                <a:solidFill>
                  <a:srgbClr val="FF0000"/>
                </a:solidFill>
              </a:rPr>
              <a:t> </a:t>
            </a:r>
            <a:r>
              <a:rPr lang="tr-TR" sz="1200" dirty="0" smtClean="0">
                <a:solidFill>
                  <a:schemeClr val="tx1"/>
                </a:solidFill>
              </a:rPr>
              <a:t>(</a:t>
            </a:r>
            <a:r>
              <a:rPr lang="tr-TR" sz="1200" dirty="0" err="1" smtClean="0">
                <a:solidFill>
                  <a:schemeClr val="tx1"/>
                </a:solidFill>
              </a:rPr>
              <a:t>Tirmizi</a:t>
            </a:r>
            <a:r>
              <a:rPr lang="tr-TR" sz="1200" dirty="0" smtClean="0">
                <a:solidFill>
                  <a:schemeClr val="tx1"/>
                </a:solidFill>
              </a:rPr>
              <a:t>, </a:t>
            </a:r>
            <a:r>
              <a:rPr lang="tr-TR" sz="1200" dirty="0" err="1" smtClean="0">
                <a:solidFill>
                  <a:schemeClr val="tx1"/>
                </a:solidFill>
              </a:rPr>
              <a:t>Menakıb</a:t>
            </a:r>
            <a:r>
              <a:rPr lang="tr-TR" sz="1200" dirty="0" smtClean="0">
                <a:solidFill>
                  <a:schemeClr val="tx1"/>
                </a:solidFill>
              </a:rPr>
              <a:t>, 3777)</a:t>
            </a:r>
          </a:p>
          <a:p>
            <a:pPr lvl="0" algn="just"/>
            <a:r>
              <a:rPr lang="tr-TR" sz="2000" b="1" dirty="0" smtClean="0">
                <a:solidFill>
                  <a:srgbClr val="0070C0"/>
                </a:solidFill>
              </a:rPr>
              <a:t>“Allah’ım ben onları seviyorum. Sen de sev, onları sevenleri de sev!”</a:t>
            </a:r>
            <a:r>
              <a:rPr lang="tr-TR" sz="2000" dirty="0" smtClean="0">
                <a:solidFill>
                  <a:srgbClr val="0070C0"/>
                </a:solidFill>
              </a:rPr>
              <a:t> </a:t>
            </a:r>
            <a:r>
              <a:rPr lang="tr-TR" dirty="0" smtClean="0">
                <a:solidFill>
                  <a:schemeClr val="tx1"/>
                </a:solidFill>
              </a:rPr>
              <a:t> </a:t>
            </a:r>
            <a:r>
              <a:rPr lang="tr-TR" sz="1200" dirty="0" smtClean="0">
                <a:solidFill>
                  <a:schemeClr val="tx1"/>
                </a:solidFill>
              </a:rPr>
              <a:t>(2 </a:t>
            </a:r>
            <a:r>
              <a:rPr lang="tr-TR" sz="1200" dirty="0" err="1" smtClean="0">
                <a:solidFill>
                  <a:schemeClr val="tx1"/>
                </a:solidFill>
              </a:rPr>
              <a:t>Tirmizî</a:t>
            </a:r>
            <a:r>
              <a:rPr lang="tr-TR" sz="1200" dirty="0" smtClean="0">
                <a:solidFill>
                  <a:schemeClr val="tx1"/>
                </a:solidFill>
              </a:rPr>
              <a:t>, </a:t>
            </a:r>
            <a:r>
              <a:rPr lang="tr-TR" sz="1200" dirty="0" err="1" smtClean="0">
                <a:solidFill>
                  <a:schemeClr val="tx1"/>
                </a:solidFill>
              </a:rPr>
              <a:t>Menâkıb</a:t>
            </a:r>
            <a:r>
              <a:rPr lang="tr-TR" sz="1200" dirty="0" smtClean="0">
                <a:solidFill>
                  <a:schemeClr val="tx1"/>
                </a:solidFill>
              </a:rPr>
              <a:t>, 30)</a:t>
            </a:r>
            <a:endParaRPr lang="tr-TR" dirty="0" smtClean="0">
              <a:solidFill>
                <a:schemeClr val="tx1"/>
              </a:solidFill>
            </a:endParaRPr>
          </a:p>
          <a:p>
            <a:pPr algn="ctr" rtl="1"/>
            <a:r>
              <a:rPr lang="ar-SA" sz="3200" dirty="0" smtClean="0">
                <a:solidFill>
                  <a:schemeClr val="tx1"/>
                </a:solidFill>
                <a:latin typeface="HASENAT4" pitchFamily="2" charset="-78"/>
                <a:cs typeface="HASENAT4" pitchFamily="2" charset="-78"/>
              </a:rPr>
              <a:t>أفْضَلُ الاعْمَال الحُبُّ في اللّهِ، وَالْبُغْضُ في اللّهِ.</a:t>
            </a:r>
            <a:endParaRPr lang="tr-TR" sz="3200" dirty="0" smtClean="0">
              <a:solidFill>
                <a:schemeClr val="tx1"/>
              </a:solidFill>
              <a:latin typeface="HASENAT4" pitchFamily="2" charset="-78"/>
              <a:cs typeface="HASENAT4" pitchFamily="2" charset="-78"/>
            </a:endParaRPr>
          </a:p>
          <a:p>
            <a:pPr algn="just"/>
            <a:r>
              <a:rPr lang="tr-TR" dirty="0" smtClean="0">
                <a:solidFill>
                  <a:schemeClr val="tx1"/>
                </a:solidFill>
              </a:rPr>
              <a:t>Hz. </a:t>
            </a:r>
            <a:r>
              <a:rPr lang="tr-TR" dirty="0" err="1" smtClean="0">
                <a:solidFill>
                  <a:schemeClr val="tx1"/>
                </a:solidFill>
              </a:rPr>
              <a:t>Ebû</a:t>
            </a:r>
            <a:r>
              <a:rPr lang="tr-TR" dirty="0" smtClean="0">
                <a:solidFill>
                  <a:schemeClr val="tx1"/>
                </a:solidFill>
              </a:rPr>
              <a:t> </a:t>
            </a:r>
            <a:r>
              <a:rPr lang="tr-TR" dirty="0" err="1" smtClean="0">
                <a:solidFill>
                  <a:schemeClr val="tx1"/>
                </a:solidFill>
              </a:rPr>
              <a:t>Zerr</a:t>
            </a:r>
            <a:r>
              <a:rPr lang="tr-TR" dirty="0" smtClean="0">
                <a:solidFill>
                  <a:schemeClr val="tx1"/>
                </a:solidFill>
              </a:rPr>
              <a:t> (r.a) anlatıyor: "</a:t>
            </a:r>
            <a:r>
              <a:rPr lang="tr-TR" dirty="0" err="1" smtClean="0">
                <a:solidFill>
                  <a:schemeClr val="tx1"/>
                </a:solidFill>
              </a:rPr>
              <a:t>Rasulullah</a:t>
            </a:r>
            <a:r>
              <a:rPr lang="tr-TR" dirty="0" smtClean="0">
                <a:solidFill>
                  <a:schemeClr val="tx1"/>
                </a:solidFill>
              </a:rPr>
              <a:t> (a.s)  buyurdular ki: </a:t>
            </a:r>
          </a:p>
          <a:p>
            <a:pPr algn="just"/>
            <a:r>
              <a:rPr lang="tr-TR" sz="2800" dirty="0" smtClean="0">
                <a:solidFill>
                  <a:srgbClr val="FF0000"/>
                </a:solidFill>
              </a:rPr>
              <a:t>"</a:t>
            </a:r>
            <a:r>
              <a:rPr lang="tr-TR" sz="2800" b="1" dirty="0" smtClean="0">
                <a:solidFill>
                  <a:srgbClr val="002060"/>
                </a:solidFill>
              </a:rPr>
              <a:t>Amellerin en faziletlisi </a:t>
            </a:r>
            <a:r>
              <a:rPr lang="tr-TR" sz="2800" b="1" dirty="0" smtClean="0">
                <a:solidFill>
                  <a:srgbClr val="FF0000"/>
                </a:solidFill>
              </a:rPr>
              <a:t>Allah için sevmek, </a:t>
            </a:r>
          </a:p>
          <a:p>
            <a:pPr algn="just"/>
            <a:r>
              <a:rPr lang="tr-TR" sz="2800" b="1" dirty="0" smtClean="0">
                <a:solidFill>
                  <a:srgbClr val="FF0000"/>
                </a:solidFill>
              </a:rPr>
              <a:t>Allah için </a:t>
            </a:r>
            <a:r>
              <a:rPr lang="tr-TR" sz="2800" b="1" dirty="0" err="1" smtClean="0">
                <a:solidFill>
                  <a:srgbClr val="FF0000"/>
                </a:solidFill>
              </a:rPr>
              <a:t>buğz</a:t>
            </a:r>
            <a:r>
              <a:rPr lang="tr-TR" sz="2800" b="1" dirty="0" smtClean="0">
                <a:solidFill>
                  <a:srgbClr val="FF0000"/>
                </a:solidFill>
              </a:rPr>
              <a:t> etmektir</a:t>
            </a:r>
            <a:r>
              <a:rPr lang="tr-TR" sz="2800" dirty="0" smtClean="0">
                <a:solidFill>
                  <a:srgbClr val="FF0000"/>
                </a:solidFill>
              </a:rPr>
              <a:t>." </a:t>
            </a:r>
            <a:r>
              <a:rPr lang="tr-TR" sz="1200" b="1" dirty="0" smtClean="0">
                <a:solidFill>
                  <a:schemeClr val="tx1"/>
                </a:solidFill>
              </a:rPr>
              <a:t>[</a:t>
            </a:r>
            <a:r>
              <a:rPr lang="tr-TR" sz="1200" b="1" dirty="0" err="1" smtClean="0">
                <a:solidFill>
                  <a:schemeClr val="tx1"/>
                </a:solidFill>
              </a:rPr>
              <a:t>Ebû</a:t>
            </a:r>
            <a:r>
              <a:rPr lang="tr-TR" sz="1200" b="1" dirty="0" smtClean="0">
                <a:solidFill>
                  <a:schemeClr val="tx1"/>
                </a:solidFill>
              </a:rPr>
              <a:t> </a:t>
            </a:r>
            <a:r>
              <a:rPr lang="tr-TR" sz="1200" b="1" dirty="0" err="1" smtClean="0">
                <a:solidFill>
                  <a:schemeClr val="tx1"/>
                </a:solidFill>
              </a:rPr>
              <a:t>Dâvud</a:t>
            </a:r>
            <a:r>
              <a:rPr lang="tr-TR" sz="1200" b="1" dirty="0" smtClean="0">
                <a:solidFill>
                  <a:schemeClr val="tx1"/>
                </a:solidFill>
              </a:rPr>
              <a:t>, Sünnet 3, (4599).]</a:t>
            </a:r>
            <a:endParaRPr lang="tr-TR" sz="1200" dirty="0" smtClean="0">
              <a:solidFill>
                <a:schemeClr val="tx1"/>
              </a:solidFill>
            </a:endParaRPr>
          </a:p>
          <a:p>
            <a:pPr algn="just"/>
            <a:r>
              <a:rPr lang="tr-TR" sz="2400" b="1" u="sng" dirty="0" smtClean="0">
                <a:solidFill>
                  <a:schemeClr val="tx1"/>
                </a:solidFill>
              </a:rPr>
              <a:t>Müslümanlar yüz yıllardır </a:t>
            </a:r>
            <a:r>
              <a:rPr lang="tr-TR" sz="2400" b="1" u="sng" dirty="0" err="1" smtClean="0">
                <a:solidFill>
                  <a:schemeClr val="tx1"/>
                </a:solidFill>
              </a:rPr>
              <a:t>hz.</a:t>
            </a:r>
            <a:r>
              <a:rPr lang="tr-TR" sz="2400" b="1" u="sng" dirty="0" smtClean="0">
                <a:solidFill>
                  <a:schemeClr val="tx1"/>
                </a:solidFill>
              </a:rPr>
              <a:t> Peygamberi ve onun soyundan gelenleri sevmiş, onları bağrına basmış, acılarına ortak olup yüreklerinde yaşamışlardır.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Efendimiz Torunları Hz. Hasan ve Hz. Hüseyin’le ilgili pek çok hadisi bizlere ulaşmıştır. </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err="1" smtClean="0">
                <a:solidFill>
                  <a:schemeClr val="tx1"/>
                </a:solidFill>
              </a:rPr>
              <a:t>Kerbela</a:t>
            </a:r>
            <a:r>
              <a:rPr lang="tr-TR" sz="2800" b="1" u="sng" dirty="0" smtClean="0">
                <a:solidFill>
                  <a:schemeClr val="tx1"/>
                </a:solidFill>
              </a:rPr>
              <a:t> Öncesi Yaşananlar</a:t>
            </a:r>
            <a:endParaRPr lang="tr-TR" sz="2800" dirty="0">
              <a:solidFill>
                <a:schemeClr val="tx1"/>
              </a:solidFill>
            </a:endParaRPr>
          </a:p>
        </p:txBody>
      </p:sp>
      <p:pic>
        <p:nvPicPr>
          <p:cNvPr id="3074" name="Picture 2" descr="G:\MUHARREM AYI AŞURA İDRİS\KERBELA\islam_sevgisi.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6122" b="23007"/>
          <a:stretch/>
        </p:blipFill>
        <p:spPr bwMode="auto">
          <a:xfrm>
            <a:off x="1" y="4557820"/>
            <a:ext cx="9125816" cy="23275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395536" y="980728"/>
            <a:ext cx="8208912" cy="36004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dirty="0" smtClean="0">
                <a:solidFill>
                  <a:schemeClr val="tx1"/>
                </a:solidFill>
              </a:rPr>
              <a:t>Hz. Hüseyin Raşit halifeler devrinde ve </a:t>
            </a:r>
            <a:r>
              <a:rPr lang="tr-TR" dirty="0" err="1" smtClean="0">
                <a:solidFill>
                  <a:schemeClr val="tx1"/>
                </a:solidFill>
              </a:rPr>
              <a:t>Muaviye</a:t>
            </a:r>
            <a:r>
              <a:rPr lang="tr-TR" dirty="0" smtClean="0">
                <a:solidFill>
                  <a:schemeClr val="tx1"/>
                </a:solidFill>
              </a:rPr>
              <a:t> döneminde aktif bir şekilde siyasi olaylarda bulunmamış, sadece kendine verilen görevleri yerine getirmiştir. Doğal olarak babası Hz. </a:t>
            </a:r>
            <a:r>
              <a:rPr lang="tr-TR" dirty="0" err="1" smtClean="0">
                <a:solidFill>
                  <a:schemeClr val="tx1"/>
                </a:solidFill>
              </a:rPr>
              <a:t>Alin’in</a:t>
            </a:r>
            <a:r>
              <a:rPr lang="tr-TR" dirty="0" smtClean="0">
                <a:solidFill>
                  <a:schemeClr val="tx1"/>
                </a:solidFill>
              </a:rPr>
              <a:t> ve Abisi Hasan’ın yanında yer almıştır. </a:t>
            </a:r>
            <a:r>
              <a:rPr lang="tr-TR" b="1" u="sng" dirty="0" smtClean="0">
                <a:solidFill>
                  <a:schemeClr val="tx1"/>
                </a:solidFill>
              </a:rPr>
              <a:t>680 yılında </a:t>
            </a:r>
            <a:r>
              <a:rPr lang="tr-TR" b="1" u="sng" dirty="0" err="1" smtClean="0">
                <a:solidFill>
                  <a:schemeClr val="tx1"/>
                </a:solidFill>
              </a:rPr>
              <a:t>Yezid</a:t>
            </a:r>
            <a:r>
              <a:rPr lang="tr-TR" b="1" u="sng" dirty="0" smtClean="0">
                <a:solidFill>
                  <a:schemeClr val="tx1"/>
                </a:solidFill>
              </a:rPr>
              <a:t> B. </a:t>
            </a:r>
            <a:r>
              <a:rPr lang="tr-TR" b="1" u="sng" dirty="0" err="1" smtClean="0">
                <a:solidFill>
                  <a:schemeClr val="tx1"/>
                </a:solidFill>
              </a:rPr>
              <a:t>Muaviye</a:t>
            </a:r>
            <a:r>
              <a:rPr lang="tr-TR" b="1" u="sng" dirty="0" smtClean="0">
                <a:solidFill>
                  <a:schemeClr val="tx1"/>
                </a:solidFill>
              </a:rPr>
              <a:t> halife olunca Medine valisine haber gönderip Hz. Hüseyin’in biat etmesini istemiştir. </a:t>
            </a:r>
          </a:p>
          <a:p>
            <a:pPr algn="just"/>
            <a:r>
              <a:rPr lang="tr-TR" dirty="0" err="1" smtClean="0">
                <a:solidFill>
                  <a:schemeClr val="tx1"/>
                </a:solidFill>
              </a:rPr>
              <a:t>Yezid</a:t>
            </a:r>
            <a:r>
              <a:rPr lang="tr-TR" dirty="0" smtClean="0">
                <a:solidFill>
                  <a:schemeClr val="tx1"/>
                </a:solidFill>
              </a:rPr>
              <a:t> halife olmadan önce sahip olduğu bazı kötü huy ve davranışlarını halife olduktan sonra da sürdürmüş ve İslami emirler konusunda lakayt davranmıştır. İçki içtiği, maymunlarla oynaştığı, huzurunda müzik çaldırıp eğlenceler düzenlediği nakledilmiştir. (</a:t>
            </a:r>
            <a:r>
              <a:rPr lang="tr-TR" dirty="0" err="1" smtClean="0">
                <a:solidFill>
                  <a:schemeClr val="tx1"/>
                </a:solidFill>
              </a:rPr>
              <a:t>Ehl</a:t>
            </a:r>
            <a:r>
              <a:rPr lang="tr-TR" dirty="0" smtClean="0">
                <a:solidFill>
                  <a:schemeClr val="tx1"/>
                </a:solidFill>
              </a:rPr>
              <a:t>-i </a:t>
            </a:r>
            <a:r>
              <a:rPr lang="tr-TR" dirty="0" err="1" smtClean="0">
                <a:solidFill>
                  <a:schemeClr val="tx1"/>
                </a:solidFill>
              </a:rPr>
              <a:t>beyt</a:t>
            </a:r>
            <a:r>
              <a:rPr lang="tr-TR" dirty="0" smtClean="0">
                <a:solidFill>
                  <a:schemeClr val="tx1"/>
                </a:solidFill>
              </a:rPr>
              <a:t> ve siyasi faaliyetleri, Mehmet Bahuddin Varol, Doktora Tezi, Konya) </a:t>
            </a:r>
          </a:p>
          <a:p>
            <a:pPr algn="just"/>
            <a:r>
              <a:rPr lang="tr-TR" dirty="0" err="1" smtClean="0">
                <a:solidFill>
                  <a:schemeClr val="tx1"/>
                </a:solidFill>
              </a:rPr>
              <a:t>Kufeliler</a:t>
            </a:r>
            <a:r>
              <a:rPr lang="tr-TR" dirty="0" smtClean="0">
                <a:solidFill>
                  <a:schemeClr val="tx1"/>
                </a:solidFill>
              </a:rPr>
              <a:t> Hz. Hüseyin’e biat edeceklerine dair mektuplar yazmışlar ve bunları araştırmak üzere </a:t>
            </a:r>
            <a:r>
              <a:rPr lang="tr-TR" b="1" u="sng" dirty="0" err="1" smtClean="0">
                <a:solidFill>
                  <a:schemeClr val="tx1"/>
                </a:solidFill>
              </a:rPr>
              <a:t>Kufeye</a:t>
            </a:r>
            <a:r>
              <a:rPr lang="tr-TR" b="1" u="sng" dirty="0" smtClean="0">
                <a:solidFill>
                  <a:schemeClr val="tx1"/>
                </a:solidFill>
              </a:rPr>
              <a:t> amcasının oğlu Müslim Akil’i göndermiş</a:t>
            </a:r>
            <a:r>
              <a:rPr lang="tr-TR" dirty="0" smtClean="0">
                <a:solidFill>
                  <a:schemeClr val="tx1"/>
                </a:solidFill>
              </a:rPr>
              <a:t> ve orada gizliden gizliye insanları örgütlemeye başlamış. Vali önce </a:t>
            </a:r>
            <a:r>
              <a:rPr lang="tr-TR" b="1" dirty="0" err="1" smtClean="0">
                <a:solidFill>
                  <a:schemeClr val="tx1"/>
                </a:solidFill>
              </a:rPr>
              <a:t>Makil</a:t>
            </a:r>
            <a:r>
              <a:rPr lang="tr-TR" dirty="0" smtClean="0">
                <a:solidFill>
                  <a:schemeClr val="tx1"/>
                </a:solidFill>
              </a:rPr>
              <a:t> adında bir ajan tutmuş (3000 dirhem vererek) onlara biat etmesini ve böylece kendilerinden haberdar olmayı sağlamıştır. </a:t>
            </a:r>
            <a:endParaRPr lang="tr-TR"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692696"/>
            <a:ext cx="8352928" cy="568863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rgbClr val="FF0000"/>
                </a:solidFill>
              </a:rPr>
              <a:t>Yezit küfe valisi Numan b. Beşir’in olayların üzerine tam gitmemesinden dolayı görevinden alarak yerine </a:t>
            </a:r>
            <a:r>
              <a:rPr lang="tr-TR" sz="2000" b="1" dirty="0" err="1" smtClean="0">
                <a:solidFill>
                  <a:srgbClr val="FF0000"/>
                </a:solidFill>
              </a:rPr>
              <a:t>Ubeydullah</a:t>
            </a:r>
            <a:r>
              <a:rPr lang="tr-TR" sz="2000" b="1" dirty="0" smtClean="0">
                <a:solidFill>
                  <a:srgbClr val="FF0000"/>
                </a:solidFill>
              </a:rPr>
              <a:t> b. </a:t>
            </a:r>
            <a:r>
              <a:rPr lang="tr-TR" sz="2000" b="1" dirty="0" err="1" smtClean="0">
                <a:solidFill>
                  <a:srgbClr val="FF0000"/>
                </a:solidFill>
              </a:rPr>
              <a:t>Ziyad’ı</a:t>
            </a:r>
            <a:r>
              <a:rPr lang="tr-TR" sz="2000" b="1" dirty="0" smtClean="0">
                <a:solidFill>
                  <a:srgbClr val="FF0000"/>
                </a:solidFill>
              </a:rPr>
              <a:t> vali olarak görevlendirmiştir. </a:t>
            </a:r>
          </a:p>
          <a:p>
            <a:pPr algn="just"/>
            <a:r>
              <a:rPr lang="tr-TR" sz="2000" b="1" dirty="0" smtClean="0">
                <a:solidFill>
                  <a:srgbClr val="7030A0"/>
                </a:solidFill>
              </a:rPr>
              <a:t>Yeni vali </a:t>
            </a:r>
            <a:r>
              <a:rPr lang="tr-TR" sz="2000" b="1" u="sng" dirty="0" smtClean="0">
                <a:solidFill>
                  <a:srgbClr val="7030A0"/>
                </a:solidFill>
              </a:rPr>
              <a:t>Müslim Akil’i </a:t>
            </a:r>
            <a:r>
              <a:rPr lang="tr-TR" sz="2000" b="1" dirty="0" smtClean="0">
                <a:solidFill>
                  <a:srgbClr val="7030A0"/>
                </a:solidFill>
              </a:rPr>
              <a:t>misafir edenleri idam edeceğini bildirmiştir.</a:t>
            </a:r>
            <a:r>
              <a:rPr lang="tr-TR" sz="2000" dirty="0" smtClean="0">
                <a:solidFill>
                  <a:srgbClr val="7030A0"/>
                </a:solidFill>
              </a:rPr>
              <a:t> </a:t>
            </a:r>
            <a:r>
              <a:rPr lang="tr-TR" sz="2000" b="1" u="sng" dirty="0" smtClean="0">
                <a:solidFill>
                  <a:srgbClr val="7030A0"/>
                </a:solidFill>
              </a:rPr>
              <a:t>Müslim’i evinde misafir eden Hani b. </a:t>
            </a:r>
            <a:r>
              <a:rPr lang="tr-TR" sz="2000" b="1" u="sng" dirty="0" err="1" smtClean="0">
                <a:solidFill>
                  <a:srgbClr val="7030A0"/>
                </a:solidFill>
              </a:rPr>
              <a:t>Urveyi</a:t>
            </a:r>
            <a:r>
              <a:rPr lang="tr-TR" sz="2000" b="1" u="sng" dirty="0" smtClean="0">
                <a:solidFill>
                  <a:srgbClr val="7030A0"/>
                </a:solidFill>
              </a:rPr>
              <a:t> yakalatmış ve şehrin meydanında idam ederek asmıştır. </a:t>
            </a:r>
            <a:r>
              <a:rPr lang="tr-TR" sz="2000" dirty="0" smtClean="0">
                <a:solidFill>
                  <a:srgbClr val="7030A0"/>
                </a:solidFill>
              </a:rPr>
              <a:t>Daha sonra </a:t>
            </a:r>
            <a:r>
              <a:rPr lang="tr-TR" sz="2000" dirty="0" err="1" smtClean="0">
                <a:solidFill>
                  <a:srgbClr val="7030A0"/>
                </a:solidFill>
              </a:rPr>
              <a:t>Müslimi</a:t>
            </a:r>
            <a:r>
              <a:rPr lang="tr-TR" sz="2000" dirty="0" smtClean="0">
                <a:solidFill>
                  <a:srgbClr val="7030A0"/>
                </a:solidFill>
              </a:rPr>
              <a:t> de yakalatıp öldürmüştür. </a:t>
            </a:r>
          </a:p>
          <a:p>
            <a:pPr algn="just"/>
            <a:r>
              <a:rPr lang="tr-TR" sz="2000" dirty="0" smtClean="0">
                <a:solidFill>
                  <a:schemeClr val="tx1"/>
                </a:solidFill>
              </a:rPr>
              <a:t>Bu haber yola çıkan Hz. Hüseyin’e ulaşmış olmasına rağmen geri dönmemiştir. </a:t>
            </a:r>
            <a:r>
              <a:rPr lang="tr-TR" sz="2000" b="1" dirty="0" smtClean="0">
                <a:solidFill>
                  <a:srgbClr val="FF0000"/>
                </a:solidFill>
              </a:rPr>
              <a:t>Zulme boyun eğmemek adına çıktığı yolculuk dünyaya ibret olsun, zalimlerin nasıl bir ruh haline sahip olabilecekleri anlaşılsın ve ümmeti Muhammed bu tür tefrikalardan ders çıkarsın diye geri dönmemiştir.</a:t>
            </a:r>
            <a:endParaRPr lang="tr-TR" sz="2000" dirty="0" smtClean="0">
              <a:solidFill>
                <a:srgbClr val="FF0000"/>
              </a:solidFill>
            </a:endParaRPr>
          </a:p>
          <a:p>
            <a:pPr algn="just"/>
            <a:r>
              <a:rPr lang="tr-TR" sz="2000" b="1" u="sng" dirty="0" smtClean="0">
                <a:solidFill>
                  <a:srgbClr val="FF0000"/>
                </a:solidFill>
              </a:rPr>
              <a:t>Hz. Hüseyin 10 Eylül 680 yılında </a:t>
            </a:r>
            <a:r>
              <a:rPr lang="tr-TR" sz="2000" b="1" u="sng" dirty="0" err="1" smtClean="0">
                <a:solidFill>
                  <a:srgbClr val="FF0000"/>
                </a:solidFill>
              </a:rPr>
              <a:t>kufeye</a:t>
            </a:r>
            <a:r>
              <a:rPr lang="tr-TR" sz="2000" b="1" u="sng" dirty="0" smtClean="0">
                <a:solidFill>
                  <a:srgbClr val="FF0000"/>
                </a:solidFill>
              </a:rPr>
              <a:t> gitmek üzere 54 yaşında Mekke’den ayrılmıştır. </a:t>
            </a:r>
            <a:r>
              <a:rPr lang="tr-TR" sz="2000" dirty="0" smtClean="0">
                <a:solidFill>
                  <a:schemeClr val="tx1"/>
                </a:solidFill>
              </a:rPr>
              <a:t>Bu haberi alan </a:t>
            </a:r>
            <a:r>
              <a:rPr lang="tr-TR" sz="2000" dirty="0" err="1" smtClean="0">
                <a:solidFill>
                  <a:schemeClr val="tx1"/>
                </a:solidFill>
              </a:rPr>
              <a:t>Kufe</a:t>
            </a:r>
            <a:r>
              <a:rPr lang="tr-TR" sz="2000" dirty="0" smtClean="0">
                <a:solidFill>
                  <a:schemeClr val="tx1"/>
                </a:solidFill>
              </a:rPr>
              <a:t> valisi onu şehre girmeden durdurmayı hedeflemiş ve </a:t>
            </a:r>
            <a:r>
              <a:rPr lang="tr-TR" sz="2000" b="1" u="sng" dirty="0" err="1" smtClean="0">
                <a:solidFill>
                  <a:schemeClr val="tx1"/>
                </a:solidFill>
              </a:rPr>
              <a:t>Temimli</a:t>
            </a:r>
            <a:r>
              <a:rPr lang="tr-TR" sz="2000" b="1" u="sng" dirty="0" smtClean="0">
                <a:solidFill>
                  <a:schemeClr val="tx1"/>
                </a:solidFill>
              </a:rPr>
              <a:t> Hür b. </a:t>
            </a:r>
            <a:r>
              <a:rPr lang="tr-TR" sz="2000" b="1" u="sng" dirty="0" err="1" smtClean="0">
                <a:solidFill>
                  <a:schemeClr val="tx1"/>
                </a:solidFill>
              </a:rPr>
              <a:t>Yezid</a:t>
            </a:r>
            <a:r>
              <a:rPr lang="tr-TR" sz="2000" b="1" u="sng" dirty="0" smtClean="0">
                <a:solidFill>
                  <a:schemeClr val="tx1"/>
                </a:solidFill>
              </a:rPr>
              <a:t> komutasında</a:t>
            </a:r>
            <a:r>
              <a:rPr lang="tr-TR" sz="2000" b="1" dirty="0" smtClean="0">
                <a:solidFill>
                  <a:schemeClr val="tx1"/>
                </a:solidFill>
              </a:rPr>
              <a:t> yaklaşık 1000 kişilik öncü birlik göndermiş</a:t>
            </a:r>
            <a:r>
              <a:rPr lang="tr-TR" sz="2000" dirty="0" smtClean="0">
                <a:solidFill>
                  <a:schemeClr val="tx1"/>
                </a:solidFill>
              </a:rPr>
              <a:t> ve </a:t>
            </a:r>
            <a:r>
              <a:rPr lang="tr-TR" sz="2000" dirty="0" err="1" smtClean="0">
                <a:solidFill>
                  <a:schemeClr val="tx1"/>
                </a:solidFill>
              </a:rPr>
              <a:t>kerbela</a:t>
            </a:r>
            <a:r>
              <a:rPr lang="tr-TR" sz="2000" dirty="0" smtClean="0">
                <a:solidFill>
                  <a:schemeClr val="tx1"/>
                </a:solidFill>
              </a:rPr>
              <a:t> </a:t>
            </a:r>
            <a:r>
              <a:rPr lang="tr-TR" sz="2000" dirty="0" err="1" smtClean="0">
                <a:solidFill>
                  <a:schemeClr val="tx1"/>
                </a:solidFill>
              </a:rPr>
              <a:t>mevkiinede</a:t>
            </a:r>
            <a:r>
              <a:rPr lang="tr-TR" sz="2000" dirty="0" smtClean="0">
                <a:solidFill>
                  <a:schemeClr val="tx1"/>
                </a:solidFill>
              </a:rPr>
              <a:t> </a:t>
            </a:r>
            <a:r>
              <a:rPr lang="tr-TR" sz="2000" b="1" u="sng" dirty="0" err="1" smtClean="0">
                <a:solidFill>
                  <a:schemeClr val="tx1"/>
                </a:solidFill>
              </a:rPr>
              <a:t>Sad</a:t>
            </a:r>
            <a:r>
              <a:rPr lang="tr-TR" sz="2000" b="1" u="sng" dirty="0" smtClean="0">
                <a:solidFill>
                  <a:schemeClr val="tx1"/>
                </a:solidFill>
              </a:rPr>
              <a:t> b. </a:t>
            </a:r>
            <a:r>
              <a:rPr lang="tr-TR" sz="2000" b="1" u="sng" dirty="0" err="1" smtClean="0">
                <a:solidFill>
                  <a:schemeClr val="tx1"/>
                </a:solidFill>
              </a:rPr>
              <a:t>Ebi</a:t>
            </a:r>
            <a:r>
              <a:rPr lang="tr-TR" sz="2000" b="1" u="sng" dirty="0" smtClean="0">
                <a:solidFill>
                  <a:schemeClr val="tx1"/>
                </a:solidFill>
              </a:rPr>
              <a:t> </a:t>
            </a:r>
            <a:r>
              <a:rPr lang="tr-TR" sz="2000" b="1" u="sng" dirty="0" err="1" smtClean="0">
                <a:solidFill>
                  <a:schemeClr val="tx1"/>
                </a:solidFill>
              </a:rPr>
              <a:t>Vakkas’ın</a:t>
            </a:r>
            <a:r>
              <a:rPr lang="tr-TR" sz="2000" b="1" u="sng" dirty="0" smtClean="0">
                <a:solidFill>
                  <a:schemeClr val="tx1"/>
                </a:solidFill>
              </a:rPr>
              <a:t> oğlu ve </a:t>
            </a:r>
            <a:r>
              <a:rPr lang="tr-TR" sz="2000" dirty="0" smtClean="0">
                <a:solidFill>
                  <a:schemeClr val="tx1"/>
                </a:solidFill>
              </a:rPr>
              <a:t>Rey Valisi </a:t>
            </a:r>
            <a:r>
              <a:rPr lang="tr-TR" sz="2000" b="1" u="sng" dirty="0" smtClean="0">
                <a:solidFill>
                  <a:schemeClr val="tx1"/>
                </a:solidFill>
              </a:rPr>
              <a:t>Ömer komutasında 4000 kişilik bir ordu görevlendirmiştir. </a:t>
            </a:r>
          </a:p>
          <a:p>
            <a:pPr algn="just"/>
            <a:r>
              <a:rPr lang="tr-TR" sz="2000" dirty="0" smtClean="0">
                <a:solidFill>
                  <a:schemeClr val="tx1"/>
                </a:solidFill>
              </a:rPr>
              <a:t>Hz. Hüseyin’in yanında eli silah tutan 72 kişi vardı. Bunlarla birlikte aile ve yakınlarından kadın ve çocuklar. Kafile 2 Muharrem’de </a:t>
            </a:r>
            <a:r>
              <a:rPr lang="tr-TR" sz="2000" dirty="0" err="1" smtClean="0">
                <a:solidFill>
                  <a:schemeClr val="tx1"/>
                </a:solidFill>
              </a:rPr>
              <a:t>Kerbela’ya</a:t>
            </a:r>
            <a:r>
              <a:rPr lang="tr-TR" sz="2000" dirty="0" smtClean="0">
                <a:solidFill>
                  <a:schemeClr val="tx1"/>
                </a:solidFill>
              </a:rPr>
              <a:t> varmıştır.</a:t>
            </a: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err="1" smtClean="0">
                <a:solidFill>
                  <a:schemeClr val="tx1"/>
                </a:solidFill>
              </a:rPr>
              <a:t>Kerbela</a:t>
            </a:r>
            <a:r>
              <a:rPr lang="tr-TR" sz="2800" b="1" u="sng" dirty="0" smtClean="0">
                <a:solidFill>
                  <a:schemeClr val="tx1"/>
                </a:solidFill>
              </a:rPr>
              <a:t> Öncesi Yaşananlar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51520" y="908720"/>
            <a:ext cx="8640960"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tr-TR" sz="2800" dirty="0" smtClean="0">
                <a:solidFill>
                  <a:schemeClr val="tx1"/>
                </a:solidFill>
              </a:rPr>
              <a:t>Yıllar geçiyor ki, </a:t>
            </a:r>
            <a:r>
              <a:rPr lang="tr-TR" sz="2800" dirty="0" err="1" smtClean="0">
                <a:solidFill>
                  <a:schemeClr val="tx1"/>
                </a:solidFill>
              </a:rPr>
              <a:t>yâ</a:t>
            </a:r>
            <a:r>
              <a:rPr lang="tr-TR" sz="2800" dirty="0" smtClean="0">
                <a:solidFill>
                  <a:schemeClr val="tx1"/>
                </a:solidFill>
              </a:rPr>
              <a:t> Muhammed,</a:t>
            </a:r>
            <a:br>
              <a:rPr lang="tr-TR" sz="2800" dirty="0" smtClean="0">
                <a:solidFill>
                  <a:schemeClr val="tx1"/>
                </a:solidFill>
              </a:rPr>
            </a:br>
            <a:r>
              <a:rPr lang="tr-TR" sz="2800" dirty="0" smtClean="0">
                <a:solidFill>
                  <a:schemeClr val="tx1"/>
                </a:solidFill>
              </a:rPr>
              <a:t>Aylar bize hep muharrem oldu!</a:t>
            </a:r>
            <a:br>
              <a:rPr lang="tr-TR" sz="2800" dirty="0" smtClean="0">
                <a:solidFill>
                  <a:schemeClr val="tx1"/>
                </a:solidFill>
              </a:rPr>
            </a:br>
            <a:r>
              <a:rPr lang="tr-TR" sz="2800" dirty="0" smtClean="0">
                <a:solidFill>
                  <a:srgbClr val="FF0000"/>
                </a:solidFill>
              </a:rPr>
              <a:t>Akşam ne güneşli bir geceydi...</a:t>
            </a:r>
            <a:br>
              <a:rPr lang="tr-TR" sz="2800" dirty="0" smtClean="0">
                <a:solidFill>
                  <a:srgbClr val="FF0000"/>
                </a:solidFill>
              </a:rPr>
            </a:br>
            <a:r>
              <a:rPr lang="tr-TR" sz="2800" dirty="0" smtClean="0">
                <a:solidFill>
                  <a:srgbClr val="FF0000"/>
                </a:solidFill>
              </a:rPr>
              <a:t>Eyvah, o da </a:t>
            </a:r>
            <a:r>
              <a:rPr lang="tr-TR" sz="2800" dirty="0" err="1" smtClean="0">
                <a:solidFill>
                  <a:srgbClr val="FF0000"/>
                </a:solidFill>
              </a:rPr>
              <a:t>leyl</a:t>
            </a:r>
            <a:r>
              <a:rPr lang="tr-TR" sz="2800" dirty="0" smtClean="0">
                <a:solidFill>
                  <a:srgbClr val="FF0000"/>
                </a:solidFill>
              </a:rPr>
              <a:t>-i </a:t>
            </a:r>
            <a:r>
              <a:rPr lang="tr-TR" sz="2800" dirty="0" err="1" smtClean="0">
                <a:solidFill>
                  <a:srgbClr val="FF0000"/>
                </a:solidFill>
              </a:rPr>
              <a:t>mâtem</a:t>
            </a:r>
            <a:r>
              <a:rPr lang="tr-TR" sz="2800" dirty="0" smtClean="0">
                <a:solidFill>
                  <a:srgbClr val="FF0000"/>
                </a:solidFill>
              </a:rPr>
              <a:t> oldu!.</a:t>
            </a:r>
            <a:br>
              <a:rPr lang="tr-TR" sz="2800" dirty="0" smtClean="0">
                <a:solidFill>
                  <a:srgbClr val="FF0000"/>
                </a:solidFill>
              </a:rPr>
            </a:br>
            <a:r>
              <a:rPr lang="tr-TR" sz="2800" dirty="0" smtClean="0">
                <a:solidFill>
                  <a:srgbClr val="002060"/>
                </a:solidFill>
              </a:rPr>
              <a:t>Âlem bugün üç yüz elli milyon</a:t>
            </a:r>
            <a:br>
              <a:rPr lang="tr-TR" sz="2800" dirty="0" smtClean="0">
                <a:solidFill>
                  <a:srgbClr val="002060"/>
                </a:solidFill>
              </a:rPr>
            </a:br>
            <a:r>
              <a:rPr lang="tr-TR" sz="2800" dirty="0" err="1" smtClean="0">
                <a:solidFill>
                  <a:srgbClr val="002060"/>
                </a:solidFill>
              </a:rPr>
              <a:t>Mazlûma</a:t>
            </a:r>
            <a:r>
              <a:rPr lang="tr-TR" sz="2800" dirty="0" smtClean="0">
                <a:solidFill>
                  <a:srgbClr val="002060"/>
                </a:solidFill>
              </a:rPr>
              <a:t> yaman bir âlem oldu!</a:t>
            </a:r>
            <a:br>
              <a:rPr lang="tr-TR" sz="2800" dirty="0" smtClean="0">
                <a:solidFill>
                  <a:srgbClr val="002060"/>
                </a:solidFill>
              </a:rPr>
            </a:br>
            <a:r>
              <a:rPr lang="tr-TR" sz="2800" dirty="0" smtClean="0">
                <a:solidFill>
                  <a:srgbClr val="7030A0"/>
                </a:solidFill>
              </a:rPr>
              <a:t>Çiğnendi </a:t>
            </a:r>
            <a:r>
              <a:rPr lang="tr-TR" sz="2800" dirty="0" err="1" smtClean="0">
                <a:solidFill>
                  <a:srgbClr val="7030A0"/>
                </a:solidFill>
              </a:rPr>
              <a:t>harîm</a:t>
            </a:r>
            <a:r>
              <a:rPr lang="tr-TR" sz="2800" dirty="0" smtClean="0">
                <a:solidFill>
                  <a:srgbClr val="7030A0"/>
                </a:solidFill>
              </a:rPr>
              <a:t>-i </a:t>
            </a:r>
            <a:r>
              <a:rPr lang="tr-TR" sz="2800" dirty="0" err="1" smtClean="0">
                <a:solidFill>
                  <a:srgbClr val="7030A0"/>
                </a:solidFill>
              </a:rPr>
              <a:t>pâki</a:t>
            </a:r>
            <a:r>
              <a:rPr lang="tr-TR" sz="2800" dirty="0" smtClean="0">
                <a:solidFill>
                  <a:srgbClr val="7030A0"/>
                </a:solidFill>
              </a:rPr>
              <a:t> ser'in;</a:t>
            </a:r>
            <a:br>
              <a:rPr lang="tr-TR" sz="2800" dirty="0" smtClean="0">
                <a:solidFill>
                  <a:srgbClr val="7030A0"/>
                </a:solidFill>
              </a:rPr>
            </a:br>
            <a:r>
              <a:rPr lang="tr-TR" sz="2800" dirty="0" err="1" smtClean="0">
                <a:solidFill>
                  <a:srgbClr val="7030A0"/>
                </a:solidFill>
              </a:rPr>
              <a:t>Nâmûsa</a:t>
            </a:r>
            <a:r>
              <a:rPr lang="tr-TR" sz="2800" dirty="0" smtClean="0">
                <a:solidFill>
                  <a:srgbClr val="7030A0"/>
                </a:solidFill>
              </a:rPr>
              <a:t> yabancı mahrem oldu!</a:t>
            </a:r>
            <a:br>
              <a:rPr lang="tr-TR" sz="2800" dirty="0" smtClean="0">
                <a:solidFill>
                  <a:srgbClr val="7030A0"/>
                </a:solidFill>
              </a:rPr>
            </a:br>
            <a:r>
              <a:rPr lang="tr-TR" sz="2800" dirty="0" smtClean="0">
                <a:solidFill>
                  <a:srgbClr val="0070C0"/>
                </a:solidFill>
              </a:rPr>
              <a:t>Beyninde öten çanın sesinden</a:t>
            </a:r>
            <a:br>
              <a:rPr lang="tr-TR" sz="2800" dirty="0" smtClean="0">
                <a:solidFill>
                  <a:srgbClr val="0070C0"/>
                </a:solidFill>
              </a:rPr>
            </a:br>
            <a:r>
              <a:rPr lang="tr-TR" sz="2800" dirty="0" smtClean="0">
                <a:solidFill>
                  <a:srgbClr val="0070C0"/>
                </a:solidFill>
              </a:rPr>
              <a:t>Binlerce </a:t>
            </a:r>
            <a:r>
              <a:rPr lang="tr-TR" sz="2800" dirty="0" err="1" smtClean="0">
                <a:solidFill>
                  <a:srgbClr val="0070C0"/>
                </a:solidFill>
              </a:rPr>
              <a:t>minâre</a:t>
            </a:r>
            <a:r>
              <a:rPr lang="tr-TR" sz="2800" dirty="0" smtClean="0">
                <a:solidFill>
                  <a:srgbClr val="0070C0"/>
                </a:solidFill>
              </a:rPr>
              <a:t> </a:t>
            </a:r>
            <a:r>
              <a:rPr lang="tr-TR" sz="2800" dirty="0" err="1" smtClean="0">
                <a:solidFill>
                  <a:srgbClr val="0070C0"/>
                </a:solidFill>
              </a:rPr>
              <a:t>ebkem</a:t>
            </a:r>
            <a:r>
              <a:rPr lang="tr-TR" sz="2800" dirty="0" smtClean="0">
                <a:solidFill>
                  <a:srgbClr val="0070C0"/>
                </a:solidFill>
              </a:rPr>
              <a:t> oldu.</a:t>
            </a:r>
            <a:br>
              <a:rPr lang="tr-TR" sz="2800" dirty="0" smtClean="0">
                <a:solidFill>
                  <a:srgbClr val="0070C0"/>
                </a:solidFill>
              </a:rPr>
            </a:br>
            <a:r>
              <a:rPr lang="tr-TR" sz="2800" dirty="0" smtClean="0">
                <a:solidFill>
                  <a:schemeClr val="tx1"/>
                </a:solidFill>
              </a:rPr>
              <a:t>Allah için, ey </a:t>
            </a:r>
            <a:r>
              <a:rPr lang="tr-TR" sz="2800" dirty="0" err="1" smtClean="0">
                <a:solidFill>
                  <a:schemeClr val="tx1"/>
                </a:solidFill>
              </a:rPr>
              <a:t>Nebiyy</a:t>
            </a:r>
            <a:r>
              <a:rPr lang="tr-TR" sz="2800" dirty="0" smtClean="0">
                <a:solidFill>
                  <a:schemeClr val="tx1"/>
                </a:solidFill>
              </a:rPr>
              <a:t>-i </a:t>
            </a:r>
            <a:r>
              <a:rPr lang="tr-TR" sz="2800" dirty="0" err="1" smtClean="0">
                <a:solidFill>
                  <a:schemeClr val="tx1"/>
                </a:solidFill>
              </a:rPr>
              <a:t>ma’sûm</a:t>
            </a:r>
            <a:r>
              <a:rPr lang="tr-TR" sz="2800" dirty="0" smtClean="0">
                <a:solidFill>
                  <a:schemeClr val="tx1"/>
                </a:solidFill>
              </a:rPr>
              <a:t>,</a:t>
            </a:r>
            <a:br>
              <a:rPr lang="tr-TR" sz="2800" dirty="0" smtClean="0">
                <a:solidFill>
                  <a:schemeClr val="tx1"/>
                </a:solidFill>
              </a:rPr>
            </a:br>
            <a:r>
              <a:rPr lang="tr-TR" sz="2800" dirty="0" smtClean="0">
                <a:solidFill>
                  <a:schemeClr val="tx1"/>
                </a:solidFill>
              </a:rPr>
              <a:t>İslâm'ı bırakma böyle bîkes,</a:t>
            </a:r>
            <a:br>
              <a:rPr lang="tr-TR" sz="2800" dirty="0" smtClean="0">
                <a:solidFill>
                  <a:schemeClr val="tx1"/>
                </a:solidFill>
              </a:rPr>
            </a:br>
            <a:r>
              <a:rPr lang="tr-TR" sz="2800" dirty="0" smtClean="0">
                <a:solidFill>
                  <a:schemeClr val="tx1"/>
                </a:solidFill>
              </a:rPr>
              <a:t>İslâm'ı bırakma böyle </a:t>
            </a:r>
            <a:r>
              <a:rPr lang="tr-TR" sz="2800" dirty="0" err="1" smtClean="0">
                <a:solidFill>
                  <a:schemeClr val="tx1"/>
                </a:solidFill>
              </a:rPr>
              <a:t>mazlûm</a:t>
            </a:r>
            <a:r>
              <a:rPr lang="tr-TR" sz="2800" dirty="0" smtClean="0">
                <a:solidFill>
                  <a:schemeClr val="tx1"/>
                </a:solidFill>
              </a:rPr>
              <a:t>.</a:t>
            </a:r>
          </a:p>
        </p:txBody>
      </p:sp>
      <p:pic>
        <p:nvPicPr>
          <p:cNvPr id="4098" name="Picture 2" descr="G:\MUHARREM AYI AŞURA İDRİS\KERBELA\kerbel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9602" y="3501008"/>
            <a:ext cx="4191000" cy="3366833"/>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G:\MUHARREM AYI AŞURA İDRİS\KERBELA\imamHuseyi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59602" y="-27384"/>
            <a:ext cx="4184398" cy="352839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Pek Hazin Bir </a:t>
            </a:r>
            <a:r>
              <a:rPr lang="tr-TR" sz="2800" b="1" dirty="0" err="1">
                <a:solidFill>
                  <a:schemeClr val="tx1"/>
                </a:solidFill>
              </a:rPr>
              <a:t>Mevlid</a:t>
            </a:r>
            <a:r>
              <a:rPr lang="tr-TR" sz="2800" b="1" dirty="0">
                <a:solidFill>
                  <a:schemeClr val="tx1"/>
                </a:solidFill>
              </a:rPr>
              <a:t> Gecesi / Mehmet Akif Ersoy</a:t>
            </a: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251520" y="1196752"/>
            <a:ext cx="8640960" cy="247164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tr-TR" sz="2800" b="1" dirty="0" err="1" smtClean="0">
                <a:solidFill>
                  <a:schemeClr val="tx1"/>
                </a:solidFill>
              </a:rPr>
              <a:t>Kerbela</a:t>
            </a:r>
            <a:r>
              <a:rPr lang="tr-TR" sz="2800" b="1" dirty="0" smtClean="0">
                <a:solidFill>
                  <a:schemeClr val="tx1"/>
                </a:solidFill>
              </a:rPr>
              <a:t>, kahpelik, döneklik, satılmışlık, acımasızlık, hainlik, bencillik, çıkarcılık meydanıdır. </a:t>
            </a:r>
          </a:p>
          <a:p>
            <a:pPr algn="ctr"/>
            <a:r>
              <a:rPr lang="tr-TR" sz="2800" b="1" dirty="0" smtClean="0">
                <a:solidFill>
                  <a:schemeClr val="tx1"/>
                </a:solidFill>
              </a:rPr>
              <a:t>Din, ahlak, namus ve masumiyet kurallarının hiçe sayıldığı, peygamber sözünün yere düşürüldüğü, suyun kesildiği, kırmızı kanın hâkim olduğu meydandır. </a:t>
            </a:r>
            <a:endParaRPr lang="tr-TR" sz="28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err="1" smtClean="0">
                <a:solidFill>
                  <a:schemeClr val="tx1"/>
                </a:solidFill>
              </a:rPr>
              <a:t>Kerbela</a:t>
            </a:r>
            <a:r>
              <a:rPr lang="tr-TR" sz="2800" b="1" u="sng" dirty="0" smtClean="0">
                <a:solidFill>
                  <a:schemeClr val="tx1"/>
                </a:solidFill>
              </a:rPr>
              <a:t>…</a:t>
            </a:r>
            <a:endParaRPr lang="tr-TR" sz="2800" dirty="0">
              <a:solidFill>
                <a:schemeClr val="tx1"/>
              </a:solidFill>
            </a:endParaRPr>
          </a:p>
        </p:txBody>
      </p:sp>
      <p:pic>
        <p:nvPicPr>
          <p:cNvPr id="5122" name="Picture 2" descr="G:\MUHARREM AYI AŞURA İDRİS\KERBELA\karbala_8-1440x900.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6662" b="8307"/>
          <a:stretch/>
        </p:blipFill>
        <p:spPr bwMode="auto">
          <a:xfrm>
            <a:off x="0" y="3668394"/>
            <a:ext cx="9144000" cy="31449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MUHARREM AYI AŞURA İDRİS\KERBELA\kerbela (3).jpg"/>
          <p:cNvPicPr>
            <a:picLocks noChangeAspect="1" noChangeArrowheads="1"/>
          </p:cNvPicPr>
          <p:nvPr/>
        </p:nvPicPr>
        <p:blipFill>
          <a:blip r:embed="rId2" cstate="print"/>
          <a:srcRect t="36631" b="25107"/>
          <a:stretch>
            <a:fillRect/>
          </a:stretch>
        </p:blipFill>
        <p:spPr bwMode="auto">
          <a:xfrm>
            <a:off x="0" y="4581128"/>
            <a:ext cx="9144000" cy="2304256"/>
          </a:xfrm>
          <a:prstGeom prst="rect">
            <a:avLst/>
          </a:prstGeom>
          <a:ln>
            <a:noFill/>
          </a:ln>
          <a:effectLst>
            <a:softEdge rad="112500"/>
          </a:effectLst>
        </p:spPr>
      </p:pic>
      <p:sp>
        <p:nvSpPr>
          <p:cNvPr id="15" name="14 Dikdörtgen"/>
          <p:cNvSpPr/>
          <p:nvPr/>
        </p:nvSpPr>
        <p:spPr>
          <a:xfrm>
            <a:off x="251520" y="1484784"/>
            <a:ext cx="8640960" cy="30963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Ey insanlar! Soyumu söyleyin, ben kimim? </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Sonra kendinize gelin, nefsinizi kınayın.</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Bakın, beni öldürmeniz, hürmetimi gözetmemeniz size caiz midir? </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Ben, Peygamberinizin kızının oğlu değil miyim? </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Ben, Peygamberinizin vasisi ve amcası oğlunun oğlu değil miyim? </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Ben, herkesten önce Allah’a iman eden ve Peygamber’in </a:t>
            </a:r>
            <a:r>
              <a:rPr lang="tr-TR" sz="2000" b="1" dirty="0" err="1" smtClean="0">
                <a:solidFill>
                  <a:schemeClr val="tx1"/>
                </a:solidFill>
                <a:latin typeface="Times New Roman" pitchFamily="18" charset="0"/>
                <a:cs typeface="Times New Roman" pitchFamily="18" charset="0"/>
              </a:rPr>
              <a:t>risaletini</a:t>
            </a:r>
            <a:r>
              <a:rPr lang="tr-TR" sz="2000" b="1" dirty="0" smtClean="0">
                <a:solidFill>
                  <a:schemeClr val="tx1"/>
                </a:solidFill>
                <a:latin typeface="Times New Roman" pitchFamily="18" charset="0"/>
                <a:cs typeface="Times New Roman" pitchFamily="18" charset="0"/>
              </a:rPr>
              <a:t> tasdik eden kimsenin oğlu değil miyim?</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 </a:t>
            </a:r>
            <a:r>
              <a:rPr lang="tr-TR" sz="2000" b="1" dirty="0" err="1" smtClean="0">
                <a:solidFill>
                  <a:schemeClr val="tx1"/>
                </a:solidFill>
                <a:latin typeface="Times New Roman" pitchFamily="18" charset="0"/>
                <a:cs typeface="Times New Roman" pitchFamily="18" charset="0"/>
              </a:rPr>
              <a:t>Seyyid</a:t>
            </a:r>
            <a:r>
              <a:rPr lang="tr-TR" sz="2000" b="1" dirty="0" smtClean="0">
                <a:solidFill>
                  <a:schemeClr val="tx1"/>
                </a:solidFill>
                <a:latin typeface="Times New Roman" pitchFamily="18" charset="0"/>
                <a:cs typeface="Times New Roman" pitchFamily="18" charset="0"/>
              </a:rPr>
              <a:t>-</a:t>
            </a:r>
            <a:r>
              <a:rPr lang="tr-TR" sz="2000" b="1" dirty="0" err="1" smtClean="0">
                <a:solidFill>
                  <a:schemeClr val="tx1"/>
                </a:solidFill>
                <a:latin typeface="Times New Roman" pitchFamily="18" charset="0"/>
                <a:cs typeface="Times New Roman" pitchFamily="18" charset="0"/>
              </a:rPr>
              <a:t>uş</a:t>
            </a:r>
            <a:r>
              <a:rPr lang="tr-TR" sz="2000" b="1" dirty="0" smtClean="0">
                <a:solidFill>
                  <a:schemeClr val="tx1"/>
                </a:solidFill>
                <a:latin typeface="Times New Roman" pitchFamily="18" charset="0"/>
                <a:cs typeface="Times New Roman" pitchFamily="18" charset="0"/>
              </a:rPr>
              <a:t> Şüheda olan Hamza, babamın amcası değil midir?</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Cafer-i Tayyar amcam değil midir? </a:t>
            </a:r>
            <a:endParaRPr lang="tr-TR" sz="2000" dirty="0" smtClean="0">
              <a:solidFill>
                <a:schemeClr val="tx1"/>
              </a:solidFill>
              <a:latin typeface="Times New Roman" pitchFamily="18" charset="0"/>
              <a:cs typeface="Times New Roman" pitchFamily="18" charset="0"/>
            </a:endParaRPr>
          </a:p>
          <a:p>
            <a:pPr marL="457200" indent="-457200" algn="just">
              <a:buFont typeface="Arial" pitchFamily="34" charset="0"/>
              <a:buChar char="•"/>
            </a:pPr>
            <a:r>
              <a:rPr lang="tr-TR" sz="2000" b="1" dirty="0" smtClean="0">
                <a:solidFill>
                  <a:schemeClr val="tx1"/>
                </a:solidFill>
                <a:latin typeface="Times New Roman" pitchFamily="18" charset="0"/>
                <a:cs typeface="Times New Roman" pitchFamily="18" charset="0"/>
              </a:rPr>
              <a:t>Peygamber’in benim ve kardeşim hakkındaki:</a:t>
            </a:r>
            <a:r>
              <a:rPr lang="tr-TR" sz="2000" dirty="0" smtClean="0">
                <a:solidFill>
                  <a:schemeClr val="tx1"/>
                </a:solidFill>
                <a:latin typeface="Times New Roman" pitchFamily="18" charset="0"/>
                <a:cs typeface="Times New Roman" pitchFamily="18" charset="0"/>
              </a:rPr>
              <a:t> </a:t>
            </a:r>
            <a:r>
              <a:rPr lang="tr-TR" sz="2000" b="1" u="sng" dirty="0" smtClean="0">
                <a:solidFill>
                  <a:schemeClr val="tx1"/>
                </a:solidFill>
                <a:latin typeface="Times New Roman" pitchFamily="18" charset="0"/>
                <a:cs typeface="Times New Roman" pitchFamily="18" charset="0"/>
              </a:rPr>
              <a:t>“Bu ikisi cennet gençlerinin efendileridir”</a:t>
            </a:r>
            <a:r>
              <a:rPr lang="tr-TR" sz="2000" b="1" dirty="0" smtClean="0">
                <a:solidFill>
                  <a:schemeClr val="tx1"/>
                </a:solidFill>
                <a:latin typeface="Times New Roman" pitchFamily="18" charset="0"/>
                <a:cs typeface="Times New Roman" pitchFamily="18" charset="0"/>
              </a:rPr>
              <a:t> </a:t>
            </a:r>
            <a:r>
              <a:rPr lang="tr-TR" sz="2000" dirty="0" smtClean="0">
                <a:solidFill>
                  <a:schemeClr val="tx1"/>
                </a:solidFill>
                <a:latin typeface="Times New Roman" pitchFamily="18" charset="0"/>
                <a:cs typeface="Times New Roman" pitchFamily="18" charset="0"/>
              </a:rPr>
              <a:t>sözünü duymamış mısınız?”</a:t>
            </a:r>
            <a:endParaRPr lang="tr-TR" sz="2000" dirty="0">
              <a:solidFill>
                <a:schemeClr val="tx1"/>
              </a:solidFill>
              <a:latin typeface="Times New Roman" pitchFamily="18" charset="0"/>
              <a:cs typeface="Times New Roman" pitchFamily="18" charset="0"/>
            </a:endParaRPr>
          </a:p>
        </p:txBody>
      </p:sp>
      <p:sp>
        <p:nvSpPr>
          <p:cNvPr id="3" name="14 Dikdörtgen"/>
          <p:cNvSpPr/>
          <p:nvPr/>
        </p:nvSpPr>
        <p:spPr>
          <a:xfrm>
            <a:off x="467544" y="341040"/>
            <a:ext cx="8280920"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u="sng" dirty="0">
                <a:solidFill>
                  <a:srgbClr val="FF0000"/>
                </a:solidFill>
                <a:latin typeface="Times New Roman" pitchFamily="18" charset="0"/>
                <a:cs typeface="Times New Roman" pitchFamily="18" charset="0"/>
              </a:rPr>
              <a:t>İmam Hüseyin 10 muharrem günü üzerinde Hz. Peygamberin gömleği elinde efendimizin kılıcı ve kalkanı olduğu halde meydana çıkıp karşıdaki orduya seslenerek onlara şu şekilde nasihat ve öğüt vermiştir:</a:t>
            </a:r>
            <a:endParaRPr lang="tr-TR" sz="2000"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MUHARREM AYI AŞURA İDRİS\KERBELA\Irak+kerbela+İmam-ı+Hüseyn+(ra)+Ehli+Beyt,in+kuşatıldığı+Mahal+ve+Adresleri+gösteren+Resimli+siyeri-(30+Muharrem+1433.jpe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60848"/>
            <a:ext cx="9144000" cy="48387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251520" y="764704"/>
            <a:ext cx="8640960" cy="20162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tr-TR" sz="2400" b="1" u="sng" dirty="0" smtClean="0">
                <a:solidFill>
                  <a:srgbClr val="FF0000"/>
                </a:solidFill>
              </a:rPr>
              <a:t>Bu öğüt ve nasihate binaen karşıda kendilerinin Müslüman olduklarını ve peygamberin cennetle müjdelediği bir sahabeyi hatta bir peygamber torununu nasıl öldürebilmişlerdir? Bu akıl almaz bir durumdur ve kıyamete kadar da tam anlamıyla anlaşılamayacaktır.</a:t>
            </a:r>
            <a:endParaRPr lang="tr-TR" sz="2400" dirty="0">
              <a:solidFill>
                <a:srgbClr val="FF0000"/>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Ah </a:t>
            </a:r>
            <a:r>
              <a:rPr lang="tr-TR" sz="2800" b="1" u="sng" dirty="0" err="1" smtClean="0">
                <a:solidFill>
                  <a:schemeClr val="tx1"/>
                </a:solidFill>
              </a:rPr>
              <a:t>Kerbela</a:t>
            </a:r>
            <a:r>
              <a:rPr lang="tr-TR" sz="2800" b="1" u="sng" dirty="0" smtClean="0">
                <a:solidFill>
                  <a:schemeClr val="tx1"/>
                </a:solidFill>
              </a:rPr>
              <a:t>…Ah Müslümanlar… Ah…………</a:t>
            </a:r>
            <a:endParaRPr lang="tr-TR" sz="2800" dirty="0">
              <a:solidFill>
                <a:schemeClr val="tx1"/>
              </a:solidFill>
            </a:endParaRPr>
          </a:p>
        </p:txBody>
      </p:sp>
      <p:sp>
        <p:nvSpPr>
          <p:cNvPr id="2" name="Sol Sağ Ok 1"/>
          <p:cNvSpPr/>
          <p:nvPr/>
        </p:nvSpPr>
        <p:spPr>
          <a:xfrm rot="20153902">
            <a:off x="5345457" y="4429560"/>
            <a:ext cx="2098912" cy="134350"/>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4" name="Metin kutusu 3"/>
          <p:cNvSpPr txBox="1"/>
          <p:nvPr/>
        </p:nvSpPr>
        <p:spPr>
          <a:xfrm>
            <a:off x="6319311" y="3933056"/>
            <a:ext cx="772969" cy="369332"/>
          </a:xfrm>
          <a:prstGeom prst="rect">
            <a:avLst/>
          </a:prstGeom>
          <a:noFill/>
        </p:spPr>
        <p:txBody>
          <a:bodyPr wrap="none" rtlCol="0">
            <a:spAutoFit/>
          </a:bodyPr>
          <a:lstStyle/>
          <a:p>
            <a:r>
              <a:rPr lang="tr-TR" b="1" dirty="0" smtClean="0">
                <a:solidFill>
                  <a:srgbClr val="FF0000"/>
                </a:solidFill>
              </a:rPr>
              <a:t>350 m</a:t>
            </a:r>
            <a:endParaRPr lang="tr-TR" b="1" dirty="0">
              <a:solidFill>
                <a:srgbClr val="FF0000"/>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Ah </a:t>
            </a:r>
            <a:r>
              <a:rPr lang="tr-TR" sz="2800" b="1" u="sng" dirty="0" err="1" smtClean="0">
                <a:solidFill>
                  <a:schemeClr val="tx1"/>
                </a:solidFill>
              </a:rPr>
              <a:t>Kerbela</a:t>
            </a:r>
            <a:r>
              <a:rPr lang="tr-TR" sz="2800" b="1" u="sng" dirty="0" smtClean="0">
                <a:solidFill>
                  <a:schemeClr val="tx1"/>
                </a:solidFill>
              </a:rPr>
              <a:t>…Ah Müslümanlar… Ah…………</a:t>
            </a:r>
            <a:endParaRPr lang="tr-TR" sz="2800" dirty="0">
              <a:solidFill>
                <a:schemeClr val="tx1"/>
              </a:solidFill>
            </a:endParaRPr>
          </a:p>
        </p:txBody>
      </p:sp>
      <p:pic>
        <p:nvPicPr>
          <p:cNvPr id="2050" name="Picture 2" descr="G:\MUHARREM AYI AŞURA İDRİS\KERBELA\political-map-of-Iraq.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54905"/>
            <a:ext cx="9144000" cy="57623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06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980728"/>
            <a:ext cx="8136904" cy="525658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rPr>
              <a:t>اِنَّ عِدَّةَ الشُّهُورِ عِنْدَ اللّٰهِ اثْنَا عَشَرَ شَهْرًا فى كِتَابِ اللّٰهِ يَوْمَ خَلَقَ السَّمٰوَاتِ وَالْاَرْضَ مِنْهَا اَرْبَعَةٌ حُرُمٌ ذٰلِكَ الدّينُ الْقَيِّمُ فَلَا تَظْلِمُوا فيهِنَّ اَنْفُسَكُمْ</a:t>
            </a:r>
            <a:endParaRPr lang="tr-TR" sz="2000" dirty="0">
              <a:solidFill>
                <a:schemeClr val="tx1"/>
              </a:solidFill>
            </a:endParaRPr>
          </a:p>
          <a:p>
            <a:pPr algn="just"/>
            <a:r>
              <a:rPr lang="tr-TR" sz="2000" dirty="0">
                <a:solidFill>
                  <a:schemeClr val="tx1"/>
                </a:solidFill>
              </a:rPr>
              <a:t> “Şüphesiz, Allah’ın gökleri ve yeri yarattığı günkü yazısında, </a:t>
            </a:r>
            <a:r>
              <a:rPr lang="tr-TR" sz="2000" b="1" u="sng" dirty="0">
                <a:solidFill>
                  <a:schemeClr val="tx1"/>
                </a:solidFill>
              </a:rPr>
              <a:t>Allah katında ayların sayısı on ikidir. Bunlardan dördü haram aylardır. </a:t>
            </a:r>
            <a:r>
              <a:rPr lang="tr-TR" sz="2000" dirty="0">
                <a:solidFill>
                  <a:schemeClr val="tx1"/>
                </a:solidFill>
              </a:rPr>
              <a:t>İşte bu Allah’ın dosdoğru kanunudur. Öyleyse o aylarda kendinize zulmetmeyin.” (</a:t>
            </a:r>
            <a:r>
              <a:rPr lang="tr-TR" sz="2000" dirty="0" err="1">
                <a:solidFill>
                  <a:schemeClr val="tx1"/>
                </a:solidFill>
              </a:rPr>
              <a:t>Tevbe</a:t>
            </a:r>
            <a:r>
              <a:rPr lang="tr-TR" sz="2000" dirty="0">
                <a:solidFill>
                  <a:schemeClr val="tx1"/>
                </a:solidFill>
              </a:rPr>
              <a:t>, 9/36) </a:t>
            </a:r>
          </a:p>
          <a:p>
            <a:pPr algn="just"/>
            <a:r>
              <a:rPr lang="tr-TR" sz="2000" dirty="0">
                <a:solidFill>
                  <a:schemeClr val="tx1"/>
                </a:solidFill>
              </a:rPr>
              <a:t>“Haram aylar” Cahiliye devri uygulamasına göre, hürmet edilmesi gereken, savaş yapılması ve kan dökülmesi yasak olan Kameri aylar demektir. “Haram aylar” nitelemesinin, bu aylarda yapılacak ibadetlere daha çok sevap, günahlara ise daha çok ceza verilecek olmasına dayandığı da ifade edilmiştir. Bu aylardan </a:t>
            </a:r>
            <a:r>
              <a:rPr lang="tr-TR" sz="2000" b="1" dirty="0">
                <a:solidFill>
                  <a:schemeClr val="tx1"/>
                </a:solidFill>
              </a:rPr>
              <a:t>Muharrem </a:t>
            </a:r>
            <a:r>
              <a:rPr lang="tr-TR" sz="2000" dirty="0">
                <a:solidFill>
                  <a:schemeClr val="tx1"/>
                </a:solidFill>
              </a:rPr>
              <a:t>birinci, </a:t>
            </a:r>
            <a:r>
              <a:rPr lang="tr-TR" sz="2000" b="1" dirty="0">
                <a:solidFill>
                  <a:schemeClr val="tx1"/>
                </a:solidFill>
              </a:rPr>
              <a:t>Recep </a:t>
            </a:r>
            <a:r>
              <a:rPr lang="tr-TR" sz="2000" dirty="0">
                <a:solidFill>
                  <a:schemeClr val="tx1"/>
                </a:solidFill>
              </a:rPr>
              <a:t>yedinci,   </a:t>
            </a:r>
            <a:r>
              <a:rPr lang="tr-TR" sz="2000" b="1" dirty="0">
                <a:solidFill>
                  <a:schemeClr val="tx1"/>
                </a:solidFill>
              </a:rPr>
              <a:t>Zilkade </a:t>
            </a:r>
            <a:r>
              <a:rPr lang="tr-TR" sz="2000" dirty="0">
                <a:solidFill>
                  <a:schemeClr val="tx1"/>
                </a:solidFill>
              </a:rPr>
              <a:t>on birinci ve  </a:t>
            </a:r>
            <a:r>
              <a:rPr lang="tr-TR" sz="2000" b="1" dirty="0">
                <a:solidFill>
                  <a:schemeClr val="tx1"/>
                </a:solidFill>
              </a:rPr>
              <a:t>Zilhicce </a:t>
            </a:r>
            <a:r>
              <a:rPr lang="tr-TR" sz="2000" dirty="0">
                <a:solidFill>
                  <a:schemeClr val="tx1"/>
                </a:solidFill>
              </a:rPr>
              <a:t>de on ikinci aydır.</a:t>
            </a:r>
          </a:p>
          <a:p>
            <a:pPr algn="just"/>
            <a:r>
              <a:rPr lang="tr-TR" sz="2000" dirty="0">
                <a:solidFill>
                  <a:schemeClr val="tx1"/>
                </a:solidFill>
              </a:rPr>
              <a:t>“</a:t>
            </a:r>
            <a:r>
              <a:rPr lang="tr-TR" sz="2000" b="1" dirty="0">
                <a:solidFill>
                  <a:schemeClr val="tx1"/>
                </a:solidFill>
              </a:rPr>
              <a:t>Haram aylar</a:t>
            </a:r>
            <a:r>
              <a:rPr lang="tr-TR" sz="2000" dirty="0">
                <a:solidFill>
                  <a:schemeClr val="tx1"/>
                </a:solidFill>
              </a:rPr>
              <a:t>” içinde Muharrem ayının ayrı bir yeri ve önemi vardır. Bu ayrıcalığı “</a:t>
            </a:r>
            <a:r>
              <a:rPr lang="tr-TR" sz="2000" b="1" dirty="0">
                <a:solidFill>
                  <a:schemeClr val="tx1"/>
                </a:solidFill>
              </a:rPr>
              <a:t>Muharrem”</a:t>
            </a:r>
            <a:r>
              <a:rPr lang="tr-TR" sz="2000" dirty="0">
                <a:solidFill>
                  <a:schemeClr val="tx1"/>
                </a:solidFill>
              </a:rPr>
              <a:t> adından da fark etmek mümkündür. Zira “muharrem” kelimesi, “</a:t>
            </a:r>
            <a:r>
              <a:rPr lang="tr-TR" sz="2000" b="1" dirty="0">
                <a:solidFill>
                  <a:schemeClr val="tx1"/>
                </a:solidFill>
              </a:rPr>
              <a:t>haram kılınmış</a:t>
            </a:r>
            <a:r>
              <a:rPr lang="tr-TR" sz="2000" dirty="0">
                <a:solidFill>
                  <a:schemeClr val="tx1"/>
                </a:solidFill>
              </a:rPr>
              <a:t>”, “</a:t>
            </a:r>
            <a:r>
              <a:rPr lang="tr-TR" sz="2000" b="1" dirty="0">
                <a:solidFill>
                  <a:schemeClr val="tx1"/>
                </a:solidFill>
              </a:rPr>
              <a:t>hürmete layık</a:t>
            </a:r>
            <a:r>
              <a:rPr lang="tr-TR" sz="2000" dirty="0">
                <a:solidFill>
                  <a:schemeClr val="tx1"/>
                </a:solidFill>
              </a:rPr>
              <a:t>” anlamlarına gelmektedir. </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Haram Aylar…</a:t>
            </a:r>
            <a:endParaRPr lang="tr-TR" sz="2800" dirty="0" smtClean="0">
              <a:solidFill>
                <a:schemeClr val="tx1"/>
              </a:solidFill>
            </a:endParaRPr>
          </a:p>
        </p:txBody>
      </p:sp>
    </p:spTree>
    <p:extLst>
      <p:ext uri="{BB962C8B-B14F-4D97-AF65-F5344CB8AC3E}">
        <p14:creationId xmlns="" xmlns:p14="http://schemas.microsoft.com/office/powerpoint/2010/main" val="3958120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Ah </a:t>
            </a:r>
            <a:r>
              <a:rPr lang="tr-TR" sz="2800" b="1" u="sng" dirty="0" err="1" smtClean="0">
                <a:solidFill>
                  <a:schemeClr val="tx1"/>
                </a:solidFill>
              </a:rPr>
              <a:t>Kerbela</a:t>
            </a:r>
            <a:r>
              <a:rPr lang="tr-TR" sz="2800" b="1" u="sng" dirty="0" smtClean="0">
                <a:solidFill>
                  <a:schemeClr val="tx1"/>
                </a:solidFill>
              </a:rPr>
              <a:t>…Ah Müslümanlar… Ah…………</a:t>
            </a:r>
            <a:endParaRPr lang="tr-TR" sz="2800" dirty="0">
              <a:solidFill>
                <a:schemeClr val="tx1"/>
              </a:solidFill>
            </a:endParaRPr>
          </a:p>
        </p:txBody>
      </p:sp>
      <p:pic>
        <p:nvPicPr>
          <p:cNvPr id="3075" name="Picture 3" descr="G:\MUHARREM AYI AŞURA İDRİS\KERBELA\BABUS SAGIR KROKİS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63891"/>
            <a:ext cx="9144000" cy="581187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49078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u="sng" dirty="0" smtClean="0">
                <a:solidFill>
                  <a:schemeClr val="tx1"/>
                </a:solidFill>
              </a:rPr>
              <a:t>Ah </a:t>
            </a:r>
            <a:r>
              <a:rPr lang="tr-TR" sz="2800" b="1" u="sng" dirty="0" err="1" smtClean="0">
                <a:solidFill>
                  <a:schemeClr val="tx1"/>
                </a:solidFill>
              </a:rPr>
              <a:t>Kerbela</a:t>
            </a:r>
            <a:r>
              <a:rPr lang="tr-TR" sz="2800" b="1" u="sng" dirty="0" smtClean="0">
                <a:solidFill>
                  <a:schemeClr val="tx1"/>
                </a:solidFill>
              </a:rPr>
              <a:t>…Ah Müslümanlar… Ah…………</a:t>
            </a:r>
            <a:endParaRPr lang="tr-TR" sz="2800" dirty="0">
              <a:solidFill>
                <a:schemeClr val="tx1"/>
              </a:solidFill>
            </a:endParaRPr>
          </a:p>
        </p:txBody>
      </p:sp>
      <p:pic>
        <p:nvPicPr>
          <p:cNvPr id="4098" name="Picture 2" descr="G:\MUHARREM AYI AŞURA İDRİS\KERBELA\kerbela şehri hüseyn camii bağdata 100 km ırakt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2932"/>
            <a:ext cx="4059841" cy="2695988"/>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G:\MUHARREM AYI AŞURA İDRİS\KERBELA\14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2708920"/>
            <a:ext cx="3995938" cy="2661358"/>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G:\MUHARREM AYI AŞURA İDRİS\KERBELA\hüseyin türbesi.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95937" y="-29780"/>
            <a:ext cx="5148064" cy="6864086"/>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G:\MUHARREM AYI AŞURA İDRİS\KERBELA\23742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5072181"/>
            <a:ext cx="3995938" cy="1762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0255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MUHARREM AYI AŞURA İDRİS\KERBELA\muharrem_ayi_2013_8_gece_h800.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9879" b="12410"/>
          <a:stretch/>
        </p:blipFill>
        <p:spPr bwMode="auto">
          <a:xfrm>
            <a:off x="-72008" y="4114474"/>
            <a:ext cx="9252520" cy="277091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395536" y="980728"/>
            <a:ext cx="8352928" cy="29897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dirty="0" smtClean="0">
                <a:solidFill>
                  <a:schemeClr val="tx1"/>
                </a:solidFill>
              </a:rPr>
              <a:t>Üç veya dört gün kadınlar ve çocuklar susuzluk çekmişler, kendilerine su verilmemişti. Susuzluktan ağlayan çocukların feryadı Abbas’ın kulaklarında çınlıyordu. Su kırbasını eline alan Abbas kılıcıyla karşı tarafta bulunan Fırat’tan su almak üzere düşman saflarına saldırıya geçip zor bela suya ulaşır ve kırbasını doldurup geriye dönecekken gücü tükenmek üzeredir. Saldıranlar Abbas’ın iki kolunu da koparırlar ve dişleriyle kırbayı tutup sürünmek ister. Üzerine oklar yağdırırlar ve kırbadan su dökülür, </a:t>
            </a:r>
            <a:r>
              <a:rPr lang="tr-TR" sz="2400" dirty="0" err="1" smtClean="0">
                <a:solidFill>
                  <a:schemeClr val="tx1"/>
                </a:solidFill>
              </a:rPr>
              <a:t>şehadet</a:t>
            </a:r>
            <a:r>
              <a:rPr lang="tr-TR" sz="2400" dirty="0" smtClean="0">
                <a:solidFill>
                  <a:schemeClr val="tx1"/>
                </a:solidFill>
              </a:rPr>
              <a:t> vuku bulur.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rPr>
              <a:t>Hz. Abbas’ın su almak için Fırat’a gidişi ve </a:t>
            </a:r>
            <a:r>
              <a:rPr lang="tr-TR" sz="2800" b="1" dirty="0" err="1">
                <a:solidFill>
                  <a:schemeClr val="tx1"/>
                </a:solidFill>
              </a:rPr>
              <a:t>Şehid</a:t>
            </a:r>
            <a:r>
              <a:rPr lang="tr-TR" sz="2800" b="1" dirty="0">
                <a:solidFill>
                  <a:schemeClr val="tx1"/>
                </a:solidFill>
              </a:rPr>
              <a:t> edilmesi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836712"/>
            <a:ext cx="8280920"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dirty="0" smtClean="0">
                <a:solidFill>
                  <a:schemeClr val="tx1"/>
                </a:solidFill>
              </a:rPr>
              <a:t>Ömer b. </a:t>
            </a:r>
            <a:r>
              <a:rPr lang="tr-TR" sz="2400" dirty="0" err="1" smtClean="0">
                <a:solidFill>
                  <a:schemeClr val="tx1"/>
                </a:solidFill>
              </a:rPr>
              <a:t>Sad’ın</a:t>
            </a:r>
            <a:r>
              <a:rPr lang="tr-TR" sz="2400" dirty="0" smtClean="0">
                <a:solidFill>
                  <a:schemeClr val="tx1"/>
                </a:solidFill>
              </a:rPr>
              <a:t> ordusundan </a:t>
            </a:r>
            <a:r>
              <a:rPr lang="tr-TR" sz="2400" b="1" dirty="0" smtClean="0">
                <a:solidFill>
                  <a:schemeClr val="tx1"/>
                </a:solidFill>
              </a:rPr>
              <a:t>Abdullah b. </a:t>
            </a:r>
            <a:r>
              <a:rPr lang="tr-TR" sz="2400" b="1" dirty="0" err="1" smtClean="0">
                <a:solidFill>
                  <a:schemeClr val="tx1"/>
                </a:solidFill>
              </a:rPr>
              <a:t>Havze</a:t>
            </a:r>
            <a:r>
              <a:rPr lang="tr-TR" sz="2400" dirty="0" smtClean="0">
                <a:solidFill>
                  <a:schemeClr val="tx1"/>
                </a:solidFill>
              </a:rPr>
              <a:t> isimli birisinin </a:t>
            </a:r>
            <a:r>
              <a:rPr lang="tr-TR" sz="2400" dirty="0" err="1" smtClean="0">
                <a:solidFill>
                  <a:schemeClr val="tx1"/>
                </a:solidFill>
              </a:rPr>
              <a:t>hz.</a:t>
            </a:r>
            <a:r>
              <a:rPr lang="tr-TR" sz="2400" dirty="0" smtClean="0">
                <a:solidFill>
                  <a:schemeClr val="tx1"/>
                </a:solidFill>
              </a:rPr>
              <a:t> Hüseyin’e şöyle dediği rivayet </a:t>
            </a:r>
            <a:r>
              <a:rPr lang="tr-TR" sz="2400" dirty="0" err="1" smtClean="0">
                <a:solidFill>
                  <a:schemeClr val="tx1"/>
                </a:solidFill>
              </a:rPr>
              <a:t>edililmiştir</a:t>
            </a:r>
            <a:r>
              <a:rPr lang="tr-TR" sz="2400" dirty="0" smtClean="0">
                <a:solidFill>
                  <a:schemeClr val="tx1"/>
                </a:solidFill>
              </a:rPr>
              <a:t>: </a:t>
            </a:r>
            <a:r>
              <a:rPr lang="tr-TR" sz="2400" dirty="0" smtClean="0">
                <a:solidFill>
                  <a:srgbClr val="FF0000"/>
                </a:solidFill>
              </a:rPr>
              <a:t>“</a:t>
            </a:r>
            <a:r>
              <a:rPr lang="tr-TR" sz="2400" b="1" u="sng" dirty="0" smtClean="0">
                <a:solidFill>
                  <a:srgbClr val="FF0000"/>
                </a:solidFill>
              </a:rPr>
              <a:t>Ey Hüseyin! Seni cehennemle müjdeliyorum</a:t>
            </a:r>
            <a:r>
              <a:rPr lang="tr-TR" sz="2400" dirty="0" smtClean="0">
                <a:solidFill>
                  <a:srgbClr val="FF0000"/>
                </a:solidFill>
              </a:rPr>
              <a:t>!”</a:t>
            </a:r>
          </a:p>
          <a:p>
            <a:pPr algn="just"/>
            <a:r>
              <a:rPr lang="tr-TR" sz="2400" dirty="0" smtClean="0">
                <a:solidFill>
                  <a:schemeClr val="tx1"/>
                </a:solidFill>
              </a:rPr>
              <a:t>İmam Hüseyin (a.s): </a:t>
            </a:r>
            <a:r>
              <a:rPr lang="tr-TR" sz="2400" dirty="0" smtClean="0">
                <a:solidFill>
                  <a:srgbClr val="FF0000"/>
                </a:solidFill>
              </a:rPr>
              <a:t>“</a:t>
            </a:r>
            <a:r>
              <a:rPr lang="tr-TR" sz="2400" b="1" dirty="0" smtClean="0">
                <a:solidFill>
                  <a:srgbClr val="FF0000"/>
                </a:solidFill>
              </a:rPr>
              <a:t>Yalan söyledin; çünkü ben bağışlayıcı, kerim, itaat edilen ve şefaat kabul eden Allah’a doğru gidiyorum</a:t>
            </a:r>
            <a:r>
              <a:rPr lang="tr-TR" sz="2400" dirty="0" smtClean="0">
                <a:solidFill>
                  <a:srgbClr val="FF0000"/>
                </a:solidFill>
              </a:rPr>
              <a:t>” </a:t>
            </a:r>
            <a:r>
              <a:rPr lang="tr-TR" sz="2400" dirty="0" smtClean="0">
                <a:solidFill>
                  <a:schemeClr val="tx1"/>
                </a:solidFill>
              </a:rPr>
              <a:t>buyurdu ve ellerini kaldırarak şöyle dua etti: </a:t>
            </a:r>
            <a:r>
              <a:rPr lang="tr-TR" sz="2400" b="1" dirty="0" smtClean="0">
                <a:solidFill>
                  <a:srgbClr val="0070C0"/>
                </a:solidFill>
              </a:rPr>
              <a:t>“Allah’ım, onu cehenneme götür.” </a:t>
            </a:r>
            <a:endParaRPr lang="tr-TR" sz="2400" dirty="0" smtClean="0">
              <a:solidFill>
                <a:srgbClr val="0070C0"/>
              </a:solidFill>
            </a:endParaRPr>
          </a:p>
          <a:p>
            <a:pPr algn="just"/>
            <a:r>
              <a:rPr lang="tr-TR" sz="2400" dirty="0" smtClean="0">
                <a:solidFill>
                  <a:schemeClr val="tx1"/>
                </a:solidFill>
              </a:rPr>
              <a:t>Abdullah b. </a:t>
            </a:r>
            <a:r>
              <a:rPr lang="tr-TR" sz="2400" dirty="0" err="1" smtClean="0">
                <a:solidFill>
                  <a:schemeClr val="tx1"/>
                </a:solidFill>
              </a:rPr>
              <a:t>Havze</a:t>
            </a:r>
            <a:r>
              <a:rPr lang="tr-TR" sz="2400" dirty="0" smtClean="0">
                <a:solidFill>
                  <a:schemeClr val="tx1"/>
                </a:solidFill>
              </a:rPr>
              <a:t> Hüseyin’in bu duasına öfkelenerek atını onlara doğru mahmuzladı. </a:t>
            </a:r>
            <a:r>
              <a:rPr lang="tr-TR" sz="2400" b="1" dirty="0" smtClean="0">
                <a:solidFill>
                  <a:srgbClr val="7030A0"/>
                </a:solidFill>
              </a:rPr>
              <a:t>Atın ayağı bir taşa takılması sonucu </a:t>
            </a:r>
            <a:r>
              <a:rPr lang="tr-TR" sz="2400" b="1" dirty="0" err="1" smtClean="0">
                <a:solidFill>
                  <a:srgbClr val="7030A0"/>
                </a:solidFill>
              </a:rPr>
              <a:t>Abudullah</a:t>
            </a:r>
            <a:r>
              <a:rPr lang="tr-TR" sz="2400" b="1" dirty="0" smtClean="0">
                <a:solidFill>
                  <a:srgbClr val="7030A0"/>
                </a:solidFill>
              </a:rPr>
              <a:t> b. </a:t>
            </a:r>
            <a:r>
              <a:rPr lang="tr-TR" sz="2400" b="1" dirty="0" err="1" smtClean="0">
                <a:solidFill>
                  <a:srgbClr val="7030A0"/>
                </a:solidFill>
              </a:rPr>
              <a:t>Havze</a:t>
            </a:r>
            <a:r>
              <a:rPr lang="tr-TR" sz="2400" b="1" dirty="0" smtClean="0">
                <a:solidFill>
                  <a:srgbClr val="7030A0"/>
                </a:solidFill>
              </a:rPr>
              <a:t> yere yıkıldı ve ayağı eyerin üzengisine takıldı. </a:t>
            </a:r>
            <a:r>
              <a:rPr lang="tr-TR" sz="2400" dirty="0" smtClean="0">
                <a:solidFill>
                  <a:schemeClr val="tx1"/>
                </a:solidFill>
              </a:rPr>
              <a:t>At ürkerek onu arkasında sürükledi ve çöldeki taşlara çarparak bedeni parçalanmış ve yarı canlı bir halde ateş yakılmış olan bir çukura atmıştır.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Abdullah b. </a:t>
            </a:r>
            <a:r>
              <a:rPr lang="tr-TR" sz="2800" b="1" u="sng" dirty="0" err="1">
                <a:solidFill>
                  <a:schemeClr val="tx1"/>
                </a:solidFill>
              </a:rPr>
              <a:t>Havze</a:t>
            </a:r>
            <a:r>
              <a:rPr lang="tr-TR" sz="2800" b="1" u="sng" dirty="0">
                <a:solidFill>
                  <a:schemeClr val="tx1"/>
                </a:solidFill>
              </a:rPr>
              <a:t> isimli birinin ölüm olayı</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G:\MUHARREM AYI AŞURA İDRİS\KERBELA\2_pic87(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2382" b="26998"/>
          <a:stretch/>
        </p:blipFill>
        <p:spPr bwMode="auto">
          <a:xfrm>
            <a:off x="32039" y="4178015"/>
            <a:ext cx="9111961" cy="277937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323528" y="1052736"/>
            <a:ext cx="8424936" cy="324036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b="1" u="sng" dirty="0" smtClean="0">
                <a:solidFill>
                  <a:schemeClr val="tx1"/>
                </a:solidFill>
              </a:rPr>
              <a:t>Hür B. </a:t>
            </a:r>
            <a:r>
              <a:rPr lang="tr-TR" sz="2400" b="1" u="sng" dirty="0" err="1" smtClean="0">
                <a:solidFill>
                  <a:schemeClr val="tx1"/>
                </a:solidFill>
              </a:rPr>
              <a:t>Yezid</a:t>
            </a:r>
            <a:r>
              <a:rPr lang="tr-TR" sz="2400" b="1" u="sng" dirty="0" smtClean="0">
                <a:solidFill>
                  <a:schemeClr val="tx1"/>
                </a:solidFill>
              </a:rPr>
              <a:t>.</a:t>
            </a:r>
            <a:r>
              <a:rPr lang="tr-TR" sz="2400" dirty="0" smtClean="0">
                <a:solidFill>
                  <a:schemeClr val="tx1"/>
                </a:solidFill>
              </a:rPr>
              <a:t> </a:t>
            </a:r>
            <a:r>
              <a:rPr lang="tr-TR" sz="2400" dirty="0" err="1" smtClean="0">
                <a:solidFill>
                  <a:schemeClr val="tx1"/>
                </a:solidFill>
              </a:rPr>
              <a:t>Ubeydullah</a:t>
            </a:r>
            <a:r>
              <a:rPr lang="tr-TR" sz="2400" dirty="0" smtClean="0">
                <a:solidFill>
                  <a:schemeClr val="tx1"/>
                </a:solidFill>
              </a:rPr>
              <a:t> b. </a:t>
            </a:r>
            <a:r>
              <a:rPr lang="tr-TR" sz="2400" dirty="0" err="1" smtClean="0">
                <a:solidFill>
                  <a:schemeClr val="tx1"/>
                </a:solidFill>
              </a:rPr>
              <a:t>Ziyad’ın</a:t>
            </a:r>
            <a:r>
              <a:rPr lang="tr-TR" sz="2400" dirty="0" smtClean="0">
                <a:solidFill>
                  <a:schemeClr val="tx1"/>
                </a:solidFill>
              </a:rPr>
              <a:t> gönderdiği 1000 kişilik öncü birliğin komutanı. Yapılanlara daha fazla tahammül edemeyip tövbe ederek Hz. Hüseyin’in yanında yer almış bir Müslüman. </a:t>
            </a:r>
          </a:p>
          <a:p>
            <a:pPr algn="just"/>
            <a:r>
              <a:rPr lang="tr-TR" sz="2400" dirty="0" smtClean="0">
                <a:solidFill>
                  <a:schemeClr val="tx1"/>
                </a:solidFill>
              </a:rPr>
              <a:t>Hür oraya gelmeden önce başından geçen bir olayı Hz. </a:t>
            </a:r>
            <a:r>
              <a:rPr lang="tr-TR" sz="2400" dirty="0" err="1" smtClean="0">
                <a:solidFill>
                  <a:schemeClr val="tx1"/>
                </a:solidFill>
              </a:rPr>
              <a:t>Hüseyine</a:t>
            </a:r>
            <a:r>
              <a:rPr lang="tr-TR" sz="2400" dirty="0" smtClean="0">
                <a:solidFill>
                  <a:schemeClr val="tx1"/>
                </a:solidFill>
              </a:rPr>
              <a:t> şöyle anlatmıştır: “Sizinle savaşmak için </a:t>
            </a:r>
            <a:r>
              <a:rPr lang="tr-TR" sz="2400" dirty="0" err="1" smtClean="0">
                <a:solidFill>
                  <a:schemeClr val="tx1"/>
                </a:solidFill>
              </a:rPr>
              <a:t>Kufe’den</a:t>
            </a:r>
            <a:r>
              <a:rPr lang="tr-TR" sz="2400" dirty="0" smtClean="0">
                <a:solidFill>
                  <a:schemeClr val="tx1"/>
                </a:solidFill>
              </a:rPr>
              <a:t> dışarı çıktığımda bir ses duymuştum, biri bana seslenerek dedi ki: “</a:t>
            </a:r>
            <a:r>
              <a:rPr lang="tr-TR" sz="2400" b="1" u="sng" dirty="0" smtClean="0">
                <a:solidFill>
                  <a:schemeClr val="tx1"/>
                </a:solidFill>
              </a:rPr>
              <a:t>Ey Hür! Seni cennetle müjdeliyorum</a:t>
            </a:r>
            <a:r>
              <a:rPr lang="tr-TR" sz="2400" dirty="0" smtClean="0">
                <a:solidFill>
                  <a:schemeClr val="tx1"/>
                </a:solidFill>
              </a:rPr>
              <a:t>”. Kendi kendime düşündüm ve dedim ki: </a:t>
            </a:r>
            <a:r>
              <a:rPr lang="tr-TR" sz="2400" b="1" dirty="0" smtClean="0">
                <a:solidFill>
                  <a:schemeClr val="tx1"/>
                </a:solidFill>
              </a:rPr>
              <a:t>Yazıklar olsun </a:t>
            </a:r>
            <a:r>
              <a:rPr lang="tr-TR" sz="2400" b="1" dirty="0" err="1" smtClean="0">
                <a:solidFill>
                  <a:schemeClr val="tx1"/>
                </a:solidFill>
              </a:rPr>
              <a:t>Hürr’e</a:t>
            </a:r>
            <a:r>
              <a:rPr lang="tr-TR" sz="2400" b="1" dirty="0" smtClean="0">
                <a:solidFill>
                  <a:schemeClr val="tx1"/>
                </a:solidFill>
              </a:rPr>
              <a:t>! </a:t>
            </a:r>
            <a:r>
              <a:rPr lang="tr-TR" sz="2400" b="1" dirty="0" err="1" smtClean="0">
                <a:solidFill>
                  <a:schemeClr val="tx1"/>
                </a:solidFill>
              </a:rPr>
              <a:t>Resulullah’ın</a:t>
            </a:r>
            <a:r>
              <a:rPr lang="tr-TR" sz="2400" b="1" dirty="0" smtClean="0">
                <a:solidFill>
                  <a:schemeClr val="tx1"/>
                </a:solidFill>
              </a:rPr>
              <a:t> evladıyla savaşmaya gittiğinde cennetle müjdeleniyor</a:t>
            </a:r>
            <a:r>
              <a:rPr lang="tr-TR" sz="2400" dirty="0" smtClean="0">
                <a:solidFill>
                  <a:schemeClr val="tx1"/>
                </a:solidFill>
              </a:rPr>
              <a:t>.” Daha sonra Hz. </a:t>
            </a:r>
            <a:r>
              <a:rPr lang="tr-TR" sz="2400" dirty="0" err="1" smtClean="0">
                <a:solidFill>
                  <a:schemeClr val="tx1"/>
                </a:solidFill>
              </a:rPr>
              <a:t>Hüseyinin</a:t>
            </a:r>
            <a:r>
              <a:rPr lang="tr-TR" sz="2400" dirty="0" smtClean="0">
                <a:solidFill>
                  <a:schemeClr val="tx1"/>
                </a:solidFill>
              </a:rPr>
              <a:t> yanında </a:t>
            </a:r>
            <a:r>
              <a:rPr lang="tr-TR" sz="2400" dirty="0" err="1" smtClean="0">
                <a:solidFill>
                  <a:schemeClr val="tx1"/>
                </a:solidFill>
              </a:rPr>
              <a:t>şehadet</a:t>
            </a:r>
            <a:r>
              <a:rPr lang="tr-TR" sz="2400" dirty="0" smtClean="0">
                <a:solidFill>
                  <a:schemeClr val="tx1"/>
                </a:solidFill>
              </a:rPr>
              <a:t> mertebesine ulaşmakla şereflenmiştir.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Hür B. </a:t>
            </a:r>
            <a:r>
              <a:rPr lang="tr-TR" sz="2800" b="1" u="sng" dirty="0" err="1">
                <a:solidFill>
                  <a:schemeClr val="tx1"/>
                </a:solidFill>
              </a:rPr>
              <a:t>Yezid’in</a:t>
            </a:r>
            <a:r>
              <a:rPr lang="tr-TR" sz="2800" b="1" u="sng" dirty="0">
                <a:solidFill>
                  <a:schemeClr val="tx1"/>
                </a:solidFill>
              </a:rPr>
              <a:t> </a:t>
            </a:r>
            <a:r>
              <a:rPr lang="tr-TR" sz="2800" b="1" u="sng" dirty="0" smtClean="0">
                <a:solidFill>
                  <a:schemeClr val="tx1"/>
                </a:solidFill>
              </a:rPr>
              <a:t>şehadeti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692696"/>
            <a:ext cx="8208912" cy="56166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b="1" u="sng" dirty="0" smtClean="0">
                <a:solidFill>
                  <a:schemeClr val="tx1"/>
                </a:solidFill>
              </a:rPr>
              <a:t>Müslim b. </a:t>
            </a:r>
            <a:r>
              <a:rPr lang="tr-TR" sz="2400" b="1" u="sng" dirty="0" err="1" smtClean="0">
                <a:solidFill>
                  <a:schemeClr val="tx1"/>
                </a:solidFill>
              </a:rPr>
              <a:t>Avsece</a:t>
            </a:r>
            <a:r>
              <a:rPr lang="tr-TR" sz="2400" dirty="0" smtClean="0">
                <a:solidFill>
                  <a:schemeClr val="tx1"/>
                </a:solidFill>
              </a:rPr>
              <a:t> Dönemin en cesur yiğitlerindendi. İmam Hüseyin’in elçisi Müslim b. Akil </a:t>
            </a:r>
            <a:r>
              <a:rPr lang="tr-TR" sz="2400" dirty="0" err="1" smtClean="0">
                <a:solidFill>
                  <a:schemeClr val="tx1"/>
                </a:solidFill>
              </a:rPr>
              <a:t>Kufe’ye</a:t>
            </a:r>
            <a:r>
              <a:rPr lang="tr-TR" sz="2400" dirty="0" smtClean="0">
                <a:solidFill>
                  <a:schemeClr val="tx1"/>
                </a:solidFill>
              </a:rPr>
              <a:t> geldiğinde O mal ve para toplayıp teçhizat almada ve halktan biat toplamada onun vekiliydi. Hüseyin’in yanında yer alan bu kahraman ehli </a:t>
            </a:r>
            <a:r>
              <a:rPr lang="tr-TR" sz="2400" dirty="0" err="1" smtClean="0">
                <a:solidFill>
                  <a:schemeClr val="tx1"/>
                </a:solidFill>
              </a:rPr>
              <a:t>beyt</a:t>
            </a:r>
            <a:r>
              <a:rPr lang="tr-TR" sz="2400" dirty="0" smtClean="0">
                <a:solidFill>
                  <a:schemeClr val="tx1"/>
                </a:solidFill>
              </a:rPr>
              <a:t> sevgisini kanıyla ortaya koymuştur. Hüseyin onların savaşmadan gidebileceklerini ve üzerlerinden </a:t>
            </a:r>
            <a:r>
              <a:rPr lang="tr-TR" sz="2400" dirty="0" err="1" smtClean="0">
                <a:solidFill>
                  <a:schemeClr val="tx1"/>
                </a:solidFill>
              </a:rPr>
              <a:t>biatı</a:t>
            </a:r>
            <a:r>
              <a:rPr lang="tr-TR" sz="2400" dirty="0" smtClean="0">
                <a:solidFill>
                  <a:schemeClr val="tx1"/>
                </a:solidFill>
              </a:rPr>
              <a:t> kaldırdığını söylemesi üzerine şu  eşsiz cevabı vermiştir: </a:t>
            </a:r>
          </a:p>
          <a:p>
            <a:pPr algn="just"/>
            <a:r>
              <a:rPr lang="tr-TR" sz="2400" b="1" dirty="0" smtClean="0">
                <a:solidFill>
                  <a:schemeClr val="tx1"/>
                </a:solidFill>
              </a:rPr>
              <a:t>“</a:t>
            </a:r>
            <a:r>
              <a:rPr lang="tr-TR" sz="2400" b="1" dirty="0" smtClean="0">
                <a:solidFill>
                  <a:srgbClr val="FF0000"/>
                </a:solidFill>
              </a:rPr>
              <a:t>Ey </a:t>
            </a:r>
            <a:r>
              <a:rPr lang="tr-TR" sz="2400" b="1" dirty="0" err="1" smtClean="0">
                <a:solidFill>
                  <a:srgbClr val="FF0000"/>
                </a:solidFill>
              </a:rPr>
              <a:t>Resulullah’ın</a:t>
            </a:r>
            <a:r>
              <a:rPr lang="tr-TR" sz="2400" b="1" dirty="0" smtClean="0">
                <a:solidFill>
                  <a:srgbClr val="FF0000"/>
                </a:solidFill>
              </a:rPr>
              <a:t> torunu! Seni bırakarak nasıl gidebiliriz? Bu durumda Allah’a ne cevap veririz?</a:t>
            </a:r>
            <a:r>
              <a:rPr lang="tr-TR" sz="2400" b="1" dirty="0" smtClean="0">
                <a:solidFill>
                  <a:schemeClr val="tx1"/>
                </a:solidFill>
              </a:rPr>
              <a:t> </a:t>
            </a:r>
            <a:r>
              <a:rPr lang="tr-TR" sz="2400" b="1" dirty="0" smtClean="0">
                <a:solidFill>
                  <a:srgbClr val="7030A0"/>
                </a:solidFill>
              </a:rPr>
              <a:t>Hayır, vallahi mızrağımı düşmanların göğsünde kırıncaya kadar ben sizden ayrılmam ve elimde kılıç olduğu müddetçe düşmanlara saldırırım. </a:t>
            </a:r>
            <a:r>
              <a:rPr lang="tr-TR" sz="2400" b="1" dirty="0" smtClean="0">
                <a:solidFill>
                  <a:srgbClr val="0070C0"/>
                </a:solidFill>
              </a:rPr>
              <a:t>Silahım olmazsa onlarla taşla savaşırım. </a:t>
            </a:r>
            <a:r>
              <a:rPr lang="tr-TR" sz="2400" b="1" u="sng" dirty="0" smtClean="0">
                <a:solidFill>
                  <a:srgbClr val="FF0000"/>
                </a:solidFill>
              </a:rPr>
              <a:t>Allah’a </a:t>
            </a:r>
            <a:r>
              <a:rPr lang="tr-TR" sz="2400" b="1" u="sng" dirty="0" err="1" smtClean="0">
                <a:solidFill>
                  <a:srgbClr val="FF0000"/>
                </a:solidFill>
              </a:rPr>
              <a:t>andolsun</a:t>
            </a:r>
            <a:r>
              <a:rPr lang="tr-TR" sz="2400" b="1" u="sng" dirty="0" smtClean="0">
                <a:solidFill>
                  <a:srgbClr val="FF0000"/>
                </a:solidFill>
              </a:rPr>
              <a:t>, biz Peygamber’in hürmetini gözettiğimizi </a:t>
            </a:r>
            <a:r>
              <a:rPr lang="tr-TR" sz="2400" b="1" u="sng" dirty="0" err="1" smtClean="0">
                <a:solidFill>
                  <a:srgbClr val="FF0000"/>
                </a:solidFill>
              </a:rPr>
              <a:t>yakîn</a:t>
            </a:r>
            <a:r>
              <a:rPr lang="tr-TR" sz="2400" b="1" u="sng" dirty="0" smtClean="0">
                <a:solidFill>
                  <a:srgbClr val="FF0000"/>
                </a:solidFill>
              </a:rPr>
              <a:t> edinceye kadar sana yardım etmekten vazgeçmeyeceğiz</a:t>
            </a:r>
            <a:r>
              <a:rPr lang="tr-TR" sz="2400" b="1" dirty="0" smtClean="0">
                <a:solidFill>
                  <a:schemeClr val="tx1"/>
                </a:solidFill>
              </a:rPr>
              <a:t>.”</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Müslim b. </a:t>
            </a:r>
            <a:r>
              <a:rPr lang="tr-TR" sz="2800" b="1" u="sng" dirty="0" err="1">
                <a:solidFill>
                  <a:schemeClr val="tx1"/>
                </a:solidFill>
              </a:rPr>
              <a:t>Avsece’nin</a:t>
            </a:r>
            <a:r>
              <a:rPr lang="tr-TR" sz="2800" b="1" u="sng" dirty="0">
                <a:solidFill>
                  <a:schemeClr val="tx1"/>
                </a:solidFill>
              </a:rPr>
              <a:t> şehadeti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MUHARREM AYI AŞURA İDRİS\KERBELA\muharrem_ayi_2013_2_gece_h793.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7426" b="11622"/>
          <a:stretch/>
        </p:blipFill>
        <p:spPr bwMode="auto">
          <a:xfrm>
            <a:off x="0" y="3518729"/>
            <a:ext cx="9144000" cy="33666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323528" y="1700808"/>
            <a:ext cx="8424936" cy="33123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b="1" u="sng" dirty="0" smtClean="0">
                <a:solidFill>
                  <a:schemeClr val="tx1"/>
                </a:solidFill>
              </a:rPr>
              <a:t>Abdullah b. </a:t>
            </a:r>
            <a:r>
              <a:rPr lang="tr-TR" sz="2000" b="1" u="sng" dirty="0" err="1" smtClean="0">
                <a:solidFill>
                  <a:schemeClr val="tx1"/>
                </a:solidFill>
              </a:rPr>
              <a:t>Umeyr</a:t>
            </a:r>
            <a:r>
              <a:rPr lang="tr-TR" sz="2000" b="1" u="sng" dirty="0" smtClean="0">
                <a:solidFill>
                  <a:schemeClr val="tx1"/>
                </a:solidFill>
              </a:rPr>
              <a:t>-i </a:t>
            </a:r>
            <a:r>
              <a:rPr lang="tr-TR" sz="2000" b="1" u="sng" dirty="0" err="1" smtClean="0">
                <a:solidFill>
                  <a:schemeClr val="tx1"/>
                </a:solidFill>
              </a:rPr>
              <a:t>Kelbi</a:t>
            </a:r>
            <a:r>
              <a:rPr lang="tr-TR" sz="2000" dirty="0" smtClean="0">
                <a:solidFill>
                  <a:schemeClr val="tx1"/>
                </a:solidFill>
              </a:rPr>
              <a:t> Şehitlerden bir başkası, aşırılacak bir direniş göstermiş, tek başına karşı tarafa saldırıya geçmiş bir çoklarını kılıçtan geçirmiş ve Sonra </a:t>
            </a:r>
            <a:r>
              <a:rPr lang="tr-TR" sz="2000" u="sng" dirty="0" smtClean="0">
                <a:solidFill>
                  <a:schemeClr val="tx1"/>
                </a:solidFill>
              </a:rPr>
              <a:t>bir düşman askeri kılıçla Abdullah’ın sağ kolunu ve bir diğeri de onun ayağını kesmiş</a:t>
            </a:r>
            <a:r>
              <a:rPr lang="tr-TR" sz="2000" dirty="0" smtClean="0">
                <a:solidFill>
                  <a:schemeClr val="tx1"/>
                </a:solidFill>
              </a:rPr>
              <a:t>. Ölmeden önce Abdullah b. </a:t>
            </a:r>
            <a:r>
              <a:rPr lang="tr-TR" sz="2000" dirty="0" err="1" smtClean="0">
                <a:solidFill>
                  <a:schemeClr val="tx1"/>
                </a:solidFill>
              </a:rPr>
              <a:t>Umeyr</a:t>
            </a:r>
            <a:r>
              <a:rPr lang="tr-TR" sz="2000" dirty="0" smtClean="0">
                <a:solidFill>
                  <a:schemeClr val="tx1"/>
                </a:solidFill>
              </a:rPr>
              <a:t> esir düşmüş, düşmanlar onu, ordunun gözü önünde mızrak ve kılıçlarla bedenini paramparça ederek </a:t>
            </a:r>
            <a:r>
              <a:rPr lang="tr-TR" sz="2000" dirty="0" err="1" smtClean="0">
                <a:solidFill>
                  <a:schemeClr val="tx1"/>
                </a:solidFill>
              </a:rPr>
              <a:t>şehid</a:t>
            </a:r>
            <a:r>
              <a:rPr lang="tr-TR" sz="2000" dirty="0" smtClean="0">
                <a:solidFill>
                  <a:schemeClr val="tx1"/>
                </a:solidFill>
              </a:rPr>
              <a:t> etmişlerdi. </a:t>
            </a:r>
          </a:p>
          <a:p>
            <a:pPr algn="just"/>
            <a:r>
              <a:rPr lang="tr-TR" sz="2000" dirty="0" smtClean="0">
                <a:solidFill>
                  <a:schemeClr val="tx1"/>
                </a:solidFill>
              </a:rPr>
              <a:t>Çadırlarda bulunan eşi </a:t>
            </a:r>
            <a:r>
              <a:rPr lang="tr-TR" sz="2000" dirty="0" err="1" smtClean="0">
                <a:solidFill>
                  <a:schemeClr val="tx1"/>
                </a:solidFill>
              </a:rPr>
              <a:t>Ümm</a:t>
            </a:r>
            <a:r>
              <a:rPr lang="tr-TR" sz="2000" dirty="0" smtClean="0">
                <a:solidFill>
                  <a:schemeClr val="tx1"/>
                </a:solidFill>
              </a:rPr>
              <a:t>-ü </a:t>
            </a:r>
            <a:r>
              <a:rPr lang="tr-TR" sz="2000" dirty="0" err="1" smtClean="0">
                <a:solidFill>
                  <a:schemeClr val="tx1"/>
                </a:solidFill>
              </a:rPr>
              <a:t>Vehb</a:t>
            </a:r>
            <a:r>
              <a:rPr lang="tr-TR" sz="2000" dirty="0" smtClean="0">
                <a:solidFill>
                  <a:schemeClr val="tx1"/>
                </a:solidFill>
              </a:rPr>
              <a:t> oraya gidip kocasının cansız bedeninin yanına oturup yüzünün kanını silerek şöyle der: “</a:t>
            </a:r>
            <a:r>
              <a:rPr lang="tr-TR" sz="2000" b="1" dirty="0" smtClean="0">
                <a:solidFill>
                  <a:schemeClr val="tx1"/>
                </a:solidFill>
              </a:rPr>
              <a:t>Ey Abdullah! Cennet sana mübarek olsun. Allah’tan bana da seninle birlikte cennette yer vermesini istiyorum</a:t>
            </a:r>
            <a:r>
              <a:rPr lang="tr-TR" sz="2000" dirty="0" smtClean="0">
                <a:solidFill>
                  <a:schemeClr val="tx1"/>
                </a:solidFill>
              </a:rPr>
              <a:t>.” </a:t>
            </a:r>
          </a:p>
          <a:p>
            <a:pPr algn="just"/>
            <a:r>
              <a:rPr lang="tr-TR" sz="2000" dirty="0" smtClean="0">
                <a:solidFill>
                  <a:schemeClr val="tx1"/>
                </a:solidFill>
              </a:rPr>
              <a:t>Bu manzarayı gören </a:t>
            </a:r>
            <a:r>
              <a:rPr lang="tr-TR" sz="2000" dirty="0" err="1" smtClean="0">
                <a:solidFill>
                  <a:schemeClr val="tx1"/>
                </a:solidFill>
              </a:rPr>
              <a:t>Sıffin’de</a:t>
            </a:r>
            <a:r>
              <a:rPr lang="tr-TR" sz="2000" dirty="0" smtClean="0">
                <a:solidFill>
                  <a:schemeClr val="tx1"/>
                </a:solidFill>
              </a:rPr>
              <a:t> Hz. Ali’nin yanında yer alan </a:t>
            </a:r>
            <a:r>
              <a:rPr lang="tr-TR" sz="2000" b="1" u="sng" dirty="0" err="1" smtClean="0">
                <a:solidFill>
                  <a:schemeClr val="tx1"/>
                </a:solidFill>
              </a:rPr>
              <a:t>Şimr</a:t>
            </a:r>
            <a:r>
              <a:rPr lang="tr-TR" sz="2000" b="1" u="sng" dirty="0" smtClean="0">
                <a:solidFill>
                  <a:schemeClr val="tx1"/>
                </a:solidFill>
              </a:rPr>
              <a:t> veya </a:t>
            </a:r>
            <a:r>
              <a:rPr lang="tr-TR" sz="2000" b="1" u="sng" dirty="0" err="1" smtClean="0">
                <a:solidFill>
                  <a:schemeClr val="tx1"/>
                </a:solidFill>
              </a:rPr>
              <a:t>Şemir</a:t>
            </a:r>
            <a:r>
              <a:rPr lang="tr-TR" sz="2000" b="1" u="sng" dirty="0" smtClean="0">
                <a:solidFill>
                  <a:schemeClr val="tx1"/>
                </a:solidFill>
              </a:rPr>
              <a:t> </a:t>
            </a:r>
            <a:r>
              <a:rPr lang="tr-TR" sz="2000" b="1" u="sng" dirty="0" err="1" smtClean="0">
                <a:solidFill>
                  <a:schemeClr val="tx1"/>
                </a:solidFill>
              </a:rPr>
              <a:t>zi’l</a:t>
            </a:r>
            <a:r>
              <a:rPr lang="tr-TR" sz="2000" b="1" u="sng" dirty="0" smtClean="0">
                <a:solidFill>
                  <a:schemeClr val="tx1"/>
                </a:solidFill>
              </a:rPr>
              <a:t> </a:t>
            </a:r>
            <a:r>
              <a:rPr lang="tr-TR" sz="2000" b="1" u="sng" dirty="0" err="1" smtClean="0">
                <a:solidFill>
                  <a:schemeClr val="tx1"/>
                </a:solidFill>
              </a:rPr>
              <a:t>Cevşen</a:t>
            </a:r>
            <a:r>
              <a:rPr lang="tr-TR" sz="2000" b="1" u="sng" dirty="0" smtClean="0">
                <a:solidFill>
                  <a:schemeClr val="tx1"/>
                </a:solidFill>
              </a:rPr>
              <a:t> kölesine bu kadını öldürmesini emreder ve Köle, </a:t>
            </a:r>
            <a:r>
              <a:rPr lang="tr-TR" sz="2000" b="1" u="sng" dirty="0" err="1" smtClean="0">
                <a:solidFill>
                  <a:schemeClr val="tx1"/>
                </a:solidFill>
              </a:rPr>
              <a:t>Şimr’in</a:t>
            </a:r>
            <a:r>
              <a:rPr lang="tr-TR" sz="2000" b="1" u="sng" dirty="0" smtClean="0">
                <a:solidFill>
                  <a:schemeClr val="tx1"/>
                </a:solidFill>
              </a:rPr>
              <a:t> emrini yerine getirerek bu fedakâr ve mümin kadını şehit eder.</a:t>
            </a:r>
            <a:r>
              <a:rPr lang="tr-TR" sz="2000" dirty="0" smtClean="0">
                <a:solidFill>
                  <a:schemeClr val="tx1"/>
                </a:solidFill>
              </a:rPr>
              <a:t> </a:t>
            </a:r>
            <a:r>
              <a:rPr lang="tr-TR" sz="2000" dirty="0" err="1" smtClean="0">
                <a:solidFill>
                  <a:schemeClr val="tx1"/>
                </a:solidFill>
              </a:rPr>
              <a:t>Ümm</a:t>
            </a:r>
            <a:r>
              <a:rPr lang="tr-TR" sz="2000" dirty="0" smtClean="0">
                <a:solidFill>
                  <a:schemeClr val="tx1"/>
                </a:solidFill>
              </a:rPr>
              <a:t>-ü </a:t>
            </a:r>
            <a:r>
              <a:rPr lang="tr-TR" sz="2000" dirty="0" err="1" smtClean="0">
                <a:solidFill>
                  <a:schemeClr val="tx1"/>
                </a:solidFill>
              </a:rPr>
              <a:t>Vehb</a:t>
            </a:r>
            <a:r>
              <a:rPr lang="tr-TR" sz="2000" dirty="0" smtClean="0">
                <a:solidFill>
                  <a:schemeClr val="tx1"/>
                </a:solidFill>
              </a:rPr>
              <a:t> </a:t>
            </a:r>
            <a:r>
              <a:rPr lang="tr-TR" sz="2000" dirty="0" err="1" smtClean="0">
                <a:solidFill>
                  <a:schemeClr val="tx1"/>
                </a:solidFill>
              </a:rPr>
              <a:t>Aşura</a:t>
            </a:r>
            <a:r>
              <a:rPr lang="tr-TR" sz="2000" dirty="0" smtClean="0">
                <a:solidFill>
                  <a:schemeClr val="tx1"/>
                </a:solidFill>
              </a:rPr>
              <a:t> günü </a:t>
            </a:r>
            <a:r>
              <a:rPr lang="tr-TR" sz="2000" dirty="0" err="1" smtClean="0">
                <a:solidFill>
                  <a:schemeClr val="tx1"/>
                </a:solidFill>
              </a:rPr>
              <a:t>şehid</a:t>
            </a:r>
            <a:r>
              <a:rPr lang="tr-TR" sz="2000" dirty="0" smtClean="0">
                <a:solidFill>
                  <a:schemeClr val="tx1"/>
                </a:solidFill>
              </a:rPr>
              <a:t> düşen ilk kadın olur. Daha sonra </a:t>
            </a:r>
            <a:r>
              <a:rPr lang="tr-TR" sz="2000" b="1" u="sng" dirty="0" smtClean="0">
                <a:solidFill>
                  <a:schemeClr val="tx1"/>
                </a:solidFill>
              </a:rPr>
              <a:t>köle, Abdullah’ın başını gövdesinden ayırarak onu İmam’ın çadırlarına doğru fırlatır</a:t>
            </a:r>
            <a:r>
              <a:rPr lang="tr-TR" sz="2000" dirty="0" smtClean="0">
                <a:solidFill>
                  <a:schemeClr val="tx1"/>
                </a:solidFill>
              </a:rPr>
              <a:t>. Bu durum onların hangi halet-i ruhiye içerisinde olduklarını göstermesi bakımından önemlidir.</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Abdullah b. </a:t>
            </a:r>
            <a:r>
              <a:rPr lang="tr-TR" sz="2800" b="1" u="sng" dirty="0" err="1">
                <a:solidFill>
                  <a:schemeClr val="tx1"/>
                </a:solidFill>
              </a:rPr>
              <a:t>Umeyr</a:t>
            </a:r>
            <a:r>
              <a:rPr lang="tr-TR" sz="2800" b="1" u="sng" dirty="0">
                <a:solidFill>
                  <a:schemeClr val="tx1"/>
                </a:solidFill>
              </a:rPr>
              <a:t>-i </a:t>
            </a:r>
            <a:r>
              <a:rPr lang="tr-TR" sz="2800" b="1" u="sng" dirty="0" err="1">
                <a:solidFill>
                  <a:schemeClr val="tx1"/>
                </a:solidFill>
              </a:rPr>
              <a:t>Kelbi</a:t>
            </a:r>
            <a:r>
              <a:rPr lang="tr-TR" sz="2800" b="1" u="sng" dirty="0">
                <a:solidFill>
                  <a:schemeClr val="tx1"/>
                </a:solidFill>
              </a:rPr>
              <a:t> ve </a:t>
            </a:r>
            <a:endParaRPr lang="tr-TR" sz="2800" b="1" u="sng" dirty="0" smtClean="0">
              <a:solidFill>
                <a:schemeClr val="tx1"/>
              </a:solidFill>
            </a:endParaRPr>
          </a:p>
          <a:p>
            <a:pPr algn="ctr"/>
            <a:r>
              <a:rPr lang="tr-TR" sz="2800" b="1" u="sng" dirty="0" smtClean="0">
                <a:solidFill>
                  <a:schemeClr val="tx1"/>
                </a:solidFill>
              </a:rPr>
              <a:t>Eşi </a:t>
            </a:r>
            <a:r>
              <a:rPr lang="tr-TR" sz="2800" b="1" u="sng" dirty="0" err="1">
                <a:solidFill>
                  <a:schemeClr val="tx1"/>
                </a:solidFill>
              </a:rPr>
              <a:t>Ümm</a:t>
            </a:r>
            <a:r>
              <a:rPr lang="tr-TR" sz="2800" b="1" u="sng" dirty="0">
                <a:solidFill>
                  <a:schemeClr val="tx1"/>
                </a:solidFill>
              </a:rPr>
              <a:t>-ü </a:t>
            </a:r>
            <a:r>
              <a:rPr lang="tr-TR" sz="2800" b="1" u="sng" dirty="0" err="1">
                <a:solidFill>
                  <a:schemeClr val="tx1"/>
                </a:solidFill>
              </a:rPr>
              <a:t>Vehb’in</a:t>
            </a:r>
            <a:r>
              <a:rPr lang="tr-TR" sz="2800" b="1" u="sng" dirty="0">
                <a:solidFill>
                  <a:schemeClr val="tx1"/>
                </a:solidFill>
              </a:rPr>
              <a:t> şehadetleri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MUHARREM AYI AŞURA İDRİS\KERBELA\shaheed_e_karbala-other.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1754" b="18536"/>
          <a:stretch/>
        </p:blipFill>
        <p:spPr bwMode="auto">
          <a:xfrm>
            <a:off x="0" y="2329319"/>
            <a:ext cx="9098879" cy="448405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5" name="14 Dikdörtgen"/>
          <p:cNvSpPr/>
          <p:nvPr/>
        </p:nvSpPr>
        <p:spPr>
          <a:xfrm>
            <a:off x="395536" y="908720"/>
            <a:ext cx="8352928" cy="19442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dirty="0" smtClean="0">
                <a:solidFill>
                  <a:schemeClr val="tx1"/>
                </a:solidFill>
              </a:rPr>
              <a:t>Hz. Hüseyin çadırda ağlayan bir buçuk yaşındaki oğlunu kucağına alır havaya kaldırır ve karşı taraftakilere şöyle seslenir: </a:t>
            </a:r>
            <a:r>
              <a:rPr lang="tr-TR" sz="2400" b="1" dirty="0" smtClean="0">
                <a:solidFill>
                  <a:srgbClr val="FF0000"/>
                </a:solidFill>
              </a:rPr>
              <a:t>“Şu yavrucağa acıyın, ona bir damla olsun su verin”</a:t>
            </a:r>
            <a:r>
              <a:rPr lang="tr-TR" sz="2000" dirty="0" smtClean="0">
                <a:solidFill>
                  <a:schemeClr val="tx1"/>
                </a:solidFill>
              </a:rPr>
              <a:t> bu manzarayı gören </a:t>
            </a:r>
            <a:r>
              <a:rPr lang="tr-TR" sz="2000" b="1" u="sng" dirty="0" smtClean="0">
                <a:solidFill>
                  <a:srgbClr val="FF0000"/>
                </a:solidFill>
              </a:rPr>
              <a:t>komutan Ömer b. </a:t>
            </a:r>
            <a:r>
              <a:rPr lang="tr-TR" sz="2000" b="1" u="sng" dirty="0" err="1" smtClean="0">
                <a:solidFill>
                  <a:srgbClr val="FF0000"/>
                </a:solidFill>
              </a:rPr>
              <a:t>Sad</a:t>
            </a:r>
            <a:r>
              <a:rPr lang="tr-TR" sz="2000" b="1" u="sng" dirty="0" smtClean="0">
                <a:solidFill>
                  <a:srgbClr val="FF0000"/>
                </a:solidFill>
              </a:rPr>
              <a:t> yanında iyi ok kullanan </a:t>
            </a:r>
            <a:r>
              <a:rPr lang="tr-TR" sz="2000" b="1" u="sng" dirty="0" err="1" smtClean="0">
                <a:solidFill>
                  <a:srgbClr val="FF0000"/>
                </a:solidFill>
              </a:rPr>
              <a:t>Hermele’ye</a:t>
            </a:r>
            <a:r>
              <a:rPr lang="tr-TR" sz="2000" b="1" u="sng" dirty="0" smtClean="0">
                <a:solidFill>
                  <a:srgbClr val="FF0000"/>
                </a:solidFill>
              </a:rPr>
              <a:t>: ona bir cevap ver der: oda çocuğun boğazına nişan alır ve çocuğu şehit eder.</a:t>
            </a:r>
            <a:endParaRPr lang="tr-TR" sz="2000" dirty="0">
              <a:solidFill>
                <a:srgbClr val="FF0000"/>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u="sng" dirty="0">
                <a:solidFill>
                  <a:schemeClr val="tx1"/>
                </a:solidFill>
              </a:rPr>
              <a:t>Hz. Hüseyin’in çocuğunu kucağında şehit etmeleri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692696"/>
            <a:ext cx="8208912"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b="1" u="sng" dirty="0" err="1" smtClean="0">
                <a:solidFill>
                  <a:schemeClr val="tx1"/>
                </a:solidFill>
              </a:rPr>
              <a:t>Emeviler’in</a:t>
            </a:r>
            <a:r>
              <a:rPr lang="tr-TR" sz="2000" b="1" u="sng" dirty="0" smtClean="0">
                <a:solidFill>
                  <a:schemeClr val="tx1"/>
                </a:solidFill>
              </a:rPr>
              <a:t> ikinci hükümdarı </a:t>
            </a:r>
            <a:r>
              <a:rPr lang="tr-TR" sz="2000" b="1" u="sng" dirty="0" err="1" smtClean="0">
                <a:solidFill>
                  <a:schemeClr val="tx1"/>
                </a:solidFill>
              </a:rPr>
              <a:t>Yezid</a:t>
            </a:r>
            <a:r>
              <a:rPr lang="tr-TR" sz="2000" b="1" u="sng" dirty="0" smtClean="0">
                <a:solidFill>
                  <a:schemeClr val="tx1"/>
                </a:solidFill>
              </a:rPr>
              <a:t> zamanında ve Hicri 61,Miladi 680 yılı Muharrem ayının onuncu Cuma günü Hazret-i İmam Hüseyin (r.a.) 55 yaşında iken Sinan bin Enes isimli bir hain tarafından </a:t>
            </a:r>
            <a:r>
              <a:rPr lang="tr-TR" sz="2000" b="1" u="sng" dirty="0" err="1" smtClean="0">
                <a:solidFill>
                  <a:schemeClr val="tx1"/>
                </a:solidFill>
              </a:rPr>
              <a:t>Kerbelâ'da</a:t>
            </a:r>
            <a:r>
              <a:rPr lang="tr-TR" sz="2000" b="1" u="sng" dirty="0" smtClean="0">
                <a:solidFill>
                  <a:schemeClr val="tx1"/>
                </a:solidFill>
              </a:rPr>
              <a:t> hunharca şehit edilmiştir.</a:t>
            </a:r>
            <a:r>
              <a:rPr lang="tr-TR" sz="2000" dirty="0" smtClean="0">
                <a:solidFill>
                  <a:schemeClr val="tx1"/>
                </a:solidFill>
              </a:rPr>
              <a:t> Ehlibeytin çok değerli bir ferdinin hayatına mal olan bu elim olay sebebi ile 10 Muharrem </a:t>
            </a:r>
            <a:r>
              <a:rPr lang="tr-TR" sz="2000" b="1" u="sng" dirty="0" smtClean="0">
                <a:solidFill>
                  <a:schemeClr val="tx1"/>
                </a:solidFill>
              </a:rPr>
              <a:t>Şii Müslümanlarca yas günü sayılmış</a:t>
            </a:r>
            <a:r>
              <a:rPr lang="tr-TR" sz="2000" dirty="0" smtClean="0">
                <a:solidFill>
                  <a:schemeClr val="tx1"/>
                </a:solidFill>
              </a:rPr>
              <a:t> ve bu matem daha sonraları geniş çaplı hale gelmiş ve bir nevi resmi hüviyete bürünmüştür.</a:t>
            </a:r>
          </a:p>
          <a:p>
            <a:pPr algn="just"/>
            <a:r>
              <a:rPr lang="tr-TR" sz="2000" dirty="0" smtClean="0">
                <a:solidFill>
                  <a:schemeClr val="tx1"/>
                </a:solidFill>
              </a:rPr>
              <a:t>Hz Hüseyin’i kendi iktidarı ve ikbali açısından potansiyel bir tehlike olarak gören </a:t>
            </a:r>
            <a:r>
              <a:rPr lang="tr-TR" sz="2000" dirty="0" err="1" smtClean="0">
                <a:solidFill>
                  <a:schemeClr val="tx1"/>
                </a:solidFill>
              </a:rPr>
              <a:t>Yezid</a:t>
            </a:r>
            <a:r>
              <a:rPr lang="tr-TR" sz="2000" dirty="0" smtClean="0">
                <a:solidFill>
                  <a:schemeClr val="tx1"/>
                </a:solidFill>
              </a:rPr>
              <a:t> bin </a:t>
            </a:r>
            <a:r>
              <a:rPr lang="tr-TR" sz="2000" dirty="0" err="1" smtClean="0">
                <a:solidFill>
                  <a:schemeClr val="tx1"/>
                </a:solidFill>
              </a:rPr>
              <a:t>Muaviye</a:t>
            </a:r>
            <a:r>
              <a:rPr lang="tr-TR" sz="2000" dirty="0" smtClean="0">
                <a:solidFill>
                  <a:schemeClr val="tx1"/>
                </a:solidFill>
              </a:rPr>
              <a:t> Hz Hüseyin’e </a:t>
            </a:r>
            <a:r>
              <a:rPr lang="tr-TR" sz="2000" dirty="0" err="1" smtClean="0">
                <a:solidFill>
                  <a:schemeClr val="tx1"/>
                </a:solidFill>
              </a:rPr>
              <a:t>Kufe</a:t>
            </a:r>
            <a:r>
              <a:rPr lang="tr-TR" sz="2000" dirty="0" smtClean="0">
                <a:solidFill>
                  <a:schemeClr val="tx1"/>
                </a:solidFill>
              </a:rPr>
              <a:t> valiliği vaadiyle tuzak kurmuştur. Hz Hüseyin’e, bunun bir tuzak olabileceği, gitmemesi ve Mekke’den ayrılmaması yönünde tavsiyeler olduysa da dinlememiş, 50-60 kişilik aile fertleri ve arkadaş grubu ile yola çıkmıştır. Hz Hüseyin, </a:t>
            </a:r>
            <a:r>
              <a:rPr lang="tr-TR" sz="2000" dirty="0" err="1" smtClean="0">
                <a:solidFill>
                  <a:schemeClr val="tx1"/>
                </a:solidFill>
              </a:rPr>
              <a:t>Kerbela’ya</a:t>
            </a:r>
            <a:r>
              <a:rPr lang="tr-TR" sz="2000" dirty="0" smtClean="0">
                <a:solidFill>
                  <a:schemeClr val="tx1"/>
                </a:solidFill>
              </a:rPr>
              <a:t> geldiğinde tuzağa düşürülmüş, </a:t>
            </a:r>
            <a:r>
              <a:rPr lang="tr-TR" sz="2000" b="1" u="sng" dirty="0" smtClean="0">
                <a:solidFill>
                  <a:schemeClr val="tx1"/>
                </a:solidFill>
              </a:rPr>
              <a:t>Yezit’e biat etmesi için kendisine baskı yapılmış, çölde günlerce aç ve susuz bekletilmiştir.</a:t>
            </a:r>
            <a:r>
              <a:rPr lang="tr-TR" sz="2000" dirty="0" smtClean="0">
                <a:solidFill>
                  <a:schemeClr val="tx1"/>
                </a:solidFill>
              </a:rPr>
              <a:t> Peygamberin güllerine bu zulmü reva görenler nasıl bir kalbe sahipti acaba? Allah böylesi trajedilerin tekrarından bu ümmeti muhafaza buyursun. </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chemeClr val="tx1"/>
                </a:solidFill>
              </a:rPr>
              <a:t>Hz. Hüseyin’in şehadeti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620688"/>
            <a:ext cx="8352928" cy="568863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dirty="0" smtClean="0">
                <a:solidFill>
                  <a:schemeClr val="tx1"/>
                </a:solidFill>
              </a:rPr>
              <a:t>Tarihin belli bir kesitinde meydana gelen bu üzücü olayları iyi düşünmek ve bunlardan ders çıkarmak gerekir. </a:t>
            </a:r>
            <a:r>
              <a:rPr lang="tr-TR" sz="2000" u="sng" dirty="0" smtClean="0">
                <a:solidFill>
                  <a:schemeClr val="tx1"/>
                </a:solidFill>
              </a:rPr>
              <a:t>Müslümanlara düşen görev, bu tür müessif olayların tekrarlanmasını önleyecek bir bilinç ve anlayışa sahip olmak; kardeşlik, birlik ve beraberliğimizi korumaktır.</a:t>
            </a:r>
            <a:r>
              <a:rPr lang="tr-TR" sz="2000" dirty="0" smtClean="0">
                <a:solidFill>
                  <a:schemeClr val="tx1"/>
                </a:solidFill>
              </a:rPr>
              <a:t>  Günümüzde de aynı veya benzer vakalara rastlamamız mümkün. </a:t>
            </a:r>
            <a:r>
              <a:rPr lang="tr-TR" sz="2000" b="1" u="sng" dirty="0" smtClean="0">
                <a:solidFill>
                  <a:schemeClr val="tx1"/>
                </a:solidFill>
              </a:rPr>
              <a:t>Zevkine öldürülen insanlar, sarhoş araç kullanıp insanların canlarına kıyanlar, bilge köyü katliamını düşünün…</a:t>
            </a:r>
            <a:endParaRPr lang="tr-TR" sz="2000" dirty="0" smtClean="0">
              <a:solidFill>
                <a:schemeClr val="tx1"/>
              </a:solidFill>
            </a:endParaRPr>
          </a:p>
          <a:p>
            <a:pPr algn="just"/>
            <a:r>
              <a:rPr lang="tr-TR" sz="2000" dirty="0" smtClean="0">
                <a:solidFill>
                  <a:schemeClr val="tx1"/>
                </a:solidFill>
              </a:rPr>
              <a:t>Yüce Allah, insanı ruh ve beden yapısıyla en güzel bir şekilde yaratmış, (</a:t>
            </a:r>
            <a:r>
              <a:rPr lang="tr-TR" sz="2000" dirty="0" err="1" smtClean="0">
                <a:solidFill>
                  <a:schemeClr val="tx1"/>
                </a:solidFill>
              </a:rPr>
              <a:t>Tîn</a:t>
            </a:r>
            <a:r>
              <a:rPr lang="tr-TR" sz="2000" dirty="0" smtClean="0">
                <a:solidFill>
                  <a:schemeClr val="tx1"/>
                </a:solidFill>
              </a:rPr>
              <a:t>, 95/4) ona şan ve şeref vermiş (</a:t>
            </a:r>
            <a:r>
              <a:rPr lang="tr-TR" sz="2000" dirty="0" err="1" smtClean="0">
                <a:solidFill>
                  <a:schemeClr val="tx1"/>
                </a:solidFill>
              </a:rPr>
              <a:t>İsra</a:t>
            </a:r>
            <a:r>
              <a:rPr lang="tr-TR" sz="2000" dirty="0" smtClean="0">
                <a:solidFill>
                  <a:schemeClr val="tx1"/>
                </a:solidFill>
              </a:rPr>
              <a:t>, 17/70), ona ruhundan üflemiş (</a:t>
            </a:r>
            <a:r>
              <a:rPr lang="tr-TR" sz="2000" dirty="0" err="1" smtClean="0">
                <a:solidFill>
                  <a:schemeClr val="tx1"/>
                </a:solidFill>
              </a:rPr>
              <a:t>Hicr</a:t>
            </a:r>
            <a:r>
              <a:rPr lang="tr-TR" sz="2000" dirty="0" smtClean="0">
                <a:solidFill>
                  <a:schemeClr val="tx1"/>
                </a:solidFill>
              </a:rPr>
              <a:t>, 15/29 ) ve yeryüzündeki her şeyi onun hizmetine sunmuştur. (Mülk, 67/15) Bütün bu özellikleriyle insan, yaratılanlar arasında en seçkin ve en değerli varlıktır. Yaratılış gayesine uygun olarak yaşayan insan, sevgi dolu, merhametli, hoş geçimli, güvenilir, içinde yaşadığı toplumla ve bütün insanlıkla barışık olandır. Bu vasıflar, kuşkusuz olgun </a:t>
            </a:r>
            <a:r>
              <a:rPr lang="tr-TR" sz="2000" dirty="0" err="1" smtClean="0">
                <a:solidFill>
                  <a:schemeClr val="tx1"/>
                </a:solidFill>
              </a:rPr>
              <a:t>müslümanın</a:t>
            </a:r>
            <a:r>
              <a:rPr lang="tr-TR" sz="2000" dirty="0" smtClean="0">
                <a:solidFill>
                  <a:schemeClr val="tx1"/>
                </a:solidFill>
              </a:rPr>
              <a:t> da belirgin özelliklerindendir.</a:t>
            </a:r>
          </a:p>
          <a:p>
            <a:pPr algn="just"/>
            <a:r>
              <a:rPr lang="tr-TR" sz="2000" b="1" dirty="0" smtClean="0">
                <a:solidFill>
                  <a:schemeClr val="tx1"/>
                </a:solidFill>
              </a:rPr>
              <a:t>Her zaman, sağduyulu hareket ederek Allah ve Peygamber sevgisi etrafında kenetlenmeliyiz. Hz. Peygamberi, O'nun aile fertlerini ve ashabını sevmek hepimizin müşterek heyecanı olmalıdır.</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İslam İnsana Değer verin Derken Müslümanların Hali…</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MUHARREM AYI AŞURA İDRİS\KERBELA\Astrolojide-Ay-fazları.gif"/>
          <p:cNvPicPr>
            <a:picLocks noChangeAspect="1" noChangeArrowheads="1"/>
          </p:cNvPicPr>
          <p:nvPr/>
        </p:nvPicPr>
        <p:blipFill>
          <a:blip r:embed="rId2" cstate="print"/>
          <a:srcRect b="26851"/>
          <a:stretch>
            <a:fillRect/>
          </a:stretch>
        </p:blipFill>
        <p:spPr bwMode="auto">
          <a:xfrm>
            <a:off x="-1" y="3429000"/>
            <a:ext cx="9160993" cy="3456384"/>
          </a:xfrm>
          <a:prstGeom prst="rect">
            <a:avLst/>
          </a:prstGeom>
          <a:ln>
            <a:noFill/>
          </a:ln>
          <a:effectLst>
            <a:softEdge rad="112500"/>
          </a:effectLst>
        </p:spPr>
      </p:pic>
      <p:sp>
        <p:nvSpPr>
          <p:cNvPr id="15" name="14 Dikdörtgen"/>
          <p:cNvSpPr/>
          <p:nvPr/>
        </p:nvSpPr>
        <p:spPr>
          <a:xfrm>
            <a:off x="323528" y="764704"/>
            <a:ext cx="8352928" cy="40324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a:solidFill>
                  <a:schemeClr val="tx1"/>
                </a:solidFill>
              </a:rPr>
              <a:t>Tarihi süreç içerisinde Hz. Nuh peygamberle başlayıp İbrahim ve İsmail ile devam etmiş ehli kitap dediğimiz Yahudi ve Hıristiyanlar için ve ayrıca cahiliye toplumu için önemli bir yere sahip olmuş ve mukaddes kabul edilmiş, haram aylarda savaş yapılmamış, barış zamanı olmuştur</a:t>
            </a:r>
            <a:r>
              <a:rPr lang="tr-TR" sz="2000" dirty="0" smtClean="0">
                <a:solidFill>
                  <a:schemeClr val="tx1"/>
                </a:solidFill>
              </a:rPr>
              <a:t>.</a:t>
            </a:r>
          </a:p>
          <a:p>
            <a:r>
              <a:rPr lang="tr-TR" sz="2000" b="1" u="sng" dirty="0" smtClean="0">
                <a:solidFill>
                  <a:srgbClr val="FF0000"/>
                </a:solidFill>
              </a:rPr>
              <a:t>MUHARREM AYININ ÖNEMİ</a:t>
            </a:r>
            <a:endParaRPr lang="tr-TR" sz="2000" dirty="0" smtClean="0">
              <a:solidFill>
                <a:srgbClr val="FF0000"/>
              </a:solidFill>
            </a:endParaRPr>
          </a:p>
          <a:p>
            <a:pPr marL="457200" lvl="0" indent="-457200">
              <a:buFont typeface="+mj-lt"/>
              <a:buAutoNum type="arabicPeriod"/>
            </a:pPr>
            <a:r>
              <a:rPr lang="tr-TR" sz="2000" b="1" dirty="0" smtClean="0">
                <a:solidFill>
                  <a:srgbClr val="FF0000"/>
                </a:solidFill>
              </a:rPr>
              <a:t>Hicret bu ayda neticelenmiştir</a:t>
            </a:r>
            <a:endParaRPr lang="tr-TR" sz="2000" dirty="0" smtClean="0">
              <a:solidFill>
                <a:srgbClr val="FF0000"/>
              </a:solidFill>
            </a:endParaRPr>
          </a:p>
          <a:p>
            <a:pPr marL="457200" lvl="0" indent="-457200">
              <a:buFont typeface="+mj-lt"/>
              <a:buAutoNum type="arabicPeriod"/>
            </a:pPr>
            <a:r>
              <a:rPr lang="tr-TR" sz="2000" b="1" dirty="0" smtClean="0">
                <a:solidFill>
                  <a:srgbClr val="FF0000"/>
                </a:solidFill>
              </a:rPr>
              <a:t>Hicri/kameri takvimin başlangıcıdır</a:t>
            </a:r>
            <a:endParaRPr lang="tr-TR" sz="2000" dirty="0" smtClean="0">
              <a:solidFill>
                <a:srgbClr val="FF0000"/>
              </a:solidFill>
            </a:endParaRPr>
          </a:p>
          <a:p>
            <a:pPr marL="457200" lvl="0" indent="-457200">
              <a:buFont typeface="+mj-lt"/>
              <a:buAutoNum type="arabicPeriod"/>
            </a:pPr>
            <a:r>
              <a:rPr lang="tr-TR" sz="2000" b="1" dirty="0" smtClean="0">
                <a:solidFill>
                  <a:srgbClr val="FF0000"/>
                </a:solidFill>
              </a:rPr>
              <a:t>İbadetlerdeki zaman mefhumu kameri takvime göre ayarlanmaktadır.</a:t>
            </a:r>
            <a:endParaRPr lang="tr-TR" sz="2000" dirty="0" smtClean="0">
              <a:solidFill>
                <a:srgbClr val="FF0000"/>
              </a:solidFill>
            </a:endParaRPr>
          </a:p>
          <a:p>
            <a:pPr marL="457200" lvl="0" indent="-457200">
              <a:buFont typeface="+mj-lt"/>
              <a:buAutoNum type="arabicPeriod"/>
            </a:pPr>
            <a:r>
              <a:rPr lang="tr-TR" sz="2000" b="1" dirty="0" smtClean="0">
                <a:solidFill>
                  <a:srgbClr val="FF0000"/>
                </a:solidFill>
              </a:rPr>
              <a:t>Meydana gelen bir çok olay tarihin akışını değiştirmiştir.</a:t>
            </a:r>
            <a:endParaRPr lang="tr-TR" sz="2000" dirty="0" smtClean="0">
              <a:solidFill>
                <a:srgbClr val="FF0000"/>
              </a:solidFill>
            </a:endParaRPr>
          </a:p>
          <a:p>
            <a:pPr marL="457200" lvl="0" indent="-457200">
              <a:buFont typeface="+mj-lt"/>
              <a:buAutoNum type="arabicPeriod"/>
            </a:pPr>
            <a:r>
              <a:rPr lang="tr-TR" sz="2000" b="1" dirty="0" err="1" smtClean="0">
                <a:solidFill>
                  <a:srgbClr val="FF0000"/>
                </a:solidFill>
              </a:rPr>
              <a:t>Aşura</a:t>
            </a:r>
            <a:r>
              <a:rPr lang="tr-TR" sz="2000" b="1" dirty="0" smtClean="0">
                <a:solidFill>
                  <a:srgbClr val="FF0000"/>
                </a:solidFill>
              </a:rPr>
              <a:t> orucu önemlidir.</a:t>
            </a:r>
            <a:endParaRPr lang="tr-TR" sz="2000" dirty="0" smtClean="0">
              <a:solidFill>
                <a:srgbClr val="FF0000"/>
              </a:solidFill>
            </a:endParaRPr>
          </a:p>
          <a:p>
            <a:pPr marL="457200" lvl="0" indent="-457200">
              <a:buFont typeface="+mj-lt"/>
              <a:buAutoNum type="arabicPeriod"/>
            </a:pPr>
            <a:r>
              <a:rPr lang="tr-TR" sz="2000" b="1" dirty="0" smtClean="0">
                <a:solidFill>
                  <a:srgbClr val="FF0000"/>
                </a:solidFill>
              </a:rPr>
              <a:t>Aşure tatlısı insanları birbirine bağlamaktadır</a:t>
            </a:r>
            <a:endParaRPr lang="tr-TR" sz="2000" dirty="0">
              <a:solidFill>
                <a:schemeClr val="tx1"/>
              </a:solidFill>
            </a:endParaRP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Muharrem Ayının Önemi</a:t>
            </a:r>
            <a:endParaRPr lang="tr-TR" sz="2800" dirty="0" smtClean="0">
              <a:solidFill>
                <a:schemeClr val="tx1"/>
              </a:solidFill>
            </a:endParaRPr>
          </a:p>
        </p:txBody>
      </p:sp>
    </p:spTree>
    <p:extLst>
      <p:ext uri="{BB962C8B-B14F-4D97-AF65-F5344CB8AC3E}">
        <p14:creationId xmlns="" xmlns:p14="http://schemas.microsoft.com/office/powerpoint/2010/main" val="3216729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611560" y="764704"/>
            <a:ext cx="7920880"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dirty="0" smtClean="0">
                <a:solidFill>
                  <a:schemeClr val="tx1"/>
                </a:solidFill>
              </a:rPr>
              <a:t>Hz. Peygamber (s.a.v.), savaş ortamında bile, </a:t>
            </a:r>
            <a:r>
              <a:rPr lang="tr-TR" sz="2400" dirty="0" err="1" smtClean="0">
                <a:solidFill>
                  <a:schemeClr val="tx1"/>
                </a:solidFill>
              </a:rPr>
              <a:t>müslümanlarla</a:t>
            </a:r>
            <a:r>
              <a:rPr lang="tr-TR" sz="2400" dirty="0" smtClean="0">
                <a:solidFill>
                  <a:schemeClr val="tx1"/>
                </a:solidFill>
              </a:rPr>
              <a:t> savaşmayan </a:t>
            </a:r>
            <a:r>
              <a:rPr lang="tr-TR" sz="2400" dirty="0" smtClean="0">
                <a:solidFill>
                  <a:srgbClr val="FF0000"/>
                </a:solidFill>
              </a:rPr>
              <a:t>gayrı Müslim kadınların, çocukların, yaşlıların ve ibadetle meşgul din adamlarının öldürülmesini hatta, ibadethanelerinin yıkılmasını, ağaçların kesilmesini ve hayvanların öldürülmesini yasaklamıştır. </a:t>
            </a:r>
          </a:p>
          <a:p>
            <a:pPr algn="just"/>
            <a:r>
              <a:rPr lang="tr-TR" sz="2400" dirty="0" smtClean="0">
                <a:solidFill>
                  <a:schemeClr val="tx1"/>
                </a:solidFill>
              </a:rPr>
              <a:t>Genel bir ilke olarak yeryüzündeki bütün canlılara merhametle yaklaşmayı öngören İslam dini, </a:t>
            </a:r>
            <a:r>
              <a:rPr lang="tr-TR" sz="2400" b="1" u="sng" dirty="0" smtClean="0">
                <a:solidFill>
                  <a:schemeClr val="tx1"/>
                </a:solidFill>
              </a:rPr>
              <a:t>“insanlara merhamet etmeyene Allah da merhamet etmez</a:t>
            </a:r>
            <a:r>
              <a:rPr lang="tr-TR" sz="2400" dirty="0" smtClean="0">
                <a:solidFill>
                  <a:schemeClr val="tx1"/>
                </a:solidFill>
              </a:rPr>
              <a:t>”(Müslim, “</a:t>
            </a:r>
            <a:r>
              <a:rPr lang="tr-TR" sz="2400" dirty="0" err="1" smtClean="0">
                <a:solidFill>
                  <a:schemeClr val="tx1"/>
                </a:solidFill>
              </a:rPr>
              <a:t>Fedâil</a:t>
            </a:r>
            <a:r>
              <a:rPr lang="tr-TR" sz="2400" dirty="0" smtClean="0">
                <a:solidFill>
                  <a:schemeClr val="tx1"/>
                </a:solidFill>
              </a:rPr>
              <a:t>”, 2319; II,1809.) </a:t>
            </a:r>
            <a:r>
              <a:rPr lang="tr-TR" sz="2400" dirty="0" err="1" smtClean="0">
                <a:solidFill>
                  <a:schemeClr val="tx1"/>
                </a:solidFill>
              </a:rPr>
              <a:t>peygamberî</a:t>
            </a:r>
            <a:r>
              <a:rPr lang="tr-TR" sz="2400" dirty="0" smtClean="0">
                <a:solidFill>
                  <a:schemeClr val="tx1"/>
                </a:solidFill>
              </a:rPr>
              <a:t> buyruğuyla da bu ilkeyi âdeta perçinlemiştir.</a:t>
            </a:r>
            <a:endParaRPr lang="tr-TR" sz="24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Ah </a:t>
            </a:r>
            <a:r>
              <a:rPr lang="tr-TR" sz="2800" b="1" u="sng" dirty="0" err="1" smtClean="0">
                <a:solidFill>
                  <a:schemeClr val="tx1"/>
                </a:solidFill>
              </a:rPr>
              <a:t>Kerbela</a:t>
            </a:r>
            <a:r>
              <a:rPr lang="tr-TR" sz="2800" b="1" u="sng" dirty="0" smtClean="0">
                <a:solidFill>
                  <a:schemeClr val="tx1"/>
                </a:solidFill>
              </a:rPr>
              <a:t>…Savaş meydanında da Olsan Dikkat…</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95536" y="764704"/>
            <a:ext cx="8424936" cy="56166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a:t>
            </a:r>
            <a:r>
              <a:rPr lang="tr-TR" sz="2000" dirty="0" smtClean="0">
                <a:solidFill>
                  <a:schemeClr val="tx1"/>
                </a:solidFill>
              </a:rPr>
              <a:t>, Hz. Peygamber tarafından, </a:t>
            </a:r>
            <a:r>
              <a:rPr lang="tr-TR" sz="2000" dirty="0" err="1" smtClean="0">
                <a:solidFill>
                  <a:schemeClr val="tx1"/>
                </a:solidFill>
              </a:rPr>
              <a:t>Nûh’un</a:t>
            </a:r>
            <a:r>
              <a:rPr lang="tr-TR" sz="2000" dirty="0" smtClean="0">
                <a:solidFill>
                  <a:schemeClr val="tx1"/>
                </a:solidFill>
              </a:rPr>
              <a:t> gemisine benzetilmiştir. </a:t>
            </a:r>
            <a:r>
              <a:rPr lang="tr-TR" sz="2000" i="1" dirty="0" smtClean="0">
                <a:solidFill>
                  <a:schemeClr val="tx1"/>
                </a:solidFill>
              </a:rPr>
              <a:t>Misli </a:t>
            </a:r>
            <a:r>
              <a:rPr lang="tr-TR" sz="2000" i="1" dirty="0" err="1" smtClean="0">
                <a:solidFill>
                  <a:schemeClr val="tx1"/>
                </a:solidFill>
              </a:rPr>
              <a:t>Ehl</a:t>
            </a:r>
            <a:r>
              <a:rPr lang="tr-TR" sz="2000" i="1" dirty="0" smtClean="0">
                <a:solidFill>
                  <a:schemeClr val="tx1"/>
                </a:solidFill>
              </a:rPr>
              <a:t>-i </a:t>
            </a:r>
            <a:r>
              <a:rPr lang="tr-TR" sz="2000" i="1" dirty="0" err="1" smtClean="0">
                <a:solidFill>
                  <a:schemeClr val="tx1"/>
                </a:solidFill>
              </a:rPr>
              <a:t>Beytî</a:t>
            </a:r>
            <a:r>
              <a:rPr lang="tr-TR" sz="2000" i="1" dirty="0" smtClean="0">
                <a:solidFill>
                  <a:schemeClr val="tx1"/>
                </a:solidFill>
              </a:rPr>
              <a:t> </a:t>
            </a:r>
            <a:r>
              <a:rPr lang="tr-TR" sz="2000" i="1" dirty="0" err="1" smtClean="0">
                <a:solidFill>
                  <a:schemeClr val="tx1"/>
                </a:solidFill>
              </a:rPr>
              <a:t>ke</a:t>
            </a:r>
            <a:r>
              <a:rPr lang="tr-TR" sz="2000" i="1" dirty="0" smtClean="0">
                <a:solidFill>
                  <a:schemeClr val="tx1"/>
                </a:solidFill>
              </a:rPr>
              <a:t> misli </a:t>
            </a:r>
            <a:r>
              <a:rPr lang="tr-TR" sz="2000" i="1" dirty="0" err="1" smtClean="0">
                <a:solidFill>
                  <a:schemeClr val="tx1"/>
                </a:solidFill>
              </a:rPr>
              <a:t>sefînet</a:t>
            </a:r>
            <a:r>
              <a:rPr lang="tr-TR" sz="2000" i="1" dirty="0" smtClean="0">
                <a:solidFill>
                  <a:schemeClr val="tx1"/>
                </a:solidFill>
              </a:rPr>
              <a:t>-i </a:t>
            </a:r>
            <a:r>
              <a:rPr lang="tr-TR" sz="2000" i="1" dirty="0" err="1" smtClean="0">
                <a:solidFill>
                  <a:schemeClr val="tx1"/>
                </a:solidFill>
              </a:rPr>
              <a:t>Nûhin</a:t>
            </a:r>
            <a:r>
              <a:rPr lang="tr-TR" sz="2000" i="1" dirty="0" smtClean="0">
                <a:solidFill>
                  <a:schemeClr val="tx1"/>
                </a:solidFill>
              </a:rPr>
              <a:t> men </a:t>
            </a:r>
            <a:r>
              <a:rPr lang="tr-TR" sz="2000" i="1" dirty="0" err="1" smtClean="0">
                <a:solidFill>
                  <a:schemeClr val="tx1"/>
                </a:solidFill>
              </a:rPr>
              <a:t>rakebehâ</a:t>
            </a:r>
            <a:r>
              <a:rPr lang="tr-TR" sz="2000" i="1" dirty="0" smtClean="0">
                <a:solidFill>
                  <a:schemeClr val="tx1"/>
                </a:solidFill>
              </a:rPr>
              <a:t> </a:t>
            </a:r>
            <a:r>
              <a:rPr lang="tr-TR" sz="2000" i="1" dirty="0" err="1" smtClean="0">
                <a:solidFill>
                  <a:schemeClr val="tx1"/>
                </a:solidFill>
              </a:rPr>
              <a:t>necâtün</a:t>
            </a:r>
            <a:r>
              <a:rPr lang="tr-TR" sz="2000" i="1" dirty="0" smtClean="0">
                <a:solidFill>
                  <a:schemeClr val="tx1"/>
                </a:solidFill>
              </a:rPr>
              <a:t> ve men </a:t>
            </a:r>
            <a:r>
              <a:rPr lang="tr-TR" sz="2000" i="1" dirty="0" err="1" smtClean="0">
                <a:solidFill>
                  <a:schemeClr val="tx1"/>
                </a:solidFill>
              </a:rPr>
              <a:t>münhalifün</a:t>
            </a:r>
            <a:r>
              <a:rPr lang="tr-TR" sz="2000" i="1" dirty="0" smtClean="0">
                <a:solidFill>
                  <a:schemeClr val="tx1"/>
                </a:solidFill>
              </a:rPr>
              <a:t> </a:t>
            </a:r>
            <a:r>
              <a:rPr lang="tr-TR" sz="2000" i="1" dirty="0" err="1" smtClean="0">
                <a:solidFill>
                  <a:schemeClr val="tx1"/>
                </a:solidFill>
              </a:rPr>
              <a:t>anhâ</a:t>
            </a:r>
            <a:r>
              <a:rPr lang="tr-TR" sz="2000" i="1" dirty="0" smtClean="0">
                <a:solidFill>
                  <a:schemeClr val="tx1"/>
                </a:solidFill>
              </a:rPr>
              <a:t> </a:t>
            </a:r>
            <a:r>
              <a:rPr lang="tr-TR" sz="2000" i="1" dirty="0" err="1" smtClean="0">
                <a:solidFill>
                  <a:schemeClr val="tx1"/>
                </a:solidFill>
              </a:rPr>
              <a:t>ğarkun</a:t>
            </a:r>
            <a:r>
              <a:rPr lang="tr-TR" sz="2000" i="1" u="sng" dirty="0" smtClean="0">
                <a:solidFill>
                  <a:schemeClr val="tx1"/>
                </a:solidFill>
              </a:rPr>
              <a:t>” </a:t>
            </a:r>
            <a:r>
              <a:rPr lang="tr-TR" sz="2800" u="sng" dirty="0" smtClean="0">
                <a:solidFill>
                  <a:srgbClr val="FF0000"/>
                </a:solidFill>
              </a:rPr>
              <a:t>“</a:t>
            </a:r>
            <a:r>
              <a:rPr lang="tr-TR" sz="2800" b="1" u="sng" dirty="0" smtClean="0">
                <a:solidFill>
                  <a:srgbClr val="FF0000"/>
                </a:solidFill>
              </a:rPr>
              <a:t>Benim </a:t>
            </a:r>
            <a:r>
              <a:rPr lang="tr-TR" sz="2800" b="1" u="sng" dirty="0" err="1" smtClean="0">
                <a:solidFill>
                  <a:srgbClr val="FF0000"/>
                </a:solidFill>
              </a:rPr>
              <a:t>Ehl</a:t>
            </a:r>
            <a:r>
              <a:rPr lang="tr-TR" sz="2800" b="1" u="sng" dirty="0" smtClean="0">
                <a:solidFill>
                  <a:srgbClr val="FF0000"/>
                </a:solidFill>
              </a:rPr>
              <a:t>-i </a:t>
            </a:r>
            <a:r>
              <a:rPr lang="tr-TR" sz="2800" b="1" u="sng" dirty="0" err="1" smtClean="0">
                <a:solidFill>
                  <a:srgbClr val="FF0000"/>
                </a:solidFill>
              </a:rPr>
              <a:t>Beyt’im</a:t>
            </a:r>
            <a:r>
              <a:rPr lang="tr-TR" sz="2800" b="1" u="sng" dirty="0" smtClean="0">
                <a:solidFill>
                  <a:srgbClr val="FF0000"/>
                </a:solidFill>
              </a:rPr>
              <a:t> </a:t>
            </a:r>
            <a:r>
              <a:rPr lang="tr-TR" sz="2800" b="1" u="sng" dirty="0" err="1" smtClean="0">
                <a:solidFill>
                  <a:srgbClr val="FF0000"/>
                </a:solidFill>
              </a:rPr>
              <a:t>Nûh’un</a:t>
            </a:r>
            <a:r>
              <a:rPr lang="tr-TR" sz="2800" b="1" u="sng" dirty="0" smtClean="0">
                <a:solidFill>
                  <a:srgbClr val="FF0000"/>
                </a:solidFill>
              </a:rPr>
              <a:t> gemisi gibidir. Kim ona binerse, kurtulur. Binmeyen de boğulur</a:t>
            </a:r>
            <a:r>
              <a:rPr lang="tr-TR" sz="2800" u="sng" dirty="0" smtClean="0">
                <a:solidFill>
                  <a:srgbClr val="FF0000"/>
                </a:solidFill>
              </a:rPr>
              <a:t>.”</a:t>
            </a:r>
            <a:r>
              <a:rPr lang="tr-TR" sz="2800" dirty="0" smtClean="0">
                <a:solidFill>
                  <a:srgbClr val="FF0000"/>
                </a:solidFill>
              </a:rPr>
              <a:t> </a:t>
            </a:r>
            <a:r>
              <a:rPr lang="tr-TR" sz="2000" dirty="0" smtClean="0">
                <a:solidFill>
                  <a:schemeClr val="tx1"/>
                </a:solidFill>
              </a:rPr>
              <a:t>(</a:t>
            </a:r>
            <a:r>
              <a:rPr lang="tr-TR" sz="2000" dirty="0" err="1" smtClean="0">
                <a:solidFill>
                  <a:schemeClr val="tx1"/>
                </a:solidFill>
              </a:rPr>
              <a:t>Heysemî</a:t>
            </a:r>
            <a:r>
              <a:rPr lang="tr-TR" sz="2000" dirty="0" smtClean="0">
                <a:solidFill>
                  <a:schemeClr val="tx1"/>
                </a:solidFill>
              </a:rPr>
              <a:t>, </a:t>
            </a:r>
            <a:r>
              <a:rPr lang="tr-TR" sz="2000" i="1" dirty="0" err="1" smtClean="0">
                <a:solidFill>
                  <a:schemeClr val="tx1"/>
                </a:solidFill>
              </a:rPr>
              <a:t>Mecmaü’z</a:t>
            </a:r>
            <a:r>
              <a:rPr lang="tr-TR" sz="2000" i="1" dirty="0" smtClean="0">
                <a:solidFill>
                  <a:schemeClr val="tx1"/>
                </a:solidFill>
              </a:rPr>
              <a:t>-</a:t>
            </a:r>
            <a:r>
              <a:rPr lang="tr-TR" sz="2000" i="1" dirty="0" err="1" smtClean="0">
                <a:solidFill>
                  <a:schemeClr val="tx1"/>
                </a:solidFill>
              </a:rPr>
              <a:t>Zevâid</a:t>
            </a:r>
            <a:r>
              <a:rPr lang="tr-TR" sz="2000" i="1" dirty="0" smtClean="0">
                <a:solidFill>
                  <a:schemeClr val="tx1"/>
                </a:solidFill>
              </a:rPr>
              <a:t>,</a:t>
            </a:r>
            <a:r>
              <a:rPr lang="tr-TR" sz="2000" dirty="0" smtClean="0">
                <a:solidFill>
                  <a:schemeClr val="tx1"/>
                </a:solidFill>
              </a:rPr>
              <a:t>)</a:t>
            </a:r>
          </a:p>
          <a:p>
            <a:pPr algn="just"/>
            <a:r>
              <a:rPr lang="tr-TR" sz="2000" b="1" u="sng" dirty="0" smtClean="0">
                <a:solidFill>
                  <a:schemeClr val="tx1"/>
                </a:solidFill>
              </a:rPr>
              <a:t>Yunus Emre, gönlündeki </a:t>
            </a:r>
            <a:r>
              <a:rPr lang="tr-TR" sz="2000" b="1" u="sng" dirty="0" err="1" smtClean="0">
                <a:solidFill>
                  <a:schemeClr val="tx1"/>
                </a:solidFill>
              </a:rPr>
              <a:t>Ehl</a:t>
            </a:r>
            <a:r>
              <a:rPr lang="tr-TR" sz="2000" b="1" u="sng" dirty="0" smtClean="0">
                <a:solidFill>
                  <a:schemeClr val="tx1"/>
                </a:solidFill>
              </a:rPr>
              <a:t>-i </a:t>
            </a:r>
            <a:r>
              <a:rPr lang="tr-TR" sz="2000" b="1" u="sng" dirty="0" err="1" smtClean="0">
                <a:solidFill>
                  <a:schemeClr val="tx1"/>
                </a:solidFill>
              </a:rPr>
              <a:t>Beyt</a:t>
            </a:r>
            <a:r>
              <a:rPr lang="tr-TR" sz="2000" b="1" u="sng" dirty="0" smtClean="0">
                <a:solidFill>
                  <a:schemeClr val="tx1"/>
                </a:solidFill>
              </a:rPr>
              <a:t> sevgisini mısralara şu kelimelerle taşımıştır:</a:t>
            </a:r>
            <a:endParaRPr lang="tr-TR" sz="2000" dirty="0" smtClean="0">
              <a:solidFill>
                <a:schemeClr val="tx1"/>
              </a:solidFill>
            </a:endParaRPr>
          </a:p>
          <a:p>
            <a:pPr algn="just"/>
            <a:r>
              <a:rPr lang="tr-TR" sz="3200" dirty="0" err="1" smtClean="0">
                <a:solidFill>
                  <a:srgbClr val="FF0000"/>
                </a:solidFill>
              </a:rPr>
              <a:t>Şehîdlerin</a:t>
            </a:r>
            <a:r>
              <a:rPr lang="tr-TR" sz="3200" dirty="0" smtClean="0">
                <a:solidFill>
                  <a:srgbClr val="FF0000"/>
                </a:solidFill>
              </a:rPr>
              <a:t> ser çeşmesi </a:t>
            </a:r>
            <a:r>
              <a:rPr lang="tr-TR" sz="3200" dirty="0" err="1" smtClean="0">
                <a:solidFill>
                  <a:srgbClr val="FF0000"/>
                </a:solidFill>
              </a:rPr>
              <a:t>evliyânın</a:t>
            </a:r>
            <a:r>
              <a:rPr lang="tr-TR" sz="3200" dirty="0" smtClean="0">
                <a:solidFill>
                  <a:srgbClr val="FF0000"/>
                </a:solidFill>
              </a:rPr>
              <a:t> bağrı başı</a:t>
            </a:r>
          </a:p>
          <a:p>
            <a:pPr algn="just"/>
            <a:r>
              <a:rPr lang="tr-TR" sz="3200" dirty="0" smtClean="0">
                <a:solidFill>
                  <a:srgbClr val="FF0000"/>
                </a:solidFill>
              </a:rPr>
              <a:t>Fatma ana gözü yaşı, Hasan ile Hüseyin’dir.</a:t>
            </a:r>
          </a:p>
          <a:p>
            <a:pPr algn="just"/>
            <a:r>
              <a:rPr lang="tr-TR" sz="3200" dirty="0" smtClean="0">
                <a:solidFill>
                  <a:srgbClr val="FF0000"/>
                </a:solidFill>
              </a:rPr>
              <a:t>Hazret Ali babaları, Muhammed’dir dedeleri,</a:t>
            </a:r>
          </a:p>
          <a:p>
            <a:pPr algn="just"/>
            <a:r>
              <a:rPr lang="tr-TR" sz="3200" dirty="0" smtClean="0">
                <a:solidFill>
                  <a:srgbClr val="FF0000"/>
                </a:solidFill>
              </a:rPr>
              <a:t>Arşın iki gölgeleri Hasan ile Hüseyin’dir.</a:t>
            </a:r>
          </a:p>
          <a:p>
            <a:pPr algn="just"/>
            <a:r>
              <a:rPr lang="tr-TR" sz="3600" b="1" dirty="0" smtClean="0">
                <a:solidFill>
                  <a:schemeClr val="tx1"/>
                </a:solidFill>
              </a:rPr>
              <a:t>“Düştü </a:t>
            </a:r>
            <a:r>
              <a:rPr lang="tr-TR" sz="3600" b="1" dirty="0" err="1" smtClean="0">
                <a:solidFill>
                  <a:schemeClr val="tx1"/>
                </a:solidFill>
              </a:rPr>
              <a:t>Hüseyn</a:t>
            </a:r>
            <a:r>
              <a:rPr lang="tr-TR" sz="3600" b="1" dirty="0" smtClean="0">
                <a:solidFill>
                  <a:schemeClr val="tx1"/>
                </a:solidFill>
              </a:rPr>
              <a:t> atından </a:t>
            </a:r>
            <a:r>
              <a:rPr lang="tr-TR" sz="3600" b="1" dirty="0" err="1" smtClean="0">
                <a:solidFill>
                  <a:schemeClr val="tx1"/>
                </a:solidFill>
              </a:rPr>
              <a:t>sahrâ-yı</a:t>
            </a:r>
            <a:r>
              <a:rPr lang="tr-TR" sz="3600" b="1" dirty="0" smtClean="0">
                <a:solidFill>
                  <a:schemeClr val="tx1"/>
                </a:solidFill>
              </a:rPr>
              <a:t> </a:t>
            </a:r>
            <a:r>
              <a:rPr lang="tr-TR" sz="3600" b="1" dirty="0" err="1" smtClean="0">
                <a:solidFill>
                  <a:schemeClr val="tx1"/>
                </a:solidFill>
              </a:rPr>
              <a:t>Kerbelâ’ya</a:t>
            </a:r>
            <a:endParaRPr lang="tr-TR" sz="3600" b="1" dirty="0" smtClean="0">
              <a:solidFill>
                <a:schemeClr val="tx1"/>
              </a:solidFill>
            </a:endParaRPr>
          </a:p>
          <a:p>
            <a:pPr algn="just"/>
            <a:r>
              <a:rPr lang="tr-TR" sz="3600" b="1" dirty="0" smtClean="0">
                <a:solidFill>
                  <a:schemeClr val="tx1"/>
                </a:solidFill>
              </a:rPr>
              <a:t>Cibril var haber ver, </a:t>
            </a:r>
            <a:r>
              <a:rPr lang="tr-TR" sz="3600" b="1" dirty="0" err="1" smtClean="0">
                <a:solidFill>
                  <a:schemeClr val="tx1"/>
                </a:solidFill>
              </a:rPr>
              <a:t>sultân</a:t>
            </a:r>
            <a:r>
              <a:rPr lang="tr-TR" sz="3600" b="1" dirty="0" smtClean="0">
                <a:solidFill>
                  <a:schemeClr val="tx1"/>
                </a:solidFill>
              </a:rPr>
              <a:t>-ı </a:t>
            </a:r>
            <a:r>
              <a:rPr lang="tr-TR" sz="3600" b="1" dirty="0" err="1" smtClean="0">
                <a:solidFill>
                  <a:schemeClr val="tx1"/>
                </a:solidFill>
              </a:rPr>
              <a:t>enbiyâya</a:t>
            </a:r>
            <a:r>
              <a:rPr lang="tr-TR" sz="3600" b="1" dirty="0" smtClean="0">
                <a:solidFill>
                  <a:schemeClr val="tx1"/>
                </a:solidFill>
              </a:rPr>
              <a:t>…” </a:t>
            </a:r>
          </a:p>
          <a:p>
            <a:pPr algn="just"/>
            <a:r>
              <a:rPr lang="tr-TR" sz="2000" dirty="0" smtClean="0">
                <a:solidFill>
                  <a:schemeClr val="tx1"/>
                </a:solidFill>
              </a:rPr>
              <a:t>Kâzım Paşa</a:t>
            </a:r>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err="1" smtClean="0">
                <a:solidFill>
                  <a:schemeClr val="tx1"/>
                </a:solidFill>
              </a:rPr>
              <a:t>Ehl</a:t>
            </a:r>
            <a:r>
              <a:rPr lang="tr-TR" sz="2800" b="1" u="sng" dirty="0" smtClean="0">
                <a:solidFill>
                  <a:schemeClr val="tx1"/>
                </a:solidFill>
              </a:rPr>
              <a:t>-i </a:t>
            </a:r>
            <a:r>
              <a:rPr lang="tr-TR" sz="2800" b="1" u="sng" dirty="0" err="1" smtClean="0">
                <a:solidFill>
                  <a:schemeClr val="tx1"/>
                </a:solidFill>
              </a:rPr>
              <a:t>Beyt</a:t>
            </a:r>
            <a:r>
              <a:rPr lang="tr-TR" sz="2800" b="1" u="sng" dirty="0" smtClean="0">
                <a:solidFill>
                  <a:schemeClr val="tx1"/>
                </a:solidFill>
              </a:rPr>
              <a:t> Nuh’un Gemisi Gibidir…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539552" y="764704"/>
            <a:ext cx="8208912" cy="561662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400" b="1" dirty="0" err="1" smtClean="0">
                <a:solidFill>
                  <a:schemeClr val="tx1"/>
                </a:solidFill>
              </a:rPr>
              <a:t>Kerbela’da</a:t>
            </a:r>
            <a:r>
              <a:rPr lang="tr-TR" sz="2400" b="1" dirty="0" smtClean="0">
                <a:solidFill>
                  <a:schemeClr val="tx1"/>
                </a:solidFill>
              </a:rPr>
              <a:t> acımasızca şehit edilen Hz. Hüseyin ve yakınlarının, haksızlığa ve zulme karşı onurlu direnişleri, doğruluk adına samimi yürüyüşleri, bütün müminlerin gönüllerinde unutulmaz izler bırakmıştır.</a:t>
            </a:r>
            <a:r>
              <a:rPr lang="tr-TR" sz="2400" dirty="0" smtClean="0">
                <a:solidFill>
                  <a:schemeClr val="tx1"/>
                </a:solidFill>
              </a:rPr>
              <a:t> </a:t>
            </a:r>
            <a:r>
              <a:rPr lang="tr-TR" sz="2400" dirty="0" err="1" smtClean="0">
                <a:solidFill>
                  <a:schemeClr val="tx1"/>
                </a:solidFill>
              </a:rPr>
              <a:t>Resûlullah</a:t>
            </a:r>
            <a:r>
              <a:rPr lang="tr-TR" sz="2400" dirty="0" smtClean="0">
                <a:solidFill>
                  <a:schemeClr val="tx1"/>
                </a:solidFill>
              </a:rPr>
              <a:t> </a:t>
            </a:r>
            <a:r>
              <a:rPr lang="tr-TR" sz="2400" dirty="0" err="1" smtClean="0">
                <a:solidFill>
                  <a:schemeClr val="tx1"/>
                </a:solidFill>
              </a:rPr>
              <a:t>Efendimiz’in</a:t>
            </a:r>
            <a:r>
              <a:rPr lang="tr-TR" sz="2400" dirty="0" smtClean="0">
                <a:solidFill>
                  <a:schemeClr val="tx1"/>
                </a:solidFill>
              </a:rPr>
              <a:t> torunlarına bu zulmü reva görenler ise; insanlığın ortak vicdanında mahkûm edilmişlerdir.</a:t>
            </a:r>
          </a:p>
          <a:p>
            <a:pPr algn="just"/>
            <a:r>
              <a:rPr lang="tr-TR" sz="2800" b="1" dirty="0" smtClean="0">
                <a:solidFill>
                  <a:srgbClr val="FF0000"/>
                </a:solidFill>
              </a:rPr>
              <a:t>Ve o gün bu gündür Irak ve Suriye topraklarında kan akmaya, ağıtlar yükselmeye, masum yavrular susuzluğa </a:t>
            </a:r>
            <a:r>
              <a:rPr lang="tr-TR" sz="2800" b="1" dirty="0" err="1" smtClean="0">
                <a:solidFill>
                  <a:srgbClr val="FF0000"/>
                </a:solidFill>
              </a:rPr>
              <a:t>terkedilmeye</a:t>
            </a:r>
            <a:r>
              <a:rPr lang="tr-TR" sz="2800" b="1" dirty="0" smtClean="0">
                <a:solidFill>
                  <a:srgbClr val="FF0000"/>
                </a:solidFill>
              </a:rPr>
              <a:t> devam ediyor. Şimdi yıllardan 2014. Aylardan Muharrem, susuzluk var </a:t>
            </a:r>
            <a:r>
              <a:rPr lang="tr-TR" sz="2800" b="1" dirty="0" err="1" smtClean="0">
                <a:solidFill>
                  <a:srgbClr val="FF0000"/>
                </a:solidFill>
              </a:rPr>
              <a:t>Kerbela’da</a:t>
            </a:r>
            <a:r>
              <a:rPr lang="tr-TR" sz="2800" b="1" dirty="0" smtClean="0">
                <a:solidFill>
                  <a:srgbClr val="FF0000"/>
                </a:solidFill>
              </a:rPr>
              <a:t>. Suskunluk var yüreklerimizde, yine kan var, matem var, ağıtlar yükseliyor o coğrafyadan.</a:t>
            </a:r>
            <a:endParaRPr lang="tr-TR" sz="2800" b="1" dirty="0">
              <a:solidFill>
                <a:srgbClr val="FF0000"/>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Müslümanlar </a:t>
            </a:r>
            <a:endParaRPr lang="tr-TR" sz="2800" b="1" u="sng" dirty="0" smtClean="0">
              <a:solidFill>
                <a:schemeClr val="tx1"/>
              </a:solidFill>
            </a:endParaRPr>
          </a:p>
          <a:p>
            <a:pPr algn="ctr"/>
            <a:r>
              <a:rPr lang="tr-TR" sz="2800" b="1" u="sng" dirty="0" smtClean="0">
                <a:solidFill>
                  <a:schemeClr val="tx1"/>
                </a:solidFill>
              </a:rPr>
              <a:t>Hala </a:t>
            </a:r>
            <a:r>
              <a:rPr lang="tr-TR" sz="2800" b="1" u="sng" dirty="0" smtClean="0">
                <a:solidFill>
                  <a:schemeClr val="tx1"/>
                </a:solidFill>
              </a:rPr>
              <a:t>Birbirlerinin Kanını Dökmeye Devam Ediyor</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MUHARREM AYI AŞURA İDRİS\KERBELA\2224.jpg"/>
          <p:cNvPicPr>
            <a:picLocks noChangeAspect="1" noChangeArrowheads="1"/>
          </p:cNvPicPr>
          <p:nvPr/>
        </p:nvPicPr>
        <p:blipFill>
          <a:blip r:embed="rId2" cstate="print"/>
          <a:srcRect/>
          <a:stretch>
            <a:fillRect/>
          </a:stretch>
        </p:blipFill>
        <p:spPr bwMode="auto">
          <a:xfrm>
            <a:off x="5220072" y="4338933"/>
            <a:ext cx="3779913" cy="2519068"/>
          </a:xfrm>
          <a:prstGeom prst="rect">
            <a:avLst/>
          </a:prstGeom>
          <a:ln>
            <a:noFill/>
          </a:ln>
          <a:effectLst>
            <a:softEdge rad="112500"/>
          </a:effectLst>
        </p:spPr>
      </p:pic>
      <p:pic>
        <p:nvPicPr>
          <p:cNvPr id="43012" name="Picture 4" descr="N:\MUHARREM AYI AŞURA İDRİS\KERBELA\kardeslik.jpg"/>
          <p:cNvPicPr>
            <a:picLocks noChangeAspect="1" noChangeArrowheads="1"/>
          </p:cNvPicPr>
          <p:nvPr/>
        </p:nvPicPr>
        <p:blipFill>
          <a:blip r:embed="rId3" cstate="print"/>
          <a:srcRect/>
          <a:stretch>
            <a:fillRect/>
          </a:stretch>
        </p:blipFill>
        <p:spPr bwMode="auto">
          <a:xfrm>
            <a:off x="72008" y="4384188"/>
            <a:ext cx="5364088" cy="2473812"/>
          </a:xfrm>
          <a:prstGeom prst="rect">
            <a:avLst/>
          </a:prstGeom>
          <a:ln>
            <a:noFill/>
          </a:ln>
          <a:effectLst>
            <a:softEdge rad="112500"/>
          </a:effectLst>
        </p:spPr>
      </p:pic>
      <p:sp>
        <p:nvSpPr>
          <p:cNvPr id="15" name="14 Dikdörtgen"/>
          <p:cNvSpPr/>
          <p:nvPr/>
        </p:nvSpPr>
        <p:spPr>
          <a:xfrm>
            <a:off x="395536" y="1124744"/>
            <a:ext cx="8352928" cy="338437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mj-lt"/>
              <a:buAutoNum type="arabicPeriod"/>
            </a:pPr>
            <a:r>
              <a:rPr lang="tr-TR" sz="2000" b="1" dirty="0" smtClean="0">
                <a:solidFill>
                  <a:schemeClr val="tx1"/>
                </a:solidFill>
              </a:rPr>
              <a:t>Yaşanan sıkıntıların sebeplerini iyi düşünmeliyiz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Kuran ve sünnete göre yaşamalıyız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Toplumun her kesiminin kuran ahlakıyla </a:t>
            </a:r>
            <a:r>
              <a:rPr lang="tr-TR" sz="2000" b="1" dirty="0" err="1" smtClean="0">
                <a:solidFill>
                  <a:schemeClr val="tx1"/>
                </a:solidFill>
              </a:rPr>
              <a:t>ahlaklanmasını</a:t>
            </a:r>
            <a:r>
              <a:rPr lang="tr-TR" sz="2000" b="1" dirty="0" smtClean="0">
                <a:solidFill>
                  <a:schemeClr val="tx1"/>
                </a:solidFill>
              </a:rPr>
              <a:t> sağlamalıyız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Çocukları dini terbiye ile yetiştirmeliyiz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Sahabeyi iyi tanıyıp örnek almalıyız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Birlik beraberliği sağlayacak değerler etrafında bütünleşmeliyiz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Tarihten, yaşanan elim hadiselerden dersler çıkarmalı, aynı hatalara düşmemeliyiz</a:t>
            </a:r>
            <a:endParaRPr lang="tr-TR" sz="2000" dirty="0" smtClean="0">
              <a:solidFill>
                <a:schemeClr val="tx1"/>
              </a:solidFill>
            </a:endParaRPr>
          </a:p>
          <a:p>
            <a:pPr marL="457200" lvl="0" indent="-457200" algn="just">
              <a:buFont typeface="+mj-lt"/>
              <a:buAutoNum type="arabicPeriod"/>
            </a:pPr>
            <a:r>
              <a:rPr lang="tr-TR" sz="2000" b="1" dirty="0" smtClean="0">
                <a:solidFill>
                  <a:schemeClr val="tx1"/>
                </a:solidFill>
              </a:rPr>
              <a:t>Barış dininin barışını hakim kılacak adımlar atmalı ve toplumu bu şekilde yoğurmalıyız</a:t>
            </a:r>
            <a:endParaRPr lang="tr-TR" sz="2000" dirty="0">
              <a:solidFill>
                <a:schemeClr val="tx1"/>
              </a:solidFill>
            </a:endParaRPr>
          </a:p>
        </p:txBody>
      </p:sp>
      <p:sp>
        <p:nvSpPr>
          <p:cNvPr id="5"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Yaşanan olaylara ibret nazarıyla bakıp gereken </a:t>
            </a:r>
            <a:endParaRPr lang="tr-TR" sz="2800" b="1" u="sng" dirty="0" smtClean="0">
              <a:solidFill>
                <a:schemeClr val="tx1"/>
              </a:solidFill>
            </a:endParaRPr>
          </a:p>
          <a:p>
            <a:pPr algn="ctr"/>
            <a:r>
              <a:rPr lang="tr-TR" sz="2800" b="1" u="sng" dirty="0" smtClean="0">
                <a:solidFill>
                  <a:schemeClr val="tx1"/>
                </a:solidFill>
              </a:rPr>
              <a:t>dersleri </a:t>
            </a:r>
            <a:r>
              <a:rPr lang="tr-TR" sz="2800" b="1" u="sng" dirty="0" smtClean="0">
                <a:solidFill>
                  <a:schemeClr val="tx1"/>
                </a:solidFill>
              </a:rPr>
              <a:t>toplum olarak çıkarmalıyız</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N:\MUHARREM AYI AŞURA İDRİS\KERBELA\2559.jpg"/>
          <p:cNvPicPr>
            <a:picLocks noChangeAspect="1" noChangeArrowheads="1"/>
          </p:cNvPicPr>
          <p:nvPr/>
        </p:nvPicPr>
        <p:blipFill>
          <a:blip r:embed="rId2" cstate="print"/>
          <a:srcRect t="22995" b="5223"/>
          <a:stretch>
            <a:fillRect/>
          </a:stretch>
        </p:blipFill>
        <p:spPr bwMode="auto">
          <a:xfrm>
            <a:off x="0" y="4293096"/>
            <a:ext cx="9144000" cy="2592288"/>
          </a:xfrm>
          <a:prstGeom prst="rect">
            <a:avLst/>
          </a:prstGeom>
          <a:ln>
            <a:noFill/>
          </a:ln>
          <a:effectLst>
            <a:softEdge rad="112500"/>
          </a:effectLst>
        </p:spPr>
      </p:pic>
      <p:sp>
        <p:nvSpPr>
          <p:cNvPr id="15" name="14 Dikdörtgen"/>
          <p:cNvSpPr/>
          <p:nvPr/>
        </p:nvSpPr>
        <p:spPr>
          <a:xfrm>
            <a:off x="323528" y="908720"/>
            <a:ext cx="8388424" cy="345638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Bu acı olayın tasvibi mümkün değildir. Müslümanlara düşen görev, bu tür olayların tekrarlanmasını önleyecek bir bilinç ve anlayışa sahip olmak, kardeşlik, birlik ve beraberliği koruyabilmek ve yüce Allah'ın; </a:t>
            </a:r>
            <a:r>
              <a:rPr lang="ar-SA" sz="2000" dirty="0" smtClean="0">
                <a:solidFill>
                  <a:schemeClr val="tx1"/>
                </a:solidFill>
              </a:rPr>
              <a:t>وَاعْتَصِمُواْ بِحَبْلِ اللّهِ جَمِيعًا وَلاَ تَفَرَّقُواْ </a:t>
            </a:r>
            <a:r>
              <a:rPr lang="tr-TR" sz="2000" dirty="0" smtClean="0">
                <a:solidFill>
                  <a:schemeClr val="tx1"/>
                </a:solidFill>
              </a:rPr>
              <a:t>  "Hep birlikte Allah'ın ipine / </a:t>
            </a:r>
            <a:r>
              <a:rPr lang="tr-TR" sz="2000" dirty="0" err="1" smtClean="0">
                <a:solidFill>
                  <a:schemeClr val="tx1"/>
                </a:solidFill>
              </a:rPr>
              <a:t>Kur'ân'a</a:t>
            </a:r>
            <a:r>
              <a:rPr lang="tr-TR" sz="2000" dirty="0" smtClean="0">
                <a:solidFill>
                  <a:schemeClr val="tx1"/>
                </a:solidFill>
              </a:rPr>
              <a:t> sımsıkı sarılın ve parçalanıp bölünmeyin" (Al-i İmran, 103) </a:t>
            </a:r>
          </a:p>
          <a:p>
            <a:pPr algn="just"/>
            <a:r>
              <a:rPr lang="tr-TR" sz="2000" dirty="0" smtClean="0">
                <a:solidFill>
                  <a:schemeClr val="tx1"/>
                </a:solidFill>
              </a:rPr>
              <a:t>  Hepimizin Allah'ı, Peygamberi, kitabı, kıblesi, vatanı ve bayrağı birdir. Bu birlik, birbirimize sevgi ve saygı bağları ile bağlanmamızı gerektirir. Kardeş olarak yaşamamız Rabbimizin ve Peygamberimizin bir emridir. </a:t>
            </a:r>
          </a:p>
          <a:p>
            <a:pPr algn="just"/>
            <a:r>
              <a:rPr lang="ar-SA" sz="2000" dirty="0" smtClean="0">
                <a:solidFill>
                  <a:schemeClr val="tx1"/>
                </a:solidFill>
              </a:rPr>
              <a:t>إِنَّمَا الْمُؤْمِنُونَ إِخْوَةٌ</a:t>
            </a:r>
            <a:r>
              <a:rPr lang="tr-TR" sz="2000" dirty="0" smtClean="0">
                <a:solidFill>
                  <a:schemeClr val="tx1"/>
                </a:solidFill>
              </a:rPr>
              <a:t> Yüce Allah, "</a:t>
            </a:r>
            <a:r>
              <a:rPr lang="tr-TR" sz="2000" u="sng" dirty="0" smtClean="0">
                <a:solidFill>
                  <a:schemeClr val="tx1"/>
                </a:solidFill>
              </a:rPr>
              <a:t>Müminler ancak kardeştirler</a:t>
            </a:r>
            <a:r>
              <a:rPr lang="tr-TR" sz="2000" dirty="0" smtClean="0">
                <a:solidFill>
                  <a:schemeClr val="tx1"/>
                </a:solidFill>
              </a:rPr>
              <a:t>” (</a:t>
            </a:r>
            <a:r>
              <a:rPr lang="tr-TR" sz="2000" dirty="0" err="1" smtClean="0">
                <a:solidFill>
                  <a:schemeClr val="tx1"/>
                </a:solidFill>
              </a:rPr>
              <a:t>Hucurat</a:t>
            </a:r>
            <a:r>
              <a:rPr lang="tr-TR" sz="2000" dirty="0" smtClean="0">
                <a:solidFill>
                  <a:schemeClr val="tx1"/>
                </a:solidFill>
              </a:rPr>
              <a:t>,10)</a:t>
            </a:r>
          </a:p>
          <a:p>
            <a:pPr algn="just"/>
            <a:r>
              <a:rPr lang="tr-TR" sz="2000" dirty="0" smtClean="0">
                <a:solidFill>
                  <a:schemeClr val="tx1"/>
                </a:solidFill>
              </a:rPr>
              <a:t>	 “</a:t>
            </a:r>
            <a:r>
              <a:rPr lang="tr-TR" sz="2000" b="1" i="1" u="sng" dirty="0" smtClean="0">
                <a:solidFill>
                  <a:schemeClr val="tx1"/>
                </a:solidFill>
              </a:rPr>
              <a:t>Müslüman, elinden ve dilinden insanların emin olduğu kimsedir. </a:t>
            </a:r>
            <a:r>
              <a:rPr lang="tr-TR" sz="2000" b="1" i="1" u="sng" dirty="0" err="1" smtClean="0">
                <a:solidFill>
                  <a:schemeClr val="tx1"/>
                </a:solidFill>
              </a:rPr>
              <a:t>Mü’min</a:t>
            </a:r>
            <a:r>
              <a:rPr lang="tr-TR" sz="2000" b="1" i="1" u="sng" dirty="0" smtClean="0">
                <a:solidFill>
                  <a:schemeClr val="tx1"/>
                </a:solidFill>
              </a:rPr>
              <a:t> ise, insanların canları ve malları konusunda kendisinden emin olduğu kimsedir</a:t>
            </a:r>
            <a:r>
              <a:rPr lang="tr-TR" sz="2000" b="1" u="sng" dirty="0" smtClean="0">
                <a:solidFill>
                  <a:schemeClr val="tx1"/>
                </a:solidFill>
              </a:rPr>
              <a:t>”</a:t>
            </a:r>
            <a:r>
              <a:rPr lang="tr-TR" sz="2000" dirty="0" smtClean="0">
                <a:solidFill>
                  <a:schemeClr val="tx1"/>
                </a:solidFill>
              </a:rPr>
              <a:t>(</a:t>
            </a:r>
            <a:r>
              <a:rPr lang="tr-TR" sz="2000" dirty="0" err="1" smtClean="0">
                <a:solidFill>
                  <a:schemeClr val="tx1"/>
                </a:solidFill>
              </a:rPr>
              <a:t>Tirmizi</a:t>
            </a:r>
            <a:r>
              <a:rPr lang="tr-TR" sz="2000" dirty="0" smtClean="0">
                <a:solidFill>
                  <a:schemeClr val="tx1"/>
                </a:solidFill>
              </a:rPr>
              <a:t>,“İman”12) </a:t>
            </a:r>
            <a:endParaRPr lang="tr-TR" sz="2000" dirty="0">
              <a:solidFill>
                <a:schemeClr val="tx1"/>
              </a:solidFill>
            </a:endParaRPr>
          </a:p>
        </p:txBody>
      </p:sp>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Tarihten İbret Almalıyız</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1052736"/>
            <a:ext cx="8136904" cy="35283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Temeli barış, uzlaşma ve hoşgörüye dayanan, ismini de bu anlamlara gelen “İslam” kelimesinden alan yüce dinimiz; birliği, sevgiyi ve kardeşliği emrederken, haksızlığı, insan hayatına, kişi dokunulmazlığına ve insanın onur ve haysiyetine zarar verecek her şeyi de kesin bir dille yasaklamıştır. İnsanların can, din,  mal, nesil ve akıl emniyetini temin etmek İslam’ın temel hedeflerindendir. Nitekim Kur’an-ı Kerim’de,  haksız yere cana kıymak haram kılınmış ve bir insanı öldürmek bütün insanlığı öldürmeye, bir hayatı kurtarmak da bütün insanlığı kurtarmaya denk tutulmuştur.( </a:t>
            </a:r>
            <a:r>
              <a:rPr lang="tr-TR" sz="2400" dirty="0" err="1" smtClean="0">
                <a:solidFill>
                  <a:schemeClr val="tx1"/>
                </a:solidFill>
              </a:rPr>
              <a:t>Mâide</a:t>
            </a:r>
            <a:r>
              <a:rPr lang="tr-TR" sz="2400" dirty="0" smtClean="0">
                <a:solidFill>
                  <a:schemeClr val="tx1"/>
                </a:solidFill>
              </a:rPr>
              <a:t>, 5/32) </a:t>
            </a:r>
            <a:endParaRPr lang="tr-TR" sz="2400" dirty="0">
              <a:solidFill>
                <a:schemeClr val="tx1"/>
              </a:solidFill>
            </a:endParaRPr>
          </a:p>
        </p:txBody>
      </p:sp>
      <p:pic>
        <p:nvPicPr>
          <p:cNvPr id="44034" name="Picture 2" descr="N:\MUHARREM AYI AŞURA İDRİS\KERBELA\kerbela (3).jpg"/>
          <p:cNvPicPr>
            <a:picLocks noChangeAspect="1" noChangeArrowheads="1"/>
          </p:cNvPicPr>
          <p:nvPr/>
        </p:nvPicPr>
        <p:blipFill>
          <a:blip r:embed="rId2" cstate="print"/>
          <a:srcRect t="36631" b="25107"/>
          <a:stretch>
            <a:fillRect/>
          </a:stretch>
        </p:blipFill>
        <p:spPr bwMode="auto">
          <a:xfrm>
            <a:off x="0" y="4581128"/>
            <a:ext cx="9144000" cy="2304256"/>
          </a:xfrm>
          <a:prstGeom prst="rect">
            <a:avLst/>
          </a:prstGeom>
          <a:ln>
            <a:noFill/>
          </a:ln>
          <a:effectLst>
            <a:softEdge rad="112500"/>
          </a:effectLst>
        </p:spPr>
      </p:pic>
      <p:sp>
        <p:nvSpPr>
          <p:cNvPr id="4"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İslam’ı Özümsemeliyiz…</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323528" y="764704"/>
            <a:ext cx="8352928"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i="1" dirty="0" smtClean="0">
                <a:solidFill>
                  <a:schemeClr val="tx1"/>
                </a:solidFill>
              </a:rPr>
              <a:t>Merhum Şair </a:t>
            </a:r>
            <a:r>
              <a:rPr lang="tr-TR" sz="2000" b="1" i="1" dirty="0" err="1" smtClean="0">
                <a:solidFill>
                  <a:schemeClr val="tx1"/>
                </a:solidFill>
              </a:rPr>
              <a:t>Mehmed</a:t>
            </a:r>
            <a:r>
              <a:rPr lang="tr-TR" sz="2000" b="1" i="1" dirty="0" smtClean="0">
                <a:solidFill>
                  <a:schemeClr val="tx1"/>
                </a:solidFill>
              </a:rPr>
              <a:t> Akif’in dediği gibi, </a:t>
            </a:r>
            <a:endParaRPr lang="tr-TR" sz="2000" dirty="0" smtClean="0">
              <a:solidFill>
                <a:schemeClr val="tx1"/>
              </a:solidFill>
            </a:endParaRPr>
          </a:p>
          <a:p>
            <a:pPr algn="just"/>
            <a:r>
              <a:rPr lang="tr-TR" sz="2000" b="1" u="sng" dirty="0" smtClean="0">
                <a:solidFill>
                  <a:schemeClr val="tx1"/>
                </a:solidFill>
              </a:rPr>
              <a:t>“</a:t>
            </a:r>
            <a:r>
              <a:rPr lang="tr-TR" sz="2000" b="1" u="sng" dirty="0" smtClean="0">
                <a:solidFill>
                  <a:srgbClr val="FF0000"/>
                </a:solidFill>
              </a:rPr>
              <a:t>Tarihi tekerrür diye tarif ediyorlar /  Hiç ibret alınsaydı tekerrür mü ederdi?”</a:t>
            </a:r>
            <a:endParaRPr lang="tr-TR" sz="2000" dirty="0" smtClean="0">
              <a:solidFill>
                <a:srgbClr val="FF0000"/>
              </a:solidFill>
            </a:endParaRPr>
          </a:p>
          <a:p>
            <a:pPr marL="457200" lvl="0" indent="-457200" algn="just">
              <a:buFont typeface="+mj-lt"/>
              <a:buAutoNum type="arabicPeriod"/>
            </a:pPr>
            <a:r>
              <a:rPr lang="tr-TR" sz="2000" dirty="0" smtClean="0">
                <a:solidFill>
                  <a:schemeClr val="tx1"/>
                </a:solidFill>
              </a:rPr>
              <a:t>Muharrem ayı “Allah’ın ayı”dır. Bu yüzden iyi değerlendirmeliyiz.</a:t>
            </a:r>
          </a:p>
          <a:p>
            <a:pPr marL="457200" lvl="0" indent="-457200" algn="just">
              <a:buFont typeface="+mj-lt"/>
              <a:buAutoNum type="arabicPeriod"/>
            </a:pPr>
            <a:r>
              <a:rPr lang="tr-TR" sz="2000" dirty="0" smtClean="0">
                <a:solidFill>
                  <a:schemeClr val="tx1"/>
                </a:solidFill>
              </a:rPr>
              <a:t>Kuranı kerimde zikredilen hadiseler ibret almak içindir. İbret ve derler almalı, düşülen hatalar tekerrür ettirilmemelidir.</a:t>
            </a:r>
          </a:p>
          <a:p>
            <a:pPr marL="457200" lvl="0" indent="-457200" algn="just">
              <a:buFont typeface="+mj-lt"/>
              <a:buAutoNum type="arabicPeriod"/>
            </a:pPr>
            <a:r>
              <a:rPr lang="tr-TR" sz="2000" dirty="0" smtClean="0">
                <a:solidFill>
                  <a:schemeClr val="tx1"/>
                </a:solidFill>
              </a:rPr>
              <a:t>Üzerine düşen görevi yapıp Allah’a </a:t>
            </a:r>
            <a:r>
              <a:rPr lang="tr-TR" sz="2000" dirty="0" err="1" smtClean="0">
                <a:solidFill>
                  <a:schemeClr val="tx1"/>
                </a:solidFill>
              </a:rPr>
              <a:t>güvnenler</a:t>
            </a:r>
            <a:r>
              <a:rPr lang="tr-TR" sz="2000" dirty="0" smtClean="0">
                <a:solidFill>
                  <a:schemeClr val="tx1"/>
                </a:solidFill>
              </a:rPr>
              <a:t> mutlaka kurtuluşa ereceklerdir. Bizde sadece Allah’a güveneceğiz.</a:t>
            </a:r>
          </a:p>
          <a:p>
            <a:pPr marL="457200" lvl="0" indent="-457200" algn="just">
              <a:buFont typeface="+mj-lt"/>
              <a:buAutoNum type="arabicPeriod"/>
            </a:pPr>
            <a:r>
              <a:rPr lang="tr-TR" sz="2000" dirty="0" smtClean="0">
                <a:solidFill>
                  <a:schemeClr val="tx1"/>
                </a:solidFill>
              </a:rPr>
              <a:t>Yaptığı hatalara pişman olup af dileyenler bağışlanmıştır. Bizlerde hata ve günahlardan affımızı isteyeceğiz.</a:t>
            </a:r>
          </a:p>
          <a:p>
            <a:pPr marL="457200" lvl="0" indent="-457200" algn="just">
              <a:buFont typeface="+mj-lt"/>
              <a:buAutoNum type="arabicPeriod"/>
            </a:pPr>
            <a:r>
              <a:rPr lang="tr-TR" sz="2000" dirty="0" smtClean="0">
                <a:solidFill>
                  <a:schemeClr val="tx1"/>
                </a:solidFill>
              </a:rPr>
              <a:t>Dinlerini daha iyi yaşamak için hicret edenleri örnek almalıyız. Bizlerde kötülüklerden, haram ve </a:t>
            </a:r>
            <a:r>
              <a:rPr lang="tr-TR" sz="2000" dirty="0" err="1" smtClean="0">
                <a:solidFill>
                  <a:schemeClr val="tx1"/>
                </a:solidFill>
              </a:rPr>
              <a:t>fuhşiyattan</a:t>
            </a:r>
            <a:r>
              <a:rPr lang="tr-TR" sz="2000" dirty="0" smtClean="0">
                <a:solidFill>
                  <a:schemeClr val="tx1"/>
                </a:solidFill>
              </a:rPr>
              <a:t> uzaklaşmakla hicreti yaşamalıyız.</a:t>
            </a:r>
          </a:p>
          <a:p>
            <a:pPr marL="457200" lvl="0" indent="-457200" algn="just">
              <a:buFont typeface="+mj-lt"/>
              <a:buAutoNum type="arabicPeriod"/>
            </a:pPr>
            <a:r>
              <a:rPr lang="tr-TR" sz="2000" dirty="0" smtClean="0">
                <a:solidFill>
                  <a:schemeClr val="tx1"/>
                </a:solidFill>
              </a:rPr>
              <a:t>İman yolculuğunda yılın başlangıcında yol haritamızı belirlemeliyiz. Bir sonraki sene aynı seviyede kalmamalıyız.</a:t>
            </a:r>
          </a:p>
          <a:p>
            <a:pPr marL="457200" lvl="0" indent="-457200" algn="just">
              <a:buFont typeface="+mj-lt"/>
              <a:buAutoNum type="arabicPeriod"/>
            </a:pPr>
            <a:r>
              <a:rPr lang="tr-TR" sz="2000" dirty="0" smtClean="0">
                <a:solidFill>
                  <a:schemeClr val="tx1"/>
                </a:solidFill>
              </a:rPr>
              <a:t>Her zaman uyanık olmak gerektiği ibretlik hadiselerle gözler önüne serilmiştir. İmanda sabır ve sebat göstermeli, fitnelere kulak asmamalı, kardeşliği pekiştirmeliyiz. </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Sonuç Olarak:</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692696"/>
            <a:ext cx="7992888"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Bu vesileyle, şehitlerin efendisi, rahmet peygamberinin çiçeği, cennet gençlerinin seyidi, ümmetin gözbebeği Hz. Hüseyin ve </a:t>
            </a:r>
            <a:r>
              <a:rPr lang="tr-TR" sz="2000" dirty="0" err="1" smtClean="0">
                <a:solidFill>
                  <a:schemeClr val="tx1"/>
                </a:solidFill>
              </a:rPr>
              <a:t>Kerbela</a:t>
            </a:r>
            <a:r>
              <a:rPr lang="tr-TR" sz="2000" dirty="0" smtClean="0">
                <a:solidFill>
                  <a:schemeClr val="tx1"/>
                </a:solidFill>
              </a:rPr>
              <a:t> şehitleri başta olmak üzere, bütün şehitlerimizi rahmetle anıyoruz. </a:t>
            </a:r>
          </a:p>
          <a:p>
            <a:pPr algn="just"/>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a:t>
            </a:r>
            <a:r>
              <a:rPr lang="tr-TR" sz="2000" dirty="0" smtClean="0">
                <a:solidFill>
                  <a:schemeClr val="tx1"/>
                </a:solidFill>
              </a:rPr>
              <a:t>-i </a:t>
            </a:r>
            <a:r>
              <a:rPr lang="tr-TR" sz="2000" dirty="0" err="1" smtClean="0">
                <a:solidFill>
                  <a:schemeClr val="tx1"/>
                </a:solidFill>
              </a:rPr>
              <a:t>Mustafâ'nın</a:t>
            </a:r>
            <a:r>
              <a:rPr lang="tr-TR" sz="2000" dirty="0" smtClean="0">
                <a:solidFill>
                  <a:schemeClr val="tx1"/>
                </a:solidFill>
              </a:rPr>
              <a:t> muhabbetinin her daim yüreklerimizde </a:t>
            </a:r>
            <a:r>
              <a:rPr lang="tr-TR" sz="2000" dirty="0" err="1" smtClean="0">
                <a:solidFill>
                  <a:schemeClr val="tx1"/>
                </a:solidFill>
              </a:rPr>
              <a:t>bâki</a:t>
            </a:r>
            <a:r>
              <a:rPr lang="tr-TR" sz="2000" dirty="0" smtClean="0">
                <a:solidFill>
                  <a:schemeClr val="tx1"/>
                </a:solidFill>
              </a:rPr>
              <a:t> kalmasını, onlardan bize </a:t>
            </a:r>
            <a:r>
              <a:rPr lang="tr-TR" sz="2000" dirty="0" err="1" smtClean="0">
                <a:solidFill>
                  <a:schemeClr val="tx1"/>
                </a:solidFill>
              </a:rPr>
              <a:t>tevârüs</a:t>
            </a:r>
            <a:r>
              <a:rPr lang="tr-TR" sz="2000" dirty="0" smtClean="0">
                <a:solidFill>
                  <a:schemeClr val="tx1"/>
                </a:solidFill>
              </a:rPr>
              <a:t> eden insani ve ahlaki erdemlerin zihin ve gönül dünyamızı tezyin etmesini Rabbimizden diliyoruz. Geçmişte yaşadığımız keder ve acıların; yeni üzüntülere sebebiyet vermemesini, aksine bizleri birbirimize sevgi ve muhabbetle bağlamasını </a:t>
            </a:r>
            <a:r>
              <a:rPr lang="tr-TR" sz="2000" dirty="0" err="1" smtClean="0">
                <a:solidFill>
                  <a:schemeClr val="tx1"/>
                </a:solidFill>
              </a:rPr>
              <a:t>Cenab</a:t>
            </a:r>
            <a:r>
              <a:rPr lang="tr-TR" sz="2000" dirty="0" smtClean="0">
                <a:solidFill>
                  <a:schemeClr val="tx1"/>
                </a:solidFill>
              </a:rPr>
              <a:t>-ı Mevla’dan niyaz ediyoruz.</a:t>
            </a:r>
          </a:p>
          <a:p>
            <a:pPr algn="just"/>
            <a:r>
              <a:rPr lang="tr-TR" sz="2000" dirty="0" smtClean="0">
                <a:solidFill>
                  <a:schemeClr val="tx1"/>
                </a:solidFill>
              </a:rPr>
              <a:t>Muharrem ayınızı, hicri yılbaşınızı, </a:t>
            </a:r>
            <a:r>
              <a:rPr lang="tr-TR" sz="2000" dirty="0" err="1" smtClean="0">
                <a:solidFill>
                  <a:schemeClr val="tx1"/>
                </a:solidFill>
              </a:rPr>
              <a:t>Âşüre</a:t>
            </a:r>
            <a:r>
              <a:rPr lang="tr-TR" sz="2000" dirty="0" smtClean="0">
                <a:solidFill>
                  <a:schemeClr val="tx1"/>
                </a:solidFill>
              </a:rPr>
              <a:t> gününüzü tebrik eder, Ümmet-i Muhammed’in </a:t>
            </a:r>
            <a:r>
              <a:rPr lang="tr-TR" sz="2000" dirty="0" err="1" smtClean="0">
                <a:solidFill>
                  <a:schemeClr val="tx1"/>
                </a:solidFill>
              </a:rPr>
              <a:t>Kerbelâ</a:t>
            </a:r>
            <a:r>
              <a:rPr lang="tr-TR" sz="2000" dirty="0" smtClean="0">
                <a:solidFill>
                  <a:schemeClr val="tx1"/>
                </a:solidFill>
              </a:rPr>
              <a:t> gibi acıları bir daha yaşamamasını yüce </a:t>
            </a:r>
            <a:r>
              <a:rPr lang="tr-TR" sz="2000" dirty="0" err="1" smtClean="0">
                <a:solidFill>
                  <a:schemeClr val="tx1"/>
                </a:solidFill>
              </a:rPr>
              <a:t>Rabbimiz’den</a:t>
            </a:r>
            <a:r>
              <a:rPr lang="tr-TR" sz="2000" dirty="0" smtClean="0">
                <a:solidFill>
                  <a:schemeClr val="tx1"/>
                </a:solidFill>
              </a:rPr>
              <a:t> niyaz ederim.</a:t>
            </a:r>
          </a:p>
          <a:p>
            <a:pPr algn="just"/>
            <a:endParaRPr lang="tr-TR" sz="2000" dirty="0">
              <a:solidFill>
                <a:schemeClr val="tx1"/>
              </a:solidFill>
            </a:endParaRP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smtClean="0">
                <a:solidFill>
                  <a:schemeClr val="tx1"/>
                </a:solidFill>
              </a:rPr>
              <a:t>Sonuç Olarak:</a:t>
            </a:r>
            <a:endParaRPr lang="tr-TR" sz="2800" dirty="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611560" y="548680"/>
            <a:ext cx="7992888" cy="532859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Not: Bu Vaaz </a:t>
            </a:r>
            <a:r>
              <a:rPr lang="tr-TR" sz="2000" b="1" dirty="0" smtClean="0">
                <a:solidFill>
                  <a:schemeClr val="tx1"/>
                </a:solidFill>
              </a:rPr>
              <a:t>İdris YAVUZYİĞİT</a:t>
            </a:r>
            <a:r>
              <a:rPr lang="tr-TR" sz="2000" dirty="0" smtClean="0">
                <a:solidFill>
                  <a:schemeClr val="tx1"/>
                </a:solidFill>
              </a:rPr>
              <a:t> Tarafından “İslam Tarihinde Muharrem Ayı Ve Aşure” (</a:t>
            </a:r>
            <a:r>
              <a:rPr lang="tr-TR" sz="2000" dirty="0" err="1" smtClean="0">
                <a:solidFill>
                  <a:schemeClr val="tx1"/>
                </a:solidFill>
              </a:rPr>
              <a:t>M.Arif</a:t>
            </a:r>
            <a:r>
              <a:rPr lang="tr-TR" sz="2000" dirty="0" smtClean="0">
                <a:solidFill>
                  <a:schemeClr val="tx1"/>
                </a:solidFill>
              </a:rPr>
              <a:t> Yüksel), “Muharrem Ayı Ve </a:t>
            </a:r>
            <a:r>
              <a:rPr lang="tr-TR" sz="2000" dirty="0" err="1" smtClean="0">
                <a:solidFill>
                  <a:schemeClr val="tx1"/>
                </a:solidFill>
              </a:rPr>
              <a:t>Aşûre</a:t>
            </a:r>
            <a:r>
              <a:rPr lang="tr-TR" sz="2000" dirty="0" smtClean="0">
                <a:solidFill>
                  <a:schemeClr val="tx1"/>
                </a:solidFill>
              </a:rPr>
              <a:t>” (Doç. Dr. Halil </a:t>
            </a:r>
            <a:r>
              <a:rPr lang="tr-TR" sz="2000" dirty="0" err="1" smtClean="0">
                <a:solidFill>
                  <a:schemeClr val="tx1"/>
                </a:solidFill>
              </a:rPr>
              <a:t>Altuntaş</a:t>
            </a:r>
            <a:r>
              <a:rPr lang="tr-TR" sz="2000" dirty="0" smtClean="0">
                <a:solidFill>
                  <a:schemeClr val="tx1"/>
                </a:solidFill>
              </a:rPr>
              <a:t>), “Muharrem Ayı Ve Hicri Yılbaşı”  (Kadir </a:t>
            </a:r>
            <a:r>
              <a:rPr lang="tr-TR" sz="2000" dirty="0" err="1" smtClean="0">
                <a:solidFill>
                  <a:schemeClr val="tx1"/>
                </a:solidFill>
              </a:rPr>
              <a:t>Hatipoğlu</a:t>
            </a:r>
            <a:r>
              <a:rPr lang="tr-TR" sz="2000" dirty="0" smtClean="0">
                <a:solidFill>
                  <a:schemeClr val="tx1"/>
                </a:solidFill>
              </a:rPr>
              <a:t>), “Muharrem Ayı” (</a:t>
            </a:r>
            <a:r>
              <a:rPr lang="tr-TR" sz="2000" dirty="0" err="1" smtClean="0">
                <a:solidFill>
                  <a:schemeClr val="tx1"/>
                </a:solidFill>
              </a:rPr>
              <a:t>Sorularlaislamiyet</a:t>
            </a:r>
            <a:r>
              <a:rPr lang="tr-TR" sz="2000" dirty="0" smtClean="0">
                <a:solidFill>
                  <a:schemeClr val="tx1"/>
                </a:solidFill>
              </a:rPr>
              <a:t>.com), “Muharrem Ayı Ve Hicret” (Ahmet Ünal), “Muharrem Ayı Ve Önemi” (Mehmet </a:t>
            </a:r>
            <a:r>
              <a:rPr lang="tr-TR" sz="2000" dirty="0" err="1" smtClean="0">
                <a:solidFill>
                  <a:schemeClr val="tx1"/>
                </a:solidFill>
              </a:rPr>
              <a:t>Talü</a:t>
            </a:r>
            <a:r>
              <a:rPr lang="tr-TR" sz="2000" dirty="0" smtClean="0">
                <a:solidFill>
                  <a:schemeClr val="tx1"/>
                </a:solidFill>
              </a:rPr>
              <a:t>), “Hicret, Muharrem, </a:t>
            </a:r>
            <a:r>
              <a:rPr lang="tr-TR" sz="2000" dirty="0" err="1" smtClean="0">
                <a:solidFill>
                  <a:schemeClr val="tx1"/>
                </a:solidFill>
              </a:rPr>
              <a:t>Aşura</a:t>
            </a:r>
            <a:r>
              <a:rPr lang="tr-TR" sz="2000" dirty="0" smtClean="0">
                <a:solidFill>
                  <a:schemeClr val="tx1"/>
                </a:solidFill>
              </a:rPr>
              <a:t>” (Salim </a:t>
            </a:r>
            <a:r>
              <a:rPr lang="tr-TR" sz="2000" dirty="0" err="1" smtClean="0">
                <a:solidFill>
                  <a:schemeClr val="tx1"/>
                </a:solidFill>
              </a:rPr>
              <a:t>Selvi</a:t>
            </a:r>
            <a:r>
              <a:rPr lang="tr-TR" sz="2000" dirty="0" smtClean="0">
                <a:solidFill>
                  <a:schemeClr val="tx1"/>
                </a:solidFill>
              </a:rPr>
              <a:t>) örnek vaazlar; “</a:t>
            </a:r>
            <a:r>
              <a:rPr lang="tr-TR" sz="2000" dirty="0" err="1" smtClean="0">
                <a:solidFill>
                  <a:schemeClr val="tx1"/>
                </a:solidFill>
              </a:rPr>
              <a:t>Kutub</a:t>
            </a:r>
            <a:r>
              <a:rPr lang="tr-TR" sz="2000" dirty="0" smtClean="0">
                <a:solidFill>
                  <a:schemeClr val="tx1"/>
                </a:solidFill>
              </a:rPr>
              <a:t>-i Sitte Tercüme ve Şerhi” (İbrahim Canan, </a:t>
            </a:r>
            <a:r>
              <a:rPr lang="tr-TR" sz="2000" dirty="0" err="1" smtClean="0">
                <a:solidFill>
                  <a:schemeClr val="tx1"/>
                </a:solidFill>
              </a:rPr>
              <a:t>Akçağ</a:t>
            </a:r>
            <a:r>
              <a:rPr lang="tr-TR" sz="2000" dirty="0" smtClean="0">
                <a:solidFill>
                  <a:schemeClr val="tx1"/>
                </a:solidFill>
              </a:rPr>
              <a:t> Yayınları, 2. Cilt)</a:t>
            </a:r>
            <a:r>
              <a:rPr lang="tr-TR" sz="2000" b="1" dirty="0" smtClean="0">
                <a:solidFill>
                  <a:schemeClr val="tx1"/>
                </a:solidFill>
              </a:rPr>
              <a:t>; </a:t>
            </a:r>
            <a:r>
              <a:rPr lang="tr-TR" sz="2000" dirty="0" smtClean="0">
                <a:solidFill>
                  <a:schemeClr val="tx1"/>
                </a:solidFill>
              </a:rPr>
              <a:t>“</a:t>
            </a:r>
            <a:r>
              <a:rPr lang="tr-TR" sz="2000" dirty="0" err="1" smtClean="0">
                <a:solidFill>
                  <a:schemeClr val="tx1"/>
                </a:solidFill>
              </a:rPr>
              <a:t>Kerbela’yı</a:t>
            </a:r>
            <a:r>
              <a:rPr lang="tr-TR" sz="2000" dirty="0" smtClean="0">
                <a:solidFill>
                  <a:schemeClr val="tx1"/>
                </a:solidFill>
              </a:rPr>
              <a:t> Anlamak” (Hutbe Aralık 2011, </a:t>
            </a:r>
            <a:r>
              <a:rPr lang="tr-TR" sz="2000" i="1" dirty="0" smtClean="0">
                <a:solidFill>
                  <a:schemeClr val="tx1"/>
                </a:solidFill>
              </a:rPr>
              <a:t>Din Hizmetleri Genel Müdürlüğü); </a:t>
            </a:r>
            <a:r>
              <a:rPr lang="tr-TR" sz="2000" b="1" i="1" dirty="0" smtClean="0">
                <a:solidFill>
                  <a:schemeClr val="tx1"/>
                </a:solidFill>
              </a:rPr>
              <a:t>“</a:t>
            </a:r>
            <a:r>
              <a:rPr lang="tr-TR" sz="2000" dirty="0" smtClean="0">
                <a:solidFill>
                  <a:schemeClr val="tx1"/>
                </a:solidFill>
              </a:rPr>
              <a:t>Kültürümüzde </a:t>
            </a:r>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a:t>
            </a:r>
            <a:r>
              <a:rPr lang="tr-TR" sz="2000" dirty="0" smtClean="0">
                <a:solidFill>
                  <a:schemeClr val="tx1"/>
                </a:solidFill>
              </a:rPr>
              <a:t> Sevgisi” (Osman Eğri, Doç. Dr.); Diyanet Aylık Dergi (Sayı:147); “Hz. Peygamber'in Çiçeği ve Koparılması: Hz. Hüseyin ve </a:t>
            </a:r>
            <a:r>
              <a:rPr lang="tr-TR" sz="2000" dirty="0" err="1" smtClean="0">
                <a:solidFill>
                  <a:schemeClr val="tx1"/>
                </a:solidFill>
              </a:rPr>
              <a:t>Kerbela</a:t>
            </a:r>
            <a:r>
              <a:rPr lang="tr-TR" sz="2000" dirty="0" smtClean="0">
                <a:solidFill>
                  <a:schemeClr val="tx1"/>
                </a:solidFill>
              </a:rPr>
              <a:t>” (Doç Dr. İlyas Üzüm); “</a:t>
            </a:r>
            <a:r>
              <a:rPr lang="tr-TR" sz="2000" dirty="0" err="1" smtClean="0">
                <a:solidFill>
                  <a:schemeClr val="tx1"/>
                </a:solidFill>
              </a:rPr>
              <a:t>Ehl</a:t>
            </a:r>
            <a:r>
              <a:rPr lang="tr-TR" sz="2000" dirty="0" smtClean="0">
                <a:solidFill>
                  <a:schemeClr val="tx1"/>
                </a:solidFill>
              </a:rPr>
              <a:t>-i </a:t>
            </a:r>
            <a:r>
              <a:rPr lang="tr-TR" sz="2000" dirty="0" err="1" smtClean="0">
                <a:solidFill>
                  <a:schemeClr val="tx1"/>
                </a:solidFill>
              </a:rPr>
              <a:t>beyt</a:t>
            </a:r>
            <a:r>
              <a:rPr lang="tr-TR" sz="2000" dirty="0" smtClean="0">
                <a:solidFill>
                  <a:schemeClr val="tx1"/>
                </a:solidFill>
              </a:rPr>
              <a:t> ve siyasi faaliyetleri” (Mehmet Bahuddin Varol, Doktora Tezi, Konya); “Ehli Sünnet ve </a:t>
            </a:r>
            <a:r>
              <a:rPr lang="tr-TR" sz="2000" dirty="0" err="1" smtClean="0">
                <a:solidFill>
                  <a:schemeClr val="tx1"/>
                </a:solidFill>
              </a:rPr>
              <a:t>Oniki</a:t>
            </a:r>
            <a:r>
              <a:rPr lang="tr-TR" sz="2000" dirty="0" smtClean="0">
                <a:solidFill>
                  <a:schemeClr val="tx1"/>
                </a:solidFill>
              </a:rPr>
              <a:t> İmam” (</a:t>
            </a:r>
            <a:r>
              <a:rPr lang="tr-TR" sz="2000" dirty="0" err="1" smtClean="0">
                <a:solidFill>
                  <a:schemeClr val="tx1"/>
                </a:solidFill>
              </a:rPr>
              <a:t>Seyfullah</a:t>
            </a:r>
            <a:r>
              <a:rPr lang="tr-TR" sz="2000" dirty="0" smtClean="0">
                <a:solidFill>
                  <a:schemeClr val="tx1"/>
                </a:solidFill>
              </a:rPr>
              <a:t> </a:t>
            </a:r>
            <a:r>
              <a:rPr lang="tr-TR" sz="2000" dirty="0" err="1" smtClean="0">
                <a:solidFill>
                  <a:schemeClr val="tx1"/>
                </a:solidFill>
              </a:rPr>
              <a:t>Erdoğmuş</a:t>
            </a:r>
            <a:r>
              <a:rPr lang="tr-TR" sz="2000" dirty="0" smtClean="0">
                <a:solidFill>
                  <a:schemeClr val="tx1"/>
                </a:solidFill>
              </a:rPr>
              <a:t>); “Hasenat4 Kuran Araştırma Programı” ve “Diyanet Meali” eserlerinden ve </a:t>
            </a:r>
            <a:r>
              <a:rPr lang="tr-TR" sz="2000" dirty="0" err="1" smtClean="0">
                <a:solidFill>
                  <a:schemeClr val="tx1"/>
                </a:solidFill>
              </a:rPr>
              <a:t>Riyazüssalihin</a:t>
            </a:r>
            <a:r>
              <a:rPr lang="tr-TR" sz="2000" dirty="0" smtClean="0">
                <a:solidFill>
                  <a:schemeClr val="tx1"/>
                </a:solidFill>
              </a:rPr>
              <a:t>(8 Cilt)’den Derlenip İlaveler Yapılmak Suretiyle Hazırlanmıştır. istifade edilerek hazırlanmıştır. </a:t>
            </a:r>
          </a:p>
          <a:p>
            <a:pPr algn="just"/>
            <a:r>
              <a:rPr lang="tr-TR" sz="2000" dirty="0" smtClean="0">
                <a:solidFill>
                  <a:schemeClr val="tx1"/>
                </a:solidFill>
              </a:rPr>
              <a:t>Ölenleri rahmetle anıyor yaşayanlara sıhhat ve afiyetler diliyorum. </a:t>
            </a: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539552" y="980728"/>
            <a:ext cx="8136904" cy="547260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a:solidFill>
                  <a:schemeClr val="tx1"/>
                </a:solidFill>
              </a:rPr>
              <a:t>İslam’ın zuhurundan sonra da Muharrem ayı, dini, sosyal ve tarihi önemi haiz olaylara sahne olmuştur.  Hicret ve hicri takvim, </a:t>
            </a:r>
            <a:r>
              <a:rPr lang="tr-TR" sz="2000" b="1" dirty="0" err="1">
                <a:solidFill>
                  <a:schemeClr val="tx1"/>
                </a:solidFill>
              </a:rPr>
              <a:t>aşura</a:t>
            </a:r>
            <a:r>
              <a:rPr lang="tr-TR" sz="2000" b="1" dirty="0">
                <a:solidFill>
                  <a:schemeClr val="tx1"/>
                </a:solidFill>
              </a:rPr>
              <a:t> ve </a:t>
            </a:r>
            <a:r>
              <a:rPr lang="tr-TR" sz="2000" b="1" dirty="0" err="1">
                <a:solidFill>
                  <a:schemeClr val="tx1"/>
                </a:solidFill>
              </a:rPr>
              <a:t>kerbela</a:t>
            </a:r>
            <a:r>
              <a:rPr lang="tr-TR" sz="2000" b="1" dirty="0">
                <a:solidFill>
                  <a:schemeClr val="tx1"/>
                </a:solidFill>
              </a:rPr>
              <a:t>.</a:t>
            </a:r>
            <a:r>
              <a:rPr lang="tr-TR" sz="2000" dirty="0">
                <a:solidFill>
                  <a:schemeClr val="tx1"/>
                </a:solidFill>
              </a:rPr>
              <a:t> Bu durum Muharrem ayını, İslam kültürü açısından daha da ön plana çıkarmaktadır.</a:t>
            </a:r>
          </a:p>
          <a:p>
            <a:pPr algn="just"/>
            <a:r>
              <a:rPr lang="tr-TR" sz="2000" b="1" u="sng" dirty="0">
                <a:solidFill>
                  <a:schemeClr val="tx1"/>
                </a:solidFill>
              </a:rPr>
              <a:t>Muharrem ayı Müslümanların takvim başlangıcı, hicri yılbaşıdır.</a:t>
            </a:r>
            <a:r>
              <a:rPr lang="tr-TR" sz="2000" dirty="0">
                <a:solidFill>
                  <a:schemeClr val="tx1"/>
                </a:solidFill>
              </a:rPr>
              <a:t> </a:t>
            </a:r>
            <a:r>
              <a:rPr lang="tr-TR" sz="2000" dirty="0" err="1">
                <a:solidFill>
                  <a:schemeClr val="tx1"/>
                </a:solidFill>
              </a:rPr>
              <a:t>Rasul</a:t>
            </a:r>
            <a:r>
              <a:rPr lang="tr-TR" sz="2000" dirty="0">
                <a:solidFill>
                  <a:schemeClr val="tx1"/>
                </a:solidFill>
              </a:rPr>
              <a:t>-i Ekrem (sav) Efendimiz miladi 622 yılında </a:t>
            </a:r>
            <a:r>
              <a:rPr lang="tr-TR" sz="2000" dirty="0" err="1">
                <a:solidFill>
                  <a:schemeClr val="tx1"/>
                </a:solidFill>
              </a:rPr>
              <a:t>Mekkeden</a:t>
            </a:r>
            <a:r>
              <a:rPr lang="tr-TR" sz="2000" dirty="0">
                <a:solidFill>
                  <a:schemeClr val="tx1"/>
                </a:solidFill>
              </a:rPr>
              <a:t> </a:t>
            </a:r>
            <a:r>
              <a:rPr lang="tr-TR" sz="2000" dirty="0" err="1">
                <a:solidFill>
                  <a:schemeClr val="tx1"/>
                </a:solidFill>
              </a:rPr>
              <a:t>medineye</a:t>
            </a:r>
            <a:r>
              <a:rPr lang="tr-TR" sz="2000" dirty="0">
                <a:solidFill>
                  <a:schemeClr val="tx1"/>
                </a:solidFill>
              </a:rPr>
              <a:t> hicretini esas alan Hicri takvim: ayın hareketleri esas almakta olup 12 ay ve 355 gündür. İslamiyet'ten önce, önemli olaylar tarih başlangıcı olarak kabul edilirdi. Bu durun karışıklıklara sebep olurdu.</a:t>
            </a:r>
          </a:p>
          <a:p>
            <a:pPr algn="just"/>
            <a:r>
              <a:rPr lang="tr-TR" sz="2000" dirty="0">
                <a:solidFill>
                  <a:schemeClr val="tx1"/>
                </a:solidFill>
              </a:rPr>
              <a:t>Hz. Ömer’in halifeliği döneminde hicretin 16. yılında Miladi 638 yılında Medine'de bir meclis toplanır. Hz. Ali'nin (</a:t>
            </a:r>
            <a:r>
              <a:rPr lang="tr-TR" sz="2000" dirty="0" err="1">
                <a:solidFill>
                  <a:schemeClr val="tx1"/>
                </a:solidFill>
              </a:rPr>
              <a:t>r.a</a:t>
            </a:r>
            <a:r>
              <a:rPr lang="tr-TR" sz="2000" dirty="0">
                <a:solidFill>
                  <a:schemeClr val="tx1"/>
                </a:solidFill>
              </a:rPr>
              <a:t>.) teklifi ve mecliste bulunanların kabulü ile Hz. Muhammed (</a:t>
            </a:r>
            <a:r>
              <a:rPr lang="tr-TR" sz="2000" dirty="0" err="1">
                <a:solidFill>
                  <a:schemeClr val="tx1"/>
                </a:solidFill>
              </a:rPr>
              <a:t>s.a.v</a:t>
            </a:r>
            <a:r>
              <a:rPr lang="tr-TR" sz="2000" dirty="0">
                <a:solidFill>
                  <a:schemeClr val="tx1"/>
                </a:solidFill>
              </a:rPr>
              <a:t>.)'in Mekke'den Medine'ye hicreti, İslâm tarihinin (hicri takvimin) başlangıcı ve muharrem ayının da bu yılın ilk ayı olması kararlaştırılır.</a:t>
            </a:r>
          </a:p>
          <a:p>
            <a:pPr algn="just"/>
            <a:r>
              <a:rPr lang="tr-TR" sz="2000" b="1" u="sng" dirty="0">
                <a:solidFill>
                  <a:schemeClr val="tx1"/>
                </a:solidFill>
              </a:rPr>
              <a:t>İslam dininde zamana bağlı ibadetlerin kameri takvime göre belirlenmesi hicri takvimin önemini artırmıştır.</a:t>
            </a:r>
            <a:r>
              <a:rPr lang="tr-TR" sz="2000" dirty="0">
                <a:solidFill>
                  <a:schemeClr val="tx1"/>
                </a:solidFill>
              </a:rPr>
              <a:t> Ramazan, kurban, hac, mübarek zamanlar, zekat, kefaretler hep bu esasa göre yerine getirilmektedir. </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Muharrem Ayının Önemi Ve Hicri Takvim</a:t>
            </a:r>
            <a:endParaRPr lang="tr-TR" sz="2800" dirty="0" smtClean="0">
              <a:solidFill>
                <a:schemeClr val="tx1"/>
              </a:solidFill>
            </a:endParaRPr>
          </a:p>
        </p:txBody>
      </p:sp>
    </p:spTree>
    <p:extLst>
      <p:ext uri="{BB962C8B-B14F-4D97-AF65-F5344CB8AC3E}">
        <p14:creationId xmlns="" xmlns:p14="http://schemas.microsoft.com/office/powerpoint/2010/main" val="3161111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467544" y="980728"/>
            <a:ext cx="8064896" cy="54006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u="sng" dirty="0" err="1">
                <a:solidFill>
                  <a:schemeClr val="tx1"/>
                </a:solidFill>
              </a:rPr>
              <a:t>Âşura</a:t>
            </a:r>
            <a:r>
              <a:rPr lang="tr-TR" sz="2000" b="1" u="sng" dirty="0">
                <a:solidFill>
                  <a:schemeClr val="tx1"/>
                </a:solidFill>
              </a:rPr>
              <a:t> Gününde ilk akla gelen ibadet oruç tutmaktır.</a:t>
            </a:r>
            <a:r>
              <a:rPr lang="tr-TR" sz="2000" dirty="0">
                <a:solidFill>
                  <a:schemeClr val="tx1"/>
                </a:solidFill>
              </a:rPr>
              <a:t> </a:t>
            </a:r>
          </a:p>
          <a:p>
            <a:pPr algn="just"/>
            <a:r>
              <a:rPr lang="tr-TR" sz="2000" b="1" u="sng" dirty="0">
                <a:solidFill>
                  <a:schemeClr val="tx1"/>
                </a:solidFill>
              </a:rPr>
              <a:t>Muharrem ayı ve </a:t>
            </a:r>
            <a:r>
              <a:rPr lang="tr-TR" sz="2000" b="1" u="sng" dirty="0" err="1">
                <a:solidFill>
                  <a:schemeClr val="tx1"/>
                </a:solidFill>
              </a:rPr>
              <a:t>Âşura</a:t>
            </a:r>
            <a:r>
              <a:rPr lang="tr-TR" sz="2000" b="1" u="sng" dirty="0">
                <a:solidFill>
                  <a:schemeClr val="tx1"/>
                </a:solidFill>
              </a:rPr>
              <a:t> Günü, </a:t>
            </a:r>
            <a:r>
              <a:rPr lang="tr-TR" sz="2000" b="1" u="sng" dirty="0" err="1">
                <a:solidFill>
                  <a:schemeClr val="tx1"/>
                </a:solidFill>
              </a:rPr>
              <a:t>Ehl</a:t>
            </a:r>
            <a:r>
              <a:rPr lang="tr-TR" sz="2000" b="1" u="sng" dirty="0">
                <a:solidFill>
                  <a:schemeClr val="tx1"/>
                </a:solidFill>
              </a:rPr>
              <a:t>-i Kitap olan Hıristiyan, Yahudi ve </a:t>
            </a:r>
            <a:r>
              <a:rPr lang="tr-TR" sz="2000" dirty="0">
                <a:solidFill>
                  <a:schemeClr val="tx1"/>
                </a:solidFill>
              </a:rPr>
              <a:t>İslam öncesi Cahiliye Arapları tarafından mukaddes kabul ediliyor ve oruç tutuluyordu. İslam’da da oruç ibadeti farz kılınmadan önce İbrahim’i bir ibadet olarak aşure gününde oruç tutuluyordu</a:t>
            </a:r>
            <a:r>
              <a:rPr lang="tr-TR" sz="2000" dirty="0" smtClean="0">
                <a:solidFill>
                  <a:schemeClr val="tx1"/>
                </a:solidFill>
              </a:rPr>
              <a:t>.</a:t>
            </a:r>
            <a:endParaRPr lang="tr-TR" sz="2000" dirty="0">
              <a:solidFill>
                <a:schemeClr val="tx1"/>
              </a:solidFill>
            </a:endParaRPr>
          </a:p>
          <a:p>
            <a:pPr algn="ctr"/>
            <a:r>
              <a:rPr lang="ar-SA" sz="2800" dirty="0">
                <a:solidFill>
                  <a:schemeClr val="tx1"/>
                </a:solidFill>
                <a:latin typeface="HASENAT4" pitchFamily="2" charset="-78"/>
                <a:cs typeface="HASENAT4" pitchFamily="2" charset="-78"/>
              </a:rPr>
              <a:t>قَدِمَ رَسُولُ اللّهِ صَلَّي اللّهُ عَلَيْهِ وَسَلَّمَ الْمَدِينَة فَرَأى الْيَهُودَ تَصُومُ يَوْمَ عَاشُورَاءَ فَقَالَ: مَا هَذَا؟ قَالُوا يَوْمٌ صَالِحٌ نَجَّى اللّهُ تَعَالَى فِيهِ بَنِى إِسْرَائِيلَ مِنْ عَدُوِّهِمْ فَصَامَهُ مُوسَى. فَقَالَ صَلَّي اللّهُ عَلَيْهِ وَسَلَّمَ: أَنَا أَحَقُّ بِمُوسَى مِنْكُمْ فَصَامَهُ وَأمَرِ </a:t>
            </a:r>
            <a:r>
              <a:rPr lang="ar-SA" sz="2800" dirty="0" smtClean="0">
                <a:solidFill>
                  <a:schemeClr val="tx1"/>
                </a:solidFill>
                <a:latin typeface="HASENAT4" pitchFamily="2" charset="-78"/>
                <a:cs typeface="HASENAT4" pitchFamily="2" charset="-78"/>
              </a:rPr>
              <a:t>بِصِيَامِهِ</a:t>
            </a:r>
            <a:endParaRPr lang="tr-TR" sz="2800" dirty="0">
              <a:solidFill>
                <a:schemeClr val="tx1"/>
              </a:solidFill>
              <a:latin typeface="HASENAT4" pitchFamily="2" charset="-78"/>
              <a:cs typeface="HASENAT4" pitchFamily="2" charset="-78"/>
            </a:endParaRPr>
          </a:p>
          <a:p>
            <a:pPr algn="just"/>
            <a:r>
              <a:rPr lang="tr-TR" sz="2000" dirty="0" err="1">
                <a:solidFill>
                  <a:schemeClr val="tx1"/>
                </a:solidFill>
              </a:rPr>
              <a:t>İbni</a:t>
            </a:r>
            <a:r>
              <a:rPr lang="tr-TR" sz="2000" dirty="0">
                <a:solidFill>
                  <a:schemeClr val="tx1"/>
                </a:solidFill>
              </a:rPr>
              <a:t> Abbas’ın şöyle değdiği rivayet edilmiştir: “</a:t>
            </a:r>
            <a:r>
              <a:rPr lang="tr-TR" sz="2000" b="1" dirty="0">
                <a:solidFill>
                  <a:schemeClr val="tx1"/>
                </a:solidFill>
              </a:rPr>
              <a:t>Hz. Peygamber Medine’ye geldiğinde Yahudilerin </a:t>
            </a:r>
            <a:r>
              <a:rPr lang="tr-TR" sz="2000" b="1" dirty="0" err="1">
                <a:solidFill>
                  <a:schemeClr val="tx1"/>
                </a:solidFill>
              </a:rPr>
              <a:t>Aşûre</a:t>
            </a:r>
            <a:r>
              <a:rPr lang="tr-TR" sz="2000" b="1" dirty="0">
                <a:solidFill>
                  <a:schemeClr val="tx1"/>
                </a:solidFill>
              </a:rPr>
              <a:t> günü oruç tuttuklarını gördü. “Bu nedir </a:t>
            </a:r>
            <a:r>
              <a:rPr lang="tr-TR" sz="2000" dirty="0">
                <a:solidFill>
                  <a:schemeClr val="tx1"/>
                </a:solidFill>
              </a:rPr>
              <a:t>(niçin oruç tutuyorsunuz)</a:t>
            </a:r>
            <a:r>
              <a:rPr lang="tr-TR" sz="2000" b="1" dirty="0">
                <a:solidFill>
                  <a:schemeClr val="tx1"/>
                </a:solidFill>
              </a:rPr>
              <a:t>?” diye sordu</a:t>
            </a:r>
            <a:r>
              <a:rPr lang="tr-TR" sz="2000" dirty="0">
                <a:solidFill>
                  <a:schemeClr val="tx1"/>
                </a:solidFill>
              </a:rPr>
              <a:t>. “</a:t>
            </a:r>
            <a:r>
              <a:rPr lang="tr-TR" sz="2000" b="1" dirty="0">
                <a:solidFill>
                  <a:schemeClr val="tx1"/>
                </a:solidFill>
              </a:rPr>
              <a:t>Bu hayırlı bir gündür. Bu, Allah’ın İsrail oğullarını düşmanlarından kurtardığı, bu sebeple de Musa’nın oruç tuttuğu gündür” dediler.</a:t>
            </a:r>
            <a:r>
              <a:rPr lang="tr-TR" sz="2000" dirty="0">
                <a:solidFill>
                  <a:schemeClr val="tx1"/>
                </a:solidFill>
              </a:rPr>
              <a:t> Bunun üzerine Hz. Peygamber (</a:t>
            </a:r>
            <a:r>
              <a:rPr lang="tr-TR" sz="2000" dirty="0" err="1">
                <a:solidFill>
                  <a:schemeClr val="tx1"/>
                </a:solidFill>
              </a:rPr>
              <a:t>s.a.v</a:t>
            </a:r>
            <a:r>
              <a:rPr lang="tr-TR" sz="2000" dirty="0">
                <a:solidFill>
                  <a:schemeClr val="tx1"/>
                </a:solidFill>
              </a:rPr>
              <a:t>.) </a:t>
            </a:r>
            <a:r>
              <a:rPr lang="tr-TR" sz="2000" b="1" u="sng" dirty="0">
                <a:solidFill>
                  <a:schemeClr val="tx1"/>
                </a:solidFill>
              </a:rPr>
              <a:t>“Ben Musa’ya sizden daha layığım” </a:t>
            </a:r>
            <a:r>
              <a:rPr lang="tr-TR" sz="2000" dirty="0">
                <a:solidFill>
                  <a:schemeClr val="tx1"/>
                </a:solidFill>
              </a:rPr>
              <a:t>buyurdu ve hem kendisi bu günde oruç tuttu, hem de başkalarına oruç tutmalarını emretti.” (</a:t>
            </a:r>
            <a:r>
              <a:rPr lang="tr-TR" sz="2000" dirty="0" err="1">
                <a:solidFill>
                  <a:schemeClr val="tx1"/>
                </a:solidFill>
              </a:rPr>
              <a:t>Buhari,Savm</a:t>
            </a:r>
            <a:r>
              <a:rPr lang="tr-TR" sz="2000" dirty="0">
                <a:solidFill>
                  <a:schemeClr val="tx1"/>
                </a:solidFill>
              </a:rPr>
              <a:t>, 69; II, 251)</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Muharrem Ayında Oruç Tutmanın Önemi</a:t>
            </a:r>
            <a:endParaRPr lang="tr-TR" sz="2800" dirty="0" smtClean="0">
              <a:solidFill>
                <a:schemeClr val="tx1"/>
              </a:solidFill>
            </a:endParaRPr>
          </a:p>
        </p:txBody>
      </p:sp>
    </p:spTree>
    <p:extLst>
      <p:ext uri="{BB962C8B-B14F-4D97-AF65-F5344CB8AC3E}">
        <p14:creationId xmlns="" xmlns:p14="http://schemas.microsoft.com/office/powerpoint/2010/main" val="206763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Dikdörtgen"/>
          <p:cNvSpPr/>
          <p:nvPr/>
        </p:nvSpPr>
        <p:spPr>
          <a:xfrm>
            <a:off x="683568" y="764704"/>
            <a:ext cx="7848872" cy="554461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Hz. Peygamber </a:t>
            </a:r>
            <a:r>
              <a:rPr lang="tr-TR" sz="2000" dirty="0" err="1" smtClean="0">
                <a:solidFill>
                  <a:schemeClr val="tx1"/>
                </a:solidFill>
              </a:rPr>
              <a:t>Aşûre</a:t>
            </a:r>
            <a:r>
              <a:rPr lang="tr-TR" sz="2000" dirty="0" smtClean="0">
                <a:solidFill>
                  <a:schemeClr val="tx1"/>
                </a:solidFill>
              </a:rPr>
              <a:t> günü oruç tutmayı teşvik etmiş ve Bu oruç, büyük günahlardan kaçınmak şartıyla bir yıl boyunca işlenen küçük günahlara </a:t>
            </a:r>
            <a:r>
              <a:rPr lang="tr-TR" sz="2000" dirty="0" err="1" smtClean="0">
                <a:solidFill>
                  <a:schemeClr val="tx1"/>
                </a:solidFill>
              </a:rPr>
              <a:t>keffâret</a:t>
            </a:r>
            <a:r>
              <a:rPr lang="tr-TR" sz="2000" dirty="0" smtClean="0">
                <a:solidFill>
                  <a:schemeClr val="tx1"/>
                </a:solidFill>
              </a:rPr>
              <a:t> olacağını bildirmiştir.</a:t>
            </a:r>
          </a:p>
          <a:p>
            <a:pPr algn="ctr"/>
            <a:r>
              <a:rPr lang="ar-SA" sz="3200" dirty="0" smtClean="0">
                <a:solidFill>
                  <a:schemeClr val="tx1"/>
                </a:solidFill>
                <a:latin typeface="HASENAT4" pitchFamily="2" charset="-78"/>
                <a:cs typeface="HASENAT4" pitchFamily="2" charset="-78"/>
              </a:rPr>
              <a:t>صِيَامُ يَوْمِ عَاشُورَاءَ اَنِّى اَحْتَسِبُ عَلَى اللّٰهِ اَنْ يُكَفِّرَ السَّنَةَ الَّتِى قَبْلَهَا</a:t>
            </a:r>
            <a:endParaRPr lang="tr-TR" sz="3200" dirty="0" smtClean="0">
              <a:solidFill>
                <a:schemeClr val="tx1"/>
              </a:solidFill>
              <a:latin typeface="HASENAT4" pitchFamily="2" charset="-78"/>
              <a:cs typeface="HASENAT4" pitchFamily="2" charset="-78"/>
            </a:endParaRPr>
          </a:p>
          <a:p>
            <a:pPr algn="just"/>
            <a:r>
              <a:rPr lang="tr-TR" sz="2000" dirty="0" smtClean="0">
                <a:solidFill>
                  <a:schemeClr val="tx1"/>
                </a:solidFill>
              </a:rPr>
              <a:t> “</a:t>
            </a:r>
            <a:r>
              <a:rPr lang="tr-TR" sz="2000" b="1" u="sng" dirty="0" err="1" smtClean="0">
                <a:solidFill>
                  <a:schemeClr val="tx1"/>
                </a:solidFill>
              </a:rPr>
              <a:t>Aşûre</a:t>
            </a:r>
            <a:r>
              <a:rPr lang="tr-TR" sz="2000" b="1" u="sng" dirty="0" smtClean="0">
                <a:solidFill>
                  <a:schemeClr val="tx1"/>
                </a:solidFill>
              </a:rPr>
              <a:t> günün orucunun, bir önceki yılın günahlarına </a:t>
            </a:r>
            <a:r>
              <a:rPr lang="tr-TR" sz="2000" b="1" u="sng" dirty="0" err="1" smtClean="0">
                <a:solidFill>
                  <a:schemeClr val="tx1"/>
                </a:solidFill>
              </a:rPr>
              <a:t>keffaret</a:t>
            </a:r>
            <a:r>
              <a:rPr lang="tr-TR" sz="2000" b="1" u="sng" dirty="0" smtClean="0">
                <a:solidFill>
                  <a:schemeClr val="tx1"/>
                </a:solidFill>
              </a:rPr>
              <a:t> olmasını Allah’tan umarım</a:t>
            </a:r>
            <a:r>
              <a:rPr lang="tr-TR" sz="2000" dirty="0" smtClean="0">
                <a:solidFill>
                  <a:schemeClr val="tx1"/>
                </a:solidFill>
              </a:rPr>
              <a:t>” (</a:t>
            </a:r>
            <a:r>
              <a:rPr lang="tr-TR" sz="2000" dirty="0" err="1" smtClean="0">
                <a:solidFill>
                  <a:schemeClr val="tx1"/>
                </a:solidFill>
              </a:rPr>
              <a:t>Tirmizi</a:t>
            </a:r>
            <a:r>
              <a:rPr lang="tr-TR" sz="2000" dirty="0" smtClean="0">
                <a:solidFill>
                  <a:schemeClr val="tx1"/>
                </a:solidFill>
              </a:rPr>
              <a:t>,</a:t>
            </a:r>
            <a:r>
              <a:rPr lang="tr-TR" sz="2000" dirty="0" err="1" smtClean="0">
                <a:solidFill>
                  <a:schemeClr val="tx1"/>
                </a:solidFill>
              </a:rPr>
              <a:t>Savm</a:t>
            </a:r>
            <a:r>
              <a:rPr lang="tr-TR" sz="2000" dirty="0" smtClean="0">
                <a:solidFill>
                  <a:schemeClr val="tx1"/>
                </a:solidFill>
              </a:rPr>
              <a:t>,48; III, 126) </a:t>
            </a:r>
          </a:p>
          <a:p>
            <a:pPr algn="just"/>
            <a:r>
              <a:rPr lang="tr-TR" sz="2000" dirty="0" err="1" smtClean="0">
                <a:solidFill>
                  <a:schemeClr val="tx1"/>
                </a:solidFill>
              </a:rPr>
              <a:t>Aşûre</a:t>
            </a:r>
            <a:r>
              <a:rPr lang="tr-TR" sz="2000" dirty="0" smtClean="0">
                <a:solidFill>
                  <a:schemeClr val="tx1"/>
                </a:solidFill>
              </a:rPr>
              <a:t> günü oruç tutulması uygulaması, Ramazan orucunun farz kılınmasına kadar devam etmiştir.</a:t>
            </a:r>
          </a:p>
          <a:p>
            <a:pPr algn="just"/>
            <a:r>
              <a:rPr lang="tr-TR" sz="2000" u="sng" dirty="0" smtClean="0">
                <a:solidFill>
                  <a:schemeClr val="tx1"/>
                </a:solidFill>
              </a:rPr>
              <a:t>Hz. </a:t>
            </a:r>
            <a:r>
              <a:rPr lang="tr-TR" sz="2000" u="sng" dirty="0" err="1" smtClean="0">
                <a:solidFill>
                  <a:schemeClr val="tx1"/>
                </a:solidFill>
              </a:rPr>
              <a:t>Aişe’den</a:t>
            </a:r>
            <a:r>
              <a:rPr lang="tr-TR" sz="2000" u="sng" dirty="0" smtClean="0">
                <a:solidFill>
                  <a:schemeClr val="tx1"/>
                </a:solidFill>
              </a:rPr>
              <a:t>  (r.anha) rivayet edildiğine göre:</a:t>
            </a:r>
            <a:endParaRPr lang="tr-TR" sz="2000" dirty="0" smtClean="0">
              <a:solidFill>
                <a:schemeClr val="tx1"/>
              </a:solidFill>
            </a:endParaRPr>
          </a:p>
          <a:p>
            <a:pPr algn="ctr"/>
            <a:r>
              <a:rPr lang="ar-SA" sz="2800" dirty="0" smtClean="0">
                <a:solidFill>
                  <a:schemeClr val="tx1"/>
                </a:solidFill>
                <a:latin typeface="HASENAT4" pitchFamily="2" charset="-78"/>
                <a:cs typeface="HASENAT4" pitchFamily="2" charset="-78"/>
              </a:rPr>
              <a:t>كَانَ رَسُولُ اللّٰهِ صَلَّى اللّٰهُ عَلَيْهِ وَسَلَّمَ اَمَرَ بِصِيَامِ يَوْمِ عَاشُورَاءَ فَلَمَّا فَرَضَ رَمَضَانُ كَانَ مَنْ شَاءَ صَامَ وَ مَنْ شَاءَ اَفْطَرَ</a:t>
            </a:r>
            <a:endParaRPr lang="tr-TR" sz="2800" dirty="0" smtClean="0">
              <a:solidFill>
                <a:schemeClr val="tx1"/>
              </a:solidFill>
              <a:latin typeface="HASENAT4" pitchFamily="2" charset="-78"/>
              <a:cs typeface="HASENAT4" pitchFamily="2" charset="-78"/>
            </a:endParaRPr>
          </a:p>
          <a:p>
            <a:pPr algn="just"/>
            <a:r>
              <a:rPr lang="tr-TR" sz="2000" dirty="0" smtClean="0">
                <a:solidFill>
                  <a:schemeClr val="tx1"/>
                </a:solidFill>
              </a:rPr>
              <a:t> “</a:t>
            </a:r>
            <a:r>
              <a:rPr lang="tr-TR" sz="2000" b="1" u="sng" dirty="0" err="1" smtClean="0">
                <a:solidFill>
                  <a:schemeClr val="tx1"/>
                </a:solidFill>
              </a:rPr>
              <a:t>Resülullah</a:t>
            </a:r>
            <a:r>
              <a:rPr lang="tr-TR" sz="2000" b="1" u="sng" dirty="0" smtClean="0">
                <a:solidFill>
                  <a:schemeClr val="tx1"/>
                </a:solidFill>
              </a:rPr>
              <a:t> (s.a.v.) </a:t>
            </a:r>
            <a:r>
              <a:rPr lang="tr-TR" sz="2000" b="1" u="sng" dirty="0" err="1" smtClean="0">
                <a:solidFill>
                  <a:schemeClr val="tx1"/>
                </a:solidFill>
              </a:rPr>
              <a:t>Aşûre</a:t>
            </a:r>
            <a:r>
              <a:rPr lang="tr-TR" sz="2000" b="1" u="sng" dirty="0" smtClean="0">
                <a:solidFill>
                  <a:schemeClr val="tx1"/>
                </a:solidFill>
              </a:rPr>
              <a:t> günü oruç tutulmasını emretti. Ramazan orucu farz kılınınca, dileyen </a:t>
            </a:r>
            <a:r>
              <a:rPr lang="tr-TR" sz="2000" b="1" u="sng" dirty="0" err="1" smtClean="0">
                <a:solidFill>
                  <a:schemeClr val="tx1"/>
                </a:solidFill>
              </a:rPr>
              <a:t>Aşûre</a:t>
            </a:r>
            <a:r>
              <a:rPr lang="tr-TR" sz="2000" b="1" u="sng" dirty="0" smtClean="0">
                <a:solidFill>
                  <a:schemeClr val="tx1"/>
                </a:solidFill>
              </a:rPr>
              <a:t> günü oruç tuttu, dileyen tutmadı</a:t>
            </a:r>
            <a:r>
              <a:rPr lang="tr-TR" sz="2000" dirty="0" smtClean="0">
                <a:solidFill>
                  <a:schemeClr val="tx1"/>
                </a:solidFill>
              </a:rPr>
              <a:t>.” (</a:t>
            </a:r>
            <a:r>
              <a:rPr lang="tr-TR" sz="2000" dirty="0" err="1" smtClean="0">
                <a:solidFill>
                  <a:schemeClr val="tx1"/>
                </a:solidFill>
              </a:rPr>
              <a:t>Buhari</a:t>
            </a:r>
            <a:r>
              <a:rPr lang="tr-TR" sz="2000" dirty="0" smtClean="0">
                <a:solidFill>
                  <a:schemeClr val="tx1"/>
                </a:solidFill>
              </a:rPr>
              <a:t>, </a:t>
            </a:r>
            <a:r>
              <a:rPr lang="tr-TR" sz="2000" dirty="0" err="1" smtClean="0">
                <a:solidFill>
                  <a:schemeClr val="tx1"/>
                </a:solidFill>
              </a:rPr>
              <a:t>Savm</a:t>
            </a:r>
            <a:r>
              <a:rPr lang="tr-TR" sz="2000" dirty="0" smtClean="0">
                <a:solidFill>
                  <a:schemeClr val="tx1"/>
                </a:solidFill>
              </a:rPr>
              <a:t>, 69; II, 250) </a:t>
            </a:r>
          </a:p>
        </p:txBody>
      </p:sp>
      <p:sp>
        <p:nvSpPr>
          <p:cNvPr id="3" name="14 Dikdörtgen"/>
          <p:cNvSpPr/>
          <p:nvPr/>
        </p:nvSpPr>
        <p:spPr>
          <a:xfrm>
            <a:off x="107504" y="116632"/>
            <a:ext cx="8748464" cy="9277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smtClean="0">
                <a:solidFill>
                  <a:schemeClr val="tx1"/>
                </a:solidFill>
              </a:rPr>
              <a:t>Muharrem Ayında Oruç Tutmanın Önemi</a:t>
            </a:r>
            <a:endParaRPr lang="tr-TR" sz="2800" dirty="0" smtClean="0">
              <a:solidFill>
                <a:schemeClr val="tx1"/>
              </a:solidFill>
            </a:endParaRPr>
          </a:p>
        </p:txBody>
      </p:sp>
    </p:spTree>
    <p:extLst>
      <p:ext uri="{BB962C8B-B14F-4D97-AF65-F5344CB8AC3E}">
        <p14:creationId xmlns="" xmlns:p14="http://schemas.microsoft.com/office/powerpoint/2010/main" val="374704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7979</Words>
  <Application>Microsoft Office PowerPoint</Application>
  <PresentationFormat>Ekran Gösterisi (4:3)</PresentationFormat>
  <Paragraphs>335</Paragraphs>
  <Slides>68</Slides>
  <Notes>1</Notes>
  <HiddenSlides>0</HiddenSlides>
  <MMClips>0</MMClips>
  <ScaleCrop>false</ScaleCrop>
  <HeadingPairs>
    <vt:vector size="4" baseType="variant">
      <vt:variant>
        <vt:lpstr>Tema</vt:lpstr>
      </vt:variant>
      <vt:variant>
        <vt:i4>1</vt:i4>
      </vt:variant>
      <vt:variant>
        <vt:lpstr>Slayt Başlıkları</vt:lpstr>
      </vt:variant>
      <vt:variant>
        <vt:i4>68</vt:i4>
      </vt:variant>
    </vt:vector>
  </HeadingPairs>
  <TitlesOfParts>
    <vt:vector size="6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herhayat1sorudur</dc:creator>
  <cp:lastModifiedBy>herhayat1sorudur</cp:lastModifiedBy>
  <cp:revision>56</cp:revision>
  <dcterms:created xsi:type="dcterms:W3CDTF">2012-11-22T18:27:31Z</dcterms:created>
  <dcterms:modified xsi:type="dcterms:W3CDTF">2014-10-31T15:49:31Z</dcterms:modified>
</cp:coreProperties>
</file>